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9E5EA7-6801-463F-8753-25D748F909EF}">
  <a:tblStyle styleId="{899E5EA7-6801-463F-8753-25D748F90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ac704d566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ac704d566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ac704d56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ac704d56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ac704d566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ac704d566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ac704d566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ac704d566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ac704d566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ac704d566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ac704d566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ac704d566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ac704d56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ac704d56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ac704d566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ac704d566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ac704d566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ac704d566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ac704d566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ac704d566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c76b27b8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c76b27b8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ac704d566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ac704d566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e66fc2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ce66fc2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ac704d566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ac704d566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c76b27b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c76b27b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ac704d56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ac704d56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ca5fa92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ca5fa92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c76b27b8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c76b27b8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a5fa92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ca5fa92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ac704d56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ac704d56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ac704d56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ac704d56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ulgraham.com/makersschedul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how-start-software-engineering-manager-part-three-%C5%A1aban-mba-pm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sipsaba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saban.github.io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eridiandatasoftware@gmail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saban.github.io/" TargetMode="External"/><Relationship Id="rId5" Type="http://schemas.openxmlformats.org/officeDocument/2006/relationships/hyperlink" Target="https://www.linkedin.com/in/josipsaban/" TargetMode="External"/><Relationship Id="rId4" Type="http://schemas.openxmlformats.org/officeDocument/2006/relationships/hyperlink" Target="mailto:josip.saban@erstegroup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bartel.me/blog/top-10-reasons-become-a-manag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harity.wtf/2019/09/08/reasons-not-to-be-a-manage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earch?query=management&amp;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rsonalmba.com/best-business-book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postor_syndrom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81225" y="1257300"/>
            <a:ext cx="86367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4400"/>
              <a:t>Replacing operational work for managerial leather chair - day one</a:t>
            </a:r>
            <a:endParaRPr sz="44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50"/>
            <a:ext cx="8363100" cy="9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Josip Šaban, M.Sc. Computing, MBA, PMP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PMI Croatia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Task two - meet your team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106800" y="1318925"/>
            <a:ext cx="893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You need to form independent view of your team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It is also an amazing opportunity to, informally, learn what were the mistakes of your predecessor, in management practices, and to try to fix them from day one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In the beginning you need to rely on your manager’s observations, but your priority is to start forming opinions about the team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Start asking key questions and look for gaps - how they feel about themselves, their colleagues and as part of the wider company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To create a snapshot you need to combine all these views, compare them against each other and get a “realistic” overview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dirty="0"/>
              <a:t>Task two - meet your team</a:t>
            </a:r>
            <a:endParaRPr dirty="0"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106800" y="1318925"/>
            <a:ext cx="893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Introduce yourself to the team - this is the start of building a relationship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Meeting has to be personal - in person or by video link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After it is done you have to make 1-1 with each team member, not more than 30 minutes, according to his schedule, in informal tone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You need to get, from each team member, following information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What is his responsibility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What are they currently working 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Their opinion about the team and what is working well compared to what is not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Summary of this data gets you an overview what the department is actually doing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dirty="0"/>
              <a:t>Task </a:t>
            </a:r>
            <a:r>
              <a:rPr lang="en-US" dirty="0"/>
              <a:t>two</a:t>
            </a:r>
            <a:r>
              <a:rPr lang="hr" dirty="0"/>
              <a:t> </a:t>
            </a:r>
            <a:r>
              <a:rPr lang="hr"/>
              <a:t>- meet your team</a:t>
            </a: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06800" y="1318925"/>
            <a:ext cx="893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 u="sng">
                <a:solidFill>
                  <a:schemeClr val="hlink"/>
                </a:solidFill>
                <a:hlinkClick r:id="rId3"/>
              </a:rPr>
              <a:t>Schedule difference - makers VS managers</a:t>
            </a:r>
            <a:r>
              <a:rPr lang="hr" sz="2000"/>
              <a:t> - in this post Paul Graham defines key difference between daily schedule of makers and managers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Please read this post from start to finish!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Managers schedule their day around hourly blocks in calendar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Makers are most productive in blocks of about half a day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Don’t be tempted to drop meetings to your staff on your convenience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Sometimes it is unavoidable, but if you can, try to protect their time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Task three - meet your manager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106800" y="1318925"/>
            <a:ext cx="893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Now it is time for a different kind of meeting - meet your manager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Don’t wait for him to schedule the meeting - be proactive and request his time - it is not rude, it is what he expects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Follow the same procedure - use open-ended questions, listen and take notes - you need to get insights about...everything :)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Most importantly you need to get his opinion of the team, some of his personal ( subjective ) thoughts on their quality ( “superstars” or “average” ), details about clients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You, at any cost, must not leave this meeting without a clear list of your first tasks - they may differ from what you need to do, but you need to manage “up” as much as “down”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Now you are ready for creating your first week snapshot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Task four - create your snapshot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106800" y="1318925"/>
            <a:ext cx="48453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You form your snapshot by taking what you’ve learned from the team, your manager, and yourself and create an overlay in a form of Venn diagram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Then you can begin to work out where particular observations fit into the intersecting circles</a:t>
            </a:r>
            <a:endParaRPr sz="2000"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275" y="1116638"/>
            <a:ext cx="402939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106800" y="195350"/>
            <a:ext cx="815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Task four - create your snapshot</a:t>
            </a: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106800" y="1243475"/>
            <a:ext cx="5045100" cy="3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" sz="1700"/>
              <a:t>Alignment are observations or beliefs that you, your team, and your manager all share</a:t>
            </a:r>
            <a:endParaRPr sz="170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" sz="1700"/>
              <a:t>Poor communication downward is where you and your manager share observations or beliefs, but the team is either unaware or disagrees</a:t>
            </a:r>
            <a:endParaRPr sz="170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" sz="1700"/>
              <a:t>Poor communication upward is where you and your team share an observation or belief, but your manager is unaware </a:t>
            </a:r>
            <a:endParaRPr sz="170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" sz="1700"/>
              <a:t>False beliefs is where both your manager and the team have a conflicting observation or belief from your own</a:t>
            </a:r>
            <a:endParaRPr sz="170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050" y="1243475"/>
            <a:ext cx="3858225" cy="36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106800" y="195350"/>
            <a:ext cx="815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Task four - create your snapshot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106800" y="1243475"/>
            <a:ext cx="87987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These scenarios can apply to both positive and negative issues</a:t>
            </a:r>
            <a:endParaRPr sz="20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hr" sz="1800"/>
              <a:t>Topics that a good performing team is not aware also require your attention</a:t>
            </a:r>
            <a:endParaRPr sz="18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You won’t be able to solve everything you discover immediately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But this snapshot can form the beginning of productive discussions and investigations, which you have to initiate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106800" y="195350"/>
            <a:ext cx="815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Last topic - action list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106800" y="1243475"/>
            <a:ext cx="87987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Now we need to create an action list for week two </a:t>
            </a:r>
            <a:endParaRPr sz="20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hr" sz="1800"/>
              <a:t>You begin with regular one-to-one meetings with your staff and your manager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hr" sz="1800"/>
              <a:t>From snapshot overview you can put observations in some categories which may include things to talk about with your team and things to talk about with your manager.</a:t>
            </a:r>
            <a:endParaRPr sz="18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Then pack your things and head on home, proud in the knowledge that you’ve had a very productive first week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Really last topic - manage yourself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106800" y="1318925"/>
            <a:ext cx="3896400" cy="3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In order to even start week two you need to be ready for something else - self-management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You can read about this in </a:t>
            </a:r>
            <a:r>
              <a:rPr lang="hr" sz="2000" u="sng">
                <a:solidFill>
                  <a:schemeClr val="hlink"/>
                </a:solidFill>
                <a:hlinkClick r:id="rId3"/>
              </a:rPr>
              <a:t>my article</a:t>
            </a:r>
            <a:r>
              <a:rPr lang="hr" sz="2000"/>
              <a:t>, but in general you need some tools and lots of self discipline - your time just became your greatest asset</a:t>
            </a:r>
            <a:endParaRPr sz="2000"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500" y="1552975"/>
            <a:ext cx="4836000" cy="27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Really last topic - manage yourself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106800" y="1318925"/>
            <a:ext cx="8765400" cy="3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But, in short, let’s just take a quick look on four key items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hr" sz="1800"/>
              <a:t>Your calendar - for organizing your time</a:t>
            </a:r>
            <a:endParaRPr sz="18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lang="hr" sz="1800"/>
              <a:t>Your to-do list - for organizing your tasks</a:t>
            </a:r>
            <a:endParaRPr sz="18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lang="hr" sz="1800"/>
              <a:t>Your email inbox - for organizing your incoming messages</a:t>
            </a:r>
            <a:endParaRPr sz="18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lang="hr" sz="1800"/>
              <a:t>Your place to capture information - when you’re not in front of other tools.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Short biography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13600" cy="3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Finished FER in 2004, Cotrugli MBA in 2011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Started as web developer, then moved to databases and business intelligence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Last 5+ years working for Erste Bank, first in Croatia and then moved to Erste Group IT in Vienna, currently in the role of Team Lead in Group DWH sector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In parallel, as owner of sole proprietorship Meridian Data, I provide remote services, mainly on SQL Server, Oracle and Tableau platforms, currently working on a Oracle-to-Azure migration project for a large international corporation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Certified PMP, ITIL Foundation, TOGAF, Scrum Master and Product Owner, 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Details about my career path and partial portfolio are available 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 u="sng">
                <a:solidFill>
                  <a:schemeClr val="hlink"/>
                </a:solidFill>
                <a:hlinkClick r:id="rId3"/>
              </a:rPr>
              <a:t>https://www.linkedin.com/in/josipsaban/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 u="sng">
                <a:solidFill>
                  <a:schemeClr val="hlink"/>
                </a:solidFill>
                <a:hlinkClick r:id="rId4"/>
              </a:rPr>
              <a:t>https://jsaban.github.io/</a:t>
            </a:r>
            <a:r>
              <a:rPr lang="hr"/>
              <a:t> ( conference lecture slides, blogs, MOOC certificates 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Now go home and forget about work!</a:t>
            </a:r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106800" y="1318925"/>
            <a:ext cx="893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This is extremely important topic - you need to disconnect from work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Your snapshot is done, you met your team, your new boss and you got an initial feeling of the place...it is a lot of work done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Now the week ends, and you disconnect - company doesn’t exist till Monday - your work is done, it is time to relax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How you proceed from there depends on each company and specific demands of that environment, but you made a huge first step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hr" sz="2000"/>
              <a:t>Good luck and I hope you will like management profession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If somebody needs PDU points :)</a:t>
            </a:r>
            <a:endParaRPr/>
          </a:p>
        </p:txBody>
      </p:sp>
      <p:graphicFrame>
        <p:nvGraphicFramePr>
          <p:cNvPr id="183" name="Google Shape;183;p33"/>
          <p:cNvGraphicFramePr/>
          <p:nvPr/>
        </p:nvGraphicFramePr>
        <p:xfrm>
          <a:off x="1163600" y="16572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{899E5EA7-6801-463F-8753-25D748F909EF}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100">
                          <a:highlight>
                            <a:srgbClr val="FFFFFF"/>
                          </a:highlight>
                        </a:rPr>
                        <a:t>Technical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100">
                          <a:highlight>
                            <a:srgbClr val="FFFFFF"/>
                          </a:highlight>
                        </a:rPr>
                        <a:t>Leadership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100">
                          <a:highlight>
                            <a:srgbClr val="FFFFFF"/>
                          </a:highlight>
                        </a:rPr>
                        <a:t>Strategic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100">
                          <a:highlight>
                            <a:srgbClr val="FFFFFF"/>
                          </a:highlight>
                        </a:rPr>
                        <a:t>PDU Claim Code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Josip Šaban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Kako mekano sletjeti iz operativne gužve u managersku fotelju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C308BHKOLW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" name="Google Shape;184;p33"/>
          <p:cNvSpPr txBox="1"/>
          <p:nvPr/>
        </p:nvSpPr>
        <p:spPr>
          <a:xfrm>
            <a:off x="2096275" y="1873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Further education</a:t>
            </a: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body" idx="1"/>
          </p:nvPr>
        </p:nvSpPr>
        <p:spPr>
          <a:xfrm>
            <a:off x="106800" y="1318925"/>
            <a:ext cx="8930400" cy="3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Free online courses ( Coursera, Khan Academy, Udemy, Pluralsight, … 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Books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Advice from mentors and experienced managers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Networking events, conferences, meetups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My contacts: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hr" sz="2000" u="sng">
                <a:solidFill>
                  <a:schemeClr val="hlink"/>
                </a:solidFill>
                <a:hlinkClick r:id="rId3"/>
              </a:rPr>
              <a:t>meridiandatasoftware@gmail.com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hr" sz="2000" u="sng">
                <a:solidFill>
                  <a:schemeClr val="hlink"/>
                </a:solidFill>
                <a:hlinkClick r:id="rId4"/>
              </a:rPr>
              <a:t>josip.saban@erstegroup.com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hr" sz="2000" u="sng">
                <a:solidFill>
                  <a:schemeClr val="hlink"/>
                </a:solidFill>
                <a:hlinkClick r:id="rId5"/>
              </a:rPr>
              <a:t>https://www.linkedin.com/in/josipsaban/</a:t>
            </a:r>
            <a:r>
              <a:rPr lang="hr" sz="2000"/>
              <a:t> ( Read my posts to continue the story presented in this lecture )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hr" sz="2000" u="sng">
                <a:solidFill>
                  <a:schemeClr val="hlink"/>
                </a:solidFill>
                <a:hlinkClick r:id="rId6"/>
              </a:rPr>
              <a:t>https://jsaban.github.io/</a:t>
            </a:r>
            <a:r>
              <a:rPr lang="hr" sz="2000"/>
              <a:t> ( Some of my old lectures and presentations )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Why this lecture?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58125" y="1152475"/>
            <a:ext cx="890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Because, over and over, experienced IT people go through two scenarios: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Internal promotion to management as only way to advance in the company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Internal or external promotion to management as part of their desired career 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Both of these scenarios are great...except when you are not ready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Good and bad reasons for becoming a manager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58125" y="1152475"/>
            <a:ext cx="89055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To be clear - management is art and science of its own, not “extension of technical career”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If you are excellent programer in your own language, IDE and predictable process environment, that says nothing about your management potential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Different skill set is required, which are often not “natural” to engineers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Please read: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hr" sz="2000" u="sng">
                <a:solidFill>
                  <a:schemeClr val="hlink"/>
                </a:solidFill>
                <a:hlinkClick r:id="rId3"/>
              </a:rPr>
              <a:t>Ten reasons Why You Should Become Manager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hr" sz="2000" u="sng">
                <a:solidFill>
                  <a:schemeClr val="hlink"/>
                </a:solidFill>
                <a:hlinkClick r:id="rId4"/>
              </a:rPr>
              <a:t>Seventeen Reasons Not To Be A Manager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Again...why this lecture?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144600" y="1323325"/>
            <a:ext cx="8921400" cy="3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Why are you not ready? Usually it falls into two scenarios: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You finish university where you are trained to become an engineer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You didn’t go to university, started “working” with 18 and by 25 you think that university is a “waste of time” and you only “learn by working”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You are now in 30s, but neither of these paths taught you, in a formal and structured way, the art and science of management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Hopefully you get a first good manager that knows how to manage juniors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I got a very bad first manager, and that moved me to a path of management discovery 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It is not the best motivation - you should find your own path - but you have to understand that it is a path not a side activity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If you don’t want this scenario to happen to you...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1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Like for everything else in life..prepare!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Although I went to MBA, and it is amazing experience, it is not necessary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You have excellent free online resources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hr" sz="1800"/>
              <a:t>I personally really like </a:t>
            </a:r>
            <a:r>
              <a:rPr lang="hr" sz="1800" u="sng">
                <a:solidFill>
                  <a:schemeClr val="hlink"/>
                </a:solidFill>
                <a:hlinkClick r:id="rId3"/>
              </a:rPr>
              <a:t>Coursera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But, some people cannot learn in unstructured way, and then they need a learning path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 u="sng">
                <a:solidFill>
                  <a:schemeClr val="hlink"/>
                </a:solidFill>
                <a:hlinkClick r:id="rId4"/>
              </a:rPr>
              <a:t>Personal MBA</a:t>
            </a:r>
            <a:r>
              <a:rPr lang="hr" sz="1600"/>
              <a:t> is amazing resource of best books in various areas of management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Find a mentor that knows and wants to pass knowledge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Again...prepare!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Management and leadership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106800" y="1318925"/>
            <a:ext cx="893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So…”managers do nothing all day, they just go to meetings and talk”...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If this is your opinion then you either don’t know what they do or you have a very bad manager - in the second case “escape” as soon as possible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But to manage somebody you first have to lead - leading comes first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You have to be a role model in good and bad times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hr" sz="1600"/>
              <a:t>It’s an art, not science - mixture of your creativity, personality and ethics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Management is just a role, leader is something you are or you are not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And yes...it is really OK to change company if you, after honest self-evaluation, are not growing with the pace you think you deserve, it’s a big world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Looking long-term -  employment in some company only has meaning if both sides get what they want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Day one...hour one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106800" y="1318925"/>
            <a:ext cx="893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The day has come - your first day in management - you come to the office...and now what?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You are no longer “protected” by your code, IDE, team and processes - you stand alone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It is quite normal you feel, up to a point, impact of </a:t>
            </a:r>
            <a:r>
              <a:rPr lang="hr" sz="2000" u="sng">
                <a:solidFill>
                  <a:schemeClr val="hlink"/>
                </a:solidFill>
                <a:hlinkClick r:id="rId3"/>
              </a:rPr>
              <a:t>impostor syndrome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In the first week you have to do four major things ( and nothing else! )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Learn your environment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Meet your team and create a team snapshot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Meet your boss, get to know him and learn his expectations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Create overall snapshot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And then...go home and rest - as manager you must learn to disconnect 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Task one - learn your environment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106800" y="1318925"/>
            <a:ext cx="893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This does not mean you to drink coffee in all cafeterias around the building or bother people who are sitting in kitchen...it means: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Get a “feeling” of the team and area - how people talk, is this a formal or informal meeting environment, dress code and how they invite each other lunch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Don’t introduce yourself immediately to everyone showing off in your fancy new suit...you are here to lead, not to impress by outward appearance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If possible, in the first week, except activities listed before, stay low and observe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600"/>
              <a:t>Expect gossip about you - this is good, it is first step in acceptance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hr" sz="2000"/>
              <a:t>Maybe you will have couple of onboarding sessions with HR - they are amazing opportunity to gather information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2045</Words>
  <Application>Microsoft Office PowerPoint</Application>
  <PresentationFormat>On-screen Show (16:9)</PresentationFormat>
  <Paragraphs>157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Proxima Nova</vt:lpstr>
      <vt:lpstr>Times New Roman</vt:lpstr>
      <vt:lpstr>Spearmint</vt:lpstr>
      <vt:lpstr>Replacing operational work for managerial leather chair - day one</vt:lpstr>
      <vt:lpstr>Short biography</vt:lpstr>
      <vt:lpstr>Why this lecture?</vt:lpstr>
      <vt:lpstr>Good and bad reasons for becoming a manager</vt:lpstr>
      <vt:lpstr>Again...why this lecture?</vt:lpstr>
      <vt:lpstr>If you don’t want this scenario to happen to you...</vt:lpstr>
      <vt:lpstr>Management and leadership</vt:lpstr>
      <vt:lpstr>Day one...hour one</vt:lpstr>
      <vt:lpstr>Task one - learn your environment</vt:lpstr>
      <vt:lpstr>Task two - meet your team</vt:lpstr>
      <vt:lpstr>Task two - meet your team</vt:lpstr>
      <vt:lpstr>Task two - meet your team</vt:lpstr>
      <vt:lpstr>Task three - meet your manager</vt:lpstr>
      <vt:lpstr>Task four - create your snapshot</vt:lpstr>
      <vt:lpstr>Task four - create your snapshot</vt:lpstr>
      <vt:lpstr>Task four - create your snapshot</vt:lpstr>
      <vt:lpstr>Last topic - action list</vt:lpstr>
      <vt:lpstr>Really last topic - manage yourself</vt:lpstr>
      <vt:lpstr>Really last topic - manage yourself</vt:lpstr>
      <vt:lpstr>Now go home and forget about work!</vt:lpstr>
      <vt:lpstr>If somebody needs PDU points :)</vt:lpstr>
      <vt:lpstr>Further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Replacing operational work for managerial leather chair - day one</dc:title>
  <cp:lastModifiedBy>Josip Šaban</cp:lastModifiedBy>
  <cp:revision>2</cp:revision>
  <dcterms:modified xsi:type="dcterms:W3CDTF">2020-10-08T19:15:28Z</dcterms:modified>
</cp:coreProperties>
</file>