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84"/>
  </p:notesMasterIdLst>
  <p:handoutMasterIdLst>
    <p:handoutMasterId r:id="rId85"/>
  </p:handoutMasterIdLst>
  <p:sldIdLst>
    <p:sldId id="293" r:id="rId2"/>
    <p:sldId id="282" r:id="rId3"/>
    <p:sldId id="306" r:id="rId4"/>
    <p:sldId id="307" r:id="rId5"/>
    <p:sldId id="308" r:id="rId6"/>
    <p:sldId id="283" r:id="rId7"/>
    <p:sldId id="294" r:id="rId8"/>
    <p:sldId id="309" r:id="rId9"/>
    <p:sldId id="335" r:id="rId10"/>
    <p:sldId id="336" r:id="rId11"/>
    <p:sldId id="295" r:id="rId12"/>
    <p:sldId id="297" r:id="rId13"/>
    <p:sldId id="310" r:id="rId14"/>
    <p:sldId id="311" r:id="rId15"/>
    <p:sldId id="312" r:id="rId16"/>
    <p:sldId id="313" r:id="rId17"/>
    <p:sldId id="298" r:id="rId18"/>
    <p:sldId id="299" r:id="rId19"/>
    <p:sldId id="300" r:id="rId20"/>
    <p:sldId id="301" r:id="rId21"/>
    <p:sldId id="303" r:id="rId22"/>
    <p:sldId id="304" r:id="rId23"/>
    <p:sldId id="305" r:id="rId24"/>
    <p:sldId id="314" r:id="rId25"/>
    <p:sldId id="315" r:id="rId26"/>
    <p:sldId id="316" r:id="rId27"/>
    <p:sldId id="317" r:id="rId28"/>
    <p:sldId id="319" r:id="rId29"/>
    <p:sldId id="320" r:id="rId30"/>
    <p:sldId id="318" r:id="rId31"/>
    <p:sldId id="344" r:id="rId32"/>
    <p:sldId id="321" r:id="rId33"/>
    <p:sldId id="322" r:id="rId34"/>
    <p:sldId id="323" r:id="rId35"/>
    <p:sldId id="324" r:id="rId36"/>
    <p:sldId id="325" r:id="rId37"/>
    <p:sldId id="326" r:id="rId38"/>
    <p:sldId id="327" r:id="rId39"/>
    <p:sldId id="328" r:id="rId40"/>
    <p:sldId id="329" r:id="rId41"/>
    <p:sldId id="330" r:id="rId42"/>
    <p:sldId id="331" r:id="rId43"/>
    <p:sldId id="333" r:id="rId44"/>
    <p:sldId id="334" r:id="rId45"/>
    <p:sldId id="332" r:id="rId46"/>
    <p:sldId id="337" r:id="rId47"/>
    <p:sldId id="338" r:id="rId48"/>
    <p:sldId id="340" r:id="rId49"/>
    <p:sldId id="339" r:id="rId50"/>
    <p:sldId id="341" r:id="rId51"/>
    <p:sldId id="342" r:id="rId52"/>
    <p:sldId id="345" r:id="rId53"/>
    <p:sldId id="347" r:id="rId54"/>
    <p:sldId id="348" r:id="rId55"/>
    <p:sldId id="349" r:id="rId56"/>
    <p:sldId id="350" r:id="rId57"/>
    <p:sldId id="351" r:id="rId58"/>
    <p:sldId id="346" r:id="rId59"/>
    <p:sldId id="352" r:id="rId60"/>
    <p:sldId id="353" r:id="rId61"/>
    <p:sldId id="355" r:id="rId62"/>
    <p:sldId id="356" r:id="rId63"/>
    <p:sldId id="357" r:id="rId64"/>
    <p:sldId id="354" r:id="rId65"/>
    <p:sldId id="359" r:id="rId66"/>
    <p:sldId id="360" r:id="rId67"/>
    <p:sldId id="361" r:id="rId68"/>
    <p:sldId id="362" r:id="rId69"/>
    <p:sldId id="363" r:id="rId70"/>
    <p:sldId id="364" r:id="rId71"/>
    <p:sldId id="365" r:id="rId72"/>
    <p:sldId id="358" r:id="rId73"/>
    <p:sldId id="366" r:id="rId74"/>
    <p:sldId id="369" r:id="rId75"/>
    <p:sldId id="368" r:id="rId76"/>
    <p:sldId id="370" r:id="rId77"/>
    <p:sldId id="371" r:id="rId78"/>
    <p:sldId id="372" r:id="rId79"/>
    <p:sldId id="373" r:id="rId80"/>
    <p:sldId id="374" r:id="rId81"/>
    <p:sldId id="375" r:id="rId82"/>
    <p:sldId id="292" r:id="rId83"/>
  </p:sldIdLst>
  <p:sldSz cx="9144000" cy="6858000" type="screen4x3"/>
  <p:notesSz cx="6710363" cy="98425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800" autoAdjust="0"/>
  </p:normalViewPr>
  <p:slideViewPr>
    <p:cSldViewPr>
      <p:cViewPr>
        <p:scale>
          <a:sx n="100" d="100"/>
          <a:sy n="100" d="100"/>
        </p:scale>
        <p:origin x="-1944"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08300" cy="492125"/>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00475" y="0"/>
            <a:ext cx="2908300" cy="492125"/>
          </a:xfrm>
          <a:prstGeom prst="rect">
            <a:avLst/>
          </a:prstGeom>
        </p:spPr>
        <p:txBody>
          <a:bodyPr vert="horz" lIns="91440" tIns="45720" rIns="91440" bIns="45720" rtlCol="0"/>
          <a:lstStyle>
            <a:lvl1pPr algn="r">
              <a:defRPr sz="1200"/>
            </a:lvl1pPr>
          </a:lstStyle>
          <a:p>
            <a:pPr>
              <a:defRPr/>
            </a:pPr>
            <a:fld id="{4F3C20CF-66F3-4C4E-8A0E-05EBF6DD6F8D}" type="datetimeFigureOut">
              <a:rPr lang="en-US"/>
              <a:pPr>
                <a:defRPr/>
              </a:pPr>
              <a:t>11/14/2012</a:t>
            </a:fld>
            <a:endParaRPr lang="en-US" dirty="0"/>
          </a:p>
        </p:txBody>
      </p:sp>
      <p:sp>
        <p:nvSpPr>
          <p:cNvPr id="4" name="Footer Placeholder 3"/>
          <p:cNvSpPr>
            <a:spLocks noGrp="1"/>
          </p:cNvSpPr>
          <p:nvPr>
            <p:ph type="ftr" sz="quarter" idx="2"/>
          </p:nvPr>
        </p:nvSpPr>
        <p:spPr>
          <a:xfrm>
            <a:off x="0" y="9348788"/>
            <a:ext cx="2908300" cy="492125"/>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00475" y="9348788"/>
            <a:ext cx="2908300" cy="492125"/>
          </a:xfrm>
          <a:prstGeom prst="rect">
            <a:avLst/>
          </a:prstGeom>
        </p:spPr>
        <p:txBody>
          <a:bodyPr vert="horz" lIns="91440" tIns="45720" rIns="91440" bIns="45720" rtlCol="0" anchor="b"/>
          <a:lstStyle>
            <a:lvl1pPr algn="r">
              <a:defRPr sz="1200"/>
            </a:lvl1pPr>
          </a:lstStyle>
          <a:p>
            <a:pPr>
              <a:defRPr/>
            </a:pPr>
            <a:fld id="{23835F06-395A-4512-B6D8-92D283BBC21E}" type="slidenum">
              <a:rPr lang="en-US"/>
              <a:pPr>
                <a:defRPr/>
              </a:pPr>
              <a:t>‹#›</a:t>
            </a:fld>
            <a:endParaRPr lang="en-US" dirty="0"/>
          </a:p>
        </p:txBody>
      </p:sp>
    </p:spTree>
    <p:extLst>
      <p:ext uri="{BB962C8B-B14F-4D97-AF65-F5344CB8AC3E}">
        <p14:creationId xmlns:p14="http://schemas.microsoft.com/office/powerpoint/2010/main" val="36940240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08300" cy="492125"/>
          </a:xfrm>
          <a:prstGeom prst="rect">
            <a:avLst/>
          </a:prstGeom>
        </p:spPr>
        <p:txBody>
          <a:bodyPr vert="horz" lIns="91440" tIns="45720" rIns="91440" bIns="45720" rtlCol="0"/>
          <a:lstStyle>
            <a:lvl1pPr algn="l">
              <a:defRPr sz="1200"/>
            </a:lvl1pPr>
          </a:lstStyle>
          <a:p>
            <a:pPr>
              <a:defRPr/>
            </a:pPr>
            <a:endParaRPr lang="hr-HR"/>
          </a:p>
        </p:txBody>
      </p:sp>
      <p:sp>
        <p:nvSpPr>
          <p:cNvPr id="3" name="Date Placeholder 2"/>
          <p:cNvSpPr>
            <a:spLocks noGrp="1"/>
          </p:cNvSpPr>
          <p:nvPr>
            <p:ph type="dt" idx="1"/>
          </p:nvPr>
        </p:nvSpPr>
        <p:spPr>
          <a:xfrm>
            <a:off x="3800475" y="0"/>
            <a:ext cx="2908300" cy="492125"/>
          </a:xfrm>
          <a:prstGeom prst="rect">
            <a:avLst/>
          </a:prstGeom>
        </p:spPr>
        <p:txBody>
          <a:bodyPr vert="horz" lIns="91440" tIns="45720" rIns="91440" bIns="45720" rtlCol="0"/>
          <a:lstStyle>
            <a:lvl1pPr algn="r">
              <a:defRPr sz="1200"/>
            </a:lvl1pPr>
          </a:lstStyle>
          <a:p>
            <a:pPr>
              <a:defRPr/>
            </a:pPr>
            <a:fld id="{FEC0AE2C-9B74-4449-B2FF-5903CD1FEB33}" type="datetimeFigureOut">
              <a:rPr lang="hr-HR"/>
              <a:pPr>
                <a:defRPr/>
              </a:pPr>
              <a:t>14.11.2012.</a:t>
            </a:fld>
            <a:endParaRPr lang="hr-HR"/>
          </a:p>
        </p:txBody>
      </p:sp>
      <p:sp>
        <p:nvSpPr>
          <p:cNvPr id="4" name="Slide Image Placeholder 3"/>
          <p:cNvSpPr>
            <a:spLocks noGrp="1" noRot="1" noChangeAspect="1"/>
          </p:cNvSpPr>
          <p:nvPr>
            <p:ph type="sldImg" idx="2"/>
          </p:nvPr>
        </p:nvSpPr>
        <p:spPr>
          <a:xfrm>
            <a:off x="895350" y="738188"/>
            <a:ext cx="4921250" cy="3690937"/>
          </a:xfrm>
          <a:prstGeom prst="rect">
            <a:avLst/>
          </a:prstGeom>
          <a:noFill/>
          <a:ln w="12700">
            <a:solidFill>
              <a:prstClr val="black"/>
            </a:solidFill>
          </a:ln>
        </p:spPr>
        <p:txBody>
          <a:bodyPr vert="horz" lIns="91440" tIns="45720" rIns="91440" bIns="45720" rtlCol="0" anchor="ctr"/>
          <a:lstStyle/>
          <a:p>
            <a:pPr lvl="0"/>
            <a:endParaRPr lang="hr-HR" noProof="0" smtClean="0"/>
          </a:p>
        </p:txBody>
      </p:sp>
      <p:sp>
        <p:nvSpPr>
          <p:cNvPr id="5" name="Notes Placeholder 4"/>
          <p:cNvSpPr>
            <a:spLocks noGrp="1"/>
          </p:cNvSpPr>
          <p:nvPr>
            <p:ph type="body" sz="quarter" idx="3"/>
          </p:nvPr>
        </p:nvSpPr>
        <p:spPr>
          <a:xfrm>
            <a:off x="671513" y="4675188"/>
            <a:ext cx="5367337" cy="4429125"/>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hr-HR" noProof="0" smtClean="0"/>
          </a:p>
        </p:txBody>
      </p:sp>
      <p:sp>
        <p:nvSpPr>
          <p:cNvPr id="6" name="Footer Placeholder 5"/>
          <p:cNvSpPr>
            <a:spLocks noGrp="1"/>
          </p:cNvSpPr>
          <p:nvPr>
            <p:ph type="ftr" sz="quarter" idx="4"/>
          </p:nvPr>
        </p:nvSpPr>
        <p:spPr>
          <a:xfrm>
            <a:off x="0" y="9348788"/>
            <a:ext cx="2908300" cy="492125"/>
          </a:xfrm>
          <a:prstGeom prst="rect">
            <a:avLst/>
          </a:prstGeom>
        </p:spPr>
        <p:txBody>
          <a:bodyPr vert="horz" lIns="91440" tIns="45720" rIns="91440" bIns="45720" rtlCol="0" anchor="b"/>
          <a:lstStyle>
            <a:lvl1pPr algn="l">
              <a:defRPr sz="1200"/>
            </a:lvl1pPr>
          </a:lstStyle>
          <a:p>
            <a:pPr>
              <a:defRPr/>
            </a:pPr>
            <a:endParaRPr lang="hr-HR"/>
          </a:p>
        </p:txBody>
      </p:sp>
      <p:sp>
        <p:nvSpPr>
          <p:cNvPr id="7" name="Slide Number Placeholder 6"/>
          <p:cNvSpPr>
            <a:spLocks noGrp="1"/>
          </p:cNvSpPr>
          <p:nvPr>
            <p:ph type="sldNum" sz="quarter" idx="5"/>
          </p:nvPr>
        </p:nvSpPr>
        <p:spPr>
          <a:xfrm>
            <a:off x="3800475" y="9348788"/>
            <a:ext cx="2908300" cy="492125"/>
          </a:xfrm>
          <a:prstGeom prst="rect">
            <a:avLst/>
          </a:prstGeom>
        </p:spPr>
        <p:txBody>
          <a:bodyPr vert="horz" lIns="91440" tIns="45720" rIns="91440" bIns="45720" rtlCol="0" anchor="b"/>
          <a:lstStyle>
            <a:lvl1pPr algn="r">
              <a:defRPr sz="1200"/>
            </a:lvl1pPr>
          </a:lstStyle>
          <a:p>
            <a:pPr>
              <a:defRPr/>
            </a:pPr>
            <a:fld id="{A9E757B8-639B-48EC-9765-D2B0BD5C4631}" type="slidenum">
              <a:rPr lang="hr-HR"/>
              <a:pPr>
                <a:defRPr/>
              </a:pPr>
              <a:t>‹#›</a:t>
            </a:fld>
            <a:endParaRPr lang="hr-HR"/>
          </a:p>
        </p:txBody>
      </p:sp>
    </p:spTree>
    <p:extLst>
      <p:ext uri="{BB962C8B-B14F-4D97-AF65-F5344CB8AC3E}">
        <p14:creationId xmlns:p14="http://schemas.microsoft.com/office/powerpoint/2010/main" val="42527753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en.wikipedia.org/wiki/Sampling_(statistics)" TargetMode="External"/><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R 32-bit: ~5 million values</a:t>
            </a:r>
            <a:endParaRPr lang="hr-HR" smtClean="0"/>
          </a:p>
          <a:p>
            <a:pPr eaLnBrk="1" hangingPunct="1">
              <a:spcBef>
                <a:spcPct val="0"/>
              </a:spcBef>
            </a:pPr>
            <a:r>
              <a:rPr lang="en-US" smtClean="0"/>
              <a:t>R 64-bit: depends on how much memory you have</a:t>
            </a:r>
            <a:endParaRPr lang="hr-HR" smtClean="0"/>
          </a:p>
          <a:p>
            <a:pPr eaLnBrk="1" hangingPunct="1">
              <a:spcBef>
                <a:spcPct val="0"/>
              </a:spcBef>
            </a:pPr>
            <a:r>
              <a:rPr lang="en-US" smtClean="0"/>
              <a:t>SAS/SPSS: billions of records</a:t>
            </a:r>
            <a:endParaRPr lang="hr-HR" smtClean="0"/>
          </a:p>
          <a:p>
            <a:pPr eaLnBrk="1" hangingPunct="1">
              <a:spcBef>
                <a:spcPct val="0"/>
              </a:spcBef>
            </a:pPr>
            <a:r>
              <a:rPr lang="en-US" smtClean="0"/>
              <a:t>Several efforts underway to break R’s memory limit</a:t>
            </a:r>
            <a:endParaRPr lang="hr-HR" smtClean="0"/>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1CEF4BA-557D-4A7A-9D47-E2329EDC3900}" type="slidenum">
              <a:rPr lang="hr-HR" smtClean="0"/>
              <a:pPr/>
              <a:t>25</a:t>
            </a:fld>
            <a:endParaRPr lang="hr-HR"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The Independent Samples T Test compares the mean scores of two groups on a given variable.</a:t>
            </a:r>
            <a:r>
              <a:rPr lang="en-US" dirty="0" smtClean="0"/>
              <a:t> </a:t>
            </a:r>
            <a:endParaRPr lang="hr-HR" dirty="0"/>
          </a:p>
        </p:txBody>
      </p:sp>
      <p:sp>
        <p:nvSpPr>
          <p:cNvPr id="4" name="Slide Number Placeholder 3"/>
          <p:cNvSpPr>
            <a:spLocks noGrp="1"/>
          </p:cNvSpPr>
          <p:nvPr>
            <p:ph type="sldNum" sz="quarter" idx="10"/>
          </p:nvPr>
        </p:nvSpPr>
        <p:spPr/>
        <p:txBody>
          <a:bodyPr/>
          <a:lstStyle/>
          <a:p>
            <a:pPr>
              <a:defRPr/>
            </a:pPr>
            <a:fld id="{A9E757B8-639B-48EC-9765-D2B0BD5C4631}" type="slidenum">
              <a:rPr lang="hr-HR" smtClean="0"/>
              <a:pPr>
                <a:defRPr/>
              </a:pPr>
              <a:t>65</a:t>
            </a:fld>
            <a:endParaRPr lang="hr-HR"/>
          </a:p>
        </p:txBody>
      </p:sp>
    </p:spTree>
    <p:extLst>
      <p:ext uri="{BB962C8B-B14F-4D97-AF65-F5344CB8AC3E}">
        <p14:creationId xmlns:p14="http://schemas.microsoft.com/office/powerpoint/2010/main" val="768011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The Paired Samples T Test compares the means of two variables. It computes the difference between the two variables for each case, and tests to see if the average difference is significantly different from zero.</a:t>
            </a:r>
            <a:r>
              <a:rPr lang="en-US" dirty="0" smtClean="0"/>
              <a:t> </a:t>
            </a:r>
            <a:endParaRPr lang="hr-HR" dirty="0"/>
          </a:p>
        </p:txBody>
      </p:sp>
      <p:sp>
        <p:nvSpPr>
          <p:cNvPr id="4" name="Slide Number Placeholder 3"/>
          <p:cNvSpPr>
            <a:spLocks noGrp="1"/>
          </p:cNvSpPr>
          <p:nvPr>
            <p:ph type="sldNum" sz="quarter" idx="10"/>
          </p:nvPr>
        </p:nvSpPr>
        <p:spPr/>
        <p:txBody>
          <a:bodyPr/>
          <a:lstStyle/>
          <a:p>
            <a:pPr>
              <a:defRPr/>
            </a:pPr>
            <a:fld id="{A9E757B8-639B-48EC-9765-D2B0BD5C4631}" type="slidenum">
              <a:rPr lang="hr-HR" smtClean="0"/>
              <a:pPr>
                <a:defRPr/>
              </a:pPr>
              <a:t>68</a:t>
            </a:fld>
            <a:endParaRPr lang="hr-HR"/>
          </a:p>
        </p:txBody>
      </p:sp>
    </p:spTree>
    <p:extLst>
      <p:ext uri="{BB962C8B-B14F-4D97-AF65-F5344CB8AC3E}">
        <p14:creationId xmlns:p14="http://schemas.microsoft.com/office/powerpoint/2010/main" val="3703078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The One-Sample T Test compares the mean score of a sample to a known value. Usually, the known value is a population mean. </a:t>
            </a:r>
            <a:endParaRPr lang="hr-HR" dirty="0"/>
          </a:p>
        </p:txBody>
      </p:sp>
      <p:sp>
        <p:nvSpPr>
          <p:cNvPr id="4" name="Slide Number Placeholder 3"/>
          <p:cNvSpPr>
            <a:spLocks noGrp="1"/>
          </p:cNvSpPr>
          <p:nvPr>
            <p:ph type="sldNum" sz="quarter" idx="10"/>
          </p:nvPr>
        </p:nvSpPr>
        <p:spPr/>
        <p:txBody>
          <a:bodyPr/>
          <a:lstStyle/>
          <a:p>
            <a:pPr>
              <a:defRPr/>
            </a:pPr>
            <a:fld id="{A9E757B8-639B-48EC-9765-D2B0BD5C4631}" type="slidenum">
              <a:rPr lang="hr-HR" smtClean="0"/>
              <a:pPr>
                <a:defRPr/>
              </a:pPr>
              <a:t>69</a:t>
            </a:fld>
            <a:endParaRPr lang="hr-HR"/>
          </a:p>
        </p:txBody>
      </p:sp>
    </p:spTree>
    <p:extLst>
      <p:ext uri="{BB962C8B-B14F-4D97-AF65-F5344CB8AC3E}">
        <p14:creationId xmlns:p14="http://schemas.microsoft.com/office/powerpoint/2010/main" val="702401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statistics, the Shapiro–</a:t>
            </a:r>
            <a:r>
              <a:rPr lang="en-US" dirty="0" err="1" smtClean="0"/>
              <a:t>Wilk</a:t>
            </a:r>
            <a:r>
              <a:rPr lang="en-US" dirty="0" smtClean="0"/>
              <a:t> test tests the null hypothesis that a sample x1, ..., </a:t>
            </a:r>
            <a:r>
              <a:rPr lang="en-US" dirty="0" err="1" smtClean="0"/>
              <a:t>xn</a:t>
            </a:r>
            <a:r>
              <a:rPr lang="en-US" dirty="0" smtClean="0"/>
              <a:t> came from a normally distributed population. </a:t>
            </a:r>
            <a:endParaRPr lang="hr-HR" dirty="0"/>
          </a:p>
        </p:txBody>
      </p:sp>
      <p:sp>
        <p:nvSpPr>
          <p:cNvPr id="4" name="Slide Number Placeholder 3"/>
          <p:cNvSpPr>
            <a:spLocks noGrp="1"/>
          </p:cNvSpPr>
          <p:nvPr>
            <p:ph type="sldNum" sz="quarter" idx="10"/>
          </p:nvPr>
        </p:nvSpPr>
        <p:spPr/>
        <p:txBody>
          <a:bodyPr/>
          <a:lstStyle/>
          <a:p>
            <a:pPr>
              <a:defRPr/>
            </a:pPr>
            <a:fld id="{A9E757B8-639B-48EC-9765-D2B0BD5C4631}" type="slidenum">
              <a:rPr lang="hr-HR" smtClean="0"/>
              <a:pPr>
                <a:defRPr/>
              </a:pPr>
              <a:t>74</a:t>
            </a:fld>
            <a:endParaRPr lang="hr-HR"/>
          </a:p>
        </p:txBody>
      </p:sp>
    </p:spTree>
    <p:extLst>
      <p:ext uri="{BB962C8B-B14F-4D97-AF65-F5344CB8AC3E}">
        <p14:creationId xmlns:p14="http://schemas.microsoft.com/office/powerpoint/2010/main" val="32223977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Wilcoxon signed-rank test is a non-parametric statistical hypothesis test</a:t>
            </a:r>
            <a:r>
              <a:rPr lang="hr-HR" baseline="0" dirty="0" smtClean="0"/>
              <a:t> </a:t>
            </a:r>
            <a:r>
              <a:rPr lang="en-US" dirty="0" smtClean="0"/>
              <a:t>used when comparing two related samples, matched samples, or repeated measurements on a single sample to assess whether their population mean ranks differ (i.e. it is a </a:t>
            </a:r>
            <a:r>
              <a:rPr lang="hr-HR" dirty="0" smtClean="0"/>
              <a:t>p</a:t>
            </a:r>
            <a:r>
              <a:rPr lang="en-US" dirty="0" smtClean="0"/>
              <a:t>aired difference test). It can be used as an alternative to the paired Student's t-test, t-test for matched pairs, or the t-test for dependent samples when the population cannot be assumed to be normally distributed</a:t>
            </a:r>
            <a:endParaRPr lang="hr-HR" dirty="0" smtClean="0"/>
          </a:p>
          <a:p>
            <a:endParaRPr lang="hr-HR" dirty="0" smtClean="0"/>
          </a:p>
          <a:p>
            <a:r>
              <a:rPr lang="en-US" dirty="0" smtClean="0"/>
              <a:t>In statistics, the Mann–Whitney U test (also called the Mann–Whitney–Wilcoxon (MWW) or Wilcoxon rank-sum test) is a non-parametric statistical hypothesis test for assessing whether one of two </a:t>
            </a:r>
            <a:r>
              <a:rPr lang="en-US" dirty="0" smtClean="0">
                <a:hlinkClick r:id="rId3" action="ppaction://hlinkfile" tooltip="Sampling (statistics)"/>
              </a:rPr>
              <a:t>samples</a:t>
            </a:r>
            <a:r>
              <a:rPr lang="en-US" dirty="0" smtClean="0"/>
              <a:t> of independent observations tends to have larger values than the other. It is one of the most well-known non-parametric significance tests. </a:t>
            </a:r>
            <a:endParaRPr lang="hr-HR" dirty="0"/>
          </a:p>
        </p:txBody>
      </p:sp>
      <p:sp>
        <p:nvSpPr>
          <p:cNvPr id="4" name="Slide Number Placeholder 3"/>
          <p:cNvSpPr>
            <a:spLocks noGrp="1"/>
          </p:cNvSpPr>
          <p:nvPr>
            <p:ph type="sldNum" sz="quarter" idx="10"/>
          </p:nvPr>
        </p:nvSpPr>
        <p:spPr/>
        <p:txBody>
          <a:bodyPr/>
          <a:lstStyle/>
          <a:p>
            <a:pPr>
              <a:defRPr/>
            </a:pPr>
            <a:fld id="{A9E757B8-639B-48EC-9765-D2B0BD5C4631}" type="slidenum">
              <a:rPr lang="hr-HR" smtClean="0"/>
              <a:pPr>
                <a:defRPr/>
              </a:pPr>
              <a:t>75</a:t>
            </a:fld>
            <a:endParaRPr lang="hr-HR"/>
          </a:p>
        </p:txBody>
      </p:sp>
    </p:spTree>
    <p:extLst>
      <p:ext uri="{BB962C8B-B14F-4D97-AF65-F5344CB8AC3E}">
        <p14:creationId xmlns:p14="http://schemas.microsoft.com/office/powerpoint/2010/main" val="13770530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probability theory and statistics, the chi-squared distribution (also chi-square or </a:t>
            </a:r>
            <a:r>
              <a:rPr lang="en-US" dirty="0" smtClean="0"/>
              <a:t>χ</a:t>
            </a:r>
            <a:r>
              <a:rPr lang="en-US" dirty="0" smtClean="0"/>
              <a:t>²-distribution) with k degrees of freedom is the distribution of a sum of the squares of k independent standard normal random variables. It is one of the most widely used probability distributions in inferential statistics, e.g., in hypothesis testing or in construction of confidence intervals.</a:t>
            </a:r>
            <a:r>
              <a:rPr lang="hr-HR" baseline="0" dirty="0" smtClean="0"/>
              <a:t> </a:t>
            </a:r>
            <a:r>
              <a:rPr lang="en-US" dirty="0" smtClean="0"/>
              <a:t>When there is a need to contrast it with the non</a:t>
            </a:r>
            <a:r>
              <a:rPr lang="hr-HR" dirty="0" smtClean="0"/>
              <a:t>-</a:t>
            </a:r>
            <a:r>
              <a:rPr lang="en-US" dirty="0" smtClean="0"/>
              <a:t>central chi-</a:t>
            </a:r>
            <a:r>
              <a:rPr lang="en-US" dirty="0" err="1" smtClean="0"/>
              <a:t>squar</a:t>
            </a:r>
            <a:r>
              <a:rPr lang="hr-HR" dirty="0" smtClean="0"/>
              <a:t>ed</a:t>
            </a:r>
            <a:r>
              <a:rPr lang="en-US" dirty="0" smtClean="0"/>
              <a:t> distribution, this distribution is sometimes called the central chi-squared distribution.</a:t>
            </a:r>
            <a:endParaRPr lang="hr-HR" dirty="0"/>
          </a:p>
        </p:txBody>
      </p:sp>
      <p:sp>
        <p:nvSpPr>
          <p:cNvPr id="4" name="Slide Number Placeholder 3"/>
          <p:cNvSpPr>
            <a:spLocks noGrp="1"/>
          </p:cNvSpPr>
          <p:nvPr>
            <p:ph type="sldNum" sz="quarter" idx="10"/>
          </p:nvPr>
        </p:nvSpPr>
        <p:spPr/>
        <p:txBody>
          <a:bodyPr/>
          <a:lstStyle/>
          <a:p>
            <a:pPr>
              <a:defRPr/>
            </a:pPr>
            <a:fld id="{A9E757B8-639B-48EC-9765-D2B0BD5C4631}" type="slidenum">
              <a:rPr lang="hr-HR" smtClean="0"/>
              <a:pPr>
                <a:defRPr/>
              </a:pPr>
              <a:t>76</a:t>
            </a:fld>
            <a:endParaRPr lang="hr-HR"/>
          </a:p>
        </p:txBody>
      </p:sp>
    </p:spTree>
    <p:extLst>
      <p:ext uri="{BB962C8B-B14F-4D97-AF65-F5344CB8AC3E}">
        <p14:creationId xmlns:p14="http://schemas.microsoft.com/office/powerpoint/2010/main" val="11046265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conducting a residual analysis, a "residuals versus fits plot" is the most frequently created plot. It is a scatter plot of residuals on the y axis and fitted values (estimated responses) on the x axis. The plot is used to detect non-linearity, unequal error variances, and outliers. </a:t>
            </a:r>
            <a:endParaRPr lang="hr-HR" dirty="0" smtClean="0"/>
          </a:p>
          <a:p>
            <a:endParaRPr lang="hr-HR" dirty="0" smtClean="0"/>
          </a:p>
          <a:p>
            <a:r>
              <a:rPr lang="en-US" dirty="0" smtClean="0"/>
              <a:t>In statistics, a Q–Q plot ("Q" stands for </a:t>
            </a:r>
            <a:r>
              <a:rPr lang="en-US" dirty="0" err="1" smtClean="0"/>
              <a:t>quantile</a:t>
            </a:r>
            <a:r>
              <a:rPr lang="en-US" dirty="0" smtClean="0"/>
              <a:t>) is a probability plot, which is a graphical method for comparing two probability distributions by plotting their </a:t>
            </a:r>
            <a:r>
              <a:rPr lang="en-US" dirty="0" err="1" smtClean="0"/>
              <a:t>quantiles</a:t>
            </a:r>
            <a:r>
              <a:rPr lang="en-US" dirty="0" smtClean="0"/>
              <a:t> against each other. First, the set of intervals for the </a:t>
            </a:r>
            <a:r>
              <a:rPr lang="en-US" dirty="0" err="1" smtClean="0"/>
              <a:t>quantiles</a:t>
            </a:r>
            <a:r>
              <a:rPr lang="en-US" dirty="0" smtClean="0"/>
              <a:t> are chosen. A point (</a:t>
            </a:r>
            <a:r>
              <a:rPr lang="en-US" dirty="0" err="1" smtClean="0"/>
              <a:t>x,y</a:t>
            </a:r>
            <a:r>
              <a:rPr lang="en-US" dirty="0" smtClean="0"/>
              <a:t>) on the plot corresponds to one of the </a:t>
            </a:r>
            <a:r>
              <a:rPr lang="en-US" dirty="0" err="1" smtClean="0"/>
              <a:t>quantiles</a:t>
            </a:r>
            <a:r>
              <a:rPr lang="en-US" dirty="0" smtClean="0"/>
              <a:t> of the second distribution (y-coordinate) plotted against the same </a:t>
            </a:r>
            <a:r>
              <a:rPr lang="en-US" dirty="0" err="1" smtClean="0"/>
              <a:t>quantile</a:t>
            </a:r>
            <a:r>
              <a:rPr lang="en-US" dirty="0" smtClean="0"/>
              <a:t> of the first distribution (x-coordinate). Thus the line is a parametric curve with the parameter which is the (number of the) interval for the </a:t>
            </a:r>
            <a:r>
              <a:rPr lang="en-US" dirty="0" err="1" smtClean="0"/>
              <a:t>quantile</a:t>
            </a:r>
            <a:r>
              <a:rPr lang="en-US" dirty="0" smtClean="0"/>
              <a:t>.</a:t>
            </a:r>
            <a:endParaRPr lang="hr-HR" dirty="0" smtClean="0"/>
          </a:p>
          <a:p>
            <a:endParaRPr lang="hr-HR" dirty="0" smtClean="0"/>
          </a:p>
          <a:p>
            <a:r>
              <a:rPr lang="en-US" dirty="0" smtClean="0"/>
              <a:t>After constructing graphical displays of a batch of numbers, the next thing to do is summarize the data numerically. Statistics are summaries derived from the data. The two important statistics that describe a single response are measures of location (typical value; the word location is a reference to the data's location on the number line) and spread (variability). The number of observations (the sample size, n) is important, too, but it is generally considered a "given". It is not counted as one of the summary statistics even though it fits the definition ("a function solely of the data") perfectly. </a:t>
            </a:r>
            <a:endParaRPr lang="hr-HR" dirty="0"/>
          </a:p>
        </p:txBody>
      </p:sp>
      <p:sp>
        <p:nvSpPr>
          <p:cNvPr id="4" name="Slide Number Placeholder 3"/>
          <p:cNvSpPr>
            <a:spLocks noGrp="1"/>
          </p:cNvSpPr>
          <p:nvPr>
            <p:ph type="sldNum" sz="quarter" idx="10"/>
          </p:nvPr>
        </p:nvSpPr>
        <p:spPr/>
        <p:txBody>
          <a:bodyPr/>
          <a:lstStyle/>
          <a:p>
            <a:pPr>
              <a:defRPr/>
            </a:pPr>
            <a:fld id="{A9E757B8-639B-48EC-9765-D2B0BD5C4631}" type="slidenum">
              <a:rPr lang="hr-HR" smtClean="0"/>
              <a:pPr>
                <a:defRPr/>
              </a:pPr>
              <a:t>77</a:t>
            </a:fld>
            <a:endParaRPr lang="hr-HR"/>
          </a:p>
        </p:txBody>
      </p:sp>
    </p:spTree>
    <p:extLst>
      <p:ext uri="{BB962C8B-B14F-4D97-AF65-F5344CB8AC3E}">
        <p14:creationId xmlns:p14="http://schemas.microsoft.com/office/powerpoint/2010/main" val="22548465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statistics, analysis of variance (ANOVA) is a collection of statistical models, and their associated procedures, in which the observed variance in a particular variable is partitioned into components attributable to different sources of variation. In its simplest form, ANOVA provides a statistical test of whether or not the means of several groups are all equal, and therefore generalizes t-test to more than two groups. Doing multiple two-sample t-tests would result in an increased chance of committing a type I error. For this reason, ANOVAs are useful in comparing two, three, or more means.</a:t>
            </a:r>
            <a:endParaRPr lang="hr-HR" dirty="0"/>
          </a:p>
        </p:txBody>
      </p:sp>
      <p:sp>
        <p:nvSpPr>
          <p:cNvPr id="4" name="Slide Number Placeholder 3"/>
          <p:cNvSpPr>
            <a:spLocks noGrp="1"/>
          </p:cNvSpPr>
          <p:nvPr>
            <p:ph type="sldNum" sz="quarter" idx="10"/>
          </p:nvPr>
        </p:nvSpPr>
        <p:spPr/>
        <p:txBody>
          <a:bodyPr/>
          <a:lstStyle/>
          <a:p>
            <a:pPr>
              <a:defRPr/>
            </a:pPr>
            <a:fld id="{A9E757B8-639B-48EC-9765-D2B0BD5C4631}" type="slidenum">
              <a:rPr lang="hr-HR" smtClean="0"/>
              <a:pPr>
                <a:defRPr/>
              </a:pPr>
              <a:t>80</a:t>
            </a:fld>
            <a:endParaRPr lang="hr-HR"/>
          </a:p>
        </p:txBody>
      </p:sp>
    </p:spTree>
    <p:extLst>
      <p:ext uri="{BB962C8B-B14F-4D97-AF65-F5344CB8AC3E}">
        <p14:creationId xmlns:p14="http://schemas.microsoft.com/office/powerpoint/2010/main" val="72923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6"/>
          <p:cNvGrpSpPr>
            <a:grpSpLocks/>
          </p:cNvGrpSpPr>
          <p:nvPr/>
        </p:nvGrpSpPr>
        <p:grpSpPr bwMode="auto">
          <a:xfrm>
            <a:off x="0" y="914400"/>
            <a:ext cx="8686800" cy="2514600"/>
            <a:chOff x="0" y="576"/>
            <a:chExt cx="5472" cy="1584"/>
          </a:xfrm>
        </p:grpSpPr>
        <p:sp>
          <p:nvSpPr>
            <p:cNvPr id="5" name="Oval 7"/>
            <p:cNvSpPr>
              <a:spLocks noChangeArrowheads="1"/>
            </p:cNvSpPr>
            <p:nvPr/>
          </p:nvSpPr>
          <p:spPr bwMode="auto">
            <a:xfrm>
              <a:off x="144" y="576"/>
              <a:ext cx="1584" cy="1584"/>
            </a:xfrm>
            <a:prstGeom prst="ellipse">
              <a:avLst/>
            </a:prstGeom>
            <a:noFill/>
            <a:ln w="127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endParaRPr lang="sr-Latn-RS"/>
            </a:p>
          </p:txBody>
        </p:sp>
        <p:sp>
          <p:nvSpPr>
            <p:cNvPr id="6" name="Rectangle 8"/>
            <p:cNvSpPr>
              <a:spLocks noChangeArrowheads="1"/>
            </p:cNvSpPr>
            <p:nvPr/>
          </p:nvSpPr>
          <p:spPr bwMode="hidden">
            <a:xfrm>
              <a:off x="0" y="1056"/>
              <a:ext cx="2976" cy="7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lang="sr-Latn-RS" sz="2400">
                <a:latin typeface="Times New Roman" pitchFamily="18" charset="0"/>
              </a:endParaRPr>
            </a:p>
          </p:txBody>
        </p:sp>
        <p:sp>
          <p:nvSpPr>
            <p:cNvPr id="7" name="Rectangle 9"/>
            <p:cNvSpPr>
              <a:spLocks noChangeArrowheads="1"/>
            </p:cNvSpPr>
            <p:nvPr/>
          </p:nvSpPr>
          <p:spPr bwMode="hidden">
            <a:xfrm>
              <a:off x="2496" y="1056"/>
              <a:ext cx="2976" cy="720"/>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lang="sr-Latn-RS" sz="2400">
                <a:latin typeface="Times New Roman" pitchFamily="18" charset="0"/>
              </a:endParaRPr>
            </a:p>
          </p:txBody>
        </p:sp>
        <p:sp>
          <p:nvSpPr>
            <p:cNvPr id="8" name="Freeform 10"/>
            <p:cNvSpPr>
              <a:spLocks noChangeArrowheads="1"/>
            </p:cNvSpPr>
            <p:nvPr/>
          </p:nvSpPr>
          <p:spPr bwMode="auto">
            <a:xfrm>
              <a:off x="384" y="960"/>
              <a:ext cx="144" cy="913"/>
            </a:xfrm>
            <a:custGeom>
              <a:avLst/>
              <a:gdLst>
                <a:gd name="T0" fmla="*/ 21 w 1000"/>
                <a:gd name="T1" fmla="*/ 834 h 1000"/>
                <a:gd name="T2" fmla="*/ 0 w 1000"/>
                <a:gd name="T3" fmla="*/ 834 h 1000"/>
                <a:gd name="T4" fmla="*/ 0 w 1000"/>
                <a:gd name="T5" fmla="*/ 0 h 1000"/>
                <a:gd name="T6" fmla="*/ 21 w 1000"/>
                <a:gd name="T7" fmla="*/ 0 h 10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00" h="1000">
                  <a:moveTo>
                    <a:pt x="1000" y="1000"/>
                  </a:moveTo>
                  <a:lnTo>
                    <a:pt x="0" y="1000"/>
                  </a:lnTo>
                  <a:lnTo>
                    <a:pt x="0" y="0"/>
                  </a:lnTo>
                  <a:lnTo>
                    <a:pt x="1000" y="0"/>
                  </a:lnTo>
                </a:path>
              </a:pathLst>
            </a:custGeom>
            <a:noFill/>
            <a:ln w="76200" cmpd="sng">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hr-HR"/>
            </a:p>
          </p:txBody>
        </p:sp>
        <p:sp>
          <p:nvSpPr>
            <p:cNvPr id="9" name="Freeform 11"/>
            <p:cNvSpPr>
              <a:spLocks noChangeArrowheads="1"/>
            </p:cNvSpPr>
            <p:nvPr/>
          </p:nvSpPr>
          <p:spPr bwMode="auto">
            <a:xfrm>
              <a:off x="4944" y="762"/>
              <a:ext cx="165" cy="864"/>
            </a:xfrm>
            <a:custGeom>
              <a:avLst/>
              <a:gdLst>
                <a:gd name="T0" fmla="*/ 0 w 1000"/>
                <a:gd name="T1" fmla="*/ 0 h 1000"/>
                <a:gd name="T2" fmla="*/ 27 w 1000"/>
                <a:gd name="T3" fmla="*/ 0 h 1000"/>
                <a:gd name="T4" fmla="*/ 27 w 1000"/>
                <a:gd name="T5" fmla="*/ 746 h 1000"/>
                <a:gd name="T6" fmla="*/ 0 w 1000"/>
                <a:gd name="T7" fmla="*/ 746 h 10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00" h="1000">
                  <a:moveTo>
                    <a:pt x="0" y="0"/>
                  </a:moveTo>
                  <a:lnTo>
                    <a:pt x="1000" y="0"/>
                  </a:lnTo>
                  <a:lnTo>
                    <a:pt x="1000" y="1000"/>
                  </a:lnTo>
                  <a:lnTo>
                    <a:pt x="0" y="1000"/>
                  </a:lnTo>
                </a:path>
              </a:pathLst>
            </a:custGeom>
            <a:noFill/>
            <a:ln w="762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hr-HR"/>
            </a:p>
          </p:txBody>
        </p:sp>
      </p:grpSp>
      <p:sp>
        <p:nvSpPr>
          <p:cNvPr id="39938" name="Rectangle 2"/>
          <p:cNvSpPr>
            <a:spLocks noGrp="1" noChangeArrowheads="1"/>
          </p:cNvSpPr>
          <p:nvPr>
            <p:ph type="subTitle" idx="1"/>
          </p:nvPr>
        </p:nvSpPr>
        <p:spPr>
          <a:xfrm>
            <a:off x="2286000" y="3581400"/>
            <a:ext cx="5638800" cy="1905000"/>
          </a:xfrm>
        </p:spPr>
        <p:txBody>
          <a:bodyPr/>
          <a:lstStyle>
            <a:lvl1pPr marL="0" indent="0">
              <a:buFont typeface="Wingdings" pitchFamily="2" charset="2"/>
              <a:buNone/>
              <a:defRPr/>
            </a:lvl1pPr>
          </a:lstStyle>
          <a:p>
            <a:r>
              <a:rPr lang="en-US"/>
              <a:t>Click to edit Master subtitle style</a:t>
            </a:r>
          </a:p>
        </p:txBody>
      </p:sp>
      <p:sp>
        <p:nvSpPr>
          <p:cNvPr id="39948" name="Rectangle 12"/>
          <p:cNvSpPr>
            <a:spLocks noGrp="1" noChangeArrowheads="1"/>
          </p:cNvSpPr>
          <p:nvPr>
            <p:ph type="ctrTitle"/>
          </p:nvPr>
        </p:nvSpPr>
        <p:spPr>
          <a:xfrm>
            <a:off x="838200" y="1443038"/>
            <a:ext cx="7086600" cy="1600200"/>
          </a:xfrm>
        </p:spPr>
        <p:txBody>
          <a:bodyPr anchor="ctr"/>
          <a:lstStyle>
            <a:lvl1pPr>
              <a:defRPr/>
            </a:lvl1pPr>
          </a:lstStyle>
          <a:p>
            <a:r>
              <a:rPr lang="en-US"/>
              <a:t>Click to edit Master title style</a:t>
            </a:r>
          </a:p>
        </p:txBody>
      </p:sp>
      <p:sp>
        <p:nvSpPr>
          <p:cNvPr id="10" name="Rectangle 3"/>
          <p:cNvSpPr>
            <a:spLocks noGrp="1" noChangeArrowheads="1"/>
          </p:cNvSpPr>
          <p:nvPr>
            <p:ph type="dt" sz="half" idx="10"/>
          </p:nvPr>
        </p:nvSpPr>
        <p:spPr>
          <a:xfrm>
            <a:off x="685800" y="6248400"/>
            <a:ext cx="1905000" cy="457200"/>
          </a:xfrm>
        </p:spPr>
        <p:txBody>
          <a:bodyPr/>
          <a:lstStyle>
            <a:lvl1pPr>
              <a:defRPr/>
            </a:lvl1pPr>
          </a:lstStyle>
          <a:p>
            <a:pPr>
              <a:defRPr/>
            </a:pPr>
            <a:endParaRPr lang="en-US"/>
          </a:p>
        </p:txBody>
      </p:sp>
      <p:sp>
        <p:nvSpPr>
          <p:cNvPr id="11" name="Rectangle 4"/>
          <p:cNvSpPr>
            <a:spLocks noGrp="1" noChangeArrowheads="1"/>
          </p:cNvSpPr>
          <p:nvPr>
            <p:ph type="ftr" sz="quarter" idx="11"/>
          </p:nvPr>
        </p:nvSpPr>
        <p:spPr>
          <a:xfrm>
            <a:off x="3124200" y="6248400"/>
            <a:ext cx="2895600" cy="457200"/>
          </a:xfrm>
        </p:spPr>
        <p:txBody>
          <a:bodyPr/>
          <a:lstStyle>
            <a:lvl1pPr>
              <a:defRPr/>
            </a:lvl1pPr>
          </a:lstStyle>
          <a:p>
            <a:pPr>
              <a:defRPr/>
            </a:pPr>
            <a:endParaRPr lang="en-US"/>
          </a:p>
        </p:txBody>
      </p:sp>
      <p:sp>
        <p:nvSpPr>
          <p:cNvPr id="12" name="Rectangle 5"/>
          <p:cNvSpPr>
            <a:spLocks noGrp="1" noChangeArrowheads="1"/>
          </p:cNvSpPr>
          <p:nvPr>
            <p:ph type="sldNum" sz="quarter" idx="12"/>
          </p:nvPr>
        </p:nvSpPr>
        <p:spPr>
          <a:xfrm>
            <a:off x="6553200" y="6248400"/>
            <a:ext cx="1905000" cy="457200"/>
          </a:xfrm>
        </p:spPr>
        <p:txBody>
          <a:bodyPr/>
          <a:lstStyle>
            <a:lvl1pPr>
              <a:defRPr/>
            </a:lvl1pPr>
          </a:lstStyle>
          <a:p>
            <a:pPr>
              <a:defRPr/>
            </a:pPr>
            <a:fld id="{685FA34F-2E1A-42F0-98CE-49312F2452F9}" type="slidenum">
              <a:rPr lang="en-US"/>
              <a:pPr>
                <a:defRPr/>
              </a:pPr>
              <a:t>‹#›</a:t>
            </a:fld>
            <a:endParaRPr lang="en-US" dirty="0"/>
          </a:p>
        </p:txBody>
      </p:sp>
    </p:spTree>
    <p:extLst>
      <p:ext uri="{BB962C8B-B14F-4D97-AF65-F5344CB8AC3E}">
        <p14:creationId xmlns:p14="http://schemas.microsoft.com/office/powerpoint/2010/main" val="2421732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EB49568F-3124-4B77-91B4-49997CFC77F6}" type="slidenum">
              <a:rPr lang="en-US"/>
              <a:pPr>
                <a:defRPr/>
              </a:pPr>
              <a:t>‹#›</a:t>
            </a:fld>
            <a:endParaRPr lang="en-US" dirty="0"/>
          </a:p>
        </p:txBody>
      </p:sp>
    </p:spTree>
    <p:extLst>
      <p:ext uri="{BB962C8B-B14F-4D97-AF65-F5344CB8AC3E}">
        <p14:creationId xmlns:p14="http://schemas.microsoft.com/office/powerpoint/2010/main" val="3293099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1313" y="96838"/>
            <a:ext cx="1919287" cy="59991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31863" y="96838"/>
            <a:ext cx="5607050" cy="59991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B2FE19F5-8D59-491F-B682-DCDA456C0B42}" type="slidenum">
              <a:rPr lang="en-US"/>
              <a:pPr>
                <a:defRPr/>
              </a:pPr>
              <a:t>‹#›</a:t>
            </a:fld>
            <a:endParaRPr lang="en-US" dirty="0"/>
          </a:p>
        </p:txBody>
      </p:sp>
    </p:spTree>
    <p:extLst>
      <p:ext uri="{BB962C8B-B14F-4D97-AF65-F5344CB8AC3E}">
        <p14:creationId xmlns:p14="http://schemas.microsoft.com/office/powerpoint/2010/main" val="4099669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E4DABA4C-870E-44D3-9170-39599A0C49A4}" type="slidenum">
              <a:rPr lang="en-US"/>
              <a:pPr>
                <a:defRPr/>
              </a:pPr>
              <a:t>‹#›</a:t>
            </a:fld>
            <a:endParaRPr lang="en-US" dirty="0"/>
          </a:p>
        </p:txBody>
      </p:sp>
    </p:spTree>
    <p:extLst>
      <p:ext uri="{BB962C8B-B14F-4D97-AF65-F5344CB8AC3E}">
        <p14:creationId xmlns:p14="http://schemas.microsoft.com/office/powerpoint/2010/main" val="2109361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3884614D-8C63-4A44-8568-FCBD8063B860}" type="slidenum">
              <a:rPr lang="en-US"/>
              <a:pPr>
                <a:defRPr/>
              </a:pPr>
              <a:t>‹#›</a:t>
            </a:fld>
            <a:endParaRPr lang="en-US" dirty="0"/>
          </a:p>
        </p:txBody>
      </p:sp>
    </p:spTree>
    <p:extLst>
      <p:ext uri="{BB962C8B-B14F-4D97-AF65-F5344CB8AC3E}">
        <p14:creationId xmlns:p14="http://schemas.microsoft.com/office/powerpoint/2010/main" val="193414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49325" y="1981200"/>
            <a:ext cx="3754438"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56163" y="1981200"/>
            <a:ext cx="3754437"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7A091746-F2C6-4A83-9FA7-34543CD241A1}" type="slidenum">
              <a:rPr lang="en-US"/>
              <a:pPr>
                <a:defRPr/>
              </a:pPr>
              <a:t>‹#›</a:t>
            </a:fld>
            <a:endParaRPr lang="en-US" dirty="0"/>
          </a:p>
        </p:txBody>
      </p:sp>
    </p:spTree>
    <p:extLst>
      <p:ext uri="{BB962C8B-B14F-4D97-AF65-F5344CB8AC3E}">
        <p14:creationId xmlns:p14="http://schemas.microsoft.com/office/powerpoint/2010/main" val="1885144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p>
        </p:txBody>
      </p:sp>
      <p:sp>
        <p:nvSpPr>
          <p:cNvPr id="8" name="Rectangle 7"/>
          <p:cNvSpPr>
            <a:spLocks noGrp="1" noChangeArrowheads="1"/>
          </p:cNvSpPr>
          <p:nvPr>
            <p:ph type="ftr" sz="quarter" idx="11"/>
          </p:nvPr>
        </p:nvSpPr>
        <p:spPr>
          <a:ln/>
        </p:spPr>
        <p:txBody>
          <a:bodyPr/>
          <a:lstStyle>
            <a:lvl1pPr>
              <a:defRPr/>
            </a:lvl1pPr>
          </a:lstStyle>
          <a:p>
            <a:pPr>
              <a:defRPr/>
            </a:pPr>
            <a:endParaRPr lang="en-US"/>
          </a:p>
        </p:txBody>
      </p:sp>
      <p:sp>
        <p:nvSpPr>
          <p:cNvPr id="9" name="Rectangle 8"/>
          <p:cNvSpPr>
            <a:spLocks noGrp="1" noChangeArrowheads="1"/>
          </p:cNvSpPr>
          <p:nvPr>
            <p:ph type="sldNum" sz="quarter" idx="12"/>
          </p:nvPr>
        </p:nvSpPr>
        <p:spPr>
          <a:ln/>
        </p:spPr>
        <p:txBody>
          <a:bodyPr/>
          <a:lstStyle>
            <a:lvl1pPr>
              <a:defRPr/>
            </a:lvl1pPr>
          </a:lstStyle>
          <a:p>
            <a:pPr>
              <a:defRPr/>
            </a:pPr>
            <a:fld id="{83E77402-DDFC-432E-A1EC-09378668D98E}" type="slidenum">
              <a:rPr lang="en-US"/>
              <a:pPr>
                <a:defRPr/>
              </a:pPr>
              <a:t>‹#›</a:t>
            </a:fld>
            <a:endParaRPr lang="en-US" dirty="0"/>
          </a:p>
        </p:txBody>
      </p:sp>
    </p:spTree>
    <p:extLst>
      <p:ext uri="{BB962C8B-B14F-4D97-AF65-F5344CB8AC3E}">
        <p14:creationId xmlns:p14="http://schemas.microsoft.com/office/powerpoint/2010/main" val="361007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p>
        </p:txBody>
      </p:sp>
      <p:sp>
        <p:nvSpPr>
          <p:cNvPr id="4" name="Rectangle 7"/>
          <p:cNvSpPr>
            <a:spLocks noGrp="1" noChangeArrowheads="1"/>
          </p:cNvSpPr>
          <p:nvPr>
            <p:ph type="ftr" sz="quarter" idx="11"/>
          </p:nvPr>
        </p:nvSpPr>
        <p:spPr>
          <a:ln/>
        </p:spPr>
        <p:txBody>
          <a:bodyPr/>
          <a:lstStyle>
            <a:lvl1pPr>
              <a:defRPr/>
            </a:lvl1pPr>
          </a:lstStyle>
          <a:p>
            <a:pPr>
              <a:defRPr/>
            </a:pPr>
            <a:endParaRPr lang="en-US"/>
          </a:p>
        </p:txBody>
      </p:sp>
      <p:sp>
        <p:nvSpPr>
          <p:cNvPr id="5" name="Rectangle 8"/>
          <p:cNvSpPr>
            <a:spLocks noGrp="1" noChangeArrowheads="1"/>
          </p:cNvSpPr>
          <p:nvPr>
            <p:ph type="sldNum" sz="quarter" idx="12"/>
          </p:nvPr>
        </p:nvSpPr>
        <p:spPr>
          <a:ln/>
        </p:spPr>
        <p:txBody>
          <a:bodyPr/>
          <a:lstStyle>
            <a:lvl1pPr>
              <a:defRPr/>
            </a:lvl1pPr>
          </a:lstStyle>
          <a:p>
            <a:pPr>
              <a:defRPr/>
            </a:pPr>
            <a:fld id="{26F4BCA6-0306-4A59-859F-13E1430319BE}" type="slidenum">
              <a:rPr lang="en-US"/>
              <a:pPr>
                <a:defRPr/>
              </a:pPr>
              <a:t>‹#›</a:t>
            </a:fld>
            <a:endParaRPr lang="en-US" dirty="0"/>
          </a:p>
        </p:txBody>
      </p:sp>
    </p:spTree>
    <p:extLst>
      <p:ext uri="{BB962C8B-B14F-4D97-AF65-F5344CB8AC3E}">
        <p14:creationId xmlns:p14="http://schemas.microsoft.com/office/powerpoint/2010/main" val="960550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p>
        </p:txBody>
      </p:sp>
      <p:sp>
        <p:nvSpPr>
          <p:cNvPr id="3" name="Rectangle 7"/>
          <p:cNvSpPr>
            <a:spLocks noGrp="1" noChangeArrowheads="1"/>
          </p:cNvSpPr>
          <p:nvPr>
            <p:ph type="ftr" sz="quarter" idx="11"/>
          </p:nvPr>
        </p:nvSpPr>
        <p:spPr>
          <a:ln/>
        </p:spPr>
        <p:txBody>
          <a:bodyPr/>
          <a:lstStyle>
            <a:lvl1pPr>
              <a:defRPr/>
            </a:lvl1pPr>
          </a:lstStyle>
          <a:p>
            <a:pPr>
              <a:defRPr/>
            </a:pPr>
            <a:endParaRPr lang="en-US"/>
          </a:p>
        </p:txBody>
      </p:sp>
      <p:sp>
        <p:nvSpPr>
          <p:cNvPr id="4" name="Rectangle 8"/>
          <p:cNvSpPr>
            <a:spLocks noGrp="1" noChangeArrowheads="1"/>
          </p:cNvSpPr>
          <p:nvPr>
            <p:ph type="sldNum" sz="quarter" idx="12"/>
          </p:nvPr>
        </p:nvSpPr>
        <p:spPr>
          <a:ln/>
        </p:spPr>
        <p:txBody>
          <a:bodyPr/>
          <a:lstStyle>
            <a:lvl1pPr>
              <a:defRPr/>
            </a:lvl1pPr>
          </a:lstStyle>
          <a:p>
            <a:pPr>
              <a:defRPr/>
            </a:pPr>
            <a:fld id="{8174D3E1-F043-4137-8610-67AFAE189F89}" type="slidenum">
              <a:rPr lang="en-US"/>
              <a:pPr>
                <a:defRPr/>
              </a:pPr>
              <a:t>‹#›</a:t>
            </a:fld>
            <a:endParaRPr lang="en-US" dirty="0"/>
          </a:p>
        </p:txBody>
      </p:sp>
    </p:spTree>
    <p:extLst>
      <p:ext uri="{BB962C8B-B14F-4D97-AF65-F5344CB8AC3E}">
        <p14:creationId xmlns:p14="http://schemas.microsoft.com/office/powerpoint/2010/main" val="4224307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26AD662B-3B74-40B3-8E29-66EB1D09C63A}" type="slidenum">
              <a:rPr lang="en-US"/>
              <a:pPr>
                <a:defRPr/>
              </a:pPr>
              <a:t>‹#›</a:t>
            </a:fld>
            <a:endParaRPr lang="en-US" dirty="0"/>
          </a:p>
        </p:txBody>
      </p:sp>
    </p:spTree>
    <p:extLst>
      <p:ext uri="{BB962C8B-B14F-4D97-AF65-F5344CB8AC3E}">
        <p14:creationId xmlns:p14="http://schemas.microsoft.com/office/powerpoint/2010/main" val="1229576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DE4413F2-B323-44A8-B971-2C33A2AA953F}" type="slidenum">
              <a:rPr lang="en-US"/>
              <a:pPr>
                <a:defRPr/>
              </a:pPr>
              <a:t>‹#›</a:t>
            </a:fld>
            <a:endParaRPr lang="en-US" dirty="0"/>
          </a:p>
        </p:txBody>
      </p:sp>
    </p:spTree>
    <p:extLst>
      <p:ext uri="{BB962C8B-B14F-4D97-AF65-F5344CB8AC3E}">
        <p14:creationId xmlns:p14="http://schemas.microsoft.com/office/powerpoint/2010/main" val="841835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1377950"/>
            <a:ext cx="2133600" cy="1016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lang="sr-Latn-RS" sz="2400">
              <a:latin typeface="Times New Roman" pitchFamily="18" charset="0"/>
            </a:endParaRPr>
          </a:p>
        </p:txBody>
      </p:sp>
      <p:sp>
        <p:nvSpPr>
          <p:cNvPr id="1027" name="Rectangle 3"/>
          <p:cNvSpPr>
            <a:spLocks noChangeArrowheads="1"/>
          </p:cNvSpPr>
          <p:nvPr/>
        </p:nvSpPr>
        <p:spPr bwMode="auto">
          <a:xfrm>
            <a:off x="1447800" y="1377950"/>
            <a:ext cx="7239000" cy="101600"/>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lang="sr-Latn-RS" sz="2400">
              <a:latin typeface="Times New Roman" pitchFamily="18" charset="0"/>
            </a:endParaRPr>
          </a:p>
        </p:txBody>
      </p:sp>
      <p:sp>
        <p:nvSpPr>
          <p:cNvPr id="1028" name="Rectangle 4"/>
          <p:cNvSpPr>
            <a:spLocks noGrp="1" noChangeArrowheads="1"/>
          </p:cNvSpPr>
          <p:nvPr>
            <p:ph type="title"/>
          </p:nvPr>
        </p:nvSpPr>
        <p:spPr bwMode="auto">
          <a:xfrm>
            <a:off x="931863" y="96838"/>
            <a:ext cx="7158037"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9" name="Rectangle 5"/>
          <p:cNvSpPr>
            <a:spLocks noGrp="1" noChangeArrowheads="1"/>
          </p:cNvSpPr>
          <p:nvPr>
            <p:ph type="body" idx="1"/>
          </p:nvPr>
        </p:nvSpPr>
        <p:spPr bwMode="auto">
          <a:xfrm>
            <a:off x="949325" y="1981200"/>
            <a:ext cx="766127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8918" name="Rectangle 6"/>
          <p:cNvSpPr>
            <a:spLocks noGrp="1" noChangeArrowheads="1"/>
          </p:cNvSpPr>
          <p:nvPr>
            <p:ph type="dt" sz="half" idx="2"/>
          </p:nvPr>
        </p:nvSpPr>
        <p:spPr bwMode="auto">
          <a:xfrm>
            <a:off x="94615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vl1pPr>
          </a:lstStyle>
          <a:p>
            <a:pPr>
              <a:defRPr/>
            </a:pPr>
            <a:endParaRPr lang="en-US"/>
          </a:p>
        </p:txBody>
      </p:sp>
      <p:sp>
        <p:nvSpPr>
          <p:cNvPr id="38919" name="Rectangle 7"/>
          <p:cNvSpPr>
            <a:spLocks noGrp="1" noChangeArrowheads="1"/>
          </p:cNvSpPr>
          <p:nvPr>
            <p:ph type="ftr" sz="quarter" idx="3"/>
          </p:nvPr>
        </p:nvSpPr>
        <p:spPr bwMode="auto">
          <a:xfrm>
            <a:off x="33528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vl1pPr>
          </a:lstStyle>
          <a:p>
            <a:pPr>
              <a:defRPr/>
            </a:pPr>
            <a:endParaRPr lang="en-US"/>
          </a:p>
        </p:txBody>
      </p:sp>
      <p:sp>
        <p:nvSpPr>
          <p:cNvPr id="38920" name="Rectangle 8"/>
          <p:cNvSpPr>
            <a:spLocks noGrp="1" noChangeArrowheads="1"/>
          </p:cNvSpPr>
          <p:nvPr>
            <p:ph type="sldNum" sz="quarter" idx="4"/>
          </p:nvPr>
        </p:nvSpPr>
        <p:spPr bwMode="auto">
          <a:xfrm>
            <a:off x="67056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vl1pPr>
          </a:lstStyle>
          <a:p>
            <a:pPr>
              <a:defRPr/>
            </a:pPr>
            <a:fld id="{2CCEC3A7-16E8-4AE4-BED0-7F82B0D8B134}" type="slidenum">
              <a:rPr lang="en-US"/>
              <a:pPr>
                <a:defRPr/>
              </a:pPr>
              <a:t>‹#›</a:t>
            </a:fld>
            <a:endParaRPr lang="en-US" dirty="0"/>
          </a:p>
        </p:txBody>
      </p:sp>
      <p:sp>
        <p:nvSpPr>
          <p:cNvPr id="1033" name="Freeform 9"/>
          <p:cNvSpPr>
            <a:spLocks noChangeArrowheads="1"/>
          </p:cNvSpPr>
          <p:nvPr/>
        </p:nvSpPr>
        <p:spPr bwMode="auto">
          <a:xfrm>
            <a:off x="838200" y="561975"/>
            <a:ext cx="152400" cy="1066800"/>
          </a:xfrm>
          <a:custGeom>
            <a:avLst/>
            <a:gdLst>
              <a:gd name="T0" fmla="*/ 23225760 w 1000"/>
              <a:gd name="T1" fmla="*/ 1138062240 h 1000"/>
              <a:gd name="T2" fmla="*/ 0 w 1000"/>
              <a:gd name="T3" fmla="*/ 1138062240 h 1000"/>
              <a:gd name="T4" fmla="*/ 0 w 1000"/>
              <a:gd name="T5" fmla="*/ 0 h 1000"/>
              <a:gd name="T6" fmla="*/ 23225760 w 1000"/>
              <a:gd name="T7" fmla="*/ 0 h 10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00" h="1000">
                <a:moveTo>
                  <a:pt x="1000" y="1000"/>
                </a:moveTo>
                <a:lnTo>
                  <a:pt x="0" y="1000"/>
                </a:lnTo>
                <a:lnTo>
                  <a:pt x="0" y="0"/>
                </a:lnTo>
                <a:lnTo>
                  <a:pt x="1000" y="0"/>
                </a:lnTo>
              </a:path>
            </a:pathLst>
          </a:custGeom>
          <a:noFill/>
          <a:ln w="76200" cmpd="sng">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hr-HR"/>
          </a:p>
        </p:txBody>
      </p:sp>
      <p:sp>
        <p:nvSpPr>
          <p:cNvPr id="1034" name="Freeform 10"/>
          <p:cNvSpPr>
            <a:spLocks noChangeArrowheads="1"/>
          </p:cNvSpPr>
          <p:nvPr/>
        </p:nvSpPr>
        <p:spPr bwMode="auto">
          <a:xfrm>
            <a:off x="8262938" y="269875"/>
            <a:ext cx="152400" cy="1073150"/>
          </a:xfrm>
          <a:custGeom>
            <a:avLst/>
            <a:gdLst>
              <a:gd name="T0" fmla="*/ 0 w 1000"/>
              <a:gd name="T1" fmla="*/ 0 h 1000"/>
              <a:gd name="T2" fmla="*/ 23225760 w 1000"/>
              <a:gd name="T3" fmla="*/ 0 h 1000"/>
              <a:gd name="T4" fmla="*/ 23225760 w 1000"/>
              <a:gd name="T5" fmla="*/ 1151650923 h 1000"/>
              <a:gd name="T6" fmla="*/ 0 w 1000"/>
              <a:gd name="T7" fmla="*/ 1151650923 h 10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00" h="1000">
                <a:moveTo>
                  <a:pt x="0" y="0"/>
                </a:moveTo>
                <a:lnTo>
                  <a:pt x="1000" y="0"/>
                </a:lnTo>
                <a:lnTo>
                  <a:pt x="1000" y="1000"/>
                </a:lnTo>
                <a:lnTo>
                  <a:pt x="0" y="1000"/>
                </a:lnTo>
              </a:path>
            </a:pathLst>
          </a:custGeom>
          <a:noFill/>
          <a:ln w="762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hr-HR"/>
          </a:p>
        </p:txBody>
      </p:sp>
    </p:spTree>
  </p:cSld>
  <p:clrMap bg1="lt1" tx1="dk1" bg2="lt2" tx2="dk2" accent1="accent1" accent2="accent2" accent3="accent3" accent4="accent4" accent5="accent5" accent6="accent6" hlink="hlink" folHlink="folHlink"/>
  <p:sldLayoutIdLst>
    <p:sldLayoutId id="2147483708"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p:titleStyle>
    <p:bodyStyle>
      <a:lvl1pPr marL="447675" indent="-447675" algn="l" rtl="0" eaLnBrk="0" fontAlgn="base" hangingPunct="0">
        <a:spcBef>
          <a:spcPct val="20000"/>
        </a:spcBef>
        <a:spcAft>
          <a:spcPct val="0"/>
        </a:spcAft>
        <a:buClr>
          <a:schemeClr val="accent1"/>
        </a:buClr>
        <a:buSzPct val="70000"/>
        <a:buFont typeface="Wingdings" pitchFamily="2" charset="2"/>
        <a:buChar char="n"/>
        <a:defRPr sz="32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800">
          <a:solidFill>
            <a:schemeClr val="tx1"/>
          </a:solidFill>
          <a:latin typeface="+mn-lt"/>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400">
          <a:solidFill>
            <a:schemeClr val="tx1"/>
          </a:solidFill>
          <a:latin typeface="+mn-lt"/>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www.rseek.org/"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3" Type="http://schemas.openxmlformats.org/officeDocument/2006/relationships/hyperlink" Target="http://addictedtor.free.fr/graphiques/thumbs.php" TargetMode="External"/><Relationship Id="rId2" Type="http://schemas.openxmlformats.org/officeDocument/2006/relationships/hyperlink" Target="http://rwiki.sciviews.org/doku.php" TargetMode="External"/><Relationship Id="rId1" Type="http://schemas.openxmlformats.org/officeDocument/2006/relationships/slideLayout" Target="../slideLayouts/slideLayout2.xml"/><Relationship Id="rId4" Type="http://schemas.openxmlformats.org/officeDocument/2006/relationships/hyperlink" Target="http://cran.r-project.org/doc/contrib/Lemon-kickstart/"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rstudio.org/"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www.red-r.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bioconductor.or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web.mit.edu/tkp/www/R/R_Tutorial_Data.txt" TargetMode="External"/><Relationship Id="rId2" Type="http://schemas.openxmlformats.org/officeDocument/2006/relationships/hyperlink" Target="http://www.rstudio.com/ide/" TargetMode="External"/><Relationship Id="rId1" Type="http://schemas.openxmlformats.org/officeDocument/2006/relationships/slideLayout" Target="../slideLayouts/slideLayout2.xml"/><Relationship Id="rId4" Type="http://schemas.openxmlformats.org/officeDocument/2006/relationships/hyperlink" Target="http://web.mit.edu/tkp/www/R_Tutorial_Inputs.txt" TargetMode="Externa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ubtitle 4"/>
          <p:cNvSpPr>
            <a:spLocks noGrp="1"/>
          </p:cNvSpPr>
          <p:nvPr>
            <p:ph type="subTitle" idx="1"/>
          </p:nvPr>
        </p:nvSpPr>
        <p:spPr>
          <a:xfrm>
            <a:off x="6629400" y="5546725"/>
            <a:ext cx="2133600" cy="1031875"/>
          </a:xfrm>
        </p:spPr>
        <p:txBody>
          <a:bodyPr/>
          <a:lstStyle/>
          <a:p>
            <a:r>
              <a:rPr lang="hr-HR" sz="2600" smtClean="0"/>
              <a:t>Josip Šaban</a:t>
            </a:r>
          </a:p>
          <a:p>
            <a:r>
              <a:rPr lang="hr-HR" sz="2600" smtClean="0"/>
              <a:t>30.11.2012</a:t>
            </a:r>
          </a:p>
        </p:txBody>
      </p:sp>
      <p:sp>
        <p:nvSpPr>
          <p:cNvPr id="3075" name="Title 3"/>
          <p:cNvSpPr>
            <a:spLocks noGrp="1"/>
          </p:cNvSpPr>
          <p:nvPr>
            <p:ph type="ctrTitle"/>
          </p:nvPr>
        </p:nvSpPr>
        <p:spPr/>
        <p:txBody>
          <a:bodyPr/>
          <a:lstStyle/>
          <a:p>
            <a:r>
              <a:rPr lang="hr-HR" smtClean="0"/>
              <a:t>R Programming Language</a:t>
            </a:r>
          </a:p>
        </p:txBody>
      </p:sp>
      <p:pic>
        <p:nvPicPr>
          <p:cNvPr id="3076" name="Picture 2" descr="http://www.lindinglab.org/external-files/images/Rlogo1.png/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188" y="4175125"/>
            <a:ext cx="3148012"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sz="3200" smtClean="0"/>
              <a:t>“Open source”... that just means I don’t have to pay for it, right?</a:t>
            </a:r>
            <a:endParaRPr lang="hr-HR" sz="3200" smtClean="0"/>
          </a:p>
        </p:txBody>
      </p:sp>
      <p:sp>
        <p:nvSpPr>
          <p:cNvPr id="12291" name="Content Placeholder 2"/>
          <p:cNvSpPr>
            <a:spLocks noGrp="1"/>
          </p:cNvSpPr>
          <p:nvPr>
            <p:ph idx="1"/>
          </p:nvPr>
        </p:nvSpPr>
        <p:spPr>
          <a:xfrm>
            <a:off x="949325" y="1981200"/>
            <a:ext cx="7661275" cy="4572000"/>
          </a:xfrm>
        </p:spPr>
        <p:txBody>
          <a:bodyPr/>
          <a:lstStyle/>
          <a:p>
            <a:pPr lvl="1"/>
            <a:r>
              <a:rPr lang="en-US" sz="2400" smtClean="0">
                <a:latin typeface="Helvetica" pitchFamily="34" charset="0"/>
                <a:cs typeface="Helvetica" pitchFamily="34" charset="0"/>
                <a:sym typeface="Helvetica" pitchFamily="34" charset="0"/>
              </a:rPr>
              <a:t>Ensures that scientists around the world - and not just ones in rich countries - are the co-owners to the software tools needed to carry out research</a:t>
            </a:r>
            <a:endParaRPr lang="hr-HR" sz="2400" smtClean="0">
              <a:latin typeface="Helvetica" pitchFamily="34" charset="0"/>
              <a:cs typeface="Helvetica" pitchFamily="34" charset="0"/>
              <a:sym typeface="Helvetica" pitchFamily="34" charset="0"/>
            </a:endParaRPr>
          </a:p>
          <a:p>
            <a:pPr lvl="1"/>
            <a:r>
              <a:rPr lang="en-US" sz="2400" smtClean="0">
                <a:latin typeface="Helvetica" pitchFamily="34" charset="0"/>
                <a:cs typeface="Helvetica" pitchFamily="34" charset="0"/>
                <a:sym typeface="Helvetica" pitchFamily="34" charset="0"/>
              </a:rPr>
              <a:t>Promotes reproducible research by providing open and accessible tools</a:t>
            </a:r>
            <a:endParaRPr lang="hr-HR" sz="2400" smtClean="0">
              <a:latin typeface="Helvetica" pitchFamily="34" charset="0"/>
              <a:cs typeface="Helvetica" pitchFamily="34" charset="0"/>
              <a:sym typeface="Helvetica" pitchFamily="34" charset="0"/>
            </a:endParaRPr>
          </a:p>
          <a:p>
            <a:pPr lvl="1"/>
            <a:r>
              <a:rPr lang="en-US" sz="2400" smtClean="0">
                <a:latin typeface="Helvetica" pitchFamily="34" charset="0"/>
                <a:cs typeface="Helvetica" pitchFamily="34" charset="0"/>
                <a:sym typeface="Helvetica" pitchFamily="34" charset="0"/>
              </a:rPr>
              <a:t>Most of R is written in… R! This makes it quite easy to see what functions are actually doing</a:t>
            </a:r>
          </a:p>
          <a:p>
            <a:endParaRPr lang="hr-HR" smtClean="0"/>
          </a:p>
          <a:p>
            <a:pPr lvl="1"/>
            <a:endParaRPr lang="en-US" sz="2000" smtClean="0">
              <a:latin typeface="Helvetica" pitchFamily="34" charset="0"/>
              <a:sym typeface="Helvetica"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hr-HR" smtClean="0"/>
              <a:t>R in data analysis</a:t>
            </a:r>
          </a:p>
        </p:txBody>
      </p:sp>
      <p:sp>
        <p:nvSpPr>
          <p:cNvPr id="13315" name="Content Placeholder 2"/>
          <p:cNvSpPr>
            <a:spLocks noGrp="1"/>
          </p:cNvSpPr>
          <p:nvPr>
            <p:ph idx="1"/>
          </p:nvPr>
        </p:nvSpPr>
        <p:spPr>
          <a:xfrm>
            <a:off x="304800" y="5715000"/>
            <a:ext cx="8610600" cy="838200"/>
          </a:xfrm>
        </p:spPr>
        <p:txBody>
          <a:bodyPr/>
          <a:lstStyle/>
          <a:p>
            <a:r>
              <a:rPr lang="en-US" sz="2200" smtClean="0"/>
              <a:t>Languages used in Kaggle.com data analysis competition </a:t>
            </a:r>
            <a:r>
              <a:rPr lang="hr-HR" sz="2200" smtClean="0"/>
              <a:t>2</a:t>
            </a:r>
            <a:r>
              <a:rPr lang="en-US" sz="2200" smtClean="0"/>
              <a:t>011</a:t>
            </a:r>
            <a:br>
              <a:rPr lang="en-US" sz="2200" smtClean="0"/>
            </a:br>
            <a:r>
              <a:rPr lang="en-US" sz="2200" smtClean="0"/>
              <a:t>Source: http://r4stats.com/popularity</a:t>
            </a:r>
            <a:endParaRPr lang="hr-HR" sz="2200" smtClean="0"/>
          </a:p>
        </p:txBody>
      </p:sp>
      <p:pic>
        <p:nvPicPr>
          <p:cNvPr id="133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5438" y="1600200"/>
            <a:ext cx="5719762" cy="402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smtClean="0"/>
              <a:t>R in bioinformatics (2012)</a:t>
            </a:r>
            <a:endParaRPr lang="hr-HR" smtClean="0"/>
          </a:p>
        </p:txBody>
      </p:sp>
      <p:sp>
        <p:nvSpPr>
          <p:cNvPr id="14339" name="Content Placeholder 2"/>
          <p:cNvSpPr>
            <a:spLocks noGrp="1"/>
          </p:cNvSpPr>
          <p:nvPr>
            <p:ph idx="1"/>
          </p:nvPr>
        </p:nvSpPr>
        <p:spPr>
          <a:xfrm>
            <a:off x="304800" y="6096000"/>
            <a:ext cx="8610600" cy="533400"/>
          </a:xfrm>
        </p:spPr>
        <p:txBody>
          <a:bodyPr/>
          <a:lstStyle/>
          <a:p>
            <a:r>
              <a:rPr lang="en-US" sz="2400" smtClean="0"/>
              <a:t>http://bioinfsurvey.org/analysis/programming_languages/</a:t>
            </a:r>
          </a:p>
        </p:txBody>
      </p:sp>
      <p:pic>
        <p:nvPicPr>
          <p:cNvPr id="1434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447800"/>
            <a:ext cx="60960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hr-HR" smtClean="0"/>
              <a:t>Growth in R addon packages</a:t>
            </a:r>
          </a:p>
        </p:txBody>
      </p:sp>
      <p:pic>
        <p:nvPicPr>
          <p:cNvPr id="1536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752600"/>
            <a:ext cx="50292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64" name="Rectangle 4"/>
          <p:cNvSpPr>
            <a:spLocks noChangeArrowheads="1"/>
          </p:cNvSpPr>
          <p:nvPr/>
        </p:nvSpPr>
        <p:spPr bwMode="auto">
          <a:xfrm>
            <a:off x="5791200" y="6096000"/>
            <a:ext cx="33004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t>Source: r4stats.com/popularity</a:t>
            </a:r>
            <a:endParaRPr lang="en-GB"/>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mtClean="0"/>
              <a:t>Growth in Internet Discussion</a:t>
            </a:r>
            <a:endParaRPr lang="hr-HR" smtClean="0"/>
          </a:p>
        </p:txBody>
      </p:sp>
      <p:pic>
        <p:nvPicPr>
          <p:cNvPr id="1638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746250"/>
            <a:ext cx="7162800" cy="495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88" name="Rectangle 4"/>
          <p:cNvSpPr>
            <a:spLocks noChangeArrowheads="1"/>
          </p:cNvSpPr>
          <p:nvPr/>
        </p:nvSpPr>
        <p:spPr bwMode="auto">
          <a:xfrm>
            <a:off x="5715000" y="6459538"/>
            <a:ext cx="33004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t>Source: r4stats.com/popularity</a:t>
            </a:r>
            <a:endParaRPr lang="en-GB"/>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mtClean="0"/>
              <a:t>Rexer Analytics Poll on “tools”</a:t>
            </a:r>
            <a:endParaRPr lang="hr-HR" smtClean="0"/>
          </a:p>
        </p:txBody>
      </p:sp>
      <p:pic>
        <p:nvPicPr>
          <p:cNvPr id="17411" name="Picture 2" descr="http://sites.google.com/site/r4statistics/popularity/RexerSurvey.png?attredirects=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752600"/>
            <a:ext cx="5021263" cy="502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sz="3200" smtClean="0"/>
              <a:t>KDnuggests.com Poll on “languages”</a:t>
            </a:r>
            <a:endParaRPr lang="hr-HR" sz="3200" smtClean="0"/>
          </a:p>
        </p:txBody>
      </p:sp>
      <p:pic>
        <p:nvPicPr>
          <p:cNvPr id="184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828800"/>
            <a:ext cx="70866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hr-HR" sz="3800" smtClean="0"/>
              <a:t>Drew Conway/John Myles White</a:t>
            </a:r>
          </a:p>
        </p:txBody>
      </p:sp>
      <p:sp>
        <p:nvSpPr>
          <p:cNvPr id="19459" name="Content Placeholder 2"/>
          <p:cNvSpPr>
            <a:spLocks noGrp="1"/>
          </p:cNvSpPr>
          <p:nvPr>
            <p:ph idx="1"/>
          </p:nvPr>
        </p:nvSpPr>
        <p:spPr>
          <a:xfrm>
            <a:off x="949325" y="1981200"/>
            <a:ext cx="7661275" cy="2133600"/>
          </a:xfrm>
        </p:spPr>
        <p:txBody>
          <a:bodyPr/>
          <a:lstStyle/>
          <a:p>
            <a:r>
              <a:rPr lang="en-US" smtClean="0"/>
              <a:t>“… R has a unique and somewhat prickly syntax and tends to have a steeper learning curve than other languages.”</a:t>
            </a:r>
            <a:endParaRPr lang="hr-HR" smtClean="0"/>
          </a:p>
        </p:txBody>
      </p:sp>
      <p:pic>
        <p:nvPicPr>
          <p:cNvPr id="19460" name="Picture 4" descr="C:\Users\cook\Desktop\M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3905250"/>
            <a:ext cx="2133600"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hr-HR" smtClean="0"/>
              <a:t>What about speed?</a:t>
            </a:r>
          </a:p>
        </p:txBody>
      </p:sp>
      <p:sp>
        <p:nvSpPr>
          <p:cNvPr id="20483" name="Content Placeholder 2"/>
          <p:cNvSpPr>
            <a:spLocks noGrp="1"/>
          </p:cNvSpPr>
          <p:nvPr>
            <p:ph idx="1"/>
          </p:nvPr>
        </p:nvSpPr>
        <p:spPr>
          <a:xfrm>
            <a:off x="949325" y="1981200"/>
            <a:ext cx="2327275" cy="4114800"/>
          </a:xfrm>
        </p:spPr>
        <p:txBody>
          <a:bodyPr/>
          <a:lstStyle/>
          <a:p>
            <a:r>
              <a:rPr lang="en-US" smtClean="0"/>
              <a:t>Maybe 100x slower than C++, </a:t>
            </a:r>
            <a:br>
              <a:rPr lang="en-US" smtClean="0"/>
            </a:br>
            <a:r>
              <a:rPr lang="en-US" smtClean="0"/>
              <a:t>though it varies greatly.</a:t>
            </a:r>
          </a:p>
          <a:p>
            <a:endParaRPr lang="hr-HR" smtClean="0"/>
          </a:p>
        </p:txBody>
      </p:sp>
      <p:pic>
        <p:nvPicPr>
          <p:cNvPr id="20484" name="Picture 3" descr="C:\Users\cook\Desktop\turtl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2133600"/>
            <a:ext cx="5191125"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smtClean="0"/>
              <a:t>What about tool support?</a:t>
            </a:r>
            <a:endParaRPr lang="hr-HR" smtClean="0"/>
          </a:p>
        </p:txBody>
      </p:sp>
      <p:sp>
        <p:nvSpPr>
          <p:cNvPr id="21507" name="Content Placeholder 2"/>
          <p:cNvSpPr>
            <a:spLocks noGrp="1"/>
          </p:cNvSpPr>
          <p:nvPr>
            <p:ph idx="1"/>
          </p:nvPr>
        </p:nvSpPr>
        <p:spPr>
          <a:xfrm>
            <a:off x="949325" y="1905000"/>
            <a:ext cx="7661275" cy="1143000"/>
          </a:xfrm>
        </p:spPr>
        <p:txBody>
          <a:bodyPr/>
          <a:lstStyle/>
          <a:p>
            <a:r>
              <a:rPr lang="en-US" smtClean="0"/>
              <a:t>Limited compared to, for example,</a:t>
            </a:r>
            <a:br>
              <a:rPr lang="en-US" smtClean="0"/>
            </a:br>
            <a:r>
              <a:rPr lang="en-US" smtClean="0"/>
              <a:t>first release of Visual Studio (1995)</a:t>
            </a:r>
            <a:r>
              <a:rPr lang="hr-HR" smtClean="0"/>
              <a:t>.</a:t>
            </a:r>
            <a:endParaRPr lang="en-US" smtClean="0"/>
          </a:p>
          <a:p>
            <a:endParaRPr lang="hr-HR" smtClean="0"/>
          </a:p>
        </p:txBody>
      </p:sp>
      <p:pic>
        <p:nvPicPr>
          <p:cNvPr id="21508" name="Picture 2" descr="C:\Users\cook\Desktop\tool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3124200"/>
            <a:ext cx="52324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mtClean="0"/>
              <a:t>Outline</a:t>
            </a:r>
          </a:p>
        </p:txBody>
      </p:sp>
      <p:sp>
        <p:nvSpPr>
          <p:cNvPr id="4099" name="Rectangle 3"/>
          <p:cNvSpPr>
            <a:spLocks noGrp="1" noChangeArrowheads="1"/>
          </p:cNvSpPr>
          <p:nvPr>
            <p:ph type="body" idx="1"/>
          </p:nvPr>
        </p:nvSpPr>
        <p:spPr/>
        <p:txBody>
          <a:bodyPr/>
          <a:lstStyle/>
          <a:p>
            <a:pPr lvl="1" eaLnBrk="1" hangingPunct="1"/>
            <a:r>
              <a:rPr lang="hr-HR" smtClean="0"/>
              <a:t>What is analytics?</a:t>
            </a:r>
          </a:p>
          <a:p>
            <a:pPr lvl="1" eaLnBrk="1" hangingPunct="1"/>
            <a:r>
              <a:rPr lang="hr-HR" smtClean="0"/>
              <a:t>What is R and how people use it?</a:t>
            </a:r>
          </a:p>
          <a:p>
            <a:pPr lvl="2" eaLnBrk="1" hangingPunct="1"/>
            <a:r>
              <a:rPr lang="hr-HR" smtClean="0"/>
              <a:t>Advantages and limitations</a:t>
            </a:r>
          </a:p>
          <a:p>
            <a:pPr lvl="2" eaLnBrk="1" hangingPunct="1"/>
            <a:r>
              <a:rPr lang="hr-HR" smtClean="0"/>
              <a:t>Support and resources</a:t>
            </a:r>
          </a:p>
          <a:p>
            <a:pPr lvl="1" eaLnBrk="1" hangingPunct="1"/>
            <a:r>
              <a:rPr lang="hr-HR" smtClean="0"/>
              <a:t>Ways to run R</a:t>
            </a:r>
          </a:p>
          <a:p>
            <a:pPr lvl="2" eaLnBrk="1" hangingPunct="1"/>
            <a:r>
              <a:rPr lang="hr-HR" smtClean="0"/>
              <a:t>Enterprise versions</a:t>
            </a:r>
          </a:p>
          <a:p>
            <a:pPr lvl="1" eaLnBrk="1" hangingPunct="1"/>
            <a:r>
              <a:rPr lang="hr-HR" smtClean="0"/>
              <a:t>Demo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hr-HR" sz="3600" smtClean="0"/>
              <a:t>Domain-specific language ( DSL )</a:t>
            </a:r>
          </a:p>
        </p:txBody>
      </p:sp>
      <p:sp>
        <p:nvSpPr>
          <p:cNvPr id="22531" name="Content Placeholder 2"/>
          <p:cNvSpPr>
            <a:spLocks noGrp="1"/>
          </p:cNvSpPr>
          <p:nvPr>
            <p:ph idx="1"/>
          </p:nvPr>
        </p:nvSpPr>
        <p:spPr>
          <a:xfrm>
            <a:off x="533400" y="1981200"/>
            <a:ext cx="8077200" cy="4572000"/>
          </a:xfrm>
        </p:spPr>
        <p:txBody>
          <a:bodyPr/>
          <a:lstStyle/>
          <a:p>
            <a:r>
              <a:rPr lang="en-US" smtClean="0"/>
              <a:t>To understand a DSL, start with D, not L.</a:t>
            </a:r>
          </a:p>
          <a:p>
            <a:r>
              <a:rPr lang="en-US" smtClean="0"/>
              <a:t>The alternative to R isn’t Python or C#, </a:t>
            </a:r>
            <a:br>
              <a:rPr lang="en-US" smtClean="0"/>
            </a:br>
            <a:r>
              <a:rPr lang="en-US" smtClean="0"/>
              <a:t>it’s SAS.</a:t>
            </a:r>
          </a:p>
          <a:p>
            <a:r>
              <a:rPr lang="en-US" smtClean="0"/>
              <a:t>People love their DSL, and will use it outside of its domain.</a:t>
            </a:r>
            <a:endParaRPr lang="hr-HR" smtClean="0"/>
          </a:p>
          <a:p>
            <a:endParaRPr lang="hr-HR" smtClean="0"/>
          </a:p>
          <a:p>
            <a:r>
              <a:rPr lang="en-US" sz="2400" smtClean="0"/>
              <a:t>“The best thing about R is that it was written by statisticians. The worst thing about R ...”</a:t>
            </a:r>
            <a:r>
              <a:rPr lang="hr-HR" sz="2400" smtClean="0"/>
              <a:t>                                             </a:t>
            </a:r>
            <a:r>
              <a:rPr lang="en-US" sz="2400" smtClean="0"/>
              <a:t>Bo Cowgill, Google</a:t>
            </a:r>
          </a:p>
          <a:p>
            <a:endParaRPr lang="en-US" smtClean="0"/>
          </a:p>
          <a:p>
            <a:endParaRPr lang="hr-HR"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smtClean="0"/>
              <a:t>What are statisticians like? </a:t>
            </a:r>
            <a:endParaRPr lang="hr-HR" smtClean="0"/>
          </a:p>
        </p:txBody>
      </p:sp>
      <p:sp>
        <p:nvSpPr>
          <p:cNvPr id="23555" name="Content Placeholder 2"/>
          <p:cNvSpPr>
            <a:spLocks noGrp="1"/>
          </p:cNvSpPr>
          <p:nvPr>
            <p:ph idx="1"/>
          </p:nvPr>
        </p:nvSpPr>
        <p:spPr>
          <a:xfrm>
            <a:off x="381000" y="1981200"/>
            <a:ext cx="8458200" cy="4114800"/>
          </a:xfrm>
        </p:spPr>
        <p:txBody>
          <a:bodyPr/>
          <a:lstStyle/>
          <a:p>
            <a:endParaRPr lang="hr-HR" smtClean="0"/>
          </a:p>
          <a:p>
            <a:r>
              <a:rPr lang="en-US" smtClean="0"/>
              <a:t>Different priorities than software developers</a:t>
            </a:r>
          </a:p>
          <a:p>
            <a:r>
              <a:rPr lang="en-US" smtClean="0"/>
              <a:t>Different priorities than </a:t>
            </a:r>
            <a:r>
              <a:rPr lang="hr-HR" smtClean="0"/>
              <a:t>m</a:t>
            </a:r>
            <a:r>
              <a:rPr lang="en-US" smtClean="0"/>
              <a:t>athematicians</a:t>
            </a:r>
          </a:p>
          <a:p>
            <a:r>
              <a:rPr lang="en-US" smtClean="0"/>
              <a:t>Learn bits of R in parallel with statistics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hr-HR" smtClean="0"/>
              <a:t>What is a statistical DSL?</a:t>
            </a:r>
          </a:p>
        </p:txBody>
      </p:sp>
      <p:sp>
        <p:nvSpPr>
          <p:cNvPr id="24579" name="Content Placeholder 2"/>
          <p:cNvSpPr>
            <a:spLocks noGrp="1"/>
          </p:cNvSpPr>
          <p:nvPr>
            <p:ph idx="1"/>
          </p:nvPr>
        </p:nvSpPr>
        <p:spPr/>
        <p:txBody>
          <a:bodyPr/>
          <a:lstStyle/>
          <a:p>
            <a:r>
              <a:rPr lang="en-US" smtClean="0"/>
              <a:t>Statistical functions easily accessible</a:t>
            </a:r>
          </a:p>
          <a:p>
            <a:r>
              <a:rPr lang="en-US" smtClean="0"/>
              <a:t>Convenient manipulation of tables</a:t>
            </a:r>
            <a:endParaRPr lang="en-US" sz="2400" smtClean="0"/>
          </a:p>
          <a:p>
            <a:r>
              <a:rPr lang="en-US" smtClean="0"/>
              <a:t>Vector operations</a:t>
            </a:r>
          </a:p>
          <a:p>
            <a:r>
              <a:rPr lang="en-US" smtClean="0"/>
              <a:t>Smooth handling of missing data</a:t>
            </a:r>
          </a:p>
          <a:p>
            <a:r>
              <a:rPr lang="en-US" smtClean="0"/>
              <a:t>Patterns for common tasks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hr-HR" smtClean="0"/>
              <a:t>Advantages of R</a:t>
            </a:r>
          </a:p>
        </p:txBody>
      </p:sp>
      <p:sp>
        <p:nvSpPr>
          <p:cNvPr id="25603" name="Content Placeholder 2"/>
          <p:cNvSpPr>
            <a:spLocks noGrp="1"/>
          </p:cNvSpPr>
          <p:nvPr>
            <p:ph idx="1"/>
          </p:nvPr>
        </p:nvSpPr>
        <p:spPr>
          <a:xfrm>
            <a:off x="533400" y="1981200"/>
            <a:ext cx="8229600" cy="4495800"/>
          </a:xfrm>
        </p:spPr>
        <p:txBody>
          <a:bodyPr/>
          <a:lstStyle/>
          <a:p>
            <a:r>
              <a:rPr lang="en-US" smtClean="0">
                <a:cs typeface="Calibri" pitchFamily="34" charset="0"/>
              </a:rPr>
              <a:t>A powerful programming language</a:t>
            </a:r>
            <a:endParaRPr lang="hr-HR" smtClean="0"/>
          </a:p>
          <a:p>
            <a:r>
              <a:rPr lang="en-US" smtClean="0"/>
              <a:t>Designed for </a:t>
            </a:r>
            <a:r>
              <a:rPr lang="en-US" b="1" smtClean="0"/>
              <a:t>interactive </a:t>
            </a:r>
            <a:r>
              <a:rPr lang="en-US" smtClean="0"/>
              <a:t>data analysis</a:t>
            </a:r>
          </a:p>
          <a:p>
            <a:r>
              <a:rPr lang="en-US" smtClean="0"/>
              <a:t>Easier to program than, e.g., SAS</a:t>
            </a:r>
          </a:p>
          <a:p>
            <a:r>
              <a:rPr lang="en-US" smtClean="0"/>
              <a:t>Open source, interpreted, portable</a:t>
            </a:r>
          </a:p>
          <a:p>
            <a:r>
              <a:rPr lang="en-US" smtClean="0"/>
              <a:t>Succinct notation for querying and filtering</a:t>
            </a:r>
            <a:endParaRPr lang="en-US" sz="2400" smtClean="0"/>
          </a:p>
          <a:p>
            <a:r>
              <a:rPr lang="en-US" smtClean="0"/>
              <a:t>Succinct notation for linear regression</a:t>
            </a:r>
            <a:endParaRPr lang="hr-HR" smtClean="0"/>
          </a:p>
          <a:p>
            <a:r>
              <a:rPr lang="en-US" smtClean="0">
                <a:cs typeface="Calibri" pitchFamily="34" charset="0"/>
              </a:rPr>
              <a:t>Commands are written in that language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hr-HR" smtClean="0"/>
              <a:t>Advantages of R</a:t>
            </a:r>
          </a:p>
        </p:txBody>
      </p:sp>
      <p:sp>
        <p:nvSpPr>
          <p:cNvPr id="26627" name="Content Placeholder 2"/>
          <p:cNvSpPr>
            <a:spLocks noGrp="1"/>
          </p:cNvSpPr>
          <p:nvPr>
            <p:ph idx="1"/>
          </p:nvPr>
        </p:nvSpPr>
        <p:spPr>
          <a:xfrm>
            <a:off x="228600" y="1981200"/>
            <a:ext cx="8763000" cy="4495800"/>
          </a:xfrm>
        </p:spPr>
        <p:txBody>
          <a:bodyPr/>
          <a:lstStyle/>
          <a:p>
            <a:r>
              <a:rPr lang="en-US" smtClean="0">
                <a:cs typeface="Calibri" pitchFamily="34" charset="0"/>
              </a:rPr>
              <a:t>Commands are visible and changeable</a:t>
            </a:r>
          </a:p>
          <a:p>
            <a:r>
              <a:rPr lang="en-US" smtClean="0">
                <a:cs typeface="Calibri" pitchFamily="34" charset="0"/>
              </a:rPr>
              <a:t>Commands you write that are on equal footing</a:t>
            </a:r>
          </a:p>
          <a:p>
            <a:r>
              <a:rPr lang="en-US" smtClean="0">
                <a:cs typeface="Calibri" pitchFamily="34" charset="0"/>
              </a:rPr>
              <a:t>Output that easily becomes input</a:t>
            </a:r>
          </a:p>
          <a:p>
            <a:r>
              <a:rPr lang="en-US" smtClean="0">
                <a:cs typeface="Calibri" pitchFamily="34" charset="0"/>
              </a:rPr>
              <a:t>Models easily applied to new data</a:t>
            </a:r>
          </a:p>
          <a:p>
            <a:r>
              <a:rPr lang="en-US" smtClean="0">
                <a:cs typeface="Calibri" pitchFamily="34" charset="0"/>
              </a:rPr>
              <a:t>Legions of developers, thousands of add-ons</a:t>
            </a:r>
          </a:p>
          <a:p>
            <a:r>
              <a:rPr lang="en-US" smtClean="0"/>
              <a:t>Internet archives make add-ons easy to find</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mtClean="0"/>
              <a:t>R’s Limitations</a:t>
            </a:r>
            <a:endParaRPr lang="hr-HR" smtClean="0"/>
          </a:p>
        </p:txBody>
      </p:sp>
      <p:sp>
        <p:nvSpPr>
          <p:cNvPr id="27651" name="Content Placeholder 2"/>
          <p:cNvSpPr>
            <a:spLocks noGrp="1"/>
          </p:cNvSpPr>
          <p:nvPr>
            <p:ph idx="1"/>
          </p:nvPr>
        </p:nvSpPr>
        <p:spPr/>
        <p:txBody>
          <a:bodyPr/>
          <a:lstStyle/>
          <a:p>
            <a:r>
              <a:rPr lang="en-US" smtClean="0"/>
              <a:t>Must find R and its add-ons yourself</a:t>
            </a:r>
          </a:p>
          <a:p>
            <a:r>
              <a:rPr lang="en-US" smtClean="0"/>
              <a:t>Documentation is sparse &amp; complex</a:t>
            </a:r>
          </a:p>
          <a:p>
            <a:r>
              <a:rPr lang="en-US" smtClean="0"/>
              <a:t>Graphical user interfaces not as polished</a:t>
            </a:r>
          </a:p>
          <a:p>
            <a:r>
              <a:rPr lang="en-US" smtClean="0"/>
              <a:t>Language is somewhat harder to learn</a:t>
            </a:r>
          </a:p>
          <a:p>
            <a:r>
              <a:rPr lang="en-US" smtClean="0"/>
              <a:t>Most R functions hold data in main memory</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hr-HR" smtClean="0"/>
              <a:t>What about accuracy?</a:t>
            </a:r>
          </a:p>
        </p:txBody>
      </p:sp>
      <p:sp>
        <p:nvSpPr>
          <p:cNvPr id="28675" name="Content Placeholder 2"/>
          <p:cNvSpPr>
            <a:spLocks noGrp="1"/>
          </p:cNvSpPr>
          <p:nvPr>
            <p:ph idx="1"/>
          </p:nvPr>
        </p:nvSpPr>
        <p:spPr>
          <a:xfrm>
            <a:off x="304800" y="1981200"/>
            <a:ext cx="8686800" cy="4724400"/>
          </a:xfrm>
        </p:spPr>
        <p:txBody>
          <a:bodyPr/>
          <a:lstStyle/>
          <a:p>
            <a:r>
              <a:rPr lang="en-US" i="1" smtClean="0"/>
              <a:t>Base R plus Recommended Packages</a:t>
            </a:r>
            <a:r>
              <a:rPr lang="en-US" smtClean="0"/>
              <a:t> like:</a:t>
            </a:r>
          </a:p>
          <a:p>
            <a:pPr lvl="1"/>
            <a:r>
              <a:rPr lang="en-US" smtClean="0"/>
              <a:t>Base SAS, SAS/STAT, SAS/GRAPH, SAS/IML Studio </a:t>
            </a:r>
          </a:p>
          <a:p>
            <a:pPr lvl="1"/>
            <a:r>
              <a:rPr lang="en-US" smtClean="0"/>
              <a:t>SPSS Stat. Base, SPSS Stat. Advanced, Regression</a:t>
            </a:r>
          </a:p>
          <a:p>
            <a:r>
              <a:rPr lang="en-US" smtClean="0"/>
              <a:t>Tested via extensive validation programs</a:t>
            </a:r>
          </a:p>
          <a:p>
            <a:r>
              <a:rPr lang="en-US" smtClean="0"/>
              <a:t>But add-on packages written by…</a:t>
            </a:r>
          </a:p>
          <a:p>
            <a:pPr lvl="1"/>
            <a:r>
              <a:rPr lang="en-US" smtClean="0"/>
              <a:t>Professor who invented the method?</a:t>
            </a:r>
          </a:p>
          <a:p>
            <a:pPr lvl="1"/>
            <a:r>
              <a:rPr lang="en-US" smtClean="0"/>
              <a:t>A student interpreting the method?</a:t>
            </a:r>
          </a:p>
          <a:p>
            <a:endParaRPr lang="en-US" smtClean="0">
              <a:latin typeface="Calibri" pitchFamily="34" charset="0"/>
            </a:endParaRPr>
          </a:p>
          <a:p>
            <a:endParaRPr lang="hr-HR"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hr-HR" smtClean="0"/>
              <a:t>What about tech-support?</a:t>
            </a:r>
          </a:p>
        </p:txBody>
      </p:sp>
      <p:sp>
        <p:nvSpPr>
          <p:cNvPr id="29699" name="Content Placeholder 2"/>
          <p:cNvSpPr>
            <a:spLocks noGrp="1"/>
          </p:cNvSpPr>
          <p:nvPr>
            <p:ph idx="1"/>
          </p:nvPr>
        </p:nvSpPr>
        <p:spPr>
          <a:xfrm>
            <a:off x="381000" y="1981200"/>
            <a:ext cx="8229600" cy="4114800"/>
          </a:xfrm>
        </p:spPr>
        <p:txBody>
          <a:bodyPr/>
          <a:lstStyle/>
          <a:p>
            <a:r>
              <a:rPr lang="en-US" smtClean="0"/>
              <a:t>Email support is free, quick, 24-hours:</a:t>
            </a:r>
            <a:br>
              <a:rPr lang="en-US" smtClean="0"/>
            </a:br>
            <a:r>
              <a:rPr lang="en-US" smtClean="0">
                <a:solidFill>
                  <a:schemeClr val="tx2"/>
                </a:solidFill>
              </a:rPr>
              <a:t>https://stat.ethz.ch/mailman/listinfo/r-help</a:t>
            </a:r>
          </a:p>
          <a:p>
            <a:r>
              <a:rPr lang="en-US" smtClean="0"/>
              <a:t>You may get “too much” help</a:t>
            </a:r>
          </a:p>
          <a:p>
            <a:r>
              <a:rPr lang="en-US" smtClean="0"/>
              <a:t>Phone support available commercially </a:t>
            </a:r>
            <a:br>
              <a:rPr lang="en-US" smtClean="0"/>
            </a:br>
            <a:r>
              <a:rPr lang="en-US" smtClean="0"/>
              <a:t>e.g. Revolution Analytics</a:t>
            </a:r>
            <a:endParaRPr lang="hr-HR" smtClean="0"/>
          </a:p>
          <a:p>
            <a:r>
              <a:rPr lang="en-US" smtClean="0"/>
              <a:t>Use </a:t>
            </a:r>
            <a:r>
              <a:rPr lang="en-US" u="sng" smtClean="0">
                <a:solidFill>
                  <a:srgbClr val="199898"/>
                </a:solidFill>
                <a:hlinkClick r:id="rId2"/>
              </a:rPr>
              <a:t>http://www.rseek.org/</a:t>
            </a:r>
            <a:r>
              <a:rPr lang="en-US" sz="3600" smtClean="0"/>
              <a:t> </a:t>
            </a:r>
            <a:r>
              <a:rPr lang="en-US" smtClean="0"/>
              <a:t>instead of </a:t>
            </a:r>
            <a:r>
              <a:rPr lang="hr-HR" smtClean="0"/>
              <a:t>G</a:t>
            </a:r>
            <a:r>
              <a:rPr lang="en-US" smtClean="0"/>
              <a:t>oogle</a:t>
            </a:r>
            <a:endParaRPr lang="hr-HR"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hr-HR" smtClean="0"/>
              <a:t>Add-on packages</a:t>
            </a:r>
          </a:p>
        </p:txBody>
      </p:sp>
      <p:sp>
        <p:nvSpPr>
          <p:cNvPr id="3" name="Content Placeholder 2"/>
          <p:cNvSpPr>
            <a:spLocks noGrp="1"/>
          </p:cNvSpPr>
          <p:nvPr>
            <p:ph idx="1"/>
          </p:nvPr>
        </p:nvSpPr>
        <p:spPr>
          <a:xfrm>
            <a:off x="949325" y="1981200"/>
            <a:ext cx="7661275" cy="3124200"/>
          </a:xfrm>
        </p:spPr>
        <p:txBody>
          <a:bodyPr/>
          <a:lstStyle/>
          <a:p>
            <a:pPr marL="742950" indent="-742950">
              <a:defRPr/>
            </a:pPr>
            <a:r>
              <a:rPr lang="en-US" dirty="0" smtClean="0">
                <a:cs typeface="Calibri" pitchFamily="34" charset="0"/>
              </a:rPr>
              <a:t>Alphabetical list at: </a:t>
            </a:r>
            <a:br>
              <a:rPr lang="en-US" dirty="0" smtClean="0">
                <a:cs typeface="Calibri" pitchFamily="34" charset="0"/>
              </a:rPr>
            </a:br>
            <a:r>
              <a:rPr lang="en-US" dirty="0" smtClean="0">
                <a:cs typeface="Calibri" pitchFamily="34" charset="0"/>
              </a:rPr>
              <a:t>http://cran.r-project.org</a:t>
            </a:r>
          </a:p>
          <a:p>
            <a:pPr marL="742950" indent="-742950">
              <a:defRPr/>
            </a:pPr>
            <a:r>
              <a:rPr lang="en-US" dirty="0" smtClean="0">
                <a:cs typeface="Calibri" pitchFamily="34" charset="0"/>
              </a:rPr>
              <a:t>Use any search engine:</a:t>
            </a:r>
            <a:br>
              <a:rPr lang="en-US" dirty="0" smtClean="0">
                <a:cs typeface="Calibri" pitchFamily="34" charset="0"/>
              </a:rPr>
            </a:br>
            <a:r>
              <a:rPr lang="en-US" dirty="0" smtClean="0">
                <a:cs typeface="Calibri" pitchFamily="34" charset="0"/>
              </a:rPr>
              <a:t>“neural network” + “R package”</a:t>
            </a:r>
            <a:endParaRPr lang="hr-HR" dirty="0" smtClean="0">
              <a:cs typeface="Calibri" pitchFamily="34" charset="0"/>
            </a:endParaRPr>
          </a:p>
          <a:p>
            <a:pPr marL="742950" indent="-742950">
              <a:defRPr/>
            </a:pPr>
            <a:r>
              <a:rPr lang="hr-HR" dirty="0" smtClean="0">
                <a:cs typeface="Calibri" pitchFamily="34" charset="0"/>
              </a:rPr>
              <a:t>Crantastic.org</a:t>
            </a:r>
            <a:endParaRPr lang="en-US" dirty="0" smtClean="0">
              <a:cs typeface="Calibri" pitchFamily="34" charset="0"/>
            </a:endParaRPr>
          </a:p>
          <a:p>
            <a:pPr>
              <a:defRPr/>
            </a:pPr>
            <a:endParaRPr lang="hr-HR"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hr-HR" smtClean="0"/>
              <a:t>Add-on packages</a:t>
            </a:r>
          </a:p>
        </p:txBody>
      </p:sp>
      <p:sp>
        <p:nvSpPr>
          <p:cNvPr id="31747" name="Content Placeholder 2"/>
          <p:cNvSpPr>
            <a:spLocks noGrp="1"/>
          </p:cNvSpPr>
          <p:nvPr>
            <p:ph idx="1"/>
          </p:nvPr>
        </p:nvSpPr>
        <p:spPr>
          <a:xfrm>
            <a:off x="949325" y="1752600"/>
            <a:ext cx="7661275" cy="609600"/>
          </a:xfrm>
        </p:spPr>
        <p:txBody>
          <a:bodyPr/>
          <a:lstStyle/>
          <a:p>
            <a:r>
              <a:rPr lang="en-US" smtClean="0"/>
              <a:t>http://r4stats.com/add-ons</a:t>
            </a:r>
            <a:endParaRPr lang="hr-HR" smtClean="0"/>
          </a:p>
        </p:txBody>
      </p:sp>
      <p:pic>
        <p:nvPicPr>
          <p:cNvPr id="3174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349500"/>
            <a:ext cx="6324600" cy="4440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ubtitle 4"/>
          <p:cNvSpPr>
            <a:spLocks noGrp="1"/>
          </p:cNvSpPr>
          <p:nvPr>
            <p:ph type="subTitle" idx="1"/>
          </p:nvPr>
        </p:nvSpPr>
        <p:spPr/>
        <p:txBody>
          <a:bodyPr/>
          <a:lstStyle/>
          <a:p>
            <a:endParaRPr lang="hr-HR" smtClean="0"/>
          </a:p>
        </p:txBody>
      </p:sp>
      <p:sp>
        <p:nvSpPr>
          <p:cNvPr id="5123" name="Title 3"/>
          <p:cNvSpPr>
            <a:spLocks noGrp="1"/>
          </p:cNvSpPr>
          <p:nvPr>
            <p:ph type="ctrTitle"/>
          </p:nvPr>
        </p:nvSpPr>
        <p:spPr/>
        <p:txBody>
          <a:bodyPr/>
          <a:lstStyle/>
          <a:p>
            <a:r>
              <a:rPr lang="hr-HR" smtClean="0"/>
              <a:t>What is analytics?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hr-HR" smtClean="0"/>
              <a:t>Relevant sites</a:t>
            </a:r>
          </a:p>
        </p:txBody>
      </p:sp>
      <p:sp>
        <p:nvSpPr>
          <p:cNvPr id="32771" name="Content Placeholder 2"/>
          <p:cNvSpPr>
            <a:spLocks noGrp="1"/>
          </p:cNvSpPr>
          <p:nvPr>
            <p:ph idx="1"/>
          </p:nvPr>
        </p:nvSpPr>
        <p:spPr>
          <a:xfrm>
            <a:off x="949325" y="1905000"/>
            <a:ext cx="7661275" cy="1295400"/>
          </a:xfrm>
        </p:spPr>
        <p:txBody>
          <a:bodyPr/>
          <a:lstStyle/>
          <a:p>
            <a:r>
              <a:rPr lang="en-US" smtClean="0"/>
              <a:t>quora.com/R-software</a:t>
            </a:r>
            <a:endParaRPr lang="hr-HR" smtClean="0"/>
          </a:p>
          <a:p>
            <a:r>
              <a:rPr lang="en-US" smtClean="0"/>
              <a:t>stackoverflow.com/questions/tagged/r</a:t>
            </a:r>
            <a:endParaRPr lang="hr-HR" smtClean="0"/>
          </a:p>
        </p:txBody>
      </p:sp>
      <p:pic>
        <p:nvPicPr>
          <p:cNvPr id="3277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295650"/>
            <a:ext cx="5010150" cy="325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2773" name="Group 5"/>
          <p:cNvGrpSpPr>
            <a:grpSpLocks/>
          </p:cNvGrpSpPr>
          <p:nvPr/>
        </p:nvGrpSpPr>
        <p:grpSpPr bwMode="auto">
          <a:xfrm>
            <a:off x="5410200" y="4533900"/>
            <a:ext cx="3524250" cy="781050"/>
            <a:chOff x="762000" y="2590799"/>
            <a:chExt cx="6172200" cy="1209676"/>
          </a:xfrm>
        </p:grpSpPr>
        <p:pic>
          <p:nvPicPr>
            <p:cNvPr id="327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590800"/>
              <a:ext cx="3771900" cy="120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3900" y="2590799"/>
              <a:ext cx="2400300" cy="1209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hr-HR" smtClean="0"/>
              <a:t>Relevant sites</a:t>
            </a:r>
          </a:p>
        </p:txBody>
      </p:sp>
      <p:sp>
        <p:nvSpPr>
          <p:cNvPr id="33795" name="Content Placeholder 2"/>
          <p:cNvSpPr>
            <a:spLocks noGrp="1"/>
          </p:cNvSpPr>
          <p:nvPr>
            <p:ph idx="1"/>
          </p:nvPr>
        </p:nvSpPr>
        <p:spPr>
          <a:xfrm>
            <a:off x="949325" y="1905000"/>
            <a:ext cx="7661275" cy="3962400"/>
          </a:xfrm>
        </p:spPr>
        <p:txBody>
          <a:bodyPr/>
          <a:lstStyle/>
          <a:p>
            <a:pPr>
              <a:lnSpc>
                <a:spcPct val="80000"/>
              </a:lnSpc>
            </a:pPr>
            <a:r>
              <a:rPr lang="en-US" smtClean="0"/>
              <a:t>R wiki:</a:t>
            </a:r>
            <a:endParaRPr lang="hr-HR" smtClean="0"/>
          </a:p>
          <a:p>
            <a:pPr lvl="1">
              <a:lnSpc>
                <a:spcPct val="80000"/>
              </a:lnSpc>
            </a:pPr>
            <a:r>
              <a:rPr lang="en-US" smtClean="0">
                <a:hlinkClick r:id="rId2"/>
              </a:rPr>
              <a:t>http://rwiki.sciviews.org/doku.php</a:t>
            </a:r>
            <a:endParaRPr lang="en-US" smtClean="0"/>
          </a:p>
          <a:p>
            <a:pPr>
              <a:lnSpc>
                <a:spcPct val="80000"/>
              </a:lnSpc>
            </a:pPr>
            <a:endParaRPr lang="hr-HR" smtClean="0"/>
          </a:p>
          <a:p>
            <a:pPr>
              <a:lnSpc>
                <a:spcPct val="80000"/>
              </a:lnSpc>
            </a:pPr>
            <a:r>
              <a:rPr lang="en-US" smtClean="0"/>
              <a:t>R graph gallery:</a:t>
            </a:r>
            <a:endParaRPr lang="hr-HR" smtClean="0"/>
          </a:p>
          <a:p>
            <a:pPr lvl="1">
              <a:lnSpc>
                <a:spcPct val="80000"/>
              </a:lnSpc>
            </a:pPr>
            <a:r>
              <a:rPr lang="en-US" sz="2400" smtClean="0">
                <a:hlinkClick r:id="rId3"/>
              </a:rPr>
              <a:t>http://addictedtor.free.fr/graphiques/thumbs.php</a:t>
            </a:r>
            <a:endParaRPr lang="en-US" sz="2400" smtClean="0"/>
          </a:p>
          <a:p>
            <a:pPr>
              <a:lnSpc>
                <a:spcPct val="80000"/>
              </a:lnSpc>
            </a:pPr>
            <a:endParaRPr lang="hr-HR" smtClean="0"/>
          </a:p>
          <a:p>
            <a:pPr>
              <a:lnSpc>
                <a:spcPct val="80000"/>
              </a:lnSpc>
            </a:pPr>
            <a:r>
              <a:rPr lang="en-US" smtClean="0"/>
              <a:t>Kickstarting R:</a:t>
            </a:r>
            <a:endParaRPr lang="hr-HR" smtClean="0"/>
          </a:p>
          <a:p>
            <a:pPr lvl="1">
              <a:lnSpc>
                <a:spcPct val="80000"/>
              </a:lnSpc>
            </a:pPr>
            <a:r>
              <a:rPr lang="en-US" sz="2200" smtClean="0">
                <a:hlinkClick r:id="rId4"/>
              </a:rPr>
              <a:t>http://cran.r-</a:t>
            </a:r>
            <a:r>
              <a:rPr lang="hr-HR" sz="2200" smtClean="0">
                <a:hlinkClick r:id="rId4"/>
              </a:rPr>
              <a:t>p</a:t>
            </a:r>
            <a:r>
              <a:rPr lang="en-US" sz="2200" smtClean="0">
                <a:hlinkClick r:id="rId4"/>
              </a:rPr>
              <a:t>roject.org/doc/contrib/Lemon-kickstart/</a:t>
            </a:r>
            <a:endParaRPr lang="en-US" sz="2200" smtClean="0"/>
          </a:p>
          <a:p>
            <a:endParaRPr lang="hr-HR"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ubtitle 6"/>
          <p:cNvSpPr>
            <a:spLocks noGrp="1"/>
          </p:cNvSpPr>
          <p:nvPr>
            <p:ph type="subTitle" idx="1"/>
          </p:nvPr>
        </p:nvSpPr>
        <p:spPr/>
        <p:txBody>
          <a:bodyPr/>
          <a:lstStyle/>
          <a:p>
            <a:endParaRPr lang="hr-HR" smtClean="0"/>
          </a:p>
        </p:txBody>
      </p:sp>
      <p:sp>
        <p:nvSpPr>
          <p:cNvPr id="34819" name="Title 5"/>
          <p:cNvSpPr>
            <a:spLocks noGrp="1"/>
          </p:cNvSpPr>
          <p:nvPr>
            <p:ph type="ctrTitle"/>
          </p:nvPr>
        </p:nvSpPr>
        <p:spPr/>
        <p:txBody>
          <a:bodyPr/>
          <a:lstStyle/>
          <a:p>
            <a:r>
              <a:rPr lang="hr-HR" smtClean="0"/>
              <a:t>Ways to run R</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smtClean="0"/>
              <a:t>Standard Windows Interface</a:t>
            </a:r>
            <a:endParaRPr lang="hr-HR" smtClean="0"/>
          </a:p>
        </p:txBody>
      </p:sp>
      <p:pic>
        <p:nvPicPr>
          <p:cNvPr id="3584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828800"/>
            <a:ext cx="83820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hr-HR" smtClean="0"/>
              <a:t>Standard MacIntosh interface</a:t>
            </a:r>
          </a:p>
        </p:txBody>
      </p:sp>
      <p:pic>
        <p:nvPicPr>
          <p:cNvPr id="36867" name="Picture 3" descr="R on the Macintosh.png"/>
          <p:cNvPicPr>
            <a:picLocks noChangeAspect="1" noChangeArrowheads="1"/>
          </p:cNvPicPr>
          <p:nvPr/>
        </p:nvPicPr>
        <p:blipFill>
          <a:blip r:embed="rId2">
            <a:extLst>
              <a:ext uri="{28A0092B-C50C-407E-A947-70E740481C1C}">
                <a14:useLocalDpi xmlns:a14="http://schemas.microsoft.com/office/drawing/2010/main" val="0"/>
              </a:ext>
            </a:extLst>
          </a:blip>
          <a:srcRect r="39807" b="44325"/>
          <a:stretch>
            <a:fillRect/>
          </a:stretch>
        </p:blipFill>
        <p:spPr bwMode="auto">
          <a:xfrm>
            <a:off x="381000" y="1981200"/>
            <a:ext cx="8458200" cy="457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hr-HR" smtClean="0"/>
              <a:t>RStudio ( </a:t>
            </a:r>
            <a:r>
              <a:rPr lang="en-US" smtClean="0">
                <a:hlinkClick r:id="rId2"/>
              </a:rPr>
              <a:t>http://RStudio.org</a:t>
            </a:r>
            <a:r>
              <a:rPr lang="hr-HR" smtClean="0"/>
              <a:t> )</a:t>
            </a:r>
          </a:p>
        </p:txBody>
      </p:sp>
      <p:pic>
        <p:nvPicPr>
          <p:cNvPr id="3789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828800"/>
            <a:ext cx="67818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smtClean="0"/>
              <a:t>R Commander</a:t>
            </a:r>
            <a:endParaRPr lang="hr-HR" smtClean="0"/>
          </a:p>
        </p:txBody>
      </p:sp>
      <p:pic>
        <p:nvPicPr>
          <p:cNvPr id="38915" name="Content Placeholder 5" descr="Fig 6.5.pn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676400" y="1828800"/>
            <a:ext cx="5181600" cy="4932363"/>
          </a:xfr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smtClean="0"/>
              <a:t>Running R from Excel</a:t>
            </a:r>
            <a:endParaRPr lang="hr-HR" smtClean="0"/>
          </a:p>
        </p:txBody>
      </p:sp>
      <p:pic>
        <p:nvPicPr>
          <p:cNvPr id="39939" name="Picture 5"/>
          <p:cNvPicPr>
            <a:picLocks noChangeAspect="1" noChangeArrowheads="1"/>
          </p:cNvPicPr>
          <p:nvPr/>
        </p:nvPicPr>
        <p:blipFill>
          <a:blip r:embed="rId2">
            <a:extLst>
              <a:ext uri="{28A0092B-C50C-407E-A947-70E740481C1C}">
                <a14:useLocalDpi xmlns:a14="http://schemas.microsoft.com/office/drawing/2010/main" val="0"/>
              </a:ext>
            </a:extLst>
          </a:blip>
          <a:srcRect l="12843" t="3000" r="47501" b="64000"/>
          <a:stretch>
            <a:fillRect/>
          </a:stretch>
        </p:blipFill>
        <p:spPr bwMode="auto">
          <a:xfrm>
            <a:off x="685800" y="1960563"/>
            <a:ext cx="8001000" cy="428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sz="3000" smtClean="0"/>
              <a:t>Rattle: R Analytical Tool To Learn Easily</a:t>
            </a:r>
            <a:endParaRPr lang="hr-HR" sz="3000" smtClean="0"/>
          </a:p>
        </p:txBody>
      </p:sp>
      <p:pic>
        <p:nvPicPr>
          <p:cNvPr id="40963" name="Picture 5"/>
          <p:cNvPicPr>
            <a:picLocks noChangeAspect="1" noChangeArrowheads="1"/>
          </p:cNvPicPr>
          <p:nvPr/>
        </p:nvPicPr>
        <p:blipFill>
          <a:blip r:embed="rId2">
            <a:extLst>
              <a:ext uri="{28A0092B-C50C-407E-A947-70E740481C1C}">
                <a14:useLocalDpi xmlns:a14="http://schemas.microsoft.com/office/drawing/2010/main" val="0"/>
              </a:ext>
            </a:extLst>
          </a:blip>
          <a:srcRect r="26984" b="31689"/>
          <a:stretch>
            <a:fillRect/>
          </a:stretch>
        </p:blipFill>
        <p:spPr bwMode="auto">
          <a:xfrm>
            <a:off x="838200" y="1833563"/>
            <a:ext cx="7543800" cy="494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smtClean="0">
                <a:solidFill>
                  <a:schemeClr val="tx1"/>
                </a:solidFill>
              </a:rPr>
              <a:t>Red-R</a:t>
            </a:r>
            <a:r>
              <a:rPr lang="hr-HR" smtClean="0">
                <a:solidFill>
                  <a:schemeClr val="tx1"/>
                </a:solidFill>
              </a:rPr>
              <a:t> ( </a:t>
            </a:r>
            <a:r>
              <a:rPr lang="en-US" smtClean="0">
                <a:solidFill>
                  <a:schemeClr val="tx1"/>
                </a:solidFill>
                <a:hlinkClick r:id="rId2"/>
              </a:rPr>
              <a:t>http://www.red-r.org/</a:t>
            </a:r>
            <a:r>
              <a:rPr lang="hr-HR" smtClean="0">
                <a:solidFill>
                  <a:schemeClr val="tx1"/>
                </a:solidFill>
              </a:rPr>
              <a:t> )</a:t>
            </a:r>
            <a:endParaRPr lang="hr-HR" smtClean="0"/>
          </a:p>
        </p:txBody>
      </p:sp>
      <p:pic>
        <p:nvPicPr>
          <p:cNvPr id="41987"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905000"/>
            <a:ext cx="8382000" cy="442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3"/>
          <p:cNvSpPr>
            <a:spLocks noGrp="1"/>
          </p:cNvSpPr>
          <p:nvPr>
            <p:ph type="title"/>
          </p:nvPr>
        </p:nvSpPr>
        <p:spPr/>
        <p:txBody>
          <a:bodyPr/>
          <a:lstStyle/>
          <a:p>
            <a:r>
              <a:rPr lang="hr-HR" smtClean="0"/>
              <a:t>What is analytics?</a:t>
            </a:r>
          </a:p>
        </p:txBody>
      </p:sp>
      <p:sp>
        <p:nvSpPr>
          <p:cNvPr id="6147" name="Content Placeholder 4"/>
          <p:cNvSpPr>
            <a:spLocks noGrp="1"/>
          </p:cNvSpPr>
          <p:nvPr>
            <p:ph idx="1"/>
          </p:nvPr>
        </p:nvSpPr>
        <p:spPr>
          <a:xfrm>
            <a:off x="457200" y="1981200"/>
            <a:ext cx="8534400" cy="4572000"/>
          </a:xfrm>
        </p:spPr>
        <p:txBody>
          <a:bodyPr/>
          <a:lstStyle/>
          <a:p>
            <a:r>
              <a:rPr lang="en-US" smtClean="0"/>
              <a:t>Statistics +</a:t>
            </a:r>
          </a:p>
          <a:p>
            <a:r>
              <a:rPr lang="en-US" smtClean="0"/>
              <a:t>Machine Learning +</a:t>
            </a:r>
          </a:p>
          <a:p>
            <a:r>
              <a:rPr lang="en-US" smtClean="0"/>
              <a:t>Artificial Intelligence…</a:t>
            </a:r>
          </a:p>
          <a:p>
            <a:r>
              <a:rPr lang="en-US" smtClean="0"/>
              <a:t>Used to explain or predict information</a:t>
            </a:r>
          </a:p>
          <a:p>
            <a:r>
              <a:rPr lang="en-US" smtClean="0"/>
              <a:t>Business analytics software: $10.5 billion in 2010</a:t>
            </a:r>
          </a:p>
          <a:p>
            <a:r>
              <a:rPr lang="en-US" smtClean="0"/>
              <a:t>+ Service + Hardware = $50 billion</a:t>
            </a:r>
          </a:p>
          <a:p>
            <a:r>
              <a:rPr lang="en-US" smtClean="0"/>
              <a:t>Growing 13.5%/year</a:t>
            </a:r>
          </a:p>
          <a:p>
            <a:endParaRPr lang="hr-HR"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smtClean="0">
                <a:cs typeface="Calibri" pitchFamily="34" charset="0"/>
              </a:rPr>
              <a:t>Revolution R Enterprise </a:t>
            </a:r>
            <a:endParaRPr lang="hr-HR" smtClean="0"/>
          </a:p>
        </p:txBody>
      </p:sp>
      <p:sp>
        <p:nvSpPr>
          <p:cNvPr id="43011" name="Content Placeholder 2"/>
          <p:cNvSpPr>
            <a:spLocks noGrp="1"/>
          </p:cNvSpPr>
          <p:nvPr>
            <p:ph idx="1"/>
          </p:nvPr>
        </p:nvSpPr>
        <p:spPr>
          <a:xfrm>
            <a:off x="949325" y="1981200"/>
            <a:ext cx="7661275" cy="4572000"/>
          </a:xfrm>
        </p:spPr>
        <p:txBody>
          <a:bodyPr/>
          <a:lstStyle/>
          <a:p>
            <a:r>
              <a:rPr lang="en-US" smtClean="0"/>
              <a:t>From Revolution Analytics</a:t>
            </a:r>
          </a:p>
          <a:p>
            <a:r>
              <a:rPr lang="en-US" smtClean="0"/>
              <a:t>Company run by SPSS founders </a:t>
            </a:r>
            <a:br>
              <a:rPr lang="en-US" smtClean="0"/>
            </a:br>
            <a:r>
              <a:rPr lang="en-US" smtClean="0"/>
              <a:t>Norman Nie and “Tex” Hull</a:t>
            </a:r>
          </a:p>
          <a:p>
            <a:r>
              <a:rPr lang="en-US" smtClean="0"/>
              <a:t>Recompiled for speed using </a:t>
            </a:r>
            <a:br>
              <a:rPr lang="en-US" smtClean="0"/>
            </a:br>
            <a:r>
              <a:rPr lang="en-US" smtClean="0"/>
              <a:t>optimized compilers</a:t>
            </a:r>
          </a:p>
          <a:p>
            <a:r>
              <a:rPr lang="en-US" smtClean="0"/>
              <a:t>Supports multi-core processors</a:t>
            </a:r>
          </a:p>
          <a:p>
            <a:r>
              <a:rPr lang="en-US" smtClean="0"/>
              <a:t>ParallelR for clusters</a:t>
            </a:r>
          </a:p>
          <a:p>
            <a:r>
              <a:rPr lang="en-US" smtClean="0"/>
              <a:t>Includes R Productivity Environment </a:t>
            </a:r>
            <a:endParaRPr lang="hr-HR"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sz="3400" smtClean="0">
                <a:cs typeface="Calibri" pitchFamily="34" charset="0"/>
              </a:rPr>
              <a:t>Revolution Analytics User Interface</a:t>
            </a:r>
            <a:endParaRPr lang="hr-HR" sz="3400" smtClean="0"/>
          </a:p>
        </p:txBody>
      </p:sp>
      <p:pic>
        <p:nvPicPr>
          <p:cNvPr id="4403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905000"/>
            <a:ext cx="8948738"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hr-HR" smtClean="0"/>
              <a:t>Code comparison</a:t>
            </a:r>
          </a:p>
        </p:txBody>
      </p:sp>
      <p:pic>
        <p:nvPicPr>
          <p:cNvPr id="450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712913"/>
            <a:ext cx="8572500" cy="5068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hr-HR" smtClean="0"/>
              <a:t>1st r</a:t>
            </a:r>
            <a:r>
              <a:rPr lang="en-US" smtClean="0"/>
              <a:t>ecommended </a:t>
            </a:r>
            <a:r>
              <a:rPr lang="hr-HR" smtClean="0"/>
              <a:t>b</a:t>
            </a:r>
            <a:r>
              <a:rPr lang="en-US" smtClean="0"/>
              <a:t>ook</a:t>
            </a:r>
            <a:endParaRPr lang="hr-HR" smtClean="0"/>
          </a:p>
        </p:txBody>
      </p:sp>
      <p:sp>
        <p:nvSpPr>
          <p:cNvPr id="46083" name="Content Placeholder 2"/>
          <p:cNvSpPr>
            <a:spLocks noGrp="1"/>
          </p:cNvSpPr>
          <p:nvPr>
            <p:ph idx="1"/>
          </p:nvPr>
        </p:nvSpPr>
        <p:spPr>
          <a:xfrm>
            <a:off x="949325" y="1981200"/>
            <a:ext cx="4918075" cy="4559300"/>
          </a:xfrm>
        </p:spPr>
        <p:txBody>
          <a:bodyPr/>
          <a:lstStyle/>
          <a:p>
            <a:pPr>
              <a:lnSpc>
                <a:spcPct val="90000"/>
              </a:lnSpc>
              <a:buFont typeface="Times" pitchFamily="18" charset="0"/>
              <a:buChar char="•"/>
            </a:pPr>
            <a:endParaRPr lang="en-US" smtClean="0"/>
          </a:p>
          <a:p>
            <a:pPr>
              <a:lnSpc>
                <a:spcPct val="90000"/>
              </a:lnSpc>
            </a:pPr>
            <a:r>
              <a:rPr lang="en-US" smtClean="0"/>
              <a:t>An R and S-PLUS Companion to Applied Regression: An excellent overview of R, not just regression in R. Highly recommended. </a:t>
            </a:r>
            <a:endParaRPr lang="hr-HR" smtClean="0"/>
          </a:p>
        </p:txBody>
      </p:sp>
      <p:pic>
        <p:nvPicPr>
          <p:cNvPr id="46084" name="Picture 4" descr="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2362200"/>
            <a:ext cx="2670175" cy="379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hr-HR" smtClean="0"/>
              <a:t>2nd r</a:t>
            </a:r>
            <a:r>
              <a:rPr lang="en-US" smtClean="0"/>
              <a:t>ecommended </a:t>
            </a:r>
            <a:r>
              <a:rPr lang="hr-HR" smtClean="0"/>
              <a:t>b</a:t>
            </a:r>
            <a:r>
              <a:rPr lang="en-US" smtClean="0"/>
              <a:t>ook</a:t>
            </a:r>
            <a:endParaRPr lang="hr-HR" smtClean="0"/>
          </a:p>
        </p:txBody>
      </p:sp>
      <p:sp>
        <p:nvSpPr>
          <p:cNvPr id="47107" name="Content Placeholder 2"/>
          <p:cNvSpPr>
            <a:spLocks noGrp="1"/>
          </p:cNvSpPr>
          <p:nvPr>
            <p:ph idx="1"/>
          </p:nvPr>
        </p:nvSpPr>
        <p:spPr>
          <a:xfrm>
            <a:off x="949325" y="1981200"/>
            <a:ext cx="4613275" cy="4114800"/>
          </a:xfrm>
        </p:spPr>
        <p:txBody>
          <a:bodyPr/>
          <a:lstStyle/>
          <a:p>
            <a:pPr>
              <a:lnSpc>
                <a:spcPct val="90000"/>
              </a:lnSpc>
            </a:pPr>
            <a:r>
              <a:rPr lang="en-US" smtClean="0"/>
              <a:t>R for SAS and SPSS Users: </a:t>
            </a:r>
            <a:r>
              <a:rPr lang="hr-HR" smtClean="0"/>
              <a:t>This </a:t>
            </a:r>
            <a:r>
              <a:rPr lang="en-US" smtClean="0"/>
              <a:t>book is geared to people who already know SAS or SPSS and want to learn R. If that describes you, you might consider buying this book.</a:t>
            </a:r>
            <a:endParaRPr lang="hr-HR" smtClean="0"/>
          </a:p>
        </p:txBody>
      </p:sp>
      <p:pic>
        <p:nvPicPr>
          <p:cNvPr id="47108" name="Picture 5" descr="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3125" y="1828800"/>
            <a:ext cx="2921000"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hr-HR" smtClean="0"/>
              <a:t>A few more b</a:t>
            </a:r>
            <a:r>
              <a:rPr lang="en-US" smtClean="0"/>
              <a:t>ooks</a:t>
            </a:r>
            <a:endParaRPr lang="hr-HR" smtClean="0"/>
          </a:p>
        </p:txBody>
      </p:sp>
      <p:sp>
        <p:nvSpPr>
          <p:cNvPr id="48131" name="Content Placeholder 2"/>
          <p:cNvSpPr>
            <a:spLocks noGrp="1"/>
          </p:cNvSpPr>
          <p:nvPr>
            <p:ph idx="1"/>
          </p:nvPr>
        </p:nvSpPr>
        <p:spPr>
          <a:xfrm>
            <a:off x="381000" y="1981200"/>
            <a:ext cx="8229600" cy="4495800"/>
          </a:xfrm>
        </p:spPr>
        <p:txBody>
          <a:bodyPr/>
          <a:lstStyle/>
          <a:p>
            <a:r>
              <a:rPr lang="en-US" i="1" smtClean="0"/>
              <a:t>R for Stata Users</a:t>
            </a:r>
            <a:r>
              <a:rPr lang="en-US" smtClean="0"/>
              <a:t>, Muenchen &amp; Hilbe</a:t>
            </a:r>
          </a:p>
          <a:p>
            <a:r>
              <a:rPr lang="en-US" i="1" smtClean="0"/>
              <a:t>R Through Excel: A Spreadsheet Interface for Statistics, Data Analysis, and Graphics</a:t>
            </a:r>
            <a:r>
              <a:rPr lang="en-US" smtClean="0"/>
              <a:t>, Heiberger &amp; Neuwirth</a:t>
            </a:r>
          </a:p>
          <a:p>
            <a:r>
              <a:rPr lang="en-US" smtClean="0"/>
              <a:t>Data Mining with Rattle and R: The Art of Excavating Data for Knowledge Discovery, Williams</a:t>
            </a:r>
            <a:endParaRPr lang="hr-HR"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ubtitle 4"/>
          <p:cNvSpPr>
            <a:spLocks noGrp="1"/>
          </p:cNvSpPr>
          <p:nvPr>
            <p:ph type="subTitle" idx="1"/>
          </p:nvPr>
        </p:nvSpPr>
        <p:spPr/>
        <p:txBody>
          <a:bodyPr/>
          <a:lstStyle/>
          <a:p>
            <a:endParaRPr lang="hr-HR" smtClean="0"/>
          </a:p>
        </p:txBody>
      </p:sp>
      <p:sp>
        <p:nvSpPr>
          <p:cNvPr id="49155" name="Title 3"/>
          <p:cNvSpPr>
            <a:spLocks noGrp="1"/>
          </p:cNvSpPr>
          <p:nvPr>
            <p:ph type="ctrTitle"/>
          </p:nvPr>
        </p:nvSpPr>
        <p:spPr/>
        <p:txBody>
          <a:bodyPr/>
          <a:lstStyle/>
          <a:p>
            <a:r>
              <a:rPr lang="hr-HR" smtClean="0"/>
              <a:t>Demo</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hr-HR" smtClean="0"/>
              <a:t>Design of the R system</a:t>
            </a:r>
          </a:p>
        </p:txBody>
      </p:sp>
      <p:sp>
        <p:nvSpPr>
          <p:cNvPr id="50179" name="Content Placeholder 2"/>
          <p:cNvSpPr>
            <a:spLocks noGrp="1"/>
          </p:cNvSpPr>
          <p:nvPr>
            <p:ph idx="1"/>
          </p:nvPr>
        </p:nvSpPr>
        <p:spPr>
          <a:xfrm>
            <a:off x="762000" y="1981200"/>
            <a:ext cx="7772400" cy="4114800"/>
          </a:xfrm>
        </p:spPr>
        <p:txBody>
          <a:bodyPr/>
          <a:lstStyle/>
          <a:p>
            <a:r>
              <a:rPr lang="hr-HR" smtClean="0"/>
              <a:t>The R system is divided into 2 conceptual parts:</a:t>
            </a:r>
          </a:p>
          <a:p>
            <a:pPr lvl="1"/>
            <a:r>
              <a:rPr lang="hr-HR" smtClean="0"/>
              <a:t>The “base” R system</a:t>
            </a:r>
          </a:p>
          <a:p>
            <a:pPr lvl="1"/>
            <a:r>
              <a:rPr lang="hr-HR" smtClean="0"/>
              <a:t>Everything  else</a:t>
            </a:r>
          </a:p>
          <a:p>
            <a:r>
              <a:rPr lang="hr-HR" smtClean="0"/>
              <a:t>R functionality is divided into a number of packages</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hr-HR" smtClean="0"/>
              <a:t>Design of the R system</a:t>
            </a:r>
          </a:p>
        </p:txBody>
      </p:sp>
      <p:sp>
        <p:nvSpPr>
          <p:cNvPr id="51203" name="Content Placeholder 2"/>
          <p:cNvSpPr>
            <a:spLocks noGrp="1"/>
          </p:cNvSpPr>
          <p:nvPr>
            <p:ph idx="1"/>
          </p:nvPr>
        </p:nvSpPr>
        <p:spPr>
          <a:xfrm>
            <a:off x="949325" y="1981200"/>
            <a:ext cx="7661275" cy="4648200"/>
          </a:xfrm>
        </p:spPr>
        <p:txBody>
          <a:bodyPr/>
          <a:lstStyle/>
          <a:p>
            <a:r>
              <a:rPr lang="hr-HR" smtClean="0"/>
              <a:t>The “base” R system contains, among other things, the </a:t>
            </a:r>
            <a:r>
              <a:rPr lang="hr-HR" b="1" smtClean="0"/>
              <a:t>base</a:t>
            </a:r>
            <a:r>
              <a:rPr lang="hr-HR" smtClean="0"/>
              <a:t> package which is required to run R and contains the most fundamental functions</a:t>
            </a:r>
          </a:p>
          <a:p>
            <a:r>
              <a:rPr lang="hr-HR" smtClean="0"/>
              <a:t>The other packages contained in the “base” system include utils, stats, datasets, graphics, grDevices, grid, methods, tools, parallel, compiler, splines, tcltk, stats4</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hr-HR" smtClean="0"/>
              <a:t>Design of the R system</a:t>
            </a:r>
          </a:p>
        </p:txBody>
      </p:sp>
      <p:sp>
        <p:nvSpPr>
          <p:cNvPr id="52227" name="Content Placeholder 2"/>
          <p:cNvSpPr>
            <a:spLocks noGrp="1"/>
          </p:cNvSpPr>
          <p:nvPr>
            <p:ph idx="1"/>
          </p:nvPr>
        </p:nvSpPr>
        <p:spPr>
          <a:xfrm>
            <a:off x="457200" y="1981200"/>
            <a:ext cx="8382000" cy="4724400"/>
          </a:xfrm>
        </p:spPr>
        <p:txBody>
          <a:bodyPr/>
          <a:lstStyle/>
          <a:p>
            <a:r>
              <a:rPr lang="hr-HR" smtClean="0"/>
              <a:t>And there are many other packages available</a:t>
            </a:r>
          </a:p>
          <a:p>
            <a:r>
              <a:rPr lang="hr-HR" smtClean="0"/>
              <a:t>There are also many packages associated with the Bioconductor project                      ( </a:t>
            </a:r>
            <a:r>
              <a:rPr lang="hr-HR" smtClean="0">
                <a:hlinkClick r:id="rId2"/>
              </a:rPr>
              <a:t>http://bioconductor.org</a:t>
            </a:r>
            <a:r>
              <a:rPr lang="hr-HR" smtClean="0"/>
              <a:t> )</a:t>
            </a:r>
          </a:p>
          <a:p>
            <a:r>
              <a:rPr lang="hr-HR" smtClean="0"/>
              <a:t>People often make packages available on their personal websites; there is no reliable way to keep track of how many packages are available in this fashion</a:t>
            </a:r>
          </a:p>
          <a:p>
            <a:r>
              <a:rPr lang="hr-HR" smtClean="0"/>
              <a:t> </a:t>
            </a:r>
          </a:p>
          <a:p>
            <a:r>
              <a:rPr lang="hr-HR" smtClean="0"/>
              <a:t> </a:t>
            </a:r>
          </a:p>
          <a:p>
            <a:endParaRPr lang="hr-HR"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hr-HR" smtClean="0"/>
              <a:t>Business inteligence</a:t>
            </a:r>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9038" y="1828800"/>
            <a:ext cx="6811962" cy="501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hr-HR" smtClean="0"/>
              <a:t>Demo requirements</a:t>
            </a:r>
          </a:p>
        </p:txBody>
      </p:sp>
      <p:sp>
        <p:nvSpPr>
          <p:cNvPr id="53251" name="Content Placeholder 2"/>
          <p:cNvSpPr>
            <a:spLocks noGrp="1"/>
          </p:cNvSpPr>
          <p:nvPr>
            <p:ph idx="1"/>
          </p:nvPr>
        </p:nvSpPr>
        <p:spPr/>
        <p:txBody>
          <a:bodyPr/>
          <a:lstStyle/>
          <a:p>
            <a:r>
              <a:rPr lang="hr-HR" dirty="0" smtClean="0"/>
              <a:t>Software</a:t>
            </a:r>
          </a:p>
          <a:p>
            <a:pPr lvl="1"/>
            <a:r>
              <a:rPr lang="hr-HR" dirty="0" smtClean="0"/>
              <a:t>RStudio ( </a:t>
            </a:r>
            <a:r>
              <a:rPr lang="hr-HR" dirty="0" smtClean="0">
                <a:hlinkClick r:id="rId2"/>
              </a:rPr>
              <a:t>http://www.rstudio.com/ide/</a:t>
            </a:r>
            <a:r>
              <a:rPr lang="hr-HR" dirty="0" smtClean="0"/>
              <a:t> )</a:t>
            </a:r>
          </a:p>
          <a:p>
            <a:r>
              <a:rPr lang="hr-HR" dirty="0" smtClean="0"/>
              <a:t>Source files</a:t>
            </a:r>
          </a:p>
          <a:p>
            <a:pPr marL="852488" lvl="2" indent="-447675"/>
            <a:r>
              <a:rPr lang="en-US" sz="2300" dirty="0" smtClean="0">
                <a:hlinkClick r:id="rId3"/>
              </a:rPr>
              <a:t>http://web.mit.edu/tkp/www/R/R_Tutorial_Data.txt</a:t>
            </a:r>
            <a:endParaRPr lang="en-US" sz="2300" dirty="0" smtClean="0"/>
          </a:p>
          <a:p>
            <a:pPr marL="852488" lvl="2" indent="-447675"/>
            <a:r>
              <a:rPr lang="en-US" sz="2300" dirty="0" smtClean="0">
                <a:hlinkClick r:id="rId4"/>
              </a:rPr>
              <a:t>http://web.mit.edu/tkp/www/</a:t>
            </a:r>
            <a:r>
              <a:rPr lang="en-US" sz="2300" dirty="0" smtClean="0">
                <a:hlinkClick r:id="rId3"/>
              </a:rPr>
              <a:t>R/</a:t>
            </a:r>
            <a:r>
              <a:rPr lang="en-US" sz="2300" dirty="0" smtClean="0">
                <a:hlinkClick r:id="rId4"/>
              </a:rPr>
              <a:t>R_Tutorial_Inputs.txt</a:t>
            </a:r>
            <a:endParaRPr lang="en-US" sz="2300" dirty="0" smtClean="0"/>
          </a:p>
          <a:p>
            <a:endParaRPr lang="hr-HR" dirty="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hr-HR" smtClean="0"/>
              <a:t>RStudio</a:t>
            </a:r>
          </a:p>
        </p:txBody>
      </p:sp>
      <p:pic>
        <p:nvPicPr>
          <p:cNvPr id="5427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524000"/>
            <a:ext cx="6172200" cy="527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hr-HR" dirty="0" smtClean="0"/>
              <a:t>Demo</a:t>
            </a:r>
          </a:p>
        </p:txBody>
      </p:sp>
      <p:sp>
        <p:nvSpPr>
          <p:cNvPr id="55299" name="Content Placeholder 2"/>
          <p:cNvSpPr>
            <a:spLocks noGrp="1"/>
          </p:cNvSpPr>
          <p:nvPr>
            <p:ph idx="1"/>
          </p:nvPr>
        </p:nvSpPr>
        <p:spPr/>
        <p:txBody>
          <a:bodyPr/>
          <a:lstStyle/>
          <a:p>
            <a:pPr eaLnBrk="1" hangingPunct="1">
              <a:lnSpc>
                <a:spcPct val="90000"/>
              </a:lnSpc>
            </a:pPr>
            <a:r>
              <a:rPr lang="en-US" dirty="0" smtClean="0"/>
              <a:t>Entering </a:t>
            </a:r>
            <a:r>
              <a:rPr lang="en-US" dirty="0"/>
              <a:t>data</a:t>
            </a:r>
          </a:p>
          <a:p>
            <a:pPr lvl="1" eaLnBrk="1" hangingPunct="1">
              <a:lnSpc>
                <a:spcPct val="90000"/>
              </a:lnSpc>
            </a:pPr>
            <a:r>
              <a:rPr lang="en-US" dirty="0" smtClean="0"/>
              <a:t>Math</a:t>
            </a:r>
            <a:r>
              <a:rPr lang="hr-HR" dirty="0" smtClean="0"/>
              <a:t>, </a:t>
            </a:r>
            <a:r>
              <a:rPr lang="en-US" dirty="0" smtClean="0"/>
              <a:t>Variables</a:t>
            </a:r>
            <a:r>
              <a:rPr lang="hr-HR" dirty="0" smtClean="0"/>
              <a:t>, </a:t>
            </a:r>
            <a:r>
              <a:rPr lang="en-US" dirty="0" smtClean="0"/>
              <a:t>Arrays</a:t>
            </a:r>
            <a:endParaRPr lang="en-US" dirty="0"/>
          </a:p>
          <a:p>
            <a:pPr lvl="1" eaLnBrk="1" hangingPunct="1">
              <a:lnSpc>
                <a:spcPct val="90000"/>
              </a:lnSpc>
            </a:pPr>
            <a:r>
              <a:rPr lang="en-US" dirty="0"/>
              <a:t>Math on </a:t>
            </a:r>
            <a:r>
              <a:rPr lang="en-US" dirty="0" smtClean="0"/>
              <a:t>arrays</a:t>
            </a:r>
            <a:endParaRPr lang="hr-HR" dirty="0" smtClean="0"/>
          </a:p>
          <a:p>
            <a:pPr lvl="1" eaLnBrk="1" hangingPunct="1">
              <a:lnSpc>
                <a:spcPct val="90000"/>
              </a:lnSpc>
            </a:pPr>
            <a:r>
              <a:rPr lang="en-US" dirty="0" smtClean="0"/>
              <a:t>Functions</a:t>
            </a:r>
            <a:endParaRPr lang="en-US" dirty="0"/>
          </a:p>
          <a:p>
            <a:pPr eaLnBrk="1" hangingPunct="1">
              <a:lnSpc>
                <a:spcPct val="90000"/>
              </a:lnSpc>
            </a:pPr>
            <a:r>
              <a:rPr lang="en-US" dirty="0" smtClean="0"/>
              <a:t>Getting help</a:t>
            </a:r>
          </a:p>
          <a:p>
            <a:pPr eaLnBrk="1" hangingPunct="1">
              <a:lnSpc>
                <a:spcPct val="90000"/>
              </a:lnSpc>
            </a:pPr>
            <a:r>
              <a:rPr lang="en-US" dirty="0" smtClean="0"/>
              <a:t>Reading </a:t>
            </a:r>
            <a:r>
              <a:rPr lang="en-US" dirty="0"/>
              <a:t>data from files</a:t>
            </a:r>
          </a:p>
          <a:p>
            <a:pPr eaLnBrk="1" hangingPunct="1">
              <a:lnSpc>
                <a:spcPct val="90000"/>
              </a:lnSpc>
            </a:pPr>
            <a:r>
              <a:rPr lang="en-US" dirty="0"/>
              <a:t>Selecting subsets of </a:t>
            </a:r>
            <a:r>
              <a:rPr lang="en-US" dirty="0" smtClean="0"/>
              <a:t>data</a:t>
            </a:r>
            <a:endParaRPr lang="hr-HR" dirty="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Demo</a:t>
            </a:r>
            <a:endParaRPr lang="hr-HR" dirty="0"/>
          </a:p>
        </p:txBody>
      </p:sp>
      <p:sp>
        <p:nvSpPr>
          <p:cNvPr id="10" name="Rectangle 3"/>
          <p:cNvSpPr txBox="1">
            <a:spLocks noChangeArrowheads="1"/>
          </p:cNvSpPr>
          <p:nvPr/>
        </p:nvSpPr>
        <p:spPr bwMode="auto">
          <a:xfrm>
            <a:off x="239713" y="2286000"/>
            <a:ext cx="4267200" cy="4495800"/>
          </a:xfrm>
          <a:prstGeom prst="rect">
            <a:avLst/>
          </a:prstGeom>
          <a:solidFill>
            <a:schemeClr val="bg1"/>
          </a:solidFill>
          <a:ln>
            <a:solidFill>
              <a:schemeClr val="tx1"/>
            </a:solidFill>
            <a:miter lim="800000"/>
            <a:headEnd/>
            <a:tailEnd/>
          </a:ln>
          <a:extLst/>
        </p:spPr>
        <p:txBody>
          <a:bodyPr vert="horz" wrap="square" lIns="91440" tIns="91440" rIns="91440" bIns="45720" numCol="1" anchor="t" anchorCtr="0" compatLnSpc="1">
            <a:prstTxWarp prst="textNoShape">
              <a:avLst/>
            </a:prstTxWarp>
          </a:bodyPr>
          <a:lstStyle>
            <a:lvl1pPr marL="447675" indent="-447675" algn="l" rtl="0" eaLnBrk="0" fontAlgn="base" hangingPunct="0">
              <a:spcBef>
                <a:spcPct val="20000"/>
              </a:spcBef>
              <a:spcAft>
                <a:spcPct val="0"/>
              </a:spcAft>
              <a:buClr>
                <a:schemeClr val="accent1"/>
              </a:buClr>
              <a:buSzPct val="70000"/>
              <a:buFont typeface="Wingdings" pitchFamily="2" charset="2"/>
              <a:buChar char="n"/>
              <a:defRPr sz="32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800">
                <a:solidFill>
                  <a:schemeClr val="tx1"/>
                </a:solidFill>
                <a:latin typeface="+mn-lt"/>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400">
                <a:solidFill>
                  <a:schemeClr val="tx1"/>
                </a:solidFill>
                <a:latin typeface="+mn-lt"/>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9pPr>
          </a:lstStyle>
          <a:p>
            <a:pPr eaLnBrk="1" hangingPunct="1">
              <a:lnSpc>
                <a:spcPct val="90000"/>
              </a:lnSpc>
              <a:buFontTx/>
              <a:buNone/>
            </a:pPr>
            <a:r>
              <a:rPr lang="en-US" sz="2400" smtClean="0">
                <a:solidFill>
                  <a:srgbClr val="FF0000"/>
                </a:solidFill>
                <a:latin typeface="Courier New" pitchFamily="49" charset="0"/>
              </a:rPr>
              <a:t>&gt; 1 + 1</a:t>
            </a:r>
          </a:p>
          <a:p>
            <a:pPr eaLnBrk="1" hangingPunct="1">
              <a:lnSpc>
                <a:spcPct val="90000"/>
              </a:lnSpc>
              <a:buFontTx/>
              <a:buNone/>
            </a:pPr>
            <a:r>
              <a:rPr lang="en-US" sz="2400" smtClean="0">
                <a:solidFill>
                  <a:srgbClr val="0000CC"/>
                </a:solidFill>
                <a:latin typeface="Courier New" pitchFamily="49" charset="0"/>
              </a:rPr>
              <a:t>[1] 2</a:t>
            </a:r>
          </a:p>
          <a:p>
            <a:pPr eaLnBrk="1" hangingPunct="1">
              <a:lnSpc>
                <a:spcPct val="90000"/>
              </a:lnSpc>
              <a:buFontTx/>
              <a:buNone/>
            </a:pPr>
            <a:endParaRPr lang="en-US" sz="2400" smtClean="0">
              <a:solidFill>
                <a:srgbClr val="0000CC"/>
              </a:solidFill>
              <a:latin typeface="Courier New" pitchFamily="49" charset="0"/>
            </a:endParaRPr>
          </a:p>
          <a:p>
            <a:pPr eaLnBrk="1" hangingPunct="1">
              <a:lnSpc>
                <a:spcPct val="90000"/>
              </a:lnSpc>
              <a:buFontTx/>
              <a:buNone/>
            </a:pPr>
            <a:r>
              <a:rPr lang="en-US" sz="2400" smtClean="0">
                <a:solidFill>
                  <a:srgbClr val="FF0000"/>
                </a:solidFill>
                <a:latin typeface="Courier New" pitchFamily="49" charset="0"/>
              </a:rPr>
              <a:t>&gt; 1 + 1 * 7</a:t>
            </a:r>
          </a:p>
          <a:p>
            <a:pPr eaLnBrk="1" hangingPunct="1">
              <a:lnSpc>
                <a:spcPct val="90000"/>
              </a:lnSpc>
              <a:buFontTx/>
              <a:buNone/>
            </a:pPr>
            <a:r>
              <a:rPr lang="en-US" sz="2400" smtClean="0">
                <a:solidFill>
                  <a:srgbClr val="0000CC"/>
                </a:solidFill>
                <a:latin typeface="Courier New" pitchFamily="49" charset="0"/>
              </a:rPr>
              <a:t>[1] 8</a:t>
            </a:r>
          </a:p>
          <a:p>
            <a:pPr eaLnBrk="1" hangingPunct="1">
              <a:lnSpc>
                <a:spcPct val="90000"/>
              </a:lnSpc>
              <a:buFontTx/>
              <a:buNone/>
            </a:pPr>
            <a:endParaRPr lang="en-US" sz="2400" smtClean="0">
              <a:solidFill>
                <a:srgbClr val="0000CC"/>
              </a:solidFill>
              <a:latin typeface="Courier New" pitchFamily="49" charset="0"/>
            </a:endParaRPr>
          </a:p>
          <a:p>
            <a:pPr eaLnBrk="1" hangingPunct="1">
              <a:lnSpc>
                <a:spcPct val="90000"/>
              </a:lnSpc>
              <a:buFontTx/>
              <a:buNone/>
            </a:pPr>
            <a:r>
              <a:rPr lang="en-US" sz="2400" smtClean="0">
                <a:solidFill>
                  <a:srgbClr val="FF0000"/>
                </a:solidFill>
                <a:latin typeface="Courier New" pitchFamily="49" charset="0"/>
              </a:rPr>
              <a:t>&gt; (1 + 1) * 7</a:t>
            </a:r>
          </a:p>
          <a:p>
            <a:pPr eaLnBrk="1" hangingPunct="1">
              <a:lnSpc>
                <a:spcPct val="90000"/>
              </a:lnSpc>
              <a:buFontTx/>
              <a:buNone/>
            </a:pPr>
            <a:r>
              <a:rPr lang="en-US" sz="2400" smtClean="0">
                <a:solidFill>
                  <a:srgbClr val="0000CC"/>
                </a:solidFill>
                <a:latin typeface="Courier New" pitchFamily="49" charset="0"/>
              </a:rPr>
              <a:t>[1] 14</a:t>
            </a:r>
          </a:p>
        </p:txBody>
      </p:sp>
      <p:sp>
        <p:nvSpPr>
          <p:cNvPr id="11" name="Rectangle 4"/>
          <p:cNvSpPr txBox="1">
            <a:spLocks noChangeArrowheads="1"/>
          </p:cNvSpPr>
          <p:nvPr/>
        </p:nvSpPr>
        <p:spPr>
          <a:xfrm>
            <a:off x="4659313" y="2285999"/>
            <a:ext cx="4267200" cy="4495801"/>
          </a:xfrm>
          <a:prstGeom prst="rect">
            <a:avLst/>
          </a:prstGeom>
          <a:solidFill>
            <a:schemeClr val="bg1"/>
          </a:solidFill>
          <a:ln>
            <a:solidFill>
              <a:schemeClr val="tx1"/>
            </a:solidFill>
            <a:miter lim="800000"/>
            <a:headEnd/>
            <a:tailEnd/>
          </a:ln>
        </p:spPr>
        <p:txBody>
          <a:bodyPr tIns="91440"/>
          <a:lstStyle>
            <a:lvl1pPr marL="447675" indent="-447675" algn="l" rtl="0" eaLnBrk="0" fontAlgn="base" hangingPunct="0">
              <a:spcBef>
                <a:spcPct val="20000"/>
              </a:spcBef>
              <a:spcAft>
                <a:spcPct val="0"/>
              </a:spcAft>
              <a:buClr>
                <a:schemeClr val="accent1"/>
              </a:buClr>
              <a:buSzPct val="70000"/>
              <a:buFont typeface="Wingdings" pitchFamily="2" charset="2"/>
              <a:buChar char="n"/>
              <a:defRPr sz="32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800">
                <a:solidFill>
                  <a:schemeClr val="tx1"/>
                </a:solidFill>
                <a:latin typeface="+mn-lt"/>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400">
                <a:solidFill>
                  <a:schemeClr val="tx1"/>
                </a:solidFill>
                <a:latin typeface="+mn-lt"/>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9pPr>
          </a:lstStyle>
          <a:p>
            <a:pPr eaLnBrk="1" hangingPunct="1">
              <a:lnSpc>
                <a:spcPct val="90000"/>
              </a:lnSpc>
              <a:buFontTx/>
              <a:buNone/>
            </a:pPr>
            <a:r>
              <a:rPr lang="en-US" sz="2400" dirty="0" smtClean="0">
                <a:solidFill>
                  <a:srgbClr val="FF0000"/>
                </a:solidFill>
                <a:latin typeface="Courier New" pitchFamily="49" charset="0"/>
              </a:rPr>
              <a:t>&gt; x &lt;- 1</a:t>
            </a:r>
          </a:p>
          <a:p>
            <a:pPr eaLnBrk="1" hangingPunct="1">
              <a:lnSpc>
                <a:spcPct val="90000"/>
              </a:lnSpc>
              <a:buFontTx/>
              <a:buNone/>
            </a:pPr>
            <a:r>
              <a:rPr lang="en-US" sz="2400" dirty="0" smtClean="0">
                <a:solidFill>
                  <a:srgbClr val="FF0000"/>
                </a:solidFill>
                <a:latin typeface="Courier New" pitchFamily="49" charset="0"/>
              </a:rPr>
              <a:t>&gt; x</a:t>
            </a:r>
          </a:p>
          <a:p>
            <a:pPr eaLnBrk="1" hangingPunct="1">
              <a:lnSpc>
                <a:spcPct val="90000"/>
              </a:lnSpc>
              <a:buFontTx/>
              <a:buNone/>
            </a:pPr>
            <a:r>
              <a:rPr lang="en-US" sz="2400" dirty="0" smtClean="0">
                <a:solidFill>
                  <a:srgbClr val="0000CC"/>
                </a:solidFill>
                <a:latin typeface="Courier New" pitchFamily="49" charset="0"/>
              </a:rPr>
              <a:t>[1] 1 </a:t>
            </a:r>
          </a:p>
          <a:p>
            <a:pPr eaLnBrk="1" hangingPunct="1">
              <a:lnSpc>
                <a:spcPct val="90000"/>
              </a:lnSpc>
              <a:buFontTx/>
              <a:buNone/>
            </a:pPr>
            <a:r>
              <a:rPr lang="en-US" sz="2400" dirty="0" smtClean="0">
                <a:solidFill>
                  <a:srgbClr val="FF0000"/>
                </a:solidFill>
                <a:latin typeface="Courier New" pitchFamily="49" charset="0"/>
              </a:rPr>
              <a:t>&gt; y = 2</a:t>
            </a:r>
          </a:p>
          <a:p>
            <a:pPr eaLnBrk="1" hangingPunct="1">
              <a:lnSpc>
                <a:spcPct val="90000"/>
              </a:lnSpc>
              <a:buFontTx/>
              <a:buNone/>
            </a:pPr>
            <a:r>
              <a:rPr lang="en-US" sz="2400" dirty="0" smtClean="0">
                <a:solidFill>
                  <a:srgbClr val="FF0000"/>
                </a:solidFill>
                <a:latin typeface="Courier New" pitchFamily="49" charset="0"/>
              </a:rPr>
              <a:t>&gt; y</a:t>
            </a:r>
          </a:p>
          <a:p>
            <a:pPr eaLnBrk="1" hangingPunct="1">
              <a:lnSpc>
                <a:spcPct val="90000"/>
              </a:lnSpc>
              <a:buFontTx/>
              <a:buNone/>
            </a:pPr>
            <a:r>
              <a:rPr lang="en-US" sz="2400" dirty="0" smtClean="0">
                <a:solidFill>
                  <a:srgbClr val="0000CC"/>
                </a:solidFill>
                <a:latin typeface="Courier New" pitchFamily="49" charset="0"/>
              </a:rPr>
              <a:t>[1] 2</a:t>
            </a:r>
          </a:p>
          <a:p>
            <a:pPr eaLnBrk="1" hangingPunct="1">
              <a:lnSpc>
                <a:spcPct val="90000"/>
              </a:lnSpc>
              <a:buFontTx/>
              <a:buNone/>
            </a:pPr>
            <a:r>
              <a:rPr lang="en-US" sz="2400" dirty="0" smtClean="0">
                <a:solidFill>
                  <a:srgbClr val="FF0000"/>
                </a:solidFill>
                <a:latin typeface="Courier New" pitchFamily="49" charset="0"/>
              </a:rPr>
              <a:t>&gt; 3 -&gt; z</a:t>
            </a:r>
          </a:p>
          <a:p>
            <a:pPr eaLnBrk="1" hangingPunct="1">
              <a:lnSpc>
                <a:spcPct val="90000"/>
              </a:lnSpc>
              <a:buFontTx/>
              <a:buNone/>
            </a:pPr>
            <a:r>
              <a:rPr lang="en-US" sz="2400" dirty="0" smtClean="0">
                <a:solidFill>
                  <a:srgbClr val="FF0000"/>
                </a:solidFill>
                <a:latin typeface="Courier New" pitchFamily="49" charset="0"/>
              </a:rPr>
              <a:t>&gt; z</a:t>
            </a:r>
          </a:p>
          <a:p>
            <a:pPr eaLnBrk="1" hangingPunct="1">
              <a:lnSpc>
                <a:spcPct val="90000"/>
              </a:lnSpc>
              <a:buFontTx/>
              <a:buNone/>
            </a:pPr>
            <a:r>
              <a:rPr lang="en-US" sz="2400" dirty="0" smtClean="0">
                <a:solidFill>
                  <a:srgbClr val="0000CC"/>
                </a:solidFill>
                <a:latin typeface="Courier New" pitchFamily="49" charset="0"/>
              </a:rPr>
              <a:t>[1] 3</a:t>
            </a:r>
          </a:p>
          <a:p>
            <a:pPr eaLnBrk="1" hangingPunct="1">
              <a:lnSpc>
                <a:spcPct val="90000"/>
              </a:lnSpc>
              <a:buFontTx/>
              <a:buNone/>
            </a:pPr>
            <a:r>
              <a:rPr lang="en-US" sz="2400" dirty="0" smtClean="0">
                <a:solidFill>
                  <a:srgbClr val="FF0000"/>
                </a:solidFill>
                <a:latin typeface="Courier New" pitchFamily="49" charset="0"/>
              </a:rPr>
              <a:t>&gt; (x + y) * z</a:t>
            </a:r>
          </a:p>
          <a:p>
            <a:pPr eaLnBrk="1" hangingPunct="1">
              <a:lnSpc>
                <a:spcPct val="90000"/>
              </a:lnSpc>
              <a:buFontTx/>
              <a:buNone/>
            </a:pPr>
            <a:r>
              <a:rPr lang="en-US" sz="2400" dirty="0" smtClean="0">
                <a:solidFill>
                  <a:srgbClr val="0000CC"/>
                </a:solidFill>
                <a:latin typeface="Courier New" pitchFamily="49" charset="0"/>
              </a:rPr>
              <a:t>[1] 9</a:t>
            </a:r>
          </a:p>
        </p:txBody>
      </p:sp>
      <p:sp>
        <p:nvSpPr>
          <p:cNvPr id="12" name="Text Box 8"/>
          <p:cNvSpPr txBox="1">
            <a:spLocks noChangeArrowheads="1"/>
          </p:cNvSpPr>
          <p:nvPr/>
        </p:nvSpPr>
        <p:spPr bwMode="auto">
          <a:xfrm>
            <a:off x="244475" y="1676399"/>
            <a:ext cx="19351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spcBef>
                <a:spcPct val="50000"/>
              </a:spcBef>
            </a:pPr>
            <a:r>
              <a:rPr lang="en-US" sz="3200" dirty="0">
                <a:latin typeface="Arial (Body)"/>
              </a:rPr>
              <a:t>Math:</a:t>
            </a:r>
          </a:p>
        </p:txBody>
      </p:sp>
      <p:sp>
        <p:nvSpPr>
          <p:cNvPr id="13" name="Text Box 9"/>
          <p:cNvSpPr txBox="1">
            <a:spLocks noChangeArrowheads="1"/>
          </p:cNvSpPr>
          <p:nvPr/>
        </p:nvSpPr>
        <p:spPr bwMode="auto">
          <a:xfrm>
            <a:off x="4654550" y="1684337"/>
            <a:ext cx="32543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spcBef>
                <a:spcPct val="50000"/>
              </a:spcBef>
            </a:pPr>
            <a:r>
              <a:rPr lang="en-US" sz="3200" dirty="0" smtClean="0">
                <a:latin typeface="Arial (Body)"/>
              </a:rPr>
              <a:t>Variables</a:t>
            </a:r>
            <a:r>
              <a:rPr lang="en-US" sz="3200" dirty="0" smtClean="0">
                <a:latin typeface="Calibri" pitchFamily="34" charset="0"/>
              </a:rPr>
              <a:t>:</a:t>
            </a:r>
            <a:endParaRPr lang="en-US" sz="3200" dirty="0">
              <a:latin typeface="Calibri" pitchFamily="34" charset="0"/>
            </a:endParaRPr>
          </a:p>
        </p:txBody>
      </p:sp>
    </p:spTree>
    <p:extLst>
      <p:ext uri="{BB962C8B-B14F-4D97-AF65-F5344CB8AC3E}">
        <p14:creationId xmlns:p14="http://schemas.microsoft.com/office/powerpoint/2010/main" val="15170691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Demo</a:t>
            </a:r>
            <a:endParaRPr lang="hr-HR" dirty="0"/>
          </a:p>
        </p:txBody>
      </p:sp>
      <p:sp>
        <p:nvSpPr>
          <p:cNvPr id="4" name="Text Box 8"/>
          <p:cNvSpPr txBox="1">
            <a:spLocks noChangeArrowheads="1"/>
          </p:cNvSpPr>
          <p:nvPr/>
        </p:nvSpPr>
        <p:spPr bwMode="auto">
          <a:xfrm>
            <a:off x="244475" y="1676399"/>
            <a:ext cx="19351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spcBef>
                <a:spcPct val="50000"/>
              </a:spcBef>
            </a:pPr>
            <a:r>
              <a:rPr lang="hr-HR" sz="3200" dirty="0" smtClean="0">
                <a:latin typeface="Arial (Body)"/>
              </a:rPr>
              <a:t>Arrays:</a:t>
            </a:r>
            <a:endParaRPr lang="en-US" sz="3200" dirty="0">
              <a:latin typeface="Arial (Body)"/>
            </a:endParaRPr>
          </a:p>
        </p:txBody>
      </p:sp>
      <p:sp>
        <p:nvSpPr>
          <p:cNvPr id="6" name="Rectangle 3"/>
          <p:cNvSpPr txBox="1">
            <a:spLocks noChangeArrowheads="1"/>
          </p:cNvSpPr>
          <p:nvPr/>
        </p:nvSpPr>
        <p:spPr bwMode="auto">
          <a:xfrm>
            <a:off x="239713" y="2362200"/>
            <a:ext cx="8672512" cy="4349750"/>
          </a:xfrm>
          <a:prstGeom prst="rect">
            <a:avLst/>
          </a:prstGeom>
          <a:solidFill>
            <a:schemeClr val="bg1"/>
          </a:solidFill>
          <a:ln>
            <a:solidFill>
              <a:schemeClr val="tx1"/>
            </a:solidFill>
            <a:miter lim="800000"/>
            <a:headEnd/>
            <a:tailEnd/>
          </a:ln>
          <a:extLst/>
        </p:spPr>
        <p:txBody>
          <a:bodyPr vert="horz" wrap="square" lIns="91440" tIns="91440" rIns="91440" bIns="45720" numCol="1" anchor="t" anchorCtr="0" compatLnSpc="1">
            <a:prstTxWarp prst="textNoShape">
              <a:avLst/>
            </a:prstTxWarp>
          </a:bodyPr>
          <a:lstStyle>
            <a:lvl1pPr marL="447675" indent="-447675" algn="l" rtl="0" eaLnBrk="0" fontAlgn="base" hangingPunct="0">
              <a:spcBef>
                <a:spcPct val="20000"/>
              </a:spcBef>
              <a:spcAft>
                <a:spcPct val="0"/>
              </a:spcAft>
              <a:buClr>
                <a:schemeClr val="accent1"/>
              </a:buClr>
              <a:buSzPct val="70000"/>
              <a:buFont typeface="Wingdings" pitchFamily="2" charset="2"/>
              <a:buChar char="n"/>
              <a:defRPr sz="32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800">
                <a:solidFill>
                  <a:schemeClr val="tx1"/>
                </a:solidFill>
                <a:latin typeface="+mn-lt"/>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400">
                <a:solidFill>
                  <a:schemeClr val="tx1"/>
                </a:solidFill>
                <a:latin typeface="+mn-lt"/>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9pPr>
          </a:lstStyle>
          <a:p>
            <a:pPr eaLnBrk="1" hangingPunct="1">
              <a:lnSpc>
                <a:spcPct val="80000"/>
              </a:lnSpc>
              <a:buFontTx/>
              <a:buNone/>
            </a:pPr>
            <a:r>
              <a:rPr lang="en-US" sz="1800" smtClean="0">
                <a:solidFill>
                  <a:srgbClr val="FF0000"/>
                </a:solidFill>
                <a:latin typeface="Courier New" pitchFamily="49" charset="0"/>
                <a:cs typeface="Courier New" pitchFamily="49" charset="0"/>
              </a:rPr>
              <a:t>&gt; x &lt;- c(0,1,2,3,4)</a:t>
            </a:r>
          </a:p>
          <a:p>
            <a:pPr eaLnBrk="1" hangingPunct="1">
              <a:lnSpc>
                <a:spcPct val="80000"/>
              </a:lnSpc>
              <a:buFontTx/>
              <a:buNone/>
            </a:pPr>
            <a:r>
              <a:rPr lang="en-US" sz="1800" smtClean="0">
                <a:solidFill>
                  <a:srgbClr val="FF0000"/>
                </a:solidFill>
                <a:latin typeface="Courier New" pitchFamily="49" charset="0"/>
                <a:cs typeface="Courier New" pitchFamily="49" charset="0"/>
              </a:rPr>
              <a:t>&gt; x</a:t>
            </a:r>
          </a:p>
          <a:p>
            <a:pPr eaLnBrk="1" hangingPunct="1">
              <a:lnSpc>
                <a:spcPct val="80000"/>
              </a:lnSpc>
              <a:buFontTx/>
              <a:buNone/>
            </a:pPr>
            <a:r>
              <a:rPr lang="en-US" sz="1800" smtClean="0">
                <a:solidFill>
                  <a:srgbClr val="0000CC"/>
                </a:solidFill>
                <a:latin typeface="Courier New" pitchFamily="49" charset="0"/>
                <a:cs typeface="Courier New" pitchFamily="49" charset="0"/>
              </a:rPr>
              <a:t>[1] 0 1 2 3 4</a:t>
            </a:r>
          </a:p>
          <a:p>
            <a:pPr eaLnBrk="1" hangingPunct="1">
              <a:lnSpc>
                <a:spcPct val="80000"/>
              </a:lnSpc>
              <a:buFontTx/>
              <a:buNone/>
            </a:pPr>
            <a:endParaRPr lang="en-US" sz="1800" smtClean="0">
              <a:solidFill>
                <a:srgbClr val="0000CC"/>
              </a:solidFill>
              <a:latin typeface="Courier New" pitchFamily="49" charset="0"/>
              <a:cs typeface="Courier New" pitchFamily="49" charset="0"/>
            </a:endParaRPr>
          </a:p>
          <a:p>
            <a:pPr eaLnBrk="1" hangingPunct="1">
              <a:lnSpc>
                <a:spcPct val="80000"/>
              </a:lnSpc>
              <a:buFontTx/>
              <a:buNone/>
            </a:pPr>
            <a:r>
              <a:rPr lang="en-US" sz="1800" smtClean="0">
                <a:solidFill>
                  <a:srgbClr val="FF0000"/>
                </a:solidFill>
                <a:latin typeface="Courier New" pitchFamily="49" charset="0"/>
                <a:cs typeface="Courier New" pitchFamily="49" charset="0"/>
              </a:rPr>
              <a:t>&gt; y &lt;- 1:5</a:t>
            </a:r>
          </a:p>
          <a:p>
            <a:pPr eaLnBrk="1" hangingPunct="1">
              <a:lnSpc>
                <a:spcPct val="80000"/>
              </a:lnSpc>
              <a:buFontTx/>
              <a:buNone/>
            </a:pPr>
            <a:r>
              <a:rPr lang="en-US" sz="1800" smtClean="0">
                <a:solidFill>
                  <a:srgbClr val="FF0000"/>
                </a:solidFill>
                <a:latin typeface="Courier New" pitchFamily="49" charset="0"/>
                <a:cs typeface="Courier New" pitchFamily="49" charset="0"/>
              </a:rPr>
              <a:t>&gt; y</a:t>
            </a:r>
          </a:p>
          <a:p>
            <a:pPr eaLnBrk="1" hangingPunct="1">
              <a:lnSpc>
                <a:spcPct val="80000"/>
              </a:lnSpc>
              <a:buFontTx/>
              <a:buNone/>
            </a:pPr>
            <a:r>
              <a:rPr lang="en-US" sz="1800" smtClean="0">
                <a:solidFill>
                  <a:srgbClr val="0000CC"/>
                </a:solidFill>
                <a:latin typeface="Courier New" pitchFamily="49" charset="0"/>
                <a:cs typeface="Courier New" pitchFamily="49" charset="0"/>
              </a:rPr>
              <a:t>[1] 1 2 3 4 5</a:t>
            </a:r>
          </a:p>
          <a:p>
            <a:pPr eaLnBrk="1" hangingPunct="1">
              <a:lnSpc>
                <a:spcPct val="80000"/>
              </a:lnSpc>
              <a:buFontTx/>
              <a:buNone/>
            </a:pPr>
            <a:endParaRPr lang="en-US" sz="1800" smtClean="0">
              <a:solidFill>
                <a:srgbClr val="0000CC"/>
              </a:solidFill>
              <a:latin typeface="Courier New" pitchFamily="49" charset="0"/>
              <a:cs typeface="Courier New" pitchFamily="49" charset="0"/>
            </a:endParaRPr>
          </a:p>
          <a:p>
            <a:pPr eaLnBrk="1" hangingPunct="1">
              <a:lnSpc>
                <a:spcPct val="80000"/>
              </a:lnSpc>
              <a:buFontTx/>
              <a:buNone/>
            </a:pPr>
            <a:r>
              <a:rPr lang="en-US" sz="1800" smtClean="0">
                <a:solidFill>
                  <a:srgbClr val="FF0000"/>
                </a:solidFill>
                <a:latin typeface="Courier New" pitchFamily="49" charset="0"/>
                <a:cs typeface="Courier New" pitchFamily="49" charset="0"/>
              </a:rPr>
              <a:t>&gt; z &lt;- 1:50</a:t>
            </a:r>
          </a:p>
          <a:p>
            <a:pPr eaLnBrk="1" hangingPunct="1">
              <a:lnSpc>
                <a:spcPct val="80000"/>
              </a:lnSpc>
              <a:buFontTx/>
              <a:buNone/>
            </a:pPr>
            <a:r>
              <a:rPr lang="en-US" sz="1800" smtClean="0">
                <a:solidFill>
                  <a:srgbClr val="FF0000"/>
                </a:solidFill>
                <a:latin typeface="Courier New" pitchFamily="49" charset="0"/>
                <a:cs typeface="Courier New" pitchFamily="49" charset="0"/>
              </a:rPr>
              <a:t>&gt; z</a:t>
            </a:r>
          </a:p>
          <a:p>
            <a:pPr eaLnBrk="1" hangingPunct="1">
              <a:lnSpc>
                <a:spcPct val="80000"/>
              </a:lnSpc>
              <a:buFontTx/>
              <a:buNone/>
            </a:pPr>
            <a:r>
              <a:rPr lang="en-US" sz="1800" smtClean="0">
                <a:solidFill>
                  <a:srgbClr val="FF0000"/>
                </a:solidFill>
                <a:latin typeface="Courier New" pitchFamily="49" charset="0"/>
                <a:cs typeface="Courier New" pitchFamily="49" charset="0"/>
              </a:rPr>
              <a:t> </a:t>
            </a:r>
            <a:r>
              <a:rPr lang="en-US" sz="1800" smtClean="0">
                <a:solidFill>
                  <a:srgbClr val="0000CC"/>
                </a:solidFill>
                <a:latin typeface="Courier New" pitchFamily="49" charset="0"/>
                <a:cs typeface="Courier New" pitchFamily="49" charset="0"/>
              </a:rPr>
              <a:t>[1]  1  2  3  4  5  6  7  8  9 10 11 12 13 14 15</a:t>
            </a:r>
          </a:p>
          <a:p>
            <a:pPr eaLnBrk="1" hangingPunct="1">
              <a:lnSpc>
                <a:spcPct val="80000"/>
              </a:lnSpc>
              <a:buFontTx/>
              <a:buNone/>
            </a:pPr>
            <a:r>
              <a:rPr lang="en-US" sz="1800" smtClean="0">
                <a:solidFill>
                  <a:srgbClr val="0000CC"/>
                </a:solidFill>
                <a:latin typeface="Courier New" pitchFamily="49" charset="0"/>
                <a:cs typeface="Courier New" pitchFamily="49" charset="0"/>
              </a:rPr>
              <a:t>[16] 16 17 18 19 20 21 22 23 24 25 26 27 28 29 30</a:t>
            </a:r>
          </a:p>
          <a:p>
            <a:pPr eaLnBrk="1" hangingPunct="1">
              <a:lnSpc>
                <a:spcPct val="80000"/>
              </a:lnSpc>
              <a:buFontTx/>
              <a:buNone/>
            </a:pPr>
            <a:r>
              <a:rPr lang="en-US" sz="1800" smtClean="0">
                <a:solidFill>
                  <a:srgbClr val="0000CC"/>
                </a:solidFill>
                <a:latin typeface="Courier New" pitchFamily="49" charset="0"/>
                <a:cs typeface="Courier New" pitchFamily="49" charset="0"/>
              </a:rPr>
              <a:t>[31] 31 32 33 34 35 36 37 38 39 40 41 42 43 44 45</a:t>
            </a:r>
          </a:p>
          <a:p>
            <a:pPr eaLnBrk="1" hangingPunct="1">
              <a:lnSpc>
                <a:spcPct val="80000"/>
              </a:lnSpc>
              <a:buFontTx/>
              <a:buNone/>
            </a:pPr>
            <a:r>
              <a:rPr lang="en-US" sz="1800" smtClean="0">
                <a:solidFill>
                  <a:srgbClr val="0000CC"/>
                </a:solidFill>
                <a:latin typeface="Courier New" pitchFamily="49" charset="0"/>
                <a:cs typeface="Courier New" pitchFamily="49" charset="0"/>
              </a:rPr>
              <a:t>[46] 46 47 48 49 50</a:t>
            </a:r>
          </a:p>
          <a:p>
            <a:pPr eaLnBrk="1" hangingPunct="1">
              <a:lnSpc>
                <a:spcPct val="80000"/>
              </a:lnSpc>
              <a:buFontTx/>
              <a:buNone/>
            </a:pPr>
            <a:endParaRPr lang="en-US" sz="1800" dirty="0" smtClean="0">
              <a:solidFill>
                <a:srgbClr val="0000CC"/>
              </a:solidFill>
              <a:latin typeface="Courier New" pitchFamily="49" charset="0"/>
              <a:cs typeface="Courier New" pitchFamily="49" charset="0"/>
            </a:endParaRPr>
          </a:p>
        </p:txBody>
      </p:sp>
    </p:spTree>
    <p:extLst>
      <p:ext uri="{BB962C8B-B14F-4D97-AF65-F5344CB8AC3E}">
        <p14:creationId xmlns:p14="http://schemas.microsoft.com/office/powerpoint/2010/main" val="10125133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Demo</a:t>
            </a:r>
            <a:endParaRPr lang="hr-HR" dirty="0"/>
          </a:p>
        </p:txBody>
      </p:sp>
      <p:sp>
        <p:nvSpPr>
          <p:cNvPr id="4" name="Text Box 8"/>
          <p:cNvSpPr txBox="1">
            <a:spLocks noChangeArrowheads="1"/>
          </p:cNvSpPr>
          <p:nvPr/>
        </p:nvSpPr>
        <p:spPr bwMode="auto">
          <a:xfrm>
            <a:off x="244475" y="1676399"/>
            <a:ext cx="52419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spcBef>
                <a:spcPct val="50000"/>
              </a:spcBef>
            </a:pPr>
            <a:r>
              <a:rPr lang="hr-HR" sz="3200" dirty="0" smtClean="0">
                <a:latin typeface="Arial (Body)"/>
              </a:rPr>
              <a:t>Math on arrays:</a:t>
            </a:r>
            <a:endParaRPr lang="en-US" sz="3200" dirty="0">
              <a:latin typeface="Arial (Body)"/>
            </a:endParaRPr>
          </a:p>
        </p:txBody>
      </p:sp>
      <p:sp>
        <p:nvSpPr>
          <p:cNvPr id="5" name="Rectangle 3"/>
          <p:cNvSpPr txBox="1">
            <a:spLocks noChangeArrowheads="1"/>
          </p:cNvSpPr>
          <p:nvPr/>
        </p:nvSpPr>
        <p:spPr bwMode="auto">
          <a:xfrm>
            <a:off x="239713" y="2514600"/>
            <a:ext cx="8672512" cy="3419475"/>
          </a:xfrm>
          <a:prstGeom prst="rect">
            <a:avLst/>
          </a:prstGeom>
          <a:solidFill>
            <a:schemeClr val="bg1"/>
          </a:solidFill>
          <a:ln>
            <a:solidFill>
              <a:schemeClr val="tx1"/>
            </a:solidFill>
            <a:miter lim="800000"/>
            <a:headEnd/>
            <a:tailEnd/>
          </a:ln>
          <a:extLst/>
        </p:spPr>
        <p:txBody>
          <a:bodyPr vert="horz" wrap="square" lIns="91440" tIns="91440" rIns="91440" bIns="45720" numCol="1" anchor="t" anchorCtr="0" compatLnSpc="1">
            <a:prstTxWarp prst="textNoShape">
              <a:avLst/>
            </a:prstTxWarp>
          </a:bodyPr>
          <a:lstStyle>
            <a:lvl1pPr marL="447675" indent="-447675" algn="l" rtl="0" eaLnBrk="0" fontAlgn="base" hangingPunct="0">
              <a:spcBef>
                <a:spcPct val="20000"/>
              </a:spcBef>
              <a:spcAft>
                <a:spcPct val="0"/>
              </a:spcAft>
              <a:buClr>
                <a:schemeClr val="accent1"/>
              </a:buClr>
              <a:buSzPct val="70000"/>
              <a:buFont typeface="Wingdings" pitchFamily="2" charset="2"/>
              <a:buChar char="n"/>
              <a:defRPr sz="32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800">
                <a:solidFill>
                  <a:schemeClr val="tx1"/>
                </a:solidFill>
                <a:latin typeface="+mn-lt"/>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400">
                <a:solidFill>
                  <a:schemeClr val="tx1"/>
                </a:solidFill>
                <a:latin typeface="+mn-lt"/>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9pPr>
          </a:lstStyle>
          <a:p>
            <a:pPr eaLnBrk="1" hangingPunct="1">
              <a:lnSpc>
                <a:spcPct val="80000"/>
              </a:lnSpc>
              <a:spcBef>
                <a:spcPct val="0"/>
              </a:spcBef>
              <a:buFontTx/>
              <a:buNone/>
            </a:pPr>
            <a:r>
              <a:rPr lang="en-US" sz="2000" smtClean="0">
                <a:solidFill>
                  <a:srgbClr val="FF0000"/>
                </a:solidFill>
                <a:latin typeface="Courier New" pitchFamily="49" charset="0"/>
                <a:cs typeface="Courier New" pitchFamily="49" charset="0"/>
              </a:rPr>
              <a:t>&gt; x &lt;- c(0,1,2,3,4)</a:t>
            </a:r>
          </a:p>
          <a:p>
            <a:pPr eaLnBrk="1" hangingPunct="1">
              <a:lnSpc>
                <a:spcPct val="80000"/>
              </a:lnSpc>
              <a:spcBef>
                <a:spcPct val="0"/>
              </a:spcBef>
              <a:buFontTx/>
              <a:buNone/>
            </a:pPr>
            <a:r>
              <a:rPr lang="en-US" sz="2000" smtClean="0">
                <a:solidFill>
                  <a:srgbClr val="FF0000"/>
                </a:solidFill>
                <a:latin typeface="Courier New" pitchFamily="49" charset="0"/>
                <a:cs typeface="Courier New" pitchFamily="49" charset="0"/>
              </a:rPr>
              <a:t>&gt; y &lt;- 1:5</a:t>
            </a:r>
          </a:p>
          <a:p>
            <a:pPr eaLnBrk="1" hangingPunct="1">
              <a:lnSpc>
                <a:spcPct val="80000"/>
              </a:lnSpc>
              <a:spcBef>
                <a:spcPct val="0"/>
              </a:spcBef>
              <a:buFontTx/>
              <a:buNone/>
            </a:pPr>
            <a:r>
              <a:rPr lang="en-US" sz="2000" smtClean="0">
                <a:solidFill>
                  <a:srgbClr val="FF0000"/>
                </a:solidFill>
                <a:latin typeface="Courier New" pitchFamily="49" charset="0"/>
                <a:cs typeface="Courier New" pitchFamily="49" charset="0"/>
              </a:rPr>
              <a:t>&gt; z &lt;- 1:50</a:t>
            </a:r>
          </a:p>
          <a:p>
            <a:pPr eaLnBrk="1" hangingPunct="1">
              <a:lnSpc>
                <a:spcPct val="80000"/>
              </a:lnSpc>
              <a:spcBef>
                <a:spcPct val="0"/>
              </a:spcBef>
              <a:buFontTx/>
              <a:buNone/>
            </a:pPr>
            <a:r>
              <a:rPr lang="es-ES" sz="2000" smtClean="0">
                <a:solidFill>
                  <a:srgbClr val="FF0000"/>
                </a:solidFill>
                <a:latin typeface="Courier New" pitchFamily="49" charset="0"/>
                <a:cs typeface="Courier New" pitchFamily="49" charset="0"/>
              </a:rPr>
              <a:t>&gt; x + y</a:t>
            </a:r>
          </a:p>
          <a:p>
            <a:pPr eaLnBrk="1" hangingPunct="1">
              <a:lnSpc>
                <a:spcPct val="80000"/>
              </a:lnSpc>
              <a:spcBef>
                <a:spcPct val="0"/>
              </a:spcBef>
              <a:buFontTx/>
              <a:buNone/>
            </a:pPr>
            <a:r>
              <a:rPr lang="es-ES" sz="2000" smtClean="0">
                <a:solidFill>
                  <a:srgbClr val="0000CC"/>
                </a:solidFill>
                <a:latin typeface="Courier New" pitchFamily="49" charset="0"/>
                <a:cs typeface="Courier New" pitchFamily="49" charset="0"/>
              </a:rPr>
              <a:t>[1] 1 3 5 7 9</a:t>
            </a:r>
          </a:p>
          <a:p>
            <a:pPr eaLnBrk="1" hangingPunct="1">
              <a:lnSpc>
                <a:spcPct val="80000"/>
              </a:lnSpc>
              <a:spcBef>
                <a:spcPct val="0"/>
              </a:spcBef>
              <a:buFontTx/>
              <a:buNone/>
            </a:pPr>
            <a:r>
              <a:rPr lang="es-ES" sz="2000" smtClean="0">
                <a:solidFill>
                  <a:srgbClr val="FF0000"/>
                </a:solidFill>
                <a:latin typeface="Courier New" pitchFamily="49" charset="0"/>
                <a:cs typeface="Courier New" pitchFamily="49" charset="0"/>
              </a:rPr>
              <a:t>&gt; x * y</a:t>
            </a:r>
          </a:p>
          <a:p>
            <a:pPr eaLnBrk="1" hangingPunct="1">
              <a:lnSpc>
                <a:spcPct val="80000"/>
              </a:lnSpc>
              <a:spcBef>
                <a:spcPct val="0"/>
              </a:spcBef>
              <a:buFontTx/>
              <a:buNone/>
            </a:pPr>
            <a:r>
              <a:rPr lang="es-ES" sz="2000" smtClean="0">
                <a:solidFill>
                  <a:srgbClr val="0000CC"/>
                </a:solidFill>
                <a:latin typeface="Courier New" pitchFamily="49" charset="0"/>
                <a:cs typeface="Courier New" pitchFamily="49" charset="0"/>
              </a:rPr>
              <a:t>[1]  0  2  6 12 20</a:t>
            </a:r>
          </a:p>
          <a:p>
            <a:pPr eaLnBrk="1" hangingPunct="1">
              <a:lnSpc>
                <a:spcPct val="80000"/>
              </a:lnSpc>
              <a:spcBef>
                <a:spcPct val="0"/>
              </a:spcBef>
              <a:buFontTx/>
              <a:buNone/>
            </a:pPr>
            <a:r>
              <a:rPr lang="es-ES" sz="2000" smtClean="0">
                <a:solidFill>
                  <a:srgbClr val="FF0000"/>
                </a:solidFill>
                <a:latin typeface="Courier New" pitchFamily="49" charset="0"/>
                <a:cs typeface="Courier New" pitchFamily="49" charset="0"/>
              </a:rPr>
              <a:t>&gt; x * z</a:t>
            </a:r>
          </a:p>
          <a:p>
            <a:pPr eaLnBrk="1" hangingPunct="1">
              <a:lnSpc>
                <a:spcPct val="80000"/>
              </a:lnSpc>
              <a:spcBef>
                <a:spcPct val="0"/>
              </a:spcBef>
              <a:buFontTx/>
              <a:buNone/>
            </a:pPr>
            <a:r>
              <a:rPr lang="es-ES" sz="2000" smtClean="0">
                <a:solidFill>
                  <a:srgbClr val="0000CC"/>
                </a:solidFill>
                <a:latin typeface="Courier New" pitchFamily="49" charset="0"/>
                <a:cs typeface="Courier New" pitchFamily="49" charset="0"/>
              </a:rPr>
              <a:t> [1]   0   2   6  12  20   0   7  16  27  40   0</a:t>
            </a:r>
          </a:p>
          <a:p>
            <a:pPr eaLnBrk="1" hangingPunct="1">
              <a:lnSpc>
                <a:spcPct val="80000"/>
              </a:lnSpc>
              <a:spcBef>
                <a:spcPct val="0"/>
              </a:spcBef>
              <a:buFontTx/>
              <a:buNone/>
            </a:pPr>
            <a:r>
              <a:rPr lang="es-ES" sz="2000" smtClean="0">
                <a:solidFill>
                  <a:srgbClr val="0000CC"/>
                </a:solidFill>
                <a:latin typeface="Courier New" pitchFamily="49" charset="0"/>
                <a:cs typeface="Courier New" pitchFamily="49" charset="0"/>
              </a:rPr>
              <a:t>[12]  12  26  42  60   0  17  36  57  80   0  22</a:t>
            </a:r>
          </a:p>
          <a:p>
            <a:pPr eaLnBrk="1" hangingPunct="1">
              <a:lnSpc>
                <a:spcPct val="80000"/>
              </a:lnSpc>
              <a:spcBef>
                <a:spcPct val="0"/>
              </a:spcBef>
              <a:buFontTx/>
              <a:buNone/>
            </a:pPr>
            <a:r>
              <a:rPr lang="es-ES" sz="2000" smtClean="0">
                <a:solidFill>
                  <a:srgbClr val="0000CC"/>
                </a:solidFill>
                <a:latin typeface="Courier New" pitchFamily="49" charset="0"/>
                <a:cs typeface="Courier New" pitchFamily="49" charset="0"/>
              </a:rPr>
              <a:t>[23]  46  72 100   0  27  56  87 120   0  32  66</a:t>
            </a:r>
          </a:p>
          <a:p>
            <a:pPr eaLnBrk="1" hangingPunct="1">
              <a:lnSpc>
                <a:spcPct val="80000"/>
              </a:lnSpc>
              <a:spcBef>
                <a:spcPct val="0"/>
              </a:spcBef>
              <a:buFontTx/>
              <a:buNone/>
            </a:pPr>
            <a:r>
              <a:rPr lang="es-ES" sz="2000" smtClean="0">
                <a:solidFill>
                  <a:srgbClr val="0000CC"/>
                </a:solidFill>
                <a:latin typeface="Courier New" pitchFamily="49" charset="0"/>
                <a:cs typeface="Courier New" pitchFamily="49" charset="0"/>
              </a:rPr>
              <a:t>[34] 102 140   0  37  76 117 160   0  42  86 132</a:t>
            </a:r>
          </a:p>
          <a:p>
            <a:pPr eaLnBrk="1" hangingPunct="1">
              <a:lnSpc>
                <a:spcPct val="80000"/>
              </a:lnSpc>
              <a:spcBef>
                <a:spcPct val="0"/>
              </a:spcBef>
              <a:buFontTx/>
              <a:buNone/>
            </a:pPr>
            <a:r>
              <a:rPr lang="es-ES" sz="2000" smtClean="0">
                <a:solidFill>
                  <a:srgbClr val="0000CC"/>
                </a:solidFill>
                <a:latin typeface="Courier New" pitchFamily="49" charset="0"/>
                <a:cs typeface="Courier New" pitchFamily="49" charset="0"/>
              </a:rPr>
              <a:t>[45] 180   0  47  96 147 200</a:t>
            </a:r>
            <a:endParaRPr lang="en-US" sz="2000" dirty="0" smtClean="0">
              <a:solidFill>
                <a:srgbClr val="0000CC"/>
              </a:solidFill>
              <a:latin typeface="Courier New" pitchFamily="49" charset="0"/>
              <a:cs typeface="Courier New" pitchFamily="49" charset="0"/>
            </a:endParaRPr>
          </a:p>
        </p:txBody>
      </p:sp>
    </p:spTree>
    <p:extLst>
      <p:ext uri="{BB962C8B-B14F-4D97-AF65-F5344CB8AC3E}">
        <p14:creationId xmlns:p14="http://schemas.microsoft.com/office/powerpoint/2010/main" val="214494338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Demo</a:t>
            </a:r>
            <a:endParaRPr lang="hr-HR" dirty="0"/>
          </a:p>
        </p:txBody>
      </p:sp>
      <p:sp>
        <p:nvSpPr>
          <p:cNvPr id="4" name="Text Box 8"/>
          <p:cNvSpPr txBox="1">
            <a:spLocks noChangeArrowheads="1"/>
          </p:cNvSpPr>
          <p:nvPr/>
        </p:nvSpPr>
        <p:spPr bwMode="auto">
          <a:xfrm>
            <a:off x="239713" y="1676399"/>
            <a:ext cx="52419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spcBef>
                <a:spcPct val="50000"/>
              </a:spcBef>
            </a:pPr>
            <a:r>
              <a:rPr lang="hr-HR" sz="3200" dirty="0" smtClean="0">
                <a:latin typeface="Arial (Body)"/>
              </a:rPr>
              <a:t>Functions:</a:t>
            </a:r>
            <a:endParaRPr lang="en-US" sz="3200" dirty="0">
              <a:latin typeface="Arial (Body)"/>
            </a:endParaRPr>
          </a:p>
        </p:txBody>
      </p:sp>
      <p:sp>
        <p:nvSpPr>
          <p:cNvPr id="6" name="Rectangle 3"/>
          <p:cNvSpPr txBox="1">
            <a:spLocks noChangeArrowheads="1"/>
          </p:cNvSpPr>
          <p:nvPr/>
        </p:nvSpPr>
        <p:spPr bwMode="auto">
          <a:xfrm>
            <a:off x="239713" y="2255836"/>
            <a:ext cx="8672512" cy="4525963"/>
          </a:xfrm>
          <a:prstGeom prst="rect">
            <a:avLst/>
          </a:prstGeom>
          <a:solidFill>
            <a:schemeClr val="bg1"/>
          </a:solidFill>
          <a:ln>
            <a:solidFill>
              <a:schemeClr val="tx1"/>
            </a:solidFill>
            <a:miter lim="800000"/>
            <a:headEnd/>
            <a:tailEnd/>
          </a:ln>
          <a:extLst/>
        </p:spPr>
        <p:txBody>
          <a:bodyPr vert="horz" wrap="square" lIns="91440" tIns="91440" rIns="91440" bIns="45720" numCol="1" anchor="t" anchorCtr="0" compatLnSpc="1">
            <a:prstTxWarp prst="textNoShape">
              <a:avLst/>
            </a:prstTxWarp>
          </a:bodyPr>
          <a:lstStyle>
            <a:lvl1pPr marL="447675" indent="-447675" algn="l" rtl="0" eaLnBrk="0" fontAlgn="base" hangingPunct="0">
              <a:spcBef>
                <a:spcPct val="20000"/>
              </a:spcBef>
              <a:spcAft>
                <a:spcPct val="0"/>
              </a:spcAft>
              <a:buClr>
                <a:schemeClr val="accent1"/>
              </a:buClr>
              <a:buSzPct val="70000"/>
              <a:buFont typeface="Wingdings" pitchFamily="2" charset="2"/>
              <a:buChar char="n"/>
              <a:defRPr sz="32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800">
                <a:solidFill>
                  <a:schemeClr val="tx1"/>
                </a:solidFill>
                <a:latin typeface="+mn-lt"/>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400">
                <a:solidFill>
                  <a:schemeClr val="tx1"/>
                </a:solidFill>
                <a:latin typeface="+mn-lt"/>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9pPr>
          </a:lstStyle>
          <a:p>
            <a:pPr eaLnBrk="1" hangingPunct="1">
              <a:lnSpc>
                <a:spcPct val="80000"/>
              </a:lnSpc>
              <a:spcBef>
                <a:spcPct val="0"/>
              </a:spcBef>
              <a:buFontTx/>
              <a:buNone/>
            </a:pPr>
            <a:r>
              <a:rPr lang="en-US" sz="1600" dirty="0" smtClean="0">
                <a:solidFill>
                  <a:srgbClr val="FF0000"/>
                </a:solidFill>
                <a:latin typeface="Courier New" pitchFamily="49" charset="0"/>
                <a:cs typeface="Courier New" pitchFamily="49" charset="0"/>
              </a:rPr>
              <a:t>&gt; arc &lt;- function(x) 2*</a:t>
            </a:r>
            <a:r>
              <a:rPr lang="en-US" sz="1600" dirty="0" err="1" smtClean="0">
                <a:solidFill>
                  <a:srgbClr val="FF0000"/>
                </a:solidFill>
                <a:latin typeface="Courier New" pitchFamily="49" charset="0"/>
                <a:cs typeface="Courier New" pitchFamily="49" charset="0"/>
              </a:rPr>
              <a:t>asin</a:t>
            </a:r>
            <a:r>
              <a:rPr lang="en-US" sz="1600" dirty="0" smtClean="0">
                <a:solidFill>
                  <a:srgbClr val="FF0000"/>
                </a:solidFill>
                <a:latin typeface="Courier New" pitchFamily="49" charset="0"/>
                <a:cs typeface="Courier New" pitchFamily="49" charset="0"/>
              </a:rPr>
              <a:t>(</a:t>
            </a:r>
            <a:r>
              <a:rPr lang="en-US" sz="1600" dirty="0" err="1" smtClean="0">
                <a:solidFill>
                  <a:srgbClr val="FF0000"/>
                </a:solidFill>
                <a:latin typeface="Courier New" pitchFamily="49" charset="0"/>
                <a:cs typeface="Courier New" pitchFamily="49" charset="0"/>
              </a:rPr>
              <a:t>sqrt</a:t>
            </a:r>
            <a:r>
              <a:rPr lang="en-US" sz="1600" dirty="0" smtClean="0">
                <a:solidFill>
                  <a:srgbClr val="FF0000"/>
                </a:solidFill>
                <a:latin typeface="Courier New" pitchFamily="49" charset="0"/>
                <a:cs typeface="Courier New" pitchFamily="49" charset="0"/>
              </a:rPr>
              <a:t>(x))</a:t>
            </a:r>
          </a:p>
          <a:p>
            <a:pPr eaLnBrk="1" hangingPunct="1">
              <a:lnSpc>
                <a:spcPct val="80000"/>
              </a:lnSpc>
              <a:spcBef>
                <a:spcPct val="0"/>
              </a:spcBef>
              <a:buFontTx/>
              <a:buNone/>
            </a:pPr>
            <a:r>
              <a:rPr lang="en-US" sz="1600" dirty="0" smtClean="0">
                <a:solidFill>
                  <a:srgbClr val="FF0000"/>
                </a:solidFill>
                <a:latin typeface="Courier New" pitchFamily="49" charset="0"/>
                <a:cs typeface="Courier New" pitchFamily="49" charset="0"/>
              </a:rPr>
              <a:t>&gt; arc(0.5)</a:t>
            </a:r>
          </a:p>
          <a:p>
            <a:pPr eaLnBrk="1" hangingPunct="1">
              <a:lnSpc>
                <a:spcPct val="80000"/>
              </a:lnSpc>
              <a:spcBef>
                <a:spcPct val="0"/>
              </a:spcBef>
              <a:buFontTx/>
              <a:buNone/>
            </a:pPr>
            <a:r>
              <a:rPr lang="en-US" sz="1600" dirty="0" smtClean="0">
                <a:solidFill>
                  <a:srgbClr val="0000CC"/>
                </a:solidFill>
                <a:latin typeface="Courier New" pitchFamily="49" charset="0"/>
                <a:cs typeface="Courier New" pitchFamily="49" charset="0"/>
              </a:rPr>
              <a:t>[1] 1.570796</a:t>
            </a:r>
          </a:p>
          <a:p>
            <a:pPr eaLnBrk="1" hangingPunct="1">
              <a:lnSpc>
                <a:spcPct val="80000"/>
              </a:lnSpc>
              <a:spcBef>
                <a:spcPct val="0"/>
              </a:spcBef>
              <a:buFontTx/>
              <a:buNone/>
            </a:pPr>
            <a:r>
              <a:rPr lang="en-US" sz="1600" dirty="0" smtClean="0">
                <a:solidFill>
                  <a:srgbClr val="FF0000"/>
                </a:solidFill>
                <a:latin typeface="Courier New" pitchFamily="49" charset="0"/>
                <a:cs typeface="Courier New" pitchFamily="49" charset="0"/>
              </a:rPr>
              <a:t>&gt; x &lt;- c(0,1,2,3,4)</a:t>
            </a:r>
          </a:p>
          <a:p>
            <a:pPr eaLnBrk="1" hangingPunct="1">
              <a:lnSpc>
                <a:spcPct val="80000"/>
              </a:lnSpc>
              <a:spcBef>
                <a:spcPct val="0"/>
              </a:spcBef>
              <a:buFontTx/>
              <a:buNone/>
            </a:pPr>
            <a:r>
              <a:rPr lang="en-US" sz="1600" dirty="0" smtClean="0">
                <a:solidFill>
                  <a:srgbClr val="FF0000"/>
                </a:solidFill>
                <a:latin typeface="Courier New" pitchFamily="49" charset="0"/>
                <a:cs typeface="Courier New" pitchFamily="49" charset="0"/>
              </a:rPr>
              <a:t>&gt; x &lt;- x / 10</a:t>
            </a:r>
          </a:p>
          <a:p>
            <a:pPr eaLnBrk="1" hangingPunct="1">
              <a:lnSpc>
                <a:spcPct val="80000"/>
              </a:lnSpc>
              <a:spcBef>
                <a:spcPct val="0"/>
              </a:spcBef>
              <a:buFontTx/>
              <a:buNone/>
            </a:pPr>
            <a:r>
              <a:rPr lang="en-US" sz="1600" dirty="0" smtClean="0">
                <a:solidFill>
                  <a:srgbClr val="FF0000"/>
                </a:solidFill>
                <a:latin typeface="Courier New" pitchFamily="49" charset="0"/>
                <a:cs typeface="Courier New" pitchFamily="49" charset="0"/>
              </a:rPr>
              <a:t>&gt; arc(x)</a:t>
            </a:r>
          </a:p>
          <a:p>
            <a:pPr eaLnBrk="1" hangingPunct="1">
              <a:lnSpc>
                <a:spcPct val="80000"/>
              </a:lnSpc>
              <a:spcBef>
                <a:spcPct val="0"/>
              </a:spcBef>
              <a:buFontTx/>
              <a:buNone/>
            </a:pPr>
            <a:r>
              <a:rPr lang="en-US" sz="1600" dirty="0" smtClean="0">
                <a:solidFill>
                  <a:srgbClr val="0000CC"/>
                </a:solidFill>
                <a:latin typeface="Courier New" pitchFamily="49" charset="0"/>
                <a:cs typeface="Courier New" pitchFamily="49" charset="0"/>
              </a:rPr>
              <a:t>[1] 0.0000000 0.6435011 0.9272952</a:t>
            </a:r>
          </a:p>
          <a:p>
            <a:pPr eaLnBrk="1" hangingPunct="1">
              <a:lnSpc>
                <a:spcPct val="80000"/>
              </a:lnSpc>
              <a:spcBef>
                <a:spcPct val="0"/>
              </a:spcBef>
              <a:buFontTx/>
              <a:buNone/>
            </a:pPr>
            <a:r>
              <a:rPr lang="en-US" sz="1600" dirty="0" smtClean="0">
                <a:solidFill>
                  <a:srgbClr val="0000CC"/>
                </a:solidFill>
                <a:latin typeface="Courier New" pitchFamily="49" charset="0"/>
                <a:cs typeface="Courier New" pitchFamily="49" charset="0"/>
              </a:rPr>
              <a:t>[4] 1.1592795 1.3694384</a:t>
            </a:r>
          </a:p>
          <a:p>
            <a:pPr eaLnBrk="1" hangingPunct="1">
              <a:lnSpc>
                <a:spcPct val="80000"/>
              </a:lnSpc>
              <a:spcBef>
                <a:spcPct val="0"/>
              </a:spcBef>
              <a:buFontTx/>
              <a:buNone/>
            </a:pPr>
            <a:endParaRPr lang="hr-HR" sz="1600" dirty="0" smtClean="0">
              <a:solidFill>
                <a:srgbClr val="0000CC"/>
              </a:solidFill>
              <a:latin typeface="Courier New" pitchFamily="49" charset="0"/>
              <a:cs typeface="Courier New" pitchFamily="49" charset="0"/>
            </a:endParaRPr>
          </a:p>
          <a:p>
            <a:pPr eaLnBrk="1" hangingPunct="1">
              <a:lnSpc>
                <a:spcPct val="80000"/>
              </a:lnSpc>
              <a:spcBef>
                <a:spcPct val="0"/>
              </a:spcBef>
              <a:buFontTx/>
              <a:buNone/>
            </a:pPr>
            <a:endParaRPr lang="hr-HR" sz="1600" dirty="0">
              <a:solidFill>
                <a:srgbClr val="0000CC"/>
              </a:solidFill>
              <a:latin typeface="Courier New" pitchFamily="49" charset="0"/>
              <a:cs typeface="Courier New" pitchFamily="49" charset="0"/>
            </a:endParaRPr>
          </a:p>
          <a:p>
            <a:pPr eaLnBrk="1" hangingPunct="1">
              <a:lnSpc>
                <a:spcPct val="80000"/>
              </a:lnSpc>
              <a:spcBef>
                <a:spcPct val="0"/>
              </a:spcBef>
              <a:buFontTx/>
              <a:buNone/>
            </a:pPr>
            <a:endParaRPr lang="en-US" sz="1600" dirty="0" smtClean="0">
              <a:solidFill>
                <a:srgbClr val="0000CC"/>
              </a:solidFill>
              <a:latin typeface="Courier New" pitchFamily="49" charset="0"/>
              <a:cs typeface="Courier New" pitchFamily="49" charset="0"/>
            </a:endParaRPr>
          </a:p>
          <a:p>
            <a:pPr eaLnBrk="1" hangingPunct="1">
              <a:lnSpc>
                <a:spcPct val="80000"/>
              </a:lnSpc>
              <a:spcBef>
                <a:spcPct val="0"/>
              </a:spcBef>
              <a:buFontTx/>
              <a:buNone/>
            </a:pPr>
            <a:endParaRPr lang="en-US" sz="1600" dirty="0" smtClean="0">
              <a:solidFill>
                <a:srgbClr val="0000CC"/>
              </a:solidFill>
              <a:latin typeface="Courier New" pitchFamily="49" charset="0"/>
              <a:cs typeface="Courier New" pitchFamily="49" charset="0"/>
            </a:endParaRPr>
          </a:p>
          <a:p>
            <a:pPr eaLnBrk="1" hangingPunct="1">
              <a:lnSpc>
                <a:spcPct val="80000"/>
              </a:lnSpc>
              <a:spcBef>
                <a:spcPct val="0"/>
              </a:spcBef>
              <a:buFontTx/>
              <a:buNone/>
            </a:pPr>
            <a:endParaRPr lang="en-US" sz="1600" dirty="0" smtClean="0">
              <a:solidFill>
                <a:srgbClr val="0000CC"/>
              </a:solidFill>
              <a:latin typeface="Courier New" pitchFamily="49" charset="0"/>
              <a:cs typeface="Courier New" pitchFamily="49" charset="0"/>
            </a:endParaRPr>
          </a:p>
          <a:p>
            <a:pPr eaLnBrk="1" hangingPunct="1">
              <a:lnSpc>
                <a:spcPct val="80000"/>
              </a:lnSpc>
              <a:spcBef>
                <a:spcPct val="0"/>
              </a:spcBef>
              <a:buFontTx/>
              <a:buNone/>
            </a:pPr>
            <a:endParaRPr lang="en-US" sz="1600" dirty="0" smtClean="0">
              <a:solidFill>
                <a:srgbClr val="0000CC"/>
              </a:solidFill>
              <a:latin typeface="Courier New" pitchFamily="49" charset="0"/>
              <a:cs typeface="Courier New" pitchFamily="49" charset="0"/>
            </a:endParaRPr>
          </a:p>
          <a:p>
            <a:pPr eaLnBrk="1" hangingPunct="1">
              <a:lnSpc>
                <a:spcPct val="80000"/>
              </a:lnSpc>
              <a:spcBef>
                <a:spcPct val="0"/>
              </a:spcBef>
              <a:buFontTx/>
              <a:buNone/>
            </a:pPr>
            <a:endParaRPr lang="en-US" sz="1600" dirty="0" smtClean="0">
              <a:solidFill>
                <a:srgbClr val="0000CC"/>
              </a:solidFill>
              <a:latin typeface="Courier New" pitchFamily="49" charset="0"/>
              <a:cs typeface="Courier New" pitchFamily="49" charset="0"/>
            </a:endParaRPr>
          </a:p>
          <a:p>
            <a:pPr eaLnBrk="1" hangingPunct="1">
              <a:lnSpc>
                <a:spcPct val="80000"/>
              </a:lnSpc>
              <a:spcBef>
                <a:spcPct val="0"/>
              </a:spcBef>
              <a:buFontTx/>
              <a:buNone/>
            </a:pPr>
            <a:endParaRPr lang="en-US" sz="1600" dirty="0" smtClean="0">
              <a:solidFill>
                <a:srgbClr val="0000CC"/>
              </a:solidFill>
              <a:latin typeface="Courier New" pitchFamily="49" charset="0"/>
              <a:cs typeface="Courier New" pitchFamily="49" charset="0"/>
            </a:endParaRPr>
          </a:p>
          <a:p>
            <a:pPr eaLnBrk="1" hangingPunct="1">
              <a:lnSpc>
                <a:spcPct val="80000"/>
              </a:lnSpc>
              <a:spcBef>
                <a:spcPct val="0"/>
              </a:spcBef>
              <a:buFontTx/>
              <a:buNone/>
            </a:pPr>
            <a:endParaRPr lang="en-US" sz="1600" dirty="0" smtClean="0">
              <a:solidFill>
                <a:srgbClr val="0000CC"/>
              </a:solidFill>
              <a:latin typeface="Courier New" pitchFamily="49" charset="0"/>
              <a:cs typeface="Courier New" pitchFamily="49" charset="0"/>
            </a:endParaRPr>
          </a:p>
          <a:p>
            <a:pPr eaLnBrk="1" hangingPunct="1">
              <a:lnSpc>
                <a:spcPct val="80000"/>
              </a:lnSpc>
              <a:spcBef>
                <a:spcPct val="0"/>
              </a:spcBef>
              <a:buFontTx/>
              <a:buNone/>
            </a:pPr>
            <a:endParaRPr lang="en-US" sz="1600" dirty="0" smtClean="0">
              <a:solidFill>
                <a:srgbClr val="0000CC"/>
              </a:solidFill>
              <a:latin typeface="Courier New" pitchFamily="49" charset="0"/>
              <a:cs typeface="Courier New" pitchFamily="49" charset="0"/>
            </a:endParaRPr>
          </a:p>
          <a:p>
            <a:pPr eaLnBrk="1" hangingPunct="1">
              <a:lnSpc>
                <a:spcPct val="80000"/>
              </a:lnSpc>
              <a:spcBef>
                <a:spcPct val="0"/>
              </a:spcBef>
              <a:buFontTx/>
              <a:buNone/>
            </a:pPr>
            <a:r>
              <a:rPr lang="en-US" sz="1600" dirty="0" smtClean="0">
                <a:latin typeface="Courier New" pitchFamily="49" charset="0"/>
                <a:cs typeface="Courier New" pitchFamily="49" charset="0"/>
              </a:rPr>
              <a:t>&gt; plot(arc(Percents)~Percents,</a:t>
            </a:r>
          </a:p>
          <a:p>
            <a:pPr eaLnBrk="1" hangingPunct="1">
              <a:lnSpc>
                <a:spcPct val="80000"/>
              </a:lnSpc>
              <a:spcBef>
                <a:spcPct val="0"/>
              </a:spcBef>
              <a:buFontTx/>
              <a:buNone/>
            </a:pPr>
            <a:r>
              <a:rPr lang="en-US" sz="1600" dirty="0" smtClean="0">
                <a:latin typeface="Courier New" pitchFamily="49" charset="0"/>
                <a:cs typeface="Courier New" pitchFamily="49" charset="0"/>
              </a:rPr>
              <a:t>+ pch=21,cex=2,xlim=c(0,1),ylim=c(0,pi),</a:t>
            </a:r>
          </a:p>
          <a:p>
            <a:pPr eaLnBrk="1" hangingPunct="1">
              <a:lnSpc>
                <a:spcPct val="80000"/>
              </a:lnSpc>
              <a:spcBef>
                <a:spcPct val="0"/>
              </a:spcBef>
              <a:buFontTx/>
              <a:buNone/>
            </a:pPr>
            <a:r>
              <a:rPr lang="en-US" sz="1600" dirty="0" smtClean="0">
                <a:latin typeface="Courier New" pitchFamily="49" charset="0"/>
                <a:cs typeface="Courier New" pitchFamily="49" charset="0"/>
              </a:rPr>
              <a:t>+ main="The Arcsine Transformation")</a:t>
            </a:r>
          </a:p>
          <a:p>
            <a:pPr eaLnBrk="1" hangingPunct="1">
              <a:lnSpc>
                <a:spcPct val="80000"/>
              </a:lnSpc>
              <a:spcBef>
                <a:spcPct val="0"/>
              </a:spcBef>
              <a:buFontTx/>
              <a:buNone/>
            </a:pPr>
            <a:r>
              <a:rPr lang="en-US" sz="1600" dirty="0" smtClean="0">
                <a:latin typeface="Courier New" pitchFamily="49" charset="0"/>
                <a:cs typeface="Courier New" pitchFamily="49" charset="0"/>
              </a:rPr>
              <a:t>&gt; lines(c(0,1),c(0,pi),col="</a:t>
            </a:r>
            <a:r>
              <a:rPr lang="en-US" sz="1600" dirty="0" err="1" smtClean="0">
                <a:latin typeface="Courier New" pitchFamily="49" charset="0"/>
                <a:cs typeface="Courier New" pitchFamily="49" charset="0"/>
              </a:rPr>
              <a:t>red",lwd</a:t>
            </a:r>
            <a:r>
              <a:rPr lang="en-US" sz="1600" dirty="0" smtClean="0">
                <a:latin typeface="Courier New" pitchFamily="49" charset="0"/>
                <a:cs typeface="Courier New" pitchFamily="49" charset="0"/>
              </a:rPr>
              <a:t>=2)</a:t>
            </a:r>
          </a:p>
        </p:txBody>
      </p:sp>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3975" y="2317750"/>
            <a:ext cx="3705225" cy="3702050"/>
          </a:xfrm>
          <a:prstGeom prst="rect">
            <a:avLst/>
          </a:prstGeom>
          <a:noFill/>
          <a:ln w="25400">
            <a:solidFill>
              <a:srgbClr val="96969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482851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Demo</a:t>
            </a:r>
            <a:endParaRPr lang="hr-HR" dirty="0"/>
          </a:p>
        </p:txBody>
      </p:sp>
      <p:sp>
        <p:nvSpPr>
          <p:cNvPr id="4" name="Text Box 8"/>
          <p:cNvSpPr txBox="1">
            <a:spLocks noChangeArrowheads="1"/>
          </p:cNvSpPr>
          <p:nvPr/>
        </p:nvSpPr>
        <p:spPr bwMode="auto">
          <a:xfrm>
            <a:off x="239713" y="1676399"/>
            <a:ext cx="52419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spcBef>
                <a:spcPct val="50000"/>
              </a:spcBef>
            </a:pPr>
            <a:r>
              <a:rPr lang="hr-HR" sz="3200" dirty="0" smtClean="0">
                <a:latin typeface="Arial (Body)"/>
              </a:rPr>
              <a:t>Getting help:</a:t>
            </a:r>
            <a:endParaRPr lang="en-US" sz="3200" dirty="0">
              <a:latin typeface="Arial (Body)"/>
            </a:endParaRPr>
          </a:p>
        </p:txBody>
      </p:sp>
      <p:sp>
        <p:nvSpPr>
          <p:cNvPr id="6" name="Rectangle 3"/>
          <p:cNvSpPr txBox="1">
            <a:spLocks noChangeArrowheads="1"/>
          </p:cNvSpPr>
          <p:nvPr/>
        </p:nvSpPr>
        <p:spPr bwMode="auto">
          <a:xfrm>
            <a:off x="542131" y="2362200"/>
            <a:ext cx="4639469" cy="533400"/>
          </a:xfrm>
          <a:prstGeom prst="rect">
            <a:avLst/>
          </a:prstGeom>
          <a:solidFill>
            <a:schemeClr val="bg1"/>
          </a:solidFill>
          <a:ln>
            <a:solidFill>
              <a:schemeClr val="tx1"/>
            </a:solidFill>
            <a:miter lim="800000"/>
            <a:headEnd/>
            <a:tailEnd/>
          </a:ln>
          <a:extLst/>
        </p:spPr>
        <p:txBody>
          <a:bodyPr vert="horz" wrap="square" lIns="91440" tIns="91440" rIns="91440" bIns="45720" numCol="1" anchor="t" anchorCtr="0" compatLnSpc="1">
            <a:prstTxWarp prst="textNoShape">
              <a:avLst/>
            </a:prstTxWarp>
          </a:bodyPr>
          <a:lstStyle>
            <a:lvl1pPr marL="447675" indent="-447675" algn="l" rtl="0" eaLnBrk="0" fontAlgn="base" hangingPunct="0">
              <a:spcBef>
                <a:spcPct val="20000"/>
              </a:spcBef>
              <a:spcAft>
                <a:spcPct val="0"/>
              </a:spcAft>
              <a:buClr>
                <a:schemeClr val="accent1"/>
              </a:buClr>
              <a:buSzPct val="70000"/>
              <a:buFont typeface="Wingdings" pitchFamily="2" charset="2"/>
              <a:buChar char="n"/>
              <a:defRPr sz="32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800">
                <a:solidFill>
                  <a:schemeClr val="tx1"/>
                </a:solidFill>
                <a:latin typeface="+mn-lt"/>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400">
                <a:solidFill>
                  <a:schemeClr val="tx1"/>
                </a:solidFill>
                <a:latin typeface="+mn-lt"/>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9pPr>
          </a:lstStyle>
          <a:p>
            <a:pPr eaLnBrk="1" hangingPunct="1">
              <a:lnSpc>
                <a:spcPct val="80000"/>
              </a:lnSpc>
              <a:spcBef>
                <a:spcPct val="0"/>
              </a:spcBef>
              <a:buFontTx/>
              <a:buNone/>
            </a:pPr>
            <a:r>
              <a:rPr lang="en-US" sz="1600" dirty="0">
                <a:solidFill>
                  <a:srgbClr val="FF0000"/>
                </a:solidFill>
                <a:latin typeface="Courier New" pitchFamily="49" charset="0"/>
                <a:cs typeface="Courier New" pitchFamily="49" charset="0"/>
              </a:rPr>
              <a:t>&gt; help(</a:t>
            </a:r>
            <a:r>
              <a:rPr lang="en-US" sz="1600" dirty="0" err="1">
                <a:solidFill>
                  <a:srgbClr val="FF0000"/>
                </a:solidFill>
                <a:latin typeface="Courier New" pitchFamily="49" charset="0"/>
                <a:cs typeface="Courier New" pitchFamily="49" charset="0"/>
              </a:rPr>
              <a:t>t.test</a:t>
            </a:r>
            <a:r>
              <a:rPr lang="en-US" sz="1600" dirty="0">
                <a:solidFill>
                  <a:srgbClr val="FF0000"/>
                </a:solidFill>
                <a:latin typeface="Courier New" pitchFamily="49" charset="0"/>
                <a:cs typeface="Courier New" pitchFamily="49" charset="0"/>
              </a:rPr>
              <a:t>)</a:t>
            </a:r>
          </a:p>
          <a:p>
            <a:pPr eaLnBrk="1" hangingPunct="1">
              <a:lnSpc>
                <a:spcPct val="80000"/>
              </a:lnSpc>
              <a:spcBef>
                <a:spcPct val="0"/>
              </a:spcBef>
              <a:buFontTx/>
              <a:buNone/>
            </a:pPr>
            <a:r>
              <a:rPr lang="en-US" sz="1600" dirty="0">
                <a:solidFill>
                  <a:srgbClr val="FF0000"/>
                </a:solidFill>
                <a:latin typeface="Courier New" pitchFamily="49" charset="0"/>
                <a:cs typeface="Courier New" pitchFamily="49" charset="0"/>
              </a:rPr>
              <a:t>&gt; help.search("standard deviation")</a:t>
            </a:r>
            <a:endParaRPr lang="en-US" sz="1600" dirty="0">
              <a:solidFill>
                <a:srgbClr val="A5A5A5"/>
              </a:solidFill>
              <a:latin typeface="Courier New" pitchFamily="49" charset="0"/>
              <a:cs typeface="Courier New" pitchFamily="49"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181" y="3124200"/>
            <a:ext cx="8143875" cy="340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175902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Demo</a:t>
            </a:r>
            <a:endParaRPr lang="hr-HR" dirty="0"/>
          </a:p>
        </p:txBody>
      </p:sp>
      <p:sp>
        <p:nvSpPr>
          <p:cNvPr id="3" name="Content Placeholder 2"/>
          <p:cNvSpPr>
            <a:spLocks noGrp="1"/>
          </p:cNvSpPr>
          <p:nvPr>
            <p:ph idx="1"/>
          </p:nvPr>
        </p:nvSpPr>
        <p:spPr/>
        <p:txBody>
          <a:bodyPr/>
          <a:lstStyle/>
          <a:p>
            <a:pPr eaLnBrk="1" hangingPunct="1"/>
            <a:r>
              <a:rPr lang="en-US" dirty="0"/>
              <a:t>Example experiment:</a:t>
            </a:r>
          </a:p>
          <a:p>
            <a:pPr lvl="1" eaLnBrk="1" hangingPunct="1"/>
            <a:r>
              <a:rPr lang="en-US" dirty="0"/>
              <a:t>Subjects learning to perform a new task:</a:t>
            </a:r>
          </a:p>
          <a:p>
            <a:pPr lvl="1" eaLnBrk="1" hangingPunct="1"/>
            <a:r>
              <a:rPr lang="en-US" dirty="0"/>
              <a:t>Two groups of subjects</a:t>
            </a:r>
          </a:p>
          <a:p>
            <a:pPr lvl="2" eaLnBrk="1" hangingPunct="1"/>
            <a:r>
              <a:rPr lang="en-US" dirty="0"/>
              <a:t>(“A” and “B”; high and low aptitude learners)</a:t>
            </a:r>
          </a:p>
          <a:p>
            <a:pPr lvl="1" eaLnBrk="1" hangingPunct="1"/>
            <a:r>
              <a:rPr lang="en-US" dirty="0"/>
              <a:t>Two types of training paradigm</a:t>
            </a:r>
          </a:p>
          <a:p>
            <a:pPr lvl="2" eaLnBrk="1" hangingPunct="1"/>
            <a:r>
              <a:rPr lang="en-US" dirty="0"/>
              <a:t>(“High variability” and “Low variability”)</a:t>
            </a:r>
          </a:p>
          <a:p>
            <a:pPr lvl="1" eaLnBrk="1" hangingPunct="1"/>
            <a:r>
              <a:rPr lang="en-US" dirty="0"/>
              <a:t>Four pre-training assessment tests</a:t>
            </a:r>
          </a:p>
          <a:p>
            <a:pPr eaLnBrk="1" hangingPunct="1"/>
            <a:r>
              <a:rPr lang="en-US" dirty="0"/>
              <a:t>Example data in “R_Tutorial_Data.txt</a:t>
            </a:r>
            <a:r>
              <a:rPr lang="en-US" dirty="0" smtClean="0"/>
              <a:t>”</a:t>
            </a:r>
            <a:endParaRPr lang="hr-HR" dirty="0"/>
          </a:p>
        </p:txBody>
      </p:sp>
    </p:spTree>
    <p:extLst>
      <p:ext uri="{BB962C8B-B14F-4D97-AF65-F5344CB8AC3E}">
        <p14:creationId xmlns:p14="http://schemas.microsoft.com/office/powerpoint/2010/main" val="408459287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Demo</a:t>
            </a:r>
            <a:endParaRPr lang="hr-HR" dirty="0"/>
          </a:p>
        </p:txBody>
      </p:sp>
      <p:sp>
        <p:nvSpPr>
          <p:cNvPr id="4" name="Text Box 8"/>
          <p:cNvSpPr txBox="1">
            <a:spLocks noChangeArrowheads="1"/>
          </p:cNvSpPr>
          <p:nvPr/>
        </p:nvSpPr>
        <p:spPr bwMode="auto">
          <a:xfrm>
            <a:off x="239713" y="1600200"/>
            <a:ext cx="52419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spcBef>
                <a:spcPct val="50000"/>
              </a:spcBef>
            </a:pPr>
            <a:r>
              <a:rPr lang="hr-HR" sz="3200" dirty="0" smtClean="0">
                <a:latin typeface="Arial (Body)"/>
              </a:rPr>
              <a:t>Reading data from files:</a:t>
            </a:r>
            <a:endParaRPr lang="en-US" sz="3200" dirty="0">
              <a:latin typeface="Arial (Body)"/>
            </a:endParaRPr>
          </a:p>
        </p:txBody>
      </p:sp>
      <p:sp>
        <p:nvSpPr>
          <p:cNvPr id="8" name="Rectangle 3"/>
          <p:cNvSpPr txBox="1">
            <a:spLocks noChangeArrowheads="1"/>
          </p:cNvSpPr>
          <p:nvPr/>
        </p:nvSpPr>
        <p:spPr bwMode="auto">
          <a:xfrm>
            <a:off x="304800" y="2209800"/>
            <a:ext cx="8672512" cy="2354263"/>
          </a:xfrm>
          <a:prstGeom prst="rect">
            <a:avLst/>
          </a:prstGeom>
          <a:solidFill>
            <a:schemeClr val="bg1"/>
          </a:solidFill>
          <a:ln>
            <a:solidFill>
              <a:schemeClr val="tx1"/>
            </a:solidFill>
            <a:miter lim="800000"/>
            <a:headEnd/>
            <a:tailEnd/>
          </a:ln>
          <a:extLst/>
        </p:spPr>
        <p:txBody>
          <a:bodyPr vert="horz" wrap="square" lIns="91440" tIns="91440" rIns="91440" bIns="45720" numCol="1" anchor="t" anchorCtr="0" compatLnSpc="1">
            <a:prstTxWarp prst="textNoShape">
              <a:avLst/>
            </a:prstTxWarp>
          </a:bodyPr>
          <a:lstStyle>
            <a:lvl1pPr marL="447675" indent="-447675" algn="l" rtl="0" eaLnBrk="0" fontAlgn="base" hangingPunct="0">
              <a:spcBef>
                <a:spcPct val="20000"/>
              </a:spcBef>
              <a:spcAft>
                <a:spcPct val="0"/>
              </a:spcAft>
              <a:buClr>
                <a:schemeClr val="accent1"/>
              </a:buClr>
              <a:buSzPct val="70000"/>
              <a:buFont typeface="Wingdings" pitchFamily="2" charset="2"/>
              <a:buChar char="n"/>
              <a:defRPr sz="32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800">
                <a:solidFill>
                  <a:schemeClr val="tx1"/>
                </a:solidFill>
                <a:latin typeface="+mn-lt"/>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400">
                <a:solidFill>
                  <a:schemeClr val="tx1"/>
                </a:solidFill>
                <a:latin typeface="+mn-lt"/>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9pPr>
          </a:lstStyle>
          <a:p>
            <a:pPr marL="533400" indent="-533400" eaLnBrk="1" hangingPunct="1">
              <a:lnSpc>
                <a:spcPct val="80000"/>
              </a:lnSpc>
              <a:spcBef>
                <a:spcPct val="0"/>
              </a:spcBef>
              <a:buFontTx/>
              <a:buNone/>
            </a:pPr>
            <a:r>
              <a:rPr lang="en-US" sz="1600" dirty="0" smtClean="0">
                <a:solidFill>
                  <a:srgbClr val="FF0000"/>
                </a:solidFill>
                <a:latin typeface="Courier New" pitchFamily="49" charset="0"/>
                <a:cs typeface="Courier New" pitchFamily="49" charset="0"/>
              </a:rPr>
              <a:t>&gt; </a:t>
            </a:r>
            <a:r>
              <a:rPr lang="en-US" sz="1600" dirty="0" err="1" smtClean="0">
                <a:solidFill>
                  <a:srgbClr val="FF0000"/>
                </a:solidFill>
                <a:latin typeface="Courier New" pitchFamily="49" charset="0"/>
                <a:cs typeface="Courier New" pitchFamily="49" charset="0"/>
              </a:rPr>
              <a:t>myData</a:t>
            </a:r>
            <a:r>
              <a:rPr lang="en-US" sz="1600" dirty="0" smtClean="0">
                <a:solidFill>
                  <a:srgbClr val="FF0000"/>
                </a:solidFill>
                <a:latin typeface="Courier New" pitchFamily="49" charset="0"/>
                <a:cs typeface="Courier New" pitchFamily="49" charset="0"/>
              </a:rPr>
              <a:t> &lt;- </a:t>
            </a:r>
            <a:r>
              <a:rPr lang="en-US" sz="1600" dirty="0" err="1" smtClean="0">
                <a:solidFill>
                  <a:srgbClr val="FF0000"/>
                </a:solidFill>
                <a:latin typeface="Courier New" pitchFamily="49" charset="0"/>
                <a:cs typeface="Courier New" pitchFamily="49" charset="0"/>
              </a:rPr>
              <a:t>read.table</a:t>
            </a:r>
            <a:r>
              <a:rPr lang="en-US" sz="1600" dirty="0" smtClean="0">
                <a:solidFill>
                  <a:srgbClr val="FF0000"/>
                </a:solidFill>
                <a:latin typeface="Courier New" pitchFamily="49" charset="0"/>
                <a:cs typeface="Courier New" pitchFamily="49" charset="0"/>
              </a:rPr>
              <a:t>("R_Tutorial_Data.txt",</a:t>
            </a:r>
          </a:p>
          <a:p>
            <a:pPr marL="533400" indent="-533400" eaLnBrk="1" hangingPunct="1">
              <a:lnSpc>
                <a:spcPct val="80000"/>
              </a:lnSpc>
              <a:spcBef>
                <a:spcPct val="0"/>
              </a:spcBef>
              <a:buFontTx/>
              <a:buNone/>
            </a:pPr>
            <a:r>
              <a:rPr lang="en-US" sz="1600" dirty="0" smtClean="0">
                <a:solidFill>
                  <a:srgbClr val="FF0000"/>
                </a:solidFill>
                <a:latin typeface="Courier New" pitchFamily="49" charset="0"/>
                <a:cs typeface="Courier New" pitchFamily="49" charset="0"/>
              </a:rPr>
              <a:t>+ header=TRUE, </a:t>
            </a:r>
            <a:r>
              <a:rPr lang="en-US" sz="1600" dirty="0" err="1" smtClean="0">
                <a:solidFill>
                  <a:srgbClr val="FF0000"/>
                </a:solidFill>
                <a:latin typeface="Courier New" pitchFamily="49" charset="0"/>
                <a:cs typeface="Courier New" pitchFamily="49" charset="0"/>
              </a:rPr>
              <a:t>sep</a:t>
            </a:r>
            <a:r>
              <a:rPr lang="en-US" sz="1600" dirty="0" smtClean="0">
                <a:solidFill>
                  <a:srgbClr val="FF0000"/>
                </a:solidFill>
                <a:latin typeface="Courier New" pitchFamily="49" charset="0"/>
                <a:cs typeface="Courier New" pitchFamily="49" charset="0"/>
              </a:rPr>
              <a:t>="\t")</a:t>
            </a:r>
          </a:p>
          <a:p>
            <a:pPr marL="533400" indent="-533400" eaLnBrk="1" hangingPunct="1">
              <a:lnSpc>
                <a:spcPct val="80000"/>
              </a:lnSpc>
              <a:spcBef>
                <a:spcPct val="0"/>
              </a:spcBef>
              <a:buFontTx/>
              <a:buNone/>
            </a:pPr>
            <a:r>
              <a:rPr lang="en-US" sz="1600" dirty="0" smtClean="0">
                <a:solidFill>
                  <a:srgbClr val="FF0000"/>
                </a:solidFill>
                <a:latin typeface="Courier New" pitchFamily="49" charset="0"/>
                <a:cs typeface="Courier New" pitchFamily="49" charset="0"/>
              </a:rPr>
              <a:t>&gt; </a:t>
            </a:r>
            <a:r>
              <a:rPr lang="en-US" sz="1600" dirty="0" err="1" smtClean="0">
                <a:solidFill>
                  <a:srgbClr val="FF0000"/>
                </a:solidFill>
                <a:latin typeface="Courier New" pitchFamily="49" charset="0"/>
                <a:cs typeface="Courier New" pitchFamily="49" charset="0"/>
              </a:rPr>
              <a:t>myData</a:t>
            </a:r>
            <a:endParaRPr lang="en-US" sz="1600" dirty="0" smtClean="0">
              <a:solidFill>
                <a:srgbClr val="FF0000"/>
              </a:solidFill>
              <a:latin typeface="Courier New" pitchFamily="49" charset="0"/>
              <a:cs typeface="Courier New" pitchFamily="49" charset="0"/>
            </a:endParaRPr>
          </a:p>
          <a:p>
            <a:pPr marL="533400" indent="-533400" eaLnBrk="1" hangingPunct="1">
              <a:lnSpc>
                <a:spcPct val="80000"/>
              </a:lnSpc>
              <a:spcBef>
                <a:spcPct val="0"/>
              </a:spcBef>
              <a:buFontTx/>
              <a:buNone/>
            </a:pPr>
            <a:r>
              <a:rPr lang="en-US" sz="1600" dirty="0" smtClean="0">
                <a:solidFill>
                  <a:srgbClr val="0000CC"/>
                </a:solidFill>
                <a:latin typeface="Courier New" pitchFamily="49" charset="0"/>
                <a:cs typeface="Courier New" pitchFamily="49" charset="0"/>
              </a:rPr>
              <a:t>   Condition Group Pre1 Pre2 Pre3 Pre4 Learning</a:t>
            </a:r>
          </a:p>
          <a:p>
            <a:pPr marL="533400" indent="-533400" eaLnBrk="1" hangingPunct="1">
              <a:lnSpc>
                <a:spcPct val="80000"/>
              </a:lnSpc>
              <a:spcBef>
                <a:spcPct val="0"/>
              </a:spcBef>
              <a:buFontTx/>
              <a:buNone/>
            </a:pPr>
            <a:r>
              <a:rPr lang="en-US" sz="1600" dirty="0" smtClean="0">
                <a:solidFill>
                  <a:srgbClr val="0000CC"/>
                </a:solidFill>
                <a:latin typeface="Courier New" pitchFamily="49" charset="0"/>
                <a:cs typeface="Courier New" pitchFamily="49" charset="0"/>
              </a:rPr>
              <a:t>1        Low     A 0.77 0.91 0.24 0.72     0.90</a:t>
            </a:r>
          </a:p>
          <a:p>
            <a:pPr marL="533400" indent="-533400" eaLnBrk="1" hangingPunct="1">
              <a:lnSpc>
                <a:spcPct val="80000"/>
              </a:lnSpc>
              <a:spcBef>
                <a:spcPct val="0"/>
              </a:spcBef>
              <a:buFontTx/>
              <a:buNone/>
            </a:pPr>
            <a:r>
              <a:rPr lang="en-US" sz="1600" dirty="0" smtClean="0">
                <a:solidFill>
                  <a:srgbClr val="0000CC"/>
                </a:solidFill>
                <a:latin typeface="Courier New" pitchFamily="49" charset="0"/>
                <a:cs typeface="Courier New" pitchFamily="49" charset="0"/>
              </a:rPr>
              <a:t>2        Low     A 0.82 0.91 0.62 0.90     0.87</a:t>
            </a:r>
          </a:p>
          <a:p>
            <a:pPr marL="533400" indent="-533400" eaLnBrk="1" hangingPunct="1">
              <a:lnSpc>
                <a:spcPct val="80000"/>
              </a:lnSpc>
              <a:spcBef>
                <a:spcPct val="0"/>
              </a:spcBef>
              <a:buFontTx/>
              <a:buNone/>
            </a:pPr>
            <a:r>
              <a:rPr lang="en-US" sz="1600" dirty="0" smtClean="0">
                <a:solidFill>
                  <a:srgbClr val="0000CC"/>
                </a:solidFill>
                <a:latin typeface="Courier New" pitchFamily="49" charset="0"/>
                <a:cs typeface="Courier New" pitchFamily="49" charset="0"/>
              </a:rPr>
              <a:t>3        Low     A 0.81 0.70 0.43 0.46     0.90</a:t>
            </a:r>
          </a:p>
          <a:p>
            <a:pPr marL="533400" indent="-533400" eaLnBrk="1" hangingPunct="1">
              <a:lnSpc>
                <a:spcPct val="80000"/>
              </a:lnSpc>
              <a:spcBef>
                <a:spcPct val="0"/>
              </a:spcBef>
              <a:buFontTx/>
              <a:buNone/>
            </a:pPr>
            <a:r>
              <a:rPr lang="en-US" sz="1600" dirty="0" smtClean="0">
                <a:solidFill>
                  <a:srgbClr val="0000CC"/>
                </a:solidFill>
                <a:latin typeface="Courier New" pitchFamily="49" charset="0"/>
                <a:cs typeface="Courier New" pitchFamily="49" charset="0"/>
              </a:rPr>
              <a:t>. . .</a:t>
            </a:r>
          </a:p>
          <a:p>
            <a:pPr marL="533400" indent="-533400" eaLnBrk="1" hangingPunct="1">
              <a:lnSpc>
                <a:spcPct val="80000"/>
              </a:lnSpc>
              <a:spcBef>
                <a:spcPct val="0"/>
              </a:spcBef>
              <a:buFontTx/>
              <a:buNone/>
            </a:pPr>
            <a:r>
              <a:rPr lang="en-US" sz="1600" dirty="0" smtClean="0">
                <a:solidFill>
                  <a:srgbClr val="0000CC"/>
                </a:solidFill>
                <a:latin typeface="Courier New" pitchFamily="49" charset="0"/>
                <a:cs typeface="Courier New" pitchFamily="49" charset="0"/>
              </a:rPr>
              <a:t>61      High     B 0.44 0.41 0.84 0.82     0.29</a:t>
            </a:r>
          </a:p>
          <a:p>
            <a:pPr marL="533400" indent="-533400" eaLnBrk="1" hangingPunct="1">
              <a:lnSpc>
                <a:spcPct val="80000"/>
              </a:lnSpc>
              <a:spcBef>
                <a:spcPct val="0"/>
              </a:spcBef>
              <a:buFontTx/>
              <a:buNone/>
            </a:pPr>
            <a:r>
              <a:rPr lang="en-US" sz="1600" dirty="0" smtClean="0">
                <a:solidFill>
                  <a:srgbClr val="0000CC"/>
                </a:solidFill>
                <a:latin typeface="Courier New" pitchFamily="49" charset="0"/>
                <a:cs typeface="Courier New" pitchFamily="49" charset="0"/>
              </a:rPr>
              <a:t>62      High     B 0.48 0.56 0.83 0.85     0.48</a:t>
            </a:r>
          </a:p>
          <a:p>
            <a:pPr marL="533400" indent="-533400" eaLnBrk="1" hangingPunct="1">
              <a:lnSpc>
                <a:spcPct val="80000"/>
              </a:lnSpc>
              <a:spcBef>
                <a:spcPct val="0"/>
              </a:spcBef>
              <a:buFontTx/>
              <a:buNone/>
            </a:pPr>
            <a:r>
              <a:rPr lang="en-US" sz="1600" dirty="0" smtClean="0">
                <a:solidFill>
                  <a:srgbClr val="0000CC"/>
                </a:solidFill>
                <a:latin typeface="Courier New" pitchFamily="49" charset="0"/>
                <a:cs typeface="Courier New" pitchFamily="49" charset="0"/>
              </a:rPr>
              <a:t>63      High     B 0.61 0.82 0.88 0.95     0.28</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199" y="4648200"/>
            <a:ext cx="4038601" cy="2141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3751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p:txBody>
          <a:bodyPr/>
          <a:lstStyle/>
          <a:p>
            <a:pPr marL="342900" indent="-342900" eaLnBrk="1" hangingPunct="1"/>
            <a:r>
              <a:rPr lang="hr-HR" sz="3600" smtClean="0"/>
              <a:t>What is R and how people use it?</a:t>
            </a:r>
          </a:p>
        </p:txBody>
      </p:sp>
      <p:sp>
        <p:nvSpPr>
          <p:cNvPr id="8195" name="Rectangle 3"/>
          <p:cNvSpPr>
            <a:spLocks noGrp="1" noChangeArrowheads="1"/>
          </p:cNvSpPr>
          <p:nvPr>
            <p:ph type="subTitle" idx="1"/>
          </p:nvPr>
        </p:nvSpPr>
        <p:spPr/>
        <p:txBody>
          <a:bodyPr/>
          <a:lstStyle/>
          <a:p>
            <a:pPr eaLnBrk="1" hangingPunct="1"/>
            <a:endParaRPr lang="sr-Latn-RS"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Demo</a:t>
            </a:r>
            <a:endParaRPr lang="hr-HR" dirty="0"/>
          </a:p>
        </p:txBody>
      </p:sp>
      <p:sp>
        <p:nvSpPr>
          <p:cNvPr id="4" name="Text Box 8"/>
          <p:cNvSpPr txBox="1">
            <a:spLocks noChangeArrowheads="1"/>
          </p:cNvSpPr>
          <p:nvPr/>
        </p:nvSpPr>
        <p:spPr bwMode="auto">
          <a:xfrm>
            <a:off x="239713" y="1676399"/>
            <a:ext cx="52419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spcBef>
                <a:spcPct val="50000"/>
              </a:spcBef>
            </a:pPr>
            <a:r>
              <a:rPr lang="hr-HR" sz="3200" dirty="0" smtClean="0">
                <a:latin typeface="Arial (Body)"/>
              </a:rPr>
              <a:t>Examining datasets:</a:t>
            </a:r>
            <a:endParaRPr lang="en-US" sz="3200" dirty="0">
              <a:latin typeface="Arial (Body)"/>
            </a:endParaRPr>
          </a:p>
        </p:txBody>
      </p:sp>
      <p:sp>
        <p:nvSpPr>
          <p:cNvPr id="9" name="Rectangle 3"/>
          <p:cNvSpPr txBox="1">
            <a:spLocks noChangeArrowheads="1"/>
          </p:cNvSpPr>
          <p:nvPr/>
        </p:nvSpPr>
        <p:spPr bwMode="auto">
          <a:xfrm>
            <a:off x="533400" y="2255837"/>
            <a:ext cx="2513012" cy="381000"/>
          </a:xfrm>
          <a:prstGeom prst="rect">
            <a:avLst/>
          </a:prstGeom>
          <a:solidFill>
            <a:schemeClr val="bg1"/>
          </a:solidFill>
          <a:ln>
            <a:solidFill>
              <a:schemeClr val="tx1"/>
            </a:solidFill>
            <a:miter lim="800000"/>
            <a:headEnd/>
            <a:tailEnd/>
          </a:ln>
          <a:extLst/>
        </p:spPr>
        <p:txBody>
          <a:bodyPr vert="horz" wrap="square" lIns="91440" tIns="91440" rIns="91440" bIns="45720" numCol="1" anchor="t" anchorCtr="0" compatLnSpc="1">
            <a:prstTxWarp prst="textNoShape">
              <a:avLst/>
            </a:prstTxWarp>
          </a:bodyPr>
          <a:lstStyle>
            <a:lvl1pPr marL="447675" indent="-447675" algn="l" rtl="0" eaLnBrk="0" fontAlgn="base" hangingPunct="0">
              <a:spcBef>
                <a:spcPct val="20000"/>
              </a:spcBef>
              <a:spcAft>
                <a:spcPct val="0"/>
              </a:spcAft>
              <a:buClr>
                <a:schemeClr val="accent1"/>
              </a:buClr>
              <a:buSzPct val="70000"/>
              <a:buFont typeface="Wingdings" pitchFamily="2" charset="2"/>
              <a:buChar char="n"/>
              <a:defRPr sz="32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800">
                <a:solidFill>
                  <a:schemeClr val="tx1"/>
                </a:solidFill>
                <a:latin typeface="+mn-lt"/>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400">
                <a:solidFill>
                  <a:schemeClr val="tx1"/>
                </a:solidFill>
                <a:latin typeface="+mn-lt"/>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9pPr>
          </a:lstStyle>
          <a:p>
            <a:pPr marL="533400" indent="-533400" eaLnBrk="1" hangingPunct="1">
              <a:lnSpc>
                <a:spcPct val="80000"/>
              </a:lnSpc>
              <a:spcBef>
                <a:spcPct val="0"/>
              </a:spcBef>
              <a:buFontTx/>
              <a:buNone/>
            </a:pPr>
            <a:r>
              <a:rPr lang="en-US" sz="2000" smtClean="0">
                <a:solidFill>
                  <a:srgbClr val="FF0000"/>
                </a:solidFill>
                <a:latin typeface="Courier New" pitchFamily="49" charset="0"/>
                <a:cs typeface="Courier New" pitchFamily="49" charset="0"/>
              </a:rPr>
              <a:t>&gt; plot(myData)</a:t>
            </a:r>
            <a:endParaRPr lang="en-US" sz="2000" smtClean="0">
              <a:solidFill>
                <a:srgbClr val="0000CC"/>
              </a:solidFill>
              <a:latin typeface="Courier New" pitchFamily="49" charset="0"/>
              <a:cs typeface="Courier New" pitchFamily="49" charset="0"/>
            </a:endParaRPr>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681287"/>
            <a:ext cx="6248400" cy="410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615358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Demo</a:t>
            </a:r>
            <a:endParaRPr lang="hr-HR" dirty="0"/>
          </a:p>
        </p:txBody>
      </p:sp>
      <p:sp>
        <p:nvSpPr>
          <p:cNvPr id="4" name="Text Box 8"/>
          <p:cNvSpPr txBox="1">
            <a:spLocks noChangeArrowheads="1"/>
          </p:cNvSpPr>
          <p:nvPr/>
        </p:nvSpPr>
        <p:spPr bwMode="auto">
          <a:xfrm>
            <a:off x="239713" y="1706562"/>
            <a:ext cx="52419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spcBef>
                <a:spcPct val="50000"/>
              </a:spcBef>
            </a:pPr>
            <a:r>
              <a:rPr lang="hr-HR" sz="3200" dirty="0" smtClean="0">
                <a:latin typeface="Arial (Body)"/>
              </a:rPr>
              <a:t>Selecting subsets of data:</a:t>
            </a:r>
            <a:endParaRPr lang="en-US" sz="3200" dirty="0">
              <a:latin typeface="Arial (Body)"/>
            </a:endParaRPr>
          </a:p>
        </p:txBody>
      </p:sp>
      <p:sp>
        <p:nvSpPr>
          <p:cNvPr id="6" name="Rectangle 3"/>
          <p:cNvSpPr txBox="1">
            <a:spLocks noChangeArrowheads="1"/>
          </p:cNvSpPr>
          <p:nvPr/>
        </p:nvSpPr>
        <p:spPr bwMode="auto">
          <a:xfrm>
            <a:off x="776288" y="2606675"/>
            <a:ext cx="7834312" cy="3489325"/>
          </a:xfrm>
          <a:prstGeom prst="rect">
            <a:avLst/>
          </a:prstGeom>
          <a:solidFill>
            <a:schemeClr val="bg1"/>
          </a:solidFill>
          <a:ln>
            <a:solidFill>
              <a:schemeClr val="tx1"/>
            </a:solidFill>
            <a:miter lim="800000"/>
            <a:headEnd/>
            <a:tailEnd/>
          </a:ln>
          <a:extLst/>
        </p:spPr>
        <p:txBody>
          <a:bodyPr vert="horz" wrap="square" lIns="91440" tIns="91440" rIns="91440" bIns="45720" numCol="1" anchor="t" anchorCtr="0" compatLnSpc="1">
            <a:prstTxWarp prst="textNoShape">
              <a:avLst/>
            </a:prstTxWarp>
          </a:bodyPr>
          <a:lstStyle>
            <a:lvl1pPr marL="447675" indent="-447675" algn="l" rtl="0" eaLnBrk="0" fontAlgn="base" hangingPunct="0">
              <a:spcBef>
                <a:spcPct val="20000"/>
              </a:spcBef>
              <a:spcAft>
                <a:spcPct val="0"/>
              </a:spcAft>
              <a:buClr>
                <a:schemeClr val="accent1"/>
              </a:buClr>
              <a:buSzPct val="70000"/>
              <a:buFont typeface="Wingdings" pitchFamily="2" charset="2"/>
              <a:buChar char="n"/>
              <a:defRPr sz="32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800">
                <a:solidFill>
                  <a:schemeClr val="tx1"/>
                </a:solidFill>
                <a:latin typeface="+mn-lt"/>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400">
                <a:solidFill>
                  <a:schemeClr val="tx1"/>
                </a:solidFill>
                <a:latin typeface="+mn-lt"/>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9pPr>
          </a:lstStyle>
          <a:p>
            <a:pPr marL="533400" indent="-533400" eaLnBrk="1" hangingPunct="1">
              <a:lnSpc>
                <a:spcPct val="80000"/>
              </a:lnSpc>
              <a:spcBef>
                <a:spcPct val="0"/>
              </a:spcBef>
              <a:buFontTx/>
              <a:buNone/>
            </a:pPr>
            <a:r>
              <a:rPr lang="en-US" sz="2000" dirty="0" smtClean="0">
                <a:solidFill>
                  <a:srgbClr val="FF0000"/>
                </a:solidFill>
                <a:latin typeface="Courier New" pitchFamily="49" charset="0"/>
                <a:cs typeface="Courier New" pitchFamily="49" charset="0"/>
              </a:rPr>
              <a:t>&gt; </a:t>
            </a:r>
            <a:r>
              <a:rPr lang="en-US" sz="2000" dirty="0" err="1" smtClean="0">
                <a:solidFill>
                  <a:srgbClr val="FF0000"/>
                </a:solidFill>
                <a:latin typeface="Courier New" pitchFamily="49" charset="0"/>
                <a:cs typeface="Courier New" pitchFamily="49" charset="0"/>
              </a:rPr>
              <a:t>myData$Learning</a:t>
            </a:r>
            <a:endParaRPr lang="en-US" sz="2000" dirty="0" smtClean="0">
              <a:solidFill>
                <a:srgbClr val="FF0000"/>
              </a:solidFill>
              <a:latin typeface="Courier New" pitchFamily="49" charset="0"/>
              <a:cs typeface="Courier New" pitchFamily="49" charset="0"/>
            </a:endParaRPr>
          </a:p>
          <a:p>
            <a:pPr marL="533400" indent="-533400" eaLnBrk="1" hangingPunct="1">
              <a:lnSpc>
                <a:spcPct val="80000"/>
              </a:lnSpc>
              <a:spcBef>
                <a:spcPct val="0"/>
              </a:spcBef>
              <a:buFontTx/>
              <a:buNone/>
            </a:pPr>
            <a:r>
              <a:rPr lang="en-US" sz="2000" dirty="0" smtClean="0">
                <a:solidFill>
                  <a:srgbClr val="0000CC"/>
                </a:solidFill>
                <a:latin typeface="Courier New" pitchFamily="49" charset="0"/>
                <a:cs typeface="Courier New" pitchFamily="49" charset="0"/>
              </a:rPr>
              <a:t> [1] 0.90 0.87 0.90 0.85 0.93 0.93 0.89 0.80 0.98</a:t>
            </a:r>
          </a:p>
          <a:p>
            <a:pPr marL="533400" indent="-533400" eaLnBrk="1" hangingPunct="1">
              <a:lnSpc>
                <a:spcPct val="80000"/>
              </a:lnSpc>
              <a:spcBef>
                <a:spcPct val="0"/>
              </a:spcBef>
              <a:buFontTx/>
              <a:buNone/>
            </a:pPr>
            <a:r>
              <a:rPr lang="en-US" sz="2000" dirty="0" smtClean="0">
                <a:solidFill>
                  <a:srgbClr val="0000CC"/>
                </a:solidFill>
                <a:latin typeface="Courier New" pitchFamily="49" charset="0"/>
                <a:cs typeface="Courier New" pitchFamily="49" charset="0"/>
              </a:rPr>
              <a:t>[10] 0.88 0.88 0.94 0.99 0.92 0.83 0.65 0.57 0.55</a:t>
            </a:r>
          </a:p>
          <a:p>
            <a:pPr marL="533400" indent="-533400" eaLnBrk="1" hangingPunct="1">
              <a:lnSpc>
                <a:spcPct val="80000"/>
              </a:lnSpc>
              <a:spcBef>
                <a:spcPct val="0"/>
              </a:spcBef>
              <a:buFontTx/>
              <a:buNone/>
            </a:pPr>
            <a:r>
              <a:rPr lang="en-US" sz="2000" dirty="0" smtClean="0">
                <a:solidFill>
                  <a:srgbClr val="0000CC"/>
                </a:solidFill>
                <a:latin typeface="Courier New" pitchFamily="49" charset="0"/>
                <a:cs typeface="Courier New" pitchFamily="49" charset="0"/>
              </a:rPr>
              <a:t>[19] 0.94 0.68 0.89 0.60 0.63 0.84 0.92 0.56 0.78</a:t>
            </a:r>
          </a:p>
          <a:p>
            <a:pPr marL="533400" indent="-533400" eaLnBrk="1" hangingPunct="1">
              <a:lnSpc>
                <a:spcPct val="80000"/>
              </a:lnSpc>
              <a:spcBef>
                <a:spcPct val="0"/>
              </a:spcBef>
              <a:buFontTx/>
              <a:buNone/>
            </a:pPr>
            <a:r>
              <a:rPr lang="en-US" sz="2000" dirty="0" smtClean="0">
                <a:solidFill>
                  <a:srgbClr val="0000CC"/>
                </a:solidFill>
                <a:latin typeface="Courier New" pitchFamily="49" charset="0"/>
                <a:cs typeface="Courier New" pitchFamily="49" charset="0"/>
              </a:rPr>
              <a:t>[28] 0.54 0.47 0.45 0.59 0.91 0.98 0.82 0.93 0.81</a:t>
            </a:r>
          </a:p>
          <a:p>
            <a:pPr marL="533400" indent="-533400" eaLnBrk="1" hangingPunct="1">
              <a:lnSpc>
                <a:spcPct val="80000"/>
              </a:lnSpc>
              <a:spcBef>
                <a:spcPct val="0"/>
              </a:spcBef>
              <a:buFontTx/>
              <a:buNone/>
            </a:pPr>
            <a:r>
              <a:rPr lang="en-US" sz="2000" dirty="0" smtClean="0">
                <a:solidFill>
                  <a:srgbClr val="0000CC"/>
                </a:solidFill>
                <a:latin typeface="Courier New" pitchFamily="49" charset="0"/>
                <a:cs typeface="Courier New" pitchFamily="49" charset="0"/>
              </a:rPr>
              <a:t>[37] 0.97 0.95 0.70 1.00 0.90 0.99 0.95 0.95 0.97</a:t>
            </a:r>
          </a:p>
          <a:p>
            <a:pPr marL="533400" indent="-533400" eaLnBrk="1" hangingPunct="1">
              <a:lnSpc>
                <a:spcPct val="80000"/>
              </a:lnSpc>
              <a:spcBef>
                <a:spcPct val="0"/>
              </a:spcBef>
              <a:buFontTx/>
              <a:buNone/>
            </a:pPr>
            <a:r>
              <a:rPr lang="en-US" sz="2000" dirty="0" smtClean="0">
                <a:solidFill>
                  <a:srgbClr val="0000CC"/>
                </a:solidFill>
                <a:latin typeface="Courier New" pitchFamily="49" charset="0"/>
                <a:cs typeface="Courier New" pitchFamily="49" charset="0"/>
              </a:rPr>
              <a:t>[46] 1.00 0.99 0.18 0.33 0.88 0.23 0.75 0.21 0.35</a:t>
            </a:r>
          </a:p>
          <a:p>
            <a:pPr marL="533400" indent="-533400" eaLnBrk="1" hangingPunct="1">
              <a:lnSpc>
                <a:spcPct val="80000"/>
              </a:lnSpc>
              <a:spcBef>
                <a:spcPct val="0"/>
              </a:spcBef>
              <a:buFontTx/>
              <a:buNone/>
            </a:pPr>
            <a:r>
              <a:rPr lang="en-US" sz="2000" dirty="0" smtClean="0">
                <a:solidFill>
                  <a:srgbClr val="0000CC"/>
                </a:solidFill>
                <a:latin typeface="Courier New" pitchFamily="49" charset="0"/>
                <a:cs typeface="Courier New" pitchFamily="49" charset="0"/>
              </a:rPr>
              <a:t>[55] 0.70 0.34 0.43 0.75 0.44 0.44 0.29 0.48 0.28</a:t>
            </a:r>
          </a:p>
          <a:p>
            <a:pPr marL="533400" indent="-533400" eaLnBrk="1" hangingPunct="1">
              <a:lnSpc>
                <a:spcPct val="80000"/>
              </a:lnSpc>
              <a:spcBef>
                <a:spcPct val="0"/>
              </a:spcBef>
              <a:buFontTx/>
              <a:buNone/>
            </a:pPr>
            <a:r>
              <a:rPr lang="en-US" sz="2000" dirty="0" smtClean="0">
                <a:solidFill>
                  <a:srgbClr val="FF0000"/>
                </a:solidFill>
                <a:latin typeface="Courier New" pitchFamily="49" charset="0"/>
                <a:cs typeface="Courier New" pitchFamily="49" charset="0"/>
              </a:rPr>
              <a:t>&gt; </a:t>
            </a:r>
            <a:r>
              <a:rPr lang="en-US" sz="2000" dirty="0" err="1" smtClean="0">
                <a:solidFill>
                  <a:srgbClr val="FF0000"/>
                </a:solidFill>
                <a:latin typeface="Courier New" pitchFamily="49" charset="0"/>
                <a:cs typeface="Courier New" pitchFamily="49" charset="0"/>
              </a:rPr>
              <a:t>myData$Learning</a:t>
            </a:r>
            <a:r>
              <a:rPr lang="en-US" sz="2000" dirty="0" smtClean="0">
                <a:solidFill>
                  <a:srgbClr val="FF0000"/>
                </a:solidFill>
                <a:latin typeface="Courier New" pitchFamily="49" charset="0"/>
                <a:cs typeface="Courier New" pitchFamily="49" charset="0"/>
              </a:rPr>
              <a:t>[</a:t>
            </a:r>
            <a:r>
              <a:rPr lang="en-US" sz="2000" dirty="0" err="1" smtClean="0">
                <a:solidFill>
                  <a:srgbClr val="FF0000"/>
                </a:solidFill>
                <a:latin typeface="Courier New" pitchFamily="49" charset="0"/>
                <a:cs typeface="Courier New" pitchFamily="49" charset="0"/>
              </a:rPr>
              <a:t>myData$Group</a:t>
            </a:r>
            <a:r>
              <a:rPr lang="en-US" sz="2000" dirty="0" smtClean="0">
                <a:solidFill>
                  <a:srgbClr val="FF0000"/>
                </a:solidFill>
                <a:latin typeface="Courier New" pitchFamily="49" charset="0"/>
                <a:cs typeface="Courier New" pitchFamily="49" charset="0"/>
              </a:rPr>
              <a:t>=="A"]</a:t>
            </a:r>
          </a:p>
          <a:p>
            <a:pPr marL="533400" indent="-533400" eaLnBrk="1" hangingPunct="1">
              <a:lnSpc>
                <a:spcPct val="80000"/>
              </a:lnSpc>
              <a:spcBef>
                <a:spcPct val="0"/>
              </a:spcBef>
              <a:buFontTx/>
              <a:buNone/>
            </a:pPr>
            <a:r>
              <a:rPr lang="en-US" sz="2000" dirty="0" smtClean="0">
                <a:solidFill>
                  <a:srgbClr val="0000CC"/>
                </a:solidFill>
                <a:latin typeface="Courier New" pitchFamily="49" charset="0"/>
                <a:cs typeface="Courier New" pitchFamily="49" charset="0"/>
              </a:rPr>
              <a:t> [1] 0.90 0.87 0.90 0.85 0.93 0.93 0.89 0.80 0.98</a:t>
            </a:r>
          </a:p>
          <a:p>
            <a:pPr marL="533400" indent="-533400" eaLnBrk="1" hangingPunct="1">
              <a:lnSpc>
                <a:spcPct val="80000"/>
              </a:lnSpc>
              <a:spcBef>
                <a:spcPct val="0"/>
              </a:spcBef>
              <a:buFontTx/>
              <a:buNone/>
            </a:pPr>
            <a:r>
              <a:rPr lang="en-US" sz="2000" dirty="0" smtClean="0">
                <a:solidFill>
                  <a:srgbClr val="0000CC"/>
                </a:solidFill>
                <a:latin typeface="Courier New" pitchFamily="49" charset="0"/>
                <a:cs typeface="Courier New" pitchFamily="49" charset="0"/>
              </a:rPr>
              <a:t>[10] 0.88 0.88 0.94 0.99 0.92 0.83 0.65 0.98 0.82</a:t>
            </a:r>
          </a:p>
          <a:p>
            <a:pPr marL="533400" indent="-533400" eaLnBrk="1" hangingPunct="1">
              <a:lnSpc>
                <a:spcPct val="80000"/>
              </a:lnSpc>
              <a:spcBef>
                <a:spcPct val="0"/>
              </a:spcBef>
              <a:buFontTx/>
              <a:buNone/>
            </a:pPr>
            <a:r>
              <a:rPr lang="en-US" sz="2000" dirty="0" smtClean="0">
                <a:solidFill>
                  <a:srgbClr val="0000CC"/>
                </a:solidFill>
                <a:latin typeface="Courier New" pitchFamily="49" charset="0"/>
                <a:cs typeface="Courier New" pitchFamily="49" charset="0"/>
              </a:rPr>
              <a:t>[19] 0.93 0.81 0.97 0.95 0.70 1.00 0.90 0.99 0.95</a:t>
            </a:r>
          </a:p>
          <a:p>
            <a:pPr marL="533400" indent="-533400" eaLnBrk="1" hangingPunct="1">
              <a:lnSpc>
                <a:spcPct val="80000"/>
              </a:lnSpc>
              <a:spcBef>
                <a:spcPct val="0"/>
              </a:spcBef>
              <a:buFontTx/>
              <a:buNone/>
            </a:pPr>
            <a:r>
              <a:rPr lang="en-US" sz="2000" dirty="0" smtClean="0">
                <a:solidFill>
                  <a:srgbClr val="0000CC"/>
                </a:solidFill>
                <a:latin typeface="Courier New" pitchFamily="49" charset="0"/>
                <a:cs typeface="Courier New" pitchFamily="49" charset="0"/>
              </a:rPr>
              <a:t>[28] 0.95 0.97 1.00 0.99</a:t>
            </a:r>
          </a:p>
        </p:txBody>
      </p:sp>
    </p:spTree>
    <p:extLst>
      <p:ext uri="{BB962C8B-B14F-4D97-AF65-F5344CB8AC3E}">
        <p14:creationId xmlns:p14="http://schemas.microsoft.com/office/powerpoint/2010/main" val="85207406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Demo</a:t>
            </a:r>
            <a:endParaRPr lang="hr-HR" dirty="0"/>
          </a:p>
        </p:txBody>
      </p:sp>
      <p:sp>
        <p:nvSpPr>
          <p:cNvPr id="4" name="Text Box 8"/>
          <p:cNvSpPr txBox="1">
            <a:spLocks noChangeArrowheads="1"/>
          </p:cNvSpPr>
          <p:nvPr/>
        </p:nvSpPr>
        <p:spPr bwMode="auto">
          <a:xfrm>
            <a:off x="239713" y="1706562"/>
            <a:ext cx="52419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spcBef>
                <a:spcPct val="50000"/>
              </a:spcBef>
            </a:pPr>
            <a:r>
              <a:rPr lang="hr-HR" sz="3200" dirty="0" smtClean="0">
                <a:latin typeface="Arial (Body)"/>
              </a:rPr>
              <a:t>Selecting subsets of data:</a:t>
            </a:r>
            <a:endParaRPr lang="en-US" sz="3200" dirty="0">
              <a:latin typeface="Arial (Body)"/>
            </a:endParaRPr>
          </a:p>
        </p:txBody>
      </p:sp>
      <p:sp>
        <p:nvSpPr>
          <p:cNvPr id="5" name="Rectangle 3"/>
          <p:cNvSpPr txBox="1">
            <a:spLocks noChangeArrowheads="1"/>
          </p:cNvSpPr>
          <p:nvPr/>
        </p:nvSpPr>
        <p:spPr bwMode="auto">
          <a:xfrm>
            <a:off x="773113" y="2324100"/>
            <a:ext cx="7837487" cy="4457700"/>
          </a:xfrm>
          <a:prstGeom prst="rect">
            <a:avLst/>
          </a:prstGeom>
          <a:solidFill>
            <a:schemeClr val="bg1"/>
          </a:solidFill>
          <a:ln>
            <a:solidFill>
              <a:schemeClr val="tx1"/>
            </a:solidFill>
            <a:miter lim="800000"/>
            <a:headEnd/>
            <a:tailEnd/>
          </a:ln>
          <a:extLst/>
        </p:spPr>
        <p:txBody>
          <a:bodyPr vert="horz" wrap="square" lIns="91440" tIns="91440" rIns="91440" bIns="45720" numCol="1" anchor="t" anchorCtr="0" compatLnSpc="1">
            <a:prstTxWarp prst="textNoShape">
              <a:avLst/>
            </a:prstTxWarp>
          </a:bodyPr>
          <a:lstStyle>
            <a:lvl1pPr marL="447675" indent="-447675" algn="l" rtl="0" eaLnBrk="0" fontAlgn="base" hangingPunct="0">
              <a:spcBef>
                <a:spcPct val="20000"/>
              </a:spcBef>
              <a:spcAft>
                <a:spcPct val="0"/>
              </a:spcAft>
              <a:buClr>
                <a:schemeClr val="accent1"/>
              </a:buClr>
              <a:buSzPct val="70000"/>
              <a:buFont typeface="Wingdings" pitchFamily="2" charset="2"/>
              <a:buChar char="n"/>
              <a:defRPr sz="32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800">
                <a:solidFill>
                  <a:schemeClr val="tx1"/>
                </a:solidFill>
                <a:latin typeface="+mn-lt"/>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400">
                <a:solidFill>
                  <a:schemeClr val="tx1"/>
                </a:solidFill>
                <a:latin typeface="+mn-lt"/>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9pPr>
          </a:lstStyle>
          <a:p>
            <a:pPr marL="533400" indent="-533400" eaLnBrk="1" hangingPunct="1">
              <a:lnSpc>
                <a:spcPct val="80000"/>
              </a:lnSpc>
              <a:spcBef>
                <a:spcPct val="0"/>
              </a:spcBef>
              <a:buFontTx/>
              <a:buNone/>
            </a:pPr>
            <a:r>
              <a:rPr lang="en-US" sz="2000" smtClean="0">
                <a:solidFill>
                  <a:srgbClr val="FF0000"/>
                </a:solidFill>
                <a:latin typeface="Courier New" pitchFamily="49" charset="0"/>
                <a:cs typeface="Courier New" pitchFamily="49" charset="0"/>
              </a:rPr>
              <a:t>&gt; myData$Learning</a:t>
            </a:r>
          </a:p>
          <a:p>
            <a:pPr marL="533400" indent="-533400" eaLnBrk="1" hangingPunct="1">
              <a:lnSpc>
                <a:spcPct val="80000"/>
              </a:lnSpc>
              <a:spcBef>
                <a:spcPct val="0"/>
              </a:spcBef>
              <a:buFontTx/>
              <a:buNone/>
            </a:pPr>
            <a:r>
              <a:rPr lang="en-US" sz="2000" smtClean="0">
                <a:solidFill>
                  <a:srgbClr val="0000CC"/>
                </a:solidFill>
                <a:latin typeface="Courier New" pitchFamily="49" charset="0"/>
                <a:cs typeface="Courier New" pitchFamily="49" charset="0"/>
              </a:rPr>
              <a:t> [1] 0.90 0.87 0.90 0.85 0.93 0.93 0.89 0.80 0.98</a:t>
            </a:r>
          </a:p>
          <a:p>
            <a:pPr marL="533400" indent="-533400" eaLnBrk="1" hangingPunct="1">
              <a:lnSpc>
                <a:spcPct val="80000"/>
              </a:lnSpc>
              <a:spcBef>
                <a:spcPct val="0"/>
              </a:spcBef>
              <a:buFontTx/>
              <a:buNone/>
            </a:pPr>
            <a:r>
              <a:rPr lang="en-US" sz="2000" smtClean="0">
                <a:solidFill>
                  <a:srgbClr val="0000CC"/>
                </a:solidFill>
                <a:latin typeface="Courier New" pitchFamily="49" charset="0"/>
                <a:cs typeface="Courier New" pitchFamily="49" charset="0"/>
              </a:rPr>
              <a:t>[10] 0.88 0.88 0.94 0.99 0.92 0.83 0.65 0.57 0.55</a:t>
            </a:r>
          </a:p>
          <a:p>
            <a:pPr marL="533400" indent="-533400" eaLnBrk="1" hangingPunct="1">
              <a:lnSpc>
                <a:spcPct val="80000"/>
              </a:lnSpc>
              <a:spcBef>
                <a:spcPct val="0"/>
              </a:spcBef>
              <a:buFontTx/>
              <a:buNone/>
            </a:pPr>
            <a:r>
              <a:rPr lang="en-US" sz="2000" smtClean="0">
                <a:solidFill>
                  <a:srgbClr val="0000CC"/>
                </a:solidFill>
                <a:latin typeface="Courier New" pitchFamily="49" charset="0"/>
                <a:cs typeface="Courier New" pitchFamily="49" charset="0"/>
              </a:rPr>
              <a:t>[19] 0.94 0.68 0.89 0.60 0.63 0.84 0.92 0.56 0.78</a:t>
            </a:r>
          </a:p>
          <a:p>
            <a:pPr marL="533400" indent="-533400" eaLnBrk="1" hangingPunct="1">
              <a:lnSpc>
                <a:spcPct val="80000"/>
              </a:lnSpc>
              <a:spcBef>
                <a:spcPct val="0"/>
              </a:spcBef>
              <a:buFontTx/>
              <a:buNone/>
            </a:pPr>
            <a:r>
              <a:rPr lang="en-US" sz="2000" smtClean="0">
                <a:solidFill>
                  <a:srgbClr val="0000CC"/>
                </a:solidFill>
                <a:latin typeface="Courier New" pitchFamily="49" charset="0"/>
                <a:cs typeface="Courier New" pitchFamily="49" charset="0"/>
              </a:rPr>
              <a:t>[28] 0.54 0.47 0.45 0.59 0.91 0.98 0.82 0.93 0.81</a:t>
            </a:r>
          </a:p>
          <a:p>
            <a:pPr marL="533400" indent="-533400" eaLnBrk="1" hangingPunct="1">
              <a:lnSpc>
                <a:spcPct val="80000"/>
              </a:lnSpc>
              <a:spcBef>
                <a:spcPct val="0"/>
              </a:spcBef>
              <a:buFontTx/>
              <a:buNone/>
            </a:pPr>
            <a:r>
              <a:rPr lang="en-US" sz="2000" smtClean="0">
                <a:solidFill>
                  <a:srgbClr val="0000CC"/>
                </a:solidFill>
                <a:latin typeface="Courier New" pitchFamily="49" charset="0"/>
                <a:cs typeface="Courier New" pitchFamily="49" charset="0"/>
              </a:rPr>
              <a:t>[37] 0.97 0.95 0.70 1.00 0.90 0.99 0.95 0.95 0.97</a:t>
            </a:r>
          </a:p>
          <a:p>
            <a:pPr marL="533400" indent="-533400" eaLnBrk="1" hangingPunct="1">
              <a:lnSpc>
                <a:spcPct val="80000"/>
              </a:lnSpc>
              <a:spcBef>
                <a:spcPct val="0"/>
              </a:spcBef>
              <a:buFontTx/>
              <a:buNone/>
            </a:pPr>
            <a:r>
              <a:rPr lang="en-US" sz="2000" smtClean="0">
                <a:solidFill>
                  <a:srgbClr val="0000CC"/>
                </a:solidFill>
                <a:latin typeface="Courier New" pitchFamily="49" charset="0"/>
                <a:cs typeface="Courier New" pitchFamily="49" charset="0"/>
              </a:rPr>
              <a:t>[46] 1.00 0.99 0.18 0.33 0.88 0.23 0.75 0.21 0.35</a:t>
            </a:r>
          </a:p>
          <a:p>
            <a:pPr marL="533400" indent="-533400" eaLnBrk="1" hangingPunct="1">
              <a:lnSpc>
                <a:spcPct val="80000"/>
              </a:lnSpc>
              <a:spcBef>
                <a:spcPct val="0"/>
              </a:spcBef>
              <a:buFontTx/>
              <a:buNone/>
            </a:pPr>
            <a:r>
              <a:rPr lang="en-US" sz="2000" smtClean="0">
                <a:solidFill>
                  <a:srgbClr val="0000CC"/>
                </a:solidFill>
                <a:latin typeface="Courier New" pitchFamily="49" charset="0"/>
                <a:cs typeface="Courier New" pitchFamily="49" charset="0"/>
              </a:rPr>
              <a:t>[55] 0.70 0.34 0.43 0.75 0.44 0.44 0.29 0.48 0.28</a:t>
            </a:r>
          </a:p>
          <a:p>
            <a:pPr marL="533400" indent="-533400" eaLnBrk="1" hangingPunct="1">
              <a:lnSpc>
                <a:spcPct val="80000"/>
              </a:lnSpc>
              <a:spcBef>
                <a:spcPct val="0"/>
              </a:spcBef>
              <a:buFontTx/>
              <a:buNone/>
            </a:pPr>
            <a:r>
              <a:rPr lang="en-US" sz="2000" smtClean="0">
                <a:solidFill>
                  <a:srgbClr val="FF0000"/>
                </a:solidFill>
                <a:latin typeface="Courier New" pitchFamily="49" charset="0"/>
                <a:cs typeface="Courier New" pitchFamily="49" charset="0"/>
              </a:rPr>
              <a:t>&gt; attach(myData)</a:t>
            </a:r>
          </a:p>
          <a:p>
            <a:pPr marL="533400" indent="-533400" eaLnBrk="1" hangingPunct="1">
              <a:lnSpc>
                <a:spcPct val="80000"/>
              </a:lnSpc>
              <a:spcBef>
                <a:spcPct val="0"/>
              </a:spcBef>
              <a:buFontTx/>
              <a:buNone/>
            </a:pPr>
            <a:r>
              <a:rPr lang="en-US" sz="2000" smtClean="0">
                <a:solidFill>
                  <a:srgbClr val="FF0000"/>
                </a:solidFill>
                <a:latin typeface="Courier New" pitchFamily="49" charset="0"/>
                <a:cs typeface="Courier New" pitchFamily="49" charset="0"/>
              </a:rPr>
              <a:t>&gt; Learning</a:t>
            </a:r>
          </a:p>
          <a:p>
            <a:pPr marL="533400" indent="-533400" eaLnBrk="1" hangingPunct="1">
              <a:lnSpc>
                <a:spcPct val="80000"/>
              </a:lnSpc>
              <a:spcBef>
                <a:spcPct val="0"/>
              </a:spcBef>
              <a:buFontTx/>
              <a:buNone/>
            </a:pPr>
            <a:r>
              <a:rPr lang="en-US" sz="2000" smtClean="0">
                <a:solidFill>
                  <a:srgbClr val="0000CC"/>
                </a:solidFill>
                <a:latin typeface="Courier New" pitchFamily="49" charset="0"/>
                <a:cs typeface="Courier New" pitchFamily="49" charset="0"/>
              </a:rPr>
              <a:t> [1] 0.90 0.87 0.90 0.85 0.93 0.93 0.89 0.80 0.98</a:t>
            </a:r>
          </a:p>
          <a:p>
            <a:pPr marL="533400" indent="-533400" eaLnBrk="1" hangingPunct="1">
              <a:lnSpc>
                <a:spcPct val="80000"/>
              </a:lnSpc>
              <a:spcBef>
                <a:spcPct val="0"/>
              </a:spcBef>
              <a:buFontTx/>
              <a:buNone/>
            </a:pPr>
            <a:r>
              <a:rPr lang="en-US" sz="2000" smtClean="0">
                <a:solidFill>
                  <a:srgbClr val="0000CC"/>
                </a:solidFill>
                <a:latin typeface="Courier New" pitchFamily="49" charset="0"/>
                <a:cs typeface="Courier New" pitchFamily="49" charset="0"/>
              </a:rPr>
              <a:t>[10] 0.88 0.88 0.94 0.99 0.92 0.83 0.65 0.57 0.55</a:t>
            </a:r>
          </a:p>
          <a:p>
            <a:pPr marL="533400" indent="-533400" eaLnBrk="1" hangingPunct="1">
              <a:lnSpc>
                <a:spcPct val="80000"/>
              </a:lnSpc>
              <a:spcBef>
                <a:spcPct val="0"/>
              </a:spcBef>
              <a:buFontTx/>
              <a:buNone/>
            </a:pPr>
            <a:r>
              <a:rPr lang="en-US" sz="2000" smtClean="0">
                <a:solidFill>
                  <a:srgbClr val="0000CC"/>
                </a:solidFill>
                <a:latin typeface="Courier New" pitchFamily="49" charset="0"/>
                <a:cs typeface="Courier New" pitchFamily="49" charset="0"/>
              </a:rPr>
              <a:t>[19] 0.94 0.68 0.89 0.60 0.63 0.84 0.92 0.56 0.78</a:t>
            </a:r>
          </a:p>
          <a:p>
            <a:pPr marL="533400" indent="-533400" eaLnBrk="1" hangingPunct="1">
              <a:lnSpc>
                <a:spcPct val="80000"/>
              </a:lnSpc>
              <a:spcBef>
                <a:spcPct val="0"/>
              </a:spcBef>
              <a:buFontTx/>
              <a:buNone/>
            </a:pPr>
            <a:r>
              <a:rPr lang="en-US" sz="2000" smtClean="0">
                <a:solidFill>
                  <a:srgbClr val="0000CC"/>
                </a:solidFill>
                <a:latin typeface="Courier New" pitchFamily="49" charset="0"/>
                <a:cs typeface="Courier New" pitchFamily="49" charset="0"/>
              </a:rPr>
              <a:t>[28] 0.54 0.47 0.45 0.59 0.91 0.98 0.82 0.93 0.81</a:t>
            </a:r>
          </a:p>
          <a:p>
            <a:pPr marL="533400" indent="-533400" eaLnBrk="1" hangingPunct="1">
              <a:lnSpc>
                <a:spcPct val="80000"/>
              </a:lnSpc>
              <a:spcBef>
                <a:spcPct val="0"/>
              </a:spcBef>
              <a:buFontTx/>
              <a:buNone/>
            </a:pPr>
            <a:r>
              <a:rPr lang="en-US" sz="2000" smtClean="0">
                <a:solidFill>
                  <a:srgbClr val="0000CC"/>
                </a:solidFill>
                <a:latin typeface="Courier New" pitchFamily="49" charset="0"/>
                <a:cs typeface="Courier New" pitchFamily="49" charset="0"/>
              </a:rPr>
              <a:t>[37] 0.97 0.95 0.70 1.00 0.90 0.99 0.95 0.95 0.97</a:t>
            </a:r>
          </a:p>
          <a:p>
            <a:pPr marL="533400" indent="-533400" eaLnBrk="1" hangingPunct="1">
              <a:lnSpc>
                <a:spcPct val="80000"/>
              </a:lnSpc>
              <a:spcBef>
                <a:spcPct val="0"/>
              </a:spcBef>
              <a:buFontTx/>
              <a:buNone/>
            </a:pPr>
            <a:r>
              <a:rPr lang="en-US" sz="2000" smtClean="0">
                <a:solidFill>
                  <a:srgbClr val="0000CC"/>
                </a:solidFill>
                <a:latin typeface="Courier New" pitchFamily="49" charset="0"/>
                <a:cs typeface="Courier New" pitchFamily="49" charset="0"/>
              </a:rPr>
              <a:t>[46] 1.00 0.99 0.18 0.33 0.88 0.23 0.75 0.21 0.35</a:t>
            </a:r>
          </a:p>
          <a:p>
            <a:pPr marL="533400" indent="-533400" eaLnBrk="1" hangingPunct="1">
              <a:lnSpc>
                <a:spcPct val="80000"/>
              </a:lnSpc>
              <a:spcBef>
                <a:spcPct val="0"/>
              </a:spcBef>
              <a:buFontTx/>
              <a:buNone/>
            </a:pPr>
            <a:r>
              <a:rPr lang="en-US" sz="2000" smtClean="0">
                <a:solidFill>
                  <a:srgbClr val="0000CC"/>
                </a:solidFill>
                <a:latin typeface="Courier New" pitchFamily="49" charset="0"/>
                <a:cs typeface="Courier New" pitchFamily="49" charset="0"/>
              </a:rPr>
              <a:t>[55] 0.70 0.34 0.43 0.75 0.44 0.44 0.29 0.48 0.28</a:t>
            </a:r>
            <a:endParaRPr lang="en-US" sz="2000" dirty="0" smtClean="0">
              <a:solidFill>
                <a:srgbClr val="0000CC"/>
              </a:solidFill>
              <a:latin typeface="Courier New" pitchFamily="49" charset="0"/>
              <a:cs typeface="Courier New" pitchFamily="49" charset="0"/>
            </a:endParaRPr>
          </a:p>
        </p:txBody>
      </p:sp>
    </p:spTree>
    <p:extLst>
      <p:ext uri="{BB962C8B-B14F-4D97-AF65-F5344CB8AC3E}">
        <p14:creationId xmlns:p14="http://schemas.microsoft.com/office/powerpoint/2010/main" val="278483474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Demo</a:t>
            </a:r>
            <a:endParaRPr lang="hr-HR" dirty="0"/>
          </a:p>
        </p:txBody>
      </p:sp>
      <p:sp>
        <p:nvSpPr>
          <p:cNvPr id="4" name="Text Box 8"/>
          <p:cNvSpPr txBox="1">
            <a:spLocks noChangeArrowheads="1"/>
          </p:cNvSpPr>
          <p:nvPr/>
        </p:nvSpPr>
        <p:spPr bwMode="auto">
          <a:xfrm>
            <a:off x="239713" y="1706562"/>
            <a:ext cx="52419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spcBef>
                <a:spcPct val="50000"/>
              </a:spcBef>
            </a:pPr>
            <a:r>
              <a:rPr lang="hr-HR" sz="3200" dirty="0" smtClean="0">
                <a:latin typeface="Arial (Body)"/>
              </a:rPr>
              <a:t>Selecting subsets of data:</a:t>
            </a:r>
            <a:endParaRPr lang="en-US" sz="3200" dirty="0">
              <a:latin typeface="Arial (Body)"/>
            </a:endParaRPr>
          </a:p>
        </p:txBody>
      </p:sp>
      <p:sp>
        <p:nvSpPr>
          <p:cNvPr id="6" name="Rectangle 3"/>
          <p:cNvSpPr txBox="1">
            <a:spLocks noChangeArrowheads="1"/>
          </p:cNvSpPr>
          <p:nvPr/>
        </p:nvSpPr>
        <p:spPr bwMode="auto">
          <a:xfrm>
            <a:off x="838200" y="2438400"/>
            <a:ext cx="7885112" cy="4038600"/>
          </a:xfrm>
          <a:prstGeom prst="rect">
            <a:avLst/>
          </a:prstGeom>
          <a:solidFill>
            <a:schemeClr val="bg1"/>
          </a:solidFill>
          <a:ln>
            <a:solidFill>
              <a:schemeClr val="tx1"/>
            </a:solidFill>
            <a:miter lim="800000"/>
            <a:headEnd/>
            <a:tailEnd/>
          </a:ln>
          <a:extLst/>
        </p:spPr>
        <p:txBody>
          <a:bodyPr vert="horz" wrap="square" lIns="91440" tIns="91440" rIns="91440" bIns="45720" numCol="1" anchor="t" anchorCtr="0" compatLnSpc="1">
            <a:prstTxWarp prst="textNoShape">
              <a:avLst/>
            </a:prstTxWarp>
          </a:bodyPr>
          <a:lstStyle>
            <a:lvl1pPr marL="447675" indent="-447675" algn="l" rtl="0" eaLnBrk="0" fontAlgn="base" hangingPunct="0">
              <a:spcBef>
                <a:spcPct val="20000"/>
              </a:spcBef>
              <a:spcAft>
                <a:spcPct val="0"/>
              </a:spcAft>
              <a:buClr>
                <a:schemeClr val="accent1"/>
              </a:buClr>
              <a:buSzPct val="70000"/>
              <a:buFont typeface="Wingdings" pitchFamily="2" charset="2"/>
              <a:buChar char="n"/>
              <a:defRPr sz="32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800">
                <a:solidFill>
                  <a:schemeClr val="tx1"/>
                </a:solidFill>
                <a:latin typeface="+mn-lt"/>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400">
                <a:solidFill>
                  <a:schemeClr val="tx1"/>
                </a:solidFill>
                <a:latin typeface="+mn-lt"/>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9pPr>
          </a:lstStyle>
          <a:p>
            <a:pPr marL="533400" indent="-533400" eaLnBrk="1" hangingPunct="1">
              <a:lnSpc>
                <a:spcPct val="90000"/>
              </a:lnSpc>
              <a:spcBef>
                <a:spcPct val="0"/>
              </a:spcBef>
              <a:buFontTx/>
              <a:buNone/>
            </a:pPr>
            <a:r>
              <a:rPr lang="en-US" sz="2000" smtClean="0">
                <a:solidFill>
                  <a:srgbClr val="FF0000"/>
                </a:solidFill>
                <a:latin typeface="Courier New" pitchFamily="49" charset="0"/>
                <a:cs typeface="Courier New" pitchFamily="49" charset="0"/>
              </a:rPr>
              <a:t>&gt; Learning[Group=="A"]</a:t>
            </a:r>
          </a:p>
          <a:p>
            <a:pPr marL="533400" indent="-533400" eaLnBrk="1" hangingPunct="1">
              <a:lnSpc>
                <a:spcPct val="90000"/>
              </a:lnSpc>
              <a:spcBef>
                <a:spcPct val="0"/>
              </a:spcBef>
              <a:buFontTx/>
              <a:buNone/>
            </a:pPr>
            <a:r>
              <a:rPr lang="en-US" sz="2000" smtClean="0">
                <a:solidFill>
                  <a:srgbClr val="0000CC"/>
                </a:solidFill>
                <a:latin typeface="Courier New" pitchFamily="49" charset="0"/>
                <a:cs typeface="Courier New" pitchFamily="49" charset="0"/>
              </a:rPr>
              <a:t> [1] 0.90 0.87 0.90 0.85 0.93 0.93 0.89 0.80 0.98</a:t>
            </a:r>
          </a:p>
          <a:p>
            <a:pPr marL="533400" indent="-533400" eaLnBrk="1" hangingPunct="1">
              <a:lnSpc>
                <a:spcPct val="90000"/>
              </a:lnSpc>
              <a:spcBef>
                <a:spcPct val="0"/>
              </a:spcBef>
              <a:buFontTx/>
              <a:buNone/>
            </a:pPr>
            <a:r>
              <a:rPr lang="en-US" sz="2000" smtClean="0">
                <a:solidFill>
                  <a:srgbClr val="0000CC"/>
                </a:solidFill>
                <a:latin typeface="Courier New" pitchFamily="49" charset="0"/>
                <a:cs typeface="Courier New" pitchFamily="49" charset="0"/>
              </a:rPr>
              <a:t>[10] 0.88 0.88 0.94 0.99 0.92 0.83 0.65 0.98 0.82</a:t>
            </a:r>
          </a:p>
          <a:p>
            <a:pPr marL="533400" indent="-533400" eaLnBrk="1" hangingPunct="1">
              <a:lnSpc>
                <a:spcPct val="90000"/>
              </a:lnSpc>
              <a:spcBef>
                <a:spcPct val="0"/>
              </a:spcBef>
              <a:buFontTx/>
              <a:buNone/>
            </a:pPr>
            <a:r>
              <a:rPr lang="en-US" sz="2000" smtClean="0">
                <a:solidFill>
                  <a:srgbClr val="0000CC"/>
                </a:solidFill>
                <a:latin typeface="Courier New" pitchFamily="49" charset="0"/>
                <a:cs typeface="Courier New" pitchFamily="49" charset="0"/>
              </a:rPr>
              <a:t>[19] 0.93 0.81 0.97 0.95 0.70 1.00 0.90 0.99 0.95</a:t>
            </a:r>
          </a:p>
          <a:p>
            <a:pPr marL="533400" indent="-533400" eaLnBrk="1" hangingPunct="1">
              <a:lnSpc>
                <a:spcPct val="90000"/>
              </a:lnSpc>
              <a:spcBef>
                <a:spcPct val="0"/>
              </a:spcBef>
              <a:buFontTx/>
              <a:buNone/>
            </a:pPr>
            <a:r>
              <a:rPr lang="en-US" sz="2000" smtClean="0">
                <a:solidFill>
                  <a:srgbClr val="0000CC"/>
                </a:solidFill>
                <a:latin typeface="Courier New" pitchFamily="49" charset="0"/>
                <a:cs typeface="Courier New" pitchFamily="49" charset="0"/>
              </a:rPr>
              <a:t>[28] 0.95 0.97 1.00 0.99</a:t>
            </a:r>
          </a:p>
          <a:p>
            <a:pPr marL="533400" indent="-533400" eaLnBrk="1" hangingPunct="1">
              <a:lnSpc>
                <a:spcPct val="90000"/>
              </a:lnSpc>
              <a:spcBef>
                <a:spcPct val="0"/>
              </a:spcBef>
              <a:buFontTx/>
              <a:buNone/>
            </a:pPr>
            <a:r>
              <a:rPr lang="en-US" sz="2000" smtClean="0">
                <a:solidFill>
                  <a:srgbClr val="FF0000"/>
                </a:solidFill>
                <a:latin typeface="Courier New" pitchFamily="49" charset="0"/>
                <a:cs typeface="Courier New" pitchFamily="49" charset="0"/>
              </a:rPr>
              <a:t>&gt; Learning[Group!="A"]</a:t>
            </a:r>
          </a:p>
          <a:p>
            <a:pPr marL="533400" indent="-533400" eaLnBrk="1" hangingPunct="1">
              <a:lnSpc>
                <a:spcPct val="90000"/>
              </a:lnSpc>
              <a:spcBef>
                <a:spcPct val="0"/>
              </a:spcBef>
              <a:buFontTx/>
              <a:buNone/>
            </a:pPr>
            <a:r>
              <a:rPr lang="en-US" sz="2000" smtClean="0">
                <a:solidFill>
                  <a:srgbClr val="0000CC"/>
                </a:solidFill>
                <a:latin typeface="Courier New" pitchFamily="49" charset="0"/>
                <a:cs typeface="Courier New" pitchFamily="49" charset="0"/>
              </a:rPr>
              <a:t> [1] 0.57 0.55 0.94 0.68 0.89 0.60 0.63 0.84 0.92</a:t>
            </a:r>
          </a:p>
          <a:p>
            <a:pPr marL="533400" indent="-533400" eaLnBrk="1" hangingPunct="1">
              <a:lnSpc>
                <a:spcPct val="90000"/>
              </a:lnSpc>
              <a:spcBef>
                <a:spcPct val="0"/>
              </a:spcBef>
              <a:buFontTx/>
              <a:buNone/>
            </a:pPr>
            <a:r>
              <a:rPr lang="en-US" sz="2000" smtClean="0">
                <a:solidFill>
                  <a:srgbClr val="0000CC"/>
                </a:solidFill>
                <a:latin typeface="Courier New" pitchFamily="49" charset="0"/>
                <a:cs typeface="Courier New" pitchFamily="49" charset="0"/>
              </a:rPr>
              <a:t>[10] 0.56 0.78 0.54 0.47 0.45 0.59 0.91 0.18 0.33</a:t>
            </a:r>
          </a:p>
          <a:p>
            <a:pPr marL="533400" indent="-533400" eaLnBrk="1" hangingPunct="1">
              <a:lnSpc>
                <a:spcPct val="90000"/>
              </a:lnSpc>
              <a:spcBef>
                <a:spcPct val="0"/>
              </a:spcBef>
              <a:buFontTx/>
              <a:buNone/>
            </a:pPr>
            <a:r>
              <a:rPr lang="en-US" sz="2000" smtClean="0">
                <a:solidFill>
                  <a:srgbClr val="0000CC"/>
                </a:solidFill>
                <a:latin typeface="Courier New" pitchFamily="49" charset="0"/>
                <a:cs typeface="Courier New" pitchFamily="49" charset="0"/>
              </a:rPr>
              <a:t>[19] 0.88 0.23 0.75 0.21 0.35 0.70 0.34 0.43 0.75</a:t>
            </a:r>
          </a:p>
          <a:p>
            <a:pPr marL="533400" indent="-533400" eaLnBrk="1" hangingPunct="1">
              <a:lnSpc>
                <a:spcPct val="90000"/>
              </a:lnSpc>
              <a:spcBef>
                <a:spcPct val="0"/>
              </a:spcBef>
              <a:buFontTx/>
              <a:buNone/>
            </a:pPr>
            <a:r>
              <a:rPr lang="en-US" sz="2000" smtClean="0">
                <a:solidFill>
                  <a:srgbClr val="0000CC"/>
                </a:solidFill>
                <a:latin typeface="Courier New" pitchFamily="49" charset="0"/>
                <a:cs typeface="Courier New" pitchFamily="49" charset="0"/>
              </a:rPr>
              <a:t>[28] 0.44 0.44 0.29 0.48 0.28</a:t>
            </a:r>
          </a:p>
          <a:p>
            <a:pPr marL="533400" indent="-533400" eaLnBrk="1" hangingPunct="1">
              <a:lnSpc>
                <a:spcPct val="90000"/>
              </a:lnSpc>
              <a:spcBef>
                <a:spcPct val="0"/>
              </a:spcBef>
              <a:buFontTx/>
              <a:buNone/>
            </a:pPr>
            <a:r>
              <a:rPr lang="en-US" sz="2000" smtClean="0">
                <a:solidFill>
                  <a:srgbClr val="FF0000"/>
                </a:solidFill>
                <a:latin typeface="Courier New" pitchFamily="49" charset="0"/>
                <a:cs typeface="Courier New" pitchFamily="49" charset="0"/>
              </a:rPr>
              <a:t>&gt; Condition[Group=="B"&amp;Learning&lt;0.5]</a:t>
            </a:r>
          </a:p>
          <a:p>
            <a:pPr marL="533400" indent="-533400" eaLnBrk="1" hangingPunct="1">
              <a:lnSpc>
                <a:spcPct val="90000"/>
              </a:lnSpc>
              <a:spcBef>
                <a:spcPct val="0"/>
              </a:spcBef>
              <a:buFontTx/>
              <a:buNone/>
            </a:pPr>
            <a:r>
              <a:rPr lang="en-US" sz="2000" smtClean="0">
                <a:solidFill>
                  <a:srgbClr val="0000CC"/>
                </a:solidFill>
                <a:latin typeface="Courier New" pitchFamily="49" charset="0"/>
                <a:cs typeface="Courier New" pitchFamily="49" charset="0"/>
              </a:rPr>
              <a:t> [1] Low  Low  High High High High High High High</a:t>
            </a:r>
          </a:p>
          <a:p>
            <a:pPr marL="533400" indent="-533400" eaLnBrk="1" hangingPunct="1">
              <a:lnSpc>
                <a:spcPct val="90000"/>
              </a:lnSpc>
              <a:spcBef>
                <a:spcPct val="0"/>
              </a:spcBef>
              <a:buFontTx/>
              <a:buNone/>
            </a:pPr>
            <a:r>
              <a:rPr lang="en-US" sz="2000" smtClean="0">
                <a:solidFill>
                  <a:srgbClr val="0000CC"/>
                </a:solidFill>
                <a:latin typeface="Courier New" pitchFamily="49" charset="0"/>
                <a:cs typeface="Courier New" pitchFamily="49" charset="0"/>
              </a:rPr>
              <a:t>[10] High High High High High</a:t>
            </a:r>
          </a:p>
          <a:p>
            <a:pPr marL="533400" indent="-533400" eaLnBrk="1" hangingPunct="1">
              <a:lnSpc>
                <a:spcPct val="90000"/>
              </a:lnSpc>
              <a:spcBef>
                <a:spcPct val="0"/>
              </a:spcBef>
              <a:buFontTx/>
              <a:buNone/>
            </a:pPr>
            <a:r>
              <a:rPr lang="en-US" sz="2000" smtClean="0">
                <a:solidFill>
                  <a:srgbClr val="0000CC"/>
                </a:solidFill>
                <a:latin typeface="Courier New" pitchFamily="49" charset="0"/>
                <a:cs typeface="Courier New" pitchFamily="49" charset="0"/>
              </a:rPr>
              <a:t>Levels: High Low</a:t>
            </a:r>
          </a:p>
        </p:txBody>
      </p:sp>
    </p:spTree>
    <p:extLst>
      <p:ext uri="{BB962C8B-B14F-4D97-AF65-F5344CB8AC3E}">
        <p14:creationId xmlns:p14="http://schemas.microsoft.com/office/powerpoint/2010/main" val="386458882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sz="3400" dirty="0" smtClean="0"/>
              <a:t>Demo - </a:t>
            </a:r>
            <a:r>
              <a:rPr lang="en-US" sz="3400" dirty="0"/>
              <a:t>Statistics and Data Analysis</a:t>
            </a:r>
            <a:endParaRPr lang="hr-HR" sz="3400" dirty="0"/>
          </a:p>
        </p:txBody>
      </p:sp>
      <p:sp>
        <p:nvSpPr>
          <p:cNvPr id="3" name="Content Placeholder 2"/>
          <p:cNvSpPr>
            <a:spLocks noGrp="1"/>
          </p:cNvSpPr>
          <p:nvPr>
            <p:ph idx="1"/>
          </p:nvPr>
        </p:nvSpPr>
        <p:spPr>
          <a:xfrm>
            <a:off x="304800" y="1828800"/>
            <a:ext cx="8686799" cy="4876800"/>
          </a:xfrm>
        </p:spPr>
        <p:txBody>
          <a:bodyPr/>
          <a:lstStyle/>
          <a:p>
            <a:r>
              <a:rPr lang="en-US" dirty="0" smtClean="0"/>
              <a:t>Parametric </a:t>
            </a:r>
            <a:r>
              <a:rPr lang="en-US" dirty="0"/>
              <a:t>Tests</a:t>
            </a:r>
          </a:p>
          <a:p>
            <a:pPr lvl="1" eaLnBrk="1" hangingPunct="1">
              <a:lnSpc>
                <a:spcPct val="90000"/>
              </a:lnSpc>
            </a:pPr>
            <a:r>
              <a:rPr lang="en-US" dirty="0"/>
              <a:t>Independent sample t-tests</a:t>
            </a:r>
          </a:p>
          <a:p>
            <a:pPr lvl="1" eaLnBrk="1" hangingPunct="1">
              <a:lnSpc>
                <a:spcPct val="90000"/>
              </a:lnSpc>
            </a:pPr>
            <a:r>
              <a:rPr lang="en-US" dirty="0"/>
              <a:t>Paired sample t-tests</a:t>
            </a:r>
          </a:p>
          <a:p>
            <a:pPr lvl="1" eaLnBrk="1" hangingPunct="1">
              <a:lnSpc>
                <a:spcPct val="90000"/>
              </a:lnSpc>
            </a:pPr>
            <a:r>
              <a:rPr lang="en-US" dirty="0"/>
              <a:t>One sample t-tests</a:t>
            </a:r>
          </a:p>
          <a:p>
            <a:pPr lvl="1" eaLnBrk="1" hangingPunct="1">
              <a:lnSpc>
                <a:spcPct val="90000"/>
              </a:lnSpc>
            </a:pPr>
            <a:r>
              <a:rPr lang="en-US" dirty="0"/>
              <a:t>Correlation</a:t>
            </a:r>
          </a:p>
          <a:p>
            <a:pPr eaLnBrk="1" hangingPunct="1">
              <a:lnSpc>
                <a:spcPct val="90000"/>
              </a:lnSpc>
            </a:pPr>
            <a:r>
              <a:rPr lang="en-US" dirty="0"/>
              <a:t>Nonparametric tests</a:t>
            </a:r>
          </a:p>
          <a:p>
            <a:pPr lvl="1" eaLnBrk="1" hangingPunct="1">
              <a:lnSpc>
                <a:spcPct val="90000"/>
              </a:lnSpc>
            </a:pPr>
            <a:r>
              <a:rPr lang="en-US" dirty="0" smtClean="0"/>
              <a:t>Shapiro-</a:t>
            </a:r>
            <a:r>
              <a:rPr lang="en-US" dirty="0" err="1" smtClean="0"/>
              <a:t>Wilks</a:t>
            </a:r>
            <a:r>
              <a:rPr lang="en-US" dirty="0" smtClean="0"/>
              <a:t> </a:t>
            </a:r>
            <a:r>
              <a:rPr lang="en-US" dirty="0"/>
              <a:t>test for normality</a:t>
            </a:r>
          </a:p>
          <a:p>
            <a:pPr lvl="1" eaLnBrk="1" hangingPunct="1">
              <a:lnSpc>
                <a:spcPct val="90000"/>
              </a:lnSpc>
            </a:pPr>
            <a:r>
              <a:rPr lang="en-US" dirty="0"/>
              <a:t>Wilcoxon signed-rank test (Mann-Whitney U)</a:t>
            </a:r>
          </a:p>
          <a:p>
            <a:pPr lvl="1" eaLnBrk="1" hangingPunct="1">
              <a:lnSpc>
                <a:spcPct val="90000"/>
              </a:lnSpc>
            </a:pPr>
            <a:r>
              <a:rPr lang="en-US" dirty="0"/>
              <a:t>Chi square test</a:t>
            </a:r>
          </a:p>
          <a:p>
            <a:pPr eaLnBrk="1" hangingPunct="1">
              <a:lnSpc>
                <a:spcPct val="90000"/>
              </a:lnSpc>
            </a:pPr>
            <a:r>
              <a:rPr lang="en-US" dirty="0"/>
              <a:t>Linear Models and ANOVA</a:t>
            </a:r>
          </a:p>
          <a:p>
            <a:endParaRPr lang="hr-HR" dirty="0"/>
          </a:p>
        </p:txBody>
      </p:sp>
    </p:spTree>
    <p:extLst>
      <p:ext uri="{BB962C8B-B14F-4D97-AF65-F5344CB8AC3E}">
        <p14:creationId xmlns:p14="http://schemas.microsoft.com/office/powerpoint/2010/main" val="52141032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Basic </a:t>
            </a:r>
            <a:r>
              <a:rPr lang="en-US" sz="3200" dirty="0"/>
              <a:t>parametric inferential statistics</a:t>
            </a:r>
            <a:endParaRPr lang="hr-HR" sz="3200" dirty="0"/>
          </a:p>
        </p:txBody>
      </p:sp>
      <p:sp>
        <p:nvSpPr>
          <p:cNvPr id="4" name="Text Box 8"/>
          <p:cNvSpPr txBox="1">
            <a:spLocks noChangeArrowheads="1"/>
          </p:cNvSpPr>
          <p:nvPr/>
        </p:nvSpPr>
        <p:spPr bwMode="auto">
          <a:xfrm>
            <a:off x="239713" y="1706562"/>
            <a:ext cx="53228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spcBef>
                <a:spcPct val="50000"/>
              </a:spcBef>
            </a:pPr>
            <a:r>
              <a:rPr lang="hr-HR" sz="3200" dirty="0" smtClean="0">
                <a:latin typeface="Arial (Body)"/>
              </a:rPr>
              <a:t>Independent sample t-tests:</a:t>
            </a:r>
            <a:endParaRPr lang="en-US" sz="3200" dirty="0">
              <a:latin typeface="Arial (Body)"/>
            </a:endParaRPr>
          </a:p>
        </p:txBody>
      </p:sp>
      <p:sp>
        <p:nvSpPr>
          <p:cNvPr id="5" name="Rectangle 3"/>
          <p:cNvSpPr txBox="1">
            <a:spLocks noChangeArrowheads="1"/>
          </p:cNvSpPr>
          <p:nvPr/>
        </p:nvSpPr>
        <p:spPr bwMode="auto">
          <a:xfrm>
            <a:off x="468313" y="2362200"/>
            <a:ext cx="8294687" cy="4305300"/>
          </a:xfrm>
          <a:prstGeom prst="rect">
            <a:avLst/>
          </a:prstGeom>
          <a:solidFill>
            <a:schemeClr val="bg1"/>
          </a:solidFill>
          <a:ln>
            <a:solidFill>
              <a:schemeClr val="tx1"/>
            </a:solidFill>
            <a:miter lim="800000"/>
            <a:headEnd/>
            <a:tailEnd/>
          </a:ln>
          <a:extLst/>
        </p:spPr>
        <p:txBody>
          <a:bodyPr vert="horz" wrap="square" lIns="91440" tIns="91440" rIns="91440" bIns="45720" numCol="1" anchor="t" anchorCtr="0" compatLnSpc="1">
            <a:prstTxWarp prst="textNoShape">
              <a:avLst/>
            </a:prstTxWarp>
          </a:bodyPr>
          <a:lstStyle>
            <a:lvl1pPr marL="447675" indent="-447675" algn="l" rtl="0" eaLnBrk="0" fontAlgn="base" hangingPunct="0">
              <a:spcBef>
                <a:spcPct val="20000"/>
              </a:spcBef>
              <a:spcAft>
                <a:spcPct val="0"/>
              </a:spcAft>
              <a:buClr>
                <a:schemeClr val="accent1"/>
              </a:buClr>
              <a:buSzPct val="70000"/>
              <a:buFont typeface="Wingdings" pitchFamily="2" charset="2"/>
              <a:buChar char="n"/>
              <a:defRPr sz="32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800">
                <a:solidFill>
                  <a:schemeClr val="tx1"/>
                </a:solidFill>
                <a:latin typeface="+mn-lt"/>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400">
                <a:solidFill>
                  <a:schemeClr val="tx1"/>
                </a:solidFill>
                <a:latin typeface="+mn-lt"/>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9pPr>
          </a:lstStyle>
          <a:p>
            <a:pPr marL="533400" indent="-533400" eaLnBrk="1" hangingPunct="1">
              <a:buFontTx/>
              <a:buNone/>
            </a:pPr>
            <a:r>
              <a:rPr lang="en-US" sz="1600" dirty="0" smtClean="0">
                <a:solidFill>
                  <a:srgbClr val="FF0000"/>
                </a:solidFill>
                <a:latin typeface="Courier New" pitchFamily="49" charset="0"/>
                <a:cs typeface="Courier New" pitchFamily="49" charset="0"/>
              </a:rPr>
              <a:t>&gt; </a:t>
            </a:r>
            <a:r>
              <a:rPr lang="en-US" sz="1600" dirty="0" err="1" smtClean="0">
                <a:solidFill>
                  <a:srgbClr val="FF0000"/>
                </a:solidFill>
                <a:latin typeface="Courier New" pitchFamily="49" charset="0"/>
                <a:cs typeface="Courier New" pitchFamily="49" charset="0"/>
              </a:rPr>
              <a:t>t.test</a:t>
            </a:r>
            <a:r>
              <a:rPr lang="en-US" sz="1600" dirty="0" smtClean="0">
                <a:solidFill>
                  <a:srgbClr val="FF0000"/>
                </a:solidFill>
                <a:latin typeface="Courier New" pitchFamily="49" charset="0"/>
                <a:cs typeface="Courier New" pitchFamily="49" charset="0"/>
              </a:rPr>
              <a:t>(Pre2[Group=="A"],</a:t>
            </a:r>
          </a:p>
          <a:p>
            <a:pPr marL="533400" indent="-533400" eaLnBrk="1" hangingPunct="1">
              <a:buFontTx/>
              <a:buNone/>
            </a:pPr>
            <a:r>
              <a:rPr lang="en-US" sz="1600" dirty="0" smtClean="0">
                <a:solidFill>
                  <a:srgbClr val="FF0000"/>
                </a:solidFill>
                <a:latin typeface="Courier New" pitchFamily="49" charset="0"/>
                <a:cs typeface="Courier New" pitchFamily="49" charset="0"/>
              </a:rPr>
              <a:t>+ Pre2[Group=="B"],</a:t>
            </a:r>
          </a:p>
          <a:p>
            <a:pPr marL="533400" indent="-533400" eaLnBrk="1" hangingPunct="1">
              <a:buFontTx/>
              <a:buNone/>
            </a:pPr>
            <a:r>
              <a:rPr lang="en-US" sz="1600" dirty="0" smtClean="0">
                <a:solidFill>
                  <a:srgbClr val="FF0000"/>
                </a:solidFill>
                <a:latin typeface="Courier New" pitchFamily="49" charset="0"/>
                <a:cs typeface="Courier New" pitchFamily="49" charset="0"/>
              </a:rPr>
              <a:t>+ paired=FALSE)</a:t>
            </a:r>
          </a:p>
          <a:p>
            <a:pPr marL="533400" indent="-533400" eaLnBrk="1" hangingPunct="1">
              <a:buFontTx/>
              <a:buNone/>
            </a:pPr>
            <a:endParaRPr lang="en-US" sz="1600" dirty="0" smtClean="0">
              <a:solidFill>
                <a:srgbClr val="0000CC"/>
              </a:solidFill>
              <a:latin typeface="Courier New" pitchFamily="49" charset="0"/>
              <a:cs typeface="Courier New" pitchFamily="49" charset="0"/>
            </a:endParaRPr>
          </a:p>
          <a:p>
            <a:pPr marL="533400" indent="-533400" eaLnBrk="1" hangingPunct="1">
              <a:buFontTx/>
              <a:buNone/>
            </a:pPr>
            <a:r>
              <a:rPr lang="en-US" sz="1600" dirty="0" smtClean="0">
                <a:solidFill>
                  <a:srgbClr val="0000CC"/>
                </a:solidFill>
                <a:latin typeface="Courier New" pitchFamily="49" charset="0"/>
                <a:cs typeface="Courier New" pitchFamily="49" charset="0"/>
              </a:rPr>
              <a:t>        Welch Two Sample t-test</a:t>
            </a:r>
          </a:p>
          <a:p>
            <a:pPr marL="533400" indent="-533400" eaLnBrk="1" hangingPunct="1">
              <a:buFontTx/>
              <a:buNone/>
            </a:pPr>
            <a:endParaRPr lang="en-US" sz="1600" dirty="0" smtClean="0">
              <a:solidFill>
                <a:srgbClr val="0000CC"/>
              </a:solidFill>
              <a:latin typeface="Courier New" pitchFamily="49" charset="0"/>
              <a:cs typeface="Courier New" pitchFamily="49" charset="0"/>
            </a:endParaRPr>
          </a:p>
          <a:p>
            <a:pPr marL="533400" indent="-533400" eaLnBrk="1" hangingPunct="1">
              <a:buFontTx/>
              <a:buNone/>
            </a:pPr>
            <a:r>
              <a:rPr lang="en-US" sz="1600" dirty="0" smtClean="0">
                <a:solidFill>
                  <a:srgbClr val="0000CC"/>
                </a:solidFill>
                <a:latin typeface="Courier New" pitchFamily="49" charset="0"/>
                <a:cs typeface="Courier New" pitchFamily="49" charset="0"/>
              </a:rPr>
              <a:t>data:  Learning[Group == "A"] and Learning[Group == "B"]</a:t>
            </a:r>
          </a:p>
          <a:p>
            <a:pPr marL="533400" indent="-533400" eaLnBrk="1" hangingPunct="1">
              <a:buFontTx/>
              <a:buNone/>
            </a:pPr>
            <a:r>
              <a:rPr lang="en-US" sz="1600" dirty="0" smtClean="0">
                <a:solidFill>
                  <a:srgbClr val="0000CC"/>
                </a:solidFill>
                <a:latin typeface="Courier New" pitchFamily="49" charset="0"/>
                <a:cs typeface="Courier New" pitchFamily="49" charset="0"/>
              </a:rPr>
              <a:t>t = 1.6117, </a:t>
            </a:r>
            <a:r>
              <a:rPr lang="en-US" sz="1600" dirty="0" err="1" smtClean="0">
                <a:solidFill>
                  <a:srgbClr val="0000CC"/>
                </a:solidFill>
                <a:latin typeface="Courier New" pitchFamily="49" charset="0"/>
                <a:cs typeface="Courier New" pitchFamily="49" charset="0"/>
              </a:rPr>
              <a:t>df</a:t>
            </a:r>
            <a:r>
              <a:rPr lang="en-US" sz="1600" dirty="0" smtClean="0">
                <a:solidFill>
                  <a:srgbClr val="0000CC"/>
                </a:solidFill>
                <a:latin typeface="Courier New" pitchFamily="49" charset="0"/>
                <a:cs typeface="Courier New" pitchFamily="49" charset="0"/>
              </a:rPr>
              <a:t> = 53.275, p-value = 0.1129</a:t>
            </a:r>
          </a:p>
          <a:p>
            <a:pPr marL="533400" indent="-533400" eaLnBrk="1" hangingPunct="1">
              <a:buFontTx/>
              <a:buNone/>
            </a:pPr>
            <a:r>
              <a:rPr lang="en-US" sz="1600" dirty="0" smtClean="0">
                <a:solidFill>
                  <a:srgbClr val="0000CC"/>
                </a:solidFill>
                <a:latin typeface="Courier New" pitchFamily="49" charset="0"/>
                <a:cs typeface="Courier New" pitchFamily="49" charset="0"/>
              </a:rPr>
              <a:t>alternative hypothesis: true difference in means is not equal to 0</a:t>
            </a:r>
          </a:p>
          <a:p>
            <a:pPr marL="533400" indent="-533400" eaLnBrk="1" hangingPunct="1">
              <a:buFontTx/>
              <a:buNone/>
            </a:pPr>
            <a:r>
              <a:rPr lang="en-US" sz="1600" dirty="0" smtClean="0">
                <a:solidFill>
                  <a:srgbClr val="0000CC"/>
                </a:solidFill>
                <a:latin typeface="Courier New" pitchFamily="49" charset="0"/>
                <a:cs typeface="Courier New" pitchFamily="49" charset="0"/>
              </a:rPr>
              <a:t>95 percent confidence interval:</a:t>
            </a:r>
          </a:p>
          <a:p>
            <a:pPr marL="533400" indent="-533400" eaLnBrk="1" hangingPunct="1">
              <a:buFontTx/>
              <a:buNone/>
            </a:pPr>
            <a:r>
              <a:rPr lang="en-US" sz="1600" dirty="0" smtClean="0">
                <a:solidFill>
                  <a:srgbClr val="0000CC"/>
                </a:solidFill>
                <a:latin typeface="Courier New" pitchFamily="49" charset="0"/>
                <a:cs typeface="Courier New" pitchFamily="49" charset="0"/>
              </a:rPr>
              <a:t> -0.0179193  0.1645725</a:t>
            </a:r>
          </a:p>
          <a:p>
            <a:pPr marL="533400" indent="-533400" eaLnBrk="1" hangingPunct="1">
              <a:buFontTx/>
              <a:buNone/>
            </a:pPr>
            <a:r>
              <a:rPr lang="en-US" sz="1600" dirty="0" smtClean="0">
                <a:solidFill>
                  <a:srgbClr val="0000CC"/>
                </a:solidFill>
                <a:latin typeface="Courier New" pitchFamily="49" charset="0"/>
                <a:cs typeface="Courier New" pitchFamily="49" charset="0"/>
              </a:rPr>
              <a:t>sample estimates:</a:t>
            </a:r>
          </a:p>
          <a:p>
            <a:pPr marL="533400" indent="-533400" eaLnBrk="1" hangingPunct="1">
              <a:buFontTx/>
              <a:buNone/>
            </a:pPr>
            <a:r>
              <a:rPr lang="en-US" sz="1600" dirty="0" smtClean="0">
                <a:solidFill>
                  <a:srgbClr val="0000CC"/>
                </a:solidFill>
                <a:latin typeface="Courier New" pitchFamily="49" charset="0"/>
                <a:cs typeface="Courier New" pitchFamily="49" charset="0"/>
              </a:rPr>
              <a:t>mean of x mean of y</a:t>
            </a:r>
          </a:p>
          <a:p>
            <a:pPr marL="533400" indent="-533400" eaLnBrk="1" hangingPunct="1">
              <a:buFontTx/>
              <a:buNone/>
            </a:pPr>
            <a:r>
              <a:rPr lang="en-US" sz="1600" dirty="0" smtClean="0">
                <a:solidFill>
                  <a:srgbClr val="0000CC"/>
                </a:solidFill>
                <a:latin typeface="Courier New" pitchFamily="49" charset="0"/>
                <a:cs typeface="Courier New" pitchFamily="49" charset="0"/>
              </a:rPr>
              <a:t>0.7764516 0.7031250</a:t>
            </a:r>
            <a:endParaRPr lang="es-ES" sz="1600" dirty="0" smtClean="0">
              <a:solidFill>
                <a:srgbClr val="0000CC"/>
              </a:solidFill>
              <a:latin typeface="Courier New" pitchFamily="49" charset="0"/>
              <a:cs typeface="Courier New" pitchFamily="49" charset="0"/>
            </a:endParaRPr>
          </a:p>
        </p:txBody>
      </p:sp>
      <p:sp>
        <p:nvSpPr>
          <p:cNvPr id="7" name="Text Box 8"/>
          <p:cNvSpPr txBox="1">
            <a:spLocks noChangeArrowheads="1"/>
          </p:cNvSpPr>
          <p:nvPr/>
        </p:nvSpPr>
        <p:spPr bwMode="auto">
          <a:xfrm>
            <a:off x="3505200" y="6245423"/>
            <a:ext cx="5105400" cy="307777"/>
          </a:xfrm>
          <a:prstGeom prst="rect">
            <a:avLst/>
          </a:prstGeom>
          <a:ln/>
          <a:extLst/>
        </p:spPr>
        <p:style>
          <a:lnRef idx="2">
            <a:schemeClr val="dk1"/>
          </a:lnRef>
          <a:fillRef idx="1">
            <a:schemeClr val="lt1"/>
          </a:fillRef>
          <a:effectRef idx="0">
            <a:schemeClr val="dk1"/>
          </a:effectRef>
          <a:fontRef idx="minor">
            <a:schemeClr val="dk1"/>
          </a:fontRef>
        </p:style>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r>
              <a:rPr lang="hr-HR" sz="1400" dirty="0">
                <a:latin typeface="Arial (Body)"/>
              </a:rPr>
              <a:t>http://www.wellesley.edu/Psychology/Psych205/indepttest.html</a:t>
            </a:r>
            <a:endParaRPr lang="hr-HR" sz="1400" dirty="0">
              <a:latin typeface="Arial (Body)"/>
            </a:endParaRPr>
          </a:p>
        </p:txBody>
      </p:sp>
    </p:spTree>
    <p:extLst>
      <p:ext uri="{BB962C8B-B14F-4D97-AF65-F5344CB8AC3E}">
        <p14:creationId xmlns:p14="http://schemas.microsoft.com/office/powerpoint/2010/main" val="365763237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Basic </a:t>
            </a:r>
            <a:r>
              <a:rPr lang="en-US" sz="3200" dirty="0"/>
              <a:t>parametric inferential statistics</a:t>
            </a:r>
            <a:endParaRPr lang="hr-HR" sz="3200" dirty="0"/>
          </a:p>
        </p:txBody>
      </p:sp>
      <p:sp>
        <p:nvSpPr>
          <p:cNvPr id="4" name="Text Box 8"/>
          <p:cNvSpPr txBox="1">
            <a:spLocks noChangeArrowheads="1"/>
          </p:cNvSpPr>
          <p:nvPr/>
        </p:nvSpPr>
        <p:spPr bwMode="auto">
          <a:xfrm>
            <a:off x="239713" y="1706562"/>
            <a:ext cx="53228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spcBef>
                <a:spcPct val="50000"/>
              </a:spcBef>
            </a:pPr>
            <a:r>
              <a:rPr lang="hr-HR" sz="3200" dirty="0" smtClean="0">
                <a:latin typeface="Arial (Body)"/>
              </a:rPr>
              <a:t>Independent sample t-tests:</a:t>
            </a:r>
            <a:endParaRPr lang="en-US" sz="3200" dirty="0">
              <a:latin typeface="Arial (Body)"/>
            </a:endParaRPr>
          </a:p>
        </p:txBody>
      </p:sp>
      <p:sp>
        <p:nvSpPr>
          <p:cNvPr id="6" name="Rectangle 3"/>
          <p:cNvSpPr txBox="1">
            <a:spLocks noChangeArrowheads="1"/>
          </p:cNvSpPr>
          <p:nvPr/>
        </p:nvSpPr>
        <p:spPr bwMode="auto">
          <a:xfrm>
            <a:off x="544513" y="2286000"/>
            <a:ext cx="8370887" cy="4479925"/>
          </a:xfrm>
          <a:prstGeom prst="rect">
            <a:avLst/>
          </a:prstGeom>
          <a:solidFill>
            <a:schemeClr val="bg1"/>
          </a:solidFill>
          <a:ln>
            <a:solidFill>
              <a:schemeClr val="tx1"/>
            </a:solidFill>
            <a:miter lim="800000"/>
            <a:headEnd/>
            <a:tailEnd/>
          </a:ln>
          <a:extLst/>
        </p:spPr>
        <p:txBody>
          <a:bodyPr vert="horz" wrap="square" lIns="91440" tIns="91440" rIns="91440" bIns="45720" numCol="1" anchor="t" anchorCtr="0" compatLnSpc="1">
            <a:prstTxWarp prst="textNoShape">
              <a:avLst/>
            </a:prstTxWarp>
          </a:bodyPr>
          <a:lstStyle>
            <a:lvl1pPr marL="447675" indent="-447675" algn="l" rtl="0" eaLnBrk="0" fontAlgn="base" hangingPunct="0">
              <a:spcBef>
                <a:spcPct val="20000"/>
              </a:spcBef>
              <a:spcAft>
                <a:spcPct val="0"/>
              </a:spcAft>
              <a:buClr>
                <a:schemeClr val="accent1"/>
              </a:buClr>
              <a:buSzPct val="70000"/>
              <a:buFont typeface="Wingdings" pitchFamily="2" charset="2"/>
              <a:buChar char="n"/>
              <a:defRPr sz="32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800">
                <a:solidFill>
                  <a:schemeClr val="tx1"/>
                </a:solidFill>
                <a:latin typeface="+mn-lt"/>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400">
                <a:solidFill>
                  <a:schemeClr val="tx1"/>
                </a:solidFill>
                <a:latin typeface="+mn-lt"/>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9pPr>
          </a:lstStyle>
          <a:p>
            <a:pPr marL="533400" indent="-533400" eaLnBrk="1" hangingPunct="1">
              <a:buFontTx/>
              <a:buNone/>
            </a:pPr>
            <a:r>
              <a:rPr lang="en-US" sz="1600" smtClean="0">
                <a:solidFill>
                  <a:srgbClr val="FF0000"/>
                </a:solidFill>
                <a:latin typeface="Courier New" pitchFamily="49" charset="0"/>
                <a:cs typeface="Courier New" pitchFamily="49" charset="0"/>
              </a:rPr>
              <a:t>&gt; t.test(Pre2[Group=="A"],</a:t>
            </a:r>
          </a:p>
          <a:p>
            <a:pPr marL="533400" indent="-533400" eaLnBrk="1" hangingPunct="1">
              <a:buFontTx/>
              <a:buNone/>
            </a:pPr>
            <a:r>
              <a:rPr lang="en-US" sz="1600" smtClean="0">
                <a:solidFill>
                  <a:srgbClr val="FF0000"/>
                </a:solidFill>
                <a:latin typeface="Courier New" pitchFamily="49" charset="0"/>
                <a:cs typeface="Courier New" pitchFamily="49" charset="0"/>
              </a:rPr>
              <a:t>+ Pre2[Group=="B"],</a:t>
            </a:r>
          </a:p>
          <a:p>
            <a:pPr marL="533400" indent="-533400" eaLnBrk="1" hangingPunct="1">
              <a:buFontTx/>
              <a:buNone/>
            </a:pPr>
            <a:r>
              <a:rPr lang="en-US" sz="1600" smtClean="0">
                <a:solidFill>
                  <a:srgbClr val="FF0000"/>
                </a:solidFill>
                <a:latin typeface="Courier New" pitchFamily="49" charset="0"/>
                <a:cs typeface="Courier New" pitchFamily="49" charset="0"/>
              </a:rPr>
              <a:t>+ paired=FALSE,</a:t>
            </a:r>
          </a:p>
          <a:p>
            <a:pPr marL="533400" indent="-533400" eaLnBrk="1" hangingPunct="1">
              <a:buFontTx/>
              <a:buNone/>
            </a:pPr>
            <a:r>
              <a:rPr lang="en-US" sz="1600" smtClean="0">
                <a:solidFill>
                  <a:srgbClr val="FF0000"/>
                </a:solidFill>
                <a:latin typeface="Courier New" pitchFamily="49" charset="0"/>
                <a:cs typeface="Courier New" pitchFamily="49" charset="0"/>
              </a:rPr>
              <a:t>+ </a:t>
            </a:r>
            <a:r>
              <a:rPr lang="en-US" sz="1600" b="1" smtClean="0">
                <a:solidFill>
                  <a:srgbClr val="FF0000"/>
                </a:solidFill>
                <a:latin typeface="Courier New" pitchFamily="49" charset="0"/>
                <a:cs typeface="Courier New" pitchFamily="49" charset="0"/>
              </a:rPr>
              <a:t>var.equal=TRUE</a:t>
            </a:r>
            <a:r>
              <a:rPr lang="en-US" sz="1600" smtClean="0">
                <a:solidFill>
                  <a:srgbClr val="FF0000"/>
                </a:solidFill>
                <a:latin typeface="Courier New" pitchFamily="49" charset="0"/>
                <a:cs typeface="Courier New" pitchFamily="49" charset="0"/>
              </a:rPr>
              <a:t>)</a:t>
            </a:r>
          </a:p>
          <a:p>
            <a:pPr marL="533400" indent="-533400" eaLnBrk="1" hangingPunct="1">
              <a:buFontTx/>
              <a:buNone/>
            </a:pPr>
            <a:endParaRPr lang="en-US" sz="1600" smtClean="0">
              <a:solidFill>
                <a:srgbClr val="0000CC"/>
              </a:solidFill>
              <a:latin typeface="Courier New" pitchFamily="49" charset="0"/>
              <a:cs typeface="Courier New" pitchFamily="49" charset="0"/>
            </a:endParaRPr>
          </a:p>
          <a:p>
            <a:pPr marL="533400" indent="-533400" eaLnBrk="1" hangingPunct="1">
              <a:buFontTx/>
              <a:buNone/>
            </a:pPr>
            <a:r>
              <a:rPr lang="en-US" sz="1600" smtClean="0">
                <a:solidFill>
                  <a:srgbClr val="0000CC"/>
                </a:solidFill>
                <a:latin typeface="Courier New" pitchFamily="49" charset="0"/>
                <a:cs typeface="Courier New" pitchFamily="49" charset="0"/>
              </a:rPr>
              <a:t>        Welch Two Sample t-test</a:t>
            </a:r>
          </a:p>
          <a:p>
            <a:pPr marL="533400" indent="-533400" eaLnBrk="1" hangingPunct="1">
              <a:buFontTx/>
              <a:buNone/>
            </a:pPr>
            <a:endParaRPr lang="en-US" sz="1600" smtClean="0">
              <a:solidFill>
                <a:srgbClr val="0000CC"/>
              </a:solidFill>
              <a:latin typeface="Courier New" pitchFamily="49" charset="0"/>
              <a:cs typeface="Courier New" pitchFamily="49" charset="0"/>
            </a:endParaRPr>
          </a:p>
          <a:p>
            <a:pPr marL="533400" indent="-533400" eaLnBrk="1" hangingPunct="1">
              <a:buFontTx/>
              <a:buNone/>
            </a:pPr>
            <a:r>
              <a:rPr lang="en-US" sz="1600" smtClean="0">
                <a:solidFill>
                  <a:srgbClr val="0000CC"/>
                </a:solidFill>
                <a:latin typeface="Courier New" pitchFamily="49" charset="0"/>
                <a:cs typeface="Courier New" pitchFamily="49" charset="0"/>
              </a:rPr>
              <a:t>data:  Learning[Group == "A"] and Learning[Group == "B"]</a:t>
            </a:r>
          </a:p>
          <a:p>
            <a:pPr marL="533400" indent="-533400" eaLnBrk="1" hangingPunct="1">
              <a:buFontTx/>
              <a:buNone/>
            </a:pPr>
            <a:r>
              <a:rPr lang="en-US" sz="1600" smtClean="0">
                <a:solidFill>
                  <a:srgbClr val="0000CC"/>
                </a:solidFill>
                <a:latin typeface="Courier New" pitchFamily="49" charset="0"/>
                <a:cs typeface="Courier New" pitchFamily="49" charset="0"/>
              </a:rPr>
              <a:t>t = 1.601, </a:t>
            </a:r>
            <a:r>
              <a:rPr lang="en-US" sz="1600" b="1" smtClean="0">
                <a:solidFill>
                  <a:srgbClr val="0000CC"/>
                </a:solidFill>
                <a:latin typeface="Courier New" pitchFamily="49" charset="0"/>
                <a:cs typeface="Courier New" pitchFamily="49" charset="0"/>
              </a:rPr>
              <a:t>df = 61, p-value = 0.1145</a:t>
            </a:r>
          </a:p>
          <a:p>
            <a:pPr marL="533400" indent="-533400" eaLnBrk="1" hangingPunct="1">
              <a:buFontTx/>
              <a:buNone/>
            </a:pPr>
            <a:r>
              <a:rPr lang="en-US" sz="1600" smtClean="0">
                <a:solidFill>
                  <a:srgbClr val="0000CC"/>
                </a:solidFill>
                <a:latin typeface="Courier New" pitchFamily="49" charset="0"/>
                <a:cs typeface="Courier New" pitchFamily="49" charset="0"/>
              </a:rPr>
              <a:t>alternative hypothesis: true difference in means is not equal to 0</a:t>
            </a:r>
          </a:p>
          <a:p>
            <a:pPr marL="533400" indent="-533400" eaLnBrk="1" hangingPunct="1">
              <a:buFontTx/>
              <a:buNone/>
            </a:pPr>
            <a:r>
              <a:rPr lang="en-US" sz="1600" smtClean="0">
                <a:solidFill>
                  <a:srgbClr val="0000CC"/>
                </a:solidFill>
                <a:latin typeface="Courier New" pitchFamily="49" charset="0"/>
                <a:cs typeface="Courier New" pitchFamily="49" charset="0"/>
              </a:rPr>
              <a:t>95 percent confidence interval:</a:t>
            </a:r>
          </a:p>
          <a:p>
            <a:pPr marL="533400" indent="-533400" eaLnBrk="1" hangingPunct="1">
              <a:buFontTx/>
              <a:buNone/>
            </a:pPr>
            <a:r>
              <a:rPr lang="en-US" sz="1600" smtClean="0">
                <a:solidFill>
                  <a:srgbClr val="0000CC"/>
                </a:solidFill>
                <a:latin typeface="Courier New" pitchFamily="49" charset="0"/>
                <a:cs typeface="Courier New" pitchFamily="49" charset="0"/>
              </a:rPr>
              <a:t> -0.0179193  0.1645725</a:t>
            </a:r>
          </a:p>
          <a:p>
            <a:pPr marL="533400" indent="-533400" eaLnBrk="1" hangingPunct="1">
              <a:buFontTx/>
              <a:buNone/>
            </a:pPr>
            <a:r>
              <a:rPr lang="en-US" sz="1600" smtClean="0">
                <a:solidFill>
                  <a:srgbClr val="0000CC"/>
                </a:solidFill>
                <a:latin typeface="Courier New" pitchFamily="49" charset="0"/>
                <a:cs typeface="Courier New" pitchFamily="49" charset="0"/>
              </a:rPr>
              <a:t>sample estimates:</a:t>
            </a:r>
          </a:p>
          <a:p>
            <a:pPr marL="533400" indent="-533400" eaLnBrk="1" hangingPunct="1">
              <a:buFontTx/>
              <a:buNone/>
            </a:pPr>
            <a:r>
              <a:rPr lang="en-US" sz="1600" smtClean="0">
                <a:solidFill>
                  <a:srgbClr val="0000CC"/>
                </a:solidFill>
                <a:latin typeface="Courier New" pitchFamily="49" charset="0"/>
                <a:cs typeface="Courier New" pitchFamily="49" charset="0"/>
              </a:rPr>
              <a:t>mean of x mean of y</a:t>
            </a:r>
          </a:p>
          <a:p>
            <a:pPr marL="533400" indent="-533400" eaLnBrk="1" hangingPunct="1">
              <a:buFontTx/>
              <a:buNone/>
            </a:pPr>
            <a:r>
              <a:rPr lang="en-US" sz="1600" smtClean="0">
                <a:solidFill>
                  <a:srgbClr val="0000CC"/>
                </a:solidFill>
                <a:latin typeface="Courier New" pitchFamily="49" charset="0"/>
                <a:cs typeface="Courier New" pitchFamily="49" charset="0"/>
              </a:rPr>
              <a:t>0.7764516 0.7031250</a:t>
            </a:r>
            <a:endParaRPr lang="es-ES" sz="1600" smtClean="0">
              <a:solidFill>
                <a:srgbClr val="0000CC"/>
              </a:solidFill>
              <a:latin typeface="Courier New" pitchFamily="49" charset="0"/>
              <a:cs typeface="Courier New" pitchFamily="49" charset="0"/>
            </a:endParaRPr>
          </a:p>
        </p:txBody>
      </p:sp>
    </p:spTree>
    <p:extLst>
      <p:ext uri="{BB962C8B-B14F-4D97-AF65-F5344CB8AC3E}">
        <p14:creationId xmlns:p14="http://schemas.microsoft.com/office/powerpoint/2010/main" val="228191687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Basic </a:t>
            </a:r>
            <a:r>
              <a:rPr lang="en-US" sz="3200" dirty="0"/>
              <a:t>parametric inferential statistics</a:t>
            </a:r>
            <a:endParaRPr lang="hr-HR" sz="3200" dirty="0"/>
          </a:p>
        </p:txBody>
      </p:sp>
      <p:sp>
        <p:nvSpPr>
          <p:cNvPr id="4" name="Text Box 8"/>
          <p:cNvSpPr txBox="1">
            <a:spLocks noChangeArrowheads="1"/>
          </p:cNvSpPr>
          <p:nvPr/>
        </p:nvSpPr>
        <p:spPr bwMode="auto">
          <a:xfrm>
            <a:off x="239713" y="1706562"/>
            <a:ext cx="53228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spcBef>
                <a:spcPct val="50000"/>
              </a:spcBef>
            </a:pPr>
            <a:r>
              <a:rPr lang="hr-HR" sz="3200" dirty="0" smtClean="0">
                <a:latin typeface="Arial (Body)"/>
              </a:rPr>
              <a:t>Independent sample t-tests:</a:t>
            </a:r>
            <a:endParaRPr lang="en-US" sz="3200" dirty="0">
              <a:latin typeface="Arial (Body)"/>
            </a:endParaRPr>
          </a:p>
        </p:txBody>
      </p:sp>
      <p:sp>
        <p:nvSpPr>
          <p:cNvPr id="5" name="Rectangle 3"/>
          <p:cNvSpPr txBox="1">
            <a:spLocks noChangeArrowheads="1"/>
          </p:cNvSpPr>
          <p:nvPr/>
        </p:nvSpPr>
        <p:spPr bwMode="auto">
          <a:xfrm>
            <a:off x="544513" y="2362200"/>
            <a:ext cx="8294687" cy="4197350"/>
          </a:xfrm>
          <a:prstGeom prst="rect">
            <a:avLst/>
          </a:prstGeom>
          <a:solidFill>
            <a:schemeClr val="bg1"/>
          </a:solidFill>
          <a:ln>
            <a:solidFill>
              <a:schemeClr val="tx1"/>
            </a:solidFill>
            <a:miter lim="800000"/>
            <a:headEnd/>
            <a:tailEnd/>
          </a:ln>
          <a:extLst/>
        </p:spPr>
        <p:txBody>
          <a:bodyPr vert="horz" wrap="square" lIns="91440" tIns="91440" rIns="91440" bIns="45720" numCol="1" anchor="t" anchorCtr="0" compatLnSpc="1">
            <a:prstTxWarp prst="textNoShape">
              <a:avLst/>
            </a:prstTxWarp>
          </a:bodyPr>
          <a:lstStyle>
            <a:lvl1pPr marL="447675" indent="-447675" algn="l" rtl="0" eaLnBrk="0" fontAlgn="base" hangingPunct="0">
              <a:spcBef>
                <a:spcPct val="20000"/>
              </a:spcBef>
              <a:spcAft>
                <a:spcPct val="0"/>
              </a:spcAft>
              <a:buClr>
                <a:schemeClr val="accent1"/>
              </a:buClr>
              <a:buSzPct val="70000"/>
              <a:buFont typeface="Wingdings" pitchFamily="2" charset="2"/>
              <a:buChar char="n"/>
              <a:defRPr sz="32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800">
                <a:solidFill>
                  <a:schemeClr val="tx1"/>
                </a:solidFill>
                <a:latin typeface="+mn-lt"/>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400">
                <a:solidFill>
                  <a:schemeClr val="tx1"/>
                </a:solidFill>
                <a:latin typeface="+mn-lt"/>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9pPr>
          </a:lstStyle>
          <a:p>
            <a:pPr marL="533400" indent="-533400" eaLnBrk="1" hangingPunct="1">
              <a:buFontTx/>
              <a:buNone/>
            </a:pPr>
            <a:r>
              <a:rPr lang="en-US" sz="1600" dirty="0" smtClean="0">
                <a:solidFill>
                  <a:srgbClr val="FF0000"/>
                </a:solidFill>
                <a:latin typeface="Courier New" pitchFamily="49" charset="0"/>
                <a:cs typeface="Courier New" pitchFamily="49" charset="0"/>
              </a:rPr>
              <a:t>&gt; </a:t>
            </a:r>
            <a:r>
              <a:rPr lang="en-US" sz="1600" dirty="0" err="1" smtClean="0">
                <a:solidFill>
                  <a:srgbClr val="FF0000"/>
                </a:solidFill>
                <a:latin typeface="Courier New" pitchFamily="49" charset="0"/>
                <a:cs typeface="Courier New" pitchFamily="49" charset="0"/>
              </a:rPr>
              <a:t>t.test</a:t>
            </a:r>
            <a:r>
              <a:rPr lang="en-US" sz="1600" dirty="0" smtClean="0">
                <a:solidFill>
                  <a:srgbClr val="FF0000"/>
                </a:solidFill>
                <a:latin typeface="Courier New" pitchFamily="49" charset="0"/>
                <a:cs typeface="Courier New" pitchFamily="49" charset="0"/>
              </a:rPr>
              <a:t>(Pre2[Group=="A"],</a:t>
            </a:r>
          </a:p>
          <a:p>
            <a:pPr marL="533400" indent="-533400" eaLnBrk="1" hangingPunct="1">
              <a:buFontTx/>
              <a:buNone/>
            </a:pPr>
            <a:r>
              <a:rPr lang="en-US" sz="1600" dirty="0" smtClean="0">
                <a:solidFill>
                  <a:srgbClr val="FF0000"/>
                </a:solidFill>
                <a:latin typeface="Courier New" pitchFamily="49" charset="0"/>
                <a:cs typeface="Courier New" pitchFamily="49" charset="0"/>
              </a:rPr>
              <a:t>+ Pre2[Group=="B"],</a:t>
            </a:r>
          </a:p>
          <a:p>
            <a:pPr marL="533400" indent="-533400" eaLnBrk="1" hangingPunct="1">
              <a:buFontTx/>
              <a:buNone/>
            </a:pPr>
            <a:r>
              <a:rPr lang="en-US" sz="1600" dirty="0" smtClean="0">
                <a:solidFill>
                  <a:srgbClr val="FF0000"/>
                </a:solidFill>
                <a:latin typeface="Courier New" pitchFamily="49" charset="0"/>
                <a:cs typeface="Courier New" pitchFamily="49" charset="0"/>
              </a:rPr>
              <a:t>+ paired=FALSE,</a:t>
            </a:r>
          </a:p>
          <a:p>
            <a:pPr marL="533400" indent="-533400" eaLnBrk="1" hangingPunct="1">
              <a:buFontTx/>
              <a:buNone/>
            </a:pPr>
            <a:r>
              <a:rPr lang="en-US" sz="1600" dirty="0" smtClean="0">
                <a:solidFill>
                  <a:srgbClr val="FF0000"/>
                </a:solidFill>
                <a:latin typeface="Courier New" pitchFamily="49" charset="0"/>
                <a:cs typeface="Courier New" pitchFamily="49" charset="0"/>
              </a:rPr>
              <a:t>+ </a:t>
            </a:r>
            <a:r>
              <a:rPr lang="en-US" sz="1600" dirty="0" err="1" smtClean="0">
                <a:solidFill>
                  <a:srgbClr val="FF0000"/>
                </a:solidFill>
                <a:latin typeface="Courier New" pitchFamily="49" charset="0"/>
                <a:cs typeface="Courier New" pitchFamily="49" charset="0"/>
              </a:rPr>
              <a:t>var.equal</a:t>
            </a:r>
            <a:r>
              <a:rPr lang="en-US" sz="1600" dirty="0" smtClean="0">
                <a:solidFill>
                  <a:srgbClr val="FF0000"/>
                </a:solidFill>
                <a:latin typeface="Courier New" pitchFamily="49" charset="0"/>
                <a:cs typeface="Courier New" pitchFamily="49" charset="0"/>
              </a:rPr>
              <a:t>=TRUE,</a:t>
            </a:r>
          </a:p>
          <a:p>
            <a:pPr marL="533400" indent="-533400" eaLnBrk="1" hangingPunct="1">
              <a:buFontTx/>
              <a:buNone/>
            </a:pPr>
            <a:r>
              <a:rPr lang="en-US" sz="1600" dirty="0" smtClean="0">
                <a:solidFill>
                  <a:srgbClr val="FF0000"/>
                </a:solidFill>
                <a:latin typeface="Courier New" pitchFamily="49" charset="0"/>
                <a:cs typeface="Courier New" pitchFamily="49" charset="0"/>
              </a:rPr>
              <a:t>+ </a:t>
            </a:r>
            <a:r>
              <a:rPr lang="en-US" sz="1600" b="1" dirty="0" smtClean="0">
                <a:solidFill>
                  <a:srgbClr val="FF0000"/>
                </a:solidFill>
                <a:latin typeface="Courier New" pitchFamily="49" charset="0"/>
                <a:cs typeface="Courier New" pitchFamily="49" charset="0"/>
              </a:rPr>
              <a:t>alternative="greater"</a:t>
            </a:r>
            <a:r>
              <a:rPr lang="en-US" sz="1600" dirty="0" smtClean="0">
                <a:solidFill>
                  <a:srgbClr val="FF0000"/>
                </a:solidFill>
                <a:latin typeface="Courier New" pitchFamily="49" charset="0"/>
                <a:cs typeface="Courier New" pitchFamily="49" charset="0"/>
              </a:rPr>
              <a:t>)</a:t>
            </a:r>
            <a:endParaRPr lang="en-US" sz="1600" dirty="0" smtClean="0">
              <a:solidFill>
                <a:srgbClr val="0000CC"/>
              </a:solidFill>
              <a:latin typeface="Courier New" pitchFamily="49" charset="0"/>
              <a:cs typeface="Courier New" pitchFamily="49" charset="0"/>
            </a:endParaRPr>
          </a:p>
          <a:p>
            <a:pPr marL="533400" indent="-533400" eaLnBrk="1" hangingPunct="1">
              <a:buFontTx/>
              <a:buNone/>
            </a:pPr>
            <a:r>
              <a:rPr lang="en-US" sz="1600" dirty="0" smtClean="0">
                <a:solidFill>
                  <a:srgbClr val="0000CC"/>
                </a:solidFill>
                <a:latin typeface="Courier New" pitchFamily="49" charset="0"/>
                <a:cs typeface="Courier New" pitchFamily="49" charset="0"/>
              </a:rPr>
              <a:t>        Welch Two Sample t-test</a:t>
            </a:r>
          </a:p>
          <a:p>
            <a:pPr marL="533400" indent="-533400" eaLnBrk="1" hangingPunct="1">
              <a:buFontTx/>
              <a:buNone/>
            </a:pPr>
            <a:r>
              <a:rPr lang="en-US" sz="1600" dirty="0" smtClean="0">
                <a:solidFill>
                  <a:srgbClr val="0000CC"/>
                </a:solidFill>
                <a:latin typeface="Courier New" pitchFamily="49" charset="0"/>
                <a:cs typeface="Courier New" pitchFamily="49" charset="0"/>
              </a:rPr>
              <a:t>data:  Learning[Group == "A"] and Learning[Group == "B"]</a:t>
            </a:r>
          </a:p>
          <a:p>
            <a:pPr marL="533400" indent="-533400" eaLnBrk="1" hangingPunct="1">
              <a:buFontTx/>
              <a:buNone/>
            </a:pPr>
            <a:r>
              <a:rPr lang="en-US" sz="1600" dirty="0" smtClean="0">
                <a:solidFill>
                  <a:srgbClr val="0000CC"/>
                </a:solidFill>
                <a:latin typeface="Courier New" pitchFamily="49" charset="0"/>
                <a:cs typeface="Courier New" pitchFamily="49" charset="0"/>
              </a:rPr>
              <a:t>t = 1.601, </a:t>
            </a:r>
            <a:r>
              <a:rPr lang="en-US" sz="1600" dirty="0" err="1" smtClean="0">
                <a:solidFill>
                  <a:srgbClr val="0000CC"/>
                </a:solidFill>
                <a:latin typeface="Courier New" pitchFamily="49" charset="0"/>
                <a:cs typeface="Courier New" pitchFamily="49" charset="0"/>
              </a:rPr>
              <a:t>df</a:t>
            </a:r>
            <a:r>
              <a:rPr lang="en-US" sz="1600" dirty="0" smtClean="0">
                <a:solidFill>
                  <a:srgbClr val="0000CC"/>
                </a:solidFill>
                <a:latin typeface="Courier New" pitchFamily="49" charset="0"/>
                <a:cs typeface="Courier New" pitchFamily="49" charset="0"/>
              </a:rPr>
              <a:t> = 61</a:t>
            </a:r>
            <a:r>
              <a:rPr lang="en-US" sz="1600" b="1" dirty="0" smtClean="0">
                <a:solidFill>
                  <a:srgbClr val="0000CC"/>
                </a:solidFill>
                <a:latin typeface="Courier New" pitchFamily="49" charset="0"/>
                <a:cs typeface="Courier New" pitchFamily="49" charset="0"/>
              </a:rPr>
              <a:t>, p-value = 0.5727</a:t>
            </a:r>
          </a:p>
          <a:p>
            <a:pPr marL="533400" indent="-533400" eaLnBrk="1" hangingPunct="1">
              <a:buFontTx/>
              <a:buNone/>
            </a:pPr>
            <a:r>
              <a:rPr lang="en-US" sz="1600" dirty="0" smtClean="0">
                <a:solidFill>
                  <a:srgbClr val="0000CC"/>
                </a:solidFill>
                <a:latin typeface="Courier New" pitchFamily="49" charset="0"/>
                <a:cs typeface="Courier New" pitchFamily="49" charset="0"/>
              </a:rPr>
              <a:t>alternative hypothesis: true difference in means </a:t>
            </a:r>
            <a:r>
              <a:rPr lang="en-US" sz="1600" b="1" dirty="0" smtClean="0">
                <a:solidFill>
                  <a:srgbClr val="0000CC"/>
                </a:solidFill>
                <a:latin typeface="Courier New" pitchFamily="49" charset="0"/>
                <a:cs typeface="Courier New" pitchFamily="49" charset="0"/>
              </a:rPr>
              <a:t>is greater than</a:t>
            </a:r>
            <a:r>
              <a:rPr lang="en-US" sz="1600" dirty="0" smtClean="0">
                <a:solidFill>
                  <a:srgbClr val="0000CC"/>
                </a:solidFill>
                <a:latin typeface="Courier New" pitchFamily="49" charset="0"/>
                <a:cs typeface="Courier New" pitchFamily="49" charset="0"/>
              </a:rPr>
              <a:t> 0</a:t>
            </a:r>
          </a:p>
          <a:p>
            <a:pPr marL="533400" indent="-533400" eaLnBrk="1" hangingPunct="1">
              <a:buFontTx/>
              <a:buNone/>
            </a:pPr>
            <a:r>
              <a:rPr lang="en-US" sz="1600" dirty="0" smtClean="0">
                <a:solidFill>
                  <a:srgbClr val="0000CC"/>
                </a:solidFill>
                <a:latin typeface="Courier New" pitchFamily="49" charset="0"/>
                <a:cs typeface="Courier New" pitchFamily="49" charset="0"/>
              </a:rPr>
              <a:t>95 percent confidence interval:</a:t>
            </a:r>
          </a:p>
          <a:p>
            <a:pPr marL="533400" indent="-533400" eaLnBrk="1" hangingPunct="1">
              <a:buFontTx/>
              <a:buNone/>
            </a:pPr>
            <a:r>
              <a:rPr lang="en-US" sz="1600" dirty="0" smtClean="0">
                <a:solidFill>
                  <a:srgbClr val="0000CC"/>
                </a:solidFill>
                <a:latin typeface="Courier New" pitchFamily="49" charset="0"/>
                <a:cs typeface="Courier New" pitchFamily="49" charset="0"/>
              </a:rPr>
              <a:t> -0.003169388          </a:t>
            </a:r>
            <a:r>
              <a:rPr lang="en-US" sz="1600" dirty="0" err="1" smtClean="0">
                <a:solidFill>
                  <a:srgbClr val="0000CC"/>
                </a:solidFill>
                <a:latin typeface="Courier New" pitchFamily="49" charset="0"/>
                <a:cs typeface="Courier New" pitchFamily="49" charset="0"/>
              </a:rPr>
              <a:t>Inf</a:t>
            </a:r>
            <a:endParaRPr lang="en-US" sz="1600" dirty="0" smtClean="0">
              <a:solidFill>
                <a:srgbClr val="0000CC"/>
              </a:solidFill>
              <a:latin typeface="Courier New" pitchFamily="49" charset="0"/>
              <a:cs typeface="Courier New" pitchFamily="49" charset="0"/>
            </a:endParaRPr>
          </a:p>
          <a:p>
            <a:pPr marL="533400" indent="-533400" eaLnBrk="1" hangingPunct="1">
              <a:buFontTx/>
              <a:buNone/>
            </a:pPr>
            <a:r>
              <a:rPr lang="en-US" sz="1600" dirty="0" smtClean="0">
                <a:solidFill>
                  <a:srgbClr val="0000CC"/>
                </a:solidFill>
                <a:latin typeface="Courier New" pitchFamily="49" charset="0"/>
                <a:cs typeface="Courier New" pitchFamily="49" charset="0"/>
              </a:rPr>
              <a:t>sample estimates:</a:t>
            </a:r>
          </a:p>
          <a:p>
            <a:pPr marL="533400" indent="-533400" eaLnBrk="1" hangingPunct="1">
              <a:buFontTx/>
              <a:buNone/>
            </a:pPr>
            <a:r>
              <a:rPr lang="en-US" sz="1600" dirty="0" smtClean="0">
                <a:solidFill>
                  <a:srgbClr val="0000CC"/>
                </a:solidFill>
                <a:latin typeface="Courier New" pitchFamily="49" charset="0"/>
                <a:cs typeface="Courier New" pitchFamily="49" charset="0"/>
              </a:rPr>
              <a:t>mean of x mean of y</a:t>
            </a:r>
          </a:p>
          <a:p>
            <a:pPr marL="533400" indent="-533400" eaLnBrk="1" hangingPunct="1">
              <a:buFontTx/>
              <a:buNone/>
            </a:pPr>
            <a:r>
              <a:rPr lang="en-US" sz="1600" dirty="0" smtClean="0">
                <a:solidFill>
                  <a:srgbClr val="0000CC"/>
                </a:solidFill>
                <a:latin typeface="Courier New" pitchFamily="49" charset="0"/>
                <a:cs typeface="Courier New" pitchFamily="49" charset="0"/>
              </a:rPr>
              <a:t>0.7764516 0.7031250</a:t>
            </a:r>
            <a:endParaRPr lang="es-ES" sz="1600" dirty="0" smtClean="0">
              <a:solidFill>
                <a:srgbClr val="0000CC"/>
              </a:solidFill>
              <a:latin typeface="Courier New" pitchFamily="49" charset="0"/>
              <a:cs typeface="Courier New" pitchFamily="49" charset="0"/>
            </a:endParaRPr>
          </a:p>
        </p:txBody>
      </p:sp>
    </p:spTree>
    <p:extLst>
      <p:ext uri="{BB962C8B-B14F-4D97-AF65-F5344CB8AC3E}">
        <p14:creationId xmlns:p14="http://schemas.microsoft.com/office/powerpoint/2010/main" val="59085521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Basic </a:t>
            </a:r>
            <a:r>
              <a:rPr lang="en-US" sz="3200" dirty="0"/>
              <a:t>parametric inferential statistics</a:t>
            </a:r>
            <a:endParaRPr lang="hr-HR" sz="3200" dirty="0"/>
          </a:p>
        </p:txBody>
      </p:sp>
      <p:sp>
        <p:nvSpPr>
          <p:cNvPr id="4" name="Text Box 8"/>
          <p:cNvSpPr txBox="1">
            <a:spLocks noChangeArrowheads="1"/>
          </p:cNvSpPr>
          <p:nvPr/>
        </p:nvSpPr>
        <p:spPr bwMode="auto">
          <a:xfrm>
            <a:off x="239713" y="1706562"/>
            <a:ext cx="41036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spcBef>
                <a:spcPct val="50000"/>
              </a:spcBef>
            </a:pPr>
            <a:r>
              <a:rPr lang="hr-HR" sz="3200" dirty="0" smtClean="0">
                <a:latin typeface="Arial (Body)"/>
              </a:rPr>
              <a:t>Paired sample t-test:</a:t>
            </a:r>
            <a:endParaRPr lang="en-US" sz="3200" dirty="0">
              <a:latin typeface="Arial (Body)"/>
            </a:endParaRPr>
          </a:p>
        </p:txBody>
      </p:sp>
      <p:sp>
        <p:nvSpPr>
          <p:cNvPr id="6" name="Rectangle 3"/>
          <p:cNvSpPr txBox="1">
            <a:spLocks noChangeArrowheads="1"/>
          </p:cNvSpPr>
          <p:nvPr/>
        </p:nvSpPr>
        <p:spPr bwMode="auto">
          <a:xfrm>
            <a:off x="620713" y="2286000"/>
            <a:ext cx="7913687" cy="3924300"/>
          </a:xfrm>
          <a:prstGeom prst="rect">
            <a:avLst/>
          </a:prstGeom>
          <a:solidFill>
            <a:schemeClr val="bg1"/>
          </a:solidFill>
          <a:ln>
            <a:solidFill>
              <a:schemeClr val="tx1"/>
            </a:solidFill>
            <a:miter lim="800000"/>
            <a:headEnd/>
            <a:tailEnd/>
          </a:ln>
          <a:extLst/>
        </p:spPr>
        <p:txBody>
          <a:bodyPr vert="horz" wrap="square" lIns="91440" tIns="91440" rIns="91440" bIns="45720" numCol="1" anchor="t" anchorCtr="0" compatLnSpc="1">
            <a:prstTxWarp prst="textNoShape">
              <a:avLst/>
            </a:prstTxWarp>
          </a:bodyPr>
          <a:lstStyle>
            <a:lvl1pPr marL="447675" indent="-447675" algn="l" rtl="0" eaLnBrk="0" fontAlgn="base" hangingPunct="0">
              <a:spcBef>
                <a:spcPct val="20000"/>
              </a:spcBef>
              <a:spcAft>
                <a:spcPct val="0"/>
              </a:spcAft>
              <a:buClr>
                <a:schemeClr val="accent1"/>
              </a:buClr>
              <a:buSzPct val="70000"/>
              <a:buFont typeface="Wingdings" pitchFamily="2" charset="2"/>
              <a:buChar char="n"/>
              <a:defRPr sz="32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800">
                <a:solidFill>
                  <a:schemeClr val="tx1"/>
                </a:solidFill>
                <a:latin typeface="+mn-lt"/>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400">
                <a:solidFill>
                  <a:schemeClr val="tx1"/>
                </a:solidFill>
                <a:latin typeface="+mn-lt"/>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9pPr>
          </a:lstStyle>
          <a:p>
            <a:pPr marL="533400" indent="-533400" eaLnBrk="1" hangingPunct="1">
              <a:spcBef>
                <a:spcPct val="0"/>
              </a:spcBef>
              <a:buFontTx/>
              <a:buNone/>
            </a:pPr>
            <a:r>
              <a:rPr lang="en-US" sz="1500" dirty="0" smtClean="0">
                <a:solidFill>
                  <a:srgbClr val="FF0000"/>
                </a:solidFill>
                <a:latin typeface="Courier New" pitchFamily="49" charset="0"/>
                <a:cs typeface="Courier New" pitchFamily="49" charset="0"/>
              </a:rPr>
              <a:t>&gt; </a:t>
            </a:r>
            <a:r>
              <a:rPr lang="en-US" sz="1500" dirty="0" err="1" smtClean="0">
                <a:solidFill>
                  <a:srgbClr val="FF0000"/>
                </a:solidFill>
                <a:latin typeface="Courier New" pitchFamily="49" charset="0"/>
                <a:cs typeface="Courier New" pitchFamily="49" charset="0"/>
              </a:rPr>
              <a:t>t.test</a:t>
            </a:r>
            <a:r>
              <a:rPr lang="en-US" sz="1500" dirty="0" smtClean="0">
                <a:solidFill>
                  <a:srgbClr val="FF0000"/>
                </a:solidFill>
                <a:latin typeface="Courier New" pitchFamily="49" charset="0"/>
                <a:cs typeface="Courier New" pitchFamily="49" charset="0"/>
              </a:rPr>
              <a:t>(Pre4[Group=="A"],</a:t>
            </a:r>
          </a:p>
          <a:p>
            <a:pPr marL="533400" indent="-533400" eaLnBrk="1" hangingPunct="1">
              <a:spcBef>
                <a:spcPct val="0"/>
              </a:spcBef>
              <a:buFontTx/>
              <a:buNone/>
            </a:pPr>
            <a:r>
              <a:rPr lang="en-US" sz="1500" dirty="0" smtClean="0">
                <a:solidFill>
                  <a:srgbClr val="FF0000"/>
                </a:solidFill>
                <a:latin typeface="Courier New" pitchFamily="49" charset="0"/>
                <a:cs typeface="Courier New" pitchFamily="49" charset="0"/>
              </a:rPr>
              <a:t>+ Pre3[Group=="A"],</a:t>
            </a:r>
          </a:p>
          <a:p>
            <a:pPr marL="533400" indent="-533400" eaLnBrk="1" hangingPunct="1">
              <a:spcBef>
                <a:spcPct val="0"/>
              </a:spcBef>
              <a:buFontTx/>
              <a:buNone/>
            </a:pPr>
            <a:r>
              <a:rPr lang="en-US" sz="1500" dirty="0" smtClean="0">
                <a:solidFill>
                  <a:srgbClr val="FF0000"/>
                </a:solidFill>
                <a:latin typeface="Courier New" pitchFamily="49" charset="0"/>
                <a:cs typeface="Courier New" pitchFamily="49" charset="0"/>
              </a:rPr>
              <a:t>+ paired=TRUE)</a:t>
            </a:r>
            <a:endParaRPr lang="en-US" sz="1500" dirty="0" smtClean="0">
              <a:solidFill>
                <a:srgbClr val="0000CC"/>
              </a:solidFill>
              <a:latin typeface="Courier New" pitchFamily="49" charset="0"/>
              <a:cs typeface="Courier New" pitchFamily="49" charset="0"/>
            </a:endParaRPr>
          </a:p>
          <a:p>
            <a:pPr marL="533400" indent="-533400" eaLnBrk="1" hangingPunct="1">
              <a:spcBef>
                <a:spcPct val="0"/>
              </a:spcBef>
              <a:buFontTx/>
              <a:buNone/>
            </a:pPr>
            <a:r>
              <a:rPr lang="en-US" sz="1500" dirty="0" smtClean="0">
                <a:solidFill>
                  <a:srgbClr val="0000CC"/>
                </a:solidFill>
                <a:latin typeface="Courier New" pitchFamily="49" charset="0"/>
                <a:cs typeface="Courier New" pitchFamily="49" charset="0"/>
              </a:rPr>
              <a:t>        Paired t-test</a:t>
            </a:r>
          </a:p>
          <a:p>
            <a:pPr marL="533400" indent="-533400" eaLnBrk="1" hangingPunct="1">
              <a:spcBef>
                <a:spcPct val="0"/>
              </a:spcBef>
              <a:buFontTx/>
              <a:buNone/>
            </a:pPr>
            <a:r>
              <a:rPr lang="en-US" sz="1500" dirty="0" smtClean="0">
                <a:solidFill>
                  <a:srgbClr val="0000CC"/>
                </a:solidFill>
                <a:latin typeface="Courier New" pitchFamily="49" charset="0"/>
                <a:cs typeface="Courier New" pitchFamily="49" charset="0"/>
              </a:rPr>
              <a:t>data:  Pre4[Group == "A"] and Pre3[Group == "A"]</a:t>
            </a:r>
          </a:p>
          <a:p>
            <a:pPr marL="533400" indent="-533400" eaLnBrk="1" hangingPunct="1">
              <a:spcBef>
                <a:spcPct val="0"/>
              </a:spcBef>
              <a:buFontTx/>
              <a:buNone/>
            </a:pPr>
            <a:r>
              <a:rPr lang="en-US" sz="1500" dirty="0" smtClean="0">
                <a:solidFill>
                  <a:srgbClr val="0000CC"/>
                </a:solidFill>
                <a:latin typeface="Courier New" pitchFamily="49" charset="0"/>
                <a:cs typeface="Courier New" pitchFamily="49" charset="0"/>
              </a:rPr>
              <a:t>t = 2.4054, </a:t>
            </a:r>
            <a:r>
              <a:rPr lang="en-US" sz="1500" dirty="0" err="1" smtClean="0">
                <a:solidFill>
                  <a:srgbClr val="0000CC"/>
                </a:solidFill>
                <a:latin typeface="Courier New" pitchFamily="49" charset="0"/>
                <a:cs typeface="Courier New" pitchFamily="49" charset="0"/>
              </a:rPr>
              <a:t>df</a:t>
            </a:r>
            <a:r>
              <a:rPr lang="en-US" sz="1500" dirty="0" smtClean="0">
                <a:solidFill>
                  <a:srgbClr val="0000CC"/>
                </a:solidFill>
                <a:latin typeface="Courier New" pitchFamily="49" charset="0"/>
                <a:cs typeface="Courier New" pitchFamily="49" charset="0"/>
              </a:rPr>
              <a:t> = 30, p-value = 0.02253</a:t>
            </a:r>
          </a:p>
          <a:p>
            <a:pPr marL="533400" indent="-533400" eaLnBrk="1" hangingPunct="1">
              <a:spcBef>
                <a:spcPct val="0"/>
              </a:spcBef>
              <a:buFontTx/>
              <a:buNone/>
            </a:pPr>
            <a:r>
              <a:rPr lang="en-US" sz="1500" dirty="0" smtClean="0">
                <a:solidFill>
                  <a:srgbClr val="0000CC"/>
                </a:solidFill>
                <a:latin typeface="Courier New" pitchFamily="49" charset="0"/>
                <a:cs typeface="Courier New" pitchFamily="49" charset="0"/>
              </a:rPr>
              <a:t>alternative hypothesis: true difference in means is not equal to 0</a:t>
            </a:r>
          </a:p>
          <a:p>
            <a:pPr marL="533400" indent="-533400" eaLnBrk="1" hangingPunct="1">
              <a:spcBef>
                <a:spcPct val="0"/>
              </a:spcBef>
              <a:buFontTx/>
              <a:buNone/>
            </a:pPr>
            <a:r>
              <a:rPr lang="en-US" sz="1500" dirty="0" smtClean="0">
                <a:solidFill>
                  <a:srgbClr val="0000CC"/>
                </a:solidFill>
                <a:latin typeface="Courier New" pitchFamily="49" charset="0"/>
                <a:cs typeface="Courier New" pitchFamily="49" charset="0"/>
              </a:rPr>
              <a:t>95 percent confidence interval:</a:t>
            </a:r>
          </a:p>
          <a:p>
            <a:pPr marL="533400" indent="-533400" eaLnBrk="1" hangingPunct="1">
              <a:spcBef>
                <a:spcPct val="0"/>
              </a:spcBef>
              <a:buFontTx/>
              <a:buNone/>
            </a:pPr>
            <a:r>
              <a:rPr lang="en-US" sz="1500" dirty="0" smtClean="0">
                <a:solidFill>
                  <a:srgbClr val="0000CC"/>
                </a:solidFill>
                <a:latin typeface="Courier New" pitchFamily="49" charset="0"/>
                <a:cs typeface="Courier New" pitchFamily="49" charset="0"/>
              </a:rPr>
              <a:t> 0.01641059 0.20100876</a:t>
            </a:r>
          </a:p>
          <a:p>
            <a:pPr marL="533400" indent="-533400" eaLnBrk="1" hangingPunct="1">
              <a:spcBef>
                <a:spcPct val="0"/>
              </a:spcBef>
              <a:buFontTx/>
              <a:buNone/>
            </a:pPr>
            <a:r>
              <a:rPr lang="en-US" sz="1500" dirty="0" smtClean="0">
                <a:solidFill>
                  <a:srgbClr val="0000CC"/>
                </a:solidFill>
                <a:latin typeface="Courier New" pitchFamily="49" charset="0"/>
                <a:cs typeface="Courier New" pitchFamily="49" charset="0"/>
              </a:rPr>
              <a:t>sample estimates:</a:t>
            </a:r>
          </a:p>
          <a:p>
            <a:pPr marL="533400" indent="-533400" eaLnBrk="1" hangingPunct="1">
              <a:spcBef>
                <a:spcPct val="0"/>
              </a:spcBef>
              <a:buFontTx/>
              <a:buNone/>
            </a:pPr>
            <a:r>
              <a:rPr lang="en-US" sz="1500" dirty="0" smtClean="0">
                <a:solidFill>
                  <a:srgbClr val="0000CC"/>
                </a:solidFill>
                <a:latin typeface="Courier New" pitchFamily="49" charset="0"/>
                <a:cs typeface="Courier New" pitchFamily="49" charset="0"/>
              </a:rPr>
              <a:t>mean of the differences</a:t>
            </a:r>
          </a:p>
          <a:p>
            <a:pPr marL="533400" indent="-533400" eaLnBrk="1" hangingPunct="1">
              <a:spcBef>
                <a:spcPct val="0"/>
              </a:spcBef>
              <a:buFontTx/>
              <a:buNone/>
            </a:pPr>
            <a:r>
              <a:rPr lang="en-US" sz="1500" dirty="0" smtClean="0">
                <a:solidFill>
                  <a:srgbClr val="0000CC"/>
                </a:solidFill>
                <a:latin typeface="Courier New" pitchFamily="49" charset="0"/>
                <a:cs typeface="Courier New" pitchFamily="49" charset="0"/>
              </a:rPr>
              <a:t>              0.1087097</a:t>
            </a:r>
            <a:endParaRPr lang="en-US" sz="1500" dirty="0" smtClean="0">
              <a:solidFill>
                <a:srgbClr val="FF0000"/>
              </a:solidFill>
              <a:latin typeface="Courier New" pitchFamily="49" charset="0"/>
              <a:cs typeface="Courier New" pitchFamily="49" charset="0"/>
            </a:endParaRPr>
          </a:p>
          <a:p>
            <a:pPr marL="533400" indent="-533400" eaLnBrk="1" hangingPunct="1">
              <a:spcBef>
                <a:spcPct val="0"/>
              </a:spcBef>
              <a:buFontTx/>
              <a:buNone/>
            </a:pPr>
            <a:r>
              <a:rPr lang="en-US" sz="1500" dirty="0" smtClean="0">
                <a:solidFill>
                  <a:srgbClr val="FF0000"/>
                </a:solidFill>
                <a:latin typeface="Courier New" pitchFamily="49" charset="0"/>
                <a:cs typeface="Courier New" pitchFamily="49" charset="0"/>
              </a:rPr>
              <a:t>&gt; boxplot(Pre4[Group=="A"],</a:t>
            </a:r>
          </a:p>
          <a:p>
            <a:pPr marL="533400" indent="-533400" eaLnBrk="1" hangingPunct="1">
              <a:spcBef>
                <a:spcPct val="0"/>
              </a:spcBef>
              <a:buFontTx/>
              <a:buNone/>
            </a:pPr>
            <a:r>
              <a:rPr lang="en-US" sz="1500" dirty="0" smtClean="0">
                <a:solidFill>
                  <a:srgbClr val="FF0000"/>
                </a:solidFill>
                <a:latin typeface="Courier New" pitchFamily="49" charset="0"/>
                <a:cs typeface="Courier New" pitchFamily="49" charset="0"/>
              </a:rPr>
              <a:t>+ Pre3[Group=="A"],</a:t>
            </a:r>
          </a:p>
          <a:p>
            <a:pPr marL="533400" indent="-533400" eaLnBrk="1" hangingPunct="1">
              <a:spcBef>
                <a:spcPct val="0"/>
              </a:spcBef>
              <a:buFontTx/>
              <a:buNone/>
            </a:pPr>
            <a:r>
              <a:rPr lang="en-US" sz="1500" dirty="0" smtClean="0">
                <a:solidFill>
                  <a:srgbClr val="FF0000"/>
                </a:solidFill>
                <a:latin typeface="Courier New" pitchFamily="49" charset="0"/>
                <a:cs typeface="Courier New" pitchFamily="49" charset="0"/>
              </a:rPr>
              <a:t>+ col=c("#</a:t>
            </a:r>
            <a:r>
              <a:rPr lang="en-US" sz="1500" dirty="0" err="1" smtClean="0">
                <a:solidFill>
                  <a:srgbClr val="FF0000"/>
                </a:solidFill>
                <a:latin typeface="Courier New" pitchFamily="49" charset="0"/>
                <a:cs typeface="Courier New" pitchFamily="49" charset="0"/>
              </a:rPr>
              <a:t>ffdddd</a:t>
            </a:r>
            <a:r>
              <a:rPr lang="en-US" sz="1500" dirty="0" smtClean="0">
                <a:solidFill>
                  <a:srgbClr val="FF0000"/>
                </a:solidFill>
                <a:latin typeface="Courier New" pitchFamily="49" charset="0"/>
                <a:cs typeface="Courier New" pitchFamily="49" charset="0"/>
              </a:rPr>
              <a:t>","#</a:t>
            </a:r>
            <a:r>
              <a:rPr lang="en-US" sz="1500" dirty="0" err="1" smtClean="0">
                <a:solidFill>
                  <a:srgbClr val="FF0000"/>
                </a:solidFill>
                <a:latin typeface="Courier New" pitchFamily="49" charset="0"/>
                <a:cs typeface="Courier New" pitchFamily="49" charset="0"/>
              </a:rPr>
              <a:t>ddddff</a:t>
            </a:r>
            <a:r>
              <a:rPr lang="en-US" sz="1500" dirty="0" smtClean="0">
                <a:solidFill>
                  <a:srgbClr val="FF0000"/>
                </a:solidFill>
                <a:latin typeface="Courier New" pitchFamily="49" charset="0"/>
                <a:cs typeface="Courier New" pitchFamily="49" charset="0"/>
              </a:rPr>
              <a:t>"),</a:t>
            </a:r>
          </a:p>
          <a:p>
            <a:pPr marL="533400" indent="-533400" eaLnBrk="1" hangingPunct="1">
              <a:spcBef>
                <a:spcPct val="0"/>
              </a:spcBef>
              <a:buFontTx/>
              <a:buNone/>
            </a:pPr>
            <a:r>
              <a:rPr lang="en-US" sz="1500" dirty="0" smtClean="0">
                <a:solidFill>
                  <a:srgbClr val="FF0000"/>
                </a:solidFill>
                <a:latin typeface="Courier New" pitchFamily="49" charset="0"/>
                <a:cs typeface="Courier New" pitchFamily="49" charset="0"/>
              </a:rPr>
              <a:t>+ names=c("Pre4","Pre3"),main="Group A")</a:t>
            </a:r>
            <a:endParaRPr lang="es-ES" sz="1500" dirty="0" smtClean="0">
              <a:solidFill>
                <a:srgbClr val="FF0000"/>
              </a:solidFill>
              <a:latin typeface="Courier New" pitchFamily="49" charset="0"/>
              <a:cs typeface="Courier New" pitchFamily="49" charset="0"/>
            </a:endParaRPr>
          </a:p>
        </p:txBody>
      </p:sp>
      <p:pic>
        <p:nvPicPr>
          <p:cNvPr id="7"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72200" y="4076700"/>
            <a:ext cx="1897062" cy="2705100"/>
          </a:xfrm>
          <a:prstGeom prst="rect">
            <a:avLst/>
          </a:prstGeom>
          <a:noFill/>
          <a:ln w="25400">
            <a:solidFill>
              <a:srgbClr val="96969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 Box 8"/>
          <p:cNvSpPr txBox="1">
            <a:spLocks noChangeArrowheads="1"/>
          </p:cNvSpPr>
          <p:nvPr/>
        </p:nvSpPr>
        <p:spPr bwMode="auto">
          <a:xfrm>
            <a:off x="3429000" y="2819400"/>
            <a:ext cx="5029200" cy="307777"/>
          </a:xfrm>
          <a:prstGeom prst="rect">
            <a:avLst/>
          </a:prstGeom>
          <a:ln/>
          <a:extLst/>
        </p:spPr>
        <p:style>
          <a:lnRef idx="2">
            <a:schemeClr val="dk1"/>
          </a:lnRef>
          <a:fillRef idx="1">
            <a:schemeClr val="lt1"/>
          </a:fillRef>
          <a:effectRef idx="0">
            <a:schemeClr val="dk1"/>
          </a:effectRef>
          <a:fontRef idx="minor">
            <a:schemeClr val="dk1"/>
          </a:fontRef>
        </p:style>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r>
              <a:rPr lang="hr-HR" sz="1400" dirty="0">
                <a:latin typeface="Arial (Body)"/>
              </a:rPr>
              <a:t>http://www.wellesley.edu/Psychology/Psych205/pairttest.html</a:t>
            </a:r>
            <a:endParaRPr lang="hr-HR" sz="1400" dirty="0">
              <a:latin typeface="Arial (Body)"/>
            </a:endParaRPr>
          </a:p>
        </p:txBody>
      </p:sp>
    </p:spTree>
    <p:extLst>
      <p:ext uri="{BB962C8B-B14F-4D97-AF65-F5344CB8AC3E}">
        <p14:creationId xmlns:p14="http://schemas.microsoft.com/office/powerpoint/2010/main" val="145274225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Basic </a:t>
            </a:r>
            <a:r>
              <a:rPr lang="en-US" sz="3200" dirty="0"/>
              <a:t>parametric inferential statistics</a:t>
            </a:r>
            <a:endParaRPr lang="hr-HR" sz="3200" dirty="0"/>
          </a:p>
        </p:txBody>
      </p:sp>
      <p:sp>
        <p:nvSpPr>
          <p:cNvPr id="4" name="Text Box 8"/>
          <p:cNvSpPr txBox="1">
            <a:spLocks noChangeArrowheads="1"/>
          </p:cNvSpPr>
          <p:nvPr/>
        </p:nvSpPr>
        <p:spPr bwMode="auto">
          <a:xfrm>
            <a:off x="239713" y="1706562"/>
            <a:ext cx="41036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spcBef>
                <a:spcPct val="50000"/>
              </a:spcBef>
            </a:pPr>
            <a:r>
              <a:rPr lang="hr-HR" sz="3200" dirty="0" smtClean="0">
                <a:latin typeface="Arial (Body)"/>
              </a:rPr>
              <a:t>One sample t-test:</a:t>
            </a:r>
            <a:endParaRPr lang="en-US" sz="3200" dirty="0">
              <a:latin typeface="Arial (Body)"/>
            </a:endParaRPr>
          </a:p>
        </p:txBody>
      </p:sp>
      <p:sp>
        <p:nvSpPr>
          <p:cNvPr id="8" name="Rectangle 3"/>
          <p:cNvSpPr txBox="1">
            <a:spLocks noChangeArrowheads="1"/>
          </p:cNvSpPr>
          <p:nvPr/>
        </p:nvSpPr>
        <p:spPr bwMode="auto">
          <a:xfrm>
            <a:off x="239713" y="2362200"/>
            <a:ext cx="8672512" cy="3924300"/>
          </a:xfrm>
          <a:prstGeom prst="rect">
            <a:avLst/>
          </a:prstGeom>
          <a:solidFill>
            <a:schemeClr val="bg1"/>
          </a:solidFill>
          <a:ln>
            <a:solidFill>
              <a:schemeClr val="tx1"/>
            </a:solidFill>
            <a:miter lim="800000"/>
            <a:headEnd/>
            <a:tailEnd/>
          </a:ln>
          <a:extLst/>
        </p:spPr>
        <p:txBody>
          <a:bodyPr vert="horz" wrap="square" lIns="91440" tIns="91440" rIns="91440" bIns="45720" numCol="1" anchor="t" anchorCtr="0" compatLnSpc="1">
            <a:prstTxWarp prst="textNoShape">
              <a:avLst/>
            </a:prstTxWarp>
          </a:bodyPr>
          <a:lstStyle>
            <a:lvl1pPr marL="447675" indent="-447675" algn="l" rtl="0" eaLnBrk="0" fontAlgn="base" hangingPunct="0">
              <a:spcBef>
                <a:spcPct val="20000"/>
              </a:spcBef>
              <a:spcAft>
                <a:spcPct val="0"/>
              </a:spcAft>
              <a:buClr>
                <a:schemeClr val="accent1"/>
              </a:buClr>
              <a:buSzPct val="70000"/>
              <a:buFont typeface="Wingdings" pitchFamily="2" charset="2"/>
              <a:buChar char="n"/>
              <a:defRPr sz="32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800">
                <a:solidFill>
                  <a:schemeClr val="tx1"/>
                </a:solidFill>
                <a:latin typeface="+mn-lt"/>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400">
                <a:solidFill>
                  <a:schemeClr val="tx1"/>
                </a:solidFill>
                <a:latin typeface="+mn-lt"/>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9pPr>
          </a:lstStyle>
          <a:p>
            <a:pPr marL="533400" indent="-533400" eaLnBrk="1" hangingPunct="1">
              <a:spcBef>
                <a:spcPct val="0"/>
              </a:spcBef>
              <a:buFontTx/>
              <a:buNone/>
            </a:pPr>
            <a:r>
              <a:rPr lang="en-US" sz="1600" dirty="0" smtClean="0">
                <a:solidFill>
                  <a:srgbClr val="FF0000"/>
                </a:solidFill>
                <a:latin typeface="Courier New" pitchFamily="49" charset="0"/>
                <a:cs typeface="Courier New" pitchFamily="49" charset="0"/>
              </a:rPr>
              <a:t>&gt; </a:t>
            </a:r>
            <a:r>
              <a:rPr lang="en-US" sz="1600" dirty="0" err="1" smtClean="0">
                <a:solidFill>
                  <a:srgbClr val="FF0000"/>
                </a:solidFill>
                <a:latin typeface="Courier New" pitchFamily="49" charset="0"/>
                <a:cs typeface="Courier New" pitchFamily="49" charset="0"/>
              </a:rPr>
              <a:t>t.test</a:t>
            </a:r>
            <a:r>
              <a:rPr lang="en-US" sz="1600" dirty="0" smtClean="0">
                <a:solidFill>
                  <a:srgbClr val="FF0000"/>
                </a:solidFill>
                <a:latin typeface="Courier New" pitchFamily="49" charset="0"/>
                <a:cs typeface="Courier New" pitchFamily="49" charset="0"/>
              </a:rPr>
              <a:t>(Learning[Group=="B"], mu=0.5, alternative="greater")</a:t>
            </a:r>
          </a:p>
          <a:p>
            <a:pPr marL="533400" indent="-533400" eaLnBrk="1" hangingPunct="1">
              <a:spcBef>
                <a:spcPct val="0"/>
              </a:spcBef>
              <a:buFontTx/>
              <a:buNone/>
            </a:pPr>
            <a:r>
              <a:rPr lang="en-US" sz="1600" dirty="0" smtClean="0">
                <a:solidFill>
                  <a:srgbClr val="0000CC"/>
                </a:solidFill>
                <a:latin typeface="Courier New" pitchFamily="49" charset="0"/>
                <a:cs typeface="Courier New" pitchFamily="49" charset="0"/>
              </a:rPr>
              <a:t>        One Sample t-test</a:t>
            </a:r>
          </a:p>
          <a:p>
            <a:pPr marL="533400" indent="-533400" eaLnBrk="1" hangingPunct="1">
              <a:spcBef>
                <a:spcPct val="0"/>
              </a:spcBef>
              <a:buFontTx/>
              <a:buNone/>
            </a:pPr>
            <a:r>
              <a:rPr lang="en-US" sz="1600" dirty="0" smtClean="0">
                <a:solidFill>
                  <a:srgbClr val="0000CC"/>
                </a:solidFill>
                <a:latin typeface="Courier New" pitchFamily="49" charset="0"/>
                <a:cs typeface="Courier New" pitchFamily="49" charset="0"/>
              </a:rPr>
              <a:t>data:  Learning[Group == "B"] </a:t>
            </a:r>
          </a:p>
          <a:p>
            <a:pPr marL="533400" indent="-533400" eaLnBrk="1" hangingPunct="1">
              <a:spcBef>
                <a:spcPct val="0"/>
              </a:spcBef>
              <a:buFontTx/>
              <a:buNone/>
            </a:pPr>
            <a:r>
              <a:rPr lang="en-US" sz="1600" dirty="0" smtClean="0">
                <a:solidFill>
                  <a:srgbClr val="0000CC"/>
                </a:solidFill>
                <a:latin typeface="Courier New" pitchFamily="49" charset="0"/>
                <a:cs typeface="Courier New" pitchFamily="49" charset="0"/>
              </a:rPr>
              <a:t>t = 1.5595, </a:t>
            </a:r>
            <a:r>
              <a:rPr lang="en-US" sz="1600" dirty="0" err="1" smtClean="0">
                <a:solidFill>
                  <a:srgbClr val="0000CC"/>
                </a:solidFill>
                <a:latin typeface="Courier New" pitchFamily="49" charset="0"/>
                <a:cs typeface="Courier New" pitchFamily="49" charset="0"/>
              </a:rPr>
              <a:t>df</a:t>
            </a:r>
            <a:r>
              <a:rPr lang="en-US" sz="1600" dirty="0" smtClean="0">
                <a:solidFill>
                  <a:srgbClr val="0000CC"/>
                </a:solidFill>
                <a:latin typeface="Courier New" pitchFamily="49" charset="0"/>
                <a:cs typeface="Courier New" pitchFamily="49" charset="0"/>
              </a:rPr>
              <a:t> = 31, p-value = 0.06452</a:t>
            </a:r>
          </a:p>
          <a:p>
            <a:pPr marL="533400" indent="-533400" eaLnBrk="1" hangingPunct="1">
              <a:spcBef>
                <a:spcPct val="0"/>
              </a:spcBef>
              <a:buFontTx/>
              <a:buNone/>
            </a:pPr>
            <a:r>
              <a:rPr lang="en-US" sz="1600" dirty="0" smtClean="0">
                <a:solidFill>
                  <a:srgbClr val="0000CC"/>
                </a:solidFill>
                <a:latin typeface="Courier New" pitchFamily="49" charset="0"/>
                <a:cs typeface="Courier New" pitchFamily="49" charset="0"/>
              </a:rPr>
              <a:t>alternative hypothesis: true mean is greater than 0.5 </a:t>
            </a:r>
          </a:p>
          <a:p>
            <a:pPr marL="533400" indent="-533400" eaLnBrk="1" hangingPunct="1">
              <a:spcBef>
                <a:spcPct val="0"/>
              </a:spcBef>
              <a:buFontTx/>
              <a:buNone/>
            </a:pPr>
            <a:r>
              <a:rPr lang="en-US" sz="1600" dirty="0" smtClean="0">
                <a:solidFill>
                  <a:srgbClr val="0000CC"/>
                </a:solidFill>
                <a:latin typeface="Courier New" pitchFamily="49" charset="0"/>
                <a:cs typeface="Courier New" pitchFamily="49" charset="0"/>
              </a:rPr>
              <a:t>95 percent confidence interval:</a:t>
            </a:r>
          </a:p>
          <a:p>
            <a:pPr marL="533400" indent="-533400" eaLnBrk="1" hangingPunct="1">
              <a:spcBef>
                <a:spcPct val="0"/>
              </a:spcBef>
              <a:buFontTx/>
              <a:buNone/>
            </a:pPr>
            <a:r>
              <a:rPr lang="en-US" sz="1600" dirty="0" smtClean="0">
                <a:solidFill>
                  <a:srgbClr val="0000CC"/>
                </a:solidFill>
                <a:latin typeface="Courier New" pitchFamily="49" charset="0"/>
                <a:cs typeface="Courier New" pitchFamily="49" charset="0"/>
              </a:rPr>
              <a:t> 0.4945469       </a:t>
            </a:r>
            <a:r>
              <a:rPr lang="en-US" sz="1600" dirty="0" err="1" smtClean="0">
                <a:solidFill>
                  <a:srgbClr val="0000CC"/>
                </a:solidFill>
                <a:latin typeface="Courier New" pitchFamily="49" charset="0"/>
                <a:cs typeface="Courier New" pitchFamily="49" charset="0"/>
              </a:rPr>
              <a:t>Inf</a:t>
            </a:r>
            <a:r>
              <a:rPr lang="en-US" sz="1600" dirty="0" smtClean="0">
                <a:solidFill>
                  <a:srgbClr val="0000CC"/>
                </a:solidFill>
                <a:latin typeface="Courier New" pitchFamily="49" charset="0"/>
                <a:cs typeface="Courier New" pitchFamily="49" charset="0"/>
              </a:rPr>
              <a:t> </a:t>
            </a:r>
          </a:p>
          <a:p>
            <a:pPr marL="533400" indent="-533400" eaLnBrk="1" hangingPunct="1">
              <a:spcBef>
                <a:spcPct val="0"/>
              </a:spcBef>
              <a:buFontTx/>
              <a:buNone/>
            </a:pPr>
            <a:r>
              <a:rPr lang="en-US" sz="1600" dirty="0" smtClean="0">
                <a:solidFill>
                  <a:srgbClr val="0000CC"/>
                </a:solidFill>
                <a:latin typeface="Courier New" pitchFamily="49" charset="0"/>
                <a:cs typeface="Courier New" pitchFamily="49" charset="0"/>
              </a:rPr>
              <a:t>sample estimates:</a:t>
            </a:r>
          </a:p>
          <a:p>
            <a:pPr marL="533400" indent="-533400" eaLnBrk="1" hangingPunct="1">
              <a:spcBef>
                <a:spcPct val="0"/>
              </a:spcBef>
              <a:buFontTx/>
              <a:buNone/>
            </a:pPr>
            <a:r>
              <a:rPr lang="en-US" sz="1600" dirty="0" smtClean="0">
                <a:solidFill>
                  <a:srgbClr val="0000CC"/>
                </a:solidFill>
                <a:latin typeface="Courier New" pitchFamily="49" charset="0"/>
                <a:cs typeface="Courier New" pitchFamily="49" charset="0"/>
              </a:rPr>
              <a:t>mean of x </a:t>
            </a:r>
          </a:p>
          <a:p>
            <a:pPr marL="533400" indent="-533400" eaLnBrk="1" hangingPunct="1">
              <a:spcBef>
                <a:spcPct val="0"/>
              </a:spcBef>
              <a:buFontTx/>
              <a:buNone/>
            </a:pPr>
            <a:r>
              <a:rPr lang="en-US" sz="1600" dirty="0" smtClean="0">
                <a:solidFill>
                  <a:srgbClr val="0000CC"/>
                </a:solidFill>
                <a:latin typeface="Courier New" pitchFamily="49" charset="0"/>
                <a:cs typeface="Courier New" pitchFamily="49" charset="0"/>
              </a:rPr>
              <a:t>   0.5625</a:t>
            </a:r>
          </a:p>
          <a:p>
            <a:pPr marL="533400" indent="-533400" eaLnBrk="1" hangingPunct="1">
              <a:spcBef>
                <a:spcPct val="0"/>
              </a:spcBef>
              <a:buFontTx/>
              <a:buNone/>
            </a:pPr>
            <a:r>
              <a:rPr lang="en-US" sz="1600" dirty="0" smtClean="0">
                <a:solidFill>
                  <a:srgbClr val="FF0000"/>
                </a:solidFill>
                <a:latin typeface="Courier New" pitchFamily="49" charset="0"/>
                <a:cs typeface="Courier New" pitchFamily="49" charset="0"/>
              </a:rPr>
              <a:t>&gt; boxplot(Learning[Group=="B"],</a:t>
            </a:r>
          </a:p>
          <a:p>
            <a:pPr marL="533400" indent="-533400" eaLnBrk="1" hangingPunct="1">
              <a:spcBef>
                <a:spcPct val="0"/>
              </a:spcBef>
              <a:buFontTx/>
              <a:buNone/>
            </a:pPr>
            <a:r>
              <a:rPr lang="en-US" sz="1600" dirty="0" smtClean="0">
                <a:solidFill>
                  <a:srgbClr val="FF0000"/>
                </a:solidFill>
                <a:latin typeface="Courier New" pitchFamily="49" charset="0"/>
                <a:cs typeface="Courier New" pitchFamily="49" charset="0"/>
              </a:rPr>
              <a:t>+ names="Group B", </a:t>
            </a:r>
            <a:r>
              <a:rPr lang="en-US" sz="1600" dirty="0" err="1" smtClean="0">
                <a:solidFill>
                  <a:srgbClr val="FF0000"/>
                </a:solidFill>
                <a:latin typeface="Courier New" pitchFamily="49" charset="0"/>
                <a:cs typeface="Courier New" pitchFamily="49" charset="0"/>
              </a:rPr>
              <a:t>ylab</a:t>
            </a:r>
            <a:r>
              <a:rPr lang="en-US" sz="1600" dirty="0" smtClean="0">
                <a:solidFill>
                  <a:srgbClr val="FF0000"/>
                </a:solidFill>
                <a:latin typeface="Courier New" pitchFamily="49" charset="0"/>
                <a:cs typeface="Courier New" pitchFamily="49" charset="0"/>
              </a:rPr>
              <a:t>="Learning")</a:t>
            </a:r>
          </a:p>
          <a:p>
            <a:pPr marL="533400" indent="-533400" eaLnBrk="1" hangingPunct="1">
              <a:spcBef>
                <a:spcPct val="0"/>
              </a:spcBef>
              <a:buFontTx/>
              <a:buNone/>
            </a:pPr>
            <a:r>
              <a:rPr lang="en-US" sz="1600" dirty="0" smtClean="0">
                <a:solidFill>
                  <a:srgbClr val="FF0000"/>
                </a:solidFill>
                <a:latin typeface="Courier New" pitchFamily="49" charset="0"/>
                <a:cs typeface="Courier New" pitchFamily="49" charset="0"/>
              </a:rPr>
              <a:t>&gt; lines(c(0,2), c(0.5, 0.5), col="red")</a:t>
            </a:r>
          </a:p>
          <a:p>
            <a:pPr marL="533400" indent="-533400" eaLnBrk="1" hangingPunct="1">
              <a:spcBef>
                <a:spcPct val="0"/>
              </a:spcBef>
              <a:buFontTx/>
              <a:buNone/>
            </a:pPr>
            <a:r>
              <a:rPr lang="en-US" sz="1600" dirty="0" smtClean="0">
                <a:solidFill>
                  <a:srgbClr val="FF0000"/>
                </a:solidFill>
                <a:latin typeface="Courier New" pitchFamily="49" charset="0"/>
                <a:cs typeface="Courier New" pitchFamily="49" charset="0"/>
              </a:rPr>
              <a:t>&gt; points(c(rep(1,length(Learning[Group=="B"]))),</a:t>
            </a:r>
          </a:p>
          <a:p>
            <a:pPr marL="533400" indent="-533400" eaLnBrk="1" hangingPunct="1">
              <a:spcBef>
                <a:spcPct val="0"/>
              </a:spcBef>
              <a:buFontTx/>
              <a:buNone/>
            </a:pPr>
            <a:r>
              <a:rPr lang="en-US" sz="1600" dirty="0" smtClean="0">
                <a:solidFill>
                  <a:srgbClr val="FF0000"/>
                </a:solidFill>
                <a:latin typeface="Courier New" pitchFamily="49" charset="0"/>
                <a:cs typeface="Courier New" pitchFamily="49" charset="0"/>
              </a:rPr>
              <a:t>+ Learning[Group=="B"], </a:t>
            </a:r>
            <a:r>
              <a:rPr lang="en-US" sz="1600" dirty="0" err="1" smtClean="0">
                <a:solidFill>
                  <a:srgbClr val="FF0000"/>
                </a:solidFill>
                <a:latin typeface="Courier New" pitchFamily="49" charset="0"/>
                <a:cs typeface="Courier New" pitchFamily="49" charset="0"/>
              </a:rPr>
              <a:t>pch</a:t>
            </a:r>
            <a:r>
              <a:rPr lang="en-US" sz="1600" dirty="0" smtClean="0">
                <a:solidFill>
                  <a:srgbClr val="FF0000"/>
                </a:solidFill>
                <a:latin typeface="Courier New" pitchFamily="49" charset="0"/>
                <a:cs typeface="Courier New" pitchFamily="49" charset="0"/>
              </a:rPr>
              <a:t>=21, col="blue")</a:t>
            </a:r>
            <a:endParaRPr lang="en-US" sz="1600" dirty="0" smtClean="0">
              <a:solidFill>
                <a:srgbClr val="FF0000"/>
              </a:solidFill>
              <a:latin typeface="Courier New" pitchFamily="49" charset="0"/>
              <a:cs typeface="Courier New" pitchFamily="49" charset="0"/>
            </a:endParaRPr>
          </a:p>
        </p:txBody>
      </p:sp>
      <p:pic>
        <p:nvPicPr>
          <p:cNvPr id="9"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24625" y="3741738"/>
            <a:ext cx="2238375" cy="3040062"/>
          </a:xfrm>
          <a:prstGeom prst="rect">
            <a:avLst/>
          </a:prstGeom>
          <a:noFill/>
          <a:ln w="25400">
            <a:solidFill>
              <a:srgbClr val="96969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 Box 8"/>
          <p:cNvSpPr txBox="1">
            <a:spLocks noChangeArrowheads="1"/>
          </p:cNvSpPr>
          <p:nvPr/>
        </p:nvSpPr>
        <p:spPr bwMode="auto">
          <a:xfrm>
            <a:off x="4038600" y="2816423"/>
            <a:ext cx="5029200" cy="307777"/>
          </a:xfrm>
          <a:prstGeom prst="rect">
            <a:avLst/>
          </a:prstGeom>
          <a:ln/>
          <a:extLst/>
        </p:spPr>
        <p:style>
          <a:lnRef idx="2">
            <a:schemeClr val="dk1"/>
          </a:lnRef>
          <a:fillRef idx="1">
            <a:schemeClr val="lt1"/>
          </a:fillRef>
          <a:effectRef idx="0">
            <a:schemeClr val="dk1"/>
          </a:effectRef>
          <a:fontRef idx="minor">
            <a:schemeClr val="dk1"/>
          </a:fontRef>
        </p:style>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r>
              <a:rPr lang="hr-HR" sz="1400" dirty="0">
                <a:latin typeface="Arial (Body)"/>
              </a:rPr>
              <a:t>http://www.wellesley.edu/Psychology/Psych205/onettest.html</a:t>
            </a:r>
            <a:endParaRPr lang="hr-HR" sz="1400" dirty="0">
              <a:latin typeface="Arial (Body)"/>
            </a:endParaRPr>
          </a:p>
        </p:txBody>
      </p:sp>
    </p:spTree>
    <p:extLst>
      <p:ext uri="{BB962C8B-B14F-4D97-AF65-F5344CB8AC3E}">
        <p14:creationId xmlns:p14="http://schemas.microsoft.com/office/powerpoint/2010/main" val="585272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smtClean="0"/>
              <a:t>What is R?</a:t>
            </a:r>
            <a:endParaRPr lang="hr-HR" smtClean="0"/>
          </a:p>
        </p:txBody>
      </p:sp>
      <p:sp>
        <p:nvSpPr>
          <p:cNvPr id="9219" name="Content Placeholder 2"/>
          <p:cNvSpPr>
            <a:spLocks noGrp="1"/>
          </p:cNvSpPr>
          <p:nvPr>
            <p:ph idx="1"/>
          </p:nvPr>
        </p:nvSpPr>
        <p:spPr>
          <a:xfrm>
            <a:off x="533400" y="2209800"/>
            <a:ext cx="8305800" cy="4114800"/>
          </a:xfrm>
        </p:spPr>
        <p:txBody>
          <a:bodyPr/>
          <a:lstStyle/>
          <a:p>
            <a:r>
              <a:rPr lang="en-US" smtClean="0"/>
              <a:t>Open source statistical language</a:t>
            </a:r>
            <a:endParaRPr lang="hr-HR" smtClean="0"/>
          </a:p>
          <a:p>
            <a:pPr lvl="1"/>
            <a:r>
              <a:rPr lang="hr-HR" smtClean="0"/>
              <a:t>And no, it is not about the money!</a:t>
            </a:r>
            <a:endParaRPr lang="en-US" smtClean="0"/>
          </a:p>
          <a:p>
            <a:r>
              <a:rPr lang="en-US" smtClean="0"/>
              <a:t>De facto standard for statistical research</a:t>
            </a:r>
          </a:p>
          <a:p>
            <a:r>
              <a:rPr lang="en-US" smtClean="0"/>
              <a:t>Grew out of Bell Labs’ S (1976, 1988)</a:t>
            </a:r>
            <a:endParaRPr lang="hr-HR" smtClean="0"/>
          </a:p>
          <a:p>
            <a:r>
              <a:rPr lang="en-US" smtClean="0"/>
              <a:t>Licensed by </a:t>
            </a:r>
            <a:r>
              <a:rPr lang="en-US" i="1" smtClean="0"/>
              <a:t>AT&amp;T/Lucent</a:t>
            </a:r>
            <a:r>
              <a:rPr lang="en-US" smtClean="0"/>
              <a:t> to </a:t>
            </a:r>
            <a:r>
              <a:rPr lang="en-US" i="1" smtClean="0"/>
              <a:t>Insightful Corp</a:t>
            </a:r>
            <a:r>
              <a:rPr lang="en-US" smtClean="0"/>
              <a:t>. Product name: </a:t>
            </a:r>
            <a:r>
              <a:rPr lang="en-US" i="1" smtClean="0"/>
              <a:t>S-plus</a:t>
            </a:r>
            <a:r>
              <a:rPr lang="en-US" smtClean="0"/>
              <a:t>.</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Basic </a:t>
            </a:r>
            <a:r>
              <a:rPr lang="en-US" sz="3200" dirty="0"/>
              <a:t>parametric inferential statistics</a:t>
            </a:r>
            <a:endParaRPr lang="hr-HR" sz="3200" dirty="0"/>
          </a:p>
        </p:txBody>
      </p:sp>
      <p:sp>
        <p:nvSpPr>
          <p:cNvPr id="4" name="Text Box 8"/>
          <p:cNvSpPr txBox="1">
            <a:spLocks noChangeArrowheads="1"/>
          </p:cNvSpPr>
          <p:nvPr/>
        </p:nvSpPr>
        <p:spPr bwMode="auto">
          <a:xfrm>
            <a:off x="239713" y="1706562"/>
            <a:ext cx="41036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spcBef>
                <a:spcPct val="50000"/>
              </a:spcBef>
            </a:pPr>
            <a:r>
              <a:rPr lang="hr-HR" sz="3200" dirty="0" smtClean="0">
                <a:latin typeface="Arial (Body)"/>
              </a:rPr>
              <a:t>Correlation:</a:t>
            </a:r>
            <a:endParaRPr lang="en-US" sz="3200" dirty="0">
              <a:latin typeface="Arial (Body)"/>
            </a:endParaRPr>
          </a:p>
        </p:txBody>
      </p:sp>
      <p:sp>
        <p:nvSpPr>
          <p:cNvPr id="6" name="Rectangle 3"/>
          <p:cNvSpPr txBox="1">
            <a:spLocks noChangeArrowheads="1"/>
          </p:cNvSpPr>
          <p:nvPr/>
        </p:nvSpPr>
        <p:spPr bwMode="auto">
          <a:xfrm>
            <a:off x="239713" y="2301875"/>
            <a:ext cx="8672512" cy="4022725"/>
          </a:xfrm>
          <a:prstGeom prst="rect">
            <a:avLst/>
          </a:prstGeom>
          <a:solidFill>
            <a:schemeClr val="bg1"/>
          </a:solidFill>
          <a:ln>
            <a:solidFill>
              <a:schemeClr val="tx1"/>
            </a:solidFill>
            <a:miter lim="800000"/>
            <a:headEnd/>
            <a:tailEnd/>
          </a:ln>
          <a:extLst/>
        </p:spPr>
        <p:txBody>
          <a:bodyPr vert="horz" wrap="square" lIns="91440" tIns="91440" rIns="91440" bIns="45720" numCol="1" anchor="t" anchorCtr="0" compatLnSpc="1">
            <a:prstTxWarp prst="textNoShape">
              <a:avLst/>
            </a:prstTxWarp>
          </a:bodyPr>
          <a:lstStyle>
            <a:lvl1pPr marL="447675" indent="-447675" algn="l" rtl="0" eaLnBrk="0" fontAlgn="base" hangingPunct="0">
              <a:spcBef>
                <a:spcPct val="20000"/>
              </a:spcBef>
              <a:spcAft>
                <a:spcPct val="0"/>
              </a:spcAft>
              <a:buClr>
                <a:schemeClr val="accent1"/>
              </a:buClr>
              <a:buSzPct val="70000"/>
              <a:buFont typeface="Wingdings" pitchFamily="2" charset="2"/>
              <a:buChar char="n"/>
              <a:defRPr sz="32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800">
                <a:solidFill>
                  <a:schemeClr val="tx1"/>
                </a:solidFill>
                <a:latin typeface="+mn-lt"/>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400">
                <a:solidFill>
                  <a:schemeClr val="tx1"/>
                </a:solidFill>
                <a:latin typeface="+mn-lt"/>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9pPr>
          </a:lstStyle>
          <a:p>
            <a:pPr marL="533400" indent="-533400" eaLnBrk="1" hangingPunct="1">
              <a:spcBef>
                <a:spcPct val="0"/>
              </a:spcBef>
              <a:buFontTx/>
              <a:buNone/>
            </a:pPr>
            <a:r>
              <a:rPr lang="en-US" sz="1600" dirty="0" smtClean="0">
                <a:solidFill>
                  <a:srgbClr val="FF0000"/>
                </a:solidFill>
                <a:latin typeface="Courier New" pitchFamily="49" charset="0"/>
                <a:cs typeface="Courier New" pitchFamily="49" charset="0"/>
              </a:rPr>
              <a:t>&gt; </a:t>
            </a:r>
            <a:r>
              <a:rPr lang="en-US" sz="1600" dirty="0" err="1" smtClean="0">
                <a:solidFill>
                  <a:srgbClr val="FF0000"/>
                </a:solidFill>
                <a:latin typeface="Courier New" pitchFamily="49" charset="0"/>
                <a:cs typeface="Courier New" pitchFamily="49" charset="0"/>
              </a:rPr>
              <a:t>cor.test</a:t>
            </a:r>
            <a:r>
              <a:rPr lang="en-US" sz="1600" dirty="0" smtClean="0">
                <a:solidFill>
                  <a:srgbClr val="FF0000"/>
                </a:solidFill>
                <a:latin typeface="Courier New" pitchFamily="49" charset="0"/>
                <a:cs typeface="Courier New" pitchFamily="49" charset="0"/>
              </a:rPr>
              <a:t>(Pre1,Learning,method="</a:t>
            </a:r>
            <a:r>
              <a:rPr lang="en-US" sz="1600" dirty="0" err="1" smtClean="0">
                <a:solidFill>
                  <a:srgbClr val="FF0000"/>
                </a:solidFill>
                <a:latin typeface="Courier New" pitchFamily="49" charset="0"/>
                <a:cs typeface="Courier New" pitchFamily="49" charset="0"/>
              </a:rPr>
              <a:t>pearson</a:t>
            </a:r>
            <a:r>
              <a:rPr lang="en-US" sz="1600" dirty="0" smtClean="0">
                <a:solidFill>
                  <a:srgbClr val="FF0000"/>
                </a:solidFill>
                <a:latin typeface="Courier New" pitchFamily="49" charset="0"/>
                <a:cs typeface="Courier New" pitchFamily="49" charset="0"/>
              </a:rPr>
              <a:t>")</a:t>
            </a:r>
          </a:p>
          <a:p>
            <a:pPr marL="533400" indent="-533400" eaLnBrk="1" hangingPunct="1">
              <a:spcBef>
                <a:spcPct val="0"/>
              </a:spcBef>
              <a:buFontTx/>
              <a:buNone/>
            </a:pPr>
            <a:r>
              <a:rPr lang="en-US" sz="1600" dirty="0" smtClean="0">
                <a:solidFill>
                  <a:srgbClr val="0000CC"/>
                </a:solidFill>
                <a:latin typeface="Courier New" pitchFamily="49" charset="0"/>
                <a:cs typeface="Courier New" pitchFamily="49" charset="0"/>
              </a:rPr>
              <a:t>        Pearson's product-moment correlation</a:t>
            </a:r>
          </a:p>
          <a:p>
            <a:pPr marL="533400" indent="-533400" eaLnBrk="1" hangingPunct="1">
              <a:spcBef>
                <a:spcPct val="0"/>
              </a:spcBef>
              <a:buFontTx/>
              <a:buNone/>
            </a:pPr>
            <a:r>
              <a:rPr lang="en-US" sz="1600" dirty="0" smtClean="0">
                <a:solidFill>
                  <a:srgbClr val="0000CC"/>
                </a:solidFill>
                <a:latin typeface="Courier New" pitchFamily="49" charset="0"/>
                <a:cs typeface="Courier New" pitchFamily="49" charset="0"/>
              </a:rPr>
              <a:t>data:  Pre1 and Learning </a:t>
            </a:r>
          </a:p>
          <a:p>
            <a:pPr marL="533400" indent="-533400" eaLnBrk="1" hangingPunct="1">
              <a:spcBef>
                <a:spcPct val="0"/>
              </a:spcBef>
              <a:buFontTx/>
              <a:buNone/>
            </a:pPr>
            <a:r>
              <a:rPr lang="en-US" sz="1600" dirty="0" smtClean="0">
                <a:solidFill>
                  <a:srgbClr val="0000CC"/>
                </a:solidFill>
                <a:latin typeface="Courier New" pitchFamily="49" charset="0"/>
                <a:cs typeface="Courier New" pitchFamily="49" charset="0"/>
              </a:rPr>
              <a:t>t = 9.2461, </a:t>
            </a:r>
            <a:r>
              <a:rPr lang="en-US" sz="1600" dirty="0" err="1" smtClean="0">
                <a:solidFill>
                  <a:srgbClr val="0000CC"/>
                </a:solidFill>
                <a:latin typeface="Courier New" pitchFamily="49" charset="0"/>
                <a:cs typeface="Courier New" pitchFamily="49" charset="0"/>
              </a:rPr>
              <a:t>df</a:t>
            </a:r>
            <a:r>
              <a:rPr lang="en-US" sz="1600" dirty="0" smtClean="0">
                <a:solidFill>
                  <a:srgbClr val="0000CC"/>
                </a:solidFill>
                <a:latin typeface="Courier New" pitchFamily="49" charset="0"/>
                <a:cs typeface="Courier New" pitchFamily="49" charset="0"/>
              </a:rPr>
              <a:t> = 61, p-value = 3.275e-13</a:t>
            </a:r>
          </a:p>
          <a:p>
            <a:pPr marL="533400" indent="-533400" eaLnBrk="1" hangingPunct="1">
              <a:spcBef>
                <a:spcPct val="0"/>
              </a:spcBef>
              <a:buFontTx/>
              <a:buNone/>
            </a:pPr>
            <a:r>
              <a:rPr lang="en-US" sz="1600" dirty="0" smtClean="0">
                <a:solidFill>
                  <a:srgbClr val="0000CC"/>
                </a:solidFill>
                <a:latin typeface="Courier New" pitchFamily="49" charset="0"/>
                <a:cs typeface="Courier New" pitchFamily="49" charset="0"/>
              </a:rPr>
              <a:t>alternative hypothesis: true correlation is not equal to 0 </a:t>
            </a:r>
          </a:p>
          <a:p>
            <a:pPr marL="533400" indent="-533400" eaLnBrk="1" hangingPunct="1">
              <a:spcBef>
                <a:spcPct val="0"/>
              </a:spcBef>
              <a:buFontTx/>
              <a:buNone/>
            </a:pPr>
            <a:r>
              <a:rPr lang="en-US" sz="1600" dirty="0" smtClean="0">
                <a:solidFill>
                  <a:srgbClr val="0000CC"/>
                </a:solidFill>
                <a:latin typeface="Courier New" pitchFamily="49" charset="0"/>
                <a:cs typeface="Courier New" pitchFamily="49" charset="0"/>
              </a:rPr>
              <a:t>95 percent confidence interval:</a:t>
            </a:r>
          </a:p>
          <a:p>
            <a:pPr marL="533400" indent="-533400" eaLnBrk="1" hangingPunct="1">
              <a:spcBef>
                <a:spcPct val="0"/>
              </a:spcBef>
              <a:buFontTx/>
              <a:buNone/>
            </a:pPr>
            <a:r>
              <a:rPr lang="en-US" sz="1600" dirty="0" smtClean="0">
                <a:solidFill>
                  <a:srgbClr val="0000CC"/>
                </a:solidFill>
                <a:latin typeface="Courier New" pitchFamily="49" charset="0"/>
                <a:cs typeface="Courier New" pitchFamily="49" charset="0"/>
              </a:rPr>
              <a:t> 0.6366698 0.8506815 </a:t>
            </a:r>
          </a:p>
          <a:p>
            <a:pPr marL="533400" indent="-533400" eaLnBrk="1" hangingPunct="1">
              <a:spcBef>
                <a:spcPct val="0"/>
              </a:spcBef>
              <a:buFontTx/>
              <a:buNone/>
            </a:pPr>
            <a:r>
              <a:rPr lang="en-US" sz="1600" dirty="0" smtClean="0">
                <a:solidFill>
                  <a:srgbClr val="0000CC"/>
                </a:solidFill>
                <a:latin typeface="Courier New" pitchFamily="49" charset="0"/>
                <a:cs typeface="Courier New" pitchFamily="49" charset="0"/>
              </a:rPr>
              <a:t>sample estimates:</a:t>
            </a:r>
          </a:p>
          <a:p>
            <a:pPr marL="533400" indent="-533400" eaLnBrk="1" hangingPunct="1">
              <a:spcBef>
                <a:spcPct val="0"/>
              </a:spcBef>
              <a:buFontTx/>
              <a:buNone/>
            </a:pPr>
            <a:r>
              <a:rPr lang="en-US" sz="1600" dirty="0" smtClean="0">
                <a:solidFill>
                  <a:srgbClr val="0000CC"/>
                </a:solidFill>
                <a:latin typeface="Courier New" pitchFamily="49" charset="0"/>
                <a:cs typeface="Courier New" pitchFamily="49" charset="0"/>
              </a:rPr>
              <a:t>      </a:t>
            </a:r>
            <a:r>
              <a:rPr lang="en-US" sz="1600" dirty="0" err="1" smtClean="0">
                <a:solidFill>
                  <a:srgbClr val="0000CC"/>
                </a:solidFill>
                <a:latin typeface="Courier New" pitchFamily="49" charset="0"/>
                <a:cs typeface="Courier New" pitchFamily="49" charset="0"/>
              </a:rPr>
              <a:t>cor</a:t>
            </a:r>
            <a:r>
              <a:rPr lang="en-US" sz="1600" dirty="0" smtClean="0">
                <a:solidFill>
                  <a:srgbClr val="0000CC"/>
                </a:solidFill>
                <a:latin typeface="Courier New" pitchFamily="49" charset="0"/>
                <a:cs typeface="Courier New" pitchFamily="49" charset="0"/>
              </a:rPr>
              <a:t> </a:t>
            </a:r>
          </a:p>
          <a:p>
            <a:pPr marL="533400" indent="-533400" eaLnBrk="1" hangingPunct="1">
              <a:spcBef>
                <a:spcPct val="0"/>
              </a:spcBef>
              <a:buFontTx/>
              <a:buNone/>
            </a:pPr>
            <a:r>
              <a:rPr lang="en-US" sz="1600" dirty="0" smtClean="0">
                <a:solidFill>
                  <a:srgbClr val="0000CC"/>
                </a:solidFill>
                <a:latin typeface="Courier New" pitchFamily="49" charset="0"/>
                <a:cs typeface="Courier New" pitchFamily="49" charset="0"/>
              </a:rPr>
              <a:t>0.7639292</a:t>
            </a:r>
            <a:r>
              <a:rPr lang="en-US" sz="1600" dirty="0" smtClean="0">
                <a:solidFill>
                  <a:srgbClr val="FF0000"/>
                </a:solidFill>
                <a:latin typeface="Courier New" pitchFamily="49" charset="0"/>
                <a:cs typeface="Courier New" pitchFamily="49" charset="0"/>
              </a:rPr>
              <a:t> </a:t>
            </a:r>
          </a:p>
          <a:p>
            <a:pPr marL="533400" indent="-533400" eaLnBrk="1" hangingPunct="1">
              <a:spcBef>
                <a:spcPct val="0"/>
              </a:spcBef>
              <a:buFontTx/>
              <a:buNone/>
            </a:pPr>
            <a:r>
              <a:rPr lang="en-US" sz="1600" dirty="0" smtClean="0">
                <a:solidFill>
                  <a:srgbClr val="FF0000"/>
                </a:solidFill>
                <a:latin typeface="Courier New" pitchFamily="49" charset="0"/>
                <a:cs typeface="Courier New" pitchFamily="49" charset="0"/>
              </a:rPr>
              <a:t>&gt; plot(Pre1,Learning)</a:t>
            </a:r>
            <a:endParaRPr lang="en-US" sz="1600" dirty="0" smtClean="0">
              <a:solidFill>
                <a:srgbClr val="FF0000"/>
              </a:solidFill>
              <a:latin typeface="Courier New" pitchFamily="49" charset="0"/>
              <a:cs typeface="Courier New" pitchFamily="49" charset="0"/>
            </a:endParaRPr>
          </a:p>
        </p:txBody>
      </p:sp>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1" y="3657378"/>
            <a:ext cx="3106736" cy="3102197"/>
          </a:xfrm>
          <a:prstGeom prst="rect">
            <a:avLst/>
          </a:prstGeom>
          <a:noFill/>
          <a:ln w="25400">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377333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Basic </a:t>
            </a:r>
            <a:r>
              <a:rPr lang="en-US" sz="3200" dirty="0"/>
              <a:t>parametric inferential statistics</a:t>
            </a:r>
            <a:endParaRPr lang="hr-HR" sz="3200" dirty="0"/>
          </a:p>
        </p:txBody>
      </p:sp>
      <p:sp>
        <p:nvSpPr>
          <p:cNvPr id="4" name="Text Box 8"/>
          <p:cNvSpPr txBox="1">
            <a:spLocks noChangeArrowheads="1"/>
          </p:cNvSpPr>
          <p:nvPr/>
        </p:nvSpPr>
        <p:spPr bwMode="auto">
          <a:xfrm>
            <a:off x="239713" y="1706562"/>
            <a:ext cx="646588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spcBef>
                <a:spcPct val="50000"/>
              </a:spcBef>
            </a:pPr>
            <a:r>
              <a:rPr lang="hr-HR" sz="3200" dirty="0" smtClean="0">
                <a:latin typeface="Arial (Body)"/>
              </a:rPr>
              <a:t>Correlation (fancier plot example):</a:t>
            </a:r>
            <a:endParaRPr lang="en-US" sz="3200" dirty="0">
              <a:latin typeface="Arial (Body)"/>
            </a:endParaRPr>
          </a:p>
        </p:txBody>
      </p:sp>
      <p:sp>
        <p:nvSpPr>
          <p:cNvPr id="8" name="Rectangle 3"/>
          <p:cNvSpPr txBox="1">
            <a:spLocks noChangeArrowheads="1"/>
          </p:cNvSpPr>
          <p:nvPr/>
        </p:nvSpPr>
        <p:spPr bwMode="auto">
          <a:xfrm>
            <a:off x="228600" y="2400300"/>
            <a:ext cx="8672512" cy="3467100"/>
          </a:xfrm>
          <a:prstGeom prst="rect">
            <a:avLst/>
          </a:prstGeom>
          <a:solidFill>
            <a:schemeClr val="bg1"/>
          </a:solidFill>
          <a:ln>
            <a:solidFill>
              <a:schemeClr val="tx1"/>
            </a:solidFill>
            <a:miter lim="800000"/>
            <a:headEnd/>
            <a:tailEnd/>
          </a:ln>
          <a:extLst/>
        </p:spPr>
        <p:txBody>
          <a:bodyPr vert="horz" wrap="square" lIns="91440" tIns="91440" rIns="91440" bIns="45720" numCol="1" anchor="t" anchorCtr="0" compatLnSpc="1">
            <a:prstTxWarp prst="textNoShape">
              <a:avLst/>
            </a:prstTxWarp>
          </a:bodyPr>
          <a:lstStyle>
            <a:lvl1pPr marL="447675" indent="-447675" algn="l" rtl="0" eaLnBrk="0" fontAlgn="base" hangingPunct="0">
              <a:spcBef>
                <a:spcPct val="20000"/>
              </a:spcBef>
              <a:spcAft>
                <a:spcPct val="0"/>
              </a:spcAft>
              <a:buClr>
                <a:schemeClr val="accent1"/>
              </a:buClr>
              <a:buSzPct val="70000"/>
              <a:buFont typeface="Wingdings" pitchFamily="2" charset="2"/>
              <a:buChar char="n"/>
              <a:defRPr sz="32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800">
                <a:solidFill>
                  <a:schemeClr val="tx1"/>
                </a:solidFill>
                <a:latin typeface="+mn-lt"/>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400">
                <a:solidFill>
                  <a:schemeClr val="tx1"/>
                </a:solidFill>
                <a:latin typeface="+mn-lt"/>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9pPr>
          </a:lstStyle>
          <a:p>
            <a:pPr marL="533400" indent="-533400" eaLnBrk="1" hangingPunct="1">
              <a:spcBef>
                <a:spcPct val="0"/>
              </a:spcBef>
              <a:buFontTx/>
              <a:buNone/>
            </a:pPr>
            <a:r>
              <a:rPr lang="en-US" sz="1600" dirty="0" smtClean="0">
                <a:solidFill>
                  <a:srgbClr val="FF0000"/>
                </a:solidFill>
                <a:latin typeface="Courier New" pitchFamily="49" charset="0"/>
                <a:cs typeface="Courier New" pitchFamily="49" charset="0"/>
              </a:rPr>
              <a:t>&gt; </a:t>
            </a:r>
            <a:r>
              <a:rPr lang="en-US" sz="1600" dirty="0" err="1" smtClean="0">
                <a:solidFill>
                  <a:srgbClr val="FF0000"/>
                </a:solidFill>
                <a:latin typeface="Courier New" pitchFamily="49" charset="0"/>
                <a:cs typeface="Courier New" pitchFamily="49" charset="0"/>
              </a:rPr>
              <a:t>cor.test</a:t>
            </a:r>
            <a:r>
              <a:rPr lang="en-US" sz="1600" dirty="0" smtClean="0">
                <a:solidFill>
                  <a:srgbClr val="FF0000"/>
                </a:solidFill>
                <a:latin typeface="Courier New" pitchFamily="49" charset="0"/>
                <a:cs typeface="Courier New" pitchFamily="49" charset="0"/>
              </a:rPr>
              <a:t>(Pre1,Learning,method="</a:t>
            </a:r>
            <a:r>
              <a:rPr lang="en-US" sz="1600" dirty="0" err="1" smtClean="0">
                <a:solidFill>
                  <a:srgbClr val="FF0000"/>
                </a:solidFill>
                <a:latin typeface="Courier New" pitchFamily="49" charset="0"/>
                <a:cs typeface="Courier New" pitchFamily="49" charset="0"/>
              </a:rPr>
              <a:t>pearson</a:t>
            </a:r>
            <a:r>
              <a:rPr lang="en-US" sz="1600" dirty="0" smtClean="0">
                <a:solidFill>
                  <a:srgbClr val="FF0000"/>
                </a:solidFill>
                <a:latin typeface="Courier New" pitchFamily="49" charset="0"/>
                <a:cs typeface="Courier New" pitchFamily="49" charset="0"/>
              </a:rPr>
              <a:t>")</a:t>
            </a:r>
          </a:p>
          <a:p>
            <a:pPr marL="533400" indent="-533400" eaLnBrk="1" hangingPunct="1">
              <a:spcBef>
                <a:spcPct val="0"/>
              </a:spcBef>
              <a:buFontTx/>
              <a:buNone/>
            </a:pPr>
            <a:r>
              <a:rPr lang="en-US" sz="1600" dirty="0" smtClean="0">
                <a:solidFill>
                  <a:srgbClr val="0000CC"/>
                </a:solidFill>
                <a:latin typeface="Courier New" pitchFamily="49" charset="0"/>
                <a:cs typeface="Courier New" pitchFamily="49" charset="0"/>
              </a:rPr>
              <a:t>        Pearson's product-moment correlation</a:t>
            </a:r>
          </a:p>
          <a:p>
            <a:pPr marL="533400" indent="-533400" eaLnBrk="1" hangingPunct="1">
              <a:spcBef>
                <a:spcPct val="0"/>
              </a:spcBef>
              <a:buFontTx/>
              <a:buNone/>
            </a:pPr>
            <a:r>
              <a:rPr lang="en-US" sz="1600" dirty="0" smtClean="0">
                <a:solidFill>
                  <a:srgbClr val="0000CC"/>
                </a:solidFill>
                <a:latin typeface="Courier New" pitchFamily="49" charset="0"/>
                <a:cs typeface="Courier New" pitchFamily="49" charset="0"/>
              </a:rPr>
              <a:t>data:  Pre1 and Learning </a:t>
            </a:r>
          </a:p>
          <a:p>
            <a:pPr marL="533400" indent="-533400" eaLnBrk="1" hangingPunct="1">
              <a:spcBef>
                <a:spcPct val="0"/>
              </a:spcBef>
              <a:buFontTx/>
              <a:buNone/>
            </a:pPr>
            <a:r>
              <a:rPr lang="en-US" sz="1600" dirty="0" smtClean="0">
                <a:solidFill>
                  <a:srgbClr val="0000CC"/>
                </a:solidFill>
                <a:latin typeface="Courier New" pitchFamily="49" charset="0"/>
                <a:cs typeface="Courier New" pitchFamily="49" charset="0"/>
              </a:rPr>
              <a:t>t = 9.2461, </a:t>
            </a:r>
            <a:r>
              <a:rPr lang="en-US" sz="1600" dirty="0" err="1" smtClean="0">
                <a:solidFill>
                  <a:srgbClr val="0000CC"/>
                </a:solidFill>
                <a:latin typeface="Courier New" pitchFamily="49" charset="0"/>
                <a:cs typeface="Courier New" pitchFamily="49" charset="0"/>
              </a:rPr>
              <a:t>df</a:t>
            </a:r>
            <a:r>
              <a:rPr lang="en-US" sz="1600" dirty="0" smtClean="0">
                <a:solidFill>
                  <a:srgbClr val="0000CC"/>
                </a:solidFill>
                <a:latin typeface="Courier New" pitchFamily="49" charset="0"/>
                <a:cs typeface="Courier New" pitchFamily="49" charset="0"/>
              </a:rPr>
              <a:t> = 61, p-value = 3.275e-13</a:t>
            </a:r>
          </a:p>
          <a:p>
            <a:pPr marL="533400" indent="-533400" eaLnBrk="1" hangingPunct="1">
              <a:spcBef>
                <a:spcPct val="0"/>
              </a:spcBef>
              <a:buFontTx/>
              <a:buNone/>
            </a:pPr>
            <a:r>
              <a:rPr lang="en-US" sz="1600" dirty="0" smtClean="0">
                <a:solidFill>
                  <a:srgbClr val="0000CC"/>
                </a:solidFill>
                <a:latin typeface="Courier New" pitchFamily="49" charset="0"/>
                <a:cs typeface="Courier New" pitchFamily="49" charset="0"/>
              </a:rPr>
              <a:t>alternative hypothesis: true correlation is not equal to 0 </a:t>
            </a:r>
          </a:p>
          <a:p>
            <a:pPr marL="533400" indent="-533400" eaLnBrk="1" hangingPunct="1">
              <a:spcBef>
                <a:spcPct val="0"/>
              </a:spcBef>
              <a:buFontTx/>
              <a:buNone/>
            </a:pPr>
            <a:r>
              <a:rPr lang="en-US" sz="1600" dirty="0" smtClean="0">
                <a:solidFill>
                  <a:srgbClr val="0000CC"/>
                </a:solidFill>
                <a:latin typeface="Courier New" pitchFamily="49" charset="0"/>
                <a:cs typeface="Courier New" pitchFamily="49" charset="0"/>
              </a:rPr>
              <a:t>95 percent confidence interval:</a:t>
            </a:r>
          </a:p>
          <a:p>
            <a:pPr marL="533400" indent="-533400" eaLnBrk="1" hangingPunct="1">
              <a:spcBef>
                <a:spcPct val="0"/>
              </a:spcBef>
              <a:buFontTx/>
              <a:buNone/>
            </a:pPr>
            <a:r>
              <a:rPr lang="en-US" sz="1600" dirty="0" smtClean="0">
                <a:solidFill>
                  <a:srgbClr val="0000CC"/>
                </a:solidFill>
                <a:latin typeface="Courier New" pitchFamily="49" charset="0"/>
                <a:cs typeface="Courier New" pitchFamily="49" charset="0"/>
              </a:rPr>
              <a:t> 0.6366698 0.8506815 </a:t>
            </a:r>
          </a:p>
          <a:p>
            <a:pPr marL="533400" indent="-533400" eaLnBrk="1" hangingPunct="1">
              <a:spcBef>
                <a:spcPct val="0"/>
              </a:spcBef>
              <a:buFontTx/>
              <a:buNone/>
            </a:pPr>
            <a:r>
              <a:rPr lang="en-US" sz="1600" dirty="0" smtClean="0">
                <a:solidFill>
                  <a:srgbClr val="0000CC"/>
                </a:solidFill>
                <a:latin typeface="Courier New" pitchFamily="49" charset="0"/>
                <a:cs typeface="Courier New" pitchFamily="49" charset="0"/>
              </a:rPr>
              <a:t>sample estimates:</a:t>
            </a:r>
          </a:p>
          <a:p>
            <a:pPr marL="533400" indent="-533400" eaLnBrk="1" hangingPunct="1">
              <a:spcBef>
                <a:spcPct val="0"/>
              </a:spcBef>
              <a:buFontTx/>
              <a:buNone/>
            </a:pPr>
            <a:r>
              <a:rPr lang="en-US" sz="1600" dirty="0" smtClean="0">
                <a:solidFill>
                  <a:srgbClr val="0000CC"/>
                </a:solidFill>
                <a:latin typeface="Courier New" pitchFamily="49" charset="0"/>
                <a:cs typeface="Courier New" pitchFamily="49" charset="0"/>
              </a:rPr>
              <a:t>      </a:t>
            </a:r>
            <a:r>
              <a:rPr lang="en-US" sz="1600" dirty="0" err="1" smtClean="0">
                <a:solidFill>
                  <a:srgbClr val="0000CC"/>
                </a:solidFill>
                <a:latin typeface="Courier New" pitchFamily="49" charset="0"/>
                <a:cs typeface="Courier New" pitchFamily="49" charset="0"/>
              </a:rPr>
              <a:t>cor</a:t>
            </a:r>
            <a:r>
              <a:rPr lang="en-US" sz="1600" dirty="0" smtClean="0">
                <a:solidFill>
                  <a:srgbClr val="0000CC"/>
                </a:solidFill>
                <a:latin typeface="Courier New" pitchFamily="49" charset="0"/>
                <a:cs typeface="Courier New" pitchFamily="49" charset="0"/>
              </a:rPr>
              <a:t> </a:t>
            </a:r>
          </a:p>
          <a:p>
            <a:pPr marL="533400" indent="-533400" eaLnBrk="1" hangingPunct="1">
              <a:spcBef>
                <a:spcPct val="0"/>
              </a:spcBef>
              <a:buFontTx/>
              <a:buNone/>
            </a:pPr>
            <a:r>
              <a:rPr lang="en-US" sz="1600" dirty="0" smtClean="0">
                <a:solidFill>
                  <a:srgbClr val="0000CC"/>
                </a:solidFill>
                <a:latin typeface="Courier New" pitchFamily="49" charset="0"/>
                <a:cs typeface="Courier New" pitchFamily="49" charset="0"/>
              </a:rPr>
              <a:t>0.7639292</a:t>
            </a:r>
            <a:r>
              <a:rPr lang="en-US" sz="1600" dirty="0" smtClean="0">
                <a:solidFill>
                  <a:srgbClr val="FF0000"/>
                </a:solidFill>
                <a:latin typeface="Courier New" pitchFamily="49" charset="0"/>
                <a:cs typeface="Courier New" pitchFamily="49" charset="0"/>
              </a:rPr>
              <a:t> </a:t>
            </a:r>
          </a:p>
          <a:p>
            <a:pPr marL="533400" indent="-533400" eaLnBrk="1" hangingPunct="1">
              <a:spcBef>
                <a:spcPct val="0"/>
              </a:spcBef>
              <a:buFontTx/>
              <a:buNone/>
            </a:pPr>
            <a:r>
              <a:rPr lang="en-US" sz="1600" dirty="0" smtClean="0">
                <a:solidFill>
                  <a:srgbClr val="FF0000"/>
                </a:solidFill>
                <a:latin typeface="Courier New" pitchFamily="49" charset="0"/>
                <a:cs typeface="Courier New" pitchFamily="49" charset="0"/>
              </a:rPr>
              <a:t>&gt; plot(Pre1,Learning)</a:t>
            </a:r>
            <a:endParaRPr lang="en-US" sz="1600" dirty="0" smtClean="0">
              <a:solidFill>
                <a:srgbClr val="FF0000"/>
              </a:solidFill>
              <a:latin typeface="Courier New" pitchFamily="49" charset="0"/>
              <a:cs typeface="Courier New" pitchFamily="49" charset="0"/>
            </a:endParaRPr>
          </a:p>
        </p:txBody>
      </p:sp>
      <p:pic>
        <p:nvPicPr>
          <p:cNvPr id="9"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3810000"/>
            <a:ext cx="2953891" cy="2949576"/>
          </a:xfrm>
          <a:prstGeom prst="rect">
            <a:avLst/>
          </a:prstGeom>
          <a:noFill/>
          <a:ln w="25400">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179770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Statistics and data analysis</a:t>
            </a:r>
            <a:endParaRPr lang="hr-HR" dirty="0"/>
          </a:p>
        </p:txBody>
      </p:sp>
      <p:sp>
        <p:nvSpPr>
          <p:cNvPr id="4" name="Text Box 8"/>
          <p:cNvSpPr txBox="1">
            <a:spLocks noChangeArrowheads="1"/>
          </p:cNvSpPr>
          <p:nvPr/>
        </p:nvSpPr>
        <p:spPr bwMode="auto">
          <a:xfrm>
            <a:off x="239713" y="1706562"/>
            <a:ext cx="646588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spcBef>
                <a:spcPct val="50000"/>
              </a:spcBef>
            </a:pPr>
            <a:r>
              <a:rPr lang="hr-HR" sz="3200" dirty="0" smtClean="0">
                <a:latin typeface="Arial (Body)"/>
              </a:rPr>
              <a:t>Are my data normally distributed?</a:t>
            </a:r>
            <a:endParaRPr lang="en-US" sz="3200" dirty="0">
              <a:latin typeface="Arial (Body)"/>
            </a:endParaRPr>
          </a:p>
        </p:txBody>
      </p:sp>
      <p:sp>
        <p:nvSpPr>
          <p:cNvPr id="5" name="Rectangle 3"/>
          <p:cNvSpPr txBox="1">
            <a:spLocks noChangeArrowheads="1"/>
          </p:cNvSpPr>
          <p:nvPr/>
        </p:nvSpPr>
        <p:spPr bwMode="auto">
          <a:xfrm>
            <a:off x="239713" y="2286000"/>
            <a:ext cx="8672512" cy="4076700"/>
          </a:xfrm>
          <a:prstGeom prst="rect">
            <a:avLst/>
          </a:prstGeom>
          <a:solidFill>
            <a:schemeClr val="bg1"/>
          </a:solidFill>
          <a:ln>
            <a:solidFill>
              <a:schemeClr val="tx1"/>
            </a:solidFill>
            <a:miter lim="800000"/>
            <a:headEnd/>
            <a:tailEnd/>
          </a:ln>
          <a:extLst/>
        </p:spPr>
        <p:txBody>
          <a:bodyPr vert="horz" wrap="square" lIns="91440" tIns="91440" rIns="91440" bIns="45720" numCol="1" anchor="t" anchorCtr="0" compatLnSpc="1">
            <a:prstTxWarp prst="textNoShape">
              <a:avLst/>
            </a:prstTxWarp>
          </a:bodyPr>
          <a:lstStyle>
            <a:lvl1pPr marL="447675" indent="-447675" algn="l" rtl="0" eaLnBrk="0" fontAlgn="base" hangingPunct="0">
              <a:spcBef>
                <a:spcPct val="20000"/>
              </a:spcBef>
              <a:spcAft>
                <a:spcPct val="0"/>
              </a:spcAft>
              <a:buClr>
                <a:schemeClr val="accent1"/>
              </a:buClr>
              <a:buSzPct val="70000"/>
              <a:buFont typeface="Wingdings" pitchFamily="2" charset="2"/>
              <a:buChar char="n"/>
              <a:defRPr sz="32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800">
                <a:solidFill>
                  <a:schemeClr val="tx1"/>
                </a:solidFill>
                <a:latin typeface="+mn-lt"/>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400">
                <a:solidFill>
                  <a:schemeClr val="tx1"/>
                </a:solidFill>
                <a:latin typeface="+mn-lt"/>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9pPr>
          </a:lstStyle>
          <a:p>
            <a:pPr marL="533400" indent="-533400" eaLnBrk="1" hangingPunct="1">
              <a:spcBef>
                <a:spcPct val="0"/>
              </a:spcBef>
              <a:buFontTx/>
              <a:buNone/>
            </a:pPr>
            <a:r>
              <a:rPr lang="en-US" sz="1600" smtClean="0">
                <a:solidFill>
                  <a:srgbClr val="FF0000"/>
                </a:solidFill>
                <a:latin typeface="Courier New" pitchFamily="49" charset="0"/>
                <a:cs typeface="Courier New" pitchFamily="49" charset="0"/>
              </a:rPr>
              <a:t>&gt; t.test(Learning[Condition=="High"&amp;Group=="A"],</a:t>
            </a:r>
          </a:p>
          <a:p>
            <a:pPr marL="533400" indent="-533400" eaLnBrk="1" hangingPunct="1">
              <a:spcBef>
                <a:spcPct val="0"/>
              </a:spcBef>
              <a:buFontTx/>
              <a:buNone/>
            </a:pPr>
            <a:r>
              <a:rPr lang="en-US" sz="1600" smtClean="0">
                <a:solidFill>
                  <a:srgbClr val="FF0000"/>
                </a:solidFill>
                <a:latin typeface="Courier New" pitchFamily="49" charset="0"/>
                <a:cs typeface="Courier New" pitchFamily="49" charset="0"/>
              </a:rPr>
              <a:t>+ Learning[Condition=="Low"&amp;Group=="A"])</a:t>
            </a:r>
          </a:p>
          <a:p>
            <a:pPr marL="533400" indent="-533400" eaLnBrk="1" hangingPunct="1">
              <a:spcBef>
                <a:spcPct val="0"/>
              </a:spcBef>
              <a:buFontTx/>
              <a:buNone/>
            </a:pPr>
            <a:endParaRPr lang="en-US" sz="1600" smtClean="0">
              <a:solidFill>
                <a:srgbClr val="FF0000"/>
              </a:solidFill>
              <a:latin typeface="Courier New" pitchFamily="49" charset="0"/>
              <a:cs typeface="Courier New" pitchFamily="49" charset="0"/>
            </a:endParaRPr>
          </a:p>
          <a:p>
            <a:pPr marL="533400" indent="-533400" eaLnBrk="1" hangingPunct="1">
              <a:spcBef>
                <a:spcPct val="0"/>
              </a:spcBef>
              <a:buFontTx/>
              <a:buNone/>
            </a:pPr>
            <a:r>
              <a:rPr lang="en-US" sz="1600" smtClean="0">
                <a:solidFill>
                  <a:srgbClr val="0000CC"/>
                </a:solidFill>
                <a:latin typeface="Courier New" pitchFamily="49" charset="0"/>
                <a:cs typeface="Courier New" pitchFamily="49" charset="0"/>
              </a:rPr>
              <a:t>        Welch Two Sample t-test</a:t>
            </a:r>
          </a:p>
          <a:p>
            <a:pPr marL="533400" indent="-533400" eaLnBrk="1" hangingPunct="1">
              <a:spcBef>
                <a:spcPct val="0"/>
              </a:spcBef>
              <a:buFontTx/>
              <a:buNone/>
            </a:pPr>
            <a:endParaRPr lang="en-US" sz="1600" smtClean="0">
              <a:solidFill>
                <a:srgbClr val="0000CC"/>
              </a:solidFill>
              <a:latin typeface="Courier New" pitchFamily="49" charset="0"/>
              <a:cs typeface="Courier New" pitchFamily="49" charset="0"/>
            </a:endParaRPr>
          </a:p>
          <a:p>
            <a:pPr marL="533400" indent="-533400" eaLnBrk="1" hangingPunct="1">
              <a:spcBef>
                <a:spcPct val="0"/>
              </a:spcBef>
              <a:buFontTx/>
              <a:buNone/>
            </a:pPr>
            <a:r>
              <a:rPr lang="en-US" sz="1600" smtClean="0">
                <a:solidFill>
                  <a:srgbClr val="0000CC"/>
                </a:solidFill>
                <a:latin typeface="Courier New" pitchFamily="49" charset="0"/>
                <a:cs typeface="Courier New" pitchFamily="49" charset="0"/>
              </a:rPr>
              <a:t>data:  Learning[Condition == "High" &amp; Group == "A"] and Learning[Condition == "Low" &amp; Group == "A"] </a:t>
            </a:r>
          </a:p>
          <a:p>
            <a:pPr marL="533400" indent="-533400" eaLnBrk="1" hangingPunct="1">
              <a:spcBef>
                <a:spcPct val="0"/>
              </a:spcBef>
              <a:buFontTx/>
              <a:buNone/>
            </a:pPr>
            <a:r>
              <a:rPr lang="en-US" sz="1600" smtClean="0">
                <a:solidFill>
                  <a:srgbClr val="0000CC"/>
                </a:solidFill>
                <a:latin typeface="Courier New" pitchFamily="49" charset="0"/>
                <a:cs typeface="Courier New" pitchFamily="49" charset="0"/>
              </a:rPr>
              <a:t>t = 1.457, df = 28.422, p-value = 0.1561</a:t>
            </a:r>
          </a:p>
          <a:p>
            <a:pPr marL="533400" indent="-533400" eaLnBrk="1" hangingPunct="1">
              <a:spcBef>
                <a:spcPct val="0"/>
              </a:spcBef>
              <a:buFontTx/>
              <a:buNone/>
            </a:pPr>
            <a:r>
              <a:rPr lang="en-US" sz="1600" smtClean="0">
                <a:solidFill>
                  <a:srgbClr val="0000CC"/>
                </a:solidFill>
                <a:latin typeface="Courier New" pitchFamily="49" charset="0"/>
                <a:cs typeface="Courier New" pitchFamily="49" charset="0"/>
              </a:rPr>
              <a:t>alternative hypothesis: true difference in means is not equal to 0 </a:t>
            </a:r>
          </a:p>
          <a:p>
            <a:pPr marL="533400" indent="-533400" eaLnBrk="1" hangingPunct="1">
              <a:spcBef>
                <a:spcPct val="0"/>
              </a:spcBef>
              <a:buFontTx/>
              <a:buNone/>
            </a:pPr>
            <a:r>
              <a:rPr lang="en-US" sz="1600" smtClean="0">
                <a:solidFill>
                  <a:srgbClr val="0000CC"/>
                </a:solidFill>
                <a:latin typeface="Courier New" pitchFamily="49" charset="0"/>
                <a:cs typeface="Courier New" pitchFamily="49" charset="0"/>
              </a:rPr>
              <a:t>95 percent confidence interval:</a:t>
            </a:r>
          </a:p>
          <a:p>
            <a:pPr marL="533400" indent="-533400" eaLnBrk="1" hangingPunct="1">
              <a:spcBef>
                <a:spcPct val="0"/>
              </a:spcBef>
              <a:buFontTx/>
              <a:buNone/>
            </a:pPr>
            <a:r>
              <a:rPr lang="en-US" sz="1600" smtClean="0">
                <a:solidFill>
                  <a:srgbClr val="0000CC"/>
                </a:solidFill>
                <a:latin typeface="Courier New" pitchFamily="49" charset="0"/>
                <a:cs typeface="Courier New" pitchFamily="49" charset="0"/>
              </a:rPr>
              <a:t> -0.01764821  0.10481488 </a:t>
            </a:r>
          </a:p>
          <a:p>
            <a:pPr marL="533400" indent="-533400" eaLnBrk="1" hangingPunct="1">
              <a:spcBef>
                <a:spcPct val="0"/>
              </a:spcBef>
              <a:buFontTx/>
              <a:buNone/>
            </a:pPr>
            <a:r>
              <a:rPr lang="en-US" sz="1600" smtClean="0">
                <a:solidFill>
                  <a:srgbClr val="0000CC"/>
                </a:solidFill>
                <a:latin typeface="Courier New" pitchFamily="49" charset="0"/>
                <a:cs typeface="Courier New" pitchFamily="49" charset="0"/>
              </a:rPr>
              <a:t>sample estimates:</a:t>
            </a:r>
          </a:p>
          <a:p>
            <a:pPr marL="533400" indent="-533400" eaLnBrk="1" hangingPunct="1">
              <a:spcBef>
                <a:spcPct val="0"/>
              </a:spcBef>
              <a:buFontTx/>
              <a:buNone/>
            </a:pPr>
            <a:r>
              <a:rPr lang="en-US" sz="1600" smtClean="0">
                <a:solidFill>
                  <a:srgbClr val="0000CC"/>
                </a:solidFill>
                <a:latin typeface="Courier New" pitchFamily="49" charset="0"/>
                <a:cs typeface="Courier New" pitchFamily="49" charset="0"/>
              </a:rPr>
              <a:t>mean of x mean of y </a:t>
            </a:r>
          </a:p>
          <a:p>
            <a:pPr marL="533400" indent="-533400" eaLnBrk="1" hangingPunct="1">
              <a:spcBef>
                <a:spcPct val="0"/>
              </a:spcBef>
              <a:buFontTx/>
              <a:buNone/>
            </a:pPr>
            <a:r>
              <a:rPr lang="en-US" sz="1600" smtClean="0">
                <a:solidFill>
                  <a:srgbClr val="0000CC"/>
                </a:solidFill>
                <a:latin typeface="Courier New" pitchFamily="49" charset="0"/>
                <a:cs typeface="Courier New" pitchFamily="49" charset="0"/>
              </a:rPr>
              <a:t>0.9273333 0.8837500</a:t>
            </a:r>
            <a:endParaRPr lang="en-US" sz="1600" smtClean="0">
              <a:solidFill>
                <a:srgbClr val="0000CC"/>
              </a:solidFill>
              <a:latin typeface="Courier New" pitchFamily="49" charset="0"/>
              <a:cs typeface="Courier New" pitchFamily="49" charset="0"/>
            </a:endParaRPr>
          </a:p>
        </p:txBody>
      </p:sp>
    </p:spTree>
    <p:extLst>
      <p:ext uri="{BB962C8B-B14F-4D97-AF65-F5344CB8AC3E}">
        <p14:creationId xmlns:p14="http://schemas.microsoft.com/office/powerpoint/2010/main" val="379063927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Statistics and data analysis</a:t>
            </a:r>
            <a:endParaRPr lang="hr-HR" dirty="0"/>
          </a:p>
        </p:txBody>
      </p:sp>
      <p:sp>
        <p:nvSpPr>
          <p:cNvPr id="4" name="Text Box 8"/>
          <p:cNvSpPr txBox="1">
            <a:spLocks noChangeArrowheads="1"/>
          </p:cNvSpPr>
          <p:nvPr/>
        </p:nvSpPr>
        <p:spPr bwMode="auto">
          <a:xfrm>
            <a:off x="239713" y="1706562"/>
            <a:ext cx="646588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spcBef>
                <a:spcPct val="50000"/>
              </a:spcBef>
            </a:pPr>
            <a:r>
              <a:rPr lang="hr-HR" sz="3200" dirty="0" smtClean="0">
                <a:latin typeface="Arial (Body)"/>
              </a:rPr>
              <a:t>Are my data normally distributed?</a:t>
            </a:r>
            <a:endParaRPr lang="en-US" sz="3200" dirty="0">
              <a:latin typeface="Arial (Body)"/>
            </a:endParaRPr>
          </a:p>
        </p:txBody>
      </p:sp>
      <p:sp>
        <p:nvSpPr>
          <p:cNvPr id="6" name="Rectangle 3"/>
          <p:cNvSpPr txBox="1">
            <a:spLocks noChangeArrowheads="1"/>
          </p:cNvSpPr>
          <p:nvPr/>
        </p:nvSpPr>
        <p:spPr bwMode="auto">
          <a:xfrm>
            <a:off x="239713" y="2362200"/>
            <a:ext cx="8672512" cy="1247775"/>
          </a:xfrm>
          <a:prstGeom prst="rect">
            <a:avLst/>
          </a:prstGeom>
          <a:solidFill>
            <a:schemeClr val="bg1"/>
          </a:solidFill>
          <a:ln>
            <a:solidFill>
              <a:schemeClr val="tx1"/>
            </a:solidFill>
            <a:miter lim="800000"/>
            <a:headEnd/>
            <a:tailEnd/>
          </a:ln>
          <a:extLst/>
        </p:spPr>
        <p:txBody>
          <a:bodyPr vert="horz" wrap="square" lIns="91440" tIns="91440" rIns="91440" bIns="45720" numCol="1" anchor="t" anchorCtr="0" compatLnSpc="1">
            <a:prstTxWarp prst="textNoShape">
              <a:avLst/>
            </a:prstTxWarp>
          </a:bodyPr>
          <a:lstStyle>
            <a:lvl1pPr marL="447675" indent="-447675" algn="l" rtl="0" eaLnBrk="0" fontAlgn="base" hangingPunct="0">
              <a:spcBef>
                <a:spcPct val="20000"/>
              </a:spcBef>
              <a:spcAft>
                <a:spcPct val="0"/>
              </a:spcAft>
              <a:buClr>
                <a:schemeClr val="accent1"/>
              </a:buClr>
              <a:buSzPct val="70000"/>
              <a:buFont typeface="Wingdings" pitchFamily="2" charset="2"/>
              <a:buChar char="n"/>
              <a:defRPr sz="32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800">
                <a:solidFill>
                  <a:schemeClr val="tx1"/>
                </a:solidFill>
                <a:latin typeface="+mn-lt"/>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400">
                <a:solidFill>
                  <a:schemeClr val="tx1"/>
                </a:solidFill>
                <a:latin typeface="+mn-lt"/>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9pPr>
          </a:lstStyle>
          <a:p>
            <a:pPr marL="533400" indent="-533400" eaLnBrk="1" hangingPunct="1">
              <a:spcBef>
                <a:spcPct val="0"/>
              </a:spcBef>
              <a:buFontTx/>
              <a:buNone/>
            </a:pPr>
            <a:r>
              <a:rPr lang="en-US" sz="1600" smtClean="0">
                <a:solidFill>
                  <a:srgbClr val="FF0000"/>
                </a:solidFill>
                <a:latin typeface="Courier New" pitchFamily="49" charset="0"/>
                <a:cs typeface="Courier New" pitchFamily="49" charset="0"/>
              </a:rPr>
              <a:t>&gt; plot(dnorm,-3,3,col="blue",lwd=3,main="The Normal Distribution")</a:t>
            </a:r>
          </a:p>
          <a:p>
            <a:pPr marL="533400" indent="-533400" eaLnBrk="1" hangingPunct="1">
              <a:spcBef>
                <a:spcPct val="0"/>
              </a:spcBef>
              <a:buFontTx/>
              <a:buNone/>
            </a:pPr>
            <a:r>
              <a:rPr lang="en-US" sz="1600" smtClean="0">
                <a:solidFill>
                  <a:srgbClr val="FF0000"/>
                </a:solidFill>
                <a:latin typeface="Courier New" pitchFamily="49" charset="0"/>
                <a:cs typeface="Courier New" pitchFamily="49" charset="0"/>
              </a:rPr>
              <a:t>&gt; par(mfrow=c(1,2))</a:t>
            </a:r>
          </a:p>
          <a:p>
            <a:pPr marL="533400" indent="-533400" eaLnBrk="1" hangingPunct="1">
              <a:spcBef>
                <a:spcPct val="0"/>
              </a:spcBef>
              <a:buFontTx/>
              <a:buNone/>
            </a:pPr>
            <a:r>
              <a:rPr lang="en-US" sz="1600" smtClean="0">
                <a:solidFill>
                  <a:srgbClr val="FF0000"/>
                </a:solidFill>
                <a:latin typeface="Courier New" pitchFamily="49" charset="0"/>
                <a:cs typeface="Courier New" pitchFamily="49" charset="0"/>
              </a:rPr>
              <a:t>&gt; hist(Learning[Condition=="High"&amp;Group=="A"])</a:t>
            </a:r>
          </a:p>
          <a:p>
            <a:pPr marL="533400" indent="-533400" eaLnBrk="1" hangingPunct="1">
              <a:spcBef>
                <a:spcPct val="0"/>
              </a:spcBef>
              <a:buFontTx/>
              <a:buNone/>
            </a:pPr>
            <a:r>
              <a:rPr lang="en-US" sz="1600" smtClean="0">
                <a:solidFill>
                  <a:srgbClr val="FF0000"/>
                </a:solidFill>
                <a:latin typeface="Courier New" pitchFamily="49" charset="0"/>
                <a:cs typeface="Courier New" pitchFamily="49" charset="0"/>
              </a:rPr>
              <a:t>&gt; hist(Learning[Condition=="Low"&amp;Group=="A"])</a:t>
            </a:r>
            <a:endParaRPr lang="en-US" sz="1600" smtClean="0">
              <a:solidFill>
                <a:srgbClr val="0000CC"/>
              </a:solidFill>
              <a:latin typeface="Courier New" pitchFamily="49" charset="0"/>
              <a:cs typeface="Courier New" pitchFamily="49" charset="0"/>
            </a:endParaRPr>
          </a:p>
        </p:txBody>
      </p:sp>
      <p:pic>
        <p:nvPicPr>
          <p:cNvPr id="7"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3925888"/>
            <a:ext cx="2741613" cy="2738437"/>
          </a:xfrm>
          <a:prstGeom prst="rect">
            <a:avLst/>
          </a:prstGeom>
          <a:noFill/>
          <a:ln w="25400">
            <a:solidFill>
              <a:srgbClr val="96969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29000" y="3925888"/>
            <a:ext cx="5164138" cy="2743200"/>
          </a:xfrm>
          <a:prstGeom prst="rect">
            <a:avLst/>
          </a:prstGeom>
          <a:noFill/>
          <a:ln w="25400">
            <a:solidFill>
              <a:srgbClr val="96969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481964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Statistics and data analysis</a:t>
            </a:r>
            <a:endParaRPr lang="hr-HR" dirty="0"/>
          </a:p>
        </p:txBody>
      </p:sp>
      <p:sp>
        <p:nvSpPr>
          <p:cNvPr id="4" name="Text Box 8"/>
          <p:cNvSpPr txBox="1">
            <a:spLocks noChangeArrowheads="1"/>
          </p:cNvSpPr>
          <p:nvPr/>
        </p:nvSpPr>
        <p:spPr bwMode="auto">
          <a:xfrm>
            <a:off x="239713" y="1706562"/>
            <a:ext cx="646588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spcBef>
                <a:spcPct val="50000"/>
              </a:spcBef>
            </a:pPr>
            <a:r>
              <a:rPr lang="hr-HR" sz="3200" dirty="0" smtClean="0">
                <a:latin typeface="Arial (Body)"/>
              </a:rPr>
              <a:t>Are my data normally distributed?</a:t>
            </a:r>
            <a:endParaRPr lang="en-US" sz="3200" dirty="0">
              <a:latin typeface="Arial (Body)"/>
            </a:endParaRPr>
          </a:p>
        </p:txBody>
      </p:sp>
      <p:sp>
        <p:nvSpPr>
          <p:cNvPr id="9" name="Rectangle 3"/>
          <p:cNvSpPr txBox="1">
            <a:spLocks noChangeArrowheads="1"/>
          </p:cNvSpPr>
          <p:nvPr/>
        </p:nvSpPr>
        <p:spPr bwMode="auto">
          <a:xfrm>
            <a:off x="620713" y="2552700"/>
            <a:ext cx="7456487" cy="3619500"/>
          </a:xfrm>
          <a:prstGeom prst="rect">
            <a:avLst/>
          </a:prstGeom>
          <a:solidFill>
            <a:schemeClr val="bg1"/>
          </a:solidFill>
          <a:ln>
            <a:solidFill>
              <a:schemeClr val="tx1"/>
            </a:solidFill>
            <a:miter lim="800000"/>
            <a:headEnd/>
            <a:tailEnd/>
          </a:ln>
          <a:extLst/>
        </p:spPr>
        <p:txBody>
          <a:bodyPr vert="horz" wrap="square" lIns="91440" tIns="91440" rIns="91440" bIns="45720" numCol="1" anchor="t" anchorCtr="0" compatLnSpc="1">
            <a:prstTxWarp prst="textNoShape">
              <a:avLst/>
            </a:prstTxWarp>
          </a:bodyPr>
          <a:lstStyle>
            <a:lvl1pPr marL="447675" indent="-447675" algn="l" rtl="0" eaLnBrk="0" fontAlgn="base" hangingPunct="0">
              <a:spcBef>
                <a:spcPct val="20000"/>
              </a:spcBef>
              <a:spcAft>
                <a:spcPct val="0"/>
              </a:spcAft>
              <a:buClr>
                <a:schemeClr val="accent1"/>
              </a:buClr>
              <a:buSzPct val="70000"/>
              <a:buFont typeface="Wingdings" pitchFamily="2" charset="2"/>
              <a:buChar char="n"/>
              <a:defRPr sz="32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800">
                <a:solidFill>
                  <a:schemeClr val="tx1"/>
                </a:solidFill>
                <a:latin typeface="+mn-lt"/>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400">
                <a:solidFill>
                  <a:schemeClr val="tx1"/>
                </a:solidFill>
                <a:latin typeface="+mn-lt"/>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9pPr>
          </a:lstStyle>
          <a:p>
            <a:pPr marL="533400" indent="-533400" eaLnBrk="1" hangingPunct="1">
              <a:spcBef>
                <a:spcPct val="0"/>
              </a:spcBef>
              <a:buFontTx/>
              <a:buNone/>
            </a:pPr>
            <a:r>
              <a:rPr lang="en-US" sz="1600" dirty="0" smtClean="0">
                <a:solidFill>
                  <a:srgbClr val="FF0000"/>
                </a:solidFill>
                <a:latin typeface="Courier New" pitchFamily="49" charset="0"/>
                <a:cs typeface="Courier New" pitchFamily="49" charset="0"/>
              </a:rPr>
              <a:t>&gt; </a:t>
            </a:r>
            <a:r>
              <a:rPr lang="en-US" sz="1600" dirty="0" err="1" smtClean="0">
                <a:solidFill>
                  <a:srgbClr val="FF0000"/>
                </a:solidFill>
                <a:latin typeface="Courier New" pitchFamily="49" charset="0"/>
                <a:cs typeface="Courier New" pitchFamily="49" charset="0"/>
              </a:rPr>
              <a:t>shapiro.test</a:t>
            </a:r>
            <a:r>
              <a:rPr lang="en-US" sz="1600" dirty="0" smtClean="0">
                <a:solidFill>
                  <a:srgbClr val="FF0000"/>
                </a:solidFill>
                <a:latin typeface="Courier New" pitchFamily="49" charset="0"/>
                <a:cs typeface="Courier New" pitchFamily="49" charset="0"/>
              </a:rPr>
              <a:t>(Learning[Condition=="</a:t>
            </a:r>
            <a:r>
              <a:rPr lang="en-US" sz="1600" dirty="0" err="1" smtClean="0">
                <a:solidFill>
                  <a:srgbClr val="FF0000"/>
                </a:solidFill>
                <a:latin typeface="Courier New" pitchFamily="49" charset="0"/>
                <a:cs typeface="Courier New" pitchFamily="49" charset="0"/>
              </a:rPr>
              <a:t>High"&amp;Group</a:t>
            </a:r>
            <a:r>
              <a:rPr lang="en-US" sz="1600" dirty="0" smtClean="0">
                <a:solidFill>
                  <a:srgbClr val="FF0000"/>
                </a:solidFill>
                <a:latin typeface="Courier New" pitchFamily="49" charset="0"/>
                <a:cs typeface="Courier New" pitchFamily="49" charset="0"/>
              </a:rPr>
              <a:t>=="A"])</a:t>
            </a:r>
          </a:p>
          <a:p>
            <a:pPr marL="533400" indent="-533400" eaLnBrk="1" hangingPunct="1">
              <a:spcBef>
                <a:spcPct val="0"/>
              </a:spcBef>
              <a:buFontTx/>
              <a:buNone/>
            </a:pPr>
            <a:endParaRPr lang="en-US" sz="1600" dirty="0" smtClean="0">
              <a:solidFill>
                <a:srgbClr val="FF0000"/>
              </a:solidFill>
              <a:latin typeface="Courier New" pitchFamily="49" charset="0"/>
              <a:cs typeface="Courier New" pitchFamily="49" charset="0"/>
            </a:endParaRPr>
          </a:p>
          <a:p>
            <a:pPr marL="533400" indent="-533400" eaLnBrk="1" hangingPunct="1">
              <a:spcBef>
                <a:spcPct val="0"/>
              </a:spcBef>
              <a:buFontTx/>
              <a:buNone/>
            </a:pPr>
            <a:r>
              <a:rPr lang="en-US" sz="1600" dirty="0" smtClean="0">
                <a:solidFill>
                  <a:srgbClr val="FF0000"/>
                </a:solidFill>
                <a:latin typeface="Courier New" pitchFamily="49" charset="0"/>
                <a:cs typeface="Courier New" pitchFamily="49" charset="0"/>
              </a:rPr>
              <a:t>        </a:t>
            </a:r>
            <a:r>
              <a:rPr lang="en-US" sz="1600" dirty="0" smtClean="0">
                <a:solidFill>
                  <a:srgbClr val="0000CC"/>
                </a:solidFill>
                <a:latin typeface="Courier New" pitchFamily="49" charset="0"/>
                <a:cs typeface="Courier New" pitchFamily="49" charset="0"/>
              </a:rPr>
              <a:t>Shapiro-</a:t>
            </a:r>
            <a:r>
              <a:rPr lang="en-US" sz="1600" dirty="0" err="1" smtClean="0">
                <a:solidFill>
                  <a:srgbClr val="0000CC"/>
                </a:solidFill>
                <a:latin typeface="Courier New" pitchFamily="49" charset="0"/>
                <a:cs typeface="Courier New" pitchFamily="49" charset="0"/>
              </a:rPr>
              <a:t>Wilk</a:t>
            </a:r>
            <a:r>
              <a:rPr lang="en-US" sz="1600" dirty="0" smtClean="0">
                <a:solidFill>
                  <a:srgbClr val="0000CC"/>
                </a:solidFill>
                <a:latin typeface="Courier New" pitchFamily="49" charset="0"/>
                <a:cs typeface="Courier New" pitchFamily="49" charset="0"/>
              </a:rPr>
              <a:t> normality test</a:t>
            </a:r>
          </a:p>
          <a:p>
            <a:pPr marL="533400" indent="-533400" eaLnBrk="1" hangingPunct="1">
              <a:spcBef>
                <a:spcPct val="0"/>
              </a:spcBef>
              <a:buFontTx/>
              <a:buNone/>
            </a:pPr>
            <a:endParaRPr lang="en-US" sz="1600" dirty="0" smtClean="0">
              <a:solidFill>
                <a:srgbClr val="0000CC"/>
              </a:solidFill>
              <a:latin typeface="Courier New" pitchFamily="49" charset="0"/>
              <a:cs typeface="Courier New" pitchFamily="49" charset="0"/>
            </a:endParaRPr>
          </a:p>
          <a:p>
            <a:pPr marL="533400" indent="-533400" eaLnBrk="1" hangingPunct="1">
              <a:spcBef>
                <a:spcPct val="0"/>
              </a:spcBef>
              <a:buFontTx/>
              <a:buNone/>
            </a:pPr>
            <a:r>
              <a:rPr lang="en-US" sz="1600" dirty="0" smtClean="0">
                <a:solidFill>
                  <a:srgbClr val="0000CC"/>
                </a:solidFill>
                <a:latin typeface="Courier New" pitchFamily="49" charset="0"/>
                <a:cs typeface="Courier New" pitchFamily="49" charset="0"/>
              </a:rPr>
              <a:t>data:  Learning[Condition == "High" &amp; Group == "A"] </a:t>
            </a:r>
          </a:p>
          <a:p>
            <a:pPr marL="533400" indent="-533400" eaLnBrk="1" hangingPunct="1">
              <a:spcBef>
                <a:spcPct val="0"/>
              </a:spcBef>
              <a:buFontTx/>
              <a:buNone/>
            </a:pPr>
            <a:r>
              <a:rPr lang="en-US" sz="1600" dirty="0" smtClean="0">
                <a:solidFill>
                  <a:srgbClr val="0000CC"/>
                </a:solidFill>
                <a:latin typeface="Courier New" pitchFamily="49" charset="0"/>
                <a:cs typeface="Courier New" pitchFamily="49" charset="0"/>
              </a:rPr>
              <a:t>W = 0.7858, p-value = 0.002431</a:t>
            </a:r>
          </a:p>
          <a:p>
            <a:pPr marL="533400" indent="-533400" eaLnBrk="1" hangingPunct="1">
              <a:spcBef>
                <a:spcPct val="0"/>
              </a:spcBef>
              <a:buFontTx/>
              <a:buNone/>
            </a:pPr>
            <a:endParaRPr lang="en-US" sz="1600" dirty="0" smtClean="0">
              <a:solidFill>
                <a:srgbClr val="0000CC"/>
              </a:solidFill>
              <a:latin typeface="Courier New" pitchFamily="49" charset="0"/>
              <a:cs typeface="Courier New" pitchFamily="49" charset="0"/>
            </a:endParaRPr>
          </a:p>
          <a:p>
            <a:pPr marL="533400" indent="-533400" eaLnBrk="1" hangingPunct="1">
              <a:spcBef>
                <a:spcPct val="0"/>
              </a:spcBef>
              <a:buFontTx/>
              <a:buNone/>
            </a:pPr>
            <a:r>
              <a:rPr lang="en-US" sz="1600" dirty="0" smtClean="0">
                <a:solidFill>
                  <a:srgbClr val="FF0000"/>
                </a:solidFill>
                <a:latin typeface="Courier New" pitchFamily="49" charset="0"/>
                <a:cs typeface="Courier New" pitchFamily="49" charset="0"/>
              </a:rPr>
              <a:t>&gt; </a:t>
            </a:r>
            <a:r>
              <a:rPr lang="en-US" sz="1600" dirty="0" err="1" smtClean="0">
                <a:solidFill>
                  <a:srgbClr val="FF0000"/>
                </a:solidFill>
                <a:latin typeface="Courier New" pitchFamily="49" charset="0"/>
                <a:cs typeface="Courier New" pitchFamily="49" charset="0"/>
              </a:rPr>
              <a:t>shapiro.test</a:t>
            </a:r>
            <a:r>
              <a:rPr lang="en-US" sz="1600" dirty="0" smtClean="0">
                <a:solidFill>
                  <a:srgbClr val="FF0000"/>
                </a:solidFill>
                <a:latin typeface="Courier New" pitchFamily="49" charset="0"/>
                <a:cs typeface="Courier New" pitchFamily="49" charset="0"/>
              </a:rPr>
              <a:t>(Learning[Condition=="</a:t>
            </a:r>
            <a:r>
              <a:rPr lang="en-US" sz="1600" dirty="0" err="1" smtClean="0">
                <a:solidFill>
                  <a:srgbClr val="FF0000"/>
                </a:solidFill>
                <a:latin typeface="Courier New" pitchFamily="49" charset="0"/>
                <a:cs typeface="Courier New" pitchFamily="49" charset="0"/>
              </a:rPr>
              <a:t>Low"&amp;Group</a:t>
            </a:r>
            <a:r>
              <a:rPr lang="en-US" sz="1600" dirty="0" smtClean="0">
                <a:solidFill>
                  <a:srgbClr val="FF0000"/>
                </a:solidFill>
                <a:latin typeface="Courier New" pitchFamily="49" charset="0"/>
                <a:cs typeface="Courier New" pitchFamily="49" charset="0"/>
              </a:rPr>
              <a:t>=="A"])</a:t>
            </a:r>
          </a:p>
          <a:p>
            <a:pPr marL="533400" indent="-533400" eaLnBrk="1" hangingPunct="1">
              <a:spcBef>
                <a:spcPct val="0"/>
              </a:spcBef>
              <a:buFontTx/>
              <a:buNone/>
            </a:pPr>
            <a:endParaRPr lang="en-US" sz="1600" dirty="0" smtClean="0">
              <a:solidFill>
                <a:srgbClr val="FF0000"/>
              </a:solidFill>
              <a:latin typeface="Courier New" pitchFamily="49" charset="0"/>
              <a:cs typeface="Courier New" pitchFamily="49" charset="0"/>
            </a:endParaRPr>
          </a:p>
          <a:p>
            <a:pPr marL="533400" indent="-533400" eaLnBrk="1" hangingPunct="1">
              <a:spcBef>
                <a:spcPct val="0"/>
              </a:spcBef>
              <a:buFontTx/>
              <a:buNone/>
            </a:pPr>
            <a:r>
              <a:rPr lang="en-US" sz="1600" dirty="0" smtClean="0">
                <a:solidFill>
                  <a:srgbClr val="FF0000"/>
                </a:solidFill>
                <a:latin typeface="Courier New" pitchFamily="49" charset="0"/>
                <a:cs typeface="Courier New" pitchFamily="49" charset="0"/>
              </a:rPr>
              <a:t>        </a:t>
            </a:r>
            <a:r>
              <a:rPr lang="en-US" sz="1600" dirty="0" smtClean="0">
                <a:solidFill>
                  <a:srgbClr val="0000CC"/>
                </a:solidFill>
                <a:latin typeface="Courier New" pitchFamily="49" charset="0"/>
                <a:cs typeface="Courier New" pitchFamily="49" charset="0"/>
              </a:rPr>
              <a:t>Shapiro-</a:t>
            </a:r>
            <a:r>
              <a:rPr lang="en-US" sz="1600" dirty="0" err="1" smtClean="0">
                <a:solidFill>
                  <a:srgbClr val="0000CC"/>
                </a:solidFill>
                <a:latin typeface="Courier New" pitchFamily="49" charset="0"/>
                <a:cs typeface="Courier New" pitchFamily="49" charset="0"/>
              </a:rPr>
              <a:t>Wilk</a:t>
            </a:r>
            <a:r>
              <a:rPr lang="en-US" sz="1600" dirty="0" smtClean="0">
                <a:solidFill>
                  <a:srgbClr val="0000CC"/>
                </a:solidFill>
                <a:latin typeface="Courier New" pitchFamily="49" charset="0"/>
                <a:cs typeface="Courier New" pitchFamily="49" charset="0"/>
              </a:rPr>
              <a:t> normality test</a:t>
            </a:r>
          </a:p>
          <a:p>
            <a:pPr marL="533400" indent="-533400" eaLnBrk="1" hangingPunct="1">
              <a:spcBef>
                <a:spcPct val="0"/>
              </a:spcBef>
              <a:buFontTx/>
              <a:buNone/>
            </a:pPr>
            <a:endParaRPr lang="en-US" sz="1600" dirty="0" smtClean="0">
              <a:solidFill>
                <a:srgbClr val="0000CC"/>
              </a:solidFill>
              <a:latin typeface="Courier New" pitchFamily="49" charset="0"/>
              <a:cs typeface="Courier New" pitchFamily="49" charset="0"/>
            </a:endParaRPr>
          </a:p>
          <a:p>
            <a:pPr marL="533400" indent="-533400" eaLnBrk="1" hangingPunct="1">
              <a:spcBef>
                <a:spcPct val="0"/>
              </a:spcBef>
              <a:buFontTx/>
              <a:buNone/>
            </a:pPr>
            <a:r>
              <a:rPr lang="en-US" sz="1600" dirty="0" smtClean="0">
                <a:solidFill>
                  <a:srgbClr val="0000CC"/>
                </a:solidFill>
                <a:latin typeface="Courier New" pitchFamily="49" charset="0"/>
                <a:cs typeface="Courier New" pitchFamily="49" charset="0"/>
              </a:rPr>
              <a:t>data:  Learning[Condition == "Low" &amp; Group == "A"] </a:t>
            </a:r>
          </a:p>
          <a:p>
            <a:pPr marL="533400" indent="-533400" eaLnBrk="1" hangingPunct="1">
              <a:spcBef>
                <a:spcPct val="0"/>
              </a:spcBef>
              <a:buFontTx/>
              <a:buNone/>
            </a:pPr>
            <a:r>
              <a:rPr lang="en-US" sz="1600" dirty="0" smtClean="0">
                <a:solidFill>
                  <a:srgbClr val="0000CC"/>
                </a:solidFill>
                <a:latin typeface="Courier New" pitchFamily="49" charset="0"/>
                <a:cs typeface="Courier New" pitchFamily="49" charset="0"/>
              </a:rPr>
              <a:t>W = 0.8689, p-value = 0.02614</a:t>
            </a:r>
          </a:p>
          <a:p>
            <a:pPr marL="533400" indent="-533400" eaLnBrk="1" hangingPunct="1">
              <a:spcBef>
                <a:spcPct val="0"/>
              </a:spcBef>
              <a:buFontTx/>
              <a:buNone/>
            </a:pPr>
            <a:endParaRPr lang="en-US" sz="1600" dirty="0" smtClean="0">
              <a:solidFill>
                <a:srgbClr val="0000CC"/>
              </a:solidFill>
              <a:latin typeface="Courier New" pitchFamily="49" charset="0"/>
              <a:cs typeface="Courier New" pitchFamily="49" charset="0"/>
            </a:endParaRPr>
          </a:p>
        </p:txBody>
      </p:sp>
      <p:sp>
        <p:nvSpPr>
          <p:cNvPr id="10" name="Text Box 8"/>
          <p:cNvSpPr txBox="1">
            <a:spLocks noChangeArrowheads="1"/>
          </p:cNvSpPr>
          <p:nvPr/>
        </p:nvSpPr>
        <p:spPr bwMode="auto">
          <a:xfrm>
            <a:off x="2514600" y="6324600"/>
            <a:ext cx="5029200" cy="307777"/>
          </a:xfrm>
          <a:prstGeom prst="rect">
            <a:avLst/>
          </a:prstGeom>
          <a:ln/>
          <a:extLst/>
        </p:spPr>
        <p:style>
          <a:lnRef idx="2">
            <a:schemeClr val="dk1"/>
          </a:lnRef>
          <a:fillRef idx="1">
            <a:schemeClr val="lt1"/>
          </a:fillRef>
          <a:effectRef idx="0">
            <a:schemeClr val="dk1"/>
          </a:effectRef>
          <a:fontRef idx="minor">
            <a:schemeClr val="dk1"/>
          </a:fontRef>
        </p:style>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r>
              <a:rPr lang="hr-HR" sz="1400" dirty="0">
                <a:latin typeface="Arial (Body)"/>
              </a:rPr>
              <a:t>http://en.wikipedia.org/wiki/Shapiro%E2%80%93Wilk_test</a:t>
            </a:r>
            <a:endParaRPr lang="hr-HR" sz="1400" dirty="0">
              <a:latin typeface="Arial (Body)"/>
            </a:endParaRPr>
          </a:p>
        </p:txBody>
      </p:sp>
    </p:spTree>
    <p:extLst>
      <p:ext uri="{BB962C8B-B14F-4D97-AF65-F5344CB8AC3E}">
        <p14:creationId xmlns:p14="http://schemas.microsoft.com/office/powerpoint/2010/main" val="400448943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sz="3000" dirty="0" smtClean="0"/>
              <a:t>Basic non-parametric inferential statistics</a:t>
            </a:r>
            <a:endParaRPr lang="hr-HR" sz="3000" dirty="0"/>
          </a:p>
        </p:txBody>
      </p:sp>
      <p:sp>
        <p:nvSpPr>
          <p:cNvPr id="4" name="Text Box 8"/>
          <p:cNvSpPr txBox="1">
            <a:spLocks noChangeArrowheads="1"/>
          </p:cNvSpPr>
          <p:nvPr/>
        </p:nvSpPr>
        <p:spPr bwMode="auto">
          <a:xfrm>
            <a:off x="239713" y="1706562"/>
            <a:ext cx="867568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spcBef>
                <a:spcPct val="50000"/>
              </a:spcBef>
            </a:pPr>
            <a:r>
              <a:rPr lang="hr-HR" sz="3200" dirty="0" smtClean="0">
                <a:latin typeface="Arial (Body)"/>
              </a:rPr>
              <a:t>Wilcoxon signed-rank/Mann-Whitney U tests:</a:t>
            </a:r>
            <a:endParaRPr lang="en-US" sz="3200" dirty="0">
              <a:latin typeface="Arial (Body)"/>
            </a:endParaRPr>
          </a:p>
        </p:txBody>
      </p:sp>
      <p:sp>
        <p:nvSpPr>
          <p:cNvPr id="5" name="Rectangle 3"/>
          <p:cNvSpPr txBox="1">
            <a:spLocks noChangeArrowheads="1"/>
          </p:cNvSpPr>
          <p:nvPr/>
        </p:nvSpPr>
        <p:spPr bwMode="auto">
          <a:xfrm>
            <a:off x="319088" y="2362200"/>
            <a:ext cx="8672512" cy="4243388"/>
          </a:xfrm>
          <a:prstGeom prst="rect">
            <a:avLst/>
          </a:prstGeom>
          <a:solidFill>
            <a:schemeClr val="bg1"/>
          </a:solidFill>
          <a:ln>
            <a:solidFill>
              <a:schemeClr val="tx1"/>
            </a:solidFill>
            <a:miter lim="800000"/>
            <a:headEnd/>
            <a:tailEnd/>
          </a:ln>
          <a:extLst/>
        </p:spPr>
        <p:txBody>
          <a:bodyPr vert="horz" wrap="square" lIns="91440" tIns="91440" rIns="91440" bIns="45720" numCol="1" anchor="t" anchorCtr="0" compatLnSpc="1">
            <a:prstTxWarp prst="textNoShape">
              <a:avLst/>
            </a:prstTxWarp>
          </a:bodyPr>
          <a:lstStyle>
            <a:lvl1pPr marL="447675" indent="-447675" algn="l" rtl="0" eaLnBrk="0" fontAlgn="base" hangingPunct="0">
              <a:spcBef>
                <a:spcPct val="20000"/>
              </a:spcBef>
              <a:spcAft>
                <a:spcPct val="0"/>
              </a:spcAft>
              <a:buClr>
                <a:schemeClr val="accent1"/>
              </a:buClr>
              <a:buSzPct val="70000"/>
              <a:buFont typeface="Wingdings" pitchFamily="2" charset="2"/>
              <a:buChar char="n"/>
              <a:defRPr sz="32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800">
                <a:solidFill>
                  <a:schemeClr val="tx1"/>
                </a:solidFill>
                <a:latin typeface="+mn-lt"/>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400">
                <a:solidFill>
                  <a:schemeClr val="tx1"/>
                </a:solidFill>
                <a:latin typeface="+mn-lt"/>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9pPr>
          </a:lstStyle>
          <a:p>
            <a:pPr marL="533400" indent="-533400" eaLnBrk="1" hangingPunct="1">
              <a:spcBef>
                <a:spcPct val="0"/>
              </a:spcBef>
              <a:buFontTx/>
              <a:buNone/>
            </a:pPr>
            <a:r>
              <a:rPr lang="en-US" sz="1600" dirty="0" smtClean="0">
                <a:solidFill>
                  <a:srgbClr val="FF0000"/>
                </a:solidFill>
                <a:latin typeface="Courier New" pitchFamily="49" charset="0"/>
                <a:cs typeface="Courier New" pitchFamily="49" charset="0"/>
              </a:rPr>
              <a:t>&gt; </a:t>
            </a:r>
            <a:r>
              <a:rPr lang="en-US" sz="1600" dirty="0" err="1" smtClean="0">
                <a:solidFill>
                  <a:srgbClr val="FF0000"/>
                </a:solidFill>
                <a:latin typeface="Courier New" pitchFamily="49" charset="0"/>
                <a:cs typeface="Courier New" pitchFamily="49" charset="0"/>
              </a:rPr>
              <a:t>wilcox.test</a:t>
            </a:r>
            <a:r>
              <a:rPr lang="en-US" sz="1600" dirty="0" smtClean="0">
                <a:solidFill>
                  <a:srgbClr val="FF0000"/>
                </a:solidFill>
                <a:latin typeface="Courier New" pitchFamily="49" charset="0"/>
                <a:cs typeface="Courier New" pitchFamily="49" charset="0"/>
              </a:rPr>
              <a:t>(Learning[Condition=="</a:t>
            </a:r>
            <a:r>
              <a:rPr lang="en-US" sz="1600" dirty="0" err="1" smtClean="0">
                <a:solidFill>
                  <a:srgbClr val="FF0000"/>
                </a:solidFill>
                <a:latin typeface="Courier New" pitchFamily="49" charset="0"/>
                <a:cs typeface="Courier New" pitchFamily="49" charset="0"/>
              </a:rPr>
              <a:t>High"&amp;Group</a:t>
            </a:r>
            <a:r>
              <a:rPr lang="en-US" sz="1600" dirty="0" smtClean="0">
                <a:solidFill>
                  <a:srgbClr val="FF0000"/>
                </a:solidFill>
                <a:latin typeface="Courier New" pitchFamily="49" charset="0"/>
                <a:cs typeface="Courier New" pitchFamily="49" charset="0"/>
              </a:rPr>
              <a:t>=="A"],</a:t>
            </a:r>
          </a:p>
          <a:p>
            <a:pPr marL="533400" indent="-533400" eaLnBrk="1" hangingPunct="1">
              <a:spcBef>
                <a:spcPct val="0"/>
              </a:spcBef>
              <a:buFontTx/>
              <a:buNone/>
            </a:pPr>
            <a:r>
              <a:rPr lang="en-US" sz="1600" dirty="0" smtClean="0">
                <a:solidFill>
                  <a:srgbClr val="FF0000"/>
                </a:solidFill>
                <a:latin typeface="Courier New" pitchFamily="49" charset="0"/>
                <a:cs typeface="Courier New" pitchFamily="49" charset="0"/>
              </a:rPr>
              <a:t>+ Learning[Condition=="</a:t>
            </a:r>
            <a:r>
              <a:rPr lang="en-US" sz="1600" dirty="0" err="1" smtClean="0">
                <a:solidFill>
                  <a:srgbClr val="FF0000"/>
                </a:solidFill>
                <a:latin typeface="Courier New" pitchFamily="49" charset="0"/>
                <a:cs typeface="Courier New" pitchFamily="49" charset="0"/>
              </a:rPr>
              <a:t>Low"&amp;Group</a:t>
            </a:r>
            <a:r>
              <a:rPr lang="en-US" sz="1600" dirty="0" smtClean="0">
                <a:solidFill>
                  <a:srgbClr val="FF0000"/>
                </a:solidFill>
                <a:latin typeface="Courier New" pitchFamily="49" charset="0"/>
                <a:cs typeface="Courier New" pitchFamily="49" charset="0"/>
              </a:rPr>
              <a:t>=="A"],</a:t>
            </a:r>
          </a:p>
          <a:p>
            <a:pPr marL="533400" indent="-533400" eaLnBrk="1" hangingPunct="1">
              <a:spcBef>
                <a:spcPct val="0"/>
              </a:spcBef>
              <a:buFontTx/>
              <a:buNone/>
            </a:pPr>
            <a:r>
              <a:rPr lang="en-US" sz="1600" dirty="0" smtClean="0">
                <a:solidFill>
                  <a:srgbClr val="FF0000"/>
                </a:solidFill>
                <a:latin typeface="Courier New" pitchFamily="49" charset="0"/>
                <a:cs typeface="Courier New" pitchFamily="49" charset="0"/>
              </a:rPr>
              <a:t>+ exact=FALSE,</a:t>
            </a:r>
          </a:p>
          <a:p>
            <a:pPr marL="533400" indent="-533400" eaLnBrk="1" hangingPunct="1">
              <a:spcBef>
                <a:spcPct val="0"/>
              </a:spcBef>
              <a:buFontTx/>
              <a:buNone/>
            </a:pPr>
            <a:r>
              <a:rPr lang="en-US" sz="1600" dirty="0" smtClean="0">
                <a:solidFill>
                  <a:srgbClr val="FF0000"/>
                </a:solidFill>
                <a:latin typeface="Courier New" pitchFamily="49" charset="0"/>
                <a:cs typeface="Courier New" pitchFamily="49" charset="0"/>
              </a:rPr>
              <a:t>+ paired=FALSE)</a:t>
            </a:r>
          </a:p>
          <a:p>
            <a:pPr marL="533400" indent="-533400" eaLnBrk="1" hangingPunct="1">
              <a:spcBef>
                <a:spcPct val="0"/>
              </a:spcBef>
              <a:buFontTx/>
              <a:buNone/>
            </a:pPr>
            <a:endParaRPr lang="en-US" sz="1600" dirty="0" smtClean="0">
              <a:solidFill>
                <a:srgbClr val="FF0000"/>
              </a:solidFill>
              <a:latin typeface="Courier New" pitchFamily="49" charset="0"/>
              <a:cs typeface="Courier New" pitchFamily="49" charset="0"/>
            </a:endParaRPr>
          </a:p>
          <a:p>
            <a:pPr marL="533400" indent="-533400" eaLnBrk="1" hangingPunct="1">
              <a:spcBef>
                <a:spcPct val="0"/>
              </a:spcBef>
              <a:buFontTx/>
              <a:buNone/>
            </a:pPr>
            <a:r>
              <a:rPr lang="en-US" sz="1600" dirty="0" smtClean="0">
                <a:solidFill>
                  <a:srgbClr val="FF0000"/>
                </a:solidFill>
                <a:latin typeface="Courier New" pitchFamily="49" charset="0"/>
                <a:cs typeface="Courier New" pitchFamily="49" charset="0"/>
              </a:rPr>
              <a:t>        </a:t>
            </a:r>
            <a:r>
              <a:rPr lang="en-US" sz="1600" dirty="0" smtClean="0">
                <a:solidFill>
                  <a:srgbClr val="0000CC"/>
                </a:solidFill>
                <a:latin typeface="Courier New" pitchFamily="49" charset="0"/>
                <a:cs typeface="Courier New" pitchFamily="49" charset="0"/>
              </a:rPr>
              <a:t>Wilcoxon rank sum test with continuity correction</a:t>
            </a:r>
          </a:p>
          <a:p>
            <a:pPr marL="533400" indent="-533400" eaLnBrk="1" hangingPunct="1">
              <a:spcBef>
                <a:spcPct val="0"/>
              </a:spcBef>
              <a:buFontTx/>
              <a:buNone/>
            </a:pPr>
            <a:endParaRPr lang="en-US" sz="1600" dirty="0" smtClean="0">
              <a:solidFill>
                <a:srgbClr val="0000CC"/>
              </a:solidFill>
              <a:latin typeface="Courier New" pitchFamily="49" charset="0"/>
              <a:cs typeface="Courier New" pitchFamily="49" charset="0"/>
            </a:endParaRPr>
          </a:p>
          <a:p>
            <a:pPr marL="533400" indent="-533400" eaLnBrk="1" hangingPunct="1">
              <a:spcBef>
                <a:spcPct val="0"/>
              </a:spcBef>
              <a:buFontTx/>
              <a:buNone/>
            </a:pPr>
            <a:r>
              <a:rPr lang="en-US" sz="1600" dirty="0" smtClean="0">
                <a:solidFill>
                  <a:srgbClr val="0000CC"/>
                </a:solidFill>
                <a:latin typeface="Courier New" pitchFamily="49" charset="0"/>
                <a:cs typeface="Courier New" pitchFamily="49" charset="0"/>
              </a:rPr>
              <a:t>data:  Learning[Condition == "High" &amp; Group == "A"] and Learning[Condition == "Low" &amp; Group == "A"] </a:t>
            </a:r>
          </a:p>
          <a:p>
            <a:pPr marL="533400" indent="-533400" eaLnBrk="1" hangingPunct="1">
              <a:spcBef>
                <a:spcPct val="0"/>
              </a:spcBef>
              <a:buFontTx/>
              <a:buNone/>
            </a:pPr>
            <a:r>
              <a:rPr lang="en-US" sz="1600" dirty="0" smtClean="0">
                <a:solidFill>
                  <a:srgbClr val="0000CC"/>
                </a:solidFill>
                <a:latin typeface="Courier New" pitchFamily="49" charset="0"/>
                <a:cs typeface="Courier New" pitchFamily="49" charset="0"/>
              </a:rPr>
              <a:t>W = 173.5, p-value = 0.03580</a:t>
            </a:r>
          </a:p>
          <a:p>
            <a:pPr marL="533400" indent="-533400" eaLnBrk="1" hangingPunct="1">
              <a:spcBef>
                <a:spcPct val="0"/>
              </a:spcBef>
              <a:buFontTx/>
              <a:buNone/>
            </a:pPr>
            <a:r>
              <a:rPr lang="en-US" sz="1600" dirty="0" smtClean="0">
                <a:solidFill>
                  <a:srgbClr val="0000CC"/>
                </a:solidFill>
                <a:latin typeface="Courier New" pitchFamily="49" charset="0"/>
                <a:cs typeface="Courier New" pitchFamily="49" charset="0"/>
              </a:rPr>
              <a:t>alternative hypothesis: true location shift is not equal to 0 </a:t>
            </a:r>
          </a:p>
          <a:p>
            <a:pPr marL="533400" indent="-533400" eaLnBrk="1" hangingPunct="1">
              <a:spcBef>
                <a:spcPct val="0"/>
              </a:spcBef>
              <a:buFontTx/>
              <a:buNone/>
            </a:pPr>
            <a:endParaRPr lang="en-US" sz="1600" dirty="0" smtClean="0">
              <a:solidFill>
                <a:srgbClr val="0000CC"/>
              </a:solidFill>
              <a:latin typeface="Courier New" pitchFamily="49" charset="0"/>
              <a:cs typeface="Courier New" pitchFamily="49" charset="0"/>
            </a:endParaRPr>
          </a:p>
          <a:p>
            <a:pPr marL="533400" indent="-533400" eaLnBrk="1" hangingPunct="1">
              <a:spcBef>
                <a:spcPct val="0"/>
              </a:spcBef>
              <a:buFontTx/>
              <a:buNone/>
            </a:pPr>
            <a:endParaRPr lang="en-US" sz="1600" dirty="0" smtClean="0">
              <a:solidFill>
                <a:srgbClr val="0000CC"/>
              </a:solidFill>
              <a:latin typeface="Courier New" pitchFamily="49" charset="0"/>
              <a:cs typeface="Courier New" pitchFamily="49" charset="0"/>
            </a:endParaRPr>
          </a:p>
        </p:txBody>
      </p:sp>
      <p:sp>
        <p:nvSpPr>
          <p:cNvPr id="6" name="Text Box 8"/>
          <p:cNvSpPr txBox="1">
            <a:spLocks noChangeArrowheads="1"/>
          </p:cNvSpPr>
          <p:nvPr/>
        </p:nvSpPr>
        <p:spPr bwMode="auto">
          <a:xfrm>
            <a:off x="1143000" y="5486400"/>
            <a:ext cx="5029200" cy="307777"/>
          </a:xfrm>
          <a:prstGeom prst="rect">
            <a:avLst/>
          </a:prstGeom>
          <a:ln/>
          <a:extLst/>
        </p:spPr>
        <p:style>
          <a:lnRef idx="2">
            <a:schemeClr val="dk1"/>
          </a:lnRef>
          <a:fillRef idx="1">
            <a:schemeClr val="lt1"/>
          </a:fillRef>
          <a:effectRef idx="0">
            <a:schemeClr val="dk1"/>
          </a:effectRef>
          <a:fontRef idx="minor">
            <a:schemeClr val="dk1"/>
          </a:fontRef>
        </p:style>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r>
              <a:rPr lang="hr-HR" sz="1400" dirty="0">
                <a:latin typeface="Arial (Body)"/>
              </a:rPr>
              <a:t>http://en.wikipedia.org/wiki/Wilcoxon_signed-rank_test</a:t>
            </a:r>
            <a:endParaRPr lang="hr-HR" sz="1400" dirty="0">
              <a:latin typeface="Arial (Body)"/>
            </a:endParaRPr>
          </a:p>
        </p:txBody>
      </p:sp>
      <p:sp>
        <p:nvSpPr>
          <p:cNvPr id="7" name="Text Box 8"/>
          <p:cNvSpPr txBox="1">
            <a:spLocks noChangeArrowheads="1"/>
          </p:cNvSpPr>
          <p:nvPr/>
        </p:nvSpPr>
        <p:spPr bwMode="auto">
          <a:xfrm>
            <a:off x="1143000" y="5943600"/>
            <a:ext cx="5029200" cy="307777"/>
          </a:xfrm>
          <a:prstGeom prst="rect">
            <a:avLst/>
          </a:prstGeom>
          <a:ln/>
          <a:extLst/>
        </p:spPr>
        <p:style>
          <a:lnRef idx="2">
            <a:schemeClr val="dk1"/>
          </a:lnRef>
          <a:fillRef idx="1">
            <a:schemeClr val="lt1"/>
          </a:fillRef>
          <a:effectRef idx="0">
            <a:schemeClr val="dk1"/>
          </a:effectRef>
          <a:fontRef idx="minor">
            <a:schemeClr val="dk1"/>
          </a:fontRef>
        </p:style>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r>
              <a:rPr lang="hr-HR" sz="1400" dirty="0">
                <a:latin typeface="Arial (Body)"/>
              </a:rPr>
              <a:t>http://en.wikipedia.org/wiki/Mann%E2%80%93Whitney_U</a:t>
            </a:r>
            <a:endParaRPr lang="hr-HR" sz="1400" dirty="0">
              <a:latin typeface="Arial (Body)"/>
            </a:endParaRPr>
          </a:p>
        </p:txBody>
      </p:sp>
    </p:spTree>
    <p:extLst>
      <p:ext uri="{BB962C8B-B14F-4D97-AF65-F5344CB8AC3E}">
        <p14:creationId xmlns:p14="http://schemas.microsoft.com/office/powerpoint/2010/main" val="181406008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sz="3000" dirty="0" smtClean="0"/>
              <a:t>Basic non-parametric inferential statistics</a:t>
            </a:r>
            <a:endParaRPr lang="hr-HR" sz="3000" dirty="0"/>
          </a:p>
        </p:txBody>
      </p:sp>
      <p:sp>
        <p:nvSpPr>
          <p:cNvPr id="4" name="Text Box 8"/>
          <p:cNvSpPr txBox="1">
            <a:spLocks noChangeArrowheads="1"/>
          </p:cNvSpPr>
          <p:nvPr/>
        </p:nvSpPr>
        <p:spPr bwMode="auto">
          <a:xfrm>
            <a:off x="239713" y="1706562"/>
            <a:ext cx="867568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spcBef>
                <a:spcPct val="50000"/>
              </a:spcBef>
            </a:pPr>
            <a:r>
              <a:rPr lang="hr-HR" sz="3200" dirty="0" smtClean="0">
                <a:latin typeface="Arial (Body)"/>
              </a:rPr>
              <a:t>Chi-squared tests:</a:t>
            </a:r>
            <a:endParaRPr lang="en-US" sz="3200" dirty="0">
              <a:latin typeface="Arial (Body)"/>
            </a:endParaRPr>
          </a:p>
        </p:txBody>
      </p:sp>
      <p:sp>
        <p:nvSpPr>
          <p:cNvPr id="6" name="Rectangle 3"/>
          <p:cNvSpPr txBox="1">
            <a:spLocks noChangeArrowheads="1"/>
          </p:cNvSpPr>
          <p:nvPr/>
        </p:nvSpPr>
        <p:spPr bwMode="auto">
          <a:xfrm>
            <a:off x="319088" y="2362200"/>
            <a:ext cx="8672512" cy="4243388"/>
          </a:xfrm>
          <a:prstGeom prst="rect">
            <a:avLst/>
          </a:prstGeom>
          <a:solidFill>
            <a:schemeClr val="bg1"/>
          </a:solidFill>
          <a:ln>
            <a:solidFill>
              <a:schemeClr val="tx1"/>
            </a:solidFill>
            <a:miter lim="800000"/>
            <a:headEnd/>
            <a:tailEnd/>
          </a:ln>
          <a:extLst/>
        </p:spPr>
        <p:txBody>
          <a:bodyPr vert="horz" wrap="square" lIns="91440" tIns="91440" rIns="91440" bIns="45720" numCol="1" anchor="t" anchorCtr="0" compatLnSpc="1">
            <a:prstTxWarp prst="textNoShape">
              <a:avLst/>
            </a:prstTxWarp>
          </a:bodyPr>
          <a:lstStyle>
            <a:lvl1pPr marL="447675" indent="-447675" algn="l" rtl="0" eaLnBrk="0" fontAlgn="base" hangingPunct="0">
              <a:spcBef>
                <a:spcPct val="20000"/>
              </a:spcBef>
              <a:spcAft>
                <a:spcPct val="0"/>
              </a:spcAft>
              <a:buClr>
                <a:schemeClr val="accent1"/>
              </a:buClr>
              <a:buSzPct val="70000"/>
              <a:buFont typeface="Wingdings" pitchFamily="2" charset="2"/>
              <a:buChar char="n"/>
              <a:defRPr sz="32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800">
                <a:solidFill>
                  <a:schemeClr val="tx1"/>
                </a:solidFill>
                <a:latin typeface="+mn-lt"/>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400">
                <a:solidFill>
                  <a:schemeClr val="tx1"/>
                </a:solidFill>
                <a:latin typeface="+mn-lt"/>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9pPr>
          </a:lstStyle>
          <a:p>
            <a:pPr marL="533400" indent="-533400" eaLnBrk="1" hangingPunct="1">
              <a:spcBef>
                <a:spcPct val="0"/>
              </a:spcBef>
              <a:buFontTx/>
              <a:buNone/>
            </a:pPr>
            <a:r>
              <a:rPr lang="en-US" sz="1600" dirty="0" smtClean="0">
                <a:solidFill>
                  <a:srgbClr val="FF0000"/>
                </a:solidFill>
                <a:latin typeface="Courier New" pitchFamily="49" charset="0"/>
                <a:cs typeface="Courier New" pitchFamily="49" charset="0"/>
              </a:rPr>
              <a:t>&gt; x &lt;- matrix(c(</a:t>
            </a:r>
          </a:p>
          <a:p>
            <a:pPr marL="533400" indent="-533400" eaLnBrk="1" hangingPunct="1">
              <a:spcBef>
                <a:spcPct val="0"/>
              </a:spcBef>
              <a:buFontTx/>
              <a:buNone/>
            </a:pPr>
            <a:r>
              <a:rPr lang="en-US" sz="1600" dirty="0" smtClean="0">
                <a:solidFill>
                  <a:srgbClr val="FF0000"/>
                </a:solidFill>
                <a:latin typeface="Courier New" pitchFamily="49" charset="0"/>
                <a:cs typeface="Courier New" pitchFamily="49" charset="0"/>
              </a:rPr>
              <a:t>+ length(Learning[Group=="</a:t>
            </a:r>
            <a:r>
              <a:rPr lang="en-US" sz="1600" dirty="0" err="1" smtClean="0">
                <a:solidFill>
                  <a:srgbClr val="FF0000"/>
                </a:solidFill>
                <a:latin typeface="Courier New" pitchFamily="49" charset="0"/>
                <a:cs typeface="Courier New" pitchFamily="49" charset="0"/>
              </a:rPr>
              <a:t>A"&amp;Condition</a:t>
            </a:r>
            <a:r>
              <a:rPr lang="en-US" sz="1600" dirty="0" smtClean="0">
                <a:solidFill>
                  <a:srgbClr val="FF0000"/>
                </a:solidFill>
                <a:latin typeface="Courier New" pitchFamily="49" charset="0"/>
                <a:cs typeface="Courier New" pitchFamily="49" charset="0"/>
              </a:rPr>
              <a:t>=="</a:t>
            </a:r>
            <a:r>
              <a:rPr lang="en-US" sz="1600" dirty="0" err="1" smtClean="0">
                <a:solidFill>
                  <a:srgbClr val="FF0000"/>
                </a:solidFill>
                <a:latin typeface="Courier New" pitchFamily="49" charset="0"/>
                <a:cs typeface="Courier New" pitchFamily="49" charset="0"/>
              </a:rPr>
              <a:t>High"&amp;Gender</a:t>
            </a:r>
            <a:r>
              <a:rPr lang="en-US" sz="1600" dirty="0" smtClean="0">
                <a:solidFill>
                  <a:srgbClr val="FF0000"/>
                </a:solidFill>
                <a:latin typeface="Courier New" pitchFamily="49" charset="0"/>
                <a:cs typeface="Courier New" pitchFamily="49" charset="0"/>
              </a:rPr>
              <a:t>=="F"]),</a:t>
            </a:r>
          </a:p>
          <a:p>
            <a:pPr marL="533400" indent="-533400" eaLnBrk="1" hangingPunct="1">
              <a:spcBef>
                <a:spcPct val="0"/>
              </a:spcBef>
              <a:buFontTx/>
              <a:buNone/>
            </a:pPr>
            <a:r>
              <a:rPr lang="en-US" sz="1600" dirty="0" smtClean="0">
                <a:solidFill>
                  <a:srgbClr val="FF0000"/>
                </a:solidFill>
                <a:latin typeface="Courier New" pitchFamily="49" charset="0"/>
                <a:cs typeface="Courier New" pitchFamily="49" charset="0"/>
              </a:rPr>
              <a:t>+ length(Learning[Group=="</a:t>
            </a:r>
            <a:r>
              <a:rPr lang="en-US" sz="1600" dirty="0" err="1" smtClean="0">
                <a:solidFill>
                  <a:srgbClr val="FF0000"/>
                </a:solidFill>
                <a:latin typeface="Courier New" pitchFamily="49" charset="0"/>
                <a:cs typeface="Courier New" pitchFamily="49" charset="0"/>
              </a:rPr>
              <a:t>A"&amp;Condition</a:t>
            </a:r>
            <a:r>
              <a:rPr lang="en-US" sz="1600" dirty="0" smtClean="0">
                <a:solidFill>
                  <a:srgbClr val="FF0000"/>
                </a:solidFill>
                <a:latin typeface="Courier New" pitchFamily="49" charset="0"/>
                <a:cs typeface="Courier New" pitchFamily="49" charset="0"/>
              </a:rPr>
              <a:t>=="</a:t>
            </a:r>
            <a:r>
              <a:rPr lang="en-US" sz="1600" dirty="0" err="1" smtClean="0">
                <a:solidFill>
                  <a:srgbClr val="FF0000"/>
                </a:solidFill>
                <a:latin typeface="Courier New" pitchFamily="49" charset="0"/>
                <a:cs typeface="Courier New" pitchFamily="49" charset="0"/>
              </a:rPr>
              <a:t>Low"&amp;Gender</a:t>
            </a:r>
            <a:r>
              <a:rPr lang="en-US" sz="1600" dirty="0" smtClean="0">
                <a:solidFill>
                  <a:srgbClr val="FF0000"/>
                </a:solidFill>
                <a:latin typeface="Courier New" pitchFamily="49" charset="0"/>
                <a:cs typeface="Courier New" pitchFamily="49" charset="0"/>
              </a:rPr>
              <a:t>=="F"]),</a:t>
            </a:r>
          </a:p>
          <a:p>
            <a:pPr marL="533400" indent="-533400" eaLnBrk="1" hangingPunct="1">
              <a:spcBef>
                <a:spcPct val="0"/>
              </a:spcBef>
              <a:buFontTx/>
              <a:buNone/>
            </a:pPr>
            <a:r>
              <a:rPr lang="en-US" sz="1600" dirty="0" smtClean="0">
                <a:solidFill>
                  <a:srgbClr val="FF0000"/>
                </a:solidFill>
                <a:latin typeface="Courier New" pitchFamily="49" charset="0"/>
                <a:cs typeface="Courier New" pitchFamily="49" charset="0"/>
              </a:rPr>
              <a:t>+ length(Learning[Group=="</a:t>
            </a:r>
            <a:r>
              <a:rPr lang="en-US" sz="1600" dirty="0" err="1" smtClean="0">
                <a:solidFill>
                  <a:srgbClr val="FF0000"/>
                </a:solidFill>
                <a:latin typeface="Courier New" pitchFamily="49" charset="0"/>
                <a:cs typeface="Courier New" pitchFamily="49" charset="0"/>
              </a:rPr>
              <a:t>B"&amp;Condition</a:t>
            </a:r>
            <a:r>
              <a:rPr lang="en-US" sz="1600" dirty="0" smtClean="0">
                <a:solidFill>
                  <a:srgbClr val="FF0000"/>
                </a:solidFill>
                <a:latin typeface="Courier New" pitchFamily="49" charset="0"/>
                <a:cs typeface="Courier New" pitchFamily="49" charset="0"/>
              </a:rPr>
              <a:t>=="</a:t>
            </a:r>
            <a:r>
              <a:rPr lang="en-US" sz="1600" dirty="0" err="1" smtClean="0">
                <a:solidFill>
                  <a:srgbClr val="FF0000"/>
                </a:solidFill>
                <a:latin typeface="Courier New" pitchFamily="49" charset="0"/>
                <a:cs typeface="Courier New" pitchFamily="49" charset="0"/>
              </a:rPr>
              <a:t>High"&amp;Gender</a:t>
            </a:r>
            <a:r>
              <a:rPr lang="en-US" sz="1600" dirty="0" smtClean="0">
                <a:solidFill>
                  <a:srgbClr val="FF0000"/>
                </a:solidFill>
                <a:latin typeface="Courier New" pitchFamily="49" charset="0"/>
                <a:cs typeface="Courier New" pitchFamily="49" charset="0"/>
              </a:rPr>
              <a:t>=="F"]),</a:t>
            </a:r>
          </a:p>
          <a:p>
            <a:pPr marL="533400" indent="-533400" eaLnBrk="1" hangingPunct="1">
              <a:spcBef>
                <a:spcPct val="0"/>
              </a:spcBef>
              <a:buFontTx/>
              <a:buNone/>
            </a:pPr>
            <a:r>
              <a:rPr lang="en-US" sz="1600" dirty="0" smtClean="0">
                <a:solidFill>
                  <a:srgbClr val="FF0000"/>
                </a:solidFill>
                <a:latin typeface="Courier New" pitchFamily="49" charset="0"/>
                <a:cs typeface="Courier New" pitchFamily="49" charset="0"/>
              </a:rPr>
              <a:t>+ length(Learning[Group=="</a:t>
            </a:r>
            <a:r>
              <a:rPr lang="en-US" sz="1600" dirty="0" err="1" smtClean="0">
                <a:solidFill>
                  <a:srgbClr val="FF0000"/>
                </a:solidFill>
                <a:latin typeface="Courier New" pitchFamily="49" charset="0"/>
                <a:cs typeface="Courier New" pitchFamily="49" charset="0"/>
              </a:rPr>
              <a:t>B"&amp;Condition</a:t>
            </a:r>
            <a:r>
              <a:rPr lang="en-US" sz="1600" dirty="0" smtClean="0">
                <a:solidFill>
                  <a:srgbClr val="FF0000"/>
                </a:solidFill>
                <a:latin typeface="Courier New" pitchFamily="49" charset="0"/>
                <a:cs typeface="Courier New" pitchFamily="49" charset="0"/>
              </a:rPr>
              <a:t>=="</a:t>
            </a:r>
            <a:r>
              <a:rPr lang="en-US" sz="1600" dirty="0" err="1" smtClean="0">
                <a:solidFill>
                  <a:srgbClr val="FF0000"/>
                </a:solidFill>
                <a:latin typeface="Courier New" pitchFamily="49" charset="0"/>
                <a:cs typeface="Courier New" pitchFamily="49" charset="0"/>
              </a:rPr>
              <a:t>Low"&amp;Gender</a:t>
            </a:r>
            <a:r>
              <a:rPr lang="en-US" sz="1600" dirty="0" smtClean="0">
                <a:solidFill>
                  <a:srgbClr val="FF0000"/>
                </a:solidFill>
                <a:latin typeface="Courier New" pitchFamily="49" charset="0"/>
                <a:cs typeface="Courier New" pitchFamily="49" charset="0"/>
              </a:rPr>
              <a:t>=="F"])),</a:t>
            </a:r>
          </a:p>
          <a:p>
            <a:pPr marL="533400" indent="-533400" eaLnBrk="1" hangingPunct="1">
              <a:spcBef>
                <a:spcPct val="0"/>
              </a:spcBef>
              <a:buFontTx/>
              <a:buNone/>
            </a:pPr>
            <a:r>
              <a:rPr lang="en-US" sz="1600" dirty="0" smtClean="0">
                <a:solidFill>
                  <a:srgbClr val="FF0000"/>
                </a:solidFill>
                <a:latin typeface="Courier New" pitchFamily="49" charset="0"/>
                <a:cs typeface="Courier New" pitchFamily="49" charset="0"/>
              </a:rPr>
              <a:t>+ </a:t>
            </a:r>
            <a:r>
              <a:rPr lang="en-US" sz="1600" dirty="0" err="1" smtClean="0">
                <a:solidFill>
                  <a:srgbClr val="FF0000"/>
                </a:solidFill>
                <a:latin typeface="Courier New" pitchFamily="49" charset="0"/>
                <a:cs typeface="Courier New" pitchFamily="49" charset="0"/>
              </a:rPr>
              <a:t>ncol</a:t>
            </a:r>
            <a:r>
              <a:rPr lang="en-US" sz="1600" dirty="0" smtClean="0">
                <a:solidFill>
                  <a:srgbClr val="FF0000"/>
                </a:solidFill>
                <a:latin typeface="Courier New" pitchFamily="49" charset="0"/>
                <a:cs typeface="Courier New" pitchFamily="49" charset="0"/>
              </a:rPr>
              <a:t>=2)</a:t>
            </a:r>
          </a:p>
          <a:p>
            <a:pPr marL="533400" indent="-533400" eaLnBrk="1" hangingPunct="1">
              <a:spcBef>
                <a:spcPct val="0"/>
              </a:spcBef>
              <a:buFontTx/>
              <a:buNone/>
            </a:pPr>
            <a:r>
              <a:rPr lang="en-US" sz="1600" dirty="0" smtClean="0">
                <a:solidFill>
                  <a:srgbClr val="FF0000"/>
                </a:solidFill>
                <a:latin typeface="Courier New" pitchFamily="49" charset="0"/>
                <a:cs typeface="Courier New" pitchFamily="49" charset="0"/>
              </a:rPr>
              <a:t>&gt; x</a:t>
            </a:r>
          </a:p>
          <a:p>
            <a:pPr marL="533400" indent="-533400" eaLnBrk="1" hangingPunct="1">
              <a:spcBef>
                <a:spcPct val="0"/>
              </a:spcBef>
              <a:buFontTx/>
              <a:buNone/>
            </a:pPr>
            <a:r>
              <a:rPr lang="en-US" sz="1600" dirty="0" smtClean="0">
                <a:solidFill>
                  <a:srgbClr val="0000CC"/>
                </a:solidFill>
                <a:latin typeface="Courier New" pitchFamily="49" charset="0"/>
                <a:cs typeface="Courier New" pitchFamily="49" charset="0"/>
              </a:rPr>
              <a:t>     [,1] [,2]</a:t>
            </a:r>
          </a:p>
          <a:p>
            <a:pPr marL="533400" indent="-533400" eaLnBrk="1" hangingPunct="1">
              <a:spcBef>
                <a:spcPct val="0"/>
              </a:spcBef>
              <a:buFontTx/>
              <a:buNone/>
            </a:pPr>
            <a:r>
              <a:rPr lang="en-US" sz="1600" dirty="0" smtClean="0">
                <a:solidFill>
                  <a:srgbClr val="0000CC"/>
                </a:solidFill>
                <a:latin typeface="Courier New" pitchFamily="49" charset="0"/>
                <a:cs typeface="Courier New" pitchFamily="49" charset="0"/>
              </a:rPr>
              <a:t>[1,]    4   12</a:t>
            </a:r>
          </a:p>
          <a:p>
            <a:pPr marL="533400" indent="-533400" eaLnBrk="1" hangingPunct="1">
              <a:spcBef>
                <a:spcPct val="0"/>
              </a:spcBef>
              <a:buFontTx/>
              <a:buNone/>
            </a:pPr>
            <a:r>
              <a:rPr lang="en-US" sz="1600" dirty="0" smtClean="0">
                <a:solidFill>
                  <a:srgbClr val="0000CC"/>
                </a:solidFill>
                <a:latin typeface="Courier New" pitchFamily="49" charset="0"/>
                <a:cs typeface="Courier New" pitchFamily="49" charset="0"/>
              </a:rPr>
              <a:t>[2,]   10    7</a:t>
            </a:r>
          </a:p>
          <a:p>
            <a:pPr marL="533400" indent="-533400" eaLnBrk="1" hangingPunct="1">
              <a:spcBef>
                <a:spcPct val="0"/>
              </a:spcBef>
              <a:buFontTx/>
              <a:buNone/>
            </a:pPr>
            <a:r>
              <a:rPr lang="en-US" sz="1600" dirty="0" smtClean="0">
                <a:solidFill>
                  <a:srgbClr val="FF0000"/>
                </a:solidFill>
                <a:latin typeface="Courier New" pitchFamily="49" charset="0"/>
                <a:cs typeface="Courier New" pitchFamily="49" charset="0"/>
              </a:rPr>
              <a:t>&gt; </a:t>
            </a:r>
            <a:r>
              <a:rPr lang="en-US" sz="1600" dirty="0" err="1" smtClean="0">
                <a:solidFill>
                  <a:srgbClr val="FF0000"/>
                </a:solidFill>
                <a:latin typeface="Courier New" pitchFamily="49" charset="0"/>
                <a:cs typeface="Courier New" pitchFamily="49" charset="0"/>
              </a:rPr>
              <a:t>chisq.test</a:t>
            </a:r>
            <a:r>
              <a:rPr lang="en-US" sz="1600" dirty="0" smtClean="0">
                <a:solidFill>
                  <a:srgbClr val="FF0000"/>
                </a:solidFill>
                <a:latin typeface="Courier New" pitchFamily="49" charset="0"/>
                <a:cs typeface="Courier New" pitchFamily="49" charset="0"/>
              </a:rPr>
              <a:t>(x)</a:t>
            </a:r>
          </a:p>
          <a:p>
            <a:pPr marL="533400" indent="-533400" eaLnBrk="1" hangingPunct="1">
              <a:spcBef>
                <a:spcPct val="0"/>
              </a:spcBef>
              <a:buFontTx/>
              <a:buNone/>
            </a:pPr>
            <a:endParaRPr lang="en-US" sz="1600" dirty="0" smtClean="0">
              <a:solidFill>
                <a:srgbClr val="0000CC"/>
              </a:solidFill>
              <a:latin typeface="Courier New" pitchFamily="49" charset="0"/>
              <a:cs typeface="Courier New" pitchFamily="49" charset="0"/>
            </a:endParaRPr>
          </a:p>
          <a:p>
            <a:pPr marL="533400" indent="-533400" eaLnBrk="1" hangingPunct="1">
              <a:spcBef>
                <a:spcPct val="0"/>
              </a:spcBef>
              <a:buFontTx/>
              <a:buNone/>
            </a:pPr>
            <a:r>
              <a:rPr lang="en-US" sz="1600" dirty="0" smtClean="0">
                <a:solidFill>
                  <a:srgbClr val="0000CC"/>
                </a:solidFill>
                <a:latin typeface="Courier New" pitchFamily="49" charset="0"/>
                <a:cs typeface="Courier New" pitchFamily="49" charset="0"/>
              </a:rPr>
              <a:t>        Pearson's Chi-squared test with Yates' continuity correction</a:t>
            </a:r>
          </a:p>
          <a:p>
            <a:pPr marL="533400" indent="-533400" eaLnBrk="1" hangingPunct="1">
              <a:spcBef>
                <a:spcPct val="0"/>
              </a:spcBef>
              <a:buFontTx/>
              <a:buNone/>
            </a:pPr>
            <a:endParaRPr lang="en-US" sz="1600" dirty="0" smtClean="0">
              <a:solidFill>
                <a:srgbClr val="0000CC"/>
              </a:solidFill>
              <a:latin typeface="Courier New" pitchFamily="49" charset="0"/>
              <a:cs typeface="Courier New" pitchFamily="49" charset="0"/>
            </a:endParaRPr>
          </a:p>
          <a:p>
            <a:pPr marL="533400" indent="-533400" eaLnBrk="1" hangingPunct="1">
              <a:spcBef>
                <a:spcPct val="0"/>
              </a:spcBef>
              <a:buFontTx/>
              <a:buNone/>
            </a:pPr>
            <a:r>
              <a:rPr lang="en-US" sz="1600" dirty="0" smtClean="0">
                <a:solidFill>
                  <a:srgbClr val="0000CC"/>
                </a:solidFill>
                <a:latin typeface="Courier New" pitchFamily="49" charset="0"/>
                <a:cs typeface="Courier New" pitchFamily="49" charset="0"/>
              </a:rPr>
              <a:t>data:  x </a:t>
            </a:r>
          </a:p>
          <a:p>
            <a:pPr marL="533400" indent="-533400" eaLnBrk="1" hangingPunct="1">
              <a:spcBef>
                <a:spcPct val="0"/>
              </a:spcBef>
              <a:buFontTx/>
              <a:buNone/>
            </a:pPr>
            <a:r>
              <a:rPr lang="en-US" sz="1600" dirty="0" smtClean="0">
                <a:solidFill>
                  <a:srgbClr val="0000CC"/>
                </a:solidFill>
                <a:latin typeface="Courier New" pitchFamily="49" charset="0"/>
                <a:cs typeface="Courier New" pitchFamily="49" charset="0"/>
              </a:rPr>
              <a:t>X-squared = 2.5999, </a:t>
            </a:r>
            <a:r>
              <a:rPr lang="en-US" sz="1600" dirty="0" err="1" smtClean="0">
                <a:solidFill>
                  <a:srgbClr val="0000CC"/>
                </a:solidFill>
                <a:latin typeface="Courier New" pitchFamily="49" charset="0"/>
                <a:cs typeface="Courier New" pitchFamily="49" charset="0"/>
              </a:rPr>
              <a:t>df</a:t>
            </a:r>
            <a:r>
              <a:rPr lang="en-US" sz="1600" dirty="0" smtClean="0">
                <a:solidFill>
                  <a:srgbClr val="0000CC"/>
                </a:solidFill>
                <a:latin typeface="Courier New" pitchFamily="49" charset="0"/>
                <a:cs typeface="Courier New" pitchFamily="49" charset="0"/>
              </a:rPr>
              <a:t> = 1, p-value = 0.1069</a:t>
            </a:r>
          </a:p>
          <a:p>
            <a:pPr marL="533400" indent="-533400" eaLnBrk="1" hangingPunct="1">
              <a:spcBef>
                <a:spcPct val="0"/>
              </a:spcBef>
              <a:buFontTx/>
              <a:buNone/>
            </a:pPr>
            <a:endParaRPr lang="en-US" sz="1600" dirty="0" smtClean="0">
              <a:solidFill>
                <a:srgbClr val="0000CC"/>
              </a:solidFill>
              <a:latin typeface="Courier New" pitchFamily="49" charset="0"/>
              <a:cs typeface="Courier New" pitchFamily="49" charset="0"/>
            </a:endParaRPr>
          </a:p>
        </p:txBody>
      </p:sp>
      <p:sp>
        <p:nvSpPr>
          <p:cNvPr id="7" name="Text Box 8"/>
          <p:cNvSpPr txBox="1">
            <a:spLocks noChangeArrowheads="1"/>
          </p:cNvSpPr>
          <p:nvPr/>
        </p:nvSpPr>
        <p:spPr bwMode="auto">
          <a:xfrm>
            <a:off x="4038600" y="4267200"/>
            <a:ext cx="4267200" cy="307777"/>
          </a:xfrm>
          <a:prstGeom prst="rect">
            <a:avLst/>
          </a:prstGeom>
          <a:ln/>
          <a:extLst/>
        </p:spPr>
        <p:style>
          <a:lnRef idx="2">
            <a:schemeClr val="dk1"/>
          </a:lnRef>
          <a:fillRef idx="1">
            <a:schemeClr val="lt1"/>
          </a:fillRef>
          <a:effectRef idx="0">
            <a:schemeClr val="dk1"/>
          </a:effectRef>
          <a:fontRef idx="minor">
            <a:schemeClr val="dk1"/>
          </a:fontRef>
        </p:style>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r>
              <a:rPr lang="hr-HR" sz="1400" dirty="0">
                <a:latin typeface="Arial (Body)"/>
              </a:rPr>
              <a:t>http://en.wikipedia.org/wiki/Chi-squared_distribution</a:t>
            </a:r>
            <a:endParaRPr lang="hr-HR" sz="1400" dirty="0">
              <a:latin typeface="Arial (Body)"/>
            </a:endParaRPr>
          </a:p>
        </p:txBody>
      </p:sp>
    </p:spTree>
    <p:extLst>
      <p:ext uri="{BB962C8B-B14F-4D97-AF65-F5344CB8AC3E}">
        <p14:creationId xmlns:p14="http://schemas.microsoft.com/office/powerpoint/2010/main" val="365623810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Linear models and ANOVA</a:t>
            </a:r>
            <a:endParaRPr lang="hr-HR" dirty="0"/>
          </a:p>
        </p:txBody>
      </p:sp>
      <p:sp>
        <p:nvSpPr>
          <p:cNvPr id="4" name="Text Box 8"/>
          <p:cNvSpPr txBox="1">
            <a:spLocks noChangeArrowheads="1"/>
          </p:cNvSpPr>
          <p:nvPr/>
        </p:nvSpPr>
        <p:spPr bwMode="auto">
          <a:xfrm>
            <a:off x="239713" y="1706562"/>
            <a:ext cx="867568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spcBef>
                <a:spcPct val="50000"/>
              </a:spcBef>
            </a:pPr>
            <a:r>
              <a:rPr lang="hr-HR" sz="3200" dirty="0" smtClean="0">
                <a:latin typeface="Arial (Body)"/>
              </a:rPr>
              <a:t>Linear models:</a:t>
            </a:r>
            <a:endParaRPr lang="en-US" sz="3200" dirty="0">
              <a:latin typeface="Arial (Body)"/>
            </a:endParaRPr>
          </a:p>
        </p:txBody>
      </p:sp>
      <p:sp>
        <p:nvSpPr>
          <p:cNvPr id="5" name="Rectangle 3"/>
          <p:cNvSpPr txBox="1">
            <a:spLocks noChangeArrowheads="1"/>
          </p:cNvSpPr>
          <p:nvPr/>
        </p:nvSpPr>
        <p:spPr bwMode="auto">
          <a:xfrm>
            <a:off x="239713" y="2291337"/>
            <a:ext cx="8672512" cy="4243388"/>
          </a:xfrm>
          <a:prstGeom prst="rect">
            <a:avLst/>
          </a:prstGeom>
          <a:solidFill>
            <a:schemeClr val="bg1"/>
          </a:solidFill>
          <a:ln>
            <a:solidFill>
              <a:schemeClr val="tx1"/>
            </a:solidFill>
            <a:miter lim="800000"/>
            <a:headEnd/>
            <a:tailEnd/>
          </a:ln>
          <a:extLst/>
        </p:spPr>
        <p:txBody>
          <a:bodyPr vert="horz" wrap="square" lIns="91440" tIns="91440" rIns="91440" bIns="45720" numCol="1" anchor="t" anchorCtr="0" compatLnSpc="1">
            <a:prstTxWarp prst="textNoShape">
              <a:avLst/>
            </a:prstTxWarp>
          </a:bodyPr>
          <a:lstStyle>
            <a:lvl1pPr marL="447675" indent="-447675" algn="l" rtl="0" eaLnBrk="0" fontAlgn="base" hangingPunct="0">
              <a:spcBef>
                <a:spcPct val="20000"/>
              </a:spcBef>
              <a:spcAft>
                <a:spcPct val="0"/>
              </a:spcAft>
              <a:buClr>
                <a:schemeClr val="accent1"/>
              </a:buClr>
              <a:buSzPct val="70000"/>
              <a:buFont typeface="Wingdings" pitchFamily="2" charset="2"/>
              <a:buChar char="n"/>
              <a:defRPr sz="32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800">
                <a:solidFill>
                  <a:schemeClr val="tx1"/>
                </a:solidFill>
                <a:latin typeface="+mn-lt"/>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400">
                <a:solidFill>
                  <a:schemeClr val="tx1"/>
                </a:solidFill>
                <a:latin typeface="+mn-lt"/>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9pPr>
          </a:lstStyle>
          <a:p>
            <a:pPr marL="533400" indent="-533400" eaLnBrk="1" hangingPunct="1">
              <a:spcBef>
                <a:spcPct val="0"/>
              </a:spcBef>
              <a:buFontTx/>
              <a:buNone/>
            </a:pPr>
            <a:r>
              <a:rPr lang="en-US" sz="1600" smtClean="0">
                <a:solidFill>
                  <a:srgbClr val="FF0000"/>
                </a:solidFill>
                <a:latin typeface="Courier New" pitchFamily="49" charset="0"/>
                <a:cs typeface="Courier New" pitchFamily="49" charset="0"/>
              </a:rPr>
              <a:t>&gt; myModel &lt;- lm(Learning ~ Pre1 + Pre2 + Pre3 + Pre4)</a:t>
            </a:r>
          </a:p>
          <a:p>
            <a:pPr marL="533400" indent="-533400" eaLnBrk="1" hangingPunct="1">
              <a:spcBef>
                <a:spcPct val="0"/>
              </a:spcBef>
              <a:buFontTx/>
              <a:buNone/>
            </a:pPr>
            <a:r>
              <a:rPr lang="en-US" sz="1600" smtClean="0">
                <a:solidFill>
                  <a:srgbClr val="FF0000"/>
                </a:solidFill>
                <a:latin typeface="Courier New" pitchFamily="49" charset="0"/>
                <a:cs typeface="Courier New" pitchFamily="49" charset="0"/>
              </a:rPr>
              <a:t>&gt; par(mfrow=c(2,2))</a:t>
            </a:r>
          </a:p>
          <a:p>
            <a:pPr marL="533400" indent="-533400" eaLnBrk="1" hangingPunct="1">
              <a:spcBef>
                <a:spcPct val="0"/>
              </a:spcBef>
              <a:buFontTx/>
              <a:buNone/>
            </a:pPr>
            <a:r>
              <a:rPr lang="en-US" sz="1600" smtClean="0">
                <a:solidFill>
                  <a:srgbClr val="FF0000"/>
                </a:solidFill>
                <a:latin typeface="Courier New" pitchFamily="49" charset="0"/>
                <a:cs typeface="Courier New" pitchFamily="49" charset="0"/>
              </a:rPr>
              <a:t>&gt; plot(myModel)</a:t>
            </a:r>
            <a:endParaRPr lang="en-US" sz="1600" smtClean="0">
              <a:solidFill>
                <a:srgbClr val="FF0000"/>
              </a:solidFill>
              <a:latin typeface="Courier New" pitchFamily="49" charset="0"/>
              <a:cs typeface="Courier New" pitchFamily="49" charset="0"/>
            </a:endParaRPr>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2721805"/>
            <a:ext cx="4102099" cy="4059995"/>
          </a:xfrm>
          <a:prstGeom prst="rect">
            <a:avLst/>
          </a:prstGeom>
          <a:noFill/>
          <a:ln w="25400">
            <a:solidFill>
              <a:srgbClr val="96969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8"/>
          <p:cNvSpPr txBox="1">
            <a:spLocks noChangeArrowheads="1"/>
          </p:cNvSpPr>
          <p:nvPr/>
        </p:nvSpPr>
        <p:spPr bwMode="auto">
          <a:xfrm>
            <a:off x="457200" y="3629025"/>
            <a:ext cx="4267200" cy="523220"/>
          </a:xfrm>
          <a:prstGeom prst="rect">
            <a:avLst/>
          </a:prstGeom>
          <a:ln/>
          <a:extLst/>
        </p:spPr>
        <p:style>
          <a:lnRef idx="2">
            <a:schemeClr val="dk1"/>
          </a:lnRef>
          <a:fillRef idx="1">
            <a:schemeClr val="lt1"/>
          </a:fillRef>
          <a:effectRef idx="0">
            <a:schemeClr val="dk1"/>
          </a:effectRef>
          <a:fontRef idx="minor">
            <a:schemeClr val="dk1"/>
          </a:fontRef>
        </p:style>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r>
              <a:rPr lang="hr-HR" sz="1400" dirty="0">
                <a:latin typeface="Arial (Body)"/>
              </a:rPr>
              <a:t>http://online.stat.psu.edu/online/development/stat501/05model_check/03model_check_rvf.html</a:t>
            </a:r>
            <a:endParaRPr lang="hr-HR" sz="1400" dirty="0">
              <a:latin typeface="Arial (Body)"/>
            </a:endParaRPr>
          </a:p>
        </p:txBody>
      </p:sp>
      <p:sp>
        <p:nvSpPr>
          <p:cNvPr id="8" name="Text Box 8"/>
          <p:cNvSpPr txBox="1">
            <a:spLocks noChangeArrowheads="1"/>
          </p:cNvSpPr>
          <p:nvPr/>
        </p:nvSpPr>
        <p:spPr bwMode="auto">
          <a:xfrm>
            <a:off x="457200" y="4407694"/>
            <a:ext cx="4267200" cy="307777"/>
          </a:xfrm>
          <a:prstGeom prst="rect">
            <a:avLst/>
          </a:prstGeom>
          <a:ln/>
          <a:extLst/>
        </p:spPr>
        <p:style>
          <a:lnRef idx="2">
            <a:schemeClr val="dk1"/>
          </a:lnRef>
          <a:fillRef idx="1">
            <a:schemeClr val="lt1"/>
          </a:fillRef>
          <a:effectRef idx="0">
            <a:schemeClr val="dk1"/>
          </a:effectRef>
          <a:fontRef idx="minor">
            <a:schemeClr val="dk1"/>
          </a:fontRef>
        </p:style>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r>
              <a:rPr lang="hr-HR" sz="1400" dirty="0">
                <a:latin typeface="Arial (Body)"/>
              </a:rPr>
              <a:t>http://en.wikipedia.org/wiki/Q%E2%80%93Q_plot</a:t>
            </a:r>
            <a:endParaRPr lang="hr-HR" sz="1400" dirty="0">
              <a:latin typeface="Arial (Body)"/>
            </a:endParaRPr>
          </a:p>
        </p:txBody>
      </p:sp>
      <p:sp>
        <p:nvSpPr>
          <p:cNvPr id="9" name="Text Box 8"/>
          <p:cNvSpPr txBox="1">
            <a:spLocks noChangeArrowheads="1"/>
          </p:cNvSpPr>
          <p:nvPr/>
        </p:nvSpPr>
        <p:spPr bwMode="auto">
          <a:xfrm>
            <a:off x="457200" y="4953000"/>
            <a:ext cx="4267200" cy="307777"/>
          </a:xfrm>
          <a:prstGeom prst="rect">
            <a:avLst/>
          </a:prstGeom>
          <a:ln/>
          <a:extLst/>
        </p:spPr>
        <p:style>
          <a:lnRef idx="2">
            <a:schemeClr val="dk1"/>
          </a:lnRef>
          <a:fillRef idx="1">
            <a:schemeClr val="lt1"/>
          </a:fillRef>
          <a:effectRef idx="0">
            <a:schemeClr val="dk1"/>
          </a:effectRef>
          <a:fontRef idx="minor">
            <a:schemeClr val="dk1"/>
          </a:fontRef>
        </p:style>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r>
              <a:rPr lang="hr-HR" sz="1400" dirty="0">
                <a:latin typeface="Arial (Body)"/>
              </a:rPr>
              <a:t>http://www.jerrydallal.com/LHSP/summary.htm</a:t>
            </a:r>
            <a:endParaRPr lang="hr-HR" sz="1400" dirty="0">
              <a:latin typeface="Arial (Body)"/>
            </a:endParaRPr>
          </a:p>
        </p:txBody>
      </p:sp>
    </p:spTree>
    <p:extLst>
      <p:ext uri="{BB962C8B-B14F-4D97-AF65-F5344CB8AC3E}">
        <p14:creationId xmlns:p14="http://schemas.microsoft.com/office/powerpoint/2010/main" val="364502969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Linear models and ANOVA</a:t>
            </a:r>
            <a:endParaRPr lang="hr-HR" dirty="0"/>
          </a:p>
        </p:txBody>
      </p:sp>
      <p:sp>
        <p:nvSpPr>
          <p:cNvPr id="4" name="Text Box 8"/>
          <p:cNvSpPr txBox="1">
            <a:spLocks noChangeArrowheads="1"/>
          </p:cNvSpPr>
          <p:nvPr/>
        </p:nvSpPr>
        <p:spPr bwMode="auto">
          <a:xfrm>
            <a:off x="239713" y="1706562"/>
            <a:ext cx="867568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spcBef>
                <a:spcPct val="50000"/>
              </a:spcBef>
            </a:pPr>
            <a:r>
              <a:rPr lang="hr-HR" sz="3200" dirty="0" smtClean="0">
                <a:latin typeface="Arial (Body)"/>
              </a:rPr>
              <a:t>Linear models:</a:t>
            </a:r>
            <a:endParaRPr lang="en-US" sz="3200" dirty="0">
              <a:latin typeface="Arial (Body)"/>
            </a:endParaRPr>
          </a:p>
        </p:txBody>
      </p:sp>
      <p:sp>
        <p:nvSpPr>
          <p:cNvPr id="7" name="Rectangle 3"/>
          <p:cNvSpPr txBox="1">
            <a:spLocks noChangeArrowheads="1"/>
          </p:cNvSpPr>
          <p:nvPr/>
        </p:nvSpPr>
        <p:spPr bwMode="auto">
          <a:xfrm>
            <a:off x="319088" y="2325687"/>
            <a:ext cx="8672512" cy="4379913"/>
          </a:xfrm>
          <a:prstGeom prst="rect">
            <a:avLst/>
          </a:prstGeom>
          <a:solidFill>
            <a:schemeClr val="bg1"/>
          </a:solidFill>
          <a:ln>
            <a:solidFill>
              <a:schemeClr val="tx1"/>
            </a:solidFill>
            <a:miter lim="800000"/>
            <a:headEnd/>
            <a:tailEnd/>
          </a:ln>
          <a:extLst/>
        </p:spPr>
        <p:txBody>
          <a:bodyPr vert="horz" wrap="square" lIns="91440" tIns="91440" rIns="91440" bIns="45720" numCol="1" anchor="t" anchorCtr="0" compatLnSpc="1">
            <a:prstTxWarp prst="textNoShape">
              <a:avLst/>
            </a:prstTxWarp>
          </a:bodyPr>
          <a:lstStyle>
            <a:lvl1pPr marL="447675" indent="-447675" algn="l" rtl="0" eaLnBrk="0" fontAlgn="base" hangingPunct="0">
              <a:spcBef>
                <a:spcPct val="20000"/>
              </a:spcBef>
              <a:spcAft>
                <a:spcPct val="0"/>
              </a:spcAft>
              <a:buClr>
                <a:schemeClr val="accent1"/>
              </a:buClr>
              <a:buSzPct val="70000"/>
              <a:buFont typeface="Wingdings" pitchFamily="2" charset="2"/>
              <a:buChar char="n"/>
              <a:defRPr sz="32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800">
                <a:solidFill>
                  <a:schemeClr val="tx1"/>
                </a:solidFill>
                <a:latin typeface="+mn-lt"/>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400">
                <a:solidFill>
                  <a:schemeClr val="tx1"/>
                </a:solidFill>
                <a:latin typeface="+mn-lt"/>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9pPr>
          </a:lstStyle>
          <a:p>
            <a:pPr marL="533400" indent="-533400" eaLnBrk="1" hangingPunct="1">
              <a:spcBef>
                <a:spcPct val="0"/>
              </a:spcBef>
              <a:buFontTx/>
              <a:buNone/>
            </a:pPr>
            <a:r>
              <a:rPr lang="en-US" sz="1400" dirty="0" smtClean="0">
                <a:solidFill>
                  <a:srgbClr val="FF0000"/>
                </a:solidFill>
                <a:latin typeface="Courier New" pitchFamily="49" charset="0"/>
                <a:cs typeface="Courier New" pitchFamily="49" charset="0"/>
              </a:rPr>
              <a:t>&gt; summary(</a:t>
            </a:r>
            <a:r>
              <a:rPr lang="en-US" sz="1400" dirty="0" err="1" smtClean="0">
                <a:solidFill>
                  <a:srgbClr val="FF0000"/>
                </a:solidFill>
                <a:latin typeface="Courier New" pitchFamily="49" charset="0"/>
                <a:cs typeface="Courier New" pitchFamily="49" charset="0"/>
              </a:rPr>
              <a:t>myModel</a:t>
            </a:r>
            <a:r>
              <a:rPr lang="en-US" sz="1400" dirty="0" smtClean="0">
                <a:solidFill>
                  <a:srgbClr val="FF0000"/>
                </a:solidFill>
                <a:latin typeface="Courier New" pitchFamily="49" charset="0"/>
                <a:cs typeface="Courier New" pitchFamily="49" charset="0"/>
              </a:rPr>
              <a:t>)</a:t>
            </a:r>
          </a:p>
          <a:p>
            <a:pPr marL="533400" indent="-533400" eaLnBrk="1" hangingPunct="1">
              <a:spcBef>
                <a:spcPct val="0"/>
              </a:spcBef>
              <a:buFontTx/>
              <a:buNone/>
            </a:pPr>
            <a:endParaRPr lang="en-US" sz="1400" dirty="0" smtClean="0">
              <a:solidFill>
                <a:srgbClr val="FF0000"/>
              </a:solidFill>
              <a:latin typeface="Courier New" pitchFamily="49" charset="0"/>
              <a:cs typeface="Courier New" pitchFamily="49" charset="0"/>
            </a:endParaRPr>
          </a:p>
          <a:p>
            <a:pPr marL="533400" indent="-533400" eaLnBrk="1" hangingPunct="1">
              <a:spcBef>
                <a:spcPct val="0"/>
              </a:spcBef>
              <a:buFontTx/>
              <a:buNone/>
            </a:pPr>
            <a:r>
              <a:rPr lang="en-US" sz="1400" dirty="0" smtClean="0">
                <a:solidFill>
                  <a:srgbClr val="0000CC"/>
                </a:solidFill>
                <a:latin typeface="Courier New" pitchFamily="49" charset="0"/>
                <a:cs typeface="Courier New" pitchFamily="49" charset="0"/>
              </a:rPr>
              <a:t>Call:</a:t>
            </a:r>
          </a:p>
          <a:p>
            <a:pPr marL="533400" indent="-533400" eaLnBrk="1" hangingPunct="1">
              <a:spcBef>
                <a:spcPct val="0"/>
              </a:spcBef>
              <a:buFontTx/>
              <a:buNone/>
            </a:pPr>
            <a:r>
              <a:rPr lang="en-US" sz="1400" dirty="0" smtClean="0">
                <a:solidFill>
                  <a:srgbClr val="0000CC"/>
                </a:solidFill>
                <a:latin typeface="Courier New" pitchFamily="49" charset="0"/>
                <a:cs typeface="Courier New" pitchFamily="49" charset="0"/>
              </a:rPr>
              <a:t>lm(formula = Learning ~ Pre1 + Pre2 + Pre3 + Pre4)</a:t>
            </a:r>
          </a:p>
          <a:p>
            <a:pPr marL="533400" indent="-533400" eaLnBrk="1" hangingPunct="1">
              <a:spcBef>
                <a:spcPct val="0"/>
              </a:spcBef>
              <a:buFontTx/>
              <a:buNone/>
            </a:pPr>
            <a:r>
              <a:rPr lang="en-US" sz="1400" dirty="0" smtClean="0">
                <a:solidFill>
                  <a:srgbClr val="0000CC"/>
                </a:solidFill>
                <a:latin typeface="Courier New" pitchFamily="49" charset="0"/>
                <a:cs typeface="Courier New" pitchFamily="49" charset="0"/>
              </a:rPr>
              <a:t>Residuals:</a:t>
            </a:r>
          </a:p>
          <a:p>
            <a:pPr marL="533400" indent="-533400" eaLnBrk="1" hangingPunct="1">
              <a:spcBef>
                <a:spcPct val="0"/>
              </a:spcBef>
              <a:buFontTx/>
              <a:buNone/>
            </a:pPr>
            <a:r>
              <a:rPr lang="en-US" sz="1400" dirty="0" smtClean="0">
                <a:solidFill>
                  <a:srgbClr val="0000CC"/>
                </a:solidFill>
                <a:latin typeface="Courier New" pitchFamily="49" charset="0"/>
                <a:cs typeface="Courier New" pitchFamily="49" charset="0"/>
              </a:rPr>
              <a:t>     Min       1Q   Median       3Q      Max </a:t>
            </a:r>
          </a:p>
          <a:p>
            <a:pPr marL="533400" indent="-533400" eaLnBrk="1" hangingPunct="1">
              <a:spcBef>
                <a:spcPct val="0"/>
              </a:spcBef>
              <a:buFontTx/>
              <a:buNone/>
            </a:pPr>
            <a:r>
              <a:rPr lang="en-US" sz="1400" dirty="0" smtClean="0">
                <a:solidFill>
                  <a:srgbClr val="0000CC"/>
                </a:solidFill>
                <a:latin typeface="Courier New" pitchFamily="49" charset="0"/>
                <a:cs typeface="Courier New" pitchFamily="49" charset="0"/>
              </a:rPr>
              <a:t>-0.40518 -0.08460  0.01707  0.09170  0.29074 </a:t>
            </a:r>
          </a:p>
          <a:p>
            <a:pPr marL="533400" indent="-533400" eaLnBrk="1" hangingPunct="1">
              <a:spcBef>
                <a:spcPct val="0"/>
              </a:spcBef>
              <a:buFontTx/>
              <a:buNone/>
            </a:pPr>
            <a:r>
              <a:rPr lang="en-US" sz="1400" dirty="0" smtClean="0">
                <a:solidFill>
                  <a:srgbClr val="0000CC"/>
                </a:solidFill>
                <a:latin typeface="Courier New" pitchFamily="49" charset="0"/>
                <a:cs typeface="Courier New" pitchFamily="49" charset="0"/>
              </a:rPr>
              <a:t>Coefficients:</a:t>
            </a:r>
          </a:p>
          <a:p>
            <a:pPr marL="533400" indent="-533400" eaLnBrk="1" hangingPunct="1">
              <a:spcBef>
                <a:spcPct val="0"/>
              </a:spcBef>
              <a:buFontTx/>
              <a:buNone/>
            </a:pPr>
            <a:r>
              <a:rPr lang="en-US" sz="1400" dirty="0" smtClean="0">
                <a:solidFill>
                  <a:srgbClr val="0000CC"/>
                </a:solidFill>
                <a:latin typeface="Courier New" pitchFamily="49" charset="0"/>
                <a:cs typeface="Courier New" pitchFamily="49" charset="0"/>
              </a:rPr>
              <a:t>            Estimate Std. Error t value </a:t>
            </a:r>
            <a:r>
              <a:rPr lang="en-US" sz="1400" dirty="0" err="1" smtClean="0">
                <a:solidFill>
                  <a:srgbClr val="0000CC"/>
                </a:solidFill>
                <a:latin typeface="Courier New" pitchFamily="49" charset="0"/>
                <a:cs typeface="Courier New" pitchFamily="49" charset="0"/>
              </a:rPr>
              <a:t>Pr</a:t>
            </a:r>
            <a:r>
              <a:rPr lang="en-US" sz="1400" dirty="0" smtClean="0">
                <a:solidFill>
                  <a:srgbClr val="0000CC"/>
                </a:solidFill>
                <a:latin typeface="Courier New" pitchFamily="49" charset="0"/>
                <a:cs typeface="Courier New" pitchFamily="49" charset="0"/>
              </a:rPr>
              <a:t>(&gt;|t|)    </a:t>
            </a:r>
          </a:p>
          <a:p>
            <a:pPr marL="533400" indent="-533400" eaLnBrk="1" hangingPunct="1">
              <a:spcBef>
                <a:spcPct val="0"/>
              </a:spcBef>
              <a:buFontTx/>
              <a:buNone/>
            </a:pPr>
            <a:r>
              <a:rPr lang="en-US" sz="1400" dirty="0" smtClean="0">
                <a:solidFill>
                  <a:srgbClr val="0000CC"/>
                </a:solidFill>
                <a:latin typeface="Courier New" pitchFamily="49" charset="0"/>
                <a:cs typeface="Courier New" pitchFamily="49" charset="0"/>
              </a:rPr>
              <a:t>(Intercept) -0.22037    0.11536  -1.910 0.061055 .  </a:t>
            </a:r>
          </a:p>
          <a:p>
            <a:pPr marL="533400" indent="-533400" eaLnBrk="1" hangingPunct="1">
              <a:spcBef>
                <a:spcPct val="0"/>
              </a:spcBef>
              <a:buFontTx/>
              <a:buNone/>
            </a:pPr>
            <a:r>
              <a:rPr lang="en-US" sz="1400" dirty="0" smtClean="0">
                <a:solidFill>
                  <a:srgbClr val="0000CC"/>
                </a:solidFill>
                <a:latin typeface="Courier New" pitchFamily="49" charset="0"/>
                <a:cs typeface="Courier New" pitchFamily="49" charset="0"/>
              </a:rPr>
              <a:t>Pre1         1.05299    0.12636   8.333 1.70e-11 ***</a:t>
            </a:r>
          </a:p>
          <a:p>
            <a:pPr marL="533400" indent="-533400" eaLnBrk="1" hangingPunct="1">
              <a:spcBef>
                <a:spcPct val="0"/>
              </a:spcBef>
              <a:buFontTx/>
              <a:buNone/>
            </a:pPr>
            <a:r>
              <a:rPr lang="en-US" sz="1400" dirty="0" smtClean="0">
                <a:solidFill>
                  <a:srgbClr val="0000CC"/>
                </a:solidFill>
                <a:latin typeface="Courier New" pitchFamily="49" charset="0"/>
                <a:cs typeface="Courier New" pitchFamily="49" charset="0"/>
              </a:rPr>
              <a:t>Pre2         0.41298    0.10926   3.780 0.000373 ***</a:t>
            </a:r>
          </a:p>
          <a:p>
            <a:pPr marL="533400" indent="-533400" eaLnBrk="1" hangingPunct="1">
              <a:spcBef>
                <a:spcPct val="0"/>
              </a:spcBef>
              <a:buFontTx/>
              <a:buNone/>
            </a:pPr>
            <a:r>
              <a:rPr lang="en-US" sz="1400" dirty="0" smtClean="0">
                <a:solidFill>
                  <a:srgbClr val="0000CC"/>
                </a:solidFill>
                <a:latin typeface="Courier New" pitchFamily="49" charset="0"/>
                <a:cs typeface="Courier New" pitchFamily="49" charset="0"/>
              </a:rPr>
              <a:t>Pre3         0.07339    0.07653   0.959 0.341541    </a:t>
            </a:r>
          </a:p>
          <a:p>
            <a:pPr marL="533400" indent="-533400" eaLnBrk="1" hangingPunct="1">
              <a:spcBef>
                <a:spcPct val="0"/>
              </a:spcBef>
              <a:buFontTx/>
              <a:buNone/>
            </a:pPr>
            <a:r>
              <a:rPr lang="en-US" sz="1400" dirty="0" smtClean="0">
                <a:solidFill>
                  <a:srgbClr val="0000CC"/>
                </a:solidFill>
                <a:latin typeface="Courier New" pitchFamily="49" charset="0"/>
                <a:cs typeface="Courier New" pitchFamily="49" charset="0"/>
              </a:rPr>
              <a:t>Pre4        -0.18457    0.11318  -1.631 0.108369    </a:t>
            </a:r>
          </a:p>
          <a:p>
            <a:pPr marL="533400" indent="-533400" eaLnBrk="1" hangingPunct="1">
              <a:spcBef>
                <a:spcPct val="0"/>
              </a:spcBef>
              <a:buFontTx/>
              <a:buNone/>
            </a:pPr>
            <a:r>
              <a:rPr lang="en-US" sz="1400" dirty="0" smtClean="0">
                <a:solidFill>
                  <a:srgbClr val="0000CC"/>
                </a:solidFill>
                <a:latin typeface="Courier New" pitchFamily="49" charset="0"/>
                <a:cs typeface="Courier New" pitchFamily="49" charset="0"/>
              </a:rPr>
              <a:t>---</a:t>
            </a:r>
          </a:p>
          <a:p>
            <a:pPr marL="533400" indent="-533400" eaLnBrk="1" hangingPunct="1">
              <a:spcBef>
                <a:spcPct val="0"/>
              </a:spcBef>
              <a:buFontTx/>
              <a:buNone/>
            </a:pPr>
            <a:r>
              <a:rPr lang="en-US" sz="1400" dirty="0" err="1" smtClean="0">
                <a:solidFill>
                  <a:srgbClr val="0000CC"/>
                </a:solidFill>
                <a:latin typeface="Courier New" pitchFamily="49" charset="0"/>
                <a:cs typeface="Courier New" pitchFamily="49" charset="0"/>
              </a:rPr>
              <a:t>Signif</a:t>
            </a:r>
            <a:r>
              <a:rPr lang="en-US" sz="1400" dirty="0" smtClean="0">
                <a:solidFill>
                  <a:srgbClr val="0000CC"/>
                </a:solidFill>
                <a:latin typeface="Courier New" pitchFamily="49" charset="0"/>
                <a:cs typeface="Courier New" pitchFamily="49" charset="0"/>
              </a:rPr>
              <a:t>. codes:  0 ‘***’ 0.001 ‘**’ 0.01 ‘*’ 0.05 ‘.’ 0.1 ‘ ’ 1 </a:t>
            </a:r>
          </a:p>
          <a:p>
            <a:pPr marL="533400" indent="-533400" eaLnBrk="1" hangingPunct="1">
              <a:spcBef>
                <a:spcPct val="0"/>
              </a:spcBef>
              <a:buFontTx/>
              <a:buNone/>
            </a:pPr>
            <a:r>
              <a:rPr lang="en-US" sz="1400" dirty="0" smtClean="0">
                <a:solidFill>
                  <a:srgbClr val="0000CC"/>
                </a:solidFill>
                <a:latin typeface="Courier New" pitchFamily="49" charset="0"/>
                <a:cs typeface="Courier New" pitchFamily="49" charset="0"/>
              </a:rPr>
              <a:t>Residual standard error: 0.1447 on 58 degrees of freedom</a:t>
            </a:r>
          </a:p>
          <a:p>
            <a:pPr marL="533400" indent="-533400" eaLnBrk="1" hangingPunct="1">
              <a:spcBef>
                <a:spcPct val="0"/>
              </a:spcBef>
              <a:buFontTx/>
              <a:buNone/>
            </a:pPr>
            <a:r>
              <a:rPr lang="en-US" sz="1400" dirty="0" smtClean="0">
                <a:solidFill>
                  <a:srgbClr val="0000CC"/>
                </a:solidFill>
                <a:latin typeface="Courier New" pitchFamily="49" charset="0"/>
                <a:cs typeface="Courier New" pitchFamily="49" charset="0"/>
              </a:rPr>
              <a:t>Multiple R-squared: 0.6677,     Adjusted R-squared: 0.6448 </a:t>
            </a:r>
          </a:p>
          <a:p>
            <a:pPr marL="533400" indent="-533400" eaLnBrk="1" hangingPunct="1">
              <a:spcBef>
                <a:spcPct val="0"/>
              </a:spcBef>
              <a:buFontTx/>
              <a:buNone/>
            </a:pPr>
            <a:r>
              <a:rPr lang="en-US" sz="1400" dirty="0" smtClean="0">
                <a:solidFill>
                  <a:srgbClr val="0000CC"/>
                </a:solidFill>
                <a:latin typeface="Courier New" pitchFamily="49" charset="0"/>
                <a:cs typeface="Courier New" pitchFamily="49" charset="0"/>
              </a:rPr>
              <a:t>F-statistic: 29.14 on 4 and 58 DF,  p-value: 2.710e-13</a:t>
            </a:r>
            <a:endParaRPr lang="en-US" sz="1400" dirty="0" smtClean="0">
              <a:solidFill>
                <a:srgbClr val="0000CC"/>
              </a:solidFill>
              <a:latin typeface="Courier New" pitchFamily="49" charset="0"/>
              <a:cs typeface="Courier New" pitchFamily="49" charset="0"/>
            </a:endParaRPr>
          </a:p>
        </p:txBody>
      </p:sp>
    </p:spTree>
    <p:extLst>
      <p:ext uri="{BB962C8B-B14F-4D97-AF65-F5344CB8AC3E}">
        <p14:creationId xmlns:p14="http://schemas.microsoft.com/office/powerpoint/2010/main" val="291963498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Linear models and ANOVA</a:t>
            </a:r>
            <a:endParaRPr lang="hr-HR" dirty="0"/>
          </a:p>
        </p:txBody>
      </p:sp>
      <p:sp>
        <p:nvSpPr>
          <p:cNvPr id="4" name="Text Box 8"/>
          <p:cNvSpPr txBox="1">
            <a:spLocks noChangeArrowheads="1"/>
          </p:cNvSpPr>
          <p:nvPr/>
        </p:nvSpPr>
        <p:spPr bwMode="auto">
          <a:xfrm>
            <a:off x="239713" y="1676400"/>
            <a:ext cx="867568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spcBef>
                <a:spcPct val="50000"/>
              </a:spcBef>
            </a:pPr>
            <a:r>
              <a:rPr lang="hr-HR" sz="3200" dirty="0" smtClean="0">
                <a:latin typeface="Arial (Body)"/>
              </a:rPr>
              <a:t>Linear models:</a:t>
            </a:r>
            <a:endParaRPr lang="en-US" sz="3200" dirty="0">
              <a:latin typeface="Arial (Body)"/>
            </a:endParaRPr>
          </a:p>
        </p:txBody>
      </p:sp>
      <p:sp>
        <p:nvSpPr>
          <p:cNvPr id="5" name="Rectangle 3"/>
          <p:cNvSpPr txBox="1">
            <a:spLocks noChangeArrowheads="1"/>
          </p:cNvSpPr>
          <p:nvPr/>
        </p:nvSpPr>
        <p:spPr bwMode="auto">
          <a:xfrm>
            <a:off x="239713" y="2209800"/>
            <a:ext cx="4214812" cy="4608513"/>
          </a:xfrm>
          <a:prstGeom prst="rect">
            <a:avLst/>
          </a:prstGeom>
          <a:solidFill>
            <a:schemeClr val="bg1"/>
          </a:solidFill>
          <a:ln>
            <a:solidFill>
              <a:schemeClr val="tx1"/>
            </a:solidFill>
            <a:miter lim="800000"/>
            <a:headEnd/>
            <a:tailEnd/>
          </a:ln>
          <a:extLst/>
        </p:spPr>
        <p:txBody>
          <a:bodyPr vert="horz" wrap="square" lIns="91440" tIns="91440" rIns="91440" bIns="45720" numCol="1" anchor="t" anchorCtr="0" compatLnSpc="1">
            <a:prstTxWarp prst="textNoShape">
              <a:avLst/>
            </a:prstTxWarp>
          </a:bodyPr>
          <a:lstStyle>
            <a:lvl1pPr marL="447675" indent="-447675" algn="l" rtl="0" eaLnBrk="0" fontAlgn="base" hangingPunct="0">
              <a:spcBef>
                <a:spcPct val="20000"/>
              </a:spcBef>
              <a:spcAft>
                <a:spcPct val="0"/>
              </a:spcAft>
              <a:buClr>
                <a:schemeClr val="accent1"/>
              </a:buClr>
              <a:buSzPct val="70000"/>
              <a:buFont typeface="Wingdings" pitchFamily="2" charset="2"/>
              <a:buChar char="n"/>
              <a:defRPr sz="32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800">
                <a:solidFill>
                  <a:schemeClr val="tx1"/>
                </a:solidFill>
                <a:latin typeface="+mn-lt"/>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400">
                <a:solidFill>
                  <a:schemeClr val="tx1"/>
                </a:solidFill>
                <a:latin typeface="+mn-lt"/>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9pPr>
          </a:lstStyle>
          <a:p>
            <a:pPr marL="533400" indent="-533400" eaLnBrk="1" hangingPunct="1">
              <a:spcBef>
                <a:spcPct val="0"/>
              </a:spcBef>
              <a:buFontTx/>
              <a:buNone/>
            </a:pPr>
            <a:r>
              <a:rPr lang="en-US" sz="1400" dirty="0" smtClean="0">
                <a:solidFill>
                  <a:srgbClr val="FF0000"/>
                </a:solidFill>
                <a:latin typeface="Courier New" pitchFamily="49" charset="0"/>
                <a:cs typeface="Courier New" pitchFamily="49" charset="0"/>
              </a:rPr>
              <a:t>&gt; step(</a:t>
            </a:r>
            <a:r>
              <a:rPr lang="en-US" sz="1400" dirty="0" err="1" smtClean="0">
                <a:solidFill>
                  <a:srgbClr val="FF0000"/>
                </a:solidFill>
                <a:latin typeface="Courier New" pitchFamily="49" charset="0"/>
                <a:cs typeface="Courier New" pitchFamily="49" charset="0"/>
              </a:rPr>
              <a:t>myModel</a:t>
            </a:r>
            <a:r>
              <a:rPr lang="en-US" sz="1400" dirty="0" smtClean="0">
                <a:solidFill>
                  <a:srgbClr val="FF0000"/>
                </a:solidFill>
                <a:latin typeface="Courier New" pitchFamily="49" charset="0"/>
                <a:cs typeface="Courier New" pitchFamily="49" charset="0"/>
              </a:rPr>
              <a:t>, direction="backward")</a:t>
            </a:r>
          </a:p>
          <a:p>
            <a:pPr marL="533400" indent="-533400" eaLnBrk="1" hangingPunct="1">
              <a:spcBef>
                <a:spcPct val="0"/>
              </a:spcBef>
              <a:buFontTx/>
              <a:buNone/>
            </a:pPr>
            <a:r>
              <a:rPr lang="en-US" sz="1400" dirty="0" smtClean="0">
                <a:solidFill>
                  <a:srgbClr val="0000CC"/>
                </a:solidFill>
                <a:latin typeface="Courier New" pitchFamily="49" charset="0"/>
                <a:cs typeface="Courier New" pitchFamily="49" charset="0"/>
              </a:rPr>
              <a:t>Start:  AIC=-238.8</a:t>
            </a:r>
          </a:p>
          <a:p>
            <a:pPr marL="533400" indent="-533400" eaLnBrk="1" hangingPunct="1">
              <a:spcBef>
                <a:spcPct val="0"/>
              </a:spcBef>
              <a:buFontTx/>
              <a:buNone/>
            </a:pPr>
            <a:r>
              <a:rPr lang="en-US" sz="1400" dirty="0" smtClean="0">
                <a:solidFill>
                  <a:srgbClr val="0000CC"/>
                </a:solidFill>
                <a:latin typeface="Courier New" pitchFamily="49" charset="0"/>
                <a:cs typeface="Courier New" pitchFamily="49" charset="0"/>
              </a:rPr>
              <a:t>Learning ~ Pre1 + Pre2 + Pre3 + Pre4</a:t>
            </a:r>
          </a:p>
          <a:p>
            <a:pPr marL="533400" indent="-533400" eaLnBrk="1" hangingPunct="1">
              <a:spcBef>
                <a:spcPct val="0"/>
              </a:spcBef>
              <a:buFontTx/>
              <a:buNone/>
            </a:pPr>
            <a:endParaRPr lang="en-US" sz="1400" dirty="0" smtClean="0">
              <a:solidFill>
                <a:srgbClr val="0000CC"/>
              </a:solidFill>
              <a:latin typeface="Courier New" pitchFamily="49" charset="0"/>
              <a:cs typeface="Courier New" pitchFamily="49" charset="0"/>
            </a:endParaRPr>
          </a:p>
          <a:p>
            <a:pPr marL="533400" indent="-533400" eaLnBrk="1" hangingPunct="1">
              <a:spcBef>
                <a:spcPct val="0"/>
              </a:spcBef>
              <a:buFontTx/>
              <a:buNone/>
            </a:pPr>
            <a:r>
              <a:rPr lang="en-US" sz="1400" dirty="0" smtClean="0">
                <a:solidFill>
                  <a:srgbClr val="0000CC"/>
                </a:solidFill>
                <a:latin typeface="Courier New" pitchFamily="49" charset="0"/>
                <a:cs typeface="Courier New" pitchFamily="49" charset="0"/>
              </a:rPr>
              <a:t>       </a:t>
            </a:r>
            <a:r>
              <a:rPr lang="en-US" sz="1400" dirty="0" err="1" smtClean="0">
                <a:solidFill>
                  <a:srgbClr val="0000CC"/>
                </a:solidFill>
                <a:latin typeface="Courier New" pitchFamily="49" charset="0"/>
                <a:cs typeface="Courier New" pitchFamily="49" charset="0"/>
              </a:rPr>
              <a:t>Df</a:t>
            </a:r>
            <a:r>
              <a:rPr lang="en-US" sz="1400" dirty="0" smtClean="0">
                <a:solidFill>
                  <a:srgbClr val="0000CC"/>
                </a:solidFill>
                <a:latin typeface="Courier New" pitchFamily="49" charset="0"/>
                <a:cs typeface="Courier New" pitchFamily="49" charset="0"/>
              </a:rPr>
              <a:t> Sum of </a:t>
            </a:r>
            <a:r>
              <a:rPr lang="en-US" sz="1400" dirty="0" err="1" smtClean="0">
                <a:solidFill>
                  <a:srgbClr val="0000CC"/>
                </a:solidFill>
                <a:latin typeface="Courier New" pitchFamily="49" charset="0"/>
                <a:cs typeface="Courier New" pitchFamily="49" charset="0"/>
              </a:rPr>
              <a:t>Sq</a:t>
            </a:r>
            <a:r>
              <a:rPr lang="en-US" sz="1400" dirty="0" smtClean="0">
                <a:solidFill>
                  <a:srgbClr val="0000CC"/>
                </a:solidFill>
                <a:latin typeface="Courier New" pitchFamily="49" charset="0"/>
                <a:cs typeface="Courier New" pitchFamily="49" charset="0"/>
              </a:rPr>
              <a:t>    RSS     AIC</a:t>
            </a:r>
          </a:p>
          <a:p>
            <a:pPr marL="533400" indent="-533400" eaLnBrk="1" hangingPunct="1">
              <a:spcBef>
                <a:spcPct val="0"/>
              </a:spcBef>
              <a:buFontTx/>
              <a:buNone/>
            </a:pPr>
            <a:r>
              <a:rPr lang="en-US" sz="1400" dirty="0" smtClean="0">
                <a:solidFill>
                  <a:srgbClr val="0000CC"/>
                </a:solidFill>
                <a:latin typeface="Courier New" pitchFamily="49" charset="0"/>
                <a:cs typeface="Courier New" pitchFamily="49" charset="0"/>
              </a:rPr>
              <a:t>- Pre3  1   0.01925 1.2332 -239.81</a:t>
            </a:r>
          </a:p>
          <a:p>
            <a:pPr marL="533400" indent="-533400" eaLnBrk="1" hangingPunct="1">
              <a:spcBef>
                <a:spcPct val="0"/>
              </a:spcBef>
              <a:buFontTx/>
              <a:buNone/>
            </a:pPr>
            <a:r>
              <a:rPr lang="en-US" sz="1400" dirty="0" smtClean="0">
                <a:solidFill>
                  <a:srgbClr val="0000CC"/>
                </a:solidFill>
                <a:latin typeface="Courier New" pitchFamily="49" charset="0"/>
                <a:cs typeface="Courier New" pitchFamily="49" charset="0"/>
              </a:rPr>
              <a:t>&lt;none&gt;              1.2140 -238.80</a:t>
            </a:r>
          </a:p>
          <a:p>
            <a:pPr marL="533400" indent="-533400" eaLnBrk="1" hangingPunct="1">
              <a:spcBef>
                <a:spcPct val="0"/>
              </a:spcBef>
              <a:buFontTx/>
              <a:buNone/>
            </a:pPr>
            <a:r>
              <a:rPr lang="en-US" sz="1400" dirty="0" smtClean="0">
                <a:solidFill>
                  <a:srgbClr val="0000CC"/>
                </a:solidFill>
                <a:latin typeface="Courier New" pitchFamily="49" charset="0"/>
                <a:cs typeface="Courier New" pitchFamily="49" charset="0"/>
              </a:rPr>
              <a:t>- Pre4  1   0.05566 1.2696 -237.98</a:t>
            </a:r>
          </a:p>
          <a:p>
            <a:pPr marL="533400" indent="-533400" eaLnBrk="1" hangingPunct="1">
              <a:spcBef>
                <a:spcPct val="0"/>
              </a:spcBef>
              <a:buFontTx/>
              <a:buNone/>
            </a:pPr>
            <a:r>
              <a:rPr lang="en-US" sz="1400" dirty="0" smtClean="0">
                <a:solidFill>
                  <a:srgbClr val="0000CC"/>
                </a:solidFill>
                <a:latin typeface="Courier New" pitchFamily="49" charset="0"/>
                <a:cs typeface="Courier New" pitchFamily="49" charset="0"/>
              </a:rPr>
              <a:t>- Pre2  1   0.29902 1.5130 -226.93</a:t>
            </a:r>
          </a:p>
          <a:p>
            <a:pPr marL="533400" indent="-533400" eaLnBrk="1" hangingPunct="1">
              <a:spcBef>
                <a:spcPct val="0"/>
              </a:spcBef>
              <a:buFontTx/>
              <a:buNone/>
            </a:pPr>
            <a:r>
              <a:rPr lang="en-US" sz="1400" dirty="0" smtClean="0">
                <a:solidFill>
                  <a:srgbClr val="0000CC"/>
                </a:solidFill>
                <a:latin typeface="Courier New" pitchFamily="49" charset="0"/>
                <a:cs typeface="Courier New" pitchFamily="49" charset="0"/>
              </a:rPr>
              <a:t>- Pre1  1   1.45347 2.6675 -191.21</a:t>
            </a:r>
          </a:p>
          <a:p>
            <a:pPr marL="533400" indent="-533400" eaLnBrk="1" hangingPunct="1">
              <a:spcBef>
                <a:spcPct val="0"/>
              </a:spcBef>
              <a:buFontTx/>
              <a:buNone/>
            </a:pPr>
            <a:endParaRPr lang="en-US" sz="1400" dirty="0" smtClean="0">
              <a:solidFill>
                <a:srgbClr val="0000CC"/>
              </a:solidFill>
              <a:latin typeface="Courier New" pitchFamily="49" charset="0"/>
              <a:cs typeface="Courier New" pitchFamily="49" charset="0"/>
            </a:endParaRPr>
          </a:p>
          <a:p>
            <a:pPr marL="533400" indent="-533400" eaLnBrk="1" hangingPunct="1">
              <a:spcBef>
                <a:spcPct val="0"/>
              </a:spcBef>
              <a:buFontTx/>
              <a:buNone/>
            </a:pPr>
            <a:r>
              <a:rPr lang="en-US" sz="1400" dirty="0" smtClean="0">
                <a:solidFill>
                  <a:srgbClr val="0000CC"/>
                </a:solidFill>
                <a:latin typeface="Courier New" pitchFamily="49" charset="0"/>
                <a:cs typeface="Courier New" pitchFamily="49" charset="0"/>
              </a:rPr>
              <a:t>Step:  AIC=-239.81</a:t>
            </a:r>
          </a:p>
          <a:p>
            <a:pPr marL="533400" indent="-533400" eaLnBrk="1" hangingPunct="1">
              <a:spcBef>
                <a:spcPct val="0"/>
              </a:spcBef>
              <a:buFontTx/>
              <a:buNone/>
            </a:pPr>
            <a:r>
              <a:rPr lang="en-US" sz="1400" dirty="0" smtClean="0">
                <a:solidFill>
                  <a:srgbClr val="0000CC"/>
                </a:solidFill>
                <a:latin typeface="Courier New" pitchFamily="49" charset="0"/>
                <a:cs typeface="Courier New" pitchFamily="49" charset="0"/>
              </a:rPr>
              <a:t>Learning ~ Pre1 + Pre2 + Pre4</a:t>
            </a:r>
          </a:p>
          <a:p>
            <a:pPr marL="533400" indent="-533400" eaLnBrk="1" hangingPunct="1">
              <a:spcBef>
                <a:spcPct val="0"/>
              </a:spcBef>
              <a:buFontTx/>
              <a:buNone/>
            </a:pPr>
            <a:endParaRPr lang="en-US" sz="1400" dirty="0" smtClean="0">
              <a:solidFill>
                <a:srgbClr val="0000CC"/>
              </a:solidFill>
              <a:latin typeface="Courier New" pitchFamily="49" charset="0"/>
              <a:cs typeface="Courier New" pitchFamily="49" charset="0"/>
            </a:endParaRPr>
          </a:p>
          <a:p>
            <a:pPr marL="533400" indent="-533400" eaLnBrk="1" hangingPunct="1">
              <a:spcBef>
                <a:spcPct val="0"/>
              </a:spcBef>
              <a:buFontTx/>
              <a:buNone/>
            </a:pPr>
            <a:r>
              <a:rPr lang="en-US" sz="1400" dirty="0" smtClean="0">
                <a:solidFill>
                  <a:srgbClr val="0000CC"/>
                </a:solidFill>
                <a:latin typeface="Courier New" pitchFamily="49" charset="0"/>
                <a:cs typeface="Courier New" pitchFamily="49" charset="0"/>
              </a:rPr>
              <a:t>       </a:t>
            </a:r>
            <a:r>
              <a:rPr lang="en-US" sz="1400" dirty="0" err="1" smtClean="0">
                <a:solidFill>
                  <a:srgbClr val="0000CC"/>
                </a:solidFill>
                <a:latin typeface="Courier New" pitchFamily="49" charset="0"/>
                <a:cs typeface="Courier New" pitchFamily="49" charset="0"/>
              </a:rPr>
              <a:t>Df</a:t>
            </a:r>
            <a:r>
              <a:rPr lang="en-US" sz="1400" dirty="0" smtClean="0">
                <a:solidFill>
                  <a:srgbClr val="0000CC"/>
                </a:solidFill>
                <a:latin typeface="Courier New" pitchFamily="49" charset="0"/>
                <a:cs typeface="Courier New" pitchFamily="49" charset="0"/>
              </a:rPr>
              <a:t> Sum of </a:t>
            </a:r>
            <a:r>
              <a:rPr lang="en-US" sz="1400" dirty="0" err="1" smtClean="0">
                <a:solidFill>
                  <a:srgbClr val="0000CC"/>
                </a:solidFill>
                <a:latin typeface="Courier New" pitchFamily="49" charset="0"/>
                <a:cs typeface="Courier New" pitchFamily="49" charset="0"/>
              </a:rPr>
              <a:t>Sq</a:t>
            </a:r>
            <a:r>
              <a:rPr lang="en-US" sz="1400" dirty="0" smtClean="0">
                <a:solidFill>
                  <a:srgbClr val="0000CC"/>
                </a:solidFill>
                <a:latin typeface="Courier New" pitchFamily="49" charset="0"/>
                <a:cs typeface="Courier New" pitchFamily="49" charset="0"/>
              </a:rPr>
              <a:t>    RSS     AIC</a:t>
            </a:r>
          </a:p>
          <a:p>
            <a:pPr marL="533400" indent="-533400" eaLnBrk="1" hangingPunct="1">
              <a:spcBef>
                <a:spcPct val="0"/>
              </a:spcBef>
              <a:buFontTx/>
              <a:buNone/>
            </a:pPr>
            <a:r>
              <a:rPr lang="en-US" sz="1400" dirty="0" smtClean="0">
                <a:solidFill>
                  <a:srgbClr val="0000CC"/>
                </a:solidFill>
                <a:latin typeface="Courier New" pitchFamily="49" charset="0"/>
                <a:cs typeface="Courier New" pitchFamily="49" charset="0"/>
              </a:rPr>
              <a:t>- Pre4  1   0.03810 1.2713 -239.89</a:t>
            </a:r>
          </a:p>
          <a:p>
            <a:pPr marL="533400" indent="-533400" eaLnBrk="1" hangingPunct="1">
              <a:spcBef>
                <a:spcPct val="0"/>
              </a:spcBef>
              <a:buFontTx/>
              <a:buNone/>
            </a:pPr>
            <a:r>
              <a:rPr lang="en-US" sz="1400" dirty="0" smtClean="0">
                <a:solidFill>
                  <a:srgbClr val="0000CC"/>
                </a:solidFill>
                <a:latin typeface="Courier New" pitchFamily="49" charset="0"/>
                <a:cs typeface="Courier New" pitchFamily="49" charset="0"/>
              </a:rPr>
              <a:t>&lt;none&gt;              1.2332 -239.81</a:t>
            </a:r>
          </a:p>
          <a:p>
            <a:pPr marL="533400" indent="-533400" eaLnBrk="1" hangingPunct="1">
              <a:spcBef>
                <a:spcPct val="0"/>
              </a:spcBef>
              <a:buFontTx/>
              <a:buNone/>
            </a:pPr>
            <a:r>
              <a:rPr lang="en-US" sz="1400" dirty="0" smtClean="0">
                <a:solidFill>
                  <a:srgbClr val="0000CC"/>
                </a:solidFill>
                <a:latin typeface="Courier New" pitchFamily="49" charset="0"/>
                <a:cs typeface="Courier New" pitchFamily="49" charset="0"/>
              </a:rPr>
              <a:t>- Pre2  1   0.28225 1.5155 -228.83</a:t>
            </a:r>
          </a:p>
          <a:p>
            <a:pPr marL="533400" indent="-533400" eaLnBrk="1" hangingPunct="1">
              <a:spcBef>
                <a:spcPct val="0"/>
              </a:spcBef>
              <a:buFontTx/>
              <a:buNone/>
            </a:pPr>
            <a:r>
              <a:rPr lang="en-US" sz="1400" dirty="0" smtClean="0">
                <a:solidFill>
                  <a:srgbClr val="0000CC"/>
                </a:solidFill>
                <a:latin typeface="Courier New" pitchFamily="49" charset="0"/>
                <a:cs typeface="Courier New" pitchFamily="49" charset="0"/>
              </a:rPr>
              <a:t>- Pre1  1   1.54780 2.7810 -190.58</a:t>
            </a:r>
          </a:p>
          <a:p>
            <a:pPr marL="533400" indent="-533400" eaLnBrk="1" hangingPunct="1">
              <a:spcBef>
                <a:spcPct val="0"/>
              </a:spcBef>
              <a:buFontTx/>
              <a:buNone/>
            </a:pPr>
            <a:endParaRPr lang="en-US" sz="1400" dirty="0" smtClean="0">
              <a:solidFill>
                <a:srgbClr val="0000CC"/>
              </a:solidFill>
              <a:latin typeface="Courier New" pitchFamily="49" charset="0"/>
              <a:cs typeface="Courier New" pitchFamily="49" charset="0"/>
            </a:endParaRPr>
          </a:p>
          <a:p>
            <a:pPr marL="533400" indent="-533400" algn="ctr" eaLnBrk="1" hangingPunct="1">
              <a:spcBef>
                <a:spcPct val="0"/>
              </a:spcBef>
              <a:buFontTx/>
              <a:buNone/>
            </a:pPr>
            <a:r>
              <a:rPr lang="en-US" sz="1400" dirty="0" smtClean="0">
                <a:solidFill>
                  <a:srgbClr val="0000CC"/>
                </a:solidFill>
                <a:latin typeface="Courier New" pitchFamily="49" charset="0"/>
                <a:cs typeface="Courier New" pitchFamily="49" charset="0"/>
              </a:rPr>
              <a:t>...</a:t>
            </a:r>
          </a:p>
          <a:p>
            <a:pPr marL="533400" indent="-533400" eaLnBrk="1" hangingPunct="1">
              <a:spcBef>
                <a:spcPct val="0"/>
              </a:spcBef>
              <a:buFontTx/>
              <a:buNone/>
            </a:pPr>
            <a:endParaRPr lang="en-US" sz="1400" dirty="0" smtClean="0">
              <a:solidFill>
                <a:srgbClr val="0000CC"/>
              </a:solidFill>
              <a:latin typeface="Courier New" pitchFamily="49" charset="0"/>
              <a:cs typeface="Courier New" pitchFamily="49" charset="0"/>
            </a:endParaRPr>
          </a:p>
        </p:txBody>
      </p:sp>
      <p:sp>
        <p:nvSpPr>
          <p:cNvPr id="6" name="Rectangle 5"/>
          <p:cNvSpPr>
            <a:spLocks noChangeArrowheads="1"/>
          </p:cNvSpPr>
          <p:nvPr/>
        </p:nvSpPr>
        <p:spPr bwMode="auto">
          <a:xfrm>
            <a:off x="4645025" y="2209800"/>
            <a:ext cx="4214813" cy="460851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a:lstStyle/>
          <a:p>
            <a:pPr marL="533400" indent="-533400"/>
            <a:r>
              <a:rPr lang="en-US" sz="1400">
                <a:solidFill>
                  <a:srgbClr val="0000CC"/>
                </a:solidFill>
                <a:latin typeface="Courier New" pitchFamily="49" charset="0"/>
                <a:cs typeface="Courier New" pitchFamily="49" charset="0"/>
              </a:rPr>
              <a:t>...</a:t>
            </a:r>
          </a:p>
          <a:p>
            <a:pPr marL="533400" indent="-533400" algn="l"/>
            <a:endParaRPr lang="en-US" sz="1400">
              <a:solidFill>
                <a:srgbClr val="0000CC"/>
              </a:solidFill>
              <a:latin typeface="Courier New" pitchFamily="49" charset="0"/>
              <a:cs typeface="Courier New" pitchFamily="49" charset="0"/>
            </a:endParaRPr>
          </a:p>
          <a:p>
            <a:pPr marL="533400" indent="-533400" algn="l"/>
            <a:r>
              <a:rPr lang="en-US" sz="1400">
                <a:solidFill>
                  <a:srgbClr val="0000CC"/>
                </a:solidFill>
                <a:latin typeface="Courier New" pitchFamily="49" charset="0"/>
                <a:cs typeface="Courier New" pitchFamily="49" charset="0"/>
              </a:rPr>
              <a:t>Step:  AIC=-239.89</a:t>
            </a:r>
          </a:p>
          <a:p>
            <a:pPr marL="533400" indent="-533400" algn="l"/>
            <a:r>
              <a:rPr lang="en-US" sz="1400">
                <a:solidFill>
                  <a:srgbClr val="0000CC"/>
                </a:solidFill>
                <a:latin typeface="Courier New" pitchFamily="49" charset="0"/>
                <a:cs typeface="Courier New" pitchFamily="49" charset="0"/>
              </a:rPr>
              <a:t>Learning ~ Pre1 + Pre2</a:t>
            </a:r>
          </a:p>
          <a:p>
            <a:pPr marL="533400" indent="-533400" algn="l"/>
            <a:endParaRPr lang="en-US" sz="1400">
              <a:solidFill>
                <a:srgbClr val="0000CC"/>
              </a:solidFill>
              <a:latin typeface="Courier New" pitchFamily="49" charset="0"/>
              <a:cs typeface="Courier New" pitchFamily="49" charset="0"/>
            </a:endParaRPr>
          </a:p>
          <a:p>
            <a:pPr marL="533400" indent="-533400" algn="l"/>
            <a:r>
              <a:rPr lang="en-US" sz="1400">
                <a:solidFill>
                  <a:srgbClr val="0000CC"/>
                </a:solidFill>
                <a:latin typeface="Courier New" pitchFamily="49" charset="0"/>
                <a:cs typeface="Courier New" pitchFamily="49" charset="0"/>
              </a:rPr>
              <a:t>       Df Sum of Sq    RSS     AIC</a:t>
            </a:r>
          </a:p>
          <a:p>
            <a:pPr marL="533400" indent="-533400" algn="l"/>
            <a:r>
              <a:rPr lang="en-US" sz="1400">
                <a:solidFill>
                  <a:srgbClr val="0000CC"/>
                </a:solidFill>
                <a:latin typeface="Courier New" pitchFamily="49" charset="0"/>
                <a:cs typeface="Courier New" pitchFamily="49" charset="0"/>
              </a:rPr>
              <a:t>&lt;none&gt;              1.2713 -239.89</a:t>
            </a:r>
          </a:p>
          <a:p>
            <a:pPr marL="533400" indent="-533400" algn="l"/>
            <a:r>
              <a:rPr lang="en-US" sz="1400">
                <a:solidFill>
                  <a:srgbClr val="0000CC"/>
                </a:solidFill>
                <a:latin typeface="Courier New" pitchFamily="49" charset="0"/>
                <a:cs typeface="Courier New" pitchFamily="49" charset="0"/>
              </a:rPr>
              <a:t>- Pre2  1   0.24997 1.5213 -230.59</a:t>
            </a:r>
          </a:p>
          <a:p>
            <a:pPr marL="533400" indent="-533400" algn="l"/>
            <a:r>
              <a:rPr lang="en-US" sz="1400">
                <a:solidFill>
                  <a:srgbClr val="0000CC"/>
                </a:solidFill>
                <a:latin typeface="Courier New" pitchFamily="49" charset="0"/>
                <a:cs typeface="Courier New" pitchFamily="49" charset="0"/>
              </a:rPr>
              <a:t>- Pre1  1   1.52516 2.7965 -192.23</a:t>
            </a:r>
          </a:p>
          <a:p>
            <a:pPr marL="533400" indent="-533400" algn="l"/>
            <a:endParaRPr lang="en-US" sz="1400">
              <a:solidFill>
                <a:srgbClr val="0000CC"/>
              </a:solidFill>
              <a:latin typeface="Courier New" pitchFamily="49" charset="0"/>
              <a:cs typeface="Courier New" pitchFamily="49" charset="0"/>
            </a:endParaRPr>
          </a:p>
          <a:p>
            <a:pPr marL="533400" indent="-533400" algn="l"/>
            <a:r>
              <a:rPr lang="en-US" sz="1400">
                <a:solidFill>
                  <a:srgbClr val="0000CC"/>
                </a:solidFill>
                <a:latin typeface="Courier New" pitchFamily="49" charset="0"/>
                <a:cs typeface="Courier New" pitchFamily="49" charset="0"/>
              </a:rPr>
              <a:t>Call:</a:t>
            </a:r>
          </a:p>
          <a:p>
            <a:pPr marL="533400" indent="-533400" algn="l"/>
            <a:r>
              <a:rPr lang="en-US" sz="1400">
                <a:solidFill>
                  <a:srgbClr val="0000CC"/>
                </a:solidFill>
                <a:latin typeface="Courier New" pitchFamily="49" charset="0"/>
                <a:cs typeface="Courier New" pitchFamily="49" charset="0"/>
              </a:rPr>
              <a:t>lm(formula = Learning ~ Pre1 + Pre2)</a:t>
            </a:r>
          </a:p>
          <a:p>
            <a:pPr marL="533400" indent="-533400" algn="l"/>
            <a:endParaRPr lang="en-US" sz="1400">
              <a:solidFill>
                <a:srgbClr val="0000CC"/>
              </a:solidFill>
              <a:latin typeface="Courier New" pitchFamily="49" charset="0"/>
              <a:cs typeface="Courier New" pitchFamily="49" charset="0"/>
            </a:endParaRPr>
          </a:p>
          <a:p>
            <a:pPr marL="533400" indent="-533400" algn="l"/>
            <a:r>
              <a:rPr lang="en-US" sz="1400">
                <a:solidFill>
                  <a:srgbClr val="0000CC"/>
                </a:solidFill>
                <a:latin typeface="Courier New" pitchFamily="49" charset="0"/>
                <a:cs typeface="Courier New" pitchFamily="49" charset="0"/>
              </a:rPr>
              <a:t>Coefficients:</a:t>
            </a:r>
          </a:p>
          <a:p>
            <a:pPr marL="533400" indent="-533400" algn="l"/>
            <a:r>
              <a:rPr lang="en-US" sz="1400">
                <a:solidFill>
                  <a:srgbClr val="0000CC"/>
                </a:solidFill>
                <a:latin typeface="Courier New" pitchFamily="49" charset="0"/>
                <a:cs typeface="Courier New" pitchFamily="49" charset="0"/>
              </a:rPr>
              <a:t>(Intercept)         Pre1         Pre2  </a:t>
            </a:r>
          </a:p>
          <a:p>
            <a:pPr marL="533400" indent="-533400" algn="l"/>
            <a:r>
              <a:rPr lang="en-US" sz="1400">
                <a:solidFill>
                  <a:srgbClr val="0000CC"/>
                </a:solidFill>
                <a:latin typeface="Courier New" pitchFamily="49" charset="0"/>
                <a:cs typeface="Courier New" pitchFamily="49" charset="0"/>
              </a:rPr>
              <a:t>    -0.2864       1.0629       0.3627</a:t>
            </a:r>
          </a:p>
        </p:txBody>
      </p:sp>
    </p:spTree>
    <p:extLst>
      <p:ext uri="{BB962C8B-B14F-4D97-AF65-F5344CB8AC3E}">
        <p14:creationId xmlns:p14="http://schemas.microsoft.com/office/powerpoint/2010/main" val="467276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hr-HR" smtClean="0"/>
              <a:t>What is R?</a:t>
            </a:r>
          </a:p>
        </p:txBody>
      </p:sp>
      <p:sp>
        <p:nvSpPr>
          <p:cNvPr id="10243" name="Content Placeholder 2"/>
          <p:cNvSpPr>
            <a:spLocks noGrp="1"/>
          </p:cNvSpPr>
          <p:nvPr>
            <p:ph idx="1"/>
          </p:nvPr>
        </p:nvSpPr>
        <p:spPr>
          <a:xfrm>
            <a:off x="152400" y="2133600"/>
            <a:ext cx="8839200" cy="4343400"/>
          </a:xfrm>
        </p:spPr>
        <p:txBody>
          <a:bodyPr/>
          <a:lstStyle/>
          <a:p>
            <a:r>
              <a:rPr lang="en-US" sz="2800" smtClean="0"/>
              <a:t>Language + package + environment for graphics and data analysis </a:t>
            </a:r>
          </a:p>
          <a:p>
            <a:r>
              <a:rPr lang="en-US" sz="2800" smtClean="0"/>
              <a:t>Free and open source </a:t>
            </a:r>
          </a:p>
          <a:p>
            <a:r>
              <a:rPr lang="en-US" sz="2800" smtClean="0"/>
              <a:t>Created by Ross Ihaka &amp; Robert Gentleman 1996 &amp; extended by many more</a:t>
            </a:r>
          </a:p>
          <a:p>
            <a:r>
              <a:rPr lang="en-US" sz="2800" smtClean="0"/>
              <a:t>An implementation of the S language by John Chambers and others</a:t>
            </a:r>
          </a:p>
          <a:p>
            <a:r>
              <a:rPr lang="en-US" sz="2800" smtClean="0"/>
              <a:t>R has </a:t>
            </a:r>
            <a:r>
              <a:rPr lang="hr-HR" sz="2800" smtClean="0"/>
              <a:t>roughly ( year 2012 ) 5000</a:t>
            </a:r>
            <a:r>
              <a:rPr lang="en-US" sz="2800" smtClean="0"/>
              <a:t> add-ons</a:t>
            </a:r>
            <a:r>
              <a:rPr lang="hr-HR" sz="2800" smtClean="0"/>
              <a:t> and</a:t>
            </a:r>
            <a:r>
              <a:rPr lang="en-US" sz="2800" smtClean="0"/>
              <a:t> </a:t>
            </a:r>
            <a:r>
              <a:rPr lang="hr-HR" sz="2800" smtClean="0"/>
              <a:t>about </a:t>
            </a:r>
            <a:r>
              <a:rPr lang="en-US" sz="2800" smtClean="0"/>
              <a:t>100,000</a:t>
            </a:r>
            <a:r>
              <a:rPr lang="hr-HR" sz="2800" smtClean="0"/>
              <a:t> functions</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Linear models and ANOVA</a:t>
            </a:r>
            <a:endParaRPr lang="hr-HR" dirty="0"/>
          </a:p>
        </p:txBody>
      </p:sp>
      <p:sp>
        <p:nvSpPr>
          <p:cNvPr id="4" name="Text Box 8"/>
          <p:cNvSpPr txBox="1">
            <a:spLocks noChangeArrowheads="1"/>
          </p:cNvSpPr>
          <p:nvPr/>
        </p:nvSpPr>
        <p:spPr bwMode="auto">
          <a:xfrm>
            <a:off x="239713" y="1676400"/>
            <a:ext cx="867568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spcBef>
                <a:spcPct val="50000"/>
              </a:spcBef>
            </a:pPr>
            <a:r>
              <a:rPr lang="hr-HR" sz="3200" dirty="0" smtClean="0">
                <a:latin typeface="Arial (Body)"/>
              </a:rPr>
              <a:t>ANOVA:</a:t>
            </a:r>
            <a:endParaRPr lang="en-US" sz="3200" dirty="0">
              <a:latin typeface="Arial (Body)"/>
            </a:endParaRPr>
          </a:p>
        </p:txBody>
      </p:sp>
      <p:sp>
        <p:nvSpPr>
          <p:cNvPr id="7" name="Rectangle 3"/>
          <p:cNvSpPr txBox="1">
            <a:spLocks noChangeArrowheads="1"/>
          </p:cNvSpPr>
          <p:nvPr/>
        </p:nvSpPr>
        <p:spPr bwMode="auto">
          <a:xfrm>
            <a:off x="239713" y="2209800"/>
            <a:ext cx="6008687" cy="2133600"/>
          </a:xfrm>
          <a:prstGeom prst="rect">
            <a:avLst/>
          </a:prstGeom>
          <a:solidFill>
            <a:schemeClr val="bg1"/>
          </a:solidFill>
          <a:ln>
            <a:solidFill>
              <a:schemeClr val="tx1"/>
            </a:solidFill>
            <a:miter lim="800000"/>
            <a:headEnd/>
            <a:tailEnd/>
          </a:ln>
          <a:extLst/>
        </p:spPr>
        <p:txBody>
          <a:bodyPr vert="horz" wrap="square" lIns="91440" tIns="91440" rIns="91440" bIns="45720" numCol="1" anchor="t" anchorCtr="0" compatLnSpc="1">
            <a:prstTxWarp prst="textNoShape">
              <a:avLst/>
            </a:prstTxWarp>
          </a:bodyPr>
          <a:lstStyle>
            <a:lvl1pPr marL="447675" indent="-447675" algn="l" rtl="0" eaLnBrk="0" fontAlgn="base" hangingPunct="0">
              <a:spcBef>
                <a:spcPct val="20000"/>
              </a:spcBef>
              <a:spcAft>
                <a:spcPct val="0"/>
              </a:spcAft>
              <a:buClr>
                <a:schemeClr val="accent1"/>
              </a:buClr>
              <a:buSzPct val="70000"/>
              <a:buFont typeface="Wingdings" pitchFamily="2" charset="2"/>
              <a:buChar char="n"/>
              <a:defRPr sz="32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800">
                <a:solidFill>
                  <a:schemeClr val="tx1"/>
                </a:solidFill>
                <a:latin typeface="+mn-lt"/>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400">
                <a:solidFill>
                  <a:schemeClr val="tx1"/>
                </a:solidFill>
                <a:latin typeface="+mn-lt"/>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9pPr>
          </a:lstStyle>
          <a:p>
            <a:pPr marL="533400" indent="-533400" eaLnBrk="1" hangingPunct="1">
              <a:spcBef>
                <a:spcPct val="0"/>
              </a:spcBef>
              <a:buFontTx/>
              <a:buNone/>
            </a:pPr>
            <a:r>
              <a:rPr lang="en-US" sz="1200" dirty="0" smtClean="0">
                <a:solidFill>
                  <a:srgbClr val="FF0000"/>
                </a:solidFill>
                <a:latin typeface="Courier New" pitchFamily="49" charset="0"/>
                <a:cs typeface="Courier New" pitchFamily="49" charset="0"/>
              </a:rPr>
              <a:t>&gt; </a:t>
            </a:r>
            <a:r>
              <a:rPr lang="en-US" sz="1200" dirty="0" err="1" smtClean="0">
                <a:solidFill>
                  <a:srgbClr val="FF0000"/>
                </a:solidFill>
                <a:latin typeface="Courier New" pitchFamily="49" charset="0"/>
                <a:cs typeface="Courier New" pitchFamily="49" charset="0"/>
              </a:rPr>
              <a:t>myANOVA</a:t>
            </a:r>
            <a:r>
              <a:rPr lang="en-US" sz="1200" dirty="0" smtClean="0">
                <a:solidFill>
                  <a:srgbClr val="FF0000"/>
                </a:solidFill>
                <a:latin typeface="Courier New" pitchFamily="49" charset="0"/>
                <a:cs typeface="Courier New" pitchFamily="49" charset="0"/>
              </a:rPr>
              <a:t> &lt;- </a:t>
            </a:r>
            <a:r>
              <a:rPr lang="en-US" sz="1200" dirty="0" err="1" smtClean="0">
                <a:solidFill>
                  <a:srgbClr val="FF0000"/>
                </a:solidFill>
                <a:latin typeface="Courier New" pitchFamily="49" charset="0"/>
                <a:cs typeface="Courier New" pitchFamily="49" charset="0"/>
              </a:rPr>
              <a:t>aov</a:t>
            </a:r>
            <a:r>
              <a:rPr lang="en-US" sz="1200" dirty="0" smtClean="0">
                <a:solidFill>
                  <a:srgbClr val="FF0000"/>
                </a:solidFill>
                <a:latin typeface="Courier New" pitchFamily="49" charset="0"/>
                <a:cs typeface="Courier New" pitchFamily="49" charset="0"/>
              </a:rPr>
              <a:t>(</a:t>
            </a:r>
            <a:r>
              <a:rPr lang="en-US" sz="1200" dirty="0" err="1" smtClean="0">
                <a:solidFill>
                  <a:srgbClr val="FF0000"/>
                </a:solidFill>
                <a:latin typeface="Courier New" pitchFamily="49" charset="0"/>
                <a:cs typeface="Courier New" pitchFamily="49" charset="0"/>
              </a:rPr>
              <a:t>Learning~Group</a:t>
            </a:r>
            <a:r>
              <a:rPr lang="en-US" sz="1200" dirty="0" smtClean="0">
                <a:solidFill>
                  <a:srgbClr val="FF0000"/>
                </a:solidFill>
                <a:latin typeface="Courier New" pitchFamily="49" charset="0"/>
                <a:cs typeface="Courier New" pitchFamily="49" charset="0"/>
              </a:rPr>
              <a:t>*Condition)</a:t>
            </a:r>
          </a:p>
          <a:p>
            <a:pPr marL="533400" indent="-533400" eaLnBrk="1" hangingPunct="1">
              <a:spcBef>
                <a:spcPct val="0"/>
              </a:spcBef>
              <a:buFontTx/>
              <a:buNone/>
            </a:pPr>
            <a:r>
              <a:rPr lang="en-US" sz="1200" dirty="0" smtClean="0">
                <a:solidFill>
                  <a:srgbClr val="FF0000"/>
                </a:solidFill>
                <a:latin typeface="Courier New" pitchFamily="49" charset="0"/>
                <a:cs typeface="Courier New" pitchFamily="49" charset="0"/>
              </a:rPr>
              <a:t>&gt; summary(</a:t>
            </a:r>
            <a:r>
              <a:rPr lang="en-US" sz="1200" dirty="0" err="1" smtClean="0">
                <a:solidFill>
                  <a:srgbClr val="FF0000"/>
                </a:solidFill>
                <a:latin typeface="Courier New" pitchFamily="49" charset="0"/>
                <a:cs typeface="Courier New" pitchFamily="49" charset="0"/>
              </a:rPr>
              <a:t>myANOVA</a:t>
            </a:r>
            <a:r>
              <a:rPr lang="en-US" sz="1200" dirty="0" smtClean="0">
                <a:solidFill>
                  <a:srgbClr val="FF0000"/>
                </a:solidFill>
                <a:latin typeface="Courier New" pitchFamily="49" charset="0"/>
                <a:cs typeface="Courier New" pitchFamily="49" charset="0"/>
              </a:rPr>
              <a:t>)</a:t>
            </a:r>
          </a:p>
          <a:p>
            <a:pPr marL="533400" indent="-533400" eaLnBrk="1" hangingPunct="1">
              <a:spcBef>
                <a:spcPct val="0"/>
              </a:spcBef>
              <a:buFontTx/>
              <a:buNone/>
            </a:pPr>
            <a:r>
              <a:rPr lang="en-US" sz="1200" dirty="0" smtClean="0">
                <a:solidFill>
                  <a:srgbClr val="FF0000"/>
                </a:solidFill>
                <a:latin typeface="Courier New" pitchFamily="49" charset="0"/>
                <a:cs typeface="Courier New" pitchFamily="49" charset="0"/>
              </a:rPr>
              <a:t>                </a:t>
            </a:r>
            <a:r>
              <a:rPr lang="en-US" sz="1200" dirty="0" err="1" smtClean="0">
                <a:solidFill>
                  <a:srgbClr val="0000CC"/>
                </a:solidFill>
                <a:latin typeface="Courier New" pitchFamily="49" charset="0"/>
                <a:cs typeface="Courier New" pitchFamily="49" charset="0"/>
              </a:rPr>
              <a:t>Df</a:t>
            </a:r>
            <a:r>
              <a:rPr lang="en-US" sz="1200" dirty="0" smtClean="0">
                <a:solidFill>
                  <a:srgbClr val="0000CC"/>
                </a:solidFill>
                <a:latin typeface="Courier New" pitchFamily="49" charset="0"/>
                <a:cs typeface="Courier New" pitchFamily="49" charset="0"/>
              </a:rPr>
              <a:t> Sum </a:t>
            </a:r>
            <a:r>
              <a:rPr lang="en-US" sz="1200" dirty="0" err="1" smtClean="0">
                <a:solidFill>
                  <a:srgbClr val="0000CC"/>
                </a:solidFill>
                <a:latin typeface="Courier New" pitchFamily="49" charset="0"/>
                <a:cs typeface="Courier New" pitchFamily="49" charset="0"/>
              </a:rPr>
              <a:t>Sq</a:t>
            </a:r>
            <a:r>
              <a:rPr lang="en-US" sz="1200" dirty="0" smtClean="0">
                <a:solidFill>
                  <a:srgbClr val="0000CC"/>
                </a:solidFill>
                <a:latin typeface="Courier New" pitchFamily="49" charset="0"/>
                <a:cs typeface="Courier New" pitchFamily="49" charset="0"/>
              </a:rPr>
              <a:t> Mean </a:t>
            </a:r>
            <a:r>
              <a:rPr lang="en-US" sz="1200" dirty="0" err="1" smtClean="0">
                <a:solidFill>
                  <a:srgbClr val="0000CC"/>
                </a:solidFill>
                <a:latin typeface="Courier New" pitchFamily="49" charset="0"/>
                <a:cs typeface="Courier New" pitchFamily="49" charset="0"/>
              </a:rPr>
              <a:t>Sq</a:t>
            </a:r>
            <a:r>
              <a:rPr lang="en-US" sz="1200" dirty="0" smtClean="0">
                <a:solidFill>
                  <a:srgbClr val="0000CC"/>
                </a:solidFill>
                <a:latin typeface="Courier New" pitchFamily="49" charset="0"/>
                <a:cs typeface="Courier New" pitchFamily="49" charset="0"/>
              </a:rPr>
              <a:t> F value    </a:t>
            </a:r>
            <a:r>
              <a:rPr lang="en-US" sz="1200" dirty="0" err="1" smtClean="0">
                <a:solidFill>
                  <a:srgbClr val="0000CC"/>
                </a:solidFill>
                <a:latin typeface="Courier New" pitchFamily="49" charset="0"/>
                <a:cs typeface="Courier New" pitchFamily="49" charset="0"/>
              </a:rPr>
              <a:t>Pr</a:t>
            </a:r>
            <a:r>
              <a:rPr lang="en-US" sz="1200" dirty="0" smtClean="0">
                <a:solidFill>
                  <a:srgbClr val="0000CC"/>
                </a:solidFill>
                <a:latin typeface="Courier New" pitchFamily="49" charset="0"/>
                <a:cs typeface="Courier New" pitchFamily="49" charset="0"/>
              </a:rPr>
              <a:t>(&gt;F)    </a:t>
            </a:r>
          </a:p>
          <a:p>
            <a:pPr marL="533400" indent="-533400" eaLnBrk="1" hangingPunct="1">
              <a:spcBef>
                <a:spcPct val="0"/>
              </a:spcBef>
              <a:buFontTx/>
              <a:buNone/>
            </a:pPr>
            <a:r>
              <a:rPr lang="en-US" sz="1200" dirty="0" smtClean="0">
                <a:solidFill>
                  <a:srgbClr val="0000CC"/>
                </a:solidFill>
                <a:latin typeface="Courier New" pitchFamily="49" charset="0"/>
                <a:cs typeface="Courier New" pitchFamily="49" charset="0"/>
              </a:rPr>
              <a:t>Group            1 1.8454 1.84537 81.7106 9.822e-13 ***</a:t>
            </a:r>
          </a:p>
          <a:p>
            <a:pPr marL="533400" indent="-533400" eaLnBrk="1" hangingPunct="1">
              <a:spcBef>
                <a:spcPct val="0"/>
              </a:spcBef>
              <a:buFontTx/>
              <a:buNone/>
            </a:pPr>
            <a:r>
              <a:rPr lang="en-US" sz="1200" dirty="0" smtClean="0">
                <a:solidFill>
                  <a:srgbClr val="0000CC"/>
                </a:solidFill>
                <a:latin typeface="Courier New" pitchFamily="49" charset="0"/>
                <a:cs typeface="Courier New" pitchFamily="49" charset="0"/>
              </a:rPr>
              <a:t>Condition        1 0.1591 0.15910  7.0448 0.0102017 *  </a:t>
            </a:r>
          </a:p>
          <a:p>
            <a:pPr marL="533400" indent="-533400" eaLnBrk="1" hangingPunct="1">
              <a:spcBef>
                <a:spcPct val="0"/>
              </a:spcBef>
              <a:buFontTx/>
              <a:buNone/>
            </a:pPr>
            <a:r>
              <a:rPr lang="en-US" sz="1200" dirty="0" err="1" smtClean="0">
                <a:solidFill>
                  <a:srgbClr val="0000CC"/>
                </a:solidFill>
                <a:latin typeface="Courier New" pitchFamily="49" charset="0"/>
                <a:cs typeface="Courier New" pitchFamily="49" charset="0"/>
              </a:rPr>
              <a:t>Group:Condition</a:t>
            </a:r>
            <a:r>
              <a:rPr lang="en-US" sz="1200" dirty="0" smtClean="0">
                <a:solidFill>
                  <a:srgbClr val="0000CC"/>
                </a:solidFill>
                <a:latin typeface="Courier New" pitchFamily="49" charset="0"/>
                <a:cs typeface="Courier New" pitchFamily="49" charset="0"/>
              </a:rPr>
              <a:t>  1 0.3164 0.31640 14.0100 0.0004144 ***</a:t>
            </a:r>
          </a:p>
          <a:p>
            <a:pPr marL="533400" indent="-533400" eaLnBrk="1" hangingPunct="1">
              <a:spcBef>
                <a:spcPct val="0"/>
              </a:spcBef>
              <a:buFontTx/>
              <a:buNone/>
            </a:pPr>
            <a:r>
              <a:rPr lang="en-US" sz="1200" dirty="0" smtClean="0">
                <a:solidFill>
                  <a:srgbClr val="0000CC"/>
                </a:solidFill>
                <a:latin typeface="Courier New" pitchFamily="49" charset="0"/>
                <a:cs typeface="Courier New" pitchFamily="49" charset="0"/>
              </a:rPr>
              <a:t>Residuals       59 1.3325 0.02258                      </a:t>
            </a:r>
          </a:p>
          <a:p>
            <a:pPr marL="533400" indent="-533400" eaLnBrk="1" hangingPunct="1">
              <a:spcBef>
                <a:spcPct val="0"/>
              </a:spcBef>
              <a:buFontTx/>
              <a:buNone/>
            </a:pPr>
            <a:r>
              <a:rPr lang="en-US" sz="1200" dirty="0" smtClean="0">
                <a:solidFill>
                  <a:srgbClr val="0000CC"/>
                </a:solidFill>
                <a:latin typeface="Courier New" pitchFamily="49" charset="0"/>
                <a:cs typeface="Courier New" pitchFamily="49" charset="0"/>
              </a:rPr>
              <a:t>---</a:t>
            </a:r>
          </a:p>
          <a:p>
            <a:pPr marL="533400" indent="-533400" eaLnBrk="1" hangingPunct="1">
              <a:spcBef>
                <a:spcPct val="0"/>
              </a:spcBef>
              <a:buFontTx/>
              <a:buNone/>
            </a:pPr>
            <a:r>
              <a:rPr lang="en-US" sz="1200" dirty="0" err="1" smtClean="0">
                <a:solidFill>
                  <a:srgbClr val="0000CC"/>
                </a:solidFill>
                <a:latin typeface="Courier New" pitchFamily="49" charset="0"/>
                <a:cs typeface="Courier New" pitchFamily="49" charset="0"/>
              </a:rPr>
              <a:t>Signif</a:t>
            </a:r>
            <a:r>
              <a:rPr lang="en-US" sz="1200" dirty="0" smtClean="0">
                <a:solidFill>
                  <a:srgbClr val="0000CC"/>
                </a:solidFill>
                <a:latin typeface="Courier New" pitchFamily="49" charset="0"/>
                <a:cs typeface="Courier New" pitchFamily="49" charset="0"/>
              </a:rPr>
              <a:t>. codes:  0 ‘***’ 0.001 ‘**’ 0.01 ‘*’ 0.05 ‘.’ 0.1 ‘ ’ 1 </a:t>
            </a:r>
          </a:p>
          <a:p>
            <a:pPr marL="533400" indent="-533400" eaLnBrk="1" hangingPunct="1">
              <a:spcBef>
                <a:spcPct val="0"/>
              </a:spcBef>
              <a:buFontTx/>
              <a:buNone/>
            </a:pPr>
            <a:r>
              <a:rPr lang="en-US" sz="1200" dirty="0" smtClean="0">
                <a:solidFill>
                  <a:srgbClr val="FF0000"/>
                </a:solidFill>
                <a:latin typeface="Courier New" pitchFamily="49" charset="0"/>
                <a:cs typeface="Courier New" pitchFamily="49" charset="0"/>
              </a:rPr>
              <a:t>&gt; boxplot(</a:t>
            </a:r>
            <a:r>
              <a:rPr lang="en-US" sz="1200" dirty="0" err="1" smtClean="0">
                <a:solidFill>
                  <a:srgbClr val="FF0000"/>
                </a:solidFill>
                <a:latin typeface="Courier New" pitchFamily="49" charset="0"/>
                <a:cs typeface="Courier New" pitchFamily="49" charset="0"/>
              </a:rPr>
              <a:t>Learning~Group</a:t>
            </a:r>
            <a:r>
              <a:rPr lang="en-US" sz="1200" dirty="0" smtClean="0">
                <a:solidFill>
                  <a:srgbClr val="FF0000"/>
                </a:solidFill>
                <a:latin typeface="Courier New" pitchFamily="49" charset="0"/>
                <a:cs typeface="Courier New" pitchFamily="49" charset="0"/>
              </a:rPr>
              <a:t>*</a:t>
            </a:r>
            <a:r>
              <a:rPr lang="en-US" sz="1200" dirty="0" err="1" smtClean="0">
                <a:solidFill>
                  <a:srgbClr val="FF0000"/>
                </a:solidFill>
                <a:latin typeface="Courier New" pitchFamily="49" charset="0"/>
                <a:cs typeface="Courier New" pitchFamily="49" charset="0"/>
              </a:rPr>
              <a:t>Condition,col</a:t>
            </a:r>
            <a:r>
              <a:rPr lang="en-US" sz="1200" dirty="0" smtClean="0">
                <a:solidFill>
                  <a:srgbClr val="FF0000"/>
                </a:solidFill>
                <a:latin typeface="Courier New" pitchFamily="49" charset="0"/>
                <a:cs typeface="Courier New" pitchFamily="49" charset="0"/>
              </a:rPr>
              <a:t>=c("#</a:t>
            </a:r>
            <a:r>
              <a:rPr lang="en-US" sz="1200" dirty="0" err="1" smtClean="0">
                <a:solidFill>
                  <a:srgbClr val="FF0000"/>
                </a:solidFill>
                <a:latin typeface="Courier New" pitchFamily="49" charset="0"/>
                <a:cs typeface="Courier New" pitchFamily="49" charset="0"/>
              </a:rPr>
              <a:t>ffdddd</a:t>
            </a:r>
            <a:r>
              <a:rPr lang="en-US" sz="1200" dirty="0" smtClean="0">
                <a:solidFill>
                  <a:srgbClr val="FF0000"/>
                </a:solidFill>
                <a:latin typeface="Courier New" pitchFamily="49" charset="0"/>
                <a:cs typeface="Courier New" pitchFamily="49" charset="0"/>
              </a:rPr>
              <a:t>","#</a:t>
            </a:r>
            <a:r>
              <a:rPr lang="en-US" sz="1200" dirty="0" err="1" smtClean="0">
                <a:solidFill>
                  <a:srgbClr val="FF0000"/>
                </a:solidFill>
                <a:latin typeface="Courier New" pitchFamily="49" charset="0"/>
                <a:cs typeface="Courier New" pitchFamily="49" charset="0"/>
              </a:rPr>
              <a:t>ddddff</a:t>
            </a:r>
            <a:r>
              <a:rPr lang="en-US" sz="1200" dirty="0" smtClean="0">
                <a:solidFill>
                  <a:srgbClr val="FF0000"/>
                </a:solidFill>
                <a:latin typeface="Courier New" pitchFamily="49" charset="0"/>
                <a:cs typeface="Courier New" pitchFamily="49" charset="0"/>
              </a:rPr>
              <a:t>"))</a:t>
            </a:r>
            <a:endParaRPr lang="en-US" sz="1200" dirty="0" smtClean="0">
              <a:solidFill>
                <a:srgbClr val="FF0000"/>
              </a:solidFill>
              <a:latin typeface="Courier New" pitchFamily="49" charset="0"/>
              <a:cs typeface="Courier New" pitchFamily="49" charset="0"/>
            </a:endParaRPr>
          </a:p>
        </p:txBody>
      </p:sp>
      <p:pic>
        <p:nvPicPr>
          <p:cNvPr id="8"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1600" y="4189634"/>
            <a:ext cx="3886483" cy="2602610"/>
          </a:xfrm>
          <a:prstGeom prst="rect">
            <a:avLst/>
          </a:prstGeom>
          <a:noFill/>
          <a:ln w="25400">
            <a:solidFill>
              <a:srgbClr val="96969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 Box 8"/>
          <p:cNvSpPr txBox="1">
            <a:spLocks noChangeArrowheads="1"/>
          </p:cNvSpPr>
          <p:nvPr/>
        </p:nvSpPr>
        <p:spPr bwMode="auto">
          <a:xfrm>
            <a:off x="457200" y="5183162"/>
            <a:ext cx="4267200" cy="307777"/>
          </a:xfrm>
          <a:prstGeom prst="rect">
            <a:avLst/>
          </a:prstGeom>
          <a:ln/>
          <a:extLst/>
        </p:spPr>
        <p:style>
          <a:lnRef idx="2">
            <a:schemeClr val="dk1"/>
          </a:lnRef>
          <a:fillRef idx="1">
            <a:schemeClr val="lt1"/>
          </a:fillRef>
          <a:effectRef idx="0">
            <a:schemeClr val="dk1"/>
          </a:effectRef>
          <a:fontRef idx="minor">
            <a:schemeClr val="dk1"/>
          </a:fontRef>
        </p:style>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r>
              <a:rPr lang="hr-HR" sz="1400" dirty="0">
                <a:latin typeface="Arial (Body)"/>
              </a:rPr>
              <a:t>http://en.wikipedia.org/wiki/Analysis_of_variance</a:t>
            </a:r>
            <a:endParaRPr lang="hr-HR" sz="1400" dirty="0">
              <a:latin typeface="Arial (Body)"/>
            </a:endParaRPr>
          </a:p>
        </p:txBody>
      </p:sp>
    </p:spTree>
    <p:extLst>
      <p:ext uri="{BB962C8B-B14F-4D97-AF65-F5344CB8AC3E}">
        <p14:creationId xmlns:p14="http://schemas.microsoft.com/office/powerpoint/2010/main" val="119787997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Linear models and ANOVA</a:t>
            </a:r>
            <a:endParaRPr lang="hr-HR" dirty="0"/>
          </a:p>
        </p:txBody>
      </p:sp>
      <p:sp>
        <p:nvSpPr>
          <p:cNvPr id="4" name="Text Box 8"/>
          <p:cNvSpPr txBox="1">
            <a:spLocks noChangeArrowheads="1"/>
          </p:cNvSpPr>
          <p:nvPr/>
        </p:nvSpPr>
        <p:spPr bwMode="auto">
          <a:xfrm>
            <a:off x="239713" y="1676400"/>
            <a:ext cx="867568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spcBef>
                <a:spcPct val="50000"/>
              </a:spcBef>
            </a:pPr>
            <a:r>
              <a:rPr lang="hr-HR" sz="3200" dirty="0" smtClean="0">
                <a:latin typeface="Arial (Body)"/>
              </a:rPr>
              <a:t>ANOVA:</a:t>
            </a:r>
            <a:endParaRPr lang="en-US" sz="3200" dirty="0">
              <a:latin typeface="Arial (Body)"/>
            </a:endParaRPr>
          </a:p>
        </p:txBody>
      </p:sp>
      <p:sp>
        <p:nvSpPr>
          <p:cNvPr id="6" name="Rectangle 3"/>
          <p:cNvSpPr txBox="1">
            <a:spLocks noChangeArrowheads="1"/>
          </p:cNvSpPr>
          <p:nvPr/>
        </p:nvSpPr>
        <p:spPr bwMode="auto">
          <a:xfrm>
            <a:off x="547688" y="2209800"/>
            <a:ext cx="5929312" cy="2413000"/>
          </a:xfrm>
          <a:prstGeom prst="rect">
            <a:avLst/>
          </a:prstGeom>
          <a:solidFill>
            <a:schemeClr val="bg1"/>
          </a:solidFill>
          <a:ln>
            <a:solidFill>
              <a:schemeClr val="tx1"/>
            </a:solidFill>
            <a:miter lim="800000"/>
            <a:headEnd/>
            <a:tailEnd/>
          </a:ln>
          <a:extLst/>
        </p:spPr>
        <p:txBody>
          <a:bodyPr vert="horz" wrap="square" lIns="91440" tIns="91440" rIns="91440" bIns="45720" numCol="1" anchor="t" anchorCtr="0" compatLnSpc="1">
            <a:prstTxWarp prst="textNoShape">
              <a:avLst/>
            </a:prstTxWarp>
          </a:bodyPr>
          <a:lstStyle>
            <a:lvl1pPr marL="447675" indent="-447675" algn="l" rtl="0" eaLnBrk="0" fontAlgn="base" hangingPunct="0">
              <a:spcBef>
                <a:spcPct val="20000"/>
              </a:spcBef>
              <a:spcAft>
                <a:spcPct val="0"/>
              </a:spcAft>
              <a:buClr>
                <a:schemeClr val="accent1"/>
              </a:buClr>
              <a:buSzPct val="70000"/>
              <a:buFont typeface="Wingdings" pitchFamily="2" charset="2"/>
              <a:buChar char="n"/>
              <a:defRPr sz="32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800">
                <a:solidFill>
                  <a:schemeClr val="tx1"/>
                </a:solidFill>
                <a:latin typeface="+mn-lt"/>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400">
                <a:solidFill>
                  <a:schemeClr val="tx1"/>
                </a:solidFill>
                <a:latin typeface="+mn-lt"/>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9pPr>
          </a:lstStyle>
          <a:p>
            <a:pPr marL="533400" indent="-533400" eaLnBrk="1" hangingPunct="1">
              <a:spcBef>
                <a:spcPct val="0"/>
              </a:spcBef>
              <a:buFontTx/>
              <a:buNone/>
            </a:pPr>
            <a:r>
              <a:rPr lang="en-US" sz="1200" dirty="0" smtClean="0">
                <a:solidFill>
                  <a:srgbClr val="FF0000"/>
                </a:solidFill>
                <a:latin typeface="Courier New" pitchFamily="49" charset="0"/>
                <a:cs typeface="Courier New" pitchFamily="49" charset="0"/>
              </a:rPr>
              <a:t>&gt; myANOVA2 &lt;- </a:t>
            </a:r>
            <a:r>
              <a:rPr lang="en-US" sz="1200" dirty="0" err="1" smtClean="0">
                <a:solidFill>
                  <a:srgbClr val="FF0000"/>
                </a:solidFill>
                <a:latin typeface="Courier New" pitchFamily="49" charset="0"/>
                <a:cs typeface="Courier New" pitchFamily="49" charset="0"/>
              </a:rPr>
              <a:t>aov</a:t>
            </a:r>
            <a:r>
              <a:rPr lang="en-US" sz="1200" dirty="0" smtClean="0">
                <a:solidFill>
                  <a:srgbClr val="FF0000"/>
                </a:solidFill>
                <a:latin typeface="Courier New" pitchFamily="49" charset="0"/>
                <a:cs typeface="Courier New" pitchFamily="49" charset="0"/>
              </a:rPr>
              <a:t>(</a:t>
            </a:r>
            <a:r>
              <a:rPr lang="en-US" sz="1200" dirty="0" err="1" smtClean="0">
                <a:solidFill>
                  <a:srgbClr val="FF0000"/>
                </a:solidFill>
                <a:latin typeface="Courier New" pitchFamily="49" charset="0"/>
                <a:cs typeface="Courier New" pitchFamily="49" charset="0"/>
              </a:rPr>
              <a:t>Learning~Group</a:t>
            </a:r>
            <a:r>
              <a:rPr lang="en-US" sz="1200" dirty="0" smtClean="0">
                <a:solidFill>
                  <a:srgbClr val="FF0000"/>
                </a:solidFill>
                <a:latin typeface="Courier New" pitchFamily="49" charset="0"/>
                <a:cs typeface="Courier New" pitchFamily="49" charset="0"/>
              </a:rPr>
              <a:t>*</a:t>
            </a:r>
            <a:r>
              <a:rPr lang="en-US" sz="1200" dirty="0" err="1" smtClean="0">
                <a:solidFill>
                  <a:srgbClr val="FF0000"/>
                </a:solidFill>
                <a:latin typeface="Courier New" pitchFamily="49" charset="0"/>
                <a:cs typeface="Courier New" pitchFamily="49" charset="0"/>
              </a:rPr>
              <a:t>Condition+Gender</a:t>
            </a:r>
            <a:r>
              <a:rPr lang="en-US" sz="1200" dirty="0" smtClean="0">
                <a:solidFill>
                  <a:srgbClr val="FF0000"/>
                </a:solidFill>
                <a:latin typeface="Courier New" pitchFamily="49" charset="0"/>
                <a:cs typeface="Courier New" pitchFamily="49" charset="0"/>
              </a:rPr>
              <a:t>)</a:t>
            </a:r>
          </a:p>
          <a:p>
            <a:pPr marL="533400" indent="-533400" eaLnBrk="1" hangingPunct="1">
              <a:spcBef>
                <a:spcPct val="0"/>
              </a:spcBef>
              <a:buFontTx/>
              <a:buNone/>
            </a:pPr>
            <a:r>
              <a:rPr lang="en-US" sz="1200" dirty="0" smtClean="0">
                <a:solidFill>
                  <a:srgbClr val="FF0000"/>
                </a:solidFill>
                <a:latin typeface="Courier New" pitchFamily="49" charset="0"/>
                <a:cs typeface="Courier New" pitchFamily="49" charset="0"/>
              </a:rPr>
              <a:t>&gt; summary(myANOVA2)</a:t>
            </a:r>
          </a:p>
          <a:p>
            <a:pPr marL="533400" indent="-533400" eaLnBrk="1" hangingPunct="1">
              <a:spcBef>
                <a:spcPct val="0"/>
              </a:spcBef>
              <a:buFontTx/>
              <a:buNone/>
            </a:pPr>
            <a:r>
              <a:rPr lang="en-US" sz="1200" dirty="0" smtClean="0">
                <a:solidFill>
                  <a:srgbClr val="0000CC"/>
                </a:solidFill>
                <a:latin typeface="Courier New" pitchFamily="49" charset="0"/>
                <a:cs typeface="Courier New" pitchFamily="49" charset="0"/>
              </a:rPr>
              <a:t>                </a:t>
            </a:r>
            <a:r>
              <a:rPr lang="en-US" sz="1200" dirty="0" err="1" smtClean="0">
                <a:solidFill>
                  <a:srgbClr val="0000CC"/>
                </a:solidFill>
                <a:latin typeface="Courier New" pitchFamily="49" charset="0"/>
                <a:cs typeface="Courier New" pitchFamily="49" charset="0"/>
              </a:rPr>
              <a:t>Df</a:t>
            </a:r>
            <a:r>
              <a:rPr lang="en-US" sz="1200" dirty="0" smtClean="0">
                <a:solidFill>
                  <a:srgbClr val="0000CC"/>
                </a:solidFill>
                <a:latin typeface="Courier New" pitchFamily="49" charset="0"/>
                <a:cs typeface="Courier New" pitchFamily="49" charset="0"/>
              </a:rPr>
              <a:t>  Sum </a:t>
            </a:r>
            <a:r>
              <a:rPr lang="en-US" sz="1200" dirty="0" err="1" smtClean="0">
                <a:solidFill>
                  <a:srgbClr val="0000CC"/>
                </a:solidFill>
                <a:latin typeface="Courier New" pitchFamily="49" charset="0"/>
                <a:cs typeface="Courier New" pitchFamily="49" charset="0"/>
              </a:rPr>
              <a:t>Sq</a:t>
            </a:r>
            <a:r>
              <a:rPr lang="en-US" sz="1200" dirty="0" smtClean="0">
                <a:solidFill>
                  <a:srgbClr val="0000CC"/>
                </a:solidFill>
                <a:latin typeface="Courier New" pitchFamily="49" charset="0"/>
                <a:cs typeface="Courier New" pitchFamily="49" charset="0"/>
              </a:rPr>
              <a:t> Mean </a:t>
            </a:r>
            <a:r>
              <a:rPr lang="en-US" sz="1200" dirty="0" err="1" smtClean="0">
                <a:solidFill>
                  <a:srgbClr val="0000CC"/>
                </a:solidFill>
                <a:latin typeface="Courier New" pitchFamily="49" charset="0"/>
                <a:cs typeface="Courier New" pitchFamily="49" charset="0"/>
              </a:rPr>
              <a:t>Sq</a:t>
            </a:r>
            <a:r>
              <a:rPr lang="en-US" sz="1200" dirty="0" smtClean="0">
                <a:solidFill>
                  <a:srgbClr val="0000CC"/>
                </a:solidFill>
                <a:latin typeface="Courier New" pitchFamily="49" charset="0"/>
                <a:cs typeface="Courier New" pitchFamily="49" charset="0"/>
              </a:rPr>
              <a:t> F value    </a:t>
            </a:r>
            <a:r>
              <a:rPr lang="en-US" sz="1200" dirty="0" err="1" smtClean="0">
                <a:solidFill>
                  <a:srgbClr val="0000CC"/>
                </a:solidFill>
                <a:latin typeface="Courier New" pitchFamily="49" charset="0"/>
                <a:cs typeface="Courier New" pitchFamily="49" charset="0"/>
              </a:rPr>
              <a:t>Pr</a:t>
            </a:r>
            <a:r>
              <a:rPr lang="en-US" sz="1200" dirty="0" smtClean="0">
                <a:solidFill>
                  <a:srgbClr val="0000CC"/>
                </a:solidFill>
                <a:latin typeface="Courier New" pitchFamily="49" charset="0"/>
                <a:cs typeface="Courier New" pitchFamily="49" charset="0"/>
              </a:rPr>
              <a:t>(&gt;F)    </a:t>
            </a:r>
          </a:p>
          <a:p>
            <a:pPr marL="533400" indent="-533400" eaLnBrk="1" hangingPunct="1">
              <a:spcBef>
                <a:spcPct val="0"/>
              </a:spcBef>
              <a:buFontTx/>
              <a:buNone/>
            </a:pPr>
            <a:r>
              <a:rPr lang="en-US" sz="1200" dirty="0" smtClean="0">
                <a:solidFill>
                  <a:srgbClr val="0000CC"/>
                </a:solidFill>
                <a:latin typeface="Courier New" pitchFamily="49" charset="0"/>
                <a:cs typeface="Courier New" pitchFamily="49" charset="0"/>
              </a:rPr>
              <a:t>Group            1 1.84537 1.84537 80.3440 1.523e-12 ***</a:t>
            </a:r>
          </a:p>
          <a:p>
            <a:pPr marL="533400" indent="-533400" eaLnBrk="1" hangingPunct="1">
              <a:spcBef>
                <a:spcPct val="0"/>
              </a:spcBef>
              <a:buFontTx/>
              <a:buNone/>
            </a:pPr>
            <a:r>
              <a:rPr lang="en-US" sz="1200" dirty="0" smtClean="0">
                <a:solidFill>
                  <a:srgbClr val="0000CC"/>
                </a:solidFill>
                <a:latin typeface="Courier New" pitchFamily="49" charset="0"/>
                <a:cs typeface="Courier New" pitchFamily="49" charset="0"/>
              </a:rPr>
              <a:t>Condition        1 0.15910 0.15910  6.9270  0.010861 *  </a:t>
            </a:r>
          </a:p>
          <a:p>
            <a:pPr marL="533400" indent="-533400" eaLnBrk="1" hangingPunct="1">
              <a:spcBef>
                <a:spcPct val="0"/>
              </a:spcBef>
              <a:buFontTx/>
              <a:buNone/>
            </a:pPr>
            <a:r>
              <a:rPr lang="en-US" sz="1200" dirty="0" smtClean="0">
                <a:solidFill>
                  <a:srgbClr val="0000CC"/>
                </a:solidFill>
                <a:latin typeface="Courier New" pitchFamily="49" charset="0"/>
                <a:cs typeface="Courier New" pitchFamily="49" charset="0"/>
              </a:rPr>
              <a:t>Gender           1 0.04292 0.04292  1.8688  0.176886    </a:t>
            </a:r>
          </a:p>
          <a:p>
            <a:pPr marL="533400" indent="-533400" eaLnBrk="1" hangingPunct="1">
              <a:spcBef>
                <a:spcPct val="0"/>
              </a:spcBef>
              <a:buFontTx/>
              <a:buNone/>
            </a:pPr>
            <a:r>
              <a:rPr lang="en-US" sz="1200" dirty="0" err="1" smtClean="0">
                <a:solidFill>
                  <a:srgbClr val="0000CC"/>
                </a:solidFill>
                <a:latin typeface="Courier New" pitchFamily="49" charset="0"/>
                <a:cs typeface="Courier New" pitchFamily="49" charset="0"/>
              </a:rPr>
              <a:t>Group:Condition</a:t>
            </a:r>
            <a:r>
              <a:rPr lang="en-US" sz="1200" dirty="0" smtClean="0">
                <a:solidFill>
                  <a:srgbClr val="0000CC"/>
                </a:solidFill>
                <a:latin typeface="Courier New" pitchFamily="49" charset="0"/>
                <a:cs typeface="Courier New" pitchFamily="49" charset="0"/>
              </a:rPr>
              <a:t>  1 0.27378 0.27378 11.9201  0.001043 ** </a:t>
            </a:r>
          </a:p>
          <a:p>
            <a:pPr marL="533400" indent="-533400" eaLnBrk="1" hangingPunct="1">
              <a:spcBef>
                <a:spcPct val="0"/>
              </a:spcBef>
              <a:buFontTx/>
              <a:buNone/>
            </a:pPr>
            <a:r>
              <a:rPr lang="en-US" sz="1200" dirty="0" smtClean="0">
                <a:solidFill>
                  <a:srgbClr val="0000CC"/>
                </a:solidFill>
                <a:latin typeface="Courier New" pitchFamily="49" charset="0"/>
                <a:cs typeface="Courier New" pitchFamily="49" charset="0"/>
              </a:rPr>
              <a:t>Residuals       58 1.33216 0.02297                      </a:t>
            </a:r>
          </a:p>
          <a:p>
            <a:pPr marL="533400" indent="-533400" eaLnBrk="1" hangingPunct="1">
              <a:spcBef>
                <a:spcPct val="0"/>
              </a:spcBef>
              <a:buFontTx/>
              <a:buNone/>
            </a:pPr>
            <a:r>
              <a:rPr lang="en-US" sz="1200" dirty="0" smtClean="0">
                <a:solidFill>
                  <a:srgbClr val="0000CC"/>
                </a:solidFill>
                <a:latin typeface="Courier New" pitchFamily="49" charset="0"/>
                <a:cs typeface="Courier New" pitchFamily="49" charset="0"/>
              </a:rPr>
              <a:t>---</a:t>
            </a:r>
          </a:p>
          <a:p>
            <a:pPr marL="533400" indent="-533400" eaLnBrk="1" hangingPunct="1">
              <a:spcBef>
                <a:spcPct val="0"/>
              </a:spcBef>
              <a:buFontTx/>
              <a:buNone/>
            </a:pPr>
            <a:r>
              <a:rPr lang="en-US" sz="1200" dirty="0" err="1" smtClean="0">
                <a:solidFill>
                  <a:srgbClr val="0000CC"/>
                </a:solidFill>
                <a:latin typeface="Courier New" pitchFamily="49" charset="0"/>
                <a:cs typeface="Courier New" pitchFamily="49" charset="0"/>
              </a:rPr>
              <a:t>Signif</a:t>
            </a:r>
            <a:r>
              <a:rPr lang="en-US" sz="1200" dirty="0" smtClean="0">
                <a:solidFill>
                  <a:srgbClr val="0000CC"/>
                </a:solidFill>
                <a:latin typeface="Courier New" pitchFamily="49" charset="0"/>
                <a:cs typeface="Courier New" pitchFamily="49" charset="0"/>
              </a:rPr>
              <a:t>. codes:  0 ‘***’ 0.001 ‘**’ 0.01 ‘*’ 0.05 ‘.’ 0.1 ‘ ’ 1 </a:t>
            </a:r>
          </a:p>
          <a:p>
            <a:pPr marL="533400" indent="-533400" eaLnBrk="1" hangingPunct="1">
              <a:spcBef>
                <a:spcPct val="0"/>
              </a:spcBef>
              <a:buFontTx/>
              <a:buNone/>
            </a:pPr>
            <a:r>
              <a:rPr lang="en-US" sz="1200" dirty="0" smtClean="0">
                <a:solidFill>
                  <a:srgbClr val="FF0000"/>
                </a:solidFill>
                <a:latin typeface="Courier New" pitchFamily="49" charset="0"/>
                <a:cs typeface="Courier New" pitchFamily="49" charset="0"/>
              </a:rPr>
              <a:t>&gt; boxplot(</a:t>
            </a:r>
            <a:r>
              <a:rPr lang="en-US" sz="1200" dirty="0" err="1" smtClean="0">
                <a:solidFill>
                  <a:srgbClr val="FF0000"/>
                </a:solidFill>
                <a:latin typeface="Courier New" pitchFamily="49" charset="0"/>
                <a:cs typeface="Courier New" pitchFamily="49" charset="0"/>
              </a:rPr>
              <a:t>Learning~Group</a:t>
            </a:r>
            <a:r>
              <a:rPr lang="en-US" sz="1200" dirty="0" smtClean="0">
                <a:solidFill>
                  <a:srgbClr val="FF0000"/>
                </a:solidFill>
                <a:latin typeface="Courier New" pitchFamily="49" charset="0"/>
                <a:cs typeface="Courier New" pitchFamily="49" charset="0"/>
              </a:rPr>
              <a:t>*</a:t>
            </a:r>
            <a:r>
              <a:rPr lang="en-US" sz="1200" dirty="0" err="1" smtClean="0">
                <a:solidFill>
                  <a:srgbClr val="FF0000"/>
                </a:solidFill>
                <a:latin typeface="Courier New" pitchFamily="49" charset="0"/>
                <a:cs typeface="Courier New" pitchFamily="49" charset="0"/>
              </a:rPr>
              <a:t>Condition+Gender</a:t>
            </a:r>
            <a:r>
              <a:rPr lang="en-US" sz="1200" dirty="0" smtClean="0">
                <a:solidFill>
                  <a:srgbClr val="FF0000"/>
                </a:solidFill>
                <a:latin typeface="Courier New" pitchFamily="49" charset="0"/>
                <a:cs typeface="Courier New" pitchFamily="49" charset="0"/>
              </a:rPr>
              <a:t>,</a:t>
            </a:r>
          </a:p>
          <a:p>
            <a:pPr marL="533400" indent="-533400" eaLnBrk="1" hangingPunct="1">
              <a:spcBef>
                <a:spcPct val="0"/>
              </a:spcBef>
              <a:buFontTx/>
              <a:buNone/>
            </a:pPr>
            <a:r>
              <a:rPr lang="en-US" sz="1200" dirty="0" smtClean="0">
                <a:solidFill>
                  <a:srgbClr val="FF0000"/>
                </a:solidFill>
                <a:latin typeface="Courier New" pitchFamily="49" charset="0"/>
                <a:cs typeface="Courier New" pitchFamily="49" charset="0"/>
              </a:rPr>
              <a:t>+ col=c(rep("pink",4),rep("light blue",4)))</a:t>
            </a:r>
            <a:endParaRPr lang="en-US" sz="1200" dirty="0" smtClean="0">
              <a:solidFill>
                <a:srgbClr val="FF0000"/>
              </a:solidFill>
              <a:latin typeface="Courier New" pitchFamily="49" charset="0"/>
              <a:cs typeface="Courier New" pitchFamily="49" charset="0"/>
            </a:endParaRPr>
          </a:p>
        </p:txBody>
      </p:sp>
      <p:pic>
        <p:nvPicPr>
          <p:cNvPr id="9"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05400" y="4156075"/>
            <a:ext cx="3921125" cy="2625725"/>
          </a:xfrm>
          <a:prstGeom prst="rect">
            <a:avLst/>
          </a:prstGeom>
          <a:noFill/>
          <a:ln w="25400">
            <a:solidFill>
              <a:srgbClr val="96969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528810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smtClean="0"/>
              <a:t>		</a:t>
            </a:r>
            <a:r>
              <a:rPr lang="hr-HR" smtClean="0"/>
              <a:t>The End</a:t>
            </a:r>
            <a:endParaRPr lang="en-US" smtClean="0"/>
          </a:p>
        </p:txBody>
      </p:sp>
      <p:sp>
        <p:nvSpPr>
          <p:cNvPr id="56323" name="Rectangle 3"/>
          <p:cNvSpPr>
            <a:spLocks noGrp="1" noChangeArrowheads="1"/>
          </p:cNvSpPr>
          <p:nvPr>
            <p:ph type="body" idx="1"/>
          </p:nvPr>
        </p:nvSpPr>
        <p:spPr>
          <a:xfrm>
            <a:off x="3810000" y="5867400"/>
            <a:ext cx="4953000" cy="533400"/>
          </a:xfrm>
        </p:spPr>
        <p:txBody>
          <a:bodyPr/>
          <a:lstStyle/>
          <a:p>
            <a:pPr eaLnBrk="1" hangingPunct="1"/>
            <a:r>
              <a:rPr lang="sr-Latn-RS" smtClean="0"/>
              <a:t>josipsaban@gmail.com</a:t>
            </a:r>
          </a:p>
        </p:txBody>
      </p:sp>
      <p:pic>
        <p:nvPicPr>
          <p:cNvPr id="56324" name="Content Placeholder 13" descr="useRtrans.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752600"/>
            <a:ext cx="82296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z="3200" smtClean="0"/>
              <a:t>“Open source”... that just means I don’t have to pay for it, right?</a:t>
            </a:r>
            <a:endParaRPr lang="hr-HR" sz="3200" smtClean="0"/>
          </a:p>
        </p:txBody>
      </p:sp>
      <p:sp>
        <p:nvSpPr>
          <p:cNvPr id="11267" name="Content Placeholder 2"/>
          <p:cNvSpPr>
            <a:spLocks noGrp="1"/>
          </p:cNvSpPr>
          <p:nvPr>
            <p:ph idx="1"/>
          </p:nvPr>
        </p:nvSpPr>
        <p:spPr>
          <a:xfrm>
            <a:off x="949325" y="1981200"/>
            <a:ext cx="7661275" cy="4572000"/>
          </a:xfrm>
        </p:spPr>
        <p:txBody>
          <a:bodyPr/>
          <a:lstStyle/>
          <a:p>
            <a:r>
              <a:rPr lang="hr-HR" smtClean="0"/>
              <a:t>„Free” is NEVER an advantage</a:t>
            </a:r>
          </a:p>
          <a:p>
            <a:pPr lvl="1"/>
            <a:r>
              <a:rPr lang="en-US" sz="2400" smtClean="0">
                <a:latin typeface="Helvetica" pitchFamily="34" charset="0"/>
                <a:cs typeface="Helvetica" pitchFamily="34" charset="0"/>
                <a:sym typeface="Helvetica" pitchFamily="34" charset="0"/>
              </a:rPr>
              <a:t>Provides full access to algorithms and their implementation</a:t>
            </a:r>
            <a:endParaRPr lang="hr-HR" sz="2400" smtClean="0">
              <a:latin typeface="Helvetica" pitchFamily="34" charset="0"/>
              <a:cs typeface="Helvetica" pitchFamily="34" charset="0"/>
              <a:sym typeface="Helvetica" pitchFamily="34" charset="0"/>
            </a:endParaRPr>
          </a:p>
          <a:p>
            <a:pPr lvl="1"/>
            <a:r>
              <a:rPr lang="en-US" sz="2400" smtClean="0">
                <a:latin typeface="Helvetica" pitchFamily="34" charset="0"/>
                <a:cs typeface="Helvetica" pitchFamily="34" charset="0"/>
                <a:sym typeface="Helvetica" pitchFamily="34" charset="0"/>
              </a:rPr>
              <a:t>Gives you the ability to fix bugs and extend software</a:t>
            </a:r>
            <a:endParaRPr lang="hr-HR" sz="2400" smtClean="0">
              <a:latin typeface="Helvetica" pitchFamily="34" charset="0"/>
              <a:cs typeface="Helvetica" pitchFamily="34" charset="0"/>
              <a:sym typeface="Helvetica" pitchFamily="34" charset="0"/>
            </a:endParaRPr>
          </a:p>
          <a:p>
            <a:pPr lvl="1"/>
            <a:r>
              <a:rPr lang="en-US" sz="2400" smtClean="0">
                <a:latin typeface="Helvetica" pitchFamily="34" charset="0"/>
                <a:cs typeface="Helvetica" pitchFamily="34" charset="0"/>
                <a:sym typeface="Helvetica" pitchFamily="34" charset="0"/>
              </a:rPr>
              <a:t>Provides a forum allowing researchers to explore and expand the methods used to analyze data</a:t>
            </a:r>
            <a:endParaRPr lang="hr-HR" sz="2400" smtClean="0">
              <a:latin typeface="Helvetica" pitchFamily="34" charset="0"/>
              <a:cs typeface="Helvetica" pitchFamily="34" charset="0"/>
              <a:sym typeface="Helvetica" pitchFamily="34" charset="0"/>
            </a:endParaRPr>
          </a:p>
          <a:p>
            <a:pPr lvl="1"/>
            <a:r>
              <a:rPr lang="en-US" sz="2400" smtClean="0">
                <a:latin typeface="Helvetica" pitchFamily="34" charset="0"/>
                <a:cs typeface="Helvetica" pitchFamily="34" charset="0"/>
                <a:sym typeface="Helvetica" pitchFamily="34" charset="0"/>
              </a:rPr>
              <a:t>Is the product of 1000s of leading experts in the fields they know best</a:t>
            </a:r>
            <a:r>
              <a:rPr lang="hr-HR" sz="2400" smtClean="0">
                <a:latin typeface="Helvetica" pitchFamily="34" charset="0"/>
                <a:cs typeface="Helvetica" pitchFamily="34" charset="0"/>
                <a:sym typeface="Helvetica" pitchFamily="34" charset="0"/>
              </a:rPr>
              <a:t> - i</a:t>
            </a:r>
            <a:r>
              <a:rPr lang="en-US" sz="2400" smtClean="0">
                <a:latin typeface="Helvetica" pitchFamily="34" charset="0"/>
                <a:cs typeface="Helvetica" pitchFamily="34" charset="0"/>
                <a:sym typeface="Helvetica" pitchFamily="34" charset="0"/>
              </a:rPr>
              <a:t>t is CUTTING EDGE </a:t>
            </a:r>
            <a:endParaRPr lang="en-US" sz="2400" smtClean="0">
              <a:latin typeface="Helvetica" pitchFamily="34" charset="0"/>
              <a:sym typeface="Helvetica"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Axis">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Axis</Template>
  <TotalTime>655</TotalTime>
  <Words>4421</Words>
  <Application>Microsoft Office PowerPoint</Application>
  <PresentationFormat>On-screen Show (4:3)</PresentationFormat>
  <Paragraphs>659</Paragraphs>
  <Slides>82</Slides>
  <Notes>9</Notes>
  <HiddenSlides>0</HiddenSlides>
  <MMClips>0</MMClips>
  <ScaleCrop>false</ScaleCrop>
  <HeadingPairs>
    <vt:vector size="4" baseType="variant">
      <vt:variant>
        <vt:lpstr>Theme</vt:lpstr>
      </vt:variant>
      <vt:variant>
        <vt:i4>1</vt:i4>
      </vt:variant>
      <vt:variant>
        <vt:lpstr>Slide Titles</vt:lpstr>
      </vt:variant>
      <vt:variant>
        <vt:i4>82</vt:i4>
      </vt:variant>
    </vt:vector>
  </HeadingPairs>
  <TitlesOfParts>
    <vt:vector size="83" baseType="lpstr">
      <vt:lpstr>Axis</vt:lpstr>
      <vt:lpstr>R Programming Language</vt:lpstr>
      <vt:lpstr>Outline</vt:lpstr>
      <vt:lpstr>What is analytics?</vt:lpstr>
      <vt:lpstr>What is analytics?</vt:lpstr>
      <vt:lpstr>Business inteligence</vt:lpstr>
      <vt:lpstr>What is R and how people use it?</vt:lpstr>
      <vt:lpstr>What is R?</vt:lpstr>
      <vt:lpstr>What is R?</vt:lpstr>
      <vt:lpstr>“Open source”... that just means I don’t have to pay for it, right?</vt:lpstr>
      <vt:lpstr>“Open source”... that just means I don’t have to pay for it, right?</vt:lpstr>
      <vt:lpstr>R in data analysis</vt:lpstr>
      <vt:lpstr>R in bioinformatics (2012)</vt:lpstr>
      <vt:lpstr>Growth in R addon packages</vt:lpstr>
      <vt:lpstr>Growth in Internet Discussion</vt:lpstr>
      <vt:lpstr>Rexer Analytics Poll on “tools”</vt:lpstr>
      <vt:lpstr>KDnuggests.com Poll on “languages”</vt:lpstr>
      <vt:lpstr>Drew Conway/John Myles White</vt:lpstr>
      <vt:lpstr>What about speed?</vt:lpstr>
      <vt:lpstr>What about tool support?</vt:lpstr>
      <vt:lpstr>Domain-specific language ( DSL )</vt:lpstr>
      <vt:lpstr>What are statisticians like? </vt:lpstr>
      <vt:lpstr>What is a statistical DSL?</vt:lpstr>
      <vt:lpstr>Advantages of R</vt:lpstr>
      <vt:lpstr>Advantages of R</vt:lpstr>
      <vt:lpstr>R’s Limitations</vt:lpstr>
      <vt:lpstr>What about accuracy?</vt:lpstr>
      <vt:lpstr>What about tech-support?</vt:lpstr>
      <vt:lpstr>Add-on packages</vt:lpstr>
      <vt:lpstr>Add-on packages</vt:lpstr>
      <vt:lpstr>Relevant sites</vt:lpstr>
      <vt:lpstr>Relevant sites</vt:lpstr>
      <vt:lpstr>Ways to run R</vt:lpstr>
      <vt:lpstr>Standard Windows Interface</vt:lpstr>
      <vt:lpstr>Standard MacIntosh interface</vt:lpstr>
      <vt:lpstr>RStudio ( http://RStudio.org )</vt:lpstr>
      <vt:lpstr>R Commander</vt:lpstr>
      <vt:lpstr>Running R from Excel</vt:lpstr>
      <vt:lpstr>Rattle: R Analytical Tool To Learn Easily</vt:lpstr>
      <vt:lpstr>Red-R ( http://www.red-r.org/ )</vt:lpstr>
      <vt:lpstr>Revolution R Enterprise </vt:lpstr>
      <vt:lpstr>Revolution Analytics User Interface</vt:lpstr>
      <vt:lpstr>Code comparison</vt:lpstr>
      <vt:lpstr>1st recommended book</vt:lpstr>
      <vt:lpstr>2nd recommended book</vt:lpstr>
      <vt:lpstr>A few more books</vt:lpstr>
      <vt:lpstr>Demo</vt:lpstr>
      <vt:lpstr>Design of the R system</vt:lpstr>
      <vt:lpstr>Design of the R system</vt:lpstr>
      <vt:lpstr>Design of the R system</vt:lpstr>
      <vt:lpstr>Demo requirements</vt:lpstr>
      <vt:lpstr>RStudio</vt:lpstr>
      <vt:lpstr>Demo</vt:lpstr>
      <vt:lpstr>Demo</vt:lpstr>
      <vt:lpstr>Demo</vt:lpstr>
      <vt:lpstr>Demo</vt:lpstr>
      <vt:lpstr>Demo</vt:lpstr>
      <vt:lpstr>Demo</vt:lpstr>
      <vt:lpstr>Demo</vt:lpstr>
      <vt:lpstr>Demo</vt:lpstr>
      <vt:lpstr>Demo</vt:lpstr>
      <vt:lpstr>Demo</vt:lpstr>
      <vt:lpstr>Demo</vt:lpstr>
      <vt:lpstr>Demo</vt:lpstr>
      <vt:lpstr>Demo - Statistics and Data Analysis</vt:lpstr>
      <vt:lpstr>Basic parametric inferential statistics</vt:lpstr>
      <vt:lpstr>Basic parametric inferential statistics</vt:lpstr>
      <vt:lpstr>Basic parametric inferential statistics</vt:lpstr>
      <vt:lpstr>Basic parametric inferential statistics</vt:lpstr>
      <vt:lpstr>Basic parametric inferential statistics</vt:lpstr>
      <vt:lpstr>Basic parametric inferential statistics</vt:lpstr>
      <vt:lpstr>Basic parametric inferential statistics</vt:lpstr>
      <vt:lpstr>Statistics and data analysis</vt:lpstr>
      <vt:lpstr>Statistics and data analysis</vt:lpstr>
      <vt:lpstr>Statistics and data analysis</vt:lpstr>
      <vt:lpstr>Basic non-parametric inferential statistics</vt:lpstr>
      <vt:lpstr>Basic non-parametric inferential statistics</vt:lpstr>
      <vt:lpstr>Linear models and ANOVA</vt:lpstr>
      <vt:lpstr>Linear models and ANOVA</vt:lpstr>
      <vt:lpstr>Linear models and ANOVA</vt:lpstr>
      <vt:lpstr>Linear models and ANOVA</vt:lpstr>
      <vt:lpstr>Linear models and ANOVA</vt:lpstr>
      <vt:lpstr>  The 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Programming Language</dc:title>
  <dc:creator>Josip Šaban</dc:creator>
  <cp:lastModifiedBy>Josip Šaban</cp:lastModifiedBy>
  <cp:revision>124</cp:revision>
  <dcterms:created xsi:type="dcterms:W3CDTF">2006-12-07T03:51:16Z</dcterms:created>
  <dcterms:modified xsi:type="dcterms:W3CDTF">2012-11-14T11:01:33Z</dcterms:modified>
</cp:coreProperties>
</file>