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3" r:id="rId7"/>
    <p:sldId id="274" r:id="rId8"/>
    <p:sldId id="276" r:id="rId9"/>
    <p:sldId id="279" r:id="rId10"/>
    <p:sldId id="282" r:id="rId11"/>
    <p:sldId id="284" r:id="rId12"/>
    <p:sldId id="285" r:id="rId13"/>
    <p:sldId id="286" r:id="rId14"/>
    <p:sldId id="289" r:id="rId15"/>
    <p:sldId id="288" r:id="rId16"/>
    <p:sldId id="290" r:id="rId17"/>
    <p:sldId id="287" r:id="rId18"/>
    <p:sldId id="272" r:id="rId19"/>
    <p:sldId id="2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5" d="100"/>
          <a:sy n="125" d="100"/>
        </p:scale>
        <p:origin x="302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osip.saban@meridian-data.h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josipsaba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Helvetica Neue LT"/>
              </a:rPr>
              <a:t>Cloud warehouse monitoring </a:t>
            </a:r>
            <a:br>
              <a:rPr lang="en-US" b="0" i="0" dirty="0">
                <a:solidFill>
                  <a:srgbClr val="FFFFFF"/>
                </a:solidFill>
                <a:effectLst/>
                <a:latin typeface="Helvetica Neue LT"/>
              </a:rPr>
            </a:br>
            <a:r>
              <a:rPr lang="en-US" sz="4000" b="0" i="0" dirty="0">
                <a:solidFill>
                  <a:srgbClr val="FFFFFF"/>
                </a:solidFill>
                <a:effectLst/>
                <a:latin typeface="Helvetica Neue LT"/>
              </a:rPr>
              <a:t>Snowflake case study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JOSIP SABAN, M.Sc., E-MBA</a:t>
            </a:r>
            <a:endParaRPr lang="hr-HR" dirty="0"/>
          </a:p>
          <a:p>
            <a:r>
              <a:rPr lang="hr-HR" dirty="0"/>
              <a:t>Meridian data, owner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29" cy="736603"/>
          </a:xfrm>
        </p:spPr>
        <p:txBody>
          <a:bodyPr/>
          <a:lstStyle/>
          <a:p>
            <a:r>
              <a:rPr lang="en-US" dirty="0"/>
              <a:t>Service account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88E90-6DDF-8167-040A-F5ADFC5A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1" y="2285999"/>
            <a:ext cx="5438479" cy="3034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497DC-3D25-C367-103A-BD6031F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88" y="2285999"/>
            <a:ext cx="5377345" cy="30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29" cy="736603"/>
          </a:xfrm>
        </p:spPr>
        <p:txBody>
          <a:bodyPr>
            <a:normAutofit/>
          </a:bodyPr>
          <a:lstStyle/>
          <a:p>
            <a:r>
              <a:rPr lang="en-US" dirty="0"/>
              <a:t>Organization usage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5E60B-0670-26CB-830E-F22045C7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37" y="2286000"/>
            <a:ext cx="5420473" cy="304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5F7ED-8D45-1E3C-7068-A22AF450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288020"/>
            <a:ext cx="5420051" cy="30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8405"/>
            <a:ext cx="3427729" cy="660403"/>
          </a:xfrm>
        </p:spPr>
        <p:txBody>
          <a:bodyPr/>
          <a:lstStyle/>
          <a:p>
            <a:r>
              <a:rPr lang="en-US" dirty="0"/>
              <a:t>Task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3C19B-3114-818A-A610-7C96E087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993972"/>
            <a:ext cx="8152129" cy="45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8405"/>
            <a:ext cx="3427729" cy="660403"/>
          </a:xfrm>
        </p:spPr>
        <p:txBody>
          <a:bodyPr/>
          <a:lstStyle/>
          <a:p>
            <a:r>
              <a:rPr lang="en-US" dirty="0"/>
              <a:t>Table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0BAE9-E6B1-6E81-E950-823CD930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66170"/>
            <a:ext cx="8533129" cy="48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What did we do after we enabled reporting?</a:t>
            </a:r>
          </a:p>
          <a:p>
            <a:pPr lvl="1"/>
            <a:r>
              <a:rPr lang="en-US" dirty="0"/>
              <a:t>Recreated user roles by org-chart, with minimally required privileges</a:t>
            </a:r>
          </a:p>
          <a:p>
            <a:pPr lvl="1"/>
            <a:r>
              <a:rPr lang="en-US" dirty="0"/>
              <a:t>Created a limited number of roles for service accounts</a:t>
            </a:r>
          </a:p>
          <a:p>
            <a:pPr lvl="1"/>
            <a:r>
              <a:rPr lang="en-US" dirty="0"/>
              <a:t>Started analysis on most popular/biggest tables</a:t>
            </a:r>
          </a:p>
          <a:p>
            <a:pPr lvl="1"/>
            <a:r>
              <a:rPr lang="en-US" dirty="0"/>
              <a:t>Started Snowflake task analysis and pro-actively contacted owners of most expensive ones</a:t>
            </a:r>
          </a:p>
          <a:p>
            <a:pPr lvl="1"/>
            <a:r>
              <a:rPr lang="en-US" dirty="0"/>
              <a:t>Started “serious” governance</a:t>
            </a:r>
          </a:p>
          <a:p>
            <a:pPr lvl="2"/>
            <a:r>
              <a:rPr lang="en-US" dirty="0"/>
              <a:t>Observing who is doing what and how</a:t>
            </a:r>
          </a:p>
          <a:p>
            <a:pPr lvl="2"/>
            <a:r>
              <a:rPr lang="en-US" dirty="0"/>
              <a:t>How users are using source data</a:t>
            </a:r>
          </a:p>
          <a:p>
            <a:pPr lvl="2"/>
            <a:r>
              <a:rPr lang="en-US" dirty="0"/>
              <a:t>Decreased size of warehouses after disabling/refactoring expensive queries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32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B94D-F08F-4D70-9FC9-081D14E4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else do you need ( roadmap )?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B8235-AAE8-4D64-A4A2-360526E46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10" y="1600200"/>
            <a:ext cx="5803373" cy="498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1C2F-C575-8106-18EA-A9D14A752AAB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4557127" cy="4881566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new deployment performance</a:t>
            </a:r>
          </a:p>
          <a:p>
            <a:r>
              <a:rPr lang="en-US" dirty="0"/>
              <a:t>Tight(er) cost control and  user privileges</a:t>
            </a:r>
          </a:p>
          <a:p>
            <a:r>
              <a:rPr lang="en-US" dirty="0"/>
              <a:t>Awareness of new database features</a:t>
            </a:r>
          </a:p>
          <a:p>
            <a:r>
              <a:rPr lang="en-US"/>
              <a:t>User educations </a:t>
            </a:r>
            <a:r>
              <a:rPr lang="en-US" dirty="0"/>
              <a:t>on proper database use</a:t>
            </a:r>
          </a:p>
          <a:p>
            <a:r>
              <a:rPr lang="en-US" dirty="0"/>
              <a:t>Roadmap into user product/delivery plans</a:t>
            </a:r>
          </a:p>
        </p:txBody>
      </p:sp>
    </p:spTree>
    <p:extLst>
      <p:ext uri="{BB962C8B-B14F-4D97-AF65-F5344CB8AC3E}">
        <p14:creationId xmlns:p14="http://schemas.microsoft.com/office/powerpoint/2010/main" val="32139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165E-C8B1-D2A1-63DD-FD357283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1026" name="Picture 2" descr="Outstanding Answers to the Common Question “Tell Me about Yourself” - Hyatt  - Fennell">
            <a:extLst>
              <a:ext uri="{FF2B5EF4-FFF2-40B4-BE49-F238E27FC236}">
                <a16:creationId xmlns:a16="http://schemas.microsoft.com/office/drawing/2014/main" id="{803CF4A7-AB00-6260-DBD9-D39FBF2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2209800"/>
            <a:ext cx="6458476" cy="36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1052-3FF1-EC4C-6BFE-CBF6A0168B69}"/>
              </a:ext>
            </a:extLst>
          </p:cNvPr>
          <p:cNvSpPr txBox="1">
            <a:spLocks/>
          </p:cNvSpPr>
          <p:nvPr/>
        </p:nvSpPr>
        <p:spPr>
          <a:xfrm>
            <a:off x="1080085" y="2209800"/>
            <a:ext cx="4328527" cy="3632998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Josip Saban, M. Sc., E-MBA</a:t>
            </a:r>
          </a:p>
          <a:p>
            <a:pPr marL="0" indent="0">
              <a:buNone/>
            </a:pPr>
            <a:r>
              <a:rPr lang="en-US" sz="2400" dirty="0"/>
              <a:t>Meridian data, owner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josip.saban@meridian-data.hr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josipsaban@gmail.com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+385 95 9041804</a:t>
            </a:r>
          </a:p>
          <a:p>
            <a:pPr marL="0" indent="0">
              <a:buNone/>
            </a:pPr>
            <a:r>
              <a:rPr lang="en-US" sz="2400" dirty="0"/>
              <a:t>+43 664 88161370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How it starts ( motivation )?</a:t>
            </a:r>
            <a:endParaRPr lang="en-US" dirty="0"/>
          </a:p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endParaRPr lang="en-US" dirty="0"/>
          </a:p>
          <a:p>
            <a:r>
              <a:rPr lang="hr-HR" dirty="0"/>
              <a:t>What else do you need ( roadmap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0DCF-6AE4-AD13-239C-0BCA02DD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hr-HR" dirty="0"/>
              <a:t>Day one</a:t>
            </a:r>
            <a:endParaRPr lang="en-US" dirty="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2DA5E427-C5B9-F325-CB29-31303664E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/>
          <a:lstStyle/>
          <a:p>
            <a:r>
              <a:rPr lang="hr-HR" dirty="0"/>
              <a:t>You get a new toy – your first Snowflake instance</a:t>
            </a:r>
          </a:p>
          <a:p>
            <a:r>
              <a:rPr lang="hr-HR" dirty="0"/>
              <a:t>Ideally you read some documentation/watch some videos...or not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r>
              <a:rPr lang="hr-HR" dirty="0">
                <a:sym typeface="Wingdings" panose="05000000000000000000" pitchFamily="2" charset="2"/>
              </a:rPr>
              <a:t>You start moving data, testing out all the „cool” stuff from sales slide</a:t>
            </a:r>
            <a:r>
              <a:rPr lang="en-US" dirty="0">
                <a:sym typeface="Wingdings" panose="05000000000000000000" pitchFamily="2" charset="2"/>
              </a:rPr>
              <a:t>s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It works </a:t>
            </a:r>
            <a:endParaRPr lang="en-US" dirty="0"/>
          </a:p>
        </p:txBody>
      </p:sp>
      <p:pic>
        <p:nvPicPr>
          <p:cNvPr id="1026" name="Picture 2" descr="4 Reasons to Watch The IT Crowd, Like Now | Tell-Tale TV">
            <a:extLst>
              <a:ext uri="{FF2B5EF4-FFF2-40B4-BE49-F238E27FC236}">
                <a16:creationId xmlns:a16="http://schemas.microsoft.com/office/drawing/2014/main" id="{30415F07-5534-6FA3-525A-C293F9417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0" r="4685"/>
          <a:stretch/>
        </p:blipFill>
        <p:spPr bwMode="auto">
          <a:xfrm>
            <a:off x="6500707" y="1706880"/>
            <a:ext cx="5078677" cy="44653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180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1993-EA05-B469-1F2D-37081C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How i</a:t>
            </a:r>
            <a:r>
              <a:rPr lang="en-US" dirty="0"/>
              <a:t>t starts?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7496-D9D4-F302-8BF3-664D873C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981200"/>
            <a:ext cx="10360501" cy="4462272"/>
          </a:xfrm>
        </p:spPr>
        <p:txBody>
          <a:bodyPr/>
          <a:lstStyle/>
          <a:p>
            <a:r>
              <a:rPr lang="en-US" dirty="0"/>
              <a:t>Usually with one or more use cases:</a:t>
            </a:r>
          </a:p>
          <a:p>
            <a:pPr lvl="1"/>
            <a:r>
              <a:rPr lang="en-US" dirty="0"/>
              <a:t>On-premise is no longer sufficient to consume all data sources </a:t>
            </a:r>
          </a:p>
          <a:p>
            <a:pPr lvl="1"/>
            <a:r>
              <a:rPr lang="en-US" dirty="0"/>
              <a:t>We want use automated hardware scaling/software upgrades in cloud </a:t>
            </a:r>
          </a:p>
          <a:p>
            <a:pPr lvl="1"/>
            <a:r>
              <a:rPr lang="en-US" dirty="0"/>
              <a:t>We want to see if “cloud warehouse” works for us</a:t>
            </a:r>
          </a:p>
          <a:p>
            <a:pPr lvl="1"/>
            <a:r>
              <a:rPr lang="en-US" dirty="0"/>
              <a:t>We want to move from legacy tool stack to “something else”</a:t>
            </a:r>
          </a:p>
          <a:p>
            <a:pPr lvl="1"/>
            <a:r>
              <a:rPr lang="en-US" dirty="0"/>
              <a:t>Compliance frameworks are in place to support cloud analytic systems</a:t>
            </a:r>
          </a:p>
          <a:p>
            <a:pPr lvl="1"/>
            <a:r>
              <a:rPr lang="en-US" dirty="0"/>
              <a:t>You got some money to play with cloud ( and Snowflake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1993-EA05-B469-1F2D-37081C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How i</a:t>
            </a:r>
            <a:r>
              <a:rPr lang="en-US" dirty="0"/>
              <a:t>t starts?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7496-D9D4-F302-8BF3-664D873C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basic administration ( users/roles/virtual warehouses )</a:t>
            </a:r>
          </a:p>
          <a:p>
            <a:r>
              <a:rPr lang="en-US" dirty="0"/>
              <a:t>We connect Snowflake to “outside world”</a:t>
            </a:r>
          </a:p>
          <a:p>
            <a:r>
              <a:rPr lang="en-US" dirty="0"/>
              <a:t>We get some data to the system</a:t>
            </a:r>
          </a:p>
          <a:p>
            <a:r>
              <a:rPr lang="en-US" dirty="0"/>
              <a:t>We onboard first users, usually giving them too much resources </a:t>
            </a:r>
          </a:p>
          <a:p>
            <a:r>
              <a:rPr lang="en-US" dirty="0"/>
              <a:t>Users, if they know SQL, start writing queries, usually sub-optimal</a:t>
            </a:r>
          </a:p>
          <a:p>
            <a:r>
              <a:rPr lang="en-US" dirty="0"/>
              <a:t>“Outside” performance is great and it all works, everyone is happy</a:t>
            </a:r>
          </a:p>
          <a:p>
            <a:r>
              <a:rPr lang="en-US" dirty="0"/>
              <a:t>Three to six months pass…all is great…and then you get a call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1993-EA05-B469-1F2D-37081C5E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hr-HR" dirty="0"/>
              <a:t>How i</a:t>
            </a:r>
            <a:r>
              <a:rPr lang="en-US" dirty="0"/>
              <a:t>t starts?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7496-D9D4-F302-8BF3-664D873C3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037434"/>
            <a:ext cx="5078677" cy="3753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Costs go up, Snowflake/cloud quarterly invoice comes, comes and…CFO calls:</a:t>
            </a:r>
          </a:p>
          <a:p>
            <a:pPr lvl="1"/>
            <a:r>
              <a:rPr lang="en-US" dirty="0"/>
              <a:t>“Can you explain what is this invoice we got for XXXXXX $?”</a:t>
            </a:r>
          </a:p>
          <a:p>
            <a:r>
              <a:rPr lang="en-US" dirty="0"/>
              <a:t>Usually there is no answer, and you cannot say “who did it”</a:t>
            </a:r>
          </a:p>
          <a:p>
            <a:r>
              <a:rPr lang="en-US" dirty="0"/>
              <a:t>“Operational monitoring or improvement” project starts</a:t>
            </a:r>
          </a:p>
        </p:txBody>
      </p:sp>
      <p:pic>
        <p:nvPicPr>
          <p:cNvPr id="2050" name="Picture 2" descr="Psyched in the workplace: Let the anger out - The CFO">
            <a:extLst>
              <a:ext uri="{FF2B5EF4-FFF2-40B4-BE49-F238E27FC236}">
                <a16:creationId xmlns:a16="http://schemas.microsoft.com/office/drawing/2014/main" id="{CE993C0C-666F-CD92-F3B5-D3FB218A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7049" y="2037433"/>
            <a:ext cx="5644763" cy="375376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81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created a set of monitoring reports, looking at every aspect of Snowflake – presented today is a subset of those reports</a:t>
            </a:r>
          </a:p>
          <a:p>
            <a:pPr lvl="1"/>
            <a:r>
              <a:rPr lang="en-US" dirty="0"/>
              <a:t>This data is shared across entire organization, it is ( internally ) public</a:t>
            </a:r>
          </a:p>
          <a:p>
            <a:pPr lvl="1"/>
            <a:r>
              <a:rPr lang="en-US" dirty="0"/>
              <a:t>Daily orchestrations are storing TOP X queries by length, user, virtual warehouse, role, task…</a:t>
            </a:r>
          </a:p>
          <a:p>
            <a:pPr lvl="1"/>
            <a:r>
              <a:rPr lang="en-US" dirty="0"/>
              <a:t>Reports are sent ( by email ) to people that are consuming significant resources </a:t>
            </a:r>
          </a:p>
          <a:p>
            <a:pPr lvl="1"/>
            <a:r>
              <a:rPr lang="en-US" dirty="0"/>
              <a:t>Slack notifications are created on dedicated channels on any event that is outside of acceptable performance/resource consumption rules</a:t>
            </a:r>
          </a:p>
          <a:p>
            <a:r>
              <a:rPr lang="en-US" dirty="0"/>
              <a:t>This was followed by defining rules how things should be done and monitoring for rule breaking, followed by trying to dynamically monitor queries/tasks </a:t>
            </a:r>
          </a:p>
        </p:txBody>
      </p:sp>
    </p:spTree>
    <p:extLst>
      <p:ext uri="{BB962C8B-B14F-4D97-AF65-F5344CB8AC3E}">
        <p14:creationId xmlns:p14="http://schemas.microsoft.com/office/powerpoint/2010/main" val="36445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952" y="1514475"/>
            <a:ext cx="4648200" cy="578799"/>
          </a:xfrm>
        </p:spPr>
        <p:txBody>
          <a:bodyPr>
            <a:normAutofit/>
          </a:bodyPr>
          <a:lstStyle/>
          <a:p>
            <a:r>
              <a:rPr lang="en-US" dirty="0"/>
              <a:t>Account level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31913-423B-A6A6-8A39-72F849E8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1" y="2209800"/>
            <a:ext cx="5486321" cy="309075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6C4BF-ECB9-4FC3-3765-19CEF7B85F10}"/>
              </a:ext>
            </a:extLst>
          </p:cNvPr>
          <p:cNvSpPr txBox="1">
            <a:spLocks/>
          </p:cNvSpPr>
          <p:nvPr/>
        </p:nvSpPr>
        <p:spPr>
          <a:xfrm>
            <a:off x="6399133" y="1521163"/>
            <a:ext cx="4648200" cy="5787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Warehouse level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D3CF7-4FD2-9E53-03F3-801AC9BA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221269"/>
            <a:ext cx="5465962" cy="30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CB8-AA55-1374-F39E-14EBA25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</a:t>
            </a:r>
            <a:r>
              <a:rPr lang="en-US" dirty="0"/>
              <a:t>we built</a:t>
            </a:r>
            <a:r>
              <a:rPr lang="hr-HR" dirty="0"/>
              <a:t> ( execution 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5C39-B76A-2380-FF38-DAE6B375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682014"/>
            <a:ext cx="3961129" cy="508003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92A643-0129-D36E-D6CA-8C9E0878561A}"/>
              </a:ext>
            </a:extLst>
          </p:cNvPr>
          <p:cNvSpPr txBox="1">
            <a:spLocks/>
          </p:cNvSpPr>
          <p:nvPr/>
        </p:nvSpPr>
        <p:spPr>
          <a:xfrm>
            <a:off x="6704012" y="1650638"/>
            <a:ext cx="3961129" cy="50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usage overview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286D3C-CED6-0C2F-AC66-B3130C72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1" y="2369297"/>
            <a:ext cx="5133921" cy="3133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1E26DA-A8B5-16FE-BA63-334EC37C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69297"/>
            <a:ext cx="5561012" cy="31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602</TotalTime>
  <Words>655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 LT</vt:lpstr>
      <vt:lpstr>Tech 16x9</vt:lpstr>
      <vt:lpstr>Cloud warehouse monitoring  Snowflake case study</vt:lpstr>
      <vt:lpstr>Agenda</vt:lpstr>
      <vt:lpstr>Day one</vt:lpstr>
      <vt:lpstr>How it starts?</vt:lpstr>
      <vt:lpstr>How it starts?</vt:lpstr>
      <vt:lpstr>How it starts?</vt:lpstr>
      <vt:lpstr>What we built ( execution )? </vt:lpstr>
      <vt:lpstr>What we built ( execution )? </vt:lpstr>
      <vt:lpstr>What we built ( execution )? </vt:lpstr>
      <vt:lpstr>What we built ( execution )? </vt:lpstr>
      <vt:lpstr>What we built ( execution )? </vt:lpstr>
      <vt:lpstr>What we built ( execution )? </vt:lpstr>
      <vt:lpstr>What we built ( execution )? </vt:lpstr>
      <vt:lpstr>What we built ( execution )? </vt:lpstr>
      <vt:lpstr>What else do you need ( roadmap )?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warehouse monitoring  Snowflake case study</dc:title>
  <dc:creator>Josip Saban</dc:creator>
  <cp:lastModifiedBy>Josip Saban</cp:lastModifiedBy>
  <cp:revision>70</cp:revision>
  <dcterms:created xsi:type="dcterms:W3CDTF">2023-11-09T22:08:07Z</dcterms:created>
  <dcterms:modified xsi:type="dcterms:W3CDTF">2023-11-20T22:11:28Z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