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78" r:id="rId2"/>
    <p:sldId id="384" r:id="rId3"/>
    <p:sldId id="406" r:id="rId4"/>
    <p:sldId id="257" r:id="rId5"/>
    <p:sldId id="414" r:id="rId6"/>
    <p:sldId id="425" r:id="rId7"/>
    <p:sldId id="415" r:id="rId8"/>
    <p:sldId id="416" r:id="rId9"/>
    <p:sldId id="381" r:id="rId10"/>
    <p:sldId id="379" r:id="rId11"/>
    <p:sldId id="380" r:id="rId12"/>
    <p:sldId id="385" r:id="rId13"/>
    <p:sldId id="394" r:id="rId14"/>
    <p:sldId id="392" r:id="rId15"/>
    <p:sldId id="393" r:id="rId16"/>
    <p:sldId id="395" r:id="rId17"/>
    <p:sldId id="397" r:id="rId18"/>
    <p:sldId id="398" r:id="rId19"/>
    <p:sldId id="402" r:id="rId20"/>
    <p:sldId id="403" r:id="rId21"/>
    <p:sldId id="401" r:id="rId22"/>
    <p:sldId id="405" r:id="rId23"/>
    <p:sldId id="404" r:id="rId24"/>
    <p:sldId id="386" r:id="rId25"/>
    <p:sldId id="388" r:id="rId26"/>
    <p:sldId id="390" r:id="rId27"/>
    <p:sldId id="407" r:id="rId28"/>
    <p:sldId id="420" r:id="rId29"/>
    <p:sldId id="412" r:id="rId30"/>
    <p:sldId id="423" r:id="rId31"/>
    <p:sldId id="419" r:id="rId32"/>
    <p:sldId id="417" r:id="rId33"/>
    <p:sldId id="413" r:id="rId34"/>
    <p:sldId id="408" r:id="rId35"/>
    <p:sldId id="434" r:id="rId36"/>
    <p:sldId id="418" r:id="rId37"/>
    <p:sldId id="445" r:id="rId38"/>
    <p:sldId id="448" r:id="rId39"/>
    <p:sldId id="421" r:id="rId40"/>
    <p:sldId id="450" r:id="rId41"/>
    <p:sldId id="449" r:id="rId42"/>
    <p:sldId id="451" r:id="rId43"/>
    <p:sldId id="452" r:id="rId44"/>
    <p:sldId id="430" r:id="rId45"/>
    <p:sldId id="432" r:id="rId46"/>
    <p:sldId id="431" r:id="rId47"/>
    <p:sldId id="453" r:id="rId48"/>
    <p:sldId id="428" r:id="rId49"/>
    <p:sldId id="429" r:id="rId50"/>
    <p:sldId id="409" r:id="rId51"/>
    <p:sldId id="454" r:id="rId52"/>
    <p:sldId id="387" r:id="rId53"/>
    <p:sldId id="391" r:id="rId54"/>
    <p:sldId id="383"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03D"/>
    <a:srgbClr val="F7D547"/>
    <a:srgbClr val="F3C03F"/>
    <a:srgbClr val="E0A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64" autoAdjust="0"/>
  </p:normalViewPr>
  <p:slideViewPr>
    <p:cSldViewPr>
      <p:cViewPr varScale="1">
        <p:scale>
          <a:sx n="123" d="100"/>
          <a:sy n="123" d="100"/>
        </p:scale>
        <p:origin x="125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4BA3B-708A-4534-A407-EE1A324013B0}"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n-US"/>
        </a:p>
      </dgm:t>
    </dgm:pt>
    <dgm:pt modelId="{47F93399-7BDC-4E9F-B39B-B2C2EC48356B}">
      <dgm:prSet/>
      <dgm:spPr/>
      <dgm:t>
        <a:bodyPr/>
        <a:lstStyle/>
        <a:p>
          <a:pPr rtl="0"/>
          <a:r>
            <a:rPr lang="en-US" dirty="0" smtClean="0"/>
            <a:t>Aligned Indexes</a:t>
          </a:r>
          <a:endParaRPr lang="en-US" dirty="0"/>
        </a:p>
      </dgm:t>
    </dgm:pt>
    <dgm:pt modelId="{F7334421-78C7-4D65-82CC-B641116CE6CD}" type="parTrans" cxnId="{30D57704-8BB8-48CA-8BA4-A148BB0B2441}">
      <dgm:prSet/>
      <dgm:spPr/>
      <dgm:t>
        <a:bodyPr/>
        <a:lstStyle/>
        <a:p>
          <a:endParaRPr lang="en-US"/>
        </a:p>
      </dgm:t>
    </dgm:pt>
    <dgm:pt modelId="{1E9F5431-1845-4D29-943C-5E8A15A84631}" type="sibTrans" cxnId="{30D57704-8BB8-48CA-8BA4-A148BB0B2441}">
      <dgm:prSet/>
      <dgm:spPr/>
      <dgm:t>
        <a:bodyPr/>
        <a:lstStyle/>
        <a:p>
          <a:endParaRPr lang="en-US"/>
        </a:p>
      </dgm:t>
    </dgm:pt>
    <dgm:pt modelId="{8EC52BBD-92B3-4915-803D-4EB3D8856F87}">
      <dgm:prSet/>
      <dgm:spPr/>
      <dgm:t>
        <a:bodyPr/>
        <a:lstStyle/>
        <a:p>
          <a:pPr rtl="0"/>
          <a:r>
            <a:rPr lang="en-US" dirty="0" smtClean="0"/>
            <a:t>Must contain the partitioning key</a:t>
          </a:r>
          <a:endParaRPr lang="en-US" dirty="0"/>
        </a:p>
      </dgm:t>
    </dgm:pt>
    <dgm:pt modelId="{3E9EA823-4F62-4C88-AF51-924D2506DA3D}" type="parTrans" cxnId="{CFADE6CE-82B1-4FF9-AEB4-798DE30C5286}">
      <dgm:prSet/>
      <dgm:spPr/>
      <dgm:t>
        <a:bodyPr/>
        <a:lstStyle/>
        <a:p>
          <a:endParaRPr lang="en-US"/>
        </a:p>
      </dgm:t>
    </dgm:pt>
    <dgm:pt modelId="{3C461ABF-6267-4115-8159-E6732FA0102F}" type="sibTrans" cxnId="{CFADE6CE-82B1-4FF9-AEB4-798DE30C5286}">
      <dgm:prSet/>
      <dgm:spPr/>
      <dgm:t>
        <a:bodyPr/>
        <a:lstStyle/>
        <a:p>
          <a:endParaRPr lang="en-US"/>
        </a:p>
      </dgm:t>
    </dgm:pt>
    <dgm:pt modelId="{88D601F2-1050-441A-A09E-47553224D432}">
      <dgm:prSet/>
      <dgm:spPr/>
      <dgm:t>
        <a:bodyPr/>
        <a:lstStyle/>
        <a:p>
          <a:pPr rtl="0"/>
          <a:r>
            <a:rPr lang="en-US" dirty="0" smtClean="0"/>
            <a:t>If the partitioning key is not specified, it will be added for you. Note: this affects  your primary key for the table!</a:t>
          </a:r>
          <a:endParaRPr lang="en-US" dirty="0"/>
        </a:p>
      </dgm:t>
    </dgm:pt>
    <dgm:pt modelId="{E6CEF440-F258-43B1-8561-3C14BF631D01}" type="parTrans" cxnId="{EDCD4810-020E-486D-931B-01F26D66D25F}">
      <dgm:prSet/>
      <dgm:spPr/>
      <dgm:t>
        <a:bodyPr/>
        <a:lstStyle/>
        <a:p>
          <a:endParaRPr lang="en-US"/>
        </a:p>
      </dgm:t>
    </dgm:pt>
    <dgm:pt modelId="{AF41AC5D-D12A-49AD-9CC2-569CFEDC68C1}" type="sibTrans" cxnId="{EDCD4810-020E-486D-931B-01F26D66D25F}">
      <dgm:prSet/>
      <dgm:spPr/>
      <dgm:t>
        <a:bodyPr/>
        <a:lstStyle/>
        <a:p>
          <a:endParaRPr lang="en-US"/>
        </a:p>
      </dgm:t>
    </dgm:pt>
    <dgm:pt modelId="{5F6DCB45-E0AD-457D-BF16-76A21ECD37D3}">
      <dgm:prSet/>
      <dgm:spPr/>
      <dgm:t>
        <a:bodyPr/>
        <a:lstStyle/>
        <a:p>
          <a:pPr rtl="0"/>
          <a:r>
            <a:rPr lang="en-US" dirty="0" smtClean="0"/>
            <a:t>Perform better for aggregations and when partition elimination can be used</a:t>
          </a:r>
          <a:endParaRPr lang="en-US" dirty="0"/>
        </a:p>
      </dgm:t>
    </dgm:pt>
    <dgm:pt modelId="{E91334C6-BFED-4363-AF52-2039C5659E9F}" type="parTrans" cxnId="{84BED6DE-2BC5-45BC-B609-E6E0448052EC}">
      <dgm:prSet/>
      <dgm:spPr/>
      <dgm:t>
        <a:bodyPr/>
        <a:lstStyle/>
        <a:p>
          <a:endParaRPr lang="en-US"/>
        </a:p>
      </dgm:t>
    </dgm:pt>
    <dgm:pt modelId="{4DF7762A-DD2F-418D-B212-82163947F788}" type="sibTrans" cxnId="{84BED6DE-2BC5-45BC-B609-E6E0448052EC}">
      <dgm:prSet/>
      <dgm:spPr/>
      <dgm:t>
        <a:bodyPr/>
        <a:lstStyle/>
        <a:p>
          <a:endParaRPr lang="en-US"/>
        </a:p>
      </dgm:t>
    </dgm:pt>
    <dgm:pt modelId="{0E4EBFD1-046B-4D04-A00F-C212CAB7DAC5}">
      <dgm:prSet/>
      <dgm:spPr/>
      <dgm:t>
        <a:bodyPr/>
        <a:lstStyle/>
        <a:p>
          <a:pPr rtl="0"/>
          <a:r>
            <a:rPr lang="en-US" dirty="0" smtClean="0"/>
            <a:t>Non-aligned indexes</a:t>
          </a:r>
          <a:endParaRPr lang="en-US" dirty="0"/>
        </a:p>
      </dgm:t>
    </dgm:pt>
    <dgm:pt modelId="{C8ED1F90-7A3F-43E5-BA20-A8D56CF09795}" type="parTrans" cxnId="{C028BD71-97DB-458D-AF88-E63455D847D3}">
      <dgm:prSet/>
      <dgm:spPr/>
      <dgm:t>
        <a:bodyPr/>
        <a:lstStyle/>
        <a:p>
          <a:endParaRPr lang="en-US"/>
        </a:p>
      </dgm:t>
    </dgm:pt>
    <dgm:pt modelId="{963E4D6B-7E0C-4FA6-8E7D-7806CC3083E5}" type="sibTrans" cxnId="{C028BD71-97DB-458D-AF88-E63455D847D3}">
      <dgm:prSet/>
      <dgm:spPr/>
      <dgm:t>
        <a:bodyPr/>
        <a:lstStyle/>
        <a:p>
          <a:endParaRPr lang="en-US"/>
        </a:p>
      </dgm:t>
    </dgm:pt>
    <dgm:pt modelId="{86FB9E82-1269-4712-AD6F-E5E27EB3078D}">
      <dgm:prSet/>
      <dgm:spPr/>
      <dgm:t>
        <a:bodyPr/>
        <a:lstStyle/>
        <a:p>
          <a:pPr rtl="0"/>
          <a:r>
            <a:rPr lang="en-US" dirty="0" smtClean="0"/>
            <a:t>May perform better with single-record lookup</a:t>
          </a:r>
          <a:endParaRPr lang="en-US" dirty="0"/>
        </a:p>
      </dgm:t>
    </dgm:pt>
    <dgm:pt modelId="{B99B77B1-AC45-4B17-B68D-96EA29787D42}" type="parTrans" cxnId="{21CB93B9-02D1-472F-9856-AE51598E4BEF}">
      <dgm:prSet/>
      <dgm:spPr/>
      <dgm:t>
        <a:bodyPr/>
        <a:lstStyle/>
        <a:p>
          <a:endParaRPr lang="en-US"/>
        </a:p>
      </dgm:t>
    </dgm:pt>
    <dgm:pt modelId="{C8546177-F6DE-4B4B-93DD-C835EC71A050}" type="sibTrans" cxnId="{21CB93B9-02D1-472F-9856-AE51598E4BEF}">
      <dgm:prSet/>
      <dgm:spPr/>
      <dgm:t>
        <a:bodyPr/>
        <a:lstStyle/>
        <a:p>
          <a:endParaRPr lang="en-US"/>
        </a:p>
      </dgm:t>
    </dgm:pt>
    <dgm:pt modelId="{91E1CBF3-E45E-4D11-962B-A375ABC6E076}">
      <dgm:prSet/>
      <dgm:spPr/>
      <dgm:t>
        <a:bodyPr/>
        <a:lstStyle/>
        <a:p>
          <a:pPr rtl="0"/>
          <a:r>
            <a:rPr lang="en-US" dirty="0" smtClean="0"/>
            <a:t>However, the presence of these preclude partition-switching!</a:t>
          </a:r>
          <a:endParaRPr lang="en-US" dirty="0"/>
        </a:p>
      </dgm:t>
    </dgm:pt>
    <dgm:pt modelId="{C45F84BE-C620-42D7-92A5-149C129D005C}" type="parTrans" cxnId="{D2D7C2B1-6BB0-45B1-99A0-6590951DE4FD}">
      <dgm:prSet/>
      <dgm:spPr/>
      <dgm:t>
        <a:bodyPr/>
        <a:lstStyle/>
        <a:p>
          <a:endParaRPr lang="en-US"/>
        </a:p>
      </dgm:t>
    </dgm:pt>
    <dgm:pt modelId="{36317565-9D32-4336-A955-60CDF9C20431}" type="sibTrans" cxnId="{D2D7C2B1-6BB0-45B1-99A0-6590951DE4FD}">
      <dgm:prSet/>
      <dgm:spPr/>
      <dgm:t>
        <a:bodyPr/>
        <a:lstStyle/>
        <a:p>
          <a:endParaRPr lang="en-US"/>
        </a:p>
      </dgm:t>
    </dgm:pt>
    <dgm:pt modelId="{DA418481-AB2A-440C-8AE9-3CE1D8510548}">
      <dgm:prSet/>
      <dgm:spPr/>
      <dgm:t>
        <a:bodyPr/>
        <a:lstStyle/>
        <a:p>
          <a:pPr rtl="0"/>
          <a:r>
            <a:rPr lang="en-US" dirty="0" smtClean="0"/>
            <a:t>Indexes are aligned by default unless it is otherwise specified at creation time</a:t>
          </a:r>
          <a:endParaRPr lang="en-US" dirty="0"/>
        </a:p>
      </dgm:t>
    </dgm:pt>
    <dgm:pt modelId="{00AF6229-C22A-46E9-BE4E-08D5D146EB7F}" type="parTrans" cxnId="{D2AF728C-B5B8-4DB7-B898-D5127675F7EF}">
      <dgm:prSet/>
      <dgm:spPr/>
      <dgm:t>
        <a:bodyPr/>
        <a:lstStyle/>
        <a:p>
          <a:endParaRPr lang="en-US"/>
        </a:p>
      </dgm:t>
    </dgm:pt>
    <dgm:pt modelId="{8363F6EE-B8A2-4D0E-B77F-E9183F011497}" type="sibTrans" cxnId="{D2AF728C-B5B8-4DB7-B898-D5127675F7EF}">
      <dgm:prSet/>
      <dgm:spPr/>
      <dgm:t>
        <a:bodyPr/>
        <a:lstStyle/>
        <a:p>
          <a:endParaRPr lang="en-US"/>
        </a:p>
      </dgm:t>
    </dgm:pt>
    <dgm:pt modelId="{7513F314-DCC4-4D36-AED4-B5599B128A7F}">
      <dgm:prSet/>
      <dgm:spPr/>
      <dgm:t>
        <a:bodyPr/>
        <a:lstStyle/>
        <a:p>
          <a:pPr rtl="0"/>
          <a:r>
            <a:rPr lang="en-US" dirty="0" smtClean="0"/>
            <a:t>Allow unique indexes (because they do not have to contain the partitioning key)</a:t>
          </a:r>
          <a:endParaRPr lang="en-US" dirty="0"/>
        </a:p>
      </dgm:t>
    </dgm:pt>
    <dgm:pt modelId="{32516E71-449A-4255-B7BE-48428808FCD1}" type="parTrans" cxnId="{F4CD7747-7241-4CCF-9C4F-7CF7C63B6B4E}">
      <dgm:prSet/>
      <dgm:spPr/>
      <dgm:t>
        <a:bodyPr/>
        <a:lstStyle/>
        <a:p>
          <a:endParaRPr lang="en-US"/>
        </a:p>
      </dgm:t>
    </dgm:pt>
    <dgm:pt modelId="{AF00A208-3FC0-402F-8292-6E5AC39FC162}" type="sibTrans" cxnId="{F4CD7747-7241-4CCF-9C4F-7CF7C63B6B4E}">
      <dgm:prSet/>
      <dgm:spPr/>
      <dgm:t>
        <a:bodyPr/>
        <a:lstStyle/>
        <a:p>
          <a:endParaRPr lang="en-US"/>
        </a:p>
      </dgm:t>
    </dgm:pt>
    <dgm:pt modelId="{2D6167FE-77D7-4EF1-A3DB-4AE1DE0EEC76}">
      <dgm:prSet/>
      <dgm:spPr/>
      <dgm:t>
        <a:bodyPr/>
        <a:lstStyle/>
        <a:p>
          <a:pPr rtl="0"/>
          <a:r>
            <a:rPr lang="en-US" dirty="0" smtClean="0"/>
            <a:t>Located on your partitioning scheme (or an identical partitioning scheme)</a:t>
          </a:r>
          <a:endParaRPr lang="en-US" dirty="0"/>
        </a:p>
      </dgm:t>
    </dgm:pt>
    <dgm:pt modelId="{A4FF4673-C21D-4B11-94DF-9FB5CC2BCE4A}" type="parTrans" cxnId="{1ECAE092-C131-4E2C-ADB5-3650A192D406}">
      <dgm:prSet/>
      <dgm:spPr/>
      <dgm:t>
        <a:bodyPr/>
        <a:lstStyle/>
        <a:p>
          <a:endParaRPr lang="en-US"/>
        </a:p>
      </dgm:t>
    </dgm:pt>
    <dgm:pt modelId="{F607DDE1-B192-4027-9A7B-086643874774}" type="sibTrans" cxnId="{1ECAE092-C131-4E2C-ADB5-3650A192D406}">
      <dgm:prSet/>
      <dgm:spPr/>
      <dgm:t>
        <a:bodyPr/>
        <a:lstStyle/>
        <a:p>
          <a:endParaRPr lang="en-US"/>
        </a:p>
      </dgm:t>
    </dgm:pt>
    <dgm:pt modelId="{70F61AF9-7F2E-4E68-8C3E-C021FDF83808}">
      <dgm:prSet/>
      <dgm:spPr/>
      <dgm:t>
        <a:bodyPr/>
        <a:lstStyle/>
        <a:p>
          <a:pPr rtl="0"/>
          <a:r>
            <a:rPr lang="en-US" dirty="0" smtClean="0"/>
            <a:t>Physically located elsewhere- either non partitioned or on a non-identical partitioning scheme</a:t>
          </a:r>
          <a:endParaRPr lang="en-US" dirty="0"/>
        </a:p>
      </dgm:t>
    </dgm:pt>
    <dgm:pt modelId="{8D67829D-B6E5-4664-BD70-F329E38B7CA5}" type="parTrans" cxnId="{DF22945B-131C-4606-87DC-75FC2DF7513B}">
      <dgm:prSet/>
      <dgm:spPr/>
      <dgm:t>
        <a:bodyPr/>
        <a:lstStyle/>
        <a:p>
          <a:endParaRPr lang="en-US"/>
        </a:p>
      </dgm:t>
    </dgm:pt>
    <dgm:pt modelId="{44100327-4515-42D4-ACAA-A09BC39DD7FE}" type="sibTrans" cxnId="{DF22945B-131C-4606-87DC-75FC2DF7513B}">
      <dgm:prSet/>
      <dgm:spPr/>
      <dgm:t>
        <a:bodyPr/>
        <a:lstStyle/>
        <a:p>
          <a:endParaRPr lang="en-US"/>
        </a:p>
      </dgm:t>
    </dgm:pt>
    <dgm:pt modelId="{34209D65-059F-4C9C-81B5-9E21598C191E}" type="pres">
      <dgm:prSet presAssocID="{E744BA3B-708A-4534-A407-EE1A324013B0}" presName="Name0" presStyleCnt="0">
        <dgm:presLayoutVars>
          <dgm:dir/>
          <dgm:animLvl val="lvl"/>
          <dgm:resizeHandles val="exact"/>
        </dgm:presLayoutVars>
      </dgm:prSet>
      <dgm:spPr/>
      <dgm:t>
        <a:bodyPr/>
        <a:lstStyle/>
        <a:p>
          <a:endParaRPr lang="en-US"/>
        </a:p>
      </dgm:t>
    </dgm:pt>
    <dgm:pt modelId="{B115C0A2-5A0F-41FE-886D-C0C055C497EE}" type="pres">
      <dgm:prSet presAssocID="{47F93399-7BDC-4E9F-B39B-B2C2EC48356B}" presName="linNode" presStyleCnt="0"/>
      <dgm:spPr/>
    </dgm:pt>
    <dgm:pt modelId="{73374A06-19DA-410D-888E-BFA7722036BF}" type="pres">
      <dgm:prSet presAssocID="{47F93399-7BDC-4E9F-B39B-B2C2EC48356B}" presName="parentText" presStyleLbl="node1" presStyleIdx="0" presStyleCnt="2" custScaleX="73606" custScaleY="52634">
        <dgm:presLayoutVars>
          <dgm:chMax val="1"/>
          <dgm:bulletEnabled val="1"/>
        </dgm:presLayoutVars>
      </dgm:prSet>
      <dgm:spPr/>
      <dgm:t>
        <a:bodyPr/>
        <a:lstStyle/>
        <a:p>
          <a:endParaRPr lang="en-US"/>
        </a:p>
      </dgm:t>
    </dgm:pt>
    <dgm:pt modelId="{3E6A1628-BC8F-4CF4-B56B-7FB20D9C0B11}" type="pres">
      <dgm:prSet presAssocID="{47F93399-7BDC-4E9F-B39B-B2C2EC48356B}" presName="descendantText" presStyleLbl="alignAccFollowNode1" presStyleIdx="0" presStyleCnt="2" custScaleX="139975">
        <dgm:presLayoutVars>
          <dgm:bulletEnabled val="1"/>
        </dgm:presLayoutVars>
      </dgm:prSet>
      <dgm:spPr/>
      <dgm:t>
        <a:bodyPr/>
        <a:lstStyle/>
        <a:p>
          <a:endParaRPr lang="en-US"/>
        </a:p>
      </dgm:t>
    </dgm:pt>
    <dgm:pt modelId="{7CFC14CD-DCD9-485D-B7CC-9612BCC3590C}" type="pres">
      <dgm:prSet presAssocID="{1E9F5431-1845-4D29-943C-5E8A15A84631}" presName="sp" presStyleCnt="0"/>
      <dgm:spPr/>
    </dgm:pt>
    <dgm:pt modelId="{DB32493E-525A-4127-B59B-739475BDFDB6}" type="pres">
      <dgm:prSet presAssocID="{0E4EBFD1-046B-4D04-A00F-C212CAB7DAC5}" presName="linNode" presStyleCnt="0"/>
      <dgm:spPr/>
    </dgm:pt>
    <dgm:pt modelId="{379417F4-C874-4195-8383-58D5411D8126}" type="pres">
      <dgm:prSet presAssocID="{0E4EBFD1-046B-4D04-A00F-C212CAB7DAC5}" presName="parentText" presStyleLbl="node1" presStyleIdx="1" presStyleCnt="2" custScaleX="73606" custScaleY="52634">
        <dgm:presLayoutVars>
          <dgm:chMax val="1"/>
          <dgm:bulletEnabled val="1"/>
        </dgm:presLayoutVars>
      </dgm:prSet>
      <dgm:spPr/>
      <dgm:t>
        <a:bodyPr/>
        <a:lstStyle/>
        <a:p>
          <a:endParaRPr lang="en-US"/>
        </a:p>
      </dgm:t>
    </dgm:pt>
    <dgm:pt modelId="{270229F8-0E21-4CC5-9251-B38C2A344AFF}" type="pres">
      <dgm:prSet presAssocID="{0E4EBFD1-046B-4D04-A00F-C212CAB7DAC5}" presName="descendantText" presStyleLbl="alignAccFollowNode1" presStyleIdx="1" presStyleCnt="2" custScaleX="139975">
        <dgm:presLayoutVars>
          <dgm:bulletEnabled val="1"/>
        </dgm:presLayoutVars>
      </dgm:prSet>
      <dgm:spPr/>
      <dgm:t>
        <a:bodyPr/>
        <a:lstStyle/>
        <a:p>
          <a:endParaRPr lang="en-US"/>
        </a:p>
      </dgm:t>
    </dgm:pt>
  </dgm:ptLst>
  <dgm:cxnLst>
    <dgm:cxn modelId="{EDCD4810-020E-486D-931B-01F26D66D25F}" srcId="{47F93399-7BDC-4E9F-B39B-B2C2EC48356B}" destId="{88D601F2-1050-441A-A09E-47553224D432}" srcOrd="2" destOrd="0" parTransId="{E6CEF440-F258-43B1-8561-3C14BF631D01}" sibTransId="{AF41AC5D-D12A-49AD-9CC2-569CFEDC68C1}"/>
    <dgm:cxn modelId="{D2D7C2B1-6BB0-45B1-99A0-6590951DE4FD}" srcId="{0E4EBFD1-046B-4D04-A00F-C212CAB7DAC5}" destId="{91E1CBF3-E45E-4D11-962B-A375ABC6E076}" srcOrd="3" destOrd="0" parTransId="{C45F84BE-C620-42D7-92A5-149C129D005C}" sibTransId="{36317565-9D32-4336-A955-60CDF9C20431}"/>
    <dgm:cxn modelId="{55888A9E-F086-457B-9551-ED2FD3D43EE0}" type="presOf" srcId="{70F61AF9-7F2E-4E68-8C3E-C021FDF83808}" destId="{270229F8-0E21-4CC5-9251-B38C2A344AFF}" srcOrd="0" destOrd="0" presId="urn:microsoft.com/office/officeart/2005/8/layout/vList5"/>
    <dgm:cxn modelId="{7446853B-2C03-4227-ABF2-AB38A6628AA3}" type="presOf" srcId="{86FB9E82-1269-4712-AD6F-E5E27EB3078D}" destId="{270229F8-0E21-4CC5-9251-B38C2A344AFF}" srcOrd="0" destOrd="1" presId="urn:microsoft.com/office/officeart/2005/8/layout/vList5"/>
    <dgm:cxn modelId="{D2AF728C-B5B8-4DB7-B898-D5127675F7EF}" srcId="{47F93399-7BDC-4E9F-B39B-B2C2EC48356B}" destId="{DA418481-AB2A-440C-8AE9-3CE1D8510548}" srcOrd="3" destOrd="0" parTransId="{00AF6229-C22A-46E9-BE4E-08D5D146EB7F}" sibTransId="{8363F6EE-B8A2-4D0E-B77F-E9183F011497}"/>
    <dgm:cxn modelId="{1ECAE092-C131-4E2C-ADB5-3650A192D406}" srcId="{47F93399-7BDC-4E9F-B39B-B2C2EC48356B}" destId="{2D6167FE-77D7-4EF1-A3DB-4AE1DE0EEC76}" srcOrd="0" destOrd="0" parTransId="{A4FF4673-C21D-4B11-94DF-9FB5CC2BCE4A}" sibTransId="{F607DDE1-B192-4027-9A7B-086643874774}"/>
    <dgm:cxn modelId="{21CB93B9-02D1-472F-9856-AE51598E4BEF}" srcId="{0E4EBFD1-046B-4D04-A00F-C212CAB7DAC5}" destId="{86FB9E82-1269-4712-AD6F-E5E27EB3078D}" srcOrd="1" destOrd="0" parTransId="{B99B77B1-AC45-4B17-B68D-96EA29787D42}" sibTransId="{C8546177-F6DE-4B4B-93DD-C835EC71A050}"/>
    <dgm:cxn modelId="{E5BC319C-8AAE-4312-8B66-69CD4AA02354}" type="presOf" srcId="{5F6DCB45-E0AD-457D-BF16-76A21ECD37D3}" destId="{3E6A1628-BC8F-4CF4-B56B-7FB20D9C0B11}" srcOrd="0" destOrd="4" presId="urn:microsoft.com/office/officeart/2005/8/layout/vList5"/>
    <dgm:cxn modelId="{5254AFA6-92B8-4167-826A-1F01CF0E51FB}" type="presOf" srcId="{91E1CBF3-E45E-4D11-962B-A375ABC6E076}" destId="{270229F8-0E21-4CC5-9251-B38C2A344AFF}" srcOrd="0" destOrd="3" presId="urn:microsoft.com/office/officeart/2005/8/layout/vList5"/>
    <dgm:cxn modelId="{461C58CF-3876-4D86-91DB-2F0F18C5A933}" type="presOf" srcId="{7513F314-DCC4-4D36-AED4-B5599B128A7F}" destId="{270229F8-0E21-4CC5-9251-B38C2A344AFF}" srcOrd="0" destOrd="2" presId="urn:microsoft.com/office/officeart/2005/8/layout/vList5"/>
    <dgm:cxn modelId="{84BED6DE-2BC5-45BC-B609-E6E0448052EC}" srcId="{47F93399-7BDC-4E9F-B39B-B2C2EC48356B}" destId="{5F6DCB45-E0AD-457D-BF16-76A21ECD37D3}" srcOrd="4" destOrd="0" parTransId="{E91334C6-BFED-4363-AF52-2039C5659E9F}" sibTransId="{4DF7762A-DD2F-418D-B212-82163947F788}"/>
    <dgm:cxn modelId="{5825AEE8-D7F4-4E27-B527-A2FABF5DD6E2}" type="presOf" srcId="{DA418481-AB2A-440C-8AE9-3CE1D8510548}" destId="{3E6A1628-BC8F-4CF4-B56B-7FB20D9C0B11}" srcOrd="0" destOrd="3" presId="urn:microsoft.com/office/officeart/2005/8/layout/vList5"/>
    <dgm:cxn modelId="{30D57704-8BB8-48CA-8BA4-A148BB0B2441}" srcId="{E744BA3B-708A-4534-A407-EE1A324013B0}" destId="{47F93399-7BDC-4E9F-B39B-B2C2EC48356B}" srcOrd="0" destOrd="0" parTransId="{F7334421-78C7-4D65-82CC-B641116CE6CD}" sibTransId="{1E9F5431-1845-4D29-943C-5E8A15A84631}"/>
    <dgm:cxn modelId="{197EA9E1-9241-4ABC-BBD3-668EBB0F9E0E}" type="presOf" srcId="{47F93399-7BDC-4E9F-B39B-B2C2EC48356B}" destId="{73374A06-19DA-410D-888E-BFA7722036BF}" srcOrd="0" destOrd="0" presId="urn:microsoft.com/office/officeart/2005/8/layout/vList5"/>
    <dgm:cxn modelId="{250DE6A5-F38B-4BA3-BFB4-1B6CBA513488}" type="presOf" srcId="{88D601F2-1050-441A-A09E-47553224D432}" destId="{3E6A1628-BC8F-4CF4-B56B-7FB20D9C0B11}" srcOrd="0" destOrd="2" presId="urn:microsoft.com/office/officeart/2005/8/layout/vList5"/>
    <dgm:cxn modelId="{D716F986-4154-4268-89F9-36ED126A29BC}" type="presOf" srcId="{E744BA3B-708A-4534-A407-EE1A324013B0}" destId="{34209D65-059F-4C9C-81B5-9E21598C191E}" srcOrd="0" destOrd="0" presId="urn:microsoft.com/office/officeart/2005/8/layout/vList5"/>
    <dgm:cxn modelId="{CFADE6CE-82B1-4FF9-AEB4-798DE30C5286}" srcId="{47F93399-7BDC-4E9F-B39B-B2C2EC48356B}" destId="{8EC52BBD-92B3-4915-803D-4EB3D8856F87}" srcOrd="1" destOrd="0" parTransId="{3E9EA823-4F62-4C88-AF51-924D2506DA3D}" sibTransId="{3C461ABF-6267-4115-8159-E6732FA0102F}"/>
    <dgm:cxn modelId="{8A26490A-8A94-4F33-8659-D3A7CF8366EF}" type="presOf" srcId="{8EC52BBD-92B3-4915-803D-4EB3D8856F87}" destId="{3E6A1628-BC8F-4CF4-B56B-7FB20D9C0B11}" srcOrd="0" destOrd="1" presId="urn:microsoft.com/office/officeart/2005/8/layout/vList5"/>
    <dgm:cxn modelId="{227C8D84-61F5-4A01-8753-3498F3A12536}" type="presOf" srcId="{0E4EBFD1-046B-4D04-A00F-C212CAB7DAC5}" destId="{379417F4-C874-4195-8383-58D5411D8126}" srcOrd="0" destOrd="0" presId="urn:microsoft.com/office/officeart/2005/8/layout/vList5"/>
    <dgm:cxn modelId="{F4CD7747-7241-4CCF-9C4F-7CF7C63B6B4E}" srcId="{0E4EBFD1-046B-4D04-A00F-C212CAB7DAC5}" destId="{7513F314-DCC4-4D36-AED4-B5599B128A7F}" srcOrd="2" destOrd="0" parTransId="{32516E71-449A-4255-B7BE-48428808FCD1}" sibTransId="{AF00A208-3FC0-402F-8292-6E5AC39FC162}"/>
    <dgm:cxn modelId="{C028BD71-97DB-458D-AF88-E63455D847D3}" srcId="{E744BA3B-708A-4534-A407-EE1A324013B0}" destId="{0E4EBFD1-046B-4D04-A00F-C212CAB7DAC5}" srcOrd="1" destOrd="0" parTransId="{C8ED1F90-7A3F-43E5-BA20-A8D56CF09795}" sibTransId="{963E4D6B-7E0C-4FA6-8E7D-7806CC3083E5}"/>
    <dgm:cxn modelId="{E271138D-7868-4F4E-9892-64295E1957EA}" type="presOf" srcId="{2D6167FE-77D7-4EF1-A3DB-4AE1DE0EEC76}" destId="{3E6A1628-BC8F-4CF4-B56B-7FB20D9C0B11}" srcOrd="0" destOrd="0" presId="urn:microsoft.com/office/officeart/2005/8/layout/vList5"/>
    <dgm:cxn modelId="{DF22945B-131C-4606-87DC-75FC2DF7513B}" srcId="{0E4EBFD1-046B-4D04-A00F-C212CAB7DAC5}" destId="{70F61AF9-7F2E-4E68-8C3E-C021FDF83808}" srcOrd="0" destOrd="0" parTransId="{8D67829D-B6E5-4664-BD70-F329E38B7CA5}" sibTransId="{44100327-4515-42D4-ACAA-A09BC39DD7FE}"/>
    <dgm:cxn modelId="{98E0B04F-381E-4C43-BE0D-FAAB82B74EBF}" type="presParOf" srcId="{34209D65-059F-4C9C-81B5-9E21598C191E}" destId="{B115C0A2-5A0F-41FE-886D-C0C055C497EE}" srcOrd="0" destOrd="0" presId="urn:microsoft.com/office/officeart/2005/8/layout/vList5"/>
    <dgm:cxn modelId="{E55ED3CD-E898-4BDD-8EFB-9235B794C555}" type="presParOf" srcId="{B115C0A2-5A0F-41FE-886D-C0C055C497EE}" destId="{73374A06-19DA-410D-888E-BFA7722036BF}" srcOrd="0" destOrd="0" presId="urn:microsoft.com/office/officeart/2005/8/layout/vList5"/>
    <dgm:cxn modelId="{7CBC05E0-5761-4F61-BC77-4FB05E2266D6}" type="presParOf" srcId="{B115C0A2-5A0F-41FE-886D-C0C055C497EE}" destId="{3E6A1628-BC8F-4CF4-B56B-7FB20D9C0B11}" srcOrd="1" destOrd="0" presId="urn:microsoft.com/office/officeart/2005/8/layout/vList5"/>
    <dgm:cxn modelId="{6777EC05-2840-4130-8338-7DB91F0EABEA}" type="presParOf" srcId="{34209D65-059F-4C9C-81B5-9E21598C191E}" destId="{7CFC14CD-DCD9-485D-B7CC-9612BCC3590C}" srcOrd="1" destOrd="0" presId="urn:microsoft.com/office/officeart/2005/8/layout/vList5"/>
    <dgm:cxn modelId="{B8A8F4B0-DA96-4EAF-869E-4B83E4E4C492}" type="presParOf" srcId="{34209D65-059F-4C9C-81B5-9E21598C191E}" destId="{DB32493E-525A-4127-B59B-739475BDFDB6}" srcOrd="2" destOrd="0" presId="urn:microsoft.com/office/officeart/2005/8/layout/vList5"/>
    <dgm:cxn modelId="{D509E339-1E4E-4790-A6B6-E2C1B122A7B0}" type="presParOf" srcId="{DB32493E-525A-4127-B59B-739475BDFDB6}" destId="{379417F4-C874-4195-8383-58D5411D8126}" srcOrd="0" destOrd="0" presId="urn:microsoft.com/office/officeart/2005/8/layout/vList5"/>
    <dgm:cxn modelId="{9D8D7B9C-7CF4-46B3-8B3A-3479396C0D62}" type="presParOf" srcId="{DB32493E-525A-4127-B59B-739475BDFDB6}" destId="{270229F8-0E21-4CC5-9251-B38C2A344A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D93E6-7985-4701-B40E-E54E7CC978FA}" type="datetimeFigureOut">
              <a:rPr lang="hr-HR" smtClean="0"/>
              <a:t>24.4.2015.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040ED-1837-49DE-864A-D239FBA8324F}" type="slidenum">
              <a:rPr lang="hr-HR" smtClean="0"/>
              <a:t>‹#›</a:t>
            </a:fld>
            <a:endParaRPr lang="hr-HR"/>
          </a:p>
        </p:txBody>
      </p:sp>
    </p:spTree>
    <p:extLst>
      <p:ext uri="{BB962C8B-B14F-4D97-AF65-F5344CB8AC3E}">
        <p14:creationId xmlns:p14="http://schemas.microsoft.com/office/powerpoint/2010/main" val="19081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ms191160.aspx"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3</a:t>
            </a:fld>
            <a:endParaRPr lang="hr-HR"/>
          </a:p>
        </p:txBody>
      </p:sp>
    </p:spTree>
    <p:extLst>
      <p:ext uri="{BB962C8B-B14F-4D97-AF65-F5344CB8AC3E}">
        <p14:creationId xmlns:p14="http://schemas.microsoft.com/office/powerpoint/2010/main" val="350787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19</a:t>
            </a:fld>
            <a:endParaRPr lang="hr-HR"/>
          </a:p>
        </p:txBody>
      </p:sp>
    </p:spTree>
    <p:extLst>
      <p:ext uri="{BB962C8B-B14F-4D97-AF65-F5344CB8AC3E}">
        <p14:creationId xmlns:p14="http://schemas.microsoft.com/office/powerpoint/2010/main" val="178617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smtClean="0"/>
              <a:t>Row Compression </a:t>
            </a:r>
            <a:r>
              <a:rPr lang="en-US" b="0" dirty="0" smtClean="0"/>
              <a:t>- </a:t>
            </a:r>
            <a:r>
              <a:rPr lang="en-US" dirty="0" smtClean="0"/>
              <a:t>Row compression reduces the amount of space rows take up on a page in several ways:</a:t>
            </a:r>
          </a:p>
          <a:p>
            <a:pPr marL="628650" lvl="1" indent="-171450">
              <a:buFontTx/>
              <a:buChar char="-"/>
            </a:pPr>
            <a:r>
              <a:rPr lang="en-US" dirty="0" smtClean="0"/>
              <a:t>Metadata overhead is reduced. </a:t>
            </a:r>
          </a:p>
          <a:p>
            <a:pPr marL="628650" lvl="1" indent="-171450">
              <a:buFontTx/>
              <a:buChar char="-"/>
            </a:pPr>
            <a:r>
              <a:rPr lang="en-US" dirty="0" smtClean="0"/>
              <a:t>It uses the least amount of storage possible for some data types. Some numeric data types are reduced in size, and some character data types remove padding</a:t>
            </a:r>
          </a:p>
          <a:p>
            <a:pPr marL="628650" lvl="1" indent="-171450">
              <a:buFontTx/>
              <a:buChar char="-"/>
            </a:pPr>
            <a:r>
              <a:rPr lang="en-US" dirty="0" smtClean="0"/>
              <a:t>NULL and 0 values take up no space on a page. </a:t>
            </a:r>
          </a:p>
          <a:p>
            <a:pPr marL="457200" lvl="1" indent="0">
              <a:buFontTx/>
              <a:buNone/>
            </a:pPr>
            <a:endParaRPr lang="en-US" b="0" dirty="0" smtClean="0">
              <a:effectLst/>
            </a:endParaRPr>
          </a:p>
          <a:p>
            <a:pPr marL="0" lvl="0" indent="0">
              <a:buFontTx/>
              <a:buNone/>
            </a:pPr>
            <a:r>
              <a:rPr lang="en-US" b="0" dirty="0" smtClean="0"/>
              <a:t>-</a:t>
            </a:r>
            <a:r>
              <a:rPr lang="en-US" b="0" baseline="0" dirty="0" smtClean="0"/>
              <a:t> </a:t>
            </a:r>
            <a:r>
              <a:rPr lang="en-US" b="1" dirty="0" smtClean="0"/>
              <a:t>Page Compression </a:t>
            </a:r>
            <a:endParaRPr lang="en-US" b="0" dirty="0" smtClean="0">
              <a:effectLst/>
            </a:endParaRPr>
          </a:p>
          <a:p>
            <a:pPr marL="171450" indent="-171450">
              <a:buFontTx/>
              <a:buChar char="-"/>
            </a:pPr>
            <a:r>
              <a:rPr lang="en-US" b="0" dirty="0" smtClean="0">
                <a:effectLst/>
              </a:rPr>
              <a:t>Prefix Compression - </a:t>
            </a:r>
            <a:r>
              <a:rPr lang="en-US" dirty="0" smtClean="0">
                <a:effectLst/>
              </a:rPr>
              <a:t>For each page that is being compressed, prefix compression uses the following steps:</a:t>
            </a:r>
          </a:p>
          <a:p>
            <a:pPr marL="628650" lvl="1" indent="-171450">
              <a:buFontTx/>
              <a:buChar char="-"/>
            </a:pPr>
            <a:r>
              <a:rPr lang="en-US" dirty="0" smtClean="0">
                <a:effectLst/>
              </a:rPr>
              <a:t>For each column, a value is identified that can be used to reduce the storage space for the values in each column.</a:t>
            </a:r>
          </a:p>
          <a:p>
            <a:pPr marL="628650" lvl="1" indent="-171450">
              <a:buFontTx/>
              <a:buChar char="-"/>
            </a:pPr>
            <a:r>
              <a:rPr lang="en-US" dirty="0" smtClean="0">
                <a:effectLst/>
              </a:rPr>
              <a:t>A row that represents the prefix values for each column is created and stored in the compression information (CI) structure that immediately follows the page header.</a:t>
            </a:r>
          </a:p>
          <a:p>
            <a:pPr marL="628650" lvl="1" indent="-171450">
              <a:buFontTx/>
              <a:buChar char="-"/>
            </a:pPr>
            <a:r>
              <a:rPr lang="en-US" dirty="0" smtClean="0">
                <a:effectLst/>
              </a:rPr>
              <a:t>The repeated prefix values in the column are replaced by a reference to the corresponding prefix. If the value in a row does not exactly match the selected prefix value, a partial match can still be indicated.</a:t>
            </a:r>
          </a:p>
          <a:p>
            <a:pPr marL="171450" lvl="0" indent="-171450">
              <a:buFontTx/>
              <a:buChar char="-"/>
            </a:pPr>
            <a:endParaRPr lang="en-US" dirty="0" smtClean="0">
              <a:effectLst/>
            </a:endParaRPr>
          </a:p>
          <a:p>
            <a:pPr marL="171450" lvl="0" indent="-171450">
              <a:buFontTx/>
              <a:buChar char="-"/>
            </a:pPr>
            <a:r>
              <a:rPr lang="en-US" dirty="0" smtClean="0">
                <a:effectLst/>
              </a:rPr>
              <a:t>Dictionary</a:t>
            </a:r>
            <a:r>
              <a:rPr lang="en-US" baseline="0" dirty="0" smtClean="0">
                <a:effectLst/>
              </a:rPr>
              <a:t> compression - </a:t>
            </a:r>
            <a:r>
              <a:rPr lang="en-US" dirty="0" smtClean="0">
                <a:effectLst/>
              </a:rPr>
              <a:t>After prefix compression has been completed, dictionary compression is applied. Dictionary compression searches for repeated values anywhere on the page, and stores them in the CI area. Unlike prefix compression, dictionary compression is not restricted to one column. Dictionary compression can replace repeated values that occur anywhere on a page. The following illustration shows the same page after dictionary compression.</a:t>
            </a:r>
          </a:p>
          <a:p>
            <a:pPr marL="171450" lvl="0" indent="-171450">
              <a:buFontTx/>
              <a:buChar char="-"/>
            </a:pPr>
            <a:endParaRPr lang="en-US" dirty="0" smtClean="0">
              <a:effectLst/>
            </a:endParaRPr>
          </a:p>
          <a:p>
            <a:r>
              <a:rPr lang="en-US" b="1" dirty="0" smtClean="0">
                <a:effectLst/>
              </a:rPr>
              <a:t>- </a:t>
            </a:r>
            <a:r>
              <a:rPr lang="en-US" b="0" dirty="0" smtClean="0">
                <a:effectLst/>
              </a:rPr>
              <a:t>When Page Compression Occurs - </a:t>
            </a:r>
            <a:r>
              <a:rPr lang="en-US" dirty="0" smtClean="0">
                <a:effectLst/>
              </a:rPr>
              <a:t>When a new table is created that has page compression, no compression occurs. However, the metadata for the table indicates that page compression should be used. As data is added to the first data page, data is row-compressed. Because the page is not full, no benefit is gained from page compression. When the page is full, the next row to be added initiates the page compression operation. The whole page is reviewed; each column is evaluated for prefix compression, and then all columns are evaluated for dictionary compression. If page compression has created enough room on the page for an additional row, the row is added, and the data is both row- and page-compressed. If the space gained by page compression minus the space that is required for the CI structure is not significant, page compression is not used for that page. Future rows either fit onto the new page or, if they do not fit, a new page is added to the table. Similar to the first page, the new page is not at first page-compressed.</a:t>
            </a:r>
          </a:p>
          <a:p>
            <a:r>
              <a:rPr lang="en-US" dirty="0" smtClean="0">
                <a:effectLst/>
              </a:rPr>
              <a:t>When an existing table that contains data is converted to page compression, each page is rebuilt and evaluated. Rebuilding all the pages causes the rebuilding of the table, index, or partition.</a:t>
            </a:r>
          </a:p>
        </p:txBody>
      </p:sp>
      <p:sp>
        <p:nvSpPr>
          <p:cNvPr id="4" name="Slide Number Placeholder 3"/>
          <p:cNvSpPr>
            <a:spLocks noGrp="1"/>
          </p:cNvSpPr>
          <p:nvPr>
            <p:ph type="sldNum" sz="quarter" idx="10"/>
          </p:nvPr>
        </p:nvSpPr>
        <p:spPr/>
        <p:txBody>
          <a:bodyPr/>
          <a:lstStyle/>
          <a:p>
            <a:fld id="{4B7040ED-1837-49DE-864A-D239FBA8324F}" type="slidenum">
              <a:rPr lang="hr-HR" smtClean="0"/>
              <a:t>20</a:t>
            </a:fld>
            <a:endParaRPr lang="hr-HR"/>
          </a:p>
        </p:txBody>
      </p:sp>
    </p:spTree>
    <p:extLst>
      <p:ext uri="{BB962C8B-B14F-4D97-AF65-F5344CB8AC3E}">
        <p14:creationId xmlns:p14="http://schemas.microsoft.com/office/powerpoint/2010/main" val="280295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21</a:t>
            </a:fld>
            <a:endParaRPr lang="hr-HR"/>
          </a:p>
        </p:txBody>
      </p:sp>
    </p:spTree>
    <p:extLst>
      <p:ext uri="{BB962C8B-B14F-4D97-AF65-F5344CB8AC3E}">
        <p14:creationId xmlns:p14="http://schemas.microsoft.com/office/powerpoint/2010/main" val="4157380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22</a:t>
            </a:fld>
            <a:endParaRPr lang="hr-HR"/>
          </a:p>
        </p:txBody>
      </p:sp>
    </p:spTree>
    <p:extLst>
      <p:ext uri="{BB962C8B-B14F-4D97-AF65-F5344CB8AC3E}">
        <p14:creationId xmlns:p14="http://schemas.microsoft.com/office/powerpoint/2010/main" val="3651237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23</a:t>
            </a:fld>
            <a:endParaRPr lang="hr-HR"/>
          </a:p>
        </p:txBody>
      </p:sp>
    </p:spTree>
    <p:extLst>
      <p:ext uri="{BB962C8B-B14F-4D97-AF65-F5344CB8AC3E}">
        <p14:creationId xmlns:p14="http://schemas.microsoft.com/office/powerpoint/2010/main" val="121361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33</a:t>
            </a:fld>
            <a:endParaRPr lang="hr-HR"/>
          </a:p>
        </p:txBody>
      </p:sp>
    </p:spTree>
    <p:extLst>
      <p:ext uri="{BB962C8B-B14F-4D97-AF65-F5344CB8AC3E}">
        <p14:creationId xmlns:p14="http://schemas.microsoft.com/office/powerpoint/2010/main" val="229915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Forms of partitioning in other products include:</a:t>
            </a:r>
          </a:p>
          <a:p>
            <a:pPr marL="628650" lvl="1" indent="-171450">
              <a:buFontTx/>
              <a:buChar char="-"/>
            </a:pPr>
            <a:r>
              <a:rPr lang="en-US" u="sng" dirty="0" smtClean="0"/>
              <a:t>List</a:t>
            </a:r>
            <a:r>
              <a:rPr lang="en-US" dirty="0" smtClean="0"/>
              <a:t> Partitioning: an explicit list of key values is specified for each partition. (</a:t>
            </a:r>
            <a:r>
              <a:rPr lang="en-US" dirty="0" err="1" smtClean="0"/>
              <a:t>Postgres</a:t>
            </a:r>
            <a:r>
              <a:rPr lang="en-US" dirty="0" smtClean="0"/>
              <a:t>, MySQL, Oracle) </a:t>
            </a:r>
            <a:r>
              <a:rPr lang="en-US" dirty="0" smtClean="0">
                <a:sym typeface="Wingdings" pitchFamily="2" charset="2"/>
              </a:rPr>
              <a:t> </a:t>
            </a:r>
            <a:r>
              <a:rPr lang="en-US" i="1" dirty="0" smtClean="0">
                <a:sym typeface="Wingdings" pitchFamily="2" charset="2"/>
              </a:rPr>
              <a:t>Note</a:t>
            </a:r>
            <a:r>
              <a:rPr lang="en-US" dirty="0" smtClean="0">
                <a:sym typeface="Wingdings" pitchFamily="2" charset="2"/>
              </a:rPr>
              <a:t>: this can be effectively done in SQL Server with RANGE.</a:t>
            </a:r>
          </a:p>
          <a:p>
            <a:pPr marL="628650" lvl="1" indent="-171450">
              <a:buFontTx/>
              <a:buChar char="-"/>
            </a:pPr>
            <a:r>
              <a:rPr lang="en-US" u="sng" dirty="0" smtClean="0"/>
              <a:t>Hash</a:t>
            </a:r>
            <a:r>
              <a:rPr lang="en-US" dirty="0" smtClean="0"/>
              <a:t> Partitioning: a function is defined with an expression that evaluates values in rows to be inserted in the table. (MySQL, Oracle)</a:t>
            </a:r>
          </a:p>
          <a:p>
            <a:pPr marL="628650" lvl="1" indent="-171450">
              <a:buFontTx/>
              <a:buChar char="-"/>
            </a:pPr>
            <a:r>
              <a:rPr lang="en-US" u="sng" dirty="0" smtClean="0"/>
              <a:t>Interval</a:t>
            </a:r>
            <a:r>
              <a:rPr lang="en-US" dirty="0" smtClean="0"/>
              <a:t> Partitioning: similar to range, but new partitions are automatically created (Oracle)</a:t>
            </a:r>
          </a:p>
          <a:p>
            <a:pPr marL="628650" lvl="1" indent="-171450">
              <a:buFontTx/>
              <a:buChar char="-"/>
            </a:pPr>
            <a:r>
              <a:rPr lang="en-US" u="sng" dirty="0" smtClean="0"/>
              <a:t>Composite Partitioning</a:t>
            </a:r>
            <a:r>
              <a:rPr lang="en-US" dirty="0" smtClean="0"/>
              <a:t>: combinations of the above (Oracle)</a:t>
            </a: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34</a:t>
            </a:fld>
            <a:endParaRPr lang="hr-HR"/>
          </a:p>
        </p:txBody>
      </p:sp>
    </p:spTree>
    <p:extLst>
      <p:ext uri="{BB962C8B-B14F-4D97-AF65-F5344CB8AC3E}">
        <p14:creationId xmlns:p14="http://schemas.microsoft.com/office/powerpoint/2010/main" val="2776012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5F172-B6A8-46E6-BA52-A25C560D4CA4}" type="slidenum">
              <a:rPr lang="en-US" smtClean="0"/>
              <a:t>44</a:t>
            </a:fld>
            <a:endParaRPr lang="en-US"/>
          </a:p>
        </p:txBody>
      </p:sp>
    </p:spTree>
    <p:extLst>
      <p:ext uri="{BB962C8B-B14F-4D97-AF65-F5344CB8AC3E}">
        <p14:creationId xmlns:p14="http://schemas.microsoft.com/office/powerpoint/2010/main" val="3116383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http://msdn.microsoft.com/en-us/library/ms191160.aspx</a:t>
            </a:r>
            <a:endParaRPr lang="en-US" dirty="0" smtClean="0"/>
          </a:p>
          <a:p>
            <a:endParaRPr lang="en-US" dirty="0"/>
          </a:p>
        </p:txBody>
      </p:sp>
      <p:sp>
        <p:nvSpPr>
          <p:cNvPr id="4" name="Slide Number Placeholder 3"/>
          <p:cNvSpPr>
            <a:spLocks noGrp="1"/>
          </p:cNvSpPr>
          <p:nvPr>
            <p:ph type="sldNum" sz="quarter" idx="10"/>
          </p:nvPr>
        </p:nvSpPr>
        <p:spPr/>
        <p:txBody>
          <a:bodyPr/>
          <a:lstStyle/>
          <a:p>
            <a:fld id="{D6D5F172-B6A8-46E6-BA52-A25C560D4CA4}" type="slidenum">
              <a:rPr lang="en-US" smtClean="0"/>
              <a:t>46</a:t>
            </a:fld>
            <a:endParaRPr lang="en-US"/>
          </a:p>
        </p:txBody>
      </p:sp>
    </p:spTree>
    <p:extLst>
      <p:ext uri="{BB962C8B-B14F-4D97-AF65-F5344CB8AC3E}">
        <p14:creationId xmlns:p14="http://schemas.microsoft.com/office/powerpoint/2010/main" val="51100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Myth 1: Partitioning is a "Scale-Out" solution</a:t>
            </a:r>
          </a:p>
          <a:p>
            <a:r>
              <a:rPr lang="en-US" sz="1200" b="0" i="0" u="none" strike="noStrike" kern="1200" baseline="0" dirty="0" smtClean="0">
                <a:solidFill>
                  <a:schemeClr val="tx1"/>
                </a:solidFill>
                <a:latin typeface="+mn-lt"/>
                <a:ea typeface="+mn-ea"/>
                <a:cs typeface="+mn-cs"/>
              </a:rPr>
              <a:t>Partitions cannot span servers or instances. Partitions have to be in the same instance and in the same database. Partitioning therefore is a scale-up solution. A scale-out solution for SQL Server can be implemented through distributed partitioned views hosted on Federated Database Servers. This is a very rare and advanced solution.</a:t>
            </a:r>
          </a:p>
          <a:p>
            <a:endParaRPr lang="en-US" sz="1200" b="0" i="0" u="none" strike="noStrike" kern="1200" baseline="0" dirty="0" smtClean="0">
              <a:solidFill>
                <a:schemeClr val="tx1"/>
              </a:solidFill>
              <a:latin typeface="+mn-lt"/>
              <a:ea typeface="+mn-ea"/>
              <a:cs typeface="+mn-cs"/>
            </a:endParaRPr>
          </a:p>
          <a:p>
            <a:r>
              <a:rPr lang="en-US" sz="1200" b="1" i="1" u="none" strike="noStrike" kern="1200" baseline="0" dirty="0" smtClean="0">
                <a:solidFill>
                  <a:schemeClr val="tx1"/>
                </a:solidFill>
                <a:latin typeface="+mn-lt"/>
                <a:ea typeface="+mn-ea"/>
                <a:cs typeface="+mn-cs"/>
              </a:rPr>
              <a:t>Myth 2: Partitions must be created on different </a:t>
            </a:r>
            <a:r>
              <a:rPr lang="en-US" sz="1200" b="1" i="1" u="none" strike="noStrike" kern="1200" baseline="0" dirty="0" err="1" smtClean="0">
                <a:solidFill>
                  <a:schemeClr val="tx1"/>
                </a:solidFill>
                <a:latin typeface="+mn-lt"/>
                <a:ea typeface="+mn-ea"/>
                <a:cs typeface="+mn-cs"/>
              </a:rPr>
              <a:t>filegroups</a:t>
            </a:r>
            <a:endParaRPr lang="en-US" sz="1200" b="1" i="1"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partition scheme definition defines on which </a:t>
            </a:r>
            <a:r>
              <a:rPr lang="en-US" sz="1200" b="0" i="0" u="none" strike="noStrike" kern="1200" baseline="0" dirty="0" err="1" smtClean="0">
                <a:solidFill>
                  <a:schemeClr val="tx1"/>
                </a:solidFill>
                <a:latin typeface="+mn-lt"/>
                <a:ea typeface="+mn-ea"/>
                <a:cs typeface="+mn-cs"/>
              </a:rPr>
              <a:t>filegroup</a:t>
            </a:r>
            <a:r>
              <a:rPr lang="en-US" sz="1200" b="0" i="0" u="none" strike="noStrike" kern="1200" baseline="0" dirty="0" smtClean="0">
                <a:solidFill>
                  <a:schemeClr val="tx1"/>
                </a:solidFill>
                <a:latin typeface="+mn-lt"/>
                <a:ea typeface="+mn-ea"/>
                <a:cs typeface="+mn-cs"/>
              </a:rPr>
              <a:t> a partition resides. It's a common misconception that you have to spread your partitions out among multiple </a:t>
            </a:r>
            <a:r>
              <a:rPr lang="en-US" sz="1200" b="0" i="0" u="none" strike="noStrike" kern="1200" baseline="0" dirty="0" err="1" smtClean="0">
                <a:solidFill>
                  <a:schemeClr val="tx1"/>
                </a:solidFill>
                <a:latin typeface="+mn-lt"/>
                <a:ea typeface="+mn-ea"/>
                <a:cs typeface="+mn-cs"/>
              </a:rPr>
              <a:t>filegroups</a:t>
            </a:r>
            <a:r>
              <a:rPr lang="en-US" sz="1200" b="0" i="0" u="none" strike="noStrike" kern="1200" baseline="0" dirty="0" smtClean="0">
                <a:solidFill>
                  <a:schemeClr val="tx1"/>
                </a:solidFill>
                <a:latin typeface="+mn-lt"/>
                <a:ea typeface="+mn-ea"/>
                <a:cs typeface="+mn-cs"/>
              </a:rPr>
              <a:t>. Most code examples seem to use multiple </a:t>
            </a:r>
            <a:r>
              <a:rPr lang="en-US" sz="1200" b="0" i="0" u="none" strike="noStrike" kern="1200" baseline="0" dirty="0" err="1" smtClean="0">
                <a:solidFill>
                  <a:schemeClr val="tx1"/>
                </a:solidFill>
                <a:latin typeface="+mn-lt"/>
                <a:ea typeface="+mn-ea"/>
                <a:cs typeface="+mn-cs"/>
              </a:rPr>
              <a:t>filegroups</a:t>
            </a:r>
            <a:r>
              <a:rPr lang="en-US" sz="1200" b="0" i="0" u="none" strike="noStrike" kern="1200" baseline="0" dirty="0" smtClean="0">
                <a:solidFill>
                  <a:schemeClr val="tx1"/>
                </a:solidFill>
                <a:latin typeface="+mn-lt"/>
                <a:ea typeface="+mn-ea"/>
                <a:cs typeface="+mn-cs"/>
              </a:rPr>
              <a:t> and this is where, probably, this myth stems from. The only reason, that you would want multiple </a:t>
            </a:r>
            <a:r>
              <a:rPr lang="en-US" sz="1200" b="0" i="0" u="none" strike="noStrike" kern="1200" baseline="0" dirty="0" err="1" smtClean="0">
                <a:solidFill>
                  <a:schemeClr val="tx1"/>
                </a:solidFill>
                <a:latin typeface="+mn-lt"/>
                <a:ea typeface="+mn-ea"/>
                <a:cs typeface="+mn-cs"/>
              </a:rPr>
              <a:t>filegroups</a:t>
            </a:r>
            <a:r>
              <a:rPr lang="en-US" sz="1200" b="0" i="0" u="none" strike="noStrike" kern="1200" baseline="0" dirty="0" smtClean="0">
                <a:solidFill>
                  <a:schemeClr val="tx1"/>
                </a:solidFill>
                <a:latin typeface="+mn-lt"/>
                <a:ea typeface="+mn-ea"/>
                <a:cs typeface="+mn-cs"/>
              </a:rPr>
              <a:t> is if those </a:t>
            </a:r>
            <a:r>
              <a:rPr lang="en-US" sz="1200" b="0" i="0" u="none" strike="noStrike" kern="1200" baseline="0" dirty="0" err="1" smtClean="0">
                <a:solidFill>
                  <a:schemeClr val="tx1"/>
                </a:solidFill>
                <a:latin typeface="+mn-lt"/>
                <a:ea typeface="+mn-ea"/>
                <a:cs typeface="+mn-cs"/>
              </a:rPr>
              <a:t>filegroups</a:t>
            </a:r>
            <a:r>
              <a:rPr lang="en-US" sz="1200" b="0" i="0" u="none" strike="noStrike" kern="1200" baseline="0" dirty="0" smtClean="0">
                <a:solidFill>
                  <a:schemeClr val="tx1"/>
                </a:solidFill>
                <a:latin typeface="+mn-lt"/>
                <a:ea typeface="+mn-ea"/>
                <a:cs typeface="+mn-cs"/>
              </a:rPr>
              <a:t> reside on physically separate drives and you were doing this to improve your I/O for large range queries. There is very little to no performance benefit to having multiple </a:t>
            </a:r>
            <a:r>
              <a:rPr lang="en-US" sz="1200" b="0" i="0" u="none" strike="noStrike" kern="1200" baseline="0" dirty="0" err="1" smtClean="0">
                <a:solidFill>
                  <a:schemeClr val="tx1"/>
                </a:solidFill>
                <a:latin typeface="+mn-lt"/>
                <a:ea typeface="+mn-ea"/>
                <a:cs typeface="+mn-cs"/>
              </a:rPr>
              <a:t>filegroups</a:t>
            </a:r>
            <a:r>
              <a:rPr lang="en-US" sz="1200" b="0" i="0" u="none" strike="noStrike" kern="1200" baseline="0" dirty="0" smtClean="0">
                <a:solidFill>
                  <a:schemeClr val="tx1"/>
                </a:solidFill>
                <a:latin typeface="+mn-lt"/>
                <a:ea typeface="+mn-ea"/>
                <a:cs typeface="+mn-cs"/>
              </a:rPr>
              <a:t> located on the same drive. Only split your partitions among multiple </a:t>
            </a:r>
            <a:r>
              <a:rPr lang="en-US" sz="1200" b="0" i="0" u="none" strike="noStrike" kern="1200" baseline="0" dirty="0" err="1" smtClean="0">
                <a:solidFill>
                  <a:schemeClr val="tx1"/>
                </a:solidFill>
                <a:latin typeface="+mn-lt"/>
                <a:ea typeface="+mn-ea"/>
                <a:cs typeface="+mn-cs"/>
              </a:rPr>
              <a:t>filegroups</a:t>
            </a:r>
            <a:r>
              <a:rPr lang="en-US" sz="1200" b="0" i="0" u="none" strike="noStrike" kern="1200" baseline="0" dirty="0" smtClean="0">
                <a:solidFill>
                  <a:schemeClr val="tx1"/>
                </a:solidFill>
                <a:latin typeface="+mn-lt"/>
                <a:ea typeface="+mn-ea"/>
                <a:cs typeface="+mn-cs"/>
              </a:rPr>
              <a:t> if you have a compelling reason to do so. That reason should be </a:t>
            </a:r>
            <a:r>
              <a:rPr lang="hr-HR" sz="1200" b="0" i="0" u="none" strike="noStrike" kern="1200" baseline="0" dirty="0" smtClean="0">
                <a:solidFill>
                  <a:schemeClr val="tx1"/>
                </a:solidFill>
                <a:latin typeface="+mn-lt"/>
                <a:ea typeface="+mn-ea"/>
                <a:cs typeface="+mn-cs"/>
              </a:rPr>
              <a:t>increased performance or manageability.</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1" u="none" strike="noStrike" kern="1200" baseline="0" dirty="0" smtClean="0">
                <a:solidFill>
                  <a:schemeClr val="tx1"/>
                </a:solidFill>
                <a:latin typeface="+mn-lt"/>
                <a:ea typeface="+mn-ea"/>
                <a:cs typeface="+mn-cs"/>
              </a:rPr>
              <a:t>Myth 3: To partition a non-partitioned table you will need to drop and recreate it</a:t>
            </a:r>
          </a:p>
          <a:p>
            <a:r>
              <a:rPr lang="en-US" sz="1200" b="0" i="0" u="none" strike="noStrike" kern="1200" baseline="0" dirty="0" smtClean="0">
                <a:solidFill>
                  <a:schemeClr val="tx1"/>
                </a:solidFill>
                <a:latin typeface="+mn-lt"/>
                <a:ea typeface="+mn-ea"/>
                <a:cs typeface="+mn-cs"/>
              </a:rPr>
              <a:t>Not true. You can partition an existing table by creating a clustered index (or rebuilding an existing clustered index) on your new Partition Scheme. This will effectively partition your data as the leaf level of a clustered index is essentially the data. The example below creates a partitioned clustered index on a partition scheme </a:t>
            </a:r>
            <a:r>
              <a:rPr lang="en-US" sz="1200" b="0" i="0" u="none" strike="noStrike" kern="1200" baseline="0" dirty="0" err="1" smtClean="0">
                <a:solidFill>
                  <a:schemeClr val="tx1"/>
                </a:solidFill>
                <a:latin typeface="+mn-lt"/>
                <a:ea typeface="+mn-ea"/>
                <a:cs typeface="+mn-cs"/>
              </a:rPr>
              <a:t>PScheme_Day</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pPr lvl="1"/>
            <a:r>
              <a:rPr lang="en-US" sz="1200" b="0" i="0" u="none" strike="noStrike" kern="1200" baseline="0" dirty="0" smtClean="0">
                <a:solidFill>
                  <a:schemeClr val="tx1"/>
                </a:solidFill>
                <a:latin typeface="+mn-lt"/>
                <a:ea typeface="+mn-ea"/>
                <a:cs typeface="+mn-cs"/>
              </a:rPr>
              <a:t>CREATE CLUSTERED INDEX </a:t>
            </a:r>
            <a:r>
              <a:rPr lang="en-US" sz="1200" b="0" i="0" u="none" strike="noStrike" kern="1200" baseline="0" dirty="0" err="1" smtClean="0">
                <a:solidFill>
                  <a:schemeClr val="tx1"/>
                </a:solidFill>
                <a:latin typeface="+mn-lt"/>
                <a:ea typeface="+mn-ea"/>
                <a:cs typeface="+mn-cs"/>
              </a:rPr>
              <a:t>idx</a:t>
            </a:r>
            <a:r>
              <a:rPr lang="en-US" sz="1200" b="0" i="0" u="none" strike="noStrike" kern="1200" baseline="0" dirty="0" smtClean="0">
                <a:solidFill>
                  <a:schemeClr val="tx1"/>
                </a:solidFill>
                <a:latin typeface="+mn-lt"/>
                <a:ea typeface="+mn-ea"/>
                <a:cs typeface="+mn-cs"/>
              </a:rPr>
              <a:t> ON </a:t>
            </a:r>
            <a:r>
              <a:rPr lang="en-US" sz="1200" b="0" i="0" u="none" strike="noStrike" kern="1200" baseline="0" dirty="0" err="1" smtClean="0">
                <a:solidFill>
                  <a:schemeClr val="tx1"/>
                </a:solidFill>
                <a:latin typeface="+mn-lt"/>
                <a:ea typeface="+mn-ea"/>
                <a:cs typeface="+mn-cs"/>
              </a:rPr>
              <a:t>tblPartitioned</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SQLCreated</a:t>
            </a:r>
            <a:r>
              <a:rPr lang="en-US" sz="1200" b="0" i="0" u="none" strike="noStrike" kern="1200" baseline="0" dirty="0" smtClean="0">
                <a:solidFill>
                  <a:schemeClr val="tx1"/>
                </a:solidFill>
                <a:latin typeface="+mn-lt"/>
                <a:ea typeface="+mn-ea"/>
                <a:cs typeface="+mn-cs"/>
              </a:rPr>
              <a:t>)</a:t>
            </a:r>
          </a:p>
          <a:p>
            <a:pPr lvl="1"/>
            <a:r>
              <a:rPr lang="hr-HR" sz="1200" b="0" i="0" u="none" strike="noStrike" kern="1200" baseline="0" dirty="0" smtClean="0">
                <a:solidFill>
                  <a:schemeClr val="tx1"/>
                </a:solidFill>
                <a:latin typeface="+mn-lt"/>
                <a:ea typeface="+mn-ea"/>
                <a:cs typeface="+mn-cs"/>
              </a:rPr>
              <a:t>WITH DROP_EXISTING</a:t>
            </a:r>
          </a:p>
          <a:p>
            <a:pPr lvl="1"/>
            <a:r>
              <a:rPr lang="hr-HR" sz="1200" b="0" i="0" u="none" strike="noStrike" kern="1200" baseline="0" dirty="0" smtClean="0">
                <a:solidFill>
                  <a:schemeClr val="tx1"/>
                </a:solidFill>
                <a:latin typeface="+mn-lt"/>
                <a:ea typeface="+mn-ea"/>
                <a:cs typeface="+mn-cs"/>
              </a:rPr>
              <a:t>ON PScheme_Day(SQLCreated)</a:t>
            </a:r>
            <a:endParaRPr lang="en-US" sz="1200" b="0" i="0" u="none" strike="noStrike" kern="1200" baseline="0" dirty="0" smtClean="0">
              <a:solidFill>
                <a:schemeClr val="tx1"/>
              </a:solidFill>
              <a:latin typeface="+mn-lt"/>
              <a:ea typeface="+mn-ea"/>
              <a:cs typeface="+mn-cs"/>
            </a:endParaRPr>
          </a:p>
          <a:p>
            <a:pPr lvl="1"/>
            <a:endParaRPr lang="en-US" sz="1200" b="0" i="0" u="none" strike="noStrike" kern="1200" baseline="0" dirty="0" smtClean="0">
              <a:solidFill>
                <a:schemeClr val="tx1"/>
              </a:solidFill>
              <a:latin typeface="+mn-lt"/>
              <a:ea typeface="+mn-ea"/>
              <a:cs typeface="+mn-cs"/>
            </a:endParaRPr>
          </a:p>
          <a:p>
            <a:pPr lvl="1"/>
            <a:endParaRPr lang="en-US" sz="1200" b="0" i="0" u="none" strike="noStrike" kern="1200" baseline="0" dirty="0" smtClean="0">
              <a:solidFill>
                <a:schemeClr val="tx1"/>
              </a:solidFill>
              <a:latin typeface="+mn-lt"/>
              <a:ea typeface="+mn-ea"/>
              <a:cs typeface="+mn-cs"/>
            </a:endParaRPr>
          </a:p>
          <a:p>
            <a:r>
              <a:rPr lang="en-US" sz="800" b="1" i="1" u="none" strike="noStrike" kern="1200" baseline="0" dirty="0" smtClean="0">
                <a:solidFill>
                  <a:schemeClr val="tx1"/>
                </a:solidFill>
                <a:latin typeface="+mn-lt"/>
                <a:ea typeface="+mn-ea"/>
                <a:cs typeface="+mn-cs"/>
              </a:rPr>
              <a:t>Myth 4: Partitioning an existing table is a strictly offline operation</a:t>
            </a:r>
          </a:p>
          <a:p>
            <a:r>
              <a:rPr lang="en-US" sz="800" b="0" i="0" u="none" strike="noStrike" kern="1200" baseline="0" dirty="0" smtClean="0">
                <a:solidFill>
                  <a:schemeClr val="tx1"/>
                </a:solidFill>
                <a:latin typeface="+mn-lt"/>
                <a:ea typeface="+mn-ea"/>
                <a:cs typeface="+mn-cs"/>
              </a:rPr>
              <a:t>It's true that rebuilding or creating a clustered index is indeed an offline operation. Your table will not be available for querying during this operation. However, partitioning is an Enterprise feature, so we have the online index rebuild feature available to use. The ONLINE = ON option allows us to still query the table while under the covers the partitioning operation is going on. SQL Server does this by using an internal snapshot of the data. Obviously, there is a huge performance hit and so this shouldn’t be done during a busy time but if you have a requirement for 24x7 availability then this is a possible solution.</a:t>
            </a:r>
          </a:p>
          <a:p>
            <a:pPr lvl="1"/>
            <a:r>
              <a:rPr lang="en-US" sz="800" b="0" i="0" u="none" strike="noStrike" kern="1200" baseline="0" dirty="0" smtClean="0">
                <a:solidFill>
                  <a:schemeClr val="tx1"/>
                </a:solidFill>
                <a:latin typeface="+mn-lt"/>
                <a:ea typeface="+mn-ea"/>
                <a:cs typeface="+mn-cs"/>
              </a:rPr>
              <a:t>CREATE CLUSTERED INDEX </a:t>
            </a:r>
            <a:r>
              <a:rPr lang="en-US" sz="800" b="0" i="0" u="none" strike="noStrike" kern="1200" baseline="0" dirty="0" err="1" smtClean="0">
                <a:solidFill>
                  <a:schemeClr val="tx1"/>
                </a:solidFill>
                <a:latin typeface="+mn-lt"/>
                <a:ea typeface="+mn-ea"/>
                <a:cs typeface="+mn-cs"/>
              </a:rPr>
              <a:t>idx</a:t>
            </a:r>
            <a:r>
              <a:rPr lang="en-US" sz="800" b="0" i="0" u="none" strike="noStrike" kern="1200" baseline="0" dirty="0" smtClean="0">
                <a:solidFill>
                  <a:schemeClr val="tx1"/>
                </a:solidFill>
                <a:latin typeface="+mn-lt"/>
                <a:ea typeface="+mn-ea"/>
                <a:cs typeface="+mn-cs"/>
              </a:rPr>
              <a:t> ON </a:t>
            </a:r>
            <a:r>
              <a:rPr lang="en-US" sz="800" b="0" i="0" u="none" strike="noStrike" kern="1200" baseline="0" dirty="0" err="1" smtClean="0">
                <a:solidFill>
                  <a:schemeClr val="tx1"/>
                </a:solidFill>
                <a:latin typeface="+mn-lt"/>
                <a:ea typeface="+mn-ea"/>
                <a:cs typeface="+mn-cs"/>
              </a:rPr>
              <a:t>tblPartitioned</a:t>
            </a:r>
            <a:r>
              <a:rPr lang="en-US" sz="800" b="0" i="0" u="none" strike="noStrike" kern="1200" baseline="0" dirty="0" smtClean="0">
                <a:solidFill>
                  <a:schemeClr val="tx1"/>
                </a:solidFill>
                <a:latin typeface="+mn-lt"/>
                <a:ea typeface="+mn-ea"/>
                <a:cs typeface="+mn-cs"/>
              </a:rPr>
              <a:t>(</a:t>
            </a:r>
            <a:r>
              <a:rPr lang="en-US" sz="800" b="0" i="0" u="none" strike="noStrike" kern="1200" baseline="0" dirty="0" err="1" smtClean="0">
                <a:solidFill>
                  <a:schemeClr val="tx1"/>
                </a:solidFill>
                <a:latin typeface="+mn-lt"/>
                <a:ea typeface="+mn-ea"/>
                <a:cs typeface="+mn-cs"/>
              </a:rPr>
              <a:t>SQLCreated</a:t>
            </a:r>
            <a:r>
              <a:rPr lang="en-US" sz="800" b="0" i="0" u="none" strike="noStrike" kern="1200" baseline="0" dirty="0" smtClean="0">
                <a:solidFill>
                  <a:schemeClr val="tx1"/>
                </a:solidFill>
                <a:latin typeface="+mn-lt"/>
                <a:ea typeface="+mn-ea"/>
                <a:cs typeface="+mn-cs"/>
              </a:rPr>
              <a:t>)</a:t>
            </a:r>
          </a:p>
          <a:p>
            <a:pPr lvl="1"/>
            <a:r>
              <a:rPr lang="en-US" sz="800" b="0" i="0" u="none" strike="noStrike" kern="1200" baseline="0" dirty="0" smtClean="0">
                <a:solidFill>
                  <a:schemeClr val="tx1"/>
                </a:solidFill>
                <a:latin typeface="+mn-lt"/>
                <a:ea typeface="+mn-ea"/>
                <a:cs typeface="+mn-cs"/>
              </a:rPr>
              <a:t>WITH (DROP_EXISTING = ON, ONLINE = ON)</a:t>
            </a:r>
          </a:p>
          <a:p>
            <a:pPr lvl="1"/>
            <a:r>
              <a:rPr lang="hr-HR" sz="800" b="0" i="0" u="none" strike="noStrike" kern="1200" baseline="0" dirty="0" smtClean="0">
                <a:solidFill>
                  <a:schemeClr val="tx1"/>
                </a:solidFill>
                <a:latin typeface="+mn-lt"/>
                <a:ea typeface="+mn-ea"/>
                <a:cs typeface="+mn-cs"/>
              </a:rPr>
              <a:t>ON PScheme_Day(SQLCreated)</a:t>
            </a:r>
            <a:endParaRPr lang="en-US" sz="2400" b="1" i="1" u="none" strike="noStrike" kern="1200" baseline="0" dirty="0" smtClean="0">
              <a:solidFill>
                <a:schemeClr val="tx1"/>
              </a:solidFill>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48</a:t>
            </a:fld>
            <a:endParaRPr lang="hr-HR"/>
          </a:p>
        </p:txBody>
      </p:sp>
    </p:spTree>
    <p:extLst>
      <p:ext uri="{BB962C8B-B14F-4D97-AF65-F5344CB8AC3E}">
        <p14:creationId xmlns:p14="http://schemas.microsoft.com/office/powerpoint/2010/main" val="3036153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6</a:t>
            </a:fld>
            <a:endParaRPr lang="hr-HR"/>
          </a:p>
        </p:txBody>
      </p:sp>
    </p:spTree>
    <p:extLst>
      <p:ext uri="{BB962C8B-B14F-4D97-AF65-F5344CB8AC3E}">
        <p14:creationId xmlns:p14="http://schemas.microsoft.com/office/powerpoint/2010/main" val="1970169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Myth 5: </a:t>
            </a:r>
            <a:r>
              <a:rPr lang="en-US" sz="1200" b="1" i="1" u="none" strike="noStrike" kern="1200" baseline="0" dirty="0" err="1" smtClean="0">
                <a:solidFill>
                  <a:schemeClr val="tx1"/>
                </a:solidFill>
                <a:latin typeface="+mn-lt"/>
                <a:ea typeface="+mn-ea"/>
                <a:cs typeface="+mn-cs"/>
              </a:rPr>
              <a:t>SWITCH'ing</a:t>
            </a:r>
            <a:r>
              <a:rPr lang="en-US" sz="1200" b="1" i="1" u="none" strike="noStrike" kern="1200" baseline="0" dirty="0" smtClean="0">
                <a:solidFill>
                  <a:schemeClr val="tx1"/>
                </a:solidFill>
                <a:latin typeface="+mn-lt"/>
                <a:ea typeface="+mn-ea"/>
                <a:cs typeface="+mn-cs"/>
              </a:rPr>
              <a:t> partitions OUT or IN in only a few seconds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You'll often read that that the reason partitioning operations like SWITCH IN and SWITCH OUT are so fast and efficient is that they are "metadata" only operations meaning that there is no actual data movement but only the pointers or internal references to the data get changed. </a:t>
            </a:r>
            <a:r>
              <a:rPr lang="en-US" sz="1200" b="0" i="0" u="none" strike="noStrike" kern="1200" baseline="0" dirty="0" err="1" smtClean="0">
                <a:solidFill>
                  <a:schemeClr val="tx1"/>
                </a:solidFill>
                <a:latin typeface="+mn-lt"/>
                <a:ea typeface="+mn-ea"/>
                <a:cs typeface="+mn-cs"/>
              </a:rPr>
              <a:t>SWITCH’ing</a:t>
            </a:r>
            <a:r>
              <a:rPr lang="en-US" sz="1200" b="0" i="0" u="none" strike="noStrike" kern="1200" baseline="0" dirty="0" smtClean="0">
                <a:solidFill>
                  <a:schemeClr val="tx1"/>
                </a:solidFill>
                <a:latin typeface="+mn-lt"/>
                <a:ea typeface="+mn-ea"/>
                <a:cs typeface="+mn-cs"/>
              </a:rPr>
              <a:t> partitions OUT or IN is a truly "meta data" operation in that although the partitioned data has magically</a:t>
            </a:r>
          </a:p>
          <a:p>
            <a:r>
              <a:rPr lang="en-US" sz="1200" b="0" i="0" u="none" strike="noStrike" kern="1200" baseline="0" dirty="0" smtClean="0">
                <a:solidFill>
                  <a:schemeClr val="tx1"/>
                </a:solidFill>
                <a:latin typeface="+mn-lt"/>
                <a:ea typeface="+mn-ea"/>
                <a:cs typeface="+mn-cs"/>
              </a:rPr>
              <a:t>moved from the partitioned table to the SWITCH table or vice versa there hasn't actually been any movement of data on the disk or inside the data file. However, with highly transactional partitioned</a:t>
            </a:r>
          </a:p>
          <a:p>
            <a:r>
              <a:rPr lang="en-US" sz="1200" b="0" i="0" u="none" strike="noStrike" kern="1200" baseline="0" dirty="0" smtClean="0">
                <a:solidFill>
                  <a:schemeClr val="tx1"/>
                </a:solidFill>
                <a:latin typeface="+mn-lt"/>
                <a:ea typeface="+mn-ea"/>
                <a:cs typeface="+mn-cs"/>
              </a:rPr>
              <a:t>tables the SWITCH operation can get blocked or cause blocking itself. This is due to the ALTER TABLE...SWITCH operation requiring a schema modify lock on both the source and target tables.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get around this potential blocking issue you should always set a timeout before any switch operation so that if the ALTER TABLE...SWITCH does start to cause blocking it will only be for as long as the timeout. We then re-issue the ALTER TABLE...SWITCH statement repeatedly with the timeout until the operation goes through successfully. In this way the partition maintenance task will not interfere with the OLTP function of the database. In the example below we set a 30 second timeout for the SWITCH to complete. If it timeouts we will repeat until it </a:t>
            </a:r>
            <a:r>
              <a:rPr lang="hr-HR" sz="1200" b="0" i="0" u="none" strike="noStrike" kern="1200" baseline="0" dirty="0" smtClean="0">
                <a:solidFill>
                  <a:schemeClr val="tx1"/>
                </a:solidFill>
                <a:latin typeface="+mn-lt"/>
                <a:ea typeface="+mn-ea"/>
                <a:cs typeface="+mn-cs"/>
              </a:rPr>
              <a:t>completes successfully.</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lvl="1"/>
            <a:r>
              <a:rPr lang="hr-HR" sz="1200" b="0" i="0" u="none" strike="noStrike" kern="1200" baseline="0" dirty="0" smtClean="0">
                <a:solidFill>
                  <a:schemeClr val="tx1"/>
                </a:solidFill>
                <a:latin typeface="+mn-lt"/>
                <a:ea typeface="+mn-ea"/>
                <a:cs typeface="+mn-cs"/>
              </a:rPr>
              <a:t>SET LOCK_TIMEOUT 30000</a:t>
            </a:r>
          </a:p>
          <a:p>
            <a:pPr lvl="1"/>
            <a:r>
              <a:rPr lang="en-US" sz="1200" b="0" i="0" u="none" strike="noStrike" kern="1200" baseline="0" dirty="0" smtClean="0">
                <a:solidFill>
                  <a:schemeClr val="tx1"/>
                </a:solidFill>
                <a:latin typeface="+mn-lt"/>
                <a:ea typeface="+mn-ea"/>
                <a:cs typeface="+mn-cs"/>
              </a:rPr>
              <a:t>ALTER TABLE </a:t>
            </a:r>
            <a:r>
              <a:rPr lang="en-US" sz="1200" b="0" i="0" u="none" strike="noStrike" kern="1200" baseline="0" dirty="0" err="1" smtClean="0">
                <a:solidFill>
                  <a:schemeClr val="tx1"/>
                </a:solidFill>
                <a:latin typeface="+mn-lt"/>
                <a:ea typeface="+mn-ea"/>
                <a:cs typeface="+mn-cs"/>
              </a:rPr>
              <a:t>myPartionedTable</a:t>
            </a:r>
            <a:r>
              <a:rPr lang="en-US" sz="1200" b="0" i="0" u="none" strike="noStrike" kern="1200" baseline="0" dirty="0" smtClean="0">
                <a:solidFill>
                  <a:schemeClr val="tx1"/>
                </a:solidFill>
                <a:latin typeface="+mn-lt"/>
                <a:ea typeface="+mn-ea"/>
                <a:cs typeface="+mn-cs"/>
              </a:rPr>
              <a:t> SWITCH PARTITION 2 TO </a:t>
            </a:r>
            <a:r>
              <a:rPr lang="en-US" sz="1200" b="0" i="0" u="none" strike="noStrike" kern="1200" baseline="0" dirty="0" err="1" smtClean="0">
                <a:solidFill>
                  <a:schemeClr val="tx1"/>
                </a:solidFill>
                <a:latin typeface="+mn-lt"/>
                <a:ea typeface="+mn-ea"/>
                <a:cs typeface="+mn-cs"/>
              </a:rPr>
              <a:t>SwitchTable</a:t>
            </a:r>
            <a:endParaRPr lang="en-US" sz="1200" b="0" i="0" u="none" strike="noStrike" kern="1200" baseline="0" dirty="0" smtClean="0">
              <a:solidFill>
                <a:schemeClr val="tx1"/>
              </a:solidFill>
              <a:latin typeface="+mn-lt"/>
              <a:ea typeface="+mn-ea"/>
              <a:cs typeface="+mn-cs"/>
            </a:endParaRPr>
          </a:p>
          <a:p>
            <a:pPr lvl="1"/>
            <a:r>
              <a:rPr lang="en-US" sz="1200" b="0" i="0" u="none" strike="noStrike" kern="1200" baseline="0" dirty="0" err="1" smtClean="0">
                <a:solidFill>
                  <a:schemeClr val="tx1"/>
                </a:solidFill>
                <a:latin typeface="+mn-lt"/>
                <a:ea typeface="+mn-ea"/>
                <a:cs typeface="+mn-cs"/>
              </a:rPr>
              <a:t>Msg</a:t>
            </a:r>
            <a:r>
              <a:rPr lang="en-US" sz="1200" b="0" i="0" u="none" strike="noStrike" kern="1200" baseline="0" dirty="0" smtClean="0">
                <a:solidFill>
                  <a:schemeClr val="tx1"/>
                </a:solidFill>
                <a:latin typeface="+mn-lt"/>
                <a:ea typeface="+mn-ea"/>
                <a:cs typeface="+mn-cs"/>
              </a:rPr>
              <a:t> 1222, </a:t>
            </a:r>
            <a:r>
              <a:rPr lang="en-US" sz="1200" b="0" i="0" u="none" strike="noStrike" kern="1200" baseline="0" dirty="0" err="1" smtClean="0">
                <a:solidFill>
                  <a:schemeClr val="tx1"/>
                </a:solidFill>
                <a:latin typeface="+mn-lt"/>
                <a:ea typeface="+mn-ea"/>
                <a:cs typeface="+mn-cs"/>
              </a:rPr>
              <a:t>Sev</a:t>
            </a:r>
            <a:r>
              <a:rPr lang="en-US" sz="1200" b="0" i="0" u="none" strike="noStrike" kern="1200" baseline="0" dirty="0" smtClean="0">
                <a:solidFill>
                  <a:schemeClr val="tx1"/>
                </a:solidFill>
                <a:latin typeface="+mn-lt"/>
                <a:ea typeface="+mn-ea"/>
                <a:cs typeface="+mn-cs"/>
              </a:rPr>
              <a:t> 16, State 56, Line 1 : Lock request time out period exceeded.</a:t>
            </a:r>
          </a:p>
          <a:p>
            <a:pPr lvl="1"/>
            <a:endParaRPr lang="en-US" sz="1200" b="0" i="0" u="none" strike="noStrike" kern="1200" baseline="0" dirty="0" smtClean="0">
              <a:solidFill>
                <a:schemeClr val="tx1"/>
              </a:solidFill>
              <a:latin typeface="+mn-lt"/>
              <a:ea typeface="+mn-ea"/>
              <a:cs typeface="+mn-cs"/>
            </a:endParaRPr>
          </a:p>
          <a:p>
            <a:r>
              <a:rPr lang="en-US" sz="800" b="1" i="1" u="none" strike="noStrike" kern="1200" baseline="0" dirty="0" smtClean="0">
                <a:solidFill>
                  <a:schemeClr val="tx1"/>
                </a:solidFill>
                <a:latin typeface="+mn-lt"/>
                <a:ea typeface="+mn-ea"/>
                <a:cs typeface="+mn-cs"/>
              </a:rPr>
              <a:t>Myth 6: Altering a partition function is a metadata only operation</a:t>
            </a:r>
          </a:p>
          <a:p>
            <a:endParaRPr lang="en-US" sz="800" b="0" i="0" u="none" strike="noStrike" kern="1200" baseline="0" dirty="0" smtClean="0">
              <a:solidFill>
                <a:schemeClr val="tx1"/>
              </a:solidFill>
              <a:latin typeface="+mn-lt"/>
              <a:ea typeface="+mn-ea"/>
              <a:cs typeface="+mn-cs"/>
            </a:endParaRPr>
          </a:p>
          <a:p>
            <a:r>
              <a:rPr lang="en-US" sz="800" b="0" i="0" u="none" strike="noStrike" kern="1200" baseline="0" dirty="0" smtClean="0">
                <a:solidFill>
                  <a:schemeClr val="tx1"/>
                </a:solidFill>
                <a:latin typeface="+mn-lt"/>
                <a:ea typeface="+mn-ea"/>
                <a:cs typeface="+mn-cs"/>
              </a:rPr>
              <a:t>In practice you may find out that a MERGE or SPLIT operation may take much </a:t>
            </a:r>
            <a:r>
              <a:rPr lang="en-US" sz="800" b="0" i="0" u="none" strike="noStrike" kern="1200" baseline="0" dirty="0" err="1" smtClean="0">
                <a:solidFill>
                  <a:schemeClr val="tx1"/>
                </a:solidFill>
                <a:latin typeface="+mn-lt"/>
                <a:ea typeface="+mn-ea"/>
                <a:cs typeface="+mn-cs"/>
              </a:rPr>
              <a:t>much</a:t>
            </a:r>
            <a:r>
              <a:rPr lang="en-US" sz="800" b="0" i="0" u="none" strike="noStrike" kern="1200" baseline="0" dirty="0" smtClean="0">
                <a:solidFill>
                  <a:schemeClr val="tx1"/>
                </a:solidFill>
                <a:latin typeface="+mn-lt"/>
                <a:ea typeface="+mn-ea"/>
                <a:cs typeface="+mn-cs"/>
              </a:rPr>
              <a:t> longer than the few seconds expected. Altering a partition function is an offline operation and can also result in movement of data on disk and so </a:t>
            </a:r>
            <a:r>
              <a:rPr lang="hr-HR" sz="800" b="0" i="0" u="none" strike="noStrike" kern="1200" baseline="0" dirty="0" smtClean="0">
                <a:solidFill>
                  <a:schemeClr val="tx1"/>
                </a:solidFill>
                <a:latin typeface="+mn-lt"/>
                <a:ea typeface="+mn-ea"/>
                <a:cs typeface="+mn-cs"/>
              </a:rPr>
              <a:t>become extremely resource intensive.</a:t>
            </a:r>
            <a:r>
              <a:rPr lang="en-US" sz="800" b="0" i="0" u="none" strike="noStrike" kern="1200" baseline="0" dirty="0" smtClean="0">
                <a:solidFill>
                  <a:schemeClr val="tx1"/>
                </a:solidFill>
                <a:latin typeface="+mn-lt"/>
                <a:ea typeface="+mn-ea"/>
                <a:cs typeface="+mn-cs"/>
              </a:rPr>
              <a:t> As long as the 2 partitions you are </a:t>
            </a:r>
            <a:r>
              <a:rPr lang="en-US" sz="800" b="0" i="0" u="none" strike="noStrike" kern="1200" baseline="0" dirty="0" err="1" smtClean="0">
                <a:solidFill>
                  <a:schemeClr val="tx1"/>
                </a:solidFill>
                <a:latin typeface="+mn-lt"/>
                <a:ea typeface="+mn-ea"/>
                <a:cs typeface="+mn-cs"/>
              </a:rPr>
              <a:t>MERGEing</a:t>
            </a:r>
            <a:r>
              <a:rPr lang="en-US" sz="800" b="0" i="0" u="none" strike="noStrike" kern="1200" baseline="0" dirty="0" smtClean="0">
                <a:solidFill>
                  <a:schemeClr val="tx1"/>
                </a:solidFill>
                <a:latin typeface="+mn-lt"/>
                <a:ea typeface="+mn-ea"/>
                <a:cs typeface="+mn-cs"/>
              </a:rPr>
              <a:t> together are empty then there will be no data movement and it will be a metadata only operation. If you have a sliding window and you are </a:t>
            </a:r>
            <a:r>
              <a:rPr lang="en-US" sz="800" b="0" i="0" u="none" strike="noStrike" kern="1200" baseline="0" dirty="0" err="1" smtClean="0">
                <a:solidFill>
                  <a:schemeClr val="tx1"/>
                </a:solidFill>
                <a:latin typeface="+mn-lt"/>
                <a:ea typeface="+mn-ea"/>
                <a:cs typeface="+mn-cs"/>
              </a:rPr>
              <a:t>MERGEing</a:t>
            </a:r>
            <a:r>
              <a:rPr lang="en-US" sz="800" b="0" i="0" u="none" strike="noStrike" kern="1200" baseline="0" dirty="0" smtClean="0">
                <a:solidFill>
                  <a:schemeClr val="tx1"/>
                </a:solidFill>
                <a:latin typeface="+mn-lt"/>
                <a:ea typeface="+mn-ea"/>
                <a:cs typeface="+mn-cs"/>
              </a:rPr>
              <a:t> the oldest 2 partitions together then a rule to follow is to always make sure both partitions are empty (</a:t>
            </a:r>
            <a:r>
              <a:rPr lang="en-US" sz="800" b="0" i="0" u="none" strike="noStrike" kern="1200" baseline="0" dirty="0" err="1" smtClean="0">
                <a:solidFill>
                  <a:schemeClr val="tx1"/>
                </a:solidFill>
                <a:latin typeface="+mn-lt"/>
                <a:ea typeface="+mn-ea"/>
                <a:cs typeface="+mn-cs"/>
              </a:rPr>
              <a:t>SWITCHed</a:t>
            </a:r>
            <a:r>
              <a:rPr lang="en-US" sz="800" b="0" i="0" u="none" strike="noStrike" kern="1200" baseline="0" dirty="0" smtClean="0">
                <a:solidFill>
                  <a:schemeClr val="tx1"/>
                </a:solidFill>
                <a:latin typeface="+mn-lt"/>
                <a:ea typeface="+mn-ea"/>
                <a:cs typeface="+mn-cs"/>
              </a:rPr>
              <a:t> OUT) before you MERGE. To avoid or minimize data movement when </a:t>
            </a:r>
            <a:r>
              <a:rPr lang="en-US" sz="800" b="0" i="0" u="none" strike="noStrike" kern="1200" baseline="0" dirty="0" err="1" smtClean="0">
                <a:solidFill>
                  <a:schemeClr val="tx1"/>
                </a:solidFill>
                <a:latin typeface="+mn-lt"/>
                <a:ea typeface="+mn-ea"/>
                <a:cs typeface="+mn-cs"/>
              </a:rPr>
              <a:t>SPLITing</a:t>
            </a:r>
            <a:r>
              <a:rPr lang="en-US" sz="800" b="0" i="0" u="none" strike="noStrike" kern="1200" baseline="0" dirty="0" smtClean="0">
                <a:solidFill>
                  <a:schemeClr val="tx1"/>
                </a:solidFill>
                <a:latin typeface="+mn-lt"/>
                <a:ea typeface="+mn-ea"/>
                <a:cs typeface="+mn-cs"/>
              </a:rPr>
              <a:t> a partition function always ensure that you know beforehand how many rows are in the underlying partition that is being SPLIT and how many rows would fall on each side of the new boundary. Armed with this information you should be able to determine beforehand the amount of data movement to expect depending on whether you have defined your partition function using RANGE RIGHT or LEFT. Be aware that more than one table or index can reside on the same partition scheme or use the same partition function. When you run ALTER PARTITION FUNCTION it will affect all of these tables and indexes in a single transaction.</a:t>
            </a:r>
          </a:p>
          <a:p>
            <a:endParaRPr lang="en-US" sz="800" b="0" i="0" u="none" strike="noStrike" kern="1200" baseline="0" dirty="0" smtClean="0">
              <a:solidFill>
                <a:schemeClr val="tx1"/>
              </a:solidFill>
              <a:latin typeface="+mn-lt"/>
              <a:ea typeface="+mn-ea"/>
              <a:cs typeface="+mn-cs"/>
            </a:endParaRPr>
          </a:p>
          <a:p>
            <a:r>
              <a:rPr lang="hr-HR" sz="1200" b="1" i="1" u="none" strike="noStrike" kern="1200" baseline="0" dirty="0" smtClean="0">
                <a:solidFill>
                  <a:schemeClr val="tx1"/>
                </a:solidFill>
                <a:latin typeface="+mn-lt"/>
                <a:ea typeface="+mn-ea"/>
                <a:cs typeface="+mn-cs"/>
              </a:rPr>
              <a:t>Myth 7: Partitioned tables improve query performance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your query is written in such a way that it can read only the partitions it needs the data from then you will get partition elimination and therefore an equivalent performance improvement. If your query does not join or filter on the partition key then there will be no improvement in performance over an </a:t>
            </a:r>
            <a:r>
              <a:rPr lang="en-US" sz="1200" b="0" i="0" u="none" strike="noStrike" kern="1200" baseline="0" dirty="0" err="1" smtClean="0">
                <a:solidFill>
                  <a:schemeClr val="tx1"/>
                </a:solidFill>
                <a:latin typeface="+mn-lt"/>
                <a:ea typeface="+mn-ea"/>
                <a:cs typeface="+mn-cs"/>
              </a:rPr>
              <a:t>unpartitioned</a:t>
            </a:r>
            <a:r>
              <a:rPr lang="en-US" sz="1200" b="0" i="0" u="none" strike="noStrike" kern="1200" baseline="0" dirty="0" smtClean="0">
                <a:solidFill>
                  <a:schemeClr val="tx1"/>
                </a:solidFill>
                <a:latin typeface="+mn-lt"/>
                <a:ea typeface="+mn-ea"/>
                <a:cs typeface="+mn-cs"/>
              </a:rPr>
              <a:t> table i.e. no partition elimination. In fact, a query that hits a partitioned table has the potential to be even slower than </a:t>
            </a:r>
            <a:r>
              <a:rPr lang="en-US" sz="1200" b="0" i="0" u="none" strike="noStrike" kern="1200" baseline="0" dirty="0" err="1" smtClean="0">
                <a:solidFill>
                  <a:schemeClr val="tx1"/>
                </a:solidFill>
                <a:latin typeface="+mn-lt"/>
                <a:ea typeface="+mn-ea"/>
                <a:cs typeface="+mn-cs"/>
              </a:rPr>
              <a:t>than</a:t>
            </a:r>
            <a:r>
              <a:rPr lang="en-US" sz="1200" b="0" i="0" u="none" strike="noStrike" kern="1200" baseline="0" dirty="0" smtClean="0">
                <a:solidFill>
                  <a:schemeClr val="tx1"/>
                </a:solidFill>
                <a:latin typeface="+mn-lt"/>
                <a:ea typeface="+mn-ea"/>
                <a:cs typeface="+mn-cs"/>
              </a:rPr>
              <a:t> an </a:t>
            </a:r>
            <a:r>
              <a:rPr lang="en-US" sz="1200" b="0" i="0" u="none" strike="noStrike" kern="1200" baseline="0" dirty="0" err="1" smtClean="0">
                <a:solidFill>
                  <a:schemeClr val="tx1"/>
                </a:solidFill>
                <a:latin typeface="+mn-lt"/>
                <a:ea typeface="+mn-ea"/>
                <a:cs typeface="+mn-cs"/>
              </a:rPr>
              <a:t>unpartitioned</a:t>
            </a:r>
            <a:r>
              <a:rPr lang="en-US" sz="1200" b="0" i="0" u="none" strike="noStrike" kern="1200" baseline="0" dirty="0" smtClean="0">
                <a:solidFill>
                  <a:schemeClr val="tx1"/>
                </a:solidFill>
                <a:latin typeface="+mn-lt"/>
                <a:ea typeface="+mn-ea"/>
                <a:cs typeface="+mn-cs"/>
              </a:rPr>
              <a:t> table even if both tables have the same index defined. This is due to the fact that each partition in a partitioned table is actually its own b-tree which means that a partitioned index seek will need to do one seek per partition as opposed to one seek per table for an </a:t>
            </a:r>
            <a:r>
              <a:rPr lang="en-US" sz="1200" b="0" i="0" u="none" strike="noStrike" kern="1200" baseline="0" dirty="0" err="1" smtClean="0">
                <a:solidFill>
                  <a:schemeClr val="tx1"/>
                </a:solidFill>
                <a:latin typeface="+mn-lt"/>
                <a:ea typeface="+mn-ea"/>
                <a:cs typeface="+mn-cs"/>
              </a:rPr>
              <a:t>unpartitioned</a:t>
            </a:r>
            <a:r>
              <a:rPr lang="en-US" sz="1200" b="0" i="0" u="none" strike="noStrike" kern="1200" baseline="0" dirty="0" smtClean="0">
                <a:solidFill>
                  <a:schemeClr val="tx1"/>
                </a:solidFill>
                <a:latin typeface="+mn-lt"/>
                <a:ea typeface="+mn-ea"/>
                <a:cs typeface="+mn-cs"/>
              </a:rPr>
              <a:t> index seek. </a:t>
            </a:r>
          </a:p>
          <a:p>
            <a:r>
              <a:rPr lang="en-US" sz="1200" b="0" i="0" u="none" strike="noStrike" kern="1200" baseline="0" dirty="0" smtClean="0">
                <a:solidFill>
                  <a:schemeClr val="tx1"/>
                </a:solidFill>
                <a:latin typeface="+mn-lt"/>
                <a:ea typeface="+mn-ea"/>
                <a:cs typeface="+mn-cs"/>
              </a:rPr>
              <a:t>If we also filter on the partition key column we get the desired performance improvement over the equivalent query on the </a:t>
            </a:r>
            <a:r>
              <a:rPr lang="en-US" sz="1200" b="0" i="0" u="none" strike="noStrike" kern="1200" baseline="0" dirty="0" err="1" smtClean="0">
                <a:solidFill>
                  <a:schemeClr val="tx1"/>
                </a:solidFill>
                <a:latin typeface="+mn-lt"/>
                <a:ea typeface="+mn-ea"/>
                <a:cs typeface="+mn-cs"/>
              </a:rPr>
              <a:t>unpartitioned</a:t>
            </a:r>
            <a:r>
              <a:rPr lang="en-US" sz="1200" b="0" i="0" u="none" strike="noStrike" kern="1200" baseline="0" dirty="0" smtClean="0">
                <a:solidFill>
                  <a:schemeClr val="tx1"/>
                </a:solidFill>
                <a:latin typeface="+mn-lt"/>
                <a:ea typeface="+mn-ea"/>
                <a:cs typeface="+mn-cs"/>
              </a:rPr>
              <a:t> table. If you are partitioning tables in an existing database then its a good idea to test all your queries for performance. Don't assume that once the data is partitioned that your queries will improve. Queries may need to be updated to include the new partition key in the where clause or join to take advantage of the performance benefits of </a:t>
            </a:r>
            <a:r>
              <a:rPr lang="hr-HR" sz="1200" b="0" i="0" u="none" strike="noStrike" kern="1200" baseline="0" dirty="0" smtClean="0">
                <a:solidFill>
                  <a:schemeClr val="tx1"/>
                </a:solidFill>
                <a:latin typeface="+mn-lt"/>
                <a:ea typeface="+mn-ea"/>
                <a:cs typeface="+mn-cs"/>
              </a:rPr>
              <a:t>partitioning.</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1" u="none" strike="noStrike" kern="1200" baseline="0" dirty="0" smtClean="0">
                <a:solidFill>
                  <a:schemeClr val="tx1"/>
                </a:solidFill>
                <a:latin typeface="+mn-lt"/>
                <a:ea typeface="+mn-ea"/>
                <a:cs typeface="+mn-cs"/>
              </a:rPr>
              <a:t>Myth 8: Partitioned tables ease maintenance of VLDBs and Very Large Tables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Partitioning can be effectively used to break up a very large table into multiple partitions based on a column or partitioning key. However, there can be significant management overhead in maintaining partitioned tables. The features of partitioned tables that give you the ease of management can also conspire against you to make your </a:t>
            </a:r>
            <a:r>
              <a:rPr lang="hr-HR" sz="1200" b="0" i="0" u="none" strike="noStrike" kern="1200" baseline="0" dirty="0" smtClean="0">
                <a:solidFill>
                  <a:schemeClr val="tx1"/>
                </a:solidFill>
                <a:latin typeface="+mn-lt"/>
                <a:ea typeface="+mn-ea"/>
                <a:cs typeface="+mn-cs"/>
              </a:rPr>
              <a:t>maintenance a nightmare!</a:t>
            </a:r>
            <a:r>
              <a:rPr lang="en-US" sz="1200" b="0" i="0" u="none" strike="noStrike" kern="1200" baseline="0" dirty="0" smtClean="0">
                <a:solidFill>
                  <a:schemeClr val="tx1"/>
                </a:solidFill>
                <a:latin typeface="+mn-lt"/>
                <a:ea typeface="+mn-ea"/>
                <a:cs typeface="+mn-cs"/>
              </a:rPr>
              <a:t> Thinking of each partition as its own table will help you understand how best to approach your maintenance. Index rebuilds can be quicker because you can rebuild just those partitions that you identify as being fragmented. Conversely, full partitioned Index rebuilds will take longer as each partition is its own b-tree.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that old style DBCC SHOWCONTIG command does not work for partitioned indexes. You need to familiarize yourself with the more powerful DMV </a:t>
            </a:r>
            <a:r>
              <a:rPr lang="en-US" sz="1200" b="0" i="0" u="none" strike="noStrike" kern="1200" baseline="0" dirty="0" err="1" smtClean="0">
                <a:solidFill>
                  <a:schemeClr val="tx1"/>
                </a:solidFill>
                <a:latin typeface="+mn-lt"/>
                <a:ea typeface="+mn-ea"/>
                <a:cs typeface="+mn-cs"/>
              </a:rPr>
              <a:t>sys.dm_db_index_physical_stats</a:t>
            </a:r>
            <a:r>
              <a:rPr lang="en-US" sz="1200" b="0" i="0" u="none" strike="noStrike" kern="1200" baseline="0" dirty="0" smtClean="0">
                <a:solidFill>
                  <a:schemeClr val="tx1"/>
                </a:solidFill>
                <a:latin typeface="+mn-lt"/>
                <a:ea typeface="+mn-ea"/>
                <a:cs typeface="+mn-cs"/>
              </a:rPr>
              <a:t>. This DMV returns fragmentation information at a partition level and provides you the necessary information to make a decision on which partitions require rebuilding or </a:t>
            </a:r>
            <a:r>
              <a:rPr lang="hr-HR" sz="1200" b="0" i="0" u="none" strike="noStrike" kern="1200" baseline="0" dirty="0" smtClean="0">
                <a:solidFill>
                  <a:schemeClr val="tx1"/>
                </a:solidFill>
                <a:latin typeface="+mn-lt"/>
                <a:ea typeface="+mn-ea"/>
                <a:cs typeface="+mn-cs"/>
              </a:rPr>
              <a:t>reorganizing.</a:t>
            </a:r>
            <a:r>
              <a:rPr lang="en-US" sz="1200" b="0" i="0" u="none" strike="noStrike" kern="1200" baseline="0" dirty="0" smtClean="0">
                <a:solidFill>
                  <a:schemeClr val="tx1"/>
                </a:solidFill>
                <a:latin typeface="+mn-lt"/>
                <a:ea typeface="+mn-ea"/>
                <a:cs typeface="+mn-cs"/>
              </a:rPr>
              <a:t> If you're partitioning your data on a date field and you have a sliding window and you are only ever adding data to the right most partitions then you can save unnecessary overhead by not checking for fragmentation of older partitions</a:t>
            </a:r>
          </a:p>
          <a:p>
            <a:r>
              <a:rPr lang="en-US" sz="1200" b="0" i="0" u="none" strike="noStrike" kern="1200" baseline="0" dirty="0" smtClean="0">
                <a:solidFill>
                  <a:schemeClr val="tx1"/>
                </a:solidFill>
                <a:latin typeface="+mn-lt"/>
                <a:ea typeface="+mn-ea"/>
                <a:cs typeface="+mn-cs"/>
              </a:rPr>
              <a:t>where you already know they are not fragmented. </a:t>
            </a:r>
            <a:r>
              <a:rPr lang="en-US" sz="1200" b="0" i="0" u="none" strike="noStrike" kern="1200" baseline="0" dirty="0" err="1" smtClean="0">
                <a:solidFill>
                  <a:schemeClr val="tx1"/>
                </a:solidFill>
                <a:latin typeface="+mn-lt"/>
                <a:ea typeface="+mn-ea"/>
                <a:cs typeface="+mn-cs"/>
              </a:rPr>
              <a:t>sys.dm_db_index_physical_stats</a:t>
            </a:r>
            <a:r>
              <a:rPr lang="en-US" sz="1200" b="0" i="0" u="none" strike="noStrike" kern="1200" baseline="0" dirty="0" smtClean="0">
                <a:solidFill>
                  <a:schemeClr val="tx1"/>
                </a:solidFill>
                <a:latin typeface="+mn-lt"/>
                <a:ea typeface="+mn-ea"/>
                <a:cs typeface="+mn-cs"/>
              </a:rPr>
              <a:t> DMV allows you to specify a partition number. This greatly improves IO over full index scans and has the potential to shorten maintenance job </a:t>
            </a:r>
            <a:r>
              <a:rPr lang="hr-HR" sz="1200" b="0" i="0" u="none" strike="noStrike" kern="1200" baseline="0" dirty="0" smtClean="0">
                <a:solidFill>
                  <a:schemeClr val="tx1"/>
                </a:solidFill>
                <a:latin typeface="+mn-lt"/>
                <a:ea typeface="+mn-ea"/>
                <a:cs typeface="+mn-cs"/>
              </a:rPr>
              <a:t>durations.</a:t>
            </a: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49</a:t>
            </a:fld>
            <a:endParaRPr lang="hr-HR"/>
          </a:p>
        </p:txBody>
      </p:sp>
    </p:spTree>
    <p:extLst>
      <p:ext uri="{BB962C8B-B14F-4D97-AF65-F5344CB8AC3E}">
        <p14:creationId xmlns:p14="http://schemas.microsoft.com/office/powerpoint/2010/main" val="238480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These were combined with constraints to allow the query optimizer to remove irrelevant tables from the query plan and reduce the overall plan cost when a </a:t>
            </a:r>
            <a:r>
              <a:rPr lang="en-US" dirty="0" err="1" smtClean="0"/>
              <a:t>UNIONed</a:t>
            </a:r>
            <a:r>
              <a:rPr lang="en-US" dirty="0" smtClean="0"/>
              <a:t> view accessed multiple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Queries that cross the partition rules will take longer</a:t>
            </a:r>
            <a:r>
              <a:rPr lang="en-US" b="0" baseline="0" dirty="0" smtClean="0"/>
              <a:t> - </a:t>
            </a:r>
            <a:r>
              <a:rPr lang="en-US" dirty="0" smtClean="0"/>
              <a:t>arguably not longer than querying the non-partitioned table but this will be dependent on the number of partitions and again the granularity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51</a:t>
            </a:fld>
            <a:endParaRPr lang="hr-HR"/>
          </a:p>
        </p:txBody>
      </p:sp>
    </p:spTree>
    <p:extLst>
      <p:ext uri="{BB962C8B-B14F-4D97-AF65-F5344CB8AC3E}">
        <p14:creationId xmlns:p14="http://schemas.microsoft.com/office/powerpoint/2010/main" val="405809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Option 1</a:t>
            </a:r>
          </a:p>
          <a:p>
            <a:pPr marL="628650" lvl="1" indent="-171450">
              <a:buFont typeface="Arial" panose="020B0604020202020204" pitchFamily="34" charset="0"/>
              <a:buChar char="•"/>
            </a:pPr>
            <a:r>
              <a:rPr lang="en-GB" dirty="0" smtClean="0"/>
              <a:t>“I told them we needed a hardware upgrade and more disk space. Told them loads of times. Well, let’s wait for it to blow, teach them to ignore me.”</a:t>
            </a:r>
          </a:p>
          <a:p>
            <a:pPr marL="628650" lvl="1" indent="-171450">
              <a:buFont typeface="Arial" panose="020B0604020202020204" pitchFamily="34" charset="0"/>
              <a:buChar char="•"/>
            </a:pPr>
            <a:r>
              <a:rPr lang="en-GB" dirty="0" smtClean="0"/>
              <a:t>“What? Fired? It wasn’t my fault! I asked….”</a:t>
            </a:r>
          </a:p>
          <a:p>
            <a:pPr marL="628650" lvl="1" indent="-171450">
              <a:buFont typeface="Arial" panose="020B0604020202020204" pitchFamily="34" charset="0"/>
              <a:buChar char="•"/>
            </a:pPr>
            <a:r>
              <a:rPr lang="en-GB" dirty="0" smtClean="0"/>
              <a:t>“Yes, I was the DBA at XYZ when it all went wrong. Oh, the positions been taken? Sure, I understand.”</a:t>
            </a:r>
          </a:p>
          <a:p>
            <a:pPr marL="171450" lvl="0" indent="-171450">
              <a:buFont typeface="Arial" panose="020B0604020202020204" pitchFamily="34" charset="0"/>
              <a:buChar char="•"/>
            </a:pPr>
            <a:r>
              <a:rPr lang="en-GB" dirty="0" smtClean="0"/>
              <a:t>Option 2</a:t>
            </a:r>
          </a:p>
          <a:p>
            <a:pPr marL="628650" lvl="1" indent="-171450">
              <a:buFont typeface="Arial" panose="020B0604020202020204" pitchFamily="34" charset="0"/>
              <a:buChar char="•"/>
            </a:pPr>
            <a:r>
              <a:rPr lang="en-GB" dirty="0" smtClean="0"/>
              <a:t>A perfectly valid option is some circumstances:</a:t>
            </a:r>
          </a:p>
          <a:p>
            <a:pPr marL="1085850" lvl="2" indent="-171450">
              <a:buFont typeface="Arial" panose="020B0604020202020204" pitchFamily="34" charset="0"/>
              <a:buChar char="•"/>
            </a:pPr>
            <a:r>
              <a:rPr lang="en-GB" dirty="0" smtClean="0"/>
              <a:t>A third party database that you can’t change</a:t>
            </a:r>
          </a:p>
          <a:p>
            <a:pPr marL="1085850" lvl="2" indent="-171450">
              <a:buFont typeface="Arial" panose="020B0604020202020204" pitchFamily="34" charset="0"/>
              <a:buChar char="•"/>
            </a:pPr>
            <a:r>
              <a:rPr lang="en-GB" dirty="0" smtClean="0"/>
              <a:t>No resource or time to implement any other solution</a:t>
            </a:r>
          </a:p>
          <a:p>
            <a:pPr marL="628650" lvl="1" indent="-171450">
              <a:buFont typeface="Arial" panose="020B0604020202020204" pitchFamily="34" charset="0"/>
              <a:buChar char="•"/>
            </a:pPr>
            <a:r>
              <a:rPr lang="en-GB" dirty="0" smtClean="0"/>
              <a:t>Expensive and with most current procurement processes, not quick</a:t>
            </a:r>
          </a:p>
          <a:p>
            <a:pPr marL="171450" lvl="0" indent="-171450">
              <a:buFont typeface="Arial" panose="020B0604020202020204" pitchFamily="34" charset="0"/>
              <a:buChar char="•"/>
            </a:pPr>
            <a:r>
              <a:rPr lang="en-GB" dirty="0" smtClean="0"/>
              <a:t>Option 3</a:t>
            </a:r>
          </a:p>
          <a:p>
            <a:pPr marL="628650" lvl="1" indent="-171450">
              <a:buFont typeface="Arial" panose="020B0604020202020204" pitchFamily="34" charset="0"/>
              <a:buChar char="•"/>
            </a:pPr>
            <a:r>
              <a:rPr lang="en-GB" dirty="0" smtClean="0"/>
              <a:t>Delete the older portion of the data</a:t>
            </a:r>
          </a:p>
          <a:p>
            <a:pPr marL="1085850" lvl="2" indent="-171450">
              <a:buFont typeface="Arial" panose="020B0604020202020204" pitchFamily="34" charset="0"/>
              <a:buChar char="•"/>
            </a:pPr>
            <a:r>
              <a:rPr lang="en-GB" dirty="0" smtClean="0"/>
              <a:t>Pretty much a last resort but you may not be contractually obliged to keep the data anymore</a:t>
            </a:r>
          </a:p>
          <a:p>
            <a:pPr marL="1085850" lvl="2" indent="-171450">
              <a:buFont typeface="Arial" panose="020B0604020202020204" pitchFamily="34" charset="0"/>
              <a:buChar char="•"/>
            </a:pPr>
            <a:r>
              <a:rPr lang="en-GB" dirty="0" smtClean="0"/>
              <a:t>Ensure you have multiple good (restore-tested) backups</a:t>
            </a:r>
          </a:p>
          <a:p>
            <a:pPr marL="628650" lvl="1" indent="-171450">
              <a:buFont typeface="Arial" panose="020B0604020202020204" pitchFamily="34" charset="0"/>
              <a:buChar char="•"/>
            </a:pPr>
            <a:r>
              <a:rPr lang="en-GB" dirty="0" smtClean="0"/>
              <a:t>Move the older portion of the data to Windows SQL Database (Azure)</a:t>
            </a:r>
          </a:p>
          <a:p>
            <a:pPr marL="1085850" lvl="2" indent="-171450">
              <a:buFont typeface="Arial" panose="020B0604020202020204" pitchFamily="34" charset="0"/>
              <a:buChar char="•"/>
            </a:pPr>
            <a:r>
              <a:rPr lang="en-GB" dirty="0" smtClean="0"/>
              <a:t>Actually a very sensible idea in this circumstance</a:t>
            </a:r>
          </a:p>
          <a:p>
            <a:pPr marL="1085850" lvl="2" indent="-171450">
              <a:buFont typeface="Arial" panose="020B0604020202020204" pitchFamily="34" charset="0"/>
              <a:buChar char="•"/>
            </a:pPr>
            <a:r>
              <a:rPr lang="en-GB" dirty="0" smtClean="0"/>
              <a:t>Procure multiple databases and transfer the data up to them (now up to 500GB each)</a:t>
            </a:r>
          </a:p>
          <a:p>
            <a:pPr marL="1085850" lvl="2" indent="-171450">
              <a:buFont typeface="Arial" panose="020B0604020202020204" pitchFamily="34" charset="0"/>
              <a:buChar char="•"/>
            </a:pPr>
            <a:r>
              <a:rPr lang="en-GB" dirty="0" smtClean="0"/>
              <a:t>Triple-replicated and auto-backed up, so the data is safe</a:t>
            </a:r>
          </a:p>
          <a:p>
            <a:pPr marL="171450" lvl="0" indent="-171450">
              <a:buFont typeface="Arial" panose="020B0604020202020204" pitchFamily="34" charset="0"/>
              <a:buChar char="•"/>
            </a:pPr>
            <a:r>
              <a:rPr lang="en-GB" dirty="0" smtClean="0"/>
              <a:t>Option 4</a:t>
            </a:r>
          </a:p>
          <a:p>
            <a:pPr marL="628650" lvl="1" indent="-171450">
              <a:buFont typeface="Arial" panose="020B0604020202020204" pitchFamily="34" charset="0"/>
              <a:buChar char="•"/>
            </a:pPr>
            <a:r>
              <a:rPr lang="en-GB" dirty="0" smtClean="0"/>
              <a:t>Partition the data (Partitioned Views)</a:t>
            </a:r>
          </a:p>
          <a:p>
            <a:pPr marL="1085850" lvl="2" indent="-171450">
              <a:buFont typeface="Arial" panose="020B0604020202020204" pitchFamily="34" charset="0"/>
              <a:buChar char="•"/>
            </a:pPr>
            <a:r>
              <a:rPr lang="en-GB" dirty="0" smtClean="0"/>
              <a:t>Distributed partitioned views</a:t>
            </a:r>
          </a:p>
          <a:p>
            <a:pPr marL="1543050" lvl="3" indent="-171450">
              <a:buFont typeface="Arial" panose="020B0604020202020204" pitchFamily="34" charset="0"/>
              <a:buChar char="•"/>
            </a:pPr>
            <a:r>
              <a:rPr lang="en-GB" dirty="0" smtClean="0"/>
              <a:t>Data archived from the main table to a table in an archived database</a:t>
            </a:r>
          </a:p>
          <a:p>
            <a:pPr marL="1543050" lvl="3" indent="-171450">
              <a:buFont typeface="Arial" panose="020B0604020202020204" pitchFamily="34" charset="0"/>
              <a:buChar char="•"/>
            </a:pPr>
            <a:r>
              <a:rPr lang="en-GB" dirty="0" smtClean="0"/>
              <a:t>Cross-database view (UNION) used to combine the data back into one set</a:t>
            </a:r>
          </a:p>
          <a:p>
            <a:pPr marL="1543050" lvl="3" indent="-171450">
              <a:buFont typeface="Arial" panose="020B0604020202020204" pitchFamily="34" charset="0"/>
              <a:buChar char="•"/>
            </a:pPr>
            <a:r>
              <a:rPr lang="en-GB" dirty="0" smtClean="0"/>
              <a:t>Distributed transactions come into play</a:t>
            </a:r>
          </a:p>
          <a:p>
            <a:pPr marL="1085850" lvl="2" indent="-171450">
              <a:buFont typeface="Arial" panose="020B0604020202020204" pitchFamily="34" charset="0"/>
              <a:buChar char="•"/>
            </a:pPr>
            <a:r>
              <a:rPr lang="en-GB" dirty="0" smtClean="0"/>
              <a:t>Partitioned views</a:t>
            </a:r>
          </a:p>
          <a:p>
            <a:pPr marL="1543050" lvl="3" indent="-171450">
              <a:buFont typeface="Arial" panose="020B0604020202020204" pitchFamily="34" charset="0"/>
              <a:buChar char="•"/>
            </a:pPr>
            <a:r>
              <a:rPr lang="en-GB" dirty="0" smtClean="0"/>
              <a:t>Data from the main table partitioned across one or more tables in the same database</a:t>
            </a:r>
          </a:p>
          <a:p>
            <a:pPr marL="1543050" lvl="3" indent="-171450">
              <a:buFont typeface="Arial" panose="020B0604020202020204" pitchFamily="34" charset="0"/>
              <a:buChar char="•"/>
            </a:pPr>
            <a:r>
              <a:rPr lang="en-GB" dirty="0" smtClean="0"/>
              <a:t>View (UNION) used to combine the data back into one set</a:t>
            </a:r>
          </a:p>
          <a:p>
            <a:pPr marL="1543050" lvl="3" indent="-171450">
              <a:buFont typeface="Arial" panose="020B0604020202020204" pitchFamily="34" charset="0"/>
              <a:buChar char="•"/>
            </a:pPr>
            <a:r>
              <a:rPr lang="en-GB" dirty="0" smtClean="0"/>
              <a:t>With proper trusted constraints, partition elimination is achievable</a:t>
            </a:r>
          </a:p>
          <a:p>
            <a:pPr marL="1543050" lvl="3" indent="-171450">
              <a:buFont typeface="Arial" panose="020B0604020202020204" pitchFamily="34" charset="0"/>
              <a:buChar char="•"/>
            </a:pPr>
            <a:r>
              <a:rPr lang="en-GB" dirty="0" smtClean="0"/>
              <a:t>Excellent in conjunction with multiple file groups (some read, some read-only)</a:t>
            </a:r>
          </a:p>
          <a:p>
            <a:pPr marL="1085850" lvl="2" indent="-171450">
              <a:buFont typeface="Arial" panose="020B0604020202020204" pitchFamily="34" charset="0"/>
              <a:buChar char="•"/>
            </a:pPr>
            <a:r>
              <a:rPr lang="en-GB" dirty="0" smtClean="0"/>
              <a:t>Partition the data (Partitioning)</a:t>
            </a:r>
          </a:p>
          <a:p>
            <a:pPr marL="1543050" lvl="3" indent="-171450">
              <a:buFont typeface="Arial" panose="020B0604020202020204" pitchFamily="34" charset="0"/>
              <a:buChar char="•"/>
            </a:pPr>
            <a:r>
              <a:rPr lang="en-GB" dirty="0" smtClean="0"/>
              <a:t>Partitioning (Enterprise only)</a:t>
            </a:r>
          </a:p>
          <a:p>
            <a:pPr marL="2000250" lvl="4" indent="-171450">
              <a:buFont typeface="Arial" panose="020B0604020202020204" pitchFamily="34" charset="0"/>
              <a:buChar char="•"/>
            </a:pPr>
            <a:r>
              <a:rPr lang="en-GB" dirty="0" smtClean="0"/>
              <a:t>Data from the main table partitioned across one or more partitions in the same database</a:t>
            </a:r>
          </a:p>
          <a:p>
            <a:pPr marL="2000250" lvl="4" indent="-171450">
              <a:buFont typeface="Arial" panose="020B0604020202020204" pitchFamily="34" charset="0"/>
              <a:buChar char="•"/>
            </a:pPr>
            <a:r>
              <a:rPr lang="en-GB" dirty="0" smtClean="0"/>
              <a:t>Partitioning key should ideally be in the PK</a:t>
            </a:r>
          </a:p>
          <a:p>
            <a:pPr marL="2000250" lvl="4" indent="-171450">
              <a:buFont typeface="Arial" panose="020B0604020202020204" pitchFamily="34" charset="0"/>
              <a:buChar char="•"/>
            </a:pPr>
            <a:r>
              <a:rPr lang="en-GB" dirty="0" smtClean="0"/>
              <a:t>In SQL Server 2014, maintenance at the partition level!</a:t>
            </a:r>
          </a:p>
          <a:p>
            <a:pPr marL="1085850" lvl="2" indent="-171450">
              <a:buFont typeface="Arial" panose="020B0604020202020204" pitchFamily="34" charset="0"/>
              <a:buChar char="•"/>
            </a:pPr>
            <a:endParaRPr lang="en-GB" dirty="0" smtClean="0"/>
          </a:p>
          <a:p>
            <a:pPr marL="628650" lvl="1" indent="-171450">
              <a:buFont typeface="Arial" panose="020B0604020202020204" pitchFamily="34" charset="0"/>
              <a:buChar char="•"/>
            </a:pPr>
            <a:endParaRPr lang="en-GB" dirty="0" smtClean="0"/>
          </a:p>
          <a:p>
            <a:pPr marL="457200" lvl="1" indent="0">
              <a:buNone/>
            </a:pPr>
            <a:endParaRPr lang="en-GB" sz="1400" dirty="0" smtClean="0"/>
          </a:p>
          <a:p>
            <a:pPr marL="628650" lvl="1" indent="-171450">
              <a:buFont typeface="Arial" panose="020B0604020202020204" pitchFamily="34" charset="0"/>
              <a:buChar char="•"/>
            </a:pPr>
            <a:endParaRPr lang="en-GB" dirty="0" smtClean="0"/>
          </a:p>
          <a:p>
            <a:pPr marL="628650" lvl="1" indent="-171450">
              <a:buFont typeface="Arial" panose="020B0604020202020204" pitchFamily="34" charset="0"/>
              <a:buChar char="•"/>
            </a:pPr>
            <a:endParaRPr lang="en-GB" dirty="0" smtClean="0"/>
          </a:p>
          <a:p>
            <a:pPr marL="628650" lvl="1" indent="-171450">
              <a:buFont typeface="Arial" panose="020B0604020202020204" pitchFamily="34" charset="0"/>
              <a:buChar cha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8</a:t>
            </a:fld>
            <a:endParaRPr lang="hr-HR"/>
          </a:p>
        </p:txBody>
      </p:sp>
    </p:spTree>
    <p:extLst>
      <p:ext uri="{BB962C8B-B14F-4D97-AF65-F5344CB8AC3E}">
        <p14:creationId xmlns:p14="http://schemas.microsoft.com/office/powerpoint/2010/main" val="43947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Introduction to indexing – because</a:t>
            </a:r>
            <a:r>
              <a:rPr lang="en-US" baseline="0" dirty="0" smtClean="0"/>
              <a:t> we need the indexing basic knowledge for this topic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Introduction to compression – they</a:t>
            </a:r>
            <a:r>
              <a:rPr lang="en-US" baseline="0" dirty="0" smtClean="0"/>
              <a:t> work hand in hand and play a major role in partitioning performance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Partitioning in very large data sets</a:t>
            </a:r>
            <a:r>
              <a:rPr lang="en-US" baseline="0" dirty="0" smtClean="0"/>
              <a:t> – because that is why we are here</a:t>
            </a:r>
            <a:endParaRPr lang="en-CA"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9</a:t>
            </a:fld>
            <a:endParaRPr lang="hr-HR"/>
          </a:p>
        </p:txBody>
      </p:sp>
    </p:spTree>
    <p:extLst>
      <p:ext uri="{BB962C8B-B14F-4D97-AF65-F5344CB8AC3E}">
        <p14:creationId xmlns:p14="http://schemas.microsoft.com/office/powerpoint/2010/main" val="4051528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smtClean="0">
                <a:effectLst/>
              </a:rPr>
              <a:t>Clustered Index:</a:t>
            </a:r>
            <a:r>
              <a:rPr lang="en-US" dirty="0" smtClean="0"/>
              <a:t> A clustered index is an index where the leaf level of the index contains the actual data rows of the table and It sorts and stores the data rows of the table or view in order based on the clustered index key. Index is defined for one or more columns called INDEX key. There can be only one clustered index per table and it can be combination of multiple columns.</a:t>
            </a:r>
          </a:p>
          <a:p>
            <a:r>
              <a:rPr lang="en-US" u="none" dirty="0" smtClean="0">
                <a:effectLst/>
              </a:rPr>
              <a:t>              When to use cluster indexes:</a:t>
            </a:r>
            <a:endParaRPr lang="en-US" u="none" dirty="0" smtClean="0"/>
          </a:p>
          <a:p>
            <a:r>
              <a:rPr lang="en-US" dirty="0" smtClean="0"/>
              <a:t>                      -</a:t>
            </a:r>
            <a:r>
              <a:rPr lang="en-US" baseline="0" dirty="0" smtClean="0"/>
              <a:t> </a:t>
            </a:r>
            <a:r>
              <a:rPr lang="en-US" dirty="0" smtClean="0"/>
              <a:t>Queries that return a large percentage of the columns in the table</a:t>
            </a:r>
          </a:p>
          <a:p>
            <a:r>
              <a:rPr lang="en-US" dirty="0" smtClean="0"/>
              <a:t>                      -</a:t>
            </a:r>
            <a:r>
              <a:rPr lang="en-US" baseline="0" dirty="0" smtClean="0"/>
              <a:t> </a:t>
            </a:r>
            <a:r>
              <a:rPr lang="en-US" dirty="0" smtClean="0"/>
              <a:t>Queries that return a single row based on the clustered index key</a:t>
            </a:r>
          </a:p>
          <a:p>
            <a:r>
              <a:rPr lang="en-US" dirty="0" smtClean="0"/>
              <a:t>                      - Queries that return range-based data</a:t>
            </a:r>
          </a:p>
          <a:p>
            <a:pPr marL="171450" indent="-171450">
              <a:buFont typeface="Arial" panose="020B0604020202020204" pitchFamily="34" charset="0"/>
              <a:buChar cha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13</a:t>
            </a:fld>
            <a:endParaRPr lang="hr-HR"/>
          </a:p>
        </p:txBody>
      </p:sp>
    </p:spTree>
    <p:extLst>
      <p:ext uri="{BB962C8B-B14F-4D97-AF65-F5344CB8AC3E}">
        <p14:creationId xmlns:p14="http://schemas.microsoft.com/office/powerpoint/2010/main" val="277693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smtClean="0">
                <a:effectLst/>
              </a:rPr>
              <a:t>Non-Clustered Index:</a:t>
            </a:r>
            <a:r>
              <a:rPr lang="en-US" dirty="0" smtClean="0"/>
              <a:t> A non-cluster index does not contain the entire data row at the leaf level. It contains just the columns defined in the index and a pointer or key to the actual data row. Single table supports up to 999 non-cluster indexes.</a:t>
            </a:r>
          </a:p>
          <a:p>
            <a:r>
              <a:rPr lang="en-US" u="none" dirty="0" smtClean="0">
                <a:effectLst/>
              </a:rPr>
              <a:t>             When to use non-cluster indexes</a:t>
            </a:r>
            <a:endParaRPr lang="en-US" u="none" dirty="0" smtClean="0"/>
          </a:p>
          <a:p>
            <a:r>
              <a:rPr lang="en-US" dirty="0" smtClean="0"/>
              <a:t>                    - Queries that return few rows</a:t>
            </a:r>
          </a:p>
          <a:p>
            <a:r>
              <a:rPr lang="en-US" dirty="0" smtClean="0"/>
              <a:t>                    -</a:t>
            </a:r>
            <a:r>
              <a:rPr lang="en-US" baseline="0" dirty="0" smtClean="0"/>
              <a:t> </a:t>
            </a:r>
            <a:r>
              <a:rPr lang="en-US" dirty="0" smtClean="0"/>
              <a:t>Queries that can be covered by the index</a:t>
            </a:r>
          </a:p>
          <a:p>
            <a:endParaRPr lang="en-US" dirty="0" smtClean="0"/>
          </a:p>
          <a:p>
            <a:pPr marL="628650" lvl="1" indent="-171450">
              <a:buFont typeface="Arial" panose="020B0604020202020204" pitchFamily="34" charset="0"/>
              <a:buChar char="•"/>
            </a:pPr>
            <a:r>
              <a:rPr lang="en-US" b="0" u="none" dirty="0" smtClean="0">
                <a:effectLst/>
              </a:rPr>
              <a:t>Covering Index:</a:t>
            </a:r>
            <a:r>
              <a:rPr lang="en-US" b="0" u="none" dirty="0" smtClean="0"/>
              <a:t> </a:t>
            </a:r>
            <a:r>
              <a:rPr lang="en-US" dirty="0" smtClean="0"/>
              <a:t>Covering indexes are those which improves the query performance and meets requirement of the query using non-cluster indexes. This is to encourage DBAs to create more non-cluster index rather than using cluster indexes and avoid pressure on cluster indexes.</a:t>
            </a:r>
          </a:p>
          <a:p>
            <a:pPr marL="0" indent="0">
              <a:buFont typeface="Arial" panose="020B0604020202020204" pitchFamily="34" charset="0"/>
              <a:buNone/>
            </a:pPr>
            <a:endParaRPr lang="en-US" dirty="0" smtClean="0"/>
          </a:p>
          <a:p>
            <a:pPr marL="628650" lvl="1" indent="-171450">
              <a:buFont typeface="Arial" panose="020B0604020202020204" pitchFamily="34" charset="0"/>
              <a:buChar char="•"/>
            </a:pPr>
            <a:r>
              <a:rPr lang="en-US" b="0" u="none" dirty="0" smtClean="0">
                <a:effectLst/>
              </a:rPr>
              <a:t>Filtered Index:</a:t>
            </a:r>
            <a:r>
              <a:rPr lang="en-US" b="0" u="none" dirty="0" smtClean="0"/>
              <a:t> </a:t>
            </a:r>
            <a:r>
              <a:rPr lang="en-US" dirty="0" smtClean="0"/>
              <a:t>A filtered index is an optimized non-clustered index especially suited to cover queries that select from a well-defined subset of data. It uses a filter predicate to index a portion of rows in the table. A well-designed filtered index can improve query performance as well as reduce index maintenance and storage costs compared with full-table indexes. Filtered indexes are also useful in conjunction with another feature called sparse column. By creating a filtered index and specifying that the WHERE column IS NOT NULL, you create B-tree with only those rows that contain data</a:t>
            </a:r>
          </a:p>
          <a:p>
            <a:pPr lvl="2"/>
            <a:r>
              <a:rPr lang="en-US" u="none" dirty="0" smtClean="0">
                <a:effectLst/>
              </a:rPr>
              <a:t>Advantage of using Filtered indexes </a:t>
            </a:r>
            <a:endParaRPr lang="en-US" u="none" dirty="0" smtClean="0"/>
          </a:p>
          <a:p>
            <a:pPr marL="1085850" lvl="2" indent="-171450">
              <a:buFont typeface="Arial" panose="020B0604020202020204" pitchFamily="34" charset="0"/>
              <a:buChar char="•"/>
            </a:pPr>
            <a:r>
              <a:rPr lang="en-US" dirty="0" smtClean="0"/>
              <a:t>Improved query performance and plan quality</a:t>
            </a:r>
          </a:p>
          <a:p>
            <a:pPr marL="1085850" lvl="2" indent="-171450">
              <a:buFont typeface="Arial" panose="020B0604020202020204" pitchFamily="34" charset="0"/>
              <a:buChar char="•"/>
            </a:pPr>
            <a:r>
              <a:rPr lang="en-US" dirty="0" smtClean="0"/>
              <a:t>Reduced index maintenance costs</a:t>
            </a:r>
          </a:p>
          <a:p>
            <a:pPr marL="1085850" lvl="2" indent="-171450">
              <a:buFont typeface="Arial" panose="020B0604020202020204" pitchFamily="34" charset="0"/>
              <a:buChar char="•"/>
            </a:pPr>
            <a:r>
              <a:rPr lang="en-US" dirty="0" smtClean="0"/>
              <a:t>Reduced index storage costs</a:t>
            </a:r>
          </a:p>
          <a:p>
            <a:pPr marL="1085850" lvl="2" indent="-171450">
              <a:buFont typeface="Arial" panose="020B0604020202020204" pitchFamily="34" charset="0"/>
              <a:buChar char="•"/>
            </a:pPr>
            <a:r>
              <a:rPr lang="en-US" dirty="0" smtClean="0"/>
              <a:t>When to use  filter indexes</a:t>
            </a:r>
          </a:p>
          <a:p>
            <a:pPr marL="1543050" lvl="3" indent="-171450">
              <a:buFont typeface="Arial" panose="020B0604020202020204" pitchFamily="34" charset="0"/>
              <a:buChar char="•"/>
            </a:pPr>
            <a:r>
              <a:rPr lang="en-US" dirty="0" smtClean="0"/>
              <a:t>When combined with sparse columns to locate specific non-null rows</a:t>
            </a:r>
          </a:p>
          <a:p>
            <a:pPr marL="1543050" lvl="3" indent="-171450">
              <a:buFont typeface="Arial" panose="020B0604020202020204" pitchFamily="34" charset="0"/>
              <a:buChar char="•"/>
            </a:pPr>
            <a:r>
              <a:rPr lang="en-US" dirty="0" smtClean="0"/>
              <a:t>When queries that are a small subset of the rows are selected often</a:t>
            </a:r>
          </a:p>
          <a:p>
            <a:pPr marL="0" indent="0">
              <a:buFont typeface="Arial" panose="020B0604020202020204" pitchFamily="34" charset="0"/>
              <a:buNone/>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14</a:t>
            </a:fld>
            <a:endParaRPr lang="hr-HR"/>
          </a:p>
        </p:txBody>
      </p:sp>
    </p:spTree>
    <p:extLst>
      <p:ext uri="{BB962C8B-B14F-4D97-AF65-F5344CB8AC3E}">
        <p14:creationId xmlns:p14="http://schemas.microsoft.com/office/powerpoint/2010/main" val="14212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smtClean="0"/>
              <a:t>FULLTEXT index</a:t>
            </a:r>
            <a:r>
              <a:rPr lang="en-US" b="1" u="sng" baseline="0" dirty="0" smtClean="0"/>
              <a:t>: </a:t>
            </a:r>
            <a:r>
              <a:rPr lang="en-US" b="0" u="none" baseline="0" dirty="0" smtClean="0"/>
              <a:t> </a:t>
            </a:r>
            <a:r>
              <a:rPr lang="en-US" dirty="0" smtClean="0"/>
              <a:t>In SQL 2012 the full text engine is part of </a:t>
            </a:r>
            <a:r>
              <a:rPr lang="en-US" dirty="0" err="1" smtClean="0"/>
              <a:t>sql</a:t>
            </a:r>
            <a:r>
              <a:rPr lang="en-US" dirty="0" smtClean="0"/>
              <a:t> process rather than a separate service. Only one full text index can be created per table or index view. A full text index can contain up to 1024 columns.</a:t>
            </a:r>
          </a:p>
          <a:p>
            <a:pPr marL="171450" indent="-171450">
              <a:buFont typeface="Arial" panose="020B0604020202020204" pitchFamily="34" charset="0"/>
              <a:buChar char="•"/>
            </a:pPr>
            <a:r>
              <a:rPr lang="en-US" b="1" i="0" u="sng" dirty="0" smtClean="0">
                <a:effectLst/>
              </a:rPr>
              <a:t>SPATIAL index:</a:t>
            </a:r>
            <a:r>
              <a:rPr lang="en-US" dirty="0" smtClean="0"/>
              <a:t> The spatial index reduces the number of objects on which relatively costly spatial operations need to be applied. This is useful when querying spatial data.</a:t>
            </a: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15</a:t>
            </a:fld>
            <a:endParaRPr lang="hr-HR"/>
          </a:p>
        </p:txBody>
      </p:sp>
    </p:spTree>
    <p:extLst>
      <p:ext uri="{BB962C8B-B14F-4D97-AF65-F5344CB8AC3E}">
        <p14:creationId xmlns:p14="http://schemas.microsoft.com/office/powerpoint/2010/main" val="84147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smtClean="0">
                <a:effectLst/>
              </a:rPr>
              <a:t>XML Index:</a:t>
            </a:r>
            <a:r>
              <a:rPr lang="en-US" dirty="0" smtClean="0"/>
              <a:t> They index all tags, values and paths over the XML instances in the column and benefit query performance. XML indexes are divided into two categories</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Primary XML index </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Secondary XML index</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first index on the xml type column must be the primary XML index. </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Using the primary XML index, the following types of secondary indexes are supported: PATH, VALUE, and PROPERTY.</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Depending on the type of queries, these secondary indexes might help improve query performance.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smtClean="0">
                <a:effectLst/>
              </a:rPr>
              <a:t>Columnstore </a:t>
            </a:r>
            <a:r>
              <a:rPr lang="en-US" b="1" u="none" dirty="0" smtClean="0">
                <a:effectLst/>
              </a:rPr>
              <a:t>Index:</a:t>
            </a:r>
            <a:r>
              <a:rPr lang="en-US" b="1" u="none" baseline="0" dirty="0" smtClean="0">
                <a:effectLst/>
              </a:rPr>
              <a:t> </a:t>
            </a:r>
            <a:r>
              <a:rPr lang="en-US" b="0" u="none" baseline="0" dirty="0" smtClean="0">
                <a:effectLst/>
              </a:rPr>
              <a:t>These i</a:t>
            </a:r>
            <a:r>
              <a:rPr lang="en-US" u="none" dirty="0" smtClean="0"/>
              <a:t>ndexes</a:t>
            </a:r>
            <a:r>
              <a:rPr lang="en-US" dirty="0" smtClean="0"/>
              <a:t> have been added to provide performance improvements for the typical data warehouse–type queries that perform aggregations over large data sets. Those queries often take minutes or hours to process by using traditional indexes. Online transaction processing (OLAP) cubes are commonly used to provide the performance levels required by businesses. Data warehouse–type queries often use only a few of a table’s columns for each query. Performance can be improved by using column-based index structures instead of the row based indexes in these scenarios.</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Columnstore indexes organize data by columns rather than by rows, SQL Server can optimize storage by compressing repeating data values. This higher level of compression, which is approximately double the compression rate of PAGE compression, makes this index type a very effective indexing tool.</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16</a:t>
            </a:fld>
            <a:endParaRPr lang="hr-HR"/>
          </a:p>
        </p:txBody>
      </p:sp>
    </p:spTree>
    <p:extLst>
      <p:ext uri="{BB962C8B-B14F-4D97-AF65-F5344CB8AC3E}">
        <p14:creationId xmlns:p14="http://schemas.microsoft.com/office/powerpoint/2010/main" val="107568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hr-HR" dirty="0"/>
          </a:p>
        </p:txBody>
      </p:sp>
      <p:sp>
        <p:nvSpPr>
          <p:cNvPr id="4" name="Slide Number Placeholder 3"/>
          <p:cNvSpPr>
            <a:spLocks noGrp="1"/>
          </p:cNvSpPr>
          <p:nvPr>
            <p:ph type="sldNum" sz="quarter" idx="10"/>
          </p:nvPr>
        </p:nvSpPr>
        <p:spPr/>
        <p:txBody>
          <a:bodyPr/>
          <a:lstStyle/>
          <a:p>
            <a:fld id="{4B7040ED-1837-49DE-864A-D239FBA8324F}" type="slidenum">
              <a:rPr lang="hr-HR" smtClean="0"/>
              <a:t>18</a:t>
            </a:fld>
            <a:endParaRPr lang="hr-HR"/>
          </a:p>
        </p:txBody>
      </p:sp>
    </p:spTree>
    <p:extLst>
      <p:ext uri="{BB962C8B-B14F-4D97-AF65-F5344CB8AC3E}">
        <p14:creationId xmlns:p14="http://schemas.microsoft.com/office/powerpoint/2010/main" val="1597763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0070C0"/>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6"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2327946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Q&amp;A">
    <p:bg>
      <p:bgPr>
        <a:solidFill>
          <a:srgbClr val="0070C0"/>
        </a:solidFill>
        <a:effectLst/>
      </p:bgPr>
    </p:bg>
    <p:spTree>
      <p:nvGrpSpPr>
        <p:cNvPr id="1" name=""/>
        <p:cNvGrpSpPr/>
        <p:nvPr/>
      </p:nvGrpSpPr>
      <p:grpSpPr>
        <a:xfrm>
          <a:off x="0" y="0"/>
          <a:ext cx="0" cy="0"/>
          <a:chOff x="0" y="0"/>
          <a:chExt cx="0" cy="0"/>
        </a:xfrm>
      </p:grpSpPr>
      <p:pic>
        <p:nvPicPr>
          <p:cNvPr id="4"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
        <p:nvSpPr>
          <p:cNvPr id="5" name="Freeform 95"/>
          <p:cNvSpPr>
            <a:spLocks/>
          </p:cNvSpPr>
          <p:nvPr userDrawn="1"/>
        </p:nvSpPr>
        <p:spPr bwMode="black">
          <a:xfrm>
            <a:off x="2969201" y="1464294"/>
            <a:ext cx="2831523" cy="2296901"/>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chemeClr val="tx2"/>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819002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1448391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452763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pyright">
    <p:bg>
      <p:bgPr>
        <a:solidFill>
          <a:srgbClr val="0070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00763" y="4470283"/>
            <a:ext cx="8068991" cy="448059"/>
          </a:xfrm>
          <a:prstGeom prst="rect">
            <a:avLst/>
          </a:prstGeom>
          <a:noFill/>
          <a:ln w="12700">
            <a:noFill/>
            <a:miter lim="800000"/>
            <a:headEnd type="none" w="sm" len="sm"/>
            <a:tailEnd type="none" w="sm" len="sm"/>
          </a:ln>
          <a:effectLst/>
        </p:spPr>
        <p:txBody>
          <a:bodyPr vert="horz" wrap="square" lIns="134453" tIns="107563" rIns="134453" bIns="107563" numCol="1" anchor="t" anchorCtr="0" compatLnSpc="1">
            <a:prstTxWarp prst="textNoShape">
              <a:avLst/>
            </a:prstTxWarp>
            <a:spAutoFit/>
          </a:bodyPr>
          <a:lstStyle/>
          <a:p>
            <a:pPr defTabSz="685420" eaLnBrk="0" hangingPunct="0"/>
            <a:r>
              <a:rPr lang="en-US" sz="500" dirty="0">
                <a:gradFill>
                  <a:gsLst>
                    <a:gs pos="0">
                      <a:srgbClr val="FFFFFF"/>
                    </a:gs>
                    <a:gs pos="100000">
                      <a:srgbClr val="FFFFFF"/>
                    </a:gs>
                  </a:gsLst>
                  <a:lin ang="5400000" scaled="0"/>
                </a:gradFill>
                <a:cs typeface="Segoe UI" pitchFamily="34" charset="0"/>
              </a:rPr>
              <a:t>© </a:t>
            </a:r>
            <a:r>
              <a:rPr lang="en-US" sz="500" dirty="0" smtClean="0">
                <a:gradFill>
                  <a:gsLst>
                    <a:gs pos="0">
                      <a:srgbClr val="FFFFFF"/>
                    </a:gs>
                    <a:gs pos="100000">
                      <a:srgbClr val="FFFFFF"/>
                    </a:gs>
                  </a:gsLst>
                  <a:lin ang="5400000" scaled="0"/>
                </a:gradFill>
                <a:cs typeface="Segoe UI" pitchFamily="34" charset="0"/>
              </a:rPr>
              <a:t>2013 </a:t>
            </a:r>
            <a:r>
              <a:rPr lang="en-US" sz="5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685420" eaLnBrk="0" hangingPunct="0"/>
            <a:r>
              <a:rPr lang="en-US" sz="5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kern="200" spc="0" dirty="0">
                <a:gradFill>
                  <a:gsLst>
                    <a:gs pos="0">
                      <a:srgbClr val="FFFFFF"/>
                    </a:gs>
                    <a:gs pos="100000">
                      <a:srgbClr val="FFFFFF"/>
                    </a:gs>
                  </a:gsLst>
                  <a:lin ang="5400000" scaled="0"/>
                </a:gradFill>
                <a:cs typeface="Segoe UI" pitchFamily="34" charset="0"/>
              </a:rPr>
              <a:t>part of Microsoft, and Microsoft cannot guarantee the accuracy of any information provided after the </a:t>
            </a:r>
            <a:r>
              <a:rPr lang="en-US" sz="500" kern="200" spc="7" dirty="0">
                <a:gradFill>
                  <a:gsLst>
                    <a:gs pos="0">
                      <a:srgbClr val="FFFFFF"/>
                    </a:gs>
                    <a:gs pos="100000">
                      <a:srgbClr val="FFFFFF"/>
                    </a:gs>
                  </a:gsLst>
                  <a:lin ang="5400000" scaled="0"/>
                </a:gradFill>
                <a:cs typeface="Segoe UI" pitchFamily="34" charset="0"/>
              </a:rPr>
              <a:t>date of this presentation.  MICROSOFT MAKES NO WARRANTIES, EXPRESS, IMPLIED OR STATUTORY, AS TO THE INFORMATION IN THIS PRESENTATION.</a:t>
            </a:r>
          </a:p>
        </p:txBody>
      </p:sp>
      <p:grpSp>
        <p:nvGrpSpPr>
          <p:cNvPr id="7" name="Group 6"/>
          <p:cNvGrpSpPr/>
          <p:nvPr userDrawn="1"/>
        </p:nvGrpSpPr>
        <p:grpSpPr>
          <a:xfrm>
            <a:off x="337652" y="2277532"/>
            <a:ext cx="2417896" cy="535443"/>
            <a:chOff x="459230" y="3097162"/>
            <a:chExt cx="3288506" cy="728136"/>
          </a:xfrm>
        </p:grpSpPr>
        <p:grpSp>
          <p:nvGrpSpPr>
            <p:cNvPr id="8" name="Group 7"/>
            <p:cNvGrpSpPr/>
            <p:nvPr userDrawn="1"/>
          </p:nvGrpSpPr>
          <p:grpSpPr>
            <a:xfrm>
              <a:off x="1365631" y="3249714"/>
              <a:ext cx="2382105" cy="458419"/>
              <a:chOff x="8215256" y="2373343"/>
              <a:chExt cx="3032180" cy="583521"/>
            </a:xfrm>
            <a:solidFill>
              <a:srgbClr val="FFFFFF"/>
            </a:solidFill>
          </p:grpSpPr>
          <p:sp>
            <p:nvSpPr>
              <p:cNvPr id="14" name="Freeform 13"/>
              <p:cNvSpPr>
                <a:spLocks/>
              </p:cNvSpPr>
              <p:nvPr/>
            </p:nvSpPr>
            <p:spPr bwMode="auto">
              <a:xfrm>
                <a:off x="8215256" y="2411978"/>
                <a:ext cx="580857" cy="536893"/>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noEditPoints="1"/>
              </p:cNvSpPr>
              <p:nvPr/>
            </p:nvSpPr>
            <p:spPr bwMode="auto">
              <a:xfrm>
                <a:off x="8874715" y="2399988"/>
                <a:ext cx="109244" cy="54888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9037248" y="2554528"/>
                <a:ext cx="301086" cy="402336"/>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9406279" y="2557192"/>
                <a:ext cx="222484" cy="391679"/>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0"/>
              <p:cNvSpPr>
                <a:spLocks noEditPoints="1"/>
              </p:cNvSpPr>
              <p:nvPr/>
            </p:nvSpPr>
            <p:spPr bwMode="auto">
              <a:xfrm>
                <a:off x="9635424" y="2554528"/>
                <a:ext cx="395676" cy="402336"/>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p:cNvSpPr>
                <a:spLocks/>
              </p:cNvSpPr>
              <p:nvPr/>
            </p:nvSpPr>
            <p:spPr bwMode="auto">
              <a:xfrm>
                <a:off x="10075064" y="2554528"/>
                <a:ext cx="255790" cy="402336"/>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p:cNvSpPr>
                <a:spLocks noEditPoints="1"/>
              </p:cNvSpPr>
              <p:nvPr/>
            </p:nvSpPr>
            <p:spPr bwMode="auto">
              <a:xfrm>
                <a:off x="10369489" y="2554528"/>
                <a:ext cx="395676" cy="402336"/>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10774490" y="2373343"/>
                <a:ext cx="472946" cy="58352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userDrawn="1"/>
          </p:nvGrpSpPr>
          <p:grpSpPr>
            <a:xfrm>
              <a:off x="459230" y="3097162"/>
              <a:ext cx="729222" cy="728136"/>
              <a:chOff x="864491" y="3668201"/>
              <a:chExt cx="818390" cy="817172"/>
            </a:xfrm>
          </p:grpSpPr>
          <p:sp>
            <p:nvSpPr>
              <p:cNvPr id="10" name="Rectangle 14"/>
              <p:cNvSpPr>
                <a:spLocks noChangeArrowheads="1"/>
              </p:cNvSpPr>
              <p:nvPr/>
            </p:nvSpPr>
            <p:spPr bwMode="auto">
              <a:xfrm>
                <a:off x="864491" y="3668201"/>
                <a:ext cx="389710" cy="38727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15"/>
              <p:cNvSpPr>
                <a:spLocks noChangeArrowheads="1"/>
              </p:cNvSpPr>
              <p:nvPr/>
            </p:nvSpPr>
            <p:spPr bwMode="auto">
              <a:xfrm>
                <a:off x="1294389" y="3668201"/>
                <a:ext cx="388492" cy="38727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16"/>
              <p:cNvSpPr>
                <a:spLocks noChangeArrowheads="1"/>
              </p:cNvSpPr>
              <p:nvPr/>
            </p:nvSpPr>
            <p:spPr bwMode="auto">
              <a:xfrm>
                <a:off x="864491" y="4096881"/>
                <a:ext cx="389710" cy="388492"/>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17"/>
              <p:cNvSpPr>
                <a:spLocks noChangeArrowheads="1"/>
              </p:cNvSpPr>
              <p:nvPr/>
            </p:nvSpPr>
            <p:spPr bwMode="auto">
              <a:xfrm>
                <a:off x="1294389" y="4096881"/>
                <a:ext cx="388492" cy="388492"/>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404865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0070C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01929" y="1561841"/>
            <a:ext cx="8740142" cy="1344828"/>
          </a:xfrm>
        </p:spPr>
        <p:txBody>
          <a:bodyPr>
            <a:noAutofit/>
          </a:bodyPr>
          <a:lstStyle>
            <a:lvl1pPr algn="l" defTabSz="685752" rtl="0" eaLnBrk="1" latinLnBrk="0" hangingPunct="1">
              <a:lnSpc>
                <a:spcPct val="90000"/>
              </a:lnSpc>
              <a:spcBef>
                <a:spcPct val="0"/>
              </a:spcBef>
              <a:buNone/>
              <a:defRPr kumimoji="0" lang="en-US" sz="5400" b="0" i="0" u="none" strike="noStrike" kern="1200" cap="none" spc="-74" normalizeH="0" baseline="0" dirty="0" smtClean="0">
                <a:ln w="3175">
                  <a:noFill/>
                </a:ln>
                <a:solidFill>
                  <a:schemeClr val="tx1"/>
                </a:solidFill>
                <a:effectLst/>
                <a:uLnTx/>
                <a:uFillTx/>
                <a:latin typeface="Segoe UI Light" pitchFamily="34" charset="0"/>
                <a:ea typeface="+mn-ea"/>
                <a:cs typeface="Segoe UI" pitchFamily="34" charset="0"/>
              </a:defRPr>
            </a:lvl1pPr>
            <a:lvl2pPr marL="457200" indent="0">
              <a:buNone/>
              <a:defRPr sz="12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text styles</a:t>
            </a:r>
            <a:endParaRPr lang="hr-HR"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1899608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Light" pitchFamily="34" charset="0"/>
                <a:cs typeface="Andalus" pitchFamily="18" charset="-78"/>
              </a:defRPr>
            </a:lvl1pPr>
            <a:lvl2pPr>
              <a:defRPr>
                <a:latin typeface="Segoe UI Light" pitchFamily="34" charset="0"/>
                <a:cs typeface="Andalus" pitchFamily="18" charset="-78"/>
              </a:defRPr>
            </a:lvl2pPr>
            <a:lvl3pPr>
              <a:defRPr>
                <a:latin typeface="Segoe UI Light" pitchFamily="34" charset="0"/>
                <a:cs typeface="Andalus" pitchFamily="18" charset="-78"/>
              </a:defRPr>
            </a:lvl3pPr>
            <a:lvl4pPr>
              <a:defRPr>
                <a:latin typeface="Segoe UI Light" pitchFamily="34" charset="0"/>
                <a:cs typeface="Andalus" pitchFamily="18" charset="-78"/>
              </a:defRPr>
            </a:lvl4pPr>
            <a:lvl5pPr>
              <a:defRPr>
                <a:latin typeface="Segoe UI Light" pitchFamily="34" charset="0"/>
                <a:cs typeface="Andalus" pitchFamily="18"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7" name="Title 6"/>
          <p:cNvSpPr>
            <a:spLocks noGrp="1"/>
          </p:cNvSpPr>
          <p:nvPr>
            <p:ph type="title"/>
          </p:nvPr>
        </p:nvSpPr>
        <p:spPr/>
        <p:txBody>
          <a:bodyPr/>
          <a:lstStyle>
            <a:lvl1pPr>
              <a:defRPr b="1">
                <a:solidFill>
                  <a:srgbClr val="0070C0"/>
                </a:solidFill>
                <a:latin typeface="Segoe UI" pitchFamily="34" charset="0"/>
                <a:ea typeface="Segoe UI" pitchFamily="34" charset="0"/>
                <a:cs typeface="Segoe UI" pitchFamily="34" charset="0"/>
              </a:defRPr>
            </a:lvl1pPr>
          </a:lstStyle>
          <a:p>
            <a:r>
              <a:rPr lang="en-US" smtClean="0"/>
              <a:t>Click to edit Master 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3657502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314093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41459291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76549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451338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355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Mobile">
    <p:bg>
      <p:bgPr>
        <a:solidFill>
          <a:srgbClr val="0070C0"/>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414645" y="1415459"/>
            <a:ext cx="2314710" cy="2312582"/>
          </a:xfrm>
          <a:prstGeom prst="rect">
            <a:avLst/>
          </a:prstGeom>
        </p:spPr>
      </p:pic>
      <p:pic>
        <p:nvPicPr>
          <p:cNvPr id="4"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837072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091A5A-E06A-4EE6-BA7D-7692AADB5A4F}" type="datetimeFigureOut">
              <a:rPr lang="en-CA" smtClean="0"/>
              <a:t>24/04/2015</a:t>
            </a:fld>
            <a:endParaRPr lang="en-CA"/>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27BC8D4-BE04-423F-A78B-E78FE20D384E}" type="slidenum">
              <a:rPr lang="en-CA" smtClean="0"/>
              <a:t>‹#›</a:t>
            </a:fld>
            <a:endParaRPr lang="en-CA"/>
          </a:p>
        </p:txBody>
      </p:sp>
    </p:spTree>
    <p:extLst>
      <p:ext uri="{BB962C8B-B14F-4D97-AF65-F5344CB8AC3E}">
        <p14:creationId xmlns:p14="http://schemas.microsoft.com/office/powerpoint/2010/main" val="1443937791"/>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51" r:id="rId4"/>
    <p:sldLayoutId id="2147483652" r:id="rId5"/>
    <p:sldLayoutId id="2147483653" r:id="rId6"/>
    <p:sldLayoutId id="2147483654" r:id="rId7"/>
    <p:sldLayoutId id="2147483655" r:id="rId8"/>
    <p:sldLayoutId id="2147483667" r:id="rId9"/>
    <p:sldLayoutId id="2147483668" r:id="rId10"/>
    <p:sldLayoutId id="2147483656" r:id="rId11"/>
    <p:sldLayoutId id="2147483657" r:id="rId12"/>
    <p:sldLayoutId id="2147483669" r:id="rId13"/>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lumMod val="75000"/>
              <a:lumOff val="25000"/>
            </a:schemeClr>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sdn.microsoft.com/en-us/library/gg492088.aspx"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technet.microsoft.com/en-us/library/dd894051(v=sql.100).aspx"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en-us/library/dd578580.aspx" TargetMode="External"/><Relationship Id="rId2" Type="http://schemas.openxmlformats.org/officeDocument/2006/relationships/hyperlink" Target="https://msdn.microsoft.com/en-us/library/ms190787.aspx"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msdn.microsoft.com/en-us/library/ms191160.aspx"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hyperlink" Target="http://www.linkedin.com/in/jsaban"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03D"/>
        </a:solidFill>
        <a:effectLst/>
      </p:bgPr>
    </p:bg>
    <p:spTree>
      <p:nvGrpSpPr>
        <p:cNvPr id="1" name=""/>
        <p:cNvGrpSpPr/>
        <p:nvPr/>
      </p:nvGrpSpPr>
      <p:grpSpPr>
        <a:xfrm>
          <a:off x="0" y="0"/>
          <a:ext cx="0" cy="0"/>
          <a:chOff x="0" y="0"/>
          <a:chExt cx="0" cy="0"/>
        </a:xfrm>
      </p:grpSpPr>
      <p:pic>
        <p:nvPicPr>
          <p:cNvPr id="6" name="Obraz 3" descr="lgoo_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4617384"/>
            <a:ext cx="1224136" cy="25862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575" y="1274219"/>
            <a:ext cx="2954849" cy="2595062"/>
          </a:xfrm>
          <a:prstGeom prst="rect">
            <a:avLst/>
          </a:prstGeom>
        </p:spPr>
      </p:pic>
      <p:sp>
        <p:nvSpPr>
          <p:cNvPr id="2" name="TextBox 1"/>
          <p:cNvSpPr txBox="1"/>
          <p:nvPr/>
        </p:nvSpPr>
        <p:spPr>
          <a:xfrm>
            <a:off x="1331640" y="2584524"/>
            <a:ext cx="7344816" cy="1354217"/>
          </a:xfrm>
          <a:prstGeom prst="rect">
            <a:avLst/>
          </a:prstGeom>
          <a:noFill/>
        </p:spPr>
        <p:txBody>
          <a:bodyPr wrap="square" rtlCol="0">
            <a:spAutoFit/>
          </a:bodyPr>
          <a:lstStyle/>
          <a:p>
            <a:r>
              <a:rPr lang="hr-HR" sz="5400" dirty="0" smtClean="0">
                <a:solidFill>
                  <a:schemeClr val="bg1"/>
                </a:solidFill>
                <a:latin typeface="Segoe UI Light" pitchFamily="34" charset="0"/>
              </a:rPr>
              <a:t>LAYERED PARTITIONING</a:t>
            </a:r>
            <a:br>
              <a:rPr lang="hr-HR" sz="5400" dirty="0" smtClean="0">
                <a:solidFill>
                  <a:schemeClr val="bg1"/>
                </a:solidFill>
                <a:latin typeface="Segoe UI Light" pitchFamily="34" charset="0"/>
              </a:rPr>
            </a:br>
            <a:r>
              <a:rPr lang="hr-HR" sz="2800" dirty="0" smtClean="0">
                <a:solidFill>
                  <a:schemeClr val="bg1"/>
                </a:solidFill>
                <a:latin typeface="Segoe UI Light" pitchFamily="34" charset="0"/>
              </a:rPr>
              <a:t>Josip Šaban, Hypo Alpe Adria AG, Klagenfurt</a:t>
            </a:r>
            <a:endParaRPr lang="en-CA" sz="2800" dirty="0">
              <a:solidFill>
                <a:schemeClr val="bg1"/>
              </a:solidFill>
              <a:latin typeface="Segoe UI Light" pitchFamily="34" charset="0"/>
            </a:endParaRPr>
          </a:p>
        </p:txBody>
      </p:sp>
    </p:spTree>
    <p:custDataLst>
      <p:tags r:id="rId1"/>
    </p:custDataLst>
    <p:extLst>
      <p:ext uri="{BB962C8B-B14F-4D97-AF65-F5344CB8AC3E}">
        <p14:creationId xmlns:p14="http://schemas.microsoft.com/office/powerpoint/2010/main" val="2332656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33073 -0.26605 " pathEditMode="relative" rAng="0" ptsTypes="AA">
                                      <p:cBhvr>
                                        <p:cTn id="6" dur="2000" fill="hold"/>
                                        <p:tgtEl>
                                          <p:spTgt spid="3"/>
                                        </p:tgtEl>
                                        <p:attrNameLst>
                                          <p:attrName>ppt_x</p:attrName>
                                          <p:attrName>ppt_y</p:attrName>
                                        </p:attrNameLst>
                                      </p:cBhvr>
                                      <p:rCtr x="-16545" y="-1330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07504" y="1561841"/>
            <a:ext cx="8906575" cy="1344828"/>
          </a:xfrm>
        </p:spPr>
        <p:txBody>
          <a:bodyPr/>
          <a:lstStyle/>
          <a:p>
            <a:r>
              <a:rPr lang="en-US" dirty="0" smtClean="0"/>
              <a:t>Setting the stage</a:t>
            </a:r>
            <a:endParaRPr lang="en-CA" dirty="0"/>
          </a:p>
        </p:txBody>
      </p:sp>
    </p:spTree>
    <p:extLst>
      <p:ext uri="{BB962C8B-B14F-4D97-AF65-F5344CB8AC3E}">
        <p14:creationId xmlns:p14="http://schemas.microsoft.com/office/powerpoint/2010/main" val="58669900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indexing</a:t>
            </a:r>
            <a:endParaRPr lang="en-CA" dirty="0"/>
          </a:p>
        </p:txBody>
      </p:sp>
      <p:sp>
        <p:nvSpPr>
          <p:cNvPr id="4" name="Text Placeholder 3"/>
          <p:cNvSpPr>
            <a:spLocks noGrp="1"/>
          </p:cNvSpPr>
          <p:nvPr>
            <p:ph type="body" idx="1"/>
          </p:nvPr>
        </p:nvSpPr>
        <p:spPr/>
        <p:txBody>
          <a:bodyPr/>
          <a:lstStyle/>
          <a:p>
            <a:r>
              <a:rPr lang="en-US" dirty="0" smtClean="0"/>
              <a:t>The story of indexing</a:t>
            </a:r>
            <a:endParaRPr lang="en-CA" dirty="0"/>
          </a:p>
        </p:txBody>
      </p:sp>
    </p:spTree>
    <p:extLst>
      <p:ext uri="{BB962C8B-B14F-4D97-AF65-F5344CB8AC3E}">
        <p14:creationId xmlns:p14="http://schemas.microsoft.com/office/powerpoint/2010/main" val="346607556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a:defRPr/>
            </a:pPr>
            <a:r>
              <a:rPr lang="en-US" dirty="0"/>
              <a:t>Index Considerations</a:t>
            </a:r>
          </a:p>
          <a:p>
            <a:pPr lvl="1">
              <a:defRPr/>
            </a:pPr>
            <a:r>
              <a:rPr lang="en-US" dirty="0"/>
              <a:t>Can dramatically increase query performance</a:t>
            </a:r>
          </a:p>
          <a:p>
            <a:pPr lvl="1">
              <a:defRPr/>
            </a:pPr>
            <a:r>
              <a:rPr lang="en-US" dirty="0"/>
              <a:t>Adds overhead for index maintenance</a:t>
            </a:r>
          </a:p>
          <a:p>
            <a:pPr>
              <a:defRPr/>
            </a:pPr>
            <a:r>
              <a:rPr lang="en-US" dirty="0"/>
              <a:t>Best Practices</a:t>
            </a:r>
          </a:p>
          <a:p>
            <a:pPr lvl="1">
              <a:defRPr/>
            </a:pPr>
            <a:r>
              <a:rPr lang="en-US" dirty="0"/>
              <a:t>Base design on real-world workloads</a:t>
            </a:r>
          </a:p>
          <a:p>
            <a:pPr lvl="1">
              <a:defRPr/>
            </a:pPr>
            <a:r>
              <a:rPr lang="en-US" dirty="0" smtClean="0"/>
              <a:t>Scenarios</a:t>
            </a:r>
            <a:r>
              <a:rPr lang="en-US" dirty="0"/>
              <a:t>: </a:t>
            </a:r>
          </a:p>
          <a:p>
            <a:pPr lvl="2">
              <a:defRPr/>
            </a:pPr>
            <a:r>
              <a:rPr lang="en-US" dirty="0"/>
              <a:t>Retrieving ranges of data</a:t>
            </a:r>
          </a:p>
          <a:p>
            <a:pPr lvl="2">
              <a:defRPr/>
            </a:pPr>
            <a:r>
              <a:rPr lang="en-US" dirty="0"/>
              <a:t>Retrieving specific values</a:t>
            </a:r>
          </a:p>
          <a:p>
            <a:pPr>
              <a:defRPr/>
            </a:pPr>
            <a:endParaRPr lang="en-US" dirty="0"/>
          </a:p>
          <a:p>
            <a:endParaRPr lang="en-US" dirty="0"/>
          </a:p>
        </p:txBody>
      </p:sp>
      <p:sp>
        <p:nvSpPr>
          <p:cNvPr id="4" name="Title 3"/>
          <p:cNvSpPr>
            <a:spLocks noGrp="1"/>
          </p:cNvSpPr>
          <p:nvPr>
            <p:ph type="title"/>
          </p:nvPr>
        </p:nvSpPr>
        <p:spPr/>
        <p:txBody>
          <a:bodyPr/>
          <a:lstStyle/>
          <a:p>
            <a:r>
              <a:rPr lang="en-US" dirty="0" smtClean="0"/>
              <a:t>Indexing basics</a:t>
            </a:r>
            <a:endParaRPr lang="en-US" dirty="0"/>
          </a:p>
        </p:txBody>
      </p:sp>
    </p:spTree>
    <p:extLst>
      <p:ext uri="{BB962C8B-B14F-4D97-AF65-F5344CB8AC3E}">
        <p14:creationId xmlns:p14="http://schemas.microsoft.com/office/powerpoint/2010/main" val="3439295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00151"/>
            <a:ext cx="8363272" cy="3394472"/>
          </a:xfrm>
        </p:spPr>
        <p:txBody>
          <a:bodyPr>
            <a:normAutofit/>
          </a:bodyPr>
          <a:lstStyle/>
          <a:p>
            <a:pPr>
              <a:defRPr/>
            </a:pPr>
            <a:r>
              <a:rPr lang="en-US" dirty="0"/>
              <a:t>Clustered index</a:t>
            </a:r>
          </a:p>
          <a:p>
            <a:pPr lvl="1">
              <a:defRPr/>
            </a:pPr>
            <a:r>
              <a:rPr lang="en-US" dirty="0"/>
              <a:t>Controls the physical order of rows</a:t>
            </a:r>
          </a:p>
          <a:p>
            <a:pPr lvl="1">
              <a:defRPr/>
            </a:pPr>
            <a:r>
              <a:rPr lang="en-US" dirty="0"/>
              <a:t>Does not require disk space</a:t>
            </a:r>
          </a:p>
          <a:p>
            <a:pPr lvl="1">
              <a:defRPr/>
            </a:pPr>
            <a:r>
              <a:rPr lang="en-US" dirty="0"/>
              <a:t>One per table (may </a:t>
            </a:r>
            <a:r>
              <a:rPr lang="en-US" dirty="0" smtClean="0"/>
              <a:t>include </a:t>
            </a:r>
            <a:r>
              <a:rPr lang="en-US" dirty="0"/>
              <a:t>multiple columns)</a:t>
            </a:r>
          </a:p>
          <a:p>
            <a:pPr lvl="1">
              <a:defRPr/>
            </a:pPr>
            <a:r>
              <a:rPr lang="en-US" dirty="0"/>
              <a:t>Created by default on tables’ Primary Key </a:t>
            </a:r>
            <a:r>
              <a:rPr lang="en-US" dirty="0" smtClean="0"/>
              <a:t>column</a:t>
            </a:r>
            <a:endParaRPr lang="en-US" dirty="0"/>
          </a:p>
        </p:txBody>
      </p:sp>
      <p:sp>
        <p:nvSpPr>
          <p:cNvPr id="4" name="Title 3"/>
          <p:cNvSpPr>
            <a:spLocks noGrp="1"/>
          </p:cNvSpPr>
          <p:nvPr>
            <p:ph type="title"/>
          </p:nvPr>
        </p:nvSpPr>
        <p:spPr/>
        <p:txBody>
          <a:bodyPr/>
          <a:lstStyle/>
          <a:p>
            <a:r>
              <a:rPr lang="en-US" dirty="0" smtClean="0"/>
              <a:t>Basic indexes</a:t>
            </a:r>
            <a:endParaRPr lang="en-US" dirty="0"/>
          </a:p>
        </p:txBody>
      </p:sp>
    </p:spTree>
    <p:extLst>
      <p:ext uri="{BB962C8B-B14F-4D97-AF65-F5344CB8AC3E}">
        <p14:creationId xmlns:p14="http://schemas.microsoft.com/office/powerpoint/2010/main" val="321288274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00151"/>
            <a:ext cx="8435280" cy="3394472"/>
          </a:xfrm>
        </p:spPr>
        <p:txBody>
          <a:bodyPr>
            <a:normAutofit/>
          </a:bodyPr>
          <a:lstStyle/>
          <a:p>
            <a:pPr>
              <a:defRPr/>
            </a:pPr>
            <a:r>
              <a:rPr lang="en-US" dirty="0" smtClean="0"/>
              <a:t>Non-Clustered </a:t>
            </a:r>
            <a:r>
              <a:rPr lang="en-US" dirty="0"/>
              <a:t>Index</a:t>
            </a:r>
          </a:p>
          <a:p>
            <a:pPr lvl="1">
              <a:defRPr/>
            </a:pPr>
            <a:r>
              <a:rPr lang="en-US" dirty="0"/>
              <a:t>Physical data structures that facilitate data retrieval</a:t>
            </a:r>
          </a:p>
          <a:p>
            <a:pPr lvl="1">
              <a:defRPr/>
            </a:pPr>
            <a:r>
              <a:rPr lang="en-US" dirty="0"/>
              <a:t>Can have many indexes </a:t>
            </a:r>
          </a:p>
          <a:p>
            <a:pPr lvl="1">
              <a:defRPr/>
            </a:pPr>
            <a:r>
              <a:rPr lang="en-US" dirty="0"/>
              <a:t>Indexes may include many </a:t>
            </a:r>
            <a:r>
              <a:rPr lang="en-US" dirty="0" smtClean="0"/>
              <a:t>columns</a:t>
            </a:r>
          </a:p>
          <a:p>
            <a:pPr lvl="1">
              <a:defRPr/>
            </a:pPr>
            <a:r>
              <a:rPr lang="en-US" dirty="0" smtClean="0"/>
              <a:t>Covering index</a:t>
            </a:r>
          </a:p>
          <a:p>
            <a:pPr lvl="1">
              <a:defRPr/>
            </a:pPr>
            <a:r>
              <a:rPr lang="en-US" dirty="0" smtClean="0"/>
              <a:t>Filtered index</a:t>
            </a:r>
            <a:endParaRPr lang="en-US" dirty="0"/>
          </a:p>
        </p:txBody>
      </p:sp>
      <p:sp>
        <p:nvSpPr>
          <p:cNvPr id="4" name="Title 3"/>
          <p:cNvSpPr>
            <a:spLocks noGrp="1"/>
          </p:cNvSpPr>
          <p:nvPr>
            <p:ph type="title"/>
          </p:nvPr>
        </p:nvSpPr>
        <p:spPr/>
        <p:txBody>
          <a:bodyPr/>
          <a:lstStyle/>
          <a:p>
            <a:r>
              <a:rPr lang="en-US" dirty="0"/>
              <a:t>Basic indexes</a:t>
            </a:r>
          </a:p>
        </p:txBody>
      </p:sp>
    </p:spTree>
    <p:extLst>
      <p:ext uri="{BB962C8B-B14F-4D97-AF65-F5344CB8AC3E}">
        <p14:creationId xmlns:p14="http://schemas.microsoft.com/office/powerpoint/2010/main" val="1798917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defRPr/>
            </a:pPr>
            <a:r>
              <a:rPr lang="en-US" dirty="0" smtClean="0"/>
              <a:t>FULLTEXT index</a:t>
            </a:r>
          </a:p>
          <a:p>
            <a:pPr lvl="1">
              <a:defRPr/>
            </a:pPr>
            <a:r>
              <a:rPr lang="en-US" dirty="0" smtClean="0"/>
              <a:t>Stores </a:t>
            </a:r>
            <a:r>
              <a:rPr lang="en-US" dirty="0"/>
              <a:t>the info about significant words and their location within the columns of a database </a:t>
            </a:r>
            <a:r>
              <a:rPr lang="en-US" dirty="0" smtClean="0"/>
              <a:t>table</a:t>
            </a:r>
            <a:endParaRPr lang="en-US" dirty="0"/>
          </a:p>
          <a:p>
            <a:pPr>
              <a:defRPr/>
            </a:pPr>
            <a:r>
              <a:rPr lang="en-US" dirty="0"/>
              <a:t>SPATIAL Index </a:t>
            </a:r>
            <a:endParaRPr lang="en-US" dirty="0" smtClean="0"/>
          </a:p>
          <a:p>
            <a:pPr lvl="1">
              <a:defRPr/>
            </a:pPr>
            <a:r>
              <a:rPr lang="en-US" dirty="0" smtClean="0"/>
              <a:t>Provides </a:t>
            </a:r>
            <a:r>
              <a:rPr lang="en-US" dirty="0"/>
              <a:t>the ability to perform certain operations more efficiently on spatial objects (spatial data or Geometry data type) in a column of the geometry data </a:t>
            </a:r>
            <a:r>
              <a:rPr lang="en-US" dirty="0" smtClean="0"/>
              <a:t>type</a:t>
            </a:r>
            <a:endParaRPr lang="en-US" dirty="0"/>
          </a:p>
        </p:txBody>
      </p:sp>
      <p:sp>
        <p:nvSpPr>
          <p:cNvPr id="4" name="Title 3"/>
          <p:cNvSpPr>
            <a:spLocks noGrp="1"/>
          </p:cNvSpPr>
          <p:nvPr>
            <p:ph type="title"/>
          </p:nvPr>
        </p:nvSpPr>
        <p:spPr/>
        <p:txBody>
          <a:bodyPr/>
          <a:lstStyle/>
          <a:p>
            <a:r>
              <a:rPr lang="en-US" dirty="0" smtClean="0"/>
              <a:t>Advanced indexes</a:t>
            </a:r>
            <a:endParaRPr lang="en-US" dirty="0"/>
          </a:p>
        </p:txBody>
      </p:sp>
    </p:spTree>
    <p:extLst>
      <p:ext uri="{BB962C8B-B14F-4D97-AF65-F5344CB8AC3E}">
        <p14:creationId xmlns:p14="http://schemas.microsoft.com/office/powerpoint/2010/main" val="160539428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7504" y="1200150"/>
            <a:ext cx="9001000" cy="3459831"/>
          </a:xfrm>
        </p:spPr>
        <p:txBody>
          <a:bodyPr>
            <a:normAutofit fontScale="92500"/>
          </a:bodyPr>
          <a:lstStyle/>
          <a:p>
            <a:pPr>
              <a:defRPr/>
            </a:pPr>
            <a:r>
              <a:rPr lang="en-US" dirty="0"/>
              <a:t>XML </a:t>
            </a:r>
            <a:r>
              <a:rPr lang="en-US" dirty="0" smtClean="0"/>
              <a:t>Index</a:t>
            </a:r>
          </a:p>
          <a:p>
            <a:pPr lvl="1">
              <a:defRPr/>
            </a:pPr>
            <a:r>
              <a:rPr lang="en-US" dirty="0" smtClean="0"/>
              <a:t>XML </a:t>
            </a:r>
            <a:r>
              <a:rPr lang="en-US" dirty="0"/>
              <a:t>indexes can be created on xml data type </a:t>
            </a:r>
            <a:r>
              <a:rPr lang="en-US" dirty="0" smtClean="0"/>
              <a:t>columns</a:t>
            </a:r>
          </a:p>
          <a:p>
            <a:pPr>
              <a:defRPr/>
            </a:pPr>
            <a:r>
              <a:rPr lang="en-US" dirty="0" smtClean="0"/>
              <a:t>Columnstore Index</a:t>
            </a:r>
          </a:p>
          <a:p>
            <a:pPr lvl="1">
              <a:defRPr/>
            </a:pPr>
            <a:r>
              <a:rPr lang="en-US" dirty="0" smtClean="0"/>
              <a:t>New </a:t>
            </a:r>
            <a:r>
              <a:rPr lang="en-US" dirty="0"/>
              <a:t>feature of SQL </a:t>
            </a:r>
            <a:r>
              <a:rPr lang="en-US" dirty="0" smtClean="0"/>
              <a:t>2012</a:t>
            </a:r>
          </a:p>
          <a:p>
            <a:pPr lvl="1">
              <a:defRPr/>
            </a:pPr>
            <a:r>
              <a:rPr lang="en-US" dirty="0" smtClean="0"/>
              <a:t>This </a:t>
            </a:r>
            <a:r>
              <a:rPr lang="en-US" dirty="0"/>
              <a:t>index does not use the B-Tree structure but </a:t>
            </a:r>
            <a:r>
              <a:rPr lang="en-US" dirty="0" smtClean="0"/>
              <a:t>column-oriented storages</a:t>
            </a:r>
          </a:p>
          <a:p>
            <a:pPr lvl="1">
              <a:defRPr/>
            </a:pPr>
            <a:r>
              <a:rPr lang="en-US" dirty="0">
                <a:hlinkClick r:id="rId3"/>
              </a:rPr>
              <a:t>https://</a:t>
            </a:r>
            <a:r>
              <a:rPr lang="en-US" dirty="0" smtClean="0">
                <a:hlinkClick r:id="rId3"/>
              </a:rPr>
              <a:t>msdn.microsoft.com/en-us/library/gg492088.aspx</a:t>
            </a:r>
            <a:endParaRPr lang="en-US" dirty="0" smtClean="0"/>
          </a:p>
        </p:txBody>
      </p:sp>
      <p:sp>
        <p:nvSpPr>
          <p:cNvPr id="4" name="Title 3"/>
          <p:cNvSpPr>
            <a:spLocks noGrp="1"/>
          </p:cNvSpPr>
          <p:nvPr>
            <p:ph type="title"/>
          </p:nvPr>
        </p:nvSpPr>
        <p:spPr/>
        <p:txBody>
          <a:bodyPr/>
          <a:lstStyle/>
          <a:p>
            <a:r>
              <a:rPr lang="en-US" dirty="0" smtClean="0"/>
              <a:t>Advanced indexes</a:t>
            </a:r>
            <a:endParaRPr lang="en-US" dirty="0"/>
          </a:p>
        </p:txBody>
      </p:sp>
    </p:spTree>
    <p:extLst>
      <p:ext uri="{BB962C8B-B14F-4D97-AF65-F5344CB8AC3E}">
        <p14:creationId xmlns:p14="http://schemas.microsoft.com/office/powerpoint/2010/main" val="227556272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Introduction to COMPRESSION</a:t>
            </a:r>
            <a:endParaRPr lang="en-CA" dirty="0"/>
          </a:p>
        </p:txBody>
      </p:sp>
      <p:sp>
        <p:nvSpPr>
          <p:cNvPr id="4" name="Text Placeholder 3"/>
          <p:cNvSpPr>
            <a:spLocks noGrp="1"/>
          </p:cNvSpPr>
          <p:nvPr>
            <p:ph type="body" idx="1"/>
          </p:nvPr>
        </p:nvSpPr>
        <p:spPr/>
        <p:txBody>
          <a:bodyPr/>
          <a:lstStyle/>
          <a:p>
            <a:r>
              <a:rPr lang="en-US" dirty="0" smtClean="0"/>
              <a:t>The story of compression</a:t>
            </a:r>
            <a:endParaRPr lang="en-CA" dirty="0"/>
          </a:p>
        </p:txBody>
      </p:sp>
    </p:spTree>
    <p:extLst>
      <p:ext uri="{BB962C8B-B14F-4D97-AF65-F5344CB8AC3E}">
        <p14:creationId xmlns:p14="http://schemas.microsoft.com/office/powerpoint/2010/main" val="37706226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200151"/>
            <a:ext cx="8856984" cy="3394472"/>
          </a:xfrm>
        </p:spPr>
        <p:txBody>
          <a:bodyPr>
            <a:normAutofit/>
          </a:bodyPr>
          <a:lstStyle/>
          <a:p>
            <a:pPr>
              <a:defRPr/>
            </a:pPr>
            <a:r>
              <a:rPr lang="en-US" dirty="0" smtClean="0"/>
              <a:t>Why compress</a:t>
            </a:r>
            <a:endParaRPr lang="en-US" dirty="0"/>
          </a:p>
          <a:p>
            <a:pPr lvl="1"/>
            <a:r>
              <a:rPr lang="en-US" dirty="0"/>
              <a:t>Disk throughput </a:t>
            </a:r>
            <a:r>
              <a:rPr lang="en-US" dirty="0" smtClean="0"/>
              <a:t>much </a:t>
            </a:r>
            <a:r>
              <a:rPr lang="en-US" dirty="0"/>
              <a:t>slower than memory and CPU</a:t>
            </a:r>
          </a:p>
          <a:p>
            <a:pPr lvl="1"/>
            <a:r>
              <a:rPr lang="en-US" dirty="0" smtClean="0"/>
              <a:t>Need </a:t>
            </a:r>
            <a:r>
              <a:rPr lang="en-US" dirty="0"/>
              <a:t>less disk </a:t>
            </a:r>
            <a:r>
              <a:rPr lang="en-US" dirty="0" smtClean="0"/>
              <a:t>space</a:t>
            </a:r>
          </a:p>
          <a:p>
            <a:pPr lvl="1"/>
            <a:r>
              <a:rPr lang="en-US" dirty="0" smtClean="0"/>
              <a:t>Two kinds of compression</a:t>
            </a:r>
          </a:p>
          <a:p>
            <a:pPr lvl="2"/>
            <a:r>
              <a:rPr lang="en-US" dirty="0" smtClean="0"/>
              <a:t>Backup compression ( not discussed here )</a:t>
            </a:r>
          </a:p>
          <a:p>
            <a:pPr lvl="2"/>
            <a:r>
              <a:rPr lang="en-US" dirty="0" smtClean="0"/>
              <a:t>Data compression</a:t>
            </a:r>
            <a:endParaRPr lang="en-US" dirty="0"/>
          </a:p>
        </p:txBody>
      </p:sp>
      <p:sp>
        <p:nvSpPr>
          <p:cNvPr id="4" name="Title 3"/>
          <p:cNvSpPr>
            <a:spLocks noGrp="1"/>
          </p:cNvSpPr>
          <p:nvPr>
            <p:ph type="title"/>
          </p:nvPr>
        </p:nvSpPr>
        <p:spPr/>
        <p:txBody>
          <a:bodyPr/>
          <a:lstStyle/>
          <a:p>
            <a:r>
              <a:rPr lang="en-US" dirty="0" smtClean="0"/>
              <a:t>Basic compression</a:t>
            </a:r>
            <a:endParaRPr lang="en-US" dirty="0"/>
          </a:p>
        </p:txBody>
      </p:sp>
    </p:spTree>
    <p:extLst>
      <p:ext uri="{BB962C8B-B14F-4D97-AF65-F5344CB8AC3E}">
        <p14:creationId xmlns:p14="http://schemas.microsoft.com/office/powerpoint/2010/main" val="173313476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205978"/>
            <a:ext cx="8784976" cy="857250"/>
          </a:xfrm>
        </p:spPr>
        <p:txBody>
          <a:bodyPr>
            <a:noAutofit/>
          </a:bodyPr>
          <a:lstStyle/>
          <a:p>
            <a:r>
              <a:rPr lang="en-US" sz="3200" dirty="0" smtClean="0"/>
              <a:t>Enabling compression</a:t>
            </a:r>
            <a:endParaRPr lang="en-US" sz="3200" dirty="0"/>
          </a:p>
        </p:txBody>
      </p:sp>
      <p:sp>
        <p:nvSpPr>
          <p:cNvPr id="2" name="Content Placeholder 1"/>
          <p:cNvSpPr>
            <a:spLocks noGrp="1"/>
          </p:cNvSpPr>
          <p:nvPr>
            <p:ph idx="1"/>
          </p:nvPr>
        </p:nvSpPr>
        <p:spPr/>
        <p:txBody>
          <a:bodyPr>
            <a:normAutofit fontScale="77500" lnSpcReduction="20000"/>
          </a:bodyPr>
          <a:lstStyle/>
          <a:p>
            <a:pPr lvl="1"/>
            <a:r>
              <a:rPr lang="en-US" dirty="0" smtClean="0"/>
              <a:t>Alter Table [</a:t>
            </a:r>
            <a:r>
              <a:rPr lang="en-US" dirty="0" err="1" smtClean="0"/>
              <a:t>TableName</a:t>
            </a:r>
            <a:r>
              <a:rPr lang="en-US" dirty="0" smtClean="0"/>
              <a:t>] Rebuild Partition  = All with (</a:t>
            </a:r>
            <a:r>
              <a:rPr lang="en-US" dirty="0" err="1" smtClean="0"/>
              <a:t>Data_compression</a:t>
            </a:r>
            <a:r>
              <a:rPr lang="en-US" dirty="0" smtClean="0"/>
              <a:t> = Compression Type on Partitions (x to n))</a:t>
            </a:r>
          </a:p>
          <a:p>
            <a:pPr lvl="2"/>
            <a:r>
              <a:rPr lang="en-US" dirty="0" smtClean="0"/>
              <a:t>Compression Types</a:t>
            </a:r>
          </a:p>
          <a:p>
            <a:pPr lvl="3"/>
            <a:r>
              <a:rPr lang="en-US" dirty="0" smtClean="0"/>
              <a:t>Row</a:t>
            </a:r>
          </a:p>
          <a:p>
            <a:pPr lvl="3"/>
            <a:r>
              <a:rPr lang="en-US" dirty="0" smtClean="0"/>
              <a:t>Page</a:t>
            </a:r>
          </a:p>
          <a:p>
            <a:pPr lvl="3"/>
            <a:r>
              <a:rPr lang="en-US" dirty="0" smtClean="0"/>
              <a:t>None</a:t>
            </a:r>
          </a:p>
          <a:p>
            <a:pPr lvl="1"/>
            <a:r>
              <a:rPr lang="en-US" dirty="0" smtClean="0"/>
              <a:t>Alter Index [</a:t>
            </a:r>
            <a:r>
              <a:rPr lang="en-US" dirty="0" err="1" smtClean="0"/>
              <a:t>IndexName</a:t>
            </a:r>
            <a:r>
              <a:rPr lang="en-US" dirty="0" smtClean="0"/>
              <a:t>] on [</a:t>
            </a:r>
            <a:r>
              <a:rPr lang="en-US" dirty="0" err="1" smtClean="0"/>
              <a:t>TableName</a:t>
            </a:r>
            <a:r>
              <a:rPr lang="en-US" dirty="0" smtClean="0"/>
              <a:t>] Rebuild with (</a:t>
            </a:r>
            <a:r>
              <a:rPr lang="en-US" dirty="0" err="1" smtClean="0"/>
              <a:t>Data_compression</a:t>
            </a:r>
            <a:r>
              <a:rPr lang="en-US" dirty="0" smtClean="0"/>
              <a:t> = Compression Type)</a:t>
            </a:r>
          </a:p>
          <a:p>
            <a:pPr lvl="2"/>
            <a:r>
              <a:rPr lang="en-US" dirty="0" smtClean="0"/>
              <a:t>Compression Types</a:t>
            </a:r>
          </a:p>
          <a:p>
            <a:pPr lvl="3"/>
            <a:r>
              <a:rPr lang="en-US" dirty="0" smtClean="0"/>
              <a:t>Row</a:t>
            </a:r>
          </a:p>
          <a:p>
            <a:pPr lvl="3"/>
            <a:r>
              <a:rPr lang="en-US" dirty="0" smtClean="0"/>
              <a:t>Page</a:t>
            </a:r>
          </a:p>
          <a:p>
            <a:pPr lvl="3"/>
            <a:r>
              <a:rPr lang="en-US" dirty="0" smtClean="0"/>
              <a:t>None</a:t>
            </a:r>
            <a:endParaRPr lang="en-US" dirty="0"/>
          </a:p>
        </p:txBody>
      </p:sp>
    </p:spTree>
    <p:extLst>
      <p:ext uri="{BB962C8B-B14F-4D97-AF65-F5344CB8AC3E}">
        <p14:creationId xmlns:p14="http://schemas.microsoft.com/office/powerpoint/2010/main" val="26269435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26994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13692"/>
            <a:ext cx="8784976" cy="610460"/>
          </a:xfrm>
        </p:spPr>
        <p:txBody>
          <a:bodyPr>
            <a:noAutofit/>
          </a:bodyPr>
          <a:lstStyle/>
          <a:p>
            <a:r>
              <a:rPr lang="en-US" sz="3200" dirty="0" smtClean="0"/>
              <a:t>Page compression – used in DWH</a:t>
            </a:r>
            <a:endParaRPr lang="en-US" sz="3200" dirty="0"/>
          </a:p>
        </p:txBody>
      </p:sp>
      <p:sp>
        <p:nvSpPr>
          <p:cNvPr id="5" name="AutoShape 5"/>
          <p:cNvSpPr>
            <a:spLocks noChangeAspect="1" noChangeArrowheads="1" noTextEdit="1"/>
          </p:cNvSpPr>
          <p:nvPr/>
        </p:nvSpPr>
        <p:spPr bwMode="auto">
          <a:xfrm>
            <a:off x="1425277" y="939130"/>
            <a:ext cx="6315075" cy="415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6" name="Rectangle 7"/>
          <p:cNvSpPr>
            <a:spLocks noChangeArrowheads="1"/>
          </p:cNvSpPr>
          <p:nvPr/>
        </p:nvSpPr>
        <p:spPr bwMode="auto">
          <a:xfrm>
            <a:off x="1534815" y="1053430"/>
            <a:ext cx="6096000" cy="657225"/>
          </a:xfrm>
          <a:prstGeom prst="rect">
            <a:avLst/>
          </a:prstGeom>
          <a:solidFill>
            <a:srgbClr val="6EA0B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7" name="Rectangle 8"/>
          <p:cNvSpPr>
            <a:spLocks noChangeArrowheads="1"/>
          </p:cNvSpPr>
          <p:nvPr/>
        </p:nvSpPr>
        <p:spPr bwMode="auto">
          <a:xfrm>
            <a:off x="1534815" y="1710655"/>
            <a:ext cx="6096000" cy="1304925"/>
          </a:xfrm>
          <a:prstGeom prst="rect">
            <a:avLst/>
          </a:prstGeom>
          <a:solidFill>
            <a:srgbClr val="D5DFE4"/>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8" name="Rectangle 9"/>
          <p:cNvSpPr>
            <a:spLocks noChangeArrowheads="1"/>
          </p:cNvSpPr>
          <p:nvPr/>
        </p:nvSpPr>
        <p:spPr bwMode="auto">
          <a:xfrm>
            <a:off x="1534815" y="3015580"/>
            <a:ext cx="2028825" cy="657225"/>
          </a:xfrm>
          <a:prstGeom prst="rect">
            <a:avLst/>
          </a:prstGeom>
          <a:solidFill>
            <a:srgbClr val="EBF0F2"/>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9" name="Rectangle 10"/>
          <p:cNvSpPr>
            <a:spLocks noChangeArrowheads="1"/>
          </p:cNvSpPr>
          <p:nvPr/>
        </p:nvSpPr>
        <p:spPr bwMode="auto">
          <a:xfrm>
            <a:off x="3563640" y="3015580"/>
            <a:ext cx="2038350" cy="657225"/>
          </a:xfrm>
          <a:prstGeom prst="rect">
            <a:avLst/>
          </a:prstGeom>
          <a:solidFill>
            <a:srgbClr val="EBF0F2"/>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0" name="Rectangle 11"/>
          <p:cNvSpPr>
            <a:spLocks noChangeArrowheads="1"/>
          </p:cNvSpPr>
          <p:nvPr/>
        </p:nvSpPr>
        <p:spPr bwMode="auto">
          <a:xfrm>
            <a:off x="5601990" y="3015580"/>
            <a:ext cx="2028825" cy="657225"/>
          </a:xfrm>
          <a:prstGeom prst="rect">
            <a:avLst/>
          </a:prstGeom>
          <a:solidFill>
            <a:srgbClr val="EBF0F2"/>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1" name="Rectangle 12"/>
          <p:cNvSpPr>
            <a:spLocks noChangeArrowheads="1"/>
          </p:cNvSpPr>
          <p:nvPr/>
        </p:nvSpPr>
        <p:spPr bwMode="auto">
          <a:xfrm>
            <a:off x="1534815" y="3672805"/>
            <a:ext cx="2028825" cy="657225"/>
          </a:xfrm>
          <a:prstGeom prst="rect">
            <a:avLst/>
          </a:prstGeom>
          <a:solidFill>
            <a:srgbClr val="D5DFE4"/>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2" name="Rectangle 13"/>
          <p:cNvSpPr>
            <a:spLocks noChangeArrowheads="1"/>
          </p:cNvSpPr>
          <p:nvPr/>
        </p:nvSpPr>
        <p:spPr bwMode="auto">
          <a:xfrm>
            <a:off x="3563640" y="3672805"/>
            <a:ext cx="2038350" cy="657225"/>
          </a:xfrm>
          <a:prstGeom prst="rect">
            <a:avLst/>
          </a:prstGeom>
          <a:solidFill>
            <a:srgbClr val="D5DFE4"/>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3" name="Rectangle 14"/>
          <p:cNvSpPr>
            <a:spLocks noChangeArrowheads="1"/>
          </p:cNvSpPr>
          <p:nvPr/>
        </p:nvSpPr>
        <p:spPr bwMode="auto">
          <a:xfrm>
            <a:off x="5601990" y="3672805"/>
            <a:ext cx="2028825" cy="657225"/>
          </a:xfrm>
          <a:prstGeom prst="rect">
            <a:avLst/>
          </a:prstGeom>
          <a:solidFill>
            <a:srgbClr val="D5DFE4"/>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4" name="Rectangle 15"/>
          <p:cNvSpPr>
            <a:spLocks noChangeArrowheads="1"/>
          </p:cNvSpPr>
          <p:nvPr/>
        </p:nvSpPr>
        <p:spPr bwMode="auto">
          <a:xfrm>
            <a:off x="1534815" y="4330030"/>
            <a:ext cx="2028825" cy="657225"/>
          </a:xfrm>
          <a:prstGeom prst="rect">
            <a:avLst/>
          </a:prstGeom>
          <a:solidFill>
            <a:srgbClr val="EBF0F2"/>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5" name="Rectangle 16"/>
          <p:cNvSpPr>
            <a:spLocks noChangeArrowheads="1"/>
          </p:cNvSpPr>
          <p:nvPr/>
        </p:nvSpPr>
        <p:spPr bwMode="auto">
          <a:xfrm>
            <a:off x="3563640" y="4330030"/>
            <a:ext cx="2038350" cy="657225"/>
          </a:xfrm>
          <a:prstGeom prst="rect">
            <a:avLst/>
          </a:prstGeom>
          <a:solidFill>
            <a:srgbClr val="EBF0F2"/>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6" name="Rectangle 17"/>
          <p:cNvSpPr>
            <a:spLocks noChangeArrowheads="1"/>
          </p:cNvSpPr>
          <p:nvPr/>
        </p:nvSpPr>
        <p:spPr bwMode="auto">
          <a:xfrm>
            <a:off x="5601990" y="4330030"/>
            <a:ext cx="2028825" cy="657225"/>
          </a:xfrm>
          <a:prstGeom prst="rect">
            <a:avLst/>
          </a:prstGeom>
          <a:solidFill>
            <a:srgbClr val="EBF0F2"/>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7" name="Rectangle 18"/>
          <p:cNvSpPr>
            <a:spLocks noChangeArrowheads="1"/>
          </p:cNvSpPr>
          <p:nvPr/>
        </p:nvSpPr>
        <p:spPr bwMode="auto">
          <a:xfrm>
            <a:off x="3563640" y="3020343"/>
            <a:ext cx="9525" cy="197167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8" name="Rectangle 19"/>
          <p:cNvSpPr>
            <a:spLocks noChangeArrowheads="1"/>
          </p:cNvSpPr>
          <p:nvPr/>
        </p:nvSpPr>
        <p:spPr bwMode="auto">
          <a:xfrm>
            <a:off x="5601990" y="3020343"/>
            <a:ext cx="9525" cy="197167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9" name="Rectangle 20"/>
          <p:cNvSpPr>
            <a:spLocks noChangeArrowheads="1"/>
          </p:cNvSpPr>
          <p:nvPr/>
        </p:nvSpPr>
        <p:spPr bwMode="auto">
          <a:xfrm>
            <a:off x="1525290" y="1691605"/>
            <a:ext cx="611505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0" name="Rectangle 21"/>
          <p:cNvSpPr>
            <a:spLocks noChangeArrowheads="1"/>
          </p:cNvSpPr>
          <p:nvPr/>
        </p:nvSpPr>
        <p:spPr bwMode="auto">
          <a:xfrm>
            <a:off x="1530052" y="3015580"/>
            <a:ext cx="61150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1" name="Rectangle 22"/>
          <p:cNvSpPr>
            <a:spLocks noChangeArrowheads="1"/>
          </p:cNvSpPr>
          <p:nvPr/>
        </p:nvSpPr>
        <p:spPr bwMode="auto">
          <a:xfrm>
            <a:off x="1530052" y="3672805"/>
            <a:ext cx="61150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2" name="Rectangle 23"/>
          <p:cNvSpPr>
            <a:spLocks noChangeArrowheads="1"/>
          </p:cNvSpPr>
          <p:nvPr/>
        </p:nvSpPr>
        <p:spPr bwMode="auto">
          <a:xfrm>
            <a:off x="1530052" y="4330030"/>
            <a:ext cx="61150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3" name="Rectangle 24"/>
          <p:cNvSpPr>
            <a:spLocks noChangeArrowheads="1"/>
          </p:cNvSpPr>
          <p:nvPr/>
        </p:nvSpPr>
        <p:spPr bwMode="auto">
          <a:xfrm>
            <a:off x="1534815" y="1048668"/>
            <a:ext cx="9525" cy="39433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4" name="Rectangle 25"/>
          <p:cNvSpPr>
            <a:spLocks noChangeArrowheads="1"/>
          </p:cNvSpPr>
          <p:nvPr/>
        </p:nvSpPr>
        <p:spPr bwMode="auto">
          <a:xfrm>
            <a:off x="7630815" y="1048668"/>
            <a:ext cx="9525" cy="39433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5" name="Rectangle 26"/>
          <p:cNvSpPr>
            <a:spLocks noChangeArrowheads="1"/>
          </p:cNvSpPr>
          <p:nvPr/>
        </p:nvSpPr>
        <p:spPr bwMode="auto">
          <a:xfrm>
            <a:off x="1530052" y="1053430"/>
            <a:ext cx="61150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6" name="Rectangle 27"/>
          <p:cNvSpPr>
            <a:spLocks noChangeArrowheads="1"/>
          </p:cNvSpPr>
          <p:nvPr/>
        </p:nvSpPr>
        <p:spPr bwMode="auto">
          <a:xfrm>
            <a:off x="1530052" y="4987255"/>
            <a:ext cx="61150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27" name="Rectangle 28"/>
          <p:cNvSpPr>
            <a:spLocks noChangeArrowheads="1"/>
          </p:cNvSpPr>
          <p:nvPr/>
        </p:nvSpPr>
        <p:spPr bwMode="auto">
          <a:xfrm>
            <a:off x="3908127" y="1113755"/>
            <a:ext cx="1485900" cy="3238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1" i="0" u="none" strike="noStrike" cap="none" normalizeH="0" baseline="0" smtClean="0">
                <a:ln>
                  <a:noFill/>
                </a:ln>
                <a:solidFill>
                  <a:srgbClr val="FFFFFF"/>
                </a:solidFill>
                <a:effectLst/>
                <a:latin typeface="Arial" pitchFamily="34" charset="0"/>
                <a:cs typeface="Arial" pitchFamily="34" charset="0"/>
              </a:rPr>
              <a:t>Page Header</a:t>
            </a:r>
            <a:endParaRPr kumimoji="0" lang="nl-NL"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9"/>
          <p:cNvSpPr>
            <a:spLocks noChangeArrowheads="1"/>
          </p:cNvSpPr>
          <p:nvPr/>
        </p:nvSpPr>
        <p:spPr bwMode="auto">
          <a:xfrm>
            <a:off x="1631652" y="3079080"/>
            <a:ext cx="742950"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aaabb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30"/>
          <p:cNvSpPr>
            <a:spLocks noChangeArrowheads="1"/>
          </p:cNvSpPr>
          <p:nvPr/>
        </p:nvSpPr>
        <p:spPr bwMode="auto">
          <a:xfrm>
            <a:off x="3663652" y="3079080"/>
            <a:ext cx="742950"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aaaab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31"/>
          <p:cNvSpPr>
            <a:spLocks noChangeArrowheads="1"/>
          </p:cNvSpPr>
          <p:nvPr/>
        </p:nvSpPr>
        <p:spPr bwMode="auto">
          <a:xfrm>
            <a:off x="5695652" y="3079080"/>
            <a:ext cx="600075"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abcd</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32"/>
          <p:cNvSpPr>
            <a:spLocks noChangeArrowheads="1"/>
          </p:cNvSpPr>
          <p:nvPr/>
        </p:nvSpPr>
        <p:spPr bwMode="auto">
          <a:xfrm>
            <a:off x="1631652" y="3734718"/>
            <a:ext cx="838200"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aaabcc</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Rectangle 33"/>
          <p:cNvSpPr>
            <a:spLocks noChangeArrowheads="1"/>
          </p:cNvSpPr>
          <p:nvPr/>
        </p:nvSpPr>
        <p:spPr bwMode="auto">
          <a:xfrm>
            <a:off x="3663652" y="3734718"/>
            <a:ext cx="609600"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bbbb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Rectangle 34"/>
          <p:cNvSpPr>
            <a:spLocks noChangeArrowheads="1"/>
          </p:cNvSpPr>
          <p:nvPr/>
        </p:nvSpPr>
        <p:spPr bwMode="auto">
          <a:xfrm>
            <a:off x="5695652" y="3734718"/>
            <a:ext cx="600075"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abcd</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 name="Rectangle 35"/>
          <p:cNvSpPr>
            <a:spLocks noChangeArrowheads="1"/>
          </p:cNvSpPr>
          <p:nvPr/>
        </p:nvSpPr>
        <p:spPr bwMode="auto">
          <a:xfrm>
            <a:off x="1631652" y="4388768"/>
            <a:ext cx="828675"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aaaccc</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36"/>
          <p:cNvSpPr>
            <a:spLocks noChangeArrowheads="1"/>
          </p:cNvSpPr>
          <p:nvPr/>
        </p:nvSpPr>
        <p:spPr bwMode="auto">
          <a:xfrm>
            <a:off x="3663652" y="4388768"/>
            <a:ext cx="838200"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aaaacc</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Rectangle 37"/>
          <p:cNvSpPr>
            <a:spLocks noChangeArrowheads="1"/>
          </p:cNvSpPr>
          <p:nvPr/>
        </p:nvSpPr>
        <p:spPr bwMode="auto">
          <a:xfrm>
            <a:off x="5695652" y="4388768"/>
            <a:ext cx="609600" cy="3048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bbbb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 name="Rectangle 29"/>
          <p:cNvSpPr>
            <a:spLocks noChangeArrowheads="1"/>
          </p:cNvSpPr>
          <p:nvPr/>
        </p:nvSpPr>
        <p:spPr bwMode="auto">
          <a:xfrm>
            <a:off x="2068219" y="3082270"/>
            <a:ext cx="25648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4b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8" name="Rectangle 29"/>
          <p:cNvSpPr>
            <a:spLocks noChangeArrowheads="1"/>
          </p:cNvSpPr>
          <p:nvPr/>
        </p:nvSpPr>
        <p:spPr bwMode="auto">
          <a:xfrm>
            <a:off x="4068483" y="3082270"/>
            <a:ext cx="25648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4b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35"/>
          <p:cNvSpPr>
            <a:spLocks noChangeArrowheads="1"/>
          </p:cNvSpPr>
          <p:nvPr/>
        </p:nvSpPr>
        <p:spPr bwMode="auto">
          <a:xfrm>
            <a:off x="1925343" y="4368154"/>
            <a:ext cx="474489"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l-NL" dirty="0" smtClean="0">
                <a:solidFill>
                  <a:srgbClr val="000000"/>
                </a:solidFill>
                <a:latin typeface="Arial" pitchFamily="34" charset="0"/>
                <a:cs typeface="Arial" pitchFamily="34" charset="0"/>
              </a:rPr>
              <a:t>3</a:t>
            </a:r>
            <a:r>
              <a:rPr kumimoji="0" lang="nl-NL" sz="1800" b="0" i="0" u="none" strike="noStrike" cap="none" normalizeH="0" baseline="0" dirty="0" smtClean="0">
                <a:ln>
                  <a:noFill/>
                </a:ln>
                <a:solidFill>
                  <a:srgbClr val="000000"/>
                </a:solidFill>
                <a:effectLst/>
                <a:latin typeface="Arial" pitchFamily="34" charset="0"/>
                <a:cs typeface="Arial" pitchFamily="34" charset="0"/>
              </a:rPr>
              <a:t>ccc</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Rectangle 33"/>
          <p:cNvSpPr>
            <a:spLocks noChangeArrowheads="1"/>
          </p:cNvSpPr>
          <p:nvPr/>
        </p:nvSpPr>
        <p:spPr bwMode="auto">
          <a:xfrm>
            <a:off x="3639855" y="3725212"/>
            <a:ext cx="64120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0bbbb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Rectangle 37"/>
          <p:cNvSpPr>
            <a:spLocks noChangeArrowheads="1"/>
          </p:cNvSpPr>
          <p:nvPr/>
        </p:nvSpPr>
        <p:spPr bwMode="auto">
          <a:xfrm>
            <a:off x="5711557" y="4368154"/>
            <a:ext cx="641201"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sz="1800" b="0" i="0" u="none" strike="noStrike" cap="none" normalizeH="0" baseline="0" dirty="0" smtClean="0">
                <a:ln>
                  <a:noFill/>
                </a:ln>
                <a:solidFill>
                  <a:srgbClr val="000000"/>
                </a:solidFill>
                <a:effectLst/>
                <a:latin typeface="Arial" pitchFamily="34" charset="0"/>
                <a:cs typeface="Arial" pitchFamily="34" charset="0"/>
              </a:rPr>
              <a:t>0bbbb</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TextBox 41"/>
          <p:cNvSpPr txBox="1"/>
          <p:nvPr/>
        </p:nvSpPr>
        <p:spPr>
          <a:xfrm>
            <a:off x="1425277" y="581940"/>
            <a:ext cx="2714644" cy="369332"/>
          </a:xfrm>
          <a:prstGeom prst="rect">
            <a:avLst/>
          </a:prstGeom>
          <a:noFill/>
        </p:spPr>
        <p:txBody>
          <a:bodyPr wrap="square" rtlCol="0">
            <a:spAutoFit/>
          </a:bodyPr>
          <a:lstStyle/>
          <a:p>
            <a:r>
              <a:rPr lang="en-US" dirty="0" smtClean="0"/>
              <a:t>Pre-Fix</a:t>
            </a:r>
            <a:endParaRPr lang="nl-NL" dirty="0"/>
          </a:p>
        </p:txBody>
      </p:sp>
      <p:sp>
        <p:nvSpPr>
          <p:cNvPr id="43" name="TextBox 42"/>
          <p:cNvSpPr txBox="1"/>
          <p:nvPr/>
        </p:nvSpPr>
        <p:spPr>
          <a:xfrm>
            <a:off x="4854301" y="581940"/>
            <a:ext cx="2714644" cy="369332"/>
          </a:xfrm>
          <a:prstGeom prst="rect">
            <a:avLst/>
          </a:prstGeom>
          <a:noFill/>
        </p:spPr>
        <p:txBody>
          <a:bodyPr wrap="square" rtlCol="0">
            <a:spAutoFit/>
          </a:bodyPr>
          <a:lstStyle/>
          <a:p>
            <a:pPr algn="r"/>
            <a:r>
              <a:rPr lang="en-US" dirty="0" smtClean="0"/>
              <a:t>Dictionary</a:t>
            </a:r>
            <a:endParaRPr lang="nl-NL" dirty="0"/>
          </a:p>
        </p:txBody>
      </p:sp>
      <p:sp>
        <p:nvSpPr>
          <p:cNvPr id="44" name="Rectangle 34"/>
          <p:cNvSpPr>
            <a:spLocks noChangeArrowheads="1"/>
          </p:cNvSpPr>
          <p:nvPr/>
        </p:nvSpPr>
        <p:spPr bwMode="auto">
          <a:xfrm>
            <a:off x="1639591" y="3082270"/>
            <a:ext cx="12824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cs typeface="Arial" pitchFamily="34" charset="0"/>
              </a:rPr>
              <a:t>0</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Rectangle 34"/>
          <p:cNvSpPr>
            <a:spLocks noChangeArrowheads="1"/>
          </p:cNvSpPr>
          <p:nvPr/>
        </p:nvSpPr>
        <p:spPr bwMode="auto">
          <a:xfrm>
            <a:off x="3639855" y="3082270"/>
            <a:ext cx="12824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cs typeface="Arial" pitchFamily="34" charset="0"/>
              </a:rPr>
              <a:t>0</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 name="Rectangle 34"/>
          <p:cNvSpPr>
            <a:spLocks noChangeArrowheads="1"/>
          </p:cNvSpPr>
          <p:nvPr/>
        </p:nvSpPr>
        <p:spPr bwMode="auto">
          <a:xfrm>
            <a:off x="3639855" y="3725212"/>
            <a:ext cx="12824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cs typeface="Arial" pitchFamily="34" charset="0"/>
              </a:rPr>
              <a:t>1</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Rectangle 34"/>
          <p:cNvSpPr>
            <a:spLocks noChangeArrowheads="1"/>
          </p:cNvSpPr>
          <p:nvPr/>
        </p:nvSpPr>
        <p:spPr bwMode="auto">
          <a:xfrm>
            <a:off x="5711557" y="4368154"/>
            <a:ext cx="12824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Arial" pitchFamily="34" charset="0"/>
                <a:cs typeface="Arial" pitchFamily="34" charset="0"/>
              </a:rPr>
              <a:t>1</a:t>
            </a:r>
            <a:endParaRPr kumimoji="0" lang="nl-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TextBox 47"/>
          <p:cNvSpPr txBox="1"/>
          <p:nvPr/>
        </p:nvSpPr>
        <p:spPr>
          <a:xfrm>
            <a:off x="179512" y="1770370"/>
            <a:ext cx="1313675" cy="369332"/>
          </a:xfrm>
          <a:prstGeom prst="rect">
            <a:avLst/>
          </a:prstGeom>
          <a:noFill/>
        </p:spPr>
        <p:txBody>
          <a:bodyPr wrap="square" rtlCol="0">
            <a:spAutoFit/>
          </a:bodyPr>
          <a:lstStyle/>
          <a:p>
            <a:r>
              <a:rPr lang="en-US" dirty="0" smtClean="0"/>
              <a:t>CI structure</a:t>
            </a:r>
            <a:endParaRPr lang="nl-NL" dirty="0"/>
          </a:p>
        </p:txBody>
      </p:sp>
    </p:spTree>
    <p:extLst>
      <p:ext uri="{BB962C8B-B14F-4D97-AF65-F5344CB8AC3E}">
        <p14:creationId xmlns:p14="http://schemas.microsoft.com/office/powerpoint/2010/main" val="15512830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31"/>
                                        </p:tgtEl>
                                      </p:cBhvr>
                                    </p:animEffect>
                                    <p:animScale>
                                      <p:cBhvr>
                                        <p:cTn id="12" dur="250" autoRev="1" fill="hold"/>
                                        <p:tgtEl>
                                          <p:spTgt spid="31"/>
                                        </p:tgtEl>
                                      </p:cBhvr>
                                      <p:by x="105000" y="105000"/>
                                    </p:animScale>
                                  </p:childTnLst>
                                </p:cTn>
                              </p:par>
                              <p:par>
                                <p:cTn id="13" presetID="26" presetClass="emph" presetSubtype="0" fill="hold" grpId="1" nodeType="withEffect">
                                  <p:stCondLst>
                                    <p:cond delay="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par>
                                <p:cTn id="16" presetID="26" presetClass="emph" presetSubtype="0" fill="hold" grpId="1" nodeType="withEffect">
                                  <p:stCondLst>
                                    <p:cond delay="0"/>
                                  </p:stCondLst>
                                  <p:childTnLst>
                                    <p:animEffect transition="out" filter="fade">
                                      <p:cBhvr>
                                        <p:cTn id="17" dur="500" tmFilter="0, 0; .2, .5; .8, .5; 1, 0"/>
                                        <p:tgtEl>
                                          <p:spTgt spid="35"/>
                                        </p:tgtEl>
                                      </p:cBhvr>
                                    </p:animEffect>
                                    <p:animScale>
                                      <p:cBhvr>
                                        <p:cTn id="18" dur="250" autoRev="1" fill="hold"/>
                                        <p:tgtEl>
                                          <p:spTgt spid="35"/>
                                        </p:tgtEl>
                                      </p:cBhvr>
                                      <p:by x="105000" y="105000"/>
                                    </p:animScale>
                                  </p:childTnLst>
                                </p:cTn>
                              </p:par>
                            </p:childTnLst>
                          </p:cTn>
                        </p:par>
                        <p:par>
                          <p:cTn id="19" fill="hold">
                            <p:stCondLst>
                              <p:cond delay="500"/>
                            </p:stCondLst>
                            <p:childTnLst>
                              <p:par>
                                <p:cTn id="20" presetID="64" presetClass="path" presetSubtype="0" accel="50000" decel="50000" fill="hold" grpId="0" nodeType="afterEffect">
                                  <p:stCondLst>
                                    <p:cond delay="0"/>
                                  </p:stCondLst>
                                  <p:childTnLst>
                                    <p:animMotion origin="layout" path="M 8.33333E-7 4.93827E-6 L 0.00104 -0.19939 " pathEditMode="relative" rAng="0" ptsTypes="AA">
                                      <p:cBhvr>
                                        <p:cTn id="21" dur="2000" fill="hold"/>
                                        <p:tgtEl>
                                          <p:spTgt spid="30"/>
                                        </p:tgtEl>
                                        <p:attrNameLst>
                                          <p:attrName>ppt_x</p:attrName>
                                          <p:attrName>ppt_y</p:attrName>
                                        </p:attrNameLst>
                                      </p:cBhvr>
                                      <p:rCtr x="52" y="-9969"/>
                                    </p:animMotion>
                                  </p:childTnLst>
                                </p:cTn>
                              </p:par>
                              <p:par>
                                <p:cTn id="22" presetID="64" presetClass="path" presetSubtype="0" accel="50000" decel="50000" fill="hold" grpId="0" nodeType="withEffect">
                                  <p:stCondLst>
                                    <p:cond delay="0"/>
                                  </p:stCondLst>
                                  <p:childTnLst>
                                    <p:animMotion origin="layout" path="M 2.22222E-6 -4.69136E-6 L -0.00243 -0.39012 " pathEditMode="relative" rAng="0" ptsTypes="AA">
                                      <p:cBhvr>
                                        <p:cTn id="23" dur="2000" fill="hold"/>
                                        <p:tgtEl>
                                          <p:spTgt spid="35"/>
                                        </p:tgtEl>
                                        <p:attrNameLst>
                                          <p:attrName>ppt_x</p:attrName>
                                          <p:attrName>ppt_y</p:attrName>
                                        </p:attrNameLst>
                                      </p:cBhvr>
                                      <p:rCtr x="-122" y="-19506"/>
                                    </p:animMotion>
                                  </p:childTnLst>
                                </p:cTn>
                              </p:par>
                              <p:par>
                                <p:cTn id="24" presetID="64" presetClass="path" presetSubtype="0" accel="50000" decel="50000" fill="hold" grpId="0" nodeType="withEffect">
                                  <p:stCondLst>
                                    <p:cond delay="0"/>
                                  </p:stCondLst>
                                  <p:childTnLst>
                                    <p:animMotion origin="layout" path="M -0.0007 -0.00123 L -0.0007 -0.29506 " pathEditMode="relative" rAng="0" ptsTypes="AA">
                                      <p:cBhvr>
                                        <p:cTn id="25" dur="2000" fill="hold"/>
                                        <p:tgtEl>
                                          <p:spTgt spid="31"/>
                                        </p:tgtEl>
                                        <p:attrNameLst>
                                          <p:attrName>ppt_x</p:attrName>
                                          <p:attrName>ppt_y</p:attrName>
                                        </p:attrNameLst>
                                      </p:cBhvr>
                                      <p:rCtr x="0" y="-14691"/>
                                    </p:animMotion>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0" nodeType="clickEffect">
                                  <p:stCondLst>
                                    <p:cond delay="0"/>
                                  </p:stCondLst>
                                  <p:childTnLst>
                                    <p:animEffect transition="out" filter="blinds(horizontal)">
                                      <p:cBhvr>
                                        <p:cTn id="29" dur="500"/>
                                        <p:tgtEl>
                                          <p:spTgt spid="28"/>
                                        </p:tgtEl>
                                      </p:cBhvr>
                                    </p:animEffect>
                                    <p:set>
                                      <p:cBhvr>
                                        <p:cTn id="30" dur="1" fill="hold">
                                          <p:stCondLst>
                                            <p:cond delay="499"/>
                                          </p:stCondLst>
                                        </p:cTn>
                                        <p:tgtEl>
                                          <p:spTgt spid="28"/>
                                        </p:tgtEl>
                                        <p:attrNameLst>
                                          <p:attrName>style.visibility</p:attrName>
                                        </p:attrNameLst>
                                      </p:cBhvr>
                                      <p:to>
                                        <p:strVal val="hidden"/>
                                      </p:to>
                                    </p:set>
                                  </p:childTnLst>
                                </p:cTn>
                              </p:par>
                              <p:par>
                                <p:cTn id="31" presetID="3" presetClass="exit" presetSubtype="10" fill="hold" grpId="0" nodeType="withEffect">
                                  <p:stCondLst>
                                    <p:cond delay="0"/>
                                  </p:stCondLst>
                                  <p:childTnLst>
                                    <p:animEffect transition="out" filter="blinds(horizontal)">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500"/>
                                        <p:tgtEl>
                                          <p:spTgt spid="34"/>
                                        </p:tgtEl>
                                      </p:cBhvr>
                                    </p:animEffect>
                                    <p:set>
                                      <p:cBhvr>
                                        <p:cTn id="36" dur="1" fill="hold">
                                          <p:stCondLst>
                                            <p:cond delay="499"/>
                                          </p:stCondLst>
                                        </p:cTn>
                                        <p:tgtEl>
                                          <p:spTgt spid="34"/>
                                        </p:tgtEl>
                                        <p:attrNameLst>
                                          <p:attrName>style.visibility</p:attrName>
                                        </p:attrNameLst>
                                      </p:cBhvr>
                                      <p:to>
                                        <p:strVal val="hidden"/>
                                      </p:to>
                                    </p:set>
                                  </p:childTnLst>
                                </p:cTn>
                              </p:par>
                              <p:par>
                                <p:cTn id="37" presetID="3" presetClass="exit" presetSubtype="10" fill="hold" grpId="0" nodeType="withEffect">
                                  <p:stCondLst>
                                    <p:cond delay="0"/>
                                  </p:stCondLst>
                                  <p:childTnLst>
                                    <p:animEffect transition="out" filter="blinds(horizontal)">
                                      <p:cBhvr>
                                        <p:cTn id="38" dur="500"/>
                                        <p:tgtEl>
                                          <p:spTgt spid="32"/>
                                        </p:tgtEl>
                                      </p:cBhvr>
                                    </p:animEffect>
                                    <p:set>
                                      <p:cBhvr>
                                        <p:cTn id="39" dur="1" fill="hold">
                                          <p:stCondLst>
                                            <p:cond delay="499"/>
                                          </p:stCondLst>
                                        </p:cTn>
                                        <p:tgtEl>
                                          <p:spTgt spid="32"/>
                                        </p:tgtEl>
                                        <p:attrNameLst>
                                          <p:attrName>style.visibility</p:attrName>
                                        </p:attrNameLst>
                                      </p:cBhvr>
                                      <p:to>
                                        <p:strVal val="hidden"/>
                                      </p:to>
                                    </p:set>
                                  </p:childTnLst>
                                </p:cTn>
                              </p:par>
                              <p:par>
                                <p:cTn id="40" presetID="3" presetClass="exit" presetSubtype="10" fill="hold" grpId="0" nodeType="withEffect">
                                  <p:stCondLst>
                                    <p:cond delay="0"/>
                                  </p:stCondLst>
                                  <p:childTnLst>
                                    <p:animEffect transition="out" filter="blinds(horizontal)">
                                      <p:cBhvr>
                                        <p:cTn id="41" dur="500"/>
                                        <p:tgtEl>
                                          <p:spTgt spid="36"/>
                                        </p:tgtEl>
                                      </p:cBhvr>
                                    </p:animEffect>
                                    <p:set>
                                      <p:cBhvr>
                                        <p:cTn id="42" dur="1" fill="hold">
                                          <p:stCondLst>
                                            <p:cond delay="499"/>
                                          </p:stCondLst>
                                        </p:cTn>
                                        <p:tgtEl>
                                          <p:spTgt spid="36"/>
                                        </p:tgtEl>
                                        <p:attrNameLst>
                                          <p:attrName>style.visibility</p:attrName>
                                        </p:attrNameLst>
                                      </p:cBhvr>
                                      <p:to>
                                        <p:strVal val="hidden"/>
                                      </p:to>
                                    </p:set>
                                  </p:childTnLst>
                                </p:cTn>
                              </p:par>
                              <p:par>
                                <p:cTn id="43" presetID="3" presetClass="exit" presetSubtype="10" fill="hold" grpId="0" nodeType="withEffect">
                                  <p:stCondLst>
                                    <p:cond delay="0"/>
                                  </p:stCondLst>
                                  <p:childTnLst>
                                    <p:animEffect transition="out" filter="blinds(horizontal)">
                                      <p:cBhvr>
                                        <p:cTn id="44" dur="500"/>
                                        <p:tgtEl>
                                          <p:spTgt spid="33"/>
                                        </p:tgtEl>
                                      </p:cBhvr>
                                    </p:animEffect>
                                    <p:set>
                                      <p:cBhvr>
                                        <p:cTn id="45" dur="1" fill="hold">
                                          <p:stCondLst>
                                            <p:cond delay="499"/>
                                          </p:stCondLst>
                                        </p:cTn>
                                        <p:tgtEl>
                                          <p:spTgt spid="33"/>
                                        </p:tgtEl>
                                        <p:attrNameLst>
                                          <p:attrName>style.visibility</p:attrName>
                                        </p:attrNameLst>
                                      </p:cBhvr>
                                      <p:to>
                                        <p:strVal val="hidden"/>
                                      </p:to>
                                    </p:set>
                                  </p:childTnLst>
                                </p:cTn>
                              </p:par>
                            </p:childTnLst>
                          </p:cTn>
                        </p:par>
                        <p:par>
                          <p:cTn id="46" fill="hold">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blinds(horizontal)">
                                      <p:cBhvr>
                                        <p:cTn id="49" dur="500"/>
                                        <p:tgtEl>
                                          <p:spTgt spid="3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blinds(horizontal)">
                                      <p:cBhvr>
                                        <p:cTn id="55" dur="500"/>
                                        <p:tgtEl>
                                          <p:spTgt spid="3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linds(horizontal)">
                                      <p:cBhvr>
                                        <p:cTn id="58" dur="500"/>
                                        <p:tgtEl>
                                          <p:spTgt spid="4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checkerboard(across)">
                                      <p:cBhvr>
                                        <p:cTn id="66" dur="500"/>
                                        <p:tgtEl>
                                          <p:spTgt spid="43"/>
                                        </p:tgtEl>
                                      </p:cBhvr>
                                    </p:animEffect>
                                  </p:childTnLst>
                                </p:cTn>
                              </p:par>
                            </p:childTnLst>
                          </p:cTn>
                        </p:par>
                      </p:childTnLst>
                    </p:cTn>
                  </p:par>
                  <p:par>
                    <p:cTn id="67" fill="hold">
                      <p:stCondLst>
                        <p:cond delay="indefinite"/>
                      </p:stCondLst>
                      <p:childTnLst>
                        <p:par>
                          <p:cTn id="68" fill="hold">
                            <p:stCondLst>
                              <p:cond delay="0"/>
                            </p:stCondLst>
                            <p:childTnLst>
                              <p:par>
                                <p:cTn id="69" presetID="64" presetClass="path" presetSubtype="0" accel="50000" decel="50000" fill="hold" grpId="1" nodeType="clickEffect">
                                  <p:stCondLst>
                                    <p:cond delay="0"/>
                                  </p:stCondLst>
                                  <p:childTnLst>
                                    <p:animMotion origin="layout" path="M -4.16667E-6 -4.5679E-6 L -0.04809 -0.16635 " pathEditMode="relative" rAng="0" ptsTypes="AA">
                                      <p:cBhvr>
                                        <p:cTn id="70" dur="2000" fill="hold"/>
                                        <p:tgtEl>
                                          <p:spTgt spid="37"/>
                                        </p:tgtEl>
                                        <p:attrNameLst>
                                          <p:attrName>ppt_x</p:attrName>
                                          <p:attrName>ppt_y</p:attrName>
                                        </p:attrNameLst>
                                      </p:cBhvr>
                                      <p:rCtr x="-2413" y="-8333"/>
                                    </p:animMotion>
                                  </p:childTnLst>
                                </p:cTn>
                              </p:par>
                              <p:par>
                                <p:cTn id="71" presetID="64" presetClass="path" presetSubtype="0" accel="50000" decel="50000" fill="hold" grpId="1" nodeType="withEffect">
                                  <p:stCondLst>
                                    <p:cond delay="0"/>
                                  </p:stCondLst>
                                  <p:childTnLst>
                                    <p:animMotion origin="layout" path="M 2.77778E-7 -4.5679E-6 L 0.00312 -0.24969 " pathEditMode="relative" rAng="0" ptsTypes="AA">
                                      <p:cBhvr>
                                        <p:cTn id="72" dur="2000" fill="hold"/>
                                        <p:tgtEl>
                                          <p:spTgt spid="40"/>
                                        </p:tgtEl>
                                        <p:attrNameLst>
                                          <p:attrName>ppt_x</p:attrName>
                                          <p:attrName>ppt_y</p:attrName>
                                        </p:attrNameLst>
                                      </p:cBhvr>
                                      <p:rCtr x="156" y="-12500"/>
                                    </p:animMotion>
                                  </p:childTnLst>
                                </p:cTn>
                              </p:par>
                              <p:par>
                                <p:cTn id="73" presetID="0" presetClass="path" presetSubtype="0" accel="50000" decel="50000" fill="hold" grpId="1" nodeType="withEffect">
                                  <p:stCondLst>
                                    <p:cond delay="0"/>
                                  </p:stCondLst>
                                  <p:childTnLst>
                                    <p:animMotion origin="layout" path="M -4.16667E-6 -4.5679E-6 C -0.00034 -0.02993 -0.00069 -0.05956 -0.03958 -0.07314 C -0.07864 -0.08642 -0.19583 -0.0679 -0.23298 -0.08055 C -0.27013 -0.09321 -0.25763 -0.13765 -0.2625 -0.14907 " pathEditMode="relative" rAng="0" ptsTypes="AAAA">
                                      <p:cBhvr>
                                        <p:cTn id="74" dur="2000" fill="hold"/>
                                        <p:tgtEl>
                                          <p:spTgt spid="38"/>
                                        </p:tgtEl>
                                        <p:attrNameLst>
                                          <p:attrName>ppt_x</p:attrName>
                                          <p:attrName>ppt_y</p:attrName>
                                        </p:attrNameLst>
                                      </p:cBhvr>
                                      <p:rCtr x="-13125" y="-7469"/>
                                    </p:animMotion>
                                  </p:childTnLst>
                                </p:cTn>
                              </p:par>
                              <p:par>
                                <p:cTn id="75" presetID="0" presetClass="path" presetSubtype="0" accel="50000" decel="50000" fill="hold" grpId="1" nodeType="withEffect">
                                  <p:stCondLst>
                                    <p:cond delay="0"/>
                                  </p:stCondLst>
                                  <p:childTnLst>
                                    <p:animMotion origin="layout" path="M -2.22222E-6 -4.5679E-6 C 0.01337 -0.09228 0.02691 -0.18456 -2.22222E-6 -0.22839 C -0.02691 -0.27191 -0.1243 -0.24598 -0.16163 -0.26203 C -0.19896 -0.27808 -0.21406 -0.31327 -0.2243 -0.32345 " pathEditMode="relative" rAng="0" ptsTypes="AAAA">
                                      <p:cBhvr>
                                        <p:cTn id="76" dur="2000" fill="hold"/>
                                        <p:tgtEl>
                                          <p:spTgt spid="41"/>
                                        </p:tgtEl>
                                        <p:attrNameLst>
                                          <p:attrName>ppt_x</p:attrName>
                                          <p:attrName>ppt_y</p:attrName>
                                        </p:attrNameLst>
                                      </p:cBhvr>
                                      <p:rCtr x="-10451" y="-16173"/>
                                    </p:animMotion>
                                  </p:childTnLst>
                                </p:cTn>
                              </p:par>
                            </p:childTnLst>
                          </p:cTn>
                        </p:par>
                        <p:par>
                          <p:cTn id="77" fill="hold">
                            <p:stCondLst>
                              <p:cond delay="2000"/>
                            </p:stCondLst>
                            <p:childTnLst>
                              <p:par>
                                <p:cTn id="78" presetID="3" presetClass="exit" presetSubtype="10" fill="hold" grpId="2" nodeType="afterEffect">
                                  <p:stCondLst>
                                    <p:cond delay="0"/>
                                  </p:stCondLst>
                                  <p:childTnLst>
                                    <p:animEffect transition="out" filter="blinds(horizontal)">
                                      <p:cBhvr>
                                        <p:cTn id="79" dur="500"/>
                                        <p:tgtEl>
                                          <p:spTgt spid="41"/>
                                        </p:tgtEl>
                                      </p:cBhvr>
                                    </p:animEffect>
                                    <p:set>
                                      <p:cBhvr>
                                        <p:cTn id="80" dur="1" fill="hold">
                                          <p:stCondLst>
                                            <p:cond delay="499"/>
                                          </p:stCondLst>
                                        </p:cTn>
                                        <p:tgtEl>
                                          <p:spTgt spid="41"/>
                                        </p:tgtEl>
                                        <p:attrNameLst>
                                          <p:attrName>style.visibility</p:attrName>
                                        </p:attrNameLst>
                                      </p:cBhvr>
                                      <p:to>
                                        <p:strVal val="hidden"/>
                                      </p:to>
                                    </p:set>
                                  </p:childTnLst>
                                </p:cTn>
                              </p:par>
                              <p:par>
                                <p:cTn id="81" presetID="3" presetClass="exit" presetSubtype="10" fill="hold" grpId="2" nodeType="withEffect">
                                  <p:stCondLst>
                                    <p:cond delay="0"/>
                                  </p:stCondLst>
                                  <p:childTnLst>
                                    <p:animEffect transition="out" filter="blinds(horizontal)">
                                      <p:cBhvr>
                                        <p:cTn id="82" dur="500"/>
                                        <p:tgtEl>
                                          <p:spTgt spid="38"/>
                                        </p:tgtEl>
                                      </p:cBhvr>
                                    </p:animEffect>
                                    <p:set>
                                      <p:cBhvr>
                                        <p:cTn id="83" dur="1" fill="hold">
                                          <p:stCondLst>
                                            <p:cond delay="499"/>
                                          </p:stCondLst>
                                        </p:cTn>
                                        <p:tgtEl>
                                          <p:spTgt spid="38"/>
                                        </p:tgtEl>
                                        <p:attrNameLst>
                                          <p:attrName>style.visibility</p:attrName>
                                        </p:attrNameLst>
                                      </p:cBhvr>
                                      <p:to>
                                        <p:strVal val="hidden"/>
                                      </p:to>
                                    </p:set>
                                  </p:childTnLst>
                                </p:cTn>
                              </p:par>
                            </p:childTnLst>
                          </p:cTn>
                        </p:par>
                        <p:par>
                          <p:cTn id="84" fill="hold">
                            <p:stCondLst>
                              <p:cond delay="2500"/>
                            </p:stCondLst>
                            <p:childTnLst>
                              <p:par>
                                <p:cTn id="85" presetID="3" presetClass="entr" presetSubtype="10" fill="hold" grpId="0" nodeType="after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blinds(horizontal)">
                                      <p:cBhvr>
                                        <p:cTn id="87" dur="500"/>
                                        <p:tgtEl>
                                          <p:spTgt spid="4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blinds(horizontal)">
                                      <p:cBhvr>
                                        <p:cTn id="90" dur="500"/>
                                        <p:tgtEl>
                                          <p:spTgt spid="46"/>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blinds(horizontal)">
                                      <p:cBhvr>
                                        <p:cTn id="93" dur="500"/>
                                        <p:tgtEl>
                                          <p:spTgt spid="4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blinds(horizontal)">
                                      <p:cBhvr>
                                        <p:cTn id="9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0" grpId="1"/>
      <p:bldP spid="31" grpId="0"/>
      <p:bldP spid="31" grpId="1"/>
      <p:bldP spid="32" grpId="0"/>
      <p:bldP spid="33" grpId="0"/>
      <p:bldP spid="34" grpId="0"/>
      <p:bldP spid="35" grpId="0"/>
      <p:bldP spid="35" grpId="1"/>
      <p:bldP spid="36" grpId="0"/>
      <p:bldP spid="37" grpId="0"/>
      <p:bldP spid="37" grpId="1"/>
      <p:bldP spid="38" grpId="0"/>
      <p:bldP spid="38" grpId="1"/>
      <p:bldP spid="38" grpId="2"/>
      <p:bldP spid="39" grpId="0"/>
      <p:bldP spid="40" grpId="0"/>
      <p:bldP spid="40" grpId="1"/>
      <p:bldP spid="41" grpId="0"/>
      <p:bldP spid="41" grpId="1"/>
      <p:bldP spid="41" grpId="2"/>
      <p:bldP spid="42" grpId="0"/>
      <p:bldP spid="43" grpId="0"/>
      <p:bldP spid="44" grpId="0"/>
      <p:bldP spid="45" grpId="0"/>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205978"/>
            <a:ext cx="8784976" cy="857250"/>
          </a:xfrm>
        </p:spPr>
        <p:txBody>
          <a:bodyPr>
            <a:noAutofit/>
          </a:bodyPr>
          <a:lstStyle/>
          <a:p>
            <a:r>
              <a:rPr lang="en-US" sz="3200" dirty="0" smtClean="0"/>
              <a:t>Database Compression Cost/Benefit Analysis</a:t>
            </a:r>
            <a:endParaRPr lang="en-US" sz="3200"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311537261"/>
              </p:ext>
            </p:extLst>
          </p:nvPr>
        </p:nvGraphicFramePr>
        <p:xfrm>
          <a:off x="467544" y="1063228"/>
          <a:ext cx="8229600" cy="3423920"/>
        </p:xfrm>
        <a:graphic>
          <a:graphicData uri="http://schemas.openxmlformats.org/drawingml/2006/table">
            <a:tbl>
              <a:tblPr firstRow="1" bandRow="1">
                <a:tableStyleId>{21E4AEA4-8DFA-4A89-87EB-49C32662AFE0}</a:tableStyleId>
              </a:tblPr>
              <a:tblGrid>
                <a:gridCol w="4114800"/>
                <a:gridCol w="4114800"/>
              </a:tblGrid>
              <a:tr h="370840">
                <a:tc>
                  <a:txBody>
                    <a:bodyPr/>
                    <a:lstStyle/>
                    <a:p>
                      <a:pPr algn="ctr"/>
                      <a:r>
                        <a:rPr lang="en-US" sz="2400" noProof="0" dirty="0" smtClean="0">
                          <a:solidFill>
                            <a:schemeClr val="tx1">
                              <a:lumMod val="50000"/>
                            </a:schemeClr>
                          </a:solidFill>
                        </a:rPr>
                        <a:t>Benefits</a:t>
                      </a:r>
                      <a:endParaRPr lang="en-US" sz="2400" noProof="0" dirty="0">
                        <a:solidFill>
                          <a:schemeClr val="tx1">
                            <a:lumMod val="50000"/>
                          </a:schemeClr>
                        </a:solidFill>
                      </a:endParaRPr>
                    </a:p>
                  </a:txBody>
                  <a:tcPr>
                    <a:solidFill>
                      <a:schemeClr val="accent1">
                        <a:lumMod val="50000"/>
                        <a:lumOff val="50000"/>
                      </a:schemeClr>
                    </a:solidFill>
                  </a:tcPr>
                </a:tc>
                <a:tc>
                  <a:txBody>
                    <a:bodyPr/>
                    <a:lstStyle/>
                    <a:p>
                      <a:pPr algn="ctr"/>
                      <a:r>
                        <a:rPr lang="en-US" sz="2400" noProof="0" dirty="0" smtClean="0">
                          <a:solidFill>
                            <a:schemeClr val="tx1">
                              <a:lumMod val="50000"/>
                            </a:schemeClr>
                          </a:solidFill>
                        </a:rPr>
                        <a:t>Cost</a:t>
                      </a:r>
                      <a:endParaRPr lang="en-US" sz="2400" noProof="0" dirty="0">
                        <a:solidFill>
                          <a:schemeClr val="tx1">
                            <a:lumMod val="50000"/>
                          </a:schemeClr>
                        </a:solidFill>
                      </a:endParaRPr>
                    </a:p>
                  </a:txBody>
                  <a:tcPr>
                    <a:solidFill>
                      <a:schemeClr val="accent1">
                        <a:lumMod val="50000"/>
                        <a:lumOff val="50000"/>
                      </a:schemeClr>
                    </a:solidFill>
                  </a:tcPr>
                </a:tc>
              </a:tr>
              <a:tr h="370840">
                <a:tc>
                  <a:txBody>
                    <a:bodyPr/>
                    <a:lstStyle/>
                    <a:p>
                      <a:r>
                        <a:rPr lang="en-US" b="1" noProof="0" dirty="0" smtClean="0">
                          <a:solidFill>
                            <a:schemeClr val="tx1">
                              <a:lumMod val="50000"/>
                            </a:schemeClr>
                          </a:solidFill>
                        </a:rPr>
                        <a:t>Performance improvements</a:t>
                      </a:r>
                      <a:endParaRPr lang="en-US" b="1" noProof="0" dirty="0">
                        <a:solidFill>
                          <a:schemeClr val="tx1">
                            <a:lumMod val="50000"/>
                          </a:schemeClr>
                        </a:solidFill>
                      </a:endParaRPr>
                    </a:p>
                  </a:txBody>
                  <a:tcPr/>
                </a:tc>
                <a:tc>
                  <a:txBody>
                    <a:bodyPr/>
                    <a:lstStyle/>
                    <a:p>
                      <a:r>
                        <a:rPr lang="en-US" b="1" noProof="0" dirty="0" smtClean="0">
                          <a:solidFill>
                            <a:schemeClr val="tx1">
                              <a:lumMod val="50000"/>
                            </a:schemeClr>
                          </a:solidFill>
                        </a:rPr>
                        <a:t>Increased CPU </a:t>
                      </a:r>
                      <a:r>
                        <a:rPr lang="en-US" b="1" noProof="0" dirty="0" err="1" smtClean="0">
                          <a:solidFill>
                            <a:schemeClr val="tx1">
                              <a:lumMod val="50000"/>
                            </a:schemeClr>
                          </a:solidFill>
                        </a:rPr>
                        <a:t>utilisation</a:t>
                      </a:r>
                      <a:endParaRPr lang="en-US" b="1" noProof="0" dirty="0">
                        <a:solidFill>
                          <a:schemeClr val="tx1">
                            <a:lumMod val="50000"/>
                          </a:schemeClr>
                        </a:solidFill>
                      </a:endParaRPr>
                    </a:p>
                  </a:txBody>
                  <a:tcPr/>
                </a:tc>
              </a:tr>
              <a:tr h="370840">
                <a:tc>
                  <a:txBody>
                    <a:bodyPr/>
                    <a:lstStyle/>
                    <a:p>
                      <a:pPr marL="742950" lvl="1" indent="-285750">
                        <a:buFont typeface="Arial" pitchFamily="34" charset="0"/>
                        <a:buChar char="•"/>
                      </a:pPr>
                      <a:r>
                        <a:rPr lang="en-US" noProof="0" dirty="0" smtClean="0">
                          <a:solidFill>
                            <a:schemeClr val="tx1">
                              <a:lumMod val="50000"/>
                            </a:schemeClr>
                          </a:solidFill>
                        </a:rPr>
                        <a:t>More data in memory</a:t>
                      </a:r>
                      <a:endParaRPr lang="en-US" noProof="0" dirty="0">
                        <a:solidFill>
                          <a:schemeClr val="tx1">
                            <a:lumMod val="50000"/>
                          </a:schemeClr>
                        </a:solidFill>
                      </a:endParaRPr>
                    </a:p>
                  </a:txBody>
                  <a:tcPr/>
                </a:tc>
                <a:tc>
                  <a:txBody>
                    <a:bodyPr/>
                    <a:lstStyle/>
                    <a:p>
                      <a:endParaRPr lang="en-US" noProof="0" dirty="0">
                        <a:solidFill>
                          <a:schemeClr val="tx1">
                            <a:lumMod val="50000"/>
                          </a:schemeClr>
                        </a:solidFill>
                      </a:endParaRPr>
                    </a:p>
                  </a:txBody>
                  <a:tcPr/>
                </a:tc>
              </a:tr>
              <a:tr h="370840">
                <a:tc>
                  <a:txBody>
                    <a:bodyPr/>
                    <a:lstStyle/>
                    <a:p>
                      <a:pPr marL="742950" lvl="1" indent="-285750">
                        <a:buFont typeface="Arial" pitchFamily="34" charset="0"/>
                        <a:buChar char="•"/>
                      </a:pPr>
                      <a:r>
                        <a:rPr lang="en-US" noProof="0" dirty="0" smtClean="0">
                          <a:solidFill>
                            <a:schemeClr val="tx1">
                              <a:lumMod val="50000"/>
                            </a:schemeClr>
                          </a:solidFill>
                        </a:rPr>
                        <a:t>Reduced I/O</a:t>
                      </a:r>
                      <a:endParaRPr lang="en-US" noProof="0" dirty="0">
                        <a:solidFill>
                          <a:schemeClr val="tx1">
                            <a:lumMod val="50000"/>
                          </a:schemeClr>
                        </a:solidFill>
                      </a:endParaRPr>
                    </a:p>
                  </a:txBody>
                  <a:tcPr/>
                </a:tc>
                <a:tc>
                  <a:txBody>
                    <a:bodyPr/>
                    <a:lstStyle/>
                    <a:p>
                      <a:endParaRPr lang="en-US" noProof="0" dirty="0">
                        <a:solidFill>
                          <a:schemeClr val="tx1">
                            <a:lumMod val="50000"/>
                          </a:schemeClr>
                        </a:solidFill>
                      </a:endParaRPr>
                    </a:p>
                  </a:txBody>
                  <a:tcPr/>
                </a:tc>
              </a:tr>
              <a:tr h="370840">
                <a:tc>
                  <a:txBody>
                    <a:bodyPr/>
                    <a:lstStyle/>
                    <a:p>
                      <a:r>
                        <a:rPr lang="en-US" b="1" noProof="0" dirty="0" smtClean="0">
                          <a:solidFill>
                            <a:schemeClr val="tx1">
                              <a:lumMod val="50000"/>
                            </a:schemeClr>
                          </a:solidFill>
                        </a:rPr>
                        <a:t>Reduced disk</a:t>
                      </a:r>
                      <a:r>
                        <a:rPr lang="en-US" b="1" baseline="0" noProof="0" dirty="0" smtClean="0">
                          <a:solidFill>
                            <a:schemeClr val="tx1">
                              <a:lumMod val="50000"/>
                            </a:schemeClr>
                          </a:solidFill>
                        </a:rPr>
                        <a:t> space usage</a:t>
                      </a:r>
                      <a:endParaRPr lang="en-US" b="1" noProof="0" dirty="0">
                        <a:solidFill>
                          <a:schemeClr val="tx1">
                            <a:lumMod val="50000"/>
                          </a:schemeClr>
                        </a:solidFill>
                      </a:endParaRPr>
                    </a:p>
                  </a:txBody>
                  <a:tcPr/>
                </a:tc>
                <a:tc>
                  <a:txBody>
                    <a:bodyPr/>
                    <a:lstStyle/>
                    <a:p>
                      <a:endParaRPr lang="en-US" noProof="0" dirty="0">
                        <a:solidFill>
                          <a:schemeClr val="tx1">
                            <a:lumMod val="50000"/>
                          </a:schemeClr>
                        </a:solidFill>
                      </a:endParaRPr>
                    </a:p>
                  </a:txBody>
                  <a:tcPr/>
                </a:tc>
              </a:tr>
              <a:tr h="370840">
                <a:tc>
                  <a:txBody>
                    <a:bodyPr/>
                    <a:lstStyle/>
                    <a:p>
                      <a:pPr marL="742950" lvl="1" indent="-285750" algn="l">
                        <a:buFont typeface="Arial" pitchFamily="34" charset="0"/>
                        <a:buChar char="•"/>
                      </a:pPr>
                      <a:r>
                        <a:rPr lang="en-US" noProof="0" dirty="0" smtClean="0">
                          <a:solidFill>
                            <a:schemeClr val="tx1">
                              <a:lumMod val="50000"/>
                            </a:schemeClr>
                          </a:solidFill>
                        </a:rPr>
                        <a:t>Database data files</a:t>
                      </a:r>
                      <a:endParaRPr lang="en-US" noProof="0" dirty="0">
                        <a:solidFill>
                          <a:schemeClr val="tx1">
                            <a:lumMod val="50000"/>
                          </a:schemeClr>
                        </a:solidFill>
                      </a:endParaRPr>
                    </a:p>
                  </a:txBody>
                  <a:tcPr/>
                </a:tc>
                <a:tc>
                  <a:txBody>
                    <a:bodyPr/>
                    <a:lstStyle/>
                    <a:p>
                      <a:endParaRPr lang="en-US" noProof="0" dirty="0">
                        <a:solidFill>
                          <a:schemeClr val="tx1">
                            <a:lumMod val="50000"/>
                          </a:schemeClr>
                        </a:solidFill>
                      </a:endParaRPr>
                    </a:p>
                  </a:txBody>
                  <a:tcPr/>
                </a:tc>
              </a:tr>
              <a:tr h="370840">
                <a:tc>
                  <a:txBody>
                    <a:bodyPr/>
                    <a:lstStyle/>
                    <a:p>
                      <a:pPr marL="742950" lvl="1" indent="-285750" algn="l">
                        <a:buFont typeface="Arial" pitchFamily="34" charset="0"/>
                        <a:buChar char="•"/>
                      </a:pPr>
                      <a:r>
                        <a:rPr lang="en-US" noProof="0" dirty="0" smtClean="0">
                          <a:solidFill>
                            <a:schemeClr val="tx1">
                              <a:lumMod val="50000"/>
                            </a:schemeClr>
                          </a:solidFill>
                        </a:rPr>
                        <a:t>Backup files</a:t>
                      </a:r>
                      <a:endParaRPr lang="en-US" noProof="0" dirty="0">
                        <a:solidFill>
                          <a:schemeClr val="tx1">
                            <a:lumMod val="50000"/>
                          </a:schemeClr>
                        </a:solidFill>
                      </a:endParaRPr>
                    </a:p>
                  </a:txBody>
                  <a:tcPr/>
                </a:tc>
                <a:tc>
                  <a:txBody>
                    <a:bodyPr/>
                    <a:lstStyle/>
                    <a:p>
                      <a:endParaRPr lang="en-US" noProof="0" dirty="0">
                        <a:solidFill>
                          <a:schemeClr val="tx1">
                            <a:lumMod val="50000"/>
                          </a:schemeClr>
                        </a:solidFill>
                      </a:endParaRPr>
                    </a:p>
                  </a:txBody>
                  <a:tcPr/>
                </a:tc>
              </a:tr>
              <a:tr h="370840">
                <a:tc>
                  <a:txBody>
                    <a:bodyPr/>
                    <a:lstStyle/>
                    <a:p>
                      <a:pPr marL="0" lvl="0" indent="0" algn="l">
                        <a:buFont typeface="Arial" pitchFamily="34" charset="0"/>
                        <a:buNone/>
                      </a:pPr>
                      <a:r>
                        <a:rPr lang="en-US" b="1" noProof="0" dirty="0" smtClean="0">
                          <a:solidFill>
                            <a:schemeClr val="tx1">
                              <a:lumMod val="50000"/>
                            </a:schemeClr>
                          </a:solidFill>
                        </a:rPr>
                        <a:t>Reduced time to backup</a:t>
                      </a:r>
                      <a:endParaRPr lang="en-US" b="1" noProof="0" dirty="0">
                        <a:solidFill>
                          <a:schemeClr val="tx1">
                            <a:lumMod val="50000"/>
                          </a:schemeClr>
                        </a:solidFill>
                      </a:endParaRPr>
                    </a:p>
                  </a:txBody>
                  <a:tcPr/>
                </a:tc>
                <a:tc>
                  <a:txBody>
                    <a:bodyPr/>
                    <a:lstStyle/>
                    <a:p>
                      <a:endParaRPr lang="en-US" noProof="0" dirty="0">
                        <a:solidFill>
                          <a:schemeClr val="tx1">
                            <a:lumMod val="50000"/>
                          </a:schemeClr>
                        </a:solidFill>
                      </a:endParaRPr>
                    </a:p>
                  </a:txBody>
                  <a:tcPr/>
                </a:tc>
              </a:tr>
              <a:tr h="370840">
                <a:tc>
                  <a:txBody>
                    <a:bodyPr/>
                    <a:lstStyle/>
                    <a:p>
                      <a:pPr marL="0" lvl="0" indent="0" algn="l">
                        <a:buFont typeface="Arial" pitchFamily="34" charset="0"/>
                        <a:buNone/>
                      </a:pPr>
                      <a:r>
                        <a:rPr lang="en-US" b="1" noProof="0" dirty="0" smtClean="0">
                          <a:solidFill>
                            <a:schemeClr val="tx1">
                              <a:lumMod val="50000"/>
                            </a:schemeClr>
                          </a:solidFill>
                        </a:rPr>
                        <a:t>Cost Savings</a:t>
                      </a:r>
                    </a:p>
                  </a:txBody>
                  <a:tcPr/>
                </a:tc>
                <a:tc>
                  <a:txBody>
                    <a:bodyPr/>
                    <a:lstStyle/>
                    <a:p>
                      <a:endParaRPr lang="en-US" noProof="0" dirty="0">
                        <a:solidFill>
                          <a:schemeClr val="tx1">
                            <a:lumMod val="50000"/>
                          </a:schemeClr>
                        </a:solidFill>
                      </a:endParaRPr>
                    </a:p>
                  </a:txBody>
                  <a:tcPr/>
                </a:tc>
              </a:tr>
            </a:tbl>
          </a:graphicData>
        </a:graphic>
      </p:graphicFrame>
    </p:spTree>
    <p:extLst>
      <p:ext uri="{BB962C8B-B14F-4D97-AF65-F5344CB8AC3E}">
        <p14:creationId xmlns:p14="http://schemas.microsoft.com/office/powerpoint/2010/main" val="21797944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1591"/>
            <a:ext cx="8229600" cy="3456384"/>
          </a:xfrm>
        </p:spPr>
        <p:txBody>
          <a:bodyPr>
            <a:normAutofit fontScale="92500" lnSpcReduction="10000"/>
          </a:bodyPr>
          <a:lstStyle/>
          <a:p>
            <a:r>
              <a:rPr lang="en-US" dirty="0" err="1"/>
              <a:t>sp_estimate_data_compression_savings</a:t>
            </a:r>
            <a:endParaRPr lang="en-US" dirty="0"/>
          </a:p>
          <a:p>
            <a:r>
              <a:rPr lang="en-US" dirty="0"/>
              <a:t>Quick Rule of thumb : </a:t>
            </a:r>
          </a:p>
          <a:p>
            <a:pPr lvl="1"/>
            <a:r>
              <a:rPr lang="en-US" dirty="0"/>
              <a:t>ROW is </a:t>
            </a:r>
            <a:r>
              <a:rPr lang="en-US" dirty="0" smtClean="0"/>
              <a:t>low-cost, </a:t>
            </a:r>
            <a:r>
              <a:rPr lang="en-US" dirty="0"/>
              <a:t>generally 10% CPU overhead. Use it on everything on OLTP</a:t>
            </a:r>
          </a:p>
          <a:p>
            <a:pPr lvl="1"/>
            <a:r>
              <a:rPr lang="en-US" dirty="0"/>
              <a:t>PAGE is more expensive, but compresses more. </a:t>
            </a:r>
            <a:r>
              <a:rPr lang="en-US" dirty="0" smtClean="0"/>
              <a:t>Use </a:t>
            </a:r>
            <a:r>
              <a:rPr lang="en-US" dirty="0"/>
              <a:t>it on everything on </a:t>
            </a:r>
            <a:r>
              <a:rPr lang="en-US" dirty="0" smtClean="0"/>
              <a:t>DWH</a:t>
            </a:r>
          </a:p>
          <a:p>
            <a:r>
              <a:rPr lang="en-US" dirty="0" smtClean="0"/>
              <a:t>Compression strategy documentation</a:t>
            </a:r>
          </a:p>
          <a:p>
            <a:pPr lvl="1"/>
            <a:r>
              <a:rPr lang="nl-NL" sz="1900" dirty="0">
                <a:hlinkClick r:id="rId3"/>
              </a:rPr>
              <a:t>https://technet.microsoft.com/en-us/library/dd894051(v=sql.100).</a:t>
            </a:r>
            <a:r>
              <a:rPr lang="nl-NL" sz="1900" dirty="0" smtClean="0">
                <a:hlinkClick r:id="rId3"/>
              </a:rPr>
              <a:t>aspx</a:t>
            </a:r>
            <a:endParaRPr lang="nl-NL" sz="1900" dirty="0"/>
          </a:p>
        </p:txBody>
      </p:sp>
      <p:sp>
        <p:nvSpPr>
          <p:cNvPr id="4" name="Title 3"/>
          <p:cNvSpPr>
            <a:spLocks noGrp="1"/>
          </p:cNvSpPr>
          <p:nvPr>
            <p:ph type="title"/>
          </p:nvPr>
        </p:nvSpPr>
        <p:spPr>
          <a:xfrm>
            <a:off x="457200" y="202332"/>
            <a:ext cx="8229600" cy="857250"/>
          </a:xfrm>
        </p:spPr>
        <p:txBody>
          <a:bodyPr>
            <a:noAutofit/>
          </a:bodyPr>
          <a:lstStyle/>
          <a:p>
            <a:r>
              <a:rPr lang="en-US" sz="3200" dirty="0" smtClean="0"/>
              <a:t>How to choose</a:t>
            </a:r>
            <a:endParaRPr lang="en-US" sz="3200" dirty="0"/>
          </a:p>
        </p:txBody>
      </p:sp>
    </p:spTree>
    <p:extLst>
      <p:ext uri="{BB962C8B-B14F-4D97-AF65-F5344CB8AC3E}">
        <p14:creationId xmlns:p14="http://schemas.microsoft.com/office/powerpoint/2010/main" val="973179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How to choose - effectiveness</a:t>
            </a:r>
            <a:endParaRPr lang="en-US" sz="3200" dirty="0"/>
          </a:p>
        </p:txBody>
      </p:sp>
      <p:sp>
        <p:nvSpPr>
          <p:cNvPr id="3" name="Content Placeholder 2"/>
          <p:cNvSpPr>
            <a:spLocks noGrp="1"/>
          </p:cNvSpPr>
          <p:nvPr>
            <p:ph sz="half" idx="1"/>
          </p:nvPr>
        </p:nvSpPr>
        <p:spPr/>
        <p:txBody>
          <a:bodyPr>
            <a:normAutofit fontScale="92500" lnSpcReduction="20000"/>
          </a:bodyPr>
          <a:lstStyle/>
          <a:p>
            <a:r>
              <a:rPr lang="en-US" dirty="0"/>
              <a:t>Good Compression</a:t>
            </a:r>
          </a:p>
          <a:p>
            <a:endParaRPr lang="en-US" dirty="0"/>
          </a:p>
          <a:p>
            <a:r>
              <a:rPr lang="en-US" dirty="0"/>
              <a:t>Numeric or fixed length character fields that don’t use all the allocated bytes</a:t>
            </a:r>
          </a:p>
          <a:p>
            <a:r>
              <a:rPr lang="en-US" dirty="0"/>
              <a:t>Repeating data or prefix </a:t>
            </a:r>
            <a:r>
              <a:rPr lang="en-US" dirty="0" smtClean="0"/>
              <a:t>values</a:t>
            </a:r>
            <a:endParaRPr lang="nl-NL" dirty="0"/>
          </a:p>
        </p:txBody>
      </p:sp>
      <p:sp>
        <p:nvSpPr>
          <p:cNvPr id="5" name="Content Placeholder 4"/>
          <p:cNvSpPr>
            <a:spLocks noGrp="1"/>
          </p:cNvSpPr>
          <p:nvPr>
            <p:ph sz="half" idx="2"/>
          </p:nvPr>
        </p:nvSpPr>
        <p:spPr/>
        <p:txBody>
          <a:bodyPr>
            <a:normAutofit fontScale="92500" lnSpcReduction="20000"/>
          </a:bodyPr>
          <a:lstStyle/>
          <a:p>
            <a:r>
              <a:rPr lang="en-US" dirty="0"/>
              <a:t>Poor or no Compression</a:t>
            </a:r>
            <a:r>
              <a:rPr lang="nl-NL" dirty="0"/>
              <a:t/>
            </a:r>
            <a:br>
              <a:rPr lang="nl-NL" dirty="0"/>
            </a:br>
            <a:endParaRPr lang="nl-NL" dirty="0"/>
          </a:p>
          <a:p>
            <a:r>
              <a:rPr lang="en-US" dirty="0"/>
              <a:t>Fields using up all the allocated bytes</a:t>
            </a:r>
          </a:p>
          <a:p>
            <a:r>
              <a:rPr lang="en-US" dirty="0"/>
              <a:t>Not much repeated data</a:t>
            </a:r>
          </a:p>
          <a:p>
            <a:r>
              <a:rPr lang="en-US" dirty="0"/>
              <a:t>Repeated with non-repeating prefixes</a:t>
            </a:r>
          </a:p>
          <a:p>
            <a:r>
              <a:rPr lang="en-US" dirty="0"/>
              <a:t>Out of row data</a:t>
            </a:r>
          </a:p>
          <a:p>
            <a:r>
              <a:rPr lang="en-US" dirty="0"/>
              <a:t>FILESTREAM </a:t>
            </a:r>
            <a:r>
              <a:rPr lang="en-US" dirty="0" smtClean="0"/>
              <a:t>data</a:t>
            </a:r>
            <a:endParaRPr lang="en-US" dirty="0"/>
          </a:p>
        </p:txBody>
      </p:sp>
    </p:spTree>
    <p:extLst>
      <p:ext uri="{BB962C8B-B14F-4D97-AF65-F5344CB8AC3E}">
        <p14:creationId xmlns:p14="http://schemas.microsoft.com/office/powerpoint/2010/main" val="37234008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4677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07504" y="1561841"/>
            <a:ext cx="8906575" cy="1344828"/>
          </a:xfrm>
        </p:spPr>
        <p:txBody>
          <a:bodyPr/>
          <a:lstStyle/>
          <a:p>
            <a:r>
              <a:rPr lang="en-US" dirty="0" smtClean="0"/>
              <a:t>The main event</a:t>
            </a:r>
            <a:endParaRPr lang="en-CA" dirty="0"/>
          </a:p>
        </p:txBody>
      </p:sp>
    </p:spTree>
    <p:extLst>
      <p:ext uri="{BB962C8B-B14F-4D97-AF65-F5344CB8AC3E}">
        <p14:creationId xmlns:p14="http://schemas.microsoft.com/office/powerpoint/2010/main" val="88012372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INTRODUCTION to partitioning</a:t>
            </a:r>
            <a:endParaRPr lang="en-CA" dirty="0"/>
          </a:p>
        </p:txBody>
      </p:sp>
      <p:sp>
        <p:nvSpPr>
          <p:cNvPr id="4" name="Text Placeholder 3"/>
          <p:cNvSpPr>
            <a:spLocks noGrp="1"/>
          </p:cNvSpPr>
          <p:nvPr>
            <p:ph type="body" idx="1"/>
          </p:nvPr>
        </p:nvSpPr>
        <p:spPr/>
        <p:txBody>
          <a:bodyPr/>
          <a:lstStyle/>
          <a:p>
            <a:r>
              <a:rPr lang="en-US" dirty="0" smtClean="0"/>
              <a:t>Why and how of partitioning</a:t>
            </a:r>
            <a:endParaRPr lang="en-CA" dirty="0"/>
          </a:p>
        </p:txBody>
      </p:sp>
    </p:spTree>
    <p:extLst>
      <p:ext uri="{BB962C8B-B14F-4D97-AF65-F5344CB8AC3E}">
        <p14:creationId xmlns:p14="http://schemas.microsoft.com/office/powerpoint/2010/main" val="32453902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836712"/>
            <a:ext cx="8784976" cy="3757911"/>
          </a:xfrm>
        </p:spPr>
        <p:txBody>
          <a:bodyPr>
            <a:normAutofit fontScale="70000" lnSpcReduction="20000"/>
          </a:bodyPr>
          <a:lstStyle/>
          <a:p>
            <a:r>
              <a:rPr lang="en-US" sz="3400" dirty="0" smtClean="0"/>
              <a:t>In SQL Server all tables have at least one partition</a:t>
            </a:r>
          </a:p>
          <a:p>
            <a:pPr lvl="1"/>
            <a:r>
              <a:rPr lang="en-US" sz="3100" dirty="0" smtClean="0"/>
              <a:t>“In </a:t>
            </a:r>
            <a:r>
              <a:rPr lang="en-US" sz="3100" dirty="0"/>
              <a:t>SQL Server, all tables and indexes in a database are considered partitioned, even if they are made up of only one partition. Essentially, partitions form the basic unit of organization in the physical architecture of tables and indexes. This means that the logical and physical architecture of tables and indexes comprised of multiple partitions mirrors that of single-partition tables and indexes.” </a:t>
            </a:r>
            <a:endParaRPr lang="en-US" sz="3100" dirty="0" smtClean="0"/>
          </a:p>
          <a:p>
            <a:pPr lvl="1"/>
            <a:r>
              <a:rPr lang="en-US" sz="3100" dirty="0" smtClean="0"/>
              <a:t>Partitioned Table and Index Concepts</a:t>
            </a:r>
          </a:p>
          <a:p>
            <a:pPr lvl="2"/>
            <a:r>
              <a:rPr lang="en-US" sz="2900" dirty="0" smtClean="0">
                <a:hlinkClick r:id="rId2"/>
              </a:rPr>
              <a:t>https</a:t>
            </a:r>
            <a:r>
              <a:rPr lang="en-US" sz="2900" dirty="0">
                <a:hlinkClick r:id="rId2"/>
              </a:rPr>
              <a:t>://</a:t>
            </a:r>
            <a:r>
              <a:rPr lang="en-US" sz="2900" dirty="0" smtClean="0">
                <a:hlinkClick r:id="rId2"/>
              </a:rPr>
              <a:t>msdn.microsoft.com/en-us/library/ms190787.aspx</a:t>
            </a:r>
            <a:endParaRPr lang="en-US" sz="2900" dirty="0" smtClean="0"/>
          </a:p>
          <a:p>
            <a:pPr lvl="1"/>
            <a:r>
              <a:rPr lang="en-US" sz="3100" dirty="0" smtClean="0">
                <a:solidFill>
                  <a:schemeClr val="tx1"/>
                </a:solidFill>
              </a:rPr>
              <a:t>Partitioned </a:t>
            </a:r>
            <a:r>
              <a:rPr lang="en-US" sz="3100" dirty="0">
                <a:solidFill>
                  <a:schemeClr val="tx1"/>
                </a:solidFill>
              </a:rPr>
              <a:t>Table and Index Strategies Using SQL Server </a:t>
            </a:r>
            <a:r>
              <a:rPr lang="en-US" sz="3100" dirty="0" smtClean="0">
                <a:solidFill>
                  <a:schemeClr val="tx1"/>
                </a:solidFill>
              </a:rPr>
              <a:t>2008</a:t>
            </a:r>
          </a:p>
          <a:p>
            <a:pPr lvl="2"/>
            <a:r>
              <a:rPr lang="en-US" sz="2900" u="sng" dirty="0" smtClean="0">
                <a:solidFill>
                  <a:schemeClr val="tx1"/>
                </a:solidFill>
                <a:hlinkClick r:id="rId3"/>
              </a:rPr>
              <a:t>http</a:t>
            </a:r>
            <a:r>
              <a:rPr lang="en-US" sz="2900" u="sng" dirty="0">
                <a:solidFill>
                  <a:schemeClr val="tx1"/>
                </a:solidFill>
                <a:hlinkClick r:id="rId3"/>
              </a:rPr>
              <a:t>://</a:t>
            </a:r>
            <a:r>
              <a:rPr lang="en-US" sz="2900" u="sng" dirty="0" smtClean="0">
                <a:solidFill>
                  <a:schemeClr val="tx1"/>
                </a:solidFill>
                <a:hlinkClick r:id="rId3"/>
              </a:rPr>
              <a:t>msdn.microsoft.com/en-us/library/dd578580.aspx</a:t>
            </a:r>
            <a:endParaRPr lang="en-US" sz="2900" dirty="0"/>
          </a:p>
        </p:txBody>
      </p:sp>
      <p:sp>
        <p:nvSpPr>
          <p:cNvPr id="4" name="Title 3"/>
          <p:cNvSpPr>
            <a:spLocks noGrp="1"/>
          </p:cNvSpPr>
          <p:nvPr>
            <p:ph type="title"/>
          </p:nvPr>
        </p:nvSpPr>
        <p:spPr>
          <a:xfrm>
            <a:off x="457200" y="-20538"/>
            <a:ext cx="8229600" cy="857250"/>
          </a:xfrm>
        </p:spPr>
        <p:txBody>
          <a:bodyPr/>
          <a:lstStyle/>
          <a:p>
            <a:r>
              <a:rPr lang="en-US" dirty="0" smtClean="0"/>
              <a:t>What is partitioning?</a:t>
            </a:r>
            <a:endParaRPr lang="en-US" dirty="0"/>
          </a:p>
        </p:txBody>
      </p:sp>
    </p:spTree>
    <p:extLst>
      <p:ext uri="{BB962C8B-B14F-4D97-AF65-F5344CB8AC3E}">
        <p14:creationId xmlns:p14="http://schemas.microsoft.com/office/powerpoint/2010/main" val="28337545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200151"/>
            <a:ext cx="8291264" cy="3394472"/>
          </a:xfrm>
        </p:spPr>
        <p:txBody>
          <a:bodyPr>
            <a:normAutofit fontScale="92500"/>
          </a:bodyPr>
          <a:lstStyle/>
          <a:p>
            <a:r>
              <a:rPr lang="en-US" dirty="0"/>
              <a:t>Improves </a:t>
            </a:r>
            <a:r>
              <a:rPr lang="en-US" dirty="0" smtClean="0"/>
              <a:t>Query Performance</a:t>
            </a:r>
            <a:endParaRPr lang="en-US" dirty="0"/>
          </a:p>
          <a:p>
            <a:r>
              <a:rPr lang="en-US" dirty="0"/>
              <a:t>Better Data Manageability and Cost Effective</a:t>
            </a:r>
          </a:p>
          <a:p>
            <a:r>
              <a:rPr lang="en-US" dirty="0"/>
              <a:t>Deleting and Moving data is faster from partitions</a:t>
            </a:r>
          </a:p>
          <a:p>
            <a:r>
              <a:rPr lang="en-US" dirty="0"/>
              <a:t>Narrow downs the index maintenance window</a:t>
            </a:r>
          </a:p>
          <a:p>
            <a:r>
              <a:rPr lang="en-US" dirty="0" smtClean="0"/>
              <a:t>OLTP/DSS </a:t>
            </a:r>
            <a:r>
              <a:rPr lang="en-US" dirty="0"/>
              <a:t>– Operational/Non-Operational data</a:t>
            </a:r>
          </a:p>
          <a:p>
            <a:pPr>
              <a:buNone/>
            </a:pPr>
            <a:endParaRPr lang="en-US" dirty="0"/>
          </a:p>
        </p:txBody>
      </p:sp>
      <p:sp>
        <p:nvSpPr>
          <p:cNvPr id="3" name="Title 2"/>
          <p:cNvSpPr>
            <a:spLocks noGrp="1"/>
          </p:cNvSpPr>
          <p:nvPr>
            <p:ph type="title"/>
          </p:nvPr>
        </p:nvSpPr>
        <p:spPr/>
        <p:txBody>
          <a:bodyPr/>
          <a:lstStyle/>
          <a:p>
            <a:r>
              <a:rPr lang="en-US" dirty="0" smtClean="0"/>
              <a:t>Advantages of partitioning</a:t>
            </a:r>
            <a:endParaRPr lang="hr-HR" dirty="0"/>
          </a:p>
        </p:txBody>
      </p:sp>
    </p:spTree>
    <p:extLst>
      <p:ext uri="{BB962C8B-B14F-4D97-AF65-F5344CB8AC3E}">
        <p14:creationId xmlns:p14="http://schemas.microsoft.com/office/powerpoint/2010/main" val="389524929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standard table…</a:t>
            </a:r>
            <a:endParaRPr lang="hr-HR" dirty="0"/>
          </a:p>
        </p:txBody>
      </p:sp>
      <p:sp>
        <p:nvSpPr>
          <p:cNvPr id="8" name="Rectangle 7"/>
          <p:cNvSpPr/>
          <p:nvPr/>
        </p:nvSpPr>
        <p:spPr>
          <a:xfrm>
            <a:off x="1547664" y="2211710"/>
            <a:ext cx="122413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Sales</a:t>
            </a:r>
            <a:endParaRPr lang="hr-HR" dirty="0"/>
          </a:p>
        </p:txBody>
      </p:sp>
      <p:sp>
        <p:nvSpPr>
          <p:cNvPr id="9" name="Rounded Rectangle 8"/>
          <p:cNvSpPr/>
          <p:nvPr/>
        </p:nvSpPr>
        <p:spPr>
          <a:xfrm>
            <a:off x="4355976" y="1419622"/>
            <a:ext cx="2088232" cy="23042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Sales data</a:t>
            </a:r>
          </a:p>
          <a:p>
            <a:pPr algn="ctr"/>
            <a:endParaRPr lang="en-US" dirty="0" smtClean="0"/>
          </a:p>
          <a:p>
            <a:r>
              <a:rPr lang="en-US" dirty="0" smtClean="0"/>
              <a:t>Row 200</a:t>
            </a:r>
          </a:p>
          <a:p>
            <a:r>
              <a:rPr lang="en-US" dirty="0" smtClean="0"/>
              <a:t>Row 400</a:t>
            </a:r>
          </a:p>
          <a:p>
            <a:r>
              <a:rPr lang="en-US" dirty="0" smtClean="0"/>
              <a:t>Row 600</a:t>
            </a:r>
          </a:p>
          <a:p>
            <a:r>
              <a:rPr lang="en-US" dirty="0" smtClean="0"/>
              <a:t>Row 800</a:t>
            </a:r>
          </a:p>
          <a:p>
            <a:r>
              <a:rPr lang="en-US" dirty="0" smtClean="0"/>
              <a:t>…</a:t>
            </a:r>
          </a:p>
          <a:p>
            <a:r>
              <a:rPr lang="en-US" dirty="0" smtClean="0"/>
              <a:t>Row 1.000.000</a:t>
            </a:r>
            <a:endParaRPr lang="hr-HR" dirty="0"/>
          </a:p>
        </p:txBody>
      </p:sp>
      <p:sp>
        <p:nvSpPr>
          <p:cNvPr id="11" name="Right Arrow 10"/>
          <p:cNvSpPr/>
          <p:nvPr/>
        </p:nvSpPr>
        <p:spPr>
          <a:xfrm>
            <a:off x="3059832" y="1923678"/>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2" name="Right Arrow 11"/>
          <p:cNvSpPr/>
          <p:nvPr/>
        </p:nvSpPr>
        <p:spPr>
          <a:xfrm>
            <a:off x="3059832" y="2246888"/>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3" name="Right Arrow 12"/>
          <p:cNvSpPr/>
          <p:nvPr/>
        </p:nvSpPr>
        <p:spPr>
          <a:xfrm>
            <a:off x="3059832" y="2534920"/>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4" name="Right Arrow 13"/>
          <p:cNvSpPr/>
          <p:nvPr/>
        </p:nvSpPr>
        <p:spPr>
          <a:xfrm>
            <a:off x="3059832" y="2894960"/>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Tree>
    <p:extLst>
      <p:ext uri="{BB962C8B-B14F-4D97-AF65-F5344CB8AC3E}">
        <p14:creationId xmlns:p14="http://schemas.microsoft.com/office/powerpoint/2010/main" val="22381322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a:t>
            </a:r>
            <a:endParaRPr lang="en-US" dirty="0"/>
          </a:p>
        </p:txBody>
      </p:sp>
      <p:sp>
        <p:nvSpPr>
          <p:cNvPr id="6" name="Content Placeholder 5"/>
          <p:cNvSpPr>
            <a:spLocks noGrp="1"/>
          </p:cNvSpPr>
          <p:nvPr>
            <p:ph sz="half" idx="2"/>
          </p:nvPr>
        </p:nvSpPr>
        <p:spPr>
          <a:xfrm>
            <a:off x="457200" y="1203598"/>
            <a:ext cx="8447808" cy="3384376"/>
          </a:xfrm>
        </p:spPr>
        <p:txBody>
          <a:bodyPr>
            <a:normAutofit/>
          </a:bodyPr>
          <a:lstStyle/>
          <a:p>
            <a:r>
              <a:rPr lang="en-US" dirty="0" smtClean="0"/>
              <a:t>Finishe</a:t>
            </a:r>
            <a:r>
              <a:rPr lang="en-US" dirty="0"/>
              <a:t>d</a:t>
            </a:r>
            <a:r>
              <a:rPr lang="en-US" dirty="0" smtClean="0"/>
              <a:t> FER in year 2004, </a:t>
            </a:r>
            <a:r>
              <a:rPr lang="en-US" dirty="0" err="1" smtClean="0"/>
              <a:t>Cotrugli</a:t>
            </a:r>
            <a:r>
              <a:rPr lang="en-US" dirty="0" smtClean="0"/>
              <a:t> MBA in year 2011</a:t>
            </a:r>
          </a:p>
          <a:p>
            <a:r>
              <a:rPr lang="en-US" dirty="0" smtClean="0"/>
              <a:t>Holds all certificates for SQL Server since version 2000</a:t>
            </a:r>
          </a:p>
          <a:p>
            <a:r>
              <a:rPr lang="en-US" dirty="0" smtClean="0"/>
              <a:t>Also holds .NET, Project Server and </a:t>
            </a:r>
            <a:r>
              <a:rPr lang="en-US" dirty="0" err="1" smtClean="0"/>
              <a:t>Biztalk</a:t>
            </a:r>
            <a:r>
              <a:rPr lang="en-US" dirty="0" smtClean="0"/>
              <a:t> certifications</a:t>
            </a:r>
          </a:p>
          <a:p>
            <a:r>
              <a:rPr lang="en-US" dirty="0" smtClean="0"/>
              <a:t>Certified PM on CompTIA and PRINCE2 methodologies</a:t>
            </a:r>
          </a:p>
          <a:p>
            <a:r>
              <a:rPr lang="en-US" dirty="0"/>
              <a:t>Works as a senior BI analyst in Hypo-</a:t>
            </a:r>
            <a:r>
              <a:rPr lang="en-US" dirty="0" err="1"/>
              <a:t>Alpe</a:t>
            </a:r>
            <a:r>
              <a:rPr lang="en-US" dirty="0"/>
              <a:t>-Adria, </a:t>
            </a:r>
            <a:r>
              <a:rPr lang="en-US" dirty="0" smtClean="0"/>
              <a:t>Klagenfurt</a:t>
            </a:r>
            <a:endParaRPr lang="hr-HR" dirty="0" smtClean="0"/>
          </a:p>
          <a:p>
            <a:r>
              <a:rPr lang="hr-HR" dirty="0" smtClean="0"/>
              <a:t>Also tries to help grow his own company in Zagreb</a:t>
            </a:r>
            <a:endParaRPr lang="en-US" dirty="0" smtClean="0"/>
          </a:p>
          <a:p>
            <a:r>
              <a:rPr lang="en-US" dirty="0" smtClean="0"/>
              <a:t>Finishing </a:t>
            </a:r>
            <a:r>
              <a:rPr lang="en-US" dirty="0"/>
              <a:t>doctorial studies on </a:t>
            </a:r>
            <a:r>
              <a:rPr lang="en-US" dirty="0" smtClean="0"/>
              <a:t>FOI and preparing PMP exam</a:t>
            </a:r>
          </a:p>
        </p:txBody>
      </p:sp>
    </p:spTree>
    <p:custDataLst>
      <p:tags r:id="rId1"/>
    </p:custDataLst>
    <p:extLst>
      <p:ext uri="{BB962C8B-B14F-4D97-AF65-F5344CB8AC3E}">
        <p14:creationId xmlns:p14="http://schemas.microsoft.com/office/powerpoint/2010/main" val="20658895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43161"/>
            <a:ext cx="8229600" cy="857250"/>
          </a:xfrm>
        </p:spPr>
        <p:txBody>
          <a:bodyPr/>
          <a:lstStyle/>
          <a:p>
            <a:r>
              <a:rPr lang="en-US" dirty="0" smtClean="0"/>
              <a:t>Partitioned views…</a:t>
            </a:r>
            <a:endParaRPr lang="hr-HR" dirty="0"/>
          </a:p>
        </p:txBody>
      </p:sp>
      <p:sp>
        <p:nvSpPr>
          <p:cNvPr id="8" name="Rectangle 7"/>
          <p:cNvSpPr/>
          <p:nvPr/>
        </p:nvSpPr>
        <p:spPr>
          <a:xfrm>
            <a:off x="107504" y="915566"/>
            <a:ext cx="2772308"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vSales</a:t>
            </a:r>
            <a:r>
              <a:rPr lang="en-US" dirty="0" smtClean="0"/>
              <a:t> ( Option One )</a:t>
            </a:r>
          </a:p>
          <a:p>
            <a:pPr algn="ctr"/>
            <a:endParaRPr lang="en-US" dirty="0" smtClean="0"/>
          </a:p>
          <a:p>
            <a:r>
              <a:rPr lang="en-US" dirty="0" smtClean="0"/>
              <a:t>SELECT * FROM Sales_2014 </a:t>
            </a:r>
          </a:p>
          <a:p>
            <a:r>
              <a:rPr lang="en-US" dirty="0" smtClean="0"/>
              <a:t>UNION ALL</a:t>
            </a:r>
          </a:p>
          <a:p>
            <a:r>
              <a:rPr lang="en-US" dirty="0" smtClean="0"/>
              <a:t>SELECT * FROM Sales_2015</a:t>
            </a:r>
            <a:endParaRPr lang="hr-HR" dirty="0"/>
          </a:p>
        </p:txBody>
      </p:sp>
      <p:sp>
        <p:nvSpPr>
          <p:cNvPr id="9" name="Rounded Rectangle 8"/>
          <p:cNvSpPr/>
          <p:nvPr/>
        </p:nvSpPr>
        <p:spPr>
          <a:xfrm>
            <a:off x="6804248" y="771550"/>
            <a:ext cx="2088232" cy="181877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Sales data 2014</a:t>
            </a:r>
          </a:p>
          <a:p>
            <a:pPr algn="ctr"/>
            <a:endParaRPr lang="en-US" dirty="0" smtClean="0"/>
          </a:p>
          <a:p>
            <a:r>
              <a:rPr lang="en-US" dirty="0" smtClean="0"/>
              <a:t>Row 200</a:t>
            </a:r>
          </a:p>
          <a:p>
            <a:r>
              <a:rPr lang="en-US" dirty="0" smtClean="0"/>
              <a:t>Row 400</a:t>
            </a:r>
          </a:p>
          <a:p>
            <a:r>
              <a:rPr lang="en-US" dirty="0" smtClean="0"/>
              <a:t>…</a:t>
            </a:r>
          </a:p>
          <a:p>
            <a:r>
              <a:rPr lang="en-US" dirty="0" smtClean="0"/>
              <a:t>Row 600.000</a:t>
            </a:r>
            <a:endParaRPr lang="hr-HR" dirty="0"/>
          </a:p>
        </p:txBody>
      </p:sp>
      <p:sp>
        <p:nvSpPr>
          <p:cNvPr id="11" name="Right Arrow 10"/>
          <p:cNvSpPr/>
          <p:nvPr/>
        </p:nvSpPr>
        <p:spPr>
          <a:xfrm>
            <a:off x="3005036" y="1507984"/>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2" name="Right Arrow 11"/>
          <p:cNvSpPr/>
          <p:nvPr/>
        </p:nvSpPr>
        <p:spPr>
          <a:xfrm rot="1972991">
            <a:off x="2972058" y="1959892"/>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3" name="Right Arrow 12"/>
          <p:cNvSpPr/>
          <p:nvPr/>
        </p:nvSpPr>
        <p:spPr>
          <a:xfrm>
            <a:off x="5904148" y="1707654"/>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4" name="Right Arrow 13"/>
          <p:cNvSpPr/>
          <p:nvPr/>
        </p:nvSpPr>
        <p:spPr>
          <a:xfrm>
            <a:off x="5919891" y="2859782"/>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0" name="Rectangle 9"/>
          <p:cNvSpPr/>
          <p:nvPr/>
        </p:nvSpPr>
        <p:spPr>
          <a:xfrm>
            <a:off x="3887924" y="1563638"/>
            <a:ext cx="1944216" cy="557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First SELECT</a:t>
            </a:r>
            <a:endParaRPr lang="hr-HR" dirty="0"/>
          </a:p>
        </p:txBody>
      </p:sp>
      <p:sp>
        <p:nvSpPr>
          <p:cNvPr id="15" name="Rectangle 14"/>
          <p:cNvSpPr/>
          <p:nvPr/>
        </p:nvSpPr>
        <p:spPr>
          <a:xfrm>
            <a:off x="3887924" y="2738090"/>
            <a:ext cx="1944216" cy="5537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Second SELECT</a:t>
            </a:r>
            <a:endParaRPr lang="hr-HR" dirty="0"/>
          </a:p>
        </p:txBody>
      </p:sp>
      <p:sp>
        <p:nvSpPr>
          <p:cNvPr id="16" name="Rounded Rectangle 15"/>
          <p:cNvSpPr/>
          <p:nvPr/>
        </p:nvSpPr>
        <p:spPr>
          <a:xfrm>
            <a:off x="6804248" y="2715766"/>
            <a:ext cx="2088232" cy="17466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Sales data 2015</a:t>
            </a:r>
          </a:p>
          <a:p>
            <a:pPr algn="ctr"/>
            <a:endParaRPr lang="en-US" dirty="0" smtClean="0"/>
          </a:p>
          <a:p>
            <a:r>
              <a:rPr lang="en-US" dirty="0" smtClean="0"/>
              <a:t>Row 200</a:t>
            </a:r>
          </a:p>
          <a:p>
            <a:r>
              <a:rPr lang="en-US" dirty="0" smtClean="0"/>
              <a:t>Row 400</a:t>
            </a:r>
          </a:p>
          <a:p>
            <a:r>
              <a:rPr lang="en-US" dirty="0" smtClean="0"/>
              <a:t>…</a:t>
            </a:r>
          </a:p>
          <a:p>
            <a:r>
              <a:rPr lang="en-US" dirty="0" smtClean="0"/>
              <a:t>Row 400.000</a:t>
            </a:r>
            <a:endParaRPr lang="hr-HR" dirty="0"/>
          </a:p>
        </p:txBody>
      </p:sp>
      <p:sp>
        <p:nvSpPr>
          <p:cNvPr id="17" name="Rectangle 16"/>
          <p:cNvSpPr/>
          <p:nvPr/>
        </p:nvSpPr>
        <p:spPr>
          <a:xfrm>
            <a:off x="103007" y="2473751"/>
            <a:ext cx="2772308" cy="19886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vSales</a:t>
            </a:r>
            <a:r>
              <a:rPr lang="en-US" dirty="0" smtClean="0"/>
              <a:t> ( Option Two )</a:t>
            </a:r>
          </a:p>
          <a:p>
            <a:pPr algn="ctr"/>
            <a:endParaRPr lang="en-US" dirty="0" smtClean="0"/>
          </a:p>
          <a:p>
            <a:r>
              <a:rPr lang="en-US" dirty="0" smtClean="0"/>
              <a:t>SELECT * FROM Sales WHERE Year = ‘2014‘</a:t>
            </a:r>
          </a:p>
          <a:p>
            <a:r>
              <a:rPr lang="en-US" dirty="0" smtClean="0"/>
              <a:t>UNION ALL</a:t>
            </a:r>
          </a:p>
          <a:p>
            <a:r>
              <a:rPr lang="en-US" dirty="0" smtClean="0"/>
              <a:t>SELECT * FROM Sales</a:t>
            </a:r>
          </a:p>
          <a:p>
            <a:r>
              <a:rPr lang="en-US" dirty="0"/>
              <a:t>WHERE Year = ‘</a:t>
            </a:r>
            <a:r>
              <a:rPr lang="en-US" dirty="0" smtClean="0"/>
              <a:t>2015‘</a:t>
            </a:r>
            <a:endParaRPr lang="hr-HR" dirty="0"/>
          </a:p>
        </p:txBody>
      </p:sp>
      <p:sp>
        <p:nvSpPr>
          <p:cNvPr id="18" name="Right Arrow 17"/>
          <p:cNvSpPr/>
          <p:nvPr/>
        </p:nvSpPr>
        <p:spPr>
          <a:xfrm>
            <a:off x="2985575" y="3032027"/>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9" name="Right Arrow 18"/>
          <p:cNvSpPr/>
          <p:nvPr/>
        </p:nvSpPr>
        <p:spPr>
          <a:xfrm rot="19742632">
            <a:off x="2994724" y="2608316"/>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Tree>
    <p:extLst>
      <p:ext uri="{BB962C8B-B14F-4D97-AF65-F5344CB8AC3E}">
        <p14:creationId xmlns:p14="http://schemas.microsoft.com/office/powerpoint/2010/main" val="12236905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0" grpId="0" animBg="1"/>
      <p:bldP spid="15" grpId="0" animBg="1"/>
      <p:bldP spid="16" grpId="0" animBg="1"/>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816" y="58316"/>
            <a:ext cx="8229600" cy="857250"/>
          </a:xfrm>
        </p:spPr>
        <p:txBody>
          <a:bodyPr/>
          <a:lstStyle/>
          <a:p>
            <a:r>
              <a:rPr lang="en-US" dirty="0" smtClean="0"/>
              <a:t>Partitioning…</a:t>
            </a:r>
            <a:endParaRPr lang="hr-HR" dirty="0"/>
          </a:p>
        </p:txBody>
      </p:sp>
      <p:sp>
        <p:nvSpPr>
          <p:cNvPr id="8" name="Rounded Rectangle 7"/>
          <p:cNvSpPr/>
          <p:nvPr/>
        </p:nvSpPr>
        <p:spPr>
          <a:xfrm>
            <a:off x="6498214" y="825143"/>
            <a:ext cx="2088232" cy="181877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2014</a:t>
            </a:r>
          </a:p>
          <a:p>
            <a:pPr algn="ctr"/>
            <a:endParaRPr lang="en-US" dirty="0" smtClean="0"/>
          </a:p>
          <a:p>
            <a:r>
              <a:rPr lang="en-US" dirty="0" smtClean="0"/>
              <a:t>Row 200</a:t>
            </a:r>
          </a:p>
          <a:p>
            <a:r>
              <a:rPr lang="en-US" dirty="0" smtClean="0"/>
              <a:t>Row 400</a:t>
            </a:r>
          </a:p>
          <a:p>
            <a:r>
              <a:rPr lang="en-US" dirty="0" smtClean="0"/>
              <a:t>…</a:t>
            </a:r>
          </a:p>
          <a:p>
            <a:r>
              <a:rPr lang="en-US" dirty="0" smtClean="0"/>
              <a:t>Row 600.000</a:t>
            </a:r>
            <a:endParaRPr lang="hr-HR" dirty="0"/>
          </a:p>
        </p:txBody>
      </p:sp>
      <p:sp>
        <p:nvSpPr>
          <p:cNvPr id="9" name="Right Arrow 8"/>
          <p:cNvSpPr/>
          <p:nvPr/>
        </p:nvSpPr>
        <p:spPr>
          <a:xfrm>
            <a:off x="2681790" y="2012449"/>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0" name="Right Arrow 9"/>
          <p:cNvSpPr/>
          <p:nvPr/>
        </p:nvSpPr>
        <p:spPr>
          <a:xfrm>
            <a:off x="2681790" y="2804537"/>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1" name="Right Arrow 10"/>
          <p:cNvSpPr/>
          <p:nvPr/>
        </p:nvSpPr>
        <p:spPr>
          <a:xfrm>
            <a:off x="5598114" y="1981005"/>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2" name="Right Arrow 11"/>
          <p:cNvSpPr/>
          <p:nvPr/>
        </p:nvSpPr>
        <p:spPr>
          <a:xfrm>
            <a:off x="5613857" y="2913375"/>
            <a:ext cx="79208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3" name="Rectangle 12"/>
          <p:cNvSpPr/>
          <p:nvPr/>
        </p:nvSpPr>
        <p:spPr>
          <a:xfrm>
            <a:off x="3581890" y="1905263"/>
            <a:ext cx="1944216" cy="557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Partition One</a:t>
            </a:r>
            <a:endParaRPr lang="hr-HR" dirty="0"/>
          </a:p>
        </p:txBody>
      </p:sp>
      <p:sp>
        <p:nvSpPr>
          <p:cNvPr id="14" name="Rectangle 13"/>
          <p:cNvSpPr/>
          <p:nvPr/>
        </p:nvSpPr>
        <p:spPr>
          <a:xfrm>
            <a:off x="3581890" y="2791683"/>
            <a:ext cx="1944216" cy="5537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Partition Two</a:t>
            </a:r>
            <a:endParaRPr lang="hr-HR" dirty="0"/>
          </a:p>
        </p:txBody>
      </p:sp>
      <p:sp>
        <p:nvSpPr>
          <p:cNvPr id="15" name="Rounded Rectangle 14"/>
          <p:cNvSpPr/>
          <p:nvPr/>
        </p:nvSpPr>
        <p:spPr>
          <a:xfrm>
            <a:off x="6498214" y="2769359"/>
            <a:ext cx="2088232" cy="17466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2015</a:t>
            </a:r>
          </a:p>
          <a:p>
            <a:pPr algn="ctr"/>
            <a:endParaRPr lang="en-US" dirty="0" smtClean="0"/>
          </a:p>
          <a:p>
            <a:r>
              <a:rPr lang="en-US" dirty="0" smtClean="0"/>
              <a:t>Row 200</a:t>
            </a:r>
          </a:p>
          <a:p>
            <a:r>
              <a:rPr lang="en-US" dirty="0" smtClean="0"/>
              <a:t>Row 400</a:t>
            </a:r>
          </a:p>
          <a:p>
            <a:r>
              <a:rPr lang="en-US" dirty="0" smtClean="0"/>
              <a:t>…</a:t>
            </a:r>
          </a:p>
          <a:p>
            <a:r>
              <a:rPr lang="en-US" dirty="0" smtClean="0"/>
              <a:t>Row 400.000</a:t>
            </a:r>
            <a:endParaRPr lang="hr-HR" dirty="0"/>
          </a:p>
        </p:txBody>
      </p:sp>
      <p:sp>
        <p:nvSpPr>
          <p:cNvPr id="16" name="Rectangle 15"/>
          <p:cNvSpPr/>
          <p:nvPr/>
        </p:nvSpPr>
        <p:spPr>
          <a:xfrm>
            <a:off x="1259632" y="2232861"/>
            <a:ext cx="122413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Sales</a:t>
            </a:r>
            <a:endParaRPr lang="hr-HR" dirty="0"/>
          </a:p>
        </p:txBody>
      </p:sp>
    </p:spTree>
    <p:extLst>
      <p:ext uri="{BB962C8B-B14F-4D97-AF65-F5344CB8AC3E}">
        <p14:creationId xmlns:p14="http://schemas.microsoft.com/office/powerpoint/2010/main" val="2235121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96" y="51470"/>
            <a:ext cx="8229600" cy="686740"/>
          </a:xfrm>
        </p:spPr>
        <p:txBody>
          <a:bodyPr>
            <a:normAutofit/>
          </a:bodyPr>
          <a:lstStyle/>
          <a:p>
            <a:r>
              <a:rPr lang="en-US" sz="3600" dirty="0" smtClean="0"/>
              <a:t>Partitioned views and Partitioning…</a:t>
            </a:r>
            <a:endParaRPr lang="hr-HR" sz="3600" dirty="0"/>
          </a:p>
        </p:txBody>
      </p:sp>
      <p:sp>
        <p:nvSpPr>
          <p:cNvPr id="4" name="Rectangle 3"/>
          <p:cNvSpPr/>
          <p:nvPr/>
        </p:nvSpPr>
        <p:spPr>
          <a:xfrm>
            <a:off x="101841" y="931635"/>
            <a:ext cx="2237911"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smtClean="0"/>
              <a:t>vSales</a:t>
            </a:r>
            <a:r>
              <a:rPr lang="en-US" sz="1400" dirty="0" smtClean="0"/>
              <a:t> ( Option One )</a:t>
            </a:r>
          </a:p>
          <a:p>
            <a:pPr algn="ctr"/>
            <a:endParaRPr lang="en-US" dirty="0" smtClean="0"/>
          </a:p>
          <a:p>
            <a:r>
              <a:rPr lang="en-US" sz="1400" dirty="0" smtClean="0"/>
              <a:t>SELECT * FROM Sales_2014 </a:t>
            </a:r>
          </a:p>
          <a:p>
            <a:r>
              <a:rPr lang="en-US" sz="1400" dirty="0" smtClean="0"/>
              <a:t>UNION ALL</a:t>
            </a:r>
          </a:p>
          <a:p>
            <a:r>
              <a:rPr lang="en-US" sz="1400" dirty="0" smtClean="0"/>
              <a:t>SELECT * FROM Sales_2015</a:t>
            </a:r>
            <a:endParaRPr lang="hr-HR" sz="1400" dirty="0"/>
          </a:p>
        </p:txBody>
      </p:sp>
      <p:sp>
        <p:nvSpPr>
          <p:cNvPr id="5" name="Right Arrow 4"/>
          <p:cNvSpPr/>
          <p:nvPr/>
        </p:nvSpPr>
        <p:spPr>
          <a:xfrm>
            <a:off x="2411760" y="1507984"/>
            <a:ext cx="504056"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6" name="Right Arrow 5"/>
          <p:cNvSpPr/>
          <p:nvPr/>
        </p:nvSpPr>
        <p:spPr>
          <a:xfrm rot="1972991">
            <a:off x="2364561" y="1964186"/>
            <a:ext cx="613946"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7" name="Right Arrow 6"/>
          <p:cNvSpPr/>
          <p:nvPr/>
        </p:nvSpPr>
        <p:spPr>
          <a:xfrm>
            <a:off x="4355976" y="1632580"/>
            <a:ext cx="43204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8" name="Right Arrow 7"/>
          <p:cNvSpPr/>
          <p:nvPr/>
        </p:nvSpPr>
        <p:spPr>
          <a:xfrm>
            <a:off x="4355976" y="2894960"/>
            <a:ext cx="432048"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9" name="Rectangle 8"/>
          <p:cNvSpPr/>
          <p:nvPr/>
        </p:nvSpPr>
        <p:spPr>
          <a:xfrm>
            <a:off x="2987824" y="1563638"/>
            <a:ext cx="1296144" cy="557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First SELECT</a:t>
            </a:r>
            <a:endParaRPr lang="hr-HR" sz="1400" dirty="0"/>
          </a:p>
        </p:txBody>
      </p:sp>
      <p:sp>
        <p:nvSpPr>
          <p:cNvPr id="10" name="Rectangle 9"/>
          <p:cNvSpPr/>
          <p:nvPr/>
        </p:nvSpPr>
        <p:spPr>
          <a:xfrm>
            <a:off x="2987824" y="2738090"/>
            <a:ext cx="1296144" cy="5537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Second SELECT</a:t>
            </a:r>
            <a:endParaRPr lang="hr-HR" sz="1400" dirty="0"/>
          </a:p>
        </p:txBody>
      </p:sp>
      <p:sp>
        <p:nvSpPr>
          <p:cNvPr id="11" name="Rounded Rectangle 10"/>
          <p:cNvSpPr/>
          <p:nvPr/>
        </p:nvSpPr>
        <p:spPr>
          <a:xfrm>
            <a:off x="4882097" y="2738090"/>
            <a:ext cx="1512168" cy="15533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Sales data 2015</a:t>
            </a:r>
          </a:p>
          <a:p>
            <a:pPr algn="ctr"/>
            <a:endParaRPr lang="en-US" sz="1400" dirty="0" smtClean="0"/>
          </a:p>
          <a:p>
            <a:r>
              <a:rPr lang="en-US" sz="1400" dirty="0" smtClean="0"/>
              <a:t>Row 200</a:t>
            </a:r>
          </a:p>
          <a:p>
            <a:r>
              <a:rPr lang="en-US" sz="1400" dirty="0" smtClean="0"/>
              <a:t>Row 400</a:t>
            </a:r>
          </a:p>
          <a:p>
            <a:r>
              <a:rPr lang="en-US" sz="1400" dirty="0" smtClean="0"/>
              <a:t>…</a:t>
            </a:r>
          </a:p>
          <a:p>
            <a:r>
              <a:rPr lang="en-US" sz="1400" dirty="0" smtClean="0"/>
              <a:t>Row 400.000</a:t>
            </a:r>
            <a:endParaRPr lang="hr-HR" sz="1400" dirty="0"/>
          </a:p>
        </p:txBody>
      </p:sp>
      <p:sp>
        <p:nvSpPr>
          <p:cNvPr id="12" name="Rectangle 11"/>
          <p:cNvSpPr/>
          <p:nvPr/>
        </p:nvSpPr>
        <p:spPr>
          <a:xfrm>
            <a:off x="103007" y="2473751"/>
            <a:ext cx="2236745" cy="19886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err="1" smtClean="0"/>
              <a:t>vSales</a:t>
            </a:r>
            <a:r>
              <a:rPr lang="en-US" sz="1400" dirty="0" smtClean="0"/>
              <a:t> ( Option Two )</a:t>
            </a:r>
          </a:p>
          <a:p>
            <a:pPr algn="ctr"/>
            <a:endParaRPr lang="en-US" sz="1400" dirty="0" smtClean="0"/>
          </a:p>
          <a:p>
            <a:r>
              <a:rPr lang="en-US" sz="1400" dirty="0" smtClean="0"/>
              <a:t>SELECT * FROM Sales WHERE Year = ‘2014‘</a:t>
            </a:r>
          </a:p>
          <a:p>
            <a:r>
              <a:rPr lang="en-US" sz="1400" dirty="0" smtClean="0"/>
              <a:t>UNION ALL</a:t>
            </a:r>
          </a:p>
          <a:p>
            <a:r>
              <a:rPr lang="en-US" sz="1400" dirty="0" smtClean="0"/>
              <a:t>SELECT * FROM Sales</a:t>
            </a:r>
          </a:p>
          <a:p>
            <a:r>
              <a:rPr lang="en-US" sz="1400" dirty="0"/>
              <a:t>WHERE Year = ‘</a:t>
            </a:r>
            <a:r>
              <a:rPr lang="en-US" sz="1400" dirty="0" smtClean="0"/>
              <a:t>2015‘</a:t>
            </a:r>
            <a:endParaRPr lang="hr-HR" sz="1400" dirty="0"/>
          </a:p>
        </p:txBody>
      </p:sp>
      <p:sp>
        <p:nvSpPr>
          <p:cNvPr id="13" name="Right Arrow 12"/>
          <p:cNvSpPr/>
          <p:nvPr/>
        </p:nvSpPr>
        <p:spPr>
          <a:xfrm>
            <a:off x="2411760" y="3032027"/>
            <a:ext cx="504056"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4" name="Right Arrow 13"/>
          <p:cNvSpPr/>
          <p:nvPr/>
        </p:nvSpPr>
        <p:spPr>
          <a:xfrm rot="19742632">
            <a:off x="2379697" y="2568202"/>
            <a:ext cx="630272" cy="32486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15" name="Rounded Rectangle 14"/>
          <p:cNvSpPr/>
          <p:nvPr/>
        </p:nvSpPr>
        <p:spPr>
          <a:xfrm>
            <a:off x="4882097" y="1028269"/>
            <a:ext cx="1512168" cy="15728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Sales data 2014</a:t>
            </a:r>
          </a:p>
          <a:p>
            <a:pPr algn="ctr"/>
            <a:endParaRPr lang="en-US" sz="1400" dirty="0" smtClean="0"/>
          </a:p>
          <a:p>
            <a:r>
              <a:rPr lang="en-US" sz="1400" dirty="0" smtClean="0"/>
              <a:t>Row 200</a:t>
            </a:r>
          </a:p>
          <a:p>
            <a:r>
              <a:rPr lang="en-US" sz="1400" dirty="0" smtClean="0"/>
              <a:t>Row 400</a:t>
            </a:r>
          </a:p>
          <a:p>
            <a:r>
              <a:rPr lang="en-US" sz="1400" dirty="0" smtClean="0"/>
              <a:t>…</a:t>
            </a:r>
          </a:p>
          <a:p>
            <a:r>
              <a:rPr lang="en-US" sz="1400" dirty="0" smtClean="0"/>
              <a:t>Row 600.000</a:t>
            </a:r>
            <a:endParaRPr lang="hr-HR" sz="1400" dirty="0"/>
          </a:p>
        </p:txBody>
      </p:sp>
      <p:sp>
        <p:nvSpPr>
          <p:cNvPr id="16" name="Rectangle 15"/>
          <p:cNvSpPr/>
          <p:nvPr/>
        </p:nvSpPr>
        <p:spPr>
          <a:xfrm>
            <a:off x="6772997" y="1346031"/>
            <a:ext cx="39129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sz="1400" dirty="0"/>
          </a:p>
        </p:txBody>
      </p:sp>
      <p:sp>
        <p:nvSpPr>
          <p:cNvPr id="17" name="Rectangle 16"/>
          <p:cNvSpPr/>
          <p:nvPr/>
        </p:nvSpPr>
        <p:spPr>
          <a:xfrm>
            <a:off x="6772996" y="1699187"/>
            <a:ext cx="39129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sz="1400" dirty="0"/>
          </a:p>
        </p:txBody>
      </p:sp>
      <p:sp>
        <p:nvSpPr>
          <p:cNvPr id="18" name="Rectangle 17"/>
          <p:cNvSpPr/>
          <p:nvPr/>
        </p:nvSpPr>
        <p:spPr>
          <a:xfrm>
            <a:off x="6772995" y="2085246"/>
            <a:ext cx="39129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sz="1400" dirty="0"/>
          </a:p>
        </p:txBody>
      </p:sp>
      <p:sp>
        <p:nvSpPr>
          <p:cNvPr id="19" name="Rectangle 18"/>
          <p:cNvSpPr/>
          <p:nvPr/>
        </p:nvSpPr>
        <p:spPr>
          <a:xfrm>
            <a:off x="6772994" y="3052385"/>
            <a:ext cx="39129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sz="1400" dirty="0"/>
          </a:p>
        </p:txBody>
      </p:sp>
      <p:sp>
        <p:nvSpPr>
          <p:cNvPr id="20" name="Rectangle 19"/>
          <p:cNvSpPr/>
          <p:nvPr/>
        </p:nvSpPr>
        <p:spPr>
          <a:xfrm>
            <a:off x="6772993" y="3426474"/>
            <a:ext cx="39129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sz="1400" dirty="0"/>
          </a:p>
        </p:txBody>
      </p:sp>
      <p:sp>
        <p:nvSpPr>
          <p:cNvPr id="21" name="Rectangle 20"/>
          <p:cNvSpPr/>
          <p:nvPr/>
        </p:nvSpPr>
        <p:spPr>
          <a:xfrm>
            <a:off x="6768660" y="3797369"/>
            <a:ext cx="39129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sz="1400" dirty="0"/>
          </a:p>
        </p:txBody>
      </p:sp>
      <p:sp>
        <p:nvSpPr>
          <p:cNvPr id="22" name="Right Arrow 21"/>
          <p:cNvSpPr/>
          <p:nvPr/>
        </p:nvSpPr>
        <p:spPr>
          <a:xfrm>
            <a:off x="6449958" y="1356021"/>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23" name="Right Arrow 22"/>
          <p:cNvSpPr/>
          <p:nvPr/>
        </p:nvSpPr>
        <p:spPr>
          <a:xfrm>
            <a:off x="6451646" y="1724637"/>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24" name="Right Arrow 23"/>
          <p:cNvSpPr/>
          <p:nvPr/>
        </p:nvSpPr>
        <p:spPr>
          <a:xfrm>
            <a:off x="6444483" y="2100827"/>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25" name="Right Arrow 24"/>
          <p:cNvSpPr/>
          <p:nvPr/>
        </p:nvSpPr>
        <p:spPr>
          <a:xfrm>
            <a:off x="6444483" y="3085551"/>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26" name="Right Arrow 25"/>
          <p:cNvSpPr/>
          <p:nvPr/>
        </p:nvSpPr>
        <p:spPr>
          <a:xfrm>
            <a:off x="6444483" y="3452679"/>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27" name="Right Arrow 26"/>
          <p:cNvSpPr/>
          <p:nvPr/>
        </p:nvSpPr>
        <p:spPr>
          <a:xfrm>
            <a:off x="6447790" y="3823574"/>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28" name="Right Arrow 27"/>
          <p:cNvSpPr/>
          <p:nvPr/>
        </p:nvSpPr>
        <p:spPr>
          <a:xfrm>
            <a:off x="7255296" y="1347614"/>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29" name="Right Arrow 28"/>
          <p:cNvSpPr/>
          <p:nvPr/>
        </p:nvSpPr>
        <p:spPr>
          <a:xfrm>
            <a:off x="7256984" y="1716230"/>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30" name="Right Arrow 29"/>
          <p:cNvSpPr/>
          <p:nvPr/>
        </p:nvSpPr>
        <p:spPr>
          <a:xfrm>
            <a:off x="7249821" y="2092420"/>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31" name="Right Arrow 30"/>
          <p:cNvSpPr/>
          <p:nvPr/>
        </p:nvSpPr>
        <p:spPr>
          <a:xfrm>
            <a:off x="7249821" y="3077144"/>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32" name="Right Arrow 31"/>
          <p:cNvSpPr/>
          <p:nvPr/>
        </p:nvSpPr>
        <p:spPr>
          <a:xfrm>
            <a:off x="7249821" y="3444272"/>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33" name="Right Arrow 32"/>
          <p:cNvSpPr/>
          <p:nvPr/>
        </p:nvSpPr>
        <p:spPr>
          <a:xfrm>
            <a:off x="7253128" y="3815167"/>
            <a:ext cx="267344" cy="2341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hr-HR"/>
          </a:p>
        </p:txBody>
      </p:sp>
      <p:sp>
        <p:nvSpPr>
          <p:cNvPr id="34" name="Rectangle 33"/>
          <p:cNvSpPr/>
          <p:nvPr/>
        </p:nvSpPr>
        <p:spPr>
          <a:xfrm>
            <a:off x="7617025" y="1346031"/>
            <a:ext cx="141947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January 2014</a:t>
            </a:r>
            <a:endParaRPr lang="hr-HR" sz="1400" dirty="0"/>
          </a:p>
        </p:txBody>
      </p:sp>
      <p:sp>
        <p:nvSpPr>
          <p:cNvPr id="35" name="Rectangle 34"/>
          <p:cNvSpPr/>
          <p:nvPr/>
        </p:nvSpPr>
        <p:spPr>
          <a:xfrm>
            <a:off x="7617024" y="1699187"/>
            <a:ext cx="141947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a:t>
            </a:r>
            <a:endParaRPr lang="hr-HR" sz="1400" dirty="0"/>
          </a:p>
        </p:txBody>
      </p:sp>
      <p:sp>
        <p:nvSpPr>
          <p:cNvPr id="36" name="Rectangle 35"/>
          <p:cNvSpPr/>
          <p:nvPr/>
        </p:nvSpPr>
        <p:spPr>
          <a:xfrm>
            <a:off x="7617023" y="2085246"/>
            <a:ext cx="141947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December 2014</a:t>
            </a:r>
            <a:endParaRPr lang="hr-HR" sz="1400" dirty="0"/>
          </a:p>
        </p:txBody>
      </p:sp>
      <p:sp>
        <p:nvSpPr>
          <p:cNvPr id="40" name="Rectangle 39"/>
          <p:cNvSpPr/>
          <p:nvPr/>
        </p:nvSpPr>
        <p:spPr>
          <a:xfrm>
            <a:off x="7617023" y="3052385"/>
            <a:ext cx="141947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January 2015</a:t>
            </a:r>
            <a:endParaRPr lang="hr-HR" sz="1400" dirty="0"/>
          </a:p>
        </p:txBody>
      </p:sp>
      <p:sp>
        <p:nvSpPr>
          <p:cNvPr id="41" name="Rectangle 40"/>
          <p:cNvSpPr/>
          <p:nvPr/>
        </p:nvSpPr>
        <p:spPr>
          <a:xfrm>
            <a:off x="7617022" y="3405541"/>
            <a:ext cx="141947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a:t>
            </a:r>
            <a:endParaRPr lang="hr-HR" sz="1400" dirty="0"/>
          </a:p>
        </p:txBody>
      </p:sp>
      <p:sp>
        <p:nvSpPr>
          <p:cNvPr id="42" name="Rectangle 41"/>
          <p:cNvSpPr/>
          <p:nvPr/>
        </p:nvSpPr>
        <p:spPr>
          <a:xfrm>
            <a:off x="7617021" y="3791600"/>
            <a:ext cx="1419471" cy="2865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December 2015</a:t>
            </a:r>
            <a:endParaRPr lang="hr-HR" sz="1400" dirty="0"/>
          </a:p>
        </p:txBody>
      </p:sp>
    </p:spTree>
    <p:extLst>
      <p:ext uri="{BB962C8B-B14F-4D97-AF65-F5344CB8AC3E}">
        <p14:creationId xmlns:p14="http://schemas.microsoft.com/office/powerpoint/2010/main" val="76806759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fade">
                                      <p:cBhvr>
                                        <p:cTn id="106" dur="500"/>
                                        <p:tgtEl>
                                          <p:spTgt spid="3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fade">
                                      <p:cBhvr>
                                        <p:cTn id="109" dur="500"/>
                                        <p:tgtEl>
                                          <p:spTgt spid="3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0" grpId="0" animBg="1"/>
      <p:bldP spid="41" grpId="0" animBg="1"/>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Partitioned Views Vs. Partitioning</a:t>
            </a:r>
            <a:endParaRPr lang="en-US" dirty="0"/>
          </a:p>
        </p:txBody>
      </p:sp>
      <p:sp>
        <p:nvSpPr>
          <p:cNvPr id="6" name="Content Placeholder 5"/>
          <p:cNvSpPr>
            <a:spLocks noGrp="1"/>
          </p:cNvSpPr>
          <p:nvPr>
            <p:ph sz="half" idx="1"/>
          </p:nvPr>
        </p:nvSpPr>
        <p:spPr>
          <a:xfrm>
            <a:off x="35496" y="1200151"/>
            <a:ext cx="4398640" cy="3394472"/>
          </a:xfrm>
        </p:spPr>
        <p:txBody>
          <a:bodyPr>
            <a:normAutofit fontScale="85000" lnSpcReduction="20000"/>
          </a:bodyPr>
          <a:lstStyle/>
          <a:p>
            <a:r>
              <a:rPr lang="en-GB" dirty="0"/>
              <a:t>Partitioned </a:t>
            </a:r>
            <a:r>
              <a:rPr lang="en-GB" dirty="0" smtClean="0"/>
              <a:t>Views</a:t>
            </a:r>
          </a:p>
          <a:p>
            <a:pPr lvl="1"/>
            <a:r>
              <a:rPr lang="en-GB" dirty="0"/>
              <a:t>Any Version</a:t>
            </a:r>
          </a:p>
          <a:p>
            <a:pPr lvl="1"/>
            <a:r>
              <a:rPr lang="en-GB" dirty="0"/>
              <a:t>Partition elimination</a:t>
            </a:r>
          </a:p>
          <a:p>
            <a:pPr lvl="1"/>
            <a:r>
              <a:rPr lang="en-GB" dirty="0"/>
              <a:t>Different indexes per “partition”</a:t>
            </a:r>
          </a:p>
          <a:p>
            <a:pPr lvl="1"/>
            <a:r>
              <a:rPr lang="en-GB" dirty="0"/>
              <a:t>Replication friendly (all types</a:t>
            </a:r>
            <a:r>
              <a:rPr lang="en-GB" dirty="0" smtClean="0"/>
              <a:t>)</a:t>
            </a:r>
            <a:endParaRPr lang="en-GB" dirty="0"/>
          </a:p>
          <a:p>
            <a:pPr lvl="1"/>
            <a:r>
              <a:rPr lang="en-GB" dirty="0"/>
              <a:t>“Easy” feature</a:t>
            </a:r>
          </a:p>
          <a:p>
            <a:pPr lvl="1"/>
            <a:r>
              <a:rPr lang="en-GB" dirty="0"/>
              <a:t>High IO during “partitioning”</a:t>
            </a:r>
          </a:p>
          <a:p>
            <a:pPr lvl="1"/>
            <a:r>
              <a:rPr lang="en-GB" dirty="0"/>
              <a:t>Can support multiple constraints on multiple </a:t>
            </a:r>
            <a:r>
              <a:rPr lang="en-GB" dirty="0" smtClean="0"/>
              <a:t>columns</a:t>
            </a:r>
            <a:endParaRPr lang="en-GB" dirty="0"/>
          </a:p>
        </p:txBody>
      </p:sp>
      <p:sp>
        <p:nvSpPr>
          <p:cNvPr id="2" name="Content Placeholder 1"/>
          <p:cNvSpPr>
            <a:spLocks noGrp="1"/>
          </p:cNvSpPr>
          <p:nvPr>
            <p:ph sz="half" idx="2"/>
          </p:nvPr>
        </p:nvSpPr>
        <p:spPr>
          <a:xfrm>
            <a:off x="4716016" y="1200151"/>
            <a:ext cx="4398640" cy="3394472"/>
          </a:xfrm>
        </p:spPr>
        <p:txBody>
          <a:bodyPr>
            <a:normAutofit fontScale="85000" lnSpcReduction="20000"/>
          </a:bodyPr>
          <a:lstStyle/>
          <a:p>
            <a:r>
              <a:rPr lang="en-GB" dirty="0" smtClean="0"/>
              <a:t>Partitioning</a:t>
            </a:r>
          </a:p>
          <a:p>
            <a:pPr lvl="1"/>
            <a:r>
              <a:rPr lang="en-GB" dirty="0"/>
              <a:t>Enterprise only</a:t>
            </a:r>
          </a:p>
          <a:p>
            <a:pPr lvl="1"/>
            <a:r>
              <a:rPr lang="en-GB" dirty="0"/>
              <a:t>Partition elimination</a:t>
            </a:r>
          </a:p>
          <a:p>
            <a:pPr lvl="1"/>
            <a:r>
              <a:rPr lang="en-GB" dirty="0"/>
              <a:t>Same indexes for all partitions</a:t>
            </a:r>
          </a:p>
          <a:p>
            <a:pPr lvl="1"/>
            <a:r>
              <a:rPr lang="en-GB" dirty="0"/>
              <a:t>Replication friendly (transactional)</a:t>
            </a:r>
          </a:p>
          <a:p>
            <a:pPr lvl="1"/>
            <a:r>
              <a:rPr lang="en-GB" dirty="0"/>
              <a:t>“Complex” feature</a:t>
            </a:r>
          </a:p>
          <a:p>
            <a:pPr lvl="1"/>
            <a:r>
              <a:rPr lang="en-GB" dirty="0"/>
              <a:t>Designed specifically to ease the pain of moving in and out large volumes of data</a:t>
            </a:r>
          </a:p>
          <a:p>
            <a:pPr lvl="1"/>
            <a:r>
              <a:rPr lang="en-GB" dirty="0"/>
              <a:t>Partitioned on a single </a:t>
            </a:r>
            <a:r>
              <a:rPr lang="en-GB" dirty="0" smtClean="0"/>
              <a:t>column</a:t>
            </a:r>
            <a:endParaRPr lang="en-GB" dirty="0"/>
          </a:p>
        </p:txBody>
      </p:sp>
    </p:spTree>
    <p:extLst>
      <p:ext uri="{BB962C8B-B14F-4D97-AF65-F5344CB8AC3E}">
        <p14:creationId xmlns:p14="http://schemas.microsoft.com/office/powerpoint/2010/main" val="186099418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500"/>
                                        <p:tgtEl>
                                          <p:spTgt spid="2">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500"/>
                                        <p:tgtEl>
                                          <p:spTgt spid="2">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fade">
                                      <p:cBhvr>
                                        <p:cTn id="34" dur="500"/>
                                        <p:tgtEl>
                                          <p:spTgt spid="2">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500"/>
                                        <p:tgtEl>
                                          <p:spTgt spid="2">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500"/>
                                        <p:tgtEl>
                                          <p:spTgt spid="2">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You can partition ONLY by one column</a:t>
            </a:r>
          </a:p>
          <a:p>
            <a:r>
              <a:rPr lang="en-US" dirty="0"/>
              <a:t>Large table/index can be split into multiple manageable </a:t>
            </a:r>
            <a:r>
              <a:rPr lang="en-US" dirty="0" smtClean="0"/>
              <a:t>portions</a:t>
            </a:r>
          </a:p>
          <a:p>
            <a:pPr lvl="1"/>
            <a:r>
              <a:rPr lang="en-US" dirty="0" smtClean="0"/>
              <a:t>Horizontal </a:t>
            </a:r>
            <a:r>
              <a:rPr lang="en-US" dirty="0"/>
              <a:t>partitioning takes groups of rows in a single table and allocates them in semi-independent physical </a:t>
            </a:r>
            <a:r>
              <a:rPr lang="en-US" dirty="0" smtClean="0"/>
              <a:t>sections</a:t>
            </a:r>
            <a:endParaRPr lang="en-US" dirty="0"/>
          </a:p>
          <a:p>
            <a:r>
              <a:rPr lang="en-US" dirty="0"/>
              <a:t>SQL Server’s horizontal partitioning </a:t>
            </a:r>
            <a:r>
              <a:rPr lang="en-US" dirty="0" smtClean="0"/>
              <a:t>is RANGE based</a:t>
            </a:r>
            <a:endParaRPr lang="en-US" i="1" dirty="0"/>
          </a:p>
          <a:p>
            <a:pPr lvl="0"/>
            <a:endParaRPr lang="hr-HR" dirty="0"/>
          </a:p>
        </p:txBody>
      </p:sp>
      <p:sp>
        <p:nvSpPr>
          <p:cNvPr id="3" name="Title 2"/>
          <p:cNvSpPr>
            <a:spLocks noGrp="1"/>
          </p:cNvSpPr>
          <p:nvPr>
            <p:ph type="title"/>
          </p:nvPr>
        </p:nvSpPr>
        <p:spPr/>
        <p:txBody>
          <a:bodyPr/>
          <a:lstStyle/>
          <a:p>
            <a:r>
              <a:rPr lang="en-US" dirty="0" smtClean="0"/>
              <a:t>Data (Horizontal) partitioning</a:t>
            </a:r>
            <a:endParaRPr lang="hr-HR" dirty="0"/>
          </a:p>
        </p:txBody>
      </p:sp>
    </p:spTree>
    <p:extLst>
      <p:ext uri="{BB962C8B-B14F-4D97-AF65-F5344CB8AC3E}">
        <p14:creationId xmlns:p14="http://schemas.microsoft.com/office/powerpoint/2010/main" val="17356513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Horizontal ranges are based on a partition key</a:t>
            </a:r>
            <a:endParaRPr lang="en-US" sz="2800" dirty="0"/>
          </a:p>
        </p:txBody>
      </p:sp>
      <p:sp>
        <p:nvSpPr>
          <p:cNvPr id="3" name="Content Placeholder 2"/>
          <p:cNvSpPr>
            <a:spLocks noGrp="1"/>
          </p:cNvSpPr>
          <p:nvPr>
            <p:ph sz="quarter" idx="1"/>
          </p:nvPr>
        </p:nvSpPr>
        <p:spPr/>
        <p:txBody>
          <a:bodyPr>
            <a:normAutofit fontScale="92500" lnSpcReduction="10000"/>
          </a:bodyPr>
          <a:lstStyle/>
          <a:p>
            <a:r>
              <a:rPr lang="en-US" dirty="0" smtClean="0"/>
              <a:t>A single column in the table</a:t>
            </a:r>
          </a:p>
          <a:p>
            <a:pPr lvl="1"/>
            <a:r>
              <a:rPr lang="en-US" dirty="0" smtClean="0"/>
              <a:t>Use a computed column if you must, but make sure it performs well as a criterion and works for joins</a:t>
            </a:r>
          </a:p>
          <a:p>
            <a:r>
              <a:rPr lang="en-US" dirty="0" smtClean="0"/>
              <a:t>Typically a date or integer value</a:t>
            </a:r>
          </a:p>
          <a:p>
            <a:r>
              <a:rPr lang="en-US" dirty="0" smtClean="0"/>
              <a:t>Consider:</a:t>
            </a:r>
          </a:p>
          <a:p>
            <a:pPr lvl="1"/>
            <a:r>
              <a:rPr lang="en-US" dirty="0" smtClean="0"/>
              <a:t>A column you will join on</a:t>
            </a:r>
          </a:p>
          <a:p>
            <a:pPr lvl="1"/>
            <a:r>
              <a:rPr lang="en-US" dirty="0" smtClean="0"/>
              <a:t>A column you can always use as a criterion</a:t>
            </a:r>
          </a:p>
          <a:p>
            <a:pPr lvl="1"/>
            <a:endParaRPr lang="en-US" dirty="0"/>
          </a:p>
        </p:txBody>
      </p:sp>
    </p:spTree>
    <p:extLst>
      <p:ext uri="{BB962C8B-B14F-4D97-AF65-F5344CB8AC3E}">
        <p14:creationId xmlns:p14="http://schemas.microsoft.com/office/powerpoint/2010/main" val="25994247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a:t>Should reflect the best way to subdivide the target table and get a balanced distribution of data</a:t>
            </a:r>
          </a:p>
          <a:p>
            <a:endParaRPr lang="en-GB" sz="900" dirty="0"/>
          </a:p>
          <a:p>
            <a:r>
              <a:rPr lang="en-GB" dirty="0"/>
              <a:t>Used as a filter in most of the queries run against the table, otherwise you will not get the benefit of any partition elimination (accessing only the partitions needed as opposed to the whole table)</a:t>
            </a:r>
          </a:p>
          <a:p>
            <a:endParaRPr lang="en-GB" sz="900" dirty="0"/>
          </a:p>
          <a:p>
            <a:r>
              <a:rPr lang="en-GB" dirty="0"/>
              <a:t>Good candidates:</a:t>
            </a:r>
          </a:p>
          <a:p>
            <a:pPr lvl="1"/>
            <a:r>
              <a:rPr lang="en-GB" dirty="0"/>
              <a:t>Date time columns: order date, inserted date, etc.</a:t>
            </a:r>
          </a:p>
          <a:p>
            <a:pPr lvl="1"/>
            <a:r>
              <a:rPr lang="en-GB" dirty="0"/>
              <a:t>Countries: customer country</a:t>
            </a:r>
          </a:p>
          <a:p>
            <a:endParaRPr lang="hr-HR" dirty="0"/>
          </a:p>
        </p:txBody>
      </p:sp>
      <p:sp>
        <p:nvSpPr>
          <p:cNvPr id="3" name="Title 2"/>
          <p:cNvSpPr>
            <a:spLocks noGrp="1"/>
          </p:cNvSpPr>
          <p:nvPr>
            <p:ph type="title"/>
          </p:nvPr>
        </p:nvSpPr>
        <p:spPr/>
        <p:txBody>
          <a:bodyPr>
            <a:normAutofit fontScale="90000"/>
          </a:bodyPr>
          <a:lstStyle/>
          <a:p>
            <a:r>
              <a:rPr lang="en-US" dirty="0" smtClean="0"/>
              <a:t>Choosing a Partitioning Column</a:t>
            </a:r>
            <a:endParaRPr lang="hr-HR" dirty="0"/>
          </a:p>
        </p:txBody>
      </p:sp>
    </p:spTree>
    <p:extLst>
      <p:ext uri="{BB962C8B-B14F-4D97-AF65-F5344CB8AC3E}">
        <p14:creationId xmlns:p14="http://schemas.microsoft.com/office/powerpoint/2010/main" val="212614083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200151"/>
            <a:ext cx="8291264" cy="3394472"/>
          </a:xfrm>
        </p:spPr>
        <p:txBody>
          <a:bodyPr>
            <a:normAutofit fontScale="77500" lnSpcReduction="20000"/>
          </a:bodyPr>
          <a:lstStyle/>
          <a:p>
            <a:r>
              <a:rPr lang="en-US" dirty="0" smtClean="0"/>
              <a:t>PARTITION </a:t>
            </a:r>
            <a:r>
              <a:rPr lang="en-US" dirty="0"/>
              <a:t>FUNCTION</a:t>
            </a:r>
          </a:p>
          <a:p>
            <a:pPr lvl="1"/>
            <a:r>
              <a:rPr lang="en-US" dirty="0"/>
              <a:t>Used to specify partition boundary values</a:t>
            </a:r>
          </a:p>
          <a:p>
            <a:pPr lvl="1"/>
            <a:r>
              <a:rPr lang="en-US" dirty="0"/>
              <a:t>Two types (represents boundary data directions)</a:t>
            </a:r>
          </a:p>
          <a:p>
            <a:pPr lvl="2"/>
            <a:r>
              <a:rPr lang="en-US" dirty="0" smtClean="0"/>
              <a:t>LEFT – myself </a:t>
            </a:r>
            <a:r>
              <a:rPr lang="en-US" dirty="0"/>
              <a:t>and my left range values</a:t>
            </a:r>
          </a:p>
          <a:p>
            <a:pPr lvl="2"/>
            <a:r>
              <a:rPr lang="en-US" dirty="0" smtClean="0"/>
              <a:t>RIGHT – myself </a:t>
            </a:r>
            <a:r>
              <a:rPr lang="en-US" dirty="0"/>
              <a:t>and my right range values</a:t>
            </a:r>
          </a:p>
          <a:p>
            <a:r>
              <a:rPr lang="en-US" dirty="0"/>
              <a:t>PARTITION SCHEME</a:t>
            </a:r>
          </a:p>
          <a:p>
            <a:pPr lvl="1"/>
            <a:r>
              <a:rPr lang="en-US" dirty="0"/>
              <a:t>Logical &amp; Partitions physically aligned</a:t>
            </a:r>
          </a:p>
          <a:p>
            <a:pPr lvl="1"/>
            <a:r>
              <a:rPr lang="en-US" dirty="0"/>
              <a:t>Span over single or multiple file groups</a:t>
            </a:r>
          </a:p>
          <a:p>
            <a:pPr lvl="1"/>
            <a:r>
              <a:rPr lang="en-US" dirty="0"/>
              <a:t>Can specify each partition can go to a individual file group or all partitions can go into a single file group</a:t>
            </a:r>
          </a:p>
          <a:p>
            <a:endParaRPr lang="en-US" dirty="0"/>
          </a:p>
        </p:txBody>
      </p:sp>
      <p:sp>
        <p:nvSpPr>
          <p:cNvPr id="3" name="Title 2"/>
          <p:cNvSpPr>
            <a:spLocks noGrp="1"/>
          </p:cNvSpPr>
          <p:nvPr>
            <p:ph type="title"/>
          </p:nvPr>
        </p:nvSpPr>
        <p:spPr/>
        <p:txBody>
          <a:bodyPr/>
          <a:lstStyle/>
          <a:p>
            <a:r>
              <a:rPr lang="en-US" dirty="0" smtClean="0"/>
              <a:t>Partition concepts (1)</a:t>
            </a:r>
            <a:endParaRPr lang="hr-HR" dirty="0"/>
          </a:p>
        </p:txBody>
      </p:sp>
    </p:spTree>
    <p:extLst>
      <p:ext uri="{BB962C8B-B14F-4D97-AF65-F5344CB8AC3E}">
        <p14:creationId xmlns:p14="http://schemas.microsoft.com/office/powerpoint/2010/main" val="7419392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063228"/>
            <a:ext cx="8568952" cy="3568541"/>
          </a:xfrm>
        </p:spPr>
        <p:txBody>
          <a:bodyPr>
            <a:normAutofit fontScale="62500" lnSpcReduction="20000"/>
          </a:bodyPr>
          <a:lstStyle/>
          <a:p>
            <a:r>
              <a:rPr lang="en-US" sz="4000" dirty="0" smtClean="0"/>
              <a:t>SPLIT/MERGE</a:t>
            </a:r>
            <a:endParaRPr lang="en-US" sz="4000" dirty="0"/>
          </a:p>
          <a:p>
            <a:pPr lvl="1"/>
            <a:r>
              <a:rPr lang="en-US" sz="3500" dirty="0"/>
              <a:t>SPLIT</a:t>
            </a:r>
          </a:p>
          <a:p>
            <a:pPr lvl="2"/>
            <a:r>
              <a:rPr lang="en-US" sz="3000" dirty="0"/>
              <a:t>Introduces new boundary</a:t>
            </a:r>
          </a:p>
          <a:p>
            <a:pPr lvl="2"/>
            <a:r>
              <a:rPr lang="en-US" sz="3000" dirty="0"/>
              <a:t>Partition will be added to respective side (L/R)</a:t>
            </a:r>
          </a:p>
          <a:p>
            <a:pPr lvl="1"/>
            <a:r>
              <a:rPr lang="en-US" sz="3500" dirty="0"/>
              <a:t>MERGE</a:t>
            </a:r>
          </a:p>
          <a:p>
            <a:pPr lvl="2"/>
            <a:r>
              <a:rPr lang="en-US" sz="3000" dirty="0"/>
              <a:t>Deletes boundary </a:t>
            </a:r>
          </a:p>
          <a:p>
            <a:pPr lvl="2"/>
            <a:r>
              <a:rPr lang="en-US" sz="3000" dirty="0"/>
              <a:t>Partition will be merged to the respective side (L/R)</a:t>
            </a:r>
          </a:p>
          <a:p>
            <a:r>
              <a:rPr lang="en-US" sz="4000" dirty="0"/>
              <a:t>SWITCH IN/OUT</a:t>
            </a:r>
          </a:p>
          <a:p>
            <a:pPr lvl="1"/>
            <a:r>
              <a:rPr lang="en-US" sz="3000" dirty="0"/>
              <a:t>Moving partition from partitioned table to other partitioned table called “in”</a:t>
            </a:r>
          </a:p>
          <a:p>
            <a:pPr lvl="1"/>
            <a:r>
              <a:rPr lang="en-US" sz="3000" dirty="0"/>
              <a:t>Moving partition from partitioned table to non partitioned table called “out</a:t>
            </a:r>
            <a:r>
              <a:rPr lang="en-US" sz="3000" dirty="0" smtClean="0"/>
              <a:t>”</a:t>
            </a:r>
            <a:endParaRPr lang="en-US" sz="3000" dirty="0"/>
          </a:p>
        </p:txBody>
      </p:sp>
      <p:sp>
        <p:nvSpPr>
          <p:cNvPr id="3" name="Title 2"/>
          <p:cNvSpPr>
            <a:spLocks noGrp="1"/>
          </p:cNvSpPr>
          <p:nvPr>
            <p:ph type="title"/>
          </p:nvPr>
        </p:nvSpPr>
        <p:spPr/>
        <p:txBody>
          <a:bodyPr/>
          <a:lstStyle/>
          <a:p>
            <a:r>
              <a:rPr lang="en-US" dirty="0" smtClean="0"/>
              <a:t>Partition concepts (2)</a:t>
            </a:r>
            <a:endParaRPr lang="hr-HR" dirty="0"/>
          </a:p>
        </p:txBody>
      </p:sp>
    </p:spTree>
    <p:extLst>
      <p:ext uri="{BB962C8B-B14F-4D97-AF65-F5344CB8AC3E}">
        <p14:creationId xmlns:p14="http://schemas.microsoft.com/office/powerpoint/2010/main" val="134610415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123478"/>
            <a:ext cx="8229600" cy="857250"/>
          </a:xfrm>
        </p:spPr>
        <p:txBody>
          <a:bodyPr/>
          <a:lstStyle/>
          <a:p>
            <a:r>
              <a:rPr lang="en-US" dirty="0" smtClean="0"/>
              <a:t>Data Partitioning Architecture</a:t>
            </a:r>
            <a:endParaRPr lang="hr-HR" dirty="0"/>
          </a:p>
        </p:txBody>
      </p:sp>
      <p:sp>
        <p:nvSpPr>
          <p:cNvPr id="4" name="Rounded Rectangle 3"/>
          <p:cNvSpPr/>
          <p:nvPr/>
        </p:nvSpPr>
        <p:spPr>
          <a:xfrm>
            <a:off x="2987824" y="1203598"/>
            <a:ext cx="1872208"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Table/Index View</a:t>
            </a:r>
            <a:endParaRPr lang="hr-HR" dirty="0"/>
          </a:p>
        </p:txBody>
      </p:sp>
      <p:sp>
        <p:nvSpPr>
          <p:cNvPr id="5" name="Rounded Rectangle 4"/>
          <p:cNvSpPr/>
          <p:nvPr/>
        </p:nvSpPr>
        <p:spPr>
          <a:xfrm>
            <a:off x="6372200" y="1203598"/>
            <a:ext cx="2304256" cy="360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Logical representation</a:t>
            </a:r>
            <a:endParaRPr lang="hr-HR" dirty="0"/>
          </a:p>
        </p:txBody>
      </p:sp>
      <p:sp>
        <p:nvSpPr>
          <p:cNvPr id="6" name="Rounded Rectangle 5"/>
          <p:cNvSpPr/>
          <p:nvPr/>
        </p:nvSpPr>
        <p:spPr>
          <a:xfrm>
            <a:off x="1907704" y="1851670"/>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P1</a:t>
            </a:r>
            <a:endParaRPr lang="hr-HR" dirty="0"/>
          </a:p>
        </p:txBody>
      </p:sp>
      <p:sp>
        <p:nvSpPr>
          <p:cNvPr id="7" name="Rounded Rectangle 6"/>
          <p:cNvSpPr/>
          <p:nvPr/>
        </p:nvSpPr>
        <p:spPr>
          <a:xfrm>
            <a:off x="5580112" y="1851670"/>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Pn</a:t>
            </a:r>
            <a:endParaRPr lang="hr-HR" dirty="0"/>
          </a:p>
        </p:txBody>
      </p:sp>
      <p:cxnSp>
        <p:nvCxnSpPr>
          <p:cNvPr id="9" name="Straight Connector 8"/>
          <p:cNvCxnSpPr>
            <a:stCxn id="4" idx="2"/>
            <a:endCxn id="6" idx="0"/>
          </p:cNvCxnSpPr>
          <p:nvPr/>
        </p:nvCxnSpPr>
        <p:spPr>
          <a:xfrm flipH="1">
            <a:off x="2159732" y="1563638"/>
            <a:ext cx="1764196"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7" idx="0"/>
          </p:cNvCxnSpPr>
          <p:nvPr/>
        </p:nvCxnSpPr>
        <p:spPr>
          <a:xfrm>
            <a:off x="3923928" y="1563638"/>
            <a:ext cx="1908212"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515852" y="2428560"/>
            <a:ext cx="128776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Index/heap</a:t>
            </a:r>
            <a:endParaRPr lang="hr-HR" dirty="0"/>
          </a:p>
        </p:txBody>
      </p:sp>
      <p:cxnSp>
        <p:nvCxnSpPr>
          <p:cNvPr id="17" name="Straight Connector 16"/>
          <p:cNvCxnSpPr>
            <a:stCxn id="6" idx="2"/>
            <a:endCxn id="16" idx="0"/>
          </p:cNvCxnSpPr>
          <p:nvPr/>
        </p:nvCxnSpPr>
        <p:spPr>
          <a:xfrm>
            <a:off x="2159732" y="2211710"/>
            <a:ext cx="0" cy="2168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5181798" y="2428560"/>
            <a:ext cx="1300684"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Index/heap</a:t>
            </a:r>
            <a:endParaRPr lang="hr-HR" dirty="0"/>
          </a:p>
        </p:txBody>
      </p:sp>
      <p:cxnSp>
        <p:nvCxnSpPr>
          <p:cNvPr id="19" name="Straight Connector 18"/>
          <p:cNvCxnSpPr>
            <a:stCxn id="7" idx="2"/>
            <a:endCxn id="18" idx="0"/>
          </p:cNvCxnSpPr>
          <p:nvPr/>
        </p:nvCxnSpPr>
        <p:spPr>
          <a:xfrm>
            <a:off x="5832140" y="2211710"/>
            <a:ext cx="0" cy="2168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007877" y="307580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26" name="Rounded Rectangle 25"/>
          <p:cNvSpPr/>
          <p:nvPr/>
        </p:nvSpPr>
        <p:spPr>
          <a:xfrm>
            <a:off x="1585018" y="307580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27" name="Rounded Rectangle 26"/>
          <p:cNvSpPr/>
          <p:nvPr/>
        </p:nvSpPr>
        <p:spPr>
          <a:xfrm>
            <a:off x="2159732" y="3082652"/>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28" name="Rounded Rectangle 27"/>
          <p:cNvSpPr/>
          <p:nvPr/>
        </p:nvSpPr>
        <p:spPr>
          <a:xfrm>
            <a:off x="2735796" y="3082652"/>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29" name="Rounded Rectangle 28"/>
          <p:cNvSpPr/>
          <p:nvPr/>
        </p:nvSpPr>
        <p:spPr>
          <a:xfrm>
            <a:off x="1006554" y="357301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0" name="Rounded Rectangle 29"/>
          <p:cNvSpPr/>
          <p:nvPr/>
        </p:nvSpPr>
        <p:spPr>
          <a:xfrm>
            <a:off x="1581268" y="357301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1" name="Rounded Rectangle 30"/>
          <p:cNvSpPr/>
          <p:nvPr/>
        </p:nvSpPr>
        <p:spPr>
          <a:xfrm>
            <a:off x="2155982" y="3579862"/>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2" name="Rounded Rectangle 31"/>
          <p:cNvSpPr/>
          <p:nvPr/>
        </p:nvSpPr>
        <p:spPr>
          <a:xfrm>
            <a:off x="2730696" y="357301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3" name="Rounded Rectangle 32"/>
          <p:cNvSpPr/>
          <p:nvPr/>
        </p:nvSpPr>
        <p:spPr>
          <a:xfrm>
            <a:off x="4716289" y="3068211"/>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4" name="Rounded Rectangle 33"/>
          <p:cNvSpPr/>
          <p:nvPr/>
        </p:nvSpPr>
        <p:spPr>
          <a:xfrm>
            <a:off x="5293430" y="3068211"/>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5" name="Rounded Rectangle 34"/>
          <p:cNvSpPr/>
          <p:nvPr/>
        </p:nvSpPr>
        <p:spPr>
          <a:xfrm>
            <a:off x="5868144" y="3075057"/>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6" name="Rounded Rectangle 35"/>
          <p:cNvSpPr/>
          <p:nvPr/>
        </p:nvSpPr>
        <p:spPr>
          <a:xfrm>
            <a:off x="6444208" y="3075057"/>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7" name="Rounded Rectangle 36"/>
          <p:cNvSpPr/>
          <p:nvPr/>
        </p:nvSpPr>
        <p:spPr>
          <a:xfrm>
            <a:off x="4716016" y="357301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8" name="Rounded Rectangle 37"/>
          <p:cNvSpPr/>
          <p:nvPr/>
        </p:nvSpPr>
        <p:spPr>
          <a:xfrm>
            <a:off x="5293430" y="357301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39" name="Rounded Rectangle 38"/>
          <p:cNvSpPr/>
          <p:nvPr/>
        </p:nvSpPr>
        <p:spPr>
          <a:xfrm>
            <a:off x="5868144" y="3566234"/>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40" name="Rounded Rectangle 39"/>
          <p:cNvSpPr/>
          <p:nvPr/>
        </p:nvSpPr>
        <p:spPr>
          <a:xfrm>
            <a:off x="6444208" y="3579862"/>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cxnSp>
        <p:nvCxnSpPr>
          <p:cNvPr id="44" name="Straight Connector 43"/>
          <p:cNvCxnSpPr>
            <a:stCxn id="16" idx="2"/>
            <a:endCxn id="25" idx="0"/>
          </p:cNvCxnSpPr>
          <p:nvPr/>
        </p:nvCxnSpPr>
        <p:spPr>
          <a:xfrm flipH="1">
            <a:off x="1259905" y="2788600"/>
            <a:ext cx="899827" cy="287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2"/>
            <a:endCxn id="26" idx="0"/>
          </p:cNvCxnSpPr>
          <p:nvPr/>
        </p:nvCxnSpPr>
        <p:spPr>
          <a:xfrm flipH="1">
            <a:off x="1837046" y="2788600"/>
            <a:ext cx="322686" cy="287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2"/>
            <a:endCxn id="27" idx="0"/>
          </p:cNvCxnSpPr>
          <p:nvPr/>
        </p:nvCxnSpPr>
        <p:spPr>
          <a:xfrm>
            <a:off x="2159732" y="2788600"/>
            <a:ext cx="252028" cy="294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6" idx="2"/>
            <a:endCxn id="28" idx="0"/>
          </p:cNvCxnSpPr>
          <p:nvPr/>
        </p:nvCxnSpPr>
        <p:spPr>
          <a:xfrm>
            <a:off x="2159732" y="2788600"/>
            <a:ext cx="828092" cy="294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6" idx="2"/>
            <a:endCxn id="29" idx="0"/>
          </p:cNvCxnSpPr>
          <p:nvPr/>
        </p:nvCxnSpPr>
        <p:spPr>
          <a:xfrm flipH="1">
            <a:off x="1258582" y="2788600"/>
            <a:ext cx="901150" cy="784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6" idx="2"/>
            <a:endCxn id="30" idx="0"/>
          </p:cNvCxnSpPr>
          <p:nvPr/>
        </p:nvCxnSpPr>
        <p:spPr>
          <a:xfrm flipH="1">
            <a:off x="1833296" y="2788600"/>
            <a:ext cx="326436" cy="784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6" idx="2"/>
            <a:endCxn id="31" idx="0"/>
          </p:cNvCxnSpPr>
          <p:nvPr/>
        </p:nvCxnSpPr>
        <p:spPr>
          <a:xfrm>
            <a:off x="2159732" y="2788600"/>
            <a:ext cx="248278" cy="79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6" idx="2"/>
            <a:endCxn id="32" idx="0"/>
          </p:cNvCxnSpPr>
          <p:nvPr/>
        </p:nvCxnSpPr>
        <p:spPr>
          <a:xfrm>
            <a:off x="2159732" y="2788600"/>
            <a:ext cx="822992" cy="784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8" idx="2"/>
            <a:endCxn id="36" idx="0"/>
          </p:cNvCxnSpPr>
          <p:nvPr/>
        </p:nvCxnSpPr>
        <p:spPr>
          <a:xfrm>
            <a:off x="5832140" y="2788600"/>
            <a:ext cx="864096" cy="286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8" idx="2"/>
            <a:endCxn id="35" idx="0"/>
          </p:cNvCxnSpPr>
          <p:nvPr/>
        </p:nvCxnSpPr>
        <p:spPr>
          <a:xfrm>
            <a:off x="5832140" y="2788600"/>
            <a:ext cx="288032" cy="286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8" idx="2"/>
            <a:endCxn id="34" idx="0"/>
          </p:cNvCxnSpPr>
          <p:nvPr/>
        </p:nvCxnSpPr>
        <p:spPr>
          <a:xfrm flipH="1">
            <a:off x="5545458" y="2788600"/>
            <a:ext cx="286682" cy="279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33" idx="0"/>
          </p:cNvCxnSpPr>
          <p:nvPr/>
        </p:nvCxnSpPr>
        <p:spPr>
          <a:xfrm flipH="1">
            <a:off x="4968317" y="2788600"/>
            <a:ext cx="863823" cy="279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8" idx="2"/>
            <a:endCxn id="40" idx="0"/>
          </p:cNvCxnSpPr>
          <p:nvPr/>
        </p:nvCxnSpPr>
        <p:spPr>
          <a:xfrm>
            <a:off x="5832140" y="2788600"/>
            <a:ext cx="864096" cy="791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8" idx="2"/>
            <a:endCxn id="39" idx="0"/>
          </p:cNvCxnSpPr>
          <p:nvPr/>
        </p:nvCxnSpPr>
        <p:spPr>
          <a:xfrm>
            <a:off x="5832140" y="2788600"/>
            <a:ext cx="288032" cy="777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8" idx="0"/>
          </p:cNvCxnSpPr>
          <p:nvPr/>
        </p:nvCxnSpPr>
        <p:spPr>
          <a:xfrm flipH="1">
            <a:off x="5545458" y="2788600"/>
            <a:ext cx="286682" cy="784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37" idx="0"/>
            <a:endCxn id="18" idx="2"/>
          </p:cNvCxnSpPr>
          <p:nvPr/>
        </p:nvCxnSpPr>
        <p:spPr>
          <a:xfrm flipV="1">
            <a:off x="4968044" y="2788600"/>
            <a:ext cx="864096" cy="784416"/>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111477" y="3291830"/>
            <a:ext cx="2017001" cy="36688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Data Pages</a:t>
            </a:r>
            <a:endParaRPr lang="hr-HR" dirty="0"/>
          </a:p>
        </p:txBody>
      </p:sp>
      <p:sp>
        <p:nvSpPr>
          <p:cNvPr id="42" name="Rectangle 41"/>
          <p:cNvSpPr/>
          <p:nvPr/>
        </p:nvSpPr>
        <p:spPr>
          <a:xfrm>
            <a:off x="4823640" y="3324037"/>
            <a:ext cx="2017001" cy="3668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Data Pages</a:t>
            </a:r>
            <a:endParaRPr lang="hr-HR" dirty="0"/>
          </a:p>
        </p:txBody>
      </p:sp>
    </p:spTree>
    <p:extLst>
      <p:ext uri="{BB962C8B-B14F-4D97-AF65-F5344CB8AC3E}">
        <p14:creationId xmlns:p14="http://schemas.microsoft.com/office/powerpoint/2010/main" val="23163650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par>
                                <p:cTn id="87" presetID="10"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fade">
                                      <p:cBhvr>
                                        <p:cTn id="89" dur="500"/>
                                        <p:tgtEl>
                                          <p:spTgt spid="45"/>
                                        </p:tgtEl>
                                      </p:cBhvr>
                                    </p:animEffect>
                                  </p:childTnLst>
                                </p:cTn>
                              </p:par>
                              <p:par>
                                <p:cTn id="90" presetID="10" presetClass="entr" presetSubtype="0" fill="hold"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par>
                                <p:cTn id="93" presetID="10" presetClass="entr" presetSubtype="0" fill="hold"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500"/>
                                        <p:tgtEl>
                                          <p:spTgt spid="47"/>
                                        </p:tgtEl>
                                      </p:cBhvr>
                                    </p:animEffect>
                                  </p:childTnLst>
                                </p:cTn>
                              </p:par>
                              <p:par>
                                <p:cTn id="96" presetID="10" presetClass="entr" presetSubtype="0" fill="hold" nodeType="with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fade">
                                      <p:cBhvr>
                                        <p:cTn id="98" dur="500"/>
                                        <p:tgtEl>
                                          <p:spTgt spid="48"/>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par>
                                <p:cTn id="105" presetID="10" presetClass="entr" presetSubtype="0" fill="hold" nodeType="with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10" presetClass="entr" presetSubtype="0" fill="hold" nodeType="with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fade">
                                      <p:cBhvr>
                                        <p:cTn id="113" dur="500"/>
                                        <p:tgtEl>
                                          <p:spTgt spid="70"/>
                                        </p:tgtEl>
                                      </p:cBhvr>
                                    </p:animEffect>
                                  </p:childTnLst>
                                </p:cTn>
                              </p:par>
                              <p:par>
                                <p:cTn id="114" presetID="10" presetClass="entr" presetSubtype="0" fill="hold" nodeType="with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fade">
                                      <p:cBhvr>
                                        <p:cTn id="116" dur="500"/>
                                        <p:tgtEl>
                                          <p:spTgt spid="71"/>
                                        </p:tgtEl>
                                      </p:cBhvr>
                                    </p:animEffect>
                                  </p:childTnLst>
                                </p:cTn>
                              </p:par>
                              <p:par>
                                <p:cTn id="117" presetID="10" presetClass="entr" presetSubtype="0" fill="hold" nodeType="with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fade">
                                      <p:cBhvr>
                                        <p:cTn id="119" dur="500"/>
                                        <p:tgtEl>
                                          <p:spTgt spid="72"/>
                                        </p:tgtEl>
                                      </p:cBhvr>
                                    </p:animEffect>
                                  </p:childTnLst>
                                </p:cTn>
                              </p:par>
                              <p:par>
                                <p:cTn id="120" presetID="10" presetClass="entr" presetSubtype="0" fill="hold" nodeType="with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fade">
                                      <p:cBhvr>
                                        <p:cTn id="122" dur="500"/>
                                        <p:tgtEl>
                                          <p:spTgt spid="73"/>
                                        </p:tgtEl>
                                      </p:cBhvr>
                                    </p:animEffect>
                                  </p:childTnLst>
                                </p:cTn>
                              </p:par>
                              <p:par>
                                <p:cTn id="123" presetID="10" presetClass="entr" presetSubtype="0" fill="hold" nodeType="withEffect">
                                  <p:stCondLst>
                                    <p:cond delay="0"/>
                                  </p:stCondLst>
                                  <p:childTnLst>
                                    <p:set>
                                      <p:cBhvr>
                                        <p:cTn id="124" dur="1" fill="hold">
                                          <p:stCondLst>
                                            <p:cond delay="0"/>
                                          </p:stCondLst>
                                        </p:cTn>
                                        <p:tgtEl>
                                          <p:spTgt spid="74"/>
                                        </p:tgtEl>
                                        <p:attrNameLst>
                                          <p:attrName>style.visibility</p:attrName>
                                        </p:attrNameLst>
                                      </p:cBhvr>
                                      <p:to>
                                        <p:strVal val="visible"/>
                                      </p:to>
                                    </p:set>
                                    <p:animEffect transition="in" filter="fade">
                                      <p:cBhvr>
                                        <p:cTn id="125" dur="500"/>
                                        <p:tgtEl>
                                          <p:spTgt spid="74"/>
                                        </p:tgtEl>
                                      </p:cBhvr>
                                    </p:animEffect>
                                  </p:childTnLst>
                                </p:cTn>
                              </p:par>
                              <p:par>
                                <p:cTn id="126" presetID="10" presetClass="entr" presetSubtype="0" fill="hold" nodeType="with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fade">
                                      <p:cBhvr>
                                        <p:cTn id="128" dur="500"/>
                                        <p:tgtEl>
                                          <p:spTgt spid="75"/>
                                        </p:tgtEl>
                                      </p:cBhvr>
                                    </p:animEffect>
                                  </p:childTnLst>
                                </p:cTn>
                              </p:par>
                              <p:par>
                                <p:cTn id="129" presetID="10" presetClass="entr" presetSubtype="0" fill="hold" nodeType="withEffect">
                                  <p:stCondLst>
                                    <p:cond delay="0"/>
                                  </p:stCondLst>
                                  <p:childTnLst>
                                    <p:set>
                                      <p:cBhvr>
                                        <p:cTn id="130" dur="1" fill="hold">
                                          <p:stCondLst>
                                            <p:cond delay="0"/>
                                          </p:stCondLst>
                                        </p:cTn>
                                        <p:tgtEl>
                                          <p:spTgt spid="76"/>
                                        </p:tgtEl>
                                        <p:attrNameLst>
                                          <p:attrName>style.visibility</p:attrName>
                                        </p:attrNameLst>
                                      </p:cBhvr>
                                      <p:to>
                                        <p:strVal val="visible"/>
                                      </p:to>
                                    </p:set>
                                    <p:animEffect transition="in" filter="fade">
                                      <p:cBhvr>
                                        <p:cTn id="131" dur="500"/>
                                        <p:tgtEl>
                                          <p:spTgt spid="7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fade">
                                      <p:cBhvr>
                                        <p:cTn id="136" dur="500"/>
                                        <p:tgtEl>
                                          <p:spTgt spid="4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fade">
                                      <p:cBhvr>
                                        <p:cTn id="13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6" grpId="0" animBg="1"/>
      <p:bldP spid="18"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Partitioning is the one of the </a:t>
            </a:r>
            <a:r>
              <a:rPr lang="en-US" dirty="0" smtClean="0">
                <a:solidFill>
                  <a:srgbClr val="FFC000"/>
                </a:solidFill>
              </a:rPr>
              <a:t>key methods </a:t>
            </a:r>
            <a:r>
              <a:rPr lang="en-US" dirty="0"/>
              <a:t>that can </a:t>
            </a:r>
            <a:r>
              <a:rPr lang="en-US" dirty="0" smtClean="0"/>
              <a:t>enhance </a:t>
            </a:r>
            <a:r>
              <a:rPr lang="en-US" dirty="0"/>
              <a:t>query performance, but there is no </a:t>
            </a:r>
            <a:r>
              <a:rPr lang="en-US" dirty="0" smtClean="0"/>
              <a:t>guarantee - we show the why and how of partitioning in very large data sets.</a:t>
            </a:r>
          </a:p>
          <a:p>
            <a:pPr marL="0" indent="0">
              <a:buNone/>
            </a:pPr>
            <a:r>
              <a:rPr lang="en-US" dirty="0" smtClean="0"/>
              <a:t>Other key methods we need are </a:t>
            </a:r>
            <a:r>
              <a:rPr lang="en-US" dirty="0" smtClean="0">
                <a:solidFill>
                  <a:srgbClr val="FFC000"/>
                </a:solidFill>
              </a:rPr>
              <a:t>indexing</a:t>
            </a:r>
            <a:r>
              <a:rPr lang="en-US" dirty="0" smtClean="0"/>
              <a:t> and </a:t>
            </a:r>
            <a:r>
              <a:rPr lang="en-US" dirty="0" smtClean="0">
                <a:solidFill>
                  <a:srgbClr val="FFC000"/>
                </a:solidFill>
              </a:rPr>
              <a:t>data compression</a:t>
            </a:r>
            <a:r>
              <a:rPr lang="en-US" dirty="0" smtClean="0">
                <a:solidFill>
                  <a:schemeClr val="tx1"/>
                </a:solidFill>
              </a:rPr>
              <a:t>.</a:t>
            </a:r>
            <a:endParaRPr lang="en-US" dirty="0">
              <a:solidFill>
                <a:schemeClr val="tx1"/>
              </a:solidFill>
            </a:endParaRP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28277775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Partition Physical Architecture</a:t>
            </a:r>
            <a:endParaRPr lang="hr-HR" dirty="0"/>
          </a:p>
        </p:txBody>
      </p:sp>
      <p:grpSp>
        <p:nvGrpSpPr>
          <p:cNvPr id="4" name="Group 3"/>
          <p:cNvGrpSpPr/>
          <p:nvPr/>
        </p:nvGrpSpPr>
        <p:grpSpPr>
          <a:xfrm>
            <a:off x="4307904" y="2376314"/>
            <a:ext cx="4743450" cy="1828800"/>
            <a:chOff x="1219200" y="3276600"/>
            <a:chExt cx="6400800" cy="3200400"/>
          </a:xfrm>
        </p:grpSpPr>
        <p:sp>
          <p:nvSpPr>
            <p:cNvPr id="5" name="Flowchart: Magnetic Disk 4"/>
            <p:cNvSpPr/>
            <p:nvPr/>
          </p:nvSpPr>
          <p:spPr>
            <a:xfrm>
              <a:off x="1219200" y="3276600"/>
              <a:ext cx="6400800" cy="3200400"/>
            </a:xfrm>
            <a:prstGeom prst="flowChartMagneticDisk">
              <a:avLst/>
            </a:prstGeom>
            <a:solidFill>
              <a:srgbClr val="FFFF00">
                <a:alpha val="50000"/>
              </a:srgbClr>
            </a:solidFill>
          </p:spPr>
          <p:style>
            <a:lnRef idx="2">
              <a:schemeClr val="accent1"/>
            </a:lnRef>
            <a:fillRef idx="1">
              <a:schemeClr val="lt1"/>
            </a:fillRef>
            <a:effectRef idx="0">
              <a:schemeClr val="accent1"/>
            </a:effectRef>
            <a:fontRef idx="minor">
              <a:schemeClr val="dk1"/>
            </a:fontRef>
          </p:style>
          <p:txBody>
            <a:bodyPr rtlCol="0" anchor="t"/>
            <a:lstStyle/>
            <a:p>
              <a:r>
                <a:rPr lang="en-US" sz="1350" dirty="0"/>
                <a:t>Database</a:t>
              </a:r>
            </a:p>
          </p:txBody>
        </p:sp>
        <p:sp>
          <p:nvSpPr>
            <p:cNvPr id="6" name="Rectangle 5"/>
            <p:cNvSpPr/>
            <p:nvPr/>
          </p:nvSpPr>
          <p:spPr>
            <a:xfrm>
              <a:off x="2286000" y="4267200"/>
              <a:ext cx="45720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en-US" sz="1350" dirty="0"/>
                <a:t>File Group A</a:t>
              </a:r>
            </a:p>
          </p:txBody>
        </p:sp>
        <p:sp>
          <p:nvSpPr>
            <p:cNvPr id="7" name="Rectangle 6"/>
            <p:cNvSpPr/>
            <p:nvPr/>
          </p:nvSpPr>
          <p:spPr>
            <a:xfrm>
              <a:off x="2286000" y="4800600"/>
              <a:ext cx="45720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en-US" sz="1350" dirty="0"/>
                <a:t>File Group B</a:t>
              </a:r>
            </a:p>
          </p:txBody>
        </p:sp>
        <p:sp>
          <p:nvSpPr>
            <p:cNvPr id="8" name="Rectangle 7"/>
            <p:cNvSpPr/>
            <p:nvPr/>
          </p:nvSpPr>
          <p:spPr>
            <a:xfrm>
              <a:off x="2286000" y="5334000"/>
              <a:ext cx="45720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en-US" sz="1350" dirty="0"/>
                <a:t>File Group C</a:t>
              </a:r>
            </a:p>
          </p:txBody>
        </p:sp>
        <p:sp>
          <p:nvSpPr>
            <p:cNvPr id="9" name="Rectangle 8"/>
            <p:cNvSpPr/>
            <p:nvPr/>
          </p:nvSpPr>
          <p:spPr>
            <a:xfrm>
              <a:off x="2286000" y="5867400"/>
              <a:ext cx="4572000" cy="4572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en-US" sz="1350" dirty="0"/>
                <a:t>File Group D</a:t>
              </a:r>
            </a:p>
          </p:txBody>
        </p:sp>
        <p:sp>
          <p:nvSpPr>
            <p:cNvPr id="10" name="Rounded Rectangle 9"/>
            <p:cNvSpPr/>
            <p:nvPr/>
          </p:nvSpPr>
          <p:spPr>
            <a:xfrm>
              <a:off x="1943101" y="4952999"/>
              <a:ext cx="1190625" cy="914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50" dirty="0"/>
                <a:t>Partition scheme</a:t>
              </a:r>
            </a:p>
          </p:txBody>
        </p:sp>
        <p:grpSp>
          <p:nvGrpSpPr>
            <p:cNvPr id="11" name="Group 10"/>
            <p:cNvGrpSpPr/>
            <p:nvPr/>
          </p:nvGrpSpPr>
          <p:grpSpPr>
            <a:xfrm>
              <a:off x="2362200" y="4343400"/>
              <a:ext cx="533400" cy="304800"/>
              <a:chOff x="914400" y="3429000"/>
              <a:chExt cx="1828800" cy="1371600"/>
            </a:xfrm>
          </p:grpSpPr>
          <p:sp>
            <p:nvSpPr>
              <p:cNvPr id="52" name="Rectangle 51"/>
              <p:cNvSpPr/>
              <p:nvPr/>
            </p:nvSpPr>
            <p:spPr>
              <a:xfrm>
                <a:off x="22860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53" name="Rectangle 52"/>
              <p:cNvSpPr/>
              <p:nvPr/>
            </p:nvSpPr>
            <p:spPr>
              <a:xfrm>
                <a:off x="9144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54" name="Rectangle 53"/>
              <p:cNvSpPr/>
              <p:nvPr/>
            </p:nvSpPr>
            <p:spPr>
              <a:xfrm>
                <a:off x="1600200" y="34290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cxnSp>
            <p:nvCxnSpPr>
              <p:cNvPr id="55" name="Straight Connector 54"/>
              <p:cNvCxnSpPr>
                <a:stCxn id="54" idx="2"/>
                <a:endCxn id="53" idx="0"/>
              </p:cNvCxnSpPr>
              <p:nvPr/>
            </p:nvCxnSpPr>
            <p:spPr>
              <a:xfrm rot="5400000">
                <a:off x="12573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cxnSp>
            <p:nvCxnSpPr>
              <p:cNvPr id="56" name="Straight Connector 55"/>
              <p:cNvCxnSpPr>
                <a:stCxn id="54" idx="2"/>
                <a:endCxn id="52" idx="0"/>
              </p:cNvCxnSpPr>
              <p:nvPr/>
            </p:nvCxnSpPr>
            <p:spPr>
              <a:xfrm rot="16200000" flipH="1">
                <a:off x="19431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grpSp>
        <p:grpSp>
          <p:nvGrpSpPr>
            <p:cNvPr id="12" name="Group 11"/>
            <p:cNvGrpSpPr/>
            <p:nvPr/>
          </p:nvGrpSpPr>
          <p:grpSpPr>
            <a:xfrm>
              <a:off x="3352800" y="4343400"/>
              <a:ext cx="533400" cy="304800"/>
              <a:chOff x="914400" y="3429000"/>
              <a:chExt cx="1828800" cy="1371600"/>
            </a:xfrm>
          </p:grpSpPr>
          <p:sp>
            <p:nvSpPr>
              <p:cNvPr id="47" name="Rectangle 46"/>
              <p:cNvSpPr/>
              <p:nvPr/>
            </p:nvSpPr>
            <p:spPr>
              <a:xfrm>
                <a:off x="2286000" y="4343400"/>
                <a:ext cx="4572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a:p>
            </p:txBody>
          </p:sp>
          <p:sp>
            <p:nvSpPr>
              <p:cNvPr id="48" name="Rectangle 47"/>
              <p:cNvSpPr/>
              <p:nvPr/>
            </p:nvSpPr>
            <p:spPr>
              <a:xfrm>
                <a:off x="914400" y="4343400"/>
                <a:ext cx="4572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a:p>
            </p:txBody>
          </p:sp>
          <p:sp>
            <p:nvSpPr>
              <p:cNvPr id="49" name="Rectangle 48"/>
              <p:cNvSpPr/>
              <p:nvPr/>
            </p:nvSpPr>
            <p:spPr>
              <a:xfrm>
                <a:off x="1600200" y="3429000"/>
                <a:ext cx="4572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350"/>
              </a:p>
            </p:txBody>
          </p:sp>
          <p:cxnSp>
            <p:nvCxnSpPr>
              <p:cNvPr id="50" name="Straight Connector 49"/>
              <p:cNvCxnSpPr>
                <a:stCxn id="49" idx="2"/>
                <a:endCxn id="48" idx="0"/>
              </p:cNvCxnSpPr>
              <p:nvPr/>
            </p:nvCxnSpPr>
            <p:spPr>
              <a:xfrm rot="5400000">
                <a:off x="1257300" y="3771900"/>
                <a:ext cx="457200" cy="685800"/>
              </a:xfrm>
              <a:prstGeom prst="line">
                <a:avLst/>
              </a:prstGeom>
            </p:spPr>
            <p:style>
              <a:lnRef idx="1">
                <a:schemeClr val="accent6"/>
              </a:lnRef>
              <a:fillRef idx="2">
                <a:schemeClr val="accent6"/>
              </a:fillRef>
              <a:effectRef idx="1">
                <a:schemeClr val="accent6"/>
              </a:effectRef>
              <a:fontRef idx="minor">
                <a:schemeClr val="dk1"/>
              </a:fontRef>
            </p:style>
          </p:cxnSp>
          <p:cxnSp>
            <p:nvCxnSpPr>
              <p:cNvPr id="51" name="Straight Connector 50"/>
              <p:cNvCxnSpPr>
                <a:stCxn id="49" idx="2"/>
                <a:endCxn id="47" idx="0"/>
              </p:cNvCxnSpPr>
              <p:nvPr/>
            </p:nvCxnSpPr>
            <p:spPr>
              <a:xfrm rot="16200000" flipH="1">
                <a:off x="1943100" y="3771900"/>
                <a:ext cx="457200" cy="685800"/>
              </a:xfrm>
              <a:prstGeom prst="line">
                <a:avLst/>
              </a:prstGeom>
            </p:spPr>
            <p:style>
              <a:lnRef idx="1">
                <a:schemeClr val="accent6"/>
              </a:lnRef>
              <a:fillRef idx="2">
                <a:schemeClr val="accent6"/>
              </a:fillRef>
              <a:effectRef idx="1">
                <a:schemeClr val="accent6"/>
              </a:effectRef>
              <a:fontRef idx="minor">
                <a:schemeClr val="dk1"/>
              </a:fontRef>
            </p:style>
          </p:cxnSp>
        </p:grpSp>
        <p:grpSp>
          <p:nvGrpSpPr>
            <p:cNvPr id="13" name="Group 12"/>
            <p:cNvGrpSpPr/>
            <p:nvPr/>
          </p:nvGrpSpPr>
          <p:grpSpPr>
            <a:xfrm>
              <a:off x="2514600" y="4343400"/>
              <a:ext cx="533400" cy="304800"/>
              <a:chOff x="914400" y="3429000"/>
              <a:chExt cx="1828800" cy="1371600"/>
            </a:xfrm>
          </p:grpSpPr>
          <p:sp>
            <p:nvSpPr>
              <p:cNvPr id="42" name="Rectangle 41"/>
              <p:cNvSpPr/>
              <p:nvPr/>
            </p:nvSpPr>
            <p:spPr>
              <a:xfrm>
                <a:off x="22860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43" name="Rectangle 42"/>
              <p:cNvSpPr/>
              <p:nvPr/>
            </p:nvSpPr>
            <p:spPr>
              <a:xfrm>
                <a:off x="9144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44" name="Rectangle 43"/>
              <p:cNvSpPr/>
              <p:nvPr/>
            </p:nvSpPr>
            <p:spPr>
              <a:xfrm>
                <a:off x="1600200" y="34290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cxnSp>
            <p:nvCxnSpPr>
              <p:cNvPr id="45" name="Straight Connector 44"/>
              <p:cNvCxnSpPr>
                <a:stCxn id="44" idx="2"/>
                <a:endCxn id="43" idx="0"/>
              </p:cNvCxnSpPr>
              <p:nvPr/>
            </p:nvCxnSpPr>
            <p:spPr>
              <a:xfrm rot="5400000">
                <a:off x="12573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cxnSp>
            <p:nvCxnSpPr>
              <p:cNvPr id="46" name="Straight Connector 45"/>
              <p:cNvCxnSpPr>
                <a:stCxn id="44" idx="2"/>
                <a:endCxn id="42" idx="0"/>
              </p:cNvCxnSpPr>
              <p:nvPr/>
            </p:nvCxnSpPr>
            <p:spPr>
              <a:xfrm rot="16200000" flipH="1">
                <a:off x="19431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grpSp>
        <p:grpSp>
          <p:nvGrpSpPr>
            <p:cNvPr id="14" name="Group 13"/>
            <p:cNvGrpSpPr/>
            <p:nvPr/>
          </p:nvGrpSpPr>
          <p:grpSpPr>
            <a:xfrm>
              <a:off x="3352800" y="4800600"/>
              <a:ext cx="533400" cy="304800"/>
              <a:chOff x="914400" y="3429000"/>
              <a:chExt cx="1828800" cy="1371600"/>
            </a:xfrm>
          </p:grpSpPr>
          <p:sp>
            <p:nvSpPr>
              <p:cNvPr id="37" name="Rectangle 36"/>
              <p:cNvSpPr/>
              <p:nvPr/>
            </p:nvSpPr>
            <p:spPr>
              <a:xfrm>
                <a:off x="2286000" y="4343400"/>
                <a:ext cx="4572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sp>
            <p:nvSpPr>
              <p:cNvPr id="38" name="Rectangle 37"/>
              <p:cNvSpPr/>
              <p:nvPr/>
            </p:nvSpPr>
            <p:spPr>
              <a:xfrm>
                <a:off x="914400" y="4343400"/>
                <a:ext cx="4572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sp>
            <p:nvSpPr>
              <p:cNvPr id="39" name="Rectangle 38"/>
              <p:cNvSpPr/>
              <p:nvPr/>
            </p:nvSpPr>
            <p:spPr>
              <a:xfrm>
                <a:off x="1600200" y="3429000"/>
                <a:ext cx="457200"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350"/>
              </a:p>
            </p:txBody>
          </p:sp>
          <p:cxnSp>
            <p:nvCxnSpPr>
              <p:cNvPr id="40" name="Straight Connector 39"/>
              <p:cNvCxnSpPr>
                <a:stCxn id="39" idx="2"/>
                <a:endCxn id="38" idx="0"/>
              </p:cNvCxnSpPr>
              <p:nvPr/>
            </p:nvCxnSpPr>
            <p:spPr>
              <a:xfrm rot="5400000">
                <a:off x="1257300" y="3771900"/>
                <a:ext cx="457200" cy="685800"/>
              </a:xfrm>
              <a:prstGeom prst="line">
                <a:avLst/>
              </a:prstGeom>
            </p:spPr>
            <p:style>
              <a:lnRef idx="1">
                <a:schemeClr val="accent5"/>
              </a:lnRef>
              <a:fillRef idx="2">
                <a:schemeClr val="accent5"/>
              </a:fillRef>
              <a:effectRef idx="1">
                <a:schemeClr val="accent5"/>
              </a:effectRef>
              <a:fontRef idx="minor">
                <a:schemeClr val="dk1"/>
              </a:fontRef>
            </p:style>
          </p:cxnSp>
          <p:cxnSp>
            <p:nvCxnSpPr>
              <p:cNvPr id="41" name="Straight Connector 40"/>
              <p:cNvCxnSpPr>
                <a:stCxn id="39" idx="2"/>
                <a:endCxn id="37" idx="0"/>
              </p:cNvCxnSpPr>
              <p:nvPr/>
            </p:nvCxnSpPr>
            <p:spPr>
              <a:xfrm rot="16200000" flipH="1">
                <a:off x="1943100" y="3771900"/>
                <a:ext cx="457200" cy="685800"/>
              </a:xfrm>
              <a:prstGeom prst="line">
                <a:avLst/>
              </a:prstGeom>
            </p:spPr>
            <p:style>
              <a:lnRef idx="1">
                <a:schemeClr val="accent5"/>
              </a:lnRef>
              <a:fillRef idx="2">
                <a:schemeClr val="accent5"/>
              </a:fillRef>
              <a:effectRef idx="1">
                <a:schemeClr val="accent5"/>
              </a:effectRef>
              <a:fontRef idx="minor">
                <a:schemeClr val="dk1"/>
              </a:fontRef>
            </p:style>
          </p:cxnSp>
        </p:grpSp>
        <p:grpSp>
          <p:nvGrpSpPr>
            <p:cNvPr id="15" name="Group 14"/>
            <p:cNvGrpSpPr/>
            <p:nvPr/>
          </p:nvGrpSpPr>
          <p:grpSpPr>
            <a:xfrm>
              <a:off x="3352800" y="5410200"/>
              <a:ext cx="533400" cy="304800"/>
              <a:chOff x="914400" y="3429000"/>
              <a:chExt cx="1828800" cy="1371600"/>
            </a:xfrm>
          </p:grpSpPr>
          <p:sp>
            <p:nvSpPr>
              <p:cNvPr id="32" name="Rectangle 31"/>
              <p:cNvSpPr/>
              <p:nvPr/>
            </p:nvSpPr>
            <p:spPr>
              <a:xfrm>
                <a:off x="2286000" y="4343400"/>
                <a:ext cx="4572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33" name="Rectangle 32"/>
              <p:cNvSpPr/>
              <p:nvPr/>
            </p:nvSpPr>
            <p:spPr>
              <a:xfrm>
                <a:off x="914400" y="4343400"/>
                <a:ext cx="4572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sp>
            <p:nvSpPr>
              <p:cNvPr id="34" name="Rectangle 33"/>
              <p:cNvSpPr/>
              <p:nvPr/>
            </p:nvSpPr>
            <p:spPr>
              <a:xfrm>
                <a:off x="1600200" y="3429000"/>
                <a:ext cx="4572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0"/>
              </a:p>
            </p:txBody>
          </p:sp>
          <p:cxnSp>
            <p:nvCxnSpPr>
              <p:cNvPr id="35" name="Straight Connector 34"/>
              <p:cNvCxnSpPr>
                <a:stCxn id="34" idx="2"/>
                <a:endCxn id="33" idx="0"/>
              </p:cNvCxnSpPr>
              <p:nvPr/>
            </p:nvCxnSpPr>
            <p:spPr>
              <a:xfrm rot="5400000">
                <a:off x="1257300" y="3771900"/>
                <a:ext cx="457200" cy="685800"/>
              </a:xfrm>
              <a:prstGeom prst="line">
                <a:avLst/>
              </a:prstGeom>
            </p:spPr>
            <p:style>
              <a:lnRef idx="1">
                <a:schemeClr val="accent4"/>
              </a:lnRef>
              <a:fillRef idx="2">
                <a:schemeClr val="accent4"/>
              </a:fillRef>
              <a:effectRef idx="1">
                <a:schemeClr val="accent4"/>
              </a:effectRef>
              <a:fontRef idx="minor">
                <a:schemeClr val="dk1"/>
              </a:fontRef>
            </p:style>
          </p:cxnSp>
          <p:cxnSp>
            <p:nvCxnSpPr>
              <p:cNvPr id="36" name="Straight Connector 35"/>
              <p:cNvCxnSpPr>
                <a:stCxn id="34" idx="2"/>
                <a:endCxn id="32" idx="0"/>
              </p:cNvCxnSpPr>
              <p:nvPr/>
            </p:nvCxnSpPr>
            <p:spPr>
              <a:xfrm rot="16200000" flipH="1">
                <a:off x="1943100" y="3771900"/>
                <a:ext cx="457200" cy="685800"/>
              </a:xfrm>
              <a:prstGeom prst="line">
                <a:avLst/>
              </a:prstGeom>
            </p:spPr>
            <p:style>
              <a:lnRef idx="1">
                <a:schemeClr val="accent4"/>
              </a:lnRef>
              <a:fillRef idx="2">
                <a:schemeClr val="accent4"/>
              </a:fillRef>
              <a:effectRef idx="1">
                <a:schemeClr val="accent4"/>
              </a:effectRef>
              <a:fontRef idx="minor">
                <a:schemeClr val="dk1"/>
              </a:fontRef>
            </p:style>
          </p:cxnSp>
        </p:grpSp>
        <p:grpSp>
          <p:nvGrpSpPr>
            <p:cNvPr id="16" name="Group 15"/>
            <p:cNvGrpSpPr/>
            <p:nvPr/>
          </p:nvGrpSpPr>
          <p:grpSpPr>
            <a:xfrm>
              <a:off x="3352800" y="5867400"/>
              <a:ext cx="533400" cy="304800"/>
              <a:chOff x="914400" y="3429000"/>
              <a:chExt cx="1828800" cy="1371600"/>
            </a:xfrm>
          </p:grpSpPr>
          <p:sp>
            <p:nvSpPr>
              <p:cNvPr id="27" name="Rectangle 26"/>
              <p:cNvSpPr/>
              <p:nvPr/>
            </p:nvSpPr>
            <p:spPr>
              <a:xfrm>
                <a:off x="2286000" y="4343400"/>
                <a:ext cx="457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28" name="Rectangle 27"/>
              <p:cNvSpPr/>
              <p:nvPr/>
            </p:nvSpPr>
            <p:spPr>
              <a:xfrm>
                <a:off x="914400" y="4343400"/>
                <a:ext cx="457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sp>
            <p:nvSpPr>
              <p:cNvPr id="29" name="Rectangle 28"/>
              <p:cNvSpPr/>
              <p:nvPr/>
            </p:nvSpPr>
            <p:spPr>
              <a:xfrm>
                <a:off x="1600200" y="3429000"/>
                <a:ext cx="457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30" name="Straight Connector 29"/>
              <p:cNvCxnSpPr>
                <a:stCxn id="29" idx="2"/>
                <a:endCxn id="28" idx="0"/>
              </p:cNvCxnSpPr>
              <p:nvPr/>
            </p:nvCxnSpPr>
            <p:spPr>
              <a:xfrm rot="5400000">
                <a:off x="1257300" y="3771900"/>
                <a:ext cx="457200" cy="685800"/>
              </a:xfrm>
              <a:prstGeom prst="line">
                <a:avLst/>
              </a:prstGeom>
            </p:spPr>
            <p:style>
              <a:lnRef idx="1">
                <a:schemeClr val="accent3"/>
              </a:lnRef>
              <a:fillRef idx="2">
                <a:schemeClr val="accent3"/>
              </a:fillRef>
              <a:effectRef idx="1">
                <a:schemeClr val="accent3"/>
              </a:effectRef>
              <a:fontRef idx="minor">
                <a:schemeClr val="dk1"/>
              </a:fontRef>
            </p:style>
          </p:cxnSp>
          <p:cxnSp>
            <p:nvCxnSpPr>
              <p:cNvPr id="31" name="Straight Connector 30"/>
              <p:cNvCxnSpPr>
                <a:stCxn id="29" idx="2"/>
                <a:endCxn id="27" idx="0"/>
              </p:cNvCxnSpPr>
              <p:nvPr/>
            </p:nvCxnSpPr>
            <p:spPr>
              <a:xfrm rot="16200000" flipH="1">
                <a:off x="1943100" y="3771900"/>
                <a:ext cx="457200" cy="685800"/>
              </a:xfrm>
              <a:prstGeom prst="line">
                <a:avLst/>
              </a:prstGeom>
            </p:spPr>
            <p:style>
              <a:lnRef idx="1">
                <a:schemeClr val="accent3"/>
              </a:lnRef>
              <a:fillRef idx="2">
                <a:schemeClr val="accent3"/>
              </a:fillRef>
              <a:effectRef idx="1">
                <a:schemeClr val="accent3"/>
              </a:effectRef>
              <a:fontRef idx="minor">
                <a:schemeClr val="dk1"/>
              </a:fontRef>
            </p:style>
          </p:cxnSp>
        </p:grpSp>
        <p:cxnSp>
          <p:nvCxnSpPr>
            <p:cNvPr id="18" name="Straight Connector 17"/>
            <p:cNvCxnSpPr/>
            <p:nvPr/>
          </p:nvCxnSpPr>
          <p:spPr>
            <a:xfrm>
              <a:off x="3200400" y="4724400"/>
              <a:ext cx="8382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p:nvPr/>
          </p:nvCxnSpPr>
          <p:spPr>
            <a:xfrm>
              <a:off x="3200400" y="5257800"/>
              <a:ext cx="8382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a:off x="3200400" y="5791200"/>
              <a:ext cx="83820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21" name="Group 20"/>
            <p:cNvGrpSpPr/>
            <p:nvPr/>
          </p:nvGrpSpPr>
          <p:grpSpPr>
            <a:xfrm>
              <a:off x="2667000" y="4343400"/>
              <a:ext cx="533400" cy="304800"/>
              <a:chOff x="914400" y="3429000"/>
              <a:chExt cx="1828800" cy="1371600"/>
            </a:xfrm>
          </p:grpSpPr>
          <p:sp>
            <p:nvSpPr>
              <p:cNvPr id="22" name="Rectangle 21"/>
              <p:cNvSpPr/>
              <p:nvPr/>
            </p:nvSpPr>
            <p:spPr>
              <a:xfrm>
                <a:off x="22860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23" name="Rectangle 22"/>
              <p:cNvSpPr/>
              <p:nvPr/>
            </p:nvSpPr>
            <p:spPr>
              <a:xfrm>
                <a:off x="9144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24" name="Rectangle 23"/>
              <p:cNvSpPr/>
              <p:nvPr/>
            </p:nvSpPr>
            <p:spPr>
              <a:xfrm>
                <a:off x="1600200" y="34290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cxnSp>
            <p:nvCxnSpPr>
              <p:cNvPr id="25" name="Straight Connector 24"/>
              <p:cNvCxnSpPr>
                <a:stCxn id="24" idx="2"/>
                <a:endCxn id="23" idx="0"/>
              </p:cNvCxnSpPr>
              <p:nvPr/>
            </p:nvCxnSpPr>
            <p:spPr>
              <a:xfrm rot="5400000">
                <a:off x="12573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cxnSp>
            <p:nvCxnSpPr>
              <p:cNvPr id="26" name="Straight Connector 25"/>
              <p:cNvCxnSpPr>
                <a:stCxn id="24" idx="2"/>
                <a:endCxn id="22" idx="0"/>
              </p:cNvCxnSpPr>
              <p:nvPr/>
            </p:nvCxnSpPr>
            <p:spPr>
              <a:xfrm rot="16200000" flipH="1">
                <a:off x="19431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grpSp>
      </p:grpSp>
      <p:grpSp>
        <p:nvGrpSpPr>
          <p:cNvPr id="57" name="Group 56"/>
          <p:cNvGrpSpPr/>
          <p:nvPr/>
        </p:nvGrpSpPr>
        <p:grpSpPr>
          <a:xfrm>
            <a:off x="4307904" y="1347614"/>
            <a:ext cx="4800600" cy="914400"/>
            <a:chOff x="1219200" y="1600200"/>
            <a:chExt cx="6400800" cy="1524000"/>
          </a:xfrm>
        </p:grpSpPr>
        <p:cxnSp>
          <p:nvCxnSpPr>
            <p:cNvPr id="58" name="Straight Connector 57"/>
            <p:cNvCxnSpPr>
              <a:stCxn id="61" idx="2"/>
              <a:endCxn id="61" idx="0"/>
            </p:cNvCxnSpPr>
            <p:nvPr/>
          </p:nvCxnSpPr>
          <p:spPr>
            <a:xfrm rot="5400000" flipH="1">
              <a:off x="2857500" y="2781300"/>
              <a:ext cx="533400" cy="0"/>
            </a:xfrm>
            <a:prstGeom prst="line">
              <a:avLst/>
            </a:prstGeom>
          </p:spPr>
          <p:style>
            <a:lnRef idx="3">
              <a:schemeClr val="accent3"/>
            </a:lnRef>
            <a:fillRef idx="0">
              <a:schemeClr val="accent3"/>
            </a:fillRef>
            <a:effectRef idx="2">
              <a:schemeClr val="accent3"/>
            </a:effectRef>
            <a:fontRef idx="minor">
              <a:schemeClr val="tx1"/>
            </a:fontRef>
          </p:style>
        </p:cxnSp>
        <p:sp>
          <p:nvSpPr>
            <p:cNvPr id="59" name="Flowchart: Magnetic Disk 58"/>
            <p:cNvSpPr/>
            <p:nvPr/>
          </p:nvSpPr>
          <p:spPr>
            <a:xfrm>
              <a:off x="1219200" y="1600200"/>
              <a:ext cx="6400800" cy="1524000"/>
            </a:xfrm>
            <a:prstGeom prst="flowChartMagneticDisk">
              <a:avLst/>
            </a:prstGeom>
            <a:solidFill>
              <a:srgbClr val="FFFF00">
                <a:alpha val="50000"/>
              </a:srgbClr>
            </a:solidFill>
          </p:spPr>
          <p:style>
            <a:lnRef idx="2">
              <a:schemeClr val="accent1"/>
            </a:lnRef>
            <a:fillRef idx="1">
              <a:schemeClr val="lt1"/>
            </a:fillRef>
            <a:effectRef idx="0">
              <a:schemeClr val="accent1"/>
            </a:effectRef>
            <a:fontRef idx="minor">
              <a:schemeClr val="dk1"/>
            </a:fontRef>
          </p:style>
          <p:txBody>
            <a:bodyPr rtlCol="0" anchor="t"/>
            <a:lstStyle/>
            <a:p>
              <a:r>
                <a:rPr lang="en-US" sz="1350" dirty="0"/>
                <a:t>Database</a:t>
              </a:r>
            </a:p>
          </p:txBody>
        </p:sp>
        <p:sp>
          <p:nvSpPr>
            <p:cNvPr id="60" name="Rectangle 59"/>
            <p:cNvSpPr/>
            <p:nvPr/>
          </p:nvSpPr>
          <p:spPr>
            <a:xfrm>
              <a:off x="2286000" y="2133600"/>
              <a:ext cx="4572000" cy="914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en-US" sz="1350" dirty="0"/>
                <a:t>File Group</a:t>
              </a:r>
            </a:p>
          </p:txBody>
        </p:sp>
        <p:sp>
          <p:nvSpPr>
            <p:cNvPr id="61" name="Rounded Rectangle 60"/>
            <p:cNvSpPr/>
            <p:nvPr/>
          </p:nvSpPr>
          <p:spPr>
            <a:xfrm>
              <a:off x="2286000" y="2514600"/>
              <a:ext cx="1676400" cy="533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350" dirty="0"/>
                <a:t>Partition scheme</a:t>
              </a:r>
            </a:p>
          </p:txBody>
        </p:sp>
        <p:grpSp>
          <p:nvGrpSpPr>
            <p:cNvPr id="62" name="Group 61"/>
            <p:cNvGrpSpPr/>
            <p:nvPr/>
          </p:nvGrpSpPr>
          <p:grpSpPr>
            <a:xfrm>
              <a:off x="2286000" y="2590800"/>
              <a:ext cx="533400" cy="304800"/>
              <a:chOff x="914400" y="3429000"/>
              <a:chExt cx="1828800" cy="1371600"/>
            </a:xfrm>
          </p:grpSpPr>
          <p:sp>
            <p:nvSpPr>
              <p:cNvPr id="69" name="Rectangle 68"/>
              <p:cNvSpPr/>
              <p:nvPr/>
            </p:nvSpPr>
            <p:spPr>
              <a:xfrm>
                <a:off x="22860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70" name="Rectangle 69"/>
              <p:cNvSpPr/>
              <p:nvPr/>
            </p:nvSpPr>
            <p:spPr>
              <a:xfrm>
                <a:off x="9144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71" name="Rectangle 70"/>
              <p:cNvSpPr/>
              <p:nvPr/>
            </p:nvSpPr>
            <p:spPr>
              <a:xfrm>
                <a:off x="1600200" y="34290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cxnSp>
            <p:nvCxnSpPr>
              <p:cNvPr id="72" name="Straight Connector 71"/>
              <p:cNvCxnSpPr>
                <a:stCxn id="71" idx="2"/>
                <a:endCxn id="70" idx="0"/>
              </p:cNvCxnSpPr>
              <p:nvPr/>
            </p:nvCxnSpPr>
            <p:spPr>
              <a:xfrm rot="5400000">
                <a:off x="12573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cxnSp>
            <p:nvCxnSpPr>
              <p:cNvPr id="73" name="Straight Connector 72"/>
              <p:cNvCxnSpPr>
                <a:stCxn id="71" idx="2"/>
                <a:endCxn id="69" idx="0"/>
              </p:cNvCxnSpPr>
              <p:nvPr/>
            </p:nvCxnSpPr>
            <p:spPr>
              <a:xfrm rot="16200000" flipH="1">
                <a:off x="19431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grpSp>
        <p:grpSp>
          <p:nvGrpSpPr>
            <p:cNvPr id="63" name="Group 62"/>
            <p:cNvGrpSpPr/>
            <p:nvPr/>
          </p:nvGrpSpPr>
          <p:grpSpPr>
            <a:xfrm>
              <a:off x="3429000" y="2590800"/>
              <a:ext cx="533400" cy="304800"/>
              <a:chOff x="914400" y="3429000"/>
              <a:chExt cx="1828800" cy="1371600"/>
            </a:xfrm>
          </p:grpSpPr>
          <p:sp>
            <p:nvSpPr>
              <p:cNvPr id="64" name="Rectangle 63"/>
              <p:cNvSpPr/>
              <p:nvPr/>
            </p:nvSpPr>
            <p:spPr>
              <a:xfrm>
                <a:off x="22860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65" name="Rectangle 64"/>
              <p:cNvSpPr/>
              <p:nvPr/>
            </p:nvSpPr>
            <p:spPr>
              <a:xfrm>
                <a:off x="914400" y="43434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sp>
            <p:nvSpPr>
              <p:cNvPr id="66" name="Rectangle 65"/>
              <p:cNvSpPr/>
              <p:nvPr/>
            </p:nvSpPr>
            <p:spPr>
              <a:xfrm>
                <a:off x="1600200" y="3429000"/>
                <a:ext cx="457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350"/>
              </a:p>
            </p:txBody>
          </p:sp>
          <p:cxnSp>
            <p:nvCxnSpPr>
              <p:cNvPr id="67" name="Straight Connector 66"/>
              <p:cNvCxnSpPr>
                <a:stCxn id="66" idx="2"/>
                <a:endCxn id="65" idx="0"/>
              </p:cNvCxnSpPr>
              <p:nvPr/>
            </p:nvCxnSpPr>
            <p:spPr>
              <a:xfrm rot="5400000">
                <a:off x="12573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cxnSp>
            <p:nvCxnSpPr>
              <p:cNvPr id="68" name="Straight Connector 67"/>
              <p:cNvCxnSpPr>
                <a:stCxn id="66" idx="2"/>
                <a:endCxn id="64" idx="0"/>
              </p:cNvCxnSpPr>
              <p:nvPr/>
            </p:nvCxnSpPr>
            <p:spPr>
              <a:xfrm rot="16200000" flipH="1">
                <a:off x="1943100" y="3771900"/>
                <a:ext cx="457200" cy="685800"/>
              </a:xfrm>
              <a:prstGeom prst="line">
                <a:avLst/>
              </a:prstGeom>
            </p:spPr>
            <p:style>
              <a:lnRef idx="1">
                <a:schemeClr val="accent1"/>
              </a:lnRef>
              <a:fillRef idx="2">
                <a:schemeClr val="accent1"/>
              </a:fillRef>
              <a:effectRef idx="1">
                <a:schemeClr val="accent1"/>
              </a:effectRef>
              <a:fontRef idx="minor">
                <a:schemeClr val="dk1"/>
              </a:fontRef>
            </p:style>
          </p:cxnSp>
        </p:grpSp>
      </p:grpSp>
      <p:sp>
        <p:nvSpPr>
          <p:cNvPr id="78" name="Rounded Rectangle 77"/>
          <p:cNvSpPr/>
          <p:nvPr/>
        </p:nvSpPr>
        <p:spPr>
          <a:xfrm>
            <a:off x="32859" y="1865337"/>
            <a:ext cx="4184211" cy="12899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smtClean="0"/>
              <a:t>CREATE PARTITION SCHEME </a:t>
            </a:r>
          </a:p>
          <a:p>
            <a:r>
              <a:rPr lang="en-US" sz="1400" dirty="0" smtClean="0"/>
              <a:t>MyPartitionScheme_ps </a:t>
            </a:r>
          </a:p>
          <a:p>
            <a:r>
              <a:rPr lang="en-US" sz="1400" dirty="0" smtClean="0"/>
              <a:t>AS PARTITION MyPartitionFunctionName_pfn</a:t>
            </a:r>
          </a:p>
          <a:p>
            <a:r>
              <a:rPr lang="en-US" sz="1400" dirty="0" smtClean="0"/>
              <a:t>ALL TO ([FG]) -- specifying single file group</a:t>
            </a:r>
          </a:p>
          <a:p>
            <a:r>
              <a:rPr lang="en-US" sz="1400" dirty="0" smtClean="0"/>
              <a:t>-- TO ([FGA], </a:t>
            </a:r>
            <a:r>
              <a:rPr lang="en-US" sz="1400" dirty="0"/>
              <a:t>[</a:t>
            </a:r>
            <a:r>
              <a:rPr lang="en-US" sz="1400" dirty="0" smtClean="0"/>
              <a:t>FGB]) -- specifying multiple file groups</a:t>
            </a:r>
          </a:p>
        </p:txBody>
      </p:sp>
    </p:spTree>
    <p:extLst>
      <p:ext uri="{BB962C8B-B14F-4D97-AF65-F5344CB8AC3E}">
        <p14:creationId xmlns:p14="http://schemas.microsoft.com/office/powerpoint/2010/main" val="159160840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123478"/>
            <a:ext cx="8229600" cy="857250"/>
          </a:xfrm>
        </p:spPr>
        <p:txBody>
          <a:bodyPr/>
          <a:lstStyle/>
          <a:p>
            <a:r>
              <a:rPr lang="en-US" dirty="0" smtClean="0"/>
              <a:t>Partitioning Functions</a:t>
            </a:r>
            <a:endParaRPr lang="hr-HR" dirty="0"/>
          </a:p>
        </p:txBody>
      </p:sp>
      <p:sp>
        <p:nvSpPr>
          <p:cNvPr id="2" name="Rounded Rectangle 1"/>
          <p:cNvSpPr/>
          <p:nvPr/>
        </p:nvSpPr>
        <p:spPr>
          <a:xfrm>
            <a:off x="107504" y="1275606"/>
            <a:ext cx="4032448" cy="10081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t>CREATE PARTITION </a:t>
            </a:r>
            <a:r>
              <a:rPr lang="en-US" sz="2400" dirty="0" smtClean="0"/>
              <a:t>FUNCTION </a:t>
            </a:r>
            <a:r>
              <a:rPr lang="en-US" dirty="0" smtClean="0"/>
              <a:t>MyPartitionFunctionName_pfn(</a:t>
            </a:r>
            <a:r>
              <a:rPr lang="en-US" dirty="0" err="1" smtClean="0"/>
              <a:t>int</a:t>
            </a:r>
            <a:r>
              <a:rPr lang="en-US" dirty="0" smtClean="0"/>
              <a:t>) AS </a:t>
            </a:r>
          </a:p>
          <a:p>
            <a:r>
              <a:rPr lang="en-US" dirty="0" smtClean="0"/>
              <a:t>RANGE </a:t>
            </a:r>
            <a:r>
              <a:rPr lang="en-US" dirty="0"/>
              <a:t>LEFT FOR </a:t>
            </a:r>
            <a:r>
              <a:rPr lang="en-US" dirty="0" smtClean="0"/>
              <a:t>VALUES(10,50)</a:t>
            </a:r>
            <a:endParaRPr lang="hr-HR" dirty="0"/>
          </a:p>
        </p:txBody>
      </p:sp>
      <p:sp>
        <p:nvSpPr>
          <p:cNvPr id="53" name="Rounded Rectangle 52"/>
          <p:cNvSpPr/>
          <p:nvPr/>
        </p:nvSpPr>
        <p:spPr>
          <a:xfrm>
            <a:off x="107504" y="2712991"/>
            <a:ext cx="4032448" cy="10081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t>CREATE PARTITION </a:t>
            </a:r>
            <a:r>
              <a:rPr lang="en-US" sz="2400" dirty="0" smtClean="0"/>
              <a:t>FUNCTION </a:t>
            </a:r>
            <a:r>
              <a:rPr lang="en-US" dirty="0" smtClean="0"/>
              <a:t>MyPartitionFunctionName_pfn(</a:t>
            </a:r>
            <a:r>
              <a:rPr lang="en-US" dirty="0" err="1" smtClean="0"/>
              <a:t>int</a:t>
            </a:r>
            <a:r>
              <a:rPr lang="en-US" dirty="0" smtClean="0"/>
              <a:t>) AS </a:t>
            </a:r>
          </a:p>
          <a:p>
            <a:r>
              <a:rPr lang="en-US" dirty="0" smtClean="0"/>
              <a:t>RANGE RIGHT FOR VALUES(10,50)</a:t>
            </a:r>
            <a:endParaRPr lang="hr-HR" dirty="0"/>
          </a:p>
        </p:txBody>
      </p:sp>
      <p:sp>
        <p:nvSpPr>
          <p:cNvPr id="54" name="Rounded Rectangle 53"/>
          <p:cNvSpPr/>
          <p:nvPr/>
        </p:nvSpPr>
        <p:spPr>
          <a:xfrm>
            <a:off x="4220393" y="1278381"/>
            <a:ext cx="1551605"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&lt;=10</a:t>
            </a:r>
            <a:endParaRPr lang="hr-HR" dirty="0"/>
          </a:p>
        </p:txBody>
      </p:sp>
      <p:sp>
        <p:nvSpPr>
          <p:cNvPr id="55" name="Rounded Rectangle 54"/>
          <p:cNvSpPr/>
          <p:nvPr/>
        </p:nvSpPr>
        <p:spPr>
          <a:xfrm>
            <a:off x="5873773" y="1275606"/>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&gt;</a:t>
            </a:r>
            <a:r>
              <a:rPr lang="en-US" dirty="0" smtClean="0"/>
              <a:t>10 &amp; &lt;=50</a:t>
            </a:r>
            <a:endParaRPr lang="hr-HR" dirty="0"/>
          </a:p>
        </p:txBody>
      </p:sp>
      <p:sp>
        <p:nvSpPr>
          <p:cNvPr id="56" name="Rounded Rectangle 55"/>
          <p:cNvSpPr/>
          <p:nvPr/>
        </p:nvSpPr>
        <p:spPr>
          <a:xfrm>
            <a:off x="4223302" y="1956418"/>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57" name="Rounded Rectangle 56"/>
          <p:cNvSpPr/>
          <p:nvPr/>
        </p:nvSpPr>
        <p:spPr>
          <a:xfrm>
            <a:off x="5267942" y="1935989"/>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58" name="Rounded Rectangle 57"/>
          <p:cNvSpPr/>
          <p:nvPr/>
        </p:nvSpPr>
        <p:spPr>
          <a:xfrm>
            <a:off x="5873773" y="1930524"/>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59" name="Rounded Rectangle 58"/>
          <p:cNvSpPr/>
          <p:nvPr/>
        </p:nvSpPr>
        <p:spPr>
          <a:xfrm>
            <a:off x="6920357" y="1898992"/>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0" name="Rounded Rectangle 59"/>
          <p:cNvSpPr/>
          <p:nvPr/>
        </p:nvSpPr>
        <p:spPr>
          <a:xfrm>
            <a:off x="8568881" y="1889121"/>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1" name="Rounded Rectangle 60"/>
          <p:cNvSpPr/>
          <p:nvPr/>
        </p:nvSpPr>
        <p:spPr>
          <a:xfrm>
            <a:off x="7524328" y="1889121"/>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3" name="Rounded Rectangle 62"/>
          <p:cNvSpPr/>
          <p:nvPr/>
        </p:nvSpPr>
        <p:spPr>
          <a:xfrm>
            <a:off x="7524328" y="1275606"/>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&gt;50</a:t>
            </a:r>
            <a:endParaRPr lang="hr-HR" dirty="0"/>
          </a:p>
        </p:txBody>
      </p:sp>
      <p:sp>
        <p:nvSpPr>
          <p:cNvPr id="64" name="Rounded Rectangle 63"/>
          <p:cNvSpPr/>
          <p:nvPr/>
        </p:nvSpPr>
        <p:spPr>
          <a:xfrm>
            <a:off x="4220393" y="2715766"/>
            <a:ext cx="1551605"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&lt;10</a:t>
            </a:r>
            <a:endParaRPr lang="hr-HR" dirty="0"/>
          </a:p>
        </p:txBody>
      </p:sp>
      <p:sp>
        <p:nvSpPr>
          <p:cNvPr id="65" name="Rounded Rectangle 64"/>
          <p:cNvSpPr/>
          <p:nvPr/>
        </p:nvSpPr>
        <p:spPr>
          <a:xfrm>
            <a:off x="5873773" y="2712991"/>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&gt;=10 &amp; &lt;50</a:t>
            </a:r>
            <a:endParaRPr lang="hr-HR" dirty="0"/>
          </a:p>
        </p:txBody>
      </p:sp>
      <p:sp>
        <p:nvSpPr>
          <p:cNvPr id="66" name="Rounded Rectangle 65"/>
          <p:cNvSpPr/>
          <p:nvPr/>
        </p:nvSpPr>
        <p:spPr>
          <a:xfrm>
            <a:off x="4223302" y="3393803"/>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7" name="Rounded Rectangle 66"/>
          <p:cNvSpPr/>
          <p:nvPr/>
        </p:nvSpPr>
        <p:spPr>
          <a:xfrm>
            <a:off x="5267942" y="3373374"/>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8" name="Rounded Rectangle 67"/>
          <p:cNvSpPr/>
          <p:nvPr/>
        </p:nvSpPr>
        <p:spPr>
          <a:xfrm>
            <a:off x="5873773" y="3367909"/>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77" name="Rounded Rectangle 76"/>
          <p:cNvSpPr/>
          <p:nvPr/>
        </p:nvSpPr>
        <p:spPr>
          <a:xfrm>
            <a:off x="6920357" y="3336377"/>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78" name="Rounded Rectangle 77"/>
          <p:cNvSpPr/>
          <p:nvPr/>
        </p:nvSpPr>
        <p:spPr>
          <a:xfrm>
            <a:off x="8568881" y="332650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79" name="Rounded Rectangle 78"/>
          <p:cNvSpPr/>
          <p:nvPr/>
        </p:nvSpPr>
        <p:spPr>
          <a:xfrm>
            <a:off x="7524328" y="332650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80" name="Rounded Rectangle 79"/>
          <p:cNvSpPr/>
          <p:nvPr/>
        </p:nvSpPr>
        <p:spPr>
          <a:xfrm>
            <a:off x="7524328" y="2712991"/>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&gt;=50</a:t>
            </a:r>
            <a:endParaRPr lang="hr-HR" dirty="0"/>
          </a:p>
        </p:txBody>
      </p:sp>
      <p:cxnSp>
        <p:nvCxnSpPr>
          <p:cNvPr id="12" name="Straight Connector 11"/>
          <p:cNvCxnSpPr>
            <a:stCxn id="54" idx="2"/>
            <a:endCxn id="56" idx="0"/>
          </p:cNvCxnSpPr>
          <p:nvPr/>
        </p:nvCxnSpPr>
        <p:spPr>
          <a:xfrm flipH="1">
            <a:off x="4475330" y="1638421"/>
            <a:ext cx="520866" cy="317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4" idx="2"/>
            <a:endCxn id="57" idx="0"/>
          </p:cNvCxnSpPr>
          <p:nvPr/>
        </p:nvCxnSpPr>
        <p:spPr>
          <a:xfrm>
            <a:off x="4996196" y="1638421"/>
            <a:ext cx="523774" cy="29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55" idx="2"/>
            <a:endCxn id="58" idx="0"/>
          </p:cNvCxnSpPr>
          <p:nvPr/>
        </p:nvCxnSpPr>
        <p:spPr>
          <a:xfrm flipH="1">
            <a:off x="6125801" y="1635646"/>
            <a:ext cx="523292" cy="294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55" idx="2"/>
            <a:endCxn id="59" idx="0"/>
          </p:cNvCxnSpPr>
          <p:nvPr/>
        </p:nvCxnSpPr>
        <p:spPr>
          <a:xfrm>
            <a:off x="6649093" y="1635646"/>
            <a:ext cx="523292" cy="26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63" idx="2"/>
            <a:endCxn id="61" idx="0"/>
          </p:cNvCxnSpPr>
          <p:nvPr/>
        </p:nvCxnSpPr>
        <p:spPr>
          <a:xfrm flipH="1">
            <a:off x="7776356" y="1635646"/>
            <a:ext cx="523292"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3" idx="2"/>
            <a:endCxn id="60" idx="0"/>
          </p:cNvCxnSpPr>
          <p:nvPr/>
        </p:nvCxnSpPr>
        <p:spPr>
          <a:xfrm>
            <a:off x="8299648" y="1635646"/>
            <a:ext cx="521261"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6" idx="0"/>
            <a:endCxn id="64" idx="2"/>
          </p:cNvCxnSpPr>
          <p:nvPr/>
        </p:nvCxnSpPr>
        <p:spPr>
          <a:xfrm flipV="1">
            <a:off x="4475330" y="3075806"/>
            <a:ext cx="520866" cy="317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4" idx="2"/>
            <a:endCxn id="67" idx="0"/>
          </p:cNvCxnSpPr>
          <p:nvPr/>
        </p:nvCxnSpPr>
        <p:spPr>
          <a:xfrm>
            <a:off x="4996196" y="3075806"/>
            <a:ext cx="523774" cy="29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65" idx="2"/>
            <a:endCxn id="68" idx="0"/>
          </p:cNvCxnSpPr>
          <p:nvPr/>
        </p:nvCxnSpPr>
        <p:spPr>
          <a:xfrm flipH="1">
            <a:off x="6125801" y="3073031"/>
            <a:ext cx="523292" cy="294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2"/>
            <a:endCxn id="77" idx="0"/>
          </p:cNvCxnSpPr>
          <p:nvPr/>
        </p:nvCxnSpPr>
        <p:spPr>
          <a:xfrm>
            <a:off x="6649093" y="3073031"/>
            <a:ext cx="523292" cy="26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0" idx="2"/>
            <a:endCxn id="79" idx="0"/>
          </p:cNvCxnSpPr>
          <p:nvPr/>
        </p:nvCxnSpPr>
        <p:spPr>
          <a:xfrm flipH="1">
            <a:off x="7776356" y="3073031"/>
            <a:ext cx="523292"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2"/>
            <a:endCxn id="78" idx="0"/>
          </p:cNvCxnSpPr>
          <p:nvPr/>
        </p:nvCxnSpPr>
        <p:spPr>
          <a:xfrm>
            <a:off x="8299648" y="3073031"/>
            <a:ext cx="521261" cy="253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7324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fade">
                                      <p:cBhvr>
                                        <p:cTn id="40" dur="500"/>
                                        <p:tgtEl>
                                          <p:spTgt spid="81"/>
                                        </p:tgtEl>
                                      </p:cBhvr>
                                    </p:animEffect>
                                  </p:childTnLst>
                                </p:cTn>
                              </p:par>
                              <p:par>
                                <p:cTn id="41" presetID="10" presetClass="entr" presetSubtype="0" fill="hold" nodeType="with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nodeType="with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childTnLst>
                                </p:cTn>
                              </p:par>
                              <p:par>
                                <p:cTn id="47" presetID="10"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par>
                                <p:cTn id="50" presetID="10" presetClass="entr" presetSubtype="0"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500"/>
                                        <p:tgtEl>
                                          <p:spTgt spid="8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500"/>
                                        <p:tgtEl>
                                          <p:spTgt spid="6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fade">
                                      <p:cBhvr>
                                        <p:cTn id="72" dur="500"/>
                                        <p:tgtEl>
                                          <p:spTgt spid="6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fade">
                                      <p:cBhvr>
                                        <p:cTn id="75" dur="500"/>
                                        <p:tgtEl>
                                          <p:spTgt spid="7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8"/>
                                        </p:tgtEl>
                                        <p:attrNameLst>
                                          <p:attrName>style.visibility</p:attrName>
                                        </p:attrNameLst>
                                      </p:cBhvr>
                                      <p:to>
                                        <p:strVal val="visible"/>
                                      </p:to>
                                    </p:set>
                                    <p:animEffect transition="in" filter="fade">
                                      <p:cBhvr>
                                        <p:cTn id="78" dur="500"/>
                                        <p:tgtEl>
                                          <p:spTgt spid="7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500"/>
                                        <p:tgtEl>
                                          <p:spTgt spid="7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fade">
                                      <p:cBhvr>
                                        <p:cTn id="84" dur="500"/>
                                        <p:tgtEl>
                                          <p:spTgt spid="80"/>
                                        </p:tgtEl>
                                      </p:cBhvr>
                                    </p:animEffect>
                                  </p:childTnLst>
                                </p:cTn>
                              </p:par>
                              <p:par>
                                <p:cTn id="85" presetID="10" presetClass="entr" presetSubtype="0" fill="hold"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fade">
                                      <p:cBhvr>
                                        <p:cTn id="87" dur="500"/>
                                        <p:tgtEl>
                                          <p:spTgt spid="86"/>
                                        </p:tgtEl>
                                      </p:cBhvr>
                                    </p:animEffect>
                                  </p:childTnLst>
                                </p:cTn>
                              </p:par>
                              <p:par>
                                <p:cTn id="88" presetID="10" presetClass="entr" presetSubtype="0" fill="hold" nodeType="with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par>
                                <p:cTn id="91" presetID="10" presetClass="entr" presetSubtype="0" fill="hold" nodeType="withEffect">
                                  <p:stCondLst>
                                    <p:cond delay="0"/>
                                  </p:stCondLst>
                                  <p:childTnLst>
                                    <p:set>
                                      <p:cBhvr>
                                        <p:cTn id="92" dur="1" fill="hold">
                                          <p:stCondLst>
                                            <p:cond delay="0"/>
                                          </p:stCondLst>
                                        </p:cTn>
                                        <p:tgtEl>
                                          <p:spTgt spid="88"/>
                                        </p:tgtEl>
                                        <p:attrNameLst>
                                          <p:attrName>style.visibility</p:attrName>
                                        </p:attrNameLst>
                                      </p:cBhvr>
                                      <p:to>
                                        <p:strVal val="visible"/>
                                      </p:to>
                                    </p:set>
                                    <p:animEffect transition="in" filter="fade">
                                      <p:cBhvr>
                                        <p:cTn id="93" dur="500"/>
                                        <p:tgtEl>
                                          <p:spTgt spid="88"/>
                                        </p:tgtEl>
                                      </p:cBhvr>
                                    </p:animEffect>
                                  </p:childTnLst>
                                </p:cTn>
                              </p:par>
                              <p:par>
                                <p:cTn id="94" presetID="10" presetClass="entr" presetSubtype="0" fill="hold"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500"/>
                                        <p:tgtEl>
                                          <p:spTgt spid="89"/>
                                        </p:tgtEl>
                                      </p:cBhvr>
                                    </p:animEffect>
                                  </p:childTnLst>
                                </p:cTn>
                              </p:par>
                              <p:par>
                                <p:cTn id="97" presetID="10" presetClass="entr" presetSubtype="0" fill="hold" nodeType="with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fade">
                                      <p:cBhvr>
                                        <p:cTn id="99" dur="500"/>
                                        <p:tgtEl>
                                          <p:spTgt spid="90"/>
                                        </p:tgtEl>
                                      </p:cBhvr>
                                    </p:animEffect>
                                  </p:childTnLst>
                                </p:cTn>
                              </p:par>
                              <p:par>
                                <p:cTn id="100" presetID="10" presetClass="entr" presetSubtype="0" fill="hold" nodeType="with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fade">
                                      <p:cBhvr>
                                        <p:cTn id="10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3" grpId="0" animBg="1"/>
      <p:bldP spid="64" grpId="0" animBg="1"/>
      <p:bldP spid="65" grpId="0" animBg="1"/>
      <p:bldP spid="66" grpId="0" animBg="1"/>
      <p:bldP spid="67" grpId="0" animBg="1"/>
      <p:bldP spid="68" grpId="0" animBg="1"/>
      <p:bldP spid="77" grpId="0" animBg="1"/>
      <p:bldP spid="78" grpId="0" animBg="1"/>
      <p:bldP spid="79" grpId="0" animBg="1"/>
      <p:bldP spid="8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0538"/>
            <a:ext cx="8229600" cy="778761"/>
          </a:xfrm>
        </p:spPr>
        <p:txBody>
          <a:bodyPr>
            <a:normAutofit/>
          </a:bodyPr>
          <a:lstStyle/>
          <a:p>
            <a:r>
              <a:rPr lang="en-US" dirty="0" smtClean="0"/>
              <a:t>SPLIT – LEFT boundary</a:t>
            </a:r>
            <a:endParaRPr lang="hr-HR" dirty="0"/>
          </a:p>
        </p:txBody>
      </p:sp>
      <p:sp>
        <p:nvSpPr>
          <p:cNvPr id="2" name="Rounded Rectangle 1"/>
          <p:cNvSpPr/>
          <p:nvPr/>
        </p:nvSpPr>
        <p:spPr>
          <a:xfrm>
            <a:off x="1125960" y="1981063"/>
            <a:ext cx="6480720" cy="12842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dirty="0" smtClean="0"/>
              <a:t>ALTER PARTITION SCHEME MyPartitionScheme_ps</a:t>
            </a:r>
          </a:p>
          <a:p>
            <a:r>
              <a:rPr lang="en-US" sz="2000" dirty="0" smtClean="0"/>
              <a:t>NEXT USED [FG];  -- Specifying the group for new boundary</a:t>
            </a:r>
          </a:p>
          <a:p>
            <a:r>
              <a:rPr lang="en-US" sz="2000" dirty="0" smtClean="0"/>
              <a:t>ALTER PARTITION FUNCTION </a:t>
            </a:r>
            <a:r>
              <a:rPr lang="en-US" sz="2000" dirty="0" err="1" smtClean="0"/>
              <a:t>MyPartitionFunction_pfn</a:t>
            </a:r>
            <a:r>
              <a:rPr lang="en-US" sz="2000" dirty="0" smtClean="0"/>
              <a:t>()</a:t>
            </a:r>
          </a:p>
          <a:p>
            <a:r>
              <a:rPr lang="en-US" sz="2000" dirty="0" smtClean="0"/>
              <a:t>SPLIT RANGE(25)</a:t>
            </a:r>
            <a:endParaRPr lang="hr-HR" sz="2000" dirty="0"/>
          </a:p>
        </p:txBody>
      </p:sp>
      <p:sp>
        <p:nvSpPr>
          <p:cNvPr id="54" name="Rounded Rectangle 53"/>
          <p:cNvSpPr/>
          <p:nvPr/>
        </p:nvSpPr>
        <p:spPr>
          <a:xfrm>
            <a:off x="1816937" y="834453"/>
            <a:ext cx="1551605"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&lt;=10</a:t>
            </a:r>
            <a:endParaRPr lang="hr-HR" dirty="0"/>
          </a:p>
        </p:txBody>
      </p:sp>
      <p:sp>
        <p:nvSpPr>
          <p:cNvPr id="55" name="Rounded Rectangle 54"/>
          <p:cNvSpPr/>
          <p:nvPr/>
        </p:nvSpPr>
        <p:spPr>
          <a:xfrm>
            <a:off x="3470317" y="831678"/>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&gt;</a:t>
            </a:r>
            <a:r>
              <a:rPr lang="en-US" dirty="0" smtClean="0"/>
              <a:t>10 &amp; &lt;=50</a:t>
            </a:r>
            <a:endParaRPr lang="hr-HR" dirty="0"/>
          </a:p>
        </p:txBody>
      </p:sp>
      <p:sp>
        <p:nvSpPr>
          <p:cNvPr id="56" name="Rounded Rectangle 55"/>
          <p:cNvSpPr/>
          <p:nvPr/>
        </p:nvSpPr>
        <p:spPr>
          <a:xfrm>
            <a:off x="1819846" y="1512490"/>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57" name="Rounded Rectangle 56"/>
          <p:cNvSpPr/>
          <p:nvPr/>
        </p:nvSpPr>
        <p:spPr>
          <a:xfrm>
            <a:off x="2864486" y="1492061"/>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58" name="Rounded Rectangle 57"/>
          <p:cNvSpPr/>
          <p:nvPr/>
        </p:nvSpPr>
        <p:spPr>
          <a:xfrm>
            <a:off x="3470317" y="148659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59" name="Rounded Rectangle 58"/>
          <p:cNvSpPr/>
          <p:nvPr/>
        </p:nvSpPr>
        <p:spPr>
          <a:xfrm>
            <a:off x="4516901" y="1455064"/>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0" name="Rounded Rectangle 59"/>
          <p:cNvSpPr/>
          <p:nvPr/>
        </p:nvSpPr>
        <p:spPr>
          <a:xfrm>
            <a:off x="6165425" y="1445193"/>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1" name="Rounded Rectangle 60"/>
          <p:cNvSpPr/>
          <p:nvPr/>
        </p:nvSpPr>
        <p:spPr>
          <a:xfrm>
            <a:off x="5120872" y="1445193"/>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3" name="Rounded Rectangle 62"/>
          <p:cNvSpPr/>
          <p:nvPr/>
        </p:nvSpPr>
        <p:spPr>
          <a:xfrm>
            <a:off x="5120872" y="831678"/>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&gt;50</a:t>
            </a:r>
            <a:endParaRPr lang="hr-HR" dirty="0"/>
          </a:p>
        </p:txBody>
      </p:sp>
      <p:sp>
        <p:nvSpPr>
          <p:cNvPr id="64" name="Rounded Rectangle 63"/>
          <p:cNvSpPr/>
          <p:nvPr/>
        </p:nvSpPr>
        <p:spPr>
          <a:xfrm>
            <a:off x="1133292" y="3437211"/>
            <a:ext cx="1551605"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&lt;=10</a:t>
            </a:r>
            <a:endParaRPr lang="hr-HR" dirty="0"/>
          </a:p>
        </p:txBody>
      </p:sp>
      <p:sp>
        <p:nvSpPr>
          <p:cNvPr id="65" name="Rounded Rectangle 64"/>
          <p:cNvSpPr/>
          <p:nvPr/>
        </p:nvSpPr>
        <p:spPr>
          <a:xfrm>
            <a:off x="2802117" y="3441816"/>
            <a:ext cx="155064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&gt;10 &amp; &lt;=25</a:t>
            </a:r>
            <a:endParaRPr lang="hr-HR" dirty="0"/>
          </a:p>
        </p:txBody>
      </p:sp>
      <p:sp>
        <p:nvSpPr>
          <p:cNvPr id="66" name="Rounded Rectangle 65"/>
          <p:cNvSpPr/>
          <p:nvPr/>
        </p:nvSpPr>
        <p:spPr>
          <a:xfrm>
            <a:off x="1136201" y="4115248"/>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7" name="Rounded Rectangle 66"/>
          <p:cNvSpPr/>
          <p:nvPr/>
        </p:nvSpPr>
        <p:spPr>
          <a:xfrm>
            <a:off x="2180841" y="4094819"/>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68" name="Rounded Rectangle 67"/>
          <p:cNvSpPr/>
          <p:nvPr/>
        </p:nvSpPr>
        <p:spPr>
          <a:xfrm>
            <a:off x="2802117" y="4096734"/>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77" name="Rounded Rectangle 76"/>
          <p:cNvSpPr/>
          <p:nvPr/>
        </p:nvSpPr>
        <p:spPr>
          <a:xfrm>
            <a:off x="3848701" y="4065202"/>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78" name="Rounded Rectangle 77"/>
          <p:cNvSpPr/>
          <p:nvPr/>
        </p:nvSpPr>
        <p:spPr>
          <a:xfrm>
            <a:off x="7127180" y="4035834"/>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79" name="Rounded Rectangle 78"/>
          <p:cNvSpPr/>
          <p:nvPr/>
        </p:nvSpPr>
        <p:spPr>
          <a:xfrm>
            <a:off x="6082627" y="4035834"/>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80" name="Rounded Rectangle 79"/>
          <p:cNvSpPr/>
          <p:nvPr/>
        </p:nvSpPr>
        <p:spPr>
          <a:xfrm>
            <a:off x="6082627" y="3422319"/>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&gt;50</a:t>
            </a:r>
            <a:endParaRPr lang="hr-HR" dirty="0"/>
          </a:p>
        </p:txBody>
      </p:sp>
      <p:cxnSp>
        <p:nvCxnSpPr>
          <p:cNvPr id="12" name="Straight Connector 11"/>
          <p:cNvCxnSpPr>
            <a:stCxn id="54" idx="2"/>
          </p:cNvCxnSpPr>
          <p:nvPr/>
        </p:nvCxnSpPr>
        <p:spPr>
          <a:xfrm flipH="1">
            <a:off x="2071874" y="1194493"/>
            <a:ext cx="520866" cy="317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4" idx="2"/>
          </p:cNvCxnSpPr>
          <p:nvPr/>
        </p:nvCxnSpPr>
        <p:spPr>
          <a:xfrm>
            <a:off x="2592740" y="1194493"/>
            <a:ext cx="523774" cy="29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55" idx="2"/>
            <a:endCxn id="58" idx="0"/>
          </p:cNvCxnSpPr>
          <p:nvPr/>
        </p:nvCxnSpPr>
        <p:spPr>
          <a:xfrm flipH="1">
            <a:off x="3722345" y="1191718"/>
            <a:ext cx="523292" cy="294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55" idx="2"/>
            <a:endCxn id="59" idx="0"/>
          </p:cNvCxnSpPr>
          <p:nvPr/>
        </p:nvCxnSpPr>
        <p:spPr>
          <a:xfrm>
            <a:off x="4245637" y="1191718"/>
            <a:ext cx="523292" cy="26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63" idx="2"/>
            <a:endCxn id="61" idx="0"/>
          </p:cNvCxnSpPr>
          <p:nvPr/>
        </p:nvCxnSpPr>
        <p:spPr>
          <a:xfrm flipH="1">
            <a:off x="5372900" y="1191718"/>
            <a:ext cx="523292"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3" idx="2"/>
            <a:endCxn id="60" idx="0"/>
          </p:cNvCxnSpPr>
          <p:nvPr/>
        </p:nvCxnSpPr>
        <p:spPr>
          <a:xfrm>
            <a:off x="5896192" y="1191718"/>
            <a:ext cx="521261"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6" idx="0"/>
            <a:endCxn id="64" idx="2"/>
          </p:cNvCxnSpPr>
          <p:nvPr/>
        </p:nvCxnSpPr>
        <p:spPr>
          <a:xfrm flipV="1">
            <a:off x="1388229" y="3797251"/>
            <a:ext cx="520866" cy="317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4" idx="2"/>
            <a:endCxn id="67" idx="0"/>
          </p:cNvCxnSpPr>
          <p:nvPr/>
        </p:nvCxnSpPr>
        <p:spPr>
          <a:xfrm>
            <a:off x="1909095" y="3797251"/>
            <a:ext cx="523774" cy="29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65" idx="2"/>
            <a:endCxn id="68" idx="0"/>
          </p:cNvCxnSpPr>
          <p:nvPr/>
        </p:nvCxnSpPr>
        <p:spPr>
          <a:xfrm flipH="1">
            <a:off x="3054145" y="3801856"/>
            <a:ext cx="523292" cy="294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89" name="Straight Connector 88"/>
          <p:cNvCxnSpPr>
            <a:stCxn id="65" idx="2"/>
            <a:endCxn id="77" idx="0"/>
          </p:cNvCxnSpPr>
          <p:nvPr/>
        </p:nvCxnSpPr>
        <p:spPr>
          <a:xfrm>
            <a:off x="3577437" y="3801856"/>
            <a:ext cx="523292" cy="263346"/>
          </a:xfrm>
          <a:prstGeom prst="line">
            <a:avLst/>
          </a:prstGeom>
        </p:spPr>
        <p:style>
          <a:lnRef idx="1">
            <a:schemeClr val="accent5"/>
          </a:lnRef>
          <a:fillRef idx="2">
            <a:schemeClr val="accent5"/>
          </a:fillRef>
          <a:effectRef idx="1">
            <a:schemeClr val="accent5"/>
          </a:effectRef>
          <a:fontRef idx="minor">
            <a:schemeClr val="dk1"/>
          </a:fontRef>
        </p:style>
      </p:cxnSp>
      <p:cxnSp>
        <p:nvCxnSpPr>
          <p:cNvPr id="90" name="Straight Connector 89"/>
          <p:cNvCxnSpPr>
            <a:stCxn id="80" idx="2"/>
            <a:endCxn id="79" idx="0"/>
          </p:cNvCxnSpPr>
          <p:nvPr/>
        </p:nvCxnSpPr>
        <p:spPr>
          <a:xfrm flipH="1">
            <a:off x="6334655" y="3782359"/>
            <a:ext cx="523292"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0" idx="2"/>
            <a:endCxn id="78" idx="0"/>
          </p:cNvCxnSpPr>
          <p:nvPr/>
        </p:nvCxnSpPr>
        <p:spPr>
          <a:xfrm>
            <a:off x="6857947" y="3782359"/>
            <a:ext cx="521261" cy="2534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442372" y="3422319"/>
            <a:ext cx="155064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&gt;25 &amp; &lt;=50</a:t>
            </a:r>
            <a:endParaRPr lang="hr-HR" dirty="0"/>
          </a:p>
        </p:txBody>
      </p:sp>
      <p:sp>
        <p:nvSpPr>
          <p:cNvPr id="36" name="Rounded Rectangle 35"/>
          <p:cNvSpPr/>
          <p:nvPr/>
        </p:nvSpPr>
        <p:spPr>
          <a:xfrm>
            <a:off x="4442372" y="4077237"/>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37" name="Rounded Rectangle 36"/>
          <p:cNvSpPr/>
          <p:nvPr/>
        </p:nvSpPr>
        <p:spPr>
          <a:xfrm>
            <a:off x="5488956" y="4045705"/>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cxnSp>
        <p:nvCxnSpPr>
          <p:cNvPr id="38" name="Straight Connector 37"/>
          <p:cNvCxnSpPr>
            <a:stCxn id="35" idx="2"/>
            <a:endCxn id="36" idx="0"/>
          </p:cNvCxnSpPr>
          <p:nvPr/>
        </p:nvCxnSpPr>
        <p:spPr>
          <a:xfrm flipH="1">
            <a:off x="4694400" y="3782359"/>
            <a:ext cx="523292" cy="294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39" name="Straight Connector 38"/>
          <p:cNvCxnSpPr>
            <a:stCxn id="35" idx="2"/>
            <a:endCxn id="37" idx="0"/>
          </p:cNvCxnSpPr>
          <p:nvPr/>
        </p:nvCxnSpPr>
        <p:spPr>
          <a:xfrm>
            <a:off x="5217692" y="3782359"/>
            <a:ext cx="523292" cy="263346"/>
          </a:xfrm>
          <a:prstGeom prst="line">
            <a:avLst/>
          </a:prstGeom>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19026619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500"/>
                                        <p:tgtEl>
                                          <p:spTgt spid="82"/>
                                        </p:tgtEl>
                                      </p:cBhvr>
                                    </p:animEffect>
                                  </p:childTnLst>
                                </p:cTn>
                              </p:par>
                              <p:par>
                                <p:cTn id="41" presetID="10" presetClass="entr" presetSubtype="0"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Effect transition="in" filter="fade">
                                      <p:cBhvr>
                                        <p:cTn id="46" dur="500"/>
                                        <p:tgtEl>
                                          <p:spTgt spid="84"/>
                                        </p:tgtEl>
                                      </p:cBhvr>
                                    </p:animEffect>
                                  </p:childTnLst>
                                </p:cTn>
                              </p:par>
                              <p:par>
                                <p:cTn id="47" presetID="10"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fade">
                                      <p:cBhvr>
                                        <p:cTn id="59" dur="500"/>
                                        <p:tgtEl>
                                          <p:spTgt spid="6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fade">
                                      <p:cBhvr>
                                        <p:cTn id="71" dur="500"/>
                                        <p:tgtEl>
                                          <p:spTgt spid="6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fade">
                                      <p:cBhvr>
                                        <p:cTn id="74" dur="500"/>
                                        <p:tgtEl>
                                          <p:spTgt spid="7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10" presetClass="entr" presetSubtype="0" fill="hold" nodeType="with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nodeType="with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fade">
                                      <p:cBhvr>
                                        <p:cTn id="89" dur="500"/>
                                        <p:tgtEl>
                                          <p:spTgt spid="87"/>
                                        </p:tgtEl>
                                      </p:cBhvr>
                                    </p:animEffect>
                                  </p:childTnLst>
                                </p:cTn>
                              </p:par>
                              <p:par>
                                <p:cTn id="90" presetID="10" presetClass="entr" presetSubtype="0"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Effect transition="in" filter="fade">
                                      <p:cBhvr>
                                        <p:cTn id="92" dur="500"/>
                                        <p:tgtEl>
                                          <p:spTgt spid="88"/>
                                        </p:tgtEl>
                                      </p:cBhvr>
                                    </p:animEffect>
                                  </p:childTnLst>
                                </p:cTn>
                              </p:par>
                              <p:par>
                                <p:cTn id="93" presetID="10" presetClass="entr" presetSubtype="0" fill="hold" nodeType="withEffect">
                                  <p:stCondLst>
                                    <p:cond delay="0"/>
                                  </p:stCondLst>
                                  <p:childTnLst>
                                    <p:set>
                                      <p:cBhvr>
                                        <p:cTn id="94" dur="1" fill="hold">
                                          <p:stCondLst>
                                            <p:cond delay="0"/>
                                          </p:stCondLst>
                                        </p:cTn>
                                        <p:tgtEl>
                                          <p:spTgt spid="89"/>
                                        </p:tgtEl>
                                        <p:attrNameLst>
                                          <p:attrName>style.visibility</p:attrName>
                                        </p:attrNameLst>
                                      </p:cBhvr>
                                      <p:to>
                                        <p:strVal val="visible"/>
                                      </p:to>
                                    </p:set>
                                    <p:animEffect transition="in" filter="fade">
                                      <p:cBhvr>
                                        <p:cTn id="95" dur="500"/>
                                        <p:tgtEl>
                                          <p:spTgt spid="89"/>
                                        </p:tgtEl>
                                      </p:cBhvr>
                                    </p:animEffect>
                                  </p:childTnLst>
                                </p:cTn>
                              </p:par>
                              <p:par>
                                <p:cTn id="96" presetID="10" presetClass="entr" presetSubtype="0" fill="hold" nodeType="with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par>
                                <p:cTn id="99" presetID="10" presetClass="entr" presetSubtype="0" fill="hold" nodeType="with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fade">
                                      <p:cBhvr>
                                        <p:cTn id="101" dur="500"/>
                                        <p:tgtEl>
                                          <p:spTgt spid="9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fade">
                                      <p:cBhvr>
                                        <p:cTn id="110" dur="500"/>
                                        <p:tgtEl>
                                          <p:spTgt spid="37"/>
                                        </p:tgtEl>
                                      </p:cBhvr>
                                    </p:animEffect>
                                  </p:childTnLst>
                                </p:cTn>
                              </p:par>
                              <p:par>
                                <p:cTn id="111" presetID="10" presetClass="entr" presetSubtype="0" fill="hold"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10" presetClass="entr" presetSubtype="0" fill="hold"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4" grpId="0" animBg="1"/>
      <p:bldP spid="55" grpId="0" animBg="1"/>
      <p:bldP spid="56" grpId="0" animBg="1"/>
      <p:bldP spid="57" grpId="0" animBg="1"/>
      <p:bldP spid="58" grpId="0" animBg="1"/>
      <p:bldP spid="59" grpId="0" animBg="1"/>
      <p:bldP spid="60" grpId="0" animBg="1"/>
      <p:bldP spid="61" grpId="0" animBg="1"/>
      <p:bldP spid="63" grpId="0" animBg="1"/>
      <p:bldP spid="64" grpId="0" animBg="1"/>
      <p:bldP spid="65" grpId="0" animBg="1"/>
      <p:bldP spid="66" grpId="0" animBg="1"/>
      <p:bldP spid="67" grpId="0" animBg="1"/>
      <p:bldP spid="68" grpId="0" animBg="1"/>
      <p:bldP spid="77" grpId="0" animBg="1"/>
      <p:bldP spid="78" grpId="0" animBg="1"/>
      <p:bldP spid="79" grpId="0" animBg="1"/>
      <p:bldP spid="80" grpId="0" animBg="1"/>
      <p:bldP spid="35" grpId="0" animBg="1"/>
      <p:bldP spid="36" grpId="0" animBg="1"/>
      <p:bldP spid="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64797"/>
            <a:ext cx="8229600" cy="778761"/>
          </a:xfrm>
        </p:spPr>
        <p:txBody>
          <a:bodyPr>
            <a:normAutofit/>
          </a:bodyPr>
          <a:lstStyle/>
          <a:p>
            <a:r>
              <a:rPr lang="en-US" dirty="0" smtClean="0"/>
              <a:t>MERGE – LEFT boundary</a:t>
            </a:r>
            <a:endParaRPr lang="hr-HR" dirty="0"/>
          </a:p>
        </p:txBody>
      </p:sp>
      <p:sp>
        <p:nvSpPr>
          <p:cNvPr id="2" name="Rounded Rectangle 1"/>
          <p:cNvSpPr/>
          <p:nvPr/>
        </p:nvSpPr>
        <p:spPr>
          <a:xfrm>
            <a:off x="1125960" y="2068045"/>
            <a:ext cx="6480720" cy="10077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dirty="0" smtClean="0"/>
              <a:t>ALTER PARTITION FUNCTION</a:t>
            </a:r>
          </a:p>
          <a:p>
            <a:r>
              <a:rPr lang="en-US" sz="2000" dirty="0" smtClean="0"/>
              <a:t>MyPartitionFunctionName_pfn()</a:t>
            </a:r>
          </a:p>
          <a:p>
            <a:r>
              <a:rPr lang="en-US" sz="2000" dirty="0" smtClean="0"/>
              <a:t>MERGE RANGE (10)</a:t>
            </a:r>
            <a:endParaRPr lang="hr-HR" sz="2000" dirty="0"/>
          </a:p>
        </p:txBody>
      </p:sp>
      <p:sp>
        <p:nvSpPr>
          <p:cNvPr id="96" name="Rounded Rectangle 95"/>
          <p:cNvSpPr/>
          <p:nvPr/>
        </p:nvSpPr>
        <p:spPr>
          <a:xfrm>
            <a:off x="1133292" y="858450"/>
            <a:ext cx="1551605"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&lt;=10</a:t>
            </a:r>
            <a:endParaRPr lang="hr-HR" dirty="0"/>
          </a:p>
        </p:txBody>
      </p:sp>
      <p:sp>
        <p:nvSpPr>
          <p:cNvPr id="97" name="Rounded Rectangle 96"/>
          <p:cNvSpPr/>
          <p:nvPr/>
        </p:nvSpPr>
        <p:spPr>
          <a:xfrm>
            <a:off x="2802117" y="863055"/>
            <a:ext cx="155064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&gt;10 &amp; &lt;=25</a:t>
            </a:r>
            <a:endParaRPr lang="hr-HR" dirty="0"/>
          </a:p>
        </p:txBody>
      </p:sp>
      <p:sp>
        <p:nvSpPr>
          <p:cNvPr id="98" name="Rounded Rectangle 97"/>
          <p:cNvSpPr/>
          <p:nvPr/>
        </p:nvSpPr>
        <p:spPr>
          <a:xfrm>
            <a:off x="1136201" y="1536487"/>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99" name="Rounded Rectangle 98"/>
          <p:cNvSpPr/>
          <p:nvPr/>
        </p:nvSpPr>
        <p:spPr>
          <a:xfrm>
            <a:off x="2180841" y="1516058"/>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00" name="Rounded Rectangle 99"/>
          <p:cNvSpPr/>
          <p:nvPr/>
        </p:nvSpPr>
        <p:spPr>
          <a:xfrm>
            <a:off x="2802117" y="1517973"/>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101" name="Rounded Rectangle 100"/>
          <p:cNvSpPr/>
          <p:nvPr/>
        </p:nvSpPr>
        <p:spPr>
          <a:xfrm>
            <a:off x="3848701" y="1486441"/>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102" name="Rounded Rectangle 101"/>
          <p:cNvSpPr/>
          <p:nvPr/>
        </p:nvSpPr>
        <p:spPr>
          <a:xfrm>
            <a:off x="7127180" y="1457073"/>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03" name="Rounded Rectangle 102"/>
          <p:cNvSpPr/>
          <p:nvPr/>
        </p:nvSpPr>
        <p:spPr>
          <a:xfrm>
            <a:off x="6082627" y="1457073"/>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04" name="Rounded Rectangle 103"/>
          <p:cNvSpPr/>
          <p:nvPr/>
        </p:nvSpPr>
        <p:spPr>
          <a:xfrm>
            <a:off x="6082627" y="843558"/>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&gt;50</a:t>
            </a:r>
            <a:endParaRPr lang="hr-HR" dirty="0"/>
          </a:p>
        </p:txBody>
      </p:sp>
      <p:cxnSp>
        <p:nvCxnSpPr>
          <p:cNvPr id="105" name="Straight Connector 104"/>
          <p:cNvCxnSpPr>
            <a:stCxn id="98" idx="0"/>
            <a:endCxn id="96" idx="2"/>
          </p:cNvCxnSpPr>
          <p:nvPr/>
        </p:nvCxnSpPr>
        <p:spPr>
          <a:xfrm flipV="1">
            <a:off x="1388229" y="1218490"/>
            <a:ext cx="520866" cy="317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6" idx="2"/>
            <a:endCxn id="99" idx="0"/>
          </p:cNvCxnSpPr>
          <p:nvPr/>
        </p:nvCxnSpPr>
        <p:spPr>
          <a:xfrm>
            <a:off x="1909095" y="1218490"/>
            <a:ext cx="523774" cy="29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7" idx="2"/>
            <a:endCxn id="100" idx="0"/>
          </p:cNvCxnSpPr>
          <p:nvPr/>
        </p:nvCxnSpPr>
        <p:spPr>
          <a:xfrm flipH="1">
            <a:off x="3054145" y="1223095"/>
            <a:ext cx="523292" cy="294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108" name="Straight Connector 107"/>
          <p:cNvCxnSpPr>
            <a:stCxn id="97" idx="2"/>
            <a:endCxn id="101" idx="0"/>
          </p:cNvCxnSpPr>
          <p:nvPr/>
        </p:nvCxnSpPr>
        <p:spPr>
          <a:xfrm>
            <a:off x="3577437" y="1223095"/>
            <a:ext cx="523292" cy="263346"/>
          </a:xfrm>
          <a:prstGeom prst="line">
            <a:avLst/>
          </a:prstGeom>
        </p:spPr>
        <p:style>
          <a:lnRef idx="1">
            <a:schemeClr val="accent5"/>
          </a:lnRef>
          <a:fillRef idx="2">
            <a:schemeClr val="accent5"/>
          </a:fillRef>
          <a:effectRef idx="1">
            <a:schemeClr val="accent5"/>
          </a:effectRef>
          <a:fontRef idx="minor">
            <a:schemeClr val="dk1"/>
          </a:fontRef>
        </p:style>
      </p:cxnSp>
      <p:cxnSp>
        <p:nvCxnSpPr>
          <p:cNvPr id="109" name="Straight Connector 108"/>
          <p:cNvCxnSpPr>
            <a:stCxn id="104" idx="2"/>
            <a:endCxn id="103" idx="0"/>
          </p:cNvCxnSpPr>
          <p:nvPr/>
        </p:nvCxnSpPr>
        <p:spPr>
          <a:xfrm flipH="1">
            <a:off x="6334655" y="1203598"/>
            <a:ext cx="523292"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04" idx="2"/>
            <a:endCxn id="102" idx="0"/>
          </p:cNvCxnSpPr>
          <p:nvPr/>
        </p:nvCxnSpPr>
        <p:spPr>
          <a:xfrm>
            <a:off x="6857947" y="1203598"/>
            <a:ext cx="521261" cy="253475"/>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4442372" y="843558"/>
            <a:ext cx="155064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&gt;25 &amp; &lt;=50</a:t>
            </a:r>
            <a:endParaRPr lang="hr-HR" dirty="0"/>
          </a:p>
        </p:txBody>
      </p:sp>
      <p:sp>
        <p:nvSpPr>
          <p:cNvPr id="112" name="Rounded Rectangle 111"/>
          <p:cNvSpPr/>
          <p:nvPr/>
        </p:nvSpPr>
        <p:spPr>
          <a:xfrm>
            <a:off x="4442372" y="1498476"/>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113" name="Rounded Rectangle 112"/>
          <p:cNvSpPr/>
          <p:nvPr/>
        </p:nvSpPr>
        <p:spPr>
          <a:xfrm>
            <a:off x="5488956" y="1466944"/>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cxnSp>
        <p:nvCxnSpPr>
          <p:cNvPr id="114" name="Straight Connector 113"/>
          <p:cNvCxnSpPr>
            <a:stCxn id="111" idx="2"/>
            <a:endCxn id="112" idx="0"/>
          </p:cNvCxnSpPr>
          <p:nvPr/>
        </p:nvCxnSpPr>
        <p:spPr>
          <a:xfrm flipH="1">
            <a:off x="4694400" y="1203598"/>
            <a:ext cx="523292" cy="294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115" name="Straight Connector 114"/>
          <p:cNvCxnSpPr>
            <a:stCxn id="111" idx="2"/>
            <a:endCxn id="113" idx="0"/>
          </p:cNvCxnSpPr>
          <p:nvPr/>
        </p:nvCxnSpPr>
        <p:spPr>
          <a:xfrm>
            <a:off x="5217692" y="1203598"/>
            <a:ext cx="523292" cy="263346"/>
          </a:xfrm>
          <a:prstGeom prst="line">
            <a:avLst/>
          </a:prstGeom>
        </p:spPr>
        <p:style>
          <a:lnRef idx="1">
            <a:schemeClr val="accent5"/>
          </a:lnRef>
          <a:fillRef idx="2">
            <a:schemeClr val="accent5"/>
          </a:fillRef>
          <a:effectRef idx="1">
            <a:schemeClr val="accent5"/>
          </a:effectRef>
          <a:fontRef idx="minor">
            <a:schemeClr val="dk1"/>
          </a:fontRef>
        </p:style>
      </p:cxnSp>
      <p:sp>
        <p:nvSpPr>
          <p:cNvPr id="116" name="Rounded Rectangle 115"/>
          <p:cNvSpPr/>
          <p:nvPr/>
        </p:nvSpPr>
        <p:spPr>
          <a:xfrm>
            <a:off x="1115616" y="3261865"/>
            <a:ext cx="1551605"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&lt;=10</a:t>
            </a:r>
            <a:endParaRPr lang="hr-HR" dirty="0"/>
          </a:p>
        </p:txBody>
      </p:sp>
      <p:sp>
        <p:nvSpPr>
          <p:cNvPr id="117" name="Rounded Rectangle 116"/>
          <p:cNvSpPr/>
          <p:nvPr/>
        </p:nvSpPr>
        <p:spPr>
          <a:xfrm>
            <a:off x="2784441" y="3266470"/>
            <a:ext cx="155064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&lt;=25</a:t>
            </a:r>
            <a:endParaRPr lang="hr-HR" dirty="0"/>
          </a:p>
        </p:txBody>
      </p:sp>
      <p:sp>
        <p:nvSpPr>
          <p:cNvPr id="118" name="Rounded Rectangle 117"/>
          <p:cNvSpPr/>
          <p:nvPr/>
        </p:nvSpPr>
        <p:spPr>
          <a:xfrm>
            <a:off x="1118525" y="3939902"/>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19" name="Rounded Rectangle 118"/>
          <p:cNvSpPr/>
          <p:nvPr/>
        </p:nvSpPr>
        <p:spPr>
          <a:xfrm>
            <a:off x="2163165" y="3919473"/>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20" name="Rounded Rectangle 119"/>
          <p:cNvSpPr/>
          <p:nvPr/>
        </p:nvSpPr>
        <p:spPr>
          <a:xfrm>
            <a:off x="2784441" y="3921388"/>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121" name="Rounded Rectangle 120"/>
          <p:cNvSpPr/>
          <p:nvPr/>
        </p:nvSpPr>
        <p:spPr>
          <a:xfrm>
            <a:off x="3831025" y="3889856"/>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122" name="Rounded Rectangle 121"/>
          <p:cNvSpPr/>
          <p:nvPr/>
        </p:nvSpPr>
        <p:spPr>
          <a:xfrm>
            <a:off x="7109504" y="3860488"/>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23" name="Rounded Rectangle 122"/>
          <p:cNvSpPr/>
          <p:nvPr/>
        </p:nvSpPr>
        <p:spPr>
          <a:xfrm>
            <a:off x="6064951" y="3860488"/>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24" name="Rounded Rectangle 123"/>
          <p:cNvSpPr/>
          <p:nvPr/>
        </p:nvSpPr>
        <p:spPr>
          <a:xfrm>
            <a:off x="6064951" y="3246973"/>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&gt;50</a:t>
            </a:r>
            <a:endParaRPr lang="hr-HR" dirty="0"/>
          </a:p>
        </p:txBody>
      </p:sp>
      <p:cxnSp>
        <p:nvCxnSpPr>
          <p:cNvPr id="125" name="Straight Connector 124"/>
          <p:cNvCxnSpPr>
            <a:stCxn id="118" idx="0"/>
            <a:endCxn id="116" idx="2"/>
          </p:cNvCxnSpPr>
          <p:nvPr/>
        </p:nvCxnSpPr>
        <p:spPr>
          <a:xfrm flipV="1">
            <a:off x="1370553" y="3621905"/>
            <a:ext cx="520866" cy="317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6" idx="2"/>
            <a:endCxn id="119" idx="0"/>
          </p:cNvCxnSpPr>
          <p:nvPr/>
        </p:nvCxnSpPr>
        <p:spPr>
          <a:xfrm>
            <a:off x="1891419" y="3621905"/>
            <a:ext cx="523774" cy="29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7" idx="2"/>
            <a:endCxn id="120" idx="0"/>
          </p:cNvCxnSpPr>
          <p:nvPr/>
        </p:nvCxnSpPr>
        <p:spPr>
          <a:xfrm flipH="1">
            <a:off x="3036469" y="3626510"/>
            <a:ext cx="523292" cy="294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128" name="Straight Connector 127"/>
          <p:cNvCxnSpPr>
            <a:stCxn id="117" idx="2"/>
            <a:endCxn id="121" idx="0"/>
          </p:cNvCxnSpPr>
          <p:nvPr/>
        </p:nvCxnSpPr>
        <p:spPr>
          <a:xfrm>
            <a:off x="3559761" y="3626510"/>
            <a:ext cx="523292" cy="263346"/>
          </a:xfrm>
          <a:prstGeom prst="line">
            <a:avLst/>
          </a:prstGeom>
        </p:spPr>
        <p:style>
          <a:lnRef idx="1">
            <a:schemeClr val="accent5"/>
          </a:lnRef>
          <a:fillRef idx="2">
            <a:schemeClr val="accent5"/>
          </a:fillRef>
          <a:effectRef idx="1">
            <a:schemeClr val="accent5"/>
          </a:effectRef>
          <a:fontRef idx="minor">
            <a:schemeClr val="dk1"/>
          </a:fontRef>
        </p:style>
      </p:cxnSp>
      <p:cxnSp>
        <p:nvCxnSpPr>
          <p:cNvPr id="129" name="Straight Connector 128"/>
          <p:cNvCxnSpPr>
            <a:stCxn id="124" idx="2"/>
            <a:endCxn id="123" idx="0"/>
          </p:cNvCxnSpPr>
          <p:nvPr/>
        </p:nvCxnSpPr>
        <p:spPr>
          <a:xfrm flipH="1">
            <a:off x="6316979" y="3607013"/>
            <a:ext cx="523292" cy="253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24" idx="2"/>
            <a:endCxn id="122" idx="0"/>
          </p:cNvCxnSpPr>
          <p:nvPr/>
        </p:nvCxnSpPr>
        <p:spPr>
          <a:xfrm>
            <a:off x="6840271" y="3607013"/>
            <a:ext cx="521261" cy="253475"/>
          </a:xfrm>
          <a:prstGeom prst="line">
            <a:avLst/>
          </a:prstGeom>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a:xfrm>
            <a:off x="4424696" y="3246973"/>
            <a:ext cx="1550640"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&gt;25 &amp; &lt;=50</a:t>
            </a:r>
            <a:endParaRPr lang="hr-HR" dirty="0"/>
          </a:p>
        </p:txBody>
      </p:sp>
      <p:sp>
        <p:nvSpPr>
          <p:cNvPr id="132" name="Rounded Rectangle 131"/>
          <p:cNvSpPr/>
          <p:nvPr/>
        </p:nvSpPr>
        <p:spPr>
          <a:xfrm>
            <a:off x="4424696" y="3901891"/>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sp>
        <p:nvSpPr>
          <p:cNvPr id="133" name="Rounded Rectangle 132"/>
          <p:cNvSpPr/>
          <p:nvPr/>
        </p:nvSpPr>
        <p:spPr>
          <a:xfrm>
            <a:off x="5471280" y="3870359"/>
            <a:ext cx="504056"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hr-HR" dirty="0"/>
          </a:p>
        </p:txBody>
      </p:sp>
      <p:cxnSp>
        <p:nvCxnSpPr>
          <p:cNvPr id="134" name="Straight Connector 133"/>
          <p:cNvCxnSpPr>
            <a:stCxn id="131" idx="2"/>
            <a:endCxn id="132" idx="0"/>
          </p:cNvCxnSpPr>
          <p:nvPr/>
        </p:nvCxnSpPr>
        <p:spPr>
          <a:xfrm flipH="1">
            <a:off x="4676724" y="3607013"/>
            <a:ext cx="523292" cy="294878"/>
          </a:xfrm>
          <a:prstGeom prst="line">
            <a:avLst/>
          </a:prstGeom>
        </p:spPr>
        <p:style>
          <a:lnRef idx="1">
            <a:schemeClr val="accent5"/>
          </a:lnRef>
          <a:fillRef idx="2">
            <a:schemeClr val="accent5"/>
          </a:fillRef>
          <a:effectRef idx="1">
            <a:schemeClr val="accent5"/>
          </a:effectRef>
          <a:fontRef idx="minor">
            <a:schemeClr val="dk1"/>
          </a:fontRef>
        </p:style>
      </p:cxnSp>
      <p:cxnSp>
        <p:nvCxnSpPr>
          <p:cNvPr id="135" name="Straight Connector 134"/>
          <p:cNvCxnSpPr>
            <a:stCxn id="131" idx="2"/>
            <a:endCxn id="133" idx="0"/>
          </p:cNvCxnSpPr>
          <p:nvPr/>
        </p:nvCxnSpPr>
        <p:spPr>
          <a:xfrm>
            <a:off x="5200016" y="3607013"/>
            <a:ext cx="523292" cy="263346"/>
          </a:xfrm>
          <a:prstGeom prst="line">
            <a:avLst/>
          </a:prstGeom>
        </p:spPr>
        <p:style>
          <a:lnRef idx="1">
            <a:schemeClr val="accent5"/>
          </a:lnRef>
          <a:fillRef idx="2">
            <a:schemeClr val="accent5"/>
          </a:fillRef>
          <a:effectRef idx="1">
            <a:schemeClr val="accent5"/>
          </a:effectRef>
          <a:fontRef idx="minor">
            <a:schemeClr val="dk1"/>
          </a:fontRef>
        </p:style>
      </p:cxnSp>
      <p:sp>
        <p:nvSpPr>
          <p:cNvPr id="10" name="Minus 9"/>
          <p:cNvSpPr/>
          <p:nvPr/>
        </p:nvSpPr>
        <p:spPr>
          <a:xfrm rot="19211277">
            <a:off x="787985" y="3648046"/>
            <a:ext cx="2140611" cy="288032"/>
          </a:xfrm>
          <a:prstGeom prst="mathMinus">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hr-HR"/>
          </a:p>
        </p:txBody>
      </p:sp>
      <p:sp>
        <p:nvSpPr>
          <p:cNvPr id="136" name="Minus 135"/>
          <p:cNvSpPr/>
          <p:nvPr/>
        </p:nvSpPr>
        <p:spPr>
          <a:xfrm rot="13556113">
            <a:off x="890969" y="3623872"/>
            <a:ext cx="2003821" cy="288032"/>
          </a:xfrm>
          <a:prstGeom prst="mathMinus">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189461039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500"/>
                                        <p:tgtEl>
                                          <p:spTgt spid="9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500"/>
                                        <p:tgtEl>
                                          <p:spTgt spid="9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par>
                                <p:cTn id="32" presetID="10" presetClass="entr" presetSubtype="0" fill="hold" nodeType="with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fade">
                                      <p:cBhvr>
                                        <p:cTn id="34" dur="500"/>
                                        <p:tgtEl>
                                          <p:spTgt spid="105"/>
                                        </p:tgtEl>
                                      </p:cBhvr>
                                    </p:animEffect>
                                  </p:childTnLst>
                                </p:cTn>
                              </p:par>
                              <p:par>
                                <p:cTn id="35" presetID="10"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fade">
                                      <p:cBhvr>
                                        <p:cTn id="37" dur="500"/>
                                        <p:tgtEl>
                                          <p:spTgt spid="106"/>
                                        </p:tgtEl>
                                      </p:cBhvr>
                                    </p:animEffect>
                                  </p:childTnLst>
                                </p:cTn>
                              </p:par>
                              <p:par>
                                <p:cTn id="38" presetID="10" presetClass="entr" presetSubtype="0" fill="hold"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fade">
                                      <p:cBhvr>
                                        <p:cTn id="40" dur="500"/>
                                        <p:tgtEl>
                                          <p:spTgt spid="107"/>
                                        </p:tgtEl>
                                      </p:cBhvr>
                                    </p:animEffect>
                                  </p:childTnLst>
                                </p:cTn>
                              </p:par>
                              <p:par>
                                <p:cTn id="41" presetID="10"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fade">
                                      <p:cBhvr>
                                        <p:cTn id="43" dur="500"/>
                                        <p:tgtEl>
                                          <p:spTgt spid="108"/>
                                        </p:tgtEl>
                                      </p:cBhvr>
                                    </p:animEffect>
                                  </p:childTnLst>
                                </p:cTn>
                              </p:par>
                              <p:par>
                                <p:cTn id="44" presetID="10" presetClass="entr" presetSubtype="0" fill="hold" nodeType="with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fade">
                                      <p:cBhvr>
                                        <p:cTn id="46" dur="500"/>
                                        <p:tgtEl>
                                          <p:spTgt spid="109"/>
                                        </p:tgtEl>
                                      </p:cBhvr>
                                    </p:animEffect>
                                  </p:childTnLst>
                                </p:cTn>
                              </p:par>
                              <p:par>
                                <p:cTn id="47" presetID="10" presetClass="entr" presetSubtype="0" fill="hold"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fade">
                                      <p:cBhvr>
                                        <p:cTn id="52" dur="500"/>
                                        <p:tgtEl>
                                          <p:spTgt spid="1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fade">
                                      <p:cBhvr>
                                        <p:cTn id="58" dur="500"/>
                                        <p:tgtEl>
                                          <p:spTgt spid="113"/>
                                        </p:tgtEl>
                                      </p:cBhvr>
                                    </p:animEffect>
                                  </p:childTnLst>
                                </p:cTn>
                              </p:par>
                              <p:par>
                                <p:cTn id="59" presetID="10"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fade">
                                      <p:cBhvr>
                                        <p:cTn id="61" dur="500"/>
                                        <p:tgtEl>
                                          <p:spTgt spid="114"/>
                                        </p:tgtEl>
                                      </p:cBhvr>
                                    </p:animEffect>
                                  </p:childTnLst>
                                </p:cTn>
                              </p:par>
                              <p:par>
                                <p:cTn id="62" presetID="10" presetClass="entr" presetSubtype="0" fill="hold" nodeType="withEffect">
                                  <p:stCondLst>
                                    <p:cond delay="0"/>
                                  </p:stCondLst>
                                  <p:childTnLst>
                                    <p:set>
                                      <p:cBhvr>
                                        <p:cTn id="63" dur="1" fill="hold">
                                          <p:stCondLst>
                                            <p:cond delay="0"/>
                                          </p:stCondLst>
                                        </p:cTn>
                                        <p:tgtEl>
                                          <p:spTgt spid="115"/>
                                        </p:tgtEl>
                                        <p:attrNameLst>
                                          <p:attrName>style.visibility</p:attrName>
                                        </p:attrNameLst>
                                      </p:cBhvr>
                                      <p:to>
                                        <p:strVal val="visible"/>
                                      </p:to>
                                    </p:set>
                                    <p:animEffect transition="in" filter="fade">
                                      <p:cBhvr>
                                        <p:cTn id="64" dur="500"/>
                                        <p:tgtEl>
                                          <p:spTgt spid="1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16"/>
                                        </p:tgtEl>
                                        <p:attrNameLst>
                                          <p:attrName>style.visibility</p:attrName>
                                        </p:attrNameLst>
                                      </p:cBhvr>
                                      <p:to>
                                        <p:strVal val="visible"/>
                                      </p:to>
                                    </p:set>
                                    <p:animEffect transition="in" filter="fade">
                                      <p:cBhvr>
                                        <p:cTn id="74" dur="500"/>
                                        <p:tgtEl>
                                          <p:spTgt spid="11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fade">
                                      <p:cBhvr>
                                        <p:cTn id="77" dur="500"/>
                                        <p:tgtEl>
                                          <p:spTgt spid="11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fade">
                                      <p:cBhvr>
                                        <p:cTn id="80" dur="500"/>
                                        <p:tgtEl>
                                          <p:spTgt spid="11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fade">
                                      <p:cBhvr>
                                        <p:cTn id="83" dur="500"/>
                                        <p:tgtEl>
                                          <p:spTgt spid="11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fade">
                                      <p:cBhvr>
                                        <p:cTn id="86" dur="500"/>
                                        <p:tgtEl>
                                          <p:spTgt spid="12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fade">
                                      <p:cBhvr>
                                        <p:cTn id="89" dur="500"/>
                                        <p:tgtEl>
                                          <p:spTgt spid="1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500"/>
                                        <p:tgtEl>
                                          <p:spTgt spid="12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3"/>
                                        </p:tgtEl>
                                        <p:attrNameLst>
                                          <p:attrName>style.visibility</p:attrName>
                                        </p:attrNameLst>
                                      </p:cBhvr>
                                      <p:to>
                                        <p:strVal val="visible"/>
                                      </p:to>
                                    </p:set>
                                    <p:animEffect transition="in" filter="fade">
                                      <p:cBhvr>
                                        <p:cTn id="95" dur="500"/>
                                        <p:tgtEl>
                                          <p:spTgt spid="12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4"/>
                                        </p:tgtEl>
                                        <p:attrNameLst>
                                          <p:attrName>style.visibility</p:attrName>
                                        </p:attrNameLst>
                                      </p:cBhvr>
                                      <p:to>
                                        <p:strVal val="visible"/>
                                      </p:to>
                                    </p:set>
                                    <p:animEffect transition="in" filter="fade">
                                      <p:cBhvr>
                                        <p:cTn id="98" dur="500"/>
                                        <p:tgtEl>
                                          <p:spTgt spid="124"/>
                                        </p:tgtEl>
                                      </p:cBhvr>
                                    </p:animEffect>
                                  </p:childTnLst>
                                </p:cTn>
                              </p:par>
                              <p:par>
                                <p:cTn id="99" presetID="10" presetClass="entr" presetSubtype="0" fill="hold" nodeType="withEffect">
                                  <p:stCondLst>
                                    <p:cond delay="0"/>
                                  </p:stCondLst>
                                  <p:childTnLst>
                                    <p:set>
                                      <p:cBhvr>
                                        <p:cTn id="100" dur="1" fill="hold">
                                          <p:stCondLst>
                                            <p:cond delay="0"/>
                                          </p:stCondLst>
                                        </p:cTn>
                                        <p:tgtEl>
                                          <p:spTgt spid="125"/>
                                        </p:tgtEl>
                                        <p:attrNameLst>
                                          <p:attrName>style.visibility</p:attrName>
                                        </p:attrNameLst>
                                      </p:cBhvr>
                                      <p:to>
                                        <p:strVal val="visible"/>
                                      </p:to>
                                    </p:set>
                                    <p:animEffect transition="in" filter="fade">
                                      <p:cBhvr>
                                        <p:cTn id="101" dur="500"/>
                                        <p:tgtEl>
                                          <p:spTgt spid="125"/>
                                        </p:tgtEl>
                                      </p:cBhvr>
                                    </p:animEffect>
                                  </p:childTnLst>
                                </p:cTn>
                              </p:par>
                              <p:par>
                                <p:cTn id="102" presetID="10" presetClass="entr" presetSubtype="0" fill="hold" nodeType="withEffect">
                                  <p:stCondLst>
                                    <p:cond delay="0"/>
                                  </p:stCondLst>
                                  <p:childTnLst>
                                    <p:set>
                                      <p:cBhvr>
                                        <p:cTn id="103" dur="1" fill="hold">
                                          <p:stCondLst>
                                            <p:cond delay="0"/>
                                          </p:stCondLst>
                                        </p:cTn>
                                        <p:tgtEl>
                                          <p:spTgt spid="126"/>
                                        </p:tgtEl>
                                        <p:attrNameLst>
                                          <p:attrName>style.visibility</p:attrName>
                                        </p:attrNameLst>
                                      </p:cBhvr>
                                      <p:to>
                                        <p:strVal val="visible"/>
                                      </p:to>
                                    </p:set>
                                    <p:animEffect transition="in" filter="fade">
                                      <p:cBhvr>
                                        <p:cTn id="104" dur="500"/>
                                        <p:tgtEl>
                                          <p:spTgt spid="126"/>
                                        </p:tgtEl>
                                      </p:cBhvr>
                                    </p:animEffect>
                                  </p:childTnLst>
                                </p:cTn>
                              </p:par>
                              <p:par>
                                <p:cTn id="105" presetID="10" presetClass="entr" presetSubtype="0" fill="hold" nodeType="with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par>
                                <p:cTn id="108" presetID="10" presetClass="entr" presetSubtype="0" fill="hold" nodeType="withEffect">
                                  <p:stCondLst>
                                    <p:cond delay="0"/>
                                  </p:stCondLst>
                                  <p:childTnLst>
                                    <p:set>
                                      <p:cBhvr>
                                        <p:cTn id="109" dur="1" fill="hold">
                                          <p:stCondLst>
                                            <p:cond delay="0"/>
                                          </p:stCondLst>
                                        </p:cTn>
                                        <p:tgtEl>
                                          <p:spTgt spid="128"/>
                                        </p:tgtEl>
                                        <p:attrNameLst>
                                          <p:attrName>style.visibility</p:attrName>
                                        </p:attrNameLst>
                                      </p:cBhvr>
                                      <p:to>
                                        <p:strVal val="visible"/>
                                      </p:to>
                                    </p:set>
                                    <p:animEffect transition="in" filter="fade">
                                      <p:cBhvr>
                                        <p:cTn id="110" dur="500"/>
                                        <p:tgtEl>
                                          <p:spTgt spid="128"/>
                                        </p:tgtEl>
                                      </p:cBhvr>
                                    </p:animEffect>
                                  </p:childTnLst>
                                </p:cTn>
                              </p:par>
                              <p:par>
                                <p:cTn id="111" presetID="10" presetClass="entr" presetSubtype="0" fill="hold" nodeType="withEffect">
                                  <p:stCondLst>
                                    <p:cond delay="0"/>
                                  </p:stCondLst>
                                  <p:childTnLst>
                                    <p:set>
                                      <p:cBhvr>
                                        <p:cTn id="112" dur="1" fill="hold">
                                          <p:stCondLst>
                                            <p:cond delay="0"/>
                                          </p:stCondLst>
                                        </p:cTn>
                                        <p:tgtEl>
                                          <p:spTgt spid="129"/>
                                        </p:tgtEl>
                                        <p:attrNameLst>
                                          <p:attrName>style.visibility</p:attrName>
                                        </p:attrNameLst>
                                      </p:cBhvr>
                                      <p:to>
                                        <p:strVal val="visible"/>
                                      </p:to>
                                    </p:set>
                                    <p:animEffect transition="in" filter="fade">
                                      <p:cBhvr>
                                        <p:cTn id="113" dur="500"/>
                                        <p:tgtEl>
                                          <p:spTgt spid="129"/>
                                        </p:tgtEl>
                                      </p:cBhvr>
                                    </p:animEffect>
                                  </p:childTnLst>
                                </p:cTn>
                              </p:par>
                              <p:par>
                                <p:cTn id="114" presetID="10" presetClass="entr" presetSubtype="0" fill="hold" nodeType="withEffect">
                                  <p:stCondLst>
                                    <p:cond delay="0"/>
                                  </p:stCondLst>
                                  <p:childTnLst>
                                    <p:set>
                                      <p:cBhvr>
                                        <p:cTn id="115" dur="1" fill="hold">
                                          <p:stCondLst>
                                            <p:cond delay="0"/>
                                          </p:stCondLst>
                                        </p:cTn>
                                        <p:tgtEl>
                                          <p:spTgt spid="130"/>
                                        </p:tgtEl>
                                        <p:attrNameLst>
                                          <p:attrName>style.visibility</p:attrName>
                                        </p:attrNameLst>
                                      </p:cBhvr>
                                      <p:to>
                                        <p:strVal val="visible"/>
                                      </p:to>
                                    </p:set>
                                    <p:animEffect transition="in" filter="fade">
                                      <p:cBhvr>
                                        <p:cTn id="116" dur="500"/>
                                        <p:tgtEl>
                                          <p:spTgt spid="130"/>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31"/>
                                        </p:tgtEl>
                                        <p:attrNameLst>
                                          <p:attrName>style.visibility</p:attrName>
                                        </p:attrNameLst>
                                      </p:cBhvr>
                                      <p:to>
                                        <p:strVal val="visible"/>
                                      </p:to>
                                    </p:set>
                                    <p:animEffect transition="in" filter="fade">
                                      <p:cBhvr>
                                        <p:cTn id="119" dur="500"/>
                                        <p:tgtEl>
                                          <p:spTgt spid="13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32"/>
                                        </p:tgtEl>
                                        <p:attrNameLst>
                                          <p:attrName>style.visibility</p:attrName>
                                        </p:attrNameLst>
                                      </p:cBhvr>
                                      <p:to>
                                        <p:strVal val="visible"/>
                                      </p:to>
                                    </p:set>
                                    <p:animEffect transition="in" filter="fade">
                                      <p:cBhvr>
                                        <p:cTn id="122" dur="500"/>
                                        <p:tgtEl>
                                          <p:spTgt spid="13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fade">
                                      <p:cBhvr>
                                        <p:cTn id="125" dur="500"/>
                                        <p:tgtEl>
                                          <p:spTgt spid="133"/>
                                        </p:tgtEl>
                                      </p:cBhvr>
                                    </p:animEffect>
                                  </p:childTnLst>
                                </p:cTn>
                              </p:par>
                              <p:par>
                                <p:cTn id="126" presetID="10" presetClass="entr" presetSubtype="0" fill="hold" nodeType="withEffect">
                                  <p:stCondLst>
                                    <p:cond delay="0"/>
                                  </p:stCondLst>
                                  <p:childTnLst>
                                    <p:set>
                                      <p:cBhvr>
                                        <p:cTn id="127" dur="1" fill="hold">
                                          <p:stCondLst>
                                            <p:cond delay="0"/>
                                          </p:stCondLst>
                                        </p:cTn>
                                        <p:tgtEl>
                                          <p:spTgt spid="134"/>
                                        </p:tgtEl>
                                        <p:attrNameLst>
                                          <p:attrName>style.visibility</p:attrName>
                                        </p:attrNameLst>
                                      </p:cBhvr>
                                      <p:to>
                                        <p:strVal val="visible"/>
                                      </p:to>
                                    </p:set>
                                    <p:animEffect transition="in" filter="fade">
                                      <p:cBhvr>
                                        <p:cTn id="128" dur="500"/>
                                        <p:tgtEl>
                                          <p:spTgt spid="134"/>
                                        </p:tgtEl>
                                      </p:cBhvr>
                                    </p:animEffect>
                                  </p:childTnLst>
                                </p:cTn>
                              </p:par>
                              <p:par>
                                <p:cTn id="129" presetID="10" presetClass="entr" presetSubtype="0" fill="hold" nodeType="with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fade">
                                      <p:cBhvr>
                                        <p:cTn id="131" dur="500"/>
                                        <p:tgtEl>
                                          <p:spTgt spid="135"/>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36"/>
                                        </p:tgtEl>
                                        <p:attrNameLst>
                                          <p:attrName>style.visibility</p:attrName>
                                        </p:attrNameLst>
                                      </p:cBhvr>
                                      <p:to>
                                        <p:strVal val="visible"/>
                                      </p:to>
                                    </p:set>
                                    <p:animEffect transition="in" filter="fade">
                                      <p:cBhvr>
                                        <p:cTn id="134" dur="500"/>
                                        <p:tgtEl>
                                          <p:spTgt spid="136"/>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0"/>
                                        </p:tgtEl>
                                        <p:attrNameLst>
                                          <p:attrName>style.visibility</p:attrName>
                                        </p:attrNameLst>
                                      </p:cBhvr>
                                      <p:to>
                                        <p:strVal val="visible"/>
                                      </p:to>
                                    </p:set>
                                    <p:animEffect transition="in" filter="fade">
                                      <p:cBhvr>
                                        <p:cTn id="1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11" grpId="0" animBg="1"/>
      <p:bldP spid="112" grpId="0" animBg="1"/>
      <p:bldP spid="113"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31" grpId="0" animBg="1"/>
      <p:bldP spid="132" grpId="0" animBg="1"/>
      <p:bldP spid="133" grpId="0" animBg="1"/>
      <p:bldP spid="10" grpId="0" animBg="1"/>
      <p:bldP spid="13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70"/>
            <a:ext cx="8856984" cy="857250"/>
          </a:xfrm>
        </p:spPr>
        <p:txBody>
          <a:bodyPr>
            <a:noAutofit/>
          </a:bodyPr>
          <a:lstStyle/>
          <a:p>
            <a:r>
              <a:rPr lang="en-US" sz="2600" dirty="0" smtClean="0"/>
              <a:t>Indexes can be created on the partition scheme…</a:t>
            </a:r>
            <a:r>
              <a:rPr lang="en-US" sz="2600" dirty="0"/>
              <a:t>o</a:t>
            </a:r>
            <a:r>
              <a:rPr lang="en-US" sz="2600" dirty="0" smtClean="0"/>
              <a:t>r not</a:t>
            </a:r>
            <a:endParaRPr lang="en-US" sz="26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362511"/>
              </p:ext>
            </p:extLst>
          </p:nvPr>
        </p:nvGraphicFramePr>
        <p:xfrm>
          <a:off x="107504" y="987574"/>
          <a:ext cx="8928992"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0035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Index rebuilds and compression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Individual partitions </a:t>
            </a:r>
            <a:r>
              <a:rPr lang="en-US" i="1" dirty="0" smtClean="0"/>
              <a:t>cannot</a:t>
            </a:r>
            <a:r>
              <a:rPr lang="en-US" dirty="0" smtClean="0"/>
              <a:t> be rebuilt online</a:t>
            </a:r>
          </a:p>
          <a:p>
            <a:pPr lvl="1"/>
            <a:r>
              <a:rPr lang="en-US" dirty="0" smtClean="0"/>
              <a:t>The entirety of a partitioned index </a:t>
            </a:r>
            <a:r>
              <a:rPr lang="en-US" i="1" dirty="0" smtClean="0"/>
              <a:t>can </a:t>
            </a:r>
            <a:r>
              <a:rPr lang="en-US" dirty="0" smtClean="0"/>
              <a:t>be rebuilt online</a:t>
            </a:r>
          </a:p>
          <a:p>
            <a:pPr lvl="1"/>
            <a:r>
              <a:rPr lang="en-US" dirty="0"/>
              <a:t>I</a:t>
            </a:r>
            <a:r>
              <a:rPr lang="en-US" dirty="0" smtClean="0"/>
              <a:t>ndividual partitions can be compressed</a:t>
            </a:r>
          </a:p>
          <a:p>
            <a:r>
              <a:rPr lang="en-US" dirty="0" smtClean="0"/>
              <a:t>For fact tables with archive data, older partitions can be rebuilt once with compression</a:t>
            </a:r>
          </a:p>
          <a:p>
            <a:pPr lvl="1"/>
            <a:r>
              <a:rPr lang="en-US" dirty="0" smtClean="0"/>
              <a:t>Their file groups can then be made read-only</a:t>
            </a:r>
            <a:endParaRPr lang="en-US" dirty="0"/>
          </a:p>
        </p:txBody>
      </p:sp>
    </p:spTree>
    <p:extLst>
      <p:ext uri="{BB962C8B-B14F-4D97-AF65-F5344CB8AC3E}">
        <p14:creationId xmlns:p14="http://schemas.microsoft.com/office/powerpoint/2010/main" val="23345323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324"/>
            <a:ext cx="8229600" cy="857250"/>
          </a:xfrm>
        </p:spPr>
        <p:txBody>
          <a:bodyPr/>
          <a:lstStyle/>
          <a:p>
            <a:r>
              <a:rPr lang="en-US" dirty="0" smtClean="0"/>
              <a:t>Switching</a:t>
            </a:r>
            <a:endParaRPr lang="en-US" dirty="0"/>
          </a:p>
        </p:txBody>
      </p:sp>
      <p:sp>
        <p:nvSpPr>
          <p:cNvPr id="3" name="Content Placeholder 2"/>
          <p:cNvSpPr>
            <a:spLocks noGrp="1"/>
          </p:cNvSpPr>
          <p:nvPr>
            <p:ph sz="quarter" idx="1"/>
          </p:nvPr>
        </p:nvSpPr>
        <p:spPr>
          <a:xfrm>
            <a:off x="107504" y="987574"/>
            <a:ext cx="8928992" cy="3600400"/>
          </a:xfrm>
        </p:spPr>
        <p:txBody>
          <a:bodyPr>
            <a:normAutofit fontScale="77500" lnSpcReduction="20000"/>
          </a:bodyPr>
          <a:lstStyle/>
          <a:p>
            <a:r>
              <a:rPr lang="en-US" dirty="0" smtClean="0"/>
              <a:t>Requires all indexes to be aligned</a:t>
            </a:r>
          </a:p>
          <a:p>
            <a:r>
              <a:rPr lang="en-US" dirty="0" smtClean="0"/>
              <a:t>Compatible with filtered indexes</a:t>
            </a:r>
          </a:p>
          <a:p>
            <a:r>
              <a:rPr lang="en-US" dirty="0" smtClean="0"/>
              <a:t>Data may be switched in or out only within the same file group</a:t>
            </a:r>
          </a:p>
          <a:p>
            <a:r>
              <a:rPr lang="en-US" dirty="0" smtClean="0"/>
              <a:t>Is a metadata-only operation requiring a schema modification lock</a:t>
            </a:r>
          </a:p>
          <a:p>
            <a:pPr lvl="1"/>
            <a:r>
              <a:rPr lang="en-US" dirty="0" smtClean="0"/>
              <a:t>This can be blocked by DML operations, which require a schema stability lock</a:t>
            </a:r>
          </a:p>
          <a:p>
            <a:r>
              <a:rPr lang="en-US" dirty="0"/>
              <a:t>I</a:t>
            </a:r>
            <a:r>
              <a:rPr lang="en-US" dirty="0" smtClean="0"/>
              <a:t>s an exceptionally fast way to load or remove a large amount of data from a table!</a:t>
            </a:r>
          </a:p>
          <a:p>
            <a:r>
              <a:rPr lang="en-US" dirty="0">
                <a:hlinkClick r:id="rId3"/>
              </a:rPr>
              <a:t>https://</a:t>
            </a:r>
            <a:r>
              <a:rPr lang="en-US" dirty="0" smtClean="0">
                <a:hlinkClick r:id="rId3"/>
              </a:rPr>
              <a:t>msdn.microsoft.com/en-us/library/ms191160.aspx</a:t>
            </a:r>
            <a:endParaRPr lang="en-US" dirty="0" smtClean="0"/>
          </a:p>
        </p:txBody>
      </p:sp>
    </p:spTree>
    <p:extLst>
      <p:ext uri="{BB962C8B-B14F-4D97-AF65-F5344CB8AC3E}">
        <p14:creationId xmlns:p14="http://schemas.microsoft.com/office/powerpoint/2010/main" val="360772408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ounded Rectangle 142"/>
          <p:cNvSpPr/>
          <p:nvPr/>
        </p:nvSpPr>
        <p:spPr>
          <a:xfrm>
            <a:off x="4639455" y="678056"/>
            <a:ext cx="4096555" cy="127948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r-HR" dirty="0"/>
          </a:p>
        </p:txBody>
      </p:sp>
      <p:sp>
        <p:nvSpPr>
          <p:cNvPr id="4" name="Rounded Rectangle 3"/>
          <p:cNvSpPr/>
          <p:nvPr/>
        </p:nvSpPr>
        <p:spPr>
          <a:xfrm>
            <a:off x="397210" y="678056"/>
            <a:ext cx="4096555" cy="127948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r-HR" dirty="0"/>
          </a:p>
        </p:txBody>
      </p:sp>
      <p:sp>
        <p:nvSpPr>
          <p:cNvPr id="3" name="Title 2"/>
          <p:cNvSpPr>
            <a:spLocks noGrp="1"/>
          </p:cNvSpPr>
          <p:nvPr>
            <p:ph type="title"/>
          </p:nvPr>
        </p:nvSpPr>
        <p:spPr>
          <a:xfrm>
            <a:off x="251520" y="-3880"/>
            <a:ext cx="8229600" cy="775430"/>
          </a:xfrm>
        </p:spPr>
        <p:txBody>
          <a:bodyPr>
            <a:normAutofit/>
          </a:bodyPr>
          <a:lstStyle/>
          <a:p>
            <a:r>
              <a:rPr lang="en-US" dirty="0" smtClean="0"/>
              <a:t>SWITCH OUT</a:t>
            </a:r>
            <a:endParaRPr lang="hr-HR" dirty="0"/>
          </a:p>
        </p:txBody>
      </p:sp>
      <p:sp>
        <p:nvSpPr>
          <p:cNvPr id="2" name="Rounded Rectangle 1"/>
          <p:cNvSpPr/>
          <p:nvPr/>
        </p:nvSpPr>
        <p:spPr>
          <a:xfrm>
            <a:off x="142664" y="2040507"/>
            <a:ext cx="9001000" cy="14673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smtClean="0"/>
              <a:t>ALTER TABLE </a:t>
            </a:r>
            <a:r>
              <a:rPr lang="en-US" dirty="0" err="1" smtClean="0"/>
              <a:t>PartitionedTableName</a:t>
            </a:r>
            <a:endParaRPr lang="en-US" dirty="0" smtClean="0"/>
          </a:p>
          <a:p>
            <a:r>
              <a:rPr lang="en-US" dirty="0" smtClean="0"/>
              <a:t>SWITH PARTITION</a:t>
            </a:r>
          </a:p>
          <a:p>
            <a:r>
              <a:rPr lang="en-US" dirty="0" smtClean="0"/>
              <a:t>2 TO </a:t>
            </a:r>
            <a:r>
              <a:rPr lang="en-US" dirty="0" err="1" smtClean="0"/>
              <a:t>NonPartitionedTableName</a:t>
            </a:r>
            <a:endParaRPr lang="en-US" dirty="0" smtClean="0"/>
          </a:p>
          <a:p>
            <a:r>
              <a:rPr lang="en-US" dirty="0" smtClean="0"/>
              <a:t>-- &lt;Partition number&gt; TO </a:t>
            </a:r>
            <a:r>
              <a:rPr lang="en-US" dirty="0" err="1" smtClean="0"/>
              <a:t>DestionationPartitionedTableName</a:t>
            </a:r>
            <a:r>
              <a:rPr lang="en-US" dirty="0" smtClean="0"/>
              <a:t>&lt;destination Partition number&gt;</a:t>
            </a:r>
            <a:endParaRPr lang="en-US" dirty="0"/>
          </a:p>
          <a:p>
            <a:r>
              <a:rPr lang="en-US" b="1" dirty="0" smtClean="0"/>
              <a:t>SWITCH </a:t>
            </a:r>
            <a:r>
              <a:rPr lang="en-US" b="1" dirty="0"/>
              <a:t>IN/OUT says “Hey, its your partition by updating metadata</a:t>
            </a:r>
            <a:r>
              <a:rPr lang="en-US" b="1" dirty="0" smtClean="0"/>
              <a:t>.”</a:t>
            </a:r>
            <a:endParaRPr lang="hr-HR" dirty="0"/>
          </a:p>
        </p:txBody>
      </p:sp>
      <p:sp>
        <p:nvSpPr>
          <p:cNvPr id="122" name="Rounded Rectangle 121"/>
          <p:cNvSpPr/>
          <p:nvPr/>
        </p:nvSpPr>
        <p:spPr>
          <a:xfrm>
            <a:off x="1806189" y="1510511"/>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23" name="Rounded Rectangle 122"/>
          <p:cNvSpPr/>
          <p:nvPr/>
        </p:nvSpPr>
        <p:spPr>
          <a:xfrm>
            <a:off x="759605" y="1501723"/>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24" name="Rounded Rectangle 123"/>
          <p:cNvSpPr/>
          <p:nvPr/>
        </p:nvSpPr>
        <p:spPr>
          <a:xfrm>
            <a:off x="759605" y="966088"/>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Partition 1</a:t>
            </a:r>
            <a:endParaRPr lang="hr-HR" dirty="0"/>
          </a:p>
        </p:txBody>
      </p:sp>
      <p:cxnSp>
        <p:nvCxnSpPr>
          <p:cNvPr id="129" name="Straight Connector 128"/>
          <p:cNvCxnSpPr>
            <a:stCxn id="124" idx="2"/>
            <a:endCxn id="123" idx="0"/>
          </p:cNvCxnSpPr>
          <p:nvPr/>
        </p:nvCxnSpPr>
        <p:spPr>
          <a:xfrm flipH="1">
            <a:off x="1011633" y="1326128"/>
            <a:ext cx="523292" cy="175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24" idx="2"/>
            <a:endCxn id="122" idx="0"/>
          </p:cNvCxnSpPr>
          <p:nvPr/>
        </p:nvCxnSpPr>
        <p:spPr>
          <a:xfrm>
            <a:off x="1534925" y="1326128"/>
            <a:ext cx="523292" cy="184383"/>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p:cNvSpPr/>
          <p:nvPr/>
        </p:nvSpPr>
        <p:spPr>
          <a:xfrm>
            <a:off x="3641868" y="1503117"/>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39" name="Rounded Rectangle 138"/>
          <p:cNvSpPr/>
          <p:nvPr/>
        </p:nvSpPr>
        <p:spPr>
          <a:xfrm>
            <a:off x="2595284" y="1494329"/>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40" name="Rounded Rectangle 139"/>
          <p:cNvSpPr/>
          <p:nvPr/>
        </p:nvSpPr>
        <p:spPr>
          <a:xfrm>
            <a:off x="2595284" y="966088"/>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Partition 2</a:t>
            </a:r>
            <a:endParaRPr lang="hr-HR" dirty="0"/>
          </a:p>
        </p:txBody>
      </p:sp>
      <p:cxnSp>
        <p:nvCxnSpPr>
          <p:cNvPr id="141" name="Straight Connector 140"/>
          <p:cNvCxnSpPr>
            <a:stCxn id="140" idx="2"/>
            <a:endCxn id="139" idx="0"/>
          </p:cNvCxnSpPr>
          <p:nvPr/>
        </p:nvCxnSpPr>
        <p:spPr>
          <a:xfrm flipH="1">
            <a:off x="2847312" y="1326128"/>
            <a:ext cx="523292" cy="168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0" idx="2"/>
            <a:endCxn id="138" idx="0"/>
          </p:cNvCxnSpPr>
          <p:nvPr/>
        </p:nvCxnSpPr>
        <p:spPr>
          <a:xfrm>
            <a:off x="3370604" y="1326128"/>
            <a:ext cx="523292" cy="17698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5111" y="627534"/>
            <a:ext cx="1576609" cy="338554"/>
          </a:xfrm>
          <a:prstGeom prst="rect">
            <a:avLst/>
          </a:prstGeom>
          <a:noFill/>
        </p:spPr>
        <p:txBody>
          <a:bodyPr wrap="square" rtlCol="0">
            <a:spAutoFit/>
          </a:bodyPr>
          <a:lstStyle/>
          <a:p>
            <a:r>
              <a:rPr lang="en-US" sz="1600" dirty="0" smtClean="0">
                <a:solidFill>
                  <a:schemeClr val="bg1"/>
                </a:solidFill>
              </a:rPr>
              <a:t>Partitioned table</a:t>
            </a:r>
            <a:endParaRPr lang="hr-HR" sz="1600" dirty="0">
              <a:solidFill>
                <a:schemeClr val="bg1"/>
              </a:solidFill>
            </a:endParaRPr>
          </a:p>
        </p:txBody>
      </p:sp>
      <p:sp>
        <p:nvSpPr>
          <p:cNvPr id="144" name="TextBox 143"/>
          <p:cNvSpPr txBox="1"/>
          <p:nvPr/>
        </p:nvSpPr>
        <p:spPr>
          <a:xfrm>
            <a:off x="4735398" y="760339"/>
            <a:ext cx="1968167" cy="338554"/>
          </a:xfrm>
          <a:prstGeom prst="rect">
            <a:avLst/>
          </a:prstGeom>
          <a:noFill/>
        </p:spPr>
        <p:txBody>
          <a:bodyPr wrap="square" rtlCol="0">
            <a:spAutoFit/>
          </a:bodyPr>
          <a:lstStyle/>
          <a:p>
            <a:r>
              <a:rPr lang="en-US" sz="1600" dirty="0" smtClean="0">
                <a:solidFill>
                  <a:schemeClr val="bg1"/>
                </a:solidFill>
              </a:rPr>
              <a:t>Non Partitioned table</a:t>
            </a:r>
            <a:endParaRPr lang="hr-HR" sz="1600" dirty="0">
              <a:solidFill>
                <a:schemeClr val="bg1"/>
              </a:solidFill>
            </a:endParaRPr>
          </a:p>
        </p:txBody>
      </p:sp>
      <p:sp>
        <p:nvSpPr>
          <p:cNvPr id="145" name="Rounded Rectangle 144"/>
          <p:cNvSpPr/>
          <p:nvPr/>
        </p:nvSpPr>
        <p:spPr>
          <a:xfrm>
            <a:off x="5648702" y="1200146"/>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Partition 1</a:t>
            </a:r>
            <a:endParaRPr lang="hr-HR" dirty="0"/>
          </a:p>
        </p:txBody>
      </p:sp>
      <p:sp>
        <p:nvSpPr>
          <p:cNvPr id="148" name="Rounded Rectangle 147"/>
          <p:cNvSpPr/>
          <p:nvPr/>
        </p:nvSpPr>
        <p:spPr>
          <a:xfrm>
            <a:off x="4639455" y="3596521"/>
            <a:ext cx="4096555" cy="127948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r-HR" dirty="0"/>
          </a:p>
        </p:txBody>
      </p:sp>
      <p:sp>
        <p:nvSpPr>
          <p:cNvPr id="149" name="Rounded Rectangle 148"/>
          <p:cNvSpPr/>
          <p:nvPr/>
        </p:nvSpPr>
        <p:spPr>
          <a:xfrm>
            <a:off x="397210" y="3596521"/>
            <a:ext cx="4096555" cy="127948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r-HR" dirty="0"/>
          </a:p>
        </p:txBody>
      </p:sp>
      <p:sp>
        <p:nvSpPr>
          <p:cNvPr id="150" name="Rounded Rectangle 149"/>
          <p:cNvSpPr/>
          <p:nvPr/>
        </p:nvSpPr>
        <p:spPr>
          <a:xfrm>
            <a:off x="1806189" y="4428976"/>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51" name="Rounded Rectangle 150"/>
          <p:cNvSpPr/>
          <p:nvPr/>
        </p:nvSpPr>
        <p:spPr>
          <a:xfrm>
            <a:off x="759605" y="4420188"/>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52" name="Rounded Rectangle 151"/>
          <p:cNvSpPr/>
          <p:nvPr/>
        </p:nvSpPr>
        <p:spPr>
          <a:xfrm>
            <a:off x="759605" y="3884553"/>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Partition 1</a:t>
            </a:r>
            <a:endParaRPr lang="hr-HR" dirty="0"/>
          </a:p>
        </p:txBody>
      </p:sp>
      <p:cxnSp>
        <p:nvCxnSpPr>
          <p:cNvPr id="153" name="Straight Connector 152"/>
          <p:cNvCxnSpPr>
            <a:stCxn id="152" idx="2"/>
            <a:endCxn id="151" idx="0"/>
          </p:cNvCxnSpPr>
          <p:nvPr/>
        </p:nvCxnSpPr>
        <p:spPr>
          <a:xfrm flipH="1">
            <a:off x="1011633" y="4244593"/>
            <a:ext cx="523292" cy="175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52" idx="2"/>
            <a:endCxn id="150" idx="0"/>
          </p:cNvCxnSpPr>
          <p:nvPr/>
        </p:nvCxnSpPr>
        <p:spPr>
          <a:xfrm>
            <a:off x="1534925" y="4244593"/>
            <a:ext cx="523292" cy="184383"/>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75111" y="3545999"/>
            <a:ext cx="1576609" cy="338554"/>
          </a:xfrm>
          <a:prstGeom prst="rect">
            <a:avLst/>
          </a:prstGeom>
          <a:noFill/>
        </p:spPr>
        <p:txBody>
          <a:bodyPr wrap="square" rtlCol="0">
            <a:spAutoFit/>
          </a:bodyPr>
          <a:lstStyle/>
          <a:p>
            <a:r>
              <a:rPr lang="en-US" sz="1600" dirty="0" smtClean="0">
                <a:solidFill>
                  <a:schemeClr val="bg1"/>
                </a:solidFill>
              </a:rPr>
              <a:t>Partitioned table</a:t>
            </a:r>
            <a:endParaRPr lang="hr-HR" sz="1600" dirty="0">
              <a:solidFill>
                <a:schemeClr val="bg1"/>
              </a:solidFill>
            </a:endParaRPr>
          </a:p>
        </p:txBody>
      </p:sp>
      <p:sp>
        <p:nvSpPr>
          <p:cNvPr id="161" name="TextBox 160"/>
          <p:cNvSpPr txBox="1"/>
          <p:nvPr/>
        </p:nvSpPr>
        <p:spPr>
          <a:xfrm>
            <a:off x="4735398" y="3579862"/>
            <a:ext cx="2932946" cy="338554"/>
          </a:xfrm>
          <a:prstGeom prst="rect">
            <a:avLst/>
          </a:prstGeom>
          <a:noFill/>
        </p:spPr>
        <p:txBody>
          <a:bodyPr wrap="square" rtlCol="0">
            <a:spAutoFit/>
          </a:bodyPr>
          <a:lstStyle/>
          <a:p>
            <a:r>
              <a:rPr lang="hr-HR" sz="1600" dirty="0" smtClean="0">
                <a:solidFill>
                  <a:schemeClr val="bg1"/>
                </a:solidFill>
              </a:rPr>
              <a:t>Previous </a:t>
            </a:r>
            <a:r>
              <a:rPr lang="en-US" sz="1600" dirty="0" smtClean="0">
                <a:solidFill>
                  <a:schemeClr val="bg1"/>
                </a:solidFill>
              </a:rPr>
              <a:t>Non Partitioned table</a:t>
            </a:r>
            <a:endParaRPr lang="hr-HR" sz="1600" dirty="0">
              <a:solidFill>
                <a:schemeClr val="bg1"/>
              </a:solidFill>
            </a:endParaRPr>
          </a:p>
        </p:txBody>
      </p:sp>
      <p:sp>
        <p:nvSpPr>
          <p:cNvPr id="163" name="Rounded Rectangle 162"/>
          <p:cNvSpPr/>
          <p:nvPr/>
        </p:nvSpPr>
        <p:spPr>
          <a:xfrm>
            <a:off x="6388499" y="4443958"/>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64" name="Rounded Rectangle 163"/>
          <p:cNvSpPr/>
          <p:nvPr/>
        </p:nvSpPr>
        <p:spPr>
          <a:xfrm>
            <a:off x="5341915" y="4435170"/>
            <a:ext cx="504056"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r-HR" dirty="0"/>
          </a:p>
        </p:txBody>
      </p:sp>
      <p:sp>
        <p:nvSpPr>
          <p:cNvPr id="165" name="Rounded Rectangle 164"/>
          <p:cNvSpPr/>
          <p:nvPr/>
        </p:nvSpPr>
        <p:spPr>
          <a:xfrm>
            <a:off x="5341915" y="3899535"/>
            <a:ext cx="1550640" cy="3600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Partition 1</a:t>
            </a:r>
            <a:endParaRPr lang="hr-HR" dirty="0"/>
          </a:p>
        </p:txBody>
      </p:sp>
      <p:cxnSp>
        <p:nvCxnSpPr>
          <p:cNvPr id="168" name="Straight Connector 167"/>
          <p:cNvCxnSpPr>
            <a:stCxn id="165" idx="2"/>
            <a:endCxn id="163" idx="0"/>
          </p:cNvCxnSpPr>
          <p:nvPr/>
        </p:nvCxnSpPr>
        <p:spPr>
          <a:xfrm>
            <a:off x="6117235" y="4259575"/>
            <a:ext cx="523292" cy="184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64" idx="0"/>
            <a:endCxn id="165" idx="2"/>
          </p:cNvCxnSpPr>
          <p:nvPr/>
        </p:nvCxnSpPr>
        <p:spPr>
          <a:xfrm flipV="1">
            <a:off x="5593943" y="4259575"/>
            <a:ext cx="523292" cy="1755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9905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500"/>
                                        <p:tgtEl>
                                          <p:spTgt spid="1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nodeType="with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500"/>
                                        <p:tgtEl>
                                          <p:spTgt spid="129"/>
                                        </p:tgtEl>
                                      </p:cBhvr>
                                    </p:animEffect>
                                  </p:childTnLst>
                                </p:cTn>
                              </p:par>
                              <p:par>
                                <p:cTn id="23" presetID="10" presetClass="entr" presetSubtype="0" fill="hold" nodeType="with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fade">
                                      <p:cBhvr>
                                        <p:cTn id="25" dur="500"/>
                                        <p:tgtEl>
                                          <p:spTgt spid="1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8"/>
                                        </p:tgtEl>
                                        <p:attrNameLst>
                                          <p:attrName>style.visibility</p:attrName>
                                        </p:attrNameLst>
                                      </p:cBhvr>
                                      <p:to>
                                        <p:strVal val="visible"/>
                                      </p:to>
                                    </p:set>
                                    <p:animEffect transition="in" filter="fade">
                                      <p:cBhvr>
                                        <p:cTn id="28" dur="500"/>
                                        <p:tgtEl>
                                          <p:spTgt spid="1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fade">
                                      <p:cBhvr>
                                        <p:cTn id="31" dur="500"/>
                                        <p:tgtEl>
                                          <p:spTgt spid="1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0"/>
                                        </p:tgtEl>
                                        <p:attrNameLst>
                                          <p:attrName>style.visibility</p:attrName>
                                        </p:attrNameLst>
                                      </p:cBhvr>
                                      <p:to>
                                        <p:strVal val="visible"/>
                                      </p:to>
                                    </p:set>
                                    <p:animEffect transition="in" filter="fade">
                                      <p:cBhvr>
                                        <p:cTn id="34" dur="500"/>
                                        <p:tgtEl>
                                          <p:spTgt spid="140"/>
                                        </p:tgtEl>
                                      </p:cBhvr>
                                    </p:animEffect>
                                  </p:childTnLst>
                                </p:cTn>
                              </p:par>
                              <p:par>
                                <p:cTn id="35" presetID="10" presetClass="entr" presetSubtype="0" fill="hold" nodeType="with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fade">
                                      <p:cBhvr>
                                        <p:cTn id="37" dur="500"/>
                                        <p:tgtEl>
                                          <p:spTgt spid="141"/>
                                        </p:tgtEl>
                                      </p:cBhvr>
                                    </p:animEffect>
                                  </p:childTnLst>
                                </p:cTn>
                              </p:par>
                              <p:par>
                                <p:cTn id="38" presetID="10" presetClass="entr" presetSubtype="0" fill="hold" nodeType="with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fade">
                                      <p:cBhvr>
                                        <p:cTn id="40" dur="500"/>
                                        <p:tgtEl>
                                          <p:spTgt spid="1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4"/>
                                        </p:tgtEl>
                                        <p:attrNameLst>
                                          <p:attrName>style.visibility</p:attrName>
                                        </p:attrNameLst>
                                      </p:cBhvr>
                                      <p:to>
                                        <p:strVal val="visible"/>
                                      </p:to>
                                    </p:set>
                                    <p:animEffect transition="in" filter="fade">
                                      <p:cBhvr>
                                        <p:cTn id="46" dur="500"/>
                                        <p:tgtEl>
                                          <p:spTgt spid="14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fade">
                                      <p:cBhvr>
                                        <p:cTn id="49" dur="500"/>
                                        <p:tgtEl>
                                          <p:spTgt spid="14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8"/>
                                        </p:tgtEl>
                                        <p:attrNameLst>
                                          <p:attrName>style.visibility</p:attrName>
                                        </p:attrNameLst>
                                      </p:cBhvr>
                                      <p:to>
                                        <p:strVal val="visible"/>
                                      </p:to>
                                    </p:set>
                                    <p:animEffect transition="in" filter="fade">
                                      <p:cBhvr>
                                        <p:cTn id="59" dur="500"/>
                                        <p:tgtEl>
                                          <p:spTgt spid="1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animEffect transition="in" filter="fade">
                                      <p:cBhvr>
                                        <p:cTn id="62" dur="500"/>
                                        <p:tgtEl>
                                          <p:spTgt spid="1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0"/>
                                        </p:tgtEl>
                                        <p:attrNameLst>
                                          <p:attrName>style.visibility</p:attrName>
                                        </p:attrNameLst>
                                      </p:cBhvr>
                                      <p:to>
                                        <p:strVal val="visible"/>
                                      </p:to>
                                    </p:set>
                                    <p:animEffect transition="in" filter="fade">
                                      <p:cBhvr>
                                        <p:cTn id="65" dur="500"/>
                                        <p:tgtEl>
                                          <p:spTgt spid="1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1"/>
                                        </p:tgtEl>
                                        <p:attrNameLst>
                                          <p:attrName>style.visibility</p:attrName>
                                        </p:attrNameLst>
                                      </p:cBhvr>
                                      <p:to>
                                        <p:strVal val="visible"/>
                                      </p:to>
                                    </p:set>
                                    <p:animEffect transition="in" filter="fade">
                                      <p:cBhvr>
                                        <p:cTn id="68" dur="500"/>
                                        <p:tgtEl>
                                          <p:spTgt spid="1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500"/>
                                        <p:tgtEl>
                                          <p:spTgt spid="152"/>
                                        </p:tgtEl>
                                      </p:cBhvr>
                                    </p:animEffect>
                                  </p:childTnLst>
                                </p:cTn>
                              </p:par>
                              <p:par>
                                <p:cTn id="72" presetID="10" presetClass="entr" presetSubtype="0" fill="hold" nodeType="withEffect">
                                  <p:stCondLst>
                                    <p:cond delay="0"/>
                                  </p:stCondLst>
                                  <p:childTnLst>
                                    <p:set>
                                      <p:cBhvr>
                                        <p:cTn id="73" dur="1" fill="hold">
                                          <p:stCondLst>
                                            <p:cond delay="0"/>
                                          </p:stCondLst>
                                        </p:cTn>
                                        <p:tgtEl>
                                          <p:spTgt spid="153"/>
                                        </p:tgtEl>
                                        <p:attrNameLst>
                                          <p:attrName>style.visibility</p:attrName>
                                        </p:attrNameLst>
                                      </p:cBhvr>
                                      <p:to>
                                        <p:strVal val="visible"/>
                                      </p:to>
                                    </p:set>
                                    <p:animEffect transition="in" filter="fade">
                                      <p:cBhvr>
                                        <p:cTn id="74" dur="500"/>
                                        <p:tgtEl>
                                          <p:spTgt spid="153"/>
                                        </p:tgtEl>
                                      </p:cBhvr>
                                    </p:animEffect>
                                  </p:childTnLst>
                                </p:cTn>
                              </p:par>
                              <p:par>
                                <p:cTn id="75" presetID="10" presetClass="entr" presetSubtype="0" fill="hold" nodeType="withEffect">
                                  <p:stCondLst>
                                    <p:cond delay="0"/>
                                  </p:stCondLst>
                                  <p:childTnLst>
                                    <p:set>
                                      <p:cBhvr>
                                        <p:cTn id="76" dur="1" fill="hold">
                                          <p:stCondLst>
                                            <p:cond delay="0"/>
                                          </p:stCondLst>
                                        </p:cTn>
                                        <p:tgtEl>
                                          <p:spTgt spid="154"/>
                                        </p:tgtEl>
                                        <p:attrNameLst>
                                          <p:attrName>style.visibility</p:attrName>
                                        </p:attrNameLst>
                                      </p:cBhvr>
                                      <p:to>
                                        <p:strVal val="visible"/>
                                      </p:to>
                                    </p:set>
                                    <p:animEffect transition="in" filter="fade">
                                      <p:cBhvr>
                                        <p:cTn id="77" dur="500"/>
                                        <p:tgtEl>
                                          <p:spTgt spid="15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0"/>
                                        </p:tgtEl>
                                        <p:attrNameLst>
                                          <p:attrName>style.visibility</p:attrName>
                                        </p:attrNameLst>
                                      </p:cBhvr>
                                      <p:to>
                                        <p:strVal val="visible"/>
                                      </p:to>
                                    </p:set>
                                    <p:animEffect transition="in" filter="fade">
                                      <p:cBhvr>
                                        <p:cTn id="80" dur="500"/>
                                        <p:tgtEl>
                                          <p:spTgt spid="16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61"/>
                                        </p:tgtEl>
                                        <p:attrNameLst>
                                          <p:attrName>style.visibility</p:attrName>
                                        </p:attrNameLst>
                                      </p:cBhvr>
                                      <p:to>
                                        <p:strVal val="visible"/>
                                      </p:to>
                                    </p:set>
                                    <p:animEffect transition="in" filter="fade">
                                      <p:cBhvr>
                                        <p:cTn id="83" dur="500"/>
                                        <p:tgtEl>
                                          <p:spTgt spid="16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63"/>
                                        </p:tgtEl>
                                        <p:attrNameLst>
                                          <p:attrName>style.visibility</p:attrName>
                                        </p:attrNameLst>
                                      </p:cBhvr>
                                      <p:to>
                                        <p:strVal val="visible"/>
                                      </p:to>
                                    </p:set>
                                    <p:animEffect transition="in" filter="fade">
                                      <p:cBhvr>
                                        <p:cTn id="86" dur="500"/>
                                        <p:tgtEl>
                                          <p:spTgt spid="16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4"/>
                                        </p:tgtEl>
                                        <p:attrNameLst>
                                          <p:attrName>style.visibility</p:attrName>
                                        </p:attrNameLst>
                                      </p:cBhvr>
                                      <p:to>
                                        <p:strVal val="visible"/>
                                      </p:to>
                                    </p:set>
                                    <p:animEffect transition="in" filter="fade">
                                      <p:cBhvr>
                                        <p:cTn id="89" dur="500"/>
                                        <p:tgtEl>
                                          <p:spTgt spid="16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fade">
                                      <p:cBhvr>
                                        <p:cTn id="92" dur="500"/>
                                        <p:tgtEl>
                                          <p:spTgt spid="165"/>
                                        </p:tgtEl>
                                      </p:cBhvr>
                                    </p:animEffect>
                                  </p:childTnLst>
                                </p:cTn>
                              </p:par>
                              <p:par>
                                <p:cTn id="93" presetID="10" presetClass="entr" presetSubtype="0" fill="hold" nodeType="withEffect">
                                  <p:stCondLst>
                                    <p:cond delay="0"/>
                                  </p:stCondLst>
                                  <p:childTnLst>
                                    <p:set>
                                      <p:cBhvr>
                                        <p:cTn id="94" dur="1" fill="hold">
                                          <p:stCondLst>
                                            <p:cond delay="0"/>
                                          </p:stCondLst>
                                        </p:cTn>
                                        <p:tgtEl>
                                          <p:spTgt spid="168"/>
                                        </p:tgtEl>
                                        <p:attrNameLst>
                                          <p:attrName>style.visibility</p:attrName>
                                        </p:attrNameLst>
                                      </p:cBhvr>
                                      <p:to>
                                        <p:strVal val="visible"/>
                                      </p:to>
                                    </p:set>
                                    <p:animEffect transition="in" filter="fade">
                                      <p:cBhvr>
                                        <p:cTn id="95" dur="500"/>
                                        <p:tgtEl>
                                          <p:spTgt spid="168"/>
                                        </p:tgtEl>
                                      </p:cBhvr>
                                    </p:animEffect>
                                  </p:childTnLst>
                                </p:cTn>
                              </p:par>
                              <p:par>
                                <p:cTn id="96" presetID="10" presetClass="entr" presetSubtype="0" fill="hold" nodeType="withEffect">
                                  <p:stCondLst>
                                    <p:cond delay="0"/>
                                  </p:stCondLst>
                                  <p:childTnLst>
                                    <p:set>
                                      <p:cBhvr>
                                        <p:cTn id="97" dur="1" fill="hold">
                                          <p:stCondLst>
                                            <p:cond delay="0"/>
                                          </p:stCondLst>
                                        </p:cTn>
                                        <p:tgtEl>
                                          <p:spTgt spid="169"/>
                                        </p:tgtEl>
                                        <p:attrNameLst>
                                          <p:attrName>style.visibility</p:attrName>
                                        </p:attrNameLst>
                                      </p:cBhvr>
                                      <p:to>
                                        <p:strVal val="visible"/>
                                      </p:to>
                                    </p:set>
                                    <p:animEffect transition="in" filter="fade">
                                      <p:cBhvr>
                                        <p:cTn id="98"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4" grpId="0" animBg="1"/>
      <p:bldP spid="2" grpId="0" animBg="1"/>
      <p:bldP spid="122" grpId="0" animBg="1"/>
      <p:bldP spid="123" grpId="0" animBg="1"/>
      <p:bldP spid="124" grpId="0" animBg="1"/>
      <p:bldP spid="138" grpId="0" animBg="1"/>
      <p:bldP spid="139" grpId="0" animBg="1"/>
      <p:bldP spid="140" grpId="0" animBg="1"/>
      <p:bldP spid="16" grpId="0"/>
      <p:bldP spid="144" grpId="0"/>
      <p:bldP spid="145" grpId="0" animBg="1"/>
      <p:bldP spid="148" grpId="0" animBg="1"/>
      <p:bldP spid="149" grpId="0" animBg="1"/>
      <p:bldP spid="150" grpId="0" animBg="1"/>
      <p:bldP spid="151" grpId="0" animBg="1"/>
      <p:bldP spid="152" grpId="0" animBg="1"/>
      <p:bldP spid="160" grpId="0"/>
      <p:bldP spid="161" grpId="0"/>
      <p:bldP spid="163" grpId="0" animBg="1"/>
      <p:bldP spid="164" grpId="0" animBg="1"/>
      <p:bldP spid="16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Myth </a:t>
            </a:r>
            <a:r>
              <a:rPr lang="en-US" dirty="0"/>
              <a:t>1: Partitioning is a "Scale-Out" </a:t>
            </a:r>
            <a:r>
              <a:rPr lang="en-US" dirty="0" smtClean="0"/>
              <a:t>solution</a:t>
            </a:r>
          </a:p>
          <a:p>
            <a:r>
              <a:rPr lang="en-US" dirty="0" smtClean="0"/>
              <a:t>Myth 2: </a:t>
            </a:r>
            <a:r>
              <a:rPr lang="en-US" dirty="0"/>
              <a:t>Partitions must be created on different </a:t>
            </a:r>
            <a:r>
              <a:rPr lang="en-US" dirty="0" smtClean="0"/>
              <a:t>file groups</a:t>
            </a:r>
          </a:p>
          <a:p>
            <a:r>
              <a:rPr lang="en-US" dirty="0"/>
              <a:t>Myth 3: To partition a non-partitioned table you will need to drop and recreate </a:t>
            </a:r>
            <a:r>
              <a:rPr lang="en-US" dirty="0" smtClean="0"/>
              <a:t>it</a:t>
            </a:r>
          </a:p>
          <a:p>
            <a:r>
              <a:rPr lang="en-US" dirty="0"/>
              <a:t>Myth 4: Partitioning an existing table is a strictly offline operation</a:t>
            </a:r>
            <a:endParaRPr lang="hr-HR" dirty="0"/>
          </a:p>
        </p:txBody>
      </p:sp>
      <p:sp>
        <p:nvSpPr>
          <p:cNvPr id="3" name="Title 2"/>
          <p:cNvSpPr>
            <a:spLocks noGrp="1"/>
          </p:cNvSpPr>
          <p:nvPr>
            <p:ph type="title"/>
          </p:nvPr>
        </p:nvSpPr>
        <p:spPr/>
        <p:txBody>
          <a:bodyPr>
            <a:normAutofit fontScale="90000"/>
          </a:bodyPr>
          <a:lstStyle/>
          <a:p>
            <a:r>
              <a:rPr lang="en-US" dirty="0" smtClean="0"/>
              <a:t>SQL Server Partitioning Myths (1)</a:t>
            </a:r>
            <a:endParaRPr lang="hr-HR" dirty="0"/>
          </a:p>
        </p:txBody>
      </p:sp>
    </p:spTree>
    <p:extLst>
      <p:ext uri="{BB962C8B-B14F-4D97-AF65-F5344CB8AC3E}">
        <p14:creationId xmlns:p14="http://schemas.microsoft.com/office/powerpoint/2010/main" val="326085479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Myth 5: </a:t>
            </a:r>
            <a:r>
              <a:rPr lang="en-US" dirty="0" smtClean="0"/>
              <a:t>SWITCH-</a:t>
            </a:r>
            <a:r>
              <a:rPr lang="en-US" dirty="0" err="1" smtClean="0"/>
              <a:t>ing</a:t>
            </a:r>
            <a:r>
              <a:rPr lang="en-US" dirty="0" smtClean="0"/>
              <a:t> </a:t>
            </a:r>
            <a:r>
              <a:rPr lang="en-US" dirty="0"/>
              <a:t>partitions OUT or IN in only a few </a:t>
            </a:r>
            <a:r>
              <a:rPr lang="en-US" dirty="0" smtClean="0"/>
              <a:t>seconds</a:t>
            </a:r>
          </a:p>
          <a:p>
            <a:r>
              <a:rPr lang="en-US" dirty="0"/>
              <a:t>Myth 6: Altering a partition function is a metadata only </a:t>
            </a:r>
            <a:r>
              <a:rPr lang="en-US" dirty="0" smtClean="0"/>
              <a:t>operation</a:t>
            </a:r>
          </a:p>
          <a:p>
            <a:r>
              <a:rPr lang="hr-HR" dirty="0"/>
              <a:t>Myth 7: Partitioned tables improve query </a:t>
            </a:r>
            <a:r>
              <a:rPr lang="hr-HR" dirty="0" smtClean="0"/>
              <a:t>performance</a:t>
            </a:r>
            <a:endParaRPr lang="en-US" dirty="0" smtClean="0"/>
          </a:p>
          <a:p>
            <a:r>
              <a:rPr lang="en-US" dirty="0"/>
              <a:t>Myth 8: Partitioned tables ease maintenance of VLDBs and Very Large Tables</a:t>
            </a:r>
            <a:endParaRPr lang="hr-HR" dirty="0"/>
          </a:p>
        </p:txBody>
      </p:sp>
      <p:sp>
        <p:nvSpPr>
          <p:cNvPr id="3" name="Title 2"/>
          <p:cNvSpPr>
            <a:spLocks noGrp="1"/>
          </p:cNvSpPr>
          <p:nvPr>
            <p:ph type="title"/>
          </p:nvPr>
        </p:nvSpPr>
        <p:spPr/>
        <p:txBody>
          <a:bodyPr>
            <a:normAutofit fontScale="90000"/>
          </a:bodyPr>
          <a:lstStyle/>
          <a:p>
            <a:r>
              <a:rPr lang="en-US" dirty="0" smtClean="0"/>
              <a:t>SQL Server Partitioning Myths (2)</a:t>
            </a:r>
            <a:endParaRPr lang="hr-HR" dirty="0"/>
          </a:p>
        </p:txBody>
      </p:sp>
    </p:spTree>
    <p:extLst>
      <p:ext uri="{BB962C8B-B14F-4D97-AF65-F5344CB8AC3E}">
        <p14:creationId xmlns:p14="http://schemas.microsoft.com/office/powerpoint/2010/main" val="27607230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r>
              <a:rPr lang="en-US" dirty="0" smtClean="0"/>
              <a:t>Help! My table is getting too big!</a:t>
            </a:r>
            <a:endParaRPr lang="en-US" dirty="0"/>
          </a:p>
          <a:p>
            <a:r>
              <a:rPr lang="en-US" dirty="0" smtClean="0"/>
              <a:t>One installation has </a:t>
            </a:r>
            <a:r>
              <a:rPr lang="en-US" dirty="0"/>
              <a:t>a reporting system containing both fact and dimension </a:t>
            </a:r>
            <a:r>
              <a:rPr lang="en-US" dirty="0" smtClean="0"/>
              <a:t>tables </a:t>
            </a:r>
            <a:endParaRPr lang="en-US" dirty="0"/>
          </a:p>
          <a:p>
            <a:pPr lvl="1"/>
            <a:r>
              <a:rPr lang="en-US" dirty="0"/>
              <a:t>Fact tables are </a:t>
            </a:r>
            <a:r>
              <a:rPr lang="en-US" dirty="0" smtClean="0"/>
              <a:t>100+ GB </a:t>
            </a:r>
            <a:r>
              <a:rPr lang="en-US" dirty="0"/>
              <a:t>in size (including all indexes) </a:t>
            </a:r>
            <a:r>
              <a:rPr lang="en-US" dirty="0" smtClean="0"/>
              <a:t>quickly approaching 1 billion rows</a:t>
            </a:r>
            <a:endParaRPr lang="en-US" dirty="0"/>
          </a:p>
          <a:p>
            <a:pPr lvl="1"/>
            <a:r>
              <a:rPr lang="en-US" dirty="0"/>
              <a:t>Dimension tables are </a:t>
            </a:r>
            <a:r>
              <a:rPr lang="en-US" dirty="0" smtClean="0"/>
              <a:t>less than 1 GB </a:t>
            </a:r>
            <a:r>
              <a:rPr lang="en-US" dirty="0"/>
              <a:t>in size (including all indexes) with </a:t>
            </a:r>
            <a:r>
              <a:rPr lang="en-US" dirty="0" smtClean="0"/>
              <a:t>less than 100 thousand rows</a:t>
            </a:r>
            <a:endParaRPr lang="en-US" dirty="0"/>
          </a:p>
          <a:p>
            <a:r>
              <a:rPr lang="en-US" dirty="0"/>
              <a:t>A middle tier application has been designed to dynamically create and execute queries to run reports custom-designed by </a:t>
            </a:r>
            <a:r>
              <a:rPr lang="en-US" dirty="0" smtClean="0"/>
              <a:t>clients</a:t>
            </a:r>
            <a:endParaRPr lang="en-US" dirty="0"/>
          </a:p>
        </p:txBody>
      </p:sp>
      <p:sp>
        <p:nvSpPr>
          <p:cNvPr id="4" name="Title 3"/>
          <p:cNvSpPr>
            <a:spLocks noGrp="1"/>
          </p:cNvSpPr>
          <p:nvPr>
            <p:ph type="title"/>
          </p:nvPr>
        </p:nvSpPr>
        <p:spPr/>
        <p:txBody>
          <a:bodyPr/>
          <a:lstStyle/>
          <a:p>
            <a:r>
              <a:rPr lang="en-US" dirty="0" smtClean="0"/>
              <a:t>A real – world case</a:t>
            </a:r>
            <a:endParaRPr lang="en-US" dirty="0"/>
          </a:p>
        </p:txBody>
      </p:sp>
    </p:spTree>
    <p:extLst>
      <p:ext uri="{BB962C8B-B14F-4D97-AF65-F5344CB8AC3E}">
        <p14:creationId xmlns:p14="http://schemas.microsoft.com/office/powerpoint/2010/main" val="20879156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 us start writing some code…</a:t>
            </a:r>
          </a:p>
          <a:p>
            <a:pPr lvl="1"/>
            <a:r>
              <a:rPr lang="en-US" dirty="0" smtClean="0"/>
              <a:t>Simulating </a:t>
            </a:r>
            <a:r>
              <a:rPr lang="en-US" dirty="0"/>
              <a:t>partitioning on Standard </a:t>
            </a:r>
            <a:r>
              <a:rPr lang="en-US" dirty="0" smtClean="0"/>
              <a:t>Edition</a:t>
            </a:r>
          </a:p>
          <a:p>
            <a:pPr lvl="1"/>
            <a:r>
              <a:rPr lang="en-US" dirty="0" smtClean="0"/>
              <a:t>P</a:t>
            </a:r>
            <a:r>
              <a:rPr lang="hr-HR" dirty="0" smtClean="0"/>
              <a:t>artitioning demo</a:t>
            </a:r>
            <a:endParaRPr lang="en-US" dirty="0" smtClean="0"/>
          </a:p>
          <a:p>
            <a:pPr lvl="2"/>
            <a:r>
              <a:rPr lang="en-US" dirty="0" smtClean="0"/>
              <a:t>Concepts</a:t>
            </a:r>
          </a:p>
          <a:p>
            <a:pPr lvl="2"/>
            <a:r>
              <a:rPr lang="en-US" smtClean="0"/>
              <a:t>Advanced demo</a:t>
            </a:r>
            <a:endParaRPr lang="hr-HR" dirty="0"/>
          </a:p>
        </p:txBody>
      </p:sp>
      <p:sp>
        <p:nvSpPr>
          <p:cNvPr id="3" name="Title 2"/>
          <p:cNvSpPr>
            <a:spLocks noGrp="1"/>
          </p:cNvSpPr>
          <p:nvPr>
            <p:ph type="title"/>
          </p:nvPr>
        </p:nvSpPr>
        <p:spPr/>
        <p:txBody>
          <a:bodyPr/>
          <a:lstStyle/>
          <a:p>
            <a:r>
              <a:rPr lang="en-US" dirty="0" smtClean="0"/>
              <a:t>Demo</a:t>
            </a:r>
            <a:endParaRPr lang="hr-HR" dirty="0"/>
          </a:p>
        </p:txBody>
      </p:sp>
    </p:spTree>
    <p:extLst>
      <p:ext uri="{BB962C8B-B14F-4D97-AF65-F5344CB8AC3E}">
        <p14:creationId xmlns:p14="http://schemas.microsoft.com/office/powerpoint/2010/main" val="135698128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smtClean="0"/>
              <a:t>SQL </a:t>
            </a:r>
            <a:r>
              <a:rPr lang="en-US" dirty="0"/>
              <a:t>Server 7.0 introduced </a:t>
            </a:r>
            <a:r>
              <a:rPr lang="en-US" dirty="0" smtClean="0"/>
              <a:t>partitioning </a:t>
            </a:r>
            <a:r>
              <a:rPr lang="en-US" dirty="0"/>
              <a:t>through partitioned </a:t>
            </a:r>
            <a:r>
              <a:rPr lang="en-US" dirty="0" smtClean="0"/>
              <a:t>views</a:t>
            </a:r>
            <a:endParaRPr lang="en-US" dirty="0"/>
          </a:p>
          <a:p>
            <a:r>
              <a:rPr lang="en-US" dirty="0"/>
              <a:t>In the world of partitioning, the number of rows queried is reduced according the granularity of the partitioning </a:t>
            </a:r>
            <a:r>
              <a:rPr lang="en-US" dirty="0" smtClean="0"/>
              <a:t>scheme</a:t>
            </a:r>
          </a:p>
          <a:p>
            <a:r>
              <a:rPr lang="en-US" dirty="0"/>
              <a:t>There are, of course, some downsides</a:t>
            </a:r>
          </a:p>
          <a:p>
            <a:pPr lvl="1"/>
            <a:r>
              <a:rPr lang="en-US" dirty="0"/>
              <a:t>Queries that cross the partition rules will take longer</a:t>
            </a:r>
          </a:p>
          <a:p>
            <a:pPr lvl="1"/>
            <a:r>
              <a:rPr lang="en-US" dirty="0"/>
              <a:t>True partitioning requires SQL Server </a:t>
            </a:r>
            <a:r>
              <a:rPr lang="en-US" dirty="0" smtClean="0"/>
              <a:t>Enterprise</a:t>
            </a:r>
            <a:endParaRPr lang="hr-HR" dirty="0" smtClean="0"/>
          </a:p>
        </p:txBody>
      </p:sp>
      <p:sp>
        <p:nvSpPr>
          <p:cNvPr id="4" name="Title 3"/>
          <p:cNvSpPr>
            <a:spLocks noGrp="1"/>
          </p:cNvSpPr>
          <p:nvPr>
            <p:ph type="title"/>
          </p:nvPr>
        </p:nvSpPr>
        <p:spPr/>
        <p:txBody>
          <a:bodyPr>
            <a:noAutofit/>
          </a:bodyPr>
          <a:lstStyle/>
          <a:p>
            <a:r>
              <a:rPr lang="en-US" sz="3200" dirty="0" smtClean="0"/>
              <a:t>Partitioning without Enterprise Edition</a:t>
            </a:r>
            <a:endParaRPr lang="en-US" sz="3200" dirty="0"/>
          </a:p>
        </p:txBody>
      </p:sp>
    </p:spTree>
    <p:extLst>
      <p:ext uri="{BB962C8B-B14F-4D97-AF65-F5344CB8AC3E}">
        <p14:creationId xmlns:p14="http://schemas.microsoft.com/office/powerpoint/2010/main" val="91998378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87676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E-mail: josipsaban@gmail.com</a:t>
            </a:r>
          </a:p>
          <a:p>
            <a:r>
              <a:rPr lang="en-US" dirty="0" smtClean="0"/>
              <a:t>LinkedIn: </a:t>
            </a:r>
            <a:r>
              <a:rPr lang="en-US" dirty="0" smtClean="0">
                <a:hlinkClick r:id="rId2"/>
              </a:rPr>
              <a:t>www.linkedin.com/in/jsaban</a:t>
            </a:r>
            <a:endParaRPr lang="en-US" dirty="0" smtClean="0"/>
          </a:p>
        </p:txBody>
      </p:sp>
      <p:sp>
        <p:nvSpPr>
          <p:cNvPr id="4" name="Title 3"/>
          <p:cNvSpPr>
            <a:spLocks noGrp="1"/>
          </p:cNvSpPr>
          <p:nvPr>
            <p:ph type="title"/>
          </p:nvPr>
        </p:nvSpPr>
        <p:spPr/>
        <p:txBody>
          <a:bodyPr/>
          <a:lstStyle/>
          <a:p>
            <a:r>
              <a:rPr lang="en-US" dirty="0" smtClean="0"/>
              <a:t>Contacts</a:t>
            </a:r>
            <a:endParaRPr lang="en-US" dirty="0"/>
          </a:p>
        </p:txBody>
      </p:sp>
    </p:spTree>
    <p:extLst>
      <p:ext uri="{BB962C8B-B14F-4D97-AF65-F5344CB8AC3E}">
        <p14:creationId xmlns:p14="http://schemas.microsoft.com/office/powerpoint/2010/main" val="8237331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29619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GB" dirty="0" smtClean="0"/>
              <a:t>There is no official definition</a:t>
            </a:r>
          </a:p>
          <a:p>
            <a:r>
              <a:rPr lang="en-GB" dirty="0" smtClean="0"/>
              <a:t>Typically occupying TB range, OLAP or OLTP with large amount of users</a:t>
            </a:r>
          </a:p>
          <a:p>
            <a:r>
              <a:rPr lang="en-GB" dirty="0" smtClean="0"/>
              <a:t>Billions of rows</a:t>
            </a:r>
            <a:endParaRPr lang="en-GB" dirty="0"/>
          </a:p>
        </p:txBody>
      </p:sp>
      <p:sp>
        <p:nvSpPr>
          <p:cNvPr id="4" name="Title 3"/>
          <p:cNvSpPr>
            <a:spLocks noGrp="1"/>
          </p:cNvSpPr>
          <p:nvPr>
            <p:ph type="title"/>
          </p:nvPr>
        </p:nvSpPr>
        <p:spPr/>
        <p:txBody>
          <a:bodyPr>
            <a:noAutofit/>
          </a:bodyPr>
          <a:lstStyle/>
          <a:p>
            <a:r>
              <a:rPr lang="en-US" sz="2800" dirty="0" smtClean="0"/>
              <a:t>What are very large data sets?</a:t>
            </a:r>
            <a:endParaRPr lang="en-US" sz="2800" dirty="0"/>
          </a:p>
        </p:txBody>
      </p:sp>
    </p:spTree>
    <p:extLst>
      <p:ext uri="{BB962C8B-B14F-4D97-AF65-F5344CB8AC3E}">
        <p14:creationId xmlns:p14="http://schemas.microsoft.com/office/powerpoint/2010/main" val="38438894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0000" lnSpcReduction="20000"/>
          </a:bodyPr>
          <a:lstStyle/>
          <a:p>
            <a:r>
              <a:rPr lang="en-GB" dirty="0" smtClean="0"/>
              <a:t>SQL </a:t>
            </a:r>
            <a:r>
              <a:rPr lang="en-GB" dirty="0"/>
              <a:t>Server can store Multi-TB tables, so the answer is always contextual</a:t>
            </a:r>
          </a:p>
          <a:p>
            <a:endParaRPr lang="en-GB" sz="1600" dirty="0"/>
          </a:p>
          <a:p>
            <a:r>
              <a:rPr lang="en-GB" dirty="0"/>
              <a:t>Big enough to cause performance issues (on the </a:t>
            </a:r>
            <a:r>
              <a:rPr lang="en-GB" i="1" dirty="0"/>
              <a:t>current</a:t>
            </a:r>
            <a:r>
              <a:rPr lang="en-GB" dirty="0"/>
              <a:t> hardware)</a:t>
            </a:r>
          </a:p>
          <a:p>
            <a:endParaRPr lang="en-GB" sz="1600" dirty="0"/>
          </a:p>
          <a:p>
            <a:r>
              <a:rPr lang="en-GB" dirty="0"/>
              <a:t>Big enough to cause maintenance operations to take too long or simply not be practical at all (on the </a:t>
            </a:r>
            <a:r>
              <a:rPr lang="en-GB" i="1" dirty="0"/>
              <a:t>current</a:t>
            </a:r>
            <a:r>
              <a:rPr lang="en-GB" dirty="0"/>
              <a:t> hardware)</a:t>
            </a:r>
          </a:p>
          <a:p>
            <a:endParaRPr lang="en-GB" sz="1600" dirty="0"/>
          </a:p>
          <a:p>
            <a:r>
              <a:rPr lang="en-GB" dirty="0"/>
              <a:t>Big due to containing large amounts of historic / “processed” / “completed" </a:t>
            </a:r>
            <a:r>
              <a:rPr lang="en-GB" dirty="0" smtClean="0"/>
              <a:t>data</a:t>
            </a:r>
            <a:endParaRPr lang="en-US" dirty="0"/>
          </a:p>
        </p:txBody>
      </p:sp>
      <p:sp>
        <p:nvSpPr>
          <p:cNvPr id="4" name="Title 3"/>
          <p:cNvSpPr>
            <a:spLocks noGrp="1"/>
          </p:cNvSpPr>
          <p:nvPr>
            <p:ph type="title"/>
          </p:nvPr>
        </p:nvSpPr>
        <p:spPr/>
        <p:txBody>
          <a:bodyPr>
            <a:noAutofit/>
          </a:bodyPr>
          <a:lstStyle/>
          <a:p>
            <a:r>
              <a:rPr lang="en-US" sz="3000" dirty="0" smtClean="0"/>
              <a:t>What is too big where tables are concerned?</a:t>
            </a:r>
            <a:endParaRPr lang="en-US" sz="3000" dirty="0"/>
          </a:p>
        </p:txBody>
      </p:sp>
    </p:spTree>
    <p:extLst>
      <p:ext uri="{BB962C8B-B14F-4D97-AF65-F5344CB8AC3E}">
        <p14:creationId xmlns:p14="http://schemas.microsoft.com/office/powerpoint/2010/main" val="31609929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62500" lnSpcReduction="20000"/>
          </a:bodyPr>
          <a:lstStyle/>
          <a:p>
            <a:r>
              <a:rPr lang="en-GB" dirty="0"/>
              <a:t>Option 1: Do nothing (the told you so/job gamble option)</a:t>
            </a:r>
          </a:p>
          <a:p>
            <a:endParaRPr lang="en-GB" sz="1400" dirty="0"/>
          </a:p>
          <a:p>
            <a:r>
              <a:rPr lang="en-GB" dirty="0"/>
              <a:t>Option 2: Upgrade the hardware (the sticky plaster option)</a:t>
            </a:r>
          </a:p>
          <a:p>
            <a:endParaRPr lang="en-GB" sz="1400" dirty="0"/>
          </a:p>
          <a:p>
            <a:r>
              <a:rPr lang="en-GB" dirty="0"/>
              <a:t>Option 3: If no extra disk space is available (the bail out option):</a:t>
            </a:r>
          </a:p>
          <a:p>
            <a:pPr lvl="1"/>
            <a:r>
              <a:rPr lang="en-GB" dirty="0"/>
              <a:t>Delete the older portion of the data</a:t>
            </a:r>
          </a:p>
          <a:p>
            <a:pPr lvl="1"/>
            <a:r>
              <a:rPr lang="en-GB" dirty="0"/>
              <a:t>Move the older portion of the data to Windows SQL Database (Azure)</a:t>
            </a:r>
          </a:p>
          <a:p>
            <a:pPr lvl="1"/>
            <a:endParaRPr lang="en-GB" sz="1400" dirty="0"/>
          </a:p>
          <a:p>
            <a:r>
              <a:rPr lang="en-GB" dirty="0"/>
              <a:t>Option 4: If disk space is available (the scale out option):</a:t>
            </a:r>
          </a:p>
          <a:p>
            <a:pPr lvl="1"/>
            <a:r>
              <a:rPr lang="en-GB" dirty="0"/>
              <a:t>Partition the data</a:t>
            </a:r>
          </a:p>
          <a:p>
            <a:pPr lvl="2"/>
            <a:r>
              <a:rPr lang="en-GB" dirty="0"/>
              <a:t>Distributed partitioned views</a:t>
            </a:r>
          </a:p>
          <a:p>
            <a:pPr lvl="2"/>
            <a:r>
              <a:rPr lang="en-GB" dirty="0"/>
              <a:t>Partitioned views</a:t>
            </a:r>
          </a:p>
          <a:p>
            <a:pPr lvl="2"/>
            <a:r>
              <a:rPr lang="en-GB" dirty="0"/>
              <a:t>Partitioning (Enterprise only)</a:t>
            </a:r>
          </a:p>
        </p:txBody>
      </p:sp>
      <p:sp>
        <p:nvSpPr>
          <p:cNvPr id="4" name="Title 3"/>
          <p:cNvSpPr>
            <a:spLocks noGrp="1"/>
          </p:cNvSpPr>
          <p:nvPr>
            <p:ph type="title"/>
          </p:nvPr>
        </p:nvSpPr>
        <p:spPr/>
        <p:txBody>
          <a:bodyPr>
            <a:noAutofit/>
          </a:bodyPr>
          <a:lstStyle/>
          <a:p>
            <a:r>
              <a:rPr lang="en-US" sz="2800" dirty="0" smtClean="0"/>
              <a:t>What options do I have?</a:t>
            </a:r>
            <a:endParaRPr lang="en-US" sz="2800" dirty="0"/>
          </a:p>
        </p:txBody>
      </p:sp>
    </p:spTree>
    <p:extLst>
      <p:ext uri="{BB962C8B-B14F-4D97-AF65-F5344CB8AC3E}">
        <p14:creationId xmlns:p14="http://schemas.microsoft.com/office/powerpoint/2010/main" val="34643003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fade">
                                      <p:cBhvr>
                                        <p:cTn id="4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sz="half" idx="2"/>
          </p:nvPr>
        </p:nvSpPr>
        <p:spPr>
          <a:xfrm>
            <a:off x="457200" y="1203598"/>
            <a:ext cx="8447808" cy="3384376"/>
          </a:xfrm>
        </p:spPr>
        <p:txBody>
          <a:bodyPr/>
          <a:lstStyle/>
          <a:p>
            <a:r>
              <a:rPr lang="en-US" dirty="0" smtClean="0"/>
              <a:t>Setting the stage</a:t>
            </a:r>
          </a:p>
          <a:p>
            <a:pPr lvl="1"/>
            <a:r>
              <a:rPr lang="en-US" dirty="0" smtClean="0"/>
              <a:t>Introduction to indexing</a:t>
            </a:r>
          </a:p>
          <a:p>
            <a:pPr lvl="1"/>
            <a:r>
              <a:rPr lang="en-US" dirty="0" smtClean="0"/>
              <a:t>Introduction to compression</a:t>
            </a:r>
          </a:p>
          <a:p>
            <a:r>
              <a:rPr lang="en-US" dirty="0" smtClean="0"/>
              <a:t>Main event…partitioning in very large data sets</a:t>
            </a:r>
          </a:p>
          <a:p>
            <a:pPr lvl="1"/>
            <a:r>
              <a:rPr lang="en-US" dirty="0" smtClean="0"/>
              <a:t>Change the way of thinking and designing large tables</a:t>
            </a:r>
          </a:p>
          <a:p>
            <a:pPr lvl="1"/>
            <a:r>
              <a:rPr lang="en-US" dirty="0" smtClean="0"/>
              <a:t>Introduction to partitioning</a:t>
            </a:r>
          </a:p>
          <a:p>
            <a:pPr lvl="1"/>
            <a:r>
              <a:rPr lang="en-US" dirty="0" smtClean="0"/>
              <a:t>Advanced partitioning</a:t>
            </a:r>
          </a:p>
        </p:txBody>
      </p:sp>
    </p:spTree>
    <p:extLst>
      <p:ext uri="{BB962C8B-B14F-4D97-AF65-F5344CB8AC3E}">
        <p14:creationId xmlns:p14="http://schemas.microsoft.com/office/powerpoint/2010/main" val="28979325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0.3|2.6|2.2"/>
</p:tagLst>
</file>

<file path=ppt/theme/theme1.xml><?xml version="1.0" encoding="utf-8"?>
<a:theme xmlns:a="http://schemas.openxmlformats.org/drawingml/2006/main" name="WinDays15_pptTEMPLATE">
  <a:themeElements>
    <a:clrScheme name="WinDays15">
      <a:dk1>
        <a:srgbClr val="3F3F3F"/>
      </a:dk1>
      <a:lt1>
        <a:sysClr val="window" lastClr="FFFFFF"/>
      </a:lt1>
      <a:dk2>
        <a:srgbClr val="0B203D"/>
      </a:dk2>
      <a:lt2>
        <a:srgbClr val="EEECE1"/>
      </a:lt2>
      <a:accent1>
        <a:srgbClr val="0B203D"/>
      </a:accent1>
      <a:accent2>
        <a:srgbClr val="002060"/>
      </a:accent2>
      <a:accent3>
        <a:srgbClr val="0070C0"/>
      </a:accent3>
      <a:accent4>
        <a:srgbClr val="4F81BD"/>
      </a:accent4>
      <a:accent5>
        <a:srgbClr val="00B0F0"/>
      </a:accent5>
      <a:accent6>
        <a:srgbClr val="4BACC6"/>
      </a:accent6>
      <a:hlink>
        <a:srgbClr val="FFC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Windays 2015 - Layered Partitioning</Template>
  <TotalTime>680</TotalTime>
  <Words>5440</Words>
  <Application>Microsoft Office PowerPoint</Application>
  <PresentationFormat>On-screen Show (16:9)</PresentationFormat>
  <Paragraphs>606</Paragraphs>
  <Slides>54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Andalus</vt:lpstr>
      <vt:lpstr>Arial</vt:lpstr>
      <vt:lpstr>Calibri</vt:lpstr>
      <vt:lpstr>Segoe UI</vt:lpstr>
      <vt:lpstr>Segoe UI Light</vt:lpstr>
      <vt:lpstr>Wingdings</vt:lpstr>
      <vt:lpstr>WinDays15_pptTEMPLATE</vt:lpstr>
      <vt:lpstr>PowerPoint Presentation</vt:lpstr>
      <vt:lpstr>PowerPoint Presentation</vt:lpstr>
      <vt:lpstr>About</vt:lpstr>
      <vt:lpstr>Summary</vt:lpstr>
      <vt:lpstr>A real – world case</vt:lpstr>
      <vt:lpstr>What are very large data sets?</vt:lpstr>
      <vt:lpstr>What is too big where tables are concerned?</vt:lpstr>
      <vt:lpstr>What options do I have?</vt:lpstr>
      <vt:lpstr>Agenda</vt:lpstr>
      <vt:lpstr>PowerPoint Presentation</vt:lpstr>
      <vt:lpstr>Introduction to indexing</vt:lpstr>
      <vt:lpstr>Indexing basics</vt:lpstr>
      <vt:lpstr>Basic indexes</vt:lpstr>
      <vt:lpstr>Basic indexes</vt:lpstr>
      <vt:lpstr>Advanced indexes</vt:lpstr>
      <vt:lpstr>Advanced indexes</vt:lpstr>
      <vt:lpstr>Introduction to COMPRESSION</vt:lpstr>
      <vt:lpstr>Basic compression</vt:lpstr>
      <vt:lpstr>Enabling compression</vt:lpstr>
      <vt:lpstr>Page compression – used in DWH</vt:lpstr>
      <vt:lpstr>Database Compression Cost/Benefit Analysis</vt:lpstr>
      <vt:lpstr>How to choose</vt:lpstr>
      <vt:lpstr>How to choose - effectiveness</vt:lpstr>
      <vt:lpstr>PowerPoint Presentation</vt:lpstr>
      <vt:lpstr>PowerPoint Presentation</vt:lpstr>
      <vt:lpstr>INTRODUCTION to partitioning</vt:lpstr>
      <vt:lpstr>What is partitioning?</vt:lpstr>
      <vt:lpstr>Advantages of partitioning</vt:lpstr>
      <vt:lpstr>A standard table…</vt:lpstr>
      <vt:lpstr>Partitioned views…</vt:lpstr>
      <vt:lpstr>Partitioning…</vt:lpstr>
      <vt:lpstr>Partitioned views and Partitioning…</vt:lpstr>
      <vt:lpstr>Partitioned Views Vs. Partitioning</vt:lpstr>
      <vt:lpstr>Data (Horizontal) partitioning</vt:lpstr>
      <vt:lpstr>Horizontal ranges are based on a partition key</vt:lpstr>
      <vt:lpstr>Choosing a Partitioning Column</vt:lpstr>
      <vt:lpstr>Partition concepts (1)</vt:lpstr>
      <vt:lpstr>Partition concepts (2)</vt:lpstr>
      <vt:lpstr>Data Partitioning Architecture</vt:lpstr>
      <vt:lpstr>Partition Physical Architecture</vt:lpstr>
      <vt:lpstr>Partitioning Functions</vt:lpstr>
      <vt:lpstr>SPLIT – LEFT boundary</vt:lpstr>
      <vt:lpstr>MERGE – LEFT boundary</vt:lpstr>
      <vt:lpstr>Indexes can be created on the partition scheme…or not</vt:lpstr>
      <vt:lpstr>Index rebuilds and compression</vt:lpstr>
      <vt:lpstr>Switching</vt:lpstr>
      <vt:lpstr>SWITCH OUT</vt:lpstr>
      <vt:lpstr>SQL Server Partitioning Myths (1)</vt:lpstr>
      <vt:lpstr>SQL Server Partitioning Myths (2)</vt:lpstr>
      <vt:lpstr>Demo</vt:lpstr>
      <vt:lpstr>Partitioning without Enterprise Edition</vt:lpstr>
      <vt:lpstr>PowerPoint Presentation</vt:lpstr>
      <vt:lpstr>Contacts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Josip Šaban</dc:creator>
  <cp:lastModifiedBy>Josip Šaban</cp:lastModifiedBy>
  <cp:revision>187</cp:revision>
  <dcterms:created xsi:type="dcterms:W3CDTF">2015-03-20T16:35:30Z</dcterms:created>
  <dcterms:modified xsi:type="dcterms:W3CDTF">2015-04-24T20:49:14Z</dcterms:modified>
</cp:coreProperties>
</file>