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f8dbabe8d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f8dbabe8d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f8dbabe8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f8dbabe8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f8dbabe8d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f8dbabe8d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f9c5132fe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f9c5132fe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f9c5132fe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f9c5132fe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f8dbabe8d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f8dbabe8d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f8dbabe8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f8dbabe8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Cam Slide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f8dbabe8d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f8dbabe8d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f8dbabe8d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f8dbabe8d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f8dbabe8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f8dbabe8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06ed5edfa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06ed5edfa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f8dbabe8d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f8dbabe8d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06ed5edfa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06ed5edfa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06ed5edf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06ed5edfa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f8dbabe8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f8dbabe8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06ed5edfa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06ed5edfa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06ed5edfa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06ed5edfa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06ed5edfa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06ed5edfa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06ed5edfa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06ed5edfa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4120"/>
              <a:t>Mental Health in Gamers: Analysis</a:t>
            </a:r>
            <a:endParaRPr sz="4120"/>
          </a:p>
        </p:txBody>
      </p:sp>
      <p:sp>
        <p:nvSpPr>
          <p:cNvPr id="60" name="Google Shape;60;p13"/>
          <p:cNvSpPr txBox="1"/>
          <p:nvPr>
            <p:ph idx="1" type="subTitle"/>
          </p:nvPr>
        </p:nvSpPr>
        <p:spPr>
          <a:xfrm>
            <a:off x="510450" y="3182341"/>
            <a:ext cx="8123100" cy="1440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Ramana Ganesula</a:t>
            </a:r>
            <a:endParaRPr/>
          </a:p>
          <a:p>
            <a:pPr indent="0" lvl="0" marL="0" rtl="0" algn="l">
              <a:spcBef>
                <a:spcPts val="0"/>
              </a:spcBef>
              <a:spcAft>
                <a:spcPts val="0"/>
              </a:spcAft>
              <a:buNone/>
            </a:pPr>
            <a:r>
              <a:rPr lang="en"/>
              <a:t>Joanna Sacharz</a:t>
            </a:r>
            <a:endParaRPr/>
          </a:p>
          <a:p>
            <a:pPr indent="0" lvl="0" marL="0" rtl="0" algn="l">
              <a:spcBef>
                <a:spcPts val="0"/>
              </a:spcBef>
              <a:spcAft>
                <a:spcPts val="0"/>
              </a:spcAft>
              <a:buNone/>
            </a:pPr>
            <a:r>
              <a:rPr lang="en"/>
              <a:t>Sarah Casauria</a:t>
            </a:r>
            <a:endParaRPr/>
          </a:p>
          <a:p>
            <a:pPr indent="0" lvl="0" marL="0" rtl="0" algn="l">
              <a:spcBef>
                <a:spcPts val="0"/>
              </a:spcBef>
              <a:spcAft>
                <a:spcPts val="0"/>
              </a:spcAft>
              <a:buNone/>
            </a:pPr>
            <a:r>
              <a:rPr lang="en"/>
              <a:t>Tu Cam Dang</a:t>
            </a:r>
            <a:endParaRPr/>
          </a:p>
          <a:p>
            <a:pPr indent="0" lvl="0" marL="0" rtl="0" algn="l">
              <a:spcBef>
                <a:spcPts val="0"/>
              </a:spcBef>
              <a:spcAft>
                <a:spcPts val="0"/>
              </a:spcAft>
              <a:buNone/>
            </a:pPr>
            <a:r>
              <a:rPr lang="en"/>
              <a:t>Hien Nguyen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2"/>
          <p:cNvPicPr preferRelativeResize="0"/>
          <p:nvPr/>
        </p:nvPicPr>
        <p:blipFill>
          <a:blip r:embed="rId3">
            <a:alphaModFix/>
          </a:blip>
          <a:stretch>
            <a:fillRect/>
          </a:stretch>
        </p:blipFill>
        <p:spPr>
          <a:xfrm>
            <a:off x="152400" y="152400"/>
            <a:ext cx="8668593"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3"/>
          <p:cNvPicPr preferRelativeResize="0"/>
          <p:nvPr/>
        </p:nvPicPr>
        <p:blipFill>
          <a:blip r:embed="rId3">
            <a:alphaModFix/>
          </a:blip>
          <a:stretch>
            <a:fillRect/>
          </a:stretch>
        </p:blipFill>
        <p:spPr>
          <a:xfrm>
            <a:off x="152400" y="152400"/>
            <a:ext cx="8815965"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4"/>
          <p:cNvPicPr preferRelativeResize="0"/>
          <p:nvPr/>
        </p:nvPicPr>
        <p:blipFill>
          <a:blip r:embed="rId3">
            <a:alphaModFix/>
          </a:blip>
          <a:stretch>
            <a:fillRect/>
          </a:stretch>
        </p:blipFill>
        <p:spPr>
          <a:xfrm>
            <a:off x="152400" y="152400"/>
            <a:ext cx="8418623"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208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20"/>
              <a:t>Relationship between Why participants Game, Avg. time spent gaming and Psychological assessment  scores</a:t>
            </a:r>
            <a:endParaRPr sz="1720"/>
          </a:p>
        </p:txBody>
      </p:sp>
      <p:sp>
        <p:nvSpPr>
          <p:cNvPr id="138" name="Google Shape;138;p25"/>
          <p:cNvSpPr txBox="1"/>
          <p:nvPr>
            <p:ph idx="1" type="body"/>
          </p:nvPr>
        </p:nvSpPr>
        <p:spPr>
          <a:xfrm>
            <a:off x="311700" y="1152475"/>
            <a:ext cx="4106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Having fun and relaxing were one of the key options that had low hours of game time compared to others. </a:t>
            </a:r>
            <a:endParaRPr sz="1200">
              <a:solidFill>
                <a:schemeClr val="dk1"/>
              </a:solidFill>
            </a:endParaRPr>
          </a:p>
          <a:p>
            <a:pPr indent="0" lvl="0" marL="0" rtl="0" algn="l">
              <a:lnSpc>
                <a:spcPct val="125000"/>
              </a:lnSpc>
              <a:spcBef>
                <a:spcPts val="1200"/>
              </a:spcBef>
              <a:spcAft>
                <a:spcPts val="0"/>
              </a:spcAft>
              <a:buNone/>
            </a:pPr>
            <a:r>
              <a:rPr lang="en" sz="1200">
                <a:solidFill>
                  <a:schemeClr val="dk1"/>
                </a:solidFill>
              </a:rPr>
              <a:t>The key options provided during the survey to find out why participants continue to game were:</a:t>
            </a:r>
            <a:endParaRPr sz="1200">
              <a:solidFill>
                <a:schemeClr val="dk1"/>
              </a:solidFill>
            </a:endParaRPr>
          </a:p>
          <a:p>
            <a:pPr indent="-304800" lvl="0" marL="457200" rtl="0" algn="l">
              <a:lnSpc>
                <a:spcPct val="125000"/>
              </a:lnSpc>
              <a:spcBef>
                <a:spcPts val="1000"/>
              </a:spcBef>
              <a:spcAft>
                <a:spcPts val="0"/>
              </a:spcAft>
              <a:buClr>
                <a:schemeClr val="dk1"/>
              </a:buClr>
              <a:buSzPts val="1200"/>
              <a:buAutoNum type="arabicParenR"/>
            </a:pPr>
            <a:r>
              <a:rPr lang="en" sz="1200">
                <a:solidFill>
                  <a:schemeClr val="dk1"/>
                </a:solidFill>
              </a:rPr>
              <a:t>Having Fun (4114)</a:t>
            </a:r>
            <a:endParaRPr sz="1200">
              <a:solidFill>
                <a:schemeClr val="dk1"/>
              </a:solidFill>
            </a:endParaRPr>
          </a:p>
          <a:p>
            <a:pPr indent="-304800" lvl="0" marL="457200" rtl="0" algn="l">
              <a:lnSpc>
                <a:spcPct val="125000"/>
              </a:lnSpc>
              <a:spcBef>
                <a:spcPts val="0"/>
              </a:spcBef>
              <a:spcAft>
                <a:spcPts val="0"/>
              </a:spcAft>
              <a:buClr>
                <a:schemeClr val="dk1"/>
              </a:buClr>
              <a:buSzPts val="1200"/>
              <a:buAutoNum type="arabicParenR"/>
            </a:pPr>
            <a:r>
              <a:rPr lang="en" sz="1200">
                <a:solidFill>
                  <a:schemeClr val="dk1"/>
                </a:solidFill>
              </a:rPr>
              <a:t>Improving (3728)</a:t>
            </a:r>
            <a:endParaRPr sz="1200">
              <a:solidFill>
                <a:schemeClr val="dk1"/>
              </a:solidFill>
            </a:endParaRPr>
          </a:p>
          <a:p>
            <a:pPr indent="-304800" lvl="0" marL="457200" rtl="0" algn="l">
              <a:lnSpc>
                <a:spcPct val="125000"/>
              </a:lnSpc>
              <a:spcBef>
                <a:spcPts val="0"/>
              </a:spcBef>
              <a:spcAft>
                <a:spcPts val="0"/>
              </a:spcAft>
              <a:buClr>
                <a:schemeClr val="dk1"/>
              </a:buClr>
              <a:buSzPts val="1200"/>
              <a:buAutoNum type="arabicParenR"/>
            </a:pPr>
            <a:r>
              <a:rPr lang="en" sz="1200">
                <a:solidFill>
                  <a:schemeClr val="dk1"/>
                </a:solidFill>
              </a:rPr>
              <a:t>Winning (1602)</a:t>
            </a:r>
            <a:endParaRPr sz="1200">
              <a:solidFill>
                <a:schemeClr val="dk1"/>
              </a:solidFill>
            </a:endParaRPr>
          </a:p>
          <a:p>
            <a:pPr indent="-304800" lvl="0" marL="457200" rtl="0" algn="l">
              <a:lnSpc>
                <a:spcPct val="125000"/>
              </a:lnSpc>
              <a:spcBef>
                <a:spcPts val="0"/>
              </a:spcBef>
              <a:spcAft>
                <a:spcPts val="0"/>
              </a:spcAft>
              <a:buClr>
                <a:schemeClr val="dk1"/>
              </a:buClr>
              <a:buSzPts val="1200"/>
              <a:buAutoNum type="arabicParenR"/>
            </a:pPr>
            <a:r>
              <a:rPr lang="en" sz="1200">
                <a:solidFill>
                  <a:schemeClr val="dk1"/>
                </a:solidFill>
              </a:rPr>
              <a:t>Relaxing (530)</a:t>
            </a:r>
            <a:endParaRPr sz="1200">
              <a:solidFill>
                <a:schemeClr val="dk1"/>
              </a:solidFill>
            </a:endParaRPr>
          </a:p>
          <a:p>
            <a:pPr indent="-304800" lvl="0" marL="457200" rtl="0" algn="l">
              <a:lnSpc>
                <a:spcPct val="125000"/>
              </a:lnSpc>
              <a:spcBef>
                <a:spcPts val="0"/>
              </a:spcBef>
              <a:spcAft>
                <a:spcPts val="0"/>
              </a:spcAft>
              <a:buClr>
                <a:schemeClr val="dk1"/>
              </a:buClr>
              <a:buSzPts val="1200"/>
              <a:buAutoNum type="arabicParenR"/>
            </a:pPr>
            <a:r>
              <a:rPr lang="en" sz="1200">
                <a:solidFill>
                  <a:schemeClr val="dk1"/>
                </a:solidFill>
              </a:rPr>
              <a:t>Other (133)</a:t>
            </a:r>
            <a:endParaRPr sz="1200">
              <a:solidFill>
                <a:schemeClr val="dk1"/>
              </a:solidFill>
            </a:endParaRPr>
          </a:p>
          <a:p>
            <a:pPr indent="0" lvl="0" marL="457200" rtl="0" algn="l">
              <a:spcBef>
                <a:spcPts val="0"/>
              </a:spcBef>
              <a:spcAft>
                <a:spcPts val="1200"/>
              </a:spcAft>
              <a:buNone/>
            </a:pPr>
            <a:r>
              <a:t/>
            </a:r>
            <a:endParaRPr sz="1200">
              <a:solidFill>
                <a:schemeClr val="dk1"/>
              </a:solidFill>
            </a:endParaRPr>
          </a:p>
        </p:txBody>
      </p:sp>
      <p:pic>
        <p:nvPicPr>
          <p:cNvPr id="139" name="Google Shape;139;p25"/>
          <p:cNvPicPr preferRelativeResize="0"/>
          <p:nvPr/>
        </p:nvPicPr>
        <p:blipFill>
          <a:blip r:embed="rId3">
            <a:alphaModFix/>
          </a:blip>
          <a:stretch>
            <a:fillRect/>
          </a:stretch>
        </p:blipFill>
        <p:spPr>
          <a:xfrm>
            <a:off x="4572000" y="969963"/>
            <a:ext cx="3638550" cy="3781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208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20"/>
              <a:t>Relationship between Why participants Game, Avg. time spent gaming and Psychological assessment  scores</a:t>
            </a:r>
            <a:endParaRPr sz="1720"/>
          </a:p>
        </p:txBody>
      </p:sp>
      <p:sp>
        <p:nvSpPr>
          <p:cNvPr id="145" name="Google Shape;145;p26"/>
          <p:cNvSpPr txBox="1"/>
          <p:nvPr>
            <p:ph idx="1" type="body"/>
          </p:nvPr>
        </p:nvSpPr>
        <p:spPr>
          <a:xfrm>
            <a:off x="311700" y="1152475"/>
            <a:ext cx="4113900" cy="3416400"/>
          </a:xfrm>
          <a:prstGeom prst="rect">
            <a:avLst/>
          </a:prstGeom>
        </p:spPr>
        <p:txBody>
          <a:bodyPr anchorCtr="0" anchor="t" bIns="91425" lIns="91425" spcFirstLastPara="1" rIns="91425" wrap="square" tIns="91425">
            <a:normAutofit/>
          </a:bodyPr>
          <a:lstStyle/>
          <a:p>
            <a:pPr indent="-323850" lvl="0" marL="457200" rtl="0" algn="l">
              <a:lnSpc>
                <a:spcPct val="125000"/>
              </a:lnSpc>
              <a:spcBef>
                <a:spcPts val="1000"/>
              </a:spcBef>
              <a:spcAft>
                <a:spcPts val="0"/>
              </a:spcAft>
              <a:buSzPts val="1500"/>
              <a:buChar char="●"/>
            </a:pPr>
            <a:r>
              <a:rPr lang="en" sz="1100">
                <a:solidFill>
                  <a:srgbClr val="000000"/>
                </a:solidFill>
              </a:rPr>
              <a:t>The responses from these categories make the majority of the input. And comparing the GAD, SWL and SPIN scores for each of these showcases that people who only game to have fun have low GAD, SPIN scores and high SWL scores when compared with the rest. </a:t>
            </a:r>
            <a:endParaRPr sz="1100">
              <a:solidFill>
                <a:srgbClr val="000000"/>
              </a:solidFill>
            </a:endParaRPr>
          </a:p>
          <a:p>
            <a:pPr indent="-323850" lvl="0" marL="457200" rtl="0" algn="l">
              <a:lnSpc>
                <a:spcPct val="125000"/>
              </a:lnSpc>
              <a:spcBef>
                <a:spcPts val="1000"/>
              </a:spcBef>
              <a:spcAft>
                <a:spcPts val="0"/>
              </a:spcAft>
              <a:buSzPts val="1500"/>
              <a:buChar char="●"/>
            </a:pPr>
            <a:r>
              <a:rPr lang="en" sz="1100">
                <a:solidFill>
                  <a:srgbClr val="000000"/>
                </a:solidFill>
              </a:rPr>
              <a:t>Proving that reason to game plays a key role in how it affects a gamer mentally. </a:t>
            </a:r>
            <a:endParaRPr sz="1100">
              <a:solidFill>
                <a:srgbClr val="000000"/>
              </a:solidFill>
            </a:endParaRPr>
          </a:p>
          <a:p>
            <a:pPr indent="-323850" lvl="0" marL="457200" rtl="0" algn="l">
              <a:lnSpc>
                <a:spcPct val="125000"/>
              </a:lnSpc>
              <a:spcBef>
                <a:spcPts val="1000"/>
              </a:spcBef>
              <a:spcAft>
                <a:spcPts val="0"/>
              </a:spcAft>
              <a:buSzPts val="1500"/>
              <a:buChar char="●"/>
            </a:pPr>
            <a:r>
              <a:rPr lang="en" sz="1100">
                <a:solidFill>
                  <a:srgbClr val="000000"/>
                </a:solidFill>
              </a:rPr>
              <a:t>This is also directly relatable with the low number of average hours participants from this group (“Having Fun”) game for in comparison with the rest of the group. </a:t>
            </a:r>
            <a:endParaRPr sz="1100">
              <a:solidFill>
                <a:srgbClr val="000000"/>
              </a:solidFill>
            </a:endParaRPr>
          </a:p>
          <a:p>
            <a:pPr indent="0" lvl="0" marL="457200" rtl="0" algn="l">
              <a:spcBef>
                <a:spcPts val="0"/>
              </a:spcBef>
              <a:spcAft>
                <a:spcPts val="1200"/>
              </a:spcAft>
              <a:buNone/>
            </a:pPr>
            <a:r>
              <a:t/>
            </a:r>
            <a:endParaRPr sz="1500"/>
          </a:p>
        </p:txBody>
      </p:sp>
      <p:pic>
        <p:nvPicPr>
          <p:cNvPr id="146" name="Google Shape;146;p26"/>
          <p:cNvPicPr preferRelativeResize="0"/>
          <p:nvPr/>
        </p:nvPicPr>
        <p:blipFill>
          <a:blip r:embed="rId3">
            <a:alphaModFix/>
          </a:blip>
          <a:stretch>
            <a:fillRect/>
          </a:stretch>
        </p:blipFill>
        <p:spPr>
          <a:xfrm>
            <a:off x="4632852" y="621925"/>
            <a:ext cx="4281749" cy="42480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221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a:t>
            </a:r>
            <a:r>
              <a:rPr lang="en"/>
              <a:t>between SWL &amp; GAD, SPIN in Age Group</a:t>
            </a:r>
            <a:endParaRPr/>
          </a:p>
        </p:txBody>
      </p:sp>
      <p:sp>
        <p:nvSpPr>
          <p:cNvPr id="152" name="Google Shape;152;p27"/>
          <p:cNvSpPr txBox="1"/>
          <p:nvPr>
            <p:ph idx="2" type="body"/>
          </p:nvPr>
        </p:nvSpPr>
        <p:spPr>
          <a:xfrm>
            <a:off x="270100" y="3552750"/>
            <a:ext cx="3884400" cy="1543500"/>
          </a:xfrm>
          <a:prstGeom prst="rect">
            <a:avLst/>
          </a:prstGeom>
        </p:spPr>
        <p:txBody>
          <a:bodyPr anchorCtr="0" anchor="t" bIns="91425" lIns="91425" spcFirstLastPara="1" rIns="91425" wrap="square" tIns="91425">
            <a:normAutofit fontScale="92500" lnSpcReduction="20000"/>
          </a:bodyPr>
          <a:lstStyle/>
          <a:p>
            <a:pPr indent="0" lvl="0" marL="457200" rtl="0" algn="l">
              <a:lnSpc>
                <a:spcPct val="105000"/>
              </a:lnSpc>
              <a:spcBef>
                <a:spcPts val="0"/>
              </a:spcBef>
              <a:spcAft>
                <a:spcPts val="0"/>
              </a:spcAft>
              <a:buNone/>
            </a:pPr>
            <a:r>
              <a:rPr b="1" lang="en" sz="1200"/>
              <a:t>Age range from 18 to 56 years old</a:t>
            </a:r>
            <a:endParaRPr b="1" sz="1200"/>
          </a:p>
          <a:p>
            <a:pPr indent="0" lvl="0" marL="0" rtl="0" algn="l">
              <a:lnSpc>
                <a:spcPct val="105000"/>
              </a:lnSpc>
              <a:spcBef>
                <a:spcPts val="1200"/>
              </a:spcBef>
              <a:spcAft>
                <a:spcPts val="0"/>
              </a:spcAft>
              <a:buNone/>
            </a:pPr>
            <a:r>
              <a:rPr b="1" lang="en" sz="1200"/>
              <a:t>Teenage 18-19 y.o</a:t>
            </a:r>
            <a:endParaRPr b="1" sz="1200"/>
          </a:p>
          <a:p>
            <a:pPr indent="0" lvl="0" marL="0" rtl="0" algn="l">
              <a:lnSpc>
                <a:spcPct val="105000"/>
              </a:lnSpc>
              <a:spcBef>
                <a:spcPts val="1200"/>
              </a:spcBef>
              <a:spcAft>
                <a:spcPts val="0"/>
              </a:spcAft>
              <a:buNone/>
            </a:pPr>
            <a:r>
              <a:rPr b="1" lang="en" sz="1200"/>
              <a:t>Young adult: 20-24 y.o</a:t>
            </a:r>
            <a:endParaRPr b="1" sz="1200"/>
          </a:p>
          <a:p>
            <a:pPr indent="0" lvl="0" marL="0" rtl="0" algn="l">
              <a:lnSpc>
                <a:spcPct val="105000"/>
              </a:lnSpc>
              <a:spcBef>
                <a:spcPts val="1200"/>
              </a:spcBef>
              <a:spcAft>
                <a:spcPts val="0"/>
              </a:spcAft>
              <a:buNone/>
            </a:pPr>
            <a:r>
              <a:rPr b="1" lang="en" sz="1200"/>
              <a:t>Adult: 25-39 y.o</a:t>
            </a:r>
            <a:endParaRPr b="1" sz="1200"/>
          </a:p>
          <a:p>
            <a:pPr indent="0" lvl="0" marL="0" rtl="0" algn="l">
              <a:lnSpc>
                <a:spcPct val="105000"/>
              </a:lnSpc>
              <a:spcBef>
                <a:spcPts val="1200"/>
              </a:spcBef>
              <a:spcAft>
                <a:spcPts val="1200"/>
              </a:spcAft>
              <a:buNone/>
            </a:pPr>
            <a:r>
              <a:rPr b="1" lang="en" sz="1200"/>
              <a:t>Older adult: 40- 56 y.o</a:t>
            </a:r>
            <a:endParaRPr b="1" sz="1200"/>
          </a:p>
        </p:txBody>
      </p:sp>
      <p:pic>
        <p:nvPicPr>
          <p:cNvPr id="153" name="Google Shape;153;p27"/>
          <p:cNvPicPr preferRelativeResize="0"/>
          <p:nvPr/>
        </p:nvPicPr>
        <p:blipFill>
          <a:blip r:embed="rId3">
            <a:alphaModFix/>
          </a:blip>
          <a:stretch>
            <a:fillRect/>
          </a:stretch>
        </p:blipFill>
        <p:spPr>
          <a:xfrm>
            <a:off x="311700" y="969675"/>
            <a:ext cx="4052526" cy="2583075"/>
          </a:xfrm>
          <a:prstGeom prst="rect">
            <a:avLst/>
          </a:prstGeom>
          <a:noFill/>
          <a:ln>
            <a:noFill/>
          </a:ln>
        </p:spPr>
      </p:pic>
      <p:sp>
        <p:nvSpPr>
          <p:cNvPr id="154" name="Google Shape;154;p27"/>
          <p:cNvSpPr txBox="1"/>
          <p:nvPr>
            <p:ph idx="2" type="body"/>
          </p:nvPr>
        </p:nvSpPr>
        <p:spPr>
          <a:xfrm>
            <a:off x="4649650" y="1048350"/>
            <a:ext cx="4182600" cy="38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data of survey:</a:t>
            </a:r>
            <a:endParaRPr/>
          </a:p>
          <a:p>
            <a:pPr indent="-317500" lvl="0" marL="457200" rtl="0" algn="l">
              <a:lnSpc>
                <a:spcPct val="150000"/>
              </a:lnSpc>
              <a:spcBef>
                <a:spcPts val="1200"/>
              </a:spcBef>
              <a:spcAft>
                <a:spcPts val="0"/>
              </a:spcAft>
              <a:buSzPts val="1400"/>
              <a:buChar char="-"/>
            </a:pPr>
            <a:r>
              <a:rPr lang="en"/>
              <a:t>Generalised Anxiety Disorder (</a:t>
            </a:r>
            <a:r>
              <a:rPr b="1" lang="en"/>
              <a:t>GAD</a:t>
            </a:r>
            <a:r>
              <a:rPr lang="en"/>
              <a:t>)</a:t>
            </a:r>
            <a:r>
              <a:rPr lang="en"/>
              <a:t>: Teenage, Young Adult</a:t>
            </a:r>
            <a:endParaRPr/>
          </a:p>
          <a:p>
            <a:pPr indent="-317500" lvl="0" marL="457200" rtl="0" algn="l">
              <a:lnSpc>
                <a:spcPct val="150000"/>
              </a:lnSpc>
              <a:spcBef>
                <a:spcPts val="0"/>
              </a:spcBef>
              <a:spcAft>
                <a:spcPts val="0"/>
              </a:spcAft>
              <a:buSzPts val="1400"/>
              <a:buChar char="-"/>
            </a:pPr>
            <a:r>
              <a:rPr lang="en"/>
              <a:t>Life Satisfaction (</a:t>
            </a:r>
            <a:r>
              <a:rPr b="1" lang="en"/>
              <a:t>SWL</a:t>
            </a:r>
            <a:r>
              <a:rPr lang="en"/>
              <a:t>): Teenage, Older Adult. </a:t>
            </a:r>
            <a:endParaRPr/>
          </a:p>
          <a:p>
            <a:pPr indent="-317500" lvl="0" marL="457200" rtl="0" algn="l">
              <a:lnSpc>
                <a:spcPct val="150000"/>
              </a:lnSpc>
              <a:spcBef>
                <a:spcPts val="0"/>
              </a:spcBef>
              <a:spcAft>
                <a:spcPts val="0"/>
              </a:spcAft>
              <a:buSzPts val="1400"/>
              <a:buChar char="-"/>
            </a:pPr>
            <a:r>
              <a:rPr lang="en"/>
              <a:t>Social Phobia Inventory (</a:t>
            </a:r>
            <a:r>
              <a:rPr b="1" lang="en"/>
              <a:t>SPIN</a:t>
            </a:r>
            <a:r>
              <a:rPr lang="en"/>
              <a:t>): Teenage &amp; Young adult.</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31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r>
              <a:rPr lang="en"/>
              <a:t> between SWL &amp; GAD, SPIN in Gender Group</a:t>
            </a:r>
            <a:endParaRPr/>
          </a:p>
        </p:txBody>
      </p:sp>
      <p:sp>
        <p:nvSpPr>
          <p:cNvPr id="160" name="Google Shape;160;p28"/>
          <p:cNvSpPr txBox="1"/>
          <p:nvPr>
            <p:ph idx="1" type="body"/>
          </p:nvPr>
        </p:nvSpPr>
        <p:spPr>
          <a:xfrm>
            <a:off x="4999100" y="1151650"/>
            <a:ext cx="3571200" cy="341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t>Generalised Anxiety Disorder (</a:t>
            </a:r>
            <a:r>
              <a:rPr b="1" lang="en" sz="1400"/>
              <a:t>GAD</a:t>
            </a:r>
            <a:r>
              <a:rPr lang="en" sz="1400"/>
              <a:t>): Others &amp; female</a:t>
            </a:r>
            <a:endParaRPr sz="1400"/>
          </a:p>
          <a:p>
            <a:pPr indent="-317500" lvl="0" marL="457200" rtl="0" algn="l">
              <a:lnSpc>
                <a:spcPct val="150000"/>
              </a:lnSpc>
              <a:spcBef>
                <a:spcPts val="0"/>
              </a:spcBef>
              <a:spcAft>
                <a:spcPts val="0"/>
              </a:spcAft>
              <a:buSzPts val="1400"/>
              <a:buChar char="-"/>
            </a:pPr>
            <a:r>
              <a:rPr lang="en" sz="1400"/>
              <a:t>Life Satisfaction (</a:t>
            </a:r>
            <a:r>
              <a:rPr b="1" lang="en" sz="1400"/>
              <a:t>SWL</a:t>
            </a:r>
            <a:r>
              <a:rPr lang="en" sz="1400"/>
              <a:t>): Male, Female</a:t>
            </a:r>
            <a:endParaRPr sz="1400"/>
          </a:p>
          <a:p>
            <a:pPr indent="-317500" lvl="0" marL="457200" rtl="0" algn="l">
              <a:lnSpc>
                <a:spcPct val="150000"/>
              </a:lnSpc>
              <a:spcBef>
                <a:spcPts val="0"/>
              </a:spcBef>
              <a:spcAft>
                <a:spcPts val="0"/>
              </a:spcAft>
              <a:buSzPts val="1400"/>
              <a:buChar char="-"/>
            </a:pPr>
            <a:r>
              <a:rPr lang="en" sz="1400"/>
              <a:t>Social Phobia Inventory (</a:t>
            </a:r>
            <a:r>
              <a:rPr b="1" lang="en" sz="1400"/>
              <a:t>SPIN</a:t>
            </a:r>
            <a:r>
              <a:rPr lang="en" sz="1400"/>
              <a:t>): Others, Female</a:t>
            </a:r>
            <a:endParaRPr sz="1400"/>
          </a:p>
          <a:p>
            <a:pPr indent="0" lvl="0" marL="0" rtl="0" algn="l">
              <a:lnSpc>
                <a:spcPct val="150000"/>
              </a:lnSpc>
              <a:spcBef>
                <a:spcPts val="1200"/>
              </a:spcBef>
              <a:spcAft>
                <a:spcPts val="0"/>
              </a:spcAft>
              <a:buNone/>
            </a:pPr>
            <a:r>
              <a:t/>
            </a:r>
            <a:endParaRPr sz="1400"/>
          </a:p>
          <a:p>
            <a:pPr indent="0" lvl="0" marL="0" rtl="0" algn="l">
              <a:lnSpc>
                <a:spcPct val="150000"/>
              </a:lnSpc>
              <a:spcBef>
                <a:spcPts val="1200"/>
              </a:spcBef>
              <a:spcAft>
                <a:spcPts val="1200"/>
              </a:spcAft>
              <a:buNone/>
            </a:pPr>
            <a:r>
              <a:t/>
            </a:r>
            <a:endParaRPr sz="1400"/>
          </a:p>
        </p:txBody>
      </p:sp>
      <p:pic>
        <p:nvPicPr>
          <p:cNvPr id="161" name="Google Shape;161;p28"/>
          <p:cNvPicPr preferRelativeResize="0"/>
          <p:nvPr/>
        </p:nvPicPr>
        <p:blipFill>
          <a:blip r:embed="rId3">
            <a:alphaModFix/>
          </a:blip>
          <a:stretch>
            <a:fillRect/>
          </a:stretch>
        </p:blipFill>
        <p:spPr>
          <a:xfrm>
            <a:off x="541875" y="1151650"/>
            <a:ext cx="4141425" cy="2432175"/>
          </a:xfrm>
          <a:prstGeom prst="rect">
            <a:avLst/>
          </a:prstGeom>
          <a:noFill/>
          <a:ln>
            <a:noFill/>
          </a:ln>
        </p:spPr>
      </p:pic>
      <p:sp>
        <p:nvSpPr>
          <p:cNvPr id="162" name="Google Shape;162;p28"/>
          <p:cNvSpPr txBox="1"/>
          <p:nvPr>
            <p:ph idx="1" type="body"/>
          </p:nvPr>
        </p:nvSpPr>
        <p:spPr>
          <a:xfrm>
            <a:off x="715400" y="3717775"/>
            <a:ext cx="3571200" cy="12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Female: 653</a:t>
            </a:r>
            <a:endParaRPr sz="1200"/>
          </a:p>
          <a:p>
            <a:pPr indent="0" lvl="0" marL="0" rtl="0" algn="l">
              <a:spcBef>
                <a:spcPts val="1200"/>
              </a:spcBef>
              <a:spcAft>
                <a:spcPts val="0"/>
              </a:spcAft>
              <a:buNone/>
            </a:pPr>
            <a:r>
              <a:rPr lang="en" sz="1200"/>
              <a:t>Male: 10984</a:t>
            </a:r>
            <a:endParaRPr sz="1200"/>
          </a:p>
          <a:p>
            <a:pPr indent="0" lvl="0" marL="0" rtl="0" algn="l">
              <a:spcBef>
                <a:spcPts val="1200"/>
              </a:spcBef>
              <a:spcAft>
                <a:spcPts val="1200"/>
              </a:spcAft>
              <a:buNone/>
            </a:pPr>
            <a:r>
              <a:rPr lang="en" sz="1200"/>
              <a:t>Other: 45</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182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r>
              <a:rPr lang="en"/>
              <a:t> between SWL &amp; GAD, SPIN in WorkGroup</a:t>
            </a:r>
            <a:endParaRPr/>
          </a:p>
        </p:txBody>
      </p:sp>
      <p:sp>
        <p:nvSpPr>
          <p:cNvPr id="168" name="Google Shape;168;p29"/>
          <p:cNvSpPr txBox="1"/>
          <p:nvPr>
            <p:ph idx="1" type="body"/>
          </p:nvPr>
        </p:nvSpPr>
        <p:spPr>
          <a:xfrm>
            <a:off x="311700" y="3465400"/>
            <a:ext cx="3999900" cy="110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9" name="Google Shape;169;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data of survey:</a:t>
            </a:r>
            <a:endParaRPr/>
          </a:p>
          <a:p>
            <a:pPr indent="-317500" lvl="0" marL="457200" rtl="0" algn="l">
              <a:lnSpc>
                <a:spcPct val="150000"/>
              </a:lnSpc>
              <a:spcBef>
                <a:spcPts val="1200"/>
              </a:spcBef>
              <a:spcAft>
                <a:spcPts val="0"/>
              </a:spcAft>
              <a:buSzPts val="1400"/>
              <a:buChar char="-"/>
            </a:pPr>
            <a:r>
              <a:rPr lang="en"/>
              <a:t>Generalised Anxiety Disorder (</a:t>
            </a:r>
            <a:r>
              <a:rPr b="1" lang="en"/>
              <a:t>GAD</a:t>
            </a:r>
            <a:r>
              <a:rPr lang="en"/>
              <a:t>): Unemployed, Student at school</a:t>
            </a:r>
            <a:endParaRPr/>
          </a:p>
          <a:p>
            <a:pPr indent="-317500" lvl="0" marL="457200" rtl="0" algn="l">
              <a:lnSpc>
                <a:spcPct val="150000"/>
              </a:lnSpc>
              <a:spcBef>
                <a:spcPts val="0"/>
              </a:spcBef>
              <a:spcAft>
                <a:spcPts val="0"/>
              </a:spcAft>
              <a:buSzPts val="1400"/>
              <a:buChar char="-"/>
            </a:pPr>
            <a:r>
              <a:rPr lang="en"/>
              <a:t>Life Satisfaction (</a:t>
            </a:r>
            <a:r>
              <a:rPr b="1" lang="en"/>
              <a:t>SWL</a:t>
            </a:r>
            <a:r>
              <a:rPr lang="en"/>
              <a:t>): Employed, student at college/ uni</a:t>
            </a:r>
            <a:endParaRPr/>
          </a:p>
          <a:p>
            <a:pPr indent="-317500" lvl="0" marL="457200" rtl="0" algn="l">
              <a:lnSpc>
                <a:spcPct val="150000"/>
              </a:lnSpc>
              <a:spcBef>
                <a:spcPts val="0"/>
              </a:spcBef>
              <a:spcAft>
                <a:spcPts val="0"/>
              </a:spcAft>
              <a:buSzPts val="1400"/>
              <a:buChar char="-"/>
            </a:pPr>
            <a:r>
              <a:rPr lang="en"/>
              <a:t>Social Phobia Inventory (</a:t>
            </a:r>
            <a:r>
              <a:rPr b="1" lang="en"/>
              <a:t>SPIN</a:t>
            </a:r>
            <a:r>
              <a:rPr lang="en"/>
              <a:t>): Unemployed, student at school.</a:t>
            </a:r>
            <a:endParaRPr/>
          </a:p>
        </p:txBody>
      </p:sp>
      <p:pic>
        <p:nvPicPr>
          <p:cNvPr id="170" name="Google Shape;170;p29"/>
          <p:cNvPicPr preferRelativeResize="0"/>
          <p:nvPr/>
        </p:nvPicPr>
        <p:blipFill>
          <a:blip r:embed="rId3">
            <a:alphaModFix/>
          </a:blip>
          <a:stretch>
            <a:fillRect/>
          </a:stretch>
        </p:blipFill>
        <p:spPr>
          <a:xfrm>
            <a:off x="213975" y="1037125"/>
            <a:ext cx="4358025" cy="3243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173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r>
              <a:rPr lang="en"/>
              <a:t> between SWL &amp; GAD, SPIN in DegreeGroup</a:t>
            </a:r>
            <a:endParaRPr/>
          </a:p>
        </p:txBody>
      </p:sp>
      <p:sp>
        <p:nvSpPr>
          <p:cNvPr id="176" name="Google Shape;176;p3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7" name="Google Shape;177;p30"/>
          <p:cNvSpPr txBox="1"/>
          <p:nvPr>
            <p:ph idx="2" type="body"/>
          </p:nvPr>
        </p:nvSpPr>
        <p:spPr>
          <a:xfrm>
            <a:off x="4832400" y="2912100"/>
            <a:ext cx="3999900" cy="1656900"/>
          </a:xfrm>
          <a:prstGeom prst="rect">
            <a:avLst/>
          </a:prstGeom>
        </p:spPr>
        <p:txBody>
          <a:bodyPr anchorCtr="0" anchor="t" bIns="91425" lIns="91425" spcFirstLastPara="1" rIns="91425" wrap="square" tIns="91425">
            <a:normAutofit lnSpcReduction="10000"/>
          </a:bodyPr>
          <a:lstStyle/>
          <a:p>
            <a:pPr indent="-317500" lvl="0" marL="457200" rtl="0" algn="l">
              <a:lnSpc>
                <a:spcPct val="150000"/>
              </a:lnSpc>
              <a:spcBef>
                <a:spcPts val="0"/>
              </a:spcBef>
              <a:spcAft>
                <a:spcPts val="0"/>
              </a:spcAft>
              <a:buSzPts val="1400"/>
              <a:buChar char="-"/>
            </a:pPr>
            <a:r>
              <a:rPr lang="en"/>
              <a:t>Generalised Anxiety Disorder (</a:t>
            </a:r>
            <a:r>
              <a:rPr b="1" lang="en"/>
              <a:t>GAD</a:t>
            </a:r>
            <a:r>
              <a:rPr lang="en"/>
              <a:t>): High school, No degree. </a:t>
            </a:r>
            <a:endParaRPr/>
          </a:p>
          <a:p>
            <a:pPr indent="-317500" lvl="0" marL="457200" rtl="0" algn="l">
              <a:lnSpc>
                <a:spcPct val="150000"/>
              </a:lnSpc>
              <a:spcBef>
                <a:spcPts val="0"/>
              </a:spcBef>
              <a:spcAft>
                <a:spcPts val="0"/>
              </a:spcAft>
              <a:buSzPts val="1400"/>
              <a:buChar char="-"/>
            </a:pPr>
            <a:r>
              <a:rPr lang="en"/>
              <a:t>Life Satisfaction (</a:t>
            </a:r>
            <a:r>
              <a:rPr b="1" lang="en"/>
              <a:t>SWL</a:t>
            </a:r>
            <a:r>
              <a:rPr lang="en"/>
              <a:t>): Ph.D, Master.</a:t>
            </a:r>
            <a:endParaRPr/>
          </a:p>
          <a:p>
            <a:pPr indent="-317500" lvl="0" marL="457200" rtl="0" algn="l">
              <a:lnSpc>
                <a:spcPct val="150000"/>
              </a:lnSpc>
              <a:spcBef>
                <a:spcPts val="0"/>
              </a:spcBef>
              <a:spcAft>
                <a:spcPts val="0"/>
              </a:spcAft>
              <a:buSzPts val="1400"/>
              <a:buChar char="-"/>
            </a:pPr>
            <a:r>
              <a:rPr lang="en"/>
              <a:t>Social Phobia Inventory (</a:t>
            </a:r>
            <a:r>
              <a:rPr b="1" lang="en"/>
              <a:t>SPIN</a:t>
            </a:r>
            <a:r>
              <a:rPr lang="en"/>
              <a:t>): No degree, high school.</a:t>
            </a:r>
            <a:endParaRPr/>
          </a:p>
        </p:txBody>
      </p:sp>
      <p:pic>
        <p:nvPicPr>
          <p:cNvPr id="178" name="Google Shape;178;p30"/>
          <p:cNvPicPr preferRelativeResize="0"/>
          <p:nvPr/>
        </p:nvPicPr>
        <p:blipFill>
          <a:blip r:embed="rId3">
            <a:alphaModFix/>
          </a:blip>
          <a:stretch>
            <a:fillRect/>
          </a:stretch>
        </p:blipFill>
        <p:spPr>
          <a:xfrm>
            <a:off x="4428800" y="745922"/>
            <a:ext cx="4462800" cy="2100546"/>
          </a:xfrm>
          <a:prstGeom prst="rect">
            <a:avLst/>
          </a:prstGeom>
          <a:noFill/>
          <a:ln>
            <a:noFill/>
          </a:ln>
        </p:spPr>
      </p:pic>
      <p:pic>
        <p:nvPicPr>
          <p:cNvPr id="179" name="Google Shape;179;p30"/>
          <p:cNvPicPr preferRelativeResize="0"/>
          <p:nvPr/>
        </p:nvPicPr>
        <p:blipFill>
          <a:blip r:embed="rId4">
            <a:alphaModFix/>
          </a:blip>
          <a:stretch>
            <a:fillRect/>
          </a:stretch>
        </p:blipFill>
        <p:spPr>
          <a:xfrm>
            <a:off x="189563" y="1192446"/>
            <a:ext cx="4050024" cy="3017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of the dataset</a:t>
            </a:r>
            <a:endParaRPr/>
          </a:p>
        </p:txBody>
      </p:sp>
      <p:sp>
        <p:nvSpPr>
          <p:cNvPr id="185" name="Google Shape;18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Heavily biased towards gamers who play particular style of game</a:t>
            </a:r>
            <a:endParaRPr/>
          </a:p>
          <a:p>
            <a:pPr indent="-317500" lvl="1" marL="914400" rtl="0" algn="l">
              <a:spcBef>
                <a:spcPts val="0"/>
              </a:spcBef>
              <a:spcAft>
                <a:spcPts val="0"/>
              </a:spcAft>
              <a:buSzPts val="1400"/>
              <a:buChar char="○"/>
            </a:pPr>
            <a:r>
              <a:rPr lang="en"/>
              <a:t>Skewed the dataset towards competitive male players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Dataset had too many free text options, making it difficult to analyse</a:t>
            </a:r>
            <a:endParaRPr/>
          </a:p>
          <a:p>
            <a:pPr indent="-317500" lvl="1" marL="914400" rtl="0" algn="l">
              <a:spcBef>
                <a:spcPts val="0"/>
              </a:spcBef>
              <a:spcAft>
                <a:spcPts val="0"/>
              </a:spcAft>
              <a:buSzPts val="1400"/>
              <a:buChar char="○"/>
            </a:pPr>
            <a:r>
              <a:rPr lang="en"/>
              <a:t>Hard to condense the dataset to be concise and easy to manipulate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Underrepresentation of non-Western countries</a:t>
            </a:r>
            <a:endParaRPr/>
          </a:p>
          <a:p>
            <a:pPr indent="-317500" lvl="1" marL="914400" rtl="0" algn="l">
              <a:spcBef>
                <a:spcPts val="0"/>
              </a:spcBef>
              <a:spcAft>
                <a:spcPts val="0"/>
              </a:spcAft>
              <a:buSzPts val="1400"/>
              <a:buChar char="○"/>
            </a:pPr>
            <a:r>
              <a:rPr lang="en"/>
              <a:t>Not capturing differences in cultural attitude towards gaming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Presentation Content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Context of the data</a:t>
            </a:r>
            <a:endParaRPr/>
          </a:p>
          <a:p>
            <a:pPr indent="-342900" lvl="0" marL="457200" rtl="0" algn="l">
              <a:spcBef>
                <a:spcPts val="0"/>
              </a:spcBef>
              <a:spcAft>
                <a:spcPts val="0"/>
              </a:spcAft>
              <a:buSzPts val="1800"/>
              <a:buAutoNum type="arabicPeriod"/>
            </a:pPr>
            <a:r>
              <a:rPr lang="en"/>
              <a:t>Key stakeholders to target</a:t>
            </a:r>
            <a:endParaRPr/>
          </a:p>
          <a:p>
            <a:pPr indent="-342900" lvl="0" marL="457200" rtl="0" algn="l">
              <a:spcBef>
                <a:spcPts val="0"/>
              </a:spcBef>
              <a:spcAft>
                <a:spcPts val="0"/>
              </a:spcAft>
              <a:buSzPts val="1800"/>
              <a:buAutoNum type="arabicPeriod"/>
            </a:pPr>
            <a:r>
              <a:rPr lang="en"/>
              <a:t>Global Analysis of participants and mental health</a:t>
            </a:r>
            <a:endParaRPr/>
          </a:p>
          <a:p>
            <a:pPr indent="-342900" lvl="0" marL="457200" rtl="0" algn="l">
              <a:spcBef>
                <a:spcPts val="0"/>
              </a:spcBef>
              <a:spcAft>
                <a:spcPts val="0"/>
              </a:spcAft>
              <a:buSzPts val="1800"/>
              <a:buAutoNum type="arabicPeriod"/>
            </a:pPr>
            <a:r>
              <a:rPr lang="en"/>
              <a:t>Research Questions and analysis</a:t>
            </a:r>
            <a:endParaRPr/>
          </a:p>
          <a:p>
            <a:pPr indent="-317500" lvl="1" marL="914400" rtl="0" algn="l">
              <a:spcBef>
                <a:spcPts val="0"/>
              </a:spcBef>
              <a:spcAft>
                <a:spcPts val="0"/>
              </a:spcAft>
              <a:buSzPts val="1400"/>
              <a:buAutoNum type="alphaLcPeriod"/>
            </a:pPr>
            <a:r>
              <a:rPr lang="en"/>
              <a:t>Relationship between mental health and time spent playing games</a:t>
            </a:r>
            <a:endParaRPr/>
          </a:p>
          <a:p>
            <a:pPr indent="-317500" lvl="1" marL="914400" rtl="0" algn="l">
              <a:spcBef>
                <a:spcPts val="0"/>
              </a:spcBef>
              <a:spcAft>
                <a:spcPts val="0"/>
              </a:spcAft>
              <a:buSzPts val="1400"/>
              <a:buAutoNum type="alphaLcPeriod"/>
            </a:pPr>
            <a:r>
              <a:rPr lang="en"/>
              <a:t>Relationship between mental health and demographic groups</a:t>
            </a:r>
            <a:endParaRPr/>
          </a:p>
          <a:p>
            <a:pPr indent="-317500" lvl="1" marL="914400" rtl="0" algn="l">
              <a:spcBef>
                <a:spcPts val="0"/>
              </a:spcBef>
              <a:spcAft>
                <a:spcPts val="0"/>
              </a:spcAft>
              <a:buSzPts val="1400"/>
              <a:buAutoNum type="alphaLcPeriod"/>
            </a:pPr>
            <a:r>
              <a:rPr lang="en"/>
              <a:t>Relationship between gaming habits and demographics, and time spent playing games</a:t>
            </a:r>
            <a:endParaRPr/>
          </a:p>
          <a:p>
            <a:pPr indent="-342900" lvl="0" marL="457200" rtl="0" algn="l">
              <a:spcBef>
                <a:spcPts val="0"/>
              </a:spcBef>
              <a:spcAft>
                <a:spcPts val="0"/>
              </a:spcAft>
              <a:buSzPts val="1800"/>
              <a:buAutoNum type="arabicPeriod"/>
            </a:pPr>
            <a:r>
              <a:rPr lang="en"/>
              <a:t>Discussion, caveats of the data</a:t>
            </a:r>
            <a:endParaRPr/>
          </a:p>
          <a:p>
            <a:pPr indent="-342900" lvl="0" marL="457200" rtl="0" algn="l">
              <a:spcBef>
                <a:spcPts val="0"/>
              </a:spcBef>
              <a:spcAft>
                <a:spcPts val="0"/>
              </a:spcAft>
              <a:buSzPts val="1800"/>
              <a:buAutoNum type="arabicPeriod"/>
            </a:pPr>
            <a:r>
              <a:rPr lang="en"/>
              <a:t>Final 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Actionable Insights</a:t>
            </a:r>
            <a:endParaRPr/>
          </a:p>
        </p:txBody>
      </p:sp>
      <p:sp>
        <p:nvSpPr>
          <p:cNvPr id="191" name="Google Shape;19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Whilst we observed that those who play games for more hours per week recorded higher anxiety scores, there was no </a:t>
            </a:r>
            <a:r>
              <a:rPr lang="en"/>
              <a:t>significant</a:t>
            </a:r>
            <a:r>
              <a:rPr lang="en"/>
              <a:t> correlation between the amount of hours spent gaming and anxiety prevalence</a:t>
            </a:r>
            <a:endParaRPr/>
          </a:p>
          <a:p>
            <a:pPr indent="-342900" lvl="0" marL="457200" rtl="0" algn="l">
              <a:spcBef>
                <a:spcPts val="0"/>
              </a:spcBef>
              <a:spcAft>
                <a:spcPts val="0"/>
              </a:spcAft>
              <a:buSzPts val="1800"/>
              <a:buChar char="●"/>
            </a:pPr>
            <a:r>
              <a:rPr lang="en"/>
              <a:t>Female gamers reported higher levels of </a:t>
            </a:r>
            <a:r>
              <a:rPr lang="en"/>
              <a:t>anxiety</a:t>
            </a:r>
            <a:r>
              <a:rPr lang="en"/>
              <a:t> and social phobia</a:t>
            </a:r>
            <a:endParaRPr/>
          </a:p>
          <a:p>
            <a:pPr indent="-317500" lvl="1" marL="914400" rtl="0" algn="l">
              <a:spcBef>
                <a:spcPts val="0"/>
              </a:spcBef>
              <a:spcAft>
                <a:spcPts val="0"/>
              </a:spcAft>
              <a:buSzPts val="1400"/>
              <a:buChar char="○"/>
            </a:pPr>
            <a:r>
              <a:rPr lang="en"/>
              <a:t>Action: Further investigation into why this may occur. Provide more support for female gamers in male-dominated games and raise awareness of this gender divide</a:t>
            </a:r>
            <a:endParaRPr/>
          </a:p>
          <a:p>
            <a:pPr indent="-342900" lvl="0" marL="457200" rtl="0" algn="l">
              <a:spcBef>
                <a:spcPts val="0"/>
              </a:spcBef>
              <a:spcAft>
                <a:spcPts val="0"/>
              </a:spcAft>
              <a:buSzPts val="1800"/>
              <a:buChar char="●"/>
            </a:pPr>
            <a:r>
              <a:rPr lang="en"/>
              <a:t>Reasons why gamers play video games can impact their mental health</a:t>
            </a:r>
            <a:endParaRPr/>
          </a:p>
          <a:p>
            <a:pPr indent="-317500" lvl="1" marL="914400" rtl="0" algn="l">
              <a:spcBef>
                <a:spcPts val="0"/>
              </a:spcBef>
              <a:spcAft>
                <a:spcPts val="0"/>
              </a:spcAft>
              <a:buSzPts val="1400"/>
              <a:buChar char="○"/>
            </a:pPr>
            <a:r>
              <a:rPr lang="en"/>
              <a:t>Action: provide support for gamers who are playing to earn a living, and use campaigns to promote healthy work/gaming/life balances amongst gamers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Context of the Data</a:t>
            </a:r>
            <a:endParaRPr/>
          </a:p>
        </p:txBody>
      </p:sp>
      <p:sp>
        <p:nvSpPr>
          <p:cNvPr id="72" name="Google Shape;72;p15"/>
          <p:cNvSpPr txBox="1"/>
          <p:nvPr>
            <p:ph idx="1" type="body"/>
          </p:nvPr>
        </p:nvSpPr>
        <p:spPr>
          <a:xfrm>
            <a:off x="311700" y="1152475"/>
            <a:ext cx="4326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Survey developed by researchers Marian Sauter and Dejan Draschkow</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Survey published to Reddit in 2015, inviting gamers in League of Legends channel to participate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Over 13000 responses recorded</a:t>
            </a:r>
            <a:endParaRPr/>
          </a:p>
        </p:txBody>
      </p:sp>
      <p:pic>
        <p:nvPicPr>
          <p:cNvPr id="73" name="Google Shape;73;p15"/>
          <p:cNvPicPr preferRelativeResize="0"/>
          <p:nvPr/>
        </p:nvPicPr>
        <p:blipFill>
          <a:blip r:embed="rId3">
            <a:alphaModFix/>
          </a:blip>
          <a:stretch>
            <a:fillRect/>
          </a:stretch>
        </p:blipFill>
        <p:spPr>
          <a:xfrm>
            <a:off x="4667275" y="1152475"/>
            <a:ext cx="4212974" cy="2001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Stakeholders to Target</a:t>
            </a:r>
            <a:endParaRPr/>
          </a:p>
        </p:txBody>
      </p:sp>
      <p:sp>
        <p:nvSpPr>
          <p:cNvPr id="79" name="Google Shape;79;p16"/>
          <p:cNvSpPr/>
          <p:nvPr/>
        </p:nvSpPr>
        <p:spPr>
          <a:xfrm>
            <a:off x="1084400" y="1426950"/>
            <a:ext cx="2410500" cy="228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Calibri"/>
                <a:ea typeface="Calibri"/>
                <a:cs typeface="Calibri"/>
                <a:sym typeface="Calibri"/>
              </a:rPr>
              <a:t>Gamers</a:t>
            </a:r>
            <a:endParaRPr>
              <a:latin typeface="Calibri"/>
              <a:ea typeface="Calibri"/>
              <a:cs typeface="Calibri"/>
              <a:sym typeface="Calibri"/>
            </a:endParaRPr>
          </a:p>
        </p:txBody>
      </p:sp>
      <p:sp>
        <p:nvSpPr>
          <p:cNvPr id="80" name="Google Shape;80;p16"/>
          <p:cNvSpPr/>
          <p:nvPr/>
        </p:nvSpPr>
        <p:spPr>
          <a:xfrm>
            <a:off x="5511675" y="1411800"/>
            <a:ext cx="2480100" cy="2319900"/>
          </a:xfrm>
          <a:prstGeom prst="ellipse">
            <a:avLst/>
          </a:prstGeom>
          <a:solidFill>
            <a:schemeClr val="accent5"/>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latin typeface="Calibri"/>
                <a:ea typeface="Calibri"/>
                <a:cs typeface="Calibri"/>
                <a:sym typeface="Calibri"/>
              </a:rPr>
              <a:t>Video game developers</a:t>
            </a:r>
            <a:endParaRPr sz="1900">
              <a:latin typeface="Calibri"/>
              <a:ea typeface="Calibri"/>
              <a:cs typeface="Calibri"/>
              <a:sym typeface="Calibri"/>
            </a:endParaRPr>
          </a:p>
        </p:txBody>
      </p:sp>
      <p:cxnSp>
        <p:nvCxnSpPr>
          <p:cNvPr id="81" name="Google Shape;81;p16"/>
          <p:cNvCxnSpPr/>
          <p:nvPr/>
        </p:nvCxnSpPr>
        <p:spPr>
          <a:xfrm>
            <a:off x="3641475" y="2549775"/>
            <a:ext cx="1758600" cy="0"/>
          </a:xfrm>
          <a:prstGeom prst="straightConnector1">
            <a:avLst/>
          </a:prstGeom>
          <a:noFill/>
          <a:ln cap="flat" cmpd="sng" w="9525">
            <a:solidFill>
              <a:schemeClr val="dk2"/>
            </a:solidFill>
            <a:prstDash val="solid"/>
            <a:round/>
            <a:headEnd len="med" w="med" type="none"/>
            <a:tailEnd len="med" w="med" type="none"/>
          </a:ln>
        </p:spPr>
      </p:cxnSp>
      <p:cxnSp>
        <p:nvCxnSpPr>
          <p:cNvPr id="82" name="Google Shape;82;p16"/>
          <p:cNvCxnSpPr/>
          <p:nvPr/>
        </p:nvCxnSpPr>
        <p:spPr>
          <a:xfrm>
            <a:off x="4535375" y="2564425"/>
            <a:ext cx="0" cy="1377600"/>
          </a:xfrm>
          <a:prstGeom prst="straightConnector1">
            <a:avLst/>
          </a:prstGeom>
          <a:noFill/>
          <a:ln cap="flat" cmpd="sng" w="9525">
            <a:solidFill>
              <a:schemeClr val="dk2"/>
            </a:solidFill>
            <a:prstDash val="solid"/>
            <a:round/>
            <a:headEnd len="med" w="med" type="none"/>
            <a:tailEnd len="med" w="med" type="triangle"/>
          </a:ln>
        </p:spPr>
      </p:cxnSp>
      <p:sp>
        <p:nvSpPr>
          <p:cNvPr id="83" name="Google Shape;83;p16"/>
          <p:cNvSpPr txBox="1"/>
          <p:nvPr/>
        </p:nvSpPr>
        <p:spPr>
          <a:xfrm>
            <a:off x="3128625" y="4029800"/>
            <a:ext cx="2784300" cy="78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Calibri"/>
                <a:ea typeface="Calibri"/>
                <a:cs typeface="Calibri"/>
                <a:sym typeface="Calibri"/>
              </a:rPr>
              <a:t>Raise awareness of potential links between gaming and mental health, and why they may occur.</a:t>
            </a:r>
            <a:endParaRPr sz="13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Questions</a:t>
            </a:r>
            <a:endParaRPr/>
          </a:p>
        </p:txBody>
      </p:sp>
      <p:sp>
        <p:nvSpPr>
          <p:cNvPr id="89" name="Google Shape;8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1000"/>
              </a:spcBef>
              <a:spcAft>
                <a:spcPts val="0"/>
              </a:spcAft>
              <a:buClr>
                <a:srgbClr val="000000"/>
              </a:buClr>
              <a:buSzPts val="1800"/>
              <a:buChar char="●"/>
            </a:pPr>
            <a:r>
              <a:rPr lang="en">
                <a:solidFill>
                  <a:srgbClr val="000000"/>
                </a:solidFill>
                <a:highlight>
                  <a:srgbClr val="FFFFFF"/>
                </a:highlight>
              </a:rPr>
              <a:t>On average, how many hours do people spend gaming per week?</a:t>
            </a:r>
            <a:endParaRPr>
              <a:solidFill>
                <a:srgbClr val="000000"/>
              </a:solidFill>
              <a:highlight>
                <a:srgbClr val="FFFFFF"/>
              </a:highlight>
            </a:endParaRPr>
          </a:p>
          <a:p>
            <a:pPr indent="0" lvl="0" marL="457200" rtl="0" algn="l">
              <a:lnSpc>
                <a:spcPct val="125000"/>
              </a:lnSpc>
              <a:spcBef>
                <a:spcPts val="1000"/>
              </a:spcBef>
              <a:spcAft>
                <a:spcPts val="0"/>
              </a:spcAft>
              <a:buNone/>
            </a:pPr>
            <a:r>
              <a:t/>
            </a:r>
            <a:endParaRPr>
              <a:solidFill>
                <a:srgbClr val="000000"/>
              </a:solidFill>
              <a:highlight>
                <a:srgbClr val="FFFFFF"/>
              </a:highlight>
            </a:endParaRPr>
          </a:p>
          <a:p>
            <a:pPr indent="-342900" lvl="0" marL="457200" rtl="0" algn="l">
              <a:lnSpc>
                <a:spcPct val="125000"/>
              </a:lnSpc>
              <a:spcBef>
                <a:spcPts val="1000"/>
              </a:spcBef>
              <a:spcAft>
                <a:spcPts val="0"/>
              </a:spcAft>
              <a:buClr>
                <a:srgbClr val="000000"/>
              </a:buClr>
              <a:buSzPts val="1800"/>
              <a:buChar char="●"/>
            </a:pPr>
            <a:r>
              <a:rPr lang="en">
                <a:solidFill>
                  <a:srgbClr val="000000"/>
                </a:solidFill>
                <a:highlight>
                  <a:srgbClr val="FFFFFF"/>
                </a:highlight>
              </a:rPr>
              <a:t>Is there a correlation between mental health disorders and amount of time spent gaming?</a:t>
            </a:r>
            <a:endParaRPr>
              <a:solidFill>
                <a:srgbClr val="000000"/>
              </a:solidFill>
              <a:highlight>
                <a:srgbClr val="FFFFFF"/>
              </a:highlight>
            </a:endParaRPr>
          </a:p>
          <a:p>
            <a:pPr indent="0" lvl="0" marL="457200" rtl="0" algn="l">
              <a:lnSpc>
                <a:spcPct val="125000"/>
              </a:lnSpc>
              <a:spcBef>
                <a:spcPts val="1000"/>
              </a:spcBef>
              <a:spcAft>
                <a:spcPts val="0"/>
              </a:spcAft>
              <a:buNone/>
            </a:pPr>
            <a:r>
              <a:t/>
            </a:r>
            <a:endParaRPr>
              <a:solidFill>
                <a:srgbClr val="000000"/>
              </a:solidFill>
              <a:highlight>
                <a:srgbClr val="FFFFFF"/>
              </a:highlight>
            </a:endParaRPr>
          </a:p>
          <a:p>
            <a:pPr indent="-342900" lvl="0" marL="457200" rtl="0" algn="l">
              <a:lnSpc>
                <a:spcPct val="125000"/>
              </a:lnSpc>
              <a:spcBef>
                <a:spcPts val="1000"/>
              </a:spcBef>
              <a:spcAft>
                <a:spcPts val="0"/>
              </a:spcAft>
              <a:buClr>
                <a:srgbClr val="000000"/>
              </a:buClr>
              <a:buSzPts val="1800"/>
              <a:buChar char="●"/>
            </a:pPr>
            <a:r>
              <a:rPr lang="en">
                <a:solidFill>
                  <a:srgbClr val="000000"/>
                </a:solidFill>
                <a:highlight>
                  <a:srgbClr val="FFFFFF"/>
                </a:highlight>
              </a:rPr>
              <a:t>Is there a relationship between mental health disorder prevalence and different demographics?</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Global Analysis of Participants and Mental Health</a:t>
            </a:r>
            <a:endParaRPr/>
          </a:p>
        </p:txBody>
      </p:sp>
      <p:sp>
        <p:nvSpPr>
          <p:cNvPr id="95" name="Google Shape;95;p18"/>
          <p:cNvSpPr txBox="1"/>
          <p:nvPr>
            <p:ph idx="1" type="body"/>
          </p:nvPr>
        </p:nvSpPr>
        <p:spPr>
          <a:xfrm>
            <a:off x="311700" y="1049900"/>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Investigated global reach of survey to observe which countries were represented</a:t>
            </a:r>
            <a:endParaRPr sz="1700"/>
          </a:p>
          <a:p>
            <a:pPr indent="-336550" lvl="0" marL="457200" rtl="0" algn="l">
              <a:spcBef>
                <a:spcPts val="0"/>
              </a:spcBef>
              <a:spcAft>
                <a:spcPts val="0"/>
              </a:spcAft>
              <a:buSzPts val="1700"/>
              <a:buChar char="●"/>
            </a:pPr>
            <a:r>
              <a:rPr lang="en" sz="1700"/>
              <a:t>Majority of participants resided in the United States (n = 4018), Germany (n = 1231), and the United Kingdom (n = 877)</a:t>
            </a:r>
            <a:endParaRPr sz="1700"/>
          </a:p>
        </p:txBody>
      </p:sp>
      <p:pic>
        <p:nvPicPr>
          <p:cNvPr id="96" name="Google Shape;96;p18"/>
          <p:cNvPicPr preferRelativeResize="0"/>
          <p:nvPr/>
        </p:nvPicPr>
        <p:blipFill>
          <a:blip r:embed="rId3">
            <a:alphaModFix/>
          </a:blip>
          <a:stretch>
            <a:fillRect/>
          </a:stretch>
        </p:blipFill>
        <p:spPr>
          <a:xfrm>
            <a:off x="978675" y="2161450"/>
            <a:ext cx="7069976" cy="2841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Global Analysis of Participants and Mental Health</a:t>
            </a: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Median</a:t>
            </a:r>
            <a:r>
              <a:rPr lang="en" sz="1700"/>
              <a:t> Generalised Anxiety (GAD-7) Score</a:t>
            </a:r>
            <a:endParaRPr sz="1700"/>
          </a:p>
          <a:p>
            <a:pPr indent="-336550" lvl="0" marL="457200" rtl="0" algn="l">
              <a:spcBef>
                <a:spcPts val="0"/>
              </a:spcBef>
              <a:spcAft>
                <a:spcPts val="0"/>
              </a:spcAft>
              <a:buSzPts val="1700"/>
              <a:buChar char="●"/>
            </a:pPr>
            <a:r>
              <a:rPr lang="en" sz="1700"/>
              <a:t>Most common Average GAD-7 Score range per country was Mild Anxiety</a:t>
            </a:r>
            <a:endParaRPr sz="1700"/>
          </a:p>
          <a:p>
            <a:pPr indent="-336550" lvl="0" marL="457200" rtl="0" algn="l">
              <a:spcBef>
                <a:spcPts val="0"/>
              </a:spcBef>
              <a:spcAft>
                <a:spcPts val="0"/>
              </a:spcAft>
              <a:buSzPts val="1700"/>
              <a:buChar char="●"/>
            </a:pPr>
            <a:r>
              <a:rPr lang="en" sz="1700"/>
              <a:t>North American and Oceanic Countries reported lower median GAD-7 Scores compared to Asian and South American countries</a:t>
            </a:r>
            <a:endParaRPr sz="1700"/>
          </a:p>
        </p:txBody>
      </p:sp>
      <p:pic>
        <p:nvPicPr>
          <p:cNvPr id="103" name="Google Shape;103;p19"/>
          <p:cNvPicPr preferRelativeResize="0"/>
          <p:nvPr/>
        </p:nvPicPr>
        <p:blipFill rotWithShape="1">
          <a:blip r:embed="rId3">
            <a:alphaModFix/>
          </a:blip>
          <a:srcRect b="30299" l="3895" r="-76" t="0"/>
          <a:stretch/>
        </p:blipFill>
        <p:spPr>
          <a:xfrm>
            <a:off x="1289550" y="2416525"/>
            <a:ext cx="6537960" cy="260969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Global Analysis of Participants and Mental Health</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Median Social Phobia (SPIN) Score</a:t>
            </a:r>
            <a:endParaRPr/>
          </a:p>
          <a:p>
            <a:pPr indent="-342900" lvl="0" marL="457200" rtl="0" algn="l">
              <a:spcBef>
                <a:spcPts val="0"/>
              </a:spcBef>
              <a:spcAft>
                <a:spcPts val="0"/>
              </a:spcAft>
              <a:buSzPts val="1800"/>
              <a:buChar char="●"/>
            </a:pPr>
            <a:r>
              <a:rPr lang="en"/>
              <a:t>Majority of countries reported mild to no social phobia</a:t>
            </a:r>
            <a:endParaRPr/>
          </a:p>
        </p:txBody>
      </p:sp>
      <p:pic>
        <p:nvPicPr>
          <p:cNvPr id="110" name="Google Shape;110;p20"/>
          <p:cNvPicPr preferRelativeResize="0"/>
          <p:nvPr/>
        </p:nvPicPr>
        <p:blipFill rotWithShape="1">
          <a:blip r:embed="rId3">
            <a:alphaModFix/>
          </a:blip>
          <a:srcRect b="31637" l="4279" r="1674" t="0"/>
          <a:stretch/>
        </p:blipFill>
        <p:spPr>
          <a:xfrm>
            <a:off x="1303025" y="2396675"/>
            <a:ext cx="6537950" cy="26076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Global Analysis of Participants and Mental Health</a:t>
            </a:r>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Median Satisfaction with Life (SWL) scores</a:t>
            </a:r>
            <a:endParaRPr/>
          </a:p>
          <a:p>
            <a:pPr indent="-342900" lvl="0" marL="457200" rtl="0" algn="l">
              <a:spcBef>
                <a:spcPts val="0"/>
              </a:spcBef>
              <a:spcAft>
                <a:spcPts val="0"/>
              </a:spcAft>
              <a:buSzPts val="1800"/>
              <a:buChar char="●"/>
            </a:pPr>
            <a:r>
              <a:rPr lang="en"/>
              <a:t>Majority of countries (n = 45) reported slight dissatisfaction with life</a:t>
            </a:r>
            <a:endParaRPr/>
          </a:p>
          <a:p>
            <a:pPr indent="-342900" lvl="0" marL="457200" rtl="0" algn="l">
              <a:spcBef>
                <a:spcPts val="0"/>
              </a:spcBef>
              <a:spcAft>
                <a:spcPts val="0"/>
              </a:spcAft>
              <a:buSzPts val="1800"/>
              <a:buChar char="●"/>
            </a:pPr>
            <a:r>
              <a:rPr lang="en"/>
              <a:t>Australiasian countries reported lowest SWL scores</a:t>
            </a:r>
            <a:endParaRPr/>
          </a:p>
        </p:txBody>
      </p:sp>
      <p:pic>
        <p:nvPicPr>
          <p:cNvPr id="117" name="Google Shape;117;p21"/>
          <p:cNvPicPr preferRelativeResize="0"/>
          <p:nvPr/>
        </p:nvPicPr>
        <p:blipFill rotWithShape="1">
          <a:blip r:embed="rId3">
            <a:alphaModFix/>
          </a:blip>
          <a:srcRect b="31773" l="4582" r="1131" t="0"/>
          <a:stretch/>
        </p:blipFill>
        <p:spPr>
          <a:xfrm>
            <a:off x="1304975" y="2401900"/>
            <a:ext cx="6534051" cy="26024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