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6" r:id="rId4"/>
    <p:sldId id="277" r:id="rId5"/>
    <p:sldId id="293" r:id="rId6"/>
    <p:sldId id="292" r:id="rId7"/>
    <p:sldId id="294" r:id="rId8"/>
    <p:sldId id="295" r:id="rId9"/>
    <p:sldId id="278" r:id="rId10"/>
    <p:sldId id="279" r:id="rId11"/>
    <p:sldId id="281" r:id="rId12"/>
    <p:sldId id="282" r:id="rId13"/>
    <p:sldId id="299" r:id="rId14"/>
    <p:sldId id="296" r:id="rId15"/>
    <p:sldId id="300" r:id="rId16"/>
    <p:sldId id="301" r:id="rId17"/>
    <p:sldId id="302" r:id="rId18"/>
    <p:sldId id="304" r:id="rId19"/>
    <p:sldId id="305" r:id="rId20"/>
    <p:sldId id="306" r:id="rId21"/>
    <p:sldId id="280" r:id="rId22"/>
    <p:sldId id="298" r:id="rId23"/>
    <p:sldId id="307" r:id="rId24"/>
    <p:sldId id="297" r:id="rId25"/>
    <p:sldId id="283" r:id="rId26"/>
    <p:sldId id="261" r:id="rId27"/>
    <p:sldId id="284" r:id="rId28"/>
    <p:sldId id="287" r:id="rId29"/>
    <p:sldId id="289" r:id="rId30"/>
    <p:sldId id="288" r:id="rId31"/>
    <p:sldId id="290" r:id="rId32"/>
    <p:sldId id="291" r:id="rId33"/>
    <p:sldId id="259" r:id="rId34"/>
    <p:sldId id="263" r:id="rId35"/>
    <p:sldId id="257"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300A24"/>
    <a:srgbClr val="007E8C"/>
    <a:srgbClr val="6BD889"/>
    <a:srgbClr val="11A0B3"/>
    <a:srgbClr val="4FD792"/>
    <a:srgbClr val="5B9BD5"/>
    <a:srgbClr val="A99487"/>
    <a:srgbClr val="4F6275"/>
    <a:srgbClr val="1884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showGuides="1">
      <p:cViewPr>
        <p:scale>
          <a:sx n="50" d="100"/>
          <a:sy n="50" d="100"/>
        </p:scale>
        <p:origin x="152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278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66014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533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BDDB8-1CE1-48FD-A33E-CCD037BF5A51}"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69614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BDDB8-1CE1-48FD-A33E-CCD037BF5A51}" type="datetimeFigureOut">
              <a:rPr lang="en-US" smtClean="0"/>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00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FBDDB8-1CE1-48FD-A33E-CCD037BF5A51}"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6927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BDDB8-1CE1-48FD-A33E-CCD037BF5A51}" type="datetimeFigureOut">
              <a:rPr lang="en-US" smtClean="0"/>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417567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FBDDB8-1CE1-48FD-A33E-CCD037BF5A51}" type="datetimeFigureOut">
              <a:rPr lang="en-US" smtClean="0"/>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21982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BDDB8-1CE1-48FD-A33E-CCD037BF5A51}" type="datetimeFigureOut">
              <a:rPr lang="en-US" smtClean="0"/>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105724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362892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BDDB8-1CE1-48FD-A33E-CCD037BF5A51}" type="datetimeFigureOut">
              <a:rPr lang="en-US" smtClean="0"/>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91E5DE-FAFD-4F8C-B711-AC69334CCAA3}" type="slidenum">
              <a:rPr lang="en-US" smtClean="0"/>
              <a:t>‹#›</a:t>
            </a:fld>
            <a:endParaRPr lang="en-US"/>
          </a:p>
        </p:txBody>
      </p:sp>
    </p:spTree>
    <p:extLst>
      <p:ext uri="{BB962C8B-B14F-4D97-AF65-F5344CB8AC3E}">
        <p14:creationId xmlns:p14="http://schemas.microsoft.com/office/powerpoint/2010/main" val="71580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BDDB8-1CE1-48FD-A33E-CCD037BF5A51}" type="datetimeFigureOut">
              <a:rPr lang="en-US" smtClean="0"/>
              <a:t>4/22/2017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1E5DE-FAFD-4F8C-B711-AC69334CCAA3}" type="slidenum">
              <a:rPr lang="en-US" smtClean="0"/>
              <a:t>‹#›</a:t>
            </a:fld>
            <a:endParaRPr lang="en-US"/>
          </a:p>
        </p:txBody>
      </p:sp>
    </p:spTree>
    <p:extLst>
      <p:ext uri="{BB962C8B-B14F-4D97-AF65-F5344CB8AC3E}">
        <p14:creationId xmlns:p14="http://schemas.microsoft.com/office/powerpoint/2010/main" val="5877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7.wdp"/><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4.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4.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4.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2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3" name="Group 2"/>
          <p:cNvGrpSpPr/>
          <p:nvPr/>
        </p:nvGrpSpPr>
        <p:grpSpPr>
          <a:xfrm>
            <a:off x="792485" y="1398226"/>
            <a:ext cx="9659754" cy="4061548"/>
            <a:chOff x="624845" y="1398226"/>
            <a:chExt cx="9659754" cy="4061548"/>
          </a:xfrm>
        </p:grpSpPr>
        <p:grpSp>
          <p:nvGrpSpPr>
            <p:cNvPr id="11" name="Group 10"/>
            <p:cNvGrpSpPr/>
            <p:nvPr/>
          </p:nvGrpSpPr>
          <p:grpSpPr>
            <a:xfrm>
              <a:off x="3716159" y="2325698"/>
              <a:ext cx="6568440" cy="2215991"/>
              <a:chOff x="2763951" y="1731168"/>
              <a:chExt cx="6568440" cy="2215991"/>
            </a:xfrm>
          </p:grpSpPr>
          <p:sp>
            <p:nvSpPr>
              <p:cNvPr id="5" name="TextBox 4"/>
              <p:cNvSpPr txBox="1"/>
              <p:nvPr/>
            </p:nvSpPr>
            <p:spPr>
              <a:xfrm>
                <a:off x="2763951" y="1731168"/>
                <a:ext cx="6568440" cy="2215991"/>
              </a:xfrm>
              <a:prstGeom prst="rect">
                <a:avLst/>
              </a:prstGeom>
              <a:noFill/>
            </p:spPr>
            <p:txBody>
              <a:bodyPr wrap="square" rtlCol="0">
                <a:spAutoFit/>
              </a:bodyPr>
              <a:lstStyle/>
              <a:p>
                <a:pPr algn="ctr"/>
                <a:r>
                  <a:rPr lang="en-US" sz="13500" dirty="0" err="1" smtClean="0">
                    <a:solidFill>
                      <a:schemeClr val="bg1"/>
                    </a:solidFill>
                    <a:latin typeface="Adam" panose="02000503000000000000" pitchFamily="50" charset="0"/>
                  </a:rPr>
                  <a:t>InfeRS</a:t>
                </a:r>
                <a:endParaRPr lang="en-US" sz="13500" dirty="0">
                  <a:solidFill>
                    <a:schemeClr val="bg1"/>
                  </a:solidFill>
                  <a:latin typeface="Adam" panose="02000503000000000000" pitchFamily="50" charset="0"/>
                </a:endParaRPr>
              </a:p>
            </p:txBody>
          </p:sp>
          <p:sp>
            <p:nvSpPr>
              <p:cNvPr id="4" name="Rectangle 3"/>
              <p:cNvSpPr/>
              <p:nvPr/>
            </p:nvSpPr>
            <p:spPr>
              <a:xfrm>
                <a:off x="3190671" y="3482338"/>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memory leak detection for Android</a:t>
                </a:r>
                <a:endParaRPr lang="en-US" sz="2000" dirty="0">
                  <a:latin typeface="Adam" panose="02000503000000000000" pitchFamily="50" charset="0"/>
                </a:endParaRPr>
              </a:p>
            </p:txBody>
          </p:sp>
        </p:grpSp>
        <p:grpSp>
          <p:nvGrpSpPr>
            <p:cNvPr id="2051" name="Group 2050"/>
            <p:cNvGrpSpPr/>
            <p:nvPr/>
          </p:nvGrpSpPr>
          <p:grpSpPr>
            <a:xfrm>
              <a:off x="624845" y="1398226"/>
              <a:ext cx="3470736" cy="4061548"/>
              <a:chOff x="602154" y="1817469"/>
              <a:chExt cx="2621106" cy="3067288"/>
            </a:xfrm>
          </p:grpSpPr>
          <p:sp>
            <p:nvSpPr>
              <p:cNvPr id="37" name="Diamond 3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iamond 3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2014083" y="2299716"/>
              <a:ext cx="1319498" cy="2540000"/>
              <a:chOff x="1602148" y="2149964"/>
              <a:chExt cx="1319498" cy="2540000"/>
            </a:xfrm>
          </p:grpSpPr>
          <p:sp>
            <p:nvSpPr>
              <p:cNvPr id="65" name="Freeform 6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4651167" y="4541688"/>
              <a:ext cx="4800600" cy="382606"/>
              <a:chOff x="3688080" y="3910661"/>
              <a:chExt cx="4800600" cy="382606"/>
            </a:xfrm>
          </p:grpSpPr>
          <p:sp>
            <p:nvSpPr>
              <p:cNvPr id="34" name="Rectangle 33"/>
              <p:cNvSpPr/>
              <p:nvPr/>
            </p:nvSpPr>
            <p:spPr>
              <a:xfrm>
                <a:off x="3688080"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35" name="Rectangle 34"/>
              <p:cNvSpPr/>
              <p:nvPr/>
            </p:nvSpPr>
            <p:spPr>
              <a:xfrm>
                <a:off x="5867400"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grpSp>
          <p:nvGrpSpPr>
            <p:cNvPr id="36" name="Group 35"/>
            <p:cNvGrpSpPr/>
            <p:nvPr/>
          </p:nvGrpSpPr>
          <p:grpSpPr>
            <a:xfrm>
              <a:off x="4622939" y="2265813"/>
              <a:ext cx="4800600" cy="382606"/>
              <a:chOff x="3688080" y="1659410"/>
              <a:chExt cx="4800600" cy="382606"/>
            </a:xfrm>
          </p:grpSpPr>
          <p:sp>
            <p:nvSpPr>
              <p:cNvPr id="51" name="Rectangle 50"/>
              <p:cNvSpPr/>
              <p:nvPr/>
            </p:nvSpPr>
            <p:spPr>
              <a:xfrm>
                <a:off x="3688080" y="1659410"/>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sp>
            <p:nvSpPr>
              <p:cNvPr id="52" name="Rectangle 51"/>
              <p:cNvSpPr/>
              <p:nvPr/>
            </p:nvSpPr>
            <p:spPr>
              <a:xfrm>
                <a:off x="6842760" y="1659410"/>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grpSp>
      </p:grpSp>
      <p:pic>
        <p:nvPicPr>
          <p:cNvPr id="53" name="Picture 2" descr="http://www.cs.columbia.edu/wp-content/themes/columbia-cs/assets/img/main-logo.pn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10905401" y="488364"/>
            <a:ext cx="826544" cy="6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p:cNvSpPr/>
          <p:nvPr/>
        </p:nvSpPr>
        <p:spPr>
          <a:xfrm>
            <a:off x="999193" y="1246347"/>
            <a:ext cx="10792757" cy="5262979"/>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Fork </a:t>
            </a:r>
            <a:r>
              <a:rPr lang="en-US" sz="2800" dirty="0" smtClean="0">
                <a:solidFill>
                  <a:srgbClr val="92D050"/>
                </a:solidFill>
                <a:latin typeface="Adam" panose="02000503000000000000" pitchFamily="50" charset="0"/>
              </a:rPr>
              <a:t>Facebook's Infer</a:t>
            </a:r>
            <a:r>
              <a:rPr lang="en-US" sz="2800" dirty="0" smtClean="0">
                <a:solidFill>
                  <a:schemeClr val="bg1"/>
                </a:solidFill>
                <a:latin typeface="Adam" panose="02000503000000000000" pitchFamily="50" charset="0"/>
              </a:rPr>
              <a:t> static analyzer library for Android.</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	Create </a:t>
            </a:r>
            <a:r>
              <a:rPr lang="en-US" sz="2800" dirty="0">
                <a:solidFill>
                  <a:srgbClr val="92D050"/>
                </a:solidFill>
                <a:latin typeface="Adam" panose="02000503000000000000" pitchFamily="50" charset="0"/>
              </a:rPr>
              <a:t>generalized abstractions </a:t>
            </a:r>
            <a:r>
              <a:rPr lang="en-US" sz="2800" dirty="0">
                <a:solidFill>
                  <a:schemeClr val="bg1"/>
                </a:solidFill>
                <a:latin typeface="Adam" panose="02000503000000000000" pitchFamily="50" charset="0"/>
              </a:rPr>
              <a:t>for </a:t>
            </a:r>
            <a:r>
              <a:rPr lang="en-US" sz="2800" dirty="0" smtClean="0">
                <a:solidFill>
                  <a:schemeClr val="bg1"/>
                </a:solidFill>
                <a:latin typeface="Adam" panose="02000503000000000000" pitchFamily="50" charset="0"/>
              </a:rPr>
              <a:t>the anti-patterns.</a:t>
            </a:r>
          </a:p>
          <a:p>
            <a:pPr algn="just"/>
            <a:endParaRPr lang="en-US" sz="2800" dirty="0" smtClean="0">
              <a:solidFill>
                <a:schemeClr val="bg1"/>
              </a:solidFill>
              <a:latin typeface="Adam" panose="02000503000000000000" pitchFamily="50" charset="0"/>
            </a:endParaRPr>
          </a:p>
          <a:p>
            <a:pPr lvl="3" algn="just"/>
            <a:r>
              <a:rPr lang="en-US" sz="2800" dirty="0" smtClean="0">
                <a:solidFill>
                  <a:schemeClr val="bg1"/>
                </a:solidFill>
                <a:latin typeface="Adam" panose="02000503000000000000" pitchFamily="50" charset="0"/>
              </a:rPr>
              <a:t>Extend the </a:t>
            </a:r>
            <a:r>
              <a:rPr lang="en-US" sz="2800" dirty="0" smtClean="0">
                <a:solidFill>
                  <a:srgbClr val="92D050"/>
                </a:solidFill>
                <a:latin typeface="Adam" panose="02000503000000000000" pitchFamily="50" charset="0"/>
              </a:rPr>
              <a:t>"checkers" component </a:t>
            </a:r>
            <a:r>
              <a:rPr lang="en-US" sz="2800" dirty="0" smtClean="0">
                <a:solidFill>
                  <a:schemeClr val="bg1"/>
                </a:solidFill>
                <a:latin typeface="Adam" panose="02000503000000000000" pitchFamily="50" charset="0"/>
              </a:rPr>
              <a:t>in Infer and add </a:t>
            </a:r>
            <a:r>
              <a:rPr lang="en-US" sz="2800" dirty="0" smtClean="0">
                <a:solidFill>
                  <a:srgbClr val="92D050"/>
                </a:solidFill>
                <a:latin typeface="Adam" panose="02000503000000000000" pitchFamily="50" charset="0"/>
              </a:rPr>
              <a:t>test cases</a:t>
            </a:r>
            <a:r>
              <a:rPr lang="en-US" sz="2800" dirty="0" smtClean="0">
                <a:solidFill>
                  <a:schemeClr val="bg1"/>
                </a:solidFill>
                <a:latin typeface="Adam" panose="02000503000000000000" pitchFamily="50" charset="0"/>
              </a:rPr>
              <a:t> to the codebase.</a:t>
            </a:r>
          </a:p>
          <a:p>
            <a:pPr algn="just"/>
            <a:endParaRPr lang="en-US" sz="2800" dirty="0">
              <a:solidFill>
                <a:schemeClr val="bg1"/>
              </a:solidFill>
              <a:latin typeface="Adam" panose="02000503000000000000" pitchFamily="50" charset="0"/>
            </a:endParaRPr>
          </a:p>
          <a:p>
            <a:pPr lvl="4" algn="just"/>
            <a:r>
              <a:rPr lang="en-US" sz="2800" dirty="0" smtClean="0">
                <a:solidFill>
                  <a:schemeClr val="bg1"/>
                </a:solidFill>
                <a:latin typeface="Adam" panose="02000503000000000000" pitchFamily="50" charset="0"/>
              </a:rPr>
              <a:t>Create memory-leaking </a:t>
            </a:r>
            <a:r>
              <a:rPr lang="en-US" sz="2800" dirty="0" smtClean="0">
                <a:solidFill>
                  <a:srgbClr val="92D050"/>
                </a:solidFill>
                <a:latin typeface="Adam" panose="02000503000000000000" pitchFamily="50" charset="0"/>
              </a:rPr>
              <a:t>Android test applications</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lvl="5" algn="just"/>
            <a:r>
              <a:rPr lang="en-US" sz="2800" dirty="0" smtClean="0">
                <a:solidFill>
                  <a:srgbClr val="92D050"/>
                </a:solidFill>
                <a:latin typeface="Adam" panose="02000503000000000000" pitchFamily="50" charset="0"/>
              </a:rPr>
              <a:t>Test</a:t>
            </a:r>
            <a:r>
              <a:rPr lang="en-US" sz="2800" dirty="0" smtClean="0">
                <a:solidFill>
                  <a:schemeClr val="bg1"/>
                </a:solidFill>
                <a:latin typeface="Adam" panose="02000503000000000000" pitchFamily="50" charset="0"/>
              </a:rPr>
              <a:t> leaks detection with our static analyzer, </a:t>
            </a:r>
            <a:r>
              <a:rPr lang="en-US" sz="2800" dirty="0">
                <a:solidFill>
                  <a:schemeClr val="bg1"/>
                </a:solidFill>
                <a:latin typeface="Adam" panose="02000503000000000000" pitchFamily="50" charset="0"/>
              </a:rPr>
              <a:t>and </a:t>
            </a:r>
            <a:r>
              <a:rPr lang="en-US" sz="2800" dirty="0" smtClean="0">
                <a:solidFill>
                  <a:srgbClr val="92D050"/>
                </a:solidFill>
                <a:latin typeface="Adam" panose="02000503000000000000" pitchFamily="50" charset="0"/>
              </a:rPr>
              <a:t>compare</a:t>
            </a:r>
            <a:r>
              <a:rPr lang="en-US" sz="2800" dirty="0" smtClean="0">
                <a:solidFill>
                  <a:schemeClr val="bg1"/>
                </a:solidFill>
                <a:latin typeface="Adam" panose="02000503000000000000" pitchFamily="50" charset="0"/>
              </a:rPr>
              <a:t> with bugs </a:t>
            </a:r>
            <a:r>
              <a:rPr lang="en-US" sz="2800" dirty="0">
                <a:solidFill>
                  <a:schemeClr val="bg1"/>
                </a:solidFill>
                <a:latin typeface="Adam" panose="02000503000000000000" pitchFamily="50" charset="0"/>
              </a:rPr>
              <a:t>found by </a:t>
            </a:r>
            <a:r>
              <a:rPr lang="en-US" sz="2800" dirty="0" err="1" smtClean="0">
                <a:solidFill>
                  <a:srgbClr val="92D050"/>
                </a:solidFill>
                <a:latin typeface="Adam" panose="02000503000000000000" pitchFamily="50" charset="0"/>
              </a:rPr>
              <a:t>LeakCanary</a:t>
            </a:r>
            <a:r>
              <a:rPr lang="en-US" sz="2800" dirty="0" smtClean="0">
                <a:solidFill>
                  <a:schemeClr val="bg1"/>
                </a:solidFill>
                <a:latin typeface="Adam" panose="02000503000000000000" pitchFamily="50" charset="0"/>
              </a:rPr>
              <a:t>, a </a:t>
            </a:r>
            <a:r>
              <a:rPr lang="en-US" sz="2800" dirty="0">
                <a:solidFill>
                  <a:schemeClr val="bg1"/>
                </a:solidFill>
                <a:latin typeface="Adam" panose="02000503000000000000" pitchFamily="50" charset="0"/>
              </a:rPr>
              <a:t>leading dynamic </a:t>
            </a:r>
            <a:r>
              <a:rPr lang="en-US" sz="2800" dirty="0" smtClean="0">
                <a:solidFill>
                  <a:schemeClr val="bg1"/>
                </a:solidFill>
                <a:latin typeface="Adam" panose="02000503000000000000" pitchFamily="50" charset="0"/>
              </a:rPr>
              <a:t>analysis </a:t>
            </a:r>
            <a:r>
              <a:rPr lang="en-US" sz="2800" dirty="0">
                <a:solidFill>
                  <a:schemeClr val="bg1"/>
                </a:solidFill>
                <a:latin typeface="Adam" panose="02000503000000000000" pitchFamily="50" charset="0"/>
              </a:rPr>
              <a:t>tool</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103" name="Group 102"/>
          <p:cNvGrpSpPr/>
          <p:nvPr/>
        </p:nvGrpSpPr>
        <p:grpSpPr>
          <a:xfrm>
            <a:off x="466215" y="1242498"/>
            <a:ext cx="402868" cy="471446"/>
            <a:chOff x="602154" y="1817469"/>
            <a:chExt cx="2621106" cy="3067288"/>
          </a:xfrm>
        </p:grpSpPr>
        <p:sp>
          <p:nvSpPr>
            <p:cNvPr id="104" name="Diamond 10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iamond 10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iamond 10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iamond 10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Diamond 10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iamond 10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416743" y="124249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1</a:t>
            </a:r>
            <a:endParaRPr lang="en-US" sz="2400" b="1" dirty="0">
              <a:solidFill>
                <a:schemeClr val="bg1"/>
              </a:solidFill>
              <a:latin typeface="Ubuntu" panose="020B0504030602030204" pitchFamily="34" charset="0"/>
            </a:endParaRPr>
          </a:p>
        </p:txBody>
      </p:sp>
      <p:grpSp>
        <p:nvGrpSpPr>
          <p:cNvPr id="178" name="Group 177"/>
          <p:cNvGrpSpPr/>
          <p:nvPr/>
        </p:nvGrpSpPr>
        <p:grpSpPr>
          <a:xfrm>
            <a:off x="1304415" y="2074348"/>
            <a:ext cx="402868" cy="471446"/>
            <a:chOff x="602154" y="1817469"/>
            <a:chExt cx="2621106" cy="3067288"/>
          </a:xfrm>
        </p:grpSpPr>
        <p:sp>
          <p:nvSpPr>
            <p:cNvPr id="179" name="Diamond 17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Diamond 18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Diamond 18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Diamond 18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Diamond 18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Diamond 18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Diamond 18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Diamond 18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Diamond 18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Isosceles Triangle 18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sosceles Triangle 18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Isosceles Triangle 19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Isosceles Triangle 19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TextBox 192"/>
          <p:cNvSpPr txBox="1"/>
          <p:nvPr/>
        </p:nvSpPr>
        <p:spPr>
          <a:xfrm>
            <a:off x="1254943" y="2074348"/>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2</a:t>
            </a:r>
            <a:endParaRPr lang="en-US" sz="2400" b="1" dirty="0">
              <a:solidFill>
                <a:schemeClr val="bg1"/>
              </a:solidFill>
              <a:latin typeface="Ubuntu" panose="020B0504030602030204" pitchFamily="34" charset="0"/>
            </a:endParaRPr>
          </a:p>
        </p:txBody>
      </p:sp>
      <p:grpSp>
        <p:nvGrpSpPr>
          <p:cNvPr id="194" name="Group 193"/>
          <p:cNvGrpSpPr/>
          <p:nvPr/>
        </p:nvGrpSpPr>
        <p:grpSpPr>
          <a:xfrm>
            <a:off x="1656038" y="3133181"/>
            <a:ext cx="402868" cy="471446"/>
            <a:chOff x="602154" y="1817469"/>
            <a:chExt cx="2621106" cy="3067288"/>
          </a:xfrm>
        </p:grpSpPr>
        <p:sp>
          <p:nvSpPr>
            <p:cNvPr id="195" name="Diamond 1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iamond 1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Diamond 1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Diamond 1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Diamond 1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Diamond 1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Diamond 2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Diamond 2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Diamond 202"/>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Diamond 203"/>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204"/>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205"/>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Isosceles Triangle 206"/>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Isosceles Triangle 207"/>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1606566" y="31331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3</a:t>
            </a:r>
            <a:endParaRPr lang="en-US" sz="2400" b="1" dirty="0">
              <a:solidFill>
                <a:schemeClr val="bg1"/>
              </a:solidFill>
              <a:latin typeface="Ubuntu" panose="020B0504030602030204" pitchFamily="34" charset="0"/>
            </a:endParaRPr>
          </a:p>
        </p:txBody>
      </p:sp>
      <p:grpSp>
        <p:nvGrpSpPr>
          <p:cNvPr id="210" name="Group 209"/>
          <p:cNvGrpSpPr/>
          <p:nvPr/>
        </p:nvGrpSpPr>
        <p:grpSpPr>
          <a:xfrm>
            <a:off x="2221830" y="4250781"/>
            <a:ext cx="402868" cy="471446"/>
            <a:chOff x="602154" y="1817469"/>
            <a:chExt cx="2621106" cy="3067288"/>
          </a:xfrm>
        </p:grpSpPr>
        <p:sp>
          <p:nvSpPr>
            <p:cNvPr id="211" name="Diamond 21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Diamond 21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Diamond 21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iamond 21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Diamond 21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Diamond 21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Diamond 21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Diamond 21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Diamond 21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Diamond 21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Isosceles Triangle 22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Isosceles Triangle 22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Isosceles Triangle 22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Isosceles Triangle 22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 name="TextBox 224"/>
          <p:cNvSpPr txBox="1"/>
          <p:nvPr/>
        </p:nvSpPr>
        <p:spPr>
          <a:xfrm>
            <a:off x="2172358" y="42507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4</a:t>
            </a:r>
            <a:endParaRPr lang="en-US" sz="2400" b="1" dirty="0">
              <a:solidFill>
                <a:schemeClr val="bg1"/>
              </a:solidFill>
              <a:latin typeface="Ubuntu" panose="020B0504030602030204" pitchFamily="34" charset="0"/>
            </a:endParaRPr>
          </a:p>
        </p:txBody>
      </p:sp>
      <p:grpSp>
        <p:nvGrpSpPr>
          <p:cNvPr id="226" name="Group 225"/>
          <p:cNvGrpSpPr/>
          <p:nvPr/>
        </p:nvGrpSpPr>
        <p:grpSpPr>
          <a:xfrm>
            <a:off x="2668258" y="5533481"/>
            <a:ext cx="402868" cy="471446"/>
            <a:chOff x="602154" y="1817469"/>
            <a:chExt cx="2621106" cy="3067288"/>
          </a:xfrm>
        </p:grpSpPr>
        <p:sp>
          <p:nvSpPr>
            <p:cNvPr id="227" name="Diamond 226"/>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Diamond 227"/>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Diamond 228"/>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Diamond 229"/>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Diamond 230"/>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Diamond 231"/>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Diamond 232"/>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Diamond 233"/>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Diamond 234"/>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Diamond 235"/>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Isosceles Triangle 236"/>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Isosceles Triangle 237"/>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Isosceles Triangle 238"/>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Isosceles Triangle 239"/>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1" name="TextBox 240"/>
          <p:cNvSpPr txBox="1"/>
          <p:nvPr/>
        </p:nvSpPr>
        <p:spPr>
          <a:xfrm>
            <a:off x="2618786" y="5533481"/>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5</a:t>
            </a:r>
            <a:endParaRPr lang="en-US" sz="24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139832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118381" y="1264479"/>
            <a:ext cx="7673569" cy="4832092"/>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While memory leaks can be found with dynamic analysis, static </a:t>
            </a:r>
            <a:r>
              <a:rPr lang="en-US" sz="2800" dirty="0">
                <a:solidFill>
                  <a:schemeClr val="bg1"/>
                </a:solidFill>
                <a:latin typeface="Adam" panose="02000503000000000000" pitchFamily="50" charset="0"/>
              </a:rPr>
              <a:t>analysis is </a:t>
            </a:r>
            <a:r>
              <a:rPr lang="en-US" sz="2800" dirty="0" smtClean="0">
                <a:solidFill>
                  <a:srgbClr val="92D050"/>
                </a:solidFill>
                <a:latin typeface="Adam" panose="02000503000000000000" pitchFamily="50" charset="0"/>
              </a:rPr>
              <a:t>extremely </a:t>
            </a:r>
            <a:r>
              <a:rPr lang="en-US" sz="2800" dirty="0">
                <a:solidFill>
                  <a:srgbClr val="92D050"/>
                </a:solidFill>
                <a:latin typeface="Adam" panose="02000503000000000000" pitchFamily="50" charset="0"/>
              </a:rPr>
              <a:t>important </a:t>
            </a:r>
            <a:r>
              <a:rPr lang="en-US" sz="2800" dirty="0" smtClean="0">
                <a:solidFill>
                  <a:schemeClr val="bg1"/>
                </a:solidFill>
                <a:latin typeface="Adam" panose="02000503000000000000" pitchFamily="50" charset="0"/>
              </a:rPr>
              <a:t>in development </a:t>
            </a:r>
            <a:r>
              <a:rPr lang="en-US" sz="2800" dirty="0">
                <a:solidFill>
                  <a:schemeClr val="bg1"/>
                </a:solidFill>
                <a:latin typeface="Adam" panose="02000503000000000000" pitchFamily="50" charset="0"/>
              </a:rPr>
              <a:t>lifecycle</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This type </a:t>
            </a:r>
            <a:r>
              <a:rPr lang="en-US" sz="2800" dirty="0">
                <a:solidFill>
                  <a:schemeClr val="bg1"/>
                </a:solidFill>
                <a:latin typeface="Adam" panose="02000503000000000000" pitchFamily="50" charset="0"/>
              </a:rPr>
              <a:t>of memory leak is </a:t>
            </a:r>
            <a:r>
              <a:rPr lang="en-US" sz="2800" dirty="0">
                <a:solidFill>
                  <a:srgbClr val="92D050"/>
                </a:solidFill>
                <a:latin typeface="Adam" panose="02000503000000000000" pitchFamily="50" charset="0"/>
              </a:rPr>
              <a:t>not </a:t>
            </a:r>
            <a:r>
              <a:rPr lang="en-US" sz="2800" dirty="0" smtClean="0">
                <a:solidFill>
                  <a:srgbClr val="92D050"/>
                </a:solidFill>
                <a:latin typeface="Adam" panose="02000503000000000000" pitchFamily="50" charset="0"/>
              </a:rPr>
              <a:t>adequately covered </a:t>
            </a:r>
            <a:r>
              <a:rPr lang="en-US" sz="2800" dirty="0">
                <a:solidFill>
                  <a:schemeClr val="bg1"/>
                </a:solidFill>
                <a:latin typeface="Adam" panose="02000503000000000000" pitchFamily="50" charset="0"/>
              </a:rPr>
              <a:t>by existing static analysis tools. </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Currently</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tracking </a:t>
            </a:r>
            <a:r>
              <a:rPr lang="en-US" sz="2800" dirty="0">
                <a:solidFill>
                  <a:schemeClr val="bg1"/>
                </a:solidFill>
                <a:latin typeface="Adam" panose="02000503000000000000" pitchFamily="50" charset="0"/>
              </a:rPr>
              <a:t>down these types of issues ahead of time </a:t>
            </a:r>
            <a:r>
              <a:rPr lang="en-US" sz="2800" dirty="0" smtClean="0">
                <a:solidFill>
                  <a:schemeClr val="bg1"/>
                </a:solidFill>
                <a:latin typeface="Adam" panose="02000503000000000000" pitchFamily="50" charset="0"/>
              </a:rPr>
              <a:t>involves </a:t>
            </a:r>
            <a:r>
              <a:rPr lang="en-US" sz="2800" dirty="0">
                <a:solidFill>
                  <a:schemeClr val="bg1"/>
                </a:solidFill>
                <a:latin typeface="Adam" panose="02000503000000000000" pitchFamily="50" charset="0"/>
              </a:rPr>
              <a:t>heap </a:t>
            </a:r>
            <a:r>
              <a:rPr lang="en-US" sz="2800" dirty="0" smtClean="0">
                <a:solidFill>
                  <a:schemeClr val="bg1"/>
                </a:solidFill>
                <a:latin typeface="Adam" panose="02000503000000000000" pitchFamily="50" charset="0"/>
              </a:rPr>
              <a:t>dumps in Android studio. </a:t>
            </a:r>
            <a:r>
              <a:rPr lang="en-US" sz="2800" dirty="0">
                <a:solidFill>
                  <a:schemeClr val="bg1"/>
                </a:solidFill>
                <a:latin typeface="Adam" panose="02000503000000000000" pitchFamily="50" charset="0"/>
              </a:rPr>
              <a:t>Static analysis is </a:t>
            </a:r>
            <a:r>
              <a:rPr lang="en-US" sz="2800" dirty="0">
                <a:solidFill>
                  <a:srgbClr val="92D050"/>
                </a:solidFill>
                <a:latin typeface="Adam" panose="02000503000000000000" pitchFamily="50" charset="0"/>
              </a:rPr>
              <a:t>automatic</a:t>
            </a:r>
            <a:r>
              <a:rPr lang="en-US" sz="2800" dirty="0">
                <a:solidFill>
                  <a:schemeClr val="bg1"/>
                </a:solidFill>
                <a:latin typeface="Adam" panose="02000503000000000000" pitchFamily="50" charset="0"/>
              </a:rPr>
              <a:t> and </a:t>
            </a:r>
            <a:r>
              <a:rPr lang="en-US" sz="2800" dirty="0" smtClean="0">
                <a:solidFill>
                  <a:schemeClr val="bg1"/>
                </a:solidFill>
                <a:latin typeface="Adam" panose="02000503000000000000" pitchFamily="50" charset="0"/>
              </a:rPr>
              <a:t>mean </a:t>
            </a:r>
            <a:r>
              <a:rPr lang="en-US" sz="2800" dirty="0" smtClean="0">
                <a:solidFill>
                  <a:srgbClr val="92D050"/>
                </a:solidFill>
                <a:latin typeface="Adam" panose="02000503000000000000" pitchFamily="50" charset="0"/>
              </a:rPr>
              <a:t>less additional work </a:t>
            </a:r>
            <a:r>
              <a:rPr lang="en-US" sz="2800" dirty="0" smtClean="0">
                <a:solidFill>
                  <a:schemeClr val="bg1"/>
                </a:solidFill>
                <a:latin typeface="Adam" panose="02000503000000000000" pitchFamily="50" charset="0"/>
              </a:rPr>
              <a:t>by </a:t>
            </a:r>
            <a:r>
              <a:rPr lang="en-US" sz="2800" dirty="0">
                <a:solidFill>
                  <a:schemeClr val="bg1"/>
                </a:solidFill>
                <a:latin typeface="Adam" panose="02000503000000000000" pitchFamily="50" charset="0"/>
              </a:rPr>
              <a:t>the developer.</a:t>
            </a:r>
          </a:p>
        </p:txBody>
      </p:sp>
      <p:grpSp>
        <p:nvGrpSpPr>
          <p:cNvPr id="17" name="Group 16"/>
          <p:cNvGrpSpPr/>
          <p:nvPr/>
        </p:nvGrpSpPr>
        <p:grpSpPr>
          <a:xfrm>
            <a:off x="419523" y="1742030"/>
            <a:ext cx="3313028" cy="3876994"/>
            <a:chOff x="602154" y="1817469"/>
            <a:chExt cx="2621106" cy="3067288"/>
          </a:xfrm>
          <a:noFill/>
        </p:grpSpPr>
        <p:sp>
          <p:nvSpPr>
            <p:cNvPr id="18" name="Diamond 17"/>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729907" y="2598549"/>
            <a:ext cx="1319498" cy="2540000"/>
            <a:chOff x="1602148" y="2149964"/>
            <a:chExt cx="1319498" cy="2540000"/>
          </a:xfrm>
        </p:grpSpPr>
        <p:sp>
          <p:nvSpPr>
            <p:cNvPr id="87" name="Freeform 86"/>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457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p:cNvSpPr/>
          <p:nvPr/>
        </p:nvSpPr>
        <p:spPr>
          <a:xfrm>
            <a:off x="5209200" y="1042903"/>
            <a:ext cx="1773600" cy="523220"/>
          </a:xfrm>
          <a:prstGeom prst="rect">
            <a:avLst/>
          </a:prstGeom>
        </p:spPr>
        <p:txBody>
          <a:bodyPr wrap="square">
            <a:spAutoFit/>
          </a:bodyPr>
          <a:lstStyle/>
          <a:p>
            <a:pPr algn="ctr"/>
            <a:r>
              <a:rPr lang="en-US" sz="2800" dirty="0" err="1" smtClean="0">
                <a:solidFill>
                  <a:schemeClr val="bg1"/>
                </a:solidFill>
                <a:latin typeface="Adam" panose="02000503000000000000" pitchFamily="50" charset="0"/>
              </a:rPr>
              <a:t>InfeRS</a:t>
            </a:r>
            <a:endParaRPr lang="en-US" sz="2800" dirty="0">
              <a:solidFill>
                <a:schemeClr val="bg1"/>
              </a:solidFill>
              <a:latin typeface="Adam" panose="02000503000000000000" pitchFamily="50" charset="0"/>
            </a:endParaRPr>
          </a:p>
        </p:txBody>
      </p:sp>
      <p:sp>
        <p:nvSpPr>
          <p:cNvPr id="60" name="Rectangle 59"/>
          <p:cNvSpPr/>
          <p:nvPr/>
        </p:nvSpPr>
        <p:spPr>
          <a:xfrm>
            <a:off x="454092" y="2951946"/>
            <a:ext cx="1773600" cy="954107"/>
          </a:xfrm>
          <a:prstGeom prst="rect">
            <a:avLst/>
          </a:prstGeom>
        </p:spPr>
        <p:txBody>
          <a:bodyPr wrap="square">
            <a:spAutoFit/>
          </a:bodyPr>
          <a:lstStyle/>
          <a:p>
            <a:pPr algn="ctr"/>
            <a:r>
              <a:rPr lang="en-US" sz="2800" dirty="0" smtClean="0">
                <a:solidFill>
                  <a:schemeClr val="bg1"/>
                </a:solidFill>
                <a:latin typeface="Adam" panose="02000503000000000000" pitchFamily="50" charset="0"/>
              </a:rPr>
              <a:t>Android</a:t>
            </a:r>
          </a:p>
          <a:p>
            <a:pPr algn="ctr"/>
            <a:r>
              <a:rPr lang="en-US" sz="2800" dirty="0" smtClean="0">
                <a:solidFill>
                  <a:schemeClr val="bg1"/>
                </a:solidFill>
                <a:latin typeface="Adam" panose="02000503000000000000" pitchFamily="50" charset="0"/>
              </a:rPr>
              <a:t>Code</a:t>
            </a:r>
            <a:endParaRPr lang="en-US" sz="2800" dirty="0">
              <a:solidFill>
                <a:schemeClr val="bg1"/>
              </a:solidFill>
              <a:latin typeface="Adam" panose="02000503000000000000" pitchFamily="50" charset="0"/>
            </a:endParaRPr>
          </a:p>
        </p:txBody>
      </p:sp>
      <p:sp>
        <p:nvSpPr>
          <p:cNvPr id="61" name="Rectangle 60"/>
          <p:cNvSpPr/>
          <p:nvPr/>
        </p:nvSpPr>
        <p:spPr>
          <a:xfrm>
            <a:off x="9567105" y="3167389"/>
            <a:ext cx="1773600"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Bugs </a:t>
            </a:r>
            <a:endParaRPr lang="en-US" sz="2800" dirty="0">
              <a:solidFill>
                <a:schemeClr val="bg1"/>
              </a:solidFill>
              <a:latin typeface="Adam" panose="02000503000000000000" pitchFamily="50" charset="0"/>
            </a:endParaRPr>
          </a:p>
        </p:txBody>
      </p:sp>
      <p:sp>
        <p:nvSpPr>
          <p:cNvPr id="62" name="Rectangle 61"/>
          <p:cNvSpPr/>
          <p:nvPr/>
        </p:nvSpPr>
        <p:spPr>
          <a:xfrm>
            <a:off x="4890703" y="6164467"/>
            <a:ext cx="2349216" cy="523220"/>
          </a:xfrm>
          <a:prstGeom prst="rect">
            <a:avLst/>
          </a:prstGeom>
        </p:spPr>
        <p:txBody>
          <a:bodyPr wrap="square">
            <a:spAutoFit/>
          </a:bodyPr>
          <a:lstStyle/>
          <a:p>
            <a:pPr algn="ctr"/>
            <a:r>
              <a:rPr lang="en-US" sz="2800" dirty="0" smtClean="0">
                <a:solidFill>
                  <a:schemeClr val="bg1"/>
                </a:solidFill>
                <a:latin typeface="Adam" panose="02000503000000000000" pitchFamily="50" charset="0"/>
              </a:rPr>
              <a:t>Build System</a:t>
            </a:r>
            <a:endParaRPr lang="en-US" sz="2800" dirty="0">
              <a:solidFill>
                <a:schemeClr val="bg1"/>
              </a:solidFill>
              <a:latin typeface="Adam" panose="02000503000000000000" pitchFamily="50" charset="0"/>
            </a:endParaRPr>
          </a:p>
        </p:txBody>
      </p:sp>
      <p:sp>
        <p:nvSpPr>
          <p:cNvPr id="63" name="Rectangle 62"/>
          <p:cNvSpPr/>
          <p:nvPr/>
        </p:nvSpPr>
        <p:spPr>
          <a:xfrm>
            <a:off x="244771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4" name="Rectangle 63"/>
          <p:cNvSpPr/>
          <p:nvPr/>
        </p:nvSpPr>
        <p:spPr>
          <a:xfrm>
            <a:off x="8418686" y="2630286"/>
            <a:ext cx="1405874" cy="1323439"/>
          </a:xfrm>
          <a:prstGeom prst="rect">
            <a:avLst/>
          </a:prstGeom>
        </p:spPr>
        <p:txBody>
          <a:bodyPr wrap="square">
            <a:spAutoFit/>
          </a:bodyPr>
          <a:lstStyle/>
          <a:p>
            <a:pPr algn="just"/>
            <a:r>
              <a:rPr lang="en-US" sz="8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smtClean="0">
              <a:solidFill>
                <a:srgbClr val="92D050"/>
              </a:solidFill>
              <a:latin typeface="Ubuntu" panose="020B0504030602030204" pitchFamily="34" charset="0"/>
            </a:endParaRPr>
          </a:p>
        </p:txBody>
      </p:sp>
      <p:sp>
        <p:nvSpPr>
          <p:cNvPr id="65" name="Rectangle 64"/>
          <p:cNvSpPr/>
          <p:nvPr/>
        </p:nvSpPr>
        <p:spPr>
          <a:xfrm>
            <a:off x="5418211" y="4778995"/>
            <a:ext cx="1405874" cy="1323439"/>
          </a:xfrm>
          <a:prstGeom prst="rect">
            <a:avLst/>
          </a:prstGeom>
        </p:spPr>
        <p:txBody>
          <a:bodyPr wrap="square">
            <a:spAutoFit/>
          </a:bodyPr>
          <a:lstStyle/>
          <a:p>
            <a:pPr algn="ctr"/>
            <a:r>
              <a:rPr lang="en-US" sz="8000" dirty="0">
                <a:solidFill>
                  <a:srgbClr val="92D050"/>
                </a:solidFill>
                <a:latin typeface="Tahoma" panose="020B0604030504040204" pitchFamily="34" charset="0"/>
                <a:ea typeface="Tahoma" panose="020B0604030504040204" pitchFamily="34" charset="0"/>
                <a:cs typeface="Tahoma" panose="020B0604030504040204" pitchFamily="34" charset="0"/>
              </a:rPr>
              <a:t>↕</a:t>
            </a:r>
            <a:endParaRPr lang="en-US" sz="8000" dirty="0">
              <a:solidFill>
                <a:srgbClr val="92D050"/>
              </a:solidFill>
              <a:latin typeface="Ubuntu" panose="020B0504030602030204" pitchFamily="34" charset="0"/>
            </a:endParaRPr>
          </a:p>
        </p:txBody>
      </p:sp>
      <p:pic>
        <p:nvPicPr>
          <p:cNvPr id="8" name="Picture 7"/>
          <p:cNvPicPr>
            <a:picLocks noChangeAspect="1"/>
          </p:cNvPicPr>
          <p:nvPr/>
        </p:nvPicPr>
        <p:blipFill>
          <a:blip r:embed="rId2"/>
          <a:stretch>
            <a:fillRect/>
          </a:stretch>
        </p:blipFill>
        <p:spPr>
          <a:xfrm>
            <a:off x="4567332" y="1554640"/>
            <a:ext cx="3137612" cy="3314378"/>
          </a:xfrm>
          <a:prstGeom prst="rect">
            <a:avLst/>
          </a:prstGeom>
        </p:spPr>
      </p:pic>
    </p:spTree>
    <p:extLst>
      <p:ext uri="{BB962C8B-B14F-4D97-AF65-F5344CB8AC3E}">
        <p14:creationId xmlns:p14="http://schemas.microsoft.com/office/powerpoint/2010/main" val="266879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317500" y="1049038"/>
            <a:ext cx="8255629" cy="5447645"/>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An </a:t>
            </a:r>
            <a:r>
              <a:rPr lang="en-US" sz="2800" dirty="0">
                <a:solidFill>
                  <a:srgbClr val="92D050"/>
                </a:solidFill>
                <a:latin typeface="Adam" panose="02000503000000000000" pitchFamily="50" charset="0"/>
              </a:rPr>
              <a:t>Activity </a:t>
            </a:r>
            <a:r>
              <a:rPr lang="en-US" sz="2800" dirty="0">
                <a:solidFill>
                  <a:schemeClr val="bg1"/>
                </a:solidFill>
                <a:latin typeface="Adam" panose="02000503000000000000" pitchFamily="50" charset="0"/>
              </a:rPr>
              <a:t>is </a:t>
            </a:r>
            <a:r>
              <a:rPr lang="en-US" sz="2800" dirty="0" smtClean="0">
                <a:solidFill>
                  <a:schemeClr val="bg1"/>
                </a:solidFill>
                <a:latin typeface="Adam" panose="02000503000000000000" pitchFamily="50" charset="0"/>
              </a:rPr>
              <a:t>a single </a:t>
            </a:r>
            <a:r>
              <a:rPr lang="en-US" sz="2800" dirty="0">
                <a:solidFill>
                  <a:schemeClr val="bg1"/>
                </a:solidFill>
                <a:latin typeface="Adam" panose="02000503000000000000" pitchFamily="50" charset="0"/>
              </a:rPr>
              <a:t>screen in </a:t>
            </a:r>
            <a:r>
              <a:rPr lang="en-US" sz="2800" dirty="0" smtClean="0">
                <a:solidFill>
                  <a:schemeClr val="bg1"/>
                </a:solidFill>
                <a:latin typeface="Adam" panose="02000503000000000000" pitchFamily="50" charset="0"/>
              </a:rPr>
              <a:t>Android.</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Includes a </a:t>
            </a:r>
            <a:r>
              <a:rPr lang="en-US" sz="2800" dirty="0">
                <a:solidFill>
                  <a:schemeClr val="bg1"/>
                </a:solidFill>
                <a:latin typeface="Adam" panose="02000503000000000000" pitchFamily="50" charset="0"/>
              </a:rPr>
              <a:t>group of callback methods that allow the activity to understand </a:t>
            </a:r>
            <a:r>
              <a:rPr lang="en-US" sz="2800" dirty="0" smtClean="0">
                <a:solidFill>
                  <a:schemeClr val="bg1"/>
                </a:solidFill>
                <a:latin typeface="Adam" panose="02000503000000000000" pitchFamily="50" charset="0"/>
              </a:rPr>
              <a:t>its changing state:</a:t>
            </a: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smtClean="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endParaRPr lang="en-US" dirty="0">
              <a:solidFill>
                <a:srgbClr val="5B9BD5"/>
              </a:solidFill>
              <a:latin typeface="Adam" panose="02000503000000000000" pitchFamily="50" charset="0"/>
            </a:endParaRPr>
          </a:p>
          <a:p>
            <a:pPr algn="just"/>
            <a:r>
              <a:rPr lang="en-US" sz="2800" dirty="0">
                <a:solidFill>
                  <a:schemeClr val="bg1"/>
                </a:solidFill>
                <a:latin typeface="Adam" panose="02000503000000000000" pitchFamily="50" charset="0"/>
              </a:rPr>
              <a:t>A </a:t>
            </a:r>
            <a:r>
              <a:rPr lang="en-US" sz="2800" dirty="0">
                <a:solidFill>
                  <a:srgbClr val="92D050"/>
                </a:solidFill>
                <a:latin typeface="Adam" panose="02000503000000000000" pitchFamily="50" charset="0"/>
              </a:rPr>
              <a:t>memory leak </a:t>
            </a:r>
            <a:r>
              <a:rPr lang="en-US" sz="2800" dirty="0">
                <a:solidFill>
                  <a:schemeClr val="bg1"/>
                </a:solidFill>
                <a:latin typeface="Adam" panose="02000503000000000000" pitchFamily="50" charset="0"/>
              </a:rPr>
              <a:t>will occur if </a:t>
            </a:r>
            <a:r>
              <a:rPr lang="en-US" sz="2800" dirty="0" err="1" smtClean="0">
                <a:solidFill>
                  <a:schemeClr val="bg1"/>
                </a:solidFill>
                <a:latin typeface="Adam" panose="02000503000000000000" pitchFamily="50" charset="0"/>
              </a:rPr>
              <a:t>onDestroy</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finishes and </a:t>
            </a:r>
            <a:r>
              <a:rPr lang="en-US" sz="2800" dirty="0">
                <a:solidFill>
                  <a:schemeClr val="bg1"/>
                </a:solidFill>
                <a:latin typeface="Adam" panose="02000503000000000000" pitchFamily="50" charset="0"/>
              </a:rPr>
              <a:t>some </a:t>
            </a:r>
            <a:r>
              <a:rPr lang="en-US" sz="2800" dirty="0">
                <a:solidFill>
                  <a:srgbClr val="92D050"/>
                </a:solidFill>
                <a:latin typeface="Adam" panose="02000503000000000000" pitchFamily="50" charset="0"/>
              </a:rPr>
              <a:t>reference to the Activity still exists</a:t>
            </a:r>
            <a:r>
              <a:rPr lang="en-US" sz="2800" dirty="0">
                <a:solidFill>
                  <a:schemeClr val="bg1"/>
                </a:solidFill>
                <a:latin typeface="Adam" panose="02000503000000000000" pitchFamily="50" charset="0"/>
              </a:rPr>
              <a:t>.</a:t>
            </a:r>
            <a:endParaRPr lang="en-US" sz="2800" dirty="0" smtClean="0">
              <a:solidFill>
                <a:schemeClr val="bg1"/>
              </a:solidFill>
              <a:latin typeface="Adam" panose="02000503000000000000" pitchFamily="50" charset="0"/>
            </a:endParaRPr>
          </a:p>
        </p:txBody>
      </p:sp>
      <p:grpSp>
        <p:nvGrpSpPr>
          <p:cNvPr id="5" name="Group 4"/>
          <p:cNvGrpSpPr/>
          <p:nvPr/>
        </p:nvGrpSpPr>
        <p:grpSpPr>
          <a:xfrm>
            <a:off x="9011407" y="879970"/>
            <a:ext cx="2872769" cy="5616713"/>
            <a:chOff x="1392495" y="203144"/>
            <a:chExt cx="3299844" cy="6451710"/>
          </a:xfrm>
        </p:grpSpPr>
        <p:pic>
          <p:nvPicPr>
            <p:cNvPr id="3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stretch>
              <a:fillRect/>
            </a:stretch>
          </p:blipFill>
          <p:spPr>
            <a:xfrm>
              <a:off x="2117258" y="2457116"/>
              <a:ext cx="1876730" cy="1982460"/>
            </a:xfrm>
            <a:prstGeom prst="rect">
              <a:avLst/>
            </a:prstGeom>
          </p:spPr>
        </p:pic>
      </p:grpSp>
      <p:sp>
        <p:nvSpPr>
          <p:cNvPr id="43" name="Snip Diagonal Corner Rectangle 42"/>
          <p:cNvSpPr/>
          <p:nvPr/>
        </p:nvSpPr>
        <p:spPr>
          <a:xfrm>
            <a:off x="5844432" y="3545144"/>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onResume</a:t>
            </a:r>
            <a:r>
              <a:rPr lang="en-US" sz="2400" dirty="0" smtClean="0">
                <a:solidFill>
                  <a:schemeClr val="bg1"/>
                </a:solidFill>
                <a:latin typeface="Adam" panose="02000503000000000000" pitchFamily="50" charset="0"/>
              </a:rPr>
              <a:t>()</a:t>
            </a:r>
          </a:p>
        </p:txBody>
      </p:sp>
      <p:sp>
        <p:nvSpPr>
          <p:cNvPr id="46" name="Snip Diagonal Corner Rectangle 45"/>
          <p:cNvSpPr/>
          <p:nvPr/>
        </p:nvSpPr>
        <p:spPr>
          <a:xfrm>
            <a:off x="1077180" y="3545144"/>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onStart</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7" name="Snip Diagonal Corner Rectangle 46"/>
          <p:cNvSpPr/>
          <p:nvPr/>
        </p:nvSpPr>
        <p:spPr>
          <a:xfrm>
            <a:off x="3329252" y="3923370"/>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onStop</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8" name="Snip Diagonal Corner Rectangle 47"/>
          <p:cNvSpPr/>
          <p:nvPr/>
        </p:nvSpPr>
        <p:spPr>
          <a:xfrm>
            <a:off x="5606541" y="4252479"/>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onRestart</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49" name="Snip Diagonal Corner Rectangle 48"/>
          <p:cNvSpPr/>
          <p:nvPr/>
        </p:nvSpPr>
        <p:spPr>
          <a:xfrm>
            <a:off x="804297" y="4252479"/>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onPause</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
        <p:nvSpPr>
          <p:cNvPr id="51" name="Snip Diagonal Corner Rectangle 50"/>
          <p:cNvSpPr/>
          <p:nvPr/>
        </p:nvSpPr>
        <p:spPr>
          <a:xfrm>
            <a:off x="3592361" y="3202015"/>
            <a:ext cx="2403015" cy="548269"/>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bg1"/>
                </a:solidFill>
                <a:latin typeface="Adam" panose="02000503000000000000" pitchFamily="50" charset="0"/>
              </a:rPr>
              <a:t>onCreate</a:t>
            </a:r>
            <a:r>
              <a:rPr lang="en-US" sz="2400" dirty="0" smtClean="0">
                <a:solidFill>
                  <a:schemeClr val="bg1"/>
                </a:solidFill>
                <a:latin typeface="Adam" panose="02000503000000000000" pitchFamily="50" charset="0"/>
              </a:rPr>
              <a:t>()</a:t>
            </a:r>
          </a:p>
        </p:txBody>
      </p:sp>
      <p:sp>
        <p:nvSpPr>
          <p:cNvPr id="52" name="Snip Diagonal Corner Rectangle 51"/>
          <p:cNvSpPr/>
          <p:nvPr/>
        </p:nvSpPr>
        <p:spPr>
          <a:xfrm>
            <a:off x="3081586" y="4630704"/>
            <a:ext cx="2403015" cy="548269"/>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bg1"/>
                </a:solidFill>
                <a:latin typeface="Adam" panose="02000503000000000000" pitchFamily="50" charset="0"/>
              </a:rPr>
              <a:t>onDestroy</a:t>
            </a:r>
            <a:r>
              <a:rPr lang="en-US" sz="2400" dirty="0">
                <a:solidFill>
                  <a:schemeClr val="bg1"/>
                </a:solidFill>
                <a:latin typeface="Adam" panose="02000503000000000000" pitchFamily="50" charset="0"/>
              </a:rPr>
              <a:t>()</a:t>
            </a:r>
            <a:endParaRPr lang="en-US" sz="2400" dirty="0" smtClean="0">
              <a:solidFill>
                <a:schemeClr val="bg1"/>
              </a:solidFill>
              <a:latin typeface="Adam" panose="02000503000000000000" pitchFamily="50" charset="0"/>
            </a:endParaRPr>
          </a:p>
        </p:txBody>
      </p:sp>
    </p:spTree>
    <p:extLst>
      <p:ext uri="{BB962C8B-B14F-4D97-AF65-F5344CB8AC3E}">
        <p14:creationId xmlns:p14="http://schemas.microsoft.com/office/powerpoint/2010/main" val="47910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92101" y="1049038"/>
            <a:ext cx="11499850"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Diverging from the </a:t>
            </a:r>
            <a:r>
              <a:rPr lang="en-US" sz="2800" dirty="0">
                <a:solidFill>
                  <a:schemeClr val="bg1"/>
                </a:solidFill>
                <a:latin typeface="Adam" panose="02000503000000000000" pitchFamily="50" charset="0"/>
              </a:rPr>
              <a:t>defined </a:t>
            </a:r>
            <a:r>
              <a:rPr lang="en-US" sz="2800" dirty="0" smtClean="0">
                <a:solidFill>
                  <a:srgbClr val="92D050"/>
                </a:solidFill>
                <a:latin typeface="Adam" panose="02000503000000000000" pitchFamily="50" charset="0"/>
              </a:rPr>
              <a:t>Activity Lifecycle </a:t>
            </a:r>
            <a:r>
              <a:rPr lang="en-US" sz="2800" dirty="0" smtClean="0">
                <a:solidFill>
                  <a:schemeClr val="bg1"/>
                </a:solidFill>
                <a:latin typeface="Adam" panose="02000503000000000000" pitchFamily="50" charset="0"/>
              </a:rPr>
              <a:t>and </a:t>
            </a:r>
            <a:r>
              <a:rPr lang="en-US" sz="2800" dirty="0">
                <a:solidFill>
                  <a:srgbClr val="92D050"/>
                </a:solidFill>
                <a:latin typeface="Adam" panose="02000503000000000000" pitchFamily="50" charset="0"/>
              </a:rPr>
              <a:t>persisting </a:t>
            </a:r>
            <a:r>
              <a:rPr lang="en-US" sz="2800" dirty="0" smtClean="0">
                <a:solidFill>
                  <a:srgbClr val="92D050"/>
                </a:solidFill>
                <a:latin typeface="Adam" panose="02000503000000000000" pitchFamily="50" charset="0"/>
              </a:rPr>
              <a:t>a reference in </a:t>
            </a:r>
            <a:r>
              <a:rPr lang="en-US" sz="2800" dirty="0">
                <a:solidFill>
                  <a:srgbClr val="92D050"/>
                </a:solidFill>
                <a:latin typeface="Adam" panose="02000503000000000000" pitchFamily="50" charset="0"/>
              </a:rPr>
              <a:t>memory</a:t>
            </a:r>
            <a:r>
              <a:rPr lang="en-US" sz="2800" dirty="0">
                <a:solidFill>
                  <a:schemeClr val="bg1"/>
                </a:solidFill>
                <a:latin typeface="Adam" panose="02000503000000000000" pitchFamily="50" charset="0"/>
              </a:rPr>
              <a:t> is an extremely dangerous </a:t>
            </a:r>
            <a:r>
              <a:rPr lang="en-US" sz="2800" dirty="0" smtClean="0">
                <a:solidFill>
                  <a:schemeClr val="bg1"/>
                </a:solidFill>
                <a:latin typeface="Adam" panose="02000503000000000000" pitchFamily="50" charset="0"/>
              </a:rPr>
              <a:t>yet preventable practice.</a:t>
            </a:r>
          </a:p>
        </p:txBody>
      </p:sp>
      <p:grpSp>
        <p:nvGrpSpPr>
          <p:cNvPr id="195" name="Group 194"/>
          <p:cNvGrpSpPr/>
          <p:nvPr/>
        </p:nvGrpSpPr>
        <p:grpSpPr>
          <a:xfrm>
            <a:off x="87629" y="2608089"/>
            <a:ext cx="10793643" cy="3684465"/>
            <a:chOff x="201929" y="2875934"/>
            <a:chExt cx="10793643" cy="3684465"/>
          </a:xfrm>
        </p:grpSpPr>
        <p:grpSp>
          <p:nvGrpSpPr>
            <p:cNvPr id="173" name="Group 172"/>
            <p:cNvGrpSpPr/>
            <p:nvPr/>
          </p:nvGrpSpPr>
          <p:grpSpPr>
            <a:xfrm>
              <a:off x="201929" y="2903655"/>
              <a:ext cx="10793643" cy="3620683"/>
              <a:chOff x="87629" y="2771209"/>
              <a:chExt cx="10793643" cy="3620683"/>
            </a:xfrm>
          </p:grpSpPr>
          <p:sp>
            <p:nvSpPr>
              <p:cNvPr id="16" name="Snip Diagonal Corner Rectangle 15"/>
              <p:cNvSpPr/>
              <p:nvPr/>
            </p:nvSpPr>
            <p:spPr>
              <a:xfrm>
                <a:off x="87629" y="3051719"/>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Launched</a:t>
                </a:r>
                <a:endParaRPr lang="en-US" sz="1200" dirty="0">
                  <a:latin typeface="Adam" panose="02000503000000000000" pitchFamily="50" charset="0"/>
                </a:endParaRPr>
              </a:p>
            </p:txBody>
          </p:sp>
          <p:sp>
            <p:nvSpPr>
              <p:cNvPr id="22" name="Snip Diagonal Corner Rectangle 21"/>
              <p:cNvSpPr/>
              <p:nvPr/>
            </p:nvSpPr>
            <p:spPr>
              <a:xfrm>
                <a:off x="1078634" y="3391382"/>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onCreate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23" name="Snip Diagonal Corner Rectangle 22"/>
              <p:cNvSpPr/>
              <p:nvPr/>
            </p:nvSpPr>
            <p:spPr>
              <a:xfrm>
                <a:off x="1932942" y="362669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37" name="Snip Diagonal Corner Rectangle 36"/>
              <p:cNvSpPr/>
              <p:nvPr/>
            </p:nvSpPr>
            <p:spPr>
              <a:xfrm>
                <a:off x="2786245" y="3877613"/>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onResume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52" name="Snip Diagonal Corner Rectangle 51"/>
              <p:cNvSpPr/>
              <p:nvPr/>
            </p:nvSpPr>
            <p:spPr>
              <a:xfrm>
                <a:off x="3614497" y="4086007"/>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Running</a:t>
                </a:r>
                <a:endParaRPr lang="en-US" sz="1200" dirty="0">
                  <a:latin typeface="Adam" panose="02000503000000000000" pitchFamily="50" charset="0"/>
                </a:endParaRPr>
              </a:p>
            </p:txBody>
          </p:sp>
          <p:sp>
            <p:nvSpPr>
              <p:cNvPr id="60" name="Snip Diagonal Corner Rectangle 59"/>
              <p:cNvSpPr/>
              <p:nvPr/>
            </p:nvSpPr>
            <p:spPr>
              <a:xfrm>
                <a:off x="4616693" y="4411564"/>
                <a:ext cx="980554"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Adam" panose="02000503000000000000" pitchFamily="50" charset="0"/>
                  </a:rPr>
                  <a:t>Another Activity comes to the  foreground</a:t>
                </a:r>
                <a:endParaRPr lang="en-US" sz="700" dirty="0">
                  <a:latin typeface="Adam" panose="02000503000000000000" pitchFamily="50" charset="0"/>
                </a:endParaRPr>
              </a:p>
            </p:txBody>
          </p:sp>
          <p:sp>
            <p:nvSpPr>
              <p:cNvPr id="67" name="Snip Diagonal Corner Rectangle 66"/>
              <p:cNvSpPr/>
              <p:nvPr/>
            </p:nvSpPr>
            <p:spPr>
              <a:xfrm>
                <a:off x="5468744" y="4649747"/>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onPause</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73" name="Snip Diagonal Corner Rectangle 72"/>
              <p:cNvSpPr/>
              <p:nvPr/>
            </p:nvSpPr>
            <p:spPr>
              <a:xfrm>
                <a:off x="6322550" y="4889432"/>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no longer visible</a:t>
                </a:r>
                <a:endParaRPr lang="en-US" sz="800" dirty="0">
                  <a:latin typeface="Adam" panose="02000503000000000000" pitchFamily="50" charset="0"/>
                </a:endParaRPr>
              </a:p>
            </p:txBody>
          </p:sp>
          <p:sp>
            <p:nvSpPr>
              <p:cNvPr id="78" name="Snip Diagonal Corner Rectangle 77"/>
              <p:cNvSpPr/>
              <p:nvPr/>
            </p:nvSpPr>
            <p:spPr>
              <a:xfrm>
                <a:off x="7163979" y="5129116"/>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onStop</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2" name="Snip Diagonal Corner Rectangle 81"/>
              <p:cNvSpPr/>
              <p:nvPr/>
            </p:nvSpPr>
            <p:spPr>
              <a:xfrm>
                <a:off x="8023511" y="5368801"/>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The activity is finishing or being destroyed</a:t>
                </a:r>
                <a:endParaRPr lang="en-US" sz="800" dirty="0">
                  <a:latin typeface="Adam" panose="02000503000000000000" pitchFamily="50" charset="0"/>
                </a:endParaRPr>
              </a:p>
            </p:txBody>
          </p:sp>
          <p:sp>
            <p:nvSpPr>
              <p:cNvPr id="85" name="Snip Diagonal Corner Rectangle 84"/>
              <p:cNvSpPr/>
              <p:nvPr/>
            </p:nvSpPr>
            <p:spPr>
              <a:xfrm>
                <a:off x="8866624" y="5615034"/>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onDestroy</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87" name="Snip Diagonal Corner Rectangle 86"/>
              <p:cNvSpPr/>
              <p:nvPr/>
            </p:nvSpPr>
            <p:spPr>
              <a:xfrm>
                <a:off x="9722230" y="5812535"/>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Activity Shutdown</a:t>
                </a:r>
                <a:endParaRPr lang="en-US" sz="1200" dirty="0">
                  <a:latin typeface="Adam" panose="02000503000000000000" pitchFamily="50" charset="0"/>
                </a:endParaRPr>
              </a:p>
            </p:txBody>
          </p:sp>
          <p:cxnSp>
            <p:nvCxnSpPr>
              <p:cNvPr id="88" name="Elbow Connector 87"/>
              <p:cNvCxnSpPr>
                <a:stCxn id="16" idx="0"/>
                <a:endCxn id="22" idx="3"/>
              </p:cNvCxnSpPr>
              <p:nvPr/>
            </p:nvCxnSpPr>
            <p:spPr>
              <a:xfrm>
                <a:off x="1246671" y="3333589"/>
                <a:ext cx="324756" cy="57793"/>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a:endCxn id="23" idx="3"/>
              </p:cNvCxnSpPr>
              <p:nvPr/>
            </p:nvCxnSpPr>
            <p:spPr>
              <a:xfrm>
                <a:off x="1932942" y="3391382"/>
                <a:ext cx="492793" cy="2353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7" idx="3"/>
              </p:cNvCxnSpPr>
              <p:nvPr/>
            </p:nvCxnSpPr>
            <p:spPr>
              <a:xfrm>
                <a:off x="2786245" y="3626693"/>
                <a:ext cx="492793" cy="25092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52" idx="3"/>
              </p:cNvCxnSpPr>
              <p:nvPr/>
            </p:nvCxnSpPr>
            <p:spPr>
              <a:xfrm>
                <a:off x="3639476" y="3877613"/>
                <a:ext cx="554542" cy="20839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60" idx="3"/>
              </p:cNvCxnSpPr>
              <p:nvPr/>
            </p:nvCxnSpPr>
            <p:spPr>
              <a:xfrm>
                <a:off x="4572000" y="4084320"/>
                <a:ext cx="534970" cy="327244"/>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60" idx="1"/>
              </p:cNvCxnSpPr>
              <p:nvPr/>
            </p:nvCxnSpPr>
            <p:spPr>
              <a:xfrm rot="16200000" flipH="1">
                <a:off x="5233018" y="4764886"/>
                <a:ext cx="238182" cy="490279"/>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endCxn id="73" idx="3"/>
              </p:cNvCxnSpPr>
              <p:nvPr/>
            </p:nvCxnSpPr>
            <p:spPr>
              <a:xfrm>
                <a:off x="6334858" y="4649746"/>
                <a:ext cx="480485"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73" idx="1"/>
              </p:cNvCxnSpPr>
              <p:nvPr/>
            </p:nvCxnSpPr>
            <p:spPr>
              <a:xfrm rot="16200000" flipH="1">
                <a:off x="6914168" y="5269978"/>
                <a:ext cx="239684" cy="437334"/>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endCxn id="82" idx="3"/>
              </p:cNvCxnSpPr>
              <p:nvPr/>
            </p:nvCxnSpPr>
            <p:spPr>
              <a:xfrm>
                <a:off x="7965811" y="5129115"/>
                <a:ext cx="550493" cy="239686"/>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82" idx="1"/>
              </p:cNvCxnSpPr>
              <p:nvPr/>
            </p:nvCxnSpPr>
            <p:spPr>
              <a:xfrm rot="16200000" flipH="1">
                <a:off x="8612977" y="5751498"/>
                <a:ext cx="243853" cy="437199"/>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endCxn id="87" idx="3"/>
              </p:cNvCxnSpPr>
              <p:nvPr/>
            </p:nvCxnSpPr>
            <p:spPr>
              <a:xfrm>
                <a:off x="9758856" y="5615035"/>
                <a:ext cx="542895" cy="197500"/>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29" name="Snip Diagonal Corner Rectangle 128"/>
              <p:cNvSpPr/>
              <p:nvPr/>
            </p:nvSpPr>
            <p:spPr>
              <a:xfrm>
                <a:off x="5474750" y="2771211"/>
                <a:ext cx="985585" cy="479371"/>
              </a:xfrm>
              <a:prstGeom prst="snip2DiagRect">
                <a:avLst>
                  <a:gd name="adj1" fmla="val 50000"/>
                  <a:gd name="adj2" fmla="val 16667"/>
                </a:avLst>
              </a:prstGeom>
              <a:noFill/>
              <a:ln w="6350">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latin typeface="Adam" panose="02000503000000000000" pitchFamily="50" charset="0"/>
                  </a:rPr>
                  <a:t>onRestart</a:t>
                </a:r>
                <a:r>
                  <a:rPr lang="en-US" sz="800" dirty="0" smtClean="0">
                    <a:latin typeface="Adam" panose="02000503000000000000" pitchFamily="50" charset="0"/>
                  </a:rPr>
                  <a:t>()</a:t>
                </a:r>
                <a:endParaRPr lang="en-US" sz="800" dirty="0">
                  <a:latin typeface="Adam" panose="02000503000000000000" pitchFamily="50" charset="0"/>
                </a:endParaRPr>
              </a:p>
            </p:txBody>
          </p:sp>
          <p:sp>
            <p:nvSpPr>
              <p:cNvPr id="130" name="Snip Diagonal Corner Rectangle 129"/>
              <p:cNvSpPr/>
              <p:nvPr/>
            </p:nvSpPr>
            <p:spPr>
              <a:xfrm>
                <a:off x="7164578" y="3922308"/>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navigate to the activity</a:t>
                </a:r>
                <a:endParaRPr lang="en-US" sz="800" dirty="0">
                  <a:latin typeface="Adam" panose="02000503000000000000" pitchFamily="50" charset="0"/>
                </a:endParaRPr>
              </a:p>
            </p:txBody>
          </p:sp>
          <p:cxnSp>
            <p:nvCxnSpPr>
              <p:cNvPr id="131" name="Elbow Connector 130"/>
              <p:cNvCxnSpPr>
                <a:stCxn id="130" idx="1"/>
                <a:endCxn id="78" idx="3"/>
              </p:cNvCxnSpPr>
              <p:nvPr/>
            </p:nvCxnSpPr>
            <p:spPr>
              <a:xfrm rot="5400000">
                <a:off x="7293354" y="4765098"/>
                <a:ext cx="727437" cy="599"/>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endCxn id="130" idx="3"/>
              </p:cNvCxnSpPr>
              <p:nvPr/>
            </p:nvCxnSpPr>
            <p:spPr>
              <a:xfrm>
                <a:off x="6143625" y="3248025"/>
                <a:ext cx="1513746" cy="6742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endCxn id="23" idx="3"/>
              </p:cNvCxnSpPr>
              <p:nvPr/>
            </p:nvCxnSpPr>
            <p:spPr>
              <a:xfrm rot="10800000" flipV="1">
                <a:off x="2425735" y="2771209"/>
                <a:ext cx="3291478" cy="855483"/>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52" name="Snip Diagonal Corner Rectangle 151"/>
              <p:cNvSpPr/>
              <p:nvPr/>
            </p:nvSpPr>
            <p:spPr>
              <a:xfrm>
                <a:off x="5464784" y="3919530"/>
                <a:ext cx="985585" cy="479371"/>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User returns to the activity</a:t>
                </a:r>
                <a:endParaRPr lang="en-US" sz="800" dirty="0">
                  <a:latin typeface="Adam" panose="02000503000000000000" pitchFamily="50" charset="0"/>
                </a:endParaRPr>
              </a:p>
            </p:txBody>
          </p:sp>
          <p:cxnSp>
            <p:nvCxnSpPr>
              <p:cNvPr id="153" name="Elbow Connector 152"/>
              <p:cNvCxnSpPr>
                <a:stCxn id="152" idx="1"/>
                <a:endCxn id="67" idx="3"/>
              </p:cNvCxnSpPr>
              <p:nvPr/>
            </p:nvCxnSpPr>
            <p:spPr>
              <a:xfrm rot="16200000" flipH="1">
                <a:off x="5834134" y="4522344"/>
                <a:ext cx="250846" cy="3960"/>
              </a:xfrm>
              <a:prstGeom prst="bentConnector3">
                <a:avLst>
                  <a:gd name="adj1" fmla="val 637"/>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52" idx="3"/>
              </p:cNvCxnSpPr>
              <p:nvPr/>
            </p:nvCxnSpPr>
            <p:spPr>
              <a:xfrm>
                <a:off x="3276341" y="3626693"/>
                <a:ext cx="2681236" cy="292837"/>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76" name="Snip Diagonal Corner Rectangle 175"/>
              <p:cNvSpPr/>
              <p:nvPr/>
            </p:nvSpPr>
            <p:spPr>
              <a:xfrm>
                <a:off x="7126063"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Adam" panose="02000503000000000000" pitchFamily="50" charset="0"/>
                  </a:rPr>
                  <a:t>Apps with higher priority need memory</a:t>
                </a:r>
                <a:endParaRPr lang="en-US" sz="800" dirty="0">
                  <a:latin typeface="Adam" panose="02000503000000000000" pitchFamily="50" charset="0"/>
                </a:endParaRPr>
              </a:p>
            </p:txBody>
          </p:sp>
          <p:sp>
            <p:nvSpPr>
              <p:cNvPr id="178" name="Snip Diagonal Corner Rectangle 177"/>
              <p:cNvSpPr/>
              <p:nvPr/>
            </p:nvSpPr>
            <p:spPr>
              <a:xfrm>
                <a:off x="3614497" y="5821803"/>
                <a:ext cx="1159042" cy="563739"/>
              </a:xfrm>
              <a:prstGeom prst="snip2DiagRect">
                <a:avLst>
                  <a:gd name="adj1" fmla="val 50000"/>
                  <a:gd name="adj2" fmla="val 16667"/>
                </a:avLst>
              </a:prstGeom>
              <a:noFill/>
              <a:ln w="6350">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dam" panose="02000503000000000000" pitchFamily="50" charset="0"/>
                  </a:rPr>
                  <a:t>App process killed</a:t>
                </a:r>
                <a:endParaRPr lang="en-US" sz="1200" dirty="0">
                  <a:latin typeface="Adam" panose="02000503000000000000" pitchFamily="50" charset="0"/>
                </a:endParaRPr>
              </a:p>
            </p:txBody>
          </p:sp>
          <p:cxnSp>
            <p:nvCxnSpPr>
              <p:cNvPr id="179" name="Elbow Connector 178"/>
              <p:cNvCxnSpPr>
                <a:stCxn id="78" idx="1"/>
                <a:endCxn id="176" idx="3"/>
              </p:cNvCxnSpPr>
              <p:nvPr/>
            </p:nvCxnSpPr>
            <p:spPr>
              <a:xfrm rot="5400000">
                <a:off x="7478813" y="5786212"/>
                <a:ext cx="355684" cy="235"/>
              </a:xfrm>
              <a:prstGeom prst="bentConnector3">
                <a:avLst>
                  <a:gd name="adj1" fmla="val 50000"/>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6" idx="1"/>
              </p:cNvCxnSpPr>
              <p:nvPr/>
            </p:nvCxnSpPr>
            <p:spPr>
              <a:xfrm rot="5400000">
                <a:off x="6038458" y="4773812"/>
                <a:ext cx="64348" cy="3171811"/>
              </a:xfrm>
              <a:prstGeom prst="bentConnector2">
                <a:avLst/>
              </a:prstGeom>
              <a:ln>
                <a:solidFill>
                  <a:srgbClr val="007E8C"/>
                </a:solidFill>
              </a:ln>
            </p:spPr>
            <p:style>
              <a:lnRef idx="1">
                <a:schemeClr val="accent1"/>
              </a:lnRef>
              <a:fillRef idx="0">
                <a:schemeClr val="accent1"/>
              </a:fillRef>
              <a:effectRef idx="0">
                <a:schemeClr val="accent1"/>
              </a:effectRef>
              <a:fontRef idx="minor">
                <a:schemeClr val="tx1"/>
              </a:fontRef>
            </p:style>
          </p:cxnSp>
          <p:sp>
            <p:nvSpPr>
              <p:cNvPr id="198" name="Snip Diagonal Corner Rectangle 197"/>
              <p:cNvSpPr/>
              <p:nvPr/>
            </p:nvSpPr>
            <p:spPr>
              <a:xfrm>
                <a:off x="1042395" y="5964171"/>
                <a:ext cx="1060948" cy="363372"/>
              </a:xfrm>
              <a:prstGeom prst="snip2DiagRect">
                <a:avLst>
                  <a:gd name="adj1" fmla="val 50000"/>
                  <a:gd name="adj2"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dam" panose="02000503000000000000" pitchFamily="50" charset="0"/>
                  </a:rPr>
                  <a:t>User navigate to the activity</a:t>
                </a:r>
              </a:p>
            </p:txBody>
          </p:sp>
          <p:cxnSp>
            <p:nvCxnSpPr>
              <p:cNvPr id="204" name="Elbow Connector 203"/>
              <p:cNvCxnSpPr>
                <a:endCxn id="198" idx="1"/>
              </p:cNvCxnSpPr>
              <p:nvPr/>
            </p:nvCxnSpPr>
            <p:spPr>
              <a:xfrm rot="10800000">
                <a:off x="1572870" y="6327543"/>
                <a:ext cx="2149025" cy="57492"/>
              </a:xfrm>
              <a:prstGeom prst="bentConnector2">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22" idx="1"/>
                <a:endCxn id="198" idx="3"/>
              </p:cNvCxnSpPr>
              <p:nvPr/>
            </p:nvCxnSpPr>
            <p:spPr>
              <a:xfrm rot="16200000" flipH="1">
                <a:off x="525439" y="4916741"/>
                <a:ext cx="2093418" cy="1442"/>
              </a:xfrm>
              <a:prstGeom prst="bentConnector3">
                <a:avLst>
                  <a:gd name="adj1" fmla="val 50000"/>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rot="19045253">
              <a:off x="4323667" y="2875934"/>
              <a:ext cx="61894" cy="63912"/>
              <a:chOff x="6762750" y="2903655"/>
              <a:chExt cx="100584" cy="103864"/>
            </a:xfrm>
          </p:grpSpPr>
          <p:cxnSp>
            <p:nvCxnSpPr>
              <p:cNvPr id="190" name="Straight Connector 18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rot="19045253">
              <a:off x="7079870" y="3352574"/>
              <a:ext cx="61894" cy="63912"/>
              <a:chOff x="6762750" y="2903655"/>
              <a:chExt cx="100584" cy="103864"/>
            </a:xfrm>
          </p:grpSpPr>
          <p:cxnSp>
            <p:nvCxnSpPr>
              <p:cNvPr id="240" name="Straight Connector 23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rot="19045253">
              <a:off x="7081568" y="6496487"/>
              <a:ext cx="61894" cy="63912"/>
              <a:chOff x="6762750" y="2903655"/>
              <a:chExt cx="100584" cy="103864"/>
            </a:xfrm>
          </p:grpSpPr>
          <p:cxnSp>
            <p:nvCxnSpPr>
              <p:cNvPr id="243" name="Straight Connector 24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p:nvGrpSpPr>
          <p:grpSpPr>
            <a:xfrm rot="2747270">
              <a:off x="1656408" y="4411084"/>
              <a:ext cx="61894" cy="63912"/>
              <a:chOff x="6762750" y="2903655"/>
              <a:chExt cx="100584" cy="103864"/>
            </a:xfrm>
          </p:grpSpPr>
          <p:cxnSp>
            <p:nvCxnSpPr>
              <p:cNvPr id="246" name="Straight Connector 245"/>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p:nvGrpSpPr>
          <p:grpSpPr>
            <a:xfrm rot="19045253">
              <a:off x="4321781" y="3732716"/>
              <a:ext cx="61894" cy="63912"/>
              <a:chOff x="6762750" y="2903655"/>
              <a:chExt cx="100584" cy="103864"/>
            </a:xfrm>
          </p:grpSpPr>
          <p:cxnSp>
            <p:nvCxnSpPr>
              <p:cNvPr id="249" name="Straight Connector 248"/>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p:nvGrpSpPr>
          <p:grpSpPr>
            <a:xfrm rot="8044321">
              <a:off x="2294163" y="3492905"/>
              <a:ext cx="61894" cy="63912"/>
              <a:chOff x="6762750" y="2903655"/>
              <a:chExt cx="100584" cy="103864"/>
            </a:xfrm>
          </p:grpSpPr>
          <p:cxnSp>
            <p:nvCxnSpPr>
              <p:cNvPr id="252" name="Straight Connector 251"/>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p:nvGrpSpPr>
          <p:grpSpPr>
            <a:xfrm rot="8044321">
              <a:off x="1471542" y="3434077"/>
              <a:ext cx="61894" cy="63912"/>
              <a:chOff x="6762750" y="2903655"/>
              <a:chExt cx="100584" cy="103864"/>
            </a:xfrm>
          </p:grpSpPr>
          <p:cxnSp>
            <p:nvCxnSpPr>
              <p:cNvPr id="255" name="Straight Connector 254"/>
              <p:cNvCxnSpPr/>
              <p:nvPr/>
            </p:nvCxnSpPr>
            <p:spPr>
              <a:xfrm>
                <a:off x="6765131" y="2903655"/>
                <a:ext cx="0" cy="103864"/>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6762750" y="2903655"/>
                <a:ext cx="100584" cy="0"/>
              </a:xfrm>
              <a:prstGeom prst="line">
                <a:avLst/>
              </a:prstGeom>
              <a:ln>
                <a:solidFill>
                  <a:srgbClr val="4FD792"/>
                </a:solidFill>
              </a:ln>
            </p:spPr>
            <p:style>
              <a:lnRef idx="1">
                <a:schemeClr val="accent1"/>
              </a:lnRef>
              <a:fillRef idx="0">
                <a:schemeClr val="accent1"/>
              </a:fillRef>
              <a:effectRef idx="0">
                <a:schemeClr val="accent1"/>
              </a:effectRef>
              <a:fontRef idx="minor">
                <a:schemeClr val="tx1"/>
              </a:fontRef>
            </p:style>
          </p:cxnSp>
        </p:grpSp>
        <p:grpSp>
          <p:nvGrpSpPr>
            <p:cNvPr id="257" name="Group 256"/>
            <p:cNvGrpSpPr/>
            <p:nvPr/>
          </p:nvGrpSpPr>
          <p:grpSpPr>
            <a:xfrm rot="8044321">
              <a:off x="3141652" y="3727437"/>
              <a:ext cx="61894" cy="63912"/>
              <a:chOff x="6762750" y="2903655"/>
              <a:chExt cx="100584" cy="103864"/>
            </a:xfrm>
          </p:grpSpPr>
          <p:cxnSp>
            <p:nvCxnSpPr>
              <p:cNvPr id="258" name="Straight Connector 257"/>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0" name="Group 259"/>
            <p:cNvGrpSpPr/>
            <p:nvPr/>
          </p:nvGrpSpPr>
          <p:grpSpPr>
            <a:xfrm rot="8044321">
              <a:off x="4031707" y="3980767"/>
              <a:ext cx="61894" cy="63912"/>
              <a:chOff x="6762750" y="2903655"/>
              <a:chExt cx="100584" cy="103864"/>
            </a:xfrm>
          </p:grpSpPr>
          <p:cxnSp>
            <p:nvCxnSpPr>
              <p:cNvPr id="261" name="Straight Connector 260"/>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rot="8044321">
              <a:off x="5371210" y="5229609"/>
              <a:ext cx="61894" cy="63912"/>
              <a:chOff x="6762750" y="2903655"/>
              <a:chExt cx="100584" cy="103864"/>
            </a:xfrm>
          </p:grpSpPr>
          <p:cxnSp>
            <p:nvCxnSpPr>
              <p:cNvPr id="264" name="Straight Connector 263"/>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rot="8044321">
              <a:off x="7062921" y="5711360"/>
              <a:ext cx="61894" cy="63912"/>
              <a:chOff x="6762750" y="2903655"/>
              <a:chExt cx="100584" cy="103864"/>
            </a:xfrm>
          </p:grpSpPr>
          <p:cxnSp>
            <p:nvCxnSpPr>
              <p:cNvPr id="267" name="Straight Connector 266"/>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rot="8044321">
              <a:off x="8772737" y="6197274"/>
              <a:ext cx="61894" cy="63912"/>
              <a:chOff x="6762750" y="2903655"/>
              <a:chExt cx="100584" cy="103864"/>
            </a:xfrm>
          </p:grpSpPr>
          <p:cxnSp>
            <p:nvCxnSpPr>
              <p:cNvPr id="270" name="Straight Connector 269"/>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rot="8044321">
              <a:off x="10131591" y="5715523"/>
              <a:ext cx="61894" cy="63912"/>
              <a:chOff x="6762750" y="2903655"/>
              <a:chExt cx="100584" cy="103864"/>
            </a:xfrm>
          </p:grpSpPr>
          <p:cxnSp>
            <p:nvCxnSpPr>
              <p:cNvPr id="273" name="Straight Connector 272"/>
              <p:cNvCxnSpPr/>
              <p:nvPr/>
            </p:nvCxnSpPr>
            <p:spPr>
              <a:xfrm>
                <a:off x="6765131" y="2903655"/>
                <a:ext cx="0" cy="103864"/>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762750" y="2903655"/>
                <a:ext cx="100584" cy="0"/>
              </a:xfrm>
              <a:prstGeom prst="line">
                <a:avLst/>
              </a:prstGeom>
              <a:ln>
                <a:solidFill>
                  <a:srgbClr val="007E8C"/>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081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2" name="Group 1"/>
          <p:cNvGrpSpPr/>
          <p:nvPr/>
        </p:nvGrpSpPr>
        <p:grpSpPr>
          <a:xfrm rot="5400000">
            <a:off x="6755593" y="1459749"/>
            <a:ext cx="6453216" cy="3937000"/>
            <a:chOff x="4779565" y="1469038"/>
            <a:chExt cx="7132615" cy="3784566"/>
          </a:xfrm>
        </p:grpSpPr>
        <p:sp>
          <p:nvSpPr>
            <p:cNvPr id="82" name="Snip Diagonal Corner Rectangle 81"/>
            <p:cNvSpPr/>
            <p:nvPr/>
          </p:nvSpPr>
          <p:spPr>
            <a:xfrm>
              <a:off x="4779565" y="1469038"/>
              <a:ext cx="7107636"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3" name="Snip Diagonal Corner Rectangle 82"/>
            <p:cNvSpPr/>
            <p:nvPr/>
          </p:nvSpPr>
          <p:spPr>
            <a:xfrm>
              <a:off x="4804544" y="2486607"/>
              <a:ext cx="7107636"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4" name="Snip Diagonal Corner Rectangle 83"/>
            <p:cNvSpPr/>
            <p:nvPr/>
          </p:nvSpPr>
          <p:spPr>
            <a:xfrm>
              <a:off x="4779565" y="3503695"/>
              <a:ext cx="7107636"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sp>
          <p:nvSpPr>
            <p:cNvPr id="85" name="Snip Diagonal Corner Rectangle 84"/>
            <p:cNvSpPr/>
            <p:nvPr/>
          </p:nvSpPr>
          <p:spPr>
            <a:xfrm>
              <a:off x="4779565" y="4517313"/>
              <a:ext cx="7107636"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dam" panose="02000503000000000000" pitchFamily="50" charset="0"/>
              </a:endParaRPr>
            </a:p>
          </p:txBody>
        </p:sp>
      </p:grpSp>
      <p:pic>
        <p:nvPicPr>
          <p:cNvPr id="24"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078" y="203145"/>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627923" y="884422"/>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5599642" y="3955218"/>
            <a:ext cx="1037124" cy="1095553"/>
          </a:xfrm>
          <a:prstGeom prst="rect">
            <a:avLst/>
          </a:prstGeom>
        </p:spPr>
      </p:pic>
      <p:sp>
        <p:nvSpPr>
          <p:cNvPr id="27" name="Rectangle 26"/>
          <p:cNvSpPr/>
          <p:nvPr/>
        </p:nvSpPr>
        <p:spPr>
          <a:xfrm>
            <a:off x="4642913" y="3334241"/>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28" name="Group 27"/>
          <p:cNvGrpSpPr/>
          <p:nvPr/>
        </p:nvGrpSpPr>
        <p:grpSpPr>
          <a:xfrm>
            <a:off x="4654891" y="5394466"/>
            <a:ext cx="2879597" cy="382606"/>
            <a:chOff x="3700058" y="3910661"/>
            <a:chExt cx="2879597" cy="382606"/>
          </a:xfrm>
        </p:grpSpPr>
        <p:sp>
          <p:nvSpPr>
            <p:cNvPr id="29" name="Rectangle 28"/>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30" name="Rectangle 29"/>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31" name="Rectangle 30"/>
          <p:cNvSpPr/>
          <p:nvPr/>
        </p:nvSpPr>
        <p:spPr>
          <a:xfrm>
            <a:off x="4899660" y="1859053"/>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32"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6930666" y="1013057"/>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273040" y="2194356"/>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50" name="TextBox 49"/>
          <p:cNvSpPr txBox="1"/>
          <p:nvPr/>
        </p:nvSpPr>
        <p:spPr>
          <a:xfrm>
            <a:off x="4654891" y="2564188"/>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53" name="Right Triangle 52"/>
          <p:cNvSpPr/>
          <p:nvPr/>
        </p:nvSpPr>
        <p:spPr>
          <a:xfrm rot="5400000">
            <a:off x="4637241" y="875104"/>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7628" y="105471"/>
            <a:ext cx="1677672"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latin typeface="Adam" panose="02000503000000000000" pitchFamily="50" charset="0"/>
                <a:ea typeface="Roboto Light" panose="02000000000000000000" pitchFamily="2" charset="0"/>
              </a:rPr>
              <a:t>Live Demo</a:t>
            </a:r>
            <a:endParaRPr lang="en-US" sz="2000" dirty="0">
              <a:solidFill>
                <a:schemeClr val="bg1"/>
              </a:solidFill>
              <a:latin typeface="Adam" panose="02000503000000000000" pitchFamily="50" charset="0"/>
              <a:ea typeface="Roboto Light" panose="02000000000000000000" pitchFamily="2" charset="0"/>
            </a:endParaRPr>
          </a:p>
        </p:txBody>
      </p:sp>
      <p:sp>
        <p:nvSpPr>
          <p:cNvPr id="64" name="Rectangle 63"/>
          <p:cNvSpPr/>
          <p:nvPr/>
        </p:nvSpPr>
        <p:spPr>
          <a:xfrm>
            <a:off x="201711" y="488077"/>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8228" y="870683"/>
            <a:ext cx="3341372" cy="5693866"/>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We developed a leaky </a:t>
            </a:r>
            <a:r>
              <a:rPr lang="en-US" sz="2800" dirty="0">
                <a:solidFill>
                  <a:srgbClr val="92D050"/>
                </a:solidFill>
                <a:latin typeface="Adam" panose="02000503000000000000" pitchFamily="50" charset="0"/>
              </a:rPr>
              <a:t>A</a:t>
            </a:r>
            <a:r>
              <a:rPr lang="en-US" sz="2800" dirty="0" smtClean="0">
                <a:solidFill>
                  <a:srgbClr val="92D050"/>
                </a:solidFill>
                <a:latin typeface="Adam" panose="02000503000000000000" pitchFamily="50" charset="0"/>
              </a:rPr>
              <a:t>ndroid app </a:t>
            </a:r>
            <a:r>
              <a:rPr lang="en-US" sz="2800" dirty="0" smtClean="0">
                <a:solidFill>
                  <a:schemeClr val="bg1"/>
                </a:solidFill>
                <a:latin typeface="Adam" panose="02000503000000000000" pitchFamily="50" charset="0"/>
              </a:rPr>
              <a:t>that implements all </a:t>
            </a:r>
            <a:r>
              <a:rPr lang="en-US" sz="2800" dirty="0" smtClean="0">
                <a:solidFill>
                  <a:srgbClr val="92D050"/>
                </a:solidFill>
                <a:latin typeface="Adam" panose="02000503000000000000" pitchFamily="50" charset="0"/>
              </a:rPr>
              <a:t>4 anti-patterns</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rgbClr val="92D050"/>
                </a:solidFill>
                <a:latin typeface="Adam" panose="02000503000000000000" pitchFamily="50" charset="0"/>
              </a:rPr>
              <a:t>Destroy</a:t>
            </a:r>
            <a:r>
              <a:rPr lang="en-US" sz="2800" dirty="0" smtClean="0">
                <a:solidFill>
                  <a:schemeClr val="bg1"/>
                </a:solidFill>
                <a:latin typeface="Adam" panose="02000503000000000000" pitchFamily="50" charset="0"/>
              </a:rPr>
              <a:t> an Activity by switching the phone orientation. A </a:t>
            </a:r>
            <a:r>
              <a:rPr lang="en-US" sz="2800" dirty="0" smtClean="0">
                <a:solidFill>
                  <a:srgbClr val="92D050"/>
                </a:solidFill>
                <a:latin typeface="Adam" panose="02000503000000000000" pitchFamily="50" charset="0"/>
              </a:rPr>
              <a:t>memory leak </a:t>
            </a:r>
            <a:r>
              <a:rPr lang="en-US" sz="2800" dirty="0" smtClean="0">
                <a:solidFill>
                  <a:schemeClr val="bg1"/>
                </a:solidFill>
                <a:latin typeface="Adam" panose="02000503000000000000" pitchFamily="50" charset="0"/>
              </a:rPr>
              <a:t>will follow.</a:t>
            </a:r>
          </a:p>
          <a:p>
            <a:pPr algn="just"/>
            <a:endParaRPr lang="en-US" sz="2800" dirty="0">
              <a:solidFill>
                <a:schemeClr val="bg1"/>
              </a:solidFill>
              <a:latin typeface="Adam" panose="02000503000000000000" pitchFamily="50" charset="0"/>
            </a:endParaRPr>
          </a:p>
          <a:p>
            <a:pPr algn="just"/>
            <a:r>
              <a:rPr lang="en-US" sz="2800" dirty="0" smtClean="0">
                <a:solidFill>
                  <a:srgbClr val="1884AB"/>
                </a:solidFill>
                <a:latin typeface="Adam" panose="02000503000000000000" pitchFamily="50" charset="0"/>
              </a:rPr>
              <a:t>APK file included with submission.</a:t>
            </a:r>
          </a:p>
        </p:txBody>
      </p:sp>
    </p:spTree>
    <p:extLst>
      <p:ext uri="{BB962C8B-B14F-4D97-AF65-F5344CB8AC3E}">
        <p14:creationId xmlns:p14="http://schemas.microsoft.com/office/powerpoint/2010/main" val="11520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993474" y="1079844"/>
            <a:ext cx="2409988" cy="5138076"/>
            <a:chOff x="1917700" y="3058514"/>
            <a:chExt cx="1191374" cy="2540000"/>
          </a:xfrm>
        </p:grpSpPr>
        <p:sp>
          <p:nvSpPr>
            <p:cNvPr id="60" name="Rounded Rectangle 59"/>
            <p:cNvSpPr/>
            <p:nvPr/>
          </p:nvSpPr>
          <p:spPr>
            <a:xfrm>
              <a:off x="1917700" y="305851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rot="5400000">
              <a:off x="2473196" y="3821636"/>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10870942" y="5447205"/>
            <a:ext cx="1029065" cy="1204239"/>
            <a:chOff x="1155783" y="1145605"/>
            <a:chExt cx="1029065" cy="1204239"/>
          </a:xfrm>
        </p:grpSpPr>
        <p:grpSp>
          <p:nvGrpSpPr>
            <p:cNvPr id="63" name="Group 62"/>
            <p:cNvGrpSpPr/>
            <p:nvPr/>
          </p:nvGrpSpPr>
          <p:grpSpPr>
            <a:xfrm>
              <a:off x="1155783" y="1145605"/>
              <a:ext cx="1029065" cy="1204239"/>
              <a:chOff x="602154" y="1817469"/>
              <a:chExt cx="2621106" cy="3067288"/>
            </a:xfrm>
          </p:grpSpPr>
          <p:sp>
            <p:nvSpPr>
              <p:cNvPr id="65" name="Diamond 6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iamond 6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amond 6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iamond 7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iamond 7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iamond 72"/>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iamond 73"/>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4" name="Picture 4" descr="Images facebook f logo png transparent background pag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2771" y="1440180"/>
              <a:ext cx="615090" cy="61509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0" y="6466778"/>
            <a:ext cx="3790589" cy="369332"/>
          </a:xfrm>
          <a:prstGeom prst="rect">
            <a:avLst/>
          </a:prstGeom>
        </p:spPr>
        <p:txBody>
          <a:bodyPr wrap="none">
            <a:spAutoFit/>
          </a:bodyPr>
          <a:lstStyle/>
          <a:p>
            <a:r>
              <a:rPr lang="en-US" dirty="0">
                <a:solidFill>
                  <a:schemeClr val="bg1"/>
                </a:solidFill>
                <a:latin typeface="Adam" panose="02000503000000000000" pitchFamily="50" charset="0"/>
              </a:rPr>
              <a:t>http://fbinfer.com/docs/checkers.html</a:t>
            </a:r>
          </a:p>
        </p:txBody>
      </p:sp>
      <p:sp>
        <p:nvSpPr>
          <p:cNvPr id="79" name="Rectangle 78"/>
          <p:cNvSpPr/>
          <p:nvPr/>
        </p:nvSpPr>
        <p:spPr>
          <a:xfrm>
            <a:off x="1682592" y="941861"/>
            <a:ext cx="3372487" cy="1015663"/>
          </a:xfrm>
          <a:prstGeom prst="rect">
            <a:avLst/>
          </a:prstGeom>
        </p:spPr>
        <p:txBody>
          <a:bodyPr wrap="square">
            <a:spAutoFit/>
          </a:bodyPr>
          <a:lstStyle/>
          <a:p>
            <a:pPr algn="just"/>
            <a:r>
              <a:rPr lang="en-US" sz="6000" dirty="0" smtClean="0">
                <a:solidFill>
                  <a:srgbClr val="92D050"/>
                </a:solidFill>
                <a:latin typeface="Adam" panose="02000503000000000000" pitchFamily="50" charset="0"/>
              </a:rPr>
              <a:t>Checkers</a:t>
            </a:r>
            <a:endParaRPr lang="en-US" sz="6000" dirty="0">
              <a:solidFill>
                <a:srgbClr val="92D050"/>
              </a:solidFill>
              <a:latin typeface="Adam" panose="02000503000000000000" pitchFamily="50" charset="0"/>
            </a:endParaRPr>
          </a:p>
        </p:txBody>
      </p:sp>
      <p:sp>
        <p:nvSpPr>
          <p:cNvPr id="9" name="Rectangle 8"/>
          <p:cNvSpPr/>
          <p:nvPr/>
        </p:nvSpPr>
        <p:spPr>
          <a:xfrm>
            <a:off x="5227608" y="1199278"/>
            <a:ext cx="6780362" cy="4401205"/>
          </a:xfrm>
          <a:prstGeom prst="rect">
            <a:avLst/>
          </a:prstGeom>
        </p:spPr>
        <p:txBody>
          <a:bodyPr wrap="square">
            <a:spAutoFit/>
          </a:bodyPr>
          <a:lstStyle/>
          <a:p>
            <a:pPr algn="just"/>
            <a:r>
              <a:rPr lang="en-US" sz="2800" dirty="0">
                <a:solidFill>
                  <a:schemeClr val="bg1"/>
                </a:solidFill>
                <a:latin typeface="Adam" panose="02000503000000000000" pitchFamily="50" charset="0"/>
              </a:rPr>
              <a:t>The Infer analyzer performs sophisticated </a:t>
            </a:r>
            <a:r>
              <a:rPr lang="en-US" sz="2800" dirty="0" err="1" smtClean="0">
                <a:solidFill>
                  <a:srgbClr val="92D050"/>
                </a:solidFill>
                <a:latin typeface="Adam" panose="02000503000000000000" pitchFamily="50" charset="0"/>
              </a:rPr>
              <a:t>interprocedural</a:t>
            </a:r>
            <a:r>
              <a:rPr lang="en-US" sz="2800" dirty="0" smtClean="0">
                <a:solidFill>
                  <a:srgbClr val="92D050"/>
                </a:solidFill>
                <a:latin typeface="Adam" panose="02000503000000000000" pitchFamily="50" charset="0"/>
              </a:rPr>
              <a:t> static analysis</a:t>
            </a:r>
            <a:r>
              <a:rPr lang="en-US" sz="2800" dirty="0" smtClean="0">
                <a:solidFill>
                  <a:schemeClr val="bg1"/>
                </a:solidFill>
                <a:latin typeface="Adam" panose="02000503000000000000" pitchFamily="50" charset="0"/>
              </a:rPr>
              <a:t>. </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When </a:t>
            </a:r>
            <a:r>
              <a:rPr lang="en-US" sz="2800" dirty="0" smtClean="0">
                <a:solidFill>
                  <a:schemeClr val="bg1"/>
                </a:solidFill>
                <a:latin typeface="Adam" panose="02000503000000000000" pitchFamily="50" charset="0"/>
              </a:rPr>
              <a:t>this </a:t>
            </a:r>
            <a:r>
              <a:rPr lang="en-US" sz="2800" dirty="0">
                <a:solidFill>
                  <a:schemeClr val="bg1"/>
                </a:solidFill>
                <a:latin typeface="Adam" panose="02000503000000000000" pitchFamily="50" charset="0"/>
              </a:rPr>
              <a:t>is not needed, </a:t>
            </a:r>
            <a:r>
              <a:rPr lang="en-US" sz="2800" dirty="0" smtClean="0">
                <a:solidFill>
                  <a:schemeClr val="bg1"/>
                </a:solidFill>
                <a:latin typeface="Adam" panose="02000503000000000000" pitchFamily="50" charset="0"/>
              </a:rPr>
              <a:t>one </a:t>
            </a:r>
            <a:r>
              <a:rPr lang="en-US" sz="2800" dirty="0" smtClean="0">
                <a:solidFill>
                  <a:schemeClr val="bg1"/>
                </a:solidFill>
                <a:latin typeface="Adam" panose="02000503000000000000" pitchFamily="50" charset="0"/>
              </a:rPr>
              <a:t>m</a:t>
            </a:r>
            <a:r>
              <a:rPr lang="en-US" sz="2800" dirty="0">
                <a:solidFill>
                  <a:schemeClr val="bg1"/>
                </a:solidFill>
                <a:latin typeface="Adam" panose="02000503000000000000" pitchFamily="50" charset="0"/>
              </a:rPr>
              <a:t>a</a:t>
            </a:r>
            <a:r>
              <a:rPr lang="en-US" sz="2800" dirty="0" smtClean="0">
                <a:solidFill>
                  <a:schemeClr val="bg1"/>
                </a:solidFill>
                <a:latin typeface="Adam" panose="02000503000000000000" pitchFamily="50" charset="0"/>
              </a:rPr>
              <a:t>y </a:t>
            </a:r>
            <a:r>
              <a:rPr lang="en-US" sz="2800" dirty="0" smtClean="0">
                <a:solidFill>
                  <a:schemeClr val="bg1"/>
                </a:solidFill>
                <a:latin typeface="Adam" panose="02000503000000000000" pitchFamily="50" charset="0"/>
              </a:rPr>
              <a:t>refer to the </a:t>
            </a:r>
            <a:r>
              <a:rPr lang="en-US" sz="2800" dirty="0" err="1">
                <a:solidFill>
                  <a:srgbClr val="92D050"/>
                </a:solidFill>
                <a:latin typeface="Adam" panose="02000503000000000000" pitchFamily="50" charset="0"/>
              </a:rPr>
              <a:t>Infer:Checkers</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framework.</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Checkers </a:t>
            </a:r>
            <a:r>
              <a:rPr lang="en-US" sz="2800" dirty="0">
                <a:solidFill>
                  <a:schemeClr val="bg1"/>
                </a:solidFill>
                <a:latin typeface="Adam" panose="02000503000000000000" pitchFamily="50" charset="0"/>
              </a:rPr>
              <a:t>can </a:t>
            </a:r>
            <a:r>
              <a:rPr lang="en-US" sz="2800" dirty="0" smtClean="0">
                <a:solidFill>
                  <a:schemeClr val="bg1"/>
                </a:solidFill>
                <a:latin typeface="Adam" panose="02000503000000000000" pitchFamily="50" charset="0"/>
              </a:rPr>
              <a:t>analyze and check for a </a:t>
            </a:r>
            <a:r>
              <a:rPr lang="en-US" sz="2800" dirty="0">
                <a:solidFill>
                  <a:schemeClr val="bg1"/>
                </a:solidFill>
                <a:latin typeface="Adam" panose="02000503000000000000" pitchFamily="50" charset="0"/>
              </a:rPr>
              <a:t>given property in </a:t>
            </a:r>
            <a:r>
              <a:rPr lang="en-US" sz="2800" dirty="0">
                <a:solidFill>
                  <a:srgbClr val="92D050"/>
                </a:solidFill>
                <a:latin typeface="Adam" panose="02000503000000000000" pitchFamily="50" charset="0"/>
              </a:rPr>
              <a:t>each method </a:t>
            </a:r>
            <a:r>
              <a:rPr lang="en-US" sz="2800" dirty="0">
                <a:solidFill>
                  <a:schemeClr val="bg1"/>
                </a:solidFill>
                <a:latin typeface="Adam" panose="02000503000000000000" pitchFamily="50" charset="0"/>
              </a:rPr>
              <a:t>of a </a:t>
            </a:r>
            <a:r>
              <a:rPr lang="en-US" sz="2800" dirty="0" smtClean="0">
                <a:solidFill>
                  <a:schemeClr val="bg1"/>
                </a:solidFill>
                <a:latin typeface="Adam" panose="02000503000000000000" pitchFamily="50" charset="0"/>
              </a:rPr>
              <a:t>given project </a:t>
            </a:r>
            <a:r>
              <a:rPr lang="en-US" sz="2800" dirty="0" smtClean="0">
                <a:solidFill>
                  <a:srgbClr val="92D050"/>
                </a:solidFill>
                <a:latin typeface="Adam" panose="02000503000000000000" pitchFamily="50" charset="0"/>
              </a:rPr>
              <a:t>intra-procedurally</a:t>
            </a:r>
            <a:r>
              <a:rPr lang="en-US" sz="2800" dirty="0" smtClean="0">
                <a:solidFill>
                  <a:schemeClr val="bg1"/>
                </a:solidFill>
                <a:latin typeface="Adam" panose="02000503000000000000" pitchFamily="50" charset="0"/>
              </a:rPr>
              <a:t> instead of inter-procedurally.</a:t>
            </a:r>
            <a:endParaRPr lang="en-US" sz="2800" dirty="0">
              <a:solidFill>
                <a:schemeClr val="bg1"/>
              </a:solidFill>
              <a:latin typeface="Adam" panose="02000503000000000000" pitchFamily="50" charset="0"/>
            </a:endParaRPr>
          </a:p>
        </p:txBody>
      </p:sp>
    </p:spTree>
    <p:extLst>
      <p:ext uri="{BB962C8B-B14F-4D97-AF65-F5344CB8AC3E}">
        <p14:creationId xmlns:p14="http://schemas.microsoft.com/office/powerpoint/2010/main" val="333320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reeform 32"/>
          <p:cNvSpPr/>
          <p:nvPr/>
        </p:nvSpPr>
        <p:spPr>
          <a:xfrm>
            <a:off x="1197447" y="2264500"/>
            <a:ext cx="2083216" cy="183606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381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906602" y="1516380"/>
            <a:ext cx="748120" cy="748120"/>
          </a:xfrm>
          <a:prstGeom prst="ellipse">
            <a:avLst/>
          </a:prstGeom>
          <a:noFill/>
          <a:ln w="317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993473" y="1079843"/>
            <a:ext cx="422634" cy="5139802"/>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10870942" y="5447203"/>
            <a:ext cx="1029065" cy="1204239"/>
            <a:chOff x="9735971" y="1145605"/>
            <a:chExt cx="1029065" cy="1204239"/>
          </a:xfrm>
        </p:grpSpPr>
        <p:grpSp>
          <p:nvGrpSpPr>
            <p:cNvPr id="102" name="Group 101"/>
            <p:cNvGrpSpPr/>
            <p:nvPr/>
          </p:nvGrpSpPr>
          <p:grpSpPr>
            <a:xfrm>
              <a:off x="9735971" y="1145605"/>
              <a:ext cx="1029065" cy="1204239"/>
              <a:chOff x="602154" y="1817469"/>
              <a:chExt cx="2621106" cy="3067288"/>
            </a:xfrm>
          </p:grpSpPr>
          <p:sp>
            <p:nvSpPr>
              <p:cNvPr id="104" name="Diamond 10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iamond 10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Diamond 10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iamond 10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Diamond 10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iamond 10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Isosceles Triangle 11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Isosceles Triangle 11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 name="Picture 102"/>
            <p:cNvPicPr>
              <a:picLocks noChangeAspect="1"/>
            </p:cNvPicPr>
            <p:nvPr/>
          </p:nvPicPr>
          <p:blipFill>
            <a:blip r:embed="rId2" cstate="print">
              <a:extLst>
                <a:ext uri="{BEBA8EAE-BF5A-486C-A8C5-ECC9F3942E4B}">
                  <a14:imgProps xmlns:a14="http://schemas.microsoft.com/office/drawing/2010/main">
                    <a14:imgLayer r:embed="rId3">
                      <a14:imgEffect>
                        <a14:backgroundRemoval t="3333" b="96667" l="3222" r="96778">
                          <a14:foregroundMark x1="22444" y1="14333" x2="22444" y2="14333"/>
                          <a14:foregroundMark x1="22333" y1="6667" x2="22333" y2="6667"/>
                          <a14:foregroundMark x1="34667" y1="27333" x2="34667" y2="27333"/>
                          <a14:foregroundMark x1="67333" y1="27000" x2="67333" y2="27000"/>
                          <a14:foregroundMark x1="70000" y1="15778" x2="70000" y2="15778"/>
                          <a14:foregroundMark x1="78222" y1="7111" x2="78222" y2="7111"/>
                          <a14:foregroundMark x1="37333" y1="91889" x2="37333" y2="91889"/>
                          <a14:foregroundMark x1="62444" y1="84889" x2="62444" y2="84889"/>
                          <a14:foregroundMark x1="61000" y1="75667" x2="61000" y2="75667"/>
                        </a14:backgroundRemoval>
                      </a14:imgEffect>
                    </a14:imgLayer>
                  </a14:imgProps>
                </a:ext>
                <a:ext uri="{28A0092B-C50C-407E-A947-70E740481C1C}">
                  <a14:useLocalDpi xmlns:a14="http://schemas.microsoft.com/office/drawing/2010/main" val="0"/>
                </a:ext>
              </a:extLst>
            </a:blip>
            <a:stretch>
              <a:fillRect/>
            </a:stretch>
          </p:blipFill>
          <p:spPr>
            <a:xfrm>
              <a:off x="9866874" y="1381965"/>
              <a:ext cx="767258" cy="767258"/>
            </a:xfrm>
            <a:prstGeom prst="rect">
              <a:avLst/>
            </a:prstGeom>
          </p:spPr>
        </p:pic>
      </p:grpSp>
      <p:sp>
        <p:nvSpPr>
          <p:cNvPr id="118" name="Rectangle 117"/>
          <p:cNvSpPr/>
          <p:nvPr/>
        </p:nvSpPr>
        <p:spPr>
          <a:xfrm>
            <a:off x="1682592" y="5427586"/>
            <a:ext cx="4413408" cy="1015663"/>
          </a:xfrm>
          <a:prstGeom prst="rect">
            <a:avLst/>
          </a:prstGeom>
        </p:spPr>
        <p:txBody>
          <a:bodyPr wrap="square">
            <a:spAutoFit/>
          </a:bodyPr>
          <a:lstStyle/>
          <a:p>
            <a:pPr algn="just"/>
            <a:r>
              <a:rPr lang="en-US" sz="6000" dirty="0" smtClean="0">
                <a:solidFill>
                  <a:srgbClr val="92D050"/>
                </a:solidFill>
                <a:latin typeface="Adam" panose="02000503000000000000" pitchFamily="50" charset="0"/>
              </a:rPr>
              <a:t>Our Checker</a:t>
            </a:r>
            <a:endParaRPr lang="en-US" sz="6000" dirty="0">
              <a:solidFill>
                <a:srgbClr val="92D050"/>
              </a:solidFill>
              <a:latin typeface="Adam" panose="02000503000000000000" pitchFamily="50" charset="0"/>
            </a:endParaRPr>
          </a:p>
        </p:txBody>
      </p:sp>
      <p:sp>
        <p:nvSpPr>
          <p:cNvPr id="119" name="Rectangle 118"/>
          <p:cNvSpPr/>
          <p:nvPr/>
        </p:nvSpPr>
        <p:spPr>
          <a:xfrm>
            <a:off x="5227608" y="1199278"/>
            <a:ext cx="6780362" cy="3970318"/>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Written in </a:t>
            </a:r>
            <a:r>
              <a:rPr lang="en-US" sz="2800" dirty="0" err="1" smtClean="0">
                <a:solidFill>
                  <a:srgbClr val="92D050"/>
                </a:solidFill>
                <a:latin typeface="Adam" panose="02000503000000000000" pitchFamily="50" charset="0"/>
              </a:rPr>
              <a:t>OCaml</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Checks if the method </a:t>
            </a:r>
            <a:r>
              <a:rPr lang="en-US" sz="2800" dirty="0" err="1">
                <a:solidFill>
                  <a:srgbClr val="92D050"/>
                </a:solidFill>
                <a:latin typeface="Adam" panose="02000503000000000000" pitchFamily="50" charset="0"/>
              </a:rPr>
              <a:t>onDestroy</a:t>
            </a:r>
            <a:r>
              <a:rPr lang="en-US" sz="2800" dirty="0">
                <a:solidFill>
                  <a:srgbClr val="92D050"/>
                </a:solidFill>
                <a:latin typeface="Adam" panose="02000503000000000000" pitchFamily="50" charset="0"/>
              </a:rPr>
              <a:t>() </a:t>
            </a:r>
            <a:r>
              <a:rPr lang="en-US" sz="2800" dirty="0">
                <a:solidFill>
                  <a:schemeClr val="bg1"/>
                </a:solidFill>
                <a:latin typeface="Adam" panose="02000503000000000000" pitchFamily="50" charset="0"/>
              </a:rPr>
              <a:t>finishes and some </a:t>
            </a:r>
            <a:r>
              <a:rPr lang="en-US" sz="2800" dirty="0">
                <a:solidFill>
                  <a:srgbClr val="92D050"/>
                </a:solidFill>
                <a:latin typeface="Adam" panose="02000503000000000000" pitchFamily="50" charset="0"/>
              </a:rPr>
              <a:t>reference </a:t>
            </a:r>
            <a:r>
              <a:rPr lang="en-US" sz="2800" dirty="0" smtClean="0">
                <a:solidFill>
                  <a:schemeClr val="bg1"/>
                </a:solidFill>
                <a:latin typeface="Adam" panose="02000503000000000000" pitchFamily="50" charset="0"/>
              </a:rPr>
              <a:t>still exists </a:t>
            </a:r>
            <a:r>
              <a:rPr lang="en-US" sz="2800" dirty="0">
                <a:solidFill>
                  <a:schemeClr val="bg1"/>
                </a:solidFill>
                <a:latin typeface="Adam" panose="02000503000000000000" pitchFamily="50" charset="0"/>
              </a:rPr>
              <a:t>to the </a:t>
            </a:r>
            <a:r>
              <a:rPr lang="en-US" sz="2800" dirty="0" smtClean="0">
                <a:solidFill>
                  <a:srgbClr val="92D050"/>
                </a:solidFill>
                <a:latin typeface="Adam" panose="02000503000000000000" pitchFamily="50" charset="0"/>
              </a:rPr>
              <a:t>Activity</a:t>
            </a:r>
            <a:r>
              <a:rPr lang="en-US" sz="2800" dirty="0" smtClean="0">
                <a:solidFill>
                  <a:schemeClr val="bg1"/>
                </a:solidFill>
                <a:latin typeface="Adam" panose="02000503000000000000" pitchFamily="50" charset="0"/>
              </a:rPr>
              <a:t>. </a:t>
            </a:r>
            <a:r>
              <a:rPr lang="en-US" sz="2800" dirty="0">
                <a:solidFill>
                  <a:schemeClr val="bg1"/>
                </a:solidFill>
                <a:latin typeface="Adam" panose="02000503000000000000" pitchFamily="50" charset="0"/>
              </a:rPr>
              <a:t>This </a:t>
            </a:r>
            <a:r>
              <a:rPr lang="en-US" sz="2800" dirty="0" smtClean="0">
                <a:solidFill>
                  <a:schemeClr val="bg1"/>
                </a:solidFill>
                <a:latin typeface="Adam" panose="02000503000000000000" pitchFamily="50" charset="0"/>
              </a:rPr>
              <a:t>will result in a </a:t>
            </a:r>
            <a:r>
              <a:rPr lang="en-US" sz="2800" dirty="0">
                <a:solidFill>
                  <a:srgbClr val="92D050"/>
                </a:solidFill>
                <a:latin typeface="Adam" panose="02000503000000000000" pitchFamily="50" charset="0"/>
              </a:rPr>
              <a:t>memory </a:t>
            </a:r>
            <a:r>
              <a:rPr lang="en-US" sz="2800" dirty="0" smtClean="0">
                <a:solidFill>
                  <a:srgbClr val="92D050"/>
                </a:solidFill>
                <a:latin typeface="Adam" panose="02000503000000000000" pitchFamily="50" charset="0"/>
              </a:rPr>
              <a:t>leak</a:t>
            </a:r>
            <a:r>
              <a:rPr lang="en-US" sz="2800" dirty="0" smtClean="0">
                <a:solidFill>
                  <a:schemeClr val="bg1"/>
                </a:solidFill>
                <a:latin typeface="Adam" panose="02000503000000000000" pitchFamily="50" charset="0"/>
              </a:rPr>
              <a:t>.</a:t>
            </a:r>
          </a:p>
          <a:p>
            <a:pPr algn="just"/>
            <a:endParaRPr lang="en-US" sz="2800" dirty="0">
              <a:solidFill>
                <a:schemeClr val="bg1"/>
              </a:solidFill>
              <a:latin typeface="Adam" panose="02000503000000000000" pitchFamily="50" charset="0"/>
            </a:endParaRPr>
          </a:p>
          <a:p>
            <a:pPr algn="just"/>
            <a:r>
              <a:rPr lang="en-US" sz="2800" dirty="0">
                <a:solidFill>
                  <a:schemeClr val="bg1"/>
                </a:solidFill>
                <a:latin typeface="Adam" panose="02000503000000000000" pitchFamily="50" charset="0"/>
              </a:rPr>
              <a:t>Already integrated in the Infer </a:t>
            </a:r>
            <a:r>
              <a:rPr lang="en-US" sz="2800" dirty="0" smtClean="0">
                <a:solidFill>
                  <a:schemeClr val="bg1"/>
                </a:solidFill>
                <a:latin typeface="Adam" panose="02000503000000000000" pitchFamily="50" charset="0"/>
              </a:rPr>
              <a:t>framework.</a:t>
            </a:r>
          </a:p>
          <a:p>
            <a:pPr algn="just"/>
            <a:r>
              <a:rPr lang="en-US" sz="2800" dirty="0" smtClean="0">
                <a:solidFill>
                  <a:srgbClr val="92D050"/>
                </a:solidFill>
                <a:latin typeface="Adam" panose="02000503000000000000" pitchFamily="50" charset="0"/>
              </a:rPr>
              <a:t>Run</a:t>
            </a:r>
            <a:r>
              <a:rPr lang="en-US" sz="2800" dirty="0">
                <a:solidFill>
                  <a:schemeClr val="bg1"/>
                </a:solidFill>
                <a:latin typeface="Adam" panose="02000503000000000000" pitchFamily="50" charset="0"/>
              </a:rPr>
              <a:t>:</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p:txBody>
      </p:sp>
      <p:sp>
        <p:nvSpPr>
          <p:cNvPr id="120" name="Snip Diagonal Corner Rectangle 119"/>
          <p:cNvSpPr/>
          <p:nvPr/>
        </p:nvSpPr>
        <p:spPr>
          <a:xfrm>
            <a:off x="5305245" y="4775572"/>
            <a:ext cx="6594761" cy="495168"/>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chemeClr val="tx1"/>
                </a:solidFill>
                <a:latin typeface="Courier New" panose="02070309020205020404" pitchFamily="49" charset="0"/>
                <a:cs typeface="Courier New" panose="02070309020205020404" pitchFamily="49" charset="0"/>
              </a:rPr>
              <a:t>infer -a </a:t>
            </a:r>
            <a:r>
              <a:rPr lang="en-US" sz="1200" b="1" dirty="0">
                <a:solidFill>
                  <a:schemeClr val="tx1"/>
                </a:solidFill>
                <a:latin typeface="Courier New" panose="02070309020205020404" pitchFamily="49" charset="0"/>
                <a:cs typeface="Courier New" panose="02070309020205020404" pitchFamily="49" charset="0"/>
              </a:rPr>
              <a:t>checkers </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build </a:t>
            </a:r>
            <a:r>
              <a:rPr lang="en-US" sz="1200" b="1" dirty="0" smtClean="0">
                <a:solidFill>
                  <a:schemeClr val="tx1"/>
                </a:solidFill>
                <a:latin typeface="Courier New" panose="02070309020205020404" pitchFamily="49" charset="0"/>
                <a:cs typeface="Courier New" panose="02070309020205020404" pitchFamily="49" charset="0"/>
              </a:rPr>
              <a:t>&amp;&amp; ./</a:t>
            </a:r>
            <a:r>
              <a:rPr lang="en-US" sz="1200" b="1" dirty="0" err="1">
                <a:solidFill>
                  <a:schemeClr val="tx1"/>
                </a:solidFill>
                <a:latin typeface="Courier New" panose="02070309020205020404" pitchFamily="49" charset="0"/>
                <a:cs typeface="Courier New" panose="02070309020205020404" pitchFamily="49" charset="0"/>
              </a:rPr>
              <a:t>gradlew</a:t>
            </a:r>
            <a:r>
              <a:rPr lang="en-US" sz="1200" b="1" dirty="0">
                <a:solidFill>
                  <a:schemeClr val="tx1"/>
                </a:solidFill>
                <a:latin typeface="Courier New" panose="02070309020205020404" pitchFamily="49" charset="0"/>
                <a:cs typeface="Courier New" panose="02070309020205020404" pitchFamily="49" charset="0"/>
              </a:rPr>
              <a:t> clean</a:t>
            </a:r>
            <a:endParaRPr lang="en-US" sz="12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51115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876916" y="1663655"/>
            <a:ext cx="10840164" cy="5016758"/>
          </a:xfrm>
          <a:prstGeom prst="rect">
            <a:avLst/>
          </a:prstGeom>
        </p:spPr>
        <p:txBody>
          <a:bodyPr wrap="square">
            <a:spAutoFit/>
          </a:bodyPr>
          <a:lstStyle/>
          <a:p>
            <a:pPr algn="just"/>
            <a:r>
              <a:rPr lang="en-US" sz="3200" dirty="0" smtClean="0">
                <a:solidFill>
                  <a:schemeClr val="bg1"/>
                </a:solidFill>
                <a:latin typeface="Adam" panose="02000503000000000000" pitchFamily="50" charset="0"/>
              </a:rPr>
              <a:t>These anti-patterns are considered as </a:t>
            </a:r>
            <a:r>
              <a:rPr lang="en-US" sz="3200" dirty="0" smtClean="0">
                <a:solidFill>
                  <a:srgbClr val="92D050"/>
                </a:solidFill>
                <a:latin typeface="Adam" panose="02000503000000000000" pitchFamily="50" charset="0"/>
              </a:rPr>
              <a:t>Context leaks </a:t>
            </a:r>
            <a:r>
              <a:rPr lang="en-US" sz="3200" dirty="0" smtClean="0">
                <a:solidFill>
                  <a:schemeClr val="bg1"/>
                </a:solidFill>
                <a:latin typeface="Adam" panose="02000503000000000000" pitchFamily="50" charset="0"/>
              </a:rPr>
              <a:t>specific </a:t>
            </a:r>
            <a:r>
              <a:rPr lang="en-US" sz="3200" dirty="0">
                <a:solidFill>
                  <a:schemeClr val="bg1"/>
                </a:solidFill>
                <a:latin typeface="Adam" panose="02000503000000000000" pitchFamily="50" charset="0"/>
              </a:rPr>
              <a:t>to </a:t>
            </a:r>
            <a:r>
              <a:rPr lang="en-US" sz="3200" dirty="0" smtClean="0">
                <a:solidFill>
                  <a:schemeClr val="bg1"/>
                </a:solidFill>
                <a:latin typeface="Adam" panose="02000503000000000000" pitchFamily="50" charset="0"/>
              </a:rPr>
              <a:t>Android.</a:t>
            </a:r>
          </a:p>
          <a:p>
            <a:pPr algn="just"/>
            <a:endParaRPr lang="en-US" sz="3200" dirty="0">
              <a:solidFill>
                <a:schemeClr val="bg1"/>
              </a:solidFill>
              <a:latin typeface="Adam" panose="02000503000000000000" pitchFamily="50" charset="0"/>
            </a:endParaRPr>
          </a:p>
          <a:p>
            <a:pPr algn="just"/>
            <a:r>
              <a:rPr lang="en-US" sz="3200" dirty="0" smtClean="0">
                <a:solidFill>
                  <a:schemeClr val="bg1"/>
                </a:solidFill>
                <a:latin typeface="Adam" panose="02000503000000000000" pitchFamily="50" charset="0"/>
              </a:rPr>
              <a:t>In the Android framework, Activity is a subtype </a:t>
            </a:r>
            <a:r>
              <a:rPr lang="en-US" sz="3200" dirty="0">
                <a:solidFill>
                  <a:schemeClr val="bg1"/>
                </a:solidFill>
                <a:latin typeface="Adam" panose="02000503000000000000" pitchFamily="50" charset="0"/>
              </a:rPr>
              <a:t>of </a:t>
            </a:r>
            <a:r>
              <a:rPr lang="en-US" sz="3200" dirty="0" smtClean="0">
                <a:solidFill>
                  <a:schemeClr val="bg1"/>
                </a:solidFill>
                <a:latin typeface="Adam" panose="02000503000000000000" pitchFamily="50" charset="0"/>
              </a:rPr>
              <a:t>the Context class.</a:t>
            </a:r>
          </a:p>
          <a:p>
            <a:pPr algn="just"/>
            <a:endParaRPr lang="en-US" sz="3200" dirty="0">
              <a:solidFill>
                <a:schemeClr val="bg1"/>
              </a:solidFill>
              <a:latin typeface="Adam" panose="02000503000000000000" pitchFamily="50" charset="0"/>
            </a:endParaRPr>
          </a:p>
          <a:p>
            <a:pPr algn="just"/>
            <a:r>
              <a:rPr lang="en-US" sz="3200" dirty="0" smtClean="0">
                <a:solidFill>
                  <a:schemeClr val="bg1"/>
                </a:solidFill>
                <a:latin typeface="Adam" panose="02000503000000000000" pitchFamily="50" charset="0"/>
              </a:rPr>
              <a:t>Infer reports </a:t>
            </a:r>
            <a:r>
              <a:rPr lang="en-US" sz="3200" dirty="0">
                <a:solidFill>
                  <a:schemeClr val="bg1"/>
                </a:solidFill>
                <a:latin typeface="Adam" panose="02000503000000000000" pitchFamily="50" charset="0"/>
              </a:rPr>
              <a:t>a </a:t>
            </a:r>
            <a:r>
              <a:rPr lang="en-US" sz="3200" dirty="0">
                <a:solidFill>
                  <a:srgbClr val="92D050"/>
                </a:solidFill>
                <a:latin typeface="Adam" panose="02000503000000000000" pitchFamily="50" charset="0"/>
              </a:rPr>
              <a:t>Context leak </a:t>
            </a:r>
            <a:r>
              <a:rPr lang="en-US" sz="3200" dirty="0">
                <a:solidFill>
                  <a:schemeClr val="bg1"/>
                </a:solidFill>
                <a:latin typeface="Adam" panose="02000503000000000000" pitchFamily="50" charset="0"/>
              </a:rPr>
              <a:t>when it determines that a chain of references between a static field and a Context may exist at the end of a public method of a non-Application Context subtype.</a:t>
            </a:r>
            <a:endParaRPr lang="en-US" sz="3200" dirty="0">
              <a:solidFill>
                <a:schemeClr val="bg1"/>
              </a:solidFill>
              <a:latin typeface="Adam" panose="02000503000000000000" pitchFamily="50" charset="0"/>
            </a:endParaRPr>
          </a:p>
        </p:txBody>
      </p:sp>
      <p:sp>
        <p:nvSpPr>
          <p:cNvPr id="13" name="Snip Diagonal Corner Rectangle 12"/>
          <p:cNvSpPr/>
          <p:nvPr/>
        </p:nvSpPr>
        <p:spPr>
          <a:xfrm>
            <a:off x="2977325" y="746017"/>
            <a:ext cx="4505731" cy="736291"/>
          </a:xfrm>
          <a:prstGeom prst="snip2DiagRect">
            <a:avLst>
              <a:gd name="adj1" fmla="val 50000"/>
              <a:gd name="adj2" fmla="val 16667"/>
            </a:avLst>
          </a:prstGeom>
          <a:no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2" name="Rectangle 1"/>
          <p:cNvSpPr/>
          <p:nvPr/>
        </p:nvSpPr>
        <p:spPr>
          <a:xfrm>
            <a:off x="876916" y="819815"/>
            <a:ext cx="2077813" cy="646331"/>
          </a:xfrm>
          <a:prstGeom prst="rect">
            <a:avLst/>
          </a:prstGeom>
        </p:spPr>
        <p:txBody>
          <a:bodyPr wrap="none">
            <a:spAutoFit/>
          </a:bodyPr>
          <a:lstStyle/>
          <a:p>
            <a:r>
              <a:rPr lang="en-US" sz="3600" dirty="0" smtClean="0">
                <a:solidFill>
                  <a:srgbClr val="92D050"/>
                </a:solidFill>
                <a:latin typeface="Adam" panose="02000503000000000000" pitchFamily="50" charset="0"/>
              </a:rPr>
              <a:t>Detecting</a:t>
            </a:r>
            <a:endParaRPr lang="en-US" sz="2800" dirty="0">
              <a:solidFill>
                <a:srgbClr val="92D050"/>
              </a:solidFill>
              <a:latin typeface="Adam" panose="02000503000000000000" pitchFamily="50" charset="0"/>
            </a:endParaRPr>
          </a:p>
        </p:txBody>
      </p:sp>
      <p:sp>
        <p:nvSpPr>
          <p:cNvPr id="19" name="Snip Diagonal Corner Rectangle 18"/>
          <p:cNvSpPr/>
          <p:nvPr/>
        </p:nvSpPr>
        <p:spPr>
          <a:xfrm>
            <a:off x="7596332" y="756650"/>
            <a:ext cx="4505731" cy="736291"/>
          </a:xfrm>
          <a:prstGeom prst="snip2DiagRect">
            <a:avLst>
              <a:gd name="adj1" fmla="val 50000"/>
              <a:gd name="adj2" fmla="val 16667"/>
            </a:avLst>
          </a:prstGeom>
          <a:no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Tree>
    <p:extLst>
      <p:ext uri="{BB962C8B-B14F-4D97-AF65-F5344CB8AC3E}">
        <p14:creationId xmlns:p14="http://schemas.microsoft.com/office/powerpoint/2010/main" val="2830672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876916" y="819815"/>
            <a:ext cx="2077813" cy="646331"/>
          </a:xfrm>
          <a:prstGeom prst="rect">
            <a:avLst/>
          </a:prstGeom>
        </p:spPr>
        <p:txBody>
          <a:bodyPr wrap="none">
            <a:spAutoFit/>
          </a:bodyPr>
          <a:lstStyle/>
          <a:p>
            <a:r>
              <a:rPr lang="en-US" sz="3600" dirty="0" smtClean="0">
                <a:solidFill>
                  <a:srgbClr val="92D050"/>
                </a:solidFill>
                <a:latin typeface="Adam" panose="02000503000000000000" pitchFamily="50" charset="0"/>
              </a:rPr>
              <a:t>Detecting</a:t>
            </a:r>
            <a:endParaRPr lang="en-US" sz="4000" dirty="0">
              <a:solidFill>
                <a:srgbClr val="92D050"/>
              </a:solidFill>
              <a:latin typeface="Adam" panose="02000503000000000000" pitchFamily="50" charset="0"/>
            </a:endParaRPr>
          </a:p>
        </p:txBody>
      </p:sp>
      <p:sp>
        <p:nvSpPr>
          <p:cNvPr id="20" name="Snip Diagonal Corner Rectangle 19"/>
          <p:cNvSpPr/>
          <p:nvPr/>
        </p:nvSpPr>
        <p:spPr>
          <a:xfrm>
            <a:off x="3034034" y="766693"/>
            <a:ext cx="4505731" cy="736291"/>
          </a:xfrm>
          <a:prstGeom prst="snip2DiagRect">
            <a:avLst>
              <a:gd name="adj1" fmla="val 50000"/>
              <a:gd name="adj2" fmla="val 16667"/>
            </a:avLst>
          </a:prstGeom>
          <a:no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21" name="Rectangle 20"/>
          <p:cNvSpPr/>
          <p:nvPr/>
        </p:nvSpPr>
        <p:spPr>
          <a:xfrm>
            <a:off x="876916" y="2070055"/>
            <a:ext cx="10840164" cy="1077218"/>
          </a:xfrm>
          <a:prstGeom prst="rect">
            <a:avLst/>
          </a:prstGeom>
        </p:spPr>
        <p:txBody>
          <a:bodyPr wrap="square">
            <a:spAutoFit/>
          </a:bodyPr>
          <a:lstStyle/>
          <a:p>
            <a:pPr algn="just"/>
            <a:r>
              <a:rPr lang="en-US" sz="3200" dirty="0" smtClean="0">
                <a:solidFill>
                  <a:schemeClr val="bg1"/>
                </a:solidFill>
                <a:latin typeface="Adam" panose="02000503000000000000" pitchFamily="50" charset="0"/>
              </a:rPr>
              <a:t>Wrote our </a:t>
            </a:r>
            <a:r>
              <a:rPr lang="en-US" sz="3200" dirty="0" smtClean="0">
                <a:solidFill>
                  <a:srgbClr val="92D050"/>
                </a:solidFill>
                <a:latin typeface="Adam" panose="02000503000000000000" pitchFamily="50" charset="0"/>
              </a:rPr>
              <a:t>own checker </a:t>
            </a:r>
            <a:r>
              <a:rPr lang="en-US" sz="3200" dirty="0" smtClean="0">
                <a:solidFill>
                  <a:schemeClr val="bg1"/>
                </a:solidFill>
                <a:latin typeface="Adam" panose="02000503000000000000" pitchFamily="50" charset="0"/>
              </a:rPr>
              <a:t>over Infer:</a:t>
            </a:r>
          </a:p>
          <a:p>
            <a:pPr algn="just"/>
            <a:endParaRPr lang="en-US" sz="3200" dirty="0">
              <a:solidFill>
                <a:schemeClr val="bg1"/>
              </a:solidFill>
              <a:latin typeface="Adam" panose="02000503000000000000" pitchFamily="50" charset="0"/>
            </a:endParaRPr>
          </a:p>
        </p:txBody>
      </p:sp>
      <p:sp>
        <p:nvSpPr>
          <p:cNvPr id="22" name="Rectangle 21"/>
          <p:cNvSpPr/>
          <p:nvPr/>
        </p:nvSpPr>
        <p:spPr>
          <a:xfrm>
            <a:off x="1581643" y="2971929"/>
            <a:ext cx="10336871" cy="3539430"/>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Detects the </a:t>
            </a:r>
            <a:r>
              <a:rPr lang="en-US" sz="2800" dirty="0" smtClean="0">
                <a:solidFill>
                  <a:srgbClr val="92D050"/>
                </a:solidFill>
                <a:latin typeface="Adam" panose="02000503000000000000" pitchFamily="50" charset="0"/>
              </a:rPr>
              <a:t>Activity</a:t>
            </a:r>
            <a:r>
              <a:rPr lang="en-US" sz="2800" dirty="0" smtClean="0">
                <a:solidFill>
                  <a:schemeClr val="bg1"/>
                </a:solidFill>
                <a:latin typeface="Adam" panose="02000503000000000000" pitchFamily="50" charset="0"/>
              </a:rPr>
              <a:t> Class</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Detects </a:t>
            </a:r>
            <a:r>
              <a:rPr lang="en-US" sz="2800" dirty="0" smtClean="0">
                <a:solidFill>
                  <a:srgbClr val="92D050"/>
                </a:solidFill>
                <a:latin typeface="Adam" panose="02000503000000000000" pitchFamily="50" charset="0"/>
              </a:rPr>
              <a:t>static views </a:t>
            </a:r>
            <a:r>
              <a:rPr lang="en-US" sz="2800" dirty="0" smtClean="0">
                <a:solidFill>
                  <a:schemeClr val="bg1"/>
                </a:solidFill>
                <a:latin typeface="Adam" panose="02000503000000000000" pitchFamily="50" charset="0"/>
              </a:rPr>
              <a:t>that were defined</a:t>
            </a:r>
            <a:endParaRPr lang="en-US" sz="2800" dirty="0" smtClean="0">
              <a:solidFill>
                <a:schemeClr val="bg1"/>
              </a:solidFill>
              <a:latin typeface="Adam" panose="02000503000000000000" pitchFamily="50" charset="0"/>
            </a:endParaRPr>
          </a:p>
          <a:p>
            <a:pPr algn="just"/>
            <a:endParaRPr lang="en-US" sz="2800" dirty="0" smtClean="0">
              <a:solidFill>
                <a:schemeClr val="bg1"/>
              </a:solidFill>
              <a:latin typeface="Adam" panose="02000503000000000000" pitchFamily="50" charset="0"/>
            </a:endParaRPr>
          </a:p>
          <a:p>
            <a:pPr lvl="3" algn="just"/>
            <a:r>
              <a:rPr lang="en-US" sz="2800" dirty="0" smtClean="0">
                <a:solidFill>
                  <a:schemeClr val="bg1"/>
                </a:solidFill>
                <a:latin typeface="Adam" panose="02000503000000000000" pitchFamily="50" charset="0"/>
              </a:rPr>
              <a:t>Makes sure the that all static views were </a:t>
            </a:r>
            <a:r>
              <a:rPr lang="en-US" sz="2800" dirty="0" smtClean="0">
                <a:solidFill>
                  <a:srgbClr val="92D050"/>
                </a:solidFill>
                <a:latin typeface="Adam" panose="02000503000000000000" pitchFamily="50" charset="0"/>
              </a:rPr>
              <a:t>nullified</a:t>
            </a:r>
            <a:r>
              <a:rPr lang="en-US" sz="2800" dirty="0" smtClean="0">
                <a:solidFill>
                  <a:schemeClr val="bg1"/>
                </a:solidFill>
                <a:latin typeface="Adam" panose="02000503000000000000" pitchFamily="50" charset="0"/>
              </a:rPr>
              <a:t> in the </a:t>
            </a:r>
            <a:r>
              <a:rPr lang="en-US" sz="2800" dirty="0" err="1" smtClean="0">
                <a:solidFill>
                  <a:srgbClr val="92D050"/>
                </a:solidFill>
                <a:latin typeface="Adam" panose="02000503000000000000" pitchFamily="50" charset="0"/>
              </a:rPr>
              <a:t>onDestroy</a:t>
            </a:r>
            <a:r>
              <a:rPr lang="en-US" sz="2800" dirty="0" smtClean="0">
                <a:solidFill>
                  <a:srgbClr val="92D050"/>
                </a:solidFill>
                <a:latin typeface="Adam" panose="02000503000000000000" pitchFamily="50" charset="0"/>
              </a:rPr>
              <a:t>() </a:t>
            </a:r>
            <a:r>
              <a:rPr lang="en-US" sz="2800" dirty="0" smtClean="0">
                <a:solidFill>
                  <a:schemeClr val="bg1"/>
                </a:solidFill>
                <a:latin typeface="Adam" panose="02000503000000000000" pitchFamily="50" charset="0"/>
              </a:rPr>
              <a:t>function.</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lvl="4" algn="just"/>
            <a:r>
              <a:rPr lang="en-US" sz="2800" dirty="0" smtClean="0">
                <a:solidFill>
                  <a:schemeClr val="bg1"/>
                </a:solidFill>
                <a:latin typeface="Adam" panose="02000503000000000000" pitchFamily="50" charset="0"/>
              </a:rPr>
              <a:t>Reports an </a:t>
            </a:r>
            <a:r>
              <a:rPr lang="en-US" sz="2800" dirty="0" smtClean="0">
                <a:solidFill>
                  <a:srgbClr val="92D050"/>
                </a:solidFill>
                <a:latin typeface="Adam" panose="02000503000000000000" pitchFamily="50" charset="0"/>
              </a:rPr>
              <a:t>error</a:t>
            </a:r>
            <a:r>
              <a:rPr lang="en-US" sz="2800" dirty="0" smtClean="0">
                <a:solidFill>
                  <a:schemeClr val="bg1"/>
                </a:solidFill>
                <a:latin typeface="Adam" panose="02000503000000000000" pitchFamily="50" charset="0"/>
              </a:rPr>
              <a:t> otherwise.</a:t>
            </a:r>
            <a:endParaRPr lang="en-US" sz="2800" dirty="0" smtClean="0">
              <a:solidFill>
                <a:schemeClr val="bg1"/>
              </a:solidFill>
              <a:latin typeface="Adam" panose="02000503000000000000" pitchFamily="50" charset="0"/>
            </a:endParaRPr>
          </a:p>
        </p:txBody>
      </p:sp>
      <p:grpSp>
        <p:nvGrpSpPr>
          <p:cNvPr id="23" name="Group 22"/>
          <p:cNvGrpSpPr/>
          <p:nvPr/>
        </p:nvGrpSpPr>
        <p:grpSpPr>
          <a:xfrm>
            <a:off x="1048665" y="2968080"/>
            <a:ext cx="402868" cy="471446"/>
            <a:chOff x="602154" y="1817469"/>
            <a:chExt cx="2621106" cy="3067288"/>
          </a:xfrm>
        </p:grpSpPr>
        <p:sp>
          <p:nvSpPr>
            <p:cNvPr id="24" name="Diamond 2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iamond 3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iamond 3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999193" y="2968080"/>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1</a:t>
            </a:r>
            <a:endParaRPr lang="en-US" sz="2400" b="1" dirty="0">
              <a:solidFill>
                <a:schemeClr val="bg1"/>
              </a:solidFill>
              <a:latin typeface="Ubuntu" panose="020B0504030602030204" pitchFamily="34" charset="0"/>
            </a:endParaRPr>
          </a:p>
        </p:txBody>
      </p:sp>
      <p:grpSp>
        <p:nvGrpSpPr>
          <p:cNvPr id="47" name="Group 46"/>
          <p:cNvGrpSpPr/>
          <p:nvPr/>
        </p:nvGrpSpPr>
        <p:grpSpPr>
          <a:xfrm>
            <a:off x="1886865" y="3799930"/>
            <a:ext cx="402868" cy="471446"/>
            <a:chOff x="602154" y="1817469"/>
            <a:chExt cx="2621106" cy="3067288"/>
          </a:xfrm>
        </p:grpSpPr>
        <p:sp>
          <p:nvSpPr>
            <p:cNvPr id="48" name="Diamond 47"/>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iamond 55"/>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1837393" y="3799930"/>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2</a:t>
            </a:r>
            <a:endParaRPr lang="en-US" sz="2400" b="1" dirty="0">
              <a:solidFill>
                <a:schemeClr val="bg1"/>
              </a:solidFill>
              <a:latin typeface="Ubuntu" panose="020B0504030602030204" pitchFamily="34" charset="0"/>
            </a:endParaRPr>
          </a:p>
        </p:txBody>
      </p:sp>
      <p:grpSp>
        <p:nvGrpSpPr>
          <p:cNvPr id="63" name="Group 62"/>
          <p:cNvGrpSpPr/>
          <p:nvPr/>
        </p:nvGrpSpPr>
        <p:grpSpPr>
          <a:xfrm>
            <a:off x="2238488" y="4858763"/>
            <a:ext cx="402868" cy="471446"/>
            <a:chOff x="602154" y="1817469"/>
            <a:chExt cx="2621106" cy="3067288"/>
          </a:xfrm>
        </p:grpSpPr>
        <p:sp>
          <p:nvSpPr>
            <p:cNvPr id="64" name="Diamond 6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iamond 6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amond 6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iamond 7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iamond 7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iamond 7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p:cNvSpPr txBox="1"/>
          <p:nvPr/>
        </p:nvSpPr>
        <p:spPr>
          <a:xfrm>
            <a:off x="2189016" y="4858763"/>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3</a:t>
            </a:r>
            <a:endParaRPr lang="en-US" sz="2400" b="1" dirty="0">
              <a:solidFill>
                <a:schemeClr val="bg1"/>
              </a:solidFill>
              <a:latin typeface="Ubuntu" panose="020B0504030602030204" pitchFamily="34" charset="0"/>
            </a:endParaRPr>
          </a:p>
        </p:txBody>
      </p:sp>
      <p:grpSp>
        <p:nvGrpSpPr>
          <p:cNvPr id="79" name="Group 78"/>
          <p:cNvGrpSpPr/>
          <p:nvPr/>
        </p:nvGrpSpPr>
        <p:grpSpPr>
          <a:xfrm>
            <a:off x="2804280" y="5976363"/>
            <a:ext cx="402868" cy="471446"/>
            <a:chOff x="602154" y="1817469"/>
            <a:chExt cx="2621106" cy="3067288"/>
          </a:xfrm>
        </p:grpSpPr>
        <p:sp>
          <p:nvSpPr>
            <p:cNvPr id="80" name="Diamond 79"/>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iamond 83"/>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amond 84"/>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amond 85"/>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amond 86"/>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amond 87"/>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amond 88"/>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2754808" y="5976363"/>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4</a:t>
            </a:r>
            <a:endParaRPr lang="en-US" sz="24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870853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pic>
        <p:nvPicPr>
          <p:cNvPr id="5122" name="Picture 2" descr="https://avatars2.githubusercontent.com/u/954072?v=3&amp;s=400"/>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2620" r="21534" b="6605"/>
          <a:stretch/>
        </p:blipFill>
        <p:spPr bwMode="auto">
          <a:xfrm>
            <a:off x="6624931" y="1406717"/>
            <a:ext cx="1689335" cy="240328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024387" y="910799"/>
            <a:ext cx="1688158" cy="3438210"/>
            <a:chOff x="4434558" y="1843965"/>
            <a:chExt cx="2412503" cy="4913460"/>
          </a:xfrm>
        </p:grpSpPr>
        <p:pic>
          <p:nvPicPr>
            <p:cNvPr id="101" name="Picture 100"/>
            <p:cNvPicPr>
              <a:picLocks noChangeAspect="1"/>
            </p:cNvPicPr>
            <p:nvPr/>
          </p:nvPicPr>
          <p:blipFill rotWithShape="1">
            <a:blip r:embed="rId4">
              <a:extLst>
                <a:ext uri="{28A0092B-C50C-407E-A947-70E740481C1C}">
                  <a14:useLocalDpi xmlns:a14="http://schemas.microsoft.com/office/drawing/2010/main" val="0"/>
                </a:ext>
              </a:extLst>
            </a:blip>
            <a:srcRect t="2314" b="16873"/>
            <a:stretch/>
          </p:blipFill>
          <p:spPr>
            <a:xfrm>
              <a:off x="4434558" y="2533650"/>
              <a:ext cx="2407920" cy="3467100"/>
            </a:xfrm>
            <a:prstGeom prst="rect">
              <a:avLst/>
            </a:prstGeom>
            <a:effectLst/>
          </p:spPr>
        </p:pic>
        <p:sp>
          <p:nvSpPr>
            <p:cNvPr id="18" name="Diamond 17"/>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943877" y="4416660"/>
            <a:ext cx="3675923" cy="584775"/>
          </a:xfrm>
          <a:prstGeom prst="rect">
            <a:avLst/>
          </a:prstGeom>
          <a:noFill/>
        </p:spPr>
        <p:txBody>
          <a:bodyPr wrap="square" rtlCol="1">
            <a:spAutoFit/>
          </a:bodyPr>
          <a:lstStyle/>
          <a:p>
            <a:pPr algn="just" rtl="0"/>
            <a:r>
              <a:rPr lang="en-US" sz="3200" b="1" dirty="0" smtClean="0">
                <a:solidFill>
                  <a:srgbClr val="92D050"/>
                </a:solidFill>
                <a:latin typeface="Adam" panose="02000503000000000000" pitchFamily="50" charset="0"/>
              </a:rPr>
              <a:t>Alon Grinshpoon</a:t>
            </a:r>
            <a:endParaRPr lang="he-IL" sz="3200" b="1" dirty="0">
              <a:solidFill>
                <a:srgbClr val="92D050"/>
              </a:solidFill>
              <a:latin typeface="Adam" panose="02000503000000000000" pitchFamily="50" charset="0"/>
            </a:endParaRPr>
          </a:p>
        </p:txBody>
      </p:sp>
      <p:sp>
        <p:nvSpPr>
          <p:cNvPr id="61" name="TextBox 60"/>
          <p:cNvSpPr txBox="1"/>
          <p:nvPr/>
        </p:nvSpPr>
        <p:spPr>
          <a:xfrm>
            <a:off x="943877"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BSc in CS &amp; EE from TAU</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Former SW Engineer at Mellanox</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Android </a:t>
            </a:r>
            <a:r>
              <a:rPr lang="en-US" sz="2000" dirty="0" err="1" smtClean="0">
                <a:solidFill>
                  <a:schemeClr val="bg1"/>
                </a:solidFill>
                <a:latin typeface="Adam" panose="02000503000000000000" pitchFamily="50" charset="0"/>
              </a:rPr>
              <a:t>Fanboy</a:t>
            </a:r>
            <a:endParaRPr lang="en-US" sz="2000" dirty="0" smtClean="0">
              <a:solidFill>
                <a:schemeClr val="bg1"/>
              </a:solidFill>
              <a:latin typeface="Adam" panose="02000503000000000000" pitchFamily="50" charset="0"/>
            </a:endParaRPr>
          </a:p>
        </p:txBody>
      </p:sp>
      <p:grpSp>
        <p:nvGrpSpPr>
          <p:cNvPr id="10240" name="Group 10239"/>
          <p:cNvGrpSpPr/>
          <p:nvPr/>
        </p:nvGrpSpPr>
        <p:grpSpPr>
          <a:xfrm>
            <a:off x="2972338" y="1827333"/>
            <a:ext cx="3508587" cy="1631216"/>
            <a:chOff x="2551499" y="1826582"/>
            <a:chExt cx="3508587" cy="1631216"/>
          </a:xfrm>
        </p:grpSpPr>
        <p:sp>
          <p:nvSpPr>
            <p:cNvPr id="62" name="TextBox 61"/>
            <p:cNvSpPr txBox="1"/>
            <p:nvPr/>
          </p:nvSpPr>
          <p:spPr>
            <a:xfrm>
              <a:off x="2886365" y="1826582"/>
              <a:ext cx="3173721" cy="1631216"/>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ag3848@columbia.edu</a:t>
              </a: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a:p>
              <a:pPr algn="just" rtl="0"/>
              <a:endParaRPr lang="en-US" sz="2000" dirty="0" smtClean="0">
                <a:solidFill>
                  <a:schemeClr val="bg1"/>
                </a:solidFill>
                <a:latin typeface="Adam" panose="02000503000000000000" pitchFamily="50" charset="0"/>
              </a:endParaRPr>
            </a:p>
            <a:p>
              <a:pPr algn="just" rtl="0"/>
              <a:r>
                <a:rPr lang="en-US" sz="2000" dirty="0" err="1" smtClean="0">
                  <a:solidFill>
                    <a:schemeClr val="bg1"/>
                  </a:solidFill>
                  <a:latin typeface="Adam" panose="02000503000000000000" pitchFamily="50" charset="0"/>
                </a:rPr>
                <a:t>alongrinshpoon</a:t>
              </a:r>
              <a:endParaRPr lang="en-US" sz="2000" dirty="0" smtClean="0">
                <a:solidFill>
                  <a:schemeClr val="bg1"/>
                </a:solidFill>
                <a:latin typeface="Adam" panose="02000503000000000000" pitchFamily="50" charset="0"/>
              </a:endParaRPr>
            </a:p>
          </p:txBody>
        </p:sp>
        <p:pic>
          <p:nvPicPr>
            <p:cNvPr id="158"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7937" b="92857" l="1709" r="100000">
                          <a14:foregroundMark x1="43421" y1="85000" x2="43421" y2="85000"/>
                          <a14:backgroundMark x1="27632" y1="47500" x2="27632" y2="47500"/>
                          <a14:backgroundMark x1="71053" y1="51250" x2="71053" y2="51250"/>
                          <a14:backgroundMark x1="73684" y1="70000" x2="73684" y2="70000"/>
                          <a14:backgroundMark x1="53947" y1="23750" x2="53947" y2="23750"/>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grpSp>
        <p:nvGrpSpPr>
          <p:cNvPr id="164" name="Group 163"/>
          <p:cNvGrpSpPr/>
          <p:nvPr/>
        </p:nvGrpSpPr>
        <p:grpSpPr>
          <a:xfrm>
            <a:off x="6624931" y="910799"/>
            <a:ext cx="1688157" cy="3438210"/>
            <a:chOff x="4434560" y="1843965"/>
            <a:chExt cx="2412501" cy="4913460"/>
          </a:xfrm>
        </p:grpSpPr>
        <p:sp>
          <p:nvSpPr>
            <p:cNvPr id="166" name="Diamond 165"/>
            <p:cNvSpPr/>
            <p:nvPr/>
          </p:nvSpPr>
          <p:spPr>
            <a:xfrm>
              <a:off x="5036540" y="1843965"/>
              <a:ext cx="1203959" cy="704453"/>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Diamond 166"/>
            <p:cNvSpPr/>
            <p:nvPr/>
          </p:nvSpPr>
          <p:spPr>
            <a:xfrm>
              <a:off x="5041123" y="6052972"/>
              <a:ext cx="1203959" cy="704453"/>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Diamond 167"/>
            <p:cNvSpPr/>
            <p:nvPr/>
          </p:nvSpPr>
          <p:spPr>
            <a:xfrm>
              <a:off x="5638519" y="2196192"/>
              <a:ext cx="1203959" cy="704453"/>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Diamond 168"/>
            <p:cNvSpPr/>
            <p:nvPr/>
          </p:nvSpPr>
          <p:spPr>
            <a:xfrm>
              <a:off x="5643102" y="5700746"/>
              <a:ext cx="1203959" cy="704453"/>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4434560" y="2196192"/>
              <a:ext cx="1203959" cy="704453"/>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Diamond 170"/>
            <p:cNvSpPr/>
            <p:nvPr/>
          </p:nvSpPr>
          <p:spPr>
            <a:xfrm>
              <a:off x="4439143" y="5700746"/>
              <a:ext cx="1203959" cy="704453"/>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sosceles Triangle 171"/>
            <p:cNvSpPr/>
            <p:nvPr/>
          </p:nvSpPr>
          <p:spPr>
            <a:xfrm rot="5400000">
              <a:off x="4383323" y="2599656"/>
              <a:ext cx="704453" cy="601979"/>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Isosceles Triangle 172"/>
            <p:cNvSpPr/>
            <p:nvPr/>
          </p:nvSpPr>
          <p:spPr>
            <a:xfrm rot="5400000">
              <a:off x="4387905" y="5399755"/>
              <a:ext cx="704453" cy="601979"/>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Isosceles Triangle 173"/>
            <p:cNvSpPr/>
            <p:nvPr/>
          </p:nvSpPr>
          <p:spPr>
            <a:xfrm rot="16200000">
              <a:off x="6189262" y="2599656"/>
              <a:ext cx="704453" cy="601979"/>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Isosceles Triangle 174"/>
            <p:cNvSpPr/>
            <p:nvPr/>
          </p:nvSpPr>
          <p:spPr>
            <a:xfrm rot="16200000">
              <a:off x="6193844" y="5399755"/>
              <a:ext cx="704453" cy="601979"/>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TextBox 175"/>
          <p:cNvSpPr txBox="1"/>
          <p:nvPr/>
        </p:nvSpPr>
        <p:spPr>
          <a:xfrm>
            <a:off x="6544419" y="4416660"/>
            <a:ext cx="3675923" cy="584775"/>
          </a:xfrm>
          <a:prstGeom prst="rect">
            <a:avLst/>
          </a:prstGeom>
          <a:noFill/>
        </p:spPr>
        <p:txBody>
          <a:bodyPr wrap="square" rtlCol="1">
            <a:spAutoFit/>
          </a:bodyPr>
          <a:lstStyle/>
          <a:p>
            <a:pPr algn="just"/>
            <a:r>
              <a:rPr lang="en-US" sz="3200" b="1" dirty="0">
                <a:solidFill>
                  <a:srgbClr val="92D050"/>
                </a:solidFill>
                <a:latin typeface="Adam" panose="02000503000000000000" pitchFamily="50" charset="0"/>
              </a:rPr>
              <a:t>Jacob Sachs</a:t>
            </a:r>
            <a:endParaRPr lang="he-IL" sz="3200" b="1" dirty="0">
              <a:solidFill>
                <a:srgbClr val="92D050"/>
              </a:solidFill>
              <a:latin typeface="Adam" panose="02000503000000000000" pitchFamily="50" charset="0"/>
            </a:endParaRPr>
          </a:p>
        </p:txBody>
      </p:sp>
      <p:sp>
        <p:nvSpPr>
          <p:cNvPr id="177" name="TextBox 176"/>
          <p:cNvSpPr txBox="1"/>
          <p:nvPr/>
        </p:nvSpPr>
        <p:spPr>
          <a:xfrm>
            <a:off x="6544419" y="5001435"/>
            <a:ext cx="4056923" cy="1600438"/>
          </a:xfrm>
          <a:prstGeom prst="rect">
            <a:avLst/>
          </a:prstGeom>
          <a:noFill/>
        </p:spPr>
        <p:txBody>
          <a:bodyPr wrap="square" rtlCol="1">
            <a:spAutoFit/>
          </a:bodyPr>
          <a:lstStyle/>
          <a:p>
            <a:pPr algn="just" rtl="0"/>
            <a:r>
              <a:rPr lang="en-US" sz="2000" dirty="0" smtClean="0">
                <a:solidFill>
                  <a:schemeClr val="bg1"/>
                </a:solidFill>
                <a:latin typeface="Adam" panose="02000503000000000000" pitchFamily="50" charset="0"/>
              </a:rPr>
              <a:t>MS candidate in CS</a:t>
            </a:r>
          </a:p>
          <a:p>
            <a:pPr algn="just" rtl="0"/>
            <a:endParaRPr lang="en-US" sz="6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Description 1</a:t>
            </a: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2</a:t>
            </a:r>
            <a:endParaRPr lang="en-US" sz="2000" dirty="0" smtClean="0">
              <a:solidFill>
                <a:schemeClr val="bg1"/>
              </a:solidFill>
              <a:latin typeface="Adam" panose="02000503000000000000" pitchFamily="50" charset="0"/>
            </a:endParaRPr>
          </a:p>
          <a:p>
            <a:pPr algn="just" rtl="0"/>
            <a:endParaRPr lang="en-US" sz="600" dirty="0" smtClean="0">
              <a:solidFill>
                <a:schemeClr val="bg1"/>
              </a:solidFill>
              <a:latin typeface="Adam" panose="02000503000000000000" pitchFamily="50" charset="0"/>
            </a:endParaRPr>
          </a:p>
          <a:p>
            <a:pPr algn="just"/>
            <a:r>
              <a:rPr lang="en-US" sz="2000" dirty="0">
                <a:solidFill>
                  <a:schemeClr val="bg1"/>
                </a:solidFill>
                <a:latin typeface="Adam" panose="02000503000000000000" pitchFamily="50" charset="0"/>
              </a:rPr>
              <a:t>Description 3</a:t>
            </a:r>
          </a:p>
        </p:txBody>
      </p:sp>
      <p:grpSp>
        <p:nvGrpSpPr>
          <p:cNvPr id="178" name="Group 177"/>
          <p:cNvGrpSpPr/>
          <p:nvPr/>
        </p:nvGrpSpPr>
        <p:grpSpPr>
          <a:xfrm>
            <a:off x="8572880" y="1827333"/>
            <a:ext cx="3508587" cy="1631216"/>
            <a:chOff x="2551499" y="1826582"/>
            <a:chExt cx="3508587" cy="1631216"/>
          </a:xfrm>
        </p:grpSpPr>
        <p:sp>
          <p:nvSpPr>
            <p:cNvPr id="179" name="TextBox 178"/>
            <p:cNvSpPr txBox="1"/>
            <p:nvPr/>
          </p:nvSpPr>
          <p:spPr>
            <a:xfrm>
              <a:off x="2886365" y="1826582"/>
              <a:ext cx="3173721" cy="1631216"/>
            </a:xfrm>
            <a:prstGeom prst="rect">
              <a:avLst/>
            </a:prstGeom>
            <a:noFill/>
          </p:spPr>
          <p:txBody>
            <a:bodyPr wrap="square" rtlCol="1">
              <a:spAutoFit/>
            </a:bodyPr>
            <a:lstStyle/>
            <a:p>
              <a:pPr algn="just"/>
              <a:r>
                <a:rPr lang="en-US" sz="2000" dirty="0" smtClean="0">
                  <a:solidFill>
                    <a:schemeClr val="bg1"/>
                  </a:solidFill>
                  <a:latin typeface="Adam" panose="02000503000000000000" pitchFamily="50" charset="0"/>
                </a:rPr>
                <a:t>jss2273@columbia.edu</a:t>
              </a:r>
            </a:p>
            <a:p>
              <a:pPr algn="just" rtl="0"/>
              <a:endParaRPr lang="en-US" sz="2000" dirty="0" smtClean="0">
                <a:solidFill>
                  <a:schemeClr val="bg1"/>
                </a:solidFill>
                <a:latin typeface="Adam" panose="02000503000000000000" pitchFamily="50" charset="0"/>
              </a:endParaRPr>
            </a:p>
            <a:p>
              <a:pPr algn="just" rtl="0"/>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fb_username</a:t>
              </a:r>
              <a:r>
                <a:rPr lang="en-US" sz="2000" dirty="0" smtClean="0">
                  <a:solidFill>
                    <a:schemeClr val="bg1"/>
                  </a:solidFill>
                  <a:latin typeface="Adam" panose="02000503000000000000" pitchFamily="50" charset="0"/>
                </a:rPr>
                <a:t>&gt;</a:t>
              </a:r>
            </a:p>
            <a:p>
              <a:pPr algn="just" rtl="0"/>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&lt;</a:t>
              </a:r>
              <a:r>
                <a:rPr lang="en-US" sz="2000" dirty="0" err="1" smtClean="0">
                  <a:solidFill>
                    <a:schemeClr val="bg1"/>
                  </a:solidFill>
                  <a:latin typeface="Adam" panose="02000503000000000000" pitchFamily="50" charset="0"/>
                </a:rPr>
                <a:t>linkedin_username</a:t>
              </a:r>
              <a:r>
                <a:rPr lang="en-US" sz="2000" dirty="0">
                  <a:solidFill>
                    <a:schemeClr val="bg1"/>
                  </a:solidFill>
                  <a:latin typeface="Adam" panose="02000503000000000000" pitchFamily="50" charset="0"/>
                </a:rPr>
                <a:t>&gt;</a:t>
              </a:r>
            </a:p>
          </p:txBody>
        </p:sp>
        <p:pic>
          <p:nvPicPr>
            <p:cNvPr id="180" name="Picture 4" descr="Images facebook f logo png transparent background pag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658" y="2518583"/>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4" descr="http://www.iconsdb.com/icons/preview/white/linkedin-3-xx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5656" y="3145438"/>
              <a:ext cx="247213" cy="247213"/>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181"/>
            <p:cNvPicPr>
              <a:picLocks noChangeAspect="1"/>
            </p:cNvPicPr>
            <p:nvPr/>
          </p:nvPicPr>
          <p:blipFill rotWithShape="1">
            <a:blip r:embed="rId9" cstate="print">
              <a:extLst>
                <a:ext uri="{BEBA8EAE-BF5A-486C-A8C5-ECC9F3942E4B}">
                  <a14:imgProps xmlns:a14="http://schemas.microsoft.com/office/drawing/2010/main">
                    <a14:imgLayer r:embed="rId8">
                      <a14:imgEffect>
                        <a14:backgroundRemoval t="7937" b="92857" l="1709" r="100000">
                          <a14:foregroundMark x1="56125" y1="84392" x2="56125" y2="84392"/>
                          <a14:backgroundMark x1="21053" y1="47500" x2="21053" y2="47500"/>
                          <a14:backgroundMark x1="72368" y1="48750" x2="72368" y2="48750"/>
                          <a14:backgroundMark x1="55263" y1="23750" x2="55263" y2="23750"/>
                          <a14:backgroundMark x1="25000" y1="66250" x2="25000" y2="66250"/>
                        </a14:backgroundRemoval>
                      </a14:imgEffect>
                    </a14:imgLayer>
                  </a14:imgProps>
                </a:ext>
                <a:ext uri="{28A0092B-C50C-407E-A947-70E740481C1C}">
                  <a14:useLocalDpi xmlns:a14="http://schemas.microsoft.com/office/drawing/2010/main" val="0"/>
                </a:ext>
              </a:extLst>
            </a:blip>
            <a:srcRect l="3334" t="11640" r="2678" b="11640"/>
            <a:stretch/>
          </p:blipFill>
          <p:spPr>
            <a:xfrm>
              <a:off x="2551499" y="1879157"/>
              <a:ext cx="295526" cy="259784"/>
            </a:xfrm>
            <a:prstGeom prst="rect">
              <a:avLst/>
            </a:prstGeom>
          </p:spPr>
        </p:pic>
      </p:grpSp>
    </p:spTree>
    <p:extLst>
      <p:ext uri="{BB962C8B-B14F-4D97-AF65-F5344CB8AC3E}">
        <p14:creationId xmlns:p14="http://schemas.microsoft.com/office/powerpoint/2010/main" val="12666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876916" y="819815"/>
            <a:ext cx="2135521" cy="646331"/>
          </a:xfrm>
          <a:prstGeom prst="rect">
            <a:avLst/>
          </a:prstGeom>
        </p:spPr>
        <p:txBody>
          <a:bodyPr wrap="none">
            <a:spAutoFit/>
          </a:bodyPr>
          <a:lstStyle/>
          <a:p>
            <a:r>
              <a:rPr lang="en-US" sz="3600" dirty="0">
                <a:solidFill>
                  <a:srgbClr val="92D050"/>
                </a:solidFill>
                <a:latin typeface="Adam" panose="02000503000000000000" pitchFamily="50" charset="0"/>
              </a:rPr>
              <a:t>Detecting</a:t>
            </a:r>
            <a:r>
              <a:rPr lang="en-US" sz="2800" dirty="0">
                <a:solidFill>
                  <a:srgbClr val="92D050"/>
                </a:solidFill>
                <a:latin typeface="Adam" panose="02000503000000000000" pitchFamily="50" charset="0"/>
              </a:rPr>
              <a:t>:</a:t>
            </a:r>
            <a:endParaRPr lang="en-US" sz="2800" dirty="0">
              <a:solidFill>
                <a:srgbClr val="92D050"/>
              </a:solidFill>
              <a:latin typeface="Adam" panose="02000503000000000000" pitchFamily="50" charset="0"/>
            </a:endParaRPr>
          </a:p>
        </p:txBody>
      </p:sp>
      <p:sp>
        <p:nvSpPr>
          <p:cNvPr id="17" name="Snip Diagonal Corner Rectangle 16"/>
          <p:cNvSpPr/>
          <p:nvPr/>
        </p:nvSpPr>
        <p:spPr>
          <a:xfrm>
            <a:off x="3030487" y="761904"/>
            <a:ext cx="4505731" cy="736291"/>
          </a:xfrm>
          <a:prstGeom prst="snip2DiagRect">
            <a:avLst>
              <a:gd name="adj1" fmla="val 50000"/>
              <a:gd name="adj2" fmla="val 16667"/>
            </a:avLst>
          </a:prstGeom>
          <a:no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
        <p:nvSpPr>
          <p:cNvPr id="19" name="Rectangle 18"/>
          <p:cNvSpPr/>
          <p:nvPr/>
        </p:nvSpPr>
        <p:spPr>
          <a:xfrm>
            <a:off x="876916" y="2070055"/>
            <a:ext cx="10840164" cy="1077218"/>
          </a:xfrm>
          <a:prstGeom prst="rect">
            <a:avLst/>
          </a:prstGeom>
        </p:spPr>
        <p:txBody>
          <a:bodyPr wrap="square">
            <a:spAutoFit/>
          </a:bodyPr>
          <a:lstStyle/>
          <a:p>
            <a:pPr algn="just"/>
            <a:r>
              <a:rPr lang="en-US" sz="3200" dirty="0" smtClean="0">
                <a:solidFill>
                  <a:schemeClr val="bg1"/>
                </a:solidFill>
                <a:latin typeface="Adam" panose="02000503000000000000" pitchFamily="50" charset="0"/>
              </a:rPr>
              <a:t>Wrote our </a:t>
            </a:r>
            <a:r>
              <a:rPr lang="en-US" sz="3200" dirty="0" smtClean="0">
                <a:solidFill>
                  <a:srgbClr val="92D050"/>
                </a:solidFill>
                <a:latin typeface="Adam" panose="02000503000000000000" pitchFamily="50" charset="0"/>
              </a:rPr>
              <a:t>own checker </a:t>
            </a:r>
            <a:r>
              <a:rPr lang="en-US" sz="3200" dirty="0" smtClean="0">
                <a:solidFill>
                  <a:schemeClr val="bg1"/>
                </a:solidFill>
                <a:latin typeface="Adam" panose="02000503000000000000" pitchFamily="50" charset="0"/>
              </a:rPr>
              <a:t>over Infer:</a:t>
            </a:r>
          </a:p>
          <a:p>
            <a:pPr algn="just"/>
            <a:endParaRPr lang="en-US" sz="3200" dirty="0">
              <a:solidFill>
                <a:schemeClr val="bg1"/>
              </a:solidFill>
              <a:latin typeface="Adam" panose="02000503000000000000" pitchFamily="50" charset="0"/>
            </a:endParaRPr>
          </a:p>
        </p:txBody>
      </p:sp>
      <p:sp>
        <p:nvSpPr>
          <p:cNvPr id="20" name="Rectangle 19"/>
          <p:cNvSpPr/>
          <p:nvPr/>
        </p:nvSpPr>
        <p:spPr>
          <a:xfrm>
            <a:off x="1581643" y="2971929"/>
            <a:ext cx="10336871" cy="3539430"/>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Detects the </a:t>
            </a:r>
            <a:r>
              <a:rPr lang="en-US" sz="2800" dirty="0" smtClean="0">
                <a:solidFill>
                  <a:srgbClr val="92D050"/>
                </a:solidFill>
                <a:latin typeface="Adam" panose="02000503000000000000" pitchFamily="50" charset="0"/>
              </a:rPr>
              <a:t>Activity</a:t>
            </a:r>
            <a:r>
              <a:rPr lang="en-US" sz="2800" dirty="0" smtClean="0">
                <a:solidFill>
                  <a:schemeClr val="bg1"/>
                </a:solidFill>
                <a:latin typeface="Adam" panose="02000503000000000000" pitchFamily="50" charset="0"/>
              </a:rPr>
              <a:t> Class</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Detects </a:t>
            </a:r>
            <a:r>
              <a:rPr lang="en-US" sz="2800" dirty="0" smtClean="0">
                <a:solidFill>
                  <a:srgbClr val="92D050"/>
                </a:solidFill>
                <a:latin typeface="Adam" panose="02000503000000000000" pitchFamily="50" charset="0"/>
              </a:rPr>
              <a:t>anonymous classes </a:t>
            </a:r>
            <a:r>
              <a:rPr lang="en-US" sz="2800" dirty="0" smtClean="0">
                <a:solidFill>
                  <a:schemeClr val="bg1"/>
                </a:solidFill>
                <a:latin typeface="Adam" panose="02000503000000000000" pitchFamily="50" charset="0"/>
              </a:rPr>
              <a:t>that user defined</a:t>
            </a:r>
            <a:endParaRPr lang="en-US" sz="2800" dirty="0" smtClean="0">
              <a:solidFill>
                <a:schemeClr val="bg1"/>
              </a:solidFill>
              <a:latin typeface="Adam" panose="02000503000000000000" pitchFamily="50" charset="0"/>
            </a:endParaRPr>
          </a:p>
          <a:p>
            <a:pPr algn="just"/>
            <a:endParaRPr lang="en-US" sz="2800" dirty="0" smtClean="0">
              <a:solidFill>
                <a:schemeClr val="bg1"/>
              </a:solidFill>
              <a:latin typeface="Adam" panose="02000503000000000000" pitchFamily="50" charset="0"/>
            </a:endParaRPr>
          </a:p>
          <a:p>
            <a:pPr lvl="3" algn="just"/>
            <a:r>
              <a:rPr lang="en-US" sz="2800" dirty="0" smtClean="0">
                <a:solidFill>
                  <a:schemeClr val="bg1"/>
                </a:solidFill>
                <a:latin typeface="Adam" panose="02000503000000000000" pitchFamily="50" charset="0"/>
              </a:rPr>
              <a:t>Checks if they preform any </a:t>
            </a:r>
            <a:r>
              <a:rPr lang="en-US" sz="2800" dirty="0" smtClean="0">
                <a:solidFill>
                  <a:srgbClr val="92D050"/>
                </a:solidFill>
                <a:latin typeface="Adam" panose="02000503000000000000" pitchFamily="50" charset="0"/>
              </a:rPr>
              <a:t>background work</a:t>
            </a:r>
            <a:r>
              <a:rPr lang="en-US" sz="2800" dirty="0">
                <a:solidFill>
                  <a:schemeClr val="bg1"/>
                </a:solidFill>
                <a:latin typeface="Adam" panose="02000503000000000000" pitchFamily="50" charset="0"/>
              </a:rPr>
              <a:t> </a:t>
            </a:r>
            <a:r>
              <a:rPr lang="en-US" sz="2800" dirty="0" smtClean="0">
                <a:solidFill>
                  <a:schemeClr val="bg1"/>
                </a:solidFill>
                <a:latin typeface="Adam" panose="02000503000000000000" pitchFamily="50" charset="0"/>
              </a:rPr>
              <a:t>that my continue after the activity has been destroyed.</a:t>
            </a:r>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lvl="4" algn="just"/>
            <a:r>
              <a:rPr lang="en-US" sz="2800" dirty="0" smtClean="0">
                <a:solidFill>
                  <a:schemeClr val="bg1"/>
                </a:solidFill>
                <a:latin typeface="Adam" panose="02000503000000000000" pitchFamily="50" charset="0"/>
              </a:rPr>
              <a:t>Reports an </a:t>
            </a:r>
            <a:r>
              <a:rPr lang="en-US" sz="2800" dirty="0" smtClean="0">
                <a:solidFill>
                  <a:srgbClr val="92D050"/>
                </a:solidFill>
                <a:latin typeface="Adam" panose="02000503000000000000" pitchFamily="50" charset="0"/>
              </a:rPr>
              <a:t>error</a:t>
            </a:r>
            <a:r>
              <a:rPr lang="en-US" sz="2800" dirty="0" smtClean="0">
                <a:solidFill>
                  <a:schemeClr val="bg1"/>
                </a:solidFill>
                <a:latin typeface="Adam" panose="02000503000000000000" pitchFamily="50" charset="0"/>
              </a:rPr>
              <a:t>.</a:t>
            </a:r>
            <a:endParaRPr lang="en-US" sz="2800" dirty="0" smtClean="0">
              <a:solidFill>
                <a:schemeClr val="bg1"/>
              </a:solidFill>
              <a:latin typeface="Adam" panose="02000503000000000000" pitchFamily="50" charset="0"/>
            </a:endParaRPr>
          </a:p>
        </p:txBody>
      </p:sp>
      <p:grpSp>
        <p:nvGrpSpPr>
          <p:cNvPr id="21" name="Group 20"/>
          <p:cNvGrpSpPr/>
          <p:nvPr/>
        </p:nvGrpSpPr>
        <p:grpSpPr>
          <a:xfrm>
            <a:off x="1048665" y="2968080"/>
            <a:ext cx="402868" cy="471446"/>
            <a:chOff x="602154" y="1817469"/>
            <a:chExt cx="2621106" cy="3067288"/>
          </a:xfrm>
        </p:grpSpPr>
        <p:sp>
          <p:nvSpPr>
            <p:cNvPr id="22" name="Diamond 21"/>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mond 26"/>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999193" y="2968080"/>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1</a:t>
            </a:r>
            <a:endParaRPr lang="en-US" sz="2400" b="1" dirty="0">
              <a:solidFill>
                <a:schemeClr val="bg1"/>
              </a:solidFill>
              <a:latin typeface="Ubuntu" panose="020B0504030602030204" pitchFamily="34" charset="0"/>
            </a:endParaRPr>
          </a:p>
        </p:txBody>
      </p:sp>
      <p:grpSp>
        <p:nvGrpSpPr>
          <p:cNvPr id="43" name="Group 42"/>
          <p:cNvGrpSpPr/>
          <p:nvPr/>
        </p:nvGrpSpPr>
        <p:grpSpPr>
          <a:xfrm>
            <a:off x="1886865" y="3799930"/>
            <a:ext cx="402868" cy="471446"/>
            <a:chOff x="602154" y="1817469"/>
            <a:chExt cx="2621106" cy="3067288"/>
          </a:xfrm>
        </p:grpSpPr>
        <p:sp>
          <p:nvSpPr>
            <p:cNvPr id="46" name="Diamond 4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p:cNvSpPr txBox="1"/>
          <p:nvPr/>
        </p:nvSpPr>
        <p:spPr>
          <a:xfrm>
            <a:off x="1837393" y="3799930"/>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2</a:t>
            </a:r>
            <a:endParaRPr lang="en-US" sz="2400" b="1" dirty="0">
              <a:solidFill>
                <a:schemeClr val="bg1"/>
              </a:solidFill>
              <a:latin typeface="Ubuntu" panose="020B0504030602030204" pitchFamily="34" charset="0"/>
            </a:endParaRPr>
          </a:p>
        </p:txBody>
      </p:sp>
      <p:grpSp>
        <p:nvGrpSpPr>
          <p:cNvPr id="93" name="Group 92"/>
          <p:cNvGrpSpPr/>
          <p:nvPr/>
        </p:nvGrpSpPr>
        <p:grpSpPr>
          <a:xfrm>
            <a:off x="2238488" y="4858763"/>
            <a:ext cx="402868" cy="471446"/>
            <a:chOff x="602154" y="1817469"/>
            <a:chExt cx="2621106" cy="3067288"/>
          </a:xfrm>
        </p:grpSpPr>
        <p:sp>
          <p:nvSpPr>
            <p:cNvPr id="94" name="Diamond 9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iamond 9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iamond 9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iamond 10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Diamond 10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10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p:cNvSpPr txBox="1"/>
          <p:nvPr/>
        </p:nvSpPr>
        <p:spPr>
          <a:xfrm>
            <a:off x="2189016" y="4858763"/>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3</a:t>
            </a:r>
            <a:endParaRPr lang="en-US" sz="2400" b="1" dirty="0">
              <a:solidFill>
                <a:schemeClr val="bg1"/>
              </a:solidFill>
              <a:latin typeface="Ubuntu" panose="020B0504030602030204" pitchFamily="34" charset="0"/>
            </a:endParaRPr>
          </a:p>
        </p:txBody>
      </p:sp>
      <p:grpSp>
        <p:nvGrpSpPr>
          <p:cNvPr id="109" name="Group 108"/>
          <p:cNvGrpSpPr/>
          <p:nvPr/>
        </p:nvGrpSpPr>
        <p:grpSpPr>
          <a:xfrm>
            <a:off x="2804280" y="5976363"/>
            <a:ext cx="402868" cy="471446"/>
            <a:chOff x="602154" y="1817469"/>
            <a:chExt cx="2621106" cy="3067288"/>
          </a:xfrm>
        </p:grpSpPr>
        <p:sp>
          <p:nvSpPr>
            <p:cNvPr id="110" name="Diamond 109"/>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iamond 110"/>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iamond 111"/>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iamond 112"/>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Diamond 113"/>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Diamond 114"/>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Diamond 115"/>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Diamond 116"/>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iamond 117"/>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Isosceles Triangle 12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TextBox 123"/>
          <p:cNvSpPr txBox="1"/>
          <p:nvPr/>
        </p:nvSpPr>
        <p:spPr>
          <a:xfrm>
            <a:off x="2754808" y="5976363"/>
            <a:ext cx="502758" cy="461665"/>
          </a:xfrm>
          <a:prstGeom prst="rect">
            <a:avLst/>
          </a:prstGeom>
          <a:noFill/>
        </p:spPr>
        <p:txBody>
          <a:bodyPr wrap="square" rtlCol="0">
            <a:spAutoFit/>
          </a:bodyPr>
          <a:lstStyle/>
          <a:p>
            <a:pPr algn="ctr"/>
            <a:r>
              <a:rPr lang="en-US" sz="2400" b="1" dirty="0" smtClean="0">
                <a:solidFill>
                  <a:schemeClr val="bg1"/>
                </a:solidFill>
                <a:latin typeface="Ubuntu" panose="020B0504030602030204" pitchFamily="34" charset="0"/>
              </a:rPr>
              <a:t>4</a:t>
            </a:r>
            <a:endParaRPr lang="en-US" sz="24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546274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60211" y="1626826"/>
            <a:ext cx="3470736" cy="4061548"/>
            <a:chOff x="602154" y="1817469"/>
            <a:chExt cx="2621106" cy="3067288"/>
          </a:xfrm>
        </p:grpSpPr>
        <p:sp>
          <p:nvSpPr>
            <p:cNvPr id="95" name="Diamond 94"/>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Diamond 98"/>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iamond 99"/>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iamond 101"/>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iamond 117"/>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12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Isosceles Triangle 12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2749449" y="2528316"/>
            <a:ext cx="1319498" cy="2540000"/>
            <a:chOff x="1602148" y="2149964"/>
            <a:chExt cx="1319498" cy="2540000"/>
          </a:xfrm>
        </p:grpSpPr>
        <p:sp>
          <p:nvSpPr>
            <p:cNvPr id="125" name="Freeform 124"/>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p:cNvSpPr/>
          <p:nvPr/>
        </p:nvSpPr>
        <p:spPr>
          <a:xfrm>
            <a:off x="5391150" y="3115692"/>
            <a:ext cx="2058302" cy="1323439"/>
          </a:xfrm>
          <a:prstGeom prst="rect">
            <a:avLst/>
          </a:prstGeom>
        </p:spPr>
        <p:txBody>
          <a:bodyPr wrap="square">
            <a:spAutoFit/>
          </a:bodyPr>
          <a:lstStyle/>
          <a:p>
            <a:pPr algn="ctr"/>
            <a:r>
              <a:rPr lang="en-US" sz="8000" dirty="0" smtClean="0">
                <a:solidFill>
                  <a:schemeClr val="bg1"/>
                </a:solidFill>
                <a:latin typeface="Adam" panose="02000503000000000000" pitchFamily="50" charset="0"/>
              </a:rPr>
              <a:t>VS</a:t>
            </a:r>
          </a:p>
        </p:txBody>
      </p:sp>
      <p:pic>
        <p:nvPicPr>
          <p:cNvPr id="130" name="Picture 2" descr="http://www.androidpolice.com/wp-content/uploads/2015/05/nexus2cee_icon_512.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768866" y="2178608"/>
            <a:ext cx="2583502" cy="323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0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nip Diagonal Corner Rectangle 19"/>
          <p:cNvSpPr/>
          <p:nvPr/>
        </p:nvSpPr>
        <p:spPr>
          <a:xfrm>
            <a:off x="133025" y="5501646"/>
            <a:ext cx="2862744"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Activities</a:t>
            </a:r>
            <a:endParaRPr lang="en-US" sz="2000" dirty="0">
              <a:latin typeface="Adam" panose="02000503000000000000" pitchFamily="50" charset="0"/>
            </a:endParaRPr>
          </a:p>
        </p:txBody>
      </p:sp>
      <p:sp>
        <p:nvSpPr>
          <p:cNvPr id="25" name="Snip Diagonal Corner Rectangle 24"/>
          <p:cNvSpPr/>
          <p:nvPr/>
        </p:nvSpPr>
        <p:spPr>
          <a:xfrm>
            <a:off x="3118555" y="5501646"/>
            <a:ext cx="2862744"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t>
            </a:r>
            <a:r>
              <a:rPr lang="en-US" sz="2000" dirty="0">
                <a:latin typeface="Adam" panose="02000503000000000000" pitchFamily="50" charset="0"/>
              </a:rPr>
              <a:t>V</a:t>
            </a:r>
            <a:r>
              <a:rPr lang="en-US" sz="2000" dirty="0" smtClean="0">
                <a:latin typeface="Adam" panose="02000503000000000000" pitchFamily="50" charset="0"/>
              </a:rPr>
              <a:t>iews</a:t>
            </a:r>
            <a:endParaRPr lang="en-US" sz="2000" dirty="0">
              <a:latin typeface="Adam" panose="02000503000000000000" pitchFamily="50" charset="0"/>
            </a:endParaRPr>
          </a:p>
        </p:txBody>
      </p:sp>
      <p:sp>
        <p:nvSpPr>
          <p:cNvPr id="26" name="Snip Diagonal Corner Rectangle 25"/>
          <p:cNvSpPr/>
          <p:nvPr/>
        </p:nvSpPr>
        <p:spPr>
          <a:xfrm>
            <a:off x="6104086" y="5501646"/>
            <a:ext cx="2862744"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Inner </a:t>
            </a:r>
            <a:r>
              <a:rPr lang="en-US" sz="2000" dirty="0">
                <a:latin typeface="Adam" panose="02000503000000000000" pitchFamily="50" charset="0"/>
              </a:rPr>
              <a:t>C</a:t>
            </a:r>
            <a:r>
              <a:rPr lang="en-US" sz="2000" dirty="0" smtClean="0">
                <a:latin typeface="Adam" panose="02000503000000000000" pitchFamily="50" charset="0"/>
              </a:rPr>
              <a:t>lasses</a:t>
            </a:r>
            <a:endParaRPr lang="en-US" sz="2000" dirty="0">
              <a:latin typeface="Adam" panose="02000503000000000000" pitchFamily="50" charset="0"/>
            </a:endParaRPr>
          </a:p>
        </p:txBody>
      </p:sp>
      <p:sp>
        <p:nvSpPr>
          <p:cNvPr id="27" name="Snip Diagonal Corner Rectangle 26"/>
          <p:cNvSpPr/>
          <p:nvPr/>
        </p:nvSpPr>
        <p:spPr>
          <a:xfrm>
            <a:off x="9089616" y="5501646"/>
            <a:ext cx="2862744"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Anonymous Classes</a:t>
            </a:r>
            <a:endParaRPr lang="en-US" sz="2000" dirty="0">
              <a:latin typeface="Adam" panose="02000503000000000000" pitchFamily="50"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3367" b="22807"/>
          <a:stretch/>
        </p:blipFill>
        <p:spPr>
          <a:xfrm>
            <a:off x="9123515" y="1608822"/>
            <a:ext cx="2862744" cy="375721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3368" b="22757"/>
          <a:stretch/>
        </p:blipFill>
        <p:spPr>
          <a:xfrm>
            <a:off x="133025" y="1606264"/>
            <a:ext cx="2862744" cy="3759771"/>
          </a:xfrm>
          <a:prstGeom prst="rect">
            <a:avLst/>
          </a:prstGeom>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3368" b="22756"/>
          <a:stretch/>
        </p:blipFill>
        <p:spPr>
          <a:xfrm>
            <a:off x="3129855" y="1606264"/>
            <a:ext cx="2862744" cy="3759771"/>
          </a:xfrm>
          <a:prstGeom prst="rect">
            <a:avLst/>
          </a:prstGeom>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t="3369" b="22756"/>
          <a:stretch/>
        </p:blipFill>
        <p:spPr>
          <a:xfrm>
            <a:off x="6126685" y="1606264"/>
            <a:ext cx="2862744" cy="3759771"/>
          </a:xfrm>
          <a:prstGeom prst="rect">
            <a:avLst/>
          </a:prstGeom>
        </p:spPr>
      </p:pic>
      <p:pic>
        <p:nvPicPr>
          <p:cNvPr id="47"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028359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7264161"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4278630" y="925506"/>
            <a:ext cx="542594" cy="68035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www.androidpolice.com/wp-content/uploads/2015/05/nexus2cee_icon_512.png"/>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4063" b="86719" l="19336" r="81250">
                        <a14:foregroundMark x1="47461" y1="63086" x2="47461" y2="63086"/>
                      </a14:backgroundRemoval>
                    </a14:imgEffect>
                    <a14:imgEffect>
                      <a14:sharpenSoften amount="100000"/>
                    </a14:imgEffect>
                  </a14:imgLayer>
                </a14:imgProps>
              </a:ext>
              <a:ext uri="{28A0092B-C50C-407E-A947-70E740481C1C}">
                <a14:useLocalDpi xmlns:a14="http://schemas.microsoft.com/office/drawing/2010/main" val="0"/>
              </a:ext>
            </a:extLst>
          </a:blip>
          <a:srcRect l="19539" t="13523" r="21137" b="12092"/>
          <a:stretch/>
        </p:blipFill>
        <p:spPr bwMode="auto">
          <a:xfrm>
            <a:off x="1293099" y="925506"/>
            <a:ext cx="542594" cy="68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3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nip Diagonal Corner Rectangle 19"/>
          <p:cNvSpPr/>
          <p:nvPr/>
        </p:nvSpPr>
        <p:spPr>
          <a:xfrm>
            <a:off x="133025" y="5501646"/>
            <a:ext cx="2862744"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Activities</a:t>
            </a:r>
            <a:endParaRPr lang="en-US" sz="2000" dirty="0">
              <a:latin typeface="Adam" panose="02000503000000000000" pitchFamily="50" charset="0"/>
            </a:endParaRPr>
          </a:p>
        </p:txBody>
      </p:sp>
      <p:sp>
        <p:nvSpPr>
          <p:cNvPr id="25" name="Snip Diagonal Corner Rectangle 24"/>
          <p:cNvSpPr/>
          <p:nvPr/>
        </p:nvSpPr>
        <p:spPr>
          <a:xfrm>
            <a:off x="3118555" y="5501646"/>
            <a:ext cx="2862744"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Static </a:t>
            </a:r>
            <a:r>
              <a:rPr lang="en-US" sz="2000" dirty="0">
                <a:latin typeface="Adam" panose="02000503000000000000" pitchFamily="50" charset="0"/>
              </a:rPr>
              <a:t>V</a:t>
            </a:r>
            <a:r>
              <a:rPr lang="en-US" sz="2000" dirty="0" smtClean="0">
                <a:latin typeface="Adam" panose="02000503000000000000" pitchFamily="50" charset="0"/>
              </a:rPr>
              <a:t>iews</a:t>
            </a:r>
            <a:endParaRPr lang="en-US" sz="2000" dirty="0">
              <a:latin typeface="Adam" panose="02000503000000000000" pitchFamily="50" charset="0"/>
            </a:endParaRPr>
          </a:p>
        </p:txBody>
      </p:sp>
      <p:sp>
        <p:nvSpPr>
          <p:cNvPr id="26" name="Snip Diagonal Corner Rectangle 25"/>
          <p:cNvSpPr/>
          <p:nvPr/>
        </p:nvSpPr>
        <p:spPr>
          <a:xfrm>
            <a:off x="6104086" y="5501646"/>
            <a:ext cx="2862744"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Inner </a:t>
            </a:r>
            <a:r>
              <a:rPr lang="en-US" sz="2000" dirty="0">
                <a:latin typeface="Adam" panose="02000503000000000000" pitchFamily="50" charset="0"/>
              </a:rPr>
              <a:t>C</a:t>
            </a:r>
            <a:r>
              <a:rPr lang="en-US" sz="2000" dirty="0" smtClean="0">
                <a:latin typeface="Adam" panose="02000503000000000000" pitchFamily="50" charset="0"/>
              </a:rPr>
              <a:t>lasses</a:t>
            </a:r>
            <a:endParaRPr lang="en-US" sz="2000" dirty="0">
              <a:latin typeface="Adam" panose="02000503000000000000" pitchFamily="50" charset="0"/>
            </a:endParaRPr>
          </a:p>
        </p:txBody>
      </p:sp>
      <p:sp>
        <p:nvSpPr>
          <p:cNvPr id="27" name="Snip Diagonal Corner Rectangle 26"/>
          <p:cNvSpPr/>
          <p:nvPr/>
        </p:nvSpPr>
        <p:spPr>
          <a:xfrm>
            <a:off x="9089616" y="5501646"/>
            <a:ext cx="2862744"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Anonymous Classes</a:t>
            </a:r>
            <a:endParaRPr lang="en-US" sz="2000" dirty="0">
              <a:latin typeface="Adam" panose="02000503000000000000" pitchFamily="50" charset="0"/>
            </a:endParaRPr>
          </a:p>
        </p:txBody>
      </p:sp>
      <p:pic>
        <p:nvPicPr>
          <p:cNvPr id="48" name="Picture 47"/>
          <p:cNvPicPr>
            <a:picLocks noChangeAspect="1"/>
          </p:cNvPicPr>
          <p:nvPr/>
        </p:nvPicPr>
        <p:blipFill>
          <a:blip r:embed="rId2"/>
          <a:stretch>
            <a:fillRect/>
          </a:stretch>
        </p:blipFill>
        <p:spPr>
          <a:xfrm>
            <a:off x="1201868" y="853964"/>
            <a:ext cx="656702" cy="693698"/>
          </a:xfrm>
          <a:prstGeom prst="rect">
            <a:avLst/>
          </a:prstGeom>
        </p:spPr>
      </p:pic>
      <p:pic>
        <p:nvPicPr>
          <p:cNvPr id="52" name="Picture 51"/>
          <p:cNvPicPr>
            <a:picLocks noChangeAspect="1"/>
          </p:cNvPicPr>
          <p:nvPr/>
        </p:nvPicPr>
        <p:blipFill>
          <a:blip r:embed="rId2"/>
          <a:stretch>
            <a:fillRect/>
          </a:stretch>
        </p:blipFill>
        <p:spPr>
          <a:xfrm>
            <a:off x="4226280" y="853964"/>
            <a:ext cx="656702" cy="693698"/>
          </a:xfrm>
          <a:prstGeom prst="rect">
            <a:avLst/>
          </a:prstGeom>
        </p:spPr>
      </p:pic>
      <p:pic>
        <p:nvPicPr>
          <p:cNvPr id="53" name="Picture 52"/>
          <p:cNvPicPr>
            <a:picLocks noChangeAspect="1"/>
          </p:cNvPicPr>
          <p:nvPr/>
        </p:nvPicPr>
        <p:blipFill>
          <a:blip r:embed="rId2"/>
          <a:stretch>
            <a:fillRect/>
          </a:stretch>
        </p:blipFill>
        <p:spPr>
          <a:xfrm>
            <a:off x="7212477" y="853964"/>
            <a:ext cx="656702" cy="693698"/>
          </a:xfrm>
          <a:prstGeom prst="rect">
            <a:avLst/>
          </a:prstGeom>
        </p:spPr>
      </p:pic>
      <p:pic>
        <p:nvPicPr>
          <p:cNvPr id="54" name="Picture 53"/>
          <p:cNvPicPr>
            <a:picLocks noChangeAspect="1"/>
          </p:cNvPicPr>
          <p:nvPr/>
        </p:nvPicPr>
        <p:blipFill>
          <a:blip r:embed="rId2"/>
          <a:stretch>
            <a:fillRect/>
          </a:stretch>
        </p:blipFill>
        <p:spPr>
          <a:xfrm>
            <a:off x="10231038" y="853964"/>
            <a:ext cx="656702" cy="693698"/>
          </a:xfrm>
          <a:prstGeom prst="rect">
            <a:avLst/>
          </a:prstGeom>
        </p:spPr>
      </p:pic>
      <p:sp>
        <p:nvSpPr>
          <p:cNvPr id="61" name="Snip Diagonal Corner Rectangle 60"/>
          <p:cNvSpPr/>
          <p:nvPr/>
        </p:nvSpPr>
        <p:spPr>
          <a:xfrm>
            <a:off x="141728" y="1635548"/>
            <a:ext cx="2865342" cy="3730488"/>
          </a:xfrm>
          <a:prstGeom prst="snip2DiagRect">
            <a:avLst>
              <a:gd name="adj1" fmla="val 16198"/>
              <a:gd name="adj2" fmla="val 9085"/>
            </a:avLst>
          </a:prstGeom>
          <a:solidFill>
            <a:srgbClr val="300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000" dirty="0">
              <a:solidFill>
                <a:schemeClr val="tx1"/>
              </a:solidFill>
              <a:latin typeface="Arial" panose="020B0604020202020204" pitchFamily="34" charset="0"/>
            </a:endParaRPr>
          </a:p>
        </p:txBody>
      </p:sp>
      <p:sp>
        <p:nvSpPr>
          <p:cNvPr id="62" name="Snip Diagonal Corner Rectangle 61"/>
          <p:cNvSpPr/>
          <p:nvPr/>
        </p:nvSpPr>
        <p:spPr>
          <a:xfrm>
            <a:off x="3141156" y="1635548"/>
            <a:ext cx="2865342" cy="3730488"/>
          </a:xfrm>
          <a:prstGeom prst="snip2DiagRect">
            <a:avLst>
              <a:gd name="adj1" fmla="val 16198"/>
              <a:gd name="adj2" fmla="val 9085"/>
            </a:avLst>
          </a:prstGeom>
          <a:solidFill>
            <a:srgbClr val="300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000" dirty="0">
              <a:solidFill>
                <a:schemeClr val="tx1"/>
              </a:solidFill>
              <a:latin typeface="Arial" panose="020B0604020202020204" pitchFamily="34" charset="0"/>
            </a:endParaRPr>
          </a:p>
        </p:txBody>
      </p:sp>
      <p:sp>
        <p:nvSpPr>
          <p:cNvPr id="63" name="Snip Diagonal Corner Rectangle 62"/>
          <p:cNvSpPr/>
          <p:nvPr/>
        </p:nvSpPr>
        <p:spPr>
          <a:xfrm>
            <a:off x="9126718" y="1635548"/>
            <a:ext cx="2865342" cy="3730488"/>
          </a:xfrm>
          <a:prstGeom prst="snip2DiagRect">
            <a:avLst>
              <a:gd name="adj1" fmla="val 16198"/>
              <a:gd name="adj2" fmla="val 9085"/>
            </a:avLst>
          </a:prstGeom>
          <a:solidFill>
            <a:srgbClr val="300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000" dirty="0">
              <a:solidFill>
                <a:schemeClr val="tx1"/>
              </a:solidFill>
              <a:latin typeface="Arial" panose="020B0604020202020204" pitchFamily="34" charset="0"/>
            </a:endParaRPr>
          </a:p>
        </p:txBody>
      </p:sp>
      <p:sp>
        <p:nvSpPr>
          <p:cNvPr id="64" name="Snip Diagonal Corner Rectangle 63"/>
          <p:cNvSpPr/>
          <p:nvPr/>
        </p:nvSpPr>
        <p:spPr>
          <a:xfrm>
            <a:off x="6140584" y="1635548"/>
            <a:ext cx="2865342" cy="3730488"/>
          </a:xfrm>
          <a:prstGeom prst="snip2DiagRect">
            <a:avLst>
              <a:gd name="adj1" fmla="val 16198"/>
              <a:gd name="adj2" fmla="val 9085"/>
            </a:avLst>
          </a:prstGeom>
          <a:solidFill>
            <a:srgbClr val="300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sz="1000" dirty="0">
              <a:solidFill>
                <a:schemeClr val="tx1"/>
              </a:solidFill>
              <a:latin typeface="Arial" panose="020B0604020202020204" pitchFamily="34" charset="0"/>
            </a:endParaRPr>
          </a:p>
        </p:txBody>
      </p:sp>
      <p:pic>
        <p:nvPicPr>
          <p:cNvPr id="3" name="Picture 2"/>
          <p:cNvPicPr>
            <a:picLocks noChangeAspect="1"/>
          </p:cNvPicPr>
          <p:nvPr/>
        </p:nvPicPr>
        <p:blipFill rotWithShape="1">
          <a:blip r:embed="rId3"/>
          <a:srcRect l="291"/>
          <a:stretch/>
        </p:blipFill>
        <p:spPr>
          <a:xfrm>
            <a:off x="3233719" y="2465144"/>
            <a:ext cx="2718102" cy="2071296"/>
          </a:xfrm>
          <a:prstGeom prst="rect">
            <a:avLst/>
          </a:prstGeom>
        </p:spPr>
      </p:pic>
      <p:pic>
        <p:nvPicPr>
          <p:cNvPr id="4" name="Picture 3"/>
          <p:cNvPicPr>
            <a:picLocks noChangeAspect="1"/>
          </p:cNvPicPr>
          <p:nvPr/>
        </p:nvPicPr>
        <p:blipFill>
          <a:blip r:embed="rId4"/>
          <a:stretch>
            <a:fillRect/>
          </a:stretch>
        </p:blipFill>
        <p:spPr>
          <a:xfrm>
            <a:off x="9186039" y="2481908"/>
            <a:ext cx="2752022" cy="1877249"/>
          </a:xfrm>
          <a:prstGeom prst="rect">
            <a:avLst/>
          </a:prstGeom>
        </p:spPr>
      </p:pic>
      <p:pic>
        <p:nvPicPr>
          <p:cNvPr id="12" name="Picture 11"/>
          <p:cNvPicPr>
            <a:picLocks noChangeAspect="1"/>
          </p:cNvPicPr>
          <p:nvPr/>
        </p:nvPicPr>
        <p:blipFill rotWithShape="1">
          <a:blip r:embed="rId5"/>
          <a:srcRect l="371"/>
          <a:stretch/>
        </p:blipFill>
        <p:spPr>
          <a:xfrm>
            <a:off x="188892" y="2528599"/>
            <a:ext cx="2795134" cy="1950268"/>
          </a:xfrm>
          <a:prstGeom prst="rect">
            <a:avLst/>
          </a:prstGeom>
        </p:spPr>
      </p:pic>
      <p:pic>
        <p:nvPicPr>
          <p:cNvPr id="13" name="Picture 12"/>
          <p:cNvPicPr>
            <a:picLocks noChangeAspect="1"/>
          </p:cNvPicPr>
          <p:nvPr/>
        </p:nvPicPr>
        <p:blipFill>
          <a:blip r:embed="rId6"/>
          <a:stretch>
            <a:fillRect/>
          </a:stretch>
        </p:blipFill>
        <p:spPr>
          <a:xfrm>
            <a:off x="6211693" y="2505615"/>
            <a:ext cx="2755137" cy="2187334"/>
          </a:xfrm>
          <a:prstGeom prst="rect">
            <a:avLst/>
          </a:prstGeom>
        </p:spPr>
      </p:pic>
    </p:spTree>
    <p:extLst>
      <p:ext uri="{BB962C8B-B14F-4D97-AF65-F5344CB8AC3E}">
        <p14:creationId xmlns:p14="http://schemas.microsoft.com/office/powerpoint/2010/main" val="780567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3812804" y="3002623"/>
            <a:ext cx="6096000" cy="1223412"/>
          </a:xfrm>
          <a:prstGeom prst="rect">
            <a:avLst/>
          </a:prstGeom>
        </p:spPr>
        <p:txBody>
          <a:bodyPr>
            <a:spAutoFit/>
          </a:bodyPr>
          <a:lstStyle/>
          <a:p>
            <a:pPr fontAlgn="base"/>
            <a:r>
              <a:rPr lang="en-US" sz="1050" b="1" dirty="0">
                <a:solidFill>
                  <a:schemeClr val="bg1"/>
                </a:solidFill>
                <a:latin typeface="Lato"/>
              </a:rPr>
              <a:t>How does Infer compare to Android linters and </a:t>
            </a:r>
            <a:r>
              <a:rPr lang="en-US" sz="1050" b="1" dirty="0" err="1">
                <a:solidFill>
                  <a:schemeClr val="bg1"/>
                </a:solidFill>
                <a:latin typeface="Lato"/>
              </a:rPr>
              <a:t>Findbugs</a:t>
            </a:r>
            <a:r>
              <a:rPr lang="en-US" sz="1050" b="1" dirty="0">
                <a:solidFill>
                  <a:schemeClr val="bg1"/>
                </a:solidFill>
                <a:latin typeface="Lato"/>
              </a:rPr>
              <a:t>?</a:t>
            </a:r>
          </a:p>
          <a:p>
            <a:pPr fontAlgn="base"/>
            <a:r>
              <a:rPr lang="en-US" sz="1050" dirty="0">
                <a:solidFill>
                  <a:schemeClr val="bg1"/>
                </a:solidFill>
                <a:latin typeface="Lato"/>
              </a:rPr>
              <a:t>Infer finds deeper infer-procedural bugs sometimes spanning multiple files. Linters, in contrast, typically implement simple syntactic checks that are local within one procedure. But they are valuable and Infer doesn’t try to duplicate what they are good at. At Facebook we run both Infer and a collection of Android linters. </a:t>
            </a:r>
            <a:r>
              <a:rPr lang="en-US" sz="1050" dirty="0" err="1">
                <a:solidFill>
                  <a:schemeClr val="bg1"/>
                </a:solidFill>
                <a:latin typeface="Lato"/>
              </a:rPr>
              <a:t>Findbugs</a:t>
            </a:r>
            <a:r>
              <a:rPr lang="en-US" sz="1050" dirty="0">
                <a:solidFill>
                  <a:schemeClr val="bg1"/>
                </a:solidFill>
                <a:latin typeface="Lato"/>
              </a:rPr>
              <a:t> can be useful too; it is more akin to linters</a:t>
            </a:r>
            <a:r>
              <a:rPr lang="en-US" sz="1050" dirty="0" smtClean="0">
                <a:solidFill>
                  <a:schemeClr val="bg1"/>
                </a:solidFill>
                <a:latin typeface="Lato"/>
              </a:rPr>
              <a:t>.</a:t>
            </a:r>
          </a:p>
          <a:p>
            <a:pPr fontAlgn="base"/>
            <a:endParaRPr lang="en-US" sz="1050" b="0" i="0" dirty="0">
              <a:solidFill>
                <a:schemeClr val="bg1"/>
              </a:solidFill>
              <a:effectLst/>
              <a:latin typeface="Lato"/>
            </a:endParaRPr>
          </a:p>
          <a:p>
            <a:pPr fontAlgn="base"/>
            <a:r>
              <a:rPr lang="en-US" sz="1050" dirty="0">
                <a:solidFill>
                  <a:schemeClr val="bg1"/>
                </a:solidFill>
                <a:latin typeface="Lato"/>
              </a:rPr>
              <a:t>http://</a:t>
            </a:r>
            <a:r>
              <a:rPr lang="en-US" sz="1050" dirty="0" smtClean="0">
                <a:solidFill>
                  <a:schemeClr val="bg1"/>
                </a:solidFill>
                <a:latin typeface="Lato"/>
              </a:rPr>
              <a:t>fbinfer.com/support.html</a:t>
            </a:r>
            <a:endParaRPr lang="en-US" sz="1050" b="0" i="0" dirty="0">
              <a:solidFill>
                <a:schemeClr val="bg1"/>
              </a:solidFill>
              <a:effectLst/>
              <a:latin typeface="Lato"/>
            </a:endParaRPr>
          </a:p>
        </p:txBody>
      </p:sp>
    </p:spTree>
    <p:extLst>
      <p:ext uri="{BB962C8B-B14F-4D97-AF65-F5344CB8AC3E}">
        <p14:creationId xmlns:p14="http://schemas.microsoft.com/office/powerpoint/2010/main" val="326687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30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65" name="Group 64"/>
          <p:cNvGrpSpPr/>
          <p:nvPr/>
        </p:nvGrpSpPr>
        <p:grpSpPr>
          <a:xfrm>
            <a:off x="4360632" y="1398226"/>
            <a:ext cx="3470736" cy="4061548"/>
            <a:chOff x="602154" y="1817469"/>
            <a:chExt cx="2621106" cy="3067288"/>
          </a:xfrm>
        </p:grpSpPr>
        <p:sp>
          <p:nvSpPr>
            <p:cNvPr id="76" name="Diamond 7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iamond 83"/>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amond 84"/>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5749870" y="2299716"/>
            <a:ext cx="1319498" cy="2540000"/>
            <a:chOff x="1602148" y="2149964"/>
            <a:chExt cx="1319498" cy="2540000"/>
          </a:xfrm>
        </p:grpSpPr>
        <p:sp>
          <p:nvSpPr>
            <p:cNvPr id="73" name="Freeform 72"/>
            <p:cNvSpPr/>
            <p:nvPr/>
          </p:nvSpPr>
          <p:spPr>
            <a:xfrm>
              <a:off x="1703282" y="2737340"/>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550714" y="2366408"/>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602148" y="214996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p:cNvSpPr/>
          <p:nvPr/>
        </p:nvSpPr>
        <p:spPr>
          <a:xfrm>
            <a:off x="3190671" y="5855101"/>
            <a:ext cx="5810658"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dam" panose="02000503000000000000" pitchFamily="50" charset="0"/>
              </a:rPr>
              <a:t>Thank you.</a:t>
            </a:r>
            <a:endParaRPr lang="en-US" sz="2000" dirty="0">
              <a:latin typeface="Adam" panose="02000503000000000000" pitchFamily="50" charset="0"/>
            </a:endParaRPr>
          </a:p>
        </p:txBody>
      </p:sp>
    </p:spTree>
    <p:extLst>
      <p:ext uri="{BB962C8B-B14F-4D97-AF65-F5344CB8AC3E}">
        <p14:creationId xmlns:p14="http://schemas.microsoft.com/office/powerpoint/2010/main" val="68818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1979453"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References</a:t>
            </a:r>
            <a:endParaRPr lang="en-US" sz="2000" dirty="0">
              <a:solidFill>
                <a:schemeClr val="bg1"/>
              </a:solidFill>
              <a:latin typeface="Adam" panose="02000503000000000000" pitchFamily="50" charset="0"/>
              <a:ea typeface="Roboto Light" panose="02000000000000000000" pitchFamily="2" charset="0"/>
            </a:endParaRPr>
          </a:p>
        </p:txBody>
      </p:sp>
      <p:sp>
        <p:nvSpPr>
          <p:cNvPr id="45" name="Rectangle 44"/>
          <p:cNvSpPr/>
          <p:nvPr/>
        </p:nvSpPr>
        <p:spPr>
          <a:xfrm>
            <a:off x="10774560" y="518552"/>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705" y="1272946"/>
            <a:ext cx="11342245" cy="4616648"/>
          </a:xfrm>
          <a:prstGeom prst="rect">
            <a:avLst/>
          </a:prstGeom>
        </p:spPr>
        <p:txBody>
          <a:bodyPr wrap="square">
            <a:spAutoFit/>
          </a:bodyPr>
          <a:lstStyle/>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E6121 Reliable </a:t>
            </a:r>
            <a:r>
              <a:rPr lang="en-US" sz="1400" dirty="0" smtClean="0">
                <a:solidFill>
                  <a:schemeClr val="bg1"/>
                </a:solidFill>
                <a:latin typeface="Adam" panose="02000503000000000000" pitchFamily="50" charset="0"/>
              </a:rPr>
              <a:t>Software Course Website, Final Project: http://www.cs.columbia.edu/~junfeng/17sp-e6121/hw/hw3.html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Android Developers</a:t>
            </a:r>
            <a:r>
              <a:rPr lang="en-US" sz="1400" dirty="0">
                <a:solidFill>
                  <a:schemeClr val="bg1"/>
                </a:solidFill>
                <a:latin typeface="Adam" panose="02000503000000000000" pitchFamily="50" charset="0"/>
              </a:rPr>
              <a:t>, The Activity </a:t>
            </a:r>
            <a:r>
              <a:rPr lang="en-US" sz="1400" dirty="0" smtClean="0">
                <a:solidFill>
                  <a:schemeClr val="bg1"/>
                </a:solidFill>
                <a:latin typeface="Adam" panose="02000503000000000000" pitchFamily="50" charset="0"/>
              </a:rPr>
              <a:t>Lifecycle: https://developer.android.com/guide/components/activities/activity-lifecycle.html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smtClean="0">
                <a:solidFill>
                  <a:schemeClr val="bg1"/>
                </a:solidFill>
                <a:latin typeface="Adam" panose="02000503000000000000" pitchFamily="50" charset="0"/>
              </a:rPr>
              <a:t>JavaPoint</a:t>
            </a:r>
            <a:r>
              <a:rPr lang="en-US" sz="1400" dirty="0">
                <a:solidFill>
                  <a:schemeClr val="bg1"/>
                </a:solidFill>
                <a:latin typeface="Adam" panose="02000503000000000000" pitchFamily="50" charset="0"/>
              </a:rPr>
              <a:t>, Android Activity </a:t>
            </a:r>
            <a:r>
              <a:rPr lang="en-US" sz="1400" dirty="0" smtClean="0">
                <a:solidFill>
                  <a:schemeClr val="bg1"/>
                </a:solidFill>
                <a:latin typeface="Adam" panose="02000503000000000000" pitchFamily="50" charset="0"/>
              </a:rPr>
              <a:t>Lifecycle: http</a:t>
            </a:r>
            <a:r>
              <a:rPr lang="en-US" sz="1400" dirty="0">
                <a:solidFill>
                  <a:schemeClr val="bg1"/>
                </a:solidFill>
                <a:latin typeface="Adam" panose="02000503000000000000" pitchFamily="50" charset="0"/>
              </a:rPr>
              <a:t>://www.javatpoint.com/android-life-cycle-of-activity</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err="1">
                <a:solidFill>
                  <a:schemeClr val="bg1"/>
                </a:solidFill>
                <a:latin typeface="Adam" panose="02000503000000000000" pitchFamily="50" charset="0"/>
              </a:rPr>
              <a:t>Nimbledroid</a:t>
            </a:r>
            <a:r>
              <a:rPr lang="en-US" sz="1400" dirty="0">
                <a:solidFill>
                  <a:schemeClr val="bg1"/>
                </a:solidFill>
                <a:latin typeface="Adam" panose="02000503000000000000" pitchFamily="50" charset="0"/>
              </a:rPr>
              <a:t> Blog, Ways Your Android App Can Leak </a:t>
            </a:r>
            <a:r>
              <a:rPr lang="en-US" sz="1400" dirty="0" smtClean="0">
                <a:solidFill>
                  <a:schemeClr val="bg1"/>
                </a:solidFill>
                <a:latin typeface="Adam" panose="02000503000000000000" pitchFamily="50" charset="0"/>
              </a:rPr>
              <a:t>Memory: http</a:t>
            </a:r>
            <a:r>
              <a:rPr lang="en-US" sz="1400" dirty="0">
                <a:solidFill>
                  <a:schemeClr val="bg1"/>
                </a:solidFill>
                <a:latin typeface="Adam" panose="02000503000000000000" pitchFamily="50" charset="0"/>
              </a:rPr>
              <a:t>://</a:t>
            </a:r>
            <a:r>
              <a:rPr lang="en-US" sz="1400" dirty="0" smtClean="0">
                <a:solidFill>
                  <a:schemeClr val="bg1"/>
                </a:solidFill>
                <a:latin typeface="Adam" panose="02000503000000000000" pitchFamily="50" charset="0"/>
              </a:rPr>
              <a:t>blog.nimbledroid.com/2016/05/23/memory-leaks.html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Infer by Facebook, http</a:t>
            </a:r>
            <a:r>
              <a:rPr lang="en-US" sz="1400" dirty="0">
                <a:solidFill>
                  <a:schemeClr val="bg1"/>
                </a:solidFill>
                <a:latin typeface="Adam" panose="02000503000000000000" pitchFamily="50" charset="0"/>
              </a:rPr>
              <a:t>://fbinfer.com/</a:t>
            </a: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Simple </a:t>
            </a:r>
            <a:r>
              <a:rPr lang="en-US" sz="1400" dirty="0" err="1">
                <a:solidFill>
                  <a:schemeClr val="bg1"/>
                </a:solidFill>
                <a:latin typeface="Adam" panose="02000503000000000000" pitchFamily="50" charset="0"/>
              </a:rPr>
              <a:t>intraprocedural</a:t>
            </a:r>
            <a:r>
              <a:rPr lang="en-US" sz="1400" dirty="0">
                <a:solidFill>
                  <a:schemeClr val="bg1"/>
                </a:solidFill>
                <a:latin typeface="Adam" panose="02000503000000000000" pitchFamily="50" charset="0"/>
              </a:rPr>
              <a:t> checkers </a:t>
            </a:r>
            <a:r>
              <a:rPr lang="en-US" sz="1400" dirty="0" smtClean="0">
                <a:solidFill>
                  <a:schemeClr val="bg1"/>
                </a:solidFill>
                <a:latin typeface="Adam" panose="02000503000000000000" pitchFamily="50" charset="0"/>
              </a:rPr>
              <a:t>in Infer, http://fbinfer.com/docs/adding-checkers.html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Infer Bug Types, http</a:t>
            </a:r>
            <a:r>
              <a:rPr lang="en-US" sz="1400" dirty="0">
                <a:solidFill>
                  <a:schemeClr val="bg1"/>
                </a:solidFill>
                <a:latin typeface="Adam" panose="02000503000000000000" pitchFamily="50" charset="0"/>
              </a:rPr>
              <a:t>://</a:t>
            </a:r>
            <a:r>
              <a:rPr lang="en-US" sz="1400" dirty="0" smtClean="0">
                <a:solidFill>
                  <a:schemeClr val="bg1"/>
                </a:solidFill>
                <a:latin typeface="Adam" panose="02000503000000000000" pitchFamily="50" charset="0"/>
              </a:rPr>
              <a:t>fbinfer.com/docs/infer-bug-types.html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Infer Simple </a:t>
            </a:r>
            <a:r>
              <a:rPr lang="en-US" sz="1400" dirty="0" err="1">
                <a:solidFill>
                  <a:schemeClr val="bg1"/>
                </a:solidFill>
                <a:latin typeface="Adam" panose="02000503000000000000" pitchFamily="50" charset="0"/>
              </a:rPr>
              <a:t>I</a:t>
            </a:r>
            <a:r>
              <a:rPr lang="en-US" sz="1400" dirty="0" err="1" smtClean="0">
                <a:solidFill>
                  <a:schemeClr val="bg1"/>
                </a:solidFill>
                <a:latin typeface="Adam" panose="02000503000000000000" pitchFamily="50" charset="0"/>
              </a:rPr>
              <a:t>ntraprocedural</a:t>
            </a:r>
            <a:r>
              <a:rPr lang="en-US" sz="1400" dirty="0" smtClean="0">
                <a:solidFill>
                  <a:schemeClr val="bg1"/>
                </a:solidFill>
                <a:latin typeface="Adam" panose="02000503000000000000" pitchFamily="50" charset="0"/>
              </a:rPr>
              <a:t> Checkers</a:t>
            </a:r>
            <a:r>
              <a:rPr lang="en-US" sz="1400" dirty="0">
                <a:solidFill>
                  <a:schemeClr val="bg1"/>
                </a:solidFill>
                <a:latin typeface="Adam" panose="02000503000000000000" pitchFamily="50" charset="0"/>
              </a:rPr>
              <a:t>, http</a:t>
            </a:r>
            <a:r>
              <a:rPr lang="en-US" sz="1400" dirty="0">
                <a:solidFill>
                  <a:schemeClr val="bg1"/>
                </a:solidFill>
                <a:latin typeface="Adam" panose="02000503000000000000" pitchFamily="50" charset="0"/>
              </a:rPr>
              <a:t>://fbinfer.com/docs/adding-checkers.html</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Open-Source Android </a:t>
            </a:r>
            <a:r>
              <a:rPr lang="en-US" sz="1400" dirty="0">
                <a:solidFill>
                  <a:schemeClr val="bg1"/>
                </a:solidFill>
                <a:latin typeface="Adam" panose="02000503000000000000" pitchFamily="50" charset="0"/>
              </a:rPr>
              <a:t>Apps, https</a:t>
            </a:r>
            <a:r>
              <a:rPr lang="en-US" sz="1400" dirty="0">
                <a:solidFill>
                  <a:schemeClr val="bg1"/>
                </a:solidFill>
                <a:latin typeface="Adam" panose="02000503000000000000" pitchFamily="50" charset="0"/>
              </a:rPr>
              <a:t>://github.com/pcqpcq/open-source-android-apps</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a:solidFill>
                  <a:schemeClr val="bg1"/>
                </a:solidFill>
                <a:latin typeface="Adam" panose="02000503000000000000" pitchFamily="50" charset="0"/>
              </a:rPr>
              <a:t>F-Droid, </a:t>
            </a:r>
            <a:r>
              <a:rPr lang="en-US" sz="1400" dirty="0" smtClean="0">
                <a:solidFill>
                  <a:schemeClr val="bg1"/>
                </a:solidFill>
                <a:latin typeface="Adam" panose="02000503000000000000" pitchFamily="50" charset="0"/>
              </a:rPr>
              <a:t>catalogue </a:t>
            </a:r>
            <a:r>
              <a:rPr lang="en-US" sz="1400" dirty="0">
                <a:solidFill>
                  <a:schemeClr val="bg1"/>
                </a:solidFill>
                <a:latin typeface="Adam" panose="02000503000000000000" pitchFamily="50" charset="0"/>
              </a:rPr>
              <a:t>of FOSS (Free and Open Source Software) </a:t>
            </a:r>
            <a:r>
              <a:rPr lang="en-US" sz="1400" dirty="0" smtClean="0">
                <a:solidFill>
                  <a:schemeClr val="bg1"/>
                </a:solidFill>
                <a:latin typeface="Adam" panose="02000503000000000000" pitchFamily="50" charset="0"/>
              </a:rPr>
              <a:t>Android apps, https</a:t>
            </a:r>
            <a:r>
              <a:rPr lang="en-US" sz="1400" dirty="0">
                <a:solidFill>
                  <a:schemeClr val="bg1"/>
                </a:solidFill>
                <a:latin typeface="Adam" panose="02000503000000000000" pitchFamily="50" charset="0"/>
              </a:rPr>
              <a:t>://f-droid.org/repository/browse</a:t>
            </a:r>
            <a:r>
              <a:rPr lang="en-US" sz="1400" dirty="0" smtClean="0">
                <a:solidFill>
                  <a:schemeClr val="bg1"/>
                </a:solidFill>
                <a:latin typeface="Adam" panose="02000503000000000000" pitchFamily="50" charset="0"/>
              </a:rPr>
              <a:t>/</a:t>
            </a:r>
          </a:p>
          <a:p>
            <a:pPr marL="285750" indent="-285750" algn="just">
              <a:buClr>
                <a:srgbClr val="92D050"/>
              </a:buClr>
              <a:buFont typeface="Courier New" panose="02070309020205020404" pitchFamily="49" charset="0"/>
              <a:buChar char="o"/>
            </a:pPr>
            <a:endParaRPr lang="en-US" sz="1400" dirty="0" smtClean="0">
              <a:solidFill>
                <a:schemeClr val="bg1"/>
              </a:solidFill>
              <a:latin typeface="Adam" panose="02000503000000000000" pitchFamily="50" charset="0"/>
            </a:endParaRPr>
          </a:p>
          <a:p>
            <a:pPr marL="285750" indent="-285750" algn="just">
              <a:buClr>
                <a:srgbClr val="92D050"/>
              </a:buClr>
              <a:buFont typeface="Courier New" panose="02070309020205020404" pitchFamily="49" charset="0"/>
              <a:buChar char="o"/>
            </a:pPr>
            <a:r>
              <a:rPr lang="en-US" sz="1400" dirty="0" smtClean="0">
                <a:solidFill>
                  <a:schemeClr val="bg1"/>
                </a:solidFill>
                <a:latin typeface="Adam" panose="02000503000000000000" pitchFamily="50" charset="0"/>
              </a:rPr>
              <a:t>Wikipedia, List </a:t>
            </a:r>
            <a:r>
              <a:rPr lang="en-US" sz="1400" dirty="0">
                <a:solidFill>
                  <a:schemeClr val="bg1"/>
                </a:solidFill>
                <a:latin typeface="Adam" panose="02000503000000000000" pitchFamily="50" charset="0"/>
              </a:rPr>
              <a:t>of free and open-source Android </a:t>
            </a:r>
            <a:r>
              <a:rPr lang="en-US" sz="1400" dirty="0" smtClean="0">
                <a:solidFill>
                  <a:schemeClr val="bg1"/>
                </a:solidFill>
                <a:latin typeface="Adam" panose="02000503000000000000" pitchFamily="50" charset="0"/>
              </a:rPr>
              <a:t>apps </a:t>
            </a:r>
            <a:r>
              <a:rPr lang="en-US" sz="1400" dirty="0">
                <a:solidFill>
                  <a:schemeClr val="bg1"/>
                </a:solidFill>
                <a:latin typeface="Adam" panose="02000503000000000000" pitchFamily="50" charset="0"/>
              </a:rPr>
              <a:t>,https://en.wikipedia.org/wiki/</a:t>
            </a:r>
            <a:r>
              <a:rPr lang="en-US" sz="1400" dirty="0" err="1">
                <a:solidFill>
                  <a:schemeClr val="bg1"/>
                </a:solidFill>
                <a:latin typeface="Adam" panose="02000503000000000000" pitchFamily="50" charset="0"/>
              </a:rPr>
              <a:t>List_of_free_and_open-source_Android_applications</a:t>
            </a:r>
            <a:endParaRPr lang="en-US" sz="1400" dirty="0">
              <a:solidFill>
                <a:schemeClr val="bg1"/>
              </a:solidFill>
              <a:latin typeface="Adam" panose="02000503000000000000" pitchFamily="50" charset="0"/>
            </a:endParaRPr>
          </a:p>
        </p:txBody>
      </p:sp>
    </p:spTree>
    <p:extLst>
      <p:ext uri="{BB962C8B-B14F-4D97-AF65-F5344CB8AC3E}">
        <p14:creationId xmlns:p14="http://schemas.microsoft.com/office/powerpoint/2010/main" val="148600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55" name="Rectangle 54"/>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a:stretch>
            <a:fillRect/>
          </a:stretch>
        </p:blipFill>
        <p:spPr>
          <a:xfrm>
            <a:off x="2117258" y="2457116"/>
            <a:ext cx="1876730" cy="1982460"/>
          </a:xfrm>
          <a:prstGeom prst="rect">
            <a:avLst/>
          </a:prstGeom>
        </p:spPr>
      </p:pic>
      <p:grpSp>
        <p:nvGrpSpPr>
          <p:cNvPr id="8" name="Group 7"/>
          <p:cNvGrpSpPr/>
          <p:nvPr/>
        </p:nvGrpSpPr>
        <p:grpSpPr>
          <a:xfrm>
            <a:off x="7815111" y="1541073"/>
            <a:ext cx="2655859" cy="3784566"/>
            <a:chOff x="7820888" y="1570506"/>
            <a:chExt cx="2655859" cy="3784566"/>
          </a:xfrm>
        </p:grpSpPr>
        <p:sp>
          <p:nvSpPr>
            <p:cNvPr id="69" name="Snip Diagonal Corner Rectangle 68"/>
            <p:cNvSpPr/>
            <p:nvPr/>
          </p:nvSpPr>
          <p:spPr>
            <a:xfrm>
              <a:off x="7820888" y="1570506"/>
              <a:ext cx="2630880"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Activities</a:t>
              </a:r>
              <a:endParaRPr lang="en-US" dirty="0">
                <a:latin typeface="Adam" panose="02000503000000000000" pitchFamily="50" charset="0"/>
              </a:endParaRPr>
            </a:p>
          </p:txBody>
        </p:sp>
        <p:sp>
          <p:nvSpPr>
            <p:cNvPr id="70" name="Snip Diagonal Corner Rectangle 69"/>
            <p:cNvSpPr/>
            <p:nvPr/>
          </p:nvSpPr>
          <p:spPr>
            <a:xfrm>
              <a:off x="7845867" y="2588075"/>
              <a:ext cx="2630880"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Static </a:t>
              </a:r>
              <a:r>
                <a:rPr lang="en-US" dirty="0">
                  <a:latin typeface="Adam" panose="02000503000000000000" pitchFamily="50" charset="0"/>
                </a:rPr>
                <a:t>V</a:t>
              </a:r>
              <a:r>
                <a:rPr lang="en-US" dirty="0" smtClean="0">
                  <a:latin typeface="Adam" panose="02000503000000000000" pitchFamily="50" charset="0"/>
                </a:rPr>
                <a:t>iews</a:t>
              </a:r>
              <a:endParaRPr lang="en-US" dirty="0">
                <a:latin typeface="Adam" panose="02000503000000000000" pitchFamily="50" charset="0"/>
              </a:endParaRPr>
            </a:p>
          </p:txBody>
        </p:sp>
        <p:sp>
          <p:nvSpPr>
            <p:cNvPr id="71" name="Snip Diagonal Corner Rectangle 70"/>
            <p:cNvSpPr/>
            <p:nvPr/>
          </p:nvSpPr>
          <p:spPr>
            <a:xfrm>
              <a:off x="7820888" y="3605163"/>
              <a:ext cx="2630880"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Inner </a:t>
              </a:r>
              <a:r>
                <a:rPr lang="en-US" dirty="0">
                  <a:latin typeface="Adam" panose="02000503000000000000" pitchFamily="50" charset="0"/>
                </a:rPr>
                <a:t>C</a:t>
              </a:r>
              <a:r>
                <a:rPr lang="en-US" dirty="0" smtClean="0">
                  <a:latin typeface="Adam" panose="02000503000000000000" pitchFamily="50" charset="0"/>
                </a:rPr>
                <a:t>lasses</a:t>
              </a:r>
              <a:endParaRPr lang="en-US" dirty="0">
                <a:latin typeface="Adam" panose="02000503000000000000" pitchFamily="50" charset="0"/>
              </a:endParaRPr>
            </a:p>
          </p:txBody>
        </p:sp>
        <p:sp>
          <p:nvSpPr>
            <p:cNvPr id="72" name="Snip Diagonal Corner Rectangle 71"/>
            <p:cNvSpPr/>
            <p:nvPr/>
          </p:nvSpPr>
          <p:spPr>
            <a:xfrm>
              <a:off x="7820888" y="4618781"/>
              <a:ext cx="2630880"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dam" panose="02000503000000000000" pitchFamily="50" charset="0"/>
                </a:rPr>
                <a:t>Anonymous Classes</a:t>
              </a:r>
              <a:endParaRPr lang="en-US" dirty="0">
                <a:latin typeface="Adam" panose="02000503000000000000" pitchFamily="50" charset="0"/>
              </a:endParaRPr>
            </a:p>
          </p:txBody>
        </p:sp>
      </p:grpSp>
      <p:sp>
        <p:nvSpPr>
          <p:cNvPr id="9" name="Right Triangle 8"/>
          <p:cNvSpPr/>
          <p:nvPr/>
        </p:nvSpPr>
        <p:spPr>
          <a:xfrm rot="10800000">
            <a:off x="10163175" y="884420"/>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6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4FD792"/>
                </a:solidFill>
                <a:latin typeface="Adam" panose="02000503000000000000" pitchFamily="50" charset="0"/>
              </a:rPr>
              <a:t>Static Activities</a:t>
            </a:r>
            <a:endParaRPr lang="en-US" sz="1400" dirty="0">
              <a:solidFill>
                <a:srgbClr val="4FD792"/>
              </a:solidFill>
              <a:latin typeface="Adam" panose="02000503000000000000" pitchFamily="50" charset="0"/>
            </a:endParaRPr>
          </a:p>
        </p:txBody>
      </p:sp>
    </p:spTree>
    <p:extLst>
      <p:ext uri="{BB962C8B-B14F-4D97-AF65-F5344CB8AC3E}">
        <p14:creationId xmlns:p14="http://schemas.microsoft.com/office/powerpoint/2010/main" val="6795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314" name="Picture 2" descr="http://vignette4.wikia.nocookie.net/fallout/images/2/25/Android-logo.png/revision/latest?cb=201506181944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p:blipFill>
        <p:spPr bwMode="auto">
          <a:xfrm>
            <a:off x="10009897" y="2531895"/>
            <a:ext cx="2182103" cy="4364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78021" y="1242578"/>
            <a:ext cx="8631876" cy="4401205"/>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Android </a:t>
            </a:r>
            <a:r>
              <a:rPr lang="en-US" sz="2800" dirty="0">
                <a:solidFill>
                  <a:schemeClr val="bg1"/>
                </a:solidFill>
                <a:latin typeface="Adam" panose="02000503000000000000" pitchFamily="50" charset="0"/>
              </a:rPr>
              <a:t>apps </a:t>
            </a:r>
            <a:r>
              <a:rPr lang="en-US" sz="2800" dirty="0" smtClean="0">
                <a:solidFill>
                  <a:schemeClr val="bg1"/>
                </a:solidFill>
                <a:latin typeface="Adam" panose="02000503000000000000" pitchFamily="50" charset="0"/>
              </a:rPr>
              <a:t>can </a:t>
            </a:r>
            <a:r>
              <a:rPr lang="en-US" sz="2800" dirty="0">
                <a:solidFill>
                  <a:schemeClr val="bg1"/>
                </a:solidFill>
                <a:latin typeface="Adam" panose="02000503000000000000" pitchFamily="50" charset="0"/>
              </a:rPr>
              <a:t>run into a problem of </a:t>
            </a:r>
            <a:r>
              <a:rPr lang="en-US" sz="2800" dirty="0" smtClean="0">
                <a:solidFill>
                  <a:srgbClr val="92D050"/>
                </a:solidFill>
                <a:latin typeface="Adam" panose="02000503000000000000" pitchFamily="50" charset="0"/>
              </a:rPr>
              <a:t>dropped references</a:t>
            </a:r>
            <a:r>
              <a:rPr lang="en-US" sz="2800" dirty="0" smtClean="0">
                <a:solidFill>
                  <a:schemeClr val="bg1"/>
                </a:solidFill>
                <a:latin typeface="Adam" panose="02000503000000000000" pitchFamily="50" charset="0"/>
              </a:rPr>
              <a:t> when switching </a:t>
            </a:r>
            <a:r>
              <a:rPr lang="en-US" sz="2800" dirty="0">
                <a:solidFill>
                  <a:schemeClr val="bg1"/>
                </a:solidFill>
                <a:latin typeface="Adam" panose="02000503000000000000" pitchFamily="50" charset="0"/>
              </a:rPr>
              <a:t>between </a:t>
            </a:r>
            <a:r>
              <a:rPr lang="en-US" sz="2800" dirty="0" smtClean="0">
                <a:solidFill>
                  <a:schemeClr val="bg1"/>
                </a:solidFill>
                <a:latin typeface="Adam" panose="02000503000000000000" pitchFamily="50" charset="0"/>
              </a:rPr>
              <a:t>activities </a:t>
            </a:r>
            <a:r>
              <a:rPr lang="en-US" sz="2800" dirty="0">
                <a:solidFill>
                  <a:schemeClr val="bg1"/>
                </a:solidFill>
                <a:latin typeface="Adam" panose="02000503000000000000" pitchFamily="50" charset="0"/>
              </a:rPr>
              <a:t>(screens</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smtClean="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If an app </a:t>
            </a:r>
            <a:r>
              <a:rPr lang="en-US" sz="2800" dirty="0">
                <a:solidFill>
                  <a:schemeClr val="bg1"/>
                </a:solidFill>
                <a:latin typeface="Adam" panose="02000503000000000000" pitchFamily="50" charset="0"/>
              </a:rPr>
              <a:t>retains any </a:t>
            </a:r>
            <a:r>
              <a:rPr lang="en-US" sz="2800" dirty="0" smtClean="0">
                <a:solidFill>
                  <a:schemeClr val="bg1"/>
                </a:solidFill>
                <a:latin typeface="Adam" panose="02000503000000000000" pitchFamily="50" charset="0"/>
              </a:rPr>
              <a:t>references to an inactive activity</a:t>
            </a:r>
            <a:r>
              <a:rPr lang="en-US" sz="2800" dirty="0">
                <a:solidFill>
                  <a:schemeClr val="bg1"/>
                </a:solidFill>
                <a:latin typeface="Adam" panose="02000503000000000000" pitchFamily="50" charset="0"/>
              </a:rPr>
              <a:t>, it </a:t>
            </a:r>
            <a:r>
              <a:rPr lang="en-US" sz="2800" dirty="0">
                <a:solidFill>
                  <a:srgbClr val="92D050"/>
                </a:solidFill>
                <a:latin typeface="Adam" panose="02000503000000000000" pitchFamily="50" charset="0"/>
              </a:rPr>
              <a:t>cannot be garbage </a:t>
            </a:r>
            <a:r>
              <a:rPr lang="en-US" sz="2800" dirty="0" smtClean="0">
                <a:solidFill>
                  <a:srgbClr val="92D050"/>
                </a:solidFill>
                <a:latin typeface="Adam" panose="02000503000000000000" pitchFamily="50" charset="0"/>
              </a:rPr>
              <a:t>collected</a:t>
            </a:r>
            <a:r>
              <a:rPr lang="en-US" sz="2800" dirty="0" smtClean="0">
                <a:solidFill>
                  <a:schemeClr val="bg1"/>
                </a:solidFill>
                <a:latin typeface="Adam" panose="02000503000000000000" pitchFamily="50" charset="0"/>
              </a:rPr>
              <a:t>.</a:t>
            </a:r>
          </a:p>
          <a:p>
            <a:pPr algn="just"/>
            <a:endParaRPr lang="en-US" sz="2800" dirty="0" smtClean="0">
              <a:solidFill>
                <a:schemeClr val="bg1"/>
              </a:solidFill>
              <a:latin typeface="Adam" panose="02000503000000000000" pitchFamily="50" charset="0"/>
            </a:endParaRPr>
          </a:p>
          <a:p>
            <a:pPr algn="just"/>
            <a:endParaRPr lang="en-US" sz="2800" dirty="0">
              <a:solidFill>
                <a:schemeClr val="bg1"/>
              </a:solidFill>
              <a:latin typeface="Adam" panose="02000503000000000000" pitchFamily="50" charset="0"/>
            </a:endParaRPr>
          </a:p>
          <a:p>
            <a:pPr algn="just"/>
            <a:r>
              <a:rPr lang="en-US" sz="2800" dirty="0" smtClean="0">
                <a:solidFill>
                  <a:schemeClr val="bg1"/>
                </a:solidFill>
                <a:latin typeface="Adam" panose="02000503000000000000" pitchFamily="50" charset="0"/>
              </a:rPr>
              <a:t>The </a:t>
            </a:r>
            <a:r>
              <a:rPr lang="en-US" sz="2800" dirty="0">
                <a:solidFill>
                  <a:schemeClr val="bg1"/>
                </a:solidFill>
                <a:latin typeface="Adam" panose="02000503000000000000" pitchFamily="50" charset="0"/>
              </a:rPr>
              <a:t>lost </a:t>
            </a:r>
            <a:r>
              <a:rPr lang="en-US" sz="2800" dirty="0" smtClean="0">
                <a:solidFill>
                  <a:schemeClr val="bg1"/>
                </a:solidFill>
                <a:latin typeface="Adam" panose="02000503000000000000" pitchFamily="50" charset="0"/>
              </a:rPr>
              <a:t>objects can </a:t>
            </a:r>
            <a:r>
              <a:rPr lang="en-US" sz="2800" dirty="0">
                <a:solidFill>
                  <a:schemeClr val="bg1"/>
                </a:solidFill>
                <a:latin typeface="Adam" panose="02000503000000000000" pitchFamily="50" charset="0"/>
              </a:rPr>
              <a:t>lead to </a:t>
            </a:r>
            <a:r>
              <a:rPr lang="en-US" sz="2800" dirty="0">
                <a:solidFill>
                  <a:srgbClr val="92D050"/>
                </a:solidFill>
                <a:latin typeface="Adam" panose="02000503000000000000" pitchFamily="50" charset="0"/>
              </a:rPr>
              <a:t>slowdowns</a:t>
            </a:r>
            <a:r>
              <a:rPr lang="en-US" sz="2800" dirty="0">
                <a:solidFill>
                  <a:schemeClr val="bg1"/>
                </a:solidFill>
                <a:latin typeface="Adam" panose="02000503000000000000" pitchFamily="50" charset="0"/>
              </a:rPr>
              <a:t> and </a:t>
            </a:r>
            <a:r>
              <a:rPr lang="en-US" sz="2800" dirty="0">
                <a:solidFill>
                  <a:srgbClr val="92D050"/>
                </a:solidFill>
                <a:latin typeface="Adam" panose="02000503000000000000" pitchFamily="50" charset="0"/>
              </a:rPr>
              <a:t>crashes</a:t>
            </a:r>
            <a:r>
              <a:rPr lang="en-US" sz="2800" dirty="0" smtClean="0">
                <a:solidFill>
                  <a:schemeClr val="bg1"/>
                </a:solidFill>
                <a:latin typeface="Adam" panose="02000503000000000000" pitchFamily="50" charset="0"/>
              </a:rPr>
              <a:t>.</a:t>
            </a:r>
            <a:endParaRPr lang="en-US" sz="2800" dirty="0">
              <a:solidFill>
                <a:schemeClr val="bg1"/>
              </a:solidFill>
              <a:latin typeface="Adam" panose="02000503000000000000" pitchFamily="50" charset="0"/>
            </a:endParaRPr>
          </a:p>
        </p:txBody>
      </p:sp>
      <p:grpSp>
        <p:nvGrpSpPr>
          <p:cNvPr id="55" name="Group 54"/>
          <p:cNvGrpSpPr/>
          <p:nvPr/>
        </p:nvGrpSpPr>
        <p:grpSpPr>
          <a:xfrm>
            <a:off x="596325" y="1710299"/>
            <a:ext cx="402868" cy="471446"/>
            <a:chOff x="602154" y="1817469"/>
            <a:chExt cx="2621106" cy="3067288"/>
          </a:xfrm>
        </p:grpSpPr>
        <p:sp>
          <p:nvSpPr>
            <p:cNvPr id="56" name="Diamond 55"/>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iamond 56"/>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iamond 57"/>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iamond 6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amond 6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amond 6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amond 6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amond 6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6325" y="3598040"/>
            <a:ext cx="402868" cy="471446"/>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646683" y="5092316"/>
            <a:ext cx="402868" cy="471446"/>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92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6BD889"/>
                </a:solidFill>
                <a:latin typeface="Adam" panose="02000503000000000000" pitchFamily="50" charset="0"/>
              </a:rPr>
              <a:t>Static Views</a:t>
            </a:r>
          </a:p>
        </p:txBody>
      </p:sp>
    </p:spTree>
    <p:extLst>
      <p:ext uri="{BB962C8B-B14F-4D97-AF65-F5344CB8AC3E}">
        <p14:creationId xmlns:p14="http://schemas.microsoft.com/office/powerpoint/2010/main" val="175928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6" name="Rectangle 35"/>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11A0B3"/>
                </a:solidFill>
                <a:latin typeface="Adam" panose="02000503000000000000" pitchFamily="50" charset="0"/>
              </a:rPr>
              <a:t>Inner Classes</a:t>
            </a:r>
          </a:p>
        </p:txBody>
      </p:sp>
    </p:spTree>
    <p:extLst>
      <p:ext uri="{BB962C8B-B14F-4D97-AF65-F5344CB8AC3E}">
        <p14:creationId xmlns:p14="http://schemas.microsoft.com/office/powerpoint/2010/main" val="74116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7" name="Rectangle 36"/>
          <p:cNvSpPr/>
          <p:nvPr/>
        </p:nvSpPr>
        <p:spPr>
          <a:xfrm>
            <a:off x="6374465" y="0"/>
            <a:ext cx="5307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119"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7674964"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36845" y="0"/>
            <a:ext cx="530969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http://ca.babytel.net/wp-content/themes/babytel/images/icons/Android-ph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95" y="203144"/>
            <a:ext cx="3299844" cy="645171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1574340" y="884421"/>
            <a:ext cx="2923081" cy="4991724"/>
          </a:xfrm>
          <a:prstGeom prst="rect">
            <a:avLst/>
          </a:prstGeom>
          <a:solidFill>
            <a:srgbClr val="08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634929" y="3086616"/>
            <a:ext cx="814976" cy="953706"/>
            <a:chOff x="602154" y="1817469"/>
            <a:chExt cx="2621106" cy="3067288"/>
          </a:xfrm>
          <a:noFill/>
        </p:grpSpPr>
        <p:sp>
          <p:nvSpPr>
            <p:cNvPr id="45" name="Diamond 44"/>
            <p:cNvSpPr/>
            <p:nvPr/>
          </p:nvSpPr>
          <p:spPr>
            <a:xfrm>
              <a:off x="1257432" y="1817469"/>
              <a:ext cx="1310552" cy="766822"/>
            </a:xfrm>
            <a:prstGeom prst="diamond">
              <a:avLst/>
            </a:prstGeom>
            <a:grp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257432" y="2584291"/>
              <a:ext cx="1310552" cy="766822"/>
            </a:xfrm>
            <a:prstGeom prst="diamond">
              <a:avLst/>
            </a:prstGeom>
            <a:grp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257432" y="3351113"/>
              <a:ext cx="1310552" cy="766822"/>
            </a:xfrm>
            <a:prstGeom prst="diamond">
              <a:avLst/>
            </a:prstGeom>
            <a:grp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1257432" y="4117935"/>
              <a:ext cx="1310552" cy="766822"/>
            </a:xfrm>
            <a:prstGeom prst="diamond">
              <a:avLst/>
            </a:prstGeom>
            <a:grp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1912708" y="2200880"/>
              <a:ext cx="1310552" cy="766822"/>
            </a:xfrm>
            <a:prstGeom prst="diamond">
              <a:avLst/>
            </a:prstGeom>
            <a:grp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1912708" y="2967702"/>
              <a:ext cx="1310552" cy="766822"/>
            </a:xfrm>
            <a:prstGeom prst="diamond">
              <a:avLst/>
            </a:prstGeom>
            <a:grp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iamond 50"/>
            <p:cNvSpPr/>
            <p:nvPr/>
          </p:nvSpPr>
          <p:spPr>
            <a:xfrm>
              <a:off x="1912708" y="3734524"/>
              <a:ext cx="1310552" cy="766822"/>
            </a:xfrm>
            <a:prstGeom prst="diamond">
              <a:avLst/>
            </a:prstGeom>
            <a:grp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iamond 51"/>
            <p:cNvSpPr/>
            <p:nvPr/>
          </p:nvSpPr>
          <p:spPr>
            <a:xfrm>
              <a:off x="602155" y="2200880"/>
              <a:ext cx="1310552" cy="766822"/>
            </a:xfrm>
            <a:prstGeom prst="diamond">
              <a:avLst/>
            </a:prstGeom>
            <a:grp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iamond 52"/>
            <p:cNvSpPr/>
            <p:nvPr/>
          </p:nvSpPr>
          <p:spPr>
            <a:xfrm>
              <a:off x="602155" y="2967702"/>
              <a:ext cx="1310552" cy="766822"/>
            </a:xfrm>
            <a:prstGeom prst="diamond">
              <a:avLst/>
            </a:prstGeom>
            <a:grp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amond 53"/>
            <p:cNvSpPr/>
            <p:nvPr/>
          </p:nvSpPr>
          <p:spPr>
            <a:xfrm>
              <a:off x="602155" y="3734524"/>
              <a:ext cx="1310552" cy="766822"/>
            </a:xfrm>
            <a:prstGeom prst="diamond">
              <a:avLst/>
            </a:prstGeom>
            <a:grp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rot="5400000">
              <a:off x="546382" y="2640065"/>
              <a:ext cx="766822" cy="655276"/>
            </a:xfrm>
            <a:prstGeom prst="triangle">
              <a:avLst/>
            </a:prstGeom>
            <a:grp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rot="5400000">
              <a:off x="546381" y="3406885"/>
              <a:ext cx="766822" cy="655276"/>
            </a:xfrm>
            <a:prstGeom prst="triangle">
              <a:avLst/>
            </a:prstGeom>
            <a:grp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rot="16200000">
              <a:off x="2512211" y="2640065"/>
              <a:ext cx="766822" cy="655276"/>
            </a:xfrm>
            <a:prstGeom prst="triangle">
              <a:avLst/>
            </a:prstGeom>
            <a:grp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rot="16200000">
              <a:off x="2512210" y="3406885"/>
              <a:ext cx="766822" cy="655276"/>
            </a:xfrm>
            <a:prstGeom prst="triangle">
              <a:avLst/>
            </a:prstGeom>
            <a:grp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139766" y="2514140"/>
            <a:ext cx="1805302" cy="369332"/>
          </a:xfrm>
          <a:prstGeom prst="rect">
            <a:avLst/>
          </a:prstGeom>
        </p:spPr>
        <p:txBody>
          <a:bodyPr wrap="none">
            <a:spAutoFit/>
          </a:bodyPr>
          <a:lstStyle/>
          <a:p>
            <a:pPr algn="ctr"/>
            <a:r>
              <a:rPr lang="en-US" dirty="0" smtClean="0">
                <a:solidFill>
                  <a:schemeClr val="bg1"/>
                </a:solidFill>
                <a:latin typeface="Adam" panose="02000503000000000000" pitchFamily="50" charset="0"/>
              </a:rPr>
              <a:t>Activity Running</a:t>
            </a:r>
            <a:endParaRPr lang="en-US" dirty="0">
              <a:solidFill>
                <a:schemeClr val="bg1"/>
              </a:solidFill>
              <a:latin typeface="Adam" panose="02000503000000000000" pitchFamily="50" charset="0"/>
            </a:endParaRPr>
          </a:p>
        </p:txBody>
      </p:sp>
      <p:pic>
        <p:nvPicPr>
          <p:cNvPr id="68" name="Picture 67"/>
          <p:cNvPicPr>
            <a:picLocks noChangeAspect="1"/>
          </p:cNvPicPr>
          <p:nvPr/>
        </p:nvPicPr>
        <p:blipFill>
          <a:blip r:embed="rId3"/>
          <a:stretch>
            <a:fillRect/>
          </a:stretch>
        </p:blipFill>
        <p:spPr>
          <a:xfrm>
            <a:off x="8646683" y="3955217"/>
            <a:ext cx="1037124" cy="1095553"/>
          </a:xfrm>
          <a:prstGeom prst="rect">
            <a:avLst/>
          </a:prstGeom>
        </p:spPr>
      </p:pic>
      <p:sp>
        <p:nvSpPr>
          <p:cNvPr id="73" name="Rectangle 72"/>
          <p:cNvSpPr/>
          <p:nvPr/>
        </p:nvSpPr>
        <p:spPr>
          <a:xfrm>
            <a:off x="7689954" y="3334240"/>
            <a:ext cx="2924567" cy="4648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Adam" panose="02000503000000000000" pitchFamily="50" charset="0"/>
              </a:rPr>
              <a:t>Static memory leak detection for Android</a:t>
            </a:r>
            <a:endParaRPr lang="en-US" sz="1000" dirty="0">
              <a:latin typeface="Adam" panose="02000503000000000000" pitchFamily="50" charset="0"/>
            </a:endParaRPr>
          </a:p>
        </p:txBody>
      </p:sp>
      <p:grpSp>
        <p:nvGrpSpPr>
          <p:cNvPr id="74" name="Group 73"/>
          <p:cNvGrpSpPr/>
          <p:nvPr/>
        </p:nvGrpSpPr>
        <p:grpSpPr>
          <a:xfrm>
            <a:off x="7701932" y="5394465"/>
            <a:ext cx="2879597" cy="382606"/>
            <a:chOff x="3700058" y="3910661"/>
            <a:chExt cx="2879597" cy="382606"/>
          </a:xfrm>
        </p:grpSpPr>
        <p:sp>
          <p:nvSpPr>
            <p:cNvPr id="75" name="Rectangle 74"/>
            <p:cNvSpPr/>
            <p:nvPr/>
          </p:nvSpPr>
          <p:spPr>
            <a:xfrm>
              <a:off x="3700058" y="3910661"/>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1"/>
                  </a:solidFill>
                  <a:latin typeface="Adam" panose="02000503000000000000" pitchFamily="50" charset="0"/>
                </a:rPr>
                <a:t>Alon </a:t>
              </a:r>
              <a:r>
                <a:rPr lang="en-US" sz="1000" dirty="0" smtClean="0">
                  <a:solidFill>
                    <a:schemeClr val="bg1"/>
                  </a:solidFill>
                  <a:latin typeface="Adam" panose="02000503000000000000" pitchFamily="50" charset="0"/>
                </a:rPr>
                <a:t>Grinshpoon</a:t>
              </a:r>
            </a:p>
            <a:p>
              <a:r>
                <a:rPr lang="en-US" sz="800" dirty="0">
                  <a:solidFill>
                    <a:schemeClr val="bg1"/>
                  </a:solidFill>
                  <a:latin typeface="Adam" panose="02000503000000000000" pitchFamily="50" charset="0"/>
                </a:rPr>
                <a:t>ag3848@columbia.edu</a:t>
              </a:r>
              <a:r>
                <a:rPr lang="en-US" sz="800" dirty="0" smtClean="0">
                  <a:solidFill>
                    <a:schemeClr val="bg1"/>
                  </a:solidFill>
                  <a:latin typeface="Adam" panose="02000503000000000000" pitchFamily="50" charset="0"/>
                </a:rPr>
                <a:t> </a:t>
              </a:r>
              <a:endParaRPr lang="en-US" sz="800" dirty="0">
                <a:solidFill>
                  <a:schemeClr val="bg1"/>
                </a:solidFill>
                <a:latin typeface="Adam" panose="02000503000000000000" pitchFamily="50" charset="0"/>
              </a:endParaRPr>
            </a:p>
          </p:txBody>
        </p:sp>
        <p:sp>
          <p:nvSpPr>
            <p:cNvPr id="76" name="Rectangle 75"/>
            <p:cNvSpPr/>
            <p:nvPr/>
          </p:nvSpPr>
          <p:spPr>
            <a:xfrm>
              <a:off x="3958375" y="3910661"/>
              <a:ext cx="26212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bg1"/>
                  </a:solidFill>
                  <a:latin typeface="Adam" panose="02000503000000000000" pitchFamily="50" charset="0"/>
                  <a:ea typeface="Roboto Light" panose="02000000000000000000" pitchFamily="2" charset="0"/>
                </a:rPr>
                <a:t>Jacob </a:t>
              </a:r>
              <a:r>
                <a:rPr lang="en-US" sz="1000" dirty="0" smtClean="0">
                  <a:solidFill>
                    <a:schemeClr val="bg1"/>
                  </a:solidFill>
                  <a:latin typeface="Adam" panose="02000503000000000000" pitchFamily="50" charset="0"/>
                  <a:ea typeface="Roboto Light" panose="02000000000000000000" pitchFamily="2" charset="0"/>
                </a:rPr>
                <a:t>Sachs</a:t>
              </a:r>
            </a:p>
            <a:p>
              <a:pPr algn="r"/>
              <a:r>
                <a:rPr lang="en-US" sz="800" dirty="0" smtClean="0">
                  <a:solidFill>
                    <a:schemeClr val="bg1"/>
                  </a:solidFill>
                  <a:latin typeface="Adam" panose="02000503000000000000" pitchFamily="50" charset="0"/>
                  <a:ea typeface="Roboto Light" panose="02000000000000000000" pitchFamily="2" charset="0"/>
                </a:rPr>
                <a:t>jss2273@columbia.edu</a:t>
              </a:r>
              <a:endParaRPr lang="en-US" sz="800" dirty="0">
                <a:solidFill>
                  <a:schemeClr val="bg1"/>
                </a:solidFill>
                <a:latin typeface="Adam" panose="02000503000000000000" pitchFamily="50" charset="0"/>
                <a:ea typeface="Roboto Light" panose="02000000000000000000" pitchFamily="2" charset="0"/>
              </a:endParaRPr>
            </a:p>
          </p:txBody>
        </p:sp>
      </p:grpSp>
      <p:sp>
        <p:nvSpPr>
          <p:cNvPr id="77" name="Rectangle 76"/>
          <p:cNvSpPr/>
          <p:nvPr/>
        </p:nvSpPr>
        <p:spPr>
          <a:xfrm>
            <a:off x="7946701" y="1859052"/>
            <a:ext cx="239268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dam" panose="02000503000000000000" pitchFamily="50" charset="0"/>
                <a:ea typeface="Roboto Light" panose="02000000000000000000" pitchFamily="2" charset="0"/>
              </a:rPr>
              <a:t>E6121 Reliable </a:t>
            </a:r>
            <a:r>
              <a:rPr lang="en-US" sz="1600" dirty="0" smtClean="0">
                <a:solidFill>
                  <a:schemeClr val="bg1"/>
                </a:solidFill>
                <a:latin typeface="Adam" panose="02000503000000000000" pitchFamily="50" charset="0"/>
                <a:ea typeface="Roboto Light" panose="02000000000000000000" pitchFamily="2" charset="0"/>
              </a:rPr>
              <a:t>Software</a:t>
            </a:r>
            <a:endParaRPr lang="en-US" sz="1600" dirty="0">
              <a:solidFill>
                <a:schemeClr val="bg1"/>
              </a:solidFill>
              <a:latin typeface="Adam" panose="02000503000000000000" pitchFamily="50" charset="0"/>
              <a:ea typeface="Roboto Light" panose="02000000000000000000" pitchFamily="2" charset="0"/>
            </a:endParaRPr>
          </a:p>
        </p:txBody>
      </p:sp>
      <p:pic>
        <p:nvPicPr>
          <p:cNvPr id="78" name="Picture 2" descr="http://www.cs.columbia.edu/wp-content/themes/columbia-cs/assets/img/main-logo.png"/>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sharpenSoften amount="50000"/>
                    </a14:imgEffect>
                  </a14:imgLayer>
                </a14:imgProps>
              </a:ext>
              <a:ext uri="{28A0092B-C50C-407E-A947-70E740481C1C}">
                <a14:useLocalDpi xmlns:a14="http://schemas.microsoft.com/office/drawing/2010/main" val="0"/>
              </a:ext>
            </a:extLst>
          </a:blip>
          <a:srcRect t="-1" r="79248" b="-7686"/>
          <a:stretch/>
        </p:blipFill>
        <p:spPr bwMode="auto">
          <a:xfrm>
            <a:off x="9977707" y="1013056"/>
            <a:ext cx="562624" cy="45598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a:xfrm>
            <a:off x="8320081" y="2194355"/>
            <a:ext cx="164592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dam" panose="02000503000000000000" pitchFamily="50" charset="0"/>
                <a:ea typeface="Roboto Light" panose="02000000000000000000" pitchFamily="2" charset="0"/>
              </a:rPr>
              <a:t>Final Project</a:t>
            </a:r>
            <a:endParaRPr lang="en-US" sz="1600" dirty="0">
              <a:solidFill>
                <a:schemeClr val="bg1"/>
              </a:solidFill>
              <a:latin typeface="Adam" panose="02000503000000000000" pitchFamily="50" charset="0"/>
              <a:ea typeface="Roboto Light" panose="02000000000000000000" pitchFamily="2" charset="0"/>
            </a:endParaRPr>
          </a:p>
        </p:txBody>
      </p:sp>
      <p:sp>
        <p:nvSpPr>
          <p:cNvPr id="80" name="TextBox 79"/>
          <p:cNvSpPr txBox="1"/>
          <p:nvPr/>
        </p:nvSpPr>
        <p:spPr>
          <a:xfrm>
            <a:off x="7701932" y="2564187"/>
            <a:ext cx="2879597" cy="1154162"/>
          </a:xfrm>
          <a:prstGeom prst="rect">
            <a:avLst/>
          </a:prstGeom>
          <a:noFill/>
        </p:spPr>
        <p:txBody>
          <a:bodyPr wrap="square" rtlCol="0">
            <a:spAutoFit/>
          </a:bodyPr>
          <a:lstStyle/>
          <a:p>
            <a:pPr algn="ctr"/>
            <a:r>
              <a:rPr lang="en-US" sz="6800" dirty="0" err="1" smtClean="0">
                <a:solidFill>
                  <a:schemeClr val="bg1"/>
                </a:solidFill>
                <a:latin typeface="Adam" panose="02000503000000000000" pitchFamily="50" charset="0"/>
              </a:rPr>
              <a:t>InfeRS</a:t>
            </a:r>
            <a:endParaRPr lang="en-US" sz="6800" dirty="0">
              <a:solidFill>
                <a:schemeClr val="bg1"/>
              </a:solidFill>
              <a:latin typeface="Adam" panose="02000503000000000000" pitchFamily="50" charset="0"/>
            </a:endParaRPr>
          </a:p>
        </p:txBody>
      </p:sp>
      <p:sp>
        <p:nvSpPr>
          <p:cNvPr id="81" name="Right Triangle 80"/>
          <p:cNvSpPr/>
          <p:nvPr/>
        </p:nvSpPr>
        <p:spPr>
          <a:xfrm rot="5400000">
            <a:off x="7684282" y="875103"/>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p:cNvSpPr/>
          <p:nvPr/>
        </p:nvSpPr>
        <p:spPr>
          <a:xfrm>
            <a:off x="1574340" y="5422638"/>
            <a:ext cx="434870" cy="453506"/>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Diagonal Corner Rectangle 34"/>
          <p:cNvSpPr/>
          <p:nvPr/>
        </p:nvSpPr>
        <p:spPr>
          <a:xfrm>
            <a:off x="2056442" y="2256070"/>
            <a:ext cx="1971950" cy="267533"/>
          </a:xfrm>
          <a:prstGeom prst="snip2DiagRect">
            <a:avLst>
              <a:gd name="adj1" fmla="val 50000"/>
              <a:gd name="adj2"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E8C"/>
                </a:solidFill>
                <a:latin typeface="Adam" panose="02000503000000000000" pitchFamily="50" charset="0"/>
              </a:rPr>
              <a:t>Anonymous Classes</a:t>
            </a:r>
          </a:p>
        </p:txBody>
      </p:sp>
    </p:spTree>
    <p:extLst>
      <p:ext uri="{BB962C8B-B14F-4D97-AF65-F5344CB8AC3E}">
        <p14:creationId xmlns:p14="http://schemas.microsoft.com/office/powerpoint/2010/main" val="33047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3" name="Round Same Side Corner Rectangle 22"/>
          <p:cNvSpPr/>
          <p:nvPr/>
        </p:nvSpPr>
        <p:spPr>
          <a:xfrm>
            <a:off x="10245727" y="3024142"/>
            <a:ext cx="188911" cy="166734"/>
          </a:xfrm>
          <a:prstGeom prst="round2SameRect">
            <a:avLst>
              <a:gd name="adj1" fmla="val 3759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311809" y="3117850"/>
            <a:ext cx="1032898" cy="124690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429875" y="3048000"/>
            <a:ext cx="76200" cy="171451"/>
          </a:xfrm>
          <a:prstGeom prst="rect">
            <a:avLst/>
          </a:prstGeom>
          <a:solidFill>
            <a:srgbClr val="377CC1"/>
          </a:solidFill>
          <a:ln>
            <a:solidFill>
              <a:srgbClr val="377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28612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 Same Side Corner Rectangle 12"/>
          <p:cNvSpPr/>
          <p:nvPr/>
        </p:nvSpPr>
        <p:spPr>
          <a:xfrm>
            <a:off x="10240964" y="3197973"/>
            <a:ext cx="188911" cy="166734"/>
          </a:xfrm>
          <a:prstGeom prst="round2SameRect">
            <a:avLst>
              <a:gd name="adj1" fmla="val 37598"/>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429875" y="3197973"/>
            <a:ext cx="76200" cy="171451"/>
          </a:xfrm>
          <a:prstGeom prst="rect">
            <a:avLst/>
          </a:prstGeom>
          <a:solidFill>
            <a:srgbClr val="377CC1"/>
          </a:solidFill>
          <a:ln>
            <a:solidFill>
              <a:srgbClr val="377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30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117850"/>
            <a:ext cx="1032898" cy="1246909"/>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44668" y="275458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3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377CC1"/>
        </a:solidFill>
        <a:effectLst/>
      </p:bgPr>
    </p:bg>
    <p:spTree>
      <p:nvGrpSpPr>
        <p:cNvPr id="1" name=""/>
        <p:cNvGrpSpPr/>
        <p:nvPr/>
      </p:nvGrpSpPr>
      <p:grpSpPr>
        <a:xfrm>
          <a:off x="0" y="0"/>
          <a:ext cx="0" cy="0"/>
          <a:chOff x="0" y="0"/>
          <a:chExt cx="0" cy="0"/>
        </a:xfrm>
      </p:grpSpPr>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95800" y="235421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0694" y="101325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7937" b="92857" l="1709" r="100000">
                        <a14:foregroundMark x1="56125" y1="84392" x2="56125" y2="84392"/>
                      </a14:backgroundRemoval>
                    </a14:imgEffect>
                  </a14:imgLayer>
                </a14:imgProps>
              </a:ext>
              <a:ext uri="{28A0092B-C50C-407E-A947-70E740481C1C}">
                <a14:useLocalDpi xmlns:a14="http://schemas.microsoft.com/office/drawing/2010/main" val="0"/>
              </a:ext>
            </a:extLst>
          </a:blip>
          <a:srcRect l="3334" t="11640" r="2678" b="11640"/>
          <a:stretch/>
        </p:blipFill>
        <p:spPr>
          <a:xfrm>
            <a:off x="9258301" y="1013255"/>
            <a:ext cx="832164"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0240" y="1013255"/>
            <a:ext cx="731520" cy="731520"/>
          </a:xfrm>
          <a:prstGeom prst="rect">
            <a:avLst/>
          </a:prstGeom>
        </p:spPr>
      </p:pic>
      <p:sp>
        <p:nvSpPr>
          <p:cNvPr id="20" name="Freeform 19"/>
          <p:cNvSpPr/>
          <p:nvPr/>
        </p:nvSpPr>
        <p:spPr>
          <a:xfrm>
            <a:off x="9311809" y="328612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59241" y="291519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17700"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461872"/>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210675" y="269875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7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999193" y="1049038"/>
            <a:ext cx="10792757" cy="954107"/>
          </a:xfrm>
          <a:prstGeom prst="rect">
            <a:avLst/>
          </a:prstGeom>
        </p:spPr>
        <p:txBody>
          <a:bodyPr wrap="square">
            <a:spAutoFit/>
          </a:bodyPr>
          <a:lstStyle/>
          <a:p>
            <a:pPr algn="just"/>
            <a:r>
              <a:rPr lang="en-US" sz="2800" dirty="0" smtClean="0">
                <a:solidFill>
                  <a:schemeClr val="bg1"/>
                </a:solidFill>
                <a:latin typeface="Adam" panose="02000503000000000000" pitchFamily="50" charset="0"/>
              </a:rPr>
              <a:t>Pre-</a:t>
            </a:r>
            <a:r>
              <a:rPr lang="en-US" sz="2800" dirty="0">
                <a:solidFill>
                  <a:schemeClr val="bg1"/>
                </a:solidFill>
                <a:latin typeface="Adam" panose="02000503000000000000" pitchFamily="50" charset="0"/>
              </a:rPr>
              <a:t>d</a:t>
            </a:r>
            <a:r>
              <a:rPr lang="en-US" sz="2800" dirty="0" smtClean="0">
                <a:solidFill>
                  <a:schemeClr val="bg1"/>
                </a:solidFill>
                <a:latin typeface="Adam" panose="02000503000000000000" pitchFamily="50" charset="0"/>
              </a:rPr>
              <a:t>etect the </a:t>
            </a:r>
            <a:r>
              <a:rPr lang="en-US" sz="2800" dirty="0" smtClean="0">
                <a:solidFill>
                  <a:srgbClr val="92D050"/>
                </a:solidFill>
                <a:latin typeface="Adam" panose="02000503000000000000" pitchFamily="50" charset="0"/>
              </a:rPr>
              <a:t>4 programming anti-patterns</a:t>
            </a:r>
            <a:r>
              <a:rPr lang="en-US" sz="2800" dirty="0" smtClean="0">
                <a:solidFill>
                  <a:schemeClr val="bg1"/>
                </a:solidFill>
                <a:latin typeface="Adam" panose="02000503000000000000" pitchFamily="50" charset="0"/>
              </a:rPr>
              <a:t> indicative of "lost objects" within Android that commonly cause activity memory leaks:</a:t>
            </a:r>
          </a:p>
        </p:txBody>
      </p:sp>
      <p:sp>
        <p:nvSpPr>
          <p:cNvPr id="13" name="Snip Diagonal Corner Rectangle 12"/>
          <p:cNvSpPr/>
          <p:nvPr/>
        </p:nvSpPr>
        <p:spPr>
          <a:xfrm>
            <a:off x="1083864" y="2487513"/>
            <a:ext cx="10623413" cy="736291"/>
          </a:xfrm>
          <a:prstGeom prst="snip2DiagRect">
            <a:avLst>
              <a:gd name="adj1" fmla="val 50000"/>
              <a:gd name="adj2" fmla="val 16667"/>
            </a:avLst>
          </a:prstGeom>
          <a:solidFill>
            <a:srgbClr val="4FD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44" name="Snip Diagonal Corner Rectangle 143"/>
          <p:cNvSpPr/>
          <p:nvPr/>
        </p:nvSpPr>
        <p:spPr>
          <a:xfrm>
            <a:off x="1108843" y="3505082"/>
            <a:ext cx="10623413"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146" name="Snip Diagonal Corner Rectangle 145"/>
          <p:cNvSpPr/>
          <p:nvPr/>
        </p:nvSpPr>
        <p:spPr>
          <a:xfrm>
            <a:off x="1083864" y="4522170"/>
            <a:ext cx="10623413"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47" name="Snip Diagonal Corner Rectangle 146"/>
          <p:cNvSpPr/>
          <p:nvPr/>
        </p:nvSpPr>
        <p:spPr>
          <a:xfrm>
            <a:off x="1083864" y="5535788"/>
            <a:ext cx="10623413"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Tree>
    <p:extLst>
      <p:ext uri="{BB962C8B-B14F-4D97-AF65-F5344CB8AC3E}">
        <p14:creationId xmlns:p14="http://schemas.microsoft.com/office/powerpoint/2010/main" val="5070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29492" y="1900923"/>
            <a:ext cx="5360165" cy="5324535"/>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smtClean="0">
                <a:solidFill>
                  <a:srgbClr val="92D050"/>
                </a:solidFill>
                <a:latin typeface="Adam" panose="02000503000000000000" pitchFamily="50" charset="0"/>
              </a:rPr>
              <a:t>static </a:t>
            </a:r>
            <a:r>
              <a:rPr lang="en-US" sz="2000" dirty="0">
                <a:solidFill>
                  <a:srgbClr val="92D050"/>
                </a:solidFill>
                <a:latin typeface="Adam" panose="02000503000000000000" pitchFamily="50" charset="0"/>
              </a:rPr>
              <a:t>variable </a:t>
            </a:r>
            <a:r>
              <a:rPr lang="en-US" sz="2000" dirty="0">
                <a:solidFill>
                  <a:schemeClr val="bg1"/>
                </a:solidFill>
                <a:latin typeface="Adam" panose="02000503000000000000" pitchFamily="50" charset="0"/>
              </a:rPr>
              <a:t>remains </a:t>
            </a:r>
            <a:r>
              <a:rPr lang="en-US" sz="2000" dirty="0">
                <a:solidFill>
                  <a:srgbClr val="92D050"/>
                </a:solidFill>
                <a:latin typeface="Adam" panose="02000503000000000000" pitchFamily="50" charset="0"/>
              </a:rPr>
              <a:t>loaded in memory </a:t>
            </a:r>
            <a:r>
              <a:rPr lang="en-US" sz="2000" dirty="0">
                <a:solidFill>
                  <a:schemeClr val="bg1"/>
                </a:solidFill>
                <a:latin typeface="Adam" panose="02000503000000000000" pitchFamily="50" charset="0"/>
              </a:rPr>
              <a:t>for the </a:t>
            </a:r>
            <a:r>
              <a:rPr lang="en-US" sz="2000" dirty="0">
                <a:solidFill>
                  <a:srgbClr val="92D050"/>
                </a:solidFill>
                <a:latin typeface="Adam" panose="02000503000000000000" pitchFamily="50" charset="0"/>
              </a:rPr>
              <a:t>entire runtime </a:t>
            </a:r>
            <a:r>
              <a:rPr lang="en-US" sz="2000" dirty="0">
                <a:solidFill>
                  <a:schemeClr val="bg1"/>
                </a:solidFill>
                <a:latin typeface="Adam" panose="02000503000000000000" pitchFamily="50" charset="0"/>
              </a:rPr>
              <a:t>of the app</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 static class object holds a </a:t>
            </a:r>
            <a:r>
              <a:rPr lang="en-US" sz="2000" dirty="0" smtClean="0">
                <a:solidFill>
                  <a:srgbClr val="92D050"/>
                </a:solidFill>
                <a:latin typeface="Adam" panose="02000503000000000000" pitchFamily="50" charset="0"/>
              </a:rPr>
              <a:t>reference to the activity</a:t>
            </a:r>
            <a:r>
              <a:rPr lang="en-US" sz="2000" dirty="0" smtClean="0">
                <a:solidFill>
                  <a:schemeClr val="bg1"/>
                </a:solidFill>
                <a:latin typeface="Adam" panose="02000503000000000000" pitchFamily="50" charset="0"/>
              </a:rPr>
              <a:t> instance and is not cleared before the activity shutdowns, the activity will </a:t>
            </a:r>
            <a:r>
              <a:rPr lang="en-US" sz="2000" dirty="0" smtClean="0">
                <a:solidFill>
                  <a:srgbClr val="92D050"/>
                </a:solidFill>
                <a:latin typeface="Adam" panose="02000503000000000000" pitchFamily="50" charset="0"/>
              </a:rPr>
              <a:t>not </a:t>
            </a:r>
            <a:r>
              <a:rPr lang="en-US" sz="2000" dirty="0">
                <a:solidFill>
                  <a:srgbClr val="92D050"/>
                </a:solidFill>
                <a:latin typeface="Adam" panose="02000503000000000000" pitchFamily="50" charset="0"/>
              </a:rPr>
              <a:t>be 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This results in the activity being </a:t>
            </a:r>
            <a:r>
              <a:rPr lang="en-US" sz="2000" dirty="0" smtClean="0">
                <a:solidFill>
                  <a:srgbClr val="92D050"/>
                </a:solidFill>
                <a:latin typeface="Adam" panose="02000503000000000000" pitchFamily="50" charset="0"/>
              </a:rPr>
              <a:t>leaked. </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Declaring a static variable inside the class definition of an activity followed by setting that variable with the running instance of the activity.</a:t>
            </a: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a:p>
            <a:pPr algn="just"/>
            <a:endParaRPr lang="en-US" sz="2000" dirty="0">
              <a:solidFill>
                <a:schemeClr val="bg1"/>
              </a:solidFill>
              <a:latin typeface="Adam" panose="02000503000000000000" pitchFamily="50" charset="0"/>
            </a:endParaRPr>
          </a:p>
        </p:txBody>
      </p:sp>
      <p:sp>
        <p:nvSpPr>
          <p:cNvPr id="13" name="Snip Diagonal Corner Rectangle 12"/>
          <p:cNvSpPr/>
          <p:nvPr/>
        </p:nvSpPr>
        <p:spPr>
          <a:xfrm>
            <a:off x="429491" y="969715"/>
            <a:ext cx="5360166" cy="736291"/>
          </a:xfrm>
          <a:prstGeom prst="snip2DiagRect">
            <a:avLst>
              <a:gd name="adj1" fmla="val 50000"/>
              <a:gd name="adj2" fmla="val 16667"/>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Activities</a:t>
            </a:r>
            <a:endParaRPr lang="en-US" sz="3600" dirty="0">
              <a:latin typeface="Adam" panose="02000503000000000000" pitchFamily="50" charset="0"/>
            </a:endParaRPr>
          </a:p>
        </p:txBody>
      </p:sp>
      <p:sp>
        <p:nvSpPr>
          <p:cNvPr id="16" name="Snip Diagonal Corner Rectangle 15"/>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a:t>
            </a:r>
            <a:r>
              <a:rPr lang="en-US" sz="1200" b="1" dirty="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StaticActivityLeak</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extends </a:t>
            </a:r>
            <a:r>
              <a:rPr lang="en-US" sz="1200" dirty="0">
                <a:solidFill>
                  <a:srgbClr val="000000"/>
                </a:solidFill>
                <a:latin typeface="Courier New" panose="02070309020205020404" pitchFamily="49" charset="0"/>
                <a:cs typeface="Courier New" panose="02070309020205020404" pitchFamily="49" charset="0"/>
              </a:rPr>
              <a:t>Activity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Static Activity Variable</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static </a:t>
            </a:r>
            <a:r>
              <a:rPr lang="en-US" sz="1200" dirty="0">
                <a:solidFill>
                  <a:srgbClr val="000000"/>
                </a:solidFill>
                <a:latin typeface="Courier New" panose="02070309020205020404" pitchFamily="49" charset="0"/>
                <a:cs typeface="Courier New" panose="02070309020205020404" pitchFamily="49" charset="0"/>
              </a:rPr>
              <a:t>Activity </a:t>
            </a:r>
            <a:r>
              <a:rPr lang="en-US" sz="1200" i="1" dirty="0" err="1">
                <a:solidFill>
                  <a:srgbClr val="660E7A"/>
                </a:solidFill>
                <a:latin typeface="Courier New" panose="02070309020205020404" pitchFamily="49" charset="0"/>
                <a:cs typeface="Courier New" panose="02070309020205020404" pitchFamily="49" charset="0"/>
              </a:rPr>
              <a:t>activity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808000"/>
                </a:solidFill>
                <a:latin typeface="Courier New" panose="02070309020205020404" pitchFamily="49" charset="0"/>
                <a:cs typeface="Courier New" panose="02070309020205020404" pitchFamily="49" charset="0"/>
              </a:rPr>
              <a:t>@Override</a:t>
            </a:r>
            <a:br>
              <a:rPr lang="en-US" sz="1200" dirty="0">
                <a:solidFill>
                  <a:srgbClr val="808000"/>
                </a:solidFill>
                <a:latin typeface="Courier New" panose="02070309020205020404" pitchFamily="49" charset="0"/>
                <a:cs typeface="Courier New" panose="02070309020205020404" pitchFamily="49" charset="0"/>
              </a:rPr>
            </a:br>
            <a:r>
              <a:rPr lang="en-US" sz="1200" dirty="0">
                <a:solidFill>
                  <a:srgbClr val="808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public void </a:t>
            </a:r>
            <a:r>
              <a:rPr lang="en-US" sz="1200" dirty="0" err="1">
                <a:solidFill>
                  <a:srgbClr val="000000"/>
                </a:solidFill>
                <a:latin typeface="Courier New" panose="02070309020205020404" pitchFamily="49" charset="0"/>
                <a:cs typeface="Courier New" panose="02070309020205020404" pitchFamily="49" charset="0"/>
              </a:rPr>
              <a:t>onCreate</a:t>
            </a:r>
            <a:r>
              <a:rPr lang="en-US" sz="1200" dirty="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Leak memory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private void </a:t>
            </a:r>
            <a:r>
              <a:rPr lang="en-US" sz="1200" dirty="0" err="1">
                <a:solidFill>
                  <a:srgbClr val="000000"/>
                </a:solidFill>
                <a:latin typeface="Courier New" panose="02070309020205020404" pitchFamily="49" charset="0"/>
                <a:cs typeface="Courier New" panose="02070309020205020404" pitchFamily="49" charset="0"/>
              </a:rPr>
              <a:t>leakMemory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660E7A"/>
                </a:solidFill>
                <a:latin typeface="Courier New" panose="02070309020205020404" pitchFamily="49" charset="0"/>
                <a:cs typeface="Courier New" panose="02070309020205020404" pitchFamily="49" charset="0"/>
              </a:rPr>
              <a:t>activity </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this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789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Snip Diagonal Corner Rectangle 24"/>
          <p:cNvSpPr/>
          <p:nvPr/>
        </p:nvSpPr>
        <p:spPr>
          <a:xfrm>
            <a:off x="429491" y="969714"/>
            <a:ext cx="5360165" cy="736291"/>
          </a:xfrm>
          <a:prstGeom prst="snip2DiagRect">
            <a:avLst>
              <a:gd name="adj1" fmla="val 50000"/>
              <a:gd name="adj2" fmla="val 16667"/>
            </a:avLst>
          </a:prstGeom>
          <a:solidFill>
            <a:srgbClr val="6BD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Static </a:t>
            </a:r>
            <a:r>
              <a:rPr lang="en-US" sz="3600" dirty="0">
                <a:latin typeface="Adam" panose="02000503000000000000" pitchFamily="50" charset="0"/>
              </a:rPr>
              <a:t>V</a:t>
            </a:r>
            <a:r>
              <a:rPr lang="en-US" sz="3600" dirty="0" smtClean="0">
                <a:latin typeface="Adam" panose="02000503000000000000" pitchFamily="50" charset="0"/>
              </a:rPr>
              <a:t>iews</a:t>
            </a:r>
            <a:endParaRPr lang="en-US" sz="3600" dirty="0">
              <a:latin typeface="Adam" panose="02000503000000000000" pitchFamily="50" charset="0"/>
            </a:endParaRPr>
          </a:p>
        </p:txBody>
      </p:sp>
      <p:sp>
        <p:nvSpPr>
          <p:cNvPr id="26" name="Rectangle 25"/>
          <p:cNvSpPr/>
          <p:nvPr/>
        </p:nvSpPr>
        <p:spPr>
          <a:xfrm>
            <a:off x="429491" y="1875523"/>
            <a:ext cx="5360165" cy="4801314"/>
          </a:xfrm>
          <a:prstGeom prst="rect">
            <a:avLst/>
          </a:prstGeom>
        </p:spPr>
        <p:txBody>
          <a:bodyPr wrap="square">
            <a:spAutoFit/>
          </a:bodyPr>
          <a:lstStyle/>
          <a:p>
            <a:pPr algn="just"/>
            <a:r>
              <a:rPr lang="en-US" dirty="0" smtClean="0">
                <a:solidFill>
                  <a:schemeClr val="bg1"/>
                </a:solidFill>
                <a:latin typeface="Adam" panose="02000503000000000000" pitchFamily="50" charset="0"/>
              </a:rPr>
              <a:t>A View </a:t>
            </a:r>
            <a:r>
              <a:rPr lang="en-US" dirty="0" smtClean="0">
                <a:solidFill>
                  <a:srgbClr val="92D050"/>
                </a:solidFill>
                <a:latin typeface="Adam" panose="02000503000000000000" pitchFamily="50" charset="0"/>
              </a:rPr>
              <a:t>maintains </a:t>
            </a:r>
            <a:r>
              <a:rPr lang="en-US" dirty="0">
                <a:solidFill>
                  <a:srgbClr val="92D050"/>
                </a:solidFill>
                <a:latin typeface="Adam" panose="02000503000000000000" pitchFamily="50" charset="0"/>
              </a:rPr>
              <a:t>a reference </a:t>
            </a:r>
            <a:r>
              <a:rPr lang="en-US" dirty="0">
                <a:solidFill>
                  <a:schemeClr val="bg1"/>
                </a:solidFill>
                <a:latin typeface="Adam" panose="02000503000000000000" pitchFamily="50" charset="0"/>
              </a:rPr>
              <a:t>to its Context, which, in this case</a:t>
            </a:r>
            <a:r>
              <a:rPr lang="en-US" dirty="0" smtClean="0">
                <a:solidFill>
                  <a:schemeClr val="bg1"/>
                </a:solidFill>
                <a:latin typeface="Adam" panose="02000503000000000000" pitchFamily="50" charset="0"/>
              </a:rPr>
              <a:t>, is the activity.</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Some views </a:t>
            </a:r>
            <a:r>
              <a:rPr lang="en-US" dirty="0">
                <a:solidFill>
                  <a:schemeClr val="bg1"/>
                </a:solidFill>
                <a:latin typeface="Adam" panose="02000503000000000000" pitchFamily="50" charset="0"/>
              </a:rPr>
              <a:t>remain unchanged </a:t>
            </a:r>
            <a:r>
              <a:rPr lang="en-US" dirty="0" smtClean="0">
                <a:solidFill>
                  <a:schemeClr val="bg1"/>
                </a:solidFill>
                <a:latin typeface="Adam" panose="02000503000000000000" pitchFamily="50" charset="0"/>
              </a:rPr>
              <a:t>and take a long time to instantiate. Thus, in recurring activities it </a:t>
            </a:r>
            <a:r>
              <a:rPr lang="en-US" dirty="0">
                <a:solidFill>
                  <a:schemeClr val="bg1"/>
                </a:solidFill>
                <a:latin typeface="Adam" panose="02000503000000000000" pitchFamily="50" charset="0"/>
              </a:rPr>
              <a:t>would be </a:t>
            </a:r>
            <a:r>
              <a:rPr lang="en-US" dirty="0" smtClean="0">
                <a:solidFill>
                  <a:schemeClr val="bg1"/>
                </a:solidFill>
                <a:latin typeface="Adam" panose="02000503000000000000" pitchFamily="50" charset="0"/>
              </a:rPr>
              <a:t>useful </a:t>
            </a:r>
            <a:r>
              <a:rPr lang="en-US" dirty="0">
                <a:solidFill>
                  <a:schemeClr val="bg1"/>
                </a:solidFill>
                <a:latin typeface="Adam" panose="02000503000000000000" pitchFamily="50" charset="0"/>
              </a:rPr>
              <a:t>to keep </a:t>
            </a:r>
            <a:r>
              <a:rPr lang="en-US" dirty="0" smtClean="0">
                <a:solidFill>
                  <a:schemeClr val="bg1"/>
                </a:solidFill>
                <a:latin typeface="Adam" panose="02000503000000000000" pitchFamily="50" charset="0"/>
              </a:rPr>
              <a:t>them loaded </a:t>
            </a:r>
            <a:r>
              <a:rPr lang="en-US" dirty="0">
                <a:solidFill>
                  <a:schemeClr val="bg1"/>
                </a:solidFill>
                <a:latin typeface="Adam" panose="02000503000000000000" pitchFamily="50" charset="0"/>
              </a:rPr>
              <a:t>in memory </a:t>
            </a:r>
            <a:r>
              <a:rPr lang="en-US" dirty="0" smtClean="0">
                <a:solidFill>
                  <a:schemeClr val="bg1"/>
                </a:solidFill>
                <a:latin typeface="Adam" panose="02000503000000000000" pitchFamily="50" charset="0"/>
              </a:rPr>
              <a:t>for a quick restore. </a:t>
            </a:r>
            <a:r>
              <a:rPr lang="en-US" dirty="0">
                <a:solidFill>
                  <a:schemeClr val="bg1"/>
                </a:solidFill>
                <a:latin typeface="Adam" panose="02000503000000000000" pitchFamily="50" charset="0"/>
              </a:rPr>
              <a:t>M</a:t>
            </a:r>
            <a:r>
              <a:rPr lang="en-US" dirty="0" smtClean="0">
                <a:solidFill>
                  <a:schemeClr val="bg1"/>
                </a:solidFill>
                <a:latin typeface="Adam" panose="02000503000000000000" pitchFamily="50" charset="0"/>
              </a:rPr>
              <a:t>aking a static view reference seems as a </a:t>
            </a:r>
            <a:r>
              <a:rPr lang="en-US" dirty="0" smtClean="0">
                <a:solidFill>
                  <a:srgbClr val="92D050"/>
                </a:solidFill>
                <a:latin typeface="Adam" panose="02000503000000000000" pitchFamily="50" charset="0"/>
              </a:rPr>
              <a:t>logical design choice</a:t>
            </a:r>
            <a:r>
              <a:rPr lang="en-US" dirty="0" smtClean="0">
                <a:solidFill>
                  <a:schemeClr val="bg1"/>
                </a:solidFill>
                <a:latin typeface="Adam" panose="02000503000000000000" pitchFamily="50" charset="0"/>
              </a:rPr>
              <a:t>.</a:t>
            </a:r>
          </a:p>
          <a:p>
            <a:pPr algn="just"/>
            <a:endParaRPr lang="en-US" dirty="0">
              <a:solidFill>
                <a:schemeClr val="bg1"/>
              </a:solidFill>
              <a:latin typeface="Adam" panose="02000503000000000000" pitchFamily="50" charset="0"/>
            </a:endParaRPr>
          </a:p>
          <a:p>
            <a:pPr algn="just"/>
            <a:r>
              <a:rPr lang="en-US" dirty="0" smtClean="0">
                <a:solidFill>
                  <a:schemeClr val="bg1"/>
                </a:solidFill>
                <a:latin typeface="Adam" panose="02000503000000000000" pitchFamily="50" charset="0"/>
              </a:rPr>
              <a:t>Yet storing a </a:t>
            </a:r>
            <a:r>
              <a:rPr lang="en-US" dirty="0">
                <a:solidFill>
                  <a:schemeClr val="bg1"/>
                </a:solidFill>
                <a:latin typeface="Adam" panose="02000503000000000000" pitchFamily="50" charset="0"/>
              </a:rPr>
              <a:t>static reference to the </a:t>
            </a:r>
            <a:r>
              <a:rPr lang="en-US" dirty="0" smtClean="0">
                <a:solidFill>
                  <a:schemeClr val="bg1"/>
                </a:solidFill>
                <a:latin typeface="Adam" panose="02000503000000000000" pitchFamily="50" charset="0"/>
              </a:rPr>
              <a:t>View means a </a:t>
            </a:r>
            <a:r>
              <a:rPr lang="en-US" dirty="0" smtClean="0">
                <a:solidFill>
                  <a:srgbClr val="92D050"/>
                </a:solidFill>
                <a:latin typeface="Adam" panose="02000503000000000000" pitchFamily="50" charset="0"/>
              </a:rPr>
              <a:t>persistent </a:t>
            </a:r>
            <a:r>
              <a:rPr lang="en-US" dirty="0">
                <a:solidFill>
                  <a:srgbClr val="92D050"/>
                </a:solidFill>
                <a:latin typeface="Adam" panose="02000503000000000000" pitchFamily="50" charset="0"/>
              </a:rPr>
              <a:t>reference chain </a:t>
            </a:r>
            <a:r>
              <a:rPr lang="en-US" dirty="0">
                <a:solidFill>
                  <a:schemeClr val="bg1"/>
                </a:solidFill>
                <a:latin typeface="Adam" panose="02000503000000000000" pitchFamily="50" charset="0"/>
              </a:rPr>
              <a:t>to </a:t>
            </a:r>
            <a:r>
              <a:rPr lang="en-US" dirty="0" smtClean="0">
                <a:solidFill>
                  <a:schemeClr val="bg1"/>
                </a:solidFill>
                <a:latin typeface="Adam" panose="02000503000000000000" pitchFamily="50" charset="0"/>
              </a:rPr>
              <a:t>the activity.</a:t>
            </a:r>
          </a:p>
          <a:p>
            <a:pPr algn="just"/>
            <a:endParaRPr lang="en-US" dirty="0">
              <a:solidFill>
                <a:schemeClr val="bg1"/>
              </a:solidFill>
              <a:latin typeface="Adam" panose="02000503000000000000" pitchFamily="50" charset="0"/>
            </a:endParaRPr>
          </a:p>
          <a:p>
            <a:pPr algn="just"/>
            <a:r>
              <a:rPr lang="en-US" dirty="0">
                <a:solidFill>
                  <a:srgbClr val="92D050"/>
                </a:solidFill>
                <a:latin typeface="Adam" panose="02000503000000000000" pitchFamily="50" charset="0"/>
              </a:rPr>
              <a:t>{Code Pattern}</a:t>
            </a:r>
            <a:endParaRPr lang="en-US" dirty="0">
              <a:solidFill>
                <a:schemeClr val="bg1"/>
              </a:solidFill>
              <a:latin typeface="Adam" panose="02000503000000000000" pitchFamily="50" charset="0"/>
            </a:endParaRPr>
          </a:p>
          <a:p>
            <a:pPr algn="just"/>
            <a:r>
              <a:rPr lang="en-US" dirty="0">
                <a:solidFill>
                  <a:schemeClr val="bg1"/>
                </a:solidFill>
                <a:latin typeface="Adam" panose="02000503000000000000" pitchFamily="50" charset="0"/>
              </a:rPr>
              <a:t>Declaring a static </a:t>
            </a:r>
            <a:r>
              <a:rPr lang="en-US" dirty="0" smtClean="0">
                <a:solidFill>
                  <a:schemeClr val="bg1"/>
                </a:solidFill>
                <a:latin typeface="Adam" panose="02000503000000000000" pitchFamily="50" charset="0"/>
              </a:rPr>
              <a:t>view inside </a:t>
            </a:r>
            <a:r>
              <a:rPr lang="en-US" dirty="0">
                <a:solidFill>
                  <a:schemeClr val="bg1"/>
                </a:solidFill>
                <a:latin typeface="Adam" panose="02000503000000000000" pitchFamily="50" charset="0"/>
              </a:rPr>
              <a:t>the class definition of an </a:t>
            </a:r>
            <a:r>
              <a:rPr lang="en-US" dirty="0" smtClean="0">
                <a:solidFill>
                  <a:schemeClr val="bg1"/>
                </a:solidFill>
                <a:latin typeface="Adam" panose="02000503000000000000" pitchFamily="50" charset="0"/>
              </a:rPr>
              <a:t>activity </a:t>
            </a:r>
            <a:r>
              <a:rPr lang="en-US" dirty="0">
                <a:solidFill>
                  <a:schemeClr val="bg1"/>
                </a:solidFill>
                <a:latin typeface="Adam" panose="02000503000000000000" pitchFamily="50" charset="0"/>
              </a:rPr>
              <a:t>follow by setting that </a:t>
            </a:r>
            <a:r>
              <a:rPr lang="en-US" dirty="0" smtClean="0">
                <a:solidFill>
                  <a:schemeClr val="bg1"/>
                </a:solidFill>
                <a:latin typeface="Adam" panose="02000503000000000000" pitchFamily="50" charset="0"/>
              </a:rPr>
              <a:t>view with a instantiated reference of some view.</a:t>
            </a:r>
            <a:endParaRPr lang="en-US" dirty="0">
              <a:solidFill>
                <a:schemeClr val="bg1"/>
              </a:solidFill>
              <a:latin typeface="Adam" panose="02000503000000000000" pitchFamily="50" charset="0"/>
            </a:endParaRPr>
          </a:p>
          <a:p>
            <a:pPr algn="just"/>
            <a:endParaRPr lang="en-US" dirty="0" smtClean="0">
              <a:solidFill>
                <a:schemeClr val="bg1"/>
              </a:solidFill>
              <a:latin typeface="Adam" panose="02000503000000000000" pitchFamily="50" charset="0"/>
            </a:endParaRPr>
          </a:p>
        </p:txBody>
      </p:sp>
      <p:sp>
        <p:nvSpPr>
          <p:cNvPr id="27" name="Snip Diagonal Corner Rectangle 26"/>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StaticViewLeak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Static View Variable</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smtClean="0">
                <a:solidFill>
                  <a:srgbClr val="000000"/>
                </a:solidFill>
                <a:latin typeface="Courier New" panose="02070309020205020404" pitchFamily="49" charset="0"/>
                <a:cs typeface="Courier New" panose="02070309020205020404" pitchFamily="49" charset="0"/>
              </a:rPr>
              <a:t>View </a:t>
            </a:r>
            <a:r>
              <a:rPr lang="en-US" sz="1200" i="1" dirty="0" err="1"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660E7A"/>
                </a:solidFill>
                <a:latin typeface="Courier New" panose="02070309020205020404" pitchFamily="49" charset="0"/>
                <a:cs typeface="Courier New" panose="02070309020205020404" pitchFamily="49" charset="0"/>
              </a:rPr>
              <a:t>view</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smtClean="0">
                <a:solidFill>
                  <a:srgbClr val="000080"/>
                </a:solidFill>
                <a:latin typeface="Courier New" panose="02070309020205020404" pitchFamily="49" charset="0"/>
                <a:cs typeface="Courier New" panose="02070309020205020404" pitchFamily="49" charset="0"/>
              </a:rPr>
              <a:t>this.findViewById</a:t>
            </a:r>
            <a:r>
              <a:rPr lang="en-US" sz="1200" b="1"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R.id.</a:t>
            </a:r>
            <a:r>
              <a:rPr lang="en-US" sz="1200" b="1" dirty="0" err="1">
                <a:solidFill>
                  <a:srgbClr val="000080"/>
                </a:solidFill>
                <a:latin typeface="Courier New" panose="02070309020205020404" pitchFamily="49" charset="0"/>
                <a:cs typeface="Courier New" panose="02070309020205020404" pitchFamily="49" charset="0"/>
              </a:rPr>
              <a:t>b</a:t>
            </a:r>
            <a:r>
              <a:rPr lang="en-US" sz="1200" b="1" dirty="0" err="1" smtClean="0">
                <a:solidFill>
                  <a:srgbClr val="000080"/>
                </a:solidFill>
                <a:latin typeface="Courier New" panose="02070309020205020404" pitchFamily="49" charset="0"/>
                <a:cs typeface="Courier New" panose="02070309020205020404" pitchFamily="49" charset="0"/>
              </a:rPr>
              <a:t>utton</a:t>
            </a:r>
            <a:r>
              <a:rPr lang="en-US" sz="1200" dirty="0">
                <a:solidFill>
                  <a:srgbClr val="000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sz="12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sz="1200" dirty="0">
                <a:solidFill>
                  <a:srgbClr val="808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   @</a:t>
            </a:r>
            <a:r>
              <a:rPr lang="en-US" sz="1200" dirty="0">
                <a:solidFill>
                  <a:srgbClr val="808000"/>
                </a:solidFill>
                <a:latin typeface="Courier New" panose="02070309020205020404" pitchFamily="49" charset="0"/>
                <a:cs typeface="Courier New" panose="02070309020205020404" pitchFamily="49" charset="0"/>
              </a:rPr>
              <a:t>Override</a:t>
            </a:r>
            <a:br>
              <a:rPr lang="en-US" sz="1200" dirty="0">
                <a:solidFill>
                  <a:srgbClr val="808000"/>
                </a:solidFill>
                <a:latin typeface="Courier New" panose="02070309020205020404" pitchFamily="49" charset="0"/>
                <a:cs typeface="Courier New" panose="02070309020205020404" pitchFamily="49" charset="0"/>
              </a:rPr>
            </a:br>
            <a:r>
              <a:rPr lang="en-US" sz="1200" dirty="0">
                <a:solidFill>
                  <a:srgbClr val="808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onDestroy</a:t>
            </a:r>
            <a:r>
              <a:rPr lang="en-US" sz="1200" dirty="0" smtClean="0">
                <a:solidFill>
                  <a:srgbClr val="000000"/>
                </a:solidFill>
                <a:latin typeface="Courier New" panose="02070309020205020404" pitchFamily="49" charset="0"/>
                <a:cs typeface="Courier New" panose="02070309020205020404" pitchFamily="49" charset="0"/>
              </a:rPr>
              <a:t>(Bundle </a:t>
            </a:r>
            <a:r>
              <a:rPr lang="en-US" sz="1200" dirty="0">
                <a:solidFill>
                  <a:srgbClr val="000000"/>
                </a:solidFill>
                <a:latin typeface="Courier New" panose="02070309020205020404" pitchFamily="49" charset="0"/>
                <a:cs typeface="Courier New" panose="02070309020205020404" pitchFamily="49" charset="0"/>
              </a:rPr>
              <a:t>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view = null;</a:t>
            </a:r>
            <a:endParaRPr lang="en-US" sz="1200" i="1" dirty="0">
              <a:solidFill>
                <a:srgbClr val="80808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480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715"/>
            <a:ext cx="5360165" cy="736291"/>
          </a:xfrm>
          <a:prstGeom prst="snip2DiagRect">
            <a:avLst>
              <a:gd name="adj1" fmla="val 50000"/>
              <a:gd name="adj2" fmla="val 16667"/>
            </a:avLst>
          </a:prstGeom>
          <a:solidFill>
            <a:srgbClr val="11A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Inner </a:t>
            </a:r>
            <a:r>
              <a:rPr lang="en-US" sz="3600" dirty="0">
                <a:latin typeface="Adam" panose="02000503000000000000" pitchFamily="50" charset="0"/>
              </a:rPr>
              <a:t>C</a:t>
            </a:r>
            <a:r>
              <a:rPr lang="en-US" sz="3600" dirty="0" smtClean="0">
                <a:latin typeface="Adam" panose="02000503000000000000" pitchFamily="50" charset="0"/>
              </a:rPr>
              <a:t>lasses</a:t>
            </a:r>
            <a:endParaRPr lang="en-US" sz="3600" dirty="0">
              <a:latin typeface="Adam" panose="02000503000000000000" pitchFamily="50" charset="0"/>
            </a:endParaRPr>
          </a:p>
        </p:txBody>
      </p:sp>
      <p:sp>
        <p:nvSpPr>
          <p:cNvPr id="18" name="Rectangle 17"/>
          <p:cNvSpPr/>
          <p:nvPr/>
        </p:nvSpPr>
        <p:spPr>
          <a:xfrm>
            <a:off x="429491" y="1875523"/>
            <a:ext cx="5360165" cy="3785652"/>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defined inside </a:t>
            </a:r>
            <a:r>
              <a:rPr lang="en-US" sz="2000" dirty="0">
                <a:solidFill>
                  <a:schemeClr val="bg1"/>
                </a:solidFill>
                <a:latin typeface="Adam" panose="02000503000000000000" pitchFamily="50" charset="0"/>
              </a:rPr>
              <a:t>the definition of </a:t>
            </a:r>
            <a:r>
              <a:rPr lang="en-US" sz="2000" dirty="0" smtClean="0">
                <a:solidFill>
                  <a:schemeClr val="bg1"/>
                </a:solidFill>
                <a:latin typeface="Adam" panose="02000503000000000000" pitchFamily="50" charset="0"/>
              </a:rPr>
              <a:t>the activity class. Mostly used for </a:t>
            </a:r>
            <a:r>
              <a:rPr lang="en-US" sz="2000" dirty="0">
                <a:solidFill>
                  <a:srgbClr val="92D050"/>
                </a:solidFill>
                <a:latin typeface="Adam" panose="02000503000000000000" pitchFamily="50" charset="0"/>
              </a:rPr>
              <a:t>readability and encapsulation</a:t>
            </a:r>
            <a:r>
              <a:rPr lang="en-US" sz="2000" dirty="0" smtClean="0">
                <a:solidFill>
                  <a:schemeClr val="bg1"/>
                </a:solidFill>
                <a:latin typeface="Adam" panose="02000503000000000000" pitchFamily="50" charset="0"/>
              </a:rPr>
              <a:t>.</a:t>
            </a:r>
          </a:p>
          <a:p>
            <a:pPr algn="just"/>
            <a:endParaRPr lang="en-US" sz="2000" dirty="0" smtClean="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Inner Class instances have access to the variables of their outer class by </a:t>
            </a:r>
            <a:r>
              <a:rPr lang="en-US" sz="2000" dirty="0" smtClean="0">
                <a:solidFill>
                  <a:srgbClr val="92D050"/>
                </a:solidFill>
                <a:latin typeface="Adam" panose="02000503000000000000" pitchFamily="50" charset="0"/>
              </a:rPr>
              <a:t>maintaining a reference</a:t>
            </a:r>
            <a:r>
              <a:rPr lang="en-US" sz="2000" dirty="0" smtClean="0">
                <a:solidFill>
                  <a:schemeClr val="bg1"/>
                </a:solidFill>
                <a:latin typeface="Adam" panose="02000503000000000000" pitchFamily="50" charset="0"/>
              </a:rPr>
              <a:t> to the outer class instance. Here, the activity is the leaked outer class.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p>
          <a:p>
            <a:pPr algn="just"/>
            <a:r>
              <a:rPr lang="en-US" sz="2000" dirty="0" smtClean="0">
                <a:solidFill>
                  <a:schemeClr val="bg1"/>
                </a:solidFill>
                <a:latin typeface="Adam" panose="02000503000000000000" pitchFamily="50" charset="0"/>
              </a:rPr>
              <a:t>Holding an static </a:t>
            </a:r>
            <a:r>
              <a:rPr lang="en-US" sz="2000" dirty="0">
                <a:solidFill>
                  <a:schemeClr val="bg1"/>
                </a:solidFill>
                <a:latin typeface="Adam" panose="02000503000000000000" pitchFamily="50" charset="0"/>
              </a:rPr>
              <a:t>reference </a:t>
            </a:r>
            <a:r>
              <a:rPr lang="en-US" sz="2000" dirty="0" smtClean="0">
                <a:solidFill>
                  <a:schemeClr val="bg1"/>
                </a:solidFill>
                <a:latin typeface="Adam" panose="02000503000000000000" pitchFamily="50" charset="0"/>
              </a:rPr>
              <a:t>to an instance </a:t>
            </a:r>
            <a:r>
              <a:rPr lang="en-US" sz="2000" dirty="0">
                <a:solidFill>
                  <a:schemeClr val="bg1"/>
                </a:solidFill>
                <a:latin typeface="Adam" panose="02000503000000000000" pitchFamily="50" charset="0"/>
              </a:rPr>
              <a:t>of </a:t>
            </a:r>
            <a:r>
              <a:rPr lang="en-US" sz="2000" dirty="0" smtClean="0">
                <a:solidFill>
                  <a:schemeClr val="bg1"/>
                </a:solidFill>
                <a:latin typeface="Adam" panose="02000503000000000000" pitchFamily="50" charset="0"/>
              </a:rPr>
              <a:t>an Inner </a:t>
            </a:r>
            <a:r>
              <a:rPr lang="en-US" sz="2000" dirty="0">
                <a:solidFill>
                  <a:schemeClr val="bg1"/>
                </a:solidFill>
                <a:latin typeface="Adam" panose="02000503000000000000" pitchFamily="50" charset="0"/>
              </a:rPr>
              <a:t>Class </a:t>
            </a:r>
            <a:r>
              <a:rPr lang="en-US" sz="2000" dirty="0" smtClean="0">
                <a:solidFill>
                  <a:schemeClr val="bg1"/>
                </a:solidFill>
                <a:latin typeface="Adam" panose="02000503000000000000" pitchFamily="50" charset="0"/>
              </a:rPr>
              <a:t>will cause a memory leak.</a:t>
            </a:r>
            <a:endParaRPr lang="en-US" sz="2000" dirty="0">
              <a:solidFill>
                <a:schemeClr val="bg1"/>
              </a:solidFill>
              <a:latin typeface="Adam" panose="02000503000000000000" pitchFamily="50" charset="0"/>
            </a:endParaRPr>
          </a:p>
        </p:txBody>
      </p:sp>
      <p:sp>
        <p:nvSpPr>
          <p:cNvPr id="19" name="Snip Diagonal Corner Rectangle 18"/>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InnerClassLeak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Inner Class Definition</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class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Static Reference</a:t>
            </a:r>
            <a:br>
              <a:rPr lang="en-US" sz="1200" i="1" dirty="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static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660E7A"/>
                </a:solidFill>
                <a:latin typeface="Courier New" panose="02070309020205020404" pitchFamily="49" charset="0"/>
                <a:cs typeface="Courier New" panose="02070309020205020404" pitchFamily="49" charset="0"/>
              </a:rPr>
              <a:t>innerClass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schemeClr val="tx1"/>
              </a:solidFill>
              <a:latin typeface="Arial" panose="020B0604020202020204" pitchFamily="34" charset="0"/>
            </a:endParaRP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err="1" smtClean="0">
                <a:solidFill>
                  <a:srgbClr val="660E7A"/>
                </a:solidFill>
                <a:latin typeface="Courier New" panose="02070309020205020404" pitchFamily="49" charset="0"/>
                <a:cs typeface="Courier New" panose="02070309020205020404" pitchFamily="49" charset="0"/>
              </a:rPr>
              <a:t>innerClass</a:t>
            </a:r>
            <a:r>
              <a:rPr lang="en-US" sz="1200" i="1" dirty="0" smtClean="0">
                <a:solidFill>
                  <a:srgbClr val="660E7A"/>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InnerClass</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612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sp>
        <p:nvSpPr>
          <p:cNvPr id="34" name="Rectangle 3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4" name="Group 3"/>
          <p:cNvGrpSpPr/>
          <p:nvPr/>
        </p:nvGrpSpPr>
        <p:grpSpPr>
          <a:xfrm>
            <a:off x="999193" y="518552"/>
            <a:ext cx="10458766" cy="46118"/>
            <a:chOff x="999193" y="518552"/>
            <a:chExt cx="10458766" cy="46118"/>
          </a:xfrm>
        </p:grpSpPr>
        <p:sp>
          <p:nvSpPr>
            <p:cNvPr id="3" name="Rectangle 2"/>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34982" y="518555"/>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07751" y="518951"/>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nip Diagonal Corner Rectangle 16"/>
          <p:cNvSpPr/>
          <p:nvPr/>
        </p:nvSpPr>
        <p:spPr>
          <a:xfrm>
            <a:off x="429491" y="969316"/>
            <a:ext cx="5360165" cy="736291"/>
          </a:xfrm>
          <a:prstGeom prst="snip2DiagRect">
            <a:avLst>
              <a:gd name="adj1" fmla="val 50000"/>
              <a:gd name="adj2" fmla="val 16667"/>
            </a:avLst>
          </a:prstGeom>
          <a:solidFill>
            <a:srgbClr val="007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dam" panose="02000503000000000000" pitchFamily="50" charset="0"/>
              </a:rPr>
              <a:t>Anonymous Classes</a:t>
            </a:r>
            <a:endParaRPr lang="en-US" sz="3600" dirty="0">
              <a:latin typeface="Adam" panose="02000503000000000000" pitchFamily="50" charset="0"/>
            </a:endParaRPr>
          </a:p>
        </p:txBody>
      </p:sp>
      <p:sp>
        <p:nvSpPr>
          <p:cNvPr id="18" name="Rectangle 17"/>
          <p:cNvSpPr/>
          <p:nvPr/>
        </p:nvSpPr>
        <p:spPr>
          <a:xfrm>
            <a:off x="429491" y="1833188"/>
            <a:ext cx="5360165" cy="5016758"/>
          </a:xfrm>
          <a:prstGeom prst="rect">
            <a:avLst/>
          </a:prstGeom>
        </p:spPr>
        <p:txBody>
          <a:bodyPr wrap="square">
            <a:spAutoFit/>
          </a:bodyPr>
          <a:lstStyle/>
          <a:p>
            <a:pPr algn="just"/>
            <a:r>
              <a:rPr lang="en-US" sz="2000" dirty="0" smtClean="0">
                <a:solidFill>
                  <a:schemeClr val="bg1"/>
                </a:solidFill>
                <a:latin typeface="Adam" panose="02000503000000000000" pitchFamily="50" charset="0"/>
              </a:rPr>
              <a:t>Anonymous </a:t>
            </a:r>
            <a:r>
              <a:rPr lang="en-US" sz="2000" dirty="0">
                <a:solidFill>
                  <a:schemeClr val="bg1"/>
                </a:solidFill>
                <a:latin typeface="Adam" panose="02000503000000000000" pitchFamily="50" charset="0"/>
              </a:rPr>
              <a:t>Classes </a:t>
            </a:r>
            <a:r>
              <a:rPr lang="en-US" sz="2000" dirty="0" smtClean="0">
                <a:solidFill>
                  <a:srgbClr val="92D050"/>
                </a:solidFill>
                <a:latin typeface="Adam" panose="02000503000000000000" pitchFamily="50" charset="0"/>
              </a:rPr>
              <a:t>hold a </a:t>
            </a:r>
            <a:r>
              <a:rPr lang="en-US" sz="2000" dirty="0">
                <a:solidFill>
                  <a:srgbClr val="92D050"/>
                </a:solidFill>
                <a:latin typeface="Adam" panose="02000503000000000000" pitchFamily="50" charset="0"/>
              </a:rPr>
              <a:t>reference </a:t>
            </a:r>
            <a:r>
              <a:rPr lang="en-US" sz="2000" dirty="0">
                <a:solidFill>
                  <a:schemeClr val="bg1"/>
                </a:solidFill>
                <a:latin typeface="Adam" panose="02000503000000000000" pitchFamily="50" charset="0"/>
              </a:rPr>
              <a:t>to the class </a:t>
            </a:r>
            <a:r>
              <a:rPr lang="en-US" sz="2000" dirty="0" smtClean="0">
                <a:solidFill>
                  <a:schemeClr val="bg1"/>
                </a:solidFill>
                <a:latin typeface="Adam" panose="02000503000000000000" pitchFamily="50" charset="0"/>
              </a:rPr>
              <a:t>inside which they </a:t>
            </a:r>
            <a:r>
              <a:rPr lang="en-US" sz="2000" dirty="0">
                <a:solidFill>
                  <a:schemeClr val="bg1"/>
                </a:solidFill>
                <a:latin typeface="Adam" panose="02000503000000000000" pitchFamily="50" charset="0"/>
              </a:rPr>
              <a:t>were </a:t>
            </a:r>
            <a:r>
              <a:rPr lang="en-US" sz="2000" dirty="0" smtClean="0">
                <a:solidFill>
                  <a:schemeClr val="bg1"/>
                </a:solidFill>
                <a:latin typeface="Adam" panose="02000503000000000000" pitchFamily="50" charset="0"/>
              </a:rPr>
              <a:t>declared. </a:t>
            </a:r>
          </a:p>
          <a:p>
            <a:pPr algn="just"/>
            <a:endParaRPr lang="en-US" sz="2000" dirty="0">
              <a:solidFill>
                <a:schemeClr val="bg1"/>
              </a:solidFill>
              <a:latin typeface="Adam" panose="02000503000000000000" pitchFamily="50" charset="0"/>
            </a:endParaRPr>
          </a:p>
          <a:p>
            <a:pPr algn="just"/>
            <a:r>
              <a:rPr lang="en-US" sz="2000" dirty="0" smtClean="0">
                <a:solidFill>
                  <a:schemeClr val="bg1"/>
                </a:solidFill>
                <a:latin typeface="Adam" panose="02000503000000000000" pitchFamily="50" charset="0"/>
              </a:rPr>
              <a:t>If an activity has an anonymous </a:t>
            </a:r>
            <a:r>
              <a:rPr lang="en-US" sz="2000" dirty="0">
                <a:solidFill>
                  <a:schemeClr val="bg1"/>
                </a:solidFill>
                <a:latin typeface="Adam" panose="02000503000000000000" pitchFamily="50" charset="0"/>
              </a:rPr>
              <a:t>c</a:t>
            </a:r>
            <a:r>
              <a:rPr lang="en-US" sz="2000" dirty="0" smtClean="0">
                <a:solidFill>
                  <a:schemeClr val="bg1"/>
                </a:solidFill>
                <a:latin typeface="Adam" panose="02000503000000000000" pitchFamily="50" charset="0"/>
              </a:rPr>
              <a:t>lass inside it which performs </a:t>
            </a:r>
            <a:r>
              <a:rPr lang="en-US" sz="2000" dirty="0">
                <a:solidFill>
                  <a:schemeClr val="bg1"/>
                </a:solidFill>
                <a:latin typeface="Adam" panose="02000503000000000000" pitchFamily="50" charset="0"/>
              </a:rPr>
              <a:t>background </a:t>
            </a:r>
            <a:r>
              <a:rPr lang="en-US" sz="2000" dirty="0" smtClean="0">
                <a:solidFill>
                  <a:schemeClr val="bg1"/>
                </a:solidFill>
                <a:latin typeface="Adam" panose="02000503000000000000" pitchFamily="50" charset="0"/>
              </a:rPr>
              <a:t>work, a reference </a:t>
            </a:r>
            <a:r>
              <a:rPr lang="en-US" sz="2000" dirty="0">
                <a:solidFill>
                  <a:schemeClr val="bg1"/>
                </a:solidFill>
                <a:latin typeface="Adam" panose="02000503000000000000" pitchFamily="50" charset="0"/>
              </a:rPr>
              <a:t>to </a:t>
            </a:r>
            <a:r>
              <a:rPr lang="en-US" sz="2000" dirty="0" smtClean="0">
                <a:solidFill>
                  <a:schemeClr val="bg1"/>
                </a:solidFill>
                <a:latin typeface="Adam" panose="02000503000000000000" pitchFamily="50" charset="0"/>
              </a:rPr>
              <a:t>that activity </a:t>
            </a:r>
            <a:r>
              <a:rPr lang="en-US" sz="2000" dirty="0">
                <a:solidFill>
                  <a:schemeClr val="bg1"/>
                </a:solidFill>
                <a:latin typeface="Adam" panose="02000503000000000000" pitchFamily="50" charset="0"/>
              </a:rPr>
              <a:t>will </a:t>
            </a:r>
            <a:r>
              <a:rPr lang="en-US" sz="2000" dirty="0" smtClean="0">
                <a:solidFill>
                  <a:srgbClr val="92D050"/>
                </a:solidFill>
                <a:latin typeface="Adam" panose="02000503000000000000" pitchFamily="50" charset="0"/>
              </a:rPr>
              <a:t>persist and not be </a:t>
            </a:r>
            <a:r>
              <a:rPr lang="en-US" sz="2000" dirty="0">
                <a:solidFill>
                  <a:srgbClr val="92D050"/>
                </a:solidFill>
                <a:latin typeface="Adam" panose="02000503000000000000" pitchFamily="50" charset="0"/>
              </a:rPr>
              <a:t>garbage </a:t>
            </a:r>
            <a:r>
              <a:rPr lang="en-US" sz="2000" dirty="0" smtClean="0">
                <a:solidFill>
                  <a:srgbClr val="92D050"/>
                </a:solidFill>
                <a:latin typeface="Adam" panose="02000503000000000000" pitchFamily="50" charset="0"/>
              </a:rPr>
              <a:t>collected</a:t>
            </a:r>
            <a:r>
              <a:rPr lang="en-US" sz="2000" dirty="0" smtClean="0">
                <a:solidFill>
                  <a:schemeClr val="bg1"/>
                </a:solidFill>
                <a:latin typeface="Adam" panose="02000503000000000000" pitchFamily="50" charset="0"/>
              </a:rPr>
              <a:t> until the work ends.</a:t>
            </a: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Examples: </a:t>
            </a:r>
            <a:r>
              <a:rPr lang="en-US" sz="2000" dirty="0" err="1" smtClean="0">
                <a:solidFill>
                  <a:schemeClr val="bg1"/>
                </a:solidFill>
                <a:latin typeface="Adam" panose="02000503000000000000" pitchFamily="50" charset="0"/>
              </a:rPr>
              <a:t>AsyncTasks</a:t>
            </a:r>
            <a:r>
              <a:rPr lang="en-US" sz="2000" dirty="0" smtClean="0">
                <a:solidFill>
                  <a:schemeClr val="bg1"/>
                </a:solidFill>
                <a:latin typeface="Adam" panose="02000503000000000000" pitchFamily="50" charset="0"/>
              </a:rPr>
              <a:t>, Handlers, Threads, and </a:t>
            </a:r>
            <a:r>
              <a:rPr lang="en-US" sz="2000" dirty="0" err="1" smtClean="0">
                <a:solidFill>
                  <a:schemeClr val="bg1"/>
                </a:solidFill>
                <a:latin typeface="Adam" panose="02000503000000000000" pitchFamily="50" charset="0"/>
              </a:rPr>
              <a:t>TimerTasks</a:t>
            </a:r>
            <a:r>
              <a:rPr lang="en-US" sz="2000" dirty="0">
                <a:solidFill>
                  <a:schemeClr val="bg1"/>
                </a:solidFill>
                <a:latin typeface="Adam" panose="02000503000000000000" pitchFamily="50" charset="0"/>
              </a:rPr>
              <a:t> </a:t>
            </a:r>
            <a:r>
              <a:rPr lang="en-US" sz="2000" dirty="0" smtClean="0">
                <a:solidFill>
                  <a:schemeClr val="bg1"/>
                </a:solidFill>
                <a:latin typeface="Adam" panose="02000503000000000000" pitchFamily="50" charset="0"/>
              </a:rPr>
              <a:t>that call </a:t>
            </a:r>
            <a:r>
              <a:rPr lang="en-US" sz="2000" dirty="0" err="1" smtClean="0">
                <a:solidFill>
                  <a:schemeClr val="bg1"/>
                </a:solidFill>
                <a:latin typeface="Adam" panose="02000503000000000000" pitchFamily="50" charset="0"/>
              </a:rPr>
              <a:t>doBackgroundWork</a:t>
            </a:r>
            <a:r>
              <a:rPr lang="en-US" sz="2000" dirty="0" smtClean="0">
                <a:solidFill>
                  <a:schemeClr val="bg1"/>
                </a:solidFill>
                <a:latin typeface="Adam" panose="02000503000000000000" pitchFamily="50" charset="0"/>
              </a:rPr>
              <a:t>() or run() functions.</a:t>
            </a:r>
            <a:endParaRPr lang="en-US" sz="2000" dirty="0" smtClean="0">
              <a:solidFill>
                <a:schemeClr val="bg1"/>
              </a:solidFill>
              <a:latin typeface="Adam" panose="02000503000000000000" pitchFamily="50" charset="0"/>
            </a:endParaRPr>
          </a:p>
          <a:p>
            <a:pPr algn="just"/>
            <a:endParaRPr lang="en-US" sz="2000" dirty="0" smtClean="0">
              <a:solidFill>
                <a:schemeClr val="bg1"/>
              </a:solidFill>
              <a:latin typeface="Adam" panose="02000503000000000000" pitchFamily="50" charset="0"/>
            </a:endParaRPr>
          </a:p>
          <a:p>
            <a:pPr algn="just"/>
            <a:r>
              <a:rPr lang="en-US" sz="2000" dirty="0" smtClean="0">
                <a:solidFill>
                  <a:srgbClr val="92D050"/>
                </a:solidFill>
                <a:latin typeface="Adam" panose="02000503000000000000" pitchFamily="50" charset="0"/>
              </a:rPr>
              <a:t>{Code Pattern}</a:t>
            </a:r>
            <a:endParaRPr lang="en-US" sz="2000" dirty="0">
              <a:solidFill>
                <a:srgbClr val="92D050"/>
              </a:solidFill>
              <a:latin typeface="Adam" panose="02000503000000000000" pitchFamily="50" charset="0"/>
            </a:endParaRPr>
          </a:p>
          <a:p>
            <a:pPr algn="just"/>
            <a:r>
              <a:rPr lang="en-US" sz="2000" dirty="0" smtClean="0">
                <a:solidFill>
                  <a:schemeClr val="bg1"/>
                </a:solidFill>
                <a:latin typeface="Adam" panose="02000503000000000000" pitchFamily="50" charset="0"/>
              </a:rPr>
              <a:t>Inside </a:t>
            </a:r>
            <a:r>
              <a:rPr lang="en-US" sz="2000" dirty="0">
                <a:solidFill>
                  <a:schemeClr val="bg1"/>
                </a:solidFill>
                <a:latin typeface="Adam" panose="02000503000000000000" pitchFamily="50" charset="0"/>
              </a:rPr>
              <a:t>an </a:t>
            </a:r>
            <a:r>
              <a:rPr lang="en-US" sz="2000" dirty="0" smtClean="0">
                <a:solidFill>
                  <a:schemeClr val="bg1"/>
                </a:solidFill>
                <a:latin typeface="Adam" panose="02000503000000000000" pitchFamily="50" charset="0"/>
              </a:rPr>
              <a:t>activity, </a:t>
            </a:r>
            <a:r>
              <a:rPr lang="en-US" sz="2000" dirty="0">
                <a:solidFill>
                  <a:schemeClr val="bg1"/>
                </a:solidFill>
                <a:latin typeface="Adam" panose="02000503000000000000" pitchFamily="50" charset="0"/>
              </a:rPr>
              <a:t>anonymously </a:t>
            </a:r>
            <a:r>
              <a:rPr lang="en-US" sz="2000" dirty="0" smtClean="0">
                <a:solidFill>
                  <a:schemeClr val="bg1"/>
                </a:solidFill>
                <a:latin typeface="Adam" panose="02000503000000000000" pitchFamily="50" charset="0"/>
              </a:rPr>
              <a:t>declare </a:t>
            </a:r>
            <a:r>
              <a:rPr lang="en-US" sz="2000" dirty="0">
                <a:solidFill>
                  <a:schemeClr val="bg1"/>
                </a:solidFill>
                <a:latin typeface="Adam" panose="02000503000000000000" pitchFamily="50" charset="0"/>
              </a:rPr>
              <a:t>and instantiate </a:t>
            </a:r>
            <a:r>
              <a:rPr lang="en-US" sz="2000" dirty="0" smtClean="0">
                <a:solidFill>
                  <a:schemeClr val="bg1"/>
                </a:solidFill>
                <a:latin typeface="Adam" panose="02000503000000000000" pitchFamily="50" charset="0"/>
              </a:rPr>
              <a:t>a class that performs </a:t>
            </a:r>
            <a:r>
              <a:rPr lang="en-US" sz="2000" dirty="0">
                <a:solidFill>
                  <a:schemeClr val="bg1"/>
                </a:solidFill>
                <a:latin typeface="Adam" panose="02000503000000000000" pitchFamily="50" charset="0"/>
              </a:rPr>
              <a:t>background work </a:t>
            </a:r>
            <a:r>
              <a:rPr lang="en-US" sz="2000" dirty="0" smtClean="0">
                <a:solidFill>
                  <a:schemeClr val="bg1"/>
                </a:solidFill>
                <a:latin typeface="Adam" panose="02000503000000000000" pitchFamily="50" charset="0"/>
              </a:rPr>
              <a:t>pass the destruction of the activity.</a:t>
            </a:r>
          </a:p>
        </p:txBody>
      </p:sp>
      <p:sp>
        <p:nvSpPr>
          <p:cNvPr id="21" name="Snip Diagonal Corner Rectangle 20"/>
          <p:cNvSpPr/>
          <p:nvPr/>
        </p:nvSpPr>
        <p:spPr>
          <a:xfrm>
            <a:off x="6288424" y="969715"/>
            <a:ext cx="5649576" cy="5634285"/>
          </a:xfrm>
          <a:prstGeom prst="snip2DiagRect">
            <a:avLst>
              <a:gd name="adj1" fmla="val 16198"/>
              <a:gd name="adj2" fmla="val 90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sz="1200" b="1" dirty="0" smtClean="0">
                <a:solidFill>
                  <a:srgbClr val="000080"/>
                </a:solidFill>
                <a:latin typeface="Courier New" panose="02070309020205020404" pitchFamily="49" charset="0"/>
                <a:cs typeface="Courier New" panose="02070309020205020404" pitchFamily="49" charset="0"/>
              </a:rPr>
              <a:t>public class </a:t>
            </a:r>
            <a:r>
              <a:rPr lang="en-US" sz="1200" dirty="0" err="1" smtClean="0">
                <a:solidFill>
                  <a:srgbClr val="000000"/>
                </a:solidFill>
                <a:latin typeface="Courier New" panose="02070309020205020404" pitchFamily="49" charset="0"/>
                <a:cs typeface="Courier New" panose="02070309020205020404" pitchFamily="49" charset="0"/>
              </a:rPr>
              <a:t>AnonymousClassLeak</a:t>
            </a: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extends </a:t>
            </a:r>
            <a:r>
              <a:rPr lang="en-US" sz="1200" dirty="0" smtClean="0">
                <a:solidFill>
                  <a:srgbClr val="000000"/>
                </a:solidFill>
                <a:latin typeface="Courier New" panose="02070309020205020404" pitchFamily="49" charset="0"/>
                <a:cs typeface="Courier New" panose="02070309020205020404" pitchFamily="49" charset="0"/>
              </a:rPr>
              <a:t>Activity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808000"/>
                </a:solidFill>
                <a:latin typeface="Courier New" panose="02070309020205020404" pitchFamily="49" charset="0"/>
                <a:cs typeface="Courier New" panose="02070309020205020404" pitchFamily="49" charset="0"/>
              </a:rPr>
              <a:t>@Override</a:t>
            </a:r>
            <a:br>
              <a:rPr lang="en-US" sz="1200" dirty="0" smtClean="0">
                <a:solidFill>
                  <a:srgbClr val="808000"/>
                </a:solidFill>
                <a:latin typeface="Courier New" panose="02070309020205020404" pitchFamily="49" charset="0"/>
                <a:cs typeface="Courier New" panose="02070309020205020404" pitchFamily="49" charset="0"/>
              </a:rPr>
            </a:br>
            <a:r>
              <a:rPr lang="en-US" sz="1200" dirty="0" smtClean="0">
                <a:solidFill>
                  <a:srgbClr val="808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public void </a:t>
            </a:r>
            <a:r>
              <a:rPr lang="en-US" sz="1200" dirty="0" err="1" smtClean="0">
                <a:solidFill>
                  <a:srgbClr val="000000"/>
                </a:solidFill>
                <a:latin typeface="Courier New" panose="02070309020205020404" pitchFamily="49" charset="0"/>
                <a:cs typeface="Courier New" panose="02070309020205020404" pitchFamily="49" charset="0"/>
              </a:rPr>
              <a:t>onCreate</a:t>
            </a:r>
            <a:r>
              <a:rPr lang="en-US" sz="1200" dirty="0" smtClean="0">
                <a:solidFill>
                  <a:srgbClr val="000000"/>
                </a:solidFill>
                <a:latin typeface="Courier New" panose="02070309020205020404" pitchFamily="49" charset="0"/>
                <a:cs typeface="Courier New" panose="02070309020205020404" pitchFamily="49" charset="0"/>
              </a:rPr>
              <a:t>(Bundle icicle) {</a:t>
            </a:r>
          </a:p>
          <a:p>
            <a:pPr lvl="0" eaLnBrk="0" fontAlgn="base" hangingPunct="0">
              <a:spcBef>
                <a:spcPct val="0"/>
              </a:spcBef>
              <a:spcAft>
                <a:spcPct val="0"/>
              </a:spcAft>
            </a:pP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 Leak memory</a:t>
            </a:r>
            <a:br>
              <a:rPr lang="en-US" sz="1200" i="1" dirty="0" smtClean="0">
                <a:solidFill>
                  <a:srgbClr val="808080"/>
                </a:solidFill>
                <a:latin typeface="Courier New" panose="02070309020205020404" pitchFamily="49" charset="0"/>
                <a:cs typeface="Courier New" panose="02070309020205020404" pitchFamily="49" charset="0"/>
              </a:rPr>
            </a:br>
            <a:r>
              <a:rPr lang="en-US" sz="1200" i="1"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private void </a:t>
            </a:r>
            <a:r>
              <a:rPr lang="en-US" sz="1200" dirty="0" err="1" smtClean="0">
                <a:solidFill>
                  <a:srgbClr val="000000"/>
                </a:solidFill>
                <a:latin typeface="Courier New" panose="02070309020205020404" pitchFamily="49" charset="0"/>
                <a:cs typeface="Courier New" panose="02070309020205020404" pitchFamily="49" charset="0"/>
              </a:rPr>
              <a:t>leakMemory</a:t>
            </a:r>
            <a:r>
              <a:rPr lang="en-US" sz="1200" dirty="0" smtClean="0">
                <a:solidFill>
                  <a:srgbClr val="000000"/>
                </a:solidFill>
                <a:latin typeface="Courier New" panose="02070309020205020404" pitchFamily="49" charset="0"/>
                <a:cs typeface="Courier New" panose="02070309020205020404" pitchFamily="49" charset="0"/>
              </a:rPr>
              <a:t>(){</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b="1" dirty="0" smtClean="0">
                <a:solidFill>
                  <a:srgbClr val="000080"/>
                </a:solidFill>
                <a:latin typeface="Courier New" panose="02070309020205020404" pitchFamily="49" charset="0"/>
                <a:cs typeface="Courier New" panose="02070309020205020404" pitchFamily="49" charset="0"/>
              </a:rPr>
              <a:t>new </a:t>
            </a:r>
            <a:r>
              <a:rPr lang="en-US" sz="1200" dirty="0" err="1">
                <a:solidFill>
                  <a:srgbClr val="000000"/>
                </a:solidFill>
                <a:latin typeface="Courier New" panose="02070309020205020404" pitchFamily="49" charset="0"/>
                <a:cs typeface="Courier New" panose="02070309020205020404" pitchFamily="49" charset="0"/>
              </a:rPr>
              <a:t>AsyncTask</a:t>
            </a:r>
            <a:r>
              <a:rPr lang="en-US" sz="1200" dirty="0">
                <a:solidFill>
                  <a:srgbClr val="000000"/>
                </a:solidFill>
                <a:latin typeface="Courier New" panose="02070309020205020404" pitchFamily="49" charset="0"/>
                <a:cs typeface="Courier New" panose="02070309020205020404" pitchFamily="49" charset="0"/>
              </a:rPr>
              <a:t>&lt;Void, Void, Void&gt;() </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smtClean="0">
                <a:solidFill>
                  <a:srgbClr val="808000"/>
                </a:solidFill>
                <a:latin typeface="Courier New" panose="02070309020205020404" pitchFamily="49" charset="0"/>
                <a:cs typeface="Courier New" panose="02070309020205020404" pitchFamily="49" charset="0"/>
              </a:rPr>
              <a:t>@</a:t>
            </a:r>
            <a:r>
              <a:rPr lang="en-US" sz="900" dirty="0">
                <a:solidFill>
                  <a:srgbClr val="808000"/>
                </a:solidFill>
                <a:latin typeface="Courier New" panose="02070309020205020404" pitchFamily="49" charset="0"/>
                <a:cs typeface="Courier New" panose="02070309020205020404" pitchFamily="49" charset="0"/>
              </a:rPr>
              <a:t>Override </a:t>
            </a:r>
            <a:r>
              <a:rPr lang="en-US" sz="900" b="1" dirty="0">
                <a:solidFill>
                  <a:srgbClr val="000080"/>
                </a:solidFill>
                <a:latin typeface="Courier New" panose="02070309020205020404" pitchFamily="49" charset="0"/>
                <a:cs typeface="Courier New" panose="02070309020205020404" pitchFamily="49" charset="0"/>
              </a:rPr>
              <a:t>protected </a:t>
            </a:r>
            <a:r>
              <a:rPr lang="en-US" sz="900" dirty="0">
                <a:solidFill>
                  <a:srgbClr val="000000"/>
                </a:solidFill>
                <a:latin typeface="Courier New" panose="02070309020205020404" pitchFamily="49" charset="0"/>
                <a:cs typeface="Courier New" panose="02070309020205020404" pitchFamily="49" charset="0"/>
              </a:rPr>
              <a:t>Void </a:t>
            </a:r>
            <a:r>
              <a:rPr lang="en-US" sz="900" dirty="0" err="1" smtClean="0">
                <a:solidFill>
                  <a:srgbClr val="000000"/>
                </a:solidFill>
                <a:latin typeface="Courier New" panose="02070309020205020404" pitchFamily="49" charset="0"/>
                <a:cs typeface="Courier New" panose="02070309020205020404" pitchFamily="49" charset="0"/>
              </a:rPr>
              <a:t>doInBackground</a:t>
            </a:r>
            <a:r>
              <a:rPr lang="en-US" sz="900" dirty="0" smtClean="0">
                <a:solidFill>
                  <a:srgbClr val="000000"/>
                </a:solidFill>
                <a:latin typeface="Courier New" panose="02070309020205020404" pitchFamily="49" charset="0"/>
                <a:cs typeface="Courier New" panose="02070309020205020404" pitchFamily="49" charset="0"/>
              </a:rPr>
              <a:t>(Void</a:t>
            </a:r>
            <a:r>
              <a:rPr lang="en-US" sz="900" dirty="0">
                <a:solidFill>
                  <a:srgbClr val="000000"/>
                </a:solidFill>
                <a:latin typeface="Courier New" panose="02070309020205020404" pitchFamily="49" charset="0"/>
                <a:cs typeface="Courier New" panose="02070309020205020404" pitchFamily="49" charset="0"/>
              </a:rPr>
              <a:t>... </a:t>
            </a:r>
            <a:r>
              <a:rPr lang="en-US" sz="900" dirty="0" err="1">
                <a:solidFill>
                  <a:srgbClr val="000000"/>
                </a:solidFill>
                <a:latin typeface="Courier New" panose="02070309020205020404" pitchFamily="49" charset="0"/>
                <a:cs typeface="Courier New" panose="02070309020205020404" pitchFamily="49" charset="0"/>
              </a:rPr>
              <a:t>params</a:t>
            </a: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b="1" dirty="0" smtClean="0">
                <a:solidFill>
                  <a:srgbClr val="000080"/>
                </a:solidFill>
                <a:latin typeface="Courier New" panose="02070309020205020404" pitchFamily="49" charset="0"/>
                <a:cs typeface="Courier New" panose="02070309020205020404" pitchFamily="49" charset="0"/>
              </a:rPr>
              <a:t>while</a:t>
            </a:r>
            <a:r>
              <a:rPr lang="en-US" sz="900" dirty="0" smtClean="0">
                <a:solidFill>
                  <a:srgbClr val="000000"/>
                </a:solidFill>
                <a:latin typeface="Courier New" panose="02070309020205020404" pitchFamily="49" charset="0"/>
                <a:cs typeface="Courier New" panose="02070309020205020404" pitchFamily="49" charset="0"/>
              </a:rPr>
              <a:t>(</a:t>
            </a:r>
            <a:r>
              <a:rPr lang="en-US" sz="900" b="1" dirty="0" smtClean="0">
                <a:solidFill>
                  <a:srgbClr val="000080"/>
                </a:solidFill>
                <a:latin typeface="Courier New" panose="02070309020205020404" pitchFamily="49" charset="0"/>
                <a:cs typeface="Courier New" panose="02070309020205020404" pitchFamily="49" charset="0"/>
              </a:rPr>
              <a:t>true</a:t>
            </a:r>
            <a:r>
              <a:rPr lang="en-US" sz="900" dirty="0">
                <a:solidFill>
                  <a:srgbClr val="000000"/>
                </a:solidFill>
                <a:latin typeface="Courier New" panose="02070309020205020404" pitchFamily="49" charset="0"/>
                <a:cs typeface="Courier New" panose="02070309020205020404" pitchFamily="49" charset="0"/>
              </a:rPr>
              <a:t>);</a:t>
            </a:r>
            <a:br>
              <a:rPr lang="en-US" sz="900" dirty="0">
                <a:solidFill>
                  <a:srgbClr val="000000"/>
                </a:solidFill>
                <a:latin typeface="Courier New" panose="02070309020205020404" pitchFamily="49" charset="0"/>
                <a:cs typeface="Courier New" panose="02070309020205020404" pitchFamily="49" charset="0"/>
              </a:rPr>
            </a:br>
            <a:r>
              <a:rPr lang="en-US" sz="900" dirty="0">
                <a:solidFill>
                  <a:srgbClr val="000000"/>
                </a:solidFill>
                <a:latin typeface="Courier New" panose="02070309020205020404" pitchFamily="49" charset="0"/>
                <a:cs typeface="Courier New" panose="02070309020205020404" pitchFamily="49" charset="0"/>
              </a:rPr>
              <a:t>    </a:t>
            </a:r>
            <a:r>
              <a:rPr lang="en-US" sz="900" dirty="0" smtClean="0">
                <a:solidFill>
                  <a:srgbClr val="000000"/>
                </a:solidFill>
                <a:latin typeface="Courier New" panose="02070309020205020404" pitchFamily="49" charset="0"/>
                <a:cs typeface="Courier New" panose="02070309020205020404" pitchFamily="49" charset="0"/>
              </a:rPr>
              <a:t>       }</a:t>
            </a:r>
            <a:r>
              <a:rPr lang="en-US" sz="900" dirty="0">
                <a:solidFill>
                  <a:srgbClr val="000000"/>
                </a:solidFill>
                <a:latin typeface="Courier New" panose="02070309020205020404" pitchFamily="49" charset="0"/>
                <a:cs typeface="Courier New" panose="02070309020205020404" pitchFamily="49" charset="0"/>
              </a:rPr>
              <a:t/>
            </a:r>
            <a:br>
              <a:rPr lang="en-US" sz="9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execute();</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br>
              <a:rPr lang="en-US" sz="1200" dirty="0" smtClean="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880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3E"/>
        </a:solidFill>
        <a:effectLst/>
      </p:bgPr>
    </p:bg>
    <p:spTree>
      <p:nvGrpSpPr>
        <p:cNvPr id="1" name=""/>
        <p:cNvGrpSpPr/>
        <p:nvPr/>
      </p:nvGrpSpPr>
      <p:grpSpPr>
        <a:xfrm>
          <a:off x="0" y="0"/>
          <a:ext cx="0" cy="0"/>
          <a:chOff x="0" y="0"/>
          <a:chExt cx="0" cy="0"/>
        </a:xfrm>
      </p:grpSpPr>
      <p:grpSp>
        <p:nvGrpSpPr>
          <p:cNvPr id="88" name="Group 87"/>
          <p:cNvGrpSpPr/>
          <p:nvPr/>
        </p:nvGrpSpPr>
        <p:grpSpPr>
          <a:xfrm>
            <a:off x="9735971" y="1145605"/>
            <a:ext cx="1029065" cy="1204239"/>
            <a:chOff x="602154" y="1817469"/>
            <a:chExt cx="2621106" cy="3067288"/>
          </a:xfrm>
        </p:grpSpPr>
        <p:sp>
          <p:nvSpPr>
            <p:cNvPr id="89" name="Diamond 88"/>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iamond 89"/>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iamond 90"/>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91"/>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iamond 93"/>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iamond 94"/>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Diamond 95"/>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iamond 96"/>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iamond 97"/>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600516" y="1145605"/>
            <a:ext cx="1029065" cy="1204239"/>
            <a:chOff x="602154" y="1817469"/>
            <a:chExt cx="2621106" cy="3067288"/>
          </a:xfrm>
        </p:grpSpPr>
        <p:sp>
          <p:nvSpPr>
            <p:cNvPr id="74" name="Diamond 73"/>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iamond 74"/>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iamond 75"/>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iamond 76"/>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iamond 78"/>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iamond 79"/>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iamond 80"/>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iamond 81"/>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iamond 82"/>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sosceles Triangle 85"/>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86"/>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1155783" y="1145605"/>
            <a:ext cx="1029065" cy="1204239"/>
            <a:chOff x="602154" y="1817469"/>
            <a:chExt cx="2621106" cy="3067288"/>
          </a:xfrm>
        </p:grpSpPr>
        <p:sp>
          <p:nvSpPr>
            <p:cNvPr id="41" name="Diamond 40"/>
            <p:cNvSpPr/>
            <p:nvPr/>
          </p:nvSpPr>
          <p:spPr>
            <a:xfrm>
              <a:off x="1257432" y="1817469"/>
              <a:ext cx="1310552" cy="766822"/>
            </a:xfrm>
            <a:prstGeom prst="diamond">
              <a:avLst/>
            </a:prstGeom>
            <a:solidFill>
              <a:srgbClr val="E8FB52"/>
            </a:solidFill>
            <a:ln>
              <a:solidFill>
                <a:srgbClr val="E8FB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iamond 41"/>
            <p:cNvSpPr/>
            <p:nvPr/>
          </p:nvSpPr>
          <p:spPr>
            <a:xfrm>
              <a:off x="1257432" y="2584291"/>
              <a:ext cx="1310552" cy="766822"/>
            </a:xfrm>
            <a:prstGeom prst="diamond">
              <a:avLst/>
            </a:prstGeom>
            <a:solidFill>
              <a:srgbClr val="76D963"/>
            </a:solidFill>
            <a:ln>
              <a:solidFill>
                <a:srgbClr val="76D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257432" y="3351113"/>
              <a:ext cx="1310552" cy="766822"/>
            </a:xfrm>
            <a:prstGeom prst="diamond">
              <a:avLst/>
            </a:prstGeom>
            <a:solidFill>
              <a:srgbClr val="11A0B3"/>
            </a:solidFill>
            <a:ln>
              <a:solidFill>
                <a:srgbClr val="11A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p:cNvSpPr/>
            <p:nvPr/>
          </p:nvSpPr>
          <p:spPr>
            <a:xfrm>
              <a:off x="1257432" y="4117935"/>
              <a:ext cx="1310552" cy="766822"/>
            </a:xfrm>
            <a:prstGeom prst="diamond">
              <a:avLst/>
            </a:prstGeom>
            <a:solidFill>
              <a:srgbClr val="1EE2DD"/>
            </a:solidFill>
            <a:ln>
              <a:solidFill>
                <a:srgbClr val="1EE2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iamond 44"/>
            <p:cNvSpPr/>
            <p:nvPr/>
          </p:nvSpPr>
          <p:spPr>
            <a:xfrm>
              <a:off x="1912708" y="2200880"/>
              <a:ext cx="1310552" cy="766822"/>
            </a:xfrm>
            <a:prstGeom prst="diamond">
              <a:avLst/>
            </a:prstGeom>
            <a:solidFill>
              <a:srgbClr val="97E342"/>
            </a:solidFill>
            <a:ln>
              <a:solidFill>
                <a:srgbClr val="97E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iamond 45"/>
            <p:cNvSpPr/>
            <p:nvPr/>
          </p:nvSpPr>
          <p:spPr>
            <a:xfrm>
              <a:off x="1912708" y="2967702"/>
              <a:ext cx="1310552" cy="766822"/>
            </a:xfrm>
            <a:prstGeom prst="diamond">
              <a:avLst/>
            </a:prstGeom>
            <a:solidFill>
              <a:srgbClr val="6BD889"/>
            </a:solidFill>
            <a:ln>
              <a:solidFill>
                <a:srgbClr val="6BD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iamond 46"/>
            <p:cNvSpPr/>
            <p:nvPr/>
          </p:nvSpPr>
          <p:spPr>
            <a:xfrm>
              <a:off x="1912708" y="3734524"/>
              <a:ext cx="1310552" cy="766822"/>
            </a:xfrm>
            <a:prstGeom prst="diamond">
              <a:avLst/>
            </a:prstGeom>
            <a:solidFill>
              <a:srgbClr val="1DBDCB"/>
            </a:solidFill>
            <a:ln>
              <a:solidFill>
                <a:srgbClr val="1DB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iamond 47"/>
            <p:cNvSpPr/>
            <p:nvPr/>
          </p:nvSpPr>
          <p:spPr>
            <a:xfrm>
              <a:off x="602155" y="2200880"/>
              <a:ext cx="1310552" cy="766822"/>
            </a:xfrm>
            <a:prstGeom prst="diamond">
              <a:avLst/>
            </a:prstGeom>
            <a:solidFill>
              <a:srgbClr val="B8EE76"/>
            </a:solidFill>
            <a:ln>
              <a:solidFill>
                <a:srgbClr val="B8E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p:cNvSpPr/>
            <p:nvPr/>
          </p:nvSpPr>
          <p:spPr>
            <a:xfrm>
              <a:off x="602155" y="2967702"/>
              <a:ext cx="1310552" cy="766822"/>
            </a:xfrm>
            <a:prstGeom prst="diamond">
              <a:avLst/>
            </a:prstGeom>
            <a:solidFill>
              <a:srgbClr val="32B899"/>
            </a:solidFill>
            <a:ln>
              <a:solidFill>
                <a:srgbClr val="32B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p:cNvSpPr/>
            <p:nvPr/>
          </p:nvSpPr>
          <p:spPr>
            <a:xfrm>
              <a:off x="602155" y="3734524"/>
              <a:ext cx="1310552" cy="766822"/>
            </a:xfrm>
            <a:prstGeom prst="diamond">
              <a:avLst/>
            </a:prstGeom>
            <a:solidFill>
              <a:srgbClr val="0E9AAE"/>
            </a:solidFill>
            <a:ln>
              <a:solidFill>
                <a:srgbClr val="0E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rot="5400000">
              <a:off x="546382" y="2640065"/>
              <a:ext cx="766822" cy="655276"/>
            </a:xfrm>
            <a:prstGeom prst="triangle">
              <a:avLst/>
            </a:prstGeom>
            <a:solidFill>
              <a:srgbClr val="9AE76B"/>
            </a:solidFill>
            <a:ln>
              <a:solidFill>
                <a:srgbClr val="9AE7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5400000">
              <a:off x="546381" y="3406885"/>
              <a:ext cx="766822" cy="655276"/>
            </a:xfrm>
            <a:prstGeom prst="triangle">
              <a:avLst/>
            </a:prstGeom>
            <a:solidFill>
              <a:srgbClr val="007E8C"/>
            </a:solidFill>
            <a:ln>
              <a:solidFill>
                <a:srgbClr val="007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rot="16200000">
              <a:off x="2512211" y="2640065"/>
              <a:ext cx="766822" cy="655276"/>
            </a:xfrm>
            <a:prstGeom prst="triangle">
              <a:avLst/>
            </a:prstGeom>
            <a:solidFill>
              <a:srgbClr val="4FD792"/>
            </a:solidFill>
            <a:ln>
              <a:solidFill>
                <a:srgbClr val="4FD7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2512210" y="3406885"/>
              <a:ext cx="766822" cy="655276"/>
            </a:xfrm>
            <a:prstGeom prst="triangle">
              <a:avLst/>
            </a:prstGeom>
            <a:solidFill>
              <a:srgbClr val="17A8A5"/>
            </a:solidFill>
            <a:ln>
              <a:solidFill>
                <a:srgbClr val="17A8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ttps://maxcdn.icons8.com/iOS7/PNG/512/Programming/git_fork-512.png"/>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28613" y="2722926"/>
            <a:ext cx="3200400" cy="3200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facebook f logo png transparent background pag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771" y="1440180"/>
            <a:ext cx="615090" cy="6150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053" y="1381965"/>
            <a:ext cx="731520" cy="731520"/>
          </a:xfrm>
          <a:prstGeom prst="rect">
            <a:avLst/>
          </a:prstGeom>
        </p:spPr>
      </p:pic>
      <p:sp>
        <p:nvSpPr>
          <p:cNvPr id="20" name="Freeform 19"/>
          <p:cNvSpPr/>
          <p:nvPr/>
        </p:nvSpPr>
        <p:spPr>
          <a:xfrm>
            <a:off x="9887930" y="3654836"/>
            <a:ext cx="1032898" cy="910358"/>
          </a:xfrm>
          <a:custGeom>
            <a:avLst/>
            <a:gdLst>
              <a:gd name="connsiteX0" fmla="*/ 15069 w 1544611"/>
              <a:gd name="connsiteY0" fmla="*/ 1246909 h 1246909"/>
              <a:gd name="connsiteX1" fmla="*/ 31695 w 1544611"/>
              <a:gd name="connsiteY1" fmla="*/ 931026 h 1246909"/>
              <a:gd name="connsiteX2" fmla="*/ 297702 w 1544611"/>
              <a:gd name="connsiteY2" fmla="*/ 698269 h 1246909"/>
              <a:gd name="connsiteX3" fmla="*/ 1128975 w 1544611"/>
              <a:gd name="connsiteY3" fmla="*/ 532015 h 1246909"/>
              <a:gd name="connsiteX4" fmla="*/ 1478109 w 1544611"/>
              <a:gd name="connsiteY4" fmla="*/ 299259 h 1246909"/>
              <a:gd name="connsiteX5" fmla="*/ 1544611 w 1544611"/>
              <a:gd name="connsiteY5" fmla="*/ 0 h 12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611" h="1246909">
                <a:moveTo>
                  <a:pt x="15069" y="1246909"/>
                </a:moveTo>
                <a:cubicBezTo>
                  <a:pt x="-171" y="1134687"/>
                  <a:pt x="-15410" y="1022466"/>
                  <a:pt x="31695" y="931026"/>
                </a:cubicBezTo>
                <a:cubicBezTo>
                  <a:pt x="78800" y="839586"/>
                  <a:pt x="114822" y="764771"/>
                  <a:pt x="297702" y="698269"/>
                </a:cubicBezTo>
                <a:cubicBezTo>
                  <a:pt x="480582" y="631767"/>
                  <a:pt x="932241" y="598517"/>
                  <a:pt x="1128975" y="532015"/>
                </a:cubicBezTo>
                <a:cubicBezTo>
                  <a:pt x="1325709" y="465513"/>
                  <a:pt x="1408836" y="387928"/>
                  <a:pt x="1478109" y="299259"/>
                </a:cubicBezTo>
                <a:cubicBezTo>
                  <a:pt x="1547382" y="210590"/>
                  <a:pt x="1511360" y="74815"/>
                  <a:pt x="1544611" y="0"/>
                </a:cubicBezTo>
              </a:path>
            </a:pathLst>
          </a:cu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735362" y="3283904"/>
            <a:ext cx="370932" cy="37093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571562" y="3067460"/>
            <a:ext cx="1191374" cy="2540000"/>
            <a:chOff x="1917700" y="3058514"/>
            <a:chExt cx="1191374" cy="2540000"/>
          </a:xfrm>
        </p:grpSpPr>
        <p:sp>
          <p:nvSpPr>
            <p:cNvPr id="2" name="Rounded Rectangle 1"/>
            <p:cNvSpPr/>
            <p:nvPr/>
          </p:nvSpPr>
          <p:spPr>
            <a:xfrm>
              <a:off x="1917700" y="3058514"/>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5400000">
              <a:off x="2473196" y="3821636"/>
              <a:ext cx="201032" cy="1070724"/>
            </a:xfrm>
            <a:prstGeom prst="roundRect">
              <a:avLst>
                <a:gd name="adj" fmla="val 373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9786796" y="3067460"/>
            <a:ext cx="209550" cy="2540000"/>
          </a:xfrm>
          <a:prstGeom prst="roundRect">
            <a:avLst>
              <a:gd name="adj" fmla="val 43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629" y="105471"/>
            <a:ext cx="12054840" cy="38260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bg1"/>
                </a:solidFill>
                <a:latin typeface="Adam" panose="02000503000000000000" pitchFamily="50" charset="0"/>
                <a:ea typeface="Roboto Light" panose="02000000000000000000" pitchFamily="2" charset="0"/>
              </a:rPr>
              <a:t>About    Problem    Solution    Approach    Novelty    Implementation    Results    Conclusions    </a:t>
            </a:r>
            <a:endParaRPr lang="en-US" sz="2000" dirty="0">
              <a:solidFill>
                <a:schemeClr val="bg1"/>
              </a:solidFill>
              <a:latin typeface="Adam" panose="02000503000000000000" pitchFamily="50" charset="0"/>
              <a:ea typeface="Roboto Light" panose="02000000000000000000" pitchFamily="2" charset="0"/>
            </a:endParaRPr>
          </a:p>
        </p:txBody>
      </p:sp>
      <p:grpSp>
        <p:nvGrpSpPr>
          <p:cNvPr id="15" name="Group 14"/>
          <p:cNvGrpSpPr/>
          <p:nvPr/>
        </p:nvGrpSpPr>
        <p:grpSpPr>
          <a:xfrm>
            <a:off x="999193" y="518552"/>
            <a:ext cx="10458766" cy="46118"/>
            <a:chOff x="999193" y="518552"/>
            <a:chExt cx="10458766" cy="46118"/>
          </a:xfrm>
        </p:grpSpPr>
        <p:sp>
          <p:nvSpPr>
            <p:cNvPr id="16" name="Rectangle 15"/>
            <p:cNvSpPr/>
            <p:nvPr/>
          </p:nvSpPr>
          <p:spPr>
            <a:xfrm>
              <a:off x="999193"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06017" y="518556"/>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34982" y="518555"/>
              <a:ext cx="683399" cy="45719"/>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07751" y="518951"/>
              <a:ext cx="683399"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28576" y="518554"/>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567105"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473016" y="518553"/>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774560" y="518552"/>
              <a:ext cx="68339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3516424"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sp>
        <p:nvSpPr>
          <p:cNvPr id="72" name="Rectangle 71"/>
          <p:cNvSpPr/>
          <p:nvPr/>
        </p:nvSpPr>
        <p:spPr>
          <a:xfrm>
            <a:off x="8221057" y="3681514"/>
            <a:ext cx="826723" cy="1323439"/>
          </a:xfrm>
          <a:prstGeom prst="rect">
            <a:avLst/>
          </a:prstGeom>
        </p:spPr>
        <p:txBody>
          <a:bodyPr wrap="square">
            <a:spAutoFit/>
          </a:bodyPr>
          <a:lstStyle/>
          <a:p>
            <a:pPr algn="just"/>
            <a:r>
              <a:rPr lang="en-US" sz="8000" dirty="0" smtClean="0">
                <a:solidFill>
                  <a:srgbClr val="92D050"/>
                </a:solidFill>
                <a:latin typeface="Ubuntu" panose="020B0504030602030204" pitchFamily="34" charset="0"/>
              </a:rPr>
              <a:t>=</a:t>
            </a:r>
          </a:p>
        </p:txBody>
      </p:sp>
      <p:pic>
        <p:nvPicPr>
          <p:cNvPr id="71" name="Picture 70"/>
          <p:cNvPicPr>
            <a:picLocks noChangeAspect="1"/>
          </p:cNvPicPr>
          <p:nvPr/>
        </p:nvPicPr>
        <p:blipFill>
          <a:blip r:embed="rId6" cstate="print">
            <a:extLst>
              <a:ext uri="{BEBA8EAE-BF5A-486C-A8C5-ECC9F3942E4B}">
                <a14:imgProps xmlns:a14="http://schemas.microsoft.com/office/drawing/2010/main">
                  <a14:imgLayer r:embed="rId7">
                    <a14:imgEffect>
                      <a14:backgroundRemoval t="3333" b="96667" l="3222" r="96778">
                        <a14:foregroundMark x1="22444" y1="14333" x2="22444" y2="14333"/>
                        <a14:foregroundMark x1="22333" y1="6667" x2="22333" y2="6667"/>
                        <a14:foregroundMark x1="34667" y1="27333" x2="34667" y2="27333"/>
                        <a14:foregroundMark x1="67333" y1="27000" x2="67333" y2="27000"/>
                        <a14:foregroundMark x1="70000" y1="15778" x2="70000" y2="15778"/>
                        <a14:foregroundMark x1="78222" y1="7111" x2="78222" y2="7111"/>
                        <a14:foregroundMark x1="37333" y1="91889" x2="37333" y2="91889"/>
                        <a14:foregroundMark x1="62444" y1="84889" x2="62444" y2="84889"/>
                        <a14:foregroundMark x1="61000" y1="75667" x2="61000" y2="75667"/>
                      </a14:backgroundRemoval>
                    </a14:imgEffect>
                  </a14:imgLayer>
                </a14:imgProps>
              </a:ext>
              <a:ext uri="{28A0092B-C50C-407E-A947-70E740481C1C}">
                <a14:useLocalDpi xmlns:a14="http://schemas.microsoft.com/office/drawing/2010/main" val="0"/>
              </a:ext>
            </a:extLst>
          </a:blip>
          <a:stretch>
            <a:fillRect/>
          </a:stretch>
        </p:blipFill>
        <p:spPr>
          <a:xfrm>
            <a:off x="9866874" y="1381965"/>
            <a:ext cx="767258" cy="767258"/>
          </a:xfrm>
          <a:prstGeom prst="rect">
            <a:avLst/>
          </a:prstGeom>
        </p:spPr>
      </p:pic>
    </p:spTree>
    <p:extLst>
      <p:ext uri="{BB962C8B-B14F-4D97-AF65-F5344CB8AC3E}">
        <p14:creationId xmlns:p14="http://schemas.microsoft.com/office/powerpoint/2010/main" val="13622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1497</Words>
  <Application>Microsoft Office PowerPoint</Application>
  <PresentationFormat>Widescreen</PresentationFormat>
  <Paragraphs>332</Paragraphs>
  <Slides>36</Slides>
  <Notes>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Adam</vt:lpstr>
      <vt:lpstr>Arial</vt:lpstr>
      <vt:lpstr>Calibri</vt:lpstr>
      <vt:lpstr>Calibri Light</vt:lpstr>
      <vt:lpstr>Courier New</vt:lpstr>
      <vt:lpstr>Lato</vt:lpstr>
      <vt:lpstr>Roboto Light</vt:lpstr>
      <vt:lpstr>Tahoma</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Grinshpoon</dc:creator>
  <cp:lastModifiedBy>Alon Grinshpoon</cp:lastModifiedBy>
  <cp:revision>123</cp:revision>
  <dcterms:created xsi:type="dcterms:W3CDTF">2017-03-01T03:50:05Z</dcterms:created>
  <dcterms:modified xsi:type="dcterms:W3CDTF">2017-04-22T17:43:09Z</dcterms:modified>
</cp:coreProperties>
</file>