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74" r:id="rId3"/>
    <p:sldId id="276" r:id="rId4"/>
    <p:sldId id="277" r:id="rId5"/>
    <p:sldId id="293" r:id="rId6"/>
    <p:sldId id="292" r:id="rId7"/>
    <p:sldId id="294" r:id="rId8"/>
    <p:sldId id="295" r:id="rId9"/>
    <p:sldId id="278" r:id="rId10"/>
    <p:sldId id="279" r:id="rId11"/>
    <p:sldId id="281" r:id="rId12"/>
    <p:sldId id="282" r:id="rId13"/>
    <p:sldId id="296" r:id="rId14"/>
    <p:sldId id="280" r:id="rId15"/>
    <p:sldId id="298" r:id="rId16"/>
    <p:sldId id="297" r:id="rId17"/>
    <p:sldId id="283" r:id="rId18"/>
    <p:sldId id="261" r:id="rId19"/>
    <p:sldId id="284" r:id="rId20"/>
    <p:sldId id="287" r:id="rId21"/>
    <p:sldId id="289" r:id="rId22"/>
    <p:sldId id="288" r:id="rId23"/>
    <p:sldId id="290" r:id="rId24"/>
    <p:sldId id="29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D792"/>
    <a:srgbClr val="007E8C"/>
    <a:srgbClr val="389C76"/>
    <a:srgbClr val="6BD889"/>
    <a:srgbClr val="92D050"/>
    <a:srgbClr val="5B9BD5"/>
    <a:srgbClr val="11A0B3"/>
    <a:srgbClr val="08233E"/>
    <a:srgbClr val="0E9AAE"/>
    <a:srgbClr val="1DB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828" autoAdjust="0"/>
    <p:restoredTop sz="94660"/>
  </p:normalViewPr>
  <p:slideViewPr>
    <p:cSldViewPr snapToGrid="0" showGuides="1">
      <p:cViewPr varScale="1">
        <p:scale>
          <a:sx n="113" d="100"/>
          <a:sy n="113" d="100"/>
        </p:scale>
        <p:origin x="900"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FBDDB8-1CE1-48FD-A33E-CCD037BF5A51}" type="datetimeFigureOut">
              <a:rPr lang="en-US" smtClean="0"/>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91E5DE-FAFD-4F8C-B711-AC69334CCAA3}" type="slidenum">
              <a:rPr lang="en-US" smtClean="0"/>
              <a:t>‹#›</a:t>
            </a:fld>
            <a:endParaRPr lang="en-US"/>
          </a:p>
        </p:txBody>
      </p:sp>
    </p:spTree>
    <p:extLst>
      <p:ext uri="{BB962C8B-B14F-4D97-AF65-F5344CB8AC3E}">
        <p14:creationId xmlns:p14="http://schemas.microsoft.com/office/powerpoint/2010/main" val="62780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FBDDB8-1CE1-48FD-A33E-CCD037BF5A51}" type="datetimeFigureOut">
              <a:rPr lang="en-US" smtClean="0"/>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91E5DE-FAFD-4F8C-B711-AC69334CCAA3}" type="slidenum">
              <a:rPr lang="en-US" smtClean="0"/>
              <a:t>‹#›</a:t>
            </a:fld>
            <a:endParaRPr lang="en-US"/>
          </a:p>
        </p:txBody>
      </p:sp>
    </p:spTree>
    <p:extLst>
      <p:ext uri="{BB962C8B-B14F-4D97-AF65-F5344CB8AC3E}">
        <p14:creationId xmlns:p14="http://schemas.microsoft.com/office/powerpoint/2010/main" val="660148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FBDDB8-1CE1-48FD-A33E-CCD037BF5A51}" type="datetimeFigureOut">
              <a:rPr lang="en-US" smtClean="0"/>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91E5DE-FAFD-4F8C-B711-AC69334CCAA3}" type="slidenum">
              <a:rPr lang="en-US" smtClean="0"/>
              <a:t>‹#›</a:t>
            </a:fld>
            <a:endParaRPr lang="en-US"/>
          </a:p>
        </p:txBody>
      </p:sp>
    </p:spTree>
    <p:extLst>
      <p:ext uri="{BB962C8B-B14F-4D97-AF65-F5344CB8AC3E}">
        <p14:creationId xmlns:p14="http://schemas.microsoft.com/office/powerpoint/2010/main" val="3653361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FBDDB8-1CE1-48FD-A33E-CCD037BF5A51}" type="datetimeFigureOut">
              <a:rPr lang="en-US" smtClean="0"/>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91E5DE-FAFD-4F8C-B711-AC69334CCAA3}" type="slidenum">
              <a:rPr lang="en-US" smtClean="0"/>
              <a:t>‹#›</a:t>
            </a:fld>
            <a:endParaRPr lang="en-US"/>
          </a:p>
        </p:txBody>
      </p:sp>
    </p:spTree>
    <p:extLst>
      <p:ext uri="{BB962C8B-B14F-4D97-AF65-F5344CB8AC3E}">
        <p14:creationId xmlns:p14="http://schemas.microsoft.com/office/powerpoint/2010/main" val="169614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FBDDB8-1CE1-48FD-A33E-CCD037BF5A51}" type="datetimeFigureOut">
              <a:rPr lang="en-US" smtClean="0"/>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91E5DE-FAFD-4F8C-B711-AC69334CCAA3}" type="slidenum">
              <a:rPr lang="en-US" smtClean="0"/>
              <a:t>‹#›</a:t>
            </a:fld>
            <a:endParaRPr lang="en-US"/>
          </a:p>
        </p:txBody>
      </p:sp>
    </p:spTree>
    <p:extLst>
      <p:ext uri="{BB962C8B-B14F-4D97-AF65-F5344CB8AC3E}">
        <p14:creationId xmlns:p14="http://schemas.microsoft.com/office/powerpoint/2010/main" val="4000321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FBDDB8-1CE1-48FD-A33E-CCD037BF5A51}" type="datetimeFigureOut">
              <a:rPr lang="en-US" smtClean="0"/>
              <a:t>3/30/2017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91E5DE-FAFD-4F8C-B711-AC69334CCAA3}" type="slidenum">
              <a:rPr lang="en-US" smtClean="0"/>
              <a:t>‹#›</a:t>
            </a:fld>
            <a:endParaRPr lang="en-US"/>
          </a:p>
        </p:txBody>
      </p:sp>
    </p:spTree>
    <p:extLst>
      <p:ext uri="{BB962C8B-B14F-4D97-AF65-F5344CB8AC3E}">
        <p14:creationId xmlns:p14="http://schemas.microsoft.com/office/powerpoint/2010/main" val="2692770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FBDDB8-1CE1-48FD-A33E-CCD037BF5A51}" type="datetimeFigureOut">
              <a:rPr lang="en-US" smtClean="0"/>
              <a:t>3/30/2017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91E5DE-FAFD-4F8C-B711-AC69334CCAA3}" type="slidenum">
              <a:rPr lang="en-US" smtClean="0"/>
              <a:t>‹#›</a:t>
            </a:fld>
            <a:endParaRPr lang="en-US"/>
          </a:p>
        </p:txBody>
      </p:sp>
    </p:spTree>
    <p:extLst>
      <p:ext uri="{BB962C8B-B14F-4D97-AF65-F5344CB8AC3E}">
        <p14:creationId xmlns:p14="http://schemas.microsoft.com/office/powerpoint/2010/main" val="4175675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FBDDB8-1CE1-48FD-A33E-CCD037BF5A51}" type="datetimeFigureOut">
              <a:rPr lang="en-US" smtClean="0"/>
              <a:t>3/30/2017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91E5DE-FAFD-4F8C-B711-AC69334CCAA3}" type="slidenum">
              <a:rPr lang="en-US" smtClean="0"/>
              <a:t>‹#›</a:t>
            </a:fld>
            <a:endParaRPr lang="en-US"/>
          </a:p>
        </p:txBody>
      </p:sp>
    </p:spTree>
    <p:extLst>
      <p:ext uri="{BB962C8B-B14F-4D97-AF65-F5344CB8AC3E}">
        <p14:creationId xmlns:p14="http://schemas.microsoft.com/office/powerpoint/2010/main" val="219824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FBDDB8-1CE1-48FD-A33E-CCD037BF5A51}" type="datetimeFigureOut">
              <a:rPr lang="en-US" smtClean="0"/>
              <a:t>3/30/2017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91E5DE-FAFD-4F8C-B711-AC69334CCAA3}" type="slidenum">
              <a:rPr lang="en-US" smtClean="0"/>
              <a:t>‹#›</a:t>
            </a:fld>
            <a:endParaRPr lang="en-US"/>
          </a:p>
        </p:txBody>
      </p:sp>
    </p:spTree>
    <p:extLst>
      <p:ext uri="{BB962C8B-B14F-4D97-AF65-F5344CB8AC3E}">
        <p14:creationId xmlns:p14="http://schemas.microsoft.com/office/powerpoint/2010/main" val="1057246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FBDDB8-1CE1-48FD-A33E-CCD037BF5A51}" type="datetimeFigureOut">
              <a:rPr lang="en-US" smtClean="0"/>
              <a:t>3/30/2017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91E5DE-FAFD-4F8C-B711-AC69334CCAA3}" type="slidenum">
              <a:rPr lang="en-US" smtClean="0"/>
              <a:t>‹#›</a:t>
            </a:fld>
            <a:endParaRPr lang="en-US"/>
          </a:p>
        </p:txBody>
      </p:sp>
    </p:spTree>
    <p:extLst>
      <p:ext uri="{BB962C8B-B14F-4D97-AF65-F5344CB8AC3E}">
        <p14:creationId xmlns:p14="http://schemas.microsoft.com/office/powerpoint/2010/main" val="3628929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FBDDB8-1CE1-48FD-A33E-CCD037BF5A51}" type="datetimeFigureOut">
              <a:rPr lang="en-US" smtClean="0"/>
              <a:t>3/30/2017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91E5DE-FAFD-4F8C-B711-AC69334CCAA3}" type="slidenum">
              <a:rPr lang="en-US" smtClean="0"/>
              <a:t>‹#›</a:t>
            </a:fld>
            <a:endParaRPr lang="en-US"/>
          </a:p>
        </p:txBody>
      </p:sp>
    </p:spTree>
    <p:extLst>
      <p:ext uri="{BB962C8B-B14F-4D97-AF65-F5344CB8AC3E}">
        <p14:creationId xmlns:p14="http://schemas.microsoft.com/office/powerpoint/2010/main" val="715801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FBDDB8-1CE1-48FD-A33E-CCD037BF5A51}" type="datetimeFigureOut">
              <a:rPr lang="en-US" smtClean="0"/>
              <a:t>3/30/2017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91E5DE-FAFD-4F8C-B711-AC69334CCAA3}" type="slidenum">
              <a:rPr lang="en-US" smtClean="0"/>
              <a:t>‹#›</a:t>
            </a:fld>
            <a:endParaRPr lang="en-US"/>
          </a:p>
        </p:txBody>
      </p:sp>
    </p:spTree>
    <p:extLst>
      <p:ext uri="{BB962C8B-B14F-4D97-AF65-F5344CB8AC3E}">
        <p14:creationId xmlns:p14="http://schemas.microsoft.com/office/powerpoint/2010/main" val="58773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7" Type="http://schemas.microsoft.com/office/2007/relationships/hdphoto" Target="../media/hdphoto7.wdp"/><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microsoft.com/office/2007/relationships/hdphoto" Target="../media/hdphoto3.wdp"/><Relationship Id="rId3" Type="http://schemas.microsoft.com/office/2007/relationships/hdphoto" Target="../media/hdphoto2.wdp"/><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7" Type="http://schemas.microsoft.com/office/2007/relationships/hdphoto" Target="../media/hdphoto5.wdp"/><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grpSp>
        <p:nvGrpSpPr>
          <p:cNvPr id="3" name="Group 2"/>
          <p:cNvGrpSpPr/>
          <p:nvPr/>
        </p:nvGrpSpPr>
        <p:grpSpPr>
          <a:xfrm>
            <a:off x="792485" y="1398226"/>
            <a:ext cx="9659754" cy="4061548"/>
            <a:chOff x="624845" y="1398226"/>
            <a:chExt cx="9659754" cy="4061548"/>
          </a:xfrm>
        </p:grpSpPr>
        <p:grpSp>
          <p:nvGrpSpPr>
            <p:cNvPr id="11" name="Group 10"/>
            <p:cNvGrpSpPr/>
            <p:nvPr/>
          </p:nvGrpSpPr>
          <p:grpSpPr>
            <a:xfrm>
              <a:off x="3716159" y="2325698"/>
              <a:ext cx="6568440" cy="2215991"/>
              <a:chOff x="2763951" y="1731168"/>
              <a:chExt cx="6568440" cy="2215991"/>
            </a:xfrm>
          </p:grpSpPr>
          <p:sp>
            <p:nvSpPr>
              <p:cNvPr id="5" name="TextBox 4"/>
              <p:cNvSpPr txBox="1"/>
              <p:nvPr/>
            </p:nvSpPr>
            <p:spPr>
              <a:xfrm>
                <a:off x="2763951" y="1731168"/>
                <a:ext cx="6568440" cy="2215991"/>
              </a:xfrm>
              <a:prstGeom prst="rect">
                <a:avLst/>
              </a:prstGeom>
              <a:noFill/>
            </p:spPr>
            <p:txBody>
              <a:bodyPr wrap="square" rtlCol="0">
                <a:spAutoFit/>
              </a:bodyPr>
              <a:lstStyle/>
              <a:p>
                <a:pPr algn="ctr"/>
                <a:r>
                  <a:rPr lang="en-US" sz="13500" dirty="0" err="1" smtClean="0">
                    <a:solidFill>
                      <a:schemeClr val="bg1"/>
                    </a:solidFill>
                    <a:latin typeface="Adam" panose="02000503000000000000" pitchFamily="50" charset="0"/>
                  </a:rPr>
                  <a:t>InfeRS</a:t>
                </a:r>
                <a:endParaRPr lang="en-US" sz="13500" dirty="0">
                  <a:solidFill>
                    <a:schemeClr val="bg1"/>
                  </a:solidFill>
                  <a:latin typeface="Adam" panose="02000503000000000000" pitchFamily="50" charset="0"/>
                </a:endParaRPr>
              </a:p>
            </p:txBody>
          </p:sp>
          <p:sp>
            <p:nvSpPr>
              <p:cNvPr id="4" name="Rectangle 3"/>
              <p:cNvSpPr/>
              <p:nvPr/>
            </p:nvSpPr>
            <p:spPr>
              <a:xfrm>
                <a:off x="3190671" y="3482338"/>
                <a:ext cx="5810658" cy="46482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Adam" panose="02000503000000000000" pitchFamily="50" charset="0"/>
                  </a:rPr>
                  <a:t>Static memory leak detection for Android</a:t>
                </a:r>
                <a:endParaRPr lang="en-US" sz="2000" dirty="0">
                  <a:latin typeface="Adam" panose="02000503000000000000" pitchFamily="50" charset="0"/>
                </a:endParaRPr>
              </a:p>
            </p:txBody>
          </p:sp>
        </p:grpSp>
        <p:grpSp>
          <p:nvGrpSpPr>
            <p:cNvPr id="2051" name="Group 2050"/>
            <p:cNvGrpSpPr/>
            <p:nvPr/>
          </p:nvGrpSpPr>
          <p:grpSpPr>
            <a:xfrm>
              <a:off x="624845" y="1398226"/>
              <a:ext cx="3470736" cy="4061548"/>
              <a:chOff x="602154" y="1817469"/>
              <a:chExt cx="2621106" cy="3067288"/>
            </a:xfrm>
          </p:grpSpPr>
          <p:sp>
            <p:nvSpPr>
              <p:cNvPr id="37" name="Diamond 36"/>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iamond 37"/>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Diamond 38"/>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Diamond 39"/>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iamond 40"/>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Diamond 41"/>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iamond 43"/>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Diamond 44"/>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iamond 45"/>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p:cNvGrpSpPr/>
            <p:nvPr/>
          </p:nvGrpSpPr>
          <p:grpSpPr>
            <a:xfrm>
              <a:off x="2014083" y="2299716"/>
              <a:ext cx="1319498" cy="2540000"/>
              <a:chOff x="1602148" y="2149964"/>
              <a:chExt cx="1319498" cy="2540000"/>
            </a:xfrm>
          </p:grpSpPr>
          <p:sp>
            <p:nvSpPr>
              <p:cNvPr id="65" name="Freeform 64"/>
              <p:cNvSpPr/>
              <p:nvPr/>
            </p:nvSpPr>
            <p:spPr>
              <a:xfrm>
                <a:off x="1703282" y="2737340"/>
                <a:ext cx="1032898" cy="910358"/>
              </a:xfrm>
              <a:custGeom>
                <a:avLst/>
                <a:gdLst>
                  <a:gd name="connsiteX0" fmla="*/ 15069 w 1544611"/>
                  <a:gd name="connsiteY0" fmla="*/ 1246909 h 1246909"/>
                  <a:gd name="connsiteX1" fmla="*/ 31695 w 1544611"/>
                  <a:gd name="connsiteY1" fmla="*/ 931026 h 1246909"/>
                  <a:gd name="connsiteX2" fmla="*/ 297702 w 1544611"/>
                  <a:gd name="connsiteY2" fmla="*/ 698269 h 1246909"/>
                  <a:gd name="connsiteX3" fmla="*/ 1128975 w 1544611"/>
                  <a:gd name="connsiteY3" fmla="*/ 532015 h 1246909"/>
                  <a:gd name="connsiteX4" fmla="*/ 1478109 w 1544611"/>
                  <a:gd name="connsiteY4" fmla="*/ 299259 h 1246909"/>
                  <a:gd name="connsiteX5" fmla="*/ 1544611 w 1544611"/>
                  <a:gd name="connsiteY5" fmla="*/ 0 h 124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4611" h="1246909">
                    <a:moveTo>
                      <a:pt x="15069" y="1246909"/>
                    </a:moveTo>
                    <a:cubicBezTo>
                      <a:pt x="-171" y="1134687"/>
                      <a:pt x="-15410" y="1022466"/>
                      <a:pt x="31695" y="931026"/>
                    </a:cubicBezTo>
                    <a:cubicBezTo>
                      <a:pt x="78800" y="839586"/>
                      <a:pt x="114822" y="764771"/>
                      <a:pt x="297702" y="698269"/>
                    </a:cubicBezTo>
                    <a:cubicBezTo>
                      <a:pt x="480582" y="631767"/>
                      <a:pt x="932241" y="598517"/>
                      <a:pt x="1128975" y="532015"/>
                    </a:cubicBezTo>
                    <a:cubicBezTo>
                      <a:pt x="1325709" y="465513"/>
                      <a:pt x="1408836" y="387928"/>
                      <a:pt x="1478109" y="299259"/>
                    </a:cubicBezTo>
                    <a:cubicBezTo>
                      <a:pt x="1547382" y="210590"/>
                      <a:pt x="1511360" y="74815"/>
                      <a:pt x="1544611" y="0"/>
                    </a:cubicBezTo>
                  </a:path>
                </a:pathLst>
              </a:custGeom>
              <a:noFill/>
              <a:ln w="184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2550714" y="2366408"/>
                <a:ext cx="370932" cy="37093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66"/>
              <p:cNvSpPr/>
              <p:nvPr/>
            </p:nvSpPr>
            <p:spPr>
              <a:xfrm>
                <a:off x="1602148" y="2149964"/>
                <a:ext cx="209550" cy="2540000"/>
              </a:xfrm>
              <a:prstGeom prst="roundRect">
                <a:avLst>
                  <a:gd name="adj" fmla="val 436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p:cNvGrpSpPr/>
            <p:nvPr/>
          </p:nvGrpSpPr>
          <p:grpSpPr>
            <a:xfrm>
              <a:off x="4651167" y="4541688"/>
              <a:ext cx="4800600" cy="382606"/>
              <a:chOff x="3688080" y="3910661"/>
              <a:chExt cx="4800600" cy="382606"/>
            </a:xfrm>
          </p:grpSpPr>
          <p:sp>
            <p:nvSpPr>
              <p:cNvPr id="34" name="Rectangle 33"/>
              <p:cNvSpPr/>
              <p:nvPr/>
            </p:nvSpPr>
            <p:spPr>
              <a:xfrm>
                <a:off x="3688080" y="3910661"/>
                <a:ext cx="239268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bg1"/>
                    </a:solidFill>
                    <a:latin typeface="Adam" panose="02000503000000000000" pitchFamily="50" charset="0"/>
                  </a:rPr>
                  <a:t>Alon </a:t>
                </a:r>
                <a:r>
                  <a:rPr lang="en-US" sz="1000" dirty="0" smtClean="0">
                    <a:solidFill>
                      <a:schemeClr val="bg1"/>
                    </a:solidFill>
                    <a:latin typeface="Adam" panose="02000503000000000000" pitchFamily="50" charset="0"/>
                  </a:rPr>
                  <a:t>Grinshpoon</a:t>
                </a:r>
              </a:p>
              <a:p>
                <a:r>
                  <a:rPr lang="en-US" sz="800" dirty="0">
                    <a:solidFill>
                      <a:schemeClr val="bg1"/>
                    </a:solidFill>
                    <a:latin typeface="Adam" panose="02000503000000000000" pitchFamily="50" charset="0"/>
                  </a:rPr>
                  <a:t>ag3848@columbia.edu</a:t>
                </a:r>
                <a:r>
                  <a:rPr lang="en-US" sz="800" dirty="0" smtClean="0">
                    <a:solidFill>
                      <a:schemeClr val="bg1"/>
                    </a:solidFill>
                    <a:latin typeface="Adam" panose="02000503000000000000" pitchFamily="50" charset="0"/>
                  </a:rPr>
                  <a:t> </a:t>
                </a:r>
                <a:endParaRPr lang="en-US" sz="800" dirty="0">
                  <a:solidFill>
                    <a:schemeClr val="bg1"/>
                  </a:solidFill>
                  <a:latin typeface="Adam" panose="02000503000000000000" pitchFamily="50" charset="0"/>
                </a:endParaRPr>
              </a:p>
            </p:txBody>
          </p:sp>
          <p:sp>
            <p:nvSpPr>
              <p:cNvPr id="35" name="Rectangle 34"/>
              <p:cNvSpPr/>
              <p:nvPr/>
            </p:nvSpPr>
            <p:spPr>
              <a:xfrm>
                <a:off x="5867400" y="3910661"/>
                <a:ext cx="262128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bg1"/>
                    </a:solidFill>
                    <a:latin typeface="Adam" panose="02000503000000000000" pitchFamily="50" charset="0"/>
                    <a:ea typeface="Roboto Light" panose="02000000000000000000" pitchFamily="2" charset="0"/>
                  </a:rPr>
                  <a:t>Jacob </a:t>
                </a:r>
                <a:r>
                  <a:rPr lang="en-US" sz="1000" dirty="0" smtClean="0">
                    <a:solidFill>
                      <a:schemeClr val="bg1"/>
                    </a:solidFill>
                    <a:latin typeface="Adam" panose="02000503000000000000" pitchFamily="50" charset="0"/>
                    <a:ea typeface="Roboto Light" panose="02000000000000000000" pitchFamily="2" charset="0"/>
                  </a:rPr>
                  <a:t>Sachs</a:t>
                </a:r>
              </a:p>
              <a:p>
                <a:pPr algn="r"/>
                <a:r>
                  <a:rPr lang="en-US" sz="800" dirty="0" smtClean="0">
                    <a:solidFill>
                      <a:schemeClr val="bg1"/>
                    </a:solidFill>
                    <a:latin typeface="Adam" panose="02000503000000000000" pitchFamily="50" charset="0"/>
                    <a:ea typeface="Roboto Light" panose="02000000000000000000" pitchFamily="2" charset="0"/>
                  </a:rPr>
                  <a:t>jss2273@columbia.edu</a:t>
                </a:r>
                <a:endParaRPr lang="en-US" sz="800" dirty="0">
                  <a:solidFill>
                    <a:schemeClr val="bg1"/>
                  </a:solidFill>
                  <a:latin typeface="Adam" panose="02000503000000000000" pitchFamily="50" charset="0"/>
                  <a:ea typeface="Roboto Light" panose="02000000000000000000" pitchFamily="2" charset="0"/>
                </a:endParaRPr>
              </a:p>
            </p:txBody>
          </p:sp>
        </p:grpSp>
        <p:grpSp>
          <p:nvGrpSpPr>
            <p:cNvPr id="36" name="Group 35"/>
            <p:cNvGrpSpPr/>
            <p:nvPr/>
          </p:nvGrpSpPr>
          <p:grpSpPr>
            <a:xfrm>
              <a:off x="4622939" y="2265813"/>
              <a:ext cx="4800600" cy="382606"/>
              <a:chOff x="3688080" y="1659410"/>
              <a:chExt cx="4800600" cy="382606"/>
            </a:xfrm>
          </p:grpSpPr>
          <p:sp>
            <p:nvSpPr>
              <p:cNvPr id="51" name="Rectangle 50"/>
              <p:cNvSpPr/>
              <p:nvPr/>
            </p:nvSpPr>
            <p:spPr>
              <a:xfrm>
                <a:off x="3688080" y="1659410"/>
                <a:ext cx="239268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latin typeface="Adam" panose="02000503000000000000" pitchFamily="50" charset="0"/>
                    <a:ea typeface="Roboto Light" panose="02000000000000000000" pitchFamily="2" charset="0"/>
                  </a:rPr>
                  <a:t>E6121 Reliable </a:t>
                </a:r>
                <a:r>
                  <a:rPr lang="en-US" sz="1600" dirty="0" smtClean="0">
                    <a:solidFill>
                      <a:schemeClr val="bg1"/>
                    </a:solidFill>
                    <a:latin typeface="Adam" panose="02000503000000000000" pitchFamily="50" charset="0"/>
                    <a:ea typeface="Roboto Light" panose="02000000000000000000" pitchFamily="2" charset="0"/>
                  </a:rPr>
                  <a:t>Software</a:t>
                </a:r>
                <a:endParaRPr lang="en-US" sz="1600" dirty="0">
                  <a:solidFill>
                    <a:schemeClr val="bg1"/>
                  </a:solidFill>
                  <a:latin typeface="Adam" panose="02000503000000000000" pitchFamily="50" charset="0"/>
                  <a:ea typeface="Roboto Light" panose="02000000000000000000" pitchFamily="2" charset="0"/>
                </a:endParaRPr>
              </a:p>
            </p:txBody>
          </p:sp>
          <p:sp>
            <p:nvSpPr>
              <p:cNvPr id="52" name="Rectangle 51"/>
              <p:cNvSpPr/>
              <p:nvPr/>
            </p:nvSpPr>
            <p:spPr>
              <a:xfrm>
                <a:off x="6842760" y="1659410"/>
                <a:ext cx="164592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dirty="0" smtClean="0">
                    <a:solidFill>
                      <a:schemeClr val="bg1"/>
                    </a:solidFill>
                    <a:latin typeface="Adam" panose="02000503000000000000" pitchFamily="50" charset="0"/>
                    <a:ea typeface="Roboto Light" panose="02000000000000000000" pitchFamily="2" charset="0"/>
                  </a:rPr>
                  <a:t>Final Project</a:t>
                </a:r>
                <a:endParaRPr lang="en-US" sz="1600" dirty="0">
                  <a:solidFill>
                    <a:schemeClr val="bg1"/>
                  </a:solidFill>
                  <a:latin typeface="Adam" panose="02000503000000000000" pitchFamily="50" charset="0"/>
                  <a:ea typeface="Roboto Light" panose="02000000000000000000" pitchFamily="2" charset="0"/>
                </a:endParaRPr>
              </a:p>
            </p:txBody>
          </p:sp>
        </p:grpSp>
      </p:grpSp>
      <p:pic>
        <p:nvPicPr>
          <p:cNvPr id="53" name="Picture 2" descr="http://www.cs.columbia.edu/wp-content/themes/columbia-cs/assets/img/main-logo.pn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artisticPhotocopy/>
                    </a14:imgEffect>
                    <a14:imgEffect>
                      <a14:sharpenSoften amount="50000"/>
                    </a14:imgEffect>
                  </a14:imgLayer>
                </a14:imgProps>
              </a:ext>
              <a:ext uri="{28A0092B-C50C-407E-A947-70E740481C1C}">
                <a14:useLocalDpi xmlns:a14="http://schemas.microsoft.com/office/drawing/2010/main" val="0"/>
              </a:ext>
            </a:extLst>
          </a:blip>
          <a:srcRect t="-1" r="79248" b="-7686"/>
          <a:stretch/>
        </p:blipFill>
        <p:spPr bwMode="auto">
          <a:xfrm>
            <a:off x="10905401" y="488364"/>
            <a:ext cx="826544" cy="669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897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14" name="Rectangle 1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15" name="Group 14"/>
          <p:cNvGrpSpPr/>
          <p:nvPr/>
        </p:nvGrpSpPr>
        <p:grpSpPr>
          <a:xfrm>
            <a:off x="999193" y="518552"/>
            <a:ext cx="10458766" cy="46118"/>
            <a:chOff x="999193" y="518552"/>
            <a:chExt cx="10458766" cy="46118"/>
          </a:xfrm>
        </p:grpSpPr>
        <p:sp>
          <p:nvSpPr>
            <p:cNvPr id="16" name="Rectangle 15"/>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434982" y="518555"/>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707751" y="518951"/>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228576" y="518554"/>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567105"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473016" y="518553"/>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9" name="Rectangle 68"/>
          <p:cNvSpPr/>
          <p:nvPr/>
        </p:nvSpPr>
        <p:spPr>
          <a:xfrm>
            <a:off x="999193" y="1246347"/>
            <a:ext cx="10792757" cy="5262979"/>
          </a:xfrm>
          <a:prstGeom prst="rect">
            <a:avLst/>
          </a:prstGeom>
        </p:spPr>
        <p:txBody>
          <a:bodyPr wrap="square">
            <a:spAutoFit/>
          </a:bodyPr>
          <a:lstStyle/>
          <a:p>
            <a:pPr algn="just"/>
            <a:r>
              <a:rPr lang="en-US" sz="2800" dirty="0" smtClean="0">
                <a:solidFill>
                  <a:schemeClr val="bg1"/>
                </a:solidFill>
                <a:latin typeface="Adam" panose="02000503000000000000" pitchFamily="50" charset="0"/>
              </a:rPr>
              <a:t>Fork </a:t>
            </a:r>
            <a:r>
              <a:rPr lang="en-US" sz="2800" dirty="0" smtClean="0">
                <a:solidFill>
                  <a:srgbClr val="92D050"/>
                </a:solidFill>
                <a:latin typeface="Adam" panose="02000503000000000000" pitchFamily="50" charset="0"/>
              </a:rPr>
              <a:t>Facebook's Infer</a:t>
            </a:r>
            <a:r>
              <a:rPr lang="en-US" sz="2800" dirty="0" smtClean="0">
                <a:solidFill>
                  <a:schemeClr val="bg1"/>
                </a:solidFill>
                <a:latin typeface="Adam" panose="02000503000000000000" pitchFamily="50" charset="0"/>
              </a:rPr>
              <a:t> static analyzer library for Android.</a:t>
            </a:r>
          </a:p>
          <a:p>
            <a:pPr algn="just"/>
            <a:endParaRPr lang="en-US" sz="2800" dirty="0">
              <a:solidFill>
                <a:schemeClr val="bg1"/>
              </a:solidFill>
              <a:latin typeface="Adam" panose="02000503000000000000" pitchFamily="50" charset="0"/>
            </a:endParaRPr>
          </a:p>
          <a:p>
            <a:pPr algn="just"/>
            <a:r>
              <a:rPr lang="en-US" sz="2800" dirty="0" smtClean="0">
                <a:solidFill>
                  <a:schemeClr val="bg1"/>
                </a:solidFill>
                <a:latin typeface="Adam" panose="02000503000000000000" pitchFamily="50" charset="0"/>
              </a:rPr>
              <a:t>	Create </a:t>
            </a:r>
            <a:r>
              <a:rPr lang="en-US" sz="2800" dirty="0">
                <a:solidFill>
                  <a:srgbClr val="92D050"/>
                </a:solidFill>
                <a:latin typeface="Adam" panose="02000503000000000000" pitchFamily="50" charset="0"/>
              </a:rPr>
              <a:t>generalized abstractions </a:t>
            </a:r>
            <a:r>
              <a:rPr lang="en-US" sz="2800" dirty="0">
                <a:solidFill>
                  <a:schemeClr val="bg1"/>
                </a:solidFill>
                <a:latin typeface="Adam" panose="02000503000000000000" pitchFamily="50" charset="0"/>
              </a:rPr>
              <a:t>for </a:t>
            </a:r>
            <a:r>
              <a:rPr lang="en-US" sz="2800" dirty="0" smtClean="0">
                <a:solidFill>
                  <a:schemeClr val="bg1"/>
                </a:solidFill>
                <a:latin typeface="Adam" panose="02000503000000000000" pitchFamily="50" charset="0"/>
              </a:rPr>
              <a:t>the anti-patterns.</a:t>
            </a:r>
          </a:p>
          <a:p>
            <a:pPr algn="just"/>
            <a:endParaRPr lang="en-US" sz="2800" dirty="0" smtClean="0">
              <a:solidFill>
                <a:schemeClr val="bg1"/>
              </a:solidFill>
              <a:latin typeface="Adam" panose="02000503000000000000" pitchFamily="50" charset="0"/>
            </a:endParaRPr>
          </a:p>
          <a:p>
            <a:pPr lvl="3" algn="just"/>
            <a:r>
              <a:rPr lang="en-US" sz="2800" dirty="0" smtClean="0">
                <a:solidFill>
                  <a:schemeClr val="bg1"/>
                </a:solidFill>
                <a:latin typeface="Adam" panose="02000503000000000000" pitchFamily="50" charset="0"/>
              </a:rPr>
              <a:t>Extend the </a:t>
            </a:r>
            <a:r>
              <a:rPr lang="en-US" sz="2800" dirty="0" smtClean="0">
                <a:solidFill>
                  <a:srgbClr val="92D050"/>
                </a:solidFill>
                <a:latin typeface="Adam" panose="02000503000000000000" pitchFamily="50" charset="0"/>
              </a:rPr>
              <a:t>"checker" component </a:t>
            </a:r>
            <a:r>
              <a:rPr lang="en-US" sz="2800" dirty="0" smtClean="0">
                <a:solidFill>
                  <a:schemeClr val="bg1"/>
                </a:solidFill>
                <a:latin typeface="Adam" panose="02000503000000000000" pitchFamily="50" charset="0"/>
              </a:rPr>
              <a:t>in Infer and add </a:t>
            </a:r>
            <a:r>
              <a:rPr lang="en-US" sz="2800" dirty="0" smtClean="0">
                <a:solidFill>
                  <a:srgbClr val="92D050"/>
                </a:solidFill>
                <a:latin typeface="Adam" panose="02000503000000000000" pitchFamily="50" charset="0"/>
              </a:rPr>
              <a:t>test cases</a:t>
            </a:r>
            <a:r>
              <a:rPr lang="en-US" sz="2800" dirty="0" smtClean="0">
                <a:solidFill>
                  <a:schemeClr val="bg1"/>
                </a:solidFill>
                <a:latin typeface="Adam" panose="02000503000000000000" pitchFamily="50" charset="0"/>
              </a:rPr>
              <a:t> to the codebase.</a:t>
            </a:r>
          </a:p>
          <a:p>
            <a:pPr algn="just"/>
            <a:endParaRPr lang="en-US" sz="2800" dirty="0">
              <a:solidFill>
                <a:schemeClr val="bg1"/>
              </a:solidFill>
              <a:latin typeface="Adam" panose="02000503000000000000" pitchFamily="50" charset="0"/>
            </a:endParaRPr>
          </a:p>
          <a:p>
            <a:pPr lvl="4" algn="just"/>
            <a:r>
              <a:rPr lang="en-US" sz="2800" dirty="0" smtClean="0">
                <a:solidFill>
                  <a:schemeClr val="bg1"/>
                </a:solidFill>
                <a:latin typeface="Adam" panose="02000503000000000000" pitchFamily="50" charset="0"/>
              </a:rPr>
              <a:t>Create memory-leaking </a:t>
            </a:r>
            <a:r>
              <a:rPr lang="en-US" sz="2800" dirty="0" smtClean="0">
                <a:solidFill>
                  <a:srgbClr val="92D050"/>
                </a:solidFill>
                <a:latin typeface="Adam" panose="02000503000000000000" pitchFamily="50" charset="0"/>
              </a:rPr>
              <a:t>Android test applications</a:t>
            </a:r>
            <a:r>
              <a:rPr lang="en-US" sz="2800" dirty="0" smtClean="0">
                <a:solidFill>
                  <a:schemeClr val="bg1"/>
                </a:solidFill>
                <a:latin typeface="Adam" panose="02000503000000000000" pitchFamily="50" charset="0"/>
              </a:rPr>
              <a:t>.</a:t>
            </a:r>
          </a:p>
          <a:p>
            <a:pPr algn="just"/>
            <a:endParaRPr lang="en-US" sz="2800" dirty="0">
              <a:solidFill>
                <a:schemeClr val="bg1"/>
              </a:solidFill>
              <a:latin typeface="Adam" panose="02000503000000000000" pitchFamily="50" charset="0"/>
            </a:endParaRPr>
          </a:p>
          <a:p>
            <a:pPr lvl="5" algn="just"/>
            <a:r>
              <a:rPr lang="en-US" sz="2800" dirty="0" smtClean="0">
                <a:solidFill>
                  <a:srgbClr val="92D050"/>
                </a:solidFill>
                <a:latin typeface="Adam" panose="02000503000000000000" pitchFamily="50" charset="0"/>
              </a:rPr>
              <a:t>Test</a:t>
            </a:r>
            <a:r>
              <a:rPr lang="en-US" sz="2800" dirty="0" smtClean="0">
                <a:solidFill>
                  <a:schemeClr val="bg1"/>
                </a:solidFill>
                <a:latin typeface="Adam" panose="02000503000000000000" pitchFamily="50" charset="0"/>
              </a:rPr>
              <a:t> leaks detection with our static analyzer, </a:t>
            </a:r>
            <a:r>
              <a:rPr lang="en-US" sz="2800" dirty="0">
                <a:solidFill>
                  <a:schemeClr val="bg1"/>
                </a:solidFill>
                <a:latin typeface="Adam" panose="02000503000000000000" pitchFamily="50" charset="0"/>
              </a:rPr>
              <a:t>and </a:t>
            </a:r>
            <a:r>
              <a:rPr lang="en-US" sz="2800" dirty="0" smtClean="0">
                <a:solidFill>
                  <a:srgbClr val="92D050"/>
                </a:solidFill>
                <a:latin typeface="Adam" panose="02000503000000000000" pitchFamily="50" charset="0"/>
              </a:rPr>
              <a:t>compare</a:t>
            </a:r>
            <a:r>
              <a:rPr lang="en-US" sz="2800" dirty="0" smtClean="0">
                <a:solidFill>
                  <a:schemeClr val="bg1"/>
                </a:solidFill>
                <a:latin typeface="Adam" panose="02000503000000000000" pitchFamily="50" charset="0"/>
              </a:rPr>
              <a:t> with bugs </a:t>
            </a:r>
            <a:r>
              <a:rPr lang="en-US" sz="2800" dirty="0">
                <a:solidFill>
                  <a:schemeClr val="bg1"/>
                </a:solidFill>
                <a:latin typeface="Adam" panose="02000503000000000000" pitchFamily="50" charset="0"/>
              </a:rPr>
              <a:t>found by </a:t>
            </a:r>
            <a:r>
              <a:rPr lang="en-US" sz="2800" dirty="0" err="1" smtClean="0">
                <a:solidFill>
                  <a:srgbClr val="92D050"/>
                </a:solidFill>
                <a:latin typeface="Adam" panose="02000503000000000000" pitchFamily="50" charset="0"/>
              </a:rPr>
              <a:t>LeakCanary</a:t>
            </a:r>
            <a:r>
              <a:rPr lang="en-US" sz="2800" dirty="0" smtClean="0">
                <a:solidFill>
                  <a:schemeClr val="bg1"/>
                </a:solidFill>
                <a:latin typeface="Adam" panose="02000503000000000000" pitchFamily="50" charset="0"/>
              </a:rPr>
              <a:t>, a </a:t>
            </a:r>
            <a:r>
              <a:rPr lang="en-US" sz="2800" dirty="0">
                <a:solidFill>
                  <a:schemeClr val="bg1"/>
                </a:solidFill>
                <a:latin typeface="Adam" panose="02000503000000000000" pitchFamily="50" charset="0"/>
              </a:rPr>
              <a:t>leading dynamic </a:t>
            </a:r>
            <a:r>
              <a:rPr lang="en-US" sz="2800" dirty="0" smtClean="0">
                <a:solidFill>
                  <a:schemeClr val="bg1"/>
                </a:solidFill>
                <a:latin typeface="Adam" panose="02000503000000000000" pitchFamily="50" charset="0"/>
              </a:rPr>
              <a:t>analysis </a:t>
            </a:r>
            <a:r>
              <a:rPr lang="en-US" sz="2800" dirty="0">
                <a:solidFill>
                  <a:schemeClr val="bg1"/>
                </a:solidFill>
                <a:latin typeface="Adam" panose="02000503000000000000" pitchFamily="50" charset="0"/>
              </a:rPr>
              <a:t>tool</a:t>
            </a:r>
            <a:r>
              <a:rPr lang="en-US" sz="2800" dirty="0" smtClean="0">
                <a:solidFill>
                  <a:schemeClr val="bg1"/>
                </a:solidFill>
                <a:latin typeface="Adam" panose="02000503000000000000" pitchFamily="50" charset="0"/>
              </a:rPr>
              <a:t>.</a:t>
            </a:r>
            <a:endParaRPr lang="en-US" sz="2800" dirty="0">
              <a:solidFill>
                <a:schemeClr val="bg1"/>
              </a:solidFill>
              <a:latin typeface="Adam" panose="02000503000000000000" pitchFamily="50" charset="0"/>
            </a:endParaRPr>
          </a:p>
        </p:txBody>
      </p:sp>
      <p:grpSp>
        <p:nvGrpSpPr>
          <p:cNvPr id="103" name="Group 102"/>
          <p:cNvGrpSpPr/>
          <p:nvPr/>
        </p:nvGrpSpPr>
        <p:grpSpPr>
          <a:xfrm>
            <a:off x="466215" y="1242498"/>
            <a:ext cx="402868" cy="471446"/>
            <a:chOff x="602154" y="1817469"/>
            <a:chExt cx="2621106" cy="3067288"/>
          </a:xfrm>
        </p:grpSpPr>
        <p:sp>
          <p:nvSpPr>
            <p:cNvPr id="104" name="Diamond 103"/>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Diamond 104"/>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Diamond 105"/>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Diamond 107"/>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Diamond 108"/>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Diamond 109"/>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iamond 110"/>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iamond 111"/>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iamond 112"/>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Isosceles Triangle 113"/>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Isosceles Triangle 114"/>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Isosceles Triangle 115"/>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Isosceles Triangle 116"/>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p:cNvSpPr txBox="1"/>
          <p:nvPr/>
        </p:nvSpPr>
        <p:spPr>
          <a:xfrm>
            <a:off x="416743" y="1242498"/>
            <a:ext cx="502758" cy="461665"/>
          </a:xfrm>
          <a:prstGeom prst="rect">
            <a:avLst/>
          </a:prstGeom>
          <a:noFill/>
        </p:spPr>
        <p:txBody>
          <a:bodyPr wrap="square" rtlCol="0">
            <a:spAutoFit/>
          </a:bodyPr>
          <a:lstStyle/>
          <a:p>
            <a:pPr algn="ctr"/>
            <a:r>
              <a:rPr lang="en-US" sz="2400" b="1" dirty="0" smtClean="0">
                <a:solidFill>
                  <a:schemeClr val="bg1"/>
                </a:solidFill>
                <a:latin typeface="Ubuntu" panose="020B0504030602030204" pitchFamily="34" charset="0"/>
              </a:rPr>
              <a:t>1</a:t>
            </a:r>
            <a:endParaRPr lang="en-US" sz="2400" b="1" dirty="0">
              <a:solidFill>
                <a:schemeClr val="bg1"/>
              </a:solidFill>
              <a:latin typeface="Ubuntu" panose="020B0504030602030204" pitchFamily="34" charset="0"/>
            </a:endParaRPr>
          </a:p>
        </p:txBody>
      </p:sp>
      <p:grpSp>
        <p:nvGrpSpPr>
          <p:cNvPr id="178" name="Group 177"/>
          <p:cNvGrpSpPr/>
          <p:nvPr/>
        </p:nvGrpSpPr>
        <p:grpSpPr>
          <a:xfrm>
            <a:off x="1304415" y="2074348"/>
            <a:ext cx="402868" cy="471446"/>
            <a:chOff x="602154" y="1817469"/>
            <a:chExt cx="2621106" cy="3067288"/>
          </a:xfrm>
        </p:grpSpPr>
        <p:sp>
          <p:nvSpPr>
            <p:cNvPr id="179" name="Diamond 178"/>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Diamond 180"/>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Diamond 181"/>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Diamond 182"/>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Diamond 183"/>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Diamond 184"/>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Diamond 185"/>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Diamond 186"/>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Diamond 187"/>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Isosceles Triangle 188"/>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Isosceles Triangle 189"/>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Isosceles Triangle 190"/>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Isosceles Triangle 191"/>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3" name="TextBox 192"/>
          <p:cNvSpPr txBox="1"/>
          <p:nvPr/>
        </p:nvSpPr>
        <p:spPr>
          <a:xfrm>
            <a:off x="1254943" y="2074348"/>
            <a:ext cx="502758" cy="461665"/>
          </a:xfrm>
          <a:prstGeom prst="rect">
            <a:avLst/>
          </a:prstGeom>
          <a:noFill/>
        </p:spPr>
        <p:txBody>
          <a:bodyPr wrap="square" rtlCol="0">
            <a:spAutoFit/>
          </a:bodyPr>
          <a:lstStyle/>
          <a:p>
            <a:pPr algn="ctr"/>
            <a:r>
              <a:rPr lang="en-US" sz="2400" b="1" dirty="0" smtClean="0">
                <a:solidFill>
                  <a:schemeClr val="bg1"/>
                </a:solidFill>
                <a:latin typeface="Ubuntu" panose="020B0504030602030204" pitchFamily="34" charset="0"/>
              </a:rPr>
              <a:t>2</a:t>
            </a:r>
            <a:endParaRPr lang="en-US" sz="2400" b="1" dirty="0">
              <a:solidFill>
                <a:schemeClr val="bg1"/>
              </a:solidFill>
              <a:latin typeface="Ubuntu" panose="020B0504030602030204" pitchFamily="34" charset="0"/>
            </a:endParaRPr>
          </a:p>
        </p:txBody>
      </p:sp>
      <p:grpSp>
        <p:nvGrpSpPr>
          <p:cNvPr id="194" name="Group 193"/>
          <p:cNvGrpSpPr/>
          <p:nvPr/>
        </p:nvGrpSpPr>
        <p:grpSpPr>
          <a:xfrm>
            <a:off x="1656038" y="3133181"/>
            <a:ext cx="402868" cy="471446"/>
            <a:chOff x="602154" y="1817469"/>
            <a:chExt cx="2621106" cy="3067288"/>
          </a:xfrm>
        </p:grpSpPr>
        <p:sp>
          <p:nvSpPr>
            <p:cNvPr id="195" name="Diamond 194"/>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Diamond 195"/>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Diamond 196"/>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Diamond 197"/>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Diamond 198"/>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Diamond 199"/>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Diamond 200"/>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Diamond 201"/>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Diamond 202"/>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Diamond 203"/>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Isosceles Triangle 204"/>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Isosceles Triangle 205"/>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Isosceles Triangle 206"/>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Isosceles Triangle 207"/>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9" name="TextBox 208"/>
          <p:cNvSpPr txBox="1"/>
          <p:nvPr/>
        </p:nvSpPr>
        <p:spPr>
          <a:xfrm>
            <a:off x="1606566" y="3133181"/>
            <a:ext cx="502758" cy="461665"/>
          </a:xfrm>
          <a:prstGeom prst="rect">
            <a:avLst/>
          </a:prstGeom>
          <a:noFill/>
        </p:spPr>
        <p:txBody>
          <a:bodyPr wrap="square" rtlCol="0">
            <a:spAutoFit/>
          </a:bodyPr>
          <a:lstStyle/>
          <a:p>
            <a:pPr algn="ctr"/>
            <a:r>
              <a:rPr lang="en-US" sz="2400" b="1" dirty="0" smtClean="0">
                <a:solidFill>
                  <a:schemeClr val="bg1"/>
                </a:solidFill>
                <a:latin typeface="Ubuntu" panose="020B0504030602030204" pitchFamily="34" charset="0"/>
              </a:rPr>
              <a:t>3</a:t>
            </a:r>
            <a:endParaRPr lang="en-US" sz="2400" b="1" dirty="0">
              <a:solidFill>
                <a:schemeClr val="bg1"/>
              </a:solidFill>
              <a:latin typeface="Ubuntu" panose="020B0504030602030204" pitchFamily="34" charset="0"/>
            </a:endParaRPr>
          </a:p>
        </p:txBody>
      </p:sp>
      <p:grpSp>
        <p:nvGrpSpPr>
          <p:cNvPr id="210" name="Group 209"/>
          <p:cNvGrpSpPr/>
          <p:nvPr/>
        </p:nvGrpSpPr>
        <p:grpSpPr>
          <a:xfrm>
            <a:off x="2221830" y="4250781"/>
            <a:ext cx="402868" cy="471446"/>
            <a:chOff x="602154" y="1817469"/>
            <a:chExt cx="2621106" cy="3067288"/>
          </a:xfrm>
        </p:grpSpPr>
        <p:sp>
          <p:nvSpPr>
            <p:cNvPr id="211" name="Diamond 210"/>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Diamond 211"/>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Diamond 212"/>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Diamond 213"/>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Diamond 214"/>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Diamond 215"/>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Diamond 216"/>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Diamond 217"/>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Diamond 218"/>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Diamond 219"/>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Isosceles Triangle 220"/>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Isosceles Triangle 221"/>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Isosceles Triangle 222"/>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Isosceles Triangle 223"/>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5" name="TextBox 224"/>
          <p:cNvSpPr txBox="1"/>
          <p:nvPr/>
        </p:nvSpPr>
        <p:spPr>
          <a:xfrm>
            <a:off x="2172358" y="4250781"/>
            <a:ext cx="502758" cy="461665"/>
          </a:xfrm>
          <a:prstGeom prst="rect">
            <a:avLst/>
          </a:prstGeom>
          <a:noFill/>
        </p:spPr>
        <p:txBody>
          <a:bodyPr wrap="square" rtlCol="0">
            <a:spAutoFit/>
          </a:bodyPr>
          <a:lstStyle/>
          <a:p>
            <a:pPr algn="ctr"/>
            <a:r>
              <a:rPr lang="en-US" sz="2400" b="1" dirty="0" smtClean="0">
                <a:solidFill>
                  <a:schemeClr val="bg1"/>
                </a:solidFill>
                <a:latin typeface="Ubuntu" panose="020B0504030602030204" pitchFamily="34" charset="0"/>
              </a:rPr>
              <a:t>4</a:t>
            </a:r>
            <a:endParaRPr lang="en-US" sz="2400" b="1" dirty="0">
              <a:solidFill>
                <a:schemeClr val="bg1"/>
              </a:solidFill>
              <a:latin typeface="Ubuntu" panose="020B0504030602030204" pitchFamily="34" charset="0"/>
            </a:endParaRPr>
          </a:p>
        </p:txBody>
      </p:sp>
      <p:grpSp>
        <p:nvGrpSpPr>
          <p:cNvPr id="226" name="Group 225"/>
          <p:cNvGrpSpPr/>
          <p:nvPr/>
        </p:nvGrpSpPr>
        <p:grpSpPr>
          <a:xfrm>
            <a:off x="2668258" y="5533481"/>
            <a:ext cx="402868" cy="471446"/>
            <a:chOff x="602154" y="1817469"/>
            <a:chExt cx="2621106" cy="3067288"/>
          </a:xfrm>
        </p:grpSpPr>
        <p:sp>
          <p:nvSpPr>
            <p:cNvPr id="227" name="Diamond 226"/>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Diamond 227"/>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Diamond 228"/>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Diamond 229"/>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Diamond 230"/>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Diamond 231"/>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Diamond 232"/>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Diamond 233"/>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Diamond 234"/>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Diamond 235"/>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Isosceles Triangle 236"/>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Isosceles Triangle 237"/>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Isosceles Triangle 238"/>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Isosceles Triangle 239"/>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1" name="TextBox 240"/>
          <p:cNvSpPr txBox="1"/>
          <p:nvPr/>
        </p:nvSpPr>
        <p:spPr>
          <a:xfrm>
            <a:off x="2618786" y="5533481"/>
            <a:ext cx="502758" cy="461665"/>
          </a:xfrm>
          <a:prstGeom prst="rect">
            <a:avLst/>
          </a:prstGeom>
          <a:noFill/>
        </p:spPr>
        <p:txBody>
          <a:bodyPr wrap="square" rtlCol="0">
            <a:spAutoFit/>
          </a:bodyPr>
          <a:lstStyle/>
          <a:p>
            <a:pPr algn="ctr"/>
            <a:r>
              <a:rPr lang="en-US" sz="2400" b="1" dirty="0" smtClean="0">
                <a:solidFill>
                  <a:schemeClr val="bg1"/>
                </a:solidFill>
                <a:latin typeface="Ubuntu" panose="020B0504030602030204" pitchFamily="34" charset="0"/>
              </a:rPr>
              <a:t>5</a:t>
            </a:r>
            <a:endParaRPr lang="en-US" sz="2400" b="1" dirty="0">
              <a:solidFill>
                <a:schemeClr val="bg1"/>
              </a:solidFill>
              <a:latin typeface="Ubuntu" panose="020B0504030602030204" pitchFamily="34" charset="0"/>
            </a:endParaRPr>
          </a:p>
        </p:txBody>
      </p:sp>
    </p:spTree>
    <p:extLst>
      <p:ext uri="{BB962C8B-B14F-4D97-AF65-F5344CB8AC3E}">
        <p14:creationId xmlns:p14="http://schemas.microsoft.com/office/powerpoint/2010/main" val="1398323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34" name="Rectangle 3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4" name="Group 3"/>
          <p:cNvGrpSpPr/>
          <p:nvPr/>
        </p:nvGrpSpPr>
        <p:grpSpPr>
          <a:xfrm>
            <a:off x="999193" y="518552"/>
            <a:ext cx="10458766" cy="46118"/>
            <a:chOff x="999193" y="518552"/>
            <a:chExt cx="10458766" cy="46118"/>
          </a:xfrm>
        </p:grpSpPr>
        <p:sp>
          <p:nvSpPr>
            <p:cNvPr id="3" name="Rectangle 2"/>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434982" y="518555"/>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07751" y="518951"/>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228576" y="518554"/>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567105"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473016" y="518553"/>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ectangle 4"/>
          <p:cNvSpPr/>
          <p:nvPr/>
        </p:nvSpPr>
        <p:spPr>
          <a:xfrm>
            <a:off x="4118381" y="1264479"/>
            <a:ext cx="7673569" cy="4832092"/>
          </a:xfrm>
          <a:prstGeom prst="rect">
            <a:avLst/>
          </a:prstGeom>
        </p:spPr>
        <p:txBody>
          <a:bodyPr wrap="square">
            <a:spAutoFit/>
          </a:bodyPr>
          <a:lstStyle/>
          <a:p>
            <a:pPr algn="just"/>
            <a:r>
              <a:rPr lang="en-US" sz="2800" dirty="0" smtClean="0">
                <a:solidFill>
                  <a:schemeClr val="bg1"/>
                </a:solidFill>
                <a:latin typeface="Adam" panose="02000503000000000000" pitchFamily="50" charset="0"/>
              </a:rPr>
              <a:t>While memory leaks can be found with dynamic analysis, static </a:t>
            </a:r>
            <a:r>
              <a:rPr lang="en-US" sz="2800" dirty="0">
                <a:solidFill>
                  <a:schemeClr val="bg1"/>
                </a:solidFill>
                <a:latin typeface="Adam" panose="02000503000000000000" pitchFamily="50" charset="0"/>
              </a:rPr>
              <a:t>analysis is </a:t>
            </a:r>
            <a:r>
              <a:rPr lang="en-US" sz="2800" dirty="0" smtClean="0">
                <a:solidFill>
                  <a:srgbClr val="92D050"/>
                </a:solidFill>
                <a:latin typeface="Adam" panose="02000503000000000000" pitchFamily="50" charset="0"/>
              </a:rPr>
              <a:t>extremely </a:t>
            </a:r>
            <a:r>
              <a:rPr lang="en-US" sz="2800" dirty="0">
                <a:solidFill>
                  <a:srgbClr val="92D050"/>
                </a:solidFill>
                <a:latin typeface="Adam" panose="02000503000000000000" pitchFamily="50" charset="0"/>
              </a:rPr>
              <a:t>important </a:t>
            </a:r>
            <a:r>
              <a:rPr lang="en-US" sz="2800" dirty="0" smtClean="0">
                <a:solidFill>
                  <a:schemeClr val="bg1"/>
                </a:solidFill>
                <a:latin typeface="Adam" panose="02000503000000000000" pitchFamily="50" charset="0"/>
              </a:rPr>
              <a:t>in development </a:t>
            </a:r>
            <a:r>
              <a:rPr lang="en-US" sz="2800" dirty="0">
                <a:solidFill>
                  <a:schemeClr val="bg1"/>
                </a:solidFill>
                <a:latin typeface="Adam" panose="02000503000000000000" pitchFamily="50" charset="0"/>
              </a:rPr>
              <a:t>lifecycle</a:t>
            </a:r>
            <a:r>
              <a:rPr lang="en-US" sz="2800" dirty="0" smtClean="0">
                <a:solidFill>
                  <a:schemeClr val="bg1"/>
                </a:solidFill>
                <a:latin typeface="Adam" panose="02000503000000000000" pitchFamily="50" charset="0"/>
              </a:rPr>
              <a:t>.</a:t>
            </a:r>
          </a:p>
          <a:p>
            <a:pPr algn="just"/>
            <a:endParaRPr lang="en-US" sz="2800" dirty="0">
              <a:solidFill>
                <a:schemeClr val="bg1"/>
              </a:solidFill>
              <a:latin typeface="Adam" panose="02000503000000000000" pitchFamily="50" charset="0"/>
            </a:endParaRPr>
          </a:p>
          <a:p>
            <a:pPr algn="just"/>
            <a:r>
              <a:rPr lang="en-US" sz="2800" dirty="0" smtClean="0">
                <a:solidFill>
                  <a:schemeClr val="bg1"/>
                </a:solidFill>
                <a:latin typeface="Adam" panose="02000503000000000000" pitchFamily="50" charset="0"/>
              </a:rPr>
              <a:t>This type </a:t>
            </a:r>
            <a:r>
              <a:rPr lang="en-US" sz="2800" dirty="0">
                <a:solidFill>
                  <a:schemeClr val="bg1"/>
                </a:solidFill>
                <a:latin typeface="Adam" panose="02000503000000000000" pitchFamily="50" charset="0"/>
              </a:rPr>
              <a:t>of memory leak is </a:t>
            </a:r>
            <a:r>
              <a:rPr lang="en-US" sz="2800" dirty="0">
                <a:solidFill>
                  <a:srgbClr val="92D050"/>
                </a:solidFill>
                <a:latin typeface="Adam" panose="02000503000000000000" pitchFamily="50" charset="0"/>
              </a:rPr>
              <a:t>not </a:t>
            </a:r>
            <a:r>
              <a:rPr lang="en-US" sz="2800" dirty="0" smtClean="0">
                <a:solidFill>
                  <a:srgbClr val="92D050"/>
                </a:solidFill>
                <a:latin typeface="Adam" panose="02000503000000000000" pitchFamily="50" charset="0"/>
              </a:rPr>
              <a:t>adequately covered </a:t>
            </a:r>
            <a:r>
              <a:rPr lang="en-US" sz="2800" dirty="0">
                <a:solidFill>
                  <a:schemeClr val="bg1"/>
                </a:solidFill>
                <a:latin typeface="Adam" panose="02000503000000000000" pitchFamily="50" charset="0"/>
              </a:rPr>
              <a:t>by existing static analysis tools. </a:t>
            </a:r>
            <a:endParaRPr lang="en-US" sz="2800" dirty="0" smtClean="0">
              <a:solidFill>
                <a:schemeClr val="bg1"/>
              </a:solidFill>
              <a:latin typeface="Adam" panose="02000503000000000000" pitchFamily="50" charset="0"/>
            </a:endParaRPr>
          </a:p>
          <a:p>
            <a:pPr algn="just"/>
            <a:endParaRPr lang="en-US" sz="2800" dirty="0">
              <a:solidFill>
                <a:schemeClr val="bg1"/>
              </a:solidFill>
              <a:latin typeface="Adam" panose="02000503000000000000" pitchFamily="50" charset="0"/>
            </a:endParaRPr>
          </a:p>
          <a:p>
            <a:pPr algn="just"/>
            <a:r>
              <a:rPr lang="en-US" sz="2800" dirty="0" smtClean="0">
                <a:solidFill>
                  <a:schemeClr val="bg1"/>
                </a:solidFill>
                <a:latin typeface="Adam" panose="02000503000000000000" pitchFamily="50" charset="0"/>
              </a:rPr>
              <a:t>Currently</a:t>
            </a:r>
            <a:r>
              <a:rPr lang="en-US" sz="2800" dirty="0">
                <a:solidFill>
                  <a:schemeClr val="bg1"/>
                </a:solidFill>
                <a:latin typeface="Adam" panose="02000503000000000000" pitchFamily="50" charset="0"/>
              </a:rPr>
              <a:t>, </a:t>
            </a:r>
            <a:r>
              <a:rPr lang="en-US" sz="2800" dirty="0" smtClean="0">
                <a:solidFill>
                  <a:schemeClr val="bg1"/>
                </a:solidFill>
                <a:latin typeface="Adam" panose="02000503000000000000" pitchFamily="50" charset="0"/>
              </a:rPr>
              <a:t>tracking </a:t>
            </a:r>
            <a:r>
              <a:rPr lang="en-US" sz="2800" dirty="0">
                <a:solidFill>
                  <a:schemeClr val="bg1"/>
                </a:solidFill>
                <a:latin typeface="Adam" panose="02000503000000000000" pitchFamily="50" charset="0"/>
              </a:rPr>
              <a:t>down these types of issues ahead of time </a:t>
            </a:r>
            <a:r>
              <a:rPr lang="en-US" sz="2800" dirty="0" smtClean="0">
                <a:solidFill>
                  <a:schemeClr val="bg1"/>
                </a:solidFill>
                <a:latin typeface="Adam" panose="02000503000000000000" pitchFamily="50" charset="0"/>
              </a:rPr>
              <a:t>involves </a:t>
            </a:r>
            <a:r>
              <a:rPr lang="en-US" sz="2800" dirty="0">
                <a:solidFill>
                  <a:schemeClr val="bg1"/>
                </a:solidFill>
                <a:latin typeface="Adam" panose="02000503000000000000" pitchFamily="50" charset="0"/>
              </a:rPr>
              <a:t>heap </a:t>
            </a:r>
            <a:r>
              <a:rPr lang="en-US" sz="2800" dirty="0" smtClean="0">
                <a:solidFill>
                  <a:schemeClr val="bg1"/>
                </a:solidFill>
                <a:latin typeface="Adam" panose="02000503000000000000" pitchFamily="50" charset="0"/>
              </a:rPr>
              <a:t>dumps in Android studio. </a:t>
            </a:r>
            <a:r>
              <a:rPr lang="en-US" sz="2800" dirty="0">
                <a:solidFill>
                  <a:schemeClr val="bg1"/>
                </a:solidFill>
                <a:latin typeface="Adam" panose="02000503000000000000" pitchFamily="50" charset="0"/>
              </a:rPr>
              <a:t>Static analysis is </a:t>
            </a:r>
            <a:r>
              <a:rPr lang="en-US" sz="2800" dirty="0">
                <a:solidFill>
                  <a:srgbClr val="92D050"/>
                </a:solidFill>
                <a:latin typeface="Adam" panose="02000503000000000000" pitchFamily="50" charset="0"/>
              </a:rPr>
              <a:t>automatic</a:t>
            </a:r>
            <a:r>
              <a:rPr lang="en-US" sz="2800" dirty="0">
                <a:solidFill>
                  <a:schemeClr val="bg1"/>
                </a:solidFill>
                <a:latin typeface="Adam" panose="02000503000000000000" pitchFamily="50" charset="0"/>
              </a:rPr>
              <a:t> and </a:t>
            </a:r>
            <a:r>
              <a:rPr lang="en-US" sz="2800" dirty="0" smtClean="0">
                <a:solidFill>
                  <a:schemeClr val="bg1"/>
                </a:solidFill>
                <a:latin typeface="Adam" panose="02000503000000000000" pitchFamily="50" charset="0"/>
              </a:rPr>
              <a:t>mean </a:t>
            </a:r>
            <a:r>
              <a:rPr lang="en-US" sz="2800" dirty="0" smtClean="0">
                <a:solidFill>
                  <a:srgbClr val="92D050"/>
                </a:solidFill>
                <a:latin typeface="Adam" panose="02000503000000000000" pitchFamily="50" charset="0"/>
              </a:rPr>
              <a:t>less additional work </a:t>
            </a:r>
            <a:r>
              <a:rPr lang="en-US" sz="2800" dirty="0" smtClean="0">
                <a:solidFill>
                  <a:schemeClr val="bg1"/>
                </a:solidFill>
                <a:latin typeface="Adam" panose="02000503000000000000" pitchFamily="50" charset="0"/>
              </a:rPr>
              <a:t>by </a:t>
            </a:r>
            <a:r>
              <a:rPr lang="en-US" sz="2800" dirty="0">
                <a:solidFill>
                  <a:schemeClr val="bg1"/>
                </a:solidFill>
                <a:latin typeface="Adam" panose="02000503000000000000" pitchFamily="50" charset="0"/>
              </a:rPr>
              <a:t>the developer.</a:t>
            </a:r>
          </a:p>
        </p:txBody>
      </p:sp>
      <p:grpSp>
        <p:nvGrpSpPr>
          <p:cNvPr id="17" name="Group 16"/>
          <p:cNvGrpSpPr/>
          <p:nvPr/>
        </p:nvGrpSpPr>
        <p:grpSpPr>
          <a:xfrm>
            <a:off x="419523" y="1742030"/>
            <a:ext cx="3313028" cy="3876994"/>
            <a:chOff x="602154" y="1817469"/>
            <a:chExt cx="2621106" cy="3067288"/>
          </a:xfrm>
          <a:noFill/>
        </p:grpSpPr>
        <p:sp>
          <p:nvSpPr>
            <p:cNvPr id="18" name="Diamond 17"/>
            <p:cNvSpPr/>
            <p:nvPr/>
          </p:nvSpPr>
          <p:spPr>
            <a:xfrm>
              <a:off x="1257432" y="1817469"/>
              <a:ext cx="1310552" cy="766822"/>
            </a:xfrm>
            <a:prstGeom prst="diamond">
              <a:avLst/>
            </a:prstGeom>
            <a:grp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iamond 18"/>
            <p:cNvSpPr/>
            <p:nvPr/>
          </p:nvSpPr>
          <p:spPr>
            <a:xfrm>
              <a:off x="1257432" y="2584291"/>
              <a:ext cx="1310552" cy="766822"/>
            </a:xfrm>
            <a:prstGeom prst="diamond">
              <a:avLst/>
            </a:prstGeom>
            <a:grp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iamond 19"/>
            <p:cNvSpPr/>
            <p:nvPr/>
          </p:nvSpPr>
          <p:spPr>
            <a:xfrm>
              <a:off x="1257432" y="3351113"/>
              <a:ext cx="1310552" cy="766822"/>
            </a:xfrm>
            <a:prstGeom prst="diamond">
              <a:avLst/>
            </a:prstGeom>
            <a:grp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iamond 20"/>
            <p:cNvSpPr/>
            <p:nvPr/>
          </p:nvSpPr>
          <p:spPr>
            <a:xfrm>
              <a:off x="1257432" y="4117935"/>
              <a:ext cx="1310552" cy="766822"/>
            </a:xfrm>
            <a:prstGeom prst="diamond">
              <a:avLst/>
            </a:prstGeom>
            <a:grp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iamond 21"/>
            <p:cNvSpPr/>
            <p:nvPr/>
          </p:nvSpPr>
          <p:spPr>
            <a:xfrm>
              <a:off x="1912708" y="2200880"/>
              <a:ext cx="1310552" cy="766822"/>
            </a:xfrm>
            <a:prstGeom prst="diamond">
              <a:avLst/>
            </a:prstGeom>
            <a:grp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iamond 22"/>
            <p:cNvSpPr/>
            <p:nvPr/>
          </p:nvSpPr>
          <p:spPr>
            <a:xfrm>
              <a:off x="1912708" y="2967702"/>
              <a:ext cx="1310552" cy="766822"/>
            </a:xfrm>
            <a:prstGeom prst="diamond">
              <a:avLst/>
            </a:prstGeom>
            <a:grp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iamond 23"/>
            <p:cNvSpPr/>
            <p:nvPr/>
          </p:nvSpPr>
          <p:spPr>
            <a:xfrm>
              <a:off x="1912708" y="3734524"/>
              <a:ext cx="1310552" cy="766822"/>
            </a:xfrm>
            <a:prstGeom prst="diamond">
              <a:avLst/>
            </a:prstGeom>
            <a:grp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iamond 24"/>
            <p:cNvSpPr/>
            <p:nvPr/>
          </p:nvSpPr>
          <p:spPr>
            <a:xfrm>
              <a:off x="602155" y="2200880"/>
              <a:ext cx="1310552" cy="766822"/>
            </a:xfrm>
            <a:prstGeom prst="diamond">
              <a:avLst/>
            </a:prstGeom>
            <a:grp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iamond 25"/>
            <p:cNvSpPr/>
            <p:nvPr/>
          </p:nvSpPr>
          <p:spPr>
            <a:xfrm>
              <a:off x="602155" y="2967702"/>
              <a:ext cx="1310552" cy="766822"/>
            </a:xfrm>
            <a:prstGeom prst="diamond">
              <a:avLst/>
            </a:prstGeom>
            <a:grp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iamond 26"/>
            <p:cNvSpPr/>
            <p:nvPr/>
          </p:nvSpPr>
          <p:spPr>
            <a:xfrm>
              <a:off x="602155" y="3734524"/>
              <a:ext cx="1310552" cy="766822"/>
            </a:xfrm>
            <a:prstGeom prst="diamond">
              <a:avLst/>
            </a:prstGeom>
            <a:grp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rot="5400000">
              <a:off x="546382" y="2640065"/>
              <a:ext cx="766822" cy="655276"/>
            </a:xfrm>
            <a:prstGeom prst="triangle">
              <a:avLst/>
            </a:prstGeom>
            <a:grp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rot="5400000">
              <a:off x="546381" y="3406885"/>
              <a:ext cx="766822" cy="655276"/>
            </a:xfrm>
            <a:prstGeom prst="triangle">
              <a:avLst/>
            </a:prstGeom>
            <a:grp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rot="16200000">
              <a:off x="2512211" y="2640065"/>
              <a:ext cx="766822" cy="655276"/>
            </a:xfrm>
            <a:prstGeom prst="triangle">
              <a:avLst/>
            </a:prstGeom>
            <a:grp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rot="16200000">
              <a:off x="2512210" y="3406885"/>
              <a:ext cx="766822" cy="655276"/>
            </a:xfrm>
            <a:prstGeom prst="triangle">
              <a:avLst/>
            </a:prstGeom>
            <a:grp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85"/>
          <p:cNvGrpSpPr/>
          <p:nvPr/>
        </p:nvGrpSpPr>
        <p:grpSpPr>
          <a:xfrm>
            <a:off x="1729907" y="2598549"/>
            <a:ext cx="1319498" cy="2540000"/>
            <a:chOff x="1602148" y="2149964"/>
            <a:chExt cx="1319498" cy="2540000"/>
          </a:xfrm>
        </p:grpSpPr>
        <p:sp>
          <p:nvSpPr>
            <p:cNvPr id="87" name="Freeform 86"/>
            <p:cNvSpPr/>
            <p:nvPr/>
          </p:nvSpPr>
          <p:spPr>
            <a:xfrm>
              <a:off x="1703282" y="2737340"/>
              <a:ext cx="1032898" cy="910358"/>
            </a:xfrm>
            <a:custGeom>
              <a:avLst/>
              <a:gdLst>
                <a:gd name="connsiteX0" fmla="*/ 15069 w 1544611"/>
                <a:gd name="connsiteY0" fmla="*/ 1246909 h 1246909"/>
                <a:gd name="connsiteX1" fmla="*/ 31695 w 1544611"/>
                <a:gd name="connsiteY1" fmla="*/ 931026 h 1246909"/>
                <a:gd name="connsiteX2" fmla="*/ 297702 w 1544611"/>
                <a:gd name="connsiteY2" fmla="*/ 698269 h 1246909"/>
                <a:gd name="connsiteX3" fmla="*/ 1128975 w 1544611"/>
                <a:gd name="connsiteY3" fmla="*/ 532015 h 1246909"/>
                <a:gd name="connsiteX4" fmla="*/ 1478109 w 1544611"/>
                <a:gd name="connsiteY4" fmla="*/ 299259 h 1246909"/>
                <a:gd name="connsiteX5" fmla="*/ 1544611 w 1544611"/>
                <a:gd name="connsiteY5" fmla="*/ 0 h 124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4611" h="1246909">
                  <a:moveTo>
                    <a:pt x="15069" y="1246909"/>
                  </a:moveTo>
                  <a:cubicBezTo>
                    <a:pt x="-171" y="1134687"/>
                    <a:pt x="-15410" y="1022466"/>
                    <a:pt x="31695" y="931026"/>
                  </a:cubicBezTo>
                  <a:cubicBezTo>
                    <a:pt x="78800" y="839586"/>
                    <a:pt x="114822" y="764771"/>
                    <a:pt x="297702" y="698269"/>
                  </a:cubicBezTo>
                  <a:cubicBezTo>
                    <a:pt x="480582" y="631767"/>
                    <a:pt x="932241" y="598517"/>
                    <a:pt x="1128975" y="532015"/>
                  </a:cubicBezTo>
                  <a:cubicBezTo>
                    <a:pt x="1325709" y="465513"/>
                    <a:pt x="1408836" y="387928"/>
                    <a:pt x="1478109" y="299259"/>
                  </a:cubicBezTo>
                  <a:cubicBezTo>
                    <a:pt x="1547382" y="210590"/>
                    <a:pt x="1511360" y="74815"/>
                    <a:pt x="1544611" y="0"/>
                  </a:cubicBezTo>
                </a:path>
              </a:pathLst>
            </a:custGeom>
            <a:noFill/>
            <a:ln w="184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2550714" y="2366408"/>
              <a:ext cx="370932" cy="37093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p:cNvSpPr/>
            <p:nvPr/>
          </p:nvSpPr>
          <p:spPr>
            <a:xfrm>
              <a:off x="1602148" y="2149964"/>
              <a:ext cx="209550" cy="2540000"/>
            </a:xfrm>
            <a:prstGeom prst="roundRect">
              <a:avLst>
                <a:gd name="adj" fmla="val 436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94573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34" name="Rectangle 3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4" name="Group 3"/>
          <p:cNvGrpSpPr/>
          <p:nvPr/>
        </p:nvGrpSpPr>
        <p:grpSpPr>
          <a:xfrm>
            <a:off x="999193" y="518552"/>
            <a:ext cx="10458766" cy="46118"/>
            <a:chOff x="999193" y="518552"/>
            <a:chExt cx="10458766" cy="46118"/>
          </a:xfrm>
        </p:grpSpPr>
        <p:sp>
          <p:nvSpPr>
            <p:cNvPr id="3" name="Rectangle 2"/>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434982" y="518555"/>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07751" y="518951"/>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228576" y="518554"/>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567105"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473016" y="518553"/>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Rectangle 58"/>
          <p:cNvSpPr/>
          <p:nvPr/>
        </p:nvSpPr>
        <p:spPr>
          <a:xfrm>
            <a:off x="5209200" y="1042903"/>
            <a:ext cx="1773600" cy="523220"/>
          </a:xfrm>
          <a:prstGeom prst="rect">
            <a:avLst/>
          </a:prstGeom>
        </p:spPr>
        <p:txBody>
          <a:bodyPr wrap="square">
            <a:spAutoFit/>
          </a:bodyPr>
          <a:lstStyle/>
          <a:p>
            <a:pPr algn="ctr"/>
            <a:r>
              <a:rPr lang="en-US" sz="2800" dirty="0" err="1" smtClean="0">
                <a:solidFill>
                  <a:schemeClr val="bg1"/>
                </a:solidFill>
                <a:latin typeface="Adam" panose="02000503000000000000" pitchFamily="50" charset="0"/>
              </a:rPr>
              <a:t>InfeRS</a:t>
            </a:r>
            <a:endParaRPr lang="en-US" sz="2800" dirty="0">
              <a:solidFill>
                <a:schemeClr val="bg1"/>
              </a:solidFill>
              <a:latin typeface="Adam" panose="02000503000000000000" pitchFamily="50" charset="0"/>
            </a:endParaRPr>
          </a:p>
        </p:txBody>
      </p:sp>
      <p:sp>
        <p:nvSpPr>
          <p:cNvPr id="60" name="Rectangle 59"/>
          <p:cNvSpPr/>
          <p:nvPr/>
        </p:nvSpPr>
        <p:spPr>
          <a:xfrm>
            <a:off x="454092" y="2951946"/>
            <a:ext cx="1773600" cy="954107"/>
          </a:xfrm>
          <a:prstGeom prst="rect">
            <a:avLst/>
          </a:prstGeom>
        </p:spPr>
        <p:txBody>
          <a:bodyPr wrap="square">
            <a:spAutoFit/>
          </a:bodyPr>
          <a:lstStyle/>
          <a:p>
            <a:pPr algn="ctr"/>
            <a:r>
              <a:rPr lang="en-US" sz="2800" dirty="0" smtClean="0">
                <a:solidFill>
                  <a:schemeClr val="bg1"/>
                </a:solidFill>
                <a:latin typeface="Adam" panose="02000503000000000000" pitchFamily="50" charset="0"/>
              </a:rPr>
              <a:t>Java Code</a:t>
            </a:r>
            <a:endParaRPr lang="en-US" sz="2800" dirty="0">
              <a:solidFill>
                <a:schemeClr val="bg1"/>
              </a:solidFill>
              <a:latin typeface="Adam" panose="02000503000000000000" pitchFamily="50" charset="0"/>
            </a:endParaRPr>
          </a:p>
        </p:txBody>
      </p:sp>
      <p:sp>
        <p:nvSpPr>
          <p:cNvPr id="61" name="Rectangle 60"/>
          <p:cNvSpPr/>
          <p:nvPr/>
        </p:nvSpPr>
        <p:spPr>
          <a:xfrm>
            <a:off x="9567105" y="3167389"/>
            <a:ext cx="1773600" cy="523220"/>
          </a:xfrm>
          <a:prstGeom prst="rect">
            <a:avLst/>
          </a:prstGeom>
        </p:spPr>
        <p:txBody>
          <a:bodyPr wrap="square">
            <a:spAutoFit/>
          </a:bodyPr>
          <a:lstStyle/>
          <a:p>
            <a:pPr algn="ctr"/>
            <a:r>
              <a:rPr lang="en-US" sz="2800" dirty="0" smtClean="0">
                <a:solidFill>
                  <a:schemeClr val="bg1"/>
                </a:solidFill>
                <a:latin typeface="Adam" panose="02000503000000000000" pitchFamily="50" charset="0"/>
              </a:rPr>
              <a:t>Bugs </a:t>
            </a:r>
            <a:endParaRPr lang="en-US" sz="2800" dirty="0">
              <a:solidFill>
                <a:schemeClr val="bg1"/>
              </a:solidFill>
              <a:latin typeface="Adam" panose="02000503000000000000" pitchFamily="50" charset="0"/>
            </a:endParaRPr>
          </a:p>
        </p:txBody>
      </p:sp>
      <p:sp>
        <p:nvSpPr>
          <p:cNvPr id="62" name="Rectangle 61"/>
          <p:cNvSpPr/>
          <p:nvPr/>
        </p:nvSpPr>
        <p:spPr>
          <a:xfrm>
            <a:off x="4890703" y="6164467"/>
            <a:ext cx="2349216" cy="523220"/>
          </a:xfrm>
          <a:prstGeom prst="rect">
            <a:avLst/>
          </a:prstGeom>
        </p:spPr>
        <p:txBody>
          <a:bodyPr wrap="square">
            <a:spAutoFit/>
          </a:bodyPr>
          <a:lstStyle/>
          <a:p>
            <a:pPr algn="ctr"/>
            <a:r>
              <a:rPr lang="en-US" sz="2800" dirty="0" smtClean="0">
                <a:solidFill>
                  <a:schemeClr val="bg1"/>
                </a:solidFill>
                <a:latin typeface="Adam" panose="02000503000000000000" pitchFamily="50" charset="0"/>
              </a:rPr>
              <a:t>Build System</a:t>
            </a:r>
            <a:endParaRPr lang="en-US" sz="2800" dirty="0">
              <a:solidFill>
                <a:schemeClr val="bg1"/>
              </a:solidFill>
              <a:latin typeface="Adam" panose="02000503000000000000" pitchFamily="50" charset="0"/>
            </a:endParaRPr>
          </a:p>
        </p:txBody>
      </p:sp>
      <p:sp>
        <p:nvSpPr>
          <p:cNvPr id="63" name="Rectangle 62"/>
          <p:cNvSpPr/>
          <p:nvPr/>
        </p:nvSpPr>
        <p:spPr>
          <a:xfrm>
            <a:off x="2447716" y="2630286"/>
            <a:ext cx="1405874" cy="1323439"/>
          </a:xfrm>
          <a:prstGeom prst="rect">
            <a:avLst/>
          </a:prstGeom>
        </p:spPr>
        <p:txBody>
          <a:bodyPr wrap="square">
            <a:spAutoFit/>
          </a:bodyPr>
          <a:lstStyle/>
          <a:p>
            <a:pPr algn="just"/>
            <a:r>
              <a:rPr lang="en-US" sz="8000" dirty="0" smtClean="0">
                <a:solidFill>
                  <a:srgbClr val="92D050"/>
                </a:solidFill>
                <a:latin typeface="Tahoma" panose="020B0604030504040204" pitchFamily="34" charset="0"/>
                <a:ea typeface="Tahoma" panose="020B0604030504040204" pitchFamily="34" charset="0"/>
                <a:cs typeface="Tahoma" panose="020B0604030504040204" pitchFamily="34" charset="0"/>
              </a:rPr>
              <a:t>→</a:t>
            </a:r>
            <a:endParaRPr lang="en-US" sz="8000" dirty="0" smtClean="0">
              <a:solidFill>
                <a:srgbClr val="92D050"/>
              </a:solidFill>
              <a:latin typeface="Ubuntu" panose="020B0504030602030204" pitchFamily="34" charset="0"/>
            </a:endParaRPr>
          </a:p>
        </p:txBody>
      </p:sp>
      <p:sp>
        <p:nvSpPr>
          <p:cNvPr id="64" name="Rectangle 63"/>
          <p:cNvSpPr/>
          <p:nvPr/>
        </p:nvSpPr>
        <p:spPr>
          <a:xfrm>
            <a:off x="8418686" y="2630286"/>
            <a:ext cx="1405874" cy="1323439"/>
          </a:xfrm>
          <a:prstGeom prst="rect">
            <a:avLst/>
          </a:prstGeom>
        </p:spPr>
        <p:txBody>
          <a:bodyPr wrap="square">
            <a:spAutoFit/>
          </a:bodyPr>
          <a:lstStyle/>
          <a:p>
            <a:pPr algn="just"/>
            <a:r>
              <a:rPr lang="en-US" sz="8000" dirty="0" smtClean="0">
                <a:solidFill>
                  <a:srgbClr val="92D050"/>
                </a:solidFill>
                <a:latin typeface="Tahoma" panose="020B0604030504040204" pitchFamily="34" charset="0"/>
                <a:ea typeface="Tahoma" panose="020B0604030504040204" pitchFamily="34" charset="0"/>
                <a:cs typeface="Tahoma" panose="020B0604030504040204" pitchFamily="34" charset="0"/>
              </a:rPr>
              <a:t>→</a:t>
            </a:r>
            <a:endParaRPr lang="en-US" sz="8000" dirty="0" smtClean="0">
              <a:solidFill>
                <a:srgbClr val="92D050"/>
              </a:solidFill>
              <a:latin typeface="Ubuntu" panose="020B0504030602030204" pitchFamily="34" charset="0"/>
            </a:endParaRPr>
          </a:p>
        </p:txBody>
      </p:sp>
      <p:sp>
        <p:nvSpPr>
          <p:cNvPr id="65" name="Rectangle 64"/>
          <p:cNvSpPr/>
          <p:nvPr/>
        </p:nvSpPr>
        <p:spPr>
          <a:xfrm>
            <a:off x="5418211" y="4778995"/>
            <a:ext cx="1405874" cy="1323439"/>
          </a:xfrm>
          <a:prstGeom prst="rect">
            <a:avLst/>
          </a:prstGeom>
        </p:spPr>
        <p:txBody>
          <a:bodyPr wrap="square">
            <a:spAutoFit/>
          </a:bodyPr>
          <a:lstStyle/>
          <a:p>
            <a:pPr algn="ctr"/>
            <a:r>
              <a:rPr lang="en-US" sz="8000" dirty="0">
                <a:solidFill>
                  <a:srgbClr val="92D050"/>
                </a:solidFill>
                <a:latin typeface="Tahoma" panose="020B0604030504040204" pitchFamily="34" charset="0"/>
                <a:ea typeface="Tahoma" panose="020B0604030504040204" pitchFamily="34" charset="0"/>
                <a:cs typeface="Tahoma" panose="020B0604030504040204" pitchFamily="34" charset="0"/>
              </a:rPr>
              <a:t>↕</a:t>
            </a:r>
            <a:endParaRPr lang="en-US" sz="8000" dirty="0">
              <a:solidFill>
                <a:srgbClr val="92D050"/>
              </a:solidFill>
              <a:latin typeface="Ubuntu" panose="020B0504030602030204" pitchFamily="34" charset="0"/>
            </a:endParaRPr>
          </a:p>
        </p:txBody>
      </p:sp>
      <p:pic>
        <p:nvPicPr>
          <p:cNvPr id="8" name="Picture 7"/>
          <p:cNvPicPr>
            <a:picLocks noChangeAspect="1"/>
          </p:cNvPicPr>
          <p:nvPr/>
        </p:nvPicPr>
        <p:blipFill>
          <a:blip r:embed="rId2"/>
          <a:stretch>
            <a:fillRect/>
          </a:stretch>
        </p:blipFill>
        <p:spPr>
          <a:xfrm>
            <a:off x="4567332" y="1554640"/>
            <a:ext cx="3137612" cy="3314378"/>
          </a:xfrm>
          <a:prstGeom prst="rect">
            <a:avLst/>
          </a:prstGeom>
        </p:spPr>
      </p:pic>
    </p:spTree>
    <p:extLst>
      <p:ext uri="{BB962C8B-B14F-4D97-AF65-F5344CB8AC3E}">
        <p14:creationId xmlns:p14="http://schemas.microsoft.com/office/powerpoint/2010/main" val="266879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34" name="Rectangle 3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4" name="Group 3"/>
          <p:cNvGrpSpPr/>
          <p:nvPr/>
        </p:nvGrpSpPr>
        <p:grpSpPr>
          <a:xfrm>
            <a:off x="999193" y="518552"/>
            <a:ext cx="10458766" cy="46118"/>
            <a:chOff x="999193" y="518552"/>
            <a:chExt cx="10458766" cy="46118"/>
          </a:xfrm>
        </p:grpSpPr>
        <p:sp>
          <p:nvSpPr>
            <p:cNvPr id="3" name="Rectangle 2"/>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434982" y="518555"/>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07751" y="518951"/>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228576" y="518554"/>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567105"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473016" y="518553"/>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 name="Picture 2" descr="http://vignette4.wikia.nocookie.net/fallout/images/2/25/Android-logo.png/revision/latest?cb=2015061819441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50000"/>
          <a:stretch/>
        </p:blipFill>
        <p:spPr bwMode="auto">
          <a:xfrm>
            <a:off x="10009897" y="2531895"/>
            <a:ext cx="2182103" cy="436420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999193" y="1049038"/>
            <a:ext cx="10792757" cy="954107"/>
          </a:xfrm>
          <a:prstGeom prst="rect">
            <a:avLst/>
          </a:prstGeom>
        </p:spPr>
        <p:txBody>
          <a:bodyPr wrap="square">
            <a:spAutoFit/>
          </a:bodyPr>
          <a:lstStyle/>
          <a:p>
            <a:pPr algn="just"/>
            <a:r>
              <a:rPr lang="en-US" sz="2800" dirty="0" smtClean="0">
                <a:solidFill>
                  <a:schemeClr val="bg1"/>
                </a:solidFill>
                <a:latin typeface="Adam" panose="02000503000000000000" pitchFamily="50" charset="0"/>
              </a:rPr>
              <a:t>Diverging from the </a:t>
            </a:r>
            <a:r>
              <a:rPr lang="en-US" sz="2800" dirty="0">
                <a:solidFill>
                  <a:schemeClr val="bg1"/>
                </a:solidFill>
                <a:latin typeface="Adam" panose="02000503000000000000" pitchFamily="50" charset="0"/>
              </a:rPr>
              <a:t>defined </a:t>
            </a:r>
            <a:r>
              <a:rPr lang="en-US" sz="2800" dirty="0">
                <a:solidFill>
                  <a:srgbClr val="92D050"/>
                </a:solidFill>
                <a:latin typeface="Adam" panose="02000503000000000000" pitchFamily="50" charset="0"/>
              </a:rPr>
              <a:t>lifecycle of an Activity </a:t>
            </a:r>
            <a:r>
              <a:rPr lang="en-US" sz="2800" dirty="0">
                <a:solidFill>
                  <a:schemeClr val="bg1"/>
                </a:solidFill>
                <a:latin typeface="Adam" panose="02000503000000000000" pitchFamily="50" charset="0"/>
              </a:rPr>
              <a:t>and p</a:t>
            </a:r>
            <a:r>
              <a:rPr lang="en-US" sz="2800" dirty="0">
                <a:solidFill>
                  <a:srgbClr val="92D050"/>
                </a:solidFill>
                <a:latin typeface="Adam" panose="02000503000000000000" pitchFamily="50" charset="0"/>
              </a:rPr>
              <a:t>ersisting it in memory</a:t>
            </a:r>
            <a:r>
              <a:rPr lang="en-US" sz="2800" dirty="0">
                <a:solidFill>
                  <a:schemeClr val="bg1"/>
                </a:solidFill>
                <a:latin typeface="Adam" panose="02000503000000000000" pitchFamily="50" charset="0"/>
              </a:rPr>
              <a:t> is an extremely dangerous </a:t>
            </a:r>
            <a:r>
              <a:rPr lang="en-US" sz="2800" dirty="0" smtClean="0">
                <a:solidFill>
                  <a:schemeClr val="bg1"/>
                </a:solidFill>
                <a:latin typeface="Adam" panose="02000503000000000000" pitchFamily="50" charset="0"/>
              </a:rPr>
              <a:t>yet preventable practice.</a:t>
            </a:r>
          </a:p>
        </p:txBody>
      </p:sp>
      <p:grpSp>
        <p:nvGrpSpPr>
          <p:cNvPr id="195" name="Group 194"/>
          <p:cNvGrpSpPr/>
          <p:nvPr/>
        </p:nvGrpSpPr>
        <p:grpSpPr>
          <a:xfrm>
            <a:off x="87629" y="2608089"/>
            <a:ext cx="10793643" cy="3684465"/>
            <a:chOff x="201929" y="2875934"/>
            <a:chExt cx="10793643" cy="3684465"/>
          </a:xfrm>
        </p:grpSpPr>
        <p:grpSp>
          <p:nvGrpSpPr>
            <p:cNvPr id="173" name="Group 172"/>
            <p:cNvGrpSpPr/>
            <p:nvPr/>
          </p:nvGrpSpPr>
          <p:grpSpPr>
            <a:xfrm>
              <a:off x="201929" y="2903655"/>
              <a:ext cx="10793643" cy="3620683"/>
              <a:chOff x="87629" y="2771209"/>
              <a:chExt cx="10793643" cy="3620683"/>
            </a:xfrm>
          </p:grpSpPr>
          <p:sp>
            <p:nvSpPr>
              <p:cNvPr id="16" name="Snip Diagonal Corner Rectangle 15"/>
              <p:cNvSpPr/>
              <p:nvPr/>
            </p:nvSpPr>
            <p:spPr>
              <a:xfrm>
                <a:off x="87629" y="3051719"/>
                <a:ext cx="1159042" cy="563739"/>
              </a:xfrm>
              <a:prstGeom prst="snip2DiagRect">
                <a:avLst>
                  <a:gd name="adj1" fmla="val 50000"/>
                  <a:gd name="adj2" fmla="val 16667"/>
                </a:avLst>
              </a:prstGeom>
              <a:noFill/>
              <a:ln w="6350">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Adam" panose="02000503000000000000" pitchFamily="50" charset="0"/>
                  </a:rPr>
                  <a:t>Activity Launched</a:t>
                </a:r>
                <a:endParaRPr lang="en-US" sz="1200" dirty="0">
                  <a:latin typeface="Adam" panose="02000503000000000000" pitchFamily="50" charset="0"/>
                </a:endParaRPr>
              </a:p>
            </p:txBody>
          </p:sp>
          <p:sp>
            <p:nvSpPr>
              <p:cNvPr id="22" name="Snip Diagonal Corner Rectangle 21"/>
              <p:cNvSpPr/>
              <p:nvPr/>
            </p:nvSpPr>
            <p:spPr>
              <a:xfrm>
                <a:off x="1078634" y="3391382"/>
                <a:ext cx="985585" cy="479371"/>
              </a:xfrm>
              <a:prstGeom prst="snip2DiagRect">
                <a:avLst>
                  <a:gd name="adj1" fmla="val 50000"/>
                  <a:gd name="adj2" fmla="val 16667"/>
                </a:avLst>
              </a:prstGeom>
              <a:noFill/>
              <a:ln w="6350">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latin typeface="Adam" panose="02000503000000000000" pitchFamily="50" charset="0"/>
                  </a:rPr>
                  <a:t>onCreate</a:t>
                </a:r>
                <a:r>
                  <a:rPr lang="en-US" sz="800" dirty="0" smtClean="0">
                    <a:latin typeface="Adam" panose="02000503000000000000" pitchFamily="50" charset="0"/>
                  </a:rPr>
                  <a:t>()</a:t>
                </a:r>
                <a:endParaRPr lang="en-US" sz="800" dirty="0">
                  <a:latin typeface="Adam" panose="02000503000000000000" pitchFamily="50" charset="0"/>
                </a:endParaRPr>
              </a:p>
            </p:txBody>
          </p:sp>
          <p:sp>
            <p:nvSpPr>
              <p:cNvPr id="23" name="Snip Diagonal Corner Rectangle 22"/>
              <p:cNvSpPr/>
              <p:nvPr/>
            </p:nvSpPr>
            <p:spPr>
              <a:xfrm>
                <a:off x="1932942" y="3626693"/>
                <a:ext cx="985585" cy="479371"/>
              </a:xfrm>
              <a:prstGeom prst="snip2DiagRect">
                <a:avLst>
                  <a:gd name="adj1" fmla="val 50000"/>
                  <a:gd name="adj2" fmla="val 16667"/>
                </a:avLst>
              </a:prstGeom>
              <a:noFill/>
              <a:ln w="6350">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latin typeface="Adam" panose="02000503000000000000" pitchFamily="50" charset="0"/>
                  </a:rPr>
                  <a:t>onStart</a:t>
                </a:r>
                <a:r>
                  <a:rPr lang="en-US" sz="800" dirty="0" smtClean="0">
                    <a:latin typeface="Adam" panose="02000503000000000000" pitchFamily="50" charset="0"/>
                  </a:rPr>
                  <a:t>()</a:t>
                </a:r>
                <a:endParaRPr lang="en-US" sz="800" dirty="0">
                  <a:latin typeface="Adam" panose="02000503000000000000" pitchFamily="50" charset="0"/>
                </a:endParaRPr>
              </a:p>
            </p:txBody>
          </p:sp>
          <p:sp>
            <p:nvSpPr>
              <p:cNvPr id="37" name="Snip Diagonal Corner Rectangle 36"/>
              <p:cNvSpPr/>
              <p:nvPr/>
            </p:nvSpPr>
            <p:spPr>
              <a:xfrm>
                <a:off x="2786245" y="3877613"/>
                <a:ext cx="985585" cy="479371"/>
              </a:xfrm>
              <a:prstGeom prst="snip2DiagRect">
                <a:avLst>
                  <a:gd name="adj1" fmla="val 50000"/>
                  <a:gd name="adj2" fmla="val 16667"/>
                </a:avLst>
              </a:prstGeom>
              <a:noFill/>
              <a:ln w="6350">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latin typeface="Adam" panose="02000503000000000000" pitchFamily="50" charset="0"/>
                  </a:rPr>
                  <a:t>onResume</a:t>
                </a:r>
                <a:r>
                  <a:rPr lang="en-US" sz="800" dirty="0" smtClean="0">
                    <a:latin typeface="Adam" panose="02000503000000000000" pitchFamily="50" charset="0"/>
                  </a:rPr>
                  <a:t>()</a:t>
                </a:r>
                <a:endParaRPr lang="en-US" sz="800" dirty="0">
                  <a:latin typeface="Adam" panose="02000503000000000000" pitchFamily="50" charset="0"/>
                </a:endParaRPr>
              </a:p>
            </p:txBody>
          </p:sp>
          <p:sp>
            <p:nvSpPr>
              <p:cNvPr id="52" name="Snip Diagonal Corner Rectangle 51"/>
              <p:cNvSpPr/>
              <p:nvPr/>
            </p:nvSpPr>
            <p:spPr>
              <a:xfrm>
                <a:off x="3614497" y="4086007"/>
                <a:ext cx="1159042" cy="563739"/>
              </a:xfrm>
              <a:prstGeom prst="snip2DiagRect">
                <a:avLst>
                  <a:gd name="adj1" fmla="val 50000"/>
                  <a:gd name="adj2" fmla="val 16667"/>
                </a:avLst>
              </a:prstGeom>
              <a:noFill/>
              <a:ln w="6350">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Adam" panose="02000503000000000000" pitchFamily="50" charset="0"/>
                  </a:rPr>
                  <a:t>Activity Running</a:t>
                </a:r>
                <a:endParaRPr lang="en-US" sz="1200" dirty="0">
                  <a:latin typeface="Adam" panose="02000503000000000000" pitchFamily="50" charset="0"/>
                </a:endParaRPr>
              </a:p>
            </p:txBody>
          </p:sp>
          <p:sp>
            <p:nvSpPr>
              <p:cNvPr id="60" name="Snip Diagonal Corner Rectangle 59"/>
              <p:cNvSpPr/>
              <p:nvPr/>
            </p:nvSpPr>
            <p:spPr>
              <a:xfrm>
                <a:off x="4616693" y="4411564"/>
                <a:ext cx="980554" cy="479371"/>
              </a:xfrm>
              <a:prstGeom prst="snip2DiagRect">
                <a:avLst>
                  <a:gd name="adj1" fmla="val 50000"/>
                  <a:gd name="adj2" fmla="val 16667"/>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Adam" panose="02000503000000000000" pitchFamily="50" charset="0"/>
                  </a:rPr>
                  <a:t>Another Activity comes to the  foreground</a:t>
                </a:r>
                <a:endParaRPr lang="en-US" sz="700" dirty="0">
                  <a:latin typeface="Adam" panose="02000503000000000000" pitchFamily="50" charset="0"/>
                </a:endParaRPr>
              </a:p>
            </p:txBody>
          </p:sp>
          <p:sp>
            <p:nvSpPr>
              <p:cNvPr id="67" name="Snip Diagonal Corner Rectangle 66"/>
              <p:cNvSpPr/>
              <p:nvPr/>
            </p:nvSpPr>
            <p:spPr>
              <a:xfrm>
                <a:off x="5468744" y="4649747"/>
                <a:ext cx="985585" cy="479371"/>
              </a:xfrm>
              <a:prstGeom prst="snip2DiagRect">
                <a:avLst>
                  <a:gd name="adj1" fmla="val 50000"/>
                  <a:gd name="adj2" fmla="val 16667"/>
                </a:avLst>
              </a:prstGeom>
              <a:noFill/>
              <a:ln w="6350">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latin typeface="Adam" panose="02000503000000000000" pitchFamily="50" charset="0"/>
                  </a:rPr>
                  <a:t>onPause</a:t>
                </a:r>
                <a:r>
                  <a:rPr lang="en-US" sz="800" dirty="0" smtClean="0">
                    <a:latin typeface="Adam" panose="02000503000000000000" pitchFamily="50" charset="0"/>
                  </a:rPr>
                  <a:t>()</a:t>
                </a:r>
                <a:endParaRPr lang="en-US" sz="800" dirty="0">
                  <a:latin typeface="Adam" panose="02000503000000000000" pitchFamily="50" charset="0"/>
                </a:endParaRPr>
              </a:p>
            </p:txBody>
          </p:sp>
          <p:sp>
            <p:nvSpPr>
              <p:cNvPr id="73" name="Snip Diagonal Corner Rectangle 72"/>
              <p:cNvSpPr/>
              <p:nvPr/>
            </p:nvSpPr>
            <p:spPr>
              <a:xfrm>
                <a:off x="6322550" y="4889432"/>
                <a:ext cx="985585" cy="479371"/>
              </a:xfrm>
              <a:prstGeom prst="snip2DiagRect">
                <a:avLst>
                  <a:gd name="adj1" fmla="val 50000"/>
                  <a:gd name="adj2" fmla="val 16667"/>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Adam" panose="02000503000000000000" pitchFamily="50" charset="0"/>
                  </a:rPr>
                  <a:t>The Activity is no longer visible</a:t>
                </a:r>
                <a:endParaRPr lang="en-US" sz="800" dirty="0">
                  <a:latin typeface="Adam" panose="02000503000000000000" pitchFamily="50" charset="0"/>
                </a:endParaRPr>
              </a:p>
            </p:txBody>
          </p:sp>
          <p:sp>
            <p:nvSpPr>
              <p:cNvPr id="78" name="Snip Diagonal Corner Rectangle 77"/>
              <p:cNvSpPr/>
              <p:nvPr/>
            </p:nvSpPr>
            <p:spPr>
              <a:xfrm>
                <a:off x="7163979" y="5129116"/>
                <a:ext cx="985585" cy="479371"/>
              </a:xfrm>
              <a:prstGeom prst="snip2DiagRect">
                <a:avLst>
                  <a:gd name="adj1" fmla="val 50000"/>
                  <a:gd name="adj2" fmla="val 16667"/>
                </a:avLst>
              </a:prstGeom>
              <a:noFill/>
              <a:ln w="6350">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latin typeface="Adam" panose="02000503000000000000" pitchFamily="50" charset="0"/>
                  </a:rPr>
                  <a:t>onStop</a:t>
                </a:r>
                <a:r>
                  <a:rPr lang="en-US" sz="800" dirty="0" smtClean="0">
                    <a:latin typeface="Adam" panose="02000503000000000000" pitchFamily="50" charset="0"/>
                  </a:rPr>
                  <a:t>()</a:t>
                </a:r>
                <a:endParaRPr lang="en-US" sz="800" dirty="0">
                  <a:latin typeface="Adam" panose="02000503000000000000" pitchFamily="50" charset="0"/>
                </a:endParaRPr>
              </a:p>
            </p:txBody>
          </p:sp>
          <p:sp>
            <p:nvSpPr>
              <p:cNvPr id="82" name="Snip Diagonal Corner Rectangle 81"/>
              <p:cNvSpPr/>
              <p:nvPr/>
            </p:nvSpPr>
            <p:spPr>
              <a:xfrm>
                <a:off x="8023511" y="5368801"/>
                <a:ext cx="985585" cy="479371"/>
              </a:xfrm>
              <a:prstGeom prst="snip2DiagRect">
                <a:avLst>
                  <a:gd name="adj1" fmla="val 50000"/>
                  <a:gd name="adj2" fmla="val 16667"/>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Adam" panose="02000503000000000000" pitchFamily="50" charset="0"/>
                  </a:rPr>
                  <a:t>The activity is finishing or being destroyed</a:t>
                </a:r>
                <a:endParaRPr lang="en-US" sz="800" dirty="0">
                  <a:latin typeface="Adam" panose="02000503000000000000" pitchFamily="50" charset="0"/>
                </a:endParaRPr>
              </a:p>
            </p:txBody>
          </p:sp>
          <p:sp>
            <p:nvSpPr>
              <p:cNvPr id="85" name="Snip Diagonal Corner Rectangle 84"/>
              <p:cNvSpPr/>
              <p:nvPr/>
            </p:nvSpPr>
            <p:spPr>
              <a:xfrm>
                <a:off x="8866624" y="5615034"/>
                <a:ext cx="985585" cy="479371"/>
              </a:xfrm>
              <a:prstGeom prst="snip2DiagRect">
                <a:avLst>
                  <a:gd name="adj1" fmla="val 50000"/>
                  <a:gd name="adj2" fmla="val 16667"/>
                </a:avLst>
              </a:prstGeom>
              <a:noFill/>
              <a:ln w="6350">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latin typeface="Adam" panose="02000503000000000000" pitchFamily="50" charset="0"/>
                  </a:rPr>
                  <a:t>onDestroy</a:t>
                </a:r>
                <a:r>
                  <a:rPr lang="en-US" sz="800" dirty="0" smtClean="0">
                    <a:latin typeface="Adam" panose="02000503000000000000" pitchFamily="50" charset="0"/>
                  </a:rPr>
                  <a:t>()</a:t>
                </a:r>
                <a:endParaRPr lang="en-US" sz="800" dirty="0">
                  <a:latin typeface="Adam" panose="02000503000000000000" pitchFamily="50" charset="0"/>
                </a:endParaRPr>
              </a:p>
            </p:txBody>
          </p:sp>
          <p:sp>
            <p:nvSpPr>
              <p:cNvPr id="87" name="Snip Diagonal Corner Rectangle 86"/>
              <p:cNvSpPr/>
              <p:nvPr/>
            </p:nvSpPr>
            <p:spPr>
              <a:xfrm>
                <a:off x="9722230" y="5812535"/>
                <a:ext cx="1159042" cy="563739"/>
              </a:xfrm>
              <a:prstGeom prst="snip2DiagRect">
                <a:avLst>
                  <a:gd name="adj1" fmla="val 50000"/>
                  <a:gd name="adj2" fmla="val 16667"/>
                </a:avLst>
              </a:prstGeom>
              <a:noFill/>
              <a:ln w="6350">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Adam" panose="02000503000000000000" pitchFamily="50" charset="0"/>
                  </a:rPr>
                  <a:t>Activity Shutdown</a:t>
                </a:r>
                <a:endParaRPr lang="en-US" sz="1200" dirty="0">
                  <a:latin typeface="Adam" panose="02000503000000000000" pitchFamily="50" charset="0"/>
                </a:endParaRPr>
              </a:p>
            </p:txBody>
          </p:sp>
          <p:cxnSp>
            <p:nvCxnSpPr>
              <p:cNvPr id="88" name="Elbow Connector 87"/>
              <p:cNvCxnSpPr>
                <a:stCxn id="16" idx="0"/>
                <a:endCxn id="22" idx="3"/>
              </p:cNvCxnSpPr>
              <p:nvPr/>
            </p:nvCxnSpPr>
            <p:spPr>
              <a:xfrm>
                <a:off x="1246671" y="3333589"/>
                <a:ext cx="324756" cy="57793"/>
              </a:xfrm>
              <a:prstGeom prst="bentConnector2">
                <a:avLst/>
              </a:prstGeom>
              <a:ln>
                <a:solidFill>
                  <a:srgbClr val="4FD792"/>
                </a:solidFill>
              </a:ln>
            </p:spPr>
            <p:style>
              <a:lnRef idx="1">
                <a:schemeClr val="accent1"/>
              </a:lnRef>
              <a:fillRef idx="0">
                <a:schemeClr val="accent1"/>
              </a:fillRef>
              <a:effectRef idx="0">
                <a:schemeClr val="accent1"/>
              </a:effectRef>
              <a:fontRef idx="minor">
                <a:schemeClr val="tx1"/>
              </a:fontRef>
            </p:style>
          </p:cxnSp>
          <p:cxnSp>
            <p:nvCxnSpPr>
              <p:cNvPr id="90" name="Elbow Connector 89"/>
              <p:cNvCxnSpPr>
                <a:endCxn id="23" idx="3"/>
              </p:cNvCxnSpPr>
              <p:nvPr/>
            </p:nvCxnSpPr>
            <p:spPr>
              <a:xfrm>
                <a:off x="1932942" y="3391382"/>
                <a:ext cx="492793" cy="235311"/>
              </a:xfrm>
              <a:prstGeom prst="bentConnector2">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96" name="Elbow Connector 95"/>
              <p:cNvCxnSpPr>
                <a:endCxn id="37" idx="3"/>
              </p:cNvCxnSpPr>
              <p:nvPr/>
            </p:nvCxnSpPr>
            <p:spPr>
              <a:xfrm>
                <a:off x="2786245" y="3626693"/>
                <a:ext cx="492793" cy="250920"/>
              </a:xfrm>
              <a:prstGeom prst="bentConnector2">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99" name="Elbow Connector 98"/>
              <p:cNvCxnSpPr>
                <a:endCxn id="52" idx="3"/>
              </p:cNvCxnSpPr>
              <p:nvPr/>
            </p:nvCxnSpPr>
            <p:spPr>
              <a:xfrm>
                <a:off x="3639476" y="3877613"/>
                <a:ext cx="554542" cy="208394"/>
              </a:xfrm>
              <a:prstGeom prst="bentConnector2">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102" name="Elbow Connector 101"/>
              <p:cNvCxnSpPr>
                <a:endCxn id="60" idx="3"/>
              </p:cNvCxnSpPr>
              <p:nvPr/>
            </p:nvCxnSpPr>
            <p:spPr>
              <a:xfrm>
                <a:off x="4572000" y="4084320"/>
                <a:ext cx="534970" cy="327244"/>
              </a:xfrm>
              <a:prstGeom prst="bentConnector2">
                <a:avLst/>
              </a:prstGeom>
              <a:ln>
                <a:solidFill>
                  <a:srgbClr val="4FD792"/>
                </a:solidFill>
              </a:ln>
            </p:spPr>
            <p:style>
              <a:lnRef idx="1">
                <a:schemeClr val="accent1"/>
              </a:lnRef>
              <a:fillRef idx="0">
                <a:schemeClr val="accent1"/>
              </a:fillRef>
              <a:effectRef idx="0">
                <a:schemeClr val="accent1"/>
              </a:effectRef>
              <a:fontRef idx="minor">
                <a:schemeClr val="tx1"/>
              </a:fontRef>
            </p:style>
          </p:cxnSp>
          <p:cxnSp>
            <p:nvCxnSpPr>
              <p:cNvPr id="104" name="Elbow Connector 103"/>
              <p:cNvCxnSpPr>
                <a:stCxn id="60" idx="1"/>
              </p:cNvCxnSpPr>
              <p:nvPr/>
            </p:nvCxnSpPr>
            <p:spPr>
              <a:xfrm rot="16200000" flipH="1">
                <a:off x="5233018" y="4764886"/>
                <a:ext cx="238182" cy="490279"/>
              </a:xfrm>
              <a:prstGeom prst="bentConnector2">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107" name="Elbow Connector 106"/>
              <p:cNvCxnSpPr>
                <a:endCxn id="73" idx="3"/>
              </p:cNvCxnSpPr>
              <p:nvPr/>
            </p:nvCxnSpPr>
            <p:spPr>
              <a:xfrm>
                <a:off x="6334858" y="4649746"/>
                <a:ext cx="480485" cy="239686"/>
              </a:xfrm>
              <a:prstGeom prst="bentConnector2">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110" name="Elbow Connector 109"/>
              <p:cNvCxnSpPr>
                <a:stCxn id="73" idx="1"/>
              </p:cNvCxnSpPr>
              <p:nvPr/>
            </p:nvCxnSpPr>
            <p:spPr>
              <a:xfrm rot="16200000" flipH="1">
                <a:off x="6914168" y="5269978"/>
                <a:ext cx="239684" cy="437334"/>
              </a:xfrm>
              <a:prstGeom prst="bentConnector2">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endCxn id="82" idx="3"/>
              </p:cNvCxnSpPr>
              <p:nvPr/>
            </p:nvCxnSpPr>
            <p:spPr>
              <a:xfrm>
                <a:off x="7965811" y="5129115"/>
                <a:ext cx="550493" cy="239686"/>
              </a:xfrm>
              <a:prstGeom prst="bentConnector2">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116" name="Elbow Connector 115"/>
              <p:cNvCxnSpPr>
                <a:stCxn id="82" idx="1"/>
              </p:cNvCxnSpPr>
              <p:nvPr/>
            </p:nvCxnSpPr>
            <p:spPr>
              <a:xfrm rot="16200000" flipH="1">
                <a:off x="8639584" y="5724892"/>
                <a:ext cx="246233" cy="492792"/>
              </a:xfrm>
              <a:prstGeom prst="bentConnector2">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121" name="Elbow Connector 120"/>
              <p:cNvCxnSpPr>
                <a:endCxn id="87" idx="3"/>
              </p:cNvCxnSpPr>
              <p:nvPr/>
            </p:nvCxnSpPr>
            <p:spPr>
              <a:xfrm>
                <a:off x="9758856" y="5615035"/>
                <a:ext cx="542895" cy="197500"/>
              </a:xfrm>
              <a:prstGeom prst="bentConnector2">
                <a:avLst/>
              </a:prstGeom>
              <a:ln>
                <a:solidFill>
                  <a:srgbClr val="007E8C"/>
                </a:solidFill>
              </a:ln>
            </p:spPr>
            <p:style>
              <a:lnRef idx="1">
                <a:schemeClr val="accent1"/>
              </a:lnRef>
              <a:fillRef idx="0">
                <a:schemeClr val="accent1"/>
              </a:fillRef>
              <a:effectRef idx="0">
                <a:schemeClr val="accent1"/>
              </a:effectRef>
              <a:fontRef idx="minor">
                <a:schemeClr val="tx1"/>
              </a:fontRef>
            </p:style>
          </p:cxnSp>
          <p:sp>
            <p:nvSpPr>
              <p:cNvPr id="129" name="Snip Diagonal Corner Rectangle 128"/>
              <p:cNvSpPr/>
              <p:nvPr/>
            </p:nvSpPr>
            <p:spPr>
              <a:xfrm>
                <a:off x="5474750" y="2771211"/>
                <a:ext cx="985585" cy="479371"/>
              </a:xfrm>
              <a:prstGeom prst="snip2DiagRect">
                <a:avLst>
                  <a:gd name="adj1" fmla="val 50000"/>
                  <a:gd name="adj2" fmla="val 16667"/>
                </a:avLst>
              </a:prstGeom>
              <a:noFill/>
              <a:ln w="6350">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latin typeface="Adam" panose="02000503000000000000" pitchFamily="50" charset="0"/>
                  </a:rPr>
                  <a:t>onRestart</a:t>
                </a:r>
                <a:r>
                  <a:rPr lang="en-US" sz="800" dirty="0" smtClean="0">
                    <a:latin typeface="Adam" panose="02000503000000000000" pitchFamily="50" charset="0"/>
                  </a:rPr>
                  <a:t>()</a:t>
                </a:r>
                <a:endParaRPr lang="en-US" sz="800" dirty="0">
                  <a:latin typeface="Adam" panose="02000503000000000000" pitchFamily="50" charset="0"/>
                </a:endParaRPr>
              </a:p>
            </p:txBody>
          </p:sp>
          <p:sp>
            <p:nvSpPr>
              <p:cNvPr id="130" name="Snip Diagonal Corner Rectangle 129"/>
              <p:cNvSpPr/>
              <p:nvPr/>
            </p:nvSpPr>
            <p:spPr>
              <a:xfrm>
                <a:off x="7164578" y="3922308"/>
                <a:ext cx="985585" cy="479371"/>
              </a:xfrm>
              <a:prstGeom prst="snip2DiagRect">
                <a:avLst>
                  <a:gd name="adj1" fmla="val 50000"/>
                  <a:gd name="adj2" fmla="val 16667"/>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Adam" panose="02000503000000000000" pitchFamily="50" charset="0"/>
                  </a:rPr>
                  <a:t>User navigate to the activity</a:t>
                </a:r>
                <a:endParaRPr lang="en-US" sz="800" dirty="0">
                  <a:latin typeface="Adam" panose="02000503000000000000" pitchFamily="50" charset="0"/>
                </a:endParaRPr>
              </a:p>
            </p:txBody>
          </p:sp>
          <p:cxnSp>
            <p:nvCxnSpPr>
              <p:cNvPr id="131" name="Elbow Connector 130"/>
              <p:cNvCxnSpPr>
                <a:stCxn id="130" idx="1"/>
                <a:endCxn id="78" idx="3"/>
              </p:cNvCxnSpPr>
              <p:nvPr/>
            </p:nvCxnSpPr>
            <p:spPr>
              <a:xfrm rot="5400000">
                <a:off x="7293354" y="4765098"/>
                <a:ext cx="727437" cy="599"/>
              </a:xfrm>
              <a:prstGeom prst="bentConnector3">
                <a:avLst>
                  <a:gd name="adj1" fmla="val 50000"/>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134" name="Elbow Connector 133"/>
              <p:cNvCxnSpPr>
                <a:endCxn id="130" idx="3"/>
              </p:cNvCxnSpPr>
              <p:nvPr/>
            </p:nvCxnSpPr>
            <p:spPr>
              <a:xfrm>
                <a:off x="6143625" y="3248025"/>
                <a:ext cx="1513746" cy="674283"/>
              </a:xfrm>
              <a:prstGeom prst="bentConnector2">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140" name="Elbow Connector 139"/>
              <p:cNvCxnSpPr>
                <a:endCxn id="23" idx="3"/>
              </p:cNvCxnSpPr>
              <p:nvPr/>
            </p:nvCxnSpPr>
            <p:spPr>
              <a:xfrm rot="10800000" flipV="1">
                <a:off x="2425735" y="2771209"/>
                <a:ext cx="3291478" cy="855483"/>
              </a:xfrm>
              <a:prstGeom prst="bentConnector2">
                <a:avLst/>
              </a:prstGeom>
              <a:ln>
                <a:solidFill>
                  <a:srgbClr val="007E8C"/>
                </a:solidFill>
              </a:ln>
            </p:spPr>
            <p:style>
              <a:lnRef idx="1">
                <a:schemeClr val="accent1"/>
              </a:lnRef>
              <a:fillRef idx="0">
                <a:schemeClr val="accent1"/>
              </a:fillRef>
              <a:effectRef idx="0">
                <a:schemeClr val="accent1"/>
              </a:effectRef>
              <a:fontRef idx="minor">
                <a:schemeClr val="tx1"/>
              </a:fontRef>
            </p:style>
          </p:cxnSp>
          <p:sp>
            <p:nvSpPr>
              <p:cNvPr id="152" name="Snip Diagonal Corner Rectangle 151"/>
              <p:cNvSpPr/>
              <p:nvPr/>
            </p:nvSpPr>
            <p:spPr>
              <a:xfrm>
                <a:off x="5464784" y="3919530"/>
                <a:ext cx="985585" cy="479371"/>
              </a:xfrm>
              <a:prstGeom prst="snip2DiagRect">
                <a:avLst>
                  <a:gd name="adj1" fmla="val 50000"/>
                  <a:gd name="adj2" fmla="val 16667"/>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Adam" panose="02000503000000000000" pitchFamily="50" charset="0"/>
                  </a:rPr>
                  <a:t>User returns to the activity</a:t>
                </a:r>
                <a:endParaRPr lang="en-US" sz="800" dirty="0">
                  <a:latin typeface="Adam" panose="02000503000000000000" pitchFamily="50" charset="0"/>
                </a:endParaRPr>
              </a:p>
            </p:txBody>
          </p:sp>
          <p:cxnSp>
            <p:nvCxnSpPr>
              <p:cNvPr id="153" name="Elbow Connector 152"/>
              <p:cNvCxnSpPr>
                <a:stCxn id="152" idx="1"/>
                <a:endCxn id="67" idx="3"/>
              </p:cNvCxnSpPr>
              <p:nvPr/>
            </p:nvCxnSpPr>
            <p:spPr>
              <a:xfrm rot="16200000" flipH="1">
                <a:off x="5834134" y="4522344"/>
                <a:ext cx="250846" cy="3960"/>
              </a:xfrm>
              <a:prstGeom prst="bentConnector3">
                <a:avLst>
                  <a:gd name="adj1" fmla="val 50000"/>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156" name="Elbow Connector 155"/>
              <p:cNvCxnSpPr>
                <a:endCxn id="152" idx="3"/>
              </p:cNvCxnSpPr>
              <p:nvPr/>
            </p:nvCxnSpPr>
            <p:spPr>
              <a:xfrm>
                <a:off x="3276341" y="3626693"/>
                <a:ext cx="2681236" cy="292837"/>
              </a:xfrm>
              <a:prstGeom prst="bentConnector2">
                <a:avLst/>
              </a:prstGeom>
              <a:ln>
                <a:solidFill>
                  <a:srgbClr val="007E8C"/>
                </a:solidFill>
              </a:ln>
            </p:spPr>
            <p:style>
              <a:lnRef idx="1">
                <a:schemeClr val="accent1"/>
              </a:lnRef>
              <a:fillRef idx="0">
                <a:schemeClr val="accent1"/>
              </a:fillRef>
              <a:effectRef idx="0">
                <a:schemeClr val="accent1"/>
              </a:effectRef>
              <a:fontRef idx="minor">
                <a:schemeClr val="tx1"/>
              </a:fontRef>
            </p:style>
          </p:cxnSp>
          <p:sp>
            <p:nvSpPr>
              <p:cNvPr id="176" name="Snip Diagonal Corner Rectangle 175"/>
              <p:cNvSpPr/>
              <p:nvPr/>
            </p:nvSpPr>
            <p:spPr>
              <a:xfrm>
                <a:off x="7126063" y="5964171"/>
                <a:ext cx="1060948" cy="363372"/>
              </a:xfrm>
              <a:prstGeom prst="snip2DiagRect">
                <a:avLst>
                  <a:gd name="adj1" fmla="val 50000"/>
                  <a:gd name="adj2" fmla="val 16667"/>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Adam" panose="02000503000000000000" pitchFamily="50" charset="0"/>
                  </a:rPr>
                  <a:t>Apps with higher priority need memory</a:t>
                </a:r>
                <a:endParaRPr lang="en-US" sz="800" dirty="0">
                  <a:latin typeface="Adam" panose="02000503000000000000" pitchFamily="50" charset="0"/>
                </a:endParaRPr>
              </a:p>
            </p:txBody>
          </p:sp>
          <p:sp>
            <p:nvSpPr>
              <p:cNvPr id="178" name="Snip Diagonal Corner Rectangle 177"/>
              <p:cNvSpPr/>
              <p:nvPr/>
            </p:nvSpPr>
            <p:spPr>
              <a:xfrm>
                <a:off x="3614497" y="5821803"/>
                <a:ext cx="1159042" cy="563739"/>
              </a:xfrm>
              <a:prstGeom prst="snip2DiagRect">
                <a:avLst>
                  <a:gd name="adj1" fmla="val 50000"/>
                  <a:gd name="adj2" fmla="val 16667"/>
                </a:avLst>
              </a:prstGeom>
              <a:noFill/>
              <a:ln w="6350">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Adam" panose="02000503000000000000" pitchFamily="50" charset="0"/>
                  </a:rPr>
                  <a:t>App process killed</a:t>
                </a:r>
                <a:endParaRPr lang="en-US" sz="1200" dirty="0">
                  <a:latin typeface="Adam" panose="02000503000000000000" pitchFamily="50" charset="0"/>
                </a:endParaRPr>
              </a:p>
            </p:txBody>
          </p:sp>
          <p:cxnSp>
            <p:nvCxnSpPr>
              <p:cNvPr id="179" name="Elbow Connector 178"/>
              <p:cNvCxnSpPr>
                <a:stCxn id="78" idx="1"/>
                <a:endCxn id="176" idx="3"/>
              </p:cNvCxnSpPr>
              <p:nvPr/>
            </p:nvCxnSpPr>
            <p:spPr>
              <a:xfrm rot="5400000">
                <a:off x="7478813" y="5786212"/>
                <a:ext cx="355684" cy="235"/>
              </a:xfrm>
              <a:prstGeom prst="bentConnector3">
                <a:avLst>
                  <a:gd name="adj1" fmla="val 50000"/>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182" name="Elbow Connector 181"/>
              <p:cNvCxnSpPr>
                <a:stCxn id="176" idx="1"/>
              </p:cNvCxnSpPr>
              <p:nvPr/>
            </p:nvCxnSpPr>
            <p:spPr>
              <a:xfrm rot="5400000">
                <a:off x="6038458" y="4773812"/>
                <a:ext cx="64348" cy="3171811"/>
              </a:xfrm>
              <a:prstGeom prst="bentConnector2">
                <a:avLst/>
              </a:prstGeom>
              <a:ln>
                <a:solidFill>
                  <a:srgbClr val="007E8C"/>
                </a:solidFill>
              </a:ln>
            </p:spPr>
            <p:style>
              <a:lnRef idx="1">
                <a:schemeClr val="accent1"/>
              </a:lnRef>
              <a:fillRef idx="0">
                <a:schemeClr val="accent1"/>
              </a:fillRef>
              <a:effectRef idx="0">
                <a:schemeClr val="accent1"/>
              </a:effectRef>
              <a:fontRef idx="minor">
                <a:schemeClr val="tx1"/>
              </a:fontRef>
            </p:style>
          </p:cxnSp>
          <p:sp>
            <p:nvSpPr>
              <p:cNvPr id="198" name="Snip Diagonal Corner Rectangle 197"/>
              <p:cNvSpPr/>
              <p:nvPr/>
            </p:nvSpPr>
            <p:spPr>
              <a:xfrm>
                <a:off x="1042395" y="5964171"/>
                <a:ext cx="1060948" cy="363372"/>
              </a:xfrm>
              <a:prstGeom prst="snip2DiagRect">
                <a:avLst>
                  <a:gd name="adj1" fmla="val 50000"/>
                  <a:gd name="adj2" fmla="val 16667"/>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Adam" panose="02000503000000000000" pitchFamily="50" charset="0"/>
                  </a:rPr>
                  <a:t>User navigate to the activity</a:t>
                </a:r>
              </a:p>
            </p:txBody>
          </p:sp>
          <p:cxnSp>
            <p:nvCxnSpPr>
              <p:cNvPr id="204" name="Elbow Connector 203"/>
              <p:cNvCxnSpPr>
                <a:endCxn id="198" idx="1"/>
              </p:cNvCxnSpPr>
              <p:nvPr/>
            </p:nvCxnSpPr>
            <p:spPr>
              <a:xfrm rot="10800000">
                <a:off x="1572870" y="6327543"/>
                <a:ext cx="2149025" cy="57492"/>
              </a:xfrm>
              <a:prstGeom prst="bentConnector2">
                <a:avLst/>
              </a:prstGeom>
              <a:ln>
                <a:solidFill>
                  <a:srgbClr val="4FD792"/>
                </a:solidFill>
              </a:ln>
            </p:spPr>
            <p:style>
              <a:lnRef idx="1">
                <a:schemeClr val="accent1"/>
              </a:lnRef>
              <a:fillRef idx="0">
                <a:schemeClr val="accent1"/>
              </a:fillRef>
              <a:effectRef idx="0">
                <a:schemeClr val="accent1"/>
              </a:effectRef>
              <a:fontRef idx="minor">
                <a:schemeClr val="tx1"/>
              </a:fontRef>
            </p:style>
          </p:cxnSp>
          <p:cxnSp>
            <p:nvCxnSpPr>
              <p:cNvPr id="209" name="Elbow Connector 208"/>
              <p:cNvCxnSpPr>
                <a:stCxn id="22" idx="1"/>
                <a:endCxn id="198" idx="3"/>
              </p:cNvCxnSpPr>
              <p:nvPr/>
            </p:nvCxnSpPr>
            <p:spPr>
              <a:xfrm rot="16200000" flipH="1">
                <a:off x="525439" y="4916741"/>
                <a:ext cx="2093418" cy="1442"/>
              </a:xfrm>
              <a:prstGeom prst="bentConnector3">
                <a:avLst>
                  <a:gd name="adj1" fmla="val 50000"/>
                </a:avLst>
              </a:prstGeom>
              <a:ln>
                <a:solidFill>
                  <a:srgbClr val="4FD792"/>
                </a:solidFill>
              </a:ln>
            </p:spPr>
            <p:style>
              <a:lnRef idx="1">
                <a:schemeClr val="accent1"/>
              </a:lnRef>
              <a:fillRef idx="0">
                <a:schemeClr val="accent1"/>
              </a:fillRef>
              <a:effectRef idx="0">
                <a:schemeClr val="accent1"/>
              </a:effectRef>
              <a:fontRef idx="minor">
                <a:schemeClr val="tx1"/>
              </a:fontRef>
            </p:style>
          </p:cxnSp>
        </p:grpSp>
        <p:grpSp>
          <p:nvGrpSpPr>
            <p:cNvPr id="194" name="Group 193"/>
            <p:cNvGrpSpPr/>
            <p:nvPr/>
          </p:nvGrpSpPr>
          <p:grpSpPr>
            <a:xfrm rot="19045253">
              <a:off x="4323667" y="2875934"/>
              <a:ext cx="61894" cy="63912"/>
              <a:chOff x="6762750" y="2903655"/>
              <a:chExt cx="100584" cy="103864"/>
            </a:xfrm>
          </p:grpSpPr>
          <p:cxnSp>
            <p:nvCxnSpPr>
              <p:cNvPr id="190" name="Straight Connector 189"/>
              <p:cNvCxnSpPr/>
              <p:nvPr/>
            </p:nvCxnSpPr>
            <p:spPr>
              <a:xfrm>
                <a:off x="6765131" y="2903655"/>
                <a:ext cx="0" cy="103864"/>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a:off x="6762750" y="2903655"/>
                <a:ext cx="100584" cy="0"/>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grpSp>
        <p:grpSp>
          <p:nvGrpSpPr>
            <p:cNvPr id="239" name="Group 238"/>
            <p:cNvGrpSpPr/>
            <p:nvPr/>
          </p:nvGrpSpPr>
          <p:grpSpPr>
            <a:xfrm rot="19045253">
              <a:off x="7079870" y="3352574"/>
              <a:ext cx="61894" cy="63912"/>
              <a:chOff x="6762750" y="2903655"/>
              <a:chExt cx="100584" cy="103864"/>
            </a:xfrm>
          </p:grpSpPr>
          <p:cxnSp>
            <p:nvCxnSpPr>
              <p:cNvPr id="240" name="Straight Connector 239"/>
              <p:cNvCxnSpPr/>
              <p:nvPr/>
            </p:nvCxnSpPr>
            <p:spPr>
              <a:xfrm>
                <a:off x="6765131" y="2903655"/>
                <a:ext cx="0" cy="103864"/>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6762750" y="2903655"/>
                <a:ext cx="100584" cy="0"/>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grpSp>
        <p:grpSp>
          <p:nvGrpSpPr>
            <p:cNvPr id="242" name="Group 241"/>
            <p:cNvGrpSpPr/>
            <p:nvPr/>
          </p:nvGrpSpPr>
          <p:grpSpPr>
            <a:xfrm rot="19045253">
              <a:off x="7081568" y="6496487"/>
              <a:ext cx="61894" cy="63912"/>
              <a:chOff x="6762750" y="2903655"/>
              <a:chExt cx="100584" cy="103864"/>
            </a:xfrm>
          </p:grpSpPr>
          <p:cxnSp>
            <p:nvCxnSpPr>
              <p:cNvPr id="243" name="Straight Connector 242"/>
              <p:cNvCxnSpPr/>
              <p:nvPr/>
            </p:nvCxnSpPr>
            <p:spPr>
              <a:xfrm>
                <a:off x="6765131" y="2903655"/>
                <a:ext cx="0" cy="103864"/>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6762750" y="2903655"/>
                <a:ext cx="100584" cy="0"/>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grpSp>
        <p:grpSp>
          <p:nvGrpSpPr>
            <p:cNvPr id="245" name="Group 244"/>
            <p:cNvGrpSpPr/>
            <p:nvPr/>
          </p:nvGrpSpPr>
          <p:grpSpPr>
            <a:xfrm rot="2747270">
              <a:off x="1656408" y="4411084"/>
              <a:ext cx="61894" cy="63912"/>
              <a:chOff x="6762750" y="2903655"/>
              <a:chExt cx="100584" cy="103864"/>
            </a:xfrm>
          </p:grpSpPr>
          <p:cxnSp>
            <p:nvCxnSpPr>
              <p:cNvPr id="246" name="Straight Connector 245"/>
              <p:cNvCxnSpPr/>
              <p:nvPr/>
            </p:nvCxnSpPr>
            <p:spPr>
              <a:xfrm>
                <a:off x="6765131" y="2903655"/>
                <a:ext cx="0" cy="103864"/>
              </a:xfrm>
              <a:prstGeom prst="line">
                <a:avLst/>
              </a:prstGeom>
              <a:ln>
                <a:solidFill>
                  <a:srgbClr val="4FD792"/>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6762750" y="2903655"/>
                <a:ext cx="100584" cy="0"/>
              </a:xfrm>
              <a:prstGeom prst="line">
                <a:avLst/>
              </a:prstGeom>
              <a:ln>
                <a:solidFill>
                  <a:srgbClr val="4FD792"/>
                </a:solidFill>
              </a:ln>
            </p:spPr>
            <p:style>
              <a:lnRef idx="1">
                <a:schemeClr val="accent1"/>
              </a:lnRef>
              <a:fillRef idx="0">
                <a:schemeClr val="accent1"/>
              </a:fillRef>
              <a:effectRef idx="0">
                <a:schemeClr val="accent1"/>
              </a:effectRef>
              <a:fontRef idx="minor">
                <a:schemeClr val="tx1"/>
              </a:fontRef>
            </p:style>
          </p:cxnSp>
        </p:grpSp>
        <p:grpSp>
          <p:nvGrpSpPr>
            <p:cNvPr id="248" name="Group 247"/>
            <p:cNvGrpSpPr/>
            <p:nvPr/>
          </p:nvGrpSpPr>
          <p:grpSpPr>
            <a:xfrm rot="19045253">
              <a:off x="4321781" y="3732716"/>
              <a:ext cx="61894" cy="63912"/>
              <a:chOff x="6762750" y="2903655"/>
              <a:chExt cx="100584" cy="103864"/>
            </a:xfrm>
          </p:grpSpPr>
          <p:cxnSp>
            <p:nvCxnSpPr>
              <p:cNvPr id="249" name="Straight Connector 248"/>
              <p:cNvCxnSpPr/>
              <p:nvPr/>
            </p:nvCxnSpPr>
            <p:spPr>
              <a:xfrm>
                <a:off x="6765131" y="2903655"/>
                <a:ext cx="0" cy="103864"/>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6762750" y="2903655"/>
                <a:ext cx="100584" cy="0"/>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grpSp>
        <p:grpSp>
          <p:nvGrpSpPr>
            <p:cNvPr id="251" name="Group 250"/>
            <p:cNvGrpSpPr/>
            <p:nvPr/>
          </p:nvGrpSpPr>
          <p:grpSpPr>
            <a:xfrm rot="8044321">
              <a:off x="2294163" y="3492905"/>
              <a:ext cx="61894" cy="63912"/>
              <a:chOff x="6762750" y="2903655"/>
              <a:chExt cx="100584" cy="103864"/>
            </a:xfrm>
          </p:grpSpPr>
          <p:cxnSp>
            <p:nvCxnSpPr>
              <p:cNvPr id="252" name="Straight Connector 251"/>
              <p:cNvCxnSpPr/>
              <p:nvPr/>
            </p:nvCxnSpPr>
            <p:spPr>
              <a:xfrm>
                <a:off x="6765131" y="2903655"/>
                <a:ext cx="0" cy="103864"/>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6762750" y="2903655"/>
                <a:ext cx="100584" cy="0"/>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grpSp>
        <p:grpSp>
          <p:nvGrpSpPr>
            <p:cNvPr id="254" name="Group 253"/>
            <p:cNvGrpSpPr/>
            <p:nvPr/>
          </p:nvGrpSpPr>
          <p:grpSpPr>
            <a:xfrm rot="8044321">
              <a:off x="1471542" y="3434077"/>
              <a:ext cx="61894" cy="63912"/>
              <a:chOff x="6762750" y="2903655"/>
              <a:chExt cx="100584" cy="103864"/>
            </a:xfrm>
          </p:grpSpPr>
          <p:cxnSp>
            <p:nvCxnSpPr>
              <p:cNvPr id="255" name="Straight Connector 254"/>
              <p:cNvCxnSpPr/>
              <p:nvPr/>
            </p:nvCxnSpPr>
            <p:spPr>
              <a:xfrm>
                <a:off x="6765131" y="2903655"/>
                <a:ext cx="0" cy="103864"/>
              </a:xfrm>
              <a:prstGeom prst="line">
                <a:avLst/>
              </a:prstGeom>
              <a:ln>
                <a:solidFill>
                  <a:srgbClr val="4FD792"/>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6762750" y="2903655"/>
                <a:ext cx="100584" cy="0"/>
              </a:xfrm>
              <a:prstGeom prst="line">
                <a:avLst/>
              </a:prstGeom>
              <a:ln>
                <a:solidFill>
                  <a:srgbClr val="4FD792"/>
                </a:solidFill>
              </a:ln>
            </p:spPr>
            <p:style>
              <a:lnRef idx="1">
                <a:schemeClr val="accent1"/>
              </a:lnRef>
              <a:fillRef idx="0">
                <a:schemeClr val="accent1"/>
              </a:fillRef>
              <a:effectRef idx="0">
                <a:schemeClr val="accent1"/>
              </a:effectRef>
              <a:fontRef idx="minor">
                <a:schemeClr val="tx1"/>
              </a:fontRef>
            </p:style>
          </p:cxnSp>
        </p:grpSp>
        <p:grpSp>
          <p:nvGrpSpPr>
            <p:cNvPr id="257" name="Group 256"/>
            <p:cNvGrpSpPr/>
            <p:nvPr/>
          </p:nvGrpSpPr>
          <p:grpSpPr>
            <a:xfrm rot="8044321">
              <a:off x="3141652" y="3727437"/>
              <a:ext cx="61894" cy="63912"/>
              <a:chOff x="6762750" y="2903655"/>
              <a:chExt cx="100584" cy="103864"/>
            </a:xfrm>
          </p:grpSpPr>
          <p:cxnSp>
            <p:nvCxnSpPr>
              <p:cNvPr id="258" name="Straight Connector 257"/>
              <p:cNvCxnSpPr/>
              <p:nvPr/>
            </p:nvCxnSpPr>
            <p:spPr>
              <a:xfrm>
                <a:off x="6765131" y="2903655"/>
                <a:ext cx="0" cy="103864"/>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a:off x="6762750" y="2903655"/>
                <a:ext cx="100584" cy="0"/>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grpSp>
        <p:grpSp>
          <p:nvGrpSpPr>
            <p:cNvPr id="260" name="Group 259"/>
            <p:cNvGrpSpPr/>
            <p:nvPr/>
          </p:nvGrpSpPr>
          <p:grpSpPr>
            <a:xfrm rot="8044321">
              <a:off x="4031707" y="3980767"/>
              <a:ext cx="61894" cy="63912"/>
              <a:chOff x="6762750" y="2903655"/>
              <a:chExt cx="100584" cy="103864"/>
            </a:xfrm>
          </p:grpSpPr>
          <p:cxnSp>
            <p:nvCxnSpPr>
              <p:cNvPr id="261" name="Straight Connector 260"/>
              <p:cNvCxnSpPr/>
              <p:nvPr/>
            </p:nvCxnSpPr>
            <p:spPr>
              <a:xfrm>
                <a:off x="6765131" y="2903655"/>
                <a:ext cx="0" cy="103864"/>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a:off x="6762750" y="2903655"/>
                <a:ext cx="100584" cy="0"/>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grpSp>
        <p:grpSp>
          <p:nvGrpSpPr>
            <p:cNvPr id="263" name="Group 262"/>
            <p:cNvGrpSpPr/>
            <p:nvPr/>
          </p:nvGrpSpPr>
          <p:grpSpPr>
            <a:xfrm rot="8044321">
              <a:off x="5371210" y="5229609"/>
              <a:ext cx="61894" cy="63912"/>
              <a:chOff x="6762750" y="2903655"/>
              <a:chExt cx="100584" cy="103864"/>
            </a:xfrm>
          </p:grpSpPr>
          <p:cxnSp>
            <p:nvCxnSpPr>
              <p:cNvPr id="264" name="Straight Connector 263"/>
              <p:cNvCxnSpPr/>
              <p:nvPr/>
            </p:nvCxnSpPr>
            <p:spPr>
              <a:xfrm>
                <a:off x="6765131" y="2903655"/>
                <a:ext cx="0" cy="103864"/>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6762750" y="2903655"/>
                <a:ext cx="100584" cy="0"/>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grpSp>
        <p:grpSp>
          <p:nvGrpSpPr>
            <p:cNvPr id="266" name="Group 265"/>
            <p:cNvGrpSpPr/>
            <p:nvPr/>
          </p:nvGrpSpPr>
          <p:grpSpPr>
            <a:xfrm rot="8044321">
              <a:off x="7062921" y="5711360"/>
              <a:ext cx="61894" cy="63912"/>
              <a:chOff x="6762750" y="2903655"/>
              <a:chExt cx="100584" cy="103864"/>
            </a:xfrm>
          </p:grpSpPr>
          <p:cxnSp>
            <p:nvCxnSpPr>
              <p:cNvPr id="267" name="Straight Connector 266"/>
              <p:cNvCxnSpPr/>
              <p:nvPr/>
            </p:nvCxnSpPr>
            <p:spPr>
              <a:xfrm>
                <a:off x="6765131" y="2903655"/>
                <a:ext cx="0" cy="103864"/>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a:off x="6762750" y="2903655"/>
                <a:ext cx="100584" cy="0"/>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grpSp>
        <p:grpSp>
          <p:nvGrpSpPr>
            <p:cNvPr id="269" name="Group 268"/>
            <p:cNvGrpSpPr/>
            <p:nvPr/>
          </p:nvGrpSpPr>
          <p:grpSpPr>
            <a:xfrm rot="8044321">
              <a:off x="8772737" y="6197274"/>
              <a:ext cx="61894" cy="63912"/>
              <a:chOff x="6762750" y="2903655"/>
              <a:chExt cx="100584" cy="103864"/>
            </a:xfrm>
          </p:grpSpPr>
          <p:cxnSp>
            <p:nvCxnSpPr>
              <p:cNvPr id="270" name="Straight Connector 269"/>
              <p:cNvCxnSpPr/>
              <p:nvPr/>
            </p:nvCxnSpPr>
            <p:spPr>
              <a:xfrm>
                <a:off x="6765131" y="2903655"/>
                <a:ext cx="0" cy="103864"/>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6762750" y="2903655"/>
                <a:ext cx="100584" cy="0"/>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grpSp>
        <p:grpSp>
          <p:nvGrpSpPr>
            <p:cNvPr id="272" name="Group 271"/>
            <p:cNvGrpSpPr/>
            <p:nvPr/>
          </p:nvGrpSpPr>
          <p:grpSpPr>
            <a:xfrm rot="8044321">
              <a:off x="10131591" y="5715523"/>
              <a:ext cx="61894" cy="63912"/>
              <a:chOff x="6762750" y="2903655"/>
              <a:chExt cx="100584" cy="103864"/>
            </a:xfrm>
          </p:grpSpPr>
          <p:cxnSp>
            <p:nvCxnSpPr>
              <p:cNvPr id="273" name="Straight Connector 272"/>
              <p:cNvCxnSpPr/>
              <p:nvPr/>
            </p:nvCxnSpPr>
            <p:spPr>
              <a:xfrm>
                <a:off x="6765131" y="2903655"/>
                <a:ext cx="0" cy="103864"/>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6762750" y="2903655"/>
                <a:ext cx="100584" cy="0"/>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60810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14" name="Rectangle 1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15" name="Group 14"/>
          <p:cNvGrpSpPr/>
          <p:nvPr/>
        </p:nvGrpSpPr>
        <p:grpSpPr>
          <a:xfrm>
            <a:off x="999193" y="518552"/>
            <a:ext cx="10458766" cy="46118"/>
            <a:chOff x="999193" y="518552"/>
            <a:chExt cx="10458766" cy="46118"/>
          </a:xfrm>
        </p:grpSpPr>
        <p:sp>
          <p:nvSpPr>
            <p:cNvPr id="16" name="Rectangle 15"/>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434982" y="518555"/>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707751" y="518951"/>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228576" y="518554"/>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567105" y="518552"/>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473016" y="518553"/>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p:cNvGrpSpPr/>
          <p:nvPr/>
        </p:nvGrpSpPr>
        <p:grpSpPr>
          <a:xfrm>
            <a:off x="1360211" y="1626826"/>
            <a:ext cx="3470736" cy="4061548"/>
            <a:chOff x="602154" y="1817469"/>
            <a:chExt cx="2621106" cy="3067288"/>
          </a:xfrm>
        </p:grpSpPr>
        <p:sp>
          <p:nvSpPr>
            <p:cNvPr id="95" name="Diamond 94"/>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Diamond 95"/>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Diamond 96"/>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Diamond 97"/>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Diamond 98"/>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Diamond 99"/>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Diamond 100"/>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Diamond 101"/>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Diamond 117"/>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Isosceles Triangle 119"/>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Isosceles Triangle 121"/>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Isosceles Triangle 122"/>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23"/>
          <p:cNvGrpSpPr/>
          <p:nvPr/>
        </p:nvGrpSpPr>
        <p:grpSpPr>
          <a:xfrm>
            <a:off x="2749449" y="2528316"/>
            <a:ext cx="1319498" cy="2540000"/>
            <a:chOff x="1602148" y="2149964"/>
            <a:chExt cx="1319498" cy="2540000"/>
          </a:xfrm>
        </p:grpSpPr>
        <p:sp>
          <p:nvSpPr>
            <p:cNvPr id="125" name="Freeform 124"/>
            <p:cNvSpPr/>
            <p:nvPr/>
          </p:nvSpPr>
          <p:spPr>
            <a:xfrm>
              <a:off x="1703282" y="2737340"/>
              <a:ext cx="1032898" cy="910358"/>
            </a:xfrm>
            <a:custGeom>
              <a:avLst/>
              <a:gdLst>
                <a:gd name="connsiteX0" fmla="*/ 15069 w 1544611"/>
                <a:gd name="connsiteY0" fmla="*/ 1246909 h 1246909"/>
                <a:gd name="connsiteX1" fmla="*/ 31695 w 1544611"/>
                <a:gd name="connsiteY1" fmla="*/ 931026 h 1246909"/>
                <a:gd name="connsiteX2" fmla="*/ 297702 w 1544611"/>
                <a:gd name="connsiteY2" fmla="*/ 698269 h 1246909"/>
                <a:gd name="connsiteX3" fmla="*/ 1128975 w 1544611"/>
                <a:gd name="connsiteY3" fmla="*/ 532015 h 1246909"/>
                <a:gd name="connsiteX4" fmla="*/ 1478109 w 1544611"/>
                <a:gd name="connsiteY4" fmla="*/ 299259 h 1246909"/>
                <a:gd name="connsiteX5" fmla="*/ 1544611 w 1544611"/>
                <a:gd name="connsiteY5" fmla="*/ 0 h 124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4611" h="1246909">
                  <a:moveTo>
                    <a:pt x="15069" y="1246909"/>
                  </a:moveTo>
                  <a:cubicBezTo>
                    <a:pt x="-171" y="1134687"/>
                    <a:pt x="-15410" y="1022466"/>
                    <a:pt x="31695" y="931026"/>
                  </a:cubicBezTo>
                  <a:cubicBezTo>
                    <a:pt x="78800" y="839586"/>
                    <a:pt x="114822" y="764771"/>
                    <a:pt x="297702" y="698269"/>
                  </a:cubicBezTo>
                  <a:cubicBezTo>
                    <a:pt x="480582" y="631767"/>
                    <a:pt x="932241" y="598517"/>
                    <a:pt x="1128975" y="532015"/>
                  </a:cubicBezTo>
                  <a:cubicBezTo>
                    <a:pt x="1325709" y="465513"/>
                    <a:pt x="1408836" y="387928"/>
                    <a:pt x="1478109" y="299259"/>
                  </a:cubicBezTo>
                  <a:cubicBezTo>
                    <a:pt x="1547382" y="210590"/>
                    <a:pt x="1511360" y="74815"/>
                    <a:pt x="1544611" y="0"/>
                  </a:cubicBezTo>
                </a:path>
              </a:pathLst>
            </a:custGeom>
            <a:noFill/>
            <a:ln w="184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2550714" y="2366408"/>
              <a:ext cx="370932" cy="37093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1602148" y="2149964"/>
              <a:ext cx="209550" cy="2540000"/>
            </a:xfrm>
            <a:prstGeom prst="roundRect">
              <a:avLst>
                <a:gd name="adj" fmla="val 436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8" name="Rectangle 127"/>
          <p:cNvSpPr/>
          <p:nvPr/>
        </p:nvSpPr>
        <p:spPr>
          <a:xfrm>
            <a:off x="5391150" y="3115692"/>
            <a:ext cx="2058302" cy="1323439"/>
          </a:xfrm>
          <a:prstGeom prst="rect">
            <a:avLst/>
          </a:prstGeom>
        </p:spPr>
        <p:txBody>
          <a:bodyPr wrap="square">
            <a:spAutoFit/>
          </a:bodyPr>
          <a:lstStyle/>
          <a:p>
            <a:pPr algn="ctr"/>
            <a:r>
              <a:rPr lang="en-US" sz="8000" dirty="0" smtClean="0">
                <a:solidFill>
                  <a:schemeClr val="bg1"/>
                </a:solidFill>
                <a:latin typeface="Adam" panose="02000503000000000000" pitchFamily="50" charset="0"/>
              </a:rPr>
              <a:t>VS</a:t>
            </a:r>
          </a:p>
        </p:txBody>
      </p:sp>
      <p:pic>
        <p:nvPicPr>
          <p:cNvPr id="130" name="Picture 2" descr="http://www.androidpolice.com/wp-content/uploads/2015/05/nexus2cee_icon_512.png"/>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4063" b="86719" l="19336" r="81250">
                        <a14:foregroundMark x1="47461" y1="63086" x2="47461" y2="63086"/>
                      </a14:backgroundRemoval>
                    </a14:imgEffect>
                    <a14:imgEffect>
                      <a14:sharpenSoften amount="100000"/>
                    </a14:imgEffect>
                  </a14:imgLayer>
                </a14:imgProps>
              </a:ext>
              <a:ext uri="{28A0092B-C50C-407E-A947-70E740481C1C}">
                <a14:useLocalDpi xmlns:a14="http://schemas.microsoft.com/office/drawing/2010/main" val="0"/>
              </a:ext>
            </a:extLst>
          </a:blip>
          <a:srcRect l="19539" t="13523" r="21137" b="12092"/>
          <a:stretch/>
        </p:blipFill>
        <p:spPr bwMode="auto">
          <a:xfrm>
            <a:off x="7768866" y="2178608"/>
            <a:ext cx="2583502" cy="3239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07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14" name="Rectangle 1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15" name="Group 14"/>
          <p:cNvGrpSpPr/>
          <p:nvPr/>
        </p:nvGrpSpPr>
        <p:grpSpPr>
          <a:xfrm>
            <a:off x="999193" y="518552"/>
            <a:ext cx="10458766" cy="46118"/>
            <a:chOff x="999193" y="518552"/>
            <a:chExt cx="10458766" cy="46118"/>
          </a:xfrm>
        </p:grpSpPr>
        <p:sp>
          <p:nvSpPr>
            <p:cNvPr id="16" name="Rectangle 15"/>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434982" y="518555"/>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707751" y="518951"/>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228576" y="518554"/>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567105" y="518552"/>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473016" y="518553"/>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Snip Diagonal Corner Rectangle 19"/>
          <p:cNvSpPr/>
          <p:nvPr/>
        </p:nvSpPr>
        <p:spPr>
          <a:xfrm>
            <a:off x="133025" y="5501646"/>
            <a:ext cx="2862744" cy="736291"/>
          </a:xfrm>
          <a:prstGeom prst="snip2DiagRect">
            <a:avLst>
              <a:gd name="adj1" fmla="val 50000"/>
              <a:gd name="adj2" fmla="val 16667"/>
            </a:avLst>
          </a:prstGeom>
          <a:solidFill>
            <a:srgbClr val="4FD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Adam" panose="02000503000000000000" pitchFamily="50" charset="0"/>
              </a:rPr>
              <a:t>Static Activities</a:t>
            </a:r>
            <a:endParaRPr lang="en-US" sz="2000" dirty="0">
              <a:latin typeface="Adam" panose="02000503000000000000" pitchFamily="50" charset="0"/>
            </a:endParaRPr>
          </a:p>
        </p:txBody>
      </p:sp>
      <p:sp>
        <p:nvSpPr>
          <p:cNvPr id="25" name="Snip Diagonal Corner Rectangle 24"/>
          <p:cNvSpPr/>
          <p:nvPr/>
        </p:nvSpPr>
        <p:spPr>
          <a:xfrm>
            <a:off x="3118555" y="5501646"/>
            <a:ext cx="2862744" cy="736291"/>
          </a:xfrm>
          <a:prstGeom prst="snip2DiagRect">
            <a:avLst>
              <a:gd name="adj1" fmla="val 50000"/>
              <a:gd name="adj2" fmla="val 16667"/>
            </a:avLst>
          </a:prstGeom>
          <a:solidFill>
            <a:srgbClr val="6BD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Adam" panose="02000503000000000000" pitchFamily="50" charset="0"/>
              </a:rPr>
              <a:t>Static </a:t>
            </a:r>
            <a:r>
              <a:rPr lang="en-US" sz="2000" dirty="0">
                <a:latin typeface="Adam" panose="02000503000000000000" pitchFamily="50" charset="0"/>
              </a:rPr>
              <a:t>V</a:t>
            </a:r>
            <a:r>
              <a:rPr lang="en-US" sz="2000" dirty="0" smtClean="0">
                <a:latin typeface="Adam" panose="02000503000000000000" pitchFamily="50" charset="0"/>
              </a:rPr>
              <a:t>iews</a:t>
            </a:r>
            <a:endParaRPr lang="en-US" sz="2000" dirty="0">
              <a:latin typeface="Adam" panose="02000503000000000000" pitchFamily="50" charset="0"/>
            </a:endParaRPr>
          </a:p>
        </p:txBody>
      </p:sp>
      <p:sp>
        <p:nvSpPr>
          <p:cNvPr id="26" name="Snip Diagonal Corner Rectangle 25"/>
          <p:cNvSpPr/>
          <p:nvPr/>
        </p:nvSpPr>
        <p:spPr>
          <a:xfrm>
            <a:off x="6104086" y="5501646"/>
            <a:ext cx="2862744" cy="736291"/>
          </a:xfrm>
          <a:prstGeom prst="snip2DiagRect">
            <a:avLst>
              <a:gd name="adj1" fmla="val 50000"/>
              <a:gd name="adj2" fmla="val 16667"/>
            </a:avLst>
          </a:prstGeom>
          <a:solidFill>
            <a:srgbClr val="11A0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Adam" panose="02000503000000000000" pitchFamily="50" charset="0"/>
              </a:rPr>
              <a:t>Inner </a:t>
            </a:r>
            <a:r>
              <a:rPr lang="en-US" sz="2000" dirty="0">
                <a:latin typeface="Adam" panose="02000503000000000000" pitchFamily="50" charset="0"/>
              </a:rPr>
              <a:t>C</a:t>
            </a:r>
            <a:r>
              <a:rPr lang="en-US" sz="2000" dirty="0" smtClean="0">
                <a:latin typeface="Adam" panose="02000503000000000000" pitchFamily="50" charset="0"/>
              </a:rPr>
              <a:t>lasses</a:t>
            </a:r>
            <a:endParaRPr lang="en-US" sz="2000" dirty="0">
              <a:latin typeface="Adam" panose="02000503000000000000" pitchFamily="50" charset="0"/>
            </a:endParaRPr>
          </a:p>
        </p:txBody>
      </p:sp>
      <p:sp>
        <p:nvSpPr>
          <p:cNvPr id="27" name="Snip Diagonal Corner Rectangle 26"/>
          <p:cNvSpPr/>
          <p:nvPr/>
        </p:nvSpPr>
        <p:spPr>
          <a:xfrm>
            <a:off x="9089616" y="5501646"/>
            <a:ext cx="2862744" cy="736291"/>
          </a:xfrm>
          <a:prstGeom prst="snip2DiagRect">
            <a:avLst>
              <a:gd name="adj1" fmla="val 50000"/>
              <a:gd name="adj2" fmla="val 16667"/>
            </a:avLst>
          </a:prstGeom>
          <a:solidFill>
            <a:srgbClr val="007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Adam" panose="02000503000000000000" pitchFamily="50" charset="0"/>
              </a:rPr>
              <a:t>Anonymous Classes</a:t>
            </a:r>
            <a:endParaRPr lang="en-US" sz="2000" dirty="0">
              <a:latin typeface="Adam" panose="02000503000000000000" pitchFamily="50" charset="0"/>
            </a:endParaRPr>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t="3367" b="22807"/>
          <a:stretch/>
        </p:blipFill>
        <p:spPr>
          <a:xfrm>
            <a:off x="9123515" y="1608822"/>
            <a:ext cx="2862744" cy="3757214"/>
          </a:xfrm>
          <a:prstGeom prst="rect">
            <a:avLst/>
          </a:prstGeom>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t="3368" b="22757"/>
          <a:stretch/>
        </p:blipFill>
        <p:spPr>
          <a:xfrm>
            <a:off x="133025" y="1606264"/>
            <a:ext cx="2862744" cy="3759771"/>
          </a:xfrm>
          <a:prstGeom prst="rect">
            <a:avLst/>
          </a:prstGeom>
        </p:spPr>
      </p:pic>
      <p:pic>
        <p:nvPicPr>
          <p:cNvPr id="10" name="Picture 9"/>
          <p:cNvPicPr>
            <a:picLocks noChangeAspect="1"/>
          </p:cNvPicPr>
          <p:nvPr/>
        </p:nvPicPr>
        <p:blipFill rotWithShape="1">
          <a:blip r:embed="rId4" cstate="print">
            <a:extLst>
              <a:ext uri="{28A0092B-C50C-407E-A947-70E740481C1C}">
                <a14:useLocalDpi xmlns:a14="http://schemas.microsoft.com/office/drawing/2010/main" val="0"/>
              </a:ext>
            </a:extLst>
          </a:blip>
          <a:srcRect t="3368" b="22756"/>
          <a:stretch/>
        </p:blipFill>
        <p:spPr>
          <a:xfrm>
            <a:off x="3129855" y="1606264"/>
            <a:ext cx="2862744" cy="3759771"/>
          </a:xfrm>
          <a:prstGeom prst="rect">
            <a:avLst/>
          </a:prstGeom>
        </p:spPr>
      </p:pic>
      <p:pic>
        <p:nvPicPr>
          <p:cNvPr id="11" name="Picture 10"/>
          <p:cNvPicPr>
            <a:picLocks noChangeAspect="1"/>
          </p:cNvPicPr>
          <p:nvPr/>
        </p:nvPicPr>
        <p:blipFill rotWithShape="1">
          <a:blip r:embed="rId5" cstate="print">
            <a:extLst>
              <a:ext uri="{28A0092B-C50C-407E-A947-70E740481C1C}">
                <a14:useLocalDpi xmlns:a14="http://schemas.microsoft.com/office/drawing/2010/main" val="0"/>
              </a:ext>
            </a:extLst>
          </a:blip>
          <a:srcRect t="3369" b="22756"/>
          <a:stretch/>
        </p:blipFill>
        <p:spPr>
          <a:xfrm>
            <a:off x="6126685" y="1606264"/>
            <a:ext cx="2862744" cy="3759771"/>
          </a:xfrm>
          <a:prstGeom prst="rect">
            <a:avLst/>
          </a:prstGeom>
        </p:spPr>
      </p:pic>
      <p:pic>
        <p:nvPicPr>
          <p:cNvPr id="47" name="Picture 2" descr="http://www.androidpolice.com/wp-content/uploads/2015/05/nexus2cee_icon_512.png"/>
          <p:cNvPicPr>
            <a:picLocks noChangeAspect="1" noChangeArrowheads="1"/>
          </p:cNvPicPr>
          <p:nvPr/>
        </p:nvPicPr>
        <p:blipFill rotWithShape="1">
          <a:blip r:embed="rId6" cstate="print">
            <a:extLst>
              <a:ext uri="{BEBA8EAE-BF5A-486C-A8C5-ECC9F3942E4B}">
                <a14:imgProps xmlns:a14="http://schemas.microsoft.com/office/drawing/2010/main">
                  <a14:imgLayer r:embed="rId7">
                    <a14:imgEffect>
                      <a14:backgroundRemoval t="14063" b="86719" l="19336" r="81250">
                        <a14:foregroundMark x1="47461" y1="63086" x2="47461" y2="63086"/>
                      </a14:backgroundRemoval>
                    </a14:imgEffect>
                    <a14:imgEffect>
                      <a14:sharpenSoften amount="100000"/>
                    </a14:imgEffect>
                  </a14:imgLayer>
                </a14:imgProps>
              </a:ext>
              <a:ext uri="{28A0092B-C50C-407E-A947-70E740481C1C}">
                <a14:useLocalDpi xmlns:a14="http://schemas.microsoft.com/office/drawing/2010/main" val="0"/>
              </a:ext>
            </a:extLst>
          </a:blip>
          <a:srcRect l="19539" t="13523" r="21137" b="12092"/>
          <a:stretch/>
        </p:blipFill>
        <p:spPr bwMode="auto">
          <a:xfrm>
            <a:off x="10283590" y="925506"/>
            <a:ext cx="542594" cy="68035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http://www.androidpolice.com/wp-content/uploads/2015/05/nexus2cee_icon_512.png"/>
          <p:cNvPicPr>
            <a:picLocks noChangeAspect="1" noChangeArrowheads="1"/>
          </p:cNvPicPr>
          <p:nvPr/>
        </p:nvPicPr>
        <p:blipFill rotWithShape="1">
          <a:blip r:embed="rId6" cstate="print">
            <a:extLst>
              <a:ext uri="{BEBA8EAE-BF5A-486C-A8C5-ECC9F3942E4B}">
                <a14:imgProps xmlns:a14="http://schemas.microsoft.com/office/drawing/2010/main">
                  <a14:imgLayer r:embed="rId7">
                    <a14:imgEffect>
                      <a14:backgroundRemoval t="14063" b="86719" l="19336" r="81250">
                        <a14:foregroundMark x1="47461" y1="63086" x2="47461" y2="63086"/>
                      </a14:backgroundRemoval>
                    </a14:imgEffect>
                    <a14:imgEffect>
                      <a14:sharpenSoften amount="100000"/>
                    </a14:imgEffect>
                  </a14:imgLayer>
                </a14:imgProps>
              </a:ext>
              <a:ext uri="{28A0092B-C50C-407E-A947-70E740481C1C}">
                <a14:useLocalDpi xmlns:a14="http://schemas.microsoft.com/office/drawing/2010/main" val="0"/>
              </a:ext>
            </a:extLst>
          </a:blip>
          <a:srcRect l="19539" t="13523" r="21137" b="12092"/>
          <a:stretch/>
        </p:blipFill>
        <p:spPr bwMode="auto">
          <a:xfrm>
            <a:off x="7264161" y="925506"/>
            <a:ext cx="542594" cy="68035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http://www.androidpolice.com/wp-content/uploads/2015/05/nexus2cee_icon_512.png"/>
          <p:cNvPicPr>
            <a:picLocks noChangeAspect="1" noChangeArrowheads="1"/>
          </p:cNvPicPr>
          <p:nvPr/>
        </p:nvPicPr>
        <p:blipFill rotWithShape="1">
          <a:blip r:embed="rId6" cstate="print">
            <a:extLst>
              <a:ext uri="{BEBA8EAE-BF5A-486C-A8C5-ECC9F3942E4B}">
                <a14:imgProps xmlns:a14="http://schemas.microsoft.com/office/drawing/2010/main">
                  <a14:imgLayer r:embed="rId7">
                    <a14:imgEffect>
                      <a14:backgroundRemoval t="14063" b="86719" l="19336" r="81250">
                        <a14:foregroundMark x1="47461" y1="63086" x2="47461" y2="63086"/>
                      </a14:backgroundRemoval>
                    </a14:imgEffect>
                    <a14:imgEffect>
                      <a14:sharpenSoften amount="100000"/>
                    </a14:imgEffect>
                  </a14:imgLayer>
                </a14:imgProps>
              </a:ext>
              <a:ext uri="{28A0092B-C50C-407E-A947-70E740481C1C}">
                <a14:useLocalDpi xmlns:a14="http://schemas.microsoft.com/office/drawing/2010/main" val="0"/>
              </a:ext>
            </a:extLst>
          </a:blip>
          <a:srcRect l="19539" t="13523" r="21137" b="12092"/>
          <a:stretch/>
        </p:blipFill>
        <p:spPr bwMode="auto">
          <a:xfrm>
            <a:off x="4278630" y="925506"/>
            <a:ext cx="542594" cy="680350"/>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http://www.androidpolice.com/wp-content/uploads/2015/05/nexus2cee_icon_512.png"/>
          <p:cNvPicPr>
            <a:picLocks noChangeAspect="1" noChangeArrowheads="1"/>
          </p:cNvPicPr>
          <p:nvPr/>
        </p:nvPicPr>
        <p:blipFill rotWithShape="1">
          <a:blip r:embed="rId6" cstate="print">
            <a:extLst>
              <a:ext uri="{BEBA8EAE-BF5A-486C-A8C5-ECC9F3942E4B}">
                <a14:imgProps xmlns:a14="http://schemas.microsoft.com/office/drawing/2010/main">
                  <a14:imgLayer r:embed="rId7">
                    <a14:imgEffect>
                      <a14:backgroundRemoval t="14063" b="86719" l="19336" r="81250">
                        <a14:foregroundMark x1="47461" y1="63086" x2="47461" y2="63086"/>
                      </a14:backgroundRemoval>
                    </a14:imgEffect>
                    <a14:imgEffect>
                      <a14:sharpenSoften amount="100000"/>
                    </a14:imgEffect>
                  </a14:imgLayer>
                </a14:imgProps>
              </a:ext>
              <a:ext uri="{28A0092B-C50C-407E-A947-70E740481C1C}">
                <a14:useLocalDpi xmlns:a14="http://schemas.microsoft.com/office/drawing/2010/main" val="0"/>
              </a:ext>
            </a:extLst>
          </a:blip>
          <a:srcRect l="19539" t="13523" r="21137" b="12092"/>
          <a:stretch/>
        </p:blipFill>
        <p:spPr bwMode="auto">
          <a:xfrm>
            <a:off x="1293099" y="925506"/>
            <a:ext cx="542594" cy="68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8338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14" name="Rectangle 1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15" name="Group 14"/>
          <p:cNvGrpSpPr/>
          <p:nvPr/>
        </p:nvGrpSpPr>
        <p:grpSpPr>
          <a:xfrm>
            <a:off x="999193" y="518552"/>
            <a:ext cx="10458766" cy="46118"/>
            <a:chOff x="999193" y="518552"/>
            <a:chExt cx="10458766" cy="46118"/>
          </a:xfrm>
        </p:grpSpPr>
        <p:sp>
          <p:nvSpPr>
            <p:cNvPr id="16" name="Rectangle 15"/>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434982" y="518555"/>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707751" y="518951"/>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228576" y="518554"/>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567105" y="518552"/>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473016" y="518553"/>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3812804" y="3002623"/>
            <a:ext cx="6096000" cy="1223412"/>
          </a:xfrm>
          <a:prstGeom prst="rect">
            <a:avLst/>
          </a:prstGeom>
        </p:spPr>
        <p:txBody>
          <a:bodyPr>
            <a:spAutoFit/>
          </a:bodyPr>
          <a:lstStyle/>
          <a:p>
            <a:pPr fontAlgn="base"/>
            <a:r>
              <a:rPr lang="en-US" sz="1050" b="1" dirty="0">
                <a:solidFill>
                  <a:schemeClr val="bg1"/>
                </a:solidFill>
                <a:latin typeface="Lato"/>
              </a:rPr>
              <a:t>How does Infer compare to Android linters and </a:t>
            </a:r>
            <a:r>
              <a:rPr lang="en-US" sz="1050" b="1" dirty="0" err="1">
                <a:solidFill>
                  <a:schemeClr val="bg1"/>
                </a:solidFill>
                <a:latin typeface="Lato"/>
              </a:rPr>
              <a:t>Findbugs</a:t>
            </a:r>
            <a:r>
              <a:rPr lang="en-US" sz="1050" b="1" dirty="0">
                <a:solidFill>
                  <a:schemeClr val="bg1"/>
                </a:solidFill>
                <a:latin typeface="Lato"/>
              </a:rPr>
              <a:t>?</a:t>
            </a:r>
          </a:p>
          <a:p>
            <a:pPr fontAlgn="base"/>
            <a:r>
              <a:rPr lang="en-US" sz="1050" dirty="0">
                <a:solidFill>
                  <a:schemeClr val="bg1"/>
                </a:solidFill>
                <a:latin typeface="Lato"/>
              </a:rPr>
              <a:t>Infer finds deeper infer-procedural bugs sometimes spanning multiple files. Linters, in contrast, typically implement simple syntactic checks that are local within one procedure. But they are valuable and Infer doesn’t try to duplicate what they are good at. At Facebook we run both Infer and a collection of Android linters. </a:t>
            </a:r>
            <a:r>
              <a:rPr lang="en-US" sz="1050" dirty="0" err="1">
                <a:solidFill>
                  <a:schemeClr val="bg1"/>
                </a:solidFill>
                <a:latin typeface="Lato"/>
              </a:rPr>
              <a:t>Findbugs</a:t>
            </a:r>
            <a:r>
              <a:rPr lang="en-US" sz="1050" dirty="0">
                <a:solidFill>
                  <a:schemeClr val="bg1"/>
                </a:solidFill>
                <a:latin typeface="Lato"/>
              </a:rPr>
              <a:t> can be useful too; it is more akin to linters</a:t>
            </a:r>
            <a:r>
              <a:rPr lang="en-US" sz="1050" dirty="0" smtClean="0">
                <a:solidFill>
                  <a:schemeClr val="bg1"/>
                </a:solidFill>
                <a:latin typeface="Lato"/>
              </a:rPr>
              <a:t>.</a:t>
            </a:r>
          </a:p>
          <a:p>
            <a:pPr fontAlgn="base"/>
            <a:endParaRPr lang="en-US" sz="1050" b="0" i="0" dirty="0">
              <a:solidFill>
                <a:schemeClr val="bg1"/>
              </a:solidFill>
              <a:effectLst/>
              <a:latin typeface="Lato"/>
            </a:endParaRPr>
          </a:p>
          <a:p>
            <a:pPr fontAlgn="base"/>
            <a:r>
              <a:rPr lang="en-US" sz="1050" dirty="0">
                <a:solidFill>
                  <a:schemeClr val="bg1"/>
                </a:solidFill>
                <a:latin typeface="Lato"/>
              </a:rPr>
              <a:t>http://</a:t>
            </a:r>
            <a:r>
              <a:rPr lang="en-US" sz="1050" dirty="0" smtClean="0">
                <a:solidFill>
                  <a:schemeClr val="bg1"/>
                </a:solidFill>
                <a:latin typeface="Lato"/>
              </a:rPr>
              <a:t>fbinfer.com/support.html</a:t>
            </a:r>
            <a:endParaRPr lang="en-US" sz="1050" b="0" i="0" dirty="0">
              <a:solidFill>
                <a:schemeClr val="bg1"/>
              </a:solidFill>
              <a:effectLst/>
              <a:latin typeface="Lato"/>
            </a:endParaRPr>
          </a:p>
        </p:txBody>
      </p:sp>
    </p:spTree>
    <p:extLst>
      <p:ext uri="{BB962C8B-B14F-4D97-AF65-F5344CB8AC3E}">
        <p14:creationId xmlns:p14="http://schemas.microsoft.com/office/powerpoint/2010/main" val="326687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34" name="Rectangle 3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4" name="Group 3"/>
          <p:cNvGrpSpPr/>
          <p:nvPr/>
        </p:nvGrpSpPr>
        <p:grpSpPr>
          <a:xfrm>
            <a:off x="999193" y="518552"/>
            <a:ext cx="10458766" cy="46118"/>
            <a:chOff x="999193" y="518552"/>
            <a:chExt cx="10458766" cy="46118"/>
          </a:xfrm>
        </p:grpSpPr>
        <p:sp>
          <p:nvSpPr>
            <p:cNvPr id="3" name="Rectangle 2"/>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434982" y="518555"/>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07751" y="518951"/>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228576" y="518554"/>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567105"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473016" y="518553"/>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774560" y="518552"/>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83070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grpSp>
        <p:nvGrpSpPr>
          <p:cNvPr id="65" name="Group 64"/>
          <p:cNvGrpSpPr/>
          <p:nvPr/>
        </p:nvGrpSpPr>
        <p:grpSpPr>
          <a:xfrm>
            <a:off x="4360632" y="1398226"/>
            <a:ext cx="3470736" cy="4061548"/>
            <a:chOff x="602154" y="1817469"/>
            <a:chExt cx="2621106" cy="3067288"/>
          </a:xfrm>
        </p:grpSpPr>
        <p:sp>
          <p:nvSpPr>
            <p:cNvPr id="76" name="Diamond 75"/>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Diamond 76"/>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Diamond 77"/>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Diamond 78"/>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Diamond 79"/>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Diamond 80"/>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Diamond 81"/>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Diamond 82"/>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Diamond 83"/>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Diamond 84"/>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Isosceles Triangle 85"/>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Isosceles Triangle 86"/>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Isosceles Triangle 87"/>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Isosceles Triangle 88"/>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p:cNvGrpSpPr/>
          <p:nvPr/>
        </p:nvGrpSpPr>
        <p:grpSpPr>
          <a:xfrm>
            <a:off x="5749870" y="2299716"/>
            <a:ext cx="1319498" cy="2540000"/>
            <a:chOff x="1602148" y="2149964"/>
            <a:chExt cx="1319498" cy="2540000"/>
          </a:xfrm>
        </p:grpSpPr>
        <p:sp>
          <p:nvSpPr>
            <p:cNvPr id="73" name="Freeform 72"/>
            <p:cNvSpPr/>
            <p:nvPr/>
          </p:nvSpPr>
          <p:spPr>
            <a:xfrm>
              <a:off x="1703282" y="2737340"/>
              <a:ext cx="1032898" cy="910358"/>
            </a:xfrm>
            <a:custGeom>
              <a:avLst/>
              <a:gdLst>
                <a:gd name="connsiteX0" fmla="*/ 15069 w 1544611"/>
                <a:gd name="connsiteY0" fmla="*/ 1246909 h 1246909"/>
                <a:gd name="connsiteX1" fmla="*/ 31695 w 1544611"/>
                <a:gd name="connsiteY1" fmla="*/ 931026 h 1246909"/>
                <a:gd name="connsiteX2" fmla="*/ 297702 w 1544611"/>
                <a:gd name="connsiteY2" fmla="*/ 698269 h 1246909"/>
                <a:gd name="connsiteX3" fmla="*/ 1128975 w 1544611"/>
                <a:gd name="connsiteY3" fmla="*/ 532015 h 1246909"/>
                <a:gd name="connsiteX4" fmla="*/ 1478109 w 1544611"/>
                <a:gd name="connsiteY4" fmla="*/ 299259 h 1246909"/>
                <a:gd name="connsiteX5" fmla="*/ 1544611 w 1544611"/>
                <a:gd name="connsiteY5" fmla="*/ 0 h 124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4611" h="1246909">
                  <a:moveTo>
                    <a:pt x="15069" y="1246909"/>
                  </a:moveTo>
                  <a:cubicBezTo>
                    <a:pt x="-171" y="1134687"/>
                    <a:pt x="-15410" y="1022466"/>
                    <a:pt x="31695" y="931026"/>
                  </a:cubicBezTo>
                  <a:cubicBezTo>
                    <a:pt x="78800" y="839586"/>
                    <a:pt x="114822" y="764771"/>
                    <a:pt x="297702" y="698269"/>
                  </a:cubicBezTo>
                  <a:cubicBezTo>
                    <a:pt x="480582" y="631767"/>
                    <a:pt x="932241" y="598517"/>
                    <a:pt x="1128975" y="532015"/>
                  </a:cubicBezTo>
                  <a:cubicBezTo>
                    <a:pt x="1325709" y="465513"/>
                    <a:pt x="1408836" y="387928"/>
                    <a:pt x="1478109" y="299259"/>
                  </a:cubicBezTo>
                  <a:cubicBezTo>
                    <a:pt x="1547382" y="210590"/>
                    <a:pt x="1511360" y="74815"/>
                    <a:pt x="1544611" y="0"/>
                  </a:cubicBezTo>
                </a:path>
              </a:pathLst>
            </a:custGeom>
            <a:noFill/>
            <a:ln w="184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2550714" y="2366408"/>
              <a:ext cx="370932" cy="37093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p:cNvSpPr/>
            <p:nvPr/>
          </p:nvSpPr>
          <p:spPr>
            <a:xfrm>
              <a:off x="1602148" y="2149964"/>
              <a:ext cx="209550" cy="2540000"/>
            </a:xfrm>
            <a:prstGeom prst="roundRect">
              <a:avLst>
                <a:gd name="adj" fmla="val 436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2" name="Rectangle 91"/>
          <p:cNvSpPr/>
          <p:nvPr/>
        </p:nvSpPr>
        <p:spPr>
          <a:xfrm>
            <a:off x="3190671" y="5855101"/>
            <a:ext cx="5810658" cy="46482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Adam" panose="02000503000000000000" pitchFamily="50" charset="0"/>
              </a:rPr>
              <a:t>Thank you.</a:t>
            </a:r>
            <a:endParaRPr lang="en-US" sz="2000" dirty="0">
              <a:latin typeface="Adam" panose="02000503000000000000" pitchFamily="50" charset="0"/>
            </a:endParaRPr>
          </a:p>
        </p:txBody>
      </p:sp>
    </p:spTree>
    <p:extLst>
      <p:ext uri="{BB962C8B-B14F-4D97-AF65-F5344CB8AC3E}">
        <p14:creationId xmlns:p14="http://schemas.microsoft.com/office/powerpoint/2010/main" val="688182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34" name="Rectangle 33"/>
          <p:cNvSpPr/>
          <p:nvPr/>
        </p:nvSpPr>
        <p:spPr>
          <a:xfrm>
            <a:off x="87629" y="105471"/>
            <a:ext cx="11979453"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References</a:t>
            </a:r>
            <a:endParaRPr lang="en-US" sz="2000" dirty="0">
              <a:solidFill>
                <a:schemeClr val="bg1"/>
              </a:solidFill>
              <a:latin typeface="Adam" panose="02000503000000000000" pitchFamily="50" charset="0"/>
              <a:ea typeface="Roboto Light" panose="02000000000000000000" pitchFamily="2" charset="0"/>
            </a:endParaRPr>
          </a:p>
        </p:txBody>
      </p:sp>
      <p:sp>
        <p:nvSpPr>
          <p:cNvPr id="45" name="Rectangle 44"/>
          <p:cNvSpPr/>
          <p:nvPr/>
        </p:nvSpPr>
        <p:spPr>
          <a:xfrm>
            <a:off x="10774560" y="518552"/>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49705" y="1264479"/>
            <a:ext cx="11342245" cy="2031325"/>
          </a:xfrm>
          <a:prstGeom prst="rect">
            <a:avLst/>
          </a:prstGeom>
        </p:spPr>
        <p:txBody>
          <a:bodyPr wrap="square">
            <a:spAutoFit/>
          </a:bodyPr>
          <a:lstStyle/>
          <a:p>
            <a:pPr marL="285750" indent="-285750" algn="just">
              <a:buClr>
                <a:srgbClr val="92D050"/>
              </a:buClr>
              <a:buFont typeface="Courier New" panose="02070309020205020404" pitchFamily="49" charset="0"/>
              <a:buChar char="o"/>
            </a:pPr>
            <a:r>
              <a:rPr lang="en-US" sz="1400" dirty="0">
                <a:solidFill>
                  <a:schemeClr val="bg1"/>
                </a:solidFill>
                <a:latin typeface="Adam" panose="02000503000000000000" pitchFamily="50" charset="0"/>
              </a:rPr>
              <a:t>E6121 Reliable </a:t>
            </a:r>
            <a:r>
              <a:rPr lang="en-US" sz="1400" dirty="0" smtClean="0">
                <a:solidFill>
                  <a:schemeClr val="bg1"/>
                </a:solidFill>
                <a:latin typeface="Adam" panose="02000503000000000000" pitchFamily="50" charset="0"/>
              </a:rPr>
              <a:t>Software Course Website, Final Project: http://www.cs.columbia.edu/~junfeng/17sp-e6121/hw/hw3.html</a:t>
            </a:r>
          </a:p>
          <a:p>
            <a:pPr marL="285750" indent="-285750" algn="just">
              <a:buClr>
                <a:srgbClr val="92D050"/>
              </a:buClr>
              <a:buFont typeface="Courier New" panose="02070309020205020404" pitchFamily="49" charset="0"/>
              <a:buChar char="o"/>
            </a:pPr>
            <a:endParaRPr lang="en-US" sz="1400" dirty="0" smtClean="0">
              <a:solidFill>
                <a:schemeClr val="bg1"/>
              </a:solidFill>
              <a:latin typeface="Adam" panose="02000503000000000000" pitchFamily="50" charset="0"/>
            </a:endParaRPr>
          </a:p>
          <a:p>
            <a:pPr marL="285750" indent="-285750" algn="just">
              <a:buClr>
                <a:srgbClr val="92D050"/>
              </a:buClr>
              <a:buFont typeface="Courier New" panose="02070309020205020404" pitchFamily="49" charset="0"/>
              <a:buChar char="o"/>
            </a:pPr>
            <a:r>
              <a:rPr lang="en-US" sz="1400" dirty="0" smtClean="0">
                <a:solidFill>
                  <a:schemeClr val="bg1"/>
                </a:solidFill>
                <a:latin typeface="Adam" panose="02000503000000000000" pitchFamily="50" charset="0"/>
              </a:rPr>
              <a:t>Android Developers</a:t>
            </a:r>
            <a:r>
              <a:rPr lang="en-US" sz="1400" dirty="0">
                <a:solidFill>
                  <a:schemeClr val="bg1"/>
                </a:solidFill>
                <a:latin typeface="Adam" panose="02000503000000000000" pitchFamily="50" charset="0"/>
              </a:rPr>
              <a:t>, The Activity </a:t>
            </a:r>
            <a:r>
              <a:rPr lang="en-US" sz="1400" dirty="0" smtClean="0">
                <a:solidFill>
                  <a:schemeClr val="bg1"/>
                </a:solidFill>
                <a:latin typeface="Adam" panose="02000503000000000000" pitchFamily="50" charset="0"/>
              </a:rPr>
              <a:t>Lifecycle: https://developer.android.com/guide/components/activities/activity-lifecycle.html</a:t>
            </a:r>
          </a:p>
          <a:p>
            <a:pPr marL="285750" indent="-285750" algn="just">
              <a:buClr>
                <a:srgbClr val="92D050"/>
              </a:buClr>
              <a:buFont typeface="Courier New" panose="02070309020205020404" pitchFamily="49" charset="0"/>
              <a:buChar char="o"/>
            </a:pPr>
            <a:endParaRPr lang="en-US" sz="1400" dirty="0" smtClean="0">
              <a:solidFill>
                <a:schemeClr val="bg1"/>
              </a:solidFill>
              <a:latin typeface="Adam" panose="02000503000000000000" pitchFamily="50" charset="0"/>
            </a:endParaRPr>
          </a:p>
          <a:p>
            <a:pPr marL="285750" indent="-285750" algn="just">
              <a:buClr>
                <a:srgbClr val="92D050"/>
              </a:buClr>
              <a:buFont typeface="Courier New" panose="02070309020205020404" pitchFamily="49" charset="0"/>
              <a:buChar char="o"/>
            </a:pPr>
            <a:r>
              <a:rPr lang="en-US" sz="1400" dirty="0" err="1" smtClean="0">
                <a:solidFill>
                  <a:schemeClr val="bg1"/>
                </a:solidFill>
                <a:latin typeface="Adam" panose="02000503000000000000" pitchFamily="50" charset="0"/>
              </a:rPr>
              <a:t>JavaPoint</a:t>
            </a:r>
            <a:r>
              <a:rPr lang="en-US" sz="1400" dirty="0">
                <a:solidFill>
                  <a:schemeClr val="bg1"/>
                </a:solidFill>
                <a:latin typeface="Adam" panose="02000503000000000000" pitchFamily="50" charset="0"/>
              </a:rPr>
              <a:t>, Android Activity </a:t>
            </a:r>
            <a:r>
              <a:rPr lang="en-US" sz="1400" dirty="0" smtClean="0">
                <a:solidFill>
                  <a:schemeClr val="bg1"/>
                </a:solidFill>
                <a:latin typeface="Adam" panose="02000503000000000000" pitchFamily="50" charset="0"/>
              </a:rPr>
              <a:t>Lifecycle: http</a:t>
            </a:r>
            <a:r>
              <a:rPr lang="en-US" sz="1400" dirty="0">
                <a:solidFill>
                  <a:schemeClr val="bg1"/>
                </a:solidFill>
                <a:latin typeface="Adam" panose="02000503000000000000" pitchFamily="50" charset="0"/>
              </a:rPr>
              <a:t>://www.javatpoint.com/android-life-cycle-of-activity</a:t>
            </a:r>
            <a:endParaRPr lang="en-US" sz="1400" dirty="0" smtClean="0">
              <a:solidFill>
                <a:schemeClr val="bg1"/>
              </a:solidFill>
              <a:latin typeface="Adam" panose="02000503000000000000" pitchFamily="50" charset="0"/>
            </a:endParaRPr>
          </a:p>
          <a:p>
            <a:pPr marL="285750" indent="-285750" algn="just">
              <a:buClr>
                <a:srgbClr val="92D050"/>
              </a:buClr>
              <a:buFont typeface="Courier New" panose="02070309020205020404" pitchFamily="49" charset="0"/>
              <a:buChar char="o"/>
            </a:pPr>
            <a:endParaRPr lang="en-US" sz="1400" dirty="0">
              <a:solidFill>
                <a:schemeClr val="bg1"/>
              </a:solidFill>
              <a:latin typeface="Adam" panose="02000503000000000000" pitchFamily="50" charset="0"/>
            </a:endParaRPr>
          </a:p>
          <a:p>
            <a:pPr marL="285750" indent="-285750" algn="just">
              <a:buClr>
                <a:srgbClr val="92D050"/>
              </a:buClr>
              <a:buFont typeface="Courier New" panose="02070309020205020404" pitchFamily="49" charset="0"/>
              <a:buChar char="o"/>
            </a:pPr>
            <a:r>
              <a:rPr lang="en-US" sz="1400" dirty="0" err="1">
                <a:solidFill>
                  <a:schemeClr val="bg1"/>
                </a:solidFill>
                <a:latin typeface="Adam" panose="02000503000000000000" pitchFamily="50" charset="0"/>
              </a:rPr>
              <a:t>Nimbledroid</a:t>
            </a:r>
            <a:r>
              <a:rPr lang="en-US" sz="1400" dirty="0">
                <a:solidFill>
                  <a:schemeClr val="bg1"/>
                </a:solidFill>
                <a:latin typeface="Adam" panose="02000503000000000000" pitchFamily="50" charset="0"/>
              </a:rPr>
              <a:t> Blog, Ways Your Android App Can Leak </a:t>
            </a:r>
            <a:r>
              <a:rPr lang="en-US" sz="1400" dirty="0" smtClean="0">
                <a:solidFill>
                  <a:schemeClr val="bg1"/>
                </a:solidFill>
                <a:latin typeface="Adam" panose="02000503000000000000" pitchFamily="50" charset="0"/>
              </a:rPr>
              <a:t>Memory: http</a:t>
            </a:r>
            <a:r>
              <a:rPr lang="en-US" sz="1400" dirty="0">
                <a:solidFill>
                  <a:schemeClr val="bg1"/>
                </a:solidFill>
                <a:latin typeface="Adam" panose="02000503000000000000" pitchFamily="50" charset="0"/>
              </a:rPr>
              <a:t>://blog.nimbledroid.com/2016/05/23/memory-leaks.html</a:t>
            </a:r>
            <a:endParaRPr lang="en-US" sz="1400" dirty="0" smtClean="0">
              <a:solidFill>
                <a:schemeClr val="bg1"/>
              </a:solidFill>
              <a:latin typeface="Adam" panose="02000503000000000000" pitchFamily="50" charset="0"/>
            </a:endParaRPr>
          </a:p>
          <a:p>
            <a:pPr marL="285750" indent="-285750" algn="just">
              <a:buClr>
                <a:srgbClr val="92D050"/>
              </a:buClr>
              <a:buFont typeface="Courier New" panose="02070309020205020404" pitchFamily="49" charset="0"/>
              <a:buChar char="o"/>
            </a:pPr>
            <a:endParaRPr lang="en-US" sz="1400" dirty="0" smtClean="0">
              <a:solidFill>
                <a:schemeClr val="bg1"/>
              </a:solidFill>
              <a:latin typeface="Adam" panose="02000503000000000000" pitchFamily="50" charset="0"/>
            </a:endParaRPr>
          </a:p>
          <a:p>
            <a:pPr marL="285750" indent="-285750" algn="just">
              <a:buClr>
                <a:srgbClr val="92D050"/>
              </a:buClr>
              <a:buFont typeface="Courier New" panose="02070309020205020404" pitchFamily="49" charset="0"/>
              <a:buChar char="o"/>
            </a:pPr>
            <a:endParaRPr lang="en-US" sz="1400" dirty="0">
              <a:solidFill>
                <a:schemeClr val="bg1"/>
              </a:solidFill>
              <a:latin typeface="Adam" panose="02000503000000000000" pitchFamily="50" charset="0"/>
            </a:endParaRPr>
          </a:p>
        </p:txBody>
      </p:sp>
    </p:spTree>
    <p:extLst>
      <p:ext uri="{BB962C8B-B14F-4D97-AF65-F5344CB8AC3E}">
        <p14:creationId xmlns:p14="http://schemas.microsoft.com/office/powerpoint/2010/main" val="1486009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pic>
        <p:nvPicPr>
          <p:cNvPr id="5122" name="Picture 2" descr="https://avatars2.githubusercontent.com/u/954072?v=3&amp;s=400"/>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12620" r="21534" b="6605"/>
          <a:stretch/>
        </p:blipFill>
        <p:spPr bwMode="auto">
          <a:xfrm>
            <a:off x="6624931" y="1406717"/>
            <a:ext cx="1689335" cy="2403283"/>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p:cNvGrpSpPr/>
          <p:nvPr/>
        </p:nvGrpSpPr>
        <p:grpSpPr>
          <a:xfrm>
            <a:off x="1024387" y="910799"/>
            <a:ext cx="1688158" cy="3438210"/>
            <a:chOff x="4434558" y="1843965"/>
            <a:chExt cx="2412503" cy="4913460"/>
          </a:xfrm>
        </p:grpSpPr>
        <p:pic>
          <p:nvPicPr>
            <p:cNvPr id="101" name="Picture 100"/>
            <p:cNvPicPr>
              <a:picLocks noChangeAspect="1"/>
            </p:cNvPicPr>
            <p:nvPr/>
          </p:nvPicPr>
          <p:blipFill rotWithShape="1">
            <a:blip r:embed="rId4">
              <a:extLst>
                <a:ext uri="{28A0092B-C50C-407E-A947-70E740481C1C}">
                  <a14:useLocalDpi xmlns:a14="http://schemas.microsoft.com/office/drawing/2010/main" val="0"/>
                </a:ext>
              </a:extLst>
            </a:blip>
            <a:srcRect t="2314" b="16873"/>
            <a:stretch/>
          </p:blipFill>
          <p:spPr>
            <a:xfrm>
              <a:off x="4434558" y="2533650"/>
              <a:ext cx="2407920" cy="3467100"/>
            </a:xfrm>
            <a:prstGeom prst="rect">
              <a:avLst/>
            </a:prstGeom>
            <a:effectLst/>
          </p:spPr>
        </p:pic>
        <p:sp>
          <p:nvSpPr>
            <p:cNvPr id="18" name="Diamond 17"/>
            <p:cNvSpPr/>
            <p:nvPr/>
          </p:nvSpPr>
          <p:spPr>
            <a:xfrm>
              <a:off x="5036540" y="1843965"/>
              <a:ext cx="1203959" cy="704453"/>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iamond 20"/>
            <p:cNvSpPr/>
            <p:nvPr/>
          </p:nvSpPr>
          <p:spPr>
            <a:xfrm>
              <a:off x="5041123" y="6052972"/>
              <a:ext cx="1203959" cy="704453"/>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iamond 21"/>
            <p:cNvSpPr/>
            <p:nvPr/>
          </p:nvSpPr>
          <p:spPr>
            <a:xfrm>
              <a:off x="5638519" y="2196192"/>
              <a:ext cx="1203959" cy="704453"/>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iamond 23"/>
            <p:cNvSpPr/>
            <p:nvPr/>
          </p:nvSpPr>
          <p:spPr>
            <a:xfrm>
              <a:off x="5643102" y="5700746"/>
              <a:ext cx="1203959" cy="704453"/>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iamond 24"/>
            <p:cNvSpPr/>
            <p:nvPr/>
          </p:nvSpPr>
          <p:spPr>
            <a:xfrm>
              <a:off x="4434560" y="2196192"/>
              <a:ext cx="1203959" cy="704453"/>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iamond 28"/>
            <p:cNvSpPr/>
            <p:nvPr/>
          </p:nvSpPr>
          <p:spPr>
            <a:xfrm>
              <a:off x="4439143" y="5700746"/>
              <a:ext cx="1203959" cy="704453"/>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rot="5400000">
              <a:off x="4383323" y="2599656"/>
              <a:ext cx="704453" cy="601979"/>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rot="5400000">
              <a:off x="4387905" y="5399755"/>
              <a:ext cx="704453" cy="601979"/>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rot="16200000">
              <a:off x="6189262" y="2599656"/>
              <a:ext cx="704453" cy="601979"/>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rot="16200000">
              <a:off x="6193844" y="5399755"/>
              <a:ext cx="704453" cy="601979"/>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4" name="Group 3"/>
          <p:cNvGrpSpPr/>
          <p:nvPr/>
        </p:nvGrpSpPr>
        <p:grpSpPr>
          <a:xfrm>
            <a:off x="999193" y="518552"/>
            <a:ext cx="10458766" cy="46118"/>
            <a:chOff x="999193" y="518552"/>
            <a:chExt cx="10458766" cy="46118"/>
          </a:xfrm>
        </p:grpSpPr>
        <p:sp>
          <p:nvSpPr>
            <p:cNvPr id="3" name="Rectangle 2"/>
            <p:cNvSpPr/>
            <p:nvPr/>
          </p:nvSpPr>
          <p:spPr>
            <a:xfrm>
              <a:off x="999193" y="518556"/>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106017" y="518556"/>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434982" y="518555"/>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07751" y="518951"/>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228576" y="518554"/>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567105"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473016" y="518553"/>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TextBox 59"/>
          <p:cNvSpPr txBox="1"/>
          <p:nvPr/>
        </p:nvSpPr>
        <p:spPr>
          <a:xfrm>
            <a:off x="943877" y="4416660"/>
            <a:ext cx="3675923" cy="584775"/>
          </a:xfrm>
          <a:prstGeom prst="rect">
            <a:avLst/>
          </a:prstGeom>
          <a:noFill/>
        </p:spPr>
        <p:txBody>
          <a:bodyPr wrap="square" rtlCol="1">
            <a:spAutoFit/>
          </a:bodyPr>
          <a:lstStyle/>
          <a:p>
            <a:pPr algn="just" rtl="0"/>
            <a:r>
              <a:rPr lang="en-US" sz="3200" b="1" dirty="0" smtClean="0">
                <a:solidFill>
                  <a:srgbClr val="92D050"/>
                </a:solidFill>
                <a:latin typeface="Adam" panose="02000503000000000000" pitchFamily="50" charset="0"/>
              </a:rPr>
              <a:t>Alon Grinshpoon</a:t>
            </a:r>
            <a:endParaRPr lang="he-IL" sz="3200" b="1" dirty="0">
              <a:solidFill>
                <a:srgbClr val="92D050"/>
              </a:solidFill>
              <a:latin typeface="Adam" panose="02000503000000000000" pitchFamily="50" charset="0"/>
            </a:endParaRPr>
          </a:p>
        </p:txBody>
      </p:sp>
      <p:sp>
        <p:nvSpPr>
          <p:cNvPr id="61" name="TextBox 60"/>
          <p:cNvSpPr txBox="1"/>
          <p:nvPr/>
        </p:nvSpPr>
        <p:spPr>
          <a:xfrm>
            <a:off x="943877" y="5001435"/>
            <a:ext cx="4056923" cy="1600438"/>
          </a:xfrm>
          <a:prstGeom prst="rect">
            <a:avLst/>
          </a:prstGeom>
          <a:noFill/>
        </p:spPr>
        <p:txBody>
          <a:bodyPr wrap="square" rtlCol="1">
            <a:spAutoFit/>
          </a:bodyPr>
          <a:lstStyle/>
          <a:p>
            <a:pPr algn="just" rtl="0"/>
            <a:r>
              <a:rPr lang="en-US" sz="2000" dirty="0" smtClean="0">
                <a:solidFill>
                  <a:schemeClr val="bg1"/>
                </a:solidFill>
                <a:latin typeface="Adam" panose="02000503000000000000" pitchFamily="50" charset="0"/>
              </a:rPr>
              <a:t>MS candidate in CS</a:t>
            </a:r>
          </a:p>
          <a:p>
            <a:pPr algn="just" rtl="0"/>
            <a:endParaRPr lang="en-US" sz="600" dirty="0" smtClean="0">
              <a:solidFill>
                <a:schemeClr val="bg1"/>
              </a:solidFill>
              <a:latin typeface="Adam" panose="02000503000000000000" pitchFamily="50" charset="0"/>
            </a:endParaRPr>
          </a:p>
          <a:p>
            <a:pPr algn="just" rtl="0"/>
            <a:r>
              <a:rPr lang="en-US" sz="2000" dirty="0" smtClean="0">
                <a:solidFill>
                  <a:schemeClr val="bg1"/>
                </a:solidFill>
                <a:latin typeface="Adam" panose="02000503000000000000" pitchFamily="50" charset="0"/>
              </a:rPr>
              <a:t>BSc in CS &amp; EE from TAU</a:t>
            </a:r>
          </a:p>
          <a:p>
            <a:pPr algn="just" rtl="0"/>
            <a:endParaRPr lang="en-US" sz="600" dirty="0" smtClean="0">
              <a:solidFill>
                <a:schemeClr val="bg1"/>
              </a:solidFill>
              <a:latin typeface="Adam" panose="02000503000000000000" pitchFamily="50" charset="0"/>
            </a:endParaRPr>
          </a:p>
          <a:p>
            <a:pPr algn="just" rtl="0"/>
            <a:r>
              <a:rPr lang="en-US" sz="2000" dirty="0" smtClean="0">
                <a:solidFill>
                  <a:schemeClr val="bg1"/>
                </a:solidFill>
                <a:latin typeface="Adam" panose="02000503000000000000" pitchFamily="50" charset="0"/>
              </a:rPr>
              <a:t>Former SW Engineer at Mellanox</a:t>
            </a:r>
          </a:p>
          <a:p>
            <a:pPr algn="just" rtl="0"/>
            <a:endParaRPr lang="en-US" sz="600" dirty="0" smtClean="0">
              <a:solidFill>
                <a:schemeClr val="bg1"/>
              </a:solidFill>
              <a:latin typeface="Adam" panose="02000503000000000000" pitchFamily="50" charset="0"/>
            </a:endParaRPr>
          </a:p>
          <a:p>
            <a:pPr algn="just" rtl="0"/>
            <a:r>
              <a:rPr lang="en-US" sz="2000" dirty="0" smtClean="0">
                <a:solidFill>
                  <a:schemeClr val="bg1"/>
                </a:solidFill>
                <a:latin typeface="Adam" panose="02000503000000000000" pitchFamily="50" charset="0"/>
              </a:rPr>
              <a:t>Android </a:t>
            </a:r>
            <a:r>
              <a:rPr lang="en-US" sz="2000" dirty="0" err="1" smtClean="0">
                <a:solidFill>
                  <a:schemeClr val="bg1"/>
                </a:solidFill>
                <a:latin typeface="Adam" panose="02000503000000000000" pitchFamily="50" charset="0"/>
              </a:rPr>
              <a:t>Fanboy</a:t>
            </a:r>
            <a:endParaRPr lang="en-US" sz="2000" dirty="0" smtClean="0">
              <a:solidFill>
                <a:schemeClr val="bg1"/>
              </a:solidFill>
              <a:latin typeface="Adam" panose="02000503000000000000" pitchFamily="50" charset="0"/>
            </a:endParaRPr>
          </a:p>
        </p:txBody>
      </p:sp>
      <p:grpSp>
        <p:nvGrpSpPr>
          <p:cNvPr id="10240" name="Group 10239"/>
          <p:cNvGrpSpPr/>
          <p:nvPr/>
        </p:nvGrpSpPr>
        <p:grpSpPr>
          <a:xfrm>
            <a:off x="2972338" y="1827333"/>
            <a:ext cx="3508587" cy="1631216"/>
            <a:chOff x="2551499" y="1826582"/>
            <a:chExt cx="3508587" cy="1631216"/>
          </a:xfrm>
        </p:grpSpPr>
        <p:sp>
          <p:nvSpPr>
            <p:cNvPr id="62" name="TextBox 61"/>
            <p:cNvSpPr txBox="1"/>
            <p:nvPr/>
          </p:nvSpPr>
          <p:spPr>
            <a:xfrm>
              <a:off x="2886365" y="1826582"/>
              <a:ext cx="3173721" cy="1631216"/>
            </a:xfrm>
            <a:prstGeom prst="rect">
              <a:avLst/>
            </a:prstGeom>
            <a:noFill/>
          </p:spPr>
          <p:txBody>
            <a:bodyPr wrap="square" rtlCol="1">
              <a:spAutoFit/>
            </a:bodyPr>
            <a:lstStyle/>
            <a:p>
              <a:pPr algn="just" rtl="0"/>
              <a:r>
                <a:rPr lang="en-US" sz="2000" dirty="0" smtClean="0">
                  <a:solidFill>
                    <a:schemeClr val="bg1"/>
                  </a:solidFill>
                  <a:latin typeface="Adam" panose="02000503000000000000" pitchFamily="50" charset="0"/>
                </a:rPr>
                <a:t>ag3848@columbia.edu</a:t>
              </a:r>
            </a:p>
            <a:p>
              <a:pPr algn="just" rtl="0"/>
              <a:endParaRPr lang="en-US" sz="2000" dirty="0" smtClean="0">
                <a:solidFill>
                  <a:schemeClr val="bg1"/>
                </a:solidFill>
                <a:latin typeface="Adam" panose="02000503000000000000" pitchFamily="50" charset="0"/>
              </a:endParaRPr>
            </a:p>
            <a:p>
              <a:pPr algn="just" rtl="0"/>
              <a:r>
                <a:rPr lang="en-US" sz="2000" dirty="0" err="1" smtClean="0">
                  <a:solidFill>
                    <a:schemeClr val="bg1"/>
                  </a:solidFill>
                  <a:latin typeface="Adam" panose="02000503000000000000" pitchFamily="50" charset="0"/>
                </a:rPr>
                <a:t>alon.grinshpoon</a:t>
              </a:r>
              <a:endParaRPr lang="en-US" sz="2000" dirty="0" smtClean="0">
                <a:solidFill>
                  <a:schemeClr val="bg1"/>
                </a:solidFill>
                <a:latin typeface="Adam" panose="02000503000000000000" pitchFamily="50" charset="0"/>
              </a:endParaRPr>
            </a:p>
            <a:p>
              <a:pPr algn="just" rtl="0"/>
              <a:endParaRPr lang="en-US" sz="2000" dirty="0" smtClean="0">
                <a:solidFill>
                  <a:schemeClr val="bg1"/>
                </a:solidFill>
                <a:latin typeface="Adam" panose="02000503000000000000" pitchFamily="50" charset="0"/>
              </a:endParaRPr>
            </a:p>
            <a:p>
              <a:pPr algn="just" rtl="0"/>
              <a:r>
                <a:rPr lang="en-US" sz="2000" dirty="0" err="1" smtClean="0">
                  <a:solidFill>
                    <a:schemeClr val="bg1"/>
                  </a:solidFill>
                  <a:latin typeface="Adam" panose="02000503000000000000" pitchFamily="50" charset="0"/>
                </a:rPr>
                <a:t>alongrinshpoon</a:t>
              </a:r>
              <a:endParaRPr lang="en-US" sz="2000" dirty="0" smtClean="0">
                <a:solidFill>
                  <a:schemeClr val="bg1"/>
                </a:solidFill>
                <a:latin typeface="Adam" panose="02000503000000000000" pitchFamily="50" charset="0"/>
              </a:endParaRPr>
            </a:p>
          </p:txBody>
        </p:sp>
        <p:pic>
          <p:nvPicPr>
            <p:cNvPr id="158" name="Picture 4" descr="Images facebook f logo png transparent background pag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5658" y="2518583"/>
              <a:ext cx="247213" cy="247213"/>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www.iconsdb.com/icons/preview/white/linkedin-3-xxl.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75656" y="3145438"/>
              <a:ext cx="247213" cy="247213"/>
            </a:xfrm>
            <a:prstGeom prst="rect">
              <a:avLst/>
            </a:prstGeom>
            <a:noFill/>
            <a:extLst>
              <a:ext uri="{909E8E84-426E-40DD-AFC4-6F175D3DCCD1}">
                <a14:hiddenFill xmlns:a14="http://schemas.microsoft.com/office/drawing/2010/main">
                  <a:solidFill>
                    <a:srgbClr val="FFFFFF"/>
                  </a:solidFill>
                </a14:hiddenFill>
              </a:ext>
            </a:extLst>
          </p:spPr>
        </p:pic>
        <p:pic>
          <p:nvPicPr>
            <p:cNvPr id="162" name="Picture 161"/>
            <p:cNvPicPr>
              <a:picLocks noChangeAspect="1"/>
            </p:cNvPicPr>
            <p:nvPr/>
          </p:nvPicPr>
          <p:blipFill rotWithShape="1">
            <a:blip r:embed="rId7" cstate="print">
              <a:extLst>
                <a:ext uri="{BEBA8EAE-BF5A-486C-A8C5-ECC9F3942E4B}">
                  <a14:imgProps xmlns:a14="http://schemas.microsoft.com/office/drawing/2010/main">
                    <a14:imgLayer r:embed="rId8">
                      <a14:imgEffect>
                        <a14:backgroundRemoval t="7937" b="92857" l="1709" r="100000">
                          <a14:foregroundMark x1="56125" y1="84392" x2="56125" y2="84392"/>
                        </a14:backgroundRemoval>
                      </a14:imgEffect>
                    </a14:imgLayer>
                  </a14:imgProps>
                </a:ext>
                <a:ext uri="{28A0092B-C50C-407E-A947-70E740481C1C}">
                  <a14:useLocalDpi xmlns:a14="http://schemas.microsoft.com/office/drawing/2010/main" val="0"/>
                </a:ext>
              </a:extLst>
            </a:blip>
            <a:srcRect l="3334" t="11640" r="2678" b="11640"/>
            <a:stretch/>
          </p:blipFill>
          <p:spPr>
            <a:xfrm>
              <a:off x="2551499" y="1879157"/>
              <a:ext cx="295526" cy="259784"/>
            </a:xfrm>
            <a:prstGeom prst="rect">
              <a:avLst/>
            </a:prstGeom>
          </p:spPr>
        </p:pic>
      </p:grpSp>
      <p:grpSp>
        <p:nvGrpSpPr>
          <p:cNvPr id="164" name="Group 163"/>
          <p:cNvGrpSpPr/>
          <p:nvPr/>
        </p:nvGrpSpPr>
        <p:grpSpPr>
          <a:xfrm>
            <a:off x="6624931" y="910799"/>
            <a:ext cx="1688157" cy="3438210"/>
            <a:chOff x="4434560" y="1843965"/>
            <a:chExt cx="2412501" cy="4913460"/>
          </a:xfrm>
        </p:grpSpPr>
        <p:sp>
          <p:nvSpPr>
            <p:cNvPr id="166" name="Diamond 165"/>
            <p:cNvSpPr/>
            <p:nvPr/>
          </p:nvSpPr>
          <p:spPr>
            <a:xfrm>
              <a:off x="5036540" y="1843965"/>
              <a:ext cx="1203959" cy="704453"/>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Diamond 166"/>
            <p:cNvSpPr/>
            <p:nvPr/>
          </p:nvSpPr>
          <p:spPr>
            <a:xfrm>
              <a:off x="5041123" y="6052972"/>
              <a:ext cx="1203959" cy="704453"/>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Diamond 167"/>
            <p:cNvSpPr/>
            <p:nvPr/>
          </p:nvSpPr>
          <p:spPr>
            <a:xfrm>
              <a:off x="5638519" y="2196192"/>
              <a:ext cx="1203959" cy="704453"/>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Diamond 168"/>
            <p:cNvSpPr/>
            <p:nvPr/>
          </p:nvSpPr>
          <p:spPr>
            <a:xfrm>
              <a:off x="5643102" y="5700746"/>
              <a:ext cx="1203959" cy="704453"/>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4434560" y="2196192"/>
              <a:ext cx="1203959" cy="704453"/>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Diamond 170"/>
            <p:cNvSpPr/>
            <p:nvPr/>
          </p:nvSpPr>
          <p:spPr>
            <a:xfrm>
              <a:off x="4439143" y="5700746"/>
              <a:ext cx="1203959" cy="704453"/>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Isosceles Triangle 171"/>
            <p:cNvSpPr/>
            <p:nvPr/>
          </p:nvSpPr>
          <p:spPr>
            <a:xfrm rot="5400000">
              <a:off x="4383323" y="2599656"/>
              <a:ext cx="704453" cy="601979"/>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Isosceles Triangle 172"/>
            <p:cNvSpPr/>
            <p:nvPr/>
          </p:nvSpPr>
          <p:spPr>
            <a:xfrm rot="5400000">
              <a:off x="4387905" y="5399755"/>
              <a:ext cx="704453" cy="601979"/>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Isosceles Triangle 173"/>
            <p:cNvSpPr/>
            <p:nvPr/>
          </p:nvSpPr>
          <p:spPr>
            <a:xfrm rot="16200000">
              <a:off x="6189262" y="2599656"/>
              <a:ext cx="704453" cy="601979"/>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Isosceles Triangle 174"/>
            <p:cNvSpPr/>
            <p:nvPr/>
          </p:nvSpPr>
          <p:spPr>
            <a:xfrm rot="16200000">
              <a:off x="6193844" y="5399755"/>
              <a:ext cx="704453" cy="601979"/>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6" name="TextBox 175"/>
          <p:cNvSpPr txBox="1"/>
          <p:nvPr/>
        </p:nvSpPr>
        <p:spPr>
          <a:xfrm>
            <a:off x="6544419" y="4416660"/>
            <a:ext cx="3675923" cy="584775"/>
          </a:xfrm>
          <a:prstGeom prst="rect">
            <a:avLst/>
          </a:prstGeom>
          <a:noFill/>
        </p:spPr>
        <p:txBody>
          <a:bodyPr wrap="square" rtlCol="1">
            <a:spAutoFit/>
          </a:bodyPr>
          <a:lstStyle/>
          <a:p>
            <a:pPr algn="just"/>
            <a:r>
              <a:rPr lang="en-US" sz="3200" b="1" dirty="0">
                <a:solidFill>
                  <a:srgbClr val="92D050"/>
                </a:solidFill>
                <a:latin typeface="Adam" panose="02000503000000000000" pitchFamily="50" charset="0"/>
              </a:rPr>
              <a:t>Jacob Sachs</a:t>
            </a:r>
            <a:endParaRPr lang="he-IL" sz="3200" b="1" dirty="0">
              <a:solidFill>
                <a:srgbClr val="92D050"/>
              </a:solidFill>
              <a:latin typeface="Adam" panose="02000503000000000000" pitchFamily="50" charset="0"/>
            </a:endParaRPr>
          </a:p>
        </p:txBody>
      </p:sp>
      <p:sp>
        <p:nvSpPr>
          <p:cNvPr id="177" name="TextBox 176"/>
          <p:cNvSpPr txBox="1"/>
          <p:nvPr/>
        </p:nvSpPr>
        <p:spPr>
          <a:xfrm>
            <a:off x="6544419" y="5001435"/>
            <a:ext cx="4056923" cy="1600438"/>
          </a:xfrm>
          <a:prstGeom prst="rect">
            <a:avLst/>
          </a:prstGeom>
          <a:noFill/>
        </p:spPr>
        <p:txBody>
          <a:bodyPr wrap="square" rtlCol="1">
            <a:spAutoFit/>
          </a:bodyPr>
          <a:lstStyle/>
          <a:p>
            <a:pPr algn="just" rtl="0"/>
            <a:r>
              <a:rPr lang="en-US" sz="2000" dirty="0" smtClean="0">
                <a:solidFill>
                  <a:schemeClr val="bg1"/>
                </a:solidFill>
                <a:latin typeface="Adam" panose="02000503000000000000" pitchFamily="50" charset="0"/>
              </a:rPr>
              <a:t>MS candidate in CS</a:t>
            </a:r>
          </a:p>
          <a:p>
            <a:pPr algn="just" rtl="0"/>
            <a:endParaRPr lang="en-US" sz="600" dirty="0" smtClean="0">
              <a:solidFill>
                <a:schemeClr val="bg1"/>
              </a:solidFill>
              <a:latin typeface="Adam" panose="02000503000000000000" pitchFamily="50" charset="0"/>
            </a:endParaRPr>
          </a:p>
          <a:p>
            <a:pPr algn="just" rtl="0"/>
            <a:r>
              <a:rPr lang="en-US" sz="2000" dirty="0" smtClean="0">
                <a:solidFill>
                  <a:schemeClr val="bg1"/>
                </a:solidFill>
                <a:latin typeface="Adam" panose="02000503000000000000" pitchFamily="50" charset="0"/>
              </a:rPr>
              <a:t>Description 1</a:t>
            </a:r>
          </a:p>
          <a:p>
            <a:pPr algn="just" rtl="0"/>
            <a:endParaRPr lang="en-US" sz="600" dirty="0" smtClean="0">
              <a:solidFill>
                <a:schemeClr val="bg1"/>
              </a:solidFill>
              <a:latin typeface="Adam" panose="02000503000000000000" pitchFamily="50" charset="0"/>
            </a:endParaRPr>
          </a:p>
          <a:p>
            <a:pPr algn="just"/>
            <a:r>
              <a:rPr lang="en-US" sz="2000" dirty="0">
                <a:solidFill>
                  <a:schemeClr val="bg1"/>
                </a:solidFill>
                <a:latin typeface="Adam" panose="02000503000000000000" pitchFamily="50" charset="0"/>
              </a:rPr>
              <a:t>Description 2</a:t>
            </a:r>
            <a:endParaRPr lang="en-US" sz="2000" dirty="0" smtClean="0">
              <a:solidFill>
                <a:schemeClr val="bg1"/>
              </a:solidFill>
              <a:latin typeface="Adam" panose="02000503000000000000" pitchFamily="50" charset="0"/>
            </a:endParaRPr>
          </a:p>
          <a:p>
            <a:pPr algn="just" rtl="0"/>
            <a:endParaRPr lang="en-US" sz="600" dirty="0" smtClean="0">
              <a:solidFill>
                <a:schemeClr val="bg1"/>
              </a:solidFill>
              <a:latin typeface="Adam" panose="02000503000000000000" pitchFamily="50" charset="0"/>
            </a:endParaRPr>
          </a:p>
          <a:p>
            <a:pPr algn="just"/>
            <a:r>
              <a:rPr lang="en-US" sz="2000" dirty="0">
                <a:solidFill>
                  <a:schemeClr val="bg1"/>
                </a:solidFill>
                <a:latin typeface="Adam" panose="02000503000000000000" pitchFamily="50" charset="0"/>
              </a:rPr>
              <a:t>Description 3</a:t>
            </a:r>
          </a:p>
        </p:txBody>
      </p:sp>
      <p:grpSp>
        <p:nvGrpSpPr>
          <p:cNvPr id="178" name="Group 177"/>
          <p:cNvGrpSpPr/>
          <p:nvPr/>
        </p:nvGrpSpPr>
        <p:grpSpPr>
          <a:xfrm>
            <a:off x="8572880" y="1827333"/>
            <a:ext cx="3508587" cy="1631216"/>
            <a:chOff x="2551499" y="1826582"/>
            <a:chExt cx="3508587" cy="1631216"/>
          </a:xfrm>
        </p:grpSpPr>
        <p:sp>
          <p:nvSpPr>
            <p:cNvPr id="179" name="TextBox 178"/>
            <p:cNvSpPr txBox="1"/>
            <p:nvPr/>
          </p:nvSpPr>
          <p:spPr>
            <a:xfrm>
              <a:off x="2886365" y="1826582"/>
              <a:ext cx="3173721" cy="1631216"/>
            </a:xfrm>
            <a:prstGeom prst="rect">
              <a:avLst/>
            </a:prstGeom>
            <a:noFill/>
          </p:spPr>
          <p:txBody>
            <a:bodyPr wrap="square" rtlCol="1">
              <a:spAutoFit/>
            </a:bodyPr>
            <a:lstStyle/>
            <a:p>
              <a:pPr algn="just"/>
              <a:r>
                <a:rPr lang="en-US" sz="2000" dirty="0" smtClean="0">
                  <a:solidFill>
                    <a:schemeClr val="bg1"/>
                  </a:solidFill>
                  <a:latin typeface="Adam" panose="02000503000000000000" pitchFamily="50" charset="0"/>
                </a:rPr>
                <a:t>jss2273@columbia.edu</a:t>
              </a:r>
            </a:p>
            <a:p>
              <a:pPr algn="just" rtl="0"/>
              <a:endParaRPr lang="en-US" sz="2000" dirty="0" smtClean="0">
                <a:solidFill>
                  <a:schemeClr val="bg1"/>
                </a:solidFill>
                <a:latin typeface="Adam" panose="02000503000000000000" pitchFamily="50" charset="0"/>
              </a:endParaRPr>
            </a:p>
            <a:p>
              <a:pPr algn="just" rtl="0"/>
              <a:r>
                <a:rPr lang="en-US" sz="2000" dirty="0" smtClean="0">
                  <a:solidFill>
                    <a:schemeClr val="bg1"/>
                  </a:solidFill>
                  <a:latin typeface="Adam" panose="02000503000000000000" pitchFamily="50" charset="0"/>
                </a:rPr>
                <a:t>&lt;</a:t>
              </a:r>
              <a:r>
                <a:rPr lang="en-US" sz="2000" dirty="0" err="1" smtClean="0">
                  <a:solidFill>
                    <a:schemeClr val="bg1"/>
                  </a:solidFill>
                  <a:latin typeface="Adam" panose="02000503000000000000" pitchFamily="50" charset="0"/>
                </a:rPr>
                <a:t>fb_username</a:t>
              </a:r>
              <a:r>
                <a:rPr lang="en-US" sz="2000" dirty="0" smtClean="0">
                  <a:solidFill>
                    <a:schemeClr val="bg1"/>
                  </a:solidFill>
                  <a:latin typeface="Adam" panose="02000503000000000000" pitchFamily="50" charset="0"/>
                </a:rPr>
                <a:t>&gt;</a:t>
              </a:r>
            </a:p>
            <a:p>
              <a:pPr algn="just" rtl="0"/>
              <a:endParaRPr lang="en-US" sz="2000" dirty="0" smtClean="0">
                <a:solidFill>
                  <a:schemeClr val="bg1"/>
                </a:solidFill>
                <a:latin typeface="Adam" panose="02000503000000000000" pitchFamily="50" charset="0"/>
              </a:endParaRPr>
            </a:p>
            <a:p>
              <a:pPr algn="just"/>
              <a:r>
                <a:rPr lang="en-US" sz="2000" dirty="0" smtClean="0">
                  <a:solidFill>
                    <a:schemeClr val="bg1"/>
                  </a:solidFill>
                  <a:latin typeface="Adam" panose="02000503000000000000" pitchFamily="50" charset="0"/>
                </a:rPr>
                <a:t>&lt;</a:t>
              </a:r>
              <a:r>
                <a:rPr lang="en-US" sz="2000" dirty="0" err="1" smtClean="0">
                  <a:solidFill>
                    <a:schemeClr val="bg1"/>
                  </a:solidFill>
                  <a:latin typeface="Adam" panose="02000503000000000000" pitchFamily="50" charset="0"/>
                </a:rPr>
                <a:t>linkedin_username</a:t>
              </a:r>
              <a:r>
                <a:rPr lang="en-US" sz="2000" dirty="0">
                  <a:solidFill>
                    <a:schemeClr val="bg1"/>
                  </a:solidFill>
                  <a:latin typeface="Adam" panose="02000503000000000000" pitchFamily="50" charset="0"/>
                </a:rPr>
                <a:t>&gt;</a:t>
              </a:r>
            </a:p>
          </p:txBody>
        </p:sp>
        <p:pic>
          <p:nvPicPr>
            <p:cNvPr id="180" name="Picture 4" descr="Images facebook f logo png transparent background pag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5658" y="2518583"/>
              <a:ext cx="247213" cy="247213"/>
            </a:xfrm>
            <a:prstGeom prst="rect">
              <a:avLst/>
            </a:prstGeom>
            <a:noFill/>
            <a:extLst>
              <a:ext uri="{909E8E84-426E-40DD-AFC4-6F175D3DCCD1}">
                <a14:hiddenFill xmlns:a14="http://schemas.microsoft.com/office/drawing/2010/main">
                  <a:solidFill>
                    <a:srgbClr val="FFFFFF"/>
                  </a:solidFill>
                </a14:hiddenFill>
              </a:ext>
            </a:extLst>
          </p:spPr>
        </p:pic>
        <p:pic>
          <p:nvPicPr>
            <p:cNvPr id="181" name="Picture 4" descr="http://www.iconsdb.com/icons/preview/white/linkedin-3-xxl.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75656" y="3145438"/>
              <a:ext cx="247213" cy="247213"/>
            </a:xfrm>
            <a:prstGeom prst="rect">
              <a:avLst/>
            </a:prstGeom>
            <a:noFill/>
            <a:extLst>
              <a:ext uri="{909E8E84-426E-40DD-AFC4-6F175D3DCCD1}">
                <a14:hiddenFill xmlns:a14="http://schemas.microsoft.com/office/drawing/2010/main">
                  <a:solidFill>
                    <a:srgbClr val="FFFFFF"/>
                  </a:solidFill>
                </a14:hiddenFill>
              </a:ext>
            </a:extLst>
          </p:spPr>
        </p:pic>
        <p:pic>
          <p:nvPicPr>
            <p:cNvPr id="182" name="Picture 181"/>
            <p:cNvPicPr>
              <a:picLocks noChangeAspect="1"/>
            </p:cNvPicPr>
            <p:nvPr/>
          </p:nvPicPr>
          <p:blipFill rotWithShape="1">
            <a:blip r:embed="rId7" cstate="print">
              <a:extLst>
                <a:ext uri="{BEBA8EAE-BF5A-486C-A8C5-ECC9F3942E4B}">
                  <a14:imgProps xmlns:a14="http://schemas.microsoft.com/office/drawing/2010/main">
                    <a14:imgLayer r:embed="rId8">
                      <a14:imgEffect>
                        <a14:backgroundRemoval t="7937" b="92857" l="1709" r="100000">
                          <a14:foregroundMark x1="56125" y1="84392" x2="56125" y2="84392"/>
                        </a14:backgroundRemoval>
                      </a14:imgEffect>
                    </a14:imgLayer>
                  </a14:imgProps>
                </a:ext>
                <a:ext uri="{28A0092B-C50C-407E-A947-70E740481C1C}">
                  <a14:useLocalDpi xmlns:a14="http://schemas.microsoft.com/office/drawing/2010/main" val="0"/>
                </a:ext>
              </a:extLst>
            </a:blip>
            <a:srcRect l="3334" t="11640" r="2678" b="11640"/>
            <a:stretch/>
          </p:blipFill>
          <p:spPr>
            <a:xfrm>
              <a:off x="2551499" y="1879157"/>
              <a:ext cx="295526" cy="259784"/>
            </a:xfrm>
            <a:prstGeom prst="rect">
              <a:avLst/>
            </a:prstGeom>
          </p:spPr>
        </p:pic>
      </p:grpSp>
    </p:spTree>
    <p:extLst>
      <p:ext uri="{BB962C8B-B14F-4D97-AF65-F5344CB8AC3E}">
        <p14:creationId xmlns:p14="http://schemas.microsoft.com/office/powerpoint/2010/main" val="1266669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55" name="Rectangle 54"/>
          <p:cNvSpPr/>
          <p:nvPr/>
        </p:nvSpPr>
        <p:spPr>
          <a:xfrm>
            <a:off x="6374465" y="0"/>
            <a:ext cx="530777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4" descr="http://ca.babytel.net/wp-content/themes/babytel/images/icons/Android-pho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3119" y="203144"/>
            <a:ext cx="3299844" cy="6451710"/>
          </a:xfrm>
          <a:prstGeom prst="rect">
            <a:avLst/>
          </a:prstGeom>
          <a:noFill/>
          <a:extLst>
            <a:ext uri="{909E8E84-426E-40DD-AFC4-6F175D3DCCD1}">
              <a14:hiddenFill xmlns:a14="http://schemas.microsoft.com/office/drawing/2010/main">
                <a:solidFill>
                  <a:srgbClr val="FFFFFF"/>
                </a:solidFill>
              </a14:hiddenFill>
            </a:ext>
          </a:extLst>
        </p:spPr>
      </p:pic>
      <p:sp>
        <p:nvSpPr>
          <p:cNvPr id="57" name="Rectangle 56"/>
          <p:cNvSpPr/>
          <p:nvPr/>
        </p:nvSpPr>
        <p:spPr>
          <a:xfrm>
            <a:off x="7674964" y="884421"/>
            <a:ext cx="2923081" cy="4991724"/>
          </a:xfrm>
          <a:prstGeom prst="rect">
            <a:avLst/>
          </a:prstGeom>
          <a:solidFill>
            <a:srgbClr val="08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536845" y="0"/>
            <a:ext cx="530969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4" descr="http://ca.babytel.net/wp-content/themes/babytel/images/icons/Android-pho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495" y="203144"/>
            <a:ext cx="3299844" cy="6451710"/>
          </a:xfrm>
          <a:prstGeom prst="rect">
            <a:avLst/>
          </a:prstGeom>
          <a:noFill/>
          <a:extLst>
            <a:ext uri="{909E8E84-426E-40DD-AFC4-6F175D3DCCD1}">
              <a14:hiddenFill xmlns:a14="http://schemas.microsoft.com/office/drawing/2010/main">
                <a:solidFill>
                  <a:srgbClr val="FFFFFF"/>
                </a:solidFill>
              </a14:hiddenFill>
            </a:ext>
          </a:extLst>
        </p:spPr>
      </p:pic>
      <p:sp>
        <p:nvSpPr>
          <p:cNvPr id="61" name="Rectangle 60"/>
          <p:cNvSpPr/>
          <p:nvPr/>
        </p:nvSpPr>
        <p:spPr>
          <a:xfrm>
            <a:off x="1574340" y="884421"/>
            <a:ext cx="2923081" cy="4991724"/>
          </a:xfrm>
          <a:prstGeom prst="rect">
            <a:avLst/>
          </a:prstGeom>
          <a:solidFill>
            <a:srgbClr val="08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1"/>
          <p:cNvPicPr>
            <a:picLocks noChangeAspect="1"/>
          </p:cNvPicPr>
          <p:nvPr/>
        </p:nvPicPr>
        <p:blipFill>
          <a:blip r:embed="rId3"/>
          <a:stretch>
            <a:fillRect/>
          </a:stretch>
        </p:blipFill>
        <p:spPr>
          <a:xfrm>
            <a:off x="2117258" y="2457116"/>
            <a:ext cx="1876730" cy="1982460"/>
          </a:xfrm>
          <a:prstGeom prst="rect">
            <a:avLst/>
          </a:prstGeom>
        </p:spPr>
      </p:pic>
      <p:grpSp>
        <p:nvGrpSpPr>
          <p:cNvPr id="8" name="Group 7"/>
          <p:cNvGrpSpPr/>
          <p:nvPr/>
        </p:nvGrpSpPr>
        <p:grpSpPr>
          <a:xfrm>
            <a:off x="7815111" y="1541073"/>
            <a:ext cx="2655859" cy="3784566"/>
            <a:chOff x="7820888" y="1570506"/>
            <a:chExt cx="2655859" cy="3784566"/>
          </a:xfrm>
        </p:grpSpPr>
        <p:sp>
          <p:nvSpPr>
            <p:cNvPr id="69" name="Snip Diagonal Corner Rectangle 68"/>
            <p:cNvSpPr/>
            <p:nvPr/>
          </p:nvSpPr>
          <p:spPr>
            <a:xfrm>
              <a:off x="7820888" y="1570506"/>
              <a:ext cx="2630880" cy="736291"/>
            </a:xfrm>
            <a:prstGeom prst="snip2DiagRect">
              <a:avLst>
                <a:gd name="adj1" fmla="val 50000"/>
                <a:gd name="adj2" fmla="val 16667"/>
              </a:avLst>
            </a:prstGeom>
            <a:solidFill>
              <a:srgbClr val="4FD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dam" panose="02000503000000000000" pitchFamily="50" charset="0"/>
                </a:rPr>
                <a:t>Static Activities</a:t>
              </a:r>
              <a:endParaRPr lang="en-US" dirty="0">
                <a:latin typeface="Adam" panose="02000503000000000000" pitchFamily="50" charset="0"/>
              </a:endParaRPr>
            </a:p>
          </p:txBody>
        </p:sp>
        <p:sp>
          <p:nvSpPr>
            <p:cNvPr id="70" name="Snip Diagonal Corner Rectangle 69"/>
            <p:cNvSpPr/>
            <p:nvPr/>
          </p:nvSpPr>
          <p:spPr>
            <a:xfrm>
              <a:off x="7845867" y="2588075"/>
              <a:ext cx="2630880" cy="736291"/>
            </a:xfrm>
            <a:prstGeom prst="snip2DiagRect">
              <a:avLst>
                <a:gd name="adj1" fmla="val 50000"/>
                <a:gd name="adj2" fmla="val 16667"/>
              </a:avLst>
            </a:prstGeom>
            <a:solidFill>
              <a:srgbClr val="6BD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dam" panose="02000503000000000000" pitchFamily="50" charset="0"/>
                </a:rPr>
                <a:t>Static </a:t>
              </a:r>
              <a:r>
                <a:rPr lang="en-US" dirty="0">
                  <a:latin typeface="Adam" panose="02000503000000000000" pitchFamily="50" charset="0"/>
                </a:rPr>
                <a:t>V</a:t>
              </a:r>
              <a:r>
                <a:rPr lang="en-US" dirty="0" smtClean="0">
                  <a:latin typeface="Adam" panose="02000503000000000000" pitchFamily="50" charset="0"/>
                </a:rPr>
                <a:t>iews</a:t>
              </a:r>
              <a:endParaRPr lang="en-US" dirty="0">
                <a:latin typeface="Adam" panose="02000503000000000000" pitchFamily="50" charset="0"/>
              </a:endParaRPr>
            </a:p>
          </p:txBody>
        </p:sp>
        <p:sp>
          <p:nvSpPr>
            <p:cNvPr id="71" name="Snip Diagonal Corner Rectangle 70"/>
            <p:cNvSpPr/>
            <p:nvPr/>
          </p:nvSpPr>
          <p:spPr>
            <a:xfrm>
              <a:off x="7820888" y="3605163"/>
              <a:ext cx="2630880" cy="736291"/>
            </a:xfrm>
            <a:prstGeom prst="snip2DiagRect">
              <a:avLst>
                <a:gd name="adj1" fmla="val 50000"/>
                <a:gd name="adj2" fmla="val 16667"/>
              </a:avLst>
            </a:prstGeom>
            <a:solidFill>
              <a:srgbClr val="11A0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dam" panose="02000503000000000000" pitchFamily="50" charset="0"/>
                </a:rPr>
                <a:t>Inner </a:t>
              </a:r>
              <a:r>
                <a:rPr lang="en-US" dirty="0">
                  <a:latin typeface="Adam" panose="02000503000000000000" pitchFamily="50" charset="0"/>
                </a:rPr>
                <a:t>C</a:t>
              </a:r>
              <a:r>
                <a:rPr lang="en-US" dirty="0" smtClean="0">
                  <a:latin typeface="Adam" panose="02000503000000000000" pitchFamily="50" charset="0"/>
                </a:rPr>
                <a:t>lasses</a:t>
              </a:r>
              <a:endParaRPr lang="en-US" dirty="0">
                <a:latin typeface="Adam" panose="02000503000000000000" pitchFamily="50" charset="0"/>
              </a:endParaRPr>
            </a:p>
          </p:txBody>
        </p:sp>
        <p:sp>
          <p:nvSpPr>
            <p:cNvPr id="72" name="Snip Diagonal Corner Rectangle 71"/>
            <p:cNvSpPr/>
            <p:nvPr/>
          </p:nvSpPr>
          <p:spPr>
            <a:xfrm>
              <a:off x="7820888" y="4618781"/>
              <a:ext cx="2630880" cy="736291"/>
            </a:xfrm>
            <a:prstGeom prst="snip2DiagRect">
              <a:avLst>
                <a:gd name="adj1" fmla="val 50000"/>
                <a:gd name="adj2" fmla="val 16667"/>
              </a:avLst>
            </a:prstGeom>
            <a:solidFill>
              <a:srgbClr val="007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dam" panose="02000503000000000000" pitchFamily="50" charset="0"/>
                </a:rPr>
                <a:t>Anonymous Classes</a:t>
              </a:r>
              <a:endParaRPr lang="en-US" dirty="0">
                <a:latin typeface="Adam" panose="02000503000000000000" pitchFamily="50" charset="0"/>
              </a:endParaRPr>
            </a:p>
          </p:txBody>
        </p:sp>
      </p:grpSp>
      <p:sp>
        <p:nvSpPr>
          <p:cNvPr id="9" name="Right Triangle 8"/>
          <p:cNvSpPr/>
          <p:nvPr/>
        </p:nvSpPr>
        <p:spPr>
          <a:xfrm rot="10800000">
            <a:off x="10163175" y="884420"/>
            <a:ext cx="434870" cy="453506"/>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0623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55" name="Rectangle 54"/>
          <p:cNvSpPr/>
          <p:nvPr/>
        </p:nvSpPr>
        <p:spPr>
          <a:xfrm>
            <a:off x="6411962" y="15256"/>
            <a:ext cx="530777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4" descr="http://ca.babytel.net/wp-content/themes/babytel/images/icons/Android-pho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3119" y="203144"/>
            <a:ext cx="3299844" cy="6451710"/>
          </a:xfrm>
          <a:prstGeom prst="rect">
            <a:avLst/>
          </a:prstGeom>
          <a:noFill/>
          <a:extLst>
            <a:ext uri="{909E8E84-426E-40DD-AFC4-6F175D3DCCD1}">
              <a14:hiddenFill xmlns:a14="http://schemas.microsoft.com/office/drawing/2010/main">
                <a:solidFill>
                  <a:srgbClr val="FFFFFF"/>
                </a:solidFill>
              </a14:hiddenFill>
            </a:ext>
          </a:extLst>
        </p:spPr>
      </p:pic>
      <p:sp>
        <p:nvSpPr>
          <p:cNvPr id="83" name="Rectangle 82"/>
          <p:cNvSpPr/>
          <p:nvPr/>
        </p:nvSpPr>
        <p:spPr>
          <a:xfrm>
            <a:off x="7674964" y="884421"/>
            <a:ext cx="2923081" cy="4991724"/>
          </a:xfrm>
          <a:prstGeom prst="rect">
            <a:avLst/>
          </a:prstGeom>
          <a:solidFill>
            <a:srgbClr val="08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536845" y="0"/>
            <a:ext cx="530969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4" descr="http://ca.babytel.net/wp-content/themes/babytel/images/icons/Android-pho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495" y="203144"/>
            <a:ext cx="3299844" cy="6451710"/>
          </a:xfrm>
          <a:prstGeom prst="rect">
            <a:avLst/>
          </a:prstGeom>
          <a:noFill/>
          <a:extLst>
            <a:ext uri="{909E8E84-426E-40DD-AFC4-6F175D3DCCD1}">
              <a14:hiddenFill xmlns:a14="http://schemas.microsoft.com/office/drawing/2010/main">
                <a:solidFill>
                  <a:srgbClr val="FFFFFF"/>
                </a:solidFill>
              </a14:hiddenFill>
            </a:ext>
          </a:extLst>
        </p:spPr>
      </p:pic>
      <p:sp>
        <p:nvSpPr>
          <p:cNvPr id="61" name="Rectangle 60"/>
          <p:cNvSpPr/>
          <p:nvPr/>
        </p:nvSpPr>
        <p:spPr>
          <a:xfrm>
            <a:off x="1574340" y="884421"/>
            <a:ext cx="2923081" cy="4991724"/>
          </a:xfrm>
          <a:prstGeom prst="rect">
            <a:avLst/>
          </a:prstGeom>
          <a:solidFill>
            <a:srgbClr val="08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43"/>
          <p:cNvGrpSpPr/>
          <p:nvPr/>
        </p:nvGrpSpPr>
        <p:grpSpPr>
          <a:xfrm>
            <a:off x="2634929" y="3086616"/>
            <a:ext cx="814976" cy="953706"/>
            <a:chOff x="602154" y="1817469"/>
            <a:chExt cx="2621106" cy="3067288"/>
          </a:xfrm>
          <a:noFill/>
        </p:grpSpPr>
        <p:sp>
          <p:nvSpPr>
            <p:cNvPr id="45" name="Diamond 44"/>
            <p:cNvSpPr/>
            <p:nvPr/>
          </p:nvSpPr>
          <p:spPr>
            <a:xfrm>
              <a:off x="1257432" y="1817469"/>
              <a:ext cx="1310552" cy="766822"/>
            </a:xfrm>
            <a:prstGeom prst="diamond">
              <a:avLst/>
            </a:prstGeom>
            <a:grp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iamond 45"/>
            <p:cNvSpPr/>
            <p:nvPr/>
          </p:nvSpPr>
          <p:spPr>
            <a:xfrm>
              <a:off x="1257432" y="2584291"/>
              <a:ext cx="1310552" cy="766822"/>
            </a:xfrm>
            <a:prstGeom prst="diamond">
              <a:avLst/>
            </a:prstGeom>
            <a:grp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iamond 46"/>
            <p:cNvSpPr/>
            <p:nvPr/>
          </p:nvSpPr>
          <p:spPr>
            <a:xfrm>
              <a:off x="1257432" y="3351113"/>
              <a:ext cx="1310552" cy="766822"/>
            </a:xfrm>
            <a:prstGeom prst="diamond">
              <a:avLst/>
            </a:prstGeom>
            <a:grp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iamond 47"/>
            <p:cNvSpPr/>
            <p:nvPr/>
          </p:nvSpPr>
          <p:spPr>
            <a:xfrm>
              <a:off x="1257432" y="4117935"/>
              <a:ext cx="1310552" cy="766822"/>
            </a:xfrm>
            <a:prstGeom prst="diamond">
              <a:avLst/>
            </a:prstGeom>
            <a:grp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iamond 48"/>
            <p:cNvSpPr/>
            <p:nvPr/>
          </p:nvSpPr>
          <p:spPr>
            <a:xfrm>
              <a:off x="1912708" y="2200880"/>
              <a:ext cx="1310552" cy="766822"/>
            </a:xfrm>
            <a:prstGeom prst="diamond">
              <a:avLst/>
            </a:prstGeom>
            <a:grp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iamond 49"/>
            <p:cNvSpPr/>
            <p:nvPr/>
          </p:nvSpPr>
          <p:spPr>
            <a:xfrm>
              <a:off x="1912708" y="2967702"/>
              <a:ext cx="1310552" cy="766822"/>
            </a:xfrm>
            <a:prstGeom prst="diamond">
              <a:avLst/>
            </a:prstGeom>
            <a:grp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iamond 50"/>
            <p:cNvSpPr/>
            <p:nvPr/>
          </p:nvSpPr>
          <p:spPr>
            <a:xfrm>
              <a:off x="1912708" y="3734524"/>
              <a:ext cx="1310552" cy="766822"/>
            </a:xfrm>
            <a:prstGeom prst="diamond">
              <a:avLst/>
            </a:prstGeom>
            <a:grp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Diamond 51"/>
            <p:cNvSpPr/>
            <p:nvPr/>
          </p:nvSpPr>
          <p:spPr>
            <a:xfrm>
              <a:off x="602155" y="2200880"/>
              <a:ext cx="1310552" cy="766822"/>
            </a:xfrm>
            <a:prstGeom prst="diamond">
              <a:avLst/>
            </a:prstGeom>
            <a:grp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iamond 52"/>
            <p:cNvSpPr/>
            <p:nvPr/>
          </p:nvSpPr>
          <p:spPr>
            <a:xfrm>
              <a:off x="602155" y="2967702"/>
              <a:ext cx="1310552" cy="766822"/>
            </a:xfrm>
            <a:prstGeom prst="diamond">
              <a:avLst/>
            </a:prstGeom>
            <a:grp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iamond 53"/>
            <p:cNvSpPr/>
            <p:nvPr/>
          </p:nvSpPr>
          <p:spPr>
            <a:xfrm>
              <a:off x="602155" y="3734524"/>
              <a:ext cx="1310552" cy="766822"/>
            </a:xfrm>
            <a:prstGeom prst="diamond">
              <a:avLst/>
            </a:prstGeom>
            <a:grp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rot="5400000">
              <a:off x="546382" y="2640065"/>
              <a:ext cx="766822" cy="655276"/>
            </a:xfrm>
            <a:prstGeom prst="triangle">
              <a:avLst/>
            </a:prstGeom>
            <a:grp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rot="5400000">
              <a:off x="546381" y="3406885"/>
              <a:ext cx="766822" cy="655276"/>
            </a:xfrm>
            <a:prstGeom prst="triangle">
              <a:avLst/>
            </a:prstGeom>
            <a:grp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rot="16200000">
              <a:off x="2512211" y="2640065"/>
              <a:ext cx="766822" cy="655276"/>
            </a:xfrm>
            <a:prstGeom prst="triangle">
              <a:avLst/>
            </a:prstGeom>
            <a:grp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rot="16200000">
              <a:off x="2512210" y="3406885"/>
              <a:ext cx="766822" cy="655276"/>
            </a:xfrm>
            <a:prstGeom prst="triangle">
              <a:avLst/>
            </a:prstGeom>
            <a:grp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2139766" y="2514140"/>
            <a:ext cx="1805302" cy="369332"/>
          </a:xfrm>
          <a:prstGeom prst="rect">
            <a:avLst/>
          </a:prstGeom>
        </p:spPr>
        <p:txBody>
          <a:bodyPr wrap="none">
            <a:spAutoFit/>
          </a:bodyPr>
          <a:lstStyle/>
          <a:p>
            <a:pPr algn="ctr"/>
            <a:r>
              <a:rPr lang="en-US" dirty="0" smtClean="0">
                <a:solidFill>
                  <a:schemeClr val="bg1"/>
                </a:solidFill>
                <a:latin typeface="Adam" panose="02000503000000000000" pitchFamily="50" charset="0"/>
              </a:rPr>
              <a:t>Activity Running</a:t>
            </a:r>
            <a:endParaRPr lang="en-US" dirty="0">
              <a:solidFill>
                <a:schemeClr val="bg1"/>
              </a:solidFill>
              <a:latin typeface="Adam" panose="02000503000000000000" pitchFamily="50" charset="0"/>
            </a:endParaRPr>
          </a:p>
        </p:txBody>
      </p:sp>
      <p:pic>
        <p:nvPicPr>
          <p:cNvPr id="68" name="Picture 67"/>
          <p:cNvPicPr>
            <a:picLocks noChangeAspect="1"/>
          </p:cNvPicPr>
          <p:nvPr/>
        </p:nvPicPr>
        <p:blipFill>
          <a:blip r:embed="rId3"/>
          <a:stretch>
            <a:fillRect/>
          </a:stretch>
        </p:blipFill>
        <p:spPr>
          <a:xfrm>
            <a:off x="8646683" y="3955217"/>
            <a:ext cx="1037124" cy="1095553"/>
          </a:xfrm>
          <a:prstGeom prst="rect">
            <a:avLst/>
          </a:prstGeom>
        </p:spPr>
      </p:pic>
      <p:sp>
        <p:nvSpPr>
          <p:cNvPr id="73" name="Rectangle 72"/>
          <p:cNvSpPr/>
          <p:nvPr/>
        </p:nvSpPr>
        <p:spPr>
          <a:xfrm>
            <a:off x="7689954" y="3334240"/>
            <a:ext cx="2924567" cy="46482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Adam" panose="02000503000000000000" pitchFamily="50" charset="0"/>
              </a:rPr>
              <a:t>Static memory leak detection for Android</a:t>
            </a:r>
            <a:endParaRPr lang="en-US" sz="1000" dirty="0">
              <a:latin typeface="Adam" panose="02000503000000000000" pitchFamily="50" charset="0"/>
            </a:endParaRPr>
          </a:p>
        </p:txBody>
      </p:sp>
      <p:grpSp>
        <p:nvGrpSpPr>
          <p:cNvPr id="74" name="Group 73"/>
          <p:cNvGrpSpPr/>
          <p:nvPr/>
        </p:nvGrpSpPr>
        <p:grpSpPr>
          <a:xfrm>
            <a:off x="7701932" y="5394465"/>
            <a:ext cx="2879597" cy="382606"/>
            <a:chOff x="3700058" y="3910661"/>
            <a:chExt cx="2879597" cy="382606"/>
          </a:xfrm>
        </p:grpSpPr>
        <p:sp>
          <p:nvSpPr>
            <p:cNvPr id="75" name="Rectangle 74"/>
            <p:cNvSpPr/>
            <p:nvPr/>
          </p:nvSpPr>
          <p:spPr>
            <a:xfrm>
              <a:off x="3700058" y="3910661"/>
              <a:ext cx="239268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bg1"/>
                  </a:solidFill>
                  <a:latin typeface="Adam" panose="02000503000000000000" pitchFamily="50" charset="0"/>
                </a:rPr>
                <a:t>Alon </a:t>
              </a:r>
              <a:r>
                <a:rPr lang="en-US" sz="1000" dirty="0" smtClean="0">
                  <a:solidFill>
                    <a:schemeClr val="bg1"/>
                  </a:solidFill>
                  <a:latin typeface="Adam" panose="02000503000000000000" pitchFamily="50" charset="0"/>
                </a:rPr>
                <a:t>Grinshpoon</a:t>
              </a:r>
            </a:p>
            <a:p>
              <a:r>
                <a:rPr lang="en-US" sz="800" dirty="0">
                  <a:solidFill>
                    <a:schemeClr val="bg1"/>
                  </a:solidFill>
                  <a:latin typeface="Adam" panose="02000503000000000000" pitchFamily="50" charset="0"/>
                </a:rPr>
                <a:t>ag3848@columbia.edu</a:t>
              </a:r>
              <a:r>
                <a:rPr lang="en-US" sz="800" dirty="0" smtClean="0">
                  <a:solidFill>
                    <a:schemeClr val="bg1"/>
                  </a:solidFill>
                  <a:latin typeface="Adam" panose="02000503000000000000" pitchFamily="50" charset="0"/>
                </a:rPr>
                <a:t> </a:t>
              </a:r>
              <a:endParaRPr lang="en-US" sz="800" dirty="0">
                <a:solidFill>
                  <a:schemeClr val="bg1"/>
                </a:solidFill>
                <a:latin typeface="Adam" panose="02000503000000000000" pitchFamily="50" charset="0"/>
              </a:endParaRPr>
            </a:p>
          </p:txBody>
        </p:sp>
        <p:sp>
          <p:nvSpPr>
            <p:cNvPr id="76" name="Rectangle 75"/>
            <p:cNvSpPr/>
            <p:nvPr/>
          </p:nvSpPr>
          <p:spPr>
            <a:xfrm>
              <a:off x="3958375" y="3910661"/>
              <a:ext cx="262128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bg1"/>
                  </a:solidFill>
                  <a:latin typeface="Adam" panose="02000503000000000000" pitchFamily="50" charset="0"/>
                  <a:ea typeface="Roboto Light" panose="02000000000000000000" pitchFamily="2" charset="0"/>
                </a:rPr>
                <a:t>Jacob </a:t>
              </a:r>
              <a:r>
                <a:rPr lang="en-US" sz="1000" dirty="0" smtClean="0">
                  <a:solidFill>
                    <a:schemeClr val="bg1"/>
                  </a:solidFill>
                  <a:latin typeface="Adam" panose="02000503000000000000" pitchFamily="50" charset="0"/>
                  <a:ea typeface="Roboto Light" panose="02000000000000000000" pitchFamily="2" charset="0"/>
                </a:rPr>
                <a:t>Sachs</a:t>
              </a:r>
            </a:p>
            <a:p>
              <a:pPr algn="r"/>
              <a:r>
                <a:rPr lang="en-US" sz="800" dirty="0" smtClean="0">
                  <a:solidFill>
                    <a:schemeClr val="bg1"/>
                  </a:solidFill>
                  <a:latin typeface="Adam" panose="02000503000000000000" pitchFamily="50" charset="0"/>
                  <a:ea typeface="Roboto Light" panose="02000000000000000000" pitchFamily="2" charset="0"/>
                </a:rPr>
                <a:t>jss2273@columbia.edu</a:t>
              </a:r>
              <a:endParaRPr lang="en-US" sz="800" dirty="0">
                <a:solidFill>
                  <a:schemeClr val="bg1"/>
                </a:solidFill>
                <a:latin typeface="Adam" panose="02000503000000000000" pitchFamily="50" charset="0"/>
                <a:ea typeface="Roboto Light" panose="02000000000000000000" pitchFamily="2" charset="0"/>
              </a:endParaRPr>
            </a:p>
          </p:txBody>
        </p:sp>
      </p:grpSp>
      <p:sp>
        <p:nvSpPr>
          <p:cNvPr id="77" name="Rectangle 76"/>
          <p:cNvSpPr/>
          <p:nvPr/>
        </p:nvSpPr>
        <p:spPr>
          <a:xfrm>
            <a:off x="7946701" y="1859052"/>
            <a:ext cx="239268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dam" panose="02000503000000000000" pitchFamily="50" charset="0"/>
                <a:ea typeface="Roboto Light" panose="02000000000000000000" pitchFamily="2" charset="0"/>
              </a:rPr>
              <a:t>E6121 Reliable </a:t>
            </a:r>
            <a:r>
              <a:rPr lang="en-US" sz="1600" dirty="0" smtClean="0">
                <a:solidFill>
                  <a:schemeClr val="bg1"/>
                </a:solidFill>
                <a:latin typeface="Adam" panose="02000503000000000000" pitchFamily="50" charset="0"/>
                <a:ea typeface="Roboto Light" panose="02000000000000000000" pitchFamily="2" charset="0"/>
              </a:rPr>
              <a:t>Software</a:t>
            </a:r>
            <a:endParaRPr lang="en-US" sz="1600" dirty="0">
              <a:solidFill>
                <a:schemeClr val="bg1"/>
              </a:solidFill>
              <a:latin typeface="Adam" panose="02000503000000000000" pitchFamily="50" charset="0"/>
              <a:ea typeface="Roboto Light" panose="02000000000000000000" pitchFamily="2" charset="0"/>
            </a:endParaRPr>
          </a:p>
        </p:txBody>
      </p:sp>
      <p:pic>
        <p:nvPicPr>
          <p:cNvPr id="78" name="Picture 2" descr="http://www.cs.columbia.edu/wp-content/themes/columbia-cs/assets/img/main-logo.png"/>
          <p:cNvPicPr>
            <a:picLocks noChangeAspect="1" noChangeArrowheads="1"/>
          </p:cNvPicPr>
          <p:nvPr/>
        </p:nvPicPr>
        <p:blipFill rotWithShape="1">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Effect>
                      <a14:sharpenSoften amount="50000"/>
                    </a14:imgEffect>
                  </a14:imgLayer>
                </a14:imgProps>
              </a:ext>
              <a:ext uri="{28A0092B-C50C-407E-A947-70E740481C1C}">
                <a14:useLocalDpi xmlns:a14="http://schemas.microsoft.com/office/drawing/2010/main" val="0"/>
              </a:ext>
            </a:extLst>
          </a:blip>
          <a:srcRect t="-1" r="79248" b="-7686"/>
          <a:stretch/>
        </p:blipFill>
        <p:spPr bwMode="auto">
          <a:xfrm>
            <a:off x="9977707" y="1013056"/>
            <a:ext cx="562624" cy="455981"/>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p:cNvSpPr/>
          <p:nvPr/>
        </p:nvSpPr>
        <p:spPr>
          <a:xfrm>
            <a:off x="8320081" y="2194355"/>
            <a:ext cx="164592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Adam" panose="02000503000000000000" pitchFamily="50" charset="0"/>
                <a:ea typeface="Roboto Light" panose="02000000000000000000" pitchFamily="2" charset="0"/>
              </a:rPr>
              <a:t>Final Project</a:t>
            </a:r>
            <a:endParaRPr lang="en-US" sz="1600" dirty="0">
              <a:solidFill>
                <a:schemeClr val="bg1"/>
              </a:solidFill>
              <a:latin typeface="Adam" panose="02000503000000000000" pitchFamily="50" charset="0"/>
              <a:ea typeface="Roboto Light" panose="02000000000000000000" pitchFamily="2" charset="0"/>
            </a:endParaRPr>
          </a:p>
        </p:txBody>
      </p:sp>
      <p:sp>
        <p:nvSpPr>
          <p:cNvPr id="80" name="TextBox 79"/>
          <p:cNvSpPr txBox="1"/>
          <p:nvPr/>
        </p:nvSpPr>
        <p:spPr>
          <a:xfrm>
            <a:off x="7701932" y="2564187"/>
            <a:ext cx="2879597" cy="1154162"/>
          </a:xfrm>
          <a:prstGeom prst="rect">
            <a:avLst/>
          </a:prstGeom>
          <a:noFill/>
        </p:spPr>
        <p:txBody>
          <a:bodyPr wrap="square" rtlCol="0">
            <a:spAutoFit/>
          </a:bodyPr>
          <a:lstStyle/>
          <a:p>
            <a:pPr algn="ctr"/>
            <a:r>
              <a:rPr lang="en-US" sz="6800" dirty="0" err="1" smtClean="0">
                <a:solidFill>
                  <a:schemeClr val="bg1"/>
                </a:solidFill>
                <a:latin typeface="Adam" panose="02000503000000000000" pitchFamily="50" charset="0"/>
              </a:rPr>
              <a:t>InfeRS</a:t>
            </a:r>
            <a:endParaRPr lang="en-US" sz="6800" dirty="0">
              <a:solidFill>
                <a:schemeClr val="bg1"/>
              </a:solidFill>
              <a:latin typeface="Adam" panose="02000503000000000000" pitchFamily="50" charset="0"/>
            </a:endParaRPr>
          </a:p>
        </p:txBody>
      </p:sp>
      <p:sp>
        <p:nvSpPr>
          <p:cNvPr id="81" name="Right Triangle 80"/>
          <p:cNvSpPr/>
          <p:nvPr/>
        </p:nvSpPr>
        <p:spPr>
          <a:xfrm rot="5400000">
            <a:off x="7684282" y="875103"/>
            <a:ext cx="434870" cy="453506"/>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ight Triangle 81"/>
          <p:cNvSpPr/>
          <p:nvPr/>
        </p:nvSpPr>
        <p:spPr>
          <a:xfrm>
            <a:off x="1574340" y="5422638"/>
            <a:ext cx="434870" cy="453506"/>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Snip Diagonal Corner Rectangle 34"/>
          <p:cNvSpPr/>
          <p:nvPr/>
        </p:nvSpPr>
        <p:spPr>
          <a:xfrm>
            <a:off x="2056442" y="2256070"/>
            <a:ext cx="1971950" cy="267533"/>
          </a:xfrm>
          <a:prstGeom prst="snip2DiagRect">
            <a:avLst>
              <a:gd name="adj1" fmla="val 50000"/>
              <a:gd name="adj2" fmla="val 1666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4FD792"/>
                </a:solidFill>
                <a:latin typeface="Adam" panose="02000503000000000000" pitchFamily="50" charset="0"/>
              </a:rPr>
              <a:t>Static Activities</a:t>
            </a:r>
            <a:endParaRPr lang="en-US" sz="1400" dirty="0">
              <a:solidFill>
                <a:srgbClr val="4FD792"/>
              </a:solidFill>
              <a:latin typeface="Adam" panose="02000503000000000000" pitchFamily="50" charset="0"/>
            </a:endParaRPr>
          </a:p>
        </p:txBody>
      </p:sp>
    </p:spTree>
    <p:extLst>
      <p:ext uri="{BB962C8B-B14F-4D97-AF65-F5344CB8AC3E}">
        <p14:creationId xmlns:p14="http://schemas.microsoft.com/office/powerpoint/2010/main" val="67952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55" name="Rectangle 54"/>
          <p:cNvSpPr/>
          <p:nvPr/>
        </p:nvSpPr>
        <p:spPr>
          <a:xfrm>
            <a:off x="6411962" y="15256"/>
            <a:ext cx="530777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4" descr="http://ca.babytel.net/wp-content/themes/babytel/images/icons/Android-pho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3119" y="203144"/>
            <a:ext cx="3299844" cy="6451710"/>
          </a:xfrm>
          <a:prstGeom prst="rect">
            <a:avLst/>
          </a:prstGeom>
          <a:noFill/>
          <a:extLst>
            <a:ext uri="{909E8E84-426E-40DD-AFC4-6F175D3DCCD1}">
              <a14:hiddenFill xmlns:a14="http://schemas.microsoft.com/office/drawing/2010/main">
                <a:solidFill>
                  <a:srgbClr val="FFFFFF"/>
                </a:solidFill>
              </a14:hiddenFill>
            </a:ext>
          </a:extLst>
        </p:spPr>
      </p:pic>
      <p:sp>
        <p:nvSpPr>
          <p:cNvPr id="83" name="Rectangle 82"/>
          <p:cNvSpPr/>
          <p:nvPr/>
        </p:nvSpPr>
        <p:spPr>
          <a:xfrm>
            <a:off x="7674964" y="884421"/>
            <a:ext cx="2923081" cy="4991724"/>
          </a:xfrm>
          <a:prstGeom prst="rect">
            <a:avLst/>
          </a:prstGeom>
          <a:solidFill>
            <a:srgbClr val="08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536845" y="0"/>
            <a:ext cx="530969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4" descr="http://ca.babytel.net/wp-content/themes/babytel/images/icons/Android-pho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495" y="203144"/>
            <a:ext cx="3299844" cy="6451710"/>
          </a:xfrm>
          <a:prstGeom prst="rect">
            <a:avLst/>
          </a:prstGeom>
          <a:noFill/>
          <a:extLst>
            <a:ext uri="{909E8E84-426E-40DD-AFC4-6F175D3DCCD1}">
              <a14:hiddenFill xmlns:a14="http://schemas.microsoft.com/office/drawing/2010/main">
                <a:solidFill>
                  <a:srgbClr val="FFFFFF"/>
                </a:solidFill>
              </a14:hiddenFill>
            </a:ext>
          </a:extLst>
        </p:spPr>
      </p:pic>
      <p:sp>
        <p:nvSpPr>
          <p:cNvPr id="61" name="Rectangle 60"/>
          <p:cNvSpPr/>
          <p:nvPr/>
        </p:nvSpPr>
        <p:spPr>
          <a:xfrm>
            <a:off x="1574340" y="884421"/>
            <a:ext cx="2923081" cy="4991724"/>
          </a:xfrm>
          <a:prstGeom prst="rect">
            <a:avLst/>
          </a:prstGeom>
          <a:solidFill>
            <a:srgbClr val="08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43"/>
          <p:cNvGrpSpPr/>
          <p:nvPr/>
        </p:nvGrpSpPr>
        <p:grpSpPr>
          <a:xfrm>
            <a:off x="2634929" y="3086616"/>
            <a:ext cx="814976" cy="953706"/>
            <a:chOff x="602154" y="1817469"/>
            <a:chExt cx="2621106" cy="3067288"/>
          </a:xfrm>
          <a:noFill/>
        </p:grpSpPr>
        <p:sp>
          <p:nvSpPr>
            <p:cNvPr id="45" name="Diamond 44"/>
            <p:cNvSpPr/>
            <p:nvPr/>
          </p:nvSpPr>
          <p:spPr>
            <a:xfrm>
              <a:off x="1257432" y="1817469"/>
              <a:ext cx="1310552" cy="766822"/>
            </a:xfrm>
            <a:prstGeom prst="diamond">
              <a:avLst/>
            </a:prstGeom>
            <a:grp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iamond 45"/>
            <p:cNvSpPr/>
            <p:nvPr/>
          </p:nvSpPr>
          <p:spPr>
            <a:xfrm>
              <a:off x="1257432" y="2584291"/>
              <a:ext cx="1310552" cy="766822"/>
            </a:xfrm>
            <a:prstGeom prst="diamond">
              <a:avLst/>
            </a:prstGeom>
            <a:grp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iamond 46"/>
            <p:cNvSpPr/>
            <p:nvPr/>
          </p:nvSpPr>
          <p:spPr>
            <a:xfrm>
              <a:off x="1257432" y="3351113"/>
              <a:ext cx="1310552" cy="766822"/>
            </a:xfrm>
            <a:prstGeom prst="diamond">
              <a:avLst/>
            </a:prstGeom>
            <a:grp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iamond 47"/>
            <p:cNvSpPr/>
            <p:nvPr/>
          </p:nvSpPr>
          <p:spPr>
            <a:xfrm>
              <a:off x="1257432" y="4117935"/>
              <a:ext cx="1310552" cy="766822"/>
            </a:xfrm>
            <a:prstGeom prst="diamond">
              <a:avLst/>
            </a:prstGeom>
            <a:grp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iamond 48"/>
            <p:cNvSpPr/>
            <p:nvPr/>
          </p:nvSpPr>
          <p:spPr>
            <a:xfrm>
              <a:off x="1912708" y="2200880"/>
              <a:ext cx="1310552" cy="766822"/>
            </a:xfrm>
            <a:prstGeom prst="diamond">
              <a:avLst/>
            </a:prstGeom>
            <a:grp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iamond 49"/>
            <p:cNvSpPr/>
            <p:nvPr/>
          </p:nvSpPr>
          <p:spPr>
            <a:xfrm>
              <a:off x="1912708" y="2967702"/>
              <a:ext cx="1310552" cy="766822"/>
            </a:xfrm>
            <a:prstGeom prst="diamond">
              <a:avLst/>
            </a:prstGeom>
            <a:grp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iamond 50"/>
            <p:cNvSpPr/>
            <p:nvPr/>
          </p:nvSpPr>
          <p:spPr>
            <a:xfrm>
              <a:off x="1912708" y="3734524"/>
              <a:ext cx="1310552" cy="766822"/>
            </a:xfrm>
            <a:prstGeom prst="diamond">
              <a:avLst/>
            </a:prstGeom>
            <a:grp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Diamond 51"/>
            <p:cNvSpPr/>
            <p:nvPr/>
          </p:nvSpPr>
          <p:spPr>
            <a:xfrm>
              <a:off x="602155" y="2200880"/>
              <a:ext cx="1310552" cy="766822"/>
            </a:xfrm>
            <a:prstGeom prst="diamond">
              <a:avLst/>
            </a:prstGeom>
            <a:grp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iamond 52"/>
            <p:cNvSpPr/>
            <p:nvPr/>
          </p:nvSpPr>
          <p:spPr>
            <a:xfrm>
              <a:off x="602155" y="2967702"/>
              <a:ext cx="1310552" cy="766822"/>
            </a:xfrm>
            <a:prstGeom prst="diamond">
              <a:avLst/>
            </a:prstGeom>
            <a:grp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iamond 53"/>
            <p:cNvSpPr/>
            <p:nvPr/>
          </p:nvSpPr>
          <p:spPr>
            <a:xfrm>
              <a:off x="602155" y="3734524"/>
              <a:ext cx="1310552" cy="766822"/>
            </a:xfrm>
            <a:prstGeom prst="diamond">
              <a:avLst/>
            </a:prstGeom>
            <a:grp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rot="5400000">
              <a:off x="546382" y="2640065"/>
              <a:ext cx="766822" cy="655276"/>
            </a:xfrm>
            <a:prstGeom prst="triangle">
              <a:avLst/>
            </a:prstGeom>
            <a:grp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rot="5400000">
              <a:off x="546381" y="3406885"/>
              <a:ext cx="766822" cy="655276"/>
            </a:xfrm>
            <a:prstGeom prst="triangle">
              <a:avLst/>
            </a:prstGeom>
            <a:grp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rot="16200000">
              <a:off x="2512211" y="2640065"/>
              <a:ext cx="766822" cy="655276"/>
            </a:xfrm>
            <a:prstGeom prst="triangle">
              <a:avLst/>
            </a:prstGeom>
            <a:grp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rot="16200000">
              <a:off x="2512210" y="3406885"/>
              <a:ext cx="766822" cy="655276"/>
            </a:xfrm>
            <a:prstGeom prst="triangle">
              <a:avLst/>
            </a:prstGeom>
            <a:grp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2139766" y="2514140"/>
            <a:ext cx="1805302" cy="369332"/>
          </a:xfrm>
          <a:prstGeom prst="rect">
            <a:avLst/>
          </a:prstGeom>
        </p:spPr>
        <p:txBody>
          <a:bodyPr wrap="none">
            <a:spAutoFit/>
          </a:bodyPr>
          <a:lstStyle/>
          <a:p>
            <a:pPr algn="ctr"/>
            <a:r>
              <a:rPr lang="en-US" dirty="0" smtClean="0">
                <a:solidFill>
                  <a:schemeClr val="bg1"/>
                </a:solidFill>
                <a:latin typeface="Adam" panose="02000503000000000000" pitchFamily="50" charset="0"/>
              </a:rPr>
              <a:t>Activity Running</a:t>
            </a:r>
            <a:endParaRPr lang="en-US" dirty="0">
              <a:solidFill>
                <a:schemeClr val="bg1"/>
              </a:solidFill>
              <a:latin typeface="Adam" panose="02000503000000000000" pitchFamily="50" charset="0"/>
            </a:endParaRPr>
          </a:p>
        </p:txBody>
      </p:sp>
      <p:pic>
        <p:nvPicPr>
          <p:cNvPr id="68" name="Picture 67"/>
          <p:cNvPicPr>
            <a:picLocks noChangeAspect="1"/>
          </p:cNvPicPr>
          <p:nvPr/>
        </p:nvPicPr>
        <p:blipFill>
          <a:blip r:embed="rId3"/>
          <a:stretch>
            <a:fillRect/>
          </a:stretch>
        </p:blipFill>
        <p:spPr>
          <a:xfrm>
            <a:off x="8646683" y="3955217"/>
            <a:ext cx="1037124" cy="1095553"/>
          </a:xfrm>
          <a:prstGeom prst="rect">
            <a:avLst/>
          </a:prstGeom>
        </p:spPr>
      </p:pic>
      <p:sp>
        <p:nvSpPr>
          <p:cNvPr id="73" name="Rectangle 72"/>
          <p:cNvSpPr/>
          <p:nvPr/>
        </p:nvSpPr>
        <p:spPr>
          <a:xfrm>
            <a:off x="7689954" y="3334240"/>
            <a:ext cx="2924567" cy="46482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Adam" panose="02000503000000000000" pitchFamily="50" charset="0"/>
              </a:rPr>
              <a:t>Static memory leak detection for Android</a:t>
            </a:r>
            <a:endParaRPr lang="en-US" sz="1000" dirty="0">
              <a:latin typeface="Adam" panose="02000503000000000000" pitchFamily="50" charset="0"/>
            </a:endParaRPr>
          </a:p>
        </p:txBody>
      </p:sp>
      <p:grpSp>
        <p:nvGrpSpPr>
          <p:cNvPr id="74" name="Group 73"/>
          <p:cNvGrpSpPr/>
          <p:nvPr/>
        </p:nvGrpSpPr>
        <p:grpSpPr>
          <a:xfrm>
            <a:off x="7701932" y="5394465"/>
            <a:ext cx="2879597" cy="382606"/>
            <a:chOff x="3700058" y="3910661"/>
            <a:chExt cx="2879597" cy="382606"/>
          </a:xfrm>
        </p:grpSpPr>
        <p:sp>
          <p:nvSpPr>
            <p:cNvPr id="75" name="Rectangle 74"/>
            <p:cNvSpPr/>
            <p:nvPr/>
          </p:nvSpPr>
          <p:spPr>
            <a:xfrm>
              <a:off x="3700058" y="3910661"/>
              <a:ext cx="239268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bg1"/>
                  </a:solidFill>
                  <a:latin typeface="Adam" panose="02000503000000000000" pitchFamily="50" charset="0"/>
                </a:rPr>
                <a:t>Alon </a:t>
              </a:r>
              <a:r>
                <a:rPr lang="en-US" sz="1000" dirty="0" smtClean="0">
                  <a:solidFill>
                    <a:schemeClr val="bg1"/>
                  </a:solidFill>
                  <a:latin typeface="Adam" panose="02000503000000000000" pitchFamily="50" charset="0"/>
                </a:rPr>
                <a:t>Grinshpoon</a:t>
              </a:r>
            </a:p>
            <a:p>
              <a:r>
                <a:rPr lang="en-US" sz="800" dirty="0">
                  <a:solidFill>
                    <a:schemeClr val="bg1"/>
                  </a:solidFill>
                  <a:latin typeface="Adam" panose="02000503000000000000" pitchFamily="50" charset="0"/>
                </a:rPr>
                <a:t>ag3848@columbia.edu</a:t>
              </a:r>
              <a:r>
                <a:rPr lang="en-US" sz="800" dirty="0" smtClean="0">
                  <a:solidFill>
                    <a:schemeClr val="bg1"/>
                  </a:solidFill>
                  <a:latin typeface="Adam" panose="02000503000000000000" pitchFamily="50" charset="0"/>
                </a:rPr>
                <a:t> </a:t>
              </a:r>
              <a:endParaRPr lang="en-US" sz="800" dirty="0">
                <a:solidFill>
                  <a:schemeClr val="bg1"/>
                </a:solidFill>
                <a:latin typeface="Adam" panose="02000503000000000000" pitchFamily="50" charset="0"/>
              </a:endParaRPr>
            </a:p>
          </p:txBody>
        </p:sp>
        <p:sp>
          <p:nvSpPr>
            <p:cNvPr id="76" name="Rectangle 75"/>
            <p:cNvSpPr/>
            <p:nvPr/>
          </p:nvSpPr>
          <p:spPr>
            <a:xfrm>
              <a:off x="3958375" y="3910661"/>
              <a:ext cx="262128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bg1"/>
                  </a:solidFill>
                  <a:latin typeface="Adam" panose="02000503000000000000" pitchFamily="50" charset="0"/>
                  <a:ea typeface="Roboto Light" panose="02000000000000000000" pitchFamily="2" charset="0"/>
                </a:rPr>
                <a:t>Jacob </a:t>
              </a:r>
              <a:r>
                <a:rPr lang="en-US" sz="1000" dirty="0" smtClean="0">
                  <a:solidFill>
                    <a:schemeClr val="bg1"/>
                  </a:solidFill>
                  <a:latin typeface="Adam" panose="02000503000000000000" pitchFamily="50" charset="0"/>
                  <a:ea typeface="Roboto Light" panose="02000000000000000000" pitchFamily="2" charset="0"/>
                </a:rPr>
                <a:t>Sachs</a:t>
              </a:r>
            </a:p>
            <a:p>
              <a:pPr algn="r"/>
              <a:r>
                <a:rPr lang="en-US" sz="800" dirty="0" smtClean="0">
                  <a:solidFill>
                    <a:schemeClr val="bg1"/>
                  </a:solidFill>
                  <a:latin typeface="Adam" panose="02000503000000000000" pitchFamily="50" charset="0"/>
                  <a:ea typeface="Roboto Light" panose="02000000000000000000" pitchFamily="2" charset="0"/>
                </a:rPr>
                <a:t>jss2273@columbia.edu</a:t>
              </a:r>
              <a:endParaRPr lang="en-US" sz="800" dirty="0">
                <a:solidFill>
                  <a:schemeClr val="bg1"/>
                </a:solidFill>
                <a:latin typeface="Adam" panose="02000503000000000000" pitchFamily="50" charset="0"/>
                <a:ea typeface="Roboto Light" panose="02000000000000000000" pitchFamily="2" charset="0"/>
              </a:endParaRPr>
            </a:p>
          </p:txBody>
        </p:sp>
      </p:grpSp>
      <p:sp>
        <p:nvSpPr>
          <p:cNvPr id="77" name="Rectangle 76"/>
          <p:cNvSpPr/>
          <p:nvPr/>
        </p:nvSpPr>
        <p:spPr>
          <a:xfrm>
            <a:off x="7946701" y="1859052"/>
            <a:ext cx="239268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dam" panose="02000503000000000000" pitchFamily="50" charset="0"/>
                <a:ea typeface="Roboto Light" panose="02000000000000000000" pitchFamily="2" charset="0"/>
              </a:rPr>
              <a:t>E6121 Reliable </a:t>
            </a:r>
            <a:r>
              <a:rPr lang="en-US" sz="1600" dirty="0" smtClean="0">
                <a:solidFill>
                  <a:schemeClr val="bg1"/>
                </a:solidFill>
                <a:latin typeface="Adam" panose="02000503000000000000" pitchFamily="50" charset="0"/>
                <a:ea typeface="Roboto Light" panose="02000000000000000000" pitchFamily="2" charset="0"/>
              </a:rPr>
              <a:t>Software</a:t>
            </a:r>
            <a:endParaRPr lang="en-US" sz="1600" dirty="0">
              <a:solidFill>
                <a:schemeClr val="bg1"/>
              </a:solidFill>
              <a:latin typeface="Adam" panose="02000503000000000000" pitchFamily="50" charset="0"/>
              <a:ea typeface="Roboto Light" panose="02000000000000000000" pitchFamily="2" charset="0"/>
            </a:endParaRPr>
          </a:p>
        </p:txBody>
      </p:sp>
      <p:pic>
        <p:nvPicPr>
          <p:cNvPr id="78" name="Picture 2" descr="http://www.cs.columbia.edu/wp-content/themes/columbia-cs/assets/img/main-logo.png"/>
          <p:cNvPicPr>
            <a:picLocks noChangeAspect="1" noChangeArrowheads="1"/>
          </p:cNvPicPr>
          <p:nvPr/>
        </p:nvPicPr>
        <p:blipFill rotWithShape="1">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Effect>
                      <a14:sharpenSoften amount="50000"/>
                    </a14:imgEffect>
                  </a14:imgLayer>
                </a14:imgProps>
              </a:ext>
              <a:ext uri="{28A0092B-C50C-407E-A947-70E740481C1C}">
                <a14:useLocalDpi xmlns:a14="http://schemas.microsoft.com/office/drawing/2010/main" val="0"/>
              </a:ext>
            </a:extLst>
          </a:blip>
          <a:srcRect t="-1" r="79248" b="-7686"/>
          <a:stretch/>
        </p:blipFill>
        <p:spPr bwMode="auto">
          <a:xfrm>
            <a:off x="9977707" y="1013056"/>
            <a:ext cx="562624" cy="455981"/>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p:cNvSpPr/>
          <p:nvPr/>
        </p:nvSpPr>
        <p:spPr>
          <a:xfrm>
            <a:off x="8320081" y="2194355"/>
            <a:ext cx="164592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Adam" panose="02000503000000000000" pitchFamily="50" charset="0"/>
                <a:ea typeface="Roboto Light" panose="02000000000000000000" pitchFamily="2" charset="0"/>
              </a:rPr>
              <a:t>Final Project</a:t>
            </a:r>
            <a:endParaRPr lang="en-US" sz="1600" dirty="0">
              <a:solidFill>
                <a:schemeClr val="bg1"/>
              </a:solidFill>
              <a:latin typeface="Adam" panose="02000503000000000000" pitchFamily="50" charset="0"/>
              <a:ea typeface="Roboto Light" panose="02000000000000000000" pitchFamily="2" charset="0"/>
            </a:endParaRPr>
          </a:p>
        </p:txBody>
      </p:sp>
      <p:sp>
        <p:nvSpPr>
          <p:cNvPr id="80" name="TextBox 79"/>
          <p:cNvSpPr txBox="1"/>
          <p:nvPr/>
        </p:nvSpPr>
        <p:spPr>
          <a:xfrm>
            <a:off x="7701932" y="2564187"/>
            <a:ext cx="2879597" cy="1154162"/>
          </a:xfrm>
          <a:prstGeom prst="rect">
            <a:avLst/>
          </a:prstGeom>
          <a:noFill/>
        </p:spPr>
        <p:txBody>
          <a:bodyPr wrap="square" rtlCol="0">
            <a:spAutoFit/>
          </a:bodyPr>
          <a:lstStyle/>
          <a:p>
            <a:pPr algn="ctr"/>
            <a:r>
              <a:rPr lang="en-US" sz="6800" dirty="0" err="1" smtClean="0">
                <a:solidFill>
                  <a:schemeClr val="bg1"/>
                </a:solidFill>
                <a:latin typeface="Adam" panose="02000503000000000000" pitchFamily="50" charset="0"/>
              </a:rPr>
              <a:t>InfeRS</a:t>
            </a:r>
            <a:endParaRPr lang="en-US" sz="6800" dirty="0">
              <a:solidFill>
                <a:schemeClr val="bg1"/>
              </a:solidFill>
              <a:latin typeface="Adam" panose="02000503000000000000" pitchFamily="50" charset="0"/>
            </a:endParaRPr>
          </a:p>
        </p:txBody>
      </p:sp>
      <p:sp>
        <p:nvSpPr>
          <p:cNvPr id="81" name="Right Triangle 80"/>
          <p:cNvSpPr/>
          <p:nvPr/>
        </p:nvSpPr>
        <p:spPr>
          <a:xfrm rot="5400000">
            <a:off x="7684282" y="875103"/>
            <a:ext cx="434870" cy="453506"/>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ight Triangle 81"/>
          <p:cNvSpPr/>
          <p:nvPr/>
        </p:nvSpPr>
        <p:spPr>
          <a:xfrm>
            <a:off x="1574340" y="5422638"/>
            <a:ext cx="434870" cy="453506"/>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Snip Diagonal Corner Rectangle 34"/>
          <p:cNvSpPr/>
          <p:nvPr/>
        </p:nvSpPr>
        <p:spPr>
          <a:xfrm>
            <a:off x="2056442" y="2256070"/>
            <a:ext cx="1971950" cy="267533"/>
          </a:xfrm>
          <a:prstGeom prst="snip2DiagRect">
            <a:avLst>
              <a:gd name="adj1" fmla="val 50000"/>
              <a:gd name="adj2" fmla="val 1666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6BD889"/>
                </a:solidFill>
                <a:latin typeface="Adam" panose="02000503000000000000" pitchFamily="50" charset="0"/>
              </a:rPr>
              <a:t>Static Views</a:t>
            </a:r>
          </a:p>
        </p:txBody>
      </p:sp>
    </p:spTree>
    <p:extLst>
      <p:ext uri="{BB962C8B-B14F-4D97-AF65-F5344CB8AC3E}">
        <p14:creationId xmlns:p14="http://schemas.microsoft.com/office/powerpoint/2010/main" val="1759285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55" name="Rectangle 54"/>
          <p:cNvSpPr/>
          <p:nvPr/>
        </p:nvSpPr>
        <p:spPr>
          <a:xfrm>
            <a:off x="6411962" y="15256"/>
            <a:ext cx="530777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4" descr="http://ca.babytel.net/wp-content/themes/babytel/images/icons/Android-pho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3119" y="203144"/>
            <a:ext cx="3299844" cy="6451710"/>
          </a:xfrm>
          <a:prstGeom prst="rect">
            <a:avLst/>
          </a:prstGeom>
          <a:noFill/>
          <a:extLst>
            <a:ext uri="{909E8E84-426E-40DD-AFC4-6F175D3DCCD1}">
              <a14:hiddenFill xmlns:a14="http://schemas.microsoft.com/office/drawing/2010/main">
                <a:solidFill>
                  <a:srgbClr val="FFFFFF"/>
                </a:solidFill>
              </a14:hiddenFill>
            </a:ext>
          </a:extLst>
        </p:spPr>
      </p:pic>
      <p:sp>
        <p:nvSpPr>
          <p:cNvPr id="83" name="Rectangle 82"/>
          <p:cNvSpPr/>
          <p:nvPr/>
        </p:nvSpPr>
        <p:spPr>
          <a:xfrm>
            <a:off x="7674964" y="884421"/>
            <a:ext cx="2923081" cy="4991724"/>
          </a:xfrm>
          <a:prstGeom prst="rect">
            <a:avLst/>
          </a:prstGeom>
          <a:solidFill>
            <a:srgbClr val="08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536845" y="0"/>
            <a:ext cx="530969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4" descr="http://ca.babytel.net/wp-content/themes/babytel/images/icons/Android-pho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495" y="203144"/>
            <a:ext cx="3299844" cy="6451710"/>
          </a:xfrm>
          <a:prstGeom prst="rect">
            <a:avLst/>
          </a:prstGeom>
          <a:noFill/>
          <a:extLst>
            <a:ext uri="{909E8E84-426E-40DD-AFC4-6F175D3DCCD1}">
              <a14:hiddenFill xmlns:a14="http://schemas.microsoft.com/office/drawing/2010/main">
                <a:solidFill>
                  <a:srgbClr val="FFFFFF"/>
                </a:solidFill>
              </a14:hiddenFill>
            </a:ext>
          </a:extLst>
        </p:spPr>
      </p:pic>
      <p:sp>
        <p:nvSpPr>
          <p:cNvPr id="61" name="Rectangle 60"/>
          <p:cNvSpPr/>
          <p:nvPr/>
        </p:nvSpPr>
        <p:spPr>
          <a:xfrm>
            <a:off x="1574340" y="884421"/>
            <a:ext cx="2923081" cy="4991724"/>
          </a:xfrm>
          <a:prstGeom prst="rect">
            <a:avLst/>
          </a:prstGeom>
          <a:solidFill>
            <a:srgbClr val="08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43"/>
          <p:cNvGrpSpPr/>
          <p:nvPr/>
        </p:nvGrpSpPr>
        <p:grpSpPr>
          <a:xfrm>
            <a:off x="2634929" y="3086616"/>
            <a:ext cx="814976" cy="953706"/>
            <a:chOff x="602154" y="1817469"/>
            <a:chExt cx="2621106" cy="3067288"/>
          </a:xfrm>
          <a:noFill/>
        </p:grpSpPr>
        <p:sp>
          <p:nvSpPr>
            <p:cNvPr id="45" name="Diamond 44"/>
            <p:cNvSpPr/>
            <p:nvPr/>
          </p:nvSpPr>
          <p:spPr>
            <a:xfrm>
              <a:off x="1257432" y="1817469"/>
              <a:ext cx="1310552" cy="766822"/>
            </a:xfrm>
            <a:prstGeom prst="diamond">
              <a:avLst/>
            </a:prstGeom>
            <a:grp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iamond 45"/>
            <p:cNvSpPr/>
            <p:nvPr/>
          </p:nvSpPr>
          <p:spPr>
            <a:xfrm>
              <a:off x="1257432" y="2584291"/>
              <a:ext cx="1310552" cy="766822"/>
            </a:xfrm>
            <a:prstGeom prst="diamond">
              <a:avLst/>
            </a:prstGeom>
            <a:grp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iamond 46"/>
            <p:cNvSpPr/>
            <p:nvPr/>
          </p:nvSpPr>
          <p:spPr>
            <a:xfrm>
              <a:off x="1257432" y="3351113"/>
              <a:ext cx="1310552" cy="766822"/>
            </a:xfrm>
            <a:prstGeom prst="diamond">
              <a:avLst/>
            </a:prstGeom>
            <a:grp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iamond 47"/>
            <p:cNvSpPr/>
            <p:nvPr/>
          </p:nvSpPr>
          <p:spPr>
            <a:xfrm>
              <a:off x="1257432" y="4117935"/>
              <a:ext cx="1310552" cy="766822"/>
            </a:xfrm>
            <a:prstGeom prst="diamond">
              <a:avLst/>
            </a:prstGeom>
            <a:grp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iamond 48"/>
            <p:cNvSpPr/>
            <p:nvPr/>
          </p:nvSpPr>
          <p:spPr>
            <a:xfrm>
              <a:off x="1912708" y="2200880"/>
              <a:ext cx="1310552" cy="766822"/>
            </a:xfrm>
            <a:prstGeom prst="diamond">
              <a:avLst/>
            </a:prstGeom>
            <a:grp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iamond 49"/>
            <p:cNvSpPr/>
            <p:nvPr/>
          </p:nvSpPr>
          <p:spPr>
            <a:xfrm>
              <a:off x="1912708" y="2967702"/>
              <a:ext cx="1310552" cy="766822"/>
            </a:xfrm>
            <a:prstGeom prst="diamond">
              <a:avLst/>
            </a:prstGeom>
            <a:grp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iamond 50"/>
            <p:cNvSpPr/>
            <p:nvPr/>
          </p:nvSpPr>
          <p:spPr>
            <a:xfrm>
              <a:off x="1912708" y="3734524"/>
              <a:ext cx="1310552" cy="766822"/>
            </a:xfrm>
            <a:prstGeom prst="diamond">
              <a:avLst/>
            </a:prstGeom>
            <a:grp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Diamond 51"/>
            <p:cNvSpPr/>
            <p:nvPr/>
          </p:nvSpPr>
          <p:spPr>
            <a:xfrm>
              <a:off x="602155" y="2200880"/>
              <a:ext cx="1310552" cy="766822"/>
            </a:xfrm>
            <a:prstGeom prst="diamond">
              <a:avLst/>
            </a:prstGeom>
            <a:grp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iamond 52"/>
            <p:cNvSpPr/>
            <p:nvPr/>
          </p:nvSpPr>
          <p:spPr>
            <a:xfrm>
              <a:off x="602155" y="2967702"/>
              <a:ext cx="1310552" cy="766822"/>
            </a:xfrm>
            <a:prstGeom prst="diamond">
              <a:avLst/>
            </a:prstGeom>
            <a:grp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iamond 53"/>
            <p:cNvSpPr/>
            <p:nvPr/>
          </p:nvSpPr>
          <p:spPr>
            <a:xfrm>
              <a:off x="602155" y="3734524"/>
              <a:ext cx="1310552" cy="766822"/>
            </a:xfrm>
            <a:prstGeom prst="diamond">
              <a:avLst/>
            </a:prstGeom>
            <a:grp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rot="5400000">
              <a:off x="546382" y="2640065"/>
              <a:ext cx="766822" cy="655276"/>
            </a:xfrm>
            <a:prstGeom prst="triangle">
              <a:avLst/>
            </a:prstGeom>
            <a:grp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rot="5400000">
              <a:off x="546381" y="3406885"/>
              <a:ext cx="766822" cy="655276"/>
            </a:xfrm>
            <a:prstGeom prst="triangle">
              <a:avLst/>
            </a:prstGeom>
            <a:grp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rot="16200000">
              <a:off x="2512211" y="2640065"/>
              <a:ext cx="766822" cy="655276"/>
            </a:xfrm>
            <a:prstGeom prst="triangle">
              <a:avLst/>
            </a:prstGeom>
            <a:grp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rot="16200000">
              <a:off x="2512210" y="3406885"/>
              <a:ext cx="766822" cy="655276"/>
            </a:xfrm>
            <a:prstGeom prst="triangle">
              <a:avLst/>
            </a:prstGeom>
            <a:grp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2139766" y="2514140"/>
            <a:ext cx="1805302" cy="369332"/>
          </a:xfrm>
          <a:prstGeom prst="rect">
            <a:avLst/>
          </a:prstGeom>
        </p:spPr>
        <p:txBody>
          <a:bodyPr wrap="none">
            <a:spAutoFit/>
          </a:bodyPr>
          <a:lstStyle/>
          <a:p>
            <a:pPr algn="ctr"/>
            <a:r>
              <a:rPr lang="en-US" dirty="0" smtClean="0">
                <a:solidFill>
                  <a:schemeClr val="bg1"/>
                </a:solidFill>
                <a:latin typeface="Adam" panose="02000503000000000000" pitchFamily="50" charset="0"/>
              </a:rPr>
              <a:t>Activity Running</a:t>
            </a:r>
            <a:endParaRPr lang="en-US" dirty="0">
              <a:solidFill>
                <a:schemeClr val="bg1"/>
              </a:solidFill>
              <a:latin typeface="Adam" panose="02000503000000000000" pitchFamily="50" charset="0"/>
            </a:endParaRPr>
          </a:p>
        </p:txBody>
      </p:sp>
      <p:pic>
        <p:nvPicPr>
          <p:cNvPr id="68" name="Picture 67"/>
          <p:cNvPicPr>
            <a:picLocks noChangeAspect="1"/>
          </p:cNvPicPr>
          <p:nvPr/>
        </p:nvPicPr>
        <p:blipFill>
          <a:blip r:embed="rId3"/>
          <a:stretch>
            <a:fillRect/>
          </a:stretch>
        </p:blipFill>
        <p:spPr>
          <a:xfrm>
            <a:off x="8646683" y="3955217"/>
            <a:ext cx="1037124" cy="1095553"/>
          </a:xfrm>
          <a:prstGeom prst="rect">
            <a:avLst/>
          </a:prstGeom>
        </p:spPr>
      </p:pic>
      <p:sp>
        <p:nvSpPr>
          <p:cNvPr id="73" name="Rectangle 72"/>
          <p:cNvSpPr/>
          <p:nvPr/>
        </p:nvSpPr>
        <p:spPr>
          <a:xfrm>
            <a:off x="7689954" y="3334240"/>
            <a:ext cx="2924567" cy="46482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Adam" panose="02000503000000000000" pitchFamily="50" charset="0"/>
              </a:rPr>
              <a:t>Static memory leak detection for Android</a:t>
            </a:r>
            <a:endParaRPr lang="en-US" sz="1000" dirty="0">
              <a:latin typeface="Adam" panose="02000503000000000000" pitchFamily="50" charset="0"/>
            </a:endParaRPr>
          </a:p>
        </p:txBody>
      </p:sp>
      <p:grpSp>
        <p:nvGrpSpPr>
          <p:cNvPr id="74" name="Group 73"/>
          <p:cNvGrpSpPr/>
          <p:nvPr/>
        </p:nvGrpSpPr>
        <p:grpSpPr>
          <a:xfrm>
            <a:off x="7701932" y="5394465"/>
            <a:ext cx="2879597" cy="382606"/>
            <a:chOff x="3700058" y="3910661"/>
            <a:chExt cx="2879597" cy="382606"/>
          </a:xfrm>
        </p:grpSpPr>
        <p:sp>
          <p:nvSpPr>
            <p:cNvPr id="75" name="Rectangle 74"/>
            <p:cNvSpPr/>
            <p:nvPr/>
          </p:nvSpPr>
          <p:spPr>
            <a:xfrm>
              <a:off x="3700058" y="3910661"/>
              <a:ext cx="239268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bg1"/>
                  </a:solidFill>
                  <a:latin typeface="Adam" panose="02000503000000000000" pitchFamily="50" charset="0"/>
                </a:rPr>
                <a:t>Alon </a:t>
              </a:r>
              <a:r>
                <a:rPr lang="en-US" sz="1000" dirty="0" smtClean="0">
                  <a:solidFill>
                    <a:schemeClr val="bg1"/>
                  </a:solidFill>
                  <a:latin typeface="Adam" panose="02000503000000000000" pitchFamily="50" charset="0"/>
                </a:rPr>
                <a:t>Grinshpoon</a:t>
              </a:r>
            </a:p>
            <a:p>
              <a:r>
                <a:rPr lang="en-US" sz="800" dirty="0">
                  <a:solidFill>
                    <a:schemeClr val="bg1"/>
                  </a:solidFill>
                  <a:latin typeface="Adam" panose="02000503000000000000" pitchFamily="50" charset="0"/>
                </a:rPr>
                <a:t>ag3848@columbia.edu</a:t>
              </a:r>
              <a:r>
                <a:rPr lang="en-US" sz="800" dirty="0" smtClean="0">
                  <a:solidFill>
                    <a:schemeClr val="bg1"/>
                  </a:solidFill>
                  <a:latin typeface="Adam" panose="02000503000000000000" pitchFamily="50" charset="0"/>
                </a:rPr>
                <a:t> </a:t>
              </a:r>
              <a:endParaRPr lang="en-US" sz="800" dirty="0">
                <a:solidFill>
                  <a:schemeClr val="bg1"/>
                </a:solidFill>
                <a:latin typeface="Adam" panose="02000503000000000000" pitchFamily="50" charset="0"/>
              </a:endParaRPr>
            </a:p>
          </p:txBody>
        </p:sp>
        <p:sp>
          <p:nvSpPr>
            <p:cNvPr id="76" name="Rectangle 75"/>
            <p:cNvSpPr/>
            <p:nvPr/>
          </p:nvSpPr>
          <p:spPr>
            <a:xfrm>
              <a:off x="3958375" y="3910661"/>
              <a:ext cx="262128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bg1"/>
                  </a:solidFill>
                  <a:latin typeface="Adam" panose="02000503000000000000" pitchFamily="50" charset="0"/>
                  <a:ea typeface="Roboto Light" panose="02000000000000000000" pitchFamily="2" charset="0"/>
                </a:rPr>
                <a:t>Jacob </a:t>
              </a:r>
              <a:r>
                <a:rPr lang="en-US" sz="1000" dirty="0" smtClean="0">
                  <a:solidFill>
                    <a:schemeClr val="bg1"/>
                  </a:solidFill>
                  <a:latin typeface="Adam" panose="02000503000000000000" pitchFamily="50" charset="0"/>
                  <a:ea typeface="Roboto Light" panose="02000000000000000000" pitchFamily="2" charset="0"/>
                </a:rPr>
                <a:t>Sachs</a:t>
              </a:r>
            </a:p>
            <a:p>
              <a:pPr algn="r"/>
              <a:r>
                <a:rPr lang="en-US" sz="800" dirty="0" smtClean="0">
                  <a:solidFill>
                    <a:schemeClr val="bg1"/>
                  </a:solidFill>
                  <a:latin typeface="Adam" panose="02000503000000000000" pitchFamily="50" charset="0"/>
                  <a:ea typeface="Roboto Light" panose="02000000000000000000" pitchFamily="2" charset="0"/>
                </a:rPr>
                <a:t>jss2273@columbia.edu</a:t>
              </a:r>
              <a:endParaRPr lang="en-US" sz="800" dirty="0">
                <a:solidFill>
                  <a:schemeClr val="bg1"/>
                </a:solidFill>
                <a:latin typeface="Adam" panose="02000503000000000000" pitchFamily="50" charset="0"/>
                <a:ea typeface="Roboto Light" panose="02000000000000000000" pitchFamily="2" charset="0"/>
              </a:endParaRPr>
            </a:p>
          </p:txBody>
        </p:sp>
      </p:grpSp>
      <p:sp>
        <p:nvSpPr>
          <p:cNvPr id="77" name="Rectangle 76"/>
          <p:cNvSpPr/>
          <p:nvPr/>
        </p:nvSpPr>
        <p:spPr>
          <a:xfrm>
            <a:off x="7946701" y="1859052"/>
            <a:ext cx="239268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dam" panose="02000503000000000000" pitchFamily="50" charset="0"/>
                <a:ea typeface="Roboto Light" panose="02000000000000000000" pitchFamily="2" charset="0"/>
              </a:rPr>
              <a:t>E6121 Reliable </a:t>
            </a:r>
            <a:r>
              <a:rPr lang="en-US" sz="1600" dirty="0" smtClean="0">
                <a:solidFill>
                  <a:schemeClr val="bg1"/>
                </a:solidFill>
                <a:latin typeface="Adam" panose="02000503000000000000" pitchFamily="50" charset="0"/>
                <a:ea typeface="Roboto Light" panose="02000000000000000000" pitchFamily="2" charset="0"/>
              </a:rPr>
              <a:t>Software</a:t>
            </a:r>
            <a:endParaRPr lang="en-US" sz="1600" dirty="0">
              <a:solidFill>
                <a:schemeClr val="bg1"/>
              </a:solidFill>
              <a:latin typeface="Adam" panose="02000503000000000000" pitchFamily="50" charset="0"/>
              <a:ea typeface="Roboto Light" panose="02000000000000000000" pitchFamily="2" charset="0"/>
            </a:endParaRPr>
          </a:p>
        </p:txBody>
      </p:sp>
      <p:pic>
        <p:nvPicPr>
          <p:cNvPr id="78" name="Picture 2" descr="http://www.cs.columbia.edu/wp-content/themes/columbia-cs/assets/img/main-logo.png"/>
          <p:cNvPicPr>
            <a:picLocks noChangeAspect="1" noChangeArrowheads="1"/>
          </p:cNvPicPr>
          <p:nvPr/>
        </p:nvPicPr>
        <p:blipFill rotWithShape="1">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Effect>
                      <a14:sharpenSoften amount="50000"/>
                    </a14:imgEffect>
                  </a14:imgLayer>
                </a14:imgProps>
              </a:ext>
              <a:ext uri="{28A0092B-C50C-407E-A947-70E740481C1C}">
                <a14:useLocalDpi xmlns:a14="http://schemas.microsoft.com/office/drawing/2010/main" val="0"/>
              </a:ext>
            </a:extLst>
          </a:blip>
          <a:srcRect t="-1" r="79248" b="-7686"/>
          <a:stretch/>
        </p:blipFill>
        <p:spPr bwMode="auto">
          <a:xfrm>
            <a:off x="9977707" y="1013056"/>
            <a:ext cx="562624" cy="455981"/>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p:cNvSpPr/>
          <p:nvPr/>
        </p:nvSpPr>
        <p:spPr>
          <a:xfrm>
            <a:off x="8320081" y="2194355"/>
            <a:ext cx="164592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Adam" panose="02000503000000000000" pitchFamily="50" charset="0"/>
                <a:ea typeface="Roboto Light" panose="02000000000000000000" pitchFamily="2" charset="0"/>
              </a:rPr>
              <a:t>Final Project</a:t>
            </a:r>
            <a:endParaRPr lang="en-US" sz="1600" dirty="0">
              <a:solidFill>
                <a:schemeClr val="bg1"/>
              </a:solidFill>
              <a:latin typeface="Adam" panose="02000503000000000000" pitchFamily="50" charset="0"/>
              <a:ea typeface="Roboto Light" panose="02000000000000000000" pitchFamily="2" charset="0"/>
            </a:endParaRPr>
          </a:p>
        </p:txBody>
      </p:sp>
      <p:sp>
        <p:nvSpPr>
          <p:cNvPr id="80" name="TextBox 79"/>
          <p:cNvSpPr txBox="1"/>
          <p:nvPr/>
        </p:nvSpPr>
        <p:spPr>
          <a:xfrm>
            <a:off x="7701932" y="2564187"/>
            <a:ext cx="2879597" cy="1154162"/>
          </a:xfrm>
          <a:prstGeom prst="rect">
            <a:avLst/>
          </a:prstGeom>
          <a:noFill/>
        </p:spPr>
        <p:txBody>
          <a:bodyPr wrap="square" rtlCol="0">
            <a:spAutoFit/>
          </a:bodyPr>
          <a:lstStyle/>
          <a:p>
            <a:pPr algn="ctr"/>
            <a:r>
              <a:rPr lang="en-US" sz="6800" dirty="0" err="1" smtClean="0">
                <a:solidFill>
                  <a:schemeClr val="bg1"/>
                </a:solidFill>
                <a:latin typeface="Adam" panose="02000503000000000000" pitchFamily="50" charset="0"/>
              </a:rPr>
              <a:t>InfeRS</a:t>
            </a:r>
            <a:endParaRPr lang="en-US" sz="6800" dirty="0">
              <a:solidFill>
                <a:schemeClr val="bg1"/>
              </a:solidFill>
              <a:latin typeface="Adam" panose="02000503000000000000" pitchFamily="50" charset="0"/>
            </a:endParaRPr>
          </a:p>
        </p:txBody>
      </p:sp>
      <p:sp>
        <p:nvSpPr>
          <p:cNvPr id="81" name="Right Triangle 80"/>
          <p:cNvSpPr/>
          <p:nvPr/>
        </p:nvSpPr>
        <p:spPr>
          <a:xfrm rot="5400000">
            <a:off x="7684282" y="875103"/>
            <a:ext cx="434870" cy="453506"/>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ight Triangle 81"/>
          <p:cNvSpPr/>
          <p:nvPr/>
        </p:nvSpPr>
        <p:spPr>
          <a:xfrm>
            <a:off x="1574340" y="5422638"/>
            <a:ext cx="434870" cy="453506"/>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Snip Diagonal Corner Rectangle 34"/>
          <p:cNvSpPr/>
          <p:nvPr/>
        </p:nvSpPr>
        <p:spPr>
          <a:xfrm>
            <a:off x="2056442" y="2256070"/>
            <a:ext cx="1971950" cy="267533"/>
          </a:xfrm>
          <a:prstGeom prst="snip2DiagRect">
            <a:avLst>
              <a:gd name="adj1" fmla="val 50000"/>
              <a:gd name="adj2" fmla="val 1666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11A0B3"/>
                </a:solidFill>
                <a:latin typeface="Adam" panose="02000503000000000000" pitchFamily="50" charset="0"/>
              </a:rPr>
              <a:t>Inner Classes</a:t>
            </a:r>
          </a:p>
        </p:txBody>
      </p:sp>
    </p:spTree>
    <p:extLst>
      <p:ext uri="{BB962C8B-B14F-4D97-AF65-F5344CB8AC3E}">
        <p14:creationId xmlns:p14="http://schemas.microsoft.com/office/powerpoint/2010/main" val="741162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55" name="Rectangle 54"/>
          <p:cNvSpPr/>
          <p:nvPr/>
        </p:nvSpPr>
        <p:spPr>
          <a:xfrm>
            <a:off x="6411962" y="15256"/>
            <a:ext cx="530777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4" descr="http://ca.babytel.net/wp-content/themes/babytel/images/icons/Android-pho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3119" y="203144"/>
            <a:ext cx="3299844" cy="6451710"/>
          </a:xfrm>
          <a:prstGeom prst="rect">
            <a:avLst/>
          </a:prstGeom>
          <a:noFill/>
          <a:extLst>
            <a:ext uri="{909E8E84-426E-40DD-AFC4-6F175D3DCCD1}">
              <a14:hiddenFill xmlns:a14="http://schemas.microsoft.com/office/drawing/2010/main">
                <a:solidFill>
                  <a:srgbClr val="FFFFFF"/>
                </a:solidFill>
              </a14:hiddenFill>
            </a:ext>
          </a:extLst>
        </p:spPr>
      </p:pic>
      <p:sp>
        <p:nvSpPr>
          <p:cNvPr id="83" name="Rectangle 82"/>
          <p:cNvSpPr/>
          <p:nvPr/>
        </p:nvSpPr>
        <p:spPr>
          <a:xfrm>
            <a:off x="7674964" y="884421"/>
            <a:ext cx="2923081" cy="4991724"/>
          </a:xfrm>
          <a:prstGeom prst="rect">
            <a:avLst/>
          </a:prstGeom>
          <a:solidFill>
            <a:srgbClr val="08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536845" y="0"/>
            <a:ext cx="530969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4" descr="http://ca.babytel.net/wp-content/themes/babytel/images/icons/Android-pho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495" y="203144"/>
            <a:ext cx="3299844" cy="6451710"/>
          </a:xfrm>
          <a:prstGeom prst="rect">
            <a:avLst/>
          </a:prstGeom>
          <a:noFill/>
          <a:extLst>
            <a:ext uri="{909E8E84-426E-40DD-AFC4-6F175D3DCCD1}">
              <a14:hiddenFill xmlns:a14="http://schemas.microsoft.com/office/drawing/2010/main">
                <a:solidFill>
                  <a:srgbClr val="FFFFFF"/>
                </a:solidFill>
              </a14:hiddenFill>
            </a:ext>
          </a:extLst>
        </p:spPr>
      </p:pic>
      <p:sp>
        <p:nvSpPr>
          <p:cNvPr id="61" name="Rectangle 60"/>
          <p:cNvSpPr/>
          <p:nvPr/>
        </p:nvSpPr>
        <p:spPr>
          <a:xfrm>
            <a:off x="1574340" y="884421"/>
            <a:ext cx="2923081" cy="4991724"/>
          </a:xfrm>
          <a:prstGeom prst="rect">
            <a:avLst/>
          </a:prstGeom>
          <a:solidFill>
            <a:srgbClr val="08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43"/>
          <p:cNvGrpSpPr/>
          <p:nvPr/>
        </p:nvGrpSpPr>
        <p:grpSpPr>
          <a:xfrm>
            <a:off x="2634929" y="3086616"/>
            <a:ext cx="814976" cy="953706"/>
            <a:chOff x="602154" y="1817469"/>
            <a:chExt cx="2621106" cy="3067288"/>
          </a:xfrm>
          <a:noFill/>
        </p:grpSpPr>
        <p:sp>
          <p:nvSpPr>
            <p:cNvPr id="45" name="Diamond 44"/>
            <p:cNvSpPr/>
            <p:nvPr/>
          </p:nvSpPr>
          <p:spPr>
            <a:xfrm>
              <a:off x="1257432" y="1817469"/>
              <a:ext cx="1310552" cy="766822"/>
            </a:xfrm>
            <a:prstGeom prst="diamond">
              <a:avLst/>
            </a:prstGeom>
            <a:grp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iamond 45"/>
            <p:cNvSpPr/>
            <p:nvPr/>
          </p:nvSpPr>
          <p:spPr>
            <a:xfrm>
              <a:off x="1257432" y="2584291"/>
              <a:ext cx="1310552" cy="766822"/>
            </a:xfrm>
            <a:prstGeom prst="diamond">
              <a:avLst/>
            </a:prstGeom>
            <a:grp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iamond 46"/>
            <p:cNvSpPr/>
            <p:nvPr/>
          </p:nvSpPr>
          <p:spPr>
            <a:xfrm>
              <a:off x="1257432" y="3351113"/>
              <a:ext cx="1310552" cy="766822"/>
            </a:xfrm>
            <a:prstGeom prst="diamond">
              <a:avLst/>
            </a:prstGeom>
            <a:grp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iamond 47"/>
            <p:cNvSpPr/>
            <p:nvPr/>
          </p:nvSpPr>
          <p:spPr>
            <a:xfrm>
              <a:off x="1257432" y="4117935"/>
              <a:ext cx="1310552" cy="766822"/>
            </a:xfrm>
            <a:prstGeom prst="diamond">
              <a:avLst/>
            </a:prstGeom>
            <a:grp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iamond 48"/>
            <p:cNvSpPr/>
            <p:nvPr/>
          </p:nvSpPr>
          <p:spPr>
            <a:xfrm>
              <a:off x="1912708" y="2200880"/>
              <a:ext cx="1310552" cy="766822"/>
            </a:xfrm>
            <a:prstGeom prst="diamond">
              <a:avLst/>
            </a:prstGeom>
            <a:grp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iamond 49"/>
            <p:cNvSpPr/>
            <p:nvPr/>
          </p:nvSpPr>
          <p:spPr>
            <a:xfrm>
              <a:off x="1912708" y="2967702"/>
              <a:ext cx="1310552" cy="766822"/>
            </a:xfrm>
            <a:prstGeom prst="diamond">
              <a:avLst/>
            </a:prstGeom>
            <a:grp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iamond 50"/>
            <p:cNvSpPr/>
            <p:nvPr/>
          </p:nvSpPr>
          <p:spPr>
            <a:xfrm>
              <a:off x="1912708" y="3734524"/>
              <a:ext cx="1310552" cy="766822"/>
            </a:xfrm>
            <a:prstGeom prst="diamond">
              <a:avLst/>
            </a:prstGeom>
            <a:grp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Diamond 51"/>
            <p:cNvSpPr/>
            <p:nvPr/>
          </p:nvSpPr>
          <p:spPr>
            <a:xfrm>
              <a:off x="602155" y="2200880"/>
              <a:ext cx="1310552" cy="766822"/>
            </a:xfrm>
            <a:prstGeom prst="diamond">
              <a:avLst/>
            </a:prstGeom>
            <a:grp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iamond 52"/>
            <p:cNvSpPr/>
            <p:nvPr/>
          </p:nvSpPr>
          <p:spPr>
            <a:xfrm>
              <a:off x="602155" y="2967702"/>
              <a:ext cx="1310552" cy="766822"/>
            </a:xfrm>
            <a:prstGeom prst="diamond">
              <a:avLst/>
            </a:prstGeom>
            <a:grp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iamond 53"/>
            <p:cNvSpPr/>
            <p:nvPr/>
          </p:nvSpPr>
          <p:spPr>
            <a:xfrm>
              <a:off x="602155" y="3734524"/>
              <a:ext cx="1310552" cy="766822"/>
            </a:xfrm>
            <a:prstGeom prst="diamond">
              <a:avLst/>
            </a:prstGeom>
            <a:grp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rot="5400000">
              <a:off x="546382" y="2640065"/>
              <a:ext cx="766822" cy="655276"/>
            </a:xfrm>
            <a:prstGeom prst="triangle">
              <a:avLst/>
            </a:prstGeom>
            <a:grp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rot="5400000">
              <a:off x="546381" y="3406885"/>
              <a:ext cx="766822" cy="655276"/>
            </a:xfrm>
            <a:prstGeom prst="triangle">
              <a:avLst/>
            </a:prstGeom>
            <a:grp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rot="16200000">
              <a:off x="2512211" y="2640065"/>
              <a:ext cx="766822" cy="655276"/>
            </a:xfrm>
            <a:prstGeom prst="triangle">
              <a:avLst/>
            </a:prstGeom>
            <a:grp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rot="16200000">
              <a:off x="2512210" y="3406885"/>
              <a:ext cx="766822" cy="655276"/>
            </a:xfrm>
            <a:prstGeom prst="triangle">
              <a:avLst/>
            </a:prstGeom>
            <a:grp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2139766" y="2514140"/>
            <a:ext cx="1805302" cy="369332"/>
          </a:xfrm>
          <a:prstGeom prst="rect">
            <a:avLst/>
          </a:prstGeom>
        </p:spPr>
        <p:txBody>
          <a:bodyPr wrap="none">
            <a:spAutoFit/>
          </a:bodyPr>
          <a:lstStyle/>
          <a:p>
            <a:pPr algn="ctr"/>
            <a:r>
              <a:rPr lang="en-US" dirty="0" smtClean="0">
                <a:solidFill>
                  <a:schemeClr val="bg1"/>
                </a:solidFill>
                <a:latin typeface="Adam" panose="02000503000000000000" pitchFamily="50" charset="0"/>
              </a:rPr>
              <a:t>Activity Running</a:t>
            </a:r>
            <a:endParaRPr lang="en-US" dirty="0">
              <a:solidFill>
                <a:schemeClr val="bg1"/>
              </a:solidFill>
              <a:latin typeface="Adam" panose="02000503000000000000" pitchFamily="50" charset="0"/>
            </a:endParaRPr>
          </a:p>
        </p:txBody>
      </p:sp>
      <p:pic>
        <p:nvPicPr>
          <p:cNvPr id="68" name="Picture 67"/>
          <p:cNvPicPr>
            <a:picLocks noChangeAspect="1"/>
          </p:cNvPicPr>
          <p:nvPr/>
        </p:nvPicPr>
        <p:blipFill>
          <a:blip r:embed="rId3"/>
          <a:stretch>
            <a:fillRect/>
          </a:stretch>
        </p:blipFill>
        <p:spPr>
          <a:xfrm>
            <a:off x="8646683" y="3955217"/>
            <a:ext cx="1037124" cy="1095553"/>
          </a:xfrm>
          <a:prstGeom prst="rect">
            <a:avLst/>
          </a:prstGeom>
        </p:spPr>
      </p:pic>
      <p:sp>
        <p:nvSpPr>
          <p:cNvPr id="73" name="Rectangle 72"/>
          <p:cNvSpPr/>
          <p:nvPr/>
        </p:nvSpPr>
        <p:spPr>
          <a:xfrm>
            <a:off x="7689954" y="3334240"/>
            <a:ext cx="2924567" cy="46482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Adam" panose="02000503000000000000" pitchFamily="50" charset="0"/>
              </a:rPr>
              <a:t>Static memory leak detection for Android</a:t>
            </a:r>
            <a:endParaRPr lang="en-US" sz="1000" dirty="0">
              <a:latin typeface="Adam" panose="02000503000000000000" pitchFamily="50" charset="0"/>
            </a:endParaRPr>
          </a:p>
        </p:txBody>
      </p:sp>
      <p:grpSp>
        <p:nvGrpSpPr>
          <p:cNvPr id="74" name="Group 73"/>
          <p:cNvGrpSpPr/>
          <p:nvPr/>
        </p:nvGrpSpPr>
        <p:grpSpPr>
          <a:xfrm>
            <a:off x="7701932" y="5394465"/>
            <a:ext cx="2879597" cy="382606"/>
            <a:chOff x="3700058" y="3910661"/>
            <a:chExt cx="2879597" cy="382606"/>
          </a:xfrm>
        </p:grpSpPr>
        <p:sp>
          <p:nvSpPr>
            <p:cNvPr id="75" name="Rectangle 74"/>
            <p:cNvSpPr/>
            <p:nvPr/>
          </p:nvSpPr>
          <p:spPr>
            <a:xfrm>
              <a:off x="3700058" y="3910661"/>
              <a:ext cx="239268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bg1"/>
                  </a:solidFill>
                  <a:latin typeface="Adam" panose="02000503000000000000" pitchFamily="50" charset="0"/>
                </a:rPr>
                <a:t>Alon </a:t>
              </a:r>
              <a:r>
                <a:rPr lang="en-US" sz="1000" dirty="0" smtClean="0">
                  <a:solidFill>
                    <a:schemeClr val="bg1"/>
                  </a:solidFill>
                  <a:latin typeface="Adam" panose="02000503000000000000" pitchFamily="50" charset="0"/>
                </a:rPr>
                <a:t>Grinshpoon</a:t>
              </a:r>
            </a:p>
            <a:p>
              <a:r>
                <a:rPr lang="en-US" sz="800" dirty="0">
                  <a:solidFill>
                    <a:schemeClr val="bg1"/>
                  </a:solidFill>
                  <a:latin typeface="Adam" panose="02000503000000000000" pitchFamily="50" charset="0"/>
                </a:rPr>
                <a:t>ag3848@columbia.edu</a:t>
              </a:r>
              <a:r>
                <a:rPr lang="en-US" sz="800" dirty="0" smtClean="0">
                  <a:solidFill>
                    <a:schemeClr val="bg1"/>
                  </a:solidFill>
                  <a:latin typeface="Adam" panose="02000503000000000000" pitchFamily="50" charset="0"/>
                </a:rPr>
                <a:t> </a:t>
              </a:r>
              <a:endParaRPr lang="en-US" sz="800" dirty="0">
                <a:solidFill>
                  <a:schemeClr val="bg1"/>
                </a:solidFill>
                <a:latin typeface="Adam" panose="02000503000000000000" pitchFamily="50" charset="0"/>
              </a:endParaRPr>
            </a:p>
          </p:txBody>
        </p:sp>
        <p:sp>
          <p:nvSpPr>
            <p:cNvPr id="76" name="Rectangle 75"/>
            <p:cNvSpPr/>
            <p:nvPr/>
          </p:nvSpPr>
          <p:spPr>
            <a:xfrm>
              <a:off x="3958375" y="3910661"/>
              <a:ext cx="262128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bg1"/>
                  </a:solidFill>
                  <a:latin typeface="Adam" panose="02000503000000000000" pitchFamily="50" charset="0"/>
                  <a:ea typeface="Roboto Light" panose="02000000000000000000" pitchFamily="2" charset="0"/>
                </a:rPr>
                <a:t>Jacob </a:t>
              </a:r>
              <a:r>
                <a:rPr lang="en-US" sz="1000" dirty="0" smtClean="0">
                  <a:solidFill>
                    <a:schemeClr val="bg1"/>
                  </a:solidFill>
                  <a:latin typeface="Adam" panose="02000503000000000000" pitchFamily="50" charset="0"/>
                  <a:ea typeface="Roboto Light" panose="02000000000000000000" pitchFamily="2" charset="0"/>
                </a:rPr>
                <a:t>Sachs</a:t>
              </a:r>
            </a:p>
            <a:p>
              <a:pPr algn="r"/>
              <a:r>
                <a:rPr lang="en-US" sz="800" dirty="0" smtClean="0">
                  <a:solidFill>
                    <a:schemeClr val="bg1"/>
                  </a:solidFill>
                  <a:latin typeface="Adam" panose="02000503000000000000" pitchFamily="50" charset="0"/>
                  <a:ea typeface="Roboto Light" panose="02000000000000000000" pitchFamily="2" charset="0"/>
                </a:rPr>
                <a:t>jss2273@columbia.edu</a:t>
              </a:r>
              <a:endParaRPr lang="en-US" sz="800" dirty="0">
                <a:solidFill>
                  <a:schemeClr val="bg1"/>
                </a:solidFill>
                <a:latin typeface="Adam" panose="02000503000000000000" pitchFamily="50" charset="0"/>
                <a:ea typeface="Roboto Light" panose="02000000000000000000" pitchFamily="2" charset="0"/>
              </a:endParaRPr>
            </a:p>
          </p:txBody>
        </p:sp>
      </p:grpSp>
      <p:sp>
        <p:nvSpPr>
          <p:cNvPr id="77" name="Rectangle 76"/>
          <p:cNvSpPr/>
          <p:nvPr/>
        </p:nvSpPr>
        <p:spPr>
          <a:xfrm>
            <a:off x="7946701" y="1859052"/>
            <a:ext cx="239268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dam" panose="02000503000000000000" pitchFamily="50" charset="0"/>
                <a:ea typeface="Roboto Light" panose="02000000000000000000" pitchFamily="2" charset="0"/>
              </a:rPr>
              <a:t>E6121 Reliable </a:t>
            </a:r>
            <a:r>
              <a:rPr lang="en-US" sz="1600" dirty="0" smtClean="0">
                <a:solidFill>
                  <a:schemeClr val="bg1"/>
                </a:solidFill>
                <a:latin typeface="Adam" panose="02000503000000000000" pitchFamily="50" charset="0"/>
                <a:ea typeface="Roboto Light" panose="02000000000000000000" pitchFamily="2" charset="0"/>
              </a:rPr>
              <a:t>Software</a:t>
            </a:r>
            <a:endParaRPr lang="en-US" sz="1600" dirty="0">
              <a:solidFill>
                <a:schemeClr val="bg1"/>
              </a:solidFill>
              <a:latin typeface="Adam" panose="02000503000000000000" pitchFamily="50" charset="0"/>
              <a:ea typeface="Roboto Light" panose="02000000000000000000" pitchFamily="2" charset="0"/>
            </a:endParaRPr>
          </a:p>
        </p:txBody>
      </p:sp>
      <p:pic>
        <p:nvPicPr>
          <p:cNvPr id="78" name="Picture 2" descr="http://www.cs.columbia.edu/wp-content/themes/columbia-cs/assets/img/main-logo.png"/>
          <p:cNvPicPr>
            <a:picLocks noChangeAspect="1" noChangeArrowheads="1"/>
          </p:cNvPicPr>
          <p:nvPr/>
        </p:nvPicPr>
        <p:blipFill rotWithShape="1">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Effect>
                      <a14:sharpenSoften amount="50000"/>
                    </a14:imgEffect>
                  </a14:imgLayer>
                </a14:imgProps>
              </a:ext>
              <a:ext uri="{28A0092B-C50C-407E-A947-70E740481C1C}">
                <a14:useLocalDpi xmlns:a14="http://schemas.microsoft.com/office/drawing/2010/main" val="0"/>
              </a:ext>
            </a:extLst>
          </a:blip>
          <a:srcRect t="-1" r="79248" b="-7686"/>
          <a:stretch/>
        </p:blipFill>
        <p:spPr bwMode="auto">
          <a:xfrm>
            <a:off x="9977707" y="1013056"/>
            <a:ext cx="562624" cy="455981"/>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p:cNvSpPr/>
          <p:nvPr/>
        </p:nvSpPr>
        <p:spPr>
          <a:xfrm>
            <a:off x="8320081" y="2194355"/>
            <a:ext cx="164592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Adam" panose="02000503000000000000" pitchFamily="50" charset="0"/>
                <a:ea typeface="Roboto Light" panose="02000000000000000000" pitchFamily="2" charset="0"/>
              </a:rPr>
              <a:t>Final Project</a:t>
            </a:r>
            <a:endParaRPr lang="en-US" sz="1600" dirty="0">
              <a:solidFill>
                <a:schemeClr val="bg1"/>
              </a:solidFill>
              <a:latin typeface="Adam" panose="02000503000000000000" pitchFamily="50" charset="0"/>
              <a:ea typeface="Roboto Light" panose="02000000000000000000" pitchFamily="2" charset="0"/>
            </a:endParaRPr>
          </a:p>
        </p:txBody>
      </p:sp>
      <p:sp>
        <p:nvSpPr>
          <p:cNvPr id="80" name="TextBox 79"/>
          <p:cNvSpPr txBox="1"/>
          <p:nvPr/>
        </p:nvSpPr>
        <p:spPr>
          <a:xfrm>
            <a:off x="7701932" y="2564187"/>
            <a:ext cx="2879597" cy="1154162"/>
          </a:xfrm>
          <a:prstGeom prst="rect">
            <a:avLst/>
          </a:prstGeom>
          <a:noFill/>
        </p:spPr>
        <p:txBody>
          <a:bodyPr wrap="square" rtlCol="0">
            <a:spAutoFit/>
          </a:bodyPr>
          <a:lstStyle/>
          <a:p>
            <a:pPr algn="ctr"/>
            <a:r>
              <a:rPr lang="en-US" sz="6800" dirty="0" err="1" smtClean="0">
                <a:solidFill>
                  <a:schemeClr val="bg1"/>
                </a:solidFill>
                <a:latin typeface="Adam" panose="02000503000000000000" pitchFamily="50" charset="0"/>
              </a:rPr>
              <a:t>InfeRS</a:t>
            </a:r>
            <a:endParaRPr lang="en-US" sz="6800" dirty="0">
              <a:solidFill>
                <a:schemeClr val="bg1"/>
              </a:solidFill>
              <a:latin typeface="Adam" panose="02000503000000000000" pitchFamily="50" charset="0"/>
            </a:endParaRPr>
          </a:p>
        </p:txBody>
      </p:sp>
      <p:sp>
        <p:nvSpPr>
          <p:cNvPr id="81" name="Right Triangle 80"/>
          <p:cNvSpPr/>
          <p:nvPr/>
        </p:nvSpPr>
        <p:spPr>
          <a:xfrm rot="5400000">
            <a:off x="7684282" y="875103"/>
            <a:ext cx="434870" cy="453506"/>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ight Triangle 81"/>
          <p:cNvSpPr/>
          <p:nvPr/>
        </p:nvSpPr>
        <p:spPr>
          <a:xfrm>
            <a:off x="1574340" y="5422638"/>
            <a:ext cx="434870" cy="453506"/>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Snip Diagonal Corner Rectangle 34"/>
          <p:cNvSpPr/>
          <p:nvPr/>
        </p:nvSpPr>
        <p:spPr>
          <a:xfrm>
            <a:off x="2056442" y="2256070"/>
            <a:ext cx="1971950" cy="267533"/>
          </a:xfrm>
          <a:prstGeom prst="snip2DiagRect">
            <a:avLst>
              <a:gd name="adj1" fmla="val 50000"/>
              <a:gd name="adj2" fmla="val 1666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7E8C"/>
                </a:solidFill>
                <a:latin typeface="Adam" panose="02000503000000000000" pitchFamily="50" charset="0"/>
              </a:rPr>
              <a:t>Anonymous Classes</a:t>
            </a:r>
          </a:p>
        </p:txBody>
      </p:sp>
    </p:spTree>
    <p:extLst>
      <p:ext uri="{BB962C8B-B14F-4D97-AF65-F5344CB8AC3E}">
        <p14:creationId xmlns:p14="http://schemas.microsoft.com/office/powerpoint/2010/main" val="3304794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34" name="Rectangle 3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4" name="Group 3"/>
          <p:cNvGrpSpPr/>
          <p:nvPr/>
        </p:nvGrpSpPr>
        <p:grpSpPr>
          <a:xfrm>
            <a:off x="999193" y="518552"/>
            <a:ext cx="10458766" cy="46118"/>
            <a:chOff x="999193" y="518552"/>
            <a:chExt cx="10458766" cy="46118"/>
          </a:xfrm>
        </p:grpSpPr>
        <p:sp>
          <p:nvSpPr>
            <p:cNvPr id="3" name="Rectangle 2"/>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106017" y="518556"/>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434982" y="518555"/>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07751" y="518951"/>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228576" y="518554"/>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567105"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473016" y="518553"/>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314" name="Picture 2" descr="http://vignette4.wikia.nocookie.net/fallout/images/2/25/Android-logo.png/revision/latest?cb=2015061819441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50000"/>
          <a:stretch/>
        </p:blipFill>
        <p:spPr bwMode="auto">
          <a:xfrm>
            <a:off x="10009897" y="2531895"/>
            <a:ext cx="2182103" cy="436420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378021" y="1242578"/>
            <a:ext cx="8631876" cy="4401205"/>
          </a:xfrm>
          <a:prstGeom prst="rect">
            <a:avLst/>
          </a:prstGeom>
        </p:spPr>
        <p:txBody>
          <a:bodyPr wrap="square">
            <a:spAutoFit/>
          </a:bodyPr>
          <a:lstStyle/>
          <a:p>
            <a:pPr algn="just"/>
            <a:r>
              <a:rPr lang="en-US" sz="2800" dirty="0" smtClean="0">
                <a:solidFill>
                  <a:schemeClr val="bg1"/>
                </a:solidFill>
                <a:latin typeface="Adam" panose="02000503000000000000" pitchFamily="50" charset="0"/>
              </a:rPr>
              <a:t>Android </a:t>
            </a:r>
            <a:r>
              <a:rPr lang="en-US" sz="2800" dirty="0">
                <a:solidFill>
                  <a:schemeClr val="bg1"/>
                </a:solidFill>
                <a:latin typeface="Adam" panose="02000503000000000000" pitchFamily="50" charset="0"/>
              </a:rPr>
              <a:t>apps </a:t>
            </a:r>
            <a:r>
              <a:rPr lang="en-US" sz="2800" dirty="0" smtClean="0">
                <a:solidFill>
                  <a:schemeClr val="bg1"/>
                </a:solidFill>
                <a:latin typeface="Adam" panose="02000503000000000000" pitchFamily="50" charset="0"/>
              </a:rPr>
              <a:t>can </a:t>
            </a:r>
            <a:r>
              <a:rPr lang="en-US" sz="2800" dirty="0">
                <a:solidFill>
                  <a:schemeClr val="bg1"/>
                </a:solidFill>
                <a:latin typeface="Adam" panose="02000503000000000000" pitchFamily="50" charset="0"/>
              </a:rPr>
              <a:t>run into a problem of </a:t>
            </a:r>
            <a:r>
              <a:rPr lang="en-US" sz="2800" dirty="0" smtClean="0">
                <a:solidFill>
                  <a:srgbClr val="92D050"/>
                </a:solidFill>
                <a:latin typeface="Adam" panose="02000503000000000000" pitchFamily="50" charset="0"/>
              </a:rPr>
              <a:t>dropped references</a:t>
            </a:r>
            <a:r>
              <a:rPr lang="en-US" sz="2800" dirty="0" smtClean="0">
                <a:solidFill>
                  <a:schemeClr val="bg1"/>
                </a:solidFill>
                <a:latin typeface="Adam" panose="02000503000000000000" pitchFamily="50" charset="0"/>
              </a:rPr>
              <a:t> when switching </a:t>
            </a:r>
            <a:r>
              <a:rPr lang="en-US" sz="2800" dirty="0">
                <a:solidFill>
                  <a:schemeClr val="bg1"/>
                </a:solidFill>
                <a:latin typeface="Adam" panose="02000503000000000000" pitchFamily="50" charset="0"/>
              </a:rPr>
              <a:t>between </a:t>
            </a:r>
            <a:r>
              <a:rPr lang="en-US" sz="2800" dirty="0" smtClean="0">
                <a:solidFill>
                  <a:schemeClr val="bg1"/>
                </a:solidFill>
                <a:latin typeface="Adam" panose="02000503000000000000" pitchFamily="50" charset="0"/>
              </a:rPr>
              <a:t>activities </a:t>
            </a:r>
            <a:r>
              <a:rPr lang="en-US" sz="2800" dirty="0">
                <a:solidFill>
                  <a:schemeClr val="bg1"/>
                </a:solidFill>
                <a:latin typeface="Adam" panose="02000503000000000000" pitchFamily="50" charset="0"/>
              </a:rPr>
              <a:t>(screens</a:t>
            </a:r>
            <a:r>
              <a:rPr lang="en-US" sz="2800" dirty="0" smtClean="0">
                <a:solidFill>
                  <a:schemeClr val="bg1"/>
                </a:solidFill>
                <a:latin typeface="Adam" panose="02000503000000000000" pitchFamily="50" charset="0"/>
              </a:rPr>
              <a:t>).</a:t>
            </a:r>
          </a:p>
          <a:p>
            <a:pPr algn="just"/>
            <a:endParaRPr lang="en-US" sz="2800" dirty="0" smtClean="0">
              <a:solidFill>
                <a:schemeClr val="bg1"/>
              </a:solidFill>
              <a:latin typeface="Adam" panose="02000503000000000000" pitchFamily="50" charset="0"/>
            </a:endParaRPr>
          </a:p>
          <a:p>
            <a:pPr algn="just"/>
            <a:endParaRPr lang="en-US" sz="2800" dirty="0" smtClean="0">
              <a:solidFill>
                <a:schemeClr val="bg1"/>
              </a:solidFill>
              <a:latin typeface="Adam" panose="02000503000000000000" pitchFamily="50" charset="0"/>
            </a:endParaRPr>
          </a:p>
          <a:p>
            <a:pPr algn="just"/>
            <a:r>
              <a:rPr lang="en-US" sz="2800" dirty="0" smtClean="0">
                <a:solidFill>
                  <a:schemeClr val="bg1"/>
                </a:solidFill>
                <a:latin typeface="Adam" panose="02000503000000000000" pitchFamily="50" charset="0"/>
              </a:rPr>
              <a:t>If an app </a:t>
            </a:r>
            <a:r>
              <a:rPr lang="en-US" sz="2800" dirty="0">
                <a:solidFill>
                  <a:schemeClr val="bg1"/>
                </a:solidFill>
                <a:latin typeface="Adam" panose="02000503000000000000" pitchFamily="50" charset="0"/>
              </a:rPr>
              <a:t>retains any </a:t>
            </a:r>
            <a:r>
              <a:rPr lang="en-US" sz="2800" dirty="0" smtClean="0">
                <a:solidFill>
                  <a:schemeClr val="bg1"/>
                </a:solidFill>
                <a:latin typeface="Adam" panose="02000503000000000000" pitchFamily="50" charset="0"/>
              </a:rPr>
              <a:t>references to an inactive activity</a:t>
            </a:r>
            <a:r>
              <a:rPr lang="en-US" sz="2800" dirty="0">
                <a:solidFill>
                  <a:schemeClr val="bg1"/>
                </a:solidFill>
                <a:latin typeface="Adam" panose="02000503000000000000" pitchFamily="50" charset="0"/>
              </a:rPr>
              <a:t>, it </a:t>
            </a:r>
            <a:r>
              <a:rPr lang="en-US" sz="2800" dirty="0">
                <a:solidFill>
                  <a:srgbClr val="92D050"/>
                </a:solidFill>
                <a:latin typeface="Adam" panose="02000503000000000000" pitchFamily="50" charset="0"/>
              </a:rPr>
              <a:t>cannot be garbage </a:t>
            </a:r>
            <a:r>
              <a:rPr lang="en-US" sz="2800" dirty="0" smtClean="0">
                <a:solidFill>
                  <a:srgbClr val="92D050"/>
                </a:solidFill>
                <a:latin typeface="Adam" panose="02000503000000000000" pitchFamily="50" charset="0"/>
              </a:rPr>
              <a:t>collected</a:t>
            </a:r>
            <a:r>
              <a:rPr lang="en-US" sz="2800" dirty="0" smtClean="0">
                <a:solidFill>
                  <a:schemeClr val="bg1"/>
                </a:solidFill>
                <a:latin typeface="Adam" panose="02000503000000000000" pitchFamily="50" charset="0"/>
              </a:rPr>
              <a:t>.</a:t>
            </a:r>
          </a:p>
          <a:p>
            <a:pPr algn="just"/>
            <a:endParaRPr lang="en-US" sz="2800" dirty="0" smtClean="0">
              <a:solidFill>
                <a:schemeClr val="bg1"/>
              </a:solidFill>
              <a:latin typeface="Adam" panose="02000503000000000000" pitchFamily="50" charset="0"/>
            </a:endParaRPr>
          </a:p>
          <a:p>
            <a:pPr algn="just"/>
            <a:endParaRPr lang="en-US" sz="2800" dirty="0">
              <a:solidFill>
                <a:schemeClr val="bg1"/>
              </a:solidFill>
              <a:latin typeface="Adam" panose="02000503000000000000" pitchFamily="50" charset="0"/>
            </a:endParaRPr>
          </a:p>
          <a:p>
            <a:pPr algn="just"/>
            <a:r>
              <a:rPr lang="en-US" sz="2800" dirty="0" smtClean="0">
                <a:solidFill>
                  <a:schemeClr val="bg1"/>
                </a:solidFill>
                <a:latin typeface="Adam" panose="02000503000000000000" pitchFamily="50" charset="0"/>
              </a:rPr>
              <a:t>The </a:t>
            </a:r>
            <a:r>
              <a:rPr lang="en-US" sz="2800" dirty="0">
                <a:solidFill>
                  <a:schemeClr val="bg1"/>
                </a:solidFill>
                <a:latin typeface="Adam" panose="02000503000000000000" pitchFamily="50" charset="0"/>
              </a:rPr>
              <a:t>lost </a:t>
            </a:r>
            <a:r>
              <a:rPr lang="en-US" sz="2800" dirty="0" smtClean="0">
                <a:solidFill>
                  <a:schemeClr val="bg1"/>
                </a:solidFill>
                <a:latin typeface="Adam" panose="02000503000000000000" pitchFamily="50" charset="0"/>
              </a:rPr>
              <a:t>objects can </a:t>
            </a:r>
            <a:r>
              <a:rPr lang="en-US" sz="2800" dirty="0">
                <a:solidFill>
                  <a:schemeClr val="bg1"/>
                </a:solidFill>
                <a:latin typeface="Adam" panose="02000503000000000000" pitchFamily="50" charset="0"/>
              </a:rPr>
              <a:t>lead to </a:t>
            </a:r>
            <a:r>
              <a:rPr lang="en-US" sz="2800" dirty="0">
                <a:solidFill>
                  <a:srgbClr val="92D050"/>
                </a:solidFill>
                <a:latin typeface="Adam" panose="02000503000000000000" pitchFamily="50" charset="0"/>
              </a:rPr>
              <a:t>slowdowns</a:t>
            </a:r>
            <a:r>
              <a:rPr lang="en-US" sz="2800" dirty="0">
                <a:solidFill>
                  <a:schemeClr val="bg1"/>
                </a:solidFill>
                <a:latin typeface="Adam" panose="02000503000000000000" pitchFamily="50" charset="0"/>
              </a:rPr>
              <a:t> and </a:t>
            </a:r>
            <a:r>
              <a:rPr lang="en-US" sz="2800" dirty="0">
                <a:solidFill>
                  <a:srgbClr val="92D050"/>
                </a:solidFill>
                <a:latin typeface="Adam" panose="02000503000000000000" pitchFamily="50" charset="0"/>
              </a:rPr>
              <a:t>crashes</a:t>
            </a:r>
            <a:r>
              <a:rPr lang="en-US" sz="2800" dirty="0" smtClean="0">
                <a:solidFill>
                  <a:schemeClr val="bg1"/>
                </a:solidFill>
                <a:latin typeface="Adam" panose="02000503000000000000" pitchFamily="50" charset="0"/>
              </a:rPr>
              <a:t>.</a:t>
            </a:r>
            <a:endParaRPr lang="en-US" sz="2800" dirty="0">
              <a:solidFill>
                <a:schemeClr val="bg1"/>
              </a:solidFill>
              <a:latin typeface="Adam" panose="02000503000000000000" pitchFamily="50" charset="0"/>
            </a:endParaRPr>
          </a:p>
        </p:txBody>
      </p:sp>
      <p:grpSp>
        <p:nvGrpSpPr>
          <p:cNvPr id="55" name="Group 54"/>
          <p:cNvGrpSpPr/>
          <p:nvPr/>
        </p:nvGrpSpPr>
        <p:grpSpPr>
          <a:xfrm>
            <a:off x="596325" y="1710299"/>
            <a:ext cx="402868" cy="471446"/>
            <a:chOff x="602154" y="1817469"/>
            <a:chExt cx="2621106" cy="3067288"/>
          </a:xfrm>
        </p:grpSpPr>
        <p:sp>
          <p:nvSpPr>
            <p:cNvPr id="56" name="Diamond 55"/>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Diamond 56"/>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Diamond 57"/>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Diamond 58"/>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Diamond 62"/>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Diamond 63"/>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Diamond 64"/>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iamond 65"/>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iamond 66"/>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Diamond 67"/>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Isosceles Triangle 68"/>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Isosceles Triangle 69"/>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Isosceles Triangle 70"/>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Isosceles Triangle 71"/>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p:cNvGrpSpPr/>
          <p:nvPr/>
        </p:nvGrpSpPr>
        <p:grpSpPr>
          <a:xfrm>
            <a:off x="596325" y="3598040"/>
            <a:ext cx="402868" cy="471446"/>
            <a:chOff x="602154" y="1817469"/>
            <a:chExt cx="2621106" cy="3067288"/>
          </a:xfrm>
        </p:grpSpPr>
        <p:sp>
          <p:nvSpPr>
            <p:cNvPr id="74" name="Diamond 73"/>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Diamond 74"/>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Diamond 75"/>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Diamond 76"/>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Diamond 77"/>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Diamond 78"/>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Diamond 79"/>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Diamond 80"/>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Diamond 81"/>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Diamond 82"/>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Isosceles Triangle 83"/>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Isosceles Triangle 84"/>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Isosceles Triangle 85"/>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Isosceles Triangle 86"/>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646683" y="5092316"/>
            <a:ext cx="402868" cy="471446"/>
            <a:chOff x="602154" y="1817469"/>
            <a:chExt cx="2621106" cy="3067288"/>
          </a:xfrm>
        </p:grpSpPr>
        <p:sp>
          <p:nvSpPr>
            <p:cNvPr id="89" name="Diamond 88"/>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Diamond 89"/>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Diamond 90"/>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Diamond 91"/>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Diamond 92"/>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Diamond 93"/>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Diamond 94"/>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Diamond 95"/>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Diamond 96"/>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Diamond 97"/>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Isosceles Triangle 98"/>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Isosceles Triangle 99"/>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Isosceles Triangle 101"/>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69261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34" name="Rectangle 3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4" name="Group 3"/>
          <p:cNvGrpSpPr/>
          <p:nvPr/>
        </p:nvGrpSpPr>
        <p:grpSpPr>
          <a:xfrm>
            <a:off x="999193" y="518552"/>
            <a:ext cx="10458766" cy="46118"/>
            <a:chOff x="999193" y="518552"/>
            <a:chExt cx="10458766" cy="46118"/>
          </a:xfrm>
        </p:grpSpPr>
        <p:sp>
          <p:nvSpPr>
            <p:cNvPr id="3" name="Rectangle 2"/>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434982" y="518555"/>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07751" y="518951"/>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228576" y="518554"/>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567105"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473016" y="518553"/>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ectangle 4"/>
          <p:cNvSpPr/>
          <p:nvPr/>
        </p:nvSpPr>
        <p:spPr>
          <a:xfrm>
            <a:off x="999193" y="1049038"/>
            <a:ext cx="10792757" cy="954107"/>
          </a:xfrm>
          <a:prstGeom prst="rect">
            <a:avLst/>
          </a:prstGeom>
        </p:spPr>
        <p:txBody>
          <a:bodyPr wrap="square">
            <a:spAutoFit/>
          </a:bodyPr>
          <a:lstStyle/>
          <a:p>
            <a:pPr algn="just"/>
            <a:r>
              <a:rPr lang="en-US" sz="2800" dirty="0" smtClean="0">
                <a:solidFill>
                  <a:schemeClr val="bg1"/>
                </a:solidFill>
                <a:latin typeface="Adam" panose="02000503000000000000" pitchFamily="50" charset="0"/>
              </a:rPr>
              <a:t>There are </a:t>
            </a:r>
            <a:r>
              <a:rPr lang="en-US" sz="2800" dirty="0" smtClean="0">
                <a:solidFill>
                  <a:srgbClr val="92D050"/>
                </a:solidFill>
                <a:latin typeface="Adam" panose="02000503000000000000" pitchFamily="50" charset="0"/>
              </a:rPr>
              <a:t>4 programming anti-patterns</a:t>
            </a:r>
            <a:r>
              <a:rPr lang="en-US" sz="2800" dirty="0" smtClean="0">
                <a:solidFill>
                  <a:schemeClr val="bg1"/>
                </a:solidFill>
                <a:latin typeface="Adam" panose="02000503000000000000" pitchFamily="50" charset="0"/>
              </a:rPr>
              <a:t> indicative of "lost objects" within Android that commonly cause activity memory leaks:</a:t>
            </a:r>
          </a:p>
        </p:txBody>
      </p:sp>
      <p:sp>
        <p:nvSpPr>
          <p:cNvPr id="13" name="Snip Diagonal Corner Rectangle 12"/>
          <p:cNvSpPr/>
          <p:nvPr/>
        </p:nvSpPr>
        <p:spPr>
          <a:xfrm>
            <a:off x="1083864" y="2487513"/>
            <a:ext cx="10623413" cy="736291"/>
          </a:xfrm>
          <a:prstGeom prst="snip2DiagRect">
            <a:avLst>
              <a:gd name="adj1" fmla="val 50000"/>
              <a:gd name="adj2" fmla="val 16667"/>
            </a:avLst>
          </a:prstGeom>
          <a:solidFill>
            <a:srgbClr val="4FD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Adam" panose="02000503000000000000" pitchFamily="50" charset="0"/>
              </a:rPr>
              <a:t>Static Activities</a:t>
            </a:r>
            <a:endParaRPr lang="en-US" sz="3600" dirty="0">
              <a:latin typeface="Adam" panose="02000503000000000000" pitchFamily="50" charset="0"/>
            </a:endParaRPr>
          </a:p>
        </p:txBody>
      </p:sp>
      <p:sp>
        <p:nvSpPr>
          <p:cNvPr id="144" name="Snip Diagonal Corner Rectangle 143"/>
          <p:cNvSpPr/>
          <p:nvPr/>
        </p:nvSpPr>
        <p:spPr>
          <a:xfrm>
            <a:off x="1108843" y="3505082"/>
            <a:ext cx="10623413" cy="736291"/>
          </a:xfrm>
          <a:prstGeom prst="snip2DiagRect">
            <a:avLst>
              <a:gd name="adj1" fmla="val 50000"/>
              <a:gd name="adj2" fmla="val 16667"/>
            </a:avLst>
          </a:prstGeom>
          <a:solidFill>
            <a:srgbClr val="6BD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Adam" panose="02000503000000000000" pitchFamily="50" charset="0"/>
              </a:rPr>
              <a:t>Static </a:t>
            </a:r>
            <a:r>
              <a:rPr lang="en-US" sz="3600" dirty="0">
                <a:latin typeface="Adam" panose="02000503000000000000" pitchFamily="50" charset="0"/>
              </a:rPr>
              <a:t>V</a:t>
            </a:r>
            <a:r>
              <a:rPr lang="en-US" sz="3600" dirty="0" smtClean="0">
                <a:latin typeface="Adam" panose="02000503000000000000" pitchFamily="50" charset="0"/>
              </a:rPr>
              <a:t>iews</a:t>
            </a:r>
            <a:endParaRPr lang="en-US" sz="3600" dirty="0">
              <a:latin typeface="Adam" panose="02000503000000000000" pitchFamily="50" charset="0"/>
            </a:endParaRPr>
          </a:p>
        </p:txBody>
      </p:sp>
      <p:sp>
        <p:nvSpPr>
          <p:cNvPr id="146" name="Snip Diagonal Corner Rectangle 145"/>
          <p:cNvSpPr/>
          <p:nvPr/>
        </p:nvSpPr>
        <p:spPr>
          <a:xfrm>
            <a:off x="1083864" y="4522170"/>
            <a:ext cx="10623413" cy="736291"/>
          </a:xfrm>
          <a:prstGeom prst="snip2DiagRect">
            <a:avLst>
              <a:gd name="adj1" fmla="val 50000"/>
              <a:gd name="adj2" fmla="val 16667"/>
            </a:avLst>
          </a:prstGeom>
          <a:solidFill>
            <a:srgbClr val="11A0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Adam" panose="02000503000000000000" pitchFamily="50" charset="0"/>
              </a:rPr>
              <a:t>Inner </a:t>
            </a:r>
            <a:r>
              <a:rPr lang="en-US" sz="3600" dirty="0">
                <a:latin typeface="Adam" panose="02000503000000000000" pitchFamily="50" charset="0"/>
              </a:rPr>
              <a:t>C</a:t>
            </a:r>
            <a:r>
              <a:rPr lang="en-US" sz="3600" dirty="0" smtClean="0">
                <a:latin typeface="Adam" panose="02000503000000000000" pitchFamily="50" charset="0"/>
              </a:rPr>
              <a:t>lasses</a:t>
            </a:r>
            <a:endParaRPr lang="en-US" sz="3600" dirty="0">
              <a:latin typeface="Adam" panose="02000503000000000000" pitchFamily="50" charset="0"/>
            </a:endParaRPr>
          </a:p>
        </p:txBody>
      </p:sp>
      <p:sp>
        <p:nvSpPr>
          <p:cNvPr id="147" name="Snip Diagonal Corner Rectangle 146"/>
          <p:cNvSpPr/>
          <p:nvPr/>
        </p:nvSpPr>
        <p:spPr>
          <a:xfrm>
            <a:off x="1083864" y="5535788"/>
            <a:ext cx="10623413" cy="736291"/>
          </a:xfrm>
          <a:prstGeom prst="snip2DiagRect">
            <a:avLst>
              <a:gd name="adj1" fmla="val 50000"/>
              <a:gd name="adj2" fmla="val 16667"/>
            </a:avLst>
          </a:prstGeom>
          <a:solidFill>
            <a:srgbClr val="007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Adam" panose="02000503000000000000" pitchFamily="50" charset="0"/>
              </a:rPr>
              <a:t>Anonymous Classes</a:t>
            </a:r>
            <a:endParaRPr lang="en-US" sz="3600" dirty="0">
              <a:latin typeface="Adam" panose="02000503000000000000" pitchFamily="50" charset="0"/>
            </a:endParaRPr>
          </a:p>
        </p:txBody>
      </p:sp>
    </p:spTree>
    <p:extLst>
      <p:ext uri="{BB962C8B-B14F-4D97-AF65-F5344CB8AC3E}">
        <p14:creationId xmlns:p14="http://schemas.microsoft.com/office/powerpoint/2010/main" val="50701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34" name="Rectangle 3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4" name="Group 3"/>
          <p:cNvGrpSpPr/>
          <p:nvPr/>
        </p:nvGrpSpPr>
        <p:grpSpPr>
          <a:xfrm>
            <a:off x="999193" y="518552"/>
            <a:ext cx="10458766" cy="46118"/>
            <a:chOff x="999193" y="518552"/>
            <a:chExt cx="10458766" cy="46118"/>
          </a:xfrm>
        </p:grpSpPr>
        <p:sp>
          <p:nvSpPr>
            <p:cNvPr id="3" name="Rectangle 2"/>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434982" y="518555"/>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07751" y="518951"/>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228576" y="518554"/>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567105"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473016" y="518553"/>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ectangle 4"/>
          <p:cNvSpPr/>
          <p:nvPr/>
        </p:nvSpPr>
        <p:spPr>
          <a:xfrm>
            <a:off x="429492" y="1900923"/>
            <a:ext cx="5360165" cy="5324535"/>
          </a:xfrm>
          <a:prstGeom prst="rect">
            <a:avLst/>
          </a:prstGeom>
        </p:spPr>
        <p:txBody>
          <a:bodyPr wrap="square">
            <a:spAutoFit/>
          </a:bodyPr>
          <a:lstStyle/>
          <a:p>
            <a:pPr algn="just"/>
            <a:r>
              <a:rPr lang="en-US" sz="2000" dirty="0" smtClean="0">
                <a:solidFill>
                  <a:schemeClr val="bg1"/>
                </a:solidFill>
                <a:latin typeface="Adam" panose="02000503000000000000" pitchFamily="50" charset="0"/>
              </a:rPr>
              <a:t>A </a:t>
            </a:r>
            <a:r>
              <a:rPr lang="en-US" sz="2000" dirty="0" smtClean="0">
                <a:solidFill>
                  <a:srgbClr val="92D050"/>
                </a:solidFill>
                <a:latin typeface="Adam" panose="02000503000000000000" pitchFamily="50" charset="0"/>
              </a:rPr>
              <a:t>static </a:t>
            </a:r>
            <a:r>
              <a:rPr lang="en-US" sz="2000" dirty="0">
                <a:solidFill>
                  <a:srgbClr val="92D050"/>
                </a:solidFill>
                <a:latin typeface="Adam" panose="02000503000000000000" pitchFamily="50" charset="0"/>
              </a:rPr>
              <a:t>variable </a:t>
            </a:r>
            <a:r>
              <a:rPr lang="en-US" sz="2000" dirty="0">
                <a:solidFill>
                  <a:schemeClr val="bg1"/>
                </a:solidFill>
                <a:latin typeface="Adam" panose="02000503000000000000" pitchFamily="50" charset="0"/>
              </a:rPr>
              <a:t>remains </a:t>
            </a:r>
            <a:r>
              <a:rPr lang="en-US" sz="2000" dirty="0">
                <a:solidFill>
                  <a:srgbClr val="92D050"/>
                </a:solidFill>
                <a:latin typeface="Adam" panose="02000503000000000000" pitchFamily="50" charset="0"/>
              </a:rPr>
              <a:t>loaded in memory </a:t>
            </a:r>
            <a:r>
              <a:rPr lang="en-US" sz="2000" dirty="0">
                <a:solidFill>
                  <a:schemeClr val="bg1"/>
                </a:solidFill>
                <a:latin typeface="Adam" panose="02000503000000000000" pitchFamily="50" charset="0"/>
              </a:rPr>
              <a:t>for the </a:t>
            </a:r>
            <a:r>
              <a:rPr lang="en-US" sz="2000" dirty="0">
                <a:solidFill>
                  <a:srgbClr val="92D050"/>
                </a:solidFill>
                <a:latin typeface="Adam" panose="02000503000000000000" pitchFamily="50" charset="0"/>
              </a:rPr>
              <a:t>entire runtime </a:t>
            </a:r>
            <a:r>
              <a:rPr lang="en-US" sz="2000" dirty="0">
                <a:solidFill>
                  <a:schemeClr val="bg1"/>
                </a:solidFill>
                <a:latin typeface="Adam" panose="02000503000000000000" pitchFamily="50" charset="0"/>
              </a:rPr>
              <a:t>of the app</a:t>
            </a:r>
            <a:r>
              <a:rPr lang="en-US" sz="2000" dirty="0" smtClean="0">
                <a:solidFill>
                  <a:schemeClr val="bg1"/>
                </a:solidFill>
                <a:latin typeface="Adam" panose="02000503000000000000" pitchFamily="50" charset="0"/>
              </a:rPr>
              <a:t>.</a:t>
            </a:r>
          </a:p>
          <a:p>
            <a:pPr algn="just"/>
            <a:endParaRPr lang="en-US" sz="2000" dirty="0" smtClean="0">
              <a:solidFill>
                <a:schemeClr val="bg1"/>
              </a:solidFill>
              <a:latin typeface="Adam" panose="02000503000000000000" pitchFamily="50" charset="0"/>
            </a:endParaRPr>
          </a:p>
          <a:p>
            <a:pPr algn="just"/>
            <a:r>
              <a:rPr lang="en-US" sz="2000" dirty="0" smtClean="0">
                <a:solidFill>
                  <a:schemeClr val="bg1"/>
                </a:solidFill>
                <a:latin typeface="Adam" panose="02000503000000000000" pitchFamily="50" charset="0"/>
              </a:rPr>
              <a:t>If a static class object holds a </a:t>
            </a:r>
            <a:r>
              <a:rPr lang="en-US" sz="2000" dirty="0" smtClean="0">
                <a:solidFill>
                  <a:srgbClr val="92D050"/>
                </a:solidFill>
                <a:latin typeface="Adam" panose="02000503000000000000" pitchFamily="50" charset="0"/>
              </a:rPr>
              <a:t>reference to the activity</a:t>
            </a:r>
            <a:r>
              <a:rPr lang="en-US" sz="2000" dirty="0" smtClean="0">
                <a:solidFill>
                  <a:schemeClr val="bg1"/>
                </a:solidFill>
                <a:latin typeface="Adam" panose="02000503000000000000" pitchFamily="50" charset="0"/>
              </a:rPr>
              <a:t> instance and is not cleared before the activity shutdowns, the activity will </a:t>
            </a:r>
            <a:r>
              <a:rPr lang="en-US" sz="2000" dirty="0" smtClean="0">
                <a:solidFill>
                  <a:srgbClr val="92D050"/>
                </a:solidFill>
                <a:latin typeface="Adam" panose="02000503000000000000" pitchFamily="50" charset="0"/>
              </a:rPr>
              <a:t>not </a:t>
            </a:r>
            <a:r>
              <a:rPr lang="en-US" sz="2000" dirty="0">
                <a:solidFill>
                  <a:srgbClr val="92D050"/>
                </a:solidFill>
                <a:latin typeface="Adam" panose="02000503000000000000" pitchFamily="50" charset="0"/>
              </a:rPr>
              <a:t>be garbage </a:t>
            </a:r>
            <a:r>
              <a:rPr lang="en-US" sz="2000" dirty="0" smtClean="0">
                <a:solidFill>
                  <a:srgbClr val="92D050"/>
                </a:solidFill>
                <a:latin typeface="Adam" panose="02000503000000000000" pitchFamily="50" charset="0"/>
              </a:rPr>
              <a:t>collected</a:t>
            </a:r>
            <a:r>
              <a:rPr lang="en-US" sz="2000" dirty="0" smtClean="0">
                <a:solidFill>
                  <a:schemeClr val="bg1"/>
                </a:solidFill>
                <a:latin typeface="Adam" panose="02000503000000000000" pitchFamily="50" charset="0"/>
              </a:rPr>
              <a:t>. This results in the activity being </a:t>
            </a:r>
            <a:r>
              <a:rPr lang="en-US" sz="2000" dirty="0" smtClean="0">
                <a:solidFill>
                  <a:srgbClr val="92D050"/>
                </a:solidFill>
                <a:latin typeface="Adam" panose="02000503000000000000" pitchFamily="50" charset="0"/>
              </a:rPr>
              <a:t>leaked. </a:t>
            </a:r>
          </a:p>
          <a:p>
            <a:pPr algn="just"/>
            <a:endParaRPr lang="en-US" sz="2000" dirty="0" smtClean="0">
              <a:solidFill>
                <a:schemeClr val="bg1"/>
              </a:solidFill>
              <a:latin typeface="Adam" panose="02000503000000000000" pitchFamily="50" charset="0"/>
            </a:endParaRPr>
          </a:p>
          <a:p>
            <a:pPr algn="just"/>
            <a:r>
              <a:rPr lang="en-US" sz="2000" dirty="0" smtClean="0">
                <a:solidFill>
                  <a:srgbClr val="92D050"/>
                </a:solidFill>
                <a:latin typeface="Adam" panose="02000503000000000000" pitchFamily="50" charset="0"/>
              </a:rPr>
              <a:t>{Code Pattern}</a:t>
            </a:r>
            <a:endParaRPr lang="en-US" sz="2000" dirty="0" smtClean="0">
              <a:solidFill>
                <a:schemeClr val="bg1"/>
              </a:solidFill>
              <a:latin typeface="Adam" panose="02000503000000000000" pitchFamily="50" charset="0"/>
            </a:endParaRPr>
          </a:p>
          <a:p>
            <a:pPr algn="just"/>
            <a:r>
              <a:rPr lang="en-US" sz="2000" dirty="0" smtClean="0">
                <a:solidFill>
                  <a:schemeClr val="bg1"/>
                </a:solidFill>
                <a:latin typeface="Adam" panose="02000503000000000000" pitchFamily="50" charset="0"/>
              </a:rPr>
              <a:t>Declaring a static variable inside the class definition of an activity followed by setting that variable with the running instance of the activity.</a:t>
            </a:r>
          </a:p>
          <a:p>
            <a:pPr algn="just"/>
            <a:endParaRPr lang="en-US" sz="2000" dirty="0">
              <a:solidFill>
                <a:schemeClr val="bg1"/>
              </a:solidFill>
              <a:latin typeface="Adam" panose="02000503000000000000" pitchFamily="50" charset="0"/>
            </a:endParaRPr>
          </a:p>
          <a:p>
            <a:pPr algn="just"/>
            <a:endParaRPr lang="en-US" sz="2000" dirty="0">
              <a:solidFill>
                <a:schemeClr val="bg1"/>
              </a:solidFill>
              <a:latin typeface="Adam" panose="02000503000000000000" pitchFamily="50" charset="0"/>
            </a:endParaRPr>
          </a:p>
          <a:p>
            <a:pPr algn="just"/>
            <a:endParaRPr lang="en-US" sz="2000" dirty="0">
              <a:solidFill>
                <a:schemeClr val="bg1"/>
              </a:solidFill>
              <a:latin typeface="Adam" panose="02000503000000000000" pitchFamily="50" charset="0"/>
            </a:endParaRPr>
          </a:p>
        </p:txBody>
      </p:sp>
      <p:sp>
        <p:nvSpPr>
          <p:cNvPr id="13" name="Snip Diagonal Corner Rectangle 12"/>
          <p:cNvSpPr/>
          <p:nvPr/>
        </p:nvSpPr>
        <p:spPr>
          <a:xfrm>
            <a:off x="429491" y="969715"/>
            <a:ext cx="5360166" cy="736291"/>
          </a:xfrm>
          <a:prstGeom prst="snip2DiagRect">
            <a:avLst>
              <a:gd name="adj1" fmla="val 50000"/>
              <a:gd name="adj2" fmla="val 16667"/>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Adam" panose="02000503000000000000" pitchFamily="50" charset="0"/>
              </a:rPr>
              <a:t>Static Activities</a:t>
            </a:r>
            <a:endParaRPr lang="en-US" sz="3600" dirty="0">
              <a:latin typeface="Adam" panose="02000503000000000000" pitchFamily="50" charset="0"/>
            </a:endParaRPr>
          </a:p>
        </p:txBody>
      </p:sp>
      <p:sp>
        <p:nvSpPr>
          <p:cNvPr id="16" name="Snip Diagonal Corner Rectangle 15"/>
          <p:cNvSpPr/>
          <p:nvPr/>
        </p:nvSpPr>
        <p:spPr>
          <a:xfrm>
            <a:off x="6288424" y="969715"/>
            <a:ext cx="5649576" cy="5634285"/>
          </a:xfrm>
          <a:prstGeom prst="snip2DiagRect">
            <a:avLst>
              <a:gd name="adj1" fmla="val 16198"/>
              <a:gd name="adj2" fmla="val 90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sz="1200" b="1" dirty="0" smtClean="0">
                <a:solidFill>
                  <a:srgbClr val="000080"/>
                </a:solidFill>
                <a:latin typeface="Courier New" panose="02070309020205020404" pitchFamily="49" charset="0"/>
                <a:cs typeface="Courier New" panose="02070309020205020404" pitchFamily="49" charset="0"/>
              </a:rPr>
              <a:t>public </a:t>
            </a:r>
            <a:r>
              <a:rPr lang="en-US" sz="1200" b="1" dirty="0">
                <a:solidFill>
                  <a:srgbClr val="000080"/>
                </a:solidFill>
                <a:latin typeface="Courier New" panose="02070309020205020404" pitchFamily="49" charset="0"/>
                <a:cs typeface="Courier New" panose="02070309020205020404" pitchFamily="49" charset="0"/>
              </a:rPr>
              <a:t>class </a:t>
            </a:r>
            <a:r>
              <a:rPr lang="en-US" sz="1200" dirty="0" err="1">
                <a:solidFill>
                  <a:srgbClr val="000000"/>
                </a:solidFill>
                <a:latin typeface="Courier New" panose="02070309020205020404" pitchFamily="49" charset="0"/>
                <a:cs typeface="Courier New" panose="02070309020205020404" pitchFamily="49" charset="0"/>
              </a:rPr>
              <a:t>StaticActivityLeak</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extends </a:t>
            </a:r>
            <a:r>
              <a:rPr lang="en-US" sz="1200" dirty="0">
                <a:solidFill>
                  <a:srgbClr val="000000"/>
                </a:solidFill>
                <a:latin typeface="Courier New" panose="02070309020205020404" pitchFamily="49" charset="0"/>
                <a:cs typeface="Courier New" panose="02070309020205020404" pitchFamily="49" charset="0"/>
              </a:rPr>
              <a:t>Activity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Static Activity Variable</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static </a:t>
            </a:r>
            <a:r>
              <a:rPr lang="en-US" sz="1200" dirty="0">
                <a:solidFill>
                  <a:srgbClr val="000000"/>
                </a:solidFill>
                <a:latin typeface="Courier New" panose="02070309020205020404" pitchFamily="49" charset="0"/>
                <a:cs typeface="Courier New" panose="02070309020205020404" pitchFamily="49" charset="0"/>
              </a:rPr>
              <a:t>Activity </a:t>
            </a:r>
            <a:r>
              <a:rPr lang="en-US" sz="1200" i="1" dirty="0" err="1">
                <a:solidFill>
                  <a:srgbClr val="660E7A"/>
                </a:solidFill>
                <a:latin typeface="Courier New" panose="02070309020205020404" pitchFamily="49" charset="0"/>
                <a:cs typeface="Courier New" panose="02070309020205020404" pitchFamily="49" charset="0"/>
              </a:rPr>
              <a:t>activity</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808000"/>
                </a:solidFill>
                <a:latin typeface="Courier New" panose="02070309020205020404" pitchFamily="49" charset="0"/>
                <a:cs typeface="Courier New" panose="02070309020205020404" pitchFamily="49" charset="0"/>
              </a:rPr>
              <a:t>@Override</a:t>
            </a:r>
            <a:br>
              <a:rPr lang="en-US" sz="1200" dirty="0">
                <a:solidFill>
                  <a:srgbClr val="808000"/>
                </a:solidFill>
                <a:latin typeface="Courier New" panose="02070309020205020404" pitchFamily="49" charset="0"/>
                <a:cs typeface="Courier New" panose="02070309020205020404" pitchFamily="49" charset="0"/>
              </a:rPr>
            </a:br>
            <a:r>
              <a:rPr lang="en-US" sz="1200" dirty="0">
                <a:solidFill>
                  <a:srgbClr val="808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public void </a:t>
            </a:r>
            <a:r>
              <a:rPr lang="en-US" sz="1200" dirty="0" err="1">
                <a:solidFill>
                  <a:srgbClr val="000000"/>
                </a:solidFill>
                <a:latin typeface="Courier New" panose="02070309020205020404" pitchFamily="49" charset="0"/>
                <a:cs typeface="Courier New" panose="02070309020205020404" pitchFamily="49" charset="0"/>
              </a:rPr>
              <a:t>onCreate</a:t>
            </a:r>
            <a:r>
              <a:rPr lang="en-US" sz="1200" dirty="0">
                <a:solidFill>
                  <a:srgbClr val="000000"/>
                </a:solidFill>
                <a:latin typeface="Courier New" panose="02070309020205020404" pitchFamily="49" charset="0"/>
                <a:cs typeface="Courier New" panose="02070309020205020404" pitchFamily="49" charset="0"/>
              </a:rPr>
              <a:t>(Bundle icicle) {</a:t>
            </a:r>
          </a:p>
          <a:p>
            <a:pPr lvl="0" eaLnBrk="0" fontAlgn="base" hangingPunct="0">
              <a:spcBef>
                <a:spcPct val="0"/>
              </a:spcBef>
              <a:spcAft>
                <a:spcPct val="0"/>
              </a:spcAft>
            </a:pP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Leak memory</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leakMemory</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private void </a:t>
            </a:r>
            <a:r>
              <a:rPr lang="en-US" sz="1200" dirty="0" err="1">
                <a:solidFill>
                  <a:srgbClr val="000000"/>
                </a:solidFill>
                <a:latin typeface="Courier New" panose="02070309020205020404" pitchFamily="49" charset="0"/>
                <a:cs typeface="Courier New" panose="02070309020205020404" pitchFamily="49" charset="0"/>
              </a:rPr>
              <a:t>leakMemory</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660E7A"/>
                </a:solidFill>
                <a:latin typeface="Courier New" panose="02070309020205020404" pitchFamily="49" charset="0"/>
                <a:cs typeface="Courier New" panose="02070309020205020404" pitchFamily="49" charset="0"/>
              </a:rPr>
              <a:t>activity </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this</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chemeClr val="tx1"/>
              </a:solidFill>
              <a:latin typeface="Arial" panose="020B0604020202020204" pitchFamily="34" charset="0"/>
            </a:endParaRPr>
          </a:p>
        </p:txBody>
      </p:sp>
    </p:spTree>
    <p:extLst>
      <p:ext uri="{BB962C8B-B14F-4D97-AF65-F5344CB8AC3E}">
        <p14:creationId xmlns:p14="http://schemas.microsoft.com/office/powerpoint/2010/main" val="1378983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34" name="Rectangle 3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4" name="Group 3"/>
          <p:cNvGrpSpPr/>
          <p:nvPr/>
        </p:nvGrpSpPr>
        <p:grpSpPr>
          <a:xfrm>
            <a:off x="999193" y="518552"/>
            <a:ext cx="10458766" cy="46118"/>
            <a:chOff x="999193" y="518552"/>
            <a:chExt cx="10458766" cy="46118"/>
          </a:xfrm>
        </p:grpSpPr>
        <p:sp>
          <p:nvSpPr>
            <p:cNvPr id="3" name="Rectangle 2"/>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434982" y="518555"/>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07751" y="518951"/>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228576" y="518554"/>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567105"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473016" y="518553"/>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Snip Diagonal Corner Rectangle 24"/>
          <p:cNvSpPr/>
          <p:nvPr/>
        </p:nvSpPr>
        <p:spPr>
          <a:xfrm>
            <a:off x="429491" y="969714"/>
            <a:ext cx="5360165" cy="736291"/>
          </a:xfrm>
          <a:prstGeom prst="snip2DiagRect">
            <a:avLst>
              <a:gd name="adj1" fmla="val 50000"/>
              <a:gd name="adj2" fmla="val 16667"/>
            </a:avLst>
          </a:prstGeom>
          <a:solidFill>
            <a:srgbClr val="6BD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Adam" panose="02000503000000000000" pitchFamily="50" charset="0"/>
              </a:rPr>
              <a:t>Static </a:t>
            </a:r>
            <a:r>
              <a:rPr lang="en-US" sz="3600" dirty="0">
                <a:latin typeface="Adam" panose="02000503000000000000" pitchFamily="50" charset="0"/>
              </a:rPr>
              <a:t>V</a:t>
            </a:r>
            <a:r>
              <a:rPr lang="en-US" sz="3600" dirty="0" smtClean="0">
                <a:latin typeface="Adam" panose="02000503000000000000" pitchFamily="50" charset="0"/>
              </a:rPr>
              <a:t>iews</a:t>
            </a:r>
            <a:endParaRPr lang="en-US" sz="3600" dirty="0">
              <a:latin typeface="Adam" panose="02000503000000000000" pitchFamily="50" charset="0"/>
            </a:endParaRPr>
          </a:p>
        </p:txBody>
      </p:sp>
      <p:sp>
        <p:nvSpPr>
          <p:cNvPr id="26" name="Rectangle 25"/>
          <p:cNvSpPr/>
          <p:nvPr/>
        </p:nvSpPr>
        <p:spPr>
          <a:xfrm>
            <a:off x="429491" y="1875523"/>
            <a:ext cx="5360165" cy="4801314"/>
          </a:xfrm>
          <a:prstGeom prst="rect">
            <a:avLst/>
          </a:prstGeom>
        </p:spPr>
        <p:txBody>
          <a:bodyPr wrap="square">
            <a:spAutoFit/>
          </a:bodyPr>
          <a:lstStyle/>
          <a:p>
            <a:pPr algn="just"/>
            <a:r>
              <a:rPr lang="en-US" dirty="0" smtClean="0">
                <a:solidFill>
                  <a:schemeClr val="bg1"/>
                </a:solidFill>
                <a:latin typeface="Adam" panose="02000503000000000000" pitchFamily="50" charset="0"/>
              </a:rPr>
              <a:t>A View </a:t>
            </a:r>
            <a:r>
              <a:rPr lang="en-US" dirty="0" smtClean="0">
                <a:solidFill>
                  <a:srgbClr val="92D050"/>
                </a:solidFill>
                <a:latin typeface="Adam" panose="02000503000000000000" pitchFamily="50" charset="0"/>
              </a:rPr>
              <a:t>maintains </a:t>
            </a:r>
            <a:r>
              <a:rPr lang="en-US" dirty="0">
                <a:solidFill>
                  <a:srgbClr val="92D050"/>
                </a:solidFill>
                <a:latin typeface="Adam" panose="02000503000000000000" pitchFamily="50" charset="0"/>
              </a:rPr>
              <a:t>a reference </a:t>
            </a:r>
            <a:r>
              <a:rPr lang="en-US" dirty="0">
                <a:solidFill>
                  <a:schemeClr val="bg1"/>
                </a:solidFill>
                <a:latin typeface="Adam" panose="02000503000000000000" pitchFamily="50" charset="0"/>
              </a:rPr>
              <a:t>to its Context, which, in this case</a:t>
            </a:r>
            <a:r>
              <a:rPr lang="en-US" dirty="0" smtClean="0">
                <a:solidFill>
                  <a:schemeClr val="bg1"/>
                </a:solidFill>
                <a:latin typeface="Adam" panose="02000503000000000000" pitchFamily="50" charset="0"/>
              </a:rPr>
              <a:t>, is the activity.</a:t>
            </a:r>
          </a:p>
          <a:p>
            <a:pPr algn="just"/>
            <a:endParaRPr lang="en-US" dirty="0">
              <a:solidFill>
                <a:schemeClr val="bg1"/>
              </a:solidFill>
              <a:latin typeface="Adam" panose="02000503000000000000" pitchFamily="50" charset="0"/>
            </a:endParaRPr>
          </a:p>
          <a:p>
            <a:pPr algn="just"/>
            <a:r>
              <a:rPr lang="en-US" dirty="0" smtClean="0">
                <a:solidFill>
                  <a:schemeClr val="bg1"/>
                </a:solidFill>
                <a:latin typeface="Adam" panose="02000503000000000000" pitchFamily="50" charset="0"/>
              </a:rPr>
              <a:t>Some views </a:t>
            </a:r>
            <a:r>
              <a:rPr lang="en-US" dirty="0">
                <a:solidFill>
                  <a:schemeClr val="bg1"/>
                </a:solidFill>
                <a:latin typeface="Adam" panose="02000503000000000000" pitchFamily="50" charset="0"/>
              </a:rPr>
              <a:t>remain unchanged </a:t>
            </a:r>
            <a:r>
              <a:rPr lang="en-US" dirty="0" smtClean="0">
                <a:solidFill>
                  <a:schemeClr val="bg1"/>
                </a:solidFill>
                <a:latin typeface="Adam" panose="02000503000000000000" pitchFamily="50" charset="0"/>
              </a:rPr>
              <a:t>and take a long time to instantiate. Thus, in recurring activities it </a:t>
            </a:r>
            <a:r>
              <a:rPr lang="en-US" dirty="0">
                <a:solidFill>
                  <a:schemeClr val="bg1"/>
                </a:solidFill>
                <a:latin typeface="Adam" panose="02000503000000000000" pitchFamily="50" charset="0"/>
              </a:rPr>
              <a:t>would be </a:t>
            </a:r>
            <a:r>
              <a:rPr lang="en-US" dirty="0" smtClean="0">
                <a:solidFill>
                  <a:schemeClr val="bg1"/>
                </a:solidFill>
                <a:latin typeface="Adam" panose="02000503000000000000" pitchFamily="50" charset="0"/>
              </a:rPr>
              <a:t>useful </a:t>
            </a:r>
            <a:r>
              <a:rPr lang="en-US" dirty="0">
                <a:solidFill>
                  <a:schemeClr val="bg1"/>
                </a:solidFill>
                <a:latin typeface="Adam" panose="02000503000000000000" pitchFamily="50" charset="0"/>
              </a:rPr>
              <a:t>to keep </a:t>
            </a:r>
            <a:r>
              <a:rPr lang="en-US" dirty="0" smtClean="0">
                <a:solidFill>
                  <a:schemeClr val="bg1"/>
                </a:solidFill>
                <a:latin typeface="Adam" panose="02000503000000000000" pitchFamily="50" charset="0"/>
              </a:rPr>
              <a:t>them loaded </a:t>
            </a:r>
            <a:r>
              <a:rPr lang="en-US" dirty="0">
                <a:solidFill>
                  <a:schemeClr val="bg1"/>
                </a:solidFill>
                <a:latin typeface="Adam" panose="02000503000000000000" pitchFamily="50" charset="0"/>
              </a:rPr>
              <a:t>in memory </a:t>
            </a:r>
            <a:r>
              <a:rPr lang="en-US" dirty="0" smtClean="0">
                <a:solidFill>
                  <a:schemeClr val="bg1"/>
                </a:solidFill>
                <a:latin typeface="Adam" panose="02000503000000000000" pitchFamily="50" charset="0"/>
              </a:rPr>
              <a:t>for a quick restore. </a:t>
            </a:r>
            <a:r>
              <a:rPr lang="en-US" dirty="0">
                <a:solidFill>
                  <a:schemeClr val="bg1"/>
                </a:solidFill>
                <a:latin typeface="Adam" panose="02000503000000000000" pitchFamily="50" charset="0"/>
              </a:rPr>
              <a:t>M</a:t>
            </a:r>
            <a:r>
              <a:rPr lang="en-US" dirty="0" smtClean="0">
                <a:solidFill>
                  <a:schemeClr val="bg1"/>
                </a:solidFill>
                <a:latin typeface="Adam" panose="02000503000000000000" pitchFamily="50" charset="0"/>
              </a:rPr>
              <a:t>aking a static view reference seems as a </a:t>
            </a:r>
            <a:r>
              <a:rPr lang="en-US" dirty="0" smtClean="0">
                <a:solidFill>
                  <a:srgbClr val="92D050"/>
                </a:solidFill>
                <a:latin typeface="Adam" panose="02000503000000000000" pitchFamily="50" charset="0"/>
              </a:rPr>
              <a:t>logical design choice</a:t>
            </a:r>
            <a:r>
              <a:rPr lang="en-US" dirty="0" smtClean="0">
                <a:solidFill>
                  <a:schemeClr val="bg1"/>
                </a:solidFill>
                <a:latin typeface="Adam" panose="02000503000000000000" pitchFamily="50" charset="0"/>
              </a:rPr>
              <a:t>.</a:t>
            </a:r>
          </a:p>
          <a:p>
            <a:pPr algn="just"/>
            <a:endParaRPr lang="en-US" dirty="0">
              <a:solidFill>
                <a:schemeClr val="bg1"/>
              </a:solidFill>
              <a:latin typeface="Adam" panose="02000503000000000000" pitchFamily="50" charset="0"/>
            </a:endParaRPr>
          </a:p>
          <a:p>
            <a:pPr algn="just"/>
            <a:r>
              <a:rPr lang="en-US" dirty="0" smtClean="0">
                <a:solidFill>
                  <a:schemeClr val="bg1"/>
                </a:solidFill>
                <a:latin typeface="Adam" panose="02000503000000000000" pitchFamily="50" charset="0"/>
              </a:rPr>
              <a:t>Yet storing a </a:t>
            </a:r>
            <a:r>
              <a:rPr lang="en-US" dirty="0">
                <a:solidFill>
                  <a:schemeClr val="bg1"/>
                </a:solidFill>
                <a:latin typeface="Adam" panose="02000503000000000000" pitchFamily="50" charset="0"/>
              </a:rPr>
              <a:t>static reference to the </a:t>
            </a:r>
            <a:r>
              <a:rPr lang="en-US" dirty="0" smtClean="0">
                <a:solidFill>
                  <a:schemeClr val="bg1"/>
                </a:solidFill>
                <a:latin typeface="Adam" panose="02000503000000000000" pitchFamily="50" charset="0"/>
              </a:rPr>
              <a:t>View means a </a:t>
            </a:r>
            <a:r>
              <a:rPr lang="en-US" dirty="0" smtClean="0">
                <a:solidFill>
                  <a:srgbClr val="92D050"/>
                </a:solidFill>
                <a:latin typeface="Adam" panose="02000503000000000000" pitchFamily="50" charset="0"/>
              </a:rPr>
              <a:t>persistent </a:t>
            </a:r>
            <a:r>
              <a:rPr lang="en-US" dirty="0">
                <a:solidFill>
                  <a:srgbClr val="92D050"/>
                </a:solidFill>
                <a:latin typeface="Adam" panose="02000503000000000000" pitchFamily="50" charset="0"/>
              </a:rPr>
              <a:t>reference chain </a:t>
            </a:r>
            <a:r>
              <a:rPr lang="en-US" dirty="0">
                <a:solidFill>
                  <a:schemeClr val="bg1"/>
                </a:solidFill>
                <a:latin typeface="Adam" panose="02000503000000000000" pitchFamily="50" charset="0"/>
              </a:rPr>
              <a:t>to </a:t>
            </a:r>
            <a:r>
              <a:rPr lang="en-US" dirty="0" smtClean="0">
                <a:solidFill>
                  <a:schemeClr val="bg1"/>
                </a:solidFill>
                <a:latin typeface="Adam" panose="02000503000000000000" pitchFamily="50" charset="0"/>
              </a:rPr>
              <a:t>the activity.</a:t>
            </a:r>
          </a:p>
          <a:p>
            <a:pPr algn="just"/>
            <a:endParaRPr lang="en-US" dirty="0">
              <a:solidFill>
                <a:schemeClr val="bg1"/>
              </a:solidFill>
              <a:latin typeface="Adam" panose="02000503000000000000" pitchFamily="50" charset="0"/>
            </a:endParaRPr>
          </a:p>
          <a:p>
            <a:pPr algn="just"/>
            <a:r>
              <a:rPr lang="en-US" dirty="0">
                <a:solidFill>
                  <a:srgbClr val="92D050"/>
                </a:solidFill>
                <a:latin typeface="Adam" panose="02000503000000000000" pitchFamily="50" charset="0"/>
              </a:rPr>
              <a:t>{Code Pattern}</a:t>
            </a:r>
            <a:endParaRPr lang="en-US" dirty="0">
              <a:solidFill>
                <a:schemeClr val="bg1"/>
              </a:solidFill>
              <a:latin typeface="Adam" panose="02000503000000000000" pitchFamily="50" charset="0"/>
            </a:endParaRPr>
          </a:p>
          <a:p>
            <a:pPr algn="just"/>
            <a:r>
              <a:rPr lang="en-US" dirty="0">
                <a:solidFill>
                  <a:schemeClr val="bg1"/>
                </a:solidFill>
                <a:latin typeface="Adam" panose="02000503000000000000" pitchFamily="50" charset="0"/>
              </a:rPr>
              <a:t>Declaring a static </a:t>
            </a:r>
            <a:r>
              <a:rPr lang="en-US" dirty="0" smtClean="0">
                <a:solidFill>
                  <a:schemeClr val="bg1"/>
                </a:solidFill>
                <a:latin typeface="Adam" panose="02000503000000000000" pitchFamily="50" charset="0"/>
              </a:rPr>
              <a:t>view inside </a:t>
            </a:r>
            <a:r>
              <a:rPr lang="en-US" dirty="0">
                <a:solidFill>
                  <a:schemeClr val="bg1"/>
                </a:solidFill>
                <a:latin typeface="Adam" panose="02000503000000000000" pitchFamily="50" charset="0"/>
              </a:rPr>
              <a:t>the class definition of an </a:t>
            </a:r>
            <a:r>
              <a:rPr lang="en-US" dirty="0" smtClean="0">
                <a:solidFill>
                  <a:schemeClr val="bg1"/>
                </a:solidFill>
                <a:latin typeface="Adam" panose="02000503000000000000" pitchFamily="50" charset="0"/>
              </a:rPr>
              <a:t>activity </a:t>
            </a:r>
            <a:r>
              <a:rPr lang="en-US" dirty="0">
                <a:solidFill>
                  <a:schemeClr val="bg1"/>
                </a:solidFill>
                <a:latin typeface="Adam" panose="02000503000000000000" pitchFamily="50" charset="0"/>
              </a:rPr>
              <a:t>follow by setting that </a:t>
            </a:r>
            <a:r>
              <a:rPr lang="en-US" dirty="0" smtClean="0">
                <a:solidFill>
                  <a:schemeClr val="bg1"/>
                </a:solidFill>
                <a:latin typeface="Adam" panose="02000503000000000000" pitchFamily="50" charset="0"/>
              </a:rPr>
              <a:t>view with a instantiated reference of some view.</a:t>
            </a:r>
            <a:endParaRPr lang="en-US" dirty="0">
              <a:solidFill>
                <a:schemeClr val="bg1"/>
              </a:solidFill>
              <a:latin typeface="Adam" panose="02000503000000000000" pitchFamily="50" charset="0"/>
            </a:endParaRPr>
          </a:p>
          <a:p>
            <a:pPr algn="just"/>
            <a:endParaRPr lang="en-US" dirty="0" smtClean="0">
              <a:solidFill>
                <a:schemeClr val="bg1"/>
              </a:solidFill>
              <a:latin typeface="Adam" panose="02000503000000000000" pitchFamily="50" charset="0"/>
            </a:endParaRPr>
          </a:p>
        </p:txBody>
      </p:sp>
      <p:sp>
        <p:nvSpPr>
          <p:cNvPr id="27" name="Snip Diagonal Corner Rectangle 26"/>
          <p:cNvSpPr/>
          <p:nvPr/>
        </p:nvSpPr>
        <p:spPr>
          <a:xfrm>
            <a:off x="6288424" y="969715"/>
            <a:ext cx="5649576" cy="5634285"/>
          </a:xfrm>
          <a:prstGeom prst="snip2DiagRect">
            <a:avLst>
              <a:gd name="adj1" fmla="val 16198"/>
              <a:gd name="adj2" fmla="val 90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sz="1200" b="1" dirty="0" smtClean="0">
                <a:solidFill>
                  <a:srgbClr val="000080"/>
                </a:solidFill>
                <a:latin typeface="Courier New" panose="02070309020205020404" pitchFamily="49" charset="0"/>
                <a:cs typeface="Courier New" panose="02070309020205020404" pitchFamily="49" charset="0"/>
              </a:rPr>
              <a:t>public class </a:t>
            </a:r>
            <a:r>
              <a:rPr lang="en-US" sz="1200" dirty="0" err="1" smtClean="0">
                <a:solidFill>
                  <a:srgbClr val="000000"/>
                </a:solidFill>
                <a:latin typeface="Courier New" panose="02070309020205020404" pitchFamily="49" charset="0"/>
                <a:cs typeface="Courier New" panose="02070309020205020404" pitchFamily="49" charset="0"/>
              </a:rPr>
              <a:t>StaticViewLeak</a:t>
            </a:r>
            <a:r>
              <a:rPr lang="en-US" sz="1200" dirty="0" smtClean="0">
                <a:solidFill>
                  <a:srgbClr val="000000"/>
                </a:solidFill>
                <a:latin typeface="Courier New" panose="02070309020205020404" pitchFamily="49" charset="0"/>
                <a:cs typeface="Courier New" panose="02070309020205020404" pitchFamily="49" charset="0"/>
              </a:rPr>
              <a:t> </a:t>
            </a:r>
            <a:r>
              <a:rPr lang="en-US" sz="1200" b="1" dirty="0" smtClean="0">
                <a:solidFill>
                  <a:srgbClr val="000080"/>
                </a:solidFill>
                <a:latin typeface="Courier New" panose="02070309020205020404" pitchFamily="49" charset="0"/>
                <a:cs typeface="Courier New" panose="02070309020205020404" pitchFamily="49" charset="0"/>
              </a:rPr>
              <a:t>extends </a:t>
            </a:r>
            <a:r>
              <a:rPr lang="en-US" sz="1200" dirty="0" smtClean="0">
                <a:solidFill>
                  <a:srgbClr val="000000"/>
                </a:solidFill>
                <a:latin typeface="Courier New" panose="02070309020205020404" pitchFamily="49" charset="0"/>
                <a:cs typeface="Courier New" panose="02070309020205020404" pitchFamily="49" charset="0"/>
              </a:rPr>
              <a:t>Activity</a:t>
            </a:r>
          </a:p>
          <a:p>
            <a:pPr lvl="0" eaLnBrk="0" fontAlgn="base" hangingPunct="0">
              <a:spcBef>
                <a:spcPct val="0"/>
              </a:spcBef>
              <a:spcAft>
                <a:spcPct val="0"/>
              </a:spcAft>
            </a:pPr>
            <a:r>
              <a:rPr lang="en-US" sz="1200" dirty="0" smtClean="0">
                <a:solidFill>
                  <a:srgbClr val="000000"/>
                </a:solidFill>
                <a:latin typeface="Courier New" panose="02070309020205020404" pitchFamily="49" charset="0"/>
                <a:cs typeface="Courier New" panose="02070309020205020404" pitchFamily="49" charset="0"/>
              </a:rPr>
              <a:t>{</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i="1" dirty="0" smtClean="0">
                <a:solidFill>
                  <a:srgbClr val="808080"/>
                </a:solidFill>
                <a:latin typeface="Courier New" panose="02070309020205020404" pitchFamily="49" charset="0"/>
                <a:cs typeface="Courier New" panose="02070309020205020404" pitchFamily="49" charset="0"/>
              </a:rPr>
              <a:t>// Static View Variable</a:t>
            </a:r>
            <a:br>
              <a:rPr lang="en-US" sz="1200" i="1" dirty="0" smtClean="0">
                <a:solidFill>
                  <a:srgbClr val="808080"/>
                </a:solidFill>
                <a:latin typeface="Courier New" panose="02070309020205020404" pitchFamily="49" charset="0"/>
                <a:cs typeface="Courier New" panose="02070309020205020404" pitchFamily="49" charset="0"/>
              </a:rPr>
            </a:br>
            <a:r>
              <a:rPr lang="en-US" sz="1200" i="1" dirty="0" smtClean="0">
                <a:solidFill>
                  <a:srgbClr val="808080"/>
                </a:solidFill>
                <a:latin typeface="Courier New" panose="02070309020205020404" pitchFamily="49" charset="0"/>
                <a:cs typeface="Courier New" panose="02070309020205020404" pitchFamily="49" charset="0"/>
              </a:rPr>
              <a:t>    </a:t>
            </a:r>
            <a:r>
              <a:rPr lang="en-US" sz="1200" b="1" dirty="0" smtClean="0">
                <a:solidFill>
                  <a:srgbClr val="000080"/>
                </a:solidFill>
                <a:latin typeface="Courier New" panose="02070309020205020404" pitchFamily="49" charset="0"/>
                <a:cs typeface="Courier New" panose="02070309020205020404" pitchFamily="49" charset="0"/>
              </a:rPr>
              <a:t>static </a:t>
            </a:r>
            <a:r>
              <a:rPr lang="en-US" sz="1200" dirty="0" smtClean="0">
                <a:solidFill>
                  <a:srgbClr val="000000"/>
                </a:solidFill>
                <a:latin typeface="Courier New" panose="02070309020205020404" pitchFamily="49" charset="0"/>
                <a:cs typeface="Courier New" panose="02070309020205020404" pitchFamily="49" charset="0"/>
              </a:rPr>
              <a:t>View </a:t>
            </a:r>
            <a:r>
              <a:rPr lang="en-US" sz="1200" i="1" dirty="0" err="1" smtClean="0">
                <a:solidFill>
                  <a:srgbClr val="660E7A"/>
                </a:solidFill>
                <a:latin typeface="Courier New" panose="02070309020205020404" pitchFamily="49" charset="0"/>
                <a:cs typeface="Courier New" panose="02070309020205020404" pitchFamily="49" charset="0"/>
              </a:rPr>
              <a:t>view</a:t>
            </a:r>
            <a:r>
              <a:rPr lang="en-US" sz="1200" dirty="0" smtClean="0">
                <a:solidFill>
                  <a:srgbClr val="000000"/>
                </a:solidFill>
                <a:latin typeface="Courier New" panose="02070309020205020404" pitchFamily="49" charset="0"/>
                <a:cs typeface="Courier New" panose="02070309020205020404" pitchFamily="49" charset="0"/>
              </a:rPr>
              <a:t>;</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smtClean="0">
                <a:solidFill>
                  <a:srgbClr val="808000"/>
                </a:solidFill>
                <a:latin typeface="Courier New" panose="02070309020205020404" pitchFamily="49" charset="0"/>
                <a:cs typeface="Courier New" panose="02070309020205020404" pitchFamily="49" charset="0"/>
              </a:rPr>
              <a:t>@Override</a:t>
            </a:r>
            <a:br>
              <a:rPr lang="en-US" sz="1200" dirty="0" smtClean="0">
                <a:solidFill>
                  <a:srgbClr val="808000"/>
                </a:solidFill>
                <a:latin typeface="Courier New" panose="02070309020205020404" pitchFamily="49" charset="0"/>
                <a:cs typeface="Courier New" panose="02070309020205020404" pitchFamily="49" charset="0"/>
              </a:rPr>
            </a:br>
            <a:r>
              <a:rPr lang="en-US" sz="1200" dirty="0" smtClean="0">
                <a:solidFill>
                  <a:srgbClr val="808000"/>
                </a:solidFill>
                <a:latin typeface="Courier New" panose="02070309020205020404" pitchFamily="49" charset="0"/>
                <a:cs typeface="Courier New" panose="02070309020205020404" pitchFamily="49" charset="0"/>
              </a:rPr>
              <a:t>    </a:t>
            </a:r>
            <a:r>
              <a:rPr lang="en-US" sz="1200" b="1" dirty="0" smtClean="0">
                <a:solidFill>
                  <a:srgbClr val="000080"/>
                </a:solidFill>
                <a:latin typeface="Courier New" panose="02070309020205020404" pitchFamily="49" charset="0"/>
                <a:cs typeface="Courier New" panose="02070309020205020404" pitchFamily="49" charset="0"/>
              </a:rPr>
              <a:t>public void </a:t>
            </a:r>
            <a:r>
              <a:rPr lang="en-US" sz="1200" dirty="0" err="1" smtClean="0">
                <a:solidFill>
                  <a:srgbClr val="000000"/>
                </a:solidFill>
                <a:latin typeface="Courier New" panose="02070309020205020404" pitchFamily="49" charset="0"/>
                <a:cs typeface="Courier New" panose="02070309020205020404" pitchFamily="49" charset="0"/>
              </a:rPr>
              <a:t>onCreate</a:t>
            </a:r>
            <a:r>
              <a:rPr lang="en-US" sz="1200" dirty="0" smtClean="0">
                <a:solidFill>
                  <a:srgbClr val="000000"/>
                </a:solidFill>
                <a:latin typeface="Courier New" panose="02070309020205020404" pitchFamily="49" charset="0"/>
                <a:cs typeface="Courier New" panose="02070309020205020404" pitchFamily="49" charset="0"/>
              </a:rPr>
              <a:t>(Bundle icicle) {</a:t>
            </a:r>
          </a:p>
          <a:p>
            <a:pPr lvl="0" eaLnBrk="0" fontAlgn="base" hangingPunct="0">
              <a:spcBef>
                <a:spcPct val="0"/>
              </a:spcBef>
              <a:spcAft>
                <a:spcPct val="0"/>
              </a:spcAft>
            </a:pPr>
            <a:r>
              <a:rPr lang="en-US" sz="1200" dirty="0" smtClean="0">
                <a:solidFill>
                  <a:srgbClr val="000000"/>
                </a:solidFill>
                <a:latin typeface="Courier New" panose="02070309020205020404" pitchFamily="49" charset="0"/>
                <a:cs typeface="Courier New" panose="02070309020205020404" pitchFamily="49" charset="0"/>
              </a:rPr>
              <a:t>        </a:t>
            </a:r>
            <a:r>
              <a:rPr lang="en-US" sz="1200" i="1" dirty="0" smtClean="0">
                <a:solidFill>
                  <a:srgbClr val="80808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i="1" dirty="0" smtClean="0">
                <a:solidFill>
                  <a:srgbClr val="808080"/>
                </a:solidFill>
                <a:latin typeface="Courier New" panose="02070309020205020404" pitchFamily="49" charset="0"/>
                <a:cs typeface="Courier New" panose="02070309020205020404" pitchFamily="49" charset="0"/>
              </a:rPr>
              <a:t>// Leak memory</a:t>
            </a:r>
            <a:br>
              <a:rPr lang="en-US" sz="1200" i="1" dirty="0" smtClean="0">
                <a:solidFill>
                  <a:srgbClr val="808080"/>
                </a:solidFill>
                <a:latin typeface="Courier New" panose="02070309020205020404" pitchFamily="49" charset="0"/>
                <a:cs typeface="Courier New" panose="02070309020205020404" pitchFamily="49" charset="0"/>
              </a:rPr>
            </a:br>
            <a:r>
              <a:rPr lang="en-US" sz="1200" i="1" dirty="0" smtClean="0">
                <a:solidFill>
                  <a:srgbClr val="808080"/>
                </a:solidFill>
                <a:latin typeface="Courier New" panose="02070309020205020404" pitchFamily="49" charset="0"/>
                <a:cs typeface="Courier New" panose="02070309020205020404" pitchFamily="49" charset="0"/>
              </a:rPr>
              <a:t>        </a:t>
            </a:r>
            <a:r>
              <a:rPr lang="en-US" sz="1200" dirty="0" err="1" smtClean="0">
                <a:solidFill>
                  <a:srgbClr val="000000"/>
                </a:solidFill>
                <a:latin typeface="Courier New" panose="02070309020205020404" pitchFamily="49" charset="0"/>
                <a:cs typeface="Courier New" panose="02070309020205020404" pitchFamily="49" charset="0"/>
              </a:rPr>
              <a:t>leakMemory</a:t>
            </a:r>
            <a:r>
              <a:rPr lang="en-US" sz="1200" dirty="0" smtClean="0">
                <a:solidFill>
                  <a:srgbClr val="000000"/>
                </a:solidFill>
                <a:latin typeface="Courier New" panose="02070309020205020404" pitchFamily="49" charset="0"/>
                <a:cs typeface="Courier New" panose="02070309020205020404" pitchFamily="49" charset="0"/>
              </a:rPr>
              <a:t>();</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b="1" dirty="0" smtClean="0">
                <a:solidFill>
                  <a:srgbClr val="000080"/>
                </a:solidFill>
                <a:latin typeface="Courier New" panose="02070309020205020404" pitchFamily="49" charset="0"/>
                <a:cs typeface="Courier New" panose="02070309020205020404" pitchFamily="49" charset="0"/>
              </a:rPr>
              <a:t>private void </a:t>
            </a:r>
            <a:r>
              <a:rPr lang="en-US" sz="1200" dirty="0" err="1" smtClean="0">
                <a:solidFill>
                  <a:srgbClr val="000000"/>
                </a:solidFill>
                <a:latin typeface="Courier New" panose="02070309020205020404" pitchFamily="49" charset="0"/>
                <a:cs typeface="Courier New" panose="02070309020205020404" pitchFamily="49" charset="0"/>
              </a:rPr>
              <a:t>leakMemory</a:t>
            </a:r>
            <a:r>
              <a:rPr lang="en-US" sz="1200" dirty="0" smtClean="0">
                <a:solidFill>
                  <a:srgbClr val="000000"/>
                </a:solidFill>
                <a:latin typeface="Courier New" panose="02070309020205020404" pitchFamily="49" charset="0"/>
                <a:cs typeface="Courier New" panose="02070309020205020404" pitchFamily="49" charset="0"/>
              </a:rPr>
              <a:t>(){</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i="1" dirty="0" smtClean="0">
                <a:solidFill>
                  <a:srgbClr val="660E7A"/>
                </a:solidFill>
                <a:latin typeface="Courier New" panose="02070309020205020404" pitchFamily="49" charset="0"/>
                <a:cs typeface="Courier New" panose="02070309020205020404" pitchFamily="49" charset="0"/>
              </a:rPr>
              <a:t>view</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smtClean="0">
                <a:solidFill>
                  <a:srgbClr val="000080"/>
                </a:solidFill>
                <a:latin typeface="Courier New" panose="02070309020205020404" pitchFamily="49" charset="0"/>
                <a:cs typeface="Courier New" panose="02070309020205020404" pitchFamily="49" charset="0"/>
              </a:rPr>
              <a:t>this.findViewById</a:t>
            </a:r>
            <a:r>
              <a:rPr lang="en-US" sz="1200" b="1" dirty="0" smtClean="0">
                <a:solidFill>
                  <a:srgbClr val="000080"/>
                </a:solidFill>
                <a:latin typeface="Courier New" panose="02070309020205020404" pitchFamily="49" charset="0"/>
                <a:cs typeface="Courier New" panose="02070309020205020404" pitchFamily="49" charset="0"/>
              </a:rPr>
              <a:t>(</a:t>
            </a:r>
            <a:r>
              <a:rPr lang="en-US" sz="1200" b="1" dirty="0" err="1" smtClean="0">
                <a:solidFill>
                  <a:srgbClr val="000080"/>
                </a:solidFill>
                <a:latin typeface="Courier New" panose="02070309020205020404" pitchFamily="49" charset="0"/>
                <a:cs typeface="Courier New" panose="02070309020205020404" pitchFamily="49" charset="0"/>
              </a:rPr>
              <a:t>R.id.</a:t>
            </a:r>
            <a:r>
              <a:rPr lang="en-US" sz="1200" b="1" dirty="0" err="1">
                <a:solidFill>
                  <a:srgbClr val="000080"/>
                </a:solidFill>
                <a:latin typeface="Courier New" panose="02070309020205020404" pitchFamily="49" charset="0"/>
                <a:cs typeface="Courier New" panose="02070309020205020404" pitchFamily="49" charset="0"/>
              </a:rPr>
              <a:t>b</a:t>
            </a:r>
            <a:r>
              <a:rPr lang="en-US" sz="1200" b="1" dirty="0" err="1" smtClean="0">
                <a:solidFill>
                  <a:srgbClr val="000080"/>
                </a:solidFill>
                <a:latin typeface="Courier New" panose="02070309020205020404" pitchFamily="49" charset="0"/>
                <a:cs typeface="Courier New" panose="02070309020205020404" pitchFamily="49" charset="0"/>
              </a:rPr>
              <a:t>utton</a:t>
            </a:r>
            <a:r>
              <a:rPr lang="en-US" sz="1200" dirty="0">
                <a:solidFill>
                  <a:srgbClr val="000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chemeClr val="tx1"/>
              </a:solidFill>
              <a:latin typeface="Arial" panose="020B0604020202020204" pitchFamily="34" charset="0"/>
            </a:endParaRPr>
          </a:p>
        </p:txBody>
      </p:sp>
    </p:spTree>
    <p:extLst>
      <p:ext uri="{BB962C8B-B14F-4D97-AF65-F5344CB8AC3E}">
        <p14:creationId xmlns:p14="http://schemas.microsoft.com/office/powerpoint/2010/main" val="2948033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34" name="Rectangle 3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4" name="Group 3"/>
          <p:cNvGrpSpPr/>
          <p:nvPr/>
        </p:nvGrpSpPr>
        <p:grpSpPr>
          <a:xfrm>
            <a:off x="999193" y="518552"/>
            <a:ext cx="10458766" cy="46118"/>
            <a:chOff x="999193" y="518552"/>
            <a:chExt cx="10458766" cy="46118"/>
          </a:xfrm>
        </p:grpSpPr>
        <p:sp>
          <p:nvSpPr>
            <p:cNvPr id="3" name="Rectangle 2"/>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434982" y="518555"/>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07751" y="518951"/>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228576" y="518554"/>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567105"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473016" y="518553"/>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Snip Diagonal Corner Rectangle 16"/>
          <p:cNvSpPr/>
          <p:nvPr/>
        </p:nvSpPr>
        <p:spPr>
          <a:xfrm>
            <a:off x="429491" y="969715"/>
            <a:ext cx="5360165" cy="736291"/>
          </a:xfrm>
          <a:prstGeom prst="snip2DiagRect">
            <a:avLst>
              <a:gd name="adj1" fmla="val 50000"/>
              <a:gd name="adj2" fmla="val 16667"/>
            </a:avLst>
          </a:prstGeom>
          <a:solidFill>
            <a:srgbClr val="11A0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Adam" panose="02000503000000000000" pitchFamily="50" charset="0"/>
              </a:rPr>
              <a:t>Inner </a:t>
            </a:r>
            <a:r>
              <a:rPr lang="en-US" sz="3600" dirty="0">
                <a:latin typeface="Adam" panose="02000503000000000000" pitchFamily="50" charset="0"/>
              </a:rPr>
              <a:t>C</a:t>
            </a:r>
            <a:r>
              <a:rPr lang="en-US" sz="3600" dirty="0" smtClean="0">
                <a:latin typeface="Adam" panose="02000503000000000000" pitchFamily="50" charset="0"/>
              </a:rPr>
              <a:t>lasses</a:t>
            </a:r>
            <a:endParaRPr lang="en-US" sz="3600" dirty="0">
              <a:latin typeface="Adam" panose="02000503000000000000" pitchFamily="50" charset="0"/>
            </a:endParaRPr>
          </a:p>
        </p:txBody>
      </p:sp>
      <p:sp>
        <p:nvSpPr>
          <p:cNvPr id="18" name="Rectangle 17"/>
          <p:cNvSpPr/>
          <p:nvPr/>
        </p:nvSpPr>
        <p:spPr>
          <a:xfrm>
            <a:off x="429491" y="1875523"/>
            <a:ext cx="5360165" cy="3785652"/>
          </a:xfrm>
          <a:prstGeom prst="rect">
            <a:avLst/>
          </a:prstGeom>
        </p:spPr>
        <p:txBody>
          <a:bodyPr wrap="square">
            <a:spAutoFit/>
          </a:bodyPr>
          <a:lstStyle/>
          <a:p>
            <a:pPr algn="just"/>
            <a:r>
              <a:rPr lang="en-US" sz="2000" dirty="0" smtClean="0">
                <a:solidFill>
                  <a:schemeClr val="bg1"/>
                </a:solidFill>
                <a:latin typeface="Adam" panose="02000503000000000000" pitchFamily="50" charset="0"/>
              </a:rPr>
              <a:t>A </a:t>
            </a:r>
            <a:r>
              <a:rPr lang="en-US" sz="2000" dirty="0">
                <a:solidFill>
                  <a:schemeClr val="bg1"/>
                </a:solidFill>
                <a:latin typeface="Adam" panose="02000503000000000000" pitchFamily="50" charset="0"/>
              </a:rPr>
              <a:t>class </a:t>
            </a:r>
            <a:r>
              <a:rPr lang="en-US" sz="2000" dirty="0" smtClean="0">
                <a:solidFill>
                  <a:schemeClr val="bg1"/>
                </a:solidFill>
                <a:latin typeface="Adam" panose="02000503000000000000" pitchFamily="50" charset="0"/>
              </a:rPr>
              <a:t>defined inside </a:t>
            </a:r>
            <a:r>
              <a:rPr lang="en-US" sz="2000" dirty="0">
                <a:solidFill>
                  <a:schemeClr val="bg1"/>
                </a:solidFill>
                <a:latin typeface="Adam" panose="02000503000000000000" pitchFamily="50" charset="0"/>
              </a:rPr>
              <a:t>the definition of </a:t>
            </a:r>
            <a:r>
              <a:rPr lang="en-US" sz="2000" dirty="0" smtClean="0">
                <a:solidFill>
                  <a:schemeClr val="bg1"/>
                </a:solidFill>
                <a:latin typeface="Adam" panose="02000503000000000000" pitchFamily="50" charset="0"/>
              </a:rPr>
              <a:t>the activity class. Mostly used for </a:t>
            </a:r>
            <a:r>
              <a:rPr lang="en-US" sz="2000" dirty="0">
                <a:solidFill>
                  <a:srgbClr val="92D050"/>
                </a:solidFill>
                <a:latin typeface="Adam" panose="02000503000000000000" pitchFamily="50" charset="0"/>
              </a:rPr>
              <a:t>readability and encapsulation</a:t>
            </a:r>
            <a:r>
              <a:rPr lang="en-US" sz="2000" dirty="0" smtClean="0">
                <a:solidFill>
                  <a:schemeClr val="bg1"/>
                </a:solidFill>
                <a:latin typeface="Adam" panose="02000503000000000000" pitchFamily="50" charset="0"/>
              </a:rPr>
              <a:t>.</a:t>
            </a:r>
          </a:p>
          <a:p>
            <a:pPr algn="just"/>
            <a:endParaRPr lang="en-US" sz="2000" dirty="0" smtClean="0">
              <a:solidFill>
                <a:schemeClr val="bg1"/>
              </a:solidFill>
              <a:latin typeface="Adam" panose="02000503000000000000" pitchFamily="50" charset="0"/>
            </a:endParaRPr>
          </a:p>
          <a:p>
            <a:pPr algn="just"/>
            <a:r>
              <a:rPr lang="en-US" sz="2000" dirty="0" smtClean="0">
                <a:solidFill>
                  <a:schemeClr val="bg1"/>
                </a:solidFill>
                <a:latin typeface="Adam" panose="02000503000000000000" pitchFamily="50" charset="0"/>
              </a:rPr>
              <a:t>Inner Class instances have access to the variables of their outer class by </a:t>
            </a:r>
            <a:r>
              <a:rPr lang="en-US" sz="2000" dirty="0" smtClean="0">
                <a:solidFill>
                  <a:srgbClr val="92D050"/>
                </a:solidFill>
                <a:latin typeface="Adam" panose="02000503000000000000" pitchFamily="50" charset="0"/>
              </a:rPr>
              <a:t>maintaining a reference</a:t>
            </a:r>
            <a:r>
              <a:rPr lang="en-US" sz="2000" dirty="0" smtClean="0">
                <a:solidFill>
                  <a:schemeClr val="bg1"/>
                </a:solidFill>
                <a:latin typeface="Adam" panose="02000503000000000000" pitchFamily="50" charset="0"/>
              </a:rPr>
              <a:t> to the outer class instance. Here, the activity is the leaked outer class.</a:t>
            </a:r>
          </a:p>
          <a:p>
            <a:pPr algn="just"/>
            <a:endParaRPr lang="en-US" sz="2000" dirty="0" smtClean="0">
              <a:solidFill>
                <a:schemeClr val="bg1"/>
              </a:solidFill>
              <a:latin typeface="Adam" panose="02000503000000000000" pitchFamily="50" charset="0"/>
            </a:endParaRPr>
          </a:p>
          <a:p>
            <a:pPr algn="just"/>
            <a:r>
              <a:rPr lang="en-US" sz="2000" dirty="0" smtClean="0">
                <a:solidFill>
                  <a:srgbClr val="92D050"/>
                </a:solidFill>
                <a:latin typeface="Adam" panose="02000503000000000000" pitchFamily="50" charset="0"/>
              </a:rPr>
              <a:t>{Code Pattern}</a:t>
            </a:r>
          </a:p>
          <a:p>
            <a:pPr algn="just"/>
            <a:r>
              <a:rPr lang="en-US" sz="2000" dirty="0" smtClean="0">
                <a:solidFill>
                  <a:schemeClr val="bg1"/>
                </a:solidFill>
                <a:latin typeface="Adam" panose="02000503000000000000" pitchFamily="50" charset="0"/>
              </a:rPr>
              <a:t>Holding an static </a:t>
            </a:r>
            <a:r>
              <a:rPr lang="en-US" sz="2000" dirty="0">
                <a:solidFill>
                  <a:schemeClr val="bg1"/>
                </a:solidFill>
                <a:latin typeface="Adam" panose="02000503000000000000" pitchFamily="50" charset="0"/>
              </a:rPr>
              <a:t>reference </a:t>
            </a:r>
            <a:r>
              <a:rPr lang="en-US" sz="2000" dirty="0" smtClean="0">
                <a:solidFill>
                  <a:schemeClr val="bg1"/>
                </a:solidFill>
                <a:latin typeface="Adam" panose="02000503000000000000" pitchFamily="50" charset="0"/>
              </a:rPr>
              <a:t>to an instance </a:t>
            </a:r>
            <a:r>
              <a:rPr lang="en-US" sz="2000" dirty="0">
                <a:solidFill>
                  <a:schemeClr val="bg1"/>
                </a:solidFill>
                <a:latin typeface="Adam" panose="02000503000000000000" pitchFamily="50" charset="0"/>
              </a:rPr>
              <a:t>of </a:t>
            </a:r>
            <a:r>
              <a:rPr lang="en-US" sz="2000" dirty="0" smtClean="0">
                <a:solidFill>
                  <a:schemeClr val="bg1"/>
                </a:solidFill>
                <a:latin typeface="Adam" panose="02000503000000000000" pitchFamily="50" charset="0"/>
              </a:rPr>
              <a:t>an Inner </a:t>
            </a:r>
            <a:r>
              <a:rPr lang="en-US" sz="2000" dirty="0">
                <a:solidFill>
                  <a:schemeClr val="bg1"/>
                </a:solidFill>
                <a:latin typeface="Adam" panose="02000503000000000000" pitchFamily="50" charset="0"/>
              </a:rPr>
              <a:t>Class </a:t>
            </a:r>
            <a:r>
              <a:rPr lang="en-US" sz="2000" dirty="0" smtClean="0">
                <a:solidFill>
                  <a:schemeClr val="bg1"/>
                </a:solidFill>
                <a:latin typeface="Adam" panose="02000503000000000000" pitchFamily="50" charset="0"/>
              </a:rPr>
              <a:t>will cause a memory leak.</a:t>
            </a:r>
            <a:endParaRPr lang="en-US" sz="2000" dirty="0">
              <a:solidFill>
                <a:schemeClr val="bg1"/>
              </a:solidFill>
              <a:latin typeface="Adam" panose="02000503000000000000" pitchFamily="50" charset="0"/>
            </a:endParaRPr>
          </a:p>
        </p:txBody>
      </p:sp>
      <p:sp>
        <p:nvSpPr>
          <p:cNvPr id="19" name="Snip Diagonal Corner Rectangle 18"/>
          <p:cNvSpPr/>
          <p:nvPr/>
        </p:nvSpPr>
        <p:spPr>
          <a:xfrm>
            <a:off x="6288424" y="969715"/>
            <a:ext cx="5649576" cy="5634285"/>
          </a:xfrm>
          <a:prstGeom prst="snip2DiagRect">
            <a:avLst>
              <a:gd name="adj1" fmla="val 16198"/>
              <a:gd name="adj2" fmla="val 90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200" b="1" dirty="0" smtClean="0">
                <a:solidFill>
                  <a:srgbClr val="000080"/>
                </a:solidFill>
                <a:latin typeface="Courier New" panose="02070309020205020404" pitchFamily="49" charset="0"/>
                <a:cs typeface="Courier New" panose="02070309020205020404" pitchFamily="49" charset="0"/>
              </a:rPr>
              <a:t>public class </a:t>
            </a:r>
            <a:r>
              <a:rPr lang="en-US" sz="1200" dirty="0" err="1" smtClean="0">
                <a:solidFill>
                  <a:srgbClr val="000000"/>
                </a:solidFill>
                <a:latin typeface="Courier New" panose="02070309020205020404" pitchFamily="49" charset="0"/>
                <a:cs typeface="Courier New" panose="02070309020205020404" pitchFamily="49" charset="0"/>
              </a:rPr>
              <a:t>InnerClassLeak</a:t>
            </a:r>
            <a:r>
              <a:rPr lang="en-US" sz="1200" dirty="0" smtClean="0">
                <a:solidFill>
                  <a:srgbClr val="000000"/>
                </a:solidFill>
                <a:latin typeface="Courier New" panose="02070309020205020404" pitchFamily="49" charset="0"/>
                <a:cs typeface="Courier New" panose="02070309020205020404" pitchFamily="49" charset="0"/>
              </a:rPr>
              <a:t> </a:t>
            </a:r>
            <a:r>
              <a:rPr lang="en-US" sz="1200" b="1" dirty="0" smtClean="0">
                <a:solidFill>
                  <a:srgbClr val="000080"/>
                </a:solidFill>
                <a:latin typeface="Courier New" panose="02070309020205020404" pitchFamily="49" charset="0"/>
                <a:cs typeface="Courier New" panose="02070309020205020404" pitchFamily="49" charset="0"/>
              </a:rPr>
              <a:t>extends </a:t>
            </a:r>
            <a:r>
              <a:rPr lang="en-US" sz="1200" dirty="0" smtClean="0">
                <a:solidFill>
                  <a:srgbClr val="000000"/>
                </a:solidFill>
                <a:latin typeface="Courier New" panose="02070309020205020404" pitchFamily="49" charset="0"/>
                <a:cs typeface="Courier New" panose="02070309020205020404" pitchFamily="49" charset="0"/>
              </a:rPr>
              <a:t>Activity</a:t>
            </a:r>
          </a:p>
          <a:p>
            <a:pPr eaLnBrk="0" fontAlgn="base" hangingPunct="0">
              <a:spcBef>
                <a:spcPct val="0"/>
              </a:spcBef>
              <a:spcAft>
                <a:spcPct val="0"/>
              </a:spcAft>
            </a:pPr>
            <a:r>
              <a:rPr lang="en-US" sz="1200" dirty="0" smtClean="0">
                <a:solidFill>
                  <a:srgbClr val="000000"/>
                </a:solidFill>
                <a:latin typeface="Courier New" panose="02070309020205020404" pitchFamily="49" charset="0"/>
                <a:cs typeface="Courier New" panose="02070309020205020404" pitchFamily="49" charset="0"/>
              </a:rPr>
              <a:t>{</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Inner Class Definition</a:t>
            </a:r>
            <a:br>
              <a:rPr lang="en-US" sz="1200" i="1" dirty="0">
                <a:solidFill>
                  <a:srgbClr val="808080"/>
                </a:solidFill>
                <a:latin typeface="Courier New" panose="02070309020205020404" pitchFamily="49" charset="0"/>
                <a:cs typeface="Courier New" panose="02070309020205020404" pitchFamily="49" charset="0"/>
              </a:rPr>
            </a:br>
            <a:r>
              <a:rPr lang="en-US" sz="1200" i="1" dirty="0" smtClean="0">
                <a:solidFill>
                  <a:srgbClr val="808080"/>
                </a:solidFill>
                <a:latin typeface="Courier New" panose="02070309020205020404" pitchFamily="49" charset="0"/>
                <a:cs typeface="Courier New" panose="02070309020205020404" pitchFamily="49" charset="0"/>
              </a:rPr>
              <a:t>    </a:t>
            </a:r>
            <a:r>
              <a:rPr lang="en-US" sz="1200" b="1" dirty="0" smtClean="0">
                <a:solidFill>
                  <a:srgbClr val="000080"/>
                </a:solidFill>
                <a:latin typeface="Courier New" panose="02070309020205020404" pitchFamily="49" charset="0"/>
                <a:cs typeface="Courier New" panose="02070309020205020404" pitchFamily="49" charset="0"/>
              </a:rPr>
              <a:t>class </a:t>
            </a:r>
            <a:r>
              <a:rPr lang="en-US" sz="1200" dirty="0" err="1">
                <a:solidFill>
                  <a:srgbClr val="000000"/>
                </a:solidFill>
                <a:latin typeface="Courier New" panose="02070309020205020404" pitchFamily="49" charset="0"/>
                <a:cs typeface="Courier New" panose="02070309020205020404" pitchFamily="49" charset="0"/>
              </a:rPr>
              <a:t>InnerClass</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i="1" dirty="0" smtClean="0">
                <a:solidFill>
                  <a:srgbClr val="80808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Static Reference</a:t>
            </a:r>
            <a:br>
              <a:rPr lang="en-US" sz="1200" i="1" dirty="0">
                <a:solidFill>
                  <a:srgbClr val="808080"/>
                </a:solidFill>
                <a:latin typeface="Courier New" panose="02070309020205020404" pitchFamily="49" charset="0"/>
                <a:cs typeface="Courier New" panose="02070309020205020404" pitchFamily="49" charset="0"/>
              </a:rPr>
            </a:br>
            <a:r>
              <a:rPr lang="en-US" sz="1200" i="1" dirty="0" smtClean="0">
                <a:solidFill>
                  <a:srgbClr val="808080"/>
                </a:solidFill>
                <a:latin typeface="Courier New" panose="02070309020205020404" pitchFamily="49" charset="0"/>
                <a:cs typeface="Courier New" panose="02070309020205020404" pitchFamily="49" charset="0"/>
              </a:rPr>
              <a:t>    </a:t>
            </a:r>
            <a:r>
              <a:rPr lang="en-US" sz="1200" b="1" dirty="0" smtClean="0">
                <a:solidFill>
                  <a:srgbClr val="000080"/>
                </a:solidFill>
                <a:latin typeface="Courier New" panose="02070309020205020404" pitchFamily="49" charset="0"/>
                <a:cs typeface="Courier New" panose="02070309020205020404" pitchFamily="49" charset="0"/>
              </a:rPr>
              <a:t>static </a:t>
            </a:r>
            <a:r>
              <a:rPr lang="en-US" sz="1200" dirty="0" err="1">
                <a:solidFill>
                  <a:srgbClr val="000000"/>
                </a:solidFill>
                <a:latin typeface="Courier New" panose="02070309020205020404" pitchFamily="49" charset="0"/>
                <a:cs typeface="Courier New" panose="02070309020205020404" pitchFamily="49" charset="0"/>
              </a:rPr>
              <a:t>InnerClass</a:t>
            </a:r>
            <a:r>
              <a:rPr lang="en-US" sz="1200" dirty="0">
                <a:solidFill>
                  <a:srgbClr val="000000"/>
                </a:solidFill>
                <a:latin typeface="Courier New" panose="02070309020205020404" pitchFamily="49" charset="0"/>
                <a:cs typeface="Courier New" panose="02070309020205020404" pitchFamily="49" charset="0"/>
              </a:rPr>
              <a:t> </a:t>
            </a:r>
            <a:r>
              <a:rPr lang="en-US" sz="1200" i="1" dirty="0" err="1">
                <a:solidFill>
                  <a:srgbClr val="660E7A"/>
                </a:solidFill>
                <a:latin typeface="Courier New" panose="02070309020205020404" pitchFamily="49" charset="0"/>
                <a:cs typeface="Courier New" panose="02070309020205020404" pitchFamily="49" charset="0"/>
              </a:rPr>
              <a:t>innerClass</a:t>
            </a:r>
            <a:r>
              <a:rPr lang="en-US" sz="1200" dirty="0">
                <a:solidFill>
                  <a:srgbClr val="000000"/>
                </a:solidFill>
                <a:latin typeface="Courier New" panose="02070309020205020404" pitchFamily="49" charset="0"/>
                <a:cs typeface="Courier New" panose="02070309020205020404" pitchFamily="49" charset="0"/>
              </a:rPr>
              <a:t>;</a:t>
            </a:r>
            <a:endParaRPr lang="en-US" sz="3200" dirty="0">
              <a:solidFill>
                <a:schemeClr val="tx1"/>
              </a:solidFill>
              <a:latin typeface="Arial" panose="020B0604020202020204" pitchFamily="34" charset="0"/>
            </a:endParaRPr>
          </a:p>
          <a:p>
            <a:pPr lvl="0" eaLnBrk="0" fontAlgn="base" hangingPunct="0">
              <a:spcBef>
                <a:spcPct val="0"/>
              </a:spcBef>
              <a:spcAft>
                <a:spcPct val="0"/>
              </a:spcAft>
            </a:pPr>
            <a:r>
              <a:rPr lang="en-US" sz="1200" dirty="0" smtClean="0">
                <a:solidFill>
                  <a:srgbClr val="000000"/>
                </a:solidFill>
                <a:latin typeface="Courier New" panose="02070309020205020404" pitchFamily="49" charset="0"/>
                <a:cs typeface="Courier New" panose="02070309020205020404" pitchFamily="49" charset="0"/>
              </a:rPr>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smtClean="0">
                <a:solidFill>
                  <a:srgbClr val="808000"/>
                </a:solidFill>
                <a:latin typeface="Courier New" panose="02070309020205020404" pitchFamily="49" charset="0"/>
                <a:cs typeface="Courier New" panose="02070309020205020404" pitchFamily="49" charset="0"/>
              </a:rPr>
              <a:t>@Override</a:t>
            </a:r>
            <a:br>
              <a:rPr lang="en-US" sz="1200" dirty="0" smtClean="0">
                <a:solidFill>
                  <a:srgbClr val="808000"/>
                </a:solidFill>
                <a:latin typeface="Courier New" panose="02070309020205020404" pitchFamily="49" charset="0"/>
                <a:cs typeface="Courier New" panose="02070309020205020404" pitchFamily="49" charset="0"/>
              </a:rPr>
            </a:br>
            <a:r>
              <a:rPr lang="en-US" sz="1200" dirty="0" smtClean="0">
                <a:solidFill>
                  <a:srgbClr val="808000"/>
                </a:solidFill>
                <a:latin typeface="Courier New" panose="02070309020205020404" pitchFamily="49" charset="0"/>
                <a:cs typeface="Courier New" panose="02070309020205020404" pitchFamily="49" charset="0"/>
              </a:rPr>
              <a:t>    </a:t>
            </a:r>
            <a:r>
              <a:rPr lang="en-US" sz="1200" b="1" dirty="0" smtClean="0">
                <a:solidFill>
                  <a:srgbClr val="000080"/>
                </a:solidFill>
                <a:latin typeface="Courier New" panose="02070309020205020404" pitchFamily="49" charset="0"/>
                <a:cs typeface="Courier New" panose="02070309020205020404" pitchFamily="49" charset="0"/>
              </a:rPr>
              <a:t>public void </a:t>
            </a:r>
            <a:r>
              <a:rPr lang="en-US" sz="1200" dirty="0" err="1" smtClean="0">
                <a:solidFill>
                  <a:srgbClr val="000000"/>
                </a:solidFill>
                <a:latin typeface="Courier New" panose="02070309020205020404" pitchFamily="49" charset="0"/>
                <a:cs typeface="Courier New" panose="02070309020205020404" pitchFamily="49" charset="0"/>
              </a:rPr>
              <a:t>onCreate</a:t>
            </a:r>
            <a:r>
              <a:rPr lang="en-US" sz="1200" dirty="0" smtClean="0">
                <a:solidFill>
                  <a:srgbClr val="000000"/>
                </a:solidFill>
                <a:latin typeface="Courier New" panose="02070309020205020404" pitchFamily="49" charset="0"/>
                <a:cs typeface="Courier New" panose="02070309020205020404" pitchFamily="49" charset="0"/>
              </a:rPr>
              <a:t>(Bundle icicle) {</a:t>
            </a:r>
          </a:p>
          <a:p>
            <a:pPr eaLnBrk="0" fontAlgn="base" hangingPunct="0">
              <a:spcBef>
                <a:spcPct val="0"/>
              </a:spcBef>
              <a:spcAft>
                <a:spcPct val="0"/>
              </a:spcAft>
            </a:pPr>
            <a:r>
              <a:rPr lang="en-US" sz="1200" dirty="0" smtClean="0">
                <a:solidFill>
                  <a:srgbClr val="000000"/>
                </a:solidFill>
                <a:latin typeface="Courier New" panose="02070309020205020404" pitchFamily="49" charset="0"/>
                <a:cs typeface="Courier New" panose="02070309020205020404" pitchFamily="49" charset="0"/>
              </a:rPr>
              <a:t>        </a:t>
            </a:r>
            <a:r>
              <a:rPr lang="en-US" sz="1200" i="1" dirty="0" smtClean="0">
                <a:solidFill>
                  <a:srgbClr val="80808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i="1" dirty="0" smtClean="0">
                <a:solidFill>
                  <a:srgbClr val="808080"/>
                </a:solidFill>
                <a:latin typeface="Courier New" panose="02070309020205020404" pitchFamily="49" charset="0"/>
                <a:cs typeface="Courier New" panose="02070309020205020404" pitchFamily="49" charset="0"/>
              </a:rPr>
              <a:t>// Leak memory</a:t>
            </a:r>
            <a:br>
              <a:rPr lang="en-US" sz="1200" i="1" dirty="0" smtClean="0">
                <a:solidFill>
                  <a:srgbClr val="808080"/>
                </a:solidFill>
                <a:latin typeface="Courier New" panose="02070309020205020404" pitchFamily="49" charset="0"/>
                <a:cs typeface="Courier New" panose="02070309020205020404" pitchFamily="49" charset="0"/>
              </a:rPr>
            </a:br>
            <a:r>
              <a:rPr lang="en-US" sz="1200" i="1" dirty="0" smtClean="0">
                <a:solidFill>
                  <a:srgbClr val="808080"/>
                </a:solidFill>
                <a:latin typeface="Courier New" panose="02070309020205020404" pitchFamily="49" charset="0"/>
                <a:cs typeface="Courier New" panose="02070309020205020404" pitchFamily="49" charset="0"/>
              </a:rPr>
              <a:t>        </a:t>
            </a:r>
            <a:r>
              <a:rPr lang="en-US" sz="1200" dirty="0" err="1" smtClean="0">
                <a:solidFill>
                  <a:srgbClr val="000000"/>
                </a:solidFill>
                <a:latin typeface="Courier New" panose="02070309020205020404" pitchFamily="49" charset="0"/>
                <a:cs typeface="Courier New" panose="02070309020205020404" pitchFamily="49" charset="0"/>
              </a:rPr>
              <a:t>leakMemory</a:t>
            </a:r>
            <a:r>
              <a:rPr lang="en-US" sz="1200" dirty="0" smtClean="0">
                <a:solidFill>
                  <a:srgbClr val="000000"/>
                </a:solidFill>
                <a:latin typeface="Courier New" panose="02070309020205020404" pitchFamily="49" charset="0"/>
                <a:cs typeface="Courier New" panose="02070309020205020404" pitchFamily="49" charset="0"/>
              </a:rPr>
              <a:t>();</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b="1" dirty="0" smtClean="0">
                <a:solidFill>
                  <a:srgbClr val="000080"/>
                </a:solidFill>
                <a:latin typeface="Courier New" panose="02070309020205020404" pitchFamily="49" charset="0"/>
                <a:cs typeface="Courier New" panose="02070309020205020404" pitchFamily="49" charset="0"/>
              </a:rPr>
              <a:t>private void </a:t>
            </a:r>
            <a:r>
              <a:rPr lang="en-US" sz="1200" dirty="0" err="1" smtClean="0">
                <a:solidFill>
                  <a:srgbClr val="000000"/>
                </a:solidFill>
                <a:latin typeface="Courier New" panose="02070309020205020404" pitchFamily="49" charset="0"/>
                <a:cs typeface="Courier New" panose="02070309020205020404" pitchFamily="49" charset="0"/>
              </a:rPr>
              <a:t>leakMemory</a:t>
            </a:r>
            <a:r>
              <a:rPr lang="en-US" sz="1200" dirty="0" smtClean="0">
                <a:solidFill>
                  <a:srgbClr val="000000"/>
                </a:solidFill>
                <a:latin typeface="Courier New" panose="02070309020205020404" pitchFamily="49" charset="0"/>
                <a:cs typeface="Courier New" panose="02070309020205020404" pitchFamily="49" charset="0"/>
              </a:rPr>
              <a:t>(){</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i="1" dirty="0" err="1" smtClean="0">
                <a:solidFill>
                  <a:srgbClr val="660E7A"/>
                </a:solidFill>
                <a:latin typeface="Courier New" panose="02070309020205020404" pitchFamily="49" charset="0"/>
                <a:cs typeface="Courier New" panose="02070309020205020404" pitchFamily="49" charset="0"/>
              </a:rPr>
              <a:t>innerClass</a:t>
            </a:r>
            <a:r>
              <a:rPr lang="en-US" sz="1200" i="1" dirty="0" smtClean="0">
                <a:solidFill>
                  <a:srgbClr val="660E7A"/>
                </a:solidFill>
                <a:latin typeface="Courier New" panose="02070309020205020404" pitchFamily="49" charset="0"/>
                <a:cs typeface="Courier New" panose="02070309020205020404" pitchFamily="49" charset="0"/>
              </a:rPr>
              <a:t> </a:t>
            </a:r>
            <a:r>
              <a:rPr lang="en-US" sz="1200" dirty="0" smtClean="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new </a:t>
            </a:r>
            <a:r>
              <a:rPr lang="en-US" sz="1200" dirty="0" err="1">
                <a:solidFill>
                  <a:srgbClr val="000000"/>
                </a:solidFill>
                <a:latin typeface="Courier New" panose="02070309020205020404" pitchFamily="49" charset="0"/>
                <a:cs typeface="Courier New" panose="02070309020205020404" pitchFamily="49" charset="0"/>
              </a:rPr>
              <a:t>InnerClass</a:t>
            </a:r>
            <a:r>
              <a:rPr lang="en-US" sz="1200" dirty="0" smtClean="0">
                <a:solidFill>
                  <a:srgbClr val="000000"/>
                </a:solidFill>
                <a:latin typeface="Courier New" panose="02070309020205020404" pitchFamily="49" charset="0"/>
                <a:cs typeface="Courier New" panose="02070309020205020404" pitchFamily="49" charset="0"/>
              </a:rPr>
              <a:t>();</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chemeClr val="tx1"/>
              </a:solidFill>
              <a:latin typeface="Arial" panose="020B0604020202020204" pitchFamily="34" charset="0"/>
            </a:endParaRPr>
          </a:p>
        </p:txBody>
      </p:sp>
    </p:spTree>
    <p:extLst>
      <p:ext uri="{BB962C8B-B14F-4D97-AF65-F5344CB8AC3E}">
        <p14:creationId xmlns:p14="http://schemas.microsoft.com/office/powerpoint/2010/main" val="61212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34" name="Rectangle 3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4" name="Group 3"/>
          <p:cNvGrpSpPr/>
          <p:nvPr/>
        </p:nvGrpSpPr>
        <p:grpSpPr>
          <a:xfrm>
            <a:off x="999193" y="518552"/>
            <a:ext cx="10458766" cy="46118"/>
            <a:chOff x="999193" y="518552"/>
            <a:chExt cx="10458766" cy="46118"/>
          </a:xfrm>
        </p:grpSpPr>
        <p:sp>
          <p:nvSpPr>
            <p:cNvPr id="3" name="Rectangle 2"/>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434982" y="518555"/>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07751" y="518951"/>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228576" y="518554"/>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567105"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473016" y="518553"/>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Snip Diagonal Corner Rectangle 16"/>
          <p:cNvSpPr/>
          <p:nvPr/>
        </p:nvSpPr>
        <p:spPr>
          <a:xfrm>
            <a:off x="429491" y="969316"/>
            <a:ext cx="5360165" cy="736291"/>
          </a:xfrm>
          <a:prstGeom prst="snip2DiagRect">
            <a:avLst>
              <a:gd name="adj1" fmla="val 50000"/>
              <a:gd name="adj2" fmla="val 16667"/>
            </a:avLst>
          </a:prstGeom>
          <a:solidFill>
            <a:srgbClr val="007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Adam" panose="02000503000000000000" pitchFamily="50" charset="0"/>
              </a:rPr>
              <a:t>Anonymous Classes</a:t>
            </a:r>
            <a:endParaRPr lang="en-US" sz="3600" dirty="0">
              <a:latin typeface="Adam" panose="02000503000000000000" pitchFamily="50" charset="0"/>
            </a:endParaRPr>
          </a:p>
        </p:txBody>
      </p:sp>
      <p:sp>
        <p:nvSpPr>
          <p:cNvPr id="18" name="Rectangle 17"/>
          <p:cNvSpPr/>
          <p:nvPr/>
        </p:nvSpPr>
        <p:spPr>
          <a:xfrm>
            <a:off x="429491" y="1875523"/>
            <a:ext cx="5360165" cy="4708981"/>
          </a:xfrm>
          <a:prstGeom prst="rect">
            <a:avLst/>
          </a:prstGeom>
        </p:spPr>
        <p:txBody>
          <a:bodyPr wrap="square">
            <a:spAutoFit/>
          </a:bodyPr>
          <a:lstStyle/>
          <a:p>
            <a:pPr algn="just"/>
            <a:r>
              <a:rPr lang="en-US" sz="2000" dirty="0" smtClean="0">
                <a:solidFill>
                  <a:schemeClr val="bg1"/>
                </a:solidFill>
                <a:latin typeface="Adam" panose="02000503000000000000" pitchFamily="50" charset="0"/>
              </a:rPr>
              <a:t>Anonymous </a:t>
            </a:r>
            <a:r>
              <a:rPr lang="en-US" sz="2000" dirty="0">
                <a:solidFill>
                  <a:schemeClr val="bg1"/>
                </a:solidFill>
                <a:latin typeface="Adam" panose="02000503000000000000" pitchFamily="50" charset="0"/>
              </a:rPr>
              <a:t>Classes </a:t>
            </a:r>
            <a:r>
              <a:rPr lang="en-US" sz="2000" dirty="0" smtClean="0">
                <a:solidFill>
                  <a:srgbClr val="92D050"/>
                </a:solidFill>
                <a:latin typeface="Adam" panose="02000503000000000000" pitchFamily="50" charset="0"/>
              </a:rPr>
              <a:t>hold a </a:t>
            </a:r>
            <a:r>
              <a:rPr lang="en-US" sz="2000" dirty="0">
                <a:solidFill>
                  <a:srgbClr val="92D050"/>
                </a:solidFill>
                <a:latin typeface="Adam" panose="02000503000000000000" pitchFamily="50" charset="0"/>
              </a:rPr>
              <a:t>reference </a:t>
            </a:r>
            <a:r>
              <a:rPr lang="en-US" sz="2000" dirty="0">
                <a:solidFill>
                  <a:schemeClr val="bg1"/>
                </a:solidFill>
                <a:latin typeface="Adam" panose="02000503000000000000" pitchFamily="50" charset="0"/>
              </a:rPr>
              <a:t>to the class </a:t>
            </a:r>
            <a:r>
              <a:rPr lang="en-US" sz="2000" dirty="0" smtClean="0">
                <a:solidFill>
                  <a:schemeClr val="bg1"/>
                </a:solidFill>
                <a:latin typeface="Adam" panose="02000503000000000000" pitchFamily="50" charset="0"/>
              </a:rPr>
              <a:t>inside which they </a:t>
            </a:r>
            <a:r>
              <a:rPr lang="en-US" sz="2000" dirty="0">
                <a:solidFill>
                  <a:schemeClr val="bg1"/>
                </a:solidFill>
                <a:latin typeface="Adam" panose="02000503000000000000" pitchFamily="50" charset="0"/>
              </a:rPr>
              <a:t>were </a:t>
            </a:r>
            <a:r>
              <a:rPr lang="en-US" sz="2000" dirty="0" smtClean="0">
                <a:solidFill>
                  <a:schemeClr val="bg1"/>
                </a:solidFill>
                <a:latin typeface="Adam" panose="02000503000000000000" pitchFamily="50" charset="0"/>
              </a:rPr>
              <a:t>declared. </a:t>
            </a:r>
          </a:p>
          <a:p>
            <a:pPr algn="just"/>
            <a:endParaRPr lang="en-US" sz="2000" dirty="0">
              <a:solidFill>
                <a:schemeClr val="bg1"/>
              </a:solidFill>
              <a:latin typeface="Adam" panose="02000503000000000000" pitchFamily="50" charset="0"/>
            </a:endParaRPr>
          </a:p>
          <a:p>
            <a:pPr algn="just"/>
            <a:r>
              <a:rPr lang="en-US" sz="2000" dirty="0" smtClean="0">
                <a:solidFill>
                  <a:schemeClr val="bg1"/>
                </a:solidFill>
                <a:latin typeface="Adam" panose="02000503000000000000" pitchFamily="50" charset="0"/>
              </a:rPr>
              <a:t>If an activity has an anonymous </a:t>
            </a:r>
            <a:r>
              <a:rPr lang="en-US" sz="2000" dirty="0">
                <a:solidFill>
                  <a:schemeClr val="bg1"/>
                </a:solidFill>
                <a:latin typeface="Adam" panose="02000503000000000000" pitchFamily="50" charset="0"/>
              </a:rPr>
              <a:t>c</a:t>
            </a:r>
            <a:r>
              <a:rPr lang="en-US" sz="2000" dirty="0" smtClean="0">
                <a:solidFill>
                  <a:schemeClr val="bg1"/>
                </a:solidFill>
                <a:latin typeface="Adam" panose="02000503000000000000" pitchFamily="50" charset="0"/>
              </a:rPr>
              <a:t>lass inside it which performs </a:t>
            </a:r>
            <a:r>
              <a:rPr lang="en-US" sz="2000" dirty="0">
                <a:solidFill>
                  <a:schemeClr val="bg1"/>
                </a:solidFill>
                <a:latin typeface="Adam" panose="02000503000000000000" pitchFamily="50" charset="0"/>
              </a:rPr>
              <a:t>background </a:t>
            </a:r>
            <a:r>
              <a:rPr lang="en-US" sz="2000" dirty="0" smtClean="0">
                <a:solidFill>
                  <a:schemeClr val="bg1"/>
                </a:solidFill>
                <a:latin typeface="Adam" panose="02000503000000000000" pitchFamily="50" charset="0"/>
              </a:rPr>
              <a:t>work, a reference </a:t>
            </a:r>
            <a:r>
              <a:rPr lang="en-US" sz="2000" dirty="0">
                <a:solidFill>
                  <a:schemeClr val="bg1"/>
                </a:solidFill>
                <a:latin typeface="Adam" panose="02000503000000000000" pitchFamily="50" charset="0"/>
              </a:rPr>
              <a:t>to </a:t>
            </a:r>
            <a:r>
              <a:rPr lang="en-US" sz="2000" dirty="0" smtClean="0">
                <a:solidFill>
                  <a:schemeClr val="bg1"/>
                </a:solidFill>
                <a:latin typeface="Adam" panose="02000503000000000000" pitchFamily="50" charset="0"/>
              </a:rPr>
              <a:t>that activity </a:t>
            </a:r>
            <a:r>
              <a:rPr lang="en-US" sz="2000" dirty="0">
                <a:solidFill>
                  <a:schemeClr val="bg1"/>
                </a:solidFill>
                <a:latin typeface="Adam" panose="02000503000000000000" pitchFamily="50" charset="0"/>
              </a:rPr>
              <a:t>will </a:t>
            </a:r>
            <a:r>
              <a:rPr lang="en-US" sz="2000" dirty="0" smtClean="0">
                <a:solidFill>
                  <a:srgbClr val="92D050"/>
                </a:solidFill>
                <a:latin typeface="Adam" panose="02000503000000000000" pitchFamily="50" charset="0"/>
              </a:rPr>
              <a:t>persist and not be </a:t>
            </a:r>
            <a:r>
              <a:rPr lang="en-US" sz="2000" dirty="0">
                <a:solidFill>
                  <a:srgbClr val="92D050"/>
                </a:solidFill>
                <a:latin typeface="Adam" panose="02000503000000000000" pitchFamily="50" charset="0"/>
              </a:rPr>
              <a:t>garbage </a:t>
            </a:r>
            <a:r>
              <a:rPr lang="en-US" sz="2000" dirty="0" smtClean="0">
                <a:solidFill>
                  <a:srgbClr val="92D050"/>
                </a:solidFill>
                <a:latin typeface="Adam" panose="02000503000000000000" pitchFamily="50" charset="0"/>
              </a:rPr>
              <a:t>collected</a:t>
            </a:r>
            <a:r>
              <a:rPr lang="en-US" sz="2000" dirty="0" smtClean="0">
                <a:solidFill>
                  <a:schemeClr val="bg1"/>
                </a:solidFill>
                <a:latin typeface="Adam" panose="02000503000000000000" pitchFamily="50" charset="0"/>
              </a:rPr>
              <a:t> until the work ends.</a:t>
            </a:r>
          </a:p>
          <a:p>
            <a:pPr algn="just"/>
            <a:endParaRPr lang="en-US" sz="2000" dirty="0" smtClean="0">
              <a:solidFill>
                <a:schemeClr val="bg1"/>
              </a:solidFill>
              <a:latin typeface="Adam" panose="02000503000000000000" pitchFamily="50" charset="0"/>
            </a:endParaRPr>
          </a:p>
          <a:p>
            <a:pPr algn="just"/>
            <a:r>
              <a:rPr lang="en-US" sz="2000" dirty="0" smtClean="0">
                <a:solidFill>
                  <a:srgbClr val="92D050"/>
                </a:solidFill>
                <a:latin typeface="Adam" panose="02000503000000000000" pitchFamily="50" charset="0"/>
              </a:rPr>
              <a:t>Examples: </a:t>
            </a:r>
            <a:r>
              <a:rPr lang="en-US" sz="2000" dirty="0" err="1" smtClean="0">
                <a:solidFill>
                  <a:schemeClr val="bg1"/>
                </a:solidFill>
                <a:latin typeface="Adam" panose="02000503000000000000" pitchFamily="50" charset="0"/>
              </a:rPr>
              <a:t>AsyncTasks</a:t>
            </a:r>
            <a:r>
              <a:rPr lang="en-US" sz="2000" dirty="0" smtClean="0">
                <a:solidFill>
                  <a:schemeClr val="bg1"/>
                </a:solidFill>
                <a:latin typeface="Adam" panose="02000503000000000000" pitchFamily="50" charset="0"/>
              </a:rPr>
              <a:t>, Handlers, Threads, and </a:t>
            </a:r>
            <a:r>
              <a:rPr lang="en-US" sz="2000" dirty="0" err="1" smtClean="0">
                <a:solidFill>
                  <a:schemeClr val="bg1"/>
                </a:solidFill>
                <a:latin typeface="Adam" panose="02000503000000000000" pitchFamily="50" charset="0"/>
              </a:rPr>
              <a:t>TimerTasks</a:t>
            </a:r>
            <a:r>
              <a:rPr lang="en-US" sz="2000" dirty="0" smtClean="0">
                <a:solidFill>
                  <a:schemeClr val="bg1"/>
                </a:solidFill>
                <a:latin typeface="Adam" panose="02000503000000000000" pitchFamily="50" charset="0"/>
              </a:rPr>
              <a:t>.</a:t>
            </a:r>
          </a:p>
          <a:p>
            <a:pPr algn="just"/>
            <a:endParaRPr lang="en-US" sz="2000" dirty="0" smtClean="0">
              <a:solidFill>
                <a:schemeClr val="bg1"/>
              </a:solidFill>
              <a:latin typeface="Adam" panose="02000503000000000000" pitchFamily="50" charset="0"/>
            </a:endParaRPr>
          </a:p>
          <a:p>
            <a:pPr algn="just"/>
            <a:r>
              <a:rPr lang="en-US" sz="2000" dirty="0" smtClean="0">
                <a:solidFill>
                  <a:srgbClr val="92D050"/>
                </a:solidFill>
                <a:latin typeface="Adam" panose="02000503000000000000" pitchFamily="50" charset="0"/>
              </a:rPr>
              <a:t>{Code Pattern}</a:t>
            </a:r>
            <a:endParaRPr lang="en-US" sz="2000" dirty="0">
              <a:solidFill>
                <a:srgbClr val="92D050"/>
              </a:solidFill>
              <a:latin typeface="Adam" panose="02000503000000000000" pitchFamily="50" charset="0"/>
            </a:endParaRPr>
          </a:p>
          <a:p>
            <a:pPr algn="just"/>
            <a:r>
              <a:rPr lang="en-US" sz="2000" dirty="0" smtClean="0">
                <a:solidFill>
                  <a:schemeClr val="bg1"/>
                </a:solidFill>
                <a:latin typeface="Adam" panose="02000503000000000000" pitchFamily="50" charset="0"/>
              </a:rPr>
              <a:t>Inside </a:t>
            </a:r>
            <a:r>
              <a:rPr lang="en-US" sz="2000" dirty="0">
                <a:solidFill>
                  <a:schemeClr val="bg1"/>
                </a:solidFill>
                <a:latin typeface="Adam" panose="02000503000000000000" pitchFamily="50" charset="0"/>
              </a:rPr>
              <a:t>an </a:t>
            </a:r>
            <a:r>
              <a:rPr lang="en-US" sz="2000" dirty="0" smtClean="0">
                <a:solidFill>
                  <a:schemeClr val="bg1"/>
                </a:solidFill>
                <a:latin typeface="Adam" panose="02000503000000000000" pitchFamily="50" charset="0"/>
              </a:rPr>
              <a:t>activity, </a:t>
            </a:r>
            <a:r>
              <a:rPr lang="en-US" sz="2000" dirty="0">
                <a:solidFill>
                  <a:schemeClr val="bg1"/>
                </a:solidFill>
                <a:latin typeface="Adam" panose="02000503000000000000" pitchFamily="50" charset="0"/>
              </a:rPr>
              <a:t>anonymously </a:t>
            </a:r>
            <a:r>
              <a:rPr lang="en-US" sz="2000" dirty="0" smtClean="0">
                <a:solidFill>
                  <a:schemeClr val="bg1"/>
                </a:solidFill>
                <a:latin typeface="Adam" panose="02000503000000000000" pitchFamily="50" charset="0"/>
              </a:rPr>
              <a:t>declare </a:t>
            </a:r>
            <a:r>
              <a:rPr lang="en-US" sz="2000" dirty="0">
                <a:solidFill>
                  <a:schemeClr val="bg1"/>
                </a:solidFill>
                <a:latin typeface="Adam" panose="02000503000000000000" pitchFamily="50" charset="0"/>
              </a:rPr>
              <a:t>and instantiate </a:t>
            </a:r>
            <a:r>
              <a:rPr lang="en-US" sz="2000" dirty="0" smtClean="0">
                <a:solidFill>
                  <a:schemeClr val="bg1"/>
                </a:solidFill>
                <a:latin typeface="Adam" panose="02000503000000000000" pitchFamily="50" charset="0"/>
              </a:rPr>
              <a:t>a class that performs </a:t>
            </a:r>
            <a:r>
              <a:rPr lang="en-US" sz="2000" dirty="0">
                <a:solidFill>
                  <a:schemeClr val="bg1"/>
                </a:solidFill>
                <a:latin typeface="Adam" panose="02000503000000000000" pitchFamily="50" charset="0"/>
              </a:rPr>
              <a:t>background work </a:t>
            </a:r>
            <a:r>
              <a:rPr lang="en-US" sz="2000" dirty="0" smtClean="0">
                <a:solidFill>
                  <a:schemeClr val="bg1"/>
                </a:solidFill>
                <a:latin typeface="Adam" panose="02000503000000000000" pitchFamily="50" charset="0"/>
              </a:rPr>
              <a:t>pass the destruction of the activity.</a:t>
            </a:r>
          </a:p>
        </p:txBody>
      </p:sp>
      <p:sp>
        <p:nvSpPr>
          <p:cNvPr id="21" name="Snip Diagonal Corner Rectangle 20"/>
          <p:cNvSpPr/>
          <p:nvPr/>
        </p:nvSpPr>
        <p:spPr>
          <a:xfrm>
            <a:off x="6288424" y="969715"/>
            <a:ext cx="5649576" cy="5634285"/>
          </a:xfrm>
          <a:prstGeom prst="snip2DiagRect">
            <a:avLst>
              <a:gd name="adj1" fmla="val 16198"/>
              <a:gd name="adj2" fmla="val 90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200" b="1" dirty="0" smtClean="0">
                <a:solidFill>
                  <a:srgbClr val="000080"/>
                </a:solidFill>
                <a:latin typeface="Courier New" panose="02070309020205020404" pitchFamily="49" charset="0"/>
                <a:cs typeface="Courier New" panose="02070309020205020404" pitchFamily="49" charset="0"/>
              </a:rPr>
              <a:t>public class </a:t>
            </a:r>
            <a:r>
              <a:rPr lang="en-US" sz="1200" dirty="0" err="1" smtClean="0">
                <a:solidFill>
                  <a:srgbClr val="000000"/>
                </a:solidFill>
                <a:latin typeface="Courier New" panose="02070309020205020404" pitchFamily="49" charset="0"/>
                <a:cs typeface="Courier New" panose="02070309020205020404" pitchFamily="49" charset="0"/>
              </a:rPr>
              <a:t>AnonymousClassLeak</a:t>
            </a:r>
            <a:r>
              <a:rPr lang="en-US" sz="1200" dirty="0" smtClean="0">
                <a:solidFill>
                  <a:srgbClr val="000000"/>
                </a:solidFill>
                <a:latin typeface="Courier New" panose="02070309020205020404" pitchFamily="49" charset="0"/>
                <a:cs typeface="Courier New" panose="02070309020205020404" pitchFamily="49" charset="0"/>
              </a:rPr>
              <a:t> </a:t>
            </a:r>
            <a:r>
              <a:rPr lang="en-US" sz="1200" b="1" dirty="0" smtClean="0">
                <a:solidFill>
                  <a:srgbClr val="000080"/>
                </a:solidFill>
                <a:latin typeface="Courier New" panose="02070309020205020404" pitchFamily="49" charset="0"/>
                <a:cs typeface="Courier New" panose="02070309020205020404" pitchFamily="49" charset="0"/>
              </a:rPr>
              <a:t>extends </a:t>
            </a:r>
            <a:r>
              <a:rPr lang="en-US" sz="1200" dirty="0" smtClean="0">
                <a:solidFill>
                  <a:srgbClr val="000000"/>
                </a:solidFill>
                <a:latin typeface="Courier New" panose="02070309020205020404" pitchFamily="49" charset="0"/>
                <a:cs typeface="Courier New" panose="02070309020205020404" pitchFamily="49" charset="0"/>
              </a:rPr>
              <a:t>Activity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smtClean="0">
                <a:solidFill>
                  <a:srgbClr val="808000"/>
                </a:solidFill>
                <a:latin typeface="Courier New" panose="02070309020205020404" pitchFamily="49" charset="0"/>
                <a:cs typeface="Courier New" panose="02070309020205020404" pitchFamily="49" charset="0"/>
              </a:rPr>
              <a:t>@Override</a:t>
            </a:r>
            <a:br>
              <a:rPr lang="en-US" sz="1200" dirty="0" smtClean="0">
                <a:solidFill>
                  <a:srgbClr val="808000"/>
                </a:solidFill>
                <a:latin typeface="Courier New" panose="02070309020205020404" pitchFamily="49" charset="0"/>
                <a:cs typeface="Courier New" panose="02070309020205020404" pitchFamily="49" charset="0"/>
              </a:rPr>
            </a:br>
            <a:r>
              <a:rPr lang="en-US" sz="1200" dirty="0" smtClean="0">
                <a:solidFill>
                  <a:srgbClr val="808000"/>
                </a:solidFill>
                <a:latin typeface="Courier New" panose="02070309020205020404" pitchFamily="49" charset="0"/>
                <a:cs typeface="Courier New" panose="02070309020205020404" pitchFamily="49" charset="0"/>
              </a:rPr>
              <a:t>    </a:t>
            </a:r>
            <a:r>
              <a:rPr lang="en-US" sz="1200" b="1" dirty="0" smtClean="0">
                <a:solidFill>
                  <a:srgbClr val="000080"/>
                </a:solidFill>
                <a:latin typeface="Courier New" panose="02070309020205020404" pitchFamily="49" charset="0"/>
                <a:cs typeface="Courier New" panose="02070309020205020404" pitchFamily="49" charset="0"/>
              </a:rPr>
              <a:t>public void </a:t>
            </a:r>
            <a:r>
              <a:rPr lang="en-US" sz="1200" dirty="0" err="1" smtClean="0">
                <a:solidFill>
                  <a:srgbClr val="000000"/>
                </a:solidFill>
                <a:latin typeface="Courier New" panose="02070309020205020404" pitchFamily="49" charset="0"/>
                <a:cs typeface="Courier New" panose="02070309020205020404" pitchFamily="49" charset="0"/>
              </a:rPr>
              <a:t>onCreate</a:t>
            </a:r>
            <a:r>
              <a:rPr lang="en-US" sz="1200" dirty="0" smtClean="0">
                <a:solidFill>
                  <a:srgbClr val="000000"/>
                </a:solidFill>
                <a:latin typeface="Courier New" panose="02070309020205020404" pitchFamily="49" charset="0"/>
                <a:cs typeface="Courier New" panose="02070309020205020404" pitchFamily="49" charset="0"/>
              </a:rPr>
              <a:t>(Bundle icicle) {</a:t>
            </a:r>
          </a:p>
          <a:p>
            <a:pPr lvl="0" eaLnBrk="0" fontAlgn="base" hangingPunct="0">
              <a:spcBef>
                <a:spcPct val="0"/>
              </a:spcBef>
              <a:spcAft>
                <a:spcPct val="0"/>
              </a:spcAft>
            </a:pPr>
            <a:r>
              <a:rPr lang="en-US" sz="1200" dirty="0" smtClean="0">
                <a:solidFill>
                  <a:srgbClr val="000000"/>
                </a:solidFill>
                <a:latin typeface="Courier New" panose="02070309020205020404" pitchFamily="49" charset="0"/>
                <a:cs typeface="Courier New" panose="02070309020205020404" pitchFamily="49" charset="0"/>
              </a:rPr>
              <a:t>        </a:t>
            </a:r>
            <a:r>
              <a:rPr lang="en-US" sz="1200" i="1" dirty="0" smtClean="0">
                <a:solidFill>
                  <a:srgbClr val="80808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i="1" dirty="0" smtClean="0">
                <a:solidFill>
                  <a:srgbClr val="808080"/>
                </a:solidFill>
                <a:latin typeface="Courier New" panose="02070309020205020404" pitchFamily="49" charset="0"/>
                <a:cs typeface="Courier New" panose="02070309020205020404" pitchFamily="49" charset="0"/>
              </a:rPr>
              <a:t>// Leak memory</a:t>
            </a:r>
            <a:br>
              <a:rPr lang="en-US" sz="1200" i="1" dirty="0" smtClean="0">
                <a:solidFill>
                  <a:srgbClr val="808080"/>
                </a:solidFill>
                <a:latin typeface="Courier New" panose="02070309020205020404" pitchFamily="49" charset="0"/>
                <a:cs typeface="Courier New" panose="02070309020205020404" pitchFamily="49" charset="0"/>
              </a:rPr>
            </a:br>
            <a:r>
              <a:rPr lang="en-US" sz="1200" i="1" dirty="0" smtClean="0">
                <a:solidFill>
                  <a:srgbClr val="808080"/>
                </a:solidFill>
                <a:latin typeface="Courier New" panose="02070309020205020404" pitchFamily="49" charset="0"/>
                <a:cs typeface="Courier New" panose="02070309020205020404" pitchFamily="49" charset="0"/>
              </a:rPr>
              <a:t>        </a:t>
            </a:r>
            <a:r>
              <a:rPr lang="en-US" sz="1200" dirty="0" err="1" smtClean="0">
                <a:solidFill>
                  <a:srgbClr val="000000"/>
                </a:solidFill>
                <a:latin typeface="Courier New" panose="02070309020205020404" pitchFamily="49" charset="0"/>
                <a:cs typeface="Courier New" panose="02070309020205020404" pitchFamily="49" charset="0"/>
              </a:rPr>
              <a:t>leakMemory</a:t>
            </a:r>
            <a:r>
              <a:rPr lang="en-US" sz="1200" dirty="0" smtClean="0">
                <a:solidFill>
                  <a:srgbClr val="000000"/>
                </a:solidFill>
                <a:latin typeface="Courier New" panose="02070309020205020404" pitchFamily="49" charset="0"/>
                <a:cs typeface="Courier New" panose="02070309020205020404" pitchFamily="49" charset="0"/>
              </a:rPr>
              <a:t>();</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b="1" dirty="0" smtClean="0">
                <a:solidFill>
                  <a:srgbClr val="000080"/>
                </a:solidFill>
                <a:latin typeface="Courier New" panose="02070309020205020404" pitchFamily="49" charset="0"/>
                <a:cs typeface="Courier New" panose="02070309020205020404" pitchFamily="49" charset="0"/>
              </a:rPr>
              <a:t>private void </a:t>
            </a:r>
            <a:r>
              <a:rPr lang="en-US" sz="1200" dirty="0" err="1" smtClean="0">
                <a:solidFill>
                  <a:srgbClr val="000000"/>
                </a:solidFill>
                <a:latin typeface="Courier New" panose="02070309020205020404" pitchFamily="49" charset="0"/>
                <a:cs typeface="Courier New" panose="02070309020205020404" pitchFamily="49" charset="0"/>
              </a:rPr>
              <a:t>leakMemory</a:t>
            </a:r>
            <a:r>
              <a:rPr lang="en-US" sz="1200" dirty="0" smtClean="0">
                <a:solidFill>
                  <a:srgbClr val="000000"/>
                </a:solidFill>
                <a:latin typeface="Courier New" panose="02070309020205020404" pitchFamily="49" charset="0"/>
                <a:cs typeface="Courier New" panose="02070309020205020404" pitchFamily="49" charset="0"/>
              </a:rPr>
              <a:t>(){</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b="1" dirty="0" smtClean="0">
                <a:solidFill>
                  <a:srgbClr val="000080"/>
                </a:solidFill>
                <a:latin typeface="Courier New" panose="02070309020205020404" pitchFamily="49" charset="0"/>
                <a:cs typeface="Courier New" panose="02070309020205020404" pitchFamily="49" charset="0"/>
              </a:rPr>
              <a:t>new </a:t>
            </a:r>
            <a:r>
              <a:rPr lang="en-US" sz="1200" dirty="0" err="1">
                <a:solidFill>
                  <a:srgbClr val="000000"/>
                </a:solidFill>
                <a:latin typeface="Courier New" panose="02070309020205020404" pitchFamily="49" charset="0"/>
                <a:cs typeface="Courier New" panose="02070309020205020404" pitchFamily="49" charset="0"/>
              </a:rPr>
              <a:t>AsyncTask</a:t>
            </a:r>
            <a:r>
              <a:rPr lang="en-US" sz="1200" dirty="0">
                <a:solidFill>
                  <a:srgbClr val="000000"/>
                </a:solidFill>
                <a:latin typeface="Courier New" panose="02070309020205020404" pitchFamily="49" charset="0"/>
                <a:cs typeface="Courier New" panose="02070309020205020404" pitchFamily="49" charset="0"/>
              </a:rPr>
              <a:t>&lt;Void, Void, Void&gt;() </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900" dirty="0">
                <a:solidFill>
                  <a:srgbClr val="000000"/>
                </a:solidFill>
                <a:latin typeface="Courier New" panose="02070309020205020404" pitchFamily="49" charset="0"/>
                <a:cs typeface="Courier New" panose="02070309020205020404" pitchFamily="49" charset="0"/>
              </a:rPr>
              <a:t>    </a:t>
            </a:r>
            <a:r>
              <a:rPr lang="en-US" sz="900" dirty="0" smtClean="0">
                <a:solidFill>
                  <a:srgbClr val="000000"/>
                </a:solidFill>
                <a:latin typeface="Courier New" panose="02070309020205020404" pitchFamily="49" charset="0"/>
                <a:cs typeface="Courier New" panose="02070309020205020404" pitchFamily="49" charset="0"/>
              </a:rPr>
              <a:t>       </a:t>
            </a:r>
            <a:r>
              <a:rPr lang="en-US" sz="900" dirty="0" smtClean="0">
                <a:solidFill>
                  <a:srgbClr val="808000"/>
                </a:solidFill>
                <a:latin typeface="Courier New" panose="02070309020205020404" pitchFamily="49" charset="0"/>
                <a:cs typeface="Courier New" panose="02070309020205020404" pitchFamily="49" charset="0"/>
              </a:rPr>
              <a:t>@</a:t>
            </a:r>
            <a:r>
              <a:rPr lang="en-US" sz="900" dirty="0">
                <a:solidFill>
                  <a:srgbClr val="808000"/>
                </a:solidFill>
                <a:latin typeface="Courier New" panose="02070309020205020404" pitchFamily="49" charset="0"/>
                <a:cs typeface="Courier New" panose="02070309020205020404" pitchFamily="49" charset="0"/>
              </a:rPr>
              <a:t>Override </a:t>
            </a:r>
            <a:r>
              <a:rPr lang="en-US" sz="900" b="1" dirty="0">
                <a:solidFill>
                  <a:srgbClr val="000080"/>
                </a:solidFill>
                <a:latin typeface="Courier New" panose="02070309020205020404" pitchFamily="49" charset="0"/>
                <a:cs typeface="Courier New" panose="02070309020205020404" pitchFamily="49" charset="0"/>
              </a:rPr>
              <a:t>protected </a:t>
            </a:r>
            <a:r>
              <a:rPr lang="en-US" sz="900" dirty="0">
                <a:solidFill>
                  <a:srgbClr val="000000"/>
                </a:solidFill>
                <a:latin typeface="Courier New" panose="02070309020205020404" pitchFamily="49" charset="0"/>
                <a:cs typeface="Courier New" panose="02070309020205020404" pitchFamily="49" charset="0"/>
              </a:rPr>
              <a:t>Void </a:t>
            </a:r>
            <a:r>
              <a:rPr lang="en-US" sz="900" dirty="0" err="1" smtClean="0">
                <a:solidFill>
                  <a:srgbClr val="000000"/>
                </a:solidFill>
                <a:latin typeface="Courier New" panose="02070309020205020404" pitchFamily="49" charset="0"/>
                <a:cs typeface="Courier New" panose="02070309020205020404" pitchFamily="49" charset="0"/>
              </a:rPr>
              <a:t>doInBackground</a:t>
            </a:r>
            <a:r>
              <a:rPr lang="en-US" sz="900" dirty="0" smtClean="0">
                <a:solidFill>
                  <a:srgbClr val="000000"/>
                </a:solidFill>
                <a:latin typeface="Courier New" panose="02070309020205020404" pitchFamily="49" charset="0"/>
                <a:cs typeface="Courier New" panose="02070309020205020404" pitchFamily="49" charset="0"/>
              </a:rPr>
              <a:t>(Void</a:t>
            </a:r>
            <a:r>
              <a:rPr lang="en-US" sz="900" dirty="0">
                <a:solidFill>
                  <a:srgbClr val="000000"/>
                </a:solidFill>
                <a:latin typeface="Courier New" panose="02070309020205020404" pitchFamily="49" charset="0"/>
                <a:cs typeface="Courier New" panose="02070309020205020404" pitchFamily="49" charset="0"/>
              </a:rPr>
              <a:t>... </a:t>
            </a:r>
            <a:r>
              <a:rPr lang="en-US" sz="900" dirty="0" err="1">
                <a:solidFill>
                  <a:srgbClr val="000000"/>
                </a:solidFill>
                <a:latin typeface="Courier New" panose="02070309020205020404" pitchFamily="49" charset="0"/>
                <a:cs typeface="Courier New" panose="02070309020205020404" pitchFamily="49" charset="0"/>
              </a:rPr>
              <a:t>params</a:t>
            </a:r>
            <a:r>
              <a:rPr lang="en-US" sz="900" dirty="0">
                <a:solidFill>
                  <a:srgbClr val="000000"/>
                </a:solidFill>
                <a:latin typeface="Courier New" panose="02070309020205020404" pitchFamily="49" charset="0"/>
                <a:cs typeface="Courier New" panose="02070309020205020404" pitchFamily="49" charset="0"/>
              </a:rPr>
              <a:t>) </a:t>
            </a:r>
            <a:r>
              <a:rPr lang="en-US" sz="900" dirty="0" smtClean="0">
                <a:solidFill>
                  <a:srgbClr val="000000"/>
                </a:solidFill>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en-US" sz="900" dirty="0">
                <a:solidFill>
                  <a:srgbClr val="000000"/>
                </a:solidFill>
                <a:latin typeface="Courier New" panose="02070309020205020404" pitchFamily="49" charset="0"/>
                <a:cs typeface="Courier New" panose="02070309020205020404" pitchFamily="49" charset="0"/>
              </a:rPr>
              <a:t> </a:t>
            </a:r>
            <a:r>
              <a:rPr lang="en-US" sz="900" dirty="0" smtClean="0">
                <a:solidFill>
                  <a:srgbClr val="000000"/>
                </a:solidFill>
                <a:latin typeface="Courier New" panose="02070309020205020404" pitchFamily="49" charset="0"/>
                <a:cs typeface="Courier New" panose="02070309020205020404" pitchFamily="49" charset="0"/>
              </a:rPr>
              <a:t>          {</a:t>
            </a:r>
            <a:r>
              <a:rPr lang="en-US" sz="900" dirty="0">
                <a:solidFill>
                  <a:srgbClr val="000000"/>
                </a:solidFill>
                <a:latin typeface="Courier New" panose="02070309020205020404" pitchFamily="49" charset="0"/>
                <a:cs typeface="Courier New" panose="02070309020205020404" pitchFamily="49" charset="0"/>
              </a:rPr>
              <a:t/>
            </a:r>
            <a:br>
              <a:rPr lang="en-US" sz="900" dirty="0">
                <a:solidFill>
                  <a:srgbClr val="000000"/>
                </a:solidFill>
                <a:latin typeface="Courier New" panose="02070309020205020404" pitchFamily="49" charset="0"/>
                <a:cs typeface="Courier New" panose="02070309020205020404" pitchFamily="49" charset="0"/>
              </a:rPr>
            </a:br>
            <a:r>
              <a:rPr lang="en-US" sz="900" dirty="0">
                <a:solidFill>
                  <a:srgbClr val="000000"/>
                </a:solidFill>
                <a:latin typeface="Courier New" panose="02070309020205020404" pitchFamily="49" charset="0"/>
                <a:cs typeface="Courier New" panose="02070309020205020404" pitchFamily="49" charset="0"/>
              </a:rPr>
              <a:t>        </a:t>
            </a:r>
            <a:r>
              <a:rPr lang="en-US" sz="900" dirty="0" smtClean="0">
                <a:solidFill>
                  <a:srgbClr val="000000"/>
                </a:solidFill>
                <a:latin typeface="Courier New" panose="02070309020205020404" pitchFamily="49" charset="0"/>
                <a:cs typeface="Courier New" panose="02070309020205020404" pitchFamily="49" charset="0"/>
              </a:rPr>
              <a:t>      </a:t>
            </a:r>
            <a:r>
              <a:rPr lang="en-US" sz="900" b="1" dirty="0" smtClean="0">
                <a:solidFill>
                  <a:srgbClr val="000080"/>
                </a:solidFill>
                <a:latin typeface="Courier New" panose="02070309020205020404" pitchFamily="49" charset="0"/>
                <a:cs typeface="Courier New" panose="02070309020205020404" pitchFamily="49" charset="0"/>
              </a:rPr>
              <a:t>while</a:t>
            </a:r>
            <a:r>
              <a:rPr lang="en-US" sz="900" dirty="0" smtClean="0">
                <a:solidFill>
                  <a:srgbClr val="000000"/>
                </a:solidFill>
                <a:latin typeface="Courier New" panose="02070309020205020404" pitchFamily="49" charset="0"/>
                <a:cs typeface="Courier New" panose="02070309020205020404" pitchFamily="49" charset="0"/>
              </a:rPr>
              <a:t>(</a:t>
            </a:r>
            <a:r>
              <a:rPr lang="en-US" sz="900" b="1" dirty="0" smtClean="0">
                <a:solidFill>
                  <a:srgbClr val="000080"/>
                </a:solidFill>
                <a:latin typeface="Courier New" panose="02070309020205020404" pitchFamily="49" charset="0"/>
                <a:cs typeface="Courier New" panose="02070309020205020404" pitchFamily="49" charset="0"/>
              </a:rPr>
              <a:t>true</a:t>
            </a:r>
            <a:r>
              <a:rPr lang="en-US" sz="900" dirty="0">
                <a:solidFill>
                  <a:srgbClr val="000000"/>
                </a:solidFill>
                <a:latin typeface="Courier New" panose="02070309020205020404" pitchFamily="49" charset="0"/>
                <a:cs typeface="Courier New" panose="02070309020205020404" pitchFamily="49" charset="0"/>
              </a:rPr>
              <a:t>);</a:t>
            </a:r>
            <a:br>
              <a:rPr lang="en-US" sz="900" dirty="0">
                <a:solidFill>
                  <a:srgbClr val="000000"/>
                </a:solidFill>
                <a:latin typeface="Courier New" panose="02070309020205020404" pitchFamily="49" charset="0"/>
                <a:cs typeface="Courier New" panose="02070309020205020404" pitchFamily="49" charset="0"/>
              </a:rPr>
            </a:br>
            <a:r>
              <a:rPr lang="en-US" sz="900" dirty="0">
                <a:solidFill>
                  <a:srgbClr val="000000"/>
                </a:solidFill>
                <a:latin typeface="Courier New" panose="02070309020205020404" pitchFamily="49" charset="0"/>
                <a:cs typeface="Courier New" panose="02070309020205020404" pitchFamily="49" charset="0"/>
              </a:rPr>
              <a:t>    </a:t>
            </a:r>
            <a:r>
              <a:rPr lang="en-US" sz="900" dirty="0" smtClean="0">
                <a:solidFill>
                  <a:srgbClr val="000000"/>
                </a:solidFill>
                <a:latin typeface="Courier New" panose="02070309020205020404" pitchFamily="49" charset="0"/>
                <a:cs typeface="Courier New" panose="02070309020205020404" pitchFamily="49" charset="0"/>
              </a:rPr>
              <a:t>       }</a:t>
            </a:r>
            <a:r>
              <a:rPr lang="en-US" sz="900" dirty="0">
                <a:solidFill>
                  <a:srgbClr val="000000"/>
                </a:solidFill>
                <a:latin typeface="Courier New" panose="02070309020205020404" pitchFamily="49" charset="0"/>
                <a:cs typeface="Courier New" panose="02070309020205020404" pitchFamily="49" charset="0"/>
              </a:rPr>
              <a:t/>
            </a:r>
            <a:br>
              <a:rPr lang="en-US" sz="9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execute();</a:t>
            </a:r>
            <a:br>
              <a:rPr lang="en-US" sz="1200" dirty="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chemeClr val="tx1"/>
              </a:solidFill>
              <a:latin typeface="Arial" panose="020B0604020202020204" pitchFamily="34" charset="0"/>
            </a:endParaRPr>
          </a:p>
        </p:txBody>
      </p:sp>
    </p:spTree>
    <p:extLst>
      <p:ext uri="{BB962C8B-B14F-4D97-AF65-F5344CB8AC3E}">
        <p14:creationId xmlns:p14="http://schemas.microsoft.com/office/powerpoint/2010/main" val="418806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grpSp>
        <p:nvGrpSpPr>
          <p:cNvPr id="88" name="Group 87"/>
          <p:cNvGrpSpPr/>
          <p:nvPr/>
        </p:nvGrpSpPr>
        <p:grpSpPr>
          <a:xfrm>
            <a:off x="9735971" y="1145605"/>
            <a:ext cx="1029065" cy="1204239"/>
            <a:chOff x="602154" y="1817469"/>
            <a:chExt cx="2621106" cy="3067288"/>
          </a:xfrm>
        </p:grpSpPr>
        <p:sp>
          <p:nvSpPr>
            <p:cNvPr id="89" name="Diamond 88"/>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Diamond 89"/>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Diamond 90"/>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Diamond 91"/>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Diamond 92"/>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Diamond 93"/>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Diamond 94"/>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Diamond 95"/>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Diamond 96"/>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Diamond 97"/>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Isosceles Triangle 98"/>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Isosceles Triangle 99"/>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Isosceles Triangle 101"/>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p:cNvGrpSpPr/>
          <p:nvPr/>
        </p:nvGrpSpPr>
        <p:grpSpPr>
          <a:xfrm>
            <a:off x="5600516" y="1145605"/>
            <a:ext cx="1029065" cy="1204239"/>
            <a:chOff x="602154" y="1817469"/>
            <a:chExt cx="2621106" cy="3067288"/>
          </a:xfrm>
        </p:grpSpPr>
        <p:sp>
          <p:nvSpPr>
            <p:cNvPr id="74" name="Diamond 73"/>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Diamond 74"/>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Diamond 75"/>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Diamond 76"/>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Diamond 77"/>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Diamond 78"/>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Diamond 79"/>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Diamond 80"/>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Diamond 81"/>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Diamond 82"/>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Isosceles Triangle 83"/>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Isosceles Triangle 84"/>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Isosceles Triangle 85"/>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Isosceles Triangle 86"/>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p:cNvGrpSpPr/>
          <p:nvPr/>
        </p:nvGrpSpPr>
        <p:grpSpPr>
          <a:xfrm>
            <a:off x="1155783" y="1145605"/>
            <a:ext cx="1029065" cy="1204239"/>
            <a:chOff x="602154" y="1817469"/>
            <a:chExt cx="2621106" cy="3067288"/>
          </a:xfrm>
        </p:grpSpPr>
        <p:sp>
          <p:nvSpPr>
            <p:cNvPr id="41" name="Diamond 40"/>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Diamond 41"/>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iamond 43"/>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Diamond 44"/>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iamond 45"/>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iamond 46"/>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iamond 47"/>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iamond 48"/>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iamond 49"/>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https://maxcdn.icons8.com/iOS7/PNG/512/Programming/git_fork-512.png"/>
          <p:cNvPicPr>
            <a:picLocks noChangeAspect="1" noChangeArrowheads="1"/>
          </p:cNvPicPr>
          <p:nvPr/>
        </p:nvPicPr>
        <p:blipFill>
          <a:blip r:embed="rId2">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528613" y="2722926"/>
            <a:ext cx="3200400" cy="32004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s facebook f logo png transparent background pag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62771" y="1440180"/>
            <a:ext cx="615090" cy="6150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63053" y="1381965"/>
            <a:ext cx="731520" cy="731520"/>
          </a:xfrm>
          <a:prstGeom prst="rect">
            <a:avLst/>
          </a:prstGeom>
        </p:spPr>
      </p:pic>
      <p:sp>
        <p:nvSpPr>
          <p:cNvPr id="20" name="Freeform 19"/>
          <p:cNvSpPr/>
          <p:nvPr/>
        </p:nvSpPr>
        <p:spPr>
          <a:xfrm>
            <a:off x="9887930" y="3654836"/>
            <a:ext cx="1032898" cy="910358"/>
          </a:xfrm>
          <a:custGeom>
            <a:avLst/>
            <a:gdLst>
              <a:gd name="connsiteX0" fmla="*/ 15069 w 1544611"/>
              <a:gd name="connsiteY0" fmla="*/ 1246909 h 1246909"/>
              <a:gd name="connsiteX1" fmla="*/ 31695 w 1544611"/>
              <a:gd name="connsiteY1" fmla="*/ 931026 h 1246909"/>
              <a:gd name="connsiteX2" fmla="*/ 297702 w 1544611"/>
              <a:gd name="connsiteY2" fmla="*/ 698269 h 1246909"/>
              <a:gd name="connsiteX3" fmla="*/ 1128975 w 1544611"/>
              <a:gd name="connsiteY3" fmla="*/ 532015 h 1246909"/>
              <a:gd name="connsiteX4" fmla="*/ 1478109 w 1544611"/>
              <a:gd name="connsiteY4" fmla="*/ 299259 h 1246909"/>
              <a:gd name="connsiteX5" fmla="*/ 1544611 w 1544611"/>
              <a:gd name="connsiteY5" fmla="*/ 0 h 124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4611" h="1246909">
                <a:moveTo>
                  <a:pt x="15069" y="1246909"/>
                </a:moveTo>
                <a:cubicBezTo>
                  <a:pt x="-171" y="1134687"/>
                  <a:pt x="-15410" y="1022466"/>
                  <a:pt x="31695" y="931026"/>
                </a:cubicBezTo>
                <a:cubicBezTo>
                  <a:pt x="78800" y="839586"/>
                  <a:pt x="114822" y="764771"/>
                  <a:pt x="297702" y="698269"/>
                </a:cubicBezTo>
                <a:cubicBezTo>
                  <a:pt x="480582" y="631767"/>
                  <a:pt x="932241" y="598517"/>
                  <a:pt x="1128975" y="532015"/>
                </a:cubicBezTo>
                <a:cubicBezTo>
                  <a:pt x="1325709" y="465513"/>
                  <a:pt x="1408836" y="387928"/>
                  <a:pt x="1478109" y="299259"/>
                </a:cubicBezTo>
                <a:cubicBezTo>
                  <a:pt x="1547382" y="210590"/>
                  <a:pt x="1511360" y="74815"/>
                  <a:pt x="1544611" y="0"/>
                </a:cubicBezTo>
              </a:path>
            </a:pathLst>
          </a:custGeom>
          <a:noFill/>
          <a:ln w="184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0735362" y="3283904"/>
            <a:ext cx="370932" cy="37093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1571562" y="3067460"/>
            <a:ext cx="1191374" cy="2540000"/>
            <a:chOff x="1917700" y="3058514"/>
            <a:chExt cx="1191374" cy="2540000"/>
          </a:xfrm>
        </p:grpSpPr>
        <p:sp>
          <p:nvSpPr>
            <p:cNvPr id="2" name="Rounded Rectangle 1"/>
            <p:cNvSpPr/>
            <p:nvPr/>
          </p:nvSpPr>
          <p:spPr>
            <a:xfrm>
              <a:off x="1917700" y="3058514"/>
              <a:ext cx="209550" cy="2540000"/>
            </a:xfrm>
            <a:prstGeom prst="roundRect">
              <a:avLst>
                <a:gd name="adj" fmla="val 436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rot="5400000">
              <a:off x="2473196" y="3821636"/>
              <a:ext cx="201032" cy="1070724"/>
            </a:xfrm>
            <a:prstGeom prst="roundRect">
              <a:avLst>
                <a:gd name="adj" fmla="val 3736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ounded Rectangle 11"/>
          <p:cNvSpPr/>
          <p:nvPr/>
        </p:nvSpPr>
        <p:spPr>
          <a:xfrm>
            <a:off x="9786796" y="3067460"/>
            <a:ext cx="209550" cy="2540000"/>
          </a:xfrm>
          <a:prstGeom prst="roundRect">
            <a:avLst>
              <a:gd name="adj" fmla="val 436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15" name="Group 14"/>
          <p:cNvGrpSpPr/>
          <p:nvPr/>
        </p:nvGrpSpPr>
        <p:grpSpPr>
          <a:xfrm>
            <a:off x="999193" y="518552"/>
            <a:ext cx="10458766" cy="46118"/>
            <a:chOff x="999193" y="518552"/>
            <a:chExt cx="10458766" cy="46118"/>
          </a:xfrm>
        </p:grpSpPr>
        <p:sp>
          <p:nvSpPr>
            <p:cNvPr id="16" name="Rectangle 15"/>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434982" y="518555"/>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707751" y="518951"/>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228576" y="518554"/>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567105"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473016" y="518553"/>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Rectangle 69"/>
          <p:cNvSpPr/>
          <p:nvPr/>
        </p:nvSpPr>
        <p:spPr>
          <a:xfrm>
            <a:off x="3516424" y="3681514"/>
            <a:ext cx="826723" cy="1323439"/>
          </a:xfrm>
          <a:prstGeom prst="rect">
            <a:avLst/>
          </a:prstGeom>
        </p:spPr>
        <p:txBody>
          <a:bodyPr wrap="square">
            <a:spAutoFit/>
          </a:bodyPr>
          <a:lstStyle/>
          <a:p>
            <a:pPr algn="just"/>
            <a:r>
              <a:rPr lang="en-US" sz="8000" dirty="0" smtClean="0">
                <a:solidFill>
                  <a:srgbClr val="92D050"/>
                </a:solidFill>
                <a:latin typeface="Ubuntu" panose="020B0504030602030204" pitchFamily="34" charset="0"/>
              </a:rPr>
              <a:t>+</a:t>
            </a:r>
          </a:p>
        </p:txBody>
      </p:sp>
      <p:sp>
        <p:nvSpPr>
          <p:cNvPr id="72" name="Rectangle 71"/>
          <p:cNvSpPr/>
          <p:nvPr/>
        </p:nvSpPr>
        <p:spPr>
          <a:xfrm>
            <a:off x="8221057" y="3681514"/>
            <a:ext cx="826723" cy="1323439"/>
          </a:xfrm>
          <a:prstGeom prst="rect">
            <a:avLst/>
          </a:prstGeom>
        </p:spPr>
        <p:txBody>
          <a:bodyPr wrap="square">
            <a:spAutoFit/>
          </a:bodyPr>
          <a:lstStyle/>
          <a:p>
            <a:pPr algn="just"/>
            <a:r>
              <a:rPr lang="en-US" sz="8000" dirty="0" smtClean="0">
                <a:solidFill>
                  <a:srgbClr val="92D050"/>
                </a:solidFill>
                <a:latin typeface="Ubuntu" panose="020B0504030602030204" pitchFamily="34" charset="0"/>
              </a:rPr>
              <a:t>=</a:t>
            </a:r>
          </a:p>
        </p:txBody>
      </p:sp>
      <p:pic>
        <p:nvPicPr>
          <p:cNvPr id="71" name="Picture 70"/>
          <p:cNvPicPr>
            <a:picLocks noChangeAspect="1"/>
          </p:cNvPicPr>
          <p:nvPr/>
        </p:nvPicPr>
        <p:blipFill>
          <a:blip r:embed="rId6" cstate="print">
            <a:extLst>
              <a:ext uri="{BEBA8EAE-BF5A-486C-A8C5-ECC9F3942E4B}">
                <a14:imgProps xmlns:a14="http://schemas.microsoft.com/office/drawing/2010/main">
                  <a14:imgLayer r:embed="rId7">
                    <a14:imgEffect>
                      <a14:backgroundRemoval t="3333" b="96667" l="3222" r="96778">
                        <a14:foregroundMark x1="22444" y1="14333" x2="22444" y2="14333"/>
                        <a14:foregroundMark x1="22333" y1="6667" x2="22333" y2="6667"/>
                        <a14:foregroundMark x1="34667" y1="27333" x2="34667" y2="27333"/>
                        <a14:foregroundMark x1="67333" y1="27000" x2="67333" y2="27000"/>
                        <a14:foregroundMark x1="70000" y1="15778" x2="70000" y2="15778"/>
                        <a14:foregroundMark x1="78222" y1="7111" x2="78222" y2="7111"/>
                        <a14:foregroundMark x1="37333" y1="91889" x2="37333" y2="91889"/>
                        <a14:foregroundMark x1="62444" y1="84889" x2="62444" y2="84889"/>
                        <a14:foregroundMark x1="61000" y1="75667" x2="61000" y2="75667"/>
                      </a14:backgroundRemoval>
                    </a14:imgEffect>
                  </a14:imgLayer>
                </a14:imgProps>
              </a:ext>
              <a:ext uri="{28A0092B-C50C-407E-A947-70E740481C1C}">
                <a14:useLocalDpi xmlns:a14="http://schemas.microsoft.com/office/drawing/2010/main" val="0"/>
              </a:ext>
            </a:extLst>
          </a:blip>
          <a:stretch>
            <a:fillRect/>
          </a:stretch>
        </p:blipFill>
        <p:spPr>
          <a:xfrm>
            <a:off x="9866874" y="1381965"/>
            <a:ext cx="767258" cy="767258"/>
          </a:xfrm>
          <a:prstGeom prst="rect">
            <a:avLst/>
          </a:prstGeom>
        </p:spPr>
      </p:pic>
    </p:spTree>
    <p:extLst>
      <p:ext uri="{BB962C8B-B14F-4D97-AF65-F5344CB8AC3E}">
        <p14:creationId xmlns:p14="http://schemas.microsoft.com/office/powerpoint/2010/main" val="1362226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1154</TotalTime>
  <Words>1044</Words>
  <Application>Microsoft Office PowerPoint</Application>
  <PresentationFormat>Widescreen</PresentationFormat>
  <Paragraphs>216</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Adam</vt:lpstr>
      <vt:lpstr>Arial</vt:lpstr>
      <vt:lpstr>Calibri</vt:lpstr>
      <vt:lpstr>Calibri Light</vt:lpstr>
      <vt:lpstr>Courier New</vt:lpstr>
      <vt:lpstr>Lato</vt:lpstr>
      <vt:lpstr>Roboto Light</vt:lpstr>
      <vt:lpstr>Tahoma</vt:lpstr>
      <vt:lpstr>Ubuntu</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Alon Grinshpoon</dc:creator>
  <cp:lastModifiedBy>Alon Grinshpoon</cp:lastModifiedBy>
  <cp:revision>89</cp:revision>
  <dcterms:created xsi:type="dcterms:W3CDTF">2017-03-01T03:50:05Z</dcterms:created>
  <dcterms:modified xsi:type="dcterms:W3CDTF">2017-03-30T04:37:06Z</dcterms:modified>
</cp:coreProperties>
</file>