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6" r:id="rId4"/>
    <p:sldId id="277" r:id="rId5"/>
    <p:sldId id="293" r:id="rId6"/>
    <p:sldId id="292" r:id="rId7"/>
    <p:sldId id="294" r:id="rId8"/>
    <p:sldId id="295" r:id="rId9"/>
    <p:sldId id="278" r:id="rId10"/>
    <p:sldId id="279" r:id="rId11"/>
    <p:sldId id="281" r:id="rId12"/>
    <p:sldId id="282" r:id="rId13"/>
    <p:sldId id="299" r:id="rId14"/>
    <p:sldId id="296" r:id="rId15"/>
    <p:sldId id="300" r:id="rId16"/>
    <p:sldId id="301" r:id="rId17"/>
    <p:sldId id="302" r:id="rId18"/>
    <p:sldId id="280" r:id="rId19"/>
    <p:sldId id="298" r:id="rId20"/>
    <p:sldId id="297" r:id="rId21"/>
    <p:sldId id="283" r:id="rId22"/>
    <p:sldId id="261" r:id="rId23"/>
    <p:sldId id="284" r:id="rId24"/>
    <p:sldId id="287" r:id="rId25"/>
    <p:sldId id="289" r:id="rId26"/>
    <p:sldId id="288" r:id="rId27"/>
    <p:sldId id="290" r:id="rId28"/>
    <p:sldId id="291" r:id="rId29"/>
    <p:sldId id="259" r:id="rId30"/>
    <p:sldId id="263" r:id="rId31"/>
    <p:sldId id="257"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1884AB"/>
    <a:srgbClr val="4FD792"/>
    <a:srgbClr val="6BD889"/>
    <a:srgbClr val="007E8C"/>
    <a:srgbClr val="5B9BD5"/>
    <a:srgbClr val="36532C"/>
    <a:srgbClr val="389C76"/>
    <a:srgbClr val="11A0B3"/>
    <a:srgbClr val="08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showGuides="1">
      <p:cViewPr varScale="1">
        <p:scale>
          <a:sx n="113" d="100"/>
          <a:sy n="113" d="100"/>
        </p:scale>
        <p:origin x="10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278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6014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533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69614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BDDB8-1CE1-48FD-A33E-CCD037BF5A5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00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FBDDB8-1CE1-48FD-A33E-CCD037BF5A5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6927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BDDB8-1CE1-48FD-A33E-CCD037BF5A51}"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17567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FBDDB8-1CE1-48FD-A33E-CCD037BF5A51}"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1982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BDDB8-1CE1-48FD-A33E-CCD037BF5A51}"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05724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2892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71580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BDDB8-1CE1-48FD-A33E-CCD037BF5A51}" type="datetimeFigureOut">
              <a:rPr lang="en-US" smtClean="0"/>
              <a:t>4/13/2017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1E5DE-FAFD-4F8C-B711-AC69334CCAA3}" type="slidenum">
              <a:rPr lang="en-US" smtClean="0"/>
              <a:t>‹#›</a:t>
            </a:fld>
            <a:endParaRPr lang="en-US"/>
          </a:p>
        </p:txBody>
      </p:sp>
    </p:spTree>
    <p:extLst>
      <p:ext uri="{BB962C8B-B14F-4D97-AF65-F5344CB8AC3E}">
        <p14:creationId xmlns:p14="http://schemas.microsoft.com/office/powerpoint/2010/main" val="5877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7.wdp"/><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3" name="Group 2"/>
          <p:cNvGrpSpPr/>
          <p:nvPr/>
        </p:nvGrpSpPr>
        <p:grpSpPr>
          <a:xfrm>
            <a:off x="792485" y="1398226"/>
            <a:ext cx="9659754" cy="4061548"/>
            <a:chOff x="624845" y="1398226"/>
            <a:chExt cx="9659754" cy="4061548"/>
          </a:xfrm>
        </p:grpSpPr>
        <p:grpSp>
          <p:nvGrpSpPr>
            <p:cNvPr id="11" name="Group 10"/>
            <p:cNvGrpSpPr/>
            <p:nvPr/>
          </p:nvGrpSpPr>
          <p:grpSpPr>
            <a:xfrm>
              <a:off x="3716159" y="2325698"/>
              <a:ext cx="6568440" cy="2215991"/>
              <a:chOff x="2763951" y="1731168"/>
              <a:chExt cx="6568440" cy="2215991"/>
            </a:xfrm>
          </p:grpSpPr>
          <p:sp>
            <p:nvSpPr>
              <p:cNvPr id="5" name="TextBox 4"/>
              <p:cNvSpPr txBox="1"/>
              <p:nvPr/>
            </p:nvSpPr>
            <p:spPr>
              <a:xfrm>
                <a:off x="2763951" y="1731168"/>
                <a:ext cx="6568440" cy="2215991"/>
              </a:xfrm>
              <a:prstGeom prst="rect">
                <a:avLst/>
              </a:prstGeom>
              <a:noFill/>
            </p:spPr>
            <p:txBody>
              <a:bodyPr wrap="square" rtlCol="0">
                <a:spAutoFit/>
              </a:bodyPr>
              <a:lstStyle/>
              <a:p>
                <a:pPr algn="ctr"/>
                <a:r>
                  <a:rPr lang="en-US" sz="13500" dirty="0" err="1" smtClean="0">
                    <a:solidFill>
                      <a:schemeClr val="bg1"/>
                    </a:solidFill>
                    <a:latin typeface="Adam" panose="02000503000000000000" pitchFamily="50" charset="0"/>
                  </a:rPr>
                  <a:t>InfeRS</a:t>
                </a:r>
                <a:endParaRPr lang="en-US" sz="13500" dirty="0">
                  <a:solidFill>
                    <a:schemeClr val="bg1"/>
                  </a:solidFill>
                  <a:latin typeface="Adam" panose="02000503000000000000" pitchFamily="50" charset="0"/>
                </a:endParaRPr>
              </a:p>
            </p:txBody>
          </p:sp>
          <p:sp>
            <p:nvSpPr>
              <p:cNvPr id="4" name="Rectangle 3"/>
              <p:cNvSpPr/>
              <p:nvPr/>
            </p:nvSpPr>
            <p:spPr>
              <a:xfrm>
                <a:off x="3190671" y="3482338"/>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memory leak detection for Android</a:t>
                </a:r>
                <a:endParaRPr lang="en-US" sz="2000" dirty="0">
                  <a:latin typeface="Adam" panose="02000503000000000000" pitchFamily="50" charset="0"/>
                </a:endParaRPr>
              </a:p>
            </p:txBody>
          </p:sp>
        </p:grpSp>
        <p:grpSp>
          <p:nvGrpSpPr>
            <p:cNvPr id="2051" name="Group 2050"/>
            <p:cNvGrpSpPr/>
            <p:nvPr/>
          </p:nvGrpSpPr>
          <p:grpSpPr>
            <a:xfrm>
              <a:off x="624845" y="1398226"/>
              <a:ext cx="3470736" cy="4061548"/>
              <a:chOff x="602154" y="1817469"/>
              <a:chExt cx="2621106" cy="3067288"/>
            </a:xfrm>
          </p:grpSpPr>
          <p:sp>
            <p:nvSpPr>
              <p:cNvPr id="37" name="Diamond 3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014083" y="2299716"/>
              <a:ext cx="1319498" cy="2540000"/>
              <a:chOff x="1602148" y="2149964"/>
              <a:chExt cx="1319498" cy="2540000"/>
            </a:xfrm>
          </p:grpSpPr>
          <p:sp>
            <p:nvSpPr>
              <p:cNvPr id="65" name="Freeform 6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4651167" y="4541688"/>
              <a:ext cx="4800600" cy="382606"/>
              <a:chOff x="3688080" y="3910661"/>
              <a:chExt cx="4800600" cy="382606"/>
            </a:xfrm>
          </p:grpSpPr>
          <p:sp>
            <p:nvSpPr>
              <p:cNvPr id="34" name="Rectangle 33"/>
              <p:cNvSpPr/>
              <p:nvPr/>
            </p:nvSpPr>
            <p:spPr>
              <a:xfrm>
                <a:off x="3688080"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35" name="Rectangle 34"/>
              <p:cNvSpPr/>
              <p:nvPr/>
            </p:nvSpPr>
            <p:spPr>
              <a:xfrm>
                <a:off x="5867400"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grpSp>
          <p:nvGrpSpPr>
            <p:cNvPr id="36" name="Group 35"/>
            <p:cNvGrpSpPr/>
            <p:nvPr/>
          </p:nvGrpSpPr>
          <p:grpSpPr>
            <a:xfrm>
              <a:off x="4622939" y="2265813"/>
              <a:ext cx="4800600" cy="382606"/>
              <a:chOff x="3688080" y="1659410"/>
              <a:chExt cx="4800600" cy="382606"/>
            </a:xfrm>
          </p:grpSpPr>
          <p:sp>
            <p:nvSpPr>
              <p:cNvPr id="51" name="Rectangle 50"/>
              <p:cNvSpPr/>
              <p:nvPr/>
            </p:nvSpPr>
            <p:spPr>
              <a:xfrm>
                <a:off x="3688080" y="1659410"/>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sp>
            <p:nvSpPr>
              <p:cNvPr id="52" name="Rectangle 51"/>
              <p:cNvSpPr/>
              <p:nvPr/>
            </p:nvSpPr>
            <p:spPr>
              <a:xfrm>
                <a:off x="6842760" y="1659410"/>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grpSp>
      </p:grpSp>
      <p:pic>
        <p:nvPicPr>
          <p:cNvPr id="53" name="Picture 2" descr="http://www.cs.columbia.edu/wp-content/themes/columbia-cs/assets/img/main-logo.pn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10905401" y="488364"/>
            <a:ext cx="826544" cy="6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p:cNvSpPr/>
          <p:nvPr/>
        </p:nvSpPr>
        <p:spPr>
          <a:xfrm>
            <a:off x="999193" y="1246347"/>
            <a:ext cx="10792757" cy="5262979"/>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Fork </a:t>
            </a:r>
            <a:r>
              <a:rPr lang="en-US" sz="2800" dirty="0" smtClean="0">
                <a:solidFill>
                  <a:srgbClr val="92D050"/>
                </a:solidFill>
                <a:latin typeface="Adam" panose="02000503000000000000" pitchFamily="50" charset="0"/>
              </a:rPr>
              <a:t>Facebook's Infer</a:t>
            </a:r>
            <a:r>
              <a:rPr lang="en-US" sz="2800" dirty="0" smtClean="0">
                <a:solidFill>
                  <a:schemeClr val="bg1"/>
                </a:solidFill>
                <a:latin typeface="Adam" panose="02000503000000000000" pitchFamily="50" charset="0"/>
              </a:rPr>
              <a:t> static analyzer library for Android.</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	Create </a:t>
            </a:r>
            <a:r>
              <a:rPr lang="en-US" sz="2800" dirty="0">
                <a:solidFill>
                  <a:srgbClr val="92D050"/>
                </a:solidFill>
                <a:latin typeface="Adam" panose="02000503000000000000" pitchFamily="50" charset="0"/>
              </a:rPr>
              <a:t>generalized abstractions </a:t>
            </a:r>
            <a:r>
              <a:rPr lang="en-US" sz="2800" dirty="0">
                <a:solidFill>
                  <a:schemeClr val="bg1"/>
                </a:solidFill>
                <a:latin typeface="Adam" panose="02000503000000000000" pitchFamily="50" charset="0"/>
              </a:rPr>
              <a:t>for </a:t>
            </a:r>
            <a:r>
              <a:rPr lang="en-US" sz="2800" dirty="0" smtClean="0">
                <a:solidFill>
                  <a:schemeClr val="bg1"/>
                </a:solidFill>
                <a:latin typeface="Adam" panose="02000503000000000000" pitchFamily="50" charset="0"/>
              </a:rPr>
              <a:t>the anti-patterns.</a:t>
            </a:r>
          </a:p>
          <a:p>
            <a:pPr algn="just"/>
            <a:endParaRPr lang="en-US" sz="2800" dirty="0" smtClean="0">
              <a:solidFill>
                <a:schemeClr val="bg1"/>
              </a:solidFill>
              <a:latin typeface="Adam" panose="02000503000000000000" pitchFamily="50" charset="0"/>
            </a:endParaRPr>
          </a:p>
          <a:p>
            <a:pPr lvl="3" algn="just"/>
            <a:r>
              <a:rPr lang="en-US" sz="2800" dirty="0" smtClean="0">
                <a:solidFill>
                  <a:schemeClr val="bg1"/>
                </a:solidFill>
                <a:latin typeface="Adam" panose="02000503000000000000" pitchFamily="50" charset="0"/>
              </a:rPr>
              <a:t>Extend the </a:t>
            </a:r>
            <a:r>
              <a:rPr lang="en-US" sz="2800" dirty="0" smtClean="0">
                <a:solidFill>
                  <a:srgbClr val="92D050"/>
                </a:solidFill>
                <a:latin typeface="Adam" panose="02000503000000000000" pitchFamily="50" charset="0"/>
              </a:rPr>
              <a:t>"</a:t>
            </a:r>
            <a:r>
              <a:rPr lang="en-US" sz="2800" dirty="0" smtClean="0">
                <a:solidFill>
                  <a:srgbClr val="92D050"/>
                </a:solidFill>
                <a:latin typeface="Adam" panose="02000503000000000000" pitchFamily="50" charset="0"/>
              </a:rPr>
              <a:t>checkers" </a:t>
            </a:r>
            <a:r>
              <a:rPr lang="en-US" sz="2800" dirty="0" smtClean="0">
                <a:solidFill>
                  <a:srgbClr val="92D050"/>
                </a:solidFill>
                <a:latin typeface="Adam" panose="02000503000000000000" pitchFamily="50" charset="0"/>
              </a:rPr>
              <a:t>component </a:t>
            </a:r>
            <a:r>
              <a:rPr lang="en-US" sz="2800" dirty="0" smtClean="0">
                <a:solidFill>
                  <a:schemeClr val="bg1"/>
                </a:solidFill>
                <a:latin typeface="Adam" panose="02000503000000000000" pitchFamily="50" charset="0"/>
              </a:rPr>
              <a:t>in Infer and add </a:t>
            </a:r>
            <a:r>
              <a:rPr lang="en-US" sz="2800" dirty="0" smtClean="0">
                <a:solidFill>
                  <a:srgbClr val="92D050"/>
                </a:solidFill>
                <a:latin typeface="Adam" panose="02000503000000000000" pitchFamily="50" charset="0"/>
              </a:rPr>
              <a:t>test cases</a:t>
            </a:r>
            <a:r>
              <a:rPr lang="en-US" sz="2800" dirty="0" smtClean="0">
                <a:solidFill>
                  <a:schemeClr val="bg1"/>
                </a:solidFill>
                <a:latin typeface="Adam" panose="02000503000000000000" pitchFamily="50" charset="0"/>
              </a:rPr>
              <a:t> to the codebase.</a:t>
            </a:r>
          </a:p>
          <a:p>
            <a:pPr algn="just"/>
            <a:endParaRPr lang="en-US" sz="2800" dirty="0">
              <a:solidFill>
                <a:schemeClr val="bg1"/>
              </a:solidFill>
              <a:latin typeface="Adam" panose="02000503000000000000" pitchFamily="50" charset="0"/>
            </a:endParaRPr>
          </a:p>
          <a:p>
            <a:pPr lvl="4" algn="just"/>
            <a:r>
              <a:rPr lang="en-US" sz="2800" dirty="0" smtClean="0">
                <a:solidFill>
                  <a:schemeClr val="bg1"/>
                </a:solidFill>
                <a:latin typeface="Adam" panose="02000503000000000000" pitchFamily="50" charset="0"/>
              </a:rPr>
              <a:t>Create memory-leaking </a:t>
            </a:r>
            <a:r>
              <a:rPr lang="en-US" sz="2800" dirty="0" smtClean="0">
                <a:solidFill>
                  <a:srgbClr val="92D050"/>
                </a:solidFill>
                <a:latin typeface="Adam" panose="02000503000000000000" pitchFamily="50" charset="0"/>
              </a:rPr>
              <a:t>Android test applications</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lvl="5" algn="just"/>
            <a:r>
              <a:rPr lang="en-US" sz="2800" dirty="0" smtClean="0">
                <a:solidFill>
                  <a:srgbClr val="92D050"/>
                </a:solidFill>
                <a:latin typeface="Adam" panose="02000503000000000000" pitchFamily="50" charset="0"/>
              </a:rPr>
              <a:t>Test</a:t>
            </a:r>
            <a:r>
              <a:rPr lang="en-US" sz="2800" dirty="0" smtClean="0">
                <a:solidFill>
                  <a:schemeClr val="bg1"/>
                </a:solidFill>
                <a:latin typeface="Adam" panose="02000503000000000000" pitchFamily="50" charset="0"/>
              </a:rPr>
              <a:t> leaks detection with our static analyzer, </a:t>
            </a:r>
            <a:r>
              <a:rPr lang="en-US" sz="2800" dirty="0">
                <a:solidFill>
                  <a:schemeClr val="bg1"/>
                </a:solidFill>
                <a:latin typeface="Adam" panose="02000503000000000000" pitchFamily="50" charset="0"/>
              </a:rPr>
              <a:t>and </a:t>
            </a:r>
            <a:r>
              <a:rPr lang="en-US" sz="2800" dirty="0" smtClean="0">
                <a:solidFill>
                  <a:srgbClr val="92D050"/>
                </a:solidFill>
                <a:latin typeface="Adam" panose="02000503000000000000" pitchFamily="50" charset="0"/>
              </a:rPr>
              <a:t>compare</a:t>
            </a:r>
            <a:r>
              <a:rPr lang="en-US" sz="2800" dirty="0" smtClean="0">
                <a:solidFill>
                  <a:schemeClr val="bg1"/>
                </a:solidFill>
                <a:latin typeface="Adam" panose="02000503000000000000" pitchFamily="50" charset="0"/>
              </a:rPr>
              <a:t> with bugs </a:t>
            </a:r>
            <a:r>
              <a:rPr lang="en-US" sz="2800" dirty="0">
                <a:solidFill>
                  <a:schemeClr val="bg1"/>
                </a:solidFill>
                <a:latin typeface="Adam" panose="02000503000000000000" pitchFamily="50" charset="0"/>
              </a:rPr>
              <a:t>found by </a:t>
            </a:r>
            <a:r>
              <a:rPr lang="en-US" sz="2800" dirty="0" err="1" smtClean="0">
                <a:solidFill>
                  <a:srgbClr val="92D050"/>
                </a:solidFill>
                <a:latin typeface="Adam" panose="02000503000000000000" pitchFamily="50" charset="0"/>
              </a:rPr>
              <a:t>LeakCanary</a:t>
            </a:r>
            <a:r>
              <a:rPr lang="en-US" sz="2800" dirty="0" smtClean="0">
                <a:solidFill>
                  <a:schemeClr val="bg1"/>
                </a:solidFill>
                <a:latin typeface="Adam" panose="02000503000000000000" pitchFamily="50" charset="0"/>
              </a:rPr>
              <a:t>, a </a:t>
            </a:r>
            <a:r>
              <a:rPr lang="en-US" sz="2800" dirty="0">
                <a:solidFill>
                  <a:schemeClr val="bg1"/>
                </a:solidFill>
                <a:latin typeface="Adam" panose="02000503000000000000" pitchFamily="50" charset="0"/>
              </a:rPr>
              <a:t>leading dynamic </a:t>
            </a:r>
            <a:r>
              <a:rPr lang="en-US" sz="2800" dirty="0" smtClean="0">
                <a:solidFill>
                  <a:schemeClr val="bg1"/>
                </a:solidFill>
                <a:latin typeface="Adam" panose="02000503000000000000" pitchFamily="50" charset="0"/>
              </a:rPr>
              <a:t>analysis </a:t>
            </a:r>
            <a:r>
              <a:rPr lang="en-US" sz="2800" dirty="0">
                <a:solidFill>
                  <a:schemeClr val="bg1"/>
                </a:solidFill>
                <a:latin typeface="Adam" panose="02000503000000000000" pitchFamily="50" charset="0"/>
              </a:rPr>
              <a:t>tool</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103" name="Group 102"/>
          <p:cNvGrpSpPr/>
          <p:nvPr/>
        </p:nvGrpSpPr>
        <p:grpSpPr>
          <a:xfrm>
            <a:off x="466215" y="1242498"/>
            <a:ext cx="402868" cy="471446"/>
            <a:chOff x="602154" y="1817469"/>
            <a:chExt cx="2621106" cy="3067288"/>
          </a:xfrm>
        </p:grpSpPr>
        <p:sp>
          <p:nvSpPr>
            <p:cNvPr id="104" name="Diamond 10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iamond 10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iamond 10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iamond 10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Diamond 10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iamond 10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416743" y="124249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1</a:t>
            </a:r>
            <a:endParaRPr lang="en-US" sz="2400" b="1" dirty="0">
              <a:solidFill>
                <a:schemeClr val="bg1"/>
              </a:solidFill>
              <a:latin typeface="Ubuntu" panose="020B0504030602030204" pitchFamily="34" charset="0"/>
            </a:endParaRPr>
          </a:p>
        </p:txBody>
      </p:sp>
      <p:grpSp>
        <p:nvGrpSpPr>
          <p:cNvPr id="178" name="Group 177"/>
          <p:cNvGrpSpPr/>
          <p:nvPr/>
        </p:nvGrpSpPr>
        <p:grpSpPr>
          <a:xfrm>
            <a:off x="1304415" y="2074348"/>
            <a:ext cx="402868" cy="471446"/>
            <a:chOff x="602154" y="1817469"/>
            <a:chExt cx="2621106" cy="3067288"/>
          </a:xfrm>
        </p:grpSpPr>
        <p:sp>
          <p:nvSpPr>
            <p:cNvPr id="179" name="Diamond 17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Diamond 18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Diamond 18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Diamond 18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Diamond 18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Diamond 18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Diamond 18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Diamond 18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Diamond 18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Isosceles Triangle 18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sosceles Triangle 18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Isosceles Triangle 19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Isosceles Triangle 19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TextBox 192"/>
          <p:cNvSpPr txBox="1"/>
          <p:nvPr/>
        </p:nvSpPr>
        <p:spPr>
          <a:xfrm>
            <a:off x="1254943" y="207434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2</a:t>
            </a:r>
            <a:endParaRPr lang="en-US" sz="2400" b="1" dirty="0">
              <a:solidFill>
                <a:schemeClr val="bg1"/>
              </a:solidFill>
              <a:latin typeface="Ubuntu" panose="020B0504030602030204" pitchFamily="34" charset="0"/>
            </a:endParaRPr>
          </a:p>
        </p:txBody>
      </p:sp>
      <p:grpSp>
        <p:nvGrpSpPr>
          <p:cNvPr id="194" name="Group 193"/>
          <p:cNvGrpSpPr/>
          <p:nvPr/>
        </p:nvGrpSpPr>
        <p:grpSpPr>
          <a:xfrm>
            <a:off x="1656038" y="3133181"/>
            <a:ext cx="402868" cy="471446"/>
            <a:chOff x="602154" y="1817469"/>
            <a:chExt cx="2621106" cy="3067288"/>
          </a:xfrm>
        </p:grpSpPr>
        <p:sp>
          <p:nvSpPr>
            <p:cNvPr id="195" name="Diamond 1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iamond 1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Diamond 1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Diamond 1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Diamond 1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Diamond 1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Diamond 2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Diamond 2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Diamond 202"/>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Diamond 203"/>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204"/>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205"/>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Isosceles Triangle 206"/>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1606566" y="31331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3</a:t>
            </a:r>
            <a:endParaRPr lang="en-US" sz="2400" b="1" dirty="0">
              <a:solidFill>
                <a:schemeClr val="bg1"/>
              </a:solidFill>
              <a:latin typeface="Ubuntu" panose="020B0504030602030204" pitchFamily="34" charset="0"/>
            </a:endParaRPr>
          </a:p>
        </p:txBody>
      </p:sp>
      <p:grpSp>
        <p:nvGrpSpPr>
          <p:cNvPr id="210" name="Group 209"/>
          <p:cNvGrpSpPr/>
          <p:nvPr/>
        </p:nvGrpSpPr>
        <p:grpSpPr>
          <a:xfrm>
            <a:off x="2221830" y="4250781"/>
            <a:ext cx="402868" cy="471446"/>
            <a:chOff x="602154" y="1817469"/>
            <a:chExt cx="2621106" cy="3067288"/>
          </a:xfrm>
        </p:grpSpPr>
        <p:sp>
          <p:nvSpPr>
            <p:cNvPr id="211" name="Diamond 21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Diamond 21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Diamond 21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iamond 21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Diamond 21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Diamond 21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Diamond 21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Diamond 21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Diamond 21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Diamond 21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Isosceles Triangle 22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Isosceles Triangle 22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Isosceles Triangle 22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 name="TextBox 224"/>
          <p:cNvSpPr txBox="1"/>
          <p:nvPr/>
        </p:nvSpPr>
        <p:spPr>
          <a:xfrm>
            <a:off x="2172358" y="42507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4</a:t>
            </a:r>
            <a:endParaRPr lang="en-US" sz="2400" b="1" dirty="0">
              <a:solidFill>
                <a:schemeClr val="bg1"/>
              </a:solidFill>
              <a:latin typeface="Ubuntu" panose="020B0504030602030204" pitchFamily="34" charset="0"/>
            </a:endParaRPr>
          </a:p>
        </p:txBody>
      </p:sp>
      <p:grpSp>
        <p:nvGrpSpPr>
          <p:cNvPr id="226" name="Group 225"/>
          <p:cNvGrpSpPr/>
          <p:nvPr/>
        </p:nvGrpSpPr>
        <p:grpSpPr>
          <a:xfrm>
            <a:off x="2668258" y="5533481"/>
            <a:ext cx="402868" cy="471446"/>
            <a:chOff x="602154" y="1817469"/>
            <a:chExt cx="2621106" cy="3067288"/>
          </a:xfrm>
        </p:grpSpPr>
        <p:sp>
          <p:nvSpPr>
            <p:cNvPr id="227" name="Diamond 22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Diamond 22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Diamond 22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Diamond 22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Diamond 23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Diamond 23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Diamond 23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Diamond 23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Diamond 23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Diamond 23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Isosceles Triangle 23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Isosceles Triangle 23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Isosceles Triangle 23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1" name="TextBox 240"/>
          <p:cNvSpPr txBox="1"/>
          <p:nvPr/>
        </p:nvSpPr>
        <p:spPr>
          <a:xfrm>
            <a:off x="2618786" y="55334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5</a:t>
            </a:r>
            <a:endParaRPr lang="en-US" sz="24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139832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118381" y="1264479"/>
            <a:ext cx="7673569" cy="4832092"/>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While memory leaks can be found with dynamic analysis, static </a:t>
            </a:r>
            <a:r>
              <a:rPr lang="en-US" sz="2800" dirty="0">
                <a:solidFill>
                  <a:schemeClr val="bg1"/>
                </a:solidFill>
                <a:latin typeface="Adam" panose="02000503000000000000" pitchFamily="50" charset="0"/>
              </a:rPr>
              <a:t>analysis is </a:t>
            </a:r>
            <a:r>
              <a:rPr lang="en-US" sz="2800" dirty="0" smtClean="0">
                <a:solidFill>
                  <a:srgbClr val="92D050"/>
                </a:solidFill>
                <a:latin typeface="Adam" panose="02000503000000000000" pitchFamily="50" charset="0"/>
              </a:rPr>
              <a:t>extremely </a:t>
            </a:r>
            <a:r>
              <a:rPr lang="en-US" sz="2800" dirty="0">
                <a:solidFill>
                  <a:srgbClr val="92D050"/>
                </a:solidFill>
                <a:latin typeface="Adam" panose="02000503000000000000" pitchFamily="50" charset="0"/>
              </a:rPr>
              <a:t>important </a:t>
            </a:r>
            <a:r>
              <a:rPr lang="en-US" sz="2800" dirty="0" smtClean="0">
                <a:solidFill>
                  <a:schemeClr val="bg1"/>
                </a:solidFill>
                <a:latin typeface="Adam" panose="02000503000000000000" pitchFamily="50" charset="0"/>
              </a:rPr>
              <a:t>in development </a:t>
            </a:r>
            <a:r>
              <a:rPr lang="en-US" sz="2800" dirty="0">
                <a:solidFill>
                  <a:schemeClr val="bg1"/>
                </a:solidFill>
                <a:latin typeface="Adam" panose="02000503000000000000" pitchFamily="50" charset="0"/>
              </a:rPr>
              <a:t>lifecycle</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This type </a:t>
            </a:r>
            <a:r>
              <a:rPr lang="en-US" sz="2800" dirty="0">
                <a:solidFill>
                  <a:schemeClr val="bg1"/>
                </a:solidFill>
                <a:latin typeface="Adam" panose="02000503000000000000" pitchFamily="50" charset="0"/>
              </a:rPr>
              <a:t>of memory leak is </a:t>
            </a:r>
            <a:r>
              <a:rPr lang="en-US" sz="2800" dirty="0">
                <a:solidFill>
                  <a:srgbClr val="92D050"/>
                </a:solidFill>
                <a:latin typeface="Adam" panose="02000503000000000000" pitchFamily="50" charset="0"/>
              </a:rPr>
              <a:t>not </a:t>
            </a:r>
            <a:r>
              <a:rPr lang="en-US" sz="2800" dirty="0" smtClean="0">
                <a:solidFill>
                  <a:srgbClr val="92D050"/>
                </a:solidFill>
                <a:latin typeface="Adam" panose="02000503000000000000" pitchFamily="50" charset="0"/>
              </a:rPr>
              <a:t>adequately covered </a:t>
            </a:r>
            <a:r>
              <a:rPr lang="en-US" sz="2800" dirty="0">
                <a:solidFill>
                  <a:schemeClr val="bg1"/>
                </a:solidFill>
                <a:latin typeface="Adam" panose="02000503000000000000" pitchFamily="50" charset="0"/>
              </a:rPr>
              <a:t>by existing static analysis tools. </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Currently</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tracking </a:t>
            </a:r>
            <a:r>
              <a:rPr lang="en-US" sz="2800" dirty="0">
                <a:solidFill>
                  <a:schemeClr val="bg1"/>
                </a:solidFill>
                <a:latin typeface="Adam" panose="02000503000000000000" pitchFamily="50" charset="0"/>
              </a:rPr>
              <a:t>down these types of issues ahead of time </a:t>
            </a:r>
            <a:r>
              <a:rPr lang="en-US" sz="2800" dirty="0" smtClean="0">
                <a:solidFill>
                  <a:schemeClr val="bg1"/>
                </a:solidFill>
                <a:latin typeface="Adam" panose="02000503000000000000" pitchFamily="50" charset="0"/>
              </a:rPr>
              <a:t>involves </a:t>
            </a:r>
            <a:r>
              <a:rPr lang="en-US" sz="2800" dirty="0">
                <a:solidFill>
                  <a:schemeClr val="bg1"/>
                </a:solidFill>
                <a:latin typeface="Adam" panose="02000503000000000000" pitchFamily="50" charset="0"/>
              </a:rPr>
              <a:t>heap </a:t>
            </a:r>
            <a:r>
              <a:rPr lang="en-US" sz="2800" dirty="0" smtClean="0">
                <a:solidFill>
                  <a:schemeClr val="bg1"/>
                </a:solidFill>
                <a:latin typeface="Adam" panose="02000503000000000000" pitchFamily="50" charset="0"/>
              </a:rPr>
              <a:t>dumps in Android studio. </a:t>
            </a:r>
            <a:r>
              <a:rPr lang="en-US" sz="2800" dirty="0">
                <a:solidFill>
                  <a:schemeClr val="bg1"/>
                </a:solidFill>
                <a:latin typeface="Adam" panose="02000503000000000000" pitchFamily="50" charset="0"/>
              </a:rPr>
              <a:t>Static analysis is </a:t>
            </a:r>
            <a:r>
              <a:rPr lang="en-US" sz="2800" dirty="0">
                <a:solidFill>
                  <a:srgbClr val="92D050"/>
                </a:solidFill>
                <a:latin typeface="Adam" panose="02000503000000000000" pitchFamily="50" charset="0"/>
              </a:rPr>
              <a:t>automatic</a:t>
            </a:r>
            <a:r>
              <a:rPr lang="en-US" sz="2800" dirty="0">
                <a:solidFill>
                  <a:schemeClr val="bg1"/>
                </a:solidFill>
                <a:latin typeface="Adam" panose="02000503000000000000" pitchFamily="50" charset="0"/>
              </a:rPr>
              <a:t> and </a:t>
            </a:r>
            <a:r>
              <a:rPr lang="en-US" sz="2800" dirty="0" smtClean="0">
                <a:solidFill>
                  <a:schemeClr val="bg1"/>
                </a:solidFill>
                <a:latin typeface="Adam" panose="02000503000000000000" pitchFamily="50" charset="0"/>
              </a:rPr>
              <a:t>mean </a:t>
            </a:r>
            <a:r>
              <a:rPr lang="en-US" sz="2800" dirty="0" smtClean="0">
                <a:solidFill>
                  <a:srgbClr val="92D050"/>
                </a:solidFill>
                <a:latin typeface="Adam" panose="02000503000000000000" pitchFamily="50" charset="0"/>
              </a:rPr>
              <a:t>less additional work </a:t>
            </a:r>
            <a:r>
              <a:rPr lang="en-US" sz="2800" dirty="0" smtClean="0">
                <a:solidFill>
                  <a:schemeClr val="bg1"/>
                </a:solidFill>
                <a:latin typeface="Adam" panose="02000503000000000000" pitchFamily="50" charset="0"/>
              </a:rPr>
              <a:t>by </a:t>
            </a:r>
            <a:r>
              <a:rPr lang="en-US" sz="2800" dirty="0">
                <a:solidFill>
                  <a:schemeClr val="bg1"/>
                </a:solidFill>
                <a:latin typeface="Adam" panose="02000503000000000000" pitchFamily="50" charset="0"/>
              </a:rPr>
              <a:t>the developer.</a:t>
            </a:r>
          </a:p>
        </p:txBody>
      </p:sp>
      <p:grpSp>
        <p:nvGrpSpPr>
          <p:cNvPr id="17" name="Group 16"/>
          <p:cNvGrpSpPr/>
          <p:nvPr/>
        </p:nvGrpSpPr>
        <p:grpSpPr>
          <a:xfrm>
            <a:off x="419523" y="1742030"/>
            <a:ext cx="3313028" cy="3876994"/>
            <a:chOff x="602154" y="1817469"/>
            <a:chExt cx="2621106" cy="3067288"/>
          </a:xfrm>
          <a:noFill/>
        </p:grpSpPr>
        <p:sp>
          <p:nvSpPr>
            <p:cNvPr id="18" name="Diamond 17"/>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729907" y="2598549"/>
            <a:ext cx="1319498" cy="2540000"/>
            <a:chOff x="1602148" y="2149964"/>
            <a:chExt cx="1319498" cy="2540000"/>
          </a:xfrm>
        </p:grpSpPr>
        <p:sp>
          <p:nvSpPr>
            <p:cNvPr id="87" name="Freeform 86"/>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457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p:cNvSpPr/>
          <p:nvPr/>
        </p:nvSpPr>
        <p:spPr>
          <a:xfrm>
            <a:off x="5209200" y="1042903"/>
            <a:ext cx="1773600" cy="523220"/>
          </a:xfrm>
          <a:prstGeom prst="rect">
            <a:avLst/>
          </a:prstGeom>
        </p:spPr>
        <p:txBody>
          <a:bodyPr wrap="square">
            <a:spAutoFit/>
          </a:bodyPr>
          <a:lstStyle/>
          <a:p>
            <a:pPr algn="ctr"/>
            <a:r>
              <a:rPr lang="en-US" sz="2800" dirty="0" err="1" smtClean="0">
                <a:solidFill>
                  <a:schemeClr val="bg1"/>
                </a:solidFill>
                <a:latin typeface="Adam" panose="02000503000000000000" pitchFamily="50" charset="0"/>
              </a:rPr>
              <a:t>InfeRS</a:t>
            </a:r>
            <a:endParaRPr lang="en-US" sz="2800" dirty="0">
              <a:solidFill>
                <a:schemeClr val="bg1"/>
              </a:solidFill>
              <a:latin typeface="Adam" panose="02000503000000000000" pitchFamily="50" charset="0"/>
            </a:endParaRPr>
          </a:p>
        </p:txBody>
      </p:sp>
      <p:sp>
        <p:nvSpPr>
          <p:cNvPr id="60" name="Rectangle 59"/>
          <p:cNvSpPr/>
          <p:nvPr/>
        </p:nvSpPr>
        <p:spPr>
          <a:xfrm>
            <a:off x="454092" y="2951946"/>
            <a:ext cx="1773600" cy="954107"/>
          </a:xfrm>
          <a:prstGeom prst="rect">
            <a:avLst/>
          </a:prstGeom>
        </p:spPr>
        <p:txBody>
          <a:bodyPr wrap="square">
            <a:spAutoFit/>
          </a:bodyPr>
          <a:lstStyle/>
          <a:p>
            <a:pPr algn="ctr"/>
            <a:r>
              <a:rPr lang="en-US" sz="2800" dirty="0" smtClean="0">
                <a:solidFill>
                  <a:schemeClr val="bg1"/>
                </a:solidFill>
                <a:latin typeface="Adam" panose="02000503000000000000" pitchFamily="50" charset="0"/>
              </a:rPr>
              <a:t>Android</a:t>
            </a:r>
          </a:p>
          <a:p>
            <a:pPr algn="ctr"/>
            <a:r>
              <a:rPr lang="en-US" sz="2800" dirty="0" smtClean="0">
                <a:solidFill>
                  <a:schemeClr val="bg1"/>
                </a:solidFill>
                <a:latin typeface="Adam" panose="02000503000000000000" pitchFamily="50" charset="0"/>
              </a:rPr>
              <a:t>Code</a:t>
            </a:r>
            <a:endParaRPr lang="en-US" sz="2800" dirty="0">
              <a:solidFill>
                <a:schemeClr val="bg1"/>
              </a:solidFill>
              <a:latin typeface="Adam" panose="02000503000000000000" pitchFamily="50" charset="0"/>
            </a:endParaRPr>
          </a:p>
        </p:txBody>
      </p:sp>
      <p:sp>
        <p:nvSpPr>
          <p:cNvPr id="61" name="Rectangle 60"/>
          <p:cNvSpPr/>
          <p:nvPr/>
        </p:nvSpPr>
        <p:spPr>
          <a:xfrm>
            <a:off x="9567105" y="3167389"/>
            <a:ext cx="1773600"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Bugs </a:t>
            </a:r>
            <a:endParaRPr lang="en-US" sz="2800" dirty="0">
              <a:solidFill>
                <a:schemeClr val="bg1"/>
              </a:solidFill>
              <a:latin typeface="Adam" panose="02000503000000000000" pitchFamily="50" charset="0"/>
            </a:endParaRPr>
          </a:p>
        </p:txBody>
      </p:sp>
      <p:sp>
        <p:nvSpPr>
          <p:cNvPr id="62" name="Rectangle 61"/>
          <p:cNvSpPr/>
          <p:nvPr/>
        </p:nvSpPr>
        <p:spPr>
          <a:xfrm>
            <a:off x="4890703" y="6164467"/>
            <a:ext cx="2349216"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Build System</a:t>
            </a:r>
            <a:endParaRPr lang="en-US" sz="2800" dirty="0">
              <a:solidFill>
                <a:schemeClr val="bg1"/>
              </a:solidFill>
              <a:latin typeface="Adam" panose="02000503000000000000" pitchFamily="50" charset="0"/>
            </a:endParaRPr>
          </a:p>
        </p:txBody>
      </p:sp>
      <p:sp>
        <p:nvSpPr>
          <p:cNvPr id="63" name="Rectangle 62"/>
          <p:cNvSpPr/>
          <p:nvPr/>
        </p:nvSpPr>
        <p:spPr>
          <a:xfrm>
            <a:off x="244771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4" name="Rectangle 63"/>
          <p:cNvSpPr/>
          <p:nvPr/>
        </p:nvSpPr>
        <p:spPr>
          <a:xfrm>
            <a:off x="841868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5" name="Rectangle 64"/>
          <p:cNvSpPr/>
          <p:nvPr/>
        </p:nvSpPr>
        <p:spPr>
          <a:xfrm>
            <a:off x="5418211" y="4778995"/>
            <a:ext cx="1405874" cy="1323439"/>
          </a:xfrm>
          <a:prstGeom prst="rect">
            <a:avLst/>
          </a:prstGeom>
        </p:spPr>
        <p:txBody>
          <a:bodyPr wrap="square">
            <a:spAutoFit/>
          </a:bodyPr>
          <a:lstStyle/>
          <a:p>
            <a:pPr algn="ctr"/>
            <a:r>
              <a:rPr lang="en-US" sz="8000" dirty="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a:solidFill>
                <a:srgbClr val="92D050"/>
              </a:solidFill>
              <a:latin typeface="Ubuntu" panose="020B0504030602030204" pitchFamily="34" charset="0"/>
            </a:endParaRPr>
          </a:p>
        </p:txBody>
      </p:sp>
      <p:pic>
        <p:nvPicPr>
          <p:cNvPr id="8" name="Picture 7"/>
          <p:cNvPicPr>
            <a:picLocks noChangeAspect="1"/>
          </p:cNvPicPr>
          <p:nvPr/>
        </p:nvPicPr>
        <p:blipFill>
          <a:blip r:embed="rId2"/>
          <a:stretch>
            <a:fillRect/>
          </a:stretch>
        </p:blipFill>
        <p:spPr>
          <a:xfrm>
            <a:off x="4567332" y="1554640"/>
            <a:ext cx="3137612" cy="3314378"/>
          </a:xfrm>
          <a:prstGeom prst="rect">
            <a:avLst/>
          </a:prstGeom>
        </p:spPr>
      </p:pic>
    </p:spTree>
    <p:extLst>
      <p:ext uri="{BB962C8B-B14F-4D97-AF65-F5344CB8AC3E}">
        <p14:creationId xmlns:p14="http://schemas.microsoft.com/office/powerpoint/2010/main" val="266879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317500" y="1049038"/>
            <a:ext cx="8255629" cy="5447645"/>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An </a:t>
            </a:r>
            <a:r>
              <a:rPr lang="en-US" sz="2800" dirty="0">
                <a:solidFill>
                  <a:srgbClr val="92D050"/>
                </a:solidFill>
                <a:latin typeface="Adam" panose="02000503000000000000" pitchFamily="50" charset="0"/>
              </a:rPr>
              <a:t>Activity </a:t>
            </a:r>
            <a:r>
              <a:rPr lang="en-US" sz="2800" dirty="0">
                <a:solidFill>
                  <a:schemeClr val="bg1"/>
                </a:solidFill>
                <a:latin typeface="Adam" panose="02000503000000000000" pitchFamily="50" charset="0"/>
              </a:rPr>
              <a:t>is </a:t>
            </a:r>
            <a:r>
              <a:rPr lang="en-US" sz="2800" dirty="0" smtClean="0">
                <a:solidFill>
                  <a:schemeClr val="bg1"/>
                </a:solidFill>
                <a:latin typeface="Adam" panose="02000503000000000000" pitchFamily="50" charset="0"/>
              </a:rPr>
              <a:t>a single </a:t>
            </a:r>
            <a:r>
              <a:rPr lang="en-US" sz="2800" dirty="0">
                <a:solidFill>
                  <a:schemeClr val="bg1"/>
                </a:solidFill>
                <a:latin typeface="Adam" panose="02000503000000000000" pitchFamily="50" charset="0"/>
              </a:rPr>
              <a:t>screen in </a:t>
            </a:r>
            <a:r>
              <a:rPr lang="en-US" sz="2800" dirty="0" smtClean="0">
                <a:solidFill>
                  <a:schemeClr val="bg1"/>
                </a:solidFill>
                <a:latin typeface="Adam" panose="02000503000000000000" pitchFamily="50" charset="0"/>
              </a:rPr>
              <a:t>Android.</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Includes a </a:t>
            </a:r>
            <a:r>
              <a:rPr lang="en-US" sz="2800" dirty="0">
                <a:solidFill>
                  <a:schemeClr val="bg1"/>
                </a:solidFill>
                <a:latin typeface="Adam" panose="02000503000000000000" pitchFamily="50" charset="0"/>
              </a:rPr>
              <a:t>group of callback methods that allow the activity to understand </a:t>
            </a:r>
            <a:r>
              <a:rPr lang="en-US" sz="2800" dirty="0" smtClean="0">
                <a:solidFill>
                  <a:schemeClr val="bg1"/>
                </a:solidFill>
                <a:latin typeface="Adam" panose="02000503000000000000" pitchFamily="50" charset="0"/>
              </a:rPr>
              <a:t>its changing state:</a:t>
            </a: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r>
              <a:rPr lang="en-US" sz="2800" dirty="0">
                <a:solidFill>
                  <a:schemeClr val="bg1"/>
                </a:solidFill>
                <a:latin typeface="Adam" panose="02000503000000000000" pitchFamily="50" charset="0"/>
              </a:rPr>
              <a:t>A </a:t>
            </a:r>
            <a:r>
              <a:rPr lang="en-US" sz="2800" dirty="0">
                <a:solidFill>
                  <a:srgbClr val="92D050"/>
                </a:solidFill>
                <a:latin typeface="Adam" panose="02000503000000000000" pitchFamily="50" charset="0"/>
              </a:rPr>
              <a:t>memory leak </a:t>
            </a:r>
            <a:r>
              <a:rPr lang="en-US" sz="2800" dirty="0">
                <a:solidFill>
                  <a:schemeClr val="bg1"/>
                </a:solidFill>
                <a:latin typeface="Adam" panose="02000503000000000000" pitchFamily="50" charset="0"/>
              </a:rPr>
              <a:t>will occur if </a:t>
            </a:r>
            <a:r>
              <a:rPr lang="en-US" sz="2800" dirty="0" err="1" smtClean="0">
                <a:solidFill>
                  <a:schemeClr val="bg1"/>
                </a:solidFill>
                <a:latin typeface="Adam" panose="02000503000000000000" pitchFamily="50" charset="0"/>
              </a:rPr>
              <a:t>onDestroy</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finishes and </a:t>
            </a:r>
            <a:r>
              <a:rPr lang="en-US" sz="2800" dirty="0">
                <a:solidFill>
                  <a:schemeClr val="bg1"/>
                </a:solidFill>
                <a:latin typeface="Adam" panose="02000503000000000000" pitchFamily="50" charset="0"/>
              </a:rPr>
              <a:t>some </a:t>
            </a:r>
            <a:r>
              <a:rPr lang="en-US" sz="2800" dirty="0">
                <a:solidFill>
                  <a:srgbClr val="92D050"/>
                </a:solidFill>
                <a:latin typeface="Adam" panose="02000503000000000000" pitchFamily="50" charset="0"/>
              </a:rPr>
              <a:t>reference to the Activity still exists</a:t>
            </a:r>
            <a:r>
              <a:rPr lang="en-US" sz="2800" dirty="0">
                <a:solidFill>
                  <a:schemeClr val="bg1"/>
                </a:solidFill>
                <a:latin typeface="Adam" panose="02000503000000000000" pitchFamily="50" charset="0"/>
              </a:rPr>
              <a:t>.</a:t>
            </a:r>
            <a:endParaRPr lang="en-US" sz="2800" dirty="0" smtClean="0">
              <a:solidFill>
                <a:schemeClr val="bg1"/>
              </a:solidFill>
              <a:latin typeface="Adam" panose="02000503000000000000" pitchFamily="50" charset="0"/>
            </a:endParaRPr>
          </a:p>
        </p:txBody>
      </p:sp>
      <p:grpSp>
        <p:nvGrpSpPr>
          <p:cNvPr id="5" name="Group 4"/>
          <p:cNvGrpSpPr/>
          <p:nvPr/>
        </p:nvGrpSpPr>
        <p:grpSpPr>
          <a:xfrm>
            <a:off x="9011407" y="879970"/>
            <a:ext cx="2872769" cy="5616713"/>
            <a:chOff x="1392495" y="203144"/>
            <a:chExt cx="3299844" cy="6451710"/>
          </a:xfrm>
        </p:grpSpPr>
        <p:pic>
          <p:nvPicPr>
            <p:cNvPr id="3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stretch>
              <a:fillRect/>
            </a:stretch>
          </p:blipFill>
          <p:spPr>
            <a:xfrm>
              <a:off x="2117258" y="2457116"/>
              <a:ext cx="1876730" cy="1982460"/>
            </a:xfrm>
            <a:prstGeom prst="rect">
              <a:avLst/>
            </a:prstGeom>
          </p:spPr>
        </p:pic>
      </p:grpSp>
      <p:sp>
        <p:nvSpPr>
          <p:cNvPr id="43" name="Snip Diagonal Corner Rectangle 42"/>
          <p:cNvSpPr/>
          <p:nvPr/>
        </p:nvSpPr>
        <p:spPr>
          <a:xfrm>
            <a:off x="5844432" y="3545144"/>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onResume</a:t>
            </a:r>
            <a:r>
              <a:rPr lang="en-US" sz="2400" dirty="0" smtClean="0">
                <a:solidFill>
                  <a:schemeClr val="bg1"/>
                </a:solidFill>
                <a:latin typeface="Adam" panose="02000503000000000000" pitchFamily="50" charset="0"/>
              </a:rPr>
              <a:t>()</a:t>
            </a:r>
          </a:p>
        </p:txBody>
      </p:sp>
      <p:sp>
        <p:nvSpPr>
          <p:cNvPr id="46" name="Snip Diagonal Corner Rectangle 45"/>
          <p:cNvSpPr/>
          <p:nvPr/>
        </p:nvSpPr>
        <p:spPr>
          <a:xfrm>
            <a:off x="1077180" y="3545144"/>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onStart</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7" name="Snip Diagonal Corner Rectangle 46"/>
          <p:cNvSpPr/>
          <p:nvPr/>
        </p:nvSpPr>
        <p:spPr>
          <a:xfrm>
            <a:off x="3329252" y="3923370"/>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onStop</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8" name="Snip Diagonal Corner Rectangle 47"/>
          <p:cNvSpPr/>
          <p:nvPr/>
        </p:nvSpPr>
        <p:spPr>
          <a:xfrm>
            <a:off x="5606541" y="4252479"/>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onRestart</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9" name="Snip Diagonal Corner Rectangle 48"/>
          <p:cNvSpPr/>
          <p:nvPr/>
        </p:nvSpPr>
        <p:spPr>
          <a:xfrm>
            <a:off x="804297" y="4252479"/>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onPause</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51" name="Snip Diagonal Corner Rectangle 50"/>
          <p:cNvSpPr/>
          <p:nvPr/>
        </p:nvSpPr>
        <p:spPr>
          <a:xfrm>
            <a:off x="3592361" y="3202015"/>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bg1"/>
                </a:solidFill>
                <a:latin typeface="Adam" panose="02000503000000000000" pitchFamily="50" charset="0"/>
              </a:rPr>
              <a:t>onCreate</a:t>
            </a:r>
            <a:r>
              <a:rPr lang="en-US" sz="2400" dirty="0" smtClean="0">
                <a:solidFill>
                  <a:schemeClr val="bg1"/>
                </a:solidFill>
                <a:latin typeface="Adam" panose="02000503000000000000" pitchFamily="50" charset="0"/>
              </a:rPr>
              <a:t>()</a:t>
            </a:r>
          </a:p>
        </p:txBody>
      </p:sp>
      <p:sp>
        <p:nvSpPr>
          <p:cNvPr id="52" name="Snip Diagonal Corner Rectangle 51"/>
          <p:cNvSpPr/>
          <p:nvPr/>
        </p:nvSpPr>
        <p:spPr>
          <a:xfrm>
            <a:off x="3081586" y="4630704"/>
            <a:ext cx="2403015" cy="548269"/>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onDestroy</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Tree>
    <p:extLst>
      <p:ext uri="{BB962C8B-B14F-4D97-AF65-F5344CB8AC3E}">
        <p14:creationId xmlns:p14="http://schemas.microsoft.com/office/powerpoint/2010/main" val="47910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92101" y="1049038"/>
            <a:ext cx="11499850"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Diverging from the </a:t>
            </a:r>
            <a:r>
              <a:rPr lang="en-US" sz="2800" dirty="0">
                <a:solidFill>
                  <a:schemeClr val="bg1"/>
                </a:solidFill>
                <a:latin typeface="Adam" panose="02000503000000000000" pitchFamily="50" charset="0"/>
              </a:rPr>
              <a:t>defined </a:t>
            </a:r>
            <a:r>
              <a:rPr lang="en-US" sz="2800" dirty="0" smtClean="0">
                <a:solidFill>
                  <a:srgbClr val="92D050"/>
                </a:solidFill>
                <a:latin typeface="Adam" panose="02000503000000000000" pitchFamily="50" charset="0"/>
              </a:rPr>
              <a:t>Activity Lifecycle </a:t>
            </a:r>
            <a:r>
              <a:rPr lang="en-US" sz="2800" dirty="0" smtClean="0">
                <a:solidFill>
                  <a:schemeClr val="bg1"/>
                </a:solidFill>
                <a:latin typeface="Adam" panose="02000503000000000000" pitchFamily="50" charset="0"/>
              </a:rPr>
              <a:t>and </a:t>
            </a:r>
            <a:r>
              <a:rPr lang="en-US" sz="2800" dirty="0">
                <a:solidFill>
                  <a:srgbClr val="92D050"/>
                </a:solidFill>
                <a:latin typeface="Adam" panose="02000503000000000000" pitchFamily="50" charset="0"/>
              </a:rPr>
              <a:t>persisting </a:t>
            </a:r>
            <a:r>
              <a:rPr lang="en-US" sz="2800" dirty="0" smtClean="0">
                <a:solidFill>
                  <a:srgbClr val="92D050"/>
                </a:solidFill>
                <a:latin typeface="Adam" panose="02000503000000000000" pitchFamily="50" charset="0"/>
              </a:rPr>
              <a:t>a reference in </a:t>
            </a:r>
            <a:r>
              <a:rPr lang="en-US" sz="2800" dirty="0">
                <a:solidFill>
                  <a:srgbClr val="92D050"/>
                </a:solidFill>
                <a:latin typeface="Adam" panose="02000503000000000000" pitchFamily="50" charset="0"/>
              </a:rPr>
              <a:t>memory</a:t>
            </a:r>
            <a:r>
              <a:rPr lang="en-US" sz="2800" dirty="0">
                <a:solidFill>
                  <a:schemeClr val="bg1"/>
                </a:solidFill>
                <a:latin typeface="Adam" panose="02000503000000000000" pitchFamily="50" charset="0"/>
              </a:rPr>
              <a:t> is an extremely dangerous </a:t>
            </a:r>
            <a:r>
              <a:rPr lang="en-US" sz="2800" dirty="0" smtClean="0">
                <a:solidFill>
                  <a:schemeClr val="bg1"/>
                </a:solidFill>
                <a:latin typeface="Adam" panose="02000503000000000000" pitchFamily="50" charset="0"/>
              </a:rPr>
              <a:t>yet preventable practice.</a:t>
            </a:r>
          </a:p>
        </p:txBody>
      </p:sp>
      <p:grpSp>
        <p:nvGrpSpPr>
          <p:cNvPr id="195" name="Group 194"/>
          <p:cNvGrpSpPr/>
          <p:nvPr/>
        </p:nvGrpSpPr>
        <p:grpSpPr>
          <a:xfrm>
            <a:off x="87629" y="2608089"/>
            <a:ext cx="10793643" cy="3684465"/>
            <a:chOff x="201929" y="2875934"/>
            <a:chExt cx="10793643" cy="3684465"/>
          </a:xfrm>
        </p:grpSpPr>
        <p:grpSp>
          <p:nvGrpSpPr>
            <p:cNvPr id="173" name="Group 172"/>
            <p:cNvGrpSpPr/>
            <p:nvPr/>
          </p:nvGrpSpPr>
          <p:grpSpPr>
            <a:xfrm>
              <a:off x="201929" y="2903655"/>
              <a:ext cx="10793643" cy="3620683"/>
              <a:chOff x="87629" y="2771209"/>
              <a:chExt cx="10793643" cy="3620683"/>
            </a:xfrm>
          </p:grpSpPr>
          <p:sp>
            <p:nvSpPr>
              <p:cNvPr id="16" name="Snip Diagonal Corner Rectangle 15"/>
              <p:cNvSpPr/>
              <p:nvPr/>
            </p:nvSpPr>
            <p:spPr>
              <a:xfrm>
                <a:off x="87629" y="3051719"/>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Launched</a:t>
                </a:r>
                <a:endParaRPr lang="en-US" sz="1200" dirty="0">
                  <a:latin typeface="Adam" panose="02000503000000000000" pitchFamily="50" charset="0"/>
                </a:endParaRPr>
              </a:p>
            </p:txBody>
          </p:sp>
          <p:sp>
            <p:nvSpPr>
              <p:cNvPr id="22" name="Snip Diagonal Corner Rectangle 21"/>
              <p:cNvSpPr/>
              <p:nvPr/>
            </p:nvSpPr>
            <p:spPr>
              <a:xfrm>
                <a:off x="1078634" y="3391382"/>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onCreate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23" name="Snip Diagonal Corner Rectangle 22"/>
              <p:cNvSpPr/>
              <p:nvPr/>
            </p:nvSpPr>
            <p:spPr>
              <a:xfrm>
                <a:off x="1932942" y="362669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37" name="Snip Diagonal Corner Rectangle 36"/>
              <p:cNvSpPr/>
              <p:nvPr/>
            </p:nvSpPr>
            <p:spPr>
              <a:xfrm>
                <a:off x="2786245" y="387761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onResume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52" name="Snip Diagonal Corner Rectangle 51"/>
              <p:cNvSpPr/>
              <p:nvPr/>
            </p:nvSpPr>
            <p:spPr>
              <a:xfrm>
                <a:off x="3614497" y="4086007"/>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Running</a:t>
                </a:r>
                <a:endParaRPr lang="en-US" sz="1200" dirty="0">
                  <a:latin typeface="Adam" panose="02000503000000000000" pitchFamily="50" charset="0"/>
                </a:endParaRPr>
              </a:p>
            </p:txBody>
          </p:sp>
          <p:sp>
            <p:nvSpPr>
              <p:cNvPr id="60" name="Snip Diagonal Corner Rectangle 59"/>
              <p:cNvSpPr/>
              <p:nvPr/>
            </p:nvSpPr>
            <p:spPr>
              <a:xfrm>
                <a:off x="4616693" y="4411564"/>
                <a:ext cx="980554"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Adam" panose="02000503000000000000" pitchFamily="50" charset="0"/>
                  </a:rPr>
                  <a:t>Another Activity comes to the  foreground</a:t>
                </a:r>
                <a:endParaRPr lang="en-US" sz="700" dirty="0">
                  <a:latin typeface="Adam" panose="02000503000000000000" pitchFamily="50" charset="0"/>
                </a:endParaRPr>
              </a:p>
            </p:txBody>
          </p:sp>
          <p:sp>
            <p:nvSpPr>
              <p:cNvPr id="67" name="Snip Diagonal Corner Rectangle 66"/>
              <p:cNvSpPr/>
              <p:nvPr/>
            </p:nvSpPr>
            <p:spPr>
              <a:xfrm>
                <a:off x="5468744" y="4649747"/>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onPause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73" name="Snip Diagonal Corner Rectangle 72"/>
              <p:cNvSpPr/>
              <p:nvPr/>
            </p:nvSpPr>
            <p:spPr>
              <a:xfrm>
                <a:off x="6322550" y="4889432"/>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no longer visible</a:t>
                </a:r>
                <a:endParaRPr lang="en-US" sz="800" dirty="0">
                  <a:latin typeface="Adam" panose="02000503000000000000" pitchFamily="50" charset="0"/>
                </a:endParaRPr>
              </a:p>
            </p:txBody>
          </p:sp>
          <p:sp>
            <p:nvSpPr>
              <p:cNvPr id="78" name="Snip Diagonal Corner Rectangle 77"/>
              <p:cNvSpPr/>
              <p:nvPr/>
            </p:nvSpPr>
            <p:spPr>
              <a:xfrm>
                <a:off x="7163979" y="5129116"/>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onStop</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2" name="Snip Diagonal Corner Rectangle 81"/>
              <p:cNvSpPr/>
              <p:nvPr/>
            </p:nvSpPr>
            <p:spPr>
              <a:xfrm>
                <a:off x="8023511" y="5368801"/>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finishing or being destroyed</a:t>
                </a:r>
                <a:endParaRPr lang="en-US" sz="800" dirty="0">
                  <a:latin typeface="Adam" panose="02000503000000000000" pitchFamily="50" charset="0"/>
                </a:endParaRPr>
              </a:p>
            </p:txBody>
          </p:sp>
          <p:sp>
            <p:nvSpPr>
              <p:cNvPr id="85" name="Snip Diagonal Corner Rectangle 84"/>
              <p:cNvSpPr/>
              <p:nvPr/>
            </p:nvSpPr>
            <p:spPr>
              <a:xfrm>
                <a:off x="8866624" y="5615034"/>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onDestroy</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7" name="Snip Diagonal Corner Rectangle 86"/>
              <p:cNvSpPr/>
              <p:nvPr/>
            </p:nvSpPr>
            <p:spPr>
              <a:xfrm>
                <a:off x="9722230" y="5812535"/>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Shutdown</a:t>
                </a:r>
                <a:endParaRPr lang="en-US" sz="1200" dirty="0">
                  <a:latin typeface="Adam" panose="02000503000000000000" pitchFamily="50" charset="0"/>
                </a:endParaRPr>
              </a:p>
            </p:txBody>
          </p:sp>
          <p:cxnSp>
            <p:nvCxnSpPr>
              <p:cNvPr id="88" name="Elbow Connector 87"/>
              <p:cNvCxnSpPr>
                <a:stCxn id="16" idx="0"/>
                <a:endCxn id="22" idx="3"/>
              </p:cNvCxnSpPr>
              <p:nvPr/>
            </p:nvCxnSpPr>
            <p:spPr>
              <a:xfrm>
                <a:off x="1246671" y="3333589"/>
                <a:ext cx="324756" cy="57793"/>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a:endCxn id="23" idx="3"/>
              </p:cNvCxnSpPr>
              <p:nvPr/>
            </p:nvCxnSpPr>
            <p:spPr>
              <a:xfrm>
                <a:off x="1932942" y="3391382"/>
                <a:ext cx="492793" cy="2353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7" idx="3"/>
              </p:cNvCxnSpPr>
              <p:nvPr/>
            </p:nvCxnSpPr>
            <p:spPr>
              <a:xfrm>
                <a:off x="2786245" y="3626693"/>
                <a:ext cx="492793" cy="25092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52" idx="3"/>
              </p:cNvCxnSpPr>
              <p:nvPr/>
            </p:nvCxnSpPr>
            <p:spPr>
              <a:xfrm>
                <a:off x="3639476" y="3877613"/>
                <a:ext cx="554542" cy="20839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60" idx="3"/>
              </p:cNvCxnSpPr>
              <p:nvPr/>
            </p:nvCxnSpPr>
            <p:spPr>
              <a:xfrm>
                <a:off x="4572000" y="4084320"/>
                <a:ext cx="534970" cy="327244"/>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60" idx="1"/>
              </p:cNvCxnSpPr>
              <p:nvPr/>
            </p:nvCxnSpPr>
            <p:spPr>
              <a:xfrm rot="16200000" flipH="1">
                <a:off x="5233018" y="4764886"/>
                <a:ext cx="238182" cy="490279"/>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endCxn id="73" idx="3"/>
              </p:cNvCxnSpPr>
              <p:nvPr/>
            </p:nvCxnSpPr>
            <p:spPr>
              <a:xfrm>
                <a:off x="6334858" y="4649746"/>
                <a:ext cx="480485"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73" idx="1"/>
              </p:cNvCxnSpPr>
              <p:nvPr/>
            </p:nvCxnSpPr>
            <p:spPr>
              <a:xfrm rot="16200000" flipH="1">
                <a:off x="6914168" y="5269978"/>
                <a:ext cx="239684" cy="43733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endCxn id="82" idx="3"/>
              </p:cNvCxnSpPr>
              <p:nvPr/>
            </p:nvCxnSpPr>
            <p:spPr>
              <a:xfrm>
                <a:off x="7965811" y="5129115"/>
                <a:ext cx="550493"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82" idx="1"/>
              </p:cNvCxnSpPr>
              <p:nvPr/>
            </p:nvCxnSpPr>
            <p:spPr>
              <a:xfrm rot="16200000" flipH="1">
                <a:off x="8612977" y="5751498"/>
                <a:ext cx="243853" cy="437199"/>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endCxn id="87" idx="3"/>
              </p:cNvCxnSpPr>
              <p:nvPr/>
            </p:nvCxnSpPr>
            <p:spPr>
              <a:xfrm>
                <a:off x="9758856" y="5615035"/>
                <a:ext cx="542895" cy="19750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29" name="Snip Diagonal Corner Rectangle 128"/>
              <p:cNvSpPr/>
              <p:nvPr/>
            </p:nvSpPr>
            <p:spPr>
              <a:xfrm>
                <a:off x="5474750" y="2771211"/>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130" name="Snip Diagonal Corner Rectangle 129"/>
              <p:cNvSpPr/>
              <p:nvPr/>
            </p:nvSpPr>
            <p:spPr>
              <a:xfrm>
                <a:off x="7164578" y="3922308"/>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navigate to the activity</a:t>
                </a:r>
                <a:endParaRPr lang="en-US" sz="800" dirty="0">
                  <a:latin typeface="Adam" panose="02000503000000000000" pitchFamily="50" charset="0"/>
                </a:endParaRPr>
              </a:p>
            </p:txBody>
          </p:sp>
          <p:cxnSp>
            <p:nvCxnSpPr>
              <p:cNvPr id="131" name="Elbow Connector 130"/>
              <p:cNvCxnSpPr>
                <a:stCxn id="130" idx="1"/>
                <a:endCxn id="78" idx="3"/>
              </p:cNvCxnSpPr>
              <p:nvPr/>
            </p:nvCxnSpPr>
            <p:spPr>
              <a:xfrm rot="5400000">
                <a:off x="7293354" y="4765098"/>
                <a:ext cx="727437" cy="599"/>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endCxn id="130" idx="3"/>
              </p:cNvCxnSpPr>
              <p:nvPr/>
            </p:nvCxnSpPr>
            <p:spPr>
              <a:xfrm>
                <a:off x="6143625" y="3248025"/>
                <a:ext cx="1513746" cy="6742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endCxn id="23" idx="3"/>
              </p:cNvCxnSpPr>
              <p:nvPr/>
            </p:nvCxnSpPr>
            <p:spPr>
              <a:xfrm rot="10800000" flipV="1">
                <a:off x="2425735" y="2771209"/>
                <a:ext cx="3291478" cy="8554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52" name="Snip Diagonal Corner Rectangle 151"/>
              <p:cNvSpPr/>
              <p:nvPr/>
            </p:nvSpPr>
            <p:spPr>
              <a:xfrm>
                <a:off x="5464784" y="3919530"/>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returns to the activity</a:t>
                </a:r>
                <a:endParaRPr lang="en-US" sz="800" dirty="0">
                  <a:latin typeface="Adam" panose="02000503000000000000" pitchFamily="50" charset="0"/>
                </a:endParaRPr>
              </a:p>
            </p:txBody>
          </p:sp>
          <p:cxnSp>
            <p:nvCxnSpPr>
              <p:cNvPr id="153" name="Elbow Connector 152"/>
              <p:cNvCxnSpPr>
                <a:stCxn id="152" idx="1"/>
                <a:endCxn id="67" idx="3"/>
              </p:cNvCxnSpPr>
              <p:nvPr/>
            </p:nvCxnSpPr>
            <p:spPr>
              <a:xfrm rot="16200000" flipH="1">
                <a:off x="5834134" y="4522344"/>
                <a:ext cx="250846" cy="3960"/>
              </a:xfrm>
              <a:prstGeom prst="bentConnector3">
                <a:avLst>
                  <a:gd name="adj1" fmla="val 637"/>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52" idx="3"/>
              </p:cNvCxnSpPr>
              <p:nvPr/>
            </p:nvCxnSpPr>
            <p:spPr>
              <a:xfrm>
                <a:off x="3276341" y="3626693"/>
                <a:ext cx="2681236" cy="292837"/>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76" name="Snip Diagonal Corner Rectangle 175"/>
              <p:cNvSpPr/>
              <p:nvPr/>
            </p:nvSpPr>
            <p:spPr>
              <a:xfrm>
                <a:off x="7126063"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Apps with higher priority need memory</a:t>
                </a:r>
                <a:endParaRPr lang="en-US" sz="800" dirty="0">
                  <a:latin typeface="Adam" panose="02000503000000000000" pitchFamily="50" charset="0"/>
                </a:endParaRPr>
              </a:p>
            </p:txBody>
          </p:sp>
          <p:sp>
            <p:nvSpPr>
              <p:cNvPr id="178" name="Snip Diagonal Corner Rectangle 177"/>
              <p:cNvSpPr/>
              <p:nvPr/>
            </p:nvSpPr>
            <p:spPr>
              <a:xfrm>
                <a:off x="3614497" y="5821803"/>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App process killed</a:t>
                </a:r>
                <a:endParaRPr lang="en-US" sz="1200" dirty="0">
                  <a:latin typeface="Adam" panose="02000503000000000000" pitchFamily="50" charset="0"/>
                </a:endParaRPr>
              </a:p>
            </p:txBody>
          </p:sp>
          <p:cxnSp>
            <p:nvCxnSpPr>
              <p:cNvPr id="179" name="Elbow Connector 178"/>
              <p:cNvCxnSpPr>
                <a:stCxn id="78" idx="1"/>
                <a:endCxn id="176" idx="3"/>
              </p:cNvCxnSpPr>
              <p:nvPr/>
            </p:nvCxnSpPr>
            <p:spPr>
              <a:xfrm rot="5400000">
                <a:off x="7478813" y="5786212"/>
                <a:ext cx="355684" cy="235"/>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6" idx="1"/>
              </p:cNvCxnSpPr>
              <p:nvPr/>
            </p:nvCxnSpPr>
            <p:spPr>
              <a:xfrm rot="5400000">
                <a:off x="6038458" y="4773812"/>
                <a:ext cx="64348" cy="31718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98" name="Snip Diagonal Corner Rectangle 197"/>
              <p:cNvSpPr/>
              <p:nvPr/>
            </p:nvSpPr>
            <p:spPr>
              <a:xfrm>
                <a:off x="1042395"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dam" panose="02000503000000000000" pitchFamily="50" charset="0"/>
                  </a:rPr>
                  <a:t>User navigate to the activity</a:t>
                </a:r>
              </a:p>
            </p:txBody>
          </p:sp>
          <p:cxnSp>
            <p:nvCxnSpPr>
              <p:cNvPr id="204" name="Elbow Connector 203"/>
              <p:cNvCxnSpPr>
                <a:endCxn id="198" idx="1"/>
              </p:cNvCxnSpPr>
              <p:nvPr/>
            </p:nvCxnSpPr>
            <p:spPr>
              <a:xfrm rot="10800000">
                <a:off x="1572870" y="6327543"/>
                <a:ext cx="2149025" cy="57492"/>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22" idx="1"/>
                <a:endCxn id="198" idx="3"/>
              </p:cNvCxnSpPr>
              <p:nvPr/>
            </p:nvCxnSpPr>
            <p:spPr>
              <a:xfrm rot="16200000" flipH="1">
                <a:off x="525439" y="4916741"/>
                <a:ext cx="2093418" cy="1442"/>
              </a:xfrm>
              <a:prstGeom prst="bentConnector3">
                <a:avLst>
                  <a:gd name="adj1" fmla="val 50000"/>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rot="19045253">
              <a:off x="4323667" y="2875934"/>
              <a:ext cx="61894" cy="63912"/>
              <a:chOff x="6762750" y="2903655"/>
              <a:chExt cx="100584" cy="103864"/>
            </a:xfrm>
          </p:grpSpPr>
          <p:cxnSp>
            <p:nvCxnSpPr>
              <p:cNvPr id="190" name="Straight Connector 18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19045253">
              <a:off x="7079870" y="3352574"/>
              <a:ext cx="61894" cy="63912"/>
              <a:chOff x="6762750" y="2903655"/>
              <a:chExt cx="100584" cy="103864"/>
            </a:xfrm>
          </p:grpSpPr>
          <p:cxnSp>
            <p:nvCxnSpPr>
              <p:cNvPr id="240" name="Straight Connector 23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19045253">
              <a:off x="7081568" y="6496487"/>
              <a:ext cx="61894" cy="63912"/>
              <a:chOff x="6762750" y="2903655"/>
              <a:chExt cx="100584" cy="103864"/>
            </a:xfrm>
          </p:grpSpPr>
          <p:cxnSp>
            <p:nvCxnSpPr>
              <p:cNvPr id="243" name="Straight Connector 24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2747270">
              <a:off x="1656408" y="4411084"/>
              <a:ext cx="61894" cy="63912"/>
              <a:chOff x="6762750" y="2903655"/>
              <a:chExt cx="100584" cy="103864"/>
            </a:xfrm>
          </p:grpSpPr>
          <p:cxnSp>
            <p:nvCxnSpPr>
              <p:cNvPr id="246" name="Straight Connector 245"/>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19045253">
              <a:off x="4321781" y="3732716"/>
              <a:ext cx="61894" cy="63912"/>
              <a:chOff x="6762750" y="2903655"/>
              <a:chExt cx="100584" cy="103864"/>
            </a:xfrm>
          </p:grpSpPr>
          <p:cxnSp>
            <p:nvCxnSpPr>
              <p:cNvPr id="249" name="Straight Connector 248"/>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8044321">
              <a:off x="2294163" y="3492905"/>
              <a:ext cx="61894" cy="63912"/>
              <a:chOff x="6762750" y="2903655"/>
              <a:chExt cx="100584" cy="103864"/>
            </a:xfrm>
          </p:grpSpPr>
          <p:cxnSp>
            <p:nvCxnSpPr>
              <p:cNvPr id="252" name="Straight Connector 251"/>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rot="8044321">
              <a:off x="1471542" y="3434077"/>
              <a:ext cx="61894" cy="63912"/>
              <a:chOff x="6762750" y="2903655"/>
              <a:chExt cx="100584" cy="103864"/>
            </a:xfrm>
          </p:grpSpPr>
          <p:cxnSp>
            <p:nvCxnSpPr>
              <p:cNvPr id="255" name="Straight Connector 254"/>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rot="8044321">
              <a:off x="3141652" y="3727437"/>
              <a:ext cx="61894" cy="63912"/>
              <a:chOff x="6762750" y="2903655"/>
              <a:chExt cx="100584" cy="103864"/>
            </a:xfrm>
          </p:grpSpPr>
          <p:cxnSp>
            <p:nvCxnSpPr>
              <p:cNvPr id="258" name="Straight Connector 257"/>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rot="8044321">
              <a:off x="4031707" y="3980767"/>
              <a:ext cx="61894" cy="63912"/>
              <a:chOff x="6762750" y="2903655"/>
              <a:chExt cx="100584" cy="103864"/>
            </a:xfrm>
          </p:grpSpPr>
          <p:cxnSp>
            <p:nvCxnSpPr>
              <p:cNvPr id="261" name="Straight Connector 260"/>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rot="8044321">
              <a:off x="5371210" y="5229609"/>
              <a:ext cx="61894" cy="63912"/>
              <a:chOff x="6762750" y="2903655"/>
              <a:chExt cx="100584" cy="103864"/>
            </a:xfrm>
          </p:grpSpPr>
          <p:cxnSp>
            <p:nvCxnSpPr>
              <p:cNvPr id="264" name="Straight Connector 263"/>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rot="8044321">
              <a:off x="7062921" y="5711360"/>
              <a:ext cx="61894" cy="63912"/>
              <a:chOff x="6762750" y="2903655"/>
              <a:chExt cx="100584" cy="103864"/>
            </a:xfrm>
          </p:grpSpPr>
          <p:cxnSp>
            <p:nvCxnSpPr>
              <p:cNvPr id="267" name="Straight Connector 266"/>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rot="8044321">
              <a:off x="8772737" y="6197274"/>
              <a:ext cx="61894" cy="63912"/>
              <a:chOff x="6762750" y="2903655"/>
              <a:chExt cx="100584" cy="103864"/>
            </a:xfrm>
          </p:grpSpPr>
          <p:cxnSp>
            <p:nvCxnSpPr>
              <p:cNvPr id="270" name="Straight Connector 26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rot="8044321">
              <a:off x="10131591" y="5715523"/>
              <a:ext cx="61894" cy="63912"/>
              <a:chOff x="6762750" y="2903655"/>
              <a:chExt cx="100584" cy="103864"/>
            </a:xfrm>
          </p:grpSpPr>
          <p:cxnSp>
            <p:nvCxnSpPr>
              <p:cNvPr id="273" name="Straight Connector 27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081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2" name="Group 1"/>
          <p:cNvGrpSpPr/>
          <p:nvPr/>
        </p:nvGrpSpPr>
        <p:grpSpPr>
          <a:xfrm rot="5400000">
            <a:off x="6755593" y="1459749"/>
            <a:ext cx="6453216" cy="3937000"/>
            <a:chOff x="4779565" y="1469038"/>
            <a:chExt cx="7132615" cy="3784566"/>
          </a:xfrm>
        </p:grpSpPr>
        <p:sp>
          <p:nvSpPr>
            <p:cNvPr id="82" name="Snip Diagonal Corner Rectangle 81"/>
            <p:cNvSpPr/>
            <p:nvPr/>
          </p:nvSpPr>
          <p:spPr>
            <a:xfrm>
              <a:off x="4779565" y="1469038"/>
              <a:ext cx="7107636"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3" name="Snip Diagonal Corner Rectangle 82"/>
            <p:cNvSpPr/>
            <p:nvPr/>
          </p:nvSpPr>
          <p:spPr>
            <a:xfrm>
              <a:off x="4804544" y="2486607"/>
              <a:ext cx="7107636"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4" name="Snip Diagonal Corner Rectangle 83"/>
            <p:cNvSpPr/>
            <p:nvPr/>
          </p:nvSpPr>
          <p:spPr>
            <a:xfrm>
              <a:off x="4779565" y="3503695"/>
              <a:ext cx="7107636"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5" name="Snip Diagonal Corner Rectangle 84"/>
            <p:cNvSpPr/>
            <p:nvPr/>
          </p:nvSpPr>
          <p:spPr>
            <a:xfrm>
              <a:off x="4779565" y="4517313"/>
              <a:ext cx="7107636"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grpSp>
      <p:pic>
        <p:nvPicPr>
          <p:cNvPr id="24"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078" y="203145"/>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627923" y="884422"/>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599642" y="3955218"/>
            <a:ext cx="1037124" cy="1095553"/>
          </a:xfrm>
          <a:prstGeom prst="rect">
            <a:avLst/>
          </a:prstGeom>
        </p:spPr>
      </p:pic>
      <p:sp>
        <p:nvSpPr>
          <p:cNvPr id="27" name="Rectangle 26"/>
          <p:cNvSpPr/>
          <p:nvPr/>
        </p:nvSpPr>
        <p:spPr>
          <a:xfrm>
            <a:off x="4642913" y="3334241"/>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28" name="Group 27"/>
          <p:cNvGrpSpPr/>
          <p:nvPr/>
        </p:nvGrpSpPr>
        <p:grpSpPr>
          <a:xfrm>
            <a:off x="4654891" y="5394466"/>
            <a:ext cx="2879597" cy="382606"/>
            <a:chOff x="3700058" y="3910661"/>
            <a:chExt cx="2879597" cy="382606"/>
          </a:xfrm>
        </p:grpSpPr>
        <p:sp>
          <p:nvSpPr>
            <p:cNvPr id="29" name="Rectangle 28"/>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30" name="Rectangle 29"/>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31" name="Rectangle 30"/>
          <p:cNvSpPr/>
          <p:nvPr/>
        </p:nvSpPr>
        <p:spPr>
          <a:xfrm>
            <a:off x="4899660" y="1859053"/>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32"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6930666" y="1013057"/>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273040" y="2194356"/>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50" name="TextBox 49"/>
          <p:cNvSpPr txBox="1"/>
          <p:nvPr/>
        </p:nvSpPr>
        <p:spPr>
          <a:xfrm>
            <a:off x="4654891" y="2564188"/>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53" name="Right Triangle 52"/>
          <p:cNvSpPr/>
          <p:nvPr/>
        </p:nvSpPr>
        <p:spPr>
          <a:xfrm rot="5400000">
            <a:off x="4637241" y="875104"/>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7628" y="105471"/>
            <a:ext cx="1677672"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latin typeface="Adam" panose="02000503000000000000" pitchFamily="50" charset="0"/>
                <a:ea typeface="Roboto Light" panose="02000000000000000000" pitchFamily="2" charset="0"/>
              </a:rPr>
              <a:t>Live Demo</a:t>
            </a:r>
            <a:endParaRPr lang="en-US" sz="2000" dirty="0">
              <a:solidFill>
                <a:schemeClr val="bg1"/>
              </a:solidFill>
              <a:latin typeface="Adam" panose="02000503000000000000" pitchFamily="50" charset="0"/>
              <a:ea typeface="Roboto Light" panose="02000000000000000000" pitchFamily="2" charset="0"/>
            </a:endParaRPr>
          </a:p>
        </p:txBody>
      </p:sp>
      <p:sp>
        <p:nvSpPr>
          <p:cNvPr id="64" name="Rectangle 63"/>
          <p:cNvSpPr/>
          <p:nvPr/>
        </p:nvSpPr>
        <p:spPr>
          <a:xfrm>
            <a:off x="201711" y="488077"/>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8228" y="870683"/>
            <a:ext cx="3341372" cy="5693866"/>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We developed a leaky </a:t>
            </a:r>
            <a:r>
              <a:rPr lang="en-US" sz="2800" dirty="0">
                <a:solidFill>
                  <a:srgbClr val="92D050"/>
                </a:solidFill>
                <a:latin typeface="Adam" panose="02000503000000000000" pitchFamily="50" charset="0"/>
              </a:rPr>
              <a:t>A</a:t>
            </a:r>
            <a:r>
              <a:rPr lang="en-US" sz="2800" dirty="0" smtClean="0">
                <a:solidFill>
                  <a:srgbClr val="92D050"/>
                </a:solidFill>
                <a:latin typeface="Adam" panose="02000503000000000000" pitchFamily="50" charset="0"/>
              </a:rPr>
              <a:t>ndroid app </a:t>
            </a:r>
            <a:r>
              <a:rPr lang="en-US" sz="2800" dirty="0" smtClean="0">
                <a:solidFill>
                  <a:schemeClr val="bg1"/>
                </a:solidFill>
                <a:latin typeface="Adam" panose="02000503000000000000" pitchFamily="50" charset="0"/>
              </a:rPr>
              <a:t>that implements all </a:t>
            </a:r>
            <a:r>
              <a:rPr lang="en-US" sz="2800" dirty="0" smtClean="0">
                <a:solidFill>
                  <a:srgbClr val="92D050"/>
                </a:solidFill>
                <a:latin typeface="Adam" panose="02000503000000000000" pitchFamily="50" charset="0"/>
              </a:rPr>
              <a:t>4 anti-patterns</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rgbClr val="92D050"/>
                </a:solidFill>
                <a:latin typeface="Adam" panose="02000503000000000000" pitchFamily="50" charset="0"/>
              </a:rPr>
              <a:t>Destroy</a:t>
            </a:r>
            <a:r>
              <a:rPr lang="en-US" sz="2800" dirty="0" smtClean="0">
                <a:solidFill>
                  <a:schemeClr val="bg1"/>
                </a:solidFill>
                <a:latin typeface="Adam" panose="02000503000000000000" pitchFamily="50" charset="0"/>
              </a:rPr>
              <a:t> an Activity by switching the phone orientation. A </a:t>
            </a:r>
            <a:r>
              <a:rPr lang="en-US" sz="2800" dirty="0" smtClean="0">
                <a:solidFill>
                  <a:srgbClr val="92D050"/>
                </a:solidFill>
                <a:latin typeface="Adam" panose="02000503000000000000" pitchFamily="50" charset="0"/>
              </a:rPr>
              <a:t>memory leak </a:t>
            </a:r>
            <a:r>
              <a:rPr lang="en-US" sz="2800" dirty="0" smtClean="0">
                <a:solidFill>
                  <a:schemeClr val="bg1"/>
                </a:solidFill>
                <a:latin typeface="Adam" panose="02000503000000000000" pitchFamily="50" charset="0"/>
              </a:rPr>
              <a:t>will follow.</a:t>
            </a:r>
          </a:p>
          <a:p>
            <a:pPr algn="just"/>
            <a:endParaRPr lang="en-US" sz="2800" dirty="0">
              <a:solidFill>
                <a:schemeClr val="bg1"/>
              </a:solidFill>
              <a:latin typeface="Adam" panose="02000503000000000000" pitchFamily="50" charset="0"/>
            </a:endParaRPr>
          </a:p>
          <a:p>
            <a:pPr algn="just"/>
            <a:r>
              <a:rPr lang="en-US" sz="2800" dirty="0" smtClean="0">
                <a:solidFill>
                  <a:srgbClr val="1884AB"/>
                </a:solidFill>
                <a:latin typeface="Adam" panose="02000503000000000000" pitchFamily="50" charset="0"/>
              </a:rPr>
              <a:t>APK file included with submission.</a:t>
            </a:r>
          </a:p>
        </p:txBody>
      </p:sp>
    </p:spTree>
    <p:extLst>
      <p:ext uri="{BB962C8B-B14F-4D97-AF65-F5344CB8AC3E}">
        <p14:creationId xmlns:p14="http://schemas.microsoft.com/office/powerpoint/2010/main" val="11520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993474" y="1079844"/>
            <a:ext cx="2409988" cy="5138076"/>
            <a:chOff x="1917700" y="3058514"/>
            <a:chExt cx="1191374" cy="2540000"/>
          </a:xfrm>
        </p:grpSpPr>
        <p:sp>
          <p:nvSpPr>
            <p:cNvPr id="60" name="Rounded Rectangle 59"/>
            <p:cNvSpPr/>
            <p:nvPr/>
          </p:nvSpPr>
          <p:spPr>
            <a:xfrm>
              <a:off x="1917700" y="305851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rot="5400000">
              <a:off x="2473196" y="3821636"/>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10870942" y="5447205"/>
            <a:ext cx="1029065" cy="1204239"/>
            <a:chOff x="1155783" y="1145605"/>
            <a:chExt cx="1029065" cy="1204239"/>
          </a:xfrm>
        </p:grpSpPr>
        <p:grpSp>
          <p:nvGrpSpPr>
            <p:cNvPr id="63" name="Group 62"/>
            <p:cNvGrpSpPr/>
            <p:nvPr/>
          </p:nvGrpSpPr>
          <p:grpSpPr>
            <a:xfrm>
              <a:off x="1155783" y="1145605"/>
              <a:ext cx="1029065" cy="1204239"/>
              <a:chOff x="602154" y="1817469"/>
              <a:chExt cx="2621106" cy="3067288"/>
            </a:xfrm>
          </p:grpSpPr>
          <p:sp>
            <p:nvSpPr>
              <p:cNvPr id="65" name="Diamond 6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iamond 6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amond 6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iamond 7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iamond 7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iamond 72"/>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iamond 73"/>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 name="Picture 4" descr="Images facebook f logo png transparent background pag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771" y="1440180"/>
              <a:ext cx="615090" cy="61509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0" y="6466778"/>
            <a:ext cx="3790589" cy="369332"/>
          </a:xfrm>
          <a:prstGeom prst="rect">
            <a:avLst/>
          </a:prstGeom>
        </p:spPr>
        <p:txBody>
          <a:bodyPr wrap="none">
            <a:spAutoFit/>
          </a:bodyPr>
          <a:lstStyle/>
          <a:p>
            <a:r>
              <a:rPr lang="en-US" dirty="0">
                <a:solidFill>
                  <a:schemeClr val="bg1"/>
                </a:solidFill>
                <a:latin typeface="Adam" panose="02000503000000000000" pitchFamily="50" charset="0"/>
              </a:rPr>
              <a:t>http://fbinfer.com/docs/checkers.html</a:t>
            </a:r>
          </a:p>
        </p:txBody>
      </p:sp>
      <p:sp>
        <p:nvSpPr>
          <p:cNvPr id="79" name="Rectangle 78"/>
          <p:cNvSpPr/>
          <p:nvPr/>
        </p:nvSpPr>
        <p:spPr>
          <a:xfrm>
            <a:off x="1682592" y="941861"/>
            <a:ext cx="3372487" cy="1015663"/>
          </a:xfrm>
          <a:prstGeom prst="rect">
            <a:avLst/>
          </a:prstGeom>
        </p:spPr>
        <p:txBody>
          <a:bodyPr wrap="square">
            <a:spAutoFit/>
          </a:bodyPr>
          <a:lstStyle/>
          <a:p>
            <a:pPr algn="just"/>
            <a:r>
              <a:rPr lang="en-US" sz="6000" dirty="0" smtClean="0">
                <a:solidFill>
                  <a:srgbClr val="92D050"/>
                </a:solidFill>
                <a:latin typeface="Adam" panose="02000503000000000000" pitchFamily="50" charset="0"/>
              </a:rPr>
              <a:t>Checkers</a:t>
            </a:r>
            <a:endParaRPr lang="en-US" sz="6000" dirty="0">
              <a:solidFill>
                <a:srgbClr val="92D050"/>
              </a:solidFill>
              <a:latin typeface="Adam" panose="02000503000000000000" pitchFamily="50" charset="0"/>
            </a:endParaRPr>
          </a:p>
        </p:txBody>
      </p:sp>
      <p:sp>
        <p:nvSpPr>
          <p:cNvPr id="9" name="Rectangle 8"/>
          <p:cNvSpPr/>
          <p:nvPr/>
        </p:nvSpPr>
        <p:spPr>
          <a:xfrm>
            <a:off x="5227608" y="1199278"/>
            <a:ext cx="6780362" cy="4401205"/>
          </a:xfrm>
          <a:prstGeom prst="rect">
            <a:avLst/>
          </a:prstGeom>
        </p:spPr>
        <p:txBody>
          <a:bodyPr wrap="square">
            <a:spAutoFit/>
          </a:bodyPr>
          <a:lstStyle/>
          <a:p>
            <a:pPr algn="just"/>
            <a:r>
              <a:rPr lang="en-US" sz="2800" dirty="0">
                <a:solidFill>
                  <a:schemeClr val="bg1"/>
                </a:solidFill>
                <a:latin typeface="Adam" panose="02000503000000000000" pitchFamily="50" charset="0"/>
              </a:rPr>
              <a:t>The Infer analyzer performs sophisticated </a:t>
            </a:r>
            <a:r>
              <a:rPr lang="en-US" sz="2800" dirty="0" err="1" smtClean="0">
                <a:solidFill>
                  <a:srgbClr val="92D050"/>
                </a:solidFill>
                <a:latin typeface="Adam" panose="02000503000000000000" pitchFamily="50" charset="0"/>
              </a:rPr>
              <a:t>interprocedural</a:t>
            </a:r>
            <a:r>
              <a:rPr lang="en-US" sz="2800" dirty="0" smtClean="0">
                <a:solidFill>
                  <a:srgbClr val="92D050"/>
                </a:solidFill>
                <a:latin typeface="Adam" panose="02000503000000000000" pitchFamily="50" charset="0"/>
              </a:rPr>
              <a:t> static analysis</a:t>
            </a:r>
            <a:r>
              <a:rPr lang="en-US" sz="2800" dirty="0" smtClean="0">
                <a:solidFill>
                  <a:schemeClr val="bg1"/>
                </a:solidFill>
                <a:latin typeface="Adam" panose="02000503000000000000" pitchFamily="50" charset="0"/>
              </a:rPr>
              <a:t>. </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When </a:t>
            </a:r>
            <a:r>
              <a:rPr lang="en-US" sz="2800" dirty="0">
                <a:solidFill>
                  <a:schemeClr val="bg1"/>
                </a:solidFill>
                <a:latin typeface="Adam" panose="02000503000000000000" pitchFamily="50" charset="0"/>
              </a:rPr>
              <a:t>this power is not needed, </a:t>
            </a:r>
            <a:r>
              <a:rPr lang="en-US" sz="2800" dirty="0" smtClean="0">
                <a:solidFill>
                  <a:schemeClr val="bg1"/>
                </a:solidFill>
                <a:latin typeface="Adam" panose="02000503000000000000" pitchFamily="50" charset="0"/>
              </a:rPr>
              <a:t>one my refer to the </a:t>
            </a:r>
            <a:r>
              <a:rPr lang="en-US" sz="2800" dirty="0" err="1">
                <a:solidFill>
                  <a:srgbClr val="92D050"/>
                </a:solidFill>
                <a:latin typeface="Adam" panose="02000503000000000000" pitchFamily="50" charset="0"/>
              </a:rPr>
              <a:t>Infer:Checkers</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framework.</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Checkers </a:t>
            </a:r>
            <a:r>
              <a:rPr lang="en-US" sz="2800" dirty="0">
                <a:solidFill>
                  <a:schemeClr val="bg1"/>
                </a:solidFill>
                <a:latin typeface="Adam" panose="02000503000000000000" pitchFamily="50" charset="0"/>
              </a:rPr>
              <a:t>can </a:t>
            </a:r>
            <a:r>
              <a:rPr lang="en-US" sz="2800" dirty="0" smtClean="0">
                <a:solidFill>
                  <a:schemeClr val="bg1"/>
                </a:solidFill>
                <a:latin typeface="Adam" panose="02000503000000000000" pitchFamily="50" charset="0"/>
              </a:rPr>
              <a:t>analyze and check for a </a:t>
            </a:r>
            <a:r>
              <a:rPr lang="en-US" sz="2800" dirty="0">
                <a:solidFill>
                  <a:schemeClr val="bg1"/>
                </a:solidFill>
                <a:latin typeface="Adam" panose="02000503000000000000" pitchFamily="50" charset="0"/>
              </a:rPr>
              <a:t>given property in </a:t>
            </a:r>
            <a:r>
              <a:rPr lang="en-US" sz="2800" dirty="0">
                <a:solidFill>
                  <a:srgbClr val="92D050"/>
                </a:solidFill>
                <a:latin typeface="Adam" panose="02000503000000000000" pitchFamily="50" charset="0"/>
              </a:rPr>
              <a:t>each method </a:t>
            </a:r>
            <a:r>
              <a:rPr lang="en-US" sz="2800" dirty="0">
                <a:solidFill>
                  <a:schemeClr val="bg1"/>
                </a:solidFill>
                <a:latin typeface="Adam" panose="02000503000000000000" pitchFamily="50" charset="0"/>
              </a:rPr>
              <a:t>of a </a:t>
            </a:r>
            <a:r>
              <a:rPr lang="en-US" sz="2800" dirty="0" smtClean="0">
                <a:solidFill>
                  <a:schemeClr val="bg1"/>
                </a:solidFill>
                <a:latin typeface="Adam" panose="02000503000000000000" pitchFamily="50" charset="0"/>
              </a:rPr>
              <a:t>given project </a:t>
            </a:r>
            <a:r>
              <a:rPr lang="en-US" sz="2800" dirty="0" smtClean="0">
                <a:solidFill>
                  <a:srgbClr val="92D050"/>
                </a:solidFill>
                <a:latin typeface="Adam" panose="02000503000000000000" pitchFamily="50" charset="0"/>
              </a:rPr>
              <a:t>intra-procedurally</a:t>
            </a:r>
            <a:r>
              <a:rPr lang="en-US" sz="2800" dirty="0" smtClean="0">
                <a:solidFill>
                  <a:schemeClr val="bg1"/>
                </a:solidFill>
                <a:latin typeface="Adam" panose="02000503000000000000" pitchFamily="50" charset="0"/>
              </a:rPr>
              <a:t> instead of inter-procedurally.</a:t>
            </a:r>
            <a:endParaRPr lang="en-US" sz="2800" dirty="0">
              <a:solidFill>
                <a:schemeClr val="bg1"/>
              </a:solidFill>
              <a:latin typeface="Adam" panose="02000503000000000000" pitchFamily="50" charset="0"/>
            </a:endParaRPr>
          </a:p>
        </p:txBody>
      </p:sp>
    </p:spTree>
    <p:extLst>
      <p:ext uri="{BB962C8B-B14F-4D97-AF65-F5344CB8AC3E}">
        <p14:creationId xmlns:p14="http://schemas.microsoft.com/office/powerpoint/2010/main" val="3333209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reeform 32"/>
          <p:cNvSpPr/>
          <p:nvPr/>
        </p:nvSpPr>
        <p:spPr>
          <a:xfrm>
            <a:off x="1197447" y="2264500"/>
            <a:ext cx="2083216" cy="183606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381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906602" y="1516380"/>
            <a:ext cx="748120" cy="748120"/>
          </a:xfrm>
          <a:prstGeom prst="ellipse">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93473" y="1079843"/>
            <a:ext cx="422634" cy="5139802"/>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10870942" y="5447203"/>
            <a:ext cx="1029065" cy="1204239"/>
            <a:chOff x="9735971" y="1145605"/>
            <a:chExt cx="1029065" cy="1204239"/>
          </a:xfrm>
        </p:grpSpPr>
        <p:grpSp>
          <p:nvGrpSpPr>
            <p:cNvPr id="102" name="Group 101"/>
            <p:cNvGrpSpPr/>
            <p:nvPr/>
          </p:nvGrpSpPr>
          <p:grpSpPr>
            <a:xfrm>
              <a:off x="9735971" y="1145605"/>
              <a:ext cx="1029065" cy="1204239"/>
              <a:chOff x="602154" y="1817469"/>
              <a:chExt cx="2621106" cy="3067288"/>
            </a:xfrm>
          </p:grpSpPr>
          <p:sp>
            <p:nvSpPr>
              <p:cNvPr id="104" name="Diamond 10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iamond 10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iamond 10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iamond 10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Diamond 10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iamond 10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p:cNvPicPr>
              <a:picLocks noChangeAspect="1"/>
            </p:cNvPicPr>
            <p:nvPr/>
          </p:nvPicPr>
          <p:blipFill>
            <a:blip r:embed="rId2" cstate="print">
              <a:extLst>
                <a:ext uri="{BEBA8EAE-BF5A-486C-A8C5-ECC9F3942E4B}">
                  <a14:imgProps xmlns:a14="http://schemas.microsoft.com/office/drawing/2010/main">
                    <a14:imgLayer r:embed="rId3">
                      <a14:imgEffect>
                        <a14:backgroundRemoval t="3333" b="96667" l="3222" r="96778">
                          <a14:foregroundMark x1="22444" y1="14333" x2="22444" y2="14333"/>
                          <a14:foregroundMark x1="22333" y1="6667" x2="22333" y2="6667"/>
                          <a14:foregroundMark x1="34667" y1="27333" x2="34667" y2="27333"/>
                          <a14:foregroundMark x1="67333" y1="27000" x2="67333" y2="27000"/>
                          <a14:foregroundMark x1="70000" y1="15778" x2="70000" y2="15778"/>
                          <a14:foregroundMark x1="78222" y1="7111" x2="78222" y2="7111"/>
                          <a14:foregroundMark x1="37333" y1="91889" x2="37333" y2="91889"/>
                          <a14:foregroundMark x1="62444" y1="84889" x2="62444" y2="84889"/>
                          <a14:foregroundMark x1="61000" y1="75667" x2="61000" y2="75667"/>
                        </a14:backgroundRemoval>
                      </a14:imgEffect>
                    </a14:imgLayer>
                  </a14:imgProps>
                </a:ext>
                <a:ext uri="{28A0092B-C50C-407E-A947-70E740481C1C}">
                  <a14:useLocalDpi xmlns:a14="http://schemas.microsoft.com/office/drawing/2010/main" val="0"/>
                </a:ext>
              </a:extLst>
            </a:blip>
            <a:stretch>
              <a:fillRect/>
            </a:stretch>
          </p:blipFill>
          <p:spPr>
            <a:xfrm>
              <a:off x="9866874" y="1381965"/>
              <a:ext cx="767258" cy="767258"/>
            </a:xfrm>
            <a:prstGeom prst="rect">
              <a:avLst/>
            </a:prstGeom>
          </p:spPr>
        </p:pic>
      </p:grpSp>
      <p:sp>
        <p:nvSpPr>
          <p:cNvPr id="118" name="Rectangle 117"/>
          <p:cNvSpPr/>
          <p:nvPr/>
        </p:nvSpPr>
        <p:spPr>
          <a:xfrm>
            <a:off x="1682592" y="5427586"/>
            <a:ext cx="4413408" cy="1015663"/>
          </a:xfrm>
          <a:prstGeom prst="rect">
            <a:avLst/>
          </a:prstGeom>
        </p:spPr>
        <p:txBody>
          <a:bodyPr wrap="square">
            <a:spAutoFit/>
          </a:bodyPr>
          <a:lstStyle/>
          <a:p>
            <a:pPr algn="just"/>
            <a:r>
              <a:rPr lang="en-US" sz="6000" dirty="0" smtClean="0">
                <a:solidFill>
                  <a:srgbClr val="92D050"/>
                </a:solidFill>
                <a:latin typeface="Adam" panose="02000503000000000000" pitchFamily="50" charset="0"/>
              </a:rPr>
              <a:t>Our Checker</a:t>
            </a:r>
            <a:endParaRPr lang="en-US" sz="6000" dirty="0">
              <a:solidFill>
                <a:srgbClr val="92D050"/>
              </a:solidFill>
              <a:latin typeface="Adam" panose="02000503000000000000" pitchFamily="50" charset="0"/>
            </a:endParaRPr>
          </a:p>
        </p:txBody>
      </p:sp>
      <p:sp>
        <p:nvSpPr>
          <p:cNvPr id="119" name="Rectangle 118"/>
          <p:cNvSpPr/>
          <p:nvPr/>
        </p:nvSpPr>
        <p:spPr>
          <a:xfrm>
            <a:off x="5227608" y="1199278"/>
            <a:ext cx="6780362" cy="3970318"/>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Written in </a:t>
            </a:r>
            <a:r>
              <a:rPr lang="en-US" sz="2800" dirty="0" err="1" smtClean="0">
                <a:solidFill>
                  <a:srgbClr val="92D050"/>
                </a:solidFill>
                <a:latin typeface="Adam" panose="02000503000000000000" pitchFamily="50" charset="0"/>
              </a:rPr>
              <a:t>OCaml</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Checks if the method </a:t>
            </a:r>
            <a:r>
              <a:rPr lang="en-US" sz="2800" dirty="0" err="1">
                <a:solidFill>
                  <a:srgbClr val="92D050"/>
                </a:solidFill>
                <a:latin typeface="Adam" panose="02000503000000000000" pitchFamily="50" charset="0"/>
              </a:rPr>
              <a:t>onDestroy</a:t>
            </a:r>
            <a:r>
              <a:rPr lang="en-US" sz="2800" dirty="0">
                <a:solidFill>
                  <a:srgbClr val="92D050"/>
                </a:solidFill>
                <a:latin typeface="Adam" panose="02000503000000000000" pitchFamily="50" charset="0"/>
              </a:rPr>
              <a:t>() </a:t>
            </a:r>
            <a:r>
              <a:rPr lang="en-US" sz="2800" dirty="0">
                <a:solidFill>
                  <a:schemeClr val="bg1"/>
                </a:solidFill>
                <a:latin typeface="Adam" panose="02000503000000000000" pitchFamily="50" charset="0"/>
              </a:rPr>
              <a:t>finishes and some </a:t>
            </a:r>
            <a:r>
              <a:rPr lang="en-US" sz="2800" dirty="0">
                <a:solidFill>
                  <a:srgbClr val="92D050"/>
                </a:solidFill>
                <a:latin typeface="Adam" panose="02000503000000000000" pitchFamily="50" charset="0"/>
              </a:rPr>
              <a:t>reference </a:t>
            </a:r>
            <a:r>
              <a:rPr lang="en-US" sz="2800" dirty="0" smtClean="0">
                <a:solidFill>
                  <a:schemeClr val="bg1"/>
                </a:solidFill>
                <a:latin typeface="Adam" panose="02000503000000000000" pitchFamily="50" charset="0"/>
              </a:rPr>
              <a:t>still exists </a:t>
            </a:r>
            <a:r>
              <a:rPr lang="en-US" sz="2800" dirty="0">
                <a:solidFill>
                  <a:schemeClr val="bg1"/>
                </a:solidFill>
                <a:latin typeface="Adam" panose="02000503000000000000" pitchFamily="50" charset="0"/>
              </a:rPr>
              <a:t>to the </a:t>
            </a:r>
            <a:r>
              <a:rPr lang="en-US" sz="2800" dirty="0" smtClean="0">
                <a:solidFill>
                  <a:srgbClr val="92D050"/>
                </a:solidFill>
                <a:latin typeface="Adam" panose="02000503000000000000" pitchFamily="50" charset="0"/>
              </a:rPr>
              <a:t>Activity</a:t>
            </a:r>
            <a:r>
              <a:rPr lang="en-US" sz="2800" dirty="0" smtClean="0">
                <a:solidFill>
                  <a:schemeClr val="bg1"/>
                </a:solidFill>
                <a:latin typeface="Adam" panose="02000503000000000000" pitchFamily="50" charset="0"/>
              </a:rPr>
              <a:t>. </a:t>
            </a:r>
            <a:r>
              <a:rPr lang="en-US" sz="2800" dirty="0">
                <a:solidFill>
                  <a:schemeClr val="bg1"/>
                </a:solidFill>
                <a:latin typeface="Adam" panose="02000503000000000000" pitchFamily="50" charset="0"/>
              </a:rPr>
              <a:t>This </a:t>
            </a:r>
            <a:r>
              <a:rPr lang="en-US" sz="2800" dirty="0" smtClean="0">
                <a:solidFill>
                  <a:schemeClr val="bg1"/>
                </a:solidFill>
                <a:latin typeface="Adam" panose="02000503000000000000" pitchFamily="50" charset="0"/>
              </a:rPr>
              <a:t>will result in a </a:t>
            </a:r>
            <a:r>
              <a:rPr lang="en-US" sz="2800" dirty="0">
                <a:solidFill>
                  <a:srgbClr val="92D050"/>
                </a:solidFill>
                <a:latin typeface="Adam" panose="02000503000000000000" pitchFamily="50" charset="0"/>
              </a:rPr>
              <a:t>memory </a:t>
            </a:r>
            <a:r>
              <a:rPr lang="en-US" sz="2800" dirty="0" smtClean="0">
                <a:solidFill>
                  <a:srgbClr val="92D050"/>
                </a:solidFill>
                <a:latin typeface="Adam" panose="02000503000000000000" pitchFamily="50" charset="0"/>
              </a:rPr>
              <a:t>leak</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a:solidFill>
                  <a:schemeClr val="bg1"/>
                </a:solidFill>
                <a:latin typeface="Adam" panose="02000503000000000000" pitchFamily="50" charset="0"/>
              </a:rPr>
              <a:t>Already integrated in the Infer </a:t>
            </a:r>
            <a:r>
              <a:rPr lang="en-US" sz="2800" dirty="0" smtClean="0">
                <a:solidFill>
                  <a:schemeClr val="bg1"/>
                </a:solidFill>
                <a:latin typeface="Adam" panose="02000503000000000000" pitchFamily="50" charset="0"/>
              </a:rPr>
              <a:t>framework.</a:t>
            </a:r>
          </a:p>
          <a:p>
            <a:pPr algn="just"/>
            <a:r>
              <a:rPr lang="en-US" sz="2800" dirty="0" smtClean="0">
                <a:solidFill>
                  <a:srgbClr val="92D050"/>
                </a:solidFill>
                <a:latin typeface="Adam" panose="02000503000000000000" pitchFamily="50" charset="0"/>
              </a:rPr>
              <a:t>Run</a:t>
            </a:r>
            <a:r>
              <a:rPr lang="en-US" sz="2800" dirty="0">
                <a:solidFill>
                  <a:schemeClr val="bg1"/>
                </a:solidFill>
                <a:latin typeface="Adam" panose="02000503000000000000" pitchFamily="50" charset="0"/>
              </a:rPr>
              <a:t>:</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p:txBody>
      </p:sp>
      <p:sp>
        <p:nvSpPr>
          <p:cNvPr id="120" name="Snip Diagonal Corner Rectangle 119"/>
          <p:cNvSpPr/>
          <p:nvPr/>
        </p:nvSpPr>
        <p:spPr>
          <a:xfrm>
            <a:off x="5305245" y="4775572"/>
            <a:ext cx="6594761" cy="495168"/>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chemeClr val="tx1"/>
                </a:solidFill>
                <a:latin typeface="Courier New" panose="02070309020205020404" pitchFamily="49" charset="0"/>
                <a:cs typeface="Courier New" panose="02070309020205020404" pitchFamily="49" charset="0"/>
              </a:rPr>
              <a:t>infer -a </a:t>
            </a:r>
            <a:r>
              <a:rPr lang="en-US" sz="1200" b="1" dirty="0">
                <a:solidFill>
                  <a:schemeClr val="tx1"/>
                </a:solidFill>
                <a:latin typeface="Courier New" panose="02070309020205020404" pitchFamily="49" charset="0"/>
                <a:cs typeface="Courier New" panose="02070309020205020404" pitchFamily="49" charset="0"/>
              </a:rPr>
              <a:t>checkers </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build </a:t>
            </a:r>
            <a:r>
              <a:rPr lang="en-US" sz="1200" b="1" dirty="0" smtClean="0">
                <a:solidFill>
                  <a:schemeClr val="tx1"/>
                </a:solidFill>
                <a:latin typeface="Courier New" panose="02070309020205020404" pitchFamily="49" charset="0"/>
                <a:cs typeface="Courier New" panose="02070309020205020404" pitchFamily="49" charset="0"/>
              </a:rPr>
              <a:t>&amp;&amp; ./</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clean</a:t>
            </a:r>
            <a:endParaRPr lang="en-US" sz="12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511154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60211" y="1626826"/>
            <a:ext cx="3470736" cy="4061548"/>
            <a:chOff x="602154" y="1817469"/>
            <a:chExt cx="2621106" cy="3067288"/>
          </a:xfrm>
        </p:grpSpPr>
        <p:sp>
          <p:nvSpPr>
            <p:cNvPr id="95" name="Diamond 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iamond 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iamond 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iamond 1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iamond 117"/>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Isosceles Triangle 12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2749449" y="2528316"/>
            <a:ext cx="1319498" cy="2540000"/>
            <a:chOff x="1602148" y="2149964"/>
            <a:chExt cx="1319498" cy="2540000"/>
          </a:xfrm>
        </p:grpSpPr>
        <p:sp>
          <p:nvSpPr>
            <p:cNvPr id="125" name="Freeform 12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p:cNvSpPr/>
          <p:nvPr/>
        </p:nvSpPr>
        <p:spPr>
          <a:xfrm>
            <a:off x="5391150" y="3115692"/>
            <a:ext cx="2058302" cy="1323439"/>
          </a:xfrm>
          <a:prstGeom prst="rect">
            <a:avLst/>
          </a:prstGeom>
        </p:spPr>
        <p:txBody>
          <a:bodyPr wrap="square">
            <a:spAutoFit/>
          </a:bodyPr>
          <a:lstStyle/>
          <a:p>
            <a:pPr algn="ctr"/>
            <a:r>
              <a:rPr lang="en-US" sz="8000" dirty="0" smtClean="0">
                <a:solidFill>
                  <a:schemeClr val="bg1"/>
                </a:solidFill>
                <a:latin typeface="Adam" panose="02000503000000000000" pitchFamily="50" charset="0"/>
              </a:rPr>
              <a:t>VS</a:t>
            </a:r>
          </a:p>
        </p:txBody>
      </p:sp>
      <p:pic>
        <p:nvPicPr>
          <p:cNvPr id="130" name="Picture 2" descr="http://www.androidpolice.com/wp-content/uploads/2015/05/nexus2cee_icon_512.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768866" y="2178608"/>
            <a:ext cx="2583502" cy="323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0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nip Diagonal Corner Rectangle 19"/>
          <p:cNvSpPr/>
          <p:nvPr/>
        </p:nvSpPr>
        <p:spPr>
          <a:xfrm>
            <a:off x="133025" y="5501646"/>
            <a:ext cx="2862744"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Activities</a:t>
            </a:r>
            <a:endParaRPr lang="en-US" sz="2000" dirty="0">
              <a:latin typeface="Adam" panose="02000503000000000000" pitchFamily="50" charset="0"/>
            </a:endParaRPr>
          </a:p>
        </p:txBody>
      </p:sp>
      <p:sp>
        <p:nvSpPr>
          <p:cNvPr id="25" name="Snip Diagonal Corner Rectangle 24"/>
          <p:cNvSpPr/>
          <p:nvPr/>
        </p:nvSpPr>
        <p:spPr>
          <a:xfrm>
            <a:off x="3118555" y="5501646"/>
            <a:ext cx="2862744"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t>
            </a:r>
            <a:r>
              <a:rPr lang="en-US" sz="2000" dirty="0">
                <a:latin typeface="Adam" panose="02000503000000000000" pitchFamily="50" charset="0"/>
              </a:rPr>
              <a:t>V</a:t>
            </a:r>
            <a:r>
              <a:rPr lang="en-US" sz="2000" dirty="0" smtClean="0">
                <a:latin typeface="Adam" panose="02000503000000000000" pitchFamily="50" charset="0"/>
              </a:rPr>
              <a:t>iews</a:t>
            </a:r>
            <a:endParaRPr lang="en-US" sz="2000" dirty="0">
              <a:latin typeface="Adam" panose="02000503000000000000" pitchFamily="50" charset="0"/>
            </a:endParaRPr>
          </a:p>
        </p:txBody>
      </p:sp>
      <p:sp>
        <p:nvSpPr>
          <p:cNvPr id="26" name="Snip Diagonal Corner Rectangle 25"/>
          <p:cNvSpPr/>
          <p:nvPr/>
        </p:nvSpPr>
        <p:spPr>
          <a:xfrm>
            <a:off x="6104086" y="5501646"/>
            <a:ext cx="2862744"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Inner </a:t>
            </a:r>
            <a:r>
              <a:rPr lang="en-US" sz="2000" dirty="0">
                <a:latin typeface="Adam" panose="02000503000000000000" pitchFamily="50" charset="0"/>
              </a:rPr>
              <a:t>C</a:t>
            </a:r>
            <a:r>
              <a:rPr lang="en-US" sz="2000" dirty="0" smtClean="0">
                <a:latin typeface="Adam" panose="02000503000000000000" pitchFamily="50" charset="0"/>
              </a:rPr>
              <a:t>lasses</a:t>
            </a:r>
            <a:endParaRPr lang="en-US" sz="2000" dirty="0">
              <a:latin typeface="Adam" panose="02000503000000000000" pitchFamily="50" charset="0"/>
            </a:endParaRPr>
          </a:p>
        </p:txBody>
      </p:sp>
      <p:sp>
        <p:nvSpPr>
          <p:cNvPr id="27" name="Snip Diagonal Corner Rectangle 26"/>
          <p:cNvSpPr/>
          <p:nvPr/>
        </p:nvSpPr>
        <p:spPr>
          <a:xfrm>
            <a:off x="9089616" y="5501646"/>
            <a:ext cx="2862744"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Anonymous Classes</a:t>
            </a:r>
            <a:endParaRPr lang="en-US" sz="2000" dirty="0">
              <a:latin typeface="Adam" panose="02000503000000000000" pitchFamily="50"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3367" b="22807"/>
          <a:stretch/>
        </p:blipFill>
        <p:spPr>
          <a:xfrm>
            <a:off x="9123515" y="1608822"/>
            <a:ext cx="2862744" cy="375721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3368" b="22757"/>
          <a:stretch/>
        </p:blipFill>
        <p:spPr>
          <a:xfrm>
            <a:off x="133025" y="1606264"/>
            <a:ext cx="2862744" cy="3759771"/>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3368" b="22756"/>
          <a:stretch/>
        </p:blipFill>
        <p:spPr>
          <a:xfrm>
            <a:off x="3129855" y="1606264"/>
            <a:ext cx="2862744" cy="3759771"/>
          </a:xfrm>
          <a:prstGeom prst="rect">
            <a:avLst/>
          </a:prstGeom>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t="3369" b="22756"/>
          <a:stretch/>
        </p:blipFill>
        <p:spPr>
          <a:xfrm>
            <a:off x="6126685" y="1606264"/>
            <a:ext cx="2862744" cy="3759771"/>
          </a:xfrm>
          <a:prstGeom prst="rect">
            <a:avLst/>
          </a:prstGeom>
        </p:spPr>
      </p:pic>
      <p:pic>
        <p:nvPicPr>
          <p:cNvPr id="47"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028359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264161"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427863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293099" y="925506"/>
            <a:ext cx="542594" cy="6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3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pic>
        <p:nvPicPr>
          <p:cNvPr id="5122" name="Picture 2" descr="https://avatars2.githubusercontent.com/u/954072?v=3&amp;s=400"/>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2620" r="21534" b="6605"/>
          <a:stretch/>
        </p:blipFill>
        <p:spPr bwMode="auto">
          <a:xfrm>
            <a:off x="6624931" y="1406717"/>
            <a:ext cx="1689335" cy="240328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024387" y="910799"/>
            <a:ext cx="1688158" cy="3438210"/>
            <a:chOff x="4434558" y="1843965"/>
            <a:chExt cx="2412503" cy="4913460"/>
          </a:xfrm>
        </p:grpSpPr>
        <p:pic>
          <p:nvPicPr>
            <p:cNvPr id="101" name="Picture 100"/>
            <p:cNvPicPr>
              <a:picLocks noChangeAspect="1"/>
            </p:cNvPicPr>
            <p:nvPr/>
          </p:nvPicPr>
          <p:blipFill rotWithShape="1">
            <a:blip r:embed="rId4">
              <a:extLst>
                <a:ext uri="{28A0092B-C50C-407E-A947-70E740481C1C}">
                  <a14:useLocalDpi xmlns:a14="http://schemas.microsoft.com/office/drawing/2010/main" val="0"/>
                </a:ext>
              </a:extLst>
            </a:blip>
            <a:srcRect t="2314" b="16873"/>
            <a:stretch/>
          </p:blipFill>
          <p:spPr>
            <a:xfrm>
              <a:off x="4434558" y="2533650"/>
              <a:ext cx="2407920" cy="3467100"/>
            </a:xfrm>
            <a:prstGeom prst="rect">
              <a:avLst/>
            </a:prstGeom>
            <a:effectLst/>
          </p:spPr>
        </p:pic>
        <p:sp>
          <p:nvSpPr>
            <p:cNvPr id="18" name="Diamond 17"/>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943877" y="4416660"/>
            <a:ext cx="3675923" cy="584775"/>
          </a:xfrm>
          <a:prstGeom prst="rect">
            <a:avLst/>
          </a:prstGeom>
          <a:noFill/>
        </p:spPr>
        <p:txBody>
          <a:bodyPr wrap="square" rtlCol="1">
            <a:spAutoFit/>
          </a:bodyPr>
          <a:lstStyle/>
          <a:p>
            <a:pPr algn="just" rtl="0"/>
            <a:r>
              <a:rPr lang="en-US" sz="3200" b="1" dirty="0" smtClean="0">
                <a:solidFill>
                  <a:srgbClr val="92D050"/>
                </a:solidFill>
                <a:latin typeface="Adam" panose="02000503000000000000" pitchFamily="50" charset="0"/>
              </a:rPr>
              <a:t>Alon Grinshpoon</a:t>
            </a:r>
            <a:endParaRPr lang="he-IL" sz="3200" b="1" dirty="0">
              <a:solidFill>
                <a:srgbClr val="92D050"/>
              </a:solidFill>
              <a:latin typeface="Adam" panose="02000503000000000000" pitchFamily="50" charset="0"/>
            </a:endParaRPr>
          </a:p>
        </p:txBody>
      </p:sp>
      <p:sp>
        <p:nvSpPr>
          <p:cNvPr id="61" name="TextBox 60"/>
          <p:cNvSpPr txBox="1"/>
          <p:nvPr/>
        </p:nvSpPr>
        <p:spPr>
          <a:xfrm>
            <a:off x="943877"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BSc in CS &amp; EE from TAU</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Former SW Engineer at Mellanox</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Android </a:t>
            </a:r>
            <a:r>
              <a:rPr lang="en-US" sz="2000" dirty="0" err="1" smtClean="0">
                <a:solidFill>
                  <a:schemeClr val="bg1"/>
                </a:solidFill>
                <a:latin typeface="Adam" panose="02000503000000000000" pitchFamily="50" charset="0"/>
              </a:rPr>
              <a:t>Fanboy</a:t>
            </a:r>
            <a:endParaRPr lang="en-US" sz="2000" dirty="0" smtClean="0">
              <a:solidFill>
                <a:schemeClr val="bg1"/>
              </a:solidFill>
              <a:latin typeface="Adam" panose="02000503000000000000" pitchFamily="50" charset="0"/>
            </a:endParaRPr>
          </a:p>
        </p:txBody>
      </p:sp>
      <p:grpSp>
        <p:nvGrpSpPr>
          <p:cNvPr id="10240" name="Group 10239"/>
          <p:cNvGrpSpPr/>
          <p:nvPr/>
        </p:nvGrpSpPr>
        <p:grpSpPr>
          <a:xfrm>
            <a:off x="2972338" y="1827333"/>
            <a:ext cx="3508587" cy="1631216"/>
            <a:chOff x="2551499" y="1826582"/>
            <a:chExt cx="3508587" cy="1631216"/>
          </a:xfrm>
        </p:grpSpPr>
        <p:sp>
          <p:nvSpPr>
            <p:cNvPr id="62" name="TextBox 61"/>
            <p:cNvSpPr txBox="1"/>
            <p:nvPr/>
          </p:nvSpPr>
          <p:spPr>
            <a:xfrm>
              <a:off x="2886365" y="1826582"/>
              <a:ext cx="3173721" cy="1631216"/>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ag3848@columbia.edu</a:t>
              </a: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p:txBody>
        </p:sp>
        <p:pic>
          <p:nvPicPr>
            <p:cNvPr id="158"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7937" b="92857" l="1709" r="100000">
                          <a14:foregroundMark x1="43421" y1="85000" x2="43421" y2="85000"/>
                          <a14:backgroundMark x1="27632" y1="47500" x2="27632" y2="47500"/>
                          <a14:backgroundMark x1="71053" y1="51250" x2="71053" y2="51250"/>
                          <a14:backgroundMark x1="73684" y1="70000" x2="73684" y2="70000"/>
                          <a14:backgroundMark x1="53947" y1="23750" x2="53947" y2="23750"/>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grpSp>
        <p:nvGrpSpPr>
          <p:cNvPr id="164" name="Group 163"/>
          <p:cNvGrpSpPr/>
          <p:nvPr/>
        </p:nvGrpSpPr>
        <p:grpSpPr>
          <a:xfrm>
            <a:off x="6624931" y="910799"/>
            <a:ext cx="1688157" cy="3438210"/>
            <a:chOff x="4434560" y="1843965"/>
            <a:chExt cx="2412501" cy="4913460"/>
          </a:xfrm>
        </p:grpSpPr>
        <p:sp>
          <p:nvSpPr>
            <p:cNvPr id="166" name="Diamond 165"/>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Diamond 166"/>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Diamond 167"/>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Diamond 168"/>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Diamond 170"/>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sosceles Triangle 171"/>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Isosceles Triangle 172"/>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Isosceles Triangle 173"/>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Isosceles Triangle 174"/>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TextBox 175"/>
          <p:cNvSpPr txBox="1"/>
          <p:nvPr/>
        </p:nvSpPr>
        <p:spPr>
          <a:xfrm>
            <a:off x="6544419" y="4416660"/>
            <a:ext cx="3675923" cy="584775"/>
          </a:xfrm>
          <a:prstGeom prst="rect">
            <a:avLst/>
          </a:prstGeom>
          <a:noFill/>
        </p:spPr>
        <p:txBody>
          <a:bodyPr wrap="square" rtlCol="1">
            <a:spAutoFit/>
          </a:bodyPr>
          <a:lstStyle/>
          <a:p>
            <a:pPr algn="just"/>
            <a:r>
              <a:rPr lang="en-US" sz="3200" b="1" dirty="0">
                <a:solidFill>
                  <a:srgbClr val="92D050"/>
                </a:solidFill>
                <a:latin typeface="Adam" panose="02000503000000000000" pitchFamily="50" charset="0"/>
              </a:rPr>
              <a:t>Jacob Sachs</a:t>
            </a:r>
            <a:endParaRPr lang="he-IL" sz="3200" b="1" dirty="0">
              <a:solidFill>
                <a:srgbClr val="92D050"/>
              </a:solidFill>
              <a:latin typeface="Adam" panose="02000503000000000000" pitchFamily="50" charset="0"/>
            </a:endParaRPr>
          </a:p>
        </p:txBody>
      </p:sp>
      <p:sp>
        <p:nvSpPr>
          <p:cNvPr id="177" name="TextBox 176"/>
          <p:cNvSpPr txBox="1"/>
          <p:nvPr/>
        </p:nvSpPr>
        <p:spPr>
          <a:xfrm>
            <a:off x="6544419"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Description 1</a:t>
            </a: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2</a:t>
            </a:r>
            <a:endParaRPr lang="en-US" sz="2000" dirty="0" smtClean="0">
              <a:solidFill>
                <a:schemeClr val="bg1"/>
              </a:solidFill>
              <a:latin typeface="Adam" panose="02000503000000000000" pitchFamily="50" charset="0"/>
            </a:endParaRP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3</a:t>
            </a:r>
          </a:p>
        </p:txBody>
      </p:sp>
      <p:grpSp>
        <p:nvGrpSpPr>
          <p:cNvPr id="178" name="Group 177"/>
          <p:cNvGrpSpPr/>
          <p:nvPr/>
        </p:nvGrpSpPr>
        <p:grpSpPr>
          <a:xfrm>
            <a:off x="8572880" y="1827333"/>
            <a:ext cx="3508587" cy="1631216"/>
            <a:chOff x="2551499" y="1826582"/>
            <a:chExt cx="3508587" cy="1631216"/>
          </a:xfrm>
        </p:grpSpPr>
        <p:sp>
          <p:nvSpPr>
            <p:cNvPr id="179" name="TextBox 178"/>
            <p:cNvSpPr txBox="1"/>
            <p:nvPr/>
          </p:nvSpPr>
          <p:spPr>
            <a:xfrm>
              <a:off x="2886365" y="1826582"/>
              <a:ext cx="3173721" cy="1631216"/>
            </a:xfrm>
            <a:prstGeom prst="rect">
              <a:avLst/>
            </a:prstGeom>
            <a:noFill/>
          </p:spPr>
          <p:txBody>
            <a:bodyPr wrap="square" rtlCol="1">
              <a:spAutoFit/>
            </a:bodyPr>
            <a:lstStyle/>
            <a:p>
              <a:pPr algn="just"/>
              <a:r>
                <a:rPr lang="en-US" sz="2000" dirty="0" smtClean="0">
                  <a:solidFill>
                    <a:schemeClr val="bg1"/>
                  </a:solidFill>
                  <a:latin typeface="Adam" panose="02000503000000000000" pitchFamily="50" charset="0"/>
                </a:rPr>
                <a:t>jss2273@columbia.edu</a:t>
              </a:r>
            </a:p>
            <a:p>
              <a:pPr algn="just" rtl="0"/>
              <a:endParaRPr lang="en-US" sz="20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fb_username</a:t>
              </a:r>
              <a:r>
                <a:rPr lang="en-US" sz="2000" dirty="0" smtClean="0">
                  <a:solidFill>
                    <a:schemeClr val="bg1"/>
                  </a:solidFill>
                  <a:latin typeface="Adam" panose="02000503000000000000" pitchFamily="50" charset="0"/>
                </a:rPr>
                <a:t>&gt;</a:t>
              </a:r>
            </a:p>
            <a:p>
              <a:pPr algn="just" rtl="0"/>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linkedin_username</a:t>
              </a:r>
              <a:r>
                <a:rPr lang="en-US" sz="2000" dirty="0">
                  <a:solidFill>
                    <a:schemeClr val="bg1"/>
                  </a:solidFill>
                  <a:latin typeface="Adam" panose="02000503000000000000" pitchFamily="50" charset="0"/>
                </a:rPr>
                <a:t>&gt;</a:t>
              </a:r>
            </a:p>
          </p:txBody>
        </p:sp>
        <p:pic>
          <p:nvPicPr>
            <p:cNvPr id="180"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181"/>
            <p:cNvPicPr>
              <a:picLocks noChangeAspect="1"/>
            </p:cNvPicPr>
            <p:nvPr/>
          </p:nvPicPr>
          <p:blipFill rotWithShape="1">
            <a:blip r:embed="rId9" cstate="print">
              <a:extLst>
                <a:ext uri="{BEBA8EAE-BF5A-486C-A8C5-ECC9F3942E4B}">
                  <a14:imgProps xmlns:a14="http://schemas.microsoft.com/office/drawing/2010/main">
                    <a14:imgLayer r:embed="rId8">
                      <a14:imgEffect>
                        <a14:backgroundRemoval t="7937" b="92857" l="1709" r="100000">
                          <a14:foregroundMark x1="56125" y1="84392" x2="56125" y2="84392"/>
                          <a14:backgroundMark x1="21053" y1="47500" x2="21053" y2="47500"/>
                          <a14:backgroundMark x1="72368" y1="48750" x2="72368" y2="48750"/>
                          <a14:backgroundMark x1="55263" y1="23750" x2="55263" y2="23750"/>
                          <a14:backgroundMark x1="25000" y1="66250" x2="25000" y2="66250"/>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spTree>
    <p:extLst>
      <p:ext uri="{BB962C8B-B14F-4D97-AF65-F5344CB8AC3E}">
        <p14:creationId xmlns:p14="http://schemas.microsoft.com/office/powerpoint/2010/main" val="12666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3812804" y="3002623"/>
            <a:ext cx="6096000" cy="1223412"/>
          </a:xfrm>
          <a:prstGeom prst="rect">
            <a:avLst/>
          </a:prstGeom>
        </p:spPr>
        <p:txBody>
          <a:bodyPr>
            <a:spAutoFit/>
          </a:bodyPr>
          <a:lstStyle/>
          <a:p>
            <a:pPr fontAlgn="base"/>
            <a:r>
              <a:rPr lang="en-US" sz="1050" b="1" dirty="0">
                <a:solidFill>
                  <a:schemeClr val="bg1"/>
                </a:solidFill>
                <a:latin typeface="Lato"/>
              </a:rPr>
              <a:t>How does Infer compare to Android linters and </a:t>
            </a:r>
            <a:r>
              <a:rPr lang="en-US" sz="1050" b="1" dirty="0" err="1">
                <a:solidFill>
                  <a:schemeClr val="bg1"/>
                </a:solidFill>
                <a:latin typeface="Lato"/>
              </a:rPr>
              <a:t>Findbugs</a:t>
            </a:r>
            <a:r>
              <a:rPr lang="en-US" sz="1050" b="1" dirty="0">
                <a:solidFill>
                  <a:schemeClr val="bg1"/>
                </a:solidFill>
                <a:latin typeface="Lato"/>
              </a:rPr>
              <a:t>?</a:t>
            </a:r>
          </a:p>
          <a:p>
            <a:pPr fontAlgn="base"/>
            <a:r>
              <a:rPr lang="en-US" sz="1050" dirty="0">
                <a:solidFill>
                  <a:schemeClr val="bg1"/>
                </a:solidFill>
                <a:latin typeface="Lato"/>
              </a:rPr>
              <a:t>Infer finds deeper infer-procedural bugs sometimes spanning multiple files. Linters, in contrast, typically implement simple syntactic checks that are local within one procedure. But they are valuable and Infer doesn’t try to duplicate what they are good at. At Facebook we run both Infer and a collection of Android linters. </a:t>
            </a:r>
            <a:r>
              <a:rPr lang="en-US" sz="1050" dirty="0" err="1">
                <a:solidFill>
                  <a:schemeClr val="bg1"/>
                </a:solidFill>
                <a:latin typeface="Lato"/>
              </a:rPr>
              <a:t>Findbugs</a:t>
            </a:r>
            <a:r>
              <a:rPr lang="en-US" sz="1050" dirty="0">
                <a:solidFill>
                  <a:schemeClr val="bg1"/>
                </a:solidFill>
                <a:latin typeface="Lato"/>
              </a:rPr>
              <a:t> can be useful too; it is more akin to linters</a:t>
            </a:r>
            <a:r>
              <a:rPr lang="en-US" sz="1050" dirty="0" smtClean="0">
                <a:solidFill>
                  <a:schemeClr val="bg1"/>
                </a:solidFill>
                <a:latin typeface="Lato"/>
              </a:rPr>
              <a:t>.</a:t>
            </a:r>
          </a:p>
          <a:p>
            <a:pPr fontAlgn="base"/>
            <a:endParaRPr lang="en-US" sz="1050" b="0" i="0" dirty="0">
              <a:solidFill>
                <a:schemeClr val="bg1"/>
              </a:solidFill>
              <a:effectLst/>
              <a:latin typeface="Lato"/>
            </a:endParaRPr>
          </a:p>
          <a:p>
            <a:pPr fontAlgn="base"/>
            <a:r>
              <a:rPr lang="en-US" sz="1050" dirty="0">
                <a:solidFill>
                  <a:schemeClr val="bg1"/>
                </a:solidFill>
                <a:latin typeface="Lato"/>
              </a:rPr>
              <a:t>http://</a:t>
            </a:r>
            <a:r>
              <a:rPr lang="en-US" sz="1050" dirty="0" smtClean="0">
                <a:solidFill>
                  <a:schemeClr val="bg1"/>
                </a:solidFill>
                <a:latin typeface="Lato"/>
              </a:rPr>
              <a:t>fbinfer.com/support.html</a:t>
            </a:r>
            <a:endParaRPr lang="en-US" sz="1050" b="0" i="0" dirty="0">
              <a:solidFill>
                <a:schemeClr val="bg1"/>
              </a:solidFill>
              <a:effectLst/>
              <a:latin typeface="Lato"/>
            </a:endParaRPr>
          </a:p>
        </p:txBody>
      </p:sp>
      <p:sp>
        <p:nvSpPr>
          <p:cNvPr id="3" name="Rectangle 2"/>
          <p:cNvSpPr/>
          <p:nvPr/>
        </p:nvSpPr>
        <p:spPr>
          <a:xfrm>
            <a:off x="736734" y="4803213"/>
            <a:ext cx="10983684" cy="1384995"/>
          </a:xfrm>
          <a:prstGeom prst="rect">
            <a:avLst/>
          </a:prstGeom>
        </p:spPr>
        <p:txBody>
          <a:bodyPr wrap="square">
            <a:spAutoFit/>
          </a:bodyPr>
          <a:lstStyle/>
          <a:p>
            <a:r>
              <a:rPr lang="en-US" sz="1200" dirty="0">
                <a:solidFill>
                  <a:schemeClr val="bg1"/>
                </a:solidFill>
              </a:rPr>
              <a:t>Context leak</a:t>
            </a:r>
          </a:p>
          <a:p>
            <a:endParaRPr lang="en-US" sz="1200" dirty="0">
              <a:solidFill>
                <a:schemeClr val="bg1"/>
              </a:solidFill>
            </a:endParaRPr>
          </a:p>
          <a:p>
            <a:r>
              <a:rPr lang="en-US" sz="1200" dirty="0">
                <a:solidFill>
                  <a:schemeClr val="bg1"/>
                </a:solidFill>
              </a:rPr>
              <a:t>This error type is specific to Android. In Android applications, subtypes of Context (other than Application, which is a special case) are ephemeral components that can be created and destroyed at the discretion of the Android framework. Once the framework decides to destroy a Context, it cannot be used again and should be freed by the garbage collector. However, the programmer can create a memory leak by retaining a reference to the Context after it has been destroyed (thereby preventing collection).</a:t>
            </a:r>
          </a:p>
          <a:p>
            <a:r>
              <a:rPr lang="en-US" sz="1200" dirty="0">
                <a:solidFill>
                  <a:schemeClr val="bg1"/>
                </a:solidFill>
              </a:rPr>
              <a:t>Infer decides to report a Context leak when it determines that a chain of references between a static field and a Context may exist at the end of a public method of a non-Application Context subtype</a:t>
            </a:r>
            <a:r>
              <a:rPr lang="en-US"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326687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30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65" name="Group 64"/>
          <p:cNvGrpSpPr/>
          <p:nvPr/>
        </p:nvGrpSpPr>
        <p:grpSpPr>
          <a:xfrm>
            <a:off x="4360632" y="1398226"/>
            <a:ext cx="3470736" cy="4061548"/>
            <a:chOff x="602154" y="1817469"/>
            <a:chExt cx="2621106" cy="3067288"/>
          </a:xfrm>
        </p:grpSpPr>
        <p:sp>
          <p:nvSpPr>
            <p:cNvPr id="76" name="Diamond 7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iamond 83"/>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amond 84"/>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5749870" y="2299716"/>
            <a:ext cx="1319498" cy="2540000"/>
            <a:chOff x="1602148" y="2149964"/>
            <a:chExt cx="1319498" cy="2540000"/>
          </a:xfrm>
        </p:grpSpPr>
        <p:sp>
          <p:nvSpPr>
            <p:cNvPr id="73" name="Freeform 72"/>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p:cNvSpPr/>
          <p:nvPr/>
        </p:nvSpPr>
        <p:spPr>
          <a:xfrm>
            <a:off x="3190671" y="5855101"/>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Thank you.</a:t>
            </a:r>
            <a:endParaRPr lang="en-US" sz="2000" dirty="0">
              <a:latin typeface="Adam" panose="02000503000000000000" pitchFamily="50" charset="0"/>
            </a:endParaRPr>
          </a:p>
        </p:txBody>
      </p:sp>
    </p:spTree>
    <p:extLst>
      <p:ext uri="{BB962C8B-B14F-4D97-AF65-F5344CB8AC3E}">
        <p14:creationId xmlns:p14="http://schemas.microsoft.com/office/powerpoint/2010/main" val="68818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1979453"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References</a:t>
            </a:r>
            <a:endParaRPr lang="en-US" sz="2000" dirty="0">
              <a:solidFill>
                <a:schemeClr val="bg1"/>
              </a:solidFill>
              <a:latin typeface="Adam" panose="02000503000000000000" pitchFamily="50" charset="0"/>
              <a:ea typeface="Roboto Light" panose="02000000000000000000" pitchFamily="2" charset="0"/>
            </a:endParaRPr>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705" y="1264479"/>
            <a:ext cx="11342245" cy="3108543"/>
          </a:xfrm>
          <a:prstGeom prst="rect">
            <a:avLst/>
          </a:prstGeom>
        </p:spPr>
        <p:txBody>
          <a:bodyPr wrap="square">
            <a:spAutoFit/>
          </a:bodyPr>
          <a:lstStyle/>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E6121 Reliable </a:t>
            </a:r>
            <a:r>
              <a:rPr lang="en-US" sz="1400" dirty="0" smtClean="0">
                <a:solidFill>
                  <a:schemeClr val="bg1"/>
                </a:solidFill>
                <a:latin typeface="Adam" panose="02000503000000000000" pitchFamily="50" charset="0"/>
              </a:rPr>
              <a:t>Software Course Website, Final Project: http://www.cs.columbia.edu/~junfeng/17sp-e6121/hw/hw3.html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Android Developers</a:t>
            </a:r>
            <a:r>
              <a:rPr lang="en-US" sz="1400" dirty="0">
                <a:solidFill>
                  <a:schemeClr val="bg1"/>
                </a:solidFill>
                <a:latin typeface="Adam" panose="02000503000000000000" pitchFamily="50" charset="0"/>
              </a:rPr>
              <a:t>, The Activity </a:t>
            </a:r>
            <a:r>
              <a:rPr lang="en-US" sz="1400" dirty="0" smtClean="0">
                <a:solidFill>
                  <a:schemeClr val="bg1"/>
                </a:solidFill>
                <a:latin typeface="Adam" panose="02000503000000000000" pitchFamily="50" charset="0"/>
              </a:rPr>
              <a:t>Lifecycle: https://developer.android.com/guide/components/activities/activity-lifecycle.html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smtClean="0">
                <a:solidFill>
                  <a:schemeClr val="bg1"/>
                </a:solidFill>
                <a:latin typeface="Adam" panose="02000503000000000000" pitchFamily="50" charset="0"/>
              </a:rPr>
              <a:t>JavaPoint</a:t>
            </a:r>
            <a:r>
              <a:rPr lang="en-US" sz="1400" dirty="0">
                <a:solidFill>
                  <a:schemeClr val="bg1"/>
                </a:solidFill>
                <a:latin typeface="Adam" panose="02000503000000000000" pitchFamily="50" charset="0"/>
              </a:rPr>
              <a:t>, Android Activity </a:t>
            </a:r>
            <a:r>
              <a:rPr lang="en-US" sz="1400" dirty="0" smtClean="0">
                <a:solidFill>
                  <a:schemeClr val="bg1"/>
                </a:solidFill>
                <a:latin typeface="Adam" panose="02000503000000000000" pitchFamily="50" charset="0"/>
              </a:rPr>
              <a:t>Lifecycle: http</a:t>
            </a:r>
            <a:r>
              <a:rPr lang="en-US" sz="1400" dirty="0">
                <a:solidFill>
                  <a:schemeClr val="bg1"/>
                </a:solidFill>
                <a:latin typeface="Adam" panose="02000503000000000000" pitchFamily="50" charset="0"/>
              </a:rPr>
              <a:t>://www.javatpoint.com/android-life-cycle-of-activity</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a:solidFill>
                  <a:schemeClr val="bg1"/>
                </a:solidFill>
                <a:latin typeface="Adam" panose="02000503000000000000" pitchFamily="50" charset="0"/>
              </a:rPr>
              <a:t>Nimbledroid</a:t>
            </a:r>
            <a:r>
              <a:rPr lang="en-US" sz="1400" dirty="0">
                <a:solidFill>
                  <a:schemeClr val="bg1"/>
                </a:solidFill>
                <a:latin typeface="Adam" panose="02000503000000000000" pitchFamily="50" charset="0"/>
              </a:rPr>
              <a:t> Blog, Ways Your Android App Can Leak </a:t>
            </a:r>
            <a:r>
              <a:rPr lang="en-US" sz="1400" dirty="0" smtClean="0">
                <a:solidFill>
                  <a:schemeClr val="bg1"/>
                </a:solidFill>
                <a:latin typeface="Adam" panose="02000503000000000000" pitchFamily="50" charset="0"/>
              </a:rPr>
              <a:t>Memory: http</a:t>
            </a:r>
            <a:r>
              <a:rPr lang="en-US" sz="1400" dirty="0">
                <a:solidFill>
                  <a:schemeClr val="bg1"/>
                </a:solidFill>
                <a:latin typeface="Adam" panose="02000503000000000000" pitchFamily="50" charset="0"/>
              </a:rPr>
              <a:t>://</a:t>
            </a:r>
            <a:r>
              <a:rPr lang="en-US" sz="1400" dirty="0" smtClean="0">
                <a:solidFill>
                  <a:schemeClr val="bg1"/>
                </a:solidFill>
                <a:latin typeface="Adam" panose="02000503000000000000" pitchFamily="50" charset="0"/>
              </a:rPr>
              <a:t>blog.nimbledroid.com/2016/05/23/memory-leaks.html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Infer by Facebook, http</a:t>
            </a:r>
            <a:r>
              <a:rPr lang="en-US" sz="1400" dirty="0">
                <a:solidFill>
                  <a:schemeClr val="bg1"/>
                </a:solidFill>
                <a:latin typeface="Adam" panose="02000503000000000000" pitchFamily="50" charset="0"/>
              </a:rPr>
              <a:t>://fbinfer.com/</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Simple </a:t>
            </a:r>
            <a:r>
              <a:rPr lang="en-US" sz="1400" dirty="0" err="1">
                <a:solidFill>
                  <a:schemeClr val="bg1"/>
                </a:solidFill>
                <a:latin typeface="Adam" panose="02000503000000000000" pitchFamily="50" charset="0"/>
              </a:rPr>
              <a:t>intraprocedural</a:t>
            </a:r>
            <a:r>
              <a:rPr lang="en-US" sz="1400" dirty="0">
                <a:solidFill>
                  <a:schemeClr val="bg1"/>
                </a:solidFill>
                <a:latin typeface="Adam" panose="02000503000000000000" pitchFamily="50" charset="0"/>
              </a:rPr>
              <a:t> checkers </a:t>
            </a:r>
            <a:r>
              <a:rPr lang="en-US" sz="1400" dirty="0" smtClean="0">
                <a:solidFill>
                  <a:schemeClr val="bg1"/>
                </a:solidFill>
                <a:latin typeface="Adam" panose="02000503000000000000" pitchFamily="50" charset="0"/>
              </a:rPr>
              <a:t>in Infer, http://fbinfer.com/docs/adding-checkers.html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Infer Bug Types, http</a:t>
            </a:r>
            <a:r>
              <a:rPr lang="en-US" sz="1400" dirty="0">
                <a:solidFill>
                  <a:schemeClr val="bg1"/>
                </a:solidFill>
                <a:latin typeface="Adam" panose="02000503000000000000" pitchFamily="50" charset="0"/>
              </a:rPr>
              <a:t>://fbinfer.com/docs/infer-bug-types.html</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a:solidFill>
                <a:schemeClr val="bg1"/>
              </a:solidFill>
              <a:latin typeface="Adam" panose="02000503000000000000" pitchFamily="50" charset="0"/>
            </a:endParaRPr>
          </a:p>
        </p:txBody>
      </p:sp>
    </p:spTree>
    <p:extLst>
      <p:ext uri="{BB962C8B-B14F-4D97-AF65-F5344CB8AC3E}">
        <p14:creationId xmlns:p14="http://schemas.microsoft.com/office/powerpoint/2010/main" val="148600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a:stretch>
            <a:fillRect/>
          </a:stretch>
        </p:blipFill>
        <p:spPr>
          <a:xfrm>
            <a:off x="2117258" y="2457116"/>
            <a:ext cx="1876730" cy="1982460"/>
          </a:xfrm>
          <a:prstGeom prst="rect">
            <a:avLst/>
          </a:prstGeom>
        </p:spPr>
      </p:pic>
      <p:grpSp>
        <p:nvGrpSpPr>
          <p:cNvPr id="8" name="Group 7"/>
          <p:cNvGrpSpPr/>
          <p:nvPr/>
        </p:nvGrpSpPr>
        <p:grpSpPr>
          <a:xfrm>
            <a:off x="7815111" y="1541073"/>
            <a:ext cx="2655859" cy="3784566"/>
            <a:chOff x="7820888" y="1570506"/>
            <a:chExt cx="2655859" cy="3784566"/>
          </a:xfrm>
        </p:grpSpPr>
        <p:sp>
          <p:nvSpPr>
            <p:cNvPr id="69" name="Snip Diagonal Corner Rectangle 68"/>
            <p:cNvSpPr/>
            <p:nvPr/>
          </p:nvSpPr>
          <p:spPr>
            <a:xfrm>
              <a:off x="7820888" y="1570506"/>
              <a:ext cx="2630880"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Activities</a:t>
              </a:r>
              <a:endParaRPr lang="en-US" dirty="0">
                <a:latin typeface="Adam" panose="02000503000000000000" pitchFamily="50" charset="0"/>
              </a:endParaRPr>
            </a:p>
          </p:txBody>
        </p:sp>
        <p:sp>
          <p:nvSpPr>
            <p:cNvPr id="70" name="Snip Diagonal Corner Rectangle 69"/>
            <p:cNvSpPr/>
            <p:nvPr/>
          </p:nvSpPr>
          <p:spPr>
            <a:xfrm>
              <a:off x="7845867" y="2588075"/>
              <a:ext cx="2630880"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t>
              </a:r>
              <a:r>
                <a:rPr lang="en-US" dirty="0">
                  <a:latin typeface="Adam" panose="02000503000000000000" pitchFamily="50" charset="0"/>
                </a:rPr>
                <a:t>V</a:t>
              </a:r>
              <a:r>
                <a:rPr lang="en-US" dirty="0" smtClean="0">
                  <a:latin typeface="Adam" panose="02000503000000000000" pitchFamily="50" charset="0"/>
                </a:rPr>
                <a:t>iews</a:t>
              </a:r>
              <a:endParaRPr lang="en-US" dirty="0">
                <a:latin typeface="Adam" panose="02000503000000000000" pitchFamily="50" charset="0"/>
              </a:endParaRPr>
            </a:p>
          </p:txBody>
        </p:sp>
        <p:sp>
          <p:nvSpPr>
            <p:cNvPr id="71" name="Snip Diagonal Corner Rectangle 70"/>
            <p:cNvSpPr/>
            <p:nvPr/>
          </p:nvSpPr>
          <p:spPr>
            <a:xfrm>
              <a:off x="7820888" y="3605163"/>
              <a:ext cx="2630880"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Inner </a:t>
              </a:r>
              <a:r>
                <a:rPr lang="en-US" dirty="0">
                  <a:latin typeface="Adam" panose="02000503000000000000" pitchFamily="50" charset="0"/>
                </a:rPr>
                <a:t>C</a:t>
              </a:r>
              <a:r>
                <a:rPr lang="en-US" dirty="0" smtClean="0">
                  <a:latin typeface="Adam" panose="02000503000000000000" pitchFamily="50" charset="0"/>
                </a:rPr>
                <a:t>lasses</a:t>
              </a:r>
              <a:endParaRPr lang="en-US" dirty="0">
                <a:latin typeface="Adam" panose="02000503000000000000" pitchFamily="50" charset="0"/>
              </a:endParaRPr>
            </a:p>
          </p:txBody>
        </p:sp>
        <p:sp>
          <p:nvSpPr>
            <p:cNvPr id="72" name="Snip Diagonal Corner Rectangle 71"/>
            <p:cNvSpPr/>
            <p:nvPr/>
          </p:nvSpPr>
          <p:spPr>
            <a:xfrm>
              <a:off x="7820888" y="4618781"/>
              <a:ext cx="2630880"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Anonymous Classes</a:t>
              </a:r>
              <a:endParaRPr lang="en-US" dirty="0">
                <a:latin typeface="Adam" panose="02000503000000000000" pitchFamily="50" charset="0"/>
              </a:endParaRPr>
            </a:p>
          </p:txBody>
        </p:sp>
      </p:grpSp>
      <p:sp>
        <p:nvSpPr>
          <p:cNvPr id="9" name="Right Triangle 8"/>
          <p:cNvSpPr/>
          <p:nvPr/>
        </p:nvSpPr>
        <p:spPr>
          <a:xfrm rot="10800000">
            <a:off x="10163175" y="884420"/>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6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4FD792"/>
                </a:solidFill>
                <a:latin typeface="Adam" panose="02000503000000000000" pitchFamily="50" charset="0"/>
              </a:rPr>
              <a:t>Static Activities</a:t>
            </a:r>
            <a:endParaRPr lang="en-US" sz="1400" dirty="0">
              <a:solidFill>
                <a:srgbClr val="4FD792"/>
              </a:solidFill>
              <a:latin typeface="Adam" panose="02000503000000000000" pitchFamily="50" charset="0"/>
            </a:endParaRPr>
          </a:p>
        </p:txBody>
      </p:sp>
    </p:spTree>
    <p:extLst>
      <p:ext uri="{BB962C8B-B14F-4D97-AF65-F5344CB8AC3E}">
        <p14:creationId xmlns:p14="http://schemas.microsoft.com/office/powerpoint/2010/main" val="6795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6BD889"/>
                </a:solidFill>
                <a:latin typeface="Adam" panose="02000503000000000000" pitchFamily="50" charset="0"/>
              </a:rPr>
              <a:t>Static Views</a:t>
            </a:r>
          </a:p>
        </p:txBody>
      </p:sp>
    </p:spTree>
    <p:extLst>
      <p:ext uri="{BB962C8B-B14F-4D97-AF65-F5344CB8AC3E}">
        <p14:creationId xmlns:p14="http://schemas.microsoft.com/office/powerpoint/2010/main" val="175928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1A0B3"/>
                </a:solidFill>
                <a:latin typeface="Adam" panose="02000503000000000000" pitchFamily="50" charset="0"/>
              </a:rPr>
              <a:t>Inner Classes</a:t>
            </a:r>
          </a:p>
        </p:txBody>
      </p:sp>
    </p:spTree>
    <p:extLst>
      <p:ext uri="{BB962C8B-B14F-4D97-AF65-F5344CB8AC3E}">
        <p14:creationId xmlns:p14="http://schemas.microsoft.com/office/powerpoint/2010/main" val="74116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7" name="Rectangle 36"/>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E8C"/>
                </a:solidFill>
                <a:latin typeface="Adam" panose="02000503000000000000" pitchFamily="50" charset="0"/>
              </a:rPr>
              <a:t>Anonymous Classes</a:t>
            </a:r>
          </a:p>
        </p:txBody>
      </p:sp>
    </p:spTree>
    <p:extLst>
      <p:ext uri="{BB962C8B-B14F-4D97-AF65-F5344CB8AC3E}">
        <p14:creationId xmlns:p14="http://schemas.microsoft.com/office/powerpoint/2010/main" val="33047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3" name="Round Same Side Corner Rectangle 22"/>
          <p:cNvSpPr/>
          <p:nvPr/>
        </p:nvSpPr>
        <p:spPr>
          <a:xfrm>
            <a:off x="10245727" y="3024142"/>
            <a:ext cx="188911" cy="166734"/>
          </a:xfrm>
          <a:prstGeom prst="round2SameRect">
            <a:avLst>
              <a:gd name="adj1" fmla="val 3759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311809" y="3117850"/>
            <a:ext cx="1032898" cy="124690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429875" y="3048000"/>
            <a:ext cx="76200" cy="171451"/>
          </a:xfrm>
          <a:prstGeom prst="rect">
            <a:avLst/>
          </a:prstGeom>
          <a:solidFill>
            <a:srgbClr val="377CC1"/>
          </a:solidFill>
          <a:ln>
            <a:solidFill>
              <a:srgbClr val="377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314"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78021" y="1242578"/>
            <a:ext cx="8631876" cy="4401205"/>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Android </a:t>
            </a:r>
            <a:r>
              <a:rPr lang="en-US" sz="2800" dirty="0">
                <a:solidFill>
                  <a:schemeClr val="bg1"/>
                </a:solidFill>
                <a:latin typeface="Adam" panose="02000503000000000000" pitchFamily="50" charset="0"/>
              </a:rPr>
              <a:t>apps </a:t>
            </a:r>
            <a:r>
              <a:rPr lang="en-US" sz="2800" dirty="0" smtClean="0">
                <a:solidFill>
                  <a:schemeClr val="bg1"/>
                </a:solidFill>
                <a:latin typeface="Adam" panose="02000503000000000000" pitchFamily="50" charset="0"/>
              </a:rPr>
              <a:t>can </a:t>
            </a:r>
            <a:r>
              <a:rPr lang="en-US" sz="2800" dirty="0">
                <a:solidFill>
                  <a:schemeClr val="bg1"/>
                </a:solidFill>
                <a:latin typeface="Adam" panose="02000503000000000000" pitchFamily="50" charset="0"/>
              </a:rPr>
              <a:t>run into a problem of </a:t>
            </a:r>
            <a:r>
              <a:rPr lang="en-US" sz="2800" dirty="0" smtClean="0">
                <a:solidFill>
                  <a:srgbClr val="92D050"/>
                </a:solidFill>
                <a:latin typeface="Adam" panose="02000503000000000000" pitchFamily="50" charset="0"/>
              </a:rPr>
              <a:t>dropped references</a:t>
            </a:r>
            <a:r>
              <a:rPr lang="en-US" sz="2800" dirty="0" smtClean="0">
                <a:solidFill>
                  <a:schemeClr val="bg1"/>
                </a:solidFill>
                <a:latin typeface="Adam" panose="02000503000000000000" pitchFamily="50" charset="0"/>
              </a:rPr>
              <a:t> when switching </a:t>
            </a:r>
            <a:r>
              <a:rPr lang="en-US" sz="2800" dirty="0">
                <a:solidFill>
                  <a:schemeClr val="bg1"/>
                </a:solidFill>
                <a:latin typeface="Adam" panose="02000503000000000000" pitchFamily="50" charset="0"/>
              </a:rPr>
              <a:t>between </a:t>
            </a:r>
            <a:r>
              <a:rPr lang="en-US" sz="2800" dirty="0" smtClean="0">
                <a:solidFill>
                  <a:schemeClr val="bg1"/>
                </a:solidFill>
                <a:latin typeface="Adam" panose="02000503000000000000" pitchFamily="50" charset="0"/>
              </a:rPr>
              <a:t>activities </a:t>
            </a:r>
            <a:r>
              <a:rPr lang="en-US" sz="2800" dirty="0">
                <a:solidFill>
                  <a:schemeClr val="bg1"/>
                </a:solidFill>
                <a:latin typeface="Adam" panose="02000503000000000000" pitchFamily="50" charset="0"/>
              </a:rPr>
              <a:t>(screens</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smtClean="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If an app </a:t>
            </a:r>
            <a:r>
              <a:rPr lang="en-US" sz="2800" dirty="0">
                <a:solidFill>
                  <a:schemeClr val="bg1"/>
                </a:solidFill>
                <a:latin typeface="Adam" panose="02000503000000000000" pitchFamily="50" charset="0"/>
              </a:rPr>
              <a:t>retains any </a:t>
            </a:r>
            <a:r>
              <a:rPr lang="en-US" sz="2800" dirty="0" smtClean="0">
                <a:solidFill>
                  <a:schemeClr val="bg1"/>
                </a:solidFill>
                <a:latin typeface="Adam" panose="02000503000000000000" pitchFamily="50" charset="0"/>
              </a:rPr>
              <a:t>references to an inactive activity</a:t>
            </a:r>
            <a:r>
              <a:rPr lang="en-US" sz="2800" dirty="0">
                <a:solidFill>
                  <a:schemeClr val="bg1"/>
                </a:solidFill>
                <a:latin typeface="Adam" panose="02000503000000000000" pitchFamily="50" charset="0"/>
              </a:rPr>
              <a:t>, it </a:t>
            </a:r>
            <a:r>
              <a:rPr lang="en-US" sz="2800" dirty="0">
                <a:solidFill>
                  <a:srgbClr val="92D050"/>
                </a:solidFill>
                <a:latin typeface="Adam" panose="02000503000000000000" pitchFamily="50" charset="0"/>
              </a:rPr>
              <a:t>cannot be garbage </a:t>
            </a:r>
            <a:r>
              <a:rPr lang="en-US" sz="2800" dirty="0" smtClean="0">
                <a:solidFill>
                  <a:srgbClr val="92D050"/>
                </a:solidFill>
                <a:latin typeface="Adam" panose="02000503000000000000" pitchFamily="50" charset="0"/>
              </a:rPr>
              <a:t>collected</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The </a:t>
            </a:r>
            <a:r>
              <a:rPr lang="en-US" sz="2800" dirty="0">
                <a:solidFill>
                  <a:schemeClr val="bg1"/>
                </a:solidFill>
                <a:latin typeface="Adam" panose="02000503000000000000" pitchFamily="50" charset="0"/>
              </a:rPr>
              <a:t>lost </a:t>
            </a:r>
            <a:r>
              <a:rPr lang="en-US" sz="2800" dirty="0" smtClean="0">
                <a:solidFill>
                  <a:schemeClr val="bg1"/>
                </a:solidFill>
                <a:latin typeface="Adam" panose="02000503000000000000" pitchFamily="50" charset="0"/>
              </a:rPr>
              <a:t>objects can </a:t>
            </a:r>
            <a:r>
              <a:rPr lang="en-US" sz="2800" dirty="0">
                <a:solidFill>
                  <a:schemeClr val="bg1"/>
                </a:solidFill>
                <a:latin typeface="Adam" panose="02000503000000000000" pitchFamily="50" charset="0"/>
              </a:rPr>
              <a:t>lead to </a:t>
            </a:r>
            <a:r>
              <a:rPr lang="en-US" sz="2800" dirty="0">
                <a:solidFill>
                  <a:srgbClr val="92D050"/>
                </a:solidFill>
                <a:latin typeface="Adam" panose="02000503000000000000" pitchFamily="50" charset="0"/>
              </a:rPr>
              <a:t>slowdowns</a:t>
            </a:r>
            <a:r>
              <a:rPr lang="en-US" sz="2800" dirty="0">
                <a:solidFill>
                  <a:schemeClr val="bg1"/>
                </a:solidFill>
                <a:latin typeface="Adam" panose="02000503000000000000" pitchFamily="50" charset="0"/>
              </a:rPr>
              <a:t> and </a:t>
            </a:r>
            <a:r>
              <a:rPr lang="en-US" sz="2800" dirty="0">
                <a:solidFill>
                  <a:srgbClr val="92D050"/>
                </a:solidFill>
                <a:latin typeface="Adam" panose="02000503000000000000" pitchFamily="50" charset="0"/>
              </a:rPr>
              <a:t>crashes</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55" name="Group 54"/>
          <p:cNvGrpSpPr/>
          <p:nvPr/>
        </p:nvGrpSpPr>
        <p:grpSpPr>
          <a:xfrm>
            <a:off x="596325" y="1710299"/>
            <a:ext cx="402868" cy="471446"/>
            <a:chOff x="602154" y="1817469"/>
            <a:chExt cx="2621106" cy="3067288"/>
          </a:xfrm>
        </p:grpSpPr>
        <p:sp>
          <p:nvSpPr>
            <p:cNvPr id="56" name="Diamond 5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iamond 5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iamond 6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6325" y="3598040"/>
            <a:ext cx="402868" cy="471446"/>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646683" y="5092316"/>
            <a:ext cx="402868" cy="471446"/>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92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28612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Same Side Corner Rectangle 12"/>
          <p:cNvSpPr/>
          <p:nvPr/>
        </p:nvSpPr>
        <p:spPr>
          <a:xfrm>
            <a:off x="10240964" y="3197973"/>
            <a:ext cx="188911" cy="166734"/>
          </a:xfrm>
          <a:prstGeom prst="round2SameRect">
            <a:avLst>
              <a:gd name="adj1" fmla="val 3759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429875" y="3197973"/>
            <a:ext cx="76200" cy="171451"/>
          </a:xfrm>
          <a:prstGeom prst="rect">
            <a:avLst/>
          </a:prstGeom>
          <a:solidFill>
            <a:srgbClr val="377CC1"/>
          </a:solidFill>
          <a:ln>
            <a:solidFill>
              <a:srgbClr val="377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30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117850"/>
            <a:ext cx="1032898" cy="124690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44668" y="275458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3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28612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59241" y="291519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7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999193" y="1049038"/>
            <a:ext cx="10792757"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There are </a:t>
            </a:r>
            <a:r>
              <a:rPr lang="en-US" sz="2800" dirty="0" smtClean="0">
                <a:solidFill>
                  <a:srgbClr val="92D050"/>
                </a:solidFill>
                <a:latin typeface="Adam" panose="02000503000000000000" pitchFamily="50" charset="0"/>
              </a:rPr>
              <a:t>4 programming anti-patterns</a:t>
            </a:r>
            <a:r>
              <a:rPr lang="en-US" sz="2800" dirty="0" smtClean="0">
                <a:solidFill>
                  <a:schemeClr val="bg1"/>
                </a:solidFill>
                <a:latin typeface="Adam" panose="02000503000000000000" pitchFamily="50" charset="0"/>
              </a:rPr>
              <a:t> indicative of "lost objects" within Android that commonly cause activity memory leaks:</a:t>
            </a:r>
          </a:p>
        </p:txBody>
      </p:sp>
      <p:sp>
        <p:nvSpPr>
          <p:cNvPr id="13" name="Snip Diagonal Corner Rectangle 12"/>
          <p:cNvSpPr/>
          <p:nvPr/>
        </p:nvSpPr>
        <p:spPr>
          <a:xfrm>
            <a:off x="1083864" y="2487513"/>
            <a:ext cx="10623413"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44" name="Snip Diagonal Corner Rectangle 143"/>
          <p:cNvSpPr/>
          <p:nvPr/>
        </p:nvSpPr>
        <p:spPr>
          <a:xfrm>
            <a:off x="1108843" y="3505082"/>
            <a:ext cx="10623413"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146" name="Snip Diagonal Corner Rectangle 145"/>
          <p:cNvSpPr/>
          <p:nvPr/>
        </p:nvSpPr>
        <p:spPr>
          <a:xfrm>
            <a:off x="1083864" y="4522170"/>
            <a:ext cx="10623413"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47" name="Snip Diagonal Corner Rectangle 146"/>
          <p:cNvSpPr/>
          <p:nvPr/>
        </p:nvSpPr>
        <p:spPr>
          <a:xfrm>
            <a:off x="1083864" y="5535788"/>
            <a:ext cx="10623413"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Tree>
    <p:extLst>
      <p:ext uri="{BB962C8B-B14F-4D97-AF65-F5344CB8AC3E}">
        <p14:creationId xmlns:p14="http://schemas.microsoft.com/office/powerpoint/2010/main" val="5070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29492" y="1900923"/>
            <a:ext cx="5360165" cy="5324535"/>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smtClean="0">
                <a:solidFill>
                  <a:srgbClr val="92D050"/>
                </a:solidFill>
                <a:latin typeface="Adam" panose="02000503000000000000" pitchFamily="50" charset="0"/>
              </a:rPr>
              <a:t>static </a:t>
            </a:r>
            <a:r>
              <a:rPr lang="en-US" sz="2000" dirty="0">
                <a:solidFill>
                  <a:srgbClr val="92D050"/>
                </a:solidFill>
                <a:latin typeface="Adam" panose="02000503000000000000" pitchFamily="50" charset="0"/>
              </a:rPr>
              <a:t>variable </a:t>
            </a:r>
            <a:r>
              <a:rPr lang="en-US" sz="2000" dirty="0">
                <a:solidFill>
                  <a:schemeClr val="bg1"/>
                </a:solidFill>
                <a:latin typeface="Adam" panose="02000503000000000000" pitchFamily="50" charset="0"/>
              </a:rPr>
              <a:t>remains </a:t>
            </a:r>
            <a:r>
              <a:rPr lang="en-US" sz="2000" dirty="0">
                <a:solidFill>
                  <a:srgbClr val="92D050"/>
                </a:solidFill>
                <a:latin typeface="Adam" panose="02000503000000000000" pitchFamily="50" charset="0"/>
              </a:rPr>
              <a:t>loaded in memory </a:t>
            </a:r>
            <a:r>
              <a:rPr lang="en-US" sz="2000" dirty="0">
                <a:solidFill>
                  <a:schemeClr val="bg1"/>
                </a:solidFill>
                <a:latin typeface="Adam" panose="02000503000000000000" pitchFamily="50" charset="0"/>
              </a:rPr>
              <a:t>for the </a:t>
            </a:r>
            <a:r>
              <a:rPr lang="en-US" sz="2000" dirty="0">
                <a:solidFill>
                  <a:srgbClr val="92D050"/>
                </a:solidFill>
                <a:latin typeface="Adam" panose="02000503000000000000" pitchFamily="50" charset="0"/>
              </a:rPr>
              <a:t>entire runtime </a:t>
            </a:r>
            <a:r>
              <a:rPr lang="en-US" sz="2000" dirty="0">
                <a:solidFill>
                  <a:schemeClr val="bg1"/>
                </a:solidFill>
                <a:latin typeface="Adam" panose="02000503000000000000" pitchFamily="50" charset="0"/>
              </a:rPr>
              <a:t>of the app</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 static class object holds a </a:t>
            </a:r>
            <a:r>
              <a:rPr lang="en-US" sz="2000" dirty="0" smtClean="0">
                <a:solidFill>
                  <a:srgbClr val="92D050"/>
                </a:solidFill>
                <a:latin typeface="Adam" panose="02000503000000000000" pitchFamily="50" charset="0"/>
              </a:rPr>
              <a:t>reference to the activity</a:t>
            </a:r>
            <a:r>
              <a:rPr lang="en-US" sz="2000" dirty="0" smtClean="0">
                <a:solidFill>
                  <a:schemeClr val="bg1"/>
                </a:solidFill>
                <a:latin typeface="Adam" panose="02000503000000000000" pitchFamily="50" charset="0"/>
              </a:rPr>
              <a:t> instance and is not cleared before the activity shutdowns, the activity will </a:t>
            </a:r>
            <a:r>
              <a:rPr lang="en-US" sz="2000" dirty="0" smtClean="0">
                <a:solidFill>
                  <a:srgbClr val="92D050"/>
                </a:solidFill>
                <a:latin typeface="Adam" panose="02000503000000000000" pitchFamily="50" charset="0"/>
              </a:rPr>
              <a:t>not </a:t>
            </a:r>
            <a:r>
              <a:rPr lang="en-US" sz="2000" dirty="0">
                <a:solidFill>
                  <a:srgbClr val="92D050"/>
                </a:solidFill>
                <a:latin typeface="Adam" panose="02000503000000000000" pitchFamily="50" charset="0"/>
              </a:rPr>
              <a:t>be 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This results in the activity being </a:t>
            </a:r>
            <a:r>
              <a:rPr lang="en-US" sz="2000" dirty="0" smtClean="0">
                <a:solidFill>
                  <a:srgbClr val="92D050"/>
                </a:solidFill>
                <a:latin typeface="Adam" panose="02000503000000000000" pitchFamily="50" charset="0"/>
              </a:rPr>
              <a:t>leaked. </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Declaring a static variable inside the class definition of an activity followed by setting that variable with the running instance of the activity.</a:t>
            </a: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p:txBody>
      </p:sp>
      <p:sp>
        <p:nvSpPr>
          <p:cNvPr id="13" name="Snip Diagonal Corner Rectangle 12"/>
          <p:cNvSpPr/>
          <p:nvPr/>
        </p:nvSpPr>
        <p:spPr>
          <a:xfrm>
            <a:off x="429491" y="969715"/>
            <a:ext cx="5360166" cy="736291"/>
          </a:xfrm>
          <a:prstGeom prst="snip2DiagRect">
            <a:avLst>
              <a:gd name="adj1" fmla="val 50000"/>
              <a:gd name="adj2" fmla="val 16667"/>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6" name="Snip Diagonal Corner Rectangle 15"/>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a:t>
            </a:r>
            <a:r>
              <a:rPr lang="en-US" sz="1200" b="1" dirty="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StaticActivityLeak</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extends </a:t>
            </a:r>
            <a:r>
              <a:rPr lang="en-US" sz="1200" dirty="0">
                <a:solidFill>
                  <a:srgbClr val="000000"/>
                </a:solidFill>
                <a:latin typeface="Courier New" panose="02070309020205020404" pitchFamily="49" charset="0"/>
                <a:cs typeface="Courier New" panose="02070309020205020404" pitchFamily="49" charset="0"/>
              </a:rPr>
              <a:t>Activity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Static Activity Variable</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static </a:t>
            </a:r>
            <a:r>
              <a:rPr lang="en-US" sz="1200" dirty="0">
                <a:solidFill>
                  <a:srgbClr val="000000"/>
                </a:solidFill>
                <a:latin typeface="Courier New" panose="02070309020205020404" pitchFamily="49" charset="0"/>
                <a:cs typeface="Courier New" panose="02070309020205020404" pitchFamily="49" charset="0"/>
              </a:rPr>
              <a:t>Activity </a:t>
            </a:r>
            <a:r>
              <a:rPr lang="en-US" sz="1200" i="1" dirty="0" err="1">
                <a:solidFill>
                  <a:srgbClr val="660E7A"/>
                </a:solidFill>
                <a:latin typeface="Courier New" panose="02070309020205020404" pitchFamily="49" charset="0"/>
                <a:cs typeface="Courier New" panose="02070309020205020404" pitchFamily="49" charset="0"/>
              </a:rPr>
              <a:t>activity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808000"/>
                </a:solidFill>
                <a:latin typeface="Courier New" panose="02070309020205020404" pitchFamily="49" charset="0"/>
                <a:cs typeface="Courier New" panose="02070309020205020404" pitchFamily="49" charset="0"/>
              </a:rPr>
              <a:t>@Override</a:t>
            </a:r>
            <a:br>
              <a:rPr lang="en-US" sz="1200" dirty="0">
                <a:solidFill>
                  <a:srgbClr val="808000"/>
                </a:solidFill>
                <a:latin typeface="Courier New" panose="02070309020205020404" pitchFamily="49" charset="0"/>
                <a:cs typeface="Courier New" panose="02070309020205020404" pitchFamily="49" charset="0"/>
              </a:rPr>
            </a:br>
            <a:r>
              <a:rPr lang="en-US" sz="1200" dirty="0">
                <a:solidFill>
                  <a:srgbClr val="808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public void </a:t>
            </a:r>
            <a:r>
              <a:rPr lang="en-US" sz="1200" dirty="0" err="1">
                <a:solidFill>
                  <a:srgbClr val="000000"/>
                </a:solidFill>
                <a:latin typeface="Courier New" panose="02070309020205020404" pitchFamily="49" charset="0"/>
                <a:cs typeface="Courier New" panose="02070309020205020404" pitchFamily="49" charset="0"/>
              </a:rPr>
              <a:t>onCreate</a:t>
            </a:r>
            <a:r>
              <a:rPr lang="en-US" sz="1200" dirty="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Leak memory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private void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660E7A"/>
                </a:solidFill>
                <a:latin typeface="Courier New" panose="02070309020205020404" pitchFamily="49" charset="0"/>
                <a:cs typeface="Courier New" panose="02070309020205020404" pitchFamily="49" charset="0"/>
              </a:rPr>
              <a:t>activity </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this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789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Snip Diagonal Corner Rectangle 24"/>
          <p:cNvSpPr/>
          <p:nvPr/>
        </p:nvSpPr>
        <p:spPr>
          <a:xfrm>
            <a:off x="429491" y="969714"/>
            <a:ext cx="5360165"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26" name="Rectangle 25"/>
          <p:cNvSpPr/>
          <p:nvPr/>
        </p:nvSpPr>
        <p:spPr>
          <a:xfrm>
            <a:off x="429491" y="1875523"/>
            <a:ext cx="5360165" cy="4801314"/>
          </a:xfrm>
          <a:prstGeom prst="rect">
            <a:avLst/>
          </a:prstGeom>
        </p:spPr>
        <p:txBody>
          <a:bodyPr wrap="square">
            <a:spAutoFit/>
          </a:bodyPr>
          <a:lstStyle/>
          <a:p>
            <a:pPr algn="just"/>
            <a:r>
              <a:rPr lang="en-US" dirty="0" smtClean="0">
                <a:solidFill>
                  <a:schemeClr val="bg1"/>
                </a:solidFill>
                <a:latin typeface="Adam" panose="02000503000000000000" pitchFamily="50" charset="0"/>
              </a:rPr>
              <a:t>A View </a:t>
            </a:r>
            <a:r>
              <a:rPr lang="en-US" dirty="0" smtClean="0">
                <a:solidFill>
                  <a:srgbClr val="92D050"/>
                </a:solidFill>
                <a:latin typeface="Adam" panose="02000503000000000000" pitchFamily="50" charset="0"/>
              </a:rPr>
              <a:t>maintains </a:t>
            </a:r>
            <a:r>
              <a:rPr lang="en-US" dirty="0">
                <a:solidFill>
                  <a:srgbClr val="92D050"/>
                </a:solidFill>
                <a:latin typeface="Adam" panose="02000503000000000000" pitchFamily="50" charset="0"/>
              </a:rPr>
              <a:t>a reference </a:t>
            </a:r>
            <a:r>
              <a:rPr lang="en-US" dirty="0">
                <a:solidFill>
                  <a:schemeClr val="bg1"/>
                </a:solidFill>
                <a:latin typeface="Adam" panose="02000503000000000000" pitchFamily="50" charset="0"/>
              </a:rPr>
              <a:t>to its Context, which, in this case</a:t>
            </a:r>
            <a:r>
              <a:rPr lang="en-US" dirty="0" smtClean="0">
                <a:solidFill>
                  <a:schemeClr val="bg1"/>
                </a:solidFill>
                <a:latin typeface="Adam" panose="02000503000000000000" pitchFamily="50" charset="0"/>
              </a:rPr>
              <a:t>, is the activity.</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Some views </a:t>
            </a:r>
            <a:r>
              <a:rPr lang="en-US" dirty="0">
                <a:solidFill>
                  <a:schemeClr val="bg1"/>
                </a:solidFill>
                <a:latin typeface="Adam" panose="02000503000000000000" pitchFamily="50" charset="0"/>
              </a:rPr>
              <a:t>remain unchanged </a:t>
            </a:r>
            <a:r>
              <a:rPr lang="en-US" dirty="0" smtClean="0">
                <a:solidFill>
                  <a:schemeClr val="bg1"/>
                </a:solidFill>
                <a:latin typeface="Adam" panose="02000503000000000000" pitchFamily="50" charset="0"/>
              </a:rPr>
              <a:t>and take a long time to instantiate. Thus, in recurring activities it </a:t>
            </a:r>
            <a:r>
              <a:rPr lang="en-US" dirty="0">
                <a:solidFill>
                  <a:schemeClr val="bg1"/>
                </a:solidFill>
                <a:latin typeface="Adam" panose="02000503000000000000" pitchFamily="50" charset="0"/>
              </a:rPr>
              <a:t>would be </a:t>
            </a:r>
            <a:r>
              <a:rPr lang="en-US" dirty="0" smtClean="0">
                <a:solidFill>
                  <a:schemeClr val="bg1"/>
                </a:solidFill>
                <a:latin typeface="Adam" panose="02000503000000000000" pitchFamily="50" charset="0"/>
              </a:rPr>
              <a:t>useful </a:t>
            </a:r>
            <a:r>
              <a:rPr lang="en-US" dirty="0">
                <a:solidFill>
                  <a:schemeClr val="bg1"/>
                </a:solidFill>
                <a:latin typeface="Adam" panose="02000503000000000000" pitchFamily="50" charset="0"/>
              </a:rPr>
              <a:t>to keep </a:t>
            </a:r>
            <a:r>
              <a:rPr lang="en-US" dirty="0" smtClean="0">
                <a:solidFill>
                  <a:schemeClr val="bg1"/>
                </a:solidFill>
                <a:latin typeface="Adam" panose="02000503000000000000" pitchFamily="50" charset="0"/>
              </a:rPr>
              <a:t>them loaded </a:t>
            </a:r>
            <a:r>
              <a:rPr lang="en-US" dirty="0">
                <a:solidFill>
                  <a:schemeClr val="bg1"/>
                </a:solidFill>
                <a:latin typeface="Adam" panose="02000503000000000000" pitchFamily="50" charset="0"/>
              </a:rPr>
              <a:t>in memory </a:t>
            </a:r>
            <a:r>
              <a:rPr lang="en-US" dirty="0" smtClean="0">
                <a:solidFill>
                  <a:schemeClr val="bg1"/>
                </a:solidFill>
                <a:latin typeface="Adam" panose="02000503000000000000" pitchFamily="50" charset="0"/>
              </a:rPr>
              <a:t>for a quick restore. </a:t>
            </a:r>
            <a:r>
              <a:rPr lang="en-US" dirty="0">
                <a:solidFill>
                  <a:schemeClr val="bg1"/>
                </a:solidFill>
                <a:latin typeface="Adam" panose="02000503000000000000" pitchFamily="50" charset="0"/>
              </a:rPr>
              <a:t>M</a:t>
            </a:r>
            <a:r>
              <a:rPr lang="en-US" dirty="0" smtClean="0">
                <a:solidFill>
                  <a:schemeClr val="bg1"/>
                </a:solidFill>
                <a:latin typeface="Adam" panose="02000503000000000000" pitchFamily="50" charset="0"/>
              </a:rPr>
              <a:t>aking a static view reference seems as a </a:t>
            </a:r>
            <a:r>
              <a:rPr lang="en-US" dirty="0" smtClean="0">
                <a:solidFill>
                  <a:srgbClr val="92D050"/>
                </a:solidFill>
                <a:latin typeface="Adam" panose="02000503000000000000" pitchFamily="50" charset="0"/>
              </a:rPr>
              <a:t>logical design choice</a:t>
            </a:r>
            <a:r>
              <a:rPr lang="en-US" dirty="0" smtClean="0">
                <a:solidFill>
                  <a:schemeClr val="bg1"/>
                </a:solidFill>
                <a:latin typeface="Adam" panose="02000503000000000000" pitchFamily="50" charset="0"/>
              </a:rPr>
              <a:t>.</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Yet storing a </a:t>
            </a:r>
            <a:r>
              <a:rPr lang="en-US" dirty="0">
                <a:solidFill>
                  <a:schemeClr val="bg1"/>
                </a:solidFill>
                <a:latin typeface="Adam" panose="02000503000000000000" pitchFamily="50" charset="0"/>
              </a:rPr>
              <a:t>static reference to the </a:t>
            </a:r>
            <a:r>
              <a:rPr lang="en-US" dirty="0" smtClean="0">
                <a:solidFill>
                  <a:schemeClr val="bg1"/>
                </a:solidFill>
                <a:latin typeface="Adam" panose="02000503000000000000" pitchFamily="50" charset="0"/>
              </a:rPr>
              <a:t>View means a </a:t>
            </a:r>
            <a:r>
              <a:rPr lang="en-US" dirty="0" smtClean="0">
                <a:solidFill>
                  <a:srgbClr val="92D050"/>
                </a:solidFill>
                <a:latin typeface="Adam" panose="02000503000000000000" pitchFamily="50" charset="0"/>
              </a:rPr>
              <a:t>persistent </a:t>
            </a:r>
            <a:r>
              <a:rPr lang="en-US" dirty="0">
                <a:solidFill>
                  <a:srgbClr val="92D050"/>
                </a:solidFill>
                <a:latin typeface="Adam" panose="02000503000000000000" pitchFamily="50" charset="0"/>
              </a:rPr>
              <a:t>reference chain </a:t>
            </a:r>
            <a:r>
              <a:rPr lang="en-US" dirty="0">
                <a:solidFill>
                  <a:schemeClr val="bg1"/>
                </a:solidFill>
                <a:latin typeface="Adam" panose="02000503000000000000" pitchFamily="50" charset="0"/>
              </a:rPr>
              <a:t>to </a:t>
            </a:r>
            <a:r>
              <a:rPr lang="en-US" dirty="0" smtClean="0">
                <a:solidFill>
                  <a:schemeClr val="bg1"/>
                </a:solidFill>
                <a:latin typeface="Adam" panose="02000503000000000000" pitchFamily="50" charset="0"/>
              </a:rPr>
              <a:t>the activity.</a:t>
            </a:r>
          </a:p>
          <a:p>
            <a:pPr algn="just"/>
            <a:endParaRPr lang="en-US" dirty="0">
              <a:solidFill>
                <a:schemeClr val="bg1"/>
              </a:solidFill>
              <a:latin typeface="Adam" panose="02000503000000000000" pitchFamily="50" charset="0"/>
            </a:endParaRPr>
          </a:p>
          <a:p>
            <a:pPr algn="just"/>
            <a:r>
              <a:rPr lang="en-US" dirty="0">
                <a:solidFill>
                  <a:srgbClr val="92D050"/>
                </a:solidFill>
                <a:latin typeface="Adam" panose="02000503000000000000" pitchFamily="50" charset="0"/>
              </a:rPr>
              <a:t>{Code Pattern}</a:t>
            </a:r>
            <a:endParaRPr lang="en-US" dirty="0">
              <a:solidFill>
                <a:schemeClr val="bg1"/>
              </a:solidFill>
              <a:latin typeface="Adam" panose="02000503000000000000" pitchFamily="50" charset="0"/>
            </a:endParaRPr>
          </a:p>
          <a:p>
            <a:pPr algn="just"/>
            <a:r>
              <a:rPr lang="en-US" dirty="0">
                <a:solidFill>
                  <a:schemeClr val="bg1"/>
                </a:solidFill>
                <a:latin typeface="Adam" panose="02000503000000000000" pitchFamily="50" charset="0"/>
              </a:rPr>
              <a:t>Declaring a static </a:t>
            </a:r>
            <a:r>
              <a:rPr lang="en-US" dirty="0" smtClean="0">
                <a:solidFill>
                  <a:schemeClr val="bg1"/>
                </a:solidFill>
                <a:latin typeface="Adam" panose="02000503000000000000" pitchFamily="50" charset="0"/>
              </a:rPr>
              <a:t>view inside </a:t>
            </a:r>
            <a:r>
              <a:rPr lang="en-US" dirty="0">
                <a:solidFill>
                  <a:schemeClr val="bg1"/>
                </a:solidFill>
                <a:latin typeface="Adam" panose="02000503000000000000" pitchFamily="50" charset="0"/>
              </a:rPr>
              <a:t>the class definition of an </a:t>
            </a:r>
            <a:r>
              <a:rPr lang="en-US" dirty="0" smtClean="0">
                <a:solidFill>
                  <a:schemeClr val="bg1"/>
                </a:solidFill>
                <a:latin typeface="Adam" panose="02000503000000000000" pitchFamily="50" charset="0"/>
              </a:rPr>
              <a:t>activity </a:t>
            </a:r>
            <a:r>
              <a:rPr lang="en-US" dirty="0">
                <a:solidFill>
                  <a:schemeClr val="bg1"/>
                </a:solidFill>
                <a:latin typeface="Adam" panose="02000503000000000000" pitchFamily="50" charset="0"/>
              </a:rPr>
              <a:t>follow by setting that </a:t>
            </a:r>
            <a:r>
              <a:rPr lang="en-US" dirty="0" smtClean="0">
                <a:solidFill>
                  <a:schemeClr val="bg1"/>
                </a:solidFill>
                <a:latin typeface="Adam" panose="02000503000000000000" pitchFamily="50" charset="0"/>
              </a:rPr>
              <a:t>view with a instantiated reference of some view.</a:t>
            </a:r>
            <a:endParaRPr lang="en-US" dirty="0">
              <a:solidFill>
                <a:schemeClr val="bg1"/>
              </a:solidFill>
              <a:latin typeface="Adam" panose="02000503000000000000" pitchFamily="50" charset="0"/>
            </a:endParaRPr>
          </a:p>
          <a:p>
            <a:pPr algn="just"/>
            <a:endParaRPr lang="en-US" dirty="0" smtClean="0">
              <a:solidFill>
                <a:schemeClr val="bg1"/>
              </a:solidFill>
              <a:latin typeface="Adam" panose="02000503000000000000" pitchFamily="50" charset="0"/>
            </a:endParaRPr>
          </a:p>
        </p:txBody>
      </p:sp>
      <p:sp>
        <p:nvSpPr>
          <p:cNvPr id="27" name="Snip Diagonal Corner Rectangle 26"/>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StaticViewLeak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Static View Variable</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smtClean="0">
                <a:solidFill>
                  <a:srgbClr val="000000"/>
                </a:solidFill>
                <a:latin typeface="Courier New" panose="02070309020205020404" pitchFamily="49" charset="0"/>
                <a:cs typeface="Courier New" panose="02070309020205020404" pitchFamily="49" charset="0"/>
              </a:rPr>
              <a:t>View </a:t>
            </a:r>
            <a:r>
              <a:rPr lang="en-US" sz="1200" i="1" dirty="0" err="1"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smtClean="0">
                <a:solidFill>
                  <a:srgbClr val="000080"/>
                </a:solidFill>
                <a:latin typeface="Courier New" panose="02070309020205020404" pitchFamily="49" charset="0"/>
                <a:cs typeface="Courier New" panose="02070309020205020404" pitchFamily="49" charset="0"/>
              </a:rPr>
              <a:t>this.findViewById</a:t>
            </a:r>
            <a:r>
              <a:rPr lang="en-US" sz="1200" b="1"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R.id.</a:t>
            </a:r>
            <a:r>
              <a:rPr lang="en-US" sz="1200" b="1" dirty="0" err="1">
                <a:solidFill>
                  <a:srgbClr val="000080"/>
                </a:solidFill>
                <a:latin typeface="Courier New" panose="02070309020205020404" pitchFamily="49" charset="0"/>
                <a:cs typeface="Courier New" panose="02070309020205020404" pitchFamily="49" charset="0"/>
              </a:rPr>
              <a:t>b</a:t>
            </a:r>
            <a:r>
              <a:rPr lang="en-US" sz="1200" b="1" dirty="0" err="1" smtClean="0">
                <a:solidFill>
                  <a:srgbClr val="000080"/>
                </a:solidFill>
                <a:latin typeface="Courier New" panose="02070309020205020404" pitchFamily="49" charset="0"/>
                <a:cs typeface="Courier New" panose="02070309020205020404" pitchFamily="49" charset="0"/>
              </a:rPr>
              <a:t>utton</a:t>
            </a:r>
            <a:r>
              <a:rPr lang="en-US" sz="1200" dirty="0">
                <a:solidFill>
                  <a:srgbClr val="000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480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715"/>
            <a:ext cx="5360165"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8" name="Rectangle 17"/>
          <p:cNvSpPr/>
          <p:nvPr/>
        </p:nvSpPr>
        <p:spPr>
          <a:xfrm>
            <a:off x="429491" y="1875523"/>
            <a:ext cx="5360165" cy="3785652"/>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defined inside </a:t>
            </a:r>
            <a:r>
              <a:rPr lang="en-US" sz="2000" dirty="0">
                <a:solidFill>
                  <a:schemeClr val="bg1"/>
                </a:solidFill>
                <a:latin typeface="Adam" panose="02000503000000000000" pitchFamily="50" charset="0"/>
              </a:rPr>
              <a:t>the definition of </a:t>
            </a:r>
            <a:r>
              <a:rPr lang="en-US" sz="2000" dirty="0" smtClean="0">
                <a:solidFill>
                  <a:schemeClr val="bg1"/>
                </a:solidFill>
                <a:latin typeface="Adam" panose="02000503000000000000" pitchFamily="50" charset="0"/>
              </a:rPr>
              <a:t>the activity class. Mostly used for </a:t>
            </a:r>
            <a:r>
              <a:rPr lang="en-US" sz="2000" dirty="0">
                <a:solidFill>
                  <a:srgbClr val="92D050"/>
                </a:solidFill>
                <a:latin typeface="Adam" panose="02000503000000000000" pitchFamily="50" charset="0"/>
              </a:rPr>
              <a:t>readability and encapsulation</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Inner Class instances have access to the variables of their outer class by </a:t>
            </a:r>
            <a:r>
              <a:rPr lang="en-US" sz="2000" dirty="0" smtClean="0">
                <a:solidFill>
                  <a:srgbClr val="92D050"/>
                </a:solidFill>
                <a:latin typeface="Adam" panose="02000503000000000000" pitchFamily="50" charset="0"/>
              </a:rPr>
              <a:t>maintaining a reference</a:t>
            </a:r>
            <a:r>
              <a:rPr lang="en-US" sz="2000" dirty="0" smtClean="0">
                <a:solidFill>
                  <a:schemeClr val="bg1"/>
                </a:solidFill>
                <a:latin typeface="Adam" panose="02000503000000000000" pitchFamily="50" charset="0"/>
              </a:rPr>
              <a:t> to the outer class instance. Here, the activity is the leaked outer class.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p>
          <a:p>
            <a:pPr algn="just"/>
            <a:r>
              <a:rPr lang="en-US" sz="2000" dirty="0" smtClean="0">
                <a:solidFill>
                  <a:schemeClr val="bg1"/>
                </a:solidFill>
                <a:latin typeface="Adam" panose="02000503000000000000" pitchFamily="50" charset="0"/>
              </a:rPr>
              <a:t>Holding an static </a:t>
            </a:r>
            <a:r>
              <a:rPr lang="en-US" sz="2000" dirty="0">
                <a:solidFill>
                  <a:schemeClr val="bg1"/>
                </a:solidFill>
                <a:latin typeface="Adam" panose="02000503000000000000" pitchFamily="50" charset="0"/>
              </a:rPr>
              <a:t>reference </a:t>
            </a:r>
            <a:r>
              <a:rPr lang="en-US" sz="2000" dirty="0" smtClean="0">
                <a:solidFill>
                  <a:schemeClr val="bg1"/>
                </a:solidFill>
                <a:latin typeface="Adam" panose="02000503000000000000" pitchFamily="50" charset="0"/>
              </a:rPr>
              <a:t>to an instance </a:t>
            </a:r>
            <a:r>
              <a:rPr lang="en-US" sz="2000" dirty="0">
                <a:solidFill>
                  <a:schemeClr val="bg1"/>
                </a:solidFill>
                <a:latin typeface="Adam" panose="02000503000000000000" pitchFamily="50" charset="0"/>
              </a:rPr>
              <a:t>of </a:t>
            </a:r>
            <a:r>
              <a:rPr lang="en-US" sz="2000" dirty="0" smtClean="0">
                <a:solidFill>
                  <a:schemeClr val="bg1"/>
                </a:solidFill>
                <a:latin typeface="Adam" panose="02000503000000000000" pitchFamily="50" charset="0"/>
              </a:rPr>
              <a:t>an Inner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will cause a memory leak.</a:t>
            </a:r>
            <a:endParaRPr lang="en-US" sz="2000" dirty="0">
              <a:solidFill>
                <a:schemeClr val="bg1"/>
              </a:solidFill>
              <a:latin typeface="Adam" panose="02000503000000000000" pitchFamily="50" charset="0"/>
            </a:endParaRPr>
          </a:p>
        </p:txBody>
      </p:sp>
      <p:sp>
        <p:nvSpPr>
          <p:cNvPr id="19" name="Snip Diagonal Corner Rectangle 18"/>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InnerClassLeak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Inner Class Definition</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Static Reference</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660E7A"/>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schemeClr val="tx1"/>
              </a:solidFill>
              <a:latin typeface="Arial" panose="020B0604020202020204" pitchFamily="34" charset="0"/>
            </a:endParaRP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err="1" smtClean="0">
                <a:solidFill>
                  <a:srgbClr val="660E7A"/>
                </a:solidFill>
                <a:latin typeface="Courier New" panose="02070309020205020404" pitchFamily="49" charset="0"/>
                <a:cs typeface="Courier New" panose="02070309020205020404" pitchFamily="49" charset="0"/>
              </a:rPr>
              <a:t>innerClass</a:t>
            </a:r>
            <a:r>
              <a:rPr lang="en-US" sz="1200" i="1" dirty="0" smtClean="0">
                <a:solidFill>
                  <a:srgbClr val="660E7A"/>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612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316"/>
            <a:ext cx="5360165"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
        <p:nvSpPr>
          <p:cNvPr id="18" name="Rectangle 17"/>
          <p:cNvSpPr/>
          <p:nvPr/>
        </p:nvSpPr>
        <p:spPr>
          <a:xfrm>
            <a:off x="429491" y="1875523"/>
            <a:ext cx="5360165" cy="4708981"/>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Anonymous </a:t>
            </a:r>
            <a:r>
              <a:rPr lang="en-US" sz="2000" dirty="0">
                <a:solidFill>
                  <a:schemeClr val="bg1"/>
                </a:solidFill>
                <a:latin typeface="Adam" panose="02000503000000000000" pitchFamily="50" charset="0"/>
              </a:rPr>
              <a:t>Classes </a:t>
            </a:r>
            <a:r>
              <a:rPr lang="en-US" sz="2000" dirty="0" smtClean="0">
                <a:solidFill>
                  <a:srgbClr val="92D050"/>
                </a:solidFill>
                <a:latin typeface="Adam" panose="02000503000000000000" pitchFamily="50" charset="0"/>
              </a:rPr>
              <a:t>hold a </a:t>
            </a:r>
            <a:r>
              <a:rPr lang="en-US" sz="2000" dirty="0">
                <a:solidFill>
                  <a:srgbClr val="92D050"/>
                </a:solidFill>
                <a:latin typeface="Adam" panose="02000503000000000000" pitchFamily="50" charset="0"/>
              </a:rPr>
              <a:t>reference </a:t>
            </a:r>
            <a:r>
              <a:rPr lang="en-US" sz="2000" dirty="0">
                <a:solidFill>
                  <a:schemeClr val="bg1"/>
                </a:solidFill>
                <a:latin typeface="Adam" panose="02000503000000000000" pitchFamily="50" charset="0"/>
              </a:rPr>
              <a:t>to the class </a:t>
            </a:r>
            <a:r>
              <a:rPr lang="en-US" sz="2000" dirty="0" smtClean="0">
                <a:solidFill>
                  <a:schemeClr val="bg1"/>
                </a:solidFill>
                <a:latin typeface="Adam" panose="02000503000000000000" pitchFamily="50" charset="0"/>
              </a:rPr>
              <a:t>inside which they </a:t>
            </a:r>
            <a:r>
              <a:rPr lang="en-US" sz="2000" dirty="0">
                <a:solidFill>
                  <a:schemeClr val="bg1"/>
                </a:solidFill>
                <a:latin typeface="Adam" panose="02000503000000000000" pitchFamily="50" charset="0"/>
              </a:rPr>
              <a:t>were </a:t>
            </a:r>
            <a:r>
              <a:rPr lang="en-US" sz="2000" dirty="0" smtClean="0">
                <a:solidFill>
                  <a:schemeClr val="bg1"/>
                </a:solidFill>
                <a:latin typeface="Adam" panose="02000503000000000000" pitchFamily="50" charset="0"/>
              </a:rPr>
              <a:t>declared. </a:t>
            </a:r>
          </a:p>
          <a:p>
            <a:pPr algn="just"/>
            <a:endParaRPr lang="en-US" sz="2000" dirty="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an activity has an anonymous </a:t>
            </a:r>
            <a:r>
              <a:rPr lang="en-US" sz="2000" dirty="0">
                <a:solidFill>
                  <a:schemeClr val="bg1"/>
                </a:solidFill>
                <a:latin typeface="Adam" panose="02000503000000000000" pitchFamily="50" charset="0"/>
              </a:rPr>
              <a:t>c</a:t>
            </a:r>
            <a:r>
              <a:rPr lang="en-US" sz="2000" dirty="0" smtClean="0">
                <a:solidFill>
                  <a:schemeClr val="bg1"/>
                </a:solidFill>
                <a:latin typeface="Adam" panose="02000503000000000000" pitchFamily="50" charset="0"/>
              </a:rPr>
              <a:t>lass inside it which performs </a:t>
            </a:r>
            <a:r>
              <a:rPr lang="en-US" sz="2000" dirty="0">
                <a:solidFill>
                  <a:schemeClr val="bg1"/>
                </a:solidFill>
                <a:latin typeface="Adam" panose="02000503000000000000" pitchFamily="50" charset="0"/>
              </a:rPr>
              <a:t>background </a:t>
            </a:r>
            <a:r>
              <a:rPr lang="en-US" sz="2000" dirty="0" smtClean="0">
                <a:solidFill>
                  <a:schemeClr val="bg1"/>
                </a:solidFill>
                <a:latin typeface="Adam" panose="02000503000000000000" pitchFamily="50" charset="0"/>
              </a:rPr>
              <a:t>work, a reference </a:t>
            </a:r>
            <a:r>
              <a:rPr lang="en-US" sz="2000" dirty="0">
                <a:solidFill>
                  <a:schemeClr val="bg1"/>
                </a:solidFill>
                <a:latin typeface="Adam" panose="02000503000000000000" pitchFamily="50" charset="0"/>
              </a:rPr>
              <a:t>to </a:t>
            </a:r>
            <a:r>
              <a:rPr lang="en-US" sz="2000" dirty="0" smtClean="0">
                <a:solidFill>
                  <a:schemeClr val="bg1"/>
                </a:solidFill>
                <a:latin typeface="Adam" panose="02000503000000000000" pitchFamily="50" charset="0"/>
              </a:rPr>
              <a:t>that activity </a:t>
            </a:r>
            <a:r>
              <a:rPr lang="en-US" sz="2000" dirty="0">
                <a:solidFill>
                  <a:schemeClr val="bg1"/>
                </a:solidFill>
                <a:latin typeface="Adam" panose="02000503000000000000" pitchFamily="50" charset="0"/>
              </a:rPr>
              <a:t>will </a:t>
            </a:r>
            <a:r>
              <a:rPr lang="en-US" sz="2000" dirty="0" smtClean="0">
                <a:solidFill>
                  <a:srgbClr val="92D050"/>
                </a:solidFill>
                <a:latin typeface="Adam" panose="02000503000000000000" pitchFamily="50" charset="0"/>
              </a:rPr>
              <a:t>persist and not be </a:t>
            </a:r>
            <a:r>
              <a:rPr lang="en-US" sz="2000" dirty="0">
                <a:solidFill>
                  <a:srgbClr val="92D050"/>
                </a:solidFill>
                <a:latin typeface="Adam" panose="02000503000000000000" pitchFamily="50" charset="0"/>
              </a:rPr>
              <a:t>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until the work ends.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Examples: </a:t>
            </a:r>
            <a:r>
              <a:rPr lang="en-US" sz="2000" dirty="0" err="1" smtClean="0">
                <a:solidFill>
                  <a:schemeClr val="bg1"/>
                </a:solidFill>
                <a:latin typeface="Adam" panose="02000503000000000000" pitchFamily="50" charset="0"/>
              </a:rPr>
              <a:t>AsyncTasks</a:t>
            </a:r>
            <a:r>
              <a:rPr lang="en-US" sz="2000" dirty="0" smtClean="0">
                <a:solidFill>
                  <a:schemeClr val="bg1"/>
                </a:solidFill>
                <a:latin typeface="Adam" panose="02000503000000000000" pitchFamily="50" charset="0"/>
              </a:rPr>
              <a:t>, Handlers, Threads, and </a:t>
            </a:r>
            <a:r>
              <a:rPr lang="en-US" sz="2000" dirty="0" err="1" smtClean="0">
                <a:solidFill>
                  <a:schemeClr val="bg1"/>
                </a:solidFill>
                <a:latin typeface="Adam" panose="02000503000000000000" pitchFamily="50" charset="0"/>
              </a:rPr>
              <a:t>TimerTasks</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a:solidFill>
                <a:srgbClr val="92D050"/>
              </a:solidFill>
              <a:latin typeface="Adam" panose="02000503000000000000" pitchFamily="50" charset="0"/>
            </a:endParaRPr>
          </a:p>
          <a:p>
            <a:pPr algn="just"/>
            <a:r>
              <a:rPr lang="en-US" sz="2000" dirty="0" smtClean="0">
                <a:solidFill>
                  <a:schemeClr val="bg1"/>
                </a:solidFill>
                <a:latin typeface="Adam" panose="02000503000000000000" pitchFamily="50" charset="0"/>
              </a:rPr>
              <a:t>Inside </a:t>
            </a:r>
            <a:r>
              <a:rPr lang="en-US" sz="2000" dirty="0">
                <a:solidFill>
                  <a:schemeClr val="bg1"/>
                </a:solidFill>
                <a:latin typeface="Adam" panose="02000503000000000000" pitchFamily="50" charset="0"/>
              </a:rPr>
              <a:t>an </a:t>
            </a:r>
            <a:r>
              <a:rPr lang="en-US" sz="2000" dirty="0" smtClean="0">
                <a:solidFill>
                  <a:schemeClr val="bg1"/>
                </a:solidFill>
                <a:latin typeface="Adam" panose="02000503000000000000" pitchFamily="50" charset="0"/>
              </a:rPr>
              <a:t>activity, </a:t>
            </a:r>
            <a:r>
              <a:rPr lang="en-US" sz="2000" dirty="0">
                <a:solidFill>
                  <a:schemeClr val="bg1"/>
                </a:solidFill>
                <a:latin typeface="Adam" panose="02000503000000000000" pitchFamily="50" charset="0"/>
              </a:rPr>
              <a:t>anonymously </a:t>
            </a:r>
            <a:r>
              <a:rPr lang="en-US" sz="2000" dirty="0" smtClean="0">
                <a:solidFill>
                  <a:schemeClr val="bg1"/>
                </a:solidFill>
                <a:latin typeface="Adam" panose="02000503000000000000" pitchFamily="50" charset="0"/>
              </a:rPr>
              <a:t>declare </a:t>
            </a:r>
            <a:r>
              <a:rPr lang="en-US" sz="2000" dirty="0">
                <a:solidFill>
                  <a:schemeClr val="bg1"/>
                </a:solidFill>
                <a:latin typeface="Adam" panose="02000503000000000000" pitchFamily="50" charset="0"/>
              </a:rPr>
              <a:t>and instantiate </a:t>
            </a:r>
            <a:r>
              <a:rPr lang="en-US" sz="2000" dirty="0" smtClean="0">
                <a:solidFill>
                  <a:schemeClr val="bg1"/>
                </a:solidFill>
                <a:latin typeface="Adam" panose="02000503000000000000" pitchFamily="50" charset="0"/>
              </a:rPr>
              <a:t>a class that performs </a:t>
            </a:r>
            <a:r>
              <a:rPr lang="en-US" sz="2000" dirty="0">
                <a:solidFill>
                  <a:schemeClr val="bg1"/>
                </a:solidFill>
                <a:latin typeface="Adam" panose="02000503000000000000" pitchFamily="50" charset="0"/>
              </a:rPr>
              <a:t>background work </a:t>
            </a:r>
            <a:r>
              <a:rPr lang="en-US" sz="2000" dirty="0" smtClean="0">
                <a:solidFill>
                  <a:schemeClr val="bg1"/>
                </a:solidFill>
                <a:latin typeface="Adam" panose="02000503000000000000" pitchFamily="50" charset="0"/>
              </a:rPr>
              <a:t>pass the destruction of the activity.</a:t>
            </a:r>
          </a:p>
        </p:txBody>
      </p:sp>
      <p:sp>
        <p:nvSpPr>
          <p:cNvPr id="21" name="Snip Diagonal Corner Rectangle 20"/>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AnonymousClassLeak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AsyncTask</a:t>
            </a:r>
            <a:r>
              <a:rPr lang="en-US" sz="1200" dirty="0">
                <a:solidFill>
                  <a:srgbClr val="000000"/>
                </a:solidFill>
                <a:latin typeface="Courier New" panose="02070309020205020404" pitchFamily="49" charset="0"/>
                <a:cs typeface="Courier New" panose="02070309020205020404" pitchFamily="49" charset="0"/>
              </a:rPr>
              <a:t>&lt;Void, Void, Void&gt;() </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smtClean="0">
                <a:solidFill>
                  <a:srgbClr val="808000"/>
                </a:solidFill>
                <a:latin typeface="Courier New" panose="02070309020205020404" pitchFamily="49" charset="0"/>
                <a:cs typeface="Courier New" panose="02070309020205020404" pitchFamily="49" charset="0"/>
              </a:rPr>
              <a:t>@</a:t>
            </a:r>
            <a:r>
              <a:rPr lang="en-US" sz="900" dirty="0">
                <a:solidFill>
                  <a:srgbClr val="808000"/>
                </a:solidFill>
                <a:latin typeface="Courier New" panose="02070309020205020404" pitchFamily="49" charset="0"/>
                <a:cs typeface="Courier New" panose="02070309020205020404" pitchFamily="49" charset="0"/>
              </a:rPr>
              <a:t>Override </a:t>
            </a:r>
            <a:r>
              <a:rPr lang="en-US" sz="900" b="1" dirty="0">
                <a:solidFill>
                  <a:srgbClr val="000080"/>
                </a:solidFill>
                <a:latin typeface="Courier New" panose="02070309020205020404" pitchFamily="49" charset="0"/>
                <a:cs typeface="Courier New" panose="02070309020205020404" pitchFamily="49" charset="0"/>
              </a:rPr>
              <a:t>protected </a:t>
            </a:r>
            <a:r>
              <a:rPr lang="en-US" sz="900" dirty="0">
                <a:solidFill>
                  <a:srgbClr val="000000"/>
                </a:solidFill>
                <a:latin typeface="Courier New" panose="02070309020205020404" pitchFamily="49" charset="0"/>
                <a:cs typeface="Courier New" panose="02070309020205020404" pitchFamily="49" charset="0"/>
              </a:rPr>
              <a:t>Void </a:t>
            </a:r>
            <a:r>
              <a:rPr lang="en-US" sz="900" dirty="0" err="1" smtClean="0">
                <a:solidFill>
                  <a:srgbClr val="000000"/>
                </a:solidFill>
                <a:latin typeface="Courier New" panose="02070309020205020404" pitchFamily="49" charset="0"/>
                <a:cs typeface="Courier New" panose="02070309020205020404" pitchFamily="49" charset="0"/>
              </a:rPr>
              <a:t>doInBackground</a:t>
            </a:r>
            <a:r>
              <a:rPr lang="en-US" sz="900" dirty="0" smtClean="0">
                <a:solidFill>
                  <a:srgbClr val="000000"/>
                </a:solidFill>
                <a:latin typeface="Courier New" panose="02070309020205020404" pitchFamily="49" charset="0"/>
                <a:cs typeface="Courier New" panose="02070309020205020404" pitchFamily="49" charset="0"/>
              </a:rPr>
              <a:t>(Void</a:t>
            </a: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params</a:t>
            </a: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b="1" dirty="0" smtClean="0">
                <a:solidFill>
                  <a:srgbClr val="000080"/>
                </a:solidFill>
                <a:latin typeface="Courier New" panose="02070309020205020404" pitchFamily="49" charset="0"/>
                <a:cs typeface="Courier New" panose="02070309020205020404" pitchFamily="49" charset="0"/>
              </a:rPr>
              <a:t>while</a:t>
            </a:r>
            <a:r>
              <a:rPr lang="en-US" sz="900" dirty="0" smtClean="0">
                <a:solidFill>
                  <a:srgbClr val="000000"/>
                </a:solidFill>
                <a:latin typeface="Courier New" panose="02070309020205020404" pitchFamily="49" charset="0"/>
                <a:cs typeface="Courier New" panose="02070309020205020404" pitchFamily="49" charset="0"/>
              </a:rPr>
              <a:t>(</a:t>
            </a:r>
            <a:r>
              <a:rPr lang="en-US" sz="900" b="1" dirty="0" smtClean="0">
                <a:solidFill>
                  <a:srgbClr val="000080"/>
                </a:solidFill>
                <a:latin typeface="Courier New" panose="02070309020205020404" pitchFamily="49" charset="0"/>
                <a:cs typeface="Courier New" panose="02070309020205020404" pitchFamily="49" charset="0"/>
              </a:rPr>
              <a:t>true</a:t>
            </a:r>
            <a:r>
              <a:rPr lang="en-US" sz="900" dirty="0">
                <a:solidFill>
                  <a:srgbClr val="000000"/>
                </a:solidFill>
                <a:latin typeface="Courier New" panose="02070309020205020404" pitchFamily="49" charset="0"/>
                <a:cs typeface="Courier New" panose="02070309020205020404" pitchFamily="49" charset="0"/>
              </a:rPr>
              <a:t>);</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execute();</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880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88" name="Group 87"/>
          <p:cNvGrpSpPr/>
          <p:nvPr/>
        </p:nvGrpSpPr>
        <p:grpSpPr>
          <a:xfrm>
            <a:off x="9735971" y="1145605"/>
            <a:ext cx="1029065" cy="1204239"/>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600516" y="1145605"/>
            <a:ext cx="1029065" cy="1204239"/>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1155783" y="1145605"/>
            <a:ext cx="1029065" cy="1204239"/>
            <a:chOff x="602154" y="1817469"/>
            <a:chExt cx="2621106" cy="3067288"/>
          </a:xfrm>
        </p:grpSpPr>
        <p:sp>
          <p:nvSpPr>
            <p:cNvPr id="41" name="Diamond 4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28613" y="272292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771" y="1440180"/>
            <a:ext cx="615090" cy="6150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053" y="1381965"/>
            <a:ext cx="731520" cy="731520"/>
          </a:xfrm>
          <a:prstGeom prst="rect">
            <a:avLst/>
          </a:prstGeom>
        </p:spPr>
      </p:pic>
      <p:sp>
        <p:nvSpPr>
          <p:cNvPr id="20" name="Freeform 19"/>
          <p:cNvSpPr/>
          <p:nvPr/>
        </p:nvSpPr>
        <p:spPr>
          <a:xfrm>
            <a:off x="9887930" y="365483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735362" y="328390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571562" y="3067460"/>
            <a:ext cx="1191374" cy="2540000"/>
            <a:chOff x="1917700" y="3058514"/>
            <a:chExt cx="1191374" cy="2540000"/>
          </a:xfrm>
        </p:grpSpPr>
        <p:sp>
          <p:nvSpPr>
            <p:cNvPr id="2" name="Rounded Rectangle 1"/>
            <p:cNvSpPr/>
            <p:nvPr/>
          </p:nvSpPr>
          <p:spPr>
            <a:xfrm>
              <a:off x="1917700" y="305851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821636"/>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9786796" y="306746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3516424"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sp>
        <p:nvSpPr>
          <p:cNvPr id="72" name="Rectangle 71"/>
          <p:cNvSpPr/>
          <p:nvPr/>
        </p:nvSpPr>
        <p:spPr>
          <a:xfrm>
            <a:off x="8221057"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pic>
        <p:nvPicPr>
          <p:cNvPr id="71" name="Picture 70"/>
          <p:cNvPicPr>
            <a:picLocks noChangeAspect="1"/>
          </p:cNvPicPr>
          <p:nvPr/>
        </p:nvPicPr>
        <p:blipFill>
          <a:blip r:embed="rId6" cstate="print">
            <a:extLst>
              <a:ext uri="{BEBA8EAE-BF5A-486C-A8C5-ECC9F3942E4B}">
                <a14:imgProps xmlns:a14="http://schemas.microsoft.com/office/drawing/2010/main">
                  <a14:imgLayer r:embed="rId7">
                    <a14:imgEffect>
                      <a14:backgroundRemoval t="3333" b="96667" l="3222" r="96778">
                        <a14:foregroundMark x1="22444" y1="14333" x2="22444" y2="14333"/>
                        <a14:foregroundMark x1="22333" y1="6667" x2="22333" y2="6667"/>
                        <a14:foregroundMark x1="34667" y1="27333" x2="34667" y2="27333"/>
                        <a14:foregroundMark x1="67333" y1="27000" x2="67333" y2="27000"/>
                        <a14:foregroundMark x1="70000" y1="15778" x2="70000" y2="15778"/>
                        <a14:foregroundMark x1="78222" y1="7111" x2="78222" y2="7111"/>
                        <a14:foregroundMark x1="37333" y1="91889" x2="37333" y2="91889"/>
                        <a14:foregroundMark x1="62444" y1="84889" x2="62444" y2="84889"/>
                        <a14:foregroundMark x1="61000" y1="75667" x2="61000" y2="75667"/>
                      </a14:backgroundRemoval>
                    </a14:imgEffect>
                  </a14:imgLayer>
                </a14:imgProps>
              </a:ext>
              <a:ext uri="{28A0092B-C50C-407E-A947-70E740481C1C}">
                <a14:useLocalDpi xmlns:a14="http://schemas.microsoft.com/office/drawing/2010/main" val="0"/>
              </a:ext>
            </a:extLst>
          </a:blip>
          <a:stretch>
            <a:fillRect/>
          </a:stretch>
        </p:blipFill>
        <p:spPr>
          <a:xfrm>
            <a:off x="9866874" y="1381965"/>
            <a:ext cx="767258" cy="767258"/>
          </a:xfrm>
          <a:prstGeom prst="rect">
            <a:avLst/>
          </a:prstGeom>
        </p:spPr>
      </p:pic>
    </p:spTree>
    <p:extLst>
      <p:ext uri="{BB962C8B-B14F-4D97-AF65-F5344CB8AC3E}">
        <p14:creationId xmlns:p14="http://schemas.microsoft.com/office/powerpoint/2010/main" val="13622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1432</Words>
  <Application>Microsoft Office PowerPoint</Application>
  <PresentationFormat>Widescreen</PresentationFormat>
  <Paragraphs>280</Paragraphs>
  <Slides>32</Slides>
  <Notes>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Adam</vt:lpstr>
      <vt:lpstr>Arial</vt:lpstr>
      <vt:lpstr>Calibri</vt:lpstr>
      <vt:lpstr>Calibri Light</vt:lpstr>
      <vt:lpstr>Courier New</vt:lpstr>
      <vt:lpstr>Lato</vt:lpstr>
      <vt:lpstr>Roboto Light</vt:lpstr>
      <vt:lpstr>Tahoma</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Grinshpoon</dc:creator>
  <cp:lastModifiedBy>Alon Grinshpoon</cp:lastModifiedBy>
  <cp:revision>105</cp:revision>
  <dcterms:created xsi:type="dcterms:W3CDTF">2017-03-01T03:50:05Z</dcterms:created>
  <dcterms:modified xsi:type="dcterms:W3CDTF">2017-04-14T00:50:26Z</dcterms:modified>
</cp:coreProperties>
</file>