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7" r:id="rId5"/>
    <p:sldId id="293" r:id="rId6"/>
    <p:sldId id="292" r:id="rId7"/>
    <p:sldId id="294" r:id="rId8"/>
    <p:sldId id="295" r:id="rId9"/>
    <p:sldId id="278" r:id="rId10"/>
    <p:sldId id="279" r:id="rId11"/>
    <p:sldId id="281" r:id="rId12"/>
    <p:sldId id="282" r:id="rId13"/>
    <p:sldId id="299" r:id="rId14"/>
    <p:sldId id="296" r:id="rId15"/>
    <p:sldId id="300" r:id="rId16"/>
    <p:sldId id="301" r:id="rId17"/>
    <p:sldId id="302" r:id="rId18"/>
    <p:sldId id="304" r:id="rId19"/>
    <p:sldId id="305" r:id="rId20"/>
    <p:sldId id="306" r:id="rId21"/>
    <p:sldId id="280" r:id="rId22"/>
    <p:sldId id="298" r:id="rId23"/>
    <p:sldId id="307" r:id="rId24"/>
    <p:sldId id="308" r:id="rId25"/>
    <p:sldId id="297" r:id="rId26"/>
    <p:sldId id="283" r:id="rId27"/>
    <p:sldId id="261" r:id="rId28"/>
    <p:sldId id="284" r:id="rId29"/>
    <p:sldId id="287" r:id="rId30"/>
    <p:sldId id="289" r:id="rId31"/>
    <p:sldId id="288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9E5ECE"/>
    <a:srgbClr val="432576"/>
    <a:srgbClr val="300A24"/>
    <a:srgbClr val="007E8C"/>
    <a:srgbClr val="6BD889"/>
    <a:srgbClr val="11A0B3"/>
    <a:srgbClr val="4FD792"/>
    <a:srgbClr val="5B9BD5"/>
    <a:srgbClr val="A99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DDB8-1CE1-48FD-A33E-CCD037BF5A5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E5DE-FAFD-4F8C-B711-AC69334C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9.wdp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2485" y="1398226"/>
            <a:ext cx="9659754" cy="4061548"/>
            <a:chOff x="624845" y="1398226"/>
            <a:chExt cx="9659754" cy="4061548"/>
          </a:xfrm>
        </p:grpSpPr>
        <p:grpSp>
          <p:nvGrpSpPr>
            <p:cNvPr id="11" name="Group 10"/>
            <p:cNvGrpSpPr/>
            <p:nvPr/>
          </p:nvGrpSpPr>
          <p:grpSpPr>
            <a:xfrm>
              <a:off x="3716159" y="2325698"/>
              <a:ext cx="6568440" cy="2215991"/>
              <a:chOff x="2763951" y="1731168"/>
              <a:chExt cx="6568440" cy="22159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763951" y="1731168"/>
                <a:ext cx="656844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0" dirty="0" err="1" smtClean="0">
                    <a:solidFill>
                      <a:schemeClr val="bg1"/>
                    </a:solidFill>
                    <a:latin typeface="Adam" panose="02000503000000000000" pitchFamily="50" charset="0"/>
                  </a:rPr>
                  <a:t>InfeRS</a:t>
                </a:r>
                <a:endParaRPr lang="en-US" sz="13500" dirty="0">
                  <a:solidFill>
                    <a:schemeClr val="bg1"/>
                  </a:solidFill>
                  <a:latin typeface="Adam" panose="02000503000000000000" pitchFamily="50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190671" y="3482338"/>
                <a:ext cx="5810658" cy="4648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dam" panose="02000503000000000000" pitchFamily="50" charset="0"/>
                  </a:rPr>
                  <a:t>Static memory leak detection for Android</a:t>
                </a:r>
                <a:endParaRPr lang="en-US" sz="2000" dirty="0">
                  <a:latin typeface="Adam" panose="02000503000000000000" pitchFamily="50" charset="0"/>
                </a:endParaRPr>
              </a:p>
            </p:txBody>
          </p:sp>
        </p:grpSp>
        <p:grpSp>
          <p:nvGrpSpPr>
            <p:cNvPr id="2051" name="Group 2050"/>
            <p:cNvGrpSpPr/>
            <p:nvPr/>
          </p:nvGrpSpPr>
          <p:grpSpPr>
            <a:xfrm>
              <a:off x="624845" y="1398226"/>
              <a:ext cx="3470736" cy="4061548"/>
              <a:chOff x="602154" y="1817469"/>
              <a:chExt cx="2621106" cy="3067288"/>
            </a:xfrm>
          </p:grpSpPr>
          <p:sp>
            <p:nvSpPr>
              <p:cNvPr id="37" name="Diamond 36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amond 40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iamond 44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014083" y="2299716"/>
              <a:ext cx="1319498" cy="2540000"/>
              <a:chOff x="1602148" y="2149964"/>
              <a:chExt cx="1319498" cy="2540000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1703282" y="2737340"/>
                <a:ext cx="1032898" cy="910358"/>
              </a:xfrm>
              <a:custGeom>
                <a:avLst/>
                <a:gdLst>
                  <a:gd name="connsiteX0" fmla="*/ 15069 w 1544611"/>
                  <a:gd name="connsiteY0" fmla="*/ 1246909 h 1246909"/>
                  <a:gd name="connsiteX1" fmla="*/ 31695 w 1544611"/>
                  <a:gd name="connsiteY1" fmla="*/ 931026 h 1246909"/>
                  <a:gd name="connsiteX2" fmla="*/ 297702 w 1544611"/>
                  <a:gd name="connsiteY2" fmla="*/ 698269 h 1246909"/>
                  <a:gd name="connsiteX3" fmla="*/ 1128975 w 1544611"/>
                  <a:gd name="connsiteY3" fmla="*/ 532015 h 1246909"/>
                  <a:gd name="connsiteX4" fmla="*/ 1478109 w 1544611"/>
                  <a:gd name="connsiteY4" fmla="*/ 299259 h 1246909"/>
                  <a:gd name="connsiteX5" fmla="*/ 1544611 w 1544611"/>
                  <a:gd name="connsiteY5" fmla="*/ 0 h 124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4611" h="1246909">
                    <a:moveTo>
                      <a:pt x="15069" y="1246909"/>
                    </a:moveTo>
                    <a:cubicBezTo>
                      <a:pt x="-171" y="1134687"/>
                      <a:pt x="-15410" y="1022466"/>
                      <a:pt x="31695" y="931026"/>
                    </a:cubicBezTo>
                    <a:cubicBezTo>
                      <a:pt x="78800" y="839586"/>
                      <a:pt x="114822" y="764771"/>
                      <a:pt x="297702" y="698269"/>
                    </a:cubicBezTo>
                    <a:cubicBezTo>
                      <a:pt x="480582" y="631767"/>
                      <a:pt x="932241" y="598517"/>
                      <a:pt x="1128975" y="532015"/>
                    </a:cubicBezTo>
                    <a:cubicBezTo>
                      <a:pt x="1325709" y="465513"/>
                      <a:pt x="1408836" y="387928"/>
                      <a:pt x="1478109" y="299259"/>
                    </a:cubicBezTo>
                    <a:cubicBezTo>
                      <a:pt x="1547382" y="210590"/>
                      <a:pt x="1511360" y="74815"/>
                      <a:pt x="1544611" y="0"/>
                    </a:cubicBezTo>
                  </a:path>
                </a:pathLst>
              </a:custGeom>
              <a:noFill/>
              <a:ln w="184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50714" y="2366408"/>
                <a:ext cx="370932" cy="370932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1602148" y="2149964"/>
                <a:ext cx="209550" cy="2540000"/>
              </a:xfrm>
              <a:prstGeom prst="roundRect">
                <a:avLst>
                  <a:gd name="adj" fmla="val 436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651167" y="4541688"/>
              <a:ext cx="4800600" cy="382606"/>
              <a:chOff x="3688080" y="3910661"/>
              <a:chExt cx="4800600" cy="38260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688080" y="3910661"/>
                <a:ext cx="2392680" cy="3826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dam" panose="02000503000000000000" pitchFamily="50" charset="0"/>
                  </a:rPr>
                  <a:t>Alon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Adam" panose="02000503000000000000" pitchFamily="50" charset="0"/>
                  </a:rPr>
                  <a:t>Grinshpoon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Adam" panose="02000503000000000000" pitchFamily="50" charset="0"/>
                  </a:rPr>
                  <a:t>ag3848@columbia.edu</a:t>
                </a:r>
                <a:r>
                  <a:rPr lang="en-US" sz="800" dirty="0" smtClean="0">
                    <a:solidFill>
                      <a:schemeClr val="bg1"/>
                    </a:solidFill>
                    <a:latin typeface="Adam" panose="02000503000000000000" pitchFamily="50" charset="0"/>
                  </a:rPr>
                  <a:t> </a:t>
                </a:r>
                <a:endParaRPr lang="en-US" sz="800" dirty="0">
                  <a:solidFill>
                    <a:schemeClr val="bg1"/>
                  </a:solidFill>
                  <a:latin typeface="Adam" panose="02000503000000000000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67400" y="3910661"/>
                <a:ext cx="2621280" cy="3826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Jacob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Sachs</a:t>
                </a:r>
              </a:p>
              <a:p>
                <a:pPr algn="r"/>
                <a:r>
                  <a:rPr lang="en-US" sz="800" dirty="0" smtClean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jss2273@columbia.edu</a:t>
                </a:r>
                <a:endParaRPr lang="en-US" sz="8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22939" y="2265813"/>
              <a:ext cx="4800600" cy="382606"/>
              <a:chOff x="3688080" y="1659410"/>
              <a:chExt cx="4800600" cy="38260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688080" y="1659410"/>
                <a:ext cx="2392680" cy="3826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E6121 Reliable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Software</a:t>
                </a:r>
                <a:endParaRPr lang="en-US" sz="16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42760" y="1659410"/>
                <a:ext cx="1645920" cy="3826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bg1"/>
                    </a:solidFill>
                    <a:latin typeface="Adam" panose="02000503000000000000" pitchFamily="50" charset="0"/>
                    <a:ea typeface="Roboto Light" panose="02000000000000000000" pitchFamily="2" charset="0"/>
                  </a:rPr>
                  <a:t>Final Project</a:t>
                </a:r>
                <a:endParaRPr lang="en-US" sz="16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endParaRPr>
              </a:p>
            </p:txBody>
          </p:sp>
        </p:grpSp>
      </p:grpSp>
      <p:pic>
        <p:nvPicPr>
          <p:cNvPr id="53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10905401" y="488364"/>
            <a:ext cx="826544" cy="6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99193" y="1246347"/>
            <a:ext cx="107927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Fork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Facebook's Infer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static analyzer library for Android.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	Create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generalized abstractions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for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the anti-patterns.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3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Extend the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"checkers" component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 Infer and add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test cases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to the codebase.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4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Create memory-leaking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Android test applications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5" algn="just"/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Test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leaks detection with our static analyzer,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and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compare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with bugs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found by </a:t>
            </a:r>
            <a:r>
              <a:rPr lang="en-US" sz="2800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LeakCanary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, a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leading dynamic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analysis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tool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66215" y="1242498"/>
            <a:ext cx="402868" cy="471446"/>
            <a:chOff x="602154" y="1817469"/>
            <a:chExt cx="2621106" cy="3067288"/>
          </a:xfrm>
        </p:grpSpPr>
        <p:sp>
          <p:nvSpPr>
            <p:cNvPr id="104" name="Diamond 103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iamond 105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amond 106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iamond 107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Diamond 108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Diamond 109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iamond 110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iamond 111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iamond 112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6743" y="1242498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304415" y="2074348"/>
            <a:ext cx="402868" cy="471446"/>
            <a:chOff x="602154" y="1817469"/>
            <a:chExt cx="2621106" cy="3067288"/>
          </a:xfrm>
        </p:grpSpPr>
        <p:sp>
          <p:nvSpPr>
            <p:cNvPr id="179" name="Diamond 178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iamond 180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Diamond 181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iamond 182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Diamond 183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iamond 184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iamond 185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Diamond 186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Diamond 187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254943" y="2074348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1656038" y="3133181"/>
            <a:ext cx="402868" cy="471446"/>
            <a:chOff x="602154" y="1817469"/>
            <a:chExt cx="2621106" cy="3067288"/>
          </a:xfrm>
        </p:grpSpPr>
        <p:sp>
          <p:nvSpPr>
            <p:cNvPr id="195" name="Diamond 19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Diamond 19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Diamond 19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amond 19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amond 19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iamond 19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Diamond 20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iamond 20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Diamond 203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606566" y="3133181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221830" y="4250781"/>
            <a:ext cx="402868" cy="471446"/>
            <a:chOff x="602154" y="1817469"/>
            <a:chExt cx="2621106" cy="3067288"/>
          </a:xfrm>
        </p:grpSpPr>
        <p:sp>
          <p:nvSpPr>
            <p:cNvPr id="211" name="Diamond 210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Diamond 211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amond 212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amond 213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iamond 214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amond 215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amond 216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Diamond 218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Diamond 219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2172358" y="4250781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4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2668258" y="5533481"/>
            <a:ext cx="402868" cy="471446"/>
            <a:chOff x="602154" y="1817469"/>
            <a:chExt cx="2621106" cy="3067288"/>
          </a:xfrm>
        </p:grpSpPr>
        <p:sp>
          <p:nvSpPr>
            <p:cNvPr id="227" name="Diamond 226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Diamond 227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Diamond 228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Diamond 229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Diamond 230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Diamond 231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Diamond 232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amond 233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amond 234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Diamond 235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618786" y="5533481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118381" y="1391479"/>
            <a:ext cx="76735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While memory leaks can be found with dynamic analysis, static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analysis is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extremely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important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 development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lifecycle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This type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of memory leak is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not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adequately covered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by existing static analysis tools. </a:t>
            </a:r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Currently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,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tracking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down these types of issues ahead of time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involves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heap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dumps in Android studio.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Static analysis is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automatic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and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mean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less additional work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by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the developer.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523" y="1869030"/>
            <a:ext cx="3313028" cy="3876994"/>
            <a:chOff x="602154" y="1817469"/>
            <a:chExt cx="2621106" cy="3067288"/>
          </a:xfrm>
          <a:noFill/>
        </p:grpSpPr>
        <p:sp>
          <p:nvSpPr>
            <p:cNvPr id="18" name="Diamond 17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grpFill/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grpFill/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grpFill/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grpFill/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29907" y="2725549"/>
            <a:ext cx="1319498" cy="2540000"/>
            <a:chOff x="1602148" y="2149964"/>
            <a:chExt cx="1319498" cy="2540000"/>
          </a:xfrm>
        </p:grpSpPr>
        <p:sp>
          <p:nvSpPr>
            <p:cNvPr id="87" name="Freeform 86"/>
            <p:cNvSpPr/>
            <p:nvPr/>
          </p:nvSpPr>
          <p:spPr>
            <a:xfrm>
              <a:off x="1703282" y="2737340"/>
              <a:ext cx="1032898" cy="910358"/>
            </a:xfrm>
            <a:custGeom>
              <a:avLst/>
              <a:gdLst>
                <a:gd name="connsiteX0" fmla="*/ 15069 w 1544611"/>
                <a:gd name="connsiteY0" fmla="*/ 1246909 h 1246909"/>
                <a:gd name="connsiteX1" fmla="*/ 31695 w 1544611"/>
                <a:gd name="connsiteY1" fmla="*/ 931026 h 1246909"/>
                <a:gd name="connsiteX2" fmla="*/ 297702 w 1544611"/>
                <a:gd name="connsiteY2" fmla="*/ 698269 h 1246909"/>
                <a:gd name="connsiteX3" fmla="*/ 1128975 w 1544611"/>
                <a:gd name="connsiteY3" fmla="*/ 532015 h 1246909"/>
                <a:gd name="connsiteX4" fmla="*/ 1478109 w 1544611"/>
                <a:gd name="connsiteY4" fmla="*/ 299259 h 1246909"/>
                <a:gd name="connsiteX5" fmla="*/ 1544611 w 1544611"/>
                <a:gd name="connsiteY5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611" h="1246909">
                  <a:moveTo>
                    <a:pt x="15069" y="1246909"/>
                  </a:moveTo>
                  <a:cubicBezTo>
                    <a:pt x="-171" y="1134687"/>
                    <a:pt x="-15410" y="1022466"/>
                    <a:pt x="31695" y="931026"/>
                  </a:cubicBezTo>
                  <a:cubicBezTo>
                    <a:pt x="78800" y="839586"/>
                    <a:pt x="114822" y="764771"/>
                    <a:pt x="297702" y="698269"/>
                  </a:cubicBezTo>
                  <a:cubicBezTo>
                    <a:pt x="480582" y="631767"/>
                    <a:pt x="932241" y="598517"/>
                    <a:pt x="1128975" y="532015"/>
                  </a:cubicBezTo>
                  <a:cubicBezTo>
                    <a:pt x="1325709" y="465513"/>
                    <a:pt x="1408836" y="387928"/>
                    <a:pt x="1478109" y="299259"/>
                  </a:cubicBezTo>
                  <a:cubicBezTo>
                    <a:pt x="1547382" y="210590"/>
                    <a:pt x="1511360" y="74815"/>
                    <a:pt x="1544611" y="0"/>
                  </a:cubicBezTo>
                </a:path>
              </a:pathLst>
            </a:cu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550714" y="2366408"/>
              <a:ext cx="370932" cy="370932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602148" y="2149964"/>
              <a:ext cx="209550" cy="2540000"/>
            </a:xfrm>
            <a:prstGeom prst="roundRect">
              <a:avLst>
                <a:gd name="adj" fmla="val 436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5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209200" y="1042903"/>
            <a:ext cx="177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4092" y="2951946"/>
            <a:ext cx="177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Code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67105" y="3167389"/>
            <a:ext cx="177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Bugs 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0703" y="6164467"/>
            <a:ext cx="234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Build System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47716" y="2630286"/>
            <a:ext cx="1405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0" dirty="0" smtClean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endParaRPr lang="en-US" sz="8000" dirty="0" smtClean="0">
              <a:solidFill>
                <a:srgbClr val="92D050"/>
              </a:solidFill>
              <a:latin typeface="Ubuntu" panose="020B05040306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8686" y="2630286"/>
            <a:ext cx="1405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0" dirty="0" smtClean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endParaRPr lang="en-US" sz="8000" dirty="0" smtClean="0">
              <a:solidFill>
                <a:srgbClr val="92D050"/>
              </a:solidFill>
              <a:latin typeface="Ubuntu" panose="020B05040306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8211" y="4778995"/>
            <a:ext cx="1405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↕</a:t>
            </a:r>
            <a:endParaRPr lang="en-US" sz="8000" dirty="0">
              <a:solidFill>
                <a:srgbClr val="92D050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332" y="1554640"/>
            <a:ext cx="3137612" cy="33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7500" y="1049038"/>
            <a:ext cx="825562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Activity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is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 single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screen in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Includes a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group of callback methods that allow the activity to understand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its changing state:</a:t>
            </a: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 smtClean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 smtClean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 smtClean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 smtClean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endParaRPr lang="en-US" dirty="0">
              <a:solidFill>
                <a:srgbClr val="5B9BD5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memory leak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will occur if </a:t>
            </a:r>
            <a:r>
              <a:rPr lang="en-US" sz="2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onDestroy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()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finishes and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some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reference to the Activity still exists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11407" y="879970"/>
            <a:ext cx="2872769" cy="5616713"/>
            <a:chOff x="1392495" y="203144"/>
            <a:chExt cx="3299844" cy="6451710"/>
          </a:xfrm>
        </p:grpSpPr>
        <p:pic>
          <p:nvPicPr>
            <p:cNvPr id="36" name="Picture 4" descr="http://ca.babytel.net/wp-content/themes/babytel/images/icons/Android-phon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495" y="203144"/>
              <a:ext cx="3299844" cy="6451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574340" y="884421"/>
              <a:ext cx="2923081" cy="4991724"/>
            </a:xfrm>
            <a:prstGeom prst="rect">
              <a:avLst/>
            </a:prstGeom>
            <a:solidFill>
              <a:srgbClr val="082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7258" y="2457116"/>
              <a:ext cx="1876730" cy="1982460"/>
            </a:xfrm>
            <a:prstGeom prst="rect">
              <a:avLst/>
            </a:prstGeom>
          </p:spPr>
        </p:pic>
      </p:grpSp>
      <p:sp>
        <p:nvSpPr>
          <p:cNvPr id="43" name="Snip Diagonal Corner Rectangle 42"/>
          <p:cNvSpPr/>
          <p:nvPr/>
        </p:nvSpPr>
        <p:spPr>
          <a:xfrm>
            <a:off x="5844432" y="3545144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onResume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</a:p>
        </p:txBody>
      </p:sp>
      <p:sp>
        <p:nvSpPr>
          <p:cNvPr id="46" name="Snip Diagonal Corner Rectangle 45"/>
          <p:cNvSpPr/>
          <p:nvPr/>
        </p:nvSpPr>
        <p:spPr>
          <a:xfrm>
            <a:off x="1077180" y="3545144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onStart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47" name="Snip Diagonal Corner Rectangle 46"/>
          <p:cNvSpPr/>
          <p:nvPr/>
        </p:nvSpPr>
        <p:spPr>
          <a:xfrm>
            <a:off x="3329252" y="3923370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onStop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48" name="Snip Diagonal Corner Rectangle 47"/>
          <p:cNvSpPr/>
          <p:nvPr/>
        </p:nvSpPr>
        <p:spPr>
          <a:xfrm>
            <a:off x="5606541" y="4252479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onRestart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49" name="Snip Diagonal Corner Rectangle 48"/>
          <p:cNvSpPr/>
          <p:nvPr/>
        </p:nvSpPr>
        <p:spPr>
          <a:xfrm>
            <a:off x="804297" y="4252479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onPause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51" name="Snip Diagonal Corner Rectangle 50"/>
          <p:cNvSpPr/>
          <p:nvPr/>
        </p:nvSpPr>
        <p:spPr>
          <a:xfrm>
            <a:off x="3592361" y="3202015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onCreate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</a:p>
        </p:txBody>
      </p:sp>
      <p:sp>
        <p:nvSpPr>
          <p:cNvPr id="52" name="Snip Diagonal Corner Rectangle 51"/>
          <p:cNvSpPr/>
          <p:nvPr/>
        </p:nvSpPr>
        <p:spPr>
          <a:xfrm>
            <a:off x="3081586" y="4630704"/>
            <a:ext cx="2403015" cy="548269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4FD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dam" panose="02000503000000000000" pitchFamily="50" charset="0"/>
              </a:rPr>
              <a:t>onDestroy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()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http://vignette4.wikia.nocookie.net/fallout/images/2/25/Android-logo.png/revision/latest?cb=201506181944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009897" y="2531895"/>
            <a:ext cx="2182103" cy="43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92101" y="1049038"/>
            <a:ext cx="11499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Diverging from the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defined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Activity Lifecycle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and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persisting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 reference in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memory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is an extremely dangerous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yet preventable practice.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87629" y="2608089"/>
            <a:ext cx="10793643" cy="3684465"/>
            <a:chOff x="201929" y="2875934"/>
            <a:chExt cx="10793643" cy="3684465"/>
          </a:xfrm>
        </p:grpSpPr>
        <p:grpSp>
          <p:nvGrpSpPr>
            <p:cNvPr id="173" name="Group 172"/>
            <p:cNvGrpSpPr/>
            <p:nvPr/>
          </p:nvGrpSpPr>
          <p:grpSpPr>
            <a:xfrm>
              <a:off x="201929" y="2903655"/>
              <a:ext cx="10793643" cy="3620683"/>
              <a:chOff x="87629" y="2771209"/>
              <a:chExt cx="10793643" cy="3620683"/>
            </a:xfrm>
          </p:grpSpPr>
          <p:sp>
            <p:nvSpPr>
              <p:cNvPr id="16" name="Snip Diagonal Corner Rectangle 15"/>
              <p:cNvSpPr/>
              <p:nvPr/>
            </p:nvSpPr>
            <p:spPr>
              <a:xfrm>
                <a:off x="87629" y="3051719"/>
                <a:ext cx="1159042" cy="563739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dam" panose="02000503000000000000" pitchFamily="50" charset="0"/>
                  </a:rPr>
                  <a:t>Activity Launched</a:t>
                </a:r>
                <a:endParaRPr lang="en-US" sz="12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22" name="Snip Diagonal Corner Rectangle 21"/>
              <p:cNvSpPr/>
              <p:nvPr/>
            </p:nvSpPr>
            <p:spPr>
              <a:xfrm>
                <a:off x="1078634" y="3391382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onCreate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23" name="Snip Diagonal Corner Rectangle 22"/>
              <p:cNvSpPr/>
              <p:nvPr/>
            </p:nvSpPr>
            <p:spPr>
              <a:xfrm>
                <a:off x="1932942" y="3626693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onStart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37" name="Snip Diagonal Corner Rectangle 36"/>
              <p:cNvSpPr/>
              <p:nvPr/>
            </p:nvSpPr>
            <p:spPr>
              <a:xfrm>
                <a:off x="2786245" y="3877613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onResume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52" name="Snip Diagonal Corner Rectangle 51"/>
              <p:cNvSpPr/>
              <p:nvPr/>
            </p:nvSpPr>
            <p:spPr>
              <a:xfrm>
                <a:off x="3614497" y="4086007"/>
                <a:ext cx="1159042" cy="563739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dam" panose="02000503000000000000" pitchFamily="50" charset="0"/>
                  </a:rPr>
                  <a:t>Activity Running</a:t>
                </a:r>
                <a:endParaRPr lang="en-US" sz="12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60" name="Snip Diagonal Corner Rectangle 59"/>
              <p:cNvSpPr/>
              <p:nvPr/>
            </p:nvSpPr>
            <p:spPr>
              <a:xfrm>
                <a:off x="4616693" y="4411564"/>
                <a:ext cx="980554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latin typeface="Adam" panose="02000503000000000000" pitchFamily="50" charset="0"/>
                  </a:rPr>
                  <a:t>Another Activity comes to the  foreground</a:t>
                </a:r>
                <a:endParaRPr lang="en-US" sz="7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67" name="Snip Diagonal Corner Rectangle 66"/>
              <p:cNvSpPr/>
              <p:nvPr/>
            </p:nvSpPr>
            <p:spPr>
              <a:xfrm>
                <a:off x="5468744" y="4649747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onPause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73" name="Snip Diagonal Corner Rectangle 72"/>
              <p:cNvSpPr/>
              <p:nvPr/>
            </p:nvSpPr>
            <p:spPr>
              <a:xfrm>
                <a:off x="6322550" y="4889432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dam" panose="02000503000000000000" pitchFamily="50" charset="0"/>
                  </a:rPr>
                  <a:t>The Activity is no longer visible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78" name="Snip Diagonal Corner Rectangle 77"/>
              <p:cNvSpPr/>
              <p:nvPr/>
            </p:nvSpPr>
            <p:spPr>
              <a:xfrm>
                <a:off x="7163979" y="5129116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onStop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82" name="Snip Diagonal Corner Rectangle 81"/>
              <p:cNvSpPr/>
              <p:nvPr/>
            </p:nvSpPr>
            <p:spPr>
              <a:xfrm>
                <a:off x="8023511" y="5368801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dam" panose="02000503000000000000" pitchFamily="50" charset="0"/>
                  </a:rPr>
                  <a:t>The activity is finishing or being destroyed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85" name="Snip Diagonal Corner Rectangle 84"/>
              <p:cNvSpPr/>
              <p:nvPr/>
            </p:nvSpPr>
            <p:spPr>
              <a:xfrm>
                <a:off x="8866624" y="5615034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onDestroy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87" name="Snip Diagonal Corner Rectangle 86"/>
              <p:cNvSpPr/>
              <p:nvPr/>
            </p:nvSpPr>
            <p:spPr>
              <a:xfrm>
                <a:off x="9722230" y="5812535"/>
                <a:ext cx="1159042" cy="563739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dam" panose="02000503000000000000" pitchFamily="50" charset="0"/>
                  </a:rPr>
                  <a:t>Activity Shutdown</a:t>
                </a:r>
                <a:endParaRPr lang="en-US" sz="1200" dirty="0">
                  <a:latin typeface="Adam" panose="02000503000000000000" pitchFamily="50" charset="0"/>
                </a:endParaRPr>
              </a:p>
            </p:txBody>
          </p:sp>
          <p:cxnSp>
            <p:nvCxnSpPr>
              <p:cNvPr id="88" name="Elbow Connector 87"/>
              <p:cNvCxnSpPr>
                <a:stCxn id="16" idx="0"/>
                <a:endCxn id="22" idx="3"/>
              </p:cNvCxnSpPr>
              <p:nvPr/>
            </p:nvCxnSpPr>
            <p:spPr>
              <a:xfrm>
                <a:off x="1246671" y="3333589"/>
                <a:ext cx="324756" cy="57793"/>
              </a:xfrm>
              <a:prstGeom prst="bentConnector2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endCxn id="23" idx="3"/>
              </p:cNvCxnSpPr>
              <p:nvPr/>
            </p:nvCxnSpPr>
            <p:spPr>
              <a:xfrm>
                <a:off x="1932942" y="3391382"/>
                <a:ext cx="492793" cy="235311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>
                <a:endCxn id="37" idx="3"/>
              </p:cNvCxnSpPr>
              <p:nvPr/>
            </p:nvCxnSpPr>
            <p:spPr>
              <a:xfrm>
                <a:off x="2786245" y="3626693"/>
                <a:ext cx="492793" cy="250920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>
                <a:endCxn id="52" idx="3"/>
              </p:cNvCxnSpPr>
              <p:nvPr/>
            </p:nvCxnSpPr>
            <p:spPr>
              <a:xfrm>
                <a:off x="3639476" y="3877613"/>
                <a:ext cx="554542" cy="208394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endCxn id="60" idx="3"/>
              </p:cNvCxnSpPr>
              <p:nvPr/>
            </p:nvCxnSpPr>
            <p:spPr>
              <a:xfrm>
                <a:off x="4572000" y="4084320"/>
                <a:ext cx="534970" cy="327244"/>
              </a:xfrm>
              <a:prstGeom prst="bentConnector2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60" idx="1"/>
              </p:cNvCxnSpPr>
              <p:nvPr/>
            </p:nvCxnSpPr>
            <p:spPr>
              <a:xfrm rot="16200000" flipH="1">
                <a:off x="5233018" y="4764886"/>
                <a:ext cx="238182" cy="490279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106"/>
              <p:cNvCxnSpPr>
                <a:endCxn id="73" idx="3"/>
              </p:cNvCxnSpPr>
              <p:nvPr/>
            </p:nvCxnSpPr>
            <p:spPr>
              <a:xfrm>
                <a:off x="6334858" y="4649746"/>
                <a:ext cx="480485" cy="239686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73" idx="1"/>
              </p:cNvCxnSpPr>
              <p:nvPr/>
            </p:nvCxnSpPr>
            <p:spPr>
              <a:xfrm rot="16200000" flipH="1">
                <a:off x="6914168" y="5269978"/>
                <a:ext cx="239684" cy="437334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endCxn id="82" idx="3"/>
              </p:cNvCxnSpPr>
              <p:nvPr/>
            </p:nvCxnSpPr>
            <p:spPr>
              <a:xfrm>
                <a:off x="7965811" y="5129115"/>
                <a:ext cx="550493" cy="239686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82" idx="1"/>
              </p:cNvCxnSpPr>
              <p:nvPr/>
            </p:nvCxnSpPr>
            <p:spPr>
              <a:xfrm rot="16200000" flipH="1">
                <a:off x="8612977" y="5751498"/>
                <a:ext cx="243853" cy="437199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Elbow Connector 120"/>
              <p:cNvCxnSpPr>
                <a:endCxn id="87" idx="3"/>
              </p:cNvCxnSpPr>
              <p:nvPr/>
            </p:nvCxnSpPr>
            <p:spPr>
              <a:xfrm>
                <a:off x="9758856" y="5615035"/>
                <a:ext cx="542895" cy="197500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Snip Diagonal Corner Rectangle 128"/>
              <p:cNvSpPr/>
              <p:nvPr/>
            </p:nvSpPr>
            <p:spPr>
              <a:xfrm>
                <a:off x="5474750" y="2771211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dam" panose="02000503000000000000" pitchFamily="50" charset="0"/>
                  </a:rPr>
                  <a:t>onRestart</a:t>
                </a:r>
                <a:r>
                  <a:rPr lang="en-US" sz="800" dirty="0" smtClean="0">
                    <a:latin typeface="Adam" panose="02000503000000000000" pitchFamily="50" charset="0"/>
                  </a:rPr>
                  <a:t>()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130" name="Snip Diagonal Corner Rectangle 129"/>
              <p:cNvSpPr/>
              <p:nvPr/>
            </p:nvSpPr>
            <p:spPr>
              <a:xfrm>
                <a:off x="7164578" y="3922308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dam" panose="02000503000000000000" pitchFamily="50" charset="0"/>
                  </a:rPr>
                  <a:t>User navigate to the activity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cxnSp>
            <p:nvCxnSpPr>
              <p:cNvPr id="131" name="Elbow Connector 130"/>
              <p:cNvCxnSpPr>
                <a:stCxn id="130" idx="1"/>
                <a:endCxn id="78" idx="3"/>
              </p:cNvCxnSpPr>
              <p:nvPr/>
            </p:nvCxnSpPr>
            <p:spPr>
              <a:xfrm rot="5400000">
                <a:off x="7293354" y="4765098"/>
                <a:ext cx="727437" cy="59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/>
              <p:cNvCxnSpPr>
                <a:endCxn id="130" idx="3"/>
              </p:cNvCxnSpPr>
              <p:nvPr/>
            </p:nvCxnSpPr>
            <p:spPr>
              <a:xfrm>
                <a:off x="6143625" y="3248025"/>
                <a:ext cx="1513746" cy="674283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lbow Connector 139"/>
              <p:cNvCxnSpPr>
                <a:endCxn id="23" idx="3"/>
              </p:cNvCxnSpPr>
              <p:nvPr/>
            </p:nvCxnSpPr>
            <p:spPr>
              <a:xfrm rot="10800000" flipV="1">
                <a:off x="2425735" y="2771209"/>
                <a:ext cx="3291478" cy="855483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Snip Diagonal Corner Rectangle 151"/>
              <p:cNvSpPr/>
              <p:nvPr/>
            </p:nvSpPr>
            <p:spPr>
              <a:xfrm>
                <a:off x="5464784" y="3919530"/>
                <a:ext cx="985585" cy="479371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dam" panose="02000503000000000000" pitchFamily="50" charset="0"/>
                  </a:rPr>
                  <a:t>User returns to the activity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cxnSp>
            <p:nvCxnSpPr>
              <p:cNvPr id="153" name="Elbow Connector 152"/>
              <p:cNvCxnSpPr>
                <a:stCxn id="152" idx="1"/>
                <a:endCxn id="67" idx="3"/>
              </p:cNvCxnSpPr>
              <p:nvPr/>
            </p:nvCxnSpPr>
            <p:spPr>
              <a:xfrm rot="16200000" flipH="1">
                <a:off x="5834134" y="4522344"/>
                <a:ext cx="250846" cy="3960"/>
              </a:xfrm>
              <a:prstGeom prst="bentConnector3">
                <a:avLst>
                  <a:gd name="adj1" fmla="val 637"/>
                </a:avLst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endCxn id="152" idx="3"/>
              </p:cNvCxnSpPr>
              <p:nvPr/>
            </p:nvCxnSpPr>
            <p:spPr>
              <a:xfrm>
                <a:off x="3276341" y="3626693"/>
                <a:ext cx="2681236" cy="292837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Snip Diagonal Corner Rectangle 175"/>
              <p:cNvSpPr/>
              <p:nvPr/>
            </p:nvSpPr>
            <p:spPr>
              <a:xfrm>
                <a:off x="7126063" y="5964171"/>
                <a:ext cx="1060948" cy="363372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dam" panose="02000503000000000000" pitchFamily="50" charset="0"/>
                  </a:rPr>
                  <a:t>Apps with higher priority need memory</a:t>
                </a:r>
                <a:endParaRPr lang="en-US" sz="800" dirty="0">
                  <a:latin typeface="Adam" panose="02000503000000000000" pitchFamily="50" charset="0"/>
                </a:endParaRPr>
              </a:p>
            </p:txBody>
          </p:sp>
          <p:sp>
            <p:nvSpPr>
              <p:cNvPr id="178" name="Snip Diagonal Corner Rectangle 177"/>
              <p:cNvSpPr/>
              <p:nvPr/>
            </p:nvSpPr>
            <p:spPr>
              <a:xfrm>
                <a:off x="3614497" y="5821803"/>
                <a:ext cx="1159042" cy="563739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dam" panose="02000503000000000000" pitchFamily="50" charset="0"/>
                  </a:rPr>
                  <a:t>App process killed</a:t>
                </a:r>
                <a:endParaRPr lang="en-US" sz="1200" dirty="0">
                  <a:latin typeface="Adam" panose="02000503000000000000" pitchFamily="50" charset="0"/>
                </a:endParaRPr>
              </a:p>
            </p:txBody>
          </p:sp>
          <p:cxnSp>
            <p:nvCxnSpPr>
              <p:cNvPr id="179" name="Elbow Connector 178"/>
              <p:cNvCxnSpPr>
                <a:stCxn id="78" idx="1"/>
                <a:endCxn id="176" idx="3"/>
              </p:cNvCxnSpPr>
              <p:nvPr/>
            </p:nvCxnSpPr>
            <p:spPr>
              <a:xfrm rot="5400000">
                <a:off x="7478813" y="5786212"/>
                <a:ext cx="355684" cy="23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lbow Connector 181"/>
              <p:cNvCxnSpPr>
                <a:stCxn id="176" idx="1"/>
              </p:cNvCxnSpPr>
              <p:nvPr/>
            </p:nvCxnSpPr>
            <p:spPr>
              <a:xfrm rot="5400000">
                <a:off x="6038458" y="4773812"/>
                <a:ext cx="64348" cy="3171811"/>
              </a:xfrm>
              <a:prstGeom prst="bentConnector2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Snip Diagonal Corner Rectangle 197"/>
              <p:cNvSpPr/>
              <p:nvPr/>
            </p:nvSpPr>
            <p:spPr>
              <a:xfrm>
                <a:off x="1042395" y="5964171"/>
                <a:ext cx="1060948" cy="363372"/>
              </a:xfrm>
              <a:prstGeom prst="snip2DiagRect">
                <a:avLst>
                  <a:gd name="adj1" fmla="val 50000"/>
                  <a:gd name="adj2" fmla="val 16667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latin typeface="Adam" panose="02000503000000000000" pitchFamily="50" charset="0"/>
                  </a:rPr>
                  <a:t>User navigate to the activity</a:t>
                </a:r>
              </a:p>
            </p:txBody>
          </p:sp>
          <p:cxnSp>
            <p:nvCxnSpPr>
              <p:cNvPr id="204" name="Elbow Connector 203"/>
              <p:cNvCxnSpPr>
                <a:endCxn id="198" idx="1"/>
              </p:cNvCxnSpPr>
              <p:nvPr/>
            </p:nvCxnSpPr>
            <p:spPr>
              <a:xfrm rot="10800000">
                <a:off x="1572870" y="6327543"/>
                <a:ext cx="2149025" cy="57492"/>
              </a:xfrm>
              <a:prstGeom prst="bentConnector2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Elbow Connector 208"/>
              <p:cNvCxnSpPr>
                <a:stCxn id="22" idx="1"/>
                <a:endCxn id="198" idx="3"/>
              </p:cNvCxnSpPr>
              <p:nvPr/>
            </p:nvCxnSpPr>
            <p:spPr>
              <a:xfrm rot="16200000" flipH="1">
                <a:off x="525439" y="4916741"/>
                <a:ext cx="2093418" cy="144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 rot="19045253">
              <a:off x="4323667" y="2875934"/>
              <a:ext cx="61894" cy="63912"/>
              <a:chOff x="6762750" y="2903655"/>
              <a:chExt cx="100584" cy="103864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/>
            <p:cNvGrpSpPr/>
            <p:nvPr/>
          </p:nvGrpSpPr>
          <p:grpSpPr>
            <a:xfrm rot="19045253">
              <a:off x="7079870" y="3352574"/>
              <a:ext cx="61894" cy="63912"/>
              <a:chOff x="6762750" y="2903655"/>
              <a:chExt cx="100584" cy="103864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/>
            <p:cNvGrpSpPr/>
            <p:nvPr/>
          </p:nvGrpSpPr>
          <p:grpSpPr>
            <a:xfrm rot="19045253">
              <a:off x="7081568" y="6496487"/>
              <a:ext cx="61894" cy="63912"/>
              <a:chOff x="6762750" y="2903655"/>
              <a:chExt cx="100584" cy="103864"/>
            </a:xfrm>
          </p:grpSpPr>
          <p:cxnSp>
            <p:nvCxnSpPr>
              <p:cNvPr id="243" name="Straight Connector 242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 rot="2747270">
              <a:off x="1656408" y="4411084"/>
              <a:ext cx="61894" cy="63912"/>
              <a:chOff x="6762750" y="2903655"/>
              <a:chExt cx="100584" cy="103864"/>
            </a:xfrm>
          </p:grpSpPr>
          <p:cxnSp>
            <p:nvCxnSpPr>
              <p:cNvPr id="246" name="Straight Connector 245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/>
            <p:cNvGrpSpPr/>
            <p:nvPr/>
          </p:nvGrpSpPr>
          <p:grpSpPr>
            <a:xfrm rot="19045253">
              <a:off x="4321781" y="3732716"/>
              <a:ext cx="61894" cy="63912"/>
              <a:chOff x="6762750" y="2903655"/>
              <a:chExt cx="100584" cy="103864"/>
            </a:xfrm>
          </p:grpSpPr>
          <p:cxnSp>
            <p:nvCxnSpPr>
              <p:cNvPr id="249" name="Straight Connector 248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 rot="8044321">
              <a:off x="2294163" y="3492905"/>
              <a:ext cx="61894" cy="63912"/>
              <a:chOff x="6762750" y="2903655"/>
              <a:chExt cx="100584" cy="103864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 rot="8044321">
              <a:off x="1471542" y="3434077"/>
              <a:ext cx="61894" cy="63912"/>
              <a:chOff x="6762750" y="2903655"/>
              <a:chExt cx="100584" cy="103864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4FD7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 rot="8044321">
              <a:off x="3141652" y="3727437"/>
              <a:ext cx="61894" cy="63912"/>
              <a:chOff x="6762750" y="2903655"/>
              <a:chExt cx="100584" cy="103864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 rot="8044321">
              <a:off x="4031707" y="3980767"/>
              <a:ext cx="61894" cy="63912"/>
              <a:chOff x="6762750" y="2903655"/>
              <a:chExt cx="100584" cy="103864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 rot="8044321">
              <a:off x="5371210" y="5229609"/>
              <a:ext cx="61894" cy="63912"/>
              <a:chOff x="6762750" y="2903655"/>
              <a:chExt cx="100584" cy="103864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/>
            <p:cNvGrpSpPr/>
            <p:nvPr/>
          </p:nvGrpSpPr>
          <p:grpSpPr>
            <a:xfrm rot="8044321">
              <a:off x="7062921" y="5711360"/>
              <a:ext cx="61894" cy="63912"/>
              <a:chOff x="6762750" y="2903655"/>
              <a:chExt cx="100584" cy="103864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 rot="8044321">
              <a:off x="8772737" y="6197274"/>
              <a:ext cx="61894" cy="63912"/>
              <a:chOff x="6762750" y="2903655"/>
              <a:chExt cx="100584" cy="103864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71"/>
            <p:cNvGrpSpPr/>
            <p:nvPr/>
          </p:nvGrpSpPr>
          <p:grpSpPr>
            <a:xfrm rot="8044321">
              <a:off x="10131591" y="5715523"/>
              <a:ext cx="61894" cy="63912"/>
              <a:chOff x="6762750" y="2903655"/>
              <a:chExt cx="100584" cy="103864"/>
            </a:xfrm>
          </p:grpSpPr>
          <p:cxnSp>
            <p:nvCxnSpPr>
              <p:cNvPr id="273" name="Straight Connector 272"/>
              <p:cNvCxnSpPr/>
              <p:nvPr/>
            </p:nvCxnSpPr>
            <p:spPr>
              <a:xfrm>
                <a:off x="6765131" y="2903655"/>
                <a:ext cx="0" cy="103864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6762750" y="2903655"/>
                <a:ext cx="100584" cy="0"/>
              </a:xfrm>
              <a:prstGeom prst="line">
                <a:avLst/>
              </a:prstGeom>
              <a:ln>
                <a:solidFill>
                  <a:srgbClr val="007E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81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5400000">
            <a:off x="6755593" y="1459749"/>
            <a:ext cx="6453216" cy="3937000"/>
            <a:chOff x="4779565" y="1469038"/>
            <a:chExt cx="7132615" cy="3784566"/>
          </a:xfrm>
        </p:grpSpPr>
        <p:sp>
          <p:nvSpPr>
            <p:cNvPr id="82" name="Snip Diagonal Corner Rectangle 81"/>
            <p:cNvSpPr/>
            <p:nvPr/>
          </p:nvSpPr>
          <p:spPr>
            <a:xfrm>
              <a:off x="4779565" y="1469038"/>
              <a:ext cx="7107636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4FD7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dam" panose="02000503000000000000" pitchFamily="50" charset="0"/>
              </a:endParaRPr>
            </a:p>
          </p:txBody>
        </p:sp>
        <p:sp>
          <p:nvSpPr>
            <p:cNvPr id="83" name="Snip Diagonal Corner Rectangle 82"/>
            <p:cNvSpPr/>
            <p:nvPr/>
          </p:nvSpPr>
          <p:spPr>
            <a:xfrm>
              <a:off x="4804544" y="2486607"/>
              <a:ext cx="7107636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6BD8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dam" panose="02000503000000000000" pitchFamily="50" charset="0"/>
              </a:endParaRPr>
            </a:p>
          </p:txBody>
        </p:sp>
        <p:sp>
          <p:nvSpPr>
            <p:cNvPr id="84" name="Snip Diagonal Corner Rectangle 83"/>
            <p:cNvSpPr/>
            <p:nvPr/>
          </p:nvSpPr>
          <p:spPr>
            <a:xfrm>
              <a:off x="4779565" y="3503695"/>
              <a:ext cx="7107636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11A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dam" panose="02000503000000000000" pitchFamily="50" charset="0"/>
              </a:endParaRPr>
            </a:p>
          </p:txBody>
        </p:sp>
        <p:sp>
          <p:nvSpPr>
            <p:cNvPr id="85" name="Snip Diagonal Corner Rectangle 84"/>
            <p:cNvSpPr/>
            <p:nvPr/>
          </p:nvSpPr>
          <p:spPr>
            <a:xfrm>
              <a:off x="4779565" y="4517313"/>
              <a:ext cx="7107636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007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dam" panose="02000503000000000000" pitchFamily="50" charset="0"/>
              </a:endParaRPr>
            </a:p>
          </p:txBody>
        </p:sp>
      </p:grpSp>
      <p:pic>
        <p:nvPicPr>
          <p:cNvPr id="24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78" y="203145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627923" y="884422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42" y="3955218"/>
            <a:ext cx="1037124" cy="109555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642913" y="3334241"/>
            <a:ext cx="2924567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dam" panose="02000503000000000000" pitchFamily="50" charset="0"/>
              </a:rPr>
              <a:t>Static memory leak detection for Android</a:t>
            </a:r>
            <a:endParaRPr lang="en-US" sz="1000" dirty="0">
              <a:latin typeface="Adam" panose="02000503000000000000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54891" y="5394466"/>
            <a:ext cx="2879597" cy="382606"/>
            <a:chOff x="3700058" y="3910661"/>
            <a:chExt cx="2879597" cy="382606"/>
          </a:xfrm>
        </p:grpSpPr>
        <p:sp>
          <p:nvSpPr>
            <p:cNvPr id="29" name="Rectangle 28"/>
            <p:cNvSpPr/>
            <p:nvPr/>
          </p:nvSpPr>
          <p:spPr>
            <a:xfrm>
              <a:off x="3700058" y="3910661"/>
              <a:ext cx="23926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</a:rPr>
                <a:t>Alon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Grinshpoon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 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375" y="3910661"/>
              <a:ext cx="26212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Jacob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Sachs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jss2273@columbia.edu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899660" y="1859053"/>
            <a:ext cx="239268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E6121 Reliable </a:t>
            </a:r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Software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pic>
        <p:nvPicPr>
          <p:cNvPr id="32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6930666" y="1013057"/>
            <a:ext cx="562624" cy="4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273040" y="2194356"/>
            <a:ext cx="164592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Final Project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4891" y="2564188"/>
            <a:ext cx="2879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6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53" name="Right Triangle 52"/>
          <p:cNvSpPr/>
          <p:nvPr/>
        </p:nvSpPr>
        <p:spPr>
          <a:xfrm rot="5400000">
            <a:off x="4637241" y="875104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7628" y="105471"/>
            <a:ext cx="1677672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Live Demo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1711" y="488077"/>
            <a:ext cx="683399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8228" y="870683"/>
            <a:ext cx="33413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We developed a leaky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A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ndroid app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that implements all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4 anti-patterns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Destroy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an Activity by switching the phone orientation. A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memory leak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will follow.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rgbClr val="1884AB"/>
                </a:solidFill>
                <a:latin typeface="Adam" panose="02000503000000000000" pitchFamily="50" charset="0"/>
              </a:rPr>
              <a:t>APK file included with submission.</a:t>
            </a:r>
          </a:p>
        </p:txBody>
      </p:sp>
    </p:spTree>
    <p:extLst>
      <p:ext uri="{BB962C8B-B14F-4D97-AF65-F5344CB8AC3E}">
        <p14:creationId xmlns:p14="http://schemas.microsoft.com/office/powerpoint/2010/main" val="11520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93474" y="1079844"/>
            <a:ext cx="2409988" cy="5138076"/>
            <a:chOff x="1917700" y="3058514"/>
            <a:chExt cx="1191374" cy="2540000"/>
          </a:xfrm>
        </p:grpSpPr>
        <p:sp>
          <p:nvSpPr>
            <p:cNvPr id="60" name="Rounded Rectangle 59"/>
            <p:cNvSpPr/>
            <p:nvPr/>
          </p:nvSpPr>
          <p:spPr>
            <a:xfrm>
              <a:off x="1917700" y="3058514"/>
              <a:ext cx="209550" cy="2540000"/>
            </a:xfrm>
            <a:prstGeom prst="roundRect">
              <a:avLst>
                <a:gd name="adj" fmla="val 436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5400000">
              <a:off x="2473196" y="3821636"/>
              <a:ext cx="201032" cy="1070724"/>
            </a:xfrm>
            <a:prstGeom prst="roundRect">
              <a:avLst>
                <a:gd name="adj" fmla="val 373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870942" y="5447205"/>
            <a:ext cx="1029065" cy="1204239"/>
            <a:chOff x="1155783" y="1145605"/>
            <a:chExt cx="1029065" cy="1204239"/>
          </a:xfrm>
        </p:grpSpPr>
        <p:grpSp>
          <p:nvGrpSpPr>
            <p:cNvPr id="63" name="Group 62"/>
            <p:cNvGrpSpPr/>
            <p:nvPr/>
          </p:nvGrpSpPr>
          <p:grpSpPr>
            <a:xfrm>
              <a:off x="1155783" y="1145605"/>
              <a:ext cx="1029065" cy="1204239"/>
              <a:chOff x="602154" y="1817469"/>
              <a:chExt cx="2621106" cy="3067288"/>
            </a:xfrm>
          </p:grpSpPr>
          <p:sp>
            <p:nvSpPr>
              <p:cNvPr id="65" name="Diamond 64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iamond 65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iamond 66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amond 70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Diamond 71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amond 72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amond 73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4" name="Picture 4" descr="Images facebook f logo png transparent background pag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71" y="1440180"/>
              <a:ext cx="615090" cy="61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0" y="6466778"/>
            <a:ext cx="379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http://fbinfer.com/docs/checkers.html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82592" y="941861"/>
            <a:ext cx="3372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dirty="0" smtClean="0">
                <a:solidFill>
                  <a:srgbClr val="92D050"/>
                </a:solidFill>
                <a:latin typeface="Adam" panose="02000503000000000000" pitchFamily="50" charset="0"/>
              </a:rPr>
              <a:t>Checkers</a:t>
            </a:r>
            <a:endParaRPr lang="en-US" sz="60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7608" y="1199278"/>
            <a:ext cx="67803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The Infer analyzer performs sophisticated </a:t>
            </a:r>
            <a:r>
              <a:rPr lang="en-US" sz="2800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interprocedural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 static analysis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 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When this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is not needed,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one m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y refer to the </a:t>
            </a:r>
            <a:r>
              <a:rPr lang="en-US" sz="2800" dirty="0" err="1">
                <a:solidFill>
                  <a:srgbClr val="92D050"/>
                </a:solidFill>
                <a:latin typeface="Adam" panose="02000503000000000000" pitchFamily="50" charset="0"/>
              </a:rPr>
              <a:t>Infer:Checkers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framework.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Checkers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can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analyze and check for a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given property in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each method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of a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given project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intra-procedurally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instead of inter-procedurally.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197447" y="2264500"/>
            <a:ext cx="2083216" cy="1836069"/>
          </a:xfrm>
          <a:custGeom>
            <a:avLst/>
            <a:gdLst>
              <a:gd name="connsiteX0" fmla="*/ 15069 w 1544611"/>
              <a:gd name="connsiteY0" fmla="*/ 1246909 h 1246909"/>
              <a:gd name="connsiteX1" fmla="*/ 31695 w 1544611"/>
              <a:gd name="connsiteY1" fmla="*/ 931026 h 1246909"/>
              <a:gd name="connsiteX2" fmla="*/ 297702 w 1544611"/>
              <a:gd name="connsiteY2" fmla="*/ 698269 h 1246909"/>
              <a:gd name="connsiteX3" fmla="*/ 1128975 w 1544611"/>
              <a:gd name="connsiteY3" fmla="*/ 532015 h 1246909"/>
              <a:gd name="connsiteX4" fmla="*/ 1478109 w 1544611"/>
              <a:gd name="connsiteY4" fmla="*/ 299259 h 1246909"/>
              <a:gd name="connsiteX5" fmla="*/ 1544611 w 1544611"/>
              <a:gd name="connsiteY5" fmla="*/ 0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611" h="1246909">
                <a:moveTo>
                  <a:pt x="15069" y="1246909"/>
                </a:moveTo>
                <a:cubicBezTo>
                  <a:pt x="-171" y="1134687"/>
                  <a:pt x="-15410" y="1022466"/>
                  <a:pt x="31695" y="931026"/>
                </a:cubicBezTo>
                <a:cubicBezTo>
                  <a:pt x="78800" y="839586"/>
                  <a:pt x="114822" y="764771"/>
                  <a:pt x="297702" y="698269"/>
                </a:cubicBezTo>
                <a:cubicBezTo>
                  <a:pt x="480582" y="631767"/>
                  <a:pt x="932241" y="598517"/>
                  <a:pt x="1128975" y="532015"/>
                </a:cubicBezTo>
                <a:cubicBezTo>
                  <a:pt x="1325709" y="465513"/>
                  <a:pt x="1408836" y="387928"/>
                  <a:pt x="1478109" y="299259"/>
                </a:cubicBezTo>
                <a:cubicBezTo>
                  <a:pt x="1547382" y="210590"/>
                  <a:pt x="1511360" y="74815"/>
                  <a:pt x="1544611" y="0"/>
                </a:cubicBezTo>
              </a:path>
            </a:pathLst>
          </a:cu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06602" y="1516380"/>
            <a:ext cx="748120" cy="748120"/>
          </a:xfrm>
          <a:prstGeom prst="ellipse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93473" y="1079843"/>
            <a:ext cx="422634" cy="5139802"/>
          </a:xfrm>
          <a:prstGeom prst="roundRect">
            <a:avLst>
              <a:gd name="adj" fmla="val 436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870942" y="5447203"/>
            <a:ext cx="1029065" cy="1204239"/>
            <a:chOff x="9735971" y="1145605"/>
            <a:chExt cx="1029065" cy="1204239"/>
          </a:xfrm>
        </p:grpSpPr>
        <p:grpSp>
          <p:nvGrpSpPr>
            <p:cNvPr id="102" name="Group 101"/>
            <p:cNvGrpSpPr/>
            <p:nvPr/>
          </p:nvGrpSpPr>
          <p:grpSpPr>
            <a:xfrm>
              <a:off x="9735971" y="1145605"/>
              <a:ext cx="1029065" cy="1204239"/>
              <a:chOff x="602154" y="1817469"/>
              <a:chExt cx="2621106" cy="3067288"/>
            </a:xfrm>
          </p:grpSpPr>
          <p:sp>
            <p:nvSpPr>
              <p:cNvPr id="104" name="Diamond 103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amond 104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amond 105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amond 106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iamond 107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Diamond 108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Diamond 109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Diamond 110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Diamond 111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amond 112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33" b="96667" l="3222" r="96778">
                          <a14:foregroundMark x1="22444" y1="14333" x2="22444" y2="14333"/>
                          <a14:foregroundMark x1="22333" y1="6667" x2="22333" y2="6667"/>
                          <a14:foregroundMark x1="34667" y1="27333" x2="34667" y2="27333"/>
                          <a14:foregroundMark x1="67333" y1="27000" x2="67333" y2="27000"/>
                          <a14:foregroundMark x1="70000" y1="15778" x2="70000" y2="15778"/>
                          <a14:foregroundMark x1="78222" y1="7111" x2="78222" y2="7111"/>
                          <a14:foregroundMark x1="37333" y1="91889" x2="37333" y2="91889"/>
                          <a14:foregroundMark x1="62444" y1="84889" x2="62444" y2="84889"/>
                          <a14:foregroundMark x1="61000" y1="75667" x2="61000" y2="75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6874" y="1381965"/>
              <a:ext cx="767258" cy="767258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>
          <a:xfrm>
            <a:off x="1682591" y="5427586"/>
            <a:ext cx="4782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dirty="0" smtClean="0">
                <a:solidFill>
                  <a:srgbClr val="92D050"/>
                </a:solidFill>
                <a:latin typeface="Adam" panose="02000503000000000000" pitchFamily="50" charset="0"/>
              </a:rPr>
              <a:t>Our Checkers</a:t>
            </a:r>
            <a:endParaRPr lang="en-US" sz="60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27608" y="1199278"/>
            <a:ext cx="67803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Written in </a:t>
            </a:r>
            <a:r>
              <a:rPr lang="en-US" sz="2800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OCaml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Checks if the anti-patterns exist in the code and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references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still exist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to the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Activity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This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will result in a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memory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leak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Already integrated in the Infer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framework.</a:t>
            </a:r>
          </a:p>
          <a:p>
            <a:pPr algn="just"/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Run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:</a:t>
            </a:r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120" name="Snip Diagonal Corner Rectangle 119"/>
          <p:cNvSpPr/>
          <p:nvPr/>
        </p:nvSpPr>
        <p:spPr>
          <a:xfrm>
            <a:off x="5305245" y="4775572"/>
            <a:ext cx="6594761" cy="495168"/>
          </a:xfrm>
          <a:prstGeom prst="snip2DiagRect">
            <a:avLst>
              <a:gd name="adj1" fmla="val 16198"/>
              <a:gd name="adj2" fmla="val 90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 -a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checkers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gradlew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./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gradlew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528931" y="1304734"/>
            <a:ext cx="6256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Considered as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Context leaks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specific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to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 Android,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Activity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is a subtype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of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the Context class.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Infer reports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 Context leak when it determines that a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chain of references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between a static field and a Context may exist at the end of a public method of a non-Application Context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subtype.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678087" y="2979795"/>
            <a:ext cx="4505731" cy="736291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solidFill>
              <a:srgbClr val="4FD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Activities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0109" y="2123622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Implementing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669584" y="4063382"/>
            <a:ext cx="4505731" cy="736291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solidFill>
              <a:srgbClr val="11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Inner </a:t>
            </a:r>
            <a:r>
              <a:rPr lang="en-US" sz="3600" dirty="0">
                <a:latin typeface="Adam" panose="02000503000000000000" pitchFamily="50" charset="0"/>
              </a:rPr>
              <a:t>C</a:t>
            </a:r>
            <a:r>
              <a:rPr lang="en-US" sz="3600" dirty="0" smtClean="0">
                <a:latin typeface="Adam" panose="02000503000000000000" pitchFamily="50" charset="0"/>
              </a:rPr>
              <a:t>lasses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862" y="4944950"/>
            <a:ext cx="2060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Detection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391150" y="1126892"/>
            <a:ext cx="6517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Adam" panose="02000503000000000000" pitchFamily="50" charset="0"/>
              </a:rPr>
              <a:t>Wrote our </a:t>
            </a:r>
            <a:r>
              <a:rPr lang="en-US" sz="3200" dirty="0" smtClean="0">
                <a:solidFill>
                  <a:srgbClr val="92D050"/>
                </a:solidFill>
                <a:latin typeface="Adam" panose="02000503000000000000" pitchFamily="50" charset="0"/>
              </a:rPr>
              <a:t>own checker </a:t>
            </a:r>
            <a:r>
              <a:rPr lang="en-US" sz="3200" dirty="0" smtClean="0">
                <a:solidFill>
                  <a:schemeClr val="bg1"/>
                </a:solidFill>
                <a:latin typeface="Adam" panose="02000503000000000000" pitchFamily="50" charset="0"/>
              </a:rPr>
              <a:t>over Infer: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878" y="1964968"/>
            <a:ext cx="5812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Detects the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Activity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Class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Detects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static views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that were defined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3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Makes sure the that all static views were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nullified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in the </a:t>
            </a:r>
            <a:r>
              <a:rPr lang="en-US" sz="2800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onDestroy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()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function.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4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Reports an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error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otherwise.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62899" y="1961119"/>
            <a:ext cx="402868" cy="471446"/>
            <a:chOff x="602154" y="1817469"/>
            <a:chExt cx="2621106" cy="3067288"/>
          </a:xfrm>
        </p:grpSpPr>
        <p:sp>
          <p:nvSpPr>
            <p:cNvPr id="24" name="Diamond 23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513427" y="1961119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82117" y="2846132"/>
            <a:ext cx="402868" cy="471446"/>
            <a:chOff x="602154" y="1817469"/>
            <a:chExt cx="2621106" cy="3067288"/>
          </a:xfrm>
        </p:grpSpPr>
        <p:sp>
          <p:nvSpPr>
            <p:cNvPr id="48" name="Diamond 47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032645" y="2846132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933478" y="4096350"/>
            <a:ext cx="402868" cy="471446"/>
            <a:chOff x="602154" y="1817469"/>
            <a:chExt cx="2621106" cy="3067288"/>
          </a:xfrm>
        </p:grpSpPr>
        <p:sp>
          <p:nvSpPr>
            <p:cNvPr id="64" name="Diamond 63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iamond 64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amond 65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amond 68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amond 69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amond 70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84006" y="4096350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403575" y="5809381"/>
            <a:ext cx="402868" cy="471446"/>
            <a:chOff x="602154" y="1817469"/>
            <a:chExt cx="2621106" cy="3067288"/>
          </a:xfrm>
        </p:grpSpPr>
        <p:sp>
          <p:nvSpPr>
            <p:cNvPr id="80" name="Diamond 79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amond 80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iamond 81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iamond 82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Diamond 85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iamond 86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iamond 87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354103" y="5809381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4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00109" y="2591453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Implementing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892043" y="4347956"/>
            <a:ext cx="2060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Detection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103" name="Snip Diagonal Corner Rectangle 102"/>
          <p:cNvSpPr/>
          <p:nvPr/>
        </p:nvSpPr>
        <p:spPr>
          <a:xfrm>
            <a:off x="688720" y="3447230"/>
            <a:ext cx="4505731" cy="736291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solidFill>
              <a:srgbClr val="6BD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</a:t>
            </a:r>
            <a:r>
              <a:rPr lang="en-US" sz="3600" dirty="0">
                <a:latin typeface="Adam" panose="02000503000000000000" pitchFamily="50" charset="0"/>
              </a:rPr>
              <a:t>V</a:t>
            </a:r>
            <a:r>
              <a:rPr lang="en-US" sz="3600" dirty="0" smtClean="0">
                <a:latin typeface="Adam" panose="02000503000000000000" pitchFamily="50" charset="0"/>
              </a:rPr>
              <a:t>iews</a:t>
            </a:r>
            <a:endParaRPr lang="en-US" sz="3600" dirty="0"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vatars2.githubusercontent.com/u/954072?v=3&amp;s=4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20" r="21534" b="6605"/>
          <a:stretch/>
        </p:blipFill>
        <p:spPr bwMode="auto">
          <a:xfrm>
            <a:off x="6624931" y="1406717"/>
            <a:ext cx="1689335" cy="24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024387" y="910799"/>
            <a:ext cx="1688158" cy="3438210"/>
            <a:chOff x="4434558" y="1843965"/>
            <a:chExt cx="2412503" cy="4913460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4" b="16873"/>
            <a:stretch/>
          </p:blipFill>
          <p:spPr>
            <a:xfrm>
              <a:off x="4434558" y="2533650"/>
              <a:ext cx="2407920" cy="3467100"/>
            </a:xfrm>
            <a:prstGeom prst="rect">
              <a:avLst/>
            </a:prstGeom>
            <a:effectLst/>
          </p:spPr>
        </p:pic>
        <p:sp>
          <p:nvSpPr>
            <p:cNvPr id="18" name="Diamond 17"/>
            <p:cNvSpPr/>
            <p:nvPr/>
          </p:nvSpPr>
          <p:spPr>
            <a:xfrm>
              <a:off x="5036540" y="1843965"/>
              <a:ext cx="1203959" cy="704453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/>
            <p:cNvSpPr/>
            <p:nvPr/>
          </p:nvSpPr>
          <p:spPr>
            <a:xfrm>
              <a:off x="5041123" y="6052972"/>
              <a:ext cx="1203959" cy="704453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638519" y="2196192"/>
              <a:ext cx="1203959" cy="704453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5643102" y="5700746"/>
              <a:ext cx="1203959" cy="704453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/>
            <p:cNvSpPr/>
            <p:nvPr/>
          </p:nvSpPr>
          <p:spPr>
            <a:xfrm>
              <a:off x="4434560" y="2196192"/>
              <a:ext cx="1203959" cy="704453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/>
            <p:cNvSpPr/>
            <p:nvPr/>
          </p:nvSpPr>
          <p:spPr>
            <a:xfrm>
              <a:off x="4439143" y="5700746"/>
              <a:ext cx="1203959" cy="704453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4383323" y="2599656"/>
              <a:ext cx="704453" cy="601979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4387905" y="5399755"/>
              <a:ext cx="704453" cy="601979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6189262" y="2599656"/>
              <a:ext cx="704453" cy="601979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6193844" y="5399755"/>
              <a:ext cx="704453" cy="601979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43877" y="4416660"/>
            <a:ext cx="36759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3200" b="1" dirty="0" smtClean="0">
                <a:solidFill>
                  <a:srgbClr val="92D050"/>
                </a:solidFill>
                <a:latin typeface="Adam" panose="02000503000000000000" pitchFamily="50" charset="0"/>
              </a:rPr>
              <a:t>Alon Grinshpoon</a:t>
            </a:r>
            <a:endParaRPr lang="he-IL" sz="3200" b="1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3877" y="5001435"/>
            <a:ext cx="4056923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MS candidate in CS</a:t>
            </a: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BSc in CS &amp; EE from TAU</a:t>
            </a: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Former SW Engineer at Mellanox</a:t>
            </a: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 </a:t>
            </a:r>
            <a:r>
              <a:rPr lang="en-US" sz="20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Fanboy</a:t>
            </a:r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grpSp>
        <p:nvGrpSpPr>
          <p:cNvPr id="10240" name="Group 10239"/>
          <p:cNvGrpSpPr/>
          <p:nvPr/>
        </p:nvGrpSpPr>
        <p:grpSpPr>
          <a:xfrm>
            <a:off x="2972338" y="1827333"/>
            <a:ext cx="3508587" cy="1631216"/>
            <a:chOff x="2551499" y="1826582"/>
            <a:chExt cx="3508587" cy="1631216"/>
          </a:xfrm>
        </p:grpSpPr>
        <p:sp>
          <p:nvSpPr>
            <p:cNvPr id="62" name="TextBox 61"/>
            <p:cNvSpPr txBox="1"/>
            <p:nvPr/>
          </p:nvSpPr>
          <p:spPr>
            <a:xfrm>
              <a:off x="2886365" y="1826582"/>
              <a:ext cx="3173721" cy="16312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 rtl="0"/>
              <a:r>
                <a:rPr lang="en-US" sz="2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</a:p>
            <a:p>
              <a:pPr algn="just" rtl="0"/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  <a:p>
              <a:pPr algn="just" rtl="0"/>
              <a:r>
                <a:rPr lang="en-US" sz="2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Alon-grinshpoon</a:t>
              </a:r>
            </a:p>
            <a:p>
              <a:pPr algn="just" rtl="0"/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  <a:p>
              <a:pPr algn="just" rtl="0"/>
              <a:r>
                <a:rPr lang="en-US" sz="2000" dirty="0" err="1" smtClean="0">
                  <a:solidFill>
                    <a:schemeClr val="bg1"/>
                  </a:solidFill>
                  <a:latin typeface="Adam" panose="02000503000000000000" pitchFamily="50" charset="0"/>
                </a:rPr>
                <a:t>alongrinshpoon</a:t>
              </a:r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pic>
          <p:nvPicPr>
            <p:cNvPr id="10244" name="Picture 4" descr="http://www.iconsdb.com/icons/preview/white/linkedin-3-xx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656" y="3145438"/>
              <a:ext cx="247213" cy="24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37" b="92857" l="1709" r="100000">
                          <a14:foregroundMark x1="43421" y1="85000" x2="43421" y2="85000"/>
                          <a14:backgroundMark x1="27632" y1="47500" x2="27632" y2="47500"/>
                          <a14:backgroundMark x1="71053" y1="51250" x2="71053" y2="51250"/>
                          <a14:backgroundMark x1="73684" y1="70000" x2="73684" y2="70000"/>
                          <a14:backgroundMark x1="53947" y1="23750" x2="53947" y2="23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" t="11640" r="2678" b="11640"/>
            <a:stretch/>
          </p:blipFill>
          <p:spPr>
            <a:xfrm>
              <a:off x="2551499" y="1879157"/>
              <a:ext cx="295526" cy="259784"/>
            </a:xfrm>
            <a:prstGeom prst="rect">
              <a:avLst/>
            </a:prstGeom>
          </p:spPr>
        </p:pic>
      </p:grpSp>
      <p:grpSp>
        <p:nvGrpSpPr>
          <p:cNvPr id="164" name="Group 163"/>
          <p:cNvGrpSpPr/>
          <p:nvPr/>
        </p:nvGrpSpPr>
        <p:grpSpPr>
          <a:xfrm>
            <a:off x="6624931" y="910799"/>
            <a:ext cx="1688157" cy="3438210"/>
            <a:chOff x="4434560" y="1843965"/>
            <a:chExt cx="2412501" cy="4913460"/>
          </a:xfrm>
        </p:grpSpPr>
        <p:sp>
          <p:nvSpPr>
            <p:cNvPr id="166" name="Diamond 165"/>
            <p:cNvSpPr/>
            <p:nvPr/>
          </p:nvSpPr>
          <p:spPr>
            <a:xfrm>
              <a:off x="5036540" y="1843965"/>
              <a:ext cx="1203959" cy="704453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amond 166"/>
            <p:cNvSpPr/>
            <p:nvPr/>
          </p:nvSpPr>
          <p:spPr>
            <a:xfrm>
              <a:off x="5041123" y="6052972"/>
              <a:ext cx="1203959" cy="704453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amond 167"/>
            <p:cNvSpPr/>
            <p:nvPr/>
          </p:nvSpPr>
          <p:spPr>
            <a:xfrm>
              <a:off x="5638519" y="2196192"/>
              <a:ext cx="1203959" cy="704453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Diamond 168"/>
            <p:cNvSpPr/>
            <p:nvPr/>
          </p:nvSpPr>
          <p:spPr>
            <a:xfrm>
              <a:off x="5643102" y="5700746"/>
              <a:ext cx="1203959" cy="704453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4434560" y="2196192"/>
              <a:ext cx="1203959" cy="704453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amond 170"/>
            <p:cNvSpPr/>
            <p:nvPr/>
          </p:nvSpPr>
          <p:spPr>
            <a:xfrm>
              <a:off x="4439143" y="5700746"/>
              <a:ext cx="1203959" cy="704453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 rot="5400000">
              <a:off x="4383323" y="2599656"/>
              <a:ext cx="704453" cy="601979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 rot="5400000">
              <a:off x="4387905" y="5399755"/>
              <a:ext cx="704453" cy="601979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Isosceles Triangle 173"/>
            <p:cNvSpPr/>
            <p:nvPr/>
          </p:nvSpPr>
          <p:spPr>
            <a:xfrm rot="16200000">
              <a:off x="6189262" y="2599656"/>
              <a:ext cx="704453" cy="601979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6200000">
              <a:off x="6193844" y="5399755"/>
              <a:ext cx="704453" cy="601979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6544419" y="4416660"/>
            <a:ext cx="36759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3200" b="1" dirty="0">
                <a:solidFill>
                  <a:srgbClr val="92D050"/>
                </a:solidFill>
                <a:latin typeface="Adam" panose="02000503000000000000" pitchFamily="50" charset="0"/>
              </a:rPr>
              <a:t>Jacob Sachs</a:t>
            </a:r>
            <a:endParaRPr lang="he-IL" sz="3200" b="1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544419" y="5001435"/>
            <a:ext cx="4056923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MS candidate in CS</a:t>
            </a: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rtl="0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BS in CS &amp; Physics from Chicago</a:t>
            </a: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Software Developer at </a:t>
            </a:r>
            <a:r>
              <a:rPr lang="en-US" sz="20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Amida</a:t>
            </a:r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rtl="0"/>
            <a:endParaRPr lang="en-US" sz="6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 n00b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8572880" y="1827333"/>
            <a:ext cx="3508587" cy="1631216"/>
            <a:chOff x="2551499" y="1826582"/>
            <a:chExt cx="3508587" cy="1631216"/>
          </a:xfrm>
        </p:grpSpPr>
        <p:sp>
          <p:nvSpPr>
            <p:cNvPr id="179" name="TextBox 178"/>
            <p:cNvSpPr txBox="1"/>
            <p:nvPr/>
          </p:nvSpPr>
          <p:spPr>
            <a:xfrm>
              <a:off x="2886365" y="1826582"/>
              <a:ext cx="3173721" cy="16312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jss2273@columbia.edu</a:t>
              </a:r>
            </a:p>
            <a:p>
              <a:pPr algn="just" rtl="0"/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  <a:p>
              <a:pPr algn="just" rtl="0"/>
              <a:r>
                <a:rPr lang="en-US" sz="2000" dirty="0" err="1" smtClean="0">
                  <a:solidFill>
                    <a:schemeClr val="bg1"/>
                  </a:solidFill>
                  <a:latin typeface="Adam" panose="02000503000000000000" pitchFamily="50" charset="0"/>
                </a:rPr>
                <a:t>jsachs</a:t>
              </a:r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  <a:p>
              <a:pPr algn="just" rtl="0"/>
              <a:endParaRPr lang="en-US" sz="2000" dirty="0" smtClean="0">
                <a:solidFill>
                  <a:schemeClr val="bg1"/>
                </a:solidFill>
                <a:latin typeface="Adam" panose="02000503000000000000" pitchFamily="50" charset="0"/>
              </a:endParaRPr>
            </a:p>
            <a:p>
              <a:pPr algn="just"/>
              <a:r>
                <a:rPr lang="en-US" sz="2000" dirty="0" err="1" smtClean="0">
                  <a:solidFill>
                    <a:schemeClr val="bg1"/>
                  </a:solidFill>
                  <a:latin typeface="Adam" panose="02000503000000000000" pitchFamily="50" charset="0"/>
                </a:rPr>
                <a:t>jacobsachs</a:t>
              </a:r>
              <a:endParaRPr lang="en-US" sz="20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pic>
          <p:nvPicPr>
            <p:cNvPr id="181" name="Picture 4" descr="http://www.iconsdb.com/icons/preview/white/linkedin-3-xx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656" y="3145438"/>
              <a:ext cx="247213" cy="24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37" b="92857" l="1709" r="100000">
                          <a14:foregroundMark x1="56125" y1="84392" x2="56125" y2="84392"/>
                          <a14:backgroundMark x1="21053" y1="47500" x2="21053" y2="47500"/>
                          <a14:backgroundMark x1="72368" y1="48750" x2="72368" y2="48750"/>
                          <a14:backgroundMark x1="55263" y1="23750" x2="55263" y2="23750"/>
                          <a14:backgroundMark x1="25000" y1="66250" x2="25000" y2="6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" t="11640" r="2678" b="11640"/>
            <a:stretch/>
          </p:blipFill>
          <p:spPr>
            <a:xfrm>
              <a:off x="2551499" y="1879157"/>
              <a:ext cx="295526" cy="259784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95" y="2518830"/>
            <a:ext cx="246215" cy="24621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43" y="2520860"/>
            <a:ext cx="246215" cy="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1500109" y="2591453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Implementing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92043" y="4347956"/>
            <a:ext cx="2060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latin typeface="Adam" panose="02000503000000000000" pitchFamily="50" charset="0"/>
              </a:rPr>
              <a:t>Detection</a:t>
            </a:r>
            <a:endParaRPr lang="en-US" sz="2800" dirty="0">
              <a:solidFill>
                <a:srgbClr val="92D050"/>
              </a:solidFill>
              <a:latin typeface="Adam" panose="02000503000000000000" pitchFamily="50" charset="0"/>
            </a:endParaRPr>
          </a:p>
        </p:txBody>
      </p:sp>
      <p:sp>
        <p:nvSpPr>
          <p:cNvPr id="83" name="Snip Diagonal Corner Rectangle 82"/>
          <p:cNvSpPr/>
          <p:nvPr/>
        </p:nvSpPr>
        <p:spPr>
          <a:xfrm>
            <a:off x="688719" y="3440626"/>
            <a:ext cx="4505731" cy="736291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solidFill>
              <a:srgbClr val="007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Anonymous Classes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391150" y="1126892"/>
            <a:ext cx="6517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Adam" panose="02000503000000000000" pitchFamily="50" charset="0"/>
              </a:rPr>
              <a:t>Wrote our </a:t>
            </a:r>
            <a:r>
              <a:rPr lang="en-US" sz="3200" dirty="0" smtClean="0">
                <a:solidFill>
                  <a:srgbClr val="92D050"/>
                </a:solidFill>
                <a:latin typeface="Adam" panose="02000503000000000000" pitchFamily="50" charset="0"/>
              </a:rPr>
              <a:t>own checker </a:t>
            </a:r>
            <a:r>
              <a:rPr lang="en-US" sz="3200" dirty="0" smtClean="0">
                <a:solidFill>
                  <a:schemeClr val="bg1"/>
                </a:solidFill>
                <a:latin typeface="Adam" panose="02000503000000000000" pitchFamily="50" charset="0"/>
              </a:rPr>
              <a:t>over Infer: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95878" y="1964968"/>
            <a:ext cx="5812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Detects the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Activity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Class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Detects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anonymous classes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that were defined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3"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Checks if they preform any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background work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that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may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continue after the activity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is destroyed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4" algn="just"/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Reports an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error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62899" y="1961119"/>
            <a:ext cx="402868" cy="471446"/>
            <a:chOff x="602154" y="1817469"/>
            <a:chExt cx="2621106" cy="3067288"/>
          </a:xfrm>
        </p:grpSpPr>
        <p:sp>
          <p:nvSpPr>
            <p:cNvPr id="88" name="Diamond 87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iamond 89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iamond 90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iamond 91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amond 124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Diamond 125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Diamond 126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iamond 127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Diamond 128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513427" y="1961119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6028952" y="2856765"/>
            <a:ext cx="402868" cy="471446"/>
            <a:chOff x="602154" y="1817469"/>
            <a:chExt cx="2621106" cy="3067288"/>
          </a:xfrm>
        </p:grpSpPr>
        <p:sp>
          <p:nvSpPr>
            <p:cNvPr id="136" name="Diamond 135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iamond 136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iamond 137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iamond 138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Diamond 139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Diamond 140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Diamond 141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Diamond 142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amond 143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amond 144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979480" y="2856765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6933478" y="4117616"/>
            <a:ext cx="402868" cy="471446"/>
            <a:chOff x="602154" y="1817469"/>
            <a:chExt cx="2621106" cy="3067288"/>
          </a:xfrm>
        </p:grpSpPr>
        <p:sp>
          <p:nvSpPr>
            <p:cNvPr id="152" name="Diamond 151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Diamond 153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Diamond 154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Diamond 155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iamond 156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iamond 157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iamond 158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iamond 159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iamond 160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6884006" y="4117616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7403575" y="6245324"/>
            <a:ext cx="402868" cy="471446"/>
            <a:chOff x="602154" y="1817469"/>
            <a:chExt cx="2621106" cy="3067288"/>
          </a:xfrm>
        </p:grpSpPr>
        <p:sp>
          <p:nvSpPr>
            <p:cNvPr id="168" name="Diamond 167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Diamond 168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amond 170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Diamond 171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Diamond 172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Diamond 173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amond 175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Diamond 176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Isosceles Triangle 179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7354103" y="6245324"/>
            <a:ext cx="5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4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0211" y="1626826"/>
            <a:ext cx="3470736" cy="4061548"/>
            <a:chOff x="602154" y="1817469"/>
            <a:chExt cx="2621106" cy="3067288"/>
          </a:xfrm>
        </p:grpSpPr>
        <p:sp>
          <p:nvSpPr>
            <p:cNvPr id="95" name="Diamond 9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iamond 9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iamond 9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amond 9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iamond 9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amond 10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iamond 117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iamond 118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749449" y="2528316"/>
            <a:ext cx="1319498" cy="2540000"/>
            <a:chOff x="1602148" y="2149964"/>
            <a:chExt cx="1319498" cy="2540000"/>
          </a:xfrm>
        </p:grpSpPr>
        <p:sp>
          <p:nvSpPr>
            <p:cNvPr id="125" name="Freeform 124"/>
            <p:cNvSpPr/>
            <p:nvPr/>
          </p:nvSpPr>
          <p:spPr>
            <a:xfrm>
              <a:off x="1703282" y="2737340"/>
              <a:ext cx="1032898" cy="910358"/>
            </a:xfrm>
            <a:custGeom>
              <a:avLst/>
              <a:gdLst>
                <a:gd name="connsiteX0" fmla="*/ 15069 w 1544611"/>
                <a:gd name="connsiteY0" fmla="*/ 1246909 h 1246909"/>
                <a:gd name="connsiteX1" fmla="*/ 31695 w 1544611"/>
                <a:gd name="connsiteY1" fmla="*/ 931026 h 1246909"/>
                <a:gd name="connsiteX2" fmla="*/ 297702 w 1544611"/>
                <a:gd name="connsiteY2" fmla="*/ 698269 h 1246909"/>
                <a:gd name="connsiteX3" fmla="*/ 1128975 w 1544611"/>
                <a:gd name="connsiteY3" fmla="*/ 532015 h 1246909"/>
                <a:gd name="connsiteX4" fmla="*/ 1478109 w 1544611"/>
                <a:gd name="connsiteY4" fmla="*/ 299259 h 1246909"/>
                <a:gd name="connsiteX5" fmla="*/ 1544611 w 1544611"/>
                <a:gd name="connsiteY5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611" h="1246909">
                  <a:moveTo>
                    <a:pt x="15069" y="1246909"/>
                  </a:moveTo>
                  <a:cubicBezTo>
                    <a:pt x="-171" y="1134687"/>
                    <a:pt x="-15410" y="1022466"/>
                    <a:pt x="31695" y="931026"/>
                  </a:cubicBezTo>
                  <a:cubicBezTo>
                    <a:pt x="78800" y="839586"/>
                    <a:pt x="114822" y="764771"/>
                    <a:pt x="297702" y="698269"/>
                  </a:cubicBezTo>
                  <a:cubicBezTo>
                    <a:pt x="480582" y="631767"/>
                    <a:pt x="932241" y="598517"/>
                    <a:pt x="1128975" y="532015"/>
                  </a:cubicBezTo>
                  <a:cubicBezTo>
                    <a:pt x="1325709" y="465513"/>
                    <a:pt x="1408836" y="387928"/>
                    <a:pt x="1478109" y="299259"/>
                  </a:cubicBezTo>
                  <a:cubicBezTo>
                    <a:pt x="1547382" y="210590"/>
                    <a:pt x="1511360" y="74815"/>
                    <a:pt x="1544611" y="0"/>
                  </a:cubicBezTo>
                </a:path>
              </a:pathLst>
            </a:cu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550714" y="2366408"/>
              <a:ext cx="370932" cy="370932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02148" y="2149964"/>
              <a:ext cx="209550" cy="2540000"/>
            </a:xfrm>
            <a:prstGeom prst="roundRect">
              <a:avLst>
                <a:gd name="adj" fmla="val 436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5391150" y="3115692"/>
            <a:ext cx="20583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dam" panose="02000503000000000000" pitchFamily="50" charset="0"/>
              </a:rPr>
              <a:t>VS</a:t>
            </a:r>
          </a:p>
        </p:txBody>
      </p:sp>
      <p:pic>
        <p:nvPicPr>
          <p:cNvPr id="130" name="Picture 2" descr="http://www.androidpolice.com/wp-content/uploads/2015/05/nexus2cee_icon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63" b="86719" l="19336" r="81250">
                        <a14:foregroundMark x1="47461" y1="63086" x2="47461" y2="63086"/>
                      </a14:backgroundRemoval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13523" r="21137" b="12092"/>
          <a:stretch/>
        </p:blipFill>
        <p:spPr bwMode="auto">
          <a:xfrm>
            <a:off x="7768866" y="2178608"/>
            <a:ext cx="2583502" cy="32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nip Diagonal Corner Rectangle 19"/>
          <p:cNvSpPr/>
          <p:nvPr/>
        </p:nvSpPr>
        <p:spPr>
          <a:xfrm>
            <a:off x="133025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4FD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Static Activities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3118555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BD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Static </a:t>
            </a:r>
            <a:r>
              <a:rPr lang="en-US" sz="2000" dirty="0">
                <a:latin typeface="Adam" panose="02000503000000000000" pitchFamily="50" charset="0"/>
              </a:rPr>
              <a:t>V</a:t>
            </a:r>
            <a:r>
              <a:rPr lang="en-US" sz="2000" dirty="0" smtClean="0">
                <a:latin typeface="Adam" panose="02000503000000000000" pitchFamily="50" charset="0"/>
              </a:rPr>
              <a:t>iews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6104086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Inner </a:t>
            </a:r>
            <a:r>
              <a:rPr lang="en-US" sz="2000" dirty="0">
                <a:latin typeface="Adam" panose="02000503000000000000" pitchFamily="50" charset="0"/>
              </a:rPr>
              <a:t>C</a:t>
            </a:r>
            <a:r>
              <a:rPr lang="en-US" sz="2000" dirty="0" smtClean="0">
                <a:latin typeface="Adam" panose="02000503000000000000" pitchFamily="50" charset="0"/>
              </a:rPr>
              <a:t>lasses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9089616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Anonymous Classes</a:t>
            </a:r>
            <a:endParaRPr lang="en-US" sz="2000" dirty="0">
              <a:latin typeface="Adam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 b="22807"/>
          <a:stretch/>
        </p:blipFill>
        <p:spPr>
          <a:xfrm>
            <a:off x="9123515" y="1799322"/>
            <a:ext cx="2862744" cy="375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 b="22757"/>
          <a:stretch/>
        </p:blipFill>
        <p:spPr>
          <a:xfrm>
            <a:off x="133025" y="1796764"/>
            <a:ext cx="2862744" cy="3759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 b="22756"/>
          <a:stretch/>
        </p:blipFill>
        <p:spPr>
          <a:xfrm>
            <a:off x="3129855" y="1796764"/>
            <a:ext cx="2862744" cy="3759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b="22756"/>
          <a:stretch/>
        </p:blipFill>
        <p:spPr>
          <a:xfrm>
            <a:off x="6126685" y="1796764"/>
            <a:ext cx="2862744" cy="3759771"/>
          </a:xfrm>
          <a:prstGeom prst="rect">
            <a:avLst/>
          </a:prstGeom>
        </p:spPr>
      </p:pic>
      <p:pic>
        <p:nvPicPr>
          <p:cNvPr id="47" name="Picture 2" descr="http://www.androidpolice.com/wp-content/uploads/2015/05/nexus2cee_icon_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63" b="86719" l="19336" r="81250">
                        <a14:foregroundMark x1="47461" y1="63086" x2="47461" y2="63086"/>
                      </a14:backgroundRemoval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13523" r="21137" b="12092"/>
          <a:stretch/>
        </p:blipFill>
        <p:spPr bwMode="auto">
          <a:xfrm>
            <a:off x="10283590" y="1116006"/>
            <a:ext cx="542594" cy="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www.androidpolice.com/wp-content/uploads/2015/05/nexus2cee_icon_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63" b="86719" l="19336" r="81250">
                        <a14:foregroundMark x1="47461" y1="63086" x2="47461" y2="63086"/>
                      </a14:backgroundRemoval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13523" r="21137" b="12092"/>
          <a:stretch/>
        </p:blipFill>
        <p:spPr bwMode="auto">
          <a:xfrm>
            <a:off x="7264161" y="1116006"/>
            <a:ext cx="542594" cy="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www.androidpolice.com/wp-content/uploads/2015/05/nexus2cee_icon_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63" b="86719" l="19336" r="81250">
                        <a14:foregroundMark x1="47461" y1="63086" x2="47461" y2="63086"/>
                      </a14:backgroundRemoval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13523" r="21137" b="12092"/>
          <a:stretch/>
        </p:blipFill>
        <p:spPr bwMode="auto">
          <a:xfrm>
            <a:off x="4278630" y="1116006"/>
            <a:ext cx="542594" cy="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www.androidpolice.com/wp-content/uploads/2015/05/nexus2cee_icon_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63" b="86719" l="19336" r="81250">
                        <a14:foregroundMark x1="47461" y1="63086" x2="47461" y2="63086"/>
                      </a14:backgroundRemoval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13523" r="21137" b="12092"/>
          <a:stretch/>
        </p:blipFill>
        <p:spPr bwMode="auto">
          <a:xfrm>
            <a:off x="1293099" y="1116006"/>
            <a:ext cx="542594" cy="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nip Diagonal Corner Rectangle 19"/>
          <p:cNvSpPr/>
          <p:nvPr/>
        </p:nvSpPr>
        <p:spPr>
          <a:xfrm>
            <a:off x="133025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4FD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Static Activities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3118555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BD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Static </a:t>
            </a:r>
            <a:r>
              <a:rPr lang="en-US" sz="2000" dirty="0">
                <a:latin typeface="Adam" panose="02000503000000000000" pitchFamily="50" charset="0"/>
              </a:rPr>
              <a:t>V</a:t>
            </a:r>
            <a:r>
              <a:rPr lang="en-US" sz="2000" dirty="0" smtClean="0">
                <a:latin typeface="Adam" panose="02000503000000000000" pitchFamily="50" charset="0"/>
              </a:rPr>
              <a:t>iews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6104086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Inner </a:t>
            </a:r>
            <a:r>
              <a:rPr lang="en-US" sz="2000" dirty="0">
                <a:latin typeface="Adam" panose="02000503000000000000" pitchFamily="50" charset="0"/>
              </a:rPr>
              <a:t>C</a:t>
            </a:r>
            <a:r>
              <a:rPr lang="en-US" sz="2000" dirty="0" smtClean="0">
                <a:latin typeface="Adam" panose="02000503000000000000" pitchFamily="50" charset="0"/>
              </a:rPr>
              <a:t>lasses</a:t>
            </a:r>
            <a:endParaRPr lang="en-US" sz="2000" dirty="0">
              <a:latin typeface="Adam" panose="02000503000000000000" pitchFamily="50" charset="0"/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9089616" y="5692146"/>
            <a:ext cx="2862744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Anonymous Classes</a:t>
            </a:r>
            <a:endParaRPr lang="en-US" sz="2000" dirty="0">
              <a:latin typeface="Adam" panose="02000503000000000000" pitchFamily="50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68" y="1044464"/>
            <a:ext cx="656702" cy="6936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80" y="1044464"/>
            <a:ext cx="656702" cy="6936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77" y="1044464"/>
            <a:ext cx="656702" cy="6936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38" y="1044464"/>
            <a:ext cx="656702" cy="693698"/>
          </a:xfrm>
          <a:prstGeom prst="rect">
            <a:avLst/>
          </a:prstGeom>
        </p:spPr>
      </p:pic>
      <p:sp>
        <p:nvSpPr>
          <p:cNvPr id="61" name="Snip Diagonal Corner Rectangle 60"/>
          <p:cNvSpPr/>
          <p:nvPr/>
        </p:nvSpPr>
        <p:spPr>
          <a:xfrm>
            <a:off x="141728" y="1826048"/>
            <a:ext cx="2865342" cy="3730488"/>
          </a:xfrm>
          <a:prstGeom prst="snip2DiagRect">
            <a:avLst>
              <a:gd name="adj1" fmla="val 16198"/>
              <a:gd name="adj2" fmla="val 9085"/>
            </a:avLst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" name="Snip Diagonal Corner Rectangle 61"/>
          <p:cNvSpPr/>
          <p:nvPr/>
        </p:nvSpPr>
        <p:spPr>
          <a:xfrm>
            <a:off x="3141156" y="1826048"/>
            <a:ext cx="2865342" cy="3730488"/>
          </a:xfrm>
          <a:prstGeom prst="snip2DiagRect">
            <a:avLst>
              <a:gd name="adj1" fmla="val 16198"/>
              <a:gd name="adj2" fmla="val 9085"/>
            </a:avLst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" name="Snip Diagonal Corner Rectangle 62"/>
          <p:cNvSpPr/>
          <p:nvPr/>
        </p:nvSpPr>
        <p:spPr>
          <a:xfrm>
            <a:off x="9126718" y="1826048"/>
            <a:ext cx="2865342" cy="3730488"/>
          </a:xfrm>
          <a:prstGeom prst="snip2DiagRect">
            <a:avLst>
              <a:gd name="adj1" fmla="val 16198"/>
              <a:gd name="adj2" fmla="val 9085"/>
            </a:avLst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" name="Snip Diagonal Corner Rectangle 63"/>
          <p:cNvSpPr/>
          <p:nvPr/>
        </p:nvSpPr>
        <p:spPr>
          <a:xfrm>
            <a:off x="6140584" y="1826048"/>
            <a:ext cx="2865342" cy="3730488"/>
          </a:xfrm>
          <a:prstGeom prst="snip2DiagRect">
            <a:avLst>
              <a:gd name="adj1" fmla="val 16198"/>
              <a:gd name="adj2" fmla="val 9085"/>
            </a:avLst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3233719" y="2655644"/>
            <a:ext cx="2718102" cy="2071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039" y="2672408"/>
            <a:ext cx="2752022" cy="1877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371"/>
          <a:stretch/>
        </p:blipFill>
        <p:spPr>
          <a:xfrm>
            <a:off x="188892" y="2719099"/>
            <a:ext cx="2795134" cy="1950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693" y="2696115"/>
            <a:ext cx="2755137" cy="21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ttps://s3.amazonaws.com/habitica-assets/assets/gryphon_logo_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16" y="2380364"/>
            <a:ext cx="3333961" cy="33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929464" y="1312377"/>
            <a:ext cx="50110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solidFill>
                  <a:schemeClr val="bg1"/>
                </a:solidFill>
                <a:latin typeface="Adam" panose="02000503000000000000" pitchFamily="50" charset="0"/>
              </a:rPr>
              <a:t>We ran our project on an </a:t>
            </a:r>
            <a:r>
              <a:rPr lang="en-US" sz="3000" dirty="0" smtClean="0">
                <a:solidFill>
                  <a:srgbClr val="92D050"/>
                </a:solidFill>
                <a:latin typeface="Adam" panose="02000503000000000000" pitchFamily="50" charset="0"/>
              </a:rPr>
              <a:t>open-source Android app</a:t>
            </a:r>
            <a:r>
              <a:rPr lang="en-US" sz="30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30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3000" dirty="0" err="1">
                <a:solidFill>
                  <a:srgbClr val="9E5ECE"/>
                </a:solidFill>
                <a:latin typeface="Adam" panose="02000503000000000000" pitchFamily="50" charset="0"/>
              </a:rPr>
              <a:t>Habitica</a:t>
            </a:r>
            <a:r>
              <a:rPr lang="en-US" sz="3000" dirty="0">
                <a:solidFill>
                  <a:schemeClr val="bg1"/>
                </a:solidFill>
                <a:latin typeface="Adam" panose="02000503000000000000" pitchFamily="50" charset="0"/>
              </a:rPr>
              <a:t> is a free habit building and productivity app </a:t>
            </a:r>
            <a:r>
              <a:rPr lang="en-US" sz="3000" dirty="0" smtClean="0">
                <a:solidFill>
                  <a:schemeClr val="bg1"/>
                </a:solidFill>
                <a:latin typeface="Adam" panose="02000503000000000000" pitchFamily="50" charset="0"/>
              </a:rPr>
              <a:t>with more that 2 million users.</a:t>
            </a:r>
          </a:p>
          <a:p>
            <a:pPr algn="just"/>
            <a:endParaRPr lang="en-US" sz="30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3000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InfeRS</a:t>
            </a:r>
            <a:r>
              <a:rPr lang="en-US" sz="3000" dirty="0" smtClean="0">
                <a:solidFill>
                  <a:srgbClr val="92D050"/>
                </a:solidFill>
                <a:latin typeface="Adam" panose="02000503000000000000" pitchFamily="50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Adam" panose="02000503000000000000" pitchFamily="50" charset="0"/>
              </a:rPr>
              <a:t>has found around 30 potential memory leaking bugs.</a:t>
            </a:r>
            <a:endParaRPr lang="en-US" sz="30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1721" r="978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813" y="1560779"/>
            <a:ext cx="1758200" cy="1857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576733" y="6406079"/>
            <a:ext cx="3553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</a:rPr>
              <a:t>https://github.com/HabitRPG/habitica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6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324601" y="1490370"/>
            <a:ext cx="56218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most promising 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alternative tool to Infer, 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which we initially considered evaluating, is </a:t>
            </a:r>
            <a:r>
              <a:rPr lang="en-US" sz="2400" dirty="0">
                <a:solidFill>
                  <a:srgbClr val="92D050"/>
                </a:solidFill>
                <a:latin typeface="Adam" panose="02000503000000000000" pitchFamily="50" charset="0"/>
              </a:rPr>
              <a:t>Google's Error </a:t>
            </a:r>
            <a:r>
              <a:rPr lang="en-US" sz="2400" dirty="0" smtClean="0">
                <a:solidFill>
                  <a:srgbClr val="92D050"/>
                </a:solidFill>
                <a:latin typeface="Adam" panose="02000503000000000000" pitchFamily="50" charset="0"/>
              </a:rPr>
              <a:t>Prone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  <a:endParaRPr lang="en-US" sz="24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Error Prone exists 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as a </a:t>
            </a:r>
            <a:r>
              <a:rPr lang="en-US" sz="2400" dirty="0">
                <a:solidFill>
                  <a:srgbClr val="92D050"/>
                </a:solidFill>
                <a:latin typeface="Adam" panose="02000503000000000000" pitchFamily="50" charset="0"/>
              </a:rPr>
              <a:t>plugin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 which can be added to most Java build stacks. </a:t>
            </a:r>
            <a:endParaRPr lang="en-US" sz="2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Error 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Prone </a:t>
            </a:r>
            <a:r>
              <a:rPr lang="en-US" sz="2400" dirty="0">
                <a:solidFill>
                  <a:srgbClr val="92D050"/>
                </a:solidFill>
                <a:latin typeface="Adam" panose="02000503000000000000" pitchFamily="50" charset="0"/>
              </a:rPr>
              <a:t>does not catch any of our memory leaks</a:t>
            </a:r>
            <a:r>
              <a:rPr lang="en-US" sz="2400" dirty="0">
                <a:solidFill>
                  <a:schemeClr val="bg1"/>
                </a:solidFill>
                <a:latin typeface="Adam" panose="02000503000000000000" pitchFamily="50" charset="0"/>
              </a:rPr>
              <a:t>. This tools really only serves as a linter, catching common Java programming mistakes and typos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6" l="1721" r="978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849" y="2644364"/>
            <a:ext cx="1758200" cy="18572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69211" y="6406079"/>
            <a:ext cx="3461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</a:rPr>
              <a:t>https://github.com/google/error-prone</a:t>
            </a:r>
          </a:p>
        </p:txBody>
      </p:sp>
      <p:pic>
        <p:nvPicPr>
          <p:cNvPr id="1026" name="Picture 2" descr="https://www.wired.com/wp-content/uploads/2015/09/google-logo-1200x63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43" b="93651" l="28333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46" t="5944" r="26028" b="6437"/>
          <a:stretch/>
        </p:blipFill>
        <p:spPr bwMode="auto">
          <a:xfrm>
            <a:off x="4033715" y="2751839"/>
            <a:ext cx="1639656" cy="164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126959" y="3014606"/>
            <a:ext cx="20583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dam" panose="02000503000000000000" pitchFamily="50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2668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00270" y="702469"/>
            <a:ext cx="1109699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We created a way for Android developers to </a:t>
            </a:r>
            <a:r>
              <a:rPr lang="en-US" sz="2400" dirty="0" smtClean="0">
                <a:solidFill>
                  <a:srgbClr val="92D050"/>
                </a:solidFill>
                <a:latin typeface="Adam" panose="02000503000000000000" pitchFamily="50" charset="0"/>
              </a:rPr>
              <a:t>check for and prevent memory leaks 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by extending Facebook Infer.</a:t>
            </a:r>
          </a:p>
          <a:p>
            <a:pPr algn="just" fontAlgn="base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managed to identify and implement the memory leak scenarios in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our own Android app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lvl="1" algn="just" fontAlgn="base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successfully developed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Infer-based checkers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that detect scenarios not covered by Infer.</a:t>
            </a:r>
          </a:p>
          <a:p>
            <a:pPr lvl="1" algn="just" fontAlgn="base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succeeded in testing our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checkers with our reference app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and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compare its results to </a:t>
            </a:r>
            <a:r>
              <a:rPr lang="en-US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LeakCanany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lvl="1" algn="just" fontAlgn="base"/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Our results were on par with those of the dynamic analyzer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, covering all memory leaks in the app.</a:t>
            </a:r>
          </a:p>
          <a:p>
            <a:pPr lvl="1" algn="just" fontAlgn="base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ran our checkers on </a:t>
            </a:r>
            <a:r>
              <a:rPr lang="en-US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Habitica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and detected numerous bugs.</a:t>
            </a:r>
          </a:p>
          <a:p>
            <a:pPr lvl="1" algn="just" fontAlgn="base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compared our performance with </a:t>
            </a:r>
            <a:r>
              <a:rPr lang="en-US" dirty="0" err="1" smtClean="0">
                <a:solidFill>
                  <a:srgbClr val="92D050"/>
                </a:solidFill>
                <a:latin typeface="Adam" panose="02000503000000000000" pitchFamily="50" charset="0"/>
              </a:rPr>
              <a:t>ErrorProne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by Google at concluded that our solution is able to better detect memory leaks in </a:t>
            </a:r>
            <a:r>
              <a:rPr lang="en-US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Andorid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lvl="1" algn="just" fontAlgn="base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We have posted a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pull request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to Facebook for our project to be integrate into Infer.</a:t>
            </a:r>
          </a:p>
          <a:p>
            <a:pPr algn="just" fontAlgn="base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 fontAlgn="base"/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We hope that our project will </a:t>
            </a:r>
            <a:r>
              <a:rPr lang="en-US" sz="2400" dirty="0" smtClean="0">
                <a:solidFill>
                  <a:srgbClr val="92D050"/>
                </a:solidFill>
                <a:latin typeface="Adam" panose="02000503000000000000" pitchFamily="50" charset="0"/>
              </a:rPr>
              <a:t>help Android developers </a:t>
            </a:r>
            <a:r>
              <a:rPr lang="en-US" sz="2400" dirty="0" smtClean="0">
                <a:solidFill>
                  <a:schemeClr val="bg1"/>
                </a:solidFill>
                <a:latin typeface="Adam" panose="02000503000000000000" pitchFamily="50" charset="0"/>
              </a:rPr>
              <a:t>to avoid slowdowns and crashes in their applications by statically detecting possible memory leaks throughout the development cycle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  <a:endParaRPr lang="en-US" sz="2000" i="0" dirty="0">
              <a:solidFill>
                <a:schemeClr val="bg1"/>
              </a:solidFill>
              <a:effectLst/>
              <a:latin typeface="Adam" panose="02000503000000000000" pitchFamily="50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16075" y="1780249"/>
            <a:ext cx="253922" cy="297146"/>
            <a:chOff x="602154" y="1817469"/>
            <a:chExt cx="2621106" cy="3067288"/>
          </a:xfrm>
        </p:grpSpPr>
        <p:sp>
          <p:nvSpPr>
            <p:cNvPr id="14" name="Diamond 13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16075" y="2314771"/>
            <a:ext cx="253922" cy="297146"/>
            <a:chOff x="602154" y="1817469"/>
            <a:chExt cx="2621106" cy="3067288"/>
          </a:xfrm>
        </p:grpSpPr>
        <p:sp>
          <p:nvSpPr>
            <p:cNvPr id="29" name="Diamond 28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16075" y="2985820"/>
            <a:ext cx="253922" cy="297146"/>
            <a:chOff x="602154" y="1817469"/>
            <a:chExt cx="2621106" cy="3067288"/>
          </a:xfrm>
        </p:grpSpPr>
        <p:sp>
          <p:nvSpPr>
            <p:cNvPr id="52" name="Diamond 51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16075" y="3694752"/>
            <a:ext cx="253922" cy="297146"/>
            <a:chOff x="602154" y="1817469"/>
            <a:chExt cx="2621106" cy="3067288"/>
          </a:xfrm>
        </p:grpSpPr>
        <p:sp>
          <p:nvSpPr>
            <p:cNvPr id="67" name="Diamond 66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amond 68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amond 69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amond 70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iamond 73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amond 74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amond 75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16075" y="4379970"/>
            <a:ext cx="253922" cy="297146"/>
            <a:chOff x="602154" y="1817469"/>
            <a:chExt cx="2621106" cy="3067288"/>
          </a:xfrm>
        </p:grpSpPr>
        <p:sp>
          <p:nvSpPr>
            <p:cNvPr id="82" name="Diamond 81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iamond 82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Diamond 85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iamond 86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iamond 87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iamond 89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iamond 90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6075" y="5063323"/>
            <a:ext cx="253922" cy="297146"/>
            <a:chOff x="602154" y="1817469"/>
            <a:chExt cx="2621106" cy="3067288"/>
          </a:xfrm>
        </p:grpSpPr>
        <p:sp>
          <p:nvSpPr>
            <p:cNvPr id="97" name="Diamond 96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amond 97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iamond 99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amond 101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iamond 102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iamond 105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0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360632" y="1398226"/>
            <a:ext cx="3470736" cy="4061548"/>
            <a:chOff x="602154" y="1817469"/>
            <a:chExt cx="2621106" cy="3067288"/>
          </a:xfrm>
        </p:grpSpPr>
        <p:sp>
          <p:nvSpPr>
            <p:cNvPr id="76" name="Diamond 75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iamond 76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amond 77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amond 78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iamond 79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amond 80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iamond 81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iamond 82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49870" y="2299716"/>
            <a:ext cx="1319498" cy="2540000"/>
            <a:chOff x="1602148" y="2149964"/>
            <a:chExt cx="1319498" cy="2540000"/>
          </a:xfrm>
        </p:grpSpPr>
        <p:sp>
          <p:nvSpPr>
            <p:cNvPr id="73" name="Freeform 72"/>
            <p:cNvSpPr/>
            <p:nvPr/>
          </p:nvSpPr>
          <p:spPr>
            <a:xfrm>
              <a:off x="1703282" y="2737340"/>
              <a:ext cx="1032898" cy="910358"/>
            </a:xfrm>
            <a:custGeom>
              <a:avLst/>
              <a:gdLst>
                <a:gd name="connsiteX0" fmla="*/ 15069 w 1544611"/>
                <a:gd name="connsiteY0" fmla="*/ 1246909 h 1246909"/>
                <a:gd name="connsiteX1" fmla="*/ 31695 w 1544611"/>
                <a:gd name="connsiteY1" fmla="*/ 931026 h 1246909"/>
                <a:gd name="connsiteX2" fmla="*/ 297702 w 1544611"/>
                <a:gd name="connsiteY2" fmla="*/ 698269 h 1246909"/>
                <a:gd name="connsiteX3" fmla="*/ 1128975 w 1544611"/>
                <a:gd name="connsiteY3" fmla="*/ 532015 h 1246909"/>
                <a:gd name="connsiteX4" fmla="*/ 1478109 w 1544611"/>
                <a:gd name="connsiteY4" fmla="*/ 299259 h 1246909"/>
                <a:gd name="connsiteX5" fmla="*/ 1544611 w 1544611"/>
                <a:gd name="connsiteY5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611" h="1246909">
                  <a:moveTo>
                    <a:pt x="15069" y="1246909"/>
                  </a:moveTo>
                  <a:cubicBezTo>
                    <a:pt x="-171" y="1134687"/>
                    <a:pt x="-15410" y="1022466"/>
                    <a:pt x="31695" y="931026"/>
                  </a:cubicBezTo>
                  <a:cubicBezTo>
                    <a:pt x="78800" y="839586"/>
                    <a:pt x="114822" y="764771"/>
                    <a:pt x="297702" y="698269"/>
                  </a:cubicBezTo>
                  <a:cubicBezTo>
                    <a:pt x="480582" y="631767"/>
                    <a:pt x="932241" y="598517"/>
                    <a:pt x="1128975" y="532015"/>
                  </a:cubicBezTo>
                  <a:cubicBezTo>
                    <a:pt x="1325709" y="465513"/>
                    <a:pt x="1408836" y="387928"/>
                    <a:pt x="1478109" y="299259"/>
                  </a:cubicBezTo>
                  <a:cubicBezTo>
                    <a:pt x="1547382" y="210590"/>
                    <a:pt x="1511360" y="74815"/>
                    <a:pt x="1544611" y="0"/>
                  </a:cubicBezTo>
                </a:path>
              </a:pathLst>
            </a:cu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550714" y="2366408"/>
              <a:ext cx="370932" cy="370932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602148" y="2149964"/>
              <a:ext cx="209550" cy="2540000"/>
            </a:xfrm>
            <a:prstGeom prst="roundRect">
              <a:avLst>
                <a:gd name="adj" fmla="val 436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3190671" y="5855101"/>
            <a:ext cx="5810658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am" panose="02000503000000000000" pitchFamily="50" charset="0"/>
              </a:rPr>
              <a:t>Thank you.</a:t>
            </a:r>
            <a:endParaRPr lang="en-US" sz="2000" dirty="0"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1979453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References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74560" y="518552"/>
            <a:ext cx="683399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714" y="421254"/>
            <a:ext cx="1134224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E6121 Reliable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Software Course Website, Final Project: http://www.cs.columbia.edu/~junfeng/17sp-e6121/hw/hw3.html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 Developers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, The Activity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Lifecycle: https://developer.android.com/guide/components/activities/activity-lifecycle.html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JavaPoint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, Android Activity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Lifecycle: http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://www.javatpoint.com/android-life-cycle-of-activity</a:t>
            </a: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Adam" panose="02000503000000000000" pitchFamily="50" charset="0"/>
              </a:rPr>
              <a:t>Nimbledroid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 Blog, Ways Your Android App Can Leak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Memory: http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blog.nimbledroid.com/2016/05/23/memory-leaks.html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Codexpedia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, Memory Leaks in Android, http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://www.codexpedia.com/android/memory-leak-examples-and-solutions-in-android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/</a:t>
            </a:r>
          </a:p>
          <a:p>
            <a:pPr algn="just">
              <a:buClr>
                <a:srgbClr val="92D050"/>
              </a:buClr>
            </a:pPr>
            <a:endParaRPr lang="en-US" sz="14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Medium, Memory 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Leaks in Android,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https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://medium.com/freenet-engineering/memory-leaks-in-android-identify-treat-and-avoid-d0b1233acc8</a:t>
            </a: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Infer by Facebook, http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://fbinfer.com/</a:t>
            </a: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Infer Bug Types, http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fbinfer.com/docs/infer-bug-types.html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Infer Simple </a:t>
            </a:r>
            <a:r>
              <a:rPr lang="en-US" sz="1400" dirty="0" err="1">
                <a:solidFill>
                  <a:schemeClr val="bg1"/>
                </a:solidFill>
                <a:latin typeface="Adam" panose="02000503000000000000" pitchFamily="50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ntraprocedural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 Checkers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, http://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fbinfer.com/docs/adding-checkers.html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LeakCanary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, Source Code, https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github.com/square/leakcanary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LeakCanary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, FAQ, https://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github.com/square/leakcanary/wiki/FAQ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Using </a:t>
            </a:r>
            <a:r>
              <a:rPr lang="en-US" sz="14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LeakCanary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, https://www.youtube.com/watch?v=2VKBjlHtKMY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Open-Source Android Apps, https://github.com/pcqpcq/open-source-android-apps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F-Droid,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catalogue 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of FOSS (Free and Open Source Software)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 apps, https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://f-droid.org/repository/browse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/</a:t>
            </a: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marL="285750" indent="-285750" algn="just">
              <a:buClr>
                <a:srgbClr val="92D05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Wikipedia, List 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of free and open-source Android </a:t>
            </a:r>
            <a:r>
              <a:rPr lang="en-US" sz="1400" dirty="0" smtClean="0">
                <a:solidFill>
                  <a:schemeClr val="bg1"/>
                </a:solidFill>
                <a:latin typeface="Adam" panose="02000503000000000000" pitchFamily="50" charset="0"/>
              </a:rPr>
              <a:t>apps, https</a:t>
            </a:r>
            <a:r>
              <a:rPr lang="en-US" sz="1400" dirty="0">
                <a:solidFill>
                  <a:schemeClr val="bg1"/>
                </a:solidFill>
                <a:latin typeface="Adam" panose="02000503000000000000" pitchFamily="50" charset="0"/>
              </a:rPr>
              <a:t>://en.wikipedia.org/wiki/List_of_free_and_open-source_Android_applications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60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374465" y="0"/>
            <a:ext cx="53077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19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7674964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845" y="0"/>
            <a:ext cx="53096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95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74340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58" y="2457116"/>
            <a:ext cx="1876730" cy="19824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815111" y="1541073"/>
            <a:ext cx="2655859" cy="3784566"/>
            <a:chOff x="7820888" y="1570506"/>
            <a:chExt cx="2655859" cy="3784566"/>
          </a:xfrm>
        </p:grpSpPr>
        <p:sp>
          <p:nvSpPr>
            <p:cNvPr id="69" name="Snip Diagonal Corner Rectangle 68"/>
            <p:cNvSpPr/>
            <p:nvPr/>
          </p:nvSpPr>
          <p:spPr>
            <a:xfrm>
              <a:off x="7820888" y="1570506"/>
              <a:ext cx="2630880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4FD7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am" panose="02000503000000000000" pitchFamily="50" charset="0"/>
                </a:rPr>
                <a:t>Static Activities</a:t>
              </a:r>
              <a:endParaRPr lang="en-US" dirty="0">
                <a:latin typeface="Adam" panose="02000503000000000000" pitchFamily="50" charset="0"/>
              </a:endParaRPr>
            </a:p>
          </p:txBody>
        </p:sp>
        <p:sp>
          <p:nvSpPr>
            <p:cNvPr id="70" name="Snip Diagonal Corner Rectangle 69"/>
            <p:cNvSpPr/>
            <p:nvPr/>
          </p:nvSpPr>
          <p:spPr>
            <a:xfrm>
              <a:off x="7845867" y="2588075"/>
              <a:ext cx="2630880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6BD8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am" panose="02000503000000000000" pitchFamily="50" charset="0"/>
                </a:rPr>
                <a:t>Static </a:t>
              </a:r>
              <a:r>
                <a:rPr lang="en-US" dirty="0">
                  <a:latin typeface="Adam" panose="02000503000000000000" pitchFamily="50" charset="0"/>
                </a:rPr>
                <a:t>V</a:t>
              </a:r>
              <a:r>
                <a:rPr lang="en-US" dirty="0" smtClean="0">
                  <a:latin typeface="Adam" panose="02000503000000000000" pitchFamily="50" charset="0"/>
                </a:rPr>
                <a:t>iews</a:t>
              </a:r>
              <a:endParaRPr lang="en-US" dirty="0">
                <a:latin typeface="Adam" panose="02000503000000000000" pitchFamily="50" charset="0"/>
              </a:endParaRPr>
            </a:p>
          </p:txBody>
        </p:sp>
        <p:sp>
          <p:nvSpPr>
            <p:cNvPr id="71" name="Snip Diagonal Corner Rectangle 70"/>
            <p:cNvSpPr/>
            <p:nvPr/>
          </p:nvSpPr>
          <p:spPr>
            <a:xfrm>
              <a:off x="7820888" y="3605163"/>
              <a:ext cx="2630880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11A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am" panose="02000503000000000000" pitchFamily="50" charset="0"/>
                </a:rPr>
                <a:t>Inner </a:t>
              </a:r>
              <a:r>
                <a:rPr lang="en-US" dirty="0">
                  <a:latin typeface="Adam" panose="02000503000000000000" pitchFamily="50" charset="0"/>
                </a:rPr>
                <a:t>C</a:t>
              </a:r>
              <a:r>
                <a:rPr lang="en-US" dirty="0" smtClean="0">
                  <a:latin typeface="Adam" panose="02000503000000000000" pitchFamily="50" charset="0"/>
                </a:rPr>
                <a:t>lasses</a:t>
              </a:r>
              <a:endParaRPr lang="en-US" dirty="0">
                <a:latin typeface="Adam" panose="02000503000000000000" pitchFamily="50" charset="0"/>
              </a:endParaRPr>
            </a:p>
          </p:txBody>
        </p:sp>
        <p:sp>
          <p:nvSpPr>
            <p:cNvPr id="72" name="Snip Diagonal Corner Rectangle 71"/>
            <p:cNvSpPr/>
            <p:nvPr/>
          </p:nvSpPr>
          <p:spPr>
            <a:xfrm>
              <a:off x="7820888" y="4618781"/>
              <a:ext cx="2630880" cy="736291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007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am" panose="02000503000000000000" pitchFamily="50" charset="0"/>
                </a:rPr>
                <a:t>Anonymous Classes</a:t>
              </a:r>
              <a:endParaRPr lang="en-US" dirty="0">
                <a:latin typeface="Adam" panose="02000503000000000000" pitchFamily="50" charset="0"/>
              </a:endParaRPr>
            </a:p>
          </p:txBody>
        </p:sp>
      </p:grpSp>
      <p:sp>
        <p:nvSpPr>
          <p:cNvPr id="9" name="Right Triangle 8"/>
          <p:cNvSpPr/>
          <p:nvPr/>
        </p:nvSpPr>
        <p:spPr>
          <a:xfrm rot="10800000">
            <a:off x="10163175" y="884420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http://vignette4.wikia.nocookie.net/fallout/images/2/25/Android-logo.png/revision/latest?cb=201506181944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009897" y="2531895"/>
            <a:ext cx="2182103" cy="43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8021" y="1242578"/>
            <a:ext cx="86318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Android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apps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can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run into a problem of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dropped references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when switching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between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activities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(screens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).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If an app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retains any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references to an inactive activity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, it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cannot be garbage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collected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lost 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objects can 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lead to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slowdowns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 and </a:t>
            </a:r>
            <a:r>
              <a:rPr lang="en-US" sz="2800" dirty="0">
                <a:solidFill>
                  <a:srgbClr val="92D050"/>
                </a:solidFill>
                <a:latin typeface="Adam" panose="02000503000000000000" pitchFamily="50" charset="0"/>
              </a:rPr>
              <a:t>crashes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  <a:endParaRPr lang="en-US" sz="2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96325" y="1710299"/>
            <a:ext cx="402868" cy="471446"/>
            <a:chOff x="602154" y="1817469"/>
            <a:chExt cx="2621106" cy="3067288"/>
          </a:xfrm>
        </p:grpSpPr>
        <p:sp>
          <p:nvSpPr>
            <p:cNvPr id="56" name="Diamond 55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iamond 64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amond 65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25" y="3598040"/>
            <a:ext cx="402868" cy="471446"/>
            <a:chOff x="602154" y="1817469"/>
            <a:chExt cx="2621106" cy="3067288"/>
          </a:xfrm>
        </p:grpSpPr>
        <p:sp>
          <p:nvSpPr>
            <p:cNvPr id="74" name="Diamond 73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amond 74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amond 75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iamond 76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amond 77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amond 78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iamond 79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amond 80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iamond 81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iamond 82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46683" y="5092316"/>
            <a:ext cx="402868" cy="471446"/>
            <a:chOff x="602154" y="1817469"/>
            <a:chExt cx="2621106" cy="3067288"/>
          </a:xfrm>
        </p:grpSpPr>
        <p:sp>
          <p:nvSpPr>
            <p:cNvPr id="89" name="Diamond 88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solidFill>
              <a:srgbClr val="E8FB52"/>
            </a:solidFill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iamond 89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solidFill>
              <a:srgbClr val="76D963"/>
            </a:solidFill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iamond 90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solidFill>
              <a:srgbClr val="11A0B3"/>
            </a:solidFill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iamond 91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solidFill>
              <a:srgbClr val="1EE2DD"/>
            </a:solidFill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iamond 92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solidFill>
              <a:srgbClr val="97E342"/>
            </a:solidFill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iamond 93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solidFill>
              <a:srgbClr val="6BD889"/>
            </a:solidFill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iamond 94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solidFill>
              <a:srgbClr val="1DBDCB"/>
            </a:solidFill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iamond 95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solidFill>
              <a:srgbClr val="B8EE76"/>
            </a:solidFill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iamond 96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solidFill>
              <a:srgbClr val="32B899"/>
            </a:solidFill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amond 97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solidFill>
              <a:srgbClr val="0E9AAE"/>
            </a:solidFill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solidFill>
              <a:srgbClr val="9AE76B"/>
            </a:solidFill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solidFill>
              <a:srgbClr val="007E8C"/>
            </a:solidFill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solidFill>
              <a:srgbClr val="4FD792"/>
            </a:solidFill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solidFill>
              <a:srgbClr val="17A8A5"/>
            </a:solidFill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2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374465" y="0"/>
            <a:ext cx="53077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19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7674964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845" y="0"/>
            <a:ext cx="53096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95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74340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634929" y="3086616"/>
            <a:ext cx="814976" cy="953706"/>
            <a:chOff x="602154" y="1817469"/>
            <a:chExt cx="2621106" cy="3067288"/>
          </a:xfrm>
          <a:noFill/>
        </p:grpSpPr>
        <p:sp>
          <p:nvSpPr>
            <p:cNvPr id="45" name="Diamond 4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grpFill/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grpFill/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grpFill/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grpFill/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39766" y="251414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 Running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83" y="3955217"/>
            <a:ext cx="1037124" cy="109555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689954" y="3334240"/>
            <a:ext cx="2924567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dam" panose="02000503000000000000" pitchFamily="50" charset="0"/>
              </a:rPr>
              <a:t>Static memory leak detection for Android</a:t>
            </a:r>
            <a:endParaRPr lang="en-US" sz="1000" dirty="0">
              <a:latin typeface="Adam" panose="02000503000000000000" pitchFamily="50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01932" y="5394465"/>
            <a:ext cx="2879597" cy="382606"/>
            <a:chOff x="3700058" y="3910661"/>
            <a:chExt cx="2879597" cy="382606"/>
          </a:xfrm>
        </p:grpSpPr>
        <p:sp>
          <p:nvSpPr>
            <p:cNvPr id="75" name="Rectangle 74"/>
            <p:cNvSpPr/>
            <p:nvPr/>
          </p:nvSpPr>
          <p:spPr>
            <a:xfrm>
              <a:off x="3700058" y="3910661"/>
              <a:ext cx="23926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</a:rPr>
                <a:t>Alon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Grinshpoon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 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58375" y="3910661"/>
              <a:ext cx="26212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Jacob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Sachs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jss2273@columbia.edu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946701" y="1859052"/>
            <a:ext cx="239268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E6121 Reliable </a:t>
            </a:r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Software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pic>
        <p:nvPicPr>
          <p:cNvPr id="78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9977707" y="1013056"/>
            <a:ext cx="562624" cy="4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20081" y="2194355"/>
            <a:ext cx="164592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Final Project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932" y="2564187"/>
            <a:ext cx="2879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6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81" name="Right Triangle 80"/>
          <p:cNvSpPr/>
          <p:nvPr/>
        </p:nvSpPr>
        <p:spPr>
          <a:xfrm rot="5400000">
            <a:off x="7684282" y="875103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/>
          <p:cNvSpPr/>
          <p:nvPr/>
        </p:nvSpPr>
        <p:spPr>
          <a:xfrm>
            <a:off x="1574340" y="5422638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34"/>
          <p:cNvSpPr/>
          <p:nvPr/>
        </p:nvSpPr>
        <p:spPr>
          <a:xfrm>
            <a:off x="2056442" y="2256070"/>
            <a:ext cx="1971950" cy="267533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FD792"/>
                </a:solidFill>
                <a:latin typeface="Adam" panose="02000503000000000000" pitchFamily="50" charset="0"/>
              </a:rPr>
              <a:t>Static Activities</a:t>
            </a:r>
            <a:endParaRPr lang="en-US" sz="1400" dirty="0">
              <a:solidFill>
                <a:srgbClr val="4FD792"/>
              </a:solidFill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374465" y="0"/>
            <a:ext cx="53077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19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7674964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845" y="0"/>
            <a:ext cx="53096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95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74340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634929" y="3086616"/>
            <a:ext cx="814976" cy="953706"/>
            <a:chOff x="602154" y="1817469"/>
            <a:chExt cx="2621106" cy="3067288"/>
          </a:xfrm>
          <a:noFill/>
        </p:grpSpPr>
        <p:sp>
          <p:nvSpPr>
            <p:cNvPr id="45" name="Diamond 4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grpFill/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grpFill/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grpFill/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grpFill/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39766" y="251414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 Running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83" y="3955217"/>
            <a:ext cx="1037124" cy="109555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689954" y="3334240"/>
            <a:ext cx="2924567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dam" panose="02000503000000000000" pitchFamily="50" charset="0"/>
              </a:rPr>
              <a:t>Static memory leak detection for Android</a:t>
            </a:r>
            <a:endParaRPr lang="en-US" sz="1000" dirty="0">
              <a:latin typeface="Adam" panose="02000503000000000000" pitchFamily="50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01932" y="5394465"/>
            <a:ext cx="2879597" cy="382606"/>
            <a:chOff x="3700058" y="3910661"/>
            <a:chExt cx="2879597" cy="382606"/>
          </a:xfrm>
        </p:grpSpPr>
        <p:sp>
          <p:nvSpPr>
            <p:cNvPr id="75" name="Rectangle 74"/>
            <p:cNvSpPr/>
            <p:nvPr/>
          </p:nvSpPr>
          <p:spPr>
            <a:xfrm>
              <a:off x="3700058" y="3910661"/>
              <a:ext cx="23926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</a:rPr>
                <a:t>Alon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Grinshpoon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 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58375" y="3910661"/>
              <a:ext cx="26212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Jacob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Sachs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jss2273@columbia.edu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946701" y="1859052"/>
            <a:ext cx="239268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E6121 Reliable </a:t>
            </a:r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Software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pic>
        <p:nvPicPr>
          <p:cNvPr id="78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9977707" y="1013056"/>
            <a:ext cx="562624" cy="4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20081" y="2194355"/>
            <a:ext cx="164592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Final Project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932" y="2564187"/>
            <a:ext cx="2879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6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81" name="Right Triangle 80"/>
          <p:cNvSpPr/>
          <p:nvPr/>
        </p:nvSpPr>
        <p:spPr>
          <a:xfrm rot="5400000">
            <a:off x="7684282" y="875103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/>
          <p:cNvSpPr/>
          <p:nvPr/>
        </p:nvSpPr>
        <p:spPr>
          <a:xfrm>
            <a:off x="1574340" y="5422638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34"/>
          <p:cNvSpPr/>
          <p:nvPr/>
        </p:nvSpPr>
        <p:spPr>
          <a:xfrm>
            <a:off x="2056442" y="2256070"/>
            <a:ext cx="1971950" cy="267533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BD889"/>
                </a:solidFill>
                <a:latin typeface="Adam" panose="02000503000000000000" pitchFamily="50" charset="0"/>
              </a:rPr>
              <a:t>Static Views</a:t>
            </a:r>
          </a:p>
        </p:txBody>
      </p:sp>
    </p:spTree>
    <p:extLst>
      <p:ext uri="{BB962C8B-B14F-4D97-AF65-F5344CB8AC3E}">
        <p14:creationId xmlns:p14="http://schemas.microsoft.com/office/powerpoint/2010/main" val="17592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374465" y="0"/>
            <a:ext cx="53077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19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7674964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845" y="0"/>
            <a:ext cx="53096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95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74340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634929" y="3086616"/>
            <a:ext cx="814976" cy="953706"/>
            <a:chOff x="602154" y="1817469"/>
            <a:chExt cx="2621106" cy="3067288"/>
          </a:xfrm>
          <a:noFill/>
        </p:grpSpPr>
        <p:sp>
          <p:nvSpPr>
            <p:cNvPr id="45" name="Diamond 4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grpFill/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grpFill/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grpFill/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grpFill/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39766" y="251414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 Running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83" y="3955217"/>
            <a:ext cx="1037124" cy="109555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689954" y="3334240"/>
            <a:ext cx="2924567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dam" panose="02000503000000000000" pitchFamily="50" charset="0"/>
              </a:rPr>
              <a:t>Static memory leak detection for Android</a:t>
            </a:r>
            <a:endParaRPr lang="en-US" sz="1000" dirty="0">
              <a:latin typeface="Adam" panose="02000503000000000000" pitchFamily="50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01932" y="5394465"/>
            <a:ext cx="2879597" cy="382606"/>
            <a:chOff x="3700058" y="3910661"/>
            <a:chExt cx="2879597" cy="382606"/>
          </a:xfrm>
        </p:grpSpPr>
        <p:sp>
          <p:nvSpPr>
            <p:cNvPr id="75" name="Rectangle 74"/>
            <p:cNvSpPr/>
            <p:nvPr/>
          </p:nvSpPr>
          <p:spPr>
            <a:xfrm>
              <a:off x="3700058" y="3910661"/>
              <a:ext cx="23926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</a:rPr>
                <a:t>Alon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Grinshpoon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 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58375" y="3910661"/>
              <a:ext cx="26212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Jacob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Sachs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jss2273@columbia.edu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946701" y="1859052"/>
            <a:ext cx="239268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E6121 Reliable </a:t>
            </a:r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Software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pic>
        <p:nvPicPr>
          <p:cNvPr id="78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9977707" y="1013056"/>
            <a:ext cx="562624" cy="4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20081" y="2194355"/>
            <a:ext cx="164592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Final Project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932" y="2564187"/>
            <a:ext cx="2879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6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81" name="Right Triangle 80"/>
          <p:cNvSpPr/>
          <p:nvPr/>
        </p:nvSpPr>
        <p:spPr>
          <a:xfrm rot="5400000">
            <a:off x="7684282" y="875103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/>
          <p:cNvSpPr/>
          <p:nvPr/>
        </p:nvSpPr>
        <p:spPr>
          <a:xfrm>
            <a:off x="1574340" y="5422638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34"/>
          <p:cNvSpPr/>
          <p:nvPr/>
        </p:nvSpPr>
        <p:spPr>
          <a:xfrm>
            <a:off x="2056442" y="2256070"/>
            <a:ext cx="1971950" cy="267533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1A0B3"/>
                </a:solidFill>
                <a:latin typeface="Adam" panose="02000503000000000000" pitchFamily="50" charset="0"/>
              </a:rPr>
              <a:t>Inner Classes</a:t>
            </a:r>
          </a:p>
        </p:txBody>
      </p:sp>
    </p:spTree>
    <p:extLst>
      <p:ext uri="{BB962C8B-B14F-4D97-AF65-F5344CB8AC3E}">
        <p14:creationId xmlns:p14="http://schemas.microsoft.com/office/powerpoint/2010/main" val="7411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374465" y="0"/>
            <a:ext cx="53077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19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7674964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845" y="0"/>
            <a:ext cx="53096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" descr="http://ca.babytel.net/wp-content/themes/babytel/images/icons/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95" y="203144"/>
            <a:ext cx="3299844" cy="6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74340" y="884421"/>
            <a:ext cx="2923081" cy="4991724"/>
          </a:xfrm>
          <a:prstGeom prst="rect">
            <a:avLst/>
          </a:prstGeom>
          <a:solidFill>
            <a:srgbClr val="08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634929" y="3086616"/>
            <a:ext cx="814976" cy="953706"/>
            <a:chOff x="602154" y="1817469"/>
            <a:chExt cx="2621106" cy="3067288"/>
          </a:xfrm>
          <a:noFill/>
        </p:grpSpPr>
        <p:sp>
          <p:nvSpPr>
            <p:cNvPr id="45" name="Diamond 44"/>
            <p:cNvSpPr/>
            <p:nvPr/>
          </p:nvSpPr>
          <p:spPr>
            <a:xfrm>
              <a:off x="1257432" y="1817469"/>
              <a:ext cx="1310552" cy="766822"/>
            </a:xfrm>
            <a:prstGeom prst="diamond">
              <a:avLst/>
            </a:prstGeom>
            <a:grpFill/>
            <a:ln>
              <a:solidFill>
                <a:srgbClr val="E8F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1257432" y="2584291"/>
              <a:ext cx="1310552" cy="766822"/>
            </a:xfrm>
            <a:prstGeom prst="diamond">
              <a:avLst/>
            </a:prstGeom>
            <a:grpFill/>
            <a:ln>
              <a:solidFill>
                <a:srgbClr val="76D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1257432" y="3351113"/>
              <a:ext cx="1310552" cy="766822"/>
            </a:xfrm>
            <a:prstGeom prst="diamond">
              <a:avLst/>
            </a:prstGeom>
            <a:grpFill/>
            <a:ln>
              <a:solidFill>
                <a:srgbClr val="11A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257432" y="4117935"/>
              <a:ext cx="1310552" cy="766822"/>
            </a:xfrm>
            <a:prstGeom prst="diamond">
              <a:avLst/>
            </a:prstGeom>
            <a:grpFill/>
            <a:ln>
              <a:solidFill>
                <a:srgbClr val="1EE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912708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97E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1912708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6B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912708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1DBD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02155" y="2200880"/>
              <a:ext cx="1310552" cy="766822"/>
            </a:xfrm>
            <a:prstGeom prst="diamond">
              <a:avLst/>
            </a:prstGeom>
            <a:grpFill/>
            <a:ln>
              <a:solidFill>
                <a:srgbClr val="B8E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02155" y="2967702"/>
              <a:ext cx="1310552" cy="766822"/>
            </a:xfrm>
            <a:prstGeom prst="diamond">
              <a:avLst/>
            </a:prstGeom>
            <a:grpFill/>
            <a:ln>
              <a:solidFill>
                <a:srgbClr val="32B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02155" y="3734524"/>
              <a:ext cx="1310552" cy="766822"/>
            </a:xfrm>
            <a:prstGeom prst="diamond">
              <a:avLst/>
            </a:prstGeom>
            <a:grpFill/>
            <a:ln>
              <a:solidFill>
                <a:srgbClr val="0E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5400000">
              <a:off x="546382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9AE7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546381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007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6200000">
              <a:off x="2512211" y="2640065"/>
              <a:ext cx="766822" cy="655276"/>
            </a:xfrm>
            <a:prstGeom prst="triangle">
              <a:avLst/>
            </a:prstGeom>
            <a:grpFill/>
            <a:ln>
              <a:solidFill>
                <a:srgbClr val="4F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2512210" y="3406885"/>
              <a:ext cx="766822" cy="655276"/>
            </a:xfrm>
            <a:prstGeom prst="triangle">
              <a:avLst/>
            </a:prstGeom>
            <a:grpFill/>
            <a:ln>
              <a:solidFill>
                <a:srgbClr val="17A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39766" y="251414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 Running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83" y="3955217"/>
            <a:ext cx="1037124" cy="109555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689954" y="3334240"/>
            <a:ext cx="2924567" cy="4648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dam" panose="02000503000000000000" pitchFamily="50" charset="0"/>
              </a:rPr>
              <a:t>Static memory leak detection for Android</a:t>
            </a:r>
            <a:endParaRPr lang="en-US" sz="1000" dirty="0">
              <a:latin typeface="Adam" panose="02000503000000000000" pitchFamily="50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01932" y="5394465"/>
            <a:ext cx="2879597" cy="382606"/>
            <a:chOff x="3700058" y="3910661"/>
            <a:chExt cx="2879597" cy="382606"/>
          </a:xfrm>
        </p:grpSpPr>
        <p:sp>
          <p:nvSpPr>
            <p:cNvPr id="75" name="Rectangle 74"/>
            <p:cNvSpPr/>
            <p:nvPr/>
          </p:nvSpPr>
          <p:spPr>
            <a:xfrm>
              <a:off x="3700058" y="3910661"/>
              <a:ext cx="23926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</a:rPr>
                <a:t>Alon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Grinshpoon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dam" panose="02000503000000000000" pitchFamily="50" charset="0"/>
                </a:rPr>
                <a:t>ag3848@columbia.edu</a:t>
              </a:r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</a:rPr>
                <a:t> 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58375" y="3910661"/>
              <a:ext cx="2621280" cy="38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Jacob </a:t>
              </a:r>
              <a:r>
                <a:rPr lang="en-US" sz="10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Sachs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Adam" panose="02000503000000000000" pitchFamily="50" charset="0"/>
                  <a:ea typeface="Roboto Light" panose="02000000000000000000" pitchFamily="2" charset="0"/>
                </a:rPr>
                <a:t>jss2273@columbia.edu</a:t>
              </a:r>
              <a:endParaRPr lang="en-US" sz="8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946701" y="1859052"/>
            <a:ext cx="239268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E6121 Reliable </a:t>
            </a:r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Software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pic>
        <p:nvPicPr>
          <p:cNvPr id="78" name="Picture 2" descr="http://www.cs.columbia.edu/wp-content/themes/columbia-cs/assets/img/main-logo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9248" b="-7686"/>
          <a:stretch/>
        </p:blipFill>
        <p:spPr bwMode="auto">
          <a:xfrm>
            <a:off x="9977707" y="1013056"/>
            <a:ext cx="562624" cy="4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20081" y="2194355"/>
            <a:ext cx="164592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Final Project</a:t>
            </a:r>
            <a:endParaRPr lang="en-US" sz="16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932" y="2564187"/>
            <a:ext cx="2879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InfeRS</a:t>
            </a:r>
            <a:endParaRPr lang="en-US" sz="68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81" name="Right Triangle 80"/>
          <p:cNvSpPr/>
          <p:nvPr/>
        </p:nvSpPr>
        <p:spPr>
          <a:xfrm rot="5400000">
            <a:off x="7684282" y="875103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/>
          <p:cNvSpPr/>
          <p:nvPr/>
        </p:nvSpPr>
        <p:spPr>
          <a:xfrm>
            <a:off x="1574340" y="5422638"/>
            <a:ext cx="434870" cy="453506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34"/>
          <p:cNvSpPr/>
          <p:nvPr/>
        </p:nvSpPr>
        <p:spPr>
          <a:xfrm>
            <a:off x="2056442" y="2256070"/>
            <a:ext cx="1971950" cy="267533"/>
          </a:xfrm>
          <a:prstGeom prst="snip2DiagRect">
            <a:avLst>
              <a:gd name="adj1" fmla="val 50000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E8C"/>
                </a:solidFill>
                <a:latin typeface="Adam" panose="02000503000000000000" pitchFamily="50" charset="0"/>
              </a:rPr>
              <a:t>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33047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99193" y="1049038"/>
            <a:ext cx="10792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Pre-</a:t>
            </a:r>
            <a:r>
              <a:rPr lang="en-US" sz="2800" dirty="0">
                <a:solidFill>
                  <a:schemeClr val="bg1"/>
                </a:solidFill>
                <a:latin typeface="Adam" panose="02000503000000000000" pitchFamily="50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etect the </a:t>
            </a:r>
            <a:r>
              <a:rPr lang="en-US" sz="2800" dirty="0" smtClean="0">
                <a:solidFill>
                  <a:srgbClr val="92D050"/>
                </a:solidFill>
                <a:latin typeface="Adam" panose="02000503000000000000" pitchFamily="50" charset="0"/>
              </a:rPr>
              <a:t>4 programming anti-patterns</a:t>
            </a:r>
            <a:r>
              <a:rPr lang="en-US" sz="2800" dirty="0" smtClean="0">
                <a:solidFill>
                  <a:schemeClr val="bg1"/>
                </a:solidFill>
                <a:latin typeface="Adam" panose="02000503000000000000" pitchFamily="50" charset="0"/>
              </a:rPr>
              <a:t> indicative of "lost objects" within Android that commonly cause activity memory leaks: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1083864" y="2487513"/>
            <a:ext cx="10623413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4FD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Activities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44" name="Snip Diagonal Corner Rectangle 143"/>
          <p:cNvSpPr/>
          <p:nvPr/>
        </p:nvSpPr>
        <p:spPr>
          <a:xfrm>
            <a:off x="1108843" y="3505082"/>
            <a:ext cx="10623413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BD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</a:t>
            </a:r>
            <a:r>
              <a:rPr lang="en-US" sz="3600" dirty="0">
                <a:latin typeface="Adam" panose="02000503000000000000" pitchFamily="50" charset="0"/>
              </a:rPr>
              <a:t>V</a:t>
            </a:r>
            <a:r>
              <a:rPr lang="en-US" sz="3600" dirty="0" smtClean="0">
                <a:latin typeface="Adam" panose="02000503000000000000" pitchFamily="50" charset="0"/>
              </a:rPr>
              <a:t>iews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46" name="Snip Diagonal Corner Rectangle 145"/>
          <p:cNvSpPr/>
          <p:nvPr/>
        </p:nvSpPr>
        <p:spPr>
          <a:xfrm>
            <a:off x="1083864" y="4522170"/>
            <a:ext cx="10623413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Inner </a:t>
            </a:r>
            <a:r>
              <a:rPr lang="en-US" sz="3600" dirty="0">
                <a:latin typeface="Adam" panose="02000503000000000000" pitchFamily="50" charset="0"/>
              </a:rPr>
              <a:t>C</a:t>
            </a:r>
            <a:r>
              <a:rPr lang="en-US" sz="3600" dirty="0" smtClean="0">
                <a:latin typeface="Adam" panose="02000503000000000000" pitchFamily="50" charset="0"/>
              </a:rPr>
              <a:t>lasses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47" name="Snip Diagonal Corner Rectangle 146"/>
          <p:cNvSpPr/>
          <p:nvPr/>
        </p:nvSpPr>
        <p:spPr>
          <a:xfrm>
            <a:off x="1083864" y="5535788"/>
            <a:ext cx="10623413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Anonymous Classes</a:t>
            </a:r>
            <a:endParaRPr lang="en-US" sz="3600" dirty="0">
              <a:latin typeface="Adam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29492" y="1900923"/>
            <a:ext cx="53601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static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variable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remains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loaded in memory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for the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entire runtime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of the app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If a static class object holds a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reference to the activity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 instance and is not cleared before the activity shutdowns, the activity will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not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be garbage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collected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. This results in the activity being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leaked. 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{Code Pattern}</a:t>
            </a:r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Declaring a static variable inside the class definition of an activity followed by setting that variable with the running instance of the activity.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29491" y="969715"/>
            <a:ext cx="5360166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4FD792"/>
          </a:solidFill>
          <a:ln>
            <a:solidFill>
              <a:srgbClr val="4FD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Activities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6288424" y="969715"/>
            <a:ext cx="5649576" cy="5634285"/>
          </a:xfrm>
          <a:prstGeom prst="snip2DiagRect">
            <a:avLst>
              <a:gd name="adj1" fmla="val 16198"/>
              <a:gd name="adj2" fmla="val 90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StaticActivityLeak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Activity Variable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Leak memory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nip Diagonal Corner Rectangle 24"/>
          <p:cNvSpPr/>
          <p:nvPr/>
        </p:nvSpPr>
        <p:spPr>
          <a:xfrm>
            <a:off x="429491" y="969714"/>
            <a:ext cx="5360165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BD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Static </a:t>
            </a:r>
            <a:r>
              <a:rPr lang="en-US" sz="3600" dirty="0">
                <a:latin typeface="Adam" panose="02000503000000000000" pitchFamily="50" charset="0"/>
              </a:rPr>
              <a:t>V</a:t>
            </a:r>
            <a:r>
              <a:rPr lang="en-US" sz="3600" dirty="0" smtClean="0">
                <a:latin typeface="Adam" panose="02000503000000000000" pitchFamily="50" charset="0"/>
              </a:rPr>
              <a:t>iews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9491" y="1875523"/>
            <a:ext cx="53601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 View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maintains </a:t>
            </a:r>
            <a:r>
              <a:rPr lang="en-US" dirty="0">
                <a:solidFill>
                  <a:srgbClr val="92D050"/>
                </a:solidFill>
                <a:latin typeface="Adam" panose="02000503000000000000" pitchFamily="50" charset="0"/>
              </a:rPr>
              <a:t>a reference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to its Context, which, in this case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, is the activity.</a:t>
            </a:r>
          </a:p>
          <a:p>
            <a:pPr algn="just"/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Some views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remain unchanged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and take a long time to instantiate. Thus, in recurring activities it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would be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useful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to keep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them loaded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in memory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for a quick restore.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aking a static view reference seems as a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logical design choice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Yet storing a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static reference to the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View means a </a:t>
            </a:r>
            <a:r>
              <a:rPr lang="en-US" dirty="0" smtClean="0">
                <a:solidFill>
                  <a:srgbClr val="92D050"/>
                </a:solidFill>
                <a:latin typeface="Adam" panose="02000503000000000000" pitchFamily="50" charset="0"/>
              </a:rPr>
              <a:t>persistent </a:t>
            </a:r>
            <a:r>
              <a:rPr lang="en-US" dirty="0">
                <a:solidFill>
                  <a:srgbClr val="92D050"/>
                </a:solidFill>
                <a:latin typeface="Adam" panose="02000503000000000000" pitchFamily="50" charset="0"/>
              </a:rPr>
              <a:t>reference chain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to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the activity.</a:t>
            </a:r>
          </a:p>
          <a:p>
            <a:pPr algn="just"/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dirty="0">
                <a:solidFill>
                  <a:srgbClr val="92D050"/>
                </a:solidFill>
                <a:latin typeface="Adam" panose="02000503000000000000" pitchFamily="50" charset="0"/>
              </a:rPr>
              <a:t>{Code Pattern}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Declaring a static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view inside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the class definition of an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 </a:t>
            </a:r>
            <a:r>
              <a:rPr lang="en-US" dirty="0">
                <a:solidFill>
                  <a:schemeClr val="bg1"/>
                </a:solidFill>
                <a:latin typeface="Adam" panose="02000503000000000000" pitchFamily="50" charset="0"/>
              </a:rPr>
              <a:t>follow by setting that </a:t>
            </a:r>
            <a:r>
              <a:rPr lang="en-US" dirty="0" smtClean="0">
                <a:solidFill>
                  <a:schemeClr val="bg1"/>
                </a:solidFill>
                <a:latin typeface="Adam" panose="02000503000000000000" pitchFamily="50" charset="0"/>
              </a:rPr>
              <a:t>view with a instantiated reference of some view.</a:t>
            </a:r>
            <a:endParaRPr lang="en-US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endParaRPr lang="en-US" dirty="0" smtClean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6288424" y="969715"/>
            <a:ext cx="5649576" cy="5634285"/>
          </a:xfrm>
          <a:prstGeom prst="snip2DiagRect">
            <a:avLst>
              <a:gd name="adj1" fmla="val 16198"/>
              <a:gd name="adj2" fmla="val 90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StaticViewLeak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View Variable</a:t>
            </a:r>
            <a:b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Leak memory</a:t>
            </a:r>
            <a:b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this.findViewById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utton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icicle)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view = null;</a:t>
            </a:r>
            <a:endParaRPr lang="en-US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nip Diagonal Corner Rectangle 16"/>
          <p:cNvSpPr/>
          <p:nvPr/>
        </p:nvSpPr>
        <p:spPr>
          <a:xfrm>
            <a:off x="429491" y="969715"/>
            <a:ext cx="5360165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11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Inner </a:t>
            </a:r>
            <a:r>
              <a:rPr lang="en-US" sz="3600" dirty="0">
                <a:latin typeface="Adam" panose="02000503000000000000" pitchFamily="50" charset="0"/>
              </a:rPr>
              <a:t>C</a:t>
            </a:r>
            <a:r>
              <a:rPr lang="en-US" sz="3600" dirty="0" smtClean="0">
                <a:latin typeface="Adam" panose="02000503000000000000" pitchFamily="50" charset="0"/>
              </a:rPr>
              <a:t>lasses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91" y="1875523"/>
            <a:ext cx="53601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defined inside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the definition of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the activity class. Mostly used for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readability and encapsulation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Inner Class instances have access to the variables of their outer class by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maintaining a reference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 to the outer class instance. Here, the activity is the leaked outer class.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{Code Pattern}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Holding an static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reference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to an instance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of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an Inner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will cause a memory leak.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6288424" y="969715"/>
            <a:ext cx="5649576" cy="5634285"/>
          </a:xfrm>
          <a:prstGeom prst="snip2DiagRect">
            <a:avLst>
              <a:gd name="adj1" fmla="val 16198"/>
              <a:gd name="adj2" fmla="val 90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InnerClassLeak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Inner Class Definition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Reference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Leak memory</a:t>
            </a:r>
            <a:b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3" name="Rectangle 2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nip Diagonal Corner Rectangle 16"/>
          <p:cNvSpPr/>
          <p:nvPr/>
        </p:nvSpPr>
        <p:spPr>
          <a:xfrm>
            <a:off x="429491" y="969316"/>
            <a:ext cx="5360165" cy="73629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dam" panose="02000503000000000000" pitchFamily="50" charset="0"/>
              </a:rPr>
              <a:t>Anonymous Classes</a:t>
            </a:r>
            <a:endParaRPr lang="en-US" sz="3600" dirty="0">
              <a:latin typeface="Adam" panose="02000503000000000000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91" y="1833188"/>
            <a:ext cx="53601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Anonymous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Classes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hold a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reference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to the class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inside which they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were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declared.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If an activity has an anonymous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lass inside it which performs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background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work, a reference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to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that activity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will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persist and not be </a:t>
            </a:r>
            <a:r>
              <a:rPr lang="en-US" sz="2000" dirty="0">
                <a:solidFill>
                  <a:srgbClr val="92D050"/>
                </a:solidFill>
                <a:latin typeface="Adam" panose="02000503000000000000" pitchFamily="50" charset="0"/>
              </a:rPr>
              <a:t>garbage </a:t>
            </a:r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collected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 until the work ends.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Examples: </a:t>
            </a:r>
            <a:r>
              <a:rPr lang="en-US" sz="20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AsyncTasks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, Handlers, Threads, and </a:t>
            </a:r>
            <a:r>
              <a:rPr lang="en-US" sz="20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TimerTasks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that call </a:t>
            </a:r>
            <a:r>
              <a:rPr lang="en-US" sz="2000" dirty="0" err="1" smtClean="0">
                <a:solidFill>
                  <a:schemeClr val="bg1"/>
                </a:solidFill>
                <a:latin typeface="Adam" panose="02000503000000000000" pitchFamily="50" charset="0"/>
              </a:rPr>
              <a:t>doBackgroundWork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() or run() functions.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dam" panose="02000503000000000000" pitchFamily="50" charset="0"/>
              </a:rPr>
              <a:t>{Code Pattern}</a:t>
            </a:r>
            <a:endParaRPr lang="en-US" sz="2000" dirty="0">
              <a:solidFill>
                <a:srgbClr val="92D050"/>
              </a:solidFill>
              <a:latin typeface="Adam" panose="02000503000000000000" pitchFamily="50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Inside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an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activity,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anonymously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declare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and instantiate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a class that performs </a:t>
            </a:r>
            <a:r>
              <a:rPr lang="en-US" sz="2000" dirty="0">
                <a:solidFill>
                  <a:schemeClr val="bg1"/>
                </a:solidFill>
                <a:latin typeface="Adam" panose="02000503000000000000" pitchFamily="50" charset="0"/>
              </a:rPr>
              <a:t>background work </a:t>
            </a:r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</a:rPr>
              <a:t>pass the destruction of the activity.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6288424" y="969715"/>
            <a:ext cx="5649576" cy="5634285"/>
          </a:xfrm>
          <a:prstGeom prst="snip2DiagRect">
            <a:avLst>
              <a:gd name="adj1" fmla="val 16198"/>
              <a:gd name="adj2" fmla="val 90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AnonymousClassLeak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Leak memory</a:t>
            </a:r>
            <a:b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leakMemory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&lt;Void, Void, Void&gt;()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629" y="105471"/>
            <a:ext cx="12054840" cy="38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dam" panose="02000503000000000000" pitchFamily="50" charset="0"/>
                <a:ea typeface="Roboto Light" panose="02000000000000000000" pitchFamily="2" charset="0"/>
              </a:rPr>
              <a:t>About    Problem    Solution    Approach    Novelty    Implementation    Results    Conclusions    </a:t>
            </a:r>
            <a:endParaRPr lang="en-US" sz="2000" dirty="0">
              <a:solidFill>
                <a:schemeClr val="bg1"/>
              </a:solidFill>
              <a:latin typeface="Adam" panose="02000503000000000000" pitchFamily="50" charset="0"/>
              <a:ea typeface="Roboto Light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9193" y="518552"/>
            <a:ext cx="10458766" cy="46118"/>
            <a:chOff x="999193" y="518552"/>
            <a:chExt cx="10458766" cy="46118"/>
          </a:xfrm>
        </p:grpSpPr>
        <p:sp>
          <p:nvSpPr>
            <p:cNvPr id="16" name="Rectangle 15"/>
            <p:cNvSpPr/>
            <p:nvPr/>
          </p:nvSpPr>
          <p:spPr>
            <a:xfrm>
              <a:off x="999193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017" y="518556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34982" y="518555"/>
              <a:ext cx="683399" cy="4571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7751" y="518951"/>
              <a:ext cx="683399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576" y="518554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67105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73016" y="518553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560" y="518552"/>
              <a:ext cx="68339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55783" y="1511836"/>
            <a:ext cx="9950511" cy="4777722"/>
            <a:chOff x="1155783" y="1435636"/>
            <a:chExt cx="9950511" cy="4777722"/>
          </a:xfrm>
        </p:grpSpPr>
        <p:grpSp>
          <p:nvGrpSpPr>
            <p:cNvPr id="88" name="Group 87"/>
            <p:cNvGrpSpPr/>
            <p:nvPr/>
          </p:nvGrpSpPr>
          <p:grpSpPr>
            <a:xfrm>
              <a:off x="9735971" y="1435636"/>
              <a:ext cx="1029065" cy="1204239"/>
              <a:chOff x="602154" y="1817469"/>
              <a:chExt cx="2621106" cy="3067288"/>
            </a:xfrm>
          </p:grpSpPr>
          <p:sp>
            <p:nvSpPr>
              <p:cNvPr id="89" name="Diamond 88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Diamond 89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amond 90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amond 91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amond 92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amond 93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amond 94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amond 95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amond 96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Diamond 97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Isosceles Triangle 98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Isosceles Triangle 100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600516" y="1435636"/>
              <a:ext cx="1029065" cy="1204239"/>
              <a:chOff x="602154" y="1817469"/>
              <a:chExt cx="2621106" cy="3067288"/>
            </a:xfrm>
          </p:grpSpPr>
          <p:sp>
            <p:nvSpPr>
              <p:cNvPr id="74" name="Diamond 73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amond 74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Diamond 75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Diamond 77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amond 80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amond 81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55783" y="1435636"/>
              <a:ext cx="1029065" cy="1204239"/>
              <a:chOff x="602154" y="1817469"/>
              <a:chExt cx="2621106" cy="3067288"/>
            </a:xfrm>
          </p:grpSpPr>
          <p:sp>
            <p:nvSpPr>
              <p:cNvPr id="41" name="Diamond 40"/>
              <p:cNvSpPr/>
              <p:nvPr/>
            </p:nvSpPr>
            <p:spPr>
              <a:xfrm>
                <a:off x="1257432" y="1817469"/>
                <a:ext cx="1310552" cy="766822"/>
              </a:xfrm>
              <a:prstGeom prst="diamond">
                <a:avLst/>
              </a:prstGeom>
              <a:solidFill>
                <a:srgbClr val="E8FB52"/>
              </a:solidFill>
              <a:ln>
                <a:solidFill>
                  <a:srgbClr val="E8FB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1257432" y="2584291"/>
                <a:ext cx="1310552" cy="766822"/>
              </a:xfrm>
              <a:prstGeom prst="diamond">
                <a:avLst/>
              </a:prstGeom>
              <a:solidFill>
                <a:srgbClr val="76D963"/>
              </a:solidFill>
              <a:ln>
                <a:solidFill>
                  <a:srgbClr val="76D9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1257432" y="3351113"/>
                <a:ext cx="1310552" cy="766822"/>
              </a:xfrm>
              <a:prstGeom prst="diamond">
                <a:avLst/>
              </a:prstGeom>
              <a:solidFill>
                <a:srgbClr val="11A0B3"/>
              </a:solidFill>
              <a:ln>
                <a:solidFill>
                  <a:srgbClr val="11A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1257432" y="4117935"/>
                <a:ext cx="1310552" cy="766822"/>
              </a:xfrm>
              <a:prstGeom prst="diamond">
                <a:avLst/>
              </a:prstGeom>
              <a:solidFill>
                <a:srgbClr val="1EE2DD"/>
              </a:solidFill>
              <a:ln>
                <a:solidFill>
                  <a:srgbClr val="1EE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iamond 44"/>
              <p:cNvSpPr/>
              <p:nvPr/>
            </p:nvSpPr>
            <p:spPr>
              <a:xfrm>
                <a:off x="1912708" y="2200880"/>
                <a:ext cx="1310552" cy="766822"/>
              </a:xfrm>
              <a:prstGeom prst="diamond">
                <a:avLst/>
              </a:prstGeom>
              <a:solidFill>
                <a:srgbClr val="97E342"/>
              </a:solidFill>
              <a:ln>
                <a:solidFill>
                  <a:srgbClr val="97E3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1912708" y="2967702"/>
                <a:ext cx="1310552" cy="766822"/>
              </a:xfrm>
              <a:prstGeom prst="diamond">
                <a:avLst/>
              </a:prstGeom>
              <a:solidFill>
                <a:srgbClr val="6BD889"/>
              </a:solidFill>
              <a:ln>
                <a:solidFill>
                  <a:srgbClr val="6BD8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1912708" y="3734524"/>
                <a:ext cx="1310552" cy="766822"/>
              </a:xfrm>
              <a:prstGeom prst="diamond">
                <a:avLst/>
              </a:prstGeom>
              <a:solidFill>
                <a:srgbClr val="1DBDCB"/>
              </a:solidFill>
              <a:ln>
                <a:solidFill>
                  <a:srgbClr val="1DBD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amond 47"/>
              <p:cNvSpPr/>
              <p:nvPr/>
            </p:nvSpPr>
            <p:spPr>
              <a:xfrm>
                <a:off x="602155" y="2200880"/>
                <a:ext cx="1310552" cy="766822"/>
              </a:xfrm>
              <a:prstGeom prst="diamond">
                <a:avLst/>
              </a:prstGeom>
              <a:solidFill>
                <a:srgbClr val="B8EE76"/>
              </a:solidFill>
              <a:ln>
                <a:solidFill>
                  <a:srgbClr val="B8E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602155" y="2967702"/>
                <a:ext cx="1310552" cy="766822"/>
              </a:xfrm>
              <a:prstGeom prst="diamond">
                <a:avLst/>
              </a:prstGeom>
              <a:solidFill>
                <a:srgbClr val="32B899"/>
              </a:solidFill>
              <a:ln>
                <a:solidFill>
                  <a:srgbClr val="32B8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amond 49"/>
              <p:cNvSpPr/>
              <p:nvPr/>
            </p:nvSpPr>
            <p:spPr>
              <a:xfrm>
                <a:off x="602155" y="3734524"/>
                <a:ext cx="1310552" cy="766822"/>
              </a:xfrm>
              <a:prstGeom prst="diamond">
                <a:avLst/>
              </a:prstGeom>
              <a:solidFill>
                <a:srgbClr val="0E9AAE"/>
              </a:solidFill>
              <a:ln>
                <a:solidFill>
                  <a:srgbClr val="0E9A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5400000">
                <a:off x="546382" y="2640065"/>
                <a:ext cx="766822" cy="655276"/>
              </a:xfrm>
              <a:prstGeom prst="triangle">
                <a:avLst/>
              </a:prstGeom>
              <a:solidFill>
                <a:srgbClr val="9AE76B"/>
              </a:solidFill>
              <a:ln>
                <a:solidFill>
                  <a:srgbClr val="9AE7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546381" y="3406885"/>
                <a:ext cx="766822" cy="655276"/>
              </a:xfrm>
              <a:prstGeom prst="triangle">
                <a:avLst/>
              </a:prstGeom>
              <a:solidFill>
                <a:srgbClr val="007E8C"/>
              </a:solidFill>
              <a:ln>
                <a:solidFill>
                  <a:srgbClr val="007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6200000">
                <a:off x="2512211" y="2640065"/>
                <a:ext cx="766822" cy="655276"/>
              </a:xfrm>
              <a:prstGeom prst="triangle">
                <a:avLst/>
              </a:prstGeom>
              <a:solidFill>
                <a:srgbClr val="4FD792"/>
              </a:solidFill>
              <a:ln>
                <a:solidFill>
                  <a:srgbClr val="4FD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6200000">
                <a:off x="2512210" y="3406885"/>
                <a:ext cx="766822" cy="655276"/>
              </a:xfrm>
              <a:prstGeom prst="triangle">
                <a:avLst/>
              </a:prstGeom>
              <a:solidFill>
                <a:srgbClr val="17A8A5"/>
              </a:solidFill>
              <a:ln>
                <a:solidFill>
                  <a:srgbClr val="17A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https://maxcdn.icons8.com/iOS7/PNG/512/Programming/git_fork-5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613" y="3012957"/>
              <a:ext cx="3200400" cy="320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s facebook f logo png transparent background pag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71" y="1730211"/>
              <a:ext cx="615090" cy="61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053" y="1671996"/>
              <a:ext cx="731520" cy="731520"/>
            </a:xfrm>
            <a:prstGeom prst="rect">
              <a:avLst/>
            </a:prstGeom>
          </p:spPr>
        </p:pic>
        <p:sp>
          <p:nvSpPr>
            <p:cNvPr id="20" name="Freeform 19"/>
            <p:cNvSpPr/>
            <p:nvPr/>
          </p:nvSpPr>
          <p:spPr>
            <a:xfrm>
              <a:off x="9887930" y="3944867"/>
              <a:ext cx="1032898" cy="910358"/>
            </a:xfrm>
            <a:custGeom>
              <a:avLst/>
              <a:gdLst>
                <a:gd name="connsiteX0" fmla="*/ 15069 w 1544611"/>
                <a:gd name="connsiteY0" fmla="*/ 1246909 h 1246909"/>
                <a:gd name="connsiteX1" fmla="*/ 31695 w 1544611"/>
                <a:gd name="connsiteY1" fmla="*/ 931026 h 1246909"/>
                <a:gd name="connsiteX2" fmla="*/ 297702 w 1544611"/>
                <a:gd name="connsiteY2" fmla="*/ 698269 h 1246909"/>
                <a:gd name="connsiteX3" fmla="*/ 1128975 w 1544611"/>
                <a:gd name="connsiteY3" fmla="*/ 532015 h 1246909"/>
                <a:gd name="connsiteX4" fmla="*/ 1478109 w 1544611"/>
                <a:gd name="connsiteY4" fmla="*/ 299259 h 1246909"/>
                <a:gd name="connsiteX5" fmla="*/ 1544611 w 1544611"/>
                <a:gd name="connsiteY5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611" h="1246909">
                  <a:moveTo>
                    <a:pt x="15069" y="1246909"/>
                  </a:moveTo>
                  <a:cubicBezTo>
                    <a:pt x="-171" y="1134687"/>
                    <a:pt x="-15410" y="1022466"/>
                    <a:pt x="31695" y="931026"/>
                  </a:cubicBezTo>
                  <a:cubicBezTo>
                    <a:pt x="78800" y="839586"/>
                    <a:pt x="114822" y="764771"/>
                    <a:pt x="297702" y="698269"/>
                  </a:cubicBezTo>
                  <a:cubicBezTo>
                    <a:pt x="480582" y="631767"/>
                    <a:pt x="932241" y="598517"/>
                    <a:pt x="1128975" y="532015"/>
                  </a:cubicBezTo>
                  <a:cubicBezTo>
                    <a:pt x="1325709" y="465513"/>
                    <a:pt x="1408836" y="387928"/>
                    <a:pt x="1478109" y="299259"/>
                  </a:cubicBezTo>
                  <a:cubicBezTo>
                    <a:pt x="1547382" y="210590"/>
                    <a:pt x="1511360" y="74815"/>
                    <a:pt x="1544611" y="0"/>
                  </a:cubicBezTo>
                </a:path>
              </a:pathLst>
            </a:custGeom>
            <a:noFill/>
            <a:ln w="184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735362" y="3573935"/>
              <a:ext cx="370932" cy="370932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71562" y="3357491"/>
              <a:ext cx="1191374" cy="2540000"/>
              <a:chOff x="1917700" y="3058514"/>
              <a:chExt cx="1191374" cy="2540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917700" y="3058514"/>
                <a:ext cx="209550" cy="2540000"/>
              </a:xfrm>
              <a:prstGeom prst="roundRect">
                <a:avLst>
                  <a:gd name="adj" fmla="val 436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5400000">
                <a:off x="2473196" y="3821636"/>
                <a:ext cx="201032" cy="1070724"/>
              </a:xfrm>
              <a:prstGeom prst="roundRect">
                <a:avLst>
                  <a:gd name="adj" fmla="val 373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9786796" y="3357491"/>
              <a:ext cx="209550" cy="2540000"/>
            </a:xfrm>
            <a:prstGeom prst="roundRect">
              <a:avLst>
                <a:gd name="adj" fmla="val 436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16424" y="3971545"/>
              <a:ext cx="8267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8000" dirty="0" smtClean="0">
                  <a:solidFill>
                    <a:srgbClr val="92D050"/>
                  </a:solidFill>
                  <a:latin typeface="Ubuntu" panose="020B0504030602030204" pitchFamily="34" charset="0"/>
                </a:rPr>
                <a:t>+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21057" y="3971545"/>
              <a:ext cx="8267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8000" dirty="0" smtClean="0">
                  <a:solidFill>
                    <a:srgbClr val="92D050"/>
                  </a:solidFill>
                  <a:latin typeface="Ubuntu" panose="020B0504030602030204" pitchFamily="34" charset="0"/>
                </a:rPr>
                <a:t>=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333" b="96667" l="3222" r="96778">
                          <a14:foregroundMark x1="22444" y1="14333" x2="22444" y2="14333"/>
                          <a14:foregroundMark x1="22333" y1="6667" x2="22333" y2="6667"/>
                          <a14:foregroundMark x1="34667" y1="27333" x2="34667" y2="27333"/>
                          <a14:foregroundMark x1="67333" y1="27000" x2="67333" y2="27000"/>
                          <a14:foregroundMark x1="70000" y1="15778" x2="70000" y2="15778"/>
                          <a14:foregroundMark x1="78222" y1="7111" x2="78222" y2="7111"/>
                          <a14:foregroundMark x1="37333" y1="91889" x2="37333" y2="91889"/>
                          <a14:foregroundMark x1="62444" y1="84889" x2="62444" y2="84889"/>
                          <a14:foregroundMark x1="61000" y1="75667" x2="61000" y2="75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6874" y="1671996"/>
              <a:ext cx="767258" cy="767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2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1753</Words>
  <Application>Microsoft Office PowerPoint</Application>
  <PresentationFormat>Widescreen</PresentationFormat>
  <Paragraphs>369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Adam</vt:lpstr>
      <vt:lpstr>Arial</vt:lpstr>
      <vt:lpstr>Calibri</vt:lpstr>
      <vt:lpstr>Calibri Light</vt:lpstr>
      <vt:lpstr>Courier New</vt:lpstr>
      <vt:lpstr>Roboto Light</vt:lpstr>
      <vt:lpstr>Tahoma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144</cp:revision>
  <dcterms:created xsi:type="dcterms:W3CDTF">2017-03-01T03:50:05Z</dcterms:created>
  <dcterms:modified xsi:type="dcterms:W3CDTF">2017-04-23T01:40:37Z</dcterms:modified>
</cp:coreProperties>
</file>