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4"/>
  </p:notesMasterIdLst>
  <p:sldIdLst>
    <p:sldId id="256" r:id="rId2"/>
    <p:sldId id="266" r:id="rId3"/>
    <p:sldId id="259" r:id="rId4"/>
    <p:sldId id="257" r:id="rId5"/>
    <p:sldId id="258" r:id="rId6"/>
    <p:sldId id="260" r:id="rId7"/>
    <p:sldId id="261" r:id="rId8"/>
    <p:sldId id="269" r:id="rId9"/>
    <p:sldId id="262" r:id="rId10"/>
    <p:sldId id="263" r:id="rId11"/>
    <p:sldId id="265" r:id="rId12"/>
    <p:sldId id="264" r:id="rId13"/>
    <p:sldId id="270" r:id="rId14"/>
    <p:sldId id="271" r:id="rId15"/>
    <p:sldId id="272" r:id="rId16"/>
    <p:sldId id="273" r:id="rId17"/>
    <p:sldId id="267" r:id="rId18"/>
    <p:sldId id="268"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F86E58-2FB1-4715-A8D8-84DC360F28A1}" type="datetimeFigureOut">
              <a:rPr lang="en-US" smtClean="0"/>
              <a:t>6/24/2021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0F4B27-6302-488F-9772-BBDD35189A0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0F4B27-6302-488F-9772-BBDD35189A0B}" type="slidenum">
              <a:rPr lang="en-US" smtClean="0"/>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6/24/2021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6/24/2021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k:@MSITStore:F:\F%20Drive\DVD-1\java\IBM%20REQ\satyamclass\data\scjp\new\Que.Java.2.Programmer.Exam.Cram.2.Exam.CX-310-035.eBook-LiB.chm::/0789728613_gloss01.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k:@MSITStore:F:\F%20Drive\DVD-1\java\IBM%20REQ\satyamclass\data\scjp\new\Que.Java.2.Programmer.Exam.Cram.2.Exam.CX-310-035.eBook-LiB.chm::/0789728613_gloss01.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381000"/>
            <a:ext cx="8839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Basic Elements in the Java Program</a:t>
            </a:r>
          </a:p>
        </p:txBody>
      </p:sp>
      <p:sp>
        <p:nvSpPr>
          <p:cNvPr id="6" name="Rectangle 5"/>
          <p:cNvSpPr/>
          <p:nvPr/>
        </p:nvSpPr>
        <p:spPr>
          <a:xfrm>
            <a:off x="609600" y="1295400"/>
            <a:ext cx="8534400" cy="55626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dirty="0">
                <a:solidFill>
                  <a:srgbClr val="FF0000"/>
                </a:solidFill>
              </a:rPr>
              <a:t>Data Types</a:t>
            </a:r>
          </a:p>
          <a:p>
            <a:pPr algn="ctr"/>
            <a:r>
              <a:rPr lang="en-US" sz="5000" dirty="0">
                <a:solidFill>
                  <a:srgbClr val="FF0000"/>
                </a:solidFill>
              </a:rPr>
              <a:t>Reserved Words</a:t>
            </a:r>
          </a:p>
          <a:p>
            <a:pPr algn="ctr"/>
            <a:r>
              <a:rPr lang="en-US" sz="5000" dirty="0">
                <a:solidFill>
                  <a:srgbClr val="FF0000"/>
                </a:solidFill>
              </a:rPr>
              <a:t>Identifiers</a:t>
            </a:r>
          </a:p>
          <a:p>
            <a:pPr algn="ctr"/>
            <a:r>
              <a:rPr lang="en-US" sz="5000" dirty="0">
                <a:solidFill>
                  <a:srgbClr val="FF0000"/>
                </a:solidFill>
              </a:rPr>
              <a:t>literals</a:t>
            </a:r>
          </a:p>
          <a:p>
            <a:pPr algn="ctr"/>
            <a:r>
              <a:rPr lang="en-US" sz="5000" dirty="0">
                <a:solidFill>
                  <a:srgbClr val="FF0000"/>
                </a:solidFill>
              </a:rPr>
              <a:t>Comments</a:t>
            </a:r>
          </a:p>
          <a:p>
            <a:pPr algn="ctr"/>
            <a:endParaRPr lang="en-US" sz="2000" dirty="0">
              <a:solidFill>
                <a:srgbClr val="FF0000"/>
              </a:solidFill>
            </a:endParaRPr>
          </a:p>
          <a:p>
            <a:pPr algn="ctr"/>
            <a:endParaRPr lang="en-US" sz="20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a:bodyPr>
          <a:lstStyle/>
          <a:p>
            <a:r>
              <a:rPr lang="en-US" dirty="0"/>
              <a:t>Like this a program  can have any number of </a:t>
            </a:r>
          </a:p>
          <a:p>
            <a:r>
              <a:rPr lang="en-US" dirty="0"/>
              <a:t>classes.</a:t>
            </a:r>
          </a:p>
          <a:p>
            <a:r>
              <a:rPr lang="en-US" dirty="0"/>
              <a:t>First Example</a:t>
            </a:r>
          </a:p>
          <a:p>
            <a:r>
              <a:rPr lang="en-US" dirty="0"/>
              <a:t>  class </a:t>
            </a:r>
            <a:r>
              <a:rPr lang="en-US" dirty="0" err="1"/>
              <a:t>FirstExample</a:t>
            </a:r>
            <a:endParaRPr lang="en-US" dirty="0"/>
          </a:p>
          <a:p>
            <a:r>
              <a:rPr lang="en-US" dirty="0"/>
              <a:t> {</a:t>
            </a:r>
          </a:p>
          <a:p>
            <a:r>
              <a:rPr lang="en-US" dirty="0"/>
              <a:t>public static void main(String </a:t>
            </a:r>
            <a:r>
              <a:rPr lang="en-US" dirty="0" err="1"/>
              <a:t>args</a:t>
            </a:r>
            <a:r>
              <a:rPr lang="en-US" dirty="0"/>
              <a:t>[])</a:t>
            </a:r>
          </a:p>
          <a:p>
            <a:r>
              <a:rPr lang="en-US" dirty="0"/>
              <a:t> {</a:t>
            </a:r>
          </a:p>
          <a:p>
            <a:r>
              <a:rPr lang="en-US" dirty="0" err="1"/>
              <a:t>System.out.println</a:t>
            </a:r>
            <a:r>
              <a:rPr lang="en-US" dirty="0"/>
              <a:t>(“HAI WELCOME TO JAVA WORLD”);</a:t>
            </a:r>
          </a:p>
          <a:p>
            <a:r>
              <a:rPr lang="en-US" dirty="0"/>
              <a:t>  }</a:t>
            </a:r>
          </a:p>
          <a:p>
            <a:r>
              <a:rPr lang="en-US"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java Program</a:t>
            </a:r>
          </a:p>
        </p:txBody>
      </p:sp>
      <p:sp>
        <p:nvSpPr>
          <p:cNvPr id="3" name="Content Placeholder 2"/>
          <p:cNvSpPr>
            <a:spLocks noGrp="1"/>
          </p:cNvSpPr>
          <p:nvPr>
            <p:ph idx="1"/>
          </p:nvPr>
        </p:nvSpPr>
        <p:spPr/>
        <p:txBody>
          <a:bodyPr/>
          <a:lstStyle/>
          <a:p>
            <a:r>
              <a:rPr lang="en-US" dirty="0" err="1"/>
              <a:t>Javac</a:t>
            </a:r>
            <a:r>
              <a:rPr lang="en-US" dirty="0"/>
              <a:t> programName.java</a:t>
            </a:r>
          </a:p>
          <a:p>
            <a:r>
              <a:rPr lang="en-US" dirty="0"/>
              <a:t>Java </a:t>
            </a:r>
            <a:r>
              <a:rPr lang="en-US" dirty="0" err="1"/>
              <a:t>classFileName</a:t>
            </a:r>
            <a:endParaRPr lang="en-US" dirty="0"/>
          </a:p>
          <a:p>
            <a:r>
              <a:rPr lang="en-US" dirty="0"/>
              <a:t>Result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of Example</a:t>
            </a:r>
          </a:p>
        </p:txBody>
      </p:sp>
      <p:sp>
        <p:nvSpPr>
          <p:cNvPr id="3" name="Content Placeholder 2"/>
          <p:cNvSpPr>
            <a:spLocks noGrp="1"/>
          </p:cNvSpPr>
          <p:nvPr>
            <p:ph idx="1"/>
          </p:nvPr>
        </p:nvSpPr>
        <p:spPr/>
        <p:txBody>
          <a:bodyPr>
            <a:normAutofit/>
          </a:bodyPr>
          <a:lstStyle/>
          <a:p>
            <a:r>
              <a:rPr lang="en-US" dirty="0"/>
              <a:t>Public</a:t>
            </a:r>
          </a:p>
          <a:p>
            <a:r>
              <a:rPr lang="en-US" dirty="0"/>
              <a:t>Static</a:t>
            </a:r>
          </a:p>
          <a:p>
            <a:r>
              <a:rPr lang="en-US" dirty="0"/>
              <a:t>Void</a:t>
            </a:r>
          </a:p>
          <a:p>
            <a:r>
              <a:rPr lang="en-US" dirty="0"/>
              <a:t>Main</a:t>
            </a:r>
          </a:p>
          <a:p>
            <a:r>
              <a:rPr lang="en-US" dirty="0"/>
              <a:t>String </a:t>
            </a:r>
            <a:r>
              <a:rPr lang="en-US" dirty="0" err="1"/>
              <a:t>args</a:t>
            </a:r>
            <a:r>
              <a:rPr lang="en-US" dirty="0"/>
              <a:t>[]</a:t>
            </a:r>
          </a:p>
          <a:p>
            <a:r>
              <a:rPr lang="en-US" dirty="0"/>
              <a:t>System</a:t>
            </a:r>
          </a:p>
          <a:p>
            <a:r>
              <a:rPr lang="en-US" dirty="0"/>
              <a:t>Out</a:t>
            </a:r>
          </a:p>
          <a:p>
            <a:r>
              <a:rPr lang="en-US" dirty="0" err="1"/>
              <a:t>Println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dirty="0"/>
              <a:t>Command Line Arguments</a:t>
            </a:r>
          </a:p>
        </p:txBody>
      </p:sp>
      <p:sp>
        <p:nvSpPr>
          <p:cNvPr id="3" name="Content Placeholder 2"/>
          <p:cNvSpPr>
            <a:spLocks noGrp="1"/>
          </p:cNvSpPr>
          <p:nvPr>
            <p:ph idx="1"/>
          </p:nvPr>
        </p:nvSpPr>
        <p:spPr>
          <a:xfrm>
            <a:off x="0" y="914400"/>
            <a:ext cx="9144000" cy="5410200"/>
          </a:xfrm>
        </p:spPr>
        <p:txBody>
          <a:bodyPr/>
          <a:lstStyle/>
          <a:p>
            <a:r>
              <a:rPr lang="en-US" dirty="0"/>
              <a:t>Main is also method or function it is also capable of accepting parameters , but it is not called inside the program called from outside the program , so  the place to pass values for main parameters is command line.</a:t>
            </a:r>
          </a:p>
          <a:p>
            <a:endParaRPr lang="en-US" dirty="0"/>
          </a:p>
          <a:p>
            <a:r>
              <a:rPr lang="en-US" dirty="0"/>
              <a:t>Java </a:t>
            </a:r>
            <a:r>
              <a:rPr lang="en-US" dirty="0" err="1"/>
              <a:t>classfile</a:t>
            </a:r>
            <a:r>
              <a:rPr lang="en-US" dirty="0"/>
              <a:t> name pr1 pr2 </a:t>
            </a:r>
            <a:r>
              <a:rPr lang="en-US" dirty="0" err="1"/>
              <a:t>pr2</a:t>
            </a:r>
            <a:r>
              <a:rPr lang="en-US" dirty="0"/>
              <a:t>.</a:t>
            </a:r>
          </a:p>
          <a:p>
            <a:r>
              <a:rPr lang="en-US" dirty="0"/>
              <a:t>Sample Code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US" dirty="0"/>
              <a:t>WRAPPER CLASSES</a:t>
            </a:r>
          </a:p>
        </p:txBody>
      </p:sp>
      <p:sp>
        <p:nvSpPr>
          <p:cNvPr id="3" name="Content Placeholder 2"/>
          <p:cNvSpPr>
            <a:spLocks noGrp="1"/>
          </p:cNvSpPr>
          <p:nvPr>
            <p:ph idx="1"/>
          </p:nvPr>
        </p:nvSpPr>
        <p:spPr>
          <a:xfrm>
            <a:off x="0" y="1219200"/>
            <a:ext cx="9144000" cy="5105400"/>
          </a:xfrm>
        </p:spPr>
        <p:txBody>
          <a:bodyPr>
            <a:normAutofit fontScale="70000" lnSpcReduction="20000"/>
          </a:bodyPr>
          <a:lstStyle/>
          <a:p>
            <a:r>
              <a:rPr lang="en-US" dirty="0"/>
              <a:t>To Store simple types into objects we need to wrap these simple types in to classes.</a:t>
            </a:r>
          </a:p>
          <a:p>
            <a:r>
              <a:rPr lang="en-US" dirty="0"/>
              <a:t>Java provides classes that correspond to each of the simple type. these classes encapsulate, or </a:t>
            </a:r>
            <a:r>
              <a:rPr lang="en-US" i="1" dirty="0"/>
              <a:t>wrap, the simple types within a class.</a:t>
            </a:r>
          </a:p>
          <a:p>
            <a:r>
              <a:rPr lang="en-US" dirty="0"/>
              <a:t>For example, a heterogeneous collection of Objects:</a:t>
            </a:r>
          </a:p>
          <a:p>
            <a:r>
              <a:rPr lang="en-US" dirty="0"/>
              <a:t>Object[] collection = new Object[10];</a:t>
            </a:r>
          </a:p>
          <a:p>
            <a:r>
              <a:rPr lang="en-US" dirty="0"/>
              <a:t>We cannot put an ‘</a:t>
            </a:r>
            <a:r>
              <a:rPr lang="en-US" dirty="0" err="1"/>
              <a:t>int</a:t>
            </a:r>
            <a:r>
              <a:rPr lang="en-US" dirty="0"/>
              <a:t>’ type into this collection, because an ‘</a:t>
            </a:r>
            <a:r>
              <a:rPr lang="en-US" dirty="0" err="1"/>
              <a:t>int</a:t>
            </a:r>
            <a:r>
              <a:rPr lang="en-US" dirty="0"/>
              <a:t>’ is not type compatible with the type</a:t>
            </a:r>
          </a:p>
          <a:p>
            <a:r>
              <a:rPr lang="en-US" dirty="0"/>
              <a:t>Object. We can however put an </a:t>
            </a:r>
            <a:r>
              <a:rPr lang="en-US" b="1" dirty="0"/>
              <a:t>Integer object (or any other object of some class type) into the</a:t>
            </a:r>
          </a:p>
          <a:p>
            <a:r>
              <a:rPr lang="en-US" dirty="0"/>
              <a:t>collection.</a:t>
            </a:r>
          </a:p>
          <a:p>
            <a:r>
              <a:rPr lang="en-US" dirty="0"/>
              <a:t>collection[0] = new Integer(5);</a:t>
            </a:r>
          </a:p>
          <a:p>
            <a:r>
              <a:rPr lang="en-US" dirty="0"/>
              <a:t>To allow collections of objects to include values of </a:t>
            </a:r>
            <a:r>
              <a:rPr lang="en-US" dirty="0" err="1"/>
              <a:t>builtin</a:t>
            </a:r>
            <a:r>
              <a:rPr lang="en-US" dirty="0"/>
              <a:t> types, the core Java language package</a:t>
            </a:r>
          </a:p>
          <a:p>
            <a:r>
              <a:rPr lang="en-US" dirty="0"/>
              <a:t>(</a:t>
            </a:r>
            <a:r>
              <a:rPr lang="en-US" dirty="0" err="1"/>
              <a:t>java.lang</a:t>
            </a:r>
            <a:r>
              <a:rPr lang="en-US" dirty="0"/>
              <a:t>) defines a set of </a:t>
            </a:r>
            <a:r>
              <a:rPr lang="en-US" b="1" dirty="0"/>
              <a:t>Wrapper Classes for each of the </a:t>
            </a:r>
            <a:r>
              <a:rPr lang="en-US" b="1" dirty="0" err="1"/>
              <a:t>builtin</a:t>
            </a:r>
            <a:r>
              <a:rPr lang="en-US" b="1" dirty="0"/>
              <a:t> types, which inherit from the</a:t>
            </a:r>
          </a:p>
          <a:p>
            <a:r>
              <a:rPr lang="en-US" dirty="0"/>
              <a:t>class Object. The inheritance hierarchy for the Wrapper classes is as follows:</a:t>
            </a:r>
          </a:p>
          <a:p>
            <a:r>
              <a:rPr lang="en-US" dirty="0"/>
              <a:t>Object</a:t>
            </a:r>
          </a:p>
          <a:p>
            <a:r>
              <a:rPr lang="en-US" dirty="0"/>
              <a:t>Boolean Character Number Void Class</a:t>
            </a:r>
          </a:p>
          <a:p>
            <a:r>
              <a:rPr lang="en-US" dirty="0"/>
              <a:t>Byte Short Integer Long Float Double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fontScale="85000" lnSpcReduction="20000"/>
          </a:bodyPr>
          <a:lstStyle/>
          <a:p>
            <a:r>
              <a:rPr lang="en-US" dirty="0"/>
              <a:t>Note however that to obtain an ‘</a:t>
            </a:r>
            <a:r>
              <a:rPr lang="en-US" dirty="0" err="1"/>
              <a:t>int</a:t>
            </a:r>
            <a:r>
              <a:rPr lang="en-US" dirty="0"/>
              <a:t>’ back from an Object, you have to perform some explicit </a:t>
            </a:r>
            <a:r>
              <a:rPr lang="en-US" b="1" dirty="0"/>
              <a:t>type</a:t>
            </a:r>
          </a:p>
          <a:p>
            <a:r>
              <a:rPr lang="en-US" b="1" dirty="0"/>
              <a:t>conversions.</a:t>
            </a:r>
          </a:p>
          <a:p>
            <a:r>
              <a:rPr lang="en-US" dirty="0"/>
              <a:t>// explicitly type cast “down” from an Object to an Integer</a:t>
            </a:r>
          </a:p>
          <a:p>
            <a:r>
              <a:rPr lang="en-US" dirty="0"/>
              <a:t>// an invalid type cast exception will be thrown if cast is to</a:t>
            </a:r>
          </a:p>
          <a:p>
            <a:r>
              <a:rPr lang="en-US" dirty="0"/>
              <a:t>// the wrong type</a:t>
            </a:r>
          </a:p>
          <a:p>
            <a:r>
              <a:rPr lang="en-US" dirty="0"/>
              <a:t>Integer </a:t>
            </a:r>
            <a:r>
              <a:rPr lang="en-US" dirty="0" err="1"/>
              <a:t>i</a:t>
            </a:r>
            <a:r>
              <a:rPr lang="en-US" dirty="0"/>
              <a:t> = (Integer) collection[0];</a:t>
            </a:r>
          </a:p>
          <a:p>
            <a:r>
              <a:rPr lang="en-US" dirty="0"/>
              <a:t>// explicitly convert to a String</a:t>
            </a:r>
          </a:p>
          <a:p>
            <a:r>
              <a:rPr lang="en-US" dirty="0"/>
              <a:t>String s = </a:t>
            </a:r>
            <a:r>
              <a:rPr lang="en-US" dirty="0" err="1"/>
              <a:t>i.toString</a:t>
            </a:r>
            <a:r>
              <a:rPr lang="en-US" dirty="0"/>
              <a:t>();</a:t>
            </a:r>
          </a:p>
          <a:p>
            <a:r>
              <a:rPr lang="en-US" dirty="0"/>
              <a:t>// implicitly convert to a String for printing</a:t>
            </a:r>
          </a:p>
          <a:p>
            <a:r>
              <a:rPr lang="en-US" dirty="0" err="1"/>
              <a:t>System.out.println</a:t>
            </a:r>
            <a:r>
              <a:rPr lang="en-US" dirty="0"/>
              <a:t>( </a:t>
            </a:r>
            <a:r>
              <a:rPr lang="en-US" dirty="0" err="1"/>
              <a:t>i</a:t>
            </a:r>
            <a:r>
              <a:rPr lang="en-US" dirty="0"/>
              <a:t> ); // implicitly calls </a:t>
            </a:r>
            <a:r>
              <a:rPr lang="en-US" dirty="0" err="1"/>
              <a:t>i.toString</a:t>
            </a:r>
            <a:r>
              <a:rPr lang="en-US" dirty="0"/>
              <a:t>()</a:t>
            </a:r>
          </a:p>
          <a:p>
            <a:r>
              <a:rPr lang="en-US" dirty="0"/>
              <a:t>// explicitly convert back to a primitive </a:t>
            </a:r>
            <a:r>
              <a:rPr lang="en-US" dirty="0" err="1"/>
              <a:t>int</a:t>
            </a:r>
            <a:r>
              <a:rPr lang="en-US" dirty="0"/>
              <a:t>, or byte, etc.</a:t>
            </a:r>
          </a:p>
          <a:p>
            <a:r>
              <a:rPr lang="en-US" dirty="0"/>
              <a:t>// perhaps with loss of precision</a:t>
            </a:r>
          </a:p>
          <a:p>
            <a:r>
              <a:rPr lang="en-US" dirty="0" err="1"/>
              <a:t>int</a:t>
            </a:r>
            <a:r>
              <a:rPr lang="en-US" dirty="0"/>
              <a:t> x = </a:t>
            </a:r>
            <a:r>
              <a:rPr lang="en-US" dirty="0" err="1"/>
              <a:t>i.intValue</a:t>
            </a:r>
            <a:r>
              <a:rPr lang="en-US" dirty="0"/>
              <a:t>();</a:t>
            </a:r>
          </a:p>
          <a:p>
            <a:r>
              <a:rPr lang="en-US" dirty="0"/>
              <a:t>byte b = </a:t>
            </a:r>
            <a:r>
              <a:rPr lang="en-US" dirty="0" err="1"/>
              <a:t>i.byteValue</a:t>
            </a:r>
            <a:r>
              <a:rPr lang="en-US" dirty="0"/>
              <a:t>();</a:t>
            </a:r>
          </a:p>
          <a:p>
            <a:r>
              <a:rPr lang="en-US" dirty="0"/>
              <a:t>long l = </a:t>
            </a:r>
            <a:r>
              <a:rPr lang="en-US" dirty="0" err="1"/>
              <a:t>i.longValue</a:t>
            </a:r>
            <a:r>
              <a:rPr lang="en-US" dirty="0"/>
              <a:t>();</a:t>
            </a:r>
          </a:p>
          <a:p>
            <a:r>
              <a:rPr lang="en-US" dirty="0"/>
              <a:t>float f = </a:t>
            </a:r>
            <a:r>
              <a:rPr lang="en-US" dirty="0" err="1"/>
              <a:t>i.floatValue</a:t>
            </a:r>
            <a:r>
              <a:rPr lang="en-US" dirty="0"/>
              <a:t>();</a:t>
            </a:r>
          </a:p>
          <a:p>
            <a:r>
              <a:rPr lang="en-US" dirty="0"/>
              <a:t>double d = </a:t>
            </a:r>
            <a:r>
              <a:rPr lang="en-US" dirty="0" err="1"/>
              <a:t>i.doubleValue</a:t>
            </a:r>
            <a:r>
              <a:rPr lang="en-US" dirty="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sp>
        <p:nvSpPr>
          <p:cNvPr id="3" name="Content Placeholder 2"/>
          <p:cNvSpPr>
            <a:spLocks noGrp="1"/>
          </p:cNvSpPr>
          <p:nvPr>
            <p:ph idx="1"/>
          </p:nvPr>
        </p:nvSpPr>
        <p:spPr/>
        <p:txBody>
          <a:bodyPr/>
          <a:lstStyle/>
          <a:p>
            <a:r>
              <a:rPr lang="en-US" dirty="0" err="1"/>
              <a:t>boolean</a:t>
            </a:r>
            <a:r>
              <a:rPr lang="en-US" dirty="0"/>
              <a:t> b = </a:t>
            </a:r>
            <a:r>
              <a:rPr lang="en-US" dirty="0" err="1"/>
              <a:t>Boolean.toBoolean</a:t>
            </a:r>
            <a:r>
              <a:rPr lang="en-US" dirty="0"/>
              <a:t>(“true”);</a:t>
            </a:r>
          </a:p>
          <a:p>
            <a:r>
              <a:rPr lang="en-US" dirty="0" err="1"/>
              <a:t>int</a:t>
            </a:r>
            <a:r>
              <a:rPr lang="en-US" dirty="0"/>
              <a:t> x = </a:t>
            </a:r>
            <a:r>
              <a:rPr lang="en-US" dirty="0" err="1"/>
              <a:t>Integer.parseInt</a:t>
            </a:r>
            <a:r>
              <a:rPr lang="en-US" dirty="0"/>
              <a:t>(“10”);</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a:t>Java Virtual Machine:</a:t>
            </a:r>
          </a:p>
        </p:txBody>
      </p:sp>
      <p:sp>
        <p:nvSpPr>
          <p:cNvPr id="3" name="Content Placeholder 2"/>
          <p:cNvSpPr>
            <a:spLocks noGrp="1"/>
          </p:cNvSpPr>
          <p:nvPr>
            <p:ph idx="1"/>
          </p:nvPr>
        </p:nvSpPr>
        <p:spPr>
          <a:xfrm>
            <a:off x="0" y="762000"/>
            <a:ext cx="9144000" cy="5562600"/>
          </a:xfrm>
        </p:spPr>
        <p:txBody>
          <a:bodyPr/>
          <a:lstStyle/>
          <a:p>
            <a:r>
              <a:rPr lang="en-US" dirty="0"/>
              <a:t>As Java is platform independent the following is possible</a:t>
            </a:r>
          </a:p>
          <a:p>
            <a:endParaRPr lang="en-US" dirty="0"/>
          </a:p>
          <a:p>
            <a:endParaRPr lang="en-US" dirty="0"/>
          </a:p>
        </p:txBody>
      </p:sp>
      <p:sp>
        <p:nvSpPr>
          <p:cNvPr id="4" name="Rectangle 3"/>
          <p:cNvSpPr/>
          <p:nvPr/>
        </p:nvSpPr>
        <p:spPr>
          <a:xfrm>
            <a:off x="0" y="14478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System-1</a:t>
            </a:r>
          </a:p>
          <a:p>
            <a:pPr algn="ctr"/>
            <a:r>
              <a:rPr lang="en-US" dirty="0"/>
              <a:t>(Windows+ PIII</a:t>
            </a:r>
          </a:p>
        </p:txBody>
      </p:sp>
      <p:sp>
        <p:nvSpPr>
          <p:cNvPr id="5" name="Rectangle 4"/>
          <p:cNvSpPr/>
          <p:nvPr/>
        </p:nvSpPr>
        <p:spPr>
          <a:xfrm>
            <a:off x="2514600" y="14478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Program</a:t>
            </a:r>
          </a:p>
        </p:txBody>
      </p:sp>
      <p:sp>
        <p:nvSpPr>
          <p:cNvPr id="6" name="Rectangle 5"/>
          <p:cNvSpPr/>
          <p:nvPr/>
        </p:nvSpPr>
        <p:spPr>
          <a:xfrm>
            <a:off x="4876800" y="14478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 Code(Class File)</a:t>
            </a:r>
          </a:p>
        </p:txBody>
      </p:sp>
      <p:sp>
        <p:nvSpPr>
          <p:cNvPr id="7" name="Rectangle 6"/>
          <p:cNvSpPr/>
          <p:nvPr/>
        </p:nvSpPr>
        <p:spPr>
          <a:xfrm>
            <a:off x="7315200" y="1447800"/>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a:t>
            </a:r>
          </a:p>
        </p:txBody>
      </p:sp>
      <p:sp>
        <p:nvSpPr>
          <p:cNvPr id="8" name="Rectangle 7"/>
          <p:cNvSpPr/>
          <p:nvPr/>
        </p:nvSpPr>
        <p:spPr>
          <a:xfrm>
            <a:off x="0" y="32766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System-2</a:t>
            </a:r>
          </a:p>
          <a:p>
            <a:pPr algn="ctr"/>
            <a:r>
              <a:rPr lang="en-US" dirty="0"/>
              <a:t>(AIX+ P4)</a:t>
            </a:r>
          </a:p>
        </p:txBody>
      </p:sp>
      <p:cxnSp>
        <p:nvCxnSpPr>
          <p:cNvPr id="10" name="Straight Arrow Connector 9"/>
          <p:cNvCxnSpPr>
            <a:stCxn id="4" idx="3"/>
            <a:endCxn id="5" idx="1"/>
          </p:cNvCxnSpPr>
          <p:nvPr/>
        </p:nvCxnSpPr>
        <p:spPr>
          <a:xfrm>
            <a:off x="2057400" y="190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572000" y="1828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858000" y="190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flipV="1">
            <a:off x="2057400" y="2362200"/>
            <a:ext cx="2895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105400" y="32766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a:t>
            </a:r>
          </a:p>
        </p:txBody>
      </p:sp>
      <p:cxnSp>
        <p:nvCxnSpPr>
          <p:cNvPr id="24" name="Straight Arrow Connector 23"/>
          <p:cNvCxnSpPr/>
          <p:nvPr/>
        </p:nvCxnSpPr>
        <p:spPr>
          <a:xfrm>
            <a:off x="2057400" y="3657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514600" y="32766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 Code(Class File)</a:t>
            </a:r>
          </a:p>
        </p:txBody>
      </p:sp>
      <p:cxnSp>
        <p:nvCxnSpPr>
          <p:cNvPr id="26" name="Straight Arrow Connector 25"/>
          <p:cNvCxnSpPr/>
          <p:nvPr/>
        </p:nvCxnSpPr>
        <p:spPr>
          <a:xfrm>
            <a:off x="4648200" y="3657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a:t>JVM ARCHITECTURE</a:t>
            </a:r>
          </a:p>
        </p:txBody>
      </p:sp>
      <p:sp>
        <p:nvSpPr>
          <p:cNvPr id="3" name="Content Placeholder 2"/>
          <p:cNvSpPr>
            <a:spLocks noGrp="1"/>
          </p:cNvSpPr>
          <p:nvPr>
            <p:ph idx="1"/>
          </p:nvPr>
        </p:nvSpPr>
        <p:spPr>
          <a:xfrm>
            <a:off x="228600" y="838200"/>
            <a:ext cx="8686800" cy="5486400"/>
          </a:xfrm>
        </p:spPr>
        <p:txBody>
          <a:bodyPr/>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a:t>Control Structures</a:t>
            </a:r>
            <a:br>
              <a:rPr lang="en-US" dirty="0"/>
            </a:br>
            <a:endParaRPr lang="en-US" dirty="0"/>
          </a:p>
        </p:txBody>
      </p:sp>
      <p:sp>
        <p:nvSpPr>
          <p:cNvPr id="3" name="Content Placeholder 2"/>
          <p:cNvSpPr>
            <a:spLocks noGrp="1"/>
          </p:cNvSpPr>
          <p:nvPr>
            <p:ph idx="1"/>
          </p:nvPr>
        </p:nvSpPr>
        <p:spPr>
          <a:xfrm>
            <a:off x="457200" y="533400"/>
            <a:ext cx="8229600" cy="5791200"/>
          </a:xfrm>
        </p:spPr>
        <p:txBody>
          <a:bodyPr/>
          <a:lstStyle/>
          <a:p>
            <a:r>
              <a:rPr lang="en-US" dirty="0"/>
              <a:t>These are special entities of the program which determine the flow of Execution with in the program.</a:t>
            </a:r>
          </a:p>
          <a:p>
            <a:endParaRPr lang="en-US" dirty="0"/>
          </a:p>
          <a:p>
            <a:r>
              <a:rPr lang="en-US" dirty="0"/>
              <a:t>Conditional</a:t>
            </a:r>
          </a:p>
          <a:p>
            <a:r>
              <a:rPr lang="en-US" dirty="0"/>
              <a:t>Looping or Iteration</a:t>
            </a:r>
          </a:p>
          <a:p>
            <a:r>
              <a:rPr lang="en-US" dirty="0"/>
              <a:t>Switch</a:t>
            </a:r>
          </a:p>
          <a:p>
            <a:r>
              <a:rPr lang="en-US" dirty="0"/>
              <a:t>Conditional:</a:t>
            </a:r>
          </a:p>
          <a:p>
            <a:r>
              <a:rPr lang="en-US" dirty="0"/>
              <a:t>Simple if</a:t>
            </a:r>
          </a:p>
          <a:p>
            <a:r>
              <a:rPr lang="en-US" dirty="0"/>
              <a:t>Else –if</a:t>
            </a:r>
          </a:p>
          <a:p>
            <a:r>
              <a:rPr lang="en-US" dirty="0"/>
              <a:t>Else-if ladder</a:t>
            </a:r>
          </a:p>
          <a:p>
            <a:r>
              <a:rPr lang="en-US" dirty="0"/>
              <a:t>Nested if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98116950"/>
              </p:ext>
            </p:extLst>
          </p:nvPr>
        </p:nvGraphicFramePr>
        <p:xfrm>
          <a:off x="457201" y="380997"/>
          <a:ext cx="8229600" cy="6160126"/>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245455">
                <a:tc>
                  <a:txBody>
                    <a:bodyPr/>
                    <a:lstStyle/>
                    <a:p>
                      <a:endParaRPr lang="en-US" sz="1600" dirty="0"/>
                    </a:p>
                  </a:txBody>
                  <a:tcPr marL="0" marR="0" marT="0" marB="0">
                    <a:lnL>
                      <a:noFill/>
                    </a:lnL>
                    <a:lnR>
                      <a:noFill/>
                    </a:lnR>
                    <a:lnT>
                      <a:noFill/>
                    </a:lnT>
                    <a:lnB>
                      <a:noFill/>
                    </a:lnB>
                  </a:tcPr>
                </a:tc>
                <a:tc>
                  <a:txBody>
                    <a:bodyPr/>
                    <a:lstStyle/>
                    <a:p>
                      <a:r>
                        <a:rPr lang="en-US" sz="1600" b="1" dirty="0"/>
                        <a:t>DATA</a:t>
                      </a:r>
                      <a:r>
                        <a:rPr lang="en-US" sz="1600" b="1" baseline="0" dirty="0"/>
                        <a:t> TYPES-PRIMITIVE</a:t>
                      </a:r>
                      <a:endParaRPr lang="en-US" sz="1600" b="1" dirty="0"/>
                    </a:p>
                  </a:txBody>
                  <a:tcPr marL="43062" marR="43062" marT="21531" marB="21531">
                    <a:lnL>
                      <a:noFill/>
                    </a:lnL>
                  </a:tcPr>
                </a:tc>
                <a:tc>
                  <a:txBody>
                    <a:bodyPr/>
                    <a:lstStyle/>
                    <a:p>
                      <a:endParaRPr lang="en-US" sz="1600"/>
                    </a:p>
                  </a:txBody>
                  <a:tcPr marL="43062" marR="43062" marT="21531" marB="21531"/>
                </a:tc>
                <a:extLst>
                  <a:ext uri="{0D108BD9-81ED-4DB2-BD59-A6C34878D82A}">
                    <a16:rowId xmlns:a16="http://schemas.microsoft.com/office/drawing/2014/main" val="10000"/>
                  </a:ext>
                </a:extLst>
              </a:tr>
              <a:tr h="432103">
                <a:tc>
                  <a:txBody>
                    <a:bodyPr/>
                    <a:lstStyle/>
                    <a:p>
                      <a:r>
                        <a:rPr lang="en-US" sz="1600"/>
                        <a:t>DATA TYPE</a:t>
                      </a:r>
                    </a:p>
                  </a:txBody>
                  <a:tcPr marL="22428" marR="22428" marT="22428" marB="22428" anchor="b">
                    <a:lnL>
                      <a:noFill/>
                    </a:lnL>
                    <a:lnR>
                      <a:noFill/>
                    </a:lnR>
                    <a:lnT>
                      <a:noFill/>
                    </a:lnT>
                    <a:lnB>
                      <a:noFill/>
                    </a:lnB>
                  </a:tcPr>
                </a:tc>
                <a:tc>
                  <a:txBody>
                    <a:bodyPr/>
                    <a:lstStyle/>
                    <a:p>
                      <a:r>
                        <a:rPr lang="en-US" sz="1600"/>
                        <a:t>DESCRIPTION</a:t>
                      </a:r>
                    </a:p>
                  </a:txBody>
                  <a:tcPr marL="22428" marR="22428" marT="22428" marB="22428" anchor="b">
                    <a:lnL>
                      <a:noFill/>
                    </a:lnL>
                    <a:lnR>
                      <a:noFill/>
                    </a:lnR>
                    <a:lnB>
                      <a:noFill/>
                    </a:lnB>
                  </a:tcPr>
                </a:tc>
                <a:tc>
                  <a:txBody>
                    <a:bodyPr/>
                    <a:lstStyle/>
                    <a:p>
                      <a:r>
                        <a:rPr lang="en-US" sz="1600" dirty="0"/>
                        <a:t>Size</a:t>
                      </a:r>
                    </a:p>
                  </a:txBody>
                  <a:tcPr marL="22428" marR="22428" marT="22428" marB="22428" anchor="b">
                    <a:lnL>
                      <a:noFill/>
                    </a:lnL>
                    <a:lnR>
                      <a:noFill/>
                    </a:lnR>
                    <a:lnB>
                      <a:noFill/>
                    </a:lnB>
                  </a:tcPr>
                </a:tc>
                <a:extLst>
                  <a:ext uri="{0D108BD9-81ED-4DB2-BD59-A6C34878D82A}">
                    <a16:rowId xmlns:a16="http://schemas.microsoft.com/office/drawing/2014/main" val="10001"/>
                  </a:ext>
                </a:extLst>
              </a:tr>
              <a:tr h="432103">
                <a:tc>
                  <a:txBody>
                    <a:bodyPr/>
                    <a:lstStyle/>
                    <a:p>
                      <a:r>
                        <a:rPr lang="en-US" sz="1600" dirty="0" err="1"/>
                        <a:t>boolean</a:t>
                      </a:r>
                      <a:endParaRPr lang="en-US" sz="1600" dirty="0"/>
                    </a:p>
                  </a:txBody>
                  <a:tcPr marL="22428" marR="22428" marT="22428" marB="22428">
                    <a:lnL>
                      <a:noFill/>
                    </a:lnL>
                    <a:lnR>
                      <a:noFill/>
                    </a:lnR>
                    <a:lnT>
                      <a:noFill/>
                    </a:lnT>
                    <a:lnB>
                      <a:noFill/>
                    </a:lnB>
                  </a:tcPr>
                </a:tc>
                <a:tc>
                  <a:txBody>
                    <a:bodyPr/>
                    <a:lstStyle/>
                    <a:p>
                      <a:r>
                        <a:rPr lang="en-US" sz="1600" dirty="0"/>
                        <a:t>Logical value that is either true or false</a:t>
                      </a:r>
                    </a:p>
                  </a:txBody>
                  <a:tcPr marL="22428" marR="22428" marT="22428" marB="22428">
                    <a:lnL>
                      <a:noFill/>
                    </a:lnL>
                    <a:lnR>
                      <a:noFill/>
                    </a:lnR>
                    <a:lnT>
                      <a:noFill/>
                    </a:lnT>
                    <a:lnB>
                      <a:noFill/>
                    </a:lnB>
                  </a:tcPr>
                </a:tc>
                <a:tc>
                  <a:txBody>
                    <a:bodyPr/>
                    <a:lstStyle/>
                    <a:p>
                      <a:r>
                        <a:rPr lang="en-US" sz="1600"/>
                        <a:t>1 bit</a:t>
                      </a:r>
                    </a:p>
                  </a:txBody>
                  <a:tcPr marL="22428" marR="22428" marT="22428" marB="22428">
                    <a:lnL>
                      <a:noFill/>
                    </a:lnL>
                    <a:lnR>
                      <a:noFill/>
                    </a:lnR>
                    <a:lnT>
                      <a:noFill/>
                    </a:lnT>
                    <a:lnB>
                      <a:noFill/>
                    </a:lnB>
                  </a:tcPr>
                </a:tc>
                <a:extLst>
                  <a:ext uri="{0D108BD9-81ED-4DB2-BD59-A6C34878D82A}">
                    <a16:rowId xmlns:a16="http://schemas.microsoft.com/office/drawing/2014/main" val="10002"/>
                  </a:ext>
                </a:extLst>
              </a:tr>
              <a:tr h="248012">
                <a:tc>
                  <a:txBody>
                    <a:bodyPr/>
                    <a:lstStyle/>
                    <a:p>
                      <a:r>
                        <a:rPr lang="en-US" sz="1600"/>
                        <a:t>byte</a:t>
                      </a:r>
                    </a:p>
                  </a:txBody>
                  <a:tcPr marL="22428" marR="22428" marT="22428" marB="22428">
                    <a:lnL>
                      <a:noFill/>
                    </a:lnL>
                    <a:lnR>
                      <a:noFill/>
                    </a:lnR>
                    <a:lnT>
                      <a:noFill/>
                    </a:lnT>
                    <a:lnB>
                      <a:noFill/>
                    </a:lnB>
                  </a:tcPr>
                </a:tc>
                <a:tc>
                  <a:txBody>
                    <a:bodyPr/>
                    <a:lstStyle/>
                    <a:p>
                      <a:r>
                        <a:rPr lang="en-US" sz="1600"/>
                        <a:t>One byte of data</a:t>
                      </a:r>
                    </a:p>
                  </a:txBody>
                  <a:tcPr marL="22428" marR="22428" marT="22428" marB="22428">
                    <a:lnL>
                      <a:noFill/>
                    </a:lnL>
                    <a:lnR>
                      <a:noFill/>
                    </a:lnR>
                    <a:lnT>
                      <a:noFill/>
                    </a:lnT>
                    <a:lnB>
                      <a:noFill/>
                    </a:lnB>
                  </a:tcPr>
                </a:tc>
                <a:tc>
                  <a:txBody>
                    <a:bodyPr/>
                    <a:lstStyle/>
                    <a:p>
                      <a:r>
                        <a:rPr lang="en-US" sz="1600"/>
                        <a:t>1 byte</a:t>
                      </a:r>
                    </a:p>
                  </a:txBody>
                  <a:tcPr marL="22428" marR="22428" marT="22428" marB="22428">
                    <a:lnL>
                      <a:noFill/>
                    </a:lnL>
                    <a:lnR>
                      <a:noFill/>
                    </a:lnR>
                    <a:lnT>
                      <a:noFill/>
                    </a:lnT>
                    <a:lnB>
                      <a:noFill/>
                    </a:lnB>
                  </a:tcPr>
                </a:tc>
                <a:extLst>
                  <a:ext uri="{0D108BD9-81ED-4DB2-BD59-A6C34878D82A}">
                    <a16:rowId xmlns:a16="http://schemas.microsoft.com/office/drawing/2014/main" val="10003"/>
                  </a:ext>
                </a:extLst>
              </a:tr>
              <a:tr h="248012">
                <a:tc>
                  <a:txBody>
                    <a:bodyPr/>
                    <a:lstStyle/>
                    <a:p>
                      <a:r>
                        <a:rPr lang="en-US" sz="1600" dirty="0"/>
                        <a:t>char</a:t>
                      </a:r>
                    </a:p>
                  </a:txBody>
                  <a:tcPr marL="22428" marR="22428" marT="22428" marB="22428">
                    <a:lnL>
                      <a:noFill/>
                    </a:lnL>
                    <a:lnR>
                      <a:noFill/>
                    </a:lnR>
                    <a:lnT>
                      <a:noFill/>
                    </a:lnT>
                    <a:lnB>
                      <a:noFill/>
                    </a:lnB>
                  </a:tcPr>
                </a:tc>
                <a:tc>
                  <a:txBody>
                    <a:bodyPr/>
                    <a:lstStyle/>
                    <a:p>
                      <a:r>
                        <a:rPr lang="en-US" sz="1600"/>
                        <a:t>A Unicode character</a:t>
                      </a:r>
                    </a:p>
                  </a:txBody>
                  <a:tcPr marL="22428" marR="22428" marT="22428" marB="22428">
                    <a:lnL>
                      <a:noFill/>
                    </a:lnL>
                    <a:lnR>
                      <a:noFill/>
                    </a:lnR>
                    <a:lnT>
                      <a:noFill/>
                    </a:lnT>
                    <a:lnB>
                      <a:noFill/>
                    </a:lnB>
                  </a:tcPr>
                </a:tc>
                <a:tc>
                  <a:txBody>
                    <a:bodyPr/>
                    <a:lstStyle/>
                    <a:p>
                      <a:r>
                        <a:rPr lang="en-US" sz="1600"/>
                        <a:t>2 bytes</a:t>
                      </a:r>
                    </a:p>
                  </a:txBody>
                  <a:tcPr marL="22428" marR="22428" marT="22428" marB="22428">
                    <a:lnL>
                      <a:noFill/>
                    </a:lnL>
                    <a:lnR>
                      <a:noFill/>
                    </a:lnR>
                    <a:lnT>
                      <a:noFill/>
                    </a:lnT>
                    <a:lnB>
                      <a:noFill/>
                    </a:lnB>
                  </a:tcPr>
                </a:tc>
                <a:extLst>
                  <a:ext uri="{0D108BD9-81ED-4DB2-BD59-A6C34878D82A}">
                    <a16:rowId xmlns:a16="http://schemas.microsoft.com/office/drawing/2014/main" val="10004"/>
                  </a:ext>
                </a:extLst>
              </a:tr>
              <a:tr h="761870">
                <a:tc>
                  <a:txBody>
                    <a:bodyPr/>
                    <a:lstStyle/>
                    <a:p>
                      <a:r>
                        <a:rPr lang="en-US" sz="1600"/>
                        <a:t>short</a:t>
                      </a:r>
                    </a:p>
                  </a:txBody>
                  <a:tcPr marL="22428" marR="22428" marT="22428" marB="22428">
                    <a:lnL>
                      <a:noFill/>
                    </a:lnL>
                    <a:lnR>
                      <a:noFill/>
                    </a:lnR>
                    <a:lnT>
                      <a:noFill/>
                    </a:lnT>
                    <a:lnB>
                      <a:noFill/>
                    </a:lnB>
                  </a:tcPr>
                </a:tc>
                <a:tc>
                  <a:txBody>
                    <a:bodyPr/>
                    <a:lstStyle/>
                    <a:p>
                      <a:r>
                        <a:rPr lang="en-US" sz="1600"/>
                        <a:t>An integer value between –32,768 and 32,767</a:t>
                      </a:r>
                    </a:p>
                  </a:txBody>
                  <a:tcPr marL="22428" marR="22428" marT="22428" marB="22428">
                    <a:lnL>
                      <a:noFill/>
                    </a:lnL>
                    <a:lnR>
                      <a:noFill/>
                    </a:lnR>
                    <a:lnT>
                      <a:noFill/>
                    </a:lnT>
                    <a:lnB>
                      <a:noFill/>
                    </a:lnB>
                  </a:tcPr>
                </a:tc>
                <a:tc>
                  <a:txBody>
                    <a:bodyPr/>
                    <a:lstStyle/>
                    <a:p>
                      <a:r>
                        <a:rPr lang="en-US" sz="1600"/>
                        <a:t>2 bytes</a:t>
                      </a:r>
                    </a:p>
                  </a:txBody>
                  <a:tcPr marL="22428" marR="22428" marT="22428" marB="22428">
                    <a:lnL>
                      <a:noFill/>
                    </a:lnL>
                    <a:lnR>
                      <a:noFill/>
                    </a:lnR>
                    <a:lnT>
                      <a:noFill/>
                    </a:lnT>
                    <a:lnB>
                      <a:noFill/>
                    </a:lnB>
                  </a:tcPr>
                </a:tc>
                <a:extLst>
                  <a:ext uri="{0D108BD9-81ED-4DB2-BD59-A6C34878D82A}">
                    <a16:rowId xmlns:a16="http://schemas.microsoft.com/office/drawing/2014/main" val="10005"/>
                  </a:ext>
                </a:extLst>
              </a:tr>
              <a:tr h="800285">
                <a:tc>
                  <a:txBody>
                    <a:bodyPr/>
                    <a:lstStyle/>
                    <a:p>
                      <a:r>
                        <a:rPr lang="en-US" sz="1600"/>
                        <a:t>int</a:t>
                      </a:r>
                    </a:p>
                  </a:txBody>
                  <a:tcPr marL="22428" marR="22428" marT="22428" marB="22428">
                    <a:lnL>
                      <a:noFill/>
                    </a:lnL>
                    <a:lnR>
                      <a:noFill/>
                    </a:lnR>
                    <a:lnT>
                      <a:noFill/>
                    </a:lnT>
                    <a:lnB>
                      <a:noFill/>
                    </a:lnB>
                  </a:tcPr>
                </a:tc>
                <a:tc>
                  <a:txBody>
                    <a:bodyPr/>
                    <a:lstStyle/>
                    <a:p>
                      <a:r>
                        <a:rPr lang="en-US" sz="1600"/>
                        <a:t>An integer value between –2,147,483,648 and 2,147,483,647</a:t>
                      </a:r>
                    </a:p>
                  </a:txBody>
                  <a:tcPr marL="22428" marR="22428" marT="22428" marB="22428">
                    <a:lnL>
                      <a:noFill/>
                    </a:lnL>
                    <a:lnR>
                      <a:noFill/>
                    </a:lnR>
                    <a:lnT>
                      <a:noFill/>
                    </a:lnT>
                    <a:lnB>
                      <a:noFill/>
                    </a:lnB>
                  </a:tcPr>
                </a:tc>
                <a:tc>
                  <a:txBody>
                    <a:bodyPr/>
                    <a:lstStyle/>
                    <a:p>
                      <a:r>
                        <a:rPr lang="en-US" sz="1600"/>
                        <a:t>4 bytes</a:t>
                      </a:r>
                    </a:p>
                  </a:txBody>
                  <a:tcPr marL="22428" marR="22428" marT="22428" marB="22428">
                    <a:lnL>
                      <a:noFill/>
                    </a:lnL>
                    <a:lnR>
                      <a:noFill/>
                    </a:lnR>
                    <a:lnT>
                      <a:noFill/>
                    </a:lnT>
                    <a:lnB>
                      <a:noFill/>
                    </a:lnB>
                  </a:tcPr>
                </a:tc>
                <a:extLst>
                  <a:ext uri="{0D108BD9-81ED-4DB2-BD59-A6C34878D82A}">
                    <a16:rowId xmlns:a16="http://schemas.microsoft.com/office/drawing/2014/main" val="10006"/>
                  </a:ext>
                </a:extLst>
              </a:tr>
              <a:tr h="1168468">
                <a:tc>
                  <a:txBody>
                    <a:bodyPr/>
                    <a:lstStyle/>
                    <a:p>
                      <a:r>
                        <a:rPr lang="en-US" sz="1600"/>
                        <a:t>long</a:t>
                      </a:r>
                    </a:p>
                  </a:txBody>
                  <a:tcPr marL="22428" marR="22428" marT="22428" marB="22428">
                    <a:lnL>
                      <a:noFill/>
                    </a:lnL>
                    <a:lnR>
                      <a:noFill/>
                    </a:lnR>
                    <a:lnT>
                      <a:noFill/>
                    </a:lnT>
                    <a:lnB>
                      <a:noFill/>
                    </a:lnB>
                  </a:tcPr>
                </a:tc>
                <a:tc>
                  <a:txBody>
                    <a:bodyPr/>
                    <a:lstStyle/>
                    <a:p>
                      <a:r>
                        <a:rPr lang="en-US" sz="1600"/>
                        <a:t>An integer value between –9,223,372,036,854,775,808 and –9,223,372,036,854,775,807</a:t>
                      </a:r>
                    </a:p>
                  </a:txBody>
                  <a:tcPr marL="22428" marR="22428" marT="22428" marB="22428">
                    <a:lnL>
                      <a:noFill/>
                    </a:lnL>
                    <a:lnR>
                      <a:noFill/>
                    </a:lnR>
                    <a:lnT>
                      <a:noFill/>
                    </a:lnT>
                    <a:lnB>
                      <a:noFill/>
                    </a:lnB>
                  </a:tcPr>
                </a:tc>
                <a:tc>
                  <a:txBody>
                    <a:bodyPr/>
                    <a:lstStyle/>
                    <a:p>
                      <a:r>
                        <a:rPr lang="en-US" sz="1600"/>
                        <a:t>8 bytes</a:t>
                      </a:r>
                    </a:p>
                  </a:txBody>
                  <a:tcPr marL="22428" marR="22428" marT="22428" marB="22428">
                    <a:lnL>
                      <a:noFill/>
                    </a:lnL>
                    <a:lnR>
                      <a:noFill/>
                    </a:lnR>
                    <a:lnT>
                      <a:noFill/>
                    </a:lnT>
                    <a:lnB>
                      <a:noFill/>
                    </a:lnB>
                  </a:tcPr>
                </a:tc>
                <a:extLst>
                  <a:ext uri="{0D108BD9-81ED-4DB2-BD59-A6C34878D82A}">
                    <a16:rowId xmlns:a16="http://schemas.microsoft.com/office/drawing/2014/main" val="10007"/>
                  </a:ext>
                </a:extLst>
              </a:tr>
              <a:tr h="800285">
                <a:tc>
                  <a:txBody>
                    <a:bodyPr/>
                    <a:lstStyle/>
                    <a:p>
                      <a:r>
                        <a:rPr lang="en-US" sz="1600" dirty="0"/>
                        <a:t>float</a:t>
                      </a:r>
                    </a:p>
                  </a:txBody>
                  <a:tcPr marL="22428" marR="22428" marT="22428" marB="22428">
                    <a:lnL>
                      <a:noFill/>
                    </a:lnL>
                    <a:lnR>
                      <a:noFill/>
                    </a:lnR>
                    <a:lnT>
                      <a:noFill/>
                    </a:lnT>
                    <a:lnB>
                      <a:noFill/>
                    </a:lnB>
                  </a:tcPr>
                </a:tc>
                <a:tc>
                  <a:txBody>
                    <a:bodyPr/>
                    <a:lstStyle/>
                    <a:p>
                      <a:r>
                        <a:rPr lang="en-US" sz="1600"/>
                        <a:t>A single-precision floating point value between 3.4e-38 and 3.4e+38</a:t>
                      </a:r>
                    </a:p>
                  </a:txBody>
                  <a:tcPr marL="22428" marR="22428" marT="22428" marB="22428">
                    <a:lnL>
                      <a:noFill/>
                    </a:lnL>
                    <a:lnR>
                      <a:noFill/>
                    </a:lnR>
                    <a:lnT>
                      <a:noFill/>
                    </a:lnT>
                    <a:lnB>
                      <a:noFill/>
                    </a:lnB>
                  </a:tcPr>
                </a:tc>
                <a:tc>
                  <a:txBody>
                    <a:bodyPr/>
                    <a:lstStyle/>
                    <a:p>
                      <a:r>
                        <a:rPr lang="en-US" sz="1600"/>
                        <a:t>4 bytes</a:t>
                      </a:r>
                    </a:p>
                  </a:txBody>
                  <a:tcPr marL="22428" marR="22428" marT="22428" marB="22428">
                    <a:lnL>
                      <a:noFill/>
                    </a:lnL>
                    <a:lnR>
                      <a:noFill/>
                    </a:lnR>
                    <a:lnT>
                      <a:noFill/>
                    </a:lnT>
                    <a:lnB>
                      <a:noFill/>
                    </a:lnB>
                  </a:tcPr>
                </a:tc>
                <a:extLst>
                  <a:ext uri="{0D108BD9-81ED-4DB2-BD59-A6C34878D82A}">
                    <a16:rowId xmlns:a16="http://schemas.microsoft.com/office/drawing/2014/main" val="10008"/>
                  </a:ext>
                </a:extLst>
              </a:tr>
              <a:tr h="800285">
                <a:tc>
                  <a:txBody>
                    <a:bodyPr/>
                    <a:lstStyle/>
                    <a:p>
                      <a:r>
                        <a:rPr lang="en-US" sz="1600" dirty="0"/>
                        <a:t>double</a:t>
                      </a:r>
                    </a:p>
                  </a:txBody>
                  <a:tcPr marL="22428" marR="22428" marT="22428" marB="22428">
                    <a:lnL>
                      <a:noFill/>
                    </a:lnL>
                    <a:lnR>
                      <a:noFill/>
                    </a:lnR>
                    <a:lnT>
                      <a:noFill/>
                    </a:lnT>
                    <a:lnB>
                      <a:noFill/>
                    </a:lnB>
                  </a:tcPr>
                </a:tc>
                <a:tc>
                  <a:txBody>
                    <a:bodyPr/>
                    <a:lstStyle/>
                    <a:p>
                      <a:r>
                        <a:rPr lang="en-US" sz="1600"/>
                        <a:t>A double-precision floating point value between 1.7e–308 and 1.7e+308</a:t>
                      </a:r>
                    </a:p>
                  </a:txBody>
                  <a:tcPr marL="22428" marR="22428" marT="22428" marB="22428">
                    <a:lnL>
                      <a:noFill/>
                    </a:lnL>
                    <a:lnR>
                      <a:noFill/>
                    </a:lnR>
                    <a:lnT>
                      <a:noFill/>
                    </a:lnT>
                    <a:lnB>
                      <a:noFill/>
                    </a:lnB>
                  </a:tcPr>
                </a:tc>
                <a:tc>
                  <a:txBody>
                    <a:bodyPr/>
                    <a:lstStyle/>
                    <a:p>
                      <a:r>
                        <a:rPr lang="en-US" sz="1600" dirty="0"/>
                        <a:t>8 bytes</a:t>
                      </a:r>
                    </a:p>
                  </a:txBody>
                  <a:tcPr marL="22428" marR="22428" marT="22428" marB="22428">
                    <a:lnL>
                      <a:noFill/>
                    </a:lnL>
                    <a:lnR>
                      <a:noFill/>
                    </a:lnR>
                    <a:lnT>
                      <a:noFill/>
                    </a:lnT>
                    <a:lnB>
                      <a:noFill/>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019800"/>
          </a:xfrm>
        </p:spPr>
        <p:txBody>
          <a:bodyPr>
            <a:normAutofit lnSpcReduction="10000"/>
          </a:bodyPr>
          <a:lstStyle/>
          <a:p>
            <a:r>
              <a:rPr lang="en-US" dirty="0"/>
              <a:t>Loop Control Structures:</a:t>
            </a:r>
          </a:p>
          <a:p>
            <a:r>
              <a:rPr lang="en-US" dirty="0"/>
              <a:t>While</a:t>
            </a:r>
          </a:p>
          <a:p>
            <a:r>
              <a:rPr lang="en-US" dirty="0"/>
              <a:t>Do-</a:t>
            </a:r>
            <a:r>
              <a:rPr lang="en-US" dirty="0" err="1"/>
              <a:t>whil</a:t>
            </a:r>
            <a:endParaRPr lang="en-US" dirty="0"/>
          </a:p>
          <a:p>
            <a:r>
              <a:rPr lang="en-US" dirty="0"/>
              <a:t>For</a:t>
            </a:r>
          </a:p>
          <a:p>
            <a:r>
              <a:rPr lang="en-US" dirty="0"/>
              <a:t>All these require three steps</a:t>
            </a:r>
          </a:p>
          <a:p>
            <a:r>
              <a:rPr lang="en-US" dirty="0"/>
              <a:t>1.Initialisation</a:t>
            </a:r>
          </a:p>
          <a:p>
            <a:r>
              <a:rPr lang="en-US" dirty="0"/>
              <a:t>2.Condition Checking</a:t>
            </a:r>
          </a:p>
          <a:p>
            <a:r>
              <a:rPr lang="en-US" dirty="0"/>
              <a:t>3.incrementation or decrementation.</a:t>
            </a:r>
          </a:p>
          <a:p>
            <a:r>
              <a:rPr lang="en-US" dirty="0"/>
              <a:t>Same variable must be used</a:t>
            </a:r>
          </a:p>
          <a:p>
            <a:r>
              <a:rPr lang="en-US" dirty="0"/>
              <a:t>Case Control Structures</a:t>
            </a:r>
          </a:p>
          <a:p>
            <a:r>
              <a:rPr lang="en-US" dirty="0"/>
              <a:t>1.Switch</a:t>
            </a:r>
          </a:p>
          <a:p>
            <a:r>
              <a:rPr lang="en-US" dirty="0"/>
              <a:t>One option will be used among n options</a:t>
            </a:r>
          </a:p>
          <a:p>
            <a:r>
              <a:rPr lang="en-US" dirty="0"/>
              <a:t>Break and Continue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914400"/>
          </a:xfrm>
        </p:spPr>
        <p:txBody>
          <a:bodyPr/>
          <a:lstStyle/>
          <a:p>
            <a:r>
              <a:rPr lang="en-US" dirty="0"/>
              <a:t>Arrays</a:t>
            </a:r>
          </a:p>
        </p:txBody>
      </p:sp>
      <p:sp>
        <p:nvSpPr>
          <p:cNvPr id="3" name="Content Placeholder 2"/>
          <p:cNvSpPr>
            <a:spLocks noGrp="1"/>
          </p:cNvSpPr>
          <p:nvPr>
            <p:ph idx="1"/>
          </p:nvPr>
        </p:nvSpPr>
        <p:spPr>
          <a:xfrm>
            <a:off x="228600" y="838200"/>
            <a:ext cx="8686800" cy="5791200"/>
          </a:xfrm>
        </p:spPr>
        <p:txBody>
          <a:bodyPr>
            <a:normAutofit fontScale="92500" lnSpcReduction="10000"/>
          </a:bodyPr>
          <a:lstStyle/>
          <a:p>
            <a:r>
              <a:rPr lang="en-US" b="1" dirty="0"/>
              <a:t>Arrays</a:t>
            </a:r>
            <a:r>
              <a:rPr lang="en-US" dirty="0"/>
              <a:t> are data structures consisting of related data items of the same type. Arrays are fixed-length </a:t>
            </a:r>
            <a:r>
              <a:rPr lang="en-US" dirty="0" err="1"/>
              <a:t>entitiesthey</a:t>
            </a:r>
            <a:r>
              <a:rPr lang="en-US" dirty="0"/>
              <a:t> remain the same length once they are created, although an array variable may be reassigned such that it refers to a new array of a different length.</a:t>
            </a:r>
          </a:p>
          <a:p>
            <a:r>
              <a:rPr lang="en-US" dirty="0"/>
              <a:t>An array is a group of variables (called </a:t>
            </a:r>
            <a:r>
              <a:rPr lang="en-US" b="1" dirty="0"/>
              <a:t>elements</a:t>
            </a:r>
            <a:r>
              <a:rPr lang="en-US" dirty="0"/>
              <a:t> or </a:t>
            </a:r>
            <a:r>
              <a:rPr lang="en-US" b="1" dirty="0"/>
              <a:t>components</a:t>
            </a:r>
            <a:r>
              <a:rPr lang="en-US" dirty="0"/>
              <a:t>) containing values that all have the same type.</a:t>
            </a:r>
          </a:p>
          <a:p>
            <a:r>
              <a:rPr lang="en-US" dirty="0"/>
              <a:t>Declaration :double[] array1, array2; or double array1[]; double array2[]; </a:t>
            </a:r>
          </a:p>
          <a:p>
            <a:r>
              <a:rPr lang="en-US" dirty="0" err="1"/>
              <a:t>int</a:t>
            </a:r>
            <a:r>
              <a:rPr lang="en-US" dirty="0"/>
              <a:t> array[] = { 32, 27, 64, 18, 95, 14, 90, 70, 60, 37 }; </a:t>
            </a:r>
          </a:p>
          <a:p>
            <a:r>
              <a:rPr lang="en-US" dirty="0" err="1"/>
              <a:t>int</a:t>
            </a:r>
            <a:r>
              <a:rPr lang="en-US" dirty="0"/>
              <a:t> array[]; // declare array named array </a:t>
            </a:r>
          </a:p>
          <a:p>
            <a:r>
              <a:rPr lang="en-US" dirty="0"/>
              <a:t> array = </a:t>
            </a:r>
            <a:r>
              <a:rPr lang="en-US" dirty="0" err="1"/>
              <a:t>ne`w</a:t>
            </a:r>
            <a:r>
              <a:rPr lang="en-US" dirty="0"/>
              <a:t> </a:t>
            </a:r>
            <a:r>
              <a:rPr lang="en-US" dirty="0" err="1"/>
              <a:t>int</a:t>
            </a:r>
            <a:r>
              <a:rPr lang="en-US" dirty="0"/>
              <a:t>[ 10 ]; // create the space for array </a:t>
            </a:r>
            <a:br>
              <a:rPr lang="en-US" dirty="0"/>
            </a:br>
            <a:r>
              <a:rPr lang="en-US" dirty="0"/>
              <a:t>Examples</a:t>
            </a:r>
          </a:p>
          <a:p>
            <a:br>
              <a:rPr lang="en-US" dirty="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fontScale="90000"/>
          </a:bodyPr>
          <a:lstStyle/>
          <a:p>
            <a:r>
              <a:rPr lang="en-US" dirty="0"/>
              <a:t>Looking Deeply into Classes and Objects</a:t>
            </a:r>
          </a:p>
        </p:txBody>
      </p:sp>
      <p:sp>
        <p:nvSpPr>
          <p:cNvPr id="3" name="Content Placeholder 2"/>
          <p:cNvSpPr>
            <a:spLocks noGrp="1"/>
          </p:cNvSpPr>
          <p:nvPr>
            <p:ph idx="1"/>
          </p:nvPr>
        </p:nvSpPr>
        <p:spPr>
          <a:xfrm>
            <a:off x="0" y="1143000"/>
            <a:ext cx="9144000" cy="5181600"/>
          </a:xfrm>
        </p:spPr>
        <p:txBody>
          <a:bodyPr/>
          <a:lstStyle/>
          <a:p>
            <a:r>
              <a:rPr lang="en-US" dirty="0"/>
              <a:t>Classes  and Objects</a:t>
            </a:r>
          </a:p>
          <a:p>
            <a:r>
              <a:rPr lang="en-US" dirty="0"/>
              <a:t>Member Data and Methods</a:t>
            </a:r>
          </a:p>
          <a:p>
            <a:r>
              <a:rPr lang="en-US" dirty="0"/>
              <a:t>Memory Allocation</a:t>
            </a:r>
          </a:p>
          <a:p>
            <a:r>
              <a:rPr lang="en-US" dirty="0"/>
              <a:t>Constructors</a:t>
            </a:r>
          </a:p>
          <a:p>
            <a:r>
              <a:rPr lang="en-US" dirty="0"/>
              <a:t>Static </a:t>
            </a:r>
            <a:r>
              <a:rPr lang="en-US" dirty="0" err="1"/>
              <a:t>Memebers</a:t>
            </a:r>
            <a:endParaRPr lang="en-US" dirty="0"/>
          </a:p>
          <a:p>
            <a:r>
              <a:rPr lang="en-US" dirty="0" err="1"/>
              <a:t>PolyMorphishm</a:t>
            </a:r>
            <a:r>
              <a:rPr lang="en-US" dirty="0"/>
              <a:t>—Method overloading </a:t>
            </a:r>
          </a:p>
          <a:p>
            <a:r>
              <a:rPr lang="en-US" dirty="0"/>
              <a:t>Constructor overloading.</a:t>
            </a:r>
          </a:p>
          <a:p>
            <a:r>
              <a:rPr lang="en-US" dirty="0"/>
              <a:t>Constructors with </a:t>
            </a:r>
            <a:r>
              <a:rPr lang="en-US" dirty="0" err="1"/>
              <a:t>Params</a:t>
            </a:r>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REFRENCE TYPES</a:t>
            </a:r>
          </a:p>
        </p:txBody>
      </p:sp>
      <p:sp>
        <p:nvSpPr>
          <p:cNvPr id="3" name="Content Placeholder 2"/>
          <p:cNvSpPr>
            <a:spLocks noGrp="1"/>
          </p:cNvSpPr>
          <p:nvPr>
            <p:ph idx="1"/>
          </p:nvPr>
        </p:nvSpPr>
        <p:spPr/>
        <p:txBody>
          <a:bodyPr>
            <a:normAutofit/>
          </a:bodyPr>
          <a:lstStyle/>
          <a:p>
            <a:r>
              <a:rPr lang="en-US" dirty="0"/>
              <a:t>A reference type variable is a storage location that holds either a null reference or a reference to an object of the same type as the variable. Java arrays are also reference types. The value of a reference variable is the memory address at which the data associated with the object is stored. A reference is comparable to a pointer in C or C++. Unlike C or C++, you cannot use a Java reference type variable to directly access memory. You manipulate a reference variable by using the variable name rather than the reference itself.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 y="685800"/>
          <a:ext cx="8991600" cy="5943597"/>
        </p:xfrm>
        <a:graphic>
          <a:graphicData uri="http://schemas.openxmlformats.org/drawingml/2006/table">
            <a:tbl>
              <a:tblPr/>
              <a:tblGrid>
                <a:gridCol w="1798320">
                  <a:extLst>
                    <a:ext uri="{9D8B030D-6E8A-4147-A177-3AD203B41FA5}">
                      <a16:colId xmlns:a16="http://schemas.microsoft.com/office/drawing/2014/main" val="20000"/>
                    </a:ext>
                  </a:extLst>
                </a:gridCol>
                <a:gridCol w="1798320">
                  <a:extLst>
                    <a:ext uri="{9D8B030D-6E8A-4147-A177-3AD203B41FA5}">
                      <a16:colId xmlns:a16="http://schemas.microsoft.com/office/drawing/2014/main" val="20001"/>
                    </a:ext>
                  </a:extLst>
                </a:gridCol>
                <a:gridCol w="1813560">
                  <a:extLst>
                    <a:ext uri="{9D8B030D-6E8A-4147-A177-3AD203B41FA5}">
                      <a16:colId xmlns:a16="http://schemas.microsoft.com/office/drawing/2014/main" val="20002"/>
                    </a:ext>
                  </a:extLst>
                </a:gridCol>
                <a:gridCol w="1783080">
                  <a:extLst>
                    <a:ext uri="{9D8B030D-6E8A-4147-A177-3AD203B41FA5}">
                      <a16:colId xmlns:a16="http://schemas.microsoft.com/office/drawing/2014/main" val="20003"/>
                    </a:ext>
                  </a:extLst>
                </a:gridCol>
                <a:gridCol w="1798320">
                  <a:extLst>
                    <a:ext uri="{9D8B030D-6E8A-4147-A177-3AD203B41FA5}">
                      <a16:colId xmlns:a16="http://schemas.microsoft.com/office/drawing/2014/main" val="20004"/>
                    </a:ext>
                  </a:extLst>
                </a:gridCol>
              </a:tblGrid>
              <a:tr h="483547">
                <a:tc>
                  <a:txBody>
                    <a:bodyPr/>
                    <a:lstStyle/>
                    <a:p>
                      <a:endParaRPr lang="en-US" sz="1600"/>
                    </a:p>
                  </a:txBody>
                  <a:tcPr marL="0" marR="0" marT="0" marB="0">
                    <a:lnL>
                      <a:noFill/>
                    </a:lnL>
                    <a:lnR>
                      <a:noFill/>
                    </a:lnR>
                    <a:lnT>
                      <a:noFill/>
                    </a:lnT>
                    <a:lnB>
                      <a:noFill/>
                    </a:lnB>
                  </a:tcPr>
                </a:tc>
                <a:tc>
                  <a:txBody>
                    <a:bodyPr/>
                    <a:lstStyle/>
                    <a:p>
                      <a:endParaRPr lang="en-US" sz="1600"/>
                    </a:p>
                  </a:txBody>
                  <a:tcPr marL="82658" marR="82658" marT="41329" marB="41329">
                    <a:lnL>
                      <a:noFill/>
                    </a:lnL>
                  </a:tcPr>
                </a:tc>
                <a:tc gridSpan="2">
                  <a:txBody>
                    <a:bodyPr/>
                    <a:lstStyle/>
                    <a:p>
                      <a:r>
                        <a:rPr lang="en-US" sz="1650" dirty="0"/>
                        <a:t>JAVA</a:t>
                      </a:r>
                      <a:r>
                        <a:rPr lang="en-US" sz="1650" baseline="0" dirty="0"/>
                        <a:t> </a:t>
                      </a:r>
                      <a:r>
                        <a:rPr lang="en-US" sz="1650" dirty="0"/>
                        <a:t> RESERVED</a:t>
                      </a:r>
                      <a:r>
                        <a:rPr lang="en-US" sz="1650" baseline="0" dirty="0"/>
                        <a:t> KEY WORDS</a:t>
                      </a:r>
                      <a:endParaRPr lang="en-US" sz="1650" dirty="0"/>
                    </a:p>
                  </a:txBody>
                  <a:tcPr marL="82658" marR="82658" marT="41329" marB="41329"/>
                </a:tc>
                <a:tc hMerge="1">
                  <a:txBody>
                    <a:bodyPr/>
                    <a:lstStyle/>
                    <a:p>
                      <a:endParaRPr lang="en-US" sz="1600" dirty="0"/>
                    </a:p>
                  </a:txBody>
                  <a:tcPr marL="82658" marR="82658" marT="41329" marB="41329"/>
                </a:tc>
                <a:tc>
                  <a:txBody>
                    <a:bodyPr/>
                    <a:lstStyle/>
                    <a:p>
                      <a:endParaRPr lang="en-US" sz="1600"/>
                    </a:p>
                  </a:txBody>
                  <a:tcPr marL="82658" marR="82658" marT="41329" marB="41329"/>
                </a:tc>
                <a:extLst>
                  <a:ext uri="{0D108BD9-81ED-4DB2-BD59-A6C34878D82A}">
                    <a16:rowId xmlns:a16="http://schemas.microsoft.com/office/drawing/2014/main" val="10000"/>
                  </a:ext>
                </a:extLst>
              </a:tr>
              <a:tr h="463399">
                <a:tc>
                  <a:txBody>
                    <a:bodyPr/>
                    <a:lstStyle/>
                    <a:p>
                      <a:r>
                        <a:rPr lang="en-US" sz="1600"/>
                        <a:t>abstract</a:t>
                      </a:r>
                    </a:p>
                  </a:txBody>
                  <a:tcPr marL="34441" marR="34441" marT="34441" marB="34441">
                    <a:lnL>
                      <a:noFill/>
                    </a:lnL>
                    <a:lnR>
                      <a:noFill/>
                    </a:lnR>
                    <a:lnT>
                      <a:noFill/>
                    </a:lnT>
                    <a:lnB>
                      <a:noFill/>
                    </a:lnB>
                  </a:tcPr>
                </a:tc>
                <a:tc>
                  <a:txBody>
                    <a:bodyPr/>
                    <a:lstStyle/>
                    <a:p>
                      <a:r>
                        <a:rPr lang="en-US" sz="1600"/>
                        <a:t>default</a:t>
                      </a:r>
                    </a:p>
                  </a:txBody>
                  <a:tcPr marL="34441" marR="34441" marT="34441" marB="34441">
                    <a:lnL>
                      <a:noFill/>
                    </a:lnL>
                    <a:lnR>
                      <a:noFill/>
                    </a:lnR>
                    <a:lnB>
                      <a:noFill/>
                    </a:lnB>
                  </a:tcPr>
                </a:tc>
                <a:tc>
                  <a:txBody>
                    <a:bodyPr/>
                    <a:lstStyle/>
                    <a:p>
                      <a:r>
                        <a:rPr lang="en-US" sz="1600"/>
                        <a:t>if</a:t>
                      </a:r>
                    </a:p>
                  </a:txBody>
                  <a:tcPr marL="34441" marR="34441" marT="34441" marB="34441">
                    <a:lnL>
                      <a:noFill/>
                    </a:lnL>
                    <a:lnR>
                      <a:noFill/>
                    </a:lnR>
                    <a:lnB>
                      <a:noFill/>
                    </a:lnB>
                  </a:tcPr>
                </a:tc>
                <a:tc>
                  <a:txBody>
                    <a:bodyPr/>
                    <a:lstStyle/>
                    <a:p>
                      <a:r>
                        <a:rPr lang="en-US" sz="1600"/>
                        <a:t>private</a:t>
                      </a:r>
                    </a:p>
                  </a:txBody>
                  <a:tcPr marL="34441" marR="34441" marT="34441" marB="34441">
                    <a:lnL>
                      <a:noFill/>
                    </a:lnL>
                    <a:lnR>
                      <a:noFill/>
                    </a:lnR>
                    <a:lnB>
                      <a:noFill/>
                    </a:lnB>
                  </a:tcPr>
                </a:tc>
                <a:tc>
                  <a:txBody>
                    <a:bodyPr/>
                    <a:lstStyle/>
                    <a:p>
                      <a:r>
                        <a:rPr lang="en-US" sz="1600"/>
                        <a:t>this</a:t>
                      </a:r>
                    </a:p>
                  </a:txBody>
                  <a:tcPr marL="34441" marR="34441" marT="34441" marB="34441">
                    <a:lnL>
                      <a:noFill/>
                    </a:lnL>
                    <a:lnR>
                      <a:noFill/>
                    </a:lnR>
                    <a:lnB>
                      <a:noFill/>
                    </a:lnB>
                  </a:tcPr>
                </a:tc>
                <a:extLst>
                  <a:ext uri="{0D108BD9-81ED-4DB2-BD59-A6C34878D82A}">
                    <a16:rowId xmlns:a16="http://schemas.microsoft.com/office/drawing/2014/main" val="10001"/>
                  </a:ext>
                </a:extLst>
              </a:tr>
              <a:tr h="463399">
                <a:tc>
                  <a:txBody>
                    <a:bodyPr/>
                    <a:lstStyle/>
                    <a:p>
                      <a:r>
                        <a:rPr lang="en-US" sz="1600"/>
                        <a:t>assert</a:t>
                      </a:r>
                    </a:p>
                  </a:txBody>
                  <a:tcPr marL="34441" marR="34441" marT="34441" marB="34441">
                    <a:lnL>
                      <a:noFill/>
                    </a:lnL>
                    <a:lnR>
                      <a:noFill/>
                    </a:lnR>
                    <a:lnT>
                      <a:noFill/>
                    </a:lnT>
                    <a:lnB>
                      <a:noFill/>
                    </a:lnB>
                  </a:tcPr>
                </a:tc>
                <a:tc>
                  <a:txBody>
                    <a:bodyPr/>
                    <a:lstStyle/>
                    <a:p>
                      <a:r>
                        <a:rPr lang="en-US" sz="1600"/>
                        <a:t>do</a:t>
                      </a:r>
                    </a:p>
                  </a:txBody>
                  <a:tcPr marL="34441" marR="34441" marT="34441" marB="34441">
                    <a:lnL>
                      <a:noFill/>
                    </a:lnL>
                    <a:lnR>
                      <a:noFill/>
                    </a:lnR>
                    <a:lnT>
                      <a:noFill/>
                    </a:lnT>
                    <a:lnB>
                      <a:noFill/>
                    </a:lnB>
                  </a:tcPr>
                </a:tc>
                <a:tc>
                  <a:txBody>
                    <a:bodyPr/>
                    <a:lstStyle/>
                    <a:p>
                      <a:r>
                        <a:rPr lang="en-US" sz="1600"/>
                        <a:t>implements</a:t>
                      </a:r>
                    </a:p>
                  </a:txBody>
                  <a:tcPr marL="34441" marR="34441" marT="34441" marB="34441">
                    <a:lnL>
                      <a:noFill/>
                    </a:lnL>
                    <a:lnR>
                      <a:noFill/>
                    </a:lnR>
                    <a:lnT>
                      <a:noFill/>
                    </a:lnT>
                    <a:lnB>
                      <a:noFill/>
                    </a:lnB>
                  </a:tcPr>
                </a:tc>
                <a:tc>
                  <a:txBody>
                    <a:bodyPr/>
                    <a:lstStyle/>
                    <a:p>
                      <a:r>
                        <a:rPr lang="en-US" sz="1600"/>
                        <a:t>protected</a:t>
                      </a:r>
                    </a:p>
                  </a:txBody>
                  <a:tcPr marL="34441" marR="34441" marT="34441" marB="34441">
                    <a:lnL>
                      <a:noFill/>
                    </a:lnL>
                    <a:lnR>
                      <a:noFill/>
                    </a:lnR>
                    <a:lnT>
                      <a:noFill/>
                    </a:lnT>
                    <a:lnB>
                      <a:noFill/>
                    </a:lnB>
                  </a:tcPr>
                </a:tc>
                <a:tc>
                  <a:txBody>
                    <a:bodyPr/>
                    <a:lstStyle/>
                    <a:p>
                      <a:r>
                        <a:rPr lang="en-US" sz="1600"/>
                        <a:t>throw</a:t>
                      </a:r>
                    </a:p>
                  </a:txBody>
                  <a:tcPr marL="34441" marR="34441" marT="34441" marB="34441">
                    <a:lnL>
                      <a:noFill/>
                    </a:lnL>
                    <a:lnR>
                      <a:noFill/>
                    </a:lnR>
                    <a:lnT>
                      <a:noFill/>
                    </a:lnT>
                    <a:lnB>
                      <a:noFill/>
                    </a:lnB>
                  </a:tcPr>
                </a:tc>
                <a:extLst>
                  <a:ext uri="{0D108BD9-81ED-4DB2-BD59-A6C34878D82A}">
                    <a16:rowId xmlns:a16="http://schemas.microsoft.com/office/drawing/2014/main" val="10002"/>
                  </a:ext>
                </a:extLst>
              </a:tr>
              <a:tr h="463399">
                <a:tc>
                  <a:txBody>
                    <a:bodyPr/>
                    <a:lstStyle/>
                    <a:p>
                      <a:r>
                        <a:rPr lang="en-US" sz="1600"/>
                        <a:t>boolean</a:t>
                      </a:r>
                    </a:p>
                  </a:txBody>
                  <a:tcPr marL="34441" marR="34441" marT="34441" marB="34441">
                    <a:lnL>
                      <a:noFill/>
                    </a:lnL>
                    <a:lnR>
                      <a:noFill/>
                    </a:lnR>
                    <a:lnT>
                      <a:noFill/>
                    </a:lnT>
                    <a:lnB>
                      <a:noFill/>
                    </a:lnB>
                  </a:tcPr>
                </a:tc>
                <a:tc>
                  <a:txBody>
                    <a:bodyPr/>
                    <a:lstStyle/>
                    <a:p>
                      <a:r>
                        <a:rPr lang="en-US" sz="1600"/>
                        <a:t>double</a:t>
                      </a:r>
                    </a:p>
                  </a:txBody>
                  <a:tcPr marL="34441" marR="34441" marT="34441" marB="34441">
                    <a:lnL>
                      <a:noFill/>
                    </a:lnL>
                    <a:lnR>
                      <a:noFill/>
                    </a:lnR>
                    <a:lnT>
                      <a:noFill/>
                    </a:lnT>
                    <a:lnB>
                      <a:noFill/>
                    </a:lnB>
                  </a:tcPr>
                </a:tc>
                <a:tc>
                  <a:txBody>
                    <a:bodyPr/>
                    <a:lstStyle/>
                    <a:p>
                      <a:r>
                        <a:rPr lang="en-US" sz="1600"/>
                        <a:t>import</a:t>
                      </a:r>
                    </a:p>
                  </a:txBody>
                  <a:tcPr marL="34441" marR="34441" marT="34441" marB="34441">
                    <a:lnL>
                      <a:noFill/>
                    </a:lnL>
                    <a:lnR>
                      <a:noFill/>
                    </a:lnR>
                    <a:lnT>
                      <a:noFill/>
                    </a:lnT>
                    <a:lnB>
                      <a:noFill/>
                    </a:lnB>
                  </a:tcPr>
                </a:tc>
                <a:tc>
                  <a:txBody>
                    <a:bodyPr/>
                    <a:lstStyle/>
                    <a:p>
                      <a:r>
                        <a:rPr lang="en-US" sz="1600"/>
                        <a:t>public</a:t>
                      </a:r>
                    </a:p>
                  </a:txBody>
                  <a:tcPr marL="34441" marR="34441" marT="34441" marB="34441">
                    <a:lnL>
                      <a:noFill/>
                    </a:lnL>
                    <a:lnR>
                      <a:noFill/>
                    </a:lnR>
                    <a:lnT>
                      <a:noFill/>
                    </a:lnT>
                    <a:lnB>
                      <a:noFill/>
                    </a:lnB>
                  </a:tcPr>
                </a:tc>
                <a:tc>
                  <a:txBody>
                    <a:bodyPr/>
                    <a:lstStyle/>
                    <a:p>
                      <a:r>
                        <a:rPr lang="en-US" sz="1600"/>
                        <a:t>throws</a:t>
                      </a:r>
                    </a:p>
                  </a:txBody>
                  <a:tcPr marL="34441" marR="34441" marT="34441" marB="34441">
                    <a:lnL>
                      <a:noFill/>
                    </a:lnL>
                    <a:lnR>
                      <a:noFill/>
                    </a:lnR>
                    <a:lnT>
                      <a:noFill/>
                    </a:lnT>
                    <a:lnB>
                      <a:noFill/>
                    </a:lnB>
                  </a:tcPr>
                </a:tc>
                <a:extLst>
                  <a:ext uri="{0D108BD9-81ED-4DB2-BD59-A6C34878D82A}">
                    <a16:rowId xmlns:a16="http://schemas.microsoft.com/office/drawing/2014/main" val="10003"/>
                  </a:ext>
                </a:extLst>
              </a:tr>
              <a:tr h="463399">
                <a:tc>
                  <a:txBody>
                    <a:bodyPr/>
                    <a:lstStyle/>
                    <a:p>
                      <a:r>
                        <a:rPr lang="en-US" sz="1600"/>
                        <a:t>break</a:t>
                      </a:r>
                    </a:p>
                  </a:txBody>
                  <a:tcPr marL="34441" marR="34441" marT="34441" marB="34441">
                    <a:lnL>
                      <a:noFill/>
                    </a:lnL>
                    <a:lnR>
                      <a:noFill/>
                    </a:lnR>
                    <a:lnT>
                      <a:noFill/>
                    </a:lnT>
                    <a:lnB>
                      <a:noFill/>
                    </a:lnB>
                  </a:tcPr>
                </a:tc>
                <a:tc>
                  <a:txBody>
                    <a:bodyPr/>
                    <a:lstStyle/>
                    <a:p>
                      <a:r>
                        <a:rPr lang="en-US" sz="1600"/>
                        <a:t>else</a:t>
                      </a:r>
                    </a:p>
                  </a:txBody>
                  <a:tcPr marL="34441" marR="34441" marT="34441" marB="34441">
                    <a:lnL>
                      <a:noFill/>
                    </a:lnL>
                    <a:lnR>
                      <a:noFill/>
                    </a:lnR>
                    <a:lnT>
                      <a:noFill/>
                    </a:lnT>
                    <a:lnB>
                      <a:noFill/>
                    </a:lnB>
                  </a:tcPr>
                </a:tc>
                <a:tc>
                  <a:txBody>
                    <a:bodyPr/>
                    <a:lstStyle/>
                    <a:p>
                      <a:r>
                        <a:rPr lang="en-US" sz="1600"/>
                        <a:t>instanceof</a:t>
                      </a:r>
                    </a:p>
                  </a:txBody>
                  <a:tcPr marL="34441" marR="34441" marT="34441" marB="34441">
                    <a:lnL>
                      <a:noFill/>
                    </a:lnL>
                    <a:lnR>
                      <a:noFill/>
                    </a:lnR>
                    <a:lnT>
                      <a:noFill/>
                    </a:lnT>
                    <a:lnB>
                      <a:noFill/>
                    </a:lnB>
                  </a:tcPr>
                </a:tc>
                <a:tc>
                  <a:txBody>
                    <a:bodyPr/>
                    <a:lstStyle/>
                    <a:p>
                      <a:r>
                        <a:rPr lang="en-US" sz="1600" b="1">
                          <a:hlinkClick r:id="rId2" action="ppaction://hlinkfile"/>
                        </a:rPr>
                        <a:t>return</a:t>
                      </a:r>
                      <a:endParaRPr lang="en-US" sz="1600"/>
                    </a:p>
                  </a:txBody>
                  <a:tcPr marL="34441" marR="34441" marT="34441" marB="34441">
                    <a:lnL>
                      <a:noFill/>
                    </a:lnL>
                    <a:lnR>
                      <a:noFill/>
                    </a:lnR>
                    <a:lnT>
                      <a:noFill/>
                    </a:lnT>
                    <a:lnB>
                      <a:noFill/>
                    </a:lnB>
                  </a:tcPr>
                </a:tc>
                <a:tc>
                  <a:txBody>
                    <a:bodyPr/>
                    <a:lstStyle/>
                    <a:p>
                      <a:r>
                        <a:rPr lang="en-US" sz="1600" b="1">
                          <a:hlinkClick r:id="rId2" action="ppaction://hlinkfile"/>
                        </a:rPr>
                        <a:t>transient</a:t>
                      </a:r>
                      <a:endParaRPr lang="en-US" sz="1600"/>
                    </a:p>
                  </a:txBody>
                  <a:tcPr marL="34441" marR="34441" marT="34441" marB="34441">
                    <a:lnL>
                      <a:noFill/>
                    </a:lnL>
                    <a:lnR>
                      <a:noFill/>
                    </a:lnR>
                    <a:lnT>
                      <a:noFill/>
                    </a:lnT>
                    <a:lnB>
                      <a:noFill/>
                    </a:lnB>
                  </a:tcPr>
                </a:tc>
                <a:extLst>
                  <a:ext uri="{0D108BD9-81ED-4DB2-BD59-A6C34878D82A}">
                    <a16:rowId xmlns:a16="http://schemas.microsoft.com/office/drawing/2014/main" val="10004"/>
                  </a:ext>
                </a:extLst>
              </a:tr>
              <a:tr h="463399">
                <a:tc>
                  <a:txBody>
                    <a:bodyPr/>
                    <a:lstStyle/>
                    <a:p>
                      <a:r>
                        <a:rPr lang="en-US" sz="1600"/>
                        <a:t>byte</a:t>
                      </a:r>
                    </a:p>
                  </a:txBody>
                  <a:tcPr marL="34441" marR="34441" marT="34441" marB="34441">
                    <a:lnL>
                      <a:noFill/>
                    </a:lnL>
                    <a:lnR>
                      <a:noFill/>
                    </a:lnR>
                    <a:lnT>
                      <a:noFill/>
                    </a:lnT>
                    <a:lnB>
                      <a:noFill/>
                    </a:lnB>
                  </a:tcPr>
                </a:tc>
                <a:tc>
                  <a:txBody>
                    <a:bodyPr/>
                    <a:lstStyle/>
                    <a:p>
                      <a:r>
                        <a:rPr lang="en-US" sz="1600" b="1">
                          <a:hlinkClick r:id="rId2" action="ppaction://hlinkfile"/>
                        </a:rPr>
                        <a:t>extends</a:t>
                      </a:r>
                      <a:endParaRPr lang="en-US" sz="1600"/>
                    </a:p>
                  </a:txBody>
                  <a:tcPr marL="34441" marR="34441" marT="34441" marB="34441">
                    <a:lnL>
                      <a:noFill/>
                    </a:lnL>
                    <a:lnR>
                      <a:noFill/>
                    </a:lnR>
                    <a:lnT>
                      <a:noFill/>
                    </a:lnT>
                    <a:lnB>
                      <a:noFill/>
                    </a:lnB>
                  </a:tcPr>
                </a:tc>
                <a:tc>
                  <a:txBody>
                    <a:bodyPr/>
                    <a:lstStyle/>
                    <a:p>
                      <a:r>
                        <a:rPr lang="en-US" sz="1600"/>
                        <a:t>int</a:t>
                      </a:r>
                    </a:p>
                  </a:txBody>
                  <a:tcPr marL="34441" marR="34441" marT="34441" marB="34441">
                    <a:lnL>
                      <a:noFill/>
                    </a:lnL>
                    <a:lnR>
                      <a:noFill/>
                    </a:lnR>
                    <a:lnT>
                      <a:noFill/>
                    </a:lnT>
                    <a:lnB>
                      <a:noFill/>
                    </a:lnB>
                  </a:tcPr>
                </a:tc>
                <a:tc>
                  <a:txBody>
                    <a:bodyPr/>
                    <a:lstStyle/>
                    <a:p>
                      <a:r>
                        <a:rPr lang="en-US" sz="1600"/>
                        <a:t>short</a:t>
                      </a:r>
                    </a:p>
                  </a:txBody>
                  <a:tcPr marL="34441" marR="34441" marT="34441" marB="34441">
                    <a:lnL>
                      <a:noFill/>
                    </a:lnL>
                    <a:lnR>
                      <a:noFill/>
                    </a:lnR>
                    <a:lnT>
                      <a:noFill/>
                    </a:lnT>
                    <a:lnB>
                      <a:noFill/>
                    </a:lnB>
                  </a:tcPr>
                </a:tc>
                <a:tc>
                  <a:txBody>
                    <a:bodyPr/>
                    <a:lstStyle/>
                    <a:p>
                      <a:r>
                        <a:rPr lang="en-US" sz="1600"/>
                        <a:t>try</a:t>
                      </a:r>
                    </a:p>
                  </a:txBody>
                  <a:tcPr marL="34441" marR="34441" marT="34441" marB="34441">
                    <a:lnL>
                      <a:noFill/>
                    </a:lnL>
                    <a:lnR>
                      <a:noFill/>
                    </a:lnR>
                    <a:lnT>
                      <a:noFill/>
                    </a:lnT>
                    <a:lnB>
                      <a:noFill/>
                    </a:lnB>
                  </a:tcPr>
                </a:tc>
                <a:extLst>
                  <a:ext uri="{0D108BD9-81ED-4DB2-BD59-A6C34878D82A}">
                    <a16:rowId xmlns:a16="http://schemas.microsoft.com/office/drawing/2014/main" val="10005"/>
                  </a:ext>
                </a:extLst>
              </a:tr>
              <a:tr h="463399">
                <a:tc>
                  <a:txBody>
                    <a:bodyPr/>
                    <a:lstStyle/>
                    <a:p>
                      <a:r>
                        <a:rPr lang="en-US" sz="1600"/>
                        <a:t>case</a:t>
                      </a:r>
                    </a:p>
                  </a:txBody>
                  <a:tcPr marL="34441" marR="34441" marT="34441" marB="34441">
                    <a:lnL>
                      <a:noFill/>
                    </a:lnL>
                    <a:lnR>
                      <a:noFill/>
                    </a:lnR>
                    <a:lnT>
                      <a:noFill/>
                    </a:lnT>
                    <a:lnB>
                      <a:noFill/>
                    </a:lnB>
                  </a:tcPr>
                </a:tc>
                <a:tc>
                  <a:txBody>
                    <a:bodyPr/>
                    <a:lstStyle/>
                    <a:p>
                      <a:r>
                        <a:rPr lang="en-US" sz="1600" b="1">
                          <a:hlinkClick r:id="rId2" action="ppaction://hlinkfile"/>
                        </a:rPr>
                        <a:t>final</a:t>
                      </a:r>
                      <a:endParaRPr lang="en-US" sz="1600"/>
                    </a:p>
                  </a:txBody>
                  <a:tcPr marL="34441" marR="34441" marT="34441" marB="34441">
                    <a:lnL>
                      <a:noFill/>
                    </a:lnL>
                    <a:lnR>
                      <a:noFill/>
                    </a:lnR>
                    <a:lnT>
                      <a:noFill/>
                    </a:lnT>
                    <a:lnB>
                      <a:noFill/>
                    </a:lnB>
                  </a:tcPr>
                </a:tc>
                <a:tc>
                  <a:txBody>
                    <a:bodyPr/>
                    <a:lstStyle/>
                    <a:p>
                      <a:r>
                        <a:rPr lang="en-US" sz="1600" b="1">
                          <a:hlinkClick r:id="rId2" action="ppaction://hlinkfile"/>
                        </a:rPr>
                        <a:t>interface</a:t>
                      </a:r>
                      <a:endParaRPr lang="en-US" sz="1600"/>
                    </a:p>
                  </a:txBody>
                  <a:tcPr marL="34441" marR="34441" marT="34441" marB="34441">
                    <a:lnL>
                      <a:noFill/>
                    </a:lnL>
                    <a:lnR>
                      <a:noFill/>
                    </a:lnR>
                    <a:lnT>
                      <a:noFill/>
                    </a:lnT>
                    <a:lnB>
                      <a:noFill/>
                    </a:lnB>
                  </a:tcPr>
                </a:tc>
                <a:tc>
                  <a:txBody>
                    <a:bodyPr/>
                    <a:lstStyle/>
                    <a:p>
                      <a:r>
                        <a:rPr lang="en-US" sz="1600"/>
                        <a:t>static</a:t>
                      </a:r>
                    </a:p>
                  </a:txBody>
                  <a:tcPr marL="34441" marR="34441" marT="34441" marB="34441">
                    <a:lnL>
                      <a:noFill/>
                    </a:lnL>
                    <a:lnR>
                      <a:noFill/>
                    </a:lnR>
                    <a:lnT>
                      <a:noFill/>
                    </a:lnT>
                    <a:lnB>
                      <a:noFill/>
                    </a:lnB>
                  </a:tcPr>
                </a:tc>
                <a:tc>
                  <a:txBody>
                    <a:bodyPr/>
                    <a:lstStyle/>
                    <a:p>
                      <a:r>
                        <a:rPr lang="en-US" sz="1600"/>
                        <a:t>void</a:t>
                      </a:r>
                    </a:p>
                  </a:txBody>
                  <a:tcPr marL="34441" marR="34441" marT="34441" marB="34441">
                    <a:lnL>
                      <a:noFill/>
                    </a:lnL>
                    <a:lnR>
                      <a:noFill/>
                    </a:lnR>
                    <a:lnT>
                      <a:noFill/>
                    </a:lnT>
                    <a:lnB>
                      <a:noFill/>
                    </a:lnB>
                  </a:tcPr>
                </a:tc>
                <a:extLst>
                  <a:ext uri="{0D108BD9-81ED-4DB2-BD59-A6C34878D82A}">
                    <a16:rowId xmlns:a16="http://schemas.microsoft.com/office/drawing/2014/main" val="10006"/>
                  </a:ext>
                </a:extLst>
              </a:tr>
              <a:tr h="463399">
                <a:tc>
                  <a:txBody>
                    <a:bodyPr/>
                    <a:lstStyle/>
                    <a:p>
                      <a:r>
                        <a:rPr lang="en-US" sz="1600"/>
                        <a:t>catch</a:t>
                      </a:r>
                    </a:p>
                  </a:txBody>
                  <a:tcPr marL="34441" marR="34441" marT="34441" marB="34441">
                    <a:lnL>
                      <a:noFill/>
                    </a:lnL>
                    <a:lnR>
                      <a:noFill/>
                    </a:lnR>
                    <a:lnT>
                      <a:noFill/>
                    </a:lnT>
                    <a:lnB>
                      <a:noFill/>
                    </a:lnB>
                  </a:tcPr>
                </a:tc>
                <a:tc>
                  <a:txBody>
                    <a:bodyPr/>
                    <a:lstStyle/>
                    <a:p>
                      <a:r>
                        <a:rPr lang="en-US" sz="1600"/>
                        <a:t>finally</a:t>
                      </a:r>
                    </a:p>
                  </a:txBody>
                  <a:tcPr marL="34441" marR="34441" marT="34441" marB="34441">
                    <a:lnL>
                      <a:noFill/>
                    </a:lnL>
                    <a:lnR>
                      <a:noFill/>
                    </a:lnR>
                    <a:lnT>
                      <a:noFill/>
                    </a:lnT>
                    <a:lnB>
                      <a:noFill/>
                    </a:lnB>
                  </a:tcPr>
                </a:tc>
                <a:tc>
                  <a:txBody>
                    <a:bodyPr/>
                    <a:lstStyle/>
                    <a:p>
                      <a:r>
                        <a:rPr lang="en-US" sz="1600"/>
                        <a:t>long</a:t>
                      </a:r>
                    </a:p>
                  </a:txBody>
                  <a:tcPr marL="34441" marR="34441" marT="34441" marB="34441">
                    <a:lnL>
                      <a:noFill/>
                    </a:lnL>
                    <a:lnR>
                      <a:noFill/>
                    </a:lnR>
                    <a:lnT>
                      <a:noFill/>
                    </a:lnT>
                    <a:lnB>
                      <a:noFill/>
                    </a:lnB>
                  </a:tcPr>
                </a:tc>
                <a:tc>
                  <a:txBody>
                    <a:bodyPr/>
                    <a:lstStyle/>
                    <a:p>
                      <a:r>
                        <a:rPr lang="en-US" sz="1600"/>
                        <a:t>strictfp</a:t>
                      </a:r>
                    </a:p>
                  </a:txBody>
                  <a:tcPr marL="34441" marR="34441" marT="34441" marB="34441">
                    <a:lnL>
                      <a:noFill/>
                    </a:lnL>
                    <a:lnR>
                      <a:noFill/>
                    </a:lnR>
                    <a:lnT>
                      <a:noFill/>
                    </a:lnT>
                    <a:lnB>
                      <a:noFill/>
                    </a:lnB>
                  </a:tcPr>
                </a:tc>
                <a:tc>
                  <a:txBody>
                    <a:bodyPr/>
                    <a:lstStyle/>
                    <a:p>
                      <a:r>
                        <a:rPr lang="en-US" sz="1600" b="1">
                          <a:hlinkClick r:id="rId2" action="ppaction://hlinkfile"/>
                        </a:rPr>
                        <a:t>volatile</a:t>
                      </a:r>
                      <a:endParaRPr lang="en-US" sz="1600"/>
                    </a:p>
                  </a:txBody>
                  <a:tcPr marL="34441" marR="34441" marT="34441" marB="34441">
                    <a:lnL>
                      <a:noFill/>
                    </a:lnL>
                    <a:lnR>
                      <a:noFill/>
                    </a:lnR>
                    <a:lnT>
                      <a:noFill/>
                    </a:lnT>
                    <a:lnB>
                      <a:noFill/>
                    </a:lnB>
                  </a:tcPr>
                </a:tc>
                <a:extLst>
                  <a:ext uri="{0D108BD9-81ED-4DB2-BD59-A6C34878D82A}">
                    <a16:rowId xmlns:a16="http://schemas.microsoft.com/office/drawing/2014/main" val="10007"/>
                  </a:ext>
                </a:extLst>
              </a:tr>
              <a:tr h="463399">
                <a:tc>
                  <a:txBody>
                    <a:bodyPr/>
                    <a:lstStyle/>
                    <a:p>
                      <a:r>
                        <a:rPr lang="en-US" sz="1600"/>
                        <a:t>char</a:t>
                      </a:r>
                    </a:p>
                  </a:txBody>
                  <a:tcPr marL="34441" marR="34441" marT="34441" marB="34441">
                    <a:lnL>
                      <a:noFill/>
                    </a:lnL>
                    <a:lnR>
                      <a:noFill/>
                    </a:lnR>
                    <a:lnT>
                      <a:noFill/>
                    </a:lnT>
                    <a:lnB>
                      <a:noFill/>
                    </a:lnB>
                  </a:tcPr>
                </a:tc>
                <a:tc>
                  <a:txBody>
                    <a:bodyPr/>
                    <a:lstStyle/>
                    <a:p>
                      <a:r>
                        <a:rPr lang="en-US" sz="1600"/>
                        <a:t>float</a:t>
                      </a:r>
                    </a:p>
                  </a:txBody>
                  <a:tcPr marL="34441" marR="34441" marT="34441" marB="34441">
                    <a:lnL>
                      <a:noFill/>
                    </a:lnL>
                    <a:lnR>
                      <a:noFill/>
                    </a:lnR>
                    <a:lnT>
                      <a:noFill/>
                    </a:lnT>
                    <a:lnB>
                      <a:noFill/>
                    </a:lnB>
                  </a:tcPr>
                </a:tc>
                <a:tc>
                  <a:txBody>
                    <a:bodyPr/>
                    <a:lstStyle/>
                    <a:p>
                      <a:r>
                        <a:rPr lang="en-US" sz="1600" b="1">
                          <a:hlinkClick r:id="rId2" action="ppaction://hlinkfile"/>
                        </a:rPr>
                        <a:t>native</a:t>
                      </a:r>
                      <a:endParaRPr lang="en-US" sz="1600"/>
                    </a:p>
                  </a:txBody>
                  <a:tcPr marL="34441" marR="34441" marT="34441" marB="34441">
                    <a:lnL>
                      <a:noFill/>
                    </a:lnL>
                    <a:lnR>
                      <a:noFill/>
                    </a:lnR>
                    <a:lnT>
                      <a:noFill/>
                    </a:lnT>
                    <a:lnB>
                      <a:noFill/>
                    </a:lnB>
                  </a:tcPr>
                </a:tc>
                <a:tc>
                  <a:txBody>
                    <a:bodyPr/>
                    <a:lstStyle/>
                    <a:p>
                      <a:r>
                        <a:rPr lang="en-US" sz="1600" b="1">
                          <a:hlinkClick r:id="rId2" action="ppaction://hlinkfile"/>
                        </a:rPr>
                        <a:t>super</a:t>
                      </a:r>
                      <a:endParaRPr lang="en-US" sz="1600"/>
                    </a:p>
                  </a:txBody>
                  <a:tcPr marL="34441" marR="34441" marT="34441" marB="34441">
                    <a:lnL>
                      <a:noFill/>
                    </a:lnL>
                    <a:lnR>
                      <a:noFill/>
                    </a:lnR>
                    <a:lnT>
                      <a:noFill/>
                    </a:lnT>
                    <a:lnB>
                      <a:noFill/>
                    </a:lnB>
                  </a:tcPr>
                </a:tc>
                <a:tc>
                  <a:txBody>
                    <a:bodyPr/>
                    <a:lstStyle/>
                    <a:p>
                      <a:r>
                        <a:rPr lang="en-US" sz="1600"/>
                        <a:t>while</a:t>
                      </a:r>
                    </a:p>
                  </a:txBody>
                  <a:tcPr marL="34441" marR="34441" marT="34441" marB="34441">
                    <a:lnL>
                      <a:noFill/>
                    </a:lnL>
                    <a:lnR>
                      <a:noFill/>
                    </a:lnR>
                    <a:lnT>
                      <a:noFill/>
                    </a:lnT>
                    <a:lnB>
                      <a:noFill/>
                    </a:lnB>
                  </a:tcPr>
                </a:tc>
                <a:extLst>
                  <a:ext uri="{0D108BD9-81ED-4DB2-BD59-A6C34878D82A}">
                    <a16:rowId xmlns:a16="http://schemas.microsoft.com/office/drawing/2014/main" val="10008"/>
                  </a:ext>
                </a:extLst>
              </a:tr>
              <a:tr h="463399">
                <a:tc>
                  <a:txBody>
                    <a:bodyPr/>
                    <a:lstStyle/>
                    <a:p>
                      <a:r>
                        <a:rPr lang="en-US" sz="1600"/>
                        <a:t>class</a:t>
                      </a:r>
                    </a:p>
                  </a:txBody>
                  <a:tcPr marL="34441" marR="34441" marT="34441" marB="34441">
                    <a:lnL>
                      <a:noFill/>
                    </a:lnL>
                    <a:lnR>
                      <a:noFill/>
                    </a:lnR>
                    <a:lnT>
                      <a:noFill/>
                    </a:lnT>
                    <a:lnB>
                      <a:noFill/>
                    </a:lnB>
                  </a:tcPr>
                </a:tc>
                <a:tc>
                  <a:txBody>
                    <a:bodyPr/>
                    <a:lstStyle/>
                    <a:p>
                      <a:r>
                        <a:rPr lang="en-US" sz="1600"/>
                        <a:t>for</a:t>
                      </a:r>
                    </a:p>
                  </a:txBody>
                  <a:tcPr marL="34441" marR="34441" marT="34441" marB="34441">
                    <a:lnL>
                      <a:noFill/>
                    </a:lnL>
                    <a:lnR>
                      <a:noFill/>
                    </a:lnR>
                    <a:lnT>
                      <a:noFill/>
                    </a:lnT>
                    <a:lnB>
                      <a:noFill/>
                    </a:lnB>
                  </a:tcPr>
                </a:tc>
                <a:tc>
                  <a:txBody>
                    <a:bodyPr/>
                    <a:lstStyle/>
                    <a:p>
                      <a:r>
                        <a:rPr lang="en-US" sz="1600" b="1">
                          <a:hlinkClick r:id="rId2" action="ppaction://hlinkfile"/>
                        </a:rPr>
                        <a:t>new</a:t>
                      </a:r>
                      <a:endParaRPr lang="en-US" sz="1600"/>
                    </a:p>
                  </a:txBody>
                  <a:tcPr marL="34441" marR="34441" marT="34441" marB="34441">
                    <a:lnL>
                      <a:noFill/>
                    </a:lnL>
                    <a:lnR>
                      <a:noFill/>
                    </a:lnR>
                    <a:lnT>
                      <a:noFill/>
                    </a:lnT>
                    <a:lnB>
                      <a:noFill/>
                    </a:lnB>
                  </a:tcPr>
                </a:tc>
                <a:tc>
                  <a:txBody>
                    <a:bodyPr/>
                    <a:lstStyle/>
                    <a:p>
                      <a:r>
                        <a:rPr lang="en-US" sz="1600"/>
                        <a:t>switch</a:t>
                      </a:r>
                    </a:p>
                  </a:txBody>
                  <a:tcPr marL="34441" marR="34441" marT="34441" marB="34441">
                    <a:lnL>
                      <a:noFill/>
                    </a:lnL>
                    <a:lnR>
                      <a:noFill/>
                    </a:lnR>
                    <a:lnT>
                      <a:noFill/>
                    </a:lnT>
                    <a:lnB>
                      <a:noFill/>
                    </a:lnB>
                  </a:tcPr>
                </a:tc>
                <a:tc>
                  <a:txBody>
                    <a:bodyPr/>
                    <a:lstStyle/>
                    <a:p>
                      <a:r>
                        <a:rPr lang="en-US" sz="1600"/>
                        <a:t> </a:t>
                      </a:r>
                    </a:p>
                  </a:txBody>
                  <a:tcPr marL="34441" marR="34441" marT="34441" marB="34441">
                    <a:lnL>
                      <a:noFill/>
                    </a:lnL>
                    <a:lnR>
                      <a:noFill/>
                    </a:lnR>
                    <a:lnT>
                      <a:noFill/>
                    </a:lnT>
                    <a:lnB>
                      <a:noFill/>
                    </a:lnB>
                  </a:tcPr>
                </a:tc>
                <a:extLst>
                  <a:ext uri="{0D108BD9-81ED-4DB2-BD59-A6C34878D82A}">
                    <a16:rowId xmlns:a16="http://schemas.microsoft.com/office/drawing/2014/main" val="10009"/>
                  </a:ext>
                </a:extLst>
              </a:tr>
              <a:tr h="826060">
                <a:tc>
                  <a:txBody>
                    <a:bodyPr/>
                    <a:lstStyle/>
                    <a:p>
                      <a:r>
                        <a:rPr lang="en-US" sz="1600"/>
                        <a:t>const *</a:t>
                      </a:r>
                    </a:p>
                  </a:txBody>
                  <a:tcPr marL="34441" marR="34441" marT="34441" marB="34441">
                    <a:lnL>
                      <a:noFill/>
                    </a:lnL>
                    <a:lnR>
                      <a:noFill/>
                    </a:lnR>
                    <a:lnT>
                      <a:noFill/>
                    </a:lnT>
                    <a:lnB>
                      <a:noFill/>
                    </a:lnB>
                  </a:tcPr>
                </a:tc>
                <a:tc>
                  <a:txBody>
                    <a:bodyPr/>
                    <a:lstStyle/>
                    <a:p>
                      <a:r>
                        <a:rPr lang="en-US" sz="1600"/>
                        <a:t>goto *</a:t>
                      </a:r>
                    </a:p>
                  </a:txBody>
                  <a:tcPr marL="34441" marR="34441" marT="34441" marB="34441">
                    <a:lnL>
                      <a:noFill/>
                    </a:lnL>
                    <a:lnR>
                      <a:noFill/>
                    </a:lnR>
                    <a:lnT>
                      <a:noFill/>
                    </a:lnT>
                    <a:lnB>
                      <a:noFill/>
                    </a:lnB>
                  </a:tcPr>
                </a:tc>
                <a:tc>
                  <a:txBody>
                    <a:bodyPr/>
                    <a:lstStyle/>
                    <a:p>
                      <a:r>
                        <a:rPr lang="en-US" sz="1600" dirty="0"/>
                        <a:t>package</a:t>
                      </a:r>
                    </a:p>
                  </a:txBody>
                  <a:tcPr marL="34441" marR="34441" marT="34441" marB="34441">
                    <a:lnL>
                      <a:noFill/>
                    </a:lnL>
                    <a:lnR>
                      <a:noFill/>
                    </a:lnR>
                    <a:lnT>
                      <a:noFill/>
                    </a:lnT>
                    <a:lnB>
                      <a:noFill/>
                    </a:lnB>
                  </a:tcPr>
                </a:tc>
                <a:tc>
                  <a:txBody>
                    <a:bodyPr/>
                    <a:lstStyle/>
                    <a:p>
                      <a:r>
                        <a:rPr lang="en-US" sz="1600" b="1">
                          <a:hlinkClick r:id="rId2" action="ppaction://hlinkfile"/>
                        </a:rPr>
                        <a:t>synchronized</a:t>
                      </a:r>
                      <a:endParaRPr lang="en-US" sz="1600"/>
                    </a:p>
                  </a:txBody>
                  <a:tcPr marL="34441" marR="34441" marT="34441" marB="34441">
                    <a:lnL>
                      <a:noFill/>
                    </a:lnL>
                    <a:lnR>
                      <a:noFill/>
                    </a:lnR>
                    <a:lnT>
                      <a:noFill/>
                    </a:lnT>
                    <a:lnB>
                      <a:noFill/>
                    </a:lnB>
                  </a:tcPr>
                </a:tc>
                <a:tc>
                  <a:txBody>
                    <a:bodyPr/>
                    <a:lstStyle/>
                    <a:p>
                      <a:r>
                        <a:rPr lang="en-US" sz="1600"/>
                        <a:t> </a:t>
                      </a:r>
                    </a:p>
                  </a:txBody>
                  <a:tcPr marL="34441" marR="34441" marT="34441" marB="34441">
                    <a:lnL>
                      <a:noFill/>
                    </a:lnL>
                    <a:lnR>
                      <a:noFill/>
                    </a:lnR>
                    <a:lnT>
                      <a:noFill/>
                    </a:lnT>
                    <a:lnB>
                      <a:noFill/>
                    </a:lnB>
                  </a:tcPr>
                </a:tc>
                <a:extLst>
                  <a:ext uri="{0D108BD9-81ED-4DB2-BD59-A6C34878D82A}">
                    <a16:rowId xmlns:a16="http://schemas.microsoft.com/office/drawing/2014/main" val="10010"/>
                  </a:ext>
                </a:extLst>
              </a:tr>
              <a:tr h="463399">
                <a:tc>
                  <a:txBody>
                    <a:bodyPr/>
                    <a:lstStyle/>
                    <a:p>
                      <a:r>
                        <a:rPr lang="en-US" sz="1600"/>
                        <a:t>continue</a:t>
                      </a:r>
                    </a:p>
                  </a:txBody>
                  <a:tcPr marL="34441" marR="34441" marT="34441" marB="34441">
                    <a:lnL>
                      <a:noFill/>
                    </a:lnL>
                    <a:lnR>
                      <a:noFill/>
                    </a:lnR>
                    <a:lnT>
                      <a:noFill/>
                    </a:lnT>
                    <a:lnB>
                      <a:noFill/>
                    </a:lnB>
                  </a:tcPr>
                </a:tc>
                <a:tc>
                  <a:txBody>
                    <a:bodyPr/>
                    <a:lstStyle/>
                    <a:p>
                      <a:r>
                        <a:rPr lang="en-US" sz="1600"/>
                        <a:t> </a:t>
                      </a:r>
                    </a:p>
                  </a:txBody>
                  <a:tcPr marL="34441" marR="34441" marT="34441" marB="34441">
                    <a:lnL>
                      <a:noFill/>
                    </a:lnL>
                    <a:lnR>
                      <a:noFill/>
                    </a:lnR>
                    <a:lnT>
                      <a:noFill/>
                    </a:lnT>
                    <a:lnB>
                      <a:noFill/>
                    </a:lnB>
                  </a:tcPr>
                </a:tc>
                <a:tc>
                  <a:txBody>
                    <a:bodyPr/>
                    <a:lstStyle/>
                    <a:p>
                      <a:r>
                        <a:rPr lang="en-US" sz="1600"/>
                        <a:t> </a:t>
                      </a:r>
                    </a:p>
                  </a:txBody>
                  <a:tcPr marL="34441" marR="34441" marT="34441" marB="34441">
                    <a:lnL>
                      <a:noFill/>
                    </a:lnL>
                    <a:lnR>
                      <a:noFill/>
                    </a:lnR>
                    <a:lnT>
                      <a:noFill/>
                    </a:lnT>
                    <a:lnB>
                      <a:noFill/>
                    </a:lnB>
                  </a:tcPr>
                </a:tc>
                <a:tc>
                  <a:txBody>
                    <a:bodyPr/>
                    <a:lstStyle/>
                    <a:p>
                      <a:r>
                        <a:rPr lang="en-US" sz="1600"/>
                        <a:t> </a:t>
                      </a:r>
                    </a:p>
                  </a:txBody>
                  <a:tcPr marL="34441" marR="34441" marT="34441" marB="34441">
                    <a:lnL>
                      <a:noFill/>
                    </a:lnL>
                    <a:lnR>
                      <a:noFill/>
                    </a:lnR>
                    <a:lnT>
                      <a:noFill/>
                    </a:lnT>
                    <a:lnB>
                      <a:noFill/>
                    </a:lnB>
                  </a:tcPr>
                </a:tc>
                <a:tc>
                  <a:txBody>
                    <a:bodyPr/>
                    <a:lstStyle/>
                    <a:p>
                      <a:r>
                        <a:rPr lang="en-US" sz="1600" dirty="0"/>
                        <a:t> </a:t>
                      </a:r>
                    </a:p>
                  </a:txBody>
                  <a:tcPr marL="34441" marR="34441" marT="34441" marB="34441">
                    <a:lnL>
                      <a:noFill/>
                    </a:lnL>
                    <a:lnR>
                      <a:noFill/>
                    </a:lnR>
                    <a:lnT>
                      <a:noFill/>
                    </a:lnT>
                    <a:lnB>
                      <a:noFill/>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IDENTIFIERS</a:t>
            </a:r>
          </a:p>
        </p:txBody>
      </p:sp>
      <p:sp>
        <p:nvSpPr>
          <p:cNvPr id="3" name="Content Placeholder 2"/>
          <p:cNvSpPr>
            <a:spLocks noGrp="1"/>
          </p:cNvSpPr>
          <p:nvPr>
            <p:ph idx="1"/>
          </p:nvPr>
        </p:nvSpPr>
        <p:spPr>
          <a:xfrm>
            <a:off x="228600" y="1066800"/>
            <a:ext cx="8915400" cy="5059363"/>
          </a:xfrm>
        </p:spPr>
        <p:txBody>
          <a:bodyPr>
            <a:normAutofit/>
          </a:bodyPr>
          <a:lstStyle/>
          <a:p>
            <a:r>
              <a:rPr lang="en-US" dirty="0"/>
              <a:t>Words used in programs to name variables, classes, methods, or labels are identifiers and are subject to strict rules. None of the Java reserved words may be used as identifiers.</a:t>
            </a:r>
          </a:p>
          <a:p>
            <a:r>
              <a:rPr lang="en-US" dirty="0"/>
              <a:t>An identifier can begin with a letter, a dollar sign ($), or an underscore character (_). Letters can be drawn from the Unicode character set, but the ASCII character set will probably be used on the test. The compiler generates an error if you try to use a digit or any punctuation other than the dollar sign or underscore to start an identifier. Identifiers are case sensitive.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89038"/>
          </a:xfrm>
        </p:spPr>
        <p:txBody>
          <a:bodyPr>
            <a:normAutofit fontScale="90000"/>
          </a:bodyPr>
          <a:lstStyle/>
          <a:p>
            <a:r>
              <a:rPr lang="en-US" b="1" dirty="0"/>
              <a:t>Instance Variables, Local Variables, and Static Variables</a:t>
            </a:r>
            <a:br>
              <a:rPr lang="en-US" b="1" dirty="0"/>
            </a:br>
            <a:endParaRPr lang="en-US" dirty="0"/>
          </a:p>
        </p:txBody>
      </p:sp>
      <p:sp>
        <p:nvSpPr>
          <p:cNvPr id="3" name="Content Placeholder 2"/>
          <p:cNvSpPr>
            <a:spLocks noGrp="1"/>
          </p:cNvSpPr>
          <p:nvPr>
            <p:ph idx="1"/>
          </p:nvPr>
        </p:nvSpPr>
        <p:spPr/>
        <p:txBody>
          <a:bodyPr>
            <a:normAutofit/>
          </a:bodyPr>
          <a:lstStyle/>
          <a:p>
            <a:r>
              <a:rPr lang="en-US" dirty="0"/>
              <a:t>When a class is used to create an object, we say that the object is an </a:t>
            </a:r>
            <a:r>
              <a:rPr lang="en-US" i="1" dirty="0">
                <a:hlinkClick r:id="rId2" action="ppaction://hlinkfile"/>
              </a:rPr>
              <a:t>instance</a:t>
            </a:r>
            <a:r>
              <a:rPr lang="en-US" dirty="0"/>
              <a:t> of the class. Variables associated with the object are instance variables. Variables declared inside code blocks are known as local variables. It is also possible to have variables that belong to a class as a whole. These are referred to as class or static variables. Essentially, when the JVM reads a class file, it creates a class type object to represent the class and the static variables that belong to that object.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Source Code Comments</a:t>
            </a:r>
            <a:endParaRPr lang="en-US" dirty="0"/>
          </a:p>
        </p:txBody>
      </p:sp>
      <p:sp>
        <p:nvSpPr>
          <p:cNvPr id="3" name="Content Placeholder 2"/>
          <p:cNvSpPr>
            <a:spLocks noGrp="1"/>
          </p:cNvSpPr>
          <p:nvPr>
            <p:ph idx="1"/>
          </p:nvPr>
        </p:nvSpPr>
        <p:spPr/>
        <p:txBody>
          <a:bodyPr/>
          <a:lstStyle/>
          <a:p>
            <a:r>
              <a:rPr lang="en-US" dirty="0"/>
              <a:t>Three styles of comment notation are used in Java. Any text between // and the end of the line is a comment. Text starting with /* and terminated with */ indicates a multiple-line comment. The special form starting with /** and terminated with */ indicates comments that can be processed by the </a:t>
            </a:r>
            <a:r>
              <a:rPr lang="en-US" dirty="0" err="1"/>
              <a:t>Javadoc</a:t>
            </a:r>
            <a:r>
              <a:rPr lang="en-US" dirty="0"/>
              <a:t> program to produce HTML-formatted documentation.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fontScale="90000"/>
          </a:bodyPr>
          <a:lstStyle/>
          <a:p>
            <a:r>
              <a:rPr lang="en-US" dirty="0"/>
              <a:t>OPERATORS IN JAVA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27071944"/>
              </p:ext>
            </p:extLst>
          </p:nvPr>
        </p:nvGraphicFramePr>
        <p:xfrm>
          <a:off x="76200" y="838200"/>
          <a:ext cx="9220200" cy="4515572"/>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583652">
                <a:tc>
                  <a:txBody>
                    <a:bodyPr/>
                    <a:lstStyle/>
                    <a:p>
                      <a:r>
                        <a:rPr lang="en-US" dirty="0"/>
                        <a:t>ARTHEMITIC</a:t>
                      </a:r>
                      <a:r>
                        <a:rPr lang="en-US" baseline="0" dirty="0"/>
                        <a:t> OPERATORS</a:t>
                      </a:r>
                      <a:endParaRPr lang="en-US" dirty="0"/>
                    </a:p>
                  </a:txBody>
                  <a:tcPr/>
                </a:tc>
                <a:tc>
                  <a:txBody>
                    <a:bodyPr/>
                    <a:lstStyle/>
                    <a:p>
                      <a:r>
                        <a:rPr lang="en-US" dirty="0"/>
                        <a:t>+,-,%,/,*</a:t>
                      </a:r>
                    </a:p>
                  </a:txBody>
                  <a:tcPr/>
                </a:tc>
                <a:extLst>
                  <a:ext uri="{0D108BD9-81ED-4DB2-BD59-A6C34878D82A}">
                    <a16:rowId xmlns:a16="http://schemas.microsoft.com/office/drawing/2014/main" val="10000"/>
                  </a:ext>
                </a:extLst>
              </a:tr>
              <a:tr h="334700">
                <a:tc>
                  <a:txBody>
                    <a:bodyPr/>
                    <a:lstStyle/>
                    <a:p>
                      <a:r>
                        <a:rPr lang="en-US" dirty="0"/>
                        <a:t>RELATIONAL</a:t>
                      </a:r>
                      <a:r>
                        <a:rPr lang="en-US" baseline="0" dirty="0"/>
                        <a:t> OPERATOR</a:t>
                      </a:r>
                      <a:endParaRPr lang="en-US" dirty="0"/>
                    </a:p>
                  </a:txBody>
                  <a:tcPr/>
                </a:tc>
                <a:tc>
                  <a:txBody>
                    <a:bodyPr/>
                    <a:lstStyle/>
                    <a:p>
                      <a:r>
                        <a:rPr lang="en-US" dirty="0"/>
                        <a:t>!=,==,&lt;=,&gt;=,&lt;,&gt;</a:t>
                      </a:r>
                    </a:p>
                  </a:txBody>
                  <a:tcPr/>
                </a:tc>
                <a:extLst>
                  <a:ext uri="{0D108BD9-81ED-4DB2-BD59-A6C34878D82A}">
                    <a16:rowId xmlns:a16="http://schemas.microsoft.com/office/drawing/2014/main" val="10001"/>
                  </a:ext>
                </a:extLst>
              </a:tr>
              <a:tr h="333515">
                <a:tc>
                  <a:txBody>
                    <a:bodyPr/>
                    <a:lstStyle/>
                    <a:p>
                      <a:r>
                        <a:rPr lang="en-US" dirty="0"/>
                        <a:t>ASSIGNMENT</a:t>
                      </a:r>
                      <a:r>
                        <a:rPr lang="en-US" baseline="0" dirty="0"/>
                        <a:t> OPERATOR</a:t>
                      </a:r>
                      <a:endParaRPr lang="en-US" dirty="0"/>
                    </a:p>
                  </a:txBody>
                  <a:tcPr/>
                </a:tc>
                <a:tc>
                  <a:txBody>
                    <a:bodyPr/>
                    <a:lstStyle/>
                    <a:p>
                      <a:r>
                        <a:rPr lang="en-US" dirty="0"/>
                        <a:t>=</a:t>
                      </a:r>
                    </a:p>
                  </a:txBody>
                  <a:tcPr/>
                </a:tc>
                <a:extLst>
                  <a:ext uri="{0D108BD9-81ED-4DB2-BD59-A6C34878D82A}">
                    <a16:rowId xmlns:a16="http://schemas.microsoft.com/office/drawing/2014/main" val="10002"/>
                  </a:ext>
                </a:extLst>
              </a:tr>
              <a:tr h="354388">
                <a:tc>
                  <a:txBody>
                    <a:bodyPr/>
                    <a:lstStyle/>
                    <a:p>
                      <a:r>
                        <a:rPr lang="en-US" dirty="0"/>
                        <a:t>TERNARY</a:t>
                      </a:r>
                      <a:r>
                        <a:rPr lang="en-US" baseline="0" dirty="0"/>
                        <a:t> </a:t>
                      </a:r>
                      <a:endParaRPr lang="en-US" dirty="0"/>
                    </a:p>
                  </a:txBody>
                  <a:tcPr/>
                </a:tc>
                <a:tc>
                  <a:txBody>
                    <a:bodyPr/>
                    <a:lstStyle/>
                    <a:p>
                      <a:r>
                        <a:rPr lang="en-US" dirty="0"/>
                        <a:t>(COND)?EXP1:EXP2</a:t>
                      </a:r>
                    </a:p>
                  </a:txBody>
                  <a:tcPr/>
                </a:tc>
                <a:extLst>
                  <a:ext uri="{0D108BD9-81ED-4DB2-BD59-A6C34878D82A}">
                    <a16:rowId xmlns:a16="http://schemas.microsoft.com/office/drawing/2014/main" val="10003"/>
                  </a:ext>
                </a:extLst>
              </a:tr>
              <a:tr h="333515">
                <a:tc>
                  <a:txBody>
                    <a:bodyPr/>
                    <a:lstStyle/>
                    <a:p>
                      <a:r>
                        <a:rPr lang="en-US" dirty="0"/>
                        <a:t>LOGICAL OPEARATORS</a:t>
                      </a:r>
                    </a:p>
                  </a:txBody>
                  <a:tcPr/>
                </a:tc>
                <a:tc>
                  <a:txBody>
                    <a:bodyPr/>
                    <a:lstStyle/>
                    <a:p>
                      <a:r>
                        <a:rPr lang="en-US" dirty="0"/>
                        <a:t>!,&amp;&amp;,||</a:t>
                      </a:r>
                    </a:p>
                  </a:txBody>
                  <a:tcPr/>
                </a:tc>
                <a:extLst>
                  <a:ext uri="{0D108BD9-81ED-4DB2-BD59-A6C34878D82A}">
                    <a16:rowId xmlns:a16="http://schemas.microsoft.com/office/drawing/2014/main" val="10004"/>
                  </a:ext>
                </a:extLst>
              </a:tr>
              <a:tr h="583652">
                <a:tc>
                  <a:txBody>
                    <a:bodyPr/>
                    <a:lstStyle/>
                    <a:p>
                      <a:r>
                        <a:rPr lang="en-US" dirty="0"/>
                        <a:t>INCREMENT &amp; DECREMENT</a:t>
                      </a:r>
                    </a:p>
                  </a:txBody>
                  <a:tcPr/>
                </a:tc>
                <a:tc>
                  <a:txBody>
                    <a:bodyPr/>
                    <a:lstStyle/>
                    <a:p>
                      <a:r>
                        <a:rPr lang="en-US" dirty="0"/>
                        <a:t>++,__</a:t>
                      </a:r>
                    </a:p>
                  </a:txBody>
                  <a:tcPr/>
                </a:tc>
                <a:extLst>
                  <a:ext uri="{0D108BD9-81ED-4DB2-BD59-A6C34878D82A}">
                    <a16:rowId xmlns:a16="http://schemas.microsoft.com/office/drawing/2014/main" val="10005"/>
                  </a:ext>
                </a:extLst>
              </a:tr>
              <a:tr h="583652">
                <a:tc>
                  <a:txBody>
                    <a:bodyPr/>
                    <a:lstStyle/>
                    <a:p>
                      <a:r>
                        <a:rPr lang="en-US" dirty="0"/>
                        <a:t>NEW and </a:t>
                      </a:r>
                      <a:r>
                        <a:rPr lang="en-US" dirty="0" err="1"/>
                        <a:t>instanceOf</a:t>
                      </a:r>
                      <a:endParaRPr lang="en-US" dirty="0"/>
                    </a:p>
                  </a:txBody>
                  <a:tcPr/>
                </a:tc>
                <a:tc>
                  <a:txBody>
                    <a:bodyPr/>
                    <a:lstStyle/>
                    <a:p>
                      <a:r>
                        <a:rPr lang="en-US" dirty="0"/>
                        <a:t>New</a:t>
                      </a:r>
                      <a:r>
                        <a:rPr lang="en-US" baseline="0" dirty="0"/>
                        <a:t> </a:t>
                      </a:r>
                      <a:r>
                        <a:rPr lang="en-US" baseline="0" dirty="0" err="1"/>
                        <a:t>opearator</a:t>
                      </a:r>
                      <a:r>
                        <a:rPr lang="en-US" baseline="0" dirty="0"/>
                        <a:t> to allocate memory and </a:t>
                      </a:r>
                      <a:r>
                        <a:rPr lang="en-US" baseline="0" dirty="0" err="1"/>
                        <a:t>instanceOf</a:t>
                      </a:r>
                      <a:r>
                        <a:rPr lang="en-US" baseline="0" dirty="0"/>
                        <a:t> is to check whether a object is instance of respective class or not</a:t>
                      </a:r>
                      <a:endParaRPr lang="en-US" dirty="0"/>
                    </a:p>
                  </a:txBody>
                  <a:tcPr/>
                </a:tc>
                <a:extLst>
                  <a:ext uri="{0D108BD9-81ED-4DB2-BD59-A6C34878D82A}">
                    <a16:rowId xmlns:a16="http://schemas.microsoft.com/office/drawing/2014/main" val="10006"/>
                  </a:ext>
                </a:extLst>
              </a:tr>
              <a:tr h="1083925">
                <a:tc>
                  <a:txBody>
                    <a:bodyPr/>
                    <a:lstStyle/>
                    <a:p>
                      <a:r>
                        <a:rPr lang="en-US" dirty="0" err="1"/>
                        <a:t>Bitwiese</a:t>
                      </a:r>
                      <a:r>
                        <a:rPr lang="en-US" dirty="0"/>
                        <a:t> Operators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&amp;, |, ^  etc</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PROGRAM STRUCTURE</a:t>
            </a:r>
          </a:p>
        </p:txBody>
      </p:sp>
      <p:sp>
        <p:nvSpPr>
          <p:cNvPr id="3" name="Content Placeholder 2"/>
          <p:cNvSpPr>
            <a:spLocks noGrp="1"/>
          </p:cNvSpPr>
          <p:nvPr>
            <p:ph idx="1"/>
          </p:nvPr>
        </p:nvSpPr>
        <p:spPr/>
        <p:txBody>
          <a:bodyPr>
            <a:normAutofit/>
          </a:bodyPr>
          <a:lstStyle/>
          <a:p>
            <a:r>
              <a:rPr lang="en-US" dirty="0"/>
              <a:t>EVRY THING MUST BE INCORPORATED IN A CLASS .THE BASIC ELEMENT OF OOP.</a:t>
            </a:r>
          </a:p>
          <a:p>
            <a:r>
              <a:rPr lang="en-US" dirty="0"/>
              <a:t>Class definition</a:t>
            </a:r>
          </a:p>
          <a:p>
            <a:r>
              <a:rPr lang="en-US" dirty="0"/>
              <a:t> class &lt;class-name&gt;</a:t>
            </a:r>
          </a:p>
          <a:p>
            <a:r>
              <a:rPr lang="en-US" dirty="0"/>
              <a:t>{</a:t>
            </a:r>
          </a:p>
          <a:p>
            <a:r>
              <a:rPr lang="en-US" dirty="0"/>
              <a:t>  member data ;</a:t>
            </a:r>
          </a:p>
          <a:p>
            <a:r>
              <a:rPr lang="en-US" dirty="0"/>
              <a:t>Methods operate on this data</a:t>
            </a:r>
          </a:p>
          <a:p>
            <a:r>
              <a:rPr lang="en-US" dirty="0"/>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660</TotalTime>
  <Words>1418</Words>
  <Application>Microsoft Office PowerPoint</Application>
  <PresentationFormat>On-screen Show (4:3)</PresentationFormat>
  <Paragraphs>242</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Constantia</vt:lpstr>
      <vt:lpstr>Wingdings 2</vt:lpstr>
      <vt:lpstr>Flow</vt:lpstr>
      <vt:lpstr>PowerPoint Presentation</vt:lpstr>
      <vt:lpstr>PowerPoint Presentation</vt:lpstr>
      <vt:lpstr>REFRENCE TYPES</vt:lpstr>
      <vt:lpstr>PowerPoint Presentation</vt:lpstr>
      <vt:lpstr>IDENTIFIERS</vt:lpstr>
      <vt:lpstr>Instance Variables, Local Variables, and Static Variables </vt:lpstr>
      <vt:lpstr>Source Code Comments</vt:lpstr>
      <vt:lpstr>OPERATORS IN JAVA </vt:lpstr>
      <vt:lpstr>JAVA PROGRAM STRUCTURE</vt:lpstr>
      <vt:lpstr>PowerPoint Presentation</vt:lpstr>
      <vt:lpstr>Execution of java Program</vt:lpstr>
      <vt:lpstr>Explanation of Example</vt:lpstr>
      <vt:lpstr>Command Line Arguments</vt:lpstr>
      <vt:lpstr>WRAPPER CLASSES</vt:lpstr>
      <vt:lpstr>PowerPoint Presentation</vt:lpstr>
      <vt:lpstr>CONTD…..</vt:lpstr>
      <vt:lpstr>Java Virtual Machine:</vt:lpstr>
      <vt:lpstr>JVM ARCHITECTURE</vt:lpstr>
      <vt:lpstr>Control Structures </vt:lpstr>
      <vt:lpstr>PowerPoint Presentation</vt:lpstr>
      <vt:lpstr>Arrays</vt:lpstr>
      <vt:lpstr>Looking Deeply into Classes and Objects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Jagadeesh Sadhanala</cp:lastModifiedBy>
  <cp:revision>48</cp:revision>
  <dcterms:created xsi:type="dcterms:W3CDTF">2006-08-16T00:00:00Z</dcterms:created>
  <dcterms:modified xsi:type="dcterms:W3CDTF">2021-06-24T04:39:48Z</dcterms:modified>
</cp:coreProperties>
</file>