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07" r:id="rId2"/>
    <p:sldId id="308" r:id="rId3"/>
    <p:sldId id="309" r:id="rId4"/>
    <p:sldId id="310" r:id="rId5"/>
    <p:sldId id="256" r:id="rId6"/>
    <p:sldId id="260" r:id="rId7"/>
    <p:sldId id="261" r:id="rId8"/>
    <p:sldId id="262" r:id="rId9"/>
    <p:sldId id="266" r:id="rId10"/>
    <p:sldId id="263" r:id="rId11"/>
    <p:sldId id="269" r:id="rId12"/>
    <p:sldId id="267" r:id="rId13"/>
    <p:sldId id="268" r:id="rId14"/>
    <p:sldId id="270" r:id="rId15"/>
    <p:sldId id="272" r:id="rId16"/>
    <p:sldId id="271" r:id="rId17"/>
    <p:sldId id="283" r:id="rId18"/>
    <p:sldId id="273" r:id="rId19"/>
    <p:sldId id="284" r:id="rId20"/>
    <p:sldId id="285" r:id="rId21"/>
    <p:sldId id="274" r:id="rId22"/>
    <p:sldId id="286" r:id="rId23"/>
    <p:sldId id="287" r:id="rId24"/>
    <p:sldId id="288" r:id="rId25"/>
    <p:sldId id="276" r:id="rId26"/>
    <p:sldId id="290" r:id="rId27"/>
    <p:sldId id="289" r:id="rId28"/>
    <p:sldId id="277" r:id="rId29"/>
    <p:sldId id="291" r:id="rId30"/>
    <p:sldId id="292" r:id="rId31"/>
    <p:sldId id="293" r:id="rId32"/>
    <p:sldId id="294" r:id="rId33"/>
    <p:sldId id="295" r:id="rId34"/>
    <p:sldId id="296" r:id="rId35"/>
    <p:sldId id="297" r:id="rId36"/>
    <p:sldId id="298" r:id="rId37"/>
    <p:sldId id="299" r:id="rId38"/>
    <p:sldId id="301" r:id="rId39"/>
    <p:sldId id="300" r:id="rId40"/>
    <p:sldId id="278" r:id="rId41"/>
  </p:sldIdLst>
  <p:sldSz cx="9144000" cy="6858000" type="screen4x3"/>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r>
              <a:rPr lang="zh-CN" altLang="en-US"/>
              <a:t>1-40</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r>
              <a:rPr lang="zh-CN" altLang="en-US"/>
              <a:t>1-40</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r>
              <a:rPr lang="zh-CN" altLang="en-US"/>
              <a:t>1-40</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r>
              <a:rPr lang="zh-CN" altLang="en-US"/>
              <a:t>1-40</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11"/>
          </p:nvPr>
        </p:nvSpPr>
        <p:spPr/>
        <p:txBody>
          <a:bodyPr/>
          <a:lstStyle/>
          <a:p>
            <a:r>
              <a:rPr lang="zh-CN" altLang="en-US"/>
              <a:t>1-40</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r>
              <a:rPr lang="zh-CN" altLang="en-US"/>
              <a:t>1-40</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8" name="页脚占位符 7"/>
          <p:cNvSpPr>
            <a:spLocks noGrp="1"/>
          </p:cNvSpPr>
          <p:nvPr>
            <p:ph type="ftr" sz="quarter" idx="11"/>
          </p:nvPr>
        </p:nvSpPr>
        <p:spPr/>
        <p:txBody>
          <a:bodyPr/>
          <a:lstStyle/>
          <a:p>
            <a:r>
              <a:rPr lang="zh-CN" altLang="en-US"/>
              <a:t>1-40</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4" name="页脚占位符 3"/>
          <p:cNvSpPr>
            <a:spLocks noGrp="1"/>
          </p:cNvSpPr>
          <p:nvPr>
            <p:ph type="ftr" sz="quarter" idx="11"/>
          </p:nvPr>
        </p:nvSpPr>
        <p:spPr/>
        <p:txBody>
          <a:bodyPr/>
          <a:lstStyle/>
          <a:p>
            <a:r>
              <a:rPr lang="zh-CN" altLang="en-US"/>
              <a:t>1-40</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3" name="页脚占位符 2"/>
          <p:cNvSpPr>
            <a:spLocks noGrp="1"/>
          </p:cNvSpPr>
          <p:nvPr>
            <p:ph type="ftr" sz="quarter" idx="11"/>
          </p:nvPr>
        </p:nvSpPr>
        <p:spPr/>
        <p:txBody>
          <a:bodyPr/>
          <a:lstStyle/>
          <a:p>
            <a:r>
              <a:rPr lang="zh-CN" altLang="en-US"/>
              <a:t>1-40</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r>
              <a:rPr lang="zh-CN" altLang="en-US"/>
              <a:t>1-40</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2019/10/18</a:t>
            </a:fld>
            <a:endParaRPr lang="zh-CN" altLang="en-US"/>
          </a:p>
        </p:txBody>
      </p:sp>
      <p:sp>
        <p:nvSpPr>
          <p:cNvPr id="6" name="页脚占位符 5"/>
          <p:cNvSpPr>
            <a:spLocks noGrp="1"/>
          </p:cNvSpPr>
          <p:nvPr>
            <p:ph type="ftr" sz="quarter" idx="11"/>
          </p:nvPr>
        </p:nvSpPr>
        <p:spPr/>
        <p:txBody>
          <a:bodyPr/>
          <a:lstStyle/>
          <a:p>
            <a:r>
              <a:rPr lang="zh-CN" altLang="en-US"/>
              <a:t>1-40</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1-40</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44825"/>
            <a:ext cx="7772400" cy="1755626"/>
          </a:xfrm>
        </p:spPr>
        <p:txBody>
          <a:bodyPr>
            <a:normAutofit/>
          </a:bodyPr>
          <a:lstStyle/>
          <a:p>
            <a:r>
              <a:rPr lang="en-US" altLang="zh-CN" b="1" dirty="0">
                <a:solidFill>
                  <a:srgbClr val="251BF7"/>
                </a:solidFill>
                <a:latin typeface="方正粗黑宋简体" panose="02000000000000000000" pitchFamily="2" charset="-122"/>
                <a:ea typeface="方正粗黑宋简体" panose="02000000000000000000" pitchFamily="2" charset="-122"/>
              </a:rPr>
              <a:t>《</a:t>
            </a:r>
            <a:r>
              <a:rPr lang="zh-CN" altLang="en-US" b="1" dirty="0">
                <a:solidFill>
                  <a:srgbClr val="251BF7"/>
                </a:solidFill>
                <a:latin typeface="方正粗黑宋简体" panose="02000000000000000000" pitchFamily="2" charset="-122"/>
                <a:ea typeface="方正粗黑宋简体" panose="02000000000000000000" pitchFamily="2" charset="-122"/>
              </a:rPr>
              <a:t>金融风险概论</a:t>
            </a:r>
            <a:r>
              <a:rPr lang="en-US" altLang="zh-CN" b="1" dirty="0" smtClean="0">
                <a:solidFill>
                  <a:srgbClr val="251BF7"/>
                </a:solidFill>
                <a:latin typeface="方正粗黑宋简体" panose="02000000000000000000" pitchFamily="2" charset="-122"/>
                <a:ea typeface="方正粗黑宋简体" panose="02000000000000000000" pitchFamily="2" charset="-122"/>
              </a:rPr>
              <a:t>》</a:t>
            </a:r>
            <a:endParaRPr lang="zh-CN" altLang="en-US" b="1" dirty="0">
              <a:solidFill>
                <a:srgbClr val="251BF7"/>
              </a:solidFill>
              <a:latin typeface="方正粗黑宋简体" panose="02000000000000000000" pitchFamily="2" charset="-122"/>
              <a:ea typeface="方正粗黑宋简体" panose="02000000000000000000" pitchFamily="2" charset="-122"/>
            </a:endParaRPr>
          </a:p>
        </p:txBody>
      </p:sp>
      <p:sp>
        <p:nvSpPr>
          <p:cNvPr id="3" name="副标题 2"/>
          <p:cNvSpPr>
            <a:spLocks noGrp="1"/>
          </p:cNvSpPr>
          <p:nvPr>
            <p:ph type="subTitle" idx="1"/>
          </p:nvPr>
        </p:nvSpPr>
        <p:spPr>
          <a:xfrm>
            <a:off x="1371600" y="4149080"/>
            <a:ext cx="6400800" cy="1489720"/>
          </a:xfrm>
        </p:spPr>
        <p:txBody>
          <a:bodyPr>
            <a:normAutofit/>
          </a:bodyPr>
          <a:lstStyle/>
          <a:p>
            <a:r>
              <a:rPr lang="zh-CN" altLang="en-US" dirty="0" smtClean="0">
                <a:solidFill>
                  <a:schemeClr val="tx1"/>
                </a:solidFill>
                <a:latin typeface="楷体" panose="02010609060101010101" pitchFamily="49" charset="-122"/>
                <a:ea typeface="楷体" panose="02010609060101010101" pitchFamily="49" charset="-122"/>
              </a:rPr>
              <a:t>北京师范大学珠海分校</a:t>
            </a:r>
            <a:endParaRPr lang="en-US" altLang="zh-CN" dirty="0" smtClean="0">
              <a:solidFill>
                <a:schemeClr val="tx1"/>
              </a:solidFill>
              <a:latin typeface="楷体" panose="02010609060101010101" pitchFamily="49" charset="-122"/>
              <a:ea typeface="楷体" panose="02010609060101010101" pitchFamily="49" charset="-122"/>
            </a:endParaRPr>
          </a:p>
          <a:p>
            <a:r>
              <a:rPr lang="zh-CN" altLang="en-US" b="1" dirty="0" smtClean="0">
                <a:solidFill>
                  <a:srgbClr val="0000FF"/>
                </a:solidFill>
                <a:latin typeface="楷体" panose="02010609060101010101" pitchFamily="49" charset="-122"/>
                <a:ea typeface="楷体" panose="02010609060101010101" pitchFamily="49" charset="-122"/>
              </a:rPr>
              <a:t>李树杰 教授</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lstStyle/>
          <a:p>
            <a:pPr marL="0" indent="0" algn="ctr">
              <a:buNone/>
            </a:pPr>
            <a:r>
              <a:rPr lang="zh-CN" altLang="en-US" b="1" dirty="0">
                <a:latin typeface="楷体" panose="02010609060101010101" pitchFamily="49" charset="-122"/>
                <a:ea typeface="楷体" panose="02010609060101010101" pitchFamily="49" charset="-122"/>
              </a:rPr>
              <a:t>第一节 金融风险的概念、种类及</a:t>
            </a:r>
            <a:r>
              <a:rPr lang="zh-CN" altLang="en-US" b="1" dirty="0" smtClean="0">
                <a:latin typeface="楷体" panose="02010609060101010101" pitchFamily="49" charset="-122"/>
                <a:ea typeface="楷体" panose="02010609060101010101" pitchFamily="49" charset="-122"/>
              </a:rPr>
              <a:t>特征</a:t>
            </a:r>
            <a:endParaRPr lang="en-US" altLang="zh-CN" dirty="0" smtClean="0"/>
          </a:p>
          <a:p>
            <a:pPr marL="0" indent="0">
              <a:lnSpc>
                <a:spcPct val="90000"/>
              </a:lnSpc>
              <a:buNone/>
            </a:pPr>
            <a:endParaRPr lang="en-US" altLang="zh-CN" sz="3000" b="1" dirty="0" smtClean="0"/>
          </a:p>
          <a:p>
            <a:pPr marL="0" indent="0">
              <a:lnSpc>
                <a:spcPct val="90000"/>
              </a:lnSpc>
              <a:buNone/>
            </a:pPr>
            <a:r>
              <a:rPr lang="zh-CN" altLang="en-US" sz="3000" b="1" dirty="0" smtClean="0"/>
              <a:t>二</a:t>
            </a:r>
            <a:r>
              <a:rPr lang="zh-CN" altLang="en-US" sz="3000" b="1" dirty="0"/>
              <a:t>、金融风险的种类</a:t>
            </a:r>
            <a:endParaRPr lang="en-US" altLang="zh-CN" sz="3000" b="1" dirty="0"/>
          </a:p>
          <a:p>
            <a:pPr marL="0" indent="0">
              <a:lnSpc>
                <a:spcPts val="3600"/>
              </a:lnSpc>
              <a:buNone/>
            </a:pPr>
            <a:r>
              <a:rPr lang="zh-CN" altLang="en-US" sz="2800" dirty="0"/>
              <a:t>按照金融风险的</a:t>
            </a:r>
            <a:r>
              <a:rPr lang="zh-CN" altLang="en-US" sz="2800" b="1" dirty="0" smtClean="0"/>
              <a:t>来源和成因</a:t>
            </a:r>
            <a:r>
              <a:rPr lang="zh-CN" altLang="en-US" sz="2800" dirty="0" smtClean="0"/>
              <a:t>，把</a:t>
            </a:r>
            <a:r>
              <a:rPr lang="zh-CN" altLang="en-US" sz="2800" dirty="0"/>
              <a:t>金融风险划分为利率风险、汇率风险、信用风险、流动性风险、操作风险、声誉风险、价格风险、其他风险</a:t>
            </a:r>
            <a:r>
              <a:rPr lang="zh-CN" altLang="en-US" sz="2800" dirty="0" smtClean="0"/>
              <a:t>。</a:t>
            </a:r>
            <a:endParaRPr lang="en-US" altLang="zh-CN" sz="2800" dirty="0" smtClean="0"/>
          </a:p>
          <a:p>
            <a:pPr marL="0" indent="0">
              <a:lnSpc>
                <a:spcPts val="3600"/>
              </a:lnSpc>
              <a:buNone/>
            </a:pPr>
            <a:r>
              <a:rPr lang="en-US" altLang="zh-CN" sz="2800" dirty="0" smtClean="0"/>
              <a:t/>
            </a:r>
            <a:br>
              <a:rPr lang="en-US" altLang="zh-CN" sz="2800" dirty="0" smtClean="0"/>
            </a:br>
            <a:r>
              <a:rPr lang="zh-CN" altLang="en-US" sz="2800" dirty="0" smtClean="0"/>
              <a:t>在</a:t>
            </a:r>
            <a:r>
              <a:rPr lang="zh-CN" altLang="en-US" sz="2800" dirty="0"/>
              <a:t>现实金融活动中，这些风险并不是孤立出现的，往往几种风险同时出现。</a:t>
            </a: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fontScale="47500" lnSpcReduction="20000"/>
          </a:bodyPr>
          <a:lstStyle/>
          <a:p>
            <a:pPr marL="0" indent="0" algn="ctr">
              <a:buNone/>
            </a:pPr>
            <a:r>
              <a:rPr lang="zh-CN" altLang="en-US" sz="5800" b="1" dirty="0">
                <a:latin typeface="楷体" panose="02010609060101010101" pitchFamily="49" charset="-122"/>
                <a:ea typeface="楷体" panose="02010609060101010101" pitchFamily="49" charset="-122"/>
              </a:rPr>
              <a:t>第一节 金融风险的概念、种类及</a:t>
            </a:r>
            <a:r>
              <a:rPr lang="zh-CN" altLang="en-US" sz="5800" b="1" dirty="0" smtClean="0">
                <a:latin typeface="楷体" panose="02010609060101010101" pitchFamily="49" charset="-122"/>
                <a:ea typeface="楷体" panose="02010609060101010101" pitchFamily="49" charset="-122"/>
              </a:rPr>
              <a:t>特征</a:t>
            </a:r>
            <a:endParaRPr lang="en-US" altLang="zh-CN" sz="5800" b="1" dirty="0" smtClean="0">
              <a:latin typeface="楷体" panose="02010609060101010101" pitchFamily="49" charset="-122"/>
              <a:ea typeface="楷体" panose="02010609060101010101" pitchFamily="49" charset="-122"/>
            </a:endParaRPr>
          </a:p>
          <a:p>
            <a:pPr marL="0" indent="0">
              <a:lnSpc>
                <a:spcPct val="90000"/>
              </a:lnSpc>
              <a:buNone/>
            </a:pPr>
            <a:endParaRPr lang="en-US" altLang="zh-CN" sz="3000" b="1" dirty="0" smtClean="0"/>
          </a:p>
          <a:p>
            <a:pPr marL="0" indent="0">
              <a:lnSpc>
                <a:spcPct val="90000"/>
              </a:lnSpc>
              <a:buNone/>
            </a:pPr>
            <a:r>
              <a:rPr lang="zh-CN" altLang="en-US" sz="6300" b="1" dirty="0"/>
              <a:t>二、金融风险的种类</a:t>
            </a:r>
            <a:endParaRPr lang="en-US" altLang="zh-CN" sz="6300" b="1" dirty="0"/>
          </a:p>
          <a:p>
            <a:pPr marL="0" indent="0">
              <a:lnSpc>
                <a:spcPts val="3600"/>
              </a:lnSpc>
              <a:buNone/>
            </a:pPr>
            <a:r>
              <a:rPr lang="zh-CN" altLang="en-US" sz="5900" b="1" dirty="0" smtClean="0"/>
              <a:t>（一</a:t>
            </a:r>
            <a:r>
              <a:rPr lang="zh-CN" altLang="en-US" sz="5900" b="1" dirty="0"/>
              <a:t>）</a:t>
            </a:r>
            <a:r>
              <a:rPr lang="zh-CN" altLang="en-US" sz="5900" b="1" dirty="0" smtClean="0"/>
              <a:t>利率风险</a:t>
            </a:r>
            <a:endParaRPr lang="en-US" altLang="zh-CN" sz="5900" b="1" dirty="0" smtClean="0"/>
          </a:p>
          <a:p>
            <a:pPr marL="0" indent="0">
              <a:lnSpc>
                <a:spcPct val="120000"/>
              </a:lnSpc>
              <a:buNone/>
            </a:pPr>
            <a:r>
              <a:rPr lang="zh-CN" altLang="en-US" sz="5900" dirty="0" smtClean="0"/>
              <a:t>  </a:t>
            </a:r>
            <a:r>
              <a:rPr lang="zh-CN" altLang="en-US" sz="5900" b="1" dirty="0" smtClean="0"/>
              <a:t>利率</a:t>
            </a:r>
            <a:r>
              <a:rPr lang="zh-CN" altLang="en-US" sz="5900" b="1" dirty="0"/>
              <a:t>风险</a:t>
            </a:r>
            <a:r>
              <a:rPr lang="zh-CN" altLang="en-US" sz="5900" dirty="0"/>
              <a:t>是指</a:t>
            </a:r>
            <a:r>
              <a:rPr lang="zh-CN" altLang="en-US" sz="5900" dirty="0">
                <a:solidFill>
                  <a:srgbClr val="251BF7"/>
                </a:solidFill>
              </a:rPr>
              <a:t>市场利率变动</a:t>
            </a:r>
            <a:r>
              <a:rPr lang="zh-CN" altLang="en-US" sz="5900" dirty="0"/>
              <a:t>的不确定性给商业银行等金融机构造成</a:t>
            </a:r>
            <a:r>
              <a:rPr lang="zh-CN" altLang="en-US" sz="5900" dirty="0">
                <a:solidFill>
                  <a:srgbClr val="251BF7"/>
                </a:solidFill>
              </a:rPr>
              <a:t>损失的可能性</a:t>
            </a:r>
            <a:r>
              <a:rPr lang="zh-CN" altLang="en-US" sz="5900" dirty="0" smtClean="0"/>
              <a:t>。</a:t>
            </a:r>
            <a:endParaRPr lang="en-US" altLang="zh-CN" sz="5900" dirty="0" smtClean="0"/>
          </a:p>
          <a:p>
            <a:pPr marL="0" indent="0">
              <a:lnSpc>
                <a:spcPct val="120000"/>
              </a:lnSpc>
              <a:buNone/>
            </a:pPr>
            <a:endParaRPr lang="en-US" altLang="zh-CN" sz="5900" dirty="0" smtClean="0"/>
          </a:p>
          <a:p>
            <a:pPr marL="0" indent="0">
              <a:lnSpc>
                <a:spcPct val="120000"/>
              </a:lnSpc>
              <a:buNone/>
            </a:pPr>
            <a:r>
              <a:rPr lang="zh-CN" altLang="en-US" sz="5900" b="1" dirty="0" smtClean="0"/>
              <a:t>巴</a:t>
            </a:r>
            <a:r>
              <a:rPr lang="zh-CN" altLang="en-US" sz="5900" b="1" dirty="0"/>
              <a:t>塞尔银行监管</a:t>
            </a:r>
            <a:r>
              <a:rPr lang="zh-CN" altLang="en-US" sz="5900" b="1" dirty="0" smtClean="0"/>
              <a:t>委员会的定义</a:t>
            </a:r>
            <a:r>
              <a:rPr lang="zh-CN" altLang="en-US" sz="5900" dirty="0" smtClean="0"/>
              <a:t>：</a:t>
            </a:r>
            <a:r>
              <a:rPr lang="zh-CN" altLang="en-US" sz="5900" dirty="0"/>
              <a:t>利率风险是指利率变化使商业银行的实际收益与预期</a:t>
            </a:r>
            <a:r>
              <a:rPr lang="zh-CN" altLang="en-US" sz="5900" dirty="0" smtClean="0"/>
              <a:t>收益，或</a:t>
            </a:r>
            <a:r>
              <a:rPr lang="zh-CN" altLang="en-US" sz="5900" dirty="0"/>
              <a:t>实际成本与预期成本发生背离，使其</a:t>
            </a:r>
            <a:r>
              <a:rPr lang="zh-CN" altLang="en-US" sz="5900" dirty="0">
                <a:solidFill>
                  <a:srgbClr val="251BF7"/>
                </a:solidFill>
              </a:rPr>
              <a:t>实际收益低于预期收益，或实际成本高于预期成本</a:t>
            </a:r>
            <a:r>
              <a:rPr lang="zh-CN" altLang="en-US" sz="5900" dirty="0"/>
              <a:t>，从而使商业银行</a:t>
            </a:r>
            <a:r>
              <a:rPr lang="zh-CN" altLang="en-US" sz="5900" dirty="0">
                <a:solidFill>
                  <a:srgbClr val="251BF7"/>
                </a:solidFill>
              </a:rPr>
              <a:t>遭受损失的可能性</a:t>
            </a:r>
            <a:r>
              <a:rPr lang="zh-CN" altLang="en-US" sz="5900" dirty="0" smtClean="0"/>
              <a:t>。</a:t>
            </a:r>
            <a:endParaRPr lang="en-US" altLang="zh-CN" sz="59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784976" cy="5184576"/>
          </a:xfrm>
        </p:spPr>
        <p:txBody>
          <a:bodyPr>
            <a:normAutofit fontScale="25000" lnSpcReduction="20000"/>
          </a:bodyPr>
          <a:lstStyle/>
          <a:p>
            <a:pPr marL="0" indent="0">
              <a:lnSpc>
                <a:spcPct val="120000"/>
              </a:lnSpc>
              <a:buNone/>
            </a:pPr>
            <a:r>
              <a:rPr lang="zh-CN" altLang="en-US" sz="11200" dirty="0" smtClean="0"/>
              <a:t>    对金融</a:t>
            </a:r>
            <a:r>
              <a:rPr lang="zh-CN" altLang="en-US" sz="11200" dirty="0"/>
              <a:t>机构来讲，</a:t>
            </a:r>
            <a:r>
              <a:rPr lang="zh-CN" altLang="en-US" sz="11200" dirty="0" smtClean="0">
                <a:solidFill>
                  <a:srgbClr val="251BF7"/>
                </a:solidFill>
              </a:rPr>
              <a:t>只要资产</a:t>
            </a:r>
            <a:r>
              <a:rPr lang="zh-CN" altLang="en-US" sz="11200" dirty="0">
                <a:solidFill>
                  <a:srgbClr val="251BF7"/>
                </a:solidFill>
              </a:rPr>
              <a:t>与负债之间</a:t>
            </a:r>
            <a:r>
              <a:rPr lang="zh-CN" altLang="en-US" sz="11200" dirty="0" smtClean="0">
                <a:solidFill>
                  <a:srgbClr val="251BF7"/>
                </a:solidFill>
              </a:rPr>
              <a:t>的类型</a:t>
            </a:r>
            <a:r>
              <a:rPr lang="zh-CN" altLang="en-US" sz="11200" dirty="0">
                <a:solidFill>
                  <a:srgbClr val="251BF7"/>
                </a:solidFill>
              </a:rPr>
              <a:t>、数量及期限不一致</a:t>
            </a:r>
            <a:r>
              <a:rPr lang="zh-CN" altLang="en-US" sz="11200" dirty="0"/>
              <a:t>，利率变动就会对其资产、负债产生影响，</a:t>
            </a:r>
            <a:r>
              <a:rPr lang="zh-CN" altLang="en-US" sz="11200" dirty="0" smtClean="0"/>
              <a:t>使资产</a:t>
            </a:r>
            <a:r>
              <a:rPr lang="zh-CN" altLang="en-US" sz="11200" dirty="0"/>
              <a:t>收益、负债成本发生变化</a:t>
            </a:r>
            <a:r>
              <a:rPr lang="zh-CN" altLang="en-US" sz="11200" dirty="0" smtClean="0"/>
              <a:t>，</a:t>
            </a:r>
            <a:r>
              <a:rPr lang="zh-CN" altLang="en-US" sz="11200" dirty="0" smtClean="0">
                <a:solidFill>
                  <a:srgbClr val="251BF7"/>
                </a:solidFill>
              </a:rPr>
              <a:t>净利润发生</a:t>
            </a:r>
            <a:r>
              <a:rPr lang="zh-CN" altLang="en-US" sz="11200" dirty="0">
                <a:solidFill>
                  <a:srgbClr val="251BF7"/>
                </a:solidFill>
              </a:rPr>
              <a:t>意外损失</a:t>
            </a:r>
            <a:r>
              <a:rPr lang="zh-CN" altLang="en-US" sz="11200" dirty="0" smtClean="0"/>
              <a:t>。</a:t>
            </a:r>
            <a:endParaRPr lang="en-US" altLang="zh-CN" sz="11200" dirty="0" smtClean="0"/>
          </a:p>
          <a:p>
            <a:pPr marL="0" indent="0">
              <a:lnSpc>
                <a:spcPct val="120000"/>
              </a:lnSpc>
              <a:buNone/>
            </a:pPr>
            <a:endParaRPr lang="en-US" altLang="zh-CN" sz="11200" dirty="0" smtClean="0"/>
          </a:p>
          <a:p>
            <a:pPr marL="0" indent="0">
              <a:lnSpc>
                <a:spcPct val="120000"/>
              </a:lnSpc>
              <a:buNone/>
            </a:pPr>
            <a:r>
              <a:rPr lang="zh-CN" altLang="en-US" sz="11200" dirty="0" smtClean="0"/>
              <a:t>    由于</a:t>
            </a:r>
            <a:r>
              <a:rPr lang="zh-CN" altLang="en-US" sz="11200" dirty="0"/>
              <a:t>利率是不稳定的，收入或成本就会有波动</a:t>
            </a:r>
            <a:r>
              <a:rPr lang="zh-CN" altLang="en-US" sz="11200" dirty="0" smtClean="0"/>
              <a:t>。</a:t>
            </a:r>
            <a:r>
              <a:rPr lang="zh-CN" altLang="en-US" sz="11200" b="1" dirty="0" smtClean="0"/>
              <a:t>如果</a:t>
            </a:r>
            <a:r>
              <a:rPr lang="zh-CN" altLang="en-US" sz="11200" b="1" dirty="0"/>
              <a:t>贷款利率是固定</a:t>
            </a:r>
            <a:r>
              <a:rPr lang="zh-CN" altLang="en-US" sz="11200" dirty="0"/>
              <a:t>的，</a:t>
            </a:r>
            <a:r>
              <a:rPr lang="zh-CN" altLang="en-US" sz="11200" b="1" dirty="0"/>
              <a:t>当市场利率降低时</a:t>
            </a:r>
            <a:r>
              <a:rPr lang="zh-CN" altLang="en-US" sz="11200" dirty="0"/>
              <a:t>，已借款方的成本就会相对增加；</a:t>
            </a:r>
            <a:r>
              <a:rPr lang="zh-CN" altLang="en-US" sz="11200" b="1" dirty="0"/>
              <a:t>当市场利率提高时</a:t>
            </a:r>
            <a:r>
              <a:rPr lang="zh-CN" altLang="en-US" sz="11200" dirty="0"/>
              <a:t>，已放款方的收益就会相对减少。</a:t>
            </a:r>
            <a:r>
              <a:rPr lang="zh-CN" altLang="en-US" sz="11200" dirty="0" smtClean="0"/>
              <a:t>因此会</a:t>
            </a:r>
            <a:r>
              <a:rPr lang="zh-CN" altLang="en-US" sz="11200" dirty="0"/>
              <a:t>影响双方的净头寸或净收益</a:t>
            </a:r>
            <a:r>
              <a:rPr lang="zh-CN" altLang="en-US" sz="11200" dirty="0" smtClean="0"/>
              <a:t>。</a:t>
            </a:r>
            <a:endParaRPr lang="en-US" altLang="zh-CN" sz="112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764704"/>
            <a:ext cx="9073008" cy="5904656"/>
          </a:xfrm>
        </p:spPr>
        <p:txBody>
          <a:bodyPr>
            <a:normAutofit/>
          </a:bodyPr>
          <a:lstStyle/>
          <a:p>
            <a:pPr marL="0" indent="0">
              <a:lnSpc>
                <a:spcPts val="3500"/>
              </a:lnSpc>
              <a:buNone/>
            </a:pPr>
            <a:r>
              <a:rPr lang="zh-CN" altLang="en-US" sz="11200" dirty="0" smtClean="0"/>
              <a:t> </a:t>
            </a:r>
            <a:r>
              <a:rPr lang="zh-CN" altLang="en-US" sz="3000" dirty="0" smtClean="0"/>
              <a:t>利率</a:t>
            </a:r>
            <a:r>
              <a:rPr lang="zh-CN" altLang="en-US" sz="3000" dirty="0"/>
              <a:t>风险既</a:t>
            </a:r>
            <a:r>
              <a:rPr lang="zh-CN" altLang="en-US" sz="3000" dirty="0">
                <a:solidFill>
                  <a:srgbClr val="251BF7"/>
                </a:solidFill>
              </a:rPr>
              <a:t>与操作系统</a:t>
            </a:r>
            <a:r>
              <a:rPr lang="zh-CN" altLang="en-US" sz="3000" dirty="0"/>
              <a:t>相关，又受</a:t>
            </a:r>
            <a:r>
              <a:rPr lang="zh-CN" altLang="en-US" sz="3000" dirty="0">
                <a:solidFill>
                  <a:srgbClr val="251BF7"/>
                </a:solidFill>
              </a:rPr>
              <a:t>市场条件</a:t>
            </a:r>
            <a:r>
              <a:rPr lang="zh-CN" altLang="en-US" sz="3000" dirty="0"/>
              <a:t>的制约，还受更多深层次因素如</a:t>
            </a:r>
            <a:r>
              <a:rPr lang="zh-CN" altLang="en-US" sz="3000" dirty="0">
                <a:solidFill>
                  <a:srgbClr val="251BF7"/>
                </a:solidFill>
              </a:rPr>
              <a:t>货币供给</a:t>
            </a:r>
            <a:r>
              <a:rPr lang="zh-CN" altLang="en-US" sz="3000" dirty="0" smtClean="0"/>
              <a:t>、</a:t>
            </a:r>
            <a:r>
              <a:rPr lang="zh-CN" altLang="en-US" sz="3000" dirty="0" smtClean="0">
                <a:solidFill>
                  <a:srgbClr val="251BF7"/>
                </a:solidFill>
              </a:rPr>
              <a:t>货币流通</a:t>
            </a:r>
            <a:r>
              <a:rPr lang="zh-CN" altLang="en-US" sz="3000" dirty="0">
                <a:solidFill>
                  <a:srgbClr val="251BF7"/>
                </a:solidFill>
              </a:rPr>
              <a:t>速度</a:t>
            </a:r>
            <a:r>
              <a:rPr lang="zh-CN" altLang="en-US" sz="3000" dirty="0"/>
              <a:t>、</a:t>
            </a:r>
            <a:r>
              <a:rPr lang="zh-CN" altLang="en-US" sz="3000" dirty="0">
                <a:solidFill>
                  <a:srgbClr val="251BF7"/>
                </a:solidFill>
              </a:rPr>
              <a:t>宏观经济景气程度</a:t>
            </a:r>
            <a:r>
              <a:rPr lang="zh-CN" altLang="en-US" sz="3000" dirty="0"/>
              <a:t>等的影响</a:t>
            </a:r>
            <a:r>
              <a:rPr lang="zh-CN" altLang="en-US" sz="3000" dirty="0" smtClean="0"/>
              <a:t>。</a:t>
            </a:r>
            <a:endParaRPr lang="en-US" altLang="zh-CN" sz="3000" dirty="0" smtClean="0"/>
          </a:p>
          <a:p>
            <a:pPr marL="0" indent="0">
              <a:lnSpc>
                <a:spcPts val="3500"/>
              </a:lnSpc>
              <a:buNone/>
            </a:pPr>
            <a:r>
              <a:rPr lang="zh-CN" altLang="en-US" sz="3000" dirty="0" smtClean="0"/>
              <a:t>    </a:t>
            </a:r>
            <a:endParaRPr lang="en-US" altLang="zh-CN" sz="3000" dirty="0" smtClean="0"/>
          </a:p>
          <a:p>
            <a:pPr marL="0" indent="0">
              <a:lnSpc>
                <a:spcPts val="3500"/>
              </a:lnSpc>
              <a:buNone/>
            </a:pPr>
            <a:r>
              <a:rPr lang="zh-CN" altLang="en-US" sz="3000" dirty="0" smtClean="0">
                <a:solidFill>
                  <a:srgbClr val="251BF7"/>
                </a:solidFill>
              </a:rPr>
              <a:t>    从</a:t>
            </a:r>
            <a:r>
              <a:rPr lang="zh-CN" altLang="en-US" sz="3000" dirty="0">
                <a:solidFill>
                  <a:srgbClr val="251BF7"/>
                </a:solidFill>
              </a:rPr>
              <a:t>经济</a:t>
            </a:r>
            <a:r>
              <a:rPr lang="zh-CN" altLang="en-US" sz="3000" dirty="0" smtClean="0">
                <a:solidFill>
                  <a:srgbClr val="251BF7"/>
                </a:solidFill>
              </a:rPr>
              <a:t>周期来看</a:t>
            </a:r>
            <a:r>
              <a:rPr lang="zh-CN" altLang="en-US" sz="3000" dirty="0" smtClean="0"/>
              <a:t>，经济衰退时，央行实施</a:t>
            </a:r>
            <a:r>
              <a:rPr lang="zh-CN" altLang="en-US" sz="3000" dirty="0"/>
              <a:t>宽松的货币政策</a:t>
            </a:r>
            <a:r>
              <a:rPr lang="zh-CN" altLang="en-US" sz="3000" dirty="0" smtClean="0"/>
              <a:t>，增加货币供给，利率会降低；反之，就会</a:t>
            </a:r>
            <a:r>
              <a:rPr lang="zh-CN" altLang="en-US" sz="3000" dirty="0"/>
              <a:t>提高</a:t>
            </a:r>
            <a:r>
              <a:rPr lang="zh-CN" altLang="en-US" sz="3000" dirty="0" smtClean="0"/>
              <a:t>。</a:t>
            </a:r>
            <a:endParaRPr lang="en-US" altLang="zh-CN" sz="3000" dirty="0" smtClean="0"/>
          </a:p>
          <a:p>
            <a:pPr marL="0" indent="0">
              <a:lnSpc>
                <a:spcPts val="3500"/>
              </a:lnSpc>
              <a:buNone/>
            </a:pPr>
            <a:r>
              <a:rPr lang="zh-CN" altLang="en-US" sz="3000" dirty="0" smtClean="0"/>
              <a:t>    </a:t>
            </a:r>
            <a:endParaRPr lang="en-US" altLang="zh-CN" sz="3000" dirty="0" smtClean="0"/>
          </a:p>
          <a:p>
            <a:pPr marL="0" indent="0">
              <a:lnSpc>
                <a:spcPts val="3500"/>
              </a:lnSpc>
              <a:buNone/>
            </a:pPr>
            <a:r>
              <a:rPr lang="en-US" altLang="zh-CN" sz="3000" dirty="0"/>
              <a:t> </a:t>
            </a:r>
            <a:r>
              <a:rPr lang="en-US" altLang="zh-CN" sz="3000" dirty="0" smtClean="0"/>
              <a:t>   </a:t>
            </a:r>
            <a:r>
              <a:rPr lang="zh-CN" altLang="en-US" sz="3000" dirty="0" smtClean="0"/>
              <a:t>另外</a:t>
            </a:r>
            <a:r>
              <a:rPr lang="zh-CN" altLang="en-US" sz="3000" dirty="0"/>
              <a:t>，在其他因素不变的条件下，</a:t>
            </a:r>
            <a:r>
              <a:rPr lang="zh-CN" altLang="en-US" sz="3000" dirty="0">
                <a:solidFill>
                  <a:srgbClr val="251BF7"/>
                </a:solidFill>
              </a:rPr>
              <a:t>货币流通速度</a:t>
            </a:r>
            <a:r>
              <a:rPr lang="zh-CN" altLang="en-US" sz="3000" dirty="0"/>
              <a:t>越快，利率越高；货币流通速度越慢，利率越</a:t>
            </a:r>
            <a:r>
              <a:rPr lang="zh-CN" altLang="en-US" sz="3000" dirty="0" smtClean="0"/>
              <a:t>低</a:t>
            </a:r>
            <a:r>
              <a:rPr lang="zh-CN" altLang="en-US" sz="30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340768"/>
            <a:ext cx="9073008" cy="5328592"/>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（二）汇率风险</a:t>
            </a:r>
            <a:endParaRPr lang="en-US" altLang="zh-CN" sz="11200" b="1" dirty="0"/>
          </a:p>
          <a:p>
            <a:pPr marL="0" indent="0">
              <a:lnSpc>
                <a:spcPct val="120000"/>
              </a:lnSpc>
              <a:buNone/>
            </a:pPr>
            <a:r>
              <a:rPr lang="en-US" altLang="zh-CN" sz="11200" dirty="0" smtClean="0"/>
              <a:t>    </a:t>
            </a:r>
            <a:r>
              <a:rPr lang="en-US" altLang="zh-CN" sz="11200" dirty="0" smtClean="0">
                <a:solidFill>
                  <a:srgbClr val="251BF7"/>
                </a:solidFill>
              </a:rPr>
              <a:t>1971</a:t>
            </a:r>
            <a:r>
              <a:rPr lang="zh-CN" altLang="en-US" sz="11200" dirty="0">
                <a:solidFill>
                  <a:srgbClr val="251BF7"/>
                </a:solidFill>
              </a:rPr>
              <a:t>年</a:t>
            </a:r>
            <a:r>
              <a:rPr lang="en-US" altLang="zh-CN" sz="11200" dirty="0">
                <a:solidFill>
                  <a:srgbClr val="251BF7"/>
                </a:solidFill>
              </a:rPr>
              <a:t>12</a:t>
            </a:r>
            <a:r>
              <a:rPr lang="zh-CN" altLang="en-US" sz="11200" dirty="0">
                <a:solidFill>
                  <a:srgbClr val="251BF7"/>
                </a:solidFill>
              </a:rPr>
              <a:t>月</a:t>
            </a:r>
            <a:r>
              <a:rPr lang="en-US" altLang="zh-CN" sz="11200" dirty="0">
                <a:solidFill>
                  <a:srgbClr val="251BF7"/>
                </a:solidFill>
              </a:rPr>
              <a:t>《</a:t>
            </a:r>
            <a:r>
              <a:rPr lang="zh-CN" altLang="en-US" sz="11200" dirty="0">
                <a:solidFill>
                  <a:srgbClr val="251BF7"/>
                </a:solidFill>
              </a:rPr>
              <a:t>史密森协定</a:t>
            </a:r>
            <a:r>
              <a:rPr lang="en-US" altLang="zh-CN" sz="11200" dirty="0">
                <a:solidFill>
                  <a:srgbClr val="251BF7"/>
                </a:solidFill>
              </a:rPr>
              <a:t>》</a:t>
            </a:r>
            <a:r>
              <a:rPr lang="zh-CN" altLang="en-US" sz="11200" dirty="0">
                <a:solidFill>
                  <a:srgbClr val="251BF7"/>
                </a:solidFill>
              </a:rPr>
              <a:t>的签订</a:t>
            </a:r>
            <a:r>
              <a:rPr lang="zh-CN" altLang="en-US" sz="11200" dirty="0"/>
              <a:t>，使执行了</a:t>
            </a:r>
            <a:r>
              <a:rPr lang="en-US" altLang="zh-CN" sz="11200" dirty="0"/>
              <a:t>27</a:t>
            </a:r>
            <a:r>
              <a:rPr lang="zh-CN" altLang="en-US" sz="11200" dirty="0"/>
              <a:t>年的固定汇率制度</a:t>
            </a:r>
            <a:r>
              <a:rPr lang="en-US" altLang="zh-CN" sz="11200" dirty="0"/>
              <a:t>——“</a:t>
            </a:r>
            <a:r>
              <a:rPr lang="zh-CN" altLang="en-US" sz="11200" dirty="0"/>
              <a:t>布雷顿森林体系”名存实亡。</a:t>
            </a:r>
            <a:r>
              <a:rPr lang="en-US" altLang="zh-CN" sz="11200" dirty="0">
                <a:solidFill>
                  <a:srgbClr val="251BF7"/>
                </a:solidFill>
              </a:rPr>
              <a:t>1973</a:t>
            </a:r>
            <a:r>
              <a:rPr lang="zh-CN" altLang="en-US" sz="11200" dirty="0">
                <a:solidFill>
                  <a:srgbClr val="251BF7"/>
                </a:solidFill>
              </a:rPr>
              <a:t>年</a:t>
            </a:r>
            <a:r>
              <a:rPr lang="en-US" altLang="zh-CN" sz="11200" dirty="0">
                <a:solidFill>
                  <a:srgbClr val="251BF7"/>
                </a:solidFill>
              </a:rPr>
              <a:t>2</a:t>
            </a:r>
            <a:r>
              <a:rPr lang="zh-CN" altLang="en-US" sz="11200" dirty="0">
                <a:solidFill>
                  <a:srgbClr val="251BF7"/>
                </a:solidFill>
              </a:rPr>
              <a:t>月</a:t>
            </a:r>
            <a:r>
              <a:rPr lang="zh-CN" altLang="en-US" sz="11200" dirty="0"/>
              <a:t>美元进一步贬值，各国纷纷放弃本国货币与美元的固定汇率，采取浮动汇率制度。从此，世界外汇市场的</a:t>
            </a:r>
            <a:r>
              <a:rPr lang="zh-CN" altLang="en-US" sz="11200" dirty="0">
                <a:solidFill>
                  <a:srgbClr val="251BF7"/>
                </a:solidFill>
              </a:rPr>
              <a:t>汇率体系进入全面浮动时代</a:t>
            </a:r>
            <a:r>
              <a:rPr lang="zh-CN" altLang="en-US" sz="11200" dirty="0" smtClean="0"/>
              <a:t>。</a:t>
            </a:r>
            <a:endParaRPr lang="en-US" altLang="zh-CN" sz="11200" dirty="0" smtClean="0"/>
          </a:p>
          <a:p>
            <a:pPr marL="0" indent="0">
              <a:lnSpc>
                <a:spcPct val="120000"/>
              </a:lnSpc>
              <a:buNone/>
            </a:pPr>
            <a:r>
              <a:rPr lang="en-US" altLang="zh-CN" sz="11200" dirty="0" smtClean="0"/>
              <a:t>    </a:t>
            </a:r>
            <a:r>
              <a:rPr lang="en-US" altLang="zh-CN" sz="11200" dirty="0" smtClean="0">
                <a:solidFill>
                  <a:srgbClr val="251BF7"/>
                </a:solidFill>
              </a:rPr>
              <a:t>21</a:t>
            </a:r>
            <a:r>
              <a:rPr lang="zh-CN" altLang="en-US" sz="11200" dirty="0">
                <a:solidFill>
                  <a:srgbClr val="251BF7"/>
                </a:solidFill>
              </a:rPr>
              <a:t>世纪初的近</a:t>
            </a:r>
            <a:r>
              <a:rPr lang="en-US" altLang="zh-CN" sz="11200" dirty="0">
                <a:solidFill>
                  <a:srgbClr val="251BF7"/>
                </a:solidFill>
              </a:rPr>
              <a:t>20</a:t>
            </a:r>
            <a:r>
              <a:rPr lang="zh-CN" altLang="en-US" sz="11200" dirty="0">
                <a:solidFill>
                  <a:srgbClr val="251BF7"/>
                </a:solidFill>
              </a:rPr>
              <a:t>年来</a:t>
            </a:r>
            <a:r>
              <a:rPr lang="zh-CN" altLang="en-US" sz="11200" dirty="0"/>
              <a:t>，金融市场的</a:t>
            </a:r>
            <a:r>
              <a:rPr lang="zh-CN" altLang="en-US" sz="11200" dirty="0">
                <a:solidFill>
                  <a:srgbClr val="251BF7"/>
                </a:solidFill>
              </a:rPr>
              <a:t>国际化</a:t>
            </a:r>
            <a:r>
              <a:rPr lang="zh-CN" altLang="en-US" sz="11200" dirty="0"/>
              <a:t>和</a:t>
            </a:r>
            <a:r>
              <a:rPr lang="zh-CN" altLang="en-US" sz="11200" dirty="0">
                <a:solidFill>
                  <a:srgbClr val="251BF7"/>
                </a:solidFill>
              </a:rPr>
              <a:t>信息技术</a:t>
            </a:r>
            <a:r>
              <a:rPr lang="zh-CN" altLang="en-US" sz="11200" dirty="0"/>
              <a:t>向金融领域渗透，使汇率对国际经济、政治等因素的反应</a:t>
            </a:r>
            <a:r>
              <a:rPr lang="zh-CN" altLang="en-US" sz="11200" dirty="0">
                <a:solidFill>
                  <a:srgbClr val="251BF7"/>
                </a:solidFill>
              </a:rPr>
              <a:t>更加敏感和</a:t>
            </a:r>
            <a:r>
              <a:rPr lang="zh-CN" altLang="en-US" sz="11200" dirty="0" smtClean="0">
                <a:solidFill>
                  <a:srgbClr val="251BF7"/>
                </a:solidFill>
              </a:rPr>
              <a:t>剧烈</a:t>
            </a:r>
            <a:r>
              <a:rPr lang="zh-CN" altLang="en-US" sz="11200" dirty="0" smtClean="0"/>
              <a:t>。</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836712"/>
            <a:ext cx="9073008" cy="5832648"/>
          </a:xfrm>
        </p:spPr>
        <p:txBody>
          <a:bodyPr>
            <a:normAutofit/>
          </a:bodyPr>
          <a:lstStyle/>
          <a:p>
            <a:pPr marL="0" indent="0">
              <a:lnSpc>
                <a:spcPts val="3500"/>
              </a:lnSpc>
              <a:buNone/>
            </a:pPr>
            <a:r>
              <a:rPr lang="zh-CN" altLang="en-US" sz="11200" dirty="0" smtClean="0"/>
              <a:t> </a:t>
            </a:r>
            <a:r>
              <a:rPr lang="zh-CN" altLang="en-US" sz="2800" dirty="0" smtClean="0">
                <a:latin typeface="+mn-ea"/>
              </a:rPr>
              <a:t>汇率</a:t>
            </a:r>
            <a:r>
              <a:rPr lang="zh-CN" altLang="en-US" sz="2800" dirty="0">
                <a:latin typeface="+mn-ea"/>
              </a:rPr>
              <a:t>的巨幅波动，给金融活动参与主体带来</a:t>
            </a:r>
            <a:r>
              <a:rPr lang="zh-CN" altLang="en-US" sz="2800" dirty="0">
                <a:solidFill>
                  <a:srgbClr val="251BF7"/>
                </a:solidFill>
                <a:latin typeface="+mn-ea"/>
              </a:rPr>
              <a:t>意想不到的损益的可能性</a:t>
            </a:r>
            <a:r>
              <a:rPr lang="zh-CN" altLang="en-US" sz="2800" dirty="0">
                <a:latin typeface="+mn-ea"/>
              </a:rPr>
              <a:t>，就叫作</a:t>
            </a:r>
            <a:r>
              <a:rPr lang="zh-CN" altLang="en-US" sz="2800" b="1" dirty="0">
                <a:latin typeface="+mn-ea"/>
              </a:rPr>
              <a:t>汇率风险</a:t>
            </a:r>
            <a:r>
              <a:rPr lang="zh-CN" altLang="en-US" sz="2800" dirty="0" smtClean="0">
                <a:latin typeface="+mn-ea"/>
              </a:rPr>
              <a:t>。</a:t>
            </a:r>
            <a:endParaRPr lang="en-US" altLang="zh-CN" sz="2800" dirty="0" smtClean="0">
              <a:latin typeface="+mn-ea"/>
            </a:endParaRPr>
          </a:p>
          <a:p>
            <a:pPr marL="0" indent="0">
              <a:buNone/>
            </a:pPr>
            <a:r>
              <a:rPr lang="en-US" altLang="zh-CN" sz="3300" dirty="0"/>
              <a:t> </a:t>
            </a:r>
            <a:r>
              <a:rPr lang="en-US" altLang="zh-CN" sz="3300" dirty="0" smtClean="0"/>
              <a:t>   </a:t>
            </a:r>
          </a:p>
          <a:p>
            <a:pPr marL="0" indent="0">
              <a:lnSpc>
                <a:spcPts val="3500"/>
              </a:lnSpc>
              <a:buNone/>
            </a:pPr>
            <a:r>
              <a:rPr lang="en-US" altLang="zh-CN" sz="3300" dirty="0"/>
              <a:t> </a:t>
            </a:r>
            <a:r>
              <a:rPr lang="en-US" altLang="zh-CN" sz="3300" dirty="0" smtClean="0"/>
              <a:t>   </a:t>
            </a:r>
            <a:r>
              <a:rPr lang="zh-CN" altLang="en-US" sz="2800" dirty="0">
                <a:latin typeface="+mn-ea"/>
              </a:rPr>
              <a:t>如果仅仅就汇率风险的损失结果而言，对于外汇资产的</a:t>
            </a:r>
            <a:r>
              <a:rPr lang="zh-CN" altLang="en-US" sz="2800" dirty="0">
                <a:solidFill>
                  <a:srgbClr val="251BF7"/>
                </a:solidFill>
                <a:latin typeface="+mn-ea"/>
              </a:rPr>
              <a:t>投资机构来讲</a:t>
            </a:r>
            <a:r>
              <a:rPr lang="zh-CN" altLang="en-US" sz="2800" dirty="0">
                <a:latin typeface="+mn-ea"/>
              </a:rPr>
              <a:t>，就表现</a:t>
            </a:r>
            <a:r>
              <a:rPr lang="zh-CN" altLang="en-US" sz="2800" dirty="0" smtClean="0">
                <a:latin typeface="+mn-ea"/>
              </a:rPr>
              <a:t>为</a:t>
            </a:r>
            <a:r>
              <a:rPr lang="zh-CN" altLang="en-US" sz="2800" dirty="0" smtClean="0">
                <a:solidFill>
                  <a:srgbClr val="251BF7"/>
                </a:solidFill>
                <a:latin typeface="+mn-ea"/>
              </a:rPr>
              <a:t>折算</a:t>
            </a:r>
            <a:r>
              <a:rPr lang="zh-CN" altLang="en-US" sz="2800" dirty="0">
                <a:solidFill>
                  <a:srgbClr val="251BF7"/>
                </a:solidFill>
                <a:latin typeface="+mn-ea"/>
              </a:rPr>
              <a:t>为另一种货币的数额</a:t>
            </a:r>
            <a:r>
              <a:rPr lang="zh-CN" altLang="en-US" sz="2800" dirty="0" smtClean="0">
                <a:solidFill>
                  <a:srgbClr val="251BF7"/>
                </a:solidFill>
                <a:latin typeface="+mn-ea"/>
              </a:rPr>
              <a:t>减少</a:t>
            </a:r>
            <a:r>
              <a:rPr lang="zh-CN" altLang="en-US" sz="2800" dirty="0" smtClean="0">
                <a:latin typeface="+mn-ea"/>
              </a:rPr>
              <a:t>；</a:t>
            </a:r>
            <a:r>
              <a:rPr lang="zh-CN" altLang="en-US" sz="2800" dirty="0">
                <a:latin typeface="+mn-ea"/>
              </a:rPr>
              <a:t>对于</a:t>
            </a:r>
            <a:r>
              <a:rPr lang="zh-CN" altLang="en-US" sz="2800" dirty="0">
                <a:solidFill>
                  <a:srgbClr val="251BF7"/>
                </a:solidFill>
                <a:latin typeface="+mn-ea"/>
              </a:rPr>
              <a:t>国际贸易公司</a:t>
            </a:r>
            <a:r>
              <a:rPr lang="zh-CN" altLang="en-US" sz="2800" dirty="0">
                <a:latin typeface="+mn-ea"/>
              </a:rPr>
              <a:t>来讲，就表现为以本币衡量的</a:t>
            </a:r>
            <a:r>
              <a:rPr lang="zh-CN" altLang="en-US" sz="2800" dirty="0">
                <a:solidFill>
                  <a:srgbClr val="251BF7"/>
                </a:solidFill>
                <a:latin typeface="+mn-ea"/>
              </a:rPr>
              <a:t>进口成本</a:t>
            </a:r>
            <a:r>
              <a:rPr lang="zh-CN" altLang="en-US" sz="2800" dirty="0">
                <a:latin typeface="+mn-ea"/>
              </a:rPr>
              <a:t>的上升，或者以本币衡量的</a:t>
            </a:r>
            <a:r>
              <a:rPr lang="zh-CN" altLang="en-US" sz="2800" dirty="0">
                <a:solidFill>
                  <a:srgbClr val="251BF7"/>
                </a:solidFill>
                <a:latin typeface="+mn-ea"/>
              </a:rPr>
              <a:t>出口收益</a:t>
            </a:r>
            <a:r>
              <a:rPr lang="zh-CN" altLang="en-US" sz="2800" dirty="0">
                <a:latin typeface="+mn-ea"/>
              </a:rPr>
              <a:t>的下降；而对于外币投机者来讲，就表现为收益的下降或损失的增加；等等。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2696"/>
            <a:ext cx="8640960" cy="5832648"/>
          </a:xfrm>
        </p:spPr>
        <p:txBody>
          <a:bodyPr>
            <a:normAutofit/>
          </a:bodyPr>
          <a:lstStyle/>
          <a:p>
            <a:pPr>
              <a:lnSpc>
                <a:spcPts val="3600"/>
              </a:lnSpc>
            </a:pPr>
            <a:r>
              <a:rPr lang="zh-CN" altLang="en-US" sz="2800" dirty="0" smtClean="0"/>
              <a:t>关于</a:t>
            </a:r>
            <a:r>
              <a:rPr lang="zh-CN" altLang="en-US" sz="2800" dirty="0"/>
              <a:t>汇率风险的恶性结果，从</a:t>
            </a:r>
            <a:r>
              <a:rPr lang="en-US" altLang="zh-CN" sz="2800" dirty="0">
                <a:solidFill>
                  <a:srgbClr val="251BF7"/>
                </a:solidFill>
              </a:rPr>
              <a:t>1997</a:t>
            </a:r>
            <a:r>
              <a:rPr lang="zh-CN" altLang="en-US" sz="2800" dirty="0">
                <a:solidFill>
                  <a:srgbClr val="251BF7"/>
                </a:solidFill>
              </a:rPr>
              <a:t>年</a:t>
            </a:r>
            <a:r>
              <a:rPr lang="en-US" altLang="zh-CN" sz="2800" dirty="0">
                <a:solidFill>
                  <a:srgbClr val="251BF7"/>
                </a:solidFill>
              </a:rPr>
              <a:t>7</a:t>
            </a:r>
            <a:r>
              <a:rPr lang="zh-CN" altLang="en-US" sz="2800" dirty="0" smtClean="0">
                <a:solidFill>
                  <a:srgbClr val="251BF7"/>
                </a:solidFill>
              </a:rPr>
              <a:t>月的</a:t>
            </a:r>
            <a:r>
              <a:rPr lang="zh-CN" altLang="en-US" sz="2800" dirty="0">
                <a:solidFill>
                  <a:srgbClr val="251BF7"/>
                </a:solidFill>
              </a:rPr>
              <a:t>亚洲金融危机可见一斑</a:t>
            </a:r>
            <a:r>
              <a:rPr lang="zh-CN" altLang="en-US" sz="2800" dirty="0"/>
              <a:t>。亚洲金融危机肇始于</a:t>
            </a:r>
            <a:r>
              <a:rPr lang="en-US" altLang="zh-CN" sz="2800" dirty="0"/>
              <a:t>1997</a:t>
            </a:r>
            <a:r>
              <a:rPr lang="zh-CN" altLang="en-US" sz="2800" dirty="0"/>
              <a:t>年</a:t>
            </a:r>
            <a:r>
              <a:rPr lang="en-US" altLang="zh-CN" sz="2800" dirty="0"/>
              <a:t>7</a:t>
            </a:r>
            <a:r>
              <a:rPr lang="zh-CN" altLang="en-US" sz="2800" dirty="0"/>
              <a:t>月</a:t>
            </a:r>
            <a:r>
              <a:rPr lang="en-US" altLang="zh-CN" sz="2800" dirty="0"/>
              <a:t>2</a:t>
            </a:r>
            <a:r>
              <a:rPr lang="zh-CN" altLang="en-US" sz="2800" dirty="0"/>
              <a:t>日迫于国际投机资金的攻击压力，不得不放弃固定汇率制度的</a:t>
            </a:r>
            <a:r>
              <a:rPr lang="zh-CN" altLang="en-US" sz="2800" dirty="0">
                <a:solidFill>
                  <a:srgbClr val="251BF7"/>
                </a:solidFill>
              </a:rPr>
              <a:t>泰国</a:t>
            </a:r>
            <a:r>
              <a:rPr lang="zh-CN" altLang="en-US" sz="2800" dirty="0" smtClean="0"/>
              <a:t>。之后，泰</a:t>
            </a:r>
            <a:r>
              <a:rPr lang="zh-CN" altLang="en-US" sz="2800" dirty="0"/>
              <a:t>铢对美元汇率急剧</a:t>
            </a:r>
            <a:r>
              <a:rPr lang="zh-CN" altLang="en-US" sz="2800" dirty="0" smtClean="0"/>
              <a:t>贬值，并迅速蔓延至</a:t>
            </a:r>
            <a:r>
              <a:rPr lang="zh-CN" altLang="en-US" sz="2800" dirty="0" smtClean="0">
                <a:solidFill>
                  <a:srgbClr val="251BF7"/>
                </a:solidFill>
              </a:rPr>
              <a:t>菲律宾、马来西亚、印度尼西亚</a:t>
            </a:r>
            <a:r>
              <a:rPr lang="zh-CN" altLang="en-US" sz="2800" dirty="0" smtClean="0"/>
              <a:t>、台湾等国家和地区。同时</a:t>
            </a:r>
            <a:r>
              <a:rPr lang="zh-CN" altLang="en-US" sz="2800" dirty="0"/>
              <a:t>，</a:t>
            </a:r>
            <a:r>
              <a:rPr lang="zh-CN" altLang="en-US" sz="2800" dirty="0" smtClean="0">
                <a:solidFill>
                  <a:srgbClr val="251BF7"/>
                </a:solidFill>
              </a:rPr>
              <a:t>香港、日本和韩国</a:t>
            </a:r>
            <a:r>
              <a:rPr lang="zh-CN" altLang="en-US" sz="2800" dirty="0" smtClean="0"/>
              <a:t>也未幸免于难。</a:t>
            </a:r>
            <a:endParaRPr lang="en-US" altLang="zh-CN" sz="2800" dirty="0" smtClean="0"/>
          </a:p>
          <a:p>
            <a:pPr>
              <a:lnSpc>
                <a:spcPts val="3600"/>
              </a:lnSpc>
            </a:pPr>
            <a:endParaRPr lang="en-US" altLang="zh-CN" sz="2800" dirty="0" smtClean="0"/>
          </a:p>
          <a:p>
            <a:pPr>
              <a:lnSpc>
                <a:spcPts val="3600"/>
              </a:lnSpc>
            </a:pPr>
            <a:r>
              <a:rPr lang="zh-CN" altLang="en-US" sz="2800" dirty="0" smtClean="0"/>
              <a:t>汇率</a:t>
            </a:r>
            <a:r>
              <a:rPr lang="zh-CN" altLang="en-US" sz="2800" dirty="0"/>
              <a:t>的巨幅</a:t>
            </a:r>
            <a:r>
              <a:rPr lang="zh-CN" altLang="en-US" sz="2800" dirty="0" smtClean="0"/>
              <a:t>波动，给东南亚国家</a:t>
            </a:r>
            <a:r>
              <a:rPr lang="zh-CN" altLang="en-US" sz="2800" dirty="0"/>
              <a:t>和地区</a:t>
            </a:r>
            <a:r>
              <a:rPr lang="zh-CN" altLang="en-US" sz="2800" dirty="0" smtClean="0"/>
              <a:t>带来重大</a:t>
            </a:r>
            <a:r>
              <a:rPr lang="zh-CN" altLang="en-US" sz="2800" dirty="0"/>
              <a:t>经济损失</a:t>
            </a:r>
            <a:r>
              <a:rPr lang="zh-CN" altLang="en-US" sz="2800" dirty="0" smtClean="0"/>
              <a:t>。不仅</a:t>
            </a:r>
            <a:r>
              <a:rPr lang="zh-CN" altLang="en-US" sz="2800" dirty="0" smtClean="0">
                <a:solidFill>
                  <a:srgbClr val="251BF7"/>
                </a:solidFill>
              </a:rPr>
              <a:t>金融</a:t>
            </a:r>
            <a:r>
              <a:rPr lang="zh-CN" altLang="en-US" sz="2800" dirty="0">
                <a:solidFill>
                  <a:srgbClr val="251BF7"/>
                </a:solidFill>
              </a:rPr>
              <a:t>投资和</a:t>
            </a:r>
            <a:r>
              <a:rPr lang="zh-CN" altLang="en-US" sz="2800" dirty="0" smtClean="0">
                <a:solidFill>
                  <a:srgbClr val="251BF7"/>
                </a:solidFill>
              </a:rPr>
              <a:t>投机商遭受重创</a:t>
            </a:r>
            <a:r>
              <a:rPr lang="zh-CN" altLang="en-US" sz="2800" dirty="0" smtClean="0"/>
              <a:t>，而且大量</a:t>
            </a:r>
            <a:r>
              <a:rPr lang="zh-CN" altLang="en-US" sz="2800" dirty="0" smtClean="0">
                <a:solidFill>
                  <a:srgbClr val="251BF7"/>
                </a:solidFill>
              </a:rPr>
              <a:t>贸易商也</a:t>
            </a:r>
            <a:r>
              <a:rPr lang="zh-CN" altLang="en-US" sz="2800" dirty="0">
                <a:solidFill>
                  <a:srgbClr val="251BF7"/>
                </a:solidFill>
              </a:rPr>
              <a:t>因难以承受巨大的进口</a:t>
            </a:r>
            <a:r>
              <a:rPr lang="zh-CN" altLang="en-US" sz="2800" dirty="0" smtClean="0">
                <a:solidFill>
                  <a:srgbClr val="251BF7"/>
                </a:solidFill>
              </a:rPr>
              <a:t>成本</a:t>
            </a:r>
            <a:r>
              <a:rPr lang="zh-CN" altLang="en-US" sz="2800" dirty="0" smtClean="0"/>
              <a:t>而宣布破产。</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340768"/>
            <a:ext cx="9073008" cy="5328592"/>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（三）信用风险</a:t>
            </a:r>
            <a:endParaRPr lang="en-US" altLang="zh-CN" sz="11200" b="1" dirty="0"/>
          </a:p>
          <a:p>
            <a:pPr marL="0" indent="0">
              <a:lnSpc>
                <a:spcPct val="120000"/>
              </a:lnSpc>
              <a:buNone/>
            </a:pPr>
            <a:r>
              <a:rPr lang="zh-CN" altLang="en-US" sz="11200" dirty="0" smtClean="0"/>
              <a:t>    </a:t>
            </a:r>
            <a:r>
              <a:rPr lang="zh-CN" altLang="en-US" sz="11200" b="1" dirty="0" smtClean="0"/>
              <a:t>信用</a:t>
            </a:r>
            <a:r>
              <a:rPr lang="zh-CN" altLang="en-US" sz="11200" b="1" dirty="0"/>
              <a:t>风险</a:t>
            </a:r>
            <a:r>
              <a:rPr lang="zh-CN" altLang="en-US" sz="11200" dirty="0"/>
              <a:t>，又称为</a:t>
            </a:r>
            <a:r>
              <a:rPr lang="zh-CN" altLang="en-US" sz="11200" dirty="0">
                <a:solidFill>
                  <a:srgbClr val="251BF7"/>
                </a:solidFill>
              </a:rPr>
              <a:t>交易对方</a:t>
            </a:r>
            <a:r>
              <a:rPr lang="zh-CN" altLang="en-US" sz="11200" dirty="0"/>
              <a:t>风险、履约风险或</a:t>
            </a:r>
            <a:r>
              <a:rPr lang="zh-CN" altLang="en-US" sz="11200" dirty="0">
                <a:solidFill>
                  <a:srgbClr val="251BF7"/>
                </a:solidFill>
              </a:rPr>
              <a:t>违约风险</a:t>
            </a:r>
            <a:r>
              <a:rPr lang="zh-CN" altLang="en-US" sz="11200" dirty="0"/>
              <a:t>，是指交易对方不履行到期债务的风险。具体来讲，信用风险是指</a:t>
            </a:r>
            <a:r>
              <a:rPr lang="zh-CN" altLang="en-US" sz="11200" dirty="0">
                <a:solidFill>
                  <a:srgbClr val="251BF7"/>
                </a:solidFill>
              </a:rPr>
              <a:t>借款人</a:t>
            </a:r>
            <a:r>
              <a:rPr lang="zh-CN" altLang="en-US" sz="11200" dirty="0"/>
              <a:t>、</a:t>
            </a:r>
            <a:r>
              <a:rPr lang="zh-CN" altLang="en-US" sz="11200" dirty="0">
                <a:solidFill>
                  <a:srgbClr val="251BF7"/>
                </a:solidFill>
              </a:rPr>
              <a:t>证券发行人</a:t>
            </a:r>
            <a:r>
              <a:rPr lang="zh-CN" altLang="en-US" sz="11200" dirty="0"/>
              <a:t>或交易一方由于种种原因</a:t>
            </a:r>
            <a:r>
              <a:rPr lang="zh-CN" altLang="en-US" sz="11200" dirty="0" smtClean="0"/>
              <a:t>， </a:t>
            </a:r>
            <a:r>
              <a:rPr lang="zh-CN" altLang="en-US" sz="11200" dirty="0" smtClean="0">
                <a:solidFill>
                  <a:srgbClr val="251BF7"/>
                </a:solidFill>
              </a:rPr>
              <a:t>不愿</a:t>
            </a:r>
            <a:r>
              <a:rPr lang="zh-CN" altLang="en-US" sz="11200" dirty="0">
                <a:solidFill>
                  <a:srgbClr val="251BF7"/>
                </a:solidFill>
              </a:rPr>
              <a:t>或无力履行</a:t>
            </a:r>
            <a:r>
              <a:rPr lang="zh-CN" altLang="en-US" sz="11200" dirty="0"/>
              <a:t>合同条件而构成违约，致使银行、投资者或交易另一方</a:t>
            </a:r>
            <a:r>
              <a:rPr lang="zh-CN" altLang="en-US" sz="11200" dirty="0">
                <a:solidFill>
                  <a:srgbClr val="251BF7"/>
                </a:solidFill>
              </a:rPr>
              <a:t>遭受损失的可能性</a:t>
            </a:r>
            <a:r>
              <a:rPr lang="zh-CN" altLang="en-US" sz="11200" dirty="0" smtClean="0"/>
              <a:t>。</a:t>
            </a:r>
            <a:endParaRPr lang="en-US" altLang="zh-CN" sz="11200" dirty="0" smtClean="0"/>
          </a:p>
          <a:p>
            <a:pPr marL="0" indent="0">
              <a:lnSpc>
                <a:spcPct val="120000"/>
              </a:lnSpc>
              <a:buNone/>
            </a:pPr>
            <a:r>
              <a:rPr lang="zh-CN" altLang="en-US" sz="11200" dirty="0" smtClean="0"/>
              <a:t>    </a:t>
            </a:r>
            <a:r>
              <a:rPr lang="en-US" altLang="zh-CN" sz="11200" dirty="0" smtClean="0"/>
              <a:t>2008</a:t>
            </a:r>
            <a:r>
              <a:rPr lang="zh-CN" altLang="en-US" sz="11200" dirty="0"/>
              <a:t>年源自美国的次贷</a:t>
            </a:r>
            <a:r>
              <a:rPr lang="zh-CN" altLang="en-US" sz="11200" dirty="0" smtClean="0"/>
              <a:t>危机，基础原因就是</a:t>
            </a:r>
            <a:r>
              <a:rPr lang="zh-CN" altLang="en-US" sz="11200" dirty="0" smtClean="0">
                <a:solidFill>
                  <a:srgbClr val="251BF7"/>
                </a:solidFill>
              </a:rPr>
              <a:t>银行</a:t>
            </a:r>
            <a:r>
              <a:rPr lang="zh-CN" altLang="en-US" sz="11200" dirty="0" smtClean="0"/>
              <a:t>向</a:t>
            </a:r>
            <a:r>
              <a:rPr lang="zh-CN" altLang="en-US" sz="11200" dirty="0"/>
              <a:t>信用程度不高、收入不稳定的借款</a:t>
            </a:r>
            <a:r>
              <a:rPr lang="zh-CN" altLang="en-US" sz="11200" dirty="0" smtClean="0"/>
              <a:t>人发放</a:t>
            </a:r>
            <a:r>
              <a:rPr lang="zh-CN" altLang="en-US" sz="11200" dirty="0" smtClean="0">
                <a:solidFill>
                  <a:srgbClr val="251BF7"/>
                </a:solidFill>
              </a:rPr>
              <a:t>住房抵押贷款</a:t>
            </a:r>
            <a:r>
              <a:rPr lang="zh-CN" altLang="en-US" sz="11200" dirty="0" smtClean="0"/>
              <a:t>导致的</a:t>
            </a:r>
            <a:r>
              <a:rPr lang="zh-CN" altLang="en-US" sz="11200" dirty="0" smtClean="0">
                <a:solidFill>
                  <a:srgbClr val="251BF7"/>
                </a:solidFill>
              </a:rPr>
              <a:t>信用风险</a:t>
            </a:r>
            <a:r>
              <a:rPr lang="zh-CN" altLang="en-US" sz="11200" dirty="0" smtClean="0"/>
              <a:t>所致。</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568952" cy="5832648"/>
          </a:xfrm>
        </p:spPr>
        <p:txBody>
          <a:bodyPr>
            <a:normAutofit fontScale="25000" lnSpcReduction="20000"/>
          </a:bodyPr>
          <a:lstStyle/>
          <a:p>
            <a:pPr marL="0" indent="0">
              <a:lnSpc>
                <a:spcPct val="120000"/>
              </a:lnSpc>
              <a:buNone/>
            </a:pPr>
            <a:r>
              <a:rPr lang="zh-CN" altLang="en-US" sz="9600" dirty="0" smtClean="0"/>
              <a:t>    </a:t>
            </a:r>
            <a:r>
              <a:rPr lang="zh-CN" altLang="en-US" sz="11200" dirty="0" smtClean="0"/>
              <a:t>正如</a:t>
            </a:r>
            <a:r>
              <a:rPr lang="zh-CN" altLang="en-US" sz="11200" dirty="0">
                <a:solidFill>
                  <a:srgbClr val="251BF7"/>
                </a:solidFill>
              </a:rPr>
              <a:t>案例</a:t>
            </a:r>
            <a:r>
              <a:rPr lang="en-US" altLang="zh-CN" sz="11200" dirty="0">
                <a:solidFill>
                  <a:srgbClr val="251BF7"/>
                </a:solidFill>
              </a:rPr>
              <a:t>2-1</a:t>
            </a:r>
            <a:r>
              <a:rPr lang="zh-CN" altLang="en-US" sz="11200" dirty="0"/>
              <a:t>所提到的那样，</a:t>
            </a:r>
            <a:r>
              <a:rPr lang="zh-CN" altLang="en-US" sz="11200" dirty="0">
                <a:solidFill>
                  <a:srgbClr val="251BF7"/>
                </a:solidFill>
              </a:rPr>
              <a:t>当房价攀升时</a:t>
            </a:r>
            <a:r>
              <a:rPr lang="zh-CN" altLang="en-US" sz="11200" dirty="0"/>
              <a:t>，由于抵押品价值充足，信用风险在财务报表中潜伏下来。然而，</a:t>
            </a:r>
            <a:r>
              <a:rPr lang="zh-CN" altLang="en-US" sz="11200" dirty="0">
                <a:solidFill>
                  <a:srgbClr val="251BF7"/>
                </a:solidFill>
              </a:rPr>
              <a:t>当房价滞胀乃至下跌</a:t>
            </a:r>
            <a:r>
              <a:rPr lang="zh-CN" altLang="en-US" sz="11200" dirty="0"/>
              <a:t>，且借款人由于自身原因不能</a:t>
            </a:r>
            <a:r>
              <a:rPr lang="zh-CN" altLang="en-US" sz="11200" dirty="0" smtClean="0"/>
              <a:t>或不愿</a:t>
            </a:r>
            <a:r>
              <a:rPr lang="zh-CN" altLang="en-US" sz="11200" dirty="0"/>
              <a:t>偿付借款时，金融危机的导火索就被点燃了</a:t>
            </a:r>
            <a:r>
              <a:rPr lang="zh-CN" altLang="en-US" sz="11200" dirty="0" smtClean="0"/>
              <a:t>。</a:t>
            </a:r>
            <a:endParaRPr lang="en-US" altLang="zh-CN" sz="11200" dirty="0" smtClean="0"/>
          </a:p>
          <a:p>
            <a:pPr marL="0" indent="0">
              <a:lnSpc>
                <a:spcPct val="120000"/>
              </a:lnSpc>
              <a:buNone/>
            </a:pPr>
            <a:r>
              <a:rPr lang="en-US" altLang="zh-CN" sz="11200" dirty="0" smtClean="0"/>
              <a:t>    </a:t>
            </a:r>
          </a:p>
          <a:p>
            <a:pPr marL="0" indent="0">
              <a:lnSpc>
                <a:spcPct val="120000"/>
              </a:lnSpc>
              <a:buNone/>
            </a:pPr>
            <a:r>
              <a:rPr lang="en-US" altLang="zh-CN" sz="11200" dirty="0"/>
              <a:t> </a:t>
            </a:r>
            <a:r>
              <a:rPr lang="en-US" altLang="zh-CN" sz="11200" dirty="0" smtClean="0"/>
              <a:t>   2008</a:t>
            </a:r>
            <a:r>
              <a:rPr lang="zh-CN" altLang="en-US" sz="11200" dirty="0"/>
              <a:t>年的金融危机首先击溃了美国的金融业，使华尔街遭受重创，</a:t>
            </a:r>
            <a:r>
              <a:rPr lang="en-US" altLang="zh-CN" sz="11200" dirty="0">
                <a:solidFill>
                  <a:srgbClr val="251BF7"/>
                </a:solidFill>
              </a:rPr>
              <a:t>5</a:t>
            </a:r>
            <a:r>
              <a:rPr lang="zh-CN" altLang="en-US" sz="11200" dirty="0">
                <a:solidFill>
                  <a:srgbClr val="251BF7"/>
                </a:solidFill>
              </a:rPr>
              <a:t>家投行坍塌了</a:t>
            </a:r>
            <a:r>
              <a:rPr lang="en-US" altLang="zh-CN" sz="11200" dirty="0">
                <a:solidFill>
                  <a:srgbClr val="251BF7"/>
                </a:solidFill>
              </a:rPr>
              <a:t>3</a:t>
            </a:r>
            <a:r>
              <a:rPr lang="zh-CN" altLang="en-US" sz="11200" dirty="0">
                <a:solidFill>
                  <a:srgbClr val="251BF7"/>
                </a:solidFill>
              </a:rPr>
              <a:t>家</a:t>
            </a:r>
            <a:r>
              <a:rPr lang="zh-CN" altLang="en-US" sz="11200" dirty="0"/>
              <a:t>，使美国经济遭受牵连。该危机不仅仅停留在美国国内，而且</a:t>
            </a:r>
            <a:r>
              <a:rPr lang="zh-CN" altLang="en-US" sz="11200" dirty="0">
                <a:solidFill>
                  <a:srgbClr val="251BF7"/>
                </a:solidFill>
              </a:rPr>
              <a:t>扩散到欧盟和日本</a:t>
            </a:r>
            <a:r>
              <a:rPr lang="zh-CN" altLang="en-US" sz="11200" dirty="0"/>
              <a:t>，甚至</a:t>
            </a:r>
            <a:r>
              <a:rPr lang="zh-CN" altLang="en-US" sz="11200" dirty="0">
                <a:solidFill>
                  <a:srgbClr val="251BF7"/>
                </a:solidFill>
              </a:rPr>
              <a:t>波及全世界</a:t>
            </a:r>
            <a:r>
              <a:rPr lang="zh-CN" altLang="en-US" sz="11200" dirty="0"/>
              <a:t>重要的经济体，成为自</a:t>
            </a:r>
            <a:r>
              <a:rPr lang="en-US" altLang="zh-CN" sz="11200" dirty="0"/>
              <a:t>1929</a:t>
            </a:r>
            <a:r>
              <a:rPr lang="zh-CN" altLang="en-US" sz="11200" dirty="0"/>
              <a:t>年经济大萧条以来全世界遭受的最严重的经济危机。实际上，即便时至今日，</a:t>
            </a:r>
            <a:r>
              <a:rPr lang="en-US" altLang="zh-CN" sz="11200" dirty="0"/>
              <a:t>2008</a:t>
            </a:r>
            <a:r>
              <a:rPr lang="zh-CN" altLang="en-US" sz="11200" dirty="0"/>
              <a:t>年金融危机的阴影仍徘徊在世界的每一个角落</a:t>
            </a:r>
            <a:r>
              <a:rPr lang="zh-CN" altLang="en-US" sz="11200" dirty="0" smtClean="0"/>
              <a:t>。</a:t>
            </a:r>
            <a:endParaRPr lang="zh-CN" altLang="en-US" sz="11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340768"/>
            <a:ext cx="9073008" cy="5328592"/>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（四）流动性风险</a:t>
            </a:r>
            <a:endParaRPr lang="en-US" altLang="zh-CN" sz="11200" b="1" dirty="0"/>
          </a:p>
          <a:p>
            <a:pPr marL="0" indent="0">
              <a:lnSpc>
                <a:spcPct val="120000"/>
              </a:lnSpc>
              <a:buNone/>
            </a:pPr>
            <a:r>
              <a:rPr lang="zh-CN" altLang="en-US" sz="11200" dirty="0" smtClean="0"/>
              <a:t>    按照</a:t>
            </a:r>
            <a:r>
              <a:rPr lang="en-US" altLang="zh-CN" sz="11200" dirty="0" smtClean="0"/>
              <a:t>2009</a:t>
            </a:r>
            <a:r>
              <a:rPr lang="zh-CN" altLang="en-US" sz="11200" dirty="0" smtClean="0"/>
              <a:t>年中国银监会的</a:t>
            </a:r>
            <a:r>
              <a:rPr lang="zh-CN" altLang="en-US" sz="11200" dirty="0"/>
              <a:t>定义，</a:t>
            </a:r>
            <a:r>
              <a:rPr lang="zh-CN" altLang="en-US" sz="11200" b="1" dirty="0"/>
              <a:t>流动性</a:t>
            </a:r>
            <a:r>
              <a:rPr lang="zh-CN" altLang="en-US" sz="11200" b="1" dirty="0" smtClean="0"/>
              <a:t>风险</a:t>
            </a:r>
            <a:r>
              <a:rPr lang="zh-CN" altLang="en-US" sz="11200" dirty="0" smtClean="0"/>
              <a:t>，是</a:t>
            </a:r>
            <a:r>
              <a:rPr lang="zh-CN" altLang="en-US" sz="11200" dirty="0"/>
              <a:t>指商业银行</a:t>
            </a:r>
            <a:r>
              <a:rPr lang="zh-CN" altLang="en-US" sz="11200" dirty="0">
                <a:solidFill>
                  <a:srgbClr val="251BF7"/>
                </a:solidFill>
              </a:rPr>
              <a:t>虽然有清偿能力</a:t>
            </a:r>
            <a:r>
              <a:rPr lang="zh-CN" altLang="en-US" sz="11200" dirty="0"/>
              <a:t>，但</a:t>
            </a:r>
            <a:r>
              <a:rPr lang="zh-CN" altLang="en-US" sz="11200" dirty="0">
                <a:solidFill>
                  <a:srgbClr val="251BF7"/>
                </a:solidFill>
              </a:rPr>
              <a:t>无法及时获得充足资金</a:t>
            </a:r>
            <a:r>
              <a:rPr lang="zh-CN" altLang="en-US" sz="11200" dirty="0"/>
              <a:t>或无法以合理成本及时</a:t>
            </a:r>
            <a:r>
              <a:rPr lang="zh-CN" altLang="en-US" sz="11200" dirty="0" smtClean="0"/>
              <a:t>获得资金</a:t>
            </a:r>
            <a:r>
              <a:rPr lang="zh-CN" altLang="en-US" sz="11200" dirty="0"/>
              <a:t>以</a:t>
            </a:r>
            <a:r>
              <a:rPr lang="zh-CN" altLang="en-US" sz="11200" dirty="0">
                <a:solidFill>
                  <a:srgbClr val="251BF7"/>
                </a:solidFill>
              </a:rPr>
              <a:t>应对资产增长</a:t>
            </a:r>
            <a:r>
              <a:rPr lang="zh-CN" altLang="en-US" sz="11200" dirty="0"/>
              <a:t>或</a:t>
            </a:r>
            <a:r>
              <a:rPr lang="zh-CN" altLang="en-US" sz="11200" dirty="0">
                <a:solidFill>
                  <a:srgbClr val="251BF7"/>
                </a:solidFill>
              </a:rPr>
              <a:t>支付到期债务</a:t>
            </a:r>
            <a:r>
              <a:rPr lang="zh-CN" altLang="en-US" sz="11200" dirty="0"/>
              <a:t>的风险</a:t>
            </a:r>
            <a:r>
              <a:rPr lang="zh-CN" altLang="en-US" sz="11200" dirty="0" smtClean="0"/>
              <a:t>。</a:t>
            </a:r>
            <a:endParaRPr lang="en-US" altLang="zh-CN" sz="11200" dirty="0" smtClean="0"/>
          </a:p>
          <a:p>
            <a:pPr marL="0" indent="0">
              <a:lnSpc>
                <a:spcPct val="120000"/>
              </a:lnSpc>
              <a:buNone/>
            </a:pPr>
            <a:r>
              <a:rPr lang="zh-CN" altLang="en-US" sz="11200" dirty="0" smtClean="0"/>
              <a:t>    流动性</a:t>
            </a:r>
            <a:r>
              <a:rPr lang="zh-CN" altLang="en-US" sz="11200" dirty="0"/>
              <a:t>风险如果得不到有效控制，将</a:t>
            </a:r>
            <a:r>
              <a:rPr lang="zh-CN" altLang="en-US" sz="11200" dirty="0" smtClean="0"/>
              <a:t>导致：金融</a:t>
            </a:r>
            <a:r>
              <a:rPr lang="zh-CN" altLang="en-US" sz="11200" dirty="0"/>
              <a:t>机构的</a:t>
            </a:r>
            <a:r>
              <a:rPr lang="zh-CN" altLang="en-US" sz="11200" dirty="0">
                <a:solidFill>
                  <a:srgbClr val="251BF7"/>
                </a:solidFill>
              </a:rPr>
              <a:t>债权人</a:t>
            </a:r>
            <a:r>
              <a:rPr lang="zh-CN" altLang="en-US" sz="11200" dirty="0" smtClean="0"/>
              <a:t>（储户和存款企业）不能</a:t>
            </a:r>
            <a:r>
              <a:rPr lang="zh-CN" altLang="en-US" sz="11200" dirty="0"/>
              <a:t>及时收回</a:t>
            </a:r>
            <a:r>
              <a:rPr lang="zh-CN" altLang="en-US" sz="11200" dirty="0" smtClean="0"/>
              <a:t>资金；或严重时导致银行债权人的</a:t>
            </a:r>
            <a:r>
              <a:rPr lang="zh-CN" altLang="en-US" sz="11200" dirty="0" smtClean="0">
                <a:solidFill>
                  <a:srgbClr val="251BF7"/>
                </a:solidFill>
              </a:rPr>
              <a:t>“挤兑”</a:t>
            </a:r>
            <a:r>
              <a:rPr lang="zh-CN" altLang="en-US" sz="11200" dirty="0"/>
              <a:t>事件</a:t>
            </a:r>
            <a:r>
              <a:rPr lang="zh-CN" altLang="en-US" sz="11200" dirty="0" smtClean="0"/>
              <a:t>。</a:t>
            </a:r>
            <a:endParaRPr lang="en-US" altLang="zh-CN" sz="11200" dirty="0" smtClean="0"/>
          </a:p>
          <a:p>
            <a:pPr marL="0" indent="0">
              <a:lnSpc>
                <a:spcPct val="120000"/>
              </a:lnSpc>
              <a:buNone/>
            </a:pPr>
            <a:r>
              <a:rPr lang="en-US" altLang="zh-CN" sz="11200" dirty="0"/>
              <a:t> </a:t>
            </a:r>
            <a:r>
              <a:rPr lang="en-US" altLang="zh-CN" sz="11200" dirty="0" smtClean="0"/>
              <a:t>   </a:t>
            </a:r>
            <a:r>
              <a:rPr lang="zh-CN" altLang="en-US" sz="11200" dirty="0" smtClean="0"/>
              <a:t>具体情况，见案例</a:t>
            </a:r>
            <a:r>
              <a:rPr lang="en-US" altLang="zh-CN" sz="11200" dirty="0" smtClean="0"/>
              <a:t>1-2</a:t>
            </a:r>
            <a:r>
              <a:rPr lang="zh-CN" altLang="en-US" sz="11200" dirty="0" smtClean="0"/>
              <a:t>。</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前  言</a:t>
            </a:r>
            <a:endParaRPr lang="zh-CN" altLang="en-US" dirty="0">
              <a:solidFill>
                <a:srgbClr val="FF0000"/>
              </a:solidFill>
            </a:endParaRPr>
          </a:p>
        </p:txBody>
      </p:sp>
      <p:sp>
        <p:nvSpPr>
          <p:cNvPr id="3" name="内容占位符 2"/>
          <p:cNvSpPr>
            <a:spLocks noGrp="1"/>
          </p:cNvSpPr>
          <p:nvPr>
            <p:ph idx="1"/>
          </p:nvPr>
        </p:nvSpPr>
        <p:spPr>
          <a:xfrm>
            <a:off x="251520" y="1340768"/>
            <a:ext cx="8568952" cy="5328592"/>
          </a:xfrm>
        </p:spPr>
        <p:txBody>
          <a:bodyPr>
            <a:noAutofit/>
          </a:bodyPr>
          <a:lstStyle/>
          <a:p>
            <a:r>
              <a:rPr lang="en-US" altLang="zh-CN" sz="2400" dirty="0" smtClean="0"/>
              <a:t>2017</a:t>
            </a:r>
            <a:r>
              <a:rPr lang="zh-CN" altLang="zh-CN" sz="2400" dirty="0" smtClean="0"/>
              <a:t>年</a:t>
            </a:r>
            <a:r>
              <a:rPr lang="zh-CN" altLang="en-US" sz="2400" dirty="0" smtClean="0"/>
              <a:t>我国</a:t>
            </a:r>
            <a:r>
              <a:rPr lang="zh-CN" altLang="zh-CN" sz="2400" dirty="0" smtClean="0"/>
              <a:t>成为</a:t>
            </a:r>
            <a:r>
              <a:rPr lang="zh-CN" altLang="zh-CN" sz="2400" dirty="0"/>
              <a:t>全球第二大外资流入国和第三大对外投资国，我国面临</a:t>
            </a:r>
            <a:r>
              <a:rPr lang="zh-CN" altLang="zh-CN" sz="2400" dirty="0" smtClean="0"/>
              <a:t>的</a:t>
            </a:r>
            <a:r>
              <a:rPr lang="zh-CN" altLang="en-US" sz="2400" dirty="0" smtClean="0">
                <a:solidFill>
                  <a:srgbClr val="251BF7"/>
                </a:solidFill>
              </a:rPr>
              <a:t>汇率</a:t>
            </a:r>
            <a:r>
              <a:rPr lang="zh-CN" altLang="zh-CN" sz="2400" dirty="0" smtClean="0">
                <a:solidFill>
                  <a:srgbClr val="251BF7"/>
                </a:solidFill>
              </a:rPr>
              <a:t>风险</a:t>
            </a:r>
            <a:r>
              <a:rPr lang="zh-CN" altLang="zh-CN" sz="2400" dirty="0"/>
              <a:t>急剧增加</a:t>
            </a:r>
            <a:r>
              <a:rPr lang="zh-CN" altLang="zh-CN" sz="2400" dirty="0" smtClean="0"/>
              <a:t>。</a:t>
            </a:r>
            <a:r>
              <a:rPr lang="zh-CN" altLang="en-US" sz="2400" dirty="0" smtClean="0"/>
              <a:t>经济下行压力，致使企业经营困难，借贷不能偿还或逾期偿还的</a:t>
            </a:r>
            <a:r>
              <a:rPr lang="zh-CN" altLang="en-US" sz="2400" smtClean="0">
                <a:solidFill>
                  <a:srgbClr val="251BF7"/>
                </a:solidFill>
              </a:rPr>
              <a:t>信用风险</a:t>
            </a:r>
            <a:r>
              <a:rPr lang="zh-CN" altLang="en-US" sz="2400" smtClean="0"/>
              <a:t>急剧</a:t>
            </a:r>
            <a:r>
              <a:rPr lang="zh-CN" altLang="en-US" sz="2400" dirty="0" smtClean="0"/>
              <a:t>增加。</a:t>
            </a:r>
            <a:endParaRPr lang="en-US" altLang="zh-CN" sz="2400" dirty="0" smtClean="0"/>
          </a:p>
          <a:p>
            <a:r>
              <a:rPr lang="zh-CN" altLang="zh-CN" sz="2400" dirty="0" smtClean="0"/>
              <a:t>我国利率</a:t>
            </a:r>
            <a:r>
              <a:rPr lang="zh-CN" altLang="zh-CN" sz="2400" dirty="0"/>
              <a:t>市场化</a:t>
            </a:r>
            <a:r>
              <a:rPr lang="zh-CN" altLang="zh-CN" sz="2400" dirty="0" smtClean="0"/>
              <a:t>改革</a:t>
            </a:r>
            <a:r>
              <a:rPr lang="zh-CN" altLang="en-US" sz="2400" dirty="0" smtClean="0"/>
              <a:t>使</a:t>
            </a:r>
            <a:r>
              <a:rPr lang="zh-CN" altLang="zh-CN" sz="2400" dirty="0" smtClean="0"/>
              <a:t>利率</a:t>
            </a:r>
            <a:r>
              <a:rPr lang="zh-CN" altLang="zh-CN" sz="2400" dirty="0"/>
              <a:t>机制更加灵活，这无疑又从国内给金融机构带来了</a:t>
            </a:r>
            <a:r>
              <a:rPr lang="zh-CN" altLang="zh-CN" sz="2400" dirty="0">
                <a:solidFill>
                  <a:srgbClr val="251BF7"/>
                </a:solidFill>
              </a:rPr>
              <a:t>利率风险</a:t>
            </a:r>
            <a:r>
              <a:rPr lang="zh-CN" altLang="zh-CN" sz="2400" dirty="0" smtClean="0"/>
              <a:t>。</a:t>
            </a:r>
            <a:endParaRPr lang="en-US" altLang="zh-CN" sz="2400" dirty="0" smtClean="0"/>
          </a:p>
          <a:p>
            <a:r>
              <a:rPr lang="zh-CN" altLang="zh-CN" sz="2400" dirty="0" smtClean="0"/>
              <a:t>互联网</a:t>
            </a:r>
            <a:r>
              <a:rPr lang="zh-CN" altLang="zh-CN" sz="2400" dirty="0"/>
              <a:t>金融</a:t>
            </a:r>
            <a:r>
              <a:rPr lang="zh-CN" altLang="zh-CN" sz="2400" dirty="0" smtClean="0"/>
              <a:t>、科技</a:t>
            </a:r>
            <a:r>
              <a:rPr lang="zh-CN" altLang="zh-CN" sz="2400" dirty="0"/>
              <a:t>金融、金融创新、虚拟货币等金融现象和金融工具层出不穷，日新月异。虽然这大大提升了金融的运行效率</a:t>
            </a:r>
            <a:r>
              <a:rPr lang="zh-CN" altLang="zh-CN" sz="2400" dirty="0" smtClean="0"/>
              <a:t>，</a:t>
            </a:r>
            <a:r>
              <a:rPr lang="zh-CN" altLang="en-US" sz="2400" dirty="0" smtClean="0"/>
              <a:t>但也使</a:t>
            </a:r>
            <a:r>
              <a:rPr lang="zh-CN" altLang="zh-CN" sz="2400" dirty="0" smtClean="0"/>
              <a:t>信用</a:t>
            </a:r>
            <a:r>
              <a:rPr lang="zh-CN" altLang="zh-CN" sz="2400" dirty="0"/>
              <a:t>风险、流动性风险等</a:t>
            </a:r>
            <a:r>
              <a:rPr lang="zh-CN" altLang="zh-CN" sz="2400" dirty="0">
                <a:solidFill>
                  <a:srgbClr val="251BF7"/>
                </a:solidFill>
              </a:rPr>
              <a:t>非系统性</a:t>
            </a:r>
            <a:r>
              <a:rPr lang="zh-CN" altLang="zh-CN" sz="2400" dirty="0" smtClean="0">
                <a:solidFill>
                  <a:srgbClr val="251BF7"/>
                </a:solidFill>
              </a:rPr>
              <a:t>风险</a:t>
            </a:r>
            <a:r>
              <a:rPr lang="zh-CN" altLang="en-US" sz="2400" dirty="0" smtClean="0"/>
              <a:t>“</a:t>
            </a:r>
            <a:r>
              <a:rPr lang="zh-CN" altLang="zh-CN" sz="2400" dirty="0" smtClean="0"/>
              <a:t>高效率地</a:t>
            </a:r>
            <a:r>
              <a:rPr lang="zh-CN" altLang="en-US" sz="2400" dirty="0" smtClean="0"/>
              <a:t>”</a:t>
            </a:r>
            <a:r>
              <a:rPr lang="zh-CN" altLang="zh-CN" sz="2400" dirty="0" smtClean="0"/>
              <a:t>向</a:t>
            </a:r>
            <a:r>
              <a:rPr lang="zh-CN" altLang="zh-CN" sz="2400" dirty="0"/>
              <a:t>宏观的</a:t>
            </a:r>
            <a:r>
              <a:rPr lang="zh-CN" altLang="zh-CN" sz="2400" dirty="0">
                <a:solidFill>
                  <a:srgbClr val="251BF7"/>
                </a:solidFill>
              </a:rPr>
              <a:t>系统性风险</a:t>
            </a:r>
            <a:r>
              <a:rPr lang="zh-CN" altLang="zh-CN" sz="2400" dirty="0"/>
              <a:t>转化</a:t>
            </a:r>
            <a:r>
              <a:rPr lang="zh-CN" altLang="zh-CN" sz="2400" dirty="0" smtClean="0"/>
              <a:t>。</a:t>
            </a:r>
            <a:endParaRPr lang="en-US" altLang="zh-CN" sz="2400" dirty="0" smtClean="0"/>
          </a:p>
          <a:p>
            <a:r>
              <a:rPr lang="zh-CN" altLang="zh-CN" sz="2400" dirty="0" smtClean="0"/>
              <a:t>因此</a:t>
            </a:r>
            <a:r>
              <a:rPr lang="zh-CN" altLang="zh-CN" sz="2400" dirty="0"/>
              <a:t>，金融机构、金融活动参与者、金融监管部门对</a:t>
            </a:r>
            <a:r>
              <a:rPr lang="zh-CN" altLang="zh-CN" sz="2400" dirty="0">
                <a:solidFill>
                  <a:srgbClr val="251BF7"/>
                </a:solidFill>
              </a:rPr>
              <a:t>金融风险的认识、管理意识、管理理念、技术手段和防范方法</a:t>
            </a:r>
            <a:r>
              <a:rPr lang="zh-CN" altLang="zh-CN" sz="2400" dirty="0"/>
              <a:t>的掌握，无论是在理论上还是在实践中都显得异常重要</a:t>
            </a:r>
            <a:r>
              <a:rPr lang="zh-CN" altLang="zh-CN" sz="2400" dirty="0" smtClean="0"/>
              <a:t>。</a:t>
            </a:r>
            <a:endParaRPr lang="zh-CN" altLang="zh-CN"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1340768"/>
            <a:ext cx="9073008" cy="5328592"/>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（五）操作风险</a:t>
            </a:r>
            <a:endParaRPr lang="en-US" altLang="zh-CN" sz="11200" b="1" dirty="0"/>
          </a:p>
          <a:p>
            <a:pPr marL="0" indent="0">
              <a:lnSpc>
                <a:spcPct val="120000"/>
              </a:lnSpc>
              <a:buNone/>
            </a:pPr>
            <a:r>
              <a:rPr lang="en-US" altLang="zh-CN" sz="11200" dirty="0" smtClean="0"/>
              <a:t>    2004</a:t>
            </a:r>
            <a:r>
              <a:rPr lang="zh-CN" altLang="en-US" sz="11200" dirty="0"/>
              <a:t>年</a:t>
            </a:r>
            <a:r>
              <a:rPr lang="en-US" altLang="zh-CN" sz="11200" dirty="0"/>
              <a:t>6</a:t>
            </a:r>
            <a:r>
              <a:rPr lang="zh-CN" altLang="en-US" sz="11200" dirty="0"/>
              <a:t>月</a:t>
            </a:r>
            <a:r>
              <a:rPr lang="en-US" altLang="zh-CN" sz="11200" dirty="0"/>
              <a:t>26</a:t>
            </a:r>
            <a:r>
              <a:rPr lang="zh-CN" altLang="en-US" sz="11200" dirty="0"/>
              <a:t>日，巴塞尔</a:t>
            </a:r>
            <a:r>
              <a:rPr lang="zh-CN" altLang="en-US" sz="11200" dirty="0" smtClean="0"/>
              <a:t>委员会在</a:t>
            </a:r>
            <a:r>
              <a:rPr lang="en-US" altLang="zh-CN" sz="11200" dirty="0" smtClean="0"/>
              <a:t>《</a:t>
            </a:r>
            <a:r>
              <a:rPr lang="zh-CN" altLang="en-US" sz="11200" dirty="0"/>
              <a:t>巴塞尔协议</a:t>
            </a:r>
            <a:r>
              <a:rPr lang="en-US" altLang="zh-CN" sz="11200" dirty="0"/>
              <a:t>Ⅱ</a:t>
            </a:r>
            <a:r>
              <a:rPr lang="en-US" altLang="zh-CN" sz="11200" dirty="0" smtClean="0"/>
              <a:t>》</a:t>
            </a:r>
            <a:r>
              <a:rPr lang="zh-CN" altLang="en-US" sz="11200" dirty="0" smtClean="0"/>
              <a:t>中将</a:t>
            </a:r>
            <a:r>
              <a:rPr lang="zh-CN" altLang="en-US" sz="11200" b="1" dirty="0"/>
              <a:t>操作风险</a:t>
            </a:r>
            <a:r>
              <a:rPr lang="zh-CN" altLang="en-US" sz="11200" dirty="0"/>
              <a:t>定义为由</a:t>
            </a:r>
            <a:r>
              <a:rPr lang="zh-CN" altLang="en-US" sz="11200" dirty="0">
                <a:solidFill>
                  <a:srgbClr val="251BF7"/>
                </a:solidFill>
              </a:rPr>
              <a:t>不完善或有问题的内部程序、人员及系统或外部事件所造成损失的风险</a:t>
            </a:r>
            <a:r>
              <a:rPr lang="zh-CN" altLang="en-US" sz="11200" dirty="0" smtClean="0"/>
              <a:t>。</a:t>
            </a:r>
            <a:endParaRPr lang="en-US" altLang="zh-CN" sz="11200" dirty="0" smtClean="0"/>
          </a:p>
          <a:p>
            <a:pPr marL="0" indent="0">
              <a:lnSpc>
                <a:spcPct val="120000"/>
              </a:lnSpc>
              <a:buNone/>
            </a:pPr>
            <a:r>
              <a:rPr lang="zh-CN" altLang="en-US" sz="11200" dirty="0" smtClean="0"/>
              <a:t>    巴</a:t>
            </a:r>
            <a:r>
              <a:rPr lang="zh-CN" altLang="en-US" sz="11200" dirty="0"/>
              <a:t>塞尔委员会将</a:t>
            </a:r>
            <a:r>
              <a:rPr lang="zh-CN" altLang="en-US" sz="11200" dirty="0">
                <a:solidFill>
                  <a:srgbClr val="251BF7"/>
                </a:solidFill>
              </a:rPr>
              <a:t>操作风险分为七类</a:t>
            </a:r>
            <a:r>
              <a:rPr lang="zh-CN" altLang="en-US" sz="11200" dirty="0"/>
              <a:t>：内部欺诈；外部欺诈；就业政策和工作场所安全；客户、产品和业务操作；实物资产的损坏；业务中断及系统失效；执行、交割及流程管理等</a:t>
            </a:r>
            <a:r>
              <a:rPr lang="zh-CN" altLang="en-US" sz="11200" dirty="0" smtClean="0"/>
              <a:t>。</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336704"/>
          </a:xfrm>
        </p:spPr>
        <p:txBody>
          <a:bodyPr>
            <a:noAutofit/>
          </a:bodyPr>
          <a:lstStyle/>
          <a:p>
            <a:r>
              <a:rPr lang="zh-CN" altLang="en-US" sz="2800" dirty="0"/>
              <a:t>如果将巴塞尔委员会给操作风险下的定义从“银行”扩展到整个金融机构，</a:t>
            </a:r>
            <a:r>
              <a:rPr lang="zh-CN" altLang="en-US" sz="2800" dirty="0" smtClean="0"/>
              <a:t>那么，</a:t>
            </a:r>
            <a:r>
              <a:rPr lang="zh-CN" altLang="en-US" sz="2800" b="1" dirty="0" smtClean="0"/>
              <a:t>操作风险</a:t>
            </a:r>
            <a:r>
              <a:rPr lang="zh-CN" altLang="en-US" sz="2800" dirty="0" smtClean="0"/>
              <a:t>，是</a:t>
            </a:r>
            <a:r>
              <a:rPr lang="zh-CN" altLang="en-US" sz="2800" dirty="0"/>
              <a:t>由金融机构不完善或有问题的内部程序、人员及系统或外部事件所造成损失的风险</a:t>
            </a:r>
            <a:r>
              <a:rPr lang="zh-CN" altLang="en-US" sz="2800" dirty="0" smtClean="0"/>
              <a:t>。</a:t>
            </a:r>
            <a:endParaRPr lang="en-US" altLang="zh-CN" sz="2800" dirty="0" smtClean="0"/>
          </a:p>
          <a:p>
            <a:r>
              <a:rPr lang="zh-CN" altLang="en-US" sz="2800" dirty="0" smtClean="0"/>
              <a:t>金融</a:t>
            </a:r>
            <a:r>
              <a:rPr lang="zh-CN" altLang="en-US" sz="2800" dirty="0"/>
              <a:t>机构的操作</a:t>
            </a:r>
            <a:r>
              <a:rPr lang="zh-CN" altLang="en-US" sz="2800" dirty="0" smtClean="0"/>
              <a:t>风险最</a:t>
            </a:r>
            <a:r>
              <a:rPr lang="zh-CN" altLang="en-US" sz="2800" dirty="0"/>
              <a:t>具</a:t>
            </a:r>
            <a:r>
              <a:rPr lang="zh-CN" altLang="en-US" sz="2800" dirty="0" smtClean="0"/>
              <a:t>代表性的案例当属</a:t>
            </a:r>
            <a:r>
              <a:rPr lang="en-US" altLang="zh-CN" sz="2800" dirty="0" smtClean="0">
                <a:solidFill>
                  <a:srgbClr val="251BF7"/>
                </a:solidFill>
              </a:rPr>
              <a:t>1995</a:t>
            </a:r>
            <a:r>
              <a:rPr lang="zh-CN" altLang="en-US" sz="2800" dirty="0" smtClean="0">
                <a:solidFill>
                  <a:srgbClr val="251BF7"/>
                </a:solidFill>
              </a:rPr>
              <a:t>年英国巴林银行</a:t>
            </a:r>
            <a:r>
              <a:rPr lang="zh-CN" altLang="en-US" sz="2800" dirty="0">
                <a:solidFill>
                  <a:srgbClr val="251BF7"/>
                </a:solidFill>
              </a:rPr>
              <a:t>倒闭案</a:t>
            </a:r>
            <a:r>
              <a:rPr lang="zh-CN" altLang="en-US" sz="2800" dirty="0" smtClean="0"/>
              <a:t>。该</a:t>
            </a:r>
            <a:r>
              <a:rPr lang="zh-CN" altLang="en-US" sz="2800" dirty="0"/>
              <a:t>银行倒闭的直接原因是常驻新加坡的交易员</a:t>
            </a:r>
            <a:r>
              <a:rPr lang="zh-CN" altLang="en-US" sz="2800" dirty="0">
                <a:solidFill>
                  <a:srgbClr val="251BF7"/>
                </a:solidFill>
              </a:rPr>
              <a:t>尼克</a:t>
            </a:r>
            <a:r>
              <a:rPr lang="en-US" altLang="zh-CN" sz="2800" dirty="0">
                <a:solidFill>
                  <a:srgbClr val="251BF7"/>
                </a:solidFill>
              </a:rPr>
              <a:t>·</a:t>
            </a:r>
            <a:r>
              <a:rPr lang="zh-CN" altLang="en-US" sz="2800" dirty="0">
                <a:solidFill>
                  <a:srgbClr val="251BF7"/>
                </a:solidFill>
              </a:rPr>
              <a:t>里森违规从事期货交易</a:t>
            </a:r>
            <a:r>
              <a:rPr lang="zh-CN" altLang="en-US" sz="2800" dirty="0"/>
              <a:t>。</a:t>
            </a:r>
            <a:r>
              <a:rPr lang="en-US" altLang="zh-CN" sz="2800" dirty="0"/>
              <a:t>1994</a:t>
            </a:r>
            <a:r>
              <a:rPr lang="zh-CN" altLang="en-US" sz="2800" dirty="0"/>
              <a:t>年，看好日本股市的尼克</a:t>
            </a:r>
            <a:r>
              <a:rPr lang="en-US" altLang="zh-CN" sz="2800" dirty="0"/>
              <a:t>·</a:t>
            </a:r>
            <a:r>
              <a:rPr lang="zh-CN" altLang="en-US" sz="2800" dirty="0"/>
              <a:t>里森</a:t>
            </a:r>
            <a:r>
              <a:rPr lang="zh-CN" altLang="en-US" sz="2800" dirty="0">
                <a:solidFill>
                  <a:srgbClr val="251BF7"/>
                </a:solidFill>
              </a:rPr>
              <a:t>没有按照银行的规定从事套利交易，而是大量买入日经</a:t>
            </a:r>
            <a:r>
              <a:rPr lang="en-US" altLang="zh-CN" sz="2800" dirty="0">
                <a:solidFill>
                  <a:srgbClr val="251BF7"/>
                </a:solidFill>
              </a:rPr>
              <a:t>225</a:t>
            </a:r>
            <a:r>
              <a:rPr lang="zh-CN" altLang="en-US" sz="2800" dirty="0">
                <a:solidFill>
                  <a:srgbClr val="251BF7"/>
                </a:solidFill>
              </a:rPr>
              <a:t>指数期货合约和看涨期权进行趋势性赌博，且因为内部控制失控，未及时被发现和制止</a:t>
            </a:r>
            <a:r>
              <a:rPr lang="zh-CN" altLang="en-US" sz="2800" dirty="0"/>
              <a:t>。事与愿违，</a:t>
            </a:r>
            <a:r>
              <a:rPr lang="en-US" altLang="zh-CN" sz="2800" dirty="0"/>
              <a:t>1995</a:t>
            </a:r>
            <a:r>
              <a:rPr lang="zh-CN" altLang="en-US" sz="2800" dirty="0"/>
              <a:t>年日本的一场突如其来的大地震导致日本股市暴跌，短短一个月内，巴林银行</a:t>
            </a:r>
            <a:r>
              <a:rPr lang="zh-CN" altLang="en-US" sz="2800" dirty="0">
                <a:solidFill>
                  <a:srgbClr val="251BF7"/>
                </a:solidFill>
              </a:rPr>
              <a:t>损失</a:t>
            </a:r>
            <a:r>
              <a:rPr lang="en-US" altLang="zh-CN" sz="2800" dirty="0">
                <a:solidFill>
                  <a:srgbClr val="251BF7"/>
                </a:solidFill>
              </a:rPr>
              <a:t>14</a:t>
            </a:r>
            <a:r>
              <a:rPr lang="zh-CN" altLang="en-US" sz="2800" dirty="0">
                <a:solidFill>
                  <a:srgbClr val="251BF7"/>
                </a:solidFill>
              </a:rPr>
              <a:t>亿美元</a:t>
            </a:r>
            <a:r>
              <a:rPr lang="zh-CN" altLang="en-US" sz="2800" dirty="0"/>
              <a:t>，并最终宣告倒闭</a:t>
            </a:r>
            <a:r>
              <a:rPr lang="zh-CN" altLang="en-US" sz="2800" dirty="0" smtClean="0"/>
              <a:t>。这</a:t>
            </a:r>
            <a:r>
              <a:rPr lang="zh-CN" altLang="en-US" sz="2800" dirty="0"/>
              <a:t>是典型的“</a:t>
            </a:r>
            <a:r>
              <a:rPr lang="zh-CN" altLang="en-US" sz="2800" dirty="0">
                <a:solidFill>
                  <a:srgbClr val="251BF7"/>
                </a:solidFill>
              </a:rPr>
              <a:t>内部欺诈</a:t>
            </a:r>
            <a:r>
              <a:rPr lang="zh-CN" altLang="en-US" sz="2800" dirty="0"/>
              <a:t>”和“</a:t>
            </a:r>
            <a:r>
              <a:rPr lang="zh-CN" altLang="en-US" sz="2800" dirty="0">
                <a:solidFill>
                  <a:srgbClr val="251BF7"/>
                </a:solidFill>
              </a:rPr>
              <a:t>流程管理</a:t>
            </a:r>
            <a:r>
              <a:rPr lang="zh-CN" altLang="en-US" sz="2800" dirty="0"/>
              <a:t>”的操作风险所致。</a:t>
            </a:r>
          </a:p>
          <a:p>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336704"/>
          </a:xfrm>
        </p:spPr>
        <p:txBody>
          <a:bodyPr>
            <a:noAutofit/>
          </a:bodyPr>
          <a:lstStyle/>
          <a:p>
            <a:endParaRPr lang="en-US" altLang="zh-CN" sz="2800" dirty="0" smtClean="0"/>
          </a:p>
          <a:p>
            <a:r>
              <a:rPr lang="zh-CN" altLang="en-US" sz="2800" dirty="0" smtClean="0"/>
              <a:t>随着</a:t>
            </a:r>
            <a:r>
              <a:rPr lang="zh-CN" altLang="en-US" sz="2800" dirty="0"/>
              <a:t>我国经济和金融业的飞速发展，国内金融业中的操作风险也层出不穷。例如，</a:t>
            </a:r>
            <a:r>
              <a:rPr lang="zh-CN" altLang="en-US" sz="2800" dirty="0">
                <a:solidFill>
                  <a:srgbClr val="251BF7"/>
                </a:solidFill>
              </a:rPr>
              <a:t>中国农业银行邯郸分行</a:t>
            </a:r>
            <a:r>
              <a:rPr lang="zh-CN" altLang="en-US" sz="2800" dirty="0"/>
              <a:t>特大金库被盗案，涉案金额高达</a:t>
            </a:r>
            <a:r>
              <a:rPr lang="en-US" altLang="zh-CN" sz="2800" dirty="0"/>
              <a:t>5 000</a:t>
            </a:r>
            <a:r>
              <a:rPr lang="zh-CN" altLang="en-US" sz="2800" dirty="0"/>
              <a:t>多万元；</a:t>
            </a:r>
            <a:r>
              <a:rPr lang="zh-CN" altLang="en-US" sz="2800" dirty="0">
                <a:solidFill>
                  <a:srgbClr val="251BF7"/>
                </a:solidFill>
              </a:rPr>
              <a:t>南海华光骗贷案</a:t>
            </a:r>
            <a:r>
              <a:rPr lang="zh-CN" altLang="en-US" sz="2800" dirty="0"/>
              <a:t>，涉案金额更是高达</a:t>
            </a:r>
            <a:r>
              <a:rPr lang="en-US" altLang="zh-CN" sz="2800" dirty="0"/>
              <a:t>74</a:t>
            </a:r>
            <a:r>
              <a:rPr lang="zh-CN" altLang="en-US" sz="2800" dirty="0"/>
              <a:t>亿元；</a:t>
            </a:r>
            <a:r>
              <a:rPr lang="zh-CN" altLang="en-US" sz="2800" dirty="0">
                <a:solidFill>
                  <a:srgbClr val="251BF7"/>
                </a:solidFill>
              </a:rPr>
              <a:t>中国银行黑龙江河松街支行高山案</a:t>
            </a:r>
            <a:r>
              <a:rPr lang="zh-CN" altLang="en-US" sz="2800" dirty="0"/>
              <a:t>，涉案金额高达</a:t>
            </a:r>
            <a:r>
              <a:rPr lang="en-US" altLang="zh-CN" sz="2800" dirty="0"/>
              <a:t>10</a:t>
            </a:r>
            <a:r>
              <a:rPr lang="zh-CN" altLang="en-US" sz="2800" dirty="0"/>
              <a:t>亿元；</a:t>
            </a:r>
            <a:r>
              <a:rPr lang="zh-CN" altLang="en-US" sz="2800" dirty="0">
                <a:solidFill>
                  <a:srgbClr val="251BF7"/>
                </a:solidFill>
              </a:rPr>
              <a:t>海通证券西安营业部</a:t>
            </a:r>
            <a:r>
              <a:rPr lang="zh-CN" altLang="en-US" sz="2800" dirty="0"/>
              <a:t>员工挪用客户资金炒作股票和期货案，涉案金额</a:t>
            </a:r>
            <a:r>
              <a:rPr lang="en-US" altLang="zh-CN" sz="2800" dirty="0"/>
              <a:t>8 600</a:t>
            </a:r>
            <a:r>
              <a:rPr lang="zh-CN" altLang="en-US" sz="2800" dirty="0"/>
              <a:t>万元；</a:t>
            </a:r>
            <a:r>
              <a:rPr lang="zh-CN" altLang="en-US" sz="2800" dirty="0">
                <a:solidFill>
                  <a:srgbClr val="251BF7"/>
                </a:solidFill>
              </a:rPr>
              <a:t>广东证券股份有限公司的“国洪起案”</a:t>
            </a:r>
            <a:r>
              <a:rPr lang="zh-CN" altLang="en-US" sz="2800" dirty="0"/>
              <a:t>，涉案金额近</a:t>
            </a:r>
            <a:r>
              <a:rPr lang="en-US" altLang="zh-CN" sz="2800" dirty="0"/>
              <a:t>20</a:t>
            </a:r>
            <a:r>
              <a:rPr lang="zh-CN" altLang="en-US" sz="2800" dirty="0"/>
              <a:t>亿元。显然，这些给相关金融机构带来重大经济损失和声誉损失的风险多是金融机构的</a:t>
            </a:r>
            <a:r>
              <a:rPr lang="zh-CN" altLang="en-US" sz="2800" u="sng" dirty="0"/>
              <a:t>内部监控系统、执行机制和过程管理</a:t>
            </a:r>
            <a:r>
              <a:rPr lang="zh-CN" altLang="en-US" sz="2800" dirty="0"/>
              <a:t>的设计存在漏洞所致</a:t>
            </a:r>
            <a:r>
              <a:rPr lang="zh-CN" altLang="en-US" sz="2800" dirty="0" smtClean="0"/>
              <a:t>。</a:t>
            </a:r>
            <a:endParaRPr lang="en-US" altLang="zh-CN" sz="2800" dirty="0" smtClean="0"/>
          </a:p>
          <a:p>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（六）声誉风险</a:t>
            </a:r>
            <a:endParaRPr lang="en-US" altLang="zh-CN" sz="11200" b="1" dirty="0"/>
          </a:p>
          <a:p>
            <a:pPr marL="0" indent="0">
              <a:lnSpc>
                <a:spcPct val="120000"/>
              </a:lnSpc>
              <a:buNone/>
            </a:pPr>
            <a:r>
              <a:rPr lang="zh-CN" altLang="en-US" sz="11200" dirty="0" smtClean="0"/>
              <a:t>         </a:t>
            </a:r>
            <a:r>
              <a:rPr lang="zh-CN" altLang="en-US" sz="11200" b="1" dirty="0" smtClean="0"/>
              <a:t>声誉风险</a:t>
            </a:r>
            <a:r>
              <a:rPr lang="zh-CN" altLang="en-US" sz="11200" dirty="0" smtClean="0"/>
              <a:t>，是</a:t>
            </a:r>
            <a:r>
              <a:rPr lang="zh-CN" altLang="en-US" sz="11200" dirty="0"/>
              <a:t>指由于经营上的</a:t>
            </a:r>
            <a:r>
              <a:rPr lang="zh-CN" altLang="en-US" sz="11200" dirty="0">
                <a:solidFill>
                  <a:srgbClr val="251BF7"/>
                </a:solidFill>
              </a:rPr>
              <a:t>违规、失误、市场表现不佳</a:t>
            </a:r>
            <a:r>
              <a:rPr lang="zh-CN" altLang="en-US" sz="11200" dirty="0"/>
              <a:t>等产生的负面结果，对金融机构的声誉造成损失，进而导致金融机构的</a:t>
            </a:r>
            <a:r>
              <a:rPr lang="zh-CN" altLang="en-US" sz="11200" dirty="0">
                <a:solidFill>
                  <a:srgbClr val="251BF7"/>
                </a:solidFill>
              </a:rPr>
              <a:t>客户、负债、资产或利润减少</a:t>
            </a:r>
            <a:r>
              <a:rPr lang="zh-CN" altLang="en-US" sz="11200" dirty="0"/>
              <a:t>的风险</a:t>
            </a:r>
            <a:r>
              <a:rPr lang="zh-CN" altLang="en-US" sz="11200" dirty="0" smtClean="0"/>
              <a:t>。遭遇</a:t>
            </a:r>
            <a:r>
              <a:rPr lang="zh-CN" altLang="en-US" sz="11200" dirty="0"/>
              <a:t>声誉风险的金融机构在极端时可能会发生</a:t>
            </a:r>
            <a:r>
              <a:rPr lang="zh-CN" altLang="en-US" sz="11200" dirty="0">
                <a:solidFill>
                  <a:srgbClr val="251BF7"/>
                </a:solidFill>
              </a:rPr>
              <a:t>挤兑</a:t>
            </a:r>
            <a:r>
              <a:rPr lang="zh-CN" altLang="en-US" sz="11200" dirty="0"/>
              <a:t>，甚至被</a:t>
            </a:r>
            <a:r>
              <a:rPr lang="zh-CN" altLang="en-US" sz="11200" dirty="0" smtClean="0">
                <a:solidFill>
                  <a:srgbClr val="251BF7"/>
                </a:solidFill>
              </a:rPr>
              <a:t>起诉</a:t>
            </a:r>
            <a:r>
              <a:rPr lang="zh-CN" altLang="en-US" sz="11200" dirty="0" smtClean="0"/>
              <a:t>。</a:t>
            </a:r>
            <a:r>
              <a:rPr lang="zh-CN" altLang="en-US" sz="11200" dirty="0"/>
              <a:t>相对于财务问题，声誉因素</a:t>
            </a:r>
            <a:r>
              <a:rPr lang="zh-CN" altLang="en-US" sz="11200" dirty="0" smtClean="0"/>
              <a:t>更可能导致</a:t>
            </a:r>
            <a:r>
              <a:rPr lang="zh-CN" altLang="en-US" sz="11200" dirty="0"/>
              <a:t>存款人、贷款人、投资者对其失去信心</a:t>
            </a:r>
            <a:r>
              <a:rPr lang="zh-CN" altLang="en-US" sz="11200" dirty="0" smtClean="0"/>
              <a:t>。</a:t>
            </a:r>
            <a:r>
              <a:rPr lang="en-US" altLang="zh-CN" sz="11200" dirty="0" smtClean="0"/>
              <a:t>2009</a:t>
            </a:r>
            <a:r>
              <a:rPr lang="zh-CN" altLang="en-US" sz="11200" dirty="0"/>
              <a:t>年中国银监</a:t>
            </a:r>
            <a:r>
              <a:rPr lang="zh-CN" altLang="en-US" sz="11200" dirty="0" smtClean="0"/>
              <a:t>会就</a:t>
            </a:r>
            <a:r>
              <a:rPr lang="zh-CN" altLang="en-US" sz="11200" dirty="0"/>
              <a:t>强调：“</a:t>
            </a:r>
            <a:r>
              <a:rPr lang="zh-CN" altLang="en-US" sz="11200" dirty="0">
                <a:solidFill>
                  <a:srgbClr val="251BF7"/>
                </a:solidFill>
              </a:rPr>
              <a:t>商业银行应将声誉风险管理纳入公司治理及全面风险管理</a:t>
            </a:r>
            <a:r>
              <a:rPr lang="zh-CN" altLang="en-US" sz="11200" dirty="0" smtClean="0">
                <a:solidFill>
                  <a:srgbClr val="251BF7"/>
                </a:solidFill>
              </a:rPr>
              <a:t>体系。</a:t>
            </a:r>
            <a:r>
              <a:rPr lang="zh-CN" altLang="en-US" sz="11200" dirty="0" smtClean="0"/>
              <a:t>” 而</a:t>
            </a:r>
            <a:r>
              <a:rPr lang="en-US" altLang="zh-CN" sz="11200" dirty="0"/>
              <a:t>《</a:t>
            </a:r>
            <a:r>
              <a:rPr lang="zh-CN" altLang="en-US" sz="11200" dirty="0"/>
              <a:t>巴塞尔协议</a:t>
            </a:r>
            <a:r>
              <a:rPr lang="en-US" altLang="zh-CN" sz="11200" dirty="0"/>
              <a:t>Ⅲ》</a:t>
            </a:r>
            <a:r>
              <a:rPr lang="zh-CN" altLang="en-US" sz="11200" dirty="0"/>
              <a:t>明确将声誉风险列入</a:t>
            </a:r>
            <a:r>
              <a:rPr lang="zh-CN" altLang="en-US" sz="11200" dirty="0">
                <a:solidFill>
                  <a:srgbClr val="251BF7"/>
                </a:solidFill>
              </a:rPr>
              <a:t>第二</a:t>
            </a:r>
            <a:r>
              <a:rPr lang="zh-CN" altLang="en-US" sz="11200" dirty="0" smtClean="0">
                <a:solidFill>
                  <a:srgbClr val="251BF7"/>
                </a:solidFill>
              </a:rPr>
              <a:t>支柱</a:t>
            </a:r>
            <a:r>
              <a:rPr lang="zh-CN" altLang="en-US" sz="11200" dirty="0" smtClean="0"/>
              <a:t>，要求成员国加强内外部监管。</a:t>
            </a:r>
            <a:endParaRPr lang="zh-CN" altLang="en-US" sz="11200" dirty="0"/>
          </a:p>
          <a:p>
            <a:pPr marL="0" indent="0">
              <a:lnSpc>
                <a:spcPct val="120000"/>
              </a:lnSpc>
              <a:buNone/>
            </a:pPr>
            <a:r>
              <a:rPr lang="zh-CN" altLang="en-US" sz="11200" dirty="0" smtClean="0"/>
              <a:t>。</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（七）价格风险</a:t>
            </a:r>
            <a:endParaRPr lang="en-US" altLang="zh-CN" sz="11200" b="1" dirty="0"/>
          </a:p>
          <a:p>
            <a:pPr marL="0" indent="0">
              <a:lnSpc>
                <a:spcPct val="120000"/>
              </a:lnSpc>
              <a:buNone/>
            </a:pPr>
            <a:r>
              <a:rPr lang="zh-CN" altLang="en-US" sz="11200" dirty="0" smtClean="0"/>
              <a:t>    </a:t>
            </a:r>
            <a:r>
              <a:rPr lang="zh-CN" altLang="en-US" sz="11200" b="1" dirty="0" smtClean="0"/>
              <a:t>价格风险</a:t>
            </a:r>
            <a:r>
              <a:rPr lang="zh-CN" altLang="en-US" sz="11200" dirty="0" smtClean="0"/>
              <a:t>，是</a:t>
            </a:r>
            <a:r>
              <a:rPr lang="zh-CN" altLang="en-US" sz="11200" dirty="0"/>
              <a:t>指由于</a:t>
            </a:r>
            <a:r>
              <a:rPr lang="zh-CN" altLang="en-US" sz="11200" dirty="0">
                <a:solidFill>
                  <a:srgbClr val="251BF7"/>
                </a:solidFill>
              </a:rPr>
              <a:t>金融资产市场价格</a:t>
            </a:r>
            <a:r>
              <a:rPr lang="zh-CN" altLang="en-US" sz="11200" dirty="0"/>
              <a:t>的不利变动或者急剧波动而导致</a:t>
            </a:r>
            <a:r>
              <a:rPr lang="zh-CN" altLang="en-US" sz="11200" dirty="0">
                <a:solidFill>
                  <a:srgbClr val="251BF7"/>
                </a:solidFill>
              </a:rPr>
              <a:t>金融资产价值变动</a:t>
            </a:r>
            <a:r>
              <a:rPr lang="zh-CN" altLang="en-US" sz="11200" dirty="0"/>
              <a:t>的风险。一般来讲，金融资产市场价格的变动包括</a:t>
            </a:r>
            <a:r>
              <a:rPr lang="zh-CN" altLang="en-US" sz="11200" dirty="0">
                <a:solidFill>
                  <a:srgbClr val="251BF7"/>
                </a:solidFill>
              </a:rPr>
              <a:t>市场利率、汇率、股票、债券行情的变动</a:t>
            </a:r>
            <a:r>
              <a:rPr lang="zh-CN" altLang="en-US" sz="11200" dirty="0"/>
              <a:t>，不过，</a:t>
            </a:r>
            <a:r>
              <a:rPr lang="zh-CN" altLang="en-US" sz="11200" dirty="0">
                <a:solidFill>
                  <a:srgbClr val="251BF7"/>
                </a:solidFill>
              </a:rPr>
              <a:t>本书重点研究的是股票价格的波动</a:t>
            </a:r>
            <a:r>
              <a:rPr lang="zh-CN" altLang="en-US" sz="11200" dirty="0"/>
              <a:t>给股票投资者带来损失的价格风险</a:t>
            </a:r>
            <a:r>
              <a:rPr lang="zh-CN" altLang="en-US" sz="11200" dirty="0" smtClean="0"/>
              <a:t>。</a:t>
            </a:r>
            <a:endParaRPr lang="en-US" altLang="zh-CN" sz="11200" dirty="0" smtClean="0"/>
          </a:p>
          <a:p>
            <a:pPr marL="0" indent="0">
              <a:lnSpc>
                <a:spcPct val="120000"/>
              </a:lnSpc>
              <a:buNone/>
            </a:pPr>
            <a:r>
              <a:rPr lang="zh-CN" altLang="en-US" sz="11200" dirty="0" smtClean="0"/>
              <a:t>    金融资产</a:t>
            </a:r>
            <a:r>
              <a:rPr lang="zh-CN" altLang="en-US" sz="11200" dirty="0"/>
              <a:t>市场价格变动的影响因素很多，例如，</a:t>
            </a:r>
            <a:r>
              <a:rPr lang="zh-CN" altLang="en-US" sz="11200" dirty="0" smtClean="0"/>
              <a:t>发行机构的</a:t>
            </a:r>
            <a:r>
              <a:rPr lang="zh-CN" altLang="en-US" sz="11200" dirty="0" smtClean="0">
                <a:solidFill>
                  <a:srgbClr val="251BF7"/>
                </a:solidFill>
              </a:rPr>
              <a:t>业绩</a:t>
            </a:r>
            <a:r>
              <a:rPr lang="zh-CN" altLang="en-US" sz="11200" dirty="0" smtClean="0"/>
              <a:t>变动、</a:t>
            </a:r>
            <a:r>
              <a:rPr lang="zh-CN" altLang="en-US" sz="11200" dirty="0" smtClean="0">
                <a:solidFill>
                  <a:srgbClr val="251BF7"/>
                </a:solidFill>
              </a:rPr>
              <a:t>宏观经济</a:t>
            </a:r>
            <a:r>
              <a:rPr lang="zh-CN" altLang="en-US" sz="11200" dirty="0" smtClean="0"/>
              <a:t>景气</a:t>
            </a:r>
            <a:r>
              <a:rPr lang="zh-CN" altLang="en-US" sz="11200" dirty="0"/>
              <a:t>状况突然</a:t>
            </a:r>
            <a:r>
              <a:rPr lang="zh-CN" altLang="en-US" sz="11200" dirty="0" smtClean="0"/>
              <a:t>变化、</a:t>
            </a:r>
            <a:r>
              <a:rPr lang="zh-CN" altLang="en-US" sz="11200" dirty="0" smtClean="0">
                <a:solidFill>
                  <a:srgbClr val="251BF7"/>
                </a:solidFill>
              </a:rPr>
              <a:t>产品</a:t>
            </a:r>
            <a:r>
              <a:rPr lang="zh-CN" altLang="en-US" sz="11200" dirty="0" smtClean="0"/>
              <a:t>或</a:t>
            </a:r>
            <a:r>
              <a:rPr lang="zh-CN" altLang="en-US" sz="11200" dirty="0" smtClean="0">
                <a:solidFill>
                  <a:srgbClr val="251BF7"/>
                </a:solidFill>
              </a:rPr>
              <a:t>行业</a:t>
            </a:r>
            <a:r>
              <a:rPr lang="zh-CN" altLang="en-US" sz="11200" dirty="0">
                <a:solidFill>
                  <a:srgbClr val="251BF7"/>
                </a:solidFill>
              </a:rPr>
              <a:t>预期</a:t>
            </a:r>
            <a:r>
              <a:rPr lang="zh-CN" altLang="en-US" sz="11200" dirty="0"/>
              <a:t>的突然变化，</a:t>
            </a:r>
            <a:r>
              <a:rPr lang="zh-CN" altLang="en-US" sz="11200" dirty="0" smtClean="0"/>
              <a:t>等等。</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692696"/>
            <a:ext cx="8784976" cy="5832648"/>
          </a:xfrm>
        </p:spPr>
        <p:txBody>
          <a:bodyPr>
            <a:normAutofit/>
          </a:bodyPr>
          <a:lstStyle/>
          <a:p>
            <a:pPr marL="0" indent="0">
              <a:lnSpc>
                <a:spcPct val="120000"/>
              </a:lnSpc>
              <a:buNone/>
            </a:pPr>
            <a:r>
              <a:rPr lang="zh-CN" altLang="en-US" sz="2800" dirty="0" smtClean="0"/>
              <a:t>        从</a:t>
            </a:r>
            <a:r>
              <a:rPr lang="zh-CN" altLang="en-US" sz="2800" dirty="0"/>
              <a:t>股票投资的动机来讲，投资者投入一笔资金，预期得到若干收益。如果结果是</a:t>
            </a:r>
            <a:r>
              <a:rPr lang="zh-CN" altLang="en-US" sz="2800" dirty="0">
                <a:solidFill>
                  <a:srgbClr val="251BF7"/>
                </a:solidFill>
              </a:rPr>
              <a:t>实际收益小于预期收益</a:t>
            </a:r>
            <a:r>
              <a:rPr lang="zh-CN" altLang="en-US" sz="2800" dirty="0"/>
              <a:t>，两者之差就是股票投资的风险损失。从时间上来讲，投入本金是在当前，而持续期越长，股票价格变动的概率越大，风险也就越大</a:t>
            </a:r>
            <a:r>
              <a:rPr lang="zh-CN" altLang="en-US" sz="2800" dirty="0" smtClean="0"/>
              <a:t>。即便</a:t>
            </a:r>
            <a:r>
              <a:rPr lang="zh-CN" altLang="en-US" sz="2800" dirty="0"/>
              <a:t>投资者或专业受托投资者具有专业分析技术，能够抓住一些大趋势，也很难准确把握每一次股价的高点和低点，因此投资股票的最直接风险就来自股票价格的意外变动，尤其是非趋势性变动</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fontScale="325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smtClean="0"/>
              <a:t>三、</a:t>
            </a:r>
            <a:r>
              <a:rPr lang="zh-CN" altLang="en-US" sz="12000" b="1" dirty="0"/>
              <a:t>金融风险</a:t>
            </a:r>
            <a:r>
              <a:rPr lang="zh-CN" altLang="en-US" sz="12000" b="1" dirty="0" smtClean="0"/>
              <a:t>的特征</a:t>
            </a:r>
            <a:endParaRPr lang="en-US" altLang="zh-CN" sz="12000" b="1" dirty="0" smtClean="0"/>
          </a:p>
          <a:p>
            <a:pPr marL="0" indent="0">
              <a:lnSpc>
                <a:spcPct val="90000"/>
              </a:lnSpc>
              <a:buNone/>
            </a:pPr>
            <a:endParaRPr lang="en-US" altLang="zh-CN" sz="8600" b="1" dirty="0" smtClean="0"/>
          </a:p>
          <a:p>
            <a:pPr marL="0" indent="0">
              <a:lnSpc>
                <a:spcPts val="3400"/>
              </a:lnSpc>
              <a:buNone/>
            </a:pPr>
            <a:r>
              <a:rPr lang="en-US" altLang="zh-CN" sz="8600" b="1" dirty="0"/>
              <a:t> </a:t>
            </a:r>
            <a:r>
              <a:rPr lang="en-US" altLang="zh-CN" sz="8600" b="1" dirty="0" smtClean="0"/>
              <a:t> </a:t>
            </a:r>
            <a:r>
              <a:rPr lang="zh-CN" altLang="en-US" sz="8600" b="1" dirty="0" smtClean="0"/>
              <a:t>（一）普遍性</a:t>
            </a:r>
            <a:endParaRPr lang="en-US" altLang="zh-CN" sz="8600" b="1" dirty="0" smtClean="0"/>
          </a:p>
          <a:p>
            <a:pPr marL="0" indent="0">
              <a:lnSpc>
                <a:spcPts val="3400"/>
              </a:lnSpc>
              <a:buNone/>
            </a:pPr>
            <a:r>
              <a:rPr lang="zh-CN" altLang="en-US" sz="8600" b="1" dirty="0" smtClean="0"/>
              <a:t>  （二）不确定性</a:t>
            </a:r>
            <a:endParaRPr lang="en-US" altLang="zh-CN" sz="8600" b="1" dirty="0" smtClean="0"/>
          </a:p>
          <a:p>
            <a:pPr marL="0" indent="0">
              <a:lnSpc>
                <a:spcPts val="3400"/>
              </a:lnSpc>
              <a:buNone/>
            </a:pPr>
            <a:r>
              <a:rPr lang="zh-CN" altLang="en-US" sz="8600" b="1" dirty="0" smtClean="0"/>
              <a:t>  （三）隐蔽性</a:t>
            </a:r>
            <a:endParaRPr lang="en-US" altLang="zh-CN" sz="8600" b="1" dirty="0" smtClean="0"/>
          </a:p>
          <a:p>
            <a:pPr marL="0" indent="0">
              <a:lnSpc>
                <a:spcPts val="3400"/>
              </a:lnSpc>
              <a:buNone/>
            </a:pPr>
            <a:r>
              <a:rPr lang="zh-CN" altLang="en-US" sz="8600" b="1" dirty="0" smtClean="0"/>
              <a:t>  （四）扩散性</a:t>
            </a:r>
            <a:endParaRPr lang="en-US" altLang="zh-CN" sz="8600" b="1" dirty="0" smtClean="0"/>
          </a:p>
          <a:p>
            <a:pPr marL="0" indent="0">
              <a:lnSpc>
                <a:spcPts val="3400"/>
              </a:lnSpc>
              <a:buNone/>
            </a:pPr>
            <a:r>
              <a:rPr lang="zh-CN" altLang="en-US" sz="8600" b="1" dirty="0" smtClean="0"/>
              <a:t>  （五）可控性</a:t>
            </a:r>
            <a:endParaRPr lang="en-US" altLang="zh-CN" sz="8600" b="1" dirty="0" smtClean="0"/>
          </a:p>
          <a:p>
            <a:pPr marL="0" indent="0">
              <a:lnSpc>
                <a:spcPts val="3400"/>
              </a:lnSpc>
              <a:buNone/>
            </a:pPr>
            <a:r>
              <a:rPr lang="zh-CN" altLang="en-US" sz="8600" b="1" dirty="0" smtClean="0"/>
              <a:t>  （六）两面性（后补录）</a:t>
            </a:r>
            <a:endParaRPr lang="en-US" altLang="zh-CN" sz="8600" b="1"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fontScale="25000" lnSpcReduction="20000"/>
          </a:bodyPr>
          <a:lstStyle/>
          <a:p>
            <a:pPr marL="0" indent="0" algn="ctr">
              <a:buNone/>
            </a:pPr>
            <a:r>
              <a:rPr lang="zh-CN" altLang="en-US" sz="11200" b="1" dirty="0">
                <a:latin typeface="楷体" panose="02010609060101010101" pitchFamily="49" charset="-122"/>
                <a:ea typeface="楷体" panose="02010609060101010101" pitchFamily="49" charset="-122"/>
              </a:rPr>
              <a:t>第一节 金融风险的概念、种类及特征</a:t>
            </a:r>
            <a:endParaRPr lang="en-US" altLang="zh-CN" sz="11200" b="1" dirty="0">
              <a:latin typeface="楷体" panose="02010609060101010101" pitchFamily="49" charset="-122"/>
              <a:ea typeface="楷体" panose="02010609060101010101" pitchFamily="49" charset="-122"/>
            </a:endParaRPr>
          </a:p>
          <a:p>
            <a:pPr marL="0" indent="0" algn="ctr">
              <a:buNone/>
            </a:pPr>
            <a:endParaRPr lang="en-US" altLang="zh-CN" sz="8600" b="1" dirty="0">
              <a:latin typeface="楷体" panose="02010609060101010101" pitchFamily="49" charset="-122"/>
              <a:ea typeface="楷体" panose="02010609060101010101" pitchFamily="49" charset="-122"/>
            </a:endParaRPr>
          </a:p>
          <a:p>
            <a:pPr marL="0" indent="0">
              <a:lnSpc>
                <a:spcPct val="90000"/>
              </a:lnSpc>
              <a:buNone/>
            </a:pPr>
            <a:r>
              <a:rPr lang="zh-CN" altLang="en-US" sz="12000" b="1" dirty="0"/>
              <a:t>二、金融风险的种类</a:t>
            </a:r>
            <a:endParaRPr lang="en-US" altLang="zh-CN" sz="12000" b="1" dirty="0"/>
          </a:p>
          <a:p>
            <a:pPr marL="0" indent="0">
              <a:lnSpc>
                <a:spcPts val="3600"/>
              </a:lnSpc>
              <a:buNone/>
            </a:pPr>
            <a:r>
              <a:rPr lang="zh-CN" altLang="en-US" sz="11200" b="1" dirty="0" smtClean="0"/>
              <a:t>（八）其他风险</a:t>
            </a:r>
            <a:endParaRPr lang="en-US" altLang="zh-CN" sz="11200" b="1" dirty="0"/>
          </a:p>
          <a:p>
            <a:pPr marL="0" indent="0">
              <a:lnSpc>
                <a:spcPct val="120000"/>
              </a:lnSpc>
              <a:buNone/>
            </a:pPr>
            <a:r>
              <a:rPr lang="zh-CN" altLang="en-US" sz="11200" dirty="0" smtClean="0"/>
              <a:t>    </a:t>
            </a:r>
            <a:r>
              <a:rPr lang="en-US" altLang="zh-CN" sz="11200" b="1" dirty="0" smtClean="0"/>
              <a:t>1. </a:t>
            </a:r>
            <a:r>
              <a:rPr lang="zh-CN" altLang="en-US" sz="11200" b="1" dirty="0" smtClean="0"/>
              <a:t>法律风险</a:t>
            </a:r>
            <a:r>
              <a:rPr lang="zh-CN" altLang="en-US" sz="11200" dirty="0" smtClean="0"/>
              <a:t>，</a:t>
            </a:r>
            <a:r>
              <a:rPr lang="zh-CN" altLang="en-US" sz="11200" dirty="0"/>
              <a:t>是指从事金融活动的主体由于</a:t>
            </a:r>
            <a:r>
              <a:rPr lang="zh-CN" altLang="en-US" sz="11200" dirty="0">
                <a:solidFill>
                  <a:srgbClr val="251BF7"/>
                </a:solidFill>
              </a:rPr>
              <a:t>法律方面的问题而遭受损失的可能性</a:t>
            </a:r>
            <a:r>
              <a:rPr lang="zh-CN" altLang="en-US" sz="11200" dirty="0"/>
              <a:t>。这可能是因为从事金融活动的主体没有适当履行其</a:t>
            </a:r>
            <a:r>
              <a:rPr lang="zh-CN" altLang="en-US" sz="11200" dirty="0">
                <a:solidFill>
                  <a:srgbClr val="251BF7"/>
                </a:solidFill>
              </a:rPr>
              <a:t>对客户的法律和条款义务</a:t>
            </a:r>
            <a:r>
              <a:rPr lang="zh-CN" altLang="en-US" sz="11200" dirty="0"/>
              <a:t>，或者其行为</a:t>
            </a:r>
            <a:r>
              <a:rPr lang="zh-CN" altLang="en-US" sz="11200" dirty="0">
                <a:solidFill>
                  <a:srgbClr val="251BF7"/>
                </a:solidFill>
              </a:rPr>
              <a:t>触犯了相关法律规定</a:t>
            </a:r>
            <a:r>
              <a:rPr lang="zh-CN" altLang="en-US" sz="11200" dirty="0"/>
              <a:t>，或者其</a:t>
            </a:r>
            <a:r>
              <a:rPr lang="zh-CN" altLang="en-US" sz="11200" dirty="0">
                <a:solidFill>
                  <a:srgbClr val="251BF7"/>
                </a:solidFill>
              </a:rPr>
              <a:t>交易合同不符合法律</a:t>
            </a:r>
            <a:r>
              <a:rPr lang="zh-CN" altLang="en-US" sz="11200" dirty="0"/>
              <a:t>或金融监管部门的规定，甚至可能是经济主体的各种不道德或各类犯罪行为给金融资产造成了极大的</a:t>
            </a:r>
            <a:r>
              <a:rPr lang="zh-CN" altLang="en-US" sz="11200" dirty="0">
                <a:solidFill>
                  <a:srgbClr val="251BF7"/>
                </a:solidFill>
              </a:rPr>
              <a:t>威胁或损失</a:t>
            </a:r>
            <a:r>
              <a:rPr lang="zh-CN" altLang="en-US" sz="11200" dirty="0"/>
              <a:t>。关于因金融机构员工缺乏或有意罔顾法律而导致金融机构遭受风险的案例，</a:t>
            </a:r>
            <a:r>
              <a:rPr lang="zh-CN" altLang="en-US" sz="11200" dirty="0">
                <a:solidFill>
                  <a:srgbClr val="251BF7"/>
                </a:solidFill>
              </a:rPr>
              <a:t>可参见案例</a:t>
            </a:r>
            <a:r>
              <a:rPr lang="en-US" altLang="zh-CN" sz="11200" dirty="0">
                <a:solidFill>
                  <a:srgbClr val="251BF7"/>
                </a:solidFill>
              </a:rPr>
              <a:t>1-3</a:t>
            </a:r>
            <a:r>
              <a:rPr lang="zh-CN" altLang="en-US" sz="11200" dirty="0" smtClean="0"/>
              <a:t>。</a:t>
            </a:r>
            <a:endParaRPr lang="zh-CN" altLang="en-US" sz="112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normAutofit/>
          </a:bodyPr>
          <a:lstStyle/>
          <a:p>
            <a:pPr marL="0" indent="0">
              <a:buNone/>
            </a:pPr>
            <a:r>
              <a:rPr lang="en-US" altLang="zh-CN" dirty="0" smtClean="0"/>
              <a:t>    </a:t>
            </a:r>
            <a:r>
              <a:rPr lang="en-US" altLang="zh-CN" sz="2800" b="1" dirty="0" smtClean="0"/>
              <a:t>2. </a:t>
            </a:r>
            <a:r>
              <a:rPr lang="zh-CN" altLang="en-US" sz="2800" b="1" dirty="0" smtClean="0"/>
              <a:t>国家风险</a:t>
            </a:r>
            <a:r>
              <a:rPr lang="zh-CN" altLang="en-US" sz="2800" dirty="0" smtClean="0"/>
              <a:t>，是</a:t>
            </a:r>
            <a:r>
              <a:rPr lang="zh-CN" altLang="en-US" sz="2800" dirty="0"/>
              <a:t>指经济主体由于</a:t>
            </a:r>
            <a:r>
              <a:rPr lang="zh-CN" altLang="en-US" sz="2800" dirty="0">
                <a:solidFill>
                  <a:srgbClr val="251BF7"/>
                </a:solidFill>
              </a:rPr>
              <a:t>国家政治、经济、社会</a:t>
            </a:r>
            <a:r>
              <a:rPr lang="zh-CN" altLang="en-US" sz="2800" dirty="0"/>
              <a:t>等方面的重大变故而遭遇损失的可能性。产生国家风险的因素很多，包括</a:t>
            </a:r>
            <a:r>
              <a:rPr lang="zh-CN" altLang="en-US" sz="2800" dirty="0">
                <a:solidFill>
                  <a:srgbClr val="251BF7"/>
                </a:solidFill>
              </a:rPr>
              <a:t>结构性因素</a:t>
            </a:r>
            <a:r>
              <a:rPr lang="zh-CN" altLang="en-US" sz="2800" dirty="0"/>
              <a:t>、</a:t>
            </a:r>
            <a:r>
              <a:rPr lang="zh-CN" altLang="en-US" sz="2800" dirty="0">
                <a:solidFill>
                  <a:srgbClr val="251BF7"/>
                </a:solidFill>
              </a:rPr>
              <a:t>货币性因素</a:t>
            </a:r>
            <a:r>
              <a:rPr lang="zh-CN" altLang="en-US" sz="2800" dirty="0"/>
              <a:t>、</a:t>
            </a:r>
            <a:r>
              <a:rPr lang="zh-CN" altLang="en-US" sz="2800" dirty="0">
                <a:solidFill>
                  <a:srgbClr val="251BF7"/>
                </a:solidFill>
              </a:rPr>
              <a:t>国家政治性因素</a:t>
            </a:r>
            <a:r>
              <a:rPr lang="zh-CN" altLang="en-US" sz="2800" dirty="0"/>
              <a:t>、</a:t>
            </a:r>
            <a:r>
              <a:rPr lang="zh-CN" altLang="en-US" sz="2800" dirty="0">
                <a:solidFill>
                  <a:srgbClr val="251BF7"/>
                </a:solidFill>
              </a:rPr>
              <a:t>外部经济因素</a:t>
            </a:r>
            <a:r>
              <a:rPr lang="zh-CN" altLang="en-US" sz="2800" dirty="0"/>
              <a:t>和</a:t>
            </a:r>
            <a:r>
              <a:rPr lang="zh-CN" altLang="en-US" sz="2800" dirty="0">
                <a:solidFill>
                  <a:srgbClr val="251BF7"/>
                </a:solidFill>
              </a:rPr>
              <a:t>流动性</a:t>
            </a:r>
            <a:r>
              <a:rPr lang="zh-CN" altLang="en-US" sz="2800" dirty="0" smtClean="0">
                <a:solidFill>
                  <a:srgbClr val="251BF7"/>
                </a:solidFill>
              </a:rPr>
              <a:t>因素</a:t>
            </a:r>
            <a:r>
              <a:rPr lang="zh-CN" altLang="en-US" sz="2800" dirty="0" smtClean="0"/>
              <a:t>。</a:t>
            </a:r>
            <a:endParaRPr lang="en-US" altLang="zh-CN" sz="2800" dirty="0" smtClean="0"/>
          </a:p>
          <a:p>
            <a:pPr marL="0" indent="0">
              <a:buNone/>
            </a:pPr>
            <a:r>
              <a:rPr lang="en-US" altLang="zh-CN" sz="2800" dirty="0"/>
              <a:t> </a:t>
            </a:r>
            <a:r>
              <a:rPr lang="en-US" altLang="zh-CN" sz="2800" dirty="0" smtClean="0"/>
              <a:t>   </a:t>
            </a:r>
          </a:p>
          <a:p>
            <a:pPr marL="0" indent="0">
              <a:buNone/>
            </a:pPr>
            <a:r>
              <a:rPr lang="en-US" altLang="zh-CN" sz="2800" dirty="0"/>
              <a:t> </a:t>
            </a:r>
            <a:r>
              <a:rPr lang="en-US" altLang="zh-CN" sz="2800" dirty="0" smtClean="0"/>
              <a:t>   </a:t>
            </a:r>
            <a:r>
              <a:rPr lang="zh-CN" altLang="en-US" sz="2800" dirty="0" smtClean="0"/>
              <a:t>国家</a:t>
            </a:r>
            <a:r>
              <a:rPr lang="zh-CN" altLang="en-US" sz="2800" dirty="0"/>
              <a:t>风险一般具有两个突出的特征：一是</a:t>
            </a:r>
            <a:r>
              <a:rPr lang="zh-CN" altLang="en-US" sz="2800" dirty="0">
                <a:solidFill>
                  <a:srgbClr val="251BF7"/>
                </a:solidFill>
              </a:rPr>
              <a:t>限于</a:t>
            </a:r>
            <a:r>
              <a:rPr lang="zh-CN" altLang="en-US" sz="2800" dirty="0"/>
              <a:t>经济主体开展</a:t>
            </a:r>
            <a:r>
              <a:rPr lang="zh-CN" altLang="en-US" sz="2800" dirty="0">
                <a:solidFill>
                  <a:srgbClr val="251BF7"/>
                </a:solidFill>
              </a:rPr>
              <a:t>国际金融业务</a:t>
            </a:r>
            <a:r>
              <a:rPr lang="zh-CN" altLang="en-US" sz="2800" dirty="0"/>
              <a:t>可能面临的国家风险；二是国家风险</a:t>
            </a:r>
            <a:r>
              <a:rPr lang="zh-CN" altLang="en-US" sz="2800" dirty="0">
                <a:solidFill>
                  <a:srgbClr val="251BF7"/>
                </a:solidFill>
              </a:rPr>
              <a:t>多属于系统性风险</a:t>
            </a:r>
            <a:r>
              <a:rPr lang="zh-CN" altLang="en-US" sz="2800" dirty="0"/>
              <a:t>，经济主体难以通过在东道国的分散投资或其他的避险活动来避开这种风险。政治动荡和系统性的经济景气突变一般会导致国家风险。</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第二节 </a:t>
            </a:r>
            <a:r>
              <a:rPr lang="zh-CN" altLang="en-US" sz="2800" b="1" dirty="0">
                <a:latin typeface="楷体" panose="02010609060101010101" pitchFamily="49" charset="-122"/>
                <a:ea typeface="楷体" panose="02010609060101010101" pitchFamily="49" charset="-122"/>
              </a:rPr>
              <a:t>金融风险</a:t>
            </a:r>
            <a:r>
              <a:rPr lang="zh-CN" altLang="en-US" sz="2800" b="1" dirty="0" smtClean="0">
                <a:latin typeface="楷体" panose="02010609060101010101" pitchFamily="49" charset="-122"/>
                <a:ea typeface="楷体" panose="02010609060101010101" pitchFamily="49" charset="-122"/>
              </a:rPr>
              <a:t>的危害</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r>
              <a:rPr lang="zh-CN" altLang="en-US" sz="2800" b="1" dirty="0" smtClean="0"/>
              <a:t>一、对经济单位的危害</a:t>
            </a:r>
            <a:endParaRPr lang="en-US" altLang="zh-CN" sz="2800" b="1" dirty="0"/>
          </a:p>
          <a:p>
            <a:pPr marL="0" indent="0">
              <a:lnSpc>
                <a:spcPts val="3900"/>
              </a:lnSpc>
              <a:buNone/>
            </a:pPr>
            <a:r>
              <a:rPr lang="zh-CN" altLang="en-US" sz="2800" dirty="0" smtClean="0"/>
              <a:t>    一</a:t>
            </a:r>
            <a:r>
              <a:rPr lang="zh-CN" altLang="en-US" sz="2800" dirty="0"/>
              <a:t>个经济单位是直接参与金融活动的主体，金融风险会对其造成直接的影响，有时损失甚至巨大。比如，一家投资</a:t>
            </a:r>
            <a:r>
              <a:rPr lang="zh-CN" altLang="en-US" sz="2800" dirty="0" smtClean="0"/>
              <a:t>机构</a:t>
            </a:r>
            <a:r>
              <a:rPr lang="zh-CN" altLang="en-US" sz="2800" dirty="0" smtClean="0">
                <a:solidFill>
                  <a:srgbClr val="251BF7"/>
                </a:solidFill>
              </a:rPr>
              <a:t>投资外汇</a:t>
            </a:r>
            <a:r>
              <a:rPr lang="zh-CN" altLang="en-US" sz="2800" dirty="0"/>
              <a:t>，旨在获取套汇价差或者套取利差，若汇率突然暴跌，该机构就将遭受巨大损失。再比如，一家投资</a:t>
            </a:r>
            <a:r>
              <a:rPr lang="zh-CN" altLang="en-US" sz="2800" dirty="0" smtClean="0"/>
              <a:t>机构</a:t>
            </a:r>
            <a:r>
              <a:rPr lang="zh-CN" altLang="en-US" sz="2800" dirty="0">
                <a:solidFill>
                  <a:srgbClr val="251BF7"/>
                </a:solidFill>
              </a:rPr>
              <a:t>投资</a:t>
            </a:r>
            <a:r>
              <a:rPr lang="zh-CN" altLang="en-US" sz="2800" dirty="0" smtClean="0">
                <a:solidFill>
                  <a:srgbClr val="251BF7"/>
                </a:solidFill>
              </a:rPr>
              <a:t>股票</a:t>
            </a:r>
            <a:r>
              <a:rPr lang="zh-CN" altLang="en-US" sz="2800" dirty="0"/>
              <a:t>，当股价大跌时，该机构也会遭受巨大损失；一个股指期货</a:t>
            </a:r>
            <a:r>
              <a:rPr lang="zh-CN" altLang="en-US" sz="2800" dirty="0" smtClean="0"/>
              <a:t>投资者投资</a:t>
            </a:r>
            <a:r>
              <a:rPr lang="zh-CN" altLang="en-US" sz="2800" dirty="0" smtClean="0">
                <a:solidFill>
                  <a:srgbClr val="251BF7"/>
                </a:solidFill>
              </a:rPr>
              <a:t>股指期货</a:t>
            </a:r>
            <a:r>
              <a:rPr lang="zh-CN" altLang="en-US" sz="2800" dirty="0" smtClean="0"/>
              <a:t>，股指</a:t>
            </a:r>
            <a:r>
              <a:rPr lang="zh-CN" altLang="en-US" sz="2800" dirty="0"/>
              <a:t>出现巨幅反向波动时也会遭受损失；</a:t>
            </a:r>
            <a:r>
              <a:rPr lang="zh-CN" altLang="en-US" sz="2800" dirty="0" smtClean="0"/>
              <a:t>等等。</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前  言</a:t>
            </a:r>
          </a:p>
        </p:txBody>
      </p:sp>
      <p:sp>
        <p:nvSpPr>
          <p:cNvPr id="3" name="内容占位符 2"/>
          <p:cNvSpPr>
            <a:spLocks noGrp="1"/>
          </p:cNvSpPr>
          <p:nvPr>
            <p:ph idx="1"/>
          </p:nvPr>
        </p:nvSpPr>
        <p:spPr>
          <a:xfrm>
            <a:off x="179512" y="1600200"/>
            <a:ext cx="8712968" cy="5069160"/>
          </a:xfrm>
        </p:spPr>
        <p:txBody>
          <a:bodyPr>
            <a:noAutofit/>
          </a:bodyPr>
          <a:lstStyle/>
          <a:p>
            <a:r>
              <a:rPr lang="zh-CN" altLang="zh-CN" sz="2400" dirty="0"/>
              <a:t>“金融风险概论”是国家开放大学金融学专业（专科）的一门</a:t>
            </a:r>
            <a:r>
              <a:rPr lang="zh-CN" altLang="zh-CN" sz="2400" dirty="0">
                <a:solidFill>
                  <a:srgbClr val="251BF7"/>
                </a:solidFill>
              </a:rPr>
              <a:t>专业</a:t>
            </a:r>
            <a:r>
              <a:rPr lang="zh-CN" altLang="zh-CN" sz="2400" dirty="0" smtClean="0">
                <a:solidFill>
                  <a:srgbClr val="251BF7"/>
                </a:solidFill>
              </a:rPr>
              <a:t>必修课</a:t>
            </a:r>
            <a:r>
              <a:rPr lang="zh-CN" altLang="zh-CN" sz="2400" dirty="0" smtClean="0"/>
              <a:t>。</a:t>
            </a:r>
            <a:r>
              <a:rPr lang="zh-CN" altLang="zh-CN" sz="2400" dirty="0"/>
              <a:t>本</a:t>
            </a:r>
            <a:r>
              <a:rPr lang="zh-CN" altLang="zh-CN" sz="2400" dirty="0" smtClean="0"/>
              <a:t>教材</a:t>
            </a:r>
            <a:r>
              <a:rPr lang="zh-CN" altLang="en-US" sz="2400" dirty="0" smtClean="0"/>
              <a:t>目的在于</a:t>
            </a:r>
            <a:r>
              <a:rPr lang="zh-CN" altLang="zh-CN" sz="2400" dirty="0" smtClean="0"/>
              <a:t>帮助</a:t>
            </a:r>
            <a:r>
              <a:rPr lang="zh-CN" altLang="zh-CN" sz="2400" dirty="0"/>
              <a:t>读者构建对金融风险的</a:t>
            </a:r>
            <a:r>
              <a:rPr lang="zh-CN" altLang="zh-CN" sz="2400" dirty="0">
                <a:solidFill>
                  <a:srgbClr val="251BF7"/>
                </a:solidFill>
              </a:rPr>
              <a:t>初步识别</a:t>
            </a:r>
            <a:r>
              <a:rPr lang="zh-CN" altLang="zh-CN" sz="2400" dirty="0"/>
              <a:t>和管理的</a:t>
            </a:r>
            <a:r>
              <a:rPr lang="zh-CN" altLang="zh-CN" sz="2400" dirty="0">
                <a:solidFill>
                  <a:srgbClr val="251BF7"/>
                </a:solidFill>
              </a:rPr>
              <a:t>基本框架</a:t>
            </a:r>
            <a:r>
              <a:rPr lang="zh-CN" altLang="zh-CN" sz="2400" dirty="0"/>
              <a:t>，促使读者掌握金融风险的相关</a:t>
            </a:r>
            <a:r>
              <a:rPr lang="zh-CN" altLang="zh-CN" sz="2400" dirty="0">
                <a:solidFill>
                  <a:srgbClr val="251BF7"/>
                </a:solidFill>
              </a:rPr>
              <a:t>理论知识</a:t>
            </a:r>
            <a:r>
              <a:rPr lang="zh-CN" altLang="zh-CN" sz="2400" dirty="0" smtClean="0"/>
              <a:t>，为</a:t>
            </a:r>
            <a:r>
              <a:rPr lang="zh-CN" altLang="zh-CN" sz="2400" dirty="0"/>
              <a:t>其未来更好地从事金融业务打下</a:t>
            </a:r>
            <a:r>
              <a:rPr lang="zh-CN" altLang="zh-CN" sz="2400" dirty="0" smtClean="0">
                <a:solidFill>
                  <a:srgbClr val="251BF7"/>
                </a:solidFill>
              </a:rPr>
              <a:t>坚实基础</a:t>
            </a:r>
            <a:r>
              <a:rPr lang="zh-CN" altLang="zh-CN" sz="2400" dirty="0" smtClean="0"/>
              <a:t>。</a:t>
            </a:r>
            <a:endParaRPr lang="en-US" altLang="zh-CN" sz="2400" dirty="0" smtClean="0"/>
          </a:p>
          <a:p>
            <a:r>
              <a:rPr lang="zh-CN" altLang="zh-CN" sz="2400" b="1" dirty="0" smtClean="0">
                <a:solidFill>
                  <a:srgbClr val="251BF7"/>
                </a:solidFill>
              </a:rPr>
              <a:t>十章</a:t>
            </a:r>
            <a:r>
              <a:rPr lang="zh-CN" altLang="en-US" sz="2400" dirty="0" smtClean="0"/>
              <a:t>，主要介绍了</a:t>
            </a:r>
            <a:r>
              <a:rPr lang="zh-CN" altLang="zh-CN" sz="2400" dirty="0" smtClean="0">
                <a:solidFill>
                  <a:srgbClr val="251BF7"/>
                </a:solidFill>
              </a:rPr>
              <a:t>利率、汇率、信用、流动性、操作、声誉、</a:t>
            </a:r>
            <a:r>
              <a:rPr lang="zh-CN" altLang="zh-CN" sz="2400" dirty="0">
                <a:solidFill>
                  <a:srgbClr val="251BF7"/>
                </a:solidFill>
              </a:rPr>
              <a:t>股票价格风险、互联网金融风险</a:t>
            </a:r>
            <a:r>
              <a:rPr lang="zh-CN" altLang="zh-CN" sz="2400" dirty="0"/>
              <a:t>等重要且常见的几大类金融风险的概念、特征、分类、成因，以及风险</a:t>
            </a:r>
            <a:r>
              <a:rPr lang="zh-CN" altLang="zh-CN" sz="2400" dirty="0">
                <a:solidFill>
                  <a:srgbClr val="251BF7"/>
                </a:solidFill>
              </a:rPr>
              <a:t>识别与</a:t>
            </a:r>
            <a:r>
              <a:rPr lang="zh-CN" altLang="zh-CN" sz="2400" dirty="0" smtClean="0">
                <a:solidFill>
                  <a:srgbClr val="251BF7"/>
                </a:solidFill>
              </a:rPr>
              <a:t>管理基本</a:t>
            </a:r>
            <a:r>
              <a:rPr lang="zh-CN" altLang="zh-CN" sz="2400" dirty="0">
                <a:solidFill>
                  <a:srgbClr val="251BF7"/>
                </a:solidFill>
              </a:rPr>
              <a:t>方法</a:t>
            </a:r>
            <a:r>
              <a:rPr lang="zh-CN" altLang="zh-CN" sz="2400" dirty="0"/>
              <a:t>，同时介绍了</a:t>
            </a:r>
            <a:r>
              <a:rPr lang="zh-CN" altLang="zh-CN" sz="2400" dirty="0">
                <a:solidFill>
                  <a:srgbClr val="251BF7"/>
                </a:solidFill>
              </a:rPr>
              <a:t>巴塞尔协议</a:t>
            </a:r>
            <a:r>
              <a:rPr lang="zh-CN" altLang="zh-CN" sz="2400" dirty="0"/>
              <a:t>的相关内容。</a:t>
            </a:r>
          </a:p>
          <a:p>
            <a:r>
              <a:rPr lang="zh-CN" altLang="zh-CN" sz="2400" dirty="0" smtClean="0"/>
              <a:t>在</a:t>
            </a:r>
            <a:r>
              <a:rPr lang="zh-CN" altLang="zh-CN" sz="2400" dirty="0"/>
              <a:t>教材的编写过程中，我们尽可能地将现代金融风险的</a:t>
            </a:r>
            <a:r>
              <a:rPr lang="zh-CN" altLang="zh-CN" sz="2400" dirty="0">
                <a:solidFill>
                  <a:srgbClr val="251BF7"/>
                </a:solidFill>
              </a:rPr>
              <a:t>特征与金融实践相结合</a:t>
            </a:r>
            <a:r>
              <a:rPr lang="zh-CN" altLang="zh-CN" sz="2400" dirty="0" smtClean="0"/>
              <a:t>，</a:t>
            </a:r>
            <a:r>
              <a:rPr lang="zh-CN" altLang="en-US" sz="2400" dirty="0" smtClean="0"/>
              <a:t>比如对</a:t>
            </a:r>
            <a:r>
              <a:rPr lang="zh-CN" altLang="zh-CN" sz="2400" dirty="0" smtClean="0"/>
              <a:t>互联网</a:t>
            </a:r>
            <a:r>
              <a:rPr lang="zh-CN" altLang="zh-CN" sz="2400" dirty="0"/>
              <a:t>金融出现后金融</a:t>
            </a:r>
            <a:r>
              <a:rPr lang="zh-CN" altLang="zh-CN" sz="2400" dirty="0" smtClean="0"/>
              <a:t>风险的</a:t>
            </a:r>
            <a:r>
              <a:rPr lang="zh-CN" altLang="zh-CN" sz="2400" dirty="0"/>
              <a:t>一些新</a:t>
            </a:r>
            <a:r>
              <a:rPr lang="zh-CN" altLang="zh-CN" sz="2400" dirty="0" smtClean="0"/>
              <a:t>特征</a:t>
            </a:r>
            <a:r>
              <a:rPr lang="zh-CN" altLang="en-US" sz="2400" dirty="0" smtClean="0"/>
              <a:t>的描述</a:t>
            </a:r>
            <a:r>
              <a:rPr lang="zh-CN" altLang="zh-CN" sz="2400" dirty="0" smtClean="0"/>
              <a:t>。教材</a:t>
            </a:r>
            <a:r>
              <a:rPr lang="zh-CN" altLang="en-US" sz="2400" dirty="0" smtClean="0"/>
              <a:t>还</a:t>
            </a:r>
            <a:r>
              <a:rPr lang="zh-CN" altLang="zh-CN" sz="2400" dirty="0" smtClean="0"/>
              <a:t>穿插</a:t>
            </a:r>
            <a:r>
              <a:rPr lang="zh-CN" altLang="en-US" sz="2400" dirty="0" smtClean="0"/>
              <a:t>了一些</a:t>
            </a:r>
            <a:r>
              <a:rPr lang="zh-CN" altLang="zh-CN" sz="2400" dirty="0" smtClean="0">
                <a:solidFill>
                  <a:srgbClr val="251BF7"/>
                </a:solidFill>
              </a:rPr>
              <a:t>案例</a:t>
            </a:r>
            <a:r>
              <a:rPr lang="zh-CN" altLang="zh-CN" sz="2400" dirty="0">
                <a:solidFill>
                  <a:srgbClr val="251BF7"/>
                </a:solidFill>
              </a:rPr>
              <a:t>和图表</a:t>
            </a:r>
            <a:r>
              <a:rPr lang="zh-CN" altLang="zh-CN" sz="2400" dirty="0" smtClean="0"/>
              <a:t>，</a:t>
            </a:r>
            <a:r>
              <a:rPr lang="zh-CN" altLang="en-US" sz="2400" dirty="0" smtClean="0"/>
              <a:t>以</a:t>
            </a:r>
            <a:r>
              <a:rPr lang="zh-CN" altLang="zh-CN" sz="2400" dirty="0" smtClean="0"/>
              <a:t>加强</a:t>
            </a:r>
            <a:r>
              <a:rPr lang="zh-CN" altLang="zh-CN" sz="2400" dirty="0"/>
              <a:t>读者对相关金融</a:t>
            </a:r>
            <a:r>
              <a:rPr lang="zh-CN" altLang="zh-CN" sz="2400" dirty="0" smtClean="0"/>
              <a:t>风险的</a:t>
            </a:r>
            <a:r>
              <a:rPr lang="zh-CN" altLang="zh-CN" sz="2400" dirty="0"/>
              <a:t>理解。</a:t>
            </a:r>
          </a:p>
          <a:p>
            <a:endParaRPr lang="zh-CN" altLang="en-US" sz="24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lnSpcReduction="10000"/>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第二节 </a:t>
            </a:r>
            <a:r>
              <a:rPr lang="zh-CN" altLang="en-US" sz="2800" b="1" dirty="0">
                <a:latin typeface="楷体" panose="02010609060101010101" pitchFamily="49" charset="-122"/>
                <a:ea typeface="楷体" panose="02010609060101010101" pitchFamily="49" charset="-122"/>
              </a:rPr>
              <a:t>金融风险</a:t>
            </a:r>
            <a:r>
              <a:rPr lang="zh-CN" altLang="en-US" sz="2800" b="1" dirty="0" smtClean="0">
                <a:latin typeface="楷体" panose="02010609060101010101" pitchFamily="49" charset="-122"/>
                <a:ea typeface="楷体" panose="02010609060101010101" pitchFamily="49" charset="-122"/>
              </a:rPr>
              <a:t>的危害</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r>
              <a:rPr lang="zh-CN" altLang="en-US" sz="2800" b="1" dirty="0" smtClean="0"/>
              <a:t>二、对金融与经济系统的危害</a:t>
            </a:r>
            <a:endParaRPr lang="en-US" altLang="zh-CN" sz="2800" b="1" dirty="0"/>
          </a:p>
          <a:p>
            <a:pPr marL="0" indent="0">
              <a:lnSpc>
                <a:spcPct val="120000"/>
              </a:lnSpc>
              <a:buNone/>
            </a:pPr>
            <a:r>
              <a:rPr lang="zh-CN" altLang="en-US" sz="2800" dirty="0" smtClean="0">
                <a:solidFill>
                  <a:srgbClr val="251BF7"/>
                </a:solidFill>
              </a:rPr>
              <a:t>（</a:t>
            </a:r>
            <a:r>
              <a:rPr lang="en-US" altLang="zh-CN" sz="2800" dirty="0">
                <a:solidFill>
                  <a:srgbClr val="251BF7"/>
                </a:solidFill>
              </a:rPr>
              <a:t>1</a:t>
            </a:r>
            <a:r>
              <a:rPr lang="zh-CN" altLang="en-US" sz="2800" dirty="0" smtClean="0">
                <a:solidFill>
                  <a:srgbClr val="251BF7"/>
                </a:solidFill>
              </a:rPr>
              <a:t>）弱化</a:t>
            </a:r>
            <a:r>
              <a:rPr lang="zh-CN" altLang="en-US" sz="2800" dirty="0">
                <a:solidFill>
                  <a:srgbClr val="251BF7"/>
                </a:solidFill>
              </a:rPr>
              <a:t>金融中介和信用分配职能</a:t>
            </a:r>
            <a:r>
              <a:rPr lang="zh-CN" altLang="en-US" sz="2800" dirty="0" smtClean="0"/>
              <a:t>。金融</a:t>
            </a:r>
            <a:r>
              <a:rPr lang="zh-CN" altLang="en-US" sz="2800" dirty="0"/>
              <a:t>风险会使金融企业信誉度下降，</a:t>
            </a:r>
            <a:r>
              <a:rPr lang="zh-CN" altLang="en-US" sz="2800" dirty="0" smtClean="0"/>
              <a:t>居民不</a:t>
            </a:r>
            <a:r>
              <a:rPr lang="zh-CN" altLang="en-US" sz="2800" dirty="0"/>
              <a:t>愿意把钱存入银行，从而使国内储蓄下滑，经济发展动力不足。</a:t>
            </a:r>
          </a:p>
          <a:p>
            <a:pPr marL="0" indent="0">
              <a:lnSpc>
                <a:spcPct val="120000"/>
              </a:lnSpc>
              <a:buNone/>
            </a:pPr>
            <a:r>
              <a:rPr lang="zh-CN" altLang="en-US" sz="2800" dirty="0">
                <a:solidFill>
                  <a:srgbClr val="251BF7"/>
                </a:solidFill>
              </a:rPr>
              <a:t>（</a:t>
            </a:r>
            <a:r>
              <a:rPr lang="en-US" altLang="zh-CN" sz="2800" dirty="0">
                <a:solidFill>
                  <a:srgbClr val="251BF7"/>
                </a:solidFill>
              </a:rPr>
              <a:t>2</a:t>
            </a:r>
            <a:r>
              <a:rPr lang="zh-CN" altLang="en-US" sz="2800" dirty="0" smtClean="0">
                <a:solidFill>
                  <a:srgbClr val="251BF7"/>
                </a:solidFill>
              </a:rPr>
              <a:t>）容易</a:t>
            </a:r>
            <a:r>
              <a:rPr lang="zh-CN" altLang="en-US" sz="2800" dirty="0">
                <a:solidFill>
                  <a:srgbClr val="251BF7"/>
                </a:solidFill>
              </a:rPr>
              <a:t>造成财政政策和货币政策的扭曲</a:t>
            </a:r>
            <a:r>
              <a:rPr lang="zh-CN" altLang="en-US" sz="2800" dirty="0"/>
              <a:t>。金融风险</a:t>
            </a:r>
            <a:r>
              <a:rPr lang="zh-CN" altLang="en-US" sz="2800" dirty="0" smtClean="0"/>
              <a:t>的有些损失会</a:t>
            </a:r>
            <a:r>
              <a:rPr lang="zh-CN" altLang="en-US" sz="2800" dirty="0">
                <a:solidFill>
                  <a:srgbClr val="251BF7"/>
                </a:solidFill>
              </a:rPr>
              <a:t>转嫁给财政</a:t>
            </a:r>
            <a:r>
              <a:rPr lang="zh-CN" altLang="en-US" sz="2800" dirty="0"/>
              <a:t>，</a:t>
            </a:r>
            <a:r>
              <a:rPr lang="zh-CN" altLang="en-US" sz="2800" dirty="0" smtClean="0"/>
              <a:t>加大赤字，财政</a:t>
            </a:r>
            <a:r>
              <a:rPr lang="zh-CN" altLang="en-US" sz="2800" dirty="0"/>
              <a:t>政策扭曲</a:t>
            </a:r>
            <a:r>
              <a:rPr lang="zh-CN" altLang="en-US" sz="2800" dirty="0" smtClean="0"/>
              <a:t>。为解救受困金融机构，</a:t>
            </a:r>
            <a:r>
              <a:rPr lang="zh-CN" altLang="en-US" sz="2800" dirty="0" smtClean="0">
                <a:solidFill>
                  <a:srgbClr val="251BF7"/>
                </a:solidFill>
              </a:rPr>
              <a:t>央行维护货币政策的可信度</a:t>
            </a:r>
            <a:r>
              <a:rPr lang="zh-CN" altLang="en-US" sz="2800" dirty="0" smtClean="0"/>
              <a:t>也受到质疑。</a:t>
            </a:r>
            <a:endParaRPr lang="zh-CN" altLang="en-US" sz="2800" dirty="0"/>
          </a:p>
          <a:p>
            <a:pPr marL="0" indent="0">
              <a:lnSpc>
                <a:spcPct val="120000"/>
              </a:lnSpc>
              <a:buNone/>
            </a:pPr>
            <a:r>
              <a:rPr lang="zh-CN" altLang="en-US" sz="2800" dirty="0"/>
              <a:t>（</a:t>
            </a:r>
            <a:r>
              <a:rPr lang="en-US" altLang="zh-CN" sz="2800" dirty="0"/>
              <a:t>3</a:t>
            </a:r>
            <a:r>
              <a:rPr lang="zh-CN" altLang="en-US" sz="2800" dirty="0"/>
              <a:t>）为了防范和化解金融风险，大部分的金融活动参与主体都会采取谨慎的应对之策，从而使</a:t>
            </a:r>
            <a:r>
              <a:rPr lang="zh-CN" altLang="en-US" sz="2800" dirty="0">
                <a:solidFill>
                  <a:srgbClr val="251BF7"/>
                </a:solidFill>
              </a:rPr>
              <a:t>社会总投资</a:t>
            </a:r>
            <a:r>
              <a:rPr lang="zh-CN" altLang="en-US" sz="2800" dirty="0"/>
              <a:t>和</a:t>
            </a:r>
            <a:r>
              <a:rPr lang="zh-CN" altLang="en-US" sz="2800" dirty="0">
                <a:solidFill>
                  <a:srgbClr val="251BF7"/>
                </a:solidFill>
              </a:rPr>
              <a:t>消费水平</a:t>
            </a:r>
            <a:r>
              <a:rPr lang="zh-CN" altLang="en-US" sz="2800" dirty="0"/>
              <a:t>受到牵制。</a:t>
            </a: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124744"/>
            <a:ext cx="9073008" cy="5616624"/>
          </a:xfrm>
        </p:spPr>
        <p:txBody>
          <a:bodyPr>
            <a:normAutofit fontScale="92500" lnSpcReduction="10000"/>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第二节 </a:t>
            </a:r>
            <a:r>
              <a:rPr lang="zh-CN" altLang="en-US" sz="2800" b="1" dirty="0">
                <a:latin typeface="楷体" panose="02010609060101010101" pitchFamily="49" charset="-122"/>
                <a:ea typeface="楷体" panose="02010609060101010101" pitchFamily="49" charset="-122"/>
              </a:rPr>
              <a:t>金融风险</a:t>
            </a:r>
            <a:r>
              <a:rPr lang="zh-CN" altLang="en-US" sz="2800" b="1" dirty="0" smtClean="0">
                <a:latin typeface="楷体" panose="02010609060101010101" pitchFamily="49" charset="-122"/>
                <a:ea typeface="楷体" panose="02010609060101010101" pitchFamily="49" charset="-122"/>
              </a:rPr>
              <a:t>的危害</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r>
              <a:rPr lang="zh-CN" altLang="en-US" sz="2800" b="1" dirty="0" smtClean="0"/>
              <a:t>三、对国家的国际地位的危害</a:t>
            </a:r>
            <a:endParaRPr lang="en-US" altLang="zh-CN" sz="2800" b="1" dirty="0"/>
          </a:p>
          <a:p>
            <a:pPr marL="0" indent="0">
              <a:lnSpc>
                <a:spcPct val="120000"/>
              </a:lnSpc>
              <a:buNone/>
            </a:pPr>
            <a:r>
              <a:rPr lang="en-US" altLang="zh-CN" sz="2800" dirty="0" smtClean="0"/>
              <a:t>        </a:t>
            </a:r>
            <a:r>
              <a:rPr lang="en-US" altLang="zh-CN" sz="2800" dirty="0" smtClean="0">
                <a:solidFill>
                  <a:srgbClr val="251BF7"/>
                </a:solidFill>
              </a:rPr>
              <a:t>1997</a:t>
            </a:r>
            <a:r>
              <a:rPr lang="zh-CN" altLang="en-US" sz="2800" dirty="0">
                <a:solidFill>
                  <a:srgbClr val="251BF7"/>
                </a:solidFill>
              </a:rPr>
              <a:t>年的亚洲金融危机</a:t>
            </a:r>
            <a:r>
              <a:rPr lang="zh-CN" altLang="en-US" sz="2800" dirty="0"/>
              <a:t>，使东南亚多个国家遭受重大损失，其中韩国在此次金融危机中遭受重创</a:t>
            </a:r>
            <a:r>
              <a:rPr lang="zh-CN" altLang="en-US" sz="2800" dirty="0" smtClean="0"/>
              <a:t>。为了获得国际货币基金组织的紧急</a:t>
            </a:r>
            <a:r>
              <a:rPr lang="zh-CN" altLang="en-US" sz="2800" dirty="0"/>
              <a:t>救助</a:t>
            </a:r>
            <a:r>
              <a:rPr lang="zh-CN" altLang="en-US" sz="2800" dirty="0" smtClean="0"/>
              <a:t>，韩国</a:t>
            </a:r>
            <a:r>
              <a:rPr lang="zh-CN" altLang="en-US" sz="2800" dirty="0"/>
              <a:t>政府不得不在一片哀声中采取措施，大规模整顿金融市场和治理金融环境，大宇公司等</a:t>
            </a:r>
            <a:r>
              <a:rPr lang="en-US" altLang="zh-CN" sz="2800" dirty="0"/>
              <a:t>16</a:t>
            </a:r>
            <a:r>
              <a:rPr lang="zh-CN" altLang="en-US" sz="2800" dirty="0"/>
              <a:t>家企业惨淡退出市场，</a:t>
            </a:r>
            <a:r>
              <a:rPr lang="en-US" altLang="zh-CN" sz="2800" dirty="0"/>
              <a:t>25</a:t>
            </a:r>
            <a:r>
              <a:rPr lang="zh-CN" altLang="en-US" sz="2800" dirty="0"/>
              <a:t>家大型银行中的</a:t>
            </a:r>
            <a:r>
              <a:rPr lang="en-US" altLang="zh-CN" sz="2800" dirty="0"/>
              <a:t>16</a:t>
            </a:r>
            <a:r>
              <a:rPr lang="zh-CN" altLang="en-US" sz="2800" dirty="0"/>
              <a:t>家退出历史舞台</a:t>
            </a:r>
            <a:r>
              <a:rPr lang="zh-CN" altLang="en-US" sz="2800" dirty="0" smtClean="0"/>
              <a:t>。</a:t>
            </a:r>
            <a:r>
              <a:rPr lang="zh-CN" altLang="en-US" sz="2800" dirty="0" smtClean="0">
                <a:solidFill>
                  <a:srgbClr val="251BF7"/>
                </a:solidFill>
              </a:rPr>
              <a:t>金融</a:t>
            </a:r>
            <a:r>
              <a:rPr lang="zh-CN" altLang="en-US" sz="2800" dirty="0">
                <a:solidFill>
                  <a:srgbClr val="251BF7"/>
                </a:solidFill>
              </a:rPr>
              <a:t>危机发生后，韩国经济陷入漫长的中低速增长</a:t>
            </a:r>
            <a:r>
              <a:rPr lang="zh-CN" altLang="en-US" sz="2800" dirty="0" smtClean="0">
                <a:solidFill>
                  <a:srgbClr val="251BF7"/>
                </a:solidFill>
              </a:rPr>
              <a:t>怪圈</a:t>
            </a:r>
            <a:r>
              <a:rPr lang="zh-CN" altLang="en-US" sz="2800" dirty="0" smtClean="0"/>
              <a:t>。</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dirty="0" smtClean="0"/>
              <a:t>这</a:t>
            </a:r>
            <a:r>
              <a:rPr lang="zh-CN" altLang="en-US" sz="2800" dirty="0"/>
              <a:t>场金融危机对韩国的另一个重大影响是：</a:t>
            </a:r>
            <a:r>
              <a:rPr lang="zh-CN" altLang="en-US" sz="2800" dirty="0">
                <a:solidFill>
                  <a:srgbClr val="251BF7"/>
                </a:solidFill>
              </a:rPr>
              <a:t>韩国人均产值从</a:t>
            </a:r>
            <a:r>
              <a:rPr lang="en-US" altLang="zh-CN" sz="2800" dirty="0">
                <a:solidFill>
                  <a:srgbClr val="251BF7"/>
                </a:solidFill>
              </a:rPr>
              <a:t>1</a:t>
            </a:r>
            <a:r>
              <a:rPr lang="zh-CN" altLang="en-US" sz="2800" dirty="0">
                <a:solidFill>
                  <a:srgbClr val="251BF7"/>
                </a:solidFill>
              </a:rPr>
              <a:t>万美元跌至近</a:t>
            </a:r>
            <a:r>
              <a:rPr lang="en-US" altLang="zh-CN" sz="2800" dirty="0">
                <a:solidFill>
                  <a:srgbClr val="251BF7"/>
                </a:solidFill>
              </a:rPr>
              <a:t>5 000</a:t>
            </a:r>
            <a:r>
              <a:rPr lang="zh-CN" altLang="en-US" sz="2800" dirty="0">
                <a:solidFill>
                  <a:srgbClr val="251BF7"/>
                </a:solidFill>
              </a:rPr>
              <a:t>美元</a:t>
            </a:r>
            <a:r>
              <a:rPr lang="zh-CN" altLang="en-US" sz="2800" dirty="0"/>
              <a:t>，韩国忍痛退出被称为“富人俱乐部”的经济合作与发展</a:t>
            </a:r>
            <a:r>
              <a:rPr lang="zh-CN" altLang="en-US" sz="2800" dirty="0" smtClean="0"/>
              <a:t>组织</a:t>
            </a:r>
            <a:r>
              <a:rPr lang="en-US" altLang="zh-CN" sz="2800" dirty="0" smtClean="0"/>
              <a:t>OECD</a:t>
            </a:r>
            <a:r>
              <a:rPr lang="zh-CN" altLang="en-US" sz="2800" dirty="0" smtClean="0"/>
              <a:t>。其</a:t>
            </a:r>
            <a:r>
              <a:rPr lang="zh-CN" altLang="en-US" sz="2800" dirty="0"/>
              <a:t>国际信用</a:t>
            </a:r>
            <a:r>
              <a:rPr lang="zh-CN" altLang="en-US" sz="2800" dirty="0" smtClean="0"/>
              <a:t>度也大大</a:t>
            </a:r>
            <a:r>
              <a:rPr lang="zh-CN" altLang="en-US" sz="2800" dirty="0"/>
              <a:t>降低，国际声誉和国际</a:t>
            </a:r>
            <a:r>
              <a:rPr lang="zh-CN" altLang="en-US" sz="2800" dirty="0" smtClean="0"/>
              <a:t>地位受到重大影响。</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340768"/>
            <a:ext cx="9073008" cy="5400600"/>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第二节 </a:t>
            </a:r>
            <a:r>
              <a:rPr lang="zh-CN" altLang="en-US" sz="2800" b="1" dirty="0">
                <a:latin typeface="楷体" panose="02010609060101010101" pitchFamily="49" charset="-122"/>
                <a:ea typeface="楷体" panose="02010609060101010101" pitchFamily="49" charset="-122"/>
              </a:rPr>
              <a:t>金融风险</a:t>
            </a:r>
            <a:r>
              <a:rPr lang="zh-CN" altLang="en-US" sz="2800" b="1" dirty="0" smtClean="0">
                <a:latin typeface="楷体" panose="02010609060101010101" pitchFamily="49" charset="-122"/>
                <a:ea typeface="楷体" panose="02010609060101010101" pitchFamily="49" charset="-122"/>
              </a:rPr>
              <a:t>的危害</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r>
              <a:rPr lang="zh-CN" altLang="en-US" sz="2800" b="1" dirty="0" smtClean="0"/>
              <a:t>四、对社会稳定的危害</a:t>
            </a:r>
            <a:endParaRPr lang="en-US" altLang="zh-CN" sz="2800" b="1" dirty="0"/>
          </a:p>
          <a:p>
            <a:pPr marL="0" indent="0">
              <a:lnSpc>
                <a:spcPct val="120000"/>
              </a:lnSpc>
              <a:buNone/>
            </a:pPr>
            <a:r>
              <a:rPr lang="zh-CN" altLang="en-US" sz="2800" dirty="0" smtClean="0"/>
              <a:t>    金融</a:t>
            </a:r>
            <a:r>
              <a:rPr lang="zh-CN" altLang="en-US" sz="2800" dirty="0"/>
              <a:t>机构作为经营</a:t>
            </a:r>
            <a:r>
              <a:rPr lang="zh-CN" altLang="en-US" sz="2800" dirty="0">
                <a:solidFill>
                  <a:srgbClr val="251BF7"/>
                </a:solidFill>
              </a:rPr>
              <a:t>货币信用</a:t>
            </a:r>
            <a:r>
              <a:rPr lang="zh-CN" altLang="en-US" sz="2800" dirty="0"/>
              <a:t>的特殊组织，具有明显</a:t>
            </a:r>
            <a:r>
              <a:rPr lang="zh-CN" altLang="en-US" sz="2800" dirty="0" smtClean="0"/>
              <a:t>的 </a:t>
            </a:r>
            <a:r>
              <a:rPr lang="zh-CN" altLang="en-US" sz="2800" dirty="0" smtClean="0">
                <a:solidFill>
                  <a:srgbClr val="251BF7"/>
                </a:solidFill>
              </a:rPr>
              <a:t>社会性</a:t>
            </a:r>
            <a:r>
              <a:rPr lang="zh-CN" altLang="en-US" sz="2800" dirty="0">
                <a:solidFill>
                  <a:srgbClr val="251BF7"/>
                </a:solidFill>
              </a:rPr>
              <a:t>特征</a:t>
            </a:r>
            <a:r>
              <a:rPr lang="zh-CN" altLang="en-US" sz="2800" dirty="0"/>
              <a:t>。社会公众是金融活动的主要参与者，包括存款人、投资者、被保险人等。金融风险会</a:t>
            </a:r>
            <a:r>
              <a:rPr lang="zh-CN" altLang="en-US" sz="2800" dirty="0" smtClean="0"/>
              <a:t>导致</a:t>
            </a:r>
            <a:r>
              <a:rPr lang="zh-CN" altLang="en-US" sz="2800" dirty="0" smtClean="0">
                <a:solidFill>
                  <a:srgbClr val="251BF7"/>
                </a:solidFill>
              </a:rPr>
              <a:t>财富缩水</a:t>
            </a:r>
            <a:r>
              <a:rPr lang="zh-CN" altLang="en-US" sz="2800" dirty="0"/>
              <a:t>、</a:t>
            </a:r>
            <a:r>
              <a:rPr lang="zh-CN" altLang="en-US" sz="2800" dirty="0" smtClean="0">
                <a:solidFill>
                  <a:srgbClr val="251BF7"/>
                </a:solidFill>
              </a:rPr>
              <a:t>收入下降</a:t>
            </a:r>
            <a:r>
              <a:rPr lang="zh-CN" altLang="en-US" sz="2800" dirty="0"/>
              <a:t>，甚至使人们的</a:t>
            </a:r>
            <a:r>
              <a:rPr lang="zh-CN" altLang="en-US" sz="2800" dirty="0">
                <a:solidFill>
                  <a:srgbClr val="251BF7"/>
                </a:solidFill>
              </a:rPr>
              <a:t>生活陷入极大的困境</a:t>
            </a:r>
            <a:r>
              <a:rPr lang="zh-CN" altLang="en-US" sz="2800" dirty="0"/>
              <a:t>，造成</a:t>
            </a:r>
            <a:r>
              <a:rPr lang="zh-CN" altLang="en-US" sz="2800" dirty="0">
                <a:solidFill>
                  <a:srgbClr val="251BF7"/>
                </a:solidFill>
              </a:rPr>
              <a:t>失业率上升</a:t>
            </a:r>
            <a:r>
              <a:rPr lang="zh-CN" altLang="en-US" sz="2800" dirty="0"/>
              <a:t>，由此引发</a:t>
            </a:r>
            <a:r>
              <a:rPr lang="zh-CN" altLang="en-US" sz="2800" dirty="0">
                <a:solidFill>
                  <a:srgbClr val="251BF7"/>
                </a:solidFill>
              </a:rPr>
              <a:t>社会秩序</a:t>
            </a:r>
            <a:r>
              <a:rPr lang="zh-CN" altLang="en-US" sz="2800" dirty="0"/>
              <a:t>混乱或社会动荡</a:t>
            </a:r>
            <a:r>
              <a:rPr lang="zh-CN" altLang="en-US" sz="2800" dirty="0" smtClean="0"/>
              <a:t>。</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dirty="0" smtClean="0"/>
              <a:t>金融</a:t>
            </a:r>
            <a:r>
              <a:rPr lang="zh-CN" altLang="en-US" sz="2800" dirty="0"/>
              <a:t>风险对</a:t>
            </a:r>
            <a:r>
              <a:rPr lang="zh-CN" altLang="en-US" sz="2800" dirty="0">
                <a:solidFill>
                  <a:srgbClr val="251BF7"/>
                </a:solidFill>
              </a:rPr>
              <a:t>社会政治安全</a:t>
            </a:r>
            <a:r>
              <a:rPr lang="zh-CN" altLang="en-US" sz="2800" dirty="0"/>
              <a:t>和</a:t>
            </a:r>
            <a:r>
              <a:rPr lang="zh-CN" altLang="en-US" sz="2800" dirty="0">
                <a:solidFill>
                  <a:srgbClr val="251BF7"/>
                </a:solidFill>
              </a:rPr>
              <a:t>政局稳定</a:t>
            </a:r>
            <a:r>
              <a:rPr lang="zh-CN" altLang="en-US" sz="2800" dirty="0"/>
              <a:t>也有不利影响。金融风险发生后，社会公众若对政府处置风险不利存在不满情绪，也可能会造成冲击政府部门、抗议等</a:t>
            </a:r>
            <a:r>
              <a:rPr lang="zh-CN" altLang="en-US" sz="2800" dirty="0">
                <a:solidFill>
                  <a:srgbClr val="251BF7"/>
                </a:solidFill>
              </a:rPr>
              <a:t>群体</a:t>
            </a:r>
            <a:r>
              <a:rPr lang="zh-CN" altLang="en-US" sz="2800" dirty="0" smtClean="0">
                <a:solidFill>
                  <a:srgbClr val="251BF7"/>
                </a:solidFill>
              </a:rPr>
              <a:t>事件</a:t>
            </a:r>
            <a:r>
              <a:rPr lang="zh-CN" altLang="en-US" sz="2800" dirty="0" smtClean="0"/>
              <a:t>。</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340768"/>
            <a:ext cx="9073008" cy="5400600"/>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第三节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风险管理的作用</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endParaRPr lang="en-US" altLang="zh-CN" sz="2800" b="1" dirty="0" smtClean="0"/>
          </a:p>
          <a:p>
            <a:pPr marL="0" indent="0">
              <a:lnSpc>
                <a:spcPts val="3300"/>
              </a:lnSpc>
              <a:buNone/>
            </a:pPr>
            <a:r>
              <a:rPr lang="zh-CN" altLang="en-US" sz="2800" b="1" dirty="0" smtClean="0"/>
              <a:t>一、金融风险管理的微观作用</a:t>
            </a:r>
            <a:r>
              <a:rPr lang="zh-CN" altLang="en-US" sz="2800" dirty="0" smtClean="0"/>
              <a:t>    </a:t>
            </a:r>
            <a:endParaRPr lang="en-US" altLang="zh-CN" sz="2800" dirty="0" smtClean="0"/>
          </a:p>
          <a:p>
            <a:pPr marL="0" indent="0">
              <a:lnSpc>
                <a:spcPts val="3300"/>
              </a:lnSpc>
              <a:buNone/>
            </a:pPr>
            <a:r>
              <a:rPr lang="zh-CN" altLang="en-US" sz="2800" dirty="0"/>
              <a:t>    （一）提高单个经济主体金融风险的</a:t>
            </a:r>
            <a:r>
              <a:rPr lang="zh-CN" altLang="en-US" sz="2800" dirty="0">
                <a:solidFill>
                  <a:srgbClr val="251BF7"/>
                </a:solidFill>
              </a:rPr>
              <a:t>防范和管理</a:t>
            </a:r>
            <a:r>
              <a:rPr lang="zh-CN" altLang="en-US" sz="2800" dirty="0" smtClean="0">
                <a:solidFill>
                  <a:srgbClr val="251BF7"/>
                </a:solidFill>
              </a:rPr>
              <a:t>意识</a:t>
            </a:r>
            <a:r>
              <a:rPr lang="zh-CN" altLang="en-US" sz="2800" dirty="0" smtClean="0"/>
              <a:t>。</a:t>
            </a:r>
            <a:endParaRPr lang="zh-CN" altLang="en-US" sz="2800" dirty="0"/>
          </a:p>
          <a:p>
            <a:pPr marL="0" indent="0">
              <a:lnSpc>
                <a:spcPts val="3300"/>
              </a:lnSpc>
              <a:buNone/>
            </a:pPr>
            <a:r>
              <a:rPr lang="zh-CN" altLang="en-US" sz="2800" dirty="0" smtClean="0"/>
              <a:t>    （</a:t>
            </a:r>
            <a:r>
              <a:rPr lang="zh-CN" altLang="en-US" sz="2800" dirty="0"/>
              <a:t>二）有利于经济主体提前采取</a:t>
            </a:r>
            <a:r>
              <a:rPr lang="zh-CN" altLang="en-US" sz="2800" dirty="0">
                <a:solidFill>
                  <a:srgbClr val="251BF7"/>
                </a:solidFill>
              </a:rPr>
              <a:t>预防措施</a:t>
            </a:r>
            <a:r>
              <a:rPr lang="zh-CN" altLang="en-US" sz="2800" dirty="0"/>
              <a:t>，将金融风险防范于初期或加以</a:t>
            </a:r>
            <a:r>
              <a:rPr lang="zh-CN" altLang="en-US" sz="2800" dirty="0" smtClean="0"/>
              <a:t>化解。</a:t>
            </a:r>
            <a:endParaRPr lang="zh-CN" altLang="en-US" sz="2800" dirty="0"/>
          </a:p>
          <a:p>
            <a:pPr marL="0" indent="0">
              <a:lnSpc>
                <a:spcPts val="3300"/>
              </a:lnSpc>
              <a:buNone/>
            </a:pPr>
            <a:r>
              <a:rPr lang="zh-CN" altLang="en-US" sz="2800" dirty="0" smtClean="0"/>
              <a:t>    （</a:t>
            </a:r>
            <a:r>
              <a:rPr lang="zh-CN" altLang="en-US" sz="2800" dirty="0"/>
              <a:t>三）为单个经济主体提供相对</a:t>
            </a:r>
            <a:r>
              <a:rPr lang="zh-CN" altLang="en-US" sz="2800" dirty="0">
                <a:solidFill>
                  <a:srgbClr val="251BF7"/>
                </a:solidFill>
              </a:rPr>
              <a:t>宽松、安全的资金筹集与经营环境</a:t>
            </a:r>
            <a:r>
              <a:rPr lang="zh-CN" altLang="en-US" sz="2800" dirty="0"/>
              <a:t>，提高资金使用</a:t>
            </a:r>
            <a:r>
              <a:rPr lang="zh-CN" altLang="en-US" sz="2800" dirty="0" smtClean="0"/>
              <a:t>效率。</a:t>
            </a:r>
            <a:endParaRPr lang="zh-CN" altLang="en-US" sz="2800" dirty="0"/>
          </a:p>
          <a:p>
            <a:pPr marL="0" indent="0">
              <a:lnSpc>
                <a:spcPts val="3300"/>
              </a:lnSpc>
              <a:buNone/>
            </a:pPr>
            <a:r>
              <a:rPr lang="zh-CN" altLang="en-US" sz="2800" dirty="0" smtClean="0"/>
              <a:t>    （</a:t>
            </a:r>
            <a:r>
              <a:rPr lang="zh-CN" altLang="en-US" sz="2800" dirty="0"/>
              <a:t>四）有利于金融机构树立</a:t>
            </a:r>
            <a:r>
              <a:rPr lang="zh-CN" altLang="en-US" sz="2800" dirty="0">
                <a:solidFill>
                  <a:srgbClr val="251BF7"/>
                </a:solidFill>
              </a:rPr>
              <a:t>良好的</a:t>
            </a:r>
            <a:r>
              <a:rPr lang="zh-CN" altLang="en-US" sz="2800" dirty="0" smtClean="0">
                <a:solidFill>
                  <a:srgbClr val="251BF7"/>
                </a:solidFill>
              </a:rPr>
              <a:t>形象</a:t>
            </a:r>
            <a:r>
              <a:rPr lang="zh-CN" altLang="en-US" sz="2800" dirty="0" smtClean="0"/>
              <a:t>。</a:t>
            </a:r>
            <a:endParaRPr lang="zh-CN" altLang="en-US" sz="2800" dirty="0"/>
          </a:p>
          <a:p>
            <a:pPr marL="0" indent="0">
              <a:lnSpc>
                <a:spcPts val="3300"/>
              </a:lnSpc>
              <a:buNone/>
            </a:pPr>
            <a:r>
              <a:rPr lang="zh-CN" altLang="en-US" sz="2800" dirty="0" smtClean="0"/>
              <a:t>    （</a:t>
            </a:r>
            <a:r>
              <a:rPr lang="zh-CN" altLang="en-US" sz="2800" dirty="0"/>
              <a:t>五）能够有效</a:t>
            </a:r>
            <a:r>
              <a:rPr lang="zh-CN" altLang="en-US" sz="2800" dirty="0">
                <a:solidFill>
                  <a:srgbClr val="251BF7"/>
                </a:solidFill>
              </a:rPr>
              <a:t>避免损失</a:t>
            </a:r>
            <a:r>
              <a:rPr lang="zh-CN" altLang="en-US" sz="2800" dirty="0"/>
              <a:t>，防止连锁金融风险的</a:t>
            </a:r>
            <a:r>
              <a:rPr lang="zh-CN" altLang="en-US" sz="2800" dirty="0" smtClean="0"/>
              <a:t>发生。</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第三节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风险管理的作用</a:t>
            </a:r>
            <a:endParaRPr lang="en-US" altLang="zh-CN" sz="2800" b="1" dirty="0">
              <a:latin typeface="楷体" panose="02010609060101010101" pitchFamily="49" charset="-122"/>
              <a:ea typeface="楷体" panose="02010609060101010101" pitchFamily="49" charset="-122"/>
            </a:endParaRPr>
          </a:p>
          <a:p>
            <a:pPr marL="0" indent="0">
              <a:lnSpc>
                <a:spcPts val="3300"/>
              </a:lnSpc>
              <a:buNone/>
            </a:pPr>
            <a:endParaRPr lang="en-US" altLang="zh-CN" sz="2800" b="1" dirty="0" smtClean="0"/>
          </a:p>
          <a:p>
            <a:pPr marL="0" indent="0">
              <a:lnSpc>
                <a:spcPts val="3300"/>
              </a:lnSpc>
              <a:buNone/>
            </a:pPr>
            <a:r>
              <a:rPr lang="zh-CN" altLang="en-US" sz="2800" b="1" dirty="0" smtClean="0"/>
              <a:t>二、金融风险管理的宏观作用</a:t>
            </a:r>
            <a:r>
              <a:rPr lang="zh-CN" altLang="en-US" sz="2800" dirty="0" smtClean="0"/>
              <a:t>    </a:t>
            </a:r>
            <a:endParaRPr lang="en-US" altLang="zh-CN" sz="2800" dirty="0" smtClean="0"/>
          </a:p>
          <a:p>
            <a:pPr marL="0" indent="0">
              <a:lnSpc>
                <a:spcPts val="3300"/>
              </a:lnSpc>
              <a:buNone/>
            </a:pPr>
            <a:r>
              <a:rPr lang="zh-CN" altLang="en-US" sz="2800" dirty="0" smtClean="0"/>
              <a:t>    （</a:t>
            </a:r>
            <a:r>
              <a:rPr lang="zh-CN" altLang="en-US" sz="2800" dirty="0"/>
              <a:t>一）金融风险管理是一国</a:t>
            </a:r>
            <a:r>
              <a:rPr lang="zh-CN" altLang="en-US" sz="2800" dirty="0">
                <a:solidFill>
                  <a:srgbClr val="251BF7"/>
                </a:solidFill>
              </a:rPr>
              <a:t>经济稳定</a:t>
            </a:r>
            <a:r>
              <a:rPr lang="zh-CN" altLang="en-US" sz="2800" dirty="0"/>
              <a:t>的需要</a:t>
            </a:r>
          </a:p>
          <a:p>
            <a:pPr marL="0" indent="0">
              <a:lnSpc>
                <a:spcPts val="3300"/>
              </a:lnSpc>
              <a:buNone/>
            </a:pPr>
            <a:r>
              <a:rPr lang="zh-CN" altLang="en-US" sz="2800" dirty="0" smtClean="0"/>
              <a:t>    （</a:t>
            </a:r>
            <a:r>
              <a:rPr lang="zh-CN" altLang="en-US" sz="2800" dirty="0"/>
              <a:t>二）金融风险管理是提升</a:t>
            </a:r>
            <a:r>
              <a:rPr lang="zh-CN" altLang="en-US" sz="2800" dirty="0">
                <a:solidFill>
                  <a:srgbClr val="251BF7"/>
                </a:solidFill>
              </a:rPr>
              <a:t>国际竞争力</a:t>
            </a:r>
            <a:r>
              <a:rPr lang="zh-CN" altLang="en-US" sz="2800" dirty="0"/>
              <a:t>的需要</a:t>
            </a:r>
          </a:p>
          <a:p>
            <a:pPr marL="0" indent="0">
              <a:lnSpc>
                <a:spcPts val="3300"/>
              </a:lnSpc>
              <a:buNone/>
            </a:pPr>
            <a:r>
              <a:rPr lang="zh-CN" altLang="en-US" sz="2800" dirty="0" smtClean="0"/>
              <a:t>    （</a:t>
            </a:r>
            <a:r>
              <a:rPr lang="zh-CN" altLang="en-US" sz="2800" dirty="0"/>
              <a:t>三）金融风险管理是规范</a:t>
            </a:r>
            <a:r>
              <a:rPr lang="zh-CN" altLang="en-US" sz="2800" dirty="0">
                <a:solidFill>
                  <a:srgbClr val="251BF7"/>
                </a:solidFill>
              </a:rPr>
              <a:t>金融市场秩序</a:t>
            </a:r>
            <a:r>
              <a:rPr lang="zh-CN" altLang="en-US" sz="2800" dirty="0"/>
              <a:t>的需要</a:t>
            </a:r>
          </a:p>
          <a:p>
            <a:pPr marL="0" indent="0">
              <a:lnSpc>
                <a:spcPts val="3300"/>
              </a:lnSpc>
              <a:buNone/>
            </a:pPr>
            <a:r>
              <a:rPr lang="zh-CN" altLang="en-US" sz="2800" dirty="0" smtClean="0"/>
              <a:t>    （</a:t>
            </a:r>
            <a:r>
              <a:rPr lang="zh-CN" altLang="en-US" sz="2800" dirty="0"/>
              <a:t>四）金融风险管理是</a:t>
            </a:r>
            <a:r>
              <a:rPr lang="zh-CN" altLang="en-US" sz="2800" dirty="0">
                <a:solidFill>
                  <a:srgbClr val="251BF7"/>
                </a:solidFill>
              </a:rPr>
              <a:t>优化资源配置</a:t>
            </a:r>
            <a:r>
              <a:rPr lang="zh-CN" altLang="en-US" sz="2800" dirty="0"/>
              <a:t>的需要。</a:t>
            </a: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第四节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风险管理的发展历程</a:t>
            </a:r>
            <a:endParaRPr lang="en-US" altLang="zh-CN" sz="2800" b="1" dirty="0" smtClean="0"/>
          </a:p>
          <a:p>
            <a:pPr marL="0" indent="0">
              <a:lnSpc>
                <a:spcPts val="3300"/>
              </a:lnSpc>
              <a:buNone/>
            </a:pPr>
            <a:r>
              <a:rPr lang="zh-CN" altLang="en-US" sz="2800" b="1" dirty="0" smtClean="0"/>
              <a:t>一、</a:t>
            </a:r>
            <a:r>
              <a:rPr lang="en-US" altLang="zh-CN" sz="2800" b="1" dirty="0"/>
              <a:t>20</a:t>
            </a:r>
            <a:r>
              <a:rPr lang="zh-CN" altLang="en-US" sz="2800" b="1" dirty="0"/>
              <a:t>世纪</a:t>
            </a:r>
            <a:r>
              <a:rPr lang="en-US" altLang="zh-CN" sz="2800" b="1" dirty="0"/>
              <a:t>70</a:t>
            </a:r>
            <a:r>
              <a:rPr lang="zh-CN" altLang="en-US" sz="2800" b="1" dirty="0"/>
              <a:t>年代以前</a:t>
            </a:r>
            <a:r>
              <a:rPr lang="zh-CN" altLang="en-US" sz="2800" b="1" dirty="0" smtClean="0"/>
              <a:t>的金融</a:t>
            </a:r>
            <a:r>
              <a:rPr lang="zh-CN" altLang="en-US" sz="2800" b="1" dirty="0"/>
              <a:t>风险</a:t>
            </a:r>
            <a:r>
              <a:rPr lang="zh-CN" altLang="en-US" sz="2800" b="1" dirty="0" smtClean="0"/>
              <a:t>及管理理论</a:t>
            </a:r>
            <a:r>
              <a:rPr lang="zh-CN" altLang="en-US" sz="2800" b="1" dirty="0"/>
              <a:t>和实践</a:t>
            </a:r>
            <a:endParaRPr lang="en-US" altLang="zh-CN" sz="2800" dirty="0" smtClean="0"/>
          </a:p>
          <a:p>
            <a:pPr marL="0" indent="0">
              <a:lnSpc>
                <a:spcPts val="3300"/>
              </a:lnSpc>
              <a:buNone/>
            </a:pPr>
            <a:r>
              <a:rPr lang="zh-CN" altLang="en-US" sz="2800" dirty="0" smtClean="0"/>
              <a:t>        </a:t>
            </a:r>
            <a:r>
              <a:rPr lang="zh-CN" altLang="en-US" sz="2800" dirty="0" smtClean="0">
                <a:solidFill>
                  <a:srgbClr val="251BF7"/>
                </a:solidFill>
              </a:rPr>
              <a:t>金本位制</a:t>
            </a:r>
            <a:r>
              <a:rPr lang="zh-CN" altLang="en-US" sz="2800" dirty="0">
                <a:solidFill>
                  <a:srgbClr val="251BF7"/>
                </a:solidFill>
              </a:rPr>
              <a:t>度</a:t>
            </a:r>
            <a:r>
              <a:rPr lang="zh-CN" altLang="en-US" sz="2800" dirty="0"/>
              <a:t>和</a:t>
            </a:r>
            <a:r>
              <a:rPr lang="zh-CN" altLang="en-US" sz="2800" dirty="0">
                <a:solidFill>
                  <a:srgbClr val="251BF7"/>
                </a:solidFill>
              </a:rPr>
              <a:t>布雷顿森林体系</a:t>
            </a:r>
            <a:r>
              <a:rPr lang="zh-CN" altLang="en-US" sz="2800" dirty="0"/>
              <a:t>的实施，以及各国政府对利率的严格控制，</a:t>
            </a:r>
            <a:r>
              <a:rPr lang="en-US" altLang="zh-CN" sz="2800" dirty="0"/>
              <a:t>20</a:t>
            </a:r>
            <a:r>
              <a:rPr lang="zh-CN" altLang="en-US" sz="2800" dirty="0"/>
              <a:t>世纪</a:t>
            </a:r>
            <a:r>
              <a:rPr lang="en-US" altLang="zh-CN" sz="2800" dirty="0"/>
              <a:t>70</a:t>
            </a:r>
            <a:r>
              <a:rPr lang="zh-CN" altLang="en-US" sz="2800" dirty="0"/>
              <a:t>年代以前的金融风险主要表现为证券市场的价格风险、金融机构的信用风险和流动性风险。</a:t>
            </a:r>
          </a:p>
          <a:p>
            <a:pPr marL="0" indent="0">
              <a:lnSpc>
                <a:spcPts val="3300"/>
              </a:lnSpc>
              <a:buNone/>
            </a:pPr>
            <a:r>
              <a:rPr lang="zh-CN" altLang="en-US" sz="2800" dirty="0" smtClean="0"/>
              <a:t>        首先</a:t>
            </a:r>
            <a:r>
              <a:rPr lang="zh-CN" altLang="en-US" sz="2800" dirty="0"/>
              <a:t>，</a:t>
            </a:r>
            <a:r>
              <a:rPr lang="en-US" altLang="zh-CN" sz="2800" dirty="0">
                <a:solidFill>
                  <a:srgbClr val="251BF7"/>
                </a:solidFill>
              </a:rPr>
              <a:t>20</a:t>
            </a:r>
            <a:r>
              <a:rPr lang="zh-CN" altLang="en-US" sz="2800" dirty="0">
                <a:solidFill>
                  <a:srgbClr val="251BF7"/>
                </a:solidFill>
              </a:rPr>
              <a:t>世纪</a:t>
            </a:r>
            <a:r>
              <a:rPr lang="en-US" altLang="zh-CN" sz="2800" dirty="0">
                <a:solidFill>
                  <a:srgbClr val="251BF7"/>
                </a:solidFill>
              </a:rPr>
              <a:t>70</a:t>
            </a:r>
            <a:r>
              <a:rPr lang="zh-CN" altLang="en-US" sz="2800" dirty="0">
                <a:solidFill>
                  <a:srgbClr val="251BF7"/>
                </a:solidFill>
              </a:rPr>
              <a:t>年代以前</a:t>
            </a:r>
            <a:r>
              <a:rPr lang="zh-CN" altLang="en-US" sz="2800" dirty="0"/>
              <a:t>，各国实行的多是</a:t>
            </a:r>
            <a:r>
              <a:rPr lang="zh-CN" altLang="en-US" sz="2800" dirty="0">
                <a:solidFill>
                  <a:srgbClr val="251BF7"/>
                </a:solidFill>
              </a:rPr>
              <a:t>固定汇率制度</a:t>
            </a:r>
            <a:r>
              <a:rPr lang="zh-CN" altLang="en-US" sz="2800" dirty="0"/>
              <a:t>。第一次世界大战前实行的是纯粹的</a:t>
            </a:r>
            <a:r>
              <a:rPr lang="zh-CN" altLang="en-US" sz="2800" dirty="0">
                <a:solidFill>
                  <a:srgbClr val="251BF7"/>
                </a:solidFill>
              </a:rPr>
              <a:t>金本位制度</a:t>
            </a:r>
            <a:r>
              <a:rPr lang="zh-CN" altLang="en-US" sz="2800" dirty="0"/>
              <a:t>，其汇率取决于两国货币的</a:t>
            </a:r>
            <a:r>
              <a:rPr lang="zh-CN" altLang="en-US" sz="2800" dirty="0">
                <a:solidFill>
                  <a:srgbClr val="251BF7"/>
                </a:solidFill>
              </a:rPr>
              <a:t>铸币</a:t>
            </a:r>
            <a:r>
              <a:rPr lang="zh-CN" altLang="en-US" sz="2800" dirty="0" smtClean="0">
                <a:solidFill>
                  <a:srgbClr val="251BF7"/>
                </a:solidFill>
              </a:rPr>
              <a:t>平价</a:t>
            </a:r>
            <a:r>
              <a:rPr lang="zh-CN" altLang="en-US" sz="2800" dirty="0" smtClean="0"/>
              <a:t>，</a:t>
            </a:r>
            <a:r>
              <a:rPr lang="zh-CN" altLang="en-US" sz="2800" dirty="0"/>
              <a:t>是两国货币（金铸币）的含金量之比。两国之间的</a:t>
            </a:r>
            <a:r>
              <a:rPr lang="zh-CN" altLang="en-US" sz="2800" dirty="0" smtClean="0"/>
              <a:t>汇率是</a:t>
            </a:r>
            <a:r>
              <a:rPr lang="zh-CN" altLang="en-US" sz="2800" dirty="0">
                <a:solidFill>
                  <a:srgbClr val="251BF7"/>
                </a:solidFill>
              </a:rPr>
              <a:t>围绕铸币平价汇率</a:t>
            </a:r>
            <a:r>
              <a:rPr lang="zh-CN" altLang="en-US" sz="2800" dirty="0"/>
              <a:t>限定在</a:t>
            </a:r>
            <a:r>
              <a:rPr lang="zh-CN" altLang="en-US" sz="2800" dirty="0">
                <a:solidFill>
                  <a:srgbClr val="251BF7"/>
                </a:solidFill>
              </a:rPr>
              <a:t>黄金输送费用</a:t>
            </a:r>
            <a:r>
              <a:rPr lang="zh-CN" altLang="en-US" sz="2800" dirty="0"/>
              <a:t>的范围内</a:t>
            </a:r>
            <a:r>
              <a:rPr lang="zh-CN" altLang="en-US" sz="2800" dirty="0" smtClean="0"/>
              <a:t>波动</a:t>
            </a:r>
            <a:r>
              <a:rPr lang="zh-CN" altLang="en-US" sz="2800" dirty="0"/>
              <a:t>，</a:t>
            </a:r>
            <a:r>
              <a:rPr lang="zh-CN" altLang="en-US" sz="2800" dirty="0" smtClean="0"/>
              <a:t>汇率风险很小。</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第四节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风险管理的发展历程</a:t>
            </a:r>
            <a:endParaRPr lang="en-US" altLang="zh-CN" sz="2800" b="1" dirty="0" smtClean="0"/>
          </a:p>
          <a:p>
            <a:pPr marL="0" indent="0">
              <a:lnSpc>
                <a:spcPts val="3300"/>
              </a:lnSpc>
              <a:buNone/>
            </a:pPr>
            <a:r>
              <a:rPr lang="zh-CN" altLang="en-US" sz="2800" b="1" dirty="0" smtClean="0"/>
              <a:t>一、</a:t>
            </a:r>
            <a:r>
              <a:rPr lang="en-US" altLang="zh-CN" sz="2800" b="1" dirty="0"/>
              <a:t>20</a:t>
            </a:r>
            <a:r>
              <a:rPr lang="zh-CN" altLang="en-US" sz="2800" b="1" dirty="0"/>
              <a:t>世纪</a:t>
            </a:r>
            <a:r>
              <a:rPr lang="en-US" altLang="zh-CN" sz="2800" b="1" dirty="0"/>
              <a:t>70</a:t>
            </a:r>
            <a:r>
              <a:rPr lang="zh-CN" altLang="en-US" sz="2800" b="1" dirty="0"/>
              <a:t>年代以前</a:t>
            </a:r>
            <a:r>
              <a:rPr lang="zh-CN" altLang="en-US" sz="2800" b="1" dirty="0" smtClean="0"/>
              <a:t>的金融</a:t>
            </a:r>
            <a:r>
              <a:rPr lang="zh-CN" altLang="en-US" sz="2800" b="1" dirty="0"/>
              <a:t>风险</a:t>
            </a:r>
            <a:r>
              <a:rPr lang="zh-CN" altLang="en-US" sz="2800" b="1" dirty="0" smtClean="0"/>
              <a:t>及管理理论</a:t>
            </a:r>
            <a:r>
              <a:rPr lang="zh-CN" altLang="en-US" sz="2800" b="1" dirty="0"/>
              <a:t>和实践</a:t>
            </a:r>
            <a:endParaRPr lang="en-US" altLang="zh-CN" sz="2800" dirty="0" smtClean="0"/>
          </a:p>
          <a:p>
            <a:pPr marL="0" indent="0">
              <a:lnSpc>
                <a:spcPts val="3300"/>
              </a:lnSpc>
              <a:buNone/>
            </a:pPr>
            <a:r>
              <a:rPr lang="zh-CN" altLang="en-US" sz="2800" dirty="0" smtClean="0"/>
              <a:t>        其次</a:t>
            </a:r>
            <a:r>
              <a:rPr lang="zh-CN" altLang="en-US" sz="2800" dirty="0"/>
              <a:t>，</a:t>
            </a:r>
            <a:r>
              <a:rPr lang="en-US" altLang="zh-CN" sz="2800" dirty="0"/>
              <a:t>20</a:t>
            </a:r>
            <a:r>
              <a:rPr lang="zh-CN" altLang="en-US" sz="2800" dirty="0"/>
              <a:t>世纪</a:t>
            </a:r>
            <a:r>
              <a:rPr lang="en-US" altLang="zh-CN" sz="2800" dirty="0"/>
              <a:t>70</a:t>
            </a:r>
            <a:r>
              <a:rPr lang="zh-CN" altLang="en-US" sz="2800" dirty="0"/>
              <a:t>年代以前，各国的</a:t>
            </a:r>
            <a:r>
              <a:rPr lang="zh-CN" altLang="en-US" sz="2800" dirty="0">
                <a:solidFill>
                  <a:srgbClr val="251BF7"/>
                </a:solidFill>
              </a:rPr>
              <a:t>利率基本上都受到严格的管制</a:t>
            </a:r>
            <a:r>
              <a:rPr lang="zh-CN" altLang="en-US" sz="2800" dirty="0"/>
              <a:t>，利率风险也并未引起人们的重视。利率管制的典型国家当首推美国。美国</a:t>
            </a:r>
            <a:r>
              <a:rPr lang="en-US" altLang="zh-CN" sz="2800" dirty="0">
                <a:solidFill>
                  <a:srgbClr val="251BF7"/>
                </a:solidFill>
              </a:rPr>
              <a:t>1933</a:t>
            </a:r>
            <a:r>
              <a:rPr lang="zh-CN" altLang="en-US" sz="2800" dirty="0">
                <a:solidFill>
                  <a:srgbClr val="251BF7"/>
                </a:solidFill>
              </a:rPr>
              <a:t>年颁布了</a:t>
            </a:r>
            <a:r>
              <a:rPr lang="en-US" altLang="zh-CN" sz="2800" dirty="0">
                <a:solidFill>
                  <a:srgbClr val="251BF7"/>
                </a:solidFill>
              </a:rPr>
              <a:t>《</a:t>
            </a:r>
            <a:r>
              <a:rPr lang="zh-CN" altLang="en-US" sz="2800" dirty="0">
                <a:solidFill>
                  <a:srgbClr val="251BF7"/>
                </a:solidFill>
              </a:rPr>
              <a:t>格拉斯</a:t>
            </a:r>
            <a:r>
              <a:rPr lang="en-US" altLang="zh-CN" sz="2800" dirty="0">
                <a:solidFill>
                  <a:srgbClr val="251BF7"/>
                </a:solidFill>
              </a:rPr>
              <a:t>-</a:t>
            </a:r>
            <a:r>
              <a:rPr lang="zh-CN" altLang="en-US" sz="2800" dirty="0">
                <a:solidFill>
                  <a:srgbClr val="251BF7"/>
                </a:solidFill>
              </a:rPr>
              <a:t>斯蒂格尔法案</a:t>
            </a:r>
            <a:r>
              <a:rPr lang="en-US" altLang="zh-CN" sz="2800" dirty="0">
                <a:solidFill>
                  <a:srgbClr val="251BF7"/>
                </a:solidFill>
              </a:rPr>
              <a:t>》</a:t>
            </a:r>
            <a:r>
              <a:rPr lang="zh-CN" altLang="en-US" sz="2800" dirty="0">
                <a:solidFill>
                  <a:srgbClr val="251BF7"/>
                </a:solidFill>
              </a:rPr>
              <a:t>，其中的第</a:t>
            </a:r>
            <a:r>
              <a:rPr lang="en-US" altLang="zh-CN" sz="2800" dirty="0">
                <a:solidFill>
                  <a:srgbClr val="251BF7"/>
                </a:solidFill>
              </a:rPr>
              <a:t>Q</a:t>
            </a:r>
            <a:r>
              <a:rPr lang="zh-CN" altLang="en-US" sz="2800" dirty="0">
                <a:solidFill>
                  <a:srgbClr val="251BF7"/>
                </a:solidFill>
              </a:rPr>
              <a:t>项条款</a:t>
            </a:r>
            <a:r>
              <a:rPr lang="zh-CN" altLang="en-US" sz="2800" dirty="0"/>
              <a:t>严格限制金融机构在吸收存款时提供超过政府规定上限的利率</a:t>
            </a:r>
            <a:r>
              <a:rPr lang="zh-CN" altLang="en-US" sz="2800" dirty="0" smtClean="0"/>
              <a:t>。</a:t>
            </a:r>
            <a:endParaRPr lang="zh-CN" altLang="en-US" sz="2800" dirty="0"/>
          </a:p>
          <a:p>
            <a:pPr marL="0" indent="0">
              <a:lnSpc>
                <a:spcPts val="3300"/>
              </a:lnSpc>
              <a:buNone/>
            </a:pPr>
            <a:r>
              <a:rPr lang="zh-CN" altLang="en-US" sz="2800" dirty="0" smtClean="0"/>
              <a:t>        证券市场</a:t>
            </a:r>
            <a:r>
              <a:rPr lang="zh-CN" altLang="en-US" sz="2800" dirty="0"/>
              <a:t>的</a:t>
            </a:r>
            <a:r>
              <a:rPr lang="zh-CN" altLang="en-US" sz="2800" dirty="0">
                <a:solidFill>
                  <a:srgbClr val="251BF7"/>
                </a:solidFill>
              </a:rPr>
              <a:t>价格风险</a:t>
            </a:r>
            <a:r>
              <a:rPr lang="zh-CN" altLang="en-US" sz="2800" dirty="0"/>
              <a:t>、金融机构的</a:t>
            </a:r>
            <a:r>
              <a:rPr lang="zh-CN" altLang="en-US" sz="2800" dirty="0">
                <a:solidFill>
                  <a:srgbClr val="251BF7"/>
                </a:solidFill>
              </a:rPr>
              <a:t>信用风险</a:t>
            </a:r>
            <a:r>
              <a:rPr lang="zh-CN" altLang="en-US" sz="2800" dirty="0"/>
              <a:t>和</a:t>
            </a:r>
            <a:r>
              <a:rPr lang="zh-CN" altLang="en-US" sz="2800" dirty="0">
                <a:solidFill>
                  <a:srgbClr val="251BF7"/>
                </a:solidFill>
              </a:rPr>
              <a:t>流动性风险</a:t>
            </a:r>
            <a:r>
              <a:rPr lang="zh-CN" altLang="en-US" sz="2800" dirty="0"/>
              <a:t>是这一时期的主要金融风险。这一时期的金融风险管理理论自然也就以这些风险为中心</a:t>
            </a:r>
            <a:r>
              <a:rPr lang="zh-CN" altLang="en-US" sz="2800" dirty="0" smtClean="0"/>
              <a:t>展开。</a:t>
            </a:r>
            <a:endParaRPr lang="zh-CN" altLang="en-US" sz="2800"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第四节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风险管理的发展历程</a:t>
            </a:r>
            <a:endParaRPr lang="en-US" altLang="zh-CN" sz="2800" b="1" dirty="0" smtClean="0"/>
          </a:p>
          <a:p>
            <a:pPr marL="0" indent="0">
              <a:lnSpc>
                <a:spcPts val="3300"/>
              </a:lnSpc>
              <a:buNone/>
            </a:pPr>
            <a:r>
              <a:rPr lang="zh-CN" altLang="en-US" sz="2800" b="1" dirty="0" smtClean="0"/>
              <a:t>二、</a:t>
            </a:r>
            <a:r>
              <a:rPr lang="en-US" altLang="zh-CN" sz="2800" b="1" dirty="0"/>
              <a:t>20</a:t>
            </a:r>
            <a:r>
              <a:rPr lang="zh-CN" altLang="en-US" sz="2800" b="1" dirty="0"/>
              <a:t>世纪</a:t>
            </a:r>
            <a:r>
              <a:rPr lang="en-US" altLang="zh-CN" sz="2800" b="1" dirty="0"/>
              <a:t>70</a:t>
            </a:r>
            <a:r>
              <a:rPr lang="zh-CN" altLang="en-US" sz="2800" b="1" dirty="0"/>
              <a:t>年代以后的全球金融市场的新特征与金融风险防范策略</a:t>
            </a:r>
            <a:endParaRPr lang="en-US" altLang="zh-CN" sz="2800" dirty="0" smtClean="0"/>
          </a:p>
          <a:p>
            <a:pPr marL="0" indent="0">
              <a:lnSpc>
                <a:spcPts val="3300"/>
              </a:lnSpc>
              <a:buNone/>
            </a:pPr>
            <a:r>
              <a:rPr lang="zh-CN" altLang="en-US" sz="2800" dirty="0" smtClean="0"/>
              <a:t>  </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b="1" dirty="0" smtClean="0"/>
              <a:t>新特征如下：</a:t>
            </a:r>
            <a:endParaRPr lang="en-US" altLang="zh-CN" sz="2800" b="1" dirty="0" smtClean="0"/>
          </a:p>
          <a:p>
            <a:pPr marL="0" indent="0">
              <a:lnSpc>
                <a:spcPts val="3300"/>
              </a:lnSpc>
              <a:buNone/>
            </a:pPr>
            <a:r>
              <a:rPr lang="zh-CN" altLang="en-US" sz="2800" dirty="0" smtClean="0"/>
              <a:t>（</a:t>
            </a:r>
            <a:r>
              <a:rPr lang="en-US" altLang="zh-CN" sz="2800" dirty="0" smtClean="0"/>
              <a:t>1</a:t>
            </a:r>
            <a:r>
              <a:rPr lang="zh-CN" altLang="en-US" sz="2800" dirty="0" smtClean="0"/>
              <a:t>）</a:t>
            </a:r>
            <a:r>
              <a:rPr lang="zh-CN" altLang="en-US" sz="2800" dirty="0" smtClean="0">
                <a:solidFill>
                  <a:srgbClr val="251BF7"/>
                </a:solidFill>
              </a:rPr>
              <a:t>金融自由化</a:t>
            </a:r>
            <a:endParaRPr lang="en-US" altLang="zh-CN" sz="2800" dirty="0" smtClean="0">
              <a:solidFill>
                <a:srgbClr val="251BF7"/>
              </a:solidFill>
            </a:endParaRPr>
          </a:p>
          <a:p>
            <a:pPr marL="0" indent="0">
              <a:lnSpc>
                <a:spcPts val="3300"/>
              </a:lnSpc>
              <a:buNone/>
            </a:pPr>
            <a:r>
              <a:rPr lang="zh-CN" altLang="en-US" sz="2800" dirty="0" smtClean="0"/>
              <a:t>（</a:t>
            </a:r>
            <a:r>
              <a:rPr lang="en-US" altLang="zh-CN" sz="2800" dirty="0" smtClean="0"/>
              <a:t>2</a:t>
            </a:r>
            <a:r>
              <a:rPr lang="zh-CN" altLang="en-US" sz="2800" dirty="0" smtClean="0"/>
              <a:t>）</a:t>
            </a:r>
            <a:r>
              <a:rPr lang="zh-CN" altLang="en-US" sz="2800" dirty="0" smtClean="0">
                <a:solidFill>
                  <a:srgbClr val="251BF7"/>
                </a:solidFill>
              </a:rPr>
              <a:t>金融行为证券化</a:t>
            </a:r>
            <a:endParaRPr lang="en-US" altLang="zh-CN" sz="2800" dirty="0" smtClean="0">
              <a:solidFill>
                <a:srgbClr val="251BF7"/>
              </a:solidFill>
            </a:endParaRPr>
          </a:p>
          <a:p>
            <a:pPr marL="0" indent="0">
              <a:lnSpc>
                <a:spcPts val="3300"/>
              </a:lnSpc>
              <a:buNone/>
            </a:pPr>
            <a:r>
              <a:rPr lang="zh-CN" altLang="en-US" sz="2800" dirty="0" smtClean="0"/>
              <a:t>（</a:t>
            </a:r>
            <a:r>
              <a:rPr lang="en-US" altLang="zh-CN" sz="2800" dirty="0" smtClean="0"/>
              <a:t>3</a:t>
            </a:r>
            <a:r>
              <a:rPr lang="zh-CN" altLang="en-US" sz="2800" dirty="0" smtClean="0"/>
              <a:t>）</a:t>
            </a:r>
            <a:r>
              <a:rPr lang="zh-CN" altLang="en-US" sz="2800" dirty="0" smtClean="0">
                <a:solidFill>
                  <a:srgbClr val="251BF7"/>
                </a:solidFill>
              </a:rPr>
              <a:t>金融一体化</a:t>
            </a:r>
            <a:endParaRPr lang="zh-CN" altLang="en-US" sz="2800" dirty="0">
              <a:solidFill>
                <a:srgbClr val="251BF7"/>
              </a:solidFill>
            </a:endParaRP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第四节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风险管理的发展历程</a:t>
            </a:r>
            <a:endParaRPr lang="en-US" altLang="zh-CN" sz="2800" b="1" dirty="0" smtClean="0"/>
          </a:p>
          <a:p>
            <a:pPr marL="0" indent="0">
              <a:lnSpc>
                <a:spcPts val="3300"/>
              </a:lnSpc>
              <a:buNone/>
            </a:pPr>
            <a:r>
              <a:rPr lang="zh-CN" altLang="en-US" sz="2800" b="1" dirty="0" smtClean="0"/>
              <a:t>三、</a:t>
            </a:r>
            <a:r>
              <a:rPr lang="en-US" altLang="zh-CN" sz="2800" b="1" dirty="0"/>
              <a:t>2015</a:t>
            </a:r>
            <a:r>
              <a:rPr lang="zh-CN" altLang="en-US" sz="2800" b="1" dirty="0"/>
              <a:t>年以来的新金融风险特征和金融风险管理</a:t>
            </a:r>
            <a:r>
              <a:rPr lang="zh-CN" altLang="en-US" sz="2800" b="1" dirty="0" smtClean="0"/>
              <a:t>举措</a:t>
            </a:r>
            <a:endParaRPr lang="en-US" altLang="zh-CN" sz="2800" dirty="0" smtClean="0"/>
          </a:p>
          <a:p>
            <a:pPr marL="0" indent="0">
              <a:lnSpc>
                <a:spcPts val="3300"/>
              </a:lnSpc>
              <a:buNone/>
            </a:pPr>
            <a:r>
              <a:rPr lang="zh-CN" altLang="en-US" sz="2800" dirty="0" smtClean="0"/>
              <a:t>  </a:t>
            </a:r>
            <a:r>
              <a:rPr lang="en-US" altLang="zh-CN" sz="2800" dirty="0" smtClean="0"/>
              <a:t>2015</a:t>
            </a:r>
            <a:r>
              <a:rPr lang="zh-CN" altLang="en-US" sz="2800" dirty="0" smtClean="0"/>
              <a:t>年以来，</a:t>
            </a:r>
            <a:r>
              <a:rPr lang="zh-CN" altLang="en-US" sz="2800" dirty="0" smtClean="0">
                <a:solidFill>
                  <a:srgbClr val="251BF7"/>
                </a:solidFill>
              </a:rPr>
              <a:t>互联网金融</a:t>
            </a:r>
            <a:r>
              <a:rPr lang="zh-CN" altLang="en-US" sz="2800" dirty="0" smtClean="0"/>
              <a:t>爆发式</a:t>
            </a:r>
            <a:r>
              <a:rPr lang="zh-CN" altLang="en-US" sz="2800" dirty="0"/>
              <a:t>增长</a:t>
            </a:r>
            <a:r>
              <a:rPr lang="zh-CN" altLang="en-US" sz="2800" dirty="0" smtClean="0"/>
              <a:t>，出现了</a:t>
            </a:r>
            <a:r>
              <a:rPr lang="zh-CN" altLang="en-US" sz="2800" dirty="0" smtClean="0">
                <a:solidFill>
                  <a:srgbClr val="251BF7"/>
                </a:solidFill>
              </a:rPr>
              <a:t>金融</a:t>
            </a:r>
            <a:r>
              <a:rPr lang="zh-CN" altLang="en-US" sz="2800" dirty="0">
                <a:solidFill>
                  <a:srgbClr val="251BF7"/>
                </a:solidFill>
              </a:rPr>
              <a:t>科技</a:t>
            </a:r>
            <a:r>
              <a:rPr lang="zh-CN" altLang="en-US" sz="2800" dirty="0"/>
              <a:t>、</a:t>
            </a:r>
            <a:r>
              <a:rPr lang="zh-CN" altLang="en-US" sz="2800" dirty="0">
                <a:solidFill>
                  <a:srgbClr val="251BF7"/>
                </a:solidFill>
              </a:rPr>
              <a:t>大数据</a:t>
            </a:r>
            <a:r>
              <a:rPr lang="zh-CN" altLang="en-US" sz="2800" dirty="0"/>
              <a:t>和</a:t>
            </a:r>
            <a:r>
              <a:rPr lang="zh-CN" altLang="en-US" sz="2800" dirty="0">
                <a:solidFill>
                  <a:srgbClr val="251BF7"/>
                </a:solidFill>
              </a:rPr>
              <a:t>云计算</a:t>
            </a:r>
            <a:r>
              <a:rPr lang="zh-CN" altLang="en-US" sz="2800" dirty="0"/>
              <a:t>等技术，以及</a:t>
            </a:r>
            <a:r>
              <a:rPr lang="zh-CN" altLang="en-US" sz="2800" dirty="0">
                <a:solidFill>
                  <a:srgbClr val="251BF7"/>
                </a:solidFill>
              </a:rPr>
              <a:t>区块链</a:t>
            </a:r>
            <a:r>
              <a:rPr lang="zh-CN" altLang="en-US" sz="2800" dirty="0"/>
              <a:t>、</a:t>
            </a:r>
            <a:r>
              <a:rPr lang="zh-CN" altLang="en-US" sz="2800" dirty="0">
                <a:solidFill>
                  <a:srgbClr val="251BF7"/>
                </a:solidFill>
              </a:rPr>
              <a:t>虚拟货币</a:t>
            </a:r>
            <a:r>
              <a:rPr lang="zh-CN" altLang="en-US" sz="2800" dirty="0"/>
              <a:t>、</a:t>
            </a:r>
            <a:r>
              <a:rPr lang="zh-CN" altLang="en-US" sz="2800" dirty="0">
                <a:solidFill>
                  <a:srgbClr val="251BF7"/>
                </a:solidFill>
              </a:rPr>
              <a:t>第三方支付</a:t>
            </a:r>
            <a:r>
              <a:rPr lang="zh-CN" altLang="en-US" sz="2800" dirty="0"/>
              <a:t>等在内的</a:t>
            </a:r>
            <a:r>
              <a:rPr lang="zh-CN" altLang="en-US" sz="2800" dirty="0" smtClean="0"/>
              <a:t>一系列“</a:t>
            </a:r>
            <a:r>
              <a:rPr lang="zh-CN" altLang="en-US" sz="2800" b="1" dirty="0" smtClean="0"/>
              <a:t>新金融现象</a:t>
            </a:r>
            <a:r>
              <a:rPr lang="zh-CN" altLang="en-US" sz="2800" dirty="0" smtClean="0"/>
              <a:t>”。</a:t>
            </a:r>
            <a:r>
              <a:rPr lang="zh-CN" altLang="en-US" sz="2800" b="1" dirty="0" smtClean="0"/>
              <a:t>新金融的特征</a:t>
            </a:r>
            <a:r>
              <a:rPr lang="zh-CN" altLang="en-US" sz="2800" dirty="0" smtClean="0"/>
              <a:t>：</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1</a:t>
            </a:r>
            <a:r>
              <a:rPr lang="zh-CN" altLang="en-US" sz="2800" dirty="0"/>
              <a:t>）新金融依托</a:t>
            </a:r>
            <a:r>
              <a:rPr lang="zh-CN" altLang="en-US" sz="2800" dirty="0">
                <a:solidFill>
                  <a:srgbClr val="251BF7"/>
                </a:solidFill>
              </a:rPr>
              <a:t>工业</a:t>
            </a:r>
            <a:r>
              <a:rPr lang="en-US" altLang="zh-CN" sz="2800" dirty="0" smtClean="0">
                <a:solidFill>
                  <a:srgbClr val="251BF7"/>
                </a:solidFill>
              </a:rPr>
              <a:t>4.0</a:t>
            </a:r>
            <a:r>
              <a:rPr lang="zh-CN" altLang="en-US" sz="2800" dirty="0">
                <a:solidFill>
                  <a:srgbClr val="251BF7"/>
                </a:solidFill>
              </a:rPr>
              <a:t>时代</a:t>
            </a:r>
            <a:r>
              <a:rPr lang="zh-CN" altLang="en-US" sz="2800" dirty="0"/>
              <a:t>背景而产生。</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2</a:t>
            </a:r>
            <a:r>
              <a:rPr lang="zh-CN" altLang="en-US" sz="2800" dirty="0"/>
              <a:t>）新金融对应新的生产要素，那就是</a:t>
            </a:r>
            <a:r>
              <a:rPr lang="zh-CN" altLang="en-US" sz="2800" dirty="0">
                <a:solidFill>
                  <a:srgbClr val="251BF7"/>
                </a:solidFill>
              </a:rPr>
              <a:t>信息数据资源</a:t>
            </a:r>
            <a:r>
              <a:rPr lang="zh-CN" altLang="en-US" sz="2800" dirty="0"/>
              <a:t>。</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3</a:t>
            </a:r>
            <a:r>
              <a:rPr lang="zh-CN" altLang="en-US" sz="2800" dirty="0"/>
              <a:t>）新金融具有</a:t>
            </a:r>
            <a:r>
              <a:rPr lang="zh-CN" altLang="en-US" sz="2800" dirty="0">
                <a:solidFill>
                  <a:srgbClr val="251BF7"/>
                </a:solidFill>
              </a:rPr>
              <a:t>普惠性质</a:t>
            </a:r>
            <a:r>
              <a:rPr lang="zh-CN" altLang="en-US" sz="2800" dirty="0"/>
              <a:t>。</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4</a:t>
            </a:r>
            <a:r>
              <a:rPr lang="zh-CN" altLang="en-US" sz="2800" dirty="0"/>
              <a:t>）新金融</a:t>
            </a:r>
            <a:r>
              <a:rPr lang="zh-CN" altLang="en-US" sz="2800" dirty="0">
                <a:solidFill>
                  <a:srgbClr val="251BF7"/>
                </a:solidFill>
              </a:rPr>
              <a:t>突破了时空</a:t>
            </a:r>
            <a:r>
              <a:rPr lang="zh-CN" altLang="en-US" sz="2800" dirty="0"/>
              <a:t>限制。</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5</a:t>
            </a:r>
            <a:r>
              <a:rPr lang="zh-CN" altLang="en-US" sz="2800" dirty="0"/>
              <a:t>）新金融的风险具有更强、更广、更快的</a:t>
            </a:r>
            <a:r>
              <a:rPr lang="zh-CN" altLang="en-US" sz="2800" dirty="0">
                <a:solidFill>
                  <a:srgbClr val="251BF7"/>
                </a:solidFill>
              </a:rPr>
              <a:t>扩散效应</a:t>
            </a:r>
            <a:r>
              <a:rPr lang="zh-CN" altLang="en-US" sz="2800" dirty="0"/>
              <a:t>。</a:t>
            </a:r>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14" y="1412776"/>
            <a:ext cx="9073008" cy="5328592"/>
          </a:xfrm>
        </p:spPr>
        <p:txBody>
          <a:bodyPr>
            <a:normAutofit/>
          </a:bodyPr>
          <a:lstStyle/>
          <a:p>
            <a:pPr marL="0" indent="0" algn="ctr">
              <a:lnSpc>
                <a:spcPts val="3300"/>
              </a:lnSpc>
              <a:buNone/>
            </a:pPr>
            <a:r>
              <a:rPr lang="zh-CN" altLang="en-US" sz="2800" b="1" dirty="0" smtClean="0">
                <a:latin typeface="楷体" panose="02010609060101010101" pitchFamily="49" charset="-122"/>
                <a:ea typeface="楷体" panose="02010609060101010101" pitchFamily="49" charset="-122"/>
              </a:rPr>
              <a:t>第四节 </a:t>
            </a:r>
            <a:r>
              <a:rPr lang="zh-CN" altLang="en-US" sz="2800" b="1" dirty="0">
                <a:latin typeface="楷体" panose="02010609060101010101" pitchFamily="49" charset="-122"/>
                <a:ea typeface="楷体" panose="02010609060101010101" pitchFamily="49" charset="-122"/>
              </a:rPr>
              <a:t>金融</a:t>
            </a:r>
            <a:r>
              <a:rPr lang="zh-CN" altLang="en-US" sz="2800" b="1" dirty="0" smtClean="0">
                <a:latin typeface="楷体" panose="02010609060101010101" pitchFamily="49" charset="-122"/>
                <a:ea typeface="楷体" panose="02010609060101010101" pitchFamily="49" charset="-122"/>
              </a:rPr>
              <a:t>风险管理的发展历程</a:t>
            </a:r>
            <a:endParaRPr lang="en-US" altLang="zh-CN" sz="2800" b="1" dirty="0" smtClean="0"/>
          </a:p>
          <a:p>
            <a:pPr marL="0" indent="0">
              <a:lnSpc>
                <a:spcPts val="3300"/>
              </a:lnSpc>
              <a:buNone/>
            </a:pPr>
            <a:r>
              <a:rPr lang="zh-CN" altLang="en-US" sz="2800" b="1" dirty="0" smtClean="0">
                <a:sym typeface="+mn-ea"/>
              </a:rPr>
              <a:t>三、</a:t>
            </a:r>
            <a:r>
              <a:rPr lang="en-US" altLang="zh-CN" sz="2800" b="1" dirty="0">
                <a:sym typeface="+mn-ea"/>
              </a:rPr>
              <a:t>2015</a:t>
            </a:r>
            <a:r>
              <a:rPr lang="zh-CN" altLang="en-US" sz="2800" b="1" dirty="0">
                <a:sym typeface="+mn-ea"/>
              </a:rPr>
              <a:t>年以来的新金融风险特征和金融风险管理</a:t>
            </a:r>
            <a:r>
              <a:rPr lang="zh-CN" altLang="en-US" sz="2800" b="1" dirty="0" smtClean="0">
                <a:sym typeface="+mn-ea"/>
              </a:rPr>
              <a:t>举措</a:t>
            </a:r>
            <a:endParaRPr lang="en-US" altLang="zh-CN" sz="2800" dirty="0" smtClean="0"/>
          </a:p>
          <a:p>
            <a:pPr marL="0" indent="0">
              <a:lnSpc>
                <a:spcPts val="3300"/>
              </a:lnSpc>
              <a:buNone/>
            </a:pPr>
            <a:r>
              <a:rPr lang="en-US" altLang="zh-CN" sz="2800" dirty="0" smtClean="0"/>
              <a:t>   20</a:t>
            </a:r>
            <a:r>
              <a:rPr lang="zh-CN" altLang="en-US" sz="2800" dirty="0" smtClean="0"/>
              <a:t>世纪</a:t>
            </a:r>
            <a:r>
              <a:rPr lang="en-US" altLang="zh-CN" sz="2800" dirty="0" smtClean="0"/>
              <a:t>70</a:t>
            </a:r>
            <a:r>
              <a:rPr lang="zh-CN" altLang="en-US" sz="2800" dirty="0" smtClean="0"/>
              <a:t>年代后期</a:t>
            </a:r>
            <a:r>
              <a:rPr lang="zh-CN" altLang="en-US" sz="2800" dirty="0" smtClean="0">
                <a:solidFill>
                  <a:srgbClr val="251BF7"/>
                </a:solidFill>
              </a:rPr>
              <a:t>行为金融学</a:t>
            </a:r>
            <a:r>
              <a:rPr lang="zh-CN" altLang="en-US" sz="2800" dirty="0" smtClean="0"/>
              <a:t>的兴起。。。</a:t>
            </a:r>
            <a:endParaRPr lang="en-US" altLang="zh-CN" sz="2800" dirty="0" smtClean="0"/>
          </a:p>
          <a:p>
            <a:pPr marL="0" indent="0">
              <a:lnSpc>
                <a:spcPts val="3300"/>
              </a:lnSpc>
              <a:buNone/>
            </a:pPr>
            <a:r>
              <a:rPr lang="en-US" altLang="zh-CN" sz="2800" dirty="0"/>
              <a:t> </a:t>
            </a:r>
            <a:r>
              <a:rPr lang="en-US" altLang="zh-CN" sz="2800" dirty="0" smtClean="0"/>
              <a:t> </a:t>
            </a:r>
          </a:p>
          <a:p>
            <a:pPr marL="0" indent="0">
              <a:lnSpc>
                <a:spcPts val="3300"/>
              </a:lnSpc>
              <a:buNone/>
            </a:pPr>
            <a:r>
              <a:rPr lang="zh-CN" altLang="en-US" sz="2800" dirty="0" smtClean="0"/>
              <a:t>行为金融学对金融风险的</a:t>
            </a:r>
            <a:r>
              <a:rPr lang="zh-CN" altLang="en-US" sz="2800" b="1" dirty="0" smtClean="0"/>
              <a:t>防范策略</a:t>
            </a:r>
            <a:r>
              <a:rPr lang="zh-CN" altLang="en-US" sz="2800" b="1" dirty="0"/>
              <a:t>如下</a:t>
            </a:r>
            <a:r>
              <a:rPr lang="zh-CN" altLang="en-US" sz="2800" dirty="0" smtClean="0"/>
              <a:t>：</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1</a:t>
            </a:r>
            <a:r>
              <a:rPr lang="zh-CN" altLang="en-US" sz="2800" dirty="0" smtClean="0"/>
              <a:t>）</a:t>
            </a:r>
            <a:r>
              <a:rPr lang="zh-CN" altLang="en-US" sz="2800" dirty="0" smtClean="0">
                <a:solidFill>
                  <a:srgbClr val="251BF7"/>
                </a:solidFill>
              </a:rPr>
              <a:t>投资小公司股票</a:t>
            </a:r>
            <a:r>
              <a:rPr lang="zh-CN" altLang="en-US" sz="2800" dirty="0" smtClean="0"/>
              <a:t>的策略</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2</a:t>
            </a:r>
            <a:r>
              <a:rPr lang="zh-CN" altLang="en-US" sz="2800" dirty="0" smtClean="0"/>
              <a:t>）</a:t>
            </a:r>
            <a:r>
              <a:rPr lang="zh-CN" altLang="en-US" sz="2800" dirty="0" smtClean="0">
                <a:solidFill>
                  <a:srgbClr val="251BF7"/>
                </a:solidFill>
              </a:rPr>
              <a:t>反向投资</a:t>
            </a:r>
            <a:r>
              <a:rPr lang="zh-CN" altLang="en-US" sz="2800" dirty="0" smtClean="0"/>
              <a:t>策略</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3</a:t>
            </a:r>
            <a:r>
              <a:rPr lang="zh-CN" altLang="en-US" sz="2800" dirty="0" smtClean="0"/>
              <a:t>）</a:t>
            </a:r>
            <a:r>
              <a:rPr lang="zh-CN" altLang="en-US" sz="2800" dirty="0" smtClean="0">
                <a:solidFill>
                  <a:srgbClr val="251BF7"/>
                </a:solidFill>
              </a:rPr>
              <a:t>成本平均</a:t>
            </a:r>
            <a:r>
              <a:rPr lang="zh-CN" altLang="en-US" sz="2800" dirty="0" smtClean="0"/>
              <a:t>策略和</a:t>
            </a:r>
            <a:r>
              <a:rPr lang="zh-CN" altLang="en-US" sz="2800" dirty="0" smtClean="0">
                <a:solidFill>
                  <a:srgbClr val="251BF7"/>
                </a:solidFill>
              </a:rPr>
              <a:t>时间分散化</a:t>
            </a:r>
            <a:r>
              <a:rPr lang="zh-CN" altLang="en-US" sz="2800" dirty="0" smtClean="0"/>
              <a:t>策略</a:t>
            </a:r>
            <a:endParaRPr lang="en-US" altLang="zh-CN" sz="2800" dirty="0" smtClean="0"/>
          </a:p>
          <a:p>
            <a:pPr marL="0" indent="0">
              <a:lnSpc>
                <a:spcPts val="3300"/>
              </a:lnSpc>
              <a:buNone/>
            </a:pPr>
            <a:r>
              <a:rPr lang="en-US" altLang="zh-CN" sz="2800" dirty="0"/>
              <a:t> </a:t>
            </a:r>
            <a:r>
              <a:rPr lang="en-US" altLang="zh-CN" sz="2800" dirty="0" smtClean="0"/>
              <a:t> </a:t>
            </a:r>
            <a:r>
              <a:rPr lang="zh-CN" altLang="en-US" sz="2800" dirty="0" smtClean="0"/>
              <a:t>（</a:t>
            </a:r>
            <a:r>
              <a:rPr lang="en-US" altLang="zh-CN" sz="2800" dirty="0" smtClean="0"/>
              <a:t>4</a:t>
            </a:r>
            <a:r>
              <a:rPr lang="zh-CN" altLang="en-US" sz="2800" dirty="0" smtClean="0"/>
              <a:t>）</a:t>
            </a:r>
            <a:r>
              <a:rPr lang="zh-CN" altLang="en-US" sz="2800" dirty="0" smtClean="0">
                <a:solidFill>
                  <a:srgbClr val="251BF7"/>
                </a:solidFill>
              </a:rPr>
              <a:t>动量交易</a:t>
            </a:r>
            <a:r>
              <a:rPr lang="zh-CN" altLang="en-US" sz="2800" dirty="0" smtClean="0"/>
              <a:t>策略</a:t>
            </a:r>
            <a:endParaRPr lang="en-US" altLang="zh-CN" sz="28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前  言</a:t>
            </a:r>
          </a:p>
        </p:txBody>
      </p:sp>
      <p:sp>
        <p:nvSpPr>
          <p:cNvPr id="3" name="内容占位符 2"/>
          <p:cNvSpPr>
            <a:spLocks noGrp="1"/>
          </p:cNvSpPr>
          <p:nvPr>
            <p:ph idx="1"/>
          </p:nvPr>
        </p:nvSpPr>
        <p:spPr/>
        <p:txBody>
          <a:bodyPr>
            <a:normAutofit fontScale="85000" lnSpcReduction="10000"/>
          </a:bodyPr>
          <a:lstStyle/>
          <a:p>
            <a:r>
              <a:rPr lang="zh-CN" altLang="zh-CN" dirty="0"/>
              <a:t>在教材的编写过程中，我们参考、</a:t>
            </a:r>
            <a:r>
              <a:rPr lang="zh-CN" altLang="zh-CN" dirty="0">
                <a:solidFill>
                  <a:srgbClr val="251BF7"/>
                </a:solidFill>
              </a:rPr>
              <a:t>借鉴了国内外相关学者的研究成果</a:t>
            </a:r>
            <a:r>
              <a:rPr lang="zh-CN" altLang="zh-CN" dirty="0"/>
              <a:t>，在此向所有文献作者表示衷心的感谢。同时，要感谢首都经济贸易大学的</a:t>
            </a:r>
            <a:r>
              <a:rPr lang="zh-CN" altLang="zh-CN" dirty="0">
                <a:solidFill>
                  <a:srgbClr val="251BF7"/>
                </a:solidFill>
              </a:rPr>
              <a:t>谢太峰</a:t>
            </a:r>
            <a:r>
              <a:rPr lang="zh-CN" altLang="zh-CN" dirty="0"/>
              <a:t>教授、中央财经大学的</a:t>
            </a:r>
            <a:r>
              <a:rPr lang="zh-CN" altLang="zh-CN" dirty="0">
                <a:solidFill>
                  <a:srgbClr val="251BF7"/>
                </a:solidFill>
              </a:rPr>
              <a:t>史秀红</a:t>
            </a:r>
            <a:r>
              <a:rPr lang="zh-CN" altLang="zh-CN" dirty="0"/>
              <a:t>副教授、北京交通大学的</a:t>
            </a:r>
            <a:r>
              <a:rPr lang="zh-CN" altLang="zh-CN" dirty="0">
                <a:solidFill>
                  <a:srgbClr val="251BF7"/>
                </a:solidFill>
              </a:rPr>
              <a:t>尹常玲</a:t>
            </a:r>
            <a:r>
              <a:rPr lang="zh-CN" altLang="zh-CN" dirty="0"/>
              <a:t>副教授、北京物资学院的</a:t>
            </a:r>
            <a:r>
              <a:rPr lang="zh-CN" altLang="zh-CN" dirty="0">
                <a:solidFill>
                  <a:srgbClr val="251BF7"/>
                </a:solidFill>
              </a:rPr>
              <a:t>霍再强</a:t>
            </a:r>
            <a:r>
              <a:rPr lang="zh-CN" altLang="zh-CN" dirty="0"/>
              <a:t>教授，他们在大纲、书稿审定过程中给予了建设性意见。此外，还要感谢国家开放大学“金融风险概论”</a:t>
            </a:r>
            <a:r>
              <a:rPr lang="zh-CN" altLang="zh-CN" dirty="0">
                <a:solidFill>
                  <a:srgbClr val="251BF7"/>
                </a:solidFill>
              </a:rPr>
              <a:t>课程组</a:t>
            </a:r>
            <a:r>
              <a:rPr lang="zh-CN" altLang="zh-CN" dirty="0"/>
              <a:t>和国家开放大学</a:t>
            </a:r>
            <a:r>
              <a:rPr lang="zh-CN" altLang="zh-CN" dirty="0">
                <a:solidFill>
                  <a:srgbClr val="251BF7"/>
                </a:solidFill>
              </a:rPr>
              <a:t>出版社编辑</a:t>
            </a:r>
            <a:r>
              <a:rPr lang="zh-CN" altLang="zh-CN" dirty="0"/>
              <a:t>在教材的编写、出版过程中所给予的支持。</a:t>
            </a:r>
          </a:p>
          <a:p>
            <a:r>
              <a:rPr lang="zh-CN" altLang="zh-CN" dirty="0"/>
              <a:t>由于编者水平有限且时间仓促，教材中难免存在疏漏和不妥之处，敬请读者批评指正</a:t>
            </a:r>
            <a:r>
              <a:rPr lang="zh-CN" altLang="en-US" dirty="0"/>
              <a:t>！</a:t>
            </a:r>
          </a:p>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4000" b="1" dirty="0">
                <a:solidFill>
                  <a:srgbClr val="251BF7"/>
                </a:solidFill>
              </a:rPr>
              <a:t>第一章 金融风险概述</a:t>
            </a:r>
            <a:endParaRPr lang="zh-CN" altLang="en-US" sz="4000" dirty="0"/>
          </a:p>
        </p:txBody>
      </p:sp>
      <p:sp>
        <p:nvSpPr>
          <p:cNvPr id="3" name="内容占位符 2"/>
          <p:cNvSpPr>
            <a:spLocks noGrp="1"/>
          </p:cNvSpPr>
          <p:nvPr>
            <p:ph idx="1"/>
          </p:nvPr>
        </p:nvSpPr>
        <p:spPr>
          <a:xfrm>
            <a:off x="107504" y="1340768"/>
            <a:ext cx="8928992" cy="5400600"/>
          </a:xfrm>
        </p:spPr>
        <p:txBody>
          <a:bodyPr>
            <a:normAutofit fontScale="85000" lnSpcReduction="10000"/>
          </a:bodyPr>
          <a:lstStyle/>
          <a:p>
            <a:pPr marL="0" indent="0" algn="ctr">
              <a:buNone/>
            </a:pPr>
            <a:r>
              <a:rPr lang="zh-CN" altLang="en-US" sz="4200" b="1" dirty="0"/>
              <a:t>本章小结</a:t>
            </a:r>
          </a:p>
          <a:p>
            <a:pPr marL="0" indent="0">
              <a:buNone/>
            </a:pPr>
            <a:endParaRPr lang="zh-CN" altLang="en-US" dirty="0"/>
          </a:p>
          <a:p>
            <a:pPr marL="0" indent="0">
              <a:buNone/>
            </a:pPr>
            <a:r>
              <a:rPr lang="zh-CN" altLang="en-US" dirty="0" smtClean="0"/>
              <a:t>    </a:t>
            </a:r>
            <a:r>
              <a:rPr lang="zh-CN" altLang="en-US" sz="3300" dirty="0" smtClean="0"/>
              <a:t>金融</a:t>
            </a:r>
            <a:r>
              <a:rPr lang="zh-CN" altLang="en-US" sz="3300" dirty="0"/>
              <a:t>风险分为利率风险、汇率风险、信用风险、流动性风险、操作风险、声誉风险、价格风险、其他风险</a:t>
            </a:r>
            <a:r>
              <a:rPr lang="zh-CN" altLang="en-US" sz="3300" dirty="0" smtClean="0"/>
              <a:t>。</a:t>
            </a:r>
            <a:endParaRPr lang="en-US" altLang="zh-CN" sz="3300" dirty="0" smtClean="0"/>
          </a:p>
          <a:p>
            <a:pPr marL="0" indent="0">
              <a:buNone/>
            </a:pPr>
            <a:r>
              <a:rPr lang="zh-CN" altLang="en-US" sz="3300" dirty="0" smtClean="0"/>
              <a:t>    金融</a:t>
            </a:r>
            <a:r>
              <a:rPr lang="zh-CN" altLang="en-US" sz="3300" dirty="0"/>
              <a:t>风险一般具有普遍性、不确定性、隐蔽性、扩散性、可控性和两面性等特征</a:t>
            </a:r>
            <a:r>
              <a:rPr lang="zh-CN" altLang="en-US" sz="3300" dirty="0" smtClean="0"/>
              <a:t>。</a:t>
            </a:r>
            <a:endParaRPr lang="en-US" altLang="zh-CN" sz="3300" dirty="0" smtClean="0"/>
          </a:p>
          <a:p>
            <a:pPr marL="0" indent="0">
              <a:buNone/>
            </a:pPr>
            <a:r>
              <a:rPr lang="en-US" altLang="zh-CN" sz="3300" dirty="0"/>
              <a:t> </a:t>
            </a:r>
            <a:r>
              <a:rPr lang="en-US" altLang="zh-CN" sz="3300" dirty="0" smtClean="0"/>
              <a:t>   </a:t>
            </a:r>
            <a:r>
              <a:rPr lang="zh-CN" altLang="en-US" sz="3300" dirty="0" smtClean="0"/>
              <a:t>金融</a:t>
            </a:r>
            <a:r>
              <a:rPr lang="zh-CN" altLang="en-US" sz="3300" dirty="0"/>
              <a:t>风险管理经历了</a:t>
            </a:r>
            <a:r>
              <a:rPr lang="en-US" altLang="zh-CN" sz="3300" dirty="0"/>
              <a:t>20</a:t>
            </a:r>
            <a:r>
              <a:rPr lang="zh-CN" altLang="en-US" sz="3300" dirty="0"/>
              <a:t>世纪</a:t>
            </a:r>
            <a:r>
              <a:rPr lang="en-US" altLang="zh-CN" sz="3300" dirty="0"/>
              <a:t>70</a:t>
            </a:r>
            <a:r>
              <a:rPr lang="zh-CN" altLang="en-US" sz="3300" dirty="0"/>
              <a:t>年代</a:t>
            </a:r>
            <a:r>
              <a:rPr lang="zh-CN" altLang="en-US" sz="3300" dirty="0" smtClean="0"/>
              <a:t>以前、以后，以及</a:t>
            </a:r>
            <a:r>
              <a:rPr lang="en-US" altLang="zh-CN" sz="3300" dirty="0"/>
              <a:t>2015</a:t>
            </a:r>
            <a:r>
              <a:rPr lang="zh-CN" altLang="en-US" sz="3300" dirty="0"/>
              <a:t>年以来的新金融风险管理三个阶段</a:t>
            </a:r>
            <a:r>
              <a:rPr lang="zh-CN" altLang="en-US" sz="3300" dirty="0" smtClean="0"/>
              <a:t>。</a:t>
            </a:r>
            <a:endParaRPr lang="en-US" altLang="zh-CN" sz="3300" dirty="0" smtClean="0"/>
          </a:p>
          <a:p>
            <a:pPr marL="0" indent="0">
              <a:buNone/>
            </a:pPr>
            <a:r>
              <a:rPr lang="en-US" altLang="zh-CN" sz="3300" dirty="0"/>
              <a:t> </a:t>
            </a:r>
            <a:r>
              <a:rPr lang="en-US" altLang="zh-CN" sz="3300" dirty="0" smtClean="0"/>
              <a:t>   </a:t>
            </a:r>
            <a:r>
              <a:rPr lang="zh-CN" altLang="en-US" sz="3300" dirty="0" smtClean="0"/>
              <a:t>世界</a:t>
            </a:r>
            <a:r>
              <a:rPr lang="zh-CN" altLang="en-US" sz="3300" dirty="0"/>
              <a:t>各国之所以要对金融风险进行研究</a:t>
            </a:r>
            <a:r>
              <a:rPr lang="zh-CN" altLang="en-US" sz="3300" dirty="0" smtClean="0"/>
              <a:t>，是</a:t>
            </a:r>
            <a:r>
              <a:rPr lang="zh-CN" altLang="en-US" sz="3300" dirty="0"/>
              <a:t>因为金融风险会对经济单位、金融与经济系统、</a:t>
            </a:r>
            <a:r>
              <a:rPr lang="zh-CN" altLang="en-US" sz="3300" dirty="0" smtClean="0"/>
              <a:t>国家等造成危害。</a:t>
            </a:r>
            <a:endParaRPr lang="en-US" altLang="zh-CN" sz="3300" dirty="0" smtClean="0"/>
          </a:p>
          <a:p>
            <a:pPr marL="0" indent="0">
              <a:buNone/>
            </a:pPr>
            <a:r>
              <a:rPr lang="en-US" altLang="zh-CN" sz="3300" dirty="0"/>
              <a:t> </a:t>
            </a:r>
            <a:r>
              <a:rPr lang="en-US" altLang="zh-CN" sz="3300" dirty="0" smtClean="0"/>
              <a:t>   </a:t>
            </a:r>
            <a:r>
              <a:rPr lang="zh-CN" altLang="en-US" sz="3300" dirty="0" smtClean="0"/>
              <a:t>为此，研究</a:t>
            </a:r>
            <a:r>
              <a:rPr lang="zh-CN" altLang="en-US" sz="3300" dirty="0"/>
              <a:t>了金融风险管理的微观作用和宏观作用。</a:t>
            </a:r>
          </a:p>
          <a:p>
            <a:pPr marL="0" indent="0">
              <a:buNone/>
            </a:pP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en-US" altLang="zh-CN" b="1" dirty="0" smtClean="0">
                <a:solidFill>
                  <a:srgbClr val="251BF7"/>
                </a:solidFill>
                <a:latin typeface="方正粗黑宋简体" panose="02000000000000000000" pitchFamily="2" charset="-122"/>
                <a:ea typeface="方正粗黑宋简体" panose="02000000000000000000" pitchFamily="2" charset="-122"/>
              </a:rPr>
              <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r>
              <a:rPr lang="en-US" altLang="zh-CN" dirty="0" smtClean="0"/>
              <a:t/>
            </a:r>
            <a:br>
              <a:rPr lang="en-US" altLang="zh-CN" dirty="0" smtClean="0"/>
            </a:br>
            <a:r>
              <a:rPr lang="zh-CN" altLang="en-US" b="1" dirty="0">
                <a:solidFill>
                  <a:srgbClr val="251BF7"/>
                </a:solidFill>
              </a:rPr>
              <a:t>第一</a:t>
            </a:r>
            <a:r>
              <a:rPr lang="zh-CN" altLang="en-US" b="1" dirty="0" smtClean="0">
                <a:solidFill>
                  <a:srgbClr val="251BF7"/>
                </a:solidFill>
              </a:rPr>
              <a:t>章 金融风险概述 </a:t>
            </a:r>
            <a:endParaRPr lang="zh-CN" altLang="en-US" b="1" dirty="0">
              <a:solidFill>
                <a:srgbClr val="251BF7"/>
              </a:solidFill>
            </a:endParaRPr>
          </a:p>
        </p:txBody>
      </p:sp>
      <p:sp>
        <p:nvSpPr>
          <p:cNvPr id="3" name="副标题 2"/>
          <p:cNvSpPr>
            <a:spLocks noGrp="1"/>
          </p:cNvSpPr>
          <p:nvPr>
            <p:ph type="subTitle" idx="1"/>
          </p:nvPr>
        </p:nvSpPr>
        <p:spPr>
          <a:xfrm>
            <a:off x="1115616" y="2924944"/>
            <a:ext cx="7344816" cy="2713856"/>
          </a:xfrm>
        </p:spPr>
        <p:txBody>
          <a:bodyPr>
            <a:normAutofit lnSpcReduction="10000"/>
          </a:bodyPr>
          <a:lstStyle/>
          <a:p>
            <a:pPr algn="l"/>
            <a:r>
              <a:rPr lang="zh-CN" altLang="en-US" b="1" dirty="0" smtClean="0">
                <a:solidFill>
                  <a:schemeClr val="tx1"/>
                </a:solidFill>
                <a:latin typeface="楷体" panose="02010609060101010101" pitchFamily="49" charset="-122"/>
                <a:ea typeface="楷体" panose="02010609060101010101" pitchFamily="49" charset="-122"/>
              </a:rPr>
              <a:t>学习目标</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第一</a:t>
            </a:r>
            <a:r>
              <a:rPr lang="zh-CN" altLang="en-US" b="1" dirty="0" smtClean="0">
                <a:solidFill>
                  <a:schemeClr val="tx1"/>
                </a:solidFill>
                <a:latin typeface="楷体" panose="02010609060101010101" pitchFamily="49" charset="-122"/>
                <a:ea typeface="楷体" panose="02010609060101010101" pitchFamily="49" charset="-122"/>
              </a:rPr>
              <a:t>节 金融</a:t>
            </a:r>
            <a:r>
              <a:rPr lang="zh-CN" altLang="en-US" b="1" dirty="0">
                <a:solidFill>
                  <a:schemeClr val="tx1"/>
                </a:solidFill>
                <a:latin typeface="楷体" panose="02010609060101010101" pitchFamily="49" charset="-122"/>
                <a:ea typeface="楷体" panose="02010609060101010101" pitchFamily="49" charset="-122"/>
              </a:rPr>
              <a:t>风险的概念、种类及</a:t>
            </a:r>
            <a:r>
              <a:rPr lang="zh-CN" altLang="en-US" b="1" dirty="0" smtClean="0">
                <a:solidFill>
                  <a:schemeClr val="tx1"/>
                </a:solidFill>
                <a:latin typeface="楷体" panose="02010609060101010101" pitchFamily="49" charset="-122"/>
                <a:ea typeface="楷体" panose="02010609060101010101" pitchFamily="49" charset="-122"/>
              </a:rPr>
              <a:t>特征</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第二</a:t>
            </a:r>
            <a:r>
              <a:rPr lang="zh-CN" altLang="en-US" b="1" dirty="0" smtClean="0">
                <a:solidFill>
                  <a:schemeClr val="tx1"/>
                </a:solidFill>
                <a:latin typeface="楷体" panose="02010609060101010101" pitchFamily="49" charset="-122"/>
                <a:ea typeface="楷体" panose="02010609060101010101" pitchFamily="49" charset="-122"/>
              </a:rPr>
              <a:t>节 金融</a:t>
            </a:r>
            <a:r>
              <a:rPr lang="zh-CN" altLang="en-US" b="1" dirty="0">
                <a:solidFill>
                  <a:schemeClr val="tx1"/>
                </a:solidFill>
                <a:latin typeface="楷体" panose="02010609060101010101" pitchFamily="49" charset="-122"/>
                <a:ea typeface="楷体" panose="02010609060101010101" pitchFamily="49" charset="-122"/>
              </a:rPr>
              <a:t>风险的</a:t>
            </a:r>
            <a:r>
              <a:rPr lang="zh-CN" altLang="en-US" b="1" dirty="0" smtClean="0">
                <a:solidFill>
                  <a:schemeClr val="tx1"/>
                </a:solidFill>
                <a:latin typeface="楷体" panose="02010609060101010101" pitchFamily="49" charset="-122"/>
                <a:ea typeface="楷体" panose="02010609060101010101" pitchFamily="49" charset="-122"/>
              </a:rPr>
              <a:t>危害</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第三</a:t>
            </a:r>
            <a:r>
              <a:rPr lang="zh-CN" altLang="en-US" b="1" dirty="0" smtClean="0">
                <a:solidFill>
                  <a:schemeClr val="tx1"/>
                </a:solidFill>
                <a:latin typeface="楷体" panose="02010609060101010101" pitchFamily="49" charset="-122"/>
                <a:ea typeface="楷体" panose="02010609060101010101" pitchFamily="49" charset="-122"/>
              </a:rPr>
              <a:t>节 金融</a:t>
            </a:r>
            <a:r>
              <a:rPr lang="zh-CN" altLang="en-US" b="1" dirty="0">
                <a:solidFill>
                  <a:schemeClr val="tx1"/>
                </a:solidFill>
                <a:latin typeface="楷体" panose="02010609060101010101" pitchFamily="49" charset="-122"/>
                <a:ea typeface="楷体" panose="02010609060101010101" pitchFamily="49" charset="-122"/>
              </a:rPr>
              <a:t>风险管理的</a:t>
            </a:r>
            <a:r>
              <a:rPr lang="zh-CN" altLang="en-US" b="1" dirty="0" smtClean="0">
                <a:solidFill>
                  <a:schemeClr val="tx1"/>
                </a:solidFill>
                <a:latin typeface="楷体" panose="02010609060101010101" pitchFamily="49" charset="-122"/>
                <a:ea typeface="楷体" panose="02010609060101010101" pitchFamily="49" charset="-122"/>
              </a:rPr>
              <a:t>作用</a:t>
            </a:r>
            <a:endParaRPr lang="en-US" altLang="zh-CN" b="1" dirty="0" smtClean="0">
              <a:solidFill>
                <a:schemeClr val="tx1"/>
              </a:solidFill>
              <a:latin typeface="楷体" panose="02010609060101010101" pitchFamily="49" charset="-122"/>
              <a:ea typeface="楷体" panose="02010609060101010101" pitchFamily="49" charset="-122"/>
            </a:endParaRPr>
          </a:p>
          <a:p>
            <a:pPr algn="l"/>
            <a:r>
              <a:rPr lang="zh-CN" altLang="en-US" b="1" dirty="0">
                <a:solidFill>
                  <a:schemeClr val="tx1"/>
                </a:solidFill>
                <a:latin typeface="楷体" panose="02010609060101010101" pitchFamily="49" charset="-122"/>
                <a:ea typeface="楷体" panose="02010609060101010101" pitchFamily="49" charset="-122"/>
              </a:rPr>
              <a:t>第四</a:t>
            </a:r>
            <a:r>
              <a:rPr lang="zh-CN" altLang="en-US" b="1" dirty="0" smtClean="0">
                <a:solidFill>
                  <a:schemeClr val="tx1"/>
                </a:solidFill>
                <a:latin typeface="楷体" panose="02010609060101010101" pitchFamily="49" charset="-122"/>
                <a:ea typeface="楷体" panose="02010609060101010101" pitchFamily="49" charset="-122"/>
              </a:rPr>
              <a:t>节 金融</a:t>
            </a:r>
            <a:r>
              <a:rPr lang="zh-CN" altLang="en-US" b="1" dirty="0">
                <a:solidFill>
                  <a:schemeClr val="tx1"/>
                </a:solidFill>
                <a:latin typeface="楷体" panose="02010609060101010101" pitchFamily="49" charset="-122"/>
                <a:ea typeface="楷体" panose="02010609060101010101" pitchFamily="49" charset="-122"/>
              </a:rPr>
              <a:t>风险管理的发展历程</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solidFill>
                  <a:srgbClr val="251BF7"/>
                </a:solidFill>
              </a:rPr>
              <a:t>第一章 金融风险概述</a:t>
            </a:r>
            <a:endParaRPr lang="zh-CN" altLang="en-US" sz="4000" dirty="0"/>
          </a:p>
        </p:txBody>
      </p:sp>
      <p:sp>
        <p:nvSpPr>
          <p:cNvPr id="3" name="内容占位符 2"/>
          <p:cNvSpPr>
            <a:spLocks noGrp="1"/>
          </p:cNvSpPr>
          <p:nvPr>
            <p:ph idx="1"/>
          </p:nvPr>
        </p:nvSpPr>
        <p:spPr>
          <a:xfrm>
            <a:off x="251520" y="1412776"/>
            <a:ext cx="8640960" cy="5112568"/>
          </a:xfrm>
        </p:spPr>
        <p:txBody>
          <a:bodyPr>
            <a:normAutofit fontScale="85000" lnSpcReduction="10000"/>
          </a:bodyPr>
          <a:lstStyle/>
          <a:p>
            <a:pPr marL="0" indent="0">
              <a:buNone/>
            </a:pPr>
            <a:r>
              <a:rPr lang="zh-CN" altLang="en-US" sz="3800" b="1" dirty="0" smtClean="0">
                <a:latin typeface="楷体" panose="02010609060101010101" pitchFamily="49" charset="-122"/>
                <a:ea typeface="楷体" panose="02010609060101010101" pitchFamily="49" charset="-122"/>
              </a:rPr>
              <a:t>学习目标</a:t>
            </a:r>
            <a:endParaRPr lang="en-US" altLang="zh-CN" sz="3800" b="1" dirty="0" smtClean="0">
              <a:latin typeface="楷体" panose="02010609060101010101" pitchFamily="49" charset="-122"/>
              <a:ea typeface="楷体" panose="02010609060101010101" pitchFamily="49" charset="-122"/>
            </a:endParaRPr>
          </a:p>
          <a:p>
            <a:pPr marL="0" indent="0">
              <a:buNone/>
            </a:pPr>
            <a:r>
              <a:rPr lang="en-US" altLang="zh-CN" b="1" dirty="0" smtClean="0"/>
              <a:t>  1. </a:t>
            </a:r>
            <a:r>
              <a:rPr lang="zh-CN" altLang="en-US" b="1" dirty="0" smtClean="0"/>
              <a:t>重点</a:t>
            </a:r>
            <a:r>
              <a:rPr lang="zh-CN" altLang="en-US" b="1" dirty="0"/>
              <a:t>掌握</a:t>
            </a:r>
          </a:p>
          <a:p>
            <a:pPr marL="0" indent="0">
              <a:buNone/>
            </a:pPr>
            <a:r>
              <a:rPr lang="zh-CN" altLang="en-US" dirty="0" smtClean="0"/>
              <a:t>  （</a:t>
            </a:r>
            <a:r>
              <a:rPr lang="en-US" altLang="zh-CN" dirty="0" smtClean="0"/>
              <a:t>1</a:t>
            </a:r>
            <a:r>
              <a:rPr lang="zh-CN" altLang="en-US" dirty="0" smtClean="0"/>
              <a:t>）金融</a:t>
            </a:r>
            <a:r>
              <a:rPr lang="zh-CN" altLang="en-US" dirty="0"/>
              <a:t>风险的概念</a:t>
            </a:r>
            <a:r>
              <a:rPr lang="zh-CN" altLang="en-US" dirty="0" smtClean="0"/>
              <a:t>；</a:t>
            </a:r>
            <a:endParaRPr lang="en-US" altLang="zh-CN" dirty="0" smtClean="0"/>
          </a:p>
          <a:p>
            <a:pPr marL="0" indent="0">
              <a:buNone/>
            </a:pPr>
            <a:r>
              <a:rPr lang="zh-CN" altLang="en-US" dirty="0" smtClean="0"/>
              <a:t>  （</a:t>
            </a:r>
            <a:r>
              <a:rPr lang="en-US" altLang="zh-CN" dirty="0" smtClean="0"/>
              <a:t>2</a:t>
            </a:r>
            <a:r>
              <a:rPr lang="zh-CN" altLang="en-US" dirty="0" smtClean="0"/>
              <a:t>）利率、汇率、信用、流动性、操作、声誉、</a:t>
            </a:r>
            <a:r>
              <a:rPr lang="zh-CN" altLang="en-US" dirty="0"/>
              <a:t>价格风险的定义</a:t>
            </a:r>
            <a:r>
              <a:rPr lang="zh-CN" altLang="en-US" dirty="0" smtClean="0"/>
              <a:t>；</a:t>
            </a:r>
            <a:endParaRPr lang="en-US" altLang="zh-CN" dirty="0" smtClean="0"/>
          </a:p>
          <a:p>
            <a:pPr marL="0" indent="0">
              <a:buNone/>
            </a:pPr>
            <a:r>
              <a:rPr lang="zh-CN" altLang="en-US" dirty="0" smtClean="0"/>
              <a:t>  （</a:t>
            </a:r>
            <a:r>
              <a:rPr lang="en-US" altLang="zh-CN" dirty="0" smtClean="0"/>
              <a:t>3</a:t>
            </a:r>
            <a:r>
              <a:rPr lang="zh-CN" altLang="en-US" dirty="0" smtClean="0"/>
              <a:t>）金融</a:t>
            </a:r>
            <a:r>
              <a:rPr lang="zh-CN" altLang="en-US" dirty="0"/>
              <a:t>行为证券化的概念。</a:t>
            </a:r>
          </a:p>
          <a:p>
            <a:pPr marL="0" indent="0">
              <a:buNone/>
            </a:pPr>
            <a:r>
              <a:rPr lang="en-US" altLang="zh-CN" b="1" dirty="0" smtClean="0"/>
              <a:t>  2. </a:t>
            </a:r>
            <a:r>
              <a:rPr lang="zh-CN" altLang="en-US" b="1" dirty="0" smtClean="0"/>
              <a:t>掌握</a:t>
            </a:r>
            <a:endParaRPr lang="zh-CN" altLang="en-US" b="1" dirty="0"/>
          </a:p>
          <a:p>
            <a:pPr marL="0" indent="0">
              <a:buNone/>
            </a:pPr>
            <a:r>
              <a:rPr lang="zh-CN" altLang="en-US" dirty="0" smtClean="0"/>
              <a:t>  金融</a:t>
            </a:r>
            <a:r>
              <a:rPr lang="zh-CN" altLang="en-US" dirty="0"/>
              <a:t>风险的几大</a:t>
            </a:r>
            <a:r>
              <a:rPr lang="zh-CN" altLang="en-US" dirty="0" smtClean="0"/>
              <a:t>特征。</a:t>
            </a:r>
            <a:endParaRPr lang="zh-CN" altLang="en-US" dirty="0"/>
          </a:p>
          <a:p>
            <a:pPr marL="0" indent="0">
              <a:buNone/>
            </a:pPr>
            <a:r>
              <a:rPr lang="en-US" altLang="zh-CN" b="1" dirty="0" smtClean="0"/>
              <a:t>  3. </a:t>
            </a:r>
            <a:r>
              <a:rPr lang="zh-CN" altLang="en-US" b="1" dirty="0" smtClean="0"/>
              <a:t>了解</a:t>
            </a:r>
            <a:endParaRPr lang="zh-CN" altLang="en-US" b="1" dirty="0"/>
          </a:p>
          <a:p>
            <a:pPr marL="0" indent="0">
              <a:buNone/>
            </a:pPr>
            <a:r>
              <a:rPr lang="zh-CN" altLang="en-US" dirty="0" smtClean="0"/>
              <a:t>  （</a:t>
            </a:r>
            <a:r>
              <a:rPr lang="en-US" altLang="zh-CN" dirty="0" smtClean="0"/>
              <a:t>1</a:t>
            </a:r>
            <a:r>
              <a:rPr lang="zh-CN" altLang="en-US" dirty="0" smtClean="0"/>
              <a:t>）金融</a:t>
            </a:r>
            <a:r>
              <a:rPr lang="zh-CN" altLang="en-US" dirty="0"/>
              <a:t>风险中其他</a:t>
            </a:r>
            <a:r>
              <a:rPr lang="zh-CN" altLang="en-US" dirty="0" smtClean="0"/>
              <a:t>风险，如法律</a:t>
            </a:r>
            <a:r>
              <a:rPr lang="zh-CN" altLang="en-US" dirty="0"/>
              <a:t>风险、国家风险</a:t>
            </a:r>
            <a:r>
              <a:rPr lang="zh-CN" altLang="en-US" dirty="0" smtClean="0"/>
              <a:t>；</a:t>
            </a:r>
            <a:endParaRPr lang="en-US" altLang="zh-CN" dirty="0" smtClean="0"/>
          </a:p>
          <a:p>
            <a:pPr marL="0" indent="0">
              <a:buNone/>
            </a:pPr>
            <a:r>
              <a:rPr lang="zh-CN" altLang="en-US" dirty="0" smtClean="0"/>
              <a:t>  （</a:t>
            </a:r>
            <a:r>
              <a:rPr lang="en-US" altLang="zh-CN" dirty="0" smtClean="0"/>
              <a:t>2</a:t>
            </a:r>
            <a:r>
              <a:rPr lang="zh-CN" altLang="en-US" dirty="0" smtClean="0"/>
              <a:t>）金融</a:t>
            </a:r>
            <a:r>
              <a:rPr lang="zh-CN" altLang="en-US" dirty="0"/>
              <a:t>风险的危害；金融风险管理的作用。</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3" name="内容占位符 2"/>
          <p:cNvSpPr>
            <a:spLocks noGrp="1"/>
          </p:cNvSpPr>
          <p:nvPr>
            <p:ph idx="1"/>
          </p:nvPr>
        </p:nvSpPr>
        <p:spPr>
          <a:xfrm>
            <a:off x="457200" y="1268760"/>
            <a:ext cx="8435280" cy="4857403"/>
          </a:xfrm>
        </p:spPr>
        <p:txBody>
          <a:bodyPr>
            <a:normAutofit/>
          </a:bodyPr>
          <a:lstStyle/>
          <a:p>
            <a:pPr marL="0" indent="0">
              <a:buNone/>
            </a:pPr>
            <a:endParaRPr lang="en-US" altLang="zh-CN" dirty="0" smtClean="0"/>
          </a:p>
          <a:p>
            <a:pPr>
              <a:lnSpc>
                <a:spcPct val="150000"/>
              </a:lnSpc>
            </a:pPr>
            <a:r>
              <a:rPr lang="zh-CN" altLang="en-US" sz="2800" dirty="0" smtClean="0"/>
              <a:t>任何</a:t>
            </a:r>
            <a:r>
              <a:rPr lang="zh-CN" altLang="en-US" sz="2800" dirty="0"/>
              <a:t>市场经济社会都离不开</a:t>
            </a:r>
            <a:r>
              <a:rPr lang="zh-CN" altLang="en-US" sz="2800" dirty="0">
                <a:solidFill>
                  <a:srgbClr val="251BF7"/>
                </a:solidFill>
              </a:rPr>
              <a:t>投资和融资</a:t>
            </a:r>
            <a:r>
              <a:rPr lang="zh-CN" altLang="en-US" sz="2800" dirty="0"/>
              <a:t>环节，所以，金融</a:t>
            </a:r>
            <a:r>
              <a:rPr lang="zh-CN" altLang="en-US" sz="2800" dirty="0" smtClean="0"/>
              <a:t>风险的识别和防范是</a:t>
            </a:r>
            <a:r>
              <a:rPr lang="zh-CN" altLang="en-US" sz="2800" dirty="0"/>
              <a:t>一个永恒的话题</a:t>
            </a:r>
            <a:r>
              <a:rPr lang="zh-CN" altLang="en-US" sz="2800" dirty="0" smtClean="0"/>
              <a:t>。</a:t>
            </a:r>
            <a:endParaRPr lang="en-US" altLang="zh-CN" sz="2800" dirty="0" smtClean="0"/>
          </a:p>
          <a:p>
            <a:pPr>
              <a:lnSpc>
                <a:spcPct val="150000"/>
              </a:lnSpc>
            </a:pPr>
            <a:endParaRPr lang="en-US" altLang="zh-CN" sz="2800" dirty="0" smtClean="0"/>
          </a:p>
          <a:p>
            <a:pPr>
              <a:lnSpc>
                <a:spcPct val="150000"/>
              </a:lnSpc>
            </a:pPr>
            <a:r>
              <a:rPr lang="zh-CN" altLang="en-US" sz="2800" dirty="0" smtClean="0"/>
              <a:t>另外</a:t>
            </a:r>
            <a:r>
              <a:rPr lang="zh-CN" altLang="en-US" sz="2800" dirty="0"/>
              <a:t>，现代经济</a:t>
            </a:r>
            <a:r>
              <a:rPr lang="zh-CN" altLang="en-US" sz="2800" dirty="0" smtClean="0"/>
              <a:t>，为了扩大规模，普遍采用</a:t>
            </a:r>
            <a:r>
              <a:rPr lang="zh-CN" altLang="en-US" sz="2800" dirty="0" smtClean="0">
                <a:solidFill>
                  <a:srgbClr val="251BF7"/>
                </a:solidFill>
              </a:rPr>
              <a:t>负债经营模式</a:t>
            </a:r>
            <a:r>
              <a:rPr lang="zh-CN" altLang="en-US" sz="2800" dirty="0" smtClean="0"/>
              <a:t>。借款人一旦不能偿还债务，便会给放款人带来信用风险。案例</a:t>
            </a:r>
            <a:r>
              <a:rPr lang="en-US" altLang="zh-CN" sz="2800" dirty="0" smtClean="0"/>
              <a:t>1-1</a:t>
            </a:r>
            <a:r>
              <a:rPr lang="zh-CN" altLang="en-US" sz="2800" dirty="0" smtClean="0"/>
              <a:t>就是这样一种信用风险。</a:t>
            </a:r>
            <a:endParaRPr lang="zh-CN" altLang="en-US" sz="28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8856984" cy="5328592"/>
          </a:xfrm>
        </p:spPr>
        <p:txBody>
          <a:bodyPr>
            <a:normAutofit fontScale="92500" lnSpcReduction="10000"/>
          </a:bodyPr>
          <a:lstStyle/>
          <a:p>
            <a:pPr marL="0" indent="0" algn="ctr">
              <a:buNone/>
            </a:pPr>
            <a:r>
              <a:rPr lang="zh-CN" altLang="en-US" b="1" dirty="0">
                <a:latin typeface="楷体" panose="02010609060101010101" pitchFamily="49" charset="-122"/>
                <a:ea typeface="楷体" panose="02010609060101010101" pitchFamily="49" charset="-122"/>
              </a:rPr>
              <a:t>第一节 金融风险的概念、种类及特征</a:t>
            </a:r>
            <a:endParaRPr lang="en-US" altLang="zh-CN" b="1" dirty="0">
              <a:latin typeface="楷体" panose="02010609060101010101" pitchFamily="49" charset="-122"/>
              <a:ea typeface="楷体" panose="02010609060101010101" pitchFamily="49" charset="-122"/>
            </a:endParaRPr>
          </a:p>
          <a:p>
            <a:pPr marL="0" indent="0">
              <a:buNone/>
            </a:pPr>
            <a:endParaRPr lang="en-US" altLang="zh-CN" b="1" dirty="0" smtClean="0"/>
          </a:p>
          <a:p>
            <a:pPr marL="0" indent="0">
              <a:buNone/>
            </a:pPr>
            <a:r>
              <a:rPr lang="zh-CN" altLang="en-US" b="1" dirty="0" smtClean="0"/>
              <a:t>一、金融风险的概念</a:t>
            </a:r>
            <a:endParaRPr lang="en-US" altLang="zh-CN" b="1" dirty="0" smtClean="0"/>
          </a:p>
          <a:p>
            <a:pPr>
              <a:lnSpc>
                <a:spcPts val="3500"/>
              </a:lnSpc>
            </a:pPr>
            <a:r>
              <a:rPr lang="zh-CN" altLang="en-US" sz="3000" dirty="0"/>
              <a:t>首先</a:t>
            </a:r>
            <a:r>
              <a:rPr lang="zh-CN" altLang="en-US" sz="3000" dirty="0" smtClean="0"/>
              <a:t>，商业银行</a:t>
            </a:r>
            <a:r>
              <a:rPr lang="zh-CN" altLang="en-US" sz="3000" dirty="0"/>
              <a:t>给一家工商企业放贷</a:t>
            </a:r>
            <a:r>
              <a:rPr lang="zh-CN" altLang="en-US" sz="3000" dirty="0" smtClean="0"/>
              <a:t>，该</a:t>
            </a:r>
            <a:r>
              <a:rPr lang="zh-CN" altLang="en-US" sz="3000" dirty="0"/>
              <a:t>企业能否及时、足额偿还本息，就是一种金融风险，我们称之为</a:t>
            </a:r>
            <a:r>
              <a:rPr lang="zh-CN" altLang="en-US" sz="3000" dirty="0">
                <a:solidFill>
                  <a:srgbClr val="251BF7"/>
                </a:solidFill>
              </a:rPr>
              <a:t>信用风险</a:t>
            </a:r>
            <a:r>
              <a:rPr lang="zh-CN" altLang="en-US" sz="3000" dirty="0" smtClean="0"/>
              <a:t>。</a:t>
            </a:r>
            <a:endParaRPr lang="en-US" altLang="zh-CN" sz="3000" dirty="0" smtClean="0"/>
          </a:p>
          <a:p>
            <a:pPr>
              <a:lnSpc>
                <a:spcPts val="3500"/>
              </a:lnSpc>
            </a:pPr>
            <a:endParaRPr lang="en-US" altLang="zh-CN" sz="3000" dirty="0" smtClean="0"/>
          </a:p>
          <a:p>
            <a:pPr>
              <a:lnSpc>
                <a:spcPts val="3500"/>
              </a:lnSpc>
            </a:pPr>
            <a:r>
              <a:rPr lang="zh-CN" altLang="en-US" sz="3000" dirty="0" smtClean="0"/>
              <a:t>其次，证券投资公司投资</a:t>
            </a:r>
            <a:r>
              <a:rPr lang="zh-CN" altLang="en-US" sz="3000" dirty="0"/>
              <a:t>某只</a:t>
            </a:r>
            <a:r>
              <a:rPr lang="zh-CN" altLang="en-US" sz="3000" dirty="0" smtClean="0"/>
              <a:t>股票，由于</a:t>
            </a:r>
            <a:r>
              <a:rPr lang="zh-CN" altLang="en-US" sz="3000" dirty="0"/>
              <a:t>股票价格涨跌波动，特别是在经济不景气的情况下</a:t>
            </a:r>
            <a:r>
              <a:rPr lang="zh-CN" altLang="en-US" sz="3000" dirty="0" smtClean="0"/>
              <a:t>，股价暴跌，该</a:t>
            </a:r>
            <a:r>
              <a:rPr lang="zh-CN" altLang="en-US" sz="3000" dirty="0"/>
              <a:t>投资</a:t>
            </a:r>
            <a:r>
              <a:rPr lang="zh-CN" altLang="en-US" sz="3000" dirty="0" smtClean="0"/>
              <a:t>公司出现亏损，</a:t>
            </a:r>
            <a:r>
              <a:rPr lang="zh-CN" altLang="en-US" sz="3000" dirty="0"/>
              <a:t>这也是金融风险，我们</a:t>
            </a:r>
            <a:r>
              <a:rPr lang="zh-CN" altLang="en-US" sz="3000" dirty="0" smtClean="0"/>
              <a:t>称之为</a:t>
            </a:r>
            <a:r>
              <a:rPr lang="zh-CN" altLang="en-US" sz="3000" dirty="0" smtClean="0">
                <a:solidFill>
                  <a:srgbClr val="251BF7"/>
                </a:solidFill>
              </a:rPr>
              <a:t>证券价格</a:t>
            </a:r>
            <a:r>
              <a:rPr lang="zh-CN" altLang="en-US" sz="3000" dirty="0">
                <a:solidFill>
                  <a:srgbClr val="251BF7"/>
                </a:solidFill>
              </a:rPr>
              <a:t>风险</a:t>
            </a:r>
            <a:r>
              <a:rPr lang="zh-CN" altLang="en-US" sz="3000" dirty="0" smtClean="0"/>
              <a:t>，</a:t>
            </a:r>
            <a:r>
              <a:rPr lang="zh-CN" altLang="en-US" sz="3000" dirty="0"/>
              <a:t>又称为</a:t>
            </a:r>
            <a:r>
              <a:rPr lang="zh-CN" altLang="en-US" sz="3000" dirty="0" smtClean="0">
                <a:solidFill>
                  <a:srgbClr val="251BF7"/>
                </a:solidFill>
              </a:rPr>
              <a:t>市场</a:t>
            </a:r>
            <a:r>
              <a:rPr lang="zh-CN" altLang="en-US" sz="3000" dirty="0">
                <a:solidFill>
                  <a:srgbClr val="251BF7"/>
                </a:solidFill>
              </a:rPr>
              <a:t>风险</a:t>
            </a:r>
            <a:r>
              <a:rPr lang="zh-CN" altLang="en-US" sz="3000" dirty="0"/>
              <a:t>，等等</a:t>
            </a:r>
            <a:r>
              <a:rPr lang="zh-CN" altLang="en-US" sz="3000" dirty="0" smtClean="0"/>
              <a:t>。</a:t>
            </a:r>
            <a:endParaRPr lang="en-US" altLang="zh-CN" sz="3000" dirty="0" smtClean="0"/>
          </a:p>
          <a:p>
            <a:endParaRPr lang="zh-CN" altLang="en-US" dirty="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49694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金融风险的概念、种类及特征</a:t>
            </a:r>
            <a:endParaRPr lang="en-US" altLang="zh-CN" b="1" dirty="0">
              <a:latin typeface="楷体" panose="02010609060101010101" pitchFamily="49" charset="-122"/>
              <a:ea typeface="楷体" panose="02010609060101010101" pitchFamily="49" charset="-122"/>
            </a:endParaRPr>
          </a:p>
          <a:p>
            <a:pPr marL="0" indent="0">
              <a:buNone/>
            </a:pPr>
            <a:endParaRPr lang="en-US" altLang="zh-CN" b="1" dirty="0" smtClean="0"/>
          </a:p>
          <a:p>
            <a:pPr marL="0" indent="0">
              <a:buNone/>
            </a:pPr>
            <a:r>
              <a:rPr lang="zh-CN" altLang="en-US" b="1" dirty="0" smtClean="0"/>
              <a:t>一、金融风险的概念</a:t>
            </a:r>
            <a:endParaRPr lang="en-US" altLang="zh-CN" b="1" dirty="0" smtClean="0"/>
          </a:p>
          <a:p>
            <a:pPr>
              <a:lnSpc>
                <a:spcPts val="3500"/>
              </a:lnSpc>
            </a:pPr>
            <a:endParaRPr lang="en-US" altLang="zh-CN" sz="2800" dirty="0" smtClean="0"/>
          </a:p>
          <a:p>
            <a:pPr>
              <a:lnSpc>
                <a:spcPts val="3500"/>
              </a:lnSpc>
            </a:pPr>
            <a:r>
              <a:rPr lang="zh-CN" altLang="en-US" sz="2800" dirty="0" smtClean="0"/>
              <a:t>金融</a:t>
            </a:r>
            <a:r>
              <a:rPr lang="zh-CN" altLang="en-US" sz="2800" dirty="0"/>
              <a:t>风险的内涵</a:t>
            </a:r>
            <a:r>
              <a:rPr lang="zh-CN" altLang="en-US" sz="2800" dirty="0" smtClean="0"/>
              <a:t>，是指</a:t>
            </a:r>
            <a:r>
              <a:rPr lang="zh-CN" altLang="en-US" sz="2800" dirty="0" smtClean="0">
                <a:solidFill>
                  <a:srgbClr val="251BF7"/>
                </a:solidFill>
              </a:rPr>
              <a:t>损失程度</a:t>
            </a:r>
            <a:r>
              <a:rPr lang="zh-CN" altLang="en-US" sz="2800" dirty="0" smtClean="0"/>
              <a:t>，以及</a:t>
            </a:r>
            <a:r>
              <a:rPr lang="zh-CN" altLang="en-US" sz="2800" dirty="0" smtClean="0">
                <a:solidFill>
                  <a:srgbClr val="251BF7"/>
                </a:solidFill>
              </a:rPr>
              <a:t>损失概率</a:t>
            </a:r>
            <a:r>
              <a:rPr lang="zh-CN" altLang="en-US" sz="2800" dirty="0" smtClean="0"/>
              <a:t>。</a:t>
            </a:r>
            <a:endParaRPr lang="en-US" altLang="zh-CN" sz="2800" dirty="0" smtClean="0"/>
          </a:p>
          <a:p>
            <a:endParaRPr lang="en-US" altLang="zh-CN" sz="2800" dirty="0" smtClean="0"/>
          </a:p>
          <a:p>
            <a:pPr>
              <a:lnSpc>
                <a:spcPts val="3500"/>
              </a:lnSpc>
            </a:pPr>
            <a:r>
              <a:rPr lang="zh-CN" altLang="en-US" sz="2800" b="1" dirty="0">
                <a:solidFill>
                  <a:srgbClr val="251BF7"/>
                </a:solidFill>
              </a:rPr>
              <a:t>金融风险</a:t>
            </a:r>
            <a:r>
              <a:rPr lang="zh-CN" altLang="en-US" sz="2800" dirty="0"/>
              <a:t>，是指经济主体在金融活动中由于</a:t>
            </a:r>
            <a:r>
              <a:rPr lang="zh-CN" altLang="en-US" sz="2800" dirty="0">
                <a:solidFill>
                  <a:srgbClr val="251BF7"/>
                </a:solidFill>
              </a:rPr>
              <a:t>不确定性</a:t>
            </a:r>
            <a:r>
              <a:rPr lang="zh-CN" altLang="en-US" sz="2800" dirty="0"/>
              <a:t>而可能遭受的</a:t>
            </a:r>
            <a:r>
              <a:rPr lang="zh-CN" altLang="en-US" sz="2800" dirty="0">
                <a:solidFill>
                  <a:srgbClr val="251BF7"/>
                </a:solidFill>
              </a:rPr>
              <a:t>损失</a:t>
            </a:r>
            <a:r>
              <a:rPr lang="zh-CN" altLang="en-US" sz="2800" dirty="0"/>
              <a:t>。</a:t>
            </a:r>
            <a:endParaRPr lang="en-US" altLang="zh-CN" sz="2800" dirty="0"/>
          </a:p>
          <a:p>
            <a:pPr marL="0" indent="0">
              <a:buNone/>
            </a:pPr>
            <a:endParaRPr lang="en-US" altLang="zh-CN" sz="3000" dirty="0" smtClean="0"/>
          </a:p>
        </p:txBody>
      </p:sp>
      <p:sp>
        <p:nvSpPr>
          <p:cNvPr id="4" name="标题 1"/>
          <p:cNvSpPr>
            <a:spLocks noGrp="1"/>
          </p:cNvSpPr>
          <p:nvPr>
            <p:ph type="title"/>
          </p:nvPr>
        </p:nvSpPr>
        <p:spPr>
          <a:xfrm>
            <a:off x="457200" y="274638"/>
            <a:ext cx="8229600" cy="922114"/>
          </a:xfrm>
        </p:spPr>
        <p:txBody>
          <a:bodyPr>
            <a:normAutofit/>
          </a:bodyPr>
          <a:lstStyle/>
          <a:p>
            <a:r>
              <a:rPr lang="zh-CN" altLang="en-US" sz="4000" b="1" dirty="0">
                <a:solidFill>
                  <a:srgbClr val="251BF7"/>
                </a:solidFill>
              </a:rPr>
              <a:t>第一章 金融风险概述</a:t>
            </a:r>
            <a:endParaRPr lang="zh-CN" altLang="en-US" sz="40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aaba5310-fc66-4c3b-9c54-c7ea5ec312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4641</Words>
  <Application>WPS 演示</Application>
  <PresentationFormat>全屏显示(4:3)</PresentationFormat>
  <Paragraphs>313</Paragraphs>
  <Slides>40</Slides>
  <Notes>40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《金融风险概论》</vt:lpstr>
      <vt:lpstr>前  言</vt:lpstr>
      <vt:lpstr>前  言</vt:lpstr>
      <vt:lpstr>前  言</vt:lpstr>
      <vt:lpstr>《金融风险概论》  第一章 金融风险概述 </vt:lpstr>
      <vt:lpstr>第一章 金融风险概述</vt:lpstr>
      <vt:lpstr>第一章 金融风险概述</vt:lpstr>
      <vt:lpstr>第一章 金融风险概述</vt:lpstr>
      <vt:lpstr>第一章 金融风险概述</vt:lpstr>
      <vt:lpstr>第一章 金融风险概述</vt:lpstr>
      <vt:lpstr>第一章 金融风险概述</vt:lpstr>
      <vt:lpstr>幻灯片 12</vt:lpstr>
      <vt:lpstr>幻灯片 13</vt:lpstr>
      <vt:lpstr>第一章 金融风险概述</vt:lpstr>
      <vt:lpstr>幻灯片 15</vt:lpstr>
      <vt:lpstr>幻灯片 16</vt:lpstr>
      <vt:lpstr>第一章 金融风险概述</vt:lpstr>
      <vt:lpstr>幻灯片 18</vt:lpstr>
      <vt:lpstr>第一章 金融风险概述</vt:lpstr>
      <vt:lpstr>第一章 金融风险概述</vt:lpstr>
      <vt:lpstr>幻灯片 21</vt:lpstr>
      <vt:lpstr>幻灯片 22</vt:lpstr>
      <vt:lpstr>第一章 金融风险概述</vt:lpstr>
      <vt:lpstr>第一章 金融风险概述</vt:lpstr>
      <vt:lpstr>幻灯片 25</vt:lpstr>
      <vt:lpstr>第一章 金融风险概述</vt:lpstr>
      <vt:lpstr>第一章 金融风险概述</vt:lpstr>
      <vt:lpstr>幻灯片 28</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lpstr>第一章 金融风险概述</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 </dc:title>
  <dc:creator>win</dc:creator>
  <cp:lastModifiedBy>刘志芳</cp:lastModifiedBy>
  <cp:revision>46</cp:revision>
  <dcterms:created xsi:type="dcterms:W3CDTF">2019-07-21T15:19:00Z</dcterms:created>
  <dcterms:modified xsi:type="dcterms:W3CDTF">2019-10-18T09:31:13Z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