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2"/>
  </p:notesMasterIdLst>
  <p:handoutMasterIdLst>
    <p:handoutMasterId r:id="rId23"/>
  </p:handoutMasterIdLst>
  <p:sldIdLst>
    <p:sldId id="2531" r:id="rId2"/>
    <p:sldId id="3012" r:id="rId3"/>
    <p:sldId id="2809" r:id="rId4"/>
    <p:sldId id="3025" r:id="rId5"/>
    <p:sldId id="3026" r:id="rId6"/>
    <p:sldId id="3029" r:id="rId7"/>
    <p:sldId id="3030" r:id="rId8"/>
    <p:sldId id="3031" r:id="rId9"/>
    <p:sldId id="3032" r:id="rId10"/>
    <p:sldId id="3033" r:id="rId11"/>
    <p:sldId id="3034" r:id="rId12"/>
    <p:sldId id="3035" r:id="rId13"/>
    <p:sldId id="3036" r:id="rId14"/>
    <p:sldId id="3037" r:id="rId15"/>
    <p:sldId id="3038" r:id="rId16"/>
    <p:sldId id="3039" r:id="rId17"/>
    <p:sldId id="3040" r:id="rId18"/>
    <p:sldId id="3041" r:id="rId19"/>
    <p:sldId id="3042" r:id="rId20"/>
    <p:sldId id="367" r:id="rId21"/>
  </p:sldIdLst>
  <p:sldSz cx="1219835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guide id="3" orient="horz" pos="43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B889DB"/>
    <a:srgbClr val="89E0FF"/>
    <a:srgbClr val="E60914"/>
    <a:srgbClr val="D24726"/>
    <a:srgbClr val="29303A"/>
    <a:srgbClr val="FF5B5B"/>
    <a:srgbClr val="FFFFCC"/>
    <a:srgbClr val="E8D0D0"/>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746" autoAdjust="0"/>
  </p:normalViewPr>
  <p:slideViewPr>
    <p:cSldViewPr>
      <p:cViewPr varScale="1">
        <p:scale>
          <a:sx n="105" d="100"/>
          <a:sy n="105" d="100"/>
        </p:scale>
        <p:origin x="138" y="174"/>
      </p:cViewPr>
      <p:guideLst>
        <p:guide orient="horz" pos="2160"/>
        <p:guide pos="3842"/>
        <p:guide orient="horz" pos="4319"/>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7" d="100"/>
          <a:sy n="57" d="100"/>
        </p:scale>
        <p:origin x="280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5110AD-0D49-4111-88F0-0AB9655915B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C306463-4AA2-417D-8B99-4C0D8D454573}">
      <dgm:prSet phldrT="[文本]" custT="1"/>
      <dgm:spPr>
        <a:solidFill>
          <a:srgbClr val="FF8C00"/>
        </a:solidFill>
      </dgm:spPr>
      <dgm:t>
        <a:bodyPr/>
        <a:lstStyle/>
        <a:p>
          <a:r>
            <a:rPr lang="zh-CN" altLang="en-US" sz="2000" b="1" dirty="0">
              <a:solidFill>
                <a:srgbClr val="29303A"/>
              </a:solidFill>
              <a:latin typeface="微软雅黑" panose="020B0503020204020204" pitchFamily="34" charset="-122"/>
              <a:ea typeface="微软雅黑" panose="020B0503020204020204" pitchFamily="34" charset="-122"/>
            </a:rPr>
            <a:t>金融风险</a:t>
          </a:r>
        </a:p>
      </dgm:t>
    </dgm:pt>
    <dgm:pt modelId="{B4916459-2990-40FA-AC9E-922DDDF63CB1}" type="parTrans" cxnId="{33C0F2BE-EEAA-4CB7-BA27-1A9D46C3884C}">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8C3ECA79-8089-4EAD-81E8-8C62392AFCDA}" type="sibTrans" cxnId="{33C0F2BE-EEAA-4CB7-BA27-1A9D46C3884C}">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B8409499-A7D9-4479-A3FF-A999BBBF2E6F}">
      <dgm:prSet phldrT="[文本]" custT="1"/>
      <dgm:spPr/>
      <dgm:t>
        <a:bodyPr/>
        <a:lstStyle/>
        <a:p>
          <a:r>
            <a:rPr lang="zh-CN" altLang="en-US" sz="1800" dirty="0">
              <a:latin typeface="微软雅黑" panose="020B0503020204020204" pitchFamily="34" charset="-122"/>
              <a:ea typeface="微软雅黑" panose="020B0503020204020204" pitchFamily="34" charset="-122"/>
            </a:rPr>
            <a:t>金融风险是指经济主体在金融活动中由于不确定性而可能遭受的损失。一般来讲</a:t>
          </a:r>
          <a:r>
            <a:rPr lang="en-US" altLang="en-US"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计量金融风险的两个重要变量是出现损失的概率和遭受损失的程度</a:t>
          </a:r>
        </a:p>
      </dgm:t>
    </dgm:pt>
    <dgm:pt modelId="{DA6FA974-4C47-4029-94E0-BE309594D49F}" type="sibTrans" cxnId="{A6ED67CE-A675-45D6-B1D0-2B0D8370A1E4}">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265CB5C2-DC33-4522-9992-E0AF54462491}" type="parTrans" cxnId="{A6ED67CE-A675-45D6-B1D0-2B0D8370A1E4}">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D4FAE5A6-6046-4E6C-8BB2-8DC78EC1F124}" type="pres">
      <dgm:prSet presAssocID="{355110AD-0D49-4111-88F0-0AB9655915B9}" presName="linear" presStyleCnt="0">
        <dgm:presLayoutVars>
          <dgm:dir/>
          <dgm:animLvl val="lvl"/>
          <dgm:resizeHandles val="exact"/>
        </dgm:presLayoutVars>
      </dgm:prSet>
      <dgm:spPr/>
    </dgm:pt>
    <dgm:pt modelId="{8E6F357D-6DEE-475D-8B01-3F4250030A08}" type="pres">
      <dgm:prSet presAssocID="{5C306463-4AA2-417D-8B99-4C0D8D454573}" presName="parentLin" presStyleCnt="0"/>
      <dgm:spPr/>
    </dgm:pt>
    <dgm:pt modelId="{2CE9ECE6-C82F-4908-853E-1713D0DA3DD7}" type="pres">
      <dgm:prSet presAssocID="{5C306463-4AA2-417D-8B99-4C0D8D454573}" presName="parentLeftMargin" presStyleLbl="node1" presStyleIdx="0" presStyleCnt="1"/>
      <dgm:spPr/>
    </dgm:pt>
    <dgm:pt modelId="{996595CA-0215-40B0-BEB0-EE13F00FA722}" type="pres">
      <dgm:prSet presAssocID="{5C306463-4AA2-417D-8B99-4C0D8D454573}" presName="parentText" presStyleLbl="node1" presStyleIdx="0" presStyleCnt="1">
        <dgm:presLayoutVars>
          <dgm:chMax val="0"/>
          <dgm:bulletEnabled val="1"/>
        </dgm:presLayoutVars>
      </dgm:prSet>
      <dgm:spPr/>
    </dgm:pt>
    <dgm:pt modelId="{79D555B0-CCE8-4CC9-807B-3AF2545C23FF}" type="pres">
      <dgm:prSet presAssocID="{5C306463-4AA2-417D-8B99-4C0D8D454573}" presName="negativeSpace" presStyleCnt="0"/>
      <dgm:spPr/>
    </dgm:pt>
    <dgm:pt modelId="{F4E65713-06D5-4ECE-A663-0B81AF096A8D}" type="pres">
      <dgm:prSet presAssocID="{5C306463-4AA2-417D-8B99-4C0D8D454573}" presName="childText" presStyleLbl="conFgAcc1" presStyleIdx="0" presStyleCnt="1">
        <dgm:presLayoutVars>
          <dgm:bulletEnabled val="1"/>
        </dgm:presLayoutVars>
      </dgm:prSet>
      <dgm:spPr/>
    </dgm:pt>
  </dgm:ptLst>
  <dgm:cxnLst>
    <dgm:cxn modelId="{9970C466-D664-483D-AA27-C5419272B5AA}" type="presOf" srcId="{5C306463-4AA2-417D-8B99-4C0D8D454573}" destId="{2CE9ECE6-C82F-4908-853E-1713D0DA3DD7}" srcOrd="0" destOrd="0" presId="urn:microsoft.com/office/officeart/2005/8/layout/list1"/>
    <dgm:cxn modelId="{33C0F2BE-EEAA-4CB7-BA27-1A9D46C3884C}" srcId="{355110AD-0D49-4111-88F0-0AB9655915B9}" destId="{5C306463-4AA2-417D-8B99-4C0D8D454573}" srcOrd="0" destOrd="0" parTransId="{B4916459-2990-40FA-AC9E-922DDDF63CB1}" sibTransId="{8C3ECA79-8089-4EAD-81E8-8C62392AFCDA}"/>
    <dgm:cxn modelId="{370331C5-BFBC-43B4-8663-2CF33D71B163}" type="presOf" srcId="{B8409499-A7D9-4479-A3FF-A999BBBF2E6F}" destId="{F4E65713-06D5-4ECE-A663-0B81AF096A8D}" srcOrd="0" destOrd="0" presId="urn:microsoft.com/office/officeart/2005/8/layout/list1"/>
    <dgm:cxn modelId="{A6ED67CE-A675-45D6-B1D0-2B0D8370A1E4}" srcId="{5C306463-4AA2-417D-8B99-4C0D8D454573}" destId="{B8409499-A7D9-4479-A3FF-A999BBBF2E6F}" srcOrd="0" destOrd="0" parTransId="{265CB5C2-DC33-4522-9992-E0AF54462491}" sibTransId="{DA6FA974-4C47-4029-94E0-BE309594D49F}"/>
    <dgm:cxn modelId="{28D228DC-6339-49B6-AAD6-C9C8A6197698}" type="presOf" srcId="{5C306463-4AA2-417D-8B99-4C0D8D454573}" destId="{996595CA-0215-40B0-BEB0-EE13F00FA722}" srcOrd="1" destOrd="0" presId="urn:microsoft.com/office/officeart/2005/8/layout/list1"/>
    <dgm:cxn modelId="{625CEAED-E704-43A4-B7BF-30E40E62BC46}" type="presOf" srcId="{355110AD-0D49-4111-88F0-0AB9655915B9}" destId="{D4FAE5A6-6046-4E6C-8BB2-8DC78EC1F124}" srcOrd="0" destOrd="0" presId="urn:microsoft.com/office/officeart/2005/8/layout/list1"/>
    <dgm:cxn modelId="{AA53BF3D-9BC3-49D6-A6C7-887CBC808B56}" type="presParOf" srcId="{D4FAE5A6-6046-4E6C-8BB2-8DC78EC1F124}" destId="{8E6F357D-6DEE-475D-8B01-3F4250030A08}" srcOrd="0" destOrd="0" presId="urn:microsoft.com/office/officeart/2005/8/layout/list1"/>
    <dgm:cxn modelId="{99F8570D-5CFC-49B6-93AF-663C9A06B27D}" type="presParOf" srcId="{8E6F357D-6DEE-475D-8B01-3F4250030A08}" destId="{2CE9ECE6-C82F-4908-853E-1713D0DA3DD7}" srcOrd="0" destOrd="0" presId="urn:microsoft.com/office/officeart/2005/8/layout/list1"/>
    <dgm:cxn modelId="{4F589193-573D-448D-A9E6-D891C1DD8248}" type="presParOf" srcId="{8E6F357D-6DEE-475D-8B01-3F4250030A08}" destId="{996595CA-0215-40B0-BEB0-EE13F00FA722}" srcOrd="1" destOrd="0" presId="urn:microsoft.com/office/officeart/2005/8/layout/list1"/>
    <dgm:cxn modelId="{C94E30C0-E7C2-4585-A67E-BA061200098D}" type="presParOf" srcId="{D4FAE5A6-6046-4E6C-8BB2-8DC78EC1F124}" destId="{79D555B0-CCE8-4CC9-807B-3AF2545C23FF}" srcOrd="1" destOrd="0" presId="urn:microsoft.com/office/officeart/2005/8/layout/list1"/>
    <dgm:cxn modelId="{362AF29F-18B8-4ED1-A63B-39E77F96F217}" type="presParOf" srcId="{D4FAE5A6-6046-4E6C-8BB2-8DC78EC1F124}" destId="{F4E65713-06D5-4ECE-A663-0B81AF096A8D}"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E2F3C7-DEF9-43BA-9159-AA474C2E6630}"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C684A446-200E-43A0-8D24-2616B86D606D}">
      <dgm:prSet phldrT="[文本]" custT="1"/>
      <dgm:spPr/>
      <dgm:t>
        <a:bodyPr/>
        <a:lstStyle/>
        <a:p>
          <a:r>
            <a:rPr lang="zh-CN" altLang="en-US" sz="1800" b="1" dirty="0">
              <a:latin typeface="微软雅黑" panose="020B0503020204020204" pitchFamily="34" charset="-122"/>
              <a:ea typeface="微软雅黑" panose="020B0503020204020204" pitchFamily="34" charset="-122"/>
            </a:rPr>
            <a:t>汇率风险</a:t>
          </a:r>
        </a:p>
      </dgm:t>
    </dgm:pt>
    <dgm:pt modelId="{D9199052-DEF1-42EE-A1F5-FFE90FE340EE}" type="parTrans" cxnId="{211E520A-F760-45F5-A412-4AD7F6270C79}">
      <dgm:prSet/>
      <dgm:spPr/>
      <dgm:t>
        <a:bodyPr/>
        <a:lstStyle/>
        <a:p>
          <a:endParaRPr lang="zh-CN" altLang="en-US">
            <a:latin typeface="微软雅黑" panose="020B0503020204020204" pitchFamily="34" charset="-122"/>
            <a:ea typeface="微软雅黑" panose="020B0503020204020204" pitchFamily="34" charset="-122"/>
          </a:endParaRPr>
        </a:p>
      </dgm:t>
    </dgm:pt>
    <dgm:pt modelId="{DD0F67F1-7978-4195-B105-7633E53DF3D8}" type="sibTrans" cxnId="{211E520A-F760-45F5-A412-4AD7F6270C79}">
      <dgm:prSet/>
      <dgm:spPr/>
      <dgm:t>
        <a:bodyPr/>
        <a:lstStyle/>
        <a:p>
          <a:endParaRPr lang="zh-CN" altLang="en-US">
            <a:latin typeface="微软雅黑" panose="020B0503020204020204" pitchFamily="34" charset="-122"/>
            <a:ea typeface="微软雅黑" panose="020B0503020204020204" pitchFamily="34" charset="-122"/>
          </a:endParaRPr>
        </a:p>
      </dgm:t>
    </dgm:pt>
    <dgm:pt modelId="{818F7999-0793-41EA-AC43-5B5D1FDF30DE}">
      <dgm:prSet phldrT="[文本]" custT="1"/>
      <dgm:spPr/>
      <dgm:t>
        <a:bodyPr/>
        <a:lstStyle/>
        <a:p>
          <a:r>
            <a:rPr lang="zh-CN" altLang="en-US" sz="1800" b="1" dirty="0">
              <a:latin typeface="微软雅黑" panose="020B0503020204020204" pitchFamily="34" charset="-122"/>
              <a:ea typeface="微软雅黑" panose="020B0503020204020204" pitchFamily="34" charset="-122"/>
            </a:rPr>
            <a:t>信用风险</a:t>
          </a:r>
        </a:p>
      </dgm:t>
    </dgm:pt>
    <dgm:pt modelId="{80F15AAB-85C3-4D83-BC18-184F885B17E7}" type="parTrans" cxnId="{6D4DBDA3-8716-4566-9EC0-45ED02B28A1F}">
      <dgm:prSet/>
      <dgm:spPr/>
      <dgm:t>
        <a:bodyPr/>
        <a:lstStyle/>
        <a:p>
          <a:endParaRPr lang="zh-CN" altLang="en-US">
            <a:latin typeface="微软雅黑" panose="020B0503020204020204" pitchFamily="34" charset="-122"/>
            <a:ea typeface="微软雅黑" panose="020B0503020204020204" pitchFamily="34" charset="-122"/>
          </a:endParaRPr>
        </a:p>
      </dgm:t>
    </dgm:pt>
    <dgm:pt modelId="{9B9AF263-827C-4AC2-8F12-A2A4188C8078}" type="sibTrans" cxnId="{6D4DBDA3-8716-4566-9EC0-45ED02B28A1F}">
      <dgm:prSet/>
      <dgm:spPr/>
      <dgm:t>
        <a:bodyPr/>
        <a:lstStyle/>
        <a:p>
          <a:endParaRPr lang="zh-CN" altLang="en-US">
            <a:latin typeface="微软雅黑" panose="020B0503020204020204" pitchFamily="34" charset="-122"/>
            <a:ea typeface="微软雅黑" panose="020B0503020204020204" pitchFamily="34" charset="-122"/>
          </a:endParaRPr>
        </a:p>
      </dgm:t>
    </dgm:pt>
    <dgm:pt modelId="{C426A56A-FF19-4809-A616-0F5A70B0627B}">
      <dgm:prSet phldrT="[文本]"/>
      <dgm:spPr>
        <a:solidFill>
          <a:srgbClr val="CCECFF">
            <a:alpha val="89804"/>
          </a:srgbClr>
        </a:solidFill>
      </dgm:spPr>
      <dgm:t>
        <a:bodyPr/>
        <a:lstStyle/>
        <a:p>
          <a:r>
            <a:rPr lang="zh-CN" altLang="en-US" dirty="0">
              <a:latin typeface="微软雅黑" panose="020B0503020204020204" pitchFamily="34" charset="-122"/>
              <a:ea typeface="微软雅黑" panose="020B0503020204020204" pitchFamily="34" charset="-122"/>
            </a:rPr>
            <a:t>信用风险</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又称为交易对方风险、履约风险或违约风险</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是指交易对方不履行到期债务的风险。具体来讲</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信用风险是指借款人、证券发行人或交易一方由于种种原因</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不愿或无力履行合同条件而构成违约</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致使银行、投资者或交易另一方遭受损失的可能性。</a:t>
          </a:r>
        </a:p>
      </dgm:t>
    </dgm:pt>
    <dgm:pt modelId="{C4EEE431-217E-480E-B628-4F563A29C811}" type="parTrans" cxnId="{441D0286-BEE7-447A-8FE1-AF50053C5BFA}">
      <dgm:prSet/>
      <dgm:spPr/>
      <dgm:t>
        <a:bodyPr/>
        <a:lstStyle/>
        <a:p>
          <a:endParaRPr lang="zh-CN" altLang="en-US">
            <a:latin typeface="微软雅黑" panose="020B0503020204020204" pitchFamily="34" charset="-122"/>
            <a:ea typeface="微软雅黑" panose="020B0503020204020204" pitchFamily="34" charset="-122"/>
          </a:endParaRPr>
        </a:p>
      </dgm:t>
    </dgm:pt>
    <dgm:pt modelId="{F9058F32-3E93-4692-B528-CA2DA9106B96}" type="sibTrans" cxnId="{441D0286-BEE7-447A-8FE1-AF50053C5BFA}">
      <dgm:prSet/>
      <dgm:spPr/>
      <dgm:t>
        <a:bodyPr/>
        <a:lstStyle/>
        <a:p>
          <a:endParaRPr lang="zh-CN" altLang="en-US">
            <a:latin typeface="微软雅黑" panose="020B0503020204020204" pitchFamily="34" charset="-122"/>
            <a:ea typeface="微软雅黑" panose="020B0503020204020204" pitchFamily="34" charset="-122"/>
          </a:endParaRPr>
        </a:p>
      </dgm:t>
    </dgm:pt>
    <dgm:pt modelId="{91DA2D2B-54B5-4A5F-B5FB-002DA35E4516}">
      <dgm:prSet phldrT="[文本]"/>
      <dgm:spPr>
        <a:solidFill>
          <a:srgbClr val="CCECFF">
            <a:alpha val="89804"/>
          </a:srgbClr>
        </a:solidFill>
      </dgm:spPr>
      <dgm:t>
        <a:bodyPr/>
        <a:lstStyle/>
        <a:p>
          <a:r>
            <a:rPr lang="zh-CN" altLang="en-US" dirty="0">
              <a:latin typeface="微软雅黑" panose="020B0503020204020204" pitchFamily="34" charset="-122"/>
              <a:ea typeface="微软雅黑" panose="020B0503020204020204" pitchFamily="34" charset="-122"/>
            </a:rPr>
            <a:t>汇率的巨幅波动</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给金融活动参与主体带来意想不到的损益的可能性</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就叫作汇率风险。</a:t>
          </a:r>
        </a:p>
      </dgm:t>
    </dgm:pt>
    <dgm:pt modelId="{2BF187D0-83D0-485D-848C-BD4BA0410644}" type="parTrans" cxnId="{C30A8D3F-1F99-4B95-8CD7-A7D7A3904A7B}">
      <dgm:prSet/>
      <dgm:spPr/>
      <dgm:t>
        <a:bodyPr/>
        <a:lstStyle/>
        <a:p>
          <a:endParaRPr lang="zh-CN" altLang="en-US"/>
        </a:p>
      </dgm:t>
    </dgm:pt>
    <dgm:pt modelId="{0205B5A9-36C8-4A90-87CB-600E4C1D6BC2}" type="sibTrans" cxnId="{C30A8D3F-1F99-4B95-8CD7-A7D7A3904A7B}">
      <dgm:prSet/>
      <dgm:spPr/>
      <dgm:t>
        <a:bodyPr/>
        <a:lstStyle/>
        <a:p>
          <a:endParaRPr lang="zh-CN" altLang="en-US"/>
        </a:p>
      </dgm:t>
    </dgm:pt>
    <dgm:pt modelId="{A9BA0237-3C90-4197-B13C-304201EA2B02}" type="pres">
      <dgm:prSet presAssocID="{ECE2F3C7-DEF9-43BA-9159-AA474C2E6630}" presName="linear" presStyleCnt="0">
        <dgm:presLayoutVars>
          <dgm:dir/>
          <dgm:animLvl val="lvl"/>
          <dgm:resizeHandles val="exact"/>
        </dgm:presLayoutVars>
      </dgm:prSet>
      <dgm:spPr/>
    </dgm:pt>
    <dgm:pt modelId="{41DBE3ED-0F7D-4D5D-A9D0-4075A1A8E143}" type="pres">
      <dgm:prSet presAssocID="{C684A446-200E-43A0-8D24-2616B86D606D}" presName="parentLin" presStyleCnt="0"/>
      <dgm:spPr/>
    </dgm:pt>
    <dgm:pt modelId="{1F619945-D18D-4C57-A09E-92404BC34F7A}" type="pres">
      <dgm:prSet presAssocID="{C684A446-200E-43A0-8D24-2616B86D606D}" presName="parentLeftMargin" presStyleLbl="node1" presStyleIdx="0" presStyleCnt="2"/>
      <dgm:spPr/>
    </dgm:pt>
    <dgm:pt modelId="{B7C10725-612C-4E48-A284-59279338069C}" type="pres">
      <dgm:prSet presAssocID="{C684A446-200E-43A0-8D24-2616B86D606D}" presName="parentText" presStyleLbl="node1" presStyleIdx="0" presStyleCnt="2">
        <dgm:presLayoutVars>
          <dgm:chMax val="0"/>
          <dgm:bulletEnabled val="1"/>
        </dgm:presLayoutVars>
      </dgm:prSet>
      <dgm:spPr/>
    </dgm:pt>
    <dgm:pt modelId="{7BF9EB8F-6D58-4471-9D44-01FC349AD81A}" type="pres">
      <dgm:prSet presAssocID="{C684A446-200E-43A0-8D24-2616B86D606D}" presName="negativeSpace" presStyleCnt="0"/>
      <dgm:spPr/>
    </dgm:pt>
    <dgm:pt modelId="{F22A92A5-8E21-4A0D-A69D-6DBA6E427B3B}" type="pres">
      <dgm:prSet presAssocID="{C684A446-200E-43A0-8D24-2616B86D606D}" presName="childText" presStyleLbl="conFgAcc1" presStyleIdx="0" presStyleCnt="2">
        <dgm:presLayoutVars>
          <dgm:bulletEnabled val="1"/>
        </dgm:presLayoutVars>
      </dgm:prSet>
      <dgm:spPr/>
    </dgm:pt>
    <dgm:pt modelId="{4A493EE7-5A2E-41EC-B808-6B384EBA5161}" type="pres">
      <dgm:prSet presAssocID="{DD0F67F1-7978-4195-B105-7633E53DF3D8}" presName="spaceBetweenRectangles" presStyleCnt="0"/>
      <dgm:spPr/>
    </dgm:pt>
    <dgm:pt modelId="{EA074A38-94A1-4155-BC98-220CDB01382B}" type="pres">
      <dgm:prSet presAssocID="{818F7999-0793-41EA-AC43-5B5D1FDF30DE}" presName="parentLin" presStyleCnt="0"/>
      <dgm:spPr/>
    </dgm:pt>
    <dgm:pt modelId="{8EC58E5E-F02E-4A4E-A512-F1FB8F141C3C}" type="pres">
      <dgm:prSet presAssocID="{818F7999-0793-41EA-AC43-5B5D1FDF30DE}" presName="parentLeftMargin" presStyleLbl="node1" presStyleIdx="0" presStyleCnt="2"/>
      <dgm:spPr/>
    </dgm:pt>
    <dgm:pt modelId="{8741E682-D9D0-4D77-B5C2-28D6ECB20F1B}" type="pres">
      <dgm:prSet presAssocID="{818F7999-0793-41EA-AC43-5B5D1FDF30DE}" presName="parentText" presStyleLbl="node1" presStyleIdx="1" presStyleCnt="2">
        <dgm:presLayoutVars>
          <dgm:chMax val="0"/>
          <dgm:bulletEnabled val="1"/>
        </dgm:presLayoutVars>
      </dgm:prSet>
      <dgm:spPr/>
    </dgm:pt>
    <dgm:pt modelId="{2470D8B1-8091-4849-A084-CE9D034FE49F}" type="pres">
      <dgm:prSet presAssocID="{818F7999-0793-41EA-AC43-5B5D1FDF30DE}" presName="negativeSpace" presStyleCnt="0"/>
      <dgm:spPr/>
    </dgm:pt>
    <dgm:pt modelId="{D8C0B30E-DF52-4553-8976-95A92F9F9376}" type="pres">
      <dgm:prSet presAssocID="{818F7999-0793-41EA-AC43-5B5D1FDF30DE}" presName="childText" presStyleLbl="conFgAcc1" presStyleIdx="1" presStyleCnt="2">
        <dgm:presLayoutVars>
          <dgm:bulletEnabled val="1"/>
        </dgm:presLayoutVars>
      </dgm:prSet>
      <dgm:spPr/>
    </dgm:pt>
  </dgm:ptLst>
  <dgm:cxnLst>
    <dgm:cxn modelId="{211E520A-F760-45F5-A412-4AD7F6270C79}" srcId="{ECE2F3C7-DEF9-43BA-9159-AA474C2E6630}" destId="{C684A446-200E-43A0-8D24-2616B86D606D}" srcOrd="0" destOrd="0" parTransId="{D9199052-DEF1-42EE-A1F5-FFE90FE340EE}" sibTransId="{DD0F67F1-7978-4195-B105-7633E53DF3D8}"/>
    <dgm:cxn modelId="{C0C98112-AF72-4156-8C8F-825A0BF6C791}" type="presOf" srcId="{818F7999-0793-41EA-AC43-5B5D1FDF30DE}" destId="{8EC58E5E-F02E-4A4E-A512-F1FB8F141C3C}" srcOrd="0" destOrd="0" presId="urn:microsoft.com/office/officeart/2005/8/layout/list1"/>
    <dgm:cxn modelId="{598CC224-1B5B-47B6-B217-16B7EC9CB31F}" type="presOf" srcId="{818F7999-0793-41EA-AC43-5B5D1FDF30DE}" destId="{8741E682-D9D0-4D77-B5C2-28D6ECB20F1B}" srcOrd="1" destOrd="0" presId="urn:microsoft.com/office/officeart/2005/8/layout/list1"/>
    <dgm:cxn modelId="{25965B35-B2DF-408E-AC23-A736179F9184}" type="presOf" srcId="{ECE2F3C7-DEF9-43BA-9159-AA474C2E6630}" destId="{A9BA0237-3C90-4197-B13C-304201EA2B02}" srcOrd="0" destOrd="0" presId="urn:microsoft.com/office/officeart/2005/8/layout/list1"/>
    <dgm:cxn modelId="{C30A8D3F-1F99-4B95-8CD7-A7D7A3904A7B}" srcId="{C684A446-200E-43A0-8D24-2616B86D606D}" destId="{91DA2D2B-54B5-4A5F-B5FB-002DA35E4516}" srcOrd="0" destOrd="0" parTransId="{2BF187D0-83D0-485D-848C-BD4BA0410644}" sibTransId="{0205B5A9-36C8-4A90-87CB-600E4C1D6BC2}"/>
    <dgm:cxn modelId="{246A336E-85A1-4B7A-A613-4FB05743F391}" type="presOf" srcId="{C426A56A-FF19-4809-A616-0F5A70B0627B}" destId="{D8C0B30E-DF52-4553-8976-95A92F9F9376}" srcOrd="0" destOrd="0" presId="urn:microsoft.com/office/officeart/2005/8/layout/list1"/>
    <dgm:cxn modelId="{441D0286-BEE7-447A-8FE1-AF50053C5BFA}" srcId="{818F7999-0793-41EA-AC43-5B5D1FDF30DE}" destId="{C426A56A-FF19-4809-A616-0F5A70B0627B}" srcOrd="0" destOrd="0" parTransId="{C4EEE431-217E-480E-B628-4F563A29C811}" sibTransId="{F9058F32-3E93-4692-B528-CA2DA9106B96}"/>
    <dgm:cxn modelId="{6D4DBDA3-8716-4566-9EC0-45ED02B28A1F}" srcId="{ECE2F3C7-DEF9-43BA-9159-AA474C2E6630}" destId="{818F7999-0793-41EA-AC43-5B5D1FDF30DE}" srcOrd="1" destOrd="0" parTransId="{80F15AAB-85C3-4D83-BC18-184F885B17E7}" sibTransId="{9B9AF263-827C-4AC2-8F12-A2A4188C8078}"/>
    <dgm:cxn modelId="{D4FFBFB0-ED9F-4375-AF23-CCDD42CFDBDF}" type="presOf" srcId="{C684A446-200E-43A0-8D24-2616B86D606D}" destId="{B7C10725-612C-4E48-A284-59279338069C}" srcOrd="1" destOrd="0" presId="urn:microsoft.com/office/officeart/2005/8/layout/list1"/>
    <dgm:cxn modelId="{7E9406DC-5DD5-4A32-A3E3-7F07DBF893E8}" type="presOf" srcId="{C684A446-200E-43A0-8D24-2616B86D606D}" destId="{1F619945-D18D-4C57-A09E-92404BC34F7A}" srcOrd="0" destOrd="0" presId="urn:microsoft.com/office/officeart/2005/8/layout/list1"/>
    <dgm:cxn modelId="{D943C4F2-1559-411B-BCF5-D0DF0B9EFF7F}" type="presOf" srcId="{91DA2D2B-54B5-4A5F-B5FB-002DA35E4516}" destId="{F22A92A5-8E21-4A0D-A69D-6DBA6E427B3B}" srcOrd="0" destOrd="0" presId="urn:microsoft.com/office/officeart/2005/8/layout/list1"/>
    <dgm:cxn modelId="{48570B24-585D-4398-B5E7-5E373023E0B9}" type="presParOf" srcId="{A9BA0237-3C90-4197-B13C-304201EA2B02}" destId="{41DBE3ED-0F7D-4D5D-A9D0-4075A1A8E143}" srcOrd="0" destOrd="0" presId="urn:microsoft.com/office/officeart/2005/8/layout/list1"/>
    <dgm:cxn modelId="{AE89318E-FBAD-4CC6-BD7E-90AC57B0C180}" type="presParOf" srcId="{41DBE3ED-0F7D-4D5D-A9D0-4075A1A8E143}" destId="{1F619945-D18D-4C57-A09E-92404BC34F7A}" srcOrd="0" destOrd="0" presId="urn:microsoft.com/office/officeart/2005/8/layout/list1"/>
    <dgm:cxn modelId="{37795C56-98F5-423A-A062-11C36A1D5334}" type="presParOf" srcId="{41DBE3ED-0F7D-4D5D-A9D0-4075A1A8E143}" destId="{B7C10725-612C-4E48-A284-59279338069C}" srcOrd="1" destOrd="0" presId="urn:microsoft.com/office/officeart/2005/8/layout/list1"/>
    <dgm:cxn modelId="{7ABC0E54-8091-4EB1-9ED0-45B5B0A68120}" type="presParOf" srcId="{A9BA0237-3C90-4197-B13C-304201EA2B02}" destId="{7BF9EB8F-6D58-4471-9D44-01FC349AD81A}" srcOrd="1" destOrd="0" presId="urn:microsoft.com/office/officeart/2005/8/layout/list1"/>
    <dgm:cxn modelId="{37F6A9BC-9FF0-40C6-BFFC-88C317AEE4CD}" type="presParOf" srcId="{A9BA0237-3C90-4197-B13C-304201EA2B02}" destId="{F22A92A5-8E21-4A0D-A69D-6DBA6E427B3B}" srcOrd="2" destOrd="0" presId="urn:microsoft.com/office/officeart/2005/8/layout/list1"/>
    <dgm:cxn modelId="{38F7B802-C8F3-4F4F-AAAB-AFDA300DAE33}" type="presParOf" srcId="{A9BA0237-3C90-4197-B13C-304201EA2B02}" destId="{4A493EE7-5A2E-41EC-B808-6B384EBA5161}" srcOrd="3" destOrd="0" presId="urn:microsoft.com/office/officeart/2005/8/layout/list1"/>
    <dgm:cxn modelId="{6EBA03F5-C6FA-41C0-8B33-F68A9D6E28B2}" type="presParOf" srcId="{A9BA0237-3C90-4197-B13C-304201EA2B02}" destId="{EA074A38-94A1-4155-BC98-220CDB01382B}" srcOrd="4" destOrd="0" presId="urn:microsoft.com/office/officeart/2005/8/layout/list1"/>
    <dgm:cxn modelId="{6A4C7C34-C8FE-4A82-90F6-DC5631E3C161}" type="presParOf" srcId="{EA074A38-94A1-4155-BC98-220CDB01382B}" destId="{8EC58E5E-F02E-4A4E-A512-F1FB8F141C3C}" srcOrd="0" destOrd="0" presId="urn:microsoft.com/office/officeart/2005/8/layout/list1"/>
    <dgm:cxn modelId="{F83CEFCE-BD2C-4A28-B64C-F7E1BD52ECCE}" type="presParOf" srcId="{EA074A38-94A1-4155-BC98-220CDB01382B}" destId="{8741E682-D9D0-4D77-B5C2-28D6ECB20F1B}" srcOrd="1" destOrd="0" presId="urn:microsoft.com/office/officeart/2005/8/layout/list1"/>
    <dgm:cxn modelId="{22F2698F-642F-4AC3-B580-4A076FA40C8E}" type="presParOf" srcId="{A9BA0237-3C90-4197-B13C-304201EA2B02}" destId="{2470D8B1-8091-4849-A084-CE9D034FE49F}" srcOrd="5" destOrd="0" presId="urn:microsoft.com/office/officeart/2005/8/layout/list1"/>
    <dgm:cxn modelId="{CC32701E-A9AB-4017-BEF1-090A5E81DAA9}" type="presParOf" srcId="{A9BA0237-3C90-4197-B13C-304201EA2B02}" destId="{D8C0B30E-DF52-4553-8976-95A92F9F937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E2F3C7-DEF9-43BA-9159-AA474C2E6630}"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C684A446-200E-43A0-8D24-2616B86D606D}">
      <dgm:prSet phldrT="[文本]" custT="1"/>
      <dgm:spPr/>
      <dgm:t>
        <a:bodyPr/>
        <a:lstStyle/>
        <a:p>
          <a:r>
            <a:rPr lang="zh-CN" altLang="en-US" sz="1800" b="1" dirty="0">
              <a:latin typeface="微软雅黑" panose="020B0503020204020204" pitchFamily="34" charset="-122"/>
              <a:ea typeface="微软雅黑" panose="020B0503020204020204" pitchFamily="34" charset="-122"/>
            </a:rPr>
            <a:t>流动性风险</a:t>
          </a:r>
        </a:p>
      </dgm:t>
    </dgm:pt>
    <dgm:pt modelId="{D9199052-DEF1-42EE-A1F5-FFE90FE340EE}" type="parTrans" cxnId="{211E520A-F760-45F5-A412-4AD7F6270C79}">
      <dgm:prSet/>
      <dgm:spPr/>
      <dgm:t>
        <a:bodyPr/>
        <a:lstStyle/>
        <a:p>
          <a:endParaRPr lang="zh-CN" altLang="en-US">
            <a:latin typeface="微软雅黑" panose="020B0503020204020204" pitchFamily="34" charset="-122"/>
            <a:ea typeface="微软雅黑" panose="020B0503020204020204" pitchFamily="34" charset="-122"/>
          </a:endParaRPr>
        </a:p>
      </dgm:t>
    </dgm:pt>
    <dgm:pt modelId="{DD0F67F1-7978-4195-B105-7633E53DF3D8}" type="sibTrans" cxnId="{211E520A-F760-45F5-A412-4AD7F6270C79}">
      <dgm:prSet/>
      <dgm:spPr/>
      <dgm:t>
        <a:bodyPr/>
        <a:lstStyle/>
        <a:p>
          <a:endParaRPr lang="zh-CN" altLang="en-US">
            <a:latin typeface="微软雅黑" panose="020B0503020204020204" pitchFamily="34" charset="-122"/>
            <a:ea typeface="微软雅黑" panose="020B0503020204020204" pitchFamily="34" charset="-122"/>
          </a:endParaRPr>
        </a:p>
      </dgm:t>
    </dgm:pt>
    <dgm:pt modelId="{818F7999-0793-41EA-AC43-5B5D1FDF30DE}">
      <dgm:prSet phldrT="[文本]" custT="1"/>
      <dgm:spPr/>
      <dgm:t>
        <a:bodyPr/>
        <a:lstStyle/>
        <a:p>
          <a:r>
            <a:rPr lang="zh-CN" altLang="en-US" sz="1800" b="1" dirty="0">
              <a:latin typeface="微软雅黑" panose="020B0503020204020204" pitchFamily="34" charset="-122"/>
              <a:ea typeface="微软雅黑" panose="020B0503020204020204" pitchFamily="34" charset="-122"/>
            </a:rPr>
            <a:t>操作风险</a:t>
          </a:r>
        </a:p>
      </dgm:t>
    </dgm:pt>
    <dgm:pt modelId="{80F15AAB-85C3-4D83-BC18-184F885B17E7}" type="parTrans" cxnId="{6D4DBDA3-8716-4566-9EC0-45ED02B28A1F}">
      <dgm:prSet/>
      <dgm:spPr/>
      <dgm:t>
        <a:bodyPr/>
        <a:lstStyle/>
        <a:p>
          <a:endParaRPr lang="zh-CN" altLang="en-US">
            <a:latin typeface="微软雅黑" panose="020B0503020204020204" pitchFamily="34" charset="-122"/>
            <a:ea typeface="微软雅黑" panose="020B0503020204020204" pitchFamily="34" charset="-122"/>
          </a:endParaRPr>
        </a:p>
      </dgm:t>
    </dgm:pt>
    <dgm:pt modelId="{9B9AF263-827C-4AC2-8F12-A2A4188C8078}" type="sibTrans" cxnId="{6D4DBDA3-8716-4566-9EC0-45ED02B28A1F}">
      <dgm:prSet/>
      <dgm:spPr/>
      <dgm:t>
        <a:bodyPr/>
        <a:lstStyle/>
        <a:p>
          <a:endParaRPr lang="zh-CN" altLang="en-US">
            <a:latin typeface="微软雅黑" panose="020B0503020204020204" pitchFamily="34" charset="-122"/>
            <a:ea typeface="微软雅黑" panose="020B0503020204020204" pitchFamily="34" charset="-122"/>
          </a:endParaRPr>
        </a:p>
      </dgm:t>
    </dgm:pt>
    <dgm:pt modelId="{C426A56A-FF19-4809-A616-0F5A70B0627B}">
      <dgm:prSet phldrT="[文本]"/>
      <dgm:spPr>
        <a:solidFill>
          <a:srgbClr val="CCECFF">
            <a:alpha val="90000"/>
          </a:srgbClr>
        </a:solidFill>
      </dgm:spPr>
      <dgm:t>
        <a:bodyPr/>
        <a:lstStyle/>
        <a:p>
          <a:r>
            <a:rPr lang="zh-CN" altLang="en-US" dirty="0">
              <a:latin typeface="微软雅黑" panose="020B0503020204020204" pitchFamily="34" charset="-122"/>
              <a:ea typeface="微软雅黑" panose="020B0503020204020204" pitchFamily="34" charset="-122"/>
            </a:rPr>
            <a:t>操作风险是由金融机构不完善或有问题的内部程序、人员及系统或外部事件所造成损失的风险。</a:t>
          </a:r>
        </a:p>
      </dgm:t>
    </dgm:pt>
    <dgm:pt modelId="{C4EEE431-217E-480E-B628-4F563A29C811}" type="parTrans" cxnId="{441D0286-BEE7-447A-8FE1-AF50053C5BFA}">
      <dgm:prSet/>
      <dgm:spPr/>
      <dgm:t>
        <a:bodyPr/>
        <a:lstStyle/>
        <a:p>
          <a:endParaRPr lang="zh-CN" altLang="en-US">
            <a:latin typeface="微软雅黑" panose="020B0503020204020204" pitchFamily="34" charset="-122"/>
            <a:ea typeface="微软雅黑" panose="020B0503020204020204" pitchFamily="34" charset="-122"/>
          </a:endParaRPr>
        </a:p>
      </dgm:t>
    </dgm:pt>
    <dgm:pt modelId="{F9058F32-3E93-4692-B528-CA2DA9106B96}" type="sibTrans" cxnId="{441D0286-BEE7-447A-8FE1-AF50053C5BFA}">
      <dgm:prSet/>
      <dgm:spPr/>
      <dgm:t>
        <a:bodyPr/>
        <a:lstStyle/>
        <a:p>
          <a:endParaRPr lang="zh-CN" altLang="en-US">
            <a:latin typeface="微软雅黑" panose="020B0503020204020204" pitchFamily="34" charset="-122"/>
            <a:ea typeface="微软雅黑" panose="020B0503020204020204" pitchFamily="34" charset="-122"/>
          </a:endParaRPr>
        </a:p>
      </dgm:t>
    </dgm:pt>
    <dgm:pt modelId="{91DA2D2B-54B5-4A5F-B5FB-002DA35E4516}">
      <dgm:prSet phldrT="[文本]"/>
      <dgm:spPr>
        <a:solidFill>
          <a:srgbClr val="CCECFF">
            <a:alpha val="90000"/>
          </a:srgbClr>
        </a:solidFill>
      </dgm:spPr>
      <dgm:t>
        <a:bodyPr/>
        <a:lstStyle/>
        <a:p>
          <a:r>
            <a:rPr lang="zh-CN" altLang="en-US" dirty="0">
              <a:latin typeface="微软雅黑" panose="020B0503020204020204" pitchFamily="34" charset="-122"/>
              <a:ea typeface="微软雅黑" panose="020B0503020204020204" pitchFamily="34" charset="-122"/>
            </a:rPr>
            <a:t>流动性风险是指商业银行虽然有清偿能力</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但无法及时获得充足资金或无法以合理成本及时获得充足资金以应对资产增长或支付到期债务的风险。</a:t>
          </a:r>
        </a:p>
      </dgm:t>
    </dgm:pt>
    <dgm:pt modelId="{2BF187D0-83D0-485D-848C-BD4BA0410644}" type="parTrans" cxnId="{C30A8D3F-1F99-4B95-8CD7-A7D7A3904A7B}">
      <dgm:prSet/>
      <dgm:spPr/>
      <dgm:t>
        <a:bodyPr/>
        <a:lstStyle/>
        <a:p>
          <a:endParaRPr lang="zh-CN" altLang="en-US"/>
        </a:p>
      </dgm:t>
    </dgm:pt>
    <dgm:pt modelId="{0205B5A9-36C8-4A90-87CB-600E4C1D6BC2}" type="sibTrans" cxnId="{C30A8D3F-1F99-4B95-8CD7-A7D7A3904A7B}">
      <dgm:prSet/>
      <dgm:spPr/>
      <dgm:t>
        <a:bodyPr/>
        <a:lstStyle/>
        <a:p>
          <a:endParaRPr lang="zh-CN" altLang="en-US"/>
        </a:p>
      </dgm:t>
    </dgm:pt>
    <dgm:pt modelId="{A9BA0237-3C90-4197-B13C-304201EA2B02}" type="pres">
      <dgm:prSet presAssocID="{ECE2F3C7-DEF9-43BA-9159-AA474C2E6630}" presName="linear" presStyleCnt="0">
        <dgm:presLayoutVars>
          <dgm:dir/>
          <dgm:animLvl val="lvl"/>
          <dgm:resizeHandles val="exact"/>
        </dgm:presLayoutVars>
      </dgm:prSet>
      <dgm:spPr/>
    </dgm:pt>
    <dgm:pt modelId="{41DBE3ED-0F7D-4D5D-A9D0-4075A1A8E143}" type="pres">
      <dgm:prSet presAssocID="{C684A446-200E-43A0-8D24-2616B86D606D}" presName="parentLin" presStyleCnt="0"/>
      <dgm:spPr/>
    </dgm:pt>
    <dgm:pt modelId="{1F619945-D18D-4C57-A09E-92404BC34F7A}" type="pres">
      <dgm:prSet presAssocID="{C684A446-200E-43A0-8D24-2616B86D606D}" presName="parentLeftMargin" presStyleLbl="node1" presStyleIdx="0" presStyleCnt="2"/>
      <dgm:spPr/>
    </dgm:pt>
    <dgm:pt modelId="{B7C10725-612C-4E48-A284-59279338069C}" type="pres">
      <dgm:prSet presAssocID="{C684A446-200E-43A0-8D24-2616B86D606D}" presName="parentText" presStyleLbl="node1" presStyleIdx="0" presStyleCnt="2">
        <dgm:presLayoutVars>
          <dgm:chMax val="0"/>
          <dgm:bulletEnabled val="1"/>
        </dgm:presLayoutVars>
      </dgm:prSet>
      <dgm:spPr/>
    </dgm:pt>
    <dgm:pt modelId="{7BF9EB8F-6D58-4471-9D44-01FC349AD81A}" type="pres">
      <dgm:prSet presAssocID="{C684A446-200E-43A0-8D24-2616B86D606D}" presName="negativeSpace" presStyleCnt="0"/>
      <dgm:spPr/>
    </dgm:pt>
    <dgm:pt modelId="{F22A92A5-8E21-4A0D-A69D-6DBA6E427B3B}" type="pres">
      <dgm:prSet presAssocID="{C684A446-200E-43A0-8D24-2616B86D606D}" presName="childText" presStyleLbl="conFgAcc1" presStyleIdx="0" presStyleCnt="2">
        <dgm:presLayoutVars>
          <dgm:bulletEnabled val="1"/>
        </dgm:presLayoutVars>
      </dgm:prSet>
      <dgm:spPr/>
    </dgm:pt>
    <dgm:pt modelId="{4A493EE7-5A2E-41EC-B808-6B384EBA5161}" type="pres">
      <dgm:prSet presAssocID="{DD0F67F1-7978-4195-B105-7633E53DF3D8}" presName="spaceBetweenRectangles" presStyleCnt="0"/>
      <dgm:spPr/>
    </dgm:pt>
    <dgm:pt modelId="{EA074A38-94A1-4155-BC98-220CDB01382B}" type="pres">
      <dgm:prSet presAssocID="{818F7999-0793-41EA-AC43-5B5D1FDF30DE}" presName="parentLin" presStyleCnt="0"/>
      <dgm:spPr/>
    </dgm:pt>
    <dgm:pt modelId="{8EC58E5E-F02E-4A4E-A512-F1FB8F141C3C}" type="pres">
      <dgm:prSet presAssocID="{818F7999-0793-41EA-AC43-5B5D1FDF30DE}" presName="parentLeftMargin" presStyleLbl="node1" presStyleIdx="0" presStyleCnt="2"/>
      <dgm:spPr/>
    </dgm:pt>
    <dgm:pt modelId="{8741E682-D9D0-4D77-B5C2-28D6ECB20F1B}" type="pres">
      <dgm:prSet presAssocID="{818F7999-0793-41EA-AC43-5B5D1FDF30DE}" presName="parentText" presStyleLbl="node1" presStyleIdx="1" presStyleCnt="2">
        <dgm:presLayoutVars>
          <dgm:chMax val="0"/>
          <dgm:bulletEnabled val="1"/>
        </dgm:presLayoutVars>
      </dgm:prSet>
      <dgm:spPr/>
    </dgm:pt>
    <dgm:pt modelId="{2470D8B1-8091-4849-A084-CE9D034FE49F}" type="pres">
      <dgm:prSet presAssocID="{818F7999-0793-41EA-AC43-5B5D1FDF30DE}" presName="negativeSpace" presStyleCnt="0"/>
      <dgm:spPr/>
    </dgm:pt>
    <dgm:pt modelId="{D8C0B30E-DF52-4553-8976-95A92F9F9376}" type="pres">
      <dgm:prSet presAssocID="{818F7999-0793-41EA-AC43-5B5D1FDF30DE}" presName="childText" presStyleLbl="conFgAcc1" presStyleIdx="1" presStyleCnt="2">
        <dgm:presLayoutVars>
          <dgm:bulletEnabled val="1"/>
        </dgm:presLayoutVars>
      </dgm:prSet>
      <dgm:spPr/>
    </dgm:pt>
  </dgm:ptLst>
  <dgm:cxnLst>
    <dgm:cxn modelId="{211E520A-F760-45F5-A412-4AD7F6270C79}" srcId="{ECE2F3C7-DEF9-43BA-9159-AA474C2E6630}" destId="{C684A446-200E-43A0-8D24-2616B86D606D}" srcOrd="0" destOrd="0" parTransId="{D9199052-DEF1-42EE-A1F5-FFE90FE340EE}" sibTransId="{DD0F67F1-7978-4195-B105-7633E53DF3D8}"/>
    <dgm:cxn modelId="{C0C98112-AF72-4156-8C8F-825A0BF6C791}" type="presOf" srcId="{818F7999-0793-41EA-AC43-5B5D1FDF30DE}" destId="{8EC58E5E-F02E-4A4E-A512-F1FB8F141C3C}" srcOrd="0" destOrd="0" presId="urn:microsoft.com/office/officeart/2005/8/layout/list1"/>
    <dgm:cxn modelId="{598CC224-1B5B-47B6-B217-16B7EC9CB31F}" type="presOf" srcId="{818F7999-0793-41EA-AC43-5B5D1FDF30DE}" destId="{8741E682-D9D0-4D77-B5C2-28D6ECB20F1B}" srcOrd="1" destOrd="0" presId="urn:microsoft.com/office/officeart/2005/8/layout/list1"/>
    <dgm:cxn modelId="{25965B35-B2DF-408E-AC23-A736179F9184}" type="presOf" srcId="{ECE2F3C7-DEF9-43BA-9159-AA474C2E6630}" destId="{A9BA0237-3C90-4197-B13C-304201EA2B02}" srcOrd="0" destOrd="0" presId="urn:microsoft.com/office/officeart/2005/8/layout/list1"/>
    <dgm:cxn modelId="{C30A8D3F-1F99-4B95-8CD7-A7D7A3904A7B}" srcId="{C684A446-200E-43A0-8D24-2616B86D606D}" destId="{91DA2D2B-54B5-4A5F-B5FB-002DA35E4516}" srcOrd="0" destOrd="0" parTransId="{2BF187D0-83D0-485D-848C-BD4BA0410644}" sibTransId="{0205B5A9-36C8-4A90-87CB-600E4C1D6BC2}"/>
    <dgm:cxn modelId="{246A336E-85A1-4B7A-A613-4FB05743F391}" type="presOf" srcId="{C426A56A-FF19-4809-A616-0F5A70B0627B}" destId="{D8C0B30E-DF52-4553-8976-95A92F9F9376}" srcOrd="0" destOrd="0" presId="urn:microsoft.com/office/officeart/2005/8/layout/list1"/>
    <dgm:cxn modelId="{441D0286-BEE7-447A-8FE1-AF50053C5BFA}" srcId="{818F7999-0793-41EA-AC43-5B5D1FDF30DE}" destId="{C426A56A-FF19-4809-A616-0F5A70B0627B}" srcOrd="0" destOrd="0" parTransId="{C4EEE431-217E-480E-B628-4F563A29C811}" sibTransId="{F9058F32-3E93-4692-B528-CA2DA9106B96}"/>
    <dgm:cxn modelId="{6D4DBDA3-8716-4566-9EC0-45ED02B28A1F}" srcId="{ECE2F3C7-DEF9-43BA-9159-AA474C2E6630}" destId="{818F7999-0793-41EA-AC43-5B5D1FDF30DE}" srcOrd="1" destOrd="0" parTransId="{80F15AAB-85C3-4D83-BC18-184F885B17E7}" sibTransId="{9B9AF263-827C-4AC2-8F12-A2A4188C8078}"/>
    <dgm:cxn modelId="{D4FFBFB0-ED9F-4375-AF23-CCDD42CFDBDF}" type="presOf" srcId="{C684A446-200E-43A0-8D24-2616B86D606D}" destId="{B7C10725-612C-4E48-A284-59279338069C}" srcOrd="1" destOrd="0" presId="urn:microsoft.com/office/officeart/2005/8/layout/list1"/>
    <dgm:cxn modelId="{7E9406DC-5DD5-4A32-A3E3-7F07DBF893E8}" type="presOf" srcId="{C684A446-200E-43A0-8D24-2616B86D606D}" destId="{1F619945-D18D-4C57-A09E-92404BC34F7A}" srcOrd="0" destOrd="0" presId="urn:microsoft.com/office/officeart/2005/8/layout/list1"/>
    <dgm:cxn modelId="{D943C4F2-1559-411B-BCF5-D0DF0B9EFF7F}" type="presOf" srcId="{91DA2D2B-54B5-4A5F-B5FB-002DA35E4516}" destId="{F22A92A5-8E21-4A0D-A69D-6DBA6E427B3B}" srcOrd="0" destOrd="0" presId="urn:microsoft.com/office/officeart/2005/8/layout/list1"/>
    <dgm:cxn modelId="{48570B24-585D-4398-B5E7-5E373023E0B9}" type="presParOf" srcId="{A9BA0237-3C90-4197-B13C-304201EA2B02}" destId="{41DBE3ED-0F7D-4D5D-A9D0-4075A1A8E143}" srcOrd="0" destOrd="0" presId="urn:microsoft.com/office/officeart/2005/8/layout/list1"/>
    <dgm:cxn modelId="{AE89318E-FBAD-4CC6-BD7E-90AC57B0C180}" type="presParOf" srcId="{41DBE3ED-0F7D-4D5D-A9D0-4075A1A8E143}" destId="{1F619945-D18D-4C57-A09E-92404BC34F7A}" srcOrd="0" destOrd="0" presId="urn:microsoft.com/office/officeart/2005/8/layout/list1"/>
    <dgm:cxn modelId="{37795C56-98F5-423A-A062-11C36A1D5334}" type="presParOf" srcId="{41DBE3ED-0F7D-4D5D-A9D0-4075A1A8E143}" destId="{B7C10725-612C-4E48-A284-59279338069C}" srcOrd="1" destOrd="0" presId="urn:microsoft.com/office/officeart/2005/8/layout/list1"/>
    <dgm:cxn modelId="{7ABC0E54-8091-4EB1-9ED0-45B5B0A68120}" type="presParOf" srcId="{A9BA0237-3C90-4197-B13C-304201EA2B02}" destId="{7BF9EB8F-6D58-4471-9D44-01FC349AD81A}" srcOrd="1" destOrd="0" presId="urn:microsoft.com/office/officeart/2005/8/layout/list1"/>
    <dgm:cxn modelId="{37F6A9BC-9FF0-40C6-BFFC-88C317AEE4CD}" type="presParOf" srcId="{A9BA0237-3C90-4197-B13C-304201EA2B02}" destId="{F22A92A5-8E21-4A0D-A69D-6DBA6E427B3B}" srcOrd="2" destOrd="0" presId="urn:microsoft.com/office/officeart/2005/8/layout/list1"/>
    <dgm:cxn modelId="{38F7B802-C8F3-4F4F-AAAB-AFDA300DAE33}" type="presParOf" srcId="{A9BA0237-3C90-4197-B13C-304201EA2B02}" destId="{4A493EE7-5A2E-41EC-B808-6B384EBA5161}" srcOrd="3" destOrd="0" presId="urn:microsoft.com/office/officeart/2005/8/layout/list1"/>
    <dgm:cxn modelId="{6EBA03F5-C6FA-41C0-8B33-F68A9D6E28B2}" type="presParOf" srcId="{A9BA0237-3C90-4197-B13C-304201EA2B02}" destId="{EA074A38-94A1-4155-BC98-220CDB01382B}" srcOrd="4" destOrd="0" presId="urn:microsoft.com/office/officeart/2005/8/layout/list1"/>
    <dgm:cxn modelId="{6A4C7C34-C8FE-4A82-90F6-DC5631E3C161}" type="presParOf" srcId="{EA074A38-94A1-4155-BC98-220CDB01382B}" destId="{8EC58E5E-F02E-4A4E-A512-F1FB8F141C3C}" srcOrd="0" destOrd="0" presId="urn:microsoft.com/office/officeart/2005/8/layout/list1"/>
    <dgm:cxn modelId="{F83CEFCE-BD2C-4A28-B64C-F7E1BD52ECCE}" type="presParOf" srcId="{EA074A38-94A1-4155-BC98-220CDB01382B}" destId="{8741E682-D9D0-4D77-B5C2-28D6ECB20F1B}" srcOrd="1" destOrd="0" presId="urn:microsoft.com/office/officeart/2005/8/layout/list1"/>
    <dgm:cxn modelId="{22F2698F-642F-4AC3-B580-4A076FA40C8E}" type="presParOf" srcId="{A9BA0237-3C90-4197-B13C-304201EA2B02}" destId="{2470D8B1-8091-4849-A084-CE9D034FE49F}" srcOrd="5" destOrd="0" presId="urn:microsoft.com/office/officeart/2005/8/layout/list1"/>
    <dgm:cxn modelId="{CC32701E-A9AB-4017-BEF1-090A5E81DAA9}" type="presParOf" srcId="{A9BA0237-3C90-4197-B13C-304201EA2B02}" destId="{D8C0B30E-DF52-4553-8976-95A92F9F937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E2F3C7-DEF9-43BA-9159-AA474C2E6630}"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C684A446-200E-43A0-8D24-2616B86D606D}">
      <dgm:prSet phldrT="[文本]" custT="1"/>
      <dgm:spPr/>
      <dgm:t>
        <a:bodyPr/>
        <a:lstStyle/>
        <a:p>
          <a:r>
            <a:rPr lang="zh-CN" altLang="en-US" sz="1800" b="1" dirty="0">
              <a:latin typeface="微软雅黑" panose="020B0503020204020204" pitchFamily="34" charset="-122"/>
              <a:ea typeface="微软雅黑" panose="020B0503020204020204" pitchFamily="34" charset="-122"/>
            </a:rPr>
            <a:t>声誉风险</a:t>
          </a:r>
        </a:p>
      </dgm:t>
    </dgm:pt>
    <dgm:pt modelId="{D9199052-DEF1-42EE-A1F5-FFE90FE340EE}" type="parTrans" cxnId="{211E520A-F760-45F5-A412-4AD7F6270C79}">
      <dgm:prSet/>
      <dgm:spPr/>
      <dgm:t>
        <a:bodyPr/>
        <a:lstStyle/>
        <a:p>
          <a:endParaRPr lang="zh-CN" altLang="en-US">
            <a:latin typeface="微软雅黑" panose="020B0503020204020204" pitchFamily="34" charset="-122"/>
            <a:ea typeface="微软雅黑" panose="020B0503020204020204" pitchFamily="34" charset="-122"/>
          </a:endParaRPr>
        </a:p>
      </dgm:t>
    </dgm:pt>
    <dgm:pt modelId="{DD0F67F1-7978-4195-B105-7633E53DF3D8}" type="sibTrans" cxnId="{211E520A-F760-45F5-A412-4AD7F6270C79}">
      <dgm:prSet/>
      <dgm:spPr/>
      <dgm:t>
        <a:bodyPr/>
        <a:lstStyle/>
        <a:p>
          <a:endParaRPr lang="zh-CN" altLang="en-US">
            <a:latin typeface="微软雅黑" panose="020B0503020204020204" pitchFamily="34" charset="-122"/>
            <a:ea typeface="微软雅黑" panose="020B0503020204020204" pitchFamily="34" charset="-122"/>
          </a:endParaRPr>
        </a:p>
      </dgm:t>
    </dgm:pt>
    <dgm:pt modelId="{818F7999-0793-41EA-AC43-5B5D1FDF30DE}">
      <dgm:prSet phldrT="[文本]" custT="1"/>
      <dgm:spPr/>
      <dgm:t>
        <a:bodyPr/>
        <a:lstStyle/>
        <a:p>
          <a:r>
            <a:rPr lang="zh-CN" altLang="en-US" sz="1800" b="1" dirty="0">
              <a:latin typeface="微软雅黑" panose="020B0503020204020204" pitchFamily="34" charset="-122"/>
              <a:ea typeface="微软雅黑" panose="020B0503020204020204" pitchFamily="34" charset="-122"/>
            </a:rPr>
            <a:t>价格风险</a:t>
          </a:r>
        </a:p>
      </dgm:t>
    </dgm:pt>
    <dgm:pt modelId="{80F15AAB-85C3-4D83-BC18-184F885B17E7}" type="parTrans" cxnId="{6D4DBDA3-8716-4566-9EC0-45ED02B28A1F}">
      <dgm:prSet/>
      <dgm:spPr/>
      <dgm:t>
        <a:bodyPr/>
        <a:lstStyle/>
        <a:p>
          <a:endParaRPr lang="zh-CN" altLang="en-US">
            <a:latin typeface="微软雅黑" panose="020B0503020204020204" pitchFamily="34" charset="-122"/>
            <a:ea typeface="微软雅黑" panose="020B0503020204020204" pitchFamily="34" charset="-122"/>
          </a:endParaRPr>
        </a:p>
      </dgm:t>
    </dgm:pt>
    <dgm:pt modelId="{9B9AF263-827C-4AC2-8F12-A2A4188C8078}" type="sibTrans" cxnId="{6D4DBDA3-8716-4566-9EC0-45ED02B28A1F}">
      <dgm:prSet/>
      <dgm:spPr/>
      <dgm:t>
        <a:bodyPr/>
        <a:lstStyle/>
        <a:p>
          <a:endParaRPr lang="zh-CN" altLang="en-US">
            <a:latin typeface="微软雅黑" panose="020B0503020204020204" pitchFamily="34" charset="-122"/>
            <a:ea typeface="微软雅黑" panose="020B0503020204020204" pitchFamily="34" charset="-122"/>
          </a:endParaRPr>
        </a:p>
      </dgm:t>
    </dgm:pt>
    <dgm:pt modelId="{C426A56A-FF19-4809-A616-0F5A70B0627B}">
      <dgm:prSet phldrT="[文本]"/>
      <dgm:spPr>
        <a:solidFill>
          <a:srgbClr val="CCECFF">
            <a:alpha val="90000"/>
          </a:srgbClr>
        </a:solidFill>
      </dgm:spPr>
      <dgm:t>
        <a:bodyPr/>
        <a:lstStyle/>
        <a:p>
          <a:r>
            <a:rPr lang="zh-CN" altLang="en-US" dirty="0">
              <a:latin typeface="微软雅黑" panose="020B0503020204020204" pitchFamily="34" charset="-122"/>
              <a:ea typeface="微软雅黑" panose="020B0503020204020204" pitchFamily="34" charset="-122"/>
            </a:rPr>
            <a:t>价格风险是指由于金融资产市场价格的不利变动或者急剧波动而导致金融资产价值变动的风险。</a:t>
          </a:r>
        </a:p>
      </dgm:t>
    </dgm:pt>
    <dgm:pt modelId="{C4EEE431-217E-480E-B628-4F563A29C811}" type="parTrans" cxnId="{441D0286-BEE7-447A-8FE1-AF50053C5BFA}">
      <dgm:prSet/>
      <dgm:spPr/>
      <dgm:t>
        <a:bodyPr/>
        <a:lstStyle/>
        <a:p>
          <a:endParaRPr lang="zh-CN" altLang="en-US">
            <a:latin typeface="微软雅黑" panose="020B0503020204020204" pitchFamily="34" charset="-122"/>
            <a:ea typeface="微软雅黑" panose="020B0503020204020204" pitchFamily="34" charset="-122"/>
          </a:endParaRPr>
        </a:p>
      </dgm:t>
    </dgm:pt>
    <dgm:pt modelId="{F9058F32-3E93-4692-B528-CA2DA9106B96}" type="sibTrans" cxnId="{441D0286-BEE7-447A-8FE1-AF50053C5BFA}">
      <dgm:prSet/>
      <dgm:spPr/>
      <dgm:t>
        <a:bodyPr/>
        <a:lstStyle/>
        <a:p>
          <a:endParaRPr lang="zh-CN" altLang="en-US">
            <a:latin typeface="微软雅黑" panose="020B0503020204020204" pitchFamily="34" charset="-122"/>
            <a:ea typeface="微软雅黑" panose="020B0503020204020204" pitchFamily="34" charset="-122"/>
          </a:endParaRPr>
        </a:p>
      </dgm:t>
    </dgm:pt>
    <dgm:pt modelId="{91DA2D2B-54B5-4A5F-B5FB-002DA35E4516}">
      <dgm:prSet phldrT="[文本]"/>
      <dgm:spPr>
        <a:solidFill>
          <a:srgbClr val="CCECFF">
            <a:alpha val="90000"/>
          </a:srgbClr>
        </a:solidFill>
      </dgm:spPr>
      <dgm:t>
        <a:bodyPr/>
        <a:lstStyle/>
        <a:p>
          <a:r>
            <a:rPr lang="zh-CN" altLang="en-US" dirty="0">
              <a:latin typeface="微软雅黑" panose="020B0503020204020204" pitchFamily="34" charset="-122"/>
              <a:ea typeface="微软雅黑" panose="020B0503020204020204" pitchFamily="34" charset="-122"/>
            </a:rPr>
            <a:t>声誉风险是指由于经营上的违规、失误、市场表现不佳等产生的负面结果</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对金融机构的声誉造成损失</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进而导致金融机构的客户、负债、资产或利润减少的风险。</a:t>
          </a:r>
        </a:p>
      </dgm:t>
    </dgm:pt>
    <dgm:pt modelId="{2BF187D0-83D0-485D-848C-BD4BA0410644}" type="parTrans" cxnId="{C30A8D3F-1F99-4B95-8CD7-A7D7A3904A7B}">
      <dgm:prSet/>
      <dgm:spPr/>
      <dgm:t>
        <a:bodyPr/>
        <a:lstStyle/>
        <a:p>
          <a:endParaRPr lang="zh-CN" altLang="en-US"/>
        </a:p>
      </dgm:t>
    </dgm:pt>
    <dgm:pt modelId="{0205B5A9-36C8-4A90-87CB-600E4C1D6BC2}" type="sibTrans" cxnId="{C30A8D3F-1F99-4B95-8CD7-A7D7A3904A7B}">
      <dgm:prSet/>
      <dgm:spPr/>
      <dgm:t>
        <a:bodyPr/>
        <a:lstStyle/>
        <a:p>
          <a:endParaRPr lang="zh-CN" altLang="en-US"/>
        </a:p>
      </dgm:t>
    </dgm:pt>
    <dgm:pt modelId="{A9BA0237-3C90-4197-B13C-304201EA2B02}" type="pres">
      <dgm:prSet presAssocID="{ECE2F3C7-DEF9-43BA-9159-AA474C2E6630}" presName="linear" presStyleCnt="0">
        <dgm:presLayoutVars>
          <dgm:dir/>
          <dgm:animLvl val="lvl"/>
          <dgm:resizeHandles val="exact"/>
        </dgm:presLayoutVars>
      </dgm:prSet>
      <dgm:spPr/>
    </dgm:pt>
    <dgm:pt modelId="{41DBE3ED-0F7D-4D5D-A9D0-4075A1A8E143}" type="pres">
      <dgm:prSet presAssocID="{C684A446-200E-43A0-8D24-2616B86D606D}" presName="parentLin" presStyleCnt="0"/>
      <dgm:spPr/>
    </dgm:pt>
    <dgm:pt modelId="{1F619945-D18D-4C57-A09E-92404BC34F7A}" type="pres">
      <dgm:prSet presAssocID="{C684A446-200E-43A0-8D24-2616B86D606D}" presName="parentLeftMargin" presStyleLbl="node1" presStyleIdx="0" presStyleCnt="2"/>
      <dgm:spPr/>
    </dgm:pt>
    <dgm:pt modelId="{B7C10725-612C-4E48-A284-59279338069C}" type="pres">
      <dgm:prSet presAssocID="{C684A446-200E-43A0-8D24-2616B86D606D}" presName="parentText" presStyleLbl="node1" presStyleIdx="0" presStyleCnt="2">
        <dgm:presLayoutVars>
          <dgm:chMax val="0"/>
          <dgm:bulletEnabled val="1"/>
        </dgm:presLayoutVars>
      </dgm:prSet>
      <dgm:spPr/>
    </dgm:pt>
    <dgm:pt modelId="{7BF9EB8F-6D58-4471-9D44-01FC349AD81A}" type="pres">
      <dgm:prSet presAssocID="{C684A446-200E-43A0-8D24-2616B86D606D}" presName="negativeSpace" presStyleCnt="0"/>
      <dgm:spPr/>
    </dgm:pt>
    <dgm:pt modelId="{F22A92A5-8E21-4A0D-A69D-6DBA6E427B3B}" type="pres">
      <dgm:prSet presAssocID="{C684A446-200E-43A0-8D24-2616B86D606D}" presName="childText" presStyleLbl="conFgAcc1" presStyleIdx="0" presStyleCnt="2">
        <dgm:presLayoutVars>
          <dgm:bulletEnabled val="1"/>
        </dgm:presLayoutVars>
      </dgm:prSet>
      <dgm:spPr/>
    </dgm:pt>
    <dgm:pt modelId="{4A493EE7-5A2E-41EC-B808-6B384EBA5161}" type="pres">
      <dgm:prSet presAssocID="{DD0F67F1-7978-4195-B105-7633E53DF3D8}" presName="spaceBetweenRectangles" presStyleCnt="0"/>
      <dgm:spPr/>
    </dgm:pt>
    <dgm:pt modelId="{EA074A38-94A1-4155-BC98-220CDB01382B}" type="pres">
      <dgm:prSet presAssocID="{818F7999-0793-41EA-AC43-5B5D1FDF30DE}" presName="parentLin" presStyleCnt="0"/>
      <dgm:spPr/>
    </dgm:pt>
    <dgm:pt modelId="{8EC58E5E-F02E-4A4E-A512-F1FB8F141C3C}" type="pres">
      <dgm:prSet presAssocID="{818F7999-0793-41EA-AC43-5B5D1FDF30DE}" presName="parentLeftMargin" presStyleLbl="node1" presStyleIdx="0" presStyleCnt="2"/>
      <dgm:spPr/>
    </dgm:pt>
    <dgm:pt modelId="{8741E682-D9D0-4D77-B5C2-28D6ECB20F1B}" type="pres">
      <dgm:prSet presAssocID="{818F7999-0793-41EA-AC43-5B5D1FDF30DE}" presName="parentText" presStyleLbl="node1" presStyleIdx="1" presStyleCnt="2">
        <dgm:presLayoutVars>
          <dgm:chMax val="0"/>
          <dgm:bulletEnabled val="1"/>
        </dgm:presLayoutVars>
      </dgm:prSet>
      <dgm:spPr/>
    </dgm:pt>
    <dgm:pt modelId="{2470D8B1-8091-4849-A084-CE9D034FE49F}" type="pres">
      <dgm:prSet presAssocID="{818F7999-0793-41EA-AC43-5B5D1FDF30DE}" presName="negativeSpace" presStyleCnt="0"/>
      <dgm:spPr/>
    </dgm:pt>
    <dgm:pt modelId="{D8C0B30E-DF52-4553-8976-95A92F9F9376}" type="pres">
      <dgm:prSet presAssocID="{818F7999-0793-41EA-AC43-5B5D1FDF30DE}" presName="childText" presStyleLbl="conFgAcc1" presStyleIdx="1" presStyleCnt="2">
        <dgm:presLayoutVars>
          <dgm:bulletEnabled val="1"/>
        </dgm:presLayoutVars>
      </dgm:prSet>
      <dgm:spPr/>
    </dgm:pt>
  </dgm:ptLst>
  <dgm:cxnLst>
    <dgm:cxn modelId="{211E520A-F760-45F5-A412-4AD7F6270C79}" srcId="{ECE2F3C7-DEF9-43BA-9159-AA474C2E6630}" destId="{C684A446-200E-43A0-8D24-2616B86D606D}" srcOrd="0" destOrd="0" parTransId="{D9199052-DEF1-42EE-A1F5-FFE90FE340EE}" sibTransId="{DD0F67F1-7978-4195-B105-7633E53DF3D8}"/>
    <dgm:cxn modelId="{C0C98112-AF72-4156-8C8F-825A0BF6C791}" type="presOf" srcId="{818F7999-0793-41EA-AC43-5B5D1FDF30DE}" destId="{8EC58E5E-F02E-4A4E-A512-F1FB8F141C3C}" srcOrd="0" destOrd="0" presId="urn:microsoft.com/office/officeart/2005/8/layout/list1"/>
    <dgm:cxn modelId="{598CC224-1B5B-47B6-B217-16B7EC9CB31F}" type="presOf" srcId="{818F7999-0793-41EA-AC43-5B5D1FDF30DE}" destId="{8741E682-D9D0-4D77-B5C2-28D6ECB20F1B}" srcOrd="1" destOrd="0" presId="urn:microsoft.com/office/officeart/2005/8/layout/list1"/>
    <dgm:cxn modelId="{25965B35-B2DF-408E-AC23-A736179F9184}" type="presOf" srcId="{ECE2F3C7-DEF9-43BA-9159-AA474C2E6630}" destId="{A9BA0237-3C90-4197-B13C-304201EA2B02}" srcOrd="0" destOrd="0" presId="urn:microsoft.com/office/officeart/2005/8/layout/list1"/>
    <dgm:cxn modelId="{C30A8D3F-1F99-4B95-8CD7-A7D7A3904A7B}" srcId="{C684A446-200E-43A0-8D24-2616B86D606D}" destId="{91DA2D2B-54B5-4A5F-B5FB-002DA35E4516}" srcOrd="0" destOrd="0" parTransId="{2BF187D0-83D0-485D-848C-BD4BA0410644}" sibTransId="{0205B5A9-36C8-4A90-87CB-600E4C1D6BC2}"/>
    <dgm:cxn modelId="{246A336E-85A1-4B7A-A613-4FB05743F391}" type="presOf" srcId="{C426A56A-FF19-4809-A616-0F5A70B0627B}" destId="{D8C0B30E-DF52-4553-8976-95A92F9F9376}" srcOrd="0" destOrd="0" presId="urn:microsoft.com/office/officeart/2005/8/layout/list1"/>
    <dgm:cxn modelId="{441D0286-BEE7-447A-8FE1-AF50053C5BFA}" srcId="{818F7999-0793-41EA-AC43-5B5D1FDF30DE}" destId="{C426A56A-FF19-4809-A616-0F5A70B0627B}" srcOrd="0" destOrd="0" parTransId="{C4EEE431-217E-480E-B628-4F563A29C811}" sibTransId="{F9058F32-3E93-4692-B528-CA2DA9106B96}"/>
    <dgm:cxn modelId="{6D4DBDA3-8716-4566-9EC0-45ED02B28A1F}" srcId="{ECE2F3C7-DEF9-43BA-9159-AA474C2E6630}" destId="{818F7999-0793-41EA-AC43-5B5D1FDF30DE}" srcOrd="1" destOrd="0" parTransId="{80F15AAB-85C3-4D83-BC18-184F885B17E7}" sibTransId="{9B9AF263-827C-4AC2-8F12-A2A4188C8078}"/>
    <dgm:cxn modelId="{D4FFBFB0-ED9F-4375-AF23-CCDD42CFDBDF}" type="presOf" srcId="{C684A446-200E-43A0-8D24-2616B86D606D}" destId="{B7C10725-612C-4E48-A284-59279338069C}" srcOrd="1" destOrd="0" presId="urn:microsoft.com/office/officeart/2005/8/layout/list1"/>
    <dgm:cxn modelId="{7E9406DC-5DD5-4A32-A3E3-7F07DBF893E8}" type="presOf" srcId="{C684A446-200E-43A0-8D24-2616B86D606D}" destId="{1F619945-D18D-4C57-A09E-92404BC34F7A}" srcOrd="0" destOrd="0" presId="urn:microsoft.com/office/officeart/2005/8/layout/list1"/>
    <dgm:cxn modelId="{D943C4F2-1559-411B-BCF5-D0DF0B9EFF7F}" type="presOf" srcId="{91DA2D2B-54B5-4A5F-B5FB-002DA35E4516}" destId="{F22A92A5-8E21-4A0D-A69D-6DBA6E427B3B}" srcOrd="0" destOrd="0" presId="urn:microsoft.com/office/officeart/2005/8/layout/list1"/>
    <dgm:cxn modelId="{48570B24-585D-4398-B5E7-5E373023E0B9}" type="presParOf" srcId="{A9BA0237-3C90-4197-B13C-304201EA2B02}" destId="{41DBE3ED-0F7D-4D5D-A9D0-4075A1A8E143}" srcOrd="0" destOrd="0" presId="urn:microsoft.com/office/officeart/2005/8/layout/list1"/>
    <dgm:cxn modelId="{AE89318E-FBAD-4CC6-BD7E-90AC57B0C180}" type="presParOf" srcId="{41DBE3ED-0F7D-4D5D-A9D0-4075A1A8E143}" destId="{1F619945-D18D-4C57-A09E-92404BC34F7A}" srcOrd="0" destOrd="0" presId="urn:microsoft.com/office/officeart/2005/8/layout/list1"/>
    <dgm:cxn modelId="{37795C56-98F5-423A-A062-11C36A1D5334}" type="presParOf" srcId="{41DBE3ED-0F7D-4D5D-A9D0-4075A1A8E143}" destId="{B7C10725-612C-4E48-A284-59279338069C}" srcOrd="1" destOrd="0" presId="urn:microsoft.com/office/officeart/2005/8/layout/list1"/>
    <dgm:cxn modelId="{7ABC0E54-8091-4EB1-9ED0-45B5B0A68120}" type="presParOf" srcId="{A9BA0237-3C90-4197-B13C-304201EA2B02}" destId="{7BF9EB8F-6D58-4471-9D44-01FC349AD81A}" srcOrd="1" destOrd="0" presId="urn:microsoft.com/office/officeart/2005/8/layout/list1"/>
    <dgm:cxn modelId="{37F6A9BC-9FF0-40C6-BFFC-88C317AEE4CD}" type="presParOf" srcId="{A9BA0237-3C90-4197-B13C-304201EA2B02}" destId="{F22A92A5-8E21-4A0D-A69D-6DBA6E427B3B}" srcOrd="2" destOrd="0" presId="urn:microsoft.com/office/officeart/2005/8/layout/list1"/>
    <dgm:cxn modelId="{38F7B802-C8F3-4F4F-AAAB-AFDA300DAE33}" type="presParOf" srcId="{A9BA0237-3C90-4197-B13C-304201EA2B02}" destId="{4A493EE7-5A2E-41EC-B808-6B384EBA5161}" srcOrd="3" destOrd="0" presId="urn:microsoft.com/office/officeart/2005/8/layout/list1"/>
    <dgm:cxn modelId="{6EBA03F5-C6FA-41C0-8B33-F68A9D6E28B2}" type="presParOf" srcId="{A9BA0237-3C90-4197-B13C-304201EA2B02}" destId="{EA074A38-94A1-4155-BC98-220CDB01382B}" srcOrd="4" destOrd="0" presId="urn:microsoft.com/office/officeart/2005/8/layout/list1"/>
    <dgm:cxn modelId="{6A4C7C34-C8FE-4A82-90F6-DC5631E3C161}" type="presParOf" srcId="{EA074A38-94A1-4155-BC98-220CDB01382B}" destId="{8EC58E5E-F02E-4A4E-A512-F1FB8F141C3C}" srcOrd="0" destOrd="0" presId="urn:microsoft.com/office/officeart/2005/8/layout/list1"/>
    <dgm:cxn modelId="{F83CEFCE-BD2C-4A28-B64C-F7E1BD52ECCE}" type="presParOf" srcId="{EA074A38-94A1-4155-BC98-220CDB01382B}" destId="{8741E682-D9D0-4D77-B5C2-28D6ECB20F1B}" srcOrd="1" destOrd="0" presId="urn:microsoft.com/office/officeart/2005/8/layout/list1"/>
    <dgm:cxn modelId="{22F2698F-642F-4AC3-B580-4A076FA40C8E}" type="presParOf" srcId="{A9BA0237-3C90-4197-B13C-304201EA2B02}" destId="{2470D8B1-8091-4849-A084-CE9D034FE49F}" srcOrd="5" destOrd="0" presId="urn:microsoft.com/office/officeart/2005/8/layout/list1"/>
    <dgm:cxn modelId="{CC32701E-A9AB-4017-BEF1-090A5E81DAA9}" type="presParOf" srcId="{A9BA0237-3C90-4197-B13C-304201EA2B02}" destId="{D8C0B30E-DF52-4553-8976-95A92F9F937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25AE2C-87BB-4E59-AEA8-49D380B2A129}" type="doc">
      <dgm:prSet loTypeId="urn:microsoft.com/office/officeart/2005/8/layout/vList3" loCatId="list" qsTypeId="urn:microsoft.com/office/officeart/2005/8/quickstyle/simple1" qsCatId="simple" csTypeId="urn:microsoft.com/office/officeart/2005/8/colors/accent2_2" csCatId="accent2" phldr="1"/>
      <dgm:spPr/>
    </dgm:pt>
    <dgm:pt modelId="{735422CB-9511-4E26-804A-1593A2E2BDD8}">
      <dgm:prSet phldrT="[文本]" custT="1"/>
      <dgm:spPr/>
      <dgm:t>
        <a:bodyPr/>
        <a:lstStyle/>
        <a:p>
          <a:pPr algn="l"/>
          <a:r>
            <a:rPr lang="zh-CN" altLang="en-US" sz="1800" dirty="0">
              <a:latin typeface="微软雅黑" panose="020B0503020204020204" pitchFamily="34" charset="-122"/>
              <a:ea typeface="微软雅黑" panose="020B0503020204020204" pitchFamily="34" charset="-122"/>
            </a:rPr>
            <a:t>金融风险会弱化金融中介和信用分配职</a:t>
          </a:r>
          <a:r>
            <a:rPr lang="zh-CN" altLang="en-US" sz="2000" dirty="0">
              <a:latin typeface="微软雅黑" panose="020B0503020204020204" pitchFamily="34" charset="-122"/>
              <a:ea typeface="微软雅黑" panose="020B0503020204020204" pitchFamily="34" charset="-122"/>
            </a:rPr>
            <a:t>能</a:t>
          </a:r>
        </a:p>
      </dgm:t>
    </dgm:pt>
    <dgm:pt modelId="{17915894-D845-4E86-A3E7-977AA9511C07}" type="parTrans" cxnId="{20FC2AD1-4B24-4604-AB5C-61F0650EBC38}">
      <dgm:prSet/>
      <dgm:spPr/>
      <dgm:t>
        <a:bodyPr/>
        <a:lstStyle/>
        <a:p>
          <a:pPr algn="l"/>
          <a:endParaRPr lang="zh-CN" altLang="en-US">
            <a:latin typeface="微软雅黑" panose="020B0503020204020204" pitchFamily="34" charset="-122"/>
            <a:ea typeface="微软雅黑" panose="020B0503020204020204" pitchFamily="34" charset="-122"/>
          </a:endParaRPr>
        </a:p>
      </dgm:t>
    </dgm:pt>
    <dgm:pt modelId="{B84FB44F-2846-4277-BBA1-F3422FA0EFD3}" type="sibTrans" cxnId="{20FC2AD1-4B24-4604-AB5C-61F0650EBC38}">
      <dgm:prSet/>
      <dgm:spPr/>
      <dgm:t>
        <a:bodyPr/>
        <a:lstStyle/>
        <a:p>
          <a:pPr algn="l"/>
          <a:endParaRPr lang="zh-CN" altLang="en-US">
            <a:latin typeface="微软雅黑" panose="020B0503020204020204" pitchFamily="34" charset="-122"/>
            <a:ea typeface="微软雅黑" panose="020B0503020204020204" pitchFamily="34" charset="-122"/>
          </a:endParaRPr>
        </a:p>
      </dgm:t>
    </dgm:pt>
    <dgm:pt modelId="{A3C63B4C-AED8-456E-A9D3-04499341030B}">
      <dgm:prSet custT="1"/>
      <dgm:spPr/>
      <dgm:t>
        <a:bodyPr/>
        <a:lstStyle/>
        <a:p>
          <a:pPr algn="l"/>
          <a:r>
            <a:rPr lang="zh-CN" altLang="en-US" sz="1800" dirty="0">
              <a:latin typeface="微软雅黑" panose="020B0503020204020204" pitchFamily="34" charset="-122"/>
              <a:ea typeface="微软雅黑" panose="020B0503020204020204" pitchFamily="34" charset="-122"/>
            </a:rPr>
            <a:t>金融风险容易造成财政政策和货币政策的扭曲</a:t>
          </a:r>
        </a:p>
      </dgm:t>
    </dgm:pt>
    <dgm:pt modelId="{3E500E6D-EC9F-4870-B3B7-13DB0CAEBC1D}" type="parTrans" cxnId="{932F2164-2035-4CD2-9B70-6D74878CC292}">
      <dgm:prSet/>
      <dgm:spPr/>
      <dgm:t>
        <a:bodyPr/>
        <a:lstStyle/>
        <a:p>
          <a:pPr algn="l"/>
          <a:endParaRPr lang="zh-CN" altLang="en-US"/>
        </a:p>
      </dgm:t>
    </dgm:pt>
    <dgm:pt modelId="{96A7495B-7CB8-4836-A1A1-DDE78956D0B7}" type="sibTrans" cxnId="{932F2164-2035-4CD2-9B70-6D74878CC292}">
      <dgm:prSet/>
      <dgm:spPr/>
      <dgm:t>
        <a:bodyPr/>
        <a:lstStyle/>
        <a:p>
          <a:pPr algn="l"/>
          <a:endParaRPr lang="zh-CN" altLang="en-US"/>
        </a:p>
      </dgm:t>
    </dgm:pt>
    <dgm:pt modelId="{DE21CBEB-0A0D-479E-B2FC-3068DD8C5727}">
      <dgm:prSet custT="1"/>
      <dgm:spPr/>
      <dgm:t>
        <a:bodyPr/>
        <a:lstStyle/>
        <a:p>
          <a:pPr algn="l"/>
          <a:r>
            <a:rPr lang="zh-CN" altLang="en-US" sz="1800" dirty="0">
              <a:latin typeface="微软雅黑" panose="020B0503020204020204" pitchFamily="34" charset="-122"/>
              <a:ea typeface="微软雅黑" panose="020B0503020204020204" pitchFamily="34" charset="-122"/>
            </a:rPr>
            <a:t>为了防范和化解金融风险</a:t>
          </a:r>
          <a:r>
            <a:rPr lang="en-US" altLang="en-US"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大部分的金融活动参与主体都会采取谨慎的应对之策</a:t>
          </a:r>
          <a:r>
            <a:rPr lang="en-US" altLang="en-US"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从而使社会总投资和消费水平受到牵制</a:t>
          </a:r>
        </a:p>
      </dgm:t>
    </dgm:pt>
    <dgm:pt modelId="{99DC8225-D837-4D5E-BA03-8DCB333A6A24}" type="parTrans" cxnId="{7DDDE061-DEDB-4EAC-8EFD-749A4A2F5074}">
      <dgm:prSet/>
      <dgm:spPr/>
      <dgm:t>
        <a:bodyPr/>
        <a:lstStyle/>
        <a:p>
          <a:pPr algn="l"/>
          <a:endParaRPr lang="zh-CN" altLang="en-US"/>
        </a:p>
      </dgm:t>
    </dgm:pt>
    <dgm:pt modelId="{201317DC-6ED8-4C74-B662-2381893AAE91}" type="sibTrans" cxnId="{7DDDE061-DEDB-4EAC-8EFD-749A4A2F5074}">
      <dgm:prSet/>
      <dgm:spPr/>
      <dgm:t>
        <a:bodyPr/>
        <a:lstStyle/>
        <a:p>
          <a:pPr algn="l"/>
          <a:endParaRPr lang="zh-CN" altLang="en-US"/>
        </a:p>
      </dgm:t>
    </dgm:pt>
    <dgm:pt modelId="{132FDC4E-6409-4F6B-B244-6B806D4AF6C1}" type="pres">
      <dgm:prSet presAssocID="{E225AE2C-87BB-4E59-AEA8-49D380B2A129}" presName="linearFlow" presStyleCnt="0">
        <dgm:presLayoutVars>
          <dgm:dir/>
          <dgm:resizeHandles val="exact"/>
        </dgm:presLayoutVars>
      </dgm:prSet>
      <dgm:spPr/>
    </dgm:pt>
    <dgm:pt modelId="{3CFEE232-9766-45A2-858C-921E1E010289}" type="pres">
      <dgm:prSet presAssocID="{735422CB-9511-4E26-804A-1593A2E2BDD8}" presName="composite" presStyleCnt="0"/>
      <dgm:spPr/>
    </dgm:pt>
    <dgm:pt modelId="{AF5C368A-A53C-4F64-B510-FB67BDBF64A5}" type="pres">
      <dgm:prSet presAssocID="{735422CB-9511-4E26-804A-1593A2E2BDD8}" presName="imgShp" presStyleLbl="fgImgPlace1" presStyleIdx="0" presStyleCnt="3"/>
      <dgm:spPr>
        <a:solidFill>
          <a:srgbClr val="00B0F0"/>
        </a:solidFill>
        <a:scene3d>
          <a:camera prst="orthographicFront"/>
          <a:lightRig rig="threePt" dir="t"/>
        </a:scene3d>
        <a:sp3d>
          <a:bevelT w="165100" prst="coolSlant"/>
        </a:sp3d>
      </dgm:spPr>
    </dgm:pt>
    <dgm:pt modelId="{247F6BC3-01DF-4065-BF68-27A550816CCD}" type="pres">
      <dgm:prSet presAssocID="{735422CB-9511-4E26-804A-1593A2E2BDD8}" presName="txShp" presStyleLbl="node1" presStyleIdx="0" presStyleCnt="3">
        <dgm:presLayoutVars>
          <dgm:bulletEnabled val="1"/>
        </dgm:presLayoutVars>
      </dgm:prSet>
      <dgm:spPr/>
    </dgm:pt>
    <dgm:pt modelId="{40C35B3E-5B0E-48C5-BE59-CA07360BB3F6}" type="pres">
      <dgm:prSet presAssocID="{B84FB44F-2846-4277-BBA1-F3422FA0EFD3}" presName="spacing" presStyleCnt="0"/>
      <dgm:spPr/>
    </dgm:pt>
    <dgm:pt modelId="{503E1A4B-FDED-4C0A-B93E-AEA47B3D7C11}" type="pres">
      <dgm:prSet presAssocID="{A3C63B4C-AED8-456E-A9D3-04499341030B}" presName="composite" presStyleCnt="0"/>
      <dgm:spPr/>
    </dgm:pt>
    <dgm:pt modelId="{DF61CAEB-3F0B-4C7C-9CFD-0F0717736D26}" type="pres">
      <dgm:prSet presAssocID="{A3C63B4C-AED8-456E-A9D3-04499341030B}" presName="imgShp" presStyleLbl="fgImgPlace1" presStyleIdx="1" presStyleCnt="3"/>
      <dgm:spPr>
        <a:solidFill>
          <a:srgbClr val="00B0F0"/>
        </a:solidFill>
        <a:scene3d>
          <a:camera prst="orthographicFront"/>
          <a:lightRig rig="threePt" dir="t"/>
        </a:scene3d>
        <a:sp3d>
          <a:bevelT w="165100" prst="coolSlant"/>
        </a:sp3d>
      </dgm:spPr>
    </dgm:pt>
    <dgm:pt modelId="{C8E1E47B-4881-4325-A37A-347B7DADE5B0}" type="pres">
      <dgm:prSet presAssocID="{A3C63B4C-AED8-456E-A9D3-04499341030B}" presName="txShp" presStyleLbl="node1" presStyleIdx="1" presStyleCnt="3">
        <dgm:presLayoutVars>
          <dgm:bulletEnabled val="1"/>
        </dgm:presLayoutVars>
      </dgm:prSet>
      <dgm:spPr/>
    </dgm:pt>
    <dgm:pt modelId="{ADB185B0-28C2-4B14-942B-C964136BD069}" type="pres">
      <dgm:prSet presAssocID="{96A7495B-7CB8-4836-A1A1-DDE78956D0B7}" presName="spacing" presStyleCnt="0"/>
      <dgm:spPr/>
    </dgm:pt>
    <dgm:pt modelId="{A96718B8-7388-47F7-9134-670AC27058E3}" type="pres">
      <dgm:prSet presAssocID="{DE21CBEB-0A0D-479E-B2FC-3068DD8C5727}" presName="composite" presStyleCnt="0"/>
      <dgm:spPr/>
    </dgm:pt>
    <dgm:pt modelId="{88F7F1D5-85ED-4003-8E08-E80EE1F7C62C}" type="pres">
      <dgm:prSet presAssocID="{DE21CBEB-0A0D-479E-B2FC-3068DD8C5727}" presName="imgShp" presStyleLbl="fgImgPlace1" presStyleIdx="2" presStyleCnt="3"/>
      <dgm:spPr>
        <a:solidFill>
          <a:srgbClr val="00B0F0"/>
        </a:solidFill>
        <a:scene3d>
          <a:camera prst="orthographicFront"/>
          <a:lightRig rig="threePt" dir="t"/>
        </a:scene3d>
        <a:sp3d>
          <a:bevelT w="165100" prst="coolSlant"/>
        </a:sp3d>
      </dgm:spPr>
    </dgm:pt>
    <dgm:pt modelId="{24CA1657-AABB-4841-901D-F4472D4189C8}" type="pres">
      <dgm:prSet presAssocID="{DE21CBEB-0A0D-479E-B2FC-3068DD8C5727}" presName="txShp" presStyleLbl="node1" presStyleIdx="2" presStyleCnt="3">
        <dgm:presLayoutVars>
          <dgm:bulletEnabled val="1"/>
        </dgm:presLayoutVars>
      </dgm:prSet>
      <dgm:spPr/>
    </dgm:pt>
  </dgm:ptLst>
  <dgm:cxnLst>
    <dgm:cxn modelId="{7DDDE061-DEDB-4EAC-8EFD-749A4A2F5074}" srcId="{E225AE2C-87BB-4E59-AEA8-49D380B2A129}" destId="{DE21CBEB-0A0D-479E-B2FC-3068DD8C5727}" srcOrd="2" destOrd="0" parTransId="{99DC8225-D837-4D5E-BA03-8DCB333A6A24}" sibTransId="{201317DC-6ED8-4C74-B662-2381893AAE91}"/>
    <dgm:cxn modelId="{932F2164-2035-4CD2-9B70-6D74878CC292}" srcId="{E225AE2C-87BB-4E59-AEA8-49D380B2A129}" destId="{A3C63B4C-AED8-456E-A9D3-04499341030B}" srcOrd="1" destOrd="0" parTransId="{3E500E6D-EC9F-4870-B3B7-13DB0CAEBC1D}" sibTransId="{96A7495B-7CB8-4836-A1A1-DDE78956D0B7}"/>
    <dgm:cxn modelId="{3ADCC28D-2160-47E8-BA9B-D88C19ADCCF5}" type="presOf" srcId="{DE21CBEB-0A0D-479E-B2FC-3068DD8C5727}" destId="{24CA1657-AABB-4841-901D-F4472D4189C8}" srcOrd="0" destOrd="0" presId="urn:microsoft.com/office/officeart/2005/8/layout/vList3"/>
    <dgm:cxn modelId="{B8ED32B0-45F1-4534-9861-93AA67B50E6D}" type="presOf" srcId="{E225AE2C-87BB-4E59-AEA8-49D380B2A129}" destId="{132FDC4E-6409-4F6B-B244-6B806D4AF6C1}" srcOrd="0" destOrd="0" presId="urn:microsoft.com/office/officeart/2005/8/layout/vList3"/>
    <dgm:cxn modelId="{20FC2AD1-4B24-4604-AB5C-61F0650EBC38}" srcId="{E225AE2C-87BB-4E59-AEA8-49D380B2A129}" destId="{735422CB-9511-4E26-804A-1593A2E2BDD8}" srcOrd="0" destOrd="0" parTransId="{17915894-D845-4E86-A3E7-977AA9511C07}" sibTransId="{B84FB44F-2846-4277-BBA1-F3422FA0EFD3}"/>
    <dgm:cxn modelId="{A5776BED-8FD2-42BB-9011-F6A6C0CA27B6}" type="presOf" srcId="{735422CB-9511-4E26-804A-1593A2E2BDD8}" destId="{247F6BC3-01DF-4065-BF68-27A550816CCD}" srcOrd="0" destOrd="0" presId="urn:microsoft.com/office/officeart/2005/8/layout/vList3"/>
    <dgm:cxn modelId="{FAFCCFFF-8856-44DB-9799-0D46512EEFDD}" type="presOf" srcId="{A3C63B4C-AED8-456E-A9D3-04499341030B}" destId="{C8E1E47B-4881-4325-A37A-347B7DADE5B0}" srcOrd="0" destOrd="0" presId="urn:microsoft.com/office/officeart/2005/8/layout/vList3"/>
    <dgm:cxn modelId="{BB39D86C-B70E-45FB-BED1-F8B41CF37CA7}" type="presParOf" srcId="{132FDC4E-6409-4F6B-B244-6B806D4AF6C1}" destId="{3CFEE232-9766-45A2-858C-921E1E010289}" srcOrd="0" destOrd="0" presId="urn:microsoft.com/office/officeart/2005/8/layout/vList3"/>
    <dgm:cxn modelId="{EAD5A584-24ED-4A09-B74B-F67A62A652FE}" type="presParOf" srcId="{3CFEE232-9766-45A2-858C-921E1E010289}" destId="{AF5C368A-A53C-4F64-B510-FB67BDBF64A5}" srcOrd="0" destOrd="0" presId="urn:microsoft.com/office/officeart/2005/8/layout/vList3"/>
    <dgm:cxn modelId="{E86B8866-8B86-4A9B-A028-DAC889102C97}" type="presParOf" srcId="{3CFEE232-9766-45A2-858C-921E1E010289}" destId="{247F6BC3-01DF-4065-BF68-27A550816CCD}" srcOrd="1" destOrd="0" presId="urn:microsoft.com/office/officeart/2005/8/layout/vList3"/>
    <dgm:cxn modelId="{B46DD1B0-C75D-4A9B-8ED3-CBD067E808B1}" type="presParOf" srcId="{132FDC4E-6409-4F6B-B244-6B806D4AF6C1}" destId="{40C35B3E-5B0E-48C5-BE59-CA07360BB3F6}" srcOrd="1" destOrd="0" presId="urn:microsoft.com/office/officeart/2005/8/layout/vList3"/>
    <dgm:cxn modelId="{3D26A377-9A72-4C9E-A3F7-8F3C209F8A7F}" type="presParOf" srcId="{132FDC4E-6409-4F6B-B244-6B806D4AF6C1}" destId="{503E1A4B-FDED-4C0A-B93E-AEA47B3D7C11}" srcOrd="2" destOrd="0" presId="urn:microsoft.com/office/officeart/2005/8/layout/vList3"/>
    <dgm:cxn modelId="{F4DE4C57-1835-4D6E-BF3A-6BC68E116D51}" type="presParOf" srcId="{503E1A4B-FDED-4C0A-B93E-AEA47B3D7C11}" destId="{DF61CAEB-3F0B-4C7C-9CFD-0F0717736D26}" srcOrd="0" destOrd="0" presId="urn:microsoft.com/office/officeart/2005/8/layout/vList3"/>
    <dgm:cxn modelId="{7B795755-0CA5-4636-BBF8-913497EB2A85}" type="presParOf" srcId="{503E1A4B-FDED-4C0A-B93E-AEA47B3D7C11}" destId="{C8E1E47B-4881-4325-A37A-347B7DADE5B0}" srcOrd="1" destOrd="0" presId="urn:microsoft.com/office/officeart/2005/8/layout/vList3"/>
    <dgm:cxn modelId="{B161A8F9-2FCE-4F98-B41E-B66624554FC5}" type="presParOf" srcId="{132FDC4E-6409-4F6B-B244-6B806D4AF6C1}" destId="{ADB185B0-28C2-4B14-942B-C964136BD069}" srcOrd="3" destOrd="0" presId="urn:microsoft.com/office/officeart/2005/8/layout/vList3"/>
    <dgm:cxn modelId="{5C63CD63-BD90-4018-A245-932BDD50F5F1}" type="presParOf" srcId="{132FDC4E-6409-4F6B-B244-6B806D4AF6C1}" destId="{A96718B8-7388-47F7-9134-670AC27058E3}" srcOrd="4" destOrd="0" presId="urn:microsoft.com/office/officeart/2005/8/layout/vList3"/>
    <dgm:cxn modelId="{98B262E8-1F5C-4D95-8BE0-627E8AE5B0F2}" type="presParOf" srcId="{A96718B8-7388-47F7-9134-670AC27058E3}" destId="{88F7F1D5-85ED-4003-8E08-E80EE1F7C62C}" srcOrd="0" destOrd="0" presId="urn:microsoft.com/office/officeart/2005/8/layout/vList3"/>
    <dgm:cxn modelId="{906CFF5D-1F33-4B84-957E-F05E406D03AE}" type="presParOf" srcId="{A96718B8-7388-47F7-9134-670AC27058E3}" destId="{24CA1657-AABB-4841-901D-F4472D4189C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4D04B5-46C4-4C8A-9867-51026ED61FFB}"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zh-CN" altLang="en-US"/>
        </a:p>
      </dgm:t>
    </dgm:pt>
    <dgm:pt modelId="{037965F3-CDDD-42ED-9430-2EB31AA97036}">
      <dgm:prSet phldrT="[文本]"/>
      <dgm:spPr>
        <a:scene3d>
          <a:camera prst="orthographicFront"/>
          <a:lightRig rig="threePt" dir="t"/>
        </a:scene3d>
        <a:sp3d>
          <a:bevelT w="165100" prst="coolSlant"/>
        </a:sp3d>
      </dgm:spPr>
      <dgm:t>
        <a:bodyPr/>
        <a:lstStyle/>
        <a:p>
          <a:r>
            <a:rPr lang="zh-CN" altLang="en-US" b="1" dirty="0">
              <a:solidFill>
                <a:schemeClr val="tx1"/>
              </a:solidFill>
              <a:latin typeface="微软雅黑" panose="020B0503020204020204" pitchFamily="34" charset="-122"/>
              <a:ea typeface="微软雅黑" panose="020B0503020204020204" pitchFamily="34" charset="-122"/>
            </a:rPr>
            <a:t>韩国在</a:t>
          </a:r>
          <a:r>
            <a:rPr lang="en-US" altLang="en-US" b="1" dirty="0">
              <a:solidFill>
                <a:schemeClr val="tx1"/>
              </a:solidFill>
              <a:latin typeface="微软雅黑" panose="020B0503020204020204" pitchFamily="34" charset="-122"/>
              <a:ea typeface="微软雅黑" panose="020B0503020204020204" pitchFamily="34" charset="-122"/>
            </a:rPr>
            <a:t>1997 </a:t>
          </a:r>
          <a:r>
            <a:rPr lang="zh-CN" altLang="en-US" b="1" dirty="0">
              <a:solidFill>
                <a:schemeClr val="tx1"/>
              </a:solidFill>
              <a:latin typeface="微软雅黑" panose="020B0503020204020204" pitchFamily="34" charset="-122"/>
              <a:ea typeface="微软雅黑" panose="020B0503020204020204" pitchFamily="34" charset="-122"/>
            </a:rPr>
            <a:t>年的亚洲金融危机中遭受重创</a:t>
          </a:r>
        </a:p>
      </dgm:t>
    </dgm:pt>
    <dgm:pt modelId="{32282020-5295-4C65-AE89-8A8D8F27A123}" type="parTrans" cxnId="{2557C5B4-A32C-415C-AB7E-8E7DE5D06DD4}">
      <dgm:prSet/>
      <dgm:spPr/>
      <dgm:t>
        <a:bodyPr/>
        <a:lstStyle/>
        <a:p>
          <a:endParaRPr lang="zh-CN" altLang="en-US">
            <a:latin typeface="微软雅黑" panose="020B0503020204020204" pitchFamily="34" charset="-122"/>
            <a:ea typeface="微软雅黑" panose="020B0503020204020204" pitchFamily="34" charset="-122"/>
          </a:endParaRPr>
        </a:p>
      </dgm:t>
    </dgm:pt>
    <dgm:pt modelId="{5E4B05A8-7DB1-4ED2-8950-87C429F1AE84}" type="sibTrans" cxnId="{2557C5B4-A32C-415C-AB7E-8E7DE5D06DD4}">
      <dgm:prSet/>
      <dgm:spPr/>
      <dgm:t>
        <a:bodyPr/>
        <a:lstStyle/>
        <a:p>
          <a:endParaRPr lang="zh-CN" altLang="en-US">
            <a:latin typeface="微软雅黑" panose="020B0503020204020204" pitchFamily="34" charset="-122"/>
            <a:ea typeface="微软雅黑" panose="020B0503020204020204" pitchFamily="34" charset="-122"/>
          </a:endParaRPr>
        </a:p>
      </dgm:t>
    </dgm:pt>
    <dgm:pt modelId="{11CE04AD-9875-4AA6-AD54-E5E5DD0CB0F8}">
      <dgm:prSet phldrT="[文本]"/>
      <dgm:spPr/>
      <dgm:t>
        <a:bodyPr/>
        <a:lstStyle/>
        <a:p>
          <a:r>
            <a:rPr lang="zh-CN" altLang="en-US" dirty="0">
              <a:latin typeface="微软雅黑" panose="020B0503020204020204" pitchFamily="34" charset="-122"/>
              <a:ea typeface="微软雅黑" panose="020B0503020204020204" pitchFamily="34" charset="-122"/>
            </a:rPr>
            <a:t>大规模整顿金融市场和治理金融环境</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大宇公司等</a:t>
          </a:r>
          <a:r>
            <a:rPr lang="en-US" altLang="en-US" dirty="0">
              <a:latin typeface="微软雅黑" panose="020B0503020204020204" pitchFamily="34" charset="-122"/>
              <a:ea typeface="微软雅黑" panose="020B0503020204020204" pitchFamily="34" charset="-122"/>
            </a:rPr>
            <a:t>16 </a:t>
          </a:r>
          <a:r>
            <a:rPr lang="zh-CN" altLang="en-US" dirty="0">
              <a:latin typeface="微软雅黑" panose="020B0503020204020204" pitchFamily="34" charset="-122"/>
              <a:ea typeface="微软雅黑" panose="020B0503020204020204" pitchFamily="34" charset="-122"/>
            </a:rPr>
            <a:t>家企业惨淡退出市场</a:t>
          </a:r>
          <a:r>
            <a:rPr lang="en-US" altLang="en-US" dirty="0">
              <a:latin typeface="微软雅黑" panose="020B0503020204020204" pitchFamily="34" charset="-122"/>
              <a:ea typeface="微软雅黑" panose="020B0503020204020204" pitchFamily="34" charset="-122"/>
            </a:rPr>
            <a:t>, 25 </a:t>
          </a:r>
          <a:r>
            <a:rPr lang="zh-CN" altLang="en-US" dirty="0">
              <a:latin typeface="微软雅黑" panose="020B0503020204020204" pitchFamily="34" charset="-122"/>
              <a:ea typeface="微软雅黑" panose="020B0503020204020204" pitchFamily="34" charset="-122"/>
            </a:rPr>
            <a:t>家大型银行中的</a:t>
          </a:r>
          <a:r>
            <a:rPr lang="en-US" altLang="en-US" dirty="0">
              <a:latin typeface="微软雅黑" panose="020B0503020204020204" pitchFamily="34" charset="-122"/>
              <a:ea typeface="微软雅黑" panose="020B0503020204020204" pitchFamily="34" charset="-122"/>
            </a:rPr>
            <a:t>16 </a:t>
          </a:r>
          <a:r>
            <a:rPr lang="zh-CN" altLang="en-US" dirty="0">
              <a:latin typeface="微软雅黑" panose="020B0503020204020204" pitchFamily="34" charset="-122"/>
              <a:ea typeface="微软雅黑" panose="020B0503020204020204" pitchFamily="34" charset="-122"/>
            </a:rPr>
            <a:t>家退出历史舞台。</a:t>
          </a:r>
        </a:p>
      </dgm:t>
    </dgm:pt>
    <dgm:pt modelId="{982AD97C-4CB5-41CF-AED9-8805D21F12A5}" type="parTrans" cxnId="{8D048683-5157-42FA-9C4B-689FC2E9250F}">
      <dgm:prSet/>
      <dgm:spPr/>
      <dgm:t>
        <a:bodyPr/>
        <a:lstStyle/>
        <a:p>
          <a:endParaRPr lang="zh-CN" altLang="en-US">
            <a:latin typeface="微软雅黑" panose="020B0503020204020204" pitchFamily="34" charset="-122"/>
            <a:ea typeface="微软雅黑" panose="020B0503020204020204" pitchFamily="34" charset="-122"/>
          </a:endParaRPr>
        </a:p>
      </dgm:t>
    </dgm:pt>
    <dgm:pt modelId="{6F957085-CC7E-4EDC-8994-1E93110022E4}" type="sibTrans" cxnId="{8D048683-5157-42FA-9C4B-689FC2E9250F}">
      <dgm:prSet/>
      <dgm:spPr/>
      <dgm:t>
        <a:bodyPr/>
        <a:lstStyle/>
        <a:p>
          <a:endParaRPr lang="zh-CN" altLang="en-US">
            <a:latin typeface="微软雅黑" panose="020B0503020204020204" pitchFamily="34" charset="-122"/>
            <a:ea typeface="微软雅黑" panose="020B0503020204020204" pitchFamily="34" charset="-122"/>
          </a:endParaRPr>
        </a:p>
      </dgm:t>
    </dgm:pt>
    <dgm:pt modelId="{9EB9D375-0127-4BD4-9F39-02831570355F}">
      <dgm:prSet/>
      <dgm:spPr/>
      <dgm:t>
        <a:bodyPr/>
        <a:lstStyle/>
        <a:p>
          <a:r>
            <a:rPr lang="zh-CN" altLang="en-US" dirty="0">
              <a:latin typeface="微软雅黑" panose="020B0503020204020204" pitchFamily="34" charset="-122"/>
              <a:ea typeface="微软雅黑" panose="020B0503020204020204" pitchFamily="34" charset="-122"/>
            </a:rPr>
            <a:t>导致韩国全社会出现大量的失业现象和中产阶层没落的窘境。</a:t>
          </a:r>
        </a:p>
      </dgm:t>
    </dgm:pt>
    <dgm:pt modelId="{FA0A5A77-FA10-465F-983E-49402CEF7140}" type="parTrans" cxnId="{8154AD1A-47DF-4CFE-8086-555DCBBD76DC}">
      <dgm:prSet/>
      <dgm:spPr/>
      <dgm:t>
        <a:bodyPr/>
        <a:lstStyle/>
        <a:p>
          <a:endParaRPr lang="zh-CN" altLang="en-US"/>
        </a:p>
      </dgm:t>
    </dgm:pt>
    <dgm:pt modelId="{390FA450-FDA9-44D6-8B4B-528630D7C54F}" type="sibTrans" cxnId="{8154AD1A-47DF-4CFE-8086-555DCBBD76DC}">
      <dgm:prSet/>
      <dgm:spPr/>
      <dgm:t>
        <a:bodyPr/>
        <a:lstStyle/>
        <a:p>
          <a:endParaRPr lang="zh-CN" altLang="en-US"/>
        </a:p>
      </dgm:t>
    </dgm:pt>
    <dgm:pt modelId="{551E8119-558E-4490-A79F-96FC4FB98328}">
      <dgm:prSet/>
      <dgm:spPr/>
      <dgm:t>
        <a:bodyPr/>
        <a:lstStyle/>
        <a:p>
          <a:r>
            <a:rPr lang="zh-CN" altLang="en-US" dirty="0">
              <a:latin typeface="微软雅黑" panose="020B0503020204020204" pitchFamily="34" charset="-122"/>
              <a:ea typeface="微软雅黑" panose="020B0503020204020204" pitchFamily="34" charset="-122"/>
            </a:rPr>
            <a:t>韩国开发研究院进行的回顾金融危机</a:t>
          </a:r>
          <a:r>
            <a:rPr lang="en-US" altLang="en-US" dirty="0">
              <a:latin typeface="微软雅黑" panose="020B0503020204020204" pitchFamily="34" charset="-122"/>
              <a:ea typeface="微软雅黑" panose="020B0503020204020204" pitchFamily="34" charset="-122"/>
            </a:rPr>
            <a:t>20 </a:t>
          </a:r>
          <a:r>
            <a:rPr lang="zh-CN" altLang="en-US" dirty="0">
              <a:latin typeface="微软雅黑" panose="020B0503020204020204" pitchFamily="34" charset="-122"/>
              <a:ea typeface="微软雅黑" panose="020B0503020204020204" pitchFamily="34" charset="-122"/>
            </a:rPr>
            <a:t>周年的民调显示</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约</a:t>
          </a:r>
          <a:r>
            <a:rPr lang="en-US" altLang="en-US" dirty="0">
              <a:latin typeface="微软雅黑" panose="020B0503020204020204" pitchFamily="34" charset="-122"/>
              <a:ea typeface="微软雅黑" panose="020B0503020204020204" pitchFamily="34" charset="-122"/>
            </a:rPr>
            <a:t>60% </a:t>
          </a:r>
          <a:r>
            <a:rPr lang="zh-CN" altLang="en-US" dirty="0">
              <a:latin typeface="微软雅黑" panose="020B0503020204020204" pitchFamily="34" charset="-122"/>
              <a:ea typeface="微软雅黑" panose="020B0503020204020204" pitchFamily="34" charset="-122"/>
            </a:rPr>
            <a:t>被调查民众表示“</a:t>
          </a:r>
          <a:r>
            <a:rPr lang="en-US" altLang="en-US" dirty="0">
              <a:latin typeface="微软雅黑" panose="020B0503020204020204" pitchFamily="34" charset="-122"/>
              <a:ea typeface="微软雅黑" panose="020B0503020204020204" pitchFamily="34" charset="-122"/>
            </a:rPr>
            <a:t>1997 </a:t>
          </a:r>
          <a:r>
            <a:rPr lang="zh-CN" altLang="en-US" dirty="0">
              <a:latin typeface="微软雅黑" panose="020B0503020204020204" pitchFamily="34" charset="-122"/>
              <a:ea typeface="微软雅黑" panose="020B0503020204020204" pitchFamily="34" charset="-122"/>
            </a:rPr>
            <a:t>年金融危机对自己生活产生过负面影响”</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说明这场危机对全社会造成的心理创伤阴影至今仍未能完全消除。</a:t>
          </a:r>
        </a:p>
      </dgm:t>
    </dgm:pt>
    <dgm:pt modelId="{73110031-CD2D-4951-B4B6-B6082506963B}" type="parTrans" cxnId="{2E816098-E393-46E7-9CD6-B37B5C30AC35}">
      <dgm:prSet/>
      <dgm:spPr/>
      <dgm:t>
        <a:bodyPr/>
        <a:lstStyle/>
        <a:p>
          <a:endParaRPr lang="zh-CN" altLang="en-US"/>
        </a:p>
      </dgm:t>
    </dgm:pt>
    <dgm:pt modelId="{9AA79A39-0A9C-4311-A4F4-82160D4D5FD7}" type="sibTrans" cxnId="{2E816098-E393-46E7-9CD6-B37B5C30AC35}">
      <dgm:prSet/>
      <dgm:spPr/>
      <dgm:t>
        <a:bodyPr/>
        <a:lstStyle/>
        <a:p>
          <a:endParaRPr lang="zh-CN" altLang="en-US"/>
        </a:p>
      </dgm:t>
    </dgm:pt>
    <dgm:pt modelId="{272C7E15-BDFC-44B7-9F93-737342B12C66}">
      <dgm:prSet/>
      <dgm:spPr/>
      <dgm:t>
        <a:bodyPr/>
        <a:lstStyle/>
        <a:p>
          <a:r>
            <a:rPr lang="zh-CN" altLang="en-US" dirty="0">
              <a:latin typeface="微软雅黑" panose="020B0503020204020204" pitchFamily="34" charset="-122"/>
              <a:ea typeface="微软雅黑" panose="020B0503020204020204" pitchFamily="34" charset="-122"/>
            </a:rPr>
            <a:t>韩国人均产值从</a:t>
          </a:r>
          <a:r>
            <a:rPr lang="en-US" altLang="en-US"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万美元跌至近</a:t>
          </a:r>
          <a:r>
            <a:rPr lang="en-US" altLang="en-US" dirty="0">
              <a:latin typeface="微软雅黑" panose="020B0503020204020204" pitchFamily="34" charset="-122"/>
              <a:ea typeface="微软雅黑" panose="020B0503020204020204" pitchFamily="34" charset="-122"/>
            </a:rPr>
            <a:t>5 000 </a:t>
          </a:r>
          <a:r>
            <a:rPr lang="zh-CN" altLang="en-US" dirty="0">
              <a:latin typeface="微软雅黑" panose="020B0503020204020204" pitchFamily="34" charset="-122"/>
              <a:ea typeface="微软雅黑" panose="020B0503020204020204" pitchFamily="34" charset="-122"/>
            </a:rPr>
            <a:t>美元</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韩国忍痛退出被称为“富人俱乐部”的经济合作与发展组织</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其国际信用度大大降低</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国际声誉和国际地位一落千丈。</a:t>
          </a:r>
        </a:p>
      </dgm:t>
    </dgm:pt>
    <dgm:pt modelId="{8D31FC29-8CD1-4475-92A0-34950580D249}" type="parTrans" cxnId="{759E6CF7-A90D-4552-81C3-B269E609838A}">
      <dgm:prSet/>
      <dgm:spPr/>
      <dgm:t>
        <a:bodyPr/>
        <a:lstStyle/>
        <a:p>
          <a:endParaRPr lang="zh-CN" altLang="en-US"/>
        </a:p>
      </dgm:t>
    </dgm:pt>
    <dgm:pt modelId="{7316A96E-3573-491B-B495-F96795040855}" type="sibTrans" cxnId="{759E6CF7-A90D-4552-81C3-B269E609838A}">
      <dgm:prSet/>
      <dgm:spPr/>
      <dgm:t>
        <a:bodyPr/>
        <a:lstStyle/>
        <a:p>
          <a:endParaRPr lang="zh-CN" altLang="en-US"/>
        </a:p>
      </dgm:t>
    </dgm:pt>
    <dgm:pt modelId="{EA8FC8E8-0645-47B0-821C-8018755BBED6}" type="pres">
      <dgm:prSet presAssocID="{3D4D04B5-46C4-4C8A-9867-51026ED61FFB}" presName="linear" presStyleCnt="0">
        <dgm:presLayoutVars>
          <dgm:dir/>
          <dgm:animLvl val="lvl"/>
          <dgm:resizeHandles val="exact"/>
        </dgm:presLayoutVars>
      </dgm:prSet>
      <dgm:spPr/>
    </dgm:pt>
    <dgm:pt modelId="{9342454D-3C0D-4C5E-B9A1-40B43EE0D267}" type="pres">
      <dgm:prSet presAssocID="{037965F3-CDDD-42ED-9430-2EB31AA97036}" presName="parentLin" presStyleCnt="0"/>
      <dgm:spPr/>
    </dgm:pt>
    <dgm:pt modelId="{352F7D5E-BF97-4684-B966-85CC5EC37923}" type="pres">
      <dgm:prSet presAssocID="{037965F3-CDDD-42ED-9430-2EB31AA97036}" presName="parentLeftMargin" presStyleLbl="node1" presStyleIdx="0" presStyleCnt="1"/>
      <dgm:spPr/>
    </dgm:pt>
    <dgm:pt modelId="{A367E191-071E-4AE7-8A05-F4FD697F9883}" type="pres">
      <dgm:prSet presAssocID="{037965F3-CDDD-42ED-9430-2EB31AA97036}" presName="parentText" presStyleLbl="node1" presStyleIdx="0" presStyleCnt="1">
        <dgm:presLayoutVars>
          <dgm:chMax val="0"/>
          <dgm:bulletEnabled val="1"/>
        </dgm:presLayoutVars>
      </dgm:prSet>
      <dgm:spPr/>
    </dgm:pt>
    <dgm:pt modelId="{1CA9FB5D-D9A2-413E-9CA8-7842E6A71451}" type="pres">
      <dgm:prSet presAssocID="{037965F3-CDDD-42ED-9430-2EB31AA97036}" presName="negativeSpace" presStyleCnt="0"/>
      <dgm:spPr/>
    </dgm:pt>
    <dgm:pt modelId="{26E5B71B-0D7C-42D7-989A-A1AD1AE7267F}" type="pres">
      <dgm:prSet presAssocID="{037965F3-CDDD-42ED-9430-2EB31AA97036}" presName="childText" presStyleLbl="conFgAcc1" presStyleIdx="0" presStyleCnt="1">
        <dgm:presLayoutVars>
          <dgm:bulletEnabled val="1"/>
        </dgm:presLayoutVars>
      </dgm:prSet>
      <dgm:spPr/>
    </dgm:pt>
  </dgm:ptLst>
  <dgm:cxnLst>
    <dgm:cxn modelId="{8154AD1A-47DF-4CFE-8086-555DCBBD76DC}" srcId="{037965F3-CDDD-42ED-9430-2EB31AA97036}" destId="{9EB9D375-0127-4BD4-9F39-02831570355F}" srcOrd="1" destOrd="0" parTransId="{FA0A5A77-FA10-465F-983E-49402CEF7140}" sibTransId="{390FA450-FDA9-44D6-8B4B-528630D7C54F}"/>
    <dgm:cxn modelId="{BA5FDC39-AAFD-478D-95FB-2165F111E2B6}" type="presOf" srcId="{037965F3-CDDD-42ED-9430-2EB31AA97036}" destId="{A367E191-071E-4AE7-8A05-F4FD697F9883}" srcOrd="1" destOrd="0" presId="urn:microsoft.com/office/officeart/2005/8/layout/list1"/>
    <dgm:cxn modelId="{20A6565C-4BCF-46CD-86EE-014E5C1BC238}" type="presOf" srcId="{11CE04AD-9875-4AA6-AD54-E5E5DD0CB0F8}" destId="{26E5B71B-0D7C-42D7-989A-A1AD1AE7267F}" srcOrd="0" destOrd="0" presId="urn:microsoft.com/office/officeart/2005/8/layout/list1"/>
    <dgm:cxn modelId="{48679C69-44F6-4B31-8352-1BC5E25A08ED}" type="presOf" srcId="{3D4D04B5-46C4-4C8A-9867-51026ED61FFB}" destId="{EA8FC8E8-0645-47B0-821C-8018755BBED6}" srcOrd="0" destOrd="0" presId="urn:microsoft.com/office/officeart/2005/8/layout/list1"/>
    <dgm:cxn modelId="{24624971-3510-462C-A9A6-495B38E9B918}" type="presOf" srcId="{551E8119-558E-4490-A79F-96FC4FB98328}" destId="{26E5B71B-0D7C-42D7-989A-A1AD1AE7267F}" srcOrd="0" destOrd="2" presId="urn:microsoft.com/office/officeart/2005/8/layout/list1"/>
    <dgm:cxn modelId="{8D048683-5157-42FA-9C4B-689FC2E9250F}" srcId="{037965F3-CDDD-42ED-9430-2EB31AA97036}" destId="{11CE04AD-9875-4AA6-AD54-E5E5DD0CB0F8}" srcOrd="0" destOrd="0" parTransId="{982AD97C-4CB5-41CF-AED9-8805D21F12A5}" sibTransId="{6F957085-CC7E-4EDC-8994-1E93110022E4}"/>
    <dgm:cxn modelId="{2E816098-E393-46E7-9CD6-B37B5C30AC35}" srcId="{037965F3-CDDD-42ED-9430-2EB31AA97036}" destId="{551E8119-558E-4490-A79F-96FC4FB98328}" srcOrd="2" destOrd="0" parTransId="{73110031-CD2D-4951-B4B6-B6082506963B}" sibTransId="{9AA79A39-0A9C-4311-A4F4-82160D4D5FD7}"/>
    <dgm:cxn modelId="{495B87AE-8C62-43B1-B974-170810A9F4B8}" type="presOf" srcId="{037965F3-CDDD-42ED-9430-2EB31AA97036}" destId="{352F7D5E-BF97-4684-B966-85CC5EC37923}" srcOrd="0" destOrd="0" presId="urn:microsoft.com/office/officeart/2005/8/layout/list1"/>
    <dgm:cxn modelId="{2557C5B4-A32C-415C-AB7E-8E7DE5D06DD4}" srcId="{3D4D04B5-46C4-4C8A-9867-51026ED61FFB}" destId="{037965F3-CDDD-42ED-9430-2EB31AA97036}" srcOrd="0" destOrd="0" parTransId="{32282020-5295-4C65-AE89-8A8D8F27A123}" sibTransId="{5E4B05A8-7DB1-4ED2-8950-87C429F1AE84}"/>
    <dgm:cxn modelId="{D815C3D5-C94F-47C9-BEA0-3D5E23D6F572}" type="presOf" srcId="{9EB9D375-0127-4BD4-9F39-02831570355F}" destId="{26E5B71B-0D7C-42D7-989A-A1AD1AE7267F}" srcOrd="0" destOrd="1" presId="urn:microsoft.com/office/officeart/2005/8/layout/list1"/>
    <dgm:cxn modelId="{A71CC6F4-E47E-4DE6-B7C8-FD007FC996E9}" type="presOf" srcId="{272C7E15-BDFC-44B7-9F93-737342B12C66}" destId="{26E5B71B-0D7C-42D7-989A-A1AD1AE7267F}" srcOrd="0" destOrd="3" presId="urn:microsoft.com/office/officeart/2005/8/layout/list1"/>
    <dgm:cxn modelId="{759E6CF7-A90D-4552-81C3-B269E609838A}" srcId="{037965F3-CDDD-42ED-9430-2EB31AA97036}" destId="{272C7E15-BDFC-44B7-9F93-737342B12C66}" srcOrd="3" destOrd="0" parTransId="{8D31FC29-8CD1-4475-92A0-34950580D249}" sibTransId="{7316A96E-3573-491B-B495-F96795040855}"/>
    <dgm:cxn modelId="{D98C8930-3A1E-4A85-86B2-10D4C0419D70}" type="presParOf" srcId="{EA8FC8E8-0645-47B0-821C-8018755BBED6}" destId="{9342454D-3C0D-4C5E-B9A1-40B43EE0D267}" srcOrd="0" destOrd="0" presId="urn:microsoft.com/office/officeart/2005/8/layout/list1"/>
    <dgm:cxn modelId="{3479917F-4DBA-4CCB-A643-9B0CF1E2B0E3}" type="presParOf" srcId="{9342454D-3C0D-4C5E-B9A1-40B43EE0D267}" destId="{352F7D5E-BF97-4684-B966-85CC5EC37923}" srcOrd="0" destOrd="0" presId="urn:microsoft.com/office/officeart/2005/8/layout/list1"/>
    <dgm:cxn modelId="{7FCE280A-3DDF-4292-92A0-57E351AD5125}" type="presParOf" srcId="{9342454D-3C0D-4C5E-B9A1-40B43EE0D267}" destId="{A367E191-071E-4AE7-8A05-F4FD697F9883}" srcOrd="1" destOrd="0" presId="urn:microsoft.com/office/officeart/2005/8/layout/list1"/>
    <dgm:cxn modelId="{E3306073-B1EE-41DC-B6BA-E490721C1991}" type="presParOf" srcId="{EA8FC8E8-0645-47B0-821C-8018755BBED6}" destId="{1CA9FB5D-D9A2-413E-9CA8-7842E6A71451}" srcOrd="1" destOrd="0" presId="urn:microsoft.com/office/officeart/2005/8/layout/list1"/>
    <dgm:cxn modelId="{476B2553-D1FF-4F21-A52E-CCB5AD240877}" type="presParOf" srcId="{EA8FC8E8-0645-47B0-821C-8018755BBED6}" destId="{26E5B71B-0D7C-42D7-989A-A1AD1AE7267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E31277-0A7E-4B4D-AF8A-17A8A9DEACD9}" type="doc">
      <dgm:prSet loTypeId="urn:microsoft.com/office/officeart/2008/layout/VerticalCurvedList" loCatId="list" qsTypeId="urn:microsoft.com/office/officeart/2005/8/quickstyle/simple1" qsCatId="simple" csTypeId="urn:microsoft.com/office/officeart/2005/8/colors/accent6_2" csCatId="accent6" phldr="1"/>
      <dgm:spPr/>
      <dgm:t>
        <a:bodyPr/>
        <a:lstStyle/>
        <a:p>
          <a:endParaRPr lang="zh-CN" altLang="en-US"/>
        </a:p>
      </dgm:t>
    </dgm:pt>
    <dgm:pt modelId="{30432511-9DD3-4F7F-9840-ED3FA5A031DA}">
      <dgm:prSet phldrT="[文本]"/>
      <dgm:spPr/>
      <dgm:t>
        <a:bodyPr/>
        <a:lstStyle/>
        <a:p>
          <a:r>
            <a:rPr lang="zh-CN" altLang="en-US" dirty="0">
              <a:latin typeface="微软雅黑" panose="020B0503020204020204" pitchFamily="34" charset="-122"/>
              <a:ea typeface="微软雅黑" panose="020B0503020204020204" pitchFamily="34" charset="-122"/>
            </a:rPr>
            <a:t>提高单个经济主体金融风险的防范和管理意识</a:t>
          </a:r>
        </a:p>
      </dgm:t>
    </dgm:pt>
    <dgm:pt modelId="{D344B0C0-F3FF-4B76-9C52-807DDB97B486}" type="parTrans" cxnId="{EBE0A059-590C-4E00-A43F-1A888E7AE2A1}">
      <dgm:prSet/>
      <dgm:spPr/>
      <dgm:t>
        <a:bodyPr/>
        <a:lstStyle/>
        <a:p>
          <a:endParaRPr lang="zh-CN" altLang="en-US">
            <a:latin typeface="微软雅黑" panose="020B0503020204020204" pitchFamily="34" charset="-122"/>
            <a:ea typeface="微软雅黑" panose="020B0503020204020204" pitchFamily="34" charset="-122"/>
          </a:endParaRPr>
        </a:p>
      </dgm:t>
    </dgm:pt>
    <dgm:pt modelId="{8F603BBA-DA13-4048-9A10-BA0477CC8CF2}" type="sibTrans" cxnId="{EBE0A059-590C-4E00-A43F-1A888E7AE2A1}">
      <dgm:prSet/>
      <dgm:spPr/>
      <dgm:t>
        <a:bodyPr/>
        <a:lstStyle/>
        <a:p>
          <a:endParaRPr lang="zh-CN" altLang="en-US">
            <a:latin typeface="微软雅黑" panose="020B0503020204020204" pitchFamily="34" charset="-122"/>
            <a:ea typeface="微软雅黑" panose="020B0503020204020204" pitchFamily="34" charset="-122"/>
          </a:endParaRPr>
        </a:p>
      </dgm:t>
    </dgm:pt>
    <dgm:pt modelId="{52F79C42-7EEE-404B-A42F-F05D760755A8}">
      <dgm:prSet/>
      <dgm:spPr/>
      <dgm:t>
        <a:bodyPr/>
        <a:lstStyle/>
        <a:p>
          <a:r>
            <a:rPr lang="zh-CN" altLang="en-US" dirty="0">
              <a:latin typeface="微软雅黑" panose="020B0503020204020204" pitchFamily="34" charset="-122"/>
              <a:ea typeface="微软雅黑" panose="020B0503020204020204" pitchFamily="34" charset="-122"/>
            </a:rPr>
            <a:t>有利于经济主体提前采取预防措施</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将金融风险防范于初期或加以化解</a:t>
          </a:r>
        </a:p>
      </dgm:t>
    </dgm:pt>
    <dgm:pt modelId="{E68F8AA6-00AF-4CB7-ACB8-B123A7FF43B4}" type="parTrans" cxnId="{F71F4E75-E7E2-4536-A230-7DB6D181A9B6}">
      <dgm:prSet/>
      <dgm:spPr/>
      <dgm:t>
        <a:bodyPr/>
        <a:lstStyle/>
        <a:p>
          <a:endParaRPr lang="zh-CN" altLang="en-US"/>
        </a:p>
      </dgm:t>
    </dgm:pt>
    <dgm:pt modelId="{6BC702FA-6279-46D7-B07E-4FF9FB8461C7}" type="sibTrans" cxnId="{F71F4E75-E7E2-4536-A230-7DB6D181A9B6}">
      <dgm:prSet/>
      <dgm:spPr/>
      <dgm:t>
        <a:bodyPr/>
        <a:lstStyle/>
        <a:p>
          <a:endParaRPr lang="zh-CN" altLang="en-US"/>
        </a:p>
      </dgm:t>
    </dgm:pt>
    <dgm:pt modelId="{2B5DE491-732E-4786-8BBD-CFBFD6B421CF}">
      <dgm:prSet/>
      <dgm:spPr/>
      <dgm:t>
        <a:bodyPr/>
        <a:lstStyle/>
        <a:p>
          <a:r>
            <a:rPr lang="zh-CN" altLang="en-US" dirty="0">
              <a:latin typeface="微软雅黑" panose="020B0503020204020204" pitchFamily="34" charset="-122"/>
              <a:ea typeface="微软雅黑" panose="020B0503020204020204" pitchFamily="34" charset="-122"/>
            </a:rPr>
            <a:t>为单个经济主体提供相对宽松、安全的资金筹集与经营环境</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提高资金使用效率</a:t>
          </a:r>
        </a:p>
      </dgm:t>
    </dgm:pt>
    <dgm:pt modelId="{F262417A-0E37-4F00-A4BB-B71E050BFE7B}" type="parTrans" cxnId="{F831F635-E2B2-413D-B042-20D333466C84}">
      <dgm:prSet/>
      <dgm:spPr/>
      <dgm:t>
        <a:bodyPr/>
        <a:lstStyle/>
        <a:p>
          <a:endParaRPr lang="zh-CN" altLang="en-US"/>
        </a:p>
      </dgm:t>
    </dgm:pt>
    <dgm:pt modelId="{7A578237-4028-4F2D-B476-45BC4E8108C4}" type="sibTrans" cxnId="{F831F635-E2B2-413D-B042-20D333466C84}">
      <dgm:prSet/>
      <dgm:spPr/>
      <dgm:t>
        <a:bodyPr/>
        <a:lstStyle/>
        <a:p>
          <a:endParaRPr lang="zh-CN" altLang="en-US"/>
        </a:p>
      </dgm:t>
    </dgm:pt>
    <dgm:pt modelId="{276F822E-B4DE-4EBF-9C5A-001478968364}">
      <dgm:prSet/>
      <dgm:spPr/>
      <dgm:t>
        <a:bodyPr/>
        <a:lstStyle/>
        <a:p>
          <a:r>
            <a:rPr lang="zh-CN" altLang="en-US" dirty="0">
              <a:latin typeface="微软雅黑" panose="020B0503020204020204" pitchFamily="34" charset="-122"/>
              <a:ea typeface="微软雅黑" panose="020B0503020204020204" pitchFamily="34" charset="-122"/>
            </a:rPr>
            <a:t>有利于金融机构树立良好的形象</a:t>
          </a:r>
        </a:p>
      </dgm:t>
    </dgm:pt>
    <dgm:pt modelId="{10F3664F-F1DA-42CC-9234-DA7B1940DFB4}" type="parTrans" cxnId="{92794B62-78C2-467E-82F2-270243891FD5}">
      <dgm:prSet/>
      <dgm:spPr/>
      <dgm:t>
        <a:bodyPr/>
        <a:lstStyle/>
        <a:p>
          <a:endParaRPr lang="zh-CN" altLang="en-US"/>
        </a:p>
      </dgm:t>
    </dgm:pt>
    <dgm:pt modelId="{437B979F-089B-4AE5-A6AD-99ED9022B9AB}" type="sibTrans" cxnId="{92794B62-78C2-467E-82F2-270243891FD5}">
      <dgm:prSet/>
      <dgm:spPr/>
      <dgm:t>
        <a:bodyPr/>
        <a:lstStyle/>
        <a:p>
          <a:endParaRPr lang="zh-CN" altLang="en-US"/>
        </a:p>
      </dgm:t>
    </dgm:pt>
    <dgm:pt modelId="{F31C9515-ECCF-4A09-8955-1C23EAB6FC99}">
      <dgm:prSet/>
      <dgm:spPr/>
      <dgm:t>
        <a:bodyPr/>
        <a:lstStyle/>
        <a:p>
          <a:r>
            <a:rPr lang="zh-CN" altLang="en-US" dirty="0">
              <a:latin typeface="微软雅黑" panose="020B0503020204020204" pitchFamily="34" charset="-122"/>
              <a:ea typeface="微软雅黑" panose="020B0503020204020204" pitchFamily="34" charset="-122"/>
            </a:rPr>
            <a:t>能够有效避免损失</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防止连锁金融风险的发生</a:t>
          </a:r>
        </a:p>
      </dgm:t>
    </dgm:pt>
    <dgm:pt modelId="{F3C7989A-2171-4D01-B200-155F9B8CD64D}" type="parTrans" cxnId="{46A1EF2D-46B6-4A15-BBF3-9866EDD6966C}">
      <dgm:prSet/>
      <dgm:spPr/>
      <dgm:t>
        <a:bodyPr/>
        <a:lstStyle/>
        <a:p>
          <a:endParaRPr lang="zh-CN" altLang="en-US"/>
        </a:p>
      </dgm:t>
    </dgm:pt>
    <dgm:pt modelId="{98F1168E-6CD0-4E30-90B4-50A42BD8D48E}" type="sibTrans" cxnId="{46A1EF2D-46B6-4A15-BBF3-9866EDD6966C}">
      <dgm:prSet/>
      <dgm:spPr/>
      <dgm:t>
        <a:bodyPr/>
        <a:lstStyle/>
        <a:p>
          <a:endParaRPr lang="zh-CN" altLang="en-US"/>
        </a:p>
      </dgm:t>
    </dgm:pt>
    <dgm:pt modelId="{A817585B-7A91-42D7-8733-40B5DDB56AC0}" type="pres">
      <dgm:prSet presAssocID="{4CE31277-0A7E-4B4D-AF8A-17A8A9DEACD9}" presName="Name0" presStyleCnt="0">
        <dgm:presLayoutVars>
          <dgm:chMax val="7"/>
          <dgm:chPref val="7"/>
          <dgm:dir/>
        </dgm:presLayoutVars>
      </dgm:prSet>
      <dgm:spPr/>
    </dgm:pt>
    <dgm:pt modelId="{49529C82-5763-4C79-8BAA-8E5ADDF12A14}" type="pres">
      <dgm:prSet presAssocID="{4CE31277-0A7E-4B4D-AF8A-17A8A9DEACD9}" presName="Name1" presStyleCnt="0"/>
      <dgm:spPr/>
    </dgm:pt>
    <dgm:pt modelId="{79095C19-1276-404F-A01B-1776772245C9}" type="pres">
      <dgm:prSet presAssocID="{4CE31277-0A7E-4B4D-AF8A-17A8A9DEACD9}" presName="cycle" presStyleCnt="0"/>
      <dgm:spPr/>
    </dgm:pt>
    <dgm:pt modelId="{CE09EFF2-0A5D-420A-A6B0-D7084F935580}" type="pres">
      <dgm:prSet presAssocID="{4CE31277-0A7E-4B4D-AF8A-17A8A9DEACD9}" presName="srcNode" presStyleLbl="node1" presStyleIdx="0" presStyleCnt="5"/>
      <dgm:spPr/>
    </dgm:pt>
    <dgm:pt modelId="{7BBCB8B7-AA65-42CB-A282-55239A463C04}" type="pres">
      <dgm:prSet presAssocID="{4CE31277-0A7E-4B4D-AF8A-17A8A9DEACD9}" presName="conn" presStyleLbl="parChTrans1D2" presStyleIdx="0" presStyleCnt="1"/>
      <dgm:spPr/>
    </dgm:pt>
    <dgm:pt modelId="{6C05C981-4CC9-4A2B-8E81-410ADA38EAFF}" type="pres">
      <dgm:prSet presAssocID="{4CE31277-0A7E-4B4D-AF8A-17A8A9DEACD9}" presName="extraNode" presStyleLbl="node1" presStyleIdx="0" presStyleCnt="5"/>
      <dgm:spPr/>
    </dgm:pt>
    <dgm:pt modelId="{45F84CD9-004A-4BAB-A3F7-23154D4BABD8}" type="pres">
      <dgm:prSet presAssocID="{4CE31277-0A7E-4B4D-AF8A-17A8A9DEACD9}" presName="dstNode" presStyleLbl="node1" presStyleIdx="0" presStyleCnt="5"/>
      <dgm:spPr/>
    </dgm:pt>
    <dgm:pt modelId="{F4B0552E-AF32-4154-9871-7647524661F4}" type="pres">
      <dgm:prSet presAssocID="{30432511-9DD3-4F7F-9840-ED3FA5A031DA}" presName="text_1" presStyleLbl="node1" presStyleIdx="0" presStyleCnt="5">
        <dgm:presLayoutVars>
          <dgm:bulletEnabled val="1"/>
        </dgm:presLayoutVars>
      </dgm:prSet>
      <dgm:spPr/>
    </dgm:pt>
    <dgm:pt modelId="{E0CBD377-8AF2-489E-AD29-EA1177366662}" type="pres">
      <dgm:prSet presAssocID="{30432511-9DD3-4F7F-9840-ED3FA5A031DA}" presName="accent_1" presStyleCnt="0"/>
      <dgm:spPr/>
    </dgm:pt>
    <dgm:pt modelId="{435CC3B9-36A5-40C9-97A8-DC8BE973A271}" type="pres">
      <dgm:prSet presAssocID="{30432511-9DD3-4F7F-9840-ED3FA5A031DA}" presName="accentRepeatNode" presStyleLbl="solidFgAcc1" presStyleIdx="0" presStyleCnt="5"/>
      <dgm:spPr/>
    </dgm:pt>
    <dgm:pt modelId="{7DBC4EA5-75A4-4CD2-A83A-CCE400D85E05}" type="pres">
      <dgm:prSet presAssocID="{52F79C42-7EEE-404B-A42F-F05D760755A8}" presName="text_2" presStyleLbl="node1" presStyleIdx="1" presStyleCnt="5">
        <dgm:presLayoutVars>
          <dgm:bulletEnabled val="1"/>
        </dgm:presLayoutVars>
      </dgm:prSet>
      <dgm:spPr/>
    </dgm:pt>
    <dgm:pt modelId="{73A43FA9-A860-4C50-905B-168BDABA19D3}" type="pres">
      <dgm:prSet presAssocID="{52F79C42-7EEE-404B-A42F-F05D760755A8}" presName="accent_2" presStyleCnt="0"/>
      <dgm:spPr/>
    </dgm:pt>
    <dgm:pt modelId="{E2502963-891F-414F-9352-B0BF3FA3BE37}" type="pres">
      <dgm:prSet presAssocID="{52F79C42-7EEE-404B-A42F-F05D760755A8}" presName="accentRepeatNode" presStyleLbl="solidFgAcc1" presStyleIdx="1" presStyleCnt="5"/>
      <dgm:spPr/>
    </dgm:pt>
    <dgm:pt modelId="{06142AA8-20E9-402F-8052-E315A2088AEF}" type="pres">
      <dgm:prSet presAssocID="{2B5DE491-732E-4786-8BBD-CFBFD6B421CF}" presName="text_3" presStyleLbl="node1" presStyleIdx="2" presStyleCnt="5">
        <dgm:presLayoutVars>
          <dgm:bulletEnabled val="1"/>
        </dgm:presLayoutVars>
      </dgm:prSet>
      <dgm:spPr/>
    </dgm:pt>
    <dgm:pt modelId="{3B50EABF-C1AE-4D0E-833F-300C82EC78C5}" type="pres">
      <dgm:prSet presAssocID="{2B5DE491-732E-4786-8BBD-CFBFD6B421CF}" presName="accent_3" presStyleCnt="0"/>
      <dgm:spPr/>
    </dgm:pt>
    <dgm:pt modelId="{37FE646B-B919-47F4-8E3E-6A105F38F88F}" type="pres">
      <dgm:prSet presAssocID="{2B5DE491-732E-4786-8BBD-CFBFD6B421CF}" presName="accentRepeatNode" presStyleLbl="solidFgAcc1" presStyleIdx="2" presStyleCnt="5"/>
      <dgm:spPr/>
    </dgm:pt>
    <dgm:pt modelId="{934FB27C-FEBA-430E-BDCA-855524575477}" type="pres">
      <dgm:prSet presAssocID="{276F822E-B4DE-4EBF-9C5A-001478968364}" presName="text_4" presStyleLbl="node1" presStyleIdx="3" presStyleCnt="5">
        <dgm:presLayoutVars>
          <dgm:bulletEnabled val="1"/>
        </dgm:presLayoutVars>
      </dgm:prSet>
      <dgm:spPr/>
    </dgm:pt>
    <dgm:pt modelId="{54F0890A-CD6C-47DA-A824-5965D7AA038F}" type="pres">
      <dgm:prSet presAssocID="{276F822E-B4DE-4EBF-9C5A-001478968364}" presName="accent_4" presStyleCnt="0"/>
      <dgm:spPr/>
    </dgm:pt>
    <dgm:pt modelId="{34FDA20B-B46B-4A4B-85FA-4CDA51F23FCD}" type="pres">
      <dgm:prSet presAssocID="{276F822E-B4DE-4EBF-9C5A-001478968364}" presName="accentRepeatNode" presStyleLbl="solidFgAcc1" presStyleIdx="3" presStyleCnt="5"/>
      <dgm:spPr/>
    </dgm:pt>
    <dgm:pt modelId="{6FBE1840-AED4-40D5-BCF7-33404806EB68}" type="pres">
      <dgm:prSet presAssocID="{F31C9515-ECCF-4A09-8955-1C23EAB6FC99}" presName="text_5" presStyleLbl="node1" presStyleIdx="4" presStyleCnt="5">
        <dgm:presLayoutVars>
          <dgm:bulletEnabled val="1"/>
        </dgm:presLayoutVars>
      </dgm:prSet>
      <dgm:spPr/>
    </dgm:pt>
    <dgm:pt modelId="{28CBD4E0-31DF-463A-A00E-74961CB94757}" type="pres">
      <dgm:prSet presAssocID="{F31C9515-ECCF-4A09-8955-1C23EAB6FC99}" presName="accent_5" presStyleCnt="0"/>
      <dgm:spPr/>
    </dgm:pt>
    <dgm:pt modelId="{572AD53A-DCFA-4C81-9304-7C87744954D0}" type="pres">
      <dgm:prSet presAssocID="{F31C9515-ECCF-4A09-8955-1C23EAB6FC99}" presName="accentRepeatNode" presStyleLbl="solidFgAcc1" presStyleIdx="4" presStyleCnt="5"/>
      <dgm:spPr/>
    </dgm:pt>
  </dgm:ptLst>
  <dgm:cxnLst>
    <dgm:cxn modelId="{2EAE5B03-163D-40CB-A03C-8AA4B689DEDF}" type="presOf" srcId="{52F79C42-7EEE-404B-A42F-F05D760755A8}" destId="{7DBC4EA5-75A4-4CD2-A83A-CCE400D85E05}" srcOrd="0" destOrd="0" presId="urn:microsoft.com/office/officeart/2008/layout/VerticalCurvedList"/>
    <dgm:cxn modelId="{FC2C3F10-4CE7-48CD-81EA-2D13B77E8578}" type="presOf" srcId="{F31C9515-ECCF-4A09-8955-1C23EAB6FC99}" destId="{6FBE1840-AED4-40D5-BCF7-33404806EB68}" srcOrd="0" destOrd="0" presId="urn:microsoft.com/office/officeart/2008/layout/VerticalCurvedList"/>
    <dgm:cxn modelId="{72B39820-3AB1-460D-BE38-C784B2D8F2BF}" type="presOf" srcId="{2B5DE491-732E-4786-8BBD-CFBFD6B421CF}" destId="{06142AA8-20E9-402F-8052-E315A2088AEF}" srcOrd="0" destOrd="0" presId="urn:microsoft.com/office/officeart/2008/layout/VerticalCurvedList"/>
    <dgm:cxn modelId="{D0BDE42B-675C-4F41-85CD-0B89DBF8E876}" type="presOf" srcId="{4CE31277-0A7E-4B4D-AF8A-17A8A9DEACD9}" destId="{A817585B-7A91-42D7-8733-40B5DDB56AC0}" srcOrd="0" destOrd="0" presId="urn:microsoft.com/office/officeart/2008/layout/VerticalCurvedList"/>
    <dgm:cxn modelId="{46A1EF2D-46B6-4A15-BBF3-9866EDD6966C}" srcId="{4CE31277-0A7E-4B4D-AF8A-17A8A9DEACD9}" destId="{F31C9515-ECCF-4A09-8955-1C23EAB6FC99}" srcOrd="4" destOrd="0" parTransId="{F3C7989A-2171-4D01-B200-155F9B8CD64D}" sibTransId="{98F1168E-6CD0-4E30-90B4-50A42BD8D48E}"/>
    <dgm:cxn modelId="{F831F635-E2B2-413D-B042-20D333466C84}" srcId="{4CE31277-0A7E-4B4D-AF8A-17A8A9DEACD9}" destId="{2B5DE491-732E-4786-8BBD-CFBFD6B421CF}" srcOrd="2" destOrd="0" parTransId="{F262417A-0E37-4F00-A4BB-B71E050BFE7B}" sibTransId="{7A578237-4028-4F2D-B476-45BC4E8108C4}"/>
    <dgm:cxn modelId="{92794B62-78C2-467E-82F2-270243891FD5}" srcId="{4CE31277-0A7E-4B4D-AF8A-17A8A9DEACD9}" destId="{276F822E-B4DE-4EBF-9C5A-001478968364}" srcOrd="3" destOrd="0" parTransId="{10F3664F-F1DA-42CC-9234-DA7B1940DFB4}" sibTransId="{437B979F-089B-4AE5-A6AD-99ED9022B9AB}"/>
    <dgm:cxn modelId="{ED59F268-C416-456C-A8CC-8BD54308C130}" type="presOf" srcId="{276F822E-B4DE-4EBF-9C5A-001478968364}" destId="{934FB27C-FEBA-430E-BDCA-855524575477}" srcOrd="0" destOrd="0" presId="urn:microsoft.com/office/officeart/2008/layout/VerticalCurvedList"/>
    <dgm:cxn modelId="{BBED314A-F7E2-4C8C-9692-96D2C15F5617}" type="presOf" srcId="{8F603BBA-DA13-4048-9A10-BA0477CC8CF2}" destId="{7BBCB8B7-AA65-42CB-A282-55239A463C04}" srcOrd="0" destOrd="0" presId="urn:microsoft.com/office/officeart/2008/layout/VerticalCurvedList"/>
    <dgm:cxn modelId="{FF7E1774-FC3D-488E-AD42-962FD38D3141}" type="presOf" srcId="{30432511-9DD3-4F7F-9840-ED3FA5A031DA}" destId="{F4B0552E-AF32-4154-9871-7647524661F4}" srcOrd="0" destOrd="0" presId="urn:microsoft.com/office/officeart/2008/layout/VerticalCurvedList"/>
    <dgm:cxn modelId="{F71F4E75-E7E2-4536-A230-7DB6D181A9B6}" srcId="{4CE31277-0A7E-4B4D-AF8A-17A8A9DEACD9}" destId="{52F79C42-7EEE-404B-A42F-F05D760755A8}" srcOrd="1" destOrd="0" parTransId="{E68F8AA6-00AF-4CB7-ACB8-B123A7FF43B4}" sibTransId="{6BC702FA-6279-46D7-B07E-4FF9FB8461C7}"/>
    <dgm:cxn modelId="{EBE0A059-590C-4E00-A43F-1A888E7AE2A1}" srcId="{4CE31277-0A7E-4B4D-AF8A-17A8A9DEACD9}" destId="{30432511-9DD3-4F7F-9840-ED3FA5A031DA}" srcOrd="0" destOrd="0" parTransId="{D344B0C0-F3FF-4B76-9C52-807DDB97B486}" sibTransId="{8F603BBA-DA13-4048-9A10-BA0477CC8CF2}"/>
    <dgm:cxn modelId="{743A8C69-8ABA-4321-B569-341DE7DD30D8}" type="presParOf" srcId="{A817585B-7A91-42D7-8733-40B5DDB56AC0}" destId="{49529C82-5763-4C79-8BAA-8E5ADDF12A14}" srcOrd="0" destOrd="0" presId="urn:microsoft.com/office/officeart/2008/layout/VerticalCurvedList"/>
    <dgm:cxn modelId="{F53FD56E-5E97-4ED2-96DF-C5C682FE821C}" type="presParOf" srcId="{49529C82-5763-4C79-8BAA-8E5ADDF12A14}" destId="{79095C19-1276-404F-A01B-1776772245C9}" srcOrd="0" destOrd="0" presId="urn:microsoft.com/office/officeart/2008/layout/VerticalCurvedList"/>
    <dgm:cxn modelId="{A8EC589E-B28B-4345-89A6-1B356F54FE10}" type="presParOf" srcId="{79095C19-1276-404F-A01B-1776772245C9}" destId="{CE09EFF2-0A5D-420A-A6B0-D7084F935580}" srcOrd="0" destOrd="0" presId="urn:microsoft.com/office/officeart/2008/layout/VerticalCurvedList"/>
    <dgm:cxn modelId="{7637A76D-C720-4679-8272-7D7110A6810F}" type="presParOf" srcId="{79095C19-1276-404F-A01B-1776772245C9}" destId="{7BBCB8B7-AA65-42CB-A282-55239A463C04}" srcOrd="1" destOrd="0" presId="urn:microsoft.com/office/officeart/2008/layout/VerticalCurvedList"/>
    <dgm:cxn modelId="{80AEB214-A2E9-422B-8CF1-C37366C4D8A1}" type="presParOf" srcId="{79095C19-1276-404F-A01B-1776772245C9}" destId="{6C05C981-4CC9-4A2B-8E81-410ADA38EAFF}" srcOrd="2" destOrd="0" presId="urn:microsoft.com/office/officeart/2008/layout/VerticalCurvedList"/>
    <dgm:cxn modelId="{A30BE23E-AB90-446E-B83B-3F3B3B41480F}" type="presParOf" srcId="{79095C19-1276-404F-A01B-1776772245C9}" destId="{45F84CD9-004A-4BAB-A3F7-23154D4BABD8}" srcOrd="3" destOrd="0" presId="urn:microsoft.com/office/officeart/2008/layout/VerticalCurvedList"/>
    <dgm:cxn modelId="{CCAB5666-E455-480C-9502-A2198DE14681}" type="presParOf" srcId="{49529C82-5763-4C79-8BAA-8E5ADDF12A14}" destId="{F4B0552E-AF32-4154-9871-7647524661F4}" srcOrd="1" destOrd="0" presId="urn:microsoft.com/office/officeart/2008/layout/VerticalCurvedList"/>
    <dgm:cxn modelId="{D01E4230-B1EC-4FCC-B9FE-306F12AB52B9}" type="presParOf" srcId="{49529C82-5763-4C79-8BAA-8E5ADDF12A14}" destId="{E0CBD377-8AF2-489E-AD29-EA1177366662}" srcOrd="2" destOrd="0" presId="urn:microsoft.com/office/officeart/2008/layout/VerticalCurvedList"/>
    <dgm:cxn modelId="{B1C43484-65A1-4512-A8E2-7A4510E7628F}" type="presParOf" srcId="{E0CBD377-8AF2-489E-AD29-EA1177366662}" destId="{435CC3B9-36A5-40C9-97A8-DC8BE973A271}" srcOrd="0" destOrd="0" presId="urn:microsoft.com/office/officeart/2008/layout/VerticalCurvedList"/>
    <dgm:cxn modelId="{9F86E636-6C22-425C-AF6B-D94F9479C22D}" type="presParOf" srcId="{49529C82-5763-4C79-8BAA-8E5ADDF12A14}" destId="{7DBC4EA5-75A4-4CD2-A83A-CCE400D85E05}" srcOrd="3" destOrd="0" presId="urn:microsoft.com/office/officeart/2008/layout/VerticalCurvedList"/>
    <dgm:cxn modelId="{CA322382-35AA-442A-AC28-00E783582ED0}" type="presParOf" srcId="{49529C82-5763-4C79-8BAA-8E5ADDF12A14}" destId="{73A43FA9-A860-4C50-905B-168BDABA19D3}" srcOrd="4" destOrd="0" presId="urn:microsoft.com/office/officeart/2008/layout/VerticalCurvedList"/>
    <dgm:cxn modelId="{6BEF0D6F-8772-49C5-B233-43834DEBB88D}" type="presParOf" srcId="{73A43FA9-A860-4C50-905B-168BDABA19D3}" destId="{E2502963-891F-414F-9352-B0BF3FA3BE37}" srcOrd="0" destOrd="0" presId="urn:microsoft.com/office/officeart/2008/layout/VerticalCurvedList"/>
    <dgm:cxn modelId="{C87DE1F2-D9F0-4D66-88E5-34C44E07C449}" type="presParOf" srcId="{49529C82-5763-4C79-8BAA-8E5ADDF12A14}" destId="{06142AA8-20E9-402F-8052-E315A2088AEF}" srcOrd="5" destOrd="0" presId="urn:microsoft.com/office/officeart/2008/layout/VerticalCurvedList"/>
    <dgm:cxn modelId="{FC02F297-F3DE-453A-886A-9E45B8B20706}" type="presParOf" srcId="{49529C82-5763-4C79-8BAA-8E5ADDF12A14}" destId="{3B50EABF-C1AE-4D0E-833F-300C82EC78C5}" srcOrd="6" destOrd="0" presId="urn:microsoft.com/office/officeart/2008/layout/VerticalCurvedList"/>
    <dgm:cxn modelId="{81B57EF2-17E4-4594-ADA8-6F87E4820CBB}" type="presParOf" srcId="{3B50EABF-C1AE-4D0E-833F-300C82EC78C5}" destId="{37FE646B-B919-47F4-8E3E-6A105F38F88F}" srcOrd="0" destOrd="0" presId="urn:microsoft.com/office/officeart/2008/layout/VerticalCurvedList"/>
    <dgm:cxn modelId="{6B81B33C-4B78-4CBB-AC70-751D0DB46A20}" type="presParOf" srcId="{49529C82-5763-4C79-8BAA-8E5ADDF12A14}" destId="{934FB27C-FEBA-430E-BDCA-855524575477}" srcOrd="7" destOrd="0" presId="urn:microsoft.com/office/officeart/2008/layout/VerticalCurvedList"/>
    <dgm:cxn modelId="{DE8B8CC3-537C-42C2-9271-44304EFD8F50}" type="presParOf" srcId="{49529C82-5763-4C79-8BAA-8E5ADDF12A14}" destId="{54F0890A-CD6C-47DA-A824-5965D7AA038F}" srcOrd="8" destOrd="0" presId="urn:microsoft.com/office/officeart/2008/layout/VerticalCurvedList"/>
    <dgm:cxn modelId="{81E8266D-2264-490B-84E8-CE5F0B728985}" type="presParOf" srcId="{54F0890A-CD6C-47DA-A824-5965D7AA038F}" destId="{34FDA20B-B46B-4A4B-85FA-4CDA51F23FCD}" srcOrd="0" destOrd="0" presId="urn:microsoft.com/office/officeart/2008/layout/VerticalCurvedList"/>
    <dgm:cxn modelId="{E520040A-3ADE-4C12-85ED-AC15E2A53D85}" type="presParOf" srcId="{49529C82-5763-4C79-8BAA-8E5ADDF12A14}" destId="{6FBE1840-AED4-40D5-BCF7-33404806EB68}" srcOrd="9" destOrd="0" presId="urn:microsoft.com/office/officeart/2008/layout/VerticalCurvedList"/>
    <dgm:cxn modelId="{A96EABAE-76C2-4ECD-A018-F2EDBE5D7DCA}" type="presParOf" srcId="{49529C82-5763-4C79-8BAA-8E5ADDF12A14}" destId="{28CBD4E0-31DF-463A-A00E-74961CB94757}" srcOrd="10" destOrd="0" presId="urn:microsoft.com/office/officeart/2008/layout/VerticalCurvedList"/>
    <dgm:cxn modelId="{C903A2B1-0F4B-4DBF-9F97-0D0EADF14B20}" type="presParOf" srcId="{28CBD4E0-31DF-463A-A00E-74961CB94757}" destId="{572AD53A-DCFA-4C81-9304-7C87744954D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E5D6DDF-7E93-4457-AABB-15E1E0B56CB2}" type="doc">
      <dgm:prSet loTypeId="urn:microsoft.com/office/officeart/2005/8/layout/hierarchy3" loCatId="hierarchy" qsTypeId="urn:microsoft.com/office/officeart/2005/8/quickstyle/3d3" qsCatId="3D" csTypeId="urn:microsoft.com/office/officeart/2005/8/colors/accent2_2" csCatId="accent2" phldr="1"/>
      <dgm:spPr/>
      <dgm:t>
        <a:bodyPr/>
        <a:lstStyle/>
        <a:p>
          <a:endParaRPr lang="zh-CN" altLang="en-US"/>
        </a:p>
      </dgm:t>
    </dgm:pt>
    <dgm:pt modelId="{F952BC83-EB29-407A-94A2-C8A7CB3B7047}">
      <dgm:prSet phldrT="[文本]" custT="1"/>
      <dgm:spPr/>
      <dgm:t>
        <a:bodyPr/>
        <a:lstStyle/>
        <a:p>
          <a:r>
            <a:rPr lang="zh-CN" altLang="en-US" sz="2000" dirty="0">
              <a:latin typeface="微软雅黑" panose="020B0503020204020204" pitchFamily="34" charset="-122"/>
              <a:ea typeface="微软雅黑" panose="020B0503020204020204" pitchFamily="34" charset="-122"/>
            </a:rPr>
            <a:t>金融市场的三个特征</a:t>
          </a:r>
        </a:p>
      </dgm:t>
    </dgm:pt>
    <dgm:pt modelId="{C0BA7504-3F8B-4EBC-8ABB-167DB1059B34}" type="parTrans" cxnId="{BA502332-2A62-4CCC-A65C-5CC3FC3BAEC3}">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E6F9002-A882-463C-9ED6-A584B518FEBA}" type="sibTrans" cxnId="{BA502332-2A62-4CCC-A65C-5CC3FC3BAEC3}">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B26A03D9-90E7-40B5-AC94-C632B3985A68}">
      <dgm:prSet custT="1"/>
      <dgm:spPr/>
      <dgm:t>
        <a:bodyPr/>
        <a:lstStyle/>
        <a:p>
          <a:r>
            <a:rPr lang="zh-CN" altLang="en-US" sz="1800" dirty="0">
              <a:latin typeface="微软雅黑" panose="020B0503020204020204" pitchFamily="34" charset="-122"/>
              <a:ea typeface="微软雅黑" panose="020B0503020204020204" pitchFamily="34" charset="-122"/>
            </a:rPr>
            <a:t>金融自由化</a:t>
          </a:r>
        </a:p>
      </dgm:t>
    </dgm:pt>
    <dgm:pt modelId="{598BFB91-268F-47F2-AB22-E20875AC2208}" type="parTrans" cxnId="{9A9EEFC6-190C-40E1-9BC4-060EA218AF67}">
      <dgm:prSet/>
      <dgm:spPr/>
      <dgm:t>
        <a:bodyPr/>
        <a:lstStyle/>
        <a:p>
          <a:endParaRPr lang="zh-CN" altLang="en-US" sz="2000"/>
        </a:p>
      </dgm:t>
    </dgm:pt>
    <dgm:pt modelId="{15D2413A-9821-433E-8D08-1C52335CB276}" type="sibTrans" cxnId="{9A9EEFC6-190C-40E1-9BC4-060EA218AF67}">
      <dgm:prSet/>
      <dgm:spPr/>
      <dgm:t>
        <a:bodyPr/>
        <a:lstStyle/>
        <a:p>
          <a:endParaRPr lang="zh-CN" altLang="en-US" sz="1600"/>
        </a:p>
      </dgm:t>
    </dgm:pt>
    <dgm:pt modelId="{AE116670-1F1E-40D8-A8BC-54736F57FE74}">
      <dgm:prSet custT="1"/>
      <dgm:spPr/>
      <dgm:t>
        <a:bodyPr/>
        <a:lstStyle/>
        <a:p>
          <a:r>
            <a:rPr lang="zh-CN" altLang="en-US" sz="1800" dirty="0">
              <a:latin typeface="微软雅黑" panose="020B0503020204020204" pitchFamily="34" charset="-122"/>
              <a:ea typeface="微软雅黑" panose="020B0503020204020204" pitchFamily="34" charset="-122"/>
            </a:rPr>
            <a:t>金融行为证券化</a:t>
          </a:r>
        </a:p>
      </dgm:t>
    </dgm:pt>
    <dgm:pt modelId="{6EF53D07-1FC4-4818-8D3E-D164DCE35F9C}" type="parTrans" cxnId="{CF034E7E-E0BA-4EBD-81EF-713CACF878FA}">
      <dgm:prSet/>
      <dgm:spPr/>
      <dgm:t>
        <a:bodyPr/>
        <a:lstStyle/>
        <a:p>
          <a:endParaRPr lang="zh-CN" altLang="en-US" sz="2000"/>
        </a:p>
      </dgm:t>
    </dgm:pt>
    <dgm:pt modelId="{DC4B3574-BAEE-4B30-AD02-948CFFB8140D}" type="sibTrans" cxnId="{CF034E7E-E0BA-4EBD-81EF-713CACF878FA}">
      <dgm:prSet/>
      <dgm:spPr/>
      <dgm:t>
        <a:bodyPr/>
        <a:lstStyle/>
        <a:p>
          <a:endParaRPr lang="zh-CN" altLang="en-US" sz="1600"/>
        </a:p>
      </dgm:t>
    </dgm:pt>
    <dgm:pt modelId="{CC8A1EDD-55B7-4825-B900-21244CAE3702}">
      <dgm:prSet custT="1"/>
      <dgm:spPr/>
      <dgm:t>
        <a:bodyPr/>
        <a:lstStyle/>
        <a:p>
          <a:r>
            <a:rPr lang="zh-CN" altLang="en-US" sz="1800" dirty="0">
              <a:latin typeface="微软雅黑" panose="020B0503020204020204" pitchFamily="34" charset="-122"/>
              <a:ea typeface="微软雅黑" panose="020B0503020204020204" pitchFamily="34" charset="-122"/>
            </a:rPr>
            <a:t>金融一体化</a:t>
          </a:r>
        </a:p>
      </dgm:t>
    </dgm:pt>
    <dgm:pt modelId="{9DE9D7F0-854D-460B-901E-F62D524D1A73}" type="parTrans" cxnId="{55739B13-30F8-436D-9B11-26866904BE6B}">
      <dgm:prSet/>
      <dgm:spPr/>
      <dgm:t>
        <a:bodyPr/>
        <a:lstStyle/>
        <a:p>
          <a:endParaRPr lang="zh-CN" altLang="en-US" sz="2000"/>
        </a:p>
      </dgm:t>
    </dgm:pt>
    <dgm:pt modelId="{BCE3A262-AF39-418B-A576-155030B445B1}" type="sibTrans" cxnId="{55739B13-30F8-436D-9B11-26866904BE6B}">
      <dgm:prSet/>
      <dgm:spPr/>
      <dgm:t>
        <a:bodyPr/>
        <a:lstStyle/>
        <a:p>
          <a:endParaRPr lang="zh-CN" altLang="en-US" sz="1600"/>
        </a:p>
      </dgm:t>
    </dgm:pt>
    <dgm:pt modelId="{84138592-BFC1-417B-AF65-BC30B33FF6C6}">
      <dgm:prSet custT="1"/>
      <dgm:spPr/>
      <dgm:t>
        <a:bodyPr/>
        <a:lstStyle/>
        <a:p>
          <a:r>
            <a:rPr lang="zh-CN" altLang="en-US" sz="2000" dirty="0">
              <a:latin typeface="微软雅黑" panose="020B0503020204020204" pitchFamily="34" charset="-122"/>
              <a:ea typeface="微软雅黑" panose="020B0503020204020204" pitchFamily="34" charset="-122"/>
            </a:rPr>
            <a:t>四种防范策略</a:t>
          </a:r>
        </a:p>
      </dgm:t>
    </dgm:pt>
    <dgm:pt modelId="{C203001A-90B2-495A-AEDC-8E942815B0A8}" type="parTrans" cxnId="{4D5152F2-7372-4467-8171-688160863C87}">
      <dgm:prSet/>
      <dgm:spPr/>
      <dgm:t>
        <a:bodyPr/>
        <a:lstStyle/>
        <a:p>
          <a:endParaRPr lang="zh-CN" altLang="en-US" sz="1600"/>
        </a:p>
      </dgm:t>
    </dgm:pt>
    <dgm:pt modelId="{3E5689C3-D568-4F12-A666-90330B58A0E2}" type="sibTrans" cxnId="{4D5152F2-7372-4467-8171-688160863C87}">
      <dgm:prSet/>
      <dgm:spPr/>
      <dgm:t>
        <a:bodyPr/>
        <a:lstStyle/>
        <a:p>
          <a:endParaRPr lang="zh-CN" altLang="en-US" sz="1600"/>
        </a:p>
      </dgm:t>
    </dgm:pt>
    <dgm:pt modelId="{087F130F-15C2-43DF-ACFE-846E6285DDC1}">
      <dgm:prSet custT="1"/>
      <dgm:spPr/>
      <dgm:t>
        <a:bodyPr/>
        <a:lstStyle/>
        <a:p>
          <a:r>
            <a:rPr lang="zh-CN" altLang="en-US" sz="1800" dirty="0">
              <a:latin typeface="微软雅黑" panose="020B0503020204020204" pitchFamily="34" charset="-122"/>
              <a:ea typeface="微软雅黑" panose="020B0503020204020204" pitchFamily="34" charset="-122"/>
            </a:rPr>
            <a:t>投资小公司股票的策略</a:t>
          </a:r>
        </a:p>
      </dgm:t>
    </dgm:pt>
    <dgm:pt modelId="{7757AC1D-694F-426B-8DAC-27D4BE3AB1B5}" type="parTrans" cxnId="{C1A980EC-CFB4-4A61-B7B8-8042D871E8C0}">
      <dgm:prSet/>
      <dgm:spPr/>
      <dgm:t>
        <a:bodyPr/>
        <a:lstStyle/>
        <a:p>
          <a:endParaRPr lang="zh-CN" altLang="en-US" sz="2000"/>
        </a:p>
      </dgm:t>
    </dgm:pt>
    <dgm:pt modelId="{2D6639AA-80A3-434C-865A-7BD36056C9C0}" type="sibTrans" cxnId="{C1A980EC-CFB4-4A61-B7B8-8042D871E8C0}">
      <dgm:prSet/>
      <dgm:spPr/>
      <dgm:t>
        <a:bodyPr/>
        <a:lstStyle/>
        <a:p>
          <a:endParaRPr lang="zh-CN" altLang="en-US" sz="1600"/>
        </a:p>
      </dgm:t>
    </dgm:pt>
    <dgm:pt modelId="{8B2AE1D2-F8C4-475D-9D88-25A20EBD0038}">
      <dgm:prSet custT="1"/>
      <dgm:spPr/>
      <dgm:t>
        <a:bodyPr/>
        <a:lstStyle/>
        <a:p>
          <a:r>
            <a:rPr lang="zh-CN" altLang="en-US" sz="1800" dirty="0">
              <a:latin typeface="微软雅黑" panose="020B0503020204020204" pitchFamily="34" charset="-122"/>
              <a:ea typeface="微软雅黑" panose="020B0503020204020204" pitchFamily="34" charset="-122"/>
            </a:rPr>
            <a:t>反向投资策略</a:t>
          </a:r>
        </a:p>
      </dgm:t>
    </dgm:pt>
    <dgm:pt modelId="{78148349-BE53-4FF8-8AC2-3F9FCE67A62F}" type="parTrans" cxnId="{5B2055EE-5A73-4344-BEE8-0C1808CFABC7}">
      <dgm:prSet/>
      <dgm:spPr/>
      <dgm:t>
        <a:bodyPr/>
        <a:lstStyle/>
        <a:p>
          <a:endParaRPr lang="zh-CN" altLang="en-US" sz="2000"/>
        </a:p>
      </dgm:t>
    </dgm:pt>
    <dgm:pt modelId="{E3F4D79F-50D0-4EF8-893B-FC45035D2D0C}" type="sibTrans" cxnId="{5B2055EE-5A73-4344-BEE8-0C1808CFABC7}">
      <dgm:prSet/>
      <dgm:spPr/>
      <dgm:t>
        <a:bodyPr/>
        <a:lstStyle/>
        <a:p>
          <a:endParaRPr lang="zh-CN" altLang="en-US" sz="1600"/>
        </a:p>
      </dgm:t>
    </dgm:pt>
    <dgm:pt modelId="{D8A93E41-A341-40CE-930F-40677951D5F8}">
      <dgm:prSet custT="1"/>
      <dgm:spPr/>
      <dgm:t>
        <a:bodyPr/>
        <a:lstStyle/>
        <a:p>
          <a:r>
            <a:rPr lang="zh-CN" altLang="en-US" sz="1800" dirty="0">
              <a:latin typeface="微软雅黑" panose="020B0503020204020204" pitchFamily="34" charset="-122"/>
              <a:ea typeface="微软雅黑" panose="020B0503020204020204" pitchFamily="34" charset="-122"/>
            </a:rPr>
            <a:t>成本平均策略和时间分散化策略</a:t>
          </a:r>
        </a:p>
      </dgm:t>
    </dgm:pt>
    <dgm:pt modelId="{0657E0BB-059F-4D10-BD4E-D01A45C3395B}" type="parTrans" cxnId="{58243BE8-0FBE-424C-A149-800C47023121}">
      <dgm:prSet/>
      <dgm:spPr/>
      <dgm:t>
        <a:bodyPr/>
        <a:lstStyle/>
        <a:p>
          <a:endParaRPr lang="zh-CN" altLang="en-US" sz="2000"/>
        </a:p>
      </dgm:t>
    </dgm:pt>
    <dgm:pt modelId="{3438F5F2-252A-42F6-929E-035D45103BFB}" type="sibTrans" cxnId="{58243BE8-0FBE-424C-A149-800C47023121}">
      <dgm:prSet/>
      <dgm:spPr/>
      <dgm:t>
        <a:bodyPr/>
        <a:lstStyle/>
        <a:p>
          <a:endParaRPr lang="zh-CN" altLang="en-US" sz="1600"/>
        </a:p>
      </dgm:t>
    </dgm:pt>
    <dgm:pt modelId="{5469C91E-B937-4D20-BE49-1E7E99277CA3}">
      <dgm:prSet custT="1"/>
      <dgm:spPr/>
      <dgm:t>
        <a:bodyPr/>
        <a:lstStyle/>
        <a:p>
          <a:r>
            <a:rPr lang="zh-CN" altLang="en-US" sz="1800" dirty="0">
              <a:latin typeface="微软雅黑" panose="020B0503020204020204" pitchFamily="34" charset="-122"/>
              <a:ea typeface="微软雅黑" panose="020B0503020204020204" pitchFamily="34" charset="-122"/>
            </a:rPr>
            <a:t>动量交易策略</a:t>
          </a:r>
        </a:p>
      </dgm:t>
    </dgm:pt>
    <dgm:pt modelId="{88C947FE-C1E9-428C-B292-E4ED4DD7E9DD}" type="parTrans" cxnId="{3DB7A79F-5B72-4290-A472-2D34CFE9BEA2}">
      <dgm:prSet/>
      <dgm:spPr/>
      <dgm:t>
        <a:bodyPr/>
        <a:lstStyle/>
        <a:p>
          <a:endParaRPr lang="zh-CN" altLang="en-US" sz="2000"/>
        </a:p>
      </dgm:t>
    </dgm:pt>
    <dgm:pt modelId="{D17701A8-C61D-43D5-AFAB-730E021ADDD4}" type="sibTrans" cxnId="{3DB7A79F-5B72-4290-A472-2D34CFE9BEA2}">
      <dgm:prSet/>
      <dgm:spPr/>
      <dgm:t>
        <a:bodyPr/>
        <a:lstStyle/>
        <a:p>
          <a:endParaRPr lang="zh-CN" altLang="en-US" sz="1600"/>
        </a:p>
      </dgm:t>
    </dgm:pt>
    <dgm:pt modelId="{0E4B0222-9CD7-44C3-BBCD-90756F9E428F}" type="pres">
      <dgm:prSet presAssocID="{4E5D6DDF-7E93-4457-AABB-15E1E0B56CB2}" presName="diagram" presStyleCnt="0">
        <dgm:presLayoutVars>
          <dgm:chPref val="1"/>
          <dgm:dir/>
          <dgm:animOne val="branch"/>
          <dgm:animLvl val="lvl"/>
          <dgm:resizeHandles/>
        </dgm:presLayoutVars>
      </dgm:prSet>
      <dgm:spPr/>
    </dgm:pt>
    <dgm:pt modelId="{77996733-AFF1-4552-BD3C-A9A1D7675CF4}" type="pres">
      <dgm:prSet presAssocID="{F952BC83-EB29-407A-94A2-C8A7CB3B7047}" presName="root" presStyleCnt="0"/>
      <dgm:spPr/>
    </dgm:pt>
    <dgm:pt modelId="{F0B038CC-3FE6-4D97-BF57-03CD00048EED}" type="pres">
      <dgm:prSet presAssocID="{F952BC83-EB29-407A-94A2-C8A7CB3B7047}" presName="rootComposite" presStyleCnt="0"/>
      <dgm:spPr/>
    </dgm:pt>
    <dgm:pt modelId="{C65AA98C-B27F-4A5F-A365-DCDC443D5DBB}" type="pres">
      <dgm:prSet presAssocID="{F952BC83-EB29-407A-94A2-C8A7CB3B7047}" presName="rootText" presStyleLbl="node1" presStyleIdx="0" presStyleCnt="2" custScaleX="280282"/>
      <dgm:spPr/>
    </dgm:pt>
    <dgm:pt modelId="{D55E999F-F946-4ECA-BA1F-AE333D08FA10}" type="pres">
      <dgm:prSet presAssocID="{F952BC83-EB29-407A-94A2-C8A7CB3B7047}" presName="rootConnector" presStyleLbl="node1" presStyleIdx="0" presStyleCnt="2"/>
      <dgm:spPr/>
    </dgm:pt>
    <dgm:pt modelId="{B5FEBE40-46E3-495A-B266-773AA86F4D36}" type="pres">
      <dgm:prSet presAssocID="{F952BC83-EB29-407A-94A2-C8A7CB3B7047}" presName="childShape" presStyleCnt="0"/>
      <dgm:spPr/>
    </dgm:pt>
    <dgm:pt modelId="{70E1A909-2357-4C8B-BE0D-E460499A6732}" type="pres">
      <dgm:prSet presAssocID="{598BFB91-268F-47F2-AB22-E20875AC2208}" presName="Name13" presStyleLbl="parChTrans1D2" presStyleIdx="0" presStyleCnt="7" custSzX="380628"/>
      <dgm:spPr/>
    </dgm:pt>
    <dgm:pt modelId="{CC11EAFF-9464-492F-AA3B-D3F8BCA138C5}" type="pres">
      <dgm:prSet presAssocID="{B26A03D9-90E7-40B5-AC94-C632B3985A68}" presName="childText" presStyleLbl="bgAcc1" presStyleIdx="0" presStyleCnt="7" custScaleX="280282">
        <dgm:presLayoutVars>
          <dgm:bulletEnabled val="1"/>
        </dgm:presLayoutVars>
      </dgm:prSet>
      <dgm:spPr/>
    </dgm:pt>
    <dgm:pt modelId="{D9BA6DFB-ABC2-47AA-A37B-58A4E86919F6}" type="pres">
      <dgm:prSet presAssocID="{6EF53D07-1FC4-4818-8D3E-D164DCE35F9C}" presName="Name13" presStyleLbl="parChTrans1D2" presStyleIdx="1" presStyleCnt="7" custSzX="380628"/>
      <dgm:spPr/>
    </dgm:pt>
    <dgm:pt modelId="{932EDDBA-D739-4836-BFA5-98369C34A8C3}" type="pres">
      <dgm:prSet presAssocID="{AE116670-1F1E-40D8-A8BC-54736F57FE74}" presName="childText" presStyleLbl="bgAcc1" presStyleIdx="1" presStyleCnt="7" custScaleX="280282">
        <dgm:presLayoutVars>
          <dgm:bulletEnabled val="1"/>
        </dgm:presLayoutVars>
      </dgm:prSet>
      <dgm:spPr/>
    </dgm:pt>
    <dgm:pt modelId="{0D28E37F-1B8A-438C-8AEB-FC52908C2FA7}" type="pres">
      <dgm:prSet presAssocID="{9DE9D7F0-854D-460B-901E-F62D524D1A73}" presName="Name13" presStyleLbl="parChTrans1D2" presStyleIdx="2" presStyleCnt="7" custSzX="380628"/>
      <dgm:spPr/>
    </dgm:pt>
    <dgm:pt modelId="{08F6B685-2750-4B67-8199-619E58BBF914}" type="pres">
      <dgm:prSet presAssocID="{CC8A1EDD-55B7-4825-B900-21244CAE3702}" presName="childText" presStyleLbl="bgAcc1" presStyleIdx="2" presStyleCnt="7" custScaleX="280282">
        <dgm:presLayoutVars>
          <dgm:bulletEnabled val="1"/>
        </dgm:presLayoutVars>
      </dgm:prSet>
      <dgm:spPr/>
    </dgm:pt>
    <dgm:pt modelId="{9A0D0F3B-6BAA-4F16-BB01-213D42F5D0AA}" type="pres">
      <dgm:prSet presAssocID="{84138592-BFC1-417B-AF65-BC30B33FF6C6}" presName="root" presStyleCnt="0"/>
      <dgm:spPr/>
    </dgm:pt>
    <dgm:pt modelId="{CF910F1F-EA36-4E11-B761-AE84BFF23A0C}" type="pres">
      <dgm:prSet presAssocID="{84138592-BFC1-417B-AF65-BC30B33FF6C6}" presName="rootComposite" presStyleCnt="0"/>
      <dgm:spPr/>
    </dgm:pt>
    <dgm:pt modelId="{8EBE8EBA-E94C-4AB8-B918-27E3898565EC}" type="pres">
      <dgm:prSet presAssocID="{84138592-BFC1-417B-AF65-BC30B33FF6C6}" presName="rootText" presStyleLbl="node1" presStyleIdx="1" presStyleCnt="2" custScaleX="280282"/>
      <dgm:spPr/>
    </dgm:pt>
    <dgm:pt modelId="{BF8669A3-6867-47B1-9AFE-CB595C40D091}" type="pres">
      <dgm:prSet presAssocID="{84138592-BFC1-417B-AF65-BC30B33FF6C6}" presName="rootConnector" presStyleLbl="node1" presStyleIdx="1" presStyleCnt="2"/>
      <dgm:spPr/>
    </dgm:pt>
    <dgm:pt modelId="{9F893754-C01F-429B-8EE8-953C38069047}" type="pres">
      <dgm:prSet presAssocID="{84138592-BFC1-417B-AF65-BC30B33FF6C6}" presName="childShape" presStyleCnt="0"/>
      <dgm:spPr/>
    </dgm:pt>
    <dgm:pt modelId="{415CA33C-A4CD-43E1-A835-2C4AF3C8E2FD}" type="pres">
      <dgm:prSet presAssocID="{7757AC1D-694F-426B-8DAC-27D4BE3AB1B5}" presName="Name13" presStyleLbl="parChTrans1D2" presStyleIdx="3" presStyleCnt="7" custSzX="380628"/>
      <dgm:spPr/>
    </dgm:pt>
    <dgm:pt modelId="{70D1DB4C-45A6-4605-829D-AEF02C006F78}" type="pres">
      <dgm:prSet presAssocID="{087F130F-15C2-43DF-ACFE-846E6285DDC1}" presName="childText" presStyleLbl="bgAcc1" presStyleIdx="3" presStyleCnt="7" custScaleX="498316">
        <dgm:presLayoutVars>
          <dgm:bulletEnabled val="1"/>
        </dgm:presLayoutVars>
      </dgm:prSet>
      <dgm:spPr/>
    </dgm:pt>
    <dgm:pt modelId="{DD274B88-B4A6-466C-88F6-9C9987FD450F}" type="pres">
      <dgm:prSet presAssocID="{78148349-BE53-4FF8-8AC2-3F9FCE67A62F}" presName="Name13" presStyleLbl="parChTrans1D2" presStyleIdx="4" presStyleCnt="7" custSzX="380628"/>
      <dgm:spPr/>
    </dgm:pt>
    <dgm:pt modelId="{2DCB30EC-75C0-4CC5-A1D7-D2E679FD153B}" type="pres">
      <dgm:prSet presAssocID="{8B2AE1D2-F8C4-475D-9D88-25A20EBD0038}" presName="childText" presStyleLbl="bgAcc1" presStyleIdx="4" presStyleCnt="7" custScaleX="498316">
        <dgm:presLayoutVars>
          <dgm:bulletEnabled val="1"/>
        </dgm:presLayoutVars>
      </dgm:prSet>
      <dgm:spPr/>
    </dgm:pt>
    <dgm:pt modelId="{25D2EC3E-EFCB-422A-92D0-808995A2AC83}" type="pres">
      <dgm:prSet presAssocID="{0657E0BB-059F-4D10-BD4E-D01A45C3395B}" presName="Name13" presStyleLbl="parChTrans1D2" presStyleIdx="5" presStyleCnt="7" custSzX="380628"/>
      <dgm:spPr/>
    </dgm:pt>
    <dgm:pt modelId="{5F5B165E-7CCA-490B-9602-052236DEF032}" type="pres">
      <dgm:prSet presAssocID="{D8A93E41-A341-40CE-930F-40677951D5F8}" presName="childText" presStyleLbl="bgAcc1" presStyleIdx="5" presStyleCnt="7" custScaleX="498316">
        <dgm:presLayoutVars>
          <dgm:bulletEnabled val="1"/>
        </dgm:presLayoutVars>
      </dgm:prSet>
      <dgm:spPr/>
    </dgm:pt>
    <dgm:pt modelId="{61B80835-6FD6-41D6-8264-7EA38653A0E9}" type="pres">
      <dgm:prSet presAssocID="{88C947FE-C1E9-428C-B292-E4ED4DD7E9DD}" presName="Name13" presStyleLbl="parChTrans1D2" presStyleIdx="6" presStyleCnt="7" custSzX="380628"/>
      <dgm:spPr/>
    </dgm:pt>
    <dgm:pt modelId="{A70A0C27-3D79-49A9-8FEC-823405FB91EC}" type="pres">
      <dgm:prSet presAssocID="{5469C91E-B937-4D20-BE49-1E7E99277CA3}" presName="childText" presStyleLbl="bgAcc1" presStyleIdx="6" presStyleCnt="7" custScaleX="498316">
        <dgm:presLayoutVars>
          <dgm:bulletEnabled val="1"/>
        </dgm:presLayoutVars>
      </dgm:prSet>
      <dgm:spPr/>
    </dgm:pt>
  </dgm:ptLst>
  <dgm:cxnLst>
    <dgm:cxn modelId="{EBB6F110-33F4-44E9-B6EF-B91B12A71647}" type="presOf" srcId="{D8A93E41-A341-40CE-930F-40677951D5F8}" destId="{5F5B165E-7CCA-490B-9602-052236DEF032}" srcOrd="0" destOrd="0" presId="urn:microsoft.com/office/officeart/2005/8/layout/hierarchy3"/>
    <dgm:cxn modelId="{AC7E3512-A140-4289-BC6D-0EAE27C8D635}" type="presOf" srcId="{84138592-BFC1-417B-AF65-BC30B33FF6C6}" destId="{BF8669A3-6867-47B1-9AFE-CB595C40D091}" srcOrd="1" destOrd="0" presId="urn:microsoft.com/office/officeart/2005/8/layout/hierarchy3"/>
    <dgm:cxn modelId="{55739B13-30F8-436D-9B11-26866904BE6B}" srcId="{F952BC83-EB29-407A-94A2-C8A7CB3B7047}" destId="{CC8A1EDD-55B7-4825-B900-21244CAE3702}" srcOrd="2" destOrd="0" parTransId="{9DE9D7F0-854D-460B-901E-F62D524D1A73}" sibTransId="{BCE3A262-AF39-418B-A576-155030B445B1}"/>
    <dgm:cxn modelId="{6F180124-BD09-4DCF-BE30-7E9FB0FAC210}" type="presOf" srcId="{087F130F-15C2-43DF-ACFE-846E6285DDC1}" destId="{70D1DB4C-45A6-4605-829D-AEF02C006F78}" srcOrd="0" destOrd="0" presId="urn:microsoft.com/office/officeart/2005/8/layout/hierarchy3"/>
    <dgm:cxn modelId="{F459022B-B8E5-4094-95D7-350579E6A399}" type="presOf" srcId="{6EF53D07-1FC4-4818-8D3E-D164DCE35F9C}" destId="{D9BA6DFB-ABC2-47AA-A37B-58A4E86919F6}" srcOrd="0" destOrd="0" presId="urn:microsoft.com/office/officeart/2005/8/layout/hierarchy3"/>
    <dgm:cxn modelId="{E0A78D2B-6EE4-480B-AC8A-7FE63CC7CF39}" type="presOf" srcId="{AE116670-1F1E-40D8-A8BC-54736F57FE74}" destId="{932EDDBA-D739-4836-BFA5-98369C34A8C3}" srcOrd="0" destOrd="0" presId="urn:microsoft.com/office/officeart/2005/8/layout/hierarchy3"/>
    <dgm:cxn modelId="{BA502332-2A62-4CCC-A65C-5CC3FC3BAEC3}" srcId="{4E5D6DDF-7E93-4457-AABB-15E1E0B56CB2}" destId="{F952BC83-EB29-407A-94A2-C8A7CB3B7047}" srcOrd="0" destOrd="0" parTransId="{C0BA7504-3F8B-4EBC-8ABB-167DB1059B34}" sibTransId="{9E6F9002-A882-463C-9ED6-A584B518FEBA}"/>
    <dgm:cxn modelId="{1FBD0539-591E-49EC-97B6-F07FF2A936C0}" type="presOf" srcId="{5469C91E-B937-4D20-BE49-1E7E99277CA3}" destId="{A70A0C27-3D79-49A9-8FEC-823405FB91EC}" srcOrd="0" destOrd="0" presId="urn:microsoft.com/office/officeart/2005/8/layout/hierarchy3"/>
    <dgm:cxn modelId="{27D1C164-AC12-443F-98B6-26420B10242F}" type="presOf" srcId="{CC8A1EDD-55B7-4825-B900-21244CAE3702}" destId="{08F6B685-2750-4B67-8199-619E58BBF914}" srcOrd="0" destOrd="0" presId="urn:microsoft.com/office/officeart/2005/8/layout/hierarchy3"/>
    <dgm:cxn modelId="{BDEEA155-E465-4F50-A391-A4D7A3A68155}" type="presOf" srcId="{0657E0BB-059F-4D10-BD4E-D01A45C3395B}" destId="{25D2EC3E-EFCB-422A-92D0-808995A2AC83}" srcOrd="0" destOrd="0" presId="urn:microsoft.com/office/officeart/2005/8/layout/hierarchy3"/>
    <dgm:cxn modelId="{CF034E7E-E0BA-4EBD-81EF-713CACF878FA}" srcId="{F952BC83-EB29-407A-94A2-C8A7CB3B7047}" destId="{AE116670-1F1E-40D8-A8BC-54736F57FE74}" srcOrd="1" destOrd="0" parTransId="{6EF53D07-1FC4-4818-8D3E-D164DCE35F9C}" sibTransId="{DC4B3574-BAEE-4B30-AD02-948CFFB8140D}"/>
    <dgm:cxn modelId="{37B98785-2C2E-41BE-9B7F-C8CDDF2A6D6E}" type="presOf" srcId="{4E5D6DDF-7E93-4457-AABB-15E1E0B56CB2}" destId="{0E4B0222-9CD7-44C3-BBCD-90756F9E428F}" srcOrd="0" destOrd="0" presId="urn:microsoft.com/office/officeart/2005/8/layout/hierarchy3"/>
    <dgm:cxn modelId="{5571A08A-A59B-4801-8AFE-200491848EAD}" type="presOf" srcId="{78148349-BE53-4FF8-8AC2-3F9FCE67A62F}" destId="{DD274B88-B4A6-466C-88F6-9C9987FD450F}" srcOrd="0" destOrd="0" presId="urn:microsoft.com/office/officeart/2005/8/layout/hierarchy3"/>
    <dgm:cxn modelId="{D0536895-85B0-4123-9EBF-454BCCFFC6E2}" type="presOf" srcId="{F952BC83-EB29-407A-94A2-C8A7CB3B7047}" destId="{D55E999F-F946-4ECA-BA1F-AE333D08FA10}" srcOrd="1" destOrd="0" presId="urn:microsoft.com/office/officeart/2005/8/layout/hierarchy3"/>
    <dgm:cxn modelId="{3DB7A79F-5B72-4290-A472-2D34CFE9BEA2}" srcId="{84138592-BFC1-417B-AF65-BC30B33FF6C6}" destId="{5469C91E-B937-4D20-BE49-1E7E99277CA3}" srcOrd="3" destOrd="0" parTransId="{88C947FE-C1E9-428C-B292-E4ED4DD7E9DD}" sibTransId="{D17701A8-C61D-43D5-AFAB-730E021ADDD4}"/>
    <dgm:cxn modelId="{BDB233AA-C61B-465A-97AE-6CC28350CB12}" type="presOf" srcId="{598BFB91-268F-47F2-AB22-E20875AC2208}" destId="{70E1A909-2357-4C8B-BE0D-E460499A6732}" srcOrd="0" destOrd="0" presId="urn:microsoft.com/office/officeart/2005/8/layout/hierarchy3"/>
    <dgm:cxn modelId="{6F630EBA-D191-4090-83CD-B2794E690228}" type="presOf" srcId="{7757AC1D-694F-426B-8DAC-27D4BE3AB1B5}" destId="{415CA33C-A4CD-43E1-A835-2C4AF3C8E2FD}" srcOrd="0" destOrd="0" presId="urn:microsoft.com/office/officeart/2005/8/layout/hierarchy3"/>
    <dgm:cxn modelId="{247022C3-C562-4B1C-ACD0-0D0D880F9ED3}" type="presOf" srcId="{9DE9D7F0-854D-460B-901E-F62D524D1A73}" destId="{0D28E37F-1B8A-438C-8AEB-FC52908C2FA7}" srcOrd="0" destOrd="0" presId="urn:microsoft.com/office/officeart/2005/8/layout/hierarchy3"/>
    <dgm:cxn modelId="{9A9EEFC6-190C-40E1-9BC4-060EA218AF67}" srcId="{F952BC83-EB29-407A-94A2-C8A7CB3B7047}" destId="{B26A03D9-90E7-40B5-AC94-C632B3985A68}" srcOrd="0" destOrd="0" parTransId="{598BFB91-268F-47F2-AB22-E20875AC2208}" sibTransId="{15D2413A-9821-433E-8D08-1C52335CB276}"/>
    <dgm:cxn modelId="{9EFECBC7-450C-4E51-8BC9-0CDE35B216F7}" type="presOf" srcId="{84138592-BFC1-417B-AF65-BC30B33FF6C6}" destId="{8EBE8EBA-E94C-4AB8-B918-27E3898565EC}" srcOrd="0" destOrd="0" presId="urn:microsoft.com/office/officeart/2005/8/layout/hierarchy3"/>
    <dgm:cxn modelId="{B2C2DED2-DBC6-4F7B-BC19-6667B5EB9931}" type="presOf" srcId="{B26A03D9-90E7-40B5-AC94-C632B3985A68}" destId="{CC11EAFF-9464-492F-AA3B-D3F8BCA138C5}" srcOrd="0" destOrd="0" presId="urn:microsoft.com/office/officeart/2005/8/layout/hierarchy3"/>
    <dgm:cxn modelId="{1F60B1D3-735E-455E-9718-1E7152A1AD22}" type="presOf" srcId="{88C947FE-C1E9-428C-B292-E4ED4DD7E9DD}" destId="{61B80835-6FD6-41D6-8264-7EA38653A0E9}" srcOrd="0" destOrd="0" presId="urn:microsoft.com/office/officeart/2005/8/layout/hierarchy3"/>
    <dgm:cxn modelId="{1EBAC1DC-9419-416C-B0A1-06793746A450}" type="presOf" srcId="{F952BC83-EB29-407A-94A2-C8A7CB3B7047}" destId="{C65AA98C-B27F-4A5F-A365-DCDC443D5DBB}" srcOrd="0" destOrd="0" presId="urn:microsoft.com/office/officeart/2005/8/layout/hierarchy3"/>
    <dgm:cxn modelId="{58243BE8-0FBE-424C-A149-800C47023121}" srcId="{84138592-BFC1-417B-AF65-BC30B33FF6C6}" destId="{D8A93E41-A341-40CE-930F-40677951D5F8}" srcOrd="2" destOrd="0" parTransId="{0657E0BB-059F-4D10-BD4E-D01A45C3395B}" sibTransId="{3438F5F2-252A-42F6-929E-035D45103BFB}"/>
    <dgm:cxn modelId="{9935E2EB-E90D-424D-A8DB-AE7EC9B13D10}" type="presOf" srcId="{8B2AE1D2-F8C4-475D-9D88-25A20EBD0038}" destId="{2DCB30EC-75C0-4CC5-A1D7-D2E679FD153B}" srcOrd="0" destOrd="0" presId="urn:microsoft.com/office/officeart/2005/8/layout/hierarchy3"/>
    <dgm:cxn modelId="{C1A980EC-CFB4-4A61-B7B8-8042D871E8C0}" srcId="{84138592-BFC1-417B-AF65-BC30B33FF6C6}" destId="{087F130F-15C2-43DF-ACFE-846E6285DDC1}" srcOrd="0" destOrd="0" parTransId="{7757AC1D-694F-426B-8DAC-27D4BE3AB1B5}" sibTransId="{2D6639AA-80A3-434C-865A-7BD36056C9C0}"/>
    <dgm:cxn modelId="{5B2055EE-5A73-4344-BEE8-0C1808CFABC7}" srcId="{84138592-BFC1-417B-AF65-BC30B33FF6C6}" destId="{8B2AE1D2-F8C4-475D-9D88-25A20EBD0038}" srcOrd="1" destOrd="0" parTransId="{78148349-BE53-4FF8-8AC2-3F9FCE67A62F}" sibTransId="{E3F4D79F-50D0-4EF8-893B-FC45035D2D0C}"/>
    <dgm:cxn modelId="{4D5152F2-7372-4467-8171-688160863C87}" srcId="{4E5D6DDF-7E93-4457-AABB-15E1E0B56CB2}" destId="{84138592-BFC1-417B-AF65-BC30B33FF6C6}" srcOrd="1" destOrd="0" parTransId="{C203001A-90B2-495A-AEDC-8E942815B0A8}" sibTransId="{3E5689C3-D568-4F12-A666-90330B58A0E2}"/>
    <dgm:cxn modelId="{F867AB49-4B9D-43C4-B184-E8EED5153C4E}" type="presParOf" srcId="{0E4B0222-9CD7-44C3-BBCD-90756F9E428F}" destId="{77996733-AFF1-4552-BD3C-A9A1D7675CF4}" srcOrd="0" destOrd="0" presId="urn:microsoft.com/office/officeart/2005/8/layout/hierarchy3"/>
    <dgm:cxn modelId="{80975CF9-55DB-41F2-969C-ADF0608BD47E}" type="presParOf" srcId="{77996733-AFF1-4552-BD3C-A9A1D7675CF4}" destId="{F0B038CC-3FE6-4D97-BF57-03CD00048EED}" srcOrd="0" destOrd="0" presId="urn:microsoft.com/office/officeart/2005/8/layout/hierarchy3"/>
    <dgm:cxn modelId="{D851F810-116A-44EF-8FF7-0CF691EF1887}" type="presParOf" srcId="{F0B038CC-3FE6-4D97-BF57-03CD00048EED}" destId="{C65AA98C-B27F-4A5F-A365-DCDC443D5DBB}" srcOrd="0" destOrd="0" presId="urn:microsoft.com/office/officeart/2005/8/layout/hierarchy3"/>
    <dgm:cxn modelId="{060EB009-5890-42C6-9763-A74B4F80E7DD}" type="presParOf" srcId="{F0B038CC-3FE6-4D97-BF57-03CD00048EED}" destId="{D55E999F-F946-4ECA-BA1F-AE333D08FA10}" srcOrd="1" destOrd="0" presId="urn:microsoft.com/office/officeart/2005/8/layout/hierarchy3"/>
    <dgm:cxn modelId="{128622DB-6210-4D8A-9005-E5D64A71E69C}" type="presParOf" srcId="{77996733-AFF1-4552-BD3C-A9A1D7675CF4}" destId="{B5FEBE40-46E3-495A-B266-773AA86F4D36}" srcOrd="1" destOrd="0" presId="urn:microsoft.com/office/officeart/2005/8/layout/hierarchy3"/>
    <dgm:cxn modelId="{AC85C015-C9BF-4676-9082-97894ADAB575}" type="presParOf" srcId="{B5FEBE40-46E3-495A-B266-773AA86F4D36}" destId="{70E1A909-2357-4C8B-BE0D-E460499A6732}" srcOrd="0" destOrd="0" presId="urn:microsoft.com/office/officeart/2005/8/layout/hierarchy3"/>
    <dgm:cxn modelId="{50D47137-0082-4F88-B45C-56C8C799E0F0}" type="presParOf" srcId="{B5FEBE40-46E3-495A-B266-773AA86F4D36}" destId="{CC11EAFF-9464-492F-AA3B-D3F8BCA138C5}" srcOrd="1" destOrd="0" presId="urn:microsoft.com/office/officeart/2005/8/layout/hierarchy3"/>
    <dgm:cxn modelId="{FDC428B8-17D3-440A-84CE-D051E41BA93E}" type="presParOf" srcId="{B5FEBE40-46E3-495A-B266-773AA86F4D36}" destId="{D9BA6DFB-ABC2-47AA-A37B-58A4E86919F6}" srcOrd="2" destOrd="0" presId="urn:microsoft.com/office/officeart/2005/8/layout/hierarchy3"/>
    <dgm:cxn modelId="{B3AA30E1-8AB2-4006-96D6-4C64043483BB}" type="presParOf" srcId="{B5FEBE40-46E3-495A-B266-773AA86F4D36}" destId="{932EDDBA-D739-4836-BFA5-98369C34A8C3}" srcOrd="3" destOrd="0" presId="urn:microsoft.com/office/officeart/2005/8/layout/hierarchy3"/>
    <dgm:cxn modelId="{508BD120-1CE6-489F-85FB-577DEE19B371}" type="presParOf" srcId="{B5FEBE40-46E3-495A-B266-773AA86F4D36}" destId="{0D28E37F-1B8A-438C-8AEB-FC52908C2FA7}" srcOrd="4" destOrd="0" presId="urn:microsoft.com/office/officeart/2005/8/layout/hierarchy3"/>
    <dgm:cxn modelId="{00231B03-39CA-4388-A850-095DD3AB06EB}" type="presParOf" srcId="{B5FEBE40-46E3-495A-B266-773AA86F4D36}" destId="{08F6B685-2750-4B67-8199-619E58BBF914}" srcOrd="5" destOrd="0" presId="urn:microsoft.com/office/officeart/2005/8/layout/hierarchy3"/>
    <dgm:cxn modelId="{E5840061-DFA0-410C-B0BE-AD981B84E12D}" type="presParOf" srcId="{0E4B0222-9CD7-44C3-BBCD-90756F9E428F}" destId="{9A0D0F3B-6BAA-4F16-BB01-213D42F5D0AA}" srcOrd="1" destOrd="0" presId="urn:microsoft.com/office/officeart/2005/8/layout/hierarchy3"/>
    <dgm:cxn modelId="{3144688C-615F-49F0-837C-F95B9F9A0390}" type="presParOf" srcId="{9A0D0F3B-6BAA-4F16-BB01-213D42F5D0AA}" destId="{CF910F1F-EA36-4E11-B761-AE84BFF23A0C}" srcOrd="0" destOrd="0" presId="urn:microsoft.com/office/officeart/2005/8/layout/hierarchy3"/>
    <dgm:cxn modelId="{41B1417A-8929-4464-B72E-42CB6DDD12A2}" type="presParOf" srcId="{CF910F1F-EA36-4E11-B761-AE84BFF23A0C}" destId="{8EBE8EBA-E94C-4AB8-B918-27E3898565EC}" srcOrd="0" destOrd="0" presId="urn:microsoft.com/office/officeart/2005/8/layout/hierarchy3"/>
    <dgm:cxn modelId="{7DE1F458-1E5E-4527-83A4-AB558D51B182}" type="presParOf" srcId="{CF910F1F-EA36-4E11-B761-AE84BFF23A0C}" destId="{BF8669A3-6867-47B1-9AFE-CB595C40D091}" srcOrd="1" destOrd="0" presId="urn:microsoft.com/office/officeart/2005/8/layout/hierarchy3"/>
    <dgm:cxn modelId="{A22FF03A-142B-43B1-BFCE-E93C9B01FDDE}" type="presParOf" srcId="{9A0D0F3B-6BAA-4F16-BB01-213D42F5D0AA}" destId="{9F893754-C01F-429B-8EE8-953C38069047}" srcOrd="1" destOrd="0" presId="urn:microsoft.com/office/officeart/2005/8/layout/hierarchy3"/>
    <dgm:cxn modelId="{A19CE8A5-AFF1-4608-A9B1-876AA013567E}" type="presParOf" srcId="{9F893754-C01F-429B-8EE8-953C38069047}" destId="{415CA33C-A4CD-43E1-A835-2C4AF3C8E2FD}" srcOrd="0" destOrd="0" presId="urn:microsoft.com/office/officeart/2005/8/layout/hierarchy3"/>
    <dgm:cxn modelId="{942E5F75-58CF-4DCD-BC79-EAC48C70C82A}" type="presParOf" srcId="{9F893754-C01F-429B-8EE8-953C38069047}" destId="{70D1DB4C-45A6-4605-829D-AEF02C006F78}" srcOrd="1" destOrd="0" presId="urn:microsoft.com/office/officeart/2005/8/layout/hierarchy3"/>
    <dgm:cxn modelId="{838B6E15-B17F-4CDC-B7F3-4A399FAB162E}" type="presParOf" srcId="{9F893754-C01F-429B-8EE8-953C38069047}" destId="{DD274B88-B4A6-466C-88F6-9C9987FD450F}" srcOrd="2" destOrd="0" presId="urn:microsoft.com/office/officeart/2005/8/layout/hierarchy3"/>
    <dgm:cxn modelId="{1FAFFCDB-2CFE-42E2-A80D-85FB3BE7F890}" type="presParOf" srcId="{9F893754-C01F-429B-8EE8-953C38069047}" destId="{2DCB30EC-75C0-4CC5-A1D7-D2E679FD153B}" srcOrd="3" destOrd="0" presId="urn:microsoft.com/office/officeart/2005/8/layout/hierarchy3"/>
    <dgm:cxn modelId="{BD2E49AD-7057-41D3-B4D8-30AA210ED514}" type="presParOf" srcId="{9F893754-C01F-429B-8EE8-953C38069047}" destId="{25D2EC3E-EFCB-422A-92D0-808995A2AC83}" srcOrd="4" destOrd="0" presId="urn:microsoft.com/office/officeart/2005/8/layout/hierarchy3"/>
    <dgm:cxn modelId="{5CAAB3D5-49E3-4877-BD6C-E63649052189}" type="presParOf" srcId="{9F893754-C01F-429B-8EE8-953C38069047}" destId="{5F5B165E-7CCA-490B-9602-052236DEF032}" srcOrd="5" destOrd="0" presId="urn:microsoft.com/office/officeart/2005/8/layout/hierarchy3"/>
    <dgm:cxn modelId="{C72376C2-D980-4D14-85CD-7628971AE79B}" type="presParOf" srcId="{9F893754-C01F-429B-8EE8-953C38069047}" destId="{61B80835-6FD6-41D6-8264-7EA38653A0E9}" srcOrd="6" destOrd="0" presId="urn:microsoft.com/office/officeart/2005/8/layout/hierarchy3"/>
    <dgm:cxn modelId="{D98A2BF1-BBFE-47AF-83FC-585A5273BCC8}" type="presParOf" srcId="{9F893754-C01F-429B-8EE8-953C38069047}" destId="{A70A0C27-3D79-49A9-8FEC-823405FB91EC}"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567F55F-B71B-4352-B46A-D17256569C30}" type="doc">
      <dgm:prSet loTypeId="urn:microsoft.com/office/officeart/2005/8/layout/vList6" loCatId="list" qsTypeId="urn:microsoft.com/office/officeart/2005/8/quickstyle/simple1" qsCatId="simple" csTypeId="urn:microsoft.com/office/officeart/2005/8/colors/accent2_2" csCatId="accent2" phldr="1"/>
      <dgm:spPr/>
      <dgm:t>
        <a:bodyPr/>
        <a:lstStyle/>
        <a:p>
          <a:endParaRPr lang="zh-CN" altLang="en-US"/>
        </a:p>
      </dgm:t>
    </dgm:pt>
    <dgm:pt modelId="{CFDD8D55-3FE2-43E6-AD7C-2FEC81D1E45E}">
      <dgm:prSet phldrT="[文本]" custT="1"/>
      <dgm:spPr>
        <a:scene3d>
          <a:camera prst="orthographicFront"/>
          <a:lightRig rig="threePt" dir="t"/>
        </a:scene3d>
        <a:sp3d>
          <a:bevelT w="101600" prst="riblet"/>
        </a:sp3d>
      </dgm:spPr>
      <dgm:t>
        <a:bodyPr/>
        <a:lstStyle/>
        <a:p>
          <a:r>
            <a:rPr lang="zh-CN" altLang="en-US" sz="2000" dirty="0">
              <a:latin typeface="微软雅黑" panose="020B0503020204020204" pitchFamily="34" charset="-122"/>
              <a:ea typeface="微软雅黑" panose="020B0503020204020204" pitchFamily="34" charset="-122"/>
            </a:rPr>
            <a:t>新金融现象的五个特征</a:t>
          </a:r>
        </a:p>
      </dgm:t>
    </dgm:pt>
    <dgm:pt modelId="{8E99EF3B-7CC6-44D1-90D2-46E61B38B69F}" type="parTrans" cxnId="{5A491DD8-7D5B-4900-ADF5-2E2751CBAC15}">
      <dgm:prSet/>
      <dgm:spPr/>
      <dgm:t>
        <a:bodyPr/>
        <a:lstStyle/>
        <a:p>
          <a:endParaRPr lang="zh-CN" altLang="en-US">
            <a:latin typeface="微软雅黑" panose="020B0503020204020204" pitchFamily="34" charset="-122"/>
            <a:ea typeface="微软雅黑" panose="020B0503020204020204" pitchFamily="34" charset="-122"/>
          </a:endParaRPr>
        </a:p>
      </dgm:t>
    </dgm:pt>
    <dgm:pt modelId="{7B8E7630-5687-4EC0-B680-BB0A9F6D4BA6}" type="sibTrans" cxnId="{5A491DD8-7D5B-4900-ADF5-2E2751CBAC15}">
      <dgm:prSet/>
      <dgm:spPr/>
      <dgm:t>
        <a:bodyPr/>
        <a:lstStyle/>
        <a:p>
          <a:endParaRPr lang="zh-CN" altLang="en-US">
            <a:latin typeface="微软雅黑" panose="020B0503020204020204" pitchFamily="34" charset="-122"/>
            <a:ea typeface="微软雅黑" panose="020B0503020204020204" pitchFamily="34" charset="-122"/>
          </a:endParaRPr>
        </a:p>
      </dgm:t>
    </dgm:pt>
    <dgm:pt modelId="{EB61A29E-82D9-4C24-9A75-E9AA5117B8A7}">
      <dgm:prSet custT="1"/>
      <dgm:spPr>
        <a:scene3d>
          <a:camera prst="orthographicFront"/>
          <a:lightRig rig="threePt" dir="t"/>
        </a:scene3d>
        <a:sp3d>
          <a:bevelT/>
        </a:sp3d>
      </dgm:spPr>
      <dgm:t>
        <a:bodyPr/>
        <a:lstStyle/>
        <a:p>
          <a:r>
            <a:rPr lang="zh-CN" altLang="en-US" sz="1800" dirty="0">
              <a:latin typeface="微软雅黑" panose="020B0503020204020204" pitchFamily="34" charset="-122"/>
              <a:ea typeface="微软雅黑" panose="020B0503020204020204" pitchFamily="34" charset="-122"/>
            </a:rPr>
            <a:t>新金融依托工业</a:t>
          </a:r>
          <a:r>
            <a:rPr lang="en-US" altLang="en-US" sz="1800" dirty="0">
              <a:latin typeface="微软雅黑" panose="020B0503020204020204" pitchFamily="34" charset="-122"/>
              <a:ea typeface="微软雅黑" panose="020B0503020204020204" pitchFamily="34" charset="-122"/>
            </a:rPr>
            <a:t>4.0 </a:t>
          </a:r>
          <a:r>
            <a:rPr lang="zh-CN" altLang="en-US" sz="1800" dirty="0">
              <a:latin typeface="微软雅黑" panose="020B0503020204020204" pitchFamily="34" charset="-122"/>
              <a:ea typeface="微软雅黑" panose="020B0503020204020204" pitchFamily="34" charset="-122"/>
            </a:rPr>
            <a:t>时代背景而产生</a:t>
          </a:r>
        </a:p>
      </dgm:t>
    </dgm:pt>
    <dgm:pt modelId="{315A44D0-31A9-4E99-A13C-E8ACB19C3658}" type="parTrans" cxnId="{2B46046A-02D6-4DC4-9DC6-21D9C0557EEB}">
      <dgm:prSet/>
      <dgm:spPr/>
      <dgm:t>
        <a:bodyPr/>
        <a:lstStyle/>
        <a:p>
          <a:endParaRPr lang="zh-CN" altLang="en-US"/>
        </a:p>
      </dgm:t>
    </dgm:pt>
    <dgm:pt modelId="{E4980D11-1212-4BD4-A1AF-171C416C73C6}" type="sibTrans" cxnId="{2B46046A-02D6-4DC4-9DC6-21D9C0557EEB}">
      <dgm:prSet/>
      <dgm:spPr/>
      <dgm:t>
        <a:bodyPr/>
        <a:lstStyle/>
        <a:p>
          <a:endParaRPr lang="zh-CN" altLang="en-US"/>
        </a:p>
      </dgm:t>
    </dgm:pt>
    <dgm:pt modelId="{8DF79847-E8DC-44AD-8039-D6579BAD16AF}">
      <dgm:prSet custT="1"/>
      <dgm:spPr>
        <a:scene3d>
          <a:camera prst="orthographicFront"/>
          <a:lightRig rig="threePt" dir="t"/>
        </a:scene3d>
        <a:sp3d>
          <a:bevelT/>
        </a:sp3d>
      </dgm:spPr>
      <dgm:t>
        <a:bodyPr/>
        <a:lstStyle/>
        <a:p>
          <a:r>
            <a:rPr lang="zh-CN" altLang="en-US" sz="1800" dirty="0">
              <a:latin typeface="微软雅黑" panose="020B0503020204020204" pitchFamily="34" charset="-122"/>
              <a:ea typeface="微软雅黑" panose="020B0503020204020204" pitchFamily="34" charset="-122"/>
            </a:rPr>
            <a:t>新金融对应新的生产要素</a:t>
          </a:r>
          <a:r>
            <a:rPr lang="en-US" altLang="en-US"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那就是信息数据资源</a:t>
          </a:r>
        </a:p>
      </dgm:t>
    </dgm:pt>
    <dgm:pt modelId="{6F295FC2-2BDD-4F5C-9282-A3BA2C22A72D}" type="parTrans" cxnId="{884C2043-ADB2-44A2-AA4D-5DBF5DBFF304}">
      <dgm:prSet/>
      <dgm:spPr/>
      <dgm:t>
        <a:bodyPr/>
        <a:lstStyle/>
        <a:p>
          <a:endParaRPr lang="zh-CN" altLang="en-US"/>
        </a:p>
      </dgm:t>
    </dgm:pt>
    <dgm:pt modelId="{3E38F16E-37E7-4278-B455-E85E68ACD2A7}" type="sibTrans" cxnId="{884C2043-ADB2-44A2-AA4D-5DBF5DBFF304}">
      <dgm:prSet/>
      <dgm:spPr/>
      <dgm:t>
        <a:bodyPr/>
        <a:lstStyle/>
        <a:p>
          <a:endParaRPr lang="zh-CN" altLang="en-US"/>
        </a:p>
      </dgm:t>
    </dgm:pt>
    <dgm:pt modelId="{CB9CED94-0BE0-4049-B0F2-F4FF93A19DE5}">
      <dgm:prSet custT="1"/>
      <dgm:spPr>
        <a:scene3d>
          <a:camera prst="orthographicFront"/>
          <a:lightRig rig="threePt" dir="t"/>
        </a:scene3d>
        <a:sp3d>
          <a:bevelT/>
        </a:sp3d>
      </dgm:spPr>
      <dgm:t>
        <a:bodyPr/>
        <a:lstStyle/>
        <a:p>
          <a:r>
            <a:rPr lang="zh-CN" altLang="en-US" sz="1800" dirty="0">
              <a:latin typeface="微软雅黑" panose="020B0503020204020204" pitchFamily="34" charset="-122"/>
              <a:ea typeface="微软雅黑" panose="020B0503020204020204" pitchFamily="34" charset="-122"/>
            </a:rPr>
            <a:t>新金融具有普惠性质</a:t>
          </a:r>
        </a:p>
      </dgm:t>
    </dgm:pt>
    <dgm:pt modelId="{FA44ACF6-6112-46FB-8B7D-AACD9BDEF95D}" type="parTrans" cxnId="{0BABACD9-439A-4ACA-A2F9-845698237485}">
      <dgm:prSet/>
      <dgm:spPr/>
      <dgm:t>
        <a:bodyPr/>
        <a:lstStyle/>
        <a:p>
          <a:endParaRPr lang="zh-CN" altLang="en-US"/>
        </a:p>
      </dgm:t>
    </dgm:pt>
    <dgm:pt modelId="{0B4BC889-8992-4600-A895-F625CEFE7E93}" type="sibTrans" cxnId="{0BABACD9-439A-4ACA-A2F9-845698237485}">
      <dgm:prSet/>
      <dgm:spPr/>
      <dgm:t>
        <a:bodyPr/>
        <a:lstStyle/>
        <a:p>
          <a:endParaRPr lang="zh-CN" altLang="en-US"/>
        </a:p>
      </dgm:t>
    </dgm:pt>
    <dgm:pt modelId="{76CB775A-06C1-465A-BB20-AE91E3040A77}">
      <dgm:prSet custT="1"/>
      <dgm:spPr>
        <a:scene3d>
          <a:camera prst="orthographicFront"/>
          <a:lightRig rig="threePt" dir="t"/>
        </a:scene3d>
        <a:sp3d>
          <a:bevelT/>
        </a:sp3d>
      </dgm:spPr>
      <dgm:t>
        <a:bodyPr/>
        <a:lstStyle/>
        <a:p>
          <a:r>
            <a:rPr lang="zh-CN" altLang="en-US" sz="1800" dirty="0">
              <a:latin typeface="微软雅黑" panose="020B0503020204020204" pitchFamily="34" charset="-122"/>
              <a:ea typeface="微软雅黑" panose="020B0503020204020204" pitchFamily="34" charset="-122"/>
            </a:rPr>
            <a:t>新金融突破了时空限制</a:t>
          </a:r>
        </a:p>
      </dgm:t>
    </dgm:pt>
    <dgm:pt modelId="{D67ED366-22F5-48D3-94DC-510C61888E5D}" type="parTrans" cxnId="{6DEB843B-C048-4155-B6B4-B2155961567D}">
      <dgm:prSet/>
      <dgm:spPr/>
      <dgm:t>
        <a:bodyPr/>
        <a:lstStyle/>
        <a:p>
          <a:endParaRPr lang="zh-CN" altLang="en-US"/>
        </a:p>
      </dgm:t>
    </dgm:pt>
    <dgm:pt modelId="{11109651-223C-42E4-B9CE-1246EE529A94}" type="sibTrans" cxnId="{6DEB843B-C048-4155-B6B4-B2155961567D}">
      <dgm:prSet/>
      <dgm:spPr/>
      <dgm:t>
        <a:bodyPr/>
        <a:lstStyle/>
        <a:p>
          <a:endParaRPr lang="zh-CN" altLang="en-US"/>
        </a:p>
      </dgm:t>
    </dgm:pt>
    <dgm:pt modelId="{EEFA112A-824B-44E6-A0BE-6983D15FB1D7}">
      <dgm:prSet custT="1"/>
      <dgm:spPr>
        <a:scene3d>
          <a:camera prst="orthographicFront"/>
          <a:lightRig rig="threePt" dir="t"/>
        </a:scene3d>
        <a:sp3d>
          <a:bevelT/>
        </a:sp3d>
      </dgm:spPr>
      <dgm:t>
        <a:bodyPr/>
        <a:lstStyle/>
        <a:p>
          <a:r>
            <a:rPr lang="zh-CN" altLang="en-US" sz="1800" dirty="0">
              <a:latin typeface="微软雅黑" panose="020B0503020204020204" pitchFamily="34" charset="-122"/>
              <a:ea typeface="微软雅黑" panose="020B0503020204020204" pitchFamily="34" charset="-122"/>
            </a:rPr>
            <a:t>新金融的风险具有更强、更广、更快的扩散效应</a:t>
          </a:r>
        </a:p>
      </dgm:t>
    </dgm:pt>
    <dgm:pt modelId="{0D888C7C-125B-4A1A-B0D2-4E87D51F7692}" type="parTrans" cxnId="{93573579-EB5D-4F15-A6D0-CD4FBF4F08CF}">
      <dgm:prSet/>
      <dgm:spPr/>
      <dgm:t>
        <a:bodyPr/>
        <a:lstStyle/>
        <a:p>
          <a:endParaRPr lang="zh-CN" altLang="en-US"/>
        </a:p>
      </dgm:t>
    </dgm:pt>
    <dgm:pt modelId="{B24871B9-589F-4909-8A1D-DB44109B7314}" type="sibTrans" cxnId="{93573579-EB5D-4F15-A6D0-CD4FBF4F08CF}">
      <dgm:prSet/>
      <dgm:spPr/>
      <dgm:t>
        <a:bodyPr/>
        <a:lstStyle/>
        <a:p>
          <a:endParaRPr lang="zh-CN" altLang="en-US"/>
        </a:p>
      </dgm:t>
    </dgm:pt>
    <dgm:pt modelId="{2D98FE33-6D13-4E18-92B6-4D11597B876F}" type="pres">
      <dgm:prSet presAssocID="{E567F55F-B71B-4352-B46A-D17256569C30}" presName="Name0" presStyleCnt="0">
        <dgm:presLayoutVars>
          <dgm:dir/>
          <dgm:animLvl val="lvl"/>
          <dgm:resizeHandles/>
        </dgm:presLayoutVars>
      </dgm:prSet>
      <dgm:spPr/>
    </dgm:pt>
    <dgm:pt modelId="{996F4816-052E-41C7-8A50-611AF09CA860}" type="pres">
      <dgm:prSet presAssocID="{CFDD8D55-3FE2-43E6-AD7C-2FEC81D1E45E}" presName="linNode" presStyleCnt="0"/>
      <dgm:spPr/>
    </dgm:pt>
    <dgm:pt modelId="{B0D90A9B-A78E-44EF-8406-1B9B90BD0936}" type="pres">
      <dgm:prSet presAssocID="{CFDD8D55-3FE2-43E6-AD7C-2FEC81D1E45E}" presName="parentShp" presStyleLbl="node1" presStyleIdx="0" presStyleCnt="1" custScaleX="49937" custScaleY="86957">
        <dgm:presLayoutVars>
          <dgm:bulletEnabled val="1"/>
        </dgm:presLayoutVars>
      </dgm:prSet>
      <dgm:spPr/>
    </dgm:pt>
    <dgm:pt modelId="{6B8BB14B-E133-49B1-B576-C66D6DFE5B43}" type="pres">
      <dgm:prSet presAssocID="{CFDD8D55-3FE2-43E6-AD7C-2FEC81D1E45E}" presName="childShp" presStyleLbl="bgAccFollowNode1" presStyleIdx="0" presStyleCnt="1" custScaleX="133375">
        <dgm:presLayoutVars>
          <dgm:bulletEnabled val="1"/>
        </dgm:presLayoutVars>
      </dgm:prSet>
      <dgm:spPr/>
    </dgm:pt>
  </dgm:ptLst>
  <dgm:cxnLst>
    <dgm:cxn modelId="{01F61306-4C57-4F09-AD97-657CD80AFC7D}" type="presOf" srcId="{76CB775A-06C1-465A-BB20-AE91E3040A77}" destId="{6B8BB14B-E133-49B1-B576-C66D6DFE5B43}" srcOrd="0" destOrd="3" presId="urn:microsoft.com/office/officeart/2005/8/layout/vList6"/>
    <dgm:cxn modelId="{6DEB843B-C048-4155-B6B4-B2155961567D}" srcId="{CFDD8D55-3FE2-43E6-AD7C-2FEC81D1E45E}" destId="{76CB775A-06C1-465A-BB20-AE91E3040A77}" srcOrd="3" destOrd="0" parTransId="{D67ED366-22F5-48D3-94DC-510C61888E5D}" sibTransId="{11109651-223C-42E4-B9CE-1246EE529A94}"/>
    <dgm:cxn modelId="{884C2043-ADB2-44A2-AA4D-5DBF5DBFF304}" srcId="{CFDD8D55-3FE2-43E6-AD7C-2FEC81D1E45E}" destId="{8DF79847-E8DC-44AD-8039-D6579BAD16AF}" srcOrd="1" destOrd="0" parTransId="{6F295FC2-2BDD-4F5C-9282-A3BA2C22A72D}" sibTransId="{3E38F16E-37E7-4278-B455-E85E68ACD2A7}"/>
    <dgm:cxn modelId="{2B46046A-02D6-4DC4-9DC6-21D9C0557EEB}" srcId="{CFDD8D55-3FE2-43E6-AD7C-2FEC81D1E45E}" destId="{EB61A29E-82D9-4C24-9A75-E9AA5117B8A7}" srcOrd="0" destOrd="0" parTransId="{315A44D0-31A9-4E99-A13C-E8ACB19C3658}" sibTransId="{E4980D11-1212-4BD4-A1AF-171C416C73C6}"/>
    <dgm:cxn modelId="{FE5A7E6A-7450-4932-ABB7-BF8D15866E90}" type="presOf" srcId="{CB9CED94-0BE0-4049-B0F2-F4FF93A19DE5}" destId="{6B8BB14B-E133-49B1-B576-C66D6DFE5B43}" srcOrd="0" destOrd="2" presId="urn:microsoft.com/office/officeart/2005/8/layout/vList6"/>
    <dgm:cxn modelId="{93573579-EB5D-4F15-A6D0-CD4FBF4F08CF}" srcId="{CFDD8D55-3FE2-43E6-AD7C-2FEC81D1E45E}" destId="{EEFA112A-824B-44E6-A0BE-6983D15FB1D7}" srcOrd="4" destOrd="0" parTransId="{0D888C7C-125B-4A1A-B0D2-4E87D51F7692}" sibTransId="{B24871B9-589F-4909-8A1D-DB44109B7314}"/>
    <dgm:cxn modelId="{6556B880-EB7D-4D72-8BCA-AAFD5BC1A201}" type="presOf" srcId="{8DF79847-E8DC-44AD-8039-D6579BAD16AF}" destId="{6B8BB14B-E133-49B1-B576-C66D6DFE5B43}" srcOrd="0" destOrd="1" presId="urn:microsoft.com/office/officeart/2005/8/layout/vList6"/>
    <dgm:cxn modelId="{41854E81-CCD9-4F06-87C4-289898C7D04F}" type="presOf" srcId="{CFDD8D55-3FE2-43E6-AD7C-2FEC81D1E45E}" destId="{B0D90A9B-A78E-44EF-8406-1B9B90BD0936}" srcOrd="0" destOrd="0" presId="urn:microsoft.com/office/officeart/2005/8/layout/vList6"/>
    <dgm:cxn modelId="{0BFA999C-8138-40D4-AFDC-FEC3825247DE}" type="presOf" srcId="{E567F55F-B71B-4352-B46A-D17256569C30}" destId="{2D98FE33-6D13-4E18-92B6-4D11597B876F}" srcOrd="0" destOrd="0" presId="urn:microsoft.com/office/officeart/2005/8/layout/vList6"/>
    <dgm:cxn modelId="{C1E2B8C2-D620-416D-B9A2-599645D1DB24}" type="presOf" srcId="{EEFA112A-824B-44E6-A0BE-6983D15FB1D7}" destId="{6B8BB14B-E133-49B1-B576-C66D6DFE5B43}" srcOrd="0" destOrd="4" presId="urn:microsoft.com/office/officeart/2005/8/layout/vList6"/>
    <dgm:cxn modelId="{6287EFD3-97FC-46E9-BA99-40B0958913A3}" type="presOf" srcId="{EB61A29E-82D9-4C24-9A75-E9AA5117B8A7}" destId="{6B8BB14B-E133-49B1-B576-C66D6DFE5B43}" srcOrd="0" destOrd="0" presId="urn:microsoft.com/office/officeart/2005/8/layout/vList6"/>
    <dgm:cxn modelId="{5A491DD8-7D5B-4900-ADF5-2E2751CBAC15}" srcId="{E567F55F-B71B-4352-B46A-D17256569C30}" destId="{CFDD8D55-3FE2-43E6-AD7C-2FEC81D1E45E}" srcOrd="0" destOrd="0" parTransId="{8E99EF3B-7CC6-44D1-90D2-46E61B38B69F}" sibTransId="{7B8E7630-5687-4EC0-B680-BB0A9F6D4BA6}"/>
    <dgm:cxn modelId="{0BABACD9-439A-4ACA-A2F9-845698237485}" srcId="{CFDD8D55-3FE2-43E6-AD7C-2FEC81D1E45E}" destId="{CB9CED94-0BE0-4049-B0F2-F4FF93A19DE5}" srcOrd="2" destOrd="0" parTransId="{FA44ACF6-6112-46FB-8B7D-AACD9BDEF95D}" sibTransId="{0B4BC889-8992-4600-A895-F625CEFE7E93}"/>
    <dgm:cxn modelId="{A16AA755-EAAF-45EE-AB23-A8386157D764}" type="presParOf" srcId="{2D98FE33-6D13-4E18-92B6-4D11597B876F}" destId="{996F4816-052E-41C7-8A50-611AF09CA860}" srcOrd="0" destOrd="0" presId="urn:microsoft.com/office/officeart/2005/8/layout/vList6"/>
    <dgm:cxn modelId="{6E649D61-47EE-4707-839C-EF68DCF7E545}" type="presParOf" srcId="{996F4816-052E-41C7-8A50-611AF09CA860}" destId="{B0D90A9B-A78E-44EF-8406-1B9B90BD0936}" srcOrd="0" destOrd="0" presId="urn:microsoft.com/office/officeart/2005/8/layout/vList6"/>
    <dgm:cxn modelId="{FAC068E1-4C8C-43E1-82E6-172A42FBD967}" type="presParOf" srcId="{996F4816-052E-41C7-8A50-611AF09CA860}" destId="{6B8BB14B-E133-49B1-B576-C66D6DFE5B4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65713-06D5-4ECE-A663-0B81AF096A8D}">
      <dsp:nvSpPr>
        <dsp:cNvPr id="0" name=""/>
        <dsp:cNvSpPr/>
      </dsp:nvSpPr>
      <dsp:spPr>
        <a:xfrm>
          <a:off x="0" y="462941"/>
          <a:ext cx="4564207" cy="2538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4233" tIns="645668" rIns="354233"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金融风险是指经济主体在金融活动中由于不确定性而可能遭受的损失。一般来讲</a:t>
          </a:r>
          <a:r>
            <a:rPr lang="en-US" altLang="en-US" sz="1800" kern="1200" dirty="0">
              <a:latin typeface="微软雅黑" panose="020B0503020204020204" pitchFamily="34" charset="-122"/>
              <a:ea typeface="微软雅黑" panose="020B0503020204020204" pitchFamily="34" charset="-122"/>
            </a:rPr>
            <a:t>, </a:t>
          </a:r>
          <a:r>
            <a:rPr lang="zh-CN" altLang="en-US" sz="1800" kern="1200" dirty="0">
              <a:latin typeface="微软雅黑" panose="020B0503020204020204" pitchFamily="34" charset="-122"/>
              <a:ea typeface="微软雅黑" panose="020B0503020204020204" pitchFamily="34" charset="-122"/>
            </a:rPr>
            <a:t>计量金融风险的两个重要变量是出现损失的概率和遭受损失的程度</a:t>
          </a:r>
        </a:p>
      </dsp:txBody>
      <dsp:txXfrm>
        <a:off x="0" y="462941"/>
        <a:ext cx="4564207" cy="2538900"/>
      </dsp:txXfrm>
    </dsp:sp>
    <dsp:sp modelId="{996595CA-0215-40B0-BEB0-EE13F00FA722}">
      <dsp:nvSpPr>
        <dsp:cNvPr id="0" name=""/>
        <dsp:cNvSpPr/>
      </dsp:nvSpPr>
      <dsp:spPr>
        <a:xfrm>
          <a:off x="228210" y="5381"/>
          <a:ext cx="3194944" cy="915120"/>
        </a:xfrm>
        <a:prstGeom prst="roundRect">
          <a:avLst/>
        </a:prstGeom>
        <a:solidFill>
          <a:srgbClr val="FF8C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761" tIns="0" rIns="120761"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rgbClr val="29303A"/>
              </a:solidFill>
              <a:latin typeface="微软雅黑" panose="020B0503020204020204" pitchFamily="34" charset="-122"/>
              <a:ea typeface="微软雅黑" panose="020B0503020204020204" pitchFamily="34" charset="-122"/>
            </a:rPr>
            <a:t>金融风险</a:t>
          </a:r>
        </a:p>
      </dsp:txBody>
      <dsp:txXfrm>
        <a:off x="272882" y="50053"/>
        <a:ext cx="3105600" cy="825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A92A5-8E21-4A0D-A69D-6DBA6E427B3B}">
      <dsp:nvSpPr>
        <dsp:cNvPr id="0" name=""/>
        <dsp:cNvSpPr/>
      </dsp:nvSpPr>
      <dsp:spPr>
        <a:xfrm>
          <a:off x="0" y="286392"/>
          <a:ext cx="8132233" cy="1083600"/>
        </a:xfrm>
        <a:prstGeom prst="rect">
          <a:avLst/>
        </a:prstGeom>
        <a:solidFill>
          <a:srgbClr val="CCECFF">
            <a:alpha val="89804"/>
          </a:srgb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1152" tIns="333248" rIns="631152"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汇率的巨幅波动</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给金融活动参与主体带来意想不到的损益的可能性</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就叫作汇率风险。</a:t>
          </a:r>
        </a:p>
      </dsp:txBody>
      <dsp:txXfrm>
        <a:off x="0" y="286392"/>
        <a:ext cx="8132233" cy="1083600"/>
      </dsp:txXfrm>
    </dsp:sp>
    <dsp:sp modelId="{B7C10725-612C-4E48-A284-59279338069C}">
      <dsp:nvSpPr>
        <dsp:cNvPr id="0" name=""/>
        <dsp:cNvSpPr/>
      </dsp:nvSpPr>
      <dsp:spPr>
        <a:xfrm>
          <a:off x="406611" y="50232"/>
          <a:ext cx="5692563"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165" tIns="0" rIns="215165"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汇率风险</a:t>
          </a:r>
        </a:p>
      </dsp:txBody>
      <dsp:txXfrm>
        <a:off x="429668" y="73289"/>
        <a:ext cx="5646449" cy="426206"/>
      </dsp:txXfrm>
    </dsp:sp>
    <dsp:sp modelId="{D8C0B30E-DF52-4553-8976-95A92F9F9376}">
      <dsp:nvSpPr>
        <dsp:cNvPr id="0" name=""/>
        <dsp:cNvSpPr/>
      </dsp:nvSpPr>
      <dsp:spPr>
        <a:xfrm>
          <a:off x="0" y="1692552"/>
          <a:ext cx="8132233" cy="1713600"/>
        </a:xfrm>
        <a:prstGeom prst="rect">
          <a:avLst/>
        </a:prstGeom>
        <a:solidFill>
          <a:srgbClr val="CCECFF">
            <a:alpha val="89804"/>
          </a:srgb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1152" tIns="333248" rIns="631152"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信用风险</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又称为交易对方风险、履约风险或违约风险</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是指交易对方不履行到期债务的风险。具体来讲</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信用风险是指借款人、证券发行人或交易一方由于种种原因</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不愿或无力履行合同条件而构成违约</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致使银行、投资者或交易另一方遭受损失的可能性。</a:t>
          </a:r>
        </a:p>
      </dsp:txBody>
      <dsp:txXfrm>
        <a:off x="0" y="1692552"/>
        <a:ext cx="8132233" cy="1713600"/>
      </dsp:txXfrm>
    </dsp:sp>
    <dsp:sp modelId="{8741E682-D9D0-4D77-B5C2-28D6ECB20F1B}">
      <dsp:nvSpPr>
        <dsp:cNvPr id="0" name=""/>
        <dsp:cNvSpPr/>
      </dsp:nvSpPr>
      <dsp:spPr>
        <a:xfrm>
          <a:off x="406611" y="1456392"/>
          <a:ext cx="5692563"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165" tIns="0" rIns="215165"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信用风险</a:t>
          </a:r>
        </a:p>
      </dsp:txBody>
      <dsp:txXfrm>
        <a:off x="429668" y="1479449"/>
        <a:ext cx="5646449"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A92A5-8E21-4A0D-A69D-6DBA6E427B3B}">
      <dsp:nvSpPr>
        <dsp:cNvPr id="0" name=""/>
        <dsp:cNvSpPr/>
      </dsp:nvSpPr>
      <dsp:spPr>
        <a:xfrm>
          <a:off x="0" y="465260"/>
          <a:ext cx="8132233" cy="1083600"/>
        </a:xfrm>
        <a:prstGeom prst="rect">
          <a:avLst/>
        </a:prstGeom>
        <a:solidFill>
          <a:srgbClr val="CCECFF">
            <a:alpha val="90000"/>
          </a:srgb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1152" tIns="333248" rIns="631152"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流动性风险是指商业银行虽然有清偿能力</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但无法及时获得充足资金或无法以合理成本及时获得充足资金以应对资产增长或支付到期债务的风险。</a:t>
          </a:r>
        </a:p>
      </dsp:txBody>
      <dsp:txXfrm>
        <a:off x="0" y="465260"/>
        <a:ext cx="8132233" cy="1083600"/>
      </dsp:txXfrm>
    </dsp:sp>
    <dsp:sp modelId="{B7C10725-612C-4E48-A284-59279338069C}">
      <dsp:nvSpPr>
        <dsp:cNvPr id="0" name=""/>
        <dsp:cNvSpPr/>
      </dsp:nvSpPr>
      <dsp:spPr>
        <a:xfrm>
          <a:off x="406611" y="229100"/>
          <a:ext cx="5692563"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165" tIns="0" rIns="215165"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流动性风险</a:t>
          </a:r>
        </a:p>
      </dsp:txBody>
      <dsp:txXfrm>
        <a:off x="429668" y="252157"/>
        <a:ext cx="5646449" cy="426206"/>
      </dsp:txXfrm>
    </dsp:sp>
    <dsp:sp modelId="{D8C0B30E-DF52-4553-8976-95A92F9F9376}">
      <dsp:nvSpPr>
        <dsp:cNvPr id="0" name=""/>
        <dsp:cNvSpPr/>
      </dsp:nvSpPr>
      <dsp:spPr>
        <a:xfrm>
          <a:off x="0" y="1871420"/>
          <a:ext cx="8132233" cy="1083600"/>
        </a:xfrm>
        <a:prstGeom prst="rect">
          <a:avLst/>
        </a:prstGeom>
        <a:solidFill>
          <a:srgbClr val="CCECFF">
            <a:alpha val="90000"/>
          </a:srgb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1152" tIns="333248" rIns="631152"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操作风险是由金融机构不完善或有问题的内部程序、人员及系统或外部事件所造成损失的风险。</a:t>
          </a:r>
        </a:p>
      </dsp:txBody>
      <dsp:txXfrm>
        <a:off x="0" y="1871420"/>
        <a:ext cx="8132233" cy="1083600"/>
      </dsp:txXfrm>
    </dsp:sp>
    <dsp:sp modelId="{8741E682-D9D0-4D77-B5C2-28D6ECB20F1B}">
      <dsp:nvSpPr>
        <dsp:cNvPr id="0" name=""/>
        <dsp:cNvSpPr/>
      </dsp:nvSpPr>
      <dsp:spPr>
        <a:xfrm>
          <a:off x="406611" y="1635260"/>
          <a:ext cx="5692563"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165" tIns="0" rIns="215165"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操作风险</a:t>
          </a:r>
        </a:p>
      </dsp:txBody>
      <dsp:txXfrm>
        <a:off x="429668" y="1658317"/>
        <a:ext cx="5646449" cy="426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A92A5-8E21-4A0D-A69D-6DBA6E427B3B}">
      <dsp:nvSpPr>
        <dsp:cNvPr id="0" name=""/>
        <dsp:cNvSpPr/>
      </dsp:nvSpPr>
      <dsp:spPr>
        <a:xfrm>
          <a:off x="0" y="301460"/>
          <a:ext cx="8132233" cy="1411200"/>
        </a:xfrm>
        <a:prstGeom prst="rect">
          <a:avLst/>
        </a:prstGeom>
        <a:solidFill>
          <a:srgbClr val="CCECFF">
            <a:alpha val="90000"/>
          </a:srgb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1152" tIns="333248" rIns="631152"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声誉风险是指由于经营上的违规、失误、市场表现不佳等产生的负面结果</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对金融机构的声誉造成损失</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进而导致金融机构的客户、负债、资产或利润减少的风险。</a:t>
          </a:r>
        </a:p>
      </dsp:txBody>
      <dsp:txXfrm>
        <a:off x="0" y="301460"/>
        <a:ext cx="8132233" cy="1411200"/>
      </dsp:txXfrm>
    </dsp:sp>
    <dsp:sp modelId="{B7C10725-612C-4E48-A284-59279338069C}">
      <dsp:nvSpPr>
        <dsp:cNvPr id="0" name=""/>
        <dsp:cNvSpPr/>
      </dsp:nvSpPr>
      <dsp:spPr>
        <a:xfrm>
          <a:off x="406611" y="65300"/>
          <a:ext cx="5692563"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165" tIns="0" rIns="215165"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声誉风险</a:t>
          </a:r>
        </a:p>
      </dsp:txBody>
      <dsp:txXfrm>
        <a:off x="429668" y="88357"/>
        <a:ext cx="5646449" cy="426206"/>
      </dsp:txXfrm>
    </dsp:sp>
    <dsp:sp modelId="{D8C0B30E-DF52-4553-8976-95A92F9F9376}">
      <dsp:nvSpPr>
        <dsp:cNvPr id="0" name=""/>
        <dsp:cNvSpPr/>
      </dsp:nvSpPr>
      <dsp:spPr>
        <a:xfrm>
          <a:off x="0" y="2035220"/>
          <a:ext cx="8132233" cy="1083600"/>
        </a:xfrm>
        <a:prstGeom prst="rect">
          <a:avLst/>
        </a:prstGeom>
        <a:solidFill>
          <a:srgbClr val="CCECFF">
            <a:alpha val="90000"/>
          </a:srgb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1152" tIns="333248" rIns="631152"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价格风险是指由于金融资产市场价格的不利变动或者急剧波动而导致金融资产价值变动的风险。</a:t>
          </a:r>
        </a:p>
      </dsp:txBody>
      <dsp:txXfrm>
        <a:off x="0" y="2035220"/>
        <a:ext cx="8132233" cy="1083600"/>
      </dsp:txXfrm>
    </dsp:sp>
    <dsp:sp modelId="{8741E682-D9D0-4D77-B5C2-28D6ECB20F1B}">
      <dsp:nvSpPr>
        <dsp:cNvPr id="0" name=""/>
        <dsp:cNvSpPr/>
      </dsp:nvSpPr>
      <dsp:spPr>
        <a:xfrm>
          <a:off x="406611" y="1799060"/>
          <a:ext cx="5692563"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165" tIns="0" rIns="215165"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价格风险</a:t>
          </a:r>
        </a:p>
      </dsp:txBody>
      <dsp:txXfrm>
        <a:off x="429668" y="1822117"/>
        <a:ext cx="5646449" cy="4262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F6BC3-01DF-4065-BF68-27A550816CCD}">
      <dsp:nvSpPr>
        <dsp:cNvPr id="0" name=""/>
        <dsp:cNvSpPr/>
      </dsp:nvSpPr>
      <dsp:spPr>
        <a:xfrm rot="10800000">
          <a:off x="2137278" y="334"/>
          <a:ext cx="7709536" cy="781610"/>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4668" tIns="68580" rIns="128016"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金融风险会弱化金融中介和信用分配职</a:t>
          </a:r>
          <a:r>
            <a:rPr lang="zh-CN" altLang="en-US" sz="2000" kern="1200" dirty="0">
              <a:latin typeface="微软雅黑" panose="020B0503020204020204" pitchFamily="34" charset="-122"/>
              <a:ea typeface="微软雅黑" panose="020B0503020204020204" pitchFamily="34" charset="-122"/>
            </a:rPr>
            <a:t>能</a:t>
          </a:r>
        </a:p>
      </dsp:txBody>
      <dsp:txXfrm rot="10800000">
        <a:off x="2332680" y="334"/>
        <a:ext cx="7514134" cy="781610"/>
      </dsp:txXfrm>
    </dsp:sp>
    <dsp:sp modelId="{AF5C368A-A53C-4F64-B510-FB67BDBF64A5}">
      <dsp:nvSpPr>
        <dsp:cNvPr id="0" name=""/>
        <dsp:cNvSpPr/>
      </dsp:nvSpPr>
      <dsp:spPr>
        <a:xfrm>
          <a:off x="1746473" y="334"/>
          <a:ext cx="781610" cy="781610"/>
        </a:xfrm>
        <a:prstGeom prst="ellipse">
          <a:avLst/>
        </a:prstGeom>
        <a:solidFill>
          <a:srgbClr val="00B0F0"/>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dsp:style>
    </dsp:sp>
    <dsp:sp modelId="{C8E1E47B-4881-4325-A37A-347B7DADE5B0}">
      <dsp:nvSpPr>
        <dsp:cNvPr id="0" name=""/>
        <dsp:cNvSpPr/>
      </dsp:nvSpPr>
      <dsp:spPr>
        <a:xfrm rot="10800000">
          <a:off x="2137278" y="977346"/>
          <a:ext cx="7709536" cy="781610"/>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4668" tIns="68580" rIns="128016"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金融风险容易造成财政政策和货币政策的扭曲</a:t>
          </a:r>
        </a:p>
      </dsp:txBody>
      <dsp:txXfrm rot="10800000">
        <a:off x="2332680" y="977346"/>
        <a:ext cx="7514134" cy="781610"/>
      </dsp:txXfrm>
    </dsp:sp>
    <dsp:sp modelId="{DF61CAEB-3F0B-4C7C-9CFD-0F0717736D26}">
      <dsp:nvSpPr>
        <dsp:cNvPr id="0" name=""/>
        <dsp:cNvSpPr/>
      </dsp:nvSpPr>
      <dsp:spPr>
        <a:xfrm>
          <a:off x="1746473" y="977346"/>
          <a:ext cx="781610" cy="781610"/>
        </a:xfrm>
        <a:prstGeom prst="ellipse">
          <a:avLst/>
        </a:prstGeom>
        <a:solidFill>
          <a:srgbClr val="00B0F0"/>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dsp:style>
    </dsp:sp>
    <dsp:sp modelId="{24CA1657-AABB-4841-901D-F4472D4189C8}">
      <dsp:nvSpPr>
        <dsp:cNvPr id="0" name=""/>
        <dsp:cNvSpPr/>
      </dsp:nvSpPr>
      <dsp:spPr>
        <a:xfrm rot="10800000">
          <a:off x="2137278" y="1954359"/>
          <a:ext cx="7709536" cy="781610"/>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4668" tIns="68580" rIns="128016"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为了防范和化解金融风险</a:t>
          </a:r>
          <a:r>
            <a:rPr lang="en-US" altLang="en-US" sz="1800" kern="1200" dirty="0">
              <a:latin typeface="微软雅黑" panose="020B0503020204020204" pitchFamily="34" charset="-122"/>
              <a:ea typeface="微软雅黑" panose="020B0503020204020204" pitchFamily="34" charset="-122"/>
            </a:rPr>
            <a:t>, </a:t>
          </a:r>
          <a:r>
            <a:rPr lang="zh-CN" altLang="en-US" sz="1800" kern="1200" dirty="0">
              <a:latin typeface="微软雅黑" panose="020B0503020204020204" pitchFamily="34" charset="-122"/>
              <a:ea typeface="微软雅黑" panose="020B0503020204020204" pitchFamily="34" charset="-122"/>
            </a:rPr>
            <a:t>大部分的金融活动参与主体都会采取谨慎的应对之策</a:t>
          </a:r>
          <a:r>
            <a:rPr lang="en-US" altLang="en-US" sz="1800" kern="1200" dirty="0">
              <a:latin typeface="微软雅黑" panose="020B0503020204020204" pitchFamily="34" charset="-122"/>
              <a:ea typeface="微软雅黑" panose="020B0503020204020204" pitchFamily="34" charset="-122"/>
            </a:rPr>
            <a:t>,</a:t>
          </a:r>
          <a:r>
            <a:rPr lang="zh-CN" altLang="en-US" sz="1800" kern="1200" dirty="0">
              <a:latin typeface="微软雅黑" panose="020B0503020204020204" pitchFamily="34" charset="-122"/>
              <a:ea typeface="微软雅黑" panose="020B0503020204020204" pitchFamily="34" charset="-122"/>
            </a:rPr>
            <a:t>从而使社会总投资和消费水平受到牵制</a:t>
          </a:r>
        </a:p>
      </dsp:txBody>
      <dsp:txXfrm rot="10800000">
        <a:off x="2332680" y="1954359"/>
        <a:ext cx="7514134" cy="781610"/>
      </dsp:txXfrm>
    </dsp:sp>
    <dsp:sp modelId="{88F7F1D5-85ED-4003-8E08-E80EE1F7C62C}">
      <dsp:nvSpPr>
        <dsp:cNvPr id="0" name=""/>
        <dsp:cNvSpPr/>
      </dsp:nvSpPr>
      <dsp:spPr>
        <a:xfrm>
          <a:off x="1746473" y="1954359"/>
          <a:ext cx="781610" cy="781610"/>
        </a:xfrm>
        <a:prstGeom prst="ellipse">
          <a:avLst/>
        </a:prstGeom>
        <a:solidFill>
          <a:srgbClr val="00B0F0"/>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B71B-0D7C-42D7-989A-A1AD1AE7267F}">
      <dsp:nvSpPr>
        <dsp:cNvPr id="0" name=""/>
        <dsp:cNvSpPr/>
      </dsp:nvSpPr>
      <dsp:spPr>
        <a:xfrm>
          <a:off x="0" y="301614"/>
          <a:ext cx="9433048" cy="33201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32109" tIns="354076" rIns="732109"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大规模整顿金融市场和治理金融环境</a:t>
          </a:r>
          <a:r>
            <a:rPr lang="en-US" altLang="en-US" sz="1700" kern="1200" dirty="0">
              <a:latin typeface="微软雅黑" panose="020B0503020204020204" pitchFamily="34" charset="-122"/>
              <a:ea typeface="微软雅黑" panose="020B0503020204020204" pitchFamily="34" charset="-122"/>
            </a:rPr>
            <a:t>, </a:t>
          </a:r>
          <a:r>
            <a:rPr lang="zh-CN" altLang="en-US" sz="1700" kern="1200" dirty="0">
              <a:latin typeface="微软雅黑" panose="020B0503020204020204" pitchFamily="34" charset="-122"/>
              <a:ea typeface="微软雅黑" panose="020B0503020204020204" pitchFamily="34" charset="-122"/>
            </a:rPr>
            <a:t>大宇公司等</a:t>
          </a:r>
          <a:r>
            <a:rPr lang="en-US" altLang="en-US" sz="1700" kern="1200" dirty="0">
              <a:latin typeface="微软雅黑" panose="020B0503020204020204" pitchFamily="34" charset="-122"/>
              <a:ea typeface="微软雅黑" panose="020B0503020204020204" pitchFamily="34" charset="-122"/>
            </a:rPr>
            <a:t>16 </a:t>
          </a:r>
          <a:r>
            <a:rPr lang="zh-CN" altLang="en-US" sz="1700" kern="1200" dirty="0">
              <a:latin typeface="微软雅黑" panose="020B0503020204020204" pitchFamily="34" charset="-122"/>
              <a:ea typeface="微软雅黑" panose="020B0503020204020204" pitchFamily="34" charset="-122"/>
            </a:rPr>
            <a:t>家企业惨淡退出市场</a:t>
          </a:r>
          <a:r>
            <a:rPr lang="en-US" altLang="en-US" sz="1700" kern="1200" dirty="0">
              <a:latin typeface="微软雅黑" panose="020B0503020204020204" pitchFamily="34" charset="-122"/>
              <a:ea typeface="微软雅黑" panose="020B0503020204020204" pitchFamily="34" charset="-122"/>
            </a:rPr>
            <a:t>, 25 </a:t>
          </a:r>
          <a:r>
            <a:rPr lang="zh-CN" altLang="en-US" sz="1700" kern="1200" dirty="0">
              <a:latin typeface="微软雅黑" panose="020B0503020204020204" pitchFamily="34" charset="-122"/>
              <a:ea typeface="微软雅黑" panose="020B0503020204020204" pitchFamily="34" charset="-122"/>
            </a:rPr>
            <a:t>家大型银行中的</a:t>
          </a:r>
          <a:r>
            <a:rPr lang="en-US" altLang="en-US" sz="1700" kern="1200" dirty="0">
              <a:latin typeface="微软雅黑" panose="020B0503020204020204" pitchFamily="34" charset="-122"/>
              <a:ea typeface="微软雅黑" panose="020B0503020204020204" pitchFamily="34" charset="-122"/>
            </a:rPr>
            <a:t>16 </a:t>
          </a:r>
          <a:r>
            <a:rPr lang="zh-CN" altLang="en-US" sz="1700" kern="1200" dirty="0">
              <a:latin typeface="微软雅黑" panose="020B0503020204020204" pitchFamily="34" charset="-122"/>
              <a:ea typeface="微软雅黑" panose="020B0503020204020204" pitchFamily="34" charset="-122"/>
            </a:rPr>
            <a:t>家退出历史舞台。</a:t>
          </a:r>
        </a:p>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导致韩国全社会出现大量的失业现象和中产阶层没落的窘境。</a:t>
          </a:r>
        </a:p>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韩国开发研究院进行的回顾金融危机</a:t>
          </a:r>
          <a:r>
            <a:rPr lang="en-US" altLang="en-US" sz="1700" kern="1200" dirty="0">
              <a:latin typeface="微软雅黑" panose="020B0503020204020204" pitchFamily="34" charset="-122"/>
              <a:ea typeface="微软雅黑" panose="020B0503020204020204" pitchFamily="34" charset="-122"/>
            </a:rPr>
            <a:t>20 </a:t>
          </a:r>
          <a:r>
            <a:rPr lang="zh-CN" altLang="en-US" sz="1700" kern="1200" dirty="0">
              <a:latin typeface="微软雅黑" panose="020B0503020204020204" pitchFamily="34" charset="-122"/>
              <a:ea typeface="微软雅黑" panose="020B0503020204020204" pitchFamily="34" charset="-122"/>
            </a:rPr>
            <a:t>周年的民调显示</a:t>
          </a:r>
          <a:r>
            <a:rPr lang="en-US" altLang="en-US" sz="1700" kern="1200" dirty="0">
              <a:latin typeface="微软雅黑" panose="020B0503020204020204" pitchFamily="34" charset="-122"/>
              <a:ea typeface="微软雅黑" panose="020B0503020204020204" pitchFamily="34" charset="-122"/>
            </a:rPr>
            <a:t>, </a:t>
          </a:r>
          <a:r>
            <a:rPr lang="zh-CN" altLang="en-US" sz="1700" kern="1200" dirty="0">
              <a:latin typeface="微软雅黑" panose="020B0503020204020204" pitchFamily="34" charset="-122"/>
              <a:ea typeface="微软雅黑" panose="020B0503020204020204" pitchFamily="34" charset="-122"/>
            </a:rPr>
            <a:t>约</a:t>
          </a:r>
          <a:r>
            <a:rPr lang="en-US" altLang="en-US" sz="1700" kern="1200" dirty="0">
              <a:latin typeface="微软雅黑" panose="020B0503020204020204" pitchFamily="34" charset="-122"/>
              <a:ea typeface="微软雅黑" panose="020B0503020204020204" pitchFamily="34" charset="-122"/>
            </a:rPr>
            <a:t>60% </a:t>
          </a:r>
          <a:r>
            <a:rPr lang="zh-CN" altLang="en-US" sz="1700" kern="1200" dirty="0">
              <a:latin typeface="微软雅黑" panose="020B0503020204020204" pitchFamily="34" charset="-122"/>
              <a:ea typeface="微软雅黑" panose="020B0503020204020204" pitchFamily="34" charset="-122"/>
            </a:rPr>
            <a:t>被调查民众表示“</a:t>
          </a:r>
          <a:r>
            <a:rPr lang="en-US" altLang="en-US" sz="1700" kern="1200" dirty="0">
              <a:latin typeface="微软雅黑" panose="020B0503020204020204" pitchFamily="34" charset="-122"/>
              <a:ea typeface="微软雅黑" panose="020B0503020204020204" pitchFamily="34" charset="-122"/>
            </a:rPr>
            <a:t>1997 </a:t>
          </a:r>
          <a:r>
            <a:rPr lang="zh-CN" altLang="en-US" sz="1700" kern="1200" dirty="0">
              <a:latin typeface="微软雅黑" panose="020B0503020204020204" pitchFamily="34" charset="-122"/>
              <a:ea typeface="微软雅黑" panose="020B0503020204020204" pitchFamily="34" charset="-122"/>
            </a:rPr>
            <a:t>年金融危机对自己生活产生过负面影响”</a:t>
          </a:r>
          <a:r>
            <a:rPr lang="en-US" altLang="en-US" sz="1700" kern="1200" dirty="0">
              <a:latin typeface="微软雅黑" panose="020B0503020204020204" pitchFamily="34" charset="-122"/>
              <a:ea typeface="微软雅黑" panose="020B0503020204020204" pitchFamily="34" charset="-122"/>
            </a:rPr>
            <a:t>, </a:t>
          </a:r>
          <a:r>
            <a:rPr lang="zh-CN" altLang="en-US" sz="1700" kern="1200" dirty="0">
              <a:latin typeface="微软雅黑" panose="020B0503020204020204" pitchFamily="34" charset="-122"/>
              <a:ea typeface="微软雅黑" panose="020B0503020204020204" pitchFamily="34" charset="-122"/>
            </a:rPr>
            <a:t>说明这场危机对全社会造成的心理创伤阴影至今仍未能完全消除。</a:t>
          </a:r>
        </a:p>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韩国人均产值从</a:t>
          </a:r>
          <a:r>
            <a:rPr lang="en-US" altLang="en-US" sz="1700" kern="1200" dirty="0">
              <a:latin typeface="微软雅黑" panose="020B0503020204020204" pitchFamily="34" charset="-122"/>
              <a:ea typeface="微软雅黑" panose="020B0503020204020204" pitchFamily="34" charset="-122"/>
            </a:rPr>
            <a:t>1 </a:t>
          </a:r>
          <a:r>
            <a:rPr lang="zh-CN" altLang="en-US" sz="1700" kern="1200" dirty="0">
              <a:latin typeface="微软雅黑" panose="020B0503020204020204" pitchFamily="34" charset="-122"/>
              <a:ea typeface="微软雅黑" panose="020B0503020204020204" pitchFamily="34" charset="-122"/>
            </a:rPr>
            <a:t>万美元跌至近</a:t>
          </a:r>
          <a:r>
            <a:rPr lang="en-US" altLang="en-US" sz="1700" kern="1200" dirty="0">
              <a:latin typeface="微软雅黑" panose="020B0503020204020204" pitchFamily="34" charset="-122"/>
              <a:ea typeface="微软雅黑" panose="020B0503020204020204" pitchFamily="34" charset="-122"/>
            </a:rPr>
            <a:t>5 000 </a:t>
          </a:r>
          <a:r>
            <a:rPr lang="zh-CN" altLang="en-US" sz="1700" kern="1200" dirty="0">
              <a:latin typeface="微软雅黑" panose="020B0503020204020204" pitchFamily="34" charset="-122"/>
              <a:ea typeface="微软雅黑" panose="020B0503020204020204" pitchFamily="34" charset="-122"/>
            </a:rPr>
            <a:t>美元</a:t>
          </a:r>
          <a:r>
            <a:rPr lang="en-US" altLang="en-US" sz="1700" kern="1200" dirty="0">
              <a:latin typeface="微软雅黑" panose="020B0503020204020204" pitchFamily="34" charset="-122"/>
              <a:ea typeface="微软雅黑" panose="020B0503020204020204" pitchFamily="34" charset="-122"/>
            </a:rPr>
            <a:t>, </a:t>
          </a:r>
          <a:r>
            <a:rPr lang="zh-CN" altLang="en-US" sz="1700" kern="1200" dirty="0">
              <a:latin typeface="微软雅黑" panose="020B0503020204020204" pitchFamily="34" charset="-122"/>
              <a:ea typeface="微软雅黑" panose="020B0503020204020204" pitchFamily="34" charset="-122"/>
            </a:rPr>
            <a:t>韩国忍痛退出被称为“富人俱乐部”的经济合作与发展组织</a:t>
          </a:r>
          <a:r>
            <a:rPr lang="en-US" altLang="en-US" sz="1700" kern="1200" dirty="0">
              <a:latin typeface="微软雅黑" panose="020B0503020204020204" pitchFamily="34" charset="-122"/>
              <a:ea typeface="微软雅黑" panose="020B0503020204020204" pitchFamily="34" charset="-122"/>
            </a:rPr>
            <a:t>, </a:t>
          </a:r>
          <a:r>
            <a:rPr lang="zh-CN" altLang="en-US" sz="1700" kern="1200" dirty="0">
              <a:latin typeface="微软雅黑" panose="020B0503020204020204" pitchFamily="34" charset="-122"/>
              <a:ea typeface="微软雅黑" panose="020B0503020204020204" pitchFamily="34" charset="-122"/>
            </a:rPr>
            <a:t>其国际信用度大大降低</a:t>
          </a:r>
          <a:r>
            <a:rPr lang="en-US" altLang="en-US" sz="1700" kern="1200" dirty="0">
              <a:latin typeface="微软雅黑" panose="020B0503020204020204" pitchFamily="34" charset="-122"/>
              <a:ea typeface="微软雅黑" panose="020B0503020204020204" pitchFamily="34" charset="-122"/>
            </a:rPr>
            <a:t>, </a:t>
          </a:r>
          <a:r>
            <a:rPr lang="zh-CN" altLang="en-US" sz="1700" kern="1200" dirty="0">
              <a:latin typeface="微软雅黑" panose="020B0503020204020204" pitchFamily="34" charset="-122"/>
              <a:ea typeface="微软雅黑" panose="020B0503020204020204" pitchFamily="34" charset="-122"/>
            </a:rPr>
            <a:t>国际声誉和国际地位一落千丈。</a:t>
          </a:r>
        </a:p>
      </dsp:txBody>
      <dsp:txXfrm>
        <a:off x="0" y="301614"/>
        <a:ext cx="9433048" cy="3320100"/>
      </dsp:txXfrm>
    </dsp:sp>
    <dsp:sp modelId="{A367E191-071E-4AE7-8A05-F4FD697F9883}">
      <dsp:nvSpPr>
        <dsp:cNvPr id="0" name=""/>
        <dsp:cNvSpPr/>
      </dsp:nvSpPr>
      <dsp:spPr>
        <a:xfrm>
          <a:off x="471652" y="50693"/>
          <a:ext cx="6603133" cy="5018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249583" tIns="0" rIns="249583" bIns="0" numCol="1" spcCol="1270" anchor="ctr" anchorCtr="0">
          <a:noAutofit/>
        </a:bodyPr>
        <a:lstStyle/>
        <a:p>
          <a:pPr marL="0" lvl="0" indent="0" algn="l" defTabSz="755650">
            <a:lnSpc>
              <a:spcPct val="90000"/>
            </a:lnSpc>
            <a:spcBef>
              <a:spcPct val="0"/>
            </a:spcBef>
            <a:spcAft>
              <a:spcPct val="35000"/>
            </a:spcAft>
            <a:buNone/>
          </a:pPr>
          <a:r>
            <a:rPr lang="zh-CN" altLang="en-US" sz="1700" b="1" kern="1200" dirty="0">
              <a:solidFill>
                <a:schemeClr val="tx1"/>
              </a:solidFill>
              <a:latin typeface="微软雅黑" panose="020B0503020204020204" pitchFamily="34" charset="-122"/>
              <a:ea typeface="微软雅黑" panose="020B0503020204020204" pitchFamily="34" charset="-122"/>
            </a:rPr>
            <a:t>韩国在</a:t>
          </a:r>
          <a:r>
            <a:rPr lang="en-US" altLang="en-US" sz="1700" b="1" kern="1200" dirty="0">
              <a:solidFill>
                <a:schemeClr val="tx1"/>
              </a:solidFill>
              <a:latin typeface="微软雅黑" panose="020B0503020204020204" pitchFamily="34" charset="-122"/>
              <a:ea typeface="微软雅黑" panose="020B0503020204020204" pitchFamily="34" charset="-122"/>
            </a:rPr>
            <a:t>1997 </a:t>
          </a:r>
          <a:r>
            <a:rPr lang="zh-CN" altLang="en-US" sz="1700" b="1" kern="1200" dirty="0">
              <a:solidFill>
                <a:schemeClr val="tx1"/>
              </a:solidFill>
              <a:latin typeface="微软雅黑" panose="020B0503020204020204" pitchFamily="34" charset="-122"/>
              <a:ea typeface="微软雅黑" panose="020B0503020204020204" pitchFamily="34" charset="-122"/>
            </a:rPr>
            <a:t>年的亚洲金融危机中遭受重创</a:t>
          </a:r>
        </a:p>
      </dsp:txBody>
      <dsp:txXfrm>
        <a:off x="496150" y="75191"/>
        <a:ext cx="6554137" cy="4528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CB8B7-AA65-42CB-A282-55239A463C04}">
      <dsp:nvSpPr>
        <dsp:cNvPr id="0" name=""/>
        <dsp:cNvSpPr/>
      </dsp:nvSpPr>
      <dsp:spPr>
        <a:xfrm>
          <a:off x="-3988358" y="-612283"/>
          <a:ext cx="4752958" cy="4752958"/>
        </a:xfrm>
        <a:prstGeom prst="blockArc">
          <a:avLst>
            <a:gd name="adj1" fmla="val 18900000"/>
            <a:gd name="adj2" fmla="val 2700000"/>
            <a:gd name="adj3" fmla="val 454"/>
          </a:avLst>
        </a:pr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B0552E-AF32-4154-9871-7647524661F4}">
      <dsp:nvSpPr>
        <dsp:cNvPr id="0" name=""/>
        <dsp:cNvSpPr/>
      </dsp:nvSpPr>
      <dsp:spPr>
        <a:xfrm>
          <a:off x="335044" y="220453"/>
          <a:ext cx="9411315" cy="4411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195" tIns="43180" rIns="43180" bIns="43180" numCol="1" spcCol="1270" anchor="ctr" anchorCtr="0">
          <a:noAutofit/>
        </a:bodyPr>
        <a:lstStyle/>
        <a:p>
          <a:pPr marL="0" lvl="0" indent="0" algn="l"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提高单个经济主体金融风险的防范和管理意识</a:t>
          </a:r>
        </a:p>
      </dsp:txBody>
      <dsp:txXfrm>
        <a:off x="335044" y="220453"/>
        <a:ext cx="9411315" cy="441190"/>
      </dsp:txXfrm>
    </dsp:sp>
    <dsp:sp modelId="{435CC3B9-36A5-40C9-97A8-DC8BE973A271}">
      <dsp:nvSpPr>
        <dsp:cNvPr id="0" name=""/>
        <dsp:cNvSpPr/>
      </dsp:nvSpPr>
      <dsp:spPr>
        <a:xfrm>
          <a:off x="59300" y="165305"/>
          <a:ext cx="551487" cy="551487"/>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BC4EA5-75A4-4CD2-A83A-CCE400D85E05}">
      <dsp:nvSpPr>
        <dsp:cNvPr id="0" name=""/>
        <dsp:cNvSpPr/>
      </dsp:nvSpPr>
      <dsp:spPr>
        <a:xfrm>
          <a:off x="651188" y="882027"/>
          <a:ext cx="9095172" cy="4411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195" tIns="43180" rIns="43180" bIns="43180" numCol="1" spcCol="1270" anchor="ctr" anchorCtr="0">
          <a:noAutofit/>
        </a:bodyPr>
        <a:lstStyle/>
        <a:p>
          <a:pPr marL="0" lvl="0" indent="0" algn="l"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有利于经济主体提前采取预防措施</a:t>
          </a:r>
          <a:r>
            <a:rPr lang="en-US" altLang="en-US" sz="1700" kern="1200" dirty="0">
              <a:latin typeface="微软雅黑" panose="020B0503020204020204" pitchFamily="34" charset="-122"/>
              <a:ea typeface="微软雅黑" panose="020B0503020204020204" pitchFamily="34" charset="-122"/>
            </a:rPr>
            <a:t>, </a:t>
          </a:r>
          <a:r>
            <a:rPr lang="zh-CN" altLang="en-US" sz="1700" kern="1200" dirty="0">
              <a:latin typeface="微软雅黑" panose="020B0503020204020204" pitchFamily="34" charset="-122"/>
              <a:ea typeface="微软雅黑" panose="020B0503020204020204" pitchFamily="34" charset="-122"/>
            </a:rPr>
            <a:t>将金融风险防范于初期或加以化解</a:t>
          </a:r>
        </a:p>
      </dsp:txBody>
      <dsp:txXfrm>
        <a:off x="651188" y="882027"/>
        <a:ext cx="9095172" cy="441190"/>
      </dsp:txXfrm>
    </dsp:sp>
    <dsp:sp modelId="{E2502963-891F-414F-9352-B0BF3FA3BE37}">
      <dsp:nvSpPr>
        <dsp:cNvPr id="0" name=""/>
        <dsp:cNvSpPr/>
      </dsp:nvSpPr>
      <dsp:spPr>
        <a:xfrm>
          <a:off x="375444" y="826878"/>
          <a:ext cx="551487" cy="551487"/>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142AA8-20E9-402F-8052-E315A2088AEF}">
      <dsp:nvSpPr>
        <dsp:cNvPr id="0" name=""/>
        <dsp:cNvSpPr/>
      </dsp:nvSpPr>
      <dsp:spPr>
        <a:xfrm>
          <a:off x="748219" y="1543600"/>
          <a:ext cx="8998141" cy="4411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195" tIns="43180" rIns="43180" bIns="43180" numCol="1" spcCol="1270" anchor="ctr" anchorCtr="0">
          <a:noAutofit/>
        </a:bodyPr>
        <a:lstStyle/>
        <a:p>
          <a:pPr marL="0" lvl="0" indent="0" algn="l"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为单个经济主体提供相对宽松、安全的资金筹集与经营环境</a:t>
          </a:r>
          <a:r>
            <a:rPr lang="en-US" altLang="en-US" sz="1700" kern="1200" dirty="0">
              <a:latin typeface="微软雅黑" panose="020B0503020204020204" pitchFamily="34" charset="-122"/>
              <a:ea typeface="微软雅黑" panose="020B0503020204020204" pitchFamily="34" charset="-122"/>
            </a:rPr>
            <a:t>, </a:t>
          </a:r>
          <a:r>
            <a:rPr lang="zh-CN" altLang="en-US" sz="1700" kern="1200" dirty="0">
              <a:latin typeface="微软雅黑" panose="020B0503020204020204" pitchFamily="34" charset="-122"/>
              <a:ea typeface="微软雅黑" panose="020B0503020204020204" pitchFamily="34" charset="-122"/>
            </a:rPr>
            <a:t>提高资金使用效率</a:t>
          </a:r>
        </a:p>
      </dsp:txBody>
      <dsp:txXfrm>
        <a:off x="748219" y="1543600"/>
        <a:ext cx="8998141" cy="441190"/>
      </dsp:txXfrm>
    </dsp:sp>
    <dsp:sp modelId="{37FE646B-B919-47F4-8E3E-6A105F38F88F}">
      <dsp:nvSpPr>
        <dsp:cNvPr id="0" name=""/>
        <dsp:cNvSpPr/>
      </dsp:nvSpPr>
      <dsp:spPr>
        <a:xfrm>
          <a:off x="472475" y="1488452"/>
          <a:ext cx="551487" cy="551487"/>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4FB27C-FEBA-430E-BDCA-855524575477}">
      <dsp:nvSpPr>
        <dsp:cNvPr id="0" name=""/>
        <dsp:cNvSpPr/>
      </dsp:nvSpPr>
      <dsp:spPr>
        <a:xfrm>
          <a:off x="651188" y="2205174"/>
          <a:ext cx="9095172" cy="4411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195" tIns="43180" rIns="43180" bIns="43180" numCol="1" spcCol="1270" anchor="ctr" anchorCtr="0">
          <a:noAutofit/>
        </a:bodyPr>
        <a:lstStyle/>
        <a:p>
          <a:pPr marL="0" lvl="0" indent="0" algn="l"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有利于金融机构树立良好的形象</a:t>
          </a:r>
        </a:p>
      </dsp:txBody>
      <dsp:txXfrm>
        <a:off x="651188" y="2205174"/>
        <a:ext cx="9095172" cy="441190"/>
      </dsp:txXfrm>
    </dsp:sp>
    <dsp:sp modelId="{34FDA20B-B46B-4A4B-85FA-4CDA51F23FCD}">
      <dsp:nvSpPr>
        <dsp:cNvPr id="0" name=""/>
        <dsp:cNvSpPr/>
      </dsp:nvSpPr>
      <dsp:spPr>
        <a:xfrm>
          <a:off x="375444" y="2150025"/>
          <a:ext cx="551487" cy="551487"/>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BE1840-AED4-40D5-BCF7-33404806EB68}">
      <dsp:nvSpPr>
        <dsp:cNvPr id="0" name=""/>
        <dsp:cNvSpPr/>
      </dsp:nvSpPr>
      <dsp:spPr>
        <a:xfrm>
          <a:off x="335044" y="2866747"/>
          <a:ext cx="9411315" cy="4411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195" tIns="43180" rIns="43180" bIns="43180" numCol="1" spcCol="1270" anchor="ctr" anchorCtr="0">
          <a:noAutofit/>
        </a:bodyPr>
        <a:lstStyle/>
        <a:p>
          <a:pPr marL="0" lvl="0" indent="0" algn="l"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能够有效避免损失</a:t>
          </a:r>
          <a:r>
            <a:rPr lang="en-US" altLang="en-US" sz="1700" kern="1200" dirty="0">
              <a:latin typeface="微软雅黑" panose="020B0503020204020204" pitchFamily="34" charset="-122"/>
              <a:ea typeface="微软雅黑" panose="020B0503020204020204" pitchFamily="34" charset="-122"/>
            </a:rPr>
            <a:t>, </a:t>
          </a:r>
          <a:r>
            <a:rPr lang="zh-CN" altLang="en-US" sz="1700" kern="1200" dirty="0">
              <a:latin typeface="微软雅黑" panose="020B0503020204020204" pitchFamily="34" charset="-122"/>
              <a:ea typeface="微软雅黑" panose="020B0503020204020204" pitchFamily="34" charset="-122"/>
            </a:rPr>
            <a:t>防止连锁金融风险的发生</a:t>
          </a:r>
        </a:p>
      </dsp:txBody>
      <dsp:txXfrm>
        <a:off x="335044" y="2866747"/>
        <a:ext cx="9411315" cy="441190"/>
      </dsp:txXfrm>
    </dsp:sp>
    <dsp:sp modelId="{572AD53A-DCFA-4C81-9304-7C87744954D0}">
      <dsp:nvSpPr>
        <dsp:cNvPr id="0" name=""/>
        <dsp:cNvSpPr/>
      </dsp:nvSpPr>
      <dsp:spPr>
        <a:xfrm>
          <a:off x="59300" y="2811599"/>
          <a:ext cx="551487" cy="551487"/>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AA98C-B27F-4A5F-A365-DCDC443D5DBB}">
      <dsp:nvSpPr>
        <dsp:cNvPr id="0" name=""/>
        <dsp:cNvSpPr/>
      </dsp:nvSpPr>
      <dsp:spPr>
        <a:xfrm>
          <a:off x="864094" y="927"/>
          <a:ext cx="3160199" cy="563753"/>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金融市场的三个特征</a:t>
          </a:r>
        </a:p>
      </dsp:txBody>
      <dsp:txXfrm>
        <a:off x="880606" y="17439"/>
        <a:ext cx="3127175" cy="530729"/>
      </dsp:txXfrm>
    </dsp:sp>
    <dsp:sp modelId="{70E1A909-2357-4C8B-BE0D-E460499A6732}">
      <dsp:nvSpPr>
        <dsp:cNvPr id="0" name=""/>
        <dsp:cNvSpPr/>
      </dsp:nvSpPr>
      <dsp:spPr>
        <a:xfrm>
          <a:off x="1180114" y="564681"/>
          <a:ext cx="316019" cy="422815"/>
        </a:xfrm>
        <a:custGeom>
          <a:avLst/>
          <a:gdLst/>
          <a:ahLst/>
          <a:cxnLst/>
          <a:rect l="0" t="0" r="0" b="0"/>
          <a:pathLst>
            <a:path>
              <a:moveTo>
                <a:pt x="0" y="0"/>
              </a:moveTo>
              <a:lnTo>
                <a:pt x="0" y="422815"/>
              </a:lnTo>
              <a:lnTo>
                <a:pt x="316019" y="422815"/>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C11EAFF-9464-492F-AA3B-D3F8BCA138C5}">
      <dsp:nvSpPr>
        <dsp:cNvPr id="0" name=""/>
        <dsp:cNvSpPr/>
      </dsp:nvSpPr>
      <dsp:spPr>
        <a:xfrm>
          <a:off x="1496134" y="705619"/>
          <a:ext cx="2528159" cy="56375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金融自由化</a:t>
          </a:r>
        </a:p>
      </dsp:txBody>
      <dsp:txXfrm>
        <a:off x="1512646" y="722131"/>
        <a:ext cx="2495135" cy="530729"/>
      </dsp:txXfrm>
    </dsp:sp>
    <dsp:sp modelId="{D9BA6DFB-ABC2-47AA-A37B-58A4E86919F6}">
      <dsp:nvSpPr>
        <dsp:cNvPr id="0" name=""/>
        <dsp:cNvSpPr/>
      </dsp:nvSpPr>
      <dsp:spPr>
        <a:xfrm>
          <a:off x="1180114" y="564681"/>
          <a:ext cx="316019" cy="1127506"/>
        </a:xfrm>
        <a:custGeom>
          <a:avLst/>
          <a:gdLst/>
          <a:ahLst/>
          <a:cxnLst/>
          <a:rect l="0" t="0" r="0" b="0"/>
          <a:pathLst>
            <a:path>
              <a:moveTo>
                <a:pt x="0" y="0"/>
              </a:moveTo>
              <a:lnTo>
                <a:pt x="0" y="1127506"/>
              </a:lnTo>
              <a:lnTo>
                <a:pt x="316019" y="1127506"/>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32EDDBA-D739-4836-BFA5-98369C34A8C3}">
      <dsp:nvSpPr>
        <dsp:cNvPr id="0" name=""/>
        <dsp:cNvSpPr/>
      </dsp:nvSpPr>
      <dsp:spPr>
        <a:xfrm>
          <a:off x="1496134" y="1410311"/>
          <a:ext cx="2528159" cy="56375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金融行为证券化</a:t>
          </a:r>
        </a:p>
      </dsp:txBody>
      <dsp:txXfrm>
        <a:off x="1512646" y="1426823"/>
        <a:ext cx="2495135" cy="530729"/>
      </dsp:txXfrm>
    </dsp:sp>
    <dsp:sp modelId="{0D28E37F-1B8A-438C-8AEB-FC52908C2FA7}">
      <dsp:nvSpPr>
        <dsp:cNvPr id="0" name=""/>
        <dsp:cNvSpPr/>
      </dsp:nvSpPr>
      <dsp:spPr>
        <a:xfrm>
          <a:off x="1180114" y="564681"/>
          <a:ext cx="316019" cy="1832198"/>
        </a:xfrm>
        <a:custGeom>
          <a:avLst/>
          <a:gdLst/>
          <a:ahLst/>
          <a:cxnLst/>
          <a:rect l="0" t="0" r="0" b="0"/>
          <a:pathLst>
            <a:path>
              <a:moveTo>
                <a:pt x="0" y="0"/>
              </a:moveTo>
              <a:lnTo>
                <a:pt x="0" y="1832198"/>
              </a:lnTo>
              <a:lnTo>
                <a:pt x="316019" y="1832198"/>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8F6B685-2750-4B67-8199-619E58BBF914}">
      <dsp:nvSpPr>
        <dsp:cNvPr id="0" name=""/>
        <dsp:cNvSpPr/>
      </dsp:nvSpPr>
      <dsp:spPr>
        <a:xfrm>
          <a:off x="1496134" y="2115003"/>
          <a:ext cx="2528159" cy="56375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金融一体化</a:t>
          </a:r>
        </a:p>
      </dsp:txBody>
      <dsp:txXfrm>
        <a:off x="1512646" y="2131515"/>
        <a:ext cx="2495135" cy="530729"/>
      </dsp:txXfrm>
    </dsp:sp>
    <dsp:sp modelId="{8EBE8EBA-E94C-4AB8-B918-27E3898565EC}">
      <dsp:nvSpPr>
        <dsp:cNvPr id="0" name=""/>
        <dsp:cNvSpPr/>
      </dsp:nvSpPr>
      <dsp:spPr>
        <a:xfrm>
          <a:off x="4306170" y="927"/>
          <a:ext cx="3160199" cy="563753"/>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四种防范策略</a:t>
          </a:r>
        </a:p>
      </dsp:txBody>
      <dsp:txXfrm>
        <a:off x="4322682" y="17439"/>
        <a:ext cx="3127175" cy="530729"/>
      </dsp:txXfrm>
    </dsp:sp>
    <dsp:sp modelId="{415CA33C-A4CD-43E1-A835-2C4AF3C8E2FD}">
      <dsp:nvSpPr>
        <dsp:cNvPr id="0" name=""/>
        <dsp:cNvSpPr/>
      </dsp:nvSpPr>
      <dsp:spPr>
        <a:xfrm>
          <a:off x="4622190" y="564681"/>
          <a:ext cx="316019" cy="422815"/>
        </a:xfrm>
        <a:custGeom>
          <a:avLst/>
          <a:gdLst/>
          <a:ahLst/>
          <a:cxnLst/>
          <a:rect l="0" t="0" r="0" b="0"/>
          <a:pathLst>
            <a:path>
              <a:moveTo>
                <a:pt x="0" y="0"/>
              </a:moveTo>
              <a:lnTo>
                <a:pt x="0" y="422815"/>
              </a:lnTo>
              <a:lnTo>
                <a:pt x="316019" y="422815"/>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0D1DB4C-45A6-4605-829D-AEF02C006F78}">
      <dsp:nvSpPr>
        <dsp:cNvPr id="0" name=""/>
        <dsp:cNvSpPr/>
      </dsp:nvSpPr>
      <dsp:spPr>
        <a:xfrm>
          <a:off x="4938210" y="705619"/>
          <a:ext cx="4494838" cy="56375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投资小公司股票的策略</a:t>
          </a:r>
        </a:p>
      </dsp:txBody>
      <dsp:txXfrm>
        <a:off x="4954722" y="722131"/>
        <a:ext cx="4461814" cy="530729"/>
      </dsp:txXfrm>
    </dsp:sp>
    <dsp:sp modelId="{DD274B88-B4A6-466C-88F6-9C9987FD450F}">
      <dsp:nvSpPr>
        <dsp:cNvPr id="0" name=""/>
        <dsp:cNvSpPr/>
      </dsp:nvSpPr>
      <dsp:spPr>
        <a:xfrm>
          <a:off x="4622190" y="564681"/>
          <a:ext cx="316019" cy="1127506"/>
        </a:xfrm>
        <a:custGeom>
          <a:avLst/>
          <a:gdLst/>
          <a:ahLst/>
          <a:cxnLst/>
          <a:rect l="0" t="0" r="0" b="0"/>
          <a:pathLst>
            <a:path>
              <a:moveTo>
                <a:pt x="0" y="0"/>
              </a:moveTo>
              <a:lnTo>
                <a:pt x="0" y="1127506"/>
              </a:lnTo>
              <a:lnTo>
                <a:pt x="316019" y="1127506"/>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DCB30EC-75C0-4CC5-A1D7-D2E679FD153B}">
      <dsp:nvSpPr>
        <dsp:cNvPr id="0" name=""/>
        <dsp:cNvSpPr/>
      </dsp:nvSpPr>
      <dsp:spPr>
        <a:xfrm>
          <a:off x="4938210" y="1410311"/>
          <a:ext cx="4494838" cy="56375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反向投资策略</a:t>
          </a:r>
        </a:p>
      </dsp:txBody>
      <dsp:txXfrm>
        <a:off x="4954722" y="1426823"/>
        <a:ext cx="4461814" cy="530729"/>
      </dsp:txXfrm>
    </dsp:sp>
    <dsp:sp modelId="{25D2EC3E-EFCB-422A-92D0-808995A2AC83}">
      <dsp:nvSpPr>
        <dsp:cNvPr id="0" name=""/>
        <dsp:cNvSpPr/>
      </dsp:nvSpPr>
      <dsp:spPr>
        <a:xfrm>
          <a:off x="4622190" y="564681"/>
          <a:ext cx="316019" cy="1832198"/>
        </a:xfrm>
        <a:custGeom>
          <a:avLst/>
          <a:gdLst/>
          <a:ahLst/>
          <a:cxnLst/>
          <a:rect l="0" t="0" r="0" b="0"/>
          <a:pathLst>
            <a:path>
              <a:moveTo>
                <a:pt x="0" y="0"/>
              </a:moveTo>
              <a:lnTo>
                <a:pt x="0" y="1832198"/>
              </a:lnTo>
              <a:lnTo>
                <a:pt x="316019" y="1832198"/>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F5B165E-7CCA-490B-9602-052236DEF032}">
      <dsp:nvSpPr>
        <dsp:cNvPr id="0" name=""/>
        <dsp:cNvSpPr/>
      </dsp:nvSpPr>
      <dsp:spPr>
        <a:xfrm>
          <a:off x="4938210" y="2115003"/>
          <a:ext cx="4494838" cy="56375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成本平均策略和时间分散化策略</a:t>
          </a:r>
        </a:p>
      </dsp:txBody>
      <dsp:txXfrm>
        <a:off x="4954722" y="2131515"/>
        <a:ext cx="4461814" cy="530729"/>
      </dsp:txXfrm>
    </dsp:sp>
    <dsp:sp modelId="{61B80835-6FD6-41D6-8264-7EA38653A0E9}">
      <dsp:nvSpPr>
        <dsp:cNvPr id="0" name=""/>
        <dsp:cNvSpPr/>
      </dsp:nvSpPr>
      <dsp:spPr>
        <a:xfrm>
          <a:off x="4622190" y="564681"/>
          <a:ext cx="316019" cy="2536890"/>
        </a:xfrm>
        <a:custGeom>
          <a:avLst/>
          <a:gdLst/>
          <a:ahLst/>
          <a:cxnLst/>
          <a:rect l="0" t="0" r="0" b="0"/>
          <a:pathLst>
            <a:path>
              <a:moveTo>
                <a:pt x="0" y="0"/>
              </a:moveTo>
              <a:lnTo>
                <a:pt x="0" y="2536890"/>
              </a:lnTo>
              <a:lnTo>
                <a:pt x="316019" y="2536890"/>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70A0C27-3D79-49A9-8FEC-823405FB91EC}">
      <dsp:nvSpPr>
        <dsp:cNvPr id="0" name=""/>
        <dsp:cNvSpPr/>
      </dsp:nvSpPr>
      <dsp:spPr>
        <a:xfrm>
          <a:off x="4938210" y="2819694"/>
          <a:ext cx="4494838" cy="56375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动量交易策略</a:t>
          </a:r>
        </a:p>
      </dsp:txBody>
      <dsp:txXfrm>
        <a:off x="4954722" y="2836206"/>
        <a:ext cx="4461814" cy="53072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8BB14B-E133-49B1-B576-C66D6DFE5B43}">
      <dsp:nvSpPr>
        <dsp:cNvPr id="0" name=""/>
        <dsp:cNvSpPr/>
      </dsp:nvSpPr>
      <dsp:spPr>
        <a:xfrm>
          <a:off x="1966572" y="1423"/>
          <a:ext cx="7878635" cy="2911493"/>
        </a:xfrm>
        <a:prstGeom prst="rightArrow">
          <a:avLst>
            <a:gd name="adj1" fmla="val 75000"/>
            <a:gd name="adj2" fmla="val 5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新金融依托工业</a:t>
          </a:r>
          <a:r>
            <a:rPr lang="en-US" altLang="en-US" sz="1800" kern="1200" dirty="0">
              <a:latin typeface="微软雅黑" panose="020B0503020204020204" pitchFamily="34" charset="-122"/>
              <a:ea typeface="微软雅黑" panose="020B0503020204020204" pitchFamily="34" charset="-122"/>
            </a:rPr>
            <a:t>4.0 </a:t>
          </a:r>
          <a:r>
            <a:rPr lang="zh-CN" altLang="en-US" sz="1800" kern="1200" dirty="0">
              <a:latin typeface="微软雅黑" panose="020B0503020204020204" pitchFamily="34" charset="-122"/>
              <a:ea typeface="微软雅黑" panose="020B0503020204020204" pitchFamily="34" charset="-122"/>
            </a:rPr>
            <a:t>时代背景而产生</a:t>
          </a: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新金融对应新的生产要素</a:t>
          </a:r>
          <a:r>
            <a:rPr lang="en-US" altLang="en-US" sz="1800" kern="1200" dirty="0">
              <a:latin typeface="微软雅黑" panose="020B0503020204020204" pitchFamily="34" charset="-122"/>
              <a:ea typeface="微软雅黑" panose="020B0503020204020204" pitchFamily="34" charset="-122"/>
            </a:rPr>
            <a:t>, </a:t>
          </a:r>
          <a:r>
            <a:rPr lang="zh-CN" altLang="en-US" sz="1800" kern="1200" dirty="0">
              <a:latin typeface="微软雅黑" panose="020B0503020204020204" pitchFamily="34" charset="-122"/>
              <a:ea typeface="微软雅黑" panose="020B0503020204020204" pitchFamily="34" charset="-122"/>
            </a:rPr>
            <a:t>那就是信息数据资源</a:t>
          </a: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新金融具有普惠性质</a:t>
          </a: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新金融突破了时空限制</a:t>
          </a: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新金融的风险具有更强、更广、更快的扩散效应</a:t>
          </a:r>
        </a:p>
      </dsp:txBody>
      <dsp:txXfrm>
        <a:off x="1966572" y="365360"/>
        <a:ext cx="6786825" cy="2183619"/>
      </dsp:txXfrm>
    </dsp:sp>
    <dsp:sp modelId="{B0D90A9B-A78E-44EF-8406-1B9B90BD0936}">
      <dsp:nvSpPr>
        <dsp:cNvPr id="0" name=""/>
        <dsp:cNvSpPr/>
      </dsp:nvSpPr>
      <dsp:spPr>
        <a:xfrm>
          <a:off x="9" y="191296"/>
          <a:ext cx="1966562" cy="253174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w="101600" prst="riblet"/>
        </a:sp3d>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新金融现象的五个特征</a:t>
          </a:r>
        </a:p>
      </dsp:txBody>
      <dsp:txXfrm>
        <a:off x="96009" y="287296"/>
        <a:ext cx="1774562" cy="233974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DEA56582-7C0F-4784-8FA6-D9E8015E7CFD}" type="datetimeFigureOut">
              <a:rPr lang="zh-CN" altLang="en-US"/>
              <a:pPr>
                <a:defRPr/>
              </a:pPr>
              <a:t>2020/1/12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779652C7-79D7-4D5A-A8C6-219D27FC663D}" type="slidenum">
              <a:rPr lang="zh-CN" altLang="en-US"/>
              <a:pPr>
                <a:defRPr/>
              </a:pPr>
              <a:t>‹#›</a:t>
            </a:fld>
            <a:endParaRPr lang="zh-CN" altLang="en-US"/>
          </a:p>
        </p:txBody>
      </p:sp>
    </p:spTree>
    <p:extLst>
      <p:ext uri="{BB962C8B-B14F-4D97-AF65-F5344CB8AC3E}">
        <p14:creationId xmlns:p14="http://schemas.microsoft.com/office/powerpoint/2010/main" val="1231585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BE4470F3-AC6A-4D08-8E60-6C4863FDE942}" type="datetimeFigureOut">
              <a:rPr lang="zh-CN" altLang="en-US"/>
              <a:pPr>
                <a:defRPr/>
              </a:pPr>
              <a:t>2020/1/12</a:t>
            </a:fld>
            <a:endParaRPr lang="zh-CN" altLang="en-US"/>
          </a:p>
        </p:txBody>
      </p:sp>
      <p:sp>
        <p:nvSpPr>
          <p:cNvPr id="4" name="幻灯片图像占位符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560B4B3D-681B-4F22-AF47-E006ECFDCBC8}" type="slidenum">
              <a:rPr lang="zh-CN" altLang="en-US"/>
              <a:pPr>
                <a:defRPr/>
              </a:pPr>
              <a:t>‹#›</a:t>
            </a:fld>
            <a:endParaRPr lang="zh-CN" altLang="en-US"/>
          </a:p>
        </p:txBody>
      </p:sp>
    </p:spTree>
    <p:extLst>
      <p:ext uri="{BB962C8B-B14F-4D97-AF65-F5344CB8AC3E}">
        <p14:creationId xmlns:p14="http://schemas.microsoft.com/office/powerpoint/2010/main" val="19934467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pic>
        <p:nvPicPr>
          <p:cNvPr id="11" name="Picture 8">
            <a:hlinkClick r:id="" action="ppaction://hlinkshowjump?jump=previousslide"/>
          </p:cNvPr>
          <p:cNvPicPr>
            <a:picLocks noChangeArrowheads="1"/>
          </p:cNvPicPr>
          <p:nvPr userDrawn="1"/>
        </p:nvPicPr>
        <p:blipFill>
          <a:blip r:embed="rId2"/>
          <a:srcRect r="-1076"/>
          <a:stretch>
            <a:fillRect/>
          </a:stretch>
        </p:blipFill>
        <p:spPr bwMode="auto">
          <a:xfrm>
            <a:off x="274638" y="6200775"/>
            <a:ext cx="468312" cy="468313"/>
          </a:xfrm>
          <a:prstGeom prst="rect">
            <a:avLst/>
          </a:prstGeom>
          <a:noFill/>
          <a:ln w="9525">
            <a:noFill/>
            <a:miter lim="800000"/>
            <a:headEnd/>
            <a:tailEnd/>
          </a:ln>
        </p:spPr>
      </p:pic>
      <p:sp>
        <p:nvSpPr>
          <p:cNvPr id="15" name="Title Tile"/>
          <p:cNvSpPr>
            <a:spLocks/>
          </p:cNvSpPr>
          <p:nvPr userDrawn="1"/>
        </p:nvSpPr>
        <p:spPr bwMode="auto">
          <a:xfrm>
            <a:off x="3219450" y="285273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16" name="Arrow Bar"/>
          <p:cNvSpPr>
            <a:spLocks/>
          </p:cNvSpPr>
          <p:nvPr userDrawn="1"/>
        </p:nvSpPr>
        <p:spPr bwMode="auto">
          <a:xfrm>
            <a:off x="3219450" y="3716338"/>
            <a:ext cx="7999413" cy="936625"/>
          </a:xfrm>
          <a:prstGeom prst="rect">
            <a:avLst/>
          </a:prstGeom>
          <a:solidFill>
            <a:schemeClr val="accent1">
              <a:lumMod val="50000"/>
            </a:schemeClr>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17" name="Circle Arrow"/>
          <p:cNvSpPr>
            <a:spLocks noEditPoints="1" noChangeArrowheads="1"/>
          </p:cNvSpPr>
          <p:nvPr userDrawn="1"/>
        </p:nvSpPr>
        <p:spPr bwMode="auto">
          <a:xfrm rot="5400000">
            <a:off x="10294938" y="1970088"/>
            <a:ext cx="630237" cy="630237"/>
          </a:xfrm>
          <a:custGeom>
            <a:avLst/>
            <a:gdLst/>
            <a:ahLst/>
            <a:cxnLst/>
            <a:rect l="0" t="0" r="0" b="0"/>
            <a:pathLst/>
          </a:custGeom>
          <a:solidFill>
            <a:srgbClr val="FFFFFF"/>
          </a:solidFill>
          <a:ln w="9525" cmpd="sng">
            <a:noFill/>
            <a:miter lim="800000"/>
            <a:headEnd/>
            <a:tailEnd/>
          </a:ln>
        </p:spPr>
        <p:txBody>
          <a:bodyPr lIns="68550" tIns="34276" rIns="68550" bIns="34276"/>
          <a:lstStyle/>
          <a:p>
            <a:endParaRPr lang="zh-CN" altLang="en-US"/>
          </a:p>
        </p:txBody>
      </p:sp>
      <p:sp>
        <p:nvSpPr>
          <p:cNvPr id="18" name="Title 1"/>
          <p:cNvSpPr>
            <a:spLocks noChangeArrowheads="1"/>
          </p:cNvSpPr>
          <p:nvPr userDrawn="1"/>
        </p:nvSpPr>
        <p:spPr bwMode="auto">
          <a:xfrm>
            <a:off x="3076575" y="2276475"/>
            <a:ext cx="4587875" cy="1909763"/>
          </a:xfrm>
          <a:prstGeom prst="rect">
            <a:avLst/>
          </a:prstGeom>
          <a:noFill/>
          <a:ln w="9525">
            <a:noFill/>
            <a:miter lim="800000"/>
            <a:headEnd/>
            <a:tailEnd/>
          </a:ln>
        </p:spPr>
        <p:txBody>
          <a:bodyPr lIns="0" tIns="0" rIns="0" bIns="0" anchor="ctr"/>
          <a:lstStyle/>
          <a:p>
            <a:pPr indent="457200">
              <a:lnSpc>
                <a:spcPct val="130000"/>
              </a:lnSpc>
            </a:pPr>
            <a:endParaRPr lang="zh-CN" altLang="en-US" dirty="0"/>
          </a:p>
        </p:txBody>
      </p:sp>
      <p:sp>
        <p:nvSpPr>
          <p:cNvPr id="19" name="Rectangle 19"/>
          <p:cNvSpPr>
            <a:spLocks/>
          </p:cNvSpPr>
          <p:nvPr userDrawn="1"/>
        </p:nvSpPr>
        <p:spPr bwMode="auto">
          <a:xfrm>
            <a:off x="1135063" y="1700213"/>
            <a:ext cx="1865312" cy="4249737"/>
          </a:xfrm>
          <a:prstGeom prst="rect">
            <a:avLst/>
          </a:prstGeom>
          <a:solidFill>
            <a:schemeClr val="accent1">
              <a:lumMod val="50000"/>
            </a:schemeClr>
          </a:solidFill>
          <a:ln w="9525">
            <a:noFill/>
            <a:miter lim="800000"/>
            <a:headEnd/>
            <a:tailEnd/>
          </a:ln>
        </p:spPr>
        <p:txBody>
          <a:bodyPr lIns="91436" tIns="45718" rIns="91436" bIns="45718" anchor="ctr"/>
          <a:lstStyle/>
          <a:p>
            <a:pPr algn="ctr"/>
            <a:endParaRPr lang="zh-CN" altLang="zh-CN" sz="1700" b="1" i="1" dirty="0">
              <a:solidFill>
                <a:srgbClr val="FFFFFF"/>
              </a:solidFill>
              <a:latin typeface="Segoe UI" pitchFamily="34" charset="0"/>
              <a:sym typeface="Segoe UI" pitchFamily="34" charset="0"/>
            </a:endParaRPr>
          </a:p>
        </p:txBody>
      </p:sp>
      <p:sp>
        <p:nvSpPr>
          <p:cNvPr id="20" name="Text Box 21"/>
          <p:cNvSpPr txBox="1">
            <a:spLocks noChangeArrowheads="1"/>
          </p:cNvSpPr>
          <p:nvPr userDrawn="1"/>
        </p:nvSpPr>
        <p:spPr bwMode="auto">
          <a:xfrm>
            <a:off x="3362325" y="1989138"/>
            <a:ext cx="5113338" cy="366712"/>
          </a:xfrm>
          <a:prstGeom prst="rect">
            <a:avLst/>
          </a:prstGeom>
          <a:noFill/>
          <a:ln w="9525">
            <a:noFill/>
            <a:miter lim="800000"/>
            <a:headEnd/>
            <a:tailEnd/>
          </a:ln>
          <a:effectLst/>
        </p:spPr>
        <p:txBody>
          <a:bodyPr>
            <a:spAutoFit/>
          </a:bodyPr>
          <a:lstStyle/>
          <a:p>
            <a:pPr>
              <a:spcBef>
                <a:spcPct val="50000"/>
              </a:spcBef>
            </a:pPr>
            <a:r>
              <a:rPr lang="en-US" altLang="zh-CN"/>
              <a:t>1.</a:t>
            </a:r>
            <a:r>
              <a:rPr lang="zh-CN" altLang="en-US"/>
              <a:t>掌握市场营销学的定义</a:t>
            </a:r>
          </a:p>
        </p:txBody>
      </p:sp>
      <p:sp>
        <p:nvSpPr>
          <p:cNvPr id="22" name="Arrow Bar"/>
          <p:cNvSpPr>
            <a:spLocks/>
          </p:cNvSpPr>
          <p:nvPr userDrawn="1"/>
        </p:nvSpPr>
        <p:spPr bwMode="auto">
          <a:xfrm>
            <a:off x="3219450" y="1773238"/>
            <a:ext cx="7999413" cy="936625"/>
          </a:xfrm>
          <a:prstGeom prst="rect">
            <a:avLst/>
          </a:prstGeom>
          <a:solidFill>
            <a:schemeClr val="accent1">
              <a:lumMod val="50000"/>
            </a:schemeClr>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25" name="Text Box 26"/>
          <p:cNvSpPr txBox="1">
            <a:spLocks noChangeArrowheads="1"/>
          </p:cNvSpPr>
          <p:nvPr userDrawn="1"/>
        </p:nvSpPr>
        <p:spPr bwMode="auto">
          <a:xfrm>
            <a:off x="3362325" y="5084763"/>
            <a:ext cx="5113338" cy="366712"/>
          </a:xfrm>
          <a:prstGeom prst="rect">
            <a:avLst/>
          </a:prstGeom>
          <a:noFill/>
          <a:ln w="9525">
            <a:noFill/>
            <a:miter lim="800000"/>
            <a:headEnd/>
            <a:tailEnd/>
          </a:ln>
          <a:effectLst/>
        </p:spPr>
        <p:txBody>
          <a:bodyPr>
            <a:spAutoFit/>
          </a:bodyPr>
          <a:lstStyle/>
          <a:p>
            <a:pPr>
              <a:spcBef>
                <a:spcPct val="50000"/>
              </a:spcBef>
            </a:pPr>
            <a:r>
              <a:rPr lang="en-US" altLang="zh-CN"/>
              <a:t>1.</a:t>
            </a:r>
            <a:r>
              <a:rPr lang="zh-CN" altLang="en-US"/>
              <a:t>掌握市场营销学的定义</a:t>
            </a:r>
          </a:p>
        </p:txBody>
      </p:sp>
      <p:sp>
        <p:nvSpPr>
          <p:cNvPr id="26" name="Title Tile"/>
          <p:cNvSpPr>
            <a:spLocks/>
          </p:cNvSpPr>
          <p:nvPr userDrawn="1"/>
        </p:nvSpPr>
        <p:spPr bwMode="auto">
          <a:xfrm>
            <a:off x="3219450" y="494188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spTree>
    <p:extLst>
      <p:ext uri="{BB962C8B-B14F-4D97-AF65-F5344CB8AC3E}">
        <p14:creationId xmlns:p14="http://schemas.microsoft.com/office/powerpoint/2010/main" val="237316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58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4788" cy="365125"/>
          </a:xfrm>
          <a:prstGeom prst="rect">
            <a:avLst/>
          </a:prstGeom>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21036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2195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4788" cy="365125"/>
          </a:xfrm>
          <a:prstGeom prst="rect">
            <a:avLst/>
          </a:prstGeom>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400884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5588" y="1122363"/>
            <a:ext cx="9148762"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5588" y="3602038"/>
            <a:ext cx="91487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8284EC-1ED5-49C1-9EFD-D7D3705114E2}" type="slidenum">
              <a:rPr lang="zh-CN" altLang="en-US" smtClean="0"/>
              <a:t>‹#›</a:t>
            </a:fld>
            <a:endParaRPr lang="zh-CN" altLang="en-US"/>
          </a:p>
        </p:txBody>
      </p:sp>
    </p:spTree>
    <p:extLst>
      <p:ext uri="{BB962C8B-B14F-4D97-AF65-F5344CB8AC3E}">
        <p14:creationId xmlns:p14="http://schemas.microsoft.com/office/powerpoint/2010/main" val="372458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2195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40188" y="6356350"/>
            <a:ext cx="41179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Rectangle 8"/>
          <p:cNvSpPr>
            <a:spLocks/>
          </p:cNvSpPr>
          <p:nvPr/>
        </p:nvSpPr>
        <p:spPr bwMode="auto">
          <a:xfrm>
            <a:off x="1128713" y="-9525"/>
            <a:ext cx="3458294" cy="974725"/>
          </a:xfrm>
          <a:prstGeom prst="rect">
            <a:avLst/>
          </a:prstGeom>
          <a:solidFill>
            <a:schemeClr val="accent1">
              <a:lumMod val="50000"/>
            </a:schemeClr>
          </a:solidFill>
          <a:ln w="9525">
            <a:noFill/>
            <a:miter lim="800000"/>
            <a:headEnd/>
            <a:tailEnd/>
          </a:ln>
        </p:spPr>
        <p:txBody>
          <a:bodyPr lIns="91436" tIns="45718" rIns="91436" bIns="45718" anchor="ctr"/>
          <a:lstStyle/>
          <a:p>
            <a:endParaRPr lang="zh-CN" altLang="zh-CN" sz="2800" b="1" dirty="0">
              <a:solidFill>
                <a:schemeClr val="bg1"/>
              </a:solidFill>
              <a:latin typeface="Calibri" pitchFamily="34" charset="0"/>
              <a:sym typeface="Calibri" pitchFamily="34" charset="0"/>
            </a:endParaRPr>
          </a:p>
        </p:txBody>
      </p:sp>
      <p:pic>
        <p:nvPicPr>
          <p:cNvPr id="10" name="Picture 8">
            <a:hlinkClick r:id="" action="ppaction://hlinkshowjump?jump=nextslide"/>
          </p:cNvPr>
          <p:cNvPicPr>
            <a:picLocks noChangeAspect="1" noChangeArrowheads="1"/>
          </p:cNvPicPr>
          <p:nvPr/>
        </p:nvPicPr>
        <p:blipFill>
          <a:blip r:embed="rId8">
            <a:duotone>
              <a:prstClr val="black"/>
              <a:schemeClr val="tx2">
                <a:tint val="45000"/>
                <a:satMod val="400000"/>
              </a:schemeClr>
            </a:duotone>
          </a:blip>
          <a:srcRect l="-1076" t="-1851"/>
          <a:stretch>
            <a:fillRect/>
          </a:stretch>
        </p:blipFill>
        <p:spPr bwMode="auto">
          <a:xfrm>
            <a:off x="4797926" y="88997"/>
            <a:ext cx="785812" cy="792162"/>
          </a:xfrm>
          <a:prstGeom prst="rect">
            <a:avLst/>
          </a:prstGeom>
          <a:solidFill>
            <a:schemeClr val="bg1"/>
          </a:solidFill>
          <a:ln w="9525">
            <a:noFill/>
            <a:miter lim="800000"/>
            <a:headEnd/>
            <a:tailEnd/>
          </a:ln>
        </p:spPr>
      </p:pic>
      <p:pic>
        <p:nvPicPr>
          <p:cNvPr id="11" name="Picture 8">
            <a:hlinkClick r:id="" action="ppaction://hlinkshowjump?jump=previousslide"/>
          </p:cNvPr>
          <p:cNvPicPr>
            <a:picLocks noChangeArrowheads="1"/>
          </p:cNvPicPr>
          <p:nvPr/>
        </p:nvPicPr>
        <p:blipFill>
          <a:blip r:embed="rId9"/>
          <a:srcRect r="-1076"/>
          <a:stretch>
            <a:fillRect/>
          </a:stretch>
        </p:blipFill>
        <p:spPr bwMode="auto">
          <a:xfrm>
            <a:off x="274638" y="6200775"/>
            <a:ext cx="468312" cy="468313"/>
          </a:xfrm>
          <a:prstGeom prst="rect">
            <a:avLst/>
          </a:prstGeom>
          <a:noFill/>
          <a:ln w="9525">
            <a:noFill/>
            <a:miter lim="800000"/>
            <a:headEnd/>
            <a:tailEnd/>
          </a:ln>
        </p:spPr>
      </p:pic>
      <p:sp>
        <p:nvSpPr>
          <p:cNvPr id="13" name="矩形 27"/>
          <p:cNvSpPr>
            <a:spLocks/>
          </p:cNvSpPr>
          <p:nvPr/>
        </p:nvSpPr>
        <p:spPr bwMode="auto">
          <a:xfrm>
            <a:off x="1128713" y="1052513"/>
            <a:ext cx="11069637" cy="98425"/>
          </a:xfrm>
          <a:prstGeom prst="rect">
            <a:avLst/>
          </a:prstGeom>
          <a:solidFill>
            <a:schemeClr val="tx2">
              <a:lumMod val="40000"/>
              <a:lumOff val="60000"/>
            </a:schemeClr>
          </a:solidFill>
          <a:ln w="9525">
            <a:noFill/>
            <a:miter lim="800000"/>
            <a:headEnd/>
            <a:tailEnd/>
          </a:ln>
        </p:spPr>
        <p:txBody>
          <a:bodyPr lIns="91436" tIns="45718" rIns="91436" bIns="45718" anchor="ctr"/>
          <a:lstStyle/>
          <a:p>
            <a:endParaRPr lang="zh-CN" altLang="zh-CN" sz="2200">
              <a:solidFill>
                <a:srgbClr val="FFFFFF"/>
              </a:solidFill>
              <a:latin typeface="宋体" charset="-122"/>
              <a:sym typeface="宋体" charset="-122"/>
            </a:endParaRPr>
          </a:p>
        </p:txBody>
      </p:sp>
      <p:sp>
        <p:nvSpPr>
          <p:cNvPr id="15" name="Title Tile"/>
          <p:cNvSpPr>
            <a:spLocks/>
          </p:cNvSpPr>
          <p:nvPr/>
        </p:nvSpPr>
        <p:spPr bwMode="auto">
          <a:xfrm>
            <a:off x="3219450" y="285273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sp>
        <p:nvSpPr>
          <p:cNvPr id="17" name="Circle Arrow"/>
          <p:cNvSpPr>
            <a:spLocks noEditPoints="1" noChangeArrowheads="1"/>
          </p:cNvSpPr>
          <p:nvPr/>
        </p:nvSpPr>
        <p:spPr bwMode="auto">
          <a:xfrm rot="5400000">
            <a:off x="10294938" y="1970088"/>
            <a:ext cx="630237" cy="630237"/>
          </a:xfrm>
          <a:custGeom>
            <a:avLst/>
            <a:gdLst/>
            <a:ahLst/>
            <a:cxnLst/>
            <a:rect l="0" t="0" r="0" b="0"/>
            <a:pathLst/>
          </a:custGeom>
          <a:solidFill>
            <a:srgbClr val="FFFFFF"/>
          </a:solidFill>
          <a:ln w="9525" cmpd="sng">
            <a:noFill/>
            <a:miter lim="800000"/>
            <a:headEnd/>
            <a:tailEnd/>
          </a:ln>
        </p:spPr>
        <p:txBody>
          <a:bodyPr lIns="68550" tIns="34276" rIns="68550" bIns="34276"/>
          <a:lstStyle/>
          <a:p>
            <a:endParaRPr lang="zh-CN" altLang="en-US"/>
          </a:p>
        </p:txBody>
      </p:sp>
      <p:sp>
        <p:nvSpPr>
          <p:cNvPr id="25" name="Text Box 26"/>
          <p:cNvSpPr txBox="1">
            <a:spLocks noChangeArrowheads="1"/>
          </p:cNvSpPr>
          <p:nvPr/>
        </p:nvSpPr>
        <p:spPr bwMode="auto">
          <a:xfrm>
            <a:off x="3362325" y="5084763"/>
            <a:ext cx="5113338" cy="366712"/>
          </a:xfrm>
          <a:prstGeom prst="rect">
            <a:avLst/>
          </a:prstGeom>
          <a:noFill/>
          <a:ln w="9525">
            <a:noFill/>
            <a:miter lim="800000"/>
            <a:headEnd/>
            <a:tailEnd/>
          </a:ln>
          <a:effectLst/>
        </p:spPr>
        <p:txBody>
          <a:bodyPr>
            <a:spAutoFit/>
          </a:bodyPr>
          <a:lstStyle/>
          <a:p>
            <a:pPr>
              <a:spcBef>
                <a:spcPct val="50000"/>
              </a:spcBef>
            </a:pPr>
            <a:r>
              <a:rPr lang="en-US" altLang="zh-CN" dirty="0"/>
              <a:t>1.</a:t>
            </a:r>
            <a:r>
              <a:rPr lang="zh-CN" altLang="en-US" dirty="0"/>
              <a:t>掌握市场营销学的定义</a:t>
            </a:r>
          </a:p>
        </p:txBody>
      </p:sp>
      <p:sp>
        <p:nvSpPr>
          <p:cNvPr id="26" name="Title Tile"/>
          <p:cNvSpPr>
            <a:spLocks/>
          </p:cNvSpPr>
          <p:nvPr/>
        </p:nvSpPr>
        <p:spPr bwMode="auto">
          <a:xfrm>
            <a:off x="3219450" y="494188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99102717"/>
              </p:ext>
            </p:extLst>
          </p:nvPr>
        </p:nvGraphicFramePr>
        <p:xfrm>
          <a:off x="554560" y="260649"/>
          <a:ext cx="360040" cy="360040"/>
        </p:xfrm>
        <a:graphic>
          <a:graphicData uri="http://schemas.openxmlformats.org/presentationml/2006/ole">
            <mc:AlternateContent xmlns:mc="http://schemas.openxmlformats.org/markup-compatibility/2006">
              <mc:Choice xmlns:v="urn:schemas-microsoft-com:vml" Requires="v">
                <p:oleObj spid="_x0000_s12481" r:id="rId10" imgW="1929960" imgH="1929960" progId="">
                  <p:embed/>
                </p:oleObj>
              </mc:Choice>
              <mc:Fallback>
                <p:oleObj r:id="rId10" imgW="1929960" imgH="1929960" progId="">
                  <p:embed/>
                  <p:pic>
                    <p:nvPicPr>
                      <p:cNvPr id="5" name="对象 4"/>
                      <p:cNvPicPr/>
                      <p:nvPr/>
                    </p:nvPicPr>
                    <p:blipFill>
                      <a:blip r:embed="rId11"/>
                      <a:stretch>
                        <a:fillRect/>
                      </a:stretch>
                    </p:blipFill>
                    <p:spPr>
                      <a:xfrm>
                        <a:off x="554560" y="260649"/>
                        <a:ext cx="360040" cy="360040"/>
                      </a:xfrm>
                      <a:prstGeom prst="rect">
                        <a:avLst/>
                      </a:prstGeom>
                    </p:spPr>
                  </p:pic>
                </p:oleObj>
              </mc:Fallback>
            </mc:AlternateContent>
          </a:graphicData>
        </a:graphic>
      </p:graphicFrame>
      <p:pic>
        <p:nvPicPr>
          <p:cNvPr id="4" name="图片 3"/>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39958" y="6319838"/>
            <a:ext cx="3118433" cy="490609"/>
          </a:xfrm>
          <a:prstGeom prst="rect">
            <a:avLst/>
          </a:prstGeom>
        </p:spPr>
      </p:pic>
    </p:spTree>
    <p:extLst>
      <p:ext uri="{BB962C8B-B14F-4D97-AF65-F5344CB8AC3E}">
        <p14:creationId xmlns:p14="http://schemas.microsoft.com/office/powerpoint/2010/main" val="2970436578"/>
      </p:ext>
    </p:extLst>
  </p:cSld>
  <p:clrMap bg1="lt1" tx1="dk1" bg2="lt2" tx2="dk2" accent1="accent1" accent2="accent2" accent3="accent3" accent4="accent4" accent5="accent5" accent6="accent6" hlink="hlink" folHlink="folHlink"/>
  <p:sldLayoutIdLst>
    <p:sldLayoutId id="2147483690" r:id="rId1"/>
    <p:sldLayoutId id="2147483702" r:id="rId2"/>
    <p:sldLayoutId id="2147483696" r:id="rId3"/>
    <p:sldLayoutId id="2147483699" r:id="rId4"/>
    <p:sldLayoutId id="2147483720"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tags" Target="../tags/tag39.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tags" Target="../tags/tag38.xml"/><Relationship Id="rId2" Type="http://schemas.openxmlformats.org/officeDocument/2006/relationships/tags" Target="../tags/tag23.xml"/><Relationship Id="rId16" Type="http://schemas.openxmlformats.org/officeDocument/2006/relationships/tags" Target="../tags/tag37.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tags" Target="../tags/tag36.xml"/><Relationship Id="rId10" Type="http://schemas.openxmlformats.org/officeDocument/2006/relationships/tags" Target="../tags/tag31.xml"/><Relationship Id="rId19"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8" Type="http://schemas.openxmlformats.org/officeDocument/2006/relationships/tags" Target="../tags/tag47.xml"/><Relationship Id="rId3" Type="http://schemas.openxmlformats.org/officeDocument/2006/relationships/tags" Target="../tags/tag42.xml"/><Relationship Id="rId7" Type="http://schemas.openxmlformats.org/officeDocument/2006/relationships/tags" Target="../tags/tag46.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9"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slideLayout" Target="../slideLayouts/slideLayout2.xml"/><Relationship Id="rId4" Type="http://schemas.openxmlformats.org/officeDocument/2006/relationships/tags" Target="../tags/tag10.xml"/><Relationship Id="rId9" Type="http://schemas.openxmlformats.org/officeDocument/2006/relationships/tags" Target="../tags/tag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矩形 1"/>
          <p:cNvSpPr>
            <a:spLocks noChangeArrowheads="1"/>
          </p:cNvSpPr>
          <p:nvPr/>
        </p:nvSpPr>
        <p:spPr bwMode="auto">
          <a:xfrm>
            <a:off x="4298974" y="414399"/>
            <a:ext cx="5616625" cy="615587"/>
          </a:xfrm>
          <a:prstGeom prst="rect">
            <a:avLst/>
          </a:prstGeom>
          <a:noFill/>
          <a:ln w="9525">
            <a:noFill/>
            <a:miter lim="800000"/>
            <a:headEnd/>
            <a:tailEnd/>
          </a:ln>
        </p:spPr>
        <p:txBody>
          <a:bodyPr wrap="square" lIns="121954" tIns="60977" rIns="121954" bIns="60977">
            <a:spAutoFit/>
          </a:bodyPr>
          <a:lstStyle/>
          <a:p>
            <a:pPr algn="ctr" defTabSz="609600"/>
            <a:r>
              <a:rPr kumimoji="1" lang="zh-CN" altLang="en-US" sz="3200" b="1" dirty="0">
                <a:solidFill>
                  <a:schemeClr val="tx2"/>
                </a:solidFill>
                <a:latin typeface="Century Gothic"/>
                <a:ea typeface="微软雅黑" panose="020B0503020204020204" pitchFamily="34" charset="-122"/>
                <a:cs typeface="微软雅黑"/>
              </a:rPr>
              <a:t>第一章    金融风险概述</a:t>
            </a:r>
          </a:p>
        </p:txBody>
      </p:sp>
      <p:grpSp>
        <p:nvGrpSpPr>
          <p:cNvPr id="31" name="组合 30"/>
          <p:cNvGrpSpPr/>
          <p:nvPr/>
        </p:nvGrpSpPr>
        <p:grpSpPr>
          <a:xfrm>
            <a:off x="19528" y="1713872"/>
            <a:ext cx="12190364" cy="1075783"/>
            <a:chOff x="0" y="964109"/>
            <a:chExt cx="12190364" cy="1075783"/>
          </a:xfrm>
        </p:grpSpPr>
        <p:sp>
          <p:nvSpPr>
            <p:cNvPr id="34" name="矩形 33"/>
            <p:cNvSpPr>
              <a:spLocks noChangeArrowheads="1"/>
            </p:cNvSpPr>
            <p:nvPr/>
          </p:nvSpPr>
          <p:spPr bwMode="auto">
            <a:xfrm>
              <a:off x="2206577" y="1430371"/>
              <a:ext cx="9983787" cy="594509"/>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第一节     金融风险的概念、 种类及特征</a:t>
              </a:r>
            </a:p>
          </p:txBody>
        </p:sp>
        <p:grpSp>
          <p:nvGrpSpPr>
            <p:cNvPr id="35" name="组合 34"/>
            <p:cNvGrpSpPr/>
            <p:nvPr/>
          </p:nvGrpSpPr>
          <p:grpSpPr>
            <a:xfrm>
              <a:off x="0" y="964109"/>
              <a:ext cx="1441450" cy="832314"/>
              <a:chOff x="0" y="1344613"/>
              <a:chExt cx="1441450" cy="1244600"/>
            </a:xfrm>
          </p:grpSpPr>
          <p:sp>
            <p:nvSpPr>
              <p:cNvPr id="38" name="矩形 37"/>
              <p:cNvSpPr>
                <a:spLocks noChangeArrowheads="1"/>
              </p:cNvSpPr>
              <p:nvPr/>
            </p:nvSpPr>
            <p:spPr bwMode="auto">
              <a:xfrm>
                <a:off x="0" y="1344613"/>
                <a:ext cx="1441450" cy="1244600"/>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39" name="文本框 15"/>
              <p:cNvSpPr txBox="1">
                <a:spLocks noChangeArrowheads="1"/>
              </p:cNvSpPr>
              <p:nvPr/>
            </p:nvSpPr>
            <p:spPr bwMode="auto">
              <a:xfrm>
                <a:off x="218922" y="1432755"/>
                <a:ext cx="820165" cy="1104611"/>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01</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36" name="矩形 19"/>
            <p:cNvSpPr>
              <a:spLocks noChangeArrowheads="1"/>
            </p:cNvSpPr>
            <p:nvPr/>
          </p:nvSpPr>
          <p:spPr bwMode="auto">
            <a:xfrm>
              <a:off x="3230540" y="1623665"/>
              <a:ext cx="8940800" cy="383216"/>
            </a:xfrm>
            <a:prstGeom prst="rect">
              <a:avLst/>
            </a:prstGeom>
            <a:noFill/>
            <a:ln w="9525">
              <a:noFill/>
              <a:miter lim="800000"/>
              <a:headEnd/>
              <a:tailEnd/>
            </a:ln>
          </p:spPr>
          <p:txBody>
            <a:bodyPr lIns="121954" tIns="60977" rIns="121954" bIns="60977">
              <a:spAutoFit/>
            </a:bodyPr>
            <a:lstStyle/>
            <a:p>
              <a:pPr defTabSz="609600">
                <a:lnSpc>
                  <a:spcPct val="130000"/>
                </a:lnSpc>
              </a:pPr>
              <a:endParaRPr lang="zh-CN" altLang="en-US" sz="1300" dirty="0">
                <a:solidFill>
                  <a:srgbClr val="FFFFFF"/>
                </a:solidFill>
                <a:latin typeface="微软雅黑" panose="020B0503020204020204" pitchFamily="34" charset="-122"/>
                <a:ea typeface="微软雅黑" panose="020B0503020204020204" pitchFamily="34" charset="-122"/>
                <a:cs typeface="微软雅黑"/>
              </a:endParaRPr>
            </a:p>
          </p:txBody>
        </p:sp>
        <p:sp>
          <p:nvSpPr>
            <p:cNvPr id="37" name="任意多边形 36"/>
            <p:cNvSpPr/>
            <p:nvPr/>
          </p:nvSpPr>
          <p:spPr>
            <a:xfrm>
              <a:off x="1413164" y="983674"/>
              <a:ext cx="817418"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bg2">
                <a:lumMod val="2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grpSp>
        <p:nvGrpSpPr>
          <p:cNvPr id="40" name="组合 39"/>
          <p:cNvGrpSpPr/>
          <p:nvPr/>
        </p:nvGrpSpPr>
        <p:grpSpPr>
          <a:xfrm>
            <a:off x="19528" y="2529862"/>
            <a:ext cx="12165902" cy="1056218"/>
            <a:chOff x="24462" y="983674"/>
            <a:chExt cx="12165902" cy="1056218"/>
          </a:xfrm>
          <a:solidFill>
            <a:schemeClr val="accent1">
              <a:lumMod val="75000"/>
            </a:schemeClr>
          </a:solidFill>
        </p:grpSpPr>
        <p:sp>
          <p:nvSpPr>
            <p:cNvPr id="41" name="矩形 40"/>
            <p:cNvSpPr>
              <a:spLocks noChangeArrowheads="1"/>
            </p:cNvSpPr>
            <p:nvPr/>
          </p:nvSpPr>
          <p:spPr bwMode="auto">
            <a:xfrm>
              <a:off x="2206577" y="1430371"/>
              <a:ext cx="9983787" cy="594509"/>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第二节    金融风险的危害</a:t>
              </a:r>
            </a:p>
          </p:txBody>
        </p:sp>
        <p:grpSp>
          <p:nvGrpSpPr>
            <p:cNvPr id="42" name="组合 41"/>
            <p:cNvGrpSpPr/>
            <p:nvPr/>
          </p:nvGrpSpPr>
          <p:grpSpPr>
            <a:xfrm>
              <a:off x="24462" y="1014214"/>
              <a:ext cx="1441450" cy="832314"/>
              <a:chOff x="24462" y="1419537"/>
              <a:chExt cx="1441450" cy="1244600"/>
            </a:xfrm>
            <a:grpFill/>
          </p:grpSpPr>
          <p:sp>
            <p:nvSpPr>
              <p:cNvPr id="63" name="矩形 62"/>
              <p:cNvSpPr>
                <a:spLocks noChangeArrowheads="1"/>
              </p:cNvSpPr>
              <p:nvPr/>
            </p:nvSpPr>
            <p:spPr bwMode="auto">
              <a:xfrm>
                <a:off x="24462" y="1419537"/>
                <a:ext cx="1441450" cy="1244600"/>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64" name="文本框 15"/>
              <p:cNvSpPr txBox="1">
                <a:spLocks noChangeArrowheads="1"/>
              </p:cNvSpPr>
              <p:nvPr/>
            </p:nvSpPr>
            <p:spPr bwMode="auto">
              <a:xfrm>
                <a:off x="243384" y="1506106"/>
                <a:ext cx="820165" cy="1104611"/>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02</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43" name="任意多边形 42"/>
            <p:cNvSpPr/>
            <p:nvPr/>
          </p:nvSpPr>
          <p:spPr>
            <a:xfrm>
              <a:off x="1437626" y="983674"/>
              <a:ext cx="792956"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accent1">
                <a:lumMod val="5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grpSp>
        <p:nvGrpSpPr>
          <p:cNvPr id="18" name="组合 17"/>
          <p:cNvGrpSpPr/>
          <p:nvPr/>
        </p:nvGrpSpPr>
        <p:grpSpPr>
          <a:xfrm>
            <a:off x="19795" y="3392716"/>
            <a:ext cx="12190364" cy="1075783"/>
            <a:chOff x="0" y="964109"/>
            <a:chExt cx="12190364" cy="1075783"/>
          </a:xfrm>
        </p:grpSpPr>
        <p:sp>
          <p:nvSpPr>
            <p:cNvPr id="19" name="矩形 18"/>
            <p:cNvSpPr>
              <a:spLocks noChangeArrowheads="1"/>
            </p:cNvSpPr>
            <p:nvPr/>
          </p:nvSpPr>
          <p:spPr bwMode="auto">
            <a:xfrm>
              <a:off x="2206577" y="1430371"/>
              <a:ext cx="9983787" cy="594509"/>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kumimoji="1" lang="zh-CN" altLang="en-US" sz="2400" dirty="0">
                  <a:solidFill>
                    <a:srgbClr val="FFFFFF"/>
                  </a:solidFill>
                  <a:latin typeface="Century Gothic"/>
                  <a:ea typeface="微软雅黑" panose="020B0503020204020204" pitchFamily="34" charset="-122"/>
                  <a:cs typeface="微软雅黑"/>
                </a:rPr>
                <a:t>第三节     金融风险管理的作用</a:t>
              </a:r>
              <a:endParaRPr lang="zh-CN" altLang="en-US" sz="2400" dirty="0">
                <a:solidFill>
                  <a:srgbClr val="FFFFFF"/>
                </a:solidFill>
                <a:latin typeface="微软雅黑" panose="020B0503020204020204" pitchFamily="34" charset="-122"/>
                <a:ea typeface="微软雅黑" panose="020B0503020204020204" pitchFamily="34" charset="-122"/>
                <a:cs typeface="微软雅黑"/>
              </a:endParaRPr>
            </a:p>
          </p:txBody>
        </p:sp>
        <p:grpSp>
          <p:nvGrpSpPr>
            <p:cNvPr id="20" name="组合 19"/>
            <p:cNvGrpSpPr/>
            <p:nvPr/>
          </p:nvGrpSpPr>
          <p:grpSpPr>
            <a:xfrm>
              <a:off x="0" y="964109"/>
              <a:ext cx="1441450" cy="853353"/>
              <a:chOff x="0" y="1344613"/>
              <a:chExt cx="1441450" cy="1276061"/>
            </a:xfrm>
          </p:grpSpPr>
          <p:sp>
            <p:nvSpPr>
              <p:cNvPr id="23" name="矩形 22"/>
              <p:cNvSpPr>
                <a:spLocks noChangeArrowheads="1"/>
              </p:cNvSpPr>
              <p:nvPr/>
            </p:nvSpPr>
            <p:spPr bwMode="auto">
              <a:xfrm>
                <a:off x="0" y="1344613"/>
                <a:ext cx="1441450" cy="1244600"/>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24" name="文本框 15"/>
              <p:cNvSpPr txBox="1">
                <a:spLocks noChangeArrowheads="1"/>
              </p:cNvSpPr>
              <p:nvPr/>
            </p:nvSpPr>
            <p:spPr bwMode="auto">
              <a:xfrm>
                <a:off x="203200" y="1516062"/>
                <a:ext cx="820165" cy="1104612"/>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03</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21" name="矩形 19"/>
            <p:cNvSpPr>
              <a:spLocks noChangeArrowheads="1"/>
            </p:cNvSpPr>
            <p:nvPr/>
          </p:nvSpPr>
          <p:spPr bwMode="auto">
            <a:xfrm>
              <a:off x="3230540" y="1623665"/>
              <a:ext cx="8940800" cy="383216"/>
            </a:xfrm>
            <a:prstGeom prst="rect">
              <a:avLst/>
            </a:prstGeom>
            <a:noFill/>
            <a:ln w="9525">
              <a:noFill/>
              <a:miter lim="800000"/>
              <a:headEnd/>
              <a:tailEnd/>
            </a:ln>
          </p:spPr>
          <p:txBody>
            <a:bodyPr lIns="121954" tIns="60977" rIns="121954" bIns="60977">
              <a:spAutoFit/>
            </a:bodyPr>
            <a:lstStyle/>
            <a:p>
              <a:pPr defTabSz="609600">
                <a:lnSpc>
                  <a:spcPct val="130000"/>
                </a:lnSpc>
              </a:pPr>
              <a:endParaRPr lang="zh-CN" altLang="en-US" sz="1300" dirty="0">
                <a:solidFill>
                  <a:srgbClr val="FFFFFF"/>
                </a:solidFill>
                <a:latin typeface="微软雅黑" panose="020B0503020204020204" pitchFamily="34" charset="-122"/>
                <a:ea typeface="微软雅黑" panose="020B0503020204020204" pitchFamily="34" charset="-122"/>
                <a:cs typeface="微软雅黑"/>
              </a:endParaRPr>
            </a:p>
          </p:txBody>
        </p:sp>
        <p:sp>
          <p:nvSpPr>
            <p:cNvPr id="22" name="任意多边形 21"/>
            <p:cNvSpPr/>
            <p:nvPr/>
          </p:nvSpPr>
          <p:spPr>
            <a:xfrm>
              <a:off x="1413164" y="983674"/>
              <a:ext cx="817418"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bg2">
                <a:lumMod val="2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grpSp>
        <p:nvGrpSpPr>
          <p:cNvPr id="25" name="组合 24"/>
          <p:cNvGrpSpPr/>
          <p:nvPr/>
        </p:nvGrpSpPr>
        <p:grpSpPr>
          <a:xfrm>
            <a:off x="32448" y="4221088"/>
            <a:ext cx="12165902" cy="1056218"/>
            <a:chOff x="24462" y="983674"/>
            <a:chExt cx="12165902" cy="1056218"/>
          </a:xfrm>
          <a:solidFill>
            <a:schemeClr val="accent1">
              <a:lumMod val="75000"/>
            </a:schemeClr>
          </a:solidFill>
        </p:grpSpPr>
        <p:sp>
          <p:nvSpPr>
            <p:cNvPr id="26" name="矩形 25"/>
            <p:cNvSpPr>
              <a:spLocks noChangeArrowheads="1"/>
            </p:cNvSpPr>
            <p:nvPr/>
          </p:nvSpPr>
          <p:spPr bwMode="auto">
            <a:xfrm>
              <a:off x="2206577" y="1430371"/>
              <a:ext cx="9983787" cy="594509"/>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第四节    金融风险管理的发展历程</a:t>
              </a:r>
            </a:p>
          </p:txBody>
        </p:sp>
        <p:grpSp>
          <p:nvGrpSpPr>
            <p:cNvPr id="27" name="组合 26"/>
            <p:cNvGrpSpPr/>
            <p:nvPr/>
          </p:nvGrpSpPr>
          <p:grpSpPr>
            <a:xfrm>
              <a:off x="24462" y="1014214"/>
              <a:ext cx="1441450" cy="832314"/>
              <a:chOff x="24462" y="1419537"/>
              <a:chExt cx="1441450" cy="1244600"/>
            </a:xfrm>
            <a:grpFill/>
          </p:grpSpPr>
          <p:sp>
            <p:nvSpPr>
              <p:cNvPr id="29" name="矩形 28"/>
              <p:cNvSpPr>
                <a:spLocks noChangeArrowheads="1"/>
              </p:cNvSpPr>
              <p:nvPr/>
            </p:nvSpPr>
            <p:spPr bwMode="auto">
              <a:xfrm>
                <a:off x="24462" y="1419537"/>
                <a:ext cx="1441450" cy="1244600"/>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30" name="文本框 15"/>
              <p:cNvSpPr txBox="1">
                <a:spLocks noChangeArrowheads="1"/>
              </p:cNvSpPr>
              <p:nvPr/>
            </p:nvSpPr>
            <p:spPr bwMode="auto">
              <a:xfrm>
                <a:off x="190904" y="1440988"/>
                <a:ext cx="820165" cy="1104611"/>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04</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28" name="任意多边形 27"/>
            <p:cNvSpPr/>
            <p:nvPr/>
          </p:nvSpPr>
          <p:spPr>
            <a:xfrm>
              <a:off x="1437626" y="983674"/>
              <a:ext cx="792956"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accent1">
                <a:lumMod val="5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spTree>
    <p:extLst>
      <p:ext uri="{BB962C8B-B14F-4D97-AF65-F5344CB8AC3E}">
        <p14:creationId xmlns:p14="http://schemas.microsoft.com/office/powerpoint/2010/main" val="2675078185"/>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三、金融风险的特征</a:t>
            </a:r>
          </a:p>
        </p:txBody>
      </p:sp>
      <p:sp>
        <p:nvSpPr>
          <p:cNvPr id="8" name="文本框 4"/>
          <p:cNvSpPr txBox="1"/>
          <p:nvPr/>
        </p:nvSpPr>
        <p:spPr>
          <a:xfrm>
            <a:off x="6108033" y="263406"/>
            <a:ext cx="4867808" cy="507831"/>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金融风险的概念、种类及特征</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第一章     金融风险概述</a:t>
            </a:r>
          </a:p>
        </p:txBody>
      </p:sp>
      <p:grpSp>
        <p:nvGrpSpPr>
          <p:cNvPr id="13" name="组合 12"/>
          <p:cNvGrpSpPr/>
          <p:nvPr/>
        </p:nvGrpSpPr>
        <p:grpSpPr>
          <a:xfrm>
            <a:off x="2606786" y="2420888"/>
            <a:ext cx="6984776" cy="3060486"/>
            <a:chOff x="2633664" y="1606551"/>
            <a:chExt cx="6900861" cy="4354513"/>
          </a:xfrm>
        </p:grpSpPr>
        <p:sp>
          <p:nvSpPr>
            <p:cNvPr id="20" name="MH_Other_1"/>
            <p:cNvSpPr/>
            <p:nvPr>
              <p:custDataLst>
                <p:tags r:id="rId1"/>
              </p:custDataLst>
            </p:nvPr>
          </p:nvSpPr>
          <p:spPr>
            <a:xfrm>
              <a:off x="3051176" y="1824038"/>
              <a:ext cx="1141413" cy="1181100"/>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 fmla="*/ 0 w 1098550"/>
                <a:gd name="connsiteY0" fmla="*/ 815975 h 1136650"/>
                <a:gd name="connsiteX1" fmla="*/ 482600 w 1098550"/>
                <a:gd name="connsiteY1" fmla="*/ 0 h 1136650"/>
                <a:gd name="connsiteX2" fmla="*/ 584200 w 1098550"/>
                <a:gd name="connsiteY2" fmla="*/ 28575 h 1136650"/>
                <a:gd name="connsiteX3" fmla="*/ 1098550 w 1098550"/>
                <a:gd name="connsiteY3" fmla="*/ 1136650 h 1136650"/>
              </a:gdLst>
              <a:ahLst/>
              <a:cxnLst>
                <a:cxn ang="0">
                  <a:pos x="connsiteX0" y="connsiteY0"/>
                </a:cxn>
                <a:cxn ang="0">
                  <a:pos x="connsiteX1" y="connsiteY1"/>
                </a:cxn>
                <a:cxn ang="0">
                  <a:pos x="connsiteX2" y="connsiteY2"/>
                </a:cxn>
                <a:cxn ang="0">
                  <a:pos x="connsiteX3" y="connsiteY3"/>
                </a:cxn>
              </a:cxnLst>
              <a:rect l="l" t="t" r="r" b="b"/>
              <a:pathLst>
                <a:path w="1098550" h="1136650">
                  <a:moveTo>
                    <a:pt x="0" y="815975"/>
                  </a:moveTo>
                  <a:lnTo>
                    <a:pt x="482600" y="0"/>
                  </a:lnTo>
                  <a:lnTo>
                    <a:pt x="584200" y="28575"/>
                  </a:lnTo>
                  <a:lnTo>
                    <a:pt x="1098550" y="1136650"/>
                  </a:lnTo>
                </a:path>
              </a:pathLst>
            </a:custGeom>
            <a:noFill/>
            <a:ln w="19050">
              <a:solidFill>
                <a:srgbClr val="7CCD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solidFill>
                  <a:srgbClr val="FFFFFF"/>
                </a:solidFill>
                <a:ea typeface="微软雅黑" panose="020B0503020204020204" pitchFamily="34" charset="-122"/>
              </a:endParaRPr>
            </a:p>
          </p:txBody>
        </p:sp>
        <p:sp>
          <p:nvSpPr>
            <p:cNvPr id="21" name="MH_SubTitle_1"/>
            <p:cNvSpPr/>
            <p:nvPr>
              <p:custDataLst>
                <p:tags r:id="rId2"/>
              </p:custDataLst>
            </p:nvPr>
          </p:nvSpPr>
          <p:spPr>
            <a:xfrm rot="588792">
              <a:off x="2636839" y="2714626"/>
              <a:ext cx="1793875" cy="893763"/>
            </a:xfrm>
            <a:prstGeom prst="roundRect">
              <a:avLst>
                <a:gd name="adj" fmla="val 11293"/>
              </a:avLst>
            </a:prstGeom>
            <a:solidFill>
              <a:srgbClr val="7CCDA9"/>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dirty="0">
                  <a:solidFill>
                    <a:srgbClr val="FFFFFF"/>
                  </a:solidFill>
                  <a:ea typeface="微软雅黑" panose="020B0503020204020204" pitchFamily="34" charset="-122"/>
                </a:rPr>
                <a:t>普遍性</a:t>
              </a:r>
            </a:p>
          </p:txBody>
        </p:sp>
        <p:sp>
          <p:nvSpPr>
            <p:cNvPr id="22" name="MH_Other_2"/>
            <p:cNvSpPr/>
            <p:nvPr>
              <p:custDataLst>
                <p:tags r:id="rId3"/>
              </p:custDataLst>
            </p:nvPr>
          </p:nvSpPr>
          <p:spPr>
            <a:xfrm>
              <a:off x="3351213" y="1606551"/>
              <a:ext cx="449262" cy="449263"/>
            </a:xfrm>
            <a:prstGeom prst="ellipse">
              <a:avLst/>
            </a:prstGeom>
            <a:solidFill>
              <a:srgbClr val="7CCDA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lnSpcReduction="10000"/>
            </a:bodyPr>
            <a:lstStyle/>
            <a:p>
              <a:pPr algn="ctr" fontAlgn="auto">
                <a:spcBef>
                  <a:spcPts val="0"/>
                </a:spcBef>
                <a:spcAft>
                  <a:spcPts val="0"/>
                </a:spcAft>
                <a:defRPr/>
              </a:pPr>
              <a:r>
                <a:rPr lang="en-US" altLang="zh-CN" sz="1600">
                  <a:solidFill>
                    <a:srgbClr val="FFFFFF"/>
                  </a:solidFill>
                  <a:ea typeface="微软雅黑" panose="020B0503020204020204" pitchFamily="34" charset="-122"/>
                </a:rPr>
                <a:t>01</a:t>
              </a:r>
              <a:endParaRPr lang="zh-CN" altLang="en-US" sz="1600">
                <a:solidFill>
                  <a:srgbClr val="FFFFFF"/>
                </a:solidFill>
                <a:ea typeface="微软雅黑" panose="020B0503020204020204" pitchFamily="34" charset="-122"/>
              </a:endParaRPr>
            </a:p>
          </p:txBody>
        </p:sp>
        <p:sp>
          <p:nvSpPr>
            <p:cNvPr id="23" name="MH_Other_3"/>
            <p:cNvSpPr/>
            <p:nvPr>
              <p:custDataLst>
                <p:tags r:id="rId4"/>
              </p:custDataLst>
            </p:nvPr>
          </p:nvSpPr>
          <p:spPr>
            <a:xfrm>
              <a:off x="5602288" y="1824038"/>
              <a:ext cx="1141412" cy="1181100"/>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 fmla="*/ 0 w 1098550"/>
                <a:gd name="connsiteY0" fmla="*/ 815975 h 1136650"/>
                <a:gd name="connsiteX1" fmla="*/ 482600 w 1098550"/>
                <a:gd name="connsiteY1" fmla="*/ 0 h 1136650"/>
                <a:gd name="connsiteX2" fmla="*/ 584200 w 1098550"/>
                <a:gd name="connsiteY2" fmla="*/ 28575 h 1136650"/>
                <a:gd name="connsiteX3" fmla="*/ 1098550 w 1098550"/>
                <a:gd name="connsiteY3" fmla="*/ 1136650 h 1136650"/>
              </a:gdLst>
              <a:ahLst/>
              <a:cxnLst>
                <a:cxn ang="0">
                  <a:pos x="connsiteX0" y="connsiteY0"/>
                </a:cxn>
                <a:cxn ang="0">
                  <a:pos x="connsiteX1" y="connsiteY1"/>
                </a:cxn>
                <a:cxn ang="0">
                  <a:pos x="connsiteX2" y="connsiteY2"/>
                </a:cxn>
                <a:cxn ang="0">
                  <a:pos x="connsiteX3" y="connsiteY3"/>
                </a:cxn>
              </a:cxnLst>
              <a:rect l="l" t="t" r="r" b="b"/>
              <a:pathLst>
                <a:path w="1098550" h="1136650">
                  <a:moveTo>
                    <a:pt x="0" y="815975"/>
                  </a:moveTo>
                  <a:lnTo>
                    <a:pt x="482600" y="0"/>
                  </a:lnTo>
                  <a:lnTo>
                    <a:pt x="584200" y="28575"/>
                  </a:lnTo>
                  <a:lnTo>
                    <a:pt x="1098550" y="1136650"/>
                  </a:lnTo>
                </a:path>
              </a:pathLst>
            </a:custGeom>
            <a:noFill/>
            <a:ln w="19050">
              <a:solidFill>
                <a:srgbClr val="F378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solidFill>
                  <a:srgbClr val="FFFFFF"/>
                </a:solidFill>
                <a:ea typeface="微软雅黑" panose="020B0503020204020204" pitchFamily="34" charset="-122"/>
              </a:endParaRPr>
            </a:p>
          </p:txBody>
        </p:sp>
        <p:sp>
          <p:nvSpPr>
            <p:cNvPr id="24" name="MH_SubTitle_2"/>
            <p:cNvSpPr/>
            <p:nvPr>
              <p:custDataLst>
                <p:tags r:id="rId5"/>
              </p:custDataLst>
            </p:nvPr>
          </p:nvSpPr>
          <p:spPr>
            <a:xfrm rot="588792">
              <a:off x="5187951" y="2714626"/>
              <a:ext cx="1793875" cy="893763"/>
            </a:xfrm>
            <a:prstGeom prst="roundRect">
              <a:avLst>
                <a:gd name="adj" fmla="val 11293"/>
              </a:avLst>
            </a:prstGeom>
            <a:solidFill>
              <a:srgbClr val="F3784E"/>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dirty="0">
                  <a:solidFill>
                    <a:srgbClr val="FFFFFF"/>
                  </a:solidFill>
                  <a:ea typeface="微软雅黑" panose="020B0503020204020204" pitchFamily="34" charset="-122"/>
                </a:rPr>
                <a:t>不确定性</a:t>
              </a:r>
            </a:p>
          </p:txBody>
        </p:sp>
        <p:sp>
          <p:nvSpPr>
            <p:cNvPr id="25" name="MH_Other_4"/>
            <p:cNvSpPr/>
            <p:nvPr>
              <p:custDataLst>
                <p:tags r:id="rId6"/>
              </p:custDataLst>
            </p:nvPr>
          </p:nvSpPr>
          <p:spPr>
            <a:xfrm>
              <a:off x="5902326" y="1606551"/>
              <a:ext cx="449263" cy="449263"/>
            </a:xfrm>
            <a:prstGeom prst="ellipse">
              <a:avLst/>
            </a:prstGeom>
            <a:solidFill>
              <a:srgbClr val="F3784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lnSpcReduction="10000"/>
            </a:bodyPr>
            <a:lstStyle/>
            <a:p>
              <a:pPr algn="ctr" fontAlgn="auto">
                <a:spcBef>
                  <a:spcPts val="0"/>
                </a:spcBef>
                <a:spcAft>
                  <a:spcPts val="0"/>
                </a:spcAft>
                <a:defRPr/>
              </a:pPr>
              <a:r>
                <a:rPr lang="en-US" altLang="zh-CN" sz="1600">
                  <a:solidFill>
                    <a:srgbClr val="FFFFFF"/>
                  </a:solidFill>
                  <a:ea typeface="微软雅黑" panose="020B0503020204020204" pitchFamily="34" charset="-122"/>
                </a:rPr>
                <a:t>02</a:t>
              </a:r>
              <a:endParaRPr lang="zh-CN" altLang="en-US" sz="1600">
                <a:solidFill>
                  <a:srgbClr val="FFFFFF"/>
                </a:solidFill>
                <a:ea typeface="微软雅黑" panose="020B0503020204020204" pitchFamily="34" charset="-122"/>
              </a:endParaRPr>
            </a:p>
          </p:txBody>
        </p:sp>
        <p:sp>
          <p:nvSpPr>
            <p:cNvPr id="26" name="MH_Other_5"/>
            <p:cNvSpPr/>
            <p:nvPr>
              <p:custDataLst>
                <p:tags r:id="rId7"/>
              </p:custDataLst>
            </p:nvPr>
          </p:nvSpPr>
          <p:spPr>
            <a:xfrm>
              <a:off x="8153401" y="1824038"/>
              <a:ext cx="1141413" cy="1181100"/>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 fmla="*/ 0 w 1098550"/>
                <a:gd name="connsiteY0" fmla="*/ 815975 h 1136650"/>
                <a:gd name="connsiteX1" fmla="*/ 482600 w 1098550"/>
                <a:gd name="connsiteY1" fmla="*/ 0 h 1136650"/>
                <a:gd name="connsiteX2" fmla="*/ 584200 w 1098550"/>
                <a:gd name="connsiteY2" fmla="*/ 28575 h 1136650"/>
                <a:gd name="connsiteX3" fmla="*/ 1098550 w 1098550"/>
                <a:gd name="connsiteY3" fmla="*/ 1136650 h 1136650"/>
              </a:gdLst>
              <a:ahLst/>
              <a:cxnLst>
                <a:cxn ang="0">
                  <a:pos x="connsiteX0" y="connsiteY0"/>
                </a:cxn>
                <a:cxn ang="0">
                  <a:pos x="connsiteX1" y="connsiteY1"/>
                </a:cxn>
                <a:cxn ang="0">
                  <a:pos x="connsiteX2" y="connsiteY2"/>
                </a:cxn>
                <a:cxn ang="0">
                  <a:pos x="connsiteX3" y="connsiteY3"/>
                </a:cxn>
              </a:cxnLst>
              <a:rect l="l" t="t" r="r" b="b"/>
              <a:pathLst>
                <a:path w="1098550" h="1136650">
                  <a:moveTo>
                    <a:pt x="0" y="815975"/>
                  </a:moveTo>
                  <a:lnTo>
                    <a:pt x="482600" y="0"/>
                  </a:lnTo>
                  <a:lnTo>
                    <a:pt x="584200" y="28575"/>
                  </a:lnTo>
                  <a:lnTo>
                    <a:pt x="1098550" y="1136650"/>
                  </a:lnTo>
                </a:path>
              </a:pathLst>
            </a:custGeom>
            <a:noFill/>
            <a:ln w="19050">
              <a:solidFill>
                <a:srgbClr val="65C3E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solidFill>
                  <a:srgbClr val="65C3E7"/>
                </a:solidFill>
                <a:ea typeface="微软雅黑" panose="020B0503020204020204" pitchFamily="34" charset="-122"/>
              </a:endParaRPr>
            </a:p>
          </p:txBody>
        </p:sp>
        <p:sp>
          <p:nvSpPr>
            <p:cNvPr id="27" name="MH_SubTitle_3"/>
            <p:cNvSpPr/>
            <p:nvPr>
              <p:custDataLst>
                <p:tags r:id="rId8"/>
              </p:custDataLst>
            </p:nvPr>
          </p:nvSpPr>
          <p:spPr>
            <a:xfrm rot="588792">
              <a:off x="7739063" y="2719704"/>
              <a:ext cx="1795462" cy="893763"/>
            </a:xfrm>
            <a:prstGeom prst="roundRect">
              <a:avLst>
                <a:gd name="adj" fmla="val 11293"/>
              </a:avLst>
            </a:prstGeom>
            <a:solidFill>
              <a:srgbClr val="65C3E7"/>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dirty="0">
                  <a:solidFill>
                    <a:srgbClr val="FFFFFF"/>
                  </a:solidFill>
                  <a:ea typeface="微软雅黑" panose="020B0503020204020204" pitchFamily="34" charset="-122"/>
                </a:rPr>
                <a:t>隐蔽性</a:t>
              </a:r>
            </a:p>
          </p:txBody>
        </p:sp>
        <p:sp>
          <p:nvSpPr>
            <p:cNvPr id="28" name="MH_Other_6"/>
            <p:cNvSpPr/>
            <p:nvPr>
              <p:custDataLst>
                <p:tags r:id="rId9"/>
              </p:custDataLst>
            </p:nvPr>
          </p:nvSpPr>
          <p:spPr>
            <a:xfrm>
              <a:off x="8453438" y="1606551"/>
              <a:ext cx="449262" cy="449263"/>
            </a:xfrm>
            <a:prstGeom prst="ellipse">
              <a:avLst/>
            </a:prstGeom>
            <a:solidFill>
              <a:srgbClr val="65C3E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lnSpcReduction="10000"/>
            </a:bodyPr>
            <a:lstStyle/>
            <a:p>
              <a:pPr algn="ctr" fontAlgn="auto">
                <a:spcBef>
                  <a:spcPts val="0"/>
                </a:spcBef>
                <a:spcAft>
                  <a:spcPts val="0"/>
                </a:spcAft>
                <a:defRPr/>
              </a:pPr>
              <a:r>
                <a:rPr lang="en-US" altLang="zh-CN" sz="1600">
                  <a:solidFill>
                    <a:srgbClr val="FFFFFF"/>
                  </a:solidFill>
                  <a:ea typeface="微软雅黑" panose="020B0503020204020204" pitchFamily="34" charset="-122"/>
                </a:rPr>
                <a:t>03</a:t>
              </a:r>
              <a:endParaRPr lang="zh-CN" altLang="en-US" sz="1600">
                <a:solidFill>
                  <a:srgbClr val="FFFFFF"/>
                </a:solidFill>
                <a:ea typeface="微软雅黑" panose="020B0503020204020204" pitchFamily="34" charset="-122"/>
              </a:endParaRPr>
            </a:p>
          </p:txBody>
        </p:sp>
        <p:sp>
          <p:nvSpPr>
            <p:cNvPr id="29" name="MH_Other_7"/>
            <p:cNvSpPr/>
            <p:nvPr>
              <p:custDataLst>
                <p:tags r:id="rId10"/>
              </p:custDataLst>
            </p:nvPr>
          </p:nvSpPr>
          <p:spPr>
            <a:xfrm>
              <a:off x="3048001" y="4176713"/>
              <a:ext cx="1141413" cy="1181100"/>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 fmla="*/ 0 w 1098550"/>
                <a:gd name="connsiteY0" fmla="*/ 815975 h 1136650"/>
                <a:gd name="connsiteX1" fmla="*/ 482600 w 1098550"/>
                <a:gd name="connsiteY1" fmla="*/ 0 h 1136650"/>
                <a:gd name="connsiteX2" fmla="*/ 584200 w 1098550"/>
                <a:gd name="connsiteY2" fmla="*/ 28575 h 1136650"/>
                <a:gd name="connsiteX3" fmla="*/ 1098550 w 1098550"/>
                <a:gd name="connsiteY3" fmla="*/ 1136650 h 1136650"/>
              </a:gdLst>
              <a:ahLst/>
              <a:cxnLst>
                <a:cxn ang="0">
                  <a:pos x="connsiteX0" y="connsiteY0"/>
                </a:cxn>
                <a:cxn ang="0">
                  <a:pos x="connsiteX1" y="connsiteY1"/>
                </a:cxn>
                <a:cxn ang="0">
                  <a:pos x="connsiteX2" y="connsiteY2"/>
                </a:cxn>
                <a:cxn ang="0">
                  <a:pos x="connsiteX3" y="connsiteY3"/>
                </a:cxn>
              </a:cxnLst>
              <a:rect l="l" t="t" r="r" b="b"/>
              <a:pathLst>
                <a:path w="1098550" h="1136650">
                  <a:moveTo>
                    <a:pt x="0" y="815975"/>
                  </a:moveTo>
                  <a:lnTo>
                    <a:pt x="482600" y="0"/>
                  </a:lnTo>
                  <a:lnTo>
                    <a:pt x="584200" y="28575"/>
                  </a:lnTo>
                  <a:lnTo>
                    <a:pt x="1098550" y="1136650"/>
                  </a:lnTo>
                </a:path>
              </a:pathLst>
            </a:custGeom>
            <a:noFill/>
            <a:ln w="19050">
              <a:solidFill>
                <a:srgbClr val="FFBE2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solidFill>
                  <a:srgbClr val="FFFFFF"/>
                </a:solidFill>
                <a:ea typeface="微软雅黑" panose="020B0503020204020204" pitchFamily="34" charset="-122"/>
              </a:endParaRPr>
            </a:p>
          </p:txBody>
        </p:sp>
        <p:sp>
          <p:nvSpPr>
            <p:cNvPr id="30" name="MH_SubTitle_4"/>
            <p:cNvSpPr/>
            <p:nvPr>
              <p:custDataLst>
                <p:tags r:id="rId11"/>
              </p:custDataLst>
            </p:nvPr>
          </p:nvSpPr>
          <p:spPr>
            <a:xfrm rot="588792">
              <a:off x="2633664" y="5067301"/>
              <a:ext cx="1793875" cy="893763"/>
            </a:xfrm>
            <a:prstGeom prst="roundRect">
              <a:avLst>
                <a:gd name="adj" fmla="val 11293"/>
              </a:avLst>
            </a:prstGeom>
            <a:solidFill>
              <a:srgbClr val="FFBE22"/>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dirty="0">
                  <a:solidFill>
                    <a:srgbClr val="FFFFFF"/>
                  </a:solidFill>
                  <a:ea typeface="微软雅黑" panose="020B0503020204020204" pitchFamily="34" charset="-122"/>
                </a:rPr>
                <a:t>扩散性</a:t>
              </a:r>
            </a:p>
          </p:txBody>
        </p:sp>
        <p:sp>
          <p:nvSpPr>
            <p:cNvPr id="31" name="MH_Other_8"/>
            <p:cNvSpPr/>
            <p:nvPr>
              <p:custDataLst>
                <p:tags r:id="rId12"/>
              </p:custDataLst>
            </p:nvPr>
          </p:nvSpPr>
          <p:spPr>
            <a:xfrm>
              <a:off x="3348038" y="3959226"/>
              <a:ext cx="449262" cy="447675"/>
            </a:xfrm>
            <a:prstGeom prst="ellipse">
              <a:avLst/>
            </a:prstGeom>
            <a:solidFill>
              <a:srgbClr val="FFBE2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lnSpcReduction="10000"/>
            </a:bodyPr>
            <a:lstStyle/>
            <a:p>
              <a:pPr algn="ctr" fontAlgn="auto">
                <a:spcBef>
                  <a:spcPts val="0"/>
                </a:spcBef>
                <a:spcAft>
                  <a:spcPts val="0"/>
                </a:spcAft>
                <a:defRPr/>
              </a:pPr>
              <a:r>
                <a:rPr lang="en-US" altLang="zh-CN" sz="1600">
                  <a:solidFill>
                    <a:srgbClr val="FFFFFF"/>
                  </a:solidFill>
                  <a:ea typeface="微软雅黑" panose="020B0503020204020204" pitchFamily="34" charset="-122"/>
                </a:rPr>
                <a:t>04</a:t>
              </a:r>
              <a:endParaRPr lang="zh-CN" altLang="en-US" sz="1600">
                <a:solidFill>
                  <a:srgbClr val="FFFFFF"/>
                </a:solidFill>
                <a:ea typeface="微软雅黑" panose="020B0503020204020204" pitchFamily="34" charset="-122"/>
              </a:endParaRPr>
            </a:p>
          </p:txBody>
        </p:sp>
        <p:sp>
          <p:nvSpPr>
            <p:cNvPr id="32" name="MH_Other_9"/>
            <p:cNvSpPr/>
            <p:nvPr>
              <p:custDataLst>
                <p:tags r:id="rId13"/>
              </p:custDataLst>
            </p:nvPr>
          </p:nvSpPr>
          <p:spPr>
            <a:xfrm>
              <a:off x="5599113" y="4176713"/>
              <a:ext cx="1141412" cy="1181100"/>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 fmla="*/ 0 w 1098550"/>
                <a:gd name="connsiteY0" fmla="*/ 815975 h 1136650"/>
                <a:gd name="connsiteX1" fmla="*/ 482600 w 1098550"/>
                <a:gd name="connsiteY1" fmla="*/ 0 h 1136650"/>
                <a:gd name="connsiteX2" fmla="*/ 584200 w 1098550"/>
                <a:gd name="connsiteY2" fmla="*/ 28575 h 1136650"/>
                <a:gd name="connsiteX3" fmla="*/ 1098550 w 1098550"/>
                <a:gd name="connsiteY3" fmla="*/ 1136650 h 1136650"/>
              </a:gdLst>
              <a:ahLst/>
              <a:cxnLst>
                <a:cxn ang="0">
                  <a:pos x="connsiteX0" y="connsiteY0"/>
                </a:cxn>
                <a:cxn ang="0">
                  <a:pos x="connsiteX1" y="connsiteY1"/>
                </a:cxn>
                <a:cxn ang="0">
                  <a:pos x="connsiteX2" y="connsiteY2"/>
                </a:cxn>
                <a:cxn ang="0">
                  <a:pos x="connsiteX3" y="connsiteY3"/>
                </a:cxn>
              </a:cxnLst>
              <a:rect l="l" t="t" r="r" b="b"/>
              <a:pathLst>
                <a:path w="1098550" h="1136650">
                  <a:moveTo>
                    <a:pt x="0" y="815975"/>
                  </a:moveTo>
                  <a:lnTo>
                    <a:pt x="482600" y="0"/>
                  </a:lnTo>
                  <a:lnTo>
                    <a:pt x="584200" y="28575"/>
                  </a:lnTo>
                  <a:lnTo>
                    <a:pt x="1098550" y="1136650"/>
                  </a:lnTo>
                </a:path>
              </a:pathLst>
            </a:custGeom>
            <a:noFill/>
            <a:ln w="19050">
              <a:solidFill>
                <a:srgbClr val="7A7FB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solidFill>
                  <a:srgbClr val="FFFFFF"/>
                </a:solidFill>
                <a:ea typeface="微软雅黑" panose="020B0503020204020204" pitchFamily="34" charset="-122"/>
              </a:endParaRPr>
            </a:p>
          </p:txBody>
        </p:sp>
        <p:sp>
          <p:nvSpPr>
            <p:cNvPr id="33" name="MH_SubTitle_5"/>
            <p:cNvSpPr/>
            <p:nvPr>
              <p:custDataLst>
                <p:tags r:id="rId14"/>
              </p:custDataLst>
            </p:nvPr>
          </p:nvSpPr>
          <p:spPr>
            <a:xfrm rot="588792">
              <a:off x="5184776" y="5067301"/>
              <a:ext cx="1793875" cy="893763"/>
            </a:xfrm>
            <a:prstGeom prst="roundRect">
              <a:avLst>
                <a:gd name="adj" fmla="val 11293"/>
              </a:avLst>
            </a:prstGeom>
            <a:solidFill>
              <a:srgbClr val="7A7FBD"/>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dirty="0">
                  <a:solidFill>
                    <a:srgbClr val="FFFFFF"/>
                  </a:solidFill>
                  <a:ea typeface="微软雅黑" panose="020B0503020204020204" pitchFamily="34" charset="-122"/>
                </a:rPr>
                <a:t>可控性</a:t>
              </a:r>
            </a:p>
          </p:txBody>
        </p:sp>
        <p:sp>
          <p:nvSpPr>
            <p:cNvPr id="34" name="MH_Other_10"/>
            <p:cNvSpPr/>
            <p:nvPr>
              <p:custDataLst>
                <p:tags r:id="rId15"/>
              </p:custDataLst>
            </p:nvPr>
          </p:nvSpPr>
          <p:spPr>
            <a:xfrm>
              <a:off x="5899151" y="3959226"/>
              <a:ext cx="449263" cy="447675"/>
            </a:xfrm>
            <a:prstGeom prst="ellipse">
              <a:avLst/>
            </a:prstGeom>
            <a:solidFill>
              <a:srgbClr val="7A7FB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lnSpcReduction="10000"/>
            </a:bodyPr>
            <a:lstStyle/>
            <a:p>
              <a:pPr algn="ctr" fontAlgn="auto">
                <a:spcBef>
                  <a:spcPts val="0"/>
                </a:spcBef>
                <a:spcAft>
                  <a:spcPts val="0"/>
                </a:spcAft>
                <a:defRPr/>
              </a:pPr>
              <a:r>
                <a:rPr lang="en-US" altLang="zh-CN" sz="1600">
                  <a:solidFill>
                    <a:srgbClr val="FFFFFF"/>
                  </a:solidFill>
                  <a:ea typeface="微软雅黑" panose="020B0503020204020204" pitchFamily="34" charset="-122"/>
                </a:rPr>
                <a:t>05</a:t>
              </a:r>
              <a:endParaRPr lang="zh-CN" altLang="en-US" sz="1600">
                <a:solidFill>
                  <a:srgbClr val="FFFFFF"/>
                </a:solidFill>
                <a:ea typeface="微软雅黑" panose="020B0503020204020204" pitchFamily="34" charset="-122"/>
              </a:endParaRPr>
            </a:p>
          </p:txBody>
        </p:sp>
        <p:sp>
          <p:nvSpPr>
            <p:cNvPr id="35" name="MH_Other_11"/>
            <p:cNvSpPr/>
            <p:nvPr>
              <p:custDataLst>
                <p:tags r:id="rId16"/>
              </p:custDataLst>
            </p:nvPr>
          </p:nvSpPr>
          <p:spPr>
            <a:xfrm>
              <a:off x="8150226" y="4176713"/>
              <a:ext cx="1141413" cy="1181100"/>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 fmla="*/ 0 w 1098550"/>
                <a:gd name="connsiteY0" fmla="*/ 815975 h 1136650"/>
                <a:gd name="connsiteX1" fmla="*/ 482600 w 1098550"/>
                <a:gd name="connsiteY1" fmla="*/ 0 h 1136650"/>
                <a:gd name="connsiteX2" fmla="*/ 584200 w 1098550"/>
                <a:gd name="connsiteY2" fmla="*/ 28575 h 1136650"/>
                <a:gd name="connsiteX3" fmla="*/ 1098550 w 1098550"/>
                <a:gd name="connsiteY3" fmla="*/ 1136650 h 1136650"/>
              </a:gdLst>
              <a:ahLst/>
              <a:cxnLst>
                <a:cxn ang="0">
                  <a:pos x="connsiteX0" y="connsiteY0"/>
                </a:cxn>
                <a:cxn ang="0">
                  <a:pos x="connsiteX1" y="connsiteY1"/>
                </a:cxn>
                <a:cxn ang="0">
                  <a:pos x="connsiteX2" y="connsiteY2"/>
                </a:cxn>
                <a:cxn ang="0">
                  <a:pos x="connsiteX3" y="connsiteY3"/>
                </a:cxn>
              </a:cxnLst>
              <a:rect l="l" t="t" r="r" b="b"/>
              <a:pathLst>
                <a:path w="1098550" h="1136650">
                  <a:moveTo>
                    <a:pt x="0" y="815975"/>
                  </a:moveTo>
                  <a:lnTo>
                    <a:pt x="482600" y="0"/>
                  </a:lnTo>
                  <a:lnTo>
                    <a:pt x="584200" y="28575"/>
                  </a:lnTo>
                  <a:lnTo>
                    <a:pt x="1098550" y="1136650"/>
                  </a:lnTo>
                </a:path>
              </a:pathLst>
            </a:custGeom>
            <a:noFill/>
            <a:ln w="19050">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solidFill>
                  <a:srgbClr val="65C3E7"/>
                </a:solidFill>
                <a:ea typeface="微软雅黑" panose="020B0503020204020204" pitchFamily="34" charset="-122"/>
              </a:endParaRPr>
            </a:p>
          </p:txBody>
        </p:sp>
        <p:sp>
          <p:nvSpPr>
            <p:cNvPr id="36" name="MH_SubTitle_6"/>
            <p:cNvSpPr/>
            <p:nvPr>
              <p:custDataLst>
                <p:tags r:id="rId17"/>
              </p:custDataLst>
            </p:nvPr>
          </p:nvSpPr>
          <p:spPr>
            <a:xfrm rot="588792">
              <a:off x="7735889" y="5067301"/>
              <a:ext cx="1793875" cy="893763"/>
            </a:xfrm>
            <a:prstGeom prst="roundRect">
              <a:avLst>
                <a:gd name="adj" fmla="val 11293"/>
              </a:avLst>
            </a:prstGeom>
            <a:solidFill>
              <a:srgbClr val="969696"/>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dirty="0">
                  <a:solidFill>
                    <a:srgbClr val="FFFFFF"/>
                  </a:solidFill>
                  <a:ea typeface="微软雅黑" panose="020B0503020204020204" pitchFamily="34" charset="-122"/>
                </a:rPr>
                <a:t>两面性</a:t>
              </a:r>
            </a:p>
          </p:txBody>
        </p:sp>
        <p:sp>
          <p:nvSpPr>
            <p:cNvPr id="37" name="MH_Other_12"/>
            <p:cNvSpPr/>
            <p:nvPr>
              <p:custDataLst>
                <p:tags r:id="rId18"/>
              </p:custDataLst>
            </p:nvPr>
          </p:nvSpPr>
          <p:spPr>
            <a:xfrm>
              <a:off x="8450263" y="3959226"/>
              <a:ext cx="449262" cy="447675"/>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lnSpcReduction="10000"/>
            </a:bodyPr>
            <a:lstStyle/>
            <a:p>
              <a:pPr algn="ctr" fontAlgn="auto">
                <a:spcBef>
                  <a:spcPts val="0"/>
                </a:spcBef>
                <a:spcAft>
                  <a:spcPts val="0"/>
                </a:spcAft>
                <a:defRPr/>
              </a:pPr>
              <a:r>
                <a:rPr lang="en-US" altLang="zh-CN" sz="1600">
                  <a:solidFill>
                    <a:srgbClr val="FFFFFF"/>
                  </a:solidFill>
                  <a:ea typeface="微软雅黑" panose="020B0503020204020204" pitchFamily="34" charset="-122"/>
                </a:rPr>
                <a:t>06</a:t>
              </a:r>
              <a:endParaRPr lang="zh-CN" altLang="en-US" sz="1600">
                <a:solidFill>
                  <a:srgbClr val="FFFFFF"/>
                </a:solidFill>
                <a:ea typeface="微软雅黑" panose="020B0503020204020204" pitchFamily="34" charset="-122"/>
              </a:endParaRPr>
            </a:p>
          </p:txBody>
        </p:sp>
      </p:grpSp>
    </p:spTree>
    <p:extLst>
      <p:ext uri="{BB962C8B-B14F-4D97-AF65-F5344CB8AC3E}">
        <p14:creationId xmlns:p14="http://schemas.microsoft.com/office/powerpoint/2010/main" val="222089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一、对经济单位的危害</a:t>
            </a:r>
          </a:p>
        </p:txBody>
      </p:sp>
      <p:sp>
        <p:nvSpPr>
          <p:cNvPr id="8" name="文本框 4"/>
          <p:cNvSpPr txBox="1"/>
          <p:nvPr/>
        </p:nvSpPr>
        <p:spPr>
          <a:xfrm>
            <a:off x="6108033" y="263406"/>
            <a:ext cx="4867808"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金融风险的危害</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第一章     金融风险概述</a:t>
            </a:r>
          </a:p>
        </p:txBody>
      </p:sp>
      <p:pic>
        <p:nvPicPr>
          <p:cNvPr id="4" name="图片 3"/>
          <p:cNvPicPr>
            <a:picLocks noChangeAspect="1"/>
          </p:cNvPicPr>
          <p:nvPr/>
        </p:nvPicPr>
        <p:blipFill>
          <a:blip r:embed="rId2"/>
          <a:stretch>
            <a:fillRect/>
          </a:stretch>
        </p:blipFill>
        <p:spPr>
          <a:xfrm>
            <a:off x="1922711" y="2240722"/>
            <a:ext cx="4115345" cy="3020663"/>
          </a:xfrm>
          <a:prstGeom prst="rect">
            <a:avLst/>
          </a:prstGeom>
        </p:spPr>
      </p:pic>
      <p:sp>
        <p:nvSpPr>
          <p:cNvPr id="5" name="矩形 4"/>
          <p:cNvSpPr/>
          <p:nvPr/>
        </p:nvSpPr>
        <p:spPr>
          <a:xfrm>
            <a:off x="6741737" y="2852936"/>
            <a:ext cx="3600400"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lnSpc>
                <a:spcPct val="200000"/>
              </a:lnSpc>
              <a:spcBef>
                <a:spcPts val="0"/>
              </a:spcBef>
              <a:spcAft>
                <a:spcPts val="0"/>
              </a:spcAft>
            </a:pPr>
            <a:r>
              <a:rPr lang="zh-CN" altLang="en-US" dirty="0">
                <a:solidFill>
                  <a:srgbClr val="29303A"/>
                </a:solidFill>
                <a:latin typeface="+mn-lt"/>
                <a:ea typeface="微软雅黑" panose="020B0503020204020204" pitchFamily="34" charset="-122"/>
              </a:rPr>
              <a:t>      一个经济单位是直接参与金融活动的主体, 金融风险会对其造成直接的影响, 有时损失甚至巨大</a:t>
            </a:r>
          </a:p>
        </p:txBody>
      </p:sp>
    </p:spTree>
    <p:extLst>
      <p:ext uri="{BB962C8B-B14F-4D97-AF65-F5344CB8AC3E}">
        <p14:creationId xmlns:p14="http://schemas.microsoft.com/office/powerpoint/2010/main" val="3814674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二、对金融与经济系统的危害</a:t>
            </a:r>
          </a:p>
        </p:txBody>
      </p:sp>
      <p:sp>
        <p:nvSpPr>
          <p:cNvPr id="8" name="文本框 4"/>
          <p:cNvSpPr txBox="1"/>
          <p:nvPr/>
        </p:nvSpPr>
        <p:spPr>
          <a:xfrm>
            <a:off x="6108033" y="263406"/>
            <a:ext cx="4867808"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金融风险的危害</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第一章     金融风险概述</a:t>
            </a:r>
          </a:p>
        </p:txBody>
      </p:sp>
      <p:graphicFrame>
        <p:nvGraphicFramePr>
          <p:cNvPr id="3" name="图示 2"/>
          <p:cNvGraphicFramePr/>
          <p:nvPr>
            <p:extLst>
              <p:ext uri="{D42A27DB-BD31-4B8C-83A1-F6EECF244321}">
                <p14:modId xmlns:p14="http://schemas.microsoft.com/office/powerpoint/2010/main" val="3527206738"/>
              </p:ext>
            </p:extLst>
          </p:nvPr>
        </p:nvGraphicFramePr>
        <p:xfrm>
          <a:off x="482552" y="2492896"/>
          <a:ext cx="11593288" cy="2736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7520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三、对国家的国际地位的危害</a:t>
            </a:r>
          </a:p>
        </p:txBody>
      </p:sp>
      <p:sp>
        <p:nvSpPr>
          <p:cNvPr id="8" name="文本框 4"/>
          <p:cNvSpPr txBox="1"/>
          <p:nvPr/>
        </p:nvSpPr>
        <p:spPr>
          <a:xfrm>
            <a:off x="6108033" y="263406"/>
            <a:ext cx="4867808"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金融风险的危害</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第一章     金融风险概述</a:t>
            </a:r>
          </a:p>
        </p:txBody>
      </p:sp>
      <p:graphicFrame>
        <p:nvGraphicFramePr>
          <p:cNvPr id="4" name="图示 3"/>
          <p:cNvGraphicFramePr/>
          <p:nvPr>
            <p:extLst>
              <p:ext uri="{D42A27DB-BD31-4B8C-83A1-F6EECF244321}">
                <p14:modId xmlns:p14="http://schemas.microsoft.com/office/powerpoint/2010/main" val="393226061"/>
              </p:ext>
            </p:extLst>
          </p:nvPr>
        </p:nvGraphicFramePr>
        <p:xfrm>
          <a:off x="1274640" y="1988840"/>
          <a:ext cx="9433048" cy="3672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1914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四、对社会稳定的危害</a:t>
            </a:r>
          </a:p>
        </p:txBody>
      </p:sp>
      <p:sp>
        <p:nvSpPr>
          <p:cNvPr id="8" name="文本框 4"/>
          <p:cNvSpPr txBox="1"/>
          <p:nvPr/>
        </p:nvSpPr>
        <p:spPr>
          <a:xfrm>
            <a:off x="6108033" y="263406"/>
            <a:ext cx="4867808"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金融风险的危害</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第一章     金融风险概述</a:t>
            </a:r>
          </a:p>
        </p:txBody>
      </p:sp>
      <p:sp>
        <p:nvSpPr>
          <p:cNvPr id="3" name="矩形 2"/>
          <p:cNvSpPr/>
          <p:nvPr/>
        </p:nvSpPr>
        <p:spPr>
          <a:xfrm>
            <a:off x="1058615" y="1988840"/>
            <a:ext cx="10153128" cy="3970318"/>
          </a:xfrm>
          <a:prstGeom prst="rect">
            <a:avLst/>
          </a:prstGeom>
          <a:solidFill>
            <a:schemeClr val="accent4">
              <a:lumMod val="20000"/>
              <a:lumOff val="80000"/>
            </a:schemeClr>
          </a:solidFill>
          <a:scene3d>
            <a:camera prst="orthographicFront"/>
            <a:lightRig rig="threePt" dir="t"/>
          </a:scene3d>
          <a:sp3d>
            <a:bevelT prst="angle"/>
          </a:sp3d>
        </p:spPr>
        <p:txBody>
          <a:bodyPr wrap="square">
            <a:spAutoFit/>
          </a:bodyPr>
          <a:lstStyle/>
          <a:p>
            <a:pPr marL="285750" indent="-285750">
              <a:lnSpc>
                <a:spcPct val="200000"/>
              </a:lnSpc>
              <a:buFont typeface="Wingdings" panose="05000000000000000000" pitchFamily="2" charset="2"/>
              <a:buChar char="p"/>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金融机构作为经营货币信用的特殊组织, 具有明显的社会性特征。</a:t>
            </a:r>
          </a:p>
          <a:p>
            <a:pPr marL="285750" indent="-285750">
              <a:lnSpc>
                <a:spcPct val="200000"/>
              </a:lnSpc>
              <a:buFont typeface="Wingdings" panose="05000000000000000000" pitchFamily="2" charset="2"/>
              <a:buChar char="p"/>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金融风险会导致人们财富的缩水、收入的下降, 甚至使人们的生活陷入极大的困境, 造成失业率上升, 由此引发社会秩序混乱或社会动荡。</a:t>
            </a:r>
          </a:p>
          <a:p>
            <a:pPr marL="285750" indent="-285750">
              <a:lnSpc>
                <a:spcPct val="200000"/>
              </a:lnSpc>
              <a:buFont typeface="Wingdings" panose="05000000000000000000" pitchFamily="2" charset="2"/>
              <a:buChar char="p"/>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金融风险对社会政治安全和政局稳定也有不利影响。金融风险发生后, 社会公众若对政府处置风险不利存在不满情绪, 也可能会造成冲击政府部门、抗议等群体事件。</a:t>
            </a:r>
          </a:p>
          <a:p>
            <a:pPr marL="285750" indent="-285750">
              <a:lnSpc>
                <a:spcPct val="200000"/>
              </a:lnSpc>
              <a:buFont typeface="Wingdings" panose="05000000000000000000" pitchFamily="2" charset="2"/>
              <a:buChar char="p"/>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当局迫于形势和社会舆论的压力, 可能会对风险处置部门负责人进行罢免或更换, 有可能引起政局的不稳定, 引发政治危机, 直接威胁一国的政治安全。</a:t>
            </a:r>
          </a:p>
        </p:txBody>
      </p:sp>
    </p:spTree>
    <p:extLst>
      <p:ext uri="{BB962C8B-B14F-4D97-AF65-F5344CB8AC3E}">
        <p14:creationId xmlns:p14="http://schemas.microsoft.com/office/powerpoint/2010/main" val="43906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一、金融风险管理的微观作用</a:t>
            </a:r>
          </a:p>
        </p:txBody>
      </p:sp>
      <p:sp>
        <p:nvSpPr>
          <p:cNvPr id="8" name="文本框 4"/>
          <p:cNvSpPr txBox="1"/>
          <p:nvPr/>
        </p:nvSpPr>
        <p:spPr>
          <a:xfrm>
            <a:off x="6108033" y="263406"/>
            <a:ext cx="4867808"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金融风险管理的作用</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第一章     金融风险概述</a:t>
            </a:r>
          </a:p>
        </p:txBody>
      </p:sp>
      <p:graphicFrame>
        <p:nvGraphicFramePr>
          <p:cNvPr id="4" name="图示 3"/>
          <p:cNvGraphicFramePr/>
          <p:nvPr>
            <p:extLst>
              <p:ext uri="{D42A27DB-BD31-4B8C-83A1-F6EECF244321}">
                <p14:modId xmlns:p14="http://schemas.microsoft.com/office/powerpoint/2010/main" val="2996129383"/>
              </p:ext>
            </p:extLst>
          </p:nvPr>
        </p:nvGraphicFramePr>
        <p:xfrm>
          <a:off x="1274640" y="2132856"/>
          <a:ext cx="9793088" cy="3528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8851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二、金融风险管理的宏观作用</a:t>
            </a:r>
          </a:p>
        </p:txBody>
      </p:sp>
      <p:sp>
        <p:nvSpPr>
          <p:cNvPr id="8" name="文本框 4"/>
          <p:cNvSpPr txBox="1"/>
          <p:nvPr/>
        </p:nvSpPr>
        <p:spPr>
          <a:xfrm>
            <a:off x="6108033" y="263406"/>
            <a:ext cx="4867808"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金融风险管理的作用</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第一章     金融风险概述</a:t>
            </a:r>
          </a:p>
        </p:txBody>
      </p:sp>
      <p:sp>
        <p:nvSpPr>
          <p:cNvPr id="7" name="MH_Other_1"/>
          <p:cNvSpPr/>
          <p:nvPr>
            <p:custDataLst>
              <p:tags r:id="rId1"/>
            </p:custDataLst>
          </p:nvPr>
        </p:nvSpPr>
        <p:spPr>
          <a:xfrm>
            <a:off x="4459785" y="2087564"/>
            <a:ext cx="1095375" cy="1614487"/>
          </a:xfrm>
          <a:custGeom>
            <a:avLst/>
            <a:gdLst>
              <a:gd name="connsiteX0" fmla="*/ 552450 w 1104900"/>
              <a:gd name="connsiteY0" fmla="*/ 0 h 1628775"/>
              <a:gd name="connsiteX1" fmla="*/ 1104900 w 1104900"/>
              <a:gd name="connsiteY1" fmla="*/ 552450 h 1628775"/>
              <a:gd name="connsiteX2" fmla="*/ 861330 w 1104900"/>
              <a:gd name="connsiteY2" fmla="*/ 1010551 h 1628775"/>
              <a:gd name="connsiteX3" fmla="*/ 854868 w 1104900"/>
              <a:gd name="connsiteY3" fmla="*/ 1014058 h 1628775"/>
              <a:gd name="connsiteX4" fmla="*/ 1057275 w 1104900"/>
              <a:gd name="connsiteY4" fmla="*/ 1628775 h 1628775"/>
              <a:gd name="connsiteX5" fmla="*/ 95250 w 1104900"/>
              <a:gd name="connsiteY5" fmla="*/ 1628775 h 1628775"/>
              <a:gd name="connsiteX6" fmla="*/ 275516 w 1104900"/>
              <a:gd name="connsiteY6" fmla="*/ 1027890 h 1628775"/>
              <a:gd name="connsiteX7" fmla="*/ 243570 w 1104900"/>
              <a:gd name="connsiteY7" fmla="*/ 1010551 h 1628775"/>
              <a:gd name="connsiteX8" fmla="*/ 0 w 1104900"/>
              <a:gd name="connsiteY8" fmla="*/ 552450 h 1628775"/>
              <a:gd name="connsiteX9" fmla="*/ 552450 w 1104900"/>
              <a:gd name="connsiteY9" fmla="*/ 0 h 162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4900" h="1628775">
                <a:moveTo>
                  <a:pt x="552450" y="0"/>
                </a:moveTo>
                <a:cubicBezTo>
                  <a:pt x="857560" y="0"/>
                  <a:pt x="1104900" y="247340"/>
                  <a:pt x="1104900" y="552450"/>
                </a:cubicBezTo>
                <a:cubicBezTo>
                  <a:pt x="1104900" y="743144"/>
                  <a:pt x="1008283" y="911271"/>
                  <a:pt x="861330" y="1010551"/>
                </a:cubicBezTo>
                <a:lnTo>
                  <a:pt x="854868" y="1014058"/>
                </a:lnTo>
                <a:lnTo>
                  <a:pt x="1057275" y="1628775"/>
                </a:lnTo>
                <a:lnTo>
                  <a:pt x="95250" y="1628775"/>
                </a:lnTo>
                <a:lnTo>
                  <a:pt x="275516" y="1027890"/>
                </a:lnTo>
                <a:lnTo>
                  <a:pt x="243570" y="1010551"/>
                </a:lnTo>
                <a:cubicBezTo>
                  <a:pt x="96617" y="911271"/>
                  <a:pt x="0" y="743144"/>
                  <a:pt x="0" y="552450"/>
                </a:cubicBezTo>
                <a:cubicBezTo>
                  <a:pt x="0" y="247340"/>
                  <a:pt x="247340" y="0"/>
                  <a:pt x="552450" y="0"/>
                </a:cubicBezTo>
                <a:close/>
              </a:path>
            </a:pathLst>
          </a:custGeom>
          <a:solidFill>
            <a:srgbClr val="139BBB"/>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Calibri" panose="020F0502020204030204" pitchFamily="34" charset="0"/>
              <a:ea typeface="微软雅黑" panose="020B0503020204020204" pitchFamily="34" charset="-122"/>
            </a:endParaRPr>
          </a:p>
        </p:txBody>
      </p:sp>
      <p:sp>
        <p:nvSpPr>
          <p:cNvPr id="10" name="MH_SubTitle_4"/>
          <p:cNvSpPr txBox="1">
            <a:spLocks noChangeArrowheads="1"/>
          </p:cNvSpPr>
          <p:nvPr>
            <p:custDataLst>
              <p:tags r:id="rId2"/>
            </p:custDataLst>
          </p:nvPr>
        </p:nvSpPr>
        <p:spPr bwMode="auto">
          <a:xfrm>
            <a:off x="5666409" y="3212976"/>
            <a:ext cx="576135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dirty="0">
                <a:latin typeface="Calibri" panose="020F0502020204030204" pitchFamily="34" charset="0"/>
                <a:ea typeface="微软雅黑" panose="020B0503020204020204" pitchFamily="34" charset="-122"/>
              </a:rPr>
              <a:t>金融风险管理是一国经济稳定的需要</a:t>
            </a:r>
            <a:endParaRPr lang="da-DK" altLang="zh-CN" dirty="0">
              <a:latin typeface="Calibri" panose="020F0502020204030204" pitchFamily="34" charset="0"/>
              <a:ea typeface="微软雅黑" panose="020B0503020204020204" pitchFamily="34" charset="-122"/>
            </a:endParaRPr>
          </a:p>
        </p:txBody>
      </p:sp>
      <p:sp>
        <p:nvSpPr>
          <p:cNvPr id="11" name="MH_Other_2"/>
          <p:cNvSpPr/>
          <p:nvPr>
            <p:custDataLst>
              <p:tags r:id="rId3"/>
            </p:custDataLst>
          </p:nvPr>
        </p:nvSpPr>
        <p:spPr>
          <a:xfrm>
            <a:off x="3662860" y="2673350"/>
            <a:ext cx="1095375" cy="1614488"/>
          </a:xfrm>
          <a:custGeom>
            <a:avLst/>
            <a:gdLst>
              <a:gd name="connsiteX0" fmla="*/ 552450 w 1104900"/>
              <a:gd name="connsiteY0" fmla="*/ 0 h 1628775"/>
              <a:gd name="connsiteX1" fmla="*/ 1104900 w 1104900"/>
              <a:gd name="connsiteY1" fmla="*/ 552450 h 1628775"/>
              <a:gd name="connsiteX2" fmla="*/ 861330 w 1104900"/>
              <a:gd name="connsiteY2" fmla="*/ 1010551 h 1628775"/>
              <a:gd name="connsiteX3" fmla="*/ 854868 w 1104900"/>
              <a:gd name="connsiteY3" fmla="*/ 1014058 h 1628775"/>
              <a:gd name="connsiteX4" fmla="*/ 1057275 w 1104900"/>
              <a:gd name="connsiteY4" fmla="*/ 1628775 h 1628775"/>
              <a:gd name="connsiteX5" fmla="*/ 95250 w 1104900"/>
              <a:gd name="connsiteY5" fmla="*/ 1628775 h 1628775"/>
              <a:gd name="connsiteX6" fmla="*/ 275516 w 1104900"/>
              <a:gd name="connsiteY6" fmla="*/ 1027890 h 1628775"/>
              <a:gd name="connsiteX7" fmla="*/ 243570 w 1104900"/>
              <a:gd name="connsiteY7" fmla="*/ 1010551 h 1628775"/>
              <a:gd name="connsiteX8" fmla="*/ 0 w 1104900"/>
              <a:gd name="connsiteY8" fmla="*/ 552450 h 1628775"/>
              <a:gd name="connsiteX9" fmla="*/ 552450 w 1104900"/>
              <a:gd name="connsiteY9" fmla="*/ 0 h 162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4900" h="1628775">
                <a:moveTo>
                  <a:pt x="552450" y="0"/>
                </a:moveTo>
                <a:cubicBezTo>
                  <a:pt x="857560" y="0"/>
                  <a:pt x="1104900" y="247340"/>
                  <a:pt x="1104900" y="552450"/>
                </a:cubicBezTo>
                <a:cubicBezTo>
                  <a:pt x="1104900" y="743144"/>
                  <a:pt x="1008283" y="911271"/>
                  <a:pt x="861330" y="1010551"/>
                </a:cubicBezTo>
                <a:lnTo>
                  <a:pt x="854868" y="1014058"/>
                </a:lnTo>
                <a:lnTo>
                  <a:pt x="1057275" y="1628775"/>
                </a:lnTo>
                <a:lnTo>
                  <a:pt x="95250" y="1628775"/>
                </a:lnTo>
                <a:lnTo>
                  <a:pt x="275516" y="1027890"/>
                </a:lnTo>
                <a:lnTo>
                  <a:pt x="243570" y="1010551"/>
                </a:lnTo>
                <a:cubicBezTo>
                  <a:pt x="96617" y="911271"/>
                  <a:pt x="0" y="743144"/>
                  <a:pt x="0" y="552450"/>
                </a:cubicBezTo>
                <a:cubicBezTo>
                  <a:pt x="0" y="247340"/>
                  <a:pt x="247340" y="0"/>
                  <a:pt x="552450" y="0"/>
                </a:cubicBezTo>
                <a:close/>
              </a:path>
            </a:pathLst>
          </a:custGeom>
          <a:solidFill>
            <a:srgbClr val="84AD1E"/>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Calibri" panose="020F0502020204030204" pitchFamily="34" charset="0"/>
              <a:ea typeface="微软雅黑" panose="020B0503020204020204" pitchFamily="34" charset="-122"/>
            </a:endParaRPr>
          </a:p>
        </p:txBody>
      </p:sp>
      <p:sp>
        <p:nvSpPr>
          <p:cNvPr id="12" name="MH_SubTitle_3"/>
          <p:cNvSpPr txBox="1">
            <a:spLocks noChangeArrowheads="1"/>
          </p:cNvSpPr>
          <p:nvPr>
            <p:custDataLst>
              <p:tags r:id="rId4"/>
            </p:custDataLst>
          </p:nvPr>
        </p:nvSpPr>
        <p:spPr bwMode="auto">
          <a:xfrm>
            <a:off x="4864722" y="3798762"/>
            <a:ext cx="576135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dirty="0">
                <a:latin typeface="Calibri" panose="020F0502020204030204" pitchFamily="34" charset="0"/>
                <a:ea typeface="微软雅黑" panose="020B0503020204020204" pitchFamily="34" charset="-122"/>
              </a:rPr>
              <a:t>金融风险管理是提升国际竞争力的需要</a:t>
            </a:r>
            <a:endParaRPr lang="da-DK" altLang="zh-CN" dirty="0">
              <a:latin typeface="Calibri" panose="020F0502020204030204" pitchFamily="34" charset="0"/>
              <a:ea typeface="微软雅黑" panose="020B0503020204020204" pitchFamily="34" charset="-122"/>
            </a:endParaRPr>
          </a:p>
        </p:txBody>
      </p:sp>
      <p:sp>
        <p:nvSpPr>
          <p:cNvPr id="13" name="MH_Other_3"/>
          <p:cNvSpPr/>
          <p:nvPr>
            <p:custDataLst>
              <p:tags r:id="rId5"/>
            </p:custDataLst>
          </p:nvPr>
        </p:nvSpPr>
        <p:spPr>
          <a:xfrm>
            <a:off x="2867523" y="3336926"/>
            <a:ext cx="1095375" cy="1616075"/>
          </a:xfrm>
          <a:custGeom>
            <a:avLst/>
            <a:gdLst>
              <a:gd name="connsiteX0" fmla="*/ 552450 w 1104900"/>
              <a:gd name="connsiteY0" fmla="*/ 0 h 1628775"/>
              <a:gd name="connsiteX1" fmla="*/ 1104900 w 1104900"/>
              <a:gd name="connsiteY1" fmla="*/ 552450 h 1628775"/>
              <a:gd name="connsiteX2" fmla="*/ 861330 w 1104900"/>
              <a:gd name="connsiteY2" fmla="*/ 1010551 h 1628775"/>
              <a:gd name="connsiteX3" fmla="*/ 854868 w 1104900"/>
              <a:gd name="connsiteY3" fmla="*/ 1014058 h 1628775"/>
              <a:gd name="connsiteX4" fmla="*/ 1057275 w 1104900"/>
              <a:gd name="connsiteY4" fmla="*/ 1628775 h 1628775"/>
              <a:gd name="connsiteX5" fmla="*/ 95250 w 1104900"/>
              <a:gd name="connsiteY5" fmla="*/ 1628775 h 1628775"/>
              <a:gd name="connsiteX6" fmla="*/ 275516 w 1104900"/>
              <a:gd name="connsiteY6" fmla="*/ 1027890 h 1628775"/>
              <a:gd name="connsiteX7" fmla="*/ 243570 w 1104900"/>
              <a:gd name="connsiteY7" fmla="*/ 1010551 h 1628775"/>
              <a:gd name="connsiteX8" fmla="*/ 0 w 1104900"/>
              <a:gd name="connsiteY8" fmla="*/ 552450 h 1628775"/>
              <a:gd name="connsiteX9" fmla="*/ 552450 w 1104900"/>
              <a:gd name="connsiteY9" fmla="*/ 0 h 162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4900" h="1628775">
                <a:moveTo>
                  <a:pt x="552450" y="0"/>
                </a:moveTo>
                <a:cubicBezTo>
                  <a:pt x="857560" y="0"/>
                  <a:pt x="1104900" y="247340"/>
                  <a:pt x="1104900" y="552450"/>
                </a:cubicBezTo>
                <a:cubicBezTo>
                  <a:pt x="1104900" y="743144"/>
                  <a:pt x="1008283" y="911271"/>
                  <a:pt x="861330" y="1010551"/>
                </a:cubicBezTo>
                <a:lnTo>
                  <a:pt x="854868" y="1014058"/>
                </a:lnTo>
                <a:lnTo>
                  <a:pt x="1057275" y="1628775"/>
                </a:lnTo>
                <a:lnTo>
                  <a:pt x="95250" y="1628775"/>
                </a:lnTo>
                <a:lnTo>
                  <a:pt x="275516" y="1027890"/>
                </a:lnTo>
                <a:lnTo>
                  <a:pt x="243570" y="1010551"/>
                </a:lnTo>
                <a:cubicBezTo>
                  <a:pt x="96617" y="911271"/>
                  <a:pt x="0" y="743144"/>
                  <a:pt x="0" y="552450"/>
                </a:cubicBezTo>
                <a:cubicBezTo>
                  <a:pt x="0" y="247340"/>
                  <a:pt x="247340" y="0"/>
                  <a:pt x="552450" y="0"/>
                </a:cubicBezTo>
                <a:close/>
              </a:path>
            </a:pathLst>
          </a:custGeom>
          <a:solidFill>
            <a:srgbClr val="FE8B03"/>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Calibri" panose="020F0502020204030204" pitchFamily="34" charset="0"/>
              <a:ea typeface="微软雅黑" panose="020B0503020204020204" pitchFamily="34" charset="-122"/>
            </a:endParaRPr>
          </a:p>
        </p:txBody>
      </p:sp>
      <p:sp>
        <p:nvSpPr>
          <p:cNvPr id="14" name="MH_SubTitle_2"/>
          <p:cNvSpPr txBox="1">
            <a:spLocks noChangeArrowheads="1"/>
          </p:cNvSpPr>
          <p:nvPr>
            <p:custDataLst>
              <p:tags r:id="rId6"/>
            </p:custDataLst>
          </p:nvPr>
        </p:nvSpPr>
        <p:spPr bwMode="auto">
          <a:xfrm>
            <a:off x="4067797" y="4463925"/>
            <a:ext cx="576135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dirty="0">
                <a:latin typeface="Calibri" panose="020F0502020204030204" pitchFamily="34" charset="0"/>
                <a:ea typeface="微软雅黑" panose="020B0503020204020204" pitchFamily="34" charset="-122"/>
              </a:rPr>
              <a:t>金融风险管理是规范金融市场秩序的需要</a:t>
            </a:r>
            <a:endParaRPr lang="da-DK" altLang="zh-CN" dirty="0">
              <a:latin typeface="Calibri" panose="020F0502020204030204" pitchFamily="34" charset="0"/>
              <a:ea typeface="微软雅黑" panose="020B0503020204020204" pitchFamily="34" charset="-122"/>
            </a:endParaRPr>
          </a:p>
        </p:txBody>
      </p:sp>
      <p:sp>
        <p:nvSpPr>
          <p:cNvPr id="15" name="MH_Other_4"/>
          <p:cNvSpPr/>
          <p:nvPr>
            <p:custDataLst>
              <p:tags r:id="rId7"/>
            </p:custDataLst>
          </p:nvPr>
        </p:nvSpPr>
        <p:spPr>
          <a:xfrm>
            <a:off x="2076948" y="4002089"/>
            <a:ext cx="1095375" cy="1614487"/>
          </a:xfrm>
          <a:custGeom>
            <a:avLst/>
            <a:gdLst>
              <a:gd name="connsiteX0" fmla="*/ 552450 w 1104900"/>
              <a:gd name="connsiteY0" fmla="*/ 0 h 1628775"/>
              <a:gd name="connsiteX1" fmla="*/ 1104900 w 1104900"/>
              <a:gd name="connsiteY1" fmla="*/ 552450 h 1628775"/>
              <a:gd name="connsiteX2" fmla="*/ 861330 w 1104900"/>
              <a:gd name="connsiteY2" fmla="*/ 1010551 h 1628775"/>
              <a:gd name="connsiteX3" fmla="*/ 854868 w 1104900"/>
              <a:gd name="connsiteY3" fmla="*/ 1014058 h 1628775"/>
              <a:gd name="connsiteX4" fmla="*/ 1057275 w 1104900"/>
              <a:gd name="connsiteY4" fmla="*/ 1628775 h 1628775"/>
              <a:gd name="connsiteX5" fmla="*/ 95250 w 1104900"/>
              <a:gd name="connsiteY5" fmla="*/ 1628775 h 1628775"/>
              <a:gd name="connsiteX6" fmla="*/ 275516 w 1104900"/>
              <a:gd name="connsiteY6" fmla="*/ 1027890 h 1628775"/>
              <a:gd name="connsiteX7" fmla="*/ 243570 w 1104900"/>
              <a:gd name="connsiteY7" fmla="*/ 1010551 h 1628775"/>
              <a:gd name="connsiteX8" fmla="*/ 0 w 1104900"/>
              <a:gd name="connsiteY8" fmla="*/ 552450 h 1628775"/>
              <a:gd name="connsiteX9" fmla="*/ 552450 w 1104900"/>
              <a:gd name="connsiteY9" fmla="*/ 0 h 162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4900" h="1628775">
                <a:moveTo>
                  <a:pt x="552450" y="0"/>
                </a:moveTo>
                <a:cubicBezTo>
                  <a:pt x="857560" y="0"/>
                  <a:pt x="1104900" y="247340"/>
                  <a:pt x="1104900" y="552450"/>
                </a:cubicBezTo>
                <a:cubicBezTo>
                  <a:pt x="1104900" y="743144"/>
                  <a:pt x="1008283" y="911271"/>
                  <a:pt x="861330" y="1010551"/>
                </a:cubicBezTo>
                <a:lnTo>
                  <a:pt x="854868" y="1014058"/>
                </a:lnTo>
                <a:lnTo>
                  <a:pt x="1057275" y="1628775"/>
                </a:lnTo>
                <a:lnTo>
                  <a:pt x="95250" y="1628775"/>
                </a:lnTo>
                <a:lnTo>
                  <a:pt x="275516" y="1027890"/>
                </a:lnTo>
                <a:lnTo>
                  <a:pt x="243570" y="1010551"/>
                </a:lnTo>
                <a:cubicBezTo>
                  <a:pt x="96617" y="911271"/>
                  <a:pt x="0" y="743144"/>
                  <a:pt x="0" y="552450"/>
                </a:cubicBezTo>
                <a:cubicBezTo>
                  <a:pt x="0" y="247340"/>
                  <a:pt x="247340" y="0"/>
                  <a:pt x="552450" y="0"/>
                </a:cubicBezTo>
                <a:close/>
              </a:path>
            </a:pathLst>
          </a:custGeom>
          <a:solidFill>
            <a:srgbClr val="AA0C0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Calibri" panose="020F0502020204030204" pitchFamily="34" charset="0"/>
              <a:ea typeface="微软雅黑" panose="020B0503020204020204" pitchFamily="34" charset="-122"/>
            </a:endParaRPr>
          </a:p>
        </p:txBody>
      </p:sp>
      <p:sp>
        <p:nvSpPr>
          <p:cNvPr id="16" name="MH_SubTitle_1"/>
          <p:cNvSpPr txBox="1">
            <a:spLocks noChangeArrowheads="1"/>
          </p:cNvSpPr>
          <p:nvPr>
            <p:custDataLst>
              <p:tags r:id="rId8"/>
            </p:custDataLst>
          </p:nvPr>
        </p:nvSpPr>
        <p:spPr bwMode="auto">
          <a:xfrm>
            <a:off x="3272459" y="5127501"/>
            <a:ext cx="576135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dirty="0">
                <a:latin typeface="Calibri" panose="020F0502020204030204" pitchFamily="34" charset="0"/>
                <a:ea typeface="微软雅黑" panose="020B0503020204020204" pitchFamily="34" charset="-122"/>
              </a:rPr>
              <a:t>金融风险管理是优化资源配置的需要</a:t>
            </a:r>
          </a:p>
        </p:txBody>
      </p:sp>
    </p:spTree>
    <p:extLst>
      <p:ext uri="{BB962C8B-B14F-4D97-AF65-F5344CB8AC3E}">
        <p14:creationId xmlns:p14="http://schemas.microsoft.com/office/powerpoint/2010/main" val="48704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09" y="1219600"/>
            <a:ext cx="10411226"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20 </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世纪</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70 </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年代以前的主要金融风险及其管理的理论和实践</a:t>
            </a:r>
          </a:p>
        </p:txBody>
      </p:sp>
      <p:sp>
        <p:nvSpPr>
          <p:cNvPr id="8" name="文本框 4"/>
          <p:cNvSpPr txBox="1"/>
          <p:nvPr/>
        </p:nvSpPr>
        <p:spPr>
          <a:xfrm>
            <a:off x="6108033" y="263406"/>
            <a:ext cx="4867808"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第四节    金融风险管理的发展历程</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第一章     金融风险概述</a:t>
            </a:r>
          </a:p>
        </p:txBody>
      </p:sp>
      <p:sp>
        <p:nvSpPr>
          <p:cNvPr id="3" name="矩形 2"/>
          <p:cNvSpPr/>
          <p:nvPr/>
        </p:nvSpPr>
        <p:spPr>
          <a:xfrm>
            <a:off x="885257" y="1951880"/>
            <a:ext cx="10445551" cy="4247317"/>
          </a:xfrm>
          <a:prstGeom prst="rect">
            <a:avLst/>
          </a:prstGeom>
          <a:solidFill>
            <a:srgbClr val="E8D0D0"/>
          </a:solidFill>
          <a:effectLst>
            <a:glow rad="139700">
              <a:schemeClr val="accent2">
                <a:satMod val="175000"/>
                <a:alpha val="40000"/>
              </a:schemeClr>
            </a:glow>
          </a:effectLst>
          <a:scene3d>
            <a:camera prst="orthographicFront"/>
            <a:lightRig rig="threePt" dir="t"/>
          </a:scene3d>
          <a:sp3d>
            <a:bevelT w="152400" h="50800" prst="softRound"/>
          </a:sp3d>
        </p:spPr>
        <p:txBody>
          <a:bodyPr wrap="square">
            <a:spAutoFit/>
          </a:bodyPr>
          <a:lstStyle/>
          <a:p>
            <a:pPr marL="285750" indent="-285750">
              <a:lnSpc>
                <a:spcPct val="150000"/>
              </a:lnSpc>
              <a:buFont typeface="Wingdings" panose="05000000000000000000" pitchFamily="2" charset="2"/>
              <a:buChar char="p"/>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20 世纪70 年代以前, 各国实行的多是固定汇率制度。 各国的利率基本上都受到严格的管制, 利率风险也并未引起人们的重视。</a:t>
            </a:r>
          </a:p>
          <a:p>
            <a:pPr marL="285750" indent="-285750">
              <a:lnSpc>
                <a:spcPct val="150000"/>
              </a:lnSpc>
              <a:buFont typeface="Wingdings" panose="05000000000000000000" pitchFamily="2" charset="2"/>
              <a:buChar char="p"/>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证券市场的价格风险、金融机构的信用风险和流动性风险是这一时期的主要金融风险。这一时期的金融风险管理理论自然也就以这些风险为中心展开。</a:t>
            </a:r>
          </a:p>
          <a:p>
            <a:pPr marL="285750" indent="-285750">
              <a:lnSpc>
                <a:spcPct val="150000"/>
              </a:lnSpc>
              <a:buFont typeface="Wingdings" panose="05000000000000000000" pitchFamily="2" charset="2"/>
              <a:buChar char="p"/>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英国著名经济学家约翰·理查德·希克斯 的分散投资的主张对于管理金融风险具有高度重要的借鉴意义。</a:t>
            </a:r>
          </a:p>
          <a:p>
            <a:pPr marL="285750" indent="-285750">
              <a:lnSpc>
                <a:spcPct val="150000"/>
              </a:lnSpc>
              <a:buFont typeface="Wingdings" panose="05000000000000000000" pitchFamily="2" charset="2"/>
              <a:buChar char="p"/>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美国经济学家哈里·M</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马柯维茨 系统地提出了现代证券组合理论, 为证券投资风险管理奠定了理论基础。</a:t>
            </a:r>
          </a:p>
          <a:p>
            <a:pPr marL="285750" indent="-285750">
              <a:lnSpc>
                <a:spcPct val="150000"/>
              </a:lnSpc>
              <a:buFont typeface="Wingdings" panose="05000000000000000000" pitchFamily="2" charset="2"/>
              <a:buChar char="p"/>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美国经济学家威廉·F</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夏普使证券组合理论更为简明实用。还提出了资本资产定价模型(CAPM), 为证券组合分析提供了新的、富有实用价值的方法。</a:t>
            </a:r>
          </a:p>
        </p:txBody>
      </p:sp>
    </p:spTree>
    <p:extLst>
      <p:ext uri="{BB962C8B-B14F-4D97-AF65-F5344CB8AC3E}">
        <p14:creationId xmlns:p14="http://schemas.microsoft.com/office/powerpoint/2010/main" val="2781660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09" y="1219600"/>
            <a:ext cx="10411226"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20 </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世纪</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70 </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年代以后全球金融市场的新特征与金融风险防范策略</a:t>
            </a:r>
          </a:p>
        </p:txBody>
      </p:sp>
      <p:sp>
        <p:nvSpPr>
          <p:cNvPr id="8" name="文本框 4"/>
          <p:cNvSpPr txBox="1"/>
          <p:nvPr/>
        </p:nvSpPr>
        <p:spPr>
          <a:xfrm>
            <a:off x="6108033" y="263406"/>
            <a:ext cx="4867808"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第四节    金融风险管理的发展历程</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第一章     金融风险概述</a:t>
            </a:r>
          </a:p>
        </p:txBody>
      </p:sp>
      <p:graphicFrame>
        <p:nvGraphicFramePr>
          <p:cNvPr id="4" name="图示 3"/>
          <p:cNvGraphicFramePr/>
          <p:nvPr>
            <p:extLst>
              <p:ext uri="{D42A27DB-BD31-4B8C-83A1-F6EECF244321}">
                <p14:modId xmlns:p14="http://schemas.microsoft.com/office/powerpoint/2010/main" val="2400159517"/>
              </p:ext>
            </p:extLst>
          </p:nvPr>
        </p:nvGraphicFramePr>
        <p:xfrm>
          <a:off x="1130623" y="2492896"/>
          <a:ext cx="10297143"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2820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09" y="1219600"/>
            <a:ext cx="10411226"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2015 </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年以来的新金融风险特征和金融风险管理举措</a:t>
            </a:r>
          </a:p>
        </p:txBody>
      </p:sp>
      <p:sp>
        <p:nvSpPr>
          <p:cNvPr id="8" name="文本框 4"/>
          <p:cNvSpPr txBox="1"/>
          <p:nvPr/>
        </p:nvSpPr>
        <p:spPr>
          <a:xfrm>
            <a:off x="6108033" y="263406"/>
            <a:ext cx="4867808"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第四节    金融风险管理的发展历程</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第一章     金融风险概述</a:t>
            </a:r>
          </a:p>
        </p:txBody>
      </p:sp>
      <p:graphicFrame>
        <p:nvGraphicFramePr>
          <p:cNvPr id="3" name="图示 2"/>
          <p:cNvGraphicFramePr/>
          <p:nvPr>
            <p:extLst>
              <p:ext uri="{D42A27DB-BD31-4B8C-83A1-F6EECF244321}">
                <p14:modId xmlns:p14="http://schemas.microsoft.com/office/powerpoint/2010/main" val="435083724"/>
              </p:ext>
            </p:extLst>
          </p:nvPr>
        </p:nvGraphicFramePr>
        <p:xfrm>
          <a:off x="1130624" y="2420888"/>
          <a:ext cx="9845218" cy="2914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378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第一章     金融风险概述</a:t>
            </a:r>
          </a:p>
        </p:txBody>
      </p:sp>
      <p:grpSp>
        <p:nvGrpSpPr>
          <p:cNvPr id="5" name="组合 4"/>
          <p:cNvGrpSpPr/>
          <p:nvPr/>
        </p:nvGrpSpPr>
        <p:grpSpPr>
          <a:xfrm>
            <a:off x="1310741" y="1979105"/>
            <a:ext cx="1188034" cy="1080120"/>
            <a:chOff x="1681509" y="2451101"/>
            <a:chExt cx="2208834" cy="1452563"/>
          </a:xfrm>
        </p:grpSpPr>
        <p:sp>
          <p:nvSpPr>
            <p:cNvPr id="6" name="MH_Other_1"/>
            <p:cNvSpPr/>
            <p:nvPr>
              <p:custDataLst>
                <p:tags r:id="rId5"/>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8" name="MH_SubTitle_1"/>
            <p:cNvSpPr/>
            <p:nvPr>
              <p:custDataLst>
                <p:tags r:id="rId6"/>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重点掌握</a:t>
              </a:r>
            </a:p>
          </p:txBody>
        </p:sp>
      </p:grpSp>
      <p:sp>
        <p:nvSpPr>
          <p:cNvPr id="11" name="圆角矩形 10"/>
          <p:cNvSpPr/>
          <p:nvPr/>
        </p:nvSpPr>
        <p:spPr>
          <a:xfrm>
            <a:off x="2714799" y="1969592"/>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金融风险的概念</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利率风险、汇率风险、信用风险、流动性风险、操作风险、声誉风险、价格风险的定义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金融行为证券化的概念</a:t>
            </a:r>
          </a:p>
        </p:txBody>
      </p:sp>
      <p:grpSp>
        <p:nvGrpSpPr>
          <p:cNvPr id="9" name="组合 8"/>
          <p:cNvGrpSpPr/>
          <p:nvPr/>
        </p:nvGrpSpPr>
        <p:grpSpPr>
          <a:xfrm>
            <a:off x="1310741" y="3198595"/>
            <a:ext cx="1188034" cy="1080120"/>
            <a:chOff x="1681509" y="2451101"/>
            <a:chExt cx="2208834" cy="1452563"/>
          </a:xfrm>
        </p:grpSpPr>
        <p:sp>
          <p:nvSpPr>
            <p:cNvPr id="10" name="MH_Other_1"/>
            <p:cNvSpPr/>
            <p:nvPr>
              <p:custDataLst>
                <p:tags r:id="rId3"/>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12" name="MH_SubTitle_1"/>
            <p:cNvSpPr/>
            <p:nvPr>
              <p:custDataLst>
                <p:tags r:id="rId4"/>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掌握</a:t>
              </a:r>
            </a:p>
          </p:txBody>
        </p:sp>
      </p:grpSp>
      <p:grpSp>
        <p:nvGrpSpPr>
          <p:cNvPr id="13" name="组合 12"/>
          <p:cNvGrpSpPr/>
          <p:nvPr/>
        </p:nvGrpSpPr>
        <p:grpSpPr>
          <a:xfrm>
            <a:off x="1310741" y="4418085"/>
            <a:ext cx="1188034" cy="1080120"/>
            <a:chOff x="1681509" y="2451101"/>
            <a:chExt cx="2208834" cy="1452563"/>
          </a:xfrm>
        </p:grpSpPr>
        <p:sp>
          <p:nvSpPr>
            <p:cNvPr id="14" name="MH_Other_1"/>
            <p:cNvSpPr/>
            <p:nvPr>
              <p:custDataLst>
                <p:tags r:id="rId1"/>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15" name="MH_SubTitle_1"/>
            <p:cNvSpPr/>
            <p:nvPr>
              <p:custDataLst>
                <p:tags r:id="rId2"/>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了解</a:t>
              </a:r>
            </a:p>
          </p:txBody>
        </p:sp>
      </p:grpSp>
      <p:sp>
        <p:nvSpPr>
          <p:cNvPr id="16" name="圆角矩形 15"/>
          <p:cNvSpPr/>
          <p:nvPr/>
        </p:nvSpPr>
        <p:spPr>
          <a:xfrm>
            <a:off x="2714799" y="3198595"/>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金融风险的几大特征</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普遍性、不确定性、隐蔽性、扩散性、可控性、两面性</a:t>
            </a:r>
          </a:p>
        </p:txBody>
      </p:sp>
      <p:sp>
        <p:nvSpPr>
          <p:cNvPr id="17" name="圆角矩形 16"/>
          <p:cNvSpPr/>
          <p:nvPr/>
        </p:nvSpPr>
        <p:spPr>
          <a:xfrm>
            <a:off x="2714799" y="4427598"/>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金融风险中其他风险</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法律风险、国家风险</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金融风险的危害</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金融风险管理的作用</a:t>
            </a:r>
          </a:p>
        </p:txBody>
      </p:sp>
    </p:spTree>
    <p:extLst>
      <p:ext uri="{BB962C8B-B14F-4D97-AF65-F5344CB8AC3E}">
        <p14:creationId xmlns:p14="http://schemas.microsoft.com/office/powerpoint/2010/main" val="4010602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E:\王亮\工作\2015\04\01\新建文件夹\未标题-4.png"/>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2628289"/>
            <a:ext cx="11874959" cy="4229711"/>
          </a:xfrm>
          <a:prstGeom prst="rect">
            <a:avLst/>
          </a:prstGeom>
          <a:noFill/>
          <a:ln>
            <a:noFill/>
          </a:ln>
        </p:spPr>
      </p:pic>
      <p:pic>
        <p:nvPicPr>
          <p:cNvPr id="6" name="图片 5"/>
          <p:cNvPicPr>
            <a:picLocks noChangeAspect="1"/>
          </p:cNvPicPr>
          <p:nvPr/>
        </p:nvPicPr>
        <p:blipFill>
          <a:blip r:embed="rId4"/>
          <a:stretch>
            <a:fillRect/>
          </a:stretch>
        </p:blipFill>
        <p:spPr>
          <a:xfrm>
            <a:off x="0" y="19610"/>
            <a:ext cx="2476190" cy="1400000"/>
          </a:xfrm>
          <a:prstGeom prst="rect">
            <a:avLst/>
          </a:prstGeom>
        </p:spPr>
      </p:pic>
      <p:sp>
        <p:nvSpPr>
          <p:cNvPr id="7" name="TextBox 7"/>
          <p:cNvSpPr>
            <a:spLocks noChangeArrowheads="1"/>
          </p:cNvSpPr>
          <p:nvPr/>
        </p:nvSpPr>
        <p:spPr bwMode="auto">
          <a:xfrm>
            <a:off x="8259415" y="1473371"/>
            <a:ext cx="3240360" cy="31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81" tIns="17140" rIns="34281" bIns="17140">
            <a:spAutoFit/>
          </a:bodyPr>
          <a:lstStyle/>
          <a:p>
            <a:r>
              <a:rPr lang="en-US" altLang="zh-CN" dirty="0">
                <a:solidFill>
                  <a:srgbClr val="D24726"/>
                </a:solidFill>
                <a:latin typeface="Candara" panose="020E0502030303020204" pitchFamily="34" charset="0"/>
                <a:ea typeface="微软雅黑" panose="020B0503020204020204" pitchFamily="34" charset="-122"/>
                <a:sym typeface="方正大黑简体" pitchFamily="2" charset="-122"/>
              </a:rPr>
              <a:t>http://www.crtvup.com.cn</a:t>
            </a:r>
            <a:endParaRPr lang="zh-CN" altLang="en-US" dirty="0">
              <a:solidFill>
                <a:srgbClr val="D24726"/>
              </a:solidFill>
              <a:latin typeface="Candara" panose="020E0502030303020204" pitchFamily="34" charset="0"/>
              <a:ea typeface="微软雅黑" panose="020B0503020204020204" pitchFamily="34" charset="-122"/>
              <a:sym typeface="方正大黑简体" pitchFamily="2" charset="-122"/>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99375" y="811865"/>
            <a:ext cx="3168352" cy="498463"/>
          </a:xfrm>
          <a:prstGeom prst="rect">
            <a:avLst/>
          </a:prstGeom>
        </p:spPr>
      </p:pic>
    </p:spTree>
    <p:extLst>
      <p:ext uri="{BB962C8B-B14F-4D97-AF65-F5344CB8AC3E}">
        <p14:creationId xmlns:p14="http://schemas.microsoft.com/office/powerpoint/2010/main" val="256175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一、金融风险的概念</a:t>
            </a:r>
          </a:p>
        </p:txBody>
      </p:sp>
      <p:sp>
        <p:nvSpPr>
          <p:cNvPr id="8" name="文本框 4"/>
          <p:cNvSpPr txBox="1"/>
          <p:nvPr/>
        </p:nvSpPr>
        <p:spPr>
          <a:xfrm>
            <a:off x="6108033" y="263406"/>
            <a:ext cx="4867808" cy="507831"/>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金融风险的概念、种类及特征</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第一章     金融风险概述</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223" y="2428319"/>
            <a:ext cx="4644516" cy="3096344"/>
          </a:xfrm>
          <a:prstGeom prst="rect">
            <a:avLst/>
          </a:prstGeom>
        </p:spPr>
      </p:pic>
      <p:graphicFrame>
        <p:nvGraphicFramePr>
          <p:cNvPr id="10" name="图示 9"/>
          <p:cNvGraphicFramePr/>
          <p:nvPr>
            <p:extLst>
              <p:ext uri="{D42A27DB-BD31-4B8C-83A1-F6EECF244321}">
                <p14:modId xmlns:p14="http://schemas.microsoft.com/office/powerpoint/2010/main" val="562003868"/>
              </p:ext>
            </p:extLst>
          </p:nvPr>
        </p:nvGraphicFramePr>
        <p:xfrm>
          <a:off x="1165305" y="2517440"/>
          <a:ext cx="4564207" cy="3007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300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二、金融风险的种类</a:t>
            </a:r>
          </a:p>
        </p:txBody>
      </p:sp>
      <p:sp>
        <p:nvSpPr>
          <p:cNvPr id="8" name="文本框 4"/>
          <p:cNvSpPr txBox="1"/>
          <p:nvPr/>
        </p:nvSpPr>
        <p:spPr>
          <a:xfrm>
            <a:off x="6108033" y="263406"/>
            <a:ext cx="4867808" cy="507831"/>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金融风险的概念、种类及特征</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第一章     金融风险概述</a:t>
            </a:r>
          </a:p>
        </p:txBody>
      </p:sp>
      <p:grpSp>
        <p:nvGrpSpPr>
          <p:cNvPr id="10" name="组合 9"/>
          <p:cNvGrpSpPr/>
          <p:nvPr/>
        </p:nvGrpSpPr>
        <p:grpSpPr>
          <a:xfrm>
            <a:off x="2138735" y="2348880"/>
            <a:ext cx="7992888" cy="2916237"/>
            <a:chOff x="3622675" y="2265364"/>
            <a:chExt cx="4691063" cy="2916237"/>
          </a:xfrm>
        </p:grpSpPr>
        <p:sp>
          <p:nvSpPr>
            <p:cNvPr id="11" name="MH_Other_1"/>
            <p:cNvSpPr/>
            <p:nvPr>
              <p:custDataLst>
                <p:tags r:id="rId1"/>
              </p:custDataLst>
            </p:nvPr>
          </p:nvSpPr>
          <p:spPr>
            <a:xfrm>
              <a:off x="3957639" y="2622551"/>
              <a:ext cx="3997325" cy="2200275"/>
            </a:xfrm>
            <a:custGeom>
              <a:avLst/>
              <a:gdLst>
                <a:gd name="connsiteX0" fmla="*/ 1828800 w 3644900"/>
                <a:gd name="connsiteY0" fmla="*/ 0 h 2006600"/>
                <a:gd name="connsiteX1" fmla="*/ 2755900 w 3644900"/>
                <a:gd name="connsiteY1" fmla="*/ 711200 h 2006600"/>
                <a:gd name="connsiteX2" fmla="*/ 3644900 w 3644900"/>
                <a:gd name="connsiteY2" fmla="*/ 1358900 h 2006600"/>
                <a:gd name="connsiteX3" fmla="*/ 2755900 w 3644900"/>
                <a:gd name="connsiteY3" fmla="*/ 2006600 h 2006600"/>
                <a:gd name="connsiteX4" fmla="*/ 1816100 w 3644900"/>
                <a:gd name="connsiteY4" fmla="*/ 1295400 h 2006600"/>
                <a:gd name="connsiteX5" fmla="*/ 914400 w 3644900"/>
                <a:gd name="connsiteY5" fmla="*/ 2006600 h 2006600"/>
                <a:gd name="connsiteX6" fmla="*/ 0 w 3644900"/>
                <a:gd name="connsiteY6" fmla="*/ 1320800 h 2006600"/>
                <a:gd name="connsiteX7" fmla="*/ 1828800 w 3644900"/>
                <a:gd name="connsiteY7" fmla="*/ 0 h 20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900" h="2006600">
                  <a:moveTo>
                    <a:pt x="1828800" y="0"/>
                  </a:moveTo>
                  <a:lnTo>
                    <a:pt x="2755900" y="711200"/>
                  </a:lnTo>
                  <a:lnTo>
                    <a:pt x="3644900" y="1358900"/>
                  </a:lnTo>
                  <a:lnTo>
                    <a:pt x="2755900" y="2006600"/>
                  </a:lnTo>
                  <a:lnTo>
                    <a:pt x="1816100" y="1295400"/>
                  </a:lnTo>
                  <a:lnTo>
                    <a:pt x="914400" y="2006600"/>
                  </a:lnTo>
                  <a:lnTo>
                    <a:pt x="0" y="1320800"/>
                  </a:lnTo>
                  <a:lnTo>
                    <a:pt x="1828800" y="0"/>
                  </a:ln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endParaRPr lang="zh-CN" altLang="en-US" sz="2400" dirty="0">
                <a:latin typeface="微软雅黑" panose="020B0503020204020204" pitchFamily="34" charset="-122"/>
                <a:ea typeface="微软雅黑" panose="020B0503020204020204" pitchFamily="34" charset="-122"/>
              </a:endParaRPr>
            </a:p>
          </p:txBody>
        </p:sp>
        <p:sp>
          <p:nvSpPr>
            <p:cNvPr id="12" name="MH_SubTitle_1"/>
            <p:cNvSpPr/>
            <p:nvPr>
              <p:custDataLst>
                <p:tags r:id="rId2"/>
              </p:custDataLst>
            </p:nvPr>
          </p:nvSpPr>
          <p:spPr>
            <a:xfrm>
              <a:off x="5608639" y="2265364"/>
              <a:ext cx="719137" cy="719137"/>
            </a:xfrm>
            <a:prstGeom prst="ellipse">
              <a:avLst/>
            </a:prstGeom>
            <a:solidFill>
              <a:srgbClr val="FFFF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fontAlgn="auto">
                <a:spcBef>
                  <a:spcPts val="0"/>
                </a:spcBef>
                <a:spcAft>
                  <a:spcPts val="0"/>
                </a:spcAft>
                <a:defRPr/>
              </a:pPr>
              <a:r>
                <a:rPr lang="zh-CN" altLang="en-US" b="1" dirty="0">
                  <a:solidFill>
                    <a:srgbClr val="00759E"/>
                  </a:solidFill>
                  <a:latin typeface="微软雅黑" panose="020B0503020204020204" pitchFamily="34" charset="-122"/>
                  <a:ea typeface="微软雅黑" panose="020B0503020204020204" pitchFamily="34" charset="-122"/>
                </a:rPr>
                <a:t>利率风险</a:t>
              </a:r>
            </a:p>
          </p:txBody>
        </p:sp>
        <p:sp>
          <p:nvSpPr>
            <p:cNvPr id="13" name="MH_SubTitle_2"/>
            <p:cNvSpPr/>
            <p:nvPr>
              <p:custDataLst>
                <p:tags r:id="rId3"/>
              </p:custDataLst>
            </p:nvPr>
          </p:nvSpPr>
          <p:spPr>
            <a:xfrm>
              <a:off x="6602413" y="2998788"/>
              <a:ext cx="717550" cy="717550"/>
            </a:xfrm>
            <a:prstGeom prst="ellipse">
              <a:avLst/>
            </a:prstGeom>
            <a:solidFill>
              <a:srgbClr val="FFFF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fontAlgn="auto">
                <a:spcBef>
                  <a:spcPts val="0"/>
                </a:spcBef>
                <a:spcAft>
                  <a:spcPts val="0"/>
                </a:spcAft>
                <a:defRPr/>
              </a:pPr>
              <a:r>
                <a:rPr lang="zh-CN" altLang="en-US" b="1" dirty="0">
                  <a:solidFill>
                    <a:srgbClr val="00759E"/>
                  </a:solidFill>
                  <a:latin typeface="微软雅黑" panose="020B0503020204020204" pitchFamily="34" charset="-122"/>
                  <a:ea typeface="微软雅黑" panose="020B0503020204020204" pitchFamily="34" charset="-122"/>
                </a:rPr>
                <a:t>信用风险</a:t>
              </a:r>
            </a:p>
          </p:txBody>
        </p:sp>
        <p:sp>
          <p:nvSpPr>
            <p:cNvPr id="14" name="MH_SubTitle_3"/>
            <p:cNvSpPr/>
            <p:nvPr>
              <p:custDataLst>
                <p:tags r:id="rId4"/>
              </p:custDataLst>
            </p:nvPr>
          </p:nvSpPr>
          <p:spPr>
            <a:xfrm>
              <a:off x="7594600" y="3744914"/>
              <a:ext cx="719138" cy="719137"/>
            </a:xfrm>
            <a:prstGeom prst="ellipse">
              <a:avLst/>
            </a:prstGeom>
            <a:solidFill>
              <a:srgbClr val="FFFF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fontAlgn="auto">
                <a:spcBef>
                  <a:spcPts val="0"/>
                </a:spcBef>
                <a:spcAft>
                  <a:spcPts val="0"/>
                </a:spcAft>
                <a:defRPr/>
              </a:pPr>
              <a:r>
                <a:rPr lang="zh-CN" altLang="en-US" b="1" dirty="0">
                  <a:solidFill>
                    <a:srgbClr val="00759E"/>
                  </a:solidFill>
                  <a:latin typeface="微软雅黑" panose="020B0503020204020204" pitchFamily="34" charset="-122"/>
                  <a:ea typeface="微软雅黑" panose="020B0503020204020204" pitchFamily="34" charset="-122"/>
                </a:rPr>
                <a:t>操作风险</a:t>
              </a:r>
            </a:p>
          </p:txBody>
        </p:sp>
        <p:sp>
          <p:nvSpPr>
            <p:cNvPr id="15" name="MH_SubTitle_4"/>
            <p:cNvSpPr/>
            <p:nvPr>
              <p:custDataLst>
                <p:tags r:id="rId5"/>
              </p:custDataLst>
            </p:nvPr>
          </p:nvSpPr>
          <p:spPr>
            <a:xfrm>
              <a:off x="6602413" y="4462464"/>
              <a:ext cx="717550" cy="719137"/>
            </a:xfrm>
            <a:prstGeom prst="ellipse">
              <a:avLst/>
            </a:prstGeom>
            <a:solidFill>
              <a:srgbClr val="FFFF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fontAlgn="auto">
                <a:spcBef>
                  <a:spcPts val="0"/>
                </a:spcBef>
                <a:spcAft>
                  <a:spcPts val="0"/>
                </a:spcAft>
                <a:defRPr/>
              </a:pPr>
              <a:r>
                <a:rPr lang="zh-CN" altLang="en-US" b="1" dirty="0">
                  <a:solidFill>
                    <a:srgbClr val="00759E"/>
                  </a:solidFill>
                  <a:latin typeface="微软雅黑" panose="020B0503020204020204" pitchFamily="34" charset="-122"/>
                  <a:ea typeface="微软雅黑" panose="020B0503020204020204" pitchFamily="34" charset="-122"/>
                </a:rPr>
                <a:t>其他风险</a:t>
              </a:r>
            </a:p>
          </p:txBody>
        </p:sp>
        <p:sp>
          <p:nvSpPr>
            <p:cNvPr id="16" name="MH_SubTitle_5"/>
            <p:cNvSpPr/>
            <p:nvPr>
              <p:custDataLst>
                <p:tags r:id="rId6"/>
              </p:custDataLst>
            </p:nvPr>
          </p:nvSpPr>
          <p:spPr>
            <a:xfrm>
              <a:off x="5608639" y="3730625"/>
              <a:ext cx="719137" cy="719138"/>
            </a:xfrm>
            <a:prstGeom prst="ellipse">
              <a:avLst/>
            </a:prstGeom>
            <a:solidFill>
              <a:srgbClr val="FFFF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fontAlgn="auto">
                <a:spcBef>
                  <a:spcPts val="0"/>
                </a:spcBef>
                <a:spcAft>
                  <a:spcPts val="0"/>
                </a:spcAft>
                <a:defRPr/>
              </a:pPr>
              <a:r>
                <a:rPr lang="zh-CN" altLang="en-US" b="1" dirty="0">
                  <a:solidFill>
                    <a:srgbClr val="00759E"/>
                  </a:solidFill>
                  <a:latin typeface="微软雅黑" panose="020B0503020204020204" pitchFamily="34" charset="-122"/>
                  <a:ea typeface="微软雅黑" panose="020B0503020204020204" pitchFamily="34" charset="-122"/>
                </a:rPr>
                <a:t>价格风险</a:t>
              </a:r>
            </a:p>
          </p:txBody>
        </p:sp>
        <p:sp>
          <p:nvSpPr>
            <p:cNvPr id="17" name="MH_SubTitle_6"/>
            <p:cNvSpPr/>
            <p:nvPr>
              <p:custDataLst>
                <p:tags r:id="rId7"/>
              </p:custDataLst>
            </p:nvPr>
          </p:nvSpPr>
          <p:spPr>
            <a:xfrm>
              <a:off x="4614864" y="4462464"/>
              <a:ext cx="719137" cy="719137"/>
            </a:xfrm>
            <a:prstGeom prst="ellipse">
              <a:avLst/>
            </a:prstGeom>
            <a:solidFill>
              <a:srgbClr val="FFFF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fontAlgn="auto">
                <a:spcBef>
                  <a:spcPts val="0"/>
                </a:spcBef>
                <a:spcAft>
                  <a:spcPts val="0"/>
                </a:spcAft>
                <a:defRPr/>
              </a:pPr>
              <a:r>
                <a:rPr lang="zh-CN" altLang="en-US" b="1" dirty="0">
                  <a:solidFill>
                    <a:srgbClr val="00759E"/>
                  </a:solidFill>
                  <a:latin typeface="微软雅黑" panose="020B0503020204020204" pitchFamily="34" charset="-122"/>
                  <a:ea typeface="微软雅黑" panose="020B0503020204020204" pitchFamily="34" charset="-122"/>
                </a:rPr>
                <a:t>声誉风险</a:t>
              </a:r>
            </a:p>
          </p:txBody>
        </p:sp>
        <p:sp>
          <p:nvSpPr>
            <p:cNvPr id="18" name="MH_SubTitle_8"/>
            <p:cNvSpPr/>
            <p:nvPr>
              <p:custDataLst>
                <p:tags r:id="rId8"/>
              </p:custDataLst>
            </p:nvPr>
          </p:nvSpPr>
          <p:spPr>
            <a:xfrm>
              <a:off x="4614864" y="2998788"/>
              <a:ext cx="719137" cy="717550"/>
            </a:xfrm>
            <a:prstGeom prst="ellipse">
              <a:avLst/>
            </a:prstGeom>
            <a:solidFill>
              <a:srgbClr val="FFFF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fontAlgn="auto">
                <a:spcBef>
                  <a:spcPts val="0"/>
                </a:spcBef>
                <a:spcAft>
                  <a:spcPts val="0"/>
                </a:spcAft>
                <a:defRPr/>
              </a:pPr>
              <a:r>
                <a:rPr lang="zh-CN" altLang="en-US" b="1" dirty="0">
                  <a:solidFill>
                    <a:srgbClr val="00759E"/>
                  </a:solidFill>
                  <a:latin typeface="微软雅黑" panose="020B0503020204020204" pitchFamily="34" charset="-122"/>
                  <a:ea typeface="微软雅黑" panose="020B0503020204020204" pitchFamily="34" charset="-122"/>
                </a:rPr>
                <a:t>汇率风险</a:t>
              </a:r>
            </a:p>
          </p:txBody>
        </p:sp>
        <p:sp>
          <p:nvSpPr>
            <p:cNvPr id="19" name="MH_SubTitle_7"/>
            <p:cNvSpPr/>
            <p:nvPr>
              <p:custDataLst>
                <p:tags r:id="rId9"/>
              </p:custDataLst>
            </p:nvPr>
          </p:nvSpPr>
          <p:spPr>
            <a:xfrm>
              <a:off x="3622675" y="3744914"/>
              <a:ext cx="717550" cy="719137"/>
            </a:xfrm>
            <a:prstGeom prst="ellipse">
              <a:avLst/>
            </a:prstGeom>
            <a:solidFill>
              <a:srgbClr val="FFFF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fontAlgn="auto">
                <a:spcBef>
                  <a:spcPts val="0"/>
                </a:spcBef>
                <a:spcAft>
                  <a:spcPts val="0"/>
                </a:spcAft>
                <a:defRPr/>
              </a:pPr>
              <a:r>
                <a:rPr lang="zh-CN" altLang="en-US" b="1" dirty="0">
                  <a:solidFill>
                    <a:srgbClr val="00759E"/>
                  </a:solidFill>
                  <a:latin typeface="微软雅黑" panose="020B0503020204020204" pitchFamily="34" charset="-122"/>
                  <a:ea typeface="微软雅黑" panose="020B0503020204020204" pitchFamily="34" charset="-122"/>
                </a:rPr>
                <a:t>流动性风险</a:t>
              </a:r>
            </a:p>
          </p:txBody>
        </p:sp>
      </p:grpSp>
    </p:spTree>
    <p:extLst>
      <p:ext uri="{BB962C8B-B14F-4D97-AF65-F5344CB8AC3E}">
        <p14:creationId xmlns:p14="http://schemas.microsoft.com/office/powerpoint/2010/main" val="3409206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二、金融风险的种类</a:t>
            </a:r>
          </a:p>
        </p:txBody>
      </p:sp>
      <p:sp>
        <p:nvSpPr>
          <p:cNvPr id="4" name="矩形 3"/>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一</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利率风险</a:t>
            </a:r>
          </a:p>
        </p:txBody>
      </p:sp>
      <p:sp>
        <p:nvSpPr>
          <p:cNvPr id="8" name="文本框 4"/>
          <p:cNvSpPr txBox="1"/>
          <p:nvPr/>
        </p:nvSpPr>
        <p:spPr>
          <a:xfrm>
            <a:off x="6108033" y="263406"/>
            <a:ext cx="4867808" cy="507831"/>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金融风险的概念、种类及特征</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第一章     金融风险概述</a:t>
            </a:r>
          </a:p>
        </p:txBody>
      </p:sp>
      <p:sp>
        <p:nvSpPr>
          <p:cNvPr id="10" name="矩形 9"/>
          <p:cNvSpPr/>
          <p:nvPr/>
        </p:nvSpPr>
        <p:spPr>
          <a:xfrm>
            <a:off x="1640637" y="2319823"/>
            <a:ext cx="8568952" cy="341632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利率风险是指市场利率变动的不确定性给商业银行等金融机构造成损失的可能性。</a:t>
            </a:r>
          </a:p>
          <a:p>
            <a:pPr marL="285750" indent="-285750">
              <a:lnSpc>
                <a:spcPct val="200000"/>
              </a:lnSpc>
              <a:buFont typeface="Wingdings" panose="05000000000000000000" pitchFamily="2" charset="2"/>
              <a:buChar char="p"/>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利率风险是指利率变化使商业银行的实际收益与预期收益或实际成本与预期成本发生背离</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使其实际收益低于预期收益</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或实际成本高于预期成本</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从而使商业银行遭受损失的可能性。</a:t>
            </a:r>
          </a:p>
          <a:p>
            <a:pPr marL="285750" indent="-285750">
              <a:lnSpc>
                <a:spcPct val="200000"/>
              </a:lnSpc>
              <a:buFont typeface="Wingdings" panose="05000000000000000000" pitchFamily="2" charset="2"/>
              <a:buChar char="p"/>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利率风险既与操作系统相关</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又受市场条件的制约</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还受更多深层次因素如货币供给、货币流通速度、宏观经济景气程度等的影响。</a:t>
            </a:r>
          </a:p>
        </p:txBody>
      </p:sp>
      <p:sp>
        <p:nvSpPr>
          <p:cNvPr id="11" name="新月形 10"/>
          <p:cNvSpPr/>
          <p:nvPr/>
        </p:nvSpPr>
        <p:spPr>
          <a:xfrm>
            <a:off x="770583" y="2045065"/>
            <a:ext cx="648072" cy="4048231"/>
          </a:xfrm>
          <a:prstGeom prst="moon">
            <a:avLst>
              <a:gd name="adj" fmla="val 32058"/>
            </a:avLst>
          </a:prstGeom>
          <a:scene3d>
            <a:camera prst="orthographicFront"/>
            <a:lightRig rig="threePt" dir="t"/>
          </a:scene3d>
          <a:sp3d>
            <a:bevelT w="152400" h="50800" prst="softRound"/>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新月形 11"/>
          <p:cNvSpPr/>
          <p:nvPr/>
        </p:nvSpPr>
        <p:spPr>
          <a:xfrm rot="10800000">
            <a:off x="10431572" y="2045065"/>
            <a:ext cx="648072" cy="4048231"/>
          </a:xfrm>
          <a:prstGeom prst="moon">
            <a:avLst>
              <a:gd name="adj" fmla="val 32058"/>
            </a:avLst>
          </a:prstGeom>
          <a:scene3d>
            <a:camera prst="orthographicFront"/>
            <a:lightRig rig="threePt" dir="t"/>
          </a:scene3d>
          <a:sp3d>
            <a:bevelT w="152400" h="50800" prst="softRound"/>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7468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二、金融风险的种类</a:t>
            </a:r>
          </a:p>
        </p:txBody>
      </p:sp>
      <p:sp>
        <p:nvSpPr>
          <p:cNvPr id="8" name="文本框 4"/>
          <p:cNvSpPr txBox="1"/>
          <p:nvPr/>
        </p:nvSpPr>
        <p:spPr>
          <a:xfrm>
            <a:off x="6108033" y="263406"/>
            <a:ext cx="4867808" cy="507831"/>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金融风险的概念、种类及特征</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第一章     金融风险概述</a:t>
            </a:r>
          </a:p>
        </p:txBody>
      </p:sp>
      <p:graphicFrame>
        <p:nvGraphicFramePr>
          <p:cNvPr id="3" name="图示 2"/>
          <p:cNvGraphicFramePr/>
          <p:nvPr>
            <p:extLst>
              <p:ext uri="{D42A27DB-BD31-4B8C-83A1-F6EECF244321}">
                <p14:modId xmlns:p14="http://schemas.microsoft.com/office/powerpoint/2010/main" val="1789497760"/>
              </p:ext>
            </p:extLst>
          </p:nvPr>
        </p:nvGraphicFramePr>
        <p:xfrm>
          <a:off x="2033056" y="2220633"/>
          <a:ext cx="8132233" cy="34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924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二、金融风险的种类</a:t>
            </a:r>
          </a:p>
        </p:txBody>
      </p:sp>
      <p:sp>
        <p:nvSpPr>
          <p:cNvPr id="8" name="文本框 4"/>
          <p:cNvSpPr txBox="1"/>
          <p:nvPr/>
        </p:nvSpPr>
        <p:spPr>
          <a:xfrm>
            <a:off x="6108033" y="263406"/>
            <a:ext cx="4867808" cy="507831"/>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金融风险的概念、种类及特征</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第一章     金融风险概述</a:t>
            </a:r>
          </a:p>
        </p:txBody>
      </p:sp>
      <p:graphicFrame>
        <p:nvGraphicFramePr>
          <p:cNvPr id="3" name="图示 2"/>
          <p:cNvGraphicFramePr/>
          <p:nvPr>
            <p:extLst>
              <p:ext uri="{D42A27DB-BD31-4B8C-83A1-F6EECF244321}">
                <p14:modId xmlns:p14="http://schemas.microsoft.com/office/powerpoint/2010/main" val="3772752250"/>
              </p:ext>
            </p:extLst>
          </p:nvPr>
        </p:nvGraphicFramePr>
        <p:xfrm>
          <a:off x="2033056" y="2420888"/>
          <a:ext cx="8132233" cy="31841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1825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二、金融风险的种类</a:t>
            </a:r>
          </a:p>
        </p:txBody>
      </p:sp>
      <p:sp>
        <p:nvSpPr>
          <p:cNvPr id="8" name="文本框 4"/>
          <p:cNvSpPr txBox="1"/>
          <p:nvPr/>
        </p:nvSpPr>
        <p:spPr>
          <a:xfrm>
            <a:off x="6108033" y="263406"/>
            <a:ext cx="4867808" cy="507831"/>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金融风险的概念、种类及特征</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第一章     金融风险概述</a:t>
            </a:r>
          </a:p>
        </p:txBody>
      </p:sp>
      <p:graphicFrame>
        <p:nvGraphicFramePr>
          <p:cNvPr id="3" name="图示 2"/>
          <p:cNvGraphicFramePr/>
          <p:nvPr>
            <p:extLst>
              <p:ext uri="{D42A27DB-BD31-4B8C-83A1-F6EECF244321}">
                <p14:modId xmlns:p14="http://schemas.microsoft.com/office/powerpoint/2010/main" val="1831647130"/>
              </p:ext>
            </p:extLst>
          </p:nvPr>
        </p:nvGraphicFramePr>
        <p:xfrm>
          <a:off x="2033056" y="2420888"/>
          <a:ext cx="8132233" cy="31841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7279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二、金融风险的种类</a:t>
            </a:r>
          </a:p>
        </p:txBody>
      </p:sp>
      <p:sp>
        <p:nvSpPr>
          <p:cNvPr id="8" name="文本框 4"/>
          <p:cNvSpPr txBox="1"/>
          <p:nvPr/>
        </p:nvSpPr>
        <p:spPr>
          <a:xfrm>
            <a:off x="6108033" y="263406"/>
            <a:ext cx="4867808" cy="507831"/>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金融风险的概念、种类及特征</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第一章     金融风险概述</a:t>
            </a:r>
          </a:p>
        </p:txBody>
      </p:sp>
      <p:sp>
        <p:nvSpPr>
          <p:cNvPr id="7" name="矩形 6"/>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八</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其他风险</a:t>
            </a:r>
          </a:p>
        </p:txBody>
      </p:sp>
      <p:sp>
        <p:nvSpPr>
          <p:cNvPr id="14" name="MH_SubTitle_2"/>
          <p:cNvSpPr/>
          <p:nvPr>
            <p:custDataLst>
              <p:tags r:id="rId1"/>
            </p:custDataLst>
          </p:nvPr>
        </p:nvSpPr>
        <p:spPr>
          <a:xfrm>
            <a:off x="3639047" y="2357547"/>
            <a:ext cx="1535113" cy="1535113"/>
          </a:xfrm>
          <a:custGeom>
            <a:avLst/>
            <a:gdLst>
              <a:gd name="connsiteX0" fmla="*/ 487973 w 975946"/>
              <a:gd name="connsiteY0" fmla="*/ 975946 h 975946"/>
              <a:gd name="connsiteX1" fmla="*/ 487973 w 975946"/>
              <a:gd name="connsiteY1" fmla="*/ 975946 h 975946"/>
              <a:gd name="connsiteX2" fmla="*/ 487973 w 975946"/>
              <a:gd name="connsiteY2" fmla="*/ 975946 h 975946"/>
              <a:gd name="connsiteX3" fmla="*/ 487974 w 975946"/>
              <a:gd name="connsiteY3" fmla="*/ 90410 h 975946"/>
              <a:gd name="connsiteX4" fmla="*/ 885537 w 975946"/>
              <a:gd name="connsiteY4" fmla="*/ 487974 h 975946"/>
              <a:gd name="connsiteX5" fmla="*/ 627207 w 975946"/>
              <a:gd name="connsiteY5" fmla="*/ 746304 h 975946"/>
              <a:gd name="connsiteX6" fmla="*/ 599882 w 975946"/>
              <a:gd name="connsiteY6" fmla="*/ 705776 h 975946"/>
              <a:gd name="connsiteX7" fmla="*/ 487974 w 975946"/>
              <a:gd name="connsiteY7" fmla="*/ 659422 h 975946"/>
              <a:gd name="connsiteX8" fmla="*/ 376066 w 975946"/>
              <a:gd name="connsiteY8" fmla="*/ 705776 h 975946"/>
              <a:gd name="connsiteX9" fmla="*/ 348741 w 975946"/>
              <a:gd name="connsiteY9" fmla="*/ 746304 h 975946"/>
              <a:gd name="connsiteX10" fmla="*/ 90410 w 975946"/>
              <a:gd name="connsiteY10" fmla="*/ 487974 h 975946"/>
              <a:gd name="connsiteX11" fmla="*/ 487973 w 975946"/>
              <a:gd name="connsiteY11" fmla="*/ 0 h 975946"/>
              <a:gd name="connsiteX12" fmla="*/ 975946 w 975946"/>
              <a:gd name="connsiteY12" fmla="*/ 487973 h 975946"/>
              <a:gd name="connsiteX13" fmla="*/ 646236 w 975946"/>
              <a:gd name="connsiteY13" fmla="*/ 817683 h 975946"/>
              <a:gd name="connsiteX14" fmla="*/ 639590 w 975946"/>
              <a:gd name="connsiteY14" fmla="*/ 784765 h 975946"/>
              <a:gd name="connsiteX15" fmla="*/ 936381 w 975946"/>
              <a:gd name="connsiteY15" fmla="*/ 487974 h 975946"/>
              <a:gd name="connsiteX16" fmla="*/ 487974 w 975946"/>
              <a:gd name="connsiteY16" fmla="*/ 39566 h 975946"/>
              <a:gd name="connsiteX17" fmla="*/ 39566 w 975946"/>
              <a:gd name="connsiteY17" fmla="*/ 487974 h 975946"/>
              <a:gd name="connsiteX18" fmla="*/ 336358 w 975946"/>
              <a:gd name="connsiteY18" fmla="*/ 784765 h 975946"/>
              <a:gd name="connsiteX19" fmla="*/ 329712 w 975946"/>
              <a:gd name="connsiteY19" fmla="*/ 817684 h 975946"/>
              <a:gd name="connsiteX20" fmla="*/ 329712 w 975946"/>
              <a:gd name="connsiteY20" fmla="*/ 817686 h 975946"/>
              <a:gd name="connsiteX21" fmla="*/ 0 w 975946"/>
              <a:gd name="connsiteY21" fmla="*/ 487973 h 97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75946" h="975946">
                <a:moveTo>
                  <a:pt x="487973" y="975946"/>
                </a:moveTo>
                <a:lnTo>
                  <a:pt x="487973" y="975946"/>
                </a:lnTo>
                <a:lnTo>
                  <a:pt x="487973" y="975946"/>
                </a:lnTo>
                <a:close/>
                <a:moveTo>
                  <a:pt x="487974" y="90410"/>
                </a:moveTo>
                <a:lnTo>
                  <a:pt x="885537" y="487974"/>
                </a:lnTo>
                <a:lnTo>
                  <a:pt x="627207" y="746304"/>
                </a:lnTo>
                <a:lnTo>
                  <a:pt x="599882" y="705776"/>
                </a:lnTo>
                <a:cubicBezTo>
                  <a:pt x="571243" y="677136"/>
                  <a:pt x="531677" y="659422"/>
                  <a:pt x="487974" y="659422"/>
                </a:cubicBezTo>
                <a:cubicBezTo>
                  <a:pt x="444271" y="659422"/>
                  <a:pt x="404706" y="677136"/>
                  <a:pt x="376066" y="705776"/>
                </a:cubicBezTo>
                <a:lnTo>
                  <a:pt x="348741" y="746304"/>
                </a:lnTo>
                <a:lnTo>
                  <a:pt x="90410" y="487974"/>
                </a:lnTo>
                <a:close/>
                <a:moveTo>
                  <a:pt x="487973" y="0"/>
                </a:moveTo>
                <a:lnTo>
                  <a:pt x="975946" y="487973"/>
                </a:lnTo>
                <a:lnTo>
                  <a:pt x="646236" y="817683"/>
                </a:lnTo>
                <a:lnTo>
                  <a:pt x="639590" y="784765"/>
                </a:lnTo>
                <a:lnTo>
                  <a:pt x="936381" y="487974"/>
                </a:lnTo>
                <a:lnTo>
                  <a:pt x="487974" y="39566"/>
                </a:lnTo>
                <a:lnTo>
                  <a:pt x="39566" y="487974"/>
                </a:lnTo>
                <a:lnTo>
                  <a:pt x="336358" y="784765"/>
                </a:lnTo>
                <a:lnTo>
                  <a:pt x="329712" y="817684"/>
                </a:lnTo>
                <a:lnTo>
                  <a:pt x="329712" y="817686"/>
                </a:lnTo>
                <a:lnTo>
                  <a:pt x="0" y="487973"/>
                </a:lnTo>
                <a:close/>
              </a:path>
            </a:pathLst>
          </a:custGeom>
          <a:solidFill>
            <a:srgbClr val="66C8EA"/>
          </a:solidFill>
          <a:ln>
            <a:noFill/>
          </a:ln>
        </p:spPr>
        <p:style>
          <a:lnRef idx="2">
            <a:schemeClr val="accent1">
              <a:shade val="50000"/>
            </a:schemeClr>
          </a:lnRef>
          <a:fillRef idx="1">
            <a:schemeClr val="accent1"/>
          </a:fillRef>
          <a:effectRef idx="0">
            <a:schemeClr val="accent1"/>
          </a:effectRef>
          <a:fontRef idx="minor">
            <a:schemeClr val="lt1"/>
          </a:fontRef>
        </p:style>
        <p:txBody>
          <a:bodyPr bIns="180000" anchor="ctr"/>
          <a:lstStyle/>
          <a:p>
            <a:pPr algn="ctr" fontAlgn="auto">
              <a:spcBef>
                <a:spcPts val="0"/>
              </a:spcBef>
              <a:spcAft>
                <a:spcPts val="0"/>
              </a:spcAft>
              <a:defRPr/>
            </a:pPr>
            <a:r>
              <a:rPr lang="zh-CN" altLang="en-US" b="1" dirty="0">
                <a:solidFill>
                  <a:srgbClr val="29303A"/>
                </a:solidFill>
                <a:ea typeface="微软雅黑" panose="020B0503020204020204" pitchFamily="34" charset="-122"/>
              </a:rPr>
              <a:t>法律风险</a:t>
            </a:r>
          </a:p>
        </p:txBody>
      </p:sp>
      <p:sp>
        <p:nvSpPr>
          <p:cNvPr id="15" name="MH_Other_1"/>
          <p:cNvSpPr/>
          <p:nvPr>
            <p:custDataLst>
              <p:tags r:id="rId2"/>
            </p:custDataLst>
          </p:nvPr>
        </p:nvSpPr>
        <p:spPr>
          <a:xfrm>
            <a:off x="3273922" y="3464035"/>
            <a:ext cx="2265363" cy="401637"/>
          </a:xfrm>
          <a:custGeom>
            <a:avLst/>
            <a:gdLst>
              <a:gd name="connsiteX0" fmla="*/ 720001 w 1440000"/>
              <a:gd name="connsiteY0" fmla="*/ 0 h 254975"/>
              <a:gd name="connsiteX1" fmla="*/ 838697 w 1440000"/>
              <a:gd name="connsiteY1" fmla="*/ 118696 h 254975"/>
              <a:gd name="connsiteX2" fmla="*/ 803932 w 1440000"/>
              <a:gd name="connsiteY2" fmla="*/ 202627 h 254975"/>
              <a:gd name="connsiteX3" fmla="*/ 779684 w 1440000"/>
              <a:gd name="connsiteY3" fmla="*/ 218975 h 254975"/>
              <a:gd name="connsiteX4" fmla="*/ 1422000 w 1440000"/>
              <a:gd name="connsiteY4" fmla="*/ 218975 h 254975"/>
              <a:gd name="connsiteX5" fmla="*/ 1440000 w 1440000"/>
              <a:gd name="connsiteY5" fmla="*/ 236975 h 254975"/>
              <a:gd name="connsiteX6" fmla="*/ 1422000 w 1440000"/>
              <a:gd name="connsiteY6" fmla="*/ 254975 h 254975"/>
              <a:gd name="connsiteX7" fmla="*/ 18000 w 1440000"/>
              <a:gd name="connsiteY7" fmla="*/ 254975 h 254975"/>
              <a:gd name="connsiteX8" fmla="*/ 0 w 1440000"/>
              <a:gd name="connsiteY8" fmla="*/ 236975 h 254975"/>
              <a:gd name="connsiteX9" fmla="*/ 18000 w 1440000"/>
              <a:gd name="connsiteY9" fmla="*/ 218975 h 254975"/>
              <a:gd name="connsiteX10" fmla="*/ 660318 w 1440000"/>
              <a:gd name="connsiteY10" fmla="*/ 218975 h 254975"/>
              <a:gd name="connsiteX11" fmla="*/ 636070 w 1440000"/>
              <a:gd name="connsiteY11" fmla="*/ 202627 h 254975"/>
              <a:gd name="connsiteX12" fmla="*/ 601305 w 1440000"/>
              <a:gd name="connsiteY12" fmla="*/ 118696 h 254975"/>
              <a:gd name="connsiteX13" fmla="*/ 720001 w 1440000"/>
              <a:gd name="connsiteY13" fmla="*/ 0 h 25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40000" h="254975">
                <a:moveTo>
                  <a:pt x="720001" y="0"/>
                </a:moveTo>
                <a:cubicBezTo>
                  <a:pt x="785555" y="0"/>
                  <a:pt x="838697" y="53142"/>
                  <a:pt x="838697" y="118696"/>
                </a:cubicBezTo>
                <a:cubicBezTo>
                  <a:pt x="838697" y="151473"/>
                  <a:pt x="825412" y="181147"/>
                  <a:pt x="803932" y="202627"/>
                </a:cubicBezTo>
                <a:lnTo>
                  <a:pt x="779684" y="218975"/>
                </a:lnTo>
                <a:lnTo>
                  <a:pt x="1422000" y="218975"/>
                </a:lnTo>
                <a:cubicBezTo>
                  <a:pt x="1431941" y="218975"/>
                  <a:pt x="1440000" y="227034"/>
                  <a:pt x="1440000" y="236975"/>
                </a:cubicBezTo>
                <a:cubicBezTo>
                  <a:pt x="1440000" y="246916"/>
                  <a:pt x="1431941" y="254975"/>
                  <a:pt x="1422000" y="254975"/>
                </a:cubicBezTo>
                <a:lnTo>
                  <a:pt x="18000" y="254975"/>
                </a:lnTo>
                <a:cubicBezTo>
                  <a:pt x="8059" y="254975"/>
                  <a:pt x="0" y="246916"/>
                  <a:pt x="0" y="236975"/>
                </a:cubicBezTo>
                <a:cubicBezTo>
                  <a:pt x="0" y="227034"/>
                  <a:pt x="8059" y="218975"/>
                  <a:pt x="18000" y="218975"/>
                </a:cubicBezTo>
                <a:lnTo>
                  <a:pt x="660318" y="218975"/>
                </a:lnTo>
                <a:lnTo>
                  <a:pt x="636070" y="202627"/>
                </a:lnTo>
                <a:cubicBezTo>
                  <a:pt x="614591" y="181147"/>
                  <a:pt x="601305" y="151473"/>
                  <a:pt x="601305" y="118696"/>
                </a:cubicBezTo>
                <a:cubicBezTo>
                  <a:pt x="601305" y="53142"/>
                  <a:pt x="654447" y="0"/>
                  <a:pt x="720001" y="0"/>
                </a:cubicBezTo>
                <a:close/>
              </a:path>
            </a:pathLst>
          </a:custGeom>
          <a:solidFill>
            <a:srgbClr val="66C8EA"/>
          </a:solidFill>
          <a:ln w="3175">
            <a:noFill/>
          </a:ln>
        </p:spPr>
        <p:style>
          <a:lnRef idx="2">
            <a:schemeClr val="accent1">
              <a:shade val="50000"/>
            </a:schemeClr>
          </a:lnRef>
          <a:fillRef idx="1">
            <a:schemeClr val="accent1"/>
          </a:fillRef>
          <a:effectRef idx="0">
            <a:schemeClr val="accent1"/>
          </a:effectRef>
          <a:fontRef idx="minor">
            <a:schemeClr val="lt1"/>
          </a:fontRef>
        </p:style>
        <p:txBody>
          <a:bodyPr bIns="180000" anchor="ctr"/>
          <a:lstStyle/>
          <a:p>
            <a:pPr algn="ctr" fontAlgn="auto">
              <a:spcBef>
                <a:spcPts val="0"/>
              </a:spcBef>
              <a:spcAft>
                <a:spcPts val="0"/>
              </a:spcAft>
              <a:defRPr/>
            </a:pPr>
            <a:endParaRPr lang="zh-CN" altLang="en-US" sz="3200">
              <a:solidFill>
                <a:srgbClr val="FFFFFF"/>
              </a:solidFill>
              <a:ea typeface="微软雅黑" panose="020B0503020204020204" pitchFamily="34" charset="-122"/>
            </a:endParaRPr>
          </a:p>
        </p:txBody>
      </p:sp>
      <p:sp>
        <p:nvSpPr>
          <p:cNvPr id="16" name="MH_Text_1"/>
          <p:cNvSpPr/>
          <p:nvPr>
            <p:custDataLst>
              <p:tags r:id="rId3"/>
            </p:custDataLst>
          </p:nvPr>
        </p:nvSpPr>
        <p:spPr>
          <a:xfrm>
            <a:off x="3273922" y="4121259"/>
            <a:ext cx="2265363" cy="1538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lnSpc>
                <a:spcPct val="130000"/>
              </a:lnSpc>
              <a:spcBef>
                <a:spcPts val="0"/>
              </a:spcBef>
              <a:spcAft>
                <a:spcPts val="0"/>
              </a:spcAft>
              <a:defRPr/>
            </a:pPr>
            <a:r>
              <a:rPr lang="zh-CN" altLang="en-US" sz="1600" dirty="0">
                <a:solidFill>
                  <a:schemeClr val="tx1"/>
                </a:solidFill>
                <a:ea typeface="微软雅黑" panose="020B0503020204020204" pitchFamily="34" charset="-122"/>
              </a:rPr>
              <a:t>法律风险是指从事金融活动的主体由于法律方面的问题而遭受损失的可能性</a:t>
            </a:r>
          </a:p>
        </p:txBody>
      </p:sp>
      <p:sp>
        <p:nvSpPr>
          <p:cNvPr id="17" name="MH_SubTitle_1"/>
          <p:cNvSpPr/>
          <p:nvPr>
            <p:custDataLst>
              <p:tags r:id="rId4"/>
            </p:custDataLst>
          </p:nvPr>
        </p:nvSpPr>
        <p:spPr>
          <a:xfrm>
            <a:off x="6963271" y="2357547"/>
            <a:ext cx="1536700" cy="1535113"/>
          </a:xfrm>
          <a:custGeom>
            <a:avLst/>
            <a:gdLst>
              <a:gd name="connsiteX0" fmla="*/ 487973 w 975946"/>
              <a:gd name="connsiteY0" fmla="*/ 975946 h 975946"/>
              <a:gd name="connsiteX1" fmla="*/ 487973 w 975946"/>
              <a:gd name="connsiteY1" fmla="*/ 975946 h 975946"/>
              <a:gd name="connsiteX2" fmla="*/ 487973 w 975946"/>
              <a:gd name="connsiteY2" fmla="*/ 975946 h 975946"/>
              <a:gd name="connsiteX3" fmla="*/ 487974 w 975946"/>
              <a:gd name="connsiteY3" fmla="*/ 90410 h 975946"/>
              <a:gd name="connsiteX4" fmla="*/ 885537 w 975946"/>
              <a:gd name="connsiteY4" fmla="*/ 487974 h 975946"/>
              <a:gd name="connsiteX5" fmla="*/ 627207 w 975946"/>
              <a:gd name="connsiteY5" fmla="*/ 746304 h 975946"/>
              <a:gd name="connsiteX6" fmla="*/ 599882 w 975946"/>
              <a:gd name="connsiteY6" fmla="*/ 705776 h 975946"/>
              <a:gd name="connsiteX7" fmla="*/ 487974 w 975946"/>
              <a:gd name="connsiteY7" fmla="*/ 659422 h 975946"/>
              <a:gd name="connsiteX8" fmla="*/ 376066 w 975946"/>
              <a:gd name="connsiteY8" fmla="*/ 705776 h 975946"/>
              <a:gd name="connsiteX9" fmla="*/ 348741 w 975946"/>
              <a:gd name="connsiteY9" fmla="*/ 746304 h 975946"/>
              <a:gd name="connsiteX10" fmla="*/ 90410 w 975946"/>
              <a:gd name="connsiteY10" fmla="*/ 487974 h 975946"/>
              <a:gd name="connsiteX11" fmla="*/ 487973 w 975946"/>
              <a:gd name="connsiteY11" fmla="*/ 0 h 975946"/>
              <a:gd name="connsiteX12" fmla="*/ 975946 w 975946"/>
              <a:gd name="connsiteY12" fmla="*/ 487973 h 975946"/>
              <a:gd name="connsiteX13" fmla="*/ 646236 w 975946"/>
              <a:gd name="connsiteY13" fmla="*/ 817683 h 975946"/>
              <a:gd name="connsiteX14" fmla="*/ 639590 w 975946"/>
              <a:gd name="connsiteY14" fmla="*/ 784765 h 975946"/>
              <a:gd name="connsiteX15" fmla="*/ 936381 w 975946"/>
              <a:gd name="connsiteY15" fmla="*/ 487974 h 975946"/>
              <a:gd name="connsiteX16" fmla="*/ 487974 w 975946"/>
              <a:gd name="connsiteY16" fmla="*/ 39566 h 975946"/>
              <a:gd name="connsiteX17" fmla="*/ 39566 w 975946"/>
              <a:gd name="connsiteY17" fmla="*/ 487974 h 975946"/>
              <a:gd name="connsiteX18" fmla="*/ 336358 w 975946"/>
              <a:gd name="connsiteY18" fmla="*/ 784765 h 975946"/>
              <a:gd name="connsiteX19" fmla="*/ 329712 w 975946"/>
              <a:gd name="connsiteY19" fmla="*/ 817684 h 975946"/>
              <a:gd name="connsiteX20" fmla="*/ 329712 w 975946"/>
              <a:gd name="connsiteY20" fmla="*/ 817686 h 975946"/>
              <a:gd name="connsiteX21" fmla="*/ 0 w 975946"/>
              <a:gd name="connsiteY21" fmla="*/ 487973 h 97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75946" h="975946">
                <a:moveTo>
                  <a:pt x="487973" y="975946"/>
                </a:moveTo>
                <a:lnTo>
                  <a:pt x="487973" y="975946"/>
                </a:lnTo>
                <a:lnTo>
                  <a:pt x="487973" y="975946"/>
                </a:lnTo>
                <a:close/>
                <a:moveTo>
                  <a:pt x="487974" y="90410"/>
                </a:moveTo>
                <a:lnTo>
                  <a:pt x="885537" y="487974"/>
                </a:lnTo>
                <a:lnTo>
                  <a:pt x="627207" y="746304"/>
                </a:lnTo>
                <a:lnTo>
                  <a:pt x="599882" y="705776"/>
                </a:lnTo>
                <a:cubicBezTo>
                  <a:pt x="571243" y="677136"/>
                  <a:pt x="531677" y="659422"/>
                  <a:pt x="487974" y="659422"/>
                </a:cubicBezTo>
                <a:cubicBezTo>
                  <a:pt x="444271" y="659422"/>
                  <a:pt x="404706" y="677136"/>
                  <a:pt x="376066" y="705776"/>
                </a:cubicBezTo>
                <a:lnTo>
                  <a:pt x="348741" y="746304"/>
                </a:lnTo>
                <a:lnTo>
                  <a:pt x="90410" y="487974"/>
                </a:lnTo>
                <a:close/>
                <a:moveTo>
                  <a:pt x="487973" y="0"/>
                </a:moveTo>
                <a:lnTo>
                  <a:pt x="975946" y="487973"/>
                </a:lnTo>
                <a:lnTo>
                  <a:pt x="646236" y="817683"/>
                </a:lnTo>
                <a:lnTo>
                  <a:pt x="639590" y="784765"/>
                </a:lnTo>
                <a:lnTo>
                  <a:pt x="936381" y="487974"/>
                </a:lnTo>
                <a:lnTo>
                  <a:pt x="487974" y="39566"/>
                </a:lnTo>
                <a:lnTo>
                  <a:pt x="39566" y="487974"/>
                </a:lnTo>
                <a:lnTo>
                  <a:pt x="336358" y="784765"/>
                </a:lnTo>
                <a:lnTo>
                  <a:pt x="329712" y="817684"/>
                </a:lnTo>
                <a:lnTo>
                  <a:pt x="329712" y="817686"/>
                </a:lnTo>
                <a:lnTo>
                  <a:pt x="0" y="487973"/>
                </a:lnTo>
                <a:close/>
              </a:path>
            </a:pathLst>
          </a:custGeom>
          <a:solidFill>
            <a:srgbClr val="FFBC21"/>
          </a:solidFill>
          <a:ln>
            <a:noFill/>
          </a:ln>
        </p:spPr>
        <p:style>
          <a:lnRef idx="2">
            <a:schemeClr val="accent1">
              <a:shade val="50000"/>
            </a:schemeClr>
          </a:lnRef>
          <a:fillRef idx="1">
            <a:schemeClr val="accent1"/>
          </a:fillRef>
          <a:effectRef idx="0">
            <a:schemeClr val="accent1"/>
          </a:effectRef>
          <a:fontRef idx="minor">
            <a:schemeClr val="lt1"/>
          </a:fontRef>
        </p:style>
        <p:txBody>
          <a:bodyPr bIns="180000" anchor="ctr"/>
          <a:lstStyle/>
          <a:p>
            <a:pPr algn="ctr" fontAlgn="auto">
              <a:spcBef>
                <a:spcPts val="0"/>
              </a:spcBef>
              <a:spcAft>
                <a:spcPts val="0"/>
              </a:spcAft>
              <a:defRPr/>
            </a:pPr>
            <a:r>
              <a:rPr lang="zh-CN" altLang="en-US" b="1" dirty="0">
                <a:solidFill>
                  <a:srgbClr val="29303A"/>
                </a:solidFill>
                <a:ea typeface="微软雅黑" panose="020B0503020204020204" pitchFamily="34" charset="-122"/>
              </a:rPr>
              <a:t>国家风险</a:t>
            </a:r>
          </a:p>
        </p:txBody>
      </p:sp>
      <p:sp>
        <p:nvSpPr>
          <p:cNvPr id="18" name="MH_Other_2"/>
          <p:cNvSpPr/>
          <p:nvPr>
            <p:custDataLst>
              <p:tags r:id="rId5"/>
            </p:custDataLst>
          </p:nvPr>
        </p:nvSpPr>
        <p:spPr>
          <a:xfrm>
            <a:off x="6598146" y="3464035"/>
            <a:ext cx="2266950" cy="401637"/>
          </a:xfrm>
          <a:custGeom>
            <a:avLst/>
            <a:gdLst>
              <a:gd name="connsiteX0" fmla="*/ 720001 w 1440000"/>
              <a:gd name="connsiteY0" fmla="*/ 0 h 254975"/>
              <a:gd name="connsiteX1" fmla="*/ 838697 w 1440000"/>
              <a:gd name="connsiteY1" fmla="*/ 118696 h 254975"/>
              <a:gd name="connsiteX2" fmla="*/ 803932 w 1440000"/>
              <a:gd name="connsiteY2" fmla="*/ 202627 h 254975"/>
              <a:gd name="connsiteX3" fmla="*/ 779684 w 1440000"/>
              <a:gd name="connsiteY3" fmla="*/ 218975 h 254975"/>
              <a:gd name="connsiteX4" fmla="*/ 1422000 w 1440000"/>
              <a:gd name="connsiteY4" fmla="*/ 218975 h 254975"/>
              <a:gd name="connsiteX5" fmla="*/ 1440000 w 1440000"/>
              <a:gd name="connsiteY5" fmla="*/ 236975 h 254975"/>
              <a:gd name="connsiteX6" fmla="*/ 1422000 w 1440000"/>
              <a:gd name="connsiteY6" fmla="*/ 254975 h 254975"/>
              <a:gd name="connsiteX7" fmla="*/ 18000 w 1440000"/>
              <a:gd name="connsiteY7" fmla="*/ 254975 h 254975"/>
              <a:gd name="connsiteX8" fmla="*/ 0 w 1440000"/>
              <a:gd name="connsiteY8" fmla="*/ 236975 h 254975"/>
              <a:gd name="connsiteX9" fmla="*/ 18000 w 1440000"/>
              <a:gd name="connsiteY9" fmla="*/ 218975 h 254975"/>
              <a:gd name="connsiteX10" fmla="*/ 660318 w 1440000"/>
              <a:gd name="connsiteY10" fmla="*/ 218975 h 254975"/>
              <a:gd name="connsiteX11" fmla="*/ 636070 w 1440000"/>
              <a:gd name="connsiteY11" fmla="*/ 202627 h 254975"/>
              <a:gd name="connsiteX12" fmla="*/ 601305 w 1440000"/>
              <a:gd name="connsiteY12" fmla="*/ 118696 h 254975"/>
              <a:gd name="connsiteX13" fmla="*/ 720001 w 1440000"/>
              <a:gd name="connsiteY13" fmla="*/ 0 h 25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40000" h="254975">
                <a:moveTo>
                  <a:pt x="720001" y="0"/>
                </a:moveTo>
                <a:cubicBezTo>
                  <a:pt x="785555" y="0"/>
                  <a:pt x="838697" y="53142"/>
                  <a:pt x="838697" y="118696"/>
                </a:cubicBezTo>
                <a:cubicBezTo>
                  <a:pt x="838697" y="151473"/>
                  <a:pt x="825412" y="181147"/>
                  <a:pt x="803932" y="202627"/>
                </a:cubicBezTo>
                <a:lnTo>
                  <a:pt x="779684" y="218975"/>
                </a:lnTo>
                <a:lnTo>
                  <a:pt x="1422000" y="218975"/>
                </a:lnTo>
                <a:cubicBezTo>
                  <a:pt x="1431941" y="218975"/>
                  <a:pt x="1440000" y="227034"/>
                  <a:pt x="1440000" y="236975"/>
                </a:cubicBezTo>
                <a:cubicBezTo>
                  <a:pt x="1440000" y="246916"/>
                  <a:pt x="1431941" y="254975"/>
                  <a:pt x="1422000" y="254975"/>
                </a:cubicBezTo>
                <a:lnTo>
                  <a:pt x="18000" y="254975"/>
                </a:lnTo>
                <a:cubicBezTo>
                  <a:pt x="8059" y="254975"/>
                  <a:pt x="0" y="246916"/>
                  <a:pt x="0" y="236975"/>
                </a:cubicBezTo>
                <a:cubicBezTo>
                  <a:pt x="0" y="227034"/>
                  <a:pt x="8059" y="218975"/>
                  <a:pt x="18000" y="218975"/>
                </a:cubicBezTo>
                <a:lnTo>
                  <a:pt x="660318" y="218975"/>
                </a:lnTo>
                <a:lnTo>
                  <a:pt x="636070" y="202627"/>
                </a:lnTo>
                <a:cubicBezTo>
                  <a:pt x="614591" y="181147"/>
                  <a:pt x="601305" y="151473"/>
                  <a:pt x="601305" y="118696"/>
                </a:cubicBezTo>
                <a:cubicBezTo>
                  <a:pt x="601305" y="53142"/>
                  <a:pt x="654447" y="0"/>
                  <a:pt x="720001" y="0"/>
                </a:cubicBezTo>
                <a:close/>
              </a:path>
            </a:pathLst>
          </a:custGeom>
          <a:solidFill>
            <a:srgbClr val="FFBC21"/>
          </a:solidFill>
          <a:ln w="3175">
            <a:noFill/>
          </a:ln>
        </p:spPr>
        <p:style>
          <a:lnRef idx="2">
            <a:schemeClr val="accent1">
              <a:shade val="50000"/>
            </a:schemeClr>
          </a:lnRef>
          <a:fillRef idx="1">
            <a:schemeClr val="accent1"/>
          </a:fillRef>
          <a:effectRef idx="0">
            <a:schemeClr val="accent1"/>
          </a:effectRef>
          <a:fontRef idx="minor">
            <a:schemeClr val="lt1"/>
          </a:fontRef>
        </p:style>
        <p:txBody>
          <a:bodyPr bIns="180000" anchor="ctr"/>
          <a:lstStyle/>
          <a:p>
            <a:pPr algn="ctr" fontAlgn="auto">
              <a:spcBef>
                <a:spcPts val="0"/>
              </a:spcBef>
              <a:spcAft>
                <a:spcPts val="0"/>
              </a:spcAft>
              <a:defRPr/>
            </a:pPr>
            <a:endParaRPr lang="zh-CN" altLang="en-US" sz="3200">
              <a:solidFill>
                <a:srgbClr val="FFFFFF"/>
              </a:solidFill>
              <a:ea typeface="微软雅黑" panose="020B0503020204020204" pitchFamily="34" charset="-122"/>
            </a:endParaRPr>
          </a:p>
        </p:txBody>
      </p:sp>
      <p:sp>
        <p:nvSpPr>
          <p:cNvPr id="19" name="MH_Text_2"/>
          <p:cNvSpPr/>
          <p:nvPr>
            <p:custDataLst>
              <p:tags r:id="rId6"/>
            </p:custDataLst>
          </p:nvPr>
        </p:nvSpPr>
        <p:spPr>
          <a:xfrm>
            <a:off x="6598146" y="4121259"/>
            <a:ext cx="2266950" cy="1538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lnSpc>
                <a:spcPct val="130000"/>
              </a:lnSpc>
              <a:spcBef>
                <a:spcPts val="0"/>
              </a:spcBef>
              <a:spcAft>
                <a:spcPts val="0"/>
              </a:spcAft>
              <a:defRPr/>
            </a:pPr>
            <a:r>
              <a:rPr lang="zh-CN" altLang="en-US" sz="1600" dirty="0">
                <a:solidFill>
                  <a:schemeClr val="tx1"/>
                </a:solidFill>
                <a:ea typeface="微软雅黑" panose="020B0503020204020204" pitchFamily="34" charset="-122"/>
              </a:rPr>
              <a:t>国家风险是指经济主体由于国家政治、经济、社会等方面的重大变故而遭遇损失的可能性</a:t>
            </a:r>
          </a:p>
        </p:txBody>
      </p:sp>
    </p:spTree>
    <p:extLst>
      <p:ext uri="{BB962C8B-B14F-4D97-AF65-F5344CB8AC3E}">
        <p14:creationId xmlns:p14="http://schemas.microsoft.com/office/powerpoint/2010/main" val="32373282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90830102546"/>
  <p:tag name="MH_LIBRARY" val="GRAPHIC"/>
  <p:tag name="MH_TYPE" val="SubTitle"/>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90830102546"/>
  <p:tag name="MH_LIBRARY" val="GRAPHIC"/>
  <p:tag name="MH_TYPE" val="SubTitle"/>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90830102546"/>
  <p:tag name="MH_LIBRARY" val="GRAPHIC"/>
  <p:tag name="MH_TYPE" val="SubTitle"/>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90830102546"/>
  <p:tag name="MH_LIBRARY" val="GRAPHIC"/>
  <p:tag name="MH_TYPE" val="SubTitle"/>
  <p:tag name="MH_ORDER" val="6"/>
</p:tagLst>
</file>

<file path=ppt/tags/tag14.xml><?xml version="1.0" encoding="utf-8"?>
<p:tagLst xmlns:a="http://schemas.openxmlformats.org/drawingml/2006/main" xmlns:r="http://schemas.openxmlformats.org/officeDocument/2006/relationships" xmlns:p="http://schemas.openxmlformats.org/presentationml/2006/main">
  <p:tag name="MH" val="20190830102546"/>
  <p:tag name="MH_LIBRARY" val="GRAPHIC"/>
  <p:tag name="MH_TYPE" val="SubTitle"/>
  <p:tag name="MH_ORDER" val="8"/>
</p:tagLst>
</file>

<file path=ppt/tags/tag15.xml><?xml version="1.0" encoding="utf-8"?>
<p:tagLst xmlns:a="http://schemas.openxmlformats.org/drawingml/2006/main" xmlns:r="http://schemas.openxmlformats.org/officeDocument/2006/relationships" xmlns:p="http://schemas.openxmlformats.org/presentationml/2006/main">
  <p:tag name="MH" val="20190830102546"/>
  <p:tag name="MH_LIBRARY" val="GRAPHIC"/>
  <p:tag name="MH_TYPE" val="SubTitle"/>
  <p:tag name="MH_ORDER" val="7"/>
</p:tagLst>
</file>

<file path=ppt/tags/tag16.xml><?xml version="1.0" encoding="utf-8"?>
<p:tagLst xmlns:a="http://schemas.openxmlformats.org/drawingml/2006/main" xmlns:r="http://schemas.openxmlformats.org/officeDocument/2006/relationships" xmlns:p="http://schemas.openxmlformats.org/presentationml/2006/main">
  <p:tag name="MH" val="20190830141243"/>
  <p:tag name="MH_LIBRARY" val="GRAPHIC"/>
  <p:tag name="MH_TYPE" val="SubTitle"/>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90830141243"/>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90830141243"/>
  <p:tag name="MH_LIBRARY" val="GRAPHIC"/>
  <p:tag name="MH_TYPE" val="Text"/>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90830141243"/>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90830141243"/>
  <p:tag name="MH_LIBRARY" val="GRAPHIC"/>
  <p:tag name="MH_TYPE" val="Other"/>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90830141243"/>
  <p:tag name="MH_LIBRARY" val="GRAPHIC"/>
  <p:tag name="MH_TYPE" val="Text"/>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90830141521"/>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90830141521"/>
  <p:tag name="MH_LIBRARY" val="GRAPHIC"/>
  <p:tag name="MH_TYPE" val="SubTitle"/>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90830141521"/>
  <p:tag name="MH_LIBRARY" val="GRAPHIC"/>
  <p:tag name="MH_TYPE" val="Other"/>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90830141521"/>
  <p:tag name="MH_LIBRARY" val="GRAPHIC"/>
  <p:tag name="MH_TYPE" val="Other"/>
  <p:tag name="MH_ORDER" val="3"/>
</p:tagLst>
</file>

<file path=ppt/tags/tag26.xml><?xml version="1.0" encoding="utf-8"?>
<p:tagLst xmlns:a="http://schemas.openxmlformats.org/drawingml/2006/main" xmlns:r="http://schemas.openxmlformats.org/officeDocument/2006/relationships" xmlns:p="http://schemas.openxmlformats.org/presentationml/2006/main">
  <p:tag name="MH" val="20190830141521"/>
  <p:tag name="MH_LIBRARY" val="GRAPHIC"/>
  <p:tag name="MH_TYPE" val="SubTitle"/>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MH" val="20190830141521"/>
  <p:tag name="MH_LIBRARY" val="GRAPHIC"/>
  <p:tag name="MH_TYPE" val="Other"/>
  <p:tag name="MH_ORDER" val="4"/>
</p:tagLst>
</file>

<file path=ppt/tags/tag28.xml><?xml version="1.0" encoding="utf-8"?>
<p:tagLst xmlns:a="http://schemas.openxmlformats.org/drawingml/2006/main" xmlns:r="http://schemas.openxmlformats.org/officeDocument/2006/relationships" xmlns:p="http://schemas.openxmlformats.org/presentationml/2006/main">
  <p:tag name="MH" val="20190830141521"/>
  <p:tag name="MH_LIBRARY" val="GRAPHIC"/>
  <p:tag name="MH_TYPE" val="Other"/>
  <p:tag name="MH_ORDER" val="5"/>
</p:tagLst>
</file>

<file path=ppt/tags/tag29.xml><?xml version="1.0" encoding="utf-8"?>
<p:tagLst xmlns:a="http://schemas.openxmlformats.org/drawingml/2006/main" xmlns:r="http://schemas.openxmlformats.org/officeDocument/2006/relationships" xmlns:p="http://schemas.openxmlformats.org/presentationml/2006/main">
  <p:tag name="MH" val="20190830141521"/>
  <p:tag name="MH_LIBRARY" val="GRAPHIC"/>
  <p:tag name="MH_TYPE" val="SubTitle"/>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90830141521"/>
  <p:tag name="MH_LIBRARY" val="GRAPHIC"/>
  <p:tag name="MH_TYPE" val="Other"/>
  <p:tag name="MH_ORDER" val="6"/>
</p:tagLst>
</file>

<file path=ppt/tags/tag31.xml><?xml version="1.0" encoding="utf-8"?>
<p:tagLst xmlns:a="http://schemas.openxmlformats.org/drawingml/2006/main" xmlns:r="http://schemas.openxmlformats.org/officeDocument/2006/relationships" xmlns:p="http://schemas.openxmlformats.org/presentationml/2006/main">
  <p:tag name="MH" val="20190830141521"/>
  <p:tag name="MH_LIBRARY" val="GRAPHIC"/>
  <p:tag name="MH_TYPE" val="Other"/>
  <p:tag name="MH_ORDER" val="7"/>
</p:tagLst>
</file>

<file path=ppt/tags/tag32.xml><?xml version="1.0" encoding="utf-8"?>
<p:tagLst xmlns:a="http://schemas.openxmlformats.org/drawingml/2006/main" xmlns:r="http://schemas.openxmlformats.org/officeDocument/2006/relationships" xmlns:p="http://schemas.openxmlformats.org/presentationml/2006/main">
  <p:tag name="MH" val="20190830141521"/>
  <p:tag name="MH_LIBRARY" val="GRAPHIC"/>
  <p:tag name="MH_TYPE" val="SubTitle"/>
  <p:tag name="MH_ORDER" val="4"/>
</p:tagLst>
</file>

<file path=ppt/tags/tag33.xml><?xml version="1.0" encoding="utf-8"?>
<p:tagLst xmlns:a="http://schemas.openxmlformats.org/drawingml/2006/main" xmlns:r="http://schemas.openxmlformats.org/officeDocument/2006/relationships" xmlns:p="http://schemas.openxmlformats.org/presentationml/2006/main">
  <p:tag name="MH" val="20190830141521"/>
  <p:tag name="MH_LIBRARY" val="GRAPHIC"/>
  <p:tag name="MH_TYPE" val="Other"/>
  <p:tag name="MH_ORDER" val="8"/>
</p:tagLst>
</file>

<file path=ppt/tags/tag34.xml><?xml version="1.0" encoding="utf-8"?>
<p:tagLst xmlns:a="http://schemas.openxmlformats.org/drawingml/2006/main" xmlns:r="http://schemas.openxmlformats.org/officeDocument/2006/relationships" xmlns:p="http://schemas.openxmlformats.org/presentationml/2006/main">
  <p:tag name="MH" val="20190830141521"/>
  <p:tag name="MH_LIBRARY" val="GRAPHIC"/>
  <p:tag name="MH_TYPE" val="Other"/>
  <p:tag name="MH_ORDER" val="9"/>
</p:tagLst>
</file>

<file path=ppt/tags/tag35.xml><?xml version="1.0" encoding="utf-8"?>
<p:tagLst xmlns:a="http://schemas.openxmlformats.org/drawingml/2006/main" xmlns:r="http://schemas.openxmlformats.org/officeDocument/2006/relationships" xmlns:p="http://schemas.openxmlformats.org/presentationml/2006/main">
  <p:tag name="MH" val="20190830141521"/>
  <p:tag name="MH_LIBRARY" val="GRAPHIC"/>
  <p:tag name="MH_TYPE" val="SubTitle"/>
  <p:tag name="MH_ORDER" val="5"/>
</p:tagLst>
</file>

<file path=ppt/tags/tag36.xml><?xml version="1.0" encoding="utf-8"?>
<p:tagLst xmlns:a="http://schemas.openxmlformats.org/drawingml/2006/main" xmlns:r="http://schemas.openxmlformats.org/officeDocument/2006/relationships" xmlns:p="http://schemas.openxmlformats.org/presentationml/2006/main">
  <p:tag name="MH" val="20190830141521"/>
  <p:tag name="MH_LIBRARY" val="GRAPHIC"/>
  <p:tag name="MH_TYPE" val="Other"/>
  <p:tag name="MH_ORDER" val="10"/>
</p:tagLst>
</file>

<file path=ppt/tags/tag37.xml><?xml version="1.0" encoding="utf-8"?>
<p:tagLst xmlns:a="http://schemas.openxmlformats.org/drawingml/2006/main" xmlns:r="http://schemas.openxmlformats.org/officeDocument/2006/relationships" xmlns:p="http://schemas.openxmlformats.org/presentationml/2006/main">
  <p:tag name="MH" val="20190830141521"/>
  <p:tag name="MH_LIBRARY" val="GRAPHIC"/>
  <p:tag name="MH_TYPE" val="Other"/>
  <p:tag name="MH_ORDER" val="11"/>
</p:tagLst>
</file>

<file path=ppt/tags/tag38.xml><?xml version="1.0" encoding="utf-8"?>
<p:tagLst xmlns:a="http://schemas.openxmlformats.org/drawingml/2006/main" xmlns:r="http://schemas.openxmlformats.org/officeDocument/2006/relationships" xmlns:p="http://schemas.openxmlformats.org/presentationml/2006/main">
  <p:tag name="MH" val="20190830141521"/>
  <p:tag name="MH_LIBRARY" val="GRAPHIC"/>
  <p:tag name="MH_TYPE" val="SubTitle"/>
  <p:tag name="MH_ORDER" val="6"/>
</p:tagLst>
</file>

<file path=ppt/tags/tag39.xml><?xml version="1.0" encoding="utf-8"?>
<p:tagLst xmlns:a="http://schemas.openxmlformats.org/drawingml/2006/main" xmlns:r="http://schemas.openxmlformats.org/officeDocument/2006/relationships" xmlns:p="http://schemas.openxmlformats.org/presentationml/2006/main">
  <p:tag name="MH" val="20190830141521"/>
  <p:tag name="MH_LIBRARY" val="GRAPHIC"/>
  <p:tag name="MH_TYPE" val="Other"/>
  <p:tag name="MH_ORDER" val="12"/>
</p:tagLst>
</file>

<file path=ppt/tags/tag4.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90830191942"/>
  <p:tag name="MH_LIBRARY" val="GRAPHIC"/>
  <p:tag name="MH_TYPE" val="Other"/>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90830191942"/>
  <p:tag name="MH_LIBRARY" val="GRAPHIC"/>
  <p:tag name="MH_TYPE" val="SubTitle"/>
  <p:tag name="MH_ORDER" val="4"/>
</p:tagLst>
</file>

<file path=ppt/tags/tag42.xml><?xml version="1.0" encoding="utf-8"?>
<p:tagLst xmlns:a="http://schemas.openxmlformats.org/drawingml/2006/main" xmlns:r="http://schemas.openxmlformats.org/officeDocument/2006/relationships" xmlns:p="http://schemas.openxmlformats.org/presentationml/2006/main">
  <p:tag name="MH" val="20190830191942"/>
  <p:tag name="MH_LIBRARY" val="GRAPHIC"/>
  <p:tag name="MH_TYPE" val="Other"/>
  <p:tag name="MH_ORDER" val="2"/>
</p:tagLst>
</file>

<file path=ppt/tags/tag43.xml><?xml version="1.0" encoding="utf-8"?>
<p:tagLst xmlns:a="http://schemas.openxmlformats.org/drawingml/2006/main" xmlns:r="http://schemas.openxmlformats.org/officeDocument/2006/relationships" xmlns:p="http://schemas.openxmlformats.org/presentationml/2006/main">
  <p:tag name="MH" val="20190830191942"/>
  <p:tag name="MH_LIBRARY" val="GRAPHIC"/>
  <p:tag name="MH_TYPE" val="SubTitle"/>
  <p:tag name="MH_ORDER" val="3"/>
</p:tagLst>
</file>

<file path=ppt/tags/tag44.xml><?xml version="1.0" encoding="utf-8"?>
<p:tagLst xmlns:a="http://schemas.openxmlformats.org/drawingml/2006/main" xmlns:r="http://schemas.openxmlformats.org/officeDocument/2006/relationships" xmlns:p="http://schemas.openxmlformats.org/presentationml/2006/main">
  <p:tag name="MH" val="20190830191942"/>
  <p:tag name="MH_LIBRARY" val="GRAPHIC"/>
  <p:tag name="MH_TYPE" val="Other"/>
  <p:tag name="MH_ORDER" val="3"/>
</p:tagLst>
</file>

<file path=ppt/tags/tag45.xml><?xml version="1.0" encoding="utf-8"?>
<p:tagLst xmlns:a="http://schemas.openxmlformats.org/drawingml/2006/main" xmlns:r="http://schemas.openxmlformats.org/officeDocument/2006/relationships" xmlns:p="http://schemas.openxmlformats.org/presentationml/2006/main">
  <p:tag name="MH" val="20190830191942"/>
  <p:tag name="MH_LIBRARY" val="GRAPHIC"/>
  <p:tag name="MH_TYPE" val="SubTitle"/>
  <p:tag name="MH_ORDER" val="2"/>
</p:tagLst>
</file>

<file path=ppt/tags/tag46.xml><?xml version="1.0" encoding="utf-8"?>
<p:tagLst xmlns:a="http://schemas.openxmlformats.org/drawingml/2006/main" xmlns:r="http://schemas.openxmlformats.org/officeDocument/2006/relationships" xmlns:p="http://schemas.openxmlformats.org/presentationml/2006/main">
  <p:tag name="MH" val="20190830191942"/>
  <p:tag name="MH_LIBRARY" val="GRAPHIC"/>
  <p:tag name="MH_TYPE" val="Other"/>
  <p:tag name="MH_ORDER" val="4"/>
</p:tagLst>
</file>

<file path=ppt/tags/tag47.xml><?xml version="1.0" encoding="utf-8"?>
<p:tagLst xmlns:a="http://schemas.openxmlformats.org/drawingml/2006/main" xmlns:r="http://schemas.openxmlformats.org/officeDocument/2006/relationships" xmlns:p="http://schemas.openxmlformats.org/presentationml/2006/main">
  <p:tag name="MH" val="20190830191942"/>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90830102546"/>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90830102546"/>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90830102546"/>
  <p:tag name="MH_LIBRARY" val="GRAPHIC"/>
  <p:tag name="MH_TYPE" val="SubTitle"/>
  <p:tag name="MH_ORDER" val="2"/>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33663</TotalTime>
  <Words>1662</Words>
  <Application>Microsoft Office PowerPoint</Application>
  <PresentationFormat>自定义</PresentationFormat>
  <Paragraphs>153</Paragraphs>
  <Slides>20</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0</vt:i4>
      </vt:variant>
      <vt:variant>
        <vt:lpstr>幻灯片标题</vt:lpstr>
      </vt:variant>
      <vt:variant>
        <vt:i4>20</vt:i4>
      </vt:variant>
    </vt:vector>
  </HeadingPairs>
  <TitlesOfParts>
    <vt:vector size="31" baseType="lpstr">
      <vt:lpstr>等线</vt:lpstr>
      <vt:lpstr>等线 Light</vt:lpstr>
      <vt:lpstr>宋体</vt:lpstr>
      <vt:lpstr>微软雅黑</vt:lpstr>
      <vt:lpstr>Arial</vt:lpstr>
      <vt:lpstr>Calibri</vt:lpstr>
      <vt:lpstr>Candara</vt:lpstr>
      <vt:lpstr>Century Gothic</vt:lpstr>
      <vt:lpstr>Segoe UI</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朱 翔月</cp:lastModifiedBy>
  <cp:revision>3701</cp:revision>
  <dcterms:modified xsi:type="dcterms:W3CDTF">2020-01-12T07:19:22Z</dcterms:modified>
</cp:coreProperties>
</file>