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3"/>
    <p:sldId id="260" r:id="rId4"/>
    <p:sldId id="261" r:id="rId5"/>
    <p:sldId id="262" r:id="rId6"/>
    <p:sldId id="266" r:id="rId7"/>
    <p:sldId id="302" r:id="rId8"/>
    <p:sldId id="263" r:id="rId9"/>
    <p:sldId id="339" r:id="rId10"/>
    <p:sldId id="340" r:id="rId11"/>
    <p:sldId id="378" r:id="rId12"/>
    <p:sldId id="269" r:id="rId13"/>
    <p:sldId id="341" r:id="rId14"/>
    <p:sldId id="343" r:id="rId15"/>
    <p:sldId id="303" r:id="rId16"/>
    <p:sldId id="305" r:id="rId17"/>
    <p:sldId id="344" r:id="rId18"/>
    <p:sldId id="345" r:id="rId19"/>
    <p:sldId id="346" r:id="rId20"/>
    <p:sldId id="379" r:id="rId21"/>
    <p:sldId id="304" r:id="rId22"/>
    <p:sldId id="380" r:id="rId23"/>
    <p:sldId id="347" r:id="rId24"/>
    <p:sldId id="348" r:id="rId25"/>
    <p:sldId id="349" r:id="rId26"/>
    <p:sldId id="350" r:id="rId27"/>
    <p:sldId id="351"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81" r:id="rId54"/>
    <p:sldId id="334" r:id="rId55"/>
  </p:sldIdLst>
  <p:sldSz cx="9144000" cy="6858000" type="screen4x3"/>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9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gs" Target="tags/tag1.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notesMaster" Target="notesMasters/notesMaster1.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692696"/>
            <a:ext cx="7772400" cy="1755626"/>
          </a:xfrm>
        </p:spPr>
        <p:txBody>
          <a:bodyPr>
            <a:normAutofit fontScale="90000"/>
          </a:bodyPr>
          <a:lstStyle/>
          <a:p>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zh-CN" altLang="en-US" sz="4900" b="1" dirty="0" smtClean="0">
                <a:solidFill>
                  <a:srgbClr val="251BF7"/>
                </a:solidFill>
                <a:latin typeface="方正粗黑宋简体" panose="02000000000000000000" pitchFamily="2" charset="-122"/>
                <a:ea typeface="方正粗黑宋简体" panose="02000000000000000000" pitchFamily="2" charset="-122"/>
              </a:rPr>
              <a:t>金融风险概论</a:t>
            </a:r>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br>
              <a:rPr lang="en-US" altLang="zh-CN" b="1" dirty="0" smtClean="0">
                <a:solidFill>
                  <a:srgbClr val="251BF7"/>
                </a:solidFill>
                <a:latin typeface="方正粗黑宋简体" panose="02000000000000000000" pitchFamily="2" charset="-122"/>
                <a:ea typeface="方正粗黑宋简体" panose="02000000000000000000" pitchFamily="2" charset="-122"/>
              </a:rPr>
            </a:br>
            <a:br>
              <a:rPr lang="en-US" altLang="zh-CN" dirty="0" smtClean="0"/>
            </a:br>
            <a:r>
              <a:rPr lang="en-US" altLang="zh-CN" dirty="0" smtClean="0"/>
              <a:t>  </a:t>
            </a:r>
            <a:r>
              <a:rPr lang="zh-CN" altLang="en-US" b="1" dirty="0" smtClean="0">
                <a:solidFill>
                  <a:srgbClr val="251BF7"/>
                </a:solidFill>
              </a:rPr>
              <a:t>第九章   互联网</a:t>
            </a:r>
            <a:r>
              <a:rPr lang="zh-CN" altLang="en-US" b="1" dirty="0">
                <a:solidFill>
                  <a:srgbClr val="251BF7"/>
                </a:solidFill>
              </a:rPr>
              <a:t>金融风险</a:t>
            </a:r>
            <a:endParaRPr lang="zh-CN" altLang="en-US" b="1" dirty="0">
              <a:solidFill>
                <a:srgbClr val="251BF7"/>
              </a:solidFill>
            </a:endParaRPr>
          </a:p>
        </p:txBody>
      </p:sp>
      <p:sp>
        <p:nvSpPr>
          <p:cNvPr id="3" name="副标题 2"/>
          <p:cNvSpPr>
            <a:spLocks noGrp="1"/>
          </p:cNvSpPr>
          <p:nvPr>
            <p:ph type="subTitle" idx="1"/>
          </p:nvPr>
        </p:nvSpPr>
        <p:spPr>
          <a:xfrm>
            <a:off x="287016" y="2564904"/>
            <a:ext cx="8856984" cy="4104456"/>
          </a:xfrm>
        </p:spPr>
        <p:txBody>
          <a:bodyPr>
            <a:normAutofit fontScale="92500"/>
          </a:bodyPr>
          <a:lstStyle/>
          <a:p>
            <a:pPr algn="l"/>
            <a:r>
              <a:rPr lang="zh-CN" altLang="en-US" b="1" dirty="0" smtClean="0">
                <a:solidFill>
                  <a:schemeClr val="tx1"/>
                </a:solidFill>
                <a:latin typeface="楷体" panose="02010609060101010101" pitchFamily="49" charset="-122"/>
                <a:ea typeface="楷体" panose="02010609060101010101" pitchFamily="49" charset="-122"/>
              </a:rPr>
              <a:t>学习目标</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互联网</a:t>
            </a:r>
            <a:r>
              <a:rPr lang="zh-CN" altLang="en-US" b="1" dirty="0">
                <a:solidFill>
                  <a:schemeClr val="tx1"/>
                </a:solidFill>
                <a:latin typeface="楷体" panose="02010609060101010101" pitchFamily="49" charset="-122"/>
                <a:ea typeface="楷体" panose="02010609060101010101" pitchFamily="49" charset="-122"/>
              </a:rPr>
              <a:t>金融</a:t>
            </a:r>
            <a:r>
              <a:rPr lang="zh-CN" altLang="en-US" b="1" dirty="0" smtClean="0">
                <a:solidFill>
                  <a:schemeClr val="tx1"/>
                </a:solidFill>
                <a:latin typeface="楷体" panose="02010609060101010101" pitchFamily="49" charset="-122"/>
                <a:ea typeface="楷体" panose="02010609060101010101" pitchFamily="49" charset="-122"/>
              </a:rPr>
              <a:t>概述</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smtClean="0">
                <a:solidFill>
                  <a:schemeClr val="tx1"/>
                </a:solidFill>
                <a:latin typeface="楷体" panose="02010609060101010101" pitchFamily="49" charset="-122"/>
                <a:ea typeface="楷体" panose="02010609060101010101" pitchFamily="49" charset="-122"/>
              </a:rPr>
              <a:t>第二节 </a:t>
            </a:r>
            <a:r>
              <a:rPr lang="en-US" altLang="zh-CN" b="1" dirty="0">
                <a:solidFill>
                  <a:schemeClr val="tx1"/>
                </a:solidFill>
                <a:latin typeface="楷体" panose="02010609060101010101" pitchFamily="49" charset="-122"/>
                <a:ea typeface="楷体" panose="02010609060101010101" pitchFamily="49" charset="-122"/>
              </a:rPr>
              <a:t>P2P</a:t>
            </a:r>
            <a:r>
              <a:rPr lang="zh-CN" altLang="en-US" b="1" dirty="0">
                <a:solidFill>
                  <a:schemeClr val="tx1"/>
                </a:solidFill>
                <a:latin typeface="楷体" panose="02010609060101010101" pitchFamily="49" charset="-122"/>
                <a:ea typeface="楷体" panose="02010609060101010101" pitchFamily="49" charset="-122"/>
              </a:rPr>
              <a:t>网络借贷平台的风险及风险</a:t>
            </a:r>
            <a:r>
              <a:rPr lang="zh-CN" altLang="en-US" b="1" dirty="0" smtClean="0">
                <a:solidFill>
                  <a:schemeClr val="tx1"/>
                </a:solidFill>
                <a:latin typeface="楷体" panose="02010609060101010101" pitchFamily="49" charset="-122"/>
                <a:ea typeface="楷体" panose="02010609060101010101" pitchFamily="49" charset="-122"/>
              </a:rPr>
              <a:t>管理</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第三</a:t>
            </a:r>
            <a:r>
              <a:rPr lang="zh-CN" altLang="en-US" b="1" dirty="0" smtClean="0">
                <a:solidFill>
                  <a:schemeClr val="tx1"/>
                </a:solidFill>
                <a:latin typeface="楷体" panose="02010609060101010101" pitchFamily="49" charset="-122"/>
                <a:ea typeface="楷体" panose="02010609060101010101" pitchFamily="49" charset="-122"/>
              </a:rPr>
              <a:t>节 互联网</a:t>
            </a:r>
            <a:r>
              <a:rPr lang="zh-CN" altLang="en-US" b="1" dirty="0">
                <a:solidFill>
                  <a:schemeClr val="tx1"/>
                </a:solidFill>
                <a:latin typeface="楷体" panose="02010609060101010101" pitchFamily="49" charset="-122"/>
                <a:ea typeface="楷体" panose="02010609060101010101" pitchFamily="49" charset="-122"/>
              </a:rPr>
              <a:t>支付平台的风险及风险管理</a:t>
            </a:r>
            <a:endParaRPr lang="zh-CN" altLang="en-US" b="1" dirty="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第四</a:t>
            </a:r>
            <a:r>
              <a:rPr lang="zh-CN" altLang="en-US" b="1" dirty="0" smtClean="0">
                <a:solidFill>
                  <a:schemeClr val="tx1"/>
                </a:solidFill>
                <a:latin typeface="楷体" panose="02010609060101010101" pitchFamily="49" charset="-122"/>
                <a:ea typeface="楷体" panose="02010609060101010101" pitchFamily="49" charset="-122"/>
              </a:rPr>
              <a:t>节 我国</a:t>
            </a:r>
            <a:r>
              <a:rPr lang="zh-CN" altLang="en-US" b="1" dirty="0">
                <a:solidFill>
                  <a:schemeClr val="tx1"/>
                </a:solidFill>
                <a:latin typeface="楷体" panose="02010609060101010101" pitchFamily="49" charset="-122"/>
                <a:ea typeface="楷体" panose="02010609060101010101" pitchFamily="49" charset="-122"/>
              </a:rPr>
              <a:t>互联网金融风险的监管</a:t>
            </a:r>
            <a:endParaRPr lang="zh-CN" altLang="en-US" b="1" dirty="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第五</a:t>
            </a:r>
            <a:r>
              <a:rPr lang="zh-CN" altLang="en-US" b="1" dirty="0" smtClean="0">
                <a:solidFill>
                  <a:schemeClr val="tx1"/>
                </a:solidFill>
                <a:latin typeface="楷体" panose="02010609060101010101" pitchFamily="49" charset="-122"/>
                <a:ea typeface="楷体" panose="02010609060101010101" pitchFamily="49" charset="-122"/>
              </a:rPr>
              <a:t>节 大</a:t>
            </a:r>
            <a:r>
              <a:rPr lang="zh-CN" altLang="en-US" b="1" dirty="0">
                <a:solidFill>
                  <a:schemeClr val="tx1"/>
                </a:solidFill>
                <a:latin typeface="楷体" panose="02010609060101010101" pitchFamily="49" charset="-122"/>
                <a:ea typeface="楷体" panose="02010609060101010101" pitchFamily="49" charset="-122"/>
              </a:rPr>
              <a:t>数据在互联网金融风险管理中的应用</a:t>
            </a:r>
            <a:endParaRPr lang="zh-CN" altLang="en-US" b="1" dirty="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第六</a:t>
            </a:r>
            <a:r>
              <a:rPr lang="zh-CN" altLang="en-US" b="1" dirty="0" smtClean="0">
                <a:solidFill>
                  <a:schemeClr val="tx1"/>
                </a:solidFill>
                <a:latin typeface="楷体" panose="02010609060101010101" pitchFamily="49" charset="-122"/>
                <a:ea typeface="楷体" panose="02010609060101010101" pitchFamily="49" charset="-122"/>
              </a:rPr>
              <a:t>节 区</a:t>
            </a:r>
            <a:r>
              <a:rPr lang="zh-CN" altLang="en-US" b="1" dirty="0">
                <a:solidFill>
                  <a:schemeClr val="tx1"/>
                </a:solidFill>
                <a:latin typeface="楷体" panose="02010609060101010101" pitchFamily="49" charset="-122"/>
                <a:ea typeface="楷体" panose="02010609060101010101" pitchFamily="49" charset="-122"/>
              </a:rPr>
              <a:t>块链技术在互联网金融风险管理中的应用</a:t>
            </a:r>
            <a:endParaRPr lang="en-US" altLang="zh-CN" b="1" dirty="0" smtClean="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640960" cy="6480720"/>
          </a:xfrm>
        </p:spPr>
        <p:txBody>
          <a:bodyPr>
            <a:normAutofit fontScale="70000" lnSpcReduction="20000"/>
          </a:bodyPr>
          <a:lstStyle/>
          <a:p>
            <a:pPr marL="0" indent="0">
              <a:lnSpc>
                <a:spcPct val="120000"/>
              </a:lnSpc>
              <a:buNone/>
            </a:pPr>
            <a:r>
              <a:rPr lang="zh-CN" altLang="en-US" dirty="0" smtClean="0"/>
              <a:t>    </a:t>
            </a:r>
            <a:r>
              <a:rPr lang="zh-CN" altLang="en-US" sz="4000" b="1" dirty="0">
                <a:solidFill>
                  <a:srgbClr val="251BF7"/>
                </a:solidFill>
              </a:rPr>
              <a:t>再次</a:t>
            </a:r>
            <a:r>
              <a:rPr lang="zh-CN" altLang="en-US" sz="4000" dirty="0"/>
              <a:t>，外部征信支持的</a:t>
            </a:r>
            <a:r>
              <a:rPr lang="zh-CN" altLang="en-US" sz="4000" dirty="0" smtClean="0"/>
              <a:t>缺失，使得</a:t>
            </a:r>
            <a:r>
              <a:rPr lang="zh-CN" altLang="en-US" sz="4000" dirty="0"/>
              <a:t>国内</a:t>
            </a:r>
            <a:r>
              <a:rPr lang="en-US" altLang="zh-CN" sz="4000" dirty="0"/>
              <a:t>P2P</a:t>
            </a:r>
            <a:r>
              <a:rPr lang="zh-CN" altLang="en-US" sz="4000" dirty="0"/>
              <a:t>网络借贷</a:t>
            </a:r>
            <a:r>
              <a:rPr lang="zh-CN" altLang="en-US" sz="4000" dirty="0">
                <a:solidFill>
                  <a:srgbClr val="251BF7"/>
                </a:solidFill>
              </a:rPr>
              <a:t>平台不得不独自承担征信职责</a:t>
            </a:r>
            <a:r>
              <a:rPr lang="zh-CN" altLang="en-US" sz="4000" dirty="0"/>
              <a:t>，通过大量的尽职调查对借款人的信用材料进行</a:t>
            </a:r>
            <a:r>
              <a:rPr lang="zh-CN" altLang="en-US" sz="4000" dirty="0" smtClean="0"/>
              <a:t>收集和</a:t>
            </a:r>
            <a:r>
              <a:rPr lang="zh-CN" altLang="en-US" sz="4000" dirty="0"/>
              <a:t>评估。这使得绝大部分</a:t>
            </a:r>
            <a:r>
              <a:rPr lang="en-US" altLang="zh-CN" sz="4000" dirty="0"/>
              <a:t>P2P</a:t>
            </a:r>
            <a:r>
              <a:rPr lang="zh-CN" altLang="en-US" sz="4000" dirty="0"/>
              <a:t>网络借贷平台都要以线下模式为主，或亲力亲为，或交由合作机构完成。这样，</a:t>
            </a:r>
            <a:r>
              <a:rPr lang="zh-CN" altLang="en-US" sz="4000" dirty="0">
                <a:solidFill>
                  <a:srgbClr val="251BF7"/>
                </a:solidFill>
              </a:rPr>
              <a:t>成本大大</a:t>
            </a:r>
            <a:r>
              <a:rPr lang="zh-CN" altLang="en-US" sz="4000" dirty="0" smtClean="0">
                <a:solidFill>
                  <a:srgbClr val="251BF7"/>
                </a:solidFill>
              </a:rPr>
              <a:t>增加</a:t>
            </a:r>
            <a:r>
              <a:rPr lang="zh-CN" altLang="en-US" sz="4000" dirty="0"/>
              <a:t>。</a:t>
            </a:r>
            <a:endParaRPr lang="en-US" altLang="zh-CN" sz="4000" dirty="0"/>
          </a:p>
          <a:p>
            <a:pPr marL="0" indent="0">
              <a:lnSpc>
                <a:spcPct val="120000"/>
              </a:lnSpc>
              <a:buNone/>
            </a:pPr>
            <a:r>
              <a:rPr lang="zh-CN" altLang="en-US" sz="4000" dirty="0" smtClean="0"/>
              <a:t>    </a:t>
            </a:r>
            <a:endParaRPr lang="en-US" altLang="zh-CN" sz="4000" dirty="0" smtClean="0"/>
          </a:p>
          <a:p>
            <a:pPr marL="0" indent="0">
              <a:lnSpc>
                <a:spcPct val="120000"/>
              </a:lnSpc>
              <a:buNone/>
            </a:pPr>
            <a:r>
              <a:rPr lang="en-US" altLang="zh-CN" sz="4000" dirty="0"/>
              <a:t> </a:t>
            </a:r>
            <a:r>
              <a:rPr lang="en-US" altLang="zh-CN" sz="4000" dirty="0" smtClean="0"/>
              <a:t>   </a:t>
            </a:r>
            <a:r>
              <a:rPr lang="zh-CN" altLang="en-US" sz="4000" b="1" dirty="0">
                <a:solidFill>
                  <a:srgbClr val="251BF7"/>
                </a:solidFill>
              </a:rPr>
              <a:t>最后</a:t>
            </a:r>
            <a:r>
              <a:rPr lang="zh-CN" altLang="en-US" sz="4000" dirty="0"/>
              <a:t>，因为信用体系的缺失，我国的</a:t>
            </a:r>
            <a:r>
              <a:rPr lang="en-US" altLang="zh-CN" sz="4000" dirty="0"/>
              <a:t>P2P</a:t>
            </a:r>
            <a:r>
              <a:rPr lang="zh-CN" altLang="en-US" sz="4000" dirty="0"/>
              <a:t>网络借贷平台为了多吸引投资者</a:t>
            </a:r>
            <a:r>
              <a:rPr lang="zh-CN" altLang="en-US" sz="4000" dirty="0" smtClean="0"/>
              <a:t>，扩大</a:t>
            </a:r>
            <a:r>
              <a:rPr lang="zh-CN" altLang="en-US" sz="4000" dirty="0"/>
              <a:t>业务</a:t>
            </a:r>
            <a:r>
              <a:rPr lang="zh-CN" altLang="en-US" sz="4000" dirty="0" smtClean="0"/>
              <a:t>规模，分散</a:t>
            </a:r>
            <a:r>
              <a:rPr lang="zh-CN" altLang="en-US" sz="4000" dirty="0"/>
              <a:t>风险，只能</a:t>
            </a:r>
            <a:r>
              <a:rPr lang="zh-CN" altLang="en-US" sz="4000" dirty="0">
                <a:solidFill>
                  <a:srgbClr val="251BF7"/>
                </a:solidFill>
              </a:rPr>
              <a:t>引入资金垫付、担保制度或准备金等模式</a:t>
            </a:r>
            <a:r>
              <a:rPr lang="zh-CN" altLang="en-US" sz="4000" dirty="0"/>
              <a:t>，从而大大提高了平台的</a:t>
            </a:r>
            <a:r>
              <a:rPr lang="zh-CN" altLang="en-US" sz="4000" dirty="0" smtClean="0">
                <a:solidFill>
                  <a:srgbClr val="251BF7"/>
                </a:solidFill>
              </a:rPr>
              <a:t>风险控制成本</a:t>
            </a:r>
            <a:r>
              <a:rPr lang="zh-CN" altLang="en-US" sz="4000" dirty="0" smtClean="0"/>
              <a:t>。</a:t>
            </a:r>
            <a:endParaRPr lang="en-US" altLang="zh-CN" sz="4000" dirty="0"/>
          </a:p>
          <a:p>
            <a:pPr marL="0" indent="0">
              <a:lnSpc>
                <a:spcPct val="120000"/>
              </a:lnSpc>
              <a:buNone/>
            </a:pPr>
            <a:r>
              <a:rPr lang="zh-CN" altLang="en-US" sz="4000" dirty="0"/>
              <a:t>    </a:t>
            </a:r>
            <a:endParaRPr lang="en-US" altLang="zh-CN" sz="4000" dirty="0" smtClean="0"/>
          </a:p>
          <a:p>
            <a:pPr marL="0" indent="0">
              <a:lnSpc>
                <a:spcPct val="120000"/>
              </a:lnSpc>
              <a:buNone/>
            </a:pPr>
            <a:r>
              <a:rPr lang="en-US" altLang="zh-CN" sz="4000" dirty="0"/>
              <a:t> </a:t>
            </a:r>
            <a:r>
              <a:rPr lang="en-US" altLang="zh-CN" sz="4000" dirty="0" smtClean="0"/>
              <a:t>   </a:t>
            </a:r>
            <a:r>
              <a:rPr lang="zh-CN" altLang="en-US" sz="4000" dirty="0" smtClean="0"/>
              <a:t>总之</a:t>
            </a:r>
            <a:r>
              <a:rPr lang="zh-CN" altLang="en-US" sz="4000" dirty="0"/>
              <a:t>，由于个人征信体系的不完善，我国的</a:t>
            </a:r>
            <a:r>
              <a:rPr lang="en-US" altLang="zh-CN" sz="4000" dirty="0"/>
              <a:t>P2P</a:t>
            </a:r>
            <a:r>
              <a:rPr lang="zh-CN" altLang="en-US" sz="4000" dirty="0"/>
              <a:t>网络借贷平台仅正在扮演着</a:t>
            </a:r>
            <a:r>
              <a:rPr lang="zh-CN" altLang="en-US" sz="4000" dirty="0">
                <a:solidFill>
                  <a:srgbClr val="251BF7"/>
                </a:solidFill>
              </a:rPr>
              <a:t>融资中介的角色</a:t>
            </a:r>
            <a:r>
              <a:rPr lang="zh-CN" altLang="en-US" sz="4000" dirty="0" smtClean="0"/>
              <a:t>。</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313384"/>
            <a:ext cx="8784976" cy="5544616"/>
          </a:xfrm>
        </p:spPr>
        <p:txBody>
          <a:bodyPr>
            <a:normAutofit fontScale="32500" lnSpcReduction="20000"/>
          </a:bodyPr>
          <a:lstStyle/>
          <a:p>
            <a:pPr marL="0" lvl="0" indent="0" algn="ctr">
              <a:buNone/>
            </a:pPr>
            <a:r>
              <a:rPr lang="zh-CN" altLang="en-US" sz="9800" b="1" dirty="0">
                <a:solidFill>
                  <a:prstClr val="black"/>
                </a:solidFill>
                <a:latin typeface="楷体" panose="02010609060101010101" pitchFamily="49" charset="-122"/>
                <a:ea typeface="楷体" panose="02010609060101010101" pitchFamily="49" charset="-122"/>
              </a:rPr>
              <a:t>第一节 互联网金融</a:t>
            </a:r>
            <a:r>
              <a:rPr lang="zh-CN" altLang="en-US" sz="9800" b="1" dirty="0" smtClean="0">
                <a:solidFill>
                  <a:prstClr val="black"/>
                </a:solidFill>
                <a:latin typeface="楷体" panose="02010609060101010101" pitchFamily="49" charset="-122"/>
                <a:ea typeface="楷体" panose="02010609060101010101" pitchFamily="49" charset="-122"/>
              </a:rPr>
              <a:t>概述</a:t>
            </a:r>
            <a:endParaRPr lang="en-US" altLang="zh-CN" sz="9800" dirty="0">
              <a:solidFill>
                <a:prstClr val="black"/>
              </a:solidFill>
            </a:endParaRPr>
          </a:p>
          <a:p>
            <a:pPr marL="0" indent="0">
              <a:lnSpc>
                <a:spcPct val="90000"/>
              </a:lnSpc>
              <a:buNone/>
            </a:pPr>
            <a:endParaRPr lang="en-US" altLang="zh-CN" sz="3000" b="1" dirty="0" smtClean="0"/>
          </a:p>
          <a:p>
            <a:pPr marL="0" indent="0">
              <a:lnSpc>
                <a:spcPct val="90000"/>
              </a:lnSpc>
              <a:buNone/>
            </a:pPr>
            <a:r>
              <a:rPr lang="zh-CN" altLang="en-US" sz="8600" b="1" dirty="0" smtClean="0"/>
              <a:t>二、互联网支付平台发展概述</a:t>
            </a:r>
            <a:endParaRPr lang="en-US" altLang="zh-CN" sz="8600" b="1" dirty="0" smtClean="0"/>
          </a:p>
          <a:p>
            <a:pPr marL="0" indent="0">
              <a:lnSpc>
                <a:spcPct val="120000"/>
              </a:lnSpc>
              <a:buNone/>
            </a:pPr>
            <a:r>
              <a:rPr lang="zh-CN" altLang="en-US" sz="6200" dirty="0" smtClean="0"/>
              <a:t>     </a:t>
            </a:r>
            <a:r>
              <a:rPr lang="zh-CN" altLang="en-US" sz="8600" dirty="0" smtClean="0">
                <a:solidFill>
                  <a:srgbClr val="251BF7"/>
                </a:solidFill>
              </a:rPr>
              <a:t>网络购物</a:t>
            </a:r>
            <a:r>
              <a:rPr lang="zh-CN" altLang="en-US" sz="8600" dirty="0" smtClean="0"/>
              <a:t>的日益繁荣催生了互联网支付的快速发展，以</a:t>
            </a:r>
            <a:r>
              <a:rPr lang="zh-CN" altLang="en-US" sz="8600" dirty="0" smtClean="0">
                <a:solidFill>
                  <a:srgbClr val="251BF7"/>
                </a:solidFill>
              </a:rPr>
              <a:t>支付宝</a:t>
            </a:r>
            <a:r>
              <a:rPr lang="zh-CN" altLang="en-US" sz="8600" dirty="0" smtClean="0"/>
              <a:t>为代表的一批</a:t>
            </a:r>
            <a:r>
              <a:rPr lang="zh-CN" altLang="en-US" sz="8600" dirty="0" smtClean="0">
                <a:solidFill>
                  <a:srgbClr val="251BF7"/>
                </a:solidFill>
              </a:rPr>
              <a:t>互联网支付平台</a:t>
            </a:r>
            <a:r>
              <a:rPr lang="zh-CN" altLang="en-US" sz="8600" dirty="0" smtClean="0"/>
              <a:t>迅速成长起来。事实上，互联网支付</a:t>
            </a:r>
            <a:r>
              <a:rPr lang="zh-CN" altLang="en-US" sz="8600" dirty="0" smtClean="0">
                <a:solidFill>
                  <a:srgbClr val="251BF7"/>
                </a:solidFill>
              </a:rPr>
              <a:t>也是互联网金融的一种重要业态</a:t>
            </a:r>
            <a:r>
              <a:rPr lang="zh-CN" altLang="en-US" sz="8600" dirty="0" smtClean="0"/>
              <a:t>。这些互联网支付平台带来了</a:t>
            </a:r>
            <a:r>
              <a:rPr lang="zh-CN" altLang="en-US" sz="8600" dirty="0" smtClean="0">
                <a:solidFill>
                  <a:srgbClr val="251BF7"/>
                </a:solidFill>
              </a:rPr>
              <a:t>交易成本</a:t>
            </a:r>
            <a:r>
              <a:rPr lang="zh-CN" altLang="en-US" sz="8600" dirty="0" smtClean="0"/>
              <a:t>的大幅度降低，使得便捷的支付服务能够更广范围地覆盖相对落后的地区，促进了金融的</a:t>
            </a:r>
            <a:r>
              <a:rPr lang="zh-CN" altLang="en-US" sz="8600" dirty="0" smtClean="0">
                <a:solidFill>
                  <a:srgbClr val="251BF7"/>
                </a:solidFill>
              </a:rPr>
              <a:t>普惠发展</a:t>
            </a:r>
            <a:r>
              <a:rPr lang="zh-CN" altLang="en-US" sz="8600" dirty="0" smtClean="0"/>
              <a:t>。同时，互联网支付，特别是</a:t>
            </a:r>
            <a:r>
              <a:rPr lang="zh-CN" altLang="en-US" sz="8600" u="sng" dirty="0" smtClean="0">
                <a:solidFill>
                  <a:srgbClr val="251BF7"/>
                </a:solidFill>
              </a:rPr>
              <a:t>移动互联网支付</a:t>
            </a:r>
            <a:r>
              <a:rPr lang="zh-CN" altLang="en-US" sz="8600" u="sng" dirty="0" smtClean="0"/>
              <a:t>，也更能与未来基于</a:t>
            </a:r>
            <a:r>
              <a:rPr lang="zh-CN" altLang="en-US" sz="8600" u="sng" dirty="0" smtClean="0">
                <a:solidFill>
                  <a:srgbClr val="251BF7"/>
                </a:solidFill>
              </a:rPr>
              <a:t>可穿戴设备的经济模式</a:t>
            </a:r>
            <a:r>
              <a:rPr lang="zh-CN" altLang="en-US" sz="8600" u="sng" dirty="0" smtClean="0"/>
              <a:t>相吻合</a:t>
            </a:r>
            <a:r>
              <a:rPr lang="zh-CN" altLang="en-US" sz="8600" dirty="0" smtClean="0"/>
              <a:t>。</a:t>
            </a:r>
            <a:endParaRPr lang="zh-CN" altLang="en-US" sz="8600" dirty="0" smtClean="0"/>
          </a:p>
          <a:p>
            <a:pPr marL="0" indent="0">
              <a:lnSpc>
                <a:spcPct val="120000"/>
              </a:lnSpc>
              <a:buNone/>
            </a:pPr>
            <a:r>
              <a:rPr lang="zh-CN" altLang="en-US" sz="8600" dirty="0" smtClean="0"/>
              <a:t>    制约互联网支付普及化的</a:t>
            </a:r>
            <a:r>
              <a:rPr lang="zh-CN" altLang="en-US" sz="8600" dirty="0" smtClean="0">
                <a:solidFill>
                  <a:srgbClr val="251BF7"/>
                </a:solidFill>
              </a:rPr>
              <a:t>瓶颈</a:t>
            </a:r>
            <a:r>
              <a:rPr lang="zh-CN" altLang="en-US" sz="8600" dirty="0" smtClean="0"/>
              <a:t>突出表现在</a:t>
            </a:r>
            <a:r>
              <a:rPr lang="zh-CN" altLang="en-US" sz="8600" dirty="0" smtClean="0">
                <a:solidFill>
                  <a:srgbClr val="251BF7"/>
                </a:solidFill>
              </a:rPr>
              <a:t>安全性</a:t>
            </a:r>
            <a:r>
              <a:rPr lang="zh-CN" altLang="en-US" sz="8600" dirty="0" smtClean="0"/>
              <a:t>上。</a:t>
            </a:r>
            <a:endParaRPr lang="zh-CN" altLang="en-US" sz="86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340768"/>
            <a:ext cx="8640960" cy="5616624"/>
          </a:xfrm>
        </p:spPr>
        <p:txBody>
          <a:bodyPr>
            <a:normAutofit fontScale="47500" lnSpcReduction="20000"/>
          </a:bodyPr>
          <a:lstStyle/>
          <a:p>
            <a:pPr marL="0" lvl="0" indent="0" algn="ctr">
              <a:buNone/>
            </a:pPr>
            <a:r>
              <a:rPr lang="zh-CN" altLang="en-US" sz="7000" b="1" dirty="0">
                <a:solidFill>
                  <a:prstClr val="black"/>
                </a:solidFill>
                <a:latin typeface="楷体" panose="02010609060101010101" pitchFamily="49" charset="-122"/>
                <a:ea typeface="楷体" panose="02010609060101010101" pitchFamily="49" charset="-122"/>
              </a:rPr>
              <a:t>第一节 互联网金融</a:t>
            </a:r>
            <a:r>
              <a:rPr lang="zh-CN" altLang="en-US" sz="7000" b="1" dirty="0" smtClean="0">
                <a:solidFill>
                  <a:prstClr val="black"/>
                </a:solidFill>
                <a:latin typeface="楷体" panose="02010609060101010101" pitchFamily="49" charset="-122"/>
                <a:ea typeface="楷体" panose="02010609060101010101" pitchFamily="49" charset="-122"/>
              </a:rPr>
              <a:t>概述</a:t>
            </a:r>
            <a:endParaRPr lang="en-US" altLang="zh-CN" sz="6000" b="1" dirty="0" smtClean="0"/>
          </a:p>
          <a:p>
            <a:pPr marL="0" indent="0">
              <a:lnSpc>
                <a:spcPct val="170000"/>
              </a:lnSpc>
              <a:buNone/>
            </a:pPr>
            <a:r>
              <a:rPr lang="zh-CN" altLang="en-US" sz="5900" b="1" dirty="0"/>
              <a:t>三、互联网金融风险的</a:t>
            </a:r>
            <a:r>
              <a:rPr lang="zh-CN" altLang="en-US" sz="5900" b="1" dirty="0" smtClean="0"/>
              <a:t>特征</a:t>
            </a:r>
            <a:endParaRPr lang="en-US" altLang="zh-CN" sz="5900" b="1" dirty="0" smtClean="0"/>
          </a:p>
          <a:p>
            <a:pPr marL="0" indent="0">
              <a:lnSpc>
                <a:spcPct val="170000"/>
              </a:lnSpc>
              <a:buNone/>
            </a:pPr>
            <a:r>
              <a:rPr lang="zh-CN" altLang="en-US" sz="5900" b="1" dirty="0">
                <a:latin typeface="+mn-ea"/>
              </a:rPr>
              <a:t>（一）广泛</a:t>
            </a:r>
            <a:r>
              <a:rPr lang="zh-CN" altLang="en-US" sz="5900" b="1" dirty="0" smtClean="0">
                <a:latin typeface="+mn-ea"/>
              </a:rPr>
              <a:t>传染性</a:t>
            </a:r>
            <a:endParaRPr lang="en-US" altLang="zh-CN" sz="5900" b="1" dirty="0" smtClean="0">
              <a:latin typeface="+mn-ea"/>
            </a:endParaRPr>
          </a:p>
          <a:p>
            <a:pPr marL="0" indent="0">
              <a:lnSpc>
                <a:spcPct val="170000"/>
              </a:lnSpc>
              <a:buNone/>
            </a:pPr>
            <a:r>
              <a:rPr lang="zh-CN" altLang="en-US" sz="5900" dirty="0" smtClean="0"/>
              <a:t>    当</a:t>
            </a:r>
            <a:r>
              <a:rPr lang="zh-CN" altLang="en-US" sz="5900" dirty="0"/>
              <a:t>金融市场健康运行时</a:t>
            </a:r>
            <a:r>
              <a:rPr lang="zh-CN" altLang="en-US" sz="5900" dirty="0" smtClean="0"/>
              <a:t>，互联网能够把金融</a:t>
            </a:r>
            <a:r>
              <a:rPr lang="zh-CN" altLang="en-US" sz="5900" dirty="0"/>
              <a:t>风险进行充分的分散，但当</a:t>
            </a:r>
            <a:r>
              <a:rPr lang="zh-CN" altLang="en-US" sz="5900" dirty="0">
                <a:solidFill>
                  <a:srgbClr val="251BF7"/>
                </a:solidFill>
              </a:rPr>
              <a:t>金融危机来临</a:t>
            </a:r>
            <a:r>
              <a:rPr lang="zh-CN" altLang="en-US" sz="5900" dirty="0"/>
              <a:t>时，由于互联网技术的发展提高了在投资者之间的</a:t>
            </a:r>
            <a:r>
              <a:rPr lang="zh-CN" altLang="en-US" sz="5900" dirty="0">
                <a:solidFill>
                  <a:srgbClr val="251BF7"/>
                </a:solidFill>
              </a:rPr>
              <a:t>信息共享</a:t>
            </a:r>
            <a:r>
              <a:rPr lang="zh-CN" altLang="en-US" sz="5900" dirty="0" smtClean="0"/>
              <a:t>程度，所以</a:t>
            </a:r>
            <a:r>
              <a:rPr lang="zh-CN" altLang="en-US" sz="5900" dirty="0" smtClean="0">
                <a:solidFill>
                  <a:srgbClr val="251BF7"/>
                </a:solidFill>
              </a:rPr>
              <a:t>金融</a:t>
            </a:r>
            <a:r>
              <a:rPr lang="zh-CN" altLang="en-US" sz="5900" dirty="0">
                <a:solidFill>
                  <a:srgbClr val="251BF7"/>
                </a:solidFill>
              </a:rPr>
              <a:t>风险反而传递更广泛</a:t>
            </a:r>
            <a:r>
              <a:rPr lang="zh-CN" altLang="en-US" sz="5900" dirty="0"/>
              <a:t>，更容易引起大面积的风险爆发。这种</a:t>
            </a:r>
            <a:r>
              <a:rPr lang="zh-CN" altLang="en-US" sz="5900" dirty="0">
                <a:solidFill>
                  <a:srgbClr val="251BF7"/>
                </a:solidFill>
              </a:rPr>
              <a:t>传染机制</a:t>
            </a:r>
            <a:r>
              <a:rPr lang="zh-CN" altLang="en-US" sz="5900" dirty="0"/>
              <a:t>的</a:t>
            </a:r>
            <a:r>
              <a:rPr lang="zh-CN" altLang="en-US" sz="5900" dirty="0" smtClean="0">
                <a:solidFill>
                  <a:srgbClr val="251BF7"/>
                </a:solidFill>
              </a:rPr>
              <a:t>载体</a:t>
            </a:r>
            <a:r>
              <a:rPr lang="zh-CN" altLang="en-US" sz="5900" dirty="0" smtClean="0"/>
              <a:t>就是</a:t>
            </a:r>
            <a:r>
              <a:rPr lang="zh-CN" altLang="en-US" sz="5900" dirty="0">
                <a:solidFill>
                  <a:srgbClr val="251BF7"/>
                </a:solidFill>
              </a:rPr>
              <a:t>信息</a:t>
            </a:r>
            <a:r>
              <a:rPr lang="zh-CN" altLang="en-US" sz="5900" dirty="0" smtClean="0"/>
              <a:t>。</a:t>
            </a:r>
            <a:endParaRPr lang="en-US" altLang="zh-CN" sz="59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340768"/>
            <a:ext cx="8640960" cy="5616624"/>
          </a:xfrm>
        </p:spPr>
        <p:txBody>
          <a:bodyPr>
            <a:normAutofit fontScale="62500" lnSpcReduction="20000"/>
          </a:bodyPr>
          <a:lstStyle/>
          <a:p>
            <a:pPr marL="0" lvl="0" indent="0" algn="ctr">
              <a:buNone/>
            </a:pPr>
            <a:r>
              <a:rPr lang="zh-CN" altLang="en-US" sz="5900" b="1" dirty="0">
                <a:solidFill>
                  <a:prstClr val="black"/>
                </a:solidFill>
                <a:latin typeface="楷体" panose="02010609060101010101" pitchFamily="49" charset="-122"/>
                <a:ea typeface="楷体" panose="02010609060101010101" pitchFamily="49" charset="-122"/>
              </a:rPr>
              <a:t>第一节 互联网金融</a:t>
            </a:r>
            <a:r>
              <a:rPr lang="zh-CN" altLang="en-US" sz="5900" b="1" dirty="0" smtClean="0">
                <a:solidFill>
                  <a:prstClr val="black"/>
                </a:solidFill>
                <a:latin typeface="楷体" panose="02010609060101010101" pitchFamily="49" charset="-122"/>
                <a:ea typeface="楷体" panose="02010609060101010101" pitchFamily="49" charset="-122"/>
              </a:rPr>
              <a:t>概述</a:t>
            </a:r>
            <a:endParaRPr lang="en-US" altLang="zh-CN" sz="5100" b="1" dirty="0" smtClean="0"/>
          </a:p>
          <a:p>
            <a:pPr marL="0" indent="0">
              <a:lnSpc>
                <a:spcPct val="170000"/>
              </a:lnSpc>
              <a:buNone/>
            </a:pPr>
            <a:r>
              <a:rPr lang="zh-CN" altLang="en-US" sz="4400" b="1" dirty="0"/>
              <a:t>三、互联网金融风险的</a:t>
            </a:r>
            <a:r>
              <a:rPr lang="zh-CN" altLang="en-US" sz="4400" b="1" dirty="0" smtClean="0"/>
              <a:t>特征</a:t>
            </a:r>
            <a:endParaRPr lang="en-US" altLang="zh-CN" sz="4400" b="1" dirty="0" smtClean="0"/>
          </a:p>
          <a:p>
            <a:pPr marL="0" indent="0">
              <a:lnSpc>
                <a:spcPct val="170000"/>
              </a:lnSpc>
              <a:buNone/>
            </a:pPr>
            <a:r>
              <a:rPr lang="zh-CN" altLang="en-US" sz="4400" b="1" dirty="0">
                <a:latin typeface="+mn-ea"/>
              </a:rPr>
              <a:t>（二</a:t>
            </a:r>
            <a:r>
              <a:rPr lang="zh-CN" altLang="en-US" sz="4400" b="1" dirty="0" smtClean="0">
                <a:latin typeface="+mn-ea"/>
              </a:rPr>
              <a:t>）</a:t>
            </a:r>
            <a:r>
              <a:rPr lang="zh-CN" altLang="en-US" sz="4400" b="1" dirty="0">
                <a:latin typeface="+mn-ea"/>
              </a:rPr>
              <a:t>快速</a:t>
            </a:r>
            <a:r>
              <a:rPr lang="zh-CN" altLang="en-US" sz="4400" b="1" dirty="0" smtClean="0">
                <a:latin typeface="+mn-ea"/>
              </a:rPr>
              <a:t>转化性</a:t>
            </a:r>
            <a:endParaRPr lang="en-US" altLang="zh-CN" sz="4400" b="1" dirty="0" smtClean="0">
              <a:latin typeface="+mn-ea"/>
            </a:endParaRPr>
          </a:p>
          <a:p>
            <a:pPr marL="0" indent="0">
              <a:lnSpc>
                <a:spcPct val="170000"/>
              </a:lnSpc>
              <a:buNone/>
            </a:pPr>
            <a:r>
              <a:rPr lang="zh-CN" altLang="en-US" sz="3500" dirty="0" smtClean="0"/>
              <a:t>    </a:t>
            </a:r>
            <a:r>
              <a:rPr lang="zh-CN" altLang="en-US" sz="4500" dirty="0" smtClean="0"/>
              <a:t>由于</a:t>
            </a:r>
            <a:r>
              <a:rPr lang="zh-CN" altLang="en-US" sz="4500" dirty="0"/>
              <a:t>互联网的信息具有</a:t>
            </a:r>
            <a:r>
              <a:rPr lang="zh-CN" altLang="en-US" sz="4500" dirty="0">
                <a:solidFill>
                  <a:srgbClr val="251BF7"/>
                </a:solidFill>
              </a:rPr>
              <a:t>“即刻传播”性</a:t>
            </a:r>
            <a:r>
              <a:rPr lang="zh-CN" altLang="en-US" sz="4500" dirty="0"/>
              <a:t>，其将</a:t>
            </a:r>
            <a:r>
              <a:rPr lang="zh-CN" altLang="en-US" sz="4500" dirty="0">
                <a:solidFill>
                  <a:srgbClr val="251BF7"/>
                </a:solidFill>
              </a:rPr>
              <a:t>加速</a:t>
            </a:r>
            <a:r>
              <a:rPr lang="zh-CN" altLang="en-US" sz="4500" dirty="0"/>
              <a:t>不同风险之间的互相转化</a:t>
            </a:r>
            <a:r>
              <a:rPr lang="zh-CN" altLang="en-US" sz="4500" dirty="0" smtClean="0"/>
              <a:t>。</a:t>
            </a:r>
            <a:r>
              <a:rPr lang="zh-CN" altLang="en-US" sz="4500" dirty="0" smtClean="0">
                <a:solidFill>
                  <a:srgbClr val="251BF7"/>
                </a:solidFill>
              </a:rPr>
              <a:t>信息</a:t>
            </a:r>
            <a:r>
              <a:rPr lang="zh-CN" altLang="en-US" sz="4500" dirty="0">
                <a:solidFill>
                  <a:srgbClr val="251BF7"/>
                </a:solidFill>
              </a:rPr>
              <a:t>科技</a:t>
            </a:r>
            <a:r>
              <a:rPr lang="zh-CN" altLang="en-US" sz="4500" dirty="0"/>
              <a:t>在金融业务中发挥了重要的支柱性作用</a:t>
            </a:r>
            <a:r>
              <a:rPr lang="zh-CN" altLang="en-US" sz="4500" dirty="0" smtClean="0"/>
              <a:t>，使得</a:t>
            </a:r>
            <a:r>
              <a:rPr lang="zh-CN" altLang="en-US" sz="4500" dirty="0">
                <a:solidFill>
                  <a:srgbClr val="251BF7"/>
                </a:solidFill>
              </a:rPr>
              <a:t>非金融风险和金融风险之间的相互转化速度加快</a:t>
            </a:r>
            <a:r>
              <a:rPr lang="zh-CN" altLang="en-US" sz="4500" dirty="0" smtClean="0"/>
              <a:t>。总之</a:t>
            </a:r>
            <a:r>
              <a:rPr lang="zh-CN" altLang="en-US" sz="4500" dirty="0"/>
              <a:t>，互联网金融业务中，信息的传递更快捷，从而加速不同风险之间的转化。</a:t>
            </a:r>
            <a:endParaRPr lang="en-US" altLang="zh-CN" sz="45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340768"/>
            <a:ext cx="8964488" cy="5184576"/>
          </a:xfrm>
        </p:spPr>
        <p:txBody>
          <a:bodyPr>
            <a:normAutofit lnSpcReduction="10000"/>
          </a:bodyPr>
          <a:lstStyle/>
          <a:p>
            <a:pPr marL="0" indent="0" algn="ctr">
              <a:buNone/>
            </a:pPr>
            <a:r>
              <a:rPr lang="zh-CN" altLang="en-US" sz="3600" b="1" dirty="0">
                <a:solidFill>
                  <a:srgbClr val="FF0000"/>
                </a:solidFill>
                <a:latin typeface="楷体" panose="02010609060101010101" pitchFamily="49" charset="-122"/>
                <a:ea typeface="楷体" panose="02010609060101010101" pitchFamily="49" charset="-122"/>
              </a:rPr>
              <a:t>第二节 </a:t>
            </a:r>
            <a:r>
              <a:rPr lang="en-US" altLang="zh-CN" sz="3600" b="1" dirty="0">
                <a:solidFill>
                  <a:srgbClr val="FF0000"/>
                </a:solidFill>
                <a:latin typeface="楷体" panose="02010609060101010101" pitchFamily="49" charset="-122"/>
                <a:ea typeface="楷体" panose="02010609060101010101" pitchFamily="49" charset="-122"/>
              </a:rPr>
              <a:t>P2P</a:t>
            </a:r>
            <a:r>
              <a:rPr lang="zh-CN" altLang="en-US" sz="3600" b="1" dirty="0">
                <a:solidFill>
                  <a:srgbClr val="FF0000"/>
                </a:solidFill>
                <a:latin typeface="楷体" panose="02010609060101010101" pitchFamily="49" charset="-122"/>
                <a:ea typeface="楷体" panose="02010609060101010101" pitchFamily="49" charset="-122"/>
              </a:rPr>
              <a:t>网络借贷平台的风险及风险</a:t>
            </a:r>
            <a:r>
              <a:rPr lang="zh-CN" altLang="en-US" sz="3600" b="1" dirty="0" smtClean="0">
                <a:solidFill>
                  <a:srgbClr val="FF0000"/>
                </a:solidFill>
                <a:latin typeface="楷体" panose="02010609060101010101" pitchFamily="49" charset="-122"/>
                <a:ea typeface="楷体" panose="02010609060101010101" pitchFamily="49" charset="-122"/>
              </a:rPr>
              <a:t>管理</a:t>
            </a:r>
            <a:endParaRPr lang="en-US" altLang="zh-CN" sz="3000" b="1" dirty="0" smtClean="0">
              <a:solidFill>
                <a:srgbClr val="FF0000"/>
              </a:solidFill>
            </a:endParaRPr>
          </a:p>
          <a:p>
            <a:pPr marL="0" indent="0">
              <a:lnSpc>
                <a:spcPct val="170000"/>
              </a:lnSpc>
              <a:buNone/>
            </a:pPr>
            <a:r>
              <a:rPr lang="zh-CN" altLang="en-US" b="1" dirty="0" smtClean="0"/>
              <a:t>一、</a:t>
            </a:r>
            <a:r>
              <a:rPr lang="en-US" altLang="zh-CN" b="1" dirty="0" smtClean="0"/>
              <a:t>P2P</a:t>
            </a:r>
            <a:r>
              <a:rPr lang="zh-CN" altLang="en-US" b="1" dirty="0"/>
              <a:t>网络借贷平台的</a:t>
            </a:r>
            <a:r>
              <a:rPr lang="zh-CN" altLang="en-US" b="1" dirty="0" smtClean="0"/>
              <a:t>风险</a:t>
            </a:r>
            <a:endParaRPr lang="en-US" altLang="zh-CN" b="1" dirty="0" smtClean="0"/>
          </a:p>
          <a:p>
            <a:pPr marL="0" indent="0">
              <a:lnSpc>
                <a:spcPct val="170000"/>
              </a:lnSpc>
              <a:buNone/>
            </a:pPr>
            <a:r>
              <a:rPr lang="zh-CN" altLang="en-US" sz="2800" b="1" dirty="0"/>
              <a:t>（一）操作</a:t>
            </a:r>
            <a:r>
              <a:rPr lang="zh-CN" altLang="en-US" sz="2800" b="1" dirty="0" smtClean="0"/>
              <a:t>风险</a:t>
            </a:r>
            <a:endParaRPr lang="en-US" altLang="zh-CN" sz="2800" b="1" dirty="0" smtClean="0"/>
          </a:p>
          <a:p>
            <a:pPr marL="0" indent="0">
              <a:lnSpc>
                <a:spcPct val="160000"/>
              </a:lnSpc>
              <a:buNone/>
            </a:pPr>
            <a:r>
              <a:rPr lang="zh-CN" altLang="en-US" sz="2800" dirty="0" smtClean="0"/>
              <a:t>    承</a:t>
            </a:r>
            <a:r>
              <a:rPr lang="zh-CN" altLang="en-US" sz="2800" dirty="0"/>
              <a:t>销</a:t>
            </a:r>
            <a:r>
              <a:rPr lang="zh-CN" altLang="en-US" sz="2800" dirty="0">
                <a:solidFill>
                  <a:srgbClr val="251BF7"/>
                </a:solidFill>
              </a:rPr>
              <a:t>未经</a:t>
            </a:r>
            <a:r>
              <a:rPr lang="zh-CN" altLang="en-US" sz="2800" dirty="0" smtClean="0">
                <a:solidFill>
                  <a:srgbClr val="251BF7"/>
                </a:solidFill>
              </a:rPr>
              <a:t>核准</a:t>
            </a:r>
            <a:r>
              <a:rPr lang="zh-CN" altLang="en-US" sz="2800" dirty="0" smtClean="0"/>
              <a:t>的</a:t>
            </a:r>
            <a:r>
              <a:rPr lang="zh-CN" altLang="en-US" sz="2800" dirty="0"/>
              <a:t>证券，</a:t>
            </a:r>
            <a:r>
              <a:rPr lang="zh-CN" altLang="en-US" sz="2800" dirty="0">
                <a:solidFill>
                  <a:srgbClr val="251BF7"/>
                </a:solidFill>
              </a:rPr>
              <a:t>误导欺诈</a:t>
            </a:r>
            <a:r>
              <a:rPr lang="zh-CN" altLang="en-US" sz="2800" dirty="0" smtClean="0"/>
              <a:t>，</a:t>
            </a:r>
            <a:r>
              <a:rPr lang="zh-CN" altLang="en-US" sz="2800" dirty="0" smtClean="0">
                <a:solidFill>
                  <a:srgbClr val="251BF7"/>
                </a:solidFill>
              </a:rPr>
              <a:t>虚构</a:t>
            </a:r>
            <a:r>
              <a:rPr lang="zh-CN" altLang="en-US" sz="2800" dirty="0">
                <a:solidFill>
                  <a:srgbClr val="251BF7"/>
                </a:solidFill>
              </a:rPr>
              <a:t>借款标的</a:t>
            </a:r>
            <a:r>
              <a:rPr lang="zh-CN" altLang="en-US" sz="2800" dirty="0"/>
              <a:t>进行自融，</a:t>
            </a:r>
            <a:r>
              <a:rPr lang="zh-CN" altLang="en-US" sz="2800" dirty="0">
                <a:solidFill>
                  <a:srgbClr val="251BF7"/>
                </a:solidFill>
              </a:rPr>
              <a:t>违规挪用备付金</a:t>
            </a:r>
            <a:r>
              <a:rPr lang="zh-CN" altLang="en-US" sz="2800" dirty="0"/>
              <a:t>，</a:t>
            </a:r>
            <a:r>
              <a:rPr lang="zh-CN" altLang="en-US" sz="2800" dirty="0">
                <a:solidFill>
                  <a:srgbClr val="251BF7"/>
                </a:solidFill>
              </a:rPr>
              <a:t>设立资金池</a:t>
            </a:r>
            <a:r>
              <a:rPr lang="zh-CN" altLang="en-US" sz="2800" dirty="0" smtClean="0"/>
              <a:t>，</a:t>
            </a:r>
            <a:r>
              <a:rPr lang="zh-CN" altLang="en-US" sz="2800" dirty="0" smtClean="0">
                <a:solidFill>
                  <a:srgbClr val="251BF7"/>
                </a:solidFill>
              </a:rPr>
              <a:t>放松信息审核</a:t>
            </a:r>
            <a:r>
              <a:rPr lang="zh-CN" altLang="en-US" sz="2800" dirty="0" smtClean="0"/>
              <a:t>，</a:t>
            </a:r>
            <a:r>
              <a:rPr lang="zh-CN" altLang="en-US" sz="2800" dirty="0" smtClean="0">
                <a:solidFill>
                  <a:srgbClr val="251BF7"/>
                </a:solidFill>
              </a:rPr>
              <a:t>集资</a:t>
            </a:r>
            <a:r>
              <a:rPr lang="zh-CN" altLang="en-US" sz="2800" dirty="0">
                <a:solidFill>
                  <a:srgbClr val="251BF7"/>
                </a:solidFill>
              </a:rPr>
              <a:t>诈骗</a:t>
            </a:r>
            <a:r>
              <a:rPr lang="zh-CN" altLang="en-US" sz="2800" dirty="0" smtClean="0"/>
              <a:t>，</a:t>
            </a:r>
            <a:r>
              <a:rPr lang="zh-CN" altLang="en-US" sz="2800" dirty="0" smtClean="0">
                <a:solidFill>
                  <a:srgbClr val="251BF7"/>
                </a:solidFill>
              </a:rPr>
              <a:t>洗钱</a:t>
            </a:r>
            <a:r>
              <a:rPr lang="zh-CN" altLang="en-US" sz="2800" dirty="0"/>
              <a:t>，</a:t>
            </a:r>
            <a:r>
              <a:rPr lang="zh-CN" altLang="en-US" sz="2800" dirty="0">
                <a:solidFill>
                  <a:srgbClr val="251BF7"/>
                </a:solidFill>
              </a:rPr>
              <a:t>暴力催收</a:t>
            </a:r>
            <a:r>
              <a:rPr lang="zh-CN" altLang="en-US" sz="2800" dirty="0"/>
              <a:t>，以及</a:t>
            </a:r>
            <a:r>
              <a:rPr lang="zh-CN" altLang="en-US" sz="2800" dirty="0">
                <a:solidFill>
                  <a:srgbClr val="251BF7"/>
                </a:solidFill>
              </a:rPr>
              <a:t>个人信息泄露</a:t>
            </a:r>
            <a:r>
              <a:rPr lang="zh-CN" altLang="en-US" sz="2800" dirty="0"/>
              <a:t>等内部和外部问题都将造成</a:t>
            </a:r>
            <a:r>
              <a:rPr lang="en-US" altLang="zh-CN" sz="2800" dirty="0"/>
              <a:t>P2P</a:t>
            </a:r>
            <a:r>
              <a:rPr lang="zh-CN" altLang="en-US" sz="2800" dirty="0"/>
              <a:t>网络借贷平台的操作风险。</a:t>
            </a:r>
            <a:endParaRPr lang="en-US" altLang="zh-CN" sz="2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784976" cy="5184576"/>
          </a:xfrm>
        </p:spPr>
        <p:txBody>
          <a:bodyPr>
            <a:normAutofit fontScale="55000" lnSpcReduction="20000"/>
          </a:bodyPr>
          <a:lstStyle/>
          <a:p>
            <a:pPr marL="0" indent="0" algn="ctr">
              <a:buNone/>
            </a:pPr>
            <a:r>
              <a:rPr lang="zh-CN" altLang="en-US" sz="5800" b="1" dirty="0">
                <a:latin typeface="楷体" panose="02010609060101010101" pitchFamily="49" charset="-122"/>
                <a:ea typeface="楷体" panose="02010609060101010101" pitchFamily="49" charset="-122"/>
              </a:rPr>
              <a:t>第二节 </a:t>
            </a:r>
            <a:r>
              <a:rPr lang="en-US" altLang="zh-CN" sz="5800" b="1" dirty="0">
                <a:latin typeface="楷体" panose="02010609060101010101" pitchFamily="49" charset="-122"/>
                <a:ea typeface="楷体" panose="02010609060101010101" pitchFamily="49" charset="-122"/>
              </a:rPr>
              <a:t>P2P</a:t>
            </a:r>
            <a:r>
              <a:rPr lang="zh-CN" altLang="en-US" sz="5800" b="1" dirty="0">
                <a:latin typeface="楷体" panose="02010609060101010101" pitchFamily="49" charset="-122"/>
                <a:ea typeface="楷体" panose="02010609060101010101" pitchFamily="49" charset="-122"/>
              </a:rPr>
              <a:t>网络借贷平台的风险及风险管理</a:t>
            </a:r>
            <a:endParaRPr lang="zh-CN" altLang="en-US" sz="5800" b="1" dirty="0">
              <a:latin typeface="楷体" panose="02010609060101010101" pitchFamily="49" charset="-122"/>
              <a:ea typeface="楷体" panose="02010609060101010101" pitchFamily="49" charset="-122"/>
            </a:endParaRPr>
          </a:p>
          <a:p>
            <a:pPr marL="0" indent="0">
              <a:lnSpc>
                <a:spcPct val="90000"/>
              </a:lnSpc>
              <a:buNone/>
            </a:pPr>
            <a:endParaRPr lang="en-US" altLang="zh-CN" sz="3000" b="1" dirty="0" smtClean="0"/>
          </a:p>
          <a:p>
            <a:pPr marL="0" indent="0">
              <a:lnSpc>
                <a:spcPct val="170000"/>
              </a:lnSpc>
              <a:buNone/>
            </a:pPr>
            <a:r>
              <a:rPr lang="zh-CN" altLang="en-US" sz="5100" b="1" dirty="0" smtClean="0"/>
              <a:t>（</a:t>
            </a:r>
            <a:r>
              <a:rPr lang="zh-CN" altLang="en-US" sz="5100" b="1" dirty="0"/>
              <a:t>二）信用</a:t>
            </a:r>
            <a:r>
              <a:rPr lang="zh-CN" altLang="en-US" sz="5100" b="1" dirty="0" smtClean="0"/>
              <a:t>风险</a:t>
            </a:r>
            <a:endParaRPr lang="en-US" altLang="zh-CN" sz="5100" b="1" dirty="0" smtClean="0"/>
          </a:p>
          <a:p>
            <a:pPr marL="0" indent="0">
              <a:lnSpc>
                <a:spcPct val="170000"/>
              </a:lnSpc>
              <a:buNone/>
            </a:pPr>
            <a:r>
              <a:rPr lang="zh-CN" altLang="en-US" sz="4500" dirty="0" smtClean="0"/>
              <a:t>    信用</a:t>
            </a:r>
            <a:r>
              <a:rPr lang="zh-CN" altLang="en-US" sz="4500" dirty="0"/>
              <a:t>风险指的是交易对手未能按照约定履行其义务而给当事人造成经济损失的风险。交易</a:t>
            </a:r>
            <a:r>
              <a:rPr lang="zh-CN" altLang="en-US" sz="4500" dirty="0">
                <a:solidFill>
                  <a:srgbClr val="251BF7"/>
                </a:solidFill>
              </a:rPr>
              <a:t>对手的欺诈</a:t>
            </a:r>
            <a:r>
              <a:rPr lang="zh-CN" altLang="en-US" sz="4500" dirty="0"/>
              <a:t>、</a:t>
            </a:r>
            <a:r>
              <a:rPr lang="zh-CN" altLang="en-US" sz="4500" dirty="0">
                <a:solidFill>
                  <a:srgbClr val="251BF7"/>
                </a:solidFill>
              </a:rPr>
              <a:t>管理不善</a:t>
            </a:r>
            <a:r>
              <a:rPr lang="zh-CN" altLang="en-US" sz="4500" dirty="0"/>
              <a:t>、</a:t>
            </a:r>
            <a:r>
              <a:rPr lang="zh-CN" altLang="en-US" sz="4500" dirty="0">
                <a:solidFill>
                  <a:srgbClr val="251BF7"/>
                </a:solidFill>
              </a:rPr>
              <a:t>市场波动</a:t>
            </a:r>
            <a:r>
              <a:rPr lang="zh-CN" altLang="en-US" sz="4500" dirty="0"/>
              <a:t>等都可能诱发信用风险</a:t>
            </a:r>
            <a:r>
              <a:rPr lang="zh-CN" altLang="en-US" sz="4500" dirty="0" smtClean="0"/>
              <a:t>。</a:t>
            </a:r>
            <a:endParaRPr lang="en-US" altLang="zh-CN" sz="4500" dirty="0" smtClean="0"/>
          </a:p>
          <a:p>
            <a:pPr marL="0" indent="0">
              <a:lnSpc>
                <a:spcPct val="170000"/>
              </a:lnSpc>
              <a:buNone/>
            </a:pPr>
            <a:r>
              <a:rPr lang="en-US" altLang="zh-CN" sz="4500" dirty="0"/>
              <a:t> </a:t>
            </a:r>
            <a:r>
              <a:rPr lang="en-US" altLang="zh-CN" sz="4500" dirty="0" smtClean="0"/>
              <a:t>   </a:t>
            </a:r>
            <a:r>
              <a:rPr lang="zh-CN" altLang="en-US" sz="4500" dirty="0" smtClean="0">
                <a:solidFill>
                  <a:srgbClr val="251BF7"/>
                </a:solidFill>
              </a:rPr>
              <a:t>根据</a:t>
            </a:r>
            <a:r>
              <a:rPr lang="zh-CN" altLang="en-US" sz="4500" dirty="0">
                <a:solidFill>
                  <a:srgbClr val="251BF7"/>
                </a:solidFill>
              </a:rPr>
              <a:t>交易涉及的利益关联</a:t>
            </a:r>
            <a:r>
              <a:rPr lang="zh-CN" altLang="en-US" sz="4500" dirty="0" smtClean="0">
                <a:solidFill>
                  <a:srgbClr val="251BF7"/>
                </a:solidFill>
              </a:rPr>
              <a:t>方</a:t>
            </a:r>
            <a:r>
              <a:rPr lang="zh-CN" altLang="en-US" sz="4500" dirty="0"/>
              <a:t>（</a:t>
            </a:r>
            <a:r>
              <a:rPr lang="zh-CN" altLang="en-US" sz="4500" dirty="0" smtClean="0"/>
              <a:t>包括</a:t>
            </a:r>
            <a:r>
              <a:rPr lang="zh-CN" altLang="en-US" sz="4500" dirty="0"/>
              <a:t>借款人、出借人、</a:t>
            </a:r>
            <a:r>
              <a:rPr lang="en-US" altLang="zh-CN" sz="4500" dirty="0"/>
              <a:t>P2P</a:t>
            </a:r>
            <a:r>
              <a:rPr lang="zh-CN" altLang="en-US" sz="4500" dirty="0"/>
              <a:t>网络借贷平台和担保方</a:t>
            </a:r>
            <a:r>
              <a:rPr lang="zh-CN" altLang="en-US" sz="4500" dirty="0" smtClean="0"/>
              <a:t>等）来分类，</a:t>
            </a:r>
            <a:r>
              <a:rPr lang="zh-CN" altLang="en-US" sz="4500" dirty="0"/>
              <a:t>可将</a:t>
            </a:r>
            <a:r>
              <a:rPr lang="en-US" altLang="zh-CN" sz="4500" dirty="0"/>
              <a:t>P2P</a:t>
            </a:r>
            <a:r>
              <a:rPr lang="zh-CN" altLang="en-US" sz="4500" dirty="0"/>
              <a:t>网络借贷平台的信用风险划分为</a:t>
            </a:r>
            <a:r>
              <a:rPr lang="zh-CN" altLang="en-US" sz="4500" u="sng" dirty="0">
                <a:solidFill>
                  <a:srgbClr val="251BF7"/>
                </a:solidFill>
              </a:rPr>
              <a:t>个体信用风险</a:t>
            </a:r>
            <a:r>
              <a:rPr lang="zh-CN" altLang="en-US" sz="4500" dirty="0"/>
              <a:t>和</a:t>
            </a:r>
            <a:r>
              <a:rPr lang="zh-CN" altLang="en-US" sz="4500" u="sng" dirty="0">
                <a:solidFill>
                  <a:srgbClr val="251BF7"/>
                </a:solidFill>
              </a:rPr>
              <a:t>平台信用风险</a:t>
            </a:r>
            <a:r>
              <a:rPr lang="zh-CN" altLang="en-US" sz="4500" dirty="0"/>
              <a:t>。</a:t>
            </a:r>
            <a:endParaRPr lang="zh-CN" altLang="en-US" sz="45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784976" cy="5184576"/>
          </a:xfrm>
        </p:spPr>
        <p:txBody>
          <a:bodyPr>
            <a:normAutofit fontScale="47500" lnSpcReduction="20000"/>
          </a:bodyPr>
          <a:lstStyle/>
          <a:p>
            <a:pPr marL="0" indent="0" algn="ctr">
              <a:buNone/>
            </a:pPr>
            <a:r>
              <a:rPr lang="zh-CN" altLang="en-US" sz="7000" b="1" dirty="0">
                <a:latin typeface="楷体" panose="02010609060101010101" pitchFamily="49" charset="-122"/>
                <a:ea typeface="楷体" panose="02010609060101010101" pitchFamily="49" charset="-122"/>
              </a:rPr>
              <a:t>第二节 </a:t>
            </a:r>
            <a:r>
              <a:rPr lang="en-US" altLang="zh-CN" sz="7000" b="1" dirty="0">
                <a:latin typeface="楷体" panose="02010609060101010101" pitchFamily="49" charset="-122"/>
                <a:ea typeface="楷体" panose="02010609060101010101" pitchFamily="49" charset="-122"/>
              </a:rPr>
              <a:t>P2P</a:t>
            </a:r>
            <a:r>
              <a:rPr lang="zh-CN" altLang="en-US" sz="7000" b="1" dirty="0">
                <a:latin typeface="楷体" panose="02010609060101010101" pitchFamily="49" charset="-122"/>
                <a:ea typeface="楷体" panose="02010609060101010101" pitchFamily="49" charset="-122"/>
              </a:rPr>
              <a:t>网络借贷平台的风险及风险管理</a:t>
            </a:r>
            <a:endParaRPr lang="zh-CN" altLang="en-US" sz="7000" b="1" dirty="0">
              <a:latin typeface="楷体" panose="02010609060101010101" pitchFamily="49" charset="-122"/>
              <a:ea typeface="楷体" panose="02010609060101010101" pitchFamily="49" charset="-122"/>
            </a:endParaRPr>
          </a:p>
          <a:p>
            <a:pPr marL="0" indent="0">
              <a:lnSpc>
                <a:spcPct val="90000"/>
              </a:lnSpc>
              <a:buNone/>
            </a:pPr>
            <a:endParaRPr lang="en-US" altLang="zh-CN" sz="4000" b="1" dirty="0" smtClean="0"/>
          </a:p>
          <a:p>
            <a:pPr marL="0" indent="0">
              <a:lnSpc>
                <a:spcPct val="170000"/>
              </a:lnSpc>
              <a:buNone/>
            </a:pPr>
            <a:r>
              <a:rPr lang="zh-CN" altLang="en-US" sz="6700" b="1" dirty="0" smtClean="0"/>
              <a:t>（</a:t>
            </a:r>
            <a:r>
              <a:rPr lang="zh-CN" altLang="en-US" sz="6700" b="1" dirty="0"/>
              <a:t>二）信用</a:t>
            </a:r>
            <a:r>
              <a:rPr lang="zh-CN" altLang="en-US" sz="6700" b="1" dirty="0" smtClean="0"/>
              <a:t>风险</a:t>
            </a:r>
            <a:endParaRPr lang="en-US" altLang="zh-CN" sz="6700" b="1" dirty="0" smtClean="0"/>
          </a:p>
          <a:p>
            <a:pPr marL="0" indent="0">
              <a:lnSpc>
                <a:spcPct val="170000"/>
              </a:lnSpc>
              <a:buNone/>
            </a:pPr>
            <a:r>
              <a:rPr lang="en-US" altLang="zh-CN" sz="5900" b="1" dirty="0"/>
              <a:t>1.</a:t>
            </a:r>
            <a:r>
              <a:rPr lang="zh-CN" altLang="en-US" sz="5900" b="1" dirty="0"/>
              <a:t>个体信用风险</a:t>
            </a:r>
            <a:endParaRPr lang="en-US" altLang="zh-CN" sz="5900" b="1" dirty="0" smtClean="0"/>
          </a:p>
          <a:p>
            <a:pPr marL="0" indent="0">
              <a:lnSpc>
                <a:spcPct val="120000"/>
              </a:lnSpc>
              <a:buNone/>
            </a:pPr>
            <a:r>
              <a:rPr lang="zh-CN" altLang="en-US" sz="4500" dirty="0" smtClean="0"/>
              <a:t>     </a:t>
            </a:r>
            <a:r>
              <a:rPr lang="zh-CN" altLang="en-US" sz="5900" dirty="0" smtClean="0"/>
              <a:t>个体</a:t>
            </a:r>
            <a:r>
              <a:rPr lang="zh-CN" altLang="en-US" sz="5900" dirty="0"/>
              <a:t>信用风险是指</a:t>
            </a:r>
            <a:r>
              <a:rPr lang="zh-CN" altLang="en-US" sz="5900" dirty="0">
                <a:solidFill>
                  <a:srgbClr val="251BF7"/>
                </a:solidFill>
              </a:rPr>
              <a:t>借款人</a:t>
            </a:r>
            <a:r>
              <a:rPr lang="zh-CN" altLang="en-US" sz="5900" dirty="0"/>
              <a:t>由于各种原因</a:t>
            </a:r>
            <a:r>
              <a:rPr lang="zh-CN" altLang="en-US" sz="5900" dirty="0">
                <a:solidFill>
                  <a:srgbClr val="251BF7"/>
                </a:solidFill>
              </a:rPr>
              <a:t>未按照借款合同履行还款义务</a:t>
            </a:r>
            <a:r>
              <a:rPr lang="zh-CN" altLang="en-US" sz="5900" dirty="0"/>
              <a:t>而给</a:t>
            </a:r>
            <a:r>
              <a:rPr lang="zh-CN" altLang="en-US" sz="5900" dirty="0">
                <a:solidFill>
                  <a:srgbClr val="251BF7"/>
                </a:solidFill>
              </a:rPr>
              <a:t>出借人</a:t>
            </a:r>
            <a:r>
              <a:rPr lang="zh-CN" altLang="en-US" sz="5900" dirty="0"/>
              <a:t>带来的投资</a:t>
            </a:r>
            <a:r>
              <a:rPr lang="zh-CN" altLang="en-US" sz="5900" dirty="0">
                <a:solidFill>
                  <a:srgbClr val="251BF7"/>
                </a:solidFill>
              </a:rPr>
              <a:t>损失</a:t>
            </a:r>
            <a:r>
              <a:rPr lang="zh-CN" altLang="en-US" sz="5900" dirty="0"/>
              <a:t>。</a:t>
            </a:r>
            <a:r>
              <a:rPr lang="en-US" altLang="zh-CN" sz="5900" dirty="0"/>
              <a:t>P2P</a:t>
            </a:r>
            <a:r>
              <a:rPr lang="zh-CN" altLang="en-US" sz="5900" dirty="0"/>
              <a:t>网络借贷平台作为传统金融机构的补充，主要面向</a:t>
            </a:r>
            <a:r>
              <a:rPr lang="zh-CN" altLang="en-US" sz="5900" dirty="0">
                <a:solidFill>
                  <a:srgbClr val="251BF7"/>
                </a:solidFill>
              </a:rPr>
              <a:t>中小微企业</a:t>
            </a:r>
            <a:r>
              <a:rPr lang="zh-CN" altLang="en-US" sz="5900" dirty="0"/>
              <a:t>和</a:t>
            </a:r>
            <a:r>
              <a:rPr lang="zh-CN" altLang="en-US" sz="5900" dirty="0">
                <a:solidFill>
                  <a:srgbClr val="251BF7"/>
                </a:solidFill>
              </a:rPr>
              <a:t>个人</a:t>
            </a:r>
            <a:r>
              <a:rPr lang="zh-CN" altLang="en-US" sz="5900" dirty="0"/>
              <a:t>提供融资服务</a:t>
            </a:r>
            <a:r>
              <a:rPr lang="zh-CN" altLang="en-US" sz="5900" dirty="0" smtClean="0"/>
              <a:t>。此</a:t>
            </a:r>
            <a:r>
              <a:rPr lang="zh-CN" altLang="en-US" sz="5900" dirty="0"/>
              <a:t>类借款机构和借款人往往具有</a:t>
            </a:r>
            <a:r>
              <a:rPr lang="zh-CN" altLang="en-US" sz="5900" u="sng" dirty="0"/>
              <a:t>缺乏固定资产抵押、缺乏担保、收入和盈利不稳定、信用记录不完整、信息披露不透明</a:t>
            </a:r>
            <a:r>
              <a:rPr lang="zh-CN" altLang="en-US" sz="5900" dirty="0"/>
              <a:t>等特征</a:t>
            </a:r>
            <a:r>
              <a:rPr lang="zh-CN" altLang="en-US" sz="5900" dirty="0" smtClean="0"/>
              <a:t>。</a:t>
            </a:r>
            <a:endParaRPr lang="zh-CN" altLang="en-US" sz="59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noAutofit/>
          </a:bodyPr>
          <a:lstStyle/>
          <a:p>
            <a:pPr marL="0" indent="0">
              <a:buNone/>
            </a:pPr>
            <a:r>
              <a:rPr lang="zh-CN" altLang="en-US" sz="2200" dirty="0" smtClean="0">
                <a:latin typeface="+mn-ea"/>
              </a:rPr>
              <a:t>  </a:t>
            </a:r>
            <a:r>
              <a:rPr lang="zh-CN" altLang="en-US" sz="2800" dirty="0" smtClean="0">
                <a:latin typeface="+mn-ea"/>
              </a:rPr>
              <a:t>当前</a:t>
            </a:r>
            <a:r>
              <a:rPr lang="zh-CN" altLang="en-US" sz="2800" dirty="0">
                <a:latin typeface="+mn-ea"/>
              </a:rPr>
              <a:t>，由于我国缺乏完善的小微金融征信体系，</a:t>
            </a:r>
            <a:r>
              <a:rPr lang="en-US" altLang="zh-CN" sz="2800" dirty="0">
                <a:latin typeface="+mn-ea"/>
              </a:rPr>
              <a:t>P2P</a:t>
            </a:r>
            <a:r>
              <a:rPr lang="zh-CN" altLang="en-US" sz="2800" dirty="0">
                <a:latin typeface="+mn-ea"/>
              </a:rPr>
              <a:t>网络借贷平台难以对小规模借款机构和借款人进行准确的信用风险评估，并对风险进行控制，也难以</a:t>
            </a:r>
            <a:r>
              <a:rPr lang="zh-CN" altLang="en-US" sz="2800" dirty="0">
                <a:solidFill>
                  <a:srgbClr val="251BF7"/>
                </a:solidFill>
                <a:latin typeface="+mn-ea"/>
              </a:rPr>
              <a:t>准确判断借款项目的可行性和真实性</a:t>
            </a:r>
            <a:r>
              <a:rPr lang="zh-CN" altLang="en-US" sz="2800" dirty="0">
                <a:latin typeface="+mn-ea"/>
              </a:rPr>
              <a:t>。如果借款人凭借信息优势蓄意夸大自己和</a:t>
            </a:r>
            <a:r>
              <a:rPr lang="en-US" altLang="zh-CN" sz="2800" dirty="0">
                <a:latin typeface="+mn-ea"/>
              </a:rPr>
              <a:t>P2P</a:t>
            </a:r>
            <a:r>
              <a:rPr lang="zh-CN" altLang="en-US" sz="2800" dirty="0">
                <a:latin typeface="+mn-ea"/>
              </a:rPr>
              <a:t>网络借贷平台的信用度，就可能给出借人带来</a:t>
            </a:r>
            <a:r>
              <a:rPr lang="zh-CN" altLang="en-US" sz="2800" dirty="0">
                <a:solidFill>
                  <a:srgbClr val="251BF7"/>
                </a:solidFill>
                <a:latin typeface="+mn-ea"/>
              </a:rPr>
              <a:t>逆向选择</a:t>
            </a:r>
            <a:r>
              <a:rPr lang="zh-CN" altLang="en-US" sz="2800" dirty="0">
                <a:latin typeface="+mn-ea"/>
              </a:rPr>
              <a:t>问题。借款人一旦拿到资金，又可能投资到具有较大风险的项目上去，给出借人带来</a:t>
            </a:r>
            <a:r>
              <a:rPr lang="zh-CN" altLang="en-US" sz="2800" dirty="0">
                <a:solidFill>
                  <a:srgbClr val="251BF7"/>
                </a:solidFill>
                <a:latin typeface="+mn-ea"/>
              </a:rPr>
              <a:t>道德风险</a:t>
            </a:r>
            <a:r>
              <a:rPr lang="zh-CN" altLang="en-US" sz="2800" dirty="0" smtClean="0">
                <a:latin typeface="+mn-ea"/>
              </a:rPr>
              <a:t>。会给</a:t>
            </a:r>
            <a:r>
              <a:rPr lang="zh-CN" altLang="en-US" sz="2800" dirty="0">
                <a:latin typeface="+mn-ea"/>
              </a:rPr>
              <a:t>出借人</a:t>
            </a:r>
            <a:r>
              <a:rPr lang="zh-CN" altLang="en-US" sz="2800" dirty="0" smtClean="0">
                <a:latin typeface="+mn-ea"/>
              </a:rPr>
              <a:t>带来较大信用</a:t>
            </a:r>
            <a:r>
              <a:rPr lang="zh-CN" altLang="en-US" sz="2800" dirty="0">
                <a:latin typeface="+mn-ea"/>
              </a:rPr>
              <a:t>风险</a:t>
            </a:r>
            <a:r>
              <a:rPr lang="zh-CN" altLang="en-US" sz="2800" dirty="0" smtClean="0">
                <a:latin typeface="+mn-ea"/>
              </a:rPr>
              <a:t>。</a:t>
            </a:r>
            <a:endParaRPr lang="en-US" altLang="zh-CN" sz="2800" dirty="0" smtClean="0">
              <a:latin typeface="+mn-ea"/>
            </a:endParaRPr>
          </a:p>
          <a:p>
            <a:pPr marL="0" indent="0">
              <a:buNone/>
            </a:pPr>
            <a:r>
              <a:rPr lang="zh-CN" altLang="en-US" sz="2800" dirty="0" smtClean="0">
                <a:latin typeface="+mn-ea"/>
              </a:rPr>
              <a:t>  </a:t>
            </a:r>
            <a:endParaRPr lang="en-US" altLang="zh-CN" sz="2800" dirty="0" smtClean="0">
              <a:latin typeface="+mn-ea"/>
            </a:endParaRPr>
          </a:p>
          <a:p>
            <a:pPr marL="0" indent="0">
              <a:buNone/>
            </a:pPr>
            <a:r>
              <a:rPr lang="en-US" altLang="zh-CN" sz="2800" dirty="0">
                <a:latin typeface="+mn-ea"/>
              </a:rPr>
              <a:t> </a:t>
            </a:r>
            <a:r>
              <a:rPr lang="en-US" altLang="zh-CN" sz="2800" dirty="0" smtClean="0">
                <a:latin typeface="+mn-ea"/>
              </a:rPr>
              <a:t>  </a:t>
            </a:r>
            <a:r>
              <a:rPr lang="zh-CN" altLang="en-US" sz="2800" dirty="0" smtClean="0">
                <a:latin typeface="+mn-ea"/>
              </a:rPr>
              <a:t>这种</a:t>
            </a:r>
            <a:r>
              <a:rPr lang="zh-CN" altLang="en-US" sz="2800" dirty="0">
                <a:latin typeface="+mn-ea"/>
              </a:rPr>
              <a:t>现象的存在将使得</a:t>
            </a:r>
            <a:r>
              <a:rPr lang="en-US" altLang="zh-CN" sz="2800" dirty="0">
                <a:latin typeface="+mn-ea"/>
              </a:rPr>
              <a:t>P2P</a:t>
            </a:r>
            <a:r>
              <a:rPr lang="zh-CN" altLang="en-US" sz="2800" dirty="0">
                <a:latin typeface="+mn-ea"/>
              </a:rPr>
              <a:t>行业的</a:t>
            </a:r>
            <a:r>
              <a:rPr lang="zh-CN" altLang="en-US" sz="2800" dirty="0">
                <a:solidFill>
                  <a:srgbClr val="251BF7"/>
                </a:solidFill>
                <a:latin typeface="+mn-ea"/>
              </a:rPr>
              <a:t>信用风险整体上升</a:t>
            </a:r>
            <a:r>
              <a:rPr lang="zh-CN" altLang="en-US" sz="2800" dirty="0">
                <a:latin typeface="+mn-ea"/>
              </a:rPr>
              <a:t>，社会公众做这项投资的</a:t>
            </a:r>
            <a:r>
              <a:rPr lang="zh-CN" altLang="en-US" sz="2800" dirty="0">
                <a:solidFill>
                  <a:srgbClr val="251BF7"/>
                </a:solidFill>
                <a:latin typeface="+mn-ea"/>
              </a:rPr>
              <a:t>预期收益率</a:t>
            </a:r>
            <a:r>
              <a:rPr lang="zh-CN" altLang="en-US" sz="2800" dirty="0">
                <a:latin typeface="+mn-ea"/>
              </a:rPr>
              <a:t>也会随之升高。其结果往往是</a:t>
            </a:r>
            <a:r>
              <a:rPr lang="zh-CN" altLang="en-US" sz="2800" u="sng" dirty="0">
                <a:solidFill>
                  <a:srgbClr val="251BF7"/>
                </a:solidFill>
                <a:latin typeface="+mn-ea"/>
              </a:rPr>
              <a:t>信用等级较低的借款人以高利率获得借款</a:t>
            </a:r>
            <a:r>
              <a:rPr lang="zh-CN" altLang="en-US" sz="2800" dirty="0">
                <a:latin typeface="+mn-ea"/>
              </a:rPr>
              <a:t>，劣质借款标的盛行，而</a:t>
            </a:r>
            <a:r>
              <a:rPr lang="zh-CN" altLang="en-US" sz="2800" u="sng" dirty="0">
                <a:solidFill>
                  <a:srgbClr val="251BF7"/>
                </a:solidFill>
                <a:latin typeface="+mn-ea"/>
              </a:rPr>
              <a:t>信用等级较高的借款人却不得不退出</a:t>
            </a:r>
            <a:r>
              <a:rPr lang="en-US" altLang="zh-CN" sz="2800" u="sng" dirty="0">
                <a:solidFill>
                  <a:srgbClr val="251BF7"/>
                </a:solidFill>
                <a:latin typeface="+mn-ea"/>
              </a:rPr>
              <a:t>P2P</a:t>
            </a:r>
            <a:r>
              <a:rPr lang="zh-CN" altLang="en-US" sz="2800" u="sng" dirty="0">
                <a:solidFill>
                  <a:srgbClr val="251BF7"/>
                </a:solidFill>
                <a:latin typeface="+mn-ea"/>
              </a:rPr>
              <a:t>网络借贷市场</a:t>
            </a:r>
            <a:r>
              <a:rPr lang="zh-CN" altLang="en-US" sz="2800" dirty="0">
                <a:latin typeface="+mn-ea"/>
              </a:rPr>
              <a:t>。</a:t>
            </a:r>
            <a:endParaRPr lang="zh-CN" altLang="en-US" sz="2800" dirty="0">
              <a:latin typeface="+mn-ea"/>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784976" cy="5589240"/>
          </a:xfrm>
        </p:spPr>
        <p:txBody>
          <a:bodyPr>
            <a:normAutofit fontScale="32500" lnSpcReduction="20000"/>
          </a:bodyPr>
          <a:lstStyle/>
          <a:p>
            <a:pPr marL="0" indent="0" algn="ctr">
              <a:buNone/>
            </a:pPr>
            <a:r>
              <a:rPr lang="zh-CN" altLang="en-US" sz="9800" b="1" dirty="0">
                <a:latin typeface="楷体" panose="02010609060101010101" pitchFamily="49" charset="-122"/>
                <a:ea typeface="楷体" panose="02010609060101010101" pitchFamily="49" charset="-122"/>
              </a:rPr>
              <a:t>第二节 </a:t>
            </a:r>
            <a:r>
              <a:rPr lang="en-US" altLang="zh-CN" sz="9800" b="1" dirty="0">
                <a:latin typeface="楷体" panose="02010609060101010101" pitchFamily="49" charset="-122"/>
                <a:ea typeface="楷体" panose="02010609060101010101" pitchFamily="49" charset="-122"/>
              </a:rPr>
              <a:t>P2P</a:t>
            </a:r>
            <a:r>
              <a:rPr lang="zh-CN" altLang="en-US" sz="9800" b="1" dirty="0">
                <a:latin typeface="楷体" panose="02010609060101010101" pitchFamily="49" charset="-122"/>
                <a:ea typeface="楷体" panose="02010609060101010101" pitchFamily="49" charset="-122"/>
              </a:rPr>
              <a:t>网络借贷平台的风险及风险</a:t>
            </a:r>
            <a:r>
              <a:rPr lang="zh-CN" altLang="en-US" sz="9800" b="1" dirty="0" smtClean="0">
                <a:latin typeface="楷体" panose="02010609060101010101" pitchFamily="49" charset="-122"/>
                <a:ea typeface="楷体" panose="02010609060101010101" pitchFamily="49" charset="-122"/>
              </a:rPr>
              <a:t>管理</a:t>
            </a:r>
            <a:endParaRPr lang="en-US" altLang="zh-CN" sz="9800" b="1" dirty="0" smtClean="0"/>
          </a:p>
          <a:p>
            <a:pPr marL="0" indent="0">
              <a:lnSpc>
                <a:spcPct val="170000"/>
              </a:lnSpc>
              <a:buNone/>
            </a:pPr>
            <a:r>
              <a:rPr lang="zh-CN" altLang="en-US" sz="9600" b="1" dirty="0" smtClean="0"/>
              <a:t>（</a:t>
            </a:r>
            <a:r>
              <a:rPr lang="zh-CN" altLang="en-US" sz="9600" b="1" dirty="0"/>
              <a:t>二）信用</a:t>
            </a:r>
            <a:r>
              <a:rPr lang="zh-CN" altLang="en-US" sz="9600" b="1" dirty="0" smtClean="0"/>
              <a:t>风险</a:t>
            </a:r>
            <a:endParaRPr lang="en-US" altLang="zh-CN" sz="9600" b="1" dirty="0" smtClean="0"/>
          </a:p>
          <a:p>
            <a:pPr marL="0" indent="0">
              <a:lnSpc>
                <a:spcPct val="170000"/>
              </a:lnSpc>
              <a:buNone/>
            </a:pPr>
            <a:r>
              <a:rPr lang="en-US" altLang="zh-CN" sz="8600" b="1" dirty="0"/>
              <a:t>2.</a:t>
            </a:r>
            <a:r>
              <a:rPr lang="zh-CN" altLang="en-US" sz="8600" b="1" dirty="0"/>
              <a:t>平台信用</a:t>
            </a:r>
            <a:r>
              <a:rPr lang="zh-CN" altLang="en-US" sz="8600" b="1" dirty="0" smtClean="0"/>
              <a:t>风险</a:t>
            </a:r>
            <a:endParaRPr lang="en-US" altLang="zh-CN" sz="8600" b="1" dirty="0" smtClean="0"/>
          </a:p>
          <a:p>
            <a:pPr marL="0" indent="0">
              <a:lnSpc>
                <a:spcPts val="3700"/>
              </a:lnSpc>
              <a:buNone/>
            </a:pPr>
            <a:r>
              <a:rPr lang="en-US" altLang="zh-CN" sz="8600" dirty="0"/>
              <a:t>P2P</a:t>
            </a:r>
            <a:r>
              <a:rPr lang="zh-CN" altLang="en-US" sz="8600" dirty="0"/>
              <a:t>网络借贷</a:t>
            </a:r>
            <a:r>
              <a:rPr lang="zh-CN" altLang="en-US" sz="8600" b="1" dirty="0">
                <a:solidFill>
                  <a:srgbClr val="251BF7"/>
                </a:solidFill>
              </a:rPr>
              <a:t>平台因违约</a:t>
            </a:r>
            <a:r>
              <a:rPr lang="zh-CN" altLang="en-US" sz="8600" dirty="0"/>
              <a:t>而给出借人带来的风险称为平台信用风险。其主要表现有：</a:t>
            </a:r>
            <a:endParaRPr lang="zh-CN" altLang="en-US" sz="8600" dirty="0"/>
          </a:p>
          <a:p>
            <a:pPr marL="0" indent="0">
              <a:lnSpc>
                <a:spcPts val="3700"/>
              </a:lnSpc>
              <a:buNone/>
            </a:pPr>
            <a:r>
              <a:rPr lang="zh-CN" altLang="en-US" sz="8600" dirty="0"/>
              <a:t>（</a:t>
            </a:r>
            <a:r>
              <a:rPr lang="en-US" altLang="zh-CN" sz="8600" dirty="0"/>
              <a:t>1</a:t>
            </a:r>
            <a:r>
              <a:rPr lang="zh-CN" altLang="en-US" sz="8600" dirty="0"/>
              <a:t>）在</a:t>
            </a:r>
            <a:r>
              <a:rPr lang="zh-CN" altLang="en-US" sz="8600" b="1" dirty="0">
                <a:solidFill>
                  <a:srgbClr val="251BF7"/>
                </a:solidFill>
              </a:rPr>
              <a:t>债权转让模式</a:t>
            </a:r>
            <a:r>
              <a:rPr lang="zh-CN" altLang="en-US" sz="8600" dirty="0"/>
              <a:t>下，</a:t>
            </a:r>
            <a:r>
              <a:rPr lang="en-US" altLang="zh-CN" sz="8600" dirty="0">
                <a:solidFill>
                  <a:srgbClr val="251BF7"/>
                </a:solidFill>
              </a:rPr>
              <a:t>P2P</a:t>
            </a:r>
            <a:r>
              <a:rPr lang="zh-CN" altLang="en-US" sz="8600" dirty="0">
                <a:solidFill>
                  <a:srgbClr val="251BF7"/>
                </a:solidFill>
              </a:rPr>
              <a:t>网络借贷平台买断债权</a:t>
            </a:r>
            <a:r>
              <a:rPr lang="zh-CN" altLang="en-US" sz="8600" dirty="0"/>
              <a:t>或投资于其他资产并分割打包成</a:t>
            </a:r>
            <a:r>
              <a:rPr lang="zh-CN" altLang="en-US" sz="8600" dirty="0">
                <a:solidFill>
                  <a:srgbClr val="251BF7"/>
                </a:solidFill>
              </a:rPr>
              <a:t>理财产品出售给出借人</a:t>
            </a:r>
            <a:r>
              <a:rPr lang="zh-CN" altLang="en-US" sz="8600" dirty="0"/>
              <a:t>。如果最终借款人违约，则作为直接债务人的</a:t>
            </a:r>
            <a:r>
              <a:rPr lang="en-US" altLang="zh-CN" sz="8600" dirty="0"/>
              <a:t>P2P</a:t>
            </a:r>
            <a:r>
              <a:rPr lang="zh-CN" altLang="en-US" sz="8600" dirty="0"/>
              <a:t>网络借贷平台将无法获得资金来偿还出借人的本息</a:t>
            </a:r>
            <a:r>
              <a:rPr lang="zh-CN" altLang="en-US" sz="8600" dirty="0" smtClean="0"/>
              <a:t>。</a:t>
            </a:r>
            <a:endParaRPr lang="zh-CN" altLang="en-US" sz="86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84976" cy="6192688"/>
          </a:xfrm>
        </p:spPr>
        <p:txBody>
          <a:bodyPr>
            <a:normAutofit fontScale="85000" lnSpcReduction="20000"/>
          </a:bodyPr>
          <a:lstStyle/>
          <a:p>
            <a:pPr marL="0" indent="0">
              <a:lnSpc>
                <a:spcPct val="170000"/>
              </a:lnSpc>
              <a:buNone/>
            </a:pPr>
            <a:r>
              <a:rPr lang="zh-CN" altLang="en-US" sz="3300" dirty="0"/>
              <a:t>（</a:t>
            </a:r>
            <a:r>
              <a:rPr lang="en-US" altLang="zh-CN" sz="3300" dirty="0"/>
              <a:t>2</a:t>
            </a:r>
            <a:r>
              <a:rPr lang="zh-CN" altLang="en-US" sz="3300" dirty="0"/>
              <a:t>）在</a:t>
            </a:r>
            <a:r>
              <a:rPr lang="zh-CN" altLang="en-US" sz="3300" b="1" dirty="0">
                <a:solidFill>
                  <a:srgbClr val="251BF7"/>
                </a:solidFill>
              </a:rPr>
              <a:t>信息中介模式</a:t>
            </a:r>
            <a:r>
              <a:rPr lang="zh-CN" altLang="en-US" sz="3300" dirty="0"/>
              <a:t>下，一些</a:t>
            </a:r>
            <a:r>
              <a:rPr lang="en-US" altLang="zh-CN" sz="3300" dirty="0"/>
              <a:t>P2P</a:t>
            </a:r>
            <a:r>
              <a:rPr lang="zh-CN" altLang="en-US" sz="3300" dirty="0"/>
              <a:t>网络借贷平台为获得客户，</a:t>
            </a:r>
            <a:r>
              <a:rPr lang="zh-CN" altLang="en-US" sz="3300" dirty="0">
                <a:solidFill>
                  <a:srgbClr val="251BF7"/>
                </a:solidFill>
              </a:rPr>
              <a:t>以自有资金提供本金保障</a:t>
            </a:r>
            <a:r>
              <a:rPr lang="zh-CN" altLang="en-US" sz="3300" dirty="0"/>
              <a:t>或</a:t>
            </a:r>
            <a:r>
              <a:rPr lang="zh-CN" altLang="en-US" sz="3300" dirty="0">
                <a:solidFill>
                  <a:srgbClr val="251BF7"/>
                </a:solidFill>
              </a:rPr>
              <a:t>承诺“刚兑”</a:t>
            </a:r>
            <a:r>
              <a:rPr lang="zh-CN" altLang="en-US" sz="3300" dirty="0"/>
              <a:t>，这将使出借人对投资安全性和自身的风险承受能力做出错误评估，对于借款标的不进行谨慎的甄别。</a:t>
            </a:r>
            <a:r>
              <a:rPr lang="zh-CN" altLang="en-US" sz="3300" dirty="0">
                <a:solidFill>
                  <a:srgbClr val="251BF7"/>
                </a:solidFill>
              </a:rPr>
              <a:t>当借款</a:t>
            </a:r>
            <a:r>
              <a:rPr lang="zh-CN" altLang="en-US" sz="3300" dirty="0" smtClean="0">
                <a:solidFill>
                  <a:srgbClr val="251BF7"/>
                </a:solidFill>
              </a:rPr>
              <a:t>人出现大面积</a:t>
            </a:r>
            <a:r>
              <a:rPr lang="zh-CN" altLang="en-US" sz="3300" dirty="0">
                <a:solidFill>
                  <a:srgbClr val="251BF7"/>
                </a:solidFill>
              </a:rPr>
              <a:t>违约时</a:t>
            </a:r>
            <a:r>
              <a:rPr lang="zh-CN" altLang="en-US" sz="3300" dirty="0"/>
              <a:t>，</a:t>
            </a:r>
            <a:r>
              <a:rPr lang="en-US" altLang="zh-CN" sz="3300" dirty="0"/>
              <a:t>P2P</a:t>
            </a:r>
            <a:r>
              <a:rPr lang="zh-CN" altLang="en-US" sz="3300" dirty="0"/>
              <a:t>网络借贷平台将因</a:t>
            </a:r>
            <a:r>
              <a:rPr lang="zh-CN" altLang="en-US" sz="3300" dirty="0">
                <a:solidFill>
                  <a:srgbClr val="251BF7"/>
                </a:solidFill>
              </a:rPr>
              <a:t>资金链断裂</a:t>
            </a:r>
            <a:r>
              <a:rPr lang="zh-CN" altLang="en-US" sz="3300" dirty="0"/>
              <a:t>而无法履行偿付。</a:t>
            </a:r>
            <a:endParaRPr lang="zh-CN" altLang="en-US" sz="3300" dirty="0"/>
          </a:p>
          <a:p>
            <a:pPr marL="0" indent="0">
              <a:lnSpc>
                <a:spcPct val="170000"/>
              </a:lnSpc>
              <a:buNone/>
            </a:pPr>
            <a:r>
              <a:rPr lang="zh-CN" altLang="en-US" sz="3300" dirty="0"/>
              <a:t>（</a:t>
            </a:r>
            <a:r>
              <a:rPr lang="en-US" altLang="zh-CN" sz="3300" dirty="0"/>
              <a:t>3</a:t>
            </a:r>
            <a:r>
              <a:rPr lang="zh-CN" altLang="en-US" sz="3300" dirty="0"/>
              <a:t>）一部分</a:t>
            </a:r>
            <a:r>
              <a:rPr lang="en-US" altLang="zh-CN" sz="3300" dirty="0"/>
              <a:t>P2P</a:t>
            </a:r>
            <a:r>
              <a:rPr lang="zh-CN" altLang="en-US" sz="3300" dirty="0"/>
              <a:t>借贷项目是由</a:t>
            </a:r>
            <a:r>
              <a:rPr lang="zh-CN" altLang="en-US" sz="3300" b="1" dirty="0">
                <a:solidFill>
                  <a:srgbClr val="251BF7"/>
                </a:solidFill>
              </a:rPr>
              <a:t>担保公司提供担保</a:t>
            </a:r>
            <a:r>
              <a:rPr lang="zh-CN" altLang="en-US" sz="3300" dirty="0"/>
              <a:t>的，若担保公司</a:t>
            </a:r>
            <a:r>
              <a:rPr lang="zh-CN" altLang="en-US" sz="3300" dirty="0">
                <a:solidFill>
                  <a:srgbClr val="251BF7"/>
                </a:solidFill>
              </a:rPr>
              <a:t>超限担保</a:t>
            </a:r>
            <a:r>
              <a:rPr lang="zh-CN" altLang="en-US" sz="3300" dirty="0"/>
              <a:t>，则无法履行代偿责任，也将给出借人带来损失。</a:t>
            </a:r>
            <a:endParaRPr lang="zh-CN" altLang="en-US" sz="3300" dirty="0"/>
          </a:p>
          <a:p>
            <a:pPr marL="0" indent="0">
              <a:buNone/>
            </a:pPr>
            <a:endParaRPr lang="zh-CN" altLang="en-US"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251BF7"/>
                </a:solidFill>
              </a:rPr>
              <a:t>第九章 互联网</a:t>
            </a:r>
            <a:r>
              <a:rPr lang="zh-CN" altLang="en-US" sz="4000" b="1" dirty="0">
                <a:solidFill>
                  <a:srgbClr val="251BF7"/>
                </a:solidFill>
              </a:rPr>
              <a:t>金融风险</a:t>
            </a:r>
            <a:endParaRPr lang="zh-CN" altLang="en-US" sz="4000" dirty="0"/>
          </a:p>
        </p:txBody>
      </p:sp>
      <p:sp>
        <p:nvSpPr>
          <p:cNvPr id="3" name="内容占位符 2"/>
          <p:cNvSpPr>
            <a:spLocks noGrp="1"/>
          </p:cNvSpPr>
          <p:nvPr>
            <p:ph idx="1"/>
          </p:nvPr>
        </p:nvSpPr>
        <p:spPr>
          <a:xfrm>
            <a:off x="251520" y="1412776"/>
            <a:ext cx="8640960" cy="5112568"/>
          </a:xfrm>
        </p:spPr>
        <p:txBody>
          <a:bodyPr>
            <a:normAutofit lnSpcReduction="10000"/>
          </a:bodyPr>
          <a:lstStyle/>
          <a:p>
            <a:pPr marL="0" indent="0">
              <a:buNone/>
            </a:pPr>
            <a:r>
              <a:rPr lang="zh-CN" altLang="en-US" sz="3800" b="1" dirty="0" smtClean="0">
                <a:latin typeface="楷体" panose="02010609060101010101" pitchFamily="49" charset="-122"/>
                <a:ea typeface="楷体" panose="02010609060101010101" pitchFamily="49" charset="-122"/>
              </a:rPr>
              <a:t>学习目标</a:t>
            </a:r>
            <a:endParaRPr lang="en-US" altLang="zh-CN" sz="3800" b="1" dirty="0" smtClean="0">
              <a:latin typeface="楷体" panose="02010609060101010101" pitchFamily="49" charset="-122"/>
              <a:ea typeface="楷体" panose="02010609060101010101" pitchFamily="49" charset="-122"/>
            </a:endParaRPr>
          </a:p>
          <a:p>
            <a:pPr marL="0" indent="0">
              <a:buNone/>
            </a:pPr>
            <a:r>
              <a:rPr lang="en-US" altLang="zh-CN" b="1" dirty="0" smtClean="0"/>
              <a:t>  1. </a:t>
            </a:r>
            <a:r>
              <a:rPr lang="zh-CN" altLang="en-US" b="1" dirty="0" smtClean="0"/>
              <a:t>重点</a:t>
            </a:r>
            <a:r>
              <a:rPr lang="zh-CN" altLang="en-US" b="1" dirty="0"/>
              <a:t>掌握</a:t>
            </a:r>
            <a:endParaRPr lang="zh-CN" altLang="en-US" b="1" dirty="0"/>
          </a:p>
          <a:p>
            <a:pPr marL="0" indent="0">
              <a:buNone/>
            </a:pPr>
            <a:r>
              <a:rPr lang="en-US" altLang="zh-CN" dirty="0">
                <a:latin typeface="楷体" panose="02010609060101010101" pitchFamily="49" charset="-122"/>
                <a:ea typeface="楷体" panose="02010609060101010101" pitchFamily="49" charset="-122"/>
              </a:rPr>
              <a:t>P2P</a:t>
            </a:r>
            <a:r>
              <a:rPr lang="zh-CN" altLang="en-US" dirty="0">
                <a:latin typeface="楷体" panose="02010609060101010101" pitchFamily="49" charset="-122"/>
                <a:ea typeface="楷体" panose="02010609060101010101" pitchFamily="49" charset="-122"/>
              </a:rPr>
              <a:t>网络借贷平台的风险管理</a:t>
            </a:r>
            <a:r>
              <a:rPr lang="zh-CN" altLang="en-US" dirty="0" smtClean="0">
                <a:latin typeface="楷体" panose="02010609060101010101" pitchFamily="49" charset="-122"/>
                <a:ea typeface="楷体" panose="02010609060101010101" pitchFamily="49" charset="-122"/>
              </a:rPr>
              <a:t>；互联网</a:t>
            </a:r>
            <a:r>
              <a:rPr lang="zh-CN" altLang="en-US" dirty="0">
                <a:latin typeface="楷体" panose="02010609060101010101" pitchFamily="49" charset="-122"/>
                <a:ea typeface="楷体" panose="02010609060101010101" pitchFamily="49" charset="-122"/>
              </a:rPr>
              <a:t>支付平台的风险管理</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b="1" dirty="0" smtClean="0"/>
              <a:t>  2. </a:t>
            </a:r>
            <a:r>
              <a:rPr lang="zh-CN" altLang="en-US" b="1" dirty="0" smtClean="0"/>
              <a:t>掌握</a:t>
            </a:r>
            <a:endParaRPr lang="zh-CN" altLang="en-US" b="1" dirty="0"/>
          </a:p>
          <a:p>
            <a:pPr marL="0" indent="0">
              <a:buNone/>
            </a:pPr>
            <a:r>
              <a:rPr lang="zh-CN" altLang="en-US" dirty="0">
                <a:latin typeface="楷体" panose="02010609060101010101" pitchFamily="49" charset="-122"/>
                <a:ea typeface="楷体" panose="02010609060101010101" pitchFamily="49" charset="-122"/>
              </a:rPr>
              <a:t>互联网金融风险的特征</a:t>
            </a: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P2P</a:t>
            </a:r>
            <a:r>
              <a:rPr lang="zh-CN" altLang="en-US" dirty="0">
                <a:latin typeface="楷体" panose="02010609060101010101" pitchFamily="49" charset="-122"/>
                <a:ea typeface="楷体" panose="02010609060101010101" pitchFamily="49" charset="-122"/>
              </a:rPr>
              <a:t>网络借贷平台的风险</a:t>
            </a:r>
            <a:r>
              <a:rPr lang="zh-CN" altLang="en-US" dirty="0" smtClean="0">
                <a:latin typeface="楷体" panose="02010609060101010101" pitchFamily="49" charset="-122"/>
                <a:ea typeface="楷体" panose="02010609060101010101" pitchFamily="49" charset="-122"/>
              </a:rPr>
              <a:t>；互联网</a:t>
            </a:r>
            <a:r>
              <a:rPr lang="zh-CN" altLang="en-US" dirty="0">
                <a:latin typeface="楷体" panose="02010609060101010101" pitchFamily="49" charset="-122"/>
                <a:ea typeface="楷体" panose="02010609060101010101" pitchFamily="49" charset="-122"/>
              </a:rPr>
              <a:t>支付平台的风险</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b="1" dirty="0" smtClean="0"/>
              <a:t>  3. </a:t>
            </a:r>
            <a:r>
              <a:rPr lang="zh-CN" altLang="en-US" b="1" dirty="0" smtClean="0"/>
              <a:t>了解</a:t>
            </a:r>
            <a:endParaRPr lang="zh-CN" altLang="en-US" b="1" dirty="0"/>
          </a:p>
          <a:p>
            <a:pPr marL="0" indent="0">
              <a:buNone/>
            </a:pPr>
            <a:r>
              <a:rPr lang="zh-CN" altLang="en-US" dirty="0">
                <a:latin typeface="楷体" panose="02010609060101010101" pitchFamily="49" charset="-122"/>
                <a:ea typeface="楷体" panose="02010609060101010101" pitchFamily="49" charset="-122"/>
              </a:rPr>
              <a:t>我国互联网金融风险的监管。</a:t>
            </a:r>
            <a:endParaRPr lang="zh-CN" altLang="en-US"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2"/>
            <a:ext cx="9001000" cy="5616624"/>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第二节 </a:t>
            </a:r>
            <a:r>
              <a:rPr lang="en-US" altLang="zh-CN" b="1" dirty="0">
                <a:latin typeface="楷体" panose="02010609060101010101" pitchFamily="49" charset="-122"/>
                <a:ea typeface="楷体" panose="02010609060101010101" pitchFamily="49" charset="-122"/>
              </a:rPr>
              <a:t>P2P</a:t>
            </a:r>
            <a:r>
              <a:rPr lang="zh-CN" altLang="en-US" b="1" dirty="0">
                <a:latin typeface="楷体" panose="02010609060101010101" pitchFamily="49" charset="-122"/>
                <a:ea typeface="楷体" panose="02010609060101010101" pitchFamily="49" charset="-122"/>
              </a:rPr>
              <a:t>网络借贷平台的风险及风险</a:t>
            </a:r>
            <a:r>
              <a:rPr lang="zh-CN" altLang="en-US" b="1" dirty="0">
                <a:latin typeface="楷体" panose="02010609060101010101" pitchFamily="49" charset="-122"/>
                <a:ea typeface="楷体" panose="02010609060101010101" pitchFamily="49" charset="-122"/>
              </a:rPr>
              <a:t>管理</a:t>
            </a:r>
            <a:endParaRPr lang="en-US" altLang="zh-CN" b="1" dirty="0">
              <a:latin typeface="楷体" panose="02010609060101010101" pitchFamily="49" charset="-122"/>
              <a:ea typeface="楷体" panose="02010609060101010101" pitchFamily="49" charset="-122"/>
            </a:endParaRPr>
          </a:p>
          <a:p>
            <a:pPr marL="0" indent="0">
              <a:lnSpc>
                <a:spcPct val="110000"/>
              </a:lnSpc>
              <a:buNone/>
            </a:pPr>
            <a:endParaRPr lang="en-US" altLang="zh-CN" sz="2800" b="1" dirty="0" smtClean="0"/>
          </a:p>
          <a:p>
            <a:pPr marL="0" indent="0">
              <a:lnSpc>
                <a:spcPct val="110000"/>
              </a:lnSpc>
              <a:buNone/>
            </a:pPr>
            <a:r>
              <a:rPr lang="zh-CN" altLang="en-US" sz="2800" b="1" dirty="0" smtClean="0"/>
              <a:t>（</a:t>
            </a:r>
            <a:r>
              <a:rPr lang="zh-CN" altLang="en-US" sz="2800" b="1" dirty="0"/>
              <a:t>三）流动性</a:t>
            </a:r>
            <a:r>
              <a:rPr lang="zh-CN" altLang="en-US" sz="2800" b="1" dirty="0" smtClean="0"/>
              <a:t>风险</a:t>
            </a:r>
            <a:endParaRPr lang="en-US" altLang="zh-CN" sz="2800" b="1" dirty="0" smtClean="0"/>
          </a:p>
          <a:p>
            <a:pPr marL="0" indent="0">
              <a:lnSpc>
                <a:spcPct val="110000"/>
              </a:lnSpc>
              <a:buNone/>
            </a:pPr>
            <a:r>
              <a:rPr lang="zh-CN" altLang="en-US" sz="3300" dirty="0" smtClean="0"/>
              <a:t>    </a:t>
            </a:r>
            <a:r>
              <a:rPr lang="zh-CN" altLang="en-US" sz="2800" dirty="0" smtClean="0"/>
              <a:t>当</a:t>
            </a:r>
            <a:r>
              <a:rPr lang="zh-CN" altLang="en-US" sz="2800" dirty="0">
                <a:solidFill>
                  <a:srgbClr val="251BF7"/>
                </a:solidFill>
              </a:rPr>
              <a:t>债权到期</a:t>
            </a:r>
            <a:r>
              <a:rPr lang="zh-CN" altLang="en-US" sz="2800" dirty="0"/>
              <a:t>时，如果</a:t>
            </a:r>
            <a:r>
              <a:rPr lang="en-US" altLang="zh-CN" sz="2800" dirty="0"/>
              <a:t>P2P</a:t>
            </a:r>
            <a:r>
              <a:rPr lang="zh-CN" altLang="en-US" sz="2800" dirty="0"/>
              <a:t>网络借贷平台</a:t>
            </a:r>
            <a:r>
              <a:rPr lang="zh-CN" altLang="en-US" sz="2800" dirty="0">
                <a:solidFill>
                  <a:srgbClr val="251BF7"/>
                </a:solidFill>
              </a:rPr>
              <a:t>没有足够的货币资金</a:t>
            </a:r>
            <a:r>
              <a:rPr lang="zh-CN" altLang="en-US" sz="2800" dirty="0"/>
              <a:t>对于出借人的本息进行偿付，则将造成</a:t>
            </a:r>
            <a:r>
              <a:rPr lang="zh-CN" altLang="en-US" sz="2800" b="1" dirty="0">
                <a:solidFill>
                  <a:srgbClr val="251BF7"/>
                </a:solidFill>
              </a:rPr>
              <a:t>流动性风险</a:t>
            </a:r>
            <a:r>
              <a:rPr lang="zh-CN" altLang="en-US" sz="2800" dirty="0" smtClean="0"/>
              <a:t>。</a:t>
            </a:r>
            <a:endParaRPr lang="en-US" altLang="zh-CN" sz="2800" dirty="0" smtClean="0"/>
          </a:p>
          <a:p>
            <a:pPr marL="0" indent="0">
              <a:lnSpc>
                <a:spcPct val="110000"/>
              </a:lnSpc>
              <a:buNone/>
            </a:pPr>
            <a:r>
              <a:rPr lang="en-US" altLang="zh-CN" sz="3300" dirty="0"/>
              <a:t> </a:t>
            </a:r>
            <a:r>
              <a:rPr lang="en-US" altLang="zh-CN" sz="3300" dirty="0" smtClean="0"/>
              <a:t>   </a:t>
            </a:r>
            <a:r>
              <a:rPr lang="zh-CN" altLang="en-US" sz="2800" dirty="0" smtClean="0"/>
              <a:t>其</a:t>
            </a:r>
            <a:r>
              <a:rPr lang="zh-CN" altLang="en-US" sz="2800" dirty="0"/>
              <a:t>形成</a:t>
            </a:r>
            <a:r>
              <a:rPr lang="zh-CN" altLang="en-US" sz="2800" b="1" u="sng" dirty="0"/>
              <a:t>原因包括两个方面</a:t>
            </a:r>
            <a:r>
              <a:rPr lang="zh-CN" altLang="en-US" sz="2800" dirty="0"/>
              <a:t>：</a:t>
            </a:r>
            <a:r>
              <a:rPr lang="zh-CN" altLang="en-US" sz="2800" b="1" dirty="0">
                <a:solidFill>
                  <a:srgbClr val="C00000"/>
                </a:solidFill>
              </a:rPr>
              <a:t>一是</a:t>
            </a:r>
            <a:r>
              <a:rPr lang="zh-CN" altLang="en-US" sz="2800" dirty="0">
                <a:solidFill>
                  <a:srgbClr val="FF0000"/>
                </a:solidFill>
              </a:rPr>
              <a:t>在制度层面</a:t>
            </a:r>
            <a:r>
              <a:rPr lang="zh-CN" altLang="en-US" sz="2800" dirty="0"/>
              <a:t>，</a:t>
            </a:r>
            <a:r>
              <a:rPr lang="en-US" altLang="zh-CN" sz="2800" dirty="0"/>
              <a:t>P2P</a:t>
            </a:r>
            <a:r>
              <a:rPr lang="zh-CN" altLang="en-US" sz="2800" dirty="0"/>
              <a:t>网络借贷平台的主要定位是</a:t>
            </a:r>
            <a:r>
              <a:rPr lang="zh-CN" altLang="en-US" sz="2800" u="sng" dirty="0">
                <a:solidFill>
                  <a:srgbClr val="251BF7"/>
                </a:solidFill>
              </a:rPr>
              <a:t>信息中介</a:t>
            </a:r>
            <a:r>
              <a:rPr lang="zh-CN" altLang="en-US" sz="2800" dirty="0"/>
              <a:t>，不属于银行业金融机构，因此</a:t>
            </a:r>
            <a:r>
              <a:rPr lang="zh-CN" altLang="en-US" sz="2800" dirty="0">
                <a:solidFill>
                  <a:srgbClr val="251BF7"/>
                </a:solidFill>
              </a:rPr>
              <a:t>不得公开吸纳公众存款设立</a:t>
            </a:r>
            <a:r>
              <a:rPr lang="zh-CN" altLang="en-US" sz="2800" u="sng" dirty="0">
                <a:solidFill>
                  <a:srgbClr val="251BF7"/>
                </a:solidFill>
              </a:rPr>
              <a:t>资金池</a:t>
            </a:r>
            <a:r>
              <a:rPr lang="zh-CN" altLang="en-US" sz="2800" dirty="0">
                <a:solidFill>
                  <a:srgbClr val="251BF7"/>
                </a:solidFill>
              </a:rPr>
              <a:t>，也不能得到中央银行的</a:t>
            </a:r>
            <a:r>
              <a:rPr lang="zh-CN" altLang="en-US" sz="2800" u="sng" dirty="0">
                <a:solidFill>
                  <a:srgbClr val="251BF7"/>
                </a:solidFill>
              </a:rPr>
              <a:t>流动性支持</a:t>
            </a:r>
            <a:r>
              <a:rPr lang="zh-CN" altLang="en-US" sz="2800" dirty="0" smtClean="0"/>
              <a:t>。</a:t>
            </a:r>
            <a:endParaRPr lang="en-US" altLang="zh-CN" sz="2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4525963"/>
          </a:xfrm>
        </p:spPr>
        <p:txBody>
          <a:bodyPr>
            <a:normAutofit lnSpcReduction="10000"/>
          </a:bodyPr>
          <a:lstStyle/>
          <a:p>
            <a:pPr marL="0" indent="0">
              <a:lnSpc>
                <a:spcPct val="150000"/>
              </a:lnSpc>
              <a:buNone/>
            </a:pPr>
            <a:r>
              <a:rPr lang="zh-CN" altLang="en-US" b="1" dirty="0" smtClean="0">
                <a:solidFill>
                  <a:srgbClr val="C00000"/>
                </a:solidFill>
              </a:rPr>
              <a:t>  </a:t>
            </a:r>
            <a:r>
              <a:rPr lang="zh-CN" altLang="en-US" sz="2800" b="1" dirty="0" smtClean="0">
                <a:solidFill>
                  <a:srgbClr val="C00000"/>
                </a:solidFill>
              </a:rPr>
              <a:t>二</a:t>
            </a:r>
            <a:r>
              <a:rPr lang="zh-CN" altLang="en-US" sz="2800" b="1" dirty="0">
                <a:solidFill>
                  <a:srgbClr val="C00000"/>
                </a:solidFill>
              </a:rPr>
              <a:t>是</a:t>
            </a:r>
            <a:r>
              <a:rPr lang="zh-CN" altLang="en-US" sz="2800" dirty="0">
                <a:solidFill>
                  <a:srgbClr val="FF0000"/>
                </a:solidFill>
              </a:rPr>
              <a:t>在操作层面</a:t>
            </a:r>
            <a:r>
              <a:rPr lang="zh-CN" altLang="en-US" sz="2800" dirty="0"/>
              <a:t>，许多</a:t>
            </a:r>
            <a:r>
              <a:rPr lang="en-US" altLang="zh-CN" sz="2800" dirty="0"/>
              <a:t>P2P</a:t>
            </a:r>
            <a:r>
              <a:rPr lang="zh-CN" altLang="en-US" sz="2800" dirty="0"/>
              <a:t>网络借贷平台为追求更多利润，将借款标的拆分，进行</a:t>
            </a:r>
            <a:r>
              <a:rPr lang="zh-CN" altLang="en-US" sz="2800" u="sng" dirty="0">
                <a:solidFill>
                  <a:srgbClr val="251BF7"/>
                </a:solidFill>
              </a:rPr>
              <a:t>期限错配</a:t>
            </a:r>
            <a:r>
              <a:rPr lang="zh-CN" altLang="en-US" sz="2800" dirty="0"/>
              <a:t>。如果由于宏观因素、拆分设计不当等而使得借款标的资金回流无法及时满足出借人的提款要求，就将形成流动性风险。并且，出借人对于整个</a:t>
            </a:r>
            <a:r>
              <a:rPr lang="en-US" altLang="zh-CN" sz="2800" dirty="0"/>
              <a:t>P2P</a:t>
            </a:r>
            <a:r>
              <a:rPr lang="zh-CN" altLang="en-US" sz="2800" dirty="0"/>
              <a:t>行业信用的丧失而导致</a:t>
            </a:r>
            <a:r>
              <a:rPr lang="zh-CN" altLang="en-US" sz="2800" u="sng" dirty="0">
                <a:solidFill>
                  <a:srgbClr val="251BF7"/>
                </a:solidFill>
              </a:rPr>
              <a:t>挤兑行为</a:t>
            </a:r>
            <a:r>
              <a:rPr lang="zh-CN" altLang="en-US" sz="2800" dirty="0"/>
              <a:t>出现，使得本不应该发生的信用风险大范围爆发。</a:t>
            </a:r>
            <a:endParaRPr lang="en-US" altLang="zh-CN" sz="2800" dirty="0"/>
          </a:p>
          <a:p>
            <a:pPr marL="0" indent="0">
              <a:buNone/>
            </a:pPr>
            <a:endParaRPr lang="zh-CN" altLang="en-US"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340768"/>
            <a:ext cx="8964488" cy="5184576"/>
          </a:xfrm>
        </p:spPr>
        <p:txBody>
          <a:bodyPr>
            <a:normAutofit fontScale="85000" lnSpcReduction="10000"/>
          </a:bodyPr>
          <a:lstStyle/>
          <a:p>
            <a:pPr marL="0" indent="0" algn="ctr">
              <a:buNone/>
            </a:pPr>
            <a:r>
              <a:rPr lang="zh-CN" altLang="en-US" sz="3800" b="1" dirty="0">
                <a:latin typeface="楷体" panose="02010609060101010101" pitchFamily="49" charset="-122"/>
                <a:ea typeface="楷体" panose="02010609060101010101" pitchFamily="49" charset="-122"/>
              </a:rPr>
              <a:t>第二节 </a:t>
            </a:r>
            <a:r>
              <a:rPr lang="en-US" altLang="zh-CN" sz="3800" b="1" dirty="0">
                <a:latin typeface="楷体" panose="02010609060101010101" pitchFamily="49" charset="-122"/>
                <a:ea typeface="楷体" panose="02010609060101010101" pitchFamily="49" charset="-122"/>
              </a:rPr>
              <a:t>P2P</a:t>
            </a:r>
            <a:r>
              <a:rPr lang="zh-CN" altLang="en-US" sz="3800" b="1" dirty="0">
                <a:latin typeface="楷体" panose="02010609060101010101" pitchFamily="49" charset="-122"/>
                <a:ea typeface="楷体" panose="02010609060101010101" pitchFamily="49" charset="-122"/>
              </a:rPr>
              <a:t>网络借贷平台的风险及风险</a:t>
            </a:r>
            <a:r>
              <a:rPr lang="zh-CN" altLang="en-US" sz="3800" b="1" dirty="0" smtClean="0">
                <a:latin typeface="楷体" panose="02010609060101010101" pitchFamily="49" charset="-122"/>
                <a:ea typeface="楷体" panose="02010609060101010101" pitchFamily="49" charset="-122"/>
              </a:rPr>
              <a:t>管理</a:t>
            </a:r>
            <a:endParaRPr lang="en-US" altLang="zh-CN" sz="3800" b="1" dirty="0" smtClean="0">
              <a:latin typeface="楷体" panose="02010609060101010101" pitchFamily="49" charset="-122"/>
              <a:ea typeface="楷体" panose="02010609060101010101" pitchFamily="49" charset="-122"/>
            </a:endParaRPr>
          </a:p>
          <a:p>
            <a:pPr marL="0" indent="0" algn="ctr">
              <a:buNone/>
            </a:pPr>
            <a:endParaRPr lang="en-US" altLang="zh-CN" sz="3000" b="1" dirty="0" smtClean="0"/>
          </a:p>
          <a:p>
            <a:pPr marL="0" indent="0">
              <a:lnSpc>
                <a:spcPct val="170000"/>
              </a:lnSpc>
              <a:buNone/>
            </a:pPr>
            <a:r>
              <a:rPr lang="zh-CN" altLang="en-US" sz="3800" b="1" dirty="0"/>
              <a:t>二、</a:t>
            </a:r>
            <a:r>
              <a:rPr lang="en-US" altLang="zh-CN" sz="3800" b="1" dirty="0"/>
              <a:t>P2P</a:t>
            </a:r>
            <a:r>
              <a:rPr lang="zh-CN" altLang="en-US" sz="3800" b="1" dirty="0"/>
              <a:t>网络借贷平台的风险</a:t>
            </a:r>
            <a:r>
              <a:rPr lang="zh-CN" altLang="en-US" sz="3800" b="1" dirty="0" smtClean="0"/>
              <a:t>管理</a:t>
            </a:r>
            <a:endParaRPr lang="en-US" altLang="zh-CN" sz="3800" b="1" dirty="0" smtClean="0"/>
          </a:p>
          <a:p>
            <a:pPr marL="0" indent="0">
              <a:lnSpc>
                <a:spcPct val="170000"/>
              </a:lnSpc>
              <a:buNone/>
            </a:pPr>
            <a:r>
              <a:rPr lang="zh-CN" altLang="en-US" dirty="0" smtClean="0"/>
              <a:t>    </a:t>
            </a:r>
            <a:r>
              <a:rPr lang="zh-CN" altLang="en-US" sz="3300" dirty="0" smtClean="0"/>
              <a:t>风险</a:t>
            </a:r>
            <a:r>
              <a:rPr lang="zh-CN" altLang="en-US" sz="3300" dirty="0"/>
              <a:t>管理是</a:t>
            </a:r>
            <a:r>
              <a:rPr lang="en-US" altLang="zh-CN" sz="3300" dirty="0"/>
              <a:t>P2P</a:t>
            </a:r>
            <a:r>
              <a:rPr lang="zh-CN" altLang="en-US" sz="3300" dirty="0"/>
              <a:t>网络借贷平台能否持续、健康发展的关键所在。对于出借人来说，</a:t>
            </a:r>
            <a:r>
              <a:rPr lang="en-US" altLang="zh-CN" sz="3300" dirty="0"/>
              <a:t>P2P</a:t>
            </a:r>
            <a:r>
              <a:rPr lang="zh-CN" altLang="en-US" sz="3300" dirty="0"/>
              <a:t>网络借贷平台的风险主要包括</a:t>
            </a:r>
            <a:r>
              <a:rPr lang="zh-CN" altLang="en-US" sz="3300" u="sng" dirty="0">
                <a:solidFill>
                  <a:srgbClr val="251BF7"/>
                </a:solidFill>
              </a:rPr>
              <a:t>操作风险</a:t>
            </a:r>
            <a:r>
              <a:rPr lang="zh-CN" altLang="en-US" sz="3300" dirty="0">
                <a:solidFill>
                  <a:srgbClr val="251BF7"/>
                </a:solidFill>
              </a:rPr>
              <a:t>、</a:t>
            </a:r>
            <a:r>
              <a:rPr lang="zh-CN" altLang="en-US" sz="3300" u="sng" dirty="0">
                <a:solidFill>
                  <a:srgbClr val="251BF7"/>
                </a:solidFill>
              </a:rPr>
              <a:t>流动性风险</a:t>
            </a:r>
            <a:r>
              <a:rPr lang="zh-CN" altLang="en-US" sz="3300" dirty="0"/>
              <a:t>和</a:t>
            </a:r>
            <a:r>
              <a:rPr lang="zh-CN" altLang="en-US" sz="3300" u="sng" dirty="0">
                <a:solidFill>
                  <a:srgbClr val="251BF7"/>
                </a:solidFill>
              </a:rPr>
              <a:t>信用风险</a:t>
            </a:r>
            <a:r>
              <a:rPr lang="zh-CN" altLang="en-US" sz="3300" dirty="0"/>
              <a:t>等，这些风险都有可能导致出借人的本息甚至本金无法得到全额兑付</a:t>
            </a:r>
            <a:r>
              <a:rPr lang="zh-CN" altLang="en-US" sz="3300" dirty="0" smtClean="0"/>
              <a:t>。</a:t>
            </a:r>
            <a:endParaRPr lang="en-US" altLang="zh-CN" sz="33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805264"/>
          </a:xfrm>
        </p:spPr>
        <p:txBody>
          <a:bodyPr>
            <a:noAutofit/>
          </a:bodyPr>
          <a:lstStyle/>
          <a:p>
            <a:pPr marL="0" indent="0" algn="ctr">
              <a:buNone/>
            </a:pPr>
            <a:r>
              <a:rPr lang="zh-CN" altLang="en-US" sz="2800" b="1" dirty="0">
                <a:latin typeface="楷体" panose="02010609060101010101" pitchFamily="49" charset="-122"/>
                <a:ea typeface="楷体" panose="02010609060101010101" pitchFamily="49" charset="-122"/>
              </a:rPr>
              <a:t>第二节 </a:t>
            </a:r>
            <a:r>
              <a:rPr lang="en-US" altLang="zh-CN" sz="2800" b="1" dirty="0">
                <a:latin typeface="楷体" panose="02010609060101010101" pitchFamily="49" charset="-122"/>
                <a:ea typeface="楷体" panose="02010609060101010101" pitchFamily="49" charset="-122"/>
              </a:rPr>
              <a:t>P2P</a:t>
            </a:r>
            <a:r>
              <a:rPr lang="zh-CN" altLang="en-US" sz="2800" b="1" dirty="0">
                <a:latin typeface="楷体" panose="02010609060101010101" pitchFamily="49" charset="-122"/>
                <a:ea typeface="楷体" panose="02010609060101010101" pitchFamily="49" charset="-122"/>
              </a:rPr>
              <a:t>网络借贷平台的风险及风险</a:t>
            </a:r>
            <a:r>
              <a:rPr lang="zh-CN" altLang="en-US" sz="2800" b="1" dirty="0" smtClean="0">
                <a:latin typeface="楷体" panose="02010609060101010101" pitchFamily="49" charset="-122"/>
                <a:ea typeface="楷体" panose="02010609060101010101" pitchFamily="49" charset="-122"/>
              </a:rPr>
              <a:t>管理</a:t>
            </a:r>
            <a:endParaRPr lang="en-US" altLang="zh-CN" sz="1800" b="1" dirty="0" smtClean="0"/>
          </a:p>
          <a:p>
            <a:pPr marL="0" indent="0">
              <a:buNone/>
            </a:pPr>
            <a:r>
              <a:rPr lang="zh-CN" altLang="en-US" sz="2800" b="1" dirty="0"/>
              <a:t>二、</a:t>
            </a:r>
            <a:r>
              <a:rPr lang="en-US" altLang="zh-CN" sz="2800" b="1" dirty="0"/>
              <a:t>P2P</a:t>
            </a:r>
            <a:r>
              <a:rPr lang="zh-CN" altLang="en-US" sz="2800" b="1" dirty="0"/>
              <a:t>网络借贷平台的风险</a:t>
            </a:r>
            <a:r>
              <a:rPr lang="zh-CN" altLang="en-US" sz="2800" b="1" dirty="0" smtClean="0"/>
              <a:t>管理</a:t>
            </a:r>
            <a:endParaRPr lang="en-US" altLang="zh-CN" sz="2800" b="1" dirty="0" smtClean="0"/>
          </a:p>
          <a:p>
            <a:pPr marL="0" indent="0">
              <a:buNone/>
            </a:pPr>
            <a:r>
              <a:rPr lang="zh-CN" altLang="en-US" sz="2800" b="1" dirty="0"/>
              <a:t>（一）风险评估与定价</a:t>
            </a:r>
            <a:endParaRPr lang="en-US" altLang="zh-CN" sz="2800" b="1" dirty="0" smtClean="0"/>
          </a:p>
          <a:p>
            <a:pPr marL="0" indent="0">
              <a:buNone/>
            </a:pPr>
            <a:r>
              <a:rPr lang="zh-CN" altLang="en-US" sz="2800" dirty="0" smtClean="0"/>
              <a:t>     从</a:t>
            </a:r>
            <a:r>
              <a:rPr lang="zh-CN" altLang="en-US" sz="2800" dirty="0">
                <a:solidFill>
                  <a:srgbClr val="251BF7"/>
                </a:solidFill>
              </a:rPr>
              <a:t>审贷</a:t>
            </a:r>
            <a:r>
              <a:rPr lang="zh-CN" altLang="en-US" sz="2800" dirty="0"/>
              <a:t>方面来看，我国的</a:t>
            </a:r>
            <a:r>
              <a:rPr lang="en-US" altLang="zh-CN" sz="2800" dirty="0">
                <a:solidFill>
                  <a:srgbClr val="251BF7"/>
                </a:solidFill>
              </a:rPr>
              <a:t>P2P</a:t>
            </a:r>
            <a:r>
              <a:rPr lang="zh-CN" altLang="en-US" sz="2800" dirty="0">
                <a:solidFill>
                  <a:srgbClr val="251BF7"/>
                </a:solidFill>
              </a:rPr>
              <a:t>网络借贷平台的操作模式与银行</a:t>
            </a:r>
            <a:r>
              <a:rPr lang="zh-CN" altLang="en-US" sz="2800" dirty="0"/>
              <a:t>并没有实质性的区别，许多平台甚至直接聘请前银行从业人员来构建</a:t>
            </a:r>
            <a:r>
              <a:rPr lang="zh-CN" altLang="en-US" sz="2800" dirty="0">
                <a:solidFill>
                  <a:srgbClr val="251BF7"/>
                </a:solidFill>
              </a:rPr>
              <a:t>风控管理体系</a:t>
            </a:r>
            <a:r>
              <a:rPr lang="zh-CN" altLang="en-US" sz="2800" dirty="0"/>
              <a:t>。然而，由于信用度和抵押品评估的权威性问题，</a:t>
            </a:r>
            <a:r>
              <a:rPr lang="en-US" altLang="zh-CN" sz="2800" dirty="0">
                <a:solidFill>
                  <a:srgbClr val="251BF7"/>
                </a:solidFill>
              </a:rPr>
              <a:t>P2P</a:t>
            </a:r>
            <a:r>
              <a:rPr lang="zh-CN" altLang="en-US" sz="2800" dirty="0">
                <a:solidFill>
                  <a:srgbClr val="251BF7"/>
                </a:solidFill>
              </a:rPr>
              <a:t>网络借贷平台与银行在审贷方面存在很大差异</a:t>
            </a:r>
            <a:r>
              <a:rPr lang="zh-CN" altLang="en-US" sz="2800" dirty="0" smtClean="0"/>
              <a:t>。在</a:t>
            </a:r>
            <a:r>
              <a:rPr lang="zh-CN" altLang="en-US" sz="2800" dirty="0"/>
              <a:t>央行征信系统不对其开放的情况下，</a:t>
            </a:r>
            <a:r>
              <a:rPr lang="en-US" altLang="zh-CN" sz="2800" dirty="0">
                <a:solidFill>
                  <a:srgbClr val="251BF7"/>
                </a:solidFill>
              </a:rPr>
              <a:t>P2P</a:t>
            </a:r>
            <a:r>
              <a:rPr lang="zh-CN" altLang="en-US" sz="2800" dirty="0">
                <a:solidFill>
                  <a:srgbClr val="251BF7"/>
                </a:solidFill>
              </a:rPr>
              <a:t>网络借贷平台只能求助第三方征信机构</a:t>
            </a:r>
            <a:r>
              <a:rPr lang="zh-CN" altLang="en-US" sz="2800" dirty="0"/>
              <a:t>，但第三方征信机构也由于数据权威性</a:t>
            </a:r>
            <a:r>
              <a:rPr lang="zh-CN" altLang="en-US" sz="2800" dirty="0" smtClean="0"/>
              <a:t>、隐私保护</a:t>
            </a:r>
            <a:r>
              <a:rPr lang="zh-CN" altLang="en-US" sz="2800" dirty="0"/>
              <a:t>等而并不令人满意。在征信信息严重不足的情况下，我国的</a:t>
            </a:r>
            <a:r>
              <a:rPr lang="en-US" altLang="zh-CN" sz="2800" dirty="0"/>
              <a:t>P2P</a:t>
            </a:r>
            <a:r>
              <a:rPr lang="zh-CN" altLang="en-US" sz="2800" dirty="0"/>
              <a:t>网络借贷平台的审贷工作更多地</a:t>
            </a:r>
            <a:r>
              <a:rPr lang="zh-CN" altLang="en-US" sz="2800" dirty="0">
                <a:solidFill>
                  <a:srgbClr val="251BF7"/>
                </a:solidFill>
              </a:rPr>
              <a:t>依靠大量的人力来完成</a:t>
            </a:r>
            <a:r>
              <a:rPr lang="zh-CN" altLang="en-US" sz="2800" dirty="0" smtClean="0"/>
              <a:t>。</a:t>
            </a:r>
            <a:endParaRPr lang="en-US" altLang="zh-CN" sz="2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sz="2800" b="1" dirty="0">
                <a:latin typeface="楷体" panose="02010609060101010101" pitchFamily="49" charset="-122"/>
                <a:ea typeface="楷体" panose="02010609060101010101" pitchFamily="49" charset="-122"/>
              </a:rPr>
              <a:t>第二节 </a:t>
            </a:r>
            <a:r>
              <a:rPr lang="en-US" altLang="zh-CN" sz="2800" b="1" dirty="0">
                <a:latin typeface="楷体" panose="02010609060101010101" pitchFamily="49" charset="-122"/>
                <a:ea typeface="楷体" panose="02010609060101010101" pitchFamily="49" charset="-122"/>
              </a:rPr>
              <a:t>P2P</a:t>
            </a:r>
            <a:r>
              <a:rPr lang="zh-CN" altLang="en-US" sz="2800" b="1" dirty="0">
                <a:latin typeface="楷体" panose="02010609060101010101" pitchFamily="49" charset="-122"/>
                <a:ea typeface="楷体" panose="02010609060101010101" pitchFamily="49" charset="-122"/>
              </a:rPr>
              <a:t>网络借贷平台的风险及风险</a:t>
            </a:r>
            <a:r>
              <a:rPr lang="zh-CN" altLang="en-US" sz="2800" b="1" dirty="0" smtClean="0">
                <a:latin typeface="楷体" panose="02010609060101010101" pitchFamily="49" charset="-122"/>
                <a:ea typeface="楷体" panose="02010609060101010101" pitchFamily="49" charset="-122"/>
              </a:rPr>
              <a:t>管理</a:t>
            </a:r>
            <a:endParaRPr lang="en-US" altLang="zh-CN" sz="2800" b="1" dirty="0" smtClean="0">
              <a:latin typeface="楷体" panose="02010609060101010101" pitchFamily="49" charset="-122"/>
              <a:ea typeface="楷体" panose="02010609060101010101" pitchFamily="49" charset="-122"/>
            </a:endParaRPr>
          </a:p>
          <a:p>
            <a:pPr marL="0" indent="0" algn="ctr">
              <a:buNone/>
            </a:pPr>
            <a:endParaRPr lang="en-US" altLang="zh-CN" sz="1800" b="1" dirty="0" smtClean="0"/>
          </a:p>
          <a:p>
            <a:pPr marL="0" indent="0">
              <a:lnSpc>
                <a:spcPct val="170000"/>
              </a:lnSpc>
              <a:buNone/>
            </a:pPr>
            <a:r>
              <a:rPr lang="zh-CN" altLang="en-US" sz="2400" b="1" dirty="0"/>
              <a:t>二、</a:t>
            </a:r>
            <a:r>
              <a:rPr lang="en-US" altLang="zh-CN" sz="2400" b="1" dirty="0"/>
              <a:t>P2P</a:t>
            </a:r>
            <a:r>
              <a:rPr lang="zh-CN" altLang="en-US" sz="2400" b="1" dirty="0"/>
              <a:t>网络借贷平台的风险</a:t>
            </a:r>
            <a:r>
              <a:rPr lang="zh-CN" altLang="en-US" sz="2400" b="1" dirty="0" smtClean="0"/>
              <a:t>管理</a:t>
            </a:r>
            <a:endParaRPr lang="en-US" altLang="zh-CN" sz="2400" b="1" dirty="0" smtClean="0"/>
          </a:p>
          <a:p>
            <a:pPr marL="0" indent="0">
              <a:buNone/>
            </a:pPr>
            <a:r>
              <a:rPr lang="zh-CN" altLang="en-US" sz="2800" b="1" dirty="0"/>
              <a:t>（二）设立担保</a:t>
            </a:r>
            <a:r>
              <a:rPr lang="zh-CN" altLang="en-US" sz="2800" b="1" dirty="0" smtClean="0"/>
              <a:t>机制</a:t>
            </a:r>
            <a:endParaRPr lang="en-US" altLang="zh-CN" sz="2800" b="1" dirty="0" smtClean="0"/>
          </a:p>
          <a:p>
            <a:pPr marL="0" indent="0">
              <a:buNone/>
            </a:pPr>
            <a:r>
              <a:rPr lang="en-US" altLang="zh-CN" sz="2800" b="1" dirty="0" smtClean="0"/>
              <a:t>1</a:t>
            </a:r>
            <a:r>
              <a:rPr lang="en-US" altLang="zh-CN" sz="2800" b="1" dirty="0"/>
              <a:t>.</a:t>
            </a:r>
            <a:r>
              <a:rPr lang="zh-CN" altLang="en-US" sz="2800" b="1" dirty="0"/>
              <a:t>平台自身担保</a:t>
            </a:r>
            <a:endParaRPr lang="zh-CN" altLang="en-US" sz="2800" b="1" dirty="0"/>
          </a:p>
          <a:p>
            <a:pPr marL="0" indent="0">
              <a:buNone/>
            </a:pPr>
            <a:r>
              <a:rPr lang="zh-CN" altLang="en-US" sz="2800" dirty="0" smtClean="0"/>
              <a:t>    行业</a:t>
            </a:r>
            <a:r>
              <a:rPr lang="zh-CN" altLang="en-US" sz="2800" dirty="0"/>
              <a:t>发展初期，我国多数的</a:t>
            </a:r>
            <a:r>
              <a:rPr lang="en-US" altLang="zh-CN" sz="2800" dirty="0"/>
              <a:t>P2P</a:t>
            </a:r>
            <a:r>
              <a:rPr lang="zh-CN" altLang="en-US" sz="2800" dirty="0"/>
              <a:t>网络借贷平台是通过自身来提供担保的。在这种模式下，</a:t>
            </a:r>
            <a:r>
              <a:rPr lang="en-US" altLang="zh-CN" sz="2800" dirty="0"/>
              <a:t>P2P</a:t>
            </a:r>
            <a:r>
              <a:rPr lang="zh-CN" altLang="en-US" sz="2800" dirty="0"/>
              <a:t>网络借贷平台主要以服务小微企业为主，借款额度一般较大，通过</a:t>
            </a:r>
            <a:r>
              <a:rPr lang="zh-CN" altLang="en-US" sz="2800" dirty="0">
                <a:solidFill>
                  <a:srgbClr val="251BF7"/>
                </a:solidFill>
              </a:rPr>
              <a:t>要求借款人引入担保人</a:t>
            </a:r>
            <a:r>
              <a:rPr lang="zh-CN" altLang="en-US" sz="2800" dirty="0"/>
              <a:t>，可以在</a:t>
            </a:r>
            <a:r>
              <a:rPr lang="zh-CN" altLang="en-US" sz="2800" dirty="0">
                <a:solidFill>
                  <a:srgbClr val="251BF7"/>
                </a:solidFill>
              </a:rPr>
              <a:t>平台垫付</a:t>
            </a:r>
            <a:r>
              <a:rPr lang="zh-CN" altLang="en-US" sz="2800" dirty="0"/>
              <a:t>的基础上，进一步保证资金安全。其缺点是：对平台和担保人的实力要求较高，同时存在较大的法律风险。</a:t>
            </a:r>
            <a:endParaRPr lang="zh-CN" altLang="en-US" sz="2800" dirty="0"/>
          </a:p>
          <a:p>
            <a:pPr marL="0" indent="0">
              <a:lnSpc>
                <a:spcPct val="170000"/>
              </a:lnSpc>
              <a:buNone/>
            </a:pPr>
            <a:r>
              <a:rPr lang="zh-CN" altLang="en-US" sz="1800" dirty="0" smtClean="0"/>
              <a:t>。</a:t>
            </a:r>
            <a:endParaRPr lang="en-US" altLang="zh-CN" sz="1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sz="2800" b="1" dirty="0">
                <a:latin typeface="楷体" panose="02010609060101010101" pitchFamily="49" charset="-122"/>
                <a:ea typeface="楷体" panose="02010609060101010101" pitchFamily="49" charset="-122"/>
              </a:rPr>
              <a:t>第二节 </a:t>
            </a:r>
            <a:r>
              <a:rPr lang="en-US" altLang="zh-CN" sz="2800" b="1" dirty="0">
                <a:latin typeface="楷体" panose="02010609060101010101" pitchFamily="49" charset="-122"/>
                <a:ea typeface="楷体" panose="02010609060101010101" pitchFamily="49" charset="-122"/>
              </a:rPr>
              <a:t>P2P</a:t>
            </a:r>
            <a:r>
              <a:rPr lang="zh-CN" altLang="en-US" sz="2800" b="1" dirty="0">
                <a:latin typeface="楷体" panose="02010609060101010101" pitchFamily="49" charset="-122"/>
                <a:ea typeface="楷体" panose="02010609060101010101" pitchFamily="49" charset="-122"/>
              </a:rPr>
              <a:t>网络借贷平台的风险及风险</a:t>
            </a:r>
            <a:r>
              <a:rPr lang="zh-CN" altLang="en-US" sz="2800" b="1" dirty="0" smtClean="0">
                <a:latin typeface="楷体" panose="02010609060101010101" pitchFamily="49" charset="-122"/>
                <a:ea typeface="楷体" panose="02010609060101010101" pitchFamily="49" charset="-122"/>
              </a:rPr>
              <a:t>管理</a:t>
            </a:r>
            <a:endParaRPr lang="en-US" altLang="zh-CN" sz="2800" b="1" dirty="0" smtClean="0">
              <a:latin typeface="楷体" panose="02010609060101010101" pitchFamily="49" charset="-122"/>
              <a:ea typeface="楷体" panose="02010609060101010101" pitchFamily="49" charset="-122"/>
            </a:endParaRPr>
          </a:p>
          <a:p>
            <a:pPr marL="0" indent="0" algn="ctr">
              <a:buNone/>
            </a:pPr>
            <a:endParaRPr lang="en-US" altLang="zh-CN" sz="1800" b="1" dirty="0" smtClean="0"/>
          </a:p>
          <a:p>
            <a:pPr marL="0" indent="0">
              <a:lnSpc>
                <a:spcPct val="170000"/>
              </a:lnSpc>
              <a:buNone/>
            </a:pPr>
            <a:r>
              <a:rPr lang="zh-CN" altLang="en-US" sz="2400" b="1" dirty="0"/>
              <a:t>二、</a:t>
            </a:r>
            <a:r>
              <a:rPr lang="en-US" altLang="zh-CN" sz="2400" b="1" dirty="0"/>
              <a:t>P2P</a:t>
            </a:r>
            <a:r>
              <a:rPr lang="zh-CN" altLang="en-US" sz="2400" b="1" dirty="0"/>
              <a:t>网络借贷平台的风险</a:t>
            </a:r>
            <a:r>
              <a:rPr lang="zh-CN" altLang="en-US" sz="2400" b="1" dirty="0" smtClean="0"/>
              <a:t>管理</a:t>
            </a:r>
            <a:endParaRPr lang="en-US" altLang="zh-CN" sz="2400" b="1" dirty="0" smtClean="0"/>
          </a:p>
          <a:p>
            <a:pPr marL="0" indent="0">
              <a:lnSpc>
                <a:spcPct val="170000"/>
              </a:lnSpc>
              <a:buNone/>
            </a:pPr>
            <a:r>
              <a:rPr lang="zh-CN" altLang="en-US" sz="2400" b="1" dirty="0"/>
              <a:t>（二）设立担保机制</a:t>
            </a:r>
            <a:endParaRPr lang="zh-CN" altLang="en-US" sz="2400" b="1" dirty="0"/>
          </a:p>
          <a:p>
            <a:pPr marL="0" indent="0">
              <a:lnSpc>
                <a:spcPct val="170000"/>
              </a:lnSpc>
              <a:buNone/>
            </a:pPr>
            <a:r>
              <a:rPr lang="en-US" altLang="zh-CN" sz="2800" b="1" dirty="0" smtClean="0"/>
              <a:t>    2</a:t>
            </a:r>
            <a:r>
              <a:rPr lang="en-US" altLang="zh-CN" sz="2800" b="1" dirty="0"/>
              <a:t>.</a:t>
            </a:r>
            <a:r>
              <a:rPr lang="zh-CN" altLang="en-US" sz="2800" b="1" dirty="0"/>
              <a:t>关联方</a:t>
            </a:r>
            <a:r>
              <a:rPr lang="zh-CN" altLang="en-US" sz="2800" b="1" dirty="0" smtClean="0"/>
              <a:t>担保</a:t>
            </a:r>
            <a:endParaRPr lang="en-US" altLang="zh-CN" sz="2800" b="1" dirty="0" smtClean="0"/>
          </a:p>
          <a:p>
            <a:pPr marL="0" indent="0">
              <a:lnSpc>
                <a:spcPct val="170000"/>
              </a:lnSpc>
              <a:buNone/>
            </a:pPr>
            <a:r>
              <a:rPr lang="zh-CN" altLang="en-US" sz="2800" dirty="0" smtClean="0"/>
              <a:t>    </a:t>
            </a:r>
            <a:r>
              <a:rPr lang="zh-CN" altLang="en-US" sz="2800" dirty="0"/>
              <a:t>这</a:t>
            </a:r>
            <a:r>
              <a:rPr lang="zh-CN" altLang="en-US" sz="2800" dirty="0" smtClean="0"/>
              <a:t>是</a:t>
            </a:r>
            <a:r>
              <a:rPr lang="zh-CN" altLang="en-US" sz="2800" dirty="0"/>
              <a:t>发生于有关联的或者间接</a:t>
            </a:r>
            <a:r>
              <a:rPr lang="zh-CN" altLang="en-US" sz="2800" dirty="0">
                <a:solidFill>
                  <a:srgbClr val="251BF7"/>
                </a:solidFill>
              </a:rPr>
              <a:t>关联企业之间的担保</a:t>
            </a:r>
            <a:r>
              <a:rPr lang="zh-CN" altLang="en-US" sz="2800" dirty="0"/>
              <a:t>。此外，也有一部分融资性</a:t>
            </a:r>
            <a:r>
              <a:rPr lang="zh-CN" altLang="en-US" sz="2800" dirty="0">
                <a:solidFill>
                  <a:srgbClr val="251BF7"/>
                </a:solidFill>
              </a:rPr>
              <a:t>担保公司控股或者参股</a:t>
            </a:r>
            <a:r>
              <a:rPr lang="en-US" altLang="zh-CN" sz="2800" dirty="0" smtClean="0">
                <a:solidFill>
                  <a:srgbClr val="251BF7"/>
                </a:solidFill>
              </a:rPr>
              <a:t>P2P</a:t>
            </a:r>
            <a:r>
              <a:rPr lang="zh-CN" altLang="en-US" sz="2800" dirty="0" smtClean="0">
                <a:solidFill>
                  <a:srgbClr val="251BF7"/>
                </a:solidFill>
              </a:rPr>
              <a:t>平台</a:t>
            </a:r>
            <a:r>
              <a:rPr lang="zh-CN" altLang="en-US" sz="2800" dirty="0"/>
              <a:t>，从而对</a:t>
            </a:r>
            <a:r>
              <a:rPr lang="en-US" altLang="zh-CN" sz="2800" dirty="0"/>
              <a:t>P2P</a:t>
            </a:r>
            <a:r>
              <a:rPr lang="zh-CN" altLang="en-US" sz="2800" dirty="0"/>
              <a:t>网络借贷平台提供关联方担保。</a:t>
            </a:r>
            <a:r>
              <a:rPr lang="zh-CN" altLang="en-US" sz="2800" dirty="0" smtClean="0"/>
              <a:t>。</a:t>
            </a:r>
            <a:endParaRPr lang="en-US" altLang="zh-CN" sz="2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第二节 </a:t>
            </a:r>
            <a:r>
              <a:rPr lang="en-US" altLang="zh-CN" b="1" dirty="0">
                <a:latin typeface="楷体" panose="02010609060101010101" pitchFamily="49" charset="-122"/>
                <a:ea typeface="楷体" panose="02010609060101010101" pitchFamily="49" charset="-122"/>
              </a:rPr>
              <a:t>P2P</a:t>
            </a:r>
            <a:r>
              <a:rPr lang="zh-CN" altLang="en-US" b="1" dirty="0">
                <a:latin typeface="楷体" panose="02010609060101010101" pitchFamily="49" charset="-122"/>
                <a:ea typeface="楷体" panose="02010609060101010101" pitchFamily="49" charset="-122"/>
              </a:rPr>
              <a:t>网络借贷平台的风险及风险</a:t>
            </a:r>
            <a:r>
              <a:rPr lang="zh-CN" altLang="en-US" b="1" dirty="0" smtClean="0">
                <a:latin typeface="楷体" panose="02010609060101010101" pitchFamily="49" charset="-122"/>
                <a:ea typeface="楷体" panose="02010609060101010101" pitchFamily="49" charset="-122"/>
              </a:rPr>
              <a:t>管理</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2000" b="1" dirty="0" smtClean="0"/>
          </a:p>
          <a:p>
            <a:pPr marL="0" indent="0">
              <a:lnSpc>
                <a:spcPct val="170000"/>
              </a:lnSpc>
              <a:buNone/>
            </a:pPr>
            <a:r>
              <a:rPr lang="zh-CN" altLang="en-US" sz="2800" b="1" dirty="0"/>
              <a:t>二、</a:t>
            </a:r>
            <a:r>
              <a:rPr lang="en-US" altLang="zh-CN" sz="2800" b="1" dirty="0"/>
              <a:t>P2P</a:t>
            </a:r>
            <a:r>
              <a:rPr lang="zh-CN" altLang="en-US" sz="2800" b="1" dirty="0"/>
              <a:t>网络借贷平台的风险</a:t>
            </a:r>
            <a:r>
              <a:rPr lang="zh-CN" altLang="en-US" sz="2800" b="1" dirty="0" smtClean="0"/>
              <a:t>管理</a:t>
            </a:r>
            <a:endParaRPr lang="en-US" altLang="zh-CN" sz="2800" b="1" dirty="0" smtClean="0"/>
          </a:p>
          <a:p>
            <a:pPr marL="0" indent="0">
              <a:lnSpc>
                <a:spcPct val="170000"/>
              </a:lnSpc>
              <a:buNone/>
            </a:pPr>
            <a:r>
              <a:rPr lang="zh-CN" altLang="en-US" sz="2800" b="1" dirty="0"/>
              <a:t>（二）设立担保机制</a:t>
            </a:r>
            <a:endParaRPr lang="zh-CN" altLang="en-US" sz="2800" b="1" dirty="0"/>
          </a:p>
          <a:p>
            <a:pPr marL="0" indent="0">
              <a:lnSpc>
                <a:spcPct val="170000"/>
              </a:lnSpc>
              <a:buNone/>
            </a:pPr>
            <a:r>
              <a:rPr lang="en-US" altLang="zh-CN" sz="2000" dirty="0" smtClean="0"/>
              <a:t>    </a:t>
            </a:r>
            <a:r>
              <a:rPr lang="en-US" altLang="zh-CN" sz="2800" b="1" dirty="0" smtClean="0"/>
              <a:t>3</a:t>
            </a:r>
            <a:r>
              <a:rPr lang="en-US" altLang="zh-CN" sz="2800" b="1" dirty="0"/>
              <a:t>.</a:t>
            </a:r>
            <a:r>
              <a:rPr lang="zh-CN" altLang="en-US" sz="2800" b="1" dirty="0"/>
              <a:t>第三方</a:t>
            </a:r>
            <a:r>
              <a:rPr lang="zh-CN" altLang="en-US" sz="2800" b="1" dirty="0" smtClean="0"/>
              <a:t>担保</a:t>
            </a:r>
            <a:endParaRPr lang="en-US" altLang="zh-CN" sz="2800" b="1" dirty="0" smtClean="0"/>
          </a:p>
          <a:p>
            <a:pPr marL="0" indent="0">
              <a:lnSpc>
                <a:spcPct val="170000"/>
              </a:lnSpc>
              <a:buNone/>
            </a:pPr>
            <a:r>
              <a:rPr lang="zh-CN" altLang="en-US" sz="2800" dirty="0" smtClean="0"/>
              <a:t>    这种</a:t>
            </a:r>
            <a:r>
              <a:rPr lang="zh-CN" altLang="en-US" sz="2800" dirty="0"/>
              <a:t>模式受担保公司资金实力的限制，担保范围有限。并且，一些</a:t>
            </a:r>
            <a:r>
              <a:rPr lang="zh-CN" altLang="en-US" sz="2800" dirty="0">
                <a:solidFill>
                  <a:srgbClr val="251BF7"/>
                </a:solidFill>
              </a:rPr>
              <a:t>担保公司还要求</a:t>
            </a:r>
            <a:r>
              <a:rPr lang="en-US" altLang="zh-CN" sz="2800" dirty="0">
                <a:solidFill>
                  <a:srgbClr val="251BF7"/>
                </a:solidFill>
              </a:rPr>
              <a:t>P2P</a:t>
            </a:r>
            <a:r>
              <a:rPr lang="zh-CN" altLang="en-US" sz="2800" dirty="0">
                <a:solidFill>
                  <a:srgbClr val="251BF7"/>
                </a:solidFill>
              </a:rPr>
              <a:t>网络借贷平台自身提供反担保</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第二节 </a:t>
            </a:r>
            <a:r>
              <a:rPr lang="en-US" altLang="zh-CN" b="1" dirty="0">
                <a:latin typeface="楷体" panose="02010609060101010101" pitchFamily="49" charset="-122"/>
                <a:ea typeface="楷体" panose="02010609060101010101" pitchFamily="49" charset="-122"/>
              </a:rPr>
              <a:t>P2P</a:t>
            </a:r>
            <a:r>
              <a:rPr lang="zh-CN" altLang="en-US" b="1" dirty="0">
                <a:latin typeface="楷体" panose="02010609060101010101" pitchFamily="49" charset="-122"/>
                <a:ea typeface="楷体" panose="02010609060101010101" pitchFamily="49" charset="-122"/>
              </a:rPr>
              <a:t>网络借贷平台的风险及风险</a:t>
            </a:r>
            <a:r>
              <a:rPr lang="zh-CN" altLang="en-US" b="1" dirty="0" smtClean="0">
                <a:latin typeface="楷体" panose="02010609060101010101" pitchFamily="49" charset="-122"/>
                <a:ea typeface="楷体" panose="02010609060101010101" pitchFamily="49" charset="-122"/>
              </a:rPr>
              <a:t>管理</a:t>
            </a:r>
            <a:endParaRPr lang="en-US" altLang="zh-CN" sz="2000" b="1" dirty="0" smtClean="0"/>
          </a:p>
          <a:p>
            <a:pPr marL="0" indent="0">
              <a:lnSpc>
                <a:spcPct val="170000"/>
              </a:lnSpc>
              <a:buNone/>
            </a:pPr>
            <a:r>
              <a:rPr lang="zh-CN" altLang="en-US" sz="2800" b="1" dirty="0"/>
              <a:t>二、</a:t>
            </a:r>
            <a:r>
              <a:rPr lang="en-US" altLang="zh-CN" sz="2800" b="1" dirty="0"/>
              <a:t>P2P</a:t>
            </a:r>
            <a:r>
              <a:rPr lang="zh-CN" altLang="en-US" sz="2800" b="1" dirty="0"/>
              <a:t>网络借贷平台的风险</a:t>
            </a:r>
            <a:r>
              <a:rPr lang="zh-CN" altLang="en-US" sz="2800" b="1" dirty="0" smtClean="0"/>
              <a:t>管理</a:t>
            </a:r>
            <a:endParaRPr lang="en-US" altLang="zh-CN" sz="2800" b="1" dirty="0" smtClean="0"/>
          </a:p>
          <a:p>
            <a:pPr marL="0" indent="0">
              <a:lnSpc>
                <a:spcPct val="170000"/>
              </a:lnSpc>
              <a:buNone/>
            </a:pPr>
            <a:r>
              <a:rPr lang="zh-CN" altLang="en-US" sz="2800" b="1" dirty="0"/>
              <a:t>（三）提取风险</a:t>
            </a:r>
            <a:r>
              <a:rPr lang="zh-CN" altLang="en-US" sz="2800" b="1" dirty="0" smtClean="0"/>
              <a:t>准备金</a:t>
            </a:r>
            <a:endParaRPr lang="en-US" altLang="zh-CN" sz="2800" b="1" dirty="0" smtClean="0"/>
          </a:p>
          <a:p>
            <a:pPr marL="0" indent="0">
              <a:buNone/>
            </a:pPr>
            <a:r>
              <a:rPr lang="en-US" altLang="zh-CN" sz="2400" b="1" dirty="0"/>
              <a:t> </a:t>
            </a:r>
            <a:r>
              <a:rPr lang="en-US" altLang="zh-CN" sz="2400" b="1" dirty="0" smtClean="0"/>
              <a:t>   </a:t>
            </a:r>
            <a:r>
              <a:rPr lang="zh-CN" altLang="en-US" sz="2800" dirty="0" smtClean="0"/>
              <a:t>每</a:t>
            </a:r>
            <a:r>
              <a:rPr lang="zh-CN" altLang="en-US" sz="2800" dirty="0"/>
              <a:t>笔交易成交时，</a:t>
            </a:r>
            <a:r>
              <a:rPr lang="en-US" altLang="zh-CN" sz="2800" dirty="0"/>
              <a:t>P2P</a:t>
            </a:r>
            <a:r>
              <a:rPr lang="zh-CN" altLang="en-US" sz="2800" dirty="0"/>
              <a:t>网络借贷平台都要</a:t>
            </a:r>
            <a:r>
              <a:rPr lang="zh-CN" altLang="en-US" sz="2800" dirty="0">
                <a:solidFill>
                  <a:srgbClr val="251BF7"/>
                </a:solidFill>
              </a:rPr>
              <a:t>按比例提取一定的利息管理费放入“风险准备金账户”</a:t>
            </a:r>
            <a:r>
              <a:rPr lang="zh-CN" altLang="en-US" sz="2800" dirty="0"/>
              <a:t>。当借款出现逾期时，</a:t>
            </a:r>
            <a:r>
              <a:rPr lang="en-US" altLang="zh-CN" sz="2800" dirty="0"/>
              <a:t>P2P</a:t>
            </a:r>
            <a:r>
              <a:rPr lang="zh-CN" altLang="en-US" sz="2800" dirty="0"/>
              <a:t>网络借贷平台根据本息保障规则通过“风险准备金”向投资者支付其垫付的部分或者全部本息。为了防止</a:t>
            </a:r>
            <a:r>
              <a:rPr lang="en-US" altLang="zh-CN" sz="2800" dirty="0"/>
              <a:t>P2P</a:t>
            </a:r>
            <a:r>
              <a:rPr lang="zh-CN" altLang="en-US" sz="2800" dirty="0"/>
              <a:t>网络借贷平台挪用风险准备金，需要将其自有资金和风险准备金进行分离，并由银行或第三方进行托管</a:t>
            </a:r>
            <a:r>
              <a:rPr lang="zh-CN" altLang="en-US" sz="2800" dirty="0" smtClean="0"/>
              <a:t>。但</a:t>
            </a:r>
            <a:r>
              <a:rPr lang="zh-CN" altLang="en-US" sz="2800" dirty="0"/>
              <a:t>这种模式的主要缺陷在于，部分</a:t>
            </a:r>
            <a:r>
              <a:rPr lang="en-US" altLang="zh-CN" sz="2800" dirty="0"/>
              <a:t>P2P</a:t>
            </a:r>
            <a:r>
              <a:rPr lang="zh-CN" altLang="en-US" sz="2800" dirty="0"/>
              <a:t>网络借贷平台的</a:t>
            </a:r>
            <a:r>
              <a:rPr lang="zh-CN" altLang="en-US" sz="2800" dirty="0">
                <a:solidFill>
                  <a:srgbClr val="251BF7"/>
                </a:solidFill>
              </a:rPr>
              <a:t>风险准备金提取比例较低，无法形成有效的保障</a:t>
            </a:r>
            <a:r>
              <a:rPr lang="zh-CN" altLang="en-US" sz="2800" dirty="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第二节 </a:t>
            </a:r>
            <a:r>
              <a:rPr lang="en-US" altLang="zh-CN" b="1" dirty="0">
                <a:latin typeface="楷体" panose="02010609060101010101" pitchFamily="49" charset="-122"/>
                <a:ea typeface="楷体" panose="02010609060101010101" pitchFamily="49" charset="-122"/>
              </a:rPr>
              <a:t>P2P</a:t>
            </a:r>
            <a:r>
              <a:rPr lang="zh-CN" altLang="en-US" b="1" dirty="0">
                <a:latin typeface="楷体" panose="02010609060101010101" pitchFamily="49" charset="-122"/>
                <a:ea typeface="楷体" panose="02010609060101010101" pitchFamily="49" charset="-122"/>
              </a:rPr>
              <a:t>网络借贷平台的风险及风险</a:t>
            </a:r>
            <a:r>
              <a:rPr lang="zh-CN" altLang="en-US" b="1" dirty="0" smtClean="0">
                <a:latin typeface="楷体" panose="02010609060101010101" pitchFamily="49" charset="-122"/>
                <a:ea typeface="楷体" panose="02010609060101010101" pitchFamily="49" charset="-122"/>
              </a:rPr>
              <a:t>管理</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2000" b="1" dirty="0" smtClean="0"/>
          </a:p>
          <a:p>
            <a:pPr marL="0" indent="0">
              <a:lnSpc>
                <a:spcPct val="170000"/>
              </a:lnSpc>
              <a:buNone/>
            </a:pPr>
            <a:r>
              <a:rPr lang="zh-CN" altLang="en-US" sz="2800" b="1" dirty="0"/>
              <a:t>二、</a:t>
            </a:r>
            <a:r>
              <a:rPr lang="en-US" altLang="zh-CN" sz="2800" b="1" dirty="0"/>
              <a:t>P2P</a:t>
            </a:r>
            <a:r>
              <a:rPr lang="zh-CN" altLang="en-US" sz="2800" b="1" dirty="0"/>
              <a:t>网络借贷平台的风险</a:t>
            </a:r>
            <a:r>
              <a:rPr lang="zh-CN" altLang="en-US" sz="2800" b="1" dirty="0" smtClean="0"/>
              <a:t>管理</a:t>
            </a:r>
            <a:endParaRPr lang="en-US" altLang="zh-CN" sz="2800" b="1" dirty="0" smtClean="0"/>
          </a:p>
          <a:p>
            <a:pPr marL="0" indent="0">
              <a:lnSpc>
                <a:spcPct val="170000"/>
              </a:lnSpc>
              <a:buNone/>
            </a:pPr>
            <a:r>
              <a:rPr lang="zh-CN" altLang="en-US" sz="2800" b="1" dirty="0"/>
              <a:t>（四）与保险公司建立</a:t>
            </a:r>
            <a:r>
              <a:rPr lang="zh-CN" altLang="en-US" sz="2800" b="1" dirty="0" smtClean="0"/>
              <a:t>合作</a:t>
            </a:r>
            <a:endParaRPr lang="en-US" altLang="zh-CN" sz="2800" b="1" dirty="0" smtClean="0"/>
          </a:p>
          <a:p>
            <a:pPr marL="0" indent="0">
              <a:buNone/>
            </a:pPr>
            <a:r>
              <a:rPr lang="en-US" altLang="zh-CN" sz="2400" b="1" dirty="0"/>
              <a:t> </a:t>
            </a:r>
            <a:r>
              <a:rPr lang="en-US" altLang="zh-CN" sz="2400" b="1" dirty="0" smtClean="0"/>
              <a:t>   </a:t>
            </a:r>
            <a:r>
              <a:rPr lang="zh-CN" altLang="en-US" sz="2800" dirty="0" smtClean="0"/>
              <a:t>为了</a:t>
            </a:r>
            <a:r>
              <a:rPr lang="zh-CN" altLang="en-US" sz="2800" dirty="0"/>
              <a:t>分散风险，一些</a:t>
            </a:r>
            <a:r>
              <a:rPr lang="en-US" altLang="zh-CN" sz="2800" dirty="0"/>
              <a:t>P2P</a:t>
            </a:r>
            <a:r>
              <a:rPr lang="zh-CN" altLang="en-US" sz="2800" dirty="0"/>
              <a:t>网络借贷平台开始</a:t>
            </a:r>
            <a:r>
              <a:rPr lang="zh-CN" altLang="en-US" sz="2800" dirty="0">
                <a:solidFill>
                  <a:srgbClr val="251BF7"/>
                </a:solidFill>
              </a:rPr>
              <a:t>引入保险公司</a:t>
            </a:r>
            <a:r>
              <a:rPr lang="zh-CN" altLang="en-US" sz="2800" dirty="0"/>
              <a:t>，以此来吸引更多的出借人，扩大交易规模，同时还能保证自身资金的安全性</a:t>
            </a:r>
            <a:r>
              <a:rPr lang="zh-CN" altLang="en-US" sz="2800" dirty="0" smtClean="0"/>
              <a:t>。保险公司</a:t>
            </a:r>
            <a:r>
              <a:rPr lang="zh-CN" altLang="en-US" sz="2800" dirty="0"/>
              <a:t>的资金实力比担保公司更强，能够部分转移</a:t>
            </a:r>
            <a:r>
              <a:rPr lang="en-US" altLang="zh-CN" sz="2800" dirty="0"/>
              <a:t>P2P</a:t>
            </a:r>
            <a:r>
              <a:rPr lang="zh-CN" altLang="en-US" sz="2800" dirty="0"/>
              <a:t>网络借贷平台的借贷风险。实际操作中，被保险人可能是</a:t>
            </a:r>
            <a:r>
              <a:rPr lang="en-US" altLang="zh-CN" sz="2800" dirty="0"/>
              <a:t>P2P</a:t>
            </a:r>
            <a:r>
              <a:rPr lang="zh-CN" altLang="en-US" sz="2800" dirty="0"/>
              <a:t>网络借贷平台、合作金融机构、出借人和借款人</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第二节 </a:t>
            </a:r>
            <a:r>
              <a:rPr lang="en-US" altLang="zh-CN" b="1" dirty="0">
                <a:latin typeface="楷体" panose="02010609060101010101" pitchFamily="49" charset="-122"/>
                <a:ea typeface="楷体" panose="02010609060101010101" pitchFamily="49" charset="-122"/>
              </a:rPr>
              <a:t>P2P</a:t>
            </a:r>
            <a:r>
              <a:rPr lang="zh-CN" altLang="en-US" b="1" dirty="0">
                <a:latin typeface="楷体" panose="02010609060101010101" pitchFamily="49" charset="-122"/>
                <a:ea typeface="楷体" panose="02010609060101010101" pitchFamily="49" charset="-122"/>
              </a:rPr>
              <a:t>网络借贷平台的风险及风险</a:t>
            </a:r>
            <a:r>
              <a:rPr lang="zh-CN" altLang="en-US" b="1" dirty="0" smtClean="0">
                <a:latin typeface="楷体" panose="02010609060101010101" pitchFamily="49" charset="-122"/>
                <a:ea typeface="楷体" panose="02010609060101010101" pitchFamily="49" charset="-122"/>
              </a:rPr>
              <a:t>管理</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2000" b="1" dirty="0" smtClean="0"/>
          </a:p>
          <a:p>
            <a:pPr marL="0" indent="0">
              <a:lnSpc>
                <a:spcPct val="170000"/>
              </a:lnSpc>
              <a:buNone/>
            </a:pPr>
            <a:r>
              <a:rPr lang="zh-CN" altLang="en-US" sz="2800" b="1" dirty="0"/>
              <a:t>二、</a:t>
            </a:r>
            <a:r>
              <a:rPr lang="en-US" altLang="zh-CN" sz="2800" b="1" dirty="0"/>
              <a:t>P2P</a:t>
            </a:r>
            <a:r>
              <a:rPr lang="zh-CN" altLang="en-US" sz="2800" b="1" dirty="0"/>
              <a:t>网络借贷平台的风险</a:t>
            </a:r>
            <a:r>
              <a:rPr lang="zh-CN" altLang="en-US" sz="2800" b="1" dirty="0" smtClean="0"/>
              <a:t>管理</a:t>
            </a:r>
            <a:endParaRPr lang="en-US" altLang="zh-CN" sz="2800" b="1" dirty="0" smtClean="0"/>
          </a:p>
          <a:p>
            <a:pPr marL="0" indent="0">
              <a:lnSpc>
                <a:spcPct val="170000"/>
              </a:lnSpc>
              <a:buNone/>
            </a:pPr>
            <a:r>
              <a:rPr lang="zh-CN" altLang="en-US" sz="2800" b="1" dirty="0"/>
              <a:t>（五）多样化增信手</a:t>
            </a:r>
            <a:r>
              <a:rPr lang="zh-CN" altLang="en-US" sz="2800" b="1" dirty="0" smtClean="0"/>
              <a:t>段</a:t>
            </a:r>
            <a:endParaRPr lang="en-US" altLang="zh-CN" sz="2800" b="1" dirty="0" smtClean="0"/>
          </a:p>
          <a:p>
            <a:pPr marL="0" indent="0">
              <a:buNone/>
            </a:pPr>
            <a:r>
              <a:rPr lang="zh-CN" altLang="en-US" sz="2800" dirty="0" smtClean="0"/>
              <a:t>     这些增</a:t>
            </a:r>
            <a:r>
              <a:rPr lang="zh-CN" altLang="en-US" sz="2800" dirty="0"/>
              <a:t>信手段，包括</a:t>
            </a:r>
            <a:r>
              <a:rPr lang="zh-CN" altLang="en-US" sz="2800" u="sng" dirty="0"/>
              <a:t>借款人信用评级及适用的抵押品</a:t>
            </a:r>
            <a:r>
              <a:rPr lang="zh-CN" altLang="en-US" sz="2800" dirty="0"/>
              <a:t>、市场化</a:t>
            </a:r>
            <a:r>
              <a:rPr lang="zh-CN" altLang="en-US" sz="2800" u="sng" dirty="0"/>
              <a:t>资产转让平台、收益权质押、流动性风险准备金</a:t>
            </a:r>
            <a:r>
              <a:rPr lang="zh-CN" altLang="en-US" sz="2800" dirty="0"/>
              <a:t>等。发挥</a:t>
            </a:r>
            <a:r>
              <a:rPr lang="zh-CN" altLang="en-US" sz="2800" u="sng" dirty="0"/>
              <a:t>行业协会组织</a:t>
            </a:r>
            <a:r>
              <a:rPr lang="zh-CN" altLang="en-US" sz="2800" dirty="0"/>
              <a:t>优势，提供合作共享的信用数据库，避免各家</a:t>
            </a:r>
            <a:r>
              <a:rPr lang="en-US" altLang="zh-CN" sz="2800" dirty="0"/>
              <a:t>P2P</a:t>
            </a:r>
            <a:r>
              <a:rPr lang="zh-CN" altLang="en-US" sz="2800" dirty="0"/>
              <a:t>网络借贷平台恶性竞争</a:t>
            </a:r>
            <a:r>
              <a:rPr lang="zh-CN" altLang="en-US" sz="2800" dirty="0" smtClean="0"/>
              <a:t>。构建</a:t>
            </a:r>
            <a:r>
              <a:rPr lang="zh-CN" altLang="en-US" sz="2800" dirty="0"/>
              <a:t>开放式的</a:t>
            </a:r>
            <a:r>
              <a:rPr lang="zh-CN" altLang="en-US" sz="2800" u="sng" dirty="0"/>
              <a:t>全社会互联网金融征信</a:t>
            </a:r>
            <a:r>
              <a:rPr lang="zh-CN" altLang="en-US" sz="2800" u="sng" dirty="0" smtClean="0"/>
              <a:t>体系</a:t>
            </a:r>
            <a:r>
              <a:rPr lang="zh-CN" altLang="en-US" sz="2800" dirty="0" smtClean="0"/>
              <a:t>。</a:t>
            </a:r>
            <a:r>
              <a:rPr lang="zh-CN" altLang="en-US" sz="2800" dirty="0"/>
              <a:t>鼓励</a:t>
            </a:r>
            <a:r>
              <a:rPr lang="zh-CN" altLang="en-US" sz="2800" u="sng" dirty="0"/>
              <a:t>第三方评级机构</a:t>
            </a:r>
            <a:r>
              <a:rPr lang="zh-CN" altLang="en-US" sz="2800" dirty="0"/>
              <a:t>尽快规范对</a:t>
            </a:r>
            <a:r>
              <a:rPr lang="en-US" altLang="zh-CN" sz="2800" dirty="0"/>
              <a:t>P2P</a:t>
            </a:r>
            <a:r>
              <a:rPr lang="zh-CN" altLang="en-US" sz="2800" dirty="0"/>
              <a:t>网络借贷平台相关的信用</a:t>
            </a:r>
            <a:r>
              <a:rPr lang="zh-CN" altLang="en-US" sz="2800" dirty="0" smtClean="0"/>
              <a:t>评级。</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3" name="内容占位符 2"/>
          <p:cNvSpPr>
            <a:spLocks noGrp="1"/>
          </p:cNvSpPr>
          <p:nvPr>
            <p:ph idx="1"/>
          </p:nvPr>
        </p:nvSpPr>
        <p:spPr>
          <a:xfrm>
            <a:off x="457200" y="1268760"/>
            <a:ext cx="8435280" cy="4857403"/>
          </a:xfrm>
        </p:spPr>
        <p:txBody>
          <a:bodyPr>
            <a:normAutofit fontScale="92500" lnSpcReduction="10000"/>
          </a:bodyPr>
          <a:lstStyle/>
          <a:p>
            <a:pPr marL="0" indent="0">
              <a:buNone/>
            </a:pPr>
            <a:endParaRPr lang="en-US" altLang="zh-CN" dirty="0" smtClean="0"/>
          </a:p>
          <a:p>
            <a:pPr>
              <a:lnSpc>
                <a:spcPct val="150000"/>
              </a:lnSpc>
            </a:pPr>
            <a:r>
              <a:rPr lang="zh-CN" altLang="en-US" sz="2800" dirty="0"/>
              <a:t>互联网金融为传统金融行业带来了</a:t>
            </a:r>
            <a:r>
              <a:rPr lang="zh-CN" altLang="en-US" sz="2800" dirty="0">
                <a:solidFill>
                  <a:srgbClr val="251BF7"/>
                </a:solidFill>
              </a:rPr>
              <a:t>新的活力</a:t>
            </a:r>
            <a:r>
              <a:rPr lang="zh-CN" altLang="en-US" sz="2800" dirty="0"/>
              <a:t>，但同时也带来了</a:t>
            </a:r>
            <a:r>
              <a:rPr lang="zh-CN" altLang="en-US" sz="2800" dirty="0">
                <a:solidFill>
                  <a:srgbClr val="251BF7"/>
                </a:solidFill>
              </a:rPr>
              <a:t>一些风险</a:t>
            </a:r>
            <a:r>
              <a:rPr lang="zh-CN" altLang="en-US" sz="2800" dirty="0"/>
              <a:t>。本章将介绍互联网</a:t>
            </a:r>
            <a:r>
              <a:rPr lang="zh-CN" altLang="en-US" sz="2800" dirty="0" smtClean="0"/>
              <a:t>金融主要</a:t>
            </a:r>
            <a:r>
              <a:rPr lang="zh-CN" altLang="en-US" sz="2800" dirty="0" smtClean="0">
                <a:solidFill>
                  <a:srgbClr val="251BF7"/>
                </a:solidFill>
              </a:rPr>
              <a:t>模式</a:t>
            </a:r>
            <a:r>
              <a:rPr lang="zh-CN" altLang="en-US" sz="2800" dirty="0"/>
              <a:t>、</a:t>
            </a:r>
            <a:r>
              <a:rPr lang="zh-CN" altLang="en-US" sz="2800" dirty="0">
                <a:solidFill>
                  <a:srgbClr val="251BF7"/>
                </a:solidFill>
              </a:rPr>
              <a:t>特征</a:t>
            </a:r>
            <a:r>
              <a:rPr lang="zh-CN" altLang="en-US" sz="2800" dirty="0"/>
              <a:t>，现有的风险</a:t>
            </a:r>
            <a:r>
              <a:rPr lang="zh-CN" altLang="en-US" sz="2800" dirty="0">
                <a:solidFill>
                  <a:srgbClr val="251BF7"/>
                </a:solidFill>
              </a:rPr>
              <a:t>管理手段</a:t>
            </a:r>
            <a:r>
              <a:rPr lang="zh-CN" altLang="en-US" sz="2800" dirty="0"/>
              <a:t>，我国互联网金融风险的</a:t>
            </a:r>
            <a:r>
              <a:rPr lang="zh-CN" altLang="en-US" sz="2800" dirty="0">
                <a:solidFill>
                  <a:srgbClr val="251BF7"/>
                </a:solidFill>
              </a:rPr>
              <a:t>监管</a:t>
            </a:r>
            <a:r>
              <a:rPr lang="zh-CN" altLang="en-US" sz="2800" dirty="0"/>
              <a:t>现状，以及</a:t>
            </a:r>
            <a:r>
              <a:rPr lang="zh-CN" altLang="en-US" sz="2800" dirty="0">
                <a:solidFill>
                  <a:srgbClr val="251BF7"/>
                </a:solidFill>
              </a:rPr>
              <a:t>防范</a:t>
            </a:r>
            <a:r>
              <a:rPr lang="zh-CN" altLang="en-US" sz="2800" dirty="0"/>
              <a:t>和管理互联网金融风险的新方法</a:t>
            </a:r>
            <a:r>
              <a:rPr lang="zh-CN" altLang="en-US" sz="2800" dirty="0" smtClean="0"/>
              <a:t>。</a:t>
            </a:r>
            <a:endParaRPr lang="en-US" altLang="zh-CN" sz="2800" dirty="0" smtClean="0"/>
          </a:p>
          <a:p>
            <a:pPr>
              <a:lnSpc>
                <a:spcPct val="150000"/>
              </a:lnSpc>
            </a:pPr>
            <a:r>
              <a:rPr lang="en-US" altLang="zh-CN" sz="2800" dirty="0" smtClean="0">
                <a:solidFill>
                  <a:srgbClr val="251BF7"/>
                </a:solidFill>
              </a:rPr>
              <a:t>P2P</a:t>
            </a:r>
            <a:r>
              <a:rPr lang="zh-CN" altLang="en-US" sz="2800" dirty="0">
                <a:solidFill>
                  <a:srgbClr val="251BF7"/>
                </a:solidFill>
              </a:rPr>
              <a:t>网络借贷</a:t>
            </a:r>
            <a:r>
              <a:rPr lang="zh-CN" altLang="en-US" sz="2800" dirty="0"/>
              <a:t>是互联网金融行业的重要业务形式之一，其给投资者带来了</a:t>
            </a:r>
            <a:r>
              <a:rPr lang="zh-CN" altLang="en-US" sz="2800" dirty="0">
                <a:solidFill>
                  <a:srgbClr val="251BF7"/>
                </a:solidFill>
              </a:rPr>
              <a:t>较高的收益</a:t>
            </a:r>
            <a:r>
              <a:rPr lang="zh-CN" altLang="en-US" sz="2800" dirty="0"/>
              <a:t>，但所带来的</a:t>
            </a:r>
            <a:r>
              <a:rPr lang="zh-CN" altLang="en-US" sz="2800" dirty="0">
                <a:solidFill>
                  <a:srgbClr val="251BF7"/>
                </a:solidFill>
              </a:rPr>
              <a:t>风险也不容小觑</a:t>
            </a:r>
            <a:r>
              <a:rPr lang="zh-CN" altLang="en-US" sz="2800" dirty="0"/>
              <a:t>。</a:t>
            </a:r>
            <a:r>
              <a:rPr lang="zh-CN" altLang="en-US" sz="2800" dirty="0">
                <a:solidFill>
                  <a:srgbClr val="251BF7"/>
                </a:solidFill>
              </a:rPr>
              <a:t>案例</a:t>
            </a:r>
            <a:r>
              <a:rPr lang="en-US" altLang="zh-CN" sz="2800" dirty="0">
                <a:solidFill>
                  <a:srgbClr val="251BF7"/>
                </a:solidFill>
              </a:rPr>
              <a:t>9-1</a:t>
            </a:r>
            <a:r>
              <a:rPr lang="zh-CN" altLang="en-US" sz="2800" dirty="0"/>
              <a:t>对此进行了</a:t>
            </a:r>
            <a:r>
              <a:rPr lang="zh-CN" altLang="en-US" sz="2800" dirty="0" smtClean="0"/>
              <a:t>说明。</a:t>
            </a:r>
            <a:endParaRPr lang="en-US" altLang="zh-CN" sz="2800" dirty="0" smtClean="0"/>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sz="2800" b="1" dirty="0">
                <a:solidFill>
                  <a:srgbClr val="FF0000"/>
                </a:solidFill>
                <a:latin typeface="楷体" panose="02010609060101010101" pitchFamily="49" charset="-122"/>
                <a:ea typeface="楷体" panose="02010609060101010101" pitchFamily="49" charset="-122"/>
              </a:rPr>
              <a:t>第三节 互联网支付平台的风险及风险管理</a:t>
            </a:r>
            <a:endParaRPr lang="en-US" altLang="zh-CN" sz="1800" b="1" dirty="0" smtClean="0">
              <a:solidFill>
                <a:srgbClr val="FF0000"/>
              </a:solidFill>
            </a:endParaRPr>
          </a:p>
          <a:p>
            <a:pPr marL="0" indent="0">
              <a:lnSpc>
                <a:spcPct val="170000"/>
              </a:lnSpc>
              <a:buNone/>
            </a:pPr>
            <a:r>
              <a:rPr lang="zh-CN" altLang="en-US" sz="2800" b="1" dirty="0"/>
              <a:t>一、互联网支付平台的</a:t>
            </a:r>
            <a:r>
              <a:rPr lang="zh-CN" altLang="en-US" sz="2800" b="1" dirty="0" smtClean="0">
                <a:solidFill>
                  <a:srgbClr val="C00000"/>
                </a:solidFill>
              </a:rPr>
              <a:t>风险</a:t>
            </a:r>
            <a:endParaRPr lang="en-US" altLang="zh-CN" sz="2800" b="1" dirty="0" smtClean="0">
              <a:solidFill>
                <a:srgbClr val="C00000"/>
              </a:solidFill>
            </a:endParaRPr>
          </a:p>
          <a:p>
            <a:pPr marL="0" indent="0">
              <a:lnSpc>
                <a:spcPct val="170000"/>
              </a:lnSpc>
              <a:buNone/>
            </a:pPr>
            <a:r>
              <a:rPr lang="zh-CN" altLang="en-US" sz="2800" b="1" dirty="0"/>
              <a:t>（一）操作</a:t>
            </a:r>
            <a:r>
              <a:rPr lang="zh-CN" altLang="en-US" sz="2800" b="1" dirty="0" smtClean="0"/>
              <a:t>风险</a:t>
            </a:r>
            <a:endParaRPr lang="en-US" altLang="zh-CN" sz="2800" b="1" dirty="0" smtClean="0"/>
          </a:p>
          <a:p>
            <a:pPr marL="0" indent="0">
              <a:buNone/>
            </a:pPr>
            <a:r>
              <a:rPr lang="zh-CN" altLang="en-US" sz="2000" dirty="0" smtClean="0"/>
              <a:t>    </a:t>
            </a:r>
            <a:r>
              <a:rPr lang="zh-CN" altLang="en-US" sz="2800" dirty="0" smtClean="0"/>
              <a:t>新</a:t>
            </a:r>
            <a:r>
              <a:rPr lang="zh-CN" altLang="en-US" sz="2800" dirty="0"/>
              <a:t>巴塞尔协议对于操作风险进行了界定。具体而言，互联网支付平台的操作风险包括以下几个方面的内容：</a:t>
            </a:r>
            <a:endParaRPr lang="zh-CN" altLang="en-US" sz="2800" dirty="0"/>
          </a:p>
          <a:p>
            <a:pPr marL="0" indent="0">
              <a:buNone/>
            </a:pPr>
            <a:r>
              <a:rPr lang="zh-CN" altLang="en-US" sz="2800" dirty="0"/>
              <a:t>（</a:t>
            </a:r>
            <a:r>
              <a:rPr lang="en-US" altLang="zh-CN" sz="2800" dirty="0"/>
              <a:t>1</a:t>
            </a:r>
            <a:r>
              <a:rPr lang="zh-CN" altLang="en-US" sz="2800" dirty="0"/>
              <a:t>）违规经营风险</a:t>
            </a:r>
            <a:r>
              <a:rPr lang="zh-CN" altLang="en-US" sz="2800" dirty="0" smtClean="0"/>
              <a:t>。</a:t>
            </a:r>
            <a:endParaRPr lang="en-US" altLang="zh-CN" sz="2800" dirty="0" smtClean="0"/>
          </a:p>
          <a:p>
            <a:pPr marL="0" indent="0">
              <a:buNone/>
            </a:pPr>
            <a:r>
              <a:rPr lang="zh-CN" altLang="en-US" sz="2800" dirty="0" smtClean="0"/>
              <a:t>（</a:t>
            </a:r>
            <a:r>
              <a:rPr lang="en-US" altLang="zh-CN" sz="2800" dirty="0"/>
              <a:t>2</a:t>
            </a:r>
            <a:r>
              <a:rPr lang="zh-CN" altLang="en-US" sz="2800" dirty="0"/>
              <a:t>）技术风险。网络安全、系统故障、数据存储和处理方面的</a:t>
            </a:r>
            <a:r>
              <a:rPr lang="zh-CN" altLang="en-US" sz="2800" dirty="0" smtClean="0"/>
              <a:t>问题。</a:t>
            </a:r>
            <a:endParaRPr lang="en-US" altLang="zh-CN" sz="2800" dirty="0" smtClean="0"/>
          </a:p>
          <a:p>
            <a:pPr marL="0" indent="0">
              <a:buNone/>
            </a:pPr>
            <a:r>
              <a:rPr lang="zh-CN" altLang="en-US" sz="2800" dirty="0" smtClean="0"/>
              <a:t>（</a:t>
            </a:r>
            <a:r>
              <a:rPr lang="en-US" altLang="zh-CN" sz="2800" dirty="0"/>
              <a:t>3</a:t>
            </a:r>
            <a:r>
              <a:rPr lang="zh-CN" altLang="en-US" sz="2800" dirty="0"/>
              <a:t>）洗钱和信用卡套现风险</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第三节 互联网支付平台的风险及风险</a:t>
            </a:r>
            <a:r>
              <a:rPr lang="zh-CN" altLang="en-US" b="1" dirty="0" smtClean="0">
                <a:latin typeface="楷体" panose="02010609060101010101" pitchFamily="49" charset="-122"/>
                <a:ea typeface="楷体" panose="02010609060101010101" pitchFamily="49" charset="-122"/>
              </a:rPr>
              <a:t>管理</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2000" b="1" dirty="0" smtClean="0"/>
          </a:p>
          <a:p>
            <a:pPr marL="0" indent="0">
              <a:lnSpc>
                <a:spcPct val="170000"/>
              </a:lnSpc>
              <a:buNone/>
            </a:pPr>
            <a:r>
              <a:rPr lang="zh-CN" altLang="en-US" sz="2800" b="1" dirty="0"/>
              <a:t>一、互联网支付平台的</a:t>
            </a:r>
            <a:r>
              <a:rPr lang="zh-CN" altLang="en-US" sz="2800" b="1" dirty="0" smtClean="0"/>
              <a:t>风险</a:t>
            </a:r>
            <a:endParaRPr lang="en-US" altLang="zh-CN" sz="2800" b="1" dirty="0" smtClean="0"/>
          </a:p>
          <a:p>
            <a:pPr marL="0" indent="0">
              <a:lnSpc>
                <a:spcPct val="170000"/>
              </a:lnSpc>
              <a:buNone/>
            </a:pPr>
            <a:r>
              <a:rPr lang="zh-CN" altLang="en-US" sz="2800" b="1" dirty="0"/>
              <a:t>（二）流动性</a:t>
            </a:r>
            <a:r>
              <a:rPr lang="zh-CN" altLang="en-US" sz="2800" b="1" dirty="0" smtClean="0"/>
              <a:t>风险</a:t>
            </a:r>
            <a:endParaRPr lang="en-US" altLang="zh-CN" sz="2800" b="1" dirty="0" smtClean="0"/>
          </a:p>
          <a:p>
            <a:pPr marL="0" indent="0">
              <a:lnSpc>
                <a:spcPct val="170000"/>
              </a:lnSpc>
              <a:buNone/>
            </a:pPr>
            <a:r>
              <a:rPr lang="zh-CN" altLang="en-US" sz="2400" dirty="0" smtClean="0"/>
              <a:t>    互联网</a:t>
            </a:r>
            <a:r>
              <a:rPr lang="zh-CN" altLang="en-US" sz="2400" dirty="0"/>
              <a:t>支付平台的流动性风险是指互联网支付平台因</a:t>
            </a:r>
            <a:r>
              <a:rPr lang="zh-CN" altLang="en-US" sz="2400" dirty="0">
                <a:solidFill>
                  <a:srgbClr val="251BF7"/>
                </a:solidFill>
              </a:rPr>
              <a:t>无法及时获得充足资金，或无法以合理成本及时获得充足资金</a:t>
            </a:r>
            <a:r>
              <a:rPr lang="zh-CN" altLang="en-US" sz="2400" dirty="0"/>
              <a:t>而不能按时履行支付义务（包括转账和提现）的风险</a:t>
            </a:r>
            <a:r>
              <a:rPr lang="zh-CN" altLang="en-US" sz="2400" dirty="0" smtClean="0"/>
              <a:t>。</a:t>
            </a:r>
            <a:endParaRPr lang="zh-CN" altLang="en-US" sz="24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40960" cy="6408712"/>
          </a:xfrm>
        </p:spPr>
        <p:txBody>
          <a:bodyPr>
            <a:noAutofit/>
          </a:bodyPr>
          <a:lstStyle/>
          <a:p>
            <a:pPr marL="0" indent="0">
              <a:buNone/>
            </a:pPr>
            <a:r>
              <a:rPr lang="zh-CN" altLang="en-US" sz="2000" dirty="0" smtClean="0"/>
              <a:t>        </a:t>
            </a:r>
            <a:r>
              <a:rPr lang="zh-CN" altLang="en-US" sz="2800" dirty="0" smtClean="0">
                <a:solidFill>
                  <a:srgbClr val="251BF7"/>
                </a:solidFill>
              </a:rPr>
              <a:t>现金</a:t>
            </a:r>
            <a:r>
              <a:rPr lang="zh-CN" altLang="en-US" sz="2800" dirty="0">
                <a:solidFill>
                  <a:srgbClr val="251BF7"/>
                </a:solidFill>
              </a:rPr>
              <a:t>管理能力</a:t>
            </a:r>
            <a:r>
              <a:rPr lang="zh-CN" altLang="en-US" sz="2800" dirty="0"/>
              <a:t>和</a:t>
            </a:r>
            <a:r>
              <a:rPr lang="zh-CN" altLang="en-US" sz="2800" dirty="0">
                <a:solidFill>
                  <a:srgbClr val="251BF7"/>
                </a:solidFill>
              </a:rPr>
              <a:t>盈利能力</a:t>
            </a:r>
            <a:r>
              <a:rPr lang="zh-CN" altLang="en-US" sz="2800" dirty="0"/>
              <a:t>是互联网支付平台</a:t>
            </a:r>
            <a:r>
              <a:rPr lang="zh-CN" altLang="en-US" sz="2800" dirty="0">
                <a:solidFill>
                  <a:srgbClr val="251BF7"/>
                </a:solidFill>
              </a:rPr>
              <a:t>必备的</a:t>
            </a:r>
            <a:r>
              <a:rPr lang="zh-CN" altLang="en-US" sz="2800" dirty="0" smtClean="0">
                <a:solidFill>
                  <a:srgbClr val="251BF7"/>
                </a:solidFill>
              </a:rPr>
              <a:t>能力</a:t>
            </a:r>
            <a:r>
              <a:rPr lang="zh-CN" altLang="en-US" sz="2800" dirty="0" smtClean="0"/>
              <a:t>。互联网</a:t>
            </a:r>
            <a:r>
              <a:rPr lang="zh-CN" altLang="en-US" sz="2800" dirty="0"/>
              <a:t>支付模式下的</a:t>
            </a:r>
            <a:r>
              <a:rPr lang="zh-CN" altLang="en-US" sz="2800" u="sng" dirty="0">
                <a:solidFill>
                  <a:srgbClr val="251BF7"/>
                </a:solidFill>
              </a:rPr>
              <a:t>备付金管理不善</a:t>
            </a:r>
            <a:r>
              <a:rPr lang="zh-CN" altLang="en-US" sz="2800" dirty="0"/>
              <a:t>是造成互联网支付平台</a:t>
            </a:r>
            <a:r>
              <a:rPr lang="zh-CN" altLang="en-US" sz="2800" u="sng" dirty="0">
                <a:solidFill>
                  <a:srgbClr val="251BF7"/>
                </a:solidFill>
              </a:rPr>
              <a:t>流动性风险</a:t>
            </a:r>
            <a:r>
              <a:rPr lang="zh-CN" altLang="en-US" sz="2800" dirty="0"/>
              <a:t>的主要原因</a:t>
            </a:r>
            <a:r>
              <a:rPr lang="zh-CN" altLang="en-US" sz="2800" dirty="0" smtClean="0"/>
              <a:t>。</a:t>
            </a:r>
            <a:endParaRPr lang="en-US" altLang="zh-CN" sz="2800" dirty="0" smtClean="0"/>
          </a:p>
          <a:p>
            <a:pPr marL="0" indent="0">
              <a:buNone/>
            </a:pPr>
            <a:r>
              <a:rPr lang="en-US" altLang="zh-CN" sz="2800" dirty="0" smtClean="0"/>
              <a:t>        2017</a:t>
            </a:r>
            <a:r>
              <a:rPr lang="zh-CN" altLang="en-US" sz="2800" dirty="0"/>
              <a:t>年</a:t>
            </a:r>
            <a:r>
              <a:rPr lang="en-US" altLang="zh-CN" sz="2800" dirty="0"/>
              <a:t>1</a:t>
            </a:r>
            <a:r>
              <a:rPr lang="zh-CN" altLang="en-US" sz="2800" dirty="0"/>
              <a:t>月，中国人民银行又进一步发布通知，规定自</a:t>
            </a:r>
            <a:r>
              <a:rPr lang="en-US" altLang="zh-CN" sz="2800" dirty="0"/>
              <a:t>2017</a:t>
            </a:r>
            <a:r>
              <a:rPr lang="zh-CN" altLang="en-US" sz="2800" dirty="0"/>
              <a:t>年</a:t>
            </a:r>
            <a:r>
              <a:rPr lang="en-US" altLang="zh-CN" sz="2800" dirty="0"/>
              <a:t>4</a:t>
            </a:r>
            <a:r>
              <a:rPr lang="zh-CN" altLang="en-US" sz="2800" dirty="0"/>
              <a:t>月</a:t>
            </a:r>
            <a:r>
              <a:rPr lang="en-US" altLang="zh-CN" sz="2800" dirty="0"/>
              <a:t>17</a:t>
            </a:r>
            <a:r>
              <a:rPr lang="zh-CN" altLang="en-US" sz="2800" dirty="0"/>
              <a:t>日起，支付机构</a:t>
            </a:r>
            <a:r>
              <a:rPr lang="zh-CN" altLang="en-US" sz="2800" u="sng" dirty="0">
                <a:solidFill>
                  <a:srgbClr val="251BF7"/>
                </a:solidFill>
              </a:rPr>
              <a:t>应将客户备付金按照一定比例缴存至指定银行的备付金专用存款账户</a:t>
            </a:r>
            <a:r>
              <a:rPr lang="zh-CN" altLang="en-US" sz="2800" dirty="0" smtClean="0"/>
              <a:t>。</a:t>
            </a:r>
            <a:endParaRPr lang="en-US" altLang="zh-CN" sz="2800" dirty="0" smtClean="0"/>
          </a:p>
          <a:p>
            <a:pPr marL="0" indent="0">
              <a:buNone/>
            </a:pPr>
            <a:r>
              <a:rPr lang="en-US" altLang="zh-CN" sz="2800" dirty="0">
                <a:solidFill>
                  <a:srgbClr val="251BF7"/>
                </a:solidFill>
              </a:rPr>
              <a:t> </a:t>
            </a:r>
            <a:r>
              <a:rPr lang="en-US" altLang="zh-CN" sz="2800" dirty="0" smtClean="0">
                <a:solidFill>
                  <a:srgbClr val="251BF7"/>
                </a:solidFill>
              </a:rPr>
              <a:t>       </a:t>
            </a:r>
            <a:r>
              <a:rPr lang="zh-CN" altLang="en-US" sz="2800" u="sng" dirty="0" smtClean="0">
                <a:solidFill>
                  <a:srgbClr val="251BF7"/>
                </a:solidFill>
              </a:rPr>
              <a:t>这</a:t>
            </a:r>
            <a:r>
              <a:rPr lang="zh-CN" altLang="en-US" sz="2800" u="sng" dirty="0">
                <a:solidFill>
                  <a:srgbClr val="251BF7"/>
                </a:solidFill>
              </a:rPr>
              <a:t>一规定</a:t>
            </a:r>
            <a:r>
              <a:rPr lang="zh-CN" altLang="en-US" sz="2800" dirty="0"/>
              <a:t>可能会进一步</a:t>
            </a:r>
            <a:r>
              <a:rPr lang="zh-CN" altLang="en-US" sz="2800" u="sng" dirty="0">
                <a:solidFill>
                  <a:srgbClr val="251BF7"/>
                </a:solidFill>
              </a:rPr>
              <a:t>加大互联网支付平台的潜在的流动性风险，其原因有三</a:t>
            </a:r>
            <a:r>
              <a:rPr lang="zh-CN" altLang="en-US" sz="2800" dirty="0" smtClean="0"/>
              <a:t>：</a:t>
            </a:r>
            <a:endParaRPr lang="en-US" altLang="zh-CN" sz="2800" dirty="0" smtClean="0"/>
          </a:p>
          <a:p>
            <a:pPr marL="0" indent="0">
              <a:buNone/>
            </a:pPr>
            <a:r>
              <a:rPr lang="zh-CN" altLang="en-US" sz="2800" dirty="0" smtClean="0"/>
              <a:t>（</a:t>
            </a:r>
            <a:r>
              <a:rPr lang="en-US" altLang="zh-CN" sz="2800" dirty="0"/>
              <a:t>1</a:t>
            </a:r>
            <a:r>
              <a:rPr lang="zh-CN" altLang="en-US" sz="2800" dirty="0"/>
              <a:t>）可能会出现客户异常</a:t>
            </a:r>
            <a:r>
              <a:rPr lang="zh-CN" altLang="en-US" sz="2800" dirty="0">
                <a:solidFill>
                  <a:srgbClr val="251BF7"/>
                </a:solidFill>
              </a:rPr>
              <a:t>挤兑</a:t>
            </a:r>
            <a:r>
              <a:rPr lang="zh-CN" altLang="en-US" sz="2800" dirty="0"/>
              <a:t>行为</a:t>
            </a:r>
            <a:r>
              <a:rPr lang="zh-CN" altLang="en-US" sz="2800" dirty="0" smtClean="0"/>
              <a:t>。</a:t>
            </a:r>
            <a:endParaRPr lang="en-US" altLang="zh-CN" sz="2800" dirty="0" smtClean="0"/>
          </a:p>
          <a:p>
            <a:pPr marL="0" indent="0">
              <a:buNone/>
            </a:pPr>
            <a:r>
              <a:rPr lang="zh-CN" altLang="en-US" sz="2800" dirty="0" smtClean="0"/>
              <a:t>（</a:t>
            </a:r>
            <a:r>
              <a:rPr lang="en-US" altLang="zh-CN" sz="2800" dirty="0" smtClean="0"/>
              <a:t>2</a:t>
            </a:r>
            <a:r>
              <a:rPr lang="zh-CN" altLang="en-US" sz="2800" dirty="0"/>
              <a:t>）一些互联网支付平台进行的</a:t>
            </a:r>
            <a:r>
              <a:rPr lang="zh-CN" altLang="en-US" sz="2800" dirty="0">
                <a:solidFill>
                  <a:srgbClr val="251BF7"/>
                </a:solidFill>
              </a:rPr>
              <a:t>违规操作</a:t>
            </a:r>
            <a:r>
              <a:rPr lang="zh-CN" altLang="en-US" sz="2800" dirty="0"/>
              <a:t>也可能引发流动性风险</a:t>
            </a:r>
            <a:r>
              <a:rPr lang="zh-CN" altLang="en-US" sz="2800" dirty="0" smtClean="0"/>
              <a:t>。</a:t>
            </a:r>
            <a:endParaRPr lang="en-US" altLang="zh-CN" sz="2800" dirty="0" smtClean="0"/>
          </a:p>
          <a:p>
            <a:pPr marL="0" indent="0">
              <a:buNone/>
            </a:pPr>
            <a:r>
              <a:rPr lang="zh-CN" altLang="en-US" sz="2800" dirty="0" smtClean="0"/>
              <a:t>（</a:t>
            </a:r>
            <a:r>
              <a:rPr lang="en-US" altLang="zh-CN" sz="2800" dirty="0"/>
              <a:t>3</a:t>
            </a:r>
            <a:r>
              <a:rPr lang="zh-CN" altLang="en-US" sz="2800" dirty="0"/>
              <a:t>）备付金银行自身的</a:t>
            </a:r>
            <a:r>
              <a:rPr lang="zh-CN" altLang="en-US" sz="2800" dirty="0">
                <a:solidFill>
                  <a:srgbClr val="251BF7"/>
                </a:solidFill>
              </a:rPr>
              <a:t>流动性风险可能传至互联网支付平台</a:t>
            </a:r>
            <a:r>
              <a:rPr lang="zh-CN" altLang="en-US" sz="2800" dirty="0" smtClean="0"/>
              <a:t>。</a:t>
            </a:r>
            <a:endParaRPr lang="zh-CN" altLang="en-US" sz="28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第三节 互联网支付平台的风险及风险</a:t>
            </a:r>
            <a:r>
              <a:rPr lang="zh-CN" altLang="en-US" b="1" dirty="0" smtClean="0">
                <a:latin typeface="楷体" panose="02010609060101010101" pitchFamily="49" charset="-122"/>
                <a:ea typeface="楷体" panose="02010609060101010101" pitchFamily="49" charset="-122"/>
              </a:rPr>
              <a:t>管理</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2000" b="1" dirty="0" smtClean="0"/>
          </a:p>
          <a:p>
            <a:pPr marL="0" indent="0">
              <a:lnSpc>
                <a:spcPct val="170000"/>
              </a:lnSpc>
              <a:buNone/>
            </a:pPr>
            <a:r>
              <a:rPr lang="zh-CN" altLang="en-US" sz="2800" b="1" dirty="0"/>
              <a:t>一、互联网支付平台的</a:t>
            </a:r>
            <a:r>
              <a:rPr lang="zh-CN" altLang="en-US" sz="2800" b="1" dirty="0" smtClean="0"/>
              <a:t>风险</a:t>
            </a:r>
            <a:endParaRPr lang="en-US" altLang="zh-CN" sz="2800" b="1" dirty="0" smtClean="0"/>
          </a:p>
          <a:p>
            <a:pPr marL="0" indent="0">
              <a:lnSpc>
                <a:spcPct val="170000"/>
              </a:lnSpc>
              <a:buNone/>
            </a:pPr>
            <a:r>
              <a:rPr lang="zh-CN" altLang="en-US" sz="2800" b="1" dirty="0"/>
              <a:t>（三）信用</a:t>
            </a:r>
            <a:r>
              <a:rPr lang="zh-CN" altLang="en-US" sz="2800" b="1" dirty="0" smtClean="0"/>
              <a:t>风险</a:t>
            </a:r>
            <a:endParaRPr lang="en-US" altLang="zh-CN" sz="2800" b="1" dirty="0" smtClean="0"/>
          </a:p>
          <a:p>
            <a:pPr marL="0" indent="0">
              <a:lnSpc>
                <a:spcPct val="170000"/>
              </a:lnSpc>
              <a:buNone/>
            </a:pPr>
            <a:r>
              <a:rPr lang="zh-CN" altLang="en-US" sz="2400" dirty="0" smtClean="0"/>
              <a:t>   互联网</a:t>
            </a:r>
            <a:r>
              <a:rPr lang="zh-CN" altLang="en-US" sz="2400" dirty="0"/>
              <a:t>支付平台的信用风险</a:t>
            </a:r>
            <a:r>
              <a:rPr lang="zh-CN" altLang="en-US" sz="2400" dirty="0">
                <a:solidFill>
                  <a:srgbClr val="251BF7"/>
                </a:solidFill>
              </a:rPr>
              <a:t>体现在</a:t>
            </a:r>
            <a:r>
              <a:rPr lang="zh-CN" altLang="en-US" sz="2400" dirty="0"/>
              <a:t>以下两个方面：</a:t>
            </a:r>
            <a:endParaRPr lang="zh-CN" altLang="en-US" sz="2400" dirty="0"/>
          </a:p>
          <a:p>
            <a:pPr marL="0" indent="0">
              <a:lnSpc>
                <a:spcPct val="170000"/>
              </a:lnSpc>
              <a:buNone/>
            </a:pPr>
            <a:r>
              <a:rPr lang="zh-CN" altLang="en-US" sz="2400" dirty="0"/>
              <a:t>（</a:t>
            </a:r>
            <a:r>
              <a:rPr lang="en-US" altLang="zh-CN" sz="2400" dirty="0"/>
              <a:t>1</a:t>
            </a:r>
            <a:r>
              <a:rPr lang="zh-CN" altLang="en-US" sz="2400" dirty="0"/>
              <a:t>）</a:t>
            </a:r>
            <a:r>
              <a:rPr lang="zh-CN" altLang="en-US" sz="2400" dirty="0">
                <a:solidFill>
                  <a:srgbClr val="251BF7"/>
                </a:solidFill>
              </a:rPr>
              <a:t>交易双方的违约造成的信用风险</a:t>
            </a:r>
            <a:r>
              <a:rPr lang="zh-CN" altLang="en-US" sz="2400" dirty="0" smtClean="0"/>
              <a:t>。</a:t>
            </a:r>
            <a:endParaRPr lang="en-US" altLang="zh-CN" sz="2400" dirty="0" smtClean="0"/>
          </a:p>
          <a:p>
            <a:pPr marL="0" indent="0">
              <a:lnSpc>
                <a:spcPct val="170000"/>
              </a:lnSpc>
              <a:buNone/>
            </a:pPr>
            <a:r>
              <a:rPr lang="zh-CN" altLang="en-US" sz="2400" dirty="0" smtClean="0"/>
              <a:t>（</a:t>
            </a:r>
            <a:r>
              <a:rPr lang="en-US" altLang="zh-CN" sz="2400" dirty="0"/>
              <a:t>2</a:t>
            </a:r>
            <a:r>
              <a:rPr lang="zh-CN" altLang="en-US" sz="2400" dirty="0"/>
              <a:t>）</a:t>
            </a:r>
            <a:r>
              <a:rPr lang="zh-CN" altLang="en-US" sz="2400" dirty="0">
                <a:solidFill>
                  <a:srgbClr val="251BF7"/>
                </a:solidFill>
              </a:rPr>
              <a:t>支付平台</a:t>
            </a:r>
            <a:r>
              <a:rPr lang="zh-CN" altLang="en-US" sz="2400" dirty="0"/>
              <a:t>自身的信用风险</a:t>
            </a:r>
            <a:r>
              <a:rPr lang="zh-CN" altLang="en-US" sz="2400" dirty="0" smtClean="0"/>
              <a:t>。</a:t>
            </a:r>
            <a:endParaRPr lang="zh-CN" altLang="en-US" sz="24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sz="2800" b="1" dirty="0">
                <a:latin typeface="楷体" panose="02010609060101010101" pitchFamily="49" charset="-122"/>
                <a:ea typeface="楷体" panose="02010609060101010101" pitchFamily="49" charset="-122"/>
              </a:rPr>
              <a:t>第三节 互联网支付平台的风险及风险</a:t>
            </a:r>
            <a:r>
              <a:rPr lang="zh-CN" altLang="en-US" sz="2800" b="1" dirty="0" smtClean="0">
                <a:latin typeface="楷体" panose="02010609060101010101" pitchFamily="49" charset="-122"/>
                <a:ea typeface="楷体" panose="02010609060101010101" pitchFamily="49" charset="-122"/>
              </a:rPr>
              <a:t>管理</a:t>
            </a:r>
            <a:endParaRPr lang="en-US" altLang="zh-CN" sz="1600" b="1" dirty="0" smtClean="0"/>
          </a:p>
          <a:p>
            <a:pPr marL="0" indent="0">
              <a:lnSpc>
                <a:spcPct val="150000"/>
              </a:lnSpc>
              <a:buNone/>
            </a:pPr>
            <a:r>
              <a:rPr lang="zh-CN" altLang="en-US" sz="2800" b="1" dirty="0"/>
              <a:t>二、互联网支付平台的</a:t>
            </a:r>
            <a:r>
              <a:rPr lang="zh-CN" altLang="en-US" sz="2800" b="1" dirty="0">
                <a:solidFill>
                  <a:srgbClr val="C00000"/>
                </a:solidFill>
              </a:rPr>
              <a:t>风险</a:t>
            </a:r>
            <a:r>
              <a:rPr lang="zh-CN" altLang="en-US" sz="2800" b="1" dirty="0" smtClean="0">
                <a:solidFill>
                  <a:srgbClr val="C00000"/>
                </a:solidFill>
              </a:rPr>
              <a:t>管理</a:t>
            </a:r>
            <a:endParaRPr lang="en-US" altLang="zh-CN" sz="2800" b="1" dirty="0" smtClean="0">
              <a:solidFill>
                <a:srgbClr val="C00000"/>
              </a:solidFill>
            </a:endParaRPr>
          </a:p>
          <a:p>
            <a:pPr marL="0" indent="0">
              <a:lnSpc>
                <a:spcPct val="150000"/>
              </a:lnSpc>
              <a:buNone/>
            </a:pPr>
            <a:r>
              <a:rPr lang="zh-CN" altLang="en-US" sz="2800" b="1" dirty="0"/>
              <a:t>（一）风险识别和风险管理体系</a:t>
            </a:r>
            <a:r>
              <a:rPr lang="zh-CN" altLang="en-US" sz="2800" b="1" dirty="0" smtClean="0"/>
              <a:t>建设</a:t>
            </a:r>
            <a:endParaRPr lang="en-US" altLang="zh-CN" sz="2800" b="1" dirty="0" smtClean="0"/>
          </a:p>
          <a:p>
            <a:pPr marL="0" indent="0">
              <a:buNone/>
            </a:pPr>
            <a:r>
              <a:rPr lang="zh-CN" altLang="en-US" sz="2800" b="1" u="sng" dirty="0" smtClean="0">
                <a:solidFill>
                  <a:srgbClr val="251BF7"/>
                </a:solidFill>
                <a:latin typeface="+mn-ea"/>
              </a:rPr>
              <a:t>在</a:t>
            </a:r>
            <a:r>
              <a:rPr lang="zh-CN" altLang="en-US" sz="2800" b="1" u="sng" dirty="0">
                <a:solidFill>
                  <a:srgbClr val="251BF7"/>
                </a:solidFill>
                <a:latin typeface="+mn-ea"/>
              </a:rPr>
              <a:t>风险识别方面</a:t>
            </a:r>
            <a:r>
              <a:rPr lang="zh-CN" altLang="en-US" sz="2800" dirty="0">
                <a:latin typeface="+mn-ea"/>
              </a:rPr>
              <a:t>，互联网支付平台应有效对风险进行</a:t>
            </a:r>
            <a:r>
              <a:rPr lang="zh-CN" altLang="en-US" sz="2800" dirty="0">
                <a:solidFill>
                  <a:srgbClr val="251BF7"/>
                </a:solidFill>
                <a:latin typeface="+mn-ea"/>
              </a:rPr>
              <a:t>归档分类</a:t>
            </a:r>
            <a:r>
              <a:rPr lang="zh-CN" altLang="en-US" sz="2800" dirty="0">
                <a:latin typeface="+mn-ea"/>
              </a:rPr>
              <a:t>，并设计有效</a:t>
            </a:r>
            <a:r>
              <a:rPr lang="zh-CN" altLang="en-US" sz="2800" dirty="0" smtClean="0">
                <a:latin typeface="+mn-ea"/>
              </a:rPr>
              <a:t>的</a:t>
            </a:r>
            <a:r>
              <a:rPr lang="zh-CN" altLang="en-US" sz="2800" dirty="0" smtClean="0">
                <a:solidFill>
                  <a:srgbClr val="251BF7"/>
                </a:solidFill>
                <a:latin typeface="+mn-ea"/>
              </a:rPr>
              <a:t>管理</a:t>
            </a:r>
            <a:r>
              <a:rPr lang="zh-CN" altLang="en-US" sz="2800" dirty="0">
                <a:solidFill>
                  <a:srgbClr val="251BF7"/>
                </a:solidFill>
                <a:latin typeface="+mn-ea"/>
              </a:rPr>
              <a:t>流程</a:t>
            </a:r>
            <a:r>
              <a:rPr lang="zh-CN" altLang="en-US" sz="2800" dirty="0">
                <a:latin typeface="+mn-ea"/>
              </a:rPr>
              <a:t>，以决定是否</a:t>
            </a:r>
            <a:r>
              <a:rPr lang="zh-CN" altLang="en-US" sz="2800" dirty="0" smtClean="0">
                <a:latin typeface="+mn-ea"/>
              </a:rPr>
              <a:t>接受风险。</a:t>
            </a:r>
            <a:endParaRPr lang="en-US" altLang="zh-CN" sz="2800" dirty="0" smtClean="0">
              <a:latin typeface="+mn-ea"/>
            </a:endParaRPr>
          </a:p>
          <a:p>
            <a:pPr marL="0" indent="0">
              <a:buNone/>
            </a:pPr>
            <a:r>
              <a:rPr lang="zh-CN" altLang="en-US" sz="2800" b="1" u="sng" dirty="0" smtClean="0">
                <a:solidFill>
                  <a:srgbClr val="251BF7"/>
                </a:solidFill>
                <a:latin typeface="+mn-ea"/>
              </a:rPr>
              <a:t>在</a:t>
            </a:r>
            <a:r>
              <a:rPr lang="zh-CN" altLang="en-US" sz="2800" b="1" u="sng" dirty="0">
                <a:solidFill>
                  <a:srgbClr val="251BF7"/>
                </a:solidFill>
                <a:latin typeface="+mn-ea"/>
              </a:rPr>
              <a:t>组织结构方面</a:t>
            </a:r>
            <a:r>
              <a:rPr lang="zh-CN" altLang="en-US" sz="2800" dirty="0">
                <a:latin typeface="+mn-ea"/>
              </a:rPr>
              <a:t>，此任务应由董事会和独立的、专业的内审部门负责，内审部门的</a:t>
            </a:r>
            <a:r>
              <a:rPr lang="zh-CN" altLang="en-US" sz="2800" dirty="0" smtClean="0">
                <a:latin typeface="+mn-ea"/>
              </a:rPr>
              <a:t>意见能</a:t>
            </a:r>
            <a:r>
              <a:rPr lang="zh-CN" altLang="en-US" sz="2800" dirty="0">
                <a:latin typeface="+mn-ea"/>
              </a:rPr>
              <a:t>顺利地传达至董事会</a:t>
            </a:r>
            <a:r>
              <a:rPr lang="zh-CN" altLang="en-US" sz="2800" dirty="0" smtClean="0">
                <a:latin typeface="+mn-ea"/>
              </a:rPr>
              <a:t>。</a:t>
            </a:r>
            <a:endParaRPr lang="en-US" altLang="zh-CN" sz="2800" dirty="0" smtClean="0">
              <a:latin typeface="+mn-ea"/>
            </a:endParaRPr>
          </a:p>
          <a:p>
            <a:pPr marL="0" indent="0">
              <a:buNone/>
            </a:pPr>
            <a:r>
              <a:rPr lang="zh-CN" altLang="en-US" sz="2800" b="1" u="sng" dirty="0" smtClean="0">
                <a:solidFill>
                  <a:srgbClr val="251BF7"/>
                </a:solidFill>
                <a:latin typeface="+mn-ea"/>
              </a:rPr>
              <a:t>在</a:t>
            </a:r>
            <a:r>
              <a:rPr lang="zh-CN" altLang="en-US" sz="2800" b="1" u="sng" dirty="0">
                <a:solidFill>
                  <a:srgbClr val="251BF7"/>
                </a:solidFill>
                <a:latin typeface="+mn-ea"/>
              </a:rPr>
              <a:t>风险管理体系建设方面</a:t>
            </a:r>
            <a:r>
              <a:rPr lang="zh-CN" altLang="en-US" sz="2800" dirty="0" smtClean="0">
                <a:latin typeface="+mn-ea"/>
              </a:rPr>
              <a:t>，支付</a:t>
            </a:r>
            <a:r>
              <a:rPr lang="zh-CN" altLang="en-US" sz="2800" dirty="0">
                <a:latin typeface="+mn-ea"/>
              </a:rPr>
              <a:t>平台</a:t>
            </a:r>
            <a:r>
              <a:rPr lang="zh-CN" altLang="en-US" sz="2800" dirty="0" smtClean="0">
                <a:latin typeface="+mn-ea"/>
              </a:rPr>
              <a:t>应注意</a:t>
            </a:r>
            <a:r>
              <a:rPr lang="zh-CN" altLang="en-US" sz="2800" dirty="0">
                <a:latin typeface="+mn-ea"/>
              </a:rPr>
              <a:t>以下问题：</a:t>
            </a:r>
            <a:endParaRPr lang="zh-CN" altLang="en-US" sz="2800" dirty="0">
              <a:latin typeface="+mn-ea"/>
            </a:endParaRPr>
          </a:p>
          <a:p>
            <a:pPr marL="0" indent="0">
              <a:buNone/>
            </a:pPr>
            <a:r>
              <a:rPr lang="zh-CN" altLang="en-US" sz="2800" dirty="0">
                <a:latin typeface="+mn-ea"/>
              </a:rPr>
              <a:t>（</a:t>
            </a:r>
            <a:r>
              <a:rPr lang="en-US" altLang="zh-CN" sz="2800" dirty="0">
                <a:latin typeface="+mn-ea"/>
              </a:rPr>
              <a:t>1</a:t>
            </a:r>
            <a:r>
              <a:rPr lang="zh-CN" altLang="en-US" sz="2800" dirty="0">
                <a:latin typeface="+mn-ea"/>
              </a:rPr>
              <a:t>）全面风险</a:t>
            </a:r>
            <a:r>
              <a:rPr lang="zh-CN" altLang="en-US" sz="2800" dirty="0" smtClean="0">
                <a:latin typeface="+mn-ea"/>
              </a:rPr>
              <a:t>管理框架</a:t>
            </a:r>
            <a:r>
              <a:rPr lang="zh-CN" altLang="en-US" sz="2800" dirty="0">
                <a:latin typeface="+mn-ea"/>
              </a:rPr>
              <a:t>的构建</a:t>
            </a:r>
            <a:r>
              <a:rPr lang="zh-CN" altLang="en-US" sz="2800" dirty="0" smtClean="0">
                <a:latin typeface="+mn-ea"/>
              </a:rPr>
              <a:t>。（</a:t>
            </a:r>
            <a:r>
              <a:rPr lang="en-US" altLang="zh-CN" sz="2800" dirty="0">
                <a:latin typeface="+mn-ea"/>
              </a:rPr>
              <a:t>2</a:t>
            </a:r>
            <a:r>
              <a:rPr lang="zh-CN" altLang="en-US" sz="2800" dirty="0">
                <a:latin typeface="+mn-ea"/>
              </a:rPr>
              <a:t>）与其</a:t>
            </a:r>
            <a:r>
              <a:rPr lang="zh-CN" altLang="en-US" sz="2800" dirty="0" smtClean="0">
                <a:latin typeface="+mn-ea"/>
              </a:rPr>
              <a:t>他支付</a:t>
            </a:r>
            <a:r>
              <a:rPr lang="zh-CN" altLang="en-US" sz="2800" dirty="0">
                <a:latin typeface="+mn-ea"/>
              </a:rPr>
              <a:t>平台的关联度</a:t>
            </a:r>
            <a:r>
              <a:rPr lang="zh-CN" altLang="en-US" sz="2800" dirty="0" smtClean="0">
                <a:latin typeface="+mn-ea"/>
              </a:rPr>
              <a:t>。（</a:t>
            </a:r>
            <a:r>
              <a:rPr lang="en-US" altLang="zh-CN" sz="2800" dirty="0">
                <a:latin typeface="+mn-ea"/>
              </a:rPr>
              <a:t>3</a:t>
            </a:r>
            <a:r>
              <a:rPr lang="zh-CN" altLang="en-US" sz="2800" dirty="0">
                <a:latin typeface="+mn-ea"/>
              </a:rPr>
              <a:t>）治理结构建设</a:t>
            </a:r>
            <a:r>
              <a:rPr lang="zh-CN" altLang="en-US" sz="2800" dirty="0" smtClean="0">
                <a:latin typeface="+mn-ea"/>
              </a:rPr>
              <a:t>。（</a:t>
            </a:r>
            <a:r>
              <a:rPr lang="en-US" altLang="zh-CN" sz="2800" dirty="0">
                <a:latin typeface="+mn-ea"/>
              </a:rPr>
              <a:t>4</a:t>
            </a:r>
            <a:r>
              <a:rPr lang="zh-CN" altLang="en-US" sz="2800" dirty="0">
                <a:latin typeface="+mn-ea"/>
              </a:rPr>
              <a:t>）建立专业的、独立的内部控制部门，并且要有效地监管内部控制部门。</a:t>
            </a:r>
            <a:endParaRPr lang="zh-CN" altLang="en-US" sz="2800" dirty="0">
              <a:latin typeface="+mn-ea"/>
            </a:endParaRPr>
          </a:p>
          <a:p>
            <a:pPr marL="0" indent="0">
              <a:lnSpc>
                <a:spcPct val="170000"/>
              </a:lnSpc>
              <a:buNone/>
            </a:pPr>
            <a:endParaRPr lang="zh-CN" altLang="en-US" sz="22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sz="2800" b="1" dirty="0">
                <a:latin typeface="楷体" panose="02010609060101010101" pitchFamily="49" charset="-122"/>
                <a:ea typeface="楷体" panose="02010609060101010101" pitchFamily="49" charset="-122"/>
              </a:rPr>
              <a:t>第三节 互联网支付平台的风险及风险</a:t>
            </a:r>
            <a:r>
              <a:rPr lang="zh-CN" altLang="en-US" sz="2800" b="1" dirty="0" smtClean="0">
                <a:latin typeface="楷体" panose="02010609060101010101" pitchFamily="49" charset="-122"/>
                <a:ea typeface="楷体" panose="02010609060101010101" pitchFamily="49" charset="-122"/>
              </a:rPr>
              <a:t>管理</a:t>
            </a:r>
            <a:endParaRPr lang="en-US" altLang="zh-CN" sz="1600" b="1" dirty="0" smtClean="0"/>
          </a:p>
          <a:p>
            <a:pPr marL="0" indent="0">
              <a:lnSpc>
                <a:spcPct val="150000"/>
              </a:lnSpc>
              <a:buNone/>
            </a:pPr>
            <a:r>
              <a:rPr lang="zh-CN" altLang="en-US" sz="2800" b="1" dirty="0"/>
              <a:t>二、互联网支付平台的风险</a:t>
            </a:r>
            <a:r>
              <a:rPr lang="zh-CN" altLang="en-US" sz="2800" b="1" dirty="0" smtClean="0"/>
              <a:t>管理</a:t>
            </a:r>
            <a:endParaRPr lang="en-US" altLang="zh-CN" sz="2800" b="1" dirty="0" smtClean="0"/>
          </a:p>
          <a:p>
            <a:pPr marL="0" indent="0">
              <a:lnSpc>
                <a:spcPct val="150000"/>
              </a:lnSpc>
              <a:buNone/>
            </a:pPr>
            <a:r>
              <a:rPr lang="zh-CN" altLang="en-US" sz="2800" b="1" dirty="0"/>
              <a:t>（二）信息安全风险</a:t>
            </a:r>
            <a:r>
              <a:rPr lang="zh-CN" altLang="en-US" sz="2800" b="1" dirty="0" smtClean="0"/>
              <a:t>管理</a:t>
            </a:r>
            <a:endParaRPr lang="en-US" altLang="zh-CN" sz="2800" b="1" dirty="0" smtClean="0"/>
          </a:p>
          <a:p>
            <a:pPr marL="0" indent="0">
              <a:lnSpc>
                <a:spcPct val="150000"/>
              </a:lnSpc>
              <a:buNone/>
            </a:pPr>
            <a:r>
              <a:rPr lang="zh-CN" altLang="en-US" sz="1900" dirty="0" smtClean="0">
                <a:latin typeface="+mn-ea"/>
              </a:rPr>
              <a:t>  </a:t>
            </a:r>
            <a:r>
              <a:rPr lang="zh-CN" altLang="en-US" sz="2800" dirty="0" smtClean="0">
                <a:latin typeface="+mn-ea"/>
              </a:rPr>
              <a:t>互联网</a:t>
            </a:r>
            <a:r>
              <a:rPr lang="zh-CN" altLang="en-US" sz="2800" dirty="0">
                <a:latin typeface="+mn-ea"/>
              </a:rPr>
              <a:t>支付</a:t>
            </a:r>
            <a:r>
              <a:rPr lang="zh-CN" altLang="en-US" sz="2800" dirty="0" smtClean="0">
                <a:latin typeface="+mn-ea"/>
              </a:rPr>
              <a:t>平台的主要</a:t>
            </a:r>
            <a:r>
              <a:rPr lang="zh-CN" altLang="en-US" sz="2800" dirty="0">
                <a:latin typeface="+mn-ea"/>
              </a:rPr>
              <a:t>关注点应该在</a:t>
            </a:r>
            <a:r>
              <a:rPr lang="zh-CN" altLang="en-US" sz="2800" dirty="0">
                <a:solidFill>
                  <a:srgbClr val="251BF7"/>
                </a:solidFill>
                <a:latin typeface="+mn-ea"/>
              </a:rPr>
              <a:t>非授权信息披露</a:t>
            </a:r>
            <a:r>
              <a:rPr lang="zh-CN" altLang="en-US" sz="2800" dirty="0">
                <a:latin typeface="+mn-ea"/>
              </a:rPr>
              <a:t>、</a:t>
            </a:r>
            <a:r>
              <a:rPr lang="zh-CN" altLang="en-US" sz="2800" dirty="0">
                <a:solidFill>
                  <a:srgbClr val="251BF7"/>
                </a:solidFill>
                <a:latin typeface="+mn-ea"/>
              </a:rPr>
              <a:t>数据完整性保护</a:t>
            </a:r>
            <a:r>
              <a:rPr lang="zh-CN" altLang="en-US" sz="2800" dirty="0">
                <a:latin typeface="+mn-ea"/>
              </a:rPr>
              <a:t>、</a:t>
            </a:r>
            <a:r>
              <a:rPr lang="zh-CN" altLang="en-US" sz="2800" dirty="0">
                <a:solidFill>
                  <a:srgbClr val="251BF7"/>
                </a:solidFill>
                <a:latin typeface="+mn-ea"/>
              </a:rPr>
              <a:t>信息服务可得性</a:t>
            </a:r>
            <a:r>
              <a:rPr lang="zh-CN" altLang="en-US" sz="2800" dirty="0">
                <a:latin typeface="+mn-ea"/>
              </a:rPr>
              <a:t>等方面</a:t>
            </a:r>
            <a:r>
              <a:rPr lang="zh-CN" altLang="en-US" sz="2800" dirty="0" smtClean="0">
                <a:latin typeface="+mn-ea"/>
              </a:rPr>
              <a:t>。</a:t>
            </a:r>
            <a:endParaRPr lang="en-US" altLang="zh-CN" sz="2800" dirty="0" smtClean="0">
              <a:latin typeface="+mn-ea"/>
            </a:endParaRPr>
          </a:p>
          <a:p>
            <a:pPr marL="0" indent="0">
              <a:lnSpc>
                <a:spcPct val="150000"/>
              </a:lnSpc>
              <a:buNone/>
            </a:pPr>
            <a:r>
              <a:rPr lang="en-US" altLang="zh-CN" sz="2800" dirty="0">
                <a:latin typeface="+mn-ea"/>
              </a:rPr>
              <a:t> </a:t>
            </a:r>
            <a:r>
              <a:rPr lang="en-US" altLang="zh-CN" sz="2800" dirty="0" smtClean="0">
                <a:latin typeface="+mn-ea"/>
              </a:rPr>
              <a:t> </a:t>
            </a:r>
            <a:r>
              <a:rPr lang="zh-CN" altLang="en-US" sz="2800" dirty="0" smtClean="0">
                <a:latin typeface="+mn-ea"/>
              </a:rPr>
              <a:t>互联网</a:t>
            </a:r>
            <a:r>
              <a:rPr lang="zh-CN" altLang="en-US" sz="2800" dirty="0">
                <a:latin typeface="+mn-ea"/>
              </a:rPr>
              <a:t>支付平台应该注意</a:t>
            </a:r>
            <a:r>
              <a:rPr lang="zh-CN" altLang="en-US" sz="2800" dirty="0">
                <a:solidFill>
                  <a:srgbClr val="251BF7"/>
                </a:solidFill>
                <a:latin typeface="+mn-ea"/>
              </a:rPr>
              <a:t>以下几个问题</a:t>
            </a:r>
            <a:r>
              <a:rPr lang="en-US" altLang="zh-CN" sz="2800" dirty="0">
                <a:solidFill>
                  <a:srgbClr val="251BF7"/>
                </a:solidFill>
                <a:latin typeface="+mn-ea"/>
              </a:rPr>
              <a:t>:</a:t>
            </a:r>
            <a:endParaRPr lang="en-US" altLang="zh-CN" sz="2800" dirty="0">
              <a:solidFill>
                <a:srgbClr val="251BF7"/>
              </a:solidFill>
              <a:latin typeface="+mn-ea"/>
            </a:endParaRPr>
          </a:p>
          <a:p>
            <a:pPr marL="0" indent="0">
              <a:lnSpc>
                <a:spcPct val="150000"/>
              </a:lnSpc>
              <a:buNone/>
            </a:pPr>
            <a:r>
              <a:rPr lang="zh-CN" altLang="en-US" sz="2800" dirty="0">
                <a:latin typeface="+mn-ea"/>
              </a:rPr>
              <a:t>（</a:t>
            </a:r>
            <a:r>
              <a:rPr lang="en-US" altLang="zh-CN" sz="2800" dirty="0">
                <a:latin typeface="+mn-ea"/>
              </a:rPr>
              <a:t>1</a:t>
            </a:r>
            <a:r>
              <a:rPr lang="zh-CN" altLang="en-US" sz="2800" dirty="0">
                <a:latin typeface="+mn-ea"/>
              </a:rPr>
              <a:t>）整体框架的</a:t>
            </a:r>
            <a:r>
              <a:rPr lang="zh-CN" altLang="en-US" sz="2800" dirty="0" smtClean="0">
                <a:latin typeface="+mn-ea"/>
              </a:rPr>
              <a:t>建设</a:t>
            </a:r>
            <a:r>
              <a:rPr lang="zh-CN" altLang="en-US" sz="2800" dirty="0">
                <a:latin typeface="+mn-ea"/>
              </a:rPr>
              <a:t>。</a:t>
            </a:r>
            <a:r>
              <a:rPr lang="zh-CN" altLang="en-US" sz="2800" dirty="0" smtClean="0">
                <a:latin typeface="+mn-ea"/>
              </a:rPr>
              <a:t>（</a:t>
            </a:r>
            <a:r>
              <a:rPr lang="en-US" altLang="zh-CN" sz="2800" dirty="0">
                <a:latin typeface="+mn-ea"/>
              </a:rPr>
              <a:t>2</a:t>
            </a:r>
            <a:r>
              <a:rPr lang="zh-CN" altLang="en-US" sz="2800" dirty="0">
                <a:latin typeface="+mn-ea"/>
              </a:rPr>
              <a:t>）具体流程的</a:t>
            </a:r>
            <a:r>
              <a:rPr lang="zh-CN" altLang="en-US" sz="2800" dirty="0" smtClean="0">
                <a:latin typeface="+mn-ea"/>
              </a:rPr>
              <a:t>设计。（</a:t>
            </a:r>
            <a:r>
              <a:rPr lang="en-US" altLang="zh-CN" sz="2800" dirty="0">
                <a:latin typeface="+mn-ea"/>
              </a:rPr>
              <a:t>3</a:t>
            </a:r>
            <a:r>
              <a:rPr lang="zh-CN" altLang="en-US" sz="2800" dirty="0">
                <a:latin typeface="+mn-ea"/>
              </a:rPr>
              <a:t>）对规章制度遵守情况的持续</a:t>
            </a:r>
            <a:r>
              <a:rPr lang="zh-CN" altLang="en-US" sz="2800" dirty="0" smtClean="0">
                <a:latin typeface="+mn-ea"/>
              </a:rPr>
              <a:t>监测。（</a:t>
            </a:r>
            <a:r>
              <a:rPr lang="en-US" altLang="zh-CN" sz="2800" dirty="0">
                <a:latin typeface="+mn-ea"/>
              </a:rPr>
              <a:t>4</a:t>
            </a:r>
            <a:r>
              <a:rPr lang="zh-CN" altLang="en-US" sz="2800" dirty="0">
                <a:latin typeface="+mn-ea"/>
              </a:rPr>
              <a:t>）营运能力计划</a:t>
            </a:r>
            <a:r>
              <a:rPr lang="zh-CN" altLang="en-US" sz="2800" dirty="0" smtClean="0">
                <a:latin typeface="+mn-ea"/>
              </a:rPr>
              <a:t>安排。</a:t>
            </a:r>
            <a:endParaRPr lang="zh-CN" altLang="en-US" sz="2800" dirty="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sz="2800" b="1" dirty="0">
                <a:latin typeface="楷体" panose="02010609060101010101" pitchFamily="49" charset="-122"/>
                <a:ea typeface="楷体" panose="02010609060101010101" pitchFamily="49" charset="-122"/>
              </a:rPr>
              <a:t>第三节 互联网支付平台的风险及风险</a:t>
            </a:r>
            <a:r>
              <a:rPr lang="zh-CN" altLang="en-US" sz="2800" b="1" dirty="0" smtClean="0">
                <a:latin typeface="楷体" panose="02010609060101010101" pitchFamily="49" charset="-122"/>
                <a:ea typeface="楷体" panose="02010609060101010101" pitchFamily="49" charset="-122"/>
              </a:rPr>
              <a:t>管理</a:t>
            </a:r>
            <a:endParaRPr lang="en-US" altLang="zh-CN" sz="1600" b="1" dirty="0" smtClean="0"/>
          </a:p>
          <a:p>
            <a:pPr marL="0" indent="0">
              <a:lnSpc>
                <a:spcPct val="150000"/>
              </a:lnSpc>
              <a:buNone/>
            </a:pPr>
            <a:r>
              <a:rPr lang="zh-CN" altLang="en-US" sz="2800" b="1" dirty="0"/>
              <a:t>二、互联网支付平台的风险</a:t>
            </a:r>
            <a:r>
              <a:rPr lang="zh-CN" altLang="en-US" sz="2800" b="1" dirty="0" smtClean="0"/>
              <a:t>管理</a:t>
            </a:r>
            <a:endParaRPr lang="en-US" altLang="zh-CN" sz="2800" b="1" dirty="0" smtClean="0"/>
          </a:p>
          <a:p>
            <a:pPr marL="0" indent="0">
              <a:lnSpc>
                <a:spcPct val="150000"/>
              </a:lnSpc>
              <a:buNone/>
            </a:pPr>
            <a:r>
              <a:rPr lang="zh-CN" altLang="en-US" sz="2800" b="1" dirty="0"/>
              <a:t>（三）系统的可靠性与</a:t>
            </a:r>
            <a:r>
              <a:rPr lang="zh-CN" altLang="en-US" sz="2800" b="1" dirty="0" smtClean="0"/>
              <a:t>稳定性</a:t>
            </a:r>
            <a:endParaRPr lang="en-US" altLang="zh-CN" sz="2800" b="1" dirty="0" smtClean="0"/>
          </a:p>
          <a:p>
            <a:pPr marL="0" indent="0">
              <a:lnSpc>
                <a:spcPct val="150000"/>
              </a:lnSpc>
              <a:buNone/>
            </a:pPr>
            <a:r>
              <a:rPr lang="zh-CN" altLang="en-US" sz="1800" dirty="0" smtClean="0">
                <a:latin typeface="+mn-ea"/>
              </a:rPr>
              <a:t>  </a:t>
            </a:r>
            <a:r>
              <a:rPr lang="zh-CN" altLang="en-US" sz="2800" dirty="0" smtClean="0">
                <a:latin typeface="+mn-ea"/>
              </a:rPr>
              <a:t>互联网</a:t>
            </a:r>
            <a:r>
              <a:rPr lang="zh-CN" altLang="en-US" sz="2800" dirty="0">
                <a:latin typeface="+mn-ea"/>
              </a:rPr>
              <a:t>支付</a:t>
            </a:r>
            <a:r>
              <a:rPr lang="zh-CN" altLang="en-US" sz="2800" dirty="0" smtClean="0">
                <a:latin typeface="+mn-ea"/>
              </a:rPr>
              <a:t>平台保证</a:t>
            </a:r>
            <a:r>
              <a:rPr lang="zh-CN" altLang="en-US" sz="2800" dirty="0" smtClean="0">
                <a:solidFill>
                  <a:srgbClr val="251BF7"/>
                </a:solidFill>
                <a:latin typeface="+mn-ea"/>
              </a:rPr>
              <a:t>系统的可靠性</a:t>
            </a:r>
            <a:r>
              <a:rPr lang="zh-CN" altLang="en-US" sz="2800" dirty="0">
                <a:solidFill>
                  <a:srgbClr val="251BF7"/>
                </a:solidFill>
                <a:latin typeface="+mn-ea"/>
              </a:rPr>
              <a:t>与</a:t>
            </a:r>
            <a:r>
              <a:rPr lang="zh-CN" altLang="en-US" sz="2800" dirty="0" smtClean="0">
                <a:solidFill>
                  <a:srgbClr val="251BF7"/>
                </a:solidFill>
                <a:latin typeface="+mn-ea"/>
              </a:rPr>
              <a:t>稳定性；</a:t>
            </a:r>
            <a:r>
              <a:rPr lang="zh-CN" altLang="en-US" sz="2800" dirty="0" smtClean="0">
                <a:latin typeface="+mn-ea"/>
              </a:rPr>
              <a:t>应制</a:t>
            </a:r>
            <a:r>
              <a:rPr lang="zh-CN" altLang="en-US" sz="2800" dirty="0">
                <a:latin typeface="+mn-ea"/>
              </a:rPr>
              <a:t>订</a:t>
            </a:r>
            <a:r>
              <a:rPr lang="zh-CN" altLang="en-US" sz="2800" dirty="0">
                <a:solidFill>
                  <a:srgbClr val="251BF7"/>
                </a:solidFill>
                <a:latin typeface="+mn-ea"/>
              </a:rPr>
              <a:t>灾害响应计划</a:t>
            </a:r>
            <a:r>
              <a:rPr lang="zh-CN" altLang="en-US" sz="2800" dirty="0">
                <a:latin typeface="+mn-ea"/>
              </a:rPr>
              <a:t>和</a:t>
            </a:r>
            <a:r>
              <a:rPr lang="zh-CN" altLang="en-US" sz="2800" dirty="0">
                <a:solidFill>
                  <a:srgbClr val="251BF7"/>
                </a:solidFill>
                <a:latin typeface="+mn-ea"/>
              </a:rPr>
              <a:t>业务持续性</a:t>
            </a:r>
            <a:r>
              <a:rPr lang="zh-CN" altLang="en-US" sz="2800" dirty="0" smtClean="0">
                <a:solidFill>
                  <a:srgbClr val="251BF7"/>
                </a:solidFill>
                <a:latin typeface="+mn-ea"/>
              </a:rPr>
              <a:t>计划；</a:t>
            </a:r>
            <a:r>
              <a:rPr lang="zh-CN" altLang="en-US" sz="2800" dirty="0" smtClean="0">
                <a:latin typeface="+mn-ea"/>
              </a:rPr>
              <a:t>还</a:t>
            </a:r>
            <a:r>
              <a:rPr lang="zh-CN" altLang="en-US" sz="2800" dirty="0">
                <a:latin typeface="+mn-ea"/>
              </a:rPr>
              <a:t>应制订完备的</a:t>
            </a:r>
            <a:r>
              <a:rPr lang="zh-CN" altLang="en-US" sz="2800" dirty="0">
                <a:solidFill>
                  <a:srgbClr val="251BF7"/>
                </a:solidFill>
                <a:latin typeface="+mn-ea"/>
              </a:rPr>
              <a:t>灾后恢复计划</a:t>
            </a:r>
            <a:r>
              <a:rPr lang="zh-CN" altLang="en-US" sz="2800" dirty="0">
                <a:latin typeface="+mn-ea"/>
              </a:rPr>
              <a:t>和业务持续性</a:t>
            </a:r>
            <a:r>
              <a:rPr lang="zh-CN" altLang="en-US" sz="2800" dirty="0" smtClean="0">
                <a:latin typeface="+mn-ea"/>
              </a:rPr>
              <a:t>计划；能够</a:t>
            </a:r>
            <a:r>
              <a:rPr lang="zh-CN" altLang="en-US" sz="2800" dirty="0">
                <a:latin typeface="+mn-ea"/>
              </a:rPr>
              <a:t>对系统瘫痪</a:t>
            </a:r>
            <a:r>
              <a:rPr lang="zh-CN" altLang="en-US" sz="2800" dirty="0" smtClean="0">
                <a:solidFill>
                  <a:srgbClr val="251BF7"/>
                </a:solidFill>
                <a:latin typeface="+mn-ea"/>
              </a:rPr>
              <a:t>风险评估</a:t>
            </a:r>
            <a:r>
              <a:rPr lang="zh-CN" altLang="en-US" sz="2800" dirty="0">
                <a:latin typeface="+mn-ea"/>
              </a:rPr>
              <a:t>。</a:t>
            </a:r>
            <a:endParaRPr lang="zh-CN" altLang="en-US" sz="2800" dirty="0">
              <a:latin typeface="+mn-ea"/>
            </a:endParaRPr>
          </a:p>
          <a:p>
            <a:pPr marL="0" indent="0">
              <a:lnSpc>
                <a:spcPct val="150000"/>
              </a:lnSpc>
              <a:buNone/>
            </a:pPr>
            <a:r>
              <a:rPr lang="zh-CN" altLang="en-US" sz="2800" dirty="0" smtClean="0">
                <a:latin typeface="+mn-ea"/>
              </a:rPr>
              <a:t>  互联网</a:t>
            </a:r>
            <a:r>
              <a:rPr lang="zh-CN" altLang="en-US" sz="2800" dirty="0">
                <a:latin typeface="+mn-ea"/>
              </a:rPr>
              <a:t>支付平台应该</a:t>
            </a:r>
            <a:r>
              <a:rPr lang="zh-CN" altLang="en-US" sz="2800" dirty="0">
                <a:solidFill>
                  <a:srgbClr val="251BF7"/>
                </a:solidFill>
                <a:latin typeface="+mn-ea"/>
              </a:rPr>
              <a:t>注意以下几点</a:t>
            </a:r>
            <a:r>
              <a:rPr lang="en-US" altLang="zh-CN" sz="2800" dirty="0" smtClean="0">
                <a:latin typeface="+mn-ea"/>
              </a:rPr>
              <a:t>:</a:t>
            </a:r>
            <a:r>
              <a:rPr lang="zh-CN" altLang="en-US" sz="2800" dirty="0" smtClean="0">
                <a:latin typeface="+mn-ea"/>
              </a:rPr>
              <a:t>（</a:t>
            </a:r>
            <a:r>
              <a:rPr lang="en-US" altLang="zh-CN" sz="2800" dirty="0">
                <a:latin typeface="+mn-ea"/>
              </a:rPr>
              <a:t>1</a:t>
            </a:r>
            <a:r>
              <a:rPr lang="zh-CN" altLang="en-US" sz="2800" dirty="0">
                <a:latin typeface="+mn-ea"/>
              </a:rPr>
              <a:t>）构建整体管理</a:t>
            </a:r>
            <a:r>
              <a:rPr lang="zh-CN" altLang="en-US" sz="2800" dirty="0" smtClean="0">
                <a:latin typeface="+mn-ea"/>
              </a:rPr>
              <a:t>框架。（</a:t>
            </a:r>
            <a:r>
              <a:rPr lang="en-US" altLang="zh-CN" sz="2800" dirty="0">
                <a:latin typeface="+mn-ea"/>
              </a:rPr>
              <a:t>2</a:t>
            </a:r>
            <a:r>
              <a:rPr lang="zh-CN" altLang="en-US" sz="2800" dirty="0">
                <a:latin typeface="+mn-ea"/>
              </a:rPr>
              <a:t>）事故处理</a:t>
            </a:r>
            <a:r>
              <a:rPr lang="zh-CN" altLang="en-US" sz="2800" dirty="0" smtClean="0">
                <a:latin typeface="+mn-ea"/>
              </a:rPr>
              <a:t>方面。（</a:t>
            </a:r>
            <a:r>
              <a:rPr lang="en-US" altLang="zh-CN" sz="2800" dirty="0">
                <a:latin typeface="+mn-ea"/>
              </a:rPr>
              <a:t>3</a:t>
            </a:r>
            <a:r>
              <a:rPr lang="zh-CN" altLang="en-US" sz="2800" dirty="0">
                <a:latin typeface="+mn-ea"/>
              </a:rPr>
              <a:t>）业务持续性</a:t>
            </a:r>
            <a:r>
              <a:rPr lang="zh-CN" altLang="en-US" sz="2800" dirty="0" smtClean="0">
                <a:latin typeface="+mn-ea"/>
              </a:rPr>
              <a:t>方面。</a:t>
            </a:r>
            <a:endParaRPr lang="zh-CN" altLang="en-US" sz="2800" dirty="0">
              <a:latin typeface="+mn-ea"/>
            </a:endParaRPr>
          </a:p>
          <a:p>
            <a:pPr marL="0" indent="0">
              <a:lnSpc>
                <a:spcPct val="170000"/>
              </a:lnSpc>
              <a:buNone/>
            </a:pPr>
            <a:endParaRPr lang="zh-CN" altLang="en-US" sz="22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第三节 互联网支付平台的风险及风险</a:t>
            </a:r>
            <a:r>
              <a:rPr lang="zh-CN" altLang="en-US" b="1" dirty="0" smtClean="0">
                <a:latin typeface="楷体" panose="02010609060101010101" pitchFamily="49" charset="-122"/>
                <a:ea typeface="楷体" panose="02010609060101010101" pitchFamily="49" charset="-122"/>
              </a:rPr>
              <a:t>管理</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1600" b="1" dirty="0" smtClean="0"/>
          </a:p>
          <a:p>
            <a:pPr marL="0" indent="0">
              <a:lnSpc>
                <a:spcPct val="150000"/>
              </a:lnSpc>
              <a:buNone/>
            </a:pPr>
            <a:r>
              <a:rPr lang="zh-CN" altLang="en-US" sz="2800" b="1" dirty="0"/>
              <a:t>二、互联网支付平台的风险</a:t>
            </a:r>
            <a:r>
              <a:rPr lang="zh-CN" altLang="en-US" sz="2800" b="1" dirty="0" smtClean="0"/>
              <a:t>管理</a:t>
            </a:r>
            <a:endParaRPr lang="en-US" altLang="zh-CN" sz="2800" b="1" dirty="0" smtClean="0"/>
          </a:p>
          <a:p>
            <a:pPr marL="0" indent="0">
              <a:lnSpc>
                <a:spcPct val="150000"/>
              </a:lnSpc>
              <a:buNone/>
            </a:pPr>
            <a:r>
              <a:rPr lang="zh-CN" altLang="en-US" sz="2800" b="1" dirty="0"/>
              <a:t>（四）技术</a:t>
            </a:r>
            <a:r>
              <a:rPr lang="zh-CN" altLang="en-US" sz="2800" b="1" dirty="0" smtClean="0"/>
              <a:t>战略规划</a:t>
            </a:r>
            <a:endParaRPr lang="en-US" altLang="zh-CN" sz="2800" b="1" dirty="0" smtClean="0"/>
          </a:p>
          <a:p>
            <a:pPr marL="0" indent="0">
              <a:buNone/>
            </a:pPr>
            <a:r>
              <a:rPr lang="zh-CN" altLang="en-US" sz="1800" dirty="0" smtClean="0">
                <a:latin typeface="+mn-ea"/>
              </a:rPr>
              <a:t>  </a:t>
            </a:r>
            <a:r>
              <a:rPr lang="zh-CN" altLang="en-US" sz="2800" dirty="0" smtClean="0">
                <a:latin typeface="+mn-ea"/>
              </a:rPr>
              <a:t>互联网</a:t>
            </a:r>
            <a:r>
              <a:rPr lang="zh-CN" altLang="en-US" sz="2800" dirty="0">
                <a:latin typeface="+mn-ea"/>
              </a:rPr>
              <a:t>支付平台应该对其</a:t>
            </a:r>
            <a:r>
              <a:rPr lang="zh-CN" altLang="en-US" sz="2800" dirty="0">
                <a:solidFill>
                  <a:srgbClr val="251BF7"/>
                </a:solidFill>
                <a:latin typeface="+mn-ea"/>
              </a:rPr>
              <a:t>使用的技术</a:t>
            </a:r>
            <a:r>
              <a:rPr lang="zh-CN" altLang="en-US" sz="2800" dirty="0">
                <a:latin typeface="+mn-ea"/>
              </a:rPr>
              <a:t>和</a:t>
            </a:r>
            <a:r>
              <a:rPr lang="zh-CN" altLang="en-US" sz="2800" dirty="0">
                <a:solidFill>
                  <a:srgbClr val="251BF7"/>
                </a:solidFill>
                <a:latin typeface="+mn-ea"/>
              </a:rPr>
              <a:t>使用周期</a:t>
            </a:r>
            <a:r>
              <a:rPr lang="zh-CN" altLang="en-US" sz="2800" dirty="0">
                <a:latin typeface="+mn-ea"/>
              </a:rPr>
              <a:t>进行完整的规划，以减少操作风险，提高运营绩效</a:t>
            </a:r>
            <a:r>
              <a:rPr lang="zh-CN" altLang="en-US" sz="2800" dirty="0" smtClean="0">
                <a:latin typeface="+mn-ea"/>
              </a:rPr>
              <a:t>。</a:t>
            </a:r>
            <a:r>
              <a:rPr lang="zh-CN" altLang="en-US" sz="2800" b="1" u="sng" dirty="0" smtClean="0">
                <a:solidFill>
                  <a:srgbClr val="251BF7"/>
                </a:solidFill>
                <a:latin typeface="+mn-ea"/>
              </a:rPr>
              <a:t>在</a:t>
            </a:r>
            <a:r>
              <a:rPr lang="zh-CN" altLang="en-US" sz="2800" b="1" u="sng" dirty="0">
                <a:solidFill>
                  <a:srgbClr val="251BF7"/>
                </a:solidFill>
                <a:latin typeface="+mn-ea"/>
              </a:rPr>
              <a:t>运营过程中</a:t>
            </a:r>
            <a:r>
              <a:rPr lang="zh-CN" altLang="en-US" sz="2800" dirty="0">
                <a:latin typeface="+mn-ea"/>
              </a:rPr>
              <a:t>，需要经过利益相关者全面、</a:t>
            </a:r>
            <a:r>
              <a:rPr lang="zh-CN" altLang="en-US" sz="2800" dirty="0">
                <a:solidFill>
                  <a:srgbClr val="251BF7"/>
                </a:solidFill>
                <a:latin typeface="+mn-ea"/>
              </a:rPr>
              <a:t>细致的讨论才能更改某项技术</a:t>
            </a:r>
            <a:r>
              <a:rPr lang="zh-CN" altLang="en-US" sz="2800" dirty="0">
                <a:latin typeface="+mn-ea"/>
              </a:rPr>
              <a:t>，并且互联网支付平台也要</a:t>
            </a:r>
            <a:r>
              <a:rPr lang="zh-CN" altLang="en-US" sz="2800" dirty="0">
                <a:solidFill>
                  <a:srgbClr val="251BF7"/>
                </a:solidFill>
                <a:latin typeface="+mn-ea"/>
              </a:rPr>
              <a:t>定期评估其技术水平</a:t>
            </a:r>
            <a:r>
              <a:rPr lang="zh-CN" altLang="en-US" sz="2800" dirty="0" smtClean="0">
                <a:latin typeface="+mn-ea"/>
              </a:rPr>
              <a:t>。</a:t>
            </a:r>
            <a:r>
              <a:rPr lang="zh-CN" altLang="en-US" sz="2800" b="1" u="sng" dirty="0" smtClean="0">
                <a:solidFill>
                  <a:srgbClr val="251BF7"/>
                </a:solidFill>
                <a:latin typeface="+mn-ea"/>
              </a:rPr>
              <a:t>在</a:t>
            </a:r>
            <a:r>
              <a:rPr lang="zh-CN" altLang="en-US" sz="2800" b="1" u="sng" dirty="0">
                <a:solidFill>
                  <a:srgbClr val="251BF7"/>
                </a:solidFill>
                <a:latin typeface="+mn-ea"/>
              </a:rPr>
              <a:t>制定技术战略时</a:t>
            </a:r>
            <a:r>
              <a:rPr lang="zh-CN" altLang="en-US" sz="2800" dirty="0">
                <a:latin typeface="+mn-ea"/>
              </a:rPr>
              <a:t>，互联网支付平台应该关注与新技术有关的</a:t>
            </a:r>
            <a:r>
              <a:rPr lang="zh-CN" altLang="en-US" sz="2800" dirty="0">
                <a:solidFill>
                  <a:srgbClr val="251BF7"/>
                </a:solidFill>
                <a:latin typeface="+mn-ea"/>
              </a:rPr>
              <a:t>治理结构和政策文件</a:t>
            </a:r>
            <a:r>
              <a:rPr lang="zh-CN" altLang="en-US" sz="2800" dirty="0">
                <a:latin typeface="+mn-ea"/>
              </a:rPr>
              <a:t>的相关规定，以及技术</a:t>
            </a:r>
            <a:r>
              <a:rPr lang="zh-CN" altLang="en-US" sz="2800" dirty="0">
                <a:solidFill>
                  <a:srgbClr val="251BF7"/>
                </a:solidFill>
                <a:latin typeface="+mn-ea"/>
              </a:rPr>
              <a:t>风险评估</a:t>
            </a:r>
            <a:r>
              <a:rPr lang="zh-CN" altLang="en-US" sz="2800" dirty="0">
                <a:latin typeface="+mn-ea"/>
              </a:rPr>
              <a:t>与整体风险战略的关系。</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第三节 互联网支付平台的风险及风险</a:t>
            </a:r>
            <a:r>
              <a:rPr lang="zh-CN" altLang="en-US" b="1" dirty="0" smtClean="0">
                <a:latin typeface="楷体" panose="02010609060101010101" pitchFamily="49" charset="-122"/>
                <a:ea typeface="楷体" panose="02010609060101010101" pitchFamily="49" charset="-122"/>
              </a:rPr>
              <a:t>管理</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1600" b="1" dirty="0" smtClean="0"/>
          </a:p>
          <a:p>
            <a:pPr marL="0" indent="0">
              <a:lnSpc>
                <a:spcPct val="150000"/>
              </a:lnSpc>
              <a:buNone/>
            </a:pPr>
            <a:r>
              <a:rPr lang="zh-CN" altLang="en-US" sz="2800" b="1" dirty="0"/>
              <a:t>二、互联网支付平台的风险</a:t>
            </a:r>
            <a:r>
              <a:rPr lang="zh-CN" altLang="en-US" sz="2800" b="1" dirty="0" smtClean="0"/>
              <a:t>管理</a:t>
            </a:r>
            <a:endParaRPr lang="en-US" altLang="zh-CN" sz="2800" b="1" dirty="0" smtClean="0"/>
          </a:p>
          <a:p>
            <a:pPr marL="0" indent="0">
              <a:lnSpc>
                <a:spcPct val="150000"/>
              </a:lnSpc>
              <a:buNone/>
            </a:pPr>
            <a:r>
              <a:rPr lang="zh-CN" altLang="en-US" sz="2800" b="1" dirty="0"/>
              <a:t>（五）与客户的沟通和</a:t>
            </a:r>
            <a:r>
              <a:rPr lang="zh-CN" altLang="en-US" sz="2800" b="1" dirty="0" smtClean="0"/>
              <a:t>交流</a:t>
            </a:r>
            <a:endParaRPr lang="en-US" altLang="zh-CN" sz="2800" b="1" dirty="0" smtClean="0"/>
          </a:p>
          <a:p>
            <a:pPr marL="0" indent="0">
              <a:lnSpc>
                <a:spcPct val="150000"/>
              </a:lnSpc>
              <a:buNone/>
            </a:pPr>
            <a:r>
              <a:rPr lang="zh-CN" altLang="en-US" sz="2200" dirty="0" smtClean="0">
                <a:latin typeface="+mn-ea"/>
              </a:rPr>
              <a:t>  </a:t>
            </a:r>
            <a:r>
              <a:rPr lang="zh-CN" altLang="en-US" sz="2800" dirty="0" smtClean="0">
                <a:latin typeface="+mn-ea"/>
              </a:rPr>
              <a:t>互联网</a:t>
            </a:r>
            <a:r>
              <a:rPr lang="zh-CN" altLang="en-US" sz="2800" dirty="0">
                <a:latin typeface="+mn-ea"/>
              </a:rPr>
              <a:t>支付平台应</a:t>
            </a:r>
            <a:r>
              <a:rPr lang="zh-CN" altLang="en-US" sz="2800" dirty="0">
                <a:solidFill>
                  <a:srgbClr val="251BF7"/>
                </a:solidFill>
                <a:latin typeface="+mn-ea"/>
              </a:rPr>
              <a:t>向客户提供足够的</a:t>
            </a:r>
            <a:r>
              <a:rPr lang="zh-CN" altLang="en-US" sz="2800" dirty="0" smtClean="0">
                <a:solidFill>
                  <a:srgbClr val="251BF7"/>
                </a:solidFill>
                <a:latin typeface="+mn-ea"/>
              </a:rPr>
              <a:t>信息</a:t>
            </a:r>
            <a:r>
              <a:rPr lang="zh-CN" altLang="en-US" sz="2800" dirty="0" smtClean="0">
                <a:latin typeface="+mn-ea"/>
              </a:rPr>
              <a:t>，</a:t>
            </a:r>
            <a:r>
              <a:rPr lang="zh-CN" altLang="en-US" sz="2800" dirty="0">
                <a:latin typeface="+mn-ea"/>
              </a:rPr>
              <a:t>从客户角度构建起风险管理防线。同时，互联网支付平台应</a:t>
            </a:r>
            <a:r>
              <a:rPr lang="zh-CN" altLang="en-US" sz="2800" dirty="0">
                <a:solidFill>
                  <a:srgbClr val="251BF7"/>
                </a:solidFill>
                <a:latin typeface="+mn-ea"/>
              </a:rPr>
              <a:t>向客户征求对系统改进的建议</a:t>
            </a:r>
            <a:r>
              <a:rPr lang="zh-CN" altLang="en-US" sz="2800" dirty="0">
                <a:latin typeface="+mn-ea"/>
              </a:rPr>
              <a:t>和意见，并基于在使用中出现的系统故障等问题，</a:t>
            </a:r>
            <a:r>
              <a:rPr lang="zh-CN" altLang="en-US" sz="2800" dirty="0">
                <a:solidFill>
                  <a:srgbClr val="251BF7"/>
                </a:solidFill>
                <a:latin typeface="+mn-ea"/>
              </a:rPr>
              <a:t>改进风险管理手段</a:t>
            </a:r>
            <a:r>
              <a:rPr lang="zh-CN" altLang="en-US" sz="2800" dirty="0" smtClean="0">
                <a:latin typeface="+mn-ea"/>
              </a:rPr>
              <a:t>。也</a:t>
            </a:r>
            <a:r>
              <a:rPr lang="zh-CN" altLang="en-US" sz="2800" dirty="0">
                <a:latin typeface="+mn-ea"/>
              </a:rPr>
              <a:t>要向客户</a:t>
            </a:r>
            <a:r>
              <a:rPr lang="zh-CN" altLang="en-US" sz="2800" dirty="0">
                <a:solidFill>
                  <a:srgbClr val="251BF7"/>
                </a:solidFill>
                <a:latin typeface="+mn-ea"/>
              </a:rPr>
              <a:t>披露技术更新可能带来的</a:t>
            </a:r>
            <a:r>
              <a:rPr lang="zh-CN" altLang="en-US" sz="2800" dirty="0" smtClean="0">
                <a:solidFill>
                  <a:srgbClr val="251BF7"/>
                </a:solidFill>
                <a:latin typeface="+mn-ea"/>
              </a:rPr>
              <a:t>风险</a:t>
            </a:r>
            <a:r>
              <a:rPr lang="zh-CN" altLang="en-US" sz="2800" dirty="0" smtClean="0">
                <a:latin typeface="+mn-ea"/>
              </a:rPr>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solidFill>
                  <a:srgbClr val="FF0000"/>
                </a:solidFill>
                <a:latin typeface="楷体" panose="02010609060101010101" pitchFamily="49" charset="-122"/>
                <a:ea typeface="楷体" panose="02010609060101010101" pitchFamily="49" charset="-122"/>
              </a:rPr>
              <a:t>第四节 我国互联网金融风险的监管</a:t>
            </a:r>
            <a:endParaRPr lang="en-US" altLang="zh-CN" sz="1600" b="1" dirty="0" smtClean="0">
              <a:solidFill>
                <a:srgbClr val="FF0000"/>
              </a:solidFill>
            </a:endParaRPr>
          </a:p>
          <a:p>
            <a:pPr marL="0" indent="0">
              <a:lnSpc>
                <a:spcPct val="150000"/>
              </a:lnSpc>
              <a:buNone/>
            </a:pPr>
            <a:r>
              <a:rPr lang="zh-CN" altLang="en-US" sz="2800" b="1" dirty="0"/>
              <a:t>一、</a:t>
            </a:r>
            <a:r>
              <a:rPr lang="zh-CN" altLang="en-US" sz="2800" b="1" dirty="0">
                <a:solidFill>
                  <a:srgbClr val="C00000"/>
                </a:solidFill>
              </a:rPr>
              <a:t>互联网支付平台</a:t>
            </a:r>
            <a:r>
              <a:rPr lang="zh-CN" altLang="en-US" sz="2800" b="1" dirty="0"/>
              <a:t>的监管</a:t>
            </a:r>
            <a:r>
              <a:rPr lang="zh-CN" altLang="en-US" sz="2800" b="1" dirty="0" smtClean="0"/>
              <a:t>现状</a:t>
            </a:r>
            <a:endParaRPr lang="en-US" altLang="zh-CN" sz="2800" b="1" dirty="0" smtClean="0"/>
          </a:p>
          <a:p>
            <a:pPr marL="0" indent="0">
              <a:lnSpc>
                <a:spcPct val="150000"/>
              </a:lnSpc>
              <a:buNone/>
            </a:pPr>
            <a:r>
              <a:rPr lang="zh-CN" altLang="en-US" sz="2200" dirty="0" smtClean="0">
                <a:latin typeface="+mn-ea"/>
              </a:rPr>
              <a:t>中国人民银行</a:t>
            </a:r>
            <a:r>
              <a:rPr lang="zh-CN" altLang="en-US" sz="2200" dirty="0">
                <a:latin typeface="+mn-ea"/>
              </a:rPr>
              <a:t>自</a:t>
            </a:r>
            <a:r>
              <a:rPr lang="en-US" altLang="zh-CN" sz="2200" dirty="0">
                <a:latin typeface="+mn-ea"/>
              </a:rPr>
              <a:t>2010</a:t>
            </a:r>
            <a:r>
              <a:rPr lang="zh-CN" altLang="en-US" sz="2200" dirty="0">
                <a:latin typeface="+mn-ea"/>
              </a:rPr>
              <a:t>年</a:t>
            </a:r>
            <a:r>
              <a:rPr lang="zh-CN" altLang="en-US" sz="2200" dirty="0" smtClean="0">
                <a:latin typeface="+mn-ea"/>
              </a:rPr>
              <a:t>开始，</a:t>
            </a:r>
            <a:r>
              <a:rPr lang="zh-CN" altLang="en-US" sz="2200" dirty="0" smtClean="0">
                <a:latin typeface="+mn-ea"/>
              </a:rPr>
              <a:t>到</a:t>
            </a:r>
            <a:r>
              <a:rPr lang="en-US" altLang="zh-CN" sz="2200" dirty="0">
                <a:latin typeface="+mn-ea"/>
              </a:rPr>
              <a:t>2014</a:t>
            </a:r>
            <a:r>
              <a:rPr lang="zh-CN" altLang="en-US" sz="2200" dirty="0">
                <a:latin typeface="+mn-ea"/>
              </a:rPr>
              <a:t>年</a:t>
            </a:r>
            <a:r>
              <a:rPr lang="zh-CN" altLang="en-US" sz="2200" dirty="0" smtClean="0">
                <a:latin typeface="+mn-ea"/>
              </a:rPr>
              <a:t>，随后</a:t>
            </a:r>
            <a:r>
              <a:rPr lang="zh-CN" altLang="en-US" sz="2200" dirty="0">
                <a:latin typeface="+mn-ea"/>
              </a:rPr>
              <a:t>，</a:t>
            </a:r>
            <a:r>
              <a:rPr lang="zh-CN" altLang="en-US" sz="2200" dirty="0" smtClean="0">
                <a:latin typeface="+mn-ea"/>
              </a:rPr>
              <a:t>中国人民银行颁布</a:t>
            </a:r>
            <a:r>
              <a:rPr lang="zh-CN" altLang="en-US" sz="2200" dirty="0" smtClean="0">
                <a:latin typeface="+mn-ea"/>
              </a:rPr>
              <a:t>了：</a:t>
            </a:r>
            <a:endParaRPr lang="en-US" altLang="zh-CN" sz="2200" dirty="0" smtClean="0">
              <a:latin typeface="+mn-ea"/>
            </a:endParaRPr>
          </a:p>
          <a:p>
            <a:pPr marL="0" indent="0">
              <a:lnSpc>
                <a:spcPct val="150000"/>
              </a:lnSpc>
              <a:buNone/>
            </a:pPr>
            <a:r>
              <a:rPr lang="en-US" altLang="zh-CN" sz="2200" dirty="0" smtClean="0">
                <a:solidFill>
                  <a:srgbClr val="251BF7"/>
                </a:solidFill>
                <a:latin typeface="+mn-ea"/>
              </a:rPr>
              <a:t>——</a:t>
            </a:r>
            <a:r>
              <a:rPr lang="en-US" altLang="zh-CN" sz="2200" dirty="0" smtClean="0">
                <a:solidFill>
                  <a:srgbClr val="251BF7"/>
                </a:solidFill>
                <a:latin typeface="+mn-ea"/>
              </a:rPr>
              <a:t>《</a:t>
            </a:r>
            <a:r>
              <a:rPr lang="zh-CN" altLang="en-US" sz="2200" dirty="0">
                <a:solidFill>
                  <a:srgbClr val="251BF7"/>
                </a:solidFill>
                <a:latin typeface="+mn-ea"/>
              </a:rPr>
              <a:t>非银行支付机构网络支付业务管理办法（征求意见稿）</a:t>
            </a:r>
            <a:r>
              <a:rPr lang="en-US" altLang="zh-CN" sz="2200" dirty="0" smtClean="0">
                <a:solidFill>
                  <a:srgbClr val="251BF7"/>
                </a:solidFill>
                <a:latin typeface="+mn-ea"/>
              </a:rPr>
              <a:t>》</a:t>
            </a:r>
            <a:r>
              <a:rPr lang="zh-CN" altLang="en-US" sz="2200" dirty="0" smtClean="0">
                <a:solidFill>
                  <a:srgbClr val="251BF7"/>
                </a:solidFill>
                <a:latin typeface="+mn-ea"/>
              </a:rPr>
              <a:t>；</a:t>
            </a:r>
            <a:endParaRPr lang="en-US" altLang="zh-CN" sz="2200" dirty="0" smtClean="0">
              <a:solidFill>
                <a:srgbClr val="251BF7"/>
              </a:solidFill>
              <a:latin typeface="+mn-ea"/>
            </a:endParaRPr>
          </a:p>
          <a:p>
            <a:pPr marL="0" indent="0">
              <a:lnSpc>
                <a:spcPct val="150000"/>
              </a:lnSpc>
              <a:buNone/>
            </a:pPr>
            <a:r>
              <a:rPr lang="en-US" altLang="zh-CN" sz="2200" dirty="0">
                <a:solidFill>
                  <a:srgbClr val="251BF7"/>
                </a:solidFill>
                <a:latin typeface="+mn-ea"/>
              </a:rPr>
              <a:t>——</a:t>
            </a:r>
            <a:r>
              <a:rPr lang="en-US" altLang="zh-CN" sz="2200" dirty="0" smtClean="0">
                <a:solidFill>
                  <a:srgbClr val="251BF7"/>
                </a:solidFill>
                <a:latin typeface="+mn-ea"/>
              </a:rPr>
              <a:t>《</a:t>
            </a:r>
            <a:r>
              <a:rPr lang="zh-CN" altLang="en-US" sz="2200" dirty="0">
                <a:solidFill>
                  <a:srgbClr val="251BF7"/>
                </a:solidFill>
                <a:latin typeface="+mn-ea"/>
              </a:rPr>
              <a:t>关于手机支付业务发展的指导意见（征求意见稿）</a:t>
            </a:r>
            <a:r>
              <a:rPr lang="en-US" altLang="zh-CN" sz="2200" dirty="0" smtClean="0">
                <a:solidFill>
                  <a:srgbClr val="251BF7"/>
                </a:solidFill>
                <a:latin typeface="+mn-ea"/>
              </a:rPr>
              <a:t>》</a:t>
            </a:r>
            <a:r>
              <a:rPr lang="zh-CN" altLang="en-US" sz="2200" dirty="0" smtClean="0">
                <a:solidFill>
                  <a:srgbClr val="251BF7"/>
                </a:solidFill>
                <a:latin typeface="+mn-ea"/>
              </a:rPr>
              <a:t>：</a:t>
            </a:r>
            <a:endParaRPr lang="en-US" altLang="zh-CN" sz="2200" dirty="0" smtClean="0">
              <a:solidFill>
                <a:srgbClr val="251BF7"/>
              </a:solidFill>
              <a:latin typeface="+mn-ea"/>
            </a:endParaRPr>
          </a:p>
          <a:p>
            <a:pPr marL="0" indent="0">
              <a:lnSpc>
                <a:spcPct val="150000"/>
              </a:lnSpc>
              <a:buNone/>
            </a:pPr>
            <a:r>
              <a:rPr lang="en-US" altLang="zh-CN" sz="2200" dirty="0">
                <a:solidFill>
                  <a:srgbClr val="251BF7"/>
                </a:solidFill>
                <a:latin typeface="+mn-ea"/>
              </a:rPr>
              <a:t>——</a:t>
            </a:r>
            <a:r>
              <a:rPr lang="en-US" altLang="zh-CN" sz="2200" dirty="0" smtClean="0">
                <a:solidFill>
                  <a:srgbClr val="251BF7"/>
                </a:solidFill>
                <a:latin typeface="+mn-ea"/>
              </a:rPr>
              <a:t>《</a:t>
            </a:r>
            <a:r>
              <a:rPr lang="zh-CN" altLang="en-US" sz="2200" dirty="0">
                <a:solidFill>
                  <a:srgbClr val="251BF7"/>
                </a:solidFill>
                <a:latin typeface="+mn-ea"/>
              </a:rPr>
              <a:t>网络支付行业自律公约</a:t>
            </a:r>
            <a:r>
              <a:rPr lang="en-US" altLang="zh-CN" sz="2200" dirty="0" smtClean="0">
                <a:solidFill>
                  <a:srgbClr val="251BF7"/>
                </a:solidFill>
                <a:latin typeface="+mn-ea"/>
              </a:rPr>
              <a:t>》</a:t>
            </a:r>
            <a:r>
              <a:rPr lang="zh-CN" altLang="en-US" sz="2200" dirty="0" smtClean="0">
                <a:solidFill>
                  <a:srgbClr val="251BF7"/>
                </a:solidFill>
                <a:latin typeface="+mn-ea"/>
              </a:rPr>
              <a:t>；</a:t>
            </a:r>
            <a:endParaRPr lang="en-US" altLang="zh-CN" sz="2200" dirty="0" smtClean="0">
              <a:solidFill>
                <a:srgbClr val="251BF7"/>
              </a:solidFill>
              <a:latin typeface="+mn-ea"/>
            </a:endParaRPr>
          </a:p>
          <a:p>
            <a:pPr marL="0" indent="0">
              <a:lnSpc>
                <a:spcPct val="150000"/>
              </a:lnSpc>
              <a:buNone/>
            </a:pPr>
            <a:r>
              <a:rPr lang="en-US" altLang="zh-CN" sz="2200" dirty="0">
                <a:solidFill>
                  <a:srgbClr val="251BF7"/>
                </a:solidFill>
                <a:latin typeface="+mn-ea"/>
              </a:rPr>
              <a:t>——</a:t>
            </a:r>
            <a:r>
              <a:rPr lang="en-US" altLang="zh-CN" sz="2200" dirty="0" smtClean="0">
                <a:solidFill>
                  <a:srgbClr val="251BF7"/>
                </a:solidFill>
                <a:latin typeface="+mn-ea"/>
              </a:rPr>
              <a:t>《</a:t>
            </a:r>
            <a:r>
              <a:rPr lang="zh-CN" altLang="en-US" sz="2200" dirty="0">
                <a:solidFill>
                  <a:srgbClr val="251BF7"/>
                </a:solidFill>
                <a:latin typeface="+mn-ea"/>
              </a:rPr>
              <a:t>预付卡行业自律公约</a:t>
            </a:r>
            <a:r>
              <a:rPr lang="en-US" altLang="zh-CN" sz="2200" dirty="0" smtClean="0">
                <a:solidFill>
                  <a:srgbClr val="251BF7"/>
                </a:solidFill>
                <a:latin typeface="+mn-ea"/>
              </a:rPr>
              <a:t>》</a:t>
            </a:r>
            <a:r>
              <a:rPr lang="zh-CN" altLang="en-US" sz="2200" dirty="0" smtClean="0">
                <a:solidFill>
                  <a:srgbClr val="251BF7"/>
                </a:solidFill>
                <a:latin typeface="+mn-ea"/>
              </a:rPr>
              <a:t>；</a:t>
            </a:r>
            <a:endParaRPr lang="en-US" altLang="zh-CN" sz="2200" dirty="0" smtClean="0">
              <a:solidFill>
                <a:srgbClr val="251BF7"/>
              </a:solidFill>
              <a:latin typeface="+mn-ea"/>
            </a:endParaRPr>
          </a:p>
          <a:p>
            <a:pPr marL="0" indent="0">
              <a:lnSpc>
                <a:spcPct val="150000"/>
              </a:lnSpc>
              <a:buNone/>
            </a:pPr>
            <a:r>
              <a:rPr lang="en-US" altLang="zh-CN" sz="2200" dirty="0">
                <a:solidFill>
                  <a:srgbClr val="251BF7"/>
                </a:solidFill>
                <a:latin typeface="+mn-ea"/>
              </a:rPr>
              <a:t>——</a:t>
            </a:r>
            <a:r>
              <a:rPr lang="en-US" altLang="zh-CN" sz="2200" dirty="0" smtClean="0">
                <a:solidFill>
                  <a:srgbClr val="251BF7"/>
                </a:solidFill>
                <a:latin typeface="+mn-ea"/>
              </a:rPr>
              <a:t>《</a:t>
            </a:r>
            <a:r>
              <a:rPr lang="zh-CN" altLang="en-US" sz="2200" dirty="0">
                <a:solidFill>
                  <a:srgbClr val="251BF7"/>
                </a:solidFill>
                <a:latin typeface="+mn-ea"/>
              </a:rPr>
              <a:t>移动支付行业自律公约</a:t>
            </a:r>
            <a:r>
              <a:rPr lang="en-US" altLang="zh-CN" sz="2200" dirty="0" smtClean="0">
                <a:solidFill>
                  <a:srgbClr val="251BF7"/>
                </a:solidFill>
                <a:latin typeface="+mn-ea"/>
              </a:rPr>
              <a:t>》</a:t>
            </a:r>
            <a:r>
              <a:rPr lang="zh-CN" altLang="en-US" sz="2200" dirty="0" smtClean="0">
                <a:solidFill>
                  <a:srgbClr val="251BF7"/>
                </a:solidFill>
                <a:latin typeface="+mn-ea"/>
              </a:rPr>
              <a:t>；</a:t>
            </a:r>
            <a:endParaRPr lang="en-US" altLang="zh-CN" sz="2200" dirty="0" smtClean="0">
              <a:solidFill>
                <a:srgbClr val="251BF7"/>
              </a:solidFill>
              <a:latin typeface="+mn-ea"/>
            </a:endParaRPr>
          </a:p>
          <a:p>
            <a:pPr marL="0" indent="0">
              <a:lnSpc>
                <a:spcPct val="150000"/>
              </a:lnSpc>
              <a:buNone/>
            </a:pPr>
            <a:r>
              <a:rPr lang="en-US" altLang="zh-CN" sz="2200" dirty="0">
                <a:solidFill>
                  <a:srgbClr val="251BF7"/>
                </a:solidFill>
                <a:latin typeface="+mn-ea"/>
              </a:rPr>
              <a:t>——</a:t>
            </a:r>
            <a:r>
              <a:rPr lang="en-US" altLang="zh-CN" sz="2200" dirty="0" smtClean="0">
                <a:solidFill>
                  <a:srgbClr val="251BF7"/>
                </a:solidFill>
                <a:latin typeface="+mn-ea"/>
              </a:rPr>
              <a:t>《</a:t>
            </a:r>
            <a:r>
              <a:rPr lang="zh-CN" altLang="en-US" sz="2200" dirty="0">
                <a:solidFill>
                  <a:srgbClr val="251BF7"/>
                </a:solidFill>
                <a:latin typeface="+mn-ea"/>
              </a:rPr>
              <a:t>支付机构互联网支付业务风险防范指引</a:t>
            </a:r>
            <a:r>
              <a:rPr lang="en-US" altLang="zh-CN" sz="2200" dirty="0">
                <a:solidFill>
                  <a:srgbClr val="251BF7"/>
                </a:solidFill>
                <a:latin typeface="+mn-ea"/>
              </a:rPr>
              <a:t>》</a:t>
            </a:r>
            <a:r>
              <a:rPr lang="zh-CN" altLang="en-US" sz="2200" dirty="0">
                <a:latin typeface="+mn-ea"/>
              </a:rPr>
              <a:t>等一系列规范性</a:t>
            </a:r>
            <a:r>
              <a:rPr lang="zh-CN" altLang="en-US" sz="2200" dirty="0" smtClean="0">
                <a:latin typeface="+mn-ea"/>
              </a:rPr>
              <a:t>文件。</a:t>
            </a:r>
            <a:endParaRPr lang="zh-CN" altLang="en-US" sz="2200" dirty="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5328592"/>
          </a:xfrm>
        </p:spPr>
        <p:txBody>
          <a:bodyPr>
            <a:normAutofit fontScale="92500"/>
          </a:bodyPr>
          <a:lstStyle/>
          <a:p>
            <a:pPr marL="0" indent="0" algn="ctr">
              <a:buNone/>
            </a:pPr>
            <a:r>
              <a:rPr lang="zh-CN" altLang="en-US" b="1" dirty="0">
                <a:solidFill>
                  <a:srgbClr val="FF0000"/>
                </a:solidFill>
                <a:latin typeface="楷体" panose="02010609060101010101" pitchFamily="49" charset="-122"/>
                <a:ea typeface="楷体" panose="02010609060101010101" pitchFamily="49" charset="-122"/>
              </a:rPr>
              <a:t>第一</a:t>
            </a:r>
            <a:r>
              <a:rPr lang="zh-CN" altLang="en-US" b="1" dirty="0" smtClean="0">
                <a:solidFill>
                  <a:srgbClr val="FF0000"/>
                </a:solidFill>
                <a:latin typeface="楷体" panose="02010609060101010101" pitchFamily="49" charset="-122"/>
                <a:ea typeface="楷体" panose="02010609060101010101" pitchFamily="49" charset="-122"/>
              </a:rPr>
              <a:t>节 互联网</a:t>
            </a:r>
            <a:r>
              <a:rPr lang="zh-CN" altLang="en-US" b="1" dirty="0">
                <a:solidFill>
                  <a:srgbClr val="FF0000"/>
                </a:solidFill>
                <a:latin typeface="楷体" panose="02010609060101010101" pitchFamily="49" charset="-122"/>
                <a:ea typeface="楷体" panose="02010609060101010101" pitchFamily="49" charset="-122"/>
              </a:rPr>
              <a:t>金融概述</a:t>
            </a:r>
            <a:endParaRPr lang="en-US" altLang="zh-CN" dirty="0" smtClean="0">
              <a:solidFill>
                <a:srgbClr val="FF0000"/>
              </a:solidFill>
            </a:endParaRPr>
          </a:p>
          <a:p>
            <a:r>
              <a:rPr lang="zh-CN" altLang="en-US" sz="2800" dirty="0" smtClean="0"/>
              <a:t>互联网金融是</a:t>
            </a:r>
            <a:r>
              <a:rPr lang="zh-CN" altLang="en-US" sz="2800" u="sng" dirty="0">
                <a:solidFill>
                  <a:srgbClr val="251BF7"/>
                </a:solidFill>
              </a:rPr>
              <a:t>新技术</a:t>
            </a:r>
            <a:r>
              <a:rPr lang="zh-CN" altLang="en-US" sz="2800" u="sng" dirty="0"/>
              <a:t>引发的金融市场变革的实例。互联网金融的核心是指在</a:t>
            </a:r>
            <a:r>
              <a:rPr lang="zh-CN" altLang="en-US" sz="2800" u="sng" dirty="0">
                <a:solidFill>
                  <a:srgbClr val="251BF7"/>
                </a:solidFill>
              </a:rPr>
              <a:t>传统的金融业务中运用移动互联网、云计算和大数据等技术</a:t>
            </a:r>
            <a:r>
              <a:rPr lang="zh-CN" altLang="en-US" sz="2800" u="sng" dirty="0"/>
              <a:t>，</a:t>
            </a:r>
            <a:r>
              <a:rPr lang="zh-CN" altLang="en-US" sz="2800" dirty="0"/>
              <a:t>这将促进金融体系回归金融的本质</a:t>
            </a:r>
            <a:r>
              <a:rPr lang="zh-CN" altLang="en-US" sz="2800" dirty="0" smtClean="0"/>
              <a:t>。</a:t>
            </a:r>
            <a:endParaRPr lang="en-US" altLang="zh-CN" sz="2800" dirty="0" smtClean="0"/>
          </a:p>
          <a:p>
            <a:pPr marL="0" indent="0">
              <a:buNone/>
            </a:pPr>
            <a:endParaRPr lang="en-US" altLang="zh-CN" sz="2800" dirty="0" smtClean="0"/>
          </a:p>
          <a:p>
            <a:r>
              <a:rPr lang="zh-CN" altLang="en-US" sz="2800" dirty="0" smtClean="0"/>
              <a:t>依托</a:t>
            </a:r>
            <a:r>
              <a:rPr lang="zh-CN" altLang="en-US" sz="2800" dirty="0"/>
              <a:t>高速发展的移动互联网、大数据、云计算、搜索引擎、社交网络等技术，人们能更广泛、更方便、更快捷地</a:t>
            </a:r>
            <a:r>
              <a:rPr lang="zh-CN" altLang="en-US" sz="2800" dirty="0">
                <a:solidFill>
                  <a:srgbClr val="251BF7"/>
                </a:solidFill>
              </a:rPr>
              <a:t>将借款人与出借人联系起来</a:t>
            </a:r>
            <a:r>
              <a:rPr lang="zh-CN" altLang="en-US" sz="2800" dirty="0"/>
              <a:t>。不过，</a:t>
            </a:r>
            <a:r>
              <a:rPr lang="en-US" altLang="zh-CN" sz="2800" dirty="0"/>
              <a:t>P2P</a:t>
            </a:r>
            <a:r>
              <a:rPr lang="zh-CN" altLang="en-US" sz="2800" dirty="0"/>
              <a:t>网络借贷、互联网支付、股权众筹、互联网银行、互联网保险等金融</a:t>
            </a:r>
            <a:r>
              <a:rPr lang="zh-CN" altLang="en-US" sz="2800" dirty="0" smtClean="0"/>
              <a:t>模式，  </a:t>
            </a:r>
            <a:r>
              <a:rPr lang="zh-CN" altLang="en-US" sz="2800" dirty="0" smtClean="0">
                <a:solidFill>
                  <a:srgbClr val="251BF7"/>
                </a:solidFill>
              </a:rPr>
              <a:t>并</a:t>
            </a:r>
            <a:r>
              <a:rPr lang="zh-CN" altLang="en-US" sz="2800" dirty="0">
                <a:solidFill>
                  <a:srgbClr val="251BF7"/>
                </a:solidFill>
              </a:rPr>
              <a:t>不只是简单地在金融业务中加入互联网技术</a:t>
            </a:r>
            <a:r>
              <a:rPr lang="zh-CN" altLang="en-US" sz="2800" dirty="0"/>
              <a:t>因素，技术的进步只是新金融业态的基础。更重要的是，</a:t>
            </a:r>
            <a:r>
              <a:rPr lang="zh-CN" altLang="en-US" sz="2800" u="sng" dirty="0">
                <a:solidFill>
                  <a:srgbClr val="251BF7"/>
                </a:solidFill>
              </a:rPr>
              <a:t>开放、平等、共享、去媒介、去中心化的新的金融业</a:t>
            </a:r>
            <a:r>
              <a:rPr lang="zh-CN" altLang="en-US" sz="2800" u="sng" dirty="0" smtClean="0">
                <a:solidFill>
                  <a:srgbClr val="251BF7"/>
                </a:solidFill>
              </a:rPr>
              <a:t>态</a:t>
            </a:r>
            <a:r>
              <a:rPr lang="zh-CN" altLang="en-US" sz="2800" dirty="0" smtClean="0"/>
              <a:t>。</a:t>
            </a:r>
            <a:endParaRPr lang="en-US" altLang="zh-CN" sz="2800" dirty="0" smtClean="0"/>
          </a:p>
          <a:p>
            <a:pPr marL="0" indent="0">
              <a:buNone/>
            </a:pPr>
            <a:endParaRPr lang="zh-CN" altLang="en-US" sz="2800" dirty="0"/>
          </a:p>
          <a:p>
            <a:pPr marL="0" indent="0">
              <a:buNone/>
            </a:pPr>
            <a:endParaRPr lang="en-US" altLang="zh-CN" sz="2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第四节 我国互联网金融风险的监管</a:t>
            </a:r>
            <a:endParaRPr lang="en-US" altLang="zh-CN" sz="1600" b="1" dirty="0" smtClean="0"/>
          </a:p>
          <a:p>
            <a:pPr marL="0" indent="0">
              <a:lnSpc>
                <a:spcPct val="150000"/>
              </a:lnSpc>
              <a:buNone/>
            </a:pPr>
            <a:r>
              <a:rPr lang="zh-CN" altLang="en-US" sz="2800" b="1" dirty="0"/>
              <a:t>二、</a:t>
            </a:r>
            <a:r>
              <a:rPr lang="en-US" altLang="zh-CN" sz="2800" b="1" dirty="0">
                <a:solidFill>
                  <a:srgbClr val="C00000"/>
                </a:solidFill>
              </a:rPr>
              <a:t>P2P</a:t>
            </a:r>
            <a:r>
              <a:rPr lang="zh-CN" altLang="en-US" sz="2800" b="1" dirty="0">
                <a:solidFill>
                  <a:srgbClr val="C00000"/>
                </a:solidFill>
              </a:rPr>
              <a:t>网络借贷平台</a:t>
            </a:r>
            <a:r>
              <a:rPr lang="zh-CN" altLang="en-US" sz="2800" b="1" dirty="0"/>
              <a:t>的监管</a:t>
            </a:r>
            <a:r>
              <a:rPr lang="zh-CN" altLang="en-US" sz="2800" b="1" dirty="0" smtClean="0"/>
              <a:t>现状</a:t>
            </a:r>
            <a:endParaRPr lang="en-US" altLang="zh-CN" sz="2800" b="1" dirty="0" smtClean="0"/>
          </a:p>
          <a:p>
            <a:pPr marL="0" indent="0">
              <a:lnSpc>
                <a:spcPct val="150000"/>
              </a:lnSpc>
              <a:buNone/>
            </a:pPr>
            <a:r>
              <a:rPr lang="zh-CN" altLang="en-US" sz="2200" dirty="0" smtClean="0">
                <a:latin typeface="+mn-ea"/>
              </a:rPr>
              <a:t>  </a:t>
            </a:r>
            <a:r>
              <a:rPr lang="zh-CN" altLang="en-US" sz="2800" dirty="0" smtClean="0">
                <a:latin typeface="+mn-ea"/>
              </a:rPr>
              <a:t>我国</a:t>
            </a:r>
            <a:r>
              <a:rPr lang="zh-CN" altLang="en-US" sz="2800" dirty="0">
                <a:latin typeface="+mn-ea"/>
              </a:rPr>
              <a:t>的</a:t>
            </a:r>
            <a:r>
              <a:rPr lang="en-US" altLang="zh-CN" sz="2800" dirty="0">
                <a:latin typeface="+mn-ea"/>
              </a:rPr>
              <a:t>P2P</a:t>
            </a:r>
            <a:r>
              <a:rPr lang="zh-CN" altLang="en-US" sz="2800" dirty="0">
                <a:latin typeface="+mn-ea"/>
              </a:rPr>
              <a:t>网络借贷平台自成立以来，一直存在</a:t>
            </a:r>
            <a:r>
              <a:rPr lang="zh-CN" altLang="en-US" sz="2800" u="sng" dirty="0">
                <a:solidFill>
                  <a:srgbClr val="251BF7"/>
                </a:solidFill>
                <a:latin typeface="+mn-ea"/>
              </a:rPr>
              <a:t>准入门槛过低、借贷资金监控缺位、信贷审核与风险评价机制不健全、内控制度不完善、信息披露机制缺失</a:t>
            </a:r>
            <a:r>
              <a:rPr lang="zh-CN" altLang="en-US" sz="2800" dirty="0" smtClean="0">
                <a:latin typeface="+mn-ea"/>
              </a:rPr>
              <a:t>等问题。</a:t>
            </a:r>
            <a:endParaRPr lang="en-US" altLang="zh-CN" sz="2800" dirty="0" smtClean="0">
              <a:latin typeface="+mn-ea"/>
            </a:endParaRPr>
          </a:p>
          <a:p>
            <a:pPr marL="0" indent="0">
              <a:lnSpc>
                <a:spcPct val="150000"/>
              </a:lnSpc>
              <a:buNone/>
            </a:pPr>
            <a:r>
              <a:rPr lang="en-US" altLang="zh-CN" sz="2800" dirty="0" smtClean="0">
                <a:latin typeface="+mn-ea"/>
              </a:rPr>
              <a:t>  2015</a:t>
            </a:r>
            <a:r>
              <a:rPr lang="zh-CN" altLang="en-US" sz="2800" dirty="0">
                <a:latin typeface="+mn-ea"/>
              </a:rPr>
              <a:t>年</a:t>
            </a:r>
            <a:r>
              <a:rPr lang="en-US" altLang="zh-CN" sz="2800" dirty="0">
                <a:latin typeface="+mn-ea"/>
              </a:rPr>
              <a:t>10</a:t>
            </a:r>
            <a:r>
              <a:rPr lang="zh-CN" altLang="en-US" sz="2800" dirty="0">
                <a:latin typeface="+mn-ea"/>
              </a:rPr>
              <a:t>月，该细则在征求了央行、中国证监会、中国保监会三部委意见并呈报国务院审批时</a:t>
            </a:r>
            <a:r>
              <a:rPr lang="zh-CN" altLang="en-US" sz="2800" dirty="0" smtClean="0">
                <a:latin typeface="+mn-ea"/>
              </a:rPr>
              <a:t>，</a:t>
            </a:r>
            <a:r>
              <a:rPr lang="zh-CN" altLang="en-US" sz="2800" dirty="0" smtClean="0">
                <a:solidFill>
                  <a:srgbClr val="251BF7"/>
                </a:solidFill>
                <a:latin typeface="+mn-ea"/>
              </a:rPr>
              <a:t>中国</a:t>
            </a:r>
            <a:r>
              <a:rPr lang="zh-CN" altLang="en-US" sz="2800" dirty="0">
                <a:solidFill>
                  <a:srgbClr val="251BF7"/>
                </a:solidFill>
                <a:latin typeface="+mn-ea"/>
              </a:rPr>
              <a:t>银保监</a:t>
            </a:r>
            <a:r>
              <a:rPr lang="zh-CN" altLang="en-US" sz="2800" dirty="0" smtClean="0">
                <a:solidFill>
                  <a:srgbClr val="251BF7"/>
                </a:solidFill>
                <a:latin typeface="+mn-ea"/>
              </a:rPr>
              <a:t>会</a:t>
            </a:r>
            <a:r>
              <a:rPr lang="zh-CN" altLang="en-US" sz="2800" dirty="0" smtClean="0">
                <a:latin typeface="+mn-ea"/>
              </a:rPr>
              <a:t>出台了</a:t>
            </a:r>
            <a:r>
              <a:rPr lang="zh-CN" altLang="en-US" sz="2800" u="sng" dirty="0" smtClean="0">
                <a:solidFill>
                  <a:srgbClr val="251BF7"/>
                </a:solidFill>
                <a:latin typeface="+mn-ea"/>
              </a:rPr>
              <a:t>一系列关于</a:t>
            </a:r>
            <a:r>
              <a:rPr lang="en-US" altLang="zh-CN" sz="2800" u="sng" dirty="0" smtClean="0">
                <a:solidFill>
                  <a:srgbClr val="251BF7"/>
                </a:solidFill>
                <a:latin typeface="+mn-ea"/>
              </a:rPr>
              <a:t>P2P</a:t>
            </a:r>
            <a:r>
              <a:rPr lang="zh-CN" altLang="en-US" sz="2800" u="sng" dirty="0">
                <a:solidFill>
                  <a:srgbClr val="251BF7"/>
                </a:solidFill>
                <a:latin typeface="+mn-ea"/>
              </a:rPr>
              <a:t>网络借贷</a:t>
            </a:r>
            <a:r>
              <a:rPr lang="zh-CN" altLang="en-US" sz="2800" u="sng" dirty="0" smtClean="0">
                <a:solidFill>
                  <a:srgbClr val="251BF7"/>
                </a:solidFill>
                <a:latin typeface="+mn-ea"/>
              </a:rPr>
              <a:t>行业监管的规定</a:t>
            </a:r>
            <a:r>
              <a:rPr lang="zh-CN" altLang="en-US" sz="2800" dirty="0" smtClean="0">
                <a:latin typeface="+mn-ea"/>
              </a:rPr>
              <a:t>。</a:t>
            </a:r>
            <a:endParaRPr lang="zh-CN" altLang="en-US" sz="2800" dirty="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sz="3600" b="1" dirty="0">
                <a:latin typeface="楷体" panose="02010609060101010101" pitchFamily="49" charset="-122"/>
                <a:ea typeface="楷体" panose="02010609060101010101" pitchFamily="49" charset="-122"/>
              </a:rPr>
              <a:t>第四节 我国互联网金融风险的</a:t>
            </a:r>
            <a:r>
              <a:rPr lang="zh-CN" altLang="en-US" sz="3600" b="1" dirty="0" smtClean="0">
                <a:latin typeface="楷体" panose="02010609060101010101" pitchFamily="49" charset="-122"/>
                <a:ea typeface="楷体" panose="02010609060101010101" pitchFamily="49" charset="-122"/>
              </a:rPr>
              <a:t>监管</a:t>
            </a:r>
            <a:endParaRPr lang="en-US" altLang="zh-CN" sz="3600" b="1" dirty="0" smtClean="0">
              <a:latin typeface="楷体" panose="02010609060101010101" pitchFamily="49" charset="-122"/>
              <a:ea typeface="楷体" panose="02010609060101010101" pitchFamily="49" charset="-122"/>
            </a:endParaRPr>
          </a:p>
          <a:p>
            <a:pPr marL="0" indent="0" algn="ctr">
              <a:buNone/>
            </a:pPr>
            <a:endParaRPr lang="en-US" altLang="zh-CN" sz="1800" b="1" dirty="0" smtClean="0"/>
          </a:p>
          <a:p>
            <a:pPr marL="0" indent="0">
              <a:lnSpc>
                <a:spcPct val="150000"/>
              </a:lnSpc>
              <a:buNone/>
            </a:pPr>
            <a:r>
              <a:rPr lang="zh-CN" altLang="en-US" sz="2800" b="1" dirty="0"/>
              <a:t>三、</a:t>
            </a:r>
            <a:r>
              <a:rPr lang="en-US" altLang="zh-CN" sz="2800" b="1" dirty="0"/>
              <a:t>2015</a:t>
            </a:r>
            <a:r>
              <a:rPr lang="zh-CN" altLang="en-US" sz="2800" b="1" dirty="0"/>
              <a:t>年以来的监管政策新</a:t>
            </a:r>
            <a:r>
              <a:rPr lang="zh-CN" altLang="en-US" sz="2800" b="1" dirty="0" smtClean="0"/>
              <a:t>进展</a:t>
            </a:r>
            <a:endParaRPr lang="zh-CN" altLang="en-US" sz="2800" b="1" dirty="0" smtClean="0"/>
          </a:p>
          <a:p>
            <a:pPr marL="0" indent="0">
              <a:lnSpc>
                <a:spcPct val="150000"/>
              </a:lnSpc>
              <a:buNone/>
            </a:pPr>
            <a:r>
              <a:rPr lang="en-US" altLang="zh-CN" sz="2200" dirty="0">
                <a:latin typeface="+mn-ea"/>
              </a:rPr>
              <a:t>2015</a:t>
            </a:r>
            <a:r>
              <a:rPr lang="zh-CN" altLang="en-US" sz="2200" dirty="0">
                <a:latin typeface="+mn-ea"/>
              </a:rPr>
              <a:t>年以来，我国的互联网金融监管进一步趋于完善。</a:t>
            </a:r>
            <a:endParaRPr lang="zh-CN" altLang="en-US" sz="2200" dirty="0">
              <a:latin typeface="+mn-ea"/>
            </a:endParaRPr>
          </a:p>
          <a:p>
            <a:pPr marL="0" indent="0">
              <a:lnSpc>
                <a:spcPct val="150000"/>
              </a:lnSpc>
              <a:buNone/>
            </a:pPr>
            <a:r>
              <a:rPr lang="en-US" altLang="zh-CN" sz="2200" dirty="0">
                <a:latin typeface="+mn-ea"/>
              </a:rPr>
              <a:t>2015</a:t>
            </a:r>
            <a:r>
              <a:rPr lang="zh-CN" altLang="en-US" sz="2200" dirty="0">
                <a:latin typeface="+mn-ea"/>
              </a:rPr>
              <a:t>年</a:t>
            </a:r>
            <a:r>
              <a:rPr lang="en-US" altLang="zh-CN" sz="2200" dirty="0">
                <a:latin typeface="+mn-ea"/>
              </a:rPr>
              <a:t>7</a:t>
            </a:r>
            <a:r>
              <a:rPr lang="zh-CN" altLang="en-US" sz="2200" dirty="0">
                <a:latin typeface="+mn-ea"/>
              </a:rPr>
              <a:t>月，</a:t>
            </a:r>
            <a:r>
              <a:rPr lang="zh-CN" altLang="en-US" sz="2200" dirty="0">
                <a:solidFill>
                  <a:srgbClr val="251BF7"/>
                </a:solidFill>
                <a:latin typeface="+mn-ea"/>
              </a:rPr>
              <a:t>国务院</a:t>
            </a:r>
            <a:r>
              <a:rPr lang="zh-CN" altLang="en-US" sz="2200" dirty="0">
                <a:latin typeface="+mn-ea"/>
              </a:rPr>
              <a:t>发布</a:t>
            </a:r>
            <a:r>
              <a:rPr lang="en-US" altLang="zh-CN" sz="2200" u="sng" dirty="0">
                <a:solidFill>
                  <a:srgbClr val="251BF7"/>
                </a:solidFill>
                <a:latin typeface="+mn-ea"/>
              </a:rPr>
              <a:t>《</a:t>
            </a:r>
            <a:r>
              <a:rPr lang="zh-CN" altLang="en-US" sz="2200" u="sng" dirty="0">
                <a:solidFill>
                  <a:srgbClr val="251BF7"/>
                </a:solidFill>
                <a:latin typeface="+mn-ea"/>
              </a:rPr>
              <a:t>关于积极推进“互联网</a:t>
            </a:r>
            <a:r>
              <a:rPr lang="en-US" altLang="zh-CN" sz="2200" u="sng" dirty="0">
                <a:solidFill>
                  <a:srgbClr val="251BF7"/>
                </a:solidFill>
                <a:latin typeface="+mn-ea"/>
              </a:rPr>
              <a:t>+”</a:t>
            </a:r>
            <a:r>
              <a:rPr lang="zh-CN" altLang="en-US" sz="2200" u="sng" dirty="0">
                <a:solidFill>
                  <a:srgbClr val="251BF7"/>
                </a:solidFill>
                <a:latin typeface="+mn-ea"/>
              </a:rPr>
              <a:t>行动的指导意见</a:t>
            </a:r>
            <a:r>
              <a:rPr lang="en-US" altLang="zh-CN" sz="2200" u="sng" dirty="0">
                <a:solidFill>
                  <a:srgbClr val="251BF7"/>
                </a:solidFill>
                <a:latin typeface="+mn-ea"/>
              </a:rPr>
              <a:t>》</a:t>
            </a:r>
            <a:r>
              <a:rPr lang="zh-CN" altLang="en-US" sz="2200" dirty="0">
                <a:latin typeface="+mn-ea"/>
              </a:rPr>
              <a:t>，将“互联网</a:t>
            </a:r>
            <a:r>
              <a:rPr lang="en-US" altLang="zh-CN" sz="2200" dirty="0">
                <a:latin typeface="+mn-ea"/>
              </a:rPr>
              <a:t>+”</a:t>
            </a:r>
            <a:r>
              <a:rPr lang="zh-CN" altLang="en-US" sz="2200" dirty="0">
                <a:latin typeface="+mn-ea"/>
              </a:rPr>
              <a:t>普惠金融作为重点行动</a:t>
            </a:r>
            <a:r>
              <a:rPr lang="zh-CN" altLang="en-US" sz="2200" dirty="0" smtClean="0">
                <a:latin typeface="+mn-ea"/>
              </a:rPr>
              <a:t>之一。</a:t>
            </a:r>
            <a:endParaRPr lang="en-US" altLang="zh-CN" sz="2200" dirty="0" smtClean="0">
              <a:latin typeface="+mn-ea"/>
            </a:endParaRPr>
          </a:p>
          <a:p>
            <a:pPr marL="0" indent="0">
              <a:lnSpc>
                <a:spcPct val="150000"/>
              </a:lnSpc>
              <a:buNone/>
            </a:pPr>
            <a:r>
              <a:rPr lang="en-US" altLang="zh-CN" sz="2200" dirty="0">
                <a:latin typeface="+mn-ea"/>
              </a:rPr>
              <a:t>2015</a:t>
            </a:r>
            <a:r>
              <a:rPr lang="zh-CN" altLang="en-US" sz="2200" dirty="0">
                <a:latin typeface="+mn-ea"/>
              </a:rPr>
              <a:t>年</a:t>
            </a:r>
            <a:r>
              <a:rPr lang="en-US" altLang="zh-CN" sz="2200" dirty="0">
                <a:latin typeface="+mn-ea"/>
              </a:rPr>
              <a:t>7</a:t>
            </a:r>
            <a:r>
              <a:rPr lang="zh-CN" altLang="en-US" sz="2200" dirty="0">
                <a:latin typeface="+mn-ea"/>
              </a:rPr>
              <a:t>月，</a:t>
            </a:r>
            <a:r>
              <a:rPr lang="zh-CN" altLang="en-US" sz="2200" dirty="0">
                <a:solidFill>
                  <a:srgbClr val="251BF7"/>
                </a:solidFill>
                <a:latin typeface="+mn-ea"/>
              </a:rPr>
              <a:t>中国人民银行</a:t>
            </a:r>
            <a:r>
              <a:rPr lang="zh-CN" altLang="en-US" sz="2200" dirty="0">
                <a:latin typeface="+mn-ea"/>
              </a:rPr>
              <a:t>等十部委印发</a:t>
            </a:r>
            <a:r>
              <a:rPr lang="en-US" altLang="zh-CN" sz="2200" b="1" dirty="0">
                <a:latin typeface="+mn-ea"/>
              </a:rPr>
              <a:t>《</a:t>
            </a:r>
            <a:r>
              <a:rPr lang="zh-CN" altLang="en-US" sz="2200" b="1" u="sng" dirty="0">
                <a:solidFill>
                  <a:srgbClr val="251BF7"/>
                </a:solidFill>
                <a:latin typeface="+mn-ea"/>
              </a:rPr>
              <a:t>关于促进互联网金融健康发展的指导意见</a:t>
            </a:r>
            <a:r>
              <a:rPr lang="en-US" altLang="zh-CN" sz="2200" b="1" u="sng" dirty="0">
                <a:solidFill>
                  <a:srgbClr val="251BF7"/>
                </a:solidFill>
                <a:latin typeface="+mn-ea"/>
              </a:rPr>
              <a:t>》</a:t>
            </a:r>
            <a:r>
              <a:rPr lang="zh-CN" altLang="en-US" sz="2200" dirty="0">
                <a:latin typeface="+mn-ea"/>
              </a:rPr>
              <a:t>，有力填补了互联网金融监管的大量空白</a:t>
            </a:r>
            <a:r>
              <a:rPr lang="zh-CN" altLang="en-US" sz="2200" dirty="0" smtClean="0">
                <a:latin typeface="+mn-ea"/>
              </a:rPr>
              <a:t>。它的出台</a:t>
            </a:r>
            <a:r>
              <a:rPr lang="zh-CN" altLang="en-US" sz="2200" dirty="0">
                <a:latin typeface="+mn-ea"/>
              </a:rPr>
              <a:t>成为我国互联网金融发展与监管的</a:t>
            </a:r>
            <a:r>
              <a:rPr lang="zh-CN" altLang="en-US" sz="2200" b="1" dirty="0">
                <a:solidFill>
                  <a:srgbClr val="251BF7"/>
                </a:solidFill>
                <a:latin typeface="+mn-ea"/>
              </a:rPr>
              <a:t>里程碑</a:t>
            </a:r>
            <a:r>
              <a:rPr lang="zh-CN" altLang="en-US" sz="2200" dirty="0">
                <a:latin typeface="+mn-ea"/>
              </a:rPr>
              <a:t>。</a:t>
            </a:r>
            <a:endParaRPr lang="en-US" altLang="zh-CN" sz="2200" dirty="0" smtClean="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9036496" cy="5976664"/>
          </a:xfrm>
        </p:spPr>
        <p:txBody>
          <a:bodyPr>
            <a:noAutofit/>
          </a:bodyPr>
          <a:lstStyle/>
          <a:p>
            <a:pPr marL="0" indent="0">
              <a:lnSpc>
                <a:spcPct val="150000"/>
              </a:lnSpc>
              <a:buNone/>
            </a:pPr>
            <a:r>
              <a:rPr lang="zh-CN" altLang="en-US" sz="2200" b="1" dirty="0">
                <a:solidFill>
                  <a:srgbClr val="251BF7"/>
                </a:solidFill>
                <a:latin typeface="+mn-ea"/>
              </a:rPr>
              <a:t>在</a:t>
            </a:r>
            <a:r>
              <a:rPr lang="zh-CN" altLang="en-US" sz="2200" b="1" dirty="0">
                <a:solidFill>
                  <a:srgbClr val="251BF7"/>
                </a:solidFill>
                <a:latin typeface="黑体" panose="02010609060101010101" pitchFamily="49" charset="-122"/>
                <a:ea typeface="黑体" panose="02010609060101010101" pitchFamily="49" charset="-122"/>
              </a:rPr>
              <a:t>监管职责划分</a:t>
            </a:r>
            <a:r>
              <a:rPr lang="zh-CN" altLang="en-US" sz="2200" b="1" dirty="0">
                <a:solidFill>
                  <a:srgbClr val="251BF7"/>
                </a:solidFill>
                <a:latin typeface="+mn-ea"/>
              </a:rPr>
              <a:t>上</a:t>
            </a:r>
            <a:r>
              <a:rPr lang="zh-CN" altLang="en-US" sz="2200" dirty="0">
                <a:latin typeface="+mn-ea"/>
              </a:rPr>
              <a:t>，</a:t>
            </a:r>
            <a:r>
              <a:rPr lang="zh-CN" altLang="en-US" sz="2200" dirty="0">
                <a:solidFill>
                  <a:srgbClr val="251BF7"/>
                </a:solidFill>
                <a:latin typeface="+mn-ea"/>
              </a:rPr>
              <a:t>中国人民银行</a:t>
            </a:r>
            <a:r>
              <a:rPr lang="zh-CN" altLang="en-US" sz="2200" dirty="0">
                <a:latin typeface="+mn-ea"/>
              </a:rPr>
              <a:t>负责</a:t>
            </a:r>
            <a:r>
              <a:rPr lang="zh-CN" altLang="en-US" sz="2200" u="sng" dirty="0">
                <a:solidFill>
                  <a:srgbClr val="251BF7"/>
                </a:solidFill>
                <a:latin typeface="+mn-ea"/>
              </a:rPr>
              <a:t>互联网支付</a:t>
            </a:r>
            <a:r>
              <a:rPr lang="zh-CN" altLang="en-US" sz="2200" dirty="0">
                <a:latin typeface="+mn-ea"/>
              </a:rPr>
              <a:t>业务的监督管理，原</a:t>
            </a:r>
            <a:r>
              <a:rPr lang="zh-CN" altLang="en-US" sz="2200" dirty="0">
                <a:solidFill>
                  <a:srgbClr val="251BF7"/>
                </a:solidFill>
                <a:latin typeface="+mn-ea"/>
              </a:rPr>
              <a:t>中国银监会</a:t>
            </a:r>
            <a:r>
              <a:rPr lang="zh-CN" altLang="en-US" sz="2200" dirty="0">
                <a:latin typeface="+mn-ea"/>
              </a:rPr>
              <a:t>负责包括个体网络借贷和网络小额贷款在内的</a:t>
            </a:r>
            <a:r>
              <a:rPr lang="zh-CN" altLang="en-US" sz="2200" u="sng" dirty="0">
                <a:solidFill>
                  <a:srgbClr val="251BF7"/>
                </a:solidFill>
                <a:latin typeface="+mn-ea"/>
              </a:rPr>
              <a:t>网络借贷和互联网消费金融</a:t>
            </a:r>
            <a:r>
              <a:rPr lang="zh-CN" altLang="en-US" sz="2200" dirty="0">
                <a:latin typeface="+mn-ea"/>
              </a:rPr>
              <a:t>的监督管理，</a:t>
            </a:r>
            <a:r>
              <a:rPr lang="zh-CN" altLang="en-US" sz="2200" dirty="0">
                <a:solidFill>
                  <a:srgbClr val="251BF7"/>
                </a:solidFill>
                <a:latin typeface="+mn-ea"/>
              </a:rPr>
              <a:t>中国证监会</a:t>
            </a:r>
            <a:r>
              <a:rPr lang="zh-CN" altLang="en-US" sz="2200" dirty="0">
                <a:latin typeface="+mn-ea"/>
              </a:rPr>
              <a:t>负责</a:t>
            </a:r>
            <a:r>
              <a:rPr lang="zh-CN" altLang="en-US" sz="2200" u="sng" dirty="0">
                <a:solidFill>
                  <a:srgbClr val="251BF7"/>
                </a:solidFill>
                <a:latin typeface="+mn-ea"/>
              </a:rPr>
              <a:t>股权众筹</a:t>
            </a:r>
            <a:r>
              <a:rPr lang="zh-CN" altLang="en-US" sz="2200" dirty="0">
                <a:latin typeface="+mn-ea"/>
              </a:rPr>
              <a:t>融资的监督管理</a:t>
            </a:r>
            <a:r>
              <a:rPr lang="zh-CN" altLang="en-US" sz="2200" dirty="0" smtClean="0">
                <a:latin typeface="+mn-ea"/>
              </a:rPr>
              <a:t>。</a:t>
            </a:r>
            <a:endParaRPr lang="en-US" altLang="zh-CN" sz="2200" dirty="0" smtClean="0">
              <a:latin typeface="+mn-ea"/>
            </a:endParaRPr>
          </a:p>
          <a:p>
            <a:pPr marL="0" indent="0">
              <a:lnSpc>
                <a:spcPct val="150000"/>
              </a:lnSpc>
              <a:buNone/>
            </a:pPr>
            <a:endParaRPr lang="zh-CN" altLang="en-US" sz="2200" dirty="0">
              <a:latin typeface="+mn-ea"/>
            </a:endParaRPr>
          </a:p>
          <a:p>
            <a:pPr marL="0" indent="0">
              <a:lnSpc>
                <a:spcPct val="150000"/>
              </a:lnSpc>
              <a:buNone/>
            </a:pPr>
            <a:r>
              <a:rPr lang="zh-CN" altLang="en-US" sz="2200" dirty="0">
                <a:latin typeface="+mn-ea"/>
              </a:rPr>
              <a:t>此外，</a:t>
            </a:r>
            <a:r>
              <a:rPr lang="en-US" altLang="zh-CN" sz="2200" dirty="0">
                <a:solidFill>
                  <a:srgbClr val="251BF7"/>
                </a:solidFill>
                <a:latin typeface="+mn-ea"/>
              </a:rPr>
              <a:t>《</a:t>
            </a:r>
            <a:r>
              <a:rPr lang="zh-CN" altLang="en-US" sz="2200" dirty="0">
                <a:solidFill>
                  <a:srgbClr val="251BF7"/>
                </a:solidFill>
                <a:latin typeface="+mn-ea"/>
              </a:rPr>
              <a:t>关于促进互联网金融健康发展的指导意见</a:t>
            </a:r>
            <a:r>
              <a:rPr lang="en-US" altLang="zh-CN" sz="2200" dirty="0">
                <a:solidFill>
                  <a:srgbClr val="251BF7"/>
                </a:solidFill>
                <a:latin typeface="+mn-ea"/>
              </a:rPr>
              <a:t>》</a:t>
            </a:r>
            <a:r>
              <a:rPr lang="zh-CN" altLang="en-US" sz="2200" dirty="0">
                <a:latin typeface="+mn-ea"/>
              </a:rPr>
              <a:t>还规定了</a:t>
            </a:r>
            <a:r>
              <a:rPr lang="zh-CN" altLang="en-US" sz="2200" u="sng" dirty="0">
                <a:solidFill>
                  <a:srgbClr val="251BF7"/>
                </a:solidFill>
                <a:latin typeface="+mn-ea"/>
              </a:rPr>
              <a:t>互联网支付、互联网信托、网络借贷、股权众筹融资、互联网基金销售</a:t>
            </a:r>
            <a:r>
              <a:rPr lang="zh-CN" altLang="en-US" sz="2200" dirty="0">
                <a:latin typeface="+mn-ea"/>
              </a:rPr>
              <a:t>等应当遵守的基本业务规则</a:t>
            </a:r>
            <a:r>
              <a:rPr lang="zh-CN" altLang="en-US" sz="2200" dirty="0" smtClean="0">
                <a:latin typeface="+mn-ea"/>
              </a:rPr>
              <a:t>。</a:t>
            </a:r>
            <a:endParaRPr lang="en-US" altLang="zh-CN" sz="2200" dirty="0" smtClean="0">
              <a:latin typeface="+mn-ea"/>
            </a:endParaRPr>
          </a:p>
          <a:p>
            <a:pPr marL="0" indent="0">
              <a:lnSpc>
                <a:spcPct val="150000"/>
              </a:lnSpc>
              <a:buNone/>
            </a:pPr>
            <a:endParaRPr lang="en-US" altLang="zh-CN" sz="2200" dirty="0">
              <a:latin typeface="+mn-ea"/>
            </a:endParaRPr>
          </a:p>
          <a:p>
            <a:pPr marL="0" indent="0">
              <a:lnSpc>
                <a:spcPct val="150000"/>
              </a:lnSpc>
              <a:buNone/>
            </a:pPr>
            <a:r>
              <a:rPr lang="en-US" altLang="zh-CN" sz="2200" dirty="0" smtClean="0">
                <a:latin typeface="+mn-ea"/>
              </a:rPr>
              <a:t>2015</a:t>
            </a:r>
            <a:r>
              <a:rPr lang="zh-CN" altLang="en-US" sz="2200" dirty="0">
                <a:latin typeface="+mn-ea"/>
              </a:rPr>
              <a:t>年</a:t>
            </a:r>
            <a:r>
              <a:rPr lang="en-US" altLang="zh-CN" sz="2200" dirty="0">
                <a:latin typeface="+mn-ea"/>
              </a:rPr>
              <a:t>12</a:t>
            </a:r>
            <a:r>
              <a:rPr lang="zh-CN" altLang="en-US" sz="2200" dirty="0">
                <a:latin typeface="+mn-ea"/>
              </a:rPr>
              <a:t>月，</a:t>
            </a:r>
            <a:r>
              <a:rPr lang="zh-CN" altLang="en-US" sz="2200" dirty="0">
                <a:solidFill>
                  <a:srgbClr val="251BF7"/>
                </a:solidFill>
                <a:latin typeface="+mn-ea"/>
              </a:rPr>
              <a:t>中国银监会</a:t>
            </a:r>
            <a:r>
              <a:rPr lang="zh-CN" altLang="en-US" sz="2200" dirty="0">
                <a:latin typeface="+mn-ea"/>
              </a:rPr>
              <a:t>与工业和信息化部、公安部、国家互联网信息办公室等部门研究起草了</a:t>
            </a:r>
            <a:r>
              <a:rPr lang="en-US" altLang="zh-CN" sz="2200" u="sng" dirty="0">
                <a:solidFill>
                  <a:srgbClr val="251BF7"/>
                </a:solidFill>
                <a:latin typeface="+mn-ea"/>
              </a:rPr>
              <a:t>《</a:t>
            </a:r>
            <a:r>
              <a:rPr lang="zh-CN" altLang="en-US" sz="2200" u="sng" dirty="0">
                <a:solidFill>
                  <a:srgbClr val="251BF7"/>
                </a:solidFill>
                <a:latin typeface="+mn-ea"/>
              </a:rPr>
              <a:t>网络借贷信息中介机构业务活动管理暂行办法</a:t>
            </a:r>
            <a:r>
              <a:rPr lang="en-US" altLang="zh-CN" sz="2200" u="sng" dirty="0">
                <a:solidFill>
                  <a:srgbClr val="251BF7"/>
                </a:solidFill>
                <a:latin typeface="+mn-ea"/>
              </a:rPr>
              <a:t>(</a:t>
            </a:r>
            <a:r>
              <a:rPr lang="zh-CN" altLang="en-US" sz="2200" u="sng" dirty="0">
                <a:solidFill>
                  <a:srgbClr val="251BF7"/>
                </a:solidFill>
                <a:latin typeface="+mn-ea"/>
              </a:rPr>
              <a:t>征求意见稿</a:t>
            </a:r>
            <a:r>
              <a:rPr lang="en-US" altLang="zh-CN" sz="2200" u="sng" dirty="0">
                <a:solidFill>
                  <a:srgbClr val="251BF7"/>
                </a:solidFill>
                <a:latin typeface="+mn-ea"/>
              </a:rPr>
              <a:t>)》</a:t>
            </a:r>
            <a:r>
              <a:rPr lang="zh-CN" altLang="en-US" sz="2200" dirty="0">
                <a:latin typeface="+mn-ea"/>
              </a:rPr>
              <a:t>，并向社会公开征求意见</a:t>
            </a:r>
            <a:r>
              <a:rPr lang="zh-CN" altLang="en-US" sz="2200" dirty="0" smtClean="0">
                <a:latin typeface="+mn-ea"/>
              </a:rPr>
              <a:t>。</a:t>
            </a:r>
            <a:endParaRPr lang="en-US" altLang="zh-CN" sz="2200" dirty="0" smtClean="0">
              <a:latin typeface="+mn-ea"/>
            </a:endParaRPr>
          </a:p>
          <a:p>
            <a:pPr marL="0" indent="0">
              <a:lnSpc>
                <a:spcPct val="150000"/>
              </a:lnSpc>
              <a:buNone/>
            </a:pPr>
            <a:endParaRPr lang="zh-CN" altLang="en-US" sz="2200" dirty="0">
              <a:latin typeface="+mn-ea"/>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381" y="620688"/>
            <a:ext cx="9036496" cy="5688632"/>
          </a:xfrm>
        </p:spPr>
        <p:txBody>
          <a:bodyPr>
            <a:noAutofit/>
          </a:bodyPr>
          <a:lstStyle/>
          <a:p>
            <a:pPr marL="0" indent="0">
              <a:lnSpc>
                <a:spcPct val="150000"/>
              </a:lnSpc>
              <a:buNone/>
            </a:pPr>
            <a:r>
              <a:rPr lang="zh-CN" altLang="en-US" sz="2800" dirty="0" smtClean="0">
                <a:latin typeface="+mn-ea"/>
              </a:rPr>
              <a:t>此外</a:t>
            </a:r>
            <a:r>
              <a:rPr lang="zh-CN" altLang="en-US" sz="2800" dirty="0">
                <a:latin typeface="+mn-ea"/>
              </a:rPr>
              <a:t>，</a:t>
            </a:r>
            <a:r>
              <a:rPr lang="en-US" altLang="zh-CN" sz="2800" dirty="0">
                <a:solidFill>
                  <a:srgbClr val="251BF7"/>
                </a:solidFill>
                <a:latin typeface="+mn-ea"/>
              </a:rPr>
              <a:t>《</a:t>
            </a:r>
            <a:r>
              <a:rPr lang="zh-CN" altLang="en-US" sz="2800" dirty="0">
                <a:solidFill>
                  <a:srgbClr val="251BF7"/>
                </a:solidFill>
                <a:latin typeface="+mn-ea"/>
              </a:rPr>
              <a:t>网络借贷信息中介机构业务活动管理暂行办法</a:t>
            </a:r>
            <a:r>
              <a:rPr lang="en-US" altLang="zh-CN" sz="2800" dirty="0">
                <a:solidFill>
                  <a:srgbClr val="251BF7"/>
                </a:solidFill>
                <a:latin typeface="+mn-ea"/>
              </a:rPr>
              <a:t>(</a:t>
            </a:r>
            <a:r>
              <a:rPr lang="zh-CN" altLang="en-US" sz="2800" dirty="0">
                <a:solidFill>
                  <a:srgbClr val="251BF7"/>
                </a:solidFill>
                <a:latin typeface="+mn-ea"/>
              </a:rPr>
              <a:t>征求意见稿</a:t>
            </a:r>
            <a:r>
              <a:rPr lang="en-US" altLang="zh-CN" sz="2800" dirty="0" smtClean="0">
                <a:solidFill>
                  <a:srgbClr val="251BF7"/>
                </a:solidFill>
                <a:latin typeface="+mn-ea"/>
              </a:rPr>
              <a:t>)》</a:t>
            </a:r>
            <a:r>
              <a:rPr lang="zh-CN" altLang="en-US" sz="2800" dirty="0">
                <a:latin typeface="+mn-ea"/>
              </a:rPr>
              <a:t>规定</a:t>
            </a:r>
            <a:r>
              <a:rPr lang="zh-CN" altLang="en-US" sz="2800" dirty="0" smtClean="0">
                <a:latin typeface="+mn-ea"/>
              </a:rPr>
              <a:t>对</a:t>
            </a:r>
            <a:r>
              <a:rPr lang="zh-CN" altLang="en-US" sz="2800" dirty="0">
                <a:latin typeface="+mn-ea"/>
              </a:rPr>
              <a:t>客户资金实行第三方存</a:t>
            </a:r>
            <a:r>
              <a:rPr lang="zh-CN" altLang="en-US" sz="2800" dirty="0" smtClean="0">
                <a:latin typeface="+mn-ea"/>
              </a:rPr>
              <a:t>管；规定</a:t>
            </a:r>
            <a:r>
              <a:rPr lang="zh-CN" altLang="en-US" sz="2800" u="sng" dirty="0">
                <a:solidFill>
                  <a:srgbClr val="251BF7"/>
                </a:solidFill>
                <a:latin typeface="+mn-ea"/>
              </a:rPr>
              <a:t>对客户资金和网络借贷机构自身资金实行</a:t>
            </a:r>
            <a:r>
              <a:rPr lang="zh-CN" altLang="en-US" sz="2800" b="1" u="sng" dirty="0">
                <a:solidFill>
                  <a:srgbClr val="251BF7"/>
                </a:solidFill>
                <a:latin typeface="+mn-ea"/>
              </a:rPr>
              <a:t>分开管理</a:t>
            </a:r>
            <a:r>
              <a:rPr lang="zh-CN" altLang="en-US" sz="2800" dirty="0">
                <a:latin typeface="+mn-ea"/>
              </a:rPr>
              <a:t>，由</a:t>
            </a:r>
            <a:r>
              <a:rPr lang="zh-CN" altLang="en-US" sz="2800" u="sng" dirty="0">
                <a:solidFill>
                  <a:srgbClr val="251BF7"/>
                </a:solidFill>
                <a:latin typeface="+mn-ea"/>
              </a:rPr>
              <a:t>银行业金融机构对客户资金实行</a:t>
            </a:r>
            <a:r>
              <a:rPr lang="zh-CN" altLang="en-US" sz="2800" b="1" u="sng" dirty="0">
                <a:solidFill>
                  <a:srgbClr val="251BF7"/>
                </a:solidFill>
                <a:latin typeface="+mn-ea"/>
              </a:rPr>
              <a:t>第三方存</a:t>
            </a:r>
            <a:r>
              <a:rPr lang="zh-CN" altLang="en-US" sz="2800" b="1" u="sng" dirty="0" smtClean="0">
                <a:solidFill>
                  <a:srgbClr val="251BF7"/>
                </a:solidFill>
                <a:latin typeface="+mn-ea"/>
              </a:rPr>
              <a:t>管</a:t>
            </a:r>
            <a:r>
              <a:rPr lang="zh-CN" altLang="en-US" sz="2800" dirty="0" smtClean="0">
                <a:latin typeface="+mn-ea"/>
              </a:rPr>
              <a:t>；规定</a:t>
            </a:r>
            <a:r>
              <a:rPr lang="zh-CN" altLang="en-US" sz="2800" u="sng" dirty="0">
                <a:solidFill>
                  <a:srgbClr val="251BF7"/>
                </a:solidFill>
                <a:latin typeface="+mn-ea"/>
              </a:rPr>
              <a:t>网络借贷的具体金额应当以</a:t>
            </a:r>
            <a:r>
              <a:rPr lang="zh-CN" altLang="en-US" sz="2800" b="1" u="sng" dirty="0">
                <a:solidFill>
                  <a:srgbClr val="251BF7"/>
                </a:solidFill>
                <a:latin typeface="+mn-ea"/>
              </a:rPr>
              <a:t>小额为主</a:t>
            </a:r>
            <a:r>
              <a:rPr lang="zh-CN" altLang="en-US" sz="2800" dirty="0">
                <a:latin typeface="+mn-ea"/>
              </a:rPr>
              <a:t>。</a:t>
            </a:r>
            <a:endParaRPr lang="zh-CN" altLang="en-US" sz="2800" dirty="0">
              <a:latin typeface="+mn-ea"/>
            </a:endParaRPr>
          </a:p>
          <a:p>
            <a:pPr marL="0" indent="0">
              <a:lnSpc>
                <a:spcPct val="150000"/>
              </a:lnSpc>
              <a:buNone/>
            </a:pPr>
            <a:endParaRPr lang="zh-CN" altLang="en-US" sz="2800" dirty="0">
              <a:latin typeface="+mn-ea"/>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solidFill>
                  <a:srgbClr val="FF0000"/>
                </a:solidFill>
                <a:latin typeface="楷体" panose="02010609060101010101" pitchFamily="49" charset="-122"/>
                <a:ea typeface="楷体" panose="02010609060101010101" pitchFamily="49" charset="-122"/>
              </a:rPr>
              <a:t>第五节 大数据在互联网金融风险管理中的</a:t>
            </a:r>
            <a:r>
              <a:rPr lang="zh-CN" altLang="en-US" b="1" dirty="0" smtClean="0">
                <a:solidFill>
                  <a:srgbClr val="FF0000"/>
                </a:solidFill>
                <a:latin typeface="楷体" panose="02010609060101010101" pitchFamily="49" charset="-122"/>
                <a:ea typeface="楷体" panose="02010609060101010101" pitchFamily="49" charset="-122"/>
              </a:rPr>
              <a:t>应用</a:t>
            </a:r>
            <a:endParaRPr lang="en-US" altLang="zh-CN" b="1" dirty="0" smtClean="0">
              <a:solidFill>
                <a:srgbClr val="FF0000"/>
              </a:solidFill>
              <a:latin typeface="楷体" panose="02010609060101010101" pitchFamily="49" charset="-122"/>
              <a:ea typeface="楷体" panose="02010609060101010101" pitchFamily="49" charset="-122"/>
            </a:endParaRPr>
          </a:p>
          <a:p>
            <a:pPr marL="0" indent="0" algn="ctr">
              <a:buNone/>
            </a:pPr>
            <a:endParaRPr lang="en-US" altLang="zh-CN" sz="1600" b="1" dirty="0" smtClean="0"/>
          </a:p>
          <a:p>
            <a:pPr marL="0" indent="0">
              <a:lnSpc>
                <a:spcPct val="150000"/>
              </a:lnSpc>
              <a:buNone/>
            </a:pPr>
            <a:r>
              <a:rPr lang="zh-CN" altLang="en-US" sz="2800" b="1" dirty="0"/>
              <a:t>一、大数据征</a:t>
            </a:r>
            <a:r>
              <a:rPr lang="zh-CN" altLang="en-US" sz="2800" b="1" dirty="0" smtClean="0"/>
              <a:t>信</a:t>
            </a:r>
            <a:endParaRPr lang="en-US" altLang="zh-CN" sz="2800" b="1" dirty="0" smtClean="0"/>
          </a:p>
          <a:p>
            <a:pPr marL="0" indent="0">
              <a:lnSpc>
                <a:spcPts val="4000"/>
              </a:lnSpc>
              <a:buNone/>
            </a:pPr>
            <a:r>
              <a:rPr lang="zh-CN" altLang="en-US" sz="2200" dirty="0" smtClean="0">
                <a:latin typeface="+mn-ea"/>
              </a:rPr>
              <a:t>  </a:t>
            </a:r>
            <a:r>
              <a:rPr lang="zh-CN" altLang="en-US" sz="2800" dirty="0" smtClean="0">
                <a:latin typeface="+mn-ea"/>
              </a:rPr>
              <a:t>我国</a:t>
            </a:r>
            <a:r>
              <a:rPr lang="zh-CN" altLang="en-US" sz="2800" b="1" dirty="0">
                <a:solidFill>
                  <a:srgbClr val="251BF7"/>
                </a:solidFill>
                <a:latin typeface="+mn-ea"/>
              </a:rPr>
              <a:t>征信系统的数据</a:t>
            </a:r>
            <a:r>
              <a:rPr lang="zh-CN" altLang="en-US" sz="2800" dirty="0">
                <a:latin typeface="+mn-ea"/>
              </a:rPr>
              <a:t>主要从</a:t>
            </a:r>
            <a:r>
              <a:rPr lang="zh-CN" altLang="en-US" sz="2800" u="sng" dirty="0">
                <a:solidFill>
                  <a:srgbClr val="251BF7"/>
                </a:solidFill>
                <a:latin typeface="+mn-ea"/>
              </a:rPr>
              <a:t>央行征信系统</a:t>
            </a:r>
            <a:r>
              <a:rPr lang="zh-CN" altLang="en-US" sz="2800" dirty="0">
                <a:latin typeface="+mn-ea"/>
              </a:rPr>
              <a:t>或具有</a:t>
            </a:r>
            <a:r>
              <a:rPr lang="zh-CN" altLang="en-US" sz="2800" u="sng" dirty="0">
                <a:solidFill>
                  <a:srgbClr val="251BF7"/>
                </a:solidFill>
                <a:latin typeface="+mn-ea"/>
              </a:rPr>
              <a:t>征信牌照的第三方征信机构</a:t>
            </a:r>
            <a:r>
              <a:rPr lang="zh-CN" altLang="en-US" sz="2800" dirty="0" smtClean="0">
                <a:latin typeface="+mn-ea"/>
              </a:rPr>
              <a:t>获取；</a:t>
            </a:r>
            <a:endParaRPr lang="en-US" altLang="zh-CN" sz="2800" dirty="0" smtClean="0">
              <a:latin typeface="+mn-ea"/>
            </a:endParaRPr>
          </a:p>
          <a:p>
            <a:pPr marL="0" indent="0">
              <a:lnSpc>
                <a:spcPts val="4000"/>
              </a:lnSpc>
              <a:buNone/>
            </a:pPr>
            <a:r>
              <a:rPr lang="en-US" altLang="zh-CN" sz="2800" b="1" dirty="0">
                <a:solidFill>
                  <a:srgbClr val="251BF7"/>
                </a:solidFill>
                <a:latin typeface="+mn-ea"/>
              </a:rPr>
              <a:t> </a:t>
            </a:r>
            <a:r>
              <a:rPr lang="en-US" altLang="zh-CN" sz="2800" b="1" dirty="0" smtClean="0">
                <a:solidFill>
                  <a:srgbClr val="251BF7"/>
                </a:solidFill>
                <a:latin typeface="+mn-ea"/>
              </a:rPr>
              <a:t> </a:t>
            </a:r>
            <a:r>
              <a:rPr lang="zh-CN" altLang="en-US" sz="2800" b="1" dirty="0" smtClean="0">
                <a:solidFill>
                  <a:srgbClr val="251BF7"/>
                </a:solidFill>
                <a:latin typeface="+mn-ea"/>
              </a:rPr>
              <a:t>大</a:t>
            </a:r>
            <a:r>
              <a:rPr lang="zh-CN" altLang="en-US" sz="2800" b="1" dirty="0" smtClean="0">
                <a:solidFill>
                  <a:srgbClr val="251BF7"/>
                </a:solidFill>
                <a:latin typeface="+mn-ea"/>
              </a:rPr>
              <a:t>数据征信</a:t>
            </a:r>
            <a:r>
              <a:rPr lang="zh-CN" altLang="en-US" sz="2800" dirty="0" smtClean="0">
                <a:latin typeface="+mn-ea"/>
              </a:rPr>
              <a:t>的基础数据也可从各</a:t>
            </a:r>
            <a:r>
              <a:rPr lang="zh-CN" altLang="en-US" sz="2800" u="sng" dirty="0" smtClean="0">
                <a:solidFill>
                  <a:srgbClr val="251BF7"/>
                </a:solidFill>
                <a:latin typeface="+mn-ea"/>
              </a:rPr>
              <a:t>大网络平台</a:t>
            </a:r>
            <a:r>
              <a:rPr lang="zh-CN" altLang="en-US" sz="2800" dirty="0" smtClean="0">
                <a:latin typeface="+mn-ea"/>
              </a:rPr>
              <a:t>获取</a:t>
            </a:r>
            <a:r>
              <a:rPr lang="zh-CN" altLang="en-US" sz="2800" dirty="0" smtClean="0">
                <a:latin typeface="+mn-ea"/>
              </a:rPr>
              <a:t>。</a:t>
            </a:r>
            <a:endParaRPr lang="en-US" altLang="zh-CN" sz="2800" dirty="0" smtClean="0">
              <a:latin typeface="+mn-ea"/>
            </a:endParaRPr>
          </a:p>
          <a:p>
            <a:pPr marL="0" indent="0">
              <a:lnSpc>
                <a:spcPts val="4000"/>
              </a:lnSpc>
              <a:buNone/>
            </a:pPr>
            <a:r>
              <a:rPr lang="zh-CN" altLang="en-US" sz="2800" dirty="0" smtClean="0">
                <a:latin typeface="+mn-ea"/>
              </a:rPr>
              <a:t>  </a:t>
            </a:r>
            <a:endParaRPr lang="en-US" altLang="zh-CN" sz="2800" dirty="0" smtClean="0">
              <a:latin typeface="+mn-ea"/>
            </a:endParaRPr>
          </a:p>
          <a:p>
            <a:pPr marL="0" indent="0">
              <a:lnSpc>
                <a:spcPts val="4000"/>
              </a:lnSpc>
              <a:buNone/>
            </a:pPr>
            <a:r>
              <a:rPr lang="en-US" altLang="zh-CN" sz="2800" b="1" dirty="0">
                <a:solidFill>
                  <a:srgbClr val="251BF7"/>
                </a:solidFill>
                <a:latin typeface="+mn-ea"/>
              </a:rPr>
              <a:t> </a:t>
            </a:r>
            <a:r>
              <a:rPr lang="en-US" altLang="zh-CN" sz="2800" b="1" dirty="0" smtClean="0">
                <a:solidFill>
                  <a:srgbClr val="251BF7"/>
                </a:solidFill>
                <a:latin typeface="+mn-ea"/>
              </a:rPr>
              <a:t> </a:t>
            </a:r>
            <a:r>
              <a:rPr lang="zh-CN" altLang="en-US" sz="2800" b="1" dirty="0" smtClean="0">
                <a:solidFill>
                  <a:srgbClr val="251BF7"/>
                </a:solidFill>
                <a:latin typeface="+mn-ea"/>
              </a:rPr>
              <a:t>第三</a:t>
            </a:r>
            <a:r>
              <a:rPr lang="zh-CN" altLang="en-US" sz="2800" b="1" dirty="0" smtClean="0">
                <a:solidFill>
                  <a:srgbClr val="251BF7"/>
                </a:solidFill>
                <a:latin typeface="+mn-ea"/>
              </a:rPr>
              <a:t>方征信</a:t>
            </a:r>
            <a:r>
              <a:rPr lang="zh-CN" altLang="en-US" sz="2800" b="1" dirty="0" smtClean="0">
                <a:solidFill>
                  <a:srgbClr val="251BF7"/>
                </a:solidFill>
                <a:latin typeface="+mn-ea"/>
              </a:rPr>
              <a:t>机构</a:t>
            </a:r>
            <a:r>
              <a:rPr lang="zh-CN" altLang="en-US" sz="2800" dirty="0" smtClean="0">
                <a:latin typeface="+mn-ea"/>
              </a:rPr>
              <a:t>主要面向</a:t>
            </a:r>
            <a:r>
              <a:rPr lang="en-US" altLang="zh-CN" sz="2800" u="sng" dirty="0" smtClean="0">
                <a:solidFill>
                  <a:srgbClr val="251BF7"/>
                </a:solidFill>
                <a:latin typeface="+mn-ea"/>
              </a:rPr>
              <a:t>P2P</a:t>
            </a:r>
            <a:r>
              <a:rPr lang="zh-CN" altLang="en-US" sz="2800" u="sng" dirty="0" smtClean="0">
                <a:solidFill>
                  <a:srgbClr val="251BF7"/>
                </a:solidFill>
                <a:latin typeface="+mn-ea"/>
              </a:rPr>
              <a:t>网络借贷平台</a:t>
            </a:r>
            <a:r>
              <a:rPr lang="zh-CN" altLang="en-US" sz="2800" dirty="0" smtClean="0">
                <a:latin typeface="+mn-ea"/>
              </a:rPr>
              <a:t>、</a:t>
            </a:r>
            <a:r>
              <a:rPr lang="zh-CN" altLang="en-US" sz="2800" u="sng" dirty="0" smtClean="0">
                <a:solidFill>
                  <a:srgbClr val="251BF7"/>
                </a:solidFill>
                <a:latin typeface="+mn-ea"/>
              </a:rPr>
              <a:t>小贷公司</a:t>
            </a:r>
            <a:r>
              <a:rPr lang="zh-CN" altLang="en-US" sz="2800" dirty="0" smtClean="0">
                <a:latin typeface="+mn-ea"/>
              </a:rPr>
              <a:t>、</a:t>
            </a:r>
            <a:r>
              <a:rPr lang="zh-CN" altLang="en-US" sz="2800" u="sng" dirty="0" smtClean="0">
                <a:solidFill>
                  <a:srgbClr val="251BF7"/>
                </a:solidFill>
                <a:latin typeface="+mn-ea"/>
              </a:rPr>
              <a:t>担保公司</a:t>
            </a:r>
            <a:r>
              <a:rPr lang="zh-CN" altLang="en-US" sz="2800" dirty="0" smtClean="0">
                <a:latin typeface="+mn-ea"/>
              </a:rPr>
              <a:t>等</a:t>
            </a:r>
            <a:r>
              <a:rPr lang="zh-CN" altLang="en-US" sz="2800" dirty="0" smtClean="0">
                <a:latin typeface="+mn-ea"/>
              </a:rPr>
              <a:t>，提供</a:t>
            </a:r>
            <a:r>
              <a:rPr lang="zh-CN" altLang="en-US" sz="2800" u="sng" dirty="0" smtClean="0">
                <a:latin typeface="楷体" panose="02010609060101010101" pitchFamily="49" charset="-122"/>
                <a:ea typeface="楷体" panose="02010609060101010101" pitchFamily="49" charset="-122"/>
              </a:rPr>
              <a:t>借贷信息查询、不良用户信息查询、信用登记查询</a:t>
            </a:r>
            <a:r>
              <a:rPr lang="zh-CN" altLang="en-US" sz="2800" dirty="0" smtClean="0">
                <a:latin typeface="+mn-ea"/>
              </a:rPr>
              <a:t>等多样化的服务。</a:t>
            </a:r>
            <a:endParaRPr lang="zh-CN" altLang="en-US" sz="2800" dirty="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第五节 大数据在互联网金融风险管理中的</a:t>
            </a:r>
            <a:r>
              <a:rPr lang="zh-CN" altLang="en-US" b="1" dirty="0" smtClean="0">
                <a:latin typeface="楷体" panose="02010609060101010101" pitchFamily="49" charset="-122"/>
                <a:ea typeface="楷体" panose="02010609060101010101" pitchFamily="49" charset="-122"/>
              </a:rPr>
              <a:t>应用</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1600" b="1" dirty="0" smtClean="0"/>
          </a:p>
          <a:p>
            <a:pPr marL="0" indent="0">
              <a:lnSpc>
                <a:spcPct val="150000"/>
              </a:lnSpc>
              <a:buNone/>
            </a:pPr>
            <a:r>
              <a:rPr lang="zh-CN" altLang="en-US" sz="2800" b="1" dirty="0"/>
              <a:t>二、大数据反</a:t>
            </a:r>
            <a:r>
              <a:rPr lang="zh-CN" altLang="en-US" sz="2800" b="1" dirty="0" smtClean="0"/>
              <a:t>欺诈</a:t>
            </a:r>
            <a:endParaRPr lang="en-US" altLang="zh-CN" sz="2800" b="1" dirty="0" smtClean="0"/>
          </a:p>
          <a:p>
            <a:pPr marL="0" indent="0">
              <a:lnSpc>
                <a:spcPct val="150000"/>
              </a:lnSpc>
              <a:buNone/>
            </a:pPr>
            <a:r>
              <a:rPr lang="zh-CN" altLang="en-US" sz="2200" dirty="0" smtClean="0">
                <a:latin typeface="+mn-ea"/>
              </a:rPr>
              <a:t>  </a:t>
            </a:r>
            <a:r>
              <a:rPr lang="zh-CN" altLang="en-US" sz="2800" dirty="0" smtClean="0">
                <a:latin typeface="+mn-ea"/>
              </a:rPr>
              <a:t>互联网</a:t>
            </a:r>
            <a:r>
              <a:rPr lang="zh-CN" altLang="en-US" sz="2800" dirty="0">
                <a:latin typeface="+mn-ea"/>
              </a:rPr>
              <a:t>金融聚集了大量的资金，</a:t>
            </a:r>
            <a:r>
              <a:rPr lang="zh-CN" altLang="en-US" sz="2800" dirty="0">
                <a:solidFill>
                  <a:srgbClr val="251BF7"/>
                </a:solidFill>
                <a:latin typeface="+mn-ea"/>
              </a:rPr>
              <a:t>对犯罪分子极具</a:t>
            </a:r>
            <a:r>
              <a:rPr lang="zh-CN" altLang="en-US" sz="2800" dirty="0" smtClean="0">
                <a:solidFill>
                  <a:srgbClr val="251BF7"/>
                </a:solidFill>
                <a:latin typeface="+mn-ea"/>
              </a:rPr>
              <a:t>诱惑力</a:t>
            </a:r>
            <a:r>
              <a:rPr lang="zh-CN" altLang="en-US" sz="2800" dirty="0" smtClean="0">
                <a:latin typeface="+mn-ea"/>
              </a:rPr>
              <a:t>。运用</a:t>
            </a:r>
            <a:r>
              <a:rPr lang="zh-CN" altLang="en-US" sz="2800" dirty="0">
                <a:latin typeface="+mn-ea"/>
              </a:rPr>
              <a:t>大</a:t>
            </a:r>
            <a:r>
              <a:rPr lang="zh-CN" altLang="en-US" sz="2800" dirty="0" smtClean="0">
                <a:latin typeface="+mn-ea"/>
              </a:rPr>
              <a:t>数据可以分析</a:t>
            </a:r>
            <a:r>
              <a:rPr lang="zh-CN" altLang="en-US" sz="2800" u="sng" dirty="0">
                <a:solidFill>
                  <a:srgbClr val="251BF7"/>
                </a:solidFill>
                <a:latin typeface="+mn-ea"/>
              </a:rPr>
              <a:t>当事人的信用度和风险度</a:t>
            </a:r>
            <a:r>
              <a:rPr lang="zh-CN" altLang="en-US" sz="2800" dirty="0">
                <a:latin typeface="+mn-ea"/>
              </a:rPr>
              <a:t>，对保障</a:t>
            </a:r>
            <a:r>
              <a:rPr lang="zh-CN" altLang="en-US" sz="2800" u="sng" dirty="0">
                <a:solidFill>
                  <a:srgbClr val="251BF7"/>
                </a:solidFill>
                <a:latin typeface="+mn-ea"/>
              </a:rPr>
              <a:t>系统信息的安全</a:t>
            </a:r>
            <a:r>
              <a:rPr lang="zh-CN" altLang="en-US" sz="2800" dirty="0">
                <a:latin typeface="+mn-ea"/>
              </a:rPr>
              <a:t>、提前发现信息系统的</a:t>
            </a:r>
            <a:r>
              <a:rPr lang="zh-CN" altLang="en-US" sz="2800" u="sng" dirty="0">
                <a:solidFill>
                  <a:srgbClr val="251BF7"/>
                </a:solidFill>
                <a:latin typeface="+mn-ea"/>
              </a:rPr>
              <a:t>异常情况</a:t>
            </a:r>
            <a:r>
              <a:rPr lang="zh-CN" altLang="en-US" sz="2800" dirty="0">
                <a:latin typeface="+mn-ea"/>
              </a:rPr>
              <a:t>起到了有效的</a:t>
            </a:r>
            <a:r>
              <a:rPr lang="zh-CN" altLang="en-US" sz="2800" u="sng" dirty="0">
                <a:solidFill>
                  <a:srgbClr val="251BF7"/>
                </a:solidFill>
                <a:latin typeface="+mn-ea"/>
              </a:rPr>
              <a:t>监测预警</a:t>
            </a:r>
            <a:r>
              <a:rPr lang="zh-CN" altLang="en-US" sz="2800" dirty="0">
                <a:latin typeface="+mn-ea"/>
              </a:rPr>
              <a:t>作用</a:t>
            </a:r>
            <a:r>
              <a:rPr lang="zh-CN" altLang="en-US" sz="2800" dirty="0" smtClean="0">
                <a:latin typeface="+mn-ea"/>
              </a:rPr>
              <a:t>。</a:t>
            </a:r>
            <a:endParaRPr lang="zh-CN" altLang="en-US" sz="2800" dirty="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第五节 大数据在互联网金融风险管理中的</a:t>
            </a:r>
            <a:r>
              <a:rPr lang="zh-CN" altLang="en-US" b="1" dirty="0" smtClean="0">
                <a:latin typeface="楷体" panose="02010609060101010101" pitchFamily="49" charset="-122"/>
                <a:ea typeface="楷体" panose="02010609060101010101" pitchFamily="49" charset="-122"/>
              </a:rPr>
              <a:t>应用</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1600" b="1" dirty="0" smtClean="0"/>
          </a:p>
          <a:p>
            <a:pPr marL="0" indent="0">
              <a:lnSpc>
                <a:spcPct val="150000"/>
              </a:lnSpc>
              <a:buNone/>
            </a:pPr>
            <a:r>
              <a:rPr lang="zh-CN" altLang="en-US" sz="2800" b="1" dirty="0"/>
              <a:t>三、建立信息共享</a:t>
            </a:r>
            <a:r>
              <a:rPr lang="zh-CN" altLang="en-US" sz="2800" b="1" dirty="0" smtClean="0"/>
              <a:t>机制</a:t>
            </a:r>
            <a:endParaRPr lang="en-US" altLang="zh-CN" sz="2800" b="1" dirty="0" smtClean="0"/>
          </a:p>
          <a:p>
            <a:pPr marL="0" indent="0">
              <a:lnSpc>
                <a:spcPct val="150000"/>
              </a:lnSpc>
              <a:buNone/>
            </a:pPr>
            <a:r>
              <a:rPr lang="zh-CN" altLang="en-US" sz="2200" dirty="0" smtClean="0">
                <a:latin typeface="+mn-ea"/>
              </a:rPr>
              <a:t>  </a:t>
            </a:r>
            <a:r>
              <a:rPr lang="zh-CN" altLang="en-US" sz="2800" b="1" dirty="0" smtClean="0">
                <a:latin typeface="+mn-ea"/>
              </a:rPr>
              <a:t>信息</a:t>
            </a:r>
            <a:r>
              <a:rPr lang="zh-CN" altLang="en-US" sz="2800" b="1" dirty="0">
                <a:latin typeface="+mn-ea"/>
              </a:rPr>
              <a:t>共享</a:t>
            </a:r>
            <a:r>
              <a:rPr lang="zh-CN" altLang="en-US" sz="2800" dirty="0">
                <a:latin typeface="+mn-ea"/>
              </a:rPr>
              <a:t>是防范互联网金融</a:t>
            </a:r>
            <a:r>
              <a:rPr lang="zh-CN" altLang="en-US" sz="2800" u="sng" dirty="0">
                <a:solidFill>
                  <a:srgbClr val="251BF7"/>
                </a:solidFill>
                <a:latin typeface="+mn-ea"/>
              </a:rPr>
              <a:t>风险</a:t>
            </a:r>
            <a:r>
              <a:rPr lang="zh-CN" altLang="en-US" sz="2800" dirty="0">
                <a:latin typeface="+mn-ea"/>
              </a:rPr>
              <a:t>、打击</a:t>
            </a:r>
            <a:r>
              <a:rPr lang="zh-CN" altLang="en-US" sz="2800" u="sng" dirty="0">
                <a:solidFill>
                  <a:srgbClr val="251BF7"/>
                </a:solidFill>
                <a:latin typeface="+mn-ea"/>
              </a:rPr>
              <a:t>涉众型经济犯罪</a:t>
            </a:r>
            <a:r>
              <a:rPr lang="zh-CN" altLang="en-US" sz="2800" dirty="0">
                <a:latin typeface="+mn-ea"/>
              </a:rPr>
              <a:t>的重要手段。此外，</a:t>
            </a:r>
            <a:r>
              <a:rPr lang="zh-CN" altLang="en-US" sz="2800" u="sng" dirty="0">
                <a:solidFill>
                  <a:srgbClr val="251BF7"/>
                </a:solidFill>
                <a:latin typeface="+mn-ea"/>
              </a:rPr>
              <a:t>群众举报</a:t>
            </a:r>
            <a:r>
              <a:rPr lang="zh-CN" altLang="en-US" sz="2800" dirty="0">
                <a:latin typeface="+mn-ea"/>
              </a:rPr>
              <a:t>往往也是发现问题、预先</a:t>
            </a:r>
            <a:r>
              <a:rPr lang="zh-CN" altLang="en-US" sz="2800" u="sng" dirty="0">
                <a:solidFill>
                  <a:srgbClr val="251BF7"/>
                </a:solidFill>
                <a:latin typeface="+mn-ea"/>
              </a:rPr>
              <a:t>采取防范措施</a:t>
            </a:r>
            <a:r>
              <a:rPr lang="zh-CN" altLang="en-US" sz="2800" dirty="0">
                <a:latin typeface="+mn-ea"/>
              </a:rPr>
              <a:t>的有效渠道</a:t>
            </a:r>
            <a:r>
              <a:rPr lang="zh-CN" altLang="en-US" sz="2800" dirty="0" smtClean="0">
                <a:latin typeface="+mn-ea"/>
              </a:rPr>
              <a:t>。</a:t>
            </a:r>
            <a:endParaRPr lang="en-US" altLang="zh-CN" sz="2800" dirty="0" smtClean="0">
              <a:latin typeface="+mn-ea"/>
            </a:endParaRPr>
          </a:p>
          <a:p>
            <a:pPr marL="0" indent="0">
              <a:lnSpc>
                <a:spcPct val="150000"/>
              </a:lnSpc>
              <a:buNone/>
            </a:pPr>
            <a:r>
              <a:rPr lang="en-US" altLang="zh-CN" sz="2800" dirty="0">
                <a:latin typeface="+mn-ea"/>
              </a:rPr>
              <a:t> </a:t>
            </a:r>
            <a:r>
              <a:rPr lang="en-US" altLang="zh-CN" sz="2800" dirty="0" smtClean="0">
                <a:latin typeface="+mn-ea"/>
              </a:rPr>
              <a:t> </a:t>
            </a:r>
            <a:r>
              <a:rPr lang="zh-CN" altLang="en-US" sz="2800" dirty="0" smtClean="0">
                <a:latin typeface="+mn-ea"/>
              </a:rPr>
              <a:t>为此，需要在</a:t>
            </a:r>
            <a:r>
              <a:rPr lang="zh-CN" altLang="en-US" sz="2800" dirty="0">
                <a:latin typeface="+mn-ea"/>
              </a:rPr>
              <a:t>网络上</a:t>
            </a:r>
            <a:r>
              <a:rPr lang="zh-CN" altLang="en-US" sz="2800" u="sng" dirty="0">
                <a:solidFill>
                  <a:srgbClr val="251BF7"/>
                </a:solidFill>
                <a:latin typeface="+mn-ea"/>
              </a:rPr>
              <a:t>打破现有的信息</a:t>
            </a:r>
            <a:r>
              <a:rPr lang="zh-CN" altLang="en-US" sz="2800" u="sng" dirty="0">
                <a:solidFill>
                  <a:srgbClr val="251BF7"/>
                </a:solidFill>
                <a:latin typeface="+mn-ea"/>
              </a:rPr>
              <a:t>壁垒</a:t>
            </a:r>
            <a:r>
              <a:rPr lang="zh-CN" altLang="en-US" sz="2800" dirty="0" smtClean="0">
                <a:latin typeface="+mn-ea"/>
              </a:rPr>
              <a:t>，广泛</a:t>
            </a:r>
            <a:r>
              <a:rPr lang="zh-CN" altLang="en-US" sz="2800" dirty="0">
                <a:latin typeface="+mn-ea"/>
              </a:rPr>
              <a:t>整合数据</a:t>
            </a:r>
            <a:r>
              <a:rPr lang="zh-CN" altLang="en-US" sz="2800" dirty="0" smtClean="0">
                <a:latin typeface="+mn-ea"/>
              </a:rPr>
              <a:t>资源。</a:t>
            </a:r>
            <a:endParaRPr lang="zh-CN" altLang="en-US" sz="2800" dirty="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36496" cy="5688632"/>
          </a:xfrm>
        </p:spPr>
        <p:txBody>
          <a:bodyPr>
            <a:noAutofit/>
          </a:bodyPr>
          <a:lstStyle/>
          <a:p>
            <a:pPr marL="0" indent="0" algn="ctr">
              <a:buNone/>
            </a:pPr>
            <a:r>
              <a:rPr lang="zh-CN" altLang="en-US" b="1" dirty="0">
                <a:latin typeface="楷体" panose="02010609060101010101" pitchFamily="49" charset="-122"/>
                <a:ea typeface="楷体" panose="02010609060101010101" pitchFamily="49" charset="-122"/>
              </a:rPr>
              <a:t>第五节 大数据在互联网金融风险管理中的</a:t>
            </a:r>
            <a:r>
              <a:rPr lang="zh-CN" altLang="en-US" b="1" dirty="0" smtClean="0">
                <a:latin typeface="楷体" panose="02010609060101010101" pitchFamily="49" charset="-122"/>
                <a:ea typeface="楷体" panose="02010609060101010101" pitchFamily="49" charset="-122"/>
              </a:rPr>
              <a:t>应用</a:t>
            </a:r>
            <a:endParaRPr lang="en-US" altLang="zh-CN" b="1" dirty="0" smtClean="0">
              <a:latin typeface="楷体" panose="02010609060101010101" pitchFamily="49" charset="-122"/>
              <a:ea typeface="楷体" panose="02010609060101010101" pitchFamily="49" charset="-122"/>
            </a:endParaRPr>
          </a:p>
          <a:p>
            <a:pPr marL="0" indent="0" algn="ctr">
              <a:buNone/>
            </a:pPr>
            <a:endParaRPr lang="en-US" altLang="zh-CN" sz="1600" b="1" dirty="0" smtClean="0"/>
          </a:p>
          <a:p>
            <a:pPr marL="0" indent="0">
              <a:lnSpc>
                <a:spcPct val="150000"/>
              </a:lnSpc>
              <a:buNone/>
            </a:pPr>
            <a:r>
              <a:rPr lang="zh-CN" altLang="en-US" sz="2800" b="1" dirty="0"/>
              <a:t>四、建立风险防控</a:t>
            </a:r>
            <a:r>
              <a:rPr lang="zh-CN" altLang="en-US" sz="2800" b="1" dirty="0" smtClean="0"/>
              <a:t>平台</a:t>
            </a:r>
            <a:endParaRPr lang="en-US" altLang="zh-CN" sz="2800" b="1" dirty="0" smtClean="0"/>
          </a:p>
          <a:p>
            <a:pPr marL="0" indent="0">
              <a:lnSpc>
                <a:spcPct val="150000"/>
              </a:lnSpc>
              <a:buNone/>
            </a:pPr>
            <a:r>
              <a:rPr lang="zh-CN" altLang="en-US" sz="2200" dirty="0" smtClean="0">
                <a:latin typeface="+mn-ea"/>
              </a:rPr>
              <a:t>  </a:t>
            </a:r>
            <a:r>
              <a:rPr lang="zh-CN" altLang="en-US" sz="2800" dirty="0" smtClean="0">
                <a:latin typeface="+mn-ea"/>
              </a:rPr>
              <a:t>在共享信息基础上，还要</a:t>
            </a:r>
            <a:r>
              <a:rPr lang="zh-CN" altLang="en-US" sz="2800" u="sng" dirty="0" smtClean="0">
                <a:solidFill>
                  <a:srgbClr val="251BF7"/>
                </a:solidFill>
                <a:latin typeface="+mn-ea"/>
              </a:rPr>
              <a:t>对数据挖掘</a:t>
            </a:r>
            <a:r>
              <a:rPr lang="zh-CN" altLang="en-US" sz="2800" u="sng" dirty="0">
                <a:solidFill>
                  <a:srgbClr val="251BF7"/>
                </a:solidFill>
                <a:latin typeface="+mn-ea"/>
              </a:rPr>
              <a:t>、分析和研判</a:t>
            </a:r>
            <a:r>
              <a:rPr lang="zh-CN" altLang="en-US" sz="2800" dirty="0">
                <a:latin typeface="+mn-ea"/>
              </a:rPr>
              <a:t>，以得出数据背后</a:t>
            </a:r>
            <a:r>
              <a:rPr lang="zh-CN" altLang="en-US" sz="2800" u="sng" dirty="0">
                <a:solidFill>
                  <a:srgbClr val="251BF7"/>
                </a:solidFill>
                <a:latin typeface="+mn-ea"/>
              </a:rPr>
              <a:t>隐含的事实</a:t>
            </a:r>
            <a:r>
              <a:rPr lang="zh-CN" altLang="en-US" sz="2800" dirty="0" smtClean="0">
                <a:latin typeface="+mn-ea"/>
              </a:rPr>
              <a:t>。</a:t>
            </a:r>
            <a:endParaRPr lang="en-US" altLang="zh-CN" sz="2800" dirty="0" smtClean="0">
              <a:latin typeface="+mn-ea"/>
            </a:endParaRPr>
          </a:p>
          <a:p>
            <a:pPr marL="0" indent="0">
              <a:lnSpc>
                <a:spcPct val="150000"/>
              </a:lnSpc>
              <a:buNone/>
            </a:pPr>
            <a:r>
              <a:rPr lang="en-US" altLang="zh-CN" sz="2800" dirty="0">
                <a:latin typeface="+mn-ea"/>
              </a:rPr>
              <a:t> </a:t>
            </a:r>
            <a:r>
              <a:rPr lang="en-US" altLang="zh-CN" sz="2800" dirty="0" smtClean="0">
                <a:latin typeface="+mn-ea"/>
              </a:rPr>
              <a:t> </a:t>
            </a:r>
            <a:r>
              <a:rPr lang="zh-CN" altLang="en-US" sz="2800" u="sng" dirty="0">
                <a:solidFill>
                  <a:srgbClr val="251BF7"/>
                </a:solidFill>
                <a:latin typeface="+mn-ea"/>
              </a:rPr>
              <a:t>大</a:t>
            </a:r>
            <a:r>
              <a:rPr lang="zh-CN" altLang="en-US" sz="2800" u="sng" dirty="0">
                <a:solidFill>
                  <a:srgbClr val="251BF7"/>
                </a:solidFill>
                <a:latin typeface="+mn-ea"/>
              </a:rPr>
              <a:t>数据和云计算</a:t>
            </a:r>
            <a:r>
              <a:rPr lang="zh-CN" altLang="en-US" sz="2800" dirty="0">
                <a:latin typeface="+mn-ea"/>
              </a:rPr>
              <a:t>使得多元化大容量信息数据的</a:t>
            </a:r>
            <a:r>
              <a:rPr lang="zh-CN" altLang="en-US" sz="2800" u="sng" dirty="0">
                <a:solidFill>
                  <a:srgbClr val="251BF7"/>
                </a:solidFill>
                <a:latin typeface="+mn-ea"/>
              </a:rPr>
              <a:t>处理变得越来越容易</a:t>
            </a:r>
            <a:r>
              <a:rPr lang="zh-CN" altLang="en-US" sz="2800" dirty="0" smtClean="0">
                <a:latin typeface="+mn-ea"/>
              </a:rPr>
              <a:t>。 </a:t>
            </a:r>
            <a:endParaRPr lang="en-US" altLang="zh-CN" sz="2800" dirty="0" smtClean="0">
              <a:latin typeface="+mn-ea"/>
            </a:endParaRPr>
          </a:p>
          <a:p>
            <a:pPr marL="0" indent="0">
              <a:lnSpc>
                <a:spcPct val="150000"/>
              </a:lnSpc>
              <a:buNone/>
            </a:pPr>
            <a:r>
              <a:rPr lang="en-US" altLang="zh-CN" sz="2800" dirty="0">
                <a:solidFill>
                  <a:srgbClr val="251BF7"/>
                </a:solidFill>
                <a:latin typeface="+mn-ea"/>
              </a:rPr>
              <a:t> </a:t>
            </a:r>
            <a:r>
              <a:rPr lang="en-US" altLang="zh-CN" sz="2800" dirty="0" smtClean="0">
                <a:solidFill>
                  <a:srgbClr val="251BF7"/>
                </a:solidFill>
                <a:latin typeface="+mn-ea"/>
              </a:rPr>
              <a:t> </a:t>
            </a:r>
            <a:r>
              <a:rPr lang="zh-CN" altLang="en-US" sz="2800" u="sng" dirty="0" smtClean="0">
                <a:solidFill>
                  <a:srgbClr val="251BF7"/>
                </a:solidFill>
                <a:latin typeface="+mn-ea"/>
              </a:rPr>
              <a:t>国家</a:t>
            </a:r>
            <a:r>
              <a:rPr lang="zh-CN" altLang="en-US" sz="2800" u="sng" dirty="0">
                <a:solidFill>
                  <a:srgbClr val="251BF7"/>
                </a:solidFill>
                <a:latin typeface="+mn-ea"/>
              </a:rPr>
              <a:t>安全机关应建立起数据</a:t>
            </a:r>
            <a:r>
              <a:rPr lang="zh-CN" altLang="en-US" sz="2800" dirty="0">
                <a:latin typeface="+mn-ea"/>
              </a:rPr>
              <a:t>不断流动</a:t>
            </a:r>
            <a:r>
              <a:rPr lang="zh-CN" altLang="en-US" sz="2800" dirty="0" smtClean="0">
                <a:latin typeface="+mn-ea"/>
              </a:rPr>
              <a:t>、更新、分析</a:t>
            </a:r>
            <a:r>
              <a:rPr lang="zh-CN" altLang="en-US" sz="2800" dirty="0">
                <a:latin typeface="+mn-ea"/>
              </a:rPr>
              <a:t>和研判的风险</a:t>
            </a:r>
            <a:r>
              <a:rPr lang="zh-CN" altLang="en-US" sz="2800" u="sng" dirty="0">
                <a:solidFill>
                  <a:srgbClr val="251BF7"/>
                </a:solidFill>
                <a:latin typeface="+mn-ea"/>
              </a:rPr>
              <a:t>防控平台</a:t>
            </a:r>
            <a:r>
              <a:rPr lang="zh-CN" altLang="en-US" sz="2800" dirty="0" smtClean="0">
                <a:latin typeface="+mn-ea"/>
              </a:rPr>
              <a:t>。</a:t>
            </a:r>
            <a:endParaRPr lang="zh-CN" altLang="en-US" sz="2800" dirty="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05868" cy="5688632"/>
          </a:xfrm>
        </p:spPr>
        <p:txBody>
          <a:bodyPr>
            <a:noAutofit/>
          </a:bodyPr>
          <a:lstStyle/>
          <a:p>
            <a:pPr marL="0" indent="0" algn="ctr">
              <a:lnSpc>
                <a:spcPct val="200000"/>
              </a:lnSpc>
              <a:buNone/>
            </a:pPr>
            <a:r>
              <a:rPr lang="zh-CN" altLang="en-US" sz="3000" b="1" dirty="0">
                <a:solidFill>
                  <a:srgbClr val="FF0000"/>
                </a:solidFill>
                <a:latin typeface="楷体" panose="02010609060101010101" pitchFamily="49" charset="-122"/>
                <a:ea typeface="楷体" panose="02010609060101010101" pitchFamily="49" charset="-122"/>
              </a:rPr>
              <a:t>第六节 区块链技术在互联网金融风险管理中的</a:t>
            </a:r>
            <a:r>
              <a:rPr lang="zh-CN" altLang="en-US" sz="3000" b="1" dirty="0" smtClean="0">
                <a:solidFill>
                  <a:srgbClr val="FF0000"/>
                </a:solidFill>
                <a:latin typeface="楷体" panose="02010609060101010101" pitchFamily="49" charset="-122"/>
                <a:ea typeface="楷体" panose="02010609060101010101" pitchFamily="49" charset="-122"/>
              </a:rPr>
              <a:t>应用</a:t>
            </a:r>
            <a:endParaRPr lang="en-US" altLang="zh-CN" sz="3000" b="1" dirty="0" smtClean="0">
              <a:solidFill>
                <a:srgbClr val="FF0000"/>
              </a:solidFill>
              <a:latin typeface="楷体" panose="02010609060101010101" pitchFamily="49" charset="-122"/>
              <a:ea typeface="楷体" panose="02010609060101010101" pitchFamily="49" charset="-122"/>
            </a:endParaRPr>
          </a:p>
          <a:p>
            <a:pPr marL="0" indent="0">
              <a:lnSpc>
                <a:spcPct val="200000"/>
              </a:lnSpc>
              <a:buNone/>
            </a:pPr>
            <a:r>
              <a:rPr lang="zh-CN" altLang="en-US" sz="2800" b="1" dirty="0"/>
              <a:t>一、区块链技术</a:t>
            </a:r>
            <a:r>
              <a:rPr lang="zh-CN" altLang="en-US" sz="2800" b="1" dirty="0" smtClean="0"/>
              <a:t>概述</a:t>
            </a:r>
            <a:endParaRPr lang="en-US" altLang="zh-CN" sz="2800" b="1" dirty="0" smtClean="0"/>
          </a:p>
          <a:p>
            <a:pPr marL="0" indent="0">
              <a:buNone/>
            </a:pPr>
            <a:r>
              <a:rPr lang="zh-CN" altLang="en-US" sz="2400" dirty="0" smtClean="0">
                <a:latin typeface="+mn-ea"/>
              </a:rPr>
              <a:t>  </a:t>
            </a:r>
            <a:r>
              <a:rPr lang="zh-CN" altLang="en-US" sz="2800" dirty="0" smtClean="0">
                <a:latin typeface="+mn-ea"/>
              </a:rPr>
              <a:t>区</a:t>
            </a:r>
            <a:r>
              <a:rPr lang="zh-CN" altLang="en-US" sz="2800" dirty="0">
                <a:latin typeface="+mn-ea"/>
              </a:rPr>
              <a:t>块链技术运作的机制，</a:t>
            </a:r>
            <a:r>
              <a:rPr lang="zh-CN" altLang="en-US" sz="2800" dirty="0" smtClean="0">
                <a:latin typeface="+mn-ea"/>
              </a:rPr>
              <a:t>是</a:t>
            </a:r>
            <a:r>
              <a:rPr lang="en-US" altLang="zh-CN" sz="2800" dirty="0" smtClean="0">
                <a:latin typeface="+mn-ea"/>
              </a:rPr>
              <a:t>(1)</a:t>
            </a:r>
            <a:r>
              <a:rPr lang="zh-CN" altLang="en-US" sz="2800" dirty="0" smtClean="0">
                <a:latin typeface="+mn-ea"/>
              </a:rPr>
              <a:t>将</a:t>
            </a:r>
            <a:r>
              <a:rPr lang="zh-CN" altLang="en-US" sz="2800" dirty="0">
                <a:latin typeface="+mn-ea"/>
              </a:rPr>
              <a:t>所有的</a:t>
            </a:r>
            <a:r>
              <a:rPr lang="zh-CN" altLang="en-US" sz="2800" u="sng" dirty="0">
                <a:solidFill>
                  <a:srgbClr val="251BF7"/>
                </a:solidFill>
                <a:latin typeface="+mn-ea"/>
              </a:rPr>
              <a:t>点对点</a:t>
            </a:r>
            <a:r>
              <a:rPr lang="zh-CN" altLang="en-US" sz="2800" u="sng" dirty="0" smtClean="0">
                <a:solidFill>
                  <a:srgbClr val="251BF7"/>
                </a:solidFill>
                <a:latin typeface="+mn-ea"/>
              </a:rPr>
              <a:t>交易存储</a:t>
            </a:r>
            <a:r>
              <a:rPr lang="zh-CN" altLang="en-US" sz="2800" u="sng" dirty="0">
                <a:solidFill>
                  <a:srgbClr val="251BF7"/>
                </a:solidFill>
                <a:latin typeface="+mn-ea"/>
              </a:rPr>
              <a:t>在一个区块中</a:t>
            </a:r>
            <a:r>
              <a:rPr lang="zh-CN" altLang="en-US" sz="2800" dirty="0" smtClean="0">
                <a:latin typeface="+mn-ea"/>
              </a:rPr>
              <a:t>，并得到</a:t>
            </a:r>
            <a:r>
              <a:rPr lang="zh-CN" altLang="en-US" sz="2800" u="sng" dirty="0">
                <a:solidFill>
                  <a:srgbClr val="251BF7"/>
                </a:solidFill>
                <a:latin typeface="+mn-ea"/>
              </a:rPr>
              <a:t>初步</a:t>
            </a:r>
            <a:r>
              <a:rPr lang="zh-CN" altLang="en-US" sz="2800" u="sng" dirty="0" smtClean="0">
                <a:solidFill>
                  <a:srgbClr val="251BF7"/>
                </a:solidFill>
                <a:latin typeface="+mn-ea"/>
              </a:rPr>
              <a:t>确认</a:t>
            </a:r>
            <a:r>
              <a:rPr lang="zh-CN" altLang="en-US" sz="2800" dirty="0" smtClean="0">
                <a:latin typeface="+mn-ea"/>
              </a:rPr>
              <a:t>；</a:t>
            </a:r>
            <a:endParaRPr lang="en-US" altLang="zh-CN" sz="2800" dirty="0" smtClean="0">
              <a:latin typeface="+mn-ea"/>
            </a:endParaRPr>
          </a:p>
          <a:p>
            <a:pPr marL="0" indent="0">
              <a:buNone/>
            </a:pPr>
            <a:r>
              <a:rPr lang="en-US" altLang="zh-CN" sz="2800" dirty="0">
                <a:solidFill>
                  <a:srgbClr val="251BF7"/>
                </a:solidFill>
                <a:latin typeface="+mn-ea"/>
              </a:rPr>
              <a:t> </a:t>
            </a:r>
            <a:r>
              <a:rPr lang="en-US" altLang="zh-CN" sz="2800" dirty="0" smtClean="0">
                <a:solidFill>
                  <a:srgbClr val="251BF7"/>
                </a:solidFill>
                <a:latin typeface="+mn-ea"/>
              </a:rPr>
              <a:t> </a:t>
            </a:r>
            <a:r>
              <a:rPr lang="en-US" altLang="zh-CN" sz="2800" dirty="0" smtClean="0">
                <a:latin typeface="+mn-ea"/>
              </a:rPr>
              <a:t>(2)</a:t>
            </a:r>
            <a:r>
              <a:rPr lang="zh-CN" altLang="en-US" sz="2800" u="sng" dirty="0" smtClean="0">
                <a:solidFill>
                  <a:srgbClr val="251BF7"/>
                </a:solidFill>
                <a:latin typeface="+mn-ea"/>
              </a:rPr>
              <a:t>每个区块通过</a:t>
            </a:r>
            <a:r>
              <a:rPr lang="zh-CN" altLang="en-US" sz="2800" b="1" u="sng" dirty="0">
                <a:solidFill>
                  <a:srgbClr val="251BF7"/>
                </a:solidFill>
                <a:latin typeface="+mn-ea"/>
              </a:rPr>
              <a:t>密码学签名</a:t>
            </a:r>
            <a:r>
              <a:rPr lang="zh-CN" altLang="en-US" sz="2800" u="sng" dirty="0">
                <a:solidFill>
                  <a:srgbClr val="251BF7"/>
                </a:solidFill>
                <a:latin typeface="+mn-ea"/>
              </a:rPr>
              <a:t>与下一个</a:t>
            </a:r>
            <a:r>
              <a:rPr lang="zh-CN" altLang="en-US" sz="2800" b="1" u="sng" dirty="0">
                <a:solidFill>
                  <a:srgbClr val="251BF7"/>
                </a:solidFill>
                <a:latin typeface="+mn-ea"/>
              </a:rPr>
              <a:t>区块</a:t>
            </a:r>
            <a:r>
              <a:rPr lang="zh-CN" altLang="en-US" sz="2800" b="1" u="sng" dirty="0" smtClean="0">
                <a:solidFill>
                  <a:srgbClr val="251BF7"/>
                </a:solidFill>
                <a:latin typeface="+mn-ea"/>
              </a:rPr>
              <a:t>“链接”</a:t>
            </a:r>
            <a:r>
              <a:rPr lang="zh-CN" altLang="en-US" sz="2800" b="1" dirty="0" smtClean="0">
                <a:latin typeface="+mn-ea"/>
              </a:rPr>
              <a:t> </a:t>
            </a:r>
            <a:r>
              <a:rPr lang="zh-CN" altLang="en-US" sz="2800" dirty="0" smtClean="0">
                <a:latin typeface="+mn-ea"/>
              </a:rPr>
              <a:t>；</a:t>
            </a:r>
            <a:endParaRPr lang="en-US" altLang="zh-CN" sz="2800" dirty="0" smtClean="0">
              <a:latin typeface="+mn-ea"/>
            </a:endParaRPr>
          </a:p>
          <a:p>
            <a:pPr marL="0" indent="0">
              <a:buNone/>
            </a:pPr>
            <a:r>
              <a:rPr lang="en-US" altLang="zh-CN" sz="2800" dirty="0">
                <a:latin typeface="+mn-ea"/>
              </a:rPr>
              <a:t> </a:t>
            </a:r>
            <a:r>
              <a:rPr lang="en-US" altLang="zh-CN" sz="2800" dirty="0" smtClean="0">
                <a:latin typeface="+mn-ea"/>
              </a:rPr>
              <a:t> (3)</a:t>
            </a:r>
            <a:r>
              <a:rPr lang="zh-CN" altLang="en-US" sz="2800" u="sng" dirty="0" smtClean="0">
                <a:solidFill>
                  <a:srgbClr val="251BF7"/>
                </a:solidFill>
                <a:latin typeface="+mn-ea"/>
              </a:rPr>
              <a:t>区</a:t>
            </a:r>
            <a:r>
              <a:rPr lang="zh-CN" altLang="en-US" sz="2800" u="sng" dirty="0">
                <a:solidFill>
                  <a:srgbClr val="251BF7"/>
                </a:solidFill>
                <a:latin typeface="+mn-ea"/>
              </a:rPr>
              <a:t>块链接到前一个区块</a:t>
            </a:r>
            <a:r>
              <a:rPr lang="zh-CN" altLang="en-US" sz="2800" dirty="0">
                <a:latin typeface="+mn-ea"/>
              </a:rPr>
              <a:t>后，</a:t>
            </a:r>
            <a:r>
              <a:rPr lang="zh-CN" altLang="en-US" sz="2800" dirty="0" smtClean="0">
                <a:latin typeface="+mn-ea"/>
              </a:rPr>
              <a:t>交易会</a:t>
            </a:r>
            <a:r>
              <a:rPr lang="zh-CN" altLang="en-US" sz="2800" dirty="0">
                <a:latin typeface="+mn-ea"/>
              </a:rPr>
              <a:t>得到</a:t>
            </a:r>
            <a:r>
              <a:rPr lang="zh-CN" altLang="en-US" sz="2800" u="sng" dirty="0">
                <a:solidFill>
                  <a:srgbClr val="251BF7"/>
                </a:solidFill>
                <a:latin typeface="+mn-ea"/>
              </a:rPr>
              <a:t>进一步</a:t>
            </a:r>
            <a:r>
              <a:rPr lang="zh-CN" altLang="en-US" sz="2800" u="sng" dirty="0" smtClean="0">
                <a:solidFill>
                  <a:srgbClr val="251BF7"/>
                </a:solidFill>
                <a:latin typeface="+mn-ea"/>
              </a:rPr>
              <a:t>确认</a:t>
            </a:r>
            <a:r>
              <a:rPr lang="zh-CN" altLang="en-US" sz="2800" dirty="0" smtClean="0">
                <a:solidFill>
                  <a:srgbClr val="251BF7"/>
                </a:solidFill>
                <a:latin typeface="+mn-ea"/>
              </a:rPr>
              <a:t>；</a:t>
            </a:r>
            <a:endParaRPr lang="en-US" altLang="zh-CN" sz="2800" dirty="0" smtClean="0">
              <a:solidFill>
                <a:srgbClr val="251BF7"/>
              </a:solidFill>
              <a:latin typeface="+mn-ea"/>
            </a:endParaRPr>
          </a:p>
          <a:p>
            <a:pPr marL="0" indent="0">
              <a:buNone/>
            </a:pPr>
            <a:r>
              <a:rPr lang="en-US" altLang="zh-CN" sz="2800" dirty="0">
                <a:solidFill>
                  <a:srgbClr val="251BF7"/>
                </a:solidFill>
                <a:latin typeface="+mn-ea"/>
              </a:rPr>
              <a:t> </a:t>
            </a:r>
            <a:r>
              <a:rPr lang="en-US" altLang="zh-CN" sz="2800" dirty="0" smtClean="0">
                <a:solidFill>
                  <a:srgbClr val="251BF7"/>
                </a:solidFill>
                <a:latin typeface="+mn-ea"/>
              </a:rPr>
              <a:t> </a:t>
            </a:r>
            <a:r>
              <a:rPr lang="en-US" altLang="zh-CN" sz="2800" dirty="0" smtClean="0">
                <a:latin typeface="+mn-ea"/>
              </a:rPr>
              <a:t>(4)</a:t>
            </a:r>
            <a:r>
              <a:rPr lang="zh-CN" altLang="en-US" sz="2800" dirty="0" smtClean="0">
                <a:latin typeface="+mn-ea"/>
              </a:rPr>
              <a:t>交易</a:t>
            </a:r>
            <a:r>
              <a:rPr lang="zh-CN" altLang="en-US" sz="2800" dirty="0">
                <a:latin typeface="+mn-ea"/>
              </a:rPr>
              <a:t>连续</a:t>
            </a:r>
            <a:r>
              <a:rPr lang="zh-CN" altLang="en-US" sz="2800" u="sng" dirty="0">
                <a:solidFill>
                  <a:srgbClr val="251BF7"/>
                </a:solidFill>
                <a:latin typeface="+mn-ea"/>
              </a:rPr>
              <a:t>得到</a:t>
            </a:r>
            <a:r>
              <a:rPr lang="en-US" altLang="zh-CN" sz="2800" u="sng" dirty="0">
                <a:solidFill>
                  <a:srgbClr val="251BF7"/>
                </a:solidFill>
                <a:latin typeface="+mn-ea"/>
              </a:rPr>
              <a:t>6</a:t>
            </a:r>
            <a:r>
              <a:rPr lang="zh-CN" altLang="en-US" sz="2800" u="sng" dirty="0">
                <a:solidFill>
                  <a:srgbClr val="251BF7"/>
                </a:solidFill>
                <a:latin typeface="+mn-ea"/>
              </a:rPr>
              <a:t>个区块的确认</a:t>
            </a:r>
            <a:r>
              <a:rPr lang="zh-CN" altLang="en-US" sz="2800" dirty="0">
                <a:latin typeface="+mn-ea"/>
              </a:rPr>
              <a:t>之后</a:t>
            </a:r>
            <a:r>
              <a:rPr lang="zh-CN" altLang="en-US" sz="2800" dirty="0" smtClean="0">
                <a:latin typeface="+mn-ea"/>
              </a:rPr>
              <a:t>，交易</a:t>
            </a:r>
            <a:r>
              <a:rPr lang="zh-CN" altLang="en-US" sz="2800" dirty="0">
                <a:latin typeface="+mn-ea"/>
              </a:rPr>
              <a:t>的历史记录将被</a:t>
            </a:r>
            <a:r>
              <a:rPr lang="zh-CN" altLang="en-US" sz="2800" u="sng" dirty="0">
                <a:solidFill>
                  <a:srgbClr val="251BF7"/>
                </a:solidFill>
                <a:latin typeface="+mn-ea"/>
              </a:rPr>
              <a:t>最终确认</a:t>
            </a:r>
            <a:r>
              <a:rPr lang="zh-CN" altLang="en-US" sz="2800" u="sng" dirty="0" smtClean="0">
                <a:solidFill>
                  <a:srgbClr val="251BF7"/>
                </a:solidFill>
                <a:latin typeface="+mn-ea"/>
              </a:rPr>
              <a:t>，</a:t>
            </a:r>
            <a:r>
              <a:rPr lang="zh-CN" altLang="en-US" sz="2800" u="sng" dirty="0">
                <a:solidFill>
                  <a:srgbClr val="251BF7"/>
                </a:solidFill>
                <a:latin typeface="+mn-ea"/>
              </a:rPr>
              <a:t>并</a:t>
            </a:r>
            <a:r>
              <a:rPr lang="zh-CN" altLang="en-US" sz="2800" u="sng" dirty="0" smtClean="0">
                <a:solidFill>
                  <a:srgbClr val="251BF7"/>
                </a:solidFill>
                <a:latin typeface="+mn-ea"/>
              </a:rPr>
              <a:t>不可逆转</a:t>
            </a:r>
            <a:r>
              <a:rPr lang="zh-CN" altLang="en-US" sz="2800" dirty="0" smtClean="0">
                <a:latin typeface="+mn-ea"/>
              </a:rPr>
              <a:t>。</a:t>
            </a:r>
            <a:endParaRPr lang="en-US" altLang="zh-CN" sz="2800" dirty="0" smtClean="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9221891" cy="6264696"/>
          </a:xfrm>
        </p:spPr>
        <p:txBody>
          <a:bodyPr>
            <a:noAutofit/>
          </a:bodyPr>
          <a:lstStyle/>
          <a:p>
            <a:pPr>
              <a:lnSpc>
                <a:spcPct val="150000"/>
              </a:lnSpc>
            </a:pPr>
            <a:r>
              <a:rPr lang="zh-CN" altLang="en-US" sz="2800" dirty="0" smtClean="0">
                <a:latin typeface="+mn-ea"/>
              </a:rPr>
              <a:t>区</a:t>
            </a:r>
            <a:r>
              <a:rPr lang="zh-CN" altLang="en-US" sz="2800" dirty="0">
                <a:latin typeface="+mn-ea"/>
              </a:rPr>
              <a:t>块链在网络上是</a:t>
            </a:r>
            <a:r>
              <a:rPr lang="zh-CN" altLang="en-US" sz="2800" u="sng" dirty="0">
                <a:solidFill>
                  <a:srgbClr val="251BF7"/>
                </a:solidFill>
                <a:latin typeface="+mn-ea"/>
              </a:rPr>
              <a:t>完全公开</a:t>
            </a:r>
            <a:r>
              <a:rPr lang="zh-CN" altLang="en-US" sz="2800" dirty="0">
                <a:latin typeface="+mn-ea"/>
              </a:rPr>
              <a:t>的，其实质是赋予</a:t>
            </a:r>
            <a:r>
              <a:rPr lang="zh-CN" altLang="en-US" sz="2800" u="sng" dirty="0">
                <a:solidFill>
                  <a:srgbClr val="251BF7"/>
                </a:solidFill>
                <a:latin typeface="+mn-ea"/>
              </a:rPr>
              <a:t>任何有足够权限的人</a:t>
            </a:r>
            <a:r>
              <a:rPr lang="zh-CN" altLang="en-US" sz="2800" dirty="0">
                <a:latin typeface="+mn-ea"/>
              </a:rPr>
              <a:t>之间有进行共享与协作的机会</a:t>
            </a:r>
            <a:r>
              <a:rPr lang="zh-CN" altLang="en-US" sz="2800" dirty="0" smtClean="0">
                <a:latin typeface="+mn-ea"/>
              </a:rPr>
              <a:t>。</a:t>
            </a:r>
            <a:endParaRPr lang="en-US" altLang="zh-CN" sz="2800" dirty="0" smtClean="0">
              <a:latin typeface="+mn-ea"/>
            </a:endParaRPr>
          </a:p>
          <a:p>
            <a:pPr>
              <a:lnSpc>
                <a:spcPct val="150000"/>
              </a:lnSpc>
            </a:pPr>
            <a:r>
              <a:rPr lang="zh-CN" altLang="en-US" sz="2800" dirty="0" smtClean="0">
                <a:latin typeface="+mn-ea"/>
              </a:rPr>
              <a:t>区</a:t>
            </a:r>
            <a:r>
              <a:rPr lang="zh-CN" altLang="en-US" sz="2800" dirty="0">
                <a:latin typeface="+mn-ea"/>
              </a:rPr>
              <a:t>块链技术的重要特点</a:t>
            </a:r>
            <a:r>
              <a:rPr lang="zh-CN" altLang="en-US" sz="2800" dirty="0" smtClean="0">
                <a:latin typeface="+mn-ea"/>
              </a:rPr>
              <a:t>是形成</a:t>
            </a:r>
            <a:r>
              <a:rPr lang="zh-CN" altLang="en-US" sz="2800" dirty="0">
                <a:latin typeface="+mn-ea"/>
              </a:rPr>
              <a:t>一种</a:t>
            </a:r>
            <a:r>
              <a:rPr lang="zh-CN" altLang="en-US" sz="2800" u="sng" dirty="0">
                <a:solidFill>
                  <a:srgbClr val="251BF7"/>
                </a:solidFill>
                <a:latin typeface="+mn-ea"/>
              </a:rPr>
              <a:t>“分布式账本”</a:t>
            </a:r>
            <a:r>
              <a:rPr lang="zh-CN" altLang="en-US" sz="2800" dirty="0">
                <a:latin typeface="+mn-ea"/>
              </a:rPr>
              <a:t>，每个人都能审查这个</a:t>
            </a:r>
            <a:r>
              <a:rPr lang="zh-CN" altLang="en-US" sz="2800" u="sng" dirty="0">
                <a:solidFill>
                  <a:srgbClr val="251BF7"/>
                </a:solidFill>
                <a:latin typeface="+mn-ea"/>
              </a:rPr>
              <a:t>公共账簿</a:t>
            </a:r>
            <a:r>
              <a:rPr lang="zh-CN" altLang="en-US" sz="2800" dirty="0">
                <a:latin typeface="+mn-ea"/>
              </a:rPr>
              <a:t>，但</a:t>
            </a:r>
            <a:r>
              <a:rPr lang="zh-CN" altLang="en-US" sz="2800" u="sng" dirty="0">
                <a:solidFill>
                  <a:srgbClr val="251BF7"/>
                </a:solidFill>
                <a:latin typeface="+mn-ea"/>
              </a:rPr>
              <a:t>没有一个人能够对其单独控制</a:t>
            </a:r>
            <a:r>
              <a:rPr lang="zh-CN" altLang="en-US" sz="2800" dirty="0" smtClean="0">
                <a:latin typeface="+mn-ea"/>
              </a:rPr>
              <a:t>。</a:t>
            </a:r>
            <a:endParaRPr lang="en-US" altLang="zh-CN" sz="2800" dirty="0">
              <a:latin typeface="+mn-ea"/>
            </a:endParaRPr>
          </a:p>
          <a:p>
            <a:pPr>
              <a:lnSpc>
                <a:spcPct val="150000"/>
              </a:lnSpc>
            </a:pPr>
            <a:r>
              <a:rPr lang="zh-CN" altLang="en-US" sz="2800" b="1" dirty="0" smtClean="0">
                <a:latin typeface="黑体" panose="02010609060101010101" pitchFamily="49" charset="-122"/>
                <a:ea typeface="黑体" panose="02010609060101010101" pitchFamily="49" charset="-122"/>
              </a:rPr>
              <a:t>区</a:t>
            </a:r>
            <a:r>
              <a:rPr lang="zh-CN" altLang="en-US" sz="2800" b="1" dirty="0">
                <a:latin typeface="黑体" panose="02010609060101010101" pitchFamily="49" charset="-122"/>
                <a:ea typeface="黑体" panose="02010609060101010101" pitchFamily="49" charset="-122"/>
              </a:rPr>
              <a:t>块链具有以下特征</a:t>
            </a:r>
            <a:r>
              <a:rPr lang="en-US" altLang="zh-CN" sz="2800" b="1" dirty="0">
                <a:latin typeface="黑体" panose="02010609060101010101" pitchFamily="49" charset="-122"/>
                <a:ea typeface="黑体" panose="02010609060101010101" pitchFamily="49" charset="-122"/>
              </a:rPr>
              <a:t>: </a:t>
            </a:r>
            <a:endParaRPr lang="en-US" altLang="zh-CN" sz="2800" b="1" dirty="0">
              <a:latin typeface="黑体" panose="02010609060101010101" pitchFamily="49" charset="-122"/>
              <a:ea typeface="黑体" panose="02010609060101010101" pitchFamily="49" charset="-122"/>
            </a:endParaRPr>
          </a:p>
          <a:p>
            <a:pPr marL="0" indent="0">
              <a:buNone/>
            </a:pPr>
            <a:r>
              <a:rPr lang="en-US" altLang="zh-CN" sz="2800" dirty="0" smtClean="0">
                <a:latin typeface="+mn-ea"/>
              </a:rPr>
              <a:t>  (</a:t>
            </a:r>
            <a:r>
              <a:rPr lang="en-US" altLang="zh-CN" sz="2800" dirty="0">
                <a:latin typeface="+mn-ea"/>
              </a:rPr>
              <a:t>1)</a:t>
            </a:r>
            <a:r>
              <a:rPr lang="zh-CN" altLang="en-US" sz="2800" dirty="0">
                <a:latin typeface="+mn-ea"/>
              </a:rPr>
              <a:t>极高的可靠性与实用性。 </a:t>
            </a:r>
            <a:endParaRPr lang="en-US" altLang="zh-CN" sz="2800" dirty="0" smtClean="0">
              <a:latin typeface="+mn-ea"/>
            </a:endParaRPr>
          </a:p>
          <a:p>
            <a:pPr marL="0" indent="0">
              <a:buNone/>
            </a:pPr>
            <a:r>
              <a:rPr lang="en-US" altLang="zh-CN" sz="2800" dirty="0" smtClean="0">
                <a:latin typeface="+mn-ea"/>
              </a:rPr>
              <a:t>  (</a:t>
            </a:r>
            <a:r>
              <a:rPr lang="en-US" altLang="zh-CN" sz="2800" dirty="0">
                <a:latin typeface="+mn-ea"/>
              </a:rPr>
              <a:t>2)</a:t>
            </a:r>
            <a:r>
              <a:rPr lang="zh-CN" altLang="en-US" sz="2800" dirty="0">
                <a:latin typeface="+mn-ea"/>
              </a:rPr>
              <a:t>透明度高</a:t>
            </a:r>
            <a:r>
              <a:rPr lang="zh-CN" altLang="en-US" sz="2800" dirty="0" smtClean="0">
                <a:latin typeface="+mn-ea"/>
              </a:rPr>
              <a:t>。</a:t>
            </a:r>
            <a:endParaRPr lang="en-US" altLang="zh-CN" sz="2800" dirty="0" smtClean="0">
              <a:latin typeface="+mn-ea"/>
            </a:endParaRPr>
          </a:p>
          <a:p>
            <a:pPr marL="0" indent="0">
              <a:buNone/>
            </a:pPr>
            <a:r>
              <a:rPr lang="en-US" altLang="zh-CN" sz="2800" dirty="0" smtClean="0">
                <a:latin typeface="+mn-ea"/>
              </a:rPr>
              <a:t>  (</a:t>
            </a:r>
            <a:r>
              <a:rPr lang="en-US" altLang="zh-CN" sz="2800" dirty="0">
                <a:latin typeface="+mn-ea"/>
              </a:rPr>
              <a:t>3)</a:t>
            </a:r>
            <a:r>
              <a:rPr lang="zh-CN" altLang="en-US" sz="2800" dirty="0">
                <a:latin typeface="+mn-ea"/>
              </a:rPr>
              <a:t>区块链上存储的记录具有不可逆性和不可篡改性。 </a:t>
            </a:r>
            <a:endParaRPr lang="en-US" altLang="zh-CN" sz="2800" dirty="0" smtClean="0">
              <a:latin typeface="+mn-ea"/>
            </a:endParaRPr>
          </a:p>
          <a:p>
            <a:pPr marL="0" indent="0">
              <a:buNone/>
            </a:pPr>
            <a:r>
              <a:rPr lang="en-US" altLang="zh-CN" sz="2800" dirty="0" smtClean="0">
                <a:latin typeface="+mn-ea"/>
              </a:rPr>
              <a:t>  (</a:t>
            </a:r>
            <a:r>
              <a:rPr lang="en-US" altLang="zh-CN" sz="2800" dirty="0">
                <a:latin typeface="+mn-ea"/>
              </a:rPr>
              <a:t>4)</a:t>
            </a:r>
            <a:r>
              <a:rPr lang="zh-CN" altLang="en-US" sz="2800" dirty="0">
                <a:latin typeface="+mn-ea"/>
              </a:rPr>
              <a:t>数字化特征明显。</a:t>
            </a:r>
            <a:endParaRPr lang="zh-CN" altLang="en-US" sz="2800" dirty="0">
              <a:latin typeface="+mn-ea"/>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互联网金融概述</a:t>
            </a:r>
            <a:endParaRPr lang="zh-CN" altLang="en-US" b="1" dirty="0">
              <a:latin typeface="楷体" panose="02010609060101010101" pitchFamily="49" charset="-122"/>
              <a:ea typeface="楷体" panose="02010609060101010101" pitchFamily="49" charset="-122"/>
            </a:endParaRPr>
          </a:p>
          <a:p>
            <a:pPr>
              <a:lnSpc>
                <a:spcPts val="3500"/>
              </a:lnSpc>
            </a:pPr>
            <a:endParaRPr lang="en-US" altLang="zh-CN" sz="2800" dirty="0" smtClean="0"/>
          </a:p>
          <a:p>
            <a:pPr>
              <a:lnSpc>
                <a:spcPct val="150000"/>
              </a:lnSpc>
            </a:pPr>
            <a:r>
              <a:rPr lang="zh-CN" altLang="en-US" sz="2800" dirty="0"/>
              <a:t>基于金融</a:t>
            </a:r>
            <a:r>
              <a:rPr lang="zh-CN" altLang="en-US" sz="2800" dirty="0" smtClean="0"/>
              <a:t>行业本质和互联网</a:t>
            </a:r>
            <a:r>
              <a:rPr lang="zh-CN" altLang="en-US" sz="2800" dirty="0"/>
              <a:t>金融创新，</a:t>
            </a:r>
            <a:r>
              <a:rPr lang="zh-CN" altLang="en-US" sz="2800" b="1" dirty="0">
                <a:solidFill>
                  <a:srgbClr val="251BF7"/>
                </a:solidFill>
              </a:rPr>
              <a:t>互联网金融</a:t>
            </a:r>
            <a:r>
              <a:rPr lang="zh-CN" altLang="en-US" sz="2800" dirty="0"/>
              <a:t>应更准确地被定义为</a:t>
            </a:r>
            <a:r>
              <a:rPr lang="zh-CN" altLang="en-US" sz="2800" u="sng" dirty="0"/>
              <a:t>基于移动互联网、大数据、云计算等技术，实现支付清算、资金融通、风险防范和利用等金融功能，具有快速便捷、高效、低成本的优势和场外、混同、涉众等特征，并打破金融垄断，实现消费者福利的创新型</a:t>
            </a:r>
            <a:r>
              <a:rPr lang="zh-CN" altLang="en-US" sz="2800" u="sng" dirty="0" smtClean="0"/>
              <a:t>金融</a:t>
            </a:r>
            <a:r>
              <a:rPr lang="zh-CN" altLang="en-US" sz="2800" dirty="0" smtClean="0"/>
              <a:t>。</a:t>
            </a:r>
            <a:endParaRPr lang="en-US" altLang="zh-CN" sz="2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29" y="1052736"/>
            <a:ext cx="9005868" cy="5688632"/>
          </a:xfrm>
        </p:spPr>
        <p:txBody>
          <a:bodyPr>
            <a:noAutofit/>
          </a:bodyPr>
          <a:lstStyle/>
          <a:p>
            <a:pPr marL="0" indent="0" algn="ctr">
              <a:lnSpc>
                <a:spcPct val="200000"/>
              </a:lnSpc>
              <a:buNone/>
            </a:pPr>
            <a:r>
              <a:rPr lang="zh-CN" altLang="en-US" sz="3000" b="1" dirty="0">
                <a:latin typeface="楷体" panose="02010609060101010101" pitchFamily="49" charset="-122"/>
                <a:ea typeface="楷体" panose="02010609060101010101" pitchFamily="49" charset="-122"/>
              </a:rPr>
              <a:t>第六节 区块链技术在互联网金融风险管理中的</a:t>
            </a:r>
            <a:r>
              <a:rPr lang="zh-CN" altLang="en-US" sz="3000" b="1" dirty="0" smtClean="0">
                <a:latin typeface="楷体" panose="02010609060101010101" pitchFamily="49" charset="-122"/>
                <a:ea typeface="楷体" panose="02010609060101010101" pitchFamily="49" charset="-122"/>
              </a:rPr>
              <a:t>应用</a:t>
            </a:r>
            <a:endParaRPr lang="en-US" altLang="zh-CN" sz="3000" b="1" dirty="0" smtClean="0">
              <a:latin typeface="楷体" panose="02010609060101010101" pitchFamily="49" charset="-122"/>
              <a:ea typeface="楷体" panose="02010609060101010101" pitchFamily="49" charset="-122"/>
            </a:endParaRPr>
          </a:p>
          <a:p>
            <a:pPr marL="0" indent="0">
              <a:lnSpc>
                <a:spcPct val="200000"/>
              </a:lnSpc>
              <a:buNone/>
            </a:pPr>
            <a:r>
              <a:rPr lang="zh-CN" altLang="en-US" sz="2800" b="1" dirty="0"/>
              <a:t>二、区块链技术对于互联网金融风险的</a:t>
            </a:r>
            <a:r>
              <a:rPr lang="zh-CN" altLang="en-US" sz="2800" b="1" dirty="0" smtClean="0"/>
              <a:t>管理</a:t>
            </a:r>
            <a:endParaRPr lang="en-US" altLang="zh-CN" sz="2800" b="1" dirty="0" smtClean="0"/>
          </a:p>
          <a:p>
            <a:pPr marL="0" indent="0">
              <a:lnSpc>
                <a:spcPct val="150000"/>
              </a:lnSpc>
              <a:buNone/>
            </a:pPr>
            <a:r>
              <a:rPr lang="zh-CN" altLang="en-US" sz="2400" dirty="0" smtClean="0">
                <a:latin typeface="+mn-ea"/>
              </a:rPr>
              <a:t>  </a:t>
            </a:r>
            <a:r>
              <a:rPr lang="zh-CN" altLang="en-US" sz="2800" u="sng" dirty="0" smtClean="0">
                <a:solidFill>
                  <a:srgbClr val="251BF7"/>
                </a:solidFill>
                <a:latin typeface="+mn-ea"/>
              </a:rPr>
              <a:t>去</a:t>
            </a:r>
            <a:r>
              <a:rPr lang="zh-CN" altLang="en-US" sz="2800" u="sng" dirty="0">
                <a:solidFill>
                  <a:srgbClr val="251BF7"/>
                </a:solidFill>
                <a:latin typeface="+mn-ea"/>
              </a:rPr>
              <a:t>中心化、不可逆、数字化、透明度高、加密安全</a:t>
            </a:r>
            <a:r>
              <a:rPr lang="zh-CN" altLang="en-US" sz="2800" dirty="0">
                <a:latin typeface="+mn-ea"/>
              </a:rPr>
              <a:t>等特征</a:t>
            </a:r>
            <a:r>
              <a:rPr lang="zh-CN" altLang="en-US" sz="2800" dirty="0" smtClean="0">
                <a:latin typeface="+mn-ea"/>
              </a:rPr>
              <a:t>，</a:t>
            </a:r>
            <a:r>
              <a:rPr lang="zh-CN" altLang="en-US" sz="2800" dirty="0">
                <a:latin typeface="+mn-ea"/>
              </a:rPr>
              <a:t>使</a:t>
            </a:r>
            <a:r>
              <a:rPr lang="zh-CN" altLang="en-US" sz="2800" dirty="0" smtClean="0">
                <a:latin typeface="+mn-ea"/>
              </a:rPr>
              <a:t>区</a:t>
            </a:r>
            <a:r>
              <a:rPr lang="zh-CN" altLang="en-US" sz="2800" dirty="0">
                <a:latin typeface="+mn-ea"/>
              </a:rPr>
              <a:t>块链在</a:t>
            </a:r>
            <a:r>
              <a:rPr lang="zh-CN" altLang="en-US" sz="2800" u="sng" dirty="0">
                <a:solidFill>
                  <a:srgbClr val="251BF7"/>
                </a:solidFill>
                <a:latin typeface="+mn-ea"/>
              </a:rPr>
              <a:t>互联网金融领域</a:t>
            </a:r>
            <a:r>
              <a:rPr lang="zh-CN" altLang="en-US" sz="2800" dirty="0">
                <a:latin typeface="+mn-ea"/>
              </a:rPr>
              <a:t>的</a:t>
            </a:r>
            <a:r>
              <a:rPr lang="zh-CN" altLang="en-US" sz="2800" u="sng" dirty="0">
                <a:solidFill>
                  <a:srgbClr val="251BF7"/>
                </a:solidFill>
                <a:latin typeface="+mn-ea"/>
              </a:rPr>
              <a:t>应用前景极为广阔</a:t>
            </a:r>
            <a:r>
              <a:rPr lang="zh-CN" altLang="en-US" sz="2800" dirty="0" smtClean="0">
                <a:latin typeface="+mn-ea"/>
              </a:rPr>
              <a:t>。</a:t>
            </a:r>
            <a:endParaRPr lang="en-US" altLang="zh-CN" sz="2800" dirty="0" smtClean="0">
              <a:latin typeface="+mn-ea"/>
            </a:endParaRPr>
          </a:p>
          <a:p>
            <a:pPr marL="0" indent="0">
              <a:lnSpc>
                <a:spcPct val="150000"/>
              </a:lnSpc>
              <a:buNone/>
            </a:pPr>
            <a:r>
              <a:rPr lang="en-US" altLang="zh-CN" sz="2800" dirty="0">
                <a:latin typeface="+mn-ea"/>
              </a:rPr>
              <a:t> </a:t>
            </a:r>
            <a:r>
              <a:rPr lang="en-US" altLang="zh-CN" sz="2800" dirty="0" smtClean="0">
                <a:latin typeface="+mn-ea"/>
              </a:rPr>
              <a:t> </a:t>
            </a:r>
            <a:r>
              <a:rPr lang="zh-CN" altLang="en-US" sz="2800" dirty="0" smtClean="0">
                <a:latin typeface="+mn-ea"/>
              </a:rPr>
              <a:t>它</a:t>
            </a:r>
            <a:r>
              <a:rPr lang="zh-CN" altLang="en-US" sz="2800" dirty="0">
                <a:latin typeface="+mn-ea"/>
              </a:rPr>
              <a:t>有助于</a:t>
            </a:r>
            <a:r>
              <a:rPr lang="zh-CN" altLang="en-US" sz="2800" u="sng" dirty="0">
                <a:solidFill>
                  <a:srgbClr val="251BF7"/>
                </a:solidFill>
                <a:latin typeface="+mn-ea"/>
              </a:rPr>
              <a:t>完善风险与安全治理措施</a:t>
            </a:r>
            <a:r>
              <a:rPr lang="zh-CN" altLang="en-US" sz="2800" dirty="0">
                <a:latin typeface="+mn-ea"/>
              </a:rPr>
              <a:t>，能极大地降低互联网金融</a:t>
            </a:r>
            <a:r>
              <a:rPr lang="zh-CN" altLang="en-US" sz="2800" u="sng" dirty="0">
                <a:solidFill>
                  <a:srgbClr val="251BF7"/>
                </a:solidFill>
                <a:latin typeface="+mn-ea"/>
              </a:rPr>
              <a:t>交易成本</a:t>
            </a:r>
            <a:r>
              <a:rPr lang="zh-CN" altLang="en-US" sz="2800" dirty="0">
                <a:latin typeface="+mn-ea"/>
              </a:rPr>
              <a:t>，提升</a:t>
            </a:r>
            <a:r>
              <a:rPr lang="zh-CN" altLang="en-US" sz="2800" u="sng" dirty="0">
                <a:solidFill>
                  <a:srgbClr val="251BF7"/>
                </a:solidFill>
                <a:latin typeface="+mn-ea"/>
              </a:rPr>
              <a:t>交易效率</a:t>
            </a:r>
            <a:r>
              <a:rPr lang="zh-CN" altLang="en-US" sz="2800" dirty="0">
                <a:latin typeface="+mn-ea"/>
              </a:rPr>
              <a:t>，从而保障</a:t>
            </a:r>
            <a:r>
              <a:rPr lang="zh-CN" altLang="en-US" sz="2800" u="sng" dirty="0">
                <a:solidFill>
                  <a:srgbClr val="251BF7"/>
                </a:solidFill>
                <a:latin typeface="+mn-ea"/>
              </a:rPr>
              <a:t>参与者的合法权益</a:t>
            </a:r>
            <a:r>
              <a:rPr lang="zh-CN" altLang="en-US" sz="2800" dirty="0" smtClean="0">
                <a:latin typeface="+mn-ea"/>
              </a:rPr>
              <a:t>。</a:t>
            </a:r>
            <a:endParaRPr lang="zh-CN" altLang="en-US" sz="2800" dirty="0">
              <a:latin typeface="+mn-ea"/>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04664"/>
            <a:ext cx="8939133" cy="6552728"/>
          </a:xfrm>
        </p:spPr>
        <p:txBody>
          <a:bodyPr>
            <a:noAutofit/>
          </a:bodyPr>
          <a:lstStyle/>
          <a:p>
            <a:pPr marL="0" indent="0">
              <a:lnSpc>
                <a:spcPts val="3700"/>
              </a:lnSpc>
              <a:buNone/>
            </a:pPr>
            <a:r>
              <a:rPr lang="zh-CN" altLang="en-US" sz="1900" dirty="0" smtClean="0">
                <a:latin typeface="+mn-ea"/>
              </a:rPr>
              <a:t> </a:t>
            </a:r>
            <a:r>
              <a:rPr lang="zh-CN" altLang="en-US" sz="2800" b="1" u="sng" dirty="0" smtClean="0">
                <a:solidFill>
                  <a:srgbClr val="251BF7"/>
                </a:solidFill>
                <a:latin typeface="+mn-ea"/>
              </a:rPr>
              <a:t>区</a:t>
            </a:r>
            <a:r>
              <a:rPr lang="zh-CN" altLang="en-US" sz="2800" b="1" u="sng" dirty="0" smtClean="0">
                <a:solidFill>
                  <a:srgbClr val="251BF7"/>
                </a:solidFill>
                <a:latin typeface="+mn-ea"/>
              </a:rPr>
              <a:t>块链技术在互联网金融风险管理</a:t>
            </a:r>
            <a:r>
              <a:rPr lang="zh-CN" altLang="en-US" sz="2800" b="1" u="sng" dirty="0" smtClean="0">
                <a:latin typeface="+mn-ea"/>
              </a:rPr>
              <a:t>中</a:t>
            </a:r>
            <a:r>
              <a:rPr lang="zh-CN" altLang="en-US" sz="2800" b="1" u="sng" dirty="0" smtClean="0">
                <a:solidFill>
                  <a:srgbClr val="251BF7"/>
                </a:solidFill>
                <a:latin typeface="+mn-ea"/>
              </a:rPr>
              <a:t>可以得到以下应用</a:t>
            </a:r>
            <a:r>
              <a:rPr lang="zh-CN" altLang="en-US" sz="2800" b="1" u="sng" dirty="0" smtClean="0">
                <a:latin typeface="+mn-ea"/>
              </a:rPr>
              <a:t>：</a:t>
            </a:r>
            <a:endParaRPr lang="zh-CN" altLang="en-US" sz="2800" b="1" u="sng" dirty="0" smtClean="0">
              <a:latin typeface="+mn-ea"/>
            </a:endParaRPr>
          </a:p>
          <a:p>
            <a:pPr marL="0" indent="0">
              <a:lnSpc>
                <a:spcPts val="3700"/>
              </a:lnSpc>
              <a:buNone/>
            </a:pPr>
            <a:r>
              <a:rPr lang="zh-CN" altLang="en-US" sz="2800" dirty="0" smtClean="0">
                <a:latin typeface="+mn-ea"/>
              </a:rPr>
              <a:t>（</a:t>
            </a:r>
            <a:r>
              <a:rPr lang="en-US" altLang="zh-CN" sz="2800" dirty="0" smtClean="0">
                <a:latin typeface="+mn-ea"/>
              </a:rPr>
              <a:t>1</a:t>
            </a:r>
            <a:r>
              <a:rPr lang="zh-CN" altLang="en-US" sz="2800" dirty="0" smtClean="0">
                <a:latin typeface="+mn-ea"/>
              </a:rPr>
              <a:t>）区块链的特性之一是链上各方</a:t>
            </a:r>
            <a:r>
              <a:rPr lang="zh-CN" altLang="en-US" sz="2800" u="sng" dirty="0" smtClean="0">
                <a:solidFill>
                  <a:srgbClr val="251BF7"/>
                </a:solidFill>
                <a:latin typeface="+mn-ea"/>
              </a:rPr>
              <a:t>共同参与账本信息</a:t>
            </a:r>
            <a:r>
              <a:rPr lang="zh-CN" altLang="en-US" sz="2800" dirty="0" smtClean="0">
                <a:latin typeface="+mn-ea"/>
              </a:rPr>
              <a:t>维护，因此能够保证写入区块链的</a:t>
            </a:r>
            <a:r>
              <a:rPr lang="zh-CN" altLang="en-US" sz="2800" u="sng" dirty="0" smtClean="0">
                <a:solidFill>
                  <a:srgbClr val="251BF7"/>
                </a:solidFill>
                <a:latin typeface="+mn-ea"/>
              </a:rPr>
              <a:t>数据不可篡改</a:t>
            </a:r>
            <a:r>
              <a:rPr lang="zh-CN" altLang="en-US" sz="2800" dirty="0" smtClean="0">
                <a:latin typeface="+mn-ea"/>
              </a:rPr>
              <a:t>以确保数据的真实性。</a:t>
            </a:r>
            <a:endParaRPr lang="en-US" altLang="zh-CN" sz="2800" dirty="0" smtClean="0">
              <a:latin typeface="+mn-ea"/>
            </a:endParaRPr>
          </a:p>
          <a:p>
            <a:pPr marL="0" indent="0">
              <a:lnSpc>
                <a:spcPts val="3700"/>
              </a:lnSpc>
              <a:buNone/>
            </a:pPr>
            <a:r>
              <a:rPr lang="zh-CN" altLang="en-US" sz="2800" dirty="0" smtClean="0">
                <a:latin typeface="+mn-ea"/>
              </a:rPr>
              <a:t>（</a:t>
            </a:r>
            <a:r>
              <a:rPr lang="en-US" altLang="zh-CN" sz="2800" dirty="0" smtClean="0">
                <a:latin typeface="+mn-ea"/>
              </a:rPr>
              <a:t>2</a:t>
            </a:r>
            <a:r>
              <a:rPr lang="zh-CN" altLang="en-US" sz="2800" dirty="0" smtClean="0">
                <a:latin typeface="+mn-ea"/>
              </a:rPr>
              <a:t>）区块链具有</a:t>
            </a:r>
            <a:r>
              <a:rPr lang="zh-CN" altLang="en-US" sz="2800" u="sng" dirty="0" smtClean="0">
                <a:solidFill>
                  <a:srgbClr val="251BF7"/>
                </a:solidFill>
                <a:latin typeface="+mn-ea"/>
              </a:rPr>
              <a:t>分布式共享</a:t>
            </a:r>
            <a:r>
              <a:rPr lang="zh-CN" altLang="en-US" sz="2800" dirty="0" smtClean="0">
                <a:latin typeface="+mn-ea"/>
              </a:rPr>
              <a:t>特性。</a:t>
            </a:r>
            <a:endParaRPr lang="zh-CN" altLang="en-US" sz="2800" dirty="0" smtClean="0">
              <a:latin typeface="+mn-ea"/>
            </a:endParaRPr>
          </a:p>
          <a:p>
            <a:pPr marL="0" indent="0">
              <a:lnSpc>
                <a:spcPts val="3700"/>
              </a:lnSpc>
              <a:buNone/>
            </a:pPr>
            <a:r>
              <a:rPr lang="zh-CN" altLang="en-US" sz="2800" dirty="0" smtClean="0">
                <a:latin typeface="+mn-ea"/>
              </a:rPr>
              <a:t>（</a:t>
            </a:r>
            <a:r>
              <a:rPr lang="en-US" altLang="zh-CN" sz="2800" dirty="0" smtClean="0">
                <a:latin typeface="+mn-ea"/>
              </a:rPr>
              <a:t>3</a:t>
            </a:r>
            <a:r>
              <a:rPr lang="zh-CN" altLang="en-US" sz="2800" dirty="0" smtClean="0">
                <a:latin typeface="+mn-ea"/>
              </a:rPr>
              <a:t>）数据的共享能为各</a:t>
            </a:r>
            <a:r>
              <a:rPr lang="en-US" altLang="zh-CN" sz="2800" dirty="0" smtClean="0">
                <a:latin typeface="+mn-ea"/>
              </a:rPr>
              <a:t>P2P</a:t>
            </a:r>
            <a:r>
              <a:rPr lang="zh-CN" altLang="en-US" sz="2800" dirty="0" smtClean="0">
                <a:latin typeface="+mn-ea"/>
              </a:rPr>
              <a:t>网络借贷平台提供</a:t>
            </a:r>
            <a:r>
              <a:rPr lang="zh-CN" altLang="en-US" sz="2800" u="sng" dirty="0" smtClean="0">
                <a:solidFill>
                  <a:srgbClr val="251BF7"/>
                </a:solidFill>
                <a:latin typeface="+mn-ea"/>
              </a:rPr>
              <a:t>征信数据</a:t>
            </a:r>
            <a:r>
              <a:rPr lang="zh-CN" altLang="en-US" sz="2800" dirty="0" smtClean="0">
                <a:latin typeface="+mn-ea"/>
              </a:rPr>
              <a:t>。</a:t>
            </a:r>
            <a:endParaRPr lang="zh-CN" altLang="en-US" sz="2800" dirty="0" smtClean="0">
              <a:latin typeface="+mn-ea"/>
            </a:endParaRPr>
          </a:p>
          <a:p>
            <a:pPr marL="0" indent="0">
              <a:lnSpc>
                <a:spcPts val="3700"/>
              </a:lnSpc>
              <a:buNone/>
            </a:pPr>
            <a:r>
              <a:rPr lang="zh-CN" altLang="en-US" sz="2800" dirty="0" smtClean="0">
                <a:latin typeface="+mn-ea"/>
              </a:rPr>
              <a:t>（</a:t>
            </a:r>
            <a:r>
              <a:rPr lang="en-US" altLang="zh-CN" sz="2800" dirty="0" smtClean="0">
                <a:latin typeface="+mn-ea"/>
              </a:rPr>
              <a:t>4</a:t>
            </a:r>
            <a:r>
              <a:rPr lang="zh-CN" altLang="en-US" sz="2800" dirty="0" smtClean="0">
                <a:latin typeface="+mn-ea"/>
              </a:rPr>
              <a:t>）</a:t>
            </a:r>
            <a:r>
              <a:rPr lang="en-US" altLang="zh-CN" sz="2800" dirty="0" smtClean="0">
                <a:latin typeface="+mn-ea"/>
              </a:rPr>
              <a:t>2015</a:t>
            </a:r>
            <a:r>
              <a:rPr lang="zh-CN" altLang="en-US" sz="2800" dirty="0" smtClean="0">
                <a:latin typeface="+mn-ea"/>
              </a:rPr>
              <a:t>年</a:t>
            </a:r>
            <a:r>
              <a:rPr lang="en-US" altLang="zh-CN" sz="2800" dirty="0" smtClean="0">
                <a:latin typeface="+mn-ea"/>
              </a:rPr>
              <a:t>12</a:t>
            </a:r>
            <a:r>
              <a:rPr lang="zh-CN" altLang="en-US" sz="2800" dirty="0" smtClean="0">
                <a:latin typeface="+mn-ea"/>
              </a:rPr>
              <a:t>月</a:t>
            </a:r>
            <a:r>
              <a:rPr lang="en-US" altLang="zh-CN" sz="2800" dirty="0" smtClean="0">
                <a:latin typeface="+mn-ea"/>
              </a:rPr>
              <a:t>28</a:t>
            </a:r>
            <a:r>
              <a:rPr lang="zh-CN" altLang="en-US" sz="2800" dirty="0" smtClean="0">
                <a:latin typeface="+mn-ea"/>
              </a:rPr>
              <a:t>日，</a:t>
            </a:r>
            <a:r>
              <a:rPr lang="zh-CN" altLang="en-US" sz="2800" b="1" dirty="0" smtClean="0">
                <a:solidFill>
                  <a:srgbClr val="251BF7"/>
                </a:solidFill>
                <a:latin typeface="+mn-ea"/>
              </a:rPr>
              <a:t>中国银监会</a:t>
            </a:r>
            <a:r>
              <a:rPr lang="zh-CN" altLang="en-US" sz="2800" dirty="0" smtClean="0">
                <a:latin typeface="+mn-ea"/>
              </a:rPr>
              <a:t>会同工业和信息化部、公安部、国家互联网信息办公室等部门研究起草的</a:t>
            </a:r>
            <a:r>
              <a:rPr lang="en-US" altLang="zh-CN" sz="2800" u="sng" dirty="0" smtClean="0">
                <a:solidFill>
                  <a:srgbClr val="251BF7"/>
                </a:solidFill>
                <a:latin typeface="+mn-ea"/>
              </a:rPr>
              <a:t>《</a:t>
            </a:r>
            <a:r>
              <a:rPr lang="zh-CN" altLang="en-US" sz="2800" u="sng" dirty="0" smtClean="0">
                <a:solidFill>
                  <a:srgbClr val="251BF7"/>
                </a:solidFill>
                <a:latin typeface="+mn-ea"/>
              </a:rPr>
              <a:t>网络借贷信息中介机构业务活动管理暂行办法</a:t>
            </a:r>
            <a:r>
              <a:rPr lang="en-US" altLang="zh-CN" sz="2800" u="sng" dirty="0" smtClean="0">
                <a:solidFill>
                  <a:srgbClr val="251BF7"/>
                </a:solidFill>
                <a:latin typeface="+mn-ea"/>
              </a:rPr>
              <a:t>》</a:t>
            </a:r>
            <a:r>
              <a:rPr lang="zh-CN" altLang="en-US" sz="2800" dirty="0" smtClean="0">
                <a:latin typeface="+mn-ea"/>
              </a:rPr>
              <a:t>对借款余额的相关规定，将</a:t>
            </a:r>
            <a:r>
              <a:rPr lang="en-US" altLang="zh-CN" sz="2800" u="sng" dirty="0" smtClean="0">
                <a:solidFill>
                  <a:srgbClr val="251BF7"/>
                </a:solidFill>
                <a:latin typeface="+mn-ea"/>
              </a:rPr>
              <a:t>P2P</a:t>
            </a:r>
            <a:r>
              <a:rPr lang="zh-CN" altLang="en-US" sz="2800" u="sng" dirty="0" smtClean="0">
                <a:solidFill>
                  <a:srgbClr val="251BF7"/>
                </a:solidFill>
                <a:latin typeface="+mn-ea"/>
              </a:rPr>
              <a:t>网络借贷平台和相关部门纳入一个</a:t>
            </a:r>
            <a:r>
              <a:rPr lang="zh-CN" altLang="en-US" sz="2800" b="1" u="sng" dirty="0" smtClean="0">
                <a:solidFill>
                  <a:srgbClr val="251BF7"/>
                </a:solidFill>
                <a:latin typeface="+mn-ea"/>
              </a:rPr>
              <a:t>联盟链</a:t>
            </a:r>
            <a:r>
              <a:rPr lang="zh-CN" altLang="en-US" sz="2800" dirty="0" smtClean="0">
                <a:latin typeface="+mn-ea"/>
              </a:rPr>
              <a:t>，通过</a:t>
            </a:r>
            <a:r>
              <a:rPr lang="zh-CN" altLang="en-US" sz="2800" b="1" u="sng" dirty="0" smtClean="0">
                <a:solidFill>
                  <a:srgbClr val="251BF7"/>
                </a:solidFill>
                <a:latin typeface="+mn-ea"/>
              </a:rPr>
              <a:t>加密</a:t>
            </a:r>
            <a:r>
              <a:rPr lang="zh-CN" altLang="en-US" sz="2800" u="sng" dirty="0" smtClean="0">
                <a:solidFill>
                  <a:srgbClr val="251BF7"/>
                </a:solidFill>
                <a:latin typeface="+mn-ea"/>
              </a:rPr>
              <a:t>的方式</a:t>
            </a:r>
            <a:r>
              <a:rPr lang="zh-CN" altLang="en-US" sz="2800" dirty="0" smtClean="0">
                <a:latin typeface="+mn-ea"/>
              </a:rPr>
              <a:t>将</a:t>
            </a:r>
            <a:r>
              <a:rPr lang="zh-CN" altLang="en-US" sz="2800" u="sng" dirty="0" smtClean="0">
                <a:solidFill>
                  <a:srgbClr val="251BF7"/>
                </a:solidFill>
                <a:latin typeface="+mn-ea"/>
              </a:rPr>
              <a:t>各方</a:t>
            </a:r>
            <a:r>
              <a:rPr lang="zh-CN" altLang="en-US" sz="2800" b="1" u="sng" dirty="0" smtClean="0">
                <a:solidFill>
                  <a:srgbClr val="251BF7"/>
                </a:solidFill>
                <a:latin typeface="+mn-ea"/>
              </a:rPr>
              <a:t>数据共享</a:t>
            </a:r>
            <a:r>
              <a:rPr lang="zh-CN" altLang="en-US" sz="2800" dirty="0" smtClean="0">
                <a:latin typeface="+mn-ea"/>
              </a:rPr>
              <a:t>，从而</a:t>
            </a:r>
            <a:r>
              <a:rPr lang="zh-CN" altLang="en-US" sz="2800" u="sng" dirty="0" smtClean="0">
                <a:solidFill>
                  <a:srgbClr val="251BF7"/>
                </a:solidFill>
                <a:latin typeface="+mn-ea"/>
              </a:rPr>
              <a:t>确保借款</a:t>
            </a:r>
            <a:r>
              <a:rPr lang="zh-CN" altLang="en-US" sz="2800" b="1" u="sng" dirty="0" smtClean="0">
                <a:solidFill>
                  <a:srgbClr val="251BF7"/>
                </a:solidFill>
                <a:latin typeface="+mn-ea"/>
              </a:rPr>
              <a:t>金额不超过</a:t>
            </a:r>
            <a:r>
              <a:rPr lang="zh-CN" altLang="en-US" sz="2800" u="sng" dirty="0" smtClean="0">
                <a:solidFill>
                  <a:srgbClr val="251BF7"/>
                </a:solidFill>
                <a:latin typeface="+mn-ea"/>
              </a:rPr>
              <a:t>监管“红线”</a:t>
            </a:r>
            <a:r>
              <a:rPr lang="zh-CN" altLang="en-US" sz="2800" dirty="0" smtClean="0">
                <a:latin typeface="+mn-ea"/>
              </a:rPr>
              <a:t>。</a:t>
            </a:r>
            <a:endParaRPr lang="en-US" altLang="zh-CN" sz="2800" dirty="0" smtClean="0">
              <a:latin typeface="+mn-ea"/>
            </a:endParaRPr>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dirty="0">
                <a:latin typeface="+mn-ea"/>
              </a:rPr>
              <a:t> </a:t>
            </a:r>
            <a:r>
              <a:rPr lang="zh-CN" altLang="en-US" sz="2800" dirty="0">
                <a:latin typeface="+mn-ea"/>
              </a:rPr>
              <a:t>总之，基于区块链技术的</a:t>
            </a:r>
            <a:r>
              <a:rPr lang="en-US" altLang="zh-CN" sz="2800" dirty="0">
                <a:latin typeface="+mn-ea"/>
              </a:rPr>
              <a:t>P2P</a:t>
            </a:r>
            <a:r>
              <a:rPr lang="zh-CN" altLang="en-US" sz="2800" dirty="0">
                <a:latin typeface="+mn-ea"/>
              </a:rPr>
              <a:t>网络借贷平台能最大限度地避免平台的</a:t>
            </a:r>
            <a:r>
              <a:rPr lang="zh-CN" altLang="en-US" sz="2800" u="sng" dirty="0">
                <a:solidFill>
                  <a:srgbClr val="251BF7"/>
                </a:solidFill>
                <a:latin typeface="+mn-ea"/>
              </a:rPr>
              <a:t>操作风险</a:t>
            </a:r>
            <a:r>
              <a:rPr lang="zh-CN" altLang="en-US" sz="2800" dirty="0">
                <a:latin typeface="+mn-ea"/>
              </a:rPr>
              <a:t>。当前，</a:t>
            </a:r>
            <a:r>
              <a:rPr lang="en-US" altLang="zh-CN" sz="2800" dirty="0">
                <a:latin typeface="+mn-ea"/>
              </a:rPr>
              <a:t>P2P</a:t>
            </a:r>
            <a:r>
              <a:rPr lang="zh-CN" altLang="en-US" sz="2800" dirty="0">
                <a:latin typeface="+mn-ea"/>
              </a:rPr>
              <a:t>网络借贷行业面临迫切的</a:t>
            </a:r>
            <a:r>
              <a:rPr lang="zh-CN" altLang="en-US" sz="2800" u="sng" dirty="0">
                <a:solidFill>
                  <a:srgbClr val="251BF7"/>
                </a:solidFill>
                <a:latin typeface="+mn-ea"/>
              </a:rPr>
              <a:t>转型问题</a:t>
            </a:r>
            <a:r>
              <a:rPr lang="zh-CN" altLang="en-US" sz="2800" dirty="0">
                <a:latin typeface="+mn-ea"/>
              </a:rPr>
              <a:t>。</a:t>
            </a:r>
            <a:r>
              <a:rPr lang="en-US" altLang="zh-CN" sz="2800" dirty="0">
                <a:latin typeface="+mn-ea"/>
              </a:rPr>
              <a:t>P2P</a:t>
            </a:r>
            <a:r>
              <a:rPr lang="zh-CN" altLang="en-US" sz="2800" dirty="0">
                <a:latin typeface="+mn-ea"/>
              </a:rPr>
              <a:t>网络借贷平台如果能积极</a:t>
            </a:r>
            <a:r>
              <a:rPr lang="zh-CN" altLang="en-US" sz="2800" u="sng" dirty="0">
                <a:solidFill>
                  <a:srgbClr val="251BF7"/>
                </a:solidFill>
                <a:latin typeface="+mn-ea"/>
              </a:rPr>
              <a:t>采纳区块链技术</a:t>
            </a:r>
            <a:r>
              <a:rPr lang="zh-CN" altLang="en-US" sz="2800" dirty="0">
                <a:latin typeface="+mn-ea"/>
              </a:rPr>
              <a:t>，就能把自己</a:t>
            </a:r>
            <a:r>
              <a:rPr lang="zh-CN" altLang="en-US" sz="2800" u="sng" dirty="0">
                <a:solidFill>
                  <a:srgbClr val="251BF7"/>
                </a:solidFill>
                <a:latin typeface="+mn-ea"/>
              </a:rPr>
              <a:t>从信用中介中解放出来</a:t>
            </a:r>
            <a:r>
              <a:rPr lang="zh-CN" altLang="en-US" sz="2800" dirty="0">
                <a:latin typeface="+mn-ea"/>
              </a:rPr>
              <a:t>，从而打造成为真正的</a:t>
            </a:r>
            <a:r>
              <a:rPr lang="en-US" altLang="zh-CN" sz="2800" u="sng" dirty="0">
                <a:solidFill>
                  <a:srgbClr val="251BF7"/>
                </a:solidFill>
                <a:latin typeface="+mn-ea"/>
              </a:rPr>
              <a:t>P2P</a:t>
            </a:r>
            <a:r>
              <a:rPr lang="zh-CN" altLang="en-US" sz="2800" u="sng" dirty="0">
                <a:solidFill>
                  <a:srgbClr val="251BF7"/>
                </a:solidFill>
                <a:latin typeface="+mn-ea"/>
              </a:rPr>
              <a:t>网络借贷平台</a:t>
            </a:r>
            <a:r>
              <a:rPr lang="zh-CN" altLang="en-US" sz="2800" dirty="0">
                <a:latin typeface="+mn-ea"/>
              </a:rPr>
              <a:t>。</a:t>
            </a:r>
            <a:endParaRPr lang="zh-CN" altLang="en-US" sz="28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solidFill>
                  <a:srgbClr val="251BF7"/>
                </a:solidFill>
              </a:rPr>
              <a:t>本章</a:t>
            </a:r>
            <a:r>
              <a:rPr lang="zh-CN" altLang="zh-CN" b="1" dirty="0" smtClean="0">
                <a:solidFill>
                  <a:srgbClr val="251BF7"/>
                </a:solidFill>
              </a:rPr>
              <a:t>小结</a:t>
            </a:r>
            <a:endParaRPr lang="zh-CN" altLang="en-US" dirty="0">
              <a:solidFill>
                <a:srgbClr val="251BF7"/>
              </a:solidFill>
            </a:endParaRPr>
          </a:p>
        </p:txBody>
      </p:sp>
      <p:sp>
        <p:nvSpPr>
          <p:cNvPr id="3" name="内容占位符 2"/>
          <p:cNvSpPr>
            <a:spLocks noGrp="1"/>
          </p:cNvSpPr>
          <p:nvPr>
            <p:ph idx="1"/>
          </p:nvPr>
        </p:nvSpPr>
        <p:spPr>
          <a:xfrm>
            <a:off x="395536" y="1340768"/>
            <a:ext cx="8229600" cy="5328592"/>
          </a:xfrm>
        </p:spPr>
        <p:txBody>
          <a:bodyPr>
            <a:noAutofit/>
          </a:bodyPr>
          <a:lstStyle/>
          <a:p>
            <a:pPr marL="0" indent="0">
              <a:lnSpc>
                <a:spcPct val="150000"/>
              </a:lnSpc>
              <a:buNone/>
            </a:pPr>
            <a:r>
              <a:rPr lang="zh-CN" altLang="en-US" sz="2800" dirty="0" smtClean="0">
                <a:latin typeface="楷体" panose="02010609060101010101" pitchFamily="49" charset="-122"/>
                <a:ea typeface="楷体" panose="02010609060101010101" pitchFamily="49" charset="-122"/>
              </a:rPr>
              <a:t>  本章对</a:t>
            </a:r>
            <a:r>
              <a:rPr lang="zh-CN" altLang="en-US" sz="2800" dirty="0">
                <a:latin typeface="楷体" panose="02010609060101010101" pitchFamily="49" charset="-122"/>
                <a:ea typeface="楷体" panose="02010609060101010101" pitchFamily="49" charset="-122"/>
              </a:rPr>
              <a:t>两种主要的互联网金融模式</a:t>
            </a:r>
            <a:r>
              <a:rPr lang="en-US" altLang="zh-CN" sz="2800" dirty="0">
                <a:latin typeface="楷体" panose="02010609060101010101" pitchFamily="49" charset="-122"/>
                <a:ea typeface="楷体" panose="02010609060101010101" pitchFamily="49" charset="-122"/>
              </a:rPr>
              <a:t>——P2P</a:t>
            </a:r>
            <a:r>
              <a:rPr lang="zh-CN" altLang="en-US" sz="2800" dirty="0">
                <a:latin typeface="楷体" panose="02010609060101010101" pitchFamily="49" charset="-122"/>
                <a:ea typeface="楷体" panose="02010609060101010101" pitchFamily="49" charset="-122"/>
              </a:rPr>
              <a:t>网络借贷平台和互联网支付平台的风险进行了介绍</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并总结了互联网金融风险的特征</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marL="0" indent="0">
              <a:lnSpc>
                <a:spcPct val="150000"/>
              </a:lnSpc>
              <a:buNone/>
            </a:pPr>
            <a:r>
              <a:rPr lang="zh-CN" altLang="en-US" sz="2800" dirty="0" smtClean="0">
                <a:latin typeface="楷体" panose="02010609060101010101" pitchFamily="49" charset="-122"/>
                <a:ea typeface="楷体" panose="02010609060101010101" pitchFamily="49" charset="-122"/>
              </a:rPr>
              <a:t>  介绍</a:t>
            </a:r>
            <a:r>
              <a:rPr lang="zh-CN" altLang="en-US" sz="2800" dirty="0">
                <a:latin typeface="楷体" panose="02010609060101010101" pitchFamily="49" charset="-122"/>
                <a:ea typeface="楷体" panose="02010609060101010101" pitchFamily="49" charset="-122"/>
              </a:rPr>
              <a:t>了我国的</a:t>
            </a:r>
            <a:r>
              <a:rPr lang="en-US" altLang="zh-CN" sz="2800" dirty="0">
                <a:latin typeface="楷体" panose="02010609060101010101" pitchFamily="49" charset="-122"/>
                <a:ea typeface="楷体" panose="02010609060101010101" pitchFamily="49" charset="-122"/>
              </a:rPr>
              <a:t>P2P</a:t>
            </a:r>
            <a:r>
              <a:rPr lang="zh-CN" altLang="en-US" sz="2800" dirty="0">
                <a:latin typeface="楷体" panose="02010609060101010101" pitchFamily="49" charset="-122"/>
                <a:ea typeface="楷体" panose="02010609060101010101" pitchFamily="49" charset="-122"/>
              </a:rPr>
              <a:t>网络借贷平台和互联网支付平台现有的风险管理手段，以及互联网金融风险的监管现状</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marL="0" indent="0">
              <a:lnSpc>
                <a:spcPct val="150000"/>
              </a:lnSpc>
              <a:buNone/>
            </a:pPr>
            <a:r>
              <a:rPr lang="zh-CN" altLang="en-US" sz="2800" dirty="0" smtClean="0">
                <a:latin typeface="楷体" panose="02010609060101010101" pitchFamily="49" charset="-122"/>
                <a:ea typeface="楷体" panose="02010609060101010101" pitchFamily="49" charset="-122"/>
              </a:rPr>
              <a:t>  探讨</a:t>
            </a:r>
            <a:r>
              <a:rPr lang="zh-CN" altLang="en-US" sz="2800" dirty="0">
                <a:latin typeface="楷体" panose="02010609060101010101" pitchFamily="49" charset="-122"/>
                <a:ea typeface="楷体" panose="02010609060101010101" pitchFamily="49" charset="-122"/>
              </a:rPr>
              <a:t>了大数据和区块链技术在互联网金融风险管理中的应用。</a:t>
            </a:r>
            <a:endParaRPr lang="zh-CN" altLang="en-US" sz="28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8496944" cy="5328592"/>
          </a:xfrm>
        </p:spPr>
        <p:txBody>
          <a:bodyPr>
            <a:normAutofit lnSpcReduction="10000"/>
          </a:bodyPr>
          <a:lstStyle/>
          <a:p>
            <a:pPr marL="0" indent="0" algn="ctr">
              <a:buNone/>
            </a:pPr>
            <a:r>
              <a:rPr lang="zh-CN" altLang="en-US" b="1" dirty="0">
                <a:latin typeface="楷体" panose="02010609060101010101" pitchFamily="49" charset="-122"/>
                <a:ea typeface="楷体" panose="02010609060101010101" pitchFamily="49" charset="-122"/>
              </a:rPr>
              <a:t>第一节 互联网金融概述</a:t>
            </a:r>
            <a:endParaRPr lang="zh-CN" altLang="en-US" b="1" dirty="0">
              <a:latin typeface="楷体" panose="02010609060101010101" pitchFamily="49" charset="-122"/>
              <a:ea typeface="楷体" panose="02010609060101010101" pitchFamily="49" charset="-122"/>
            </a:endParaRPr>
          </a:p>
          <a:p>
            <a:pPr marL="0" indent="0">
              <a:buNone/>
            </a:pPr>
            <a:endParaRPr lang="en-US" altLang="zh-CN" sz="2800" dirty="0" smtClean="0"/>
          </a:p>
          <a:p>
            <a:pPr>
              <a:lnSpc>
                <a:spcPct val="150000"/>
              </a:lnSpc>
            </a:pPr>
            <a:r>
              <a:rPr lang="zh-CN" altLang="en-US" sz="2800" dirty="0"/>
              <a:t>互联网金融的</a:t>
            </a:r>
            <a:r>
              <a:rPr lang="zh-CN" altLang="en-US" sz="2800" b="1" dirty="0">
                <a:solidFill>
                  <a:srgbClr val="251BF7"/>
                </a:solidFill>
              </a:rPr>
              <a:t>主要模式</a:t>
            </a:r>
            <a:r>
              <a:rPr lang="zh-CN" altLang="en-US" sz="2800" dirty="0"/>
              <a:t>包括</a:t>
            </a:r>
            <a:r>
              <a:rPr lang="en-US" altLang="zh-CN" sz="2800" u="sng" dirty="0"/>
              <a:t>P2P</a:t>
            </a:r>
            <a:r>
              <a:rPr lang="zh-CN" altLang="en-US" sz="2800" u="sng" dirty="0"/>
              <a:t>网络借贷、互联网支付、股权众筹、互联网银行、互联网保险</a:t>
            </a:r>
            <a:r>
              <a:rPr lang="zh-CN" altLang="en-US" sz="2800" dirty="0"/>
              <a:t>等。近年来，在我国发展较为迅速、规模逐年递增，但也随之出现了较多</a:t>
            </a:r>
            <a:r>
              <a:rPr lang="zh-CN" altLang="en-US" sz="2800" dirty="0">
                <a:solidFill>
                  <a:srgbClr val="251BF7"/>
                </a:solidFill>
              </a:rPr>
              <a:t>风险和问题的当属</a:t>
            </a:r>
            <a:r>
              <a:rPr lang="en-US" altLang="zh-CN" sz="2800" dirty="0">
                <a:solidFill>
                  <a:srgbClr val="251BF7"/>
                </a:solidFill>
              </a:rPr>
              <a:t>P2P</a:t>
            </a:r>
            <a:r>
              <a:rPr lang="zh-CN" altLang="en-US" sz="2800" dirty="0">
                <a:solidFill>
                  <a:srgbClr val="251BF7"/>
                </a:solidFill>
              </a:rPr>
              <a:t>网络借贷、互联网支付</a:t>
            </a:r>
            <a:r>
              <a:rPr lang="zh-CN" altLang="en-US" sz="2800" dirty="0"/>
              <a:t>。因此，</a:t>
            </a:r>
            <a:r>
              <a:rPr lang="zh-CN" altLang="en-US" sz="2800" u="sng" dirty="0">
                <a:solidFill>
                  <a:srgbClr val="251BF7"/>
                </a:solidFill>
              </a:rPr>
              <a:t>本章主要就</a:t>
            </a:r>
            <a:r>
              <a:rPr lang="en-US" altLang="zh-CN" sz="2800" u="sng" dirty="0">
                <a:solidFill>
                  <a:srgbClr val="251BF7"/>
                </a:solidFill>
              </a:rPr>
              <a:t>P2P</a:t>
            </a:r>
            <a:r>
              <a:rPr lang="zh-CN" altLang="en-US" sz="2800" u="sng" dirty="0">
                <a:solidFill>
                  <a:srgbClr val="251BF7"/>
                </a:solidFill>
              </a:rPr>
              <a:t>网络借贷平台和互联网支付平台</a:t>
            </a:r>
            <a:r>
              <a:rPr lang="zh-CN" altLang="en-US" sz="2800" dirty="0"/>
              <a:t>这两种互联网金融涉及的风险及其管理和监管进行阐述。</a:t>
            </a:r>
            <a:endParaRPr lang="en-US" altLang="zh-CN"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340768"/>
            <a:ext cx="8640960" cy="5616624"/>
          </a:xfrm>
        </p:spPr>
        <p:txBody>
          <a:bodyPr>
            <a:normAutofit/>
          </a:bodyPr>
          <a:lstStyle/>
          <a:p>
            <a:pPr marL="0" lvl="0" indent="0" algn="ctr">
              <a:buNone/>
            </a:pPr>
            <a:r>
              <a:rPr lang="zh-CN" altLang="en-US" b="1" dirty="0">
                <a:solidFill>
                  <a:prstClr val="black"/>
                </a:solidFill>
                <a:latin typeface="楷体" panose="02010609060101010101" pitchFamily="49" charset="-122"/>
                <a:ea typeface="楷体" panose="02010609060101010101" pitchFamily="49" charset="-122"/>
              </a:rPr>
              <a:t>第一节 互联网金融概述</a:t>
            </a:r>
            <a:endParaRPr lang="en-US" altLang="zh-CN" dirty="0">
              <a:solidFill>
                <a:prstClr val="black"/>
              </a:solidFill>
            </a:endParaRPr>
          </a:p>
          <a:p>
            <a:pPr marL="0" indent="0">
              <a:lnSpc>
                <a:spcPct val="90000"/>
              </a:lnSpc>
              <a:buNone/>
            </a:pPr>
            <a:endParaRPr lang="en-US" altLang="zh-CN" sz="3000" b="1" dirty="0" smtClean="0"/>
          </a:p>
          <a:p>
            <a:pPr marL="0" indent="0">
              <a:lnSpc>
                <a:spcPct val="90000"/>
              </a:lnSpc>
              <a:buNone/>
            </a:pPr>
            <a:r>
              <a:rPr lang="zh-CN" altLang="en-US" sz="2800" b="1" dirty="0" smtClean="0"/>
              <a:t>一、</a:t>
            </a:r>
            <a:r>
              <a:rPr lang="en-US" altLang="zh-CN" sz="2800" b="1" dirty="0"/>
              <a:t>P2P</a:t>
            </a:r>
            <a:r>
              <a:rPr lang="zh-CN" altLang="en-US" sz="2800" b="1" dirty="0"/>
              <a:t>网络借贷平台发展</a:t>
            </a:r>
            <a:r>
              <a:rPr lang="zh-CN" altLang="en-US" sz="2800" b="1" dirty="0" smtClean="0"/>
              <a:t>概述</a:t>
            </a:r>
            <a:endParaRPr lang="en-US" altLang="zh-CN" sz="2800" b="1" dirty="0" smtClean="0"/>
          </a:p>
          <a:p>
            <a:pPr marL="0" indent="0">
              <a:lnSpc>
                <a:spcPct val="120000"/>
              </a:lnSpc>
              <a:buNone/>
            </a:pPr>
            <a:r>
              <a:rPr lang="en-US" altLang="zh-CN" dirty="0" smtClean="0"/>
              <a:t>     </a:t>
            </a:r>
            <a:r>
              <a:rPr lang="en-US" altLang="zh-CN" sz="2800" dirty="0" smtClean="0"/>
              <a:t>P2P</a:t>
            </a:r>
            <a:r>
              <a:rPr lang="zh-CN" altLang="en-US" sz="2800" dirty="0"/>
              <a:t>网络借贷是一种重要的互联网金融业态，其在国外的发展可被视为一种</a:t>
            </a:r>
            <a:r>
              <a:rPr lang="zh-CN" altLang="en-US" sz="2800" dirty="0">
                <a:solidFill>
                  <a:srgbClr val="251BF7"/>
                </a:solidFill>
              </a:rPr>
              <a:t>金融脱媒的新现象</a:t>
            </a:r>
            <a:r>
              <a:rPr lang="zh-CN" altLang="en-US" sz="2800" dirty="0"/>
              <a:t>。依托互联网技术，</a:t>
            </a:r>
            <a:r>
              <a:rPr lang="en-US" altLang="zh-CN" sz="2800" dirty="0"/>
              <a:t>P2P</a:t>
            </a:r>
            <a:r>
              <a:rPr lang="zh-CN" altLang="en-US" sz="2800" dirty="0"/>
              <a:t>网络借贷</a:t>
            </a:r>
            <a:r>
              <a:rPr lang="zh-CN" altLang="en-US" sz="2800" dirty="0">
                <a:solidFill>
                  <a:srgbClr val="251BF7"/>
                </a:solidFill>
              </a:rPr>
              <a:t>突破了地域的限制</a:t>
            </a:r>
            <a:r>
              <a:rPr lang="zh-CN" altLang="en-US" sz="2800" dirty="0"/>
              <a:t>，使得原本只能存在于一定的社会关系网络内的社会融资或</a:t>
            </a:r>
            <a:r>
              <a:rPr lang="zh-CN" altLang="en-US" sz="2800" dirty="0">
                <a:solidFill>
                  <a:srgbClr val="251BF7"/>
                </a:solidFill>
              </a:rPr>
              <a:t>民间融资模式得到了全新的发展</a:t>
            </a:r>
            <a:r>
              <a:rPr lang="zh-CN" altLang="en-US" sz="2800" dirty="0"/>
              <a:t>，从本质上提供了一个将</a:t>
            </a:r>
            <a:r>
              <a:rPr lang="zh-CN" altLang="en-US" sz="2800" dirty="0">
                <a:solidFill>
                  <a:srgbClr val="251BF7"/>
                </a:solidFill>
              </a:rPr>
              <a:t>借款人与出借人自行配对的</a:t>
            </a:r>
            <a:r>
              <a:rPr lang="zh-CN" altLang="en-US" sz="2800" dirty="0" smtClean="0">
                <a:solidFill>
                  <a:srgbClr val="251BF7"/>
                </a:solidFill>
              </a:rPr>
              <a:t>平台</a:t>
            </a:r>
            <a:r>
              <a:rPr lang="zh-CN" altLang="en-US" sz="2800" dirty="0" smtClean="0"/>
              <a:t>，或者叫做一个新</a:t>
            </a:r>
            <a:r>
              <a:rPr lang="zh-CN" altLang="en-US" sz="2800" dirty="0"/>
              <a:t>的</a:t>
            </a:r>
            <a:r>
              <a:rPr lang="zh-CN" altLang="en-US" sz="2800" dirty="0">
                <a:solidFill>
                  <a:srgbClr val="251BF7"/>
                </a:solidFill>
              </a:rPr>
              <a:t>资金融通市场</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340768"/>
            <a:ext cx="8640960" cy="5616624"/>
          </a:xfrm>
        </p:spPr>
        <p:txBody>
          <a:bodyPr>
            <a:normAutofit/>
          </a:bodyPr>
          <a:lstStyle/>
          <a:p>
            <a:pPr marL="0" lvl="0" indent="0" algn="ctr">
              <a:buNone/>
            </a:pPr>
            <a:r>
              <a:rPr lang="zh-CN" altLang="en-US" sz="4300" b="1" dirty="0">
                <a:solidFill>
                  <a:prstClr val="black"/>
                </a:solidFill>
                <a:latin typeface="楷体" panose="02010609060101010101" pitchFamily="49" charset="-122"/>
                <a:ea typeface="楷体" panose="02010609060101010101" pitchFamily="49" charset="-122"/>
              </a:rPr>
              <a:t>第一节 互联网金融概述</a:t>
            </a:r>
            <a:endParaRPr lang="en-US" altLang="zh-CN" sz="4300" dirty="0">
              <a:solidFill>
                <a:prstClr val="black"/>
              </a:solidFill>
            </a:endParaRPr>
          </a:p>
          <a:p>
            <a:pPr marL="0" indent="0">
              <a:lnSpc>
                <a:spcPct val="90000"/>
              </a:lnSpc>
              <a:buNone/>
            </a:pPr>
            <a:endParaRPr lang="en-US" altLang="zh-CN" sz="3000" b="1" dirty="0" smtClean="0"/>
          </a:p>
          <a:p>
            <a:pPr marL="0" indent="0">
              <a:lnSpc>
                <a:spcPct val="90000"/>
              </a:lnSpc>
              <a:buNone/>
            </a:pPr>
            <a:r>
              <a:rPr lang="zh-CN" altLang="en-US" sz="3400" b="1" dirty="0" smtClean="0"/>
              <a:t>一、</a:t>
            </a:r>
            <a:r>
              <a:rPr lang="en-US" altLang="zh-CN" sz="3400" b="1" dirty="0"/>
              <a:t>P2P</a:t>
            </a:r>
            <a:r>
              <a:rPr lang="zh-CN" altLang="en-US" sz="3400" b="1" dirty="0"/>
              <a:t>网络借贷平台发展</a:t>
            </a:r>
            <a:r>
              <a:rPr lang="zh-CN" altLang="en-US" sz="3400" b="1" dirty="0" smtClean="0"/>
              <a:t>概述</a:t>
            </a:r>
            <a:endParaRPr lang="en-US" altLang="zh-CN" sz="3400" b="1" dirty="0" smtClean="0"/>
          </a:p>
          <a:p>
            <a:pPr marL="0" indent="0">
              <a:lnSpc>
                <a:spcPct val="150000"/>
              </a:lnSpc>
              <a:buNone/>
            </a:pPr>
            <a:r>
              <a:rPr lang="zh-CN" altLang="en-US" sz="2800" dirty="0" smtClean="0"/>
              <a:t>    与</a:t>
            </a:r>
            <a:r>
              <a:rPr lang="zh-CN" altLang="en-US" sz="2800" dirty="0"/>
              <a:t>西方发达国家相比，</a:t>
            </a:r>
            <a:r>
              <a:rPr lang="zh-CN" altLang="en-US" sz="2800" dirty="0">
                <a:solidFill>
                  <a:srgbClr val="251BF7"/>
                </a:solidFill>
              </a:rPr>
              <a:t>我国的</a:t>
            </a:r>
            <a:r>
              <a:rPr lang="en-US" altLang="zh-CN" sz="2800" dirty="0">
                <a:solidFill>
                  <a:srgbClr val="251BF7"/>
                </a:solidFill>
              </a:rPr>
              <a:t>P2P</a:t>
            </a:r>
            <a:r>
              <a:rPr lang="zh-CN" altLang="en-US" sz="2800" dirty="0">
                <a:solidFill>
                  <a:srgbClr val="251BF7"/>
                </a:solidFill>
              </a:rPr>
              <a:t>网络借贷平台</a:t>
            </a:r>
            <a:r>
              <a:rPr lang="zh-CN" altLang="en-US" sz="2800" dirty="0"/>
              <a:t>总体上更像是担当着新的融资中介的职能</a:t>
            </a:r>
            <a:r>
              <a:rPr lang="zh-CN" altLang="en-US" sz="2800" dirty="0" smtClean="0"/>
              <a:t>。除了</a:t>
            </a:r>
            <a:r>
              <a:rPr lang="zh-CN" altLang="en-US" sz="2800" dirty="0"/>
              <a:t>拍拍贷等少数</a:t>
            </a:r>
            <a:r>
              <a:rPr lang="en-US" altLang="zh-CN" sz="2800" dirty="0"/>
              <a:t>P2P</a:t>
            </a:r>
            <a:r>
              <a:rPr lang="zh-CN" altLang="en-US" sz="2800" dirty="0"/>
              <a:t>网络借贷平台基本参照国外典型的</a:t>
            </a:r>
            <a:r>
              <a:rPr lang="en-US" altLang="zh-CN" sz="2800" dirty="0"/>
              <a:t>P2P</a:t>
            </a:r>
            <a:r>
              <a:rPr lang="zh-CN" altLang="en-US" sz="2800" dirty="0"/>
              <a:t>网络借贷平台的业务模式，其余大部分的</a:t>
            </a:r>
            <a:r>
              <a:rPr lang="en-US" altLang="zh-CN" sz="2800" dirty="0"/>
              <a:t>P2P</a:t>
            </a:r>
            <a:r>
              <a:rPr lang="zh-CN" altLang="en-US" sz="2800" dirty="0"/>
              <a:t>网络借贷平台采取</a:t>
            </a:r>
            <a:r>
              <a:rPr lang="zh-CN" altLang="en-US" sz="2800" dirty="0">
                <a:solidFill>
                  <a:srgbClr val="251BF7"/>
                </a:solidFill>
              </a:rPr>
              <a:t>有担保的线上模式和线下模式</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340768"/>
            <a:ext cx="8640960" cy="5616624"/>
          </a:xfrm>
        </p:spPr>
        <p:txBody>
          <a:bodyPr>
            <a:normAutofit/>
          </a:bodyPr>
          <a:lstStyle/>
          <a:p>
            <a:pPr marL="0" lvl="0" indent="0" algn="ctr">
              <a:buNone/>
            </a:pPr>
            <a:r>
              <a:rPr lang="zh-CN" altLang="en-US" b="1" dirty="0">
                <a:solidFill>
                  <a:prstClr val="black"/>
                </a:solidFill>
                <a:latin typeface="楷体" panose="02010609060101010101" pitchFamily="49" charset="-122"/>
                <a:ea typeface="楷体" panose="02010609060101010101" pitchFamily="49" charset="-122"/>
              </a:rPr>
              <a:t>第一节 互联网金融概述</a:t>
            </a:r>
            <a:endParaRPr lang="en-US" altLang="zh-CN" dirty="0">
              <a:solidFill>
                <a:prstClr val="black"/>
              </a:solidFill>
            </a:endParaRPr>
          </a:p>
          <a:p>
            <a:pPr marL="0" indent="0">
              <a:lnSpc>
                <a:spcPct val="90000"/>
              </a:lnSpc>
              <a:buNone/>
            </a:pPr>
            <a:endParaRPr lang="en-US" altLang="zh-CN" sz="3000" b="1" dirty="0" smtClean="0"/>
          </a:p>
          <a:p>
            <a:pPr marL="0" indent="0">
              <a:lnSpc>
                <a:spcPct val="90000"/>
              </a:lnSpc>
              <a:buNone/>
            </a:pPr>
            <a:r>
              <a:rPr lang="zh-CN" altLang="en-US" sz="2800" b="1" dirty="0" smtClean="0"/>
              <a:t>一、</a:t>
            </a:r>
            <a:r>
              <a:rPr lang="en-US" altLang="zh-CN" sz="2800" b="1" dirty="0"/>
              <a:t>P2P</a:t>
            </a:r>
            <a:r>
              <a:rPr lang="zh-CN" altLang="en-US" sz="2800" b="1" dirty="0"/>
              <a:t>网络借贷平台发展</a:t>
            </a:r>
            <a:r>
              <a:rPr lang="zh-CN" altLang="en-US" sz="2800" b="1" dirty="0" smtClean="0"/>
              <a:t>概述</a:t>
            </a:r>
            <a:endParaRPr lang="en-US" altLang="zh-CN" sz="2800" b="1" dirty="0" smtClean="0"/>
          </a:p>
          <a:p>
            <a:pPr marL="0" indent="0">
              <a:lnSpc>
                <a:spcPct val="120000"/>
              </a:lnSpc>
              <a:buNone/>
            </a:pPr>
            <a:r>
              <a:rPr lang="zh-CN" altLang="en-US" sz="2800" dirty="0" smtClean="0"/>
              <a:t>    我国</a:t>
            </a:r>
            <a:r>
              <a:rPr lang="en-US" altLang="zh-CN" sz="2800" dirty="0"/>
              <a:t>P2P</a:t>
            </a:r>
            <a:r>
              <a:rPr lang="zh-CN" altLang="en-US" sz="2800" dirty="0"/>
              <a:t>网络</a:t>
            </a:r>
            <a:r>
              <a:rPr lang="zh-CN" altLang="en-US" sz="2800" dirty="0" smtClean="0"/>
              <a:t>借贷最</a:t>
            </a:r>
            <a:r>
              <a:rPr lang="zh-CN" altLang="en-US" sz="2800" dirty="0"/>
              <a:t>严重问题之一就是</a:t>
            </a:r>
            <a:r>
              <a:rPr lang="zh-CN" altLang="en-US" sz="2800" dirty="0">
                <a:solidFill>
                  <a:srgbClr val="251BF7"/>
                </a:solidFill>
              </a:rPr>
              <a:t>征信</a:t>
            </a:r>
            <a:r>
              <a:rPr lang="zh-CN" altLang="en-US" sz="2800" dirty="0" smtClean="0"/>
              <a:t>。</a:t>
            </a:r>
            <a:endParaRPr lang="en-US" altLang="zh-CN" sz="2800" dirty="0" smtClean="0"/>
          </a:p>
          <a:p>
            <a:pPr marL="0" indent="0">
              <a:lnSpc>
                <a:spcPct val="120000"/>
              </a:lnSpc>
              <a:buNone/>
            </a:pPr>
            <a:r>
              <a:rPr lang="zh-CN" altLang="en-US" sz="2800" dirty="0" smtClean="0"/>
              <a:t>    </a:t>
            </a:r>
            <a:r>
              <a:rPr lang="zh-CN" altLang="en-US" sz="2800" b="1" dirty="0" smtClean="0">
                <a:solidFill>
                  <a:srgbClr val="251BF7"/>
                </a:solidFill>
              </a:rPr>
              <a:t>首先</a:t>
            </a:r>
            <a:r>
              <a:rPr lang="zh-CN" altLang="en-US" sz="2800" dirty="0"/>
              <a:t>，我国的个人征信体系仍不完善，</a:t>
            </a:r>
            <a:r>
              <a:rPr lang="zh-CN" altLang="en-US" sz="2800" dirty="0">
                <a:solidFill>
                  <a:srgbClr val="251BF7"/>
                </a:solidFill>
              </a:rPr>
              <a:t>官方权威征信系统并未对</a:t>
            </a:r>
            <a:r>
              <a:rPr lang="en-US" altLang="zh-CN" sz="2800" dirty="0">
                <a:solidFill>
                  <a:srgbClr val="251BF7"/>
                </a:solidFill>
              </a:rPr>
              <a:t>P2P</a:t>
            </a:r>
            <a:r>
              <a:rPr lang="zh-CN" altLang="en-US" sz="2800" dirty="0">
                <a:solidFill>
                  <a:srgbClr val="251BF7"/>
                </a:solidFill>
              </a:rPr>
              <a:t>网络借贷平台开放</a:t>
            </a:r>
            <a:r>
              <a:rPr lang="zh-CN" altLang="en-US" sz="2800" dirty="0" smtClean="0"/>
              <a:t>。</a:t>
            </a:r>
            <a:endParaRPr lang="en-US" altLang="zh-CN" sz="2800" dirty="0" smtClean="0"/>
          </a:p>
          <a:p>
            <a:pPr marL="0" indent="0">
              <a:lnSpc>
                <a:spcPct val="120000"/>
              </a:lnSpc>
              <a:buNone/>
            </a:pPr>
            <a:r>
              <a:rPr lang="zh-CN" altLang="en-US" sz="2800" dirty="0" smtClean="0"/>
              <a:t>    </a:t>
            </a:r>
            <a:endParaRPr lang="en-US" altLang="zh-CN" sz="2800" dirty="0" smtClean="0"/>
          </a:p>
          <a:p>
            <a:pPr marL="0" indent="0">
              <a:lnSpc>
                <a:spcPct val="120000"/>
              </a:lnSpc>
              <a:buNone/>
            </a:pPr>
            <a:r>
              <a:rPr lang="en-US" altLang="zh-CN" sz="2800" dirty="0"/>
              <a:t> </a:t>
            </a:r>
            <a:r>
              <a:rPr lang="en-US" altLang="zh-CN" sz="2800" dirty="0" smtClean="0"/>
              <a:t>   </a:t>
            </a:r>
            <a:r>
              <a:rPr lang="zh-CN" altLang="en-US" sz="2800" b="1" dirty="0">
                <a:solidFill>
                  <a:srgbClr val="251BF7"/>
                </a:solidFill>
              </a:rPr>
              <a:t>其次</a:t>
            </a:r>
            <a:r>
              <a:rPr lang="zh-CN" altLang="en-US" sz="2800" dirty="0"/>
              <a:t>，我国的</a:t>
            </a:r>
            <a:r>
              <a:rPr lang="zh-CN" altLang="en-US" sz="2800" dirty="0">
                <a:solidFill>
                  <a:srgbClr val="251BF7"/>
                </a:solidFill>
              </a:rPr>
              <a:t>商业征信机构均处于独立运作</a:t>
            </a:r>
            <a:r>
              <a:rPr lang="zh-CN" altLang="en-US" sz="2800" dirty="0"/>
              <a:t>、独立采集数据的运营状态</a:t>
            </a:r>
            <a:r>
              <a:rPr lang="zh-CN" altLang="en-US" sz="2800" dirty="0" smtClean="0"/>
              <a:t>，</a:t>
            </a:r>
            <a:r>
              <a:rPr lang="zh-CN" altLang="en-US" sz="2800" dirty="0" smtClean="0">
                <a:solidFill>
                  <a:srgbClr val="251BF7"/>
                </a:solidFill>
              </a:rPr>
              <a:t>未信息共享</a:t>
            </a:r>
            <a:r>
              <a:rPr lang="zh-CN" altLang="en-US" sz="2800" dirty="0" smtClean="0"/>
              <a:t>。</a:t>
            </a:r>
            <a:endParaRPr lang="en-US" altLang="zh-CN" sz="2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第九章 互联网金融风险</a:t>
            </a:r>
            <a:endParaRPr lang="zh-CN" altLang="en-US" sz="4000" dirty="0"/>
          </a:p>
        </p:txBody>
      </p: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M_DOC_GUID" val="{fa36befd-481c-4354-9ed6-3ad4f2ba0b3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9712</Words>
  <Application>WPS 演示</Application>
  <PresentationFormat>全屏显示(4:3)</PresentationFormat>
  <Paragraphs>509</Paragraphs>
  <Slides>53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Arial</vt:lpstr>
      <vt:lpstr>宋体</vt:lpstr>
      <vt:lpstr>Wingdings</vt:lpstr>
      <vt:lpstr>方正粗黑宋简体</vt:lpstr>
      <vt:lpstr>楷体</vt:lpstr>
      <vt:lpstr>Calibri</vt:lpstr>
      <vt:lpstr>微软雅黑</vt:lpstr>
      <vt:lpstr>Arial Unicode MS</vt:lpstr>
      <vt:lpstr>黑体</vt:lpstr>
      <vt:lpstr>Office 主题</vt:lpstr>
      <vt:lpstr>《金融风险概论》    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PowerPoint 演示文稿</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PowerPoint 演示文稿</vt:lpstr>
      <vt:lpstr>第九章 互联网金融风险</vt:lpstr>
      <vt:lpstr>PowerPoint 演示文稿</vt:lpstr>
      <vt:lpstr>第九章 互联网金融风险</vt:lpstr>
      <vt:lpstr>PowerPoint 演示文稿</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PowerPoint 演示文稿</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第九章 互联网金融风险</vt:lpstr>
      <vt:lpstr>PowerPoint 演示文稿</vt:lpstr>
      <vt:lpstr>PowerPoint 演示文稿</vt:lpstr>
      <vt:lpstr>第九章 互联网金融风险</vt:lpstr>
      <vt:lpstr>第九章 互联网金融风险</vt:lpstr>
      <vt:lpstr>第九章 互联网金融风险</vt:lpstr>
      <vt:lpstr>第九章 互联网金融风险</vt:lpstr>
      <vt:lpstr>第九章 互联网金融风险</vt:lpstr>
      <vt:lpstr>PowerPoint 演示文稿</vt:lpstr>
      <vt:lpstr>第九章 互联网金融风险</vt:lpstr>
      <vt:lpstr>PowerPoint 演示文稿</vt:lpstr>
      <vt:lpstr>PowerPoint 演示文稿</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《金融风险概论》  第一章 金融风险概述</dc:title>
  <dc:creator>win</dc:creator>
  <cp:lastModifiedBy>jsb</cp:lastModifiedBy>
  <cp:revision>136</cp:revision>
  <dcterms:created xsi:type="dcterms:W3CDTF">2019-07-21T15:19:00Z</dcterms:created>
  <dcterms:modified xsi:type="dcterms:W3CDTF">2019-08-13T02:49:38Z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