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346" r:id="rId5"/>
    <p:sldId id="261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66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0" y="-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n-US" altLang="zh-CN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《</a:t>
            </a:r>
            <a:r>
              <a:rPr lang="zh-CN" altLang="en-US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金融风险概论</a:t>
            </a:r>
            <a:r>
              <a:rPr lang="en-US" altLang="zh-CN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》</a:t>
            </a:r>
            <a:br>
              <a:rPr lang="en-US" altLang="zh-CN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br>
              <a:rPr lang="en-US" altLang="zh-CN" dirty="0" smtClean="0"/>
            </a:br>
            <a:r>
              <a:rPr lang="zh-CN" altLang="en-US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b="1" dirty="0" smtClean="0">
                <a:solidFill>
                  <a:srgbClr val="251BF7"/>
                </a:solidFill>
                <a:sym typeface="+mn-ea"/>
              </a:rPr>
              <a:t>章 声誉风险</a:t>
            </a:r>
            <a:r>
              <a:rPr lang="zh-CN" altLang="en-US" b="1" dirty="0" smtClean="0">
                <a:solidFill>
                  <a:srgbClr val="251BF7"/>
                </a:solidFill>
              </a:rPr>
              <a:t> </a:t>
            </a:r>
            <a:endParaRPr lang="zh-CN" altLang="en-US" b="1" dirty="0">
              <a:solidFill>
                <a:srgbClr val="251BF7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2924944"/>
            <a:ext cx="8280920" cy="3312368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学习目标</a:t>
            </a:r>
            <a:endParaRPr lang="en-US" altLang="zh-CN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 声誉风险的概念和特征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 声誉风险</a:t>
            </a:r>
            <a:r>
              <a:rPr lang="zh-CN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的影响因素及预警指标设计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第三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 金融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机构声誉危机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管理</a:t>
            </a:r>
            <a:endParaRPr lang="en-US" altLang="zh-CN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金融机构声誉风险的利益相关者</a:t>
            </a:r>
            <a:r>
              <a:rPr lang="zh-CN" altLang="zh-CN" sz="2800" b="1" dirty="0" smtClean="0"/>
              <a:t>分析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（五）金融同业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金融</a:t>
            </a:r>
            <a:r>
              <a:rPr lang="zh-CN" altLang="zh-CN" sz="2800" dirty="0"/>
              <a:t>同业之间存在绝对</a:t>
            </a:r>
            <a:r>
              <a:rPr lang="zh-CN" altLang="zh-CN" sz="2800" dirty="0">
                <a:solidFill>
                  <a:srgbClr val="251BF7"/>
                </a:solidFill>
              </a:rPr>
              <a:t>竞争关系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同时，</a:t>
            </a:r>
            <a:r>
              <a:rPr lang="zh-CN" altLang="zh-CN" sz="2800" dirty="0" smtClean="0"/>
              <a:t>在</a:t>
            </a:r>
            <a:r>
              <a:rPr lang="zh-CN" altLang="zh-CN" sz="2800" dirty="0"/>
              <a:t>经营过程中，一家金融机构好的做法可能很快会被其他金融机构</a:t>
            </a:r>
            <a:r>
              <a:rPr lang="zh-CN" altLang="zh-CN" sz="2800" dirty="0">
                <a:solidFill>
                  <a:srgbClr val="251BF7"/>
                </a:solidFill>
              </a:rPr>
              <a:t>模仿</a:t>
            </a:r>
            <a:r>
              <a:rPr lang="zh-CN" altLang="zh-CN" sz="2800" dirty="0"/>
              <a:t>。经营中出现的</a:t>
            </a:r>
            <a:r>
              <a:rPr lang="zh-CN" altLang="zh-CN" sz="2800" dirty="0" smtClean="0"/>
              <a:t>问题，</a:t>
            </a:r>
            <a:r>
              <a:rPr lang="zh-CN" altLang="en-US" sz="2800" dirty="0" smtClean="0"/>
              <a:t>也</a:t>
            </a:r>
            <a:r>
              <a:rPr lang="zh-CN" altLang="zh-CN" sz="2800" dirty="0" smtClean="0"/>
              <a:t>会</a:t>
            </a:r>
            <a:r>
              <a:rPr lang="zh-CN" altLang="zh-CN" sz="2800" dirty="0"/>
              <a:t>成为竞争对手</a:t>
            </a:r>
            <a:r>
              <a:rPr lang="zh-CN" altLang="zh-CN" sz="2800" dirty="0">
                <a:solidFill>
                  <a:srgbClr val="251BF7"/>
                </a:solidFill>
              </a:rPr>
              <a:t>攻击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目标，影响声誉。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金融机构声誉风险的利益相关者</a:t>
            </a:r>
            <a:r>
              <a:rPr lang="zh-CN" altLang="zh-CN" sz="2800" b="1" dirty="0" smtClean="0"/>
              <a:t>分析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（六）员工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员工</a:t>
            </a:r>
            <a:r>
              <a:rPr lang="zh-CN" altLang="zh-CN" sz="2800" dirty="0"/>
              <a:t>是金融机构产品和服务的</a:t>
            </a:r>
            <a:r>
              <a:rPr lang="zh-CN" altLang="zh-CN" sz="2800" dirty="0">
                <a:solidFill>
                  <a:srgbClr val="251BF7"/>
                </a:solidFill>
              </a:rPr>
              <a:t>销售者</a:t>
            </a:r>
            <a:r>
              <a:rPr lang="zh-CN" altLang="zh-CN" sz="2800" dirty="0"/>
              <a:t>，与客户的直接接触最多。员工最为关注的是，金融机构是否能不断实现价值增长，</a:t>
            </a:r>
            <a:r>
              <a:rPr lang="zh-CN" altLang="zh-CN" sz="2800" dirty="0">
                <a:solidFill>
                  <a:srgbClr val="251BF7"/>
                </a:solidFill>
              </a:rPr>
              <a:t>个人职业发展和收入增长</a:t>
            </a:r>
            <a:r>
              <a:rPr lang="zh-CN" altLang="zh-CN" sz="2800" dirty="0"/>
              <a:t>是否得到保障。因此，一旦这些方面</a:t>
            </a:r>
            <a:r>
              <a:rPr lang="zh-CN" altLang="zh-CN" sz="2800" dirty="0">
                <a:solidFill>
                  <a:srgbClr val="251BF7"/>
                </a:solidFill>
              </a:rPr>
              <a:t>偏离个人预期</a:t>
            </a:r>
            <a:r>
              <a:rPr lang="zh-CN" altLang="zh-CN" sz="2800" dirty="0"/>
              <a:t>，就容易造成士气低落，影响业务的顺利开展</a:t>
            </a:r>
            <a:r>
              <a:rPr lang="zh-CN" altLang="zh-CN" sz="2800" dirty="0" smtClean="0"/>
              <a:t>，造成</a:t>
            </a:r>
            <a:r>
              <a:rPr lang="zh-CN" altLang="zh-CN" sz="2800" dirty="0">
                <a:solidFill>
                  <a:srgbClr val="251BF7"/>
                </a:solidFill>
              </a:rPr>
              <a:t>声誉风险</a:t>
            </a:r>
            <a:r>
              <a:rPr lang="zh-CN" altLang="zh-CN" sz="2800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金融机构声誉风险的利益相关者</a:t>
            </a:r>
            <a:r>
              <a:rPr lang="zh-CN" altLang="zh-CN" sz="2800" b="1" dirty="0" smtClean="0"/>
              <a:t>分析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（七）媒体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媒体</a:t>
            </a:r>
            <a:r>
              <a:rPr lang="zh-CN" altLang="zh-CN" sz="2800" dirty="0"/>
              <a:t>是</a:t>
            </a:r>
            <a:r>
              <a:rPr lang="zh-CN" altLang="zh-CN" sz="2800" dirty="0">
                <a:solidFill>
                  <a:srgbClr val="251BF7"/>
                </a:solidFill>
              </a:rPr>
              <a:t>公众利益的代表</a:t>
            </a:r>
            <a:r>
              <a:rPr lang="zh-CN" altLang="zh-CN" sz="2800" dirty="0"/>
              <a:t>，通过掌控信息传播工具，影响舆论导向。金融机构经营中一旦发生影响公众利益的事件，媒体就会运用特殊手段进行</a:t>
            </a:r>
            <a:r>
              <a:rPr lang="zh-CN" altLang="zh-CN" sz="2800" dirty="0">
                <a:solidFill>
                  <a:srgbClr val="251BF7"/>
                </a:solidFill>
              </a:rPr>
              <a:t>传播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>
                <a:solidFill>
                  <a:srgbClr val="251BF7"/>
                </a:solidFill>
              </a:rPr>
              <a:t>金融</a:t>
            </a:r>
            <a:r>
              <a:rPr lang="zh-CN" altLang="zh-CN" sz="2800" dirty="0">
                <a:solidFill>
                  <a:srgbClr val="251BF7"/>
                </a:solidFill>
              </a:rPr>
              <a:t>机构一定要保持公开、坦诚的态度，与媒体保持稳定、良好的合作</a:t>
            </a:r>
            <a:r>
              <a:rPr lang="zh-CN" altLang="zh-CN" sz="2800" dirty="0" smtClean="0">
                <a:solidFill>
                  <a:srgbClr val="251BF7"/>
                </a:solidFill>
              </a:rPr>
              <a:t>关系</a:t>
            </a:r>
            <a:r>
              <a:rPr lang="zh-CN" altLang="en-US" sz="2800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二、金融机构声誉风险的内部</a:t>
            </a:r>
            <a:r>
              <a:rPr lang="zh-CN" altLang="en-US" sz="2800" b="1" dirty="0" smtClean="0"/>
              <a:t>影响因素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对</a:t>
            </a:r>
            <a:r>
              <a:rPr lang="zh-CN" altLang="en-US" sz="2800" dirty="0" smtClean="0"/>
              <a:t>金融机构</a:t>
            </a:r>
            <a:r>
              <a:rPr lang="zh-CN" altLang="zh-CN" sz="2800" dirty="0" smtClean="0"/>
              <a:t>声誉</a:t>
            </a:r>
            <a:r>
              <a:rPr lang="zh-CN" altLang="zh-CN" sz="2800" dirty="0"/>
              <a:t>产生负面影响的</a:t>
            </a:r>
            <a:r>
              <a:rPr lang="zh-CN" altLang="zh-CN" sz="2800" dirty="0" smtClean="0"/>
              <a:t>因素主要以下</a:t>
            </a:r>
            <a:r>
              <a:rPr lang="zh-CN" altLang="en-US" sz="2800" b="1" dirty="0" smtClean="0">
                <a:solidFill>
                  <a:srgbClr val="251BF7"/>
                </a:solidFill>
              </a:rPr>
              <a:t>七点</a:t>
            </a:r>
            <a:r>
              <a:rPr lang="zh-CN" altLang="zh-CN" sz="2800" dirty="0" smtClean="0"/>
              <a:t>：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（一）信用状况不佳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比如典型的信用状况指标</a:t>
            </a:r>
            <a:r>
              <a:rPr lang="zh-CN" altLang="zh-CN" sz="2800" dirty="0">
                <a:solidFill>
                  <a:srgbClr val="251BF7"/>
                </a:solidFill>
              </a:rPr>
              <a:t>不良资产率、不良贷款率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单一（集团）客户</a:t>
            </a:r>
            <a:r>
              <a:rPr lang="zh-CN" altLang="zh-CN" sz="2800" dirty="0" smtClean="0">
                <a:solidFill>
                  <a:srgbClr val="251BF7"/>
                </a:solidFill>
              </a:rPr>
              <a:t>授信</a:t>
            </a:r>
            <a:r>
              <a:rPr lang="zh-CN" altLang="zh-CN" sz="2800" dirty="0">
                <a:solidFill>
                  <a:srgbClr val="251BF7"/>
                </a:solidFill>
              </a:rPr>
              <a:t>集中度</a:t>
            </a:r>
            <a:r>
              <a:rPr lang="zh-CN" altLang="zh-CN" sz="2800" dirty="0"/>
              <a:t>三项</a:t>
            </a:r>
            <a:r>
              <a:rPr lang="zh-CN" altLang="zh-CN" sz="2800" dirty="0" smtClean="0"/>
              <a:t>指标</a:t>
            </a:r>
            <a:r>
              <a:rPr lang="zh-CN" altLang="en-US" sz="2800" dirty="0" smtClean="0"/>
              <a:t>明显偏高。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（二）操作不当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如</a:t>
            </a:r>
            <a:r>
              <a:rPr lang="zh-CN" altLang="zh-CN" sz="2800" dirty="0">
                <a:solidFill>
                  <a:srgbClr val="251BF7"/>
                </a:solidFill>
              </a:rPr>
              <a:t>客户投诉占</a:t>
            </a:r>
            <a:r>
              <a:rPr lang="zh-CN" altLang="zh-CN" sz="2800" dirty="0" smtClean="0">
                <a:solidFill>
                  <a:srgbClr val="251BF7"/>
                </a:solidFill>
              </a:rPr>
              <a:t>比</a:t>
            </a:r>
            <a:r>
              <a:rPr lang="zh-CN" altLang="en-US" sz="2800" dirty="0" smtClean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失败</a:t>
            </a:r>
            <a:r>
              <a:rPr lang="zh-CN" altLang="zh-CN" sz="2800" dirty="0" smtClean="0">
                <a:solidFill>
                  <a:srgbClr val="251BF7"/>
                </a:solidFill>
              </a:rPr>
              <a:t>交易</a:t>
            </a:r>
            <a:r>
              <a:rPr lang="zh-CN" altLang="en-US" sz="2800" dirty="0" smtClean="0">
                <a:solidFill>
                  <a:srgbClr val="251BF7"/>
                </a:solidFill>
              </a:rPr>
              <a:t>比例</a:t>
            </a:r>
            <a:r>
              <a:rPr lang="zh-CN" altLang="en-US" sz="2800" dirty="0" smtClean="0"/>
              <a:t>、</a:t>
            </a:r>
            <a:r>
              <a:rPr lang="zh-CN" altLang="zh-CN" sz="2800" dirty="0" smtClean="0">
                <a:solidFill>
                  <a:srgbClr val="251BF7"/>
                </a:solidFill>
              </a:rPr>
              <a:t>系统故障时间</a:t>
            </a:r>
            <a:r>
              <a:rPr lang="zh-CN" altLang="en-US" sz="2800" dirty="0" smtClean="0"/>
              <a:t>太高。</a:t>
            </a:r>
            <a:endParaRPr lang="zh-CN" altLang="zh-CN" sz="2800" dirty="0"/>
          </a:p>
          <a:p>
            <a:pPr marL="0" indent="0">
              <a:lnSpc>
                <a:spcPts val="3500"/>
              </a:lnSpc>
              <a:buNone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二、金融机构声誉风险的内部</a:t>
            </a:r>
            <a:r>
              <a:rPr lang="zh-CN" altLang="en-US" sz="2800" b="1" dirty="0" smtClean="0"/>
              <a:t>影响因素</a:t>
            </a:r>
            <a:endParaRPr lang="en-US" altLang="zh-CN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（三）流动性降低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2800" dirty="0" smtClean="0"/>
              <a:t>    如</a:t>
            </a:r>
            <a:r>
              <a:rPr lang="zh-CN" altLang="zh-CN" sz="2800" dirty="0">
                <a:solidFill>
                  <a:srgbClr val="251BF7"/>
                </a:solidFill>
              </a:rPr>
              <a:t>流动性比例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核心负债比例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251BF7"/>
                </a:solidFill>
              </a:rPr>
              <a:t>流动性缺口</a:t>
            </a:r>
            <a:r>
              <a:rPr lang="zh-CN" altLang="zh-CN" sz="2800" dirty="0" smtClean="0">
                <a:solidFill>
                  <a:srgbClr val="251BF7"/>
                </a:solidFill>
              </a:rPr>
              <a:t>率</a:t>
            </a:r>
            <a:r>
              <a:rPr lang="zh-CN" altLang="en-US" sz="2800" dirty="0" smtClean="0"/>
              <a:t>过低。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（四）法律方面的负面影响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如</a:t>
            </a:r>
            <a:r>
              <a:rPr lang="zh-CN" altLang="zh-CN" sz="2800" dirty="0" smtClean="0">
                <a:solidFill>
                  <a:srgbClr val="251BF7"/>
                </a:solidFill>
              </a:rPr>
              <a:t>恶性案件</a:t>
            </a:r>
            <a:r>
              <a:rPr lang="zh-CN" altLang="en-US" sz="2800" dirty="0" smtClean="0"/>
              <a:t>、</a:t>
            </a:r>
            <a:r>
              <a:rPr lang="zh-CN" altLang="zh-CN" sz="2800" dirty="0" smtClean="0">
                <a:solidFill>
                  <a:srgbClr val="251BF7"/>
                </a:solidFill>
              </a:rPr>
              <a:t>法律诉讼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监管</a:t>
            </a:r>
            <a:r>
              <a:rPr lang="zh-CN" altLang="zh-CN" sz="2800" dirty="0"/>
              <a:t>部门的</a:t>
            </a:r>
            <a:r>
              <a:rPr lang="zh-CN" altLang="zh-CN" sz="2800" dirty="0" smtClean="0">
                <a:solidFill>
                  <a:srgbClr val="251BF7"/>
                </a:solidFill>
              </a:rPr>
              <a:t>处罚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执法</a:t>
            </a:r>
            <a:r>
              <a:rPr lang="zh-CN" altLang="zh-CN" sz="2800" dirty="0"/>
              <a:t>部门的处罚</a:t>
            </a:r>
            <a:r>
              <a:rPr lang="zh-CN" altLang="en-US" sz="2800" dirty="0" smtClean="0"/>
              <a:t>太多。</a:t>
            </a:r>
            <a:endParaRPr lang="zh-CN" altLang="zh-CN" sz="2800" dirty="0" smtClean="0"/>
          </a:p>
          <a:p>
            <a:pPr marL="0" indent="0">
              <a:lnSpc>
                <a:spcPts val="3500"/>
              </a:lnSpc>
              <a:buNone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二、金融机构声誉风险的内部</a:t>
            </a:r>
            <a:r>
              <a:rPr lang="zh-CN" altLang="en-US" sz="2800" b="1" dirty="0" smtClean="0"/>
              <a:t>影响因素</a:t>
            </a:r>
            <a:endParaRPr lang="en-US" altLang="zh-CN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（五）战略失误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</a:t>
            </a:r>
            <a:r>
              <a:rPr lang="zh-CN" altLang="zh-CN" sz="2800" dirty="0" smtClean="0"/>
              <a:t>战略失误源自：</a:t>
            </a:r>
            <a:r>
              <a:rPr lang="zh-CN" altLang="zh-CN" sz="2800" dirty="0" smtClean="0">
                <a:solidFill>
                  <a:srgbClr val="251BF7"/>
                </a:solidFill>
              </a:rPr>
              <a:t>缺乏</a:t>
            </a:r>
            <a:r>
              <a:rPr lang="zh-CN" altLang="zh-CN" sz="2800" dirty="0">
                <a:solidFill>
                  <a:srgbClr val="251BF7"/>
                </a:solidFill>
              </a:rPr>
              <a:t>整体兼容性</a:t>
            </a:r>
            <a:r>
              <a:rPr lang="zh-CN" altLang="zh-CN" sz="2800" dirty="0" smtClean="0"/>
              <a:t>；</a:t>
            </a:r>
            <a:r>
              <a:rPr lang="zh-CN" altLang="en-US" sz="2800" dirty="0" smtClean="0">
                <a:solidFill>
                  <a:srgbClr val="251BF7"/>
                </a:solidFill>
              </a:rPr>
              <a:t>经营</a:t>
            </a:r>
            <a:r>
              <a:rPr lang="zh-CN" altLang="zh-CN" sz="2800" dirty="0" smtClean="0">
                <a:solidFill>
                  <a:srgbClr val="251BF7"/>
                </a:solidFill>
              </a:rPr>
              <a:t>存在缺陷</a:t>
            </a:r>
            <a:r>
              <a:rPr lang="zh-CN" altLang="zh-CN" sz="2800" dirty="0" smtClean="0"/>
              <a:t>；拥有</a:t>
            </a:r>
            <a:r>
              <a:rPr lang="zh-CN" altLang="zh-CN" sz="2800" dirty="0"/>
              <a:t>的</a:t>
            </a:r>
            <a:r>
              <a:rPr lang="zh-CN" altLang="zh-CN" sz="2800" dirty="0">
                <a:solidFill>
                  <a:srgbClr val="251BF7"/>
                </a:solidFill>
              </a:rPr>
              <a:t>资源与目标</a:t>
            </a:r>
            <a:r>
              <a:rPr lang="zh-CN" altLang="zh-CN" sz="2800" dirty="0" smtClean="0">
                <a:solidFill>
                  <a:srgbClr val="251BF7"/>
                </a:solidFill>
              </a:rPr>
              <a:t>不匹配</a:t>
            </a:r>
            <a:r>
              <a:rPr lang="zh-CN" altLang="zh-CN" sz="2800" dirty="0" smtClean="0"/>
              <a:t>；</a:t>
            </a:r>
            <a:r>
              <a:rPr lang="zh-CN" altLang="zh-CN" sz="2800" dirty="0" smtClean="0">
                <a:solidFill>
                  <a:srgbClr val="251BF7"/>
                </a:solidFill>
              </a:rPr>
              <a:t>质量</a:t>
            </a:r>
            <a:r>
              <a:rPr lang="zh-CN" altLang="zh-CN" sz="2800" dirty="0">
                <a:solidFill>
                  <a:srgbClr val="251BF7"/>
                </a:solidFill>
              </a:rPr>
              <a:t>无法保证</a:t>
            </a:r>
            <a:r>
              <a:rPr lang="zh-CN" altLang="zh-CN" sz="2800" dirty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（六）服务水平不高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服务水平</a:t>
            </a:r>
            <a:r>
              <a:rPr lang="zh-CN" altLang="zh-CN" sz="2800" dirty="0"/>
              <a:t>具体包含两个方面：一是员工的</a:t>
            </a:r>
            <a:r>
              <a:rPr lang="zh-CN" altLang="zh-CN" sz="2800" dirty="0">
                <a:solidFill>
                  <a:srgbClr val="251BF7"/>
                </a:solidFill>
              </a:rPr>
              <a:t>服务质量</a:t>
            </a:r>
            <a:r>
              <a:rPr lang="zh-CN" altLang="zh-CN" sz="2800" dirty="0"/>
              <a:t>；二是产品和</a:t>
            </a:r>
            <a:r>
              <a:rPr lang="zh-CN" altLang="zh-CN" sz="2800" dirty="0">
                <a:solidFill>
                  <a:srgbClr val="251BF7"/>
                </a:solidFill>
              </a:rPr>
              <a:t>业务流程</a:t>
            </a:r>
            <a:r>
              <a:rPr lang="zh-CN" altLang="zh-CN" sz="2800" dirty="0"/>
              <a:t>的设计水平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（七）竞争力不足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三个指标</a:t>
            </a:r>
            <a:r>
              <a:rPr lang="zh-CN" altLang="zh-CN" sz="2800" dirty="0" smtClean="0">
                <a:solidFill>
                  <a:srgbClr val="251BF7"/>
                </a:solidFill>
              </a:rPr>
              <a:t>资产</a:t>
            </a:r>
            <a:r>
              <a:rPr lang="zh-CN" altLang="zh-CN" sz="2800" dirty="0">
                <a:solidFill>
                  <a:srgbClr val="251BF7"/>
                </a:solidFill>
              </a:rPr>
              <a:t>规模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市场占有率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存贷款比率</a:t>
            </a:r>
            <a:r>
              <a:rPr lang="zh-CN" altLang="zh-CN" sz="2800" dirty="0"/>
              <a:t>来衡量金融机构</a:t>
            </a:r>
            <a:r>
              <a:rPr lang="zh-CN" altLang="zh-CN" sz="2800" dirty="0" smtClean="0"/>
              <a:t>竞争力</a:t>
            </a:r>
            <a:r>
              <a:rPr lang="zh-CN" altLang="en-US" sz="2800" dirty="0" smtClean="0"/>
              <a:t>，以致影响其声誉风险大小。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9766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三、</a:t>
            </a:r>
            <a:r>
              <a:rPr lang="zh-CN" altLang="en-US" sz="2800" b="1" dirty="0"/>
              <a:t>金融机构声誉风险</a:t>
            </a:r>
            <a:r>
              <a:rPr lang="zh-CN" altLang="en-US" sz="2800" b="1" dirty="0" smtClean="0"/>
              <a:t>的外部影响因素</a:t>
            </a:r>
            <a:endParaRPr lang="en-US" altLang="zh-CN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（一）市场大幅波动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</a:t>
            </a:r>
            <a:r>
              <a:rPr lang="zh-CN" altLang="zh-CN" sz="2800" dirty="0" smtClean="0"/>
              <a:t>股价</a:t>
            </a:r>
            <a:r>
              <a:rPr lang="zh-CN" altLang="zh-CN" sz="2800" dirty="0"/>
              <a:t>、利率、</a:t>
            </a:r>
            <a:r>
              <a:rPr lang="zh-CN" altLang="zh-CN" sz="2800" dirty="0" smtClean="0"/>
              <a:t>汇率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大幅</a:t>
            </a:r>
            <a:r>
              <a:rPr lang="zh-CN" altLang="zh-CN" sz="2800" dirty="0"/>
              <a:t>波动</a:t>
            </a:r>
            <a:r>
              <a:rPr lang="zh-CN" altLang="zh-CN" sz="2800" dirty="0" smtClean="0"/>
              <a:t>，影响</a:t>
            </a:r>
            <a:r>
              <a:rPr lang="zh-CN" altLang="zh-CN" sz="2800" dirty="0"/>
              <a:t>金融</a:t>
            </a:r>
            <a:r>
              <a:rPr lang="zh-CN" altLang="zh-CN" sz="2800" dirty="0" smtClean="0"/>
              <a:t>机构收益和声誉</a:t>
            </a:r>
            <a:r>
              <a:rPr lang="zh-CN" altLang="zh-CN" sz="2800" dirty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（二）政局及政策不稳定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金融</a:t>
            </a:r>
            <a:r>
              <a:rPr lang="zh-CN" altLang="zh-CN" sz="2800" dirty="0"/>
              <a:t>往来国家</a:t>
            </a:r>
            <a:r>
              <a:rPr lang="zh-CN" altLang="zh-CN" sz="2800" dirty="0" smtClean="0"/>
              <a:t>政局稳定性、政策连贯性</a:t>
            </a:r>
            <a:r>
              <a:rPr lang="zh-CN" altLang="zh-CN" sz="2800" dirty="0"/>
              <a:t>、</a:t>
            </a:r>
            <a:r>
              <a:rPr lang="zh-CN" altLang="zh-CN" sz="2800" dirty="0" smtClean="0"/>
              <a:t>与</a:t>
            </a:r>
            <a:r>
              <a:rPr lang="zh-CN" altLang="en-US" sz="2800" dirty="0" smtClean="0"/>
              <a:t>母</a:t>
            </a:r>
            <a:r>
              <a:rPr lang="zh-CN" altLang="zh-CN" sz="2800" dirty="0" smtClean="0"/>
              <a:t>国关系等</a:t>
            </a:r>
            <a:r>
              <a:rPr lang="zh-CN" altLang="en-US" sz="2800" dirty="0" smtClean="0"/>
              <a:t>也会影响声誉。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（三）新闻媒体的负面报道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（四）各类评比活动中的评价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（五）</a:t>
            </a:r>
            <a:r>
              <a:rPr lang="zh-CN" altLang="zh-CN" sz="2800" b="1" dirty="0"/>
              <a:t>各类中介机构发布的信用评估</a:t>
            </a:r>
            <a:r>
              <a:rPr lang="zh-CN" altLang="zh-CN" sz="2800" b="1" dirty="0" smtClean="0"/>
              <a:t>报告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（六）在同业中发展的位次</a:t>
            </a:r>
            <a:endParaRPr lang="zh-CN" altLang="zh-CN" sz="2800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四、声誉风险预警体系的构建</a:t>
            </a:r>
            <a:endParaRPr lang="en-US" altLang="zh-CN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声誉</a:t>
            </a:r>
            <a:r>
              <a:rPr lang="zh-CN" altLang="zh-CN" sz="2800" dirty="0"/>
              <a:t>属于</a:t>
            </a:r>
            <a:r>
              <a:rPr lang="zh-CN" altLang="zh-CN" sz="2800" dirty="0">
                <a:solidFill>
                  <a:srgbClr val="251BF7"/>
                </a:solidFill>
              </a:rPr>
              <a:t>无形资产</a:t>
            </a:r>
            <a:r>
              <a:rPr lang="zh-CN" altLang="zh-CN" sz="2800" dirty="0"/>
              <a:t>，计量十分复杂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根据</a:t>
            </a:r>
            <a:r>
              <a:rPr lang="zh-CN" altLang="zh-CN" sz="2800" dirty="0"/>
              <a:t>前面所介绍的内容，我们可以通过如</a:t>
            </a:r>
            <a:r>
              <a:rPr lang="zh-CN" altLang="zh-CN" sz="2800" dirty="0">
                <a:solidFill>
                  <a:srgbClr val="251BF7"/>
                </a:solidFill>
              </a:rPr>
              <a:t>表</a:t>
            </a:r>
            <a:r>
              <a:rPr lang="en-US" altLang="zh-CN" sz="2800" dirty="0">
                <a:solidFill>
                  <a:srgbClr val="251BF7"/>
                </a:solidFill>
              </a:rPr>
              <a:t>7-1</a:t>
            </a:r>
            <a:r>
              <a:rPr lang="zh-CN" altLang="zh-CN" sz="2800" dirty="0"/>
              <a:t>所示的</a:t>
            </a:r>
            <a:r>
              <a:rPr lang="zh-CN" altLang="zh-CN" sz="2800" dirty="0" smtClean="0">
                <a:solidFill>
                  <a:srgbClr val="251BF7"/>
                </a:solidFill>
              </a:rPr>
              <a:t>指标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对</a:t>
            </a:r>
            <a:r>
              <a:rPr lang="zh-CN" altLang="zh-CN" sz="2800" dirty="0"/>
              <a:t>金融机构的</a:t>
            </a:r>
            <a:r>
              <a:rPr lang="zh-CN" altLang="zh-CN" sz="2800" dirty="0">
                <a:solidFill>
                  <a:srgbClr val="251BF7"/>
                </a:solidFill>
              </a:rPr>
              <a:t>声誉风险预警体系进行构建</a:t>
            </a:r>
            <a:r>
              <a:rPr lang="zh-CN" altLang="zh-CN" sz="2800" dirty="0"/>
              <a:t>。</a:t>
            </a:r>
            <a:endParaRPr lang="zh-CN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第三节 金融机构声誉危机管理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dirty="0" smtClean="0"/>
              <a:t>声誉</a:t>
            </a:r>
            <a:r>
              <a:rPr lang="zh-CN" altLang="zh-CN" sz="2800" dirty="0"/>
              <a:t>危机</a:t>
            </a:r>
            <a:r>
              <a:rPr lang="zh-CN" altLang="zh-CN" sz="2800" dirty="0" smtClean="0"/>
              <a:t>管理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指金融机构通过对所有声誉危机发生因素的预测、分析化解、防范等而采取的行动，是声誉风险管理的延续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金融</a:t>
            </a:r>
            <a:r>
              <a:rPr lang="zh-CN" altLang="zh-CN" sz="2800" dirty="0"/>
              <a:t>机构声誉危机</a:t>
            </a:r>
            <a:r>
              <a:rPr lang="zh-CN" altLang="zh-CN" sz="2800" dirty="0" smtClean="0"/>
              <a:t>管理</a:t>
            </a:r>
            <a:r>
              <a:rPr lang="zh-CN" altLang="en-US" sz="2800" dirty="0" smtClean="0"/>
              <a:t>可以</a:t>
            </a:r>
            <a:r>
              <a:rPr lang="zh-CN" altLang="zh-CN" sz="2800" dirty="0" smtClean="0"/>
              <a:t>分为</a:t>
            </a:r>
            <a:r>
              <a:rPr lang="zh-CN" altLang="zh-CN" sz="2800" dirty="0">
                <a:solidFill>
                  <a:srgbClr val="251BF7"/>
                </a:solidFill>
              </a:rPr>
              <a:t>四个步骤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——</a:t>
            </a:r>
            <a:r>
              <a:rPr lang="zh-CN" altLang="zh-CN" sz="2800" dirty="0" smtClean="0">
                <a:solidFill>
                  <a:srgbClr val="251BF7"/>
                </a:solidFill>
              </a:rPr>
              <a:t>事前</a:t>
            </a:r>
            <a:r>
              <a:rPr lang="zh-CN" altLang="zh-CN" sz="2800" dirty="0" smtClean="0"/>
              <a:t>预防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——</a:t>
            </a:r>
            <a:r>
              <a:rPr lang="zh-CN" altLang="zh-CN" sz="2800" dirty="0" smtClean="0">
                <a:solidFill>
                  <a:srgbClr val="251BF7"/>
                </a:solidFill>
              </a:rPr>
              <a:t>事</a:t>
            </a:r>
            <a:r>
              <a:rPr lang="zh-CN" altLang="zh-CN" sz="2800" dirty="0">
                <a:solidFill>
                  <a:srgbClr val="251BF7"/>
                </a:solidFill>
              </a:rPr>
              <a:t>中</a:t>
            </a:r>
            <a:r>
              <a:rPr lang="zh-CN" altLang="zh-CN" sz="2800" dirty="0" smtClean="0"/>
              <a:t>应对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——</a:t>
            </a:r>
            <a:r>
              <a:rPr lang="zh-CN" altLang="zh-CN" sz="2800" dirty="0" smtClean="0">
                <a:solidFill>
                  <a:srgbClr val="251BF7"/>
                </a:solidFill>
              </a:rPr>
              <a:t>事后</a:t>
            </a:r>
            <a:r>
              <a:rPr lang="zh-CN" altLang="zh-CN" sz="2800" dirty="0" smtClean="0"/>
              <a:t>恢复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——</a:t>
            </a:r>
            <a:r>
              <a:rPr lang="zh-CN" altLang="zh-CN" sz="2800" dirty="0" smtClean="0">
                <a:solidFill>
                  <a:srgbClr val="251BF7"/>
                </a:solidFill>
              </a:rPr>
              <a:t>最后</a:t>
            </a:r>
            <a:r>
              <a:rPr lang="zh-CN" altLang="zh-CN" sz="2800" dirty="0" smtClean="0"/>
              <a:t>总结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第三节 金融机构声誉危机管理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b="1" dirty="0"/>
              <a:t>一、声誉危机管理的准备</a:t>
            </a:r>
            <a:r>
              <a:rPr lang="en-US" altLang="zh-CN" sz="2800" b="1" dirty="0"/>
              <a:t>——</a:t>
            </a:r>
            <a:r>
              <a:rPr lang="zh-CN" altLang="zh-CN" sz="2800" b="1" dirty="0"/>
              <a:t>事前</a:t>
            </a:r>
            <a:r>
              <a:rPr lang="zh-CN" altLang="zh-CN" sz="2800" b="1" dirty="0" smtClean="0"/>
              <a:t>预防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（一）明确管理</a:t>
            </a:r>
            <a:r>
              <a:rPr lang="zh-CN" altLang="en-US" sz="2800" dirty="0" smtClean="0">
                <a:solidFill>
                  <a:srgbClr val="251BF7"/>
                </a:solidFill>
              </a:rPr>
              <a:t>权限和职责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（二）建立声誉危机</a:t>
            </a:r>
            <a:r>
              <a:rPr lang="zh-CN" altLang="en-US" sz="2800" dirty="0" smtClean="0">
                <a:solidFill>
                  <a:srgbClr val="251BF7"/>
                </a:solidFill>
              </a:rPr>
              <a:t>预警系统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）设立金融机构内部声誉危机</a:t>
            </a:r>
            <a:r>
              <a:rPr lang="zh-CN" altLang="zh-CN" sz="2800" dirty="0">
                <a:solidFill>
                  <a:srgbClr val="251BF7"/>
                </a:solidFill>
              </a:rPr>
              <a:t>预警机构</a:t>
            </a:r>
            <a:r>
              <a:rPr lang="zh-CN" altLang="zh-CN" sz="2800" dirty="0"/>
              <a:t>体系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包括</a:t>
            </a:r>
            <a:r>
              <a:rPr lang="zh-CN" altLang="zh-CN" sz="2800" dirty="0" smtClean="0"/>
              <a:t>管理</a:t>
            </a:r>
            <a:r>
              <a:rPr lang="zh-CN" altLang="zh-CN" sz="2800" dirty="0"/>
              <a:t>机构、数据分析机构、警号发送机构以及决策</a:t>
            </a:r>
            <a:r>
              <a:rPr lang="zh-CN" altLang="zh-CN" sz="2800" dirty="0" smtClean="0"/>
              <a:t>机构。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）建立声誉危机预警</a:t>
            </a:r>
            <a:r>
              <a:rPr lang="zh-CN" altLang="zh-CN" sz="2800" dirty="0">
                <a:solidFill>
                  <a:srgbClr val="251BF7"/>
                </a:solidFill>
              </a:rPr>
              <a:t>指标体系和模型</a:t>
            </a:r>
            <a:r>
              <a:rPr lang="zh-CN" altLang="zh-CN" sz="2800" dirty="0" smtClean="0"/>
              <a:t>。预警</a:t>
            </a:r>
            <a:r>
              <a:rPr lang="zh-CN" altLang="zh-CN" sz="2800" dirty="0"/>
              <a:t>指标体系和相关</a:t>
            </a:r>
            <a:r>
              <a:rPr lang="zh-CN" altLang="zh-CN" sz="2800" dirty="0" smtClean="0"/>
              <a:t>模型</a:t>
            </a:r>
            <a:r>
              <a:rPr lang="zh-CN" altLang="en-US" sz="2800" dirty="0" smtClean="0"/>
              <a:t>建好以后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再结合金融机构自身数据，对金融机构的危机状况进行分析</a:t>
            </a:r>
            <a:r>
              <a:rPr lang="zh-CN" altLang="zh-CN" sz="2800" dirty="0" smtClean="0"/>
              <a:t>评估。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（三）制定声誉危机</a:t>
            </a:r>
            <a:r>
              <a:rPr lang="zh-CN" altLang="en-US" sz="2800" dirty="0">
                <a:solidFill>
                  <a:srgbClr val="251BF7"/>
                </a:solidFill>
              </a:rPr>
              <a:t>管理预案</a:t>
            </a:r>
            <a:endParaRPr lang="en-US" altLang="zh-CN" sz="2800" dirty="0" smtClean="0">
              <a:solidFill>
                <a:srgbClr val="251B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第七章 声誉风险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学习目标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1.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重点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掌握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声誉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风险的概念；金融机构声誉风险的利益相关者；影响金融机构声誉风险的内部影响因素与外部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影响因素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2.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掌握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声誉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风险的几大特征：多样性、常态性、关联性、复杂性、典型性、被动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3.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了解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声誉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风险预警体系；金融机构声誉危机管理策略。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金融机构声誉危机管理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二</a:t>
            </a:r>
            <a:r>
              <a:rPr lang="zh-CN" altLang="zh-CN" sz="2800" b="1" dirty="0" smtClean="0"/>
              <a:t>、</a:t>
            </a:r>
            <a:r>
              <a:rPr lang="zh-CN" altLang="en-US" sz="2800" b="1" dirty="0"/>
              <a:t>声誉危机的应急处置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事中</a:t>
            </a:r>
            <a:r>
              <a:rPr lang="zh-CN" altLang="en-US" sz="2800" b="1" dirty="0" smtClean="0"/>
              <a:t>应对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（一）及时启动</a:t>
            </a:r>
            <a:r>
              <a:rPr lang="zh-CN" altLang="en-US" sz="2800" dirty="0" smtClean="0">
                <a:solidFill>
                  <a:srgbClr val="251BF7"/>
                </a:solidFill>
              </a:rPr>
              <a:t>应急预案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（二）</a:t>
            </a:r>
            <a:r>
              <a:rPr lang="zh-CN" altLang="zh-CN" sz="2800" dirty="0"/>
              <a:t>结合不同的利益相关</a:t>
            </a:r>
            <a:r>
              <a:rPr lang="zh-CN" altLang="zh-CN" sz="2800" dirty="0" smtClean="0"/>
              <a:t>者有</a:t>
            </a:r>
            <a:r>
              <a:rPr lang="zh-CN" altLang="zh-CN" sz="2800" dirty="0" smtClean="0">
                <a:solidFill>
                  <a:srgbClr val="251BF7"/>
                </a:solidFill>
              </a:rPr>
              <a:t>针对性</a:t>
            </a:r>
            <a:r>
              <a:rPr lang="zh-CN" altLang="en-US" sz="2800" dirty="0" smtClean="0">
                <a:solidFill>
                  <a:srgbClr val="251BF7"/>
                </a:solidFill>
              </a:rPr>
              <a:t>地</a:t>
            </a:r>
            <a:r>
              <a:rPr lang="zh-CN" altLang="zh-CN" sz="2800" dirty="0" smtClean="0">
                <a:solidFill>
                  <a:srgbClr val="251BF7"/>
                </a:solidFill>
              </a:rPr>
              <a:t>处置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 （</a:t>
            </a:r>
            <a:r>
              <a:rPr lang="zh-CN" altLang="en-US" sz="2800" dirty="0"/>
              <a:t>三</a:t>
            </a:r>
            <a:r>
              <a:rPr lang="zh-CN" altLang="en-US" sz="2800" dirty="0" smtClean="0"/>
              <a:t>）</a:t>
            </a:r>
            <a:r>
              <a:rPr lang="zh-CN" altLang="zh-CN" sz="2800" dirty="0"/>
              <a:t>加强</a:t>
            </a:r>
            <a:r>
              <a:rPr lang="zh-CN" altLang="zh-CN" sz="2800" dirty="0">
                <a:solidFill>
                  <a:srgbClr val="251BF7"/>
                </a:solidFill>
              </a:rPr>
              <a:t>与媒体等的信息</a:t>
            </a:r>
            <a:r>
              <a:rPr lang="zh-CN" altLang="zh-CN" sz="2800" dirty="0" smtClean="0">
                <a:solidFill>
                  <a:srgbClr val="251BF7"/>
                </a:solidFill>
              </a:rPr>
              <a:t>沟通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（四）</a:t>
            </a:r>
            <a:r>
              <a:rPr lang="zh-CN" altLang="zh-CN" sz="2800" dirty="0"/>
              <a:t>及时向相关</a:t>
            </a:r>
            <a:r>
              <a:rPr lang="zh-CN" altLang="zh-CN" sz="2800" dirty="0">
                <a:solidFill>
                  <a:srgbClr val="251BF7"/>
                </a:solidFill>
              </a:rPr>
              <a:t>监管部门进行</a:t>
            </a:r>
            <a:r>
              <a:rPr lang="zh-CN" altLang="zh-CN" sz="2800" dirty="0" smtClean="0">
                <a:solidFill>
                  <a:srgbClr val="251BF7"/>
                </a:solidFill>
              </a:rPr>
              <a:t>报告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（五）</a:t>
            </a:r>
            <a:r>
              <a:rPr lang="zh-CN" altLang="zh-CN" sz="2800" dirty="0"/>
              <a:t>根据具体情况不断</a:t>
            </a:r>
            <a:r>
              <a:rPr lang="zh-CN" altLang="zh-CN" sz="2800" dirty="0">
                <a:solidFill>
                  <a:srgbClr val="251BF7"/>
                </a:solidFill>
              </a:rPr>
              <a:t>优化管理方案</a:t>
            </a:r>
            <a:endParaRPr lang="en-US" altLang="zh-CN" sz="2800" dirty="0" smtClean="0">
              <a:solidFill>
                <a:srgbClr val="251BF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金融机构声誉危机管理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三</a:t>
            </a:r>
            <a:r>
              <a:rPr lang="zh-CN" altLang="zh-CN" sz="2800" b="1" dirty="0" smtClean="0"/>
              <a:t>、</a:t>
            </a:r>
            <a:r>
              <a:rPr lang="zh-CN" altLang="zh-CN" sz="2800" b="1" dirty="0"/>
              <a:t>声誉危机的恢复工作</a:t>
            </a:r>
            <a:r>
              <a:rPr lang="en-US" altLang="zh-CN" sz="2800" b="1" dirty="0"/>
              <a:t>——</a:t>
            </a:r>
            <a:r>
              <a:rPr lang="zh-CN" altLang="zh-CN" sz="2800" b="1" dirty="0"/>
              <a:t>事后</a:t>
            </a:r>
            <a:r>
              <a:rPr lang="zh-CN" altLang="zh-CN" sz="2800" b="1" dirty="0" smtClean="0"/>
              <a:t>恢复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声誉危机过后，要</a:t>
            </a:r>
            <a:r>
              <a:rPr lang="zh-CN" altLang="zh-CN" sz="2800" dirty="0" smtClean="0"/>
              <a:t>适当</a:t>
            </a:r>
            <a:r>
              <a:rPr lang="zh-CN" altLang="zh-CN" sz="2800" dirty="0">
                <a:solidFill>
                  <a:srgbClr val="251BF7"/>
                </a:solidFill>
              </a:rPr>
              <a:t>调整管理团队</a:t>
            </a:r>
            <a:r>
              <a:rPr lang="zh-CN" altLang="zh-CN" sz="2800" dirty="0"/>
              <a:t>，启用形象良好的管理人员，给公众一个新的印象，以利于金融机构良好声誉的构建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同时</a:t>
            </a:r>
            <a:r>
              <a:rPr lang="zh-CN" altLang="zh-CN" sz="2800" dirty="0"/>
              <a:t>，金融机构可以依据危机中声誉的受损内容和程度，开展相关的</a:t>
            </a:r>
            <a:r>
              <a:rPr lang="zh-CN" altLang="zh-CN" sz="2800" dirty="0">
                <a:solidFill>
                  <a:srgbClr val="251BF7"/>
                </a:solidFill>
              </a:rPr>
              <a:t>公关活动</a:t>
            </a:r>
            <a:r>
              <a:rPr lang="zh-CN" altLang="zh-CN" sz="2800" dirty="0"/>
              <a:t>，如投放金融机构形象广告，密切与公众的联系，向公众发布金融机构全新的产品和服务计划等，以</a:t>
            </a:r>
            <a:r>
              <a:rPr lang="zh-CN" altLang="zh-CN" sz="2800" dirty="0">
                <a:solidFill>
                  <a:srgbClr val="251BF7"/>
                </a:solidFill>
              </a:rPr>
              <a:t>改变金融机构在公众中的</a:t>
            </a:r>
            <a:r>
              <a:rPr lang="zh-CN" altLang="zh-CN" sz="2800" dirty="0" smtClean="0">
                <a:solidFill>
                  <a:srgbClr val="251BF7"/>
                </a:solidFill>
              </a:rPr>
              <a:t>不良</a:t>
            </a:r>
            <a:r>
              <a:rPr lang="zh-CN" altLang="en-US" sz="2800" dirty="0">
                <a:solidFill>
                  <a:srgbClr val="251BF7"/>
                </a:solidFill>
              </a:rPr>
              <a:t>声誉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83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金融机构声誉危机管理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800" b="1" dirty="0" smtClean="0"/>
              <a:t>四</a:t>
            </a:r>
            <a:r>
              <a:rPr lang="zh-CN" altLang="zh-CN" sz="2800" b="1" dirty="0"/>
              <a:t>、声誉危机的总结——最后总结</a:t>
            </a:r>
            <a:endParaRPr lang="zh-CN" altLang="zh-CN" sz="2800" b="1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在最后的</a:t>
            </a:r>
            <a:r>
              <a:rPr lang="zh-CN" altLang="zh-CN" sz="2800" dirty="0" smtClean="0"/>
              <a:t>总结</a:t>
            </a:r>
            <a:r>
              <a:rPr lang="zh-CN" altLang="en-US" sz="2800" dirty="0"/>
              <a:t>阶段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金融机构要做到以下几点：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zh-CN" sz="2800" dirty="0" smtClean="0"/>
              <a:t>）调查</a:t>
            </a:r>
            <a:r>
              <a:rPr lang="zh-CN" altLang="zh-CN" sz="2800" dirty="0"/>
              <a:t>声誉</a:t>
            </a:r>
            <a:r>
              <a:rPr lang="zh-CN" altLang="zh-CN" sz="2800" dirty="0" smtClean="0"/>
              <a:t>危机发生</a:t>
            </a:r>
            <a:r>
              <a:rPr lang="zh-CN" altLang="zh-CN" sz="2800" dirty="0"/>
              <a:t>的</a:t>
            </a:r>
            <a:r>
              <a:rPr lang="zh-CN" altLang="zh-CN" sz="2800" dirty="0">
                <a:solidFill>
                  <a:srgbClr val="251BF7"/>
                </a:solidFill>
              </a:rPr>
              <a:t>深层次</a:t>
            </a:r>
            <a:r>
              <a:rPr lang="zh-CN" altLang="zh-CN" sz="2800" dirty="0" smtClean="0">
                <a:solidFill>
                  <a:srgbClr val="251BF7"/>
                </a:solidFill>
              </a:rPr>
              <a:t>原因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以便改进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）对比处理声誉</a:t>
            </a:r>
            <a:r>
              <a:rPr lang="zh-CN" altLang="zh-CN" sz="2800" dirty="0" smtClean="0"/>
              <a:t>危机过程</a:t>
            </a:r>
            <a:r>
              <a:rPr lang="zh-CN" altLang="zh-CN" sz="2800" dirty="0"/>
              <a:t>中各项工作的完成情况与事前制定的相关指标，</a:t>
            </a:r>
            <a:r>
              <a:rPr lang="zh-CN" altLang="zh-CN" sz="2800" dirty="0">
                <a:solidFill>
                  <a:srgbClr val="251BF7"/>
                </a:solidFill>
              </a:rPr>
              <a:t>评估有关措施的有效性</a:t>
            </a:r>
            <a:r>
              <a:rPr lang="zh-CN" altLang="zh-CN" sz="2800" dirty="0"/>
              <a:t>以及声誉</a:t>
            </a:r>
            <a:r>
              <a:rPr lang="zh-CN" altLang="zh-CN" sz="2800" dirty="0" smtClean="0"/>
              <a:t>危机</a:t>
            </a:r>
            <a:r>
              <a:rPr lang="zh-CN" altLang="zh-CN" sz="2800" dirty="0" smtClean="0">
                <a:solidFill>
                  <a:srgbClr val="251BF7"/>
                </a:solidFill>
              </a:rPr>
              <a:t>预案合理性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）针对金融机构声誉危机管理流程和预案中存在的问题，提出</a:t>
            </a:r>
            <a:r>
              <a:rPr lang="zh-CN" altLang="zh-CN" sz="2800" dirty="0">
                <a:solidFill>
                  <a:srgbClr val="251BF7"/>
                </a:solidFill>
              </a:rPr>
              <a:t>整改措施</a:t>
            </a:r>
            <a:r>
              <a:rPr lang="zh-CN" altLang="zh-CN" sz="2800" dirty="0"/>
              <a:t>，提高声誉危机管理</a:t>
            </a:r>
            <a:r>
              <a:rPr lang="zh-CN" altLang="zh-CN" sz="2800" dirty="0" smtClean="0"/>
              <a:t>水平。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）在声誉危机</a:t>
            </a:r>
            <a:r>
              <a:rPr lang="zh-CN" altLang="zh-CN" sz="2800" dirty="0" smtClean="0"/>
              <a:t>管理中</a:t>
            </a:r>
            <a:r>
              <a:rPr lang="zh-CN" altLang="zh-CN" sz="2800" dirty="0">
                <a:solidFill>
                  <a:srgbClr val="251BF7"/>
                </a:solidFill>
              </a:rPr>
              <a:t>寻找潜在的成功因素</a:t>
            </a:r>
            <a:r>
              <a:rPr lang="zh-CN" altLang="zh-CN" sz="2800" dirty="0"/>
              <a:t>，着重发挥潜在优势在新一轮危机预防中的作用，</a:t>
            </a:r>
            <a:r>
              <a:rPr lang="zh-CN" altLang="zh-CN" sz="2800" dirty="0" smtClean="0"/>
              <a:t>提高危机</a:t>
            </a:r>
            <a:r>
              <a:rPr lang="zh-CN" altLang="zh-CN" sz="2800" dirty="0"/>
              <a:t>应对能力。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本章小结</a:t>
            </a:r>
            <a:endParaRPr lang="zh-CN" altLang="en-US" sz="4000" b="1" dirty="0">
              <a:solidFill>
                <a:srgbClr val="251BF7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本章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介绍金融机构面临的声誉风险。声誉风险具有多样性、常态性、关联性、复杂性、典型性、被动性等特征。在金融实践中，政府、监管部门、客户、股东、金融同业、员工、媒体等都是金融机构声誉风险的利益相关者。从金融机构角度来看，影响其声誉的影响因素众多，既有内部因素，又有外部因素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。声誉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危机管理是指金融机构通过对所有声誉危机发生因素的预测、分析、化解、防范等而采取的行动，是声誉风险管理的延续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。可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将声誉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危机管理分为四个步骤：事前预防、事中应对、事后恢复和最后总结。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金融</a:t>
            </a:r>
            <a:r>
              <a:rPr lang="zh-CN" altLang="zh-CN" sz="2800" dirty="0"/>
              <a:t>机构是</a:t>
            </a:r>
            <a:r>
              <a:rPr lang="zh-CN" altLang="zh-CN" sz="2800" dirty="0">
                <a:solidFill>
                  <a:srgbClr val="251BF7"/>
                </a:solidFill>
              </a:rPr>
              <a:t>经营风险的特殊机构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尤其它们的大多数资金来自</a:t>
            </a:r>
            <a:r>
              <a:rPr lang="zh-CN" altLang="en-US" sz="2800" dirty="0" smtClean="0">
                <a:solidFill>
                  <a:srgbClr val="251BF7"/>
                </a:solidFill>
              </a:rPr>
              <a:t>外部借款</a:t>
            </a:r>
            <a:r>
              <a:rPr lang="zh-CN" altLang="en-US" sz="2800" dirty="0" smtClean="0"/>
              <a:t>，所以存在着相当</a:t>
            </a:r>
            <a:r>
              <a:rPr lang="zh-CN" altLang="zh-CN" sz="2800" dirty="0" smtClean="0"/>
              <a:t>的</a:t>
            </a:r>
            <a:r>
              <a:rPr lang="zh-CN" altLang="zh-CN" sz="2800" dirty="0" smtClean="0">
                <a:solidFill>
                  <a:srgbClr val="251BF7"/>
                </a:solidFill>
              </a:rPr>
              <a:t>“脆弱性”</a:t>
            </a:r>
            <a:r>
              <a:rPr lang="zh-CN" altLang="zh-CN" sz="2800" dirty="0" smtClean="0"/>
              <a:t> ，</a:t>
            </a:r>
            <a:r>
              <a:rPr lang="zh-CN" altLang="zh-CN" sz="2800" dirty="0">
                <a:solidFill>
                  <a:srgbClr val="251BF7"/>
                </a:solidFill>
              </a:rPr>
              <a:t>良好的信誉</a:t>
            </a:r>
            <a:r>
              <a:rPr lang="zh-CN" altLang="zh-CN" sz="2800" dirty="0" smtClean="0">
                <a:solidFill>
                  <a:srgbClr val="251BF7"/>
                </a:solidFill>
              </a:rPr>
              <a:t>有助于</a:t>
            </a:r>
            <a:r>
              <a:rPr lang="zh-CN" altLang="en-US" sz="2800" dirty="0" smtClean="0"/>
              <a:t>它们</a:t>
            </a:r>
            <a:r>
              <a:rPr lang="zh-CN" altLang="zh-CN" sz="2800" dirty="0" smtClean="0"/>
              <a:t>平稳</a:t>
            </a:r>
            <a:r>
              <a:rPr lang="zh-CN" altLang="zh-CN" sz="2800" dirty="0"/>
              <a:t>发展，降低</a:t>
            </a:r>
            <a:r>
              <a:rPr lang="zh-CN" altLang="zh-CN" sz="2800" dirty="0" smtClean="0"/>
              <a:t>经营</a:t>
            </a:r>
            <a:r>
              <a:rPr lang="zh-CN" altLang="en-US" sz="2800" dirty="0"/>
              <a:t>风险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</a:t>
            </a:r>
            <a:r>
              <a:rPr lang="zh-CN" altLang="en-US" sz="2800" dirty="0" smtClean="0">
                <a:solidFill>
                  <a:srgbClr val="251BF7"/>
                </a:solidFill>
              </a:rPr>
              <a:t>案例</a:t>
            </a:r>
            <a:r>
              <a:rPr lang="en-US" altLang="zh-CN" sz="2800" dirty="0" smtClean="0">
                <a:solidFill>
                  <a:srgbClr val="251BF7"/>
                </a:solidFill>
              </a:rPr>
              <a:t>7-1</a:t>
            </a:r>
            <a:r>
              <a:rPr lang="zh-CN" altLang="en-US" sz="2800" dirty="0" smtClean="0"/>
              <a:t>中的</a:t>
            </a:r>
            <a:r>
              <a:rPr lang="zh-CN" altLang="zh-CN" sz="2800" dirty="0" smtClean="0">
                <a:solidFill>
                  <a:srgbClr val="251BF7"/>
                </a:solidFill>
              </a:rPr>
              <a:t>海</a:t>
            </a:r>
            <a:r>
              <a:rPr lang="zh-CN" altLang="zh-CN" sz="2800" dirty="0">
                <a:solidFill>
                  <a:srgbClr val="251BF7"/>
                </a:solidFill>
              </a:rPr>
              <a:t>耶</a:t>
            </a:r>
            <a:r>
              <a:rPr lang="zh-CN" altLang="zh-CN" sz="2800" dirty="0" smtClean="0">
                <a:solidFill>
                  <a:srgbClr val="251BF7"/>
                </a:solidFill>
              </a:rPr>
              <a:t>斯</a:t>
            </a:r>
            <a:r>
              <a:rPr lang="zh-CN" altLang="en-US" sz="2800" dirty="0" smtClean="0"/>
              <a:t>为了从与</a:t>
            </a:r>
            <a:r>
              <a:rPr lang="en-US" altLang="zh-CN" sz="2800" dirty="0" smtClean="0"/>
              <a:t>LIBOR</a:t>
            </a:r>
            <a:r>
              <a:rPr lang="zh-CN" altLang="en-US" sz="2800" dirty="0" smtClean="0"/>
              <a:t>有关的衍生品交易中获利而</a:t>
            </a:r>
            <a:r>
              <a:rPr lang="zh-CN" altLang="en-US" sz="2800" u="sng" dirty="0" smtClean="0">
                <a:solidFill>
                  <a:srgbClr val="251BF7"/>
                </a:solidFill>
              </a:rPr>
              <a:t>间接操纵</a:t>
            </a:r>
            <a:r>
              <a:rPr lang="en-US" altLang="zh-CN" sz="2800" u="sng" dirty="0" smtClean="0">
                <a:solidFill>
                  <a:srgbClr val="251BF7"/>
                </a:solidFill>
              </a:rPr>
              <a:t>LIBOR</a:t>
            </a:r>
            <a:r>
              <a:rPr lang="zh-CN" altLang="en-US" sz="2800" u="sng" dirty="0" smtClean="0">
                <a:solidFill>
                  <a:srgbClr val="251BF7"/>
                </a:solidFill>
              </a:rPr>
              <a:t>日元利率</a:t>
            </a:r>
            <a:r>
              <a:rPr lang="zh-CN" altLang="en-US" sz="2800" dirty="0" smtClean="0"/>
              <a:t>的行为曝光，</a:t>
            </a:r>
            <a:r>
              <a:rPr lang="zh-CN" altLang="en-US" sz="2800" b="1" dirty="0" smtClean="0">
                <a:solidFill>
                  <a:srgbClr val="251BF7"/>
                </a:solidFill>
              </a:rPr>
              <a:t>揭开了相关金融机构直接或间接操纵</a:t>
            </a:r>
            <a:r>
              <a:rPr lang="en-US" altLang="zh-CN" sz="2800" b="1" dirty="0" smtClean="0">
                <a:solidFill>
                  <a:srgbClr val="251BF7"/>
                </a:solidFill>
              </a:rPr>
              <a:t>LIBOR</a:t>
            </a:r>
            <a:r>
              <a:rPr lang="zh-CN" altLang="en-US" sz="2800" b="1" dirty="0" smtClean="0">
                <a:solidFill>
                  <a:srgbClr val="251BF7"/>
                </a:solidFill>
              </a:rPr>
              <a:t>利率的丑闻</a:t>
            </a:r>
            <a:r>
              <a:rPr lang="zh-CN" altLang="en-US" sz="2800" dirty="0" smtClean="0"/>
              <a:t>。最后，致使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家金融机构遭到</a:t>
            </a:r>
            <a:r>
              <a:rPr lang="en-US" altLang="zh-CN" sz="2800" dirty="0" smtClean="0">
                <a:solidFill>
                  <a:srgbClr val="251BF7"/>
                </a:solidFill>
              </a:rPr>
              <a:t>100</a:t>
            </a:r>
            <a:r>
              <a:rPr lang="zh-CN" altLang="en-US" sz="2800" dirty="0" smtClean="0">
                <a:solidFill>
                  <a:srgbClr val="251BF7"/>
                </a:solidFill>
              </a:rPr>
              <a:t>亿美元的罚款</a:t>
            </a:r>
            <a:r>
              <a:rPr lang="zh-CN" altLang="en-US" sz="2800" dirty="0" smtClean="0"/>
              <a:t>。这使海耶斯工作的</a:t>
            </a:r>
            <a:r>
              <a:rPr lang="zh-CN" altLang="en-US" sz="2800" dirty="0" smtClean="0">
                <a:solidFill>
                  <a:srgbClr val="251BF7"/>
                </a:solidFill>
              </a:rPr>
              <a:t>瑞士银行等多家金融机构声誉受损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第七章 声誉风险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声誉风险的概念和特征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b="1" dirty="0" smtClean="0"/>
              <a:t>一、声誉风险的概念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声誉风险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是由于经营</a:t>
            </a:r>
            <a:r>
              <a:rPr lang="zh-CN" altLang="zh-CN" sz="2800" dirty="0" smtClean="0">
                <a:solidFill>
                  <a:srgbClr val="251BF7"/>
                </a:solidFill>
              </a:rPr>
              <a:t>违规</a:t>
            </a:r>
            <a:r>
              <a:rPr lang="zh-CN" altLang="zh-CN" sz="2800" dirty="0">
                <a:solidFill>
                  <a:srgbClr val="251BF7"/>
                </a:solidFill>
              </a:rPr>
              <a:t>、失误、市场表现不佳</a:t>
            </a:r>
            <a:r>
              <a:rPr lang="zh-CN" altLang="zh-CN" sz="2800" dirty="0"/>
              <a:t>等产生的负面结果，对金融机构的</a:t>
            </a:r>
            <a:r>
              <a:rPr lang="zh-CN" altLang="zh-CN" sz="2800" dirty="0">
                <a:solidFill>
                  <a:srgbClr val="251BF7"/>
                </a:solidFill>
              </a:rPr>
              <a:t>声誉造成损失</a:t>
            </a:r>
            <a:r>
              <a:rPr lang="zh-CN" altLang="zh-CN" sz="2800" dirty="0"/>
              <a:t>，进而导致金融机构的</a:t>
            </a:r>
            <a:r>
              <a:rPr lang="zh-CN" altLang="zh-CN" sz="2800" dirty="0">
                <a:solidFill>
                  <a:srgbClr val="251BF7"/>
                </a:solidFill>
              </a:rPr>
              <a:t>客户、负债、资产或利润减少的风险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dirty="0" smtClean="0"/>
              <a:t>声誉</a:t>
            </a:r>
            <a:r>
              <a:rPr lang="zh-CN" altLang="zh-CN" sz="2800" dirty="0"/>
              <a:t>风险一般是</a:t>
            </a:r>
            <a:r>
              <a:rPr lang="zh-CN" altLang="zh-CN" sz="2800" dirty="0">
                <a:solidFill>
                  <a:srgbClr val="251BF7"/>
                </a:solidFill>
              </a:rPr>
              <a:t>受其他风险影响</a:t>
            </a:r>
            <a:r>
              <a:rPr lang="zh-CN" altLang="zh-CN" sz="2800" dirty="0"/>
              <a:t>所产生的风险，它对金融机构的影响是</a:t>
            </a:r>
            <a:r>
              <a:rPr lang="zh-CN" altLang="zh-CN" sz="2800" dirty="0">
                <a:solidFill>
                  <a:srgbClr val="251BF7"/>
                </a:solidFill>
              </a:rPr>
              <a:t>巨大而深远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遭遇</a:t>
            </a:r>
            <a:r>
              <a:rPr lang="zh-CN" altLang="zh-CN" sz="2800" dirty="0"/>
              <a:t>声誉风险的金融机构在极端时可能会面临</a:t>
            </a:r>
            <a:r>
              <a:rPr lang="zh-CN" altLang="zh-CN" sz="2800" b="1" dirty="0">
                <a:solidFill>
                  <a:srgbClr val="251BF7"/>
                </a:solidFill>
              </a:rPr>
              <a:t>挤兑</a:t>
            </a:r>
            <a:r>
              <a:rPr lang="zh-CN" altLang="zh-CN" sz="2800" dirty="0"/>
              <a:t>，甚至</a:t>
            </a:r>
            <a:r>
              <a:rPr lang="zh-CN" altLang="zh-CN" sz="2800" b="1" dirty="0">
                <a:solidFill>
                  <a:srgbClr val="251BF7"/>
                </a:solidFill>
              </a:rPr>
              <a:t>被起诉</a:t>
            </a:r>
            <a:r>
              <a:rPr lang="zh-CN" altLang="zh-CN" sz="2800" dirty="0"/>
              <a:t>。</a:t>
            </a:r>
            <a:endParaRPr lang="en-US" altLang="zh-CN" sz="3000" dirty="0" smtClean="0"/>
          </a:p>
          <a:p>
            <a:pPr>
              <a:lnSpc>
                <a:spcPts val="3500"/>
              </a:lnSpc>
            </a:pPr>
            <a:endParaRPr lang="en-US" altLang="zh-CN" sz="3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声誉风险的概念和特征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二、声誉风险的特征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（一）多样性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（二）常态性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（三）关联性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（四）复杂性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（五）典型性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（六）被动性</a:t>
            </a:r>
            <a:endParaRPr lang="en-US" altLang="zh-CN" sz="3000" dirty="0" smtClean="0"/>
          </a:p>
          <a:p>
            <a:pPr>
              <a:lnSpc>
                <a:spcPts val="3500"/>
              </a:lnSpc>
            </a:pPr>
            <a:endParaRPr lang="en-US" altLang="zh-CN" sz="3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金融机构声誉风险的利益相关者</a:t>
            </a:r>
            <a:r>
              <a:rPr lang="zh-CN" altLang="zh-CN" sz="2800" b="1" dirty="0" smtClean="0"/>
              <a:t>分析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（一）政府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金融</a:t>
            </a:r>
            <a:r>
              <a:rPr lang="zh-CN" altLang="zh-CN" sz="2800" dirty="0"/>
              <a:t>体系的安全事关</a:t>
            </a:r>
            <a:r>
              <a:rPr lang="zh-CN" altLang="zh-CN" sz="2800" dirty="0">
                <a:solidFill>
                  <a:srgbClr val="251BF7"/>
                </a:solidFill>
              </a:rPr>
              <a:t>国家安全</a:t>
            </a:r>
            <a:r>
              <a:rPr lang="zh-CN" altLang="zh-CN" sz="2800" dirty="0"/>
              <a:t>，金融体系的稳定影响</a:t>
            </a:r>
            <a:r>
              <a:rPr lang="zh-CN" altLang="zh-CN" sz="2800" dirty="0">
                <a:solidFill>
                  <a:srgbClr val="251BF7"/>
                </a:solidFill>
              </a:rPr>
              <a:t>国家的稳定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另外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251BF7"/>
                </a:solidFill>
              </a:rPr>
              <a:t>金融机构的发展离不开政府</a:t>
            </a:r>
            <a:r>
              <a:rPr lang="zh-CN" altLang="zh-CN" sz="2800" dirty="0"/>
              <a:t>的支持，尤其是在成立初期和经营困难时期更需要政府的扶持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同时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251BF7"/>
                </a:solidFill>
              </a:rPr>
              <a:t>金融机构必须严格遵守政府制定</a:t>
            </a:r>
            <a:r>
              <a:rPr lang="zh-CN" altLang="zh-CN" sz="2800" dirty="0"/>
              <a:t>的各项规章制度</a:t>
            </a:r>
            <a:endParaRPr lang="en-US" altLang="zh-CN" sz="3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金融机构声誉风险的利益相关者</a:t>
            </a:r>
            <a:r>
              <a:rPr lang="zh-CN" altLang="zh-CN" sz="2800" b="1" dirty="0" smtClean="0"/>
              <a:t>分析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（二）监管部门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中国</a:t>
            </a:r>
            <a:r>
              <a:rPr lang="zh-CN" altLang="zh-CN" sz="2800" dirty="0"/>
              <a:t>银保监会、中国人民银行等监管部门扮演的是广大投资者的利益代表和身处</a:t>
            </a:r>
            <a:r>
              <a:rPr lang="zh-CN" altLang="zh-CN" sz="2800" dirty="0">
                <a:solidFill>
                  <a:srgbClr val="251BF7"/>
                </a:solidFill>
              </a:rPr>
              <a:t>第三方的公正管理者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要求</a:t>
            </a:r>
            <a:r>
              <a:rPr lang="zh-CN" altLang="zh-CN" sz="2800" dirty="0">
                <a:solidFill>
                  <a:srgbClr val="251BF7"/>
                </a:solidFill>
              </a:rPr>
              <a:t>金融机构加强与监管部门的沟通、联系</a:t>
            </a:r>
            <a:r>
              <a:rPr lang="zh-CN" altLang="zh-CN" sz="2800" dirty="0"/>
              <a:t>，主动配合监管部门</a:t>
            </a:r>
            <a:r>
              <a:rPr lang="zh-CN" altLang="zh-CN" sz="2800" dirty="0">
                <a:solidFill>
                  <a:srgbClr val="251BF7"/>
                </a:solidFill>
              </a:rPr>
              <a:t>披露自身的基本情况和基本</a:t>
            </a:r>
            <a:r>
              <a:rPr lang="zh-CN" altLang="zh-CN" sz="2800" dirty="0" smtClean="0">
                <a:solidFill>
                  <a:srgbClr val="251BF7"/>
                </a:solidFill>
              </a:rPr>
              <a:t>信息</a:t>
            </a:r>
            <a:r>
              <a:rPr lang="zh-CN" altLang="zh-CN" sz="2800" dirty="0" smtClean="0"/>
              <a:t>，</a:t>
            </a:r>
            <a:r>
              <a:rPr lang="zh-CN" altLang="zh-CN" sz="2800" dirty="0">
                <a:solidFill>
                  <a:srgbClr val="251BF7"/>
                </a:solidFill>
              </a:rPr>
              <a:t>增强金融投资者的</a:t>
            </a:r>
            <a:r>
              <a:rPr lang="zh-CN" altLang="zh-CN" sz="2800" dirty="0" smtClean="0">
                <a:solidFill>
                  <a:srgbClr val="251BF7"/>
                </a:solidFill>
              </a:rPr>
              <a:t>信心</a:t>
            </a:r>
            <a:r>
              <a:rPr lang="zh-CN" altLang="zh-CN" sz="2800" dirty="0" smtClean="0"/>
              <a:t>，实现</a:t>
            </a:r>
            <a:r>
              <a:rPr lang="zh-CN" altLang="zh-CN" sz="2800" dirty="0"/>
              <a:t>整个金融稳定的目的。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金融机构声誉风险的利益相关者</a:t>
            </a:r>
            <a:r>
              <a:rPr lang="zh-CN" altLang="zh-CN" sz="2800" b="1" dirty="0" smtClean="0"/>
              <a:t>分析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（三）客户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客户</a:t>
            </a:r>
            <a:r>
              <a:rPr lang="zh-CN" altLang="zh-CN" sz="2800" dirty="0"/>
              <a:t>既有可能是金融机构资金的</a:t>
            </a:r>
            <a:r>
              <a:rPr lang="zh-CN" altLang="zh-CN" sz="2800" dirty="0">
                <a:solidFill>
                  <a:srgbClr val="251BF7"/>
                </a:solidFill>
              </a:rPr>
              <a:t>供给者</a:t>
            </a:r>
            <a:r>
              <a:rPr lang="zh-CN" altLang="zh-CN" sz="2800" dirty="0"/>
              <a:t>，也有可能是金融机构产品和服务的</a:t>
            </a:r>
            <a:r>
              <a:rPr lang="zh-CN" altLang="zh-CN" sz="2800" dirty="0">
                <a:solidFill>
                  <a:srgbClr val="251BF7"/>
                </a:solidFill>
              </a:rPr>
              <a:t>需求者</a:t>
            </a:r>
            <a:r>
              <a:rPr lang="zh-CN" altLang="zh-CN" sz="2800" dirty="0" smtClean="0"/>
              <a:t>。金融</a:t>
            </a:r>
            <a:r>
              <a:rPr lang="zh-CN" altLang="zh-CN" sz="2800" dirty="0"/>
              <a:t>机构对客户吸引力的大小，很大程度上取决于</a:t>
            </a:r>
            <a:r>
              <a:rPr lang="zh-CN" altLang="zh-CN" sz="2800" dirty="0">
                <a:solidFill>
                  <a:srgbClr val="251BF7"/>
                </a:solidFill>
              </a:rPr>
              <a:t>金融机构声誉</a:t>
            </a:r>
            <a:r>
              <a:rPr lang="zh-CN" altLang="zh-CN" sz="2800" dirty="0"/>
              <a:t>的好坏</a:t>
            </a:r>
            <a:r>
              <a:rPr lang="zh-CN" altLang="zh-CN" sz="2800" dirty="0" smtClean="0"/>
              <a:t>。良好</a:t>
            </a:r>
            <a:r>
              <a:rPr lang="zh-CN" altLang="zh-CN" sz="2800" dirty="0"/>
              <a:t>的声誉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能</a:t>
            </a:r>
            <a:r>
              <a:rPr lang="zh-CN" altLang="zh-CN" sz="2800" dirty="0" smtClean="0"/>
              <a:t>吸引</a:t>
            </a:r>
            <a:r>
              <a:rPr lang="zh-CN" altLang="zh-CN" sz="2800" dirty="0"/>
              <a:t>更多的客户</a:t>
            </a:r>
            <a:r>
              <a:rPr lang="zh-CN" altLang="zh-CN" sz="2800" dirty="0" smtClean="0"/>
              <a:t>，实现</a:t>
            </a:r>
            <a:r>
              <a:rPr lang="zh-CN" altLang="zh-CN" sz="2800" dirty="0" smtClean="0">
                <a:solidFill>
                  <a:srgbClr val="251BF7"/>
                </a:solidFill>
              </a:rPr>
              <a:t>丰厚</a:t>
            </a:r>
            <a:r>
              <a:rPr lang="zh-CN" altLang="zh-CN" sz="2800" dirty="0">
                <a:solidFill>
                  <a:srgbClr val="251BF7"/>
                </a:solidFill>
              </a:rPr>
              <a:t>的</a:t>
            </a:r>
            <a:r>
              <a:rPr lang="zh-CN" altLang="zh-CN" sz="2800" dirty="0" smtClean="0">
                <a:solidFill>
                  <a:srgbClr val="251BF7"/>
                </a:solidFill>
              </a:rPr>
              <a:t>利润</a:t>
            </a:r>
            <a:r>
              <a:rPr lang="zh-CN" altLang="zh-CN" sz="2800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第</a:t>
            </a:r>
            <a:r>
              <a:rPr lang="zh-CN" altLang="en-US" sz="4000" b="1" dirty="0">
                <a:solidFill>
                  <a:srgbClr val="251BF7"/>
                </a:solidFill>
                <a:sym typeface="+mn-ea"/>
              </a:rPr>
              <a:t>七</a:t>
            </a:r>
            <a:r>
              <a:rPr lang="zh-CN" altLang="en-US" sz="4000" b="1" dirty="0" smtClean="0">
                <a:solidFill>
                  <a:srgbClr val="251BF7"/>
                </a:solidFill>
                <a:sym typeface="+mn-ea"/>
              </a:rPr>
              <a:t>章 声誉风险</a:t>
            </a:r>
            <a:endParaRPr lang="zh-CN" altLang="en-US" sz="4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声誉风险的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影响因素及预警指标设计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/>
              <a:t>一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金融机构声誉风险的利益相关者</a:t>
            </a:r>
            <a:r>
              <a:rPr lang="zh-CN" altLang="zh-CN" sz="2800" b="1" dirty="0" smtClean="0"/>
              <a:t>分析</a:t>
            </a:r>
            <a:endParaRPr lang="en-US" altLang="zh-CN" sz="2800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/>
              <a:t>（四）股东</a:t>
            </a:r>
            <a:endParaRPr lang="en-US" altLang="zh-CN" sz="2800" b="1" dirty="0" smtClean="0"/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股东</a:t>
            </a:r>
            <a:r>
              <a:rPr lang="zh-CN" altLang="zh-CN" sz="2800" dirty="0"/>
              <a:t>是金融机构的</a:t>
            </a:r>
            <a:r>
              <a:rPr lang="zh-CN" altLang="zh-CN" sz="2800" dirty="0">
                <a:solidFill>
                  <a:srgbClr val="251BF7"/>
                </a:solidFill>
              </a:rPr>
              <a:t>出资人</a:t>
            </a:r>
            <a:r>
              <a:rPr lang="zh-CN" altLang="zh-CN" sz="2800" dirty="0"/>
              <a:t>，享有收益的</a:t>
            </a:r>
            <a:r>
              <a:rPr lang="zh-CN" altLang="zh-CN" sz="2800" dirty="0">
                <a:solidFill>
                  <a:srgbClr val="251BF7"/>
                </a:solidFill>
              </a:rPr>
              <a:t>分配权</a:t>
            </a:r>
            <a:r>
              <a:rPr lang="zh-CN" altLang="zh-CN" sz="2800" dirty="0"/>
              <a:t>。一方面，金融机构经营的好坏直接影响股东的</a:t>
            </a:r>
            <a:r>
              <a:rPr lang="zh-CN" altLang="zh-CN" sz="2800" dirty="0" smtClean="0"/>
              <a:t>收益</a:t>
            </a:r>
            <a:r>
              <a:rPr lang="zh-CN" altLang="en-US" sz="2800" dirty="0" smtClean="0"/>
              <a:t>。</a:t>
            </a:r>
            <a:r>
              <a:rPr lang="zh-CN" altLang="zh-CN" sz="2800" dirty="0" smtClean="0"/>
              <a:t>另外</a:t>
            </a:r>
            <a:r>
              <a:rPr lang="zh-CN" altLang="zh-CN" sz="2800" dirty="0"/>
              <a:t>，股东</a:t>
            </a:r>
            <a:r>
              <a:rPr lang="zh-CN" altLang="zh-CN" sz="2800" dirty="0">
                <a:solidFill>
                  <a:srgbClr val="251BF7"/>
                </a:solidFill>
              </a:rPr>
              <a:t>收益的好坏</a:t>
            </a:r>
            <a:r>
              <a:rPr lang="zh-CN" altLang="zh-CN" sz="2800" dirty="0"/>
              <a:t>又会影响股东的</a:t>
            </a:r>
            <a:r>
              <a:rPr lang="zh-CN" altLang="zh-CN" sz="2800" dirty="0">
                <a:solidFill>
                  <a:srgbClr val="251BF7"/>
                </a:solidFill>
              </a:rPr>
              <a:t>信心</a:t>
            </a:r>
            <a:r>
              <a:rPr lang="zh-CN" altLang="zh-CN" sz="2800" dirty="0"/>
              <a:t>，影响股东对金融</a:t>
            </a:r>
            <a:r>
              <a:rPr lang="zh-CN" altLang="zh-CN" sz="2800" dirty="0" smtClean="0"/>
              <a:t>机构</a:t>
            </a:r>
            <a:r>
              <a:rPr lang="zh-CN" altLang="en-US" sz="2800" dirty="0" smtClean="0">
                <a:solidFill>
                  <a:srgbClr val="251BF7"/>
                </a:solidFill>
              </a:rPr>
              <a:t>声誉</a:t>
            </a:r>
            <a:r>
              <a:rPr lang="zh-CN" altLang="en-US" sz="2800" dirty="0" smtClean="0"/>
              <a:t>的评价</a:t>
            </a:r>
            <a:r>
              <a:rPr lang="zh-CN" altLang="zh-CN" sz="2800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c068eb0a-be2f-4cd9-b937-19006b42b30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3754</Words>
  <Application>WPS 演示</Application>
  <PresentationFormat>全屏显示(4:3)</PresentationFormat>
  <Paragraphs>222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方正粗黑宋简体</vt:lpstr>
      <vt:lpstr>楷体</vt:lpstr>
      <vt:lpstr>Calibri</vt:lpstr>
      <vt:lpstr>微软雅黑</vt:lpstr>
      <vt:lpstr>Arial Unicode MS</vt:lpstr>
      <vt:lpstr>Office 主题</vt:lpstr>
      <vt:lpstr>《金融风险概论》  第七章 声誉风险 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第七章 声誉风险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《金融风险概论》  第一章 金融风险概述 </dc:title>
  <dc:creator>win</dc:creator>
  <cp:lastModifiedBy>jsb</cp:lastModifiedBy>
  <cp:revision>67</cp:revision>
  <dcterms:created xsi:type="dcterms:W3CDTF">2019-07-21T15:19:00Z</dcterms:created>
  <dcterms:modified xsi:type="dcterms:W3CDTF">2019-08-09T06:27:16Z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