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6" r:id="rId7"/>
    <p:sldId id="342" r:id="rId8"/>
    <p:sldId id="343" r:id="rId9"/>
    <p:sldId id="344" r:id="rId10"/>
    <p:sldId id="345" r:id="rId11"/>
    <p:sldId id="346" r:id="rId12"/>
    <p:sldId id="347" r:id="rId13"/>
    <p:sldId id="348" r:id="rId14"/>
    <p:sldId id="349" r:id="rId15"/>
    <p:sldId id="350" r:id="rId16"/>
    <p:sldId id="339" r:id="rId17"/>
    <p:sldId id="351" r:id="rId18"/>
    <p:sldId id="352" r:id="rId19"/>
    <p:sldId id="340" r:id="rId20"/>
    <p:sldId id="355" r:id="rId21"/>
    <p:sldId id="356" r:id="rId22"/>
    <p:sldId id="357" r:id="rId23"/>
    <p:sldId id="358" r:id="rId24"/>
    <p:sldId id="359" r:id="rId25"/>
    <p:sldId id="354" r:id="rId26"/>
    <p:sldId id="353" r:id="rId27"/>
    <p:sldId id="360" r:id="rId28"/>
    <p:sldId id="361" r:id="rId29"/>
    <p:sldId id="334" r:id="rId30"/>
    <p:sldId id="363" r:id="rId31"/>
    <p:sldId id="362" r:id="rId32"/>
    <p:sldId id="367" r:id="rId33"/>
    <p:sldId id="364" r:id="rId34"/>
    <p:sldId id="365" r:id="rId35"/>
    <p:sldId id="366" r:id="rId36"/>
    <p:sldId id="368" r:id="rId37"/>
    <p:sldId id="373" r:id="rId38"/>
    <p:sldId id="374" r:id="rId39"/>
    <p:sldId id="369" r:id="rId40"/>
    <p:sldId id="370" r:id="rId41"/>
    <p:sldId id="375" r:id="rId42"/>
    <p:sldId id="371" r:id="rId43"/>
  </p:sldIdLst>
  <p:sldSz cx="9144000" cy="6858000" type="screen4x3"/>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br>
              <a:rPr lang="en-US" altLang="zh-CN" dirty="0" smtClean="0"/>
            </a:br>
            <a:r>
              <a:rPr lang="zh-CN" altLang="en-US" b="1" dirty="0" smtClean="0">
                <a:solidFill>
                  <a:srgbClr val="251BF7"/>
                </a:solidFill>
              </a:rPr>
              <a:t>第三章  汇率风险 </a:t>
            </a:r>
            <a:endParaRPr lang="zh-CN" altLang="en-US" b="1" dirty="0">
              <a:solidFill>
                <a:srgbClr val="251BF7"/>
              </a:solidFill>
            </a:endParaRPr>
          </a:p>
        </p:txBody>
      </p:sp>
      <p:sp>
        <p:nvSpPr>
          <p:cNvPr id="3" name="副标题 2"/>
          <p:cNvSpPr>
            <a:spLocks noGrp="1"/>
          </p:cNvSpPr>
          <p:nvPr>
            <p:ph type="subTitle" idx="1"/>
          </p:nvPr>
        </p:nvSpPr>
        <p:spPr>
          <a:xfrm>
            <a:off x="1115616" y="2924944"/>
            <a:ext cx="7344816" cy="2713856"/>
          </a:xfrm>
        </p:spPr>
        <p:txBody>
          <a:bodyPr>
            <a:normAutofit/>
          </a:bodyPr>
          <a:lstStyle/>
          <a:p>
            <a:pPr algn="l"/>
            <a:r>
              <a:rPr lang="zh-CN" altLang="en-US" b="1" dirty="0" smtClean="0">
                <a:solidFill>
                  <a:schemeClr val="tx1"/>
                </a:solidFill>
                <a:latin typeface="楷体" panose="02010609060101010101" pitchFamily="49" charset="-122"/>
                <a:ea typeface="楷体" panose="02010609060101010101" pitchFamily="49" charset="-122"/>
              </a:rPr>
              <a:t>学习目标</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a:t>
            </a:r>
            <a:r>
              <a:rPr lang="zh-CN" altLang="en-US" b="1" dirty="0">
                <a:solidFill>
                  <a:schemeClr val="tx1"/>
                </a:solidFill>
                <a:latin typeface="楷体" panose="02010609060101010101" pitchFamily="49" charset="-122"/>
                <a:ea typeface="楷体" panose="02010609060101010101" pitchFamily="49" charset="-122"/>
              </a:rPr>
              <a:t>汇</a:t>
            </a:r>
            <a:r>
              <a:rPr lang="zh-CN" altLang="en-US" b="1" dirty="0" smtClean="0">
                <a:solidFill>
                  <a:schemeClr val="tx1"/>
                </a:solidFill>
                <a:latin typeface="楷体" panose="02010609060101010101" pitchFamily="49" charset="-122"/>
                <a:ea typeface="楷体" panose="02010609060101010101" pitchFamily="49" charset="-122"/>
              </a:rPr>
              <a:t>率风险</a:t>
            </a:r>
            <a:r>
              <a:rPr lang="zh-CN" altLang="en-US" b="1" dirty="0" smtClean="0">
                <a:solidFill>
                  <a:srgbClr val="251BF7"/>
                </a:solidFill>
                <a:latin typeface="楷体" panose="02010609060101010101" pitchFamily="49" charset="-122"/>
                <a:ea typeface="楷体" panose="02010609060101010101" pitchFamily="49" charset="-122"/>
              </a:rPr>
              <a:t>概述</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第二</a:t>
            </a:r>
            <a:r>
              <a:rPr lang="zh-CN" altLang="en-US" b="1" dirty="0" smtClean="0">
                <a:solidFill>
                  <a:schemeClr val="tx1"/>
                </a:solidFill>
                <a:latin typeface="楷体" panose="02010609060101010101" pitchFamily="49" charset="-122"/>
                <a:ea typeface="楷体" panose="02010609060101010101" pitchFamily="49" charset="-122"/>
              </a:rPr>
              <a:t>节 汇率</a:t>
            </a:r>
            <a:r>
              <a:rPr lang="zh-CN" altLang="en-US" b="1" dirty="0">
                <a:solidFill>
                  <a:schemeClr val="tx1"/>
                </a:solidFill>
                <a:latin typeface="楷体" panose="02010609060101010101" pitchFamily="49" charset="-122"/>
                <a:ea typeface="楷体" panose="02010609060101010101" pitchFamily="49" charset="-122"/>
              </a:rPr>
              <a:t>风险暴露的</a:t>
            </a:r>
            <a:r>
              <a:rPr lang="zh-CN" altLang="en-US" b="1" dirty="0">
                <a:solidFill>
                  <a:srgbClr val="251BF7"/>
                </a:solidFill>
                <a:latin typeface="楷体" panose="02010609060101010101" pitchFamily="49" charset="-122"/>
                <a:ea typeface="楷体" panose="02010609060101010101" pitchFamily="49" charset="-122"/>
              </a:rPr>
              <a:t>类型</a:t>
            </a:r>
            <a:r>
              <a:rPr lang="zh-CN" altLang="en-US" b="1" dirty="0" smtClean="0">
                <a:solidFill>
                  <a:schemeClr val="tx1"/>
                </a:solidFill>
                <a:latin typeface="楷体" panose="02010609060101010101" pitchFamily="49" charset="-122"/>
                <a:ea typeface="楷体" panose="02010609060101010101" pitchFamily="49" charset="-122"/>
              </a:rPr>
              <a:t>和</a:t>
            </a:r>
            <a:r>
              <a:rPr lang="zh-CN" altLang="en-US" b="1" dirty="0" smtClean="0">
                <a:solidFill>
                  <a:srgbClr val="251BF7"/>
                </a:solidFill>
                <a:latin typeface="楷体" panose="02010609060101010101" pitchFamily="49" charset="-122"/>
                <a:ea typeface="楷体" panose="02010609060101010101" pitchFamily="49" charset="-122"/>
              </a:rPr>
              <a:t>管理</a:t>
            </a:r>
            <a:r>
              <a:rPr lang="zh-CN" altLang="en-US" b="1" dirty="0">
                <a:solidFill>
                  <a:srgbClr val="251BF7"/>
                </a:solidFill>
                <a:latin typeface="楷体" panose="02010609060101010101" pitchFamily="49" charset="-122"/>
                <a:ea typeface="楷体" panose="02010609060101010101" pitchFamily="49" charset="-122"/>
              </a:rPr>
              <a:t>策略</a:t>
            </a:r>
            <a:endParaRPr lang="en-US" altLang="zh-CN" b="1" dirty="0" smtClean="0">
              <a:solidFill>
                <a:srgbClr val="251BF7"/>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第三</a:t>
            </a:r>
            <a:r>
              <a:rPr lang="zh-CN" altLang="en-US" b="1" dirty="0" smtClean="0">
                <a:solidFill>
                  <a:schemeClr val="tx1"/>
                </a:solidFill>
                <a:latin typeface="楷体" panose="02010609060101010101" pitchFamily="49" charset="-122"/>
                <a:ea typeface="楷体" panose="02010609060101010101" pitchFamily="49" charset="-122"/>
              </a:rPr>
              <a:t>节 汇率</a:t>
            </a:r>
            <a:r>
              <a:rPr lang="zh-CN" altLang="en-US" b="1" dirty="0">
                <a:solidFill>
                  <a:schemeClr val="tx1"/>
                </a:solidFill>
                <a:latin typeface="楷体" panose="02010609060101010101" pitchFamily="49" charset="-122"/>
                <a:ea typeface="楷体" panose="02010609060101010101" pitchFamily="49" charset="-122"/>
              </a:rPr>
              <a:t>风险</a:t>
            </a:r>
            <a:r>
              <a:rPr lang="zh-CN" altLang="en-US" b="1" dirty="0" smtClean="0">
                <a:solidFill>
                  <a:srgbClr val="251BF7"/>
                </a:solidFill>
                <a:latin typeface="楷体" panose="02010609060101010101" pitchFamily="49" charset="-122"/>
                <a:ea typeface="楷体" panose="02010609060101010101" pitchFamily="49" charset="-122"/>
              </a:rPr>
              <a:t>管理工具</a:t>
            </a:r>
            <a:endParaRPr lang="en-US" altLang="zh-CN" b="1" dirty="0" smtClean="0">
              <a:solidFill>
                <a:srgbClr val="251BF7"/>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t>（一）</a:t>
            </a:r>
            <a:r>
              <a:rPr lang="zh-CN" altLang="zh-CN" sz="2800" b="1" dirty="0" smtClean="0"/>
              <a:t>交易</a:t>
            </a:r>
            <a:r>
              <a:rPr lang="zh-CN" altLang="zh-CN" sz="2800" b="1" dirty="0"/>
              <a:t>风险</a:t>
            </a:r>
            <a:r>
              <a:rPr lang="zh-CN" altLang="zh-CN" sz="2800" b="1" dirty="0" smtClean="0"/>
              <a:t>暴露</a:t>
            </a:r>
            <a:endParaRPr lang="en-US" altLang="zh-CN" sz="2800" b="1" dirty="0" smtClean="0"/>
          </a:p>
          <a:p>
            <a:pPr marL="0" indent="0">
              <a:buNone/>
            </a:pPr>
            <a:r>
              <a:rPr lang="en-US" altLang="zh-CN" sz="2800" dirty="0" smtClean="0"/>
              <a:t>    </a:t>
            </a:r>
            <a:r>
              <a:rPr lang="zh-CN" altLang="zh-CN" sz="2800" dirty="0" smtClean="0"/>
              <a:t>交易</a:t>
            </a:r>
            <a:r>
              <a:rPr lang="zh-CN" altLang="zh-CN" sz="2800" dirty="0"/>
              <a:t>风险</a:t>
            </a:r>
            <a:r>
              <a:rPr lang="zh-CN" altLang="zh-CN" sz="2800" b="1" u="sng" dirty="0">
                <a:solidFill>
                  <a:srgbClr val="251BF7"/>
                </a:solidFill>
              </a:rPr>
              <a:t>暴露大小由</a:t>
            </a:r>
            <a:r>
              <a:rPr lang="zh-CN" altLang="zh-CN" sz="2800" b="1" u="sng" dirty="0" smtClean="0">
                <a:solidFill>
                  <a:srgbClr val="251BF7"/>
                </a:solidFill>
              </a:rPr>
              <a:t>以下</a:t>
            </a:r>
            <a:r>
              <a:rPr lang="zh-CN" altLang="en-US" sz="2800" b="1" u="sng" dirty="0" smtClean="0">
                <a:solidFill>
                  <a:srgbClr val="251BF7"/>
                </a:solidFill>
              </a:rPr>
              <a:t>三</a:t>
            </a:r>
            <a:r>
              <a:rPr lang="zh-CN" altLang="zh-CN" sz="2800" b="1" u="sng" dirty="0" smtClean="0">
                <a:solidFill>
                  <a:srgbClr val="251BF7"/>
                </a:solidFill>
              </a:rPr>
              <a:t>个</a:t>
            </a:r>
            <a:r>
              <a:rPr lang="zh-CN" altLang="zh-CN" sz="2800" b="1" u="sng" dirty="0">
                <a:solidFill>
                  <a:srgbClr val="251BF7"/>
                </a:solidFill>
              </a:rPr>
              <a:t>因素决定</a:t>
            </a:r>
            <a:r>
              <a:rPr lang="zh-CN" altLang="zh-CN" sz="2800" dirty="0"/>
              <a:t>：</a:t>
            </a:r>
            <a:endParaRPr lang="zh-CN" altLang="zh-CN" sz="2800" dirty="0"/>
          </a:p>
          <a:p>
            <a:pPr marL="0" indent="0">
              <a:buNone/>
            </a:pPr>
            <a:r>
              <a:rPr lang="en-US" altLang="zh-CN" sz="2800" b="1" dirty="0" smtClean="0"/>
              <a:t>    1</a:t>
            </a:r>
            <a:r>
              <a:rPr lang="en-US" altLang="zh-CN" sz="2800" b="1" dirty="0"/>
              <a:t>. </a:t>
            </a:r>
            <a:r>
              <a:rPr lang="zh-CN" altLang="zh-CN" sz="2800" b="1" dirty="0"/>
              <a:t>交易金额规模</a:t>
            </a:r>
            <a:endParaRPr lang="zh-CN" altLang="zh-CN" sz="2800" dirty="0"/>
          </a:p>
          <a:p>
            <a:pPr marL="0" indent="0">
              <a:buNone/>
            </a:pPr>
            <a:r>
              <a:rPr lang="en-US" altLang="zh-CN" sz="2800" dirty="0" smtClean="0"/>
              <a:t>    </a:t>
            </a:r>
            <a:r>
              <a:rPr lang="zh-CN" altLang="zh-CN" sz="2800" dirty="0" smtClean="0"/>
              <a:t>交易</a:t>
            </a:r>
            <a:r>
              <a:rPr lang="zh-CN" altLang="zh-CN" sz="2800" dirty="0"/>
              <a:t>金额规模的大小直接决定交易风险暴露水平。签订</a:t>
            </a:r>
            <a:r>
              <a:rPr lang="zh-CN" altLang="zh-CN" sz="2800" dirty="0">
                <a:solidFill>
                  <a:srgbClr val="251BF7"/>
                </a:solidFill>
              </a:rPr>
              <a:t>合同金额</a:t>
            </a:r>
            <a:r>
              <a:rPr lang="zh-CN" altLang="zh-CN" sz="2800" dirty="0" smtClean="0">
                <a:solidFill>
                  <a:srgbClr val="251BF7"/>
                </a:solidFill>
              </a:rPr>
              <a:t>越</a:t>
            </a:r>
            <a:r>
              <a:rPr lang="zh-CN" altLang="en-US" sz="2800" dirty="0" smtClean="0">
                <a:solidFill>
                  <a:srgbClr val="251BF7"/>
                </a:solidFill>
              </a:rPr>
              <a:t>大</a:t>
            </a:r>
            <a:r>
              <a:rPr lang="zh-CN" altLang="zh-CN" sz="2800" dirty="0" smtClean="0"/>
              <a:t>，</a:t>
            </a:r>
            <a:r>
              <a:rPr lang="zh-CN" altLang="zh-CN" sz="2800" dirty="0"/>
              <a:t>未来收付外汇的数额就越多，</a:t>
            </a:r>
            <a:r>
              <a:rPr lang="zh-CN" altLang="zh-CN" sz="2800" dirty="0">
                <a:solidFill>
                  <a:srgbClr val="251BF7"/>
                </a:solidFill>
              </a:rPr>
              <a:t>风险也就越</a:t>
            </a:r>
            <a:r>
              <a:rPr lang="zh-CN" altLang="zh-CN" sz="2800" dirty="0" smtClean="0">
                <a:solidFill>
                  <a:srgbClr val="251BF7"/>
                </a:solidFill>
              </a:rPr>
              <a:t>大</a:t>
            </a:r>
            <a:r>
              <a:rPr lang="zh-CN" altLang="en-US" sz="2800" dirty="0" smtClean="0"/>
              <a:t>。所以，应做远期或期货交易来</a:t>
            </a:r>
            <a:r>
              <a:rPr lang="zh-CN" altLang="en-US" sz="2800" dirty="0" smtClean="0">
                <a:solidFill>
                  <a:srgbClr val="251BF7"/>
                </a:solidFill>
              </a:rPr>
              <a:t>保值</a:t>
            </a:r>
            <a:r>
              <a:rPr lang="zh-CN" altLang="en-US" sz="2800" dirty="0" smtClean="0"/>
              <a:t>，如在案例</a:t>
            </a:r>
            <a:r>
              <a:rPr lang="en-US" altLang="zh-CN" sz="2800" dirty="0" smtClean="0"/>
              <a:t>3-2</a:t>
            </a:r>
            <a:r>
              <a:rPr lang="zh-CN" altLang="en-US" sz="2800" dirty="0" smtClean="0"/>
              <a:t>中</a:t>
            </a:r>
            <a:r>
              <a:rPr lang="zh-CN" altLang="zh-CN" sz="2800" dirty="0" smtClean="0"/>
              <a:t>日本铃木公司</a:t>
            </a:r>
            <a:r>
              <a:rPr lang="zh-CN" altLang="en-US" sz="2800" dirty="0" smtClean="0"/>
              <a:t>购买瑞士法郎</a:t>
            </a:r>
            <a:r>
              <a:rPr lang="zh-CN" altLang="zh-CN" sz="2800" dirty="0" smtClean="0"/>
              <a:t>期权合约</a:t>
            </a:r>
            <a:r>
              <a:rPr lang="zh-CN" altLang="en-US" sz="2800" dirty="0" smtClean="0"/>
              <a:t>保值应付款。</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t>（一）</a:t>
            </a:r>
            <a:r>
              <a:rPr lang="zh-CN" altLang="zh-CN" sz="2800" b="1" dirty="0" smtClean="0"/>
              <a:t>交易</a:t>
            </a:r>
            <a:r>
              <a:rPr lang="zh-CN" altLang="zh-CN" sz="2800" b="1" dirty="0"/>
              <a:t>风险</a:t>
            </a:r>
            <a:r>
              <a:rPr lang="zh-CN" altLang="zh-CN" sz="2800" b="1" dirty="0" smtClean="0"/>
              <a:t>暴露</a:t>
            </a:r>
            <a:endParaRPr lang="en-US" altLang="zh-CN" sz="2800" b="1" dirty="0" smtClean="0"/>
          </a:p>
          <a:p>
            <a:pPr marL="0" indent="0">
              <a:buNone/>
            </a:pPr>
            <a:r>
              <a:rPr lang="en-US" altLang="zh-CN" sz="2800" dirty="0" smtClean="0"/>
              <a:t>    </a:t>
            </a:r>
            <a:r>
              <a:rPr lang="zh-CN" altLang="zh-CN" sz="2800" dirty="0" smtClean="0"/>
              <a:t>交易</a:t>
            </a:r>
            <a:r>
              <a:rPr lang="zh-CN" altLang="zh-CN" sz="2800" dirty="0"/>
              <a:t>风险暴露大小由</a:t>
            </a:r>
            <a:r>
              <a:rPr lang="zh-CN" altLang="zh-CN" sz="2800" dirty="0" smtClean="0"/>
              <a:t>以下</a:t>
            </a:r>
            <a:r>
              <a:rPr lang="zh-CN" altLang="en-US" sz="2800" dirty="0" smtClean="0"/>
              <a:t>三</a:t>
            </a:r>
            <a:r>
              <a:rPr lang="zh-CN" altLang="zh-CN" sz="2800" dirty="0" smtClean="0"/>
              <a:t>个</a:t>
            </a:r>
            <a:r>
              <a:rPr lang="zh-CN" altLang="zh-CN" sz="2800" dirty="0"/>
              <a:t>因素决定：</a:t>
            </a:r>
            <a:endParaRPr lang="zh-CN" altLang="zh-CN" sz="2800" dirty="0"/>
          </a:p>
          <a:p>
            <a:pPr marL="0" indent="0">
              <a:buNone/>
            </a:pPr>
            <a:r>
              <a:rPr lang="en-US" altLang="zh-CN" sz="2800" b="1" dirty="0" smtClean="0"/>
              <a:t>    2. </a:t>
            </a:r>
            <a:r>
              <a:rPr lang="zh-CN" altLang="en-US" sz="2800" b="1" dirty="0" smtClean="0"/>
              <a:t>外汇交割时间</a:t>
            </a:r>
            <a:endParaRPr lang="en-US" altLang="zh-CN" sz="2800" b="1" dirty="0" smtClean="0"/>
          </a:p>
          <a:p>
            <a:pPr marL="0" indent="0">
              <a:buNone/>
            </a:pPr>
            <a:r>
              <a:rPr lang="en-US" altLang="zh-CN" sz="2800" dirty="0" smtClean="0"/>
              <a:t>    </a:t>
            </a:r>
            <a:r>
              <a:rPr lang="zh-CN" altLang="zh-CN" sz="2800" dirty="0" smtClean="0"/>
              <a:t>从</a:t>
            </a:r>
            <a:r>
              <a:rPr lang="zh-CN" altLang="zh-CN" sz="2800" dirty="0"/>
              <a:t>合同签订到外汇最后交割，</a:t>
            </a:r>
            <a:r>
              <a:rPr lang="zh-CN" altLang="zh-CN" sz="2800" dirty="0">
                <a:solidFill>
                  <a:srgbClr val="251BF7"/>
                </a:solidFill>
              </a:rPr>
              <a:t>时间间隔越长</a:t>
            </a:r>
            <a:r>
              <a:rPr lang="zh-CN" altLang="zh-CN" sz="2800" dirty="0"/>
              <a:t>，所蕴含的</a:t>
            </a:r>
            <a:r>
              <a:rPr lang="zh-CN" altLang="zh-CN" sz="2800" dirty="0">
                <a:solidFill>
                  <a:srgbClr val="251BF7"/>
                </a:solidFill>
              </a:rPr>
              <a:t>汇率波动的不确定性</a:t>
            </a:r>
            <a:r>
              <a:rPr lang="zh-CN" altLang="zh-CN" sz="2800" dirty="0"/>
              <a:t>就越大，风险暴露水平就越</a:t>
            </a:r>
            <a:r>
              <a:rPr lang="zh-CN" altLang="zh-CN" sz="2800" dirty="0" smtClean="0"/>
              <a:t>高</a:t>
            </a:r>
            <a:r>
              <a:rPr lang="zh-CN" altLang="en-US" sz="2800" dirty="0"/>
              <a:t>。</a:t>
            </a:r>
            <a:endParaRPr lang="en-US" altLang="zh-CN" sz="2800" dirty="0" smtClean="0"/>
          </a:p>
          <a:p>
            <a:pPr marL="0" indent="0">
              <a:buNone/>
            </a:pPr>
            <a:r>
              <a:rPr lang="en-US" altLang="zh-CN" sz="2800" dirty="0" smtClean="0"/>
              <a:t>    </a:t>
            </a:r>
            <a:r>
              <a:rPr lang="zh-CN" altLang="zh-CN" sz="2800" dirty="0" smtClean="0"/>
              <a:t>建议</a:t>
            </a:r>
            <a:r>
              <a:rPr lang="zh-CN" altLang="zh-CN" sz="2800" dirty="0"/>
              <a:t>在签订交易合同时，适当缩短风险暴露期</a:t>
            </a:r>
            <a:r>
              <a:rPr lang="zh-CN" altLang="zh-CN" sz="2800" dirty="0" smtClean="0"/>
              <a:t>。</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t>（一）</a:t>
            </a:r>
            <a:r>
              <a:rPr lang="zh-CN" altLang="zh-CN" sz="2800" b="1" dirty="0" smtClean="0"/>
              <a:t>交易</a:t>
            </a:r>
            <a:r>
              <a:rPr lang="zh-CN" altLang="zh-CN" sz="2800" b="1" dirty="0"/>
              <a:t>风险</a:t>
            </a:r>
            <a:r>
              <a:rPr lang="zh-CN" altLang="zh-CN" sz="2800" b="1" dirty="0" smtClean="0"/>
              <a:t>暴露</a:t>
            </a:r>
            <a:endParaRPr lang="en-US" altLang="zh-CN" sz="2800" b="1" dirty="0" smtClean="0"/>
          </a:p>
          <a:p>
            <a:pPr marL="0" indent="0">
              <a:buNone/>
            </a:pPr>
            <a:r>
              <a:rPr lang="en-US" altLang="zh-CN" sz="2800" dirty="0" smtClean="0"/>
              <a:t>    </a:t>
            </a:r>
            <a:r>
              <a:rPr lang="zh-CN" altLang="zh-CN" sz="2800" dirty="0" smtClean="0"/>
              <a:t>交易</a:t>
            </a:r>
            <a:r>
              <a:rPr lang="zh-CN" altLang="zh-CN" sz="2800" dirty="0"/>
              <a:t>风险暴露大小由</a:t>
            </a:r>
            <a:r>
              <a:rPr lang="zh-CN" altLang="zh-CN" sz="2800" dirty="0" smtClean="0"/>
              <a:t>以下</a:t>
            </a:r>
            <a:r>
              <a:rPr lang="zh-CN" altLang="en-US" sz="2800" dirty="0" smtClean="0"/>
              <a:t>三</a:t>
            </a:r>
            <a:r>
              <a:rPr lang="zh-CN" altLang="zh-CN" sz="2800" dirty="0" smtClean="0"/>
              <a:t>个</a:t>
            </a:r>
            <a:r>
              <a:rPr lang="zh-CN" altLang="zh-CN" sz="2800" dirty="0"/>
              <a:t>因素决定：</a:t>
            </a:r>
            <a:endParaRPr lang="zh-CN" altLang="zh-CN" sz="2800" dirty="0"/>
          </a:p>
          <a:p>
            <a:pPr marL="0" indent="0">
              <a:buNone/>
            </a:pPr>
            <a:r>
              <a:rPr lang="en-US" altLang="zh-CN" sz="2800" b="1" dirty="0" smtClean="0"/>
              <a:t>    3. </a:t>
            </a:r>
            <a:r>
              <a:rPr lang="zh-CN" altLang="en-US" sz="2800" b="1" dirty="0" smtClean="0"/>
              <a:t>未来外汇波动程度</a:t>
            </a:r>
            <a:endParaRPr lang="en-US" altLang="zh-CN" sz="2800" b="1" dirty="0" smtClean="0"/>
          </a:p>
          <a:p>
            <a:pPr marL="0" indent="0">
              <a:buNone/>
            </a:pPr>
            <a:r>
              <a:rPr lang="en-US" altLang="zh-CN" sz="2800" dirty="0" smtClean="0"/>
              <a:t>    </a:t>
            </a:r>
            <a:r>
              <a:rPr lang="zh-CN" altLang="zh-CN" sz="2800" dirty="0" smtClean="0"/>
              <a:t>如果</a:t>
            </a:r>
            <a:r>
              <a:rPr lang="zh-CN" altLang="zh-CN" sz="2800" dirty="0"/>
              <a:t>签订合同的外汇</a:t>
            </a:r>
            <a:r>
              <a:rPr lang="zh-CN" altLang="zh-CN" sz="2800" dirty="0" smtClean="0">
                <a:solidFill>
                  <a:srgbClr val="251BF7"/>
                </a:solidFill>
              </a:rPr>
              <a:t>处于</a:t>
            </a:r>
            <a:r>
              <a:rPr lang="zh-CN" altLang="en-US" sz="2800" dirty="0" smtClean="0">
                <a:solidFill>
                  <a:srgbClr val="251BF7"/>
                </a:solidFill>
              </a:rPr>
              <a:t>较强的</a:t>
            </a:r>
            <a:r>
              <a:rPr lang="zh-CN" altLang="zh-CN" sz="2800" dirty="0" smtClean="0">
                <a:solidFill>
                  <a:srgbClr val="251BF7"/>
                </a:solidFill>
              </a:rPr>
              <a:t>波动</a:t>
            </a:r>
            <a:r>
              <a:rPr lang="zh-CN" altLang="zh-CN" sz="2800" dirty="0">
                <a:solidFill>
                  <a:srgbClr val="251BF7"/>
                </a:solidFill>
              </a:rPr>
              <a:t>期</a:t>
            </a:r>
            <a:r>
              <a:rPr lang="zh-CN" altLang="zh-CN" sz="2800" dirty="0" smtClean="0"/>
              <a:t>，那么</a:t>
            </a:r>
            <a:r>
              <a:rPr lang="zh-CN" altLang="zh-CN" sz="2800" dirty="0"/>
              <a:t>此时签订</a:t>
            </a:r>
            <a:r>
              <a:rPr lang="zh-CN" altLang="zh-CN" sz="2800" dirty="0" smtClean="0"/>
              <a:t>合约</a:t>
            </a:r>
            <a:r>
              <a:rPr lang="zh-CN" altLang="en-US" sz="2800" dirty="0" smtClean="0"/>
              <a:t>，</a:t>
            </a:r>
            <a:r>
              <a:rPr lang="zh-CN" altLang="zh-CN" sz="2800" dirty="0" smtClean="0"/>
              <a:t>将</a:t>
            </a:r>
            <a:r>
              <a:rPr lang="zh-CN" altLang="zh-CN" sz="2800" dirty="0"/>
              <a:t>会带来较高的风险暴露水平。</a:t>
            </a:r>
            <a:r>
              <a:rPr lang="zh-CN" altLang="zh-CN" sz="2800" dirty="0" smtClean="0"/>
              <a:t>因此</a:t>
            </a:r>
            <a:r>
              <a:rPr lang="zh-CN" altLang="en-US" sz="2800" dirty="0" smtClean="0"/>
              <a:t>，</a:t>
            </a:r>
            <a:r>
              <a:rPr lang="zh-CN" altLang="zh-CN" sz="2800" dirty="0" smtClean="0"/>
              <a:t>建议</a:t>
            </a:r>
            <a:r>
              <a:rPr lang="zh-CN" altLang="zh-CN" sz="2800" dirty="0"/>
              <a:t>在签订合约时，要认真</a:t>
            </a:r>
            <a:r>
              <a:rPr lang="zh-CN" altLang="zh-CN" sz="2800" dirty="0">
                <a:solidFill>
                  <a:srgbClr val="251BF7"/>
                </a:solidFill>
              </a:rPr>
              <a:t>研究未来汇率走势</a:t>
            </a:r>
            <a:r>
              <a:rPr lang="zh-CN" altLang="zh-CN" sz="2800" dirty="0"/>
              <a:t>，尽量全面考虑未来汇率波动对经济效益的影响</a:t>
            </a:r>
            <a:r>
              <a:rPr lang="zh-CN" altLang="zh-CN" sz="2800" dirty="0" smtClean="0"/>
              <a:t>。</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solidFill>
                  <a:srgbClr val="C00000"/>
                </a:solidFill>
              </a:rPr>
              <a:t>（二）经济</a:t>
            </a:r>
            <a:r>
              <a:rPr lang="zh-CN" altLang="zh-CN" sz="2800" b="1" dirty="0" smtClean="0">
                <a:solidFill>
                  <a:srgbClr val="C00000"/>
                </a:solidFill>
              </a:rPr>
              <a:t>风险暴露</a:t>
            </a:r>
            <a:endParaRPr lang="en-US" altLang="zh-CN" sz="2800" b="1" dirty="0" smtClean="0">
              <a:solidFill>
                <a:srgbClr val="C00000"/>
              </a:solidFill>
            </a:endParaRPr>
          </a:p>
          <a:p>
            <a:pPr marL="0" indent="0">
              <a:buNone/>
            </a:pPr>
            <a:r>
              <a:rPr lang="en-US" altLang="zh-CN" sz="2800" b="1" dirty="0" smtClean="0"/>
              <a:t>    </a:t>
            </a:r>
            <a:r>
              <a:rPr lang="zh-CN" altLang="zh-CN" sz="2800" b="1" dirty="0" smtClean="0"/>
              <a:t>经济</a:t>
            </a:r>
            <a:r>
              <a:rPr lang="zh-CN" altLang="zh-CN" sz="2800" b="1" dirty="0"/>
              <a:t>风险</a:t>
            </a:r>
            <a:r>
              <a:rPr lang="zh-CN" altLang="zh-CN" sz="2800" b="1" dirty="0" smtClean="0"/>
              <a:t>暴露</a:t>
            </a:r>
            <a:r>
              <a:rPr lang="zh-CN" altLang="en-US" sz="2800" dirty="0" smtClean="0"/>
              <a:t>，</a:t>
            </a:r>
            <a:r>
              <a:rPr lang="zh-CN" altLang="zh-CN" sz="2800" dirty="0" smtClean="0"/>
              <a:t>是</a:t>
            </a:r>
            <a:r>
              <a:rPr lang="zh-CN" altLang="zh-CN" sz="2800" dirty="0"/>
              <a:t>指</a:t>
            </a:r>
            <a:r>
              <a:rPr lang="zh-CN" altLang="zh-CN" sz="2800" dirty="0">
                <a:solidFill>
                  <a:srgbClr val="251BF7"/>
                </a:solidFill>
              </a:rPr>
              <a:t>非预期汇率变动</a:t>
            </a:r>
            <a:r>
              <a:rPr lang="zh-CN" altLang="zh-CN" sz="2800" dirty="0"/>
              <a:t>对以本币表示的</a:t>
            </a:r>
            <a:r>
              <a:rPr lang="zh-CN" altLang="zh-CN" sz="2800" dirty="0">
                <a:solidFill>
                  <a:srgbClr val="251BF7"/>
                </a:solidFill>
              </a:rPr>
              <a:t>跨国公司未来现金流量现值</a:t>
            </a:r>
            <a:r>
              <a:rPr lang="zh-CN" altLang="zh-CN" sz="2800" dirty="0"/>
              <a:t>的影响程度。</a:t>
            </a:r>
            <a:r>
              <a:rPr lang="zh-CN" altLang="zh-CN" sz="2800" dirty="0" smtClean="0"/>
              <a:t>它用来</a:t>
            </a:r>
            <a:r>
              <a:rPr lang="zh-CN" altLang="zh-CN" sz="2800" dirty="0"/>
              <a:t>衡量汇率变动</a:t>
            </a:r>
            <a:r>
              <a:rPr lang="zh-CN" altLang="zh-CN" sz="2800" dirty="0">
                <a:solidFill>
                  <a:srgbClr val="251BF7"/>
                </a:solidFill>
              </a:rPr>
              <a:t>对</a:t>
            </a:r>
            <a:r>
              <a:rPr lang="zh-CN" altLang="zh-CN" sz="2800" u="sng" dirty="0">
                <a:solidFill>
                  <a:srgbClr val="251BF7"/>
                </a:solidFill>
              </a:rPr>
              <a:t>整个企业的盈利能力</a:t>
            </a:r>
            <a:r>
              <a:rPr lang="zh-CN" altLang="zh-CN" sz="2800" dirty="0">
                <a:solidFill>
                  <a:srgbClr val="251BF7"/>
                </a:solidFill>
              </a:rPr>
              <a:t>和价值</a:t>
            </a:r>
            <a:r>
              <a:rPr lang="zh-CN" altLang="zh-CN" sz="2800" dirty="0" smtClean="0"/>
              <a:t>产生</a:t>
            </a:r>
            <a:r>
              <a:rPr lang="zh-CN" altLang="en-US" sz="2800" dirty="0" smtClean="0"/>
              <a:t>的</a:t>
            </a:r>
            <a:r>
              <a:rPr lang="zh-CN" altLang="zh-CN" sz="2800" dirty="0" smtClean="0"/>
              <a:t>潜在影响。</a:t>
            </a:r>
            <a:endParaRPr lang="en-US" altLang="zh-CN" sz="2800" dirty="0" smtClean="0"/>
          </a:p>
          <a:p>
            <a:pPr marL="0" indent="0">
              <a:buNone/>
            </a:pPr>
            <a:r>
              <a:rPr lang="en-US" altLang="zh-CN" sz="2800" dirty="0"/>
              <a:t> </a:t>
            </a:r>
            <a:r>
              <a:rPr lang="en-US" altLang="zh-CN" sz="2800" dirty="0" smtClean="0"/>
              <a:t>   </a:t>
            </a:r>
            <a:r>
              <a:rPr lang="zh-CN" altLang="zh-CN" sz="2800" dirty="0" smtClean="0"/>
              <a:t>随着</a:t>
            </a:r>
            <a:r>
              <a:rPr lang="zh-CN" altLang="zh-CN" sz="2800" dirty="0"/>
              <a:t>商业的全球化，越来越多的企业感到有必要关注经济风险暴露，有必要制定并实施相应的</a:t>
            </a:r>
            <a:r>
              <a:rPr lang="zh-CN" altLang="zh-CN" sz="2800" dirty="0">
                <a:solidFill>
                  <a:srgbClr val="251BF7"/>
                </a:solidFill>
              </a:rPr>
              <a:t>套期保值策略</a:t>
            </a:r>
            <a:r>
              <a:rPr lang="zh-CN" altLang="zh-CN" sz="2800" dirty="0" smtClean="0"/>
              <a:t>。</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t>第二节 汇率风险暴露的类型</a:t>
            </a:r>
            <a:r>
              <a:rPr lang="zh-CN" altLang="zh-CN" sz="3000" b="1" dirty="0" smtClean="0"/>
              <a:t>和管理</a:t>
            </a:r>
            <a:r>
              <a:rPr lang="zh-CN" altLang="zh-CN" sz="3000" b="1" dirty="0"/>
              <a:t>策略</a:t>
            </a:r>
            <a:endParaRPr lang="en-US" altLang="zh-CN" sz="3000" b="1" dirty="0" smtClean="0"/>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t>（二）经济</a:t>
            </a:r>
            <a:r>
              <a:rPr lang="zh-CN" altLang="zh-CN" sz="2800" b="1" dirty="0" smtClean="0"/>
              <a:t>风险暴露</a:t>
            </a:r>
            <a:endParaRPr lang="en-US" altLang="zh-CN" sz="2800" b="1" dirty="0" smtClean="0"/>
          </a:p>
          <a:p>
            <a:pPr marL="0" indent="0">
              <a:lnSpc>
                <a:spcPct val="150000"/>
              </a:lnSpc>
              <a:buNone/>
            </a:pPr>
            <a:r>
              <a:rPr lang="en-US" altLang="zh-CN" sz="2800" dirty="0" smtClean="0"/>
              <a:t>    </a:t>
            </a:r>
            <a:r>
              <a:rPr lang="zh-CN" altLang="en-US" sz="2800" dirty="0" smtClean="0"/>
              <a:t>从该章</a:t>
            </a:r>
            <a:r>
              <a:rPr lang="zh-CN" altLang="zh-CN" sz="2800" dirty="0" smtClean="0"/>
              <a:t>美国汽车公司</a:t>
            </a:r>
            <a:r>
              <a:rPr lang="zh-CN" altLang="zh-CN" sz="2800" dirty="0"/>
              <a:t>在</a:t>
            </a:r>
            <a:r>
              <a:rPr lang="zh-CN" altLang="zh-CN" sz="2800" dirty="0" smtClean="0"/>
              <a:t>意大利</a:t>
            </a:r>
            <a:r>
              <a:rPr lang="zh-CN" altLang="en-US" sz="2800" dirty="0" smtClean="0"/>
              <a:t>开设</a:t>
            </a:r>
            <a:r>
              <a:rPr lang="zh-CN" altLang="en-US" sz="2800" dirty="0"/>
              <a:t>的</a:t>
            </a:r>
            <a:r>
              <a:rPr lang="zh-CN" altLang="zh-CN" sz="2800" dirty="0" smtClean="0"/>
              <a:t>子公司</a:t>
            </a:r>
            <a:r>
              <a:rPr lang="zh-CN" altLang="zh-CN" sz="2800" dirty="0"/>
              <a:t>——阿尔法汽车</a:t>
            </a:r>
            <a:r>
              <a:rPr lang="zh-CN" altLang="zh-CN" sz="2800" dirty="0" smtClean="0"/>
              <a:t>公司</a:t>
            </a:r>
            <a:r>
              <a:rPr lang="zh-CN" altLang="en-US" sz="2800" dirty="0" smtClean="0"/>
              <a:t>的</a:t>
            </a:r>
            <a:r>
              <a:rPr lang="zh-CN" altLang="en-US" sz="2800" dirty="0" smtClean="0">
                <a:solidFill>
                  <a:srgbClr val="251BF7"/>
                </a:solidFill>
              </a:rPr>
              <a:t>“以美元计量的净现金流”受美元与欧元间的汇率变化而产生的损益波动</a:t>
            </a:r>
            <a:r>
              <a:rPr lang="zh-CN" altLang="en-US" sz="2800" dirty="0" smtClean="0"/>
              <a:t>，就显见经济风险暴露的影响（见</a:t>
            </a:r>
            <a:r>
              <a:rPr lang="zh-CN" altLang="en-US" sz="2800" dirty="0" smtClean="0">
                <a:solidFill>
                  <a:srgbClr val="FF0000"/>
                </a:solidFill>
              </a:rPr>
              <a:t>表</a:t>
            </a:r>
            <a:r>
              <a:rPr lang="en-US" altLang="zh-CN" sz="2800" dirty="0" smtClean="0">
                <a:solidFill>
                  <a:srgbClr val="FF0000"/>
                </a:solidFill>
              </a:rPr>
              <a:t>3-5</a:t>
            </a:r>
            <a:r>
              <a:rPr lang="zh-CN" altLang="en-US" sz="2800" dirty="0" smtClean="0"/>
              <a:t>。</a:t>
            </a:r>
            <a:r>
              <a:rPr lang="zh-CN" altLang="en-US" sz="2800" dirty="0" smtClean="0">
                <a:solidFill>
                  <a:srgbClr val="FF0000"/>
                </a:solidFill>
              </a:rPr>
              <a:t>重点解释一下</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p:txBody>
      </p:sp>
      <p:graphicFrame>
        <p:nvGraphicFramePr>
          <p:cNvPr id="4" name="表格 3"/>
          <p:cNvGraphicFramePr>
            <a:graphicFrameLocks noGrp="1"/>
          </p:cNvGraphicFramePr>
          <p:nvPr/>
        </p:nvGraphicFramePr>
        <p:xfrm>
          <a:off x="480703" y="845423"/>
          <a:ext cx="8195753" cy="5400599"/>
        </p:xfrm>
        <a:graphic>
          <a:graphicData uri="http://schemas.openxmlformats.org/drawingml/2006/table">
            <a:tbl>
              <a:tblPr firstRow="1" firstCol="1" bandRow="1">
                <a:tableStyleId>{5C22544A-7EE6-4342-B048-85BDC9FD1C3A}</a:tableStyleId>
              </a:tblPr>
              <a:tblGrid>
                <a:gridCol w="2579129"/>
                <a:gridCol w="1440160"/>
                <a:gridCol w="1440160"/>
                <a:gridCol w="1368152"/>
                <a:gridCol w="1368152"/>
              </a:tblGrid>
              <a:tr h="757183">
                <a:tc>
                  <a:txBody>
                    <a:bodyPr/>
                    <a:lstStyle/>
                    <a:p>
                      <a:pPr indent="228600" algn="ctr">
                        <a:spcAft>
                          <a:spcPts val="0"/>
                        </a:spcAft>
                      </a:pPr>
                      <a:r>
                        <a:rPr lang="zh-CN" sz="2000" kern="100" dirty="0">
                          <a:effectLst/>
                        </a:rPr>
                        <a:t>变 量</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基准情况</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情况</a:t>
                      </a:r>
                      <a:r>
                        <a:rPr lang="en-US" sz="2000" kern="100" dirty="0">
                          <a:effectLst/>
                        </a:rPr>
                        <a:t>1</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情况</a:t>
                      </a:r>
                      <a:r>
                        <a:rPr lang="en-US" sz="2000" kern="100" dirty="0">
                          <a:effectLst/>
                        </a:rPr>
                        <a:t>2</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情况</a:t>
                      </a:r>
                      <a:r>
                        <a:rPr lang="en-US" sz="2000" kern="100" dirty="0">
                          <a:effectLst/>
                        </a:rPr>
                        <a:t>3</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汇率</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1.4</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单位变动成本</a:t>
                      </a:r>
                      <a:r>
                        <a:rPr lang="en-US" sz="1800" kern="100" dirty="0">
                          <a:effectLst/>
                        </a:rPr>
                        <a:t>/</a:t>
                      </a:r>
                      <a:r>
                        <a:rPr lang="zh-CN" sz="1800" kern="100" dirty="0">
                          <a:effectLst/>
                        </a:rPr>
                        <a:t>欧元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20 000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20 714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20 714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21 714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单位售价</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40 000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40 000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42 857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44 000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销售量</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400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300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年净现金流量</a:t>
                      </a:r>
                      <a:r>
                        <a:rPr lang="en-US" sz="1800" kern="100" dirty="0">
                          <a:effectLst/>
                        </a:rPr>
                        <a:t>/</a:t>
                      </a:r>
                      <a:r>
                        <a:rPr lang="zh-CN" sz="1800" kern="100" dirty="0">
                          <a:effectLst/>
                        </a:rPr>
                        <a:t>欧元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4 000 000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3 857 200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4 428 700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3 342 900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年净现金流量</a:t>
                      </a:r>
                      <a:r>
                        <a:rPr lang="en-US" sz="1800" kern="100" dirty="0">
                          <a:effectLst/>
                        </a:rPr>
                        <a:t>/</a:t>
                      </a:r>
                      <a:r>
                        <a:rPr lang="zh-CN" sz="1800" kern="100" dirty="0">
                          <a:effectLst/>
                        </a:rPr>
                        <a:t>美元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6 000 000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5 400 000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6 200 000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4 680 000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1031871">
                <a:tc>
                  <a:txBody>
                    <a:bodyPr/>
                    <a:lstStyle/>
                    <a:p>
                      <a:pPr indent="228600" algn="ctr">
                        <a:spcAft>
                          <a:spcPts val="0"/>
                        </a:spcAft>
                      </a:pPr>
                      <a:r>
                        <a:rPr lang="zh-CN" sz="1800" kern="100" dirty="0">
                          <a:effectLst/>
                        </a:rPr>
                        <a:t>三年净现金流量贴现总和</a:t>
                      </a:r>
                      <a:r>
                        <a:rPr lang="en-US" sz="1800" kern="100" dirty="0">
                          <a:effectLst/>
                        </a:rPr>
                        <a:t>/</a:t>
                      </a:r>
                      <a:r>
                        <a:rPr lang="zh-CN" sz="1800" kern="100" dirty="0">
                          <a:effectLst/>
                        </a:rPr>
                        <a:t>美元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13 699 351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12 329 415</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14 155 996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10 685 494</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515935">
                <a:tc>
                  <a:txBody>
                    <a:bodyPr/>
                    <a:lstStyle/>
                    <a:p>
                      <a:pPr indent="228600" algn="ctr">
                        <a:spcAft>
                          <a:spcPts val="0"/>
                        </a:spcAft>
                      </a:pPr>
                      <a:r>
                        <a:rPr lang="zh-CN" sz="1800" kern="100" dirty="0">
                          <a:effectLst/>
                        </a:rPr>
                        <a:t>经营损益变化</a:t>
                      </a:r>
                      <a:r>
                        <a:rPr lang="en-US" sz="1800" kern="100" dirty="0">
                          <a:effectLst/>
                        </a:rPr>
                        <a:t>/</a:t>
                      </a:r>
                      <a:r>
                        <a:rPr lang="zh-CN" sz="1800" kern="100" dirty="0">
                          <a:effectLst/>
                        </a:rPr>
                        <a:t>美元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 </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-1 369 936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456 645</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-3 013 857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1763688" y="260648"/>
            <a:ext cx="54269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28600" algn="ctr" defTabSz="914400" rtl="0" eaLnBrk="1" fontAlgn="base" latinLnBrk="0" hangingPunct="1">
              <a:lnSpc>
                <a:spcPct val="100000"/>
              </a:lnSpc>
              <a:spcBef>
                <a:spcPct val="0"/>
              </a:spcBef>
              <a:spcAft>
                <a:spcPct val="0"/>
              </a:spcAft>
              <a:buClrTx/>
              <a:buSzTx/>
              <a:buFontTx/>
              <a:buNone/>
            </a:pPr>
            <a:r>
              <a:rPr kumimoji="0" lang="zh-CN" altLang="zh-CN" sz="32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表</a:t>
            </a:r>
            <a:r>
              <a:rPr kumimoji="0" lang="en-US" altLang="zh-CN" sz="32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3-5 </a:t>
            </a:r>
            <a:r>
              <a:rPr kumimoji="0" lang="zh-CN" altLang="en-US" sz="32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各种情况对比</a:t>
            </a:r>
            <a:endParaRPr kumimoji="0" lang="zh-CN" altLang="en-US" sz="3200" b="0" i="0" u="none" strike="noStrike" cap="none" normalizeH="0" baseline="0" dirty="0" smtClean="0">
              <a:ln>
                <a:noFill/>
              </a:ln>
              <a:solidFill>
                <a:schemeClr val="tx1"/>
              </a:solidFill>
              <a:effectLst/>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784976" cy="5544616"/>
          </a:xfrm>
        </p:spPr>
        <p:txBody>
          <a:bodyPr>
            <a:normAutofit lnSpcReduction="10000"/>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t>（二）经济</a:t>
            </a:r>
            <a:r>
              <a:rPr lang="zh-CN" altLang="zh-CN" sz="2800" b="1" dirty="0" smtClean="0"/>
              <a:t>风险暴露</a:t>
            </a:r>
            <a:endParaRPr lang="en-US" altLang="zh-CN" sz="2800" b="1" dirty="0" smtClean="0"/>
          </a:p>
          <a:p>
            <a:pPr marL="0" indent="0">
              <a:buNone/>
            </a:pPr>
            <a:r>
              <a:rPr lang="zh-CN" altLang="zh-CN" sz="2800" dirty="0"/>
              <a:t>一般认为，企业的经济风险暴露有</a:t>
            </a:r>
            <a:r>
              <a:rPr lang="zh-CN" altLang="zh-CN" sz="2800" dirty="0" smtClean="0"/>
              <a:t>以下</a:t>
            </a:r>
            <a:r>
              <a:rPr lang="zh-CN" altLang="en-US" sz="2800" dirty="0" smtClean="0">
                <a:solidFill>
                  <a:srgbClr val="251BF7"/>
                </a:solidFill>
              </a:rPr>
              <a:t>两</a:t>
            </a:r>
            <a:r>
              <a:rPr lang="zh-CN" altLang="zh-CN" sz="2800" dirty="0" smtClean="0">
                <a:solidFill>
                  <a:srgbClr val="251BF7"/>
                </a:solidFill>
              </a:rPr>
              <a:t>个</a:t>
            </a:r>
            <a:r>
              <a:rPr lang="zh-CN" altLang="zh-CN" sz="2800" dirty="0">
                <a:solidFill>
                  <a:srgbClr val="251BF7"/>
                </a:solidFill>
              </a:rPr>
              <a:t>决定因素</a:t>
            </a:r>
            <a:r>
              <a:rPr lang="zh-CN" altLang="zh-CN" sz="2800" dirty="0"/>
              <a:t>：</a:t>
            </a:r>
            <a:endParaRPr lang="zh-CN" altLang="zh-CN" sz="2800" dirty="0"/>
          </a:p>
          <a:p>
            <a:pPr marL="0" indent="0">
              <a:buNone/>
            </a:pPr>
            <a:r>
              <a:rPr lang="zh-CN" altLang="zh-CN" sz="2800" dirty="0"/>
              <a:t>（</a:t>
            </a:r>
            <a:r>
              <a:rPr lang="en-US" altLang="zh-CN" sz="2800" dirty="0"/>
              <a:t>1</a:t>
            </a:r>
            <a:r>
              <a:rPr lang="zh-CN" altLang="zh-CN" sz="2800" dirty="0"/>
              <a:t>）</a:t>
            </a:r>
            <a:r>
              <a:rPr lang="zh-CN" altLang="zh-CN" sz="2800" dirty="0">
                <a:solidFill>
                  <a:srgbClr val="251BF7"/>
                </a:solidFill>
              </a:rPr>
              <a:t>企业资源禀赋与其市场地位</a:t>
            </a:r>
            <a:r>
              <a:rPr lang="zh-CN" altLang="zh-CN" sz="2800" dirty="0"/>
              <a:t>。汇率变动会直接影响企业购买原材料或者成本支付金额，从而给企业经营带来资金压力。若企业在该市场处于优势地位</a:t>
            </a:r>
            <a:r>
              <a:rPr lang="zh-CN" altLang="zh-CN" sz="2800" dirty="0" smtClean="0"/>
              <a:t>，则</a:t>
            </a:r>
            <a:r>
              <a:rPr lang="zh-CN" altLang="zh-CN" sz="2800" dirty="0"/>
              <a:t>企业可以</a:t>
            </a:r>
            <a:r>
              <a:rPr lang="zh-CN" altLang="zh-CN" sz="2800" u="sng" dirty="0">
                <a:solidFill>
                  <a:srgbClr val="251BF7"/>
                </a:solidFill>
              </a:rPr>
              <a:t>通过涨价将成本的增加转嫁至消费者</a:t>
            </a:r>
            <a:r>
              <a:rPr lang="zh-CN" altLang="en-US" sz="2800" dirty="0"/>
              <a:t>，消除</a:t>
            </a:r>
            <a:r>
              <a:rPr lang="zh-CN" altLang="zh-CN" sz="2800" dirty="0"/>
              <a:t>汇率</a:t>
            </a:r>
            <a:r>
              <a:rPr lang="zh-CN" altLang="zh-CN" sz="2800" dirty="0" smtClean="0"/>
              <a:t>变动的</a:t>
            </a:r>
            <a:r>
              <a:rPr lang="zh-CN" altLang="zh-CN" sz="2800" dirty="0"/>
              <a:t>经济风险。</a:t>
            </a:r>
            <a:endParaRPr lang="zh-CN" altLang="zh-CN" sz="2800" dirty="0"/>
          </a:p>
          <a:p>
            <a:pPr marL="0" indent="0">
              <a:buNone/>
            </a:pPr>
            <a:r>
              <a:rPr lang="zh-CN" altLang="zh-CN" sz="2800" dirty="0"/>
              <a:t>（</a:t>
            </a:r>
            <a:r>
              <a:rPr lang="en-US" altLang="zh-CN" sz="2800" dirty="0"/>
              <a:t>2</a:t>
            </a:r>
            <a:r>
              <a:rPr lang="zh-CN" altLang="zh-CN" sz="2800" dirty="0"/>
              <a:t>）</a:t>
            </a:r>
            <a:r>
              <a:rPr lang="zh-CN" altLang="zh-CN" sz="2800" dirty="0">
                <a:solidFill>
                  <a:srgbClr val="251BF7"/>
                </a:solidFill>
              </a:rPr>
              <a:t>产品本地化程度</a:t>
            </a:r>
            <a:r>
              <a:rPr lang="zh-CN" altLang="zh-CN" sz="2800" dirty="0"/>
              <a:t>。产品本地化越高，对外依赖程度就越低，汇率变动对企业经营的影响就越小。</a:t>
            </a:r>
            <a:endParaRPr lang="zh-CN" altLang="en-US" sz="2800" dirty="0"/>
          </a:p>
          <a:p>
            <a:pPr marL="0" indent="0">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784976" cy="5544616"/>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solidFill>
                  <a:srgbClr val="C00000"/>
                </a:solidFill>
              </a:rPr>
              <a:t>（三）折算</a:t>
            </a:r>
            <a:r>
              <a:rPr lang="zh-CN" altLang="zh-CN" sz="2800" b="1" dirty="0" smtClean="0">
                <a:solidFill>
                  <a:srgbClr val="C00000"/>
                </a:solidFill>
              </a:rPr>
              <a:t>风险暴露</a:t>
            </a:r>
            <a:endParaRPr lang="en-US" altLang="zh-CN" sz="2800" b="1" dirty="0" smtClean="0">
              <a:solidFill>
                <a:srgbClr val="C00000"/>
              </a:solidFill>
            </a:endParaRPr>
          </a:p>
          <a:p>
            <a:pPr marL="0" indent="0">
              <a:lnSpc>
                <a:spcPct val="150000"/>
              </a:lnSpc>
              <a:buNone/>
            </a:pPr>
            <a:r>
              <a:rPr lang="en-US" altLang="zh-CN" sz="2800" b="1" dirty="0"/>
              <a:t> </a:t>
            </a:r>
            <a:r>
              <a:rPr lang="en-US" altLang="zh-CN" sz="2800" b="1" dirty="0" smtClean="0"/>
              <a:t>   </a:t>
            </a:r>
            <a:r>
              <a:rPr lang="zh-CN" altLang="zh-CN" sz="2800" b="1" dirty="0" smtClean="0"/>
              <a:t>折算</a:t>
            </a:r>
            <a:r>
              <a:rPr lang="zh-CN" altLang="zh-CN" sz="2800" b="1" dirty="0"/>
              <a:t>风险</a:t>
            </a:r>
            <a:r>
              <a:rPr lang="zh-CN" altLang="zh-CN" sz="2800" b="1" dirty="0" smtClean="0"/>
              <a:t>暴露</a:t>
            </a:r>
            <a:r>
              <a:rPr lang="zh-CN" altLang="en-US" sz="2800" b="1" dirty="0" smtClean="0"/>
              <a:t>，</a:t>
            </a:r>
            <a:r>
              <a:rPr lang="zh-CN" altLang="zh-CN" sz="2800" dirty="0" smtClean="0"/>
              <a:t>也</a:t>
            </a:r>
            <a:r>
              <a:rPr lang="zh-CN" altLang="zh-CN" sz="2800" dirty="0"/>
              <a:t>称为</a:t>
            </a:r>
            <a:r>
              <a:rPr lang="zh-CN" altLang="zh-CN" sz="2800" dirty="0">
                <a:solidFill>
                  <a:srgbClr val="251BF7"/>
                </a:solidFill>
              </a:rPr>
              <a:t>会计风险暴露</a:t>
            </a:r>
            <a:r>
              <a:rPr lang="zh-CN" altLang="zh-CN" sz="2800" dirty="0"/>
              <a:t>，是指无法预料的汇率变动对跨国公司的</a:t>
            </a:r>
            <a:r>
              <a:rPr lang="zh-CN" altLang="zh-CN" sz="2800" dirty="0">
                <a:solidFill>
                  <a:srgbClr val="251BF7"/>
                </a:solidFill>
              </a:rPr>
              <a:t>合并财务报表</a:t>
            </a:r>
            <a:r>
              <a:rPr lang="zh-CN" altLang="zh-CN" sz="2800" dirty="0"/>
              <a:t>产生的影响</a:t>
            </a:r>
            <a:r>
              <a:rPr lang="zh-CN" altLang="zh-CN" sz="2800" dirty="0" smtClean="0"/>
              <a:t>。</a:t>
            </a:r>
            <a:endParaRPr lang="en-US" altLang="zh-CN" sz="2800" dirty="0" smtClean="0"/>
          </a:p>
          <a:p>
            <a:pPr marL="0" indent="0">
              <a:lnSpc>
                <a:spcPct val="150000"/>
              </a:lnSpc>
              <a:buNone/>
            </a:pPr>
            <a:r>
              <a:rPr lang="en-US" altLang="zh-CN" sz="2800" b="1" dirty="0"/>
              <a:t> </a:t>
            </a:r>
            <a:r>
              <a:rPr lang="en-US" altLang="zh-CN" sz="2800" b="1" dirty="0" smtClean="0"/>
              <a:t>   </a:t>
            </a:r>
            <a:r>
              <a:rPr lang="zh-CN" altLang="zh-CN" sz="2800" dirty="0" smtClean="0"/>
              <a:t>当</a:t>
            </a:r>
            <a:r>
              <a:rPr lang="zh-CN" altLang="zh-CN" sz="2800" dirty="0">
                <a:solidFill>
                  <a:srgbClr val="251BF7"/>
                </a:solidFill>
              </a:rPr>
              <a:t>汇率变动</a:t>
            </a:r>
            <a:r>
              <a:rPr lang="zh-CN" altLang="zh-CN" sz="2800" dirty="0"/>
              <a:t>时，从母公司的角度看，国</a:t>
            </a:r>
            <a:r>
              <a:rPr lang="zh-CN" altLang="zh-CN" sz="2800" dirty="0">
                <a:solidFill>
                  <a:srgbClr val="251BF7"/>
                </a:solidFill>
              </a:rPr>
              <a:t>外子公司按照母公司货币计量的资产和负债的价值</a:t>
            </a:r>
            <a:r>
              <a:rPr lang="zh-CN" altLang="zh-CN" sz="2800" dirty="0"/>
              <a:t>也会发生</a:t>
            </a:r>
            <a:r>
              <a:rPr lang="zh-CN" altLang="zh-CN" sz="2800" dirty="0" smtClean="0"/>
              <a:t>变化。</a:t>
            </a:r>
            <a:endParaRPr lang="zh-CN" altLang="en-US" sz="2800" dirty="0"/>
          </a:p>
          <a:p>
            <a:pPr marL="0" indent="0">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457200" y="1600200"/>
            <a:ext cx="8229600" cy="4997152"/>
          </a:xfrm>
        </p:spPr>
        <p:txBody>
          <a:bodyPr>
            <a:normAutofit/>
          </a:bodyPr>
          <a:lstStyle/>
          <a:p>
            <a:pPr marL="0" indent="0">
              <a:lnSpc>
                <a:spcPct val="150000"/>
              </a:lnSpc>
              <a:buNone/>
            </a:pPr>
            <a:r>
              <a:rPr lang="zh-CN" altLang="en-US" sz="3000" b="1" dirty="0"/>
              <a:t>一、汇率风险暴露的类型</a:t>
            </a:r>
            <a:endParaRPr lang="en-US" altLang="zh-CN" sz="3000" dirty="0"/>
          </a:p>
          <a:p>
            <a:pPr marL="0" indent="0">
              <a:lnSpc>
                <a:spcPct val="150000"/>
              </a:lnSpc>
              <a:buNone/>
            </a:pPr>
            <a:r>
              <a:rPr lang="en-US" altLang="zh-CN" sz="3000" dirty="0"/>
              <a:t>    </a:t>
            </a:r>
            <a:r>
              <a:rPr lang="zh-CN" altLang="en-US" sz="3000" b="1" dirty="0"/>
              <a:t>（三）折算</a:t>
            </a:r>
            <a:r>
              <a:rPr lang="zh-CN" altLang="zh-CN" sz="3000" b="1" dirty="0"/>
              <a:t>风险</a:t>
            </a:r>
            <a:r>
              <a:rPr lang="zh-CN" altLang="zh-CN" sz="3000" b="1" dirty="0" smtClean="0"/>
              <a:t>暴露</a:t>
            </a:r>
            <a:endParaRPr lang="en-US" altLang="zh-CN" sz="3000" dirty="0" smtClean="0"/>
          </a:p>
          <a:p>
            <a:pPr marL="0" indent="0">
              <a:buNone/>
            </a:pPr>
            <a:r>
              <a:rPr lang="en-US" altLang="zh-CN" sz="2800" dirty="0"/>
              <a:t> </a:t>
            </a:r>
            <a:r>
              <a:rPr lang="en-US" altLang="zh-CN" sz="2800" dirty="0" smtClean="0"/>
              <a:t>   </a:t>
            </a:r>
            <a:r>
              <a:rPr lang="zh-CN" altLang="en-US" sz="2800" dirty="0" smtClean="0"/>
              <a:t>在折算时，为了避免</a:t>
            </a:r>
            <a:r>
              <a:rPr lang="zh-CN" altLang="en-US" sz="2800" dirty="0"/>
              <a:t>受汇率影响，企业</a:t>
            </a:r>
            <a:r>
              <a:rPr lang="zh-CN" altLang="en-US" sz="2800" dirty="0" smtClean="0"/>
              <a:t>应该解决</a:t>
            </a:r>
            <a:r>
              <a:rPr lang="zh-CN" altLang="en-US" sz="2800" dirty="0"/>
              <a:t>财务</a:t>
            </a:r>
            <a:r>
              <a:rPr lang="zh-CN" altLang="en-US" sz="2800" dirty="0">
                <a:solidFill>
                  <a:srgbClr val="251BF7"/>
                </a:solidFill>
              </a:rPr>
              <a:t>报表合并问题的操作方法</a:t>
            </a:r>
            <a:r>
              <a:rPr lang="zh-CN" altLang="en-US" sz="2800" dirty="0"/>
              <a:t>，以便合理地处理汇率变动可能给母公司损益带来的</a:t>
            </a:r>
            <a:r>
              <a:rPr lang="zh-CN" altLang="en-US" sz="2800" dirty="0">
                <a:solidFill>
                  <a:srgbClr val="251BF7"/>
                </a:solidFill>
              </a:rPr>
              <a:t>折算损失</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en-US" altLang="zh-CN" sz="2800" b="1" dirty="0" smtClean="0">
                <a:solidFill>
                  <a:srgbClr val="C00000"/>
                </a:solidFill>
              </a:rPr>
              <a:t>1. </a:t>
            </a:r>
            <a:r>
              <a:rPr lang="zh-CN" altLang="en-US" sz="2800" b="1" dirty="0" smtClean="0">
                <a:solidFill>
                  <a:srgbClr val="C00000"/>
                </a:solidFill>
              </a:rPr>
              <a:t>折算方法</a:t>
            </a:r>
            <a:r>
              <a:rPr lang="zh-CN" altLang="en-US" sz="2800" dirty="0" smtClean="0"/>
              <a:t>。主要包括以下三种：</a:t>
            </a:r>
            <a:endParaRPr lang="en-US" altLang="zh-CN" sz="2800" dirty="0" smtClean="0"/>
          </a:p>
          <a:p>
            <a:pPr marL="0" indent="0">
              <a:buNone/>
            </a:pPr>
            <a:r>
              <a:rPr lang="en-US" altLang="zh-CN" sz="2800" dirty="0"/>
              <a:t> </a:t>
            </a:r>
            <a:r>
              <a:rPr lang="en-US" altLang="zh-CN" sz="2800" dirty="0" smtClean="0"/>
              <a:t>     1</a:t>
            </a:r>
            <a:r>
              <a:rPr lang="zh-CN" altLang="en-US" sz="2800" dirty="0" smtClean="0"/>
              <a:t>）</a:t>
            </a:r>
            <a:r>
              <a:rPr lang="zh-CN" altLang="zh-CN" sz="2800" dirty="0" smtClean="0"/>
              <a:t>流动</a:t>
            </a:r>
            <a:r>
              <a:rPr lang="en-US" altLang="zh-CN" sz="2800" dirty="0"/>
              <a:t>/</a:t>
            </a:r>
            <a:r>
              <a:rPr lang="zh-CN" altLang="zh-CN" sz="2800" dirty="0"/>
              <a:t>非流动项目</a:t>
            </a:r>
            <a:r>
              <a:rPr lang="zh-CN" altLang="zh-CN" sz="2800" dirty="0" smtClean="0"/>
              <a:t>法</a:t>
            </a:r>
            <a:endParaRPr lang="en-US" altLang="zh-CN" sz="2800" dirty="0" smtClean="0"/>
          </a:p>
          <a:p>
            <a:pPr marL="0" indent="0">
              <a:buNone/>
            </a:pPr>
            <a:r>
              <a:rPr lang="en-US" altLang="zh-CN" sz="2800" dirty="0"/>
              <a:t> </a:t>
            </a:r>
            <a:r>
              <a:rPr lang="en-US" altLang="zh-CN" sz="2800" dirty="0" smtClean="0"/>
              <a:t>     2</a:t>
            </a:r>
            <a:r>
              <a:rPr lang="zh-CN" altLang="en-US" sz="2800" dirty="0" smtClean="0"/>
              <a:t>）</a:t>
            </a:r>
            <a:r>
              <a:rPr lang="zh-CN" altLang="zh-CN" sz="2800" dirty="0" smtClean="0"/>
              <a:t>货币</a:t>
            </a:r>
            <a:r>
              <a:rPr lang="en-US" altLang="zh-CN" sz="2800" dirty="0"/>
              <a:t>/</a:t>
            </a:r>
            <a:r>
              <a:rPr lang="zh-CN" altLang="zh-CN" sz="2800" dirty="0"/>
              <a:t>非货币项目</a:t>
            </a:r>
            <a:r>
              <a:rPr lang="zh-CN" altLang="zh-CN" sz="2800" dirty="0" smtClean="0"/>
              <a:t>法</a:t>
            </a:r>
            <a:endParaRPr lang="en-US" altLang="zh-CN" sz="2800" dirty="0" smtClean="0"/>
          </a:p>
          <a:p>
            <a:pPr marL="0" indent="0">
              <a:buNone/>
            </a:pPr>
            <a:r>
              <a:rPr lang="en-US" altLang="zh-CN" sz="2800" dirty="0"/>
              <a:t> </a:t>
            </a:r>
            <a:r>
              <a:rPr lang="en-US" altLang="zh-CN" sz="2800" dirty="0" smtClean="0"/>
              <a:t>     3</a:t>
            </a:r>
            <a:r>
              <a:rPr lang="zh-CN" altLang="en-US" sz="2800" dirty="0" smtClean="0"/>
              <a:t>）</a:t>
            </a:r>
            <a:r>
              <a:rPr lang="zh-CN" altLang="zh-CN" sz="2800" dirty="0" smtClean="0"/>
              <a:t>现行</a:t>
            </a:r>
            <a:r>
              <a:rPr lang="zh-CN" altLang="zh-CN" sz="2800" dirty="0"/>
              <a:t>汇率</a:t>
            </a:r>
            <a:r>
              <a:rPr lang="zh-CN" altLang="zh-CN" sz="2800" dirty="0" smtClean="0"/>
              <a:t>法</a:t>
            </a:r>
            <a:r>
              <a:rPr lang="en-US" altLang="zh-CN" sz="2800" dirty="0" smtClean="0"/>
              <a:t>                      </a:t>
            </a:r>
            <a:r>
              <a:rPr lang="zh-CN" altLang="en-US" sz="2800" dirty="0" smtClean="0">
                <a:solidFill>
                  <a:srgbClr val="FF0000"/>
                </a:solidFill>
                <a:latin typeface="楷体" panose="02010609060101010101" pitchFamily="49" charset="-122"/>
                <a:ea typeface="楷体" panose="02010609060101010101" pitchFamily="49" charset="-122"/>
              </a:rPr>
              <a:t>（下边分别详细解释）</a:t>
            </a:r>
            <a:endParaRPr lang="zh-CN" altLang="en-US" sz="28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40960" cy="5145435"/>
          </a:xfrm>
        </p:spPr>
        <p:txBody>
          <a:bodyPr/>
          <a:lstStyle/>
          <a:p>
            <a:pPr marL="0" indent="0">
              <a:lnSpc>
                <a:spcPct val="150000"/>
              </a:lnSpc>
              <a:buNone/>
            </a:pPr>
            <a:r>
              <a:rPr lang="en-US" altLang="zh-CN" sz="2800" b="1" dirty="0"/>
              <a:t>1</a:t>
            </a:r>
            <a:r>
              <a:rPr lang="zh-CN" altLang="en-US" sz="2800" b="1" dirty="0"/>
              <a:t>）</a:t>
            </a:r>
            <a:r>
              <a:rPr lang="zh-CN" altLang="zh-CN" sz="2800" b="1" dirty="0"/>
              <a:t>流动</a:t>
            </a:r>
            <a:r>
              <a:rPr lang="en-US" altLang="zh-CN" sz="2800" b="1" dirty="0"/>
              <a:t>/</a:t>
            </a:r>
            <a:r>
              <a:rPr lang="zh-CN" altLang="zh-CN" sz="2800" b="1" dirty="0"/>
              <a:t>非流动项目法</a:t>
            </a:r>
            <a:endParaRPr lang="en-US" altLang="zh-CN" sz="2800" b="1" dirty="0"/>
          </a:p>
          <a:p>
            <a:pPr marL="0" indent="0">
              <a:lnSpc>
                <a:spcPct val="150000"/>
              </a:lnSpc>
              <a:buNone/>
            </a:pPr>
            <a:r>
              <a:rPr lang="en-US" altLang="zh-CN" sz="2800" dirty="0" smtClean="0"/>
              <a:t>        1975</a:t>
            </a:r>
            <a:r>
              <a:rPr lang="zh-CN" altLang="zh-CN" sz="2800" dirty="0" smtClean="0"/>
              <a:t>年</a:t>
            </a:r>
            <a:r>
              <a:rPr lang="zh-CN" altLang="en-US" sz="2800" dirty="0" smtClean="0"/>
              <a:t>以前</a:t>
            </a:r>
            <a:r>
              <a:rPr lang="zh-CN" altLang="zh-CN" sz="2800" dirty="0" smtClean="0"/>
              <a:t>，</a:t>
            </a:r>
            <a:r>
              <a:rPr lang="zh-CN" altLang="zh-CN" sz="2800" dirty="0"/>
              <a:t>公司广泛</a:t>
            </a:r>
            <a:r>
              <a:rPr lang="zh-CN" altLang="zh-CN" sz="2800" dirty="0" smtClean="0"/>
              <a:t>采用流动</a:t>
            </a:r>
            <a:r>
              <a:rPr lang="en-US" altLang="zh-CN" sz="2800" dirty="0"/>
              <a:t>/</a:t>
            </a:r>
            <a:r>
              <a:rPr lang="zh-CN" altLang="zh-CN" sz="2800" dirty="0"/>
              <a:t>非流动项目法</a:t>
            </a:r>
            <a:r>
              <a:rPr lang="zh-CN" altLang="zh-CN" sz="2800" dirty="0" smtClean="0"/>
              <a:t>。</a:t>
            </a:r>
            <a:r>
              <a:rPr lang="zh-CN" altLang="en-US" sz="2800" dirty="0" smtClean="0"/>
              <a:t>其</a:t>
            </a:r>
            <a:r>
              <a:rPr lang="zh-CN" altLang="zh-CN" sz="2800" dirty="0" smtClean="0"/>
              <a:t>基本原理是</a:t>
            </a:r>
            <a:r>
              <a:rPr lang="zh-CN" altLang="en-US" sz="2800" dirty="0" smtClean="0"/>
              <a:t>：</a:t>
            </a:r>
            <a:r>
              <a:rPr lang="zh-CN" altLang="zh-CN" sz="2800" dirty="0" smtClean="0"/>
              <a:t>规定</a:t>
            </a:r>
            <a:r>
              <a:rPr lang="en-US" altLang="zh-CN" sz="2800" u="sng" dirty="0">
                <a:solidFill>
                  <a:srgbClr val="251BF7"/>
                </a:solidFill>
              </a:rPr>
              <a:t>1</a:t>
            </a:r>
            <a:r>
              <a:rPr lang="zh-CN" altLang="zh-CN" sz="2800" u="sng" dirty="0">
                <a:solidFill>
                  <a:srgbClr val="251BF7"/>
                </a:solidFill>
              </a:rPr>
              <a:t>年以内到期的</a:t>
            </a:r>
            <a:r>
              <a:rPr lang="zh-CN" altLang="zh-CN" sz="2800" u="sng" dirty="0" smtClean="0">
                <a:solidFill>
                  <a:srgbClr val="251BF7"/>
                </a:solidFill>
              </a:rPr>
              <a:t>流动资产</a:t>
            </a:r>
            <a:r>
              <a:rPr lang="zh-CN" altLang="zh-CN" sz="2800" u="sng" dirty="0">
                <a:solidFill>
                  <a:srgbClr val="251BF7"/>
                </a:solidFill>
              </a:rPr>
              <a:t>和流动</a:t>
            </a:r>
            <a:r>
              <a:rPr lang="zh-CN" altLang="zh-CN" sz="2800" u="sng" dirty="0" smtClean="0">
                <a:solidFill>
                  <a:srgbClr val="251BF7"/>
                </a:solidFill>
              </a:rPr>
              <a:t>负债</a:t>
            </a:r>
            <a:r>
              <a:rPr lang="zh-CN" altLang="en-US" sz="2800" u="sng" dirty="0" smtClean="0">
                <a:solidFill>
                  <a:srgbClr val="251BF7"/>
                </a:solidFill>
              </a:rPr>
              <a:t>，</a:t>
            </a:r>
            <a:r>
              <a:rPr lang="zh-CN" altLang="zh-CN" sz="2800" u="sng" dirty="0" smtClean="0">
                <a:solidFill>
                  <a:srgbClr val="251BF7"/>
                </a:solidFill>
              </a:rPr>
              <a:t>按</a:t>
            </a:r>
            <a:r>
              <a:rPr lang="zh-CN" altLang="zh-CN" sz="2800" u="sng" dirty="0">
                <a:solidFill>
                  <a:srgbClr val="251BF7"/>
                </a:solidFill>
              </a:rPr>
              <a:t>现行汇率进行</a:t>
            </a:r>
            <a:r>
              <a:rPr lang="zh-CN" altLang="zh-CN" sz="2800" u="sng" dirty="0" smtClean="0">
                <a:solidFill>
                  <a:srgbClr val="251BF7"/>
                </a:solidFill>
              </a:rPr>
              <a:t>折算</a:t>
            </a:r>
            <a:r>
              <a:rPr lang="zh-CN" altLang="en-US" sz="2800" dirty="0" smtClean="0"/>
              <a:t>；</a:t>
            </a:r>
            <a:r>
              <a:rPr lang="zh-CN" altLang="zh-CN" sz="2800" dirty="0" smtClean="0"/>
              <a:t>而</a:t>
            </a:r>
            <a:r>
              <a:rPr lang="zh-CN" altLang="zh-CN" sz="2800" u="sng" dirty="0">
                <a:solidFill>
                  <a:srgbClr val="251BF7"/>
                </a:solidFill>
              </a:rPr>
              <a:t>非流动资产和非流动</a:t>
            </a:r>
            <a:r>
              <a:rPr lang="zh-CN" altLang="zh-CN" sz="2800" u="sng" dirty="0" smtClean="0">
                <a:solidFill>
                  <a:srgbClr val="251BF7"/>
                </a:solidFill>
              </a:rPr>
              <a:t>负债</a:t>
            </a:r>
            <a:r>
              <a:rPr lang="zh-CN" altLang="en-US" sz="2800" u="sng" dirty="0" smtClean="0">
                <a:solidFill>
                  <a:srgbClr val="251BF7"/>
                </a:solidFill>
              </a:rPr>
              <a:t>则按照</a:t>
            </a:r>
            <a:r>
              <a:rPr lang="zh-CN" altLang="zh-CN" sz="2800" u="sng" dirty="0" smtClean="0">
                <a:solidFill>
                  <a:srgbClr val="251BF7"/>
                </a:solidFill>
              </a:rPr>
              <a:t>最初</a:t>
            </a:r>
            <a:r>
              <a:rPr lang="zh-CN" altLang="zh-CN" sz="2800" u="sng" dirty="0">
                <a:solidFill>
                  <a:srgbClr val="251BF7"/>
                </a:solidFill>
              </a:rPr>
              <a:t>登记入账时的实际历史汇率进行换算</a:t>
            </a:r>
            <a:r>
              <a:rPr lang="zh-CN" altLang="zh-CN" sz="2800" dirty="0" smtClean="0"/>
              <a:t>。</a:t>
            </a:r>
            <a:endParaRPr lang="en-US" altLang="zh-CN" sz="2800" dirty="0" smtClean="0"/>
          </a:p>
          <a:p>
            <a:pPr marL="0" indent="0">
              <a:lnSpc>
                <a:spcPct val="150000"/>
              </a:lnSpc>
              <a:buNone/>
            </a:pPr>
            <a:r>
              <a:rPr lang="zh-CN" altLang="en-US" sz="2800" dirty="0" smtClean="0"/>
              <a:t>        这样，</a:t>
            </a:r>
            <a:r>
              <a:rPr lang="zh-CN" altLang="zh-CN" sz="2800" dirty="0" smtClean="0"/>
              <a:t>在</a:t>
            </a:r>
            <a:r>
              <a:rPr lang="zh-CN" altLang="zh-CN" sz="2800" dirty="0">
                <a:solidFill>
                  <a:srgbClr val="251BF7"/>
                </a:solidFill>
              </a:rPr>
              <a:t>当地货币升值（贬值）后，流动资产多于流动负债的国外子公司就会出现换算收益（损失）</a:t>
            </a:r>
            <a:r>
              <a:rPr lang="zh-CN" altLang="zh-CN" sz="2800" dirty="0" smtClean="0"/>
              <a:t>。</a:t>
            </a:r>
            <a:endParaRPr lang="en-US" altLang="zh-CN"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rPr>
              <a:t>第三章  汇率风险</a:t>
            </a:r>
            <a:endParaRPr lang="zh-CN" altLang="en-US" sz="4000" dirty="0"/>
          </a:p>
        </p:txBody>
      </p:sp>
      <p:sp>
        <p:nvSpPr>
          <p:cNvPr id="3" name="内容占位符 2"/>
          <p:cNvSpPr>
            <a:spLocks noGrp="1"/>
          </p:cNvSpPr>
          <p:nvPr>
            <p:ph idx="1"/>
          </p:nvPr>
        </p:nvSpPr>
        <p:spPr>
          <a:xfrm>
            <a:off x="251520" y="1412776"/>
            <a:ext cx="8640960" cy="5112568"/>
          </a:xfrm>
        </p:spPr>
        <p:txBody>
          <a:bodyPr>
            <a:normAutofit/>
          </a:bodyPr>
          <a:lstStyle/>
          <a:p>
            <a:pPr marL="0" indent="0">
              <a:buNone/>
            </a:pPr>
            <a:r>
              <a:rPr lang="zh-CN" altLang="en-US" sz="3800" b="1" dirty="0" smtClean="0">
                <a:latin typeface="楷体" panose="02010609060101010101" pitchFamily="49" charset="-122"/>
                <a:ea typeface="楷体" panose="02010609060101010101" pitchFamily="49" charset="-122"/>
              </a:rPr>
              <a:t>学习目标</a:t>
            </a:r>
            <a:endParaRPr lang="en-US" altLang="zh-CN" sz="3800" b="1" dirty="0" smtClean="0">
              <a:latin typeface="楷体" panose="02010609060101010101" pitchFamily="49" charset="-122"/>
              <a:ea typeface="楷体" panose="02010609060101010101" pitchFamily="49" charset="-122"/>
            </a:endParaRPr>
          </a:p>
          <a:p>
            <a:pPr marL="0" indent="0">
              <a:buNone/>
            </a:pPr>
            <a:r>
              <a:rPr lang="en-US" altLang="zh-CN" b="1" dirty="0" smtClean="0"/>
              <a:t>  1. </a:t>
            </a:r>
            <a:r>
              <a:rPr lang="zh-CN" altLang="en-US" b="1" dirty="0" smtClean="0"/>
              <a:t>重点</a:t>
            </a:r>
            <a:r>
              <a:rPr lang="zh-CN" altLang="en-US" b="1" dirty="0"/>
              <a:t>掌握</a:t>
            </a:r>
            <a:endParaRPr lang="zh-CN" altLang="en-US" b="1" dirty="0"/>
          </a:p>
          <a:p>
            <a:pPr marL="0" indent="0">
              <a:buNone/>
            </a:pPr>
            <a:r>
              <a:rPr lang="zh-CN" altLang="zh-CN" dirty="0"/>
              <a:t>汇率和汇率风险的概念；汇率风险暴露的类型；汇率风险管理工具的运用</a:t>
            </a:r>
            <a:r>
              <a:rPr lang="zh-CN" altLang="en-US" dirty="0" smtClean="0"/>
              <a:t>。</a:t>
            </a:r>
            <a:endParaRPr lang="zh-CN" altLang="en-US" dirty="0"/>
          </a:p>
          <a:p>
            <a:pPr marL="0" indent="0">
              <a:buNone/>
            </a:pPr>
            <a:r>
              <a:rPr lang="en-US" altLang="zh-CN" b="1" dirty="0" smtClean="0"/>
              <a:t>  2. </a:t>
            </a:r>
            <a:r>
              <a:rPr lang="zh-CN" altLang="en-US" b="1" dirty="0" smtClean="0"/>
              <a:t>掌握</a:t>
            </a:r>
            <a:endParaRPr lang="zh-CN" altLang="en-US" b="1" dirty="0"/>
          </a:p>
          <a:p>
            <a:pPr marL="0" indent="0">
              <a:buNone/>
            </a:pPr>
            <a:r>
              <a:rPr lang="zh-CN" altLang="en-US" dirty="0"/>
              <a:t>经济风险暴露与折算风险暴露。</a:t>
            </a:r>
            <a:endParaRPr lang="zh-CN" altLang="en-US" dirty="0"/>
          </a:p>
          <a:p>
            <a:pPr marL="0" indent="0">
              <a:buNone/>
            </a:pPr>
            <a:r>
              <a:rPr lang="en-US" altLang="zh-CN" b="1" dirty="0" smtClean="0"/>
              <a:t>  3. </a:t>
            </a:r>
            <a:r>
              <a:rPr lang="zh-CN" altLang="en-US" b="1" dirty="0" smtClean="0"/>
              <a:t>了解</a:t>
            </a:r>
            <a:endParaRPr lang="zh-CN" altLang="en-US" b="1" dirty="0"/>
          </a:p>
          <a:p>
            <a:pPr marL="0" indent="0">
              <a:buNone/>
            </a:pPr>
            <a:r>
              <a:rPr lang="zh-CN" altLang="en-US" dirty="0"/>
              <a:t>次要货币的风险暴露管理；或有风险暴露管理</a:t>
            </a:r>
            <a:r>
              <a:rPr lang="zh-CN" altLang="en-US" dirty="0" smtClean="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40960" cy="5145435"/>
          </a:xfrm>
        </p:spPr>
        <p:txBody>
          <a:bodyPr/>
          <a:lstStyle/>
          <a:p>
            <a:pPr marL="0" indent="0">
              <a:lnSpc>
                <a:spcPct val="150000"/>
              </a:lnSpc>
              <a:buNone/>
            </a:pPr>
            <a:r>
              <a:rPr lang="en-US" altLang="zh-CN" sz="2800" b="1" dirty="0" smtClean="0"/>
              <a:t>2</a:t>
            </a:r>
            <a:r>
              <a:rPr lang="zh-CN" altLang="en-US" sz="2800" b="1" dirty="0" smtClean="0"/>
              <a:t>）货币</a:t>
            </a:r>
            <a:r>
              <a:rPr lang="en-US" altLang="zh-CN" sz="2800" b="1" dirty="0" smtClean="0"/>
              <a:t>/</a:t>
            </a:r>
            <a:r>
              <a:rPr lang="zh-CN" altLang="zh-CN" sz="2800" b="1" dirty="0" smtClean="0"/>
              <a:t>非</a:t>
            </a:r>
            <a:r>
              <a:rPr lang="zh-CN" altLang="en-US" sz="2800" b="1" dirty="0"/>
              <a:t>货币</a:t>
            </a:r>
            <a:r>
              <a:rPr lang="zh-CN" altLang="zh-CN" sz="2800" b="1" dirty="0" smtClean="0"/>
              <a:t>项目法</a:t>
            </a:r>
            <a:endParaRPr lang="en-US" altLang="zh-CN" sz="2800" b="1" dirty="0"/>
          </a:p>
          <a:p>
            <a:pPr marL="0" indent="0">
              <a:lnSpc>
                <a:spcPct val="150000"/>
              </a:lnSpc>
              <a:buNone/>
            </a:pPr>
            <a:r>
              <a:rPr lang="en-US" altLang="zh-CN" sz="2800" dirty="0" smtClean="0"/>
              <a:t>        </a:t>
            </a:r>
            <a:r>
              <a:rPr lang="zh-CN" altLang="zh-CN" sz="2800" dirty="0" smtClean="0"/>
              <a:t>在货币</a:t>
            </a:r>
            <a:r>
              <a:rPr lang="en-US" altLang="zh-CN" sz="2800" dirty="0" smtClean="0"/>
              <a:t>/</a:t>
            </a:r>
            <a:r>
              <a:rPr lang="zh-CN" altLang="zh-CN" sz="2800" dirty="0" smtClean="0"/>
              <a:t>非货币项目法下，国外子公司的</a:t>
            </a:r>
            <a:r>
              <a:rPr lang="zh-CN" altLang="zh-CN" sz="2800" u="sng" dirty="0" smtClean="0">
                <a:solidFill>
                  <a:srgbClr val="251BF7"/>
                </a:solidFill>
              </a:rPr>
              <a:t>所有货币性</a:t>
            </a:r>
            <a:r>
              <a:rPr lang="zh-CN" altLang="zh-CN" sz="2800" u="sng" dirty="0" smtClean="0"/>
              <a:t>资产负债表项目（现金、有价证券、应收账款、应付账款）都按</a:t>
            </a:r>
            <a:r>
              <a:rPr lang="zh-CN" altLang="zh-CN" sz="2800" u="sng" dirty="0" smtClean="0">
                <a:solidFill>
                  <a:srgbClr val="251BF7"/>
                </a:solidFill>
              </a:rPr>
              <a:t>现行汇率</a:t>
            </a:r>
            <a:r>
              <a:rPr lang="zh-CN" altLang="zh-CN" sz="2800" u="sng" dirty="0" smtClean="0"/>
              <a:t>进行折算</a:t>
            </a:r>
            <a:r>
              <a:rPr lang="zh-CN" altLang="zh-CN" sz="2800" dirty="0" smtClean="0"/>
              <a:t>。所有其他</a:t>
            </a:r>
            <a:r>
              <a:rPr lang="zh-CN" altLang="zh-CN" sz="2800" u="sng" dirty="0" smtClean="0"/>
              <a:t>（</a:t>
            </a:r>
            <a:r>
              <a:rPr lang="zh-CN" altLang="zh-CN" sz="2800" u="sng" dirty="0" smtClean="0">
                <a:solidFill>
                  <a:srgbClr val="251BF7"/>
                </a:solidFill>
              </a:rPr>
              <a:t>非货币性）</a:t>
            </a:r>
            <a:r>
              <a:rPr lang="zh-CN" altLang="zh-CN" sz="2800" u="sng" dirty="0" smtClean="0"/>
              <a:t>资产负债表项目（</a:t>
            </a:r>
            <a:r>
              <a:rPr lang="zh-CN" altLang="en-US" sz="2800" u="sng" dirty="0" smtClean="0"/>
              <a:t>比如</a:t>
            </a:r>
            <a:r>
              <a:rPr lang="zh-CN" altLang="zh-CN" sz="2800" u="sng" dirty="0" smtClean="0"/>
              <a:t>股东权益</a:t>
            </a:r>
            <a:r>
              <a:rPr lang="zh-CN" altLang="en-US" sz="2800" u="sng" dirty="0" smtClean="0"/>
              <a:t>等</a:t>
            </a:r>
            <a:r>
              <a:rPr lang="zh-CN" altLang="zh-CN" sz="2800" u="sng" dirty="0" smtClean="0"/>
              <a:t>）则按照初次登记入账时实际</a:t>
            </a:r>
            <a:r>
              <a:rPr lang="zh-CN" altLang="zh-CN" sz="2800" u="sng" dirty="0" smtClean="0">
                <a:solidFill>
                  <a:srgbClr val="251BF7"/>
                </a:solidFill>
              </a:rPr>
              <a:t>历史汇率</a:t>
            </a:r>
            <a:r>
              <a:rPr lang="zh-CN" altLang="zh-CN" sz="2800" u="sng" dirty="0" smtClean="0"/>
              <a:t>进行换算</a:t>
            </a:r>
            <a:r>
              <a:rPr lang="zh-CN" altLang="zh-CN" sz="2800" dirty="0" smtClean="0"/>
              <a:t>。</a:t>
            </a:r>
            <a:endParaRPr lang="en-US" altLang="zh-CN"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40960" cy="5145435"/>
          </a:xfrm>
        </p:spPr>
        <p:txBody>
          <a:bodyPr/>
          <a:lstStyle/>
          <a:p>
            <a:pPr marL="0" indent="0">
              <a:lnSpc>
                <a:spcPct val="150000"/>
              </a:lnSpc>
              <a:buNone/>
            </a:pPr>
            <a:r>
              <a:rPr lang="en-US" altLang="zh-CN" sz="2800" b="1" dirty="0" smtClean="0"/>
              <a:t>3</a:t>
            </a:r>
            <a:r>
              <a:rPr lang="zh-CN" altLang="en-US" sz="2800" b="1" dirty="0" smtClean="0"/>
              <a:t>）现行汇率</a:t>
            </a:r>
            <a:r>
              <a:rPr lang="zh-CN" altLang="zh-CN" sz="2800" b="1" dirty="0" smtClean="0"/>
              <a:t>法</a:t>
            </a:r>
            <a:endParaRPr lang="en-US" altLang="zh-CN" sz="2800" b="1" dirty="0"/>
          </a:p>
          <a:p>
            <a:pPr marL="0" indent="0">
              <a:lnSpc>
                <a:spcPct val="150000"/>
              </a:lnSpc>
              <a:buNone/>
            </a:pPr>
            <a:r>
              <a:rPr lang="en-US" altLang="zh-CN" sz="2800" dirty="0" smtClean="0"/>
              <a:t>        </a:t>
            </a:r>
            <a:r>
              <a:rPr lang="zh-CN" altLang="zh-CN" sz="2800" dirty="0" smtClean="0"/>
              <a:t>现行</a:t>
            </a:r>
            <a:r>
              <a:rPr lang="zh-CN" altLang="zh-CN" sz="2800" dirty="0"/>
              <a:t>汇率</a:t>
            </a:r>
            <a:r>
              <a:rPr lang="zh-CN" altLang="zh-CN" sz="2800" dirty="0" smtClean="0"/>
              <a:t>法</a:t>
            </a:r>
            <a:r>
              <a:rPr lang="zh-CN" altLang="en-US" sz="2800" dirty="0" smtClean="0"/>
              <a:t>，</a:t>
            </a:r>
            <a:r>
              <a:rPr lang="zh-CN" altLang="zh-CN" sz="2800" dirty="0" smtClean="0"/>
              <a:t>是</a:t>
            </a:r>
            <a:r>
              <a:rPr lang="zh-CN" altLang="zh-CN" sz="2800" dirty="0"/>
              <a:t>指</a:t>
            </a:r>
            <a:r>
              <a:rPr lang="zh-CN" altLang="zh-CN" sz="2800" dirty="0">
                <a:solidFill>
                  <a:srgbClr val="251BF7"/>
                </a:solidFill>
              </a:rPr>
              <a:t>除股东权益之外</a:t>
            </a:r>
            <a:r>
              <a:rPr lang="zh-CN" altLang="zh-CN" sz="2800" u="sng" dirty="0">
                <a:solidFill>
                  <a:srgbClr val="251BF7"/>
                </a:solidFill>
              </a:rPr>
              <a:t>所有的资产负债表项目</a:t>
            </a:r>
            <a:r>
              <a:rPr lang="zh-CN" altLang="zh-CN" sz="2800" dirty="0"/>
              <a:t>都按</a:t>
            </a:r>
            <a:r>
              <a:rPr lang="zh-CN" altLang="zh-CN" sz="2800" u="sng" dirty="0">
                <a:solidFill>
                  <a:srgbClr val="251BF7"/>
                </a:solidFill>
              </a:rPr>
              <a:t>现行汇率</a:t>
            </a:r>
            <a:r>
              <a:rPr lang="zh-CN" altLang="zh-CN" sz="2800" dirty="0"/>
              <a:t>折算</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t>普通股</a:t>
            </a:r>
            <a:r>
              <a:rPr lang="zh-CN" altLang="zh-CN" sz="2800" dirty="0"/>
              <a:t>账户和其他所有附加的实缴股本按其各自发生日的实际汇率进行折算</a:t>
            </a:r>
            <a:r>
              <a:rPr lang="zh-CN" altLang="zh-CN" sz="2800" dirty="0" smtClean="0"/>
              <a:t>。</a:t>
            </a:r>
            <a:r>
              <a:rPr lang="en-US" altLang="zh-CN" sz="2800" dirty="0" smtClean="0"/>
              <a:t>  </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t>这</a:t>
            </a:r>
            <a:r>
              <a:rPr lang="zh-CN" altLang="zh-CN" sz="2800" dirty="0"/>
              <a:t>是所有折算方法中最为简单的一</a:t>
            </a:r>
            <a:r>
              <a:rPr lang="zh-CN" altLang="zh-CN" sz="2800" dirty="0" smtClean="0"/>
              <a:t>种。</a:t>
            </a:r>
            <a:endParaRPr lang="en-US" altLang="zh-C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457200" y="1600200"/>
            <a:ext cx="8229600" cy="4997152"/>
          </a:xfrm>
        </p:spPr>
        <p:txBody>
          <a:bodyPr>
            <a:normAutofit lnSpcReduction="10000"/>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汇率风险暴露的类型和管理</a:t>
            </a:r>
            <a:r>
              <a:rPr lang="zh-CN" altLang="zh-CN" sz="3000" b="1" dirty="0" smtClean="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t>一</a:t>
            </a:r>
            <a:r>
              <a:rPr lang="zh-CN" altLang="en-US" sz="3000" b="1" dirty="0"/>
              <a:t>、汇率风险暴露的类型</a:t>
            </a:r>
            <a:endParaRPr lang="en-US" altLang="zh-CN" sz="3000" dirty="0"/>
          </a:p>
          <a:p>
            <a:pPr marL="0" indent="0">
              <a:lnSpc>
                <a:spcPct val="150000"/>
              </a:lnSpc>
              <a:buNone/>
            </a:pPr>
            <a:r>
              <a:rPr lang="en-US" altLang="zh-CN" sz="3000" dirty="0"/>
              <a:t>    </a:t>
            </a:r>
            <a:r>
              <a:rPr lang="zh-CN" altLang="en-US" sz="3000" b="1" dirty="0"/>
              <a:t>（三）折算</a:t>
            </a:r>
            <a:r>
              <a:rPr lang="zh-CN" altLang="zh-CN" sz="3000" b="1" dirty="0"/>
              <a:t>风险</a:t>
            </a:r>
            <a:r>
              <a:rPr lang="zh-CN" altLang="zh-CN" sz="3000" b="1" dirty="0" smtClean="0"/>
              <a:t>暴露</a:t>
            </a:r>
            <a:endParaRPr lang="en-US" altLang="zh-CN" sz="3000" dirty="0" smtClean="0"/>
          </a:p>
          <a:p>
            <a:pPr marL="0" indent="0">
              <a:buNone/>
            </a:pPr>
            <a:r>
              <a:rPr lang="en-US" altLang="zh-CN" sz="2800" dirty="0" smtClean="0"/>
              <a:t>  </a:t>
            </a:r>
            <a:r>
              <a:rPr lang="en-US" altLang="zh-CN" sz="2800" dirty="0" smtClean="0">
                <a:solidFill>
                  <a:srgbClr val="C00000"/>
                </a:solidFill>
              </a:rPr>
              <a:t>2</a:t>
            </a:r>
            <a:r>
              <a:rPr lang="en-US" altLang="zh-CN" sz="2800" b="1" dirty="0" smtClean="0">
                <a:solidFill>
                  <a:srgbClr val="C00000"/>
                </a:solidFill>
              </a:rPr>
              <a:t>. </a:t>
            </a:r>
            <a:r>
              <a:rPr lang="zh-CN" altLang="en-US" sz="2800" b="1" dirty="0" smtClean="0">
                <a:solidFill>
                  <a:srgbClr val="C00000"/>
                </a:solidFill>
              </a:rPr>
              <a:t>影响因素</a:t>
            </a:r>
            <a:endParaRPr lang="en-US" altLang="zh-CN" sz="2800" b="1" dirty="0" smtClean="0">
              <a:solidFill>
                <a:srgbClr val="C00000"/>
              </a:solidFill>
            </a:endParaRPr>
          </a:p>
          <a:p>
            <a:pPr marL="0" indent="0">
              <a:buNone/>
            </a:pPr>
            <a:r>
              <a:rPr lang="zh-CN" altLang="en-US" sz="2800" dirty="0" smtClean="0"/>
              <a:t>    折算风险</a:t>
            </a:r>
            <a:r>
              <a:rPr lang="zh-CN" altLang="en-US" sz="2800" dirty="0"/>
              <a:t>暴露</a:t>
            </a:r>
            <a:r>
              <a:rPr lang="zh-CN" altLang="en-US" sz="2800" dirty="0" smtClean="0"/>
              <a:t>的主要影响因素：</a:t>
            </a:r>
            <a:endParaRPr lang="en-US" altLang="zh-CN" sz="2800" dirty="0" smtClean="0"/>
          </a:p>
          <a:p>
            <a:pPr marL="0" indent="0">
              <a:buNone/>
            </a:pPr>
            <a:r>
              <a:rPr lang="en-US" altLang="zh-CN" sz="2800" dirty="0"/>
              <a:t> </a:t>
            </a:r>
            <a:r>
              <a:rPr lang="en-US" altLang="zh-CN" sz="2800" dirty="0" smtClean="0"/>
              <a:t>     1</a:t>
            </a:r>
            <a:r>
              <a:rPr lang="zh-CN" altLang="en-US" sz="2800" dirty="0" smtClean="0"/>
              <a:t>）</a:t>
            </a:r>
            <a:r>
              <a:rPr lang="zh-CN" altLang="zh-CN" sz="2800" dirty="0" smtClean="0"/>
              <a:t>所</a:t>
            </a:r>
            <a:r>
              <a:rPr lang="zh-CN" altLang="zh-CN" sz="2800" dirty="0"/>
              <a:t>涉及的货币</a:t>
            </a:r>
            <a:r>
              <a:rPr lang="zh-CN" altLang="zh-CN" sz="2800" dirty="0" smtClean="0"/>
              <a:t>种类</a:t>
            </a:r>
            <a:r>
              <a:rPr lang="zh-CN" altLang="en-US" sz="2800" dirty="0" smtClean="0"/>
              <a:t>。</a:t>
            </a:r>
            <a:r>
              <a:rPr lang="en-US" altLang="zh-CN" sz="2800" dirty="0" smtClean="0"/>
              <a:t>    </a:t>
            </a:r>
            <a:r>
              <a:rPr lang="zh-CN" altLang="en-US" sz="2400" dirty="0" smtClean="0">
                <a:latin typeface="楷体" panose="02010609060101010101" pitchFamily="49" charset="-122"/>
                <a:ea typeface="楷体" panose="02010609060101010101" pitchFamily="49" charset="-122"/>
              </a:rPr>
              <a:t>（子公司所在币种是什么）</a:t>
            </a:r>
            <a:endParaRPr lang="en-US" altLang="zh-CN" sz="2400" dirty="0" smtClean="0">
              <a:latin typeface="楷体" panose="02010609060101010101" pitchFamily="49" charset="-122"/>
              <a:ea typeface="楷体" panose="02010609060101010101" pitchFamily="49" charset="-122"/>
            </a:endParaRPr>
          </a:p>
          <a:p>
            <a:pPr marL="0" indent="0">
              <a:buNone/>
            </a:pPr>
            <a:r>
              <a:rPr lang="en-US" altLang="zh-CN" sz="2800" dirty="0"/>
              <a:t> </a:t>
            </a:r>
            <a:r>
              <a:rPr lang="en-US" altLang="zh-CN" sz="2800" dirty="0" smtClean="0"/>
              <a:t>     2</a:t>
            </a:r>
            <a:r>
              <a:rPr lang="zh-CN" altLang="en-US" sz="2800" dirty="0" smtClean="0"/>
              <a:t>）</a:t>
            </a:r>
            <a:r>
              <a:rPr lang="zh-CN" altLang="zh-CN" sz="2800" dirty="0"/>
              <a:t>与母公司业务往来密切</a:t>
            </a:r>
            <a:r>
              <a:rPr lang="zh-CN" altLang="zh-CN" sz="2800" dirty="0" smtClean="0"/>
              <a:t>程度</a:t>
            </a:r>
            <a:r>
              <a:rPr lang="zh-CN" altLang="en-US" sz="2800" dirty="0" smtClean="0"/>
              <a:t>。</a:t>
            </a:r>
            <a:r>
              <a:rPr lang="en-US" altLang="zh-CN" sz="2800" dirty="0" smtClean="0"/>
              <a:t>   </a:t>
            </a:r>
            <a:r>
              <a:rPr lang="zh-CN" altLang="en-US" sz="2400" dirty="0" smtClean="0">
                <a:latin typeface="楷体" panose="02010609060101010101" pitchFamily="49" charset="-122"/>
                <a:ea typeface="楷体" panose="02010609060101010101" pitchFamily="49" charset="-122"/>
              </a:rPr>
              <a:t>（往来越密切，可抵消部分越多，折算风险越小）</a:t>
            </a:r>
            <a:r>
              <a:rPr lang="en-US" altLang="zh-CN" sz="2400" dirty="0" smtClean="0">
                <a:latin typeface="楷体" panose="02010609060101010101" pitchFamily="49" charset="-122"/>
                <a:ea typeface="楷体" panose="02010609060101010101" pitchFamily="49" charset="-122"/>
              </a:rPr>
              <a:t>      </a:t>
            </a:r>
            <a:endParaRPr lang="en-US" altLang="zh-CN" sz="2400" dirty="0" smtClean="0">
              <a:latin typeface="楷体" panose="02010609060101010101" pitchFamily="49" charset="-122"/>
              <a:ea typeface="楷体" panose="02010609060101010101" pitchFamily="49" charset="-122"/>
            </a:endParaRPr>
          </a:p>
          <a:p>
            <a:pPr marL="0" indent="0">
              <a:buNone/>
            </a:pPr>
            <a:r>
              <a:rPr lang="en-US" altLang="zh-CN" sz="2800" dirty="0"/>
              <a:t> </a:t>
            </a:r>
            <a:r>
              <a:rPr lang="en-US" altLang="zh-CN" sz="2800" dirty="0" smtClean="0"/>
              <a:t>     3</a:t>
            </a:r>
            <a:r>
              <a:rPr lang="zh-CN" altLang="en-US" sz="2800" dirty="0" smtClean="0"/>
              <a:t>）科目金额大小。</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457200" y="1600200"/>
            <a:ext cx="8229600" cy="4997152"/>
          </a:xfrm>
        </p:spPr>
        <p:txBody>
          <a:bodyPr>
            <a:normAutofit/>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汇率风险暴露的类型和管理</a:t>
            </a:r>
            <a:r>
              <a:rPr lang="zh-CN" altLang="zh-CN" sz="3000" b="1" dirty="0" smtClean="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endParaRPr lang="en-US" altLang="zh-CN" sz="3000" b="1" dirty="0" smtClean="0"/>
          </a:p>
          <a:p>
            <a:pPr marL="0" indent="0">
              <a:lnSpc>
                <a:spcPct val="150000"/>
              </a:lnSpc>
              <a:buNone/>
            </a:pPr>
            <a:r>
              <a:rPr lang="zh-CN" altLang="en-US" sz="3000" b="1" dirty="0" smtClean="0">
                <a:solidFill>
                  <a:srgbClr val="251BF7"/>
                </a:solidFill>
              </a:rPr>
              <a:t>二、汇率风险管理策略</a:t>
            </a:r>
            <a:endParaRPr lang="en-US" altLang="zh-CN" sz="3000" b="1" dirty="0" smtClean="0">
              <a:solidFill>
                <a:srgbClr val="251BF7"/>
              </a:solidFill>
            </a:endParaRPr>
          </a:p>
          <a:p>
            <a:pPr marL="0" indent="0">
              <a:lnSpc>
                <a:spcPct val="150000"/>
              </a:lnSpc>
              <a:buNone/>
            </a:pPr>
            <a:r>
              <a:rPr lang="en-US" altLang="zh-CN" sz="2800" dirty="0" smtClean="0"/>
              <a:t>        </a:t>
            </a:r>
            <a:r>
              <a:rPr lang="zh-CN" altLang="zh-CN" sz="2800" dirty="0" smtClean="0"/>
              <a:t>一般而言</a:t>
            </a:r>
            <a:r>
              <a:rPr lang="zh-CN" altLang="zh-CN" sz="2800" dirty="0"/>
              <a:t>，可选择的汇率风险管理策略包含四大类：</a:t>
            </a:r>
            <a:r>
              <a:rPr lang="zh-CN" altLang="zh-CN" sz="2800" dirty="0">
                <a:solidFill>
                  <a:srgbClr val="251BF7"/>
                </a:solidFill>
              </a:rPr>
              <a:t>风险回避</a:t>
            </a:r>
            <a:r>
              <a:rPr lang="zh-CN" altLang="zh-CN" sz="2800" dirty="0"/>
              <a:t>、</a:t>
            </a:r>
            <a:r>
              <a:rPr lang="zh-CN" altLang="zh-CN" sz="2800" dirty="0">
                <a:solidFill>
                  <a:srgbClr val="251BF7"/>
                </a:solidFill>
              </a:rPr>
              <a:t>风险转移</a:t>
            </a:r>
            <a:r>
              <a:rPr lang="zh-CN" altLang="zh-CN" sz="2800" dirty="0"/>
              <a:t>、</a:t>
            </a:r>
            <a:r>
              <a:rPr lang="zh-CN" altLang="zh-CN" sz="2800" dirty="0">
                <a:solidFill>
                  <a:srgbClr val="251BF7"/>
                </a:solidFill>
              </a:rPr>
              <a:t>风险保留</a:t>
            </a:r>
            <a:r>
              <a:rPr lang="zh-CN" altLang="zh-CN" sz="2800" dirty="0"/>
              <a:t>和</a:t>
            </a:r>
            <a:r>
              <a:rPr lang="zh-CN" altLang="zh-CN" sz="2800" dirty="0">
                <a:solidFill>
                  <a:srgbClr val="251BF7"/>
                </a:solidFill>
              </a:rPr>
              <a:t>风险预防</a:t>
            </a:r>
            <a:r>
              <a:rPr lang="zh-CN" altLang="zh-CN" sz="2800" dirty="0"/>
              <a:t>。</a:t>
            </a:r>
            <a:endParaRPr lang="en-US" altLang="zh-CN" sz="3000" b="1"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6048672"/>
          </a:xfrm>
        </p:spPr>
        <p:txBody>
          <a:bodyPr>
            <a:normAutofit/>
          </a:bodyPr>
          <a:lstStyle/>
          <a:p>
            <a:pPr marL="0" indent="0">
              <a:lnSpc>
                <a:spcPct val="110000"/>
              </a:lnSpc>
              <a:buNone/>
            </a:pPr>
            <a:r>
              <a:rPr lang="zh-CN" altLang="zh-CN" sz="2800" b="1" dirty="0">
                <a:solidFill>
                  <a:srgbClr val="C00000"/>
                </a:solidFill>
              </a:rPr>
              <a:t>（一）风险回避</a:t>
            </a:r>
            <a:endParaRPr lang="zh-CN" altLang="zh-CN" sz="2800" b="1" dirty="0">
              <a:solidFill>
                <a:srgbClr val="C00000"/>
              </a:solidFill>
            </a:endParaRPr>
          </a:p>
          <a:p>
            <a:pPr marL="0" indent="0">
              <a:lnSpc>
                <a:spcPct val="110000"/>
              </a:lnSpc>
              <a:buNone/>
            </a:pPr>
            <a:r>
              <a:rPr lang="en-US" altLang="zh-CN" sz="2800" dirty="0" smtClean="0"/>
              <a:t>      </a:t>
            </a:r>
            <a:r>
              <a:rPr lang="zh-CN" altLang="zh-CN" sz="2800" b="1" dirty="0" smtClean="0"/>
              <a:t>风险</a:t>
            </a:r>
            <a:r>
              <a:rPr lang="zh-CN" altLang="zh-CN" sz="2800" b="1" dirty="0"/>
              <a:t>回避</a:t>
            </a:r>
            <a:r>
              <a:rPr lang="zh-CN" altLang="zh-CN" sz="2800" dirty="0"/>
              <a:t>，是指企业采取</a:t>
            </a:r>
            <a:r>
              <a:rPr lang="zh-CN" altLang="zh-CN" sz="2800" dirty="0">
                <a:solidFill>
                  <a:srgbClr val="251BF7"/>
                </a:solidFill>
              </a:rPr>
              <a:t>主动放弃</a:t>
            </a:r>
            <a:r>
              <a:rPr lang="zh-CN" altLang="zh-CN" sz="2800" dirty="0"/>
              <a:t>的方法，防止引起汇率风险的发生</a:t>
            </a:r>
            <a:r>
              <a:rPr lang="zh-CN" altLang="zh-CN" sz="2800" dirty="0" smtClean="0"/>
              <a:t>。</a:t>
            </a:r>
            <a:endParaRPr lang="en-US" altLang="zh-CN" sz="2800" dirty="0" smtClean="0"/>
          </a:p>
          <a:p>
            <a:pPr marL="0" indent="0">
              <a:lnSpc>
                <a:spcPct val="110000"/>
              </a:lnSpc>
              <a:buNone/>
            </a:pPr>
            <a:r>
              <a:rPr lang="en-US" altLang="zh-CN" sz="2800" dirty="0"/>
              <a:t> </a:t>
            </a:r>
            <a:r>
              <a:rPr lang="en-US" altLang="zh-CN" sz="2800" dirty="0" smtClean="0"/>
              <a:t>     </a:t>
            </a:r>
            <a:r>
              <a:rPr lang="zh-CN" altLang="zh-CN" sz="2800" dirty="0" smtClean="0"/>
              <a:t>一般</a:t>
            </a:r>
            <a:r>
              <a:rPr lang="zh-CN" altLang="zh-CN" sz="2800" dirty="0"/>
              <a:t>需要采取风险回避的</a:t>
            </a:r>
            <a:r>
              <a:rPr lang="zh-CN" altLang="zh-CN" sz="2800" b="1" dirty="0">
                <a:solidFill>
                  <a:srgbClr val="251BF7"/>
                </a:solidFill>
              </a:rPr>
              <a:t>情况</a:t>
            </a:r>
            <a:r>
              <a:rPr lang="zh-CN" altLang="zh-CN" sz="2800" dirty="0"/>
              <a:t>如下：</a:t>
            </a:r>
            <a:r>
              <a:rPr lang="zh-CN" altLang="zh-CN" sz="2800" u="sng" dirty="0"/>
              <a:t>涉险业务不是企业主营业务</a:t>
            </a:r>
            <a:r>
              <a:rPr lang="zh-CN" altLang="zh-CN" sz="2800" dirty="0"/>
              <a:t>；</a:t>
            </a:r>
            <a:r>
              <a:rPr lang="zh-CN" altLang="zh-CN" sz="2800" u="sng" dirty="0"/>
              <a:t>风险预期损失远大</a:t>
            </a:r>
            <a:r>
              <a:rPr lang="zh-CN" altLang="zh-CN" sz="2800" u="sng" dirty="0" smtClean="0"/>
              <a:t>于业务</a:t>
            </a:r>
            <a:r>
              <a:rPr lang="zh-CN" altLang="zh-CN" sz="2800" u="sng" dirty="0"/>
              <a:t>收益</a:t>
            </a:r>
            <a:r>
              <a:rPr lang="zh-CN" altLang="zh-CN" sz="2800" dirty="0"/>
              <a:t>；</a:t>
            </a:r>
            <a:r>
              <a:rPr lang="zh-CN" altLang="zh-CN" sz="2800" u="sng" dirty="0"/>
              <a:t>风险比较复杂，需要有效的专业知识和技术，超过了企业现有风险管理能力</a:t>
            </a:r>
            <a:r>
              <a:rPr lang="zh-CN" altLang="zh-CN" sz="2800" dirty="0" smtClean="0"/>
              <a:t>。例如</a:t>
            </a:r>
            <a:r>
              <a:rPr lang="zh-CN" altLang="zh-CN" sz="2800" dirty="0"/>
              <a:t>，某海洋运输公司希望开发某个海外港口，该港口外币投资非常大，甚至超出了该运输公司以往任何一个投资项目。对此，该运输公司经过审慎评估，决定放弃该项目</a:t>
            </a:r>
            <a:r>
              <a:rPr lang="zh-CN" altLang="zh-CN" sz="2800" dirty="0" smtClean="0"/>
              <a:t>。</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480720"/>
          </a:xfrm>
        </p:spPr>
        <p:txBody>
          <a:bodyPr>
            <a:normAutofit fontScale="92500" lnSpcReduction="10000"/>
          </a:bodyPr>
          <a:lstStyle/>
          <a:p>
            <a:pPr marL="0" indent="0">
              <a:buNone/>
            </a:pPr>
            <a:r>
              <a:rPr lang="zh-CN" altLang="zh-CN" b="1" dirty="0">
                <a:solidFill>
                  <a:srgbClr val="C00000"/>
                </a:solidFill>
              </a:rPr>
              <a:t>（二）风险转移</a:t>
            </a:r>
            <a:endParaRPr lang="zh-CN" altLang="zh-CN" b="1" dirty="0">
              <a:solidFill>
                <a:srgbClr val="C00000"/>
              </a:solidFill>
            </a:endParaRPr>
          </a:p>
          <a:p>
            <a:pPr marL="0" indent="0">
              <a:buNone/>
            </a:pPr>
            <a:r>
              <a:rPr lang="en-US" altLang="zh-CN" dirty="0" smtClean="0"/>
              <a:t>      </a:t>
            </a:r>
            <a:r>
              <a:rPr lang="zh-CN" altLang="zh-CN" sz="3000" b="1" dirty="0" smtClean="0"/>
              <a:t>风险</a:t>
            </a:r>
            <a:r>
              <a:rPr lang="zh-CN" altLang="zh-CN" sz="3000" b="1" dirty="0"/>
              <a:t>转移</a:t>
            </a:r>
            <a:r>
              <a:rPr lang="zh-CN" altLang="zh-CN" sz="3000" dirty="0"/>
              <a:t>，是指将汇率风险通过某种方式</a:t>
            </a:r>
            <a:r>
              <a:rPr lang="zh-CN" altLang="zh-CN" sz="3000" dirty="0">
                <a:solidFill>
                  <a:srgbClr val="251BF7"/>
                </a:solidFill>
              </a:rPr>
              <a:t>转移给其他经济体或市场</a:t>
            </a:r>
            <a:r>
              <a:rPr lang="zh-CN" altLang="zh-CN" sz="3000" dirty="0"/>
              <a:t>，从而减少汇率风险</a:t>
            </a:r>
            <a:r>
              <a:rPr lang="zh-CN" altLang="zh-CN" sz="3000" dirty="0" smtClean="0"/>
              <a:t>。包括</a:t>
            </a:r>
            <a:r>
              <a:rPr lang="zh-CN" altLang="zh-CN" sz="3000" dirty="0"/>
              <a:t>三种基本方法：</a:t>
            </a:r>
            <a:endParaRPr lang="zh-CN" altLang="zh-CN" sz="3000" dirty="0"/>
          </a:p>
          <a:p>
            <a:pPr marL="0" indent="0">
              <a:buNone/>
            </a:pPr>
            <a:r>
              <a:rPr lang="en-US" altLang="zh-CN" sz="3000" dirty="0" smtClean="0"/>
              <a:t>  </a:t>
            </a:r>
            <a:r>
              <a:rPr lang="zh-CN" altLang="zh-CN" sz="3000" dirty="0" smtClean="0">
                <a:solidFill>
                  <a:srgbClr val="251BF7"/>
                </a:solidFill>
              </a:rPr>
              <a:t>（</a:t>
            </a:r>
            <a:r>
              <a:rPr lang="en-US" altLang="zh-CN" sz="3000" dirty="0">
                <a:solidFill>
                  <a:srgbClr val="251BF7"/>
                </a:solidFill>
              </a:rPr>
              <a:t>1</a:t>
            </a:r>
            <a:r>
              <a:rPr lang="zh-CN" altLang="zh-CN" sz="3000" dirty="0">
                <a:solidFill>
                  <a:srgbClr val="251BF7"/>
                </a:solidFill>
              </a:rPr>
              <a:t>）分散化</a:t>
            </a:r>
            <a:r>
              <a:rPr lang="zh-CN" altLang="zh-CN" sz="3000" dirty="0"/>
              <a:t>，其本质在于有效利用不同种类资产的风险相关性，</a:t>
            </a:r>
            <a:r>
              <a:rPr lang="zh-CN" altLang="zh-CN" sz="3000" u="sng" dirty="0"/>
              <a:t>分散持有不同币种的外汇</a:t>
            </a:r>
            <a:r>
              <a:rPr lang="zh-CN" altLang="zh-CN" sz="3000" dirty="0"/>
              <a:t>，降低汇率风险。</a:t>
            </a:r>
            <a:endParaRPr lang="zh-CN" altLang="zh-CN" sz="3000" dirty="0"/>
          </a:p>
          <a:p>
            <a:pPr marL="0" indent="0">
              <a:buNone/>
            </a:pPr>
            <a:r>
              <a:rPr lang="en-US" altLang="zh-CN" sz="3000" dirty="0" smtClean="0"/>
              <a:t>  </a:t>
            </a:r>
            <a:r>
              <a:rPr lang="zh-CN" altLang="zh-CN" sz="3000" dirty="0" smtClean="0">
                <a:solidFill>
                  <a:srgbClr val="251BF7"/>
                </a:solidFill>
              </a:rPr>
              <a:t>（</a:t>
            </a:r>
            <a:r>
              <a:rPr lang="en-US" altLang="zh-CN" sz="3000" dirty="0">
                <a:solidFill>
                  <a:srgbClr val="251BF7"/>
                </a:solidFill>
              </a:rPr>
              <a:t>2</a:t>
            </a:r>
            <a:r>
              <a:rPr lang="zh-CN" altLang="zh-CN" sz="3000" dirty="0">
                <a:solidFill>
                  <a:srgbClr val="251BF7"/>
                </a:solidFill>
              </a:rPr>
              <a:t>）对冲</a:t>
            </a:r>
            <a:r>
              <a:rPr lang="zh-CN" altLang="zh-CN" sz="3000" dirty="0"/>
              <a:t>，就是将企业不愿承担的风险通过市场化操作</a:t>
            </a:r>
            <a:r>
              <a:rPr lang="zh-CN" altLang="zh-CN" sz="3000" u="sng" dirty="0"/>
              <a:t>转嫁给其他人</a:t>
            </a:r>
            <a:r>
              <a:rPr lang="zh-CN" altLang="zh-CN" sz="3000" dirty="0"/>
              <a:t>或者在一段时间内由其他交易对手承担，具体形式包括</a:t>
            </a:r>
            <a:r>
              <a:rPr lang="zh-CN" altLang="zh-CN" sz="3000" u="sng" dirty="0"/>
              <a:t>远期交易</a:t>
            </a:r>
            <a:r>
              <a:rPr lang="zh-CN" altLang="zh-CN" sz="3000" dirty="0"/>
              <a:t>、</a:t>
            </a:r>
            <a:r>
              <a:rPr lang="zh-CN" altLang="zh-CN" sz="3000" u="sng" dirty="0"/>
              <a:t>期货交易</a:t>
            </a:r>
            <a:r>
              <a:rPr lang="zh-CN" altLang="zh-CN" sz="3000" dirty="0"/>
              <a:t>或</a:t>
            </a:r>
            <a:r>
              <a:rPr lang="zh-CN" altLang="zh-CN" sz="3000" u="sng" dirty="0"/>
              <a:t>期权交易</a:t>
            </a:r>
            <a:r>
              <a:rPr lang="zh-CN" altLang="zh-CN" sz="3000" dirty="0"/>
              <a:t>等。例如，我国某纺织企业在</a:t>
            </a:r>
            <a:r>
              <a:rPr lang="en-US" altLang="zh-CN" sz="3000" dirty="0"/>
              <a:t>3</a:t>
            </a:r>
            <a:r>
              <a:rPr lang="zh-CN" altLang="zh-CN" sz="3000" dirty="0"/>
              <a:t>个月后有一笔美元应收货款</a:t>
            </a:r>
            <a:r>
              <a:rPr lang="zh-CN" altLang="zh-CN" sz="3000" dirty="0" smtClean="0"/>
              <a:t>。该企业</a:t>
            </a:r>
            <a:r>
              <a:rPr lang="zh-CN" altLang="en-US" sz="3000" dirty="0"/>
              <a:t>就</a:t>
            </a:r>
            <a:r>
              <a:rPr lang="zh-CN" altLang="en-US" sz="3000" dirty="0" smtClean="0"/>
              <a:t>可以</a:t>
            </a:r>
            <a:r>
              <a:rPr lang="zh-CN" altLang="zh-CN" sz="3000" dirty="0" smtClean="0"/>
              <a:t>采用卖</a:t>
            </a:r>
            <a:r>
              <a:rPr lang="zh-CN" altLang="zh-CN" sz="3000" dirty="0"/>
              <a:t>出远期</a:t>
            </a:r>
            <a:r>
              <a:rPr lang="zh-CN" altLang="zh-CN" sz="3000" dirty="0" smtClean="0"/>
              <a:t>美元</a:t>
            </a:r>
            <a:r>
              <a:rPr lang="zh-CN" altLang="en-US" sz="3000" dirty="0" smtClean="0"/>
              <a:t>方式</a:t>
            </a:r>
            <a:r>
              <a:rPr lang="zh-CN" altLang="zh-CN" sz="3000" dirty="0" smtClean="0"/>
              <a:t>，</a:t>
            </a:r>
            <a:r>
              <a:rPr lang="zh-CN" altLang="zh-CN" sz="3000" dirty="0"/>
              <a:t>将汇率风险转移出去。</a:t>
            </a:r>
            <a:endParaRPr lang="zh-CN" altLang="zh-CN" sz="3000" dirty="0"/>
          </a:p>
          <a:p>
            <a:pPr marL="0" indent="0">
              <a:buNone/>
            </a:pPr>
            <a:r>
              <a:rPr lang="en-US" altLang="zh-CN" sz="3000" dirty="0" smtClean="0"/>
              <a:t>  </a:t>
            </a:r>
            <a:r>
              <a:rPr lang="zh-CN" altLang="zh-CN" sz="3000" dirty="0" smtClean="0">
                <a:solidFill>
                  <a:srgbClr val="251BF7"/>
                </a:solidFill>
              </a:rPr>
              <a:t>（</a:t>
            </a:r>
            <a:r>
              <a:rPr lang="en-US" altLang="zh-CN" sz="3000" dirty="0">
                <a:solidFill>
                  <a:srgbClr val="251BF7"/>
                </a:solidFill>
              </a:rPr>
              <a:t>3</a:t>
            </a:r>
            <a:r>
              <a:rPr lang="zh-CN" altLang="zh-CN" sz="3000" dirty="0">
                <a:solidFill>
                  <a:srgbClr val="251BF7"/>
                </a:solidFill>
              </a:rPr>
              <a:t>）保险方式</a:t>
            </a:r>
            <a:r>
              <a:rPr lang="zh-CN" altLang="zh-CN" sz="3000" dirty="0"/>
              <a:t>。对那些属于保险公司承保的险种，可通过</a:t>
            </a:r>
            <a:r>
              <a:rPr lang="zh-CN" altLang="zh-CN" sz="3000" u="sng" dirty="0"/>
              <a:t>投保的方法</a:t>
            </a:r>
            <a:r>
              <a:rPr lang="zh-CN" altLang="zh-CN" sz="3000" dirty="0"/>
              <a:t>把风险全部或部分转移给保险公司。</a:t>
            </a:r>
            <a:endParaRPr lang="zh-CN"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480720"/>
          </a:xfrm>
        </p:spPr>
        <p:txBody>
          <a:bodyPr>
            <a:normAutofit/>
          </a:bodyPr>
          <a:lstStyle/>
          <a:p>
            <a:pPr marL="0" indent="0">
              <a:buNone/>
            </a:pPr>
            <a:r>
              <a:rPr lang="zh-CN" altLang="zh-CN" b="1" dirty="0" smtClean="0">
                <a:solidFill>
                  <a:srgbClr val="C00000"/>
                </a:solidFill>
              </a:rPr>
              <a:t>（</a:t>
            </a:r>
            <a:r>
              <a:rPr lang="zh-CN" altLang="en-US" b="1" dirty="0" smtClean="0">
                <a:solidFill>
                  <a:srgbClr val="C00000"/>
                </a:solidFill>
              </a:rPr>
              <a:t>三</a:t>
            </a:r>
            <a:r>
              <a:rPr lang="zh-CN" altLang="zh-CN" b="1" dirty="0" smtClean="0">
                <a:solidFill>
                  <a:srgbClr val="C00000"/>
                </a:solidFill>
              </a:rPr>
              <a:t>）风险</a:t>
            </a:r>
            <a:r>
              <a:rPr lang="zh-CN" altLang="en-US" b="1" dirty="0" smtClean="0">
                <a:solidFill>
                  <a:srgbClr val="C00000"/>
                </a:solidFill>
              </a:rPr>
              <a:t>保留</a:t>
            </a:r>
            <a:r>
              <a:rPr lang="en-US" altLang="zh-CN" dirty="0" smtClean="0">
                <a:solidFill>
                  <a:srgbClr val="C00000"/>
                </a:solidFill>
              </a:rPr>
              <a:t>      </a:t>
            </a:r>
            <a:endParaRPr lang="en-US" altLang="zh-CN" dirty="0" smtClean="0">
              <a:solidFill>
                <a:srgbClr val="C00000"/>
              </a:solidFill>
            </a:endParaRPr>
          </a:p>
          <a:p>
            <a:pPr marL="0" indent="0">
              <a:buNone/>
            </a:pPr>
            <a:r>
              <a:rPr lang="en-US" altLang="zh-CN" sz="2800" dirty="0" smtClean="0"/>
              <a:t>      </a:t>
            </a:r>
            <a:r>
              <a:rPr lang="zh-CN" altLang="zh-CN" sz="2800" dirty="0" smtClean="0"/>
              <a:t>风险</a:t>
            </a:r>
            <a:r>
              <a:rPr lang="zh-CN" altLang="zh-CN" sz="2800" dirty="0"/>
              <a:t>保留，是指企业</a:t>
            </a:r>
            <a:r>
              <a:rPr lang="zh-CN" altLang="zh-CN" sz="2800" dirty="0">
                <a:solidFill>
                  <a:srgbClr val="251BF7"/>
                </a:solidFill>
              </a:rPr>
              <a:t>无法回避</a:t>
            </a:r>
            <a:r>
              <a:rPr lang="zh-CN" altLang="zh-CN" sz="2800" dirty="0"/>
              <a:t>又</a:t>
            </a:r>
            <a:r>
              <a:rPr lang="zh-CN" altLang="zh-CN" sz="2800" dirty="0">
                <a:solidFill>
                  <a:srgbClr val="251BF7"/>
                </a:solidFill>
              </a:rPr>
              <a:t>不能转移</a:t>
            </a:r>
            <a:r>
              <a:rPr lang="zh-CN" altLang="zh-CN" sz="2800" dirty="0"/>
              <a:t>的汇率风险，只能接受并</a:t>
            </a:r>
            <a:r>
              <a:rPr lang="zh-CN" altLang="zh-CN" sz="2800" u="sng" dirty="0"/>
              <a:t>利用企业内部资源来承受风险</a:t>
            </a:r>
            <a:r>
              <a:rPr lang="zh-CN" altLang="zh-CN" sz="2800" dirty="0"/>
              <a:t>带来的不良后果。例如，华为在世界多国设有分支</a:t>
            </a:r>
            <a:r>
              <a:rPr lang="zh-CN" altLang="zh-CN" sz="2800" dirty="0" smtClean="0"/>
              <a:t>机构。</a:t>
            </a:r>
            <a:r>
              <a:rPr lang="zh-CN" altLang="zh-CN" sz="2800" dirty="0"/>
              <a:t>这些国家的货币往往价值不稳定，也缺乏有效的货币对冲工具。因此，</a:t>
            </a:r>
            <a:r>
              <a:rPr lang="zh-CN" altLang="zh-CN" sz="2800" u="sng" dirty="0"/>
              <a:t>华为</a:t>
            </a:r>
            <a:r>
              <a:rPr lang="zh-CN" altLang="zh-CN" sz="2800" u="sng" dirty="0" smtClean="0"/>
              <a:t>只能</a:t>
            </a:r>
            <a:r>
              <a:rPr lang="zh-CN" altLang="en-US" sz="2800" u="sng" dirty="0" smtClean="0"/>
              <a:t>承担</a:t>
            </a:r>
            <a:r>
              <a:rPr lang="zh-CN" altLang="zh-CN" sz="2800" u="sng" dirty="0" smtClean="0"/>
              <a:t>这些风险</a:t>
            </a:r>
            <a:r>
              <a:rPr lang="zh-CN" altLang="zh-CN" sz="2800" dirty="0" smtClean="0"/>
              <a:t>。</a:t>
            </a:r>
            <a:endParaRPr lang="en-US" altLang="zh-CN" sz="2800" dirty="0"/>
          </a:p>
          <a:p>
            <a:pPr marL="0" indent="0">
              <a:buNone/>
            </a:pPr>
            <a:endParaRPr lang="en-US" altLang="zh-CN" sz="3000" b="1" dirty="0" smtClean="0"/>
          </a:p>
          <a:p>
            <a:pPr marL="0" indent="0">
              <a:buNone/>
            </a:pPr>
            <a:r>
              <a:rPr lang="zh-CN" altLang="en-US" sz="3000" b="1" dirty="0" smtClean="0">
                <a:solidFill>
                  <a:srgbClr val="C00000"/>
                </a:solidFill>
              </a:rPr>
              <a:t>（</a:t>
            </a:r>
            <a:r>
              <a:rPr lang="zh-CN" altLang="en-US" sz="3000" b="1" dirty="0">
                <a:solidFill>
                  <a:srgbClr val="C00000"/>
                </a:solidFill>
              </a:rPr>
              <a:t>四）风险预防</a:t>
            </a:r>
            <a:endParaRPr lang="zh-CN" altLang="en-US" sz="3000" b="1" dirty="0">
              <a:solidFill>
                <a:srgbClr val="C00000"/>
              </a:solidFill>
            </a:endParaRPr>
          </a:p>
          <a:p>
            <a:pPr marL="0" indent="0">
              <a:buNone/>
            </a:pPr>
            <a:r>
              <a:rPr lang="zh-CN" altLang="en-US" sz="3000" dirty="0" smtClean="0"/>
              <a:t>      </a:t>
            </a:r>
            <a:r>
              <a:rPr lang="zh-CN" altLang="en-US" sz="2800" dirty="0" smtClean="0"/>
              <a:t>风险</a:t>
            </a:r>
            <a:r>
              <a:rPr lang="zh-CN" altLang="en-US" sz="2800" dirty="0"/>
              <a:t>预防，是指预先采取</a:t>
            </a:r>
            <a:r>
              <a:rPr lang="zh-CN" altLang="en-US" sz="2800" dirty="0">
                <a:solidFill>
                  <a:srgbClr val="251BF7"/>
                </a:solidFill>
              </a:rPr>
              <a:t>防护性措施</a:t>
            </a:r>
            <a:r>
              <a:rPr lang="zh-CN" altLang="en-US" sz="2800" dirty="0"/>
              <a:t>，以应对风险，并降低其可能造成的损失。例如，外贸企业除了采取风险转移策略，也会</a:t>
            </a:r>
            <a:r>
              <a:rPr lang="zh-CN" altLang="en-US" sz="2800" u="sng" dirty="0"/>
              <a:t>建立备用金制度</a:t>
            </a:r>
            <a:r>
              <a:rPr lang="zh-CN" altLang="en-US" sz="2800" dirty="0"/>
              <a:t>，以化解不可预期的外汇</a:t>
            </a:r>
            <a:r>
              <a:rPr lang="zh-CN" altLang="en-US" sz="2800" dirty="0" smtClean="0"/>
              <a:t>损失风险。</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395536" y="1484784"/>
            <a:ext cx="8229600" cy="4997152"/>
          </a:xfrm>
        </p:spPr>
        <p:txBody>
          <a:bodyPr>
            <a:normAutofit/>
          </a:bodyPr>
          <a:lstStyle/>
          <a:p>
            <a:pPr marL="0" indent="0" algn="ctr">
              <a:lnSpc>
                <a:spcPct val="150000"/>
              </a:lnSpc>
              <a:buNone/>
            </a:pPr>
            <a:r>
              <a:rPr lang="zh-CN" altLang="zh-CN" sz="3000" b="1" dirty="0" smtClean="0">
                <a:solidFill>
                  <a:srgbClr val="FF0000"/>
                </a:solidFill>
                <a:latin typeface="楷体" panose="02010609060101010101" pitchFamily="49" charset="-122"/>
                <a:ea typeface="楷体" panose="02010609060101010101" pitchFamily="49" charset="-122"/>
              </a:rPr>
              <a:t>第</a:t>
            </a:r>
            <a:r>
              <a:rPr lang="zh-CN" altLang="en-US" sz="3000" b="1" dirty="0">
                <a:solidFill>
                  <a:srgbClr val="FF0000"/>
                </a:solidFill>
                <a:latin typeface="楷体" panose="02010609060101010101" pitchFamily="49" charset="-122"/>
                <a:ea typeface="楷体" panose="02010609060101010101" pitchFamily="49" charset="-122"/>
              </a:rPr>
              <a:t>三</a:t>
            </a:r>
            <a:r>
              <a:rPr lang="zh-CN" altLang="zh-CN" sz="3000" b="1" dirty="0" smtClean="0">
                <a:solidFill>
                  <a:srgbClr val="FF0000"/>
                </a:solidFill>
                <a:latin typeface="楷体" panose="02010609060101010101" pitchFamily="49" charset="-122"/>
                <a:ea typeface="楷体" panose="02010609060101010101" pitchFamily="49" charset="-122"/>
              </a:rPr>
              <a:t>节 </a:t>
            </a:r>
            <a:r>
              <a:rPr lang="zh-CN" altLang="zh-CN" sz="3000" b="1" dirty="0">
                <a:solidFill>
                  <a:srgbClr val="FF0000"/>
                </a:solidFill>
                <a:latin typeface="楷体" panose="02010609060101010101" pitchFamily="49" charset="-122"/>
                <a:ea typeface="楷体" panose="02010609060101010101" pitchFamily="49" charset="-122"/>
              </a:rPr>
              <a:t>汇率</a:t>
            </a:r>
            <a:r>
              <a:rPr lang="zh-CN" altLang="zh-CN" sz="3000" b="1" dirty="0" smtClean="0">
                <a:solidFill>
                  <a:srgbClr val="FF0000"/>
                </a:solidFill>
                <a:latin typeface="楷体" panose="02010609060101010101" pitchFamily="49" charset="-122"/>
                <a:ea typeface="楷体" panose="02010609060101010101" pitchFamily="49" charset="-122"/>
              </a:rPr>
              <a:t>风险</a:t>
            </a:r>
            <a:r>
              <a:rPr lang="zh-CN" altLang="en-US" sz="3000" b="1" dirty="0" smtClean="0">
                <a:solidFill>
                  <a:srgbClr val="FF0000"/>
                </a:solidFill>
                <a:latin typeface="楷体" panose="02010609060101010101" pitchFamily="49" charset="-122"/>
                <a:ea typeface="楷体" panose="02010609060101010101" pitchFamily="49" charset="-122"/>
              </a:rPr>
              <a:t>管理工具</a:t>
            </a:r>
            <a:endParaRPr lang="en-US" altLang="zh-CN" sz="3000" b="1" dirty="0" smtClean="0">
              <a:solidFill>
                <a:srgbClr val="FF0000"/>
              </a:solidFill>
              <a:latin typeface="楷体" panose="02010609060101010101" pitchFamily="49" charset="-122"/>
              <a:ea typeface="楷体" panose="02010609060101010101" pitchFamily="49" charset="-122"/>
            </a:endParaRPr>
          </a:p>
          <a:p>
            <a:pPr marL="0" indent="0">
              <a:buNone/>
            </a:pPr>
            <a:endParaRPr lang="en-US" altLang="zh-CN" sz="3000" b="1" dirty="0" smtClean="0"/>
          </a:p>
          <a:p>
            <a:pPr marL="0" indent="0">
              <a:lnSpc>
                <a:spcPct val="150000"/>
              </a:lnSpc>
              <a:buNone/>
            </a:pPr>
            <a:r>
              <a:rPr lang="zh-CN" altLang="en-US" sz="3000" b="1" dirty="0">
                <a:solidFill>
                  <a:srgbClr val="251BF7"/>
                </a:solidFill>
              </a:rPr>
              <a:t>一</a:t>
            </a:r>
            <a:r>
              <a:rPr lang="zh-CN" altLang="en-US" sz="3000" b="1" dirty="0" smtClean="0">
                <a:solidFill>
                  <a:srgbClr val="251BF7"/>
                </a:solidFill>
              </a:rPr>
              <a:t>、远期合约</a:t>
            </a:r>
            <a:endParaRPr lang="en-US" altLang="zh-CN" sz="3000" b="1" dirty="0" smtClean="0">
              <a:solidFill>
                <a:srgbClr val="251BF7"/>
              </a:solidFill>
            </a:endParaRPr>
          </a:p>
          <a:p>
            <a:pPr marL="0" indent="0">
              <a:lnSpc>
                <a:spcPct val="150000"/>
              </a:lnSpc>
              <a:buNone/>
            </a:pPr>
            <a:r>
              <a:rPr lang="zh-CN" altLang="zh-CN" sz="2800" dirty="0"/>
              <a:t>规避外汇的交易风险暴露的</a:t>
            </a:r>
            <a:r>
              <a:rPr lang="zh-CN" altLang="zh-CN" sz="2800" dirty="0">
                <a:solidFill>
                  <a:srgbClr val="251BF7"/>
                </a:solidFill>
              </a:rPr>
              <a:t>最普遍的</a:t>
            </a:r>
            <a:r>
              <a:rPr lang="zh-CN" altLang="zh-CN" sz="2800" dirty="0" smtClean="0">
                <a:solidFill>
                  <a:srgbClr val="251BF7"/>
                </a:solidFill>
              </a:rPr>
              <a:t>方法</a:t>
            </a:r>
            <a:r>
              <a:rPr lang="zh-CN" altLang="en-US" sz="2800" dirty="0" smtClean="0"/>
              <a:t>，</a:t>
            </a:r>
            <a:r>
              <a:rPr lang="zh-CN" altLang="zh-CN" sz="2800" dirty="0" smtClean="0"/>
              <a:t>就是</a:t>
            </a:r>
            <a:r>
              <a:rPr lang="zh-CN" altLang="zh-CN" sz="2800" dirty="0"/>
              <a:t>利用货币的远期合约。</a:t>
            </a:r>
            <a:r>
              <a:rPr lang="zh-CN" altLang="zh-CN" sz="2800" dirty="0" smtClean="0"/>
              <a:t>具体讲，</a:t>
            </a:r>
            <a:r>
              <a:rPr lang="zh-CN" altLang="en-US" sz="2800" dirty="0" smtClean="0"/>
              <a:t>就是</a:t>
            </a:r>
            <a:r>
              <a:rPr lang="zh-CN" altLang="zh-CN" sz="2800" dirty="0" smtClean="0"/>
              <a:t>企业</a:t>
            </a:r>
            <a:r>
              <a:rPr lang="zh-CN" altLang="zh-CN" sz="2800" dirty="0"/>
              <a:t>可以</a:t>
            </a:r>
            <a:r>
              <a:rPr lang="zh-CN" altLang="zh-CN" sz="2800" u="sng" dirty="0">
                <a:solidFill>
                  <a:srgbClr val="251BF7"/>
                </a:solidFill>
              </a:rPr>
              <a:t>事先卖出（买进）远期外币应收（应付）款</a:t>
            </a:r>
            <a:r>
              <a:rPr lang="zh-CN" altLang="zh-CN" sz="2800" dirty="0"/>
              <a:t>来消除汇率风险暴露</a:t>
            </a:r>
            <a:r>
              <a:rPr lang="zh-CN" altLang="zh-CN" sz="2800" dirty="0" smtClean="0"/>
              <a:t>。</a:t>
            </a:r>
            <a:endParaRPr lang="en-US" altLang="zh-CN" sz="3000" b="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normAutofit fontScale="92500" lnSpcReduction="10000"/>
          </a:bodyPr>
          <a:lstStyle/>
          <a:p>
            <a:pPr marL="0" indent="0">
              <a:lnSpc>
                <a:spcPct val="150000"/>
              </a:lnSpc>
              <a:buNone/>
            </a:pPr>
            <a:r>
              <a:rPr lang="en-US" altLang="zh-CN" sz="2800" dirty="0" smtClean="0"/>
              <a:t>    </a:t>
            </a:r>
            <a:r>
              <a:rPr lang="zh-CN" altLang="zh-CN" sz="2800" b="1" dirty="0" smtClean="0"/>
              <a:t>一旦</a:t>
            </a:r>
            <a:r>
              <a:rPr lang="zh-CN" altLang="zh-CN" sz="2800" b="1" dirty="0"/>
              <a:t>建立远期合约，汇率的不确定性就与其无关了</a:t>
            </a:r>
            <a:r>
              <a:rPr lang="zh-CN" altLang="zh-CN" sz="2800" dirty="0"/>
              <a:t>。例如</a:t>
            </a:r>
            <a:r>
              <a:rPr lang="zh-CN" altLang="zh-CN" sz="2800" dirty="0" smtClean="0"/>
              <a:t>，</a:t>
            </a:r>
            <a:r>
              <a:rPr lang="zh-CN" altLang="en-US" sz="2800" u="sng" dirty="0" smtClean="0">
                <a:latin typeface="楷体" panose="02010609060101010101" pitchFamily="49" charset="-122"/>
                <a:ea typeface="楷体" panose="02010609060101010101" pitchFamily="49" charset="-122"/>
              </a:rPr>
              <a:t>欧洲的阿尔法汽车公司有一笔</a:t>
            </a:r>
            <a:r>
              <a:rPr lang="en-US" altLang="zh-CN" sz="2800" u="sng" dirty="0" smtClean="0">
                <a:latin typeface="楷体" panose="02010609060101010101" pitchFamily="49" charset="-122"/>
                <a:ea typeface="楷体" panose="02010609060101010101" pitchFamily="49" charset="-122"/>
              </a:rPr>
              <a:t>1000</a:t>
            </a:r>
            <a:r>
              <a:rPr lang="zh-CN" altLang="en-US" sz="2800" u="sng" dirty="0" smtClean="0">
                <a:latin typeface="楷体" panose="02010609060101010101" pitchFamily="49" charset="-122"/>
                <a:ea typeface="楷体" panose="02010609060101010101" pitchFamily="49" charset="-122"/>
              </a:rPr>
              <a:t>万美元的出口应收款，且以</a:t>
            </a:r>
            <a:r>
              <a:rPr lang="en-US" altLang="zh-CN" sz="2800" u="sng" dirty="0" smtClean="0">
                <a:latin typeface="楷体" panose="02010609060101010101" pitchFamily="49" charset="-122"/>
                <a:ea typeface="楷体" panose="02010609060101010101" pitchFamily="49" charset="-122"/>
              </a:rPr>
              <a:t>1</a:t>
            </a:r>
            <a:r>
              <a:rPr lang="zh-CN" altLang="en-US" sz="2800" u="sng" dirty="0" smtClean="0">
                <a:latin typeface="楷体" panose="02010609060101010101" pitchFamily="49" charset="-122"/>
                <a:ea typeface="楷体" panose="02010609060101010101" pitchFamily="49" charset="-122"/>
              </a:rPr>
              <a:t>欧元</a:t>
            </a:r>
            <a:r>
              <a:rPr lang="en-US" altLang="zh-CN" sz="2800" u="sng" dirty="0" smtClean="0">
                <a:latin typeface="楷体" panose="02010609060101010101" pitchFamily="49" charset="-122"/>
                <a:ea typeface="楷体" panose="02010609060101010101" pitchFamily="49" charset="-122"/>
              </a:rPr>
              <a:t>=1.25</a:t>
            </a:r>
            <a:r>
              <a:rPr lang="zh-CN" altLang="en-US" sz="2800" u="sng" dirty="0" smtClean="0">
                <a:latin typeface="楷体" panose="02010609060101010101" pitchFamily="49" charset="-122"/>
                <a:ea typeface="楷体" panose="02010609060101010101" pitchFamily="49" charset="-122"/>
              </a:rPr>
              <a:t>美元卖出了美元远期，将收</a:t>
            </a:r>
            <a:r>
              <a:rPr lang="en-US" altLang="zh-CN" sz="2800" u="sng" dirty="0" smtClean="0">
                <a:latin typeface="楷体" panose="02010609060101010101" pitchFamily="49" charset="-122"/>
                <a:ea typeface="楷体" panose="02010609060101010101" pitchFamily="49" charset="-122"/>
              </a:rPr>
              <a:t>800</a:t>
            </a:r>
            <a:r>
              <a:rPr lang="zh-CN" altLang="en-US" sz="2800" u="sng" dirty="0" smtClean="0">
                <a:latin typeface="楷体" panose="02010609060101010101" pitchFamily="49" charset="-122"/>
                <a:ea typeface="楷体" panose="02010609060101010101" pitchFamily="49" charset="-122"/>
              </a:rPr>
              <a:t>万欧元</a:t>
            </a:r>
            <a:r>
              <a:rPr lang="zh-CN" altLang="en-US" sz="2800" dirty="0" smtClean="0"/>
              <a:t>。</a:t>
            </a:r>
            <a:endParaRPr lang="en-US" altLang="zh-CN" sz="2800" dirty="0" smtClean="0"/>
          </a:p>
          <a:p>
            <a:pPr marL="0" indent="0">
              <a:lnSpc>
                <a:spcPct val="150000"/>
              </a:lnSpc>
              <a:buNone/>
            </a:pPr>
            <a:r>
              <a:rPr lang="en-US" altLang="zh-CN" sz="2800" b="1" dirty="0"/>
              <a:t> </a:t>
            </a:r>
            <a:r>
              <a:rPr lang="en-US" altLang="zh-CN" sz="2800" b="1" dirty="0" smtClean="0"/>
              <a:t>   </a:t>
            </a:r>
            <a:r>
              <a:rPr lang="zh-CN" altLang="zh-CN" sz="2800" b="1" dirty="0" smtClean="0"/>
              <a:t>当</a:t>
            </a:r>
            <a:r>
              <a:rPr lang="zh-CN" altLang="zh-CN" sz="2800" dirty="0"/>
              <a:t>未来即期汇率达到</a:t>
            </a:r>
            <a:r>
              <a:rPr lang="en-US" altLang="zh-CN" sz="2800" dirty="0"/>
              <a:t>1</a:t>
            </a:r>
            <a:r>
              <a:rPr lang="zh-CN" altLang="zh-CN" sz="2800" dirty="0"/>
              <a:t>欧元</a:t>
            </a:r>
            <a:r>
              <a:rPr lang="en-US" altLang="zh-CN" sz="2800" dirty="0"/>
              <a:t>=1.3</a:t>
            </a:r>
            <a:r>
              <a:rPr lang="zh-CN" altLang="zh-CN" sz="2800" dirty="0"/>
              <a:t>美元时，表明欧元升值，美元贬值。要兑换同样数量的欧元需要更多的美元。因此，该远期合约成功地化解了汇率</a:t>
            </a:r>
            <a:r>
              <a:rPr lang="zh-CN" altLang="zh-CN" sz="2800" dirty="0" smtClean="0"/>
              <a:t>风险</a:t>
            </a:r>
            <a:r>
              <a:rPr lang="zh-CN" altLang="en-US" sz="2800" dirty="0" smtClean="0"/>
              <a:t>；</a:t>
            </a:r>
            <a:endParaRPr lang="en-US" altLang="zh-CN" sz="2800" dirty="0" smtClean="0"/>
          </a:p>
          <a:p>
            <a:pPr marL="0" indent="0">
              <a:lnSpc>
                <a:spcPct val="150000"/>
              </a:lnSpc>
              <a:buNone/>
            </a:pPr>
            <a:r>
              <a:rPr lang="en-US" altLang="zh-CN" sz="2800" b="1" dirty="0"/>
              <a:t> </a:t>
            </a:r>
            <a:r>
              <a:rPr lang="en-US" altLang="zh-CN" sz="2800" b="1" dirty="0" smtClean="0"/>
              <a:t>   </a:t>
            </a:r>
            <a:r>
              <a:rPr lang="zh-CN" altLang="en-US" sz="2800" b="1" dirty="0" smtClean="0"/>
              <a:t>然而</a:t>
            </a:r>
            <a:r>
              <a:rPr lang="zh-CN" altLang="en-US" sz="2800" dirty="0" smtClean="0"/>
              <a:t>，</a:t>
            </a:r>
            <a:r>
              <a:rPr lang="zh-CN" altLang="zh-CN" sz="2800" dirty="0" smtClean="0"/>
              <a:t>当</a:t>
            </a:r>
            <a:r>
              <a:rPr lang="zh-CN" altLang="en-US" sz="2800" dirty="0" smtClean="0"/>
              <a:t>未来的即期</a:t>
            </a:r>
            <a:r>
              <a:rPr lang="zh-CN" altLang="zh-CN" sz="2800" dirty="0" smtClean="0"/>
              <a:t>汇率</a:t>
            </a:r>
            <a:r>
              <a:rPr lang="zh-CN" altLang="zh-CN" sz="2800" dirty="0"/>
              <a:t>出现有利于阿尔法汽车公司的变动时，如未来即期汇率变为</a:t>
            </a:r>
            <a:r>
              <a:rPr lang="en-US" altLang="zh-CN" sz="2800" dirty="0"/>
              <a:t>1</a:t>
            </a:r>
            <a:r>
              <a:rPr lang="zh-CN" altLang="zh-CN" sz="2800" dirty="0"/>
              <a:t>欧元</a:t>
            </a:r>
            <a:r>
              <a:rPr lang="en-US" altLang="zh-CN" sz="2800" dirty="0"/>
              <a:t>=1.2</a:t>
            </a:r>
            <a:r>
              <a:rPr lang="zh-CN" altLang="zh-CN" sz="2800" dirty="0"/>
              <a:t>美元，表明美元升值，即同样数量的美元可以兑换更多的欧元。但由于阿尔法汽车公司已经签署的远期合约确定的交割汇率为</a:t>
            </a:r>
            <a:r>
              <a:rPr lang="en-US" altLang="zh-CN" sz="2800" dirty="0"/>
              <a:t>1.25</a:t>
            </a:r>
            <a:r>
              <a:rPr lang="zh-CN" altLang="zh-CN" sz="2800" dirty="0"/>
              <a:t>美元兑</a:t>
            </a:r>
            <a:r>
              <a:rPr lang="en-US" altLang="zh-CN" sz="2800" dirty="0"/>
              <a:t>1</a:t>
            </a:r>
            <a:r>
              <a:rPr lang="zh-CN" altLang="zh-CN" sz="2800" dirty="0"/>
              <a:t>欧元，所以它</a:t>
            </a:r>
            <a:r>
              <a:rPr lang="zh-CN" altLang="zh-CN" sz="2800" dirty="0" smtClean="0"/>
              <a:t>也</a:t>
            </a:r>
            <a:r>
              <a:rPr lang="zh-CN" altLang="en-US" sz="2800" dirty="0" smtClean="0"/>
              <a:t>就</a:t>
            </a:r>
            <a:r>
              <a:rPr lang="zh-CN" altLang="zh-CN" sz="2800" dirty="0" smtClean="0"/>
              <a:t>无法</a:t>
            </a:r>
            <a:r>
              <a:rPr lang="zh-CN" altLang="zh-CN" sz="2800" dirty="0"/>
              <a:t>从美元升值中获利。</a:t>
            </a:r>
            <a:endParaRPr lang="zh-CN" altLang="en-US" sz="3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07288" cy="6669360"/>
          </a:xfrm>
        </p:spPr>
        <p:txBody>
          <a:bodyPr>
            <a:normAutofit lnSpcReduction="10000"/>
          </a:bodyPr>
          <a:lstStyle/>
          <a:p>
            <a:pPr marL="0" indent="0">
              <a:lnSpc>
                <a:spcPct val="150000"/>
              </a:lnSpc>
              <a:buNone/>
            </a:pPr>
            <a:r>
              <a:rPr lang="zh-CN" altLang="en-US" sz="2800" dirty="0" smtClean="0"/>
              <a:t>        拥有</a:t>
            </a:r>
            <a:r>
              <a:rPr lang="zh-CN" altLang="en-US" sz="2800" b="1" u="sng" dirty="0" smtClean="0"/>
              <a:t>应收外汇的企业</a:t>
            </a:r>
            <a:r>
              <a:rPr lang="zh-CN" altLang="en-US" sz="2800" dirty="0" smtClean="0"/>
              <a:t>，根据对未来即期汇率的不同预测，是否开展远期合约，可以采取以下</a:t>
            </a:r>
            <a:r>
              <a:rPr lang="zh-CN" altLang="en-US" sz="2800" b="1" u="sng" dirty="0" smtClean="0"/>
              <a:t>三种抉择</a:t>
            </a:r>
            <a:r>
              <a:rPr lang="zh-CN" altLang="en-US" sz="2800" dirty="0" smtClean="0"/>
              <a:t>：</a:t>
            </a:r>
            <a:endParaRPr lang="en-US" altLang="zh-CN" sz="2800" dirty="0" smtClean="0"/>
          </a:p>
          <a:p>
            <a:pPr marL="0" indent="0">
              <a:buNone/>
            </a:pPr>
            <a:r>
              <a:rPr lang="en-US" altLang="zh-CN" sz="2800" dirty="0" smtClean="0"/>
              <a:t>    </a:t>
            </a:r>
            <a:r>
              <a:rPr lang="zh-CN" altLang="zh-CN" sz="2800" dirty="0" smtClean="0"/>
              <a:t>（</a:t>
            </a:r>
            <a:r>
              <a:rPr lang="en-US" altLang="zh-CN" sz="2800" dirty="0"/>
              <a:t>1</a:t>
            </a:r>
            <a:r>
              <a:rPr lang="zh-CN" altLang="zh-CN" sz="2800" dirty="0"/>
              <a:t>）公司若预期</a:t>
            </a:r>
            <a:r>
              <a:rPr lang="zh-CN" altLang="zh-CN" sz="2800" u="sng" dirty="0"/>
              <a:t>未来即期汇率</a:t>
            </a:r>
            <a:r>
              <a:rPr lang="zh-CN" altLang="zh-CN" sz="2800" dirty="0"/>
              <a:t>水平与</a:t>
            </a:r>
            <a:r>
              <a:rPr lang="zh-CN" altLang="zh-CN" sz="2800" u="sng" dirty="0"/>
              <a:t>远期汇率</a:t>
            </a:r>
            <a:r>
              <a:rPr lang="zh-CN" altLang="zh-CN" sz="2800" dirty="0"/>
              <a:t>水平</a:t>
            </a:r>
            <a:r>
              <a:rPr lang="zh-CN" altLang="zh-CN" sz="2800" u="sng" dirty="0"/>
              <a:t>大致相当</a:t>
            </a:r>
            <a:r>
              <a:rPr lang="zh-CN" altLang="zh-CN" sz="2800" dirty="0"/>
              <a:t>，预期的损益几乎不变，如果采取远期合约套期保值，则会彻底消除汇率风险暴露。公司若持有较为谨慎、稳健的经营理念，则</a:t>
            </a:r>
            <a:r>
              <a:rPr lang="zh-CN" altLang="zh-CN" sz="2800" dirty="0">
                <a:solidFill>
                  <a:srgbClr val="251BF7"/>
                </a:solidFill>
              </a:rPr>
              <a:t>应该选择远期合约</a:t>
            </a:r>
            <a:r>
              <a:rPr lang="zh-CN" altLang="zh-CN" sz="2800" dirty="0"/>
              <a:t>套期保值。</a:t>
            </a:r>
            <a:endParaRPr lang="zh-CN" altLang="zh-CN" sz="2800" dirty="0"/>
          </a:p>
          <a:p>
            <a:pPr marL="0" indent="0">
              <a:buNone/>
            </a:pPr>
            <a:r>
              <a:rPr lang="en-US" altLang="zh-CN" sz="2800" dirty="0" smtClean="0"/>
              <a:t>    </a:t>
            </a:r>
            <a:r>
              <a:rPr lang="zh-CN" altLang="zh-CN" sz="2800" dirty="0" smtClean="0"/>
              <a:t>（</a:t>
            </a:r>
            <a:r>
              <a:rPr lang="en-US" altLang="zh-CN" sz="2800" dirty="0"/>
              <a:t>2</a:t>
            </a:r>
            <a:r>
              <a:rPr lang="zh-CN" altLang="zh-CN" sz="2800" dirty="0"/>
              <a:t>）公司若预期</a:t>
            </a:r>
            <a:r>
              <a:rPr lang="zh-CN" altLang="zh-CN" sz="2800" u="sng" dirty="0"/>
              <a:t>未来即期汇率水平高于远期汇率</a:t>
            </a:r>
            <a:r>
              <a:rPr lang="zh-CN" altLang="zh-CN" sz="2800" dirty="0"/>
              <a:t>水平，说明未来</a:t>
            </a:r>
            <a:r>
              <a:rPr lang="zh-CN" altLang="zh-CN" sz="2800" u="sng" dirty="0">
                <a:solidFill>
                  <a:srgbClr val="251BF7"/>
                </a:solidFill>
              </a:rPr>
              <a:t>欧元会升值</a:t>
            </a:r>
            <a:r>
              <a:rPr lang="zh-CN" altLang="zh-CN" sz="2800" dirty="0"/>
              <a:t>，固定数量的美元在市场上能获取欧元的数量下降了</a:t>
            </a:r>
            <a:r>
              <a:rPr lang="zh-CN" altLang="zh-CN" sz="2800" dirty="0" smtClean="0"/>
              <a:t>。</a:t>
            </a:r>
            <a:r>
              <a:rPr lang="zh-CN" altLang="en-US" sz="2800" dirty="0" smtClean="0"/>
              <a:t>那么，</a:t>
            </a:r>
            <a:r>
              <a:rPr lang="zh-CN" altLang="zh-CN" sz="2800" dirty="0" smtClean="0"/>
              <a:t>公司就</a:t>
            </a:r>
            <a:r>
              <a:rPr lang="zh-CN" altLang="en-US" sz="2800" dirty="0" smtClean="0"/>
              <a:t>应该明确地决定</a:t>
            </a:r>
            <a:r>
              <a:rPr lang="zh-CN" altLang="en-US" sz="2800" dirty="0" smtClean="0">
                <a:solidFill>
                  <a:srgbClr val="251BF7"/>
                </a:solidFill>
              </a:rPr>
              <a:t>购买</a:t>
            </a:r>
            <a:r>
              <a:rPr lang="zh-CN" altLang="zh-CN" sz="2800" dirty="0" smtClean="0">
                <a:solidFill>
                  <a:srgbClr val="251BF7"/>
                </a:solidFill>
              </a:rPr>
              <a:t>远期</a:t>
            </a:r>
            <a:r>
              <a:rPr lang="zh-CN" altLang="zh-CN" sz="2800" dirty="0">
                <a:solidFill>
                  <a:srgbClr val="251BF7"/>
                </a:solidFill>
              </a:rPr>
              <a:t>合约</a:t>
            </a:r>
            <a:r>
              <a:rPr lang="zh-CN" altLang="zh-CN" sz="2800" dirty="0"/>
              <a:t>，进行套期保值。</a:t>
            </a:r>
            <a:endParaRPr lang="zh-CN" altLang="zh-CN" sz="2800" dirty="0"/>
          </a:p>
          <a:p>
            <a:pPr marL="0" indent="0">
              <a:buNone/>
            </a:pPr>
            <a:r>
              <a:rPr lang="en-US" altLang="zh-CN" sz="2800" dirty="0" smtClean="0"/>
              <a:t>    </a:t>
            </a:r>
            <a:r>
              <a:rPr lang="zh-CN" altLang="zh-CN" sz="2800" dirty="0" smtClean="0"/>
              <a:t>（</a:t>
            </a:r>
            <a:r>
              <a:rPr lang="en-US" altLang="zh-CN" sz="2800" dirty="0"/>
              <a:t>3</a:t>
            </a:r>
            <a:r>
              <a:rPr lang="zh-CN" altLang="zh-CN" sz="2800" dirty="0"/>
              <a:t>）公司若预期</a:t>
            </a:r>
            <a:r>
              <a:rPr lang="zh-CN" altLang="zh-CN" sz="2800" u="sng" dirty="0"/>
              <a:t>未来即期汇率水平低于远期汇率</a:t>
            </a:r>
            <a:r>
              <a:rPr lang="zh-CN" altLang="zh-CN" sz="2800" dirty="0"/>
              <a:t>水平，说明未来</a:t>
            </a:r>
            <a:r>
              <a:rPr lang="zh-CN" altLang="zh-CN" sz="2800" u="sng" dirty="0">
                <a:solidFill>
                  <a:srgbClr val="251BF7"/>
                </a:solidFill>
              </a:rPr>
              <a:t>美元会升值</a:t>
            </a:r>
            <a:r>
              <a:rPr lang="zh-CN" altLang="zh-CN" sz="2800" dirty="0"/>
              <a:t>，固定数量的美元能兑换更多的欧元。若此</a:t>
            </a:r>
            <a:r>
              <a:rPr lang="zh-CN" altLang="zh-CN" sz="2800" dirty="0" smtClean="0"/>
              <a:t>预期肯定，</a:t>
            </a:r>
            <a:r>
              <a:rPr lang="zh-CN" altLang="zh-CN" sz="2800" dirty="0"/>
              <a:t>公司就</a:t>
            </a:r>
            <a:r>
              <a:rPr lang="zh-CN" altLang="zh-CN" sz="2800" dirty="0" smtClean="0"/>
              <a:t>应</a:t>
            </a:r>
            <a:r>
              <a:rPr lang="zh-CN" altLang="zh-CN" sz="2800" dirty="0" smtClean="0">
                <a:solidFill>
                  <a:srgbClr val="251BF7"/>
                </a:solidFill>
              </a:rPr>
              <a:t>放弃</a:t>
            </a:r>
            <a:r>
              <a:rPr lang="zh-CN" altLang="zh-CN" sz="2800" dirty="0">
                <a:solidFill>
                  <a:srgbClr val="251BF7"/>
                </a:solidFill>
              </a:rPr>
              <a:t>远期</a:t>
            </a:r>
            <a:r>
              <a:rPr lang="zh-CN" altLang="zh-CN" sz="2800" dirty="0" smtClean="0">
                <a:solidFill>
                  <a:srgbClr val="251BF7"/>
                </a:solidFill>
              </a:rPr>
              <a:t>合约</a:t>
            </a:r>
            <a:r>
              <a:rPr lang="zh-CN" altLang="zh-CN" sz="2800" dirty="0" smtClean="0"/>
              <a:t>。</a:t>
            </a:r>
            <a:endParaRPr lang="zh-CN" alt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
        <p:nvSpPr>
          <p:cNvPr id="3" name="内容占位符 2"/>
          <p:cNvSpPr>
            <a:spLocks noGrp="1"/>
          </p:cNvSpPr>
          <p:nvPr>
            <p:ph idx="1"/>
          </p:nvPr>
        </p:nvSpPr>
        <p:spPr>
          <a:xfrm>
            <a:off x="457200" y="1268760"/>
            <a:ext cx="8435280" cy="4857403"/>
          </a:xfrm>
        </p:spPr>
        <p:txBody>
          <a:bodyPr>
            <a:normAutofit/>
          </a:bodyPr>
          <a:lstStyle/>
          <a:p>
            <a:pPr marL="0" indent="0">
              <a:buNone/>
            </a:pPr>
            <a:endParaRPr lang="en-US" altLang="zh-CN" dirty="0" smtClean="0"/>
          </a:p>
          <a:p>
            <a:pPr>
              <a:lnSpc>
                <a:spcPct val="150000"/>
              </a:lnSpc>
            </a:pPr>
            <a:r>
              <a:rPr lang="zh-CN" altLang="zh-CN" sz="2800" dirty="0"/>
              <a:t>本章将介绍汇率风险的基本概念、汇率风险暴露的类型、汇率风险管理策略以及汇率风险管理工具</a:t>
            </a:r>
            <a:r>
              <a:rPr lang="zh-CN" altLang="zh-CN" sz="2800" dirty="0" smtClean="0"/>
              <a:t>。</a:t>
            </a:r>
            <a:endParaRPr lang="en-US" altLang="zh-CN" sz="2800" dirty="0" smtClean="0"/>
          </a:p>
          <a:p>
            <a:pPr>
              <a:lnSpc>
                <a:spcPct val="150000"/>
              </a:lnSpc>
            </a:pPr>
            <a:endParaRPr lang="en-US" altLang="zh-CN" sz="2800" dirty="0"/>
          </a:p>
          <a:p>
            <a:pPr>
              <a:lnSpc>
                <a:spcPct val="150000"/>
              </a:lnSpc>
            </a:pPr>
            <a:r>
              <a:rPr lang="zh-CN" altLang="zh-CN" sz="2800" dirty="0" smtClean="0"/>
              <a:t>随着</a:t>
            </a:r>
            <a:r>
              <a:rPr lang="zh-CN" altLang="zh-CN" sz="2800" dirty="0">
                <a:solidFill>
                  <a:srgbClr val="251BF7"/>
                </a:solidFill>
              </a:rPr>
              <a:t>人民币汇率市场化</a:t>
            </a:r>
            <a:r>
              <a:rPr lang="zh-CN" altLang="zh-CN" sz="2800" dirty="0" smtClean="0">
                <a:solidFill>
                  <a:srgbClr val="251BF7"/>
                </a:solidFill>
              </a:rPr>
              <a:t>进程</a:t>
            </a:r>
            <a:r>
              <a:rPr lang="zh-CN" altLang="en-US" sz="2800" dirty="0" smtClean="0">
                <a:solidFill>
                  <a:srgbClr val="251BF7"/>
                </a:solidFill>
              </a:rPr>
              <a:t>的提速</a:t>
            </a:r>
            <a:r>
              <a:rPr lang="zh-CN" altLang="zh-CN" sz="2800" dirty="0" smtClean="0"/>
              <a:t>，</a:t>
            </a:r>
            <a:r>
              <a:rPr lang="zh-CN" altLang="zh-CN" sz="2800" dirty="0"/>
              <a:t>汇率风险</a:t>
            </a:r>
            <a:r>
              <a:rPr lang="zh-CN" altLang="zh-CN" sz="2800" dirty="0" smtClean="0"/>
              <a:t>管理</a:t>
            </a:r>
            <a:r>
              <a:rPr lang="zh-CN" altLang="en-US" sz="2800" dirty="0" smtClean="0"/>
              <a:t>越来越</a:t>
            </a:r>
            <a:r>
              <a:rPr lang="zh-CN" altLang="zh-CN" sz="2800" dirty="0" smtClean="0"/>
              <a:t>成为</a:t>
            </a:r>
            <a:r>
              <a:rPr lang="zh-CN" altLang="zh-CN" sz="2800" dirty="0"/>
              <a:t>从事国际经济交往企业所要面临的重大</a:t>
            </a:r>
            <a:r>
              <a:rPr lang="zh-CN" altLang="zh-CN" sz="2800" dirty="0" smtClean="0"/>
              <a:t>任务</a:t>
            </a:r>
            <a:r>
              <a:rPr lang="zh-CN" altLang="en-US" sz="2800" dirty="0" smtClean="0"/>
              <a:t>。</a:t>
            </a:r>
            <a:endParaRPr lang="en-US" altLang="zh-CN" sz="2800" dirty="0" smtClean="0"/>
          </a:p>
          <a:p>
            <a:pPr>
              <a:lnSpc>
                <a:spcPct val="150000"/>
              </a:lnSpc>
            </a:pPr>
            <a:endParaRPr lang="en-US" altLang="zh-CN"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fontScale="92500"/>
          </a:bodyPr>
          <a:lstStyle/>
          <a:p>
            <a:pPr marL="0" indent="0" algn="ctr">
              <a:lnSpc>
                <a:spcPct val="150000"/>
              </a:lnSpc>
              <a:buNone/>
            </a:pPr>
            <a:r>
              <a:rPr lang="zh-CN" altLang="zh-CN" sz="3500" b="1" dirty="0" smtClean="0">
                <a:latin typeface="楷体" panose="02010609060101010101" pitchFamily="49" charset="-122"/>
                <a:ea typeface="楷体" panose="02010609060101010101" pitchFamily="49" charset="-122"/>
              </a:rPr>
              <a:t>第</a:t>
            </a:r>
            <a:r>
              <a:rPr lang="zh-CN" altLang="en-US" sz="3500" b="1" dirty="0">
                <a:latin typeface="楷体" panose="02010609060101010101" pitchFamily="49" charset="-122"/>
                <a:ea typeface="楷体" panose="02010609060101010101" pitchFamily="49" charset="-122"/>
              </a:rPr>
              <a:t>三</a:t>
            </a:r>
            <a:r>
              <a:rPr lang="zh-CN" altLang="zh-CN" sz="3500" b="1" dirty="0" smtClean="0">
                <a:latin typeface="楷体" panose="02010609060101010101" pitchFamily="49" charset="-122"/>
                <a:ea typeface="楷体" panose="02010609060101010101" pitchFamily="49" charset="-122"/>
              </a:rPr>
              <a:t>节 </a:t>
            </a:r>
            <a:r>
              <a:rPr lang="zh-CN" altLang="zh-CN" sz="3500" b="1" dirty="0">
                <a:latin typeface="楷体" panose="02010609060101010101" pitchFamily="49" charset="-122"/>
                <a:ea typeface="楷体" panose="02010609060101010101" pitchFamily="49" charset="-122"/>
              </a:rPr>
              <a:t>汇率</a:t>
            </a:r>
            <a:r>
              <a:rPr lang="zh-CN" altLang="zh-CN" sz="3500" b="1" dirty="0" smtClean="0">
                <a:latin typeface="楷体" panose="02010609060101010101" pitchFamily="49" charset="-122"/>
                <a:ea typeface="楷体" panose="02010609060101010101" pitchFamily="49" charset="-122"/>
              </a:rPr>
              <a:t>风险</a:t>
            </a:r>
            <a:r>
              <a:rPr lang="zh-CN" altLang="en-US" sz="3500" b="1" dirty="0" smtClean="0">
                <a:latin typeface="楷体" panose="02010609060101010101" pitchFamily="49" charset="-122"/>
                <a:ea typeface="楷体" panose="02010609060101010101" pitchFamily="49" charset="-122"/>
              </a:rPr>
              <a:t>管理工具</a:t>
            </a:r>
            <a:endParaRPr lang="en-US" altLang="zh-CN" sz="35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solidFill>
                  <a:srgbClr val="251BF7"/>
                </a:solidFill>
              </a:rPr>
              <a:t>二、货币市场套期保值</a:t>
            </a:r>
            <a:endParaRPr lang="en-US" altLang="zh-CN" sz="3000" b="1" dirty="0" smtClean="0">
              <a:solidFill>
                <a:srgbClr val="251BF7"/>
              </a:solidFill>
            </a:endParaRPr>
          </a:p>
          <a:p>
            <a:pPr marL="0" indent="0">
              <a:lnSpc>
                <a:spcPct val="150000"/>
              </a:lnSpc>
              <a:buNone/>
            </a:pPr>
            <a:r>
              <a:rPr lang="zh-CN" altLang="zh-CN" sz="3000" dirty="0" smtClean="0"/>
              <a:t>外汇</a:t>
            </a:r>
            <a:r>
              <a:rPr lang="zh-CN" altLang="zh-CN" sz="3000" dirty="0"/>
              <a:t>的交易风险暴露也可以通过在国内或国外货币市场</a:t>
            </a:r>
            <a:r>
              <a:rPr lang="zh-CN" altLang="zh-CN" sz="3000" dirty="0" smtClean="0"/>
              <a:t>上</a:t>
            </a:r>
            <a:r>
              <a:rPr lang="zh-CN" altLang="en-US" sz="3000" dirty="0" smtClean="0">
                <a:solidFill>
                  <a:srgbClr val="251BF7"/>
                </a:solidFill>
              </a:rPr>
              <a:t>提前</a:t>
            </a:r>
            <a:r>
              <a:rPr lang="zh-CN" altLang="zh-CN" sz="3000" dirty="0" smtClean="0">
                <a:solidFill>
                  <a:srgbClr val="251BF7"/>
                </a:solidFill>
              </a:rPr>
              <a:t>借贷</a:t>
            </a:r>
            <a:r>
              <a:rPr lang="zh-CN" altLang="zh-CN" sz="3000" dirty="0">
                <a:solidFill>
                  <a:srgbClr val="251BF7"/>
                </a:solidFill>
              </a:rPr>
              <a:t>资金</a:t>
            </a:r>
            <a:r>
              <a:rPr lang="zh-CN" altLang="zh-CN" sz="3000" dirty="0"/>
              <a:t>来套期保值</a:t>
            </a:r>
            <a:r>
              <a:rPr lang="zh-CN" altLang="zh-CN" sz="3000" dirty="0" smtClean="0"/>
              <a:t>。</a:t>
            </a:r>
            <a:r>
              <a:rPr lang="zh-CN" altLang="en-US" sz="3000" dirty="0" smtClean="0"/>
              <a:t>如</a:t>
            </a:r>
            <a:r>
              <a:rPr lang="zh-CN" altLang="zh-CN" sz="3000" dirty="0" smtClean="0"/>
              <a:t>企业</a:t>
            </a:r>
            <a:r>
              <a:rPr lang="zh-CN" altLang="en-US" sz="3000" dirty="0" smtClean="0"/>
              <a:t>可以</a:t>
            </a:r>
            <a:r>
              <a:rPr lang="zh-CN" altLang="en-US" sz="3000" u="sng" dirty="0" smtClean="0"/>
              <a:t>提前</a:t>
            </a:r>
            <a:r>
              <a:rPr lang="zh-CN" altLang="zh-CN" sz="3000" u="sng" dirty="0" smtClean="0"/>
              <a:t>借</a:t>
            </a:r>
            <a:r>
              <a:rPr lang="zh-CN" altLang="zh-CN" sz="3000" u="sng" dirty="0"/>
              <a:t>入（借出</a:t>
            </a:r>
            <a:r>
              <a:rPr lang="zh-CN" altLang="zh-CN" sz="3000" u="sng" dirty="0" smtClean="0"/>
              <a:t>）</a:t>
            </a:r>
            <a:r>
              <a:rPr lang="zh-CN" altLang="en-US" sz="3000" u="sng" dirty="0" smtClean="0"/>
              <a:t>应收</a:t>
            </a:r>
            <a:r>
              <a:rPr lang="zh-CN" altLang="zh-CN" sz="3000" u="sng" dirty="0" smtClean="0"/>
              <a:t>外币</a:t>
            </a:r>
            <a:r>
              <a:rPr lang="zh-CN" altLang="zh-CN" sz="3000" u="sng" dirty="0"/>
              <a:t>来对它的外币应收（应付）款</a:t>
            </a:r>
            <a:r>
              <a:rPr lang="zh-CN" altLang="zh-CN" sz="3000" dirty="0"/>
              <a:t>进行套期保值，从而使资产和负债取得平衡</a:t>
            </a:r>
            <a:r>
              <a:rPr lang="zh-CN" altLang="zh-CN" sz="3000" dirty="0" smtClean="0"/>
              <a:t>。</a:t>
            </a:r>
            <a:r>
              <a:rPr lang="zh-CN" altLang="en-US" sz="3000" dirty="0"/>
              <a:t>比如</a:t>
            </a:r>
            <a:r>
              <a:rPr lang="zh-CN" altLang="zh-CN" sz="3000" dirty="0" smtClean="0"/>
              <a:t>，</a:t>
            </a:r>
            <a:r>
              <a:rPr lang="zh-CN" altLang="en-US" sz="3000" dirty="0" smtClean="0"/>
              <a:t>有应收美元的</a:t>
            </a:r>
            <a:r>
              <a:rPr lang="zh-CN" altLang="zh-CN" sz="3000" dirty="0" smtClean="0"/>
              <a:t>阿尔法</a:t>
            </a:r>
            <a:r>
              <a:rPr lang="zh-CN" altLang="zh-CN" sz="3000" dirty="0"/>
              <a:t>汽车公司</a:t>
            </a:r>
            <a:r>
              <a:rPr lang="zh-CN" altLang="zh-CN" sz="3000" dirty="0" smtClean="0"/>
              <a:t>可以</a:t>
            </a:r>
            <a:r>
              <a:rPr lang="zh-CN" altLang="en-US" sz="3000" dirty="0" smtClean="0">
                <a:solidFill>
                  <a:srgbClr val="251BF7"/>
                </a:solidFill>
              </a:rPr>
              <a:t>提前</a:t>
            </a:r>
            <a:r>
              <a:rPr lang="zh-CN" altLang="zh-CN" sz="3000" dirty="0" smtClean="0">
                <a:solidFill>
                  <a:srgbClr val="251BF7"/>
                </a:solidFill>
              </a:rPr>
              <a:t>借</a:t>
            </a:r>
            <a:r>
              <a:rPr lang="zh-CN" altLang="zh-CN" sz="3000" dirty="0">
                <a:solidFill>
                  <a:srgbClr val="251BF7"/>
                </a:solidFill>
              </a:rPr>
              <a:t>入美元</a:t>
            </a:r>
            <a:r>
              <a:rPr lang="zh-CN" altLang="zh-CN" sz="3000" dirty="0" smtClean="0">
                <a:solidFill>
                  <a:srgbClr val="251BF7"/>
                </a:solidFill>
              </a:rPr>
              <a:t>，兑换</a:t>
            </a:r>
            <a:r>
              <a:rPr lang="zh-CN" altLang="zh-CN" sz="3000" dirty="0">
                <a:solidFill>
                  <a:srgbClr val="251BF7"/>
                </a:solidFill>
              </a:rPr>
              <a:t>成</a:t>
            </a:r>
            <a:r>
              <a:rPr lang="zh-CN" altLang="zh-CN" sz="3000" dirty="0" smtClean="0">
                <a:solidFill>
                  <a:srgbClr val="251BF7"/>
                </a:solidFill>
              </a:rPr>
              <a:t>欧元</a:t>
            </a:r>
            <a:r>
              <a:rPr lang="zh-CN" altLang="en-US" sz="3000" dirty="0"/>
              <a:t>，</a:t>
            </a:r>
            <a:r>
              <a:rPr lang="zh-CN" altLang="en-US" sz="3000" dirty="0" smtClean="0"/>
              <a:t>从</a:t>
            </a:r>
            <a:r>
              <a:rPr lang="zh-CN" altLang="zh-CN" sz="3000" dirty="0" smtClean="0"/>
              <a:t>而</a:t>
            </a:r>
            <a:r>
              <a:rPr lang="zh-CN" altLang="en-US" sz="3000" dirty="0" smtClean="0"/>
              <a:t>避开未来美元兑欧元贬值</a:t>
            </a:r>
            <a:r>
              <a:rPr lang="zh-CN" altLang="zh-CN" sz="3000" dirty="0" smtClean="0"/>
              <a:t>的</a:t>
            </a:r>
            <a:r>
              <a:rPr lang="zh-CN" altLang="en-US" sz="3000" dirty="0" smtClean="0"/>
              <a:t>风险（表</a:t>
            </a:r>
            <a:r>
              <a:rPr lang="en-US" altLang="zh-CN" sz="3000" dirty="0" smtClean="0"/>
              <a:t>3-6</a:t>
            </a:r>
            <a:r>
              <a:rPr lang="zh-CN" altLang="en-US" sz="3000" dirty="0" smtClean="0"/>
              <a:t>）</a:t>
            </a:r>
            <a:endParaRPr lang="en-US" altLang="zh-CN" sz="30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066278" y="1484784"/>
          <a:ext cx="7178130" cy="4392487"/>
        </p:xfrm>
        <a:graphic>
          <a:graphicData uri="http://schemas.openxmlformats.org/drawingml/2006/table">
            <a:tbl>
              <a:tblPr firstRow="1" firstCol="1" bandRow="1">
                <a:tableStyleId>{5C22544A-7EE6-4342-B048-85BDC9FD1C3A}</a:tableStyleId>
              </a:tblPr>
              <a:tblGrid>
                <a:gridCol w="2192588"/>
                <a:gridCol w="2271908"/>
                <a:gridCol w="2713634"/>
              </a:tblGrid>
              <a:tr h="627498">
                <a:tc>
                  <a:txBody>
                    <a:bodyPr/>
                    <a:lstStyle/>
                    <a:p>
                      <a:pPr indent="229235" algn="ctr">
                        <a:spcAft>
                          <a:spcPts val="0"/>
                        </a:spcAft>
                      </a:pPr>
                      <a:r>
                        <a:rPr lang="zh-CN" sz="2000" kern="100" dirty="0">
                          <a:effectLst/>
                        </a:rPr>
                        <a:t>交 易</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当前的现金流量</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到期日的现金流量</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27498">
                <a:tc>
                  <a:txBody>
                    <a:bodyPr/>
                    <a:lstStyle/>
                    <a:p>
                      <a:pPr indent="228600" algn="ctr">
                        <a:spcAft>
                          <a:spcPts val="0"/>
                        </a:spcAft>
                      </a:pPr>
                      <a:r>
                        <a:rPr lang="zh-CN" sz="2000" kern="100">
                          <a:effectLst/>
                        </a:rPr>
                        <a:t>借入美元</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a:effectLst/>
                        </a:rPr>
                        <a:t>970.87</a:t>
                      </a:r>
                      <a:r>
                        <a:rPr lang="zh-CN" sz="2000" kern="100" dirty="0">
                          <a:effectLst/>
                        </a:rPr>
                        <a:t>万美元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a:effectLst/>
                        </a:rPr>
                        <a:t>-1 000</a:t>
                      </a:r>
                      <a:r>
                        <a:rPr lang="zh-CN" sz="2000" kern="100">
                          <a:effectLst/>
                        </a:rPr>
                        <a:t>万美元</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254997">
                <a:tc>
                  <a:txBody>
                    <a:bodyPr/>
                    <a:lstStyle/>
                    <a:p>
                      <a:pPr indent="228600" algn="ctr">
                        <a:spcAft>
                          <a:spcPts val="0"/>
                        </a:spcAft>
                      </a:pPr>
                      <a:r>
                        <a:rPr lang="zh-CN" sz="2000" kern="100">
                          <a:effectLst/>
                        </a:rPr>
                        <a:t>用即期汇率把美元兑换成欧元</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a:effectLst/>
                        </a:rPr>
                        <a:t>776.7</a:t>
                      </a:r>
                      <a:r>
                        <a:rPr lang="zh-CN" sz="2000" kern="100" dirty="0">
                          <a:effectLst/>
                        </a:rPr>
                        <a:t>万欧元</a:t>
                      </a:r>
                      <a:endParaRPr lang="zh-CN" sz="2000" kern="100" dirty="0">
                        <a:effectLst/>
                      </a:endParaRPr>
                    </a:p>
                    <a:p>
                      <a:pPr indent="228600" algn="ctr">
                        <a:spcAft>
                          <a:spcPts val="0"/>
                        </a:spcAft>
                      </a:pPr>
                      <a:r>
                        <a:rPr lang="en-US" sz="2000" kern="100" dirty="0">
                          <a:effectLst/>
                        </a:rPr>
                        <a:t>-970.87</a:t>
                      </a:r>
                      <a:r>
                        <a:rPr lang="zh-CN" sz="2000" kern="100" dirty="0">
                          <a:effectLst/>
                        </a:rPr>
                        <a:t>万美元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a:effectLst/>
                        </a:rPr>
                        <a:t> </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27498">
                <a:tc>
                  <a:txBody>
                    <a:bodyPr/>
                    <a:lstStyle/>
                    <a:p>
                      <a:pPr indent="228600" algn="ctr">
                        <a:spcAft>
                          <a:spcPts val="0"/>
                        </a:spcAft>
                      </a:pPr>
                      <a:r>
                        <a:rPr lang="zh-CN" sz="2000" kern="100">
                          <a:effectLst/>
                        </a:rPr>
                        <a:t>在意大利投资</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a:effectLst/>
                        </a:rPr>
                        <a:t>-776.7</a:t>
                      </a:r>
                      <a:r>
                        <a:rPr lang="zh-CN" sz="2000" kern="100">
                          <a:effectLst/>
                        </a:rPr>
                        <a:t>万欧元</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smtClean="0">
                          <a:effectLst/>
                        </a:rPr>
                        <a:t>8</a:t>
                      </a:r>
                      <a:r>
                        <a:rPr lang="en-US" altLang="zh-CN" sz="2000" kern="100" dirty="0" smtClean="0">
                          <a:effectLst/>
                        </a:rPr>
                        <a:t>28</a:t>
                      </a:r>
                      <a:r>
                        <a:rPr lang="zh-CN" sz="2000" kern="100" dirty="0" smtClean="0">
                          <a:effectLst/>
                        </a:rPr>
                        <a:t>万</a:t>
                      </a:r>
                      <a:r>
                        <a:rPr lang="zh-CN" sz="2000" kern="100" dirty="0">
                          <a:effectLst/>
                        </a:rPr>
                        <a:t>欧元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27498">
                <a:tc>
                  <a:txBody>
                    <a:bodyPr/>
                    <a:lstStyle/>
                    <a:p>
                      <a:pPr indent="228600" algn="ctr">
                        <a:spcAft>
                          <a:spcPts val="0"/>
                        </a:spcAft>
                      </a:pPr>
                      <a:r>
                        <a:rPr lang="zh-CN" sz="2000" kern="100">
                          <a:effectLst/>
                        </a:rPr>
                        <a:t>收取美元应收款</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a:effectLst/>
                        </a:rPr>
                        <a:t> </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a:effectLst/>
                        </a:rPr>
                        <a:t>1 000</a:t>
                      </a:r>
                      <a:r>
                        <a:rPr lang="zh-CN" sz="2000" kern="100" dirty="0">
                          <a:effectLst/>
                        </a:rPr>
                        <a:t>万美元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27498">
                <a:tc>
                  <a:txBody>
                    <a:bodyPr/>
                    <a:lstStyle/>
                    <a:p>
                      <a:pPr indent="228600" algn="ctr">
                        <a:spcAft>
                          <a:spcPts val="0"/>
                        </a:spcAft>
                      </a:pPr>
                      <a:r>
                        <a:rPr lang="zh-CN" sz="2000" kern="100">
                          <a:effectLst/>
                        </a:rPr>
                        <a:t>净现金流量</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a:effectLst/>
                        </a:rPr>
                        <a:t>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indent="228600" algn="ctr">
                        <a:spcAft>
                          <a:spcPts val="0"/>
                        </a:spcAft>
                      </a:pPr>
                      <a:r>
                        <a:rPr lang="en-US" sz="2000" kern="100" dirty="0" smtClean="0">
                          <a:effectLst/>
                        </a:rPr>
                        <a:t>8</a:t>
                      </a:r>
                      <a:r>
                        <a:rPr lang="en-US" altLang="zh-CN" sz="2000" kern="100" dirty="0" smtClean="0">
                          <a:effectLst/>
                        </a:rPr>
                        <a:t>28</a:t>
                      </a:r>
                      <a:r>
                        <a:rPr lang="zh-CN" sz="2000" kern="100" dirty="0" smtClean="0">
                          <a:effectLst/>
                        </a:rPr>
                        <a:t>万</a:t>
                      </a:r>
                      <a:r>
                        <a:rPr lang="zh-CN" sz="2000" kern="100" dirty="0">
                          <a:effectLst/>
                        </a:rPr>
                        <a:t>欧元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1115616" y="692696"/>
            <a:ext cx="6984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631825"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表</a:t>
            </a:r>
            <a:r>
              <a:rPr kumimoji="0" lang="en-US" altLang="zh-CN" sz="24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3-6   </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货币市场套期保值的现金流量分析</a:t>
            </a:r>
            <a:endParaRPr kumimoji="0" lang="zh-CN" altLang="en-US" sz="2400" b="0" i="0" u="none" strike="noStrike" cap="none" normalizeH="0" baseline="0" dirty="0" smtClean="0">
              <a:ln>
                <a:noFill/>
              </a:ln>
              <a:solidFill>
                <a:schemeClr val="tx1"/>
              </a:solidFill>
              <a:effectLst/>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solidFill>
                  <a:srgbClr val="251BF7"/>
                </a:solidFill>
              </a:rPr>
              <a:t>三、期权套期保值</a:t>
            </a:r>
            <a:endParaRPr lang="en-US" altLang="zh-CN" sz="3000" b="1" dirty="0" smtClean="0">
              <a:solidFill>
                <a:srgbClr val="251BF7"/>
              </a:solidFill>
            </a:endParaRPr>
          </a:p>
          <a:p>
            <a:pPr marL="0" indent="0">
              <a:lnSpc>
                <a:spcPct val="150000"/>
              </a:lnSpc>
              <a:buNone/>
            </a:pPr>
            <a:r>
              <a:rPr lang="zh-CN" altLang="zh-CN" sz="2800" dirty="0">
                <a:solidFill>
                  <a:srgbClr val="251BF7"/>
                </a:solidFill>
              </a:rPr>
              <a:t>远期合约</a:t>
            </a:r>
            <a:r>
              <a:rPr lang="zh-CN" altLang="zh-CN" sz="2800" dirty="0"/>
              <a:t>和</a:t>
            </a:r>
            <a:r>
              <a:rPr lang="zh-CN" altLang="zh-CN" sz="2800" dirty="0">
                <a:solidFill>
                  <a:srgbClr val="251BF7"/>
                </a:solidFill>
              </a:rPr>
              <a:t>货币市场套期保值</a:t>
            </a:r>
            <a:r>
              <a:rPr lang="zh-CN" altLang="zh-CN" sz="2800" dirty="0"/>
              <a:t>可能都存在一个</a:t>
            </a:r>
            <a:r>
              <a:rPr lang="zh-CN" altLang="zh-CN" sz="2800" dirty="0">
                <a:solidFill>
                  <a:srgbClr val="251BF7"/>
                </a:solidFill>
              </a:rPr>
              <a:t>缺陷</a:t>
            </a:r>
            <a:r>
              <a:rPr lang="zh-CN" altLang="zh-CN" sz="2800" dirty="0"/>
              <a:t>，即它们虽然完全避免了汇率风险暴露，</a:t>
            </a:r>
            <a:r>
              <a:rPr lang="zh-CN" altLang="zh-CN" sz="2800" dirty="0" smtClean="0"/>
              <a:t>但公司</a:t>
            </a:r>
            <a:r>
              <a:rPr lang="zh-CN" altLang="zh-CN" sz="2800" dirty="0">
                <a:solidFill>
                  <a:srgbClr val="251BF7"/>
                </a:solidFill>
              </a:rPr>
              <a:t>失去了当汇率发生有利变动时从中获利的机会</a:t>
            </a:r>
            <a:r>
              <a:rPr lang="zh-CN" altLang="zh-CN" sz="2800" dirty="0" smtClean="0"/>
              <a:t>。</a:t>
            </a:r>
            <a:r>
              <a:rPr lang="zh-CN" altLang="en-US" sz="2800" dirty="0" smtClean="0"/>
              <a:t>具体讲，上述两种保值方法都是预防美元贬值的风险，却没办法再从美元可能的升值中获利，因为签订了远期合约或</a:t>
            </a:r>
            <a:r>
              <a:rPr lang="zh-CN" altLang="en-US" sz="2800" dirty="0" smtClean="0">
                <a:solidFill>
                  <a:srgbClr val="251BF7"/>
                </a:solidFill>
              </a:rPr>
              <a:t>借入美元贷款合约后，就不能反悔</a:t>
            </a:r>
            <a:r>
              <a:rPr lang="zh-CN" altLang="en-US" sz="2800" dirty="0" smtClean="0"/>
              <a:t>（不能违约）。</a:t>
            </a:r>
            <a:endParaRPr lang="en-US" altLang="zh-CN"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t>三、期权套期保值</a:t>
            </a:r>
            <a:endParaRPr lang="en-US" altLang="zh-CN" sz="3000" b="1" dirty="0" smtClean="0"/>
          </a:p>
          <a:p>
            <a:pPr marL="0" indent="0">
              <a:lnSpc>
                <a:spcPct val="150000"/>
              </a:lnSpc>
              <a:buNone/>
            </a:pPr>
            <a:r>
              <a:rPr lang="zh-CN" altLang="en-US" sz="2800" dirty="0" smtClean="0"/>
              <a:t>        然而，</a:t>
            </a:r>
            <a:r>
              <a:rPr lang="zh-CN" altLang="en-US" sz="2800" b="1" dirty="0" smtClean="0">
                <a:solidFill>
                  <a:srgbClr val="251BF7"/>
                </a:solidFill>
              </a:rPr>
              <a:t>期权</a:t>
            </a:r>
            <a:r>
              <a:rPr lang="zh-CN" altLang="en-US" sz="2800" dirty="0" smtClean="0"/>
              <a:t>这种金融工具恰恰解决了这个问题，它让购买期权合约的企业，</a:t>
            </a:r>
            <a:r>
              <a:rPr lang="zh-CN" altLang="en-US" sz="2800" u="sng" dirty="0" smtClean="0">
                <a:solidFill>
                  <a:srgbClr val="251BF7"/>
                </a:solidFill>
              </a:rPr>
              <a:t>既可以对外币贬值避险，又可以从外币可能的升值中获利</a:t>
            </a:r>
            <a:r>
              <a:rPr lang="zh-CN" altLang="en-US" sz="2800" dirty="0" smtClean="0"/>
              <a:t>。具体讲，</a:t>
            </a:r>
            <a:r>
              <a:rPr lang="zh-CN" altLang="zh-CN" sz="2800" dirty="0" smtClean="0"/>
              <a:t>公司</a:t>
            </a:r>
            <a:r>
              <a:rPr lang="zh-CN" altLang="zh-CN" sz="2800" dirty="0"/>
              <a:t>可以</a:t>
            </a:r>
            <a:r>
              <a:rPr lang="zh-CN" altLang="zh-CN" sz="2800" b="1" u="sng" dirty="0">
                <a:solidFill>
                  <a:srgbClr val="251BF7"/>
                </a:solidFill>
              </a:rPr>
              <a:t>购买外币</a:t>
            </a:r>
            <a:r>
              <a:rPr lang="zh-CN" altLang="zh-CN" sz="2800" b="1" u="sng" dirty="0" smtClean="0">
                <a:solidFill>
                  <a:srgbClr val="251BF7"/>
                </a:solidFill>
              </a:rPr>
              <a:t>看</a:t>
            </a:r>
            <a:r>
              <a:rPr lang="zh-CN" altLang="zh-CN" sz="2800" b="1" u="sng" dirty="0">
                <a:solidFill>
                  <a:srgbClr val="251BF7"/>
                </a:solidFill>
              </a:rPr>
              <a:t>跌</a:t>
            </a:r>
            <a:r>
              <a:rPr lang="zh-CN" altLang="zh-CN" sz="2800" b="1" u="sng" dirty="0" smtClean="0">
                <a:solidFill>
                  <a:srgbClr val="251BF7"/>
                </a:solidFill>
              </a:rPr>
              <a:t>（看涨）</a:t>
            </a:r>
            <a:r>
              <a:rPr lang="zh-CN" altLang="zh-CN" sz="2800" b="1" u="sng" dirty="0">
                <a:solidFill>
                  <a:srgbClr val="251BF7"/>
                </a:solidFill>
              </a:rPr>
              <a:t>期权来对其外币</a:t>
            </a:r>
            <a:r>
              <a:rPr lang="zh-CN" altLang="zh-CN" sz="2800" b="1" u="sng" dirty="0" smtClean="0">
                <a:solidFill>
                  <a:srgbClr val="251BF7"/>
                </a:solidFill>
              </a:rPr>
              <a:t>应收（应</a:t>
            </a:r>
            <a:r>
              <a:rPr lang="zh-CN" altLang="zh-CN" sz="2800" b="1" u="sng" dirty="0">
                <a:solidFill>
                  <a:srgbClr val="251BF7"/>
                </a:solidFill>
              </a:rPr>
              <a:t>付</a:t>
            </a:r>
            <a:r>
              <a:rPr lang="zh-CN" altLang="zh-CN" sz="2800" b="1" u="sng" dirty="0" smtClean="0">
                <a:solidFill>
                  <a:srgbClr val="251BF7"/>
                </a:solidFill>
              </a:rPr>
              <a:t>）</a:t>
            </a:r>
            <a:r>
              <a:rPr lang="zh-CN" altLang="zh-CN" sz="2800" b="1" u="sng" dirty="0">
                <a:solidFill>
                  <a:srgbClr val="251BF7"/>
                </a:solidFill>
              </a:rPr>
              <a:t>款进行套期保值</a:t>
            </a:r>
            <a:r>
              <a:rPr lang="zh-CN" altLang="zh-CN" sz="2800" dirty="0" smtClean="0"/>
              <a:t>。</a:t>
            </a:r>
            <a:r>
              <a:rPr lang="zh-CN" altLang="en-US" sz="2800" dirty="0" smtClean="0"/>
              <a:t>假设阿尔法</a:t>
            </a:r>
            <a:r>
              <a:rPr lang="zh-CN" altLang="en-US" sz="2800" dirty="0"/>
              <a:t>汽车</a:t>
            </a:r>
            <a:r>
              <a:rPr lang="zh-CN" altLang="en-US" sz="2800" dirty="0" smtClean="0"/>
              <a:t>公司购买了期权合约，那么未来</a:t>
            </a:r>
            <a:r>
              <a:rPr lang="zh-CN" altLang="en-US" sz="2800" dirty="0"/>
              <a:t>汇率水平</a:t>
            </a:r>
            <a:r>
              <a:rPr lang="zh-CN" altLang="en-US" sz="2800" dirty="0" smtClean="0"/>
              <a:t>与它的期权</a:t>
            </a:r>
            <a:r>
              <a:rPr lang="zh-CN" altLang="en-US" sz="2800" dirty="0"/>
              <a:t>收益情况见</a:t>
            </a:r>
            <a:r>
              <a:rPr lang="zh-CN" altLang="en-US" sz="2800" dirty="0">
                <a:solidFill>
                  <a:srgbClr val="FF0000"/>
                </a:solidFill>
              </a:rPr>
              <a:t>表</a:t>
            </a:r>
            <a:r>
              <a:rPr lang="en-US" altLang="zh-CN" sz="2800" dirty="0">
                <a:solidFill>
                  <a:srgbClr val="FF0000"/>
                </a:solidFill>
              </a:rPr>
              <a:t>3-7</a:t>
            </a:r>
            <a:r>
              <a:rPr lang="zh-CN" altLang="en-US" sz="2800" dirty="0"/>
              <a:t>。</a:t>
            </a:r>
            <a:endParaRPr lang="zh-CN" altLang="en-US" sz="2800" dirty="0"/>
          </a:p>
          <a:p>
            <a:pPr marL="0" indent="0">
              <a:lnSpc>
                <a:spcPct val="150000"/>
              </a:lnSpc>
              <a:buNone/>
            </a:pPr>
            <a:endParaRPr lang="en-US" altLang="zh-CN"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55575" y="1268758"/>
          <a:ext cx="7704856" cy="4824538"/>
        </p:xfrm>
        <a:graphic>
          <a:graphicData uri="http://schemas.openxmlformats.org/drawingml/2006/table">
            <a:tbl>
              <a:tblPr firstRow="1" firstCol="1" bandRow="1">
                <a:tableStyleId>{5C22544A-7EE6-4342-B048-85BDC9FD1C3A}</a:tableStyleId>
              </a:tblPr>
              <a:tblGrid>
                <a:gridCol w="1457819"/>
                <a:gridCol w="1710534"/>
                <a:gridCol w="1440160"/>
                <a:gridCol w="1512168"/>
                <a:gridCol w="1584175"/>
              </a:tblGrid>
              <a:tr h="1378438">
                <a:tc>
                  <a:txBody>
                    <a:bodyPr/>
                    <a:lstStyle/>
                    <a:p>
                      <a:pPr algn="l">
                        <a:spcAft>
                          <a:spcPts val="0"/>
                        </a:spcAft>
                      </a:pPr>
                      <a:r>
                        <a:rPr lang="zh-CN" sz="2000" kern="100" dirty="0">
                          <a:effectLst/>
                        </a:rPr>
                        <a:t>未来的即期汇率</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2000" kern="100" dirty="0">
                          <a:effectLst/>
                        </a:rPr>
                        <a:t>是否执行期权</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2000" kern="100" dirty="0">
                          <a:effectLst/>
                        </a:rPr>
                        <a:t>欧元收入</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2000" kern="100">
                          <a:effectLst/>
                        </a:rPr>
                        <a:t>期权费用</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2000" kern="100">
                          <a:effectLst/>
                        </a:rPr>
                        <a:t>欧元净收入</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indent="228600" algn="ctr">
                        <a:spcAft>
                          <a:spcPts val="0"/>
                        </a:spcAft>
                      </a:pPr>
                      <a:r>
                        <a:rPr lang="en-US" sz="2000" kern="100">
                          <a:effectLst/>
                        </a:rPr>
                        <a:t>1.15</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不执行</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869.57</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20.6</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848.97</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indent="228600" algn="ctr">
                        <a:spcAft>
                          <a:spcPts val="0"/>
                        </a:spcAft>
                      </a:pPr>
                      <a:r>
                        <a:rPr lang="en-US" sz="2000" kern="100">
                          <a:effectLst/>
                        </a:rPr>
                        <a:t>1.20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不执行</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833.33</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20.6</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812.73</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indent="228600" algn="ctr">
                        <a:spcAft>
                          <a:spcPts val="0"/>
                        </a:spcAft>
                      </a:pPr>
                      <a:r>
                        <a:rPr lang="en-US" sz="2000" kern="100">
                          <a:effectLst/>
                        </a:rPr>
                        <a:t>1.25</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皆可</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800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20.6</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779.4</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indent="228600" algn="ctr">
                        <a:spcAft>
                          <a:spcPts val="0"/>
                        </a:spcAft>
                      </a:pPr>
                      <a:r>
                        <a:rPr lang="en-US" sz="2000" kern="100">
                          <a:effectLst/>
                        </a:rPr>
                        <a:t>1.30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执行</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800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20.6</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779.4</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indent="228600" algn="ctr">
                        <a:spcAft>
                          <a:spcPts val="0"/>
                        </a:spcAft>
                      </a:pPr>
                      <a:r>
                        <a:rPr lang="en-US" sz="2000" kern="100">
                          <a:effectLst/>
                        </a:rPr>
                        <a:t>1.35</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执行</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effectLst/>
                        </a:rPr>
                        <a:t>800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20.6</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effectLst/>
                        </a:rPr>
                        <a:t>779.4</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1403648" y="548680"/>
            <a:ext cx="58263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574675"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表</a:t>
            </a:r>
            <a:r>
              <a:rPr kumimoji="0" lang="en-US" altLang="zh-CN"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3-7   </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未来汇率水平与期权收益情况</a:t>
            </a:r>
            <a:endParaRPr kumimoji="0" lang="zh-CN" altLang="en-US" sz="2400" b="0" i="0" u="none" strike="noStrike" cap="none" normalizeH="0" baseline="0" dirty="0" smtClean="0">
              <a:ln>
                <a:noFill/>
              </a:ln>
              <a:solidFill>
                <a:schemeClr val="tx1"/>
              </a:solidFill>
              <a:effectLst/>
              <a:ea typeface="宋体" panose="02010600030101010101" pitchFamily="2" charset="-122"/>
              <a:cs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solidFill>
                  <a:srgbClr val="251BF7"/>
                </a:solidFill>
              </a:rPr>
              <a:t>四、交叉套期保值</a:t>
            </a:r>
            <a:endParaRPr lang="en-US" altLang="zh-CN" sz="3000" b="1" dirty="0" smtClean="0">
              <a:solidFill>
                <a:srgbClr val="251BF7"/>
              </a:solidFill>
            </a:endParaRPr>
          </a:p>
          <a:p>
            <a:pPr marL="0" indent="0">
              <a:lnSpc>
                <a:spcPct val="150000"/>
              </a:lnSpc>
              <a:buNone/>
            </a:pPr>
            <a:r>
              <a:rPr lang="zh-CN" altLang="zh-CN" sz="2800" dirty="0"/>
              <a:t> </a:t>
            </a:r>
            <a:r>
              <a:rPr lang="en-US" altLang="zh-CN" sz="2800" dirty="0" smtClean="0"/>
              <a:t>    </a:t>
            </a:r>
            <a:r>
              <a:rPr lang="zh-CN" altLang="zh-CN" sz="2800" dirty="0" smtClean="0"/>
              <a:t>考虑</a:t>
            </a:r>
            <a:r>
              <a:rPr lang="zh-CN" altLang="zh-CN" sz="2800" dirty="0"/>
              <a:t>到国际市场的现实状况，</a:t>
            </a:r>
            <a:r>
              <a:rPr lang="zh-CN" altLang="zh-CN" sz="2800" dirty="0">
                <a:solidFill>
                  <a:srgbClr val="251BF7"/>
                </a:solidFill>
              </a:rPr>
              <a:t>并不是所有的货币都有合适的产品</a:t>
            </a:r>
            <a:r>
              <a:rPr lang="zh-CN" altLang="zh-CN" sz="2800" dirty="0"/>
              <a:t>帮助进行风险</a:t>
            </a:r>
            <a:r>
              <a:rPr lang="zh-CN" altLang="zh-CN" sz="2800" dirty="0" smtClean="0"/>
              <a:t>管理</a:t>
            </a:r>
            <a:r>
              <a:rPr lang="zh-CN" altLang="en-US" sz="2800" dirty="0" smtClean="0"/>
              <a:t>，比如</a:t>
            </a:r>
            <a:r>
              <a:rPr lang="zh-CN" altLang="zh-CN" sz="2800" dirty="0"/>
              <a:t>如果公司的头寸是</a:t>
            </a:r>
            <a:r>
              <a:rPr lang="zh-CN" altLang="zh-CN" sz="2800" dirty="0">
                <a:solidFill>
                  <a:srgbClr val="251BF7"/>
                </a:solidFill>
              </a:rPr>
              <a:t>以次要货币来计价</a:t>
            </a:r>
            <a:r>
              <a:rPr lang="zh-CN" altLang="zh-CN" sz="2800" dirty="0"/>
              <a:t>，如南非兰特、巴西雷亚尔、捷克克朗等，那么用这些货币的金融合约来管理风险暴露的</a:t>
            </a:r>
            <a:r>
              <a:rPr lang="zh-CN" altLang="zh-CN" sz="2800" dirty="0">
                <a:solidFill>
                  <a:srgbClr val="251BF7"/>
                </a:solidFill>
              </a:rPr>
              <a:t>成本会很</a:t>
            </a:r>
            <a:r>
              <a:rPr lang="zh-CN" altLang="zh-CN" sz="2800" dirty="0" smtClean="0">
                <a:solidFill>
                  <a:srgbClr val="251BF7"/>
                </a:solidFill>
              </a:rPr>
              <a:t>高</a:t>
            </a:r>
            <a:r>
              <a:rPr lang="zh-CN" altLang="en-US" sz="2800" dirty="0" smtClean="0"/>
              <a:t>，而且</a:t>
            </a:r>
            <a:r>
              <a:rPr lang="zh-CN" altLang="zh-CN" sz="2800" dirty="0" smtClean="0"/>
              <a:t>这些</a:t>
            </a:r>
            <a:r>
              <a:rPr lang="zh-CN" altLang="zh-CN" sz="2800" dirty="0"/>
              <a:t>国家实行高度的</a:t>
            </a:r>
            <a:r>
              <a:rPr lang="zh-CN" altLang="zh-CN" sz="2800" dirty="0">
                <a:solidFill>
                  <a:srgbClr val="251BF7"/>
                </a:solidFill>
              </a:rPr>
              <a:t>金融管制</a:t>
            </a:r>
            <a:r>
              <a:rPr lang="zh-CN" altLang="zh-CN" sz="2800" dirty="0" smtClean="0"/>
              <a:t>。</a:t>
            </a:r>
            <a:r>
              <a:rPr lang="zh-CN" altLang="zh-CN" sz="2800" dirty="0"/>
              <a:t>公司可以</a:t>
            </a:r>
            <a:r>
              <a:rPr lang="zh-CN" altLang="zh-CN" sz="2800" u="sng" dirty="0">
                <a:solidFill>
                  <a:srgbClr val="251BF7"/>
                </a:solidFill>
              </a:rPr>
              <a:t>考虑使用交叉套期保值</a:t>
            </a:r>
            <a:r>
              <a:rPr lang="zh-CN" altLang="zh-CN" sz="2800" dirty="0"/>
              <a:t>来</a:t>
            </a:r>
            <a:r>
              <a:rPr lang="zh-CN" altLang="zh-CN" sz="2800" dirty="0" smtClean="0"/>
              <a:t>管理风险</a:t>
            </a:r>
            <a:r>
              <a:rPr lang="zh-CN" altLang="zh-CN" sz="2800" dirty="0"/>
              <a:t>暴露。</a:t>
            </a:r>
            <a:endParaRPr lang="zh-CN" altLang="en-US" sz="2800" dirty="0"/>
          </a:p>
          <a:p>
            <a:pPr marL="0" indent="0">
              <a:lnSpc>
                <a:spcPct val="150000"/>
              </a:lnSpc>
              <a:buNone/>
            </a:pPr>
            <a:endParaRPr lang="en-US" altLang="zh-CN" sz="28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lnSpcReduction="10000"/>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t>四、交叉套期保值</a:t>
            </a:r>
            <a:endParaRPr lang="en-US" altLang="zh-CN" sz="3000" b="1" dirty="0" smtClean="0"/>
          </a:p>
          <a:p>
            <a:pPr marL="0" indent="0">
              <a:buNone/>
            </a:pPr>
            <a:r>
              <a:rPr lang="en-US" altLang="zh-CN" sz="2800" dirty="0" smtClean="0"/>
              <a:t>    </a:t>
            </a:r>
            <a:r>
              <a:rPr lang="zh-CN" altLang="zh-CN" sz="2800" dirty="0" smtClean="0"/>
              <a:t>所谓</a:t>
            </a:r>
            <a:r>
              <a:rPr lang="zh-CN" altLang="zh-CN" sz="2800" dirty="0"/>
              <a:t>交叉套期保值，就是以一种资产的头寸替代另外一种资产的头寸</a:t>
            </a:r>
            <a:r>
              <a:rPr lang="zh-CN" altLang="zh-CN" sz="2800" dirty="0" smtClean="0"/>
              <a:t>。假设</a:t>
            </a:r>
            <a:r>
              <a:rPr lang="zh-CN" altLang="zh-CN" sz="2800" dirty="0"/>
              <a:t>一家</a:t>
            </a:r>
            <a:r>
              <a:rPr lang="zh-CN" altLang="zh-CN" sz="2800" dirty="0">
                <a:solidFill>
                  <a:srgbClr val="251BF7"/>
                </a:solidFill>
              </a:rPr>
              <a:t>日本公司有一笔阿根廷比索的应收款</a:t>
            </a:r>
            <a:r>
              <a:rPr lang="zh-CN" altLang="zh-CN" sz="2800" dirty="0"/>
              <a:t>，并想对其进行套期保值</a:t>
            </a:r>
            <a:r>
              <a:rPr lang="zh-CN" altLang="zh-CN" sz="2800" dirty="0" smtClean="0"/>
              <a:t>。</a:t>
            </a:r>
            <a:r>
              <a:rPr lang="zh-CN" altLang="en-US" sz="2800" dirty="0" smtClean="0"/>
              <a:t>正好日本公司发现</a:t>
            </a:r>
            <a:r>
              <a:rPr lang="zh-CN" altLang="zh-CN" sz="2800" u="sng" dirty="0" smtClean="0">
                <a:solidFill>
                  <a:srgbClr val="251BF7"/>
                </a:solidFill>
              </a:rPr>
              <a:t>比索</a:t>
            </a:r>
            <a:r>
              <a:rPr lang="en-US" altLang="zh-CN" sz="2800" u="sng" dirty="0">
                <a:solidFill>
                  <a:srgbClr val="251BF7"/>
                </a:solidFill>
              </a:rPr>
              <a:t>/</a:t>
            </a:r>
            <a:r>
              <a:rPr lang="zh-CN" altLang="zh-CN" sz="2800" u="sng" dirty="0">
                <a:solidFill>
                  <a:srgbClr val="251BF7"/>
                </a:solidFill>
              </a:rPr>
              <a:t>美元的</a:t>
            </a:r>
            <a:r>
              <a:rPr lang="zh-CN" altLang="zh-CN" sz="2800" u="sng" dirty="0" smtClean="0">
                <a:solidFill>
                  <a:srgbClr val="251BF7"/>
                </a:solidFill>
              </a:rPr>
              <a:t>汇率</a:t>
            </a:r>
            <a:r>
              <a:rPr lang="zh-CN" altLang="en-US" sz="2800" dirty="0" smtClean="0"/>
              <a:t>与</a:t>
            </a:r>
            <a:r>
              <a:rPr lang="zh-CN" altLang="zh-CN" sz="2800" u="sng" dirty="0" smtClean="0">
                <a:solidFill>
                  <a:srgbClr val="251BF7"/>
                </a:solidFill>
              </a:rPr>
              <a:t>日元</a:t>
            </a:r>
            <a:r>
              <a:rPr lang="en-US" altLang="zh-CN" sz="2800" u="sng" dirty="0">
                <a:solidFill>
                  <a:srgbClr val="251BF7"/>
                </a:solidFill>
              </a:rPr>
              <a:t>/</a:t>
            </a:r>
            <a:r>
              <a:rPr lang="zh-CN" altLang="zh-CN" sz="2800" u="sng" dirty="0">
                <a:solidFill>
                  <a:srgbClr val="251BF7"/>
                </a:solidFill>
              </a:rPr>
              <a:t>美元的汇率</a:t>
            </a:r>
            <a:r>
              <a:rPr lang="zh-CN" altLang="zh-CN" sz="2800" dirty="0"/>
              <a:t>高度相关，</a:t>
            </a:r>
            <a:r>
              <a:rPr lang="zh-CN" altLang="zh-CN" sz="2800" dirty="0" smtClean="0"/>
              <a:t>日本公司</a:t>
            </a:r>
            <a:r>
              <a:rPr lang="zh-CN" altLang="en-US" sz="2800" dirty="0" smtClean="0"/>
              <a:t>就</a:t>
            </a:r>
            <a:r>
              <a:rPr lang="zh-CN" altLang="zh-CN" sz="2800" dirty="0" smtClean="0"/>
              <a:t>可以</a:t>
            </a:r>
            <a:r>
              <a:rPr lang="zh-CN" altLang="zh-CN" sz="2800" b="1" u="sng" dirty="0">
                <a:solidFill>
                  <a:srgbClr val="251BF7"/>
                </a:solidFill>
              </a:rPr>
              <a:t>卖出与比索应收款等值的日元，并签订远期合约来确定日元</a:t>
            </a:r>
            <a:r>
              <a:rPr lang="en-US" altLang="zh-CN" sz="2800" b="1" u="sng" dirty="0">
                <a:solidFill>
                  <a:srgbClr val="251BF7"/>
                </a:solidFill>
              </a:rPr>
              <a:t>/</a:t>
            </a:r>
            <a:r>
              <a:rPr lang="zh-CN" altLang="zh-CN" sz="2800" b="1" u="sng" dirty="0">
                <a:solidFill>
                  <a:srgbClr val="251BF7"/>
                </a:solidFill>
              </a:rPr>
              <a:t>美元的远期汇率</a:t>
            </a:r>
            <a:r>
              <a:rPr lang="zh-CN" altLang="zh-CN" sz="2800" dirty="0" smtClean="0"/>
              <a:t>，</a:t>
            </a:r>
            <a:r>
              <a:rPr lang="zh-CN" altLang="en-US" sz="2800" dirty="0" smtClean="0"/>
              <a:t>提前取得一定金额的美元，</a:t>
            </a:r>
            <a:r>
              <a:rPr lang="zh-CN" altLang="zh-CN" sz="2800" dirty="0" smtClean="0"/>
              <a:t>从而</a:t>
            </a:r>
            <a:r>
              <a:rPr lang="zh-CN" altLang="zh-CN" sz="2800" dirty="0"/>
              <a:t>对比索进行交叉套期保值</a:t>
            </a:r>
            <a:r>
              <a:rPr lang="zh-CN" altLang="zh-CN" sz="2800" dirty="0" smtClean="0"/>
              <a:t>。</a:t>
            </a:r>
            <a:endParaRPr lang="en-US" altLang="zh-CN" sz="2800" dirty="0" smtClean="0"/>
          </a:p>
          <a:p>
            <a:pPr marL="0" indent="0">
              <a:buNone/>
            </a:pPr>
            <a:r>
              <a:rPr lang="en-US" altLang="zh-CN" sz="2800" dirty="0"/>
              <a:t> </a:t>
            </a:r>
            <a:r>
              <a:rPr lang="zh-CN" altLang="en-US" sz="2800" b="1" dirty="0" smtClean="0">
                <a:latin typeface="楷体" panose="02010609060101010101" pitchFamily="49" charset="-122"/>
                <a:ea typeface="楷体" panose="02010609060101010101" pitchFamily="49" charset="-122"/>
              </a:rPr>
              <a:t>（这样，比索对美元可能的贬值，或日元对美元贬值的风险就得以控制了。）</a:t>
            </a:r>
            <a:endParaRPr lang="zh-CN" altLang="en-US" sz="2800" b="1" dirty="0">
              <a:latin typeface="楷体" panose="02010609060101010101" pitchFamily="49" charset="-122"/>
              <a:ea typeface="楷体" panose="02010609060101010101" pitchFamily="49" charset="-122"/>
            </a:endParaRPr>
          </a:p>
          <a:p>
            <a:pPr marL="0" indent="0">
              <a:lnSpc>
                <a:spcPct val="150000"/>
              </a:lnSpc>
              <a:buNone/>
            </a:pPr>
            <a:endParaRPr lang="en-US" altLang="zh-CN"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lnSpcReduction="10000"/>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solidFill>
                  <a:srgbClr val="251BF7"/>
                </a:solidFill>
              </a:rPr>
              <a:t>五</a:t>
            </a:r>
            <a:r>
              <a:rPr lang="zh-CN" altLang="en-US" sz="3000" b="1" dirty="0" smtClean="0">
                <a:solidFill>
                  <a:srgbClr val="251BF7"/>
                </a:solidFill>
              </a:rPr>
              <a:t>、或有风险套期保值</a:t>
            </a:r>
            <a:endParaRPr lang="en-US" altLang="zh-CN" sz="3000" b="1" dirty="0" smtClean="0">
              <a:solidFill>
                <a:srgbClr val="251BF7"/>
              </a:solidFill>
            </a:endParaRPr>
          </a:p>
          <a:p>
            <a:pPr marL="0" indent="0">
              <a:buNone/>
            </a:pPr>
            <a:r>
              <a:rPr lang="zh-CN" altLang="en-US" sz="2800" dirty="0" smtClean="0"/>
              <a:t>    企业</a:t>
            </a:r>
            <a:r>
              <a:rPr lang="zh-CN" altLang="en-US" sz="2800" dirty="0">
                <a:solidFill>
                  <a:srgbClr val="251BF7"/>
                </a:solidFill>
              </a:rPr>
              <a:t>除了要面对</a:t>
            </a:r>
            <a:r>
              <a:rPr lang="zh-CN" altLang="en-US" sz="2800" b="1" dirty="0">
                <a:solidFill>
                  <a:srgbClr val="251BF7"/>
                </a:solidFill>
              </a:rPr>
              <a:t>已经确定</a:t>
            </a:r>
            <a:r>
              <a:rPr lang="zh-CN" altLang="en-US" sz="2800" dirty="0">
                <a:solidFill>
                  <a:srgbClr val="251BF7"/>
                </a:solidFill>
              </a:rPr>
              <a:t>的外汇支付或者收取</a:t>
            </a:r>
            <a:r>
              <a:rPr lang="zh-CN" altLang="en-US" sz="2800" dirty="0"/>
              <a:t>的交易，</a:t>
            </a:r>
            <a:r>
              <a:rPr lang="zh-CN" altLang="en-US" sz="2800" dirty="0">
                <a:solidFill>
                  <a:srgbClr val="251BF7"/>
                </a:solidFill>
              </a:rPr>
              <a:t>还要考虑</a:t>
            </a:r>
            <a:r>
              <a:rPr lang="zh-CN" altLang="en-US" sz="2800" b="1" u="sng" dirty="0">
                <a:solidFill>
                  <a:srgbClr val="251BF7"/>
                </a:solidFill>
              </a:rPr>
              <a:t>可能会</a:t>
            </a:r>
            <a:r>
              <a:rPr lang="zh-CN" altLang="en-US" sz="2800" dirty="0">
                <a:solidFill>
                  <a:srgbClr val="251BF7"/>
                </a:solidFill>
              </a:rPr>
              <a:t>收取或支付的外汇</a:t>
            </a:r>
            <a:r>
              <a:rPr lang="zh-CN" altLang="en-US" sz="2800" dirty="0"/>
              <a:t>。该类风险称为或有风险暴露</a:t>
            </a:r>
            <a:r>
              <a:rPr lang="zh-CN" altLang="en-US" sz="2800" dirty="0" smtClean="0"/>
              <a:t>。</a:t>
            </a:r>
            <a:r>
              <a:rPr lang="zh-CN" altLang="zh-CN" sz="2800" dirty="0"/>
              <a:t>面对此类风险，最佳的避险工具就是货币的</a:t>
            </a:r>
            <a:r>
              <a:rPr lang="zh-CN" altLang="zh-CN" sz="2800" b="1" u="sng" dirty="0">
                <a:solidFill>
                  <a:srgbClr val="251BF7"/>
                </a:solidFill>
              </a:rPr>
              <a:t>期权</a:t>
            </a:r>
            <a:r>
              <a:rPr lang="zh-CN" altLang="zh-CN" sz="2800" b="1" u="sng" dirty="0" smtClean="0">
                <a:solidFill>
                  <a:srgbClr val="251BF7"/>
                </a:solidFill>
              </a:rPr>
              <a:t>合约</a:t>
            </a:r>
            <a:r>
              <a:rPr lang="zh-CN" altLang="zh-CN" sz="2800" dirty="0" smtClean="0"/>
              <a:t>。</a:t>
            </a:r>
            <a:endParaRPr lang="en-US" altLang="zh-CN" sz="2800" dirty="0" smtClean="0"/>
          </a:p>
          <a:p>
            <a:pPr marL="0" indent="0">
              <a:buNone/>
            </a:pPr>
            <a:r>
              <a:rPr lang="en-US" altLang="zh-CN" sz="2800" dirty="0" smtClean="0"/>
              <a:t>    </a:t>
            </a:r>
            <a:r>
              <a:rPr lang="zh-CN" altLang="zh-CN" sz="2800" dirty="0" smtClean="0"/>
              <a:t>假设</a:t>
            </a:r>
            <a:r>
              <a:rPr lang="zh-CN" altLang="zh-CN" sz="2800" dirty="0"/>
              <a:t>中铁公司在土耳其投标一大型的高铁</a:t>
            </a:r>
            <a:r>
              <a:rPr lang="zh-CN" altLang="zh-CN" sz="2800" dirty="0" smtClean="0"/>
              <a:t>建设项目</a:t>
            </a:r>
            <a:r>
              <a:rPr lang="zh-CN" altLang="en-US" sz="2800" dirty="0" smtClean="0"/>
              <a:t>。</a:t>
            </a:r>
            <a:endParaRPr lang="zh-CN" altLang="zh-CN" sz="2800" dirty="0"/>
          </a:p>
          <a:p>
            <a:pPr marL="0" indent="0">
              <a:buNone/>
            </a:pPr>
            <a:r>
              <a:rPr lang="zh-CN" altLang="zh-CN" sz="2800" dirty="0" smtClean="0">
                <a:solidFill>
                  <a:srgbClr val="251BF7"/>
                </a:solidFill>
              </a:rPr>
              <a:t>若</a:t>
            </a:r>
            <a:r>
              <a:rPr lang="zh-CN" altLang="zh-CN" sz="2800" dirty="0">
                <a:solidFill>
                  <a:srgbClr val="251BF7"/>
                </a:solidFill>
              </a:rPr>
              <a:t>中铁公司中标</a:t>
            </a:r>
            <a:r>
              <a:rPr lang="zh-CN" altLang="zh-CN" sz="2800" dirty="0"/>
              <a:t>，其将</a:t>
            </a:r>
            <a:r>
              <a:rPr lang="zh-CN" altLang="zh-CN" sz="2800" dirty="0">
                <a:solidFill>
                  <a:srgbClr val="251BF7"/>
                </a:solidFill>
              </a:rPr>
              <a:t>需要立刻支付</a:t>
            </a:r>
            <a:r>
              <a:rPr lang="en-US" altLang="zh-CN" sz="2800" dirty="0">
                <a:solidFill>
                  <a:srgbClr val="251BF7"/>
                </a:solidFill>
              </a:rPr>
              <a:t>10</a:t>
            </a:r>
            <a:r>
              <a:rPr lang="zh-CN" altLang="zh-CN" sz="2800" dirty="0">
                <a:solidFill>
                  <a:srgbClr val="251BF7"/>
                </a:solidFill>
              </a:rPr>
              <a:t>亿里拉</a:t>
            </a:r>
            <a:r>
              <a:rPr lang="zh-CN" altLang="zh-CN" sz="2800" dirty="0"/>
              <a:t>来启动该项目</a:t>
            </a:r>
            <a:r>
              <a:rPr lang="zh-CN" altLang="zh-CN" sz="2800" dirty="0" smtClean="0"/>
              <a:t>。中</a:t>
            </a:r>
            <a:r>
              <a:rPr lang="zh-CN" altLang="zh-CN" sz="2800" dirty="0"/>
              <a:t>铁公司是否会面临汇率风险暴露，</a:t>
            </a:r>
            <a:r>
              <a:rPr lang="zh-CN" altLang="zh-CN" sz="2800" dirty="0">
                <a:solidFill>
                  <a:srgbClr val="251BF7"/>
                </a:solidFill>
              </a:rPr>
              <a:t>取决于它是否中标</a:t>
            </a:r>
            <a:r>
              <a:rPr lang="zh-CN" altLang="zh-CN" sz="2800" dirty="0"/>
              <a:t>，</a:t>
            </a:r>
            <a:r>
              <a:rPr lang="zh-CN" altLang="zh-CN" sz="2800" dirty="0" smtClean="0"/>
              <a:t>因此这</a:t>
            </a:r>
            <a:r>
              <a:rPr lang="zh-CN" altLang="zh-CN" sz="2800" dirty="0"/>
              <a:t>是一个很典型的或有风险暴露的例子。</a:t>
            </a:r>
            <a:endParaRPr lang="zh-CN" altLang="zh-CN" sz="2800" dirty="0"/>
          </a:p>
          <a:p>
            <a:pPr marL="0" indent="0">
              <a:buNone/>
            </a:pPr>
            <a:endParaRPr lang="zh-CN" altLang="en-US" sz="2800" dirty="0"/>
          </a:p>
          <a:p>
            <a:pPr marL="0" indent="0">
              <a:lnSpc>
                <a:spcPct val="150000"/>
              </a:lnSpc>
              <a:buNone/>
            </a:pPr>
            <a:endParaRPr lang="en-US" altLang="zh-CN" sz="28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a:bodyPr>
          <a:lstStyle/>
          <a:p>
            <a:pPr marL="0" indent="0">
              <a:lnSpc>
                <a:spcPct val="150000"/>
              </a:lnSpc>
              <a:buNone/>
            </a:pPr>
            <a:r>
              <a:rPr lang="en-US" altLang="zh-CN" dirty="0" smtClean="0"/>
              <a:t>    </a:t>
            </a:r>
            <a:r>
              <a:rPr lang="zh-CN" altLang="en-US" sz="2800" dirty="0" smtClean="0"/>
              <a:t>显然</a:t>
            </a:r>
            <a:r>
              <a:rPr lang="zh-CN" altLang="en-US" sz="2800" dirty="0" smtClean="0"/>
              <a:t>，采用</a:t>
            </a:r>
            <a:r>
              <a:rPr lang="zh-CN" altLang="en-US" sz="2800" dirty="0" smtClean="0">
                <a:solidFill>
                  <a:srgbClr val="251BF7"/>
                </a:solidFill>
              </a:rPr>
              <a:t>远期合约</a:t>
            </a:r>
            <a:r>
              <a:rPr lang="zh-CN" altLang="en-US" sz="2800" dirty="0" smtClean="0"/>
              <a:t>方式买入</a:t>
            </a:r>
            <a:r>
              <a:rPr lang="en-US" altLang="zh-CN" sz="2800" dirty="0" smtClean="0"/>
              <a:t>10</a:t>
            </a:r>
            <a:r>
              <a:rPr lang="zh-CN" altLang="en-US" sz="2800" dirty="0" smtClean="0"/>
              <a:t>亿里拉有些</a:t>
            </a:r>
            <a:r>
              <a:rPr lang="zh-CN" altLang="en-US" sz="2800" dirty="0" smtClean="0">
                <a:solidFill>
                  <a:srgbClr val="251BF7"/>
                </a:solidFill>
              </a:rPr>
              <a:t>不妥</a:t>
            </a:r>
            <a:r>
              <a:rPr lang="zh-CN" altLang="en-US" sz="2800" dirty="0" smtClean="0"/>
              <a:t>，因为如果中铁公司未中标，那么最终必须买入的这</a:t>
            </a:r>
            <a:r>
              <a:rPr lang="en-US" altLang="zh-CN" sz="2800" dirty="0" smtClean="0"/>
              <a:t>10</a:t>
            </a:r>
            <a:r>
              <a:rPr lang="zh-CN" altLang="en-US" sz="2800" dirty="0" smtClean="0"/>
              <a:t>亿里拉就成了累赘。</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此时，采用</a:t>
            </a:r>
            <a:r>
              <a:rPr lang="zh-CN" altLang="en-US" sz="2800" u="sng" dirty="0" smtClean="0">
                <a:solidFill>
                  <a:srgbClr val="251BF7"/>
                </a:solidFill>
              </a:rPr>
              <a:t>购买</a:t>
            </a:r>
            <a:r>
              <a:rPr lang="en-US" altLang="zh-CN" sz="2800" u="sng" dirty="0" smtClean="0">
                <a:solidFill>
                  <a:srgbClr val="251BF7"/>
                </a:solidFill>
              </a:rPr>
              <a:t>10</a:t>
            </a:r>
            <a:r>
              <a:rPr lang="zh-CN" altLang="en-US" sz="2800" u="sng" dirty="0" smtClean="0">
                <a:solidFill>
                  <a:srgbClr val="251BF7"/>
                </a:solidFill>
              </a:rPr>
              <a:t>亿里拉</a:t>
            </a:r>
            <a:r>
              <a:rPr lang="zh-CN" altLang="en-US" sz="2800" b="1" u="sng" dirty="0" smtClean="0">
                <a:solidFill>
                  <a:srgbClr val="251BF7"/>
                </a:solidFill>
              </a:rPr>
              <a:t>看涨期权</a:t>
            </a:r>
            <a:r>
              <a:rPr lang="zh-CN" altLang="en-US" sz="2800" u="sng" dirty="0" smtClean="0">
                <a:solidFill>
                  <a:srgbClr val="251BF7"/>
                </a:solidFill>
              </a:rPr>
              <a:t>的方式</a:t>
            </a:r>
            <a:r>
              <a:rPr lang="zh-CN" altLang="en-US" sz="2800" dirty="0" smtClean="0"/>
              <a:t>，是有效的套期保值方法。最后，可能结果是：</a:t>
            </a:r>
            <a:endParaRPr lang="en-US" altLang="zh-CN" sz="2800" dirty="0" smtClean="0"/>
          </a:p>
          <a:p>
            <a:pPr marL="0" indent="0">
              <a:lnSpc>
                <a:spcPct val="150000"/>
              </a:lnSpc>
              <a:buNone/>
            </a:pPr>
            <a:r>
              <a:rPr lang="en-US" altLang="zh-CN" sz="2800" dirty="0" smtClean="0"/>
              <a:t>1.</a:t>
            </a:r>
            <a:r>
              <a:rPr lang="zh-CN" altLang="zh-CN" sz="2800" dirty="0"/>
              <a:t>公司</a:t>
            </a:r>
            <a:r>
              <a:rPr lang="zh-CN" altLang="zh-CN" sz="2800" b="1" dirty="0">
                <a:solidFill>
                  <a:srgbClr val="251BF7"/>
                </a:solidFill>
              </a:rPr>
              <a:t>中标</a:t>
            </a:r>
            <a:r>
              <a:rPr lang="zh-CN" altLang="zh-CN" sz="2800" dirty="0"/>
              <a:t>，里拉价格比期权行权价</a:t>
            </a:r>
            <a:r>
              <a:rPr lang="zh-CN" altLang="zh-CN" sz="2800" b="1" dirty="0">
                <a:solidFill>
                  <a:srgbClr val="251BF7"/>
                </a:solidFill>
              </a:rPr>
              <a:t>低</a:t>
            </a:r>
            <a:r>
              <a:rPr lang="zh-CN" altLang="zh-CN" sz="2800" dirty="0" smtClean="0"/>
              <a:t>。公司</a:t>
            </a:r>
            <a:r>
              <a:rPr lang="zh-CN" altLang="en-US" sz="2800" b="1" dirty="0" smtClean="0">
                <a:solidFill>
                  <a:srgbClr val="251BF7"/>
                </a:solidFill>
              </a:rPr>
              <a:t>放弃</a:t>
            </a:r>
            <a:r>
              <a:rPr lang="zh-CN" altLang="zh-CN" sz="2800" dirty="0" smtClean="0"/>
              <a:t>期权</a:t>
            </a:r>
            <a:r>
              <a:rPr lang="zh-CN" altLang="zh-CN" sz="2800" dirty="0"/>
              <a:t>，以即期汇率购买这</a:t>
            </a:r>
            <a:r>
              <a:rPr lang="en-US" altLang="zh-CN" sz="2800" dirty="0"/>
              <a:t>10</a:t>
            </a:r>
            <a:r>
              <a:rPr lang="zh-CN" altLang="zh-CN" sz="2800" dirty="0"/>
              <a:t>亿里拉</a:t>
            </a:r>
            <a:r>
              <a:rPr lang="zh-CN" altLang="zh-CN" sz="2800" dirty="0" smtClean="0"/>
              <a:t>。</a:t>
            </a:r>
            <a:endParaRPr lang="en-US" altLang="zh-CN" sz="2800" dirty="0" smtClean="0"/>
          </a:p>
          <a:p>
            <a:pPr marL="0" indent="0">
              <a:lnSpc>
                <a:spcPct val="150000"/>
              </a:lnSpc>
              <a:buNone/>
            </a:pPr>
            <a:r>
              <a:rPr lang="en-US" altLang="zh-CN" sz="2800" dirty="0" smtClean="0"/>
              <a:t>2.</a:t>
            </a:r>
            <a:r>
              <a:rPr lang="zh-CN" altLang="en-US" sz="2800" dirty="0"/>
              <a:t>公司</a:t>
            </a:r>
            <a:r>
              <a:rPr lang="zh-CN" altLang="en-US" sz="2800" b="1" dirty="0">
                <a:solidFill>
                  <a:srgbClr val="251BF7"/>
                </a:solidFill>
              </a:rPr>
              <a:t>中标</a:t>
            </a:r>
            <a:r>
              <a:rPr lang="zh-CN" altLang="zh-CN" sz="2800" dirty="0"/>
              <a:t>，里拉价格比期权行权价</a:t>
            </a:r>
            <a:r>
              <a:rPr lang="zh-CN" altLang="zh-CN" sz="2800" b="1" dirty="0">
                <a:solidFill>
                  <a:srgbClr val="251BF7"/>
                </a:solidFill>
              </a:rPr>
              <a:t>高</a:t>
            </a:r>
            <a:r>
              <a:rPr lang="zh-CN" altLang="zh-CN" sz="2800" dirty="0"/>
              <a:t>。</a:t>
            </a:r>
            <a:r>
              <a:rPr lang="zh-CN" altLang="en-US" sz="2800" dirty="0" smtClean="0"/>
              <a:t>公司</a:t>
            </a:r>
            <a:r>
              <a:rPr lang="zh-CN" altLang="en-US" sz="2800" b="1" dirty="0" smtClean="0">
                <a:solidFill>
                  <a:srgbClr val="251BF7"/>
                </a:solidFill>
              </a:rPr>
              <a:t>执行</a:t>
            </a:r>
            <a:r>
              <a:rPr lang="zh-CN" altLang="en-US" sz="2800" dirty="0"/>
              <a:t>期权</a:t>
            </a:r>
            <a:r>
              <a:rPr lang="zh-CN" altLang="en-US" sz="2800" dirty="0" smtClean="0"/>
              <a:t>，以期权合约汇率买入</a:t>
            </a:r>
            <a:r>
              <a:rPr lang="en-US" altLang="zh-CN" sz="2800" dirty="0" smtClean="0"/>
              <a:t>10</a:t>
            </a:r>
            <a:r>
              <a:rPr lang="zh-CN" altLang="en-US" sz="2800" dirty="0" smtClean="0"/>
              <a:t>亿里拉</a:t>
            </a:r>
            <a:r>
              <a:rPr lang="zh-CN" altLang="zh-CN" sz="2800" dirty="0" smtClean="0"/>
              <a:t>。</a:t>
            </a:r>
            <a:endParaRPr lang="en-US" altLang="zh-CN"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a:bodyPr>
          <a:lstStyle/>
          <a:p>
            <a:pPr marL="0" indent="0">
              <a:lnSpc>
                <a:spcPct val="150000"/>
              </a:lnSpc>
              <a:buNone/>
            </a:pPr>
            <a:r>
              <a:rPr lang="en-US" altLang="zh-CN" sz="2800" dirty="0" smtClean="0"/>
              <a:t>3.</a:t>
            </a:r>
            <a:r>
              <a:rPr lang="zh-CN" altLang="en-US" sz="2800" dirty="0"/>
              <a:t>公司</a:t>
            </a:r>
            <a:r>
              <a:rPr lang="zh-CN" altLang="en-US" sz="2800" b="1" u="sng" dirty="0"/>
              <a:t>未中标</a:t>
            </a:r>
            <a:r>
              <a:rPr lang="zh-CN" altLang="zh-CN" sz="2800" dirty="0"/>
              <a:t>，里拉价格比期权行权价</a:t>
            </a:r>
            <a:r>
              <a:rPr lang="zh-CN" altLang="zh-CN" sz="2800" b="1" u="sng" dirty="0"/>
              <a:t>低</a:t>
            </a:r>
            <a:r>
              <a:rPr lang="zh-CN" altLang="zh-CN" sz="2800" dirty="0"/>
              <a:t>。公司</a:t>
            </a:r>
            <a:r>
              <a:rPr lang="zh-CN" altLang="zh-CN" sz="2800" dirty="0" smtClean="0"/>
              <a:t>只要</a:t>
            </a:r>
            <a:r>
              <a:rPr lang="zh-CN" altLang="zh-CN" sz="2800" b="1" u="sng" dirty="0"/>
              <a:t>放弃</a:t>
            </a:r>
            <a:r>
              <a:rPr lang="zh-CN" altLang="zh-CN" sz="2800" dirty="0"/>
              <a:t>看涨</a:t>
            </a:r>
            <a:r>
              <a:rPr lang="zh-CN" altLang="zh-CN" sz="2800" dirty="0" smtClean="0"/>
              <a:t>期权</a:t>
            </a:r>
            <a:r>
              <a:rPr lang="zh-CN" altLang="en-US" sz="2800" dirty="0" smtClean="0"/>
              <a:t>，</a:t>
            </a:r>
            <a:r>
              <a:rPr lang="zh-CN" altLang="zh-CN" sz="2800" dirty="0" smtClean="0"/>
              <a:t>或者</a:t>
            </a:r>
            <a:r>
              <a:rPr lang="zh-CN" altLang="zh-CN" sz="2800" dirty="0"/>
              <a:t>在期权到期之前售出</a:t>
            </a:r>
            <a:r>
              <a:rPr lang="zh-CN" altLang="zh-CN" sz="2800" dirty="0" smtClean="0"/>
              <a:t>即</a:t>
            </a:r>
            <a:r>
              <a:rPr lang="zh-CN" altLang="zh-CN" sz="2800" dirty="0"/>
              <a:t>可。</a:t>
            </a:r>
            <a:endParaRPr lang="en-US" altLang="zh-CN" sz="2800" dirty="0"/>
          </a:p>
          <a:p>
            <a:pPr marL="0" indent="0">
              <a:lnSpc>
                <a:spcPct val="150000"/>
              </a:lnSpc>
              <a:buNone/>
            </a:pPr>
            <a:r>
              <a:rPr lang="en-US" altLang="zh-CN" sz="2800" dirty="0"/>
              <a:t>4</a:t>
            </a:r>
            <a:r>
              <a:rPr lang="en-US" altLang="zh-CN" sz="2800" dirty="0" smtClean="0"/>
              <a:t>.</a:t>
            </a:r>
            <a:r>
              <a:rPr lang="zh-CN" altLang="en-US" sz="2800" dirty="0"/>
              <a:t>公司</a:t>
            </a:r>
            <a:r>
              <a:rPr lang="zh-CN" altLang="en-US" sz="2800" b="1" u="sng" dirty="0"/>
              <a:t>未中标</a:t>
            </a:r>
            <a:r>
              <a:rPr lang="zh-CN" altLang="en-US" sz="2800" dirty="0"/>
              <a:t>，</a:t>
            </a:r>
            <a:r>
              <a:rPr lang="zh-CN" altLang="zh-CN" sz="2800" dirty="0"/>
              <a:t>里拉价格比期权行权价</a:t>
            </a:r>
            <a:r>
              <a:rPr lang="zh-CN" altLang="en-US" sz="2800" b="1" u="sng" dirty="0"/>
              <a:t>高</a:t>
            </a:r>
            <a:r>
              <a:rPr lang="zh-CN" altLang="en-US" sz="2800" dirty="0"/>
              <a:t>。</a:t>
            </a:r>
            <a:r>
              <a:rPr lang="zh-CN" altLang="zh-CN" sz="2800" dirty="0"/>
              <a:t>公司</a:t>
            </a:r>
            <a:r>
              <a:rPr lang="zh-CN" altLang="zh-CN" sz="2800" b="1" u="sng" dirty="0"/>
              <a:t>执行</a:t>
            </a:r>
            <a:r>
              <a:rPr lang="zh-CN" altLang="zh-CN" sz="2800" dirty="0"/>
              <a:t>期权，以执行汇率购买这</a:t>
            </a:r>
            <a:r>
              <a:rPr lang="en-US" altLang="zh-CN" sz="2800" dirty="0"/>
              <a:t>10</a:t>
            </a:r>
            <a:r>
              <a:rPr lang="zh-CN" altLang="zh-CN" sz="2800" dirty="0"/>
              <a:t>亿里拉</a:t>
            </a:r>
            <a:r>
              <a:rPr lang="zh-CN" altLang="en-US" sz="2800" dirty="0"/>
              <a:t>，再卖出获利</a:t>
            </a:r>
            <a:r>
              <a:rPr lang="zh-CN" altLang="zh-CN" sz="2800" dirty="0"/>
              <a:t>。</a:t>
            </a:r>
            <a:endParaRPr lang="zh-CN" altLang="en-US" sz="2800" dirty="0"/>
          </a:p>
          <a:p>
            <a:pPr marL="0" indent="0">
              <a:lnSpc>
                <a:spcPct val="150000"/>
              </a:lnSpc>
              <a:buNone/>
            </a:pPr>
            <a:endParaRPr lang="en-US" altLang="zh-CN" sz="2800" dirty="0" smtClean="0"/>
          </a:p>
          <a:p>
            <a:pPr marL="0" indent="0">
              <a:lnSpc>
                <a:spcPct val="150000"/>
              </a:lnSpc>
              <a:buNone/>
            </a:pPr>
            <a:r>
              <a:rPr lang="zh-CN" altLang="zh-CN" sz="2800" dirty="0" smtClean="0"/>
              <a:t>当然</a:t>
            </a:r>
            <a:r>
              <a:rPr lang="zh-CN" altLang="en-US" sz="2800" dirty="0" smtClean="0"/>
              <a:t>，</a:t>
            </a:r>
            <a:r>
              <a:rPr lang="zh-CN" altLang="zh-CN" sz="2800" dirty="0" smtClean="0"/>
              <a:t>需要</a:t>
            </a:r>
            <a:r>
              <a:rPr lang="zh-CN" altLang="zh-CN" sz="2800" dirty="0"/>
              <a:t>强调的是，公司必须事先支付期权费</a:t>
            </a:r>
            <a:r>
              <a:rPr lang="zh-CN" altLang="zh-CN" sz="2800" dirty="0" smtClean="0"/>
              <a:t>。</a:t>
            </a:r>
            <a:r>
              <a:rPr lang="zh-CN" altLang="en-US" sz="2800" dirty="0" smtClean="0"/>
              <a:t>这是公司</a:t>
            </a:r>
            <a:r>
              <a:rPr lang="zh-CN" altLang="en-US" sz="2800" dirty="0" smtClean="0">
                <a:solidFill>
                  <a:srgbClr val="251BF7"/>
                </a:solidFill>
              </a:rPr>
              <a:t>从事国际交易的</a:t>
            </a:r>
            <a:r>
              <a:rPr lang="zh-CN" altLang="en-US" sz="2800" b="1" dirty="0" smtClean="0">
                <a:solidFill>
                  <a:srgbClr val="251BF7"/>
                </a:solidFill>
              </a:rPr>
              <a:t>必要成本</a:t>
            </a:r>
            <a:r>
              <a:rPr lang="zh-CN" altLang="en-US" sz="2800" dirty="0" smtClean="0"/>
              <a:t>。</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第一节 </a:t>
            </a:r>
            <a:r>
              <a:rPr lang="zh-CN" altLang="en-US" b="1" dirty="0" smtClean="0">
                <a:solidFill>
                  <a:srgbClr val="FF0000"/>
                </a:solidFill>
                <a:latin typeface="楷体" panose="02010609060101010101" pitchFamily="49" charset="-122"/>
                <a:ea typeface="楷体" panose="02010609060101010101" pitchFamily="49" charset="-122"/>
              </a:rPr>
              <a:t>汇率风险概述</a:t>
            </a:r>
            <a:endParaRPr lang="en-US" altLang="zh-CN" b="1" dirty="0">
              <a:solidFill>
                <a:srgbClr val="FF0000"/>
              </a:solidFill>
              <a:latin typeface="楷体" panose="02010609060101010101" pitchFamily="49" charset="-122"/>
              <a:ea typeface="楷体" panose="02010609060101010101" pitchFamily="49" charset="-122"/>
            </a:endParaRPr>
          </a:p>
          <a:p>
            <a:pPr marL="0" indent="0">
              <a:buNone/>
            </a:pPr>
            <a:r>
              <a:rPr lang="en-US" altLang="zh-CN" dirty="0" smtClean="0"/>
              <a:t>    </a:t>
            </a:r>
            <a:endParaRPr lang="en-US" altLang="zh-CN" dirty="0" smtClean="0"/>
          </a:p>
          <a:p>
            <a:pPr marL="0" indent="0">
              <a:lnSpc>
                <a:spcPct val="150000"/>
              </a:lnSpc>
              <a:buNone/>
            </a:pPr>
            <a:r>
              <a:rPr lang="en-US" altLang="zh-CN" sz="2800" b="1" dirty="0" smtClean="0"/>
              <a:t>        </a:t>
            </a:r>
            <a:r>
              <a:rPr lang="zh-CN" altLang="zh-CN" sz="2800" b="1" dirty="0" smtClean="0"/>
              <a:t>汇率</a:t>
            </a:r>
            <a:r>
              <a:rPr lang="zh-CN" altLang="zh-CN" sz="2800" dirty="0"/>
              <a:t>是一个国家的货币折算成一定金额的</a:t>
            </a:r>
            <a:r>
              <a:rPr lang="zh-CN" altLang="zh-CN" sz="2800" dirty="0">
                <a:solidFill>
                  <a:srgbClr val="251BF7"/>
                </a:solidFill>
              </a:rPr>
              <a:t>另一个国家货币的比率</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t>汇率</a:t>
            </a:r>
            <a:r>
              <a:rPr lang="zh-CN" altLang="zh-CN" sz="2800" dirty="0"/>
              <a:t>的大幅度频繁变动，迫使许多从事国际经济贸易的企业在</a:t>
            </a:r>
            <a:r>
              <a:rPr lang="zh-CN" altLang="zh-CN" sz="2800" dirty="0">
                <a:solidFill>
                  <a:srgbClr val="251BF7"/>
                </a:solidFill>
              </a:rPr>
              <a:t>核算收益和成本</a:t>
            </a:r>
            <a:r>
              <a:rPr lang="zh-CN" altLang="zh-CN" sz="2800" dirty="0"/>
              <a:t>时面临极大的</a:t>
            </a:r>
            <a:r>
              <a:rPr lang="zh-CN" altLang="zh-CN" sz="2800" dirty="0">
                <a:solidFill>
                  <a:srgbClr val="251BF7"/>
                </a:solidFill>
              </a:rPr>
              <a:t>不确定性</a:t>
            </a:r>
            <a:r>
              <a:rPr lang="zh-CN" altLang="zh-CN" sz="2800" dirty="0" smtClean="0"/>
              <a:t>。</a:t>
            </a:r>
            <a:r>
              <a:rPr lang="zh-CN" altLang="en-US" sz="2800" dirty="0" smtClean="0"/>
              <a:t>这就是企业必须面对的汇率风险</a:t>
            </a:r>
            <a:r>
              <a:rPr lang="zh-CN" altLang="zh-CN" sz="2800" dirty="0" smtClean="0"/>
              <a:t>。</a:t>
            </a:r>
            <a:endParaRPr lang="en-US" altLang="zh-CN" sz="2800" dirty="0" smtClean="0"/>
          </a:p>
          <a:p>
            <a:pPr marL="0" indent="0">
              <a:buNone/>
            </a:pPr>
            <a:endParaRPr lang="en-US" altLang="zh-CN" sz="2800"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第三章 汇率风险</a:t>
            </a:r>
            <a:endParaRPr lang="zh-CN" altLang="en-US" sz="4000" dirty="0"/>
          </a:p>
        </p:txBody>
      </p:sp>
      <p:sp>
        <p:nvSpPr>
          <p:cNvPr id="3" name="内容占位符 2"/>
          <p:cNvSpPr>
            <a:spLocks noGrp="1"/>
          </p:cNvSpPr>
          <p:nvPr>
            <p:ph idx="1"/>
          </p:nvPr>
        </p:nvSpPr>
        <p:spPr>
          <a:xfrm>
            <a:off x="179512" y="1196752"/>
            <a:ext cx="8445624" cy="5544616"/>
          </a:xfrm>
        </p:spPr>
        <p:txBody>
          <a:bodyPr>
            <a:normAutofit lnSpcReduction="10000"/>
          </a:bodyPr>
          <a:lstStyle/>
          <a:p>
            <a:pPr marL="0" indent="0" algn="ctr">
              <a:lnSpc>
                <a:spcPct val="150000"/>
              </a:lnSpc>
              <a:buNone/>
            </a:pPr>
            <a:r>
              <a:rPr lang="zh-CN" altLang="zh-CN" sz="3000" b="1" dirty="0" smtClean="0">
                <a:latin typeface="楷体" panose="02010609060101010101" pitchFamily="49" charset="-122"/>
                <a:ea typeface="楷体" panose="02010609060101010101" pitchFamily="49" charset="-122"/>
              </a:rPr>
              <a:t>第</a:t>
            </a:r>
            <a:r>
              <a:rPr lang="zh-CN" altLang="en-US" sz="3000" b="1" dirty="0">
                <a:latin typeface="楷体" panose="02010609060101010101" pitchFamily="49" charset="-122"/>
                <a:ea typeface="楷体" panose="02010609060101010101" pitchFamily="49" charset="-122"/>
              </a:rPr>
              <a:t>三</a:t>
            </a:r>
            <a:r>
              <a:rPr lang="zh-CN" altLang="zh-CN" sz="3000" b="1" dirty="0" smtClean="0">
                <a:latin typeface="楷体" panose="02010609060101010101" pitchFamily="49" charset="-122"/>
                <a:ea typeface="楷体" panose="02010609060101010101" pitchFamily="49" charset="-122"/>
              </a:rPr>
              <a:t>节 </a:t>
            </a:r>
            <a:r>
              <a:rPr lang="zh-CN" altLang="zh-CN" sz="3000" b="1" dirty="0">
                <a:latin typeface="楷体" panose="02010609060101010101" pitchFamily="49" charset="-122"/>
                <a:ea typeface="楷体" panose="02010609060101010101" pitchFamily="49" charset="-122"/>
              </a:rPr>
              <a:t>汇率</a:t>
            </a:r>
            <a:r>
              <a:rPr lang="zh-CN" altLang="zh-CN" sz="3000" b="1" dirty="0" smtClean="0">
                <a:latin typeface="楷体" panose="02010609060101010101" pitchFamily="49" charset="-122"/>
                <a:ea typeface="楷体" panose="02010609060101010101" pitchFamily="49" charset="-122"/>
              </a:rPr>
              <a:t>风险</a:t>
            </a:r>
            <a:r>
              <a:rPr lang="zh-CN" altLang="en-US" sz="3000" b="1" dirty="0" smtClean="0">
                <a:latin typeface="楷体" panose="02010609060101010101" pitchFamily="49" charset="-122"/>
                <a:ea typeface="楷体" panose="02010609060101010101" pitchFamily="49" charset="-122"/>
              </a:rPr>
              <a:t>管理工具</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smtClean="0">
                <a:solidFill>
                  <a:srgbClr val="251BF7"/>
                </a:solidFill>
              </a:rPr>
              <a:t>六、提高企业竞争力</a:t>
            </a:r>
            <a:r>
              <a:rPr lang="zh-CN" altLang="en-US" sz="2800" dirty="0" smtClean="0">
                <a:solidFill>
                  <a:srgbClr val="251BF7"/>
                </a:solidFill>
              </a:rPr>
              <a:t>    </a:t>
            </a:r>
            <a:endParaRPr lang="en-US" altLang="zh-CN" sz="2800" dirty="0" smtClean="0">
              <a:solidFill>
                <a:srgbClr val="251BF7"/>
              </a:solidFill>
            </a:endParaRPr>
          </a:p>
          <a:p>
            <a:pPr marL="0" indent="0">
              <a:lnSpc>
                <a:spcPct val="150000"/>
              </a:lnSpc>
              <a:buNone/>
            </a:pPr>
            <a:r>
              <a:rPr lang="en-US" altLang="zh-CN" sz="2800" dirty="0" smtClean="0"/>
              <a:t>    </a:t>
            </a:r>
            <a:r>
              <a:rPr lang="zh-CN" altLang="zh-CN" sz="2800" dirty="0" smtClean="0"/>
              <a:t>提升</a:t>
            </a:r>
            <a:r>
              <a:rPr lang="zh-CN" altLang="zh-CN" sz="2800" dirty="0"/>
              <a:t>企业竞争力是预防经济风险的</a:t>
            </a:r>
            <a:r>
              <a:rPr lang="zh-CN" altLang="zh-CN" sz="2800" dirty="0">
                <a:solidFill>
                  <a:srgbClr val="251BF7"/>
                </a:solidFill>
              </a:rPr>
              <a:t>最佳途径</a:t>
            </a:r>
            <a:r>
              <a:rPr lang="zh-CN" altLang="zh-CN" sz="2800" dirty="0"/>
              <a:t>，也是难度最大的一种方法</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t>面对</a:t>
            </a:r>
            <a:r>
              <a:rPr lang="zh-CN" altLang="zh-CN" sz="2800" dirty="0">
                <a:solidFill>
                  <a:srgbClr val="251BF7"/>
                </a:solidFill>
              </a:rPr>
              <a:t>经济风险</a:t>
            </a:r>
            <a:r>
              <a:rPr lang="zh-CN" altLang="zh-CN" sz="2800" dirty="0"/>
              <a:t>暴露时，企业应尽可能地</a:t>
            </a:r>
            <a:r>
              <a:rPr lang="zh-CN" altLang="zh-CN" sz="2800" dirty="0">
                <a:solidFill>
                  <a:srgbClr val="251BF7"/>
                </a:solidFill>
              </a:rPr>
              <a:t>从价格比较低的地区采购原材料</a:t>
            </a:r>
            <a:r>
              <a:rPr lang="zh-CN" altLang="zh-CN" sz="2800" dirty="0" smtClean="0"/>
              <a:t>。</a:t>
            </a:r>
            <a:r>
              <a:rPr lang="zh-CN" altLang="en-US" sz="2800" dirty="0" smtClean="0"/>
              <a:t>这</a:t>
            </a:r>
            <a:r>
              <a:rPr lang="zh-CN" altLang="zh-CN" sz="2800" dirty="0" smtClean="0"/>
              <a:t>不仅可以</a:t>
            </a:r>
            <a:r>
              <a:rPr lang="zh-CN" altLang="zh-CN" sz="2800" dirty="0">
                <a:solidFill>
                  <a:srgbClr val="251BF7"/>
                </a:solidFill>
              </a:rPr>
              <a:t>分散</a:t>
            </a:r>
            <a:r>
              <a:rPr lang="zh-CN" altLang="zh-CN" sz="2800" dirty="0"/>
              <a:t>企业的采购来源</a:t>
            </a:r>
            <a:r>
              <a:rPr lang="zh-CN" altLang="zh-CN" sz="2800" dirty="0" smtClean="0"/>
              <a:t>，</a:t>
            </a:r>
            <a:r>
              <a:rPr lang="zh-CN" altLang="zh-CN" sz="2800" dirty="0"/>
              <a:t>也能实现</a:t>
            </a:r>
            <a:r>
              <a:rPr lang="zh-CN" altLang="zh-CN" sz="2800" dirty="0">
                <a:solidFill>
                  <a:srgbClr val="251BF7"/>
                </a:solidFill>
              </a:rPr>
              <a:t>成本</a:t>
            </a:r>
            <a:r>
              <a:rPr lang="zh-CN" altLang="zh-CN" sz="2800" dirty="0"/>
              <a:t>总体</a:t>
            </a:r>
            <a:r>
              <a:rPr lang="zh-CN" altLang="zh-CN" sz="2800" dirty="0" smtClean="0"/>
              <a:t>下降</a:t>
            </a:r>
            <a:r>
              <a:rPr lang="zh-CN" altLang="en-US" sz="2800" dirty="0" smtClean="0"/>
              <a:t>，</a:t>
            </a:r>
            <a:r>
              <a:rPr lang="zh-CN" altLang="zh-CN" sz="2800" dirty="0" smtClean="0"/>
              <a:t>大大</a:t>
            </a:r>
            <a:r>
              <a:rPr lang="zh-CN" altLang="zh-CN" sz="2800" u="sng" dirty="0">
                <a:solidFill>
                  <a:srgbClr val="251BF7"/>
                </a:solidFill>
              </a:rPr>
              <a:t>降低汇率变动对企业</a:t>
            </a:r>
            <a:r>
              <a:rPr lang="zh-CN" altLang="zh-CN" sz="2800" u="sng" dirty="0" smtClean="0">
                <a:solidFill>
                  <a:srgbClr val="251BF7"/>
                </a:solidFill>
              </a:rPr>
              <a:t>的</a:t>
            </a:r>
            <a:r>
              <a:rPr lang="zh-CN" altLang="en-US" sz="2800" u="sng" dirty="0" smtClean="0">
                <a:solidFill>
                  <a:srgbClr val="251BF7"/>
                </a:solidFill>
              </a:rPr>
              <a:t>负面</a:t>
            </a:r>
            <a:r>
              <a:rPr lang="zh-CN" altLang="zh-CN" sz="2800" u="sng" dirty="0" smtClean="0">
                <a:solidFill>
                  <a:srgbClr val="251BF7"/>
                </a:solidFill>
              </a:rPr>
              <a:t>影响</a:t>
            </a:r>
            <a:r>
              <a:rPr lang="zh-CN" altLang="zh-CN" sz="2800" dirty="0" smtClean="0"/>
              <a:t>。</a:t>
            </a:r>
            <a:endParaRPr lang="zh-CN" altLang="en-US" sz="2800" dirty="0"/>
          </a:p>
          <a:p>
            <a:pPr marL="0" indent="0">
              <a:lnSpc>
                <a:spcPct val="150000"/>
              </a:lnSpc>
              <a:buNone/>
            </a:pPr>
            <a:endParaRPr lang="en-US" altLang="zh-CN" sz="2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b="1" dirty="0">
                <a:solidFill>
                  <a:srgbClr val="251BF7"/>
                </a:solidFill>
              </a:rPr>
              <a:t>本章</a:t>
            </a:r>
            <a:r>
              <a:rPr lang="zh-CN" altLang="zh-CN" sz="4000" b="1" dirty="0" smtClean="0">
                <a:solidFill>
                  <a:srgbClr val="251BF7"/>
                </a:solidFill>
              </a:rPr>
              <a:t>小结</a:t>
            </a:r>
            <a:endParaRPr lang="zh-CN" altLang="en-US" sz="4000" dirty="0">
              <a:solidFill>
                <a:srgbClr val="251BF7"/>
              </a:solidFill>
            </a:endParaRPr>
          </a:p>
        </p:txBody>
      </p:sp>
      <p:sp>
        <p:nvSpPr>
          <p:cNvPr id="3" name="内容占位符 2"/>
          <p:cNvSpPr>
            <a:spLocks noGrp="1"/>
          </p:cNvSpPr>
          <p:nvPr>
            <p:ph idx="1"/>
          </p:nvPr>
        </p:nvSpPr>
        <p:spPr>
          <a:xfrm>
            <a:off x="457200" y="1340768"/>
            <a:ext cx="8229600" cy="5112568"/>
          </a:xfrm>
        </p:spPr>
        <p:txBody>
          <a:bodyPr>
            <a:normAutofit lnSpcReduction="10000"/>
          </a:bodyPr>
          <a:lstStyle/>
          <a:p>
            <a:pPr marL="0" indent="0">
              <a:lnSpc>
                <a:spcPct val="150000"/>
              </a:lnSpc>
              <a:buNone/>
            </a:pPr>
            <a:r>
              <a:rPr lang="en-US" altLang="zh-CN" dirty="0" smtClean="0"/>
              <a:t>    </a:t>
            </a:r>
            <a:r>
              <a:rPr lang="zh-CN" altLang="zh-CN" sz="2800" dirty="0" smtClean="0">
                <a:latin typeface="楷体" panose="02010609060101010101" pitchFamily="49" charset="-122"/>
                <a:ea typeface="楷体" panose="02010609060101010101" pitchFamily="49" charset="-122"/>
              </a:rPr>
              <a:t>本章</a:t>
            </a:r>
            <a:r>
              <a:rPr lang="zh-CN" altLang="zh-CN" sz="2800" dirty="0">
                <a:latin typeface="楷体" panose="02010609060101010101" pitchFamily="49" charset="-122"/>
                <a:ea typeface="楷体" panose="02010609060101010101" pitchFamily="49" charset="-122"/>
              </a:rPr>
              <a:t>首先介绍了汇率风险的</a:t>
            </a:r>
            <a:r>
              <a:rPr lang="zh-CN" altLang="zh-CN" sz="2800" dirty="0">
                <a:solidFill>
                  <a:srgbClr val="251BF7"/>
                </a:solidFill>
                <a:latin typeface="楷体" panose="02010609060101010101" pitchFamily="49" charset="-122"/>
                <a:ea typeface="楷体" panose="02010609060101010101" pitchFamily="49" charset="-122"/>
              </a:rPr>
              <a:t>概念和成因</a:t>
            </a:r>
            <a:r>
              <a:rPr lang="zh-CN" altLang="zh-CN" sz="2800" dirty="0">
                <a:latin typeface="楷体" panose="02010609060101010101" pitchFamily="49" charset="-122"/>
                <a:ea typeface="楷体" panose="02010609060101010101" pitchFamily="49" charset="-122"/>
              </a:rPr>
              <a:t>。企业若有以外币表示的应收或应付款，则会面临</a:t>
            </a:r>
            <a:r>
              <a:rPr lang="zh-CN" altLang="zh-CN" sz="2800" dirty="0">
                <a:solidFill>
                  <a:srgbClr val="251BF7"/>
                </a:solidFill>
                <a:latin typeface="楷体" panose="02010609060101010101" pitchFamily="49" charset="-122"/>
                <a:ea typeface="楷体" panose="02010609060101010101" pitchFamily="49" charset="-122"/>
              </a:rPr>
              <a:t>交易风险</a:t>
            </a:r>
            <a:r>
              <a:rPr lang="zh-CN" altLang="zh-CN" sz="2800" dirty="0">
                <a:latin typeface="楷体" panose="02010609060101010101" pitchFamily="49" charset="-122"/>
                <a:ea typeface="楷体" panose="02010609060101010101" pitchFamily="49" charset="-122"/>
              </a:rPr>
              <a:t>暴露；企业也会面临</a:t>
            </a:r>
            <a:r>
              <a:rPr lang="zh-CN" altLang="zh-CN" sz="2800" dirty="0">
                <a:solidFill>
                  <a:srgbClr val="251BF7"/>
                </a:solidFill>
                <a:latin typeface="楷体" panose="02010609060101010101" pitchFamily="49" charset="-122"/>
                <a:ea typeface="楷体" panose="02010609060101010101" pitchFamily="49" charset="-122"/>
              </a:rPr>
              <a:t>经济风险</a:t>
            </a:r>
            <a:r>
              <a:rPr lang="zh-CN" altLang="zh-CN" sz="2800" dirty="0">
                <a:latin typeface="楷体" panose="02010609060101010101" pitchFamily="49" charset="-122"/>
                <a:ea typeface="楷体" panose="02010609060101010101" pitchFamily="49" charset="-122"/>
              </a:rPr>
              <a:t>暴露，主要是因为汇率波动会使企业长期资产和负债的价值发生变化；当进行财务报表合并时，企业要面临</a:t>
            </a:r>
            <a:r>
              <a:rPr lang="zh-CN" altLang="zh-CN" sz="2800" dirty="0">
                <a:solidFill>
                  <a:srgbClr val="251BF7"/>
                </a:solidFill>
                <a:latin typeface="楷体" panose="02010609060101010101" pitchFamily="49" charset="-122"/>
                <a:ea typeface="楷体" panose="02010609060101010101" pitchFamily="49" charset="-122"/>
              </a:rPr>
              <a:t>换算风险</a:t>
            </a:r>
            <a:r>
              <a:rPr lang="zh-CN" altLang="zh-CN" sz="2800" dirty="0">
                <a:latin typeface="楷体" panose="02010609060101010101" pitchFamily="49" charset="-122"/>
                <a:ea typeface="楷体" panose="02010609060101010101" pitchFamily="49" charset="-122"/>
              </a:rPr>
              <a:t>暴露。本章最后介绍了</a:t>
            </a:r>
            <a:r>
              <a:rPr lang="zh-CN" altLang="zh-CN" sz="2800" dirty="0">
                <a:solidFill>
                  <a:srgbClr val="251BF7"/>
                </a:solidFill>
                <a:latin typeface="楷体" panose="02010609060101010101" pitchFamily="49" charset="-122"/>
                <a:ea typeface="楷体" panose="02010609060101010101" pitchFamily="49" charset="-122"/>
              </a:rPr>
              <a:t>远期合约</a:t>
            </a:r>
            <a:r>
              <a:rPr lang="zh-CN" altLang="zh-CN" sz="2800" dirty="0">
                <a:latin typeface="楷体" panose="02010609060101010101" pitchFamily="49" charset="-122"/>
                <a:ea typeface="楷体" panose="02010609060101010101" pitchFamily="49" charset="-122"/>
              </a:rPr>
              <a:t>、</a:t>
            </a:r>
            <a:r>
              <a:rPr lang="zh-CN" altLang="zh-CN" sz="2800" dirty="0">
                <a:solidFill>
                  <a:srgbClr val="251BF7"/>
                </a:solidFill>
                <a:latin typeface="楷体" panose="02010609060101010101" pitchFamily="49" charset="-122"/>
                <a:ea typeface="楷体" panose="02010609060101010101" pitchFamily="49" charset="-122"/>
              </a:rPr>
              <a:t>货币市场套期保值</a:t>
            </a:r>
            <a:r>
              <a:rPr lang="zh-CN" altLang="zh-CN" sz="2800" dirty="0">
                <a:latin typeface="楷体" panose="02010609060101010101" pitchFamily="49" charset="-122"/>
                <a:ea typeface="楷体" panose="02010609060101010101" pitchFamily="49" charset="-122"/>
              </a:rPr>
              <a:t>、</a:t>
            </a:r>
            <a:r>
              <a:rPr lang="zh-CN" altLang="zh-CN" sz="2800" dirty="0">
                <a:solidFill>
                  <a:srgbClr val="251BF7"/>
                </a:solidFill>
                <a:latin typeface="楷体" panose="02010609060101010101" pitchFamily="49" charset="-122"/>
                <a:ea typeface="楷体" panose="02010609060101010101" pitchFamily="49" charset="-122"/>
              </a:rPr>
              <a:t>期权套期保值</a:t>
            </a:r>
            <a:r>
              <a:rPr lang="zh-CN" altLang="zh-CN" sz="2800" dirty="0">
                <a:latin typeface="楷体" panose="02010609060101010101" pitchFamily="49" charset="-122"/>
                <a:ea typeface="楷体" panose="02010609060101010101" pitchFamily="49" charset="-122"/>
              </a:rPr>
              <a:t>、</a:t>
            </a:r>
            <a:r>
              <a:rPr lang="zh-CN" altLang="zh-CN" sz="2800" dirty="0">
                <a:solidFill>
                  <a:srgbClr val="251BF7"/>
                </a:solidFill>
                <a:latin typeface="楷体" panose="02010609060101010101" pitchFamily="49" charset="-122"/>
                <a:ea typeface="楷体" panose="02010609060101010101" pitchFamily="49" charset="-122"/>
              </a:rPr>
              <a:t>交叉套期保值</a:t>
            </a:r>
            <a:r>
              <a:rPr lang="zh-CN" altLang="zh-CN" sz="2800" dirty="0">
                <a:latin typeface="楷体" panose="02010609060101010101" pitchFamily="49" charset="-122"/>
                <a:ea typeface="楷体" panose="02010609060101010101" pitchFamily="49" charset="-122"/>
              </a:rPr>
              <a:t>、</a:t>
            </a:r>
            <a:r>
              <a:rPr lang="zh-CN" altLang="zh-CN" sz="2800" dirty="0">
                <a:solidFill>
                  <a:srgbClr val="251BF7"/>
                </a:solidFill>
                <a:latin typeface="楷体" panose="02010609060101010101" pitchFamily="49" charset="-122"/>
                <a:ea typeface="楷体" panose="02010609060101010101" pitchFamily="49" charset="-122"/>
              </a:rPr>
              <a:t>或有风险套期保值</a:t>
            </a:r>
            <a:r>
              <a:rPr lang="zh-CN" altLang="zh-CN" sz="2800" dirty="0">
                <a:latin typeface="楷体" panose="02010609060101010101" pitchFamily="49" charset="-122"/>
                <a:ea typeface="楷体" panose="02010609060101010101" pitchFamily="49" charset="-122"/>
              </a:rPr>
              <a:t>等汇率风险管理工具。</a:t>
            </a:r>
            <a:endParaRPr lang="zh-CN" altLang="zh-CN" sz="2800"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汇率风险概述</a:t>
            </a:r>
            <a:endParaRPr lang="en-US" altLang="zh-CN" sz="2800" dirty="0" smtClean="0"/>
          </a:p>
          <a:p>
            <a:pPr>
              <a:lnSpc>
                <a:spcPts val="3500"/>
              </a:lnSpc>
            </a:pPr>
            <a:endParaRPr lang="en-US" altLang="zh-CN" sz="2800" dirty="0" smtClean="0"/>
          </a:p>
          <a:p>
            <a:pPr marL="0" indent="0">
              <a:lnSpc>
                <a:spcPct val="150000"/>
              </a:lnSpc>
              <a:buNone/>
            </a:pPr>
            <a:r>
              <a:rPr lang="zh-CN" altLang="en-US" sz="2800" b="1" dirty="0" smtClean="0"/>
              <a:t>一</a:t>
            </a:r>
            <a:r>
              <a:rPr lang="zh-CN" altLang="en-US" sz="2800" b="1" dirty="0"/>
              <a:t>、汇率风险的</a:t>
            </a:r>
            <a:r>
              <a:rPr lang="zh-CN" altLang="en-US" sz="2800" b="1" dirty="0" smtClean="0"/>
              <a:t>概念</a:t>
            </a:r>
            <a:endParaRPr lang="en-US" altLang="zh-CN" sz="2800" b="1" dirty="0" smtClean="0"/>
          </a:p>
          <a:p>
            <a:pPr marL="0" indent="0">
              <a:lnSpc>
                <a:spcPct val="150000"/>
              </a:lnSpc>
              <a:buNone/>
            </a:pPr>
            <a:r>
              <a:rPr lang="zh-CN" altLang="en-US" sz="2800" dirty="0" smtClean="0"/>
              <a:t>        汇率</a:t>
            </a:r>
            <a:r>
              <a:rPr lang="zh-CN" altLang="en-US" sz="2800" u="sng" dirty="0" smtClean="0">
                <a:solidFill>
                  <a:srgbClr val="251BF7"/>
                </a:solidFill>
              </a:rPr>
              <a:t>巨幅</a:t>
            </a:r>
            <a:r>
              <a:rPr lang="zh-CN" altLang="en-US" sz="2800" u="sng" dirty="0">
                <a:solidFill>
                  <a:srgbClr val="251BF7"/>
                </a:solidFill>
              </a:rPr>
              <a:t>波动</a:t>
            </a:r>
            <a:r>
              <a:rPr lang="zh-CN" altLang="en-US" sz="2800" dirty="0"/>
              <a:t>，给金融活动参与主体带来</a:t>
            </a:r>
            <a:r>
              <a:rPr lang="zh-CN" altLang="en-US" sz="2800" u="sng" dirty="0">
                <a:solidFill>
                  <a:srgbClr val="251BF7"/>
                </a:solidFill>
              </a:rPr>
              <a:t>意想不到</a:t>
            </a:r>
            <a:r>
              <a:rPr lang="zh-CN" altLang="en-US" sz="2800" dirty="0"/>
              <a:t>的</a:t>
            </a:r>
            <a:r>
              <a:rPr lang="zh-CN" altLang="en-US" sz="2800" u="sng" dirty="0">
                <a:solidFill>
                  <a:srgbClr val="251BF7"/>
                </a:solidFill>
              </a:rPr>
              <a:t>损益的可能性</a:t>
            </a:r>
            <a:r>
              <a:rPr lang="zh-CN" altLang="en-US" sz="2800" dirty="0"/>
              <a:t>，就叫作</a:t>
            </a:r>
            <a:r>
              <a:rPr lang="zh-CN" altLang="en-US" sz="2800" b="1" u="sng" dirty="0"/>
              <a:t>汇率风险</a:t>
            </a:r>
            <a:r>
              <a:rPr lang="zh-CN" altLang="en-US"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汇率</a:t>
            </a:r>
            <a:r>
              <a:rPr lang="zh-CN" altLang="en-US" sz="2800" dirty="0"/>
              <a:t>的巨幅波动会影响相关企业</a:t>
            </a:r>
            <a:r>
              <a:rPr lang="zh-CN" altLang="en-US" sz="2800" dirty="0">
                <a:solidFill>
                  <a:srgbClr val="251BF7"/>
                </a:solidFill>
              </a:rPr>
              <a:t>资产和负债的价值</a:t>
            </a:r>
            <a:r>
              <a:rPr lang="zh-CN" altLang="en-US" sz="2800" dirty="0"/>
              <a:t>，改变企业的</a:t>
            </a:r>
            <a:r>
              <a:rPr lang="zh-CN" altLang="en-US" sz="2800" dirty="0">
                <a:solidFill>
                  <a:srgbClr val="251BF7"/>
                </a:solidFill>
              </a:rPr>
              <a:t>现金流</a:t>
            </a:r>
            <a:r>
              <a:rPr lang="zh-CN" altLang="en-US" sz="2800" dirty="0"/>
              <a:t>，进而影响企业的</a:t>
            </a:r>
            <a:r>
              <a:rPr lang="zh-CN" altLang="en-US" sz="2800" dirty="0">
                <a:solidFill>
                  <a:srgbClr val="251BF7"/>
                </a:solidFill>
              </a:rPr>
              <a:t>成本和</a:t>
            </a:r>
            <a:r>
              <a:rPr lang="zh-CN" altLang="en-US" sz="2800" dirty="0" smtClean="0">
                <a:solidFill>
                  <a:srgbClr val="251BF7"/>
                </a:solidFill>
              </a:rPr>
              <a:t>收益</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汇率风险概述</a:t>
            </a:r>
            <a:endParaRPr lang="en-US" altLang="zh-CN" sz="2800" dirty="0" smtClean="0"/>
          </a:p>
          <a:p>
            <a:pPr>
              <a:lnSpc>
                <a:spcPts val="3500"/>
              </a:lnSpc>
            </a:pPr>
            <a:endParaRPr lang="en-US" altLang="zh-CN" sz="2800" dirty="0" smtClean="0"/>
          </a:p>
          <a:p>
            <a:pPr marL="0" indent="0">
              <a:lnSpc>
                <a:spcPct val="150000"/>
              </a:lnSpc>
              <a:buNone/>
            </a:pPr>
            <a:r>
              <a:rPr lang="zh-CN" altLang="en-US" sz="2800" b="1" dirty="0" smtClean="0"/>
              <a:t>二、</a:t>
            </a:r>
            <a:r>
              <a:rPr lang="zh-CN" altLang="en-US" sz="2800" b="1" dirty="0"/>
              <a:t>汇率风险</a:t>
            </a:r>
            <a:r>
              <a:rPr lang="zh-CN" altLang="en-US" sz="2800" b="1" dirty="0" smtClean="0"/>
              <a:t>的成因</a:t>
            </a:r>
            <a:r>
              <a:rPr lang="zh-CN" altLang="en-US" sz="2800" dirty="0" smtClean="0"/>
              <a:t>        </a:t>
            </a:r>
            <a:endParaRPr lang="en-US" altLang="zh-CN" sz="2800" dirty="0" smtClean="0"/>
          </a:p>
          <a:p>
            <a:pPr marL="0" indent="0">
              <a:lnSpc>
                <a:spcPct val="150000"/>
              </a:lnSpc>
              <a:buNone/>
            </a:pPr>
            <a:r>
              <a:rPr lang="zh-CN" altLang="en-US" sz="2800" dirty="0" smtClean="0"/>
              <a:t>        </a:t>
            </a:r>
            <a:r>
              <a:rPr lang="zh-CN" altLang="en-US" sz="2800" b="1" dirty="0" smtClean="0"/>
              <a:t>影响</a:t>
            </a:r>
            <a:r>
              <a:rPr lang="zh-CN" altLang="en-US" sz="2800" b="1" dirty="0"/>
              <a:t>汇率变动的因素</a:t>
            </a:r>
            <a:r>
              <a:rPr lang="zh-CN" altLang="en-US" sz="2800" dirty="0"/>
              <a:t>主要包括</a:t>
            </a:r>
            <a:r>
              <a:rPr lang="zh-CN" altLang="en-US" sz="2800" u="sng" dirty="0">
                <a:solidFill>
                  <a:srgbClr val="251BF7"/>
                </a:solidFill>
              </a:rPr>
              <a:t>国际收支状况</a:t>
            </a:r>
            <a:r>
              <a:rPr lang="zh-CN" altLang="en-US" sz="2800" dirty="0"/>
              <a:t>、</a:t>
            </a:r>
            <a:r>
              <a:rPr lang="zh-CN" altLang="en-US" sz="2800" u="sng" dirty="0">
                <a:solidFill>
                  <a:srgbClr val="251BF7"/>
                </a:solidFill>
              </a:rPr>
              <a:t>通货膨胀率</a:t>
            </a:r>
            <a:r>
              <a:rPr lang="zh-CN" altLang="en-US" sz="2800" dirty="0"/>
              <a:t>、</a:t>
            </a:r>
            <a:r>
              <a:rPr lang="zh-CN" altLang="en-US" sz="2800" u="sng" dirty="0">
                <a:solidFill>
                  <a:srgbClr val="251BF7"/>
                </a:solidFill>
              </a:rPr>
              <a:t>利率、汇率政策</a:t>
            </a:r>
            <a:r>
              <a:rPr lang="zh-CN" altLang="en-US" sz="2800" dirty="0"/>
              <a:t>、</a:t>
            </a:r>
            <a:r>
              <a:rPr lang="zh-CN" altLang="en-US" sz="2800" u="sng" dirty="0">
                <a:solidFill>
                  <a:srgbClr val="251BF7"/>
                </a:solidFill>
              </a:rPr>
              <a:t>市场预期与冲击</a:t>
            </a:r>
            <a:r>
              <a:rPr lang="zh-CN" altLang="en-US" sz="2800" dirty="0"/>
              <a:t>等</a:t>
            </a:r>
            <a:r>
              <a:rPr lang="zh-CN" altLang="en-US" sz="2800" dirty="0" smtClean="0"/>
              <a:t>。</a:t>
            </a:r>
            <a:endParaRPr lang="en-US" altLang="zh-CN" sz="2800" dirty="0" smtClean="0"/>
          </a:p>
          <a:p>
            <a:pPr marL="0" indent="0">
              <a:lnSpc>
                <a:spcPct val="150000"/>
              </a:lnSpc>
              <a:buNone/>
            </a:pPr>
            <a:r>
              <a:rPr lang="zh-CN" altLang="en-US" sz="2800" dirty="0" smtClean="0"/>
              <a:t>        汇率</a:t>
            </a:r>
            <a:r>
              <a:rPr lang="zh-CN" altLang="en-US" sz="2800" dirty="0"/>
              <a:t>风险产生的</a:t>
            </a:r>
            <a:r>
              <a:rPr lang="zh-CN" altLang="en-US" sz="2800" b="1" dirty="0"/>
              <a:t>两大</a:t>
            </a:r>
            <a:r>
              <a:rPr lang="zh-CN" altLang="en-US" sz="2800" b="1" dirty="0" smtClean="0"/>
              <a:t>来源</a:t>
            </a:r>
            <a:r>
              <a:rPr lang="zh-CN" altLang="en-US" sz="2800" dirty="0" smtClean="0"/>
              <a:t>包括</a:t>
            </a:r>
            <a:r>
              <a:rPr lang="zh-CN" altLang="en-US" sz="2800" u="sng" dirty="0" smtClean="0">
                <a:solidFill>
                  <a:srgbClr val="251BF7"/>
                </a:solidFill>
              </a:rPr>
              <a:t>持有</a:t>
            </a:r>
            <a:r>
              <a:rPr lang="zh-CN" altLang="en-US" sz="2800" u="sng" dirty="0">
                <a:solidFill>
                  <a:srgbClr val="251BF7"/>
                </a:solidFill>
              </a:rPr>
              <a:t>外币资产和负债</a:t>
            </a:r>
            <a:r>
              <a:rPr lang="zh-CN" altLang="en-US" sz="2800" dirty="0"/>
              <a:t>以及</a:t>
            </a:r>
            <a:r>
              <a:rPr lang="zh-CN" altLang="en-US" sz="2800" u="sng" dirty="0">
                <a:solidFill>
                  <a:srgbClr val="251BF7"/>
                </a:solidFill>
              </a:rPr>
              <a:t>开展</a:t>
            </a:r>
            <a:r>
              <a:rPr lang="zh-CN" altLang="en-US" sz="2800" u="sng" dirty="0" smtClean="0">
                <a:solidFill>
                  <a:srgbClr val="251BF7"/>
                </a:solidFill>
              </a:rPr>
              <a:t>外汇交易</a:t>
            </a:r>
            <a:r>
              <a:rPr lang="zh-CN" altLang="en-US" sz="2800" dirty="0" smtClean="0"/>
              <a:t>。具体讲，当金融</a:t>
            </a:r>
            <a:r>
              <a:rPr lang="zh-CN" altLang="en-US" sz="2800" dirty="0"/>
              <a:t>机构</a:t>
            </a:r>
            <a:r>
              <a:rPr lang="zh-CN" altLang="en-US" sz="2800" dirty="0" smtClean="0"/>
              <a:t>持有的外汇</a:t>
            </a:r>
            <a:r>
              <a:rPr lang="zh-CN" altLang="en-US" sz="2800" dirty="0"/>
              <a:t>资产与</a:t>
            </a:r>
            <a:r>
              <a:rPr lang="zh-CN" altLang="en-US" sz="2800" dirty="0" smtClean="0"/>
              <a:t>负债之间的</a:t>
            </a:r>
            <a:r>
              <a:rPr lang="zh-CN" altLang="en-US" sz="2800" u="sng" dirty="0" smtClean="0">
                <a:solidFill>
                  <a:srgbClr val="251BF7"/>
                </a:solidFill>
              </a:rPr>
              <a:t>净头寸不为零时</a:t>
            </a:r>
            <a:r>
              <a:rPr lang="zh-CN" altLang="en-US" sz="2800" dirty="0" smtClean="0"/>
              <a:t>，</a:t>
            </a:r>
            <a:r>
              <a:rPr lang="zh-CN" altLang="en-US" sz="2800" dirty="0"/>
              <a:t>就会遭受</a:t>
            </a:r>
            <a:r>
              <a:rPr lang="zh-CN" altLang="en-US" sz="2800" dirty="0" smtClean="0"/>
              <a:t>汇率风险</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fontScale="92500"/>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汇率风险概述</a:t>
            </a:r>
            <a:endParaRPr lang="en-US" altLang="zh-CN" sz="2800" dirty="0" smtClean="0"/>
          </a:p>
          <a:p>
            <a:pPr marL="0" indent="0">
              <a:lnSpc>
                <a:spcPct val="150000"/>
              </a:lnSpc>
              <a:buNone/>
            </a:pPr>
            <a:r>
              <a:rPr lang="zh-CN" altLang="en-US" sz="3000" b="1" dirty="0"/>
              <a:t>三</a:t>
            </a:r>
            <a:r>
              <a:rPr lang="zh-CN" altLang="en-US" sz="3000" b="1" dirty="0" smtClean="0"/>
              <a:t>、</a:t>
            </a:r>
            <a:r>
              <a:rPr lang="zh-CN" altLang="en-US" sz="3000" b="1" dirty="0"/>
              <a:t>汇率</a:t>
            </a:r>
            <a:r>
              <a:rPr lang="zh-CN" altLang="en-US" sz="3000" b="1" dirty="0" smtClean="0"/>
              <a:t>风险与宏观经济管理</a:t>
            </a:r>
            <a:r>
              <a:rPr lang="zh-CN" altLang="en-US" sz="3000" dirty="0" smtClean="0"/>
              <a:t>        </a:t>
            </a:r>
            <a:endParaRPr lang="en-US" altLang="zh-CN" sz="3000" dirty="0" smtClean="0"/>
          </a:p>
          <a:p>
            <a:pPr marL="0" indent="0">
              <a:lnSpc>
                <a:spcPct val="150000"/>
              </a:lnSpc>
              <a:buNone/>
            </a:pPr>
            <a:r>
              <a:rPr lang="en-US" altLang="zh-CN" sz="3000" dirty="0" smtClean="0"/>
              <a:t>        </a:t>
            </a:r>
            <a:r>
              <a:rPr lang="zh-CN" altLang="en-US" sz="3000" dirty="0" smtClean="0"/>
              <a:t>是否能够有效预测和防范</a:t>
            </a:r>
            <a:r>
              <a:rPr lang="zh-CN" altLang="zh-CN" sz="3000" dirty="0" smtClean="0"/>
              <a:t>汇率风险，要看企业能</a:t>
            </a:r>
            <a:r>
              <a:rPr lang="zh-CN" altLang="en-US" sz="3000" dirty="0" smtClean="0"/>
              <a:t>否</a:t>
            </a:r>
            <a:r>
              <a:rPr lang="zh-CN" altLang="zh-CN" sz="3000" dirty="0" smtClean="0">
                <a:solidFill>
                  <a:srgbClr val="251BF7"/>
                </a:solidFill>
              </a:rPr>
              <a:t>准确</a:t>
            </a:r>
            <a:r>
              <a:rPr lang="zh-CN" altLang="zh-CN" sz="3000" dirty="0">
                <a:solidFill>
                  <a:srgbClr val="251BF7"/>
                </a:solidFill>
              </a:rPr>
              <a:t>预测、适应、运用</a:t>
            </a:r>
            <a:r>
              <a:rPr lang="zh-CN" altLang="zh-CN" sz="3000" dirty="0"/>
              <a:t>所在国家和</a:t>
            </a:r>
            <a:r>
              <a:rPr lang="zh-CN" altLang="zh-CN" sz="3000" dirty="0">
                <a:solidFill>
                  <a:srgbClr val="251BF7"/>
                </a:solidFill>
              </a:rPr>
              <a:t>相关国家的外向型经济</a:t>
            </a:r>
            <a:r>
              <a:rPr lang="zh-CN" altLang="zh-CN" sz="3000" dirty="0"/>
              <a:t>及其</a:t>
            </a:r>
            <a:r>
              <a:rPr lang="zh-CN" altLang="zh-CN" sz="3000" dirty="0">
                <a:solidFill>
                  <a:srgbClr val="251BF7"/>
                </a:solidFill>
              </a:rPr>
              <a:t>汇率的变动</a:t>
            </a:r>
            <a:r>
              <a:rPr lang="zh-CN" altLang="zh-CN" sz="3000" dirty="0" smtClean="0">
                <a:solidFill>
                  <a:srgbClr val="251BF7"/>
                </a:solidFill>
              </a:rPr>
              <a:t>趋势</a:t>
            </a:r>
            <a:r>
              <a:rPr lang="zh-CN" altLang="zh-CN" sz="3000" dirty="0" smtClean="0"/>
              <a:t>。</a:t>
            </a:r>
            <a:r>
              <a:rPr lang="zh-CN" altLang="zh-CN" sz="3000" dirty="0"/>
              <a:t>因此，汇率风险管理要研究国家</a:t>
            </a:r>
            <a:r>
              <a:rPr lang="zh-CN" altLang="zh-CN" sz="3000" u="sng" dirty="0">
                <a:solidFill>
                  <a:srgbClr val="251BF7"/>
                </a:solidFill>
              </a:rPr>
              <a:t>宏观经济政策</a:t>
            </a:r>
            <a:r>
              <a:rPr lang="zh-CN" altLang="zh-CN" sz="3000" dirty="0"/>
              <a:t>，特别是要</a:t>
            </a:r>
            <a:r>
              <a:rPr lang="zh-CN" altLang="zh-CN" sz="3000" dirty="0" smtClean="0"/>
              <a:t>研究</a:t>
            </a:r>
            <a:r>
              <a:rPr lang="zh-CN" altLang="zh-CN" sz="3000" u="sng" dirty="0" smtClean="0">
                <a:solidFill>
                  <a:srgbClr val="251BF7"/>
                </a:solidFill>
              </a:rPr>
              <a:t>国家外贸和</a:t>
            </a:r>
            <a:r>
              <a:rPr lang="zh-CN" altLang="zh-CN" sz="3000" u="sng" dirty="0">
                <a:solidFill>
                  <a:srgbClr val="251BF7"/>
                </a:solidFill>
              </a:rPr>
              <a:t>投融资的规模、结构、结算币种及其金额等的</a:t>
            </a:r>
            <a:r>
              <a:rPr lang="zh-CN" altLang="zh-CN" sz="3000" u="sng" dirty="0" smtClean="0">
                <a:solidFill>
                  <a:srgbClr val="251BF7"/>
                </a:solidFill>
              </a:rPr>
              <a:t>变化</a:t>
            </a:r>
            <a:r>
              <a:rPr lang="zh-CN" altLang="en-US" sz="3000" dirty="0" smtClean="0"/>
              <a:t>，包括</a:t>
            </a:r>
            <a:r>
              <a:rPr lang="zh-CN" altLang="en-US" sz="3000" u="sng" dirty="0" smtClean="0"/>
              <a:t>汇率制度</a:t>
            </a:r>
            <a:r>
              <a:rPr lang="zh-CN" altLang="en-US" sz="3000" u="sng" dirty="0"/>
              <a:t>及相关政策、衍生品市场的法规、外向型税率制度</a:t>
            </a:r>
            <a:r>
              <a:rPr lang="zh-CN" altLang="en-US" sz="3000" dirty="0"/>
              <a:t>等</a:t>
            </a:r>
            <a:r>
              <a:rPr lang="zh-CN" altLang="en-US" sz="3000" dirty="0" smtClean="0"/>
              <a:t>。</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lnSpc>
                <a:spcPct val="150000"/>
              </a:lnSpc>
              <a:buNone/>
            </a:pPr>
            <a:r>
              <a:rPr lang="zh-CN" altLang="zh-CN" sz="3000" b="1" dirty="0">
                <a:solidFill>
                  <a:srgbClr val="FF0000"/>
                </a:solidFill>
                <a:latin typeface="楷体" panose="02010609060101010101" pitchFamily="49" charset="-122"/>
                <a:ea typeface="楷体" panose="02010609060101010101" pitchFamily="49" charset="-122"/>
              </a:rPr>
              <a:t>第二节 汇率风险暴露的类型</a:t>
            </a:r>
            <a:r>
              <a:rPr lang="zh-CN" altLang="zh-CN" sz="3000" b="1" dirty="0" smtClean="0">
                <a:solidFill>
                  <a:srgbClr val="FF0000"/>
                </a:solidFill>
                <a:latin typeface="楷体" panose="02010609060101010101" pitchFamily="49" charset="-122"/>
                <a:ea typeface="楷体" panose="02010609060101010101" pitchFamily="49" charset="-122"/>
              </a:rPr>
              <a:t>和管理</a:t>
            </a:r>
            <a:r>
              <a:rPr lang="zh-CN" altLang="zh-CN" sz="3000" b="1" dirty="0">
                <a:solidFill>
                  <a:srgbClr val="FF0000"/>
                </a:solidFill>
                <a:latin typeface="楷体" panose="02010609060101010101" pitchFamily="49" charset="-122"/>
                <a:ea typeface="楷体" panose="02010609060101010101" pitchFamily="49" charset="-122"/>
              </a:rPr>
              <a:t>策略</a:t>
            </a:r>
            <a:endParaRPr lang="en-US" altLang="zh-CN" sz="3000" b="1" dirty="0" smtClean="0">
              <a:solidFill>
                <a:srgbClr val="FF0000"/>
              </a:solidFill>
              <a:latin typeface="楷体" panose="02010609060101010101" pitchFamily="49" charset="-122"/>
              <a:ea typeface="楷体" panose="02010609060101010101" pitchFamily="49" charset="-122"/>
            </a:endParaRPr>
          </a:p>
          <a:p>
            <a:pPr marL="0" indent="0">
              <a:lnSpc>
                <a:spcPct val="150000"/>
              </a:lnSpc>
              <a:buNone/>
            </a:pPr>
            <a:r>
              <a:rPr lang="zh-CN" altLang="en-US" sz="3000" b="1" dirty="0">
                <a:solidFill>
                  <a:srgbClr val="251BF7"/>
                </a:solidFill>
              </a:rPr>
              <a:t>一</a:t>
            </a:r>
            <a:r>
              <a:rPr lang="zh-CN" altLang="en-US" sz="3000" b="1" dirty="0" smtClean="0">
                <a:solidFill>
                  <a:srgbClr val="251BF7"/>
                </a:solidFill>
              </a:rPr>
              <a:t>、汇率风险暴露的类型</a:t>
            </a:r>
            <a:endParaRPr lang="en-US" altLang="zh-CN" sz="3000" dirty="0">
              <a:solidFill>
                <a:srgbClr val="251BF7"/>
              </a:solidFill>
            </a:endParaRPr>
          </a:p>
          <a:p>
            <a:pPr marL="0" indent="0">
              <a:lnSpc>
                <a:spcPct val="150000"/>
              </a:lnSpc>
              <a:buNone/>
            </a:pPr>
            <a:r>
              <a:rPr lang="en-US" altLang="zh-CN" sz="2800" dirty="0" smtClean="0"/>
              <a:t>    </a:t>
            </a:r>
            <a:r>
              <a:rPr lang="zh-CN" altLang="en-US" sz="2800" dirty="0" smtClean="0"/>
              <a:t>汇率风险暴露</a:t>
            </a:r>
            <a:r>
              <a:rPr lang="zh-CN" altLang="zh-CN" sz="2800" dirty="0" smtClean="0"/>
              <a:t>分为</a:t>
            </a:r>
            <a:r>
              <a:rPr lang="zh-CN" altLang="zh-CN" sz="2800" dirty="0"/>
              <a:t>三类</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solidFill>
                  <a:srgbClr val="251BF7"/>
                </a:solidFill>
              </a:rPr>
              <a:t>交易</a:t>
            </a:r>
            <a:r>
              <a:rPr lang="zh-CN" altLang="zh-CN" sz="2800" dirty="0"/>
              <a:t>风险</a:t>
            </a:r>
            <a:r>
              <a:rPr lang="zh-CN" altLang="zh-CN" sz="2800" dirty="0" smtClean="0"/>
              <a:t>暴露</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solidFill>
                  <a:srgbClr val="251BF7"/>
                </a:solidFill>
              </a:rPr>
              <a:t>经济</a:t>
            </a:r>
            <a:r>
              <a:rPr lang="zh-CN" altLang="zh-CN" sz="2800" dirty="0"/>
              <a:t>风险</a:t>
            </a:r>
            <a:r>
              <a:rPr lang="zh-CN" altLang="zh-CN" sz="2800" dirty="0" smtClean="0"/>
              <a:t>暴露</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solidFill>
                  <a:srgbClr val="251BF7"/>
                </a:solidFill>
              </a:rPr>
              <a:t>折算</a:t>
            </a:r>
            <a:r>
              <a:rPr lang="zh-CN" altLang="zh-CN" sz="2800" dirty="0"/>
              <a:t>风险</a:t>
            </a:r>
            <a:r>
              <a:rPr lang="zh-CN" altLang="zh-CN" sz="2800" dirty="0" smtClean="0"/>
              <a:t>暴露</a:t>
            </a:r>
            <a:endParaRPr lang="en-US" altLang="zh-CN" sz="2800" dirty="0" smtClean="0"/>
          </a:p>
          <a:p>
            <a:pPr marL="0" indent="0">
              <a:lnSpc>
                <a:spcPct val="150000"/>
              </a:lnSpc>
              <a:buNone/>
            </a:pPr>
            <a:r>
              <a:rPr lang="zh-CN" altLang="en-US" sz="2800" dirty="0" smtClean="0">
                <a:latin typeface="楷体" panose="02010609060101010101" pitchFamily="49" charset="-122"/>
                <a:ea typeface="楷体" panose="02010609060101010101" pitchFamily="49" charset="-122"/>
              </a:rPr>
              <a:t>      （接下来，我们分别详细讲解一下。。。）</a:t>
            </a:r>
            <a:endParaRPr lang="zh-CN" altLang="en-US" sz="3000" dirty="0">
              <a:latin typeface="楷体" panose="02010609060101010101" pitchFamily="49" charset="-122"/>
              <a:ea typeface="楷体" panose="02010609060101010101" pitchFamily="49" charset="-122"/>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lnSpcReduction="10000"/>
          </a:bodyPr>
          <a:lstStyle/>
          <a:p>
            <a:pPr marL="0" indent="0" algn="ctr">
              <a:lnSpc>
                <a:spcPct val="150000"/>
              </a:lnSpc>
              <a:buNone/>
            </a:pPr>
            <a:r>
              <a:rPr lang="zh-CN" altLang="zh-CN" sz="3000" b="1" dirty="0">
                <a:latin typeface="楷体" panose="02010609060101010101" pitchFamily="49" charset="-122"/>
                <a:ea typeface="楷体" panose="02010609060101010101" pitchFamily="49" charset="-122"/>
              </a:rPr>
              <a:t>第二节 汇率风险暴露的类型</a:t>
            </a:r>
            <a:r>
              <a:rPr lang="zh-CN" altLang="zh-CN" sz="3000" b="1" dirty="0" smtClean="0">
                <a:latin typeface="楷体" panose="02010609060101010101" pitchFamily="49" charset="-122"/>
                <a:ea typeface="楷体" panose="02010609060101010101" pitchFamily="49" charset="-122"/>
              </a:rPr>
              <a:t>和管理</a:t>
            </a:r>
            <a:r>
              <a:rPr lang="zh-CN" altLang="zh-CN" sz="3000" b="1" dirty="0">
                <a:latin typeface="楷体" panose="02010609060101010101" pitchFamily="49" charset="-122"/>
                <a:ea typeface="楷体" panose="02010609060101010101" pitchFamily="49" charset="-122"/>
              </a:rPr>
              <a:t>策略</a:t>
            </a:r>
            <a:endParaRPr lang="en-US" altLang="zh-CN" sz="30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3000" b="1" dirty="0"/>
              <a:t>一</a:t>
            </a:r>
            <a:r>
              <a:rPr lang="zh-CN" altLang="en-US" sz="3000" b="1" dirty="0" smtClean="0"/>
              <a:t>、汇率风险暴露的类型</a:t>
            </a:r>
            <a:endParaRPr lang="en-US" altLang="zh-CN" sz="3000" dirty="0"/>
          </a:p>
          <a:p>
            <a:pPr marL="0" indent="0">
              <a:lnSpc>
                <a:spcPct val="150000"/>
              </a:lnSpc>
              <a:buNone/>
            </a:pPr>
            <a:r>
              <a:rPr lang="en-US" altLang="zh-CN" sz="2800" dirty="0" smtClean="0"/>
              <a:t>    </a:t>
            </a:r>
            <a:r>
              <a:rPr lang="zh-CN" altLang="en-US" sz="2800" b="1" dirty="0" smtClean="0">
                <a:solidFill>
                  <a:srgbClr val="C00000"/>
                </a:solidFill>
              </a:rPr>
              <a:t>（一）</a:t>
            </a:r>
            <a:r>
              <a:rPr lang="zh-CN" altLang="zh-CN" sz="2800" b="1" dirty="0" smtClean="0">
                <a:solidFill>
                  <a:srgbClr val="C00000"/>
                </a:solidFill>
              </a:rPr>
              <a:t>交易</a:t>
            </a:r>
            <a:r>
              <a:rPr lang="zh-CN" altLang="zh-CN" sz="2800" b="1" dirty="0">
                <a:solidFill>
                  <a:srgbClr val="C00000"/>
                </a:solidFill>
              </a:rPr>
              <a:t>风险</a:t>
            </a:r>
            <a:r>
              <a:rPr lang="zh-CN" altLang="zh-CN" sz="2800" b="1" dirty="0" smtClean="0">
                <a:solidFill>
                  <a:srgbClr val="C00000"/>
                </a:solidFill>
              </a:rPr>
              <a:t>暴露</a:t>
            </a:r>
            <a:endParaRPr lang="en-US" altLang="zh-CN" sz="2800" b="1" dirty="0" smtClean="0">
              <a:solidFill>
                <a:srgbClr val="C00000"/>
              </a:solidFill>
            </a:endParaRPr>
          </a:p>
          <a:p>
            <a:pPr marL="0" indent="0">
              <a:lnSpc>
                <a:spcPct val="150000"/>
              </a:lnSpc>
              <a:buNone/>
            </a:pPr>
            <a:r>
              <a:rPr lang="en-US" altLang="zh-CN" sz="2800" b="1" dirty="0" smtClean="0"/>
              <a:t>        </a:t>
            </a:r>
            <a:r>
              <a:rPr lang="zh-CN" altLang="zh-CN" sz="2800" b="1" dirty="0" smtClean="0"/>
              <a:t>交易</a:t>
            </a:r>
            <a:r>
              <a:rPr lang="zh-CN" altLang="zh-CN" sz="2800" b="1" dirty="0"/>
              <a:t>风险暴露</a:t>
            </a:r>
            <a:r>
              <a:rPr lang="zh-CN" altLang="zh-CN" sz="2800" dirty="0"/>
              <a:t>可以定义为一家公司以外币表示的</a:t>
            </a:r>
            <a:r>
              <a:rPr lang="zh-CN" altLang="zh-CN" sz="2800" dirty="0">
                <a:solidFill>
                  <a:srgbClr val="251BF7"/>
                </a:solidFill>
              </a:rPr>
              <a:t>契约现金流量折算为本币</a:t>
            </a:r>
            <a:r>
              <a:rPr lang="zh-CN" altLang="zh-CN" sz="2800" dirty="0"/>
              <a:t>后，</a:t>
            </a:r>
            <a:r>
              <a:rPr lang="zh-CN" altLang="zh-CN" sz="2800" dirty="0">
                <a:solidFill>
                  <a:srgbClr val="251BF7"/>
                </a:solidFill>
              </a:rPr>
              <a:t>本币值对不可预期的汇率变动的敏感程度</a:t>
            </a:r>
            <a:r>
              <a:rPr lang="zh-CN" altLang="zh-CN" sz="2800" dirty="0" smtClean="0"/>
              <a:t>。</a:t>
            </a:r>
            <a:endParaRPr lang="en-US" altLang="zh-CN" sz="2800" dirty="0" smtClean="0"/>
          </a:p>
          <a:p>
            <a:pPr marL="0" indent="0">
              <a:lnSpc>
                <a:spcPct val="150000"/>
              </a:lnSpc>
              <a:buNone/>
            </a:pPr>
            <a:r>
              <a:rPr lang="en-US" altLang="zh-CN" sz="2800" dirty="0" smtClean="0"/>
              <a:t>        </a:t>
            </a:r>
            <a:r>
              <a:rPr lang="zh-CN" altLang="en-US" sz="2800" dirty="0" smtClean="0"/>
              <a:t>如</a:t>
            </a:r>
            <a:r>
              <a:rPr lang="zh-CN" altLang="zh-CN" sz="2800" dirty="0" smtClean="0"/>
              <a:t>中国公司</a:t>
            </a:r>
            <a:r>
              <a:rPr lang="zh-CN" altLang="en-US" sz="2800" dirty="0" smtClean="0"/>
              <a:t>以</a:t>
            </a:r>
            <a:r>
              <a:rPr lang="en-US" altLang="zh-CN" sz="2800" dirty="0" smtClean="0"/>
              <a:t>100</a:t>
            </a:r>
            <a:r>
              <a:rPr lang="zh-CN" altLang="en-US" sz="2800" dirty="0" smtClean="0"/>
              <a:t>万欧元计价</a:t>
            </a:r>
            <a:r>
              <a:rPr lang="zh-CN" altLang="zh-CN" sz="2800" dirty="0" smtClean="0"/>
              <a:t>把产品</a:t>
            </a:r>
            <a:r>
              <a:rPr lang="zh-CN" altLang="en-US" sz="2800" dirty="0" smtClean="0"/>
              <a:t>卖</a:t>
            </a:r>
            <a:r>
              <a:rPr lang="zh-CN" altLang="zh-CN" sz="2800" dirty="0" smtClean="0"/>
              <a:t>给德国</a:t>
            </a:r>
            <a:r>
              <a:rPr lang="zh-CN" altLang="en-US" sz="2800" dirty="0" smtClean="0"/>
              <a:t>人，如果</a:t>
            </a:r>
            <a:r>
              <a:rPr lang="zh-CN" altLang="zh-CN" sz="2800" dirty="0" smtClean="0"/>
              <a:t>它</a:t>
            </a:r>
            <a:r>
              <a:rPr lang="zh-CN" altLang="en-US" sz="2800" dirty="0" smtClean="0"/>
              <a:t>未做套期保值，则会承担该交易的汇率风险。</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rPr>
              <a:t>第三章 汇率风险</a:t>
            </a:r>
            <a:endParaRPr lang="zh-CN" altLang="en-US" sz="4000" dirty="0"/>
          </a:p>
        </p:txBody>
      </p:sp>
    </p:spTree>
  </p:cSld>
  <p:clrMapOvr>
    <a:masterClrMapping/>
  </p:clrMapOvr>
</p:sld>
</file>

<file path=ppt/tags/tag1.xml><?xml version="1.0" encoding="utf-8"?>
<p:tagLst xmlns:p="http://schemas.openxmlformats.org/presentationml/2006/main">
  <p:tag name="KSO_WM_DOC_GUID" val="{08407d3e-9bf2-4f94-b0ef-64ea8d5904d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6988</Words>
  <Application>WPS 演示</Application>
  <PresentationFormat>全屏显示(4:3)</PresentationFormat>
  <Paragraphs>468</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方正粗黑宋简体</vt:lpstr>
      <vt:lpstr>楷体</vt:lpstr>
      <vt:lpstr>Calibri</vt:lpstr>
      <vt:lpstr>微软雅黑</vt:lpstr>
      <vt:lpstr>Arial Unicode MS</vt:lpstr>
      <vt:lpstr>Calibri</vt:lpstr>
      <vt:lpstr>Times New Roman</vt:lpstr>
      <vt:lpstr>Office 主题</vt:lpstr>
      <vt:lpstr>《金融风险概论》  第三章  汇率风险 </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第三章 汇率风险</vt:lpstr>
      <vt:lpstr>PowerPoint 演示文稿</vt:lpstr>
      <vt:lpstr>第三章 汇率风险</vt:lpstr>
      <vt:lpstr>第三章 汇率风险</vt:lpstr>
      <vt:lpstr>第三章 汇率风险</vt:lpstr>
      <vt:lpstr>PowerPoint 演示文稿</vt:lpstr>
      <vt:lpstr>PowerPoint 演示文稿</vt:lpstr>
      <vt:lpstr>PowerPoint 演示文稿</vt:lpstr>
      <vt:lpstr>第三章 汇率风险</vt:lpstr>
      <vt:lpstr>第三章 汇率风险</vt:lpstr>
      <vt:lpstr>PowerPoint 演示文稿</vt:lpstr>
      <vt:lpstr>PowerPoint 演示文稿</vt:lpstr>
      <vt:lpstr>PowerPoint 演示文稿</vt:lpstr>
      <vt:lpstr>第三章 汇率风险</vt:lpstr>
      <vt:lpstr>PowerPoint 演示文稿</vt:lpstr>
      <vt:lpstr>PowerPoint 演示文稿</vt:lpstr>
      <vt:lpstr>第三章 汇率风险</vt:lpstr>
      <vt:lpstr>PowerPoint 演示文稿</vt:lpstr>
      <vt:lpstr>第三章 汇率风险</vt:lpstr>
      <vt:lpstr>第三章 汇率风险</vt:lpstr>
      <vt:lpstr>PowerPoint 演示文稿</vt:lpstr>
      <vt:lpstr>第三章 汇率风险</vt:lpstr>
      <vt:lpstr>第三章 汇率风险</vt:lpstr>
      <vt:lpstr>第三章 汇率风险</vt:lpstr>
      <vt:lpstr>PowerPoint 演示文稿</vt:lpstr>
      <vt:lpstr>PowerPoint 演示文稿</vt:lpstr>
      <vt:lpstr>第三章 汇率风险</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 </dc:title>
  <dc:creator>win</dc:creator>
  <cp:lastModifiedBy>jsb</cp:lastModifiedBy>
  <cp:revision>134</cp:revision>
  <dcterms:created xsi:type="dcterms:W3CDTF">2019-07-21T15:19:00Z</dcterms:created>
  <dcterms:modified xsi:type="dcterms:W3CDTF">2019-08-12T03:01:02Z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