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60" r:id="rId4"/>
    <p:sldId id="346" r:id="rId5"/>
    <p:sldId id="261" r:id="rId6"/>
    <p:sldId id="262" r:id="rId7"/>
    <p:sldId id="299" r:id="rId8"/>
    <p:sldId id="347" r:id="rId9"/>
    <p:sldId id="348" r:id="rId10"/>
    <p:sldId id="349" r:id="rId11"/>
    <p:sldId id="266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263" r:id="rId23"/>
    <p:sldId id="360" r:id="rId24"/>
    <p:sldId id="361" r:id="rId25"/>
    <p:sldId id="362" r:id="rId26"/>
    <p:sldId id="363" r:id="rId27"/>
    <p:sldId id="364" r:id="rId28"/>
    <p:sldId id="365" r:id="rId29"/>
    <p:sldId id="366" r:id="rId30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0" y="-4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en-US" altLang="zh-CN" sz="4900" b="1" dirty="0" smtClean="0">
                <a:solidFill>
                  <a:srgbClr val="251BF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《</a:t>
            </a:r>
            <a:r>
              <a:rPr lang="zh-CN" altLang="en-US" sz="4900" b="1" dirty="0" smtClean="0">
                <a:solidFill>
                  <a:srgbClr val="251BF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金融风险概论</a:t>
            </a:r>
            <a:r>
              <a:rPr lang="en-US" altLang="zh-CN" sz="4900" b="1" dirty="0" smtClean="0">
                <a:solidFill>
                  <a:srgbClr val="251BF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》</a:t>
            </a:r>
            <a:br>
              <a:rPr lang="en-US" altLang="zh-CN" b="1" dirty="0" smtClean="0">
                <a:solidFill>
                  <a:srgbClr val="251BF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br>
              <a:rPr lang="en-US" altLang="zh-CN" dirty="0" smtClean="0"/>
            </a:br>
            <a:r>
              <a:rPr lang="zh-CN" altLang="en-US" b="1" dirty="0" smtClean="0">
                <a:solidFill>
                  <a:srgbClr val="251BF7"/>
                </a:solidFill>
                <a:sym typeface="+mn-ea"/>
              </a:rPr>
              <a:t>第六章 操作风险</a:t>
            </a:r>
            <a:r>
              <a:rPr lang="zh-CN" altLang="en-US" b="1" dirty="0" smtClean="0">
                <a:solidFill>
                  <a:srgbClr val="251BF7"/>
                </a:solidFill>
              </a:rPr>
              <a:t> </a:t>
            </a:r>
            <a:endParaRPr lang="zh-CN" altLang="en-US" b="1" dirty="0">
              <a:solidFill>
                <a:srgbClr val="251BF7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2924944"/>
            <a:ext cx="7776864" cy="3312368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学习目标</a:t>
            </a:r>
            <a:endParaRPr lang="en-US" altLang="zh-CN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第一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节 操作风险</a:t>
            </a:r>
            <a:r>
              <a:rPr lang="zh-CN" altLang="en-US" b="1" dirty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概述</a:t>
            </a:r>
            <a:endParaRPr lang="zh-CN" altLang="en-US" b="1" dirty="0">
              <a:solidFill>
                <a:srgbClr val="251BF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第二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节 操作风险管理的</a:t>
            </a:r>
            <a:r>
              <a:rPr lang="zh-CN" altLang="en-US" b="1" dirty="0" smtClean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原则及过程</a:t>
            </a:r>
            <a:endParaRPr lang="zh-CN" altLang="en-US" b="1" dirty="0">
              <a:solidFill>
                <a:srgbClr val="251BF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第三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节 操作风险的</a:t>
            </a:r>
            <a:r>
              <a:rPr lang="zh-CN" altLang="en-US" b="1" dirty="0" smtClean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识别</a:t>
            </a:r>
            <a:endParaRPr lang="en-US" altLang="zh-CN" b="1" dirty="0" smtClean="0">
              <a:solidFill>
                <a:srgbClr val="251BF7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第四节 操作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风险的</a:t>
            </a:r>
            <a:r>
              <a:rPr lang="zh-CN" altLang="en-US" b="1" dirty="0" smtClean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评估</a:t>
            </a:r>
            <a:r>
              <a:rPr lang="zh-CN" altLang="en-US" b="1" dirty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、计量、控制与缓</a:t>
            </a:r>
            <a:r>
              <a:rPr lang="zh-CN" altLang="en-US" b="1" dirty="0" smtClean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释</a:t>
            </a:r>
            <a:endParaRPr lang="en-US" altLang="zh-CN" b="1" dirty="0" smtClean="0">
              <a:solidFill>
                <a:srgbClr val="251BF7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第五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节 操作风险的</a:t>
            </a:r>
            <a:r>
              <a:rPr lang="zh-CN" altLang="en-US" b="1" dirty="0" smtClean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监测与报告</a:t>
            </a:r>
            <a:endParaRPr lang="zh-CN" altLang="en-US" b="1" dirty="0">
              <a:solidFill>
                <a:srgbClr val="251BF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496944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zh-CN" altLang="en-US" sz="2800" dirty="0"/>
              <a:t>（四）持续监管的各种方法（原则</a:t>
            </a:r>
            <a:r>
              <a:rPr lang="en-US" altLang="zh-CN" sz="2800" dirty="0"/>
              <a:t>19</a:t>
            </a:r>
            <a:r>
              <a:rPr lang="zh-CN" altLang="en-US" sz="2800" dirty="0"/>
              <a:t>～</a:t>
            </a:r>
            <a:r>
              <a:rPr lang="en-US" altLang="zh-CN" sz="2800" dirty="0"/>
              <a:t>21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五）会计处理与信息披露（原则</a:t>
            </a:r>
            <a:r>
              <a:rPr lang="en-US" altLang="zh-CN" sz="2800" dirty="0"/>
              <a:t>22</a:t>
            </a:r>
            <a:r>
              <a:rPr lang="zh-CN" altLang="en-US" sz="2800" dirty="0"/>
              <a:t>）；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（六）监管当局的纠正及整改权力（原则</a:t>
            </a:r>
            <a:r>
              <a:rPr lang="en-US" altLang="zh-CN" sz="2800" dirty="0"/>
              <a:t>23</a:t>
            </a:r>
            <a:r>
              <a:rPr lang="zh-CN" altLang="en-US" sz="2800" dirty="0"/>
              <a:t>）；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（七）并表及跨境监管（原则</a:t>
            </a:r>
            <a:r>
              <a:rPr lang="en-US" altLang="zh-CN" sz="2800" dirty="0"/>
              <a:t>24</a:t>
            </a:r>
            <a:r>
              <a:rPr lang="zh-CN" altLang="en-US" sz="2800" dirty="0"/>
              <a:t>、</a:t>
            </a:r>
            <a:r>
              <a:rPr lang="en-US" altLang="zh-CN" sz="2800" dirty="0"/>
              <a:t>25</a:t>
            </a:r>
            <a:r>
              <a:rPr lang="zh-CN" altLang="en-US" sz="2800" dirty="0"/>
              <a:t>）。</a:t>
            </a:r>
            <a:endParaRPr lang="zh-CN" altLang="en-US" sz="2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55446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第二节 操作风险管理的原则及过程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二、操作风险管理的过程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 操作</a:t>
            </a:r>
            <a:r>
              <a:rPr lang="zh-CN" altLang="en-US" sz="2800" dirty="0"/>
              <a:t>风险管理的</a:t>
            </a:r>
            <a:r>
              <a:rPr lang="zh-CN" altLang="en-US" sz="2800" dirty="0" smtClean="0"/>
              <a:t>过程，大致分为</a:t>
            </a:r>
            <a:r>
              <a:rPr lang="zh-CN" altLang="en-US" sz="2800" dirty="0" smtClean="0">
                <a:solidFill>
                  <a:srgbClr val="251BF7"/>
                </a:solidFill>
              </a:rPr>
              <a:t>图</a:t>
            </a:r>
            <a:r>
              <a:rPr lang="en-US" altLang="zh-CN" sz="2800" dirty="0" smtClean="0">
                <a:solidFill>
                  <a:srgbClr val="251BF7"/>
                </a:solidFill>
              </a:rPr>
              <a:t>6-1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251BF7"/>
                </a:solidFill>
              </a:rPr>
              <a:t>五</a:t>
            </a:r>
            <a:r>
              <a:rPr lang="zh-CN" altLang="en-US" sz="2800" dirty="0">
                <a:solidFill>
                  <a:srgbClr val="251BF7"/>
                </a:solidFill>
              </a:rPr>
              <a:t>个环节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）操作风险的</a:t>
            </a:r>
            <a:r>
              <a:rPr lang="zh-CN" altLang="en-US" sz="2800" dirty="0" smtClean="0">
                <a:solidFill>
                  <a:srgbClr val="251BF7"/>
                </a:solidFill>
              </a:rPr>
              <a:t>识别</a:t>
            </a:r>
            <a:endParaRPr lang="en-US" altLang="zh-CN" sz="2800" dirty="0" smtClean="0">
              <a:solidFill>
                <a:srgbClr val="251BF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）操作风险的</a:t>
            </a:r>
            <a:r>
              <a:rPr lang="zh-CN" altLang="en-US" sz="2800" dirty="0" smtClean="0">
                <a:solidFill>
                  <a:srgbClr val="251BF7"/>
                </a:solidFill>
              </a:rPr>
              <a:t>评估和计量</a:t>
            </a:r>
            <a:endParaRPr lang="en-US" altLang="zh-CN" sz="2800" dirty="0" smtClean="0">
              <a:solidFill>
                <a:srgbClr val="251BF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）操作风险的</a:t>
            </a:r>
            <a:r>
              <a:rPr lang="zh-CN" altLang="en-US" sz="2800" dirty="0" smtClean="0">
                <a:solidFill>
                  <a:srgbClr val="251BF7"/>
                </a:solidFill>
              </a:rPr>
              <a:t>控制与缓释</a:t>
            </a:r>
            <a:endParaRPr lang="en-US" altLang="zh-CN" sz="2800" dirty="0" smtClean="0">
              <a:solidFill>
                <a:srgbClr val="251BF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）操作风险的</a:t>
            </a:r>
            <a:r>
              <a:rPr lang="zh-CN" altLang="en-US" sz="2800" dirty="0" smtClean="0">
                <a:solidFill>
                  <a:srgbClr val="251BF7"/>
                </a:solidFill>
              </a:rPr>
              <a:t>检测</a:t>
            </a:r>
            <a:endParaRPr lang="en-US" altLang="zh-CN" sz="2800" dirty="0">
              <a:solidFill>
                <a:srgbClr val="251BF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）操作</a:t>
            </a:r>
            <a:r>
              <a:rPr lang="zh-CN" altLang="en-US" sz="2800" dirty="0" smtClean="0">
                <a:solidFill>
                  <a:srgbClr val="251BF7"/>
                </a:solidFill>
              </a:rPr>
              <a:t>风险报告</a:t>
            </a:r>
            <a:endParaRPr lang="en-US" altLang="zh-CN" sz="2800" dirty="0" smtClean="0">
              <a:solidFill>
                <a:srgbClr val="251BF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84976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第三节 操作风险的识别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一、操作风险识别的概念、要素及步骤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  （一）操作风险识别的</a:t>
            </a:r>
            <a:r>
              <a:rPr lang="zh-CN" altLang="en-US" sz="2800" b="1" dirty="0">
                <a:solidFill>
                  <a:srgbClr val="251BF7"/>
                </a:solidFill>
              </a:rPr>
              <a:t>概念</a:t>
            </a:r>
            <a:endParaRPr lang="zh-CN" altLang="en-US" sz="2800" b="1" dirty="0">
              <a:solidFill>
                <a:srgbClr val="251BF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   </a:t>
            </a:r>
            <a:r>
              <a:rPr lang="zh-CN" altLang="en-US" sz="2800" b="1" dirty="0" smtClean="0"/>
              <a:t>操作</a:t>
            </a:r>
            <a:r>
              <a:rPr lang="zh-CN" altLang="en-US" sz="2800" b="1" dirty="0"/>
              <a:t>风险识别</a:t>
            </a:r>
            <a:r>
              <a:rPr lang="zh-CN" altLang="en-US" sz="2800" dirty="0"/>
              <a:t>是指用恰当的</a:t>
            </a:r>
            <a:r>
              <a:rPr lang="zh-CN" altLang="en-US" sz="2800" dirty="0">
                <a:solidFill>
                  <a:srgbClr val="251BF7"/>
                </a:solidFill>
              </a:rPr>
              <a:t>工具和技术</a:t>
            </a:r>
            <a:r>
              <a:rPr lang="zh-CN" altLang="en-US" sz="2800" dirty="0"/>
              <a:t>对金融产品和业务流程中的</a:t>
            </a:r>
            <a:r>
              <a:rPr lang="zh-CN" altLang="en-US" sz="2800" dirty="0">
                <a:solidFill>
                  <a:srgbClr val="251BF7"/>
                </a:solidFill>
              </a:rPr>
              <a:t>主要风险点</a:t>
            </a:r>
            <a:r>
              <a:rPr lang="zh-CN" altLang="en-US" sz="2800" dirty="0"/>
              <a:t>进行</a:t>
            </a:r>
            <a:r>
              <a:rPr lang="zh-CN" altLang="en-US" sz="2800" dirty="0">
                <a:solidFill>
                  <a:srgbClr val="251BF7"/>
                </a:solidFill>
              </a:rPr>
              <a:t>提取和确认</a:t>
            </a:r>
            <a:r>
              <a:rPr lang="zh-CN" altLang="en-US" sz="2800" dirty="0"/>
              <a:t>，对影响金融机构经营绩效和可能损失的</a:t>
            </a:r>
            <a:r>
              <a:rPr lang="zh-CN" altLang="en-US" sz="2800" dirty="0">
                <a:solidFill>
                  <a:srgbClr val="251BF7"/>
                </a:solidFill>
              </a:rPr>
              <a:t>内部或外部风险因素</a:t>
            </a:r>
            <a:r>
              <a:rPr lang="zh-CN" altLang="en-US" sz="2800" dirty="0"/>
              <a:t>加以判断，按其产生的</a:t>
            </a:r>
            <a:r>
              <a:rPr lang="zh-CN" altLang="en-US" sz="2800" dirty="0">
                <a:solidFill>
                  <a:srgbClr val="251BF7"/>
                </a:solidFill>
              </a:rPr>
              <a:t>背景、原因、表现特点和预期后果</a:t>
            </a:r>
            <a:r>
              <a:rPr lang="zh-CN" altLang="en-US" sz="2800" dirty="0"/>
              <a:t>进行定义、识别的过程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84976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第三节 操作风险的识别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一、操作风险识别的概念、要素及步骤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  </a:t>
            </a:r>
            <a:r>
              <a:rPr lang="zh-CN" altLang="en-US" sz="2800" dirty="0" smtClean="0"/>
              <a:t>（二）</a:t>
            </a:r>
            <a:r>
              <a:rPr lang="zh-CN" altLang="en-US" sz="2800" dirty="0"/>
              <a:t>操作风险识别</a:t>
            </a:r>
            <a:r>
              <a:rPr lang="zh-CN" altLang="en-US" sz="2800" dirty="0" smtClean="0"/>
              <a:t>的</a:t>
            </a:r>
            <a:r>
              <a:rPr lang="zh-CN" altLang="en-US" sz="2800" b="1" dirty="0" smtClean="0">
                <a:solidFill>
                  <a:srgbClr val="251BF7"/>
                </a:solidFill>
              </a:rPr>
              <a:t>要素</a:t>
            </a:r>
            <a:r>
              <a:rPr lang="zh-CN" altLang="en-US" sz="2800" dirty="0" smtClean="0"/>
              <a:t>    </a:t>
            </a:r>
            <a:endParaRPr lang="en-US" altLang="zh-CN" sz="2800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    在</a:t>
            </a:r>
            <a:r>
              <a:rPr lang="zh-CN" altLang="en-US" sz="2800" dirty="0"/>
              <a:t>开展操作风险识别时，应当</a:t>
            </a:r>
            <a:r>
              <a:rPr lang="zh-CN" altLang="en-US" sz="2800" dirty="0">
                <a:solidFill>
                  <a:srgbClr val="251BF7"/>
                </a:solidFill>
              </a:rPr>
              <a:t>重点关注</a:t>
            </a:r>
            <a:r>
              <a:rPr lang="zh-CN" altLang="en-US" sz="2800" dirty="0"/>
              <a:t>以下几个</a:t>
            </a:r>
            <a:r>
              <a:rPr lang="zh-CN" altLang="en-US" sz="2800" dirty="0" smtClean="0"/>
              <a:t>要素：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1. </a:t>
            </a:r>
            <a:r>
              <a:rPr lang="zh-CN" altLang="en-US" sz="2800" dirty="0" smtClean="0"/>
              <a:t>内部环境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2. </a:t>
            </a:r>
            <a:r>
              <a:rPr lang="zh-CN" altLang="en-US" sz="2800" dirty="0" smtClean="0"/>
              <a:t>外部要素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3. </a:t>
            </a:r>
            <a:r>
              <a:rPr lang="zh-CN" altLang="en-US" sz="2800" dirty="0" smtClean="0"/>
              <a:t>潜在操作风险的整体情况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4. </a:t>
            </a:r>
            <a:r>
              <a:rPr lang="zh-CN" altLang="en-US" sz="2800" dirty="0" smtClean="0"/>
              <a:t>产品和业务的</a:t>
            </a:r>
            <a:r>
              <a:rPr lang="zh-CN" altLang="en-US" sz="2800" dirty="0" smtClean="0"/>
              <a:t>变化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84976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第三节 操作风险的识别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一、操作风险识别的概念、要素及步骤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  </a:t>
            </a:r>
            <a:r>
              <a:rPr lang="zh-CN" altLang="en-US" sz="2800" dirty="0" smtClean="0"/>
              <a:t>（三）</a:t>
            </a:r>
            <a:r>
              <a:rPr lang="zh-CN" altLang="en-US" sz="2800" dirty="0"/>
              <a:t>操作风险识别</a:t>
            </a:r>
            <a:r>
              <a:rPr lang="zh-CN" altLang="en-US" sz="2800" dirty="0" smtClean="0"/>
              <a:t>的</a:t>
            </a:r>
            <a:r>
              <a:rPr lang="zh-CN" altLang="en-US" sz="2800" b="1" dirty="0" smtClean="0">
                <a:solidFill>
                  <a:srgbClr val="251BF7"/>
                </a:solidFill>
              </a:rPr>
              <a:t>步骤</a:t>
            </a:r>
            <a:r>
              <a:rPr lang="zh-CN" altLang="en-US" sz="2800" dirty="0" smtClean="0"/>
              <a:t>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1. </a:t>
            </a:r>
            <a:r>
              <a:rPr lang="zh-CN" altLang="en-US" sz="2800" dirty="0" smtClean="0"/>
              <a:t>确定具体类别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2. </a:t>
            </a:r>
            <a:r>
              <a:rPr lang="zh-CN" altLang="en-US" sz="2800" dirty="0" smtClean="0"/>
              <a:t>分析可能产生的危害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3. </a:t>
            </a:r>
            <a:r>
              <a:rPr lang="zh-CN" altLang="en-US" sz="2800" dirty="0" smtClean="0"/>
              <a:t>识别关键诱因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4. </a:t>
            </a:r>
            <a:r>
              <a:rPr lang="zh-CN" altLang="en-US" sz="2800" dirty="0" smtClean="0"/>
              <a:t>分析逻辑关系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endParaRPr lang="zh-CN" altLang="en-US" sz="16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第三节 操作风险的识别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二、操作风险识别的方法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操作风险识别的方法主要包括流程图分析法、专家意见法、风险树图解法</a:t>
            </a:r>
            <a:r>
              <a:rPr lang="zh-CN" altLang="en-US" sz="2800" dirty="0" smtClean="0"/>
              <a:t>等。</a:t>
            </a:r>
            <a:endParaRPr lang="zh-CN" alt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（一）流程图分析</a:t>
            </a:r>
            <a:r>
              <a:rPr lang="zh-CN" altLang="en-US" sz="2800" dirty="0" smtClean="0"/>
              <a:t>法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（二）专家意见法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（三）风险树图解法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三种方法的具体内容</a:t>
            </a:r>
            <a:r>
              <a:rPr lang="zh-CN" altLang="en-US" sz="2800" dirty="0"/>
              <a:t>见</a:t>
            </a:r>
            <a:r>
              <a:rPr lang="zh-CN" altLang="en-US" sz="2800" b="1" dirty="0">
                <a:solidFill>
                  <a:srgbClr val="251BF7"/>
                </a:solidFill>
              </a:rPr>
              <a:t>表</a:t>
            </a:r>
            <a:r>
              <a:rPr lang="en-US" altLang="zh-CN" sz="2800" b="1" dirty="0">
                <a:solidFill>
                  <a:srgbClr val="251BF7"/>
                </a:solidFill>
              </a:rPr>
              <a:t>6-1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251BF7"/>
                </a:solidFill>
              </a:rPr>
              <a:t>第六章 操作风险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55576" y="2348880"/>
          <a:ext cx="7776864" cy="4248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000"/>
                <a:gridCol w="5537864"/>
              </a:tblGrid>
              <a:tr h="448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风险识别的方法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基本概念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063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流程图分析法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根据业务和产品的操作过程梳理勾画出业务操作流程，借此分析和识别流程</a:t>
                      </a:r>
                      <a:r>
                        <a:rPr lang="zh-CN" sz="2000" kern="100" dirty="0">
                          <a:solidFill>
                            <a:srgbClr val="251BF7"/>
                          </a:solidFill>
                          <a:effectLst/>
                        </a:rPr>
                        <a:t>每个节点可能存在的风险因素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28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专家意见法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采用调查问卷的方式，将金融机构经营状况的有关</a:t>
                      </a:r>
                      <a:r>
                        <a:rPr lang="zh-CN" sz="2000" kern="100" dirty="0">
                          <a:solidFill>
                            <a:srgbClr val="251BF7"/>
                          </a:solidFill>
                          <a:effectLst/>
                        </a:rPr>
                        <a:t>资料信息和调查问卷发给若干名专家</a:t>
                      </a:r>
                      <a:r>
                        <a:rPr lang="zh-CN" sz="2000" kern="100" dirty="0">
                          <a:effectLst/>
                        </a:rPr>
                        <a:t>。风险管理人员</a:t>
                      </a:r>
                      <a:r>
                        <a:rPr lang="zh-CN" sz="2000" kern="100" dirty="0">
                          <a:solidFill>
                            <a:srgbClr val="251BF7"/>
                          </a:solidFill>
                          <a:effectLst/>
                        </a:rPr>
                        <a:t>收集整理专家意见</a:t>
                      </a:r>
                      <a:r>
                        <a:rPr lang="zh-CN" sz="2000" kern="100" dirty="0">
                          <a:effectLst/>
                        </a:rPr>
                        <a:t>，并将结果</a:t>
                      </a:r>
                      <a:r>
                        <a:rPr lang="zh-CN" sz="2000" kern="100" dirty="0">
                          <a:solidFill>
                            <a:srgbClr val="251BF7"/>
                          </a:solidFill>
                          <a:effectLst/>
                        </a:rPr>
                        <a:t>再反馈</a:t>
                      </a:r>
                      <a:r>
                        <a:rPr lang="zh-CN" sz="2000" kern="100" dirty="0">
                          <a:effectLst/>
                        </a:rPr>
                        <a:t>给专家，通过多次的交流与沟通，全面收集有关操作风险信息，</a:t>
                      </a:r>
                      <a:r>
                        <a:rPr lang="zh-CN" sz="2000" kern="100" dirty="0">
                          <a:solidFill>
                            <a:srgbClr val="251BF7"/>
                          </a:solidFill>
                          <a:effectLst/>
                        </a:rPr>
                        <a:t>识别操作风险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008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风险树图解法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采取图解的形式，将操作风险</a:t>
                      </a:r>
                      <a:r>
                        <a:rPr lang="zh-CN" sz="2000" kern="100" dirty="0">
                          <a:solidFill>
                            <a:srgbClr val="251BF7"/>
                          </a:solidFill>
                          <a:effectLst/>
                        </a:rPr>
                        <a:t>逐层分解</a:t>
                      </a:r>
                      <a:r>
                        <a:rPr lang="zh-CN" sz="2000" kern="100" dirty="0">
                          <a:effectLst/>
                        </a:rPr>
                        <a:t>，以找出金融机构所承受操作风险的</a:t>
                      </a:r>
                      <a:r>
                        <a:rPr lang="zh-CN" sz="2000" kern="100" dirty="0">
                          <a:solidFill>
                            <a:srgbClr val="251BF7"/>
                          </a:solidFill>
                          <a:effectLst/>
                        </a:rPr>
                        <a:t>具体形态</a:t>
                      </a:r>
                      <a:r>
                        <a:rPr lang="zh-CN" sz="2000" kern="100" dirty="0">
                          <a:effectLst/>
                        </a:rPr>
                        <a:t>，并对其</a:t>
                      </a:r>
                      <a:r>
                        <a:rPr lang="zh-CN" sz="2000" kern="100" dirty="0">
                          <a:solidFill>
                            <a:srgbClr val="251BF7"/>
                          </a:solidFill>
                          <a:effectLst/>
                        </a:rPr>
                        <a:t>引起的原因</a:t>
                      </a:r>
                      <a:r>
                        <a:rPr lang="zh-CN" sz="2000" kern="100" dirty="0">
                          <a:effectLst/>
                        </a:rPr>
                        <a:t>进行分解的一种分析方法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1640" y="1628800"/>
            <a:ext cx="6408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1031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6-1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操作风险识别的方法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第四节 操作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风险的的评估、计量、控制与缓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释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一、操作风险的评估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dirty="0" smtClean="0"/>
              <a:t>    操作</a:t>
            </a:r>
            <a:r>
              <a:rPr lang="zh-CN" altLang="en-US" sz="2800" dirty="0"/>
              <a:t>风险评估可以</a:t>
            </a:r>
            <a:r>
              <a:rPr lang="zh-CN" altLang="en-US" sz="2800" u="sng" dirty="0">
                <a:solidFill>
                  <a:srgbClr val="251BF7"/>
                </a:solidFill>
              </a:rPr>
              <a:t>分为</a:t>
            </a:r>
            <a:r>
              <a:rPr lang="zh-CN" altLang="en-US" sz="2800" b="1" u="sng" dirty="0">
                <a:solidFill>
                  <a:srgbClr val="251BF7"/>
                </a:solidFill>
              </a:rPr>
              <a:t>定性评估</a:t>
            </a:r>
            <a:r>
              <a:rPr lang="zh-CN" altLang="en-US" sz="2800" u="sng" dirty="0">
                <a:solidFill>
                  <a:srgbClr val="251BF7"/>
                </a:solidFill>
              </a:rPr>
              <a:t>和</a:t>
            </a:r>
            <a:r>
              <a:rPr lang="zh-CN" altLang="en-US" sz="2800" b="1" u="sng" dirty="0">
                <a:solidFill>
                  <a:srgbClr val="251BF7"/>
                </a:solidFill>
              </a:rPr>
              <a:t>定量评估</a:t>
            </a:r>
            <a:r>
              <a:rPr lang="zh-CN" altLang="en-US" sz="2800" u="sng" dirty="0">
                <a:solidFill>
                  <a:srgbClr val="251BF7"/>
                </a:solidFill>
              </a:rPr>
              <a:t>两种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b="1" dirty="0" smtClean="0"/>
              <a:t>定性评估</a:t>
            </a:r>
            <a:r>
              <a:rPr lang="zh-CN" altLang="en-US" sz="2800" dirty="0" smtClean="0"/>
              <a:t>主要</a:t>
            </a:r>
            <a:r>
              <a:rPr lang="zh-CN" altLang="en-US" sz="2800" dirty="0"/>
              <a:t>用于界定金融机构是否存在操作风险及其</a:t>
            </a:r>
            <a:r>
              <a:rPr lang="zh-CN" altLang="en-US" sz="2800" dirty="0" smtClean="0"/>
              <a:t>严重性。</a:t>
            </a:r>
            <a:r>
              <a:rPr lang="zh-CN" altLang="en-US" sz="2800" dirty="0"/>
              <a:t>在对操作风险</a:t>
            </a:r>
            <a:r>
              <a:rPr lang="zh-CN" altLang="en-US" sz="2800" dirty="0">
                <a:solidFill>
                  <a:srgbClr val="251BF7"/>
                </a:solidFill>
              </a:rPr>
              <a:t>计量精度要求不高的情况下</a:t>
            </a:r>
            <a:r>
              <a:rPr lang="zh-CN" altLang="en-US" sz="2800" dirty="0"/>
              <a:t>，这是一种使用简单、快捷的</a:t>
            </a:r>
            <a:r>
              <a:rPr lang="zh-CN" altLang="en-US" sz="2800" dirty="0" smtClean="0"/>
              <a:t>方法。</a:t>
            </a:r>
            <a:r>
              <a:rPr lang="zh-CN" altLang="en-US" sz="2800" b="1" dirty="0" smtClean="0"/>
              <a:t>定量</a:t>
            </a:r>
            <a:r>
              <a:rPr lang="zh-CN" altLang="en-US" sz="2800" b="1" dirty="0"/>
              <a:t>评估</a:t>
            </a:r>
            <a:r>
              <a:rPr lang="zh-CN" altLang="en-US" sz="2800" dirty="0"/>
              <a:t>主要用于精确测量操作风险的大小，因而通常需要借助数据模型来</a:t>
            </a:r>
            <a:r>
              <a:rPr lang="zh-CN" altLang="en-US" sz="2800" dirty="0">
                <a:solidFill>
                  <a:srgbClr val="251BF7"/>
                </a:solidFill>
              </a:rPr>
              <a:t>对操作风险进行量化计算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金融</a:t>
            </a:r>
            <a:r>
              <a:rPr lang="zh-CN" altLang="en-US" sz="2800" dirty="0"/>
              <a:t>机构操作</a:t>
            </a:r>
            <a:r>
              <a:rPr lang="zh-CN" altLang="en-US" sz="2800" dirty="0" smtClean="0"/>
              <a:t>风险具体的</a:t>
            </a:r>
            <a:r>
              <a:rPr lang="zh-CN" altLang="en-US" sz="2800" b="1" dirty="0" smtClean="0"/>
              <a:t>评估方法</a:t>
            </a:r>
            <a:r>
              <a:rPr lang="zh-CN" altLang="en-US" sz="2800" dirty="0" smtClean="0"/>
              <a:t>，主要</a:t>
            </a:r>
            <a:r>
              <a:rPr lang="zh-CN" altLang="en-US" sz="2800" dirty="0"/>
              <a:t>包括</a:t>
            </a:r>
            <a:r>
              <a:rPr lang="zh-CN" altLang="en-US" sz="2800" dirty="0">
                <a:solidFill>
                  <a:srgbClr val="251BF7"/>
                </a:solidFill>
              </a:rPr>
              <a:t>情景分析法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251BF7"/>
                </a:solidFill>
              </a:rPr>
              <a:t>计分卡法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251BF7"/>
                </a:solidFill>
              </a:rPr>
              <a:t>因果网络</a:t>
            </a:r>
            <a:r>
              <a:rPr lang="zh-CN" altLang="en-US" sz="2800" dirty="0"/>
              <a:t>（贝叶斯决策模型）、</a:t>
            </a:r>
            <a:r>
              <a:rPr lang="zh-CN" altLang="en-US" sz="2800" dirty="0">
                <a:solidFill>
                  <a:srgbClr val="251BF7"/>
                </a:solidFill>
              </a:rPr>
              <a:t>自我评估法</a:t>
            </a:r>
            <a:r>
              <a:rPr lang="zh-CN" altLang="en-US" sz="2800" dirty="0"/>
              <a:t>等。</a:t>
            </a: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784976" cy="540060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zh-CN" altLang="en-US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第四节 操作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风险的的评估、计量、控制与缓</a:t>
                </a:r>
                <a:r>
                  <a:rPr lang="zh-CN" altLang="en-US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释</a:t>
                </a:r>
                <a:endParaRPr lang="en-US" altLang="zh-CN" sz="2800" b="1" dirty="0" smtClean="0"/>
              </a:p>
              <a:p>
                <a:pPr marL="0" indent="0">
                  <a:buNone/>
                </a:pPr>
                <a:endParaRPr lang="en-US" altLang="zh-CN" sz="2800" b="1" dirty="0" smtClean="0"/>
              </a:p>
              <a:p>
                <a:pPr marL="0" indent="0">
                  <a:buNone/>
                </a:pPr>
                <a:r>
                  <a:rPr lang="zh-CN" altLang="en-US" sz="2800" b="1" dirty="0" smtClean="0"/>
                  <a:t>二、操作风险的计量</a:t>
                </a:r>
                <a:r>
                  <a:rPr lang="zh-CN" altLang="en-US" sz="2800" dirty="0" smtClean="0"/>
                  <a:t>    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/>
                  <a:t>   （一）基本指标法</a:t>
                </a:r>
              </a:p>
              <a:p>
                <a:pPr marL="0" indent="0">
                  <a:buNone/>
                </a:pPr>
                <a:r>
                  <a:rPr lang="zh-CN" altLang="en-US" sz="2800" dirty="0" smtClean="0"/>
                  <a:t>    银行</a:t>
                </a:r>
                <a:r>
                  <a:rPr lang="zh-CN" altLang="en-US" sz="2800" dirty="0"/>
                  <a:t>为应对操作风险</a:t>
                </a:r>
                <a:r>
                  <a:rPr lang="zh-CN" altLang="en-US" sz="2800" dirty="0">
                    <a:solidFill>
                      <a:srgbClr val="251BF7"/>
                    </a:solidFill>
                  </a:rPr>
                  <a:t>所需的监管</a:t>
                </a:r>
                <a:r>
                  <a:rPr lang="zh-CN" altLang="en-US" sz="2800" dirty="0" smtClean="0">
                    <a:solidFill>
                      <a:srgbClr val="251BF7"/>
                    </a:solidFill>
                  </a:rPr>
                  <a:t>资本</a:t>
                </a:r>
                <a:r>
                  <a:rPr lang="zh-CN" altLang="en-US" sz="2800" dirty="0">
                    <a:solidFill>
                      <a:srgbClr val="251BF7"/>
                    </a:solidFill>
                  </a:rPr>
                  <a:t>（</a:t>
                </a:r>
                <a:r>
                  <a:rPr lang="en-US" altLang="zh-CN" sz="2800" dirty="0">
                    <a:solidFill>
                      <a:srgbClr val="251BF7"/>
                    </a:solidFill>
                  </a:rPr>
                  <a:t>K</a:t>
                </a:r>
                <a:r>
                  <a:rPr lang="zh-CN" altLang="en-US" sz="2800" dirty="0" smtClean="0">
                    <a:solidFill>
                      <a:srgbClr val="251BF7"/>
                    </a:solidFill>
                  </a:rPr>
                  <a:t>）</a:t>
                </a:r>
                <a:r>
                  <a:rPr lang="zh-CN" altLang="en-US" sz="2800" dirty="0" smtClean="0"/>
                  <a:t>等于</a:t>
                </a:r>
                <a:r>
                  <a:rPr lang="zh-CN" altLang="en-US" sz="2800" dirty="0"/>
                  <a:t>其过去</a:t>
                </a:r>
                <a:r>
                  <a:rPr lang="zh-CN" altLang="en-US" sz="2800" dirty="0">
                    <a:solidFill>
                      <a:srgbClr val="251BF7"/>
                    </a:solidFill>
                  </a:rPr>
                  <a:t>三年总收入（</a:t>
                </a:r>
                <a:r>
                  <a:rPr lang="en-US" altLang="zh-CN" sz="2800" dirty="0">
                    <a:solidFill>
                      <a:srgbClr val="251BF7"/>
                    </a:solidFill>
                  </a:rPr>
                  <a:t>GI</a:t>
                </a:r>
                <a:r>
                  <a:rPr lang="zh-CN" altLang="en-US" sz="2800" dirty="0">
                    <a:solidFill>
                      <a:srgbClr val="251BF7"/>
                    </a:solidFill>
                  </a:rPr>
                  <a:t>）的平均值</a:t>
                </a:r>
                <a:r>
                  <a:rPr lang="zh-CN" altLang="en-US" sz="2800" dirty="0"/>
                  <a:t>乘以</a:t>
                </a:r>
                <a:r>
                  <a:rPr lang="zh-CN" altLang="en-US" sz="2800" dirty="0">
                    <a:solidFill>
                      <a:srgbClr val="251BF7"/>
                    </a:solidFill>
                  </a:rPr>
                  <a:t>一个固定比例系数</a:t>
                </a:r>
                <a:r>
                  <a:rPr lang="en-US" altLang="zh-CN" sz="2800" dirty="0" smtClean="0">
                    <a:solidFill>
                      <a:srgbClr val="251BF7"/>
                    </a:solidFill>
                  </a:rPr>
                  <a:t>α</a:t>
                </a:r>
                <a:r>
                  <a:rPr lang="zh-CN" altLang="en-US" sz="2800" dirty="0" smtClean="0"/>
                  <a:t>，即                                     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/>
                      </a:rPr>
                      <m:t>K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/>
                          </a:rPr>
                          <m:t>GI</m:t>
                        </m:r>
                      </m:e>
                    </m:acc>
                    <m:r>
                      <a:rPr lang="zh-CN" altLang="en-US" sz="2800" i="1" dirty="0">
                        <a:latin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2800" dirty="0"/>
                      <m:t>α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    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 smtClean="0"/>
                  <a:t>    α</a:t>
                </a:r>
                <a:r>
                  <a:rPr lang="zh-CN" altLang="en-US" sz="2800" dirty="0" smtClean="0"/>
                  <a:t>一般为</a:t>
                </a:r>
                <a:r>
                  <a:rPr lang="en-US" altLang="zh-CN" sz="2800" dirty="0" smtClean="0"/>
                  <a:t>15%</a:t>
                </a:r>
                <a:r>
                  <a:rPr lang="zh-CN" altLang="en-US" sz="2800" dirty="0" smtClean="0"/>
                  <a:t>。目前，中国</a:t>
                </a:r>
                <a:r>
                  <a:rPr lang="zh-CN" altLang="en-US" sz="2800" dirty="0"/>
                  <a:t>银保监</a:t>
                </a:r>
                <a:r>
                  <a:rPr lang="zh-CN" altLang="en-US" sz="2800" dirty="0" smtClean="0"/>
                  <a:t>会将</a:t>
                </a:r>
                <a:r>
                  <a:rPr lang="en-US" altLang="zh-CN" sz="2800" dirty="0"/>
                  <a:t>α</a:t>
                </a:r>
                <a:r>
                  <a:rPr lang="zh-CN" altLang="en-US" sz="2800" dirty="0"/>
                  <a:t>设定为</a:t>
                </a:r>
                <a:r>
                  <a:rPr lang="en-US" altLang="zh-CN" sz="2800" dirty="0"/>
                  <a:t>18%</a:t>
                </a:r>
                <a:r>
                  <a:rPr lang="zh-CN" altLang="en-US" sz="2800" dirty="0"/>
                  <a:t>。 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784976" cy="5400600"/>
              </a:xfrm>
              <a:blipFill rotWithShape="1">
                <a:blip r:embed="rId1"/>
                <a:stretch>
                  <a:fillRect l="-1388" t="-2032" r="-2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784976" cy="540060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zh-CN" altLang="en-US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第四节 操作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风险的的评估、计量、控制与缓</a:t>
                </a:r>
                <a:r>
                  <a:rPr lang="zh-CN" altLang="en-US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释</a:t>
                </a:r>
                <a:endParaRPr lang="en-US" altLang="zh-CN" sz="2800" b="1" dirty="0" smtClean="0"/>
              </a:p>
              <a:p>
                <a:pPr marL="0" indent="0">
                  <a:buNone/>
                </a:pPr>
                <a:endParaRPr lang="en-US" altLang="zh-CN" sz="2800" b="1" dirty="0" smtClean="0"/>
              </a:p>
              <a:p>
                <a:pPr marL="0" indent="0">
                  <a:buNone/>
                </a:pPr>
                <a:r>
                  <a:rPr lang="zh-CN" altLang="en-US" sz="2800" b="1" dirty="0" smtClean="0"/>
                  <a:t>二、操作风险的计量</a:t>
                </a:r>
                <a:r>
                  <a:rPr lang="zh-CN" altLang="en-US" sz="2800" dirty="0" smtClean="0"/>
                  <a:t>    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/>
                  <a:t>   </a:t>
                </a:r>
                <a:r>
                  <a:rPr lang="zh-CN" altLang="en-US" sz="2800" dirty="0" smtClean="0"/>
                  <a:t>（</a:t>
                </a:r>
                <a:r>
                  <a:rPr lang="zh-CN" altLang="en-US" sz="2800" dirty="0"/>
                  <a:t>二</a:t>
                </a:r>
                <a:r>
                  <a:rPr lang="zh-CN" altLang="en-US" sz="2800" dirty="0" smtClean="0"/>
                  <a:t>）标准法</a:t>
                </a:r>
                <a:endParaRPr lang="zh-CN" altLang="en-US" sz="2800" dirty="0"/>
              </a:p>
              <a:p>
                <a:pPr marL="0" indent="0">
                  <a:buNone/>
                </a:pPr>
                <a:r>
                  <a:rPr lang="zh-CN" altLang="zh-CN" sz="2800" dirty="0"/>
                  <a:t>标准法将银行业务分为</a:t>
                </a:r>
                <a:r>
                  <a:rPr lang="en-US" altLang="zh-CN" sz="2800" dirty="0">
                    <a:solidFill>
                      <a:srgbClr val="251BF7"/>
                    </a:solidFill>
                  </a:rPr>
                  <a:t>8</a:t>
                </a:r>
                <a:r>
                  <a:rPr lang="zh-CN" altLang="zh-CN" sz="2800" dirty="0">
                    <a:solidFill>
                      <a:srgbClr val="251BF7"/>
                    </a:solidFill>
                  </a:rPr>
                  <a:t>个业务条线</a:t>
                </a:r>
                <a:r>
                  <a:rPr lang="zh-CN" altLang="zh-CN" sz="2800" dirty="0"/>
                  <a:t>，同时为每个业务条线提供特定</a:t>
                </a:r>
                <a:r>
                  <a:rPr lang="zh-CN" altLang="zh-CN" sz="2800" dirty="0" smtClean="0"/>
                  <a:t>系数</a:t>
                </a:r>
                <a:r>
                  <a:rPr lang="el-GR" altLang="zh-CN" sz="2800" b="1" i="1" dirty="0" smtClean="0">
                    <a:solidFill>
                      <a:srgbClr val="251BF7"/>
                    </a:solidFill>
                    <a:latin typeface="+mn-ea"/>
                  </a:rPr>
                  <a:t>β</a:t>
                </a:r>
                <a:r>
                  <a:rPr lang="zh-CN" altLang="en-US" sz="2800" dirty="0" smtClean="0">
                    <a:solidFill>
                      <a:srgbClr val="251BF7"/>
                    </a:solidFill>
                    <a:latin typeface="+mn-ea"/>
                  </a:rPr>
                  <a:t>（见表</a:t>
                </a:r>
                <a:r>
                  <a:rPr lang="en-US" altLang="zh-CN" sz="2800" dirty="0" smtClean="0">
                    <a:solidFill>
                      <a:srgbClr val="251BF7"/>
                    </a:solidFill>
                    <a:latin typeface="+mn-ea"/>
                  </a:rPr>
                  <a:t>6-2</a:t>
                </a:r>
                <a:r>
                  <a:rPr lang="zh-CN" altLang="en-US" sz="2800" dirty="0" smtClean="0">
                    <a:solidFill>
                      <a:srgbClr val="251BF7"/>
                    </a:solidFill>
                    <a:latin typeface="+mn-ea"/>
                  </a:rPr>
                  <a:t>）</a:t>
                </a:r>
                <a:r>
                  <a:rPr lang="zh-CN" altLang="zh-CN" sz="2800" dirty="0" smtClean="0">
                    <a:solidFill>
                      <a:srgbClr val="251BF7"/>
                    </a:solidFill>
                  </a:rPr>
                  <a:t>，</a:t>
                </a:r>
                <a:r>
                  <a:rPr lang="zh-CN" altLang="zh-CN" sz="2800" dirty="0"/>
                  <a:t>以此来处理基本指标法中缺乏风险敏感度的问题</a:t>
                </a:r>
                <a:r>
                  <a:rPr lang="zh-CN" altLang="zh-CN" sz="2800" dirty="0" smtClean="0"/>
                  <a:t>。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zh-CN" sz="2800" dirty="0" smtClean="0"/>
                  <a:t>资本要求</a:t>
                </a:r>
                <a:r>
                  <a:rPr lang="zh-CN" altLang="en-US" sz="2800" dirty="0" smtClean="0"/>
                  <a:t>额的</a:t>
                </a:r>
                <a:r>
                  <a:rPr lang="zh-CN" altLang="zh-CN" sz="2800" dirty="0" smtClean="0"/>
                  <a:t>计量</a:t>
                </a:r>
                <a:r>
                  <a:rPr lang="zh-CN" altLang="zh-CN" sz="2800" dirty="0"/>
                  <a:t>公式为各业务条线的</a:t>
                </a:r>
                <a:r>
                  <a:rPr lang="zh-CN" altLang="zh-CN" sz="2800" u="sng" dirty="0" smtClean="0">
                    <a:solidFill>
                      <a:srgbClr val="251BF7"/>
                    </a:solidFill>
                  </a:rPr>
                  <a:t>总收入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u="sng">
                            <a:solidFill>
                              <a:srgbClr val="251BF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u="sng">
                            <a:solidFill>
                              <a:srgbClr val="251BF7"/>
                            </a:solidFill>
                            <a:latin typeface="Cambria Math"/>
                          </a:rPr>
                          <m:t>GI</m:t>
                        </m:r>
                      </m:e>
                      <m:sub>
                        <m:r>
                          <a:rPr lang="en-US" altLang="zh-CN" sz="2800" i="1" u="sng">
                            <a:solidFill>
                              <a:srgbClr val="251BF7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sz="2800" i="1" u="sng">
                            <a:solidFill>
                              <a:srgbClr val="251BF7"/>
                            </a:solidFill>
                            <a:latin typeface="Cambria Math"/>
                            <a:ea typeface="Cambria Math"/>
                          </a:rPr>
                          <m:t>~8</m:t>
                        </m:r>
                      </m:sub>
                    </m:sSub>
                  </m:oMath>
                </a14:m>
                <a:r>
                  <a:rPr lang="zh-CN" altLang="zh-CN" sz="2800" u="sng" dirty="0">
                    <a:solidFill>
                      <a:srgbClr val="251BF7"/>
                    </a:solidFill>
                  </a:rPr>
                  <a:t>与特定系数</a:t>
                </a:r>
                <a:r>
                  <a:rPr lang="zh-CN" altLang="zh-CN" sz="2800" b="1" i="1" u="sng" dirty="0">
                    <a:solidFill>
                      <a:srgbClr val="251BF7"/>
                    </a:solidFill>
                    <a:latin typeface="+mj-ea"/>
                    <a:ea typeface="+mj-ea"/>
                  </a:rPr>
                  <a:t>β</a:t>
                </a:r>
                <a:r>
                  <a:rPr lang="en-US" altLang="zh-CN" sz="2800" u="sng" baseline="-25000" dirty="0">
                    <a:solidFill>
                      <a:srgbClr val="251BF7"/>
                    </a:solidFill>
                  </a:rPr>
                  <a:t>1</a:t>
                </a:r>
                <a:r>
                  <a:rPr lang="zh-CN" altLang="zh-CN" sz="2800" u="sng" baseline="-25000" dirty="0">
                    <a:solidFill>
                      <a:srgbClr val="251BF7"/>
                    </a:solidFill>
                  </a:rPr>
                  <a:t>～</a:t>
                </a:r>
                <a:r>
                  <a:rPr lang="en-US" altLang="zh-CN" sz="2800" u="sng" baseline="-25000" dirty="0" smtClean="0">
                    <a:solidFill>
                      <a:srgbClr val="251BF7"/>
                    </a:solidFill>
                  </a:rPr>
                  <a:t>8</a:t>
                </a:r>
                <a:r>
                  <a:rPr lang="zh-CN" altLang="en-US" sz="2800" u="sng" dirty="0" smtClean="0">
                    <a:solidFill>
                      <a:srgbClr val="251BF7"/>
                    </a:solidFill>
                  </a:rPr>
                  <a:t>乘积的</a:t>
                </a:r>
                <a:r>
                  <a:rPr lang="zh-CN" altLang="zh-CN" sz="2800" u="sng" dirty="0" smtClean="0">
                    <a:solidFill>
                      <a:srgbClr val="251BF7"/>
                    </a:solidFill>
                  </a:rPr>
                  <a:t>加权平均值</a:t>
                </a:r>
                <a:r>
                  <a:rPr lang="zh-CN" altLang="zh-CN" sz="2800" dirty="0"/>
                  <a:t>，</a:t>
                </a:r>
                <a:r>
                  <a:rPr lang="zh-CN" altLang="zh-CN" sz="2800" dirty="0" smtClean="0"/>
                  <a:t>即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                       K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pos m:val="top"/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GI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~8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1~8</m:t>
                                </m:r>
                              </m:sub>
                            </m:sSub>
                          </m:e>
                        </m:bar>
                      </m:e>
                    </m:nary>
                  </m:oMath>
                </a14:m>
                <a:r>
                  <a:rPr lang="zh-CN" altLang="en-US" sz="2800" dirty="0" smtClean="0"/>
                  <a:t> 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784976" cy="5400600"/>
              </a:xfrm>
              <a:blipFill rotWithShape="1">
                <a:blip r:embed="rId1"/>
                <a:stretch>
                  <a:fillRect l="-1388" t="-2032" r="-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第六章 操作风险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学习目标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1.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重点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掌握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操作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风险的概念；操作风险管理的过程；操作风险的识别；操作风险的评估和计量；操作风险的控制与缓释；操作风险的监测；操作风险报告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2.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掌握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操作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风险的几大特征：内生性、广泛性、长期性、非对称性、易发性。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3.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了解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操作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风险的分类；操作风险管理的原则。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第四节 操作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风险的的评估、计量、控制与缓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释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二、操作风险的计量</a:t>
            </a:r>
            <a:r>
              <a:rPr lang="zh-CN" altLang="en-US" sz="2800" dirty="0" smtClean="0"/>
              <a:t>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  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三</a:t>
            </a:r>
            <a:r>
              <a:rPr lang="zh-CN" altLang="en-US" sz="2800" dirty="0" smtClean="0"/>
              <a:t>）高级计量法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  <a:r>
              <a:rPr lang="zh-CN" altLang="zh-CN" sz="2800" dirty="0" smtClean="0"/>
              <a:t>高级</a:t>
            </a:r>
            <a:r>
              <a:rPr lang="zh-CN" altLang="zh-CN" sz="2800" dirty="0"/>
              <a:t>计量</a:t>
            </a:r>
            <a:r>
              <a:rPr lang="zh-CN" altLang="zh-CN" sz="2800" dirty="0" smtClean="0"/>
              <a:t>法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银行使用自己的</a:t>
            </a:r>
            <a:r>
              <a:rPr lang="zh-CN" altLang="zh-CN" sz="2800" dirty="0">
                <a:solidFill>
                  <a:srgbClr val="251BF7"/>
                </a:solidFill>
              </a:rPr>
              <a:t>内部模型</a:t>
            </a:r>
            <a:r>
              <a:rPr lang="zh-CN" altLang="zh-CN" sz="2800" dirty="0"/>
              <a:t>，估计</a:t>
            </a:r>
            <a:r>
              <a:rPr lang="zh-CN" altLang="zh-CN" sz="2800" dirty="0">
                <a:solidFill>
                  <a:srgbClr val="251BF7"/>
                </a:solidFill>
              </a:rPr>
              <a:t>预期损失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251BF7"/>
                </a:solidFill>
              </a:rPr>
              <a:t>非预期损失</a:t>
            </a:r>
            <a:r>
              <a:rPr lang="zh-CN" altLang="zh-CN" sz="2800" dirty="0"/>
              <a:t>，从而</a:t>
            </a:r>
            <a:r>
              <a:rPr lang="zh-CN" altLang="zh-CN" sz="2800" dirty="0">
                <a:solidFill>
                  <a:srgbClr val="251BF7"/>
                </a:solidFill>
              </a:rPr>
              <a:t>获得操作风险资本要求</a:t>
            </a:r>
            <a:r>
              <a:rPr lang="zh-CN" altLang="zh-CN" sz="2800" dirty="0"/>
              <a:t>的一种方法。目前银行主要采用</a:t>
            </a:r>
            <a:r>
              <a:rPr lang="zh-CN" altLang="zh-CN" sz="2800" b="1" dirty="0"/>
              <a:t>损失分布法</a:t>
            </a:r>
            <a:r>
              <a:rPr lang="zh-CN" altLang="zh-CN" sz="2800" dirty="0"/>
              <a:t>、</a:t>
            </a:r>
            <a:r>
              <a:rPr lang="zh-CN" altLang="zh-CN" sz="2800" b="1" dirty="0"/>
              <a:t>内部计量法</a:t>
            </a:r>
            <a:r>
              <a:rPr lang="zh-CN" altLang="zh-CN" sz="2800" dirty="0"/>
              <a:t>和</a:t>
            </a:r>
            <a:r>
              <a:rPr lang="zh-CN" altLang="zh-CN" sz="2800" b="1" dirty="0"/>
              <a:t>计分卡法</a:t>
            </a:r>
            <a:r>
              <a:rPr lang="zh-CN" altLang="zh-CN" sz="2800" dirty="0"/>
              <a:t>三种计量方法。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损失</a:t>
            </a:r>
            <a:r>
              <a:rPr lang="zh-CN" altLang="zh-CN" sz="2800" b="1" dirty="0"/>
              <a:t>分布法</a:t>
            </a:r>
            <a:r>
              <a:rPr lang="zh-CN" altLang="zh-CN" sz="2800" dirty="0"/>
              <a:t>计量操作风险</a:t>
            </a:r>
            <a:r>
              <a:rPr lang="zh-CN" altLang="zh-CN" sz="2800" dirty="0" smtClean="0"/>
              <a:t>资本</a:t>
            </a:r>
            <a:r>
              <a:rPr lang="zh-CN" altLang="en-US" sz="2800" dirty="0" smtClean="0"/>
              <a:t>，是</a:t>
            </a:r>
            <a:r>
              <a:rPr lang="zh-CN" altLang="zh-CN" sz="2800" dirty="0" smtClean="0"/>
              <a:t>先</a:t>
            </a:r>
            <a:r>
              <a:rPr lang="zh-CN" altLang="zh-CN" sz="2800" dirty="0"/>
              <a:t>根据历史数据拟合出损失发生的</a:t>
            </a:r>
            <a:r>
              <a:rPr lang="zh-CN" altLang="zh-CN" sz="2800" dirty="0">
                <a:solidFill>
                  <a:srgbClr val="251BF7"/>
                </a:solidFill>
              </a:rPr>
              <a:t>频率</a:t>
            </a:r>
            <a:r>
              <a:rPr lang="zh-CN" altLang="zh-CN" sz="2800" dirty="0"/>
              <a:t>和损失</a:t>
            </a:r>
            <a:r>
              <a:rPr lang="zh-CN" altLang="zh-CN" sz="2800" dirty="0">
                <a:solidFill>
                  <a:srgbClr val="251BF7"/>
                </a:solidFill>
              </a:rPr>
              <a:t>强度</a:t>
            </a:r>
            <a:r>
              <a:rPr lang="zh-CN" altLang="zh-CN" sz="2800" dirty="0"/>
              <a:t>的</a:t>
            </a:r>
            <a:r>
              <a:rPr lang="zh-CN" altLang="zh-CN" sz="2800" dirty="0">
                <a:solidFill>
                  <a:srgbClr val="251BF7"/>
                </a:solidFill>
              </a:rPr>
              <a:t>分布函数</a:t>
            </a:r>
            <a:r>
              <a:rPr lang="zh-CN" altLang="zh-CN" sz="2800" dirty="0"/>
              <a:t>，然后通过</a:t>
            </a:r>
            <a:r>
              <a:rPr lang="zh-CN" altLang="zh-CN" sz="2800" dirty="0">
                <a:solidFill>
                  <a:srgbClr val="251BF7"/>
                </a:solidFill>
              </a:rPr>
              <a:t>蒙特卡罗的方法模拟出年度损失分布</a:t>
            </a:r>
            <a:r>
              <a:rPr lang="zh-CN" altLang="zh-CN" sz="2800" dirty="0"/>
              <a:t>，最后根据年度损失分布计量出所需的</a:t>
            </a:r>
            <a:r>
              <a:rPr lang="zh-CN" altLang="zh-CN" sz="2800" dirty="0">
                <a:solidFill>
                  <a:srgbClr val="251BF7"/>
                </a:solidFill>
              </a:rPr>
              <a:t>操作风险资本要求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b="1" dirty="0" smtClean="0"/>
              <a:t>2.</a:t>
            </a:r>
            <a:r>
              <a:rPr lang="zh-CN" altLang="zh-CN" sz="2800" b="1" dirty="0"/>
              <a:t>内部计量</a:t>
            </a:r>
            <a:r>
              <a:rPr lang="zh-CN" altLang="zh-CN" sz="2800" b="1" dirty="0" smtClean="0"/>
              <a:t>法</a:t>
            </a:r>
            <a:r>
              <a:rPr lang="zh-CN" altLang="zh-CN" sz="2800" dirty="0" smtClean="0"/>
              <a:t>根据</a:t>
            </a:r>
            <a:r>
              <a:rPr lang="zh-CN" altLang="zh-CN" sz="2800" dirty="0"/>
              <a:t>非预期损失与预期损失</a:t>
            </a:r>
            <a:r>
              <a:rPr lang="zh-CN" altLang="zh-CN" sz="2800" dirty="0">
                <a:solidFill>
                  <a:srgbClr val="251BF7"/>
                </a:solidFill>
              </a:rPr>
              <a:t>之间的系数</a:t>
            </a:r>
            <a:r>
              <a:rPr lang="zh-CN" altLang="zh-CN" sz="2800" dirty="0"/>
              <a:t>，</a:t>
            </a:r>
            <a:r>
              <a:rPr lang="zh-CN" altLang="zh-CN" sz="2800" dirty="0">
                <a:solidFill>
                  <a:srgbClr val="251BF7"/>
                </a:solidFill>
              </a:rPr>
              <a:t>通过估算出预期损失而得到非预期</a:t>
            </a:r>
            <a:r>
              <a:rPr lang="zh-CN" altLang="zh-CN" sz="2800" dirty="0" smtClean="0">
                <a:solidFill>
                  <a:srgbClr val="251BF7"/>
                </a:solidFill>
              </a:rPr>
              <a:t>损失</a:t>
            </a:r>
            <a:r>
              <a:rPr lang="zh-CN" altLang="en-US" sz="2800" dirty="0"/>
              <a:t>。</a:t>
            </a:r>
            <a:r>
              <a:rPr lang="zh-CN" altLang="zh-CN" sz="2800" dirty="0" smtClean="0"/>
              <a:t>最大</a:t>
            </a:r>
            <a:r>
              <a:rPr lang="zh-CN" altLang="zh-CN" sz="2800" dirty="0"/>
              <a:t>的优势</a:t>
            </a:r>
            <a:r>
              <a:rPr lang="zh-CN" altLang="zh-CN" sz="2800" dirty="0" smtClean="0"/>
              <a:t>在于银行使用</a:t>
            </a:r>
            <a:r>
              <a:rPr lang="zh-CN" altLang="zh-CN" sz="2800" dirty="0"/>
              <a:t>自身的损失数据来计量监管资本要求</a:t>
            </a:r>
            <a:r>
              <a:rPr lang="zh-CN" altLang="zh-CN" sz="2800" dirty="0" smtClean="0"/>
              <a:t>，资本</a:t>
            </a:r>
            <a:r>
              <a:rPr lang="zh-CN" altLang="en-US" sz="2800" dirty="0" smtClean="0"/>
              <a:t>额</a:t>
            </a:r>
            <a:r>
              <a:rPr lang="zh-CN" altLang="zh-CN" sz="2800" dirty="0" smtClean="0"/>
              <a:t>的大小</a:t>
            </a:r>
            <a:r>
              <a:rPr lang="zh-CN" altLang="en-US" sz="2800" dirty="0"/>
              <a:t>会</a:t>
            </a:r>
            <a:r>
              <a:rPr lang="zh-CN" altLang="zh-CN" sz="2800" dirty="0" smtClean="0"/>
              <a:t>随</a:t>
            </a:r>
            <a:r>
              <a:rPr lang="zh-CN" altLang="zh-CN" sz="2800" dirty="0"/>
              <a:t>银行操作风险管理和损失</a:t>
            </a:r>
            <a:r>
              <a:rPr lang="zh-CN" altLang="zh-CN" sz="2800" dirty="0" smtClean="0"/>
              <a:t>特征</a:t>
            </a:r>
            <a:r>
              <a:rPr lang="zh-CN" altLang="en-US" sz="2800" dirty="0"/>
              <a:t>而</a:t>
            </a:r>
            <a:r>
              <a:rPr lang="zh-CN" altLang="en-US" sz="2800" dirty="0" smtClean="0"/>
              <a:t>变动。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计分卡法</a:t>
            </a:r>
            <a:r>
              <a:rPr lang="zh-CN" altLang="en-US" sz="2800" dirty="0" smtClean="0"/>
              <a:t>是设定损失事件的风险指标，然后通过调查和邀请</a:t>
            </a:r>
            <a:r>
              <a:rPr lang="zh-CN" altLang="en-US" sz="2800" dirty="0">
                <a:solidFill>
                  <a:srgbClr val="251BF7"/>
                </a:solidFill>
              </a:rPr>
              <a:t>专家就损失</a:t>
            </a:r>
            <a:r>
              <a:rPr lang="zh-CN" altLang="en-US" sz="2800" dirty="0" smtClean="0">
                <a:solidFill>
                  <a:srgbClr val="251BF7"/>
                </a:solidFill>
              </a:rPr>
              <a:t>比率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251BF7"/>
                </a:solidFill>
              </a:rPr>
              <a:t>损失发生的可能性</a:t>
            </a:r>
            <a:r>
              <a:rPr lang="zh-CN" altLang="en-US" sz="2800" dirty="0" smtClean="0"/>
              <a:t>进行评估和打分。有了风险指标、损失比率和损失可能性，就可以</a:t>
            </a:r>
            <a:r>
              <a:rPr lang="zh-CN" altLang="en-US" sz="2800" dirty="0" smtClean="0">
                <a:solidFill>
                  <a:srgbClr val="251BF7"/>
                </a:solidFill>
              </a:rPr>
              <a:t>计算出损失风险额</a:t>
            </a:r>
            <a:r>
              <a:rPr lang="zh-CN" altLang="en-US" sz="2800" dirty="0" smtClean="0"/>
              <a:t>的大小。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第四节 操作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风险的的评估、计量、控制与缓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释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三、操作风险的控制与缓释</a:t>
            </a:r>
            <a:r>
              <a:rPr lang="zh-CN" altLang="en-US" sz="2800" dirty="0" smtClean="0"/>
              <a:t>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  </a:t>
            </a:r>
            <a:r>
              <a:rPr lang="zh-CN" altLang="zh-CN" sz="2800" b="1" dirty="0"/>
              <a:t>（一）基本思路</a:t>
            </a:r>
            <a:endParaRPr lang="zh-CN" altLang="zh-CN" sz="2800" b="1" dirty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指金融机构</a:t>
            </a:r>
            <a:r>
              <a:rPr lang="zh-CN" altLang="zh-CN" sz="2800" dirty="0">
                <a:solidFill>
                  <a:srgbClr val="251BF7"/>
                </a:solidFill>
              </a:rPr>
              <a:t>通过风险控制措施来降低损失事件的发生频率或影响</a:t>
            </a:r>
            <a:r>
              <a:rPr lang="zh-CN" altLang="zh-CN" sz="2800" dirty="0" smtClean="0">
                <a:solidFill>
                  <a:srgbClr val="251BF7"/>
                </a:solidFill>
              </a:rPr>
              <a:t>程度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金融</a:t>
            </a:r>
            <a:r>
              <a:rPr lang="zh-CN" altLang="zh-CN" sz="2800" dirty="0"/>
              <a:t>机构进行操作风险缓释</a:t>
            </a:r>
            <a:r>
              <a:rPr lang="zh-CN" altLang="zh-CN" sz="2800" dirty="0" smtClean="0"/>
              <a:t>，是通过</a:t>
            </a:r>
            <a:r>
              <a:rPr lang="zh-CN" altLang="zh-CN" sz="2800" dirty="0"/>
              <a:t>采取</a:t>
            </a:r>
            <a:r>
              <a:rPr lang="zh-CN" altLang="zh-CN" sz="2800" dirty="0">
                <a:solidFill>
                  <a:srgbClr val="251BF7"/>
                </a:solidFill>
              </a:rPr>
              <a:t>业务外包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rgbClr val="251BF7"/>
                </a:solidFill>
              </a:rPr>
              <a:t>保险</a:t>
            </a:r>
            <a:r>
              <a:rPr lang="zh-CN" altLang="zh-CN" sz="2800" dirty="0"/>
              <a:t>等系列缓释工具，对操作风险进行</a:t>
            </a:r>
            <a:r>
              <a:rPr lang="zh-CN" altLang="zh-CN" sz="2800" dirty="0">
                <a:solidFill>
                  <a:srgbClr val="251BF7"/>
                </a:solidFill>
              </a:rPr>
              <a:t>转移、分散、规避</a:t>
            </a:r>
            <a:r>
              <a:rPr lang="zh-CN" altLang="zh-CN" sz="2800" dirty="0"/>
              <a:t>，降低操作风险带给金融机构的损失和影响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第四节 操作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风险的的评估、计量、控制与缓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释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三、操作风险的控制与缓释</a:t>
            </a:r>
            <a:r>
              <a:rPr lang="zh-CN" altLang="en-US" sz="2800" dirty="0" smtClean="0"/>
              <a:t>    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   </a:t>
            </a:r>
            <a:r>
              <a:rPr lang="zh-CN" altLang="zh-CN" sz="2800" b="1" dirty="0" smtClean="0"/>
              <a:t>（</a:t>
            </a:r>
            <a:r>
              <a:rPr lang="zh-CN" altLang="en-US" sz="2800" b="1" dirty="0" smtClean="0"/>
              <a:t>二</a:t>
            </a:r>
            <a:r>
              <a:rPr lang="zh-CN" altLang="zh-CN" sz="2800" b="1" dirty="0" smtClean="0"/>
              <a:t>）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主要措施</a:t>
            </a:r>
            <a:r>
              <a:rPr lang="en-US" altLang="zh-CN" sz="2800" b="1" dirty="0" smtClean="0"/>
              <a:t>   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  </a:t>
            </a:r>
            <a:r>
              <a:rPr lang="zh-CN" altLang="zh-CN" sz="2800" dirty="0" smtClean="0"/>
              <a:t>措施</a:t>
            </a:r>
            <a:r>
              <a:rPr lang="zh-CN" altLang="zh-CN" sz="2800" dirty="0"/>
              <a:t>主要包括</a:t>
            </a:r>
            <a:r>
              <a:rPr lang="zh-CN" altLang="zh-CN" sz="2800" u="sng" dirty="0">
                <a:solidFill>
                  <a:srgbClr val="251BF7"/>
                </a:solidFill>
              </a:rPr>
              <a:t>内部控制</a:t>
            </a:r>
            <a:r>
              <a:rPr lang="zh-CN" altLang="zh-CN" sz="2800" dirty="0"/>
              <a:t>、</a:t>
            </a:r>
            <a:r>
              <a:rPr lang="zh-CN" altLang="zh-CN" sz="2800" u="sng" dirty="0">
                <a:solidFill>
                  <a:srgbClr val="251BF7"/>
                </a:solidFill>
              </a:rPr>
              <a:t>流程系统控制</a:t>
            </a:r>
            <a:r>
              <a:rPr lang="zh-CN" altLang="zh-CN" sz="2800" dirty="0"/>
              <a:t>、</a:t>
            </a:r>
            <a:r>
              <a:rPr lang="zh-CN" altLang="zh-CN" sz="2800" u="sng" dirty="0">
                <a:solidFill>
                  <a:srgbClr val="251BF7"/>
                </a:solidFill>
              </a:rPr>
              <a:t>人员管理</a:t>
            </a:r>
            <a:r>
              <a:rPr lang="zh-CN" altLang="zh-CN" sz="2800" dirty="0"/>
              <a:t>、</a:t>
            </a:r>
            <a:r>
              <a:rPr lang="zh-CN" altLang="zh-CN" sz="2800" u="sng" dirty="0">
                <a:solidFill>
                  <a:srgbClr val="251BF7"/>
                </a:solidFill>
              </a:rPr>
              <a:t>保险</a:t>
            </a:r>
            <a:r>
              <a:rPr lang="zh-CN" altLang="zh-CN" sz="2800" dirty="0"/>
              <a:t>、</a:t>
            </a:r>
            <a:r>
              <a:rPr lang="zh-CN" altLang="zh-CN" sz="2800" u="sng" dirty="0">
                <a:solidFill>
                  <a:srgbClr val="251BF7"/>
                </a:solidFill>
              </a:rPr>
              <a:t>业务外包</a:t>
            </a:r>
            <a:r>
              <a:rPr lang="zh-CN" altLang="zh-CN" sz="2800" dirty="0"/>
              <a:t>和</a:t>
            </a:r>
            <a:r>
              <a:rPr lang="zh-CN" altLang="zh-CN" sz="2800" u="sng" dirty="0">
                <a:solidFill>
                  <a:srgbClr val="251BF7"/>
                </a:solidFill>
              </a:rPr>
              <a:t>业务持续性管理</a:t>
            </a:r>
            <a:r>
              <a:rPr lang="zh-CN" altLang="zh-CN" sz="2800" dirty="0"/>
              <a:t>等六类。 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第五节 操作风险监测与操作风险报告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一、操作风险的监测</a:t>
            </a:r>
            <a:r>
              <a:rPr lang="zh-CN" altLang="en-US" sz="2800" dirty="0" smtClean="0"/>
              <a:t>    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   </a:t>
            </a:r>
            <a:r>
              <a:rPr lang="zh-CN" altLang="zh-CN" sz="2800" b="1" dirty="0" smtClean="0"/>
              <a:t>（</a:t>
            </a:r>
            <a:r>
              <a:rPr lang="zh-CN" altLang="en-US" sz="2800" b="1" dirty="0" smtClean="0"/>
              <a:t>一</a:t>
            </a:r>
            <a:r>
              <a:rPr lang="zh-CN" altLang="zh-CN" sz="2800" b="1" dirty="0" smtClean="0"/>
              <a:t>）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技术监测</a:t>
            </a:r>
            <a:r>
              <a:rPr lang="en-US" altLang="zh-CN" sz="2800" b="1" dirty="0" smtClean="0"/>
              <a:t>   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国有</a:t>
            </a:r>
            <a:r>
              <a:rPr lang="zh-CN" altLang="zh-CN" sz="2800" dirty="0"/>
              <a:t>控股商业银行</a:t>
            </a:r>
            <a:r>
              <a:rPr lang="zh-CN" altLang="zh-CN" sz="2800" dirty="0" smtClean="0"/>
              <a:t>普遍</a:t>
            </a:r>
            <a:r>
              <a:rPr lang="zh-CN" altLang="en-US" sz="2800" dirty="0" smtClean="0"/>
              <a:t>采用</a:t>
            </a:r>
            <a:r>
              <a:rPr lang="en-US" altLang="zh-CN" sz="2800" dirty="0" smtClean="0">
                <a:solidFill>
                  <a:srgbClr val="251BF7"/>
                </a:solidFill>
              </a:rPr>
              <a:t>IT</a:t>
            </a:r>
            <a:r>
              <a:rPr lang="zh-CN" altLang="en-US" sz="2800" dirty="0" smtClean="0">
                <a:solidFill>
                  <a:srgbClr val="251BF7"/>
                </a:solidFill>
              </a:rPr>
              <a:t>技术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建立</a:t>
            </a:r>
            <a:r>
              <a:rPr lang="zh-CN" altLang="zh-CN" sz="2800" dirty="0"/>
              <a:t>了如</a:t>
            </a:r>
            <a:r>
              <a:rPr lang="zh-CN" altLang="zh-CN" sz="2800" u="sng" dirty="0">
                <a:solidFill>
                  <a:srgbClr val="251BF7"/>
                </a:solidFill>
              </a:rPr>
              <a:t>营运稽核</a:t>
            </a:r>
            <a:r>
              <a:rPr lang="zh-CN" altLang="zh-CN" sz="2800" dirty="0"/>
              <a:t>、</a:t>
            </a:r>
            <a:r>
              <a:rPr lang="zh-CN" altLang="zh-CN" sz="2800" u="sng" dirty="0">
                <a:solidFill>
                  <a:srgbClr val="251BF7"/>
                </a:solidFill>
              </a:rPr>
              <a:t>柜面风险监测</a:t>
            </a:r>
            <a:r>
              <a:rPr lang="zh-CN" altLang="zh-CN" sz="2800" dirty="0"/>
              <a:t>、</a:t>
            </a:r>
            <a:r>
              <a:rPr lang="zh-CN" altLang="zh-CN" sz="2800" u="sng" dirty="0">
                <a:solidFill>
                  <a:srgbClr val="251BF7"/>
                </a:solidFill>
              </a:rPr>
              <a:t>电子银行风险监测</a:t>
            </a:r>
            <a:r>
              <a:rPr lang="zh-CN" altLang="zh-CN" sz="2800" dirty="0"/>
              <a:t>、</a:t>
            </a:r>
            <a:r>
              <a:rPr lang="zh-CN" altLang="zh-CN" sz="2800" u="sng" dirty="0">
                <a:solidFill>
                  <a:srgbClr val="251BF7"/>
                </a:solidFill>
              </a:rPr>
              <a:t>信用卡欺诈侦测</a:t>
            </a:r>
            <a:r>
              <a:rPr lang="zh-CN" altLang="zh-CN" sz="2800" dirty="0"/>
              <a:t>、</a:t>
            </a:r>
            <a:r>
              <a:rPr lang="zh-CN" altLang="zh-CN" sz="2800" u="sng" dirty="0">
                <a:solidFill>
                  <a:srgbClr val="251BF7"/>
                </a:solidFill>
              </a:rPr>
              <a:t>授信业务风险监测</a:t>
            </a:r>
            <a:r>
              <a:rPr lang="zh-CN" altLang="zh-CN" sz="2800" dirty="0"/>
              <a:t>等一系列监测系统，充分运用技术监测手段对操作风险进行有效监测和预警，取得了良好效果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第五节 操作风险监测与操作风险报告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一、操作风险的监测</a:t>
            </a:r>
            <a:r>
              <a:rPr lang="zh-CN" altLang="en-US" sz="2800" dirty="0" smtClean="0"/>
              <a:t>    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   </a:t>
            </a:r>
            <a:r>
              <a:rPr lang="zh-CN" altLang="zh-CN" sz="2800" b="1" dirty="0" smtClean="0"/>
              <a:t>（</a:t>
            </a:r>
            <a:r>
              <a:rPr lang="zh-CN" altLang="en-US" sz="2800" b="1" dirty="0" smtClean="0"/>
              <a:t>二</a:t>
            </a:r>
            <a:r>
              <a:rPr lang="zh-CN" altLang="zh-CN" sz="2800" b="1" dirty="0" smtClean="0"/>
              <a:t>）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人工监测</a:t>
            </a:r>
            <a:r>
              <a:rPr lang="en-US" altLang="zh-CN" sz="2800" b="1" dirty="0" smtClean="0"/>
              <a:t>   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zh-CN" sz="2800" dirty="0"/>
              <a:t>主要方式：</a:t>
            </a:r>
            <a:r>
              <a:rPr lang="zh-CN" altLang="zh-CN" sz="2800" dirty="0">
                <a:solidFill>
                  <a:srgbClr val="251BF7"/>
                </a:solidFill>
              </a:rPr>
              <a:t>一是现场监测</a:t>
            </a:r>
            <a:r>
              <a:rPr lang="zh-CN" altLang="zh-CN" sz="2800" dirty="0"/>
              <a:t>，指监测检查人员进驻被查单位现场，通过盘点、对账、复核、观察询问等方式现场取证，与监测检查标准比对，发现问题。</a:t>
            </a:r>
            <a:r>
              <a:rPr lang="zh-CN" altLang="zh-CN" sz="2800" dirty="0">
                <a:solidFill>
                  <a:srgbClr val="251BF7"/>
                </a:solidFill>
              </a:rPr>
              <a:t>二是非现场监测</a:t>
            </a:r>
            <a:r>
              <a:rPr lang="zh-CN" altLang="zh-CN" sz="2800" dirty="0"/>
              <a:t>，指监测检查人员利用系统、监控录像等技术手段，或者调取被检查机构相关文档，通过调看、计算、比较、分析，发现问题或为现场监测检查查找</a:t>
            </a:r>
            <a:r>
              <a:rPr lang="zh-CN" altLang="zh-CN" sz="2800" dirty="0" smtClean="0"/>
              <a:t>线索。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第五节 操作风险监测与操作风险报告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二、操作风险报告</a:t>
            </a:r>
            <a:r>
              <a:rPr lang="zh-CN" altLang="en-US" sz="2800" dirty="0" smtClean="0"/>
              <a:t>    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   </a:t>
            </a:r>
            <a:r>
              <a:rPr lang="zh-CN" altLang="zh-CN" sz="2800" b="1" dirty="0" smtClean="0"/>
              <a:t>（</a:t>
            </a:r>
            <a:r>
              <a:rPr lang="zh-CN" altLang="en-US" sz="2800" b="1" dirty="0" smtClean="0"/>
              <a:t>一</a:t>
            </a:r>
            <a:r>
              <a:rPr lang="zh-CN" altLang="zh-CN" sz="2800" b="1" dirty="0" smtClean="0"/>
              <a:t>）</a:t>
            </a:r>
            <a:r>
              <a:rPr lang="en-US" altLang="zh-CN" sz="2800" b="1" dirty="0" smtClean="0"/>
              <a:t> </a:t>
            </a:r>
            <a:r>
              <a:rPr lang="zh-CN" altLang="en-US" sz="2800" b="1" dirty="0"/>
              <a:t>操作风险</a:t>
            </a:r>
            <a:r>
              <a:rPr lang="zh-CN" altLang="en-US" sz="2800" b="1" dirty="0" smtClean="0"/>
              <a:t>报告的作用</a:t>
            </a:r>
            <a:r>
              <a:rPr lang="en-US" altLang="zh-CN" sz="2800" b="1" dirty="0" smtClean="0"/>
              <a:t>   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dirty="0" smtClean="0"/>
              <a:t>    1</a:t>
            </a:r>
            <a:r>
              <a:rPr lang="en-US" altLang="zh-CN" sz="2800" dirty="0"/>
              <a:t>. </a:t>
            </a:r>
            <a:r>
              <a:rPr lang="zh-CN" altLang="zh-CN" sz="2800" dirty="0"/>
              <a:t>能够形成通畅的</a:t>
            </a:r>
            <a:r>
              <a:rPr lang="zh-CN" altLang="zh-CN" sz="2800" dirty="0" smtClean="0">
                <a:solidFill>
                  <a:srgbClr val="251BF7"/>
                </a:solidFill>
              </a:rPr>
              <a:t>信息流</a:t>
            </a:r>
            <a:endParaRPr lang="zh-CN" altLang="zh-CN" sz="2800" dirty="0">
              <a:solidFill>
                <a:srgbClr val="251BF7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    2</a:t>
            </a:r>
            <a:r>
              <a:rPr lang="en-US" altLang="zh-CN" sz="2800" dirty="0"/>
              <a:t>. </a:t>
            </a:r>
            <a:r>
              <a:rPr lang="zh-CN" altLang="zh-CN" sz="2800" dirty="0"/>
              <a:t>能够提供有效的</a:t>
            </a:r>
            <a:r>
              <a:rPr lang="zh-CN" altLang="zh-CN" sz="2800" dirty="0">
                <a:solidFill>
                  <a:srgbClr val="251BF7"/>
                </a:solidFill>
              </a:rPr>
              <a:t>决策支持</a:t>
            </a:r>
            <a:endParaRPr lang="zh-CN" altLang="zh-CN" sz="2800" dirty="0">
              <a:solidFill>
                <a:srgbClr val="251BF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3</a:t>
            </a:r>
            <a:r>
              <a:rPr lang="en-US" altLang="zh-CN" sz="2800" dirty="0"/>
              <a:t>. </a:t>
            </a:r>
            <a:r>
              <a:rPr lang="zh-CN" altLang="zh-CN" sz="2800" dirty="0"/>
              <a:t>能够</a:t>
            </a:r>
            <a:r>
              <a:rPr lang="zh-CN" altLang="zh-CN" sz="2800" dirty="0">
                <a:solidFill>
                  <a:srgbClr val="251BF7"/>
                </a:solidFill>
              </a:rPr>
              <a:t>满足监管机构的要求</a:t>
            </a:r>
            <a:endParaRPr lang="en-US" altLang="zh-CN" sz="2800" dirty="0" smtClean="0">
              <a:solidFill>
                <a:srgbClr val="251BF7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第五节 操作风险监测与操作风险报告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二、操作风险报告</a:t>
            </a:r>
            <a:r>
              <a:rPr lang="zh-CN" altLang="en-US" sz="2800" dirty="0" smtClean="0"/>
              <a:t>    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   </a:t>
            </a:r>
            <a:r>
              <a:rPr lang="zh-CN" altLang="zh-CN" sz="2800" b="1" dirty="0" smtClean="0"/>
              <a:t>（</a:t>
            </a:r>
            <a:r>
              <a:rPr lang="zh-CN" altLang="en-US" sz="2800" b="1" dirty="0" smtClean="0"/>
              <a:t>二</a:t>
            </a:r>
            <a:r>
              <a:rPr lang="zh-CN" altLang="zh-CN" sz="2800" b="1" dirty="0" smtClean="0"/>
              <a:t>）</a:t>
            </a:r>
            <a:r>
              <a:rPr lang="en-US" altLang="zh-CN" sz="2800" b="1" dirty="0" smtClean="0"/>
              <a:t> </a:t>
            </a:r>
            <a:r>
              <a:rPr lang="zh-CN" altLang="en-US" sz="2800" b="1" dirty="0"/>
              <a:t>操作风险</a:t>
            </a:r>
            <a:r>
              <a:rPr lang="zh-CN" altLang="en-US" sz="2800" b="1" dirty="0" smtClean="0"/>
              <a:t>报告的内容</a:t>
            </a:r>
            <a:r>
              <a:rPr lang="en-US" altLang="zh-CN" sz="2800" b="1" dirty="0" smtClean="0"/>
              <a:t>   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操作</a:t>
            </a:r>
            <a:r>
              <a:rPr lang="zh-CN" altLang="zh-CN" sz="2800" dirty="0"/>
              <a:t>风险报告应当包括以下</a:t>
            </a:r>
            <a:r>
              <a:rPr lang="zh-CN" altLang="zh-CN" sz="2800" dirty="0">
                <a:solidFill>
                  <a:srgbClr val="251BF7"/>
                </a:solidFill>
              </a:rPr>
              <a:t>七个方面</a:t>
            </a:r>
            <a:r>
              <a:rPr lang="zh-CN" altLang="zh-CN" sz="2800" dirty="0"/>
              <a:t>的内容：</a:t>
            </a:r>
            <a:r>
              <a:rPr lang="zh-CN" altLang="zh-CN" sz="2800" u="sng" dirty="0"/>
              <a:t>风险评估结果、损失事件、风险诱因、关键风险指标、控制状况、资本金水平、建议等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本章小结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本章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介绍金融机构面临的操作风险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现实金融活动中，操作风险往往与金融机构不完善或有问题的内部程序、人员及系统或外部事件等因素相关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风险一般具有内生性、广泛性、长期性、非对称性、易发性等特征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风险管理过程大致可以分为五个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环节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风险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一般包括七个方面的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       进入</a:t>
            </a:r>
            <a:r>
              <a:rPr lang="en-US" altLang="zh-CN" sz="2800" dirty="0"/>
              <a:t>21</a:t>
            </a:r>
            <a:r>
              <a:rPr lang="zh-CN" altLang="en-US" sz="2800" dirty="0"/>
              <a:t>世纪以来，金融机构交易的复杂性不断提高，</a:t>
            </a:r>
            <a:r>
              <a:rPr lang="zh-CN" altLang="en-US" sz="2800" dirty="0">
                <a:solidFill>
                  <a:srgbClr val="251BF7"/>
                </a:solidFill>
              </a:rPr>
              <a:t>交易金额</a:t>
            </a:r>
            <a:r>
              <a:rPr lang="zh-CN" altLang="en-US" sz="2800" dirty="0"/>
              <a:t>迅速增加，</a:t>
            </a:r>
            <a:r>
              <a:rPr lang="zh-CN" altLang="en-US" sz="2800" dirty="0">
                <a:solidFill>
                  <a:srgbClr val="251BF7"/>
                </a:solidFill>
              </a:rPr>
              <a:t>高科技与金融的结合</a:t>
            </a:r>
            <a:r>
              <a:rPr lang="zh-CN" altLang="en-US" sz="2800" dirty="0"/>
              <a:t>日益密切，交易</a:t>
            </a:r>
            <a:r>
              <a:rPr lang="zh-CN" altLang="en-US" sz="2800" dirty="0">
                <a:solidFill>
                  <a:srgbClr val="251BF7"/>
                </a:solidFill>
              </a:rPr>
              <a:t>深度和广度</a:t>
            </a:r>
            <a:r>
              <a:rPr lang="zh-CN" altLang="en-US" sz="2800" dirty="0"/>
              <a:t>不断增强，</a:t>
            </a:r>
            <a:r>
              <a:rPr lang="zh-CN" altLang="en-US" sz="2800" dirty="0">
                <a:solidFill>
                  <a:srgbClr val="251BF7"/>
                </a:solidFill>
              </a:rPr>
              <a:t>交易工具的种类</a:t>
            </a:r>
            <a:r>
              <a:rPr lang="zh-CN" altLang="en-US" sz="2800" dirty="0"/>
              <a:t>日益丰富。在复杂多变的市场环境中，金融机构对于</a:t>
            </a:r>
            <a:r>
              <a:rPr lang="zh-CN" altLang="en-US" sz="2800" dirty="0">
                <a:solidFill>
                  <a:srgbClr val="251BF7"/>
                </a:solidFill>
              </a:rPr>
              <a:t>操作风险</a:t>
            </a:r>
            <a:r>
              <a:rPr lang="zh-CN" altLang="en-US" sz="2800" dirty="0"/>
              <a:t>越来越重视，操作风险管理成为金融机构的研究重点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第六章 操作风险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第六章 操作风险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操作风险概述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一、操作风险的概念</a:t>
            </a:r>
            <a:endParaRPr lang="zh-CN" altLang="en-US" b="1" dirty="0" smtClean="0"/>
          </a:p>
          <a:p>
            <a:r>
              <a:rPr lang="en-US" altLang="zh-CN" sz="2800" dirty="0"/>
              <a:t>2004</a:t>
            </a:r>
            <a:r>
              <a:rPr lang="zh-CN" altLang="zh-CN" sz="2800" dirty="0" smtClean="0"/>
              <a:t>年巴</a:t>
            </a:r>
            <a:r>
              <a:rPr lang="zh-CN" altLang="zh-CN" sz="2800" dirty="0"/>
              <a:t>塞尔</a:t>
            </a:r>
            <a:r>
              <a:rPr lang="zh-CN" altLang="zh-CN" sz="2800" dirty="0" smtClean="0"/>
              <a:t>委员会</a:t>
            </a:r>
            <a:r>
              <a:rPr lang="zh-CN" altLang="en-US" sz="2800" dirty="0"/>
              <a:t>将</a:t>
            </a:r>
            <a:r>
              <a:rPr lang="zh-CN" altLang="zh-CN" sz="2800" dirty="0" smtClean="0"/>
              <a:t>操作</a:t>
            </a:r>
            <a:r>
              <a:rPr lang="zh-CN" altLang="zh-CN" sz="2800" dirty="0"/>
              <a:t>风险定义</a:t>
            </a:r>
            <a:r>
              <a:rPr lang="zh-CN" altLang="zh-CN" sz="2800" dirty="0" smtClean="0"/>
              <a:t>为</a:t>
            </a:r>
            <a:r>
              <a:rPr lang="zh-CN" altLang="zh-CN" sz="2800" dirty="0" smtClean="0">
                <a:solidFill>
                  <a:srgbClr val="251BF7"/>
                </a:solidFill>
              </a:rPr>
              <a:t>由</a:t>
            </a:r>
            <a:r>
              <a:rPr lang="zh-CN" altLang="en-US" sz="2800" dirty="0" smtClean="0">
                <a:solidFill>
                  <a:srgbClr val="251BF7"/>
                </a:solidFill>
              </a:rPr>
              <a:t>于</a:t>
            </a:r>
            <a:r>
              <a:rPr lang="zh-CN" altLang="zh-CN" sz="2800" dirty="0" smtClean="0">
                <a:solidFill>
                  <a:srgbClr val="251BF7"/>
                </a:solidFill>
              </a:rPr>
              <a:t>不</a:t>
            </a:r>
            <a:r>
              <a:rPr lang="zh-CN" altLang="zh-CN" sz="2800" dirty="0">
                <a:solidFill>
                  <a:srgbClr val="251BF7"/>
                </a:solidFill>
              </a:rPr>
              <a:t>完善或有问题的内部程序、人员及系统或外部事件所造成损失的风险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r>
              <a:rPr lang="en-US" altLang="zh-CN" sz="2800" dirty="0"/>
              <a:t>2007</a:t>
            </a:r>
            <a:r>
              <a:rPr lang="zh-CN" altLang="zh-CN" sz="2800" dirty="0" smtClean="0"/>
              <a:t>年中国银</a:t>
            </a:r>
            <a:r>
              <a:rPr lang="zh-CN" altLang="en-US" sz="2800" dirty="0" smtClean="0"/>
              <a:t>监会</a:t>
            </a:r>
            <a:r>
              <a:rPr lang="zh-CN" altLang="zh-CN" sz="2800" dirty="0" smtClean="0"/>
              <a:t>认为</a:t>
            </a:r>
            <a:r>
              <a:rPr lang="zh-CN" altLang="zh-CN" sz="2800" dirty="0"/>
              <a:t>操作风险是</a:t>
            </a:r>
            <a:r>
              <a:rPr lang="zh-CN" altLang="zh-CN" sz="2800" dirty="0">
                <a:solidFill>
                  <a:srgbClr val="251BF7"/>
                </a:solidFill>
              </a:rPr>
              <a:t>由不完善或有问题的内部程序、员工和信息科技系统，以及外部事件所造成损失的</a:t>
            </a:r>
            <a:r>
              <a:rPr lang="zh-CN" altLang="zh-CN" sz="2800" dirty="0" smtClean="0">
                <a:solidFill>
                  <a:srgbClr val="251BF7"/>
                </a:solidFill>
              </a:rPr>
              <a:t>风险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251BF7"/>
                </a:solidFill>
              </a:rPr>
              <a:t>我们接受巴塞尔委员会的定义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rgbClr val="251BF7"/>
                </a:solidFill>
              </a:rPr>
              <a:t>认为</a:t>
            </a:r>
            <a:r>
              <a:rPr lang="zh-CN" altLang="zh-CN" sz="2800" b="1" dirty="0" smtClean="0">
                <a:solidFill>
                  <a:srgbClr val="251BF7"/>
                </a:solidFill>
              </a:rPr>
              <a:t>操作风险是</a:t>
            </a:r>
            <a:r>
              <a:rPr lang="zh-CN" altLang="zh-CN" sz="2800" b="1" dirty="0">
                <a:solidFill>
                  <a:srgbClr val="251BF7"/>
                </a:solidFill>
              </a:rPr>
              <a:t>指</a:t>
            </a:r>
            <a:r>
              <a:rPr lang="zh-CN" altLang="zh-CN" sz="2800" b="1" dirty="0" smtClean="0">
                <a:solidFill>
                  <a:srgbClr val="251BF7"/>
                </a:solidFill>
              </a:rPr>
              <a:t>由</a:t>
            </a:r>
            <a:r>
              <a:rPr lang="zh-CN" altLang="en-US" sz="2800" b="1" dirty="0" smtClean="0">
                <a:solidFill>
                  <a:srgbClr val="251BF7"/>
                </a:solidFill>
              </a:rPr>
              <a:t>于</a:t>
            </a:r>
            <a:r>
              <a:rPr lang="zh-CN" altLang="zh-CN" sz="2800" b="1" dirty="0" smtClean="0">
                <a:solidFill>
                  <a:srgbClr val="251BF7"/>
                </a:solidFill>
              </a:rPr>
              <a:t>金融</a:t>
            </a:r>
            <a:r>
              <a:rPr lang="zh-CN" altLang="zh-CN" sz="2800" b="1" dirty="0">
                <a:solidFill>
                  <a:srgbClr val="251BF7"/>
                </a:solidFill>
              </a:rPr>
              <a:t>机构不完善或有问题的内部程序、人员及系统或外部事件所造成损失的风险</a:t>
            </a:r>
            <a:r>
              <a:rPr lang="zh-CN" altLang="zh-CN" sz="2800" b="1" dirty="0"/>
              <a:t>。</a:t>
            </a:r>
            <a:endParaRPr lang="zh-CN" altLang="en-US" sz="2800" dirty="0"/>
          </a:p>
          <a:p>
            <a:pPr>
              <a:lnSpc>
                <a:spcPts val="3500"/>
              </a:lnSpc>
            </a:pPr>
            <a:endParaRPr lang="en-US" altLang="zh-CN" sz="3000" dirty="0" smtClean="0"/>
          </a:p>
          <a:p>
            <a:pPr>
              <a:lnSpc>
                <a:spcPts val="3500"/>
              </a:lnSpc>
            </a:pPr>
            <a:endParaRPr lang="en-US" altLang="zh-CN" sz="3000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操作风险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一、操作风险的概念</a:t>
            </a:r>
            <a:endParaRPr lang="zh-CN" altLang="en-US" b="1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在金融机构开展的业务中，涉及</a:t>
            </a:r>
            <a:r>
              <a:rPr lang="zh-CN" altLang="zh-CN" sz="2800" dirty="0">
                <a:solidFill>
                  <a:srgbClr val="251BF7"/>
                </a:solidFill>
              </a:rPr>
              <a:t>操作风险</a:t>
            </a:r>
            <a:r>
              <a:rPr lang="zh-CN" altLang="zh-CN" sz="2800" dirty="0"/>
              <a:t>的主要有以下</a:t>
            </a:r>
            <a:r>
              <a:rPr lang="zh-CN" altLang="zh-CN" sz="2800" dirty="0">
                <a:solidFill>
                  <a:srgbClr val="251BF7"/>
                </a:solidFill>
              </a:rPr>
              <a:t>八个业务条线</a:t>
            </a:r>
            <a:r>
              <a:rPr lang="zh-CN" altLang="zh-CN" sz="2800" dirty="0"/>
              <a:t>：</a:t>
            </a:r>
            <a:r>
              <a:rPr lang="zh-CN" altLang="zh-CN" sz="2800" u="sng" dirty="0"/>
              <a:t>支付和清算；代理服务；资产管理；零售经纪；公司金融；交易和销售；零售银行；</a:t>
            </a:r>
            <a:r>
              <a:rPr lang="zh-CN" altLang="zh-CN" sz="2800" u="sng" dirty="0" smtClean="0"/>
              <a:t>商业银行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>
              <a:lnSpc>
                <a:spcPts val="3500"/>
              </a:lnSpc>
            </a:pPr>
            <a:endParaRPr lang="en-US" altLang="zh-CN" sz="3000" dirty="0" smtClean="0"/>
          </a:p>
          <a:p>
            <a:pPr>
              <a:lnSpc>
                <a:spcPts val="3500"/>
              </a:lnSpc>
            </a:pPr>
            <a:endParaRPr lang="en-US" altLang="zh-CN" sz="3000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53285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第一节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操作风险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概述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二、操作风险的分类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2800" dirty="0" smtClean="0"/>
              <a:t>（一）按风险事件类型分类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导致</a:t>
            </a:r>
            <a:r>
              <a:rPr lang="zh-CN" altLang="zh-CN" sz="2800" dirty="0" smtClean="0"/>
              <a:t>操作</a:t>
            </a:r>
            <a:r>
              <a:rPr lang="zh-CN" altLang="zh-CN" sz="2800" dirty="0"/>
              <a:t>风险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风险事件可以分为以下</a:t>
            </a:r>
            <a:r>
              <a:rPr lang="zh-CN" altLang="zh-CN" sz="2800" dirty="0" smtClean="0"/>
              <a:t>七</a:t>
            </a:r>
            <a:r>
              <a:rPr lang="zh-CN" altLang="en-US" sz="2800" dirty="0" smtClean="0"/>
              <a:t>类</a:t>
            </a:r>
            <a:r>
              <a:rPr lang="zh-CN" altLang="en-US" sz="2800" dirty="0" smtClean="0">
                <a:sym typeface="Wingdings" panose="05000000000000000000" pitchFamily="2" charset="2"/>
              </a:rPr>
              <a:t>：</a:t>
            </a:r>
            <a:r>
              <a:rPr lang="zh-CN" altLang="en-US" sz="2800" u="sng" dirty="0" smtClean="0">
                <a:sym typeface="Wingdings" panose="05000000000000000000" pitchFamily="2" charset="2"/>
              </a:rPr>
              <a:t>（</a:t>
            </a:r>
            <a:r>
              <a:rPr lang="en-US" altLang="zh-CN" sz="2800" u="sng" dirty="0" smtClean="0">
                <a:sym typeface="Wingdings" panose="05000000000000000000" pitchFamily="2" charset="2"/>
              </a:rPr>
              <a:t>1</a:t>
            </a:r>
            <a:r>
              <a:rPr lang="zh-CN" altLang="en-US" sz="2800" u="sng" dirty="0" smtClean="0">
                <a:sym typeface="Wingdings" panose="05000000000000000000" pitchFamily="2" charset="2"/>
              </a:rPr>
              <a:t>）</a:t>
            </a:r>
            <a:r>
              <a:rPr lang="zh-CN" altLang="zh-CN" sz="2800" u="sng" dirty="0" smtClean="0"/>
              <a:t>内部</a:t>
            </a:r>
            <a:r>
              <a:rPr lang="zh-CN" altLang="zh-CN" sz="2800" u="sng" dirty="0"/>
              <a:t>欺诈</a:t>
            </a:r>
            <a:r>
              <a:rPr lang="zh-CN" altLang="zh-CN" sz="2800" u="sng" dirty="0" smtClean="0"/>
              <a:t>；</a:t>
            </a:r>
            <a:r>
              <a:rPr lang="zh-CN" altLang="en-US" sz="2800" u="sng" dirty="0" smtClean="0"/>
              <a:t>（</a:t>
            </a:r>
            <a:r>
              <a:rPr lang="en-US" altLang="zh-CN" sz="2800" u="sng" dirty="0" smtClean="0"/>
              <a:t>2</a:t>
            </a:r>
            <a:r>
              <a:rPr lang="zh-CN" altLang="en-US" sz="2800" u="sng" dirty="0" smtClean="0"/>
              <a:t>）</a:t>
            </a:r>
            <a:r>
              <a:rPr lang="zh-CN" altLang="zh-CN" sz="2800" u="sng" dirty="0" smtClean="0"/>
              <a:t>外部</a:t>
            </a:r>
            <a:r>
              <a:rPr lang="zh-CN" altLang="zh-CN" sz="2800" u="sng" dirty="0"/>
              <a:t>欺诈</a:t>
            </a:r>
            <a:r>
              <a:rPr lang="zh-CN" altLang="zh-CN" sz="2800" u="sng" dirty="0" smtClean="0"/>
              <a:t>；</a:t>
            </a:r>
            <a:r>
              <a:rPr lang="zh-CN" altLang="en-US" sz="2800" u="sng" dirty="0" smtClean="0"/>
              <a:t>（</a:t>
            </a:r>
            <a:r>
              <a:rPr lang="en-US" altLang="zh-CN" sz="2800" u="sng" dirty="0" smtClean="0"/>
              <a:t>3</a:t>
            </a:r>
            <a:r>
              <a:rPr lang="zh-CN" altLang="en-US" sz="2800" u="sng" dirty="0" smtClean="0"/>
              <a:t>）</a:t>
            </a:r>
            <a:r>
              <a:rPr lang="zh-CN" altLang="zh-CN" sz="2800" u="sng" dirty="0" smtClean="0"/>
              <a:t>客户</a:t>
            </a:r>
            <a:r>
              <a:rPr lang="zh-CN" altLang="zh-CN" sz="2800" u="sng" dirty="0"/>
              <a:t>关系、产品和业务操作</a:t>
            </a:r>
            <a:r>
              <a:rPr lang="zh-CN" altLang="zh-CN" sz="2800" u="sng" dirty="0" smtClean="0"/>
              <a:t>；</a:t>
            </a:r>
            <a:r>
              <a:rPr lang="zh-CN" altLang="en-US" sz="2800" u="sng" dirty="0" smtClean="0"/>
              <a:t>（</a:t>
            </a:r>
            <a:r>
              <a:rPr lang="en-US" altLang="zh-CN" sz="2800" u="sng" dirty="0" smtClean="0"/>
              <a:t>4</a:t>
            </a:r>
            <a:r>
              <a:rPr lang="zh-CN" altLang="en-US" sz="2800" u="sng" dirty="0" smtClean="0"/>
              <a:t>）</a:t>
            </a:r>
            <a:r>
              <a:rPr lang="zh-CN" altLang="zh-CN" sz="2800" u="sng" dirty="0" smtClean="0"/>
              <a:t>实物</a:t>
            </a:r>
            <a:r>
              <a:rPr lang="zh-CN" altLang="zh-CN" sz="2800" u="sng" dirty="0"/>
              <a:t>资产的损害</a:t>
            </a:r>
            <a:r>
              <a:rPr lang="zh-CN" altLang="zh-CN" sz="2800" u="sng" dirty="0" smtClean="0"/>
              <a:t>；</a:t>
            </a:r>
            <a:r>
              <a:rPr lang="zh-CN" altLang="en-US" sz="2800" u="sng" dirty="0" smtClean="0"/>
              <a:t>（</a:t>
            </a:r>
            <a:r>
              <a:rPr lang="en-US" altLang="zh-CN" sz="2800" u="sng" dirty="0" smtClean="0"/>
              <a:t>5</a:t>
            </a:r>
            <a:r>
              <a:rPr lang="zh-CN" altLang="en-US" sz="2800" u="sng" dirty="0" smtClean="0"/>
              <a:t>）</a:t>
            </a:r>
            <a:r>
              <a:rPr lang="zh-CN" altLang="zh-CN" sz="2800" u="sng" dirty="0" smtClean="0"/>
              <a:t>业务</a:t>
            </a:r>
            <a:r>
              <a:rPr lang="zh-CN" altLang="zh-CN" sz="2800" u="sng" dirty="0"/>
              <a:t>中断及系统失效</a:t>
            </a:r>
            <a:r>
              <a:rPr lang="zh-CN" altLang="zh-CN" sz="2800" u="sng" dirty="0" smtClean="0"/>
              <a:t>；</a:t>
            </a:r>
            <a:r>
              <a:rPr lang="zh-CN" altLang="en-US" sz="2800" u="sng" dirty="0" smtClean="0"/>
              <a:t>（</a:t>
            </a:r>
            <a:r>
              <a:rPr lang="en-US" altLang="zh-CN" sz="2800" u="sng" dirty="0" smtClean="0"/>
              <a:t>6</a:t>
            </a:r>
            <a:r>
              <a:rPr lang="zh-CN" altLang="en-US" sz="2800" u="sng" dirty="0" smtClean="0"/>
              <a:t>）</a:t>
            </a:r>
            <a:r>
              <a:rPr lang="zh-CN" altLang="zh-CN" sz="2800" u="sng" dirty="0" smtClean="0"/>
              <a:t>执行</a:t>
            </a:r>
            <a:r>
              <a:rPr lang="zh-CN" altLang="zh-CN" sz="2800" u="sng" dirty="0"/>
              <a:t>、交割及流程管理</a:t>
            </a:r>
            <a:r>
              <a:rPr lang="zh-CN" altLang="zh-CN" sz="2800" u="sng" dirty="0" smtClean="0"/>
              <a:t>；</a:t>
            </a:r>
            <a:r>
              <a:rPr lang="zh-CN" altLang="en-US" sz="2800" u="sng" dirty="0" smtClean="0"/>
              <a:t>（</a:t>
            </a:r>
            <a:r>
              <a:rPr lang="en-US" altLang="zh-CN" sz="2800" u="sng" dirty="0" smtClean="0"/>
              <a:t>7</a:t>
            </a:r>
            <a:r>
              <a:rPr lang="zh-CN" altLang="en-US" sz="2800" u="sng" dirty="0" smtClean="0"/>
              <a:t>）</a:t>
            </a:r>
            <a:r>
              <a:rPr lang="zh-CN" altLang="zh-CN" sz="2800" u="sng" dirty="0" smtClean="0"/>
              <a:t>就业</a:t>
            </a:r>
            <a:r>
              <a:rPr lang="zh-CN" altLang="zh-CN" sz="2800" u="sng" dirty="0"/>
              <a:t>政策和工作场所安全</a:t>
            </a:r>
            <a:r>
              <a:rPr lang="zh-CN" altLang="zh-CN" sz="2800" dirty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lnSpc>
                <a:spcPts val="3500"/>
              </a:lnSpc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16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53285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第一节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操作风险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概述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二、操作风险的分类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2800" dirty="0" smtClean="0"/>
              <a:t>（二）按风险成因分类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rgbClr val="251BF7"/>
                </a:solidFill>
              </a:rPr>
              <a:t>人员</a:t>
            </a:r>
            <a:r>
              <a:rPr lang="zh-CN" altLang="en-US" sz="2800" dirty="0">
                <a:solidFill>
                  <a:srgbClr val="251BF7"/>
                </a:solidFill>
              </a:rPr>
              <a:t>因素</a:t>
            </a:r>
            <a:r>
              <a:rPr lang="zh-CN" altLang="en-US" sz="2800" dirty="0"/>
              <a:t>引起的操作</a:t>
            </a:r>
            <a:r>
              <a:rPr lang="zh-CN" altLang="en-US" sz="2800" dirty="0" smtClean="0"/>
              <a:t>风险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违规、失职、能力等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rgbClr val="251BF7"/>
                </a:solidFill>
              </a:rPr>
              <a:t>内部流程</a:t>
            </a:r>
            <a:r>
              <a:rPr lang="zh-CN" altLang="en-US" sz="2800" dirty="0"/>
              <a:t>引起的操作</a:t>
            </a:r>
            <a:r>
              <a:rPr lang="zh-CN" altLang="en-US" sz="2800" dirty="0" smtClean="0"/>
              <a:t>风险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缺失、不完善等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rgbClr val="251BF7"/>
                </a:solidFill>
              </a:rPr>
              <a:t>系统缺陷</a:t>
            </a:r>
            <a:r>
              <a:rPr lang="zh-CN" altLang="en-US" sz="2800" dirty="0"/>
              <a:t>引起的操作</a:t>
            </a:r>
            <a:r>
              <a:rPr lang="zh-CN" altLang="en-US" sz="2800" dirty="0" smtClean="0"/>
              <a:t>风险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信息科技、设备故障等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rgbClr val="251BF7"/>
                </a:solidFill>
              </a:rPr>
              <a:t>外部事件</a:t>
            </a:r>
            <a:r>
              <a:rPr lang="zh-CN" altLang="en-US" sz="2800" dirty="0"/>
              <a:t>引起的操作</a:t>
            </a:r>
            <a:r>
              <a:rPr lang="zh-CN" altLang="en-US" sz="2800" dirty="0" smtClean="0"/>
              <a:t>风险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政治、经济、社会等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lnSpc>
                <a:spcPts val="3500"/>
              </a:lnSpc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16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53285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第一节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操作风险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概述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三</a:t>
            </a:r>
            <a:r>
              <a:rPr lang="zh-CN" altLang="en-US" sz="2800" b="1" dirty="0" smtClean="0"/>
              <a:t>、操作风险的特征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（一）内</a:t>
            </a:r>
            <a:r>
              <a:rPr lang="zh-CN" altLang="en-US" sz="2800" dirty="0" smtClean="0"/>
              <a:t>生性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内部人员的决策意识和水平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（二）</a:t>
            </a:r>
            <a:r>
              <a:rPr lang="zh-CN" altLang="en-US" sz="2800" dirty="0" smtClean="0"/>
              <a:t>广泛性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整个经营活动过程中都存在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（三）</a:t>
            </a:r>
            <a:r>
              <a:rPr lang="zh-CN" altLang="en-US" sz="2800" dirty="0" smtClean="0"/>
              <a:t>长期性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始终与金融机构业务相伴存在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（四）非对称</a:t>
            </a:r>
            <a:r>
              <a:rPr lang="zh-CN" altLang="en-US" sz="2800" dirty="0" smtClean="0"/>
              <a:t>性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不像信用风险和市场风险存在高风险对应高收益的情况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（五）</a:t>
            </a:r>
            <a:r>
              <a:rPr lang="zh-CN" altLang="en-US" sz="2800" dirty="0" smtClean="0"/>
              <a:t>易发性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由于员工的防范意识不强，随时可能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ts val="3500"/>
              </a:lnSpc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16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3285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第二节 操作风险管理的原则及过程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一、操作风险管理的原则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   巴</a:t>
            </a:r>
            <a:r>
              <a:rPr lang="zh-CN" altLang="en-US" sz="2800" dirty="0"/>
              <a:t>塞尔委员会</a:t>
            </a:r>
            <a:r>
              <a:rPr lang="en-US" altLang="zh-CN" sz="2800" dirty="0"/>
              <a:t>2006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月规定了</a:t>
            </a:r>
            <a:r>
              <a:rPr lang="zh-CN" altLang="en-US" sz="2800" b="1" dirty="0">
                <a:solidFill>
                  <a:srgbClr val="251BF7"/>
                </a:solidFill>
              </a:rPr>
              <a:t>有效监管体系</a:t>
            </a:r>
            <a:r>
              <a:rPr lang="zh-CN" altLang="en-US" sz="2800" dirty="0"/>
              <a:t>应遵循的</a:t>
            </a:r>
            <a:r>
              <a:rPr lang="en-US" altLang="zh-CN" sz="2800" dirty="0">
                <a:solidFill>
                  <a:srgbClr val="251BF7"/>
                </a:solidFill>
              </a:rPr>
              <a:t>25</a:t>
            </a:r>
            <a:r>
              <a:rPr lang="zh-CN" altLang="en-US" sz="2800" dirty="0">
                <a:solidFill>
                  <a:srgbClr val="251BF7"/>
                </a:solidFill>
              </a:rPr>
              <a:t>条原则</a:t>
            </a:r>
            <a:r>
              <a:rPr lang="zh-CN" altLang="en-US" sz="2800" dirty="0"/>
              <a:t>。这些</a:t>
            </a:r>
            <a:r>
              <a:rPr lang="zh-CN" altLang="en-US" sz="2800" dirty="0" smtClean="0"/>
              <a:t>原则可以划分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251BF7"/>
                </a:solidFill>
              </a:rPr>
              <a:t>七个方面的</a:t>
            </a:r>
            <a:r>
              <a:rPr lang="zh-CN" altLang="en-US" sz="2800" dirty="0" smtClean="0">
                <a:solidFill>
                  <a:srgbClr val="251BF7"/>
                </a:solidFill>
              </a:rPr>
              <a:t>内容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（一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目标</a:t>
            </a:r>
            <a:r>
              <a:rPr lang="zh-CN" altLang="en-US" sz="2800" dirty="0"/>
              <a:t>、独立性、权力、透明度和合作（原则 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（二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许可</a:t>
            </a:r>
            <a:r>
              <a:rPr lang="zh-CN" altLang="en-US" sz="2800" dirty="0"/>
              <a:t>的业务范围（原则</a:t>
            </a:r>
            <a:r>
              <a:rPr lang="en-US" altLang="zh-CN" sz="2800" dirty="0"/>
              <a:t>2</a:t>
            </a:r>
            <a:r>
              <a:rPr lang="zh-CN" altLang="en-US" sz="2800" dirty="0"/>
              <a:t>～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）；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（三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审慎</a:t>
            </a:r>
            <a:r>
              <a:rPr lang="zh-CN" altLang="en-US" sz="2800" dirty="0"/>
              <a:t>监管规章制度（原则</a:t>
            </a:r>
            <a:r>
              <a:rPr lang="en-US" altLang="zh-CN" sz="2800" dirty="0"/>
              <a:t>6</a:t>
            </a:r>
            <a:r>
              <a:rPr lang="zh-CN" altLang="en-US" sz="2800" dirty="0"/>
              <a:t>～</a:t>
            </a:r>
            <a:r>
              <a:rPr lang="en-US" altLang="zh-CN" sz="2800" dirty="0"/>
              <a:t>18</a:t>
            </a:r>
            <a:r>
              <a:rPr lang="zh-CN" altLang="en-US" sz="2800" dirty="0" smtClean="0"/>
              <a:t>）；</a:t>
            </a:r>
            <a:r>
              <a:rPr lang="en-US" altLang="zh-CN" sz="2800" dirty="0" smtClean="0"/>
              <a:t>  </a:t>
            </a:r>
            <a:endParaRPr lang="zh-CN" altLang="en-US" sz="16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第六章 操作风险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572d4df2-2565-4991-bb91-86068d16df2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3990</Words>
  <Application>WPS 演示</Application>
  <PresentationFormat>全屏显示(4:3)</PresentationFormat>
  <Paragraphs>319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方正粗黑宋简体</vt:lpstr>
      <vt:lpstr>楷体</vt:lpstr>
      <vt:lpstr>Calibri</vt:lpstr>
      <vt:lpstr>微软雅黑</vt:lpstr>
      <vt:lpstr>Arial Unicode MS</vt:lpstr>
      <vt:lpstr>Calibri</vt:lpstr>
      <vt:lpstr>Times New Roman</vt:lpstr>
      <vt:lpstr>黑体</vt:lpstr>
      <vt:lpstr>Times New Roman</vt:lpstr>
      <vt:lpstr>Office 主题</vt:lpstr>
      <vt:lpstr>《金融风险概论》  第六章 操作风险 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第六章 操作风险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《金融风险概论》  第一章 金融风险概述 </dc:title>
  <dc:creator>win</dc:creator>
  <cp:lastModifiedBy>jsb</cp:lastModifiedBy>
  <cp:revision>56</cp:revision>
  <dcterms:created xsi:type="dcterms:W3CDTF">2019-07-21T15:19:00Z</dcterms:created>
  <dcterms:modified xsi:type="dcterms:W3CDTF">2019-08-09T02:53:05Z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