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59"/>
  </p:notesMasterIdLst>
  <p:sldIdLst>
    <p:sldId id="256" r:id="rId3"/>
    <p:sldId id="260" r:id="rId4"/>
    <p:sldId id="346" r:id="rId5"/>
    <p:sldId id="261"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4" r:id="rId19"/>
    <p:sldId id="435" r:id="rId20"/>
    <p:sldId id="436" r:id="rId21"/>
    <p:sldId id="437" r:id="rId22"/>
    <p:sldId id="438" r:id="rId23"/>
    <p:sldId id="439" r:id="rId24"/>
    <p:sldId id="447" r:id="rId25"/>
    <p:sldId id="440" r:id="rId26"/>
    <p:sldId id="441" r:id="rId27"/>
    <p:sldId id="442" r:id="rId28"/>
    <p:sldId id="433" r:id="rId29"/>
    <p:sldId id="443" r:id="rId30"/>
    <p:sldId id="444" r:id="rId31"/>
    <p:sldId id="445" r:id="rId32"/>
    <p:sldId id="446" r:id="rId33"/>
    <p:sldId id="448" r:id="rId34"/>
    <p:sldId id="449" r:id="rId35"/>
    <p:sldId id="450" r:id="rId36"/>
    <p:sldId id="451" r:id="rId37"/>
    <p:sldId id="452" r:id="rId38"/>
    <p:sldId id="453" r:id="rId39"/>
    <p:sldId id="454" r:id="rId40"/>
    <p:sldId id="455" r:id="rId41"/>
    <p:sldId id="456" r:id="rId42"/>
    <p:sldId id="457" r:id="rId43"/>
    <p:sldId id="458" r:id="rId44"/>
    <p:sldId id="459" r:id="rId45"/>
    <p:sldId id="460" r:id="rId46"/>
    <p:sldId id="462" r:id="rId47"/>
    <p:sldId id="461" r:id="rId48"/>
    <p:sldId id="463" r:id="rId49"/>
    <p:sldId id="464" r:id="rId50"/>
    <p:sldId id="465" r:id="rId51"/>
    <p:sldId id="466" r:id="rId52"/>
    <p:sldId id="467" r:id="rId53"/>
    <p:sldId id="468" r:id="rId54"/>
    <p:sldId id="469" r:id="rId55"/>
    <p:sldId id="470" r:id="rId56"/>
    <p:sldId id="366" r:id="rId57"/>
    <p:sldId id="471" r:id="rId58"/>
  </p:sldIdLst>
  <p:sldSz cx="9144000" cy="6858000" type="screen4x3"/>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27" autoAdjust="0"/>
    <p:restoredTop sz="94660"/>
  </p:normalViewPr>
  <p:slideViewPr>
    <p:cSldViewPr>
      <p:cViewPr varScale="1">
        <p:scale>
          <a:sx n="76" d="100"/>
          <a:sy n="76" d="100"/>
        </p:scale>
        <p:origin x="-1086" y="21"/>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gs" Target="tags/tag1.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496" y="692696"/>
            <a:ext cx="9036496" cy="1755626"/>
          </a:xfrm>
        </p:spPr>
        <p:txBody>
          <a:bodyPr>
            <a:normAutofit fontScale="90000"/>
          </a:bodyPr>
          <a:lstStyle/>
          <a:p>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zh-CN" altLang="en-US" sz="4900" b="1" dirty="0" smtClean="0">
                <a:solidFill>
                  <a:srgbClr val="251BF7"/>
                </a:solidFill>
                <a:latin typeface="方正粗黑宋简体" panose="02000000000000000000" pitchFamily="2" charset="-122"/>
                <a:ea typeface="方正粗黑宋简体" panose="02000000000000000000" pitchFamily="2" charset="-122"/>
              </a:rPr>
              <a:t>金融风险概论</a:t>
            </a:r>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br>
              <a:rPr lang="en-US" altLang="zh-CN" b="1" dirty="0" smtClean="0">
                <a:solidFill>
                  <a:srgbClr val="251BF7"/>
                </a:solidFill>
                <a:latin typeface="方正粗黑宋简体" panose="02000000000000000000" pitchFamily="2" charset="-122"/>
                <a:ea typeface="方正粗黑宋简体" panose="02000000000000000000" pitchFamily="2" charset="-122"/>
              </a:rPr>
            </a:br>
            <a:br>
              <a:rPr lang="en-US" altLang="zh-CN" dirty="0" smtClean="0"/>
            </a:br>
            <a:r>
              <a:rPr lang="zh-CN" altLang="en-US" sz="4000" b="1" dirty="0" smtClean="0">
                <a:solidFill>
                  <a:srgbClr val="251BF7"/>
                </a:solidFill>
                <a:sym typeface="+mn-ea"/>
              </a:rPr>
              <a:t>第十章 巴塞尔协议及商业银行风险监管</a:t>
            </a:r>
            <a:r>
              <a:rPr lang="zh-CN" altLang="en-US" sz="4000" b="1" dirty="0" smtClean="0">
                <a:solidFill>
                  <a:srgbClr val="251BF7"/>
                </a:solidFill>
              </a:rPr>
              <a:t> </a:t>
            </a:r>
            <a:endParaRPr lang="zh-CN" altLang="en-US" sz="4000" b="1" dirty="0">
              <a:solidFill>
                <a:srgbClr val="251BF7"/>
              </a:solidFill>
            </a:endParaRPr>
          </a:p>
        </p:txBody>
      </p:sp>
      <p:sp>
        <p:nvSpPr>
          <p:cNvPr id="3" name="副标题 2"/>
          <p:cNvSpPr>
            <a:spLocks noGrp="1"/>
          </p:cNvSpPr>
          <p:nvPr>
            <p:ph type="subTitle" idx="1"/>
          </p:nvPr>
        </p:nvSpPr>
        <p:spPr>
          <a:xfrm>
            <a:off x="539552" y="2924944"/>
            <a:ext cx="8280920" cy="3312368"/>
          </a:xfrm>
        </p:spPr>
        <p:txBody>
          <a:bodyPr>
            <a:normAutofit/>
          </a:bodyPr>
          <a:lstStyle/>
          <a:p>
            <a:pPr algn="l"/>
            <a:r>
              <a:rPr lang="zh-CN" altLang="en-US" b="1" dirty="0" smtClean="0">
                <a:solidFill>
                  <a:schemeClr val="tx1"/>
                </a:solidFill>
                <a:latin typeface="楷体" panose="02010609060101010101" pitchFamily="49" charset="-122"/>
                <a:ea typeface="楷体" panose="02010609060101010101" pitchFamily="49" charset="-122"/>
                <a:sym typeface="+mn-ea"/>
              </a:rPr>
              <a:t>学习目标</a:t>
            </a:r>
            <a:endParaRPr lang="en-US" altLang="zh-CN" b="1" dirty="0" smtClean="0">
              <a:solidFill>
                <a:schemeClr val="tx1"/>
              </a:solidFill>
              <a:latin typeface="楷体" panose="02010609060101010101" pitchFamily="49" charset="-122"/>
              <a:ea typeface="楷体" panose="02010609060101010101" pitchFamily="49" charset="-122"/>
              <a:sym typeface="+mn-ea"/>
            </a:endParaRPr>
          </a:p>
          <a:p>
            <a:pPr algn="l"/>
            <a:r>
              <a:rPr lang="zh-CN" altLang="en-US" b="1" dirty="0">
                <a:solidFill>
                  <a:schemeClr val="tx1"/>
                </a:solidFill>
                <a:latin typeface="楷体" panose="02010609060101010101" pitchFamily="49" charset="-122"/>
                <a:ea typeface="楷体" panose="02010609060101010101" pitchFamily="49" charset="-122"/>
                <a:sym typeface="+mn-ea"/>
              </a:rPr>
              <a:t>第一节巴塞尔协议的</a:t>
            </a:r>
            <a:r>
              <a:rPr lang="zh-CN" altLang="en-US" b="1" dirty="0">
                <a:solidFill>
                  <a:srgbClr val="251BF7"/>
                </a:solidFill>
                <a:latin typeface="楷体" panose="02010609060101010101" pitchFamily="49" charset="-122"/>
                <a:ea typeface="楷体" panose="02010609060101010101" pitchFamily="49" charset="-122"/>
                <a:sym typeface="+mn-ea"/>
              </a:rPr>
              <a:t>发展</a:t>
            </a:r>
            <a:endParaRPr lang="zh-CN" altLang="en-US" b="1" dirty="0">
              <a:solidFill>
                <a:srgbClr val="251BF7"/>
              </a:solidFill>
              <a:latin typeface="楷体" panose="02010609060101010101" pitchFamily="49" charset="-122"/>
              <a:ea typeface="楷体" panose="02010609060101010101" pitchFamily="49" charset="-122"/>
              <a:sym typeface="+mn-ea"/>
            </a:endParaRPr>
          </a:p>
          <a:p>
            <a:pPr algn="l"/>
            <a:r>
              <a:rPr lang="zh-CN" altLang="en-US" b="1" dirty="0">
                <a:solidFill>
                  <a:schemeClr val="tx1"/>
                </a:solidFill>
                <a:latin typeface="楷体" panose="02010609060101010101" pitchFamily="49" charset="-122"/>
                <a:ea typeface="楷体" panose="02010609060101010101" pitchFamily="49" charset="-122"/>
                <a:sym typeface="+mn-ea"/>
              </a:rPr>
              <a:t>第二节巴塞尔协议中的</a:t>
            </a:r>
            <a:r>
              <a:rPr lang="zh-CN" altLang="en-US" b="1" dirty="0">
                <a:solidFill>
                  <a:srgbClr val="251BF7"/>
                </a:solidFill>
                <a:latin typeface="楷体" panose="02010609060101010101" pitchFamily="49" charset="-122"/>
                <a:ea typeface="楷体" panose="02010609060101010101" pitchFamily="49" charset="-122"/>
                <a:sym typeface="+mn-ea"/>
              </a:rPr>
              <a:t>风险监管内容</a:t>
            </a:r>
            <a:endParaRPr lang="zh-CN" altLang="en-US" b="1" dirty="0">
              <a:solidFill>
                <a:srgbClr val="251BF7"/>
              </a:solidFill>
              <a:latin typeface="楷体" panose="02010609060101010101" pitchFamily="49" charset="-122"/>
              <a:ea typeface="楷体" panose="02010609060101010101" pitchFamily="49" charset="-122"/>
              <a:sym typeface="+mn-ea"/>
            </a:endParaRPr>
          </a:p>
          <a:p>
            <a:pPr algn="l"/>
            <a:r>
              <a:rPr lang="zh-CN" altLang="en-US" b="1" dirty="0">
                <a:solidFill>
                  <a:schemeClr val="tx1"/>
                </a:solidFill>
                <a:latin typeface="楷体" panose="02010609060101010101" pitchFamily="49" charset="-122"/>
                <a:ea typeface="楷体" panose="02010609060101010101" pitchFamily="49" charset="-122"/>
                <a:sym typeface="+mn-ea"/>
              </a:rPr>
              <a:t>第三节</a:t>
            </a:r>
            <a:r>
              <a:rPr lang="zh-CN" altLang="en-US" b="1" dirty="0">
                <a:solidFill>
                  <a:srgbClr val="251BF7"/>
                </a:solidFill>
                <a:latin typeface="楷体" panose="02010609060101010101" pitchFamily="49" charset="-122"/>
                <a:ea typeface="楷体" panose="02010609060101010101" pitchFamily="49" charset="-122"/>
                <a:sym typeface="+mn-ea"/>
              </a:rPr>
              <a:t>中国</a:t>
            </a:r>
            <a:r>
              <a:rPr lang="zh-CN" altLang="en-US" b="1" dirty="0">
                <a:solidFill>
                  <a:schemeClr val="tx1"/>
                </a:solidFill>
                <a:latin typeface="楷体" panose="02010609060101010101" pitchFamily="49" charset="-122"/>
                <a:ea typeface="楷体" panose="02010609060101010101" pitchFamily="49" charset="-122"/>
                <a:sym typeface="+mn-ea"/>
              </a:rPr>
              <a:t>对新巴塞尔协议的</a:t>
            </a:r>
            <a:r>
              <a:rPr lang="zh-CN" altLang="en-US" b="1" dirty="0">
                <a:solidFill>
                  <a:srgbClr val="251BF7"/>
                </a:solidFill>
                <a:latin typeface="楷体" panose="02010609060101010101" pitchFamily="49" charset="-122"/>
                <a:ea typeface="楷体" panose="02010609060101010101" pitchFamily="49" charset="-122"/>
                <a:sym typeface="+mn-ea"/>
              </a:rPr>
              <a:t>实施</a:t>
            </a:r>
            <a:endParaRPr lang="en-US" altLang="zh-CN" b="1" dirty="0" smtClean="0">
              <a:solidFill>
                <a:srgbClr val="251BF7"/>
              </a:solidFill>
              <a:latin typeface="楷体" panose="02010609060101010101" pitchFamily="49" charset="-122"/>
              <a:ea typeface="楷体" panose="02010609060101010101" pitchFamily="49" charset="-122"/>
              <a:sym typeface="+mn-ea"/>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solidFill>
                  <a:srgbClr val="FF0000"/>
                </a:solidFill>
                <a:latin typeface="楷体" panose="02010609060101010101" pitchFamily="49" charset="-122"/>
                <a:ea typeface="楷体" panose="02010609060101010101" pitchFamily="49" charset="-122"/>
              </a:rPr>
              <a:t>第二</a:t>
            </a:r>
            <a:r>
              <a:rPr lang="zh-CN" altLang="en-US" b="1" dirty="0" smtClean="0">
                <a:solidFill>
                  <a:srgbClr val="FF0000"/>
                </a:solidFill>
                <a:latin typeface="楷体" panose="02010609060101010101" pitchFamily="49" charset="-122"/>
                <a:ea typeface="楷体" panose="02010609060101010101" pitchFamily="49" charset="-122"/>
              </a:rPr>
              <a:t>节 巴塞尔</a:t>
            </a:r>
            <a:r>
              <a:rPr lang="zh-CN" altLang="en-US" b="1" dirty="0">
                <a:solidFill>
                  <a:srgbClr val="FF0000"/>
                </a:solidFill>
                <a:latin typeface="楷体" panose="02010609060101010101" pitchFamily="49" charset="-122"/>
                <a:ea typeface="楷体" panose="02010609060101010101" pitchFamily="49" charset="-122"/>
              </a:rPr>
              <a:t>协议中的风险监管</a:t>
            </a:r>
            <a:r>
              <a:rPr lang="zh-CN" altLang="en-US" b="1" dirty="0" smtClean="0">
                <a:solidFill>
                  <a:srgbClr val="FF0000"/>
                </a:solidFill>
                <a:latin typeface="楷体" panose="02010609060101010101" pitchFamily="49" charset="-122"/>
                <a:ea typeface="楷体" panose="02010609060101010101" pitchFamily="49" charset="-122"/>
              </a:rPr>
              <a:t>内容</a:t>
            </a:r>
            <a:endParaRPr lang="en-US" altLang="zh-CN" b="1" dirty="0" smtClean="0">
              <a:solidFill>
                <a:srgbClr val="FF0000"/>
              </a:solidFill>
            </a:endParaRPr>
          </a:p>
          <a:p>
            <a:pPr marL="0" indent="0">
              <a:buNone/>
            </a:pPr>
            <a:endParaRPr lang="en-US" altLang="zh-CN" sz="2800" b="1" dirty="0" smtClean="0"/>
          </a:p>
          <a:p>
            <a:pPr marL="0" indent="0">
              <a:buNone/>
            </a:pPr>
            <a:r>
              <a:rPr lang="zh-CN" altLang="en-US" sz="2800" b="1" dirty="0" smtClean="0"/>
              <a:t>一</a:t>
            </a:r>
            <a:r>
              <a:rPr lang="zh-CN" altLang="zh-CN" sz="2800" b="1" dirty="0" smtClean="0"/>
              <a:t>、</a:t>
            </a:r>
            <a:r>
              <a:rPr lang="zh-CN" altLang="zh-CN" sz="2800" dirty="0"/>
              <a:t> </a:t>
            </a:r>
            <a:r>
              <a:rPr lang="zh-CN" altLang="zh-CN" sz="2800" b="1" dirty="0"/>
              <a:t>《巴塞尔协议</a:t>
            </a:r>
            <a:r>
              <a:rPr lang="en-US" altLang="zh-CN" sz="2800" b="1" dirty="0"/>
              <a:t>Ⅰ</a:t>
            </a:r>
            <a:r>
              <a:rPr lang="zh-CN" altLang="zh-CN" sz="2800" b="1" dirty="0"/>
              <a:t>》的风险</a:t>
            </a:r>
            <a:r>
              <a:rPr lang="zh-CN" altLang="zh-CN" sz="2800" b="1" dirty="0" smtClean="0"/>
              <a:t>监管</a:t>
            </a:r>
            <a:endParaRPr lang="en-US" altLang="zh-CN" sz="2800" b="1" dirty="0" smtClean="0"/>
          </a:p>
          <a:p>
            <a:pPr marL="0" indent="0">
              <a:buNone/>
            </a:pPr>
            <a:r>
              <a:rPr lang="en-US" altLang="zh-CN" sz="2800" dirty="0" smtClean="0"/>
              <a:t>    </a:t>
            </a:r>
            <a:r>
              <a:rPr lang="zh-CN" altLang="zh-CN" sz="2800" dirty="0" smtClean="0"/>
              <a:t>《巴塞尔协议Ⅰ》</a:t>
            </a:r>
            <a:r>
              <a:rPr lang="zh-CN" altLang="zh-CN" sz="2800" dirty="0"/>
              <a:t>的</a:t>
            </a:r>
            <a:r>
              <a:rPr lang="zh-CN" altLang="zh-CN" sz="2800" b="1" dirty="0">
                <a:solidFill>
                  <a:srgbClr val="251BF7"/>
                </a:solidFill>
              </a:rPr>
              <a:t>主要目的</a:t>
            </a:r>
            <a:r>
              <a:rPr lang="zh-CN" altLang="zh-CN" sz="2800" dirty="0"/>
              <a:t>有两个：</a:t>
            </a:r>
            <a:r>
              <a:rPr lang="zh-CN" altLang="zh-CN" sz="2800" dirty="0" smtClean="0"/>
              <a:t>①规定</a:t>
            </a:r>
            <a:r>
              <a:rPr lang="zh-CN" altLang="zh-CN" sz="2800" u="sng" dirty="0">
                <a:solidFill>
                  <a:srgbClr val="251BF7"/>
                </a:solidFill>
              </a:rPr>
              <a:t>资本充足率和计算</a:t>
            </a:r>
            <a:r>
              <a:rPr lang="zh-CN" altLang="zh-CN" sz="2800" u="sng" dirty="0" smtClean="0">
                <a:solidFill>
                  <a:srgbClr val="251BF7"/>
                </a:solidFill>
              </a:rPr>
              <a:t>标准</a:t>
            </a:r>
            <a:r>
              <a:rPr lang="zh-CN" altLang="zh-CN" sz="2800" dirty="0" smtClean="0"/>
              <a:t>；</a:t>
            </a:r>
            <a:r>
              <a:rPr lang="zh-CN" altLang="zh-CN" sz="2800" dirty="0"/>
              <a:t>②制定国际商业银行应该遵守的</a:t>
            </a:r>
            <a:r>
              <a:rPr lang="zh-CN" altLang="zh-CN" sz="2800" u="sng" dirty="0">
                <a:solidFill>
                  <a:srgbClr val="251BF7"/>
                </a:solidFill>
              </a:rPr>
              <a:t>统一标准</a:t>
            </a:r>
            <a:r>
              <a:rPr lang="zh-CN" altLang="zh-CN" sz="2800" dirty="0"/>
              <a:t>，保证国际银行的</a:t>
            </a:r>
            <a:r>
              <a:rPr lang="zh-CN" altLang="zh-CN" sz="2800" u="sng" dirty="0">
                <a:solidFill>
                  <a:srgbClr val="251BF7"/>
                </a:solidFill>
              </a:rPr>
              <a:t>公平竞争环境</a:t>
            </a:r>
            <a:r>
              <a:rPr lang="zh-CN" altLang="en-US" sz="2800" dirty="0" smtClean="0"/>
              <a:t>。</a:t>
            </a:r>
            <a:endParaRPr lang="en-US" altLang="zh-CN" sz="2800" dirty="0" smtClean="0"/>
          </a:p>
          <a:p>
            <a:pPr marL="0" indent="0">
              <a:buNone/>
            </a:pPr>
            <a:r>
              <a:rPr lang="en-US" altLang="zh-CN" sz="2800" dirty="0" smtClean="0"/>
              <a:t>    </a:t>
            </a:r>
            <a:endParaRPr lang="en-US" altLang="zh-CN" sz="2800" dirty="0" smtClean="0"/>
          </a:p>
          <a:p>
            <a:pPr marL="0" indent="0">
              <a:buNone/>
            </a:pPr>
            <a:r>
              <a:rPr lang="en-US" altLang="zh-CN" sz="2800" dirty="0"/>
              <a:t> </a:t>
            </a:r>
            <a:r>
              <a:rPr lang="en-US" altLang="zh-CN" sz="2800" dirty="0" smtClean="0"/>
              <a:t>   </a:t>
            </a:r>
            <a:r>
              <a:rPr lang="zh-CN" altLang="zh-CN" sz="2800" dirty="0" smtClean="0"/>
              <a:t>其</a:t>
            </a:r>
            <a:r>
              <a:rPr lang="zh-CN" altLang="zh-CN" sz="2800" b="1" dirty="0">
                <a:solidFill>
                  <a:srgbClr val="251BF7"/>
                </a:solidFill>
              </a:rPr>
              <a:t>内容主要</a:t>
            </a:r>
            <a:r>
              <a:rPr lang="zh-CN" altLang="zh-CN" sz="2800" dirty="0" smtClean="0"/>
              <a:t>包括</a:t>
            </a:r>
            <a:r>
              <a:rPr lang="zh-CN" altLang="en-US" sz="2800" dirty="0" smtClean="0"/>
              <a:t>：</a:t>
            </a:r>
            <a:r>
              <a:rPr lang="zh-CN" altLang="zh-CN" sz="2800" b="1" dirty="0" smtClean="0"/>
              <a:t>资本</a:t>
            </a:r>
            <a:r>
              <a:rPr lang="zh-CN" altLang="zh-CN" sz="2800" b="1" dirty="0"/>
              <a:t>的组成</a:t>
            </a:r>
            <a:r>
              <a:rPr lang="zh-CN" altLang="zh-CN" sz="2800" dirty="0"/>
              <a:t>、</a:t>
            </a:r>
            <a:r>
              <a:rPr lang="zh-CN" altLang="zh-CN" sz="2800" b="1" dirty="0"/>
              <a:t>资产的风险</a:t>
            </a:r>
            <a:r>
              <a:rPr lang="zh-CN" altLang="zh-CN" sz="2800" b="1" dirty="0" smtClean="0"/>
              <a:t>权重</a:t>
            </a:r>
            <a:r>
              <a:rPr lang="zh-CN" altLang="en-US" sz="2800" b="1" dirty="0"/>
              <a:t>值</a:t>
            </a:r>
            <a:r>
              <a:rPr lang="zh-CN" altLang="zh-CN" sz="2800" b="1" dirty="0" smtClean="0"/>
              <a:t>和</a:t>
            </a:r>
            <a:r>
              <a:rPr lang="zh-CN" altLang="zh-CN" sz="2800" b="1" dirty="0"/>
              <a:t>风险加权资产总和的计算</a:t>
            </a:r>
            <a:r>
              <a:rPr lang="zh-CN" altLang="zh-CN" sz="2800" dirty="0"/>
              <a:t>、</a:t>
            </a:r>
            <a:r>
              <a:rPr lang="zh-CN" altLang="zh-CN" sz="2800" b="1" dirty="0"/>
              <a:t>标准比率的目标</a:t>
            </a:r>
            <a:r>
              <a:rPr lang="zh-CN" altLang="zh-CN" sz="2800" dirty="0"/>
              <a:t>、</a:t>
            </a:r>
            <a:r>
              <a:rPr lang="zh-CN" altLang="zh-CN" sz="2800" b="1" dirty="0"/>
              <a:t>过渡期安排</a:t>
            </a:r>
            <a:r>
              <a:rPr lang="zh-CN" altLang="zh-CN" sz="2800" dirty="0"/>
              <a:t>四个方面。</a:t>
            </a:r>
            <a:r>
              <a:rPr lang="zh-CN" altLang="zh-CN" sz="2800" dirty="0" smtClean="0"/>
              <a:t> </a:t>
            </a:r>
            <a:r>
              <a:rPr lang="en-US" altLang="zh-CN" sz="2800" dirty="0" smtClean="0"/>
              <a:t>                         </a:t>
            </a:r>
            <a:r>
              <a:rPr lang="zh-CN" altLang="en-US" sz="2800" dirty="0" smtClean="0">
                <a:solidFill>
                  <a:srgbClr val="FF0000"/>
                </a:solidFill>
              </a:rPr>
              <a:t>（</a:t>
            </a:r>
            <a:r>
              <a:rPr lang="zh-CN" altLang="en-US" sz="2800" dirty="0" smtClean="0">
                <a:solidFill>
                  <a:srgbClr val="FF0000"/>
                </a:solidFill>
                <a:latin typeface="楷体" panose="02010609060101010101" pitchFamily="49" charset="-122"/>
                <a:ea typeface="楷体" panose="02010609060101010101" pitchFamily="49" charset="-122"/>
              </a:rPr>
              <a:t>下边分别讲解一下</a:t>
            </a:r>
            <a:r>
              <a:rPr lang="zh-CN" altLang="en-US" sz="2800" dirty="0" smtClean="0">
                <a:solidFill>
                  <a:srgbClr val="FF0000"/>
                </a:solidFill>
              </a:rPr>
              <a:t>）</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b="1" dirty="0" smtClean="0"/>
          </a:p>
          <a:p>
            <a:pPr marL="0" indent="0">
              <a:buNone/>
            </a:pPr>
            <a:endParaRPr lang="en-US" altLang="zh-CN" sz="2800" b="1" dirty="0" smtClean="0"/>
          </a:p>
          <a:p>
            <a:pPr marL="0" indent="0">
              <a:buNone/>
            </a:pPr>
            <a:r>
              <a:rPr lang="zh-CN" altLang="en-US" sz="2800" b="1" dirty="0" smtClean="0"/>
              <a:t>一</a:t>
            </a:r>
            <a:r>
              <a:rPr lang="zh-CN" altLang="zh-CN" sz="2800" b="1" dirty="0" smtClean="0"/>
              <a:t>、</a:t>
            </a:r>
            <a:r>
              <a:rPr lang="zh-CN" altLang="zh-CN" sz="2800" dirty="0"/>
              <a:t> </a:t>
            </a:r>
            <a:r>
              <a:rPr lang="zh-CN" altLang="zh-CN" sz="2800" b="1" dirty="0"/>
              <a:t>《巴塞尔协议</a:t>
            </a:r>
            <a:r>
              <a:rPr lang="en-US" altLang="zh-CN" sz="2800" b="1" dirty="0"/>
              <a:t>Ⅰ</a:t>
            </a:r>
            <a:r>
              <a:rPr lang="zh-CN" altLang="zh-CN" sz="2800" b="1" dirty="0"/>
              <a:t>》的风险</a:t>
            </a:r>
            <a:r>
              <a:rPr lang="zh-CN" altLang="zh-CN" sz="2800" b="1" dirty="0" smtClean="0"/>
              <a:t>监管</a:t>
            </a:r>
            <a:endParaRPr lang="en-US" altLang="zh-CN" sz="2800" b="1" dirty="0" smtClean="0"/>
          </a:p>
          <a:p>
            <a:pPr marL="0" indent="0">
              <a:buNone/>
            </a:pPr>
            <a:r>
              <a:rPr lang="en-US" altLang="zh-CN" sz="2800" dirty="0" smtClean="0"/>
              <a:t>  </a:t>
            </a:r>
            <a:r>
              <a:rPr lang="zh-CN" altLang="en-US" sz="2800" b="1" dirty="0" smtClean="0">
                <a:solidFill>
                  <a:srgbClr val="C00000"/>
                </a:solidFill>
              </a:rPr>
              <a:t>（一）资本的组成</a:t>
            </a:r>
            <a:endParaRPr lang="en-US" altLang="zh-CN" sz="2800" b="1" dirty="0">
              <a:solidFill>
                <a:srgbClr val="C00000"/>
              </a:solidFill>
            </a:endParaRPr>
          </a:p>
          <a:p>
            <a:pPr marL="0" indent="0">
              <a:buNone/>
            </a:pPr>
            <a:r>
              <a:rPr lang="en-US" altLang="zh-CN" sz="2800" dirty="0"/>
              <a:t> </a:t>
            </a:r>
            <a:r>
              <a:rPr lang="en-US" altLang="zh-CN" sz="2800" dirty="0" smtClean="0"/>
              <a:t>   </a:t>
            </a:r>
            <a:r>
              <a:rPr lang="zh-CN" altLang="zh-CN" sz="2800" dirty="0"/>
              <a:t>《巴塞尔协议Ⅰ》把资本分成两部分</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zh-CN" sz="2800" b="1" u="sng" dirty="0" smtClean="0">
                <a:solidFill>
                  <a:srgbClr val="251BF7"/>
                </a:solidFill>
              </a:rPr>
              <a:t>核心</a:t>
            </a:r>
            <a:r>
              <a:rPr lang="zh-CN" altLang="zh-CN" sz="2800" b="1" u="sng" dirty="0">
                <a:solidFill>
                  <a:srgbClr val="251BF7"/>
                </a:solidFill>
              </a:rPr>
              <a:t>资本</a:t>
            </a:r>
            <a:r>
              <a:rPr lang="zh-CN" altLang="zh-CN" sz="2800" u="sng" dirty="0">
                <a:solidFill>
                  <a:srgbClr val="251BF7"/>
                </a:solidFill>
              </a:rPr>
              <a:t>又称一级资本，包括实收资本和公开储备</a:t>
            </a:r>
            <a:r>
              <a:rPr lang="zh-CN" altLang="zh-CN" sz="2800" dirty="0" smtClean="0"/>
              <a:t>。核心</a:t>
            </a:r>
            <a:r>
              <a:rPr lang="zh-CN" altLang="zh-CN" sz="2800" dirty="0"/>
              <a:t>资本应占银行全部资本的</a:t>
            </a:r>
            <a:r>
              <a:rPr lang="en-US" altLang="zh-CN" sz="2800" u="sng" dirty="0">
                <a:solidFill>
                  <a:srgbClr val="251BF7"/>
                </a:solidFill>
              </a:rPr>
              <a:t>50%</a:t>
            </a:r>
            <a:r>
              <a:rPr lang="zh-CN" altLang="zh-CN" sz="2800" dirty="0"/>
              <a:t>以上</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zh-CN" sz="2800" b="1" u="sng" dirty="0" smtClean="0">
                <a:solidFill>
                  <a:srgbClr val="251BF7"/>
                </a:solidFill>
              </a:rPr>
              <a:t>附属</a:t>
            </a:r>
            <a:r>
              <a:rPr lang="zh-CN" altLang="zh-CN" sz="2800" b="1" u="sng" dirty="0">
                <a:solidFill>
                  <a:srgbClr val="251BF7"/>
                </a:solidFill>
              </a:rPr>
              <a:t>资本</a:t>
            </a:r>
            <a:r>
              <a:rPr lang="zh-CN" altLang="zh-CN" sz="2800" u="sng" dirty="0">
                <a:solidFill>
                  <a:srgbClr val="251BF7"/>
                </a:solidFill>
              </a:rPr>
              <a:t>又称二级</a:t>
            </a:r>
            <a:r>
              <a:rPr lang="zh-CN" altLang="zh-CN" sz="2800" u="sng" dirty="0" smtClean="0">
                <a:solidFill>
                  <a:srgbClr val="251BF7"/>
                </a:solidFill>
              </a:rPr>
              <a:t>资本</a:t>
            </a:r>
            <a:r>
              <a:rPr lang="zh-CN" altLang="en-US" sz="2800" u="sng" dirty="0" smtClean="0">
                <a:solidFill>
                  <a:srgbClr val="251BF7"/>
                </a:solidFill>
              </a:rPr>
              <a:t>，</a:t>
            </a:r>
            <a:r>
              <a:rPr lang="zh-CN" altLang="zh-CN" sz="2800" u="sng" dirty="0" smtClean="0">
                <a:solidFill>
                  <a:srgbClr val="251BF7"/>
                </a:solidFill>
              </a:rPr>
              <a:t>包括</a:t>
            </a:r>
            <a:r>
              <a:rPr lang="zh-CN" altLang="zh-CN" sz="2800" u="sng" dirty="0">
                <a:solidFill>
                  <a:srgbClr val="251BF7"/>
                </a:solidFill>
              </a:rPr>
              <a:t>未公开储备、重估储备、普通准备金和普通呆账准备金、带有债务性质的资本工具、长期次级债务</a:t>
            </a:r>
            <a:r>
              <a:rPr lang="zh-CN" altLang="zh-CN" sz="2800" dirty="0"/>
              <a:t>。</a:t>
            </a:r>
            <a:r>
              <a:rPr lang="en-US" altLang="zh-CN" sz="2800" dirty="0" smtClean="0"/>
              <a:t>  </a:t>
            </a:r>
            <a:r>
              <a:rPr lang="zh-CN" altLang="zh-CN" sz="2800" dirty="0" smtClean="0"/>
              <a:t> </a:t>
            </a:r>
            <a:endParaRPr lang="zh-CN" altLang="en-US"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b="1" dirty="0" smtClean="0"/>
          </a:p>
          <a:p>
            <a:pPr marL="0" indent="0">
              <a:buNone/>
            </a:pPr>
            <a:endParaRPr lang="en-US" altLang="zh-CN" sz="2800" b="1" dirty="0" smtClean="0"/>
          </a:p>
          <a:p>
            <a:pPr marL="0" indent="0">
              <a:lnSpc>
                <a:spcPct val="150000"/>
              </a:lnSpc>
              <a:buNone/>
            </a:pPr>
            <a:r>
              <a:rPr lang="zh-CN" altLang="en-US" sz="2800" b="1" dirty="0" smtClean="0"/>
              <a:t>一</a:t>
            </a:r>
            <a:r>
              <a:rPr lang="zh-CN" altLang="zh-CN" sz="2800" b="1" dirty="0" smtClean="0"/>
              <a:t>、</a:t>
            </a:r>
            <a:r>
              <a:rPr lang="zh-CN" altLang="zh-CN" sz="2800" dirty="0"/>
              <a:t> </a:t>
            </a:r>
            <a:r>
              <a:rPr lang="zh-CN" altLang="zh-CN" sz="2800" b="1" dirty="0"/>
              <a:t>《巴塞尔协议</a:t>
            </a:r>
            <a:r>
              <a:rPr lang="en-US" altLang="zh-CN" sz="2800" b="1" dirty="0"/>
              <a:t>Ⅰ</a:t>
            </a:r>
            <a:r>
              <a:rPr lang="zh-CN" altLang="zh-CN" sz="2800" b="1" dirty="0"/>
              <a:t>》的风险</a:t>
            </a:r>
            <a:r>
              <a:rPr lang="zh-CN" altLang="zh-CN" sz="2800" b="1" dirty="0" smtClean="0"/>
              <a:t>监管</a:t>
            </a:r>
            <a:endParaRPr lang="en-US" altLang="zh-CN" sz="2800" b="1" dirty="0" smtClean="0"/>
          </a:p>
          <a:p>
            <a:pPr marL="0" indent="0">
              <a:lnSpc>
                <a:spcPct val="150000"/>
              </a:lnSpc>
              <a:buNone/>
            </a:pPr>
            <a:r>
              <a:rPr lang="en-US" altLang="zh-CN" sz="2800" dirty="0" smtClean="0"/>
              <a:t>  </a:t>
            </a:r>
            <a:r>
              <a:rPr lang="zh-CN" altLang="en-US" sz="2800" b="1" dirty="0" smtClean="0">
                <a:solidFill>
                  <a:srgbClr val="C00000"/>
                </a:solidFill>
              </a:rPr>
              <a:t>（二）</a:t>
            </a:r>
            <a:r>
              <a:rPr lang="zh-CN" altLang="zh-CN" sz="2800" b="1" dirty="0">
                <a:solidFill>
                  <a:srgbClr val="C00000"/>
                </a:solidFill>
              </a:rPr>
              <a:t>资产的风险权重和风险加权资产总和的</a:t>
            </a:r>
            <a:r>
              <a:rPr lang="zh-CN" altLang="zh-CN" sz="2800" b="1" dirty="0" smtClean="0">
                <a:solidFill>
                  <a:srgbClr val="C00000"/>
                </a:solidFill>
              </a:rPr>
              <a:t>计算</a:t>
            </a:r>
            <a:endParaRPr lang="en-US" altLang="zh-CN" sz="2800" b="1" dirty="0" smtClean="0">
              <a:solidFill>
                <a:srgbClr val="C00000"/>
              </a:solidFill>
            </a:endParaRPr>
          </a:p>
          <a:p>
            <a:pPr marL="0" indent="0">
              <a:lnSpc>
                <a:spcPct val="150000"/>
              </a:lnSpc>
              <a:buNone/>
            </a:pPr>
            <a:r>
              <a:rPr lang="en-US" altLang="zh-CN" sz="2800" dirty="0" smtClean="0"/>
              <a:t>  </a:t>
            </a:r>
            <a:r>
              <a:rPr lang="zh-CN" altLang="zh-CN" sz="2800" dirty="0" smtClean="0"/>
              <a:t> </a:t>
            </a:r>
            <a:r>
              <a:rPr lang="en-US" altLang="zh-CN" sz="2800" b="1" dirty="0"/>
              <a:t>1.</a:t>
            </a:r>
            <a:r>
              <a:rPr lang="zh-CN" altLang="zh-CN" sz="2800" b="1" dirty="0"/>
              <a:t>资产及其权重的</a:t>
            </a:r>
            <a:r>
              <a:rPr lang="zh-CN" altLang="zh-CN" sz="2800" b="1" dirty="0" smtClean="0"/>
              <a:t>确定</a:t>
            </a:r>
            <a:endParaRPr lang="en-US" altLang="zh-CN" sz="2800" b="1" dirty="0" smtClean="0"/>
          </a:p>
          <a:p>
            <a:pPr marL="0" indent="0">
              <a:lnSpc>
                <a:spcPct val="150000"/>
              </a:lnSpc>
              <a:buNone/>
            </a:pPr>
            <a:r>
              <a:rPr lang="en-US" altLang="zh-CN" sz="2800" dirty="0"/>
              <a:t> </a:t>
            </a:r>
            <a:r>
              <a:rPr lang="en-US" altLang="zh-CN" sz="2800" dirty="0" smtClean="0"/>
              <a:t>   </a:t>
            </a:r>
            <a:r>
              <a:rPr lang="zh-CN" altLang="en-US" sz="2800" b="1" u="sng" dirty="0" smtClean="0">
                <a:solidFill>
                  <a:srgbClr val="251BF7"/>
                </a:solidFill>
              </a:rPr>
              <a:t>（</a:t>
            </a:r>
            <a:r>
              <a:rPr lang="en-US" altLang="zh-CN" sz="2800" b="1" u="sng" dirty="0" smtClean="0">
                <a:solidFill>
                  <a:srgbClr val="251BF7"/>
                </a:solidFill>
              </a:rPr>
              <a:t>1</a:t>
            </a:r>
            <a:r>
              <a:rPr lang="zh-CN" altLang="en-US" sz="2800" b="1" u="sng" dirty="0" smtClean="0">
                <a:solidFill>
                  <a:srgbClr val="251BF7"/>
                </a:solidFill>
              </a:rPr>
              <a:t>）表内资产及其权重</a:t>
            </a:r>
            <a:endParaRPr lang="en-US" altLang="zh-CN" sz="2800" b="1" u="sng" dirty="0" smtClean="0">
              <a:solidFill>
                <a:srgbClr val="251BF7"/>
              </a:solidFill>
            </a:endParaRPr>
          </a:p>
          <a:p>
            <a:pPr marL="0" indent="0">
              <a:lnSpc>
                <a:spcPct val="150000"/>
              </a:lnSpc>
              <a:buNone/>
            </a:pPr>
            <a:r>
              <a:rPr lang="en-US" altLang="zh-CN" sz="2800" dirty="0" smtClean="0"/>
              <a:t>    </a:t>
            </a:r>
            <a:r>
              <a:rPr lang="zh-CN" altLang="en-US" sz="2800" dirty="0" smtClean="0"/>
              <a:t>各类表内资产分类及其权重值，参见下页</a:t>
            </a:r>
            <a:r>
              <a:rPr lang="zh-CN" altLang="en-US" sz="2800" b="1" dirty="0" smtClean="0">
                <a:solidFill>
                  <a:srgbClr val="251BF7"/>
                </a:solidFill>
              </a:rPr>
              <a:t>表</a:t>
            </a:r>
            <a:r>
              <a:rPr lang="en-US" altLang="zh-CN" sz="2800" b="1" dirty="0" smtClean="0">
                <a:solidFill>
                  <a:srgbClr val="251BF7"/>
                </a:solidFill>
              </a:rPr>
              <a:t>10-1</a:t>
            </a:r>
            <a:r>
              <a:rPr lang="zh-CN" altLang="en-US" sz="2800" dirty="0" smtClean="0"/>
              <a:t>。</a:t>
            </a:r>
            <a:endParaRPr lang="zh-CN" altLang="en-US"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95536" y="1052737"/>
          <a:ext cx="8424935" cy="4934286"/>
        </p:xfrm>
        <a:graphic>
          <a:graphicData uri="http://schemas.openxmlformats.org/drawingml/2006/table">
            <a:tbl>
              <a:tblPr firstRow="1" firstCol="1" bandRow="1">
                <a:tableStyleId>{5C22544A-7EE6-4342-B048-85BDC9FD1C3A}</a:tableStyleId>
              </a:tblPr>
              <a:tblGrid>
                <a:gridCol w="1072028"/>
                <a:gridCol w="6128772"/>
                <a:gridCol w="1224135"/>
              </a:tblGrid>
              <a:tr h="523258">
                <a:tc gridSpan="2">
                  <a:txBody>
                    <a:bodyPr/>
                    <a:lstStyle/>
                    <a:p>
                      <a:pPr algn="ctr">
                        <a:spcAft>
                          <a:spcPts val="0"/>
                        </a:spcAft>
                      </a:pPr>
                      <a:r>
                        <a:rPr lang="zh-CN" sz="2000" kern="100" dirty="0">
                          <a:effectLst/>
                        </a:rPr>
                        <a:t>资产类别</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hMerge="1">
                  <a:tcPr/>
                </a:tc>
                <a:tc>
                  <a:txBody>
                    <a:bodyPr/>
                    <a:lstStyle/>
                    <a:p>
                      <a:pPr algn="ctr">
                        <a:spcAft>
                          <a:spcPts val="0"/>
                        </a:spcAft>
                      </a:pPr>
                      <a:r>
                        <a:rPr lang="zh-CN" sz="2000" kern="100" dirty="0">
                          <a:effectLst/>
                        </a:rPr>
                        <a:t>风险权重</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1228937">
                <a:tc>
                  <a:txBody>
                    <a:bodyPr/>
                    <a:lstStyle/>
                    <a:p>
                      <a:pPr algn="ctr">
                        <a:spcAft>
                          <a:spcPts val="0"/>
                        </a:spcAft>
                      </a:pPr>
                      <a:r>
                        <a:rPr lang="zh-CN" sz="1800" kern="100" dirty="0">
                          <a:effectLst/>
                        </a:rPr>
                        <a:t>第一大类</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dirty="0">
                          <a:effectLst/>
                        </a:rPr>
                        <a:t>（</a:t>
                      </a:r>
                      <a:r>
                        <a:rPr lang="en-US" sz="1800" kern="100" dirty="0">
                          <a:effectLst/>
                        </a:rPr>
                        <a:t>1</a:t>
                      </a:r>
                      <a:r>
                        <a:rPr lang="zh-CN" sz="1800" kern="100" dirty="0">
                          <a:effectLst/>
                        </a:rPr>
                        <a:t>）持有现金</a:t>
                      </a:r>
                      <a:endParaRPr lang="zh-CN" sz="1800" kern="100" dirty="0">
                        <a:effectLst/>
                      </a:endParaRPr>
                    </a:p>
                    <a:p>
                      <a:pPr algn="just">
                        <a:spcAft>
                          <a:spcPts val="0"/>
                        </a:spcAft>
                      </a:pPr>
                      <a:r>
                        <a:rPr lang="zh-CN" sz="1800" kern="100" dirty="0">
                          <a:effectLst/>
                        </a:rPr>
                        <a:t>（</a:t>
                      </a:r>
                      <a:r>
                        <a:rPr lang="en-US" sz="1800" kern="100" dirty="0">
                          <a:effectLst/>
                        </a:rPr>
                        <a:t>2</a:t>
                      </a:r>
                      <a:r>
                        <a:rPr lang="zh-CN" sz="1800" kern="100" dirty="0">
                          <a:effectLst/>
                        </a:rPr>
                        <a:t>）存放在</a:t>
                      </a:r>
                      <a:r>
                        <a:rPr lang="en-US" sz="1800" kern="100" dirty="0">
                          <a:effectLst/>
                        </a:rPr>
                        <a:t>OECD</a:t>
                      </a:r>
                      <a:r>
                        <a:rPr lang="zh-CN" sz="1800" kern="100" dirty="0">
                          <a:effectLst/>
                        </a:rPr>
                        <a:t>国家的中央银行的债权</a:t>
                      </a:r>
                      <a:endParaRPr lang="zh-CN" sz="1800" kern="100" dirty="0">
                        <a:effectLst/>
                      </a:endParaRPr>
                    </a:p>
                    <a:p>
                      <a:pPr algn="just">
                        <a:spcAft>
                          <a:spcPts val="0"/>
                        </a:spcAft>
                      </a:pPr>
                      <a:r>
                        <a:rPr lang="zh-CN" sz="1800" kern="100" dirty="0">
                          <a:effectLst/>
                        </a:rPr>
                        <a:t>（</a:t>
                      </a:r>
                      <a:r>
                        <a:rPr lang="en-US" sz="1800" kern="100" dirty="0">
                          <a:effectLst/>
                        </a:rPr>
                        <a:t>3</a:t>
                      </a:r>
                      <a:r>
                        <a:rPr lang="zh-CN" sz="1800" kern="100" dirty="0">
                          <a:effectLst/>
                        </a:rPr>
                        <a:t>）以本国货币定值并以此货币对中央政府和央行融通资金的债权</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1536171">
                <a:tc>
                  <a:txBody>
                    <a:bodyPr/>
                    <a:lstStyle/>
                    <a:p>
                      <a:pPr algn="ctr">
                        <a:spcAft>
                          <a:spcPts val="0"/>
                        </a:spcAft>
                      </a:pPr>
                      <a:r>
                        <a:rPr lang="zh-CN" sz="1800" kern="100" dirty="0">
                          <a:effectLst/>
                        </a:rPr>
                        <a:t>第二大类</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dirty="0">
                          <a:effectLst/>
                        </a:rPr>
                        <a:t>（</a:t>
                      </a:r>
                      <a:r>
                        <a:rPr lang="en-US" sz="1800" kern="100" dirty="0">
                          <a:effectLst/>
                        </a:rPr>
                        <a:t>1</a:t>
                      </a:r>
                      <a:r>
                        <a:rPr lang="zh-CN" sz="1800" kern="100" dirty="0">
                          <a:effectLst/>
                        </a:rPr>
                        <a:t>）应收现金</a:t>
                      </a:r>
                      <a:endParaRPr lang="zh-CN" sz="1800" kern="100" dirty="0">
                        <a:effectLst/>
                      </a:endParaRPr>
                    </a:p>
                    <a:p>
                      <a:pPr algn="just">
                        <a:spcAft>
                          <a:spcPts val="0"/>
                        </a:spcAft>
                      </a:pPr>
                      <a:r>
                        <a:rPr lang="zh-CN" sz="1800" kern="100" dirty="0">
                          <a:effectLst/>
                        </a:rPr>
                        <a:t>（</a:t>
                      </a:r>
                      <a:r>
                        <a:rPr lang="en-US" sz="1800" kern="100" dirty="0">
                          <a:effectLst/>
                        </a:rPr>
                        <a:t>2</a:t>
                      </a:r>
                      <a:r>
                        <a:rPr lang="zh-CN" sz="1800" kern="100" dirty="0">
                          <a:effectLst/>
                        </a:rPr>
                        <a:t>）对</a:t>
                      </a:r>
                      <a:r>
                        <a:rPr lang="en-US" sz="1800" kern="100" dirty="0">
                          <a:effectLst/>
                        </a:rPr>
                        <a:t>OECD</a:t>
                      </a:r>
                      <a:r>
                        <a:rPr lang="zh-CN" sz="1800" kern="100" dirty="0">
                          <a:effectLst/>
                        </a:rPr>
                        <a:t>国家注册的银行和受监管的证券机构的债权</a:t>
                      </a:r>
                      <a:endParaRPr lang="zh-CN" sz="1800" kern="100" dirty="0">
                        <a:effectLst/>
                      </a:endParaRPr>
                    </a:p>
                    <a:p>
                      <a:pPr algn="just">
                        <a:spcAft>
                          <a:spcPts val="0"/>
                        </a:spcAft>
                      </a:pPr>
                      <a:r>
                        <a:rPr lang="zh-CN" sz="1800" kern="100" dirty="0">
                          <a:effectLst/>
                        </a:rPr>
                        <a:t>（</a:t>
                      </a:r>
                      <a:r>
                        <a:rPr lang="en-US" sz="1800" kern="100" dirty="0">
                          <a:effectLst/>
                        </a:rPr>
                        <a:t>3</a:t>
                      </a:r>
                      <a:r>
                        <a:rPr lang="zh-CN" sz="1800" kern="100" dirty="0">
                          <a:effectLst/>
                        </a:rPr>
                        <a:t>）对非</a:t>
                      </a:r>
                      <a:r>
                        <a:rPr lang="en-US" sz="1800" kern="100" dirty="0">
                          <a:effectLst/>
                        </a:rPr>
                        <a:t>OECD</a:t>
                      </a:r>
                      <a:r>
                        <a:rPr lang="zh-CN" sz="1800" kern="100" dirty="0">
                          <a:effectLst/>
                        </a:rPr>
                        <a:t>国家注册的银行持续期在</a:t>
                      </a:r>
                      <a:r>
                        <a:rPr lang="en-US" sz="1800" kern="100" dirty="0">
                          <a:effectLst/>
                        </a:rPr>
                        <a:t>1</a:t>
                      </a:r>
                      <a:r>
                        <a:rPr lang="zh-CN" sz="1800" kern="100" dirty="0">
                          <a:effectLst/>
                        </a:rPr>
                        <a:t>年以内的债权</a:t>
                      </a:r>
                      <a:endParaRPr lang="zh-CN" sz="1800" kern="100" dirty="0">
                        <a:effectLst/>
                      </a:endParaRPr>
                    </a:p>
                    <a:p>
                      <a:pPr algn="just">
                        <a:spcAft>
                          <a:spcPts val="0"/>
                        </a:spcAft>
                      </a:pPr>
                      <a:r>
                        <a:rPr lang="zh-CN" sz="1800" kern="100" dirty="0">
                          <a:effectLst/>
                        </a:rPr>
                        <a:t>（</a:t>
                      </a:r>
                      <a:r>
                        <a:rPr lang="en-US" sz="1800" kern="100" dirty="0">
                          <a:effectLst/>
                        </a:rPr>
                        <a:t>4</a:t>
                      </a:r>
                      <a:r>
                        <a:rPr lang="zh-CN" sz="1800" kern="100" dirty="0">
                          <a:effectLst/>
                        </a:rPr>
                        <a:t>）对多边开发银行的债权</a:t>
                      </a:r>
                      <a:endParaRPr lang="zh-CN" sz="1800" kern="100" dirty="0">
                        <a:effectLst/>
                      </a:endParaRPr>
                    </a:p>
                    <a:p>
                      <a:pPr algn="just">
                        <a:spcAft>
                          <a:spcPts val="0"/>
                        </a:spcAft>
                      </a:pPr>
                      <a:r>
                        <a:rPr lang="zh-CN" sz="1800" kern="100" dirty="0">
                          <a:effectLst/>
                        </a:rPr>
                        <a:t>（</a:t>
                      </a:r>
                      <a:r>
                        <a:rPr lang="en-US" sz="1800" kern="100" dirty="0">
                          <a:effectLst/>
                        </a:rPr>
                        <a:t>5</a:t>
                      </a:r>
                      <a:r>
                        <a:rPr lang="zh-CN" sz="1800" kern="100" dirty="0">
                          <a:effectLst/>
                        </a:rPr>
                        <a:t>）对非本国的</a:t>
                      </a:r>
                      <a:r>
                        <a:rPr lang="en-US" sz="1800" kern="100" dirty="0">
                          <a:effectLst/>
                        </a:rPr>
                        <a:t>OECD</a:t>
                      </a:r>
                      <a:r>
                        <a:rPr lang="zh-CN" sz="1800" kern="100" dirty="0">
                          <a:effectLst/>
                        </a:rPr>
                        <a:t>国家公共部门机构（不含中央政府）的债权</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20%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307234">
                <a:tc>
                  <a:txBody>
                    <a:bodyPr/>
                    <a:lstStyle/>
                    <a:p>
                      <a:pPr algn="ctr">
                        <a:spcAft>
                          <a:spcPts val="0"/>
                        </a:spcAft>
                      </a:pPr>
                      <a:r>
                        <a:rPr lang="zh-CN" sz="1800" kern="100" dirty="0">
                          <a:effectLst/>
                        </a:rPr>
                        <a:t>第三大类</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dirty="0">
                          <a:effectLst/>
                        </a:rPr>
                        <a:t>发放的住宅抵押贷款</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50%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1228937">
                <a:tc>
                  <a:txBody>
                    <a:bodyPr/>
                    <a:lstStyle/>
                    <a:p>
                      <a:pPr algn="ctr">
                        <a:spcAft>
                          <a:spcPts val="0"/>
                        </a:spcAft>
                      </a:pPr>
                      <a:r>
                        <a:rPr lang="zh-CN" sz="1800" kern="100" dirty="0">
                          <a:effectLst/>
                        </a:rPr>
                        <a:t>第四大类</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a:effectLst/>
                        </a:rPr>
                        <a:t>（</a:t>
                      </a:r>
                      <a:r>
                        <a:rPr lang="en-US" sz="1800" kern="100">
                          <a:effectLst/>
                        </a:rPr>
                        <a:t>1</a:t>
                      </a:r>
                      <a:r>
                        <a:rPr lang="zh-CN" sz="1800" kern="100">
                          <a:effectLst/>
                        </a:rPr>
                        <a:t>）对私人机构的债权</a:t>
                      </a:r>
                      <a:endParaRPr lang="zh-CN" sz="1800" kern="100">
                        <a:effectLst/>
                      </a:endParaRPr>
                    </a:p>
                    <a:p>
                      <a:pPr algn="just">
                        <a:spcAft>
                          <a:spcPts val="0"/>
                        </a:spcAft>
                      </a:pPr>
                      <a:r>
                        <a:rPr lang="zh-CN" sz="1800" kern="100">
                          <a:effectLst/>
                        </a:rPr>
                        <a:t>（</a:t>
                      </a:r>
                      <a:r>
                        <a:rPr lang="en-US" sz="1800" kern="100">
                          <a:effectLst/>
                        </a:rPr>
                        <a:t>2</a:t>
                      </a:r>
                      <a:r>
                        <a:rPr lang="zh-CN" sz="1800" kern="100">
                          <a:effectLst/>
                        </a:rPr>
                        <a:t>）对非</a:t>
                      </a:r>
                      <a:r>
                        <a:rPr lang="en-US" sz="1800" kern="100">
                          <a:effectLst/>
                        </a:rPr>
                        <a:t>OECD</a:t>
                      </a:r>
                      <a:r>
                        <a:rPr lang="zh-CN" sz="1800" kern="100">
                          <a:effectLst/>
                        </a:rPr>
                        <a:t>国家注册的银行持续期大于</a:t>
                      </a:r>
                      <a:r>
                        <a:rPr lang="en-US" sz="1800" kern="100">
                          <a:effectLst/>
                        </a:rPr>
                        <a:t>1</a:t>
                      </a:r>
                      <a:r>
                        <a:rPr lang="zh-CN" sz="1800" kern="100">
                          <a:effectLst/>
                        </a:rPr>
                        <a:t>年的债权</a:t>
                      </a:r>
                      <a:endParaRPr lang="zh-CN" sz="1800" kern="100">
                        <a:effectLst/>
                      </a:endParaRPr>
                    </a:p>
                    <a:p>
                      <a:pPr algn="just">
                        <a:spcAft>
                          <a:spcPts val="0"/>
                        </a:spcAft>
                      </a:pPr>
                      <a:r>
                        <a:rPr lang="zh-CN" sz="1800" kern="100">
                          <a:effectLst/>
                        </a:rPr>
                        <a:t>（</a:t>
                      </a:r>
                      <a:r>
                        <a:rPr lang="en-US" sz="1800" kern="100">
                          <a:effectLst/>
                        </a:rPr>
                        <a:t>3</a:t>
                      </a:r>
                      <a:r>
                        <a:rPr lang="zh-CN" sz="1800" kern="100">
                          <a:effectLst/>
                        </a:rPr>
                        <a:t>）不动产</a:t>
                      </a:r>
                      <a:endParaRPr lang="zh-CN" sz="1800" kern="100">
                        <a:effectLst/>
                      </a:endParaRPr>
                    </a:p>
                    <a:p>
                      <a:pPr algn="just">
                        <a:spcAft>
                          <a:spcPts val="0"/>
                        </a:spcAft>
                      </a:pPr>
                      <a:r>
                        <a:rPr lang="zh-CN" sz="1800" kern="100">
                          <a:effectLst/>
                        </a:rPr>
                        <a:t>（</a:t>
                      </a:r>
                      <a:r>
                        <a:rPr lang="en-US" sz="1800" kern="100">
                          <a:effectLst/>
                        </a:rPr>
                        <a:t>4</a:t>
                      </a:r>
                      <a:r>
                        <a:rPr lang="zh-CN" sz="1800" kern="100">
                          <a:effectLst/>
                        </a:rPr>
                        <a:t>）厂房和设备</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5" name="Rectangle 1"/>
          <p:cNvSpPr>
            <a:spLocks noChangeArrowheads="1"/>
          </p:cNvSpPr>
          <p:nvPr/>
        </p:nvSpPr>
        <p:spPr bwMode="auto">
          <a:xfrm>
            <a:off x="251520" y="450335"/>
            <a:ext cx="86966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表</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10-1 《</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巴塞尔协议</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Ⅰ》</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规定的银行的表内资产及其风险权重</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b="1" dirty="0" smtClean="0"/>
          </a:p>
          <a:p>
            <a:pPr marL="0" indent="0">
              <a:buNone/>
            </a:pPr>
            <a:endParaRPr lang="en-US" altLang="zh-CN" sz="2800" b="1" dirty="0" smtClean="0"/>
          </a:p>
          <a:p>
            <a:pPr marL="0" indent="0">
              <a:lnSpc>
                <a:spcPct val="150000"/>
              </a:lnSpc>
              <a:buNone/>
            </a:pPr>
            <a:r>
              <a:rPr lang="zh-CN" altLang="en-US" sz="2800" b="1" dirty="0" smtClean="0"/>
              <a:t>一</a:t>
            </a:r>
            <a:r>
              <a:rPr lang="zh-CN" altLang="zh-CN" sz="2800" b="1" dirty="0" smtClean="0"/>
              <a:t>、</a:t>
            </a:r>
            <a:r>
              <a:rPr lang="zh-CN" altLang="zh-CN" sz="2800" dirty="0"/>
              <a:t> </a:t>
            </a:r>
            <a:r>
              <a:rPr lang="zh-CN" altLang="zh-CN" sz="2800" b="1" dirty="0"/>
              <a:t>《巴塞尔协议</a:t>
            </a:r>
            <a:r>
              <a:rPr lang="en-US" altLang="zh-CN" sz="2800" b="1" dirty="0"/>
              <a:t>Ⅰ</a:t>
            </a:r>
            <a:r>
              <a:rPr lang="zh-CN" altLang="zh-CN" sz="2800" b="1" dirty="0"/>
              <a:t>》的风险</a:t>
            </a:r>
            <a:r>
              <a:rPr lang="zh-CN" altLang="zh-CN" sz="2800" b="1" dirty="0" smtClean="0"/>
              <a:t>监管</a:t>
            </a:r>
            <a:endParaRPr lang="en-US" altLang="zh-CN" sz="2800" b="1" dirty="0" smtClean="0"/>
          </a:p>
          <a:p>
            <a:pPr marL="0" indent="0">
              <a:lnSpc>
                <a:spcPct val="150000"/>
              </a:lnSpc>
              <a:buNone/>
            </a:pPr>
            <a:r>
              <a:rPr lang="en-US" altLang="zh-CN" sz="2800" dirty="0" smtClean="0"/>
              <a:t>  </a:t>
            </a:r>
            <a:r>
              <a:rPr lang="zh-CN" altLang="en-US" sz="2800" b="1" dirty="0" smtClean="0"/>
              <a:t>（二）</a:t>
            </a:r>
            <a:r>
              <a:rPr lang="zh-CN" altLang="zh-CN" sz="2800" b="1" dirty="0"/>
              <a:t>资产的风险权重和风险加权资产总和的</a:t>
            </a:r>
            <a:r>
              <a:rPr lang="zh-CN" altLang="zh-CN" sz="2800" b="1" dirty="0" smtClean="0"/>
              <a:t>计算</a:t>
            </a:r>
            <a:endParaRPr lang="en-US" altLang="zh-CN" sz="2800" b="1" dirty="0" smtClean="0"/>
          </a:p>
          <a:p>
            <a:pPr marL="0" indent="0">
              <a:lnSpc>
                <a:spcPct val="150000"/>
              </a:lnSpc>
              <a:buNone/>
            </a:pPr>
            <a:r>
              <a:rPr lang="en-US" altLang="zh-CN" sz="2800" dirty="0" smtClean="0"/>
              <a:t>  </a:t>
            </a:r>
            <a:r>
              <a:rPr lang="zh-CN" altLang="zh-CN" sz="2800" dirty="0" smtClean="0"/>
              <a:t> </a:t>
            </a:r>
            <a:r>
              <a:rPr lang="en-US" altLang="zh-CN" sz="2800" dirty="0" smtClean="0"/>
              <a:t>1</a:t>
            </a:r>
            <a:r>
              <a:rPr lang="en-US" altLang="zh-CN" sz="2800" b="1" dirty="0" smtClean="0"/>
              <a:t>.</a:t>
            </a:r>
            <a:r>
              <a:rPr lang="zh-CN" altLang="zh-CN" sz="2800" b="1" dirty="0"/>
              <a:t>资产及其权重的</a:t>
            </a:r>
            <a:r>
              <a:rPr lang="zh-CN" altLang="zh-CN" sz="2800" b="1" dirty="0" smtClean="0"/>
              <a:t>确定</a:t>
            </a:r>
            <a:endParaRPr lang="en-US" altLang="zh-CN" sz="2800" b="1" dirty="0" smtClean="0"/>
          </a:p>
          <a:p>
            <a:pPr marL="0" indent="0">
              <a:lnSpc>
                <a:spcPct val="150000"/>
              </a:lnSpc>
              <a:buNone/>
            </a:pPr>
            <a:r>
              <a:rPr lang="en-US" altLang="zh-CN" sz="2800" dirty="0" smtClean="0"/>
              <a:t>  </a:t>
            </a:r>
            <a:r>
              <a:rPr lang="zh-CN" altLang="en-US" sz="2800" b="1" u="sng" dirty="0" smtClean="0">
                <a:solidFill>
                  <a:srgbClr val="251BF7"/>
                </a:solidFill>
              </a:rPr>
              <a:t>（</a:t>
            </a:r>
            <a:r>
              <a:rPr lang="en-US" altLang="zh-CN" sz="2800" b="1" u="sng" dirty="0" smtClean="0">
                <a:solidFill>
                  <a:srgbClr val="251BF7"/>
                </a:solidFill>
              </a:rPr>
              <a:t>2</a:t>
            </a:r>
            <a:r>
              <a:rPr lang="zh-CN" altLang="en-US" sz="2800" b="1" u="sng" dirty="0" smtClean="0">
                <a:solidFill>
                  <a:srgbClr val="251BF7"/>
                </a:solidFill>
              </a:rPr>
              <a:t>）</a:t>
            </a:r>
            <a:r>
              <a:rPr lang="zh-CN" altLang="zh-CN" sz="2800" b="1" u="sng" dirty="0" smtClean="0">
                <a:solidFill>
                  <a:srgbClr val="251BF7"/>
                </a:solidFill>
              </a:rPr>
              <a:t>表</a:t>
            </a:r>
            <a:r>
              <a:rPr lang="zh-CN" altLang="zh-CN" sz="2800" b="1" u="sng" dirty="0">
                <a:solidFill>
                  <a:srgbClr val="251BF7"/>
                </a:solidFill>
              </a:rPr>
              <a:t>外资产及其</a:t>
            </a:r>
            <a:r>
              <a:rPr lang="zh-CN" altLang="zh-CN" sz="2800" b="1" u="sng" dirty="0" smtClean="0">
                <a:solidFill>
                  <a:srgbClr val="251BF7"/>
                </a:solidFill>
              </a:rPr>
              <a:t>权重</a:t>
            </a:r>
            <a:endParaRPr lang="en-US" altLang="zh-CN" sz="2800" b="1" u="sng" dirty="0" smtClean="0">
              <a:solidFill>
                <a:srgbClr val="251BF7"/>
              </a:solidFill>
            </a:endParaRPr>
          </a:p>
          <a:p>
            <a:pPr marL="0" indent="0">
              <a:lnSpc>
                <a:spcPct val="150000"/>
              </a:lnSpc>
              <a:buNone/>
            </a:pPr>
            <a:r>
              <a:rPr lang="en-US" altLang="zh-CN" sz="2800" dirty="0"/>
              <a:t> </a:t>
            </a:r>
            <a:r>
              <a:rPr lang="en-US" altLang="zh-CN" sz="2800" dirty="0" smtClean="0"/>
              <a:t>   </a:t>
            </a:r>
            <a:r>
              <a:rPr lang="zh-CN" altLang="zh-CN" sz="2800" dirty="0" smtClean="0"/>
              <a:t>对</a:t>
            </a:r>
            <a:r>
              <a:rPr lang="zh-CN" altLang="zh-CN" sz="2800" dirty="0"/>
              <a:t>表外资产的风险，按“</a:t>
            </a:r>
            <a:r>
              <a:rPr lang="zh-CN" altLang="zh-CN" sz="2800" dirty="0">
                <a:solidFill>
                  <a:srgbClr val="251BF7"/>
                </a:solidFill>
              </a:rPr>
              <a:t>信用换算系数</a:t>
            </a:r>
            <a:r>
              <a:rPr lang="zh-CN" altLang="zh-CN" sz="2800" dirty="0"/>
              <a:t>”，也划分为</a:t>
            </a:r>
            <a:r>
              <a:rPr lang="zh-CN" altLang="zh-CN" sz="2800" dirty="0">
                <a:solidFill>
                  <a:srgbClr val="251BF7"/>
                </a:solidFill>
              </a:rPr>
              <a:t>四大类（级</a:t>
            </a:r>
            <a:r>
              <a:rPr lang="zh-CN" altLang="zh-CN" sz="2800" dirty="0" smtClean="0">
                <a:solidFill>
                  <a:srgbClr val="251BF7"/>
                </a:solidFill>
              </a:rPr>
              <a:t>）</a:t>
            </a:r>
            <a:r>
              <a:rPr lang="zh-CN" altLang="en-US" sz="2800" dirty="0" smtClean="0"/>
              <a:t>。具体内容如下：</a:t>
            </a:r>
            <a:endParaRPr lang="zh-CN" altLang="en-US"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784976" cy="6336704"/>
          </a:xfrm>
        </p:spPr>
        <p:txBody>
          <a:bodyPr>
            <a:noAutofit/>
          </a:bodyPr>
          <a:lstStyle/>
          <a:p>
            <a:pPr marL="0" indent="0">
              <a:buNone/>
            </a:pPr>
            <a:r>
              <a:rPr lang="zh-CN" altLang="zh-CN" sz="2800" b="1" dirty="0"/>
              <a:t>第</a:t>
            </a:r>
            <a:r>
              <a:rPr lang="zh-CN" altLang="zh-CN" sz="2800" b="1" dirty="0" smtClean="0"/>
              <a:t>一类</a:t>
            </a:r>
            <a:r>
              <a:rPr lang="zh-CN" altLang="zh-CN" sz="2800" dirty="0"/>
              <a:t>是指期限在</a:t>
            </a:r>
            <a:r>
              <a:rPr lang="en-US" altLang="zh-CN" sz="2800" dirty="0">
                <a:solidFill>
                  <a:srgbClr val="251BF7"/>
                </a:solidFill>
              </a:rPr>
              <a:t>1</a:t>
            </a:r>
            <a:r>
              <a:rPr lang="zh-CN" altLang="zh-CN" sz="2800" dirty="0">
                <a:solidFill>
                  <a:srgbClr val="251BF7"/>
                </a:solidFill>
              </a:rPr>
              <a:t>年以内的</a:t>
            </a:r>
            <a:r>
              <a:rPr lang="zh-CN" altLang="zh-CN" sz="2800" dirty="0"/>
              <a:t>，或者可能在任何时候</a:t>
            </a:r>
            <a:r>
              <a:rPr lang="zh-CN" altLang="zh-CN" sz="2800" dirty="0" smtClean="0"/>
              <a:t>都</a:t>
            </a:r>
            <a:r>
              <a:rPr lang="zh-CN" altLang="en-US" sz="2800" dirty="0" smtClean="0">
                <a:solidFill>
                  <a:srgbClr val="251BF7"/>
                </a:solidFill>
              </a:rPr>
              <a:t>可以</a:t>
            </a:r>
            <a:r>
              <a:rPr lang="zh-CN" altLang="zh-CN" sz="2800" dirty="0" smtClean="0">
                <a:solidFill>
                  <a:srgbClr val="251BF7"/>
                </a:solidFill>
              </a:rPr>
              <a:t>无条件</a:t>
            </a:r>
            <a:r>
              <a:rPr lang="zh-CN" altLang="zh-CN" sz="2800" dirty="0">
                <a:solidFill>
                  <a:srgbClr val="251BF7"/>
                </a:solidFill>
              </a:rPr>
              <a:t>取消的</a:t>
            </a:r>
            <a:r>
              <a:rPr lang="zh-CN" altLang="zh-CN" sz="2800" dirty="0" smtClean="0">
                <a:solidFill>
                  <a:srgbClr val="251BF7"/>
                </a:solidFill>
              </a:rPr>
              <a:t>承诺</a:t>
            </a:r>
            <a:r>
              <a:rPr lang="zh-CN" altLang="en-US" sz="2800" dirty="0"/>
              <a:t>，</a:t>
            </a:r>
            <a:r>
              <a:rPr lang="zh-CN" altLang="zh-CN" sz="2800" dirty="0" smtClean="0"/>
              <a:t>风险</a:t>
            </a:r>
            <a:r>
              <a:rPr lang="zh-CN" altLang="zh-CN" sz="2800" dirty="0"/>
              <a:t>权重为</a:t>
            </a:r>
            <a:r>
              <a:rPr lang="en-US" altLang="zh-CN" sz="2800" dirty="0">
                <a:solidFill>
                  <a:srgbClr val="C00000"/>
                </a:solidFill>
              </a:rPr>
              <a:t>0</a:t>
            </a:r>
            <a:r>
              <a:rPr lang="zh-CN" altLang="zh-CN" sz="2800" dirty="0"/>
              <a:t>。</a:t>
            </a:r>
            <a:endParaRPr lang="zh-CN" altLang="zh-CN" sz="2800" dirty="0"/>
          </a:p>
          <a:p>
            <a:pPr marL="0" indent="0">
              <a:buNone/>
            </a:pPr>
            <a:r>
              <a:rPr lang="zh-CN" altLang="zh-CN" sz="2800" b="1" dirty="0" smtClean="0"/>
              <a:t>第二类</a:t>
            </a:r>
            <a:r>
              <a:rPr lang="zh-CN" altLang="zh-CN" sz="2800" dirty="0"/>
              <a:t>是指</a:t>
            </a:r>
            <a:r>
              <a:rPr lang="zh-CN" altLang="zh-CN" sz="2800" dirty="0">
                <a:solidFill>
                  <a:srgbClr val="251BF7"/>
                </a:solidFill>
              </a:rPr>
              <a:t>短期的、有自偿能力的、与贸易有关的“或有资产”</a:t>
            </a:r>
            <a:r>
              <a:rPr lang="zh-CN" altLang="zh-CN" sz="2800" dirty="0"/>
              <a:t>，如有优先索偿权的装运</a:t>
            </a:r>
            <a:r>
              <a:rPr lang="zh-CN" altLang="zh-CN" sz="2800" dirty="0" smtClean="0"/>
              <a:t>货物</a:t>
            </a:r>
            <a:r>
              <a:rPr lang="zh-CN" altLang="en-US" sz="2800" dirty="0" smtClean="0"/>
              <a:t>作</a:t>
            </a:r>
            <a:r>
              <a:rPr lang="zh-CN" altLang="zh-CN" sz="2800" dirty="0" smtClean="0"/>
              <a:t>抵押</a:t>
            </a:r>
            <a:r>
              <a:rPr lang="zh-CN" altLang="zh-CN" sz="2800" dirty="0"/>
              <a:t>的跟单</a:t>
            </a:r>
            <a:r>
              <a:rPr lang="zh-CN" altLang="zh-CN" sz="2800" dirty="0" smtClean="0"/>
              <a:t>信用证</a:t>
            </a:r>
            <a:r>
              <a:rPr lang="zh-CN" altLang="en-US" sz="2800" dirty="0"/>
              <a:t>，</a:t>
            </a:r>
            <a:r>
              <a:rPr lang="zh-CN" altLang="zh-CN" sz="2800" dirty="0" smtClean="0"/>
              <a:t>风险</a:t>
            </a:r>
            <a:r>
              <a:rPr lang="zh-CN" altLang="zh-CN" sz="2800" dirty="0"/>
              <a:t>权重为</a:t>
            </a:r>
            <a:r>
              <a:rPr lang="en-US" altLang="zh-CN" sz="2800" dirty="0">
                <a:solidFill>
                  <a:srgbClr val="C00000"/>
                </a:solidFill>
              </a:rPr>
              <a:t>20%</a:t>
            </a:r>
            <a:r>
              <a:rPr lang="zh-CN" altLang="zh-CN" sz="2800" dirty="0"/>
              <a:t>。</a:t>
            </a:r>
            <a:endParaRPr lang="zh-CN" altLang="zh-CN" sz="2800" dirty="0"/>
          </a:p>
          <a:p>
            <a:pPr marL="0" indent="0">
              <a:buNone/>
            </a:pPr>
            <a:r>
              <a:rPr lang="zh-CN" altLang="zh-CN" sz="2800" b="1" dirty="0" smtClean="0"/>
              <a:t>第</a:t>
            </a:r>
            <a:r>
              <a:rPr lang="zh-CN" altLang="en-US" sz="2800" b="1" dirty="0" smtClean="0"/>
              <a:t>三</a:t>
            </a:r>
            <a:r>
              <a:rPr lang="zh-CN" altLang="zh-CN" sz="2800" b="1" dirty="0" smtClean="0"/>
              <a:t>类</a:t>
            </a:r>
            <a:r>
              <a:rPr lang="zh-CN" altLang="zh-CN" sz="2800" dirty="0" smtClean="0"/>
              <a:t>是</a:t>
            </a:r>
            <a:r>
              <a:rPr lang="zh-CN" altLang="zh-CN" sz="2800" dirty="0" smtClean="0">
                <a:solidFill>
                  <a:srgbClr val="251BF7"/>
                </a:solidFill>
              </a:rPr>
              <a:t>与</a:t>
            </a:r>
            <a:r>
              <a:rPr lang="zh-CN" altLang="zh-CN" sz="2800" dirty="0">
                <a:solidFill>
                  <a:srgbClr val="251BF7"/>
                </a:solidFill>
              </a:rPr>
              <a:t>交易相关的“或有资产”</a:t>
            </a:r>
            <a:r>
              <a:rPr lang="zh-CN" altLang="zh-CN" sz="2800" dirty="0"/>
              <a:t>，如履约担保、投标担保、认股权证、为某些特别交易而开出的备用信用证；</a:t>
            </a:r>
            <a:r>
              <a:rPr lang="zh-CN" altLang="zh-CN" sz="2800" dirty="0">
                <a:solidFill>
                  <a:srgbClr val="251BF7"/>
                </a:solidFill>
              </a:rPr>
              <a:t>票据发行融资和循环包销便利</a:t>
            </a:r>
            <a:r>
              <a:rPr lang="zh-CN" altLang="zh-CN" sz="2800" dirty="0"/>
              <a:t>；期限在</a:t>
            </a:r>
            <a:r>
              <a:rPr lang="en-US" altLang="zh-CN" sz="2800" dirty="0">
                <a:solidFill>
                  <a:srgbClr val="251BF7"/>
                </a:solidFill>
              </a:rPr>
              <a:t>1</a:t>
            </a:r>
            <a:r>
              <a:rPr lang="zh-CN" altLang="zh-CN" sz="2800" dirty="0">
                <a:solidFill>
                  <a:srgbClr val="251BF7"/>
                </a:solidFill>
              </a:rPr>
              <a:t>年以上的承诺</a:t>
            </a:r>
            <a:r>
              <a:rPr lang="zh-CN" altLang="zh-CN" sz="2800" dirty="0"/>
              <a:t>，如正式的备用便利和信贷</a:t>
            </a:r>
            <a:r>
              <a:rPr lang="zh-CN" altLang="zh-CN" sz="2800" dirty="0" smtClean="0"/>
              <a:t>额度</a:t>
            </a:r>
            <a:r>
              <a:rPr lang="zh-CN" altLang="en-US" sz="2800" dirty="0"/>
              <a:t>，</a:t>
            </a:r>
            <a:r>
              <a:rPr lang="zh-CN" altLang="zh-CN" sz="2800" dirty="0" smtClean="0"/>
              <a:t>风险</a:t>
            </a:r>
            <a:r>
              <a:rPr lang="zh-CN" altLang="zh-CN" sz="2800" dirty="0"/>
              <a:t>权重为</a:t>
            </a:r>
            <a:r>
              <a:rPr lang="en-US" altLang="zh-CN" sz="2800" dirty="0">
                <a:solidFill>
                  <a:srgbClr val="C00000"/>
                </a:solidFill>
              </a:rPr>
              <a:t>50%</a:t>
            </a:r>
            <a:r>
              <a:rPr lang="zh-CN" altLang="zh-CN" sz="2800" dirty="0"/>
              <a:t>。</a:t>
            </a:r>
            <a:endParaRPr lang="zh-CN" altLang="zh-CN" sz="2800" dirty="0"/>
          </a:p>
          <a:p>
            <a:pPr marL="0" indent="0">
              <a:buNone/>
            </a:pPr>
            <a:r>
              <a:rPr lang="zh-CN" altLang="zh-CN" sz="2800" b="1" dirty="0" smtClean="0"/>
              <a:t>第四类</a:t>
            </a:r>
            <a:r>
              <a:rPr lang="zh-CN" altLang="zh-CN" sz="2800" dirty="0"/>
              <a:t>是</a:t>
            </a:r>
            <a:r>
              <a:rPr lang="zh-CN" altLang="zh-CN" sz="2800" dirty="0" smtClean="0"/>
              <a:t>指</a:t>
            </a:r>
            <a:r>
              <a:rPr lang="zh-CN" altLang="zh-CN" sz="2800" dirty="0" smtClean="0">
                <a:solidFill>
                  <a:srgbClr val="251BF7"/>
                </a:solidFill>
              </a:rPr>
              <a:t>直接</a:t>
            </a:r>
            <a:r>
              <a:rPr lang="zh-CN" altLang="zh-CN" sz="2800" dirty="0">
                <a:solidFill>
                  <a:srgbClr val="251BF7"/>
                </a:solidFill>
              </a:rPr>
              <a:t>信用代用工具</a:t>
            </a:r>
            <a:r>
              <a:rPr lang="zh-CN" altLang="zh-CN" sz="2800" dirty="0"/>
              <a:t>，如一般负债保证和承诺；销售和回购协议，以及有追索权的资产销售；</a:t>
            </a:r>
            <a:r>
              <a:rPr lang="zh-CN" altLang="zh-CN" sz="2800" dirty="0">
                <a:solidFill>
                  <a:srgbClr val="251BF7"/>
                </a:solidFill>
              </a:rPr>
              <a:t>远期资产购买，超远期存款和部分缴付款项的股票和代表承诺一定损失的</a:t>
            </a:r>
            <a:r>
              <a:rPr lang="zh-CN" altLang="zh-CN" sz="2800" dirty="0" smtClean="0">
                <a:solidFill>
                  <a:srgbClr val="251BF7"/>
                </a:solidFill>
              </a:rPr>
              <a:t>证券</a:t>
            </a:r>
            <a:r>
              <a:rPr lang="zh-CN" altLang="en-US" sz="2800" dirty="0"/>
              <a:t>，</a:t>
            </a:r>
            <a:r>
              <a:rPr lang="zh-CN" altLang="zh-CN" sz="2800" dirty="0" smtClean="0"/>
              <a:t>风险</a:t>
            </a:r>
            <a:r>
              <a:rPr lang="zh-CN" altLang="zh-CN" sz="2800" dirty="0"/>
              <a:t>权重为</a:t>
            </a:r>
            <a:r>
              <a:rPr lang="en-US" altLang="zh-CN" sz="2800" dirty="0">
                <a:solidFill>
                  <a:srgbClr val="C00000"/>
                </a:solidFill>
              </a:rPr>
              <a:t>100%</a:t>
            </a:r>
            <a:r>
              <a:rPr lang="zh-CN" altLang="zh-CN" sz="2800" dirty="0"/>
              <a:t>。</a:t>
            </a:r>
            <a:endParaRPr lang="zh-CN" altLang="en-US" sz="28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mc:AlternateContent xmlns:mc="http://schemas.openxmlformats.org/markup-compatibility/2006">
        <mc:Choice xmlns:a14="http://schemas.microsoft.com/office/drawing/2010/main" Requires="a14">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b="1" dirty="0" smtClean="0"/>
              </a:p>
              <a:p>
                <a:pPr marL="0" indent="0">
                  <a:buNone/>
                </a:pPr>
                <a:endParaRPr lang="en-US" altLang="zh-CN" sz="2800" b="1" dirty="0" smtClean="0"/>
              </a:p>
              <a:p>
                <a:pPr marL="0" indent="0">
                  <a:lnSpc>
                    <a:spcPct val="150000"/>
                  </a:lnSpc>
                  <a:buNone/>
                </a:pPr>
                <a:r>
                  <a:rPr lang="zh-CN" altLang="en-US" sz="2800" b="1" dirty="0" smtClean="0"/>
                  <a:t>一</a:t>
                </a:r>
                <a:r>
                  <a:rPr lang="zh-CN" altLang="zh-CN" sz="2800" b="1" dirty="0" smtClean="0"/>
                  <a:t>、</a:t>
                </a:r>
                <a:r>
                  <a:rPr lang="zh-CN" altLang="zh-CN" sz="2800" dirty="0"/>
                  <a:t> </a:t>
                </a:r>
                <a:r>
                  <a:rPr lang="zh-CN" altLang="zh-CN" sz="2800" b="1" dirty="0"/>
                  <a:t>《巴塞尔协议</a:t>
                </a:r>
                <a:r>
                  <a:rPr lang="en-US" altLang="zh-CN" sz="2800" b="1" dirty="0"/>
                  <a:t>Ⅰ</a:t>
                </a:r>
                <a:r>
                  <a:rPr lang="zh-CN" altLang="zh-CN" sz="2800" b="1" dirty="0"/>
                  <a:t>》的风险</a:t>
                </a:r>
                <a:r>
                  <a:rPr lang="zh-CN" altLang="zh-CN" sz="2800" b="1" dirty="0" smtClean="0"/>
                  <a:t>监管</a:t>
                </a:r>
                <a:endParaRPr lang="en-US" altLang="zh-CN" sz="2800" b="1" dirty="0" smtClean="0"/>
              </a:p>
              <a:p>
                <a:pPr marL="0" indent="0">
                  <a:lnSpc>
                    <a:spcPct val="150000"/>
                  </a:lnSpc>
                  <a:buNone/>
                </a:pPr>
                <a:r>
                  <a:rPr lang="en-US" altLang="zh-CN" sz="2800" dirty="0" smtClean="0"/>
                  <a:t>  </a:t>
                </a:r>
                <a:r>
                  <a:rPr lang="zh-CN" altLang="en-US" sz="2800" b="1" dirty="0" smtClean="0"/>
                  <a:t>（二）</a:t>
                </a:r>
                <a:r>
                  <a:rPr lang="zh-CN" altLang="zh-CN" sz="2800" b="1" dirty="0"/>
                  <a:t>资产的风险权重和风险加权资产总和的</a:t>
                </a:r>
                <a:r>
                  <a:rPr lang="zh-CN" altLang="zh-CN" sz="2800" b="1" dirty="0" smtClean="0"/>
                  <a:t>计算</a:t>
                </a:r>
                <a:endParaRPr lang="en-US" altLang="zh-CN" sz="2800" b="1" dirty="0" smtClean="0"/>
              </a:p>
              <a:p>
                <a:pPr marL="0" indent="0">
                  <a:lnSpc>
                    <a:spcPct val="150000"/>
                  </a:lnSpc>
                  <a:buNone/>
                </a:pPr>
                <a:r>
                  <a:rPr lang="en-US" altLang="zh-CN" sz="2800" dirty="0" smtClean="0"/>
                  <a:t>  </a:t>
                </a:r>
                <a:r>
                  <a:rPr lang="zh-CN" altLang="zh-CN" sz="2800" dirty="0" smtClean="0"/>
                  <a:t> </a:t>
                </a:r>
                <a:r>
                  <a:rPr lang="en-US" altLang="zh-CN" sz="2800" dirty="0" smtClean="0"/>
                  <a:t>2</a:t>
                </a:r>
                <a:r>
                  <a:rPr lang="en-US" altLang="zh-CN" sz="2800" b="1" dirty="0" smtClean="0"/>
                  <a:t>. </a:t>
                </a:r>
                <a:r>
                  <a:rPr lang="zh-CN" altLang="en-US" sz="2800" b="1" dirty="0" smtClean="0"/>
                  <a:t>风险加权</a:t>
                </a:r>
                <a:r>
                  <a:rPr lang="zh-CN" altLang="zh-CN" sz="2800" b="1" dirty="0" smtClean="0"/>
                  <a:t>资产</a:t>
                </a:r>
                <a:r>
                  <a:rPr lang="zh-CN" altLang="en-US" sz="2800" b="1" dirty="0" smtClean="0"/>
                  <a:t>总额的计算</a:t>
                </a:r>
                <a:endParaRPr lang="en-US" altLang="zh-CN" sz="2800" b="1" dirty="0" smtClean="0"/>
              </a:p>
              <a:p>
                <a:pPr marL="0" indent="0">
                  <a:lnSpc>
                    <a:spcPct val="150000"/>
                  </a:lnSpc>
                  <a:buNone/>
                </a:pPr>
                <a:r>
                  <a:rPr lang="en-US" altLang="zh-CN" sz="2800" dirty="0" smtClean="0"/>
                  <a:t>    </a:t>
                </a:r>
                <a:r>
                  <a:rPr lang="zh-CN" altLang="zh-CN" sz="2800" dirty="0" smtClean="0"/>
                  <a:t>风险</a:t>
                </a:r>
                <a:r>
                  <a:rPr lang="zh-CN" altLang="zh-CN" sz="2800" dirty="0"/>
                  <a:t>加权资产总额，顾名思义，就是用不同种类的资产乘以其对应的风险权重，然后相加。具体方法，可以</a:t>
                </a:r>
                <a:r>
                  <a:rPr lang="zh-CN" altLang="zh-CN" sz="2800" dirty="0" smtClean="0"/>
                  <a:t>用</a:t>
                </a:r>
                <a:r>
                  <a:rPr lang="zh-CN" altLang="en-US" sz="2800" dirty="0" smtClean="0"/>
                  <a:t>公</a:t>
                </a:r>
                <a:r>
                  <a:rPr lang="zh-CN" altLang="zh-CN" sz="2800" dirty="0" smtClean="0"/>
                  <a:t>式</a:t>
                </a:r>
                <a:r>
                  <a:rPr lang="zh-CN" altLang="zh-CN" sz="2800" dirty="0"/>
                  <a:t>来表示</a:t>
                </a:r>
                <a:r>
                  <a:rPr lang="zh-CN" altLang="zh-CN" sz="2800" dirty="0" smtClean="0"/>
                  <a:t>：</a:t>
                </a:r>
                <a14:m>
                  <m:oMath xmlns:m="http://schemas.openxmlformats.org/officeDocument/2006/math">
                    <m:sSub>
                      <m:sSubPr>
                        <m:ctrlPr>
                          <a:rPr lang="zh-CN" altLang="zh-CN" sz="2800" i="1" smtClean="0">
                            <a:solidFill>
                              <a:srgbClr val="251BF7"/>
                            </a:solidFill>
                            <a:latin typeface="Cambria Math"/>
                          </a:rPr>
                        </m:ctrlPr>
                      </m:sSubPr>
                      <m:e>
                        <m:r>
                          <a:rPr lang="en-US" altLang="zh-CN" sz="2800" b="1" i="1">
                            <a:solidFill>
                              <a:srgbClr val="251BF7"/>
                            </a:solidFill>
                            <a:latin typeface="Cambria Math"/>
                          </a:rPr>
                          <m:t>             </m:t>
                        </m:r>
                        <m:r>
                          <a:rPr lang="en-US" altLang="zh-CN" sz="2800" b="1" i="1">
                            <a:solidFill>
                              <a:srgbClr val="251BF7"/>
                            </a:solidFill>
                            <a:latin typeface="Cambria Math"/>
                          </a:rPr>
                          <m:t>𝑻𝑨</m:t>
                        </m:r>
                      </m:e>
                      <m:sub>
                        <m:r>
                          <a:rPr lang="en-US" altLang="zh-CN" sz="2800" i="1">
                            <a:solidFill>
                              <a:srgbClr val="251BF7"/>
                            </a:solidFill>
                            <a:latin typeface="Cambria Math"/>
                          </a:rPr>
                          <m:t>𝑟𝑤</m:t>
                        </m:r>
                      </m:sub>
                    </m:sSub>
                    <m:r>
                      <a:rPr lang="en-US" altLang="zh-CN" sz="2800">
                        <a:solidFill>
                          <a:srgbClr val="251BF7"/>
                        </a:solidFill>
                        <a:latin typeface="Cambria Math"/>
                      </a:rPr>
                      <m:t>=</m:t>
                    </m:r>
                    <m:nary>
                      <m:naryPr>
                        <m:chr m:val="∑"/>
                        <m:limLoc m:val="undOvr"/>
                        <m:ctrlPr>
                          <a:rPr lang="zh-CN" altLang="zh-CN" sz="2800" i="1">
                            <a:solidFill>
                              <a:srgbClr val="251BF7"/>
                            </a:solidFill>
                            <a:latin typeface="Cambria Math"/>
                          </a:rPr>
                        </m:ctrlPr>
                      </m:naryPr>
                      <m:sub>
                        <m:r>
                          <a:rPr lang="en-US" altLang="zh-CN" sz="2800" i="1">
                            <a:solidFill>
                              <a:srgbClr val="251BF7"/>
                            </a:solidFill>
                            <a:latin typeface="Cambria Math"/>
                          </a:rPr>
                          <m:t>𝑗</m:t>
                        </m:r>
                        <m:r>
                          <a:rPr lang="en-US" altLang="zh-CN" sz="2800" i="1">
                            <a:solidFill>
                              <a:srgbClr val="251BF7"/>
                            </a:solidFill>
                            <a:latin typeface="Cambria Math"/>
                          </a:rPr>
                          <m:t>=1</m:t>
                        </m:r>
                      </m:sub>
                      <m:sup>
                        <m:r>
                          <a:rPr lang="en-US" altLang="zh-CN" sz="2800" i="1">
                            <a:solidFill>
                              <a:srgbClr val="251BF7"/>
                            </a:solidFill>
                            <a:latin typeface="Cambria Math"/>
                          </a:rPr>
                          <m:t>4</m:t>
                        </m:r>
                      </m:sup>
                      <m:e>
                        <m:nary>
                          <m:naryPr>
                            <m:chr m:val="∑"/>
                            <m:limLoc m:val="undOvr"/>
                            <m:ctrlPr>
                              <a:rPr lang="zh-CN" altLang="zh-CN" sz="2800" i="1">
                                <a:solidFill>
                                  <a:srgbClr val="251BF7"/>
                                </a:solidFill>
                                <a:latin typeface="Cambria Math"/>
                              </a:rPr>
                            </m:ctrlPr>
                          </m:naryPr>
                          <m:sub>
                            <m:r>
                              <a:rPr lang="en-US" altLang="zh-CN" sz="2800" i="1">
                                <a:solidFill>
                                  <a:srgbClr val="251BF7"/>
                                </a:solidFill>
                                <a:latin typeface="Cambria Math"/>
                              </a:rPr>
                              <m:t>𝑖</m:t>
                            </m:r>
                            <m:r>
                              <a:rPr lang="en-US" altLang="zh-CN" sz="2800" i="1">
                                <a:solidFill>
                                  <a:srgbClr val="251BF7"/>
                                </a:solidFill>
                                <a:latin typeface="Cambria Math"/>
                              </a:rPr>
                              <m:t>=1</m:t>
                            </m:r>
                          </m:sub>
                          <m:sup>
                            <m:r>
                              <a:rPr lang="en-US" altLang="zh-CN" sz="2800" i="1">
                                <a:solidFill>
                                  <a:srgbClr val="251BF7"/>
                                </a:solidFill>
                                <a:latin typeface="Cambria Math"/>
                              </a:rPr>
                              <m:t>𝑛</m:t>
                            </m:r>
                          </m:sup>
                          <m:e>
                            <m:sSub>
                              <m:sSubPr>
                                <m:ctrlPr>
                                  <a:rPr lang="zh-CN" altLang="zh-CN" sz="2800" i="1">
                                    <a:solidFill>
                                      <a:srgbClr val="251BF7"/>
                                    </a:solidFill>
                                    <a:latin typeface="Cambria Math"/>
                                  </a:rPr>
                                </m:ctrlPr>
                              </m:sSubPr>
                              <m:e>
                                <m:r>
                                  <a:rPr lang="en-US" altLang="zh-CN" sz="2800" b="1" i="1">
                                    <a:solidFill>
                                      <a:srgbClr val="251BF7"/>
                                    </a:solidFill>
                                    <a:latin typeface="Cambria Math"/>
                                  </a:rPr>
                                  <m:t>𝑨</m:t>
                                </m:r>
                              </m:e>
                              <m:sub>
                                <m:r>
                                  <a:rPr lang="en-US" altLang="zh-CN" sz="2800" i="1">
                                    <a:solidFill>
                                      <a:srgbClr val="251BF7"/>
                                    </a:solidFill>
                                    <a:latin typeface="Cambria Math"/>
                                  </a:rPr>
                                  <m:t>𝑗𝑖</m:t>
                                </m:r>
                              </m:sub>
                            </m:sSub>
                          </m:e>
                        </m:nary>
                      </m:e>
                    </m:nary>
                    <m:r>
                      <a:rPr lang="en-US" altLang="zh-CN" sz="2800">
                        <a:solidFill>
                          <a:srgbClr val="251BF7"/>
                        </a:solidFill>
                        <a:latin typeface="Cambria Math"/>
                      </a:rPr>
                      <m:t>×</m:t>
                    </m:r>
                    <m:sSub>
                      <m:sSubPr>
                        <m:ctrlPr>
                          <a:rPr lang="zh-CN" altLang="zh-CN" sz="2800" i="1">
                            <a:solidFill>
                              <a:srgbClr val="251BF7"/>
                            </a:solidFill>
                            <a:latin typeface="Cambria Math"/>
                          </a:rPr>
                        </m:ctrlPr>
                      </m:sSubPr>
                      <m:e>
                        <m:r>
                          <a:rPr lang="en-US" altLang="zh-CN" sz="2800" b="1" i="1">
                            <a:solidFill>
                              <a:srgbClr val="251BF7"/>
                            </a:solidFill>
                            <a:latin typeface="Cambria Math"/>
                          </a:rPr>
                          <m:t>𝒓𝒘</m:t>
                        </m:r>
                      </m:e>
                      <m:sub>
                        <m:r>
                          <a:rPr lang="en-US" altLang="zh-CN" sz="2800" i="1">
                            <a:solidFill>
                              <a:srgbClr val="251BF7"/>
                            </a:solidFill>
                            <a:latin typeface="Cambria Math"/>
                          </a:rPr>
                          <m:t>𝑗</m:t>
                        </m:r>
                      </m:sub>
                    </m:sSub>
                  </m:oMath>
                </a14:m>
                <a:endParaRPr lang="zh-CN" altLang="zh-CN" sz="2800" dirty="0"/>
              </a:p>
            </p:txBody>
          </p:sp>
        </mc:Choice>
        <mc:Fallback>
          <p:sp>
            <p:nvSpPr>
              <p:cNvPr id="4" name="内容占位符 2"/>
              <p:cNvSpPr>
                <a:spLocks noGrp="1" noRot="1" noChangeAspect="1" noMove="1" noResize="1" noEditPoints="1" noAdjustHandles="1" noChangeArrowheads="1" noChangeShapeType="1" noTextEdit="1"/>
              </p:cNvSpPr>
              <p:nvPr>
                <p:ph idx="1"/>
              </p:nvPr>
            </p:nvSpPr>
            <p:spPr>
              <a:xfrm>
                <a:off x="107504" y="1412776"/>
                <a:ext cx="8856984" cy="5328592"/>
              </a:xfrm>
              <a:blipFill rotWithShape="1">
                <a:blip r:embed="rId1"/>
                <a:stretch>
                  <a:fillRect l="-1445" t="-2975"/>
                </a:stretch>
              </a:blipFill>
            </p:spPr>
            <p:txBody>
              <a:bodyPr/>
              <a:lstStyle/>
              <a:p>
                <a:r>
                  <a:rPr lang="zh-CN" altLang="en-US">
                    <a:noFill/>
                  </a:rPr>
                  <a:t> </a:t>
                </a:r>
                <a:endParaRPr lang="zh-CN" altLang="en-US">
                  <a:noFill/>
                </a:endParaRPr>
              </a:p>
            </p:txBody>
          </p:sp>
        </mc:Fallback>
      </mc:AlternateContent>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b="1" dirty="0" smtClean="0"/>
          </a:p>
          <a:p>
            <a:pPr marL="0" indent="0">
              <a:buNone/>
            </a:pPr>
            <a:endParaRPr lang="en-US" altLang="zh-CN" sz="2800" b="1" dirty="0" smtClean="0"/>
          </a:p>
          <a:p>
            <a:pPr marL="0" indent="0">
              <a:lnSpc>
                <a:spcPct val="150000"/>
              </a:lnSpc>
              <a:buNone/>
            </a:pPr>
            <a:r>
              <a:rPr lang="zh-CN" altLang="en-US" sz="2800" b="1" dirty="0" smtClean="0"/>
              <a:t>一</a:t>
            </a:r>
            <a:r>
              <a:rPr lang="zh-CN" altLang="zh-CN" sz="2800" b="1" dirty="0" smtClean="0"/>
              <a:t>、</a:t>
            </a:r>
            <a:r>
              <a:rPr lang="zh-CN" altLang="zh-CN" sz="2800" dirty="0"/>
              <a:t> </a:t>
            </a:r>
            <a:r>
              <a:rPr lang="zh-CN" altLang="zh-CN" sz="2800" b="1" dirty="0"/>
              <a:t>《巴塞尔协议</a:t>
            </a:r>
            <a:r>
              <a:rPr lang="en-US" altLang="zh-CN" sz="2800" b="1" dirty="0"/>
              <a:t>Ⅰ</a:t>
            </a:r>
            <a:r>
              <a:rPr lang="zh-CN" altLang="zh-CN" sz="2800" b="1" dirty="0"/>
              <a:t>》的风险</a:t>
            </a:r>
            <a:r>
              <a:rPr lang="zh-CN" altLang="zh-CN" sz="2800" b="1" dirty="0" smtClean="0"/>
              <a:t>监管</a:t>
            </a:r>
            <a:endParaRPr lang="en-US" altLang="zh-CN" sz="2800" b="1" dirty="0" smtClean="0"/>
          </a:p>
          <a:p>
            <a:pPr marL="0" indent="0">
              <a:lnSpc>
                <a:spcPct val="150000"/>
              </a:lnSpc>
              <a:buNone/>
            </a:pPr>
            <a:r>
              <a:rPr lang="en-US" altLang="zh-CN" sz="2800" dirty="0" smtClean="0"/>
              <a:t>  </a:t>
            </a:r>
            <a:r>
              <a:rPr lang="zh-CN" altLang="en-US" sz="2800" b="1" dirty="0" smtClean="0"/>
              <a:t>（三）</a:t>
            </a:r>
            <a:r>
              <a:rPr lang="zh-CN" altLang="zh-CN" sz="2800" b="1" dirty="0"/>
              <a:t>资本充足率标准的目标值和过渡期安排</a:t>
            </a:r>
            <a:endParaRPr lang="en-US" altLang="zh-CN" sz="2800" b="1" dirty="0" smtClean="0"/>
          </a:p>
          <a:p>
            <a:pPr marL="0" indent="0">
              <a:buNone/>
            </a:pPr>
            <a:r>
              <a:rPr lang="en-US" altLang="zh-CN" sz="2800" dirty="0"/>
              <a:t> </a:t>
            </a:r>
            <a:r>
              <a:rPr lang="en-US" altLang="zh-CN" sz="2800" dirty="0" smtClean="0"/>
              <a:t>   </a:t>
            </a:r>
            <a:r>
              <a:rPr lang="zh-CN" altLang="zh-CN" sz="2800" dirty="0" smtClean="0"/>
              <a:t>《巴塞尔协议Ⅰ》</a:t>
            </a:r>
            <a:r>
              <a:rPr lang="zh-CN" altLang="zh-CN" sz="2800" dirty="0"/>
              <a:t>规定的资本充足率标准的目标值有两个：一是总资本与风险加权资产总额的比率要大于或等于</a:t>
            </a:r>
            <a:r>
              <a:rPr lang="en-US" altLang="zh-CN" sz="2800" b="1" dirty="0">
                <a:solidFill>
                  <a:srgbClr val="251BF7"/>
                </a:solidFill>
              </a:rPr>
              <a:t>8%</a:t>
            </a:r>
            <a:r>
              <a:rPr lang="zh-CN" altLang="zh-CN" sz="2800" dirty="0"/>
              <a:t>；二是核心资本与风险加权资产总额的比率要大于或等于</a:t>
            </a:r>
            <a:r>
              <a:rPr lang="en-US" altLang="zh-CN" sz="2800" b="1" dirty="0">
                <a:solidFill>
                  <a:srgbClr val="251BF7"/>
                </a:solidFill>
              </a:rPr>
              <a:t>4%</a:t>
            </a:r>
            <a:r>
              <a:rPr lang="zh-CN" altLang="zh-CN" sz="2800" dirty="0"/>
              <a:t>。</a:t>
            </a:r>
            <a:endParaRPr lang="zh-CN" altLang="zh-CN" sz="2800" dirty="0"/>
          </a:p>
          <a:p>
            <a:pPr marL="0" indent="0">
              <a:buNone/>
            </a:pPr>
            <a:r>
              <a:rPr lang="en-US" altLang="zh-CN" sz="2800" dirty="0" smtClean="0"/>
              <a:t>    1988</a:t>
            </a:r>
            <a:r>
              <a:rPr lang="zh-CN" altLang="zh-CN" sz="2800" dirty="0"/>
              <a:t>年规定的《巴塞尔协议Ⅰ》，要求成员国银行在</a:t>
            </a:r>
            <a:r>
              <a:rPr lang="en-US" altLang="zh-CN" sz="2800" dirty="0">
                <a:solidFill>
                  <a:srgbClr val="251BF7"/>
                </a:solidFill>
              </a:rPr>
              <a:t>1992</a:t>
            </a:r>
            <a:r>
              <a:rPr lang="zh-CN" altLang="zh-CN" sz="2800" dirty="0">
                <a:solidFill>
                  <a:srgbClr val="251BF7"/>
                </a:solidFill>
              </a:rPr>
              <a:t>年之前达到这两个标准</a:t>
            </a:r>
            <a:r>
              <a:rPr lang="zh-CN" altLang="zh-CN" sz="2800" dirty="0"/>
              <a:t>。</a:t>
            </a:r>
            <a:endParaRPr lang="zh-CN" altLang="zh-CN"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10000"/>
              </a:lnSpc>
              <a:buNone/>
            </a:pPr>
            <a:r>
              <a:rPr lang="zh-CN" altLang="zh-CN" sz="2800" b="1" dirty="0"/>
              <a:t>《巴塞尔协议Ⅰ》</a:t>
            </a:r>
            <a:r>
              <a:rPr lang="zh-CN" altLang="zh-CN" sz="2800" dirty="0"/>
              <a:t>重点</a:t>
            </a:r>
            <a:r>
              <a:rPr lang="zh-CN" altLang="zh-CN" sz="2800" u="sng" dirty="0">
                <a:solidFill>
                  <a:srgbClr val="251BF7"/>
                </a:solidFill>
              </a:rPr>
              <a:t>强调了债务人的</a:t>
            </a:r>
            <a:r>
              <a:rPr lang="zh-CN" altLang="zh-CN" sz="2800" b="1" u="sng" dirty="0">
                <a:solidFill>
                  <a:srgbClr val="251BF7"/>
                </a:solidFill>
              </a:rPr>
              <a:t>信用风险</a:t>
            </a:r>
            <a:r>
              <a:rPr lang="zh-CN" altLang="zh-CN" sz="2800" dirty="0" smtClean="0"/>
              <a:t>，</a:t>
            </a:r>
            <a:r>
              <a:rPr lang="zh-CN" altLang="en-US" sz="2800" dirty="0" smtClean="0"/>
              <a:t>但是</a:t>
            </a:r>
            <a:r>
              <a:rPr lang="zh-CN" altLang="zh-CN" sz="2800" u="sng" dirty="0" smtClean="0">
                <a:solidFill>
                  <a:srgbClr val="251BF7"/>
                </a:solidFill>
              </a:rPr>
              <a:t>对</a:t>
            </a:r>
            <a:r>
              <a:rPr lang="zh-CN" altLang="zh-CN" sz="2800" u="sng" dirty="0">
                <a:solidFill>
                  <a:srgbClr val="251BF7"/>
                </a:solidFill>
              </a:rPr>
              <a:t>汇率、利率、通胀率等经济变量导致的</a:t>
            </a:r>
            <a:r>
              <a:rPr lang="zh-CN" altLang="zh-CN" sz="2800" b="1" u="sng" dirty="0">
                <a:solidFill>
                  <a:srgbClr val="251BF7"/>
                </a:solidFill>
              </a:rPr>
              <a:t>市场风险</a:t>
            </a:r>
            <a:r>
              <a:rPr lang="zh-CN" altLang="zh-CN" sz="2800" u="sng" dirty="0">
                <a:solidFill>
                  <a:srgbClr val="251BF7"/>
                </a:solidFill>
              </a:rPr>
              <a:t>重视不够，而且</a:t>
            </a:r>
            <a:r>
              <a:rPr lang="zh-CN" altLang="zh-CN" sz="2800" b="1" u="sng" dirty="0">
                <a:solidFill>
                  <a:srgbClr val="251BF7"/>
                </a:solidFill>
              </a:rPr>
              <a:t>无银行盈利</a:t>
            </a:r>
            <a:r>
              <a:rPr lang="zh-CN" altLang="zh-CN" sz="2800" b="1" u="sng" dirty="0" smtClean="0">
                <a:solidFill>
                  <a:srgbClr val="251BF7"/>
                </a:solidFill>
              </a:rPr>
              <a:t>性</a:t>
            </a:r>
            <a:r>
              <a:rPr lang="en-US" altLang="zh-CN" sz="2800" b="1" u="sng" dirty="0" smtClean="0">
                <a:solidFill>
                  <a:srgbClr val="251BF7"/>
                </a:solidFill>
              </a:rPr>
              <a:t> </a:t>
            </a:r>
            <a:r>
              <a:rPr lang="zh-CN" altLang="zh-CN" sz="2800" b="1" u="sng" dirty="0" smtClean="0">
                <a:solidFill>
                  <a:srgbClr val="251BF7"/>
                </a:solidFill>
              </a:rPr>
              <a:t>指标</a:t>
            </a:r>
            <a:r>
              <a:rPr lang="zh-CN" altLang="zh-CN" sz="2800" dirty="0" smtClean="0"/>
              <a:t>。</a:t>
            </a:r>
            <a:endParaRPr lang="en-US" altLang="zh-CN" sz="2800" dirty="0" smtClean="0"/>
          </a:p>
          <a:p>
            <a:pPr marL="0" indent="0">
              <a:lnSpc>
                <a:spcPct val="110000"/>
              </a:lnSpc>
              <a:buNone/>
            </a:pPr>
            <a:r>
              <a:rPr lang="en-US" altLang="zh-CN" sz="2800" dirty="0" smtClean="0"/>
              <a:t>1996</a:t>
            </a:r>
            <a:r>
              <a:rPr lang="zh-CN" altLang="zh-CN" sz="2800" dirty="0" smtClean="0"/>
              <a:t>年，</a:t>
            </a:r>
            <a:r>
              <a:rPr lang="zh-CN" altLang="zh-CN" sz="2800" dirty="0"/>
              <a:t>巴塞尔</a:t>
            </a:r>
            <a:r>
              <a:rPr lang="zh-CN" altLang="zh-CN" sz="2800" dirty="0" smtClean="0"/>
              <a:t>委员会将银行业务分成</a:t>
            </a:r>
            <a:r>
              <a:rPr lang="zh-CN" altLang="zh-CN" sz="2800" u="sng" dirty="0">
                <a:solidFill>
                  <a:srgbClr val="251BF7"/>
                </a:solidFill>
              </a:rPr>
              <a:t>正常银行业务</a:t>
            </a:r>
            <a:r>
              <a:rPr lang="zh-CN" altLang="zh-CN" sz="2800" dirty="0"/>
              <a:t>和</a:t>
            </a:r>
            <a:r>
              <a:rPr lang="zh-CN" altLang="zh-CN" sz="2800" u="sng" dirty="0">
                <a:solidFill>
                  <a:srgbClr val="251BF7"/>
                </a:solidFill>
              </a:rPr>
              <a:t>交易业务</a:t>
            </a:r>
            <a:r>
              <a:rPr lang="zh-CN" altLang="zh-CN" sz="2800" dirty="0"/>
              <a:t>两类。</a:t>
            </a:r>
            <a:r>
              <a:rPr lang="zh-CN" altLang="zh-CN" sz="2800" b="1" dirty="0">
                <a:solidFill>
                  <a:srgbClr val="251BF7"/>
                </a:solidFill>
              </a:rPr>
              <a:t>前者</a:t>
            </a:r>
            <a:r>
              <a:rPr lang="zh-CN" altLang="zh-CN" sz="2800" dirty="0"/>
              <a:t>指表内和表外正常的</a:t>
            </a:r>
            <a:r>
              <a:rPr lang="zh-CN" altLang="zh-CN" sz="2800" dirty="0" smtClean="0"/>
              <a:t>业务，</a:t>
            </a:r>
            <a:r>
              <a:rPr lang="zh-CN" altLang="en-US" sz="2800" dirty="0" smtClean="0"/>
              <a:t>对此，</a:t>
            </a:r>
            <a:r>
              <a:rPr lang="zh-CN" altLang="zh-CN" sz="2800" dirty="0" smtClean="0"/>
              <a:t>银行必须满足上述资本充足率要求</a:t>
            </a:r>
            <a:r>
              <a:rPr lang="zh-CN" altLang="en-US" sz="2800" dirty="0" smtClean="0"/>
              <a:t>，旨在防范</a:t>
            </a:r>
            <a:r>
              <a:rPr lang="zh-CN" altLang="en-US" sz="2800" u="sng" dirty="0" smtClean="0">
                <a:solidFill>
                  <a:srgbClr val="251BF7"/>
                </a:solidFill>
              </a:rPr>
              <a:t>信用风险</a:t>
            </a:r>
            <a:r>
              <a:rPr lang="zh-CN" altLang="zh-CN" sz="2800" dirty="0" smtClean="0"/>
              <a:t>；</a:t>
            </a:r>
            <a:r>
              <a:rPr lang="zh-CN" altLang="zh-CN" sz="2800" dirty="0"/>
              <a:t>而</a:t>
            </a:r>
            <a:r>
              <a:rPr lang="zh-CN" altLang="zh-CN" sz="2800" b="1" dirty="0">
                <a:solidFill>
                  <a:srgbClr val="251BF7"/>
                </a:solidFill>
              </a:rPr>
              <a:t>后者</a:t>
            </a:r>
            <a:r>
              <a:rPr lang="zh-CN" altLang="zh-CN" sz="2800" dirty="0"/>
              <a:t>指衍生品交易等金融交易类业务</a:t>
            </a:r>
            <a:r>
              <a:rPr lang="zh-CN" altLang="zh-CN" sz="2800" dirty="0" smtClean="0"/>
              <a:t>，</a:t>
            </a:r>
            <a:r>
              <a:rPr lang="zh-CN" altLang="en-US" sz="2800" dirty="0" smtClean="0"/>
              <a:t>与</a:t>
            </a:r>
            <a:r>
              <a:rPr lang="zh-CN" altLang="zh-CN" sz="2800" dirty="0" smtClean="0"/>
              <a:t>利率</a:t>
            </a:r>
            <a:r>
              <a:rPr lang="zh-CN" altLang="zh-CN" sz="2800" dirty="0"/>
              <a:t>、股价指数、汇率、商品</a:t>
            </a:r>
            <a:r>
              <a:rPr lang="zh-CN" altLang="zh-CN" sz="2800" dirty="0" smtClean="0"/>
              <a:t>价格</a:t>
            </a:r>
            <a:r>
              <a:rPr lang="zh-CN" altLang="en-US" sz="2800" dirty="0"/>
              <a:t>等</a:t>
            </a:r>
            <a:r>
              <a:rPr lang="zh-CN" altLang="en-US" sz="2800" dirty="0" smtClean="0"/>
              <a:t>价格因素有关</a:t>
            </a:r>
            <a:r>
              <a:rPr lang="zh-CN" altLang="en-US" sz="2800" dirty="0"/>
              <a:t>。</a:t>
            </a:r>
            <a:r>
              <a:rPr lang="zh-CN" altLang="en-US" sz="2800" dirty="0" smtClean="0"/>
              <a:t>对此，</a:t>
            </a:r>
            <a:r>
              <a:rPr lang="zh-CN" altLang="zh-CN" sz="2800" dirty="0" smtClean="0"/>
              <a:t>银行</a:t>
            </a:r>
            <a:r>
              <a:rPr lang="zh-CN" altLang="en-US" sz="2800" dirty="0" smtClean="0"/>
              <a:t>也</a:t>
            </a:r>
            <a:r>
              <a:rPr lang="zh-CN" altLang="zh-CN" sz="2800" dirty="0" smtClean="0"/>
              <a:t>必须计</a:t>
            </a:r>
            <a:r>
              <a:rPr lang="zh-CN" altLang="zh-CN" sz="2800" dirty="0"/>
              <a:t>提</a:t>
            </a:r>
            <a:r>
              <a:rPr lang="zh-CN" altLang="zh-CN" sz="2800" dirty="0" smtClean="0"/>
              <a:t>资本</a:t>
            </a:r>
            <a:r>
              <a:rPr lang="zh-CN" altLang="en-US" sz="2800" dirty="0" smtClean="0"/>
              <a:t>，旨在防范</a:t>
            </a:r>
            <a:r>
              <a:rPr lang="zh-CN" altLang="zh-CN" sz="2800" u="sng" dirty="0" smtClean="0">
                <a:solidFill>
                  <a:srgbClr val="251BF7"/>
                </a:solidFill>
              </a:rPr>
              <a:t>市场风险</a:t>
            </a:r>
            <a:r>
              <a:rPr lang="zh-CN" altLang="zh-CN" sz="2800" dirty="0" smtClean="0"/>
              <a:t>。</a:t>
            </a:r>
            <a:endParaRPr lang="zh-CN" altLang="zh-CN"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50000"/>
              </a:lnSpc>
              <a:buNone/>
            </a:pPr>
            <a:r>
              <a:rPr lang="en-US" altLang="zh-CN" sz="2800" dirty="0"/>
              <a:t>1997</a:t>
            </a:r>
            <a:r>
              <a:rPr lang="zh-CN" altLang="zh-CN" sz="2800" dirty="0" smtClean="0"/>
              <a:t>年的</a:t>
            </a:r>
            <a:r>
              <a:rPr lang="zh-CN" altLang="zh-CN" sz="2800" dirty="0"/>
              <a:t>亚洲金融危机给东南亚各国乃至世界经济和金融的</a:t>
            </a:r>
            <a:r>
              <a:rPr lang="zh-CN" altLang="zh-CN" sz="2800" dirty="0" smtClean="0"/>
              <a:t>稳定带来重创</a:t>
            </a:r>
            <a:r>
              <a:rPr lang="zh-CN" altLang="en-US" sz="2800" dirty="0" smtClean="0"/>
              <a:t>。</a:t>
            </a:r>
            <a:r>
              <a:rPr lang="en-US" altLang="zh-CN" sz="2800" dirty="0" smtClean="0"/>
              <a:t>1997</a:t>
            </a:r>
            <a:r>
              <a:rPr lang="zh-CN" altLang="zh-CN" sz="2800" dirty="0"/>
              <a:t>年</a:t>
            </a:r>
            <a:r>
              <a:rPr lang="en-US" altLang="zh-CN" sz="2800" dirty="0"/>
              <a:t>9</a:t>
            </a:r>
            <a:r>
              <a:rPr lang="zh-CN" altLang="zh-CN" sz="2800" dirty="0"/>
              <a:t>月，巴塞尔委员会</a:t>
            </a:r>
            <a:r>
              <a:rPr lang="zh-CN" altLang="zh-CN" sz="2800" dirty="0" smtClean="0"/>
              <a:t>推出</a:t>
            </a:r>
            <a:r>
              <a:rPr lang="zh-CN" altLang="en-US" sz="2800" dirty="0" smtClean="0"/>
              <a:t>了</a:t>
            </a:r>
            <a:r>
              <a:rPr lang="zh-CN" altLang="zh-CN" sz="2800" u="sng" dirty="0" smtClean="0">
                <a:solidFill>
                  <a:srgbClr val="251BF7"/>
                </a:solidFill>
              </a:rPr>
              <a:t>《有效银行监管的核心原则》</a:t>
            </a:r>
            <a:r>
              <a:rPr lang="zh-CN" altLang="zh-CN" sz="2800" dirty="0"/>
              <a:t>，确立</a:t>
            </a:r>
            <a:r>
              <a:rPr lang="zh-CN" altLang="zh-CN" sz="2800" dirty="0" smtClean="0"/>
              <a:t>了</a:t>
            </a:r>
            <a:r>
              <a:rPr lang="zh-CN" altLang="en-US" sz="2800" dirty="0" smtClean="0"/>
              <a:t>“</a:t>
            </a:r>
            <a:r>
              <a:rPr lang="zh-CN" altLang="zh-CN" sz="2800" b="1" dirty="0" smtClean="0"/>
              <a:t>全面风险管理</a:t>
            </a:r>
            <a:r>
              <a:rPr lang="zh-CN" altLang="en-US" sz="2800" dirty="0" smtClean="0"/>
              <a:t>”</a:t>
            </a:r>
            <a:r>
              <a:rPr lang="zh-CN" altLang="zh-CN" sz="2800" dirty="0" smtClean="0"/>
              <a:t>的</a:t>
            </a:r>
            <a:r>
              <a:rPr lang="zh-CN" altLang="zh-CN" sz="2800" dirty="0"/>
              <a:t>理念，</a:t>
            </a:r>
            <a:r>
              <a:rPr lang="zh-CN" altLang="zh-CN" sz="2800" dirty="0" smtClean="0"/>
              <a:t>系统提出</a:t>
            </a:r>
            <a:r>
              <a:rPr lang="zh-CN" altLang="zh-CN" sz="2800" dirty="0"/>
              <a:t>了对银行风险监管的</a:t>
            </a:r>
            <a:r>
              <a:rPr lang="zh-CN" altLang="zh-CN" sz="2800" b="1" u="sng" dirty="0">
                <a:solidFill>
                  <a:srgbClr val="251BF7"/>
                </a:solidFill>
              </a:rPr>
              <a:t>最低资本金要求</a:t>
            </a:r>
            <a:r>
              <a:rPr lang="zh-CN" altLang="zh-CN" sz="2800" u="sng" dirty="0">
                <a:solidFill>
                  <a:srgbClr val="251BF7"/>
                </a:solidFill>
              </a:rPr>
              <a:t>、</a:t>
            </a:r>
            <a:r>
              <a:rPr lang="zh-CN" altLang="zh-CN" sz="2800" b="1" u="sng" dirty="0">
                <a:solidFill>
                  <a:srgbClr val="251BF7"/>
                </a:solidFill>
              </a:rPr>
              <a:t>外部</a:t>
            </a:r>
            <a:r>
              <a:rPr lang="zh-CN" altLang="zh-CN" sz="2800" b="1" u="sng" dirty="0" smtClean="0">
                <a:solidFill>
                  <a:srgbClr val="251BF7"/>
                </a:solidFill>
              </a:rPr>
              <a:t>监管</a:t>
            </a:r>
            <a:r>
              <a:rPr lang="zh-CN" altLang="en-US" sz="2800" b="1" u="sng" dirty="0" smtClean="0">
                <a:solidFill>
                  <a:srgbClr val="251BF7"/>
                </a:solidFill>
              </a:rPr>
              <a:t>、</a:t>
            </a:r>
            <a:r>
              <a:rPr lang="zh-CN" altLang="zh-CN" sz="2800" b="1" u="sng" dirty="0" smtClean="0">
                <a:solidFill>
                  <a:srgbClr val="251BF7"/>
                </a:solidFill>
              </a:rPr>
              <a:t>市场</a:t>
            </a:r>
            <a:r>
              <a:rPr lang="zh-CN" altLang="zh-CN" sz="2800" b="1" u="sng" dirty="0">
                <a:solidFill>
                  <a:srgbClr val="251BF7"/>
                </a:solidFill>
              </a:rPr>
              <a:t>约束</a:t>
            </a:r>
            <a:r>
              <a:rPr lang="zh-CN" altLang="zh-CN" sz="2800" u="sng" dirty="0">
                <a:solidFill>
                  <a:srgbClr val="C00000"/>
                </a:solidFill>
              </a:rPr>
              <a:t>三个支柱</a:t>
            </a:r>
            <a:r>
              <a:rPr lang="zh-CN" altLang="zh-CN" sz="2800" u="sng" dirty="0">
                <a:solidFill>
                  <a:srgbClr val="251BF7"/>
                </a:solidFill>
              </a:rPr>
              <a:t>原则</a:t>
            </a:r>
            <a:r>
              <a:rPr lang="zh-CN" altLang="zh-CN" sz="2800" dirty="0" smtClean="0"/>
              <a:t>。</a:t>
            </a:r>
            <a:endParaRPr lang="en-US" altLang="zh-CN" sz="2800"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9001000" cy="1143000"/>
          </a:xfrm>
        </p:spPr>
        <p:txBody>
          <a:bodyPr>
            <a:normAutofit/>
          </a:bodyPr>
          <a:lstStyle/>
          <a:p>
            <a:r>
              <a:rPr lang="zh-CN" altLang="en-US" sz="3600" b="1" dirty="0">
                <a:solidFill>
                  <a:srgbClr val="251BF7"/>
                </a:solidFill>
                <a:sym typeface="+mn-ea"/>
              </a:rPr>
              <a:t>第十</a:t>
            </a:r>
            <a:r>
              <a:rPr lang="zh-CN" altLang="en-US" sz="3600" b="1" dirty="0" smtClean="0">
                <a:solidFill>
                  <a:srgbClr val="251BF7"/>
                </a:solidFill>
                <a:sym typeface="+mn-ea"/>
              </a:rPr>
              <a:t>章 巴</a:t>
            </a:r>
            <a:r>
              <a:rPr lang="zh-CN" altLang="en-US" sz="3600" b="1" dirty="0">
                <a:solidFill>
                  <a:srgbClr val="251BF7"/>
                </a:solidFill>
                <a:sym typeface="+mn-ea"/>
              </a:rPr>
              <a:t>塞尔协议及商业银行</a:t>
            </a:r>
            <a:r>
              <a:rPr lang="zh-CN" altLang="en-US" sz="3600" b="1" dirty="0" smtClean="0">
                <a:solidFill>
                  <a:srgbClr val="251BF7"/>
                </a:solidFill>
                <a:sym typeface="+mn-ea"/>
              </a:rPr>
              <a:t>风险监管</a:t>
            </a:r>
            <a:endParaRPr lang="zh-CN" altLang="en-US" sz="3600" dirty="0"/>
          </a:p>
        </p:txBody>
      </p:sp>
      <p:sp>
        <p:nvSpPr>
          <p:cNvPr id="3" name="内容占位符 2"/>
          <p:cNvSpPr>
            <a:spLocks noGrp="1"/>
          </p:cNvSpPr>
          <p:nvPr>
            <p:ph idx="1"/>
          </p:nvPr>
        </p:nvSpPr>
        <p:spPr>
          <a:xfrm>
            <a:off x="251520" y="1412776"/>
            <a:ext cx="8640960" cy="5112568"/>
          </a:xfrm>
        </p:spPr>
        <p:txBody>
          <a:bodyPr>
            <a:normAutofit/>
          </a:bodyPr>
          <a:lstStyle/>
          <a:p>
            <a:pPr marL="0" indent="0">
              <a:buNone/>
            </a:pP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学习目标</a:t>
            </a:r>
            <a:endParaRPr lang="en-US" altLang="zh-CN" sz="2800" b="1" dirty="0" smtClean="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rPr>
              <a:t>  1. </a:t>
            </a: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重点</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掌握</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dirty="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巴塞尔协议</a:t>
            </a:r>
            <a:r>
              <a:rPr lang="en-US" altLang="zh-CN" sz="2800" dirty="0">
                <a:latin typeface="楷体" panose="02010609060101010101" pitchFamily="49" charset="-122"/>
                <a:ea typeface="楷体" panose="02010609060101010101" pitchFamily="49" charset="-122"/>
                <a:cs typeface="楷体" panose="02010609060101010101" pitchFamily="49" charset="-122"/>
                <a:sym typeface="+mn-ea"/>
              </a:rPr>
              <a:t>Ⅰ》</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的监管；</a:t>
            </a:r>
            <a:r>
              <a:rPr lang="en-US" altLang="zh-CN" sz="2800" dirty="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巴塞尔协议</a:t>
            </a:r>
            <a:r>
              <a:rPr lang="en-US" altLang="zh-CN" sz="2800" dirty="0">
                <a:latin typeface="楷体" panose="02010609060101010101" pitchFamily="49" charset="-122"/>
                <a:ea typeface="楷体" panose="02010609060101010101" pitchFamily="49" charset="-122"/>
                <a:cs typeface="楷体" panose="02010609060101010101" pitchFamily="49" charset="-122"/>
                <a:sym typeface="+mn-ea"/>
              </a:rPr>
              <a:t>Ⅱ》</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的“三大支柱”监管；</a:t>
            </a:r>
            <a:r>
              <a:rPr lang="en-US" altLang="zh-CN" sz="2800" dirty="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巴塞尔协议</a:t>
            </a:r>
            <a:r>
              <a:rPr lang="en-US" altLang="zh-CN" sz="2800" dirty="0">
                <a:latin typeface="楷体" panose="02010609060101010101" pitchFamily="49" charset="-122"/>
                <a:ea typeface="楷体" panose="02010609060101010101" pitchFamily="49" charset="-122"/>
                <a:cs typeface="楷体" panose="02010609060101010101" pitchFamily="49" charset="-122"/>
                <a:sym typeface="+mn-ea"/>
              </a:rPr>
              <a:t>Ⅲ》</a:t>
            </a:r>
            <a:r>
              <a:rPr lang="zh-CN" altLang="en-US" sz="2800" dirty="0">
                <a:latin typeface="楷体" panose="02010609060101010101" pitchFamily="49" charset="-122"/>
                <a:ea typeface="楷体" panose="02010609060101010101" pitchFamily="49" charset="-122"/>
                <a:cs typeface="楷体" panose="02010609060101010101" pitchFamily="49" charset="-122"/>
                <a:sym typeface="+mn-ea"/>
              </a:rPr>
              <a:t>的内容；中国在实施新巴塞尔协议中修订的相关风险计量或监管指标和监管标准</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值。</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rPr>
              <a:t>  2. </a:t>
            </a: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掌握</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zh-CN" altLang="en-US" sz="2800" dirty="0">
                <a:latin typeface="楷体" panose="02010609060101010101" pitchFamily="49" charset="-122"/>
                <a:ea typeface="楷体" panose="02010609060101010101" pitchFamily="49" charset="-122"/>
              </a:rPr>
              <a:t>巴塞尔协议中的相关风险计量和监管</a:t>
            </a:r>
            <a:r>
              <a:rPr lang="zh-CN" altLang="en-US" sz="2800" dirty="0" smtClean="0">
                <a:latin typeface="楷体" panose="02010609060101010101" pitchFamily="49" charset="-122"/>
                <a:ea typeface="楷体" panose="02010609060101010101" pitchFamily="49" charset="-122"/>
              </a:rPr>
              <a:t>方法。</a:t>
            </a:r>
            <a:endPar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endParaRPr>
          </a:p>
          <a:p>
            <a:pPr marL="0" indent="0">
              <a:buNone/>
            </a:pPr>
            <a:r>
              <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rPr>
              <a:t>  3. </a:t>
            </a: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了解</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zh-CN" altLang="en-US" sz="2800" dirty="0">
                <a:latin typeface="楷体" panose="02010609060101010101" pitchFamily="49" charset="-122"/>
                <a:ea typeface="楷体" panose="02010609060101010101" pitchFamily="49" charset="-122"/>
              </a:rPr>
              <a:t>巴塞尔协议的发展</a:t>
            </a:r>
            <a:r>
              <a:rPr lang="zh-CN" altLang="en-US" sz="2800" dirty="0" smtClean="0">
                <a:latin typeface="楷体" panose="02010609060101010101" pitchFamily="49" charset="-122"/>
                <a:ea typeface="楷体" panose="02010609060101010101" pitchFamily="49" charset="-122"/>
              </a:rPr>
              <a:t>过程</a:t>
            </a:r>
            <a:r>
              <a:rPr lang="zh-CN" altLang="zh-CN"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79512" y="1700808"/>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50000"/>
              </a:lnSpc>
              <a:buNone/>
            </a:pPr>
            <a:r>
              <a:rPr lang="en-US" altLang="zh-CN" sz="2800" dirty="0" smtClean="0"/>
              <a:t>    </a:t>
            </a:r>
            <a:endParaRPr lang="en-US" altLang="zh-CN" sz="2800" dirty="0" smtClean="0"/>
          </a:p>
          <a:p>
            <a:pPr marL="0" indent="0">
              <a:lnSpc>
                <a:spcPct val="150000"/>
              </a:lnSpc>
              <a:buNone/>
            </a:pPr>
            <a:r>
              <a:rPr lang="en-US" altLang="zh-CN" sz="2800" dirty="0" smtClean="0"/>
              <a:t>2001</a:t>
            </a:r>
            <a:r>
              <a:rPr lang="zh-CN" altLang="zh-CN" sz="2800" dirty="0"/>
              <a:t>年</a:t>
            </a:r>
            <a:r>
              <a:rPr lang="en-US" altLang="zh-CN" sz="2800" dirty="0"/>
              <a:t>1</a:t>
            </a:r>
            <a:r>
              <a:rPr lang="zh-CN" altLang="zh-CN" sz="2800" dirty="0"/>
              <a:t>月</a:t>
            </a:r>
            <a:r>
              <a:rPr lang="en-US" altLang="zh-CN" sz="2800" dirty="0"/>
              <a:t>16</a:t>
            </a:r>
            <a:r>
              <a:rPr lang="zh-CN" altLang="zh-CN" sz="2800" dirty="0"/>
              <a:t>日，巴塞尔</a:t>
            </a:r>
            <a:r>
              <a:rPr lang="zh-CN" altLang="zh-CN" sz="2800" dirty="0" smtClean="0"/>
              <a:t>委员会</a:t>
            </a:r>
            <a:r>
              <a:rPr lang="zh-CN" altLang="en-US" sz="2800" dirty="0" smtClean="0"/>
              <a:t>又</a:t>
            </a:r>
            <a:r>
              <a:rPr lang="zh-CN" altLang="zh-CN" sz="2800" dirty="0" smtClean="0"/>
              <a:t>出台</a:t>
            </a:r>
            <a:r>
              <a:rPr lang="zh-CN" altLang="en-US" sz="2800" dirty="0" smtClean="0"/>
              <a:t>了</a:t>
            </a:r>
            <a:r>
              <a:rPr lang="en-US" altLang="zh-CN" sz="2800" dirty="0" smtClean="0"/>
              <a:t>《</a:t>
            </a:r>
            <a:r>
              <a:rPr lang="zh-CN" altLang="zh-CN" sz="2800" dirty="0" smtClean="0"/>
              <a:t>新</a:t>
            </a:r>
            <a:r>
              <a:rPr lang="zh-CN" altLang="zh-CN" sz="2800" dirty="0"/>
              <a:t>巴塞尔协议</a:t>
            </a:r>
            <a:r>
              <a:rPr lang="zh-CN" altLang="zh-CN" sz="2800" dirty="0" smtClean="0"/>
              <a:t>框架</a:t>
            </a:r>
            <a:r>
              <a:rPr lang="en-US" altLang="zh-CN" sz="2800" dirty="0" smtClean="0"/>
              <a:t>》</a:t>
            </a:r>
            <a:r>
              <a:rPr lang="zh-CN" altLang="zh-CN" sz="2800" dirty="0" smtClean="0"/>
              <a:t>。到</a:t>
            </a:r>
            <a:r>
              <a:rPr lang="en-US" altLang="zh-CN" sz="2800" u="sng" dirty="0">
                <a:solidFill>
                  <a:srgbClr val="251BF7"/>
                </a:solidFill>
              </a:rPr>
              <a:t>2004</a:t>
            </a:r>
            <a:r>
              <a:rPr lang="zh-CN" altLang="zh-CN" sz="2800" u="sng" dirty="0">
                <a:solidFill>
                  <a:srgbClr val="251BF7"/>
                </a:solidFill>
              </a:rPr>
              <a:t>年</a:t>
            </a:r>
            <a:r>
              <a:rPr lang="en-US" altLang="zh-CN" sz="2800" u="sng" dirty="0">
                <a:solidFill>
                  <a:srgbClr val="251BF7"/>
                </a:solidFill>
              </a:rPr>
              <a:t>6</a:t>
            </a:r>
            <a:r>
              <a:rPr lang="zh-CN" altLang="zh-CN" sz="2800" u="sng" dirty="0">
                <a:solidFill>
                  <a:srgbClr val="251BF7"/>
                </a:solidFill>
              </a:rPr>
              <a:t>月</a:t>
            </a:r>
            <a:r>
              <a:rPr lang="zh-CN" altLang="zh-CN" sz="2800" u="sng" dirty="0" smtClean="0">
                <a:solidFill>
                  <a:srgbClr val="251BF7"/>
                </a:solidFill>
              </a:rPr>
              <a:t>，被</a:t>
            </a:r>
            <a:r>
              <a:rPr lang="zh-CN" altLang="zh-CN" sz="2800" u="sng" dirty="0">
                <a:solidFill>
                  <a:srgbClr val="251BF7"/>
                </a:solidFill>
              </a:rPr>
              <a:t>巴塞尔委员会</a:t>
            </a:r>
            <a:r>
              <a:rPr lang="zh-CN" altLang="zh-CN" sz="2800" u="sng" dirty="0" smtClean="0">
                <a:solidFill>
                  <a:srgbClr val="251BF7"/>
                </a:solidFill>
              </a:rPr>
              <a:t>作为</a:t>
            </a:r>
            <a:r>
              <a:rPr lang="zh-CN" altLang="zh-CN" sz="2800" b="1" u="sng" dirty="0" smtClean="0">
                <a:solidFill>
                  <a:srgbClr val="251BF7"/>
                </a:solidFill>
              </a:rPr>
              <a:t>《巴塞尔协议Ⅱ》</a:t>
            </a:r>
            <a:r>
              <a:rPr lang="zh-CN" altLang="en-US" sz="2800" dirty="0" smtClean="0"/>
              <a:t>正式</a:t>
            </a:r>
            <a:r>
              <a:rPr lang="zh-CN" altLang="zh-CN" sz="2800" dirty="0" smtClean="0"/>
              <a:t>对外</a:t>
            </a:r>
            <a:r>
              <a:rPr lang="zh-CN" altLang="zh-CN" sz="2800" dirty="0"/>
              <a:t>公布。</a:t>
            </a:r>
            <a:endParaRPr lang="zh-CN" altLang="zh-CN" sz="2800" dirty="0"/>
          </a:p>
          <a:p>
            <a:pPr marL="0" indent="0">
              <a:lnSpc>
                <a:spcPct val="150000"/>
              </a:lnSpc>
              <a:buNone/>
            </a:pPr>
            <a:endParaRPr lang="en-US" altLang="zh-CN" sz="2800"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50000"/>
              </a:lnSpc>
              <a:buNone/>
            </a:pPr>
            <a:r>
              <a:rPr lang="zh-CN" altLang="en-US" sz="2800" b="1" dirty="0" smtClean="0"/>
              <a:t>（一）第一支柱：最低资本金要求</a:t>
            </a:r>
            <a:endParaRPr lang="en-US" altLang="zh-CN" sz="2800" b="1" dirty="0"/>
          </a:p>
          <a:p>
            <a:pPr marL="0" indent="0">
              <a:lnSpc>
                <a:spcPct val="150000"/>
              </a:lnSpc>
              <a:buNone/>
            </a:pPr>
            <a:r>
              <a:rPr lang="en-US" altLang="zh-CN" sz="2800" dirty="0" smtClean="0"/>
              <a:t>    </a:t>
            </a:r>
            <a:r>
              <a:rPr lang="zh-CN" altLang="zh-CN" sz="2800" dirty="0" smtClean="0"/>
              <a:t>新</a:t>
            </a:r>
            <a:r>
              <a:rPr lang="zh-CN" altLang="zh-CN" sz="2800" dirty="0"/>
              <a:t>巴塞尔协议强调应用范围扩大到</a:t>
            </a:r>
            <a:r>
              <a:rPr lang="zh-CN" altLang="zh-CN" sz="2800" i="1" dirty="0">
                <a:solidFill>
                  <a:srgbClr val="251BF7"/>
                </a:solidFill>
              </a:rPr>
              <a:t>全面并表后的整个银行集团</a:t>
            </a:r>
            <a:r>
              <a:rPr lang="zh-CN" altLang="zh-CN" sz="2800" dirty="0"/>
              <a:t>母公司的控股</a:t>
            </a:r>
            <a:r>
              <a:rPr lang="zh-CN" altLang="zh-CN" sz="2800" dirty="0" smtClean="0"/>
              <a:t>公司。</a:t>
            </a:r>
            <a:endParaRPr lang="en-US" altLang="zh-CN" sz="2800" dirty="0" smtClean="0"/>
          </a:p>
          <a:p>
            <a:pPr marL="0" indent="0">
              <a:lnSpc>
                <a:spcPct val="150000"/>
              </a:lnSpc>
              <a:buNone/>
            </a:pPr>
            <a:r>
              <a:rPr lang="en-US" altLang="zh-CN" sz="2800" b="1" dirty="0"/>
              <a:t> </a:t>
            </a:r>
            <a:r>
              <a:rPr lang="en-US" altLang="zh-CN" sz="2800" b="1" dirty="0" smtClean="0"/>
              <a:t>   </a:t>
            </a:r>
            <a:r>
              <a:rPr lang="zh-CN" altLang="zh-CN" sz="2800" b="1" u="sng" dirty="0" smtClean="0">
                <a:solidFill>
                  <a:srgbClr val="251BF7"/>
                </a:solidFill>
              </a:rPr>
              <a:t>风险</a:t>
            </a:r>
            <a:r>
              <a:rPr lang="zh-CN" altLang="zh-CN" sz="2800" b="1" u="sng" dirty="0">
                <a:solidFill>
                  <a:srgbClr val="251BF7"/>
                </a:solidFill>
              </a:rPr>
              <a:t>加权资产</a:t>
            </a:r>
            <a:r>
              <a:rPr lang="zh-CN" altLang="zh-CN" sz="2800" b="1" u="sng" dirty="0" smtClean="0">
                <a:solidFill>
                  <a:srgbClr val="251BF7"/>
                </a:solidFill>
              </a:rPr>
              <a:t>总额</a:t>
            </a:r>
            <a:r>
              <a:rPr lang="zh-CN" altLang="en-US" sz="2800" u="sng" dirty="0" smtClean="0">
                <a:solidFill>
                  <a:srgbClr val="251BF7"/>
                </a:solidFill>
              </a:rPr>
              <a:t>涵盖</a:t>
            </a:r>
            <a:r>
              <a:rPr lang="zh-CN" altLang="zh-CN" sz="2800" b="1" u="sng" dirty="0" smtClean="0">
                <a:solidFill>
                  <a:srgbClr val="251BF7"/>
                </a:solidFill>
              </a:rPr>
              <a:t>所有信用</a:t>
            </a:r>
            <a:r>
              <a:rPr lang="zh-CN" altLang="zh-CN" sz="2800" b="1" u="sng" dirty="0">
                <a:solidFill>
                  <a:srgbClr val="251BF7"/>
                </a:solidFill>
              </a:rPr>
              <a:t>风险加权资产</a:t>
            </a:r>
            <a:r>
              <a:rPr lang="zh-CN" altLang="zh-CN" sz="2800" u="sng" dirty="0">
                <a:solidFill>
                  <a:srgbClr val="251BF7"/>
                </a:solidFill>
              </a:rPr>
              <a:t>，以及</a:t>
            </a:r>
            <a:r>
              <a:rPr lang="en-US" altLang="zh-CN" sz="2800" b="1" u="sng" dirty="0">
                <a:solidFill>
                  <a:srgbClr val="C00000"/>
                </a:solidFill>
              </a:rPr>
              <a:t>12.5</a:t>
            </a:r>
            <a:r>
              <a:rPr lang="zh-CN" altLang="zh-CN" sz="2800" b="1" u="sng" dirty="0">
                <a:solidFill>
                  <a:srgbClr val="C00000"/>
                </a:solidFill>
              </a:rPr>
              <a:t>倍</a:t>
            </a:r>
            <a:r>
              <a:rPr lang="zh-CN" altLang="zh-CN" sz="2800" b="1" u="sng" dirty="0">
                <a:solidFill>
                  <a:srgbClr val="251BF7"/>
                </a:solidFill>
              </a:rPr>
              <a:t>的市场风险和操作风险的资本</a:t>
            </a:r>
            <a:r>
              <a:rPr lang="zh-CN" altLang="zh-CN" sz="2800" u="sng" dirty="0">
                <a:solidFill>
                  <a:srgbClr val="251BF7"/>
                </a:solidFill>
              </a:rPr>
              <a:t>。</a:t>
            </a:r>
            <a:endParaRPr lang="zh-CN" altLang="zh-CN" sz="2800" u="sng" dirty="0">
              <a:solidFill>
                <a:srgbClr val="251BF7"/>
              </a:solidFill>
            </a:endParaRPr>
          </a:p>
          <a:p>
            <a:pPr marL="0" indent="0">
              <a:lnSpc>
                <a:spcPct val="150000"/>
              </a:lnSpc>
              <a:buNone/>
            </a:pPr>
            <a:endParaRPr lang="en-US" altLang="zh-CN" sz="2800"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50000"/>
              </a:lnSpc>
              <a:buNone/>
            </a:pPr>
            <a:r>
              <a:rPr lang="zh-CN" altLang="en-US" sz="2800" b="1" dirty="0" smtClean="0"/>
              <a:t>（一）第一支柱：最低资本金要求</a:t>
            </a:r>
            <a:endParaRPr lang="en-US" altLang="zh-CN" sz="2800" b="1" dirty="0"/>
          </a:p>
          <a:p>
            <a:pPr marL="0" indent="0">
              <a:buNone/>
            </a:pPr>
            <a:r>
              <a:rPr lang="zh-CN" altLang="en-US" sz="2800" dirty="0" smtClean="0"/>
              <a:t>    采用了</a:t>
            </a:r>
            <a:r>
              <a:rPr lang="zh-CN" altLang="zh-CN" sz="2800" dirty="0" smtClean="0"/>
              <a:t>两种计量</a:t>
            </a:r>
            <a:r>
              <a:rPr lang="zh-CN" altLang="en-US" sz="2800" dirty="0" smtClean="0"/>
              <a:t>权重的</a:t>
            </a:r>
            <a:r>
              <a:rPr lang="zh-CN" altLang="zh-CN" sz="2800" dirty="0" smtClean="0"/>
              <a:t>方法：</a:t>
            </a:r>
            <a:r>
              <a:rPr lang="en-US" altLang="zh-CN" sz="2800" dirty="0" smtClean="0"/>
              <a:t>    </a:t>
            </a:r>
            <a:endParaRPr lang="en-US" altLang="zh-CN" sz="2800" dirty="0" smtClean="0"/>
          </a:p>
          <a:p>
            <a:pPr marL="0" indent="0">
              <a:buNone/>
            </a:pPr>
            <a:r>
              <a:rPr lang="en-US" altLang="zh-CN" sz="2800" b="1" dirty="0"/>
              <a:t> </a:t>
            </a:r>
            <a:r>
              <a:rPr lang="en-US" altLang="zh-CN" sz="2800" b="1" dirty="0" smtClean="0"/>
              <a:t>   </a:t>
            </a:r>
            <a:r>
              <a:rPr lang="zh-CN" altLang="zh-CN" sz="2800" b="1" dirty="0" smtClean="0">
                <a:solidFill>
                  <a:srgbClr val="C00000"/>
                </a:solidFill>
              </a:rPr>
              <a:t>（</a:t>
            </a:r>
            <a:r>
              <a:rPr lang="en-US" altLang="zh-CN" sz="2800" b="1" dirty="0">
                <a:solidFill>
                  <a:srgbClr val="C00000"/>
                </a:solidFill>
              </a:rPr>
              <a:t>1</a:t>
            </a:r>
            <a:r>
              <a:rPr lang="zh-CN" altLang="zh-CN" sz="2800" b="1" dirty="0">
                <a:solidFill>
                  <a:srgbClr val="C00000"/>
                </a:solidFill>
              </a:rPr>
              <a:t>）标准法</a:t>
            </a:r>
            <a:r>
              <a:rPr lang="zh-CN" altLang="zh-CN" sz="2800" dirty="0"/>
              <a:t>。这是根据银行的</a:t>
            </a:r>
            <a:r>
              <a:rPr lang="zh-CN" altLang="zh-CN" sz="2800" u="sng" dirty="0">
                <a:solidFill>
                  <a:srgbClr val="251BF7"/>
                </a:solidFill>
              </a:rPr>
              <a:t>外部评级</a:t>
            </a:r>
            <a:r>
              <a:rPr lang="zh-CN" altLang="zh-CN" sz="2800" dirty="0"/>
              <a:t>高低来</a:t>
            </a:r>
            <a:r>
              <a:rPr lang="zh-CN" altLang="zh-CN" sz="2800" u="sng" dirty="0">
                <a:solidFill>
                  <a:srgbClr val="251BF7"/>
                </a:solidFill>
              </a:rPr>
              <a:t>确定资产的风险权重</a:t>
            </a:r>
            <a:r>
              <a:rPr lang="zh-CN" altLang="zh-CN" sz="2800" dirty="0"/>
              <a:t>，对于外部公司评级在</a:t>
            </a:r>
            <a:r>
              <a:rPr lang="en-US" altLang="zh-CN" sz="2800" dirty="0"/>
              <a:t>BB</a:t>
            </a:r>
            <a:r>
              <a:rPr lang="zh-CN" altLang="zh-CN" sz="2800" baseline="30000" dirty="0"/>
              <a:t>— </a:t>
            </a:r>
            <a:r>
              <a:rPr lang="zh-CN" altLang="zh-CN" sz="2800" dirty="0"/>
              <a:t>以下的资产、主权评级和银行评级在</a:t>
            </a:r>
            <a:r>
              <a:rPr lang="en-US" altLang="zh-CN" sz="2800" dirty="0"/>
              <a:t>B</a:t>
            </a:r>
            <a:r>
              <a:rPr lang="zh-CN" altLang="zh-CN" sz="2800" baseline="30000" dirty="0"/>
              <a:t>— </a:t>
            </a:r>
            <a:r>
              <a:rPr lang="zh-CN" altLang="zh-CN" sz="2800" dirty="0"/>
              <a:t>以下的资产</a:t>
            </a:r>
            <a:r>
              <a:rPr lang="zh-CN" altLang="zh-CN" sz="2800" dirty="0" smtClean="0"/>
              <a:t>，</a:t>
            </a:r>
            <a:r>
              <a:rPr lang="zh-CN" altLang="en-US" sz="2800" dirty="0" smtClean="0"/>
              <a:t>给予的</a:t>
            </a:r>
            <a:r>
              <a:rPr lang="zh-CN" altLang="zh-CN" sz="2800" dirty="0" smtClean="0"/>
              <a:t>风险</a:t>
            </a:r>
            <a:r>
              <a:rPr lang="zh-CN" altLang="zh-CN" sz="2800" dirty="0"/>
              <a:t>权重由原来的</a:t>
            </a:r>
            <a:r>
              <a:rPr lang="en-US" altLang="zh-CN" sz="2800" dirty="0"/>
              <a:t>100%</a:t>
            </a:r>
            <a:r>
              <a:rPr lang="zh-CN" altLang="zh-CN" sz="2800" dirty="0"/>
              <a:t>上调为</a:t>
            </a:r>
            <a:r>
              <a:rPr lang="en-US" altLang="zh-CN" sz="2800" dirty="0"/>
              <a:t>150</a:t>
            </a:r>
            <a:r>
              <a:rPr lang="en-US" altLang="zh-CN" sz="2800" dirty="0" smtClean="0"/>
              <a:t>%</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zh-CN" sz="2800" dirty="0" smtClean="0"/>
              <a:t>具体</a:t>
            </a:r>
            <a:r>
              <a:rPr lang="zh-CN" altLang="en-US" sz="2800" dirty="0" smtClean="0"/>
              <a:t>权重值</a:t>
            </a:r>
            <a:r>
              <a:rPr lang="zh-CN" altLang="zh-CN" sz="2800" dirty="0" smtClean="0"/>
              <a:t>见</a:t>
            </a:r>
            <a:r>
              <a:rPr lang="zh-CN" altLang="zh-CN" sz="2800" dirty="0">
                <a:solidFill>
                  <a:srgbClr val="251BF7"/>
                </a:solidFill>
              </a:rPr>
              <a:t>表</a:t>
            </a:r>
            <a:r>
              <a:rPr lang="en-US" altLang="zh-CN" sz="2800" dirty="0" smtClean="0">
                <a:solidFill>
                  <a:srgbClr val="251BF7"/>
                </a:solidFill>
              </a:rPr>
              <a:t>10-2</a:t>
            </a:r>
            <a:r>
              <a:rPr lang="zh-CN" altLang="en-US" sz="2800" dirty="0" smtClean="0"/>
              <a:t>的后三列。</a:t>
            </a:r>
            <a:endParaRPr lang="zh-CN" altLang="zh-CN"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51520" y="1340768"/>
          <a:ext cx="8640960" cy="4824538"/>
        </p:xfrm>
        <a:graphic>
          <a:graphicData uri="http://schemas.openxmlformats.org/drawingml/2006/table">
            <a:tbl>
              <a:tblPr firstRow="1" firstCol="1" bandRow="1">
                <a:tableStyleId>{5C22544A-7EE6-4342-B048-85BDC9FD1C3A}</a:tableStyleId>
              </a:tblPr>
              <a:tblGrid>
                <a:gridCol w="1872208"/>
                <a:gridCol w="1296144"/>
                <a:gridCol w="936104"/>
                <a:gridCol w="1512168"/>
                <a:gridCol w="1152128"/>
                <a:gridCol w="1008112"/>
                <a:gridCol w="864096"/>
              </a:tblGrid>
              <a:tr h="1378438">
                <a:tc>
                  <a:txBody>
                    <a:bodyPr/>
                    <a:lstStyle/>
                    <a:p>
                      <a:pPr algn="ctr">
                        <a:spcAft>
                          <a:spcPts val="0"/>
                        </a:spcAft>
                      </a:pPr>
                      <a:r>
                        <a:rPr lang="zh-CN" sz="1800" kern="100" dirty="0">
                          <a:effectLst/>
                        </a:rPr>
                        <a:t>机构类别</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AAA</a:t>
                      </a:r>
                      <a:r>
                        <a:rPr lang="zh-CN" sz="1800" kern="100" dirty="0">
                          <a:effectLst/>
                        </a:rPr>
                        <a:t>至</a:t>
                      </a:r>
                      <a:r>
                        <a:rPr lang="en-US" sz="1800" kern="100" dirty="0">
                          <a:effectLst/>
                        </a:rPr>
                        <a:t>AA</a:t>
                      </a:r>
                      <a:r>
                        <a:rPr lang="zh-CN" sz="1800" kern="100" baseline="300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A</a:t>
                      </a:r>
                      <a:r>
                        <a:rPr lang="en-US" sz="1800" kern="100" baseline="30000" dirty="0">
                          <a:effectLst/>
                        </a:rPr>
                        <a:t>+ </a:t>
                      </a:r>
                      <a:r>
                        <a:rPr lang="zh-CN" sz="1800" kern="100" dirty="0">
                          <a:effectLst/>
                        </a:rPr>
                        <a:t>至</a:t>
                      </a:r>
                      <a:r>
                        <a:rPr lang="en-US" sz="1800" kern="100" dirty="0">
                          <a:effectLst/>
                        </a:rPr>
                        <a:t>A</a:t>
                      </a:r>
                      <a:r>
                        <a:rPr lang="zh-CN" sz="1800" kern="100" baseline="300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BBB</a:t>
                      </a:r>
                      <a:r>
                        <a:rPr lang="en-US" sz="1800" kern="100" baseline="30000" dirty="0">
                          <a:effectLst/>
                        </a:rPr>
                        <a:t>+ </a:t>
                      </a:r>
                      <a:r>
                        <a:rPr lang="zh-CN" sz="1800" kern="100" dirty="0">
                          <a:effectLst/>
                        </a:rPr>
                        <a:t>至</a:t>
                      </a:r>
                      <a:r>
                        <a:rPr lang="en-US" sz="1800" kern="100" dirty="0">
                          <a:effectLst/>
                        </a:rPr>
                        <a:t>BBB</a:t>
                      </a:r>
                      <a:r>
                        <a:rPr lang="zh-CN" sz="1800" kern="100" baseline="300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BB</a:t>
                      </a:r>
                      <a:r>
                        <a:rPr lang="en-US" sz="1800" kern="100" baseline="30000">
                          <a:effectLst/>
                        </a:rPr>
                        <a:t>+ </a:t>
                      </a:r>
                      <a:r>
                        <a:rPr lang="zh-CN" sz="1800" kern="100">
                          <a:effectLst/>
                        </a:rPr>
                        <a:t>至</a:t>
                      </a:r>
                      <a:r>
                        <a:rPr lang="en-US" sz="1800" kern="100">
                          <a:effectLst/>
                        </a:rPr>
                        <a:t>B</a:t>
                      </a:r>
                      <a:r>
                        <a:rPr lang="zh-CN" sz="1800" kern="100" baseline="30000">
                          <a:effectLst/>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B</a:t>
                      </a:r>
                      <a:r>
                        <a:rPr lang="zh-CN" sz="1800" kern="100" baseline="30000">
                          <a:effectLst/>
                        </a:rPr>
                        <a:t>— </a:t>
                      </a:r>
                      <a:r>
                        <a:rPr lang="zh-CN" sz="1800" kern="100">
                          <a:effectLst/>
                        </a:rPr>
                        <a:t>以下</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未评级</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89220">
                <a:tc>
                  <a:txBody>
                    <a:bodyPr/>
                    <a:lstStyle/>
                    <a:p>
                      <a:pPr algn="dist">
                        <a:spcBef>
                          <a:spcPts val="600"/>
                        </a:spcBef>
                        <a:spcAft>
                          <a:spcPts val="0"/>
                        </a:spcAft>
                      </a:pPr>
                      <a:r>
                        <a:rPr lang="zh-CN" sz="1800" kern="100" dirty="0" smtClean="0">
                          <a:effectLst/>
                        </a:rPr>
                        <a:t>主权</a:t>
                      </a:r>
                      <a:r>
                        <a:rPr lang="en-US" altLang="zh-CN" sz="1800" kern="100" dirty="0" smtClean="0">
                          <a:effectLst/>
                        </a:rPr>
                        <a:t>(</a:t>
                      </a:r>
                      <a:r>
                        <a:rPr lang="zh-CN" sz="1800" kern="100" dirty="0" smtClean="0">
                          <a:effectLst/>
                        </a:rPr>
                        <a:t>国家</a:t>
                      </a:r>
                      <a:r>
                        <a:rPr lang="en-US" altLang="zh-CN" sz="1800" kern="100" dirty="0" smtClean="0">
                          <a:effectLst/>
                        </a:rPr>
                        <a:t>)</a:t>
                      </a:r>
                      <a:r>
                        <a:rPr lang="zh-CN" sz="1800" kern="100" dirty="0" smtClean="0">
                          <a:effectLst/>
                        </a:rPr>
                        <a:t>评级</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50%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89220">
                <a:tc>
                  <a:txBody>
                    <a:bodyPr/>
                    <a:lstStyle/>
                    <a:p>
                      <a:pPr algn="just">
                        <a:spcAft>
                          <a:spcPts val="0"/>
                        </a:spcAft>
                      </a:pPr>
                      <a:r>
                        <a:rPr lang="zh-CN" sz="1800" kern="100">
                          <a:effectLst/>
                        </a:rPr>
                        <a:t>银行类方法</a:t>
                      </a:r>
                      <a:r>
                        <a:rPr lang="en-US" sz="1800" kern="100">
                          <a:effectLst/>
                        </a:rPr>
                        <a:t>1 </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150%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89220">
                <a:tc>
                  <a:txBody>
                    <a:bodyPr/>
                    <a:lstStyle/>
                    <a:p>
                      <a:pPr algn="just">
                        <a:spcAft>
                          <a:spcPts val="0"/>
                        </a:spcAft>
                      </a:pPr>
                      <a:r>
                        <a:rPr lang="zh-CN" sz="1800" kern="100">
                          <a:effectLst/>
                        </a:rPr>
                        <a:t>银行类方法</a:t>
                      </a:r>
                      <a:r>
                        <a:rPr lang="en-US" sz="1800" kern="100">
                          <a:effectLst/>
                        </a:rPr>
                        <a:t>2</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50%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150%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50%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689220">
                <a:tc rowSpan="2">
                  <a:txBody>
                    <a:bodyPr/>
                    <a:lstStyle/>
                    <a:p>
                      <a:pPr algn="just">
                        <a:spcAft>
                          <a:spcPts val="0"/>
                        </a:spcAft>
                      </a:pPr>
                      <a:r>
                        <a:rPr lang="zh-CN" sz="1800" kern="100">
                          <a:effectLst/>
                        </a:rPr>
                        <a:t>公司评级</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rowSpan="2">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rowSpan="2">
                  <a:txBody>
                    <a:bodyPr/>
                    <a:lstStyle/>
                    <a:p>
                      <a:pPr algn="ctr">
                        <a:spcAft>
                          <a:spcPts val="0"/>
                        </a:spcAft>
                      </a:pPr>
                      <a:r>
                        <a:rPr lang="en-US" sz="1800" kern="100">
                          <a:effectLst/>
                        </a:rPr>
                        <a:t>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rowSpan="2">
                  <a:txBody>
                    <a:bodyPr/>
                    <a:lstStyle/>
                    <a:p>
                      <a:pPr algn="ctr">
                        <a:spcAft>
                          <a:spcPts val="0"/>
                        </a:spcAft>
                      </a:pPr>
                      <a:r>
                        <a:rPr lang="en-US" sz="1800" kern="100">
                          <a:effectLst/>
                        </a:rPr>
                        <a:t>100%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BB</a:t>
                      </a:r>
                      <a:r>
                        <a:rPr lang="zh-CN" sz="1800" kern="100" baseline="30000">
                          <a:effectLst/>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gridSpan="2">
                  <a:txBody>
                    <a:bodyPr/>
                    <a:lstStyle/>
                    <a:p>
                      <a:pPr algn="ctr">
                        <a:spcAft>
                          <a:spcPts val="0"/>
                        </a:spcAft>
                      </a:pPr>
                      <a:r>
                        <a:rPr lang="zh-CN" sz="1800" kern="100" dirty="0">
                          <a:effectLst/>
                        </a:rPr>
                        <a:t>未评级</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hMerge="1">
                  <a:tcPr/>
                </a:tc>
              </a:tr>
              <a:tr h="689220">
                <a:tc vMerge="1">
                  <a:tcPr/>
                </a:tc>
                <a:tc vMerge="1">
                  <a:tcPr/>
                </a:tc>
                <a:tc vMerge="1">
                  <a:tcPr/>
                </a:tc>
                <a:tc vMerge="1">
                  <a:tcPr/>
                </a:tc>
                <a:tc>
                  <a:txBody>
                    <a:bodyPr/>
                    <a:lstStyle/>
                    <a:p>
                      <a:pPr algn="ctr">
                        <a:spcAft>
                          <a:spcPts val="0"/>
                        </a:spcAft>
                      </a:pPr>
                      <a:r>
                        <a:rPr lang="en-US" sz="1800" kern="100">
                          <a:effectLst/>
                        </a:rPr>
                        <a:t>150%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gridSpan="2">
                  <a:txBody>
                    <a:bodyPr/>
                    <a:lstStyle/>
                    <a:p>
                      <a:pPr algn="ctr">
                        <a:spcAft>
                          <a:spcPts val="0"/>
                        </a:spcAft>
                      </a:pPr>
                      <a:r>
                        <a:rPr lang="en-US" sz="1800" kern="100" dirty="0">
                          <a:effectLst/>
                        </a:rPr>
                        <a:t>100%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hMerge="1">
                  <a:tcPr/>
                </a:tc>
              </a:tr>
            </a:tbl>
          </a:graphicData>
        </a:graphic>
      </p:graphicFrame>
      <p:sp>
        <p:nvSpPr>
          <p:cNvPr id="5" name="Rectangle 1"/>
          <p:cNvSpPr>
            <a:spLocks noChangeArrowheads="1"/>
          </p:cNvSpPr>
          <p:nvPr/>
        </p:nvSpPr>
        <p:spPr bwMode="auto">
          <a:xfrm>
            <a:off x="1259632" y="721296"/>
            <a:ext cx="699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表</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10-2 《</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巴塞尔协议</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Ⅱ》</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标准法之风险权重</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50000"/>
              </a:lnSpc>
              <a:buNone/>
            </a:pPr>
            <a:r>
              <a:rPr lang="zh-CN" altLang="en-US" sz="2800" b="1" dirty="0" smtClean="0"/>
              <a:t>（一）第一支柱：最低资本金要求</a:t>
            </a:r>
            <a:endParaRPr lang="en-US" altLang="zh-CN" sz="2800" b="1" dirty="0"/>
          </a:p>
          <a:p>
            <a:pPr marL="0" indent="0">
              <a:lnSpc>
                <a:spcPct val="150000"/>
              </a:lnSpc>
              <a:buNone/>
            </a:pPr>
            <a:r>
              <a:rPr lang="en-US" altLang="zh-CN" sz="2800" b="1" dirty="0" smtClean="0"/>
              <a:t>  </a:t>
            </a:r>
            <a:r>
              <a:rPr lang="zh-CN" altLang="zh-CN" sz="2800" b="1" dirty="0" smtClean="0">
                <a:solidFill>
                  <a:srgbClr val="C00000"/>
                </a:solidFill>
              </a:rPr>
              <a:t>（</a:t>
            </a:r>
            <a:r>
              <a:rPr lang="en-US" altLang="zh-CN" sz="2800" b="1" dirty="0" smtClean="0">
                <a:solidFill>
                  <a:srgbClr val="C00000"/>
                </a:solidFill>
              </a:rPr>
              <a:t>2</a:t>
            </a:r>
            <a:r>
              <a:rPr lang="zh-CN" altLang="zh-CN" sz="2800" b="1" dirty="0" smtClean="0">
                <a:solidFill>
                  <a:srgbClr val="C00000"/>
                </a:solidFill>
              </a:rPr>
              <a:t>）</a:t>
            </a:r>
            <a:r>
              <a:rPr lang="zh-CN" altLang="en-US" sz="2800" b="1" dirty="0" smtClean="0">
                <a:solidFill>
                  <a:srgbClr val="C00000"/>
                </a:solidFill>
              </a:rPr>
              <a:t>内部评级</a:t>
            </a:r>
            <a:r>
              <a:rPr lang="zh-CN" altLang="zh-CN" sz="2800" b="1" dirty="0" smtClean="0">
                <a:solidFill>
                  <a:srgbClr val="C00000"/>
                </a:solidFill>
              </a:rPr>
              <a:t>法</a:t>
            </a:r>
            <a:r>
              <a:rPr lang="zh-CN" altLang="zh-CN" sz="2800" dirty="0" smtClean="0"/>
              <a:t>。</a:t>
            </a:r>
            <a:r>
              <a:rPr lang="zh-CN" altLang="zh-CN" sz="2800" dirty="0"/>
              <a:t>这是巴塞尔委员会</a:t>
            </a:r>
            <a:r>
              <a:rPr lang="zh-CN" altLang="zh-CN" sz="2800" u="sng" dirty="0">
                <a:solidFill>
                  <a:srgbClr val="251BF7"/>
                </a:solidFill>
              </a:rPr>
              <a:t>对满足要求的</a:t>
            </a:r>
            <a:r>
              <a:rPr lang="zh-CN" altLang="zh-CN" sz="2800" u="sng" dirty="0" smtClean="0">
                <a:solidFill>
                  <a:srgbClr val="251BF7"/>
                </a:solidFill>
              </a:rPr>
              <a:t>银行</a:t>
            </a:r>
            <a:r>
              <a:rPr lang="zh-CN" altLang="en-US" sz="2800" u="sng" dirty="0" smtClean="0">
                <a:solidFill>
                  <a:srgbClr val="251BF7"/>
                </a:solidFill>
              </a:rPr>
              <a:t>的</a:t>
            </a:r>
            <a:r>
              <a:rPr lang="zh-CN" altLang="zh-CN" sz="2800" u="sng" dirty="0" smtClean="0">
                <a:solidFill>
                  <a:srgbClr val="251BF7"/>
                </a:solidFill>
              </a:rPr>
              <a:t>内控</a:t>
            </a:r>
            <a:r>
              <a:rPr lang="zh-CN" altLang="zh-CN" sz="2800" u="sng" dirty="0">
                <a:solidFill>
                  <a:srgbClr val="251BF7"/>
                </a:solidFill>
              </a:rPr>
              <a:t>制度的一种信任</a:t>
            </a:r>
            <a:r>
              <a:rPr lang="zh-CN" altLang="zh-CN" sz="2800" dirty="0"/>
              <a:t>，即</a:t>
            </a:r>
            <a:r>
              <a:rPr lang="zh-CN" altLang="zh-CN" sz="2800" u="sng" dirty="0">
                <a:solidFill>
                  <a:srgbClr val="251BF7"/>
                </a:solidFill>
              </a:rPr>
              <a:t>允许达到标准的银行根据自己对借款</a:t>
            </a:r>
            <a:r>
              <a:rPr lang="zh-CN" altLang="zh-CN" sz="2800" u="sng" dirty="0" smtClean="0">
                <a:solidFill>
                  <a:srgbClr val="251BF7"/>
                </a:solidFill>
              </a:rPr>
              <a:t>人</a:t>
            </a:r>
            <a:r>
              <a:rPr lang="zh-CN" altLang="en-US" sz="2800" u="sng" dirty="0" smtClean="0">
                <a:solidFill>
                  <a:srgbClr val="251BF7"/>
                </a:solidFill>
              </a:rPr>
              <a:t>的</a:t>
            </a:r>
            <a:r>
              <a:rPr lang="zh-CN" altLang="zh-CN" sz="2800" u="sng" dirty="0" smtClean="0">
                <a:solidFill>
                  <a:srgbClr val="251BF7"/>
                </a:solidFill>
              </a:rPr>
              <a:t>资信</a:t>
            </a:r>
            <a:r>
              <a:rPr lang="zh-CN" altLang="en-US" sz="2800" u="sng" dirty="0" smtClean="0">
                <a:solidFill>
                  <a:srgbClr val="251BF7"/>
                </a:solidFill>
              </a:rPr>
              <a:t>进行</a:t>
            </a:r>
            <a:r>
              <a:rPr lang="zh-CN" altLang="zh-CN" sz="2800" u="sng" dirty="0" smtClean="0">
                <a:solidFill>
                  <a:srgbClr val="251BF7"/>
                </a:solidFill>
              </a:rPr>
              <a:t>评估</a:t>
            </a:r>
            <a:r>
              <a:rPr lang="zh-CN" altLang="en-US" sz="2800" u="sng" dirty="0" smtClean="0">
                <a:solidFill>
                  <a:srgbClr val="251BF7"/>
                </a:solidFill>
              </a:rPr>
              <a:t>，以</a:t>
            </a:r>
            <a:r>
              <a:rPr lang="zh-CN" altLang="zh-CN" sz="2800" u="sng" dirty="0" smtClean="0">
                <a:solidFill>
                  <a:srgbClr val="251BF7"/>
                </a:solidFill>
              </a:rPr>
              <a:t>确定</a:t>
            </a:r>
            <a:r>
              <a:rPr lang="zh-CN" altLang="en-US" sz="2800" u="sng" dirty="0" smtClean="0">
                <a:solidFill>
                  <a:srgbClr val="251BF7"/>
                </a:solidFill>
              </a:rPr>
              <a:t>资产的</a:t>
            </a:r>
            <a:r>
              <a:rPr lang="zh-CN" altLang="zh-CN" sz="2800" u="sng" dirty="0" smtClean="0">
                <a:solidFill>
                  <a:srgbClr val="251BF7"/>
                </a:solidFill>
              </a:rPr>
              <a:t>风险权重</a:t>
            </a:r>
            <a:r>
              <a:rPr lang="zh-CN" altLang="zh-CN" sz="2800" dirty="0" smtClean="0"/>
              <a:t>。</a:t>
            </a:r>
            <a:endParaRPr lang="zh-CN" altLang="zh-CN"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50000"/>
              </a:lnSpc>
              <a:buNone/>
            </a:pPr>
            <a:r>
              <a:rPr lang="zh-CN" altLang="en-US" sz="2800" b="1" dirty="0" smtClean="0"/>
              <a:t>（一）第一支柱：最低资本金要求</a:t>
            </a:r>
            <a:endParaRPr lang="en-US" altLang="zh-CN" sz="2800" b="1" dirty="0"/>
          </a:p>
          <a:p>
            <a:pPr marL="0" indent="0">
              <a:buNone/>
            </a:pPr>
            <a:r>
              <a:rPr lang="en-US" altLang="zh-CN" sz="2800" b="1" dirty="0" smtClean="0"/>
              <a:t>  </a:t>
            </a:r>
            <a:r>
              <a:rPr lang="zh-CN" altLang="zh-CN" sz="2800" b="1" dirty="0" smtClean="0"/>
              <a:t>（</a:t>
            </a:r>
            <a:r>
              <a:rPr lang="en-US" altLang="zh-CN" sz="2800" b="1" dirty="0" smtClean="0"/>
              <a:t>2</a:t>
            </a:r>
            <a:r>
              <a:rPr lang="zh-CN" altLang="zh-CN" sz="2800" b="1" dirty="0" smtClean="0"/>
              <a:t>）</a:t>
            </a:r>
            <a:r>
              <a:rPr lang="zh-CN" altLang="en-US" sz="2800" b="1" dirty="0" smtClean="0"/>
              <a:t>内部评级</a:t>
            </a:r>
            <a:r>
              <a:rPr lang="zh-CN" altLang="zh-CN" sz="2800" b="1" dirty="0" smtClean="0"/>
              <a:t>法</a:t>
            </a:r>
            <a:endParaRPr lang="en-US" altLang="zh-CN" sz="2800" dirty="0" smtClean="0"/>
          </a:p>
          <a:p>
            <a:pPr marL="0" indent="0">
              <a:buNone/>
            </a:pPr>
            <a:r>
              <a:rPr lang="en-US" altLang="zh-CN" sz="2800" dirty="0"/>
              <a:t> </a:t>
            </a:r>
            <a:r>
              <a:rPr lang="en-US" altLang="zh-CN" sz="2800" dirty="0" smtClean="0"/>
              <a:t>   </a:t>
            </a:r>
            <a:r>
              <a:rPr lang="zh-CN" altLang="en-US" sz="2800" dirty="0" smtClean="0"/>
              <a:t>内部评级法</a:t>
            </a:r>
            <a:r>
              <a:rPr lang="zh-CN" altLang="en-US" sz="2800" dirty="0"/>
              <a:t>还</a:t>
            </a:r>
            <a:r>
              <a:rPr lang="zh-CN" altLang="zh-CN" sz="2800" dirty="0" smtClean="0"/>
              <a:t>像</a:t>
            </a:r>
            <a:r>
              <a:rPr lang="zh-CN" altLang="en-US" sz="2800" dirty="0" smtClean="0"/>
              <a:t>对待</a:t>
            </a:r>
            <a:r>
              <a:rPr lang="zh-CN" altLang="zh-CN" sz="2800" dirty="0" smtClean="0"/>
              <a:t>信用</a:t>
            </a:r>
            <a:r>
              <a:rPr lang="zh-CN" altLang="zh-CN" sz="2800" dirty="0"/>
              <a:t>风险</a:t>
            </a:r>
            <a:r>
              <a:rPr lang="zh-CN" altLang="zh-CN" sz="2800" dirty="0" smtClean="0"/>
              <a:t>那样</a:t>
            </a:r>
            <a:r>
              <a:rPr lang="zh-CN" altLang="en-US" sz="2800" dirty="0" smtClean="0"/>
              <a:t>，要</a:t>
            </a:r>
            <a:r>
              <a:rPr lang="zh-CN" altLang="en-US" sz="2800" dirty="0"/>
              <a:t>求</a:t>
            </a:r>
            <a:r>
              <a:rPr lang="zh-CN" altLang="en-US" sz="2800" dirty="0" smtClean="0"/>
              <a:t>银行</a:t>
            </a:r>
            <a:r>
              <a:rPr lang="zh-CN" altLang="zh-CN" sz="2800" u="sng" dirty="0" smtClean="0">
                <a:solidFill>
                  <a:srgbClr val="251BF7"/>
                </a:solidFill>
              </a:rPr>
              <a:t>将</a:t>
            </a:r>
            <a:r>
              <a:rPr lang="zh-CN" altLang="zh-CN" sz="2800" u="sng" dirty="0">
                <a:solidFill>
                  <a:srgbClr val="251BF7"/>
                </a:solidFill>
              </a:rPr>
              <a:t>操作风险的资本金纳入考虑范围</a:t>
            </a:r>
            <a:r>
              <a:rPr lang="zh-CN" altLang="zh-CN" sz="2800" dirty="0"/>
              <a:t>，</a:t>
            </a:r>
            <a:r>
              <a:rPr lang="zh-CN" altLang="zh-CN" sz="2800" u="sng" dirty="0">
                <a:solidFill>
                  <a:srgbClr val="251BF7"/>
                </a:solidFill>
              </a:rPr>
              <a:t>列入资本监管的第一支柱</a:t>
            </a:r>
            <a:r>
              <a:rPr lang="zh-CN" altLang="zh-CN" sz="2800" dirty="0"/>
              <a:t>，并纳入最低资本金要求</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具体讲，要求</a:t>
            </a:r>
            <a:r>
              <a:rPr lang="zh-CN" altLang="zh-CN" sz="2800" dirty="0" smtClean="0"/>
              <a:t>银行</a:t>
            </a:r>
            <a:r>
              <a:rPr lang="zh-CN" altLang="zh-CN" sz="2800" dirty="0"/>
              <a:t>要增加</a:t>
            </a:r>
            <a:r>
              <a:rPr lang="en-US" altLang="zh-CN" sz="2800" b="1" dirty="0">
                <a:solidFill>
                  <a:srgbClr val="C00000"/>
                </a:solidFill>
              </a:rPr>
              <a:t>12%</a:t>
            </a:r>
            <a:r>
              <a:rPr lang="zh-CN" altLang="zh-CN" sz="2800" dirty="0"/>
              <a:t>的资本作为操作风险的资本金配置</a:t>
            </a:r>
            <a:r>
              <a:rPr lang="zh-CN" altLang="en-US" sz="2800" dirty="0" smtClean="0"/>
              <a:t>。</a:t>
            </a:r>
            <a:endParaRPr lang="zh-CN" altLang="zh-CN"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50000"/>
              </a:lnSpc>
              <a:buNone/>
            </a:pPr>
            <a:r>
              <a:rPr lang="zh-CN" altLang="en-US" sz="2800" b="1" dirty="0" smtClean="0"/>
              <a:t>（二）第二支柱：外部监管</a:t>
            </a:r>
            <a:endParaRPr lang="en-US" altLang="zh-CN" sz="2800" b="1" dirty="0"/>
          </a:p>
          <a:p>
            <a:pPr marL="0" indent="0">
              <a:buNone/>
            </a:pPr>
            <a:r>
              <a:rPr lang="en-US" altLang="zh-CN" sz="2800" dirty="0" smtClean="0"/>
              <a:t>    </a:t>
            </a:r>
            <a:r>
              <a:rPr lang="zh-CN" altLang="zh-CN" sz="2800" dirty="0" smtClean="0"/>
              <a:t>外部</a:t>
            </a:r>
            <a:r>
              <a:rPr lang="zh-CN" altLang="zh-CN" sz="2800" dirty="0"/>
              <a:t>监管</a:t>
            </a:r>
            <a:r>
              <a:rPr lang="zh-CN" altLang="zh-CN" sz="2800" dirty="0" smtClean="0"/>
              <a:t>是明确</a:t>
            </a:r>
            <a:r>
              <a:rPr lang="zh-CN" altLang="zh-CN" sz="2800" dirty="0"/>
              <a:t>要求各成员国</a:t>
            </a:r>
            <a:r>
              <a:rPr lang="zh-CN" altLang="zh-CN" sz="2800" u="sng" dirty="0">
                <a:solidFill>
                  <a:srgbClr val="251BF7"/>
                </a:solidFill>
              </a:rPr>
              <a:t>金融监管机构</a:t>
            </a:r>
            <a:r>
              <a:rPr lang="zh-CN" altLang="zh-CN" sz="2800" u="sng" dirty="0" smtClean="0">
                <a:solidFill>
                  <a:srgbClr val="251BF7"/>
                </a:solidFill>
              </a:rPr>
              <a:t>要对</a:t>
            </a:r>
            <a:r>
              <a:rPr lang="zh-CN" altLang="zh-CN" sz="2800" u="sng" dirty="0">
                <a:solidFill>
                  <a:srgbClr val="251BF7"/>
                </a:solidFill>
              </a:rPr>
              <a:t>银行进行灵活的监管</a:t>
            </a:r>
            <a:r>
              <a:rPr lang="zh-CN" altLang="zh-CN" sz="2800" dirty="0"/>
              <a:t>，强化了各成员国金融监管机构的职责</a:t>
            </a:r>
            <a:r>
              <a:rPr lang="zh-CN" altLang="zh-CN" sz="2800" dirty="0" smtClean="0"/>
              <a:t>。</a:t>
            </a:r>
            <a:r>
              <a:rPr lang="en-US" altLang="zh-CN" sz="2800" dirty="0" smtClean="0"/>
              <a:t>  </a:t>
            </a:r>
            <a:endParaRPr lang="en-US" altLang="zh-CN" sz="2800" dirty="0" smtClean="0"/>
          </a:p>
          <a:p>
            <a:pPr marL="0" indent="0">
              <a:buNone/>
            </a:pPr>
            <a:r>
              <a:rPr lang="en-US" altLang="zh-CN" sz="2800" dirty="0"/>
              <a:t> </a:t>
            </a:r>
            <a:r>
              <a:rPr lang="en-US" altLang="zh-CN" sz="2800" dirty="0" smtClean="0"/>
              <a:t>   </a:t>
            </a:r>
            <a:r>
              <a:rPr lang="zh-CN" altLang="zh-CN" sz="2800" dirty="0" smtClean="0"/>
              <a:t>在</a:t>
            </a:r>
            <a:r>
              <a:rPr lang="zh-CN" altLang="zh-CN" sz="2800" dirty="0"/>
              <a:t>该支柱规定下，监管机构与银行应当持续地</a:t>
            </a:r>
            <a:r>
              <a:rPr lang="zh-CN" altLang="zh-CN" sz="2800" dirty="0">
                <a:solidFill>
                  <a:srgbClr val="251BF7"/>
                </a:solidFill>
              </a:rPr>
              <a:t>对话和交流</a:t>
            </a:r>
            <a:r>
              <a:rPr lang="zh-CN" altLang="zh-CN" sz="2800" dirty="0"/>
              <a:t>，以确保进行有效的监管，并在必要时采取措施</a:t>
            </a:r>
            <a:r>
              <a:rPr lang="zh-CN" altLang="zh-CN" sz="2800" dirty="0" smtClean="0"/>
              <a:t>。</a:t>
            </a:r>
            <a:r>
              <a:rPr lang="en-US" altLang="zh-CN" sz="2800" dirty="0" smtClean="0"/>
              <a:t>  </a:t>
            </a:r>
            <a:endParaRPr lang="en-US" altLang="zh-CN" sz="2800"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8568952" cy="6120680"/>
          </a:xfrm>
        </p:spPr>
        <p:txBody>
          <a:bodyPr>
            <a:normAutofit lnSpcReduction="10000"/>
          </a:bodyPr>
          <a:lstStyle/>
          <a:p>
            <a:pPr marL="0" indent="0">
              <a:lnSpc>
                <a:spcPct val="150000"/>
              </a:lnSpc>
              <a:buNone/>
            </a:pPr>
            <a:r>
              <a:rPr lang="en-US" altLang="zh-CN" sz="2800" b="1" u="sng" dirty="0" smtClean="0"/>
              <a:t>《</a:t>
            </a:r>
            <a:r>
              <a:rPr lang="zh-CN" altLang="en-US" sz="2800" b="1" u="sng" dirty="0" smtClean="0"/>
              <a:t>巴塞尔</a:t>
            </a:r>
            <a:r>
              <a:rPr lang="zh-CN" altLang="zh-CN" sz="2800" b="1" u="sng" dirty="0" smtClean="0"/>
              <a:t>协议</a:t>
            </a:r>
            <a:r>
              <a:rPr lang="en-US" altLang="zh-CN" sz="2800" b="1" u="sng" dirty="0"/>
              <a:t>Ⅱ </a:t>
            </a:r>
            <a:r>
              <a:rPr lang="en-US" altLang="zh-CN" sz="2800" b="1" u="sng" dirty="0" smtClean="0"/>
              <a:t>》</a:t>
            </a:r>
            <a:r>
              <a:rPr lang="zh-CN" altLang="zh-CN" sz="2800" b="1" u="sng" dirty="0" smtClean="0"/>
              <a:t>确定</a:t>
            </a:r>
            <a:r>
              <a:rPr lang="zh-CN" altLang="zh-CN" sz="2800" b="1" u="sng" dirty="0"/>
              <a:t>了外部监管</a:t>
            </a:r>
            <a:r>
              <a:rPr lang="zh-CN" altLang="zh-CN" sz="2800" b="1" u="sng" dirty="0" smtClean="0"/>
              <a:t>的四</a:t>
            </a:r>
            <a:r>
              <a:rPr lang="zh-CN" altLang="zh-CN" sz="2800" b="1" u="sng" dirty="0"/>
              <a:t>项原则：</a:t>
            </a:r>
            <a:endParaRPr lang="zh-CN" altLang="zh-CN" sz="2800" b="1" u="sng" dirty="0"/>
          </a:p>
          <a:p>
            <a:pPr marL="0" indent="0">
              <a:lnSpc>
                <a:spcPct val="150000"/>
              </a:lnSpc>
              <a:buNone/>
            </a:pPr>
            <a:r>
              <a:rPr lang="zh-CN" altLang="zh-CN" sz="2800" dirty="0"/>
              <a:t>（</a:t>
            </a:r>
            <a:r>
              <a:rPr lang="en-US" altLang="zh-CN" sz="2800" dirty="0"/>
              <a:t>1</a:t>
            </a:r>
            <a:r>
              <a:rPr lang="zh-CN" altLang="zh-CN" sz="2800" dirty="0"/>
              <a:t>）监管机构</a:t>
            </a:r>
            <a:r>
              <a:rPr lang="zh-CN" altLang="zh-CN" sz="2800" dirty="0" smtClean="0"/>
              <a:t>应根据银行风险</a:t>
            </a:r>
            <a:r>
              <a:rPr lang="zh-CN" altLang="zh-CN" sz="2800" dirty="0"/>
              <a:t>情况和外部经济环境，</a:t>
            </a:r>
            <a:r>
              <a:rPr lang="zh-CN" altLang="zh-CN" sz="2800" dirty="0">
                <a:solidFill>
                  <a:srgbClr val="251BF7"/>
                </a:solidFill>
              </a:rPr>
              <a:t>综合</a:t>
            </a:r>
            <a:r>
              <a:rPr lang="zh-CN" altLang="zh-CN" sz="2800" dirty="0" smtClean="0">
                <a:solidFill>
                  <a:srgbClr val="251BF7"/>
                </a:solidFill>
              </a:rPr>
              <a:t>衡量</a:t>
            </a:r>
            <a:r>
              <a:rPr lang="zh-CN" altLang="en-US" sz="2800" dirty="0" smtClean="0">
                <a:solidFill>
                  <a:srgbClr val="251BF7"/>
                </a:solidFill>
              </a:rPr>
              <a:t>其</a:t>
            </a:r>
            <a:r>
              <a:rPr lang="zh-CN" altLang="zh-CN" sz="2800" dirty="0" smtClean="0">
                <a:solidFill>
                  <a:srgbClr val="251BF7"/>
                </a:solidFill>
              </a:rPr>
              <a:t>资本</a:t>
            </a:r>
            <a:r>
              <a:rPr lang="zh-CN" altLang="zh-CN" sz="2800" dirty="0">
                <a:solidFill>
                  <a:srgbClr val="251BF7"/>
                </a:solidFill>
              </a:rPr>
              <a:t>充足率是否</a:t>
            </a:r>
            <a:r>
              <a:rPr lang="zh-CN" altLang="zh-CN" sz="2800" dirty="0" smtClean="0">
                <a:solidFill>
                  <a:srgbClr val="251BF7"/>
                </a:solidFill>
              </a:rPr>
              <a:t>达</a:t>
            </a:r>
            <a:r>
              <a:rPr lang="zh-CN" altLang="en-US" sz="2800" dirty="0" smtClean="0">
                <a:solidFill>
                  <a:srgbClr val="251BF7"/>
                </a:solidFill>
              </a:rPr>
              <a:t>标</a:t>
            </a:r>
            <a:r>
              <a:rPr lang="zh-CN" altLang="zh-CN" sz="2800" dirty="0" smtClean="0"/>
              <a:t>。</a:t>
            </a:r>
            <a:endParaRPr lang="zh-CN" altLang="zh-CN" sz="2800" dirty="0"/>
          </a:p>
          <a:p>
            <a:pPr marL="0" indent="0">
              <a:lnSpc>
                <a:spcPct val="150000"/>
              </a:lnSpc>
              <a:buNone/>
            </a:pPr>
            <a:r>
              <a:rPr lang="zh-CN" altLang="zh-CN" sz="2800" dirty="0"/>
              <a:t>（</a:t>
            </a:r>
            <a:r>
              <a:rPr lang="en-US" altLang="zh-CN" sz="2800" dirty="0"/>
              <a:t>2</a:t>
            </a:r>
            <a:r>
              <a:rPr lang="zh-CN" altLang="zh-CN" sz="2800" dirty="0"/>
              <a:t>）银行</a:t>
            </a:r>
            <a:r>
              <a:rPr lang="zh-CN" altLang="zh-CN" sz="2800" dirty="0" smtClean="0"/>
              <a:t>应参照</a:t>
            </a:r>
            <a:r>
              <a:rPr lang="zh-CN" altLang="zh-CN" sz="2800" dirty="0"/>
              <a:t>承担风险的大小，建立起严格的内部评估体系</a:t>
            </a:r>
            <a:r>
              <a:rPr lang="zh-CN" altLang="zh-CN" sz="2800" dirty="0" smtClean="0"/>
              <a:t>，</a:t>
            </a:r>
            <a:r>
              <a:rPr lang="zh-CN" altLang="zh-CN" sz="2800" dirty="0" smtClean="0">
                <a:solidFill>
                  <a:srgbClr val="251BF7"/>
                </a:solidFill>
              </a:rPr>
              <a:t>让资本额与风险</a:t>
            </a:r>
            <a:r>
              <a:rPr lang="zh-CN" altLang="zh-CN" sz="2800" dirty="0">
                <a:solidFill>
                  <a:srgbClr val="251BF7"/>
                </a:solidFill>
              </a:rPr>
              <a:t>度相</a:t>
            </a:r>
            <a:r>
              <a:rPr lang="zh-CN" altLang="zh-CN" sz="2800" dirty="0" smtClean="0">
                <a:solidFill>
                  <a:srgbClr val="251BF7"/>
                </a:solidFill>
              </a:rPr>
              <a:t>匹配</a:t>
            </a:r>
            <a:r>
              <a:rPr lang="zh-CN" altLang="zh-CN" sz="2800" dirty="0" smtClean="0"/>
              <a:t>。</a:t>
            </a:r>
            <a:endParaRPr lang="zh-CN" altLang="zh-CN" sz="2800" dirty="0"/>
          </a:p>
          <a:p>
            <a:pPr marL="0" indent="0">
              <a:lnSpc>
                <a:spcPct val="150000"/>
              </a:lnSpc>
              <a:buNone/>
            </a:pPr>
            <a:r>
              <a:rPr lang="zh-CN" altLang="zh-CN" sz="2800" dirty="0"/>
              <a:t>（</a:t>
            </a:r>
            <a:r>
              <a:rPr lang="en-US" altLang="zh-CN" sz="2800" dirty="0"/>
              <a:t>3</a:t>
            </a:r>
            <a:r>
              <a:rPr lang="zh-CN" altLang="zh-CN" sz="2800" dirty="0"/>
              <a:t>）监管机构要及时</a:t>
            </a:r>
            <a:r>
              <a:rPr lang="zh-CN" altLang="zh-CN" sz="2800" dirty="0">
                <a:solidFill>
                  <a:srgbClr val="251BF7"/>
                </a:solidFill>
              </a:rPr>
              <a:t>对银行的内部评价程序、发展战略、资本充足状况进行检查和</a:t>
            </a:r>
            <a:r>
              <a:rPr lang="zh-CN" altLang="zh-CN" sz="2800" dirty="0" smtClean="0">
                <a:solidFill>
                  <a:srgbClr val="251BF7"/>
                </a:solidFill>
              </a:rPr>
              <a:t>评价</a:t>
            </a:r>
            <a:r>
              <a:rPr lang="zh-CN" altLang="zh-CN" sz="2800" dirty="0" smtClean="0"/>
              <a:t>。</a:t>
            </a:r>
            <a:endParaRPr lang="zh-CN" altLang="zh-CN" sz="2800" dirty="0"/>
          </a:p>
          <a:p>
            <a:pPr marL="0" indent="0">
              <a:lnSpc>
                <a:spcPct val="150000"/>
              </a:lnSpc>
              <a:buNone/>
            </a:pPr>
            <a:r>
              <a:rPr lang="zh-CN" altLang="zh-CN" sz="2800" dirty="0"/>
              <a:t>（</a:t>
            </a:r>
            <a:r>
              <a:rPr lang="en-US" altLang="zh-CN" sz="2800" dirty="0"/>
              <a:t>4</a:t>
            </a:r>
            <a:r>
              <a:rPr lang="zh-CN" altLang="zh-CN" sz="2800" dirty="0"/>
              <a:t>）在银行</a:t>
            </a:r>
            <a:r>
              <a:rPr lang="zh-CN" altLang="zh-CN" sz="2800" dirty="0">
                <a:solidFill>
                  <a:srgbClr val="251BF7"/>
                </a:solidFill>
              </a:rPr>
              <a:t>资本充足率未达到要求时</a:t>
            </a:r>
            <a:r>
              <a:rPr lang="zh-CN" altLang="zh-CN" sz="2800" dirty="0"/>
              <a:t>，监管机构要及时对银行进行</a:t>
            </a:r>
            <a:r>
              <a:rPr lang="zh-CN" altLang="zh-CN" sz="2800" dirty="0">
                <a:solidFill>
                  <a:srgbClr val="251BF7"/>
                </a:solidFill>
              </a:rPr>
              <a:t>有效</a:t>
            </a:r>
            <a:r>
              <a:rPr lang="zh-CN" altLang="zh-CN" sz="2800" dirty="0" smtClean="0">
                <a:solidFill>
                  <a:srgbClr val="251BF7"/>
                </a:solidFill>
              </a:rPr>
              <a:t>干预</a:t>
            </a:r>
            <a:r>
              <a:rPr lang="zh-CN" altLang="zh-CN" sz="2800" dirty="0" smtClean="0"/>
              <a:t>。</a:t>
            </a:r>
            <a:endParaRPr lang="zh-CN" altLang="en-US" sz="28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50000"/>
              </a:lnSpc>
              <a:buNone/>
            </a:pPr>
            <a:r>
              <a:rPr lang="zh-CN" altLang="en-US" sz="2800" b="1" dirty="0" smtClean="0"/>
              <a:t>（三）第三支柱：市场约束</a:t>
            </a:r>
            <a:r>
              <a:rPr lang="en-US" altLang="zh-CN" sz="2800" dirty="0" smtClean="0"/>
              <a:t>    </a:t>
            </a:r>
            <a:endParaRPr lang="en-US" altLang="zh-CN" sz="2800" dirty="0" smtClean="0"/>
          </a:p>
          <a:p>
            <a:pPr marL="0" indent="0">
              <a:lnSpc>
                <a:spcPct val="150000"/>
              </a:lnSpc>
              <a:buNone/>
            </a:pPr>
            <a:r>
              <a:rPr lang="zh-CN" altLang="en-US" sz="2800" dirty="0" smtClean="0"/>
              <a:t>    </a:t>
            </a:r>
            <a:r>
              <a:rPr lang="zh-CN" altLang="zh-CN" sz="2800" dirty="0"/>
              <a:t>《巴塞尔协议Ⅱ》认为</a:t>
            </a:r>
            <a:r>
              <a:rPr lang="zh-CN" altLang="zh-CN" sz="2800" dirty="0">
                <a:solidFill>
                  <a:srgbClr val="251BF7"/>
                </a:solidFill>
              </a:rPr>
              <a:t>市场约束能</a:t>
            </a:r>
            <a:r>
              <a:rPr lang="zh-CN" altLang="zh-CN" sz="2800" dirty="0" smtClean="0">
                <a:solidFill>
                  <a:srgbClr val="251BF7"/>
                </a:solidFill>
              </a:rPr>
              <a:t>迫使银行有效</a:t>
            </a:r>
            <a:r>
              <a:rPr lang="zh-CN" altLang="zh-CN" sz="2800" dirty="0">
                <a:solidFill>
                  <a:srgbClr val="251BF7"/>
                </a:solidFill>
              </a:rPr>
              <a:t>且合理地分配资金和控制</a:t>
            </a:r>
            <a:r>
              <a:rPr lang="zh-CN" altLang="zh-CN" sz="2800" dirty="0" smtClean="0">
                <a:solidFill>
                  <a:srgbClr val="251BF7"/>
                </a:solidFill>
              </a:rPr>
              <a:t>风险</a:t>
            </a:r>
            <a:r>
              <a:rPr lang="zh-CN" altLang="en-US" sz="2800" dirty="0" smtClean="0"/>
              <a:t>，所以强调市场约束对</a:t>
            </a:r>
            <a:r>
              <a:rPr lang="zh-CN" altLang="zh-CN" sz="2800" dirty="0" smtClean="0"/>
              <a:t>上述第</a:t>
            </a:r>
            <a:r>
              <a:rPr lang="zh-CN" altLang="en-US" sz="2800" dirty="0" smtClean="0"/>
              <a:t>一、</a:t>
            </a:r>
            <a:r>
              <a:rPr lang="zh-CN" altLang="zh-CN" sz="2800" dirty="0" smtClean="0"/>
              <a:t>二支柱</a:t>
            </a:r>
            <a:r>
              <a:rPr lang="zh-CN" altLang="en-US" sz="2800" dirty="0"/>
              <a:t>的</a:t>
            </a:r>
            <a:r>
              <a:rPr lang="zh-CN" altLang="zh-CN" sz="2800" dirty="0" smtClean="0"/>
              <a:t>补充。</a:t>
            </a:r>
            <a:endParaRPr lang="en-US" altLang="zh-CN" sz="2800" dirty="0" smtClean="0"/>
          </a:p>
          <a:p>
            <a:pPr marL="0" indent="0">
              <a:lnSpc>
                <a:spcPct val="150000"/>
              </a:lnSpc>
              <a:buNone/>
            </a:pPr>
            <a:r>
              <a:rPr lang="en-US" altLang="zh-CN" sz="2800" dirty="0"/>
              <a:t> </a:t>
            </a:r>
            <a:r>
              <a:rPr lang="en-US" altLang="zh-CN" sz="2800" dirty="0" smtClean="0"/>
              <a:t>   </a:t>
            </a:r>
            <a:r>
              <a:rPr lang="zh-CN" altLang="en-US" sz="2800" dirty="0" smtClean="0"/>
              <a:t>为了让市场约束更有效地发挥作用，</a:t>
            </a:r>
            <a:r>
              <a:rPr lang="zh-CN" altLang="zh-CN" sz="2800" dirty="0"/>
              <a:t>《巴塞尔协议Ⅱ》提出了</a:t>
            </a:r>
            <a:r>
              <a:rPr lang="zh-CN" altLang="zh-CN" sz="2800" b="1" u="sng" dirty="0">
                <a:solidFill>
                  <a:srgbClr val="251BF7"/>
                </a:solidFill>
              </a:rPr>
              <a:t>“全面信息披露”</a:t>
            </a:r>
            <a:r>
              <a:rPr lang="zh-CN" altLang="zh-CN" sz="2800" dirty="0"/>
              <a:t>的</a:t>
            </a:r>
            <a:r>
              <a:rPr lang="zh-CN" altLang="zh-CN" sz="2800" dirty="0" smtClean="0"/>
              <a:t>概念</a:t>
            </a:r>
            <a:r>
              <a:rPr lang="zh-CN" altLang="en-US" sz="2800" dirty="0" smtClean="0"/>
              <a:t>，要求银行实施。</a:t>
            </a:r>
            <a:endParaRPr lang="en-US" altLang="zh-CN" sz="2800"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lnSpcReduction="10000"/>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二</a:t>
            </a:r>
            <a:r>
              <a:rPr lang="zh-CN" altLang="zh-CN" sz="2800" b="1" dirty="0" smtClean="0"/>
              <a:t>、</a:t>
            </a:r>
            <a:r>
              <a:rPr lang="zh-CN" altLang="zh-CN" sz="2800" dirty="0" smtClean="0"/>
              <a:t> </a:t>
            </a:r>
            <a:r>
              <a:rPr lang="zh-CN" altLang="zh-CN" sz="2800" b="1" dirty="0"/>
              <a:t>《巴塞尔协议</a:t>
            </a:r>
            <a:r>
              <a:rPr lang="en-US" altLang="zh-CN" sz="2800" b="1" dirty="0"/>
              <a:t>Ⅱ</a:t>
            </a:r>
            <a:r>
              <a:rPr lang="zh-CN" altLang="zh-CN" sz="2800" b="1" dirty="0"/>
              <a:t>》的</a:t>
            </a:r>
            <a:r>
              <a:rPr lang="en-US" altLang="zh-CN" sz="2800" b="1" dirty="0"/>
              <a:t>“</a:t>
            </a:r>
            <a:r>
              <a:rPr lang="zh-CN" altLang="zh-CN" sz="2800" b="1" dirty="0"/>
              <a:t>三大支柱</a:t>
            </a:r>
            <a:r>
              <a:rPr lang="en-US" altLang="zh-CN" sz="2800" b="1" dirty="0"/>
              <a:t>”</a:t>
            </a:r>
            <a:r>
              <a:rPr lang="zh-CN" altLang="zh-CN" sz="2800" b="1" dirty="0" smtClean="0"/>
              <a:t>监管</a:t>
            </a:r>
            <a:endParaRPr lang="en-US" altLang="zh-CN" sz="2800" b="1" dirty="0" smtClean="0"/>
          </a:p>
          <a:p>
            <a:pPr marL="0" indent="0">
              <a:lnSpc>
                <a:spcPct val="150000"/>
              </a:lnSpc>
              <a:buNone/>
            </a:pPr>
            <a:r>
              <a:rPr lang="zh-CN" altLang="en-US" sz="2800" b="1" dirty="0" smtClean="0"/>
              <a:t>（三）第三支柱：市场约束</a:t>
            </a:r>
            <a:r>
              <a:rPr lang="en-US" altLang="zh-CN" sz="2800" dirty="0" smtClean="0"/>
              <a:t>    </a:t>
            </a:r>
            <a:endParaRPr lang="en-US" altLang="zh-CN" sz="2800" dirty="0" smtClean="0"/>
          </a:p>
          <a:p>
            <a:pPr marL="0" indent="0">
              <a:buNone/>
            </a:pPr>
            <a:r>
              <a:rPr lang="zh-CN" altLang="en-US" sz="2800" dirty="0"/>
              <a:t> </a:t>
            </a:r>
            <a:r>
              <a:rPr lang="zh-CN" altLang="en-US" sz="2800" dirty="0" smtClean="0"/>
              <a:t>   </a:t>
            </a:r>
            <a:r>
              <a:rPr lang="zh-CN" altLang="zh-CN" sz="2800" dirty="0" smtClean="0"/>
              <a:t>《巴塞尔协议Ⅱ》</a:t>
            </a:r>
            <a:r>
              <a:rPr lang="zh-CN" altLang="en-US" sz="2800" dirty="0" smtClean="0"/>
              <a:t>要求银行</a:t>
            </a:r>
            <a:r>
              <a:rPr lang="zh-CN" altLang="zh-CN" sz="2800" b="1" dirty="0" smtClean="0">
                <a:solidFill>
                  <a:srgbClr val="251BF7"/>
                </a:solidFill>
              </a:rPr>
              <a:t>信息</a:t>
            </a:r>
            <a:r>
              <a:rPr lang="zh-CN" altLang="zh-CN" sz="2800" b="1" dirty="0">
                <a:solidFill>
                  <a:srgbClr val="251BF7"/>
                </a:solidFill>
              </a:rPr>
              <a:t>披露</a:t>
            </a:r>
            <a:r>
              <a:rPr lang="zh-CN" altLang="zh-CN" sz="2800" b="1" dirty="0" smtClean="0">
                <a:solidFill>
                  <a:srgbClr val="251BF7"/>
                </a:solidFill>
              </a:rPr>
              <a:t>的</a:t>
            </a:r>
            <a:r>
              <a:rPr lang="zh-CN" altLang="en-US" sz="2800" b="1" dirty="0">
                <a:solidFill>
                  <a:srgbClr val="251BF7"/>
                </a:solidFill>
              </a:rPr>
              <a:t>内容</a:t>
            </a:r>
            <a:r>
              <a:rPr lang="zh-CN" altLang="zh-CN" sz="2800" dirty="0" smtClean="0"/>
              <a:t>包括</a:t>
            </a:r>
            <a:r>
              <a:rPr lang="zh-CN" altLang="zh-CN" sz="2800" dirty="0"/>
              <a:t>：</a:t>
            </a:r>
            <a:endParaRPr lang="zh-CN" altLang="zh-CN" sz="2800" dirty="0"/>
          </a:p>
          <a:p>
            <a:pPr marL="0" indent="0">
              <a:buNone/>
            </a:pPr>
            <a:r>
              <a:rPr lang="en-US" altLang="zh-CN" sz="2800" dirty="0" smtClean="0"/>
              <a:t>    </a:t>
            </a:r>
            <a:r>
              <a:rPr lang="zh-CN" altLang="zh-CN" sz="2800" dirty="0" smtClean="0"/>
              <a:t>（</a:t>
            </a:r>
            <a:r>
              <a:rPr lang="en-US" altLang="zh-CN" sz="2800" dirty="0"/>
              <a:t>1</a:t>
            </a:r>
            <a:r>
              <a:rPr lang="zh-CN" altLang="zh-CN" sz="2800" dirty="0" smtClean="0"/>
              <a:t>）银行</a:t>
            </a:r>
            <a:r>
              <a:rPr lang="zh-CN" altLang="en-US" sz="2800" dirty="0" smtClean="0"/>
              <a:t>的</a:t>
            </a:r>
            <a:r>
              <a:rPr lang="zh-CN" altLang="zh-CN" sz="2800" u="sng" dirty="0" smtClean="0"/>
              <a:t>营业</a:t>
            </a:r>
            <a:r>
              <a:rPr lang="zh-CN" altLang="zh-CN" sz="2800" u="sng" dirty="0"/>
              <a:t>范围、资本构成、风险评估和管理过程及资本充足</a:t>
            </a:r>
            <a:r>
              <a:rPr lang="zh-CN" altLang="zh-CN" sz="2800" u="sng" dirty="0" smtClean="0"/>
              <a:t>率</a:t>
            </a:r>
            <a:r>
              <a:rPr lang="zh-CN" altLang="zh-CN" sz="2800" dirty="0" smtClean="0"/>
              <a:t>。</a:t>
            </a:r>
            <a:endParaRPr lang="zh-CN" altLang="zh-CN" sz="2800" dirty="0"/>
          </a:p>
          <a:p>
            <a:pPr marL="0" indent="0">
              <a:buNone/>
            </a:pPr>
            <a:r>
              <a:rPr lang="en-US" altLang="zh-CN" sz="2800" dirty="0" smtClean="0"/>
              <a:t>    </a:t>
            </a:r>
            <a:r>
              <a:rPr lang="zh-CN" altLang="zh-CN" sz="2800" dirty="0" smtClean="0"/>
              <a:t>（</a:t>
            </a:r>
            <a:r>
              <a:rPr lang="en-US" altLang="zh-CN" sz="2800" dirty="0"/>
              <a:t>2</a:t>
            </a:r>
            <a:r>
              <a:rPr lang="zh-CN" altLang="zh-CN" sz="2800" dirty="0" smtClean="0"/>
              <a:t>）</a:t>
            </a:r>
            <a:r>
              <a:rPr lang="zh-CN" altLang="zh-CN" sz="2800" u="sng" dirty="0" smtClean="0"/>
              <a:t>有关</a:t>
            </a:r>
            <a:r>
              <a:rPr lang="zh-CN" altLang="zh-CN" sz="2800" u="sng" dirty="0"/>
              <a:t>风险和资本关系的综合</a:t>
            </a:r>
            <a:r>
              <a:rPr lang="zh-CN" altLang="zh-CN" sz="2800" u="sng" dirty="0" smtClean="0"/>
              <a:t>信息</a:t>
            </a:r>
            <a:r>
              <a:rPr lang="zh-CN" altLang="zh-CN" sz="2800" dirty="0" smtClean="0"/>
              <a:t>，</a:t>
            </a:r>
            <a:r>
              <a:rPr lang="zh-CN" altLang="zh-CN" sz="2800" dirty="0"/>
              <a:t>监管</a:t>
            </a:r>
            <a:r>
              <a:rPr lang="zh-CN" altLang="zh-CN" sz="2800" dirty="0" smtClean="0"/>
              <a:t>机构</a:t>
            </a:r>
            <a:r>
              <a:rPr lang="zh-CN" altLang="en-US" sz="2800" dirty="0" smtClean="0"/>
              <a:t>还</a:t>
            </a:r>
            <a:r>
              <a:rPr lang="zh-CN" altLang="zh-CN" sz="2800" dirty="0" smtClean="0"/>
              <a:t>要</a:t>
            </a:r>
            <a:r>
              <a:rPr lang="zh-CN" altLang="zh-CN" sz="2800" dirty="0"/>
              <a:t>对银行的信息披露体系进行评估。</a:t>
            </a:r>
            <a:endParaRPr lang="zh-CN" altLang="zh-CN" sz="2800" dirty="0"/>
          </a:p>
          <a:p>
            <a:pPr marL="0" indent="0">
              <a:buNone/>
            </a:pPr>
            <a:r>
              <a:rPr lang="en-US" altLang="zh-CN" sz="2800" dirty="0" smtClean="0"/>
              <a:t>    </a:t>
            </a:r>
            <a:r>
              <a:rPr lang="zh-CN" altLang="zh-CN" sz="2800" dirty="0" smtClean="0"/>
              <a:t>（</a:t>
            </a:r>
            <a:r>
              <a:rPr lang="en-US" altLang="zh-CN" sz="2800" dirty="0"/>
              <a:t>3</a:t>
            </a:r>
            <a:r>
              <a:rPr lang="zh-CN" altLang="zh-CN" sz="2800" dirty="0" smtClean="0"/>
              <a:t>）</a:t>
            </a:r>
            <a:r>
              <a:rPr lang="zh-CN" altLang="zh-CN" sz="2800" u="sng" dirty="0" smtClean="0"/>
              <a:t>附加信息</a:t>
            </a:r>
            <a:r>
              <a:rPr lang="zh-CN" altLang="en-US" sz="2800" dirty="0" smtClean="0"/>
              <a:t>的披露</a:t>
            </a:r>
            <a:r>
              <a:rPr lang="zh-CN" altLang="zh-CN" sz="2800" dirty="0" smtClean="0"/>
              <a:t>。</a:t>
            </a:r>
            <a:endParaRPr lang="zh-CN" altLang="zh-CN" sz="2800" dirty="0"/>
          </a:p>
          <a:p>
            <a:pPr marL="0" indent="0">
              <a:buNone/>
            </a:pPr>
            <a:r>
              <a:rPr lang="en-US" altLang="zh-CN" sz="2800" dirty="0" smtClean="0"/>
              <a:t>   </a:t>
            </a:r>
            <a:r>
              <a:rPr lang="zh-CN" altLang="zh-CN" sz="2800" dirty="0" smtClean="0"/>
              <a:t>上述信息应</a:t>
            </a:r>
            <a:r>
              <a:rPr lang="zh-CN" altLang="zh-CN" sz="2800" dirty="0"/>
              <a:t>在每年的</a:t>
            </a:r>
            <a:r>
              <a:rPr lang="zh-CN" altLang="zh-CN" sz="2800" b="1" dirty="0">
                <a:solidFill>
                  <a:srgbClr val="251BF7"/>
                </a:solidFill>
              </a:rPr>
              <a:t>财务报告</a:t>
            </a:r>
            <a:r>
              <a:rPr lang="zh-CN" altLang="zh-CN" sz="2800" dirty="0"/>
              <a:t>中</a:t>
            </a:r>
            <a:r>
              <a:rPr lang="zh-CN" altLang="zh-CN" sz="2800" dirty="0" smtClean="0"/>
              <a:t>体现，</a:t>
            </a:r>
            <a:r>
              <a:rPr lang="zh-CN" altLang="zh-CN" sz="2800" dirty="0"/>
              <a:t>最好每半年披露一次。</a:t>
            </a:r>
            <a:endParaRPr lang="en-US" altLang="zh-CN" sz="2800"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9036496" cy="5256584"/>
          </a:xfrm>
        </p:spPr>
        <p:txBody>
          <a:bodyPr>
            <a:normAutofit fontScale="92500" lnSpcReduction="20000"/>
          </a:bodyPr>
          <a:lstStyle/>
          <a:p>
            <a:pPr marL="0" indent="0">
              <a:lnSpc>
                <a:spcPct val="150000"/>
              </a:lnSpc>
              <a:buNone/>
            </a:pPr>
            <a:r>
              <a:rPr lang="zh-CN" altLang="en-US" sz="3000" dirty="0" smtClean="0"/>
              <a:t>    巴塞尔</a:t>
            </a:r>
            <a:r>
              <a:rPr lang="zh-CN" altLang="en-US" sz="3000" dirty="0"/>
              <a:t>协议，顾名思义，是在瑞士的</a:t>
            </a:r>
            <a:r>
              <a:rPr lang="zh-CN" altLang="en-US" sz="3000" dirty="0">
                <a:solidFill>
                  <a:srgbClr val="251BF7"/>
                </a:solidFill>
              </a:rPr>
              <a:t>巴塞尔州府</a:t>
            </a:r>
            <a:r>
              <a:rPr lang="zh-CN" altLang="en-US" sz="3000" dirty="0"/>
              <a:t>巴塞尔市签署的协议，是用来计量、评估、警示、咨询乃至规范其</a:t>
            </a:r>
            <a:r>
              <a:rPr lang="zh-CN" altLang="en-US" sz="3000" dirty="0">
                <a:solidFill>
                  <a:srgbClr val="251BF7"/>
                </a:solidFill>
              </a:rPr>
              <a:t>成员国商业银行</a:t>
            </a:r>
            <a:r>
              <a:rPr lang="zh-CN" altLang="en-US" sz="3000" dirty="0"/>
              <a:t>风险状况的一个国际性</a:t>
            </a:r>
            <a:r>
              <a:rPr lang="zh-CN" altLang="en-US" sz="3000" dirty="0">
                <a:solidFill>
                  <a:srgbClr val="251BF7"/>
                </a:solidFill>
              </a:rPr>
              <a:t>金融监管标准体系</a:t>
            </a:r>
            <a:r>
              <a:rPr lang="zh-CN" altLang="en-US" sz="3000" dirty="0"/>
              <a:t>，堪称成员国商业银行的“国际银监规则”，</a:t>
            </a:r>
            <a:r>
              <a:rPr lang="zh-CN" altLang="en-US" sz="3000" dirty="0" smtClean="0"/>
              <a:t>其风险和</a:t>
            </a:r>
            <a:r>
              <a:rPr lang="zh-CN" altLang="en-US" sz="3000" dirty="0"/>
              <a:t>监控等指标</a:t>
            </a:r>
            <a:r>
              <a:rPr lang="zh-CN" altLang="en-US" sz="3000" dirty="0">
                <a:solidFill>
                  <a:srgbClr val="251BF7"/>
                </a:solidFill>
              </a:rPr>
              <a:t>虽不</a:t>
            </a:r>
            <a:r>
              <a:rPr lang="zh-CN" altLang="en-US" sz="3000" dirty="0" smtClean="0">
                <a:solidFill>
                  <a:srgbClr val="251BF7"/>
                </a:solidFill>
              </a:rPr>
              <a:t>具有法律</a:t>
            </a:r>
            <a:r>
              <a:rPr lang="zh-CN" altLang="en-US" sz="3000" dirty="0" smtClean="0"/>
              <a:t>那样</a:t>
            </a:r>
            <a:r>
              <a:rPr lang="zh-CN" altLang="en-US" sz="3000" dirty="0"/>
              <a:t>的强制性，</a:t>
            </a:r>
            <a:r>
              <a:rPr lang="zh-CN" altLang="en-US" sz="3000" dirty="0" smtClean="0"/>
              <a:t>但成员国</a:t>
            </a:r>
            <a:r>
              <a:rPr lang="zh-CN" altLang="en-US" sz="3000" dirty="0"/>
              <a:t>商业银行</a:t>
            </a:r>
            <a:r>
              <a:rPr lang="zh-CN" altLang="en-US" sz="3000" dirty="0">
                <a:solidFill>
                  <a:srgbClr val="251BF7"/>
                </a:solidFill>
              </a:rPr>
              <a:t>无不照章遵守</a:t>
            </a:r>
            <a:r>
              <a:rPr lang="zh-CN" altLang="en-US" sz="3000" dirty="0" smtClean="0"/>
              <a:t>。对于</a:t>
            </a:r>
            <a:r>
              <a:rPr lang="zh-CN" altLang="en-US" sz="3000" dirty="0"/>
              <a:t>降低</a:t>
            </a:r>
            <a:r>
              <a:rPr lang="zh-CN" altLang="en-US" sz="3000" dirty="0" smtClean="0"/>
              <a:t>成员国银行的</a:t>
            </a:r>
            <a:r>
              <a:rPr lang="zh-CN" altLang="en-US" sz="3000" u="sng" dirty="0">
                <a:solidFill>
                  <a:srgbClr val="251BF7"/>
                </a:solidFill>
              </a:rPr>
              <a:t>信用风险、市场风险和操作</a:t>
            </a:r>
            <a:r>
              <a:rPr lang="zh-CN" altLang="en-US" sz="3000" u="sng" dirty="0" smtClean="0">
                <a:solidFill>
                  <a:srgbClr val="251BF7"/>
                </a:solidFill>
              </a:rPr>
              <a:t>风险</a:t>
            </a:r>
            <a:r>
              <a:rPr lang="zh-CN" altLang="en-US" sz="3000" dirty="0" smtClean="0"/>
              <a:t>发挥</a:t>
            </a:r>
            <a:r>
              <a:rPr lang="zh-CN" altLang="en-US" sz="3000" dirty="0"/>
              <a:t>了重要的</a:t>
            </a:r>
            <a:r>
              <a:rPr lang="zh-CN" altLang="en-US" sz="3000" dirty="0" smtClean="0"/>
              <a:t>作用。</a:t>
            </a:r>
            <a:endParaRPr lang="zh-CN" altLang="en-US" sz="3000" dirty="0"/>
          </a:p>
          <a:p>
            <a:pPr marL="0" indent="0">
              <a:lnSpc>
                <a:spcPct val="150000"/>
              </a:lnSpc>
              <a:buNone/>
            </a:pPr>
            <a:r>
              <a:rPr lang="zh-CN" altLang="en-US" sz="3000" dirty="0" smtClean="0"/>
              <a:t>    巴塞尔</a:t>
            </a:r>
            <a:r>
              <a:rPr lang="zh-CN" altLang="en-US" sz="3000" dirty="0"/>
              <a:t>协议特别强调银行的</a:t>
            </a:r>
            <a:r>
              <a:rPr lang="zh-CN" altLang="en-US" sz="3000" u="sng" dirty="0">
                <a:solidFill>
                  <a:srgbClr val="251BF7"/>
                </a:solidFill>
              </a:rPr>
              <a:t>资本充足</a:t>
            </a:r>
            <a:r>
              <a:rPr lang="zh-CN" altLang="en-US" sz="3000" u="sng" dirty="0" smtClean="0">
                <a:solidFill>
                  <a:srgbClr val="251BF7"/>
                </a:solidFill>
              </a:rPr>
              <a:t>率</a:t>
            </a:r>
            <a:r>
              <a:rPr lang="zh-CN" altLang="en-US" sz="3000" dirty="0" smtClean="0"/>
              <a:t>，</a:t>
            </a:r>
            <a:r>
              <a:rPr lang="zh-CN" altLang="en-US" sz="3000" b="1" dirty="0" smtClean="0">
                <a:solidFill>
                  <a:srgbClr val="251BF7"/>
                </a:solidFill>
              </a:rPr>
              <a:t>案例</a:t>
            </a:r>
            <a:r>
              <a:rPr lang="en-US" altLang="zh-CN" sz="3000" b="1" dirty="0" smtClean="0">
                <a:solidFill>
                  <a:srgbClr val="251BF7"/>
                </a:solidFill>
              </a:rPr>
              <a:t>10-1</a:t>
            </a:r>
            <a:r>
              <a:rPr lang="zh-CN" altLang="en-US" sz="3000" dirty="0" smtClean="0"/>
              <a:t>就是由于资本不充足而倒闭的日本银行的案例。</a:t>
            </a:r>
            <a:endParaRPr lang="zh-CN" altLang="en-US" sz="3000" dirty="0"/>
          </a:p>
        </p:txBody>
      </p:sp>
      <p:sp>
        <p:nvSpPr>
          <p:cNvPr id="4" name="标题 1"/>
          <p:cNvSpPr>
            <a:spLocks noGrp="1"/>
          </p:cNvSpPr>
          <p:nvPr>
            <p:ph type="title"/>
          </p:nvPr>
        </p:nvSpPr>
        <p:spPr>
          <a:xfrm>
            <a:off x="107504" y="274638"/>
            <a:ext cx="8856984" cy="1143000"/>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lnSpcReduction="10000"/>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b="1" dirty="0" smtClean="0"/>
          </a:p>
          <a:p>
            <a:pPr marL="0" indent="0">
              <a:lnSpc>
                <a:spcPct val="150000"/>
              </a:lnSpc>
              <a:buNone/>
            </a:pPr>
            <a:r>
              <a:rPr lang="en-US" altLang="zh-CN" sz="2800" dirty="0" smtClean="0"/>
              <a:t>    </a:t>
            </a:r>
            <a:r>
              <a:rPr lang="zh-CN" altLang="zh-CN" sz="2800" dirty="0" smtClean="0"/>
              <a:t>《巴塞尔协议Ⅲ》</a:t>
            </a:r>
            <a:r>
              <a:rPr lang="zh-CN" altLang="zh-CN" sz="2800" dirty="0"/>
              <a:t>对前两个协议进行了</a:t>
            </a:r>
            <a:r>
              <a:rPr lang="zh-CN" altLang="zh-CN" sz="2800" u="sng" dirty="0" smtClean="0">
                <a:solidFill>
                  <a:srgbClr val="251BF7"/>
                </a:solidFill>
              </a:rPr>
              <a:t>更宽泛</a:t>
            </a:r>
            <a:r>
              <a:rPr lang="zh-CN" altLang="zh-CN" sz="2800" u="sng" dirty="0">
                <a:solidFill>
                  <a:srgbClr val="251BF7"/>
                </a:solidFill>
              </a:rPr>
              <a:t>、</a:t>
            </a:r>
            <a:r>
              <a:rPr lang="zh-CN" altLang="zh-CN" sz="2800" u="sng" dirty="0" smtClean="0">
                <a:solidFill>
                  <a:srgbClr val="251BF7"/>
                </a:solidFill>
              </a:rPr>
              <a:t>更具体</a:t>
            </a:r>
            <a:r>
              <a:rPr lang="zh-CN" altLang="zh-CN" sz="2800" u="sng" dirty="0">
                <a:solidFill>
                  <a:srgbClr val="251BF7"/>
                </a:solidFill>
              </a:rPr>
              <a:t>的完善和</a:t>
            </a:r>
            <a:r>
              <a:rPr lang="zh-CN" altLang="zh-CN" sz="2800" u="sng" dirty="0" smtClean="0">
                <a:solidFill>
                  <a:srgbClr val="251BF7"/>
                </a:solidFill>
              </a:rPr>
              <a:t>补充</a:t>
            </a:r>
            <a:r>
              <a:rPr lang="zh-CN" altLang="en-US" sz="2800" dirty="0"/>
              <a:t>，</a:t>
            </a:r>
            <a:r>
              <a:rPr lang="zh-CN" altLang="zh-CN" sz="2800" dirty="0" smtClean="0"/>
              <a:t>对于</a:t>
            </a:r>
            <a:r>
              <a:rPr lang="zh-CN" altLang="zh-CN" sz="2800" dirty="0"/>
              <a:t>当下国内外金融领域的</a:t>
            </a:r>
            <a:r>
              <a:rPr lang="zh-CN" altLang="zh-CN" sz="2800" u="sng" dirty="0">
                <a:solidFill>
                  <a:srgbClr val="251BF7"/>
                </a:solidFill>
              </a:rPr>
              <a:t>“乱象”监督和治理</a:t>
            </a:r>
            <a:r>
              <a:rPr lang="zh-CN" altLang="zh-CN" sz="2800" dirty="0"/>
              <a:t>，都具有相当的借鉴意义</a:t>
            </a:r>
            <a:r>
              <a:rPr lang="zh-CN" altLang="zh-CN" sz="2800" dirty="0" smtClean="0"/>
              <a:t>。</a:t>
            </a:r>
            <a:endParaRPr lang="en-US" altLang="zh-CN" sz="2800" dirty="0" smtClean="0"/>
          </a:p>
          <a:p>
            <a:pPr marL="0" indent="0">
              <a:lnSpc>
                <a:spcPct val="150000"/>
              </a:lnSpc>
              <a:buNone/>
            </a:pPr>
            <a:r>
              <a:rPr lang="en-US" altLang="zh-CN" sz="2800" dirty="0"/>
              <a:t> </a:t>
            </a:r>
            <a:r>
              <a:rPr lang="zh-CN" altLang="zh-CN" sz="2800" b="1" dirty="0"/>
              <a:t>（一）通过标准法对信用风险权重的</a:t>
            </a:r>
            <a:r>
              <a:rPr lang="zh-CN" altLang="zh-CN" sz="2800" b="1" dirty="0" smtClean="0"/>
              <a:t>确定</a:t>
            </a:r>
            <a:endParaRPr lang="en-US" altLang="zh-CN" sz="2800" b="1" dirty="0" smtClean="0"/>
          </a:p>
          <a:p>
            <a:pPr marL="0" indent="0">
              <a:lnSpc>
                <a:spcPct val="150000"/>
              </a:lnSpc>
              <a:buNone/>
            </a:pPr>
            <a:r>
              <a:rPr lang="en-US" altLang="zh-CN" sz="2800" dirty="0" smtClean="0"/>
              <a:t>    </a:t>
            </a:r>
            <a:r>
              <a:rPr lang="zh-CN" altLang="zh-CN" sz="2800" dirty="0"/>
              <a:t>《巴塞尔协议Ⅲ》</a:t>
            </a:r>
            <a:r>
              <a:rPr lang="zh-CN" altLang="zh-CN" sz="2800" dirty="0" smtClean="0"/>
              <a:t>对</a:t>
            </a:r>
            <a:r>
              <a:rPr lang="zh-CN" altLang="zh-CN" sz="2800" dirty="0"/>
              <a:t>银行发行的</a:t>
            </a:r>
            <a:r>
              <a:rPr lang="zh-CN" altLang="zh-CN" sz="2800" dirty="0" smtClean="0"/>
              <a:t>债券</a:t>
            </a:r>
            <a:r>
              <a:rPr lang="zh-CN" altLang="en-US" sz="2800" dirty="0" smtClean="0"/>
              <a:t>和已评级公司债券</a:t>
            </a:r>
            <a:r>
              <a:rPr lang="zh-CN" altLang="zh-CN" sz="2800" dirty="0" smtClean="0"/>
              <a:t>的</a:t>
            </a:r>
            <a:r>
              <a:rPr lang="zh-CN" altLang="zh-CN" sz="2800" dirty="0"/>
              <a:t>风险</a:t>
            </a:r>
            <a:r>
              <a:rPr lang="zh-CN" altLang="zh-CN" sz="2800" dirty="0" smtClean="0"/>
              <a:t>权重</a:t>
            </a:r>
            <a:r>
              <a:rPr lang="zh-CN" altLang="en-US" sz="2800" b="1" u="sng" dirty="0">
                <a:solidFill>
                  <a:srgbClr val="251BF7"/>
                </a:solidFill>
              </a:rPr>
              <a:t>采纳</a:t>
            </a:r>
            <a:r>
              <a:rPr lang="zh-CN" altLang="en-US" sz="2800" u="sng" dirty="0">
                <a:solidFill>
                  <a:srgbClr val="251BF7"/>
                </a:solidFill>
              </a:rPr>
              <a:t>了</a:t>
            </a:r>
            <a:r>
              <a:rPr lang="zh-CN" altLang="zh-CN" sz="2800" u="sng" dirty="0" smtClean="0">
                <a:solidFill>
                  <a:srgbClr val="251BF7"/>
                </a:solidFill>
              </a:rPr>
              <a:t>《巴塞尔协议Ⅱ》</a:t>
            </a:r>
            <a:r>
              <a:rPr lang="zh-CN" altLang="zh-CN" sz="2800" u="sng" dirty="0">
                <a:solidFill>
                  <a:srgbClr val="251BF7"/>
                </a:solidFill>
              </a:rPr>
              <a:t>的</a:t>
            </a:r>
            <a:r>
              <a:rPr lang="zh-CN" altLang="zh-CN" sz="2800" u="sng" dirty="0" smtClean="0">
                <a:solidFill>
                  <a:srgbClr val="251BF7"/>
                </a:solidFill>
              </a:rPr>
              <a:t>标准</a:t>
            </a:r>
            <a:r>
              <a:rPr lang="zh-CN" altLang="en-US" sz="2800" dirty="0" smtClean="0"/>
              <a:t>；还</a:t>
            </a:r>
            <a:r>
              <a:rPr lang="zh-CN" altLang="en-US" sz="2800" b="1" u="sng" dirty="0" smtClean="0">
                <a:solidFill>
                  <a:srgbClr val="251BF7"/>
                </a:solidFill>
              </a:rPr>
              <a:t>补充</a:t>
            </a:r>
            <a:r>
              <a:rPr lang="zh-CN" altLang="zh-CN" sz="2800" u="sng" dirty="0" smtClean="0">
                <a:solidFill>
                  <a:srgbClr val="251BF7"/>
                </a:solidFill>
              </a:rPr>
              <a:t>了</a:t>
            </a:r>
            <a:r>
              <a:rPr lang="zh-CN" altLang="zh-CN" sz="2800" u="sng" dirty="0">
                <a:solidFill>
                  <a:srgbClr val="251BF7"/>
                </a:solidFill>
              </a:rPr>
              <a:t>短期债券的风险</a:t>
            </a:r>
            <a:r>
              <a:rPr lang="zh-CN" altLang="zh-CN" sz="2800" u="sng" dirty="0" smtClean="0">
                <a:solidFill>
                  <a:srgbClr val="251BF7"/>
                </a:solidFill>
              </a:rPr>
              <a:t>权重</a:t>
            </a:r>
            <a:r>
              <a:rPr lang="zh-CN" altLang="en-US" sz="2800" dirty="0" smtClean="0"/>
              <a:t>。具体内容见</a:t>
            </a:r>
            <a:r>
              <a:rPr lang="zh-CN" altLang="en-US" sz="2800" b="1" dirty="0" smtClean="0">
                <a:solidFill>
                  <a:srgbClr val="251BF7"/>
                </a:solidFill>
              </a:rPr>
              <a:t>表</a:t>
            </a:r>
            <a:r>
              <a:rPr lang="en-US" altLang="zh-CN" sz="2800" b="1" dirty="0" smtClean="0">
                <a:solidFill>
                  <a:srgbClr val="251BF7"/>
                </a:solidFill>
              </a:rPr>
              <a:t>10-3</a:t>
            </a:r>
            <a:r>
              <a:rPr lang="zh-CN" altLang="en-US" sz="2800" dirty="0" smtClean="0"/>
              <a:t>。</a:t>
            </a:r>
            <a:endParaRPr lang="en-US" altLang="zh-CN" sz="2800"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95536" y="1196752"/>
          <a:ext cx="8496944" cy="5112567"/>
        </p:xfrm>
        <a:graphic>
          <a:graphicData uri="http://schemas.openxmlformats.org/drawingml/2006/table">
            <a:tbl>
              <a:tblPr firstRow="1" firstCol="1" bandRow="1">
                <a:tableStyleId>{5C22544A-7EE6-4342-B048-85BDC9FD1C3A}</a:tableStyleId>
              </a:tblPr>
              <a:tblGrid>
                <a:gridCol w="1800200"/>
                <a:gridCol w="1224136"/>
                <a:gridCol w="909392"/>
                <a:gridCol w="1538880"/>
                <a:gridCol w="1080120"/>
                <a:gridCol w="936104"/>
                <a:gridCol w="1008112"/>
              </a:tblGrid>
              <a:tr h="1278141">
                <a:tc>
                  <a:txBody>
                    <a:bodyPr/>
                    <a:lstStyle/>
                    <a:p>
                      <a:pPr algn="ctr">
                        <a:spcAft>
                          <a:spcPts val="0"/>
                        </a:spcAft>
                      </a:pPr>
                      <a:r>
                        <a:rPr lang="zh-CN" sz="1800" kern="100" dirty="0">
                          <a:effectLst/>
                        </a:rPr>
                        <a:t>类 别</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AAA</a:t>
                      </a:r>
                      <a:r>
                        <a:rPr lang="zh-CN" sz="1800" kern="100" dirty="0">
                          <a:effectLst/>
                        </a:rPr>
                        <a:t>至</a:t>
                      </a:r>
                      <a:r>
                        <a:rPr lang="en-US" sz="1800" kern="100" dirty="0">
                          <a:effectLst/>
                        </a:rPr>
                        <a:t>AA</a:t>
                      </a:r>
                      <a:r>
                        <a:rPr lang="zh-CN" sz="1800" kern="100" baseline="300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A</a:t>
                      </a:r>
                      <a:r>
                        <a:rPr lang="en-US" sz="1800" kern="100" baseline="30000" dirty="0">
                          <a:effectLst/>
                        </a:rPr>
                        <a:t>+ </a:t>
                      </a:r>
                      <a:r>
                        <a:rPr lang="zh-CN" sz="1800" kern="100" dirty="0">
                          <a:effectLst/>
                        </a:rPr>
                        <a:t>至</a:t>
                      </a:r>
                      <a:r>
                        <a:rPr lang="en-US" sz="1800" kern="100" dirty="0">
                          <a:effectLst/>
                        </a:rPr>
                        <a:t>A</a:t>
                      </a:r>
                      <a:r>
                        <a:rPr lang="zh-CN" sz="1800" kern="100" baseline="300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BBB</a:t>
                      </a:r>
                      <a:r>
                        <a:rPr lang="en-US" sz="1800" kern="100" baseline="30000" dirty="0">
                          <a:effectLst/>
                        </a:rPr>
                        <a:t>+ </a:t>
                      </a:r>
                      <a:r>
                        <a:rPr lang="zh-CN" sz="1800" kern="100" dirty="0">
                          <a:effectLst/>
                        </a:rPr>
                        <a:t>至</a:t>
                      </a:r>
                      <a:r>
                        <a:rPr lang="en-US" sz="1800" kern="100" dirty="0">
                          <a:effectLst/>
                        </a:rPr>
                        <a:t>BBB</a:t>
                      </a:r>
                      <a:r>
                        <a:rPr lang="zh-CN" sz="1800" kern="100" baseline="300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BB</a:t>
                      </a:r>
                      <a:r>
                        <a:rPr lang="en-US" sz="1800" kern="100" baseline="30000">
                          <a:effectLst/>
                        </a:rPr>
                        <a:t>+ </a:t>
                      </a:r>
                      <a:r>
                        <a:rPr lang="zh-CN" sz="1800" kern="100">
                          <a:effectLst/>
                        </a:rPr>
                        <a:t>至</a:t>
                      </a:r>
                      <a:r>
                        <a:rPr lang="en-US" sz="1800" kern="100">
                          <a:effectLst/>
                        </a:rPr>
                        <a:t>B</a:t>
                      </a:r>
                      <a:r>
                        <a:rPr lang="zh-CN" sz="1800" kern="100" baseline="30000">
                          <a:effectLst/>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B</a:t>
                      </a:r>
                      <a:r>
                        <a:rPr lang="zh-CN" sz="1800" kern="100" baseline="30000">
                          <a:effectLst/>
                        </a:rPr>
                        <a:t>— </a:t>
                      </a:r>
                      <a:r>
                        <a:rPr lang="zh-CN" sz="1800" kern="100">
                          <a:effectLst/>
                        </a:rPr>
                        <a:t>以下</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未评级</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39071">
                <a:tc>
                  <a:txBody>
                    <a:bodyPr/>
                    <a:lstStyle/>
                    <a:p>
                      <a:pPr algn="just">
                        <a:spcAft>
                          <a:spcPts val="0"/>
                        </a:spcAft>
                      </a:pPr>
                      <a:r>
                        <a:rPr lang="zh-CN" sz="1800" kern="100">
                          <a:effectLst/>
                        </a:rPr>
                        <a:t>主权和央行债券</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50%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39071">
                <a:tc>
                  <a:txBody>
                    <a:bodyPr/>
                    <a:lstStyle/>
                    <a:p>
                      <a:pPr algn="just">
                        <a:spcAft>
                          <a:spcPts val="0"/>
                        </a:spcAft>
                      </a:pPr>
                      <a:r>
                        <a:rPr lang="zh-CN" sz="1800" kern="100" dirty="0">
                          <a:effectLst/>
                        </a:rPr>
                        <a:t>银行</a:t>
                      </a:r>
                      <a:r>
                        <a:rPr lang="zh-CN" sz="1800" kern="100" dirty="0" smtClean="0">
                          <a:effectLst/>
                        </a:rPr>
                        <a:t>债券</a:t>
                      </a:r>
                      <a:r>
                        <a:rPr lang="en-US" altLang="zh-CN" sz="1800" kern="100" dirty="0" smtClean="0">
                          <a:effectLst/>
                        </a:rPr>
                        <a:t>(</a:t>
                      </a:r>
                      <a:r>
                        <a:rPr lang="zh-CN" sz="1800" kern="100" dirty="0" smtClean="0">
                          <a:effectLst/>
                        </a:rPr>
                        <a:t>方案</a:t>
                      </a:r>
                      <a:r>
                        <a:rPr lang="en-US" sz="1800" kern="100" dirty="0" smtClean="0">
                          <a:effectLst/>
                        </a:rPr>
                        <a:t>1)</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39071">
                <a:tc>
                  <a:txBody>
                    <a:bodyPr/>
                    <a:lstStyle/>
                    <a:p>
                      <a:pPr algn="just">
                        <a:spcAft>
                          <a:spcPts val="0"/>
                        </a:spcAft>
                      </a:pPr>
                      <a:r>
                        <a:rPr lang="zh-CN" sz="1800" kern="100" dirty="0">
                          <a:effectLst/>
                        </a:rPr>
                        <a:t>银行</a:t>
                      </a:r>
                      <a:r>
                        <a:rPr lang="zh-CN" sz="1800" kern="100" dirty="0" smtClean="0">
                          <a:effectLst/>
                        </a:rPr>
                        <a:t>债券</a:t>
                      </a:r>
                      <a:r>
                        <a:rPr lang="en-US" altLang="zh-CN" sz="1800" kern="100" dirty="0" smtClean="0">
                          <a:effectLst/>
                        </a:rPr>
                        <a:t>(</a:t>
                      </a:r>
                      <a:r>
                        <a:rPr lang="zh-CN" sz="1800" kern="100" dirty="0" smtClean="0">
                          <a:effectLst/>
                        </a:rPr>
                        <a:t>方案</a:t>
                      </a:r>
                      <a:r>
                        <a:rPr lang="en-US" sz="1800" kern="100" dirty="0" smtClean="0">
                          <a:effectLst/>
                        </a:rPr>
                        <a:t>2)</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150%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39071">
                <a:tc>
                  <a:txBody>
                    <a:bodyPr/>
                    <a:lstStyle/>
                    <a:p>
                      <a:pPr algn="just">
                        <a:spcAft>
                          <a:spcPts val="0"/>
                        </a:spcAft>
                      </a:pPr>
                      <a:r>
                        <a:rPr lang="zh-CN" sz="1800" kern="100">
                          <a:effectLst/>
                        </a:rPr>
                        <a:t>短期债券</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150%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20%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639071">
                <a:tc rowSpan="2">
                  <a:txBody>
                    <a:bodyPr/>
                    <a:lstStyle/>
                    <a:p>
                      <a:pPr algn="just">
                        <a:spcAft>
                          <a:spcPts val="0"/>
                        </a:spcAft>
                      </a:pPr>
                      <a:r>
                        <a:rPr lang="zh-CN" sz="1800" kern="100" dirty="0">
                          <a:solidFill>
                            <a:srgbClr val="FF0000"/>
                          </a:solidFill>
                          <a:effectLst/>
                        </a:rPr>
                        <a:t>公司债券</a:t>
                      </a:r>
                      <a:endParaRPr lang="zh-CN" sz="1800" kern="100" dirty="0">
                        <a:solidFill>
                          <a:srgbClr val="FF0000"/>
                        </a:solidFill>
                        <a:effectLst/>
                        <a:latin typeface="Calibri" panose="020F0502020204030204"/>
                        <a:ea typeface="宋体" panose="02010600030101010101" pitchFamily="2" charset="-122"/>
                        <a:cs typeface="Times New Roman" panose="02020603050405020304"/>
                      </a:endParaRPr>
                    </a:p>
                  </a:txBody>
                  <a:tcPr marL="68580" marR="68580" marT="0" marB="0" anchor="ctr"/>
                </a:tc>
                <a:tc rowSpan="2">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rowSpan="2">
                  <a:txBody>
                    <a:bodyPr/>
                    <a:lstStyle/>
                    <a:p>
                      <a:pPr algn="ctr">
                        <a:spcAft>
                          <a:spcPts val="0"/>
                        </a:spcAft>
                      </a:pPr>
                      <a:r>
                        <a:rPr lang="en-US" sz="1800" kern="100">
                          <a:effectLst/>
                        </a:rPr>
                        <a:t>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rowSpan="2">
                  <a:txBody>
                    <a:bodyPr/>
                    <a:lstStyle/>
                    <a:p>
                      <a:pPr algn="ctr">
                        <a:spcAft>
                          <a:spcPts val="0"/>
                        </a:spcAft>
                      </a:pPr>
                      <a:r>
                        <a:rPr lang="en-US" sz="1800" kern="100">
                          <a:effectLst/>
                        </a:rPr>
                        <a:t>100%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BB</a:t>
                      </a:r>
                      <a:r>
                        <a:rPr lang="zh-CN" sz="1800" kern="100" baseline="30000">
                          <a:effectLst/>
                        </a:rPr>
                        <a:t>—</a:t>
                      </a:r>
                      <a:r>
                        <a:rPr lang="zh-CN" sz="1800" kern="100">
                          <a:effectLst/>
                        </a:rPr>
                        <a:t>以下</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gridSpan="2">
                  <a:txBody>
                    <a:bodyPr/>
                    <a:lstStyle/>
                    <a:p>
                      <a:pPr algn="ctr">
                        <a:spcAft>
                          <a:spcPts val="0"/>
                        </a:spcAft>
                      </a:pPr>
                      <a:r>
                        <a:rPr lang="zh-CN" sz="1800" kern="100" dirty="0">
                          <a:effectLst/>
                        </a:rPr>
                        <a:t>未评级</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hMerge="1">
                  <a:tcPr/>
                </a:tc>
              </a:tr>
              <a:tr h="639071">
                <a:tc vMerge="1">
                  <a:tcPr/>
                </a:tc>
                <a:tc vMerge="1">
                  <a:tcPr/>
                </a:tc>
                <a:tc vMerge="1">
                  <a:tcPr/>
                </a:tc>
                <a:tc vMerge="1">
                  <a:tcPr/>
                </a:tc>
                <a:tc>
                  <a:txBody>
                    <a:bodyPr/>
                    <a:lstStyle/>
                    <a:p>
                      <a:pPr algn="ctr">
                        <a:spcAft>
                          <a:spcPts val="0"/>
                        </a:spcAft>
                      </a:pPr>
                      <a:r>
                        <a:rPr lang="en-US" sz="1800" kern="100">
                          <a:effectLst/>
                        </a:rPr>
                        <a:t>150%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gridSpan="2">
                  <a:txBody>
                    <a:bodyPr/>
                    <a:lstStyle/>
                    <a:p>
                      <a:pPr algn="ctr">
                        <a:spcAft>
                          <a:spcPts val="0"/>
                        </a:spcAft>
                      </a:pPr>
                      <a:r>
                        <a:rPr lang="en-US" sz="1800" kern="100" dirty="0">
                          <a:effectLst/>
                        </a:rPr>
                        <a:t>100%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hMerge="1">
                  <a:tcPr/>
                </a:tc>
              </a:tr>
            </a:tbl>
          </a:graphicData>
        </a:graphic>
      </p:graphicFrame>
      <p:sp>
        <p:nvSpPr>
          <p:cNvPr id="5" name="Rectangle 1"/>
          <p:cNvSpPr>
            <a:spLocks noChangeArrowheads="1"/>
          </p:cNvSpPr>
          <p:nvPr/>
        </p:nvSpPr>
        <p:spPr bwMode="auto">
          <a:xfrm>
            <a:off x="1259632" y="649288"/>
            <a:ext cx="6379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表</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10-3 《</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巴塞尔协议</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Ⅲ》</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标准法之风险权重</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normAutofit lnSpcReduction="10000"/>
          </a:bodyPr>
          <a:lstStyle/>
          <a:p>
            <a:pPr marL="0" indent="0">
              <a:buNone/>
            </a:pPr>
            <a:r>
              <a:rPr lang="en-US" altLang="zh-CN" dirty="0" smtClean="0"/>
              <a:t>    </a:t>
            </a:r>
            <a:r>
              <a:rPr lang="zh-CN" altLang="zh-CN" b="1" u="sng" dirty="0" smtClean="0"/>
              <a:t>另外</a:t>
            </a:r>
            <a:r>
              <a:rPr lang="zh-CN" altLang="zh-CN" sz="2800" u="sng" dirty="0"/>
              <a:t>，《巴塞尔协议Ⅲ》</a:t>
            </a:r>
            <a:r>
              <a:rPr lang="zh-CN" altLang="zh-CN" sz="2800" u="sng" dirty="0" smtClean="0"/>
              <a:t>规定</a:t>
            </a:r>
            <a:r>
              <a:rPr lang="zh-CN" altLang="en-US" sz="2800" u="sng" dirty="0" smtClean="0"/>
              <a:t>其他资产的风险权重分别为：</a:t>
            </a:r>
            <a:endParaRPr lang="en-US" altLang="zh-CN" sz="2800" u="sng" dirty="0" smtClean="0"/>
          </a:p>
          <a:p>
            <a:pPr marL="0" indent="0">
              <a:buNone/>
            </a:pPr>
            <a:r>
              <a:rPr lang="en-US" altLang="zh-CN" sz="2800" dirty="0"/>
              <a:t> </a:t>
            </a:r>
            <a:r>
              <a:rPr lang="en-US" altLang="zh-CN" sz="2800" dirty="0" smtClean="0"/>
              <a:t>   ——</a:t>
            </a:r>
            <a:r>
              <a:rPr lang="zh-CN" altLang="en-US" sz="2800" dirty="0" smtClean="0"/>
              <a:t>对</a:t>
            </a:r>
            <a:r>
              <a:rPr lang="zh-CN" altLang="zh-CN" sz="2800" b="1" dirty="0" smtClean="0"/>
              <a:t>零售</a:t>
            </a:r>
            <a:r>
              <a:rPr lang="zh-CN" altLang="zh-CN" sz="2800" b="1" dirty="0"/>
              <a:t>资产组合中的</a:t>
            </a:r>
            <a:r>
              <a:rPr lang="zh-CN" altLang="zh-CN" sz="2800" b="1" dirty="0" smtClean="0"/>
              <a:t>债券</a:t>
            </a:r>
            <a:r>
              <a:rPr lang="zh-CN" altLang="en-US" sz="2800" b="1" dirty="0" smtClean="0"/>
              <a:t>，</a:t>
            </a:r>
            <a:r>
              <a:rPr lang="zh-CN" altLang="zh-CN" sz="2800" dirty="0" smtClean="0"/>
              <a:t>给予</a:t>
            </a:r>
            <a:r>
              <a:rPr lang="en-US" altLang="zh-CN" sz="2800" b="1" dirty="0">
                <a:solidFill>
                  <a:srgbClr val="FF0000"/>
                </a:solidFill>
              </a:rPr>
              <a:t>75%</a:t>
            </a:r>
            <a:r>
              <a:rPr lang="zh-CN" altLang="zh-CN" sz="2800" dirty="0"/>
              <a:t>的风险权重</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zh-CN" sz="2800" dirty="0" smtClean="0"/>
              <a:t>对完全</a:t>
            </a:r>
            <a:r>
              <a:rPr lang="zh-CN" altLang="zh-CN" sz="2800" b="1" dirty="0"/>
              <a:t>由借款人占有或将要</a:t>
            </a:r>
            <a:r>
              <a:rPr lang="zh-CN" altLang="zh-CN" sz="2800" b="1" dirty="0" smtClean="0"/>
              <a:t>占有</a:t>
            </a:r>
            <a:r>
              <a:rPr lang="zh-CN" altLang="en-US" sz="2800" b="1" dirty="0" smtClean="0"/>
              <a:t>，</a:t>
            </a:r>
            <a:r>
              <a:rPr lang="zh-CN" altLang="zh-CN" sz="2800" b="1" dirty="0" smtClean="0"/>
              <a:t>或</a:t>
            </a:r>
            <a:r>
              <a:rPr lang="zh-CN" altLang="zh-CN" sz="2800" b="1" dirty="0"/>
              <a:t>已出租的住房作为抵押的贷款</a:t>
            </a:r>
            <a:r>
              <a:rPr lang="zh-CN" altLang="zh-CN" sz="2800" dirty="0"/>
              <a:t>，给予</a:t>
            </a:r>
            <a:r>
              <a:rPr lang="en-US" altLang="zh-CN" sz="2800" b="1" dirty="0">
                <a:solidFill>
                  <a:srgbClr val="FF0000"/>
                </a:solidFill>
              </a:rPr>
              <a:t>35%</a:t>
            </a:r>
            <a:r>
              <a:rPr lang="zh-CN" altLang="zh-CN" sz="2800" dirty="0"/>
              <a:t>的风险</a:t>
            </a:r>
            <a:r>
              <a:rPr lang="zh-CN" altLang="zh-CN" sz="2800" dirty="0" smtClean="0"/>
              <a:t>权重</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zh-CN" sz="2800" dirty="0" smtClean="0"/>
              <a:t>对</a:t>
            </a:r>
            <a:r>
              <a:rPr lang="zh-CN" altLang="zh-CN" sz="2800" b="1" dirty="0" smtClean="0"/>
              <a:t>“商业地产”</a:t>
            </a:r>
            <a:r>
              <a:rPr lang="zh-CN" altLang="zh-CN" sz="2800" b="1" dirty="0"/>
              <a:t>做抵押的贷款</a:t>
            </a:r>
            <a:r>
              <a:rPr lang="zh-CN" altLang="zh-CN" sz="2800" dirty="0"/>
              <a:t>的风险权重规定是</a:t>
            </a:r>
            <a:r>
              <a:rPr lang="en-US" altLang="zh-CN" sz="2800" b="1" dirty="0">
                <a:solidFill>
                  <a:srgbClr val="FF0000"/>
                </a:solidFill>
              </a:rPr>
              <a:t>100%</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zh-CN" sz="2800" dirty="0" smtClean="0"/>
              <a:t>对</a:t>
            </a:r>
            <a:r>
              <a:rPr lang="zh-CN" altLang="zh-CN" sz="2800" b="1" dirty="0" smtClean="0"/>
              <a:t>高</a:t>
            </a:r>
            <a:r>
              <a:rPr lang="zh-CN" altLang="zh-CN" sz="2800" b="1" dirty="0"/>
              <a:t>风险类债券</a:t>
            </a:r>
            <a:r>
              <a:rPr lang="zh-CN" altLang="zh-CN" sz="2800" dirty="0"/>
              <a:t>给予了</a:t>
            </a:r>
            <a:r>
              <a:rPr lang="en-US" altLang="zh-CN" sz="2800" dirty="0"/>
              <a:t>150%</a:t>
            </a:r>
            <a:r>
              <a:rPr lang="zh-CN" altLang="zh-CN" sz="2800" dirty="0"/>
              <a:t>及以上的风险权重，如对评级在</a:t>
            </a:r>
            <a:r>
              <a:rPr lang="en-US" altLang="zh-CN" sz="2800" dirty="0"/>
              <a:t>BB</a:t>
            </a:r>
            <a:r>
              <a:rPr lang="en-US" altLang="zh-CN" sz="2800" baseline="30000" dirty="0"/>
              <a:t>+ </a:t>
            </a:r>
            <a:r>
              <a:rPr lang="zh-CN" altLang="zh-CN" sz="2800" dirty="0"/>
              <a:t>到</a:t>
            </a:r>
            <a:r>
              <a:rPr lang="en-US" altLang="zh-CN" sz="2800" dirty="0"/>
              <a:t>BB</a:t>
            </a:r>
            <a:r>
              <a:rPr lang="zh-CN" altLang="zh-CN" sz="2800" baseline="30000" dirty="0"/>
              <a:t>—</a:t>
            </a:r>
            <a:r>
              <a:rPr lang="zh-CN" altLang="zh-CN" sz="2800" dirty="0" smtClean="0"/>
              <a:t>的</a:t>
            </a:r>
            <a:r>
              <a:rPr lang="zh-CN" altLang="en-US" sz="2800" dirty="0" smtClean="0"/>
              <a:t>“</a:t>
            </a:r>
            <a:r>
              <a:rPr lang="zh-CN" altLang="zh-CN" sz="2800" dirty="0" smtClean="0"/>
              <a:t>证券化资产</a:t>
            </a:r>
            <a:r>
              <a:rPr lang="zh-CN" altLang="en-US" sz="2800" dirty="0" smtClean="0"/>
              <a:t>”</a:t>
            </a:r>
            <a:r>
              <a:rPr lang="zh-CN" altLang="zh-CN" sz="2800" dirty="0" smtClean="0"/>
              <a:t>，</a:t>
            </a:r>
            <a:r>
              <a:rPr lang="zh-CN" altLang="zh-CN" sz="2800" dirty="0"/>
              <a:t>给予了</a:t>
            </a:r>
            <a:r>
              <a:rPr lang="en-US" altLang="zh-CN" sz="2800" b="1" dirty="0">
                <a:solidFill>
                  <a:srgbClr val="FF0000"/>
                </a:solidFill>
              </a:rPr>
              <a:t>350%</a:t>
            </a:r>
            <a:r>
              <a:rPr lang="zh-CN" altLang="zh-CN" sz="2800" dirty="0"/>
              <a:t>的高风险权重。</a:t>
            </a:r>
            <a:endParaRPr lang="zh-CN" altLang="en-US" sz="28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40960" cy="6336704"/>
          </a:xfrm>
        </p:spPr>
        <p:txBody>
          <a:bodyPr/>
          <a:lstStyle/>
          <a:p>
            <a:pPr marL="0" indent="0">
              <a:buNone/>
            </a:pPr>
            <a:r>
              <a:rPr lang="zh-CN" altLang="en-US" dirty="0" smtClean="0"/>
              <a:t>    </a:t>
            </a:r>
            <a:r>
              <a:rPr lang="zh-CN" altLang="en-US" b="1" u="sng" dirty="0"/>
              <a:t>最后</a:t>
            </a:r>
            <a:r>
              <a:rPr lang="zh-CN" altLang="en-US" sz="2800" dirty="0" smtClean="0"/>
              <a:t>，</a:t>
            </a:r>
            <a:r>
              <a:rPr lang="zh-CN" altLang="zh-CN" sz="2800" u="sng" dirty="0" smtClean="0"/>
              <a:t>《巴塞尔协议Ⅲ》</a:t>
            </a:r>
            <a:r>
              <a:rPr lang="zh-CN" altLang="zh-CN" sz="2800" u="sng" dirty="0"/>
              <a:t>对</a:t>
            </a:r>
            <a:r>
              <a:rPr lang="zh-CN" altLang="zh-CN" sz="2800" b="1" u="sng" dirty="0"/>
              <a:t>表</a:t>
            </a:r>
            <a:r>
              <a:rPr lang="zh-CN" altLang="zh-CN" sz="2800" b="1" u="sng" dirty="0" smtClean="0"/>
              <a:t>外</a:t>
            </a:r>
            <a:r>
              <a:rPr lang="zh-CN" altLang="en-US" sz="2800" b="1" u="sng" dirty="0" smtClean="0"/>
              <a:t>业务</a:t>
            </a:r>
            <a:r>
              <a:rPr lang="zh-CN" altLang="zh-CN" sz="2800" u="sng" dirty="0" smtClean="0"/>
              <a:t>也</a:t>
            </a:r>
            <a:r>
              <a:rPr lang="zh-CN" altLang="zh-CN" sz="2800" u="sng" dirty="0"/>
              <a:t>赋予了不同的风险权重</a:t>
            </a:r>
            <a:r>
              <a:rPr lang="zh-CN" altLang="zh-CN" sz="2800" dirty="0"/>
              <a:t>，不过是通过信用风险换算系数转换为等额的信用风险</a:t>
            </a:r>
            <a:r>
              <a:rPr lang="zh-CN" altLang="zh-CN" sz="2800" dirty="0" smtClean="0"/>
              <a:t>暴露</a:t>
            </a:r>
            <a:r>
              <a:rPr lang="zh-CN" altLang="en-US" sz="2800" dirty="0" smtClean="0"/>
              <a:t>的</a:t>
            </a:r>
            <a:r>
              <a:rPr lang="zh-CN" altLang="zh-CN" sz="2800" dirty="0" smtClean="0"/>
              <a:t>：</a:t>
            </a:r>
            <a:endParaRPr lang="en-US" altLang="zh-CN" sz="2800" dirty="0" smtClean="0"/>
          </a:p>
          <a:p>
            <a:pPr marL="0" indent="0">
              <a:buNone/>
            </a:pPr>
            <a:r>
              <a:rPr lang="zh-CN" altLang="zh-CN" sz="2800" dirty="0" smtClean="0"/>
              <a:t>（</a:t>
            </a:r>
            <a:r>
              <a:rPr lang="en-US" altLang="zh-CN" sz="2800" dirty="0"/>
              <a:t>1</a:t>
            </a:r>
            <a:r>
              <a:rPr lang="zh-CN" altLang="zh-CN" sz="2800" dirty="0"/>
              <a:t>）原始</a:t>
            </a:r>
            <a:r>
              <a:rPr lang="zh-CN" altLang="zh-CN" sz="2800" dirty="0" smtClean="0"/>
              <a:t>期限</a:t>
            </a:r>
            <a:r>
              <a:rPr lang="zh-CN" altLang="en-US" sz="2800" dirty="0" smtClean="0"/>
              <a:t>在</a:t>
            </a:r>
            <a:r>
              <a:rPr lang="en-US" altLang="zh-CN" sz="2800" u="sng" dirty="0" smtClean="0">
                <a:solidFill>
                  <a:srgbClr val="251BF7"/>
                </a:solidFill>
              </a:rPr>
              <a:t>1</a:t>
            </a:r>
            <a:r>
              <a:rPr lang="zh-CN" altLang="en-US" sz="2800" u="sng" dirty="0" smtClean="0">
                <a:solidFill>
                  <a:srgbClr val="251BF7"/>
                </a:solidFill>
              </a:rPr>
              <a:t>年和</a:t>
            </a:r>
            <a:r>
              <a:rPr lang="en-US" altLang="zh-CN" sz="2800" u="sng" dirty="0" smtClean="0">
                <a:solidFill>
                  <a:srgbClr val="251BF7"/>
                </a:solidFill>
              </a:rPr>
              <a:t>1</a:t>
            </a:r>
            <a:r>
              <a:rPr lang="zh-CN" altLang="zh-CN" sz="2800" u="sng" dirty="0">
                <a:solidFill>
                  <a:srgbClr val="251BF7"/>
                </a:solidFill>
              </a:rPr>
              <a:t>年以上</a:t>
            </a:r>
            <a:r>
              <a:rPr lang="zh-CN" altLang="zh-CN" sz="2800" u="sng" dirty="0" smtClean="0">
                <a:solidFill>
                  <a:srgbClr val="251BF7"/>
                </a:solidFill>
              </a:rPr>
              <a:t>的</a:t>
            </a:r>
            <a:r>
              <a:rPr lang="zh-CN" altLang="en-US" sz="2800" u="sng" dirty="0" smtClean="0">
                <a:solidFill>
                  <a:srgbClr val="251BF7"/>
                </a:solidFill>
              </a:rPr>
              <a:t>信用</a:t>
            </a:r>
            <a:r>
              <a:rPr lang="zh-CN" altLang="zh-CN" sz="2800" u="sng" dirty="0" smtClean="0">
                <a:solidFill>
                  <a:srgbClr val="251BF7"/>
                </a:solidFill>
              </a:rPr>
              <a:t>承诺</a:t>
            </a:r>
            <a:r>
              <a:rPr lang="zh-CN" altLang="zh-CN" sz="2800" dirty="0" smtClean="0"/>
              <a:t>的风险</a:t>
            </a:r>
            <a:r>
              <a:rPr lang="zh-CN" altLang="zh-CN" sz="2800" dirty="0"/>
              <a:t>换算系数分别为</a:t>
            </a:r>
            <a:r>
              <a:rPr lang="en-US" altLang="zh-CN" sz="2800" dirty="0">
                <a:solidFill>
                  <a:srgbClr val="C00000"/>
                </a:solidFill>
              </a:rPr>
              <a:t>20%</a:t>
            </a:r>
            <a:r>
              <a:rPr lang="zh-CN" altLang="zh-CN" sz="2800" dirty="0">
                <a:solidFill>
                  <a:srgbClr val="C00000"/>
                </a:solidFill>
              </a:rPr>
              <a:t>和</a:t>
            </a:r>
            <a:r>
              <a:rPr lang="en-US" altLang="zh-CN" sz="2800" dirty="0">
                <a:solidFill>
                  <a:srgbClr val="C00000"/>
                </a:solidFill>
              </a:rPr>
              <a:t>50%</a:t>
            </a:r>
            <a:r>
              <a:rPr lang="zh-CN" altLang="zh-CN" sz="2800" dirty="0"/>
              <a:t>。</a:t>
            </a:r>
            <a:endParaRPr lang="zh-CN" altLang="zh-CN" sz="2800" dirty="0"/>
          </a:p>
          <a:p>
            <a:pPr marL="0" indent="0">
              <a:buNone/>
            </a:pPr>
            <a:r>
              <a:rPr lang="zh-CN" altLang="zh-CN" sz="2800" dirty="0"/>
              <a:t>（</a:t>
            </a:r>
            <a:r>
              <a:rPr lang="en-US" altLang="zh-CN" sz="2800" dirty="0"/>
              <a:t>2</a:t>
            </a:r>
            <a:r>
              <a:rPr lang="zh-CN" altLang="zh-CN" sz="2800" dirty="0"/>
              <a:t>）银行的</a:t>
            </a:r>
            <a:r>
              <a:rPr lang="zh-CN" altLang="zh-CN" sz="2800" u="sng" dirty="0">
                <a:solidFill>
                  <a:srgbClr val="251BF7"/>
                </a:solidFill>
              </a:rPr>
              <a:t>证券借贷或银行用作抵押品的证券</a:t>
            </a:r>
            <a:r>
              <a:rPr lang="zh-CN" altLang="zh-CN" sz="2800" dirty="0"/>
              <a:t>，包括回购交易中的证券借贷</a:t>
            </a:r>
            <a:r>
              <a:rPr lang="zh-CN" altLang="zh-CN" sz="2800" dirty="0" smtClean="0"/>
              <a:t>，信用</a:t>
            </a:r>
            <a:r>
              <a:rPr lang="zh-CN" altLang="zh-CN" sz="2800" dirty="0"/>
              <a:t>风险换算</a:t>
            </a:r>
            <a:r>
              <a:rPr lang="zh-CN" altLang="zh-CN" sz="2800" dirty="0" smtClean="0"/>
              <a:t>系数</a:t>
            </a:r>
            <a:r>
              <a:rPr lang="zh-CN" altLang="en-US" sz="2800" dirty="0" smtClean="0"/>
              <a:t>为</a:t>
            </a:r>
            <a:r>
              <a:rPr lang="en-US" altLang="zh-CN" sz="2800" dirty="0" smtClean="0">
                <a:solidFill>
                  <a:srgbClr val="C00000"/>
                </a:solidFill>
              </a:rPr>
              <a:t>100</a:t>
            </a:r>
            <a:r>
              <a:rPr lang="en-US" altLang="zh-CN" sz="2800" dirty="0">
                <a:solidFill>
                  <a:srgbClr val="C00000"/>
                </a:solidFill>
              </a:rPr>
              <a:t>%</a:t>
            </a:r>
            <a:r>
              <a:rPr lang="zh-CN" altLang="zh-CN" sz="2800" dirty="0"/>
              <a:t>。</a:t>
            </a:r>
            <a:endParaRPr lang="zh-CN" altLang="zh-CN" sz="2800" dirty="0"/>
          </a:p>
          <a:p>
            <a:pPr marL="0" indent="0">
              <a:buNone/>
            </a:pPr>
            <a:r>
              <a:rPr lang="zh-CN" altLang="zh-CN" sz="2800" dirty="0"/>
              <a:t>（</a:t>
            </a:r>
            <a:r>
              <a:rPr lang="en-US" altLang="zh-CN" sz="2800" dirty="0"/>
              <a:t>3</a:t>
            </a:r>
            <a:r>
              <a:rPr lang="zh-CN" altLang="zh-CN" sz="2800" dirty="0" smtClean="0"/>
              <a:t>）</a:t>
            </a:r>
            <a:r>
              <a:rPr lang="zh-CN" altLang="en-US" sz="2800" dirty="0" smtClean="0"/>
              <a:t>以</a:t>
            </a:r>
            <a:r>
              <a:rPr lang="zh-CN" altLang="zh-CN" sz="2800" u="sng" dirty="0" smtClean="0">
                <a:solidFill>
                  <a:srgbClr val="251BF7"/>
                </a:solidFill>
              </a:rPr>
              <a:t>货物贸易</a:t>
            </a:r>
            <a:r>
              <a:rPr lang="zh-CN" altLang="en-US" sz="2800" u="sng" dirty="0">
                <a:solidFill>
                  <a:srgbClr val="251BF7"/>
                </a:solidFill>
              </a:rPr>
              <a:t>为担保</a:t>
            </a:r>
            <a:r>
              <a:rPr lang="zh-CN" altLang="zh-CN" sz="2800" u="sng" dirty="0" smtClean="0">
                <a:solidFill>
                  <a:srgbClr val="251BF7"/>
                </a:solidFill>
              </a:rPr>
              <a:t>的</a:t>
            </a:r>
            <a:r>
              <a:rPr lang="zh-CN" altLang="zh-CN" sz="2800" u="sng" dirty="0">
                <a:solidFill>
                  <a:srgbClr val="251BF7"/>
                </a:solidFill>
              </a:rPr>
              <a:t>短期自偿性信用证</a:t>
            </a:r>
            <a:r>
              <a:rPr lang="zh-CN" altLang="zh-CN" sz="2800" dirty="0"/>
              <a:t>，无论是对开证行</a:t>
            </a:r>
            <a:r>
              <a:rPr lang="zh-CN" altLang="zh-CN" sz="2800" dirty="0" smtClean="0"/>
              <a:t>还是保</a:t>
            </a:r>
            <a:r>
              <a:rPr lang="zh-CN" altLang="zh-CN" sz="2800" dirty="0"/>
              <a:t>兑行，信用风险换算系数均为</a:t>
            </a:r>
            <a:r>
              <a:rPr lang="en-US" altLang="zh-CN" sz="2800" dirty="0">
                <a:solidFill>
                  <a:srgbClr val="C00000"/>
                </a:solidFill>
              </a:rPr>
              <a:t>20%</a:t>
            </a:r>
            <a:r>
              <a:rPr lang="zh-CN" altLang="zh-CN" sz="2800" dirty="0"/>
              <a:t>。</a:t>
            </a:r>
            <a:endParaRPr lang="zh-CN" altLang="zh-CN" sz="2800" dirty="0"/>
          </a:p>
          <a:p>
            <a:pPr marL="0" indent="0">
              <a:buNone/>
            </a:pPr>
            <a:r>
              <a:rPr lang="zh-CN" altLang="zh-CN" sz="2800" dirty="0"/>
              <a:t>（</a:t>
            </a:r>
            <a:r>
              <a:rPr lang="en-US" altLang="zh-CN" sz="2800" dirty="0"/>
              <a:t>4</a:t>
            </a:r>
            <a:r>
              <a:rPr lang="zh-CN" altLang="zh-CN" sz="2800" dirty="0"/>
              <a:t>）当银行同意承诺时，银行可在两项可行的信用风险换算系数中</a:t>
            </a:r>
            <a:r>
              <a:rPr lang="zh-CN" altLang="zh-CN" sz="2800" u="sng" dirty="0">
                <a:solidFill>
                  <a:srgbClr val="251BF7"/>
                </a:solidFill>
              </a:rPr>
              <a:t>选择数值较小的</a:t>
            </a:r>
            <a:r>
              <a:rPr lang="zh-CN" altLang="zh-CN" sz="2800" dirty="0"/>
              <a:t>一个。</a:t>
            </a:r>
            <a:endParaRPr lang="zh-CN" altLang="en-US" sz="28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二</a:t>
            </a:r>
            <a:r>
              <a:rPr lang="zh-CN" altLang="zh-CN" sz="2800" b="1" dirty="0" smtClean="0"/>
              <a:t>）通过</a:t>
            </a:r>
            <a:r>
              <a:rPr lang="zh-CN" altLang="en-US" sz="2800" b="1" dirty="0" smtClean="0"/>
              <a:t>内部评级法估计风险参数</a:t>
            </a:r>
            <a:endParaRPr lang="en-US" altLang="zh-CN" sz="2800" b="1" dirty="0" smtClean="0"/>
          </a:p>
          <a:p>
            <a:pPr marL="0" indent="0">
              <a:lnSpc>
                <a:spcPct val="150000"/>
              </a:lnSpc>
              <a:buNone/>
            </a:pPr>
            <a:r>
              <a:rPr lang="en-US" altLang="zh-CN" sz="2800" dirty="0" smtClean="0"/>
              <a:t>    </a:t>
            </a:r>
            <a:r>
              <a:rPr lang="zh-CN" altLang="zh-CN" sz="2800" dirty="0" smtClean="0"/>
              <a:t>商业银行可以</a:t>
            </a:r>
            <a:r>
              <a:rPr lang="zh-CN" altLang="zh-CN" sz="2800" dirty="0"/>
              <a:t>采用内部评级法来</a:t>
            </a:r>
            <a:r>
              <a:rPr lang="zh-CN" altLang="zh-CN" sz="2800" dirty="0">
                <a:solidFill>
                  <a:srgbClr val="251BF7"/>
                </a:solidFill>
              </a:rPr>
              <a:t>自行估计风险参数</a:t>
            </a:r>
            <a:r>
              <a:rPr lang="zh-CN" altLang="zh-CN" sz="2800" dirty="0"/>
              <a:t>，并据此决定某一风险暴露的</a:t>
            </a:r>
            <a:r>
              <a:rPr lang="zh-CN" altLang="zh-CN" sz="2800" dirty="0">
                <a:solidFill>
                  <a:srgbClr val="251BF7"/>
                </a:solidFill>
              </a:rPr>
              <a:t>资本要求</a:t>
            </a:r>
            <a:r>
              <a:rPr lang="zh-CN" altLang="zh-CN" sz="2800" dirty="0" smtClean="0"/>
              <a:t>。</a:t>
            </a:r>
            <a:endParaRPr lang="en-US" altLang="zh-CN" sz="2800" dirty="0" smtClean="0"/>
          </a:p>
          <a:p>
            <a:pPr marL="0" indent="0">
              <a:lnSpc>
                <a:spcPct val="150000"/>
              </a:lnSpc>
              <a:buNone/>
            </a:pPr>
            <a:r>
              <a:rPr lang="en-US" altLang="zh-CN" sz="2800" dirty="0"/>
              <a:t> </a:t>
            </a:r>
            <a:r>
              <a:rPr lang="en-US" altLang="zh-CN" sz="2800" dirty="0" smtClean="0"/>
              <a:t>   </a:t>
            </a:r>
            <a:r>
              <a:rPr lang="zh-CN" altLang="zh-CN" sz="2800" b="1" u="sng" dirty="0" smtClean="0">
                <a:solidFill>
                  <a:srgbClr val="251BF7"/>
                </a:solidFill>
              </a:rPr>
              <a:t>风险</a:t>
            </a:r>
            <a:r>
              <a:rPr lang="zh-CN" altLang="zh-CN" sz="2800" b="1" u="sng" dirty="0">
                <a:solidFill>
                  <a:srgbClr val="251BF7"/>
                </a:solidFill>
              </a:rPr>
              <a:t>参数</a:t>
            </a:r>
            <a:r>
              <a:rPr lang="zh-CN" altLang="zh-CN" sz="2800" dirty="0"/>
              <a:t>包括</a:t>
            </a:r>
            <a:r>
              <a:rPr lang="zh-CN" altLang="zh-CN" sz="2800" u="sng" dirty="0"/>
              <a:t>违约概率</a:t>
            </a:r>
            <a:r>
              <a:rPr lang="zh-CN" altLang="zh-CN" sz="2800" u="sng" dirty="0" smtClean="0"/>
              <a:t>（</a:t>
            </a:r>
            <a:r>
              <a:rPr lang="en-US" altLang="zh-CN" sz="2800" u="sng" dirty="0" smtClean="0"/>
              <a:t>Probability </a:t>
            </a:r>
            <a:r>
              <a:rPr lang="en-US" altLang="zh-CN" sz="2800" u="sng" dirty="0"/>
              <a:t>of </a:t>
            </a:r>
            <a:r>
              <a:rPr lang="en-US" altLang="zh-CN" sz="2800" u="sng" dirty="0" smtClean="0"/>
              <a:t>Default, PD</a:t>
            </a:r>
            <a:r>
              <a:rPr lang="zh-CN" altLang="zh-CN" sz="2800" u="sng" dirty="0"/>
              <a:t>）、违约损失率</a:t>
            </a:r>
            <a:r>
              <a:rPr lang="zh-CN" altLang="zh-CN" sz="2800" u="sng" dirty="0" smtClean="0"/>
              <a:t>（</a:t>
            </a:r>
            <a:r>
              <a:rPr lang="en-US" altLang="zh-CN" sz="2800" u="sng" dirty="0" smtClean="0"/>
              <a:t>Loss Given Default, LGD</a:t>
            </a:r>
            <a:r>
              <a:rPr lang="zh-CN" altLang="zh-CN" sz="2800" u="sng" dirty="0"/>
              <a:t>）、违约风险暴露（</a:t>
            </a:r>
            <a:r>
              <a:rPr lang="en-US" altLang="zh-CN" sz="2800" u="sng" dirty="0"/>
              <a:t>Exposure at Default</a:t>
            </a:r>
            <a:r>
              <a:rPr lang="en-US" altLang="zh-CN" sz="2800" u="sng" dirty="0" smtClean="0"/>
              <a:t>, EAD</a:t>
            </a:r>
            <a:r>
              <a:rPr lang="zh-CN" altLang="zh-CN" sz="2800" u="sng" dirty="0"/>
              <a:t>）、有效期限（</a:t>
            </a:r>
            <a:r>
              <a:rPr lang="en-US" altLang="zh-CN" sz="2800" u="sng" dirty="0"/>
              <a:t>M</a:t>
            </a:r>
            <a:r>
              <a:rPr lang="zh-CN" altLang="zh-CN" sz="2800" u="sng" dirty="0"/>
              <a:t>）</a:t>
            </a:r>
            <a:r>
              <a:rPr lang="zh-CN" altLang="zh-CN" sz="2800" dirty="0" smtClean="0"/>
              <a:t>。</a:t>
            </a:r>
            <a:r>
              <a:rPr lang="en-US" altLang="zh-CN" sz="2800" dirty="0" smtClean="0">
                <a:solidFill>
                  <a:srgbClr val="FF0000"/>
                </a:solidFill>
                <a:latin typeface="楷体" panose="02010609060101010101" pitchFamily="49" charset="-122"/>
                <a:ea typeface="楷体" panose="02010609060101010101" pitchFamily="49" charset="-122"/>
              </a:rPr>
              <a:t>(</a:t>
            </a:r>
            <a:r>
              <a:rPr lang="zh-CN" altLang="en-US" sz="2800" dirty="0" smtClean="0">
                <a:solidFill>
                  <a:srgbClr val="FF0000"/>
                </a:solidFill>
                <a:latin typeface="楷体" panose="02010609060101010101" pitchFamily="49" charset="-122"/>
                <a:ea typeface="楷体" panose="02010609060101010101" pitchFamily="49" charset="-122"/>
              </a:rPr>
              <a:t>详解</a:t>
            </a:r>
            <a:r>
              <a:rPr lang="en-US" altLang="zh-CN" sz="2800" dirty="0" smtClean="0">
                <a:solidFill>
                  <a:srgbClr val="FF0000"/>
                </a:solidFill>
                <a:latin typeface="楷体" panose="02010609060101010101" pitchFamily="49" charset="-122"/>
                <a:ea typeface="楷体" panose="02010609060101010101" pitchFamily="49" charset="-122"/>
              </a:rPr>
              <a:t>)</a:t>
            </a:r>
            <a:endParaRPr lang="en-US" altLang="zh-CN" sz="2800" dirty="0" smtClean="0">
              <a:solidFill>
                <a:srgbClr val="FF0000"/>
              </a:solidFill>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二</a:t>
            </a:r>
            <a:r>
              <a:rPr lang="zh-CN" altLang="zh-CN" sz="2800" b="1" dirty="0" smtClean="0"/>
              <a:t>）通过</a:t>
            </a:r>
            <a:r>
              <a:rPr lang="zh-CN" altLang="en-US" sz="2800" b="1" dirty="0" smtClean="0"/>
              <a:t>内部评级法估计风险参数</a:t>
            </a:r>
            <a:endParaRPr lang="en-US" altLang="zh-CN" sz="2800" b="1" dirty="0" smtClean="0"/>
          </a:p>
          <a:p>
            <a:pPr marL="0" indent="0">
              <a:buNone/>
            </a:pPr>
            <a:r>
              <a:rPr lang="en-US" altLang="zh-CN" sz="2800" b="1" dirty="0" smtClean="0"/>
              <a:t>    1</a:t>
            </a:r>
            <a:r>
              <a:rPr lang="en-US" altLang="zh-CN" sz="2800" b="1" dirty="0"/>
              <a:t>. </a:t>
            </a:r>
            <a:r>
              <a:rPr lang="zh-CN" altLang="zh-CN" sz="2800" b="1" dirty="0"/>
              <a:t>违约</a:t>
            </a:r>
            <a:r>
              <a:rPr lang="zh-CN" altLang="zh-CN" sz="2800" b="1" dirty="0" smtClean="0"/>
              <a:t>概率</a:t>
            </a:r>
            <a:r>
              <a:rPr lang="zh-CN" altLang="en-US" sz="2800" dirty="0"/>
              <a:t>。</a:t>
            </a:r>
            <a:r>
              <a:rPr lang="zh-CN" altLang="zh-CN" sz="2800" dirty="0" smtClean="0"/>
              <a:t>这</a:t>
            </a:r>
            <a:r>
              <a:rPr lang="zh-CN" altLang="zh-CN" sz="2800" dirty="0"/>
              <a:t>是指某一信用级别的债务在</a:t>
            </a:r>
            <a:r>
              <a:rPr lang="en-US" altLang="zh-CN" sz="2800" dirty="0"/>
              <a:t>1</a:t>
            </a:r>
            <a:r>
              <a:rPr lang="zh-CN" altLang="zh-CN" sz="2800" dirty="0"/>
              <a:t>年内的</a:t>
            </a:r>
            <a:r>
              <a:rPr lang="zh-CN" altLang="zh-CN" sz="2800" dirty="0">
                <a:solidFill>
                  <a:srgbClr val="251BF7"/>
                </a:solidFill>
              </a:rPr>
              <a:t>平均违约</a:t>
            </a:r>
            <a:r>
              <a:rPr lang="zh-CN" altLang="zh-CN" sz="2800" dirty="0" smtClean="0">
                <a:solidFill>
                  <a:srgbClr val="251BF7"/>
                </a:solidFill>
              </a:rPr>
              <a:t>率</a:t>
            </a:r>
            <a:r>
              <a:rPr lang="zh-CN" altLang="en-US" sz="2800" dirty="0" smtClean="0">
                <a:solidFill>
                  <a:srgbClr val="251BF7"/>
                </a:solidFill>
              </a:rPr>
              <a:t>，</a:t>
            </a:r>
            <a:r>
              <a:rPr lang="zh-CN" altLang="en-US" sz="2800" dirty="0" smtClean="0"/>
              <a:t>或违约的可能程度</a:t>
            </a:r>
            <a:r>
              <a:rPr lang="zh-CN" altLang="zh-CN" sz="2800" dirty="0" smtClean="0"/>
              <a:t>。</a:t>
            </a:r>
            <a:endParaRPr lang="en-US" altLang="zh-CN" sz="2800" dirty="0" smtClean="0"/>
          </a:p>
          <a:p>
            <a:pPr marL="0" indent="0">
              <a:buNone/>
            </a:pPr>
            <a:r>
              <a:rPr lang="en-US" altLang="zh-CN" sz="2800" dirty="0" smtClean="0"/>
              <a:t>    </a:t>
            </a:r>
            <a:r>
              <a:rPr lang="en-US" altLang="zh-CN" sz="2800" b="1" dirty="0" smtClean="0"/>
              <a:t>2</a:t>
            </a:r>
            <a:r>
              <a:rPr lang="en-US" altLang="zh-CN" sz="2800" b="1" dirty="0"/>
              <a:t>. </a:t>
            </a:r>
            <a:r>
              <a:rPr lang="zh-CN" altLang="zh-CN" sz="2800" b="1" dirty="0"/>
              <a:t>违约</a:t>
            </a:r>
            <a:r>
              <a:rPr lang="zh-CN" altLang="zh-CN" sz="2800" b="1" dirty="0" smtClean="0"/>
              <a:t>损失率</a:t>
            </a:r>
            <a:r>
              <a:rPr lang="zh-CN" altLang="en-US" sz="2800" dirty="0"/>
              <a:t>。</a:t>
            </a:r>
            <a:r>
              <a:rPr lang="zh-CN" altLang="zh-CN" sz="2800" dirty="0" smtClean="0"/>
              <a:t>这</a:t>
            </a:r>
            <a:r>
              <a:rPr lang="zh-CN" altLang="zh-CN" sz="2800" dirty="0"/>
              <a:t>是指预期违约的</a:t>
            </a:r>
            <a:r>
              <a:rPr lang="zh-CN" altLang="zh-CN" sz="2800" dirty="0">
                <a:solidFill>
                  <a:srgbClr val="251BF7"/>
                </a:solidFill>
              </a:rPr>
              <a:t>损失额占风险暴露额的</a:t>
            </a:r>
            <a:r>
              <a:rPr lang="zh-CN" altLang="zh-CN" sz="2800" dirty="0" smtClean="0">
                <a:solidFill>
                  <a:srgbClr val="251BF7"/>
                </a:solidFill>
              </a:rPr>
              <a:t>百分比</a:t>
            </a:r>
            <a:r>
              <a:rPr lang="zh-CN" altLang="en-US" sz="2800" dirty="0" smtClean="0"/>
              <a:t>。</a:t>
            </a:r>
            <a:endParaRPr lang="en-US" altLang="zh-CN" sz="2800" dirty="0" smtClean="0"/>
          </a:p>
          <a:p>
            <a:pPr marL="0" indent="0">
              <a:buNone/>
            </a:pPr>
            <a:r>
              <a:rPr lang="en-US" altLang="zh-CN" sz="2800" dirty="0" smtClean="0"/>
              <a:t>    </a:t>
            </a:r>
            <a:endParaRPr lang="en-US" altLang="zh-CN" sz="2800" dirty="0" smtClean="0"/>
          </a:p>
          <a:p>
            <a:pPr marL="0" indent="0">
              <a:buNone/>
            </a:pPr>
            <a:r>
              <a:rPr lang="en-US" altLang="zh-CN" sz="2800" dirty="0"/>
              <a:t> </a:t>
            </a:r>
            <a:r>
              <a:rPr lang="en-US" altLang="zh-CN" sz="2800" dirty="0" smtClean="0"/>
              <a:t> </a:t>
            </a:r>
            <a:r>
              <a:rPr lang="zh-CN" altLang="zh-CN" sz="2800" dirty="0" smtClean="0"/>
              <a:t>贷款</a:t>
            </a:r>
            <a:r>
              <a:rPr lang="zh-CN" altLang="zh-CN" sz="2800" b="1" u="sng" dirty="0" smtClean="0">
                <a:solidFill>
                  <a:srgbClr val="251BF7"/>
                </a:solidFill>
              </a:rPr>
              <a:t>违约</a:t>
            </a:r>
            <a:r>
              <a:rPr lang="zh-CN" altLang="zh-CN" sz="2800" b="1" u="sng" dirty="0">
                <a:solidFill>
                  <a:srgbClr val="251BF7"/>
                </a:solidFill>
              </a:rPr>
              <a:t>概率</a:t>
            </a:r>
            <a:r>
              <a:rPr lang="zh-CN" altLang="zh-CN" sz="2800" u="sng" dirty="0">
                <a:solidFill>
                  <a:srgbClr val="251BF7"/>
                </a:solidFill>
              </a:rPr>
              <a:t>和</a:t>
            </a:r>
            <a:r>
              <a:rPr lang="zh-CN" altLang="zh-CN" sz="2800" b="1" u="sng" dirty="0">
                <a:solidFill>
                  <a:srgbClr val="251BF7"/>
                </a:solidFill>
              </a:rPr>
              <a:t>违约</a:t>
            </a:r>
            <a:r>
              <a:rPr lang="zh-CN" altLang="zh-CN" sz="2800" b="1" u="sng" dirty="0" smtClean="0">
                <a:solidFill>
                  <a:srgbClr val="251BF7"/>
                </a:solidFill>
              </a:rPr>
              <a:t>损失率</a:t>
            </a:r>
            <a:r>
              <a:rPr lang="zh-CN" altLang="en-US" sz="2800" u="sng" dirty="0" smtClean="0">
                <a:solidFill>
                  <a:srgbClr val="251BF7"/>
                </a:solidFill>
              </a:rPr>
              <a:t>相乘</a:t>
            </a:r>
            <a:r>
              <a:rPr lang="zh-CN" altLang="zh-CN" sz="2800" u="sng" dirty="0" smtClean="0">
                <a:solidFill>
                  <a:srgbClr val="251BF7"/>
                </a:solidFill>
              </a:rPr>
              <a:t>，</a:t>
            </a:r>
            <a:r>
              <a:rPr lang="zh-CN" altLang="en-US" sz="2800" u="sng" dirty="0" smtClean="0">
                <a:solidFill>
                  <a:srgbClr val="251BF7"/>
                </a:solidFill>
              </a:rPr>
              <a:t>就是</a:t>
            </a:r>
            <a:r>
              <a:rPr lang="zh-CN" altLang="zh-CN" sz="2800" u="sng" dirty="0" smtClean="0">
                <a:solidFill>
                  <a:srgbClr val="251BF7"/>
                </a:solidFill>
              </a:rPr>
              <a:t>信用</a:t>
            </a:r>
            <a:r>
              <a:rPr lang="zh-CN" altLang="zh-CN" sz="2800" b="1" u="sng" dirty="0">
                <a:solidFill>
                  <a:srgbClr val="251BF7"/>
                </a:solidFill>
              </a:rPr>
              <a:t>风险水平</a:t>
            </a:r>
            <a:r>
              <a:rPr lang="zh-CN" altLang="zh-CN" sz="2800" dirty="0"/>
              <a:t>。</a:t>
            </a:r>
            <a:endParaRPr lang="en-US" altLang="zh-CN" sz="2800"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mc:AlternateContent xmlns:mc="http://schemas.openxmlformats.org/markup-compatibility/2006">
        <mc:Choice xmlns:a14="http://schemas.microsoft.com/office/drawing/2010/main" Requires="a14">
          <p:sp>
            <p:nvSpPr>
              <p:cNvPr id="4" name="内容占位符 2"/>
              <p:cNvSpPr>
                <a:spLocks noGrp="1"/>
              </p:cNvSpPr>
              <p:nvPr>
                <p:ph idx="1"/>
              </p:nvPr>
            </p:nvSpPr>
            <p:spPr>
              <a:xfrm>
                <a:off x="107504" y="1196752"/>
                <a:ext cx="8856984" cy="5760640"/>
              </a:xfrm>
            </p:spPr>
            <p:txBody>
              <a:bodyPr>
                <a:normAutofit fontScale="92500"/>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二</a:t>
                </a:r>
                <a:r>
                  <a:rPr lang="zh-CN" altLang="zh-CN" sz="2800" b="1" dirty="0" smtClean="0"/>
                  <a:t>）通过</a:t>
                </a:r>
                <a:r>
                  <a:rPr lang="zh-CN" altLang="en-US" sz="2800" b="1" dirty="0" smtClean="0"/>
                  <a:t>内部评级法估计风险参数</a:t>
                </a:r>
                <a:endParaRPr lang="en-US" altLang="zh-CN" sz="2800" b="1" dirty="0" smtClean="0"/>
              </a:p>
              <a:p>
                <a:pPr marL="0" indent="0">
                  <a:buNone/>
                </a:pPr>
                <a:r>
                  <a:rPr lang="en-US" altLang="zh-CN" sz="2800" b="1" dirty="0"/>
                  <a:t> </a:t>
                </a:r>
                <a:r>
                  <a:rPr lang="en-US" altLang="zh-CN" sz="2800" b="1" dirty="0" smtClean="0"/>
                  <a:t>   3</a:t>
                </a:r>
                <a:r>
                  <a:rPr lang="en-US" altLang="zh-CN" sz="2800" b="1" dirty="0"/>
                  <a:t>. </a:t>
                </a:r>
                <a:r>
                  <a:rPr lang="zh-CN" altLang="zh-CN" sz="2800" b="1" dirty="0"/>
                  <a:t>违约风险暴露</a:t>
                </a:r>
                <a:endParaRPr lang="zh-CN" altLang="zh-CN" sz="2800" dirty="0"/>
              </a:p>
              <a:p>
                <a:pPr marL="0" indent="0">
                  <a:buNone/>
                </a:pPr>
                <a:r>
                  <a:rPr lang="en-US" altLang="zh-CN" sz="2800" dirty="0" smtClean="0"/>
                  <a:t>    </a:t>
                </a:r>
                <a:r>
                  <a:rPr lang="zh-CN" altLang="zh-CN" sz="2800" dirty="0" smtClean="0"/>
                  <a:t>债务人</a:t>
                </a:r>
                <a:r>
                  <a:rPr lang="zh-CN" altLang="zh-CN" sz="2800" dirty="0"/>
                  <a:t>的违约所导致的可能承受风险的信贷业务的</a:t>
                </a:r>
                <a:r>
                  <a:rPr lang="zh-CN" altLang="zh-CN" sz="2800" b="1" dirty="0">
                    <a:solidFill>
                      <a:srgbClr val="251BF7"/>
                    </a:solidFill>
                  </a:rPr>
                  <a:t>余额</a:t>
                </a:r>
                <a:r>
                  <a:rPr lang="zh-CN" altLang="zh-CN" sz="2800" dirty="0" smtClean="0"/>
                  <a:t>。</a:t>
                </a:r>
                <a:endParaRPr lang="en-US" altLang="zh-CN" sz="2800" dirty="0" smtClean="0"/>
              </a:p>
              <a:p>
                <a:pPr marL="0" indent="0">
                  <a:buNone/>
                </a:pPr>
                <a:r>
                  <a:rPr lang="en-US" altLang="zh-CN" sz="2800" b="1" dirty="0" smtClean="0"/>
                  <a:t>    4. </a:t>
                </a:r>
                <a:r>
                  <a:rPr lang="zh-CN" altLang="zh-CN" sz="2800" b="1" dirty="0" smtClean="0"/>
                  <a:t>有效期限</a:t>
                </a:r>
                <a:endParaRPr lang="zh-CN" altLang="zh-CN" sz="2800" dirty="0" smtClean="0"/>
              </a:p>
              <a:p>
                <a:pPr marL="0" indent="0">
                  <a:buNone/>
                </a:pPr>
                <a:r>
                  <a:rPr lang="en-US" altLang="zh-CN" sz="2800" dirty="0" smtClean="0"/>
                  <a:t>    </a:t>
                </a:r>
                <a:r>
                  <a:rPr lang="zh-CN" altLang="zh-CN" sz="2800" dirty="0" smtClean="0"/>
                  <a:t>按照</a:t>
                </a:r>
                <a:r>
                  <a:rPr lang="zh-CN" altLang="zh-CN" sz="2800" b="1" dirty="0">
                    <a:solidFill>
                      <a:srgbClr val="251BF7"/>
                    </a:solidFill>
                  </a:rPr>
                  <a:t>初级法</a:t>
                </a:r>
                <a:r>
                  <a:rPr lang="zh-CN" altLang="zh-CN" sz="2800" dirty="0"/>
                  <a:t>的规定，回购交易</a:t>
                </a:r>
                <a:r>
                  <a:rPr lang="zh-CN" altLang="zh-CN" sz="2800" dirty="0" smtClean="0"/>
                  <a:t>的</a:t>
                </a:r>
                <a:r>
                  <a:rPr lang="zh-CN" altLang="en-US" sz="2800" dirty="0" smtClean="0"/>
                  <a:t>平均</a:t>
                </a:r>
                <a:r>
                  <a:rPr lang="zh-CN" altLang="zh-CN" sz="2800" dirty="0" smtClean="0"/>
                  <a:t>期限是</a:t>
                </a:r>
                <a:r>
                  <a:rPr lang="en-US" altLang="zh-CN" sz="2800" b="1" dirty="0" smtClean="0">
                    <a:solidFill>
                      <a:srgbClr val="C00000"/>
                    </a:solidFill>
                  </a:rPr>
                  <a:t>0.5</a:t>
                </a:r>
                <a:r>
                  <a:rPr lang="zh-CN" altLang="zh-CN" sz="2800" b="1" dirty="0" smtClean="0">
                    <a:solidFill>
                      <a:srgbClr val="C00000"/>
                    </a:solidFill>
                  </a:rPr>
                  <a:t>年</a:t>
                </a:r>
                <a:r>
                  <a:rPr lang="zh-CN" altLang="zh-CN" sz="2800" dirty="0"/>
                  <a:t>，其他公司风险暴露</a:t>
                </a:r>
                <a:r>
                  <a:rPr lang="zh-CN" altLang="zh-CN" sz="2800" dirty="0" smtClean="0"/>
                  <a:t>的</a:t>
                </a:r>
                <a:r>
                  <a:rPr lang="zh-CN" altLang="en-US" sz="2800" dirty="0" smtClean="0"/>
                  <a:t>平均</a:t>
                </a:r>
                <a:r>
                  <a:rPr lang="zh-CN" altLang="zh-CN" sz="2800" dirty="0" smtClean="0"/>
                  <a:t>期限是</a:t>
                </a:r>
                <a:r>
                  <a:rPr lang="en-US" altLang="zh-CN" sz="2800" b="1" dirty="0" smtClean="0">
                    <a:solidFill>
                      <a:srgbClr val="C00000"/>
                    </a:solidFill>
                  </a:rPr>
                  <a:t>2.5</a:t>
                </a:r>
                <a:r>
                  <a:rPr lang="zh-CN" altLang="zh-CN" sz="2800" b="1" dirty="0" smtClean="0">
                    <a:solidFill>
                      <a:srgbClr val="C00000"/>
                    </a:solidFill>
                  </a:rPr>
                  <a:t>年</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而</a:t>
                </a:r>
                <a:r>
                  <a:rPr lang="zh-CN" altLang="zh-CN" sz="2800" b="1" dirty="0">
                    <a:solidFill>
                      <a:srgbClr val="251BF7"/>
                    </a:solidFill>
                  </a:rPr>
                  <a:t>高级法</a:t>
                </a:r>
                <a:r>
                  <a:rPr lang="zh-CN" altLang="en-US" sz="2800" dirty="0" smtClean="0"/>
                  <a:t>的资产</a:t>
                </a:r>
                <a:r>
                  <a:rPr lang="zh-CN" altLang="en-US" sz="2800" u="sng" dirty="0" smtClean="0">
                    <a:solidFill>
                      <a:srgbClr val="251BF7"/>
                    </a:solidFill>
                  </a:rPr>
                  <a:t>平均</a:t>
                </a:r>
                <a:r>
                  <a:rPr lang="zh-CN" altLang="zh-CN" sz="2800" u="sng" dirty="0" smtClean="0">
                    <a:solidFill>
                      <a:srgbClr val="251BF7"/>
                    </a:solidFill>
                  </a:rPr>
                  <a:t>有效期限</a:t>
                </a:r>
                <a:r>
                  <a:rPr lang="zh-CN" altLang="zh-CN" sz="2800" dirty="0" smtClean="0"/>
                  <a:t>的</a:t>
                </a:r>
                <a:r>
                  <a:rPr lang="zh-CN" altLang="zh-CN" sz="2800" dirty="0"/>
                  <a:t>计算公式为：</a:t>
                </a:r>
              </a:p>
              <a:p>
                <a:pPr marL="0" indent="0">
                  <a:buNone/>
                </a:pPr>
                <a14:m>
                  <m:oMathPara xmlns:m="http://schemas.openxmlformats.org/officeDocument/2006/math">
                    <m:oMathParaPr>
                      <m:jc m:val="centerGroup"/>
                    </m:oMathParaPr>
                    <m:oMath xmlns:m="http://schemas.openxmlformats.org/officeDocument/2006/math">
                      <m:r>
                        <a:rPr lang="en-US" altLang="zh-CN" sz="2800" i="1">
                          <a:latin typeface="Cambria Math"/>
                        </a:rPr>
                        <m:t>𝑀</m:t>
                      </m:r>
                      <m:r>
                        <a:rPr lang="en-US" altLang="zh-CN" sz="2800">
                          <a:latin typeface="Cambria Math"/>
                        </a:rPr>
                        <m:t>=</m:t>
                      </m:r>
                      <m:f>
                        <m:fPr>
                          <m:ctrlPr>
                            <a:rPr lang="zh-CN" altLang="zh-CN" sz="2800" i="1">
                              <a:latin typeface="Cambria Math"/>
                            </a:rPr>
                          </m:ctrlPr>
                        </m:fPr>
                        <m:num>
                          <m:nary>
                            <m:naryPr>
                              <m:chr m:val="∑"/>
                              <m:limLoc m:val="undOvr"/>
                              <m:supHide m:val="on"/>
                              <m:ctrlPr>
                                <a:rPr lang="zh-CN" altLang="zh-CN" sz="2800" i="1">
                                  <a:latin typeface="Cambria Math"/>
                                </a:rPr>
                              </m:ctrlPr>
                            </m:naryPr>
                            <m:sub>
                              <m:r>
                                <a:rPr lang="en-US" altLang="zh-CN" sz="2800" i="1">
                                  <a:latin typeface="Cambria Math"/>
                                </a:rPr>
                                <m:t>𝑡</m:t>
                              </m:r>
                            </m:sub>
                            <m:sup/>
                            <m:e>
                              <m:r>
                                <a:rPr lang="en-US" altLang="zh-CN" sz="2800" i="1">
                                  <a:latin typeface="Cambria Math"/>
                                </a:rPr>
                                <m:t>𝑡</m:t>
                              </m:r>
                              <m:r>
                                <a:rPr lang="en-US" altLang="zh-CN" sz="2800" i="1">
                                  <a:latin typeface="Cambria Math"/>
                                </a:rPr>
                                <m:t>×</m:t>
                              </m:r>
                              <m:sSub>
                                <m:sSubPr>
                                  <m:ctrlPr>
                                    <a:rPr lang="zh-CN" altLang="zh-CN" sz="2800" i="1">
                                      <a:latin typeface="Cambria Math"/>
                                    </a:rPr>
                                  </m:ctrlPr>
                                </m:sSubPr>
                                <m:e>
                                  <m:r>
                                    <m:rPr>
                                      <m:sty m:val="p"/>
                                    </m:rPr>
                                    <a:rPr lang="en-US" altLang="zh-CN" sz="2800">
                                      <a:latin typeface="Cambria Math"/>
                                    </a:rPr>
                                    <m:t>CF</m:t>
                                  </m:r>
                                </m:e>
                                <m:sub>
                                  <m:r>
                                    <a:rPr lang="en-US" altLang="zh-CN" sz="2800" i="1">
                                      <a:latin typeface="Cambria Math"/>
                                    </a:rPr>
                                    <m:t>𝑡</m:t>
                                  </m:r>
                                </m:sub>
                              </m:sSub>
                            </m:e>
                          </m:nary>
                        </m:num>
                        <m:den>
                          <m:nary>
                            <m:naryPr>
                              <m:chr m:val="∑"/>
                              <m:limLoc m:val="undOvr"/>
                              <m:supHide m:val="on"/>
                              <m:ctrlPr>
                                <a:rPr lang="zh-CN" altLang="zh-CN" sz="2800" i="1">
                                  <a:latin typeface="Cambria Math"/>
                                </a:rPr>
                              </m:ctrlPr>
                            </m:naryPr>
                            <m:sub>
                              <m:r>
                                <a:rPr lang="en-US" altLang="zh-CN" sz="2800" i="1">
                                  <a:latin typeface="Cambria Math"/>
                                </a:rPr>
                                <m:t>𝑡</m:t>
                              </m:r>
                            </m:sub>
                            <m:sup/>
                            <m:e>
                              <m:sSub>
                                <m:sSubPr>
                                  <m:ctrlPr>
                                    <a:rPr lang="zh-CN" altLang="zh-CN" sz="2800" i="1">
                                      <a:latin typeface="Cambria Math"/>
                                    </a:rPr>
                                  </m:ctrlPr>
                                </m:sSubPr>
                                <m:e>
                                  <m:r>
                                    <m:rPr>
                                      <m:sty m:val="p"/>
                                    </m:rPr>
                                    <a:rPr lang="en-US" altLang="zh-CN" sz="2800">
                                      <a:latin typeface="Cambria Math"/>
                                    </a:rPr>
                                    <m:t>CF</m:t>
                                  </m:r>
                                </m:e>
                                <m:sub>
                                  <m:r>
                                    <a:rPr lang="en-US" altLang="zh-CN" sz="2800" i="1">
                                      <a:latin typeface="Cambria Math"/>
                                    </a:rPr>
                                    <m:t>𝑡</m:t>
                                  </m:r>
                                </m:sub>
                              </m:sSub>
                            </m:e>
                          </m:nary>
                        </m:den>
                      </m:f>
                    </m:oMath>
                  </m:oMathPara>
                </a14:m>
                <a:endParaRPr lang="en-US" altLang="zh-CN" sz="2800" dirty="0" smtClean="0"/>
              </a:p>
            </p:txBody>
          </p:sp>
        </mc:Choice>
        <mc:Fallback>
          <p:sp>
            <p:nvSpPr>
              <p:cNvPr id="4" name="内容占位符 2"/>
              <p:cNvSpPr>
                <a:spLocks noGrp="1" noRot="1" noChangeAspect="1" noMove="1" noResize="1" noEditPoints="1" noAdjustHandles="1" noChangeArrowheads="1" noChangeShapeType="1" noTextEdit="1"/>
              </p:cNvSpPr>
              <p:nvPr>
                <p:ph idx="1"/>
              </p:nvPr>
            </p:nvSpPr>
            <p:spPr>
              <a:xfrm>
                <a:off x="107504" y="1196752"/>
                <a:ext cx="8856984" cy="5760640"/>
              </a:xfrm>
              <a:blipFill rotWithShape="1">
                <a:blip r:embed="rId1"/>
                <a:stretch>
                  <a:fillRect l="-1239" t="-1799" r="-826"/>
                </a:stretch>
              </a:blipFill>
            </p:spPr>
            <p:txBody>
              <a:bodyPr/>
              <a:lstStyle/>
              <a:p>
                <a:r>
                  <a:rPr lang="zh-CN" altLang="en-US">
                    <a:noFill/>
                  </a:rPr>
                  <a:t> </a:t>
                </a:r>
                <a:endParaRPr lang="zh-CN" altLang="en-US">
                  <a:noFill/>
                </a:endParaRPr>
              </a:p>
            </p:txBody>
          </p:sp>
        </mc:Fallback>
      </mc:AlternateContent>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三</a:t>
            </a:r>
            <a:r>
              <a:rPr lang="zh-CN" altLang="zh-CN" sz="2800" b="1" dirty="0" smtClean="0"/>
              <a:t>）</a:t>
            </a:r>
            <a:r>
              <a:rPr lang="zh-CN" altLang="en-US" sz="2800" b="1" dirty="0" smtClean="0"/>
              <a:t>市场风险的计量</a:t>
            </a:r>
            <a:endParaRPr lang="en-US" altLang="zh-CN" sz="2800" b="1" dirty="0" smtClean="0"/>
          </a:p>
          <a:p>
            <a:pPr marL="0" indent="0">
              <a:buNone/>
            </a:pPr>
            <a:r>
              <a:rPr lang="en-US" altLang="zh-CN" sz="2800" dirty="0" smtClean="0"/>
              <a:t>    </a:t>
            </a:r>
            <a:r>
              <a:rPr lang="zh-CN" altLang="zh-CN" sz="2800" b="1" dirty="0" smtClean="0"/>
              <a:t>市场风险</a:t>
            </a:r>
            <a:r>
              <a:rPr lang="zh-CN" altLang="zh-CN" sz="2800" dirty="0" smtClean="0"/>
              <a:t>是</a:t>
            </a:r>
            <a:r>
              <a:rPr lang="zh-CN" altLang="zh-CN" sz="2800" dirty="0"/>
              <a:t>指由于利率、汇率、股价等“市场价格”的突然变动所导致的银行表内外交易头寸损失的风险</a:t>
            </a:r>
            <a:r>
              <a:rPr lang="zh-CN" altLang="zh-CN" sz="2800" dirty="0" smtClean="0"/>
              <a:t>。</a:t>
            </a:r>
            <a:endParaRPr lang="en-US" altLang="zh-CN" sz="2800" dirty="0" smtClean="0"/>
          </a:p>
          <a:p>
            <a:pPr marL="0" indent="0">
              <a:buNone/>
            </a:pPr>
            <a:r>
              <a:rPr lang="en-US" altLang="zh-CN" sz="2800" b="1" dirty="0"/>
              <a:t> </a:t>
            </a:r>
            <a:r>
              <a:rPr lang="en-US" altLang="zh-CN" sz="2800" b="1" dirty="0" smtClean="0"/>
              <a:t>   </a:t>
            </a:r>
            <a:r>
              <a:rPr lang="zh-CN" altLang="zh-CN" sz="2800" b="1" dirty="0" smtClean="0"/>
              <a:t>首先</a:t>
            </a:r>
            <a:r>
              <a:rPr lang="zh-CN" altLang="en-US" sz="2800" dirty="0" smtClean="0"/>
              <a:t>，</a:t>
            </a:r>
            <a:r>
              <a:rPr lang="zh-CN" altLang="zh-CN" sz="2800" dirty="0" smtClean="0"/>
              <a:t>按照</a:t>
            </a:r>
            <a:r>
              <a:rPr lang="zh-CN" altLang="zh-CN" sz="2800" dirty="0"/>
              <a:t>特定的准则计算资产组合分别暴露于</a:t>
            </a:r>
            <a:r>
              <a:rPr lang="zh-CN" altLang="zh-CN" sz="2800" u="sng" dirty="0"/>
              <a:t>利率风险（</a:t>
            </a:r>
            <a:r>
              <a:rPr lang="en-US" altLang="zh-CN" sz="2800" u="sng" dirty="0"/>
              <a:t>IR</a:t>
            </a:r>
            <a:r>
              <a:rPr lang="zh-CN" altLang="zh-CN" sz="2800" u="sng" dirty="0"/>
              <a:t>）、股票风险（</a:t>
            </a:r>
            <a:r>
              <a:rPr lang="en-US" altLang="zh-CN" sz="2800" u="sng" dirty="0"/>
              <a:t>EQ</a:t>
            </a:r>
            <a:r>
              <a:rPr lang="zh-CN" altLang="zh-CN" sz="2800" u="sng" dirty="0"/>
              <a:t>）、外汇风险（</a:t>
            </a:r>
            <a:r>
              <a:rPr lang="en-US" altLang="zh-CN" sz="2800" u="sng" dirty="0"/>
              <a:t>FX</a:t>
            </a:r>
            <a:r>
              <a:rPr lang="zh-CN" altLang="zh-CN" sz="2800" u="sng" dirty="0"/>
              <a:t>）、商品风险（</a:t>
            </a:r>
            <a:r>
              <a:rPr lang="en-US" altLang="zh-CN" sz="2800" u="sng" dirty="0"/>
              <a:t>CO</a:t>
            </a:r>
            <a:r>
              <a:rPr lang="zh-CN" altLang="zh-CN" sz="2800" u="sng" dirty="0"/>
              <a:t>）、期权风险（</a:t>
            </a:r>
            <a:r>
              <a:rPr lang="en-US" altLang="zh-CN" sz="2800" u="sng" dirty="0"/>
              <a:t>OP</a:t>
            </a:r>
            <a:r>
              <a:rPr lang="zh-CN" altLang="zh-CN" sz="2800" u="sng" dirty="0"/>
              <a:t>）</a:t>
            </a:r>
            <a:r>
              <a:rPr lang="zh-CN" altLang="zh-CN" sz="2800" dirty="0"/>
              <a:t>下的</a:t>
            </a:r>
            <a:r>
              <a:rPr lang="zh-CN" altLang="zh-CN" sz="2800" u="sng" dirty="0" smtClean="0">
                <a:solidFill>
                  <a:srgbClr val="251BF7"/>
                </a:solidFill>
              </a:rPr>
              <a:t>风险</a:t>
            </a:r>
            <a:r>
              <a:rPr lang="zh-CN" altLang="en-US" sz="2800" u="sng" dirty="0" smtClean="0">
                <a:solidFill>
                  <a:srgbClr val="251BF7"/>
                </a:solidFill>
              </a:rPr>
              <a:t>损失</a:t>
            </a:r>
            <a:r>
              <a:rPr lang="zh-CN" altLang="zh-CN" sz="2800" u="sng" dirty="0" smtClean="0">
                <a:solidFill>
                  <a:srgbClr val="251BF7"/>
                </a:solidFill>
              </a:rPr>
              <a:t>大小</a:t>
            </a:r>
            <a:r>
              <a:rPr lang="zh-CN" altLang="en-US" sz="2800" dirty="0" smtClean="0"/>
              <a:t>；</a:t>
            </a:r>
            <a:endParaRPr lang="zh-CN" altLang="zh-CN" sz="17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mc:AlternateContent xmlns:mc="http://schemas.openxmlformats.org/markup-compatibility/2006">
        <mc:Choice xmlns:a14="http://schemas.microsoft.com/office/drawing/2010/main" Requires="a14">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三</a:t>
                </a:r>
                <a:r>
                  <a:rPr lang="zh-CN" altLang="zh-CN" sz="2800" b="1" dirty="0" smtClean="0"/>
                  <a:t>）</a:t>
                </a:r>
                <a:r>
                  <a:rPr lang="zh-CN" altLang="en-US" sz="2800" b="1" dirty="0" smtClean="0"/>
                  <a:t>市场风险的计量</a:t>
                </a:r>
                <a:endParaRPr lang="en-US" altLang="zh-CN" sz="2800" b="1" dirty="0" smtClean="0"/>
              </a:p>
              <a:p>
                <a:pPr marL="0" indent="0">
                  <a:buNone/>
                </a:pPr>
                <a:r>
                  <a:rPr lang="zh-CN" altLang="en-US" sz="2800" b="1" dirty="0" smtClean="0"/>
                  <a:t>    然后</a:t>
                </a:r>
                <a:r>
                  <a:rPr lang="zh-CN" altLang="en-US" sz="2800" dirty="0" smtClean="0"/>
                  <a:t>，计算</a:t>
                </a:r>
                <a:r>
                  <a:rPr lang="zh-CN" altLang="zh-CN" sz="2800" dirty="0" smtClean="0"/>
                  <a:t>银行</a:t>
                </a:r>
                <a:r>
                  <a:rPr lang="zh-CN" altLang="en-US" sz="2800" dirty="0"/>
                  <a:t>资产</a:t>
                </a:r>
                <a:r>
                  <a:rPr lang="zh-CN" altLang="en-US" sz="2800" dirty="0" smtClean="0"/>
                  <a:t>组合遭受这五种风险损失所需要的</a:t>
                </a:r>
                <a:r>
                  <a:rPr lang="zh-CN" altLang="en-US" sz="2800" u="sng" dirty="0" smtClean="0">
                    <a:solidFill>
                      <a:srgbClr val="251BF7"/>
                    </a:solidFill>
                  </a:rPr>
                  <a:t>资本额</a:t>
                </a:r>
                <a:r>
                  <a:rPr lang="zh-CN" altLang="en-US" sz="2800" dirty="0" smtClean="0"/>
                  <a:t>；</a:t>
                </a:r>
                <a:endParaRPr lang="en-US" altLang="zh-CN" sz="2800" dirty="0" smtClean="0"/>
              </a:p>
              <a:p>
                <a:pPr marL="0" indent="0">
                  <a:buNone/>
                </a:pPr>
                <a:r>
                  <a:rPr lang="en-US" altLang="zh-CN" sz="2800" b="1" dirty="0"/>
                  <a:t> </a:t>
                </a:r>
                <a:r>
                  <a:rPr lang="en-US" altLang="zh-CN" sz="2800" b="1" dirty="0" smtClean="0"/>
                  <a:t>   </a:t>
                </a:r>
                <a:r>
                  <a:rPr lang="zh-CN" altLang="en-US" sz="2800" b="1" dirty="0" smtClean="0"/>
                  <a:t>最</a:t>
                </a:r>
                <a:r>
                  <a:rPr lang="zh-CN" altLang="zh-CN" sz="2800" b="1" dirty="0" smtClean="0"/>
                  <a:t>后</a:t>
                </a:r>
                <a:r>
                  <a:rPr lang="zh-CN" altLang="zh-CN" sz="2800" dirty="0" smtClean="0"/>
                  <a:t>，</a:t>
                </a:r>
                <a:r>
                  <a:rPr lang="zh-CN" altLang="en-US" sz="2800" dirty="0" smtClean="0"/>
                  <a:t>把</a:t>
                </a:r>
                <a:r>
                  <a:rPr lang="zh-CN" altLang="en-US" sz="2800" u="sng" dirty="0" smtClean="0">
                    <a:solidFill>
                      <a:srgbClr val="251BF7"/>
                    </a:solidFill>
                  </a:rPr>
                  <a:t>五种资本额加总</a:t>
                </a:r>
                <a:r>
                  <a:rPr lang="zh-CN" altLang="en-US" sz="2800" dirty="0" smtClean="0"/>
                  <a:t>，得出资产组合所需要的总资本额</a:t>
                </a:r>
                <a:r>
                  <a:rPr lang="zh-CN" altLang="zh-CN" sz="2800" dirty="0" smtClean="0"/>
                  <a:t>（</a:t>
                </a:r>
                <a:r>
                  <a:rPr lang="en-US" altLang="zh-CN" sz="2800" dirty="0"/>
                  <a:t>Market Risk Capital, </a:t>
                </a:r>
                <a:r>
                  <a:rPr lang="en-US" altLang="zh-CN" sz="2800" dirty="0" smtClean="0"/>
                  <a:t>MRC</a:t>
                </a:r>
                <a:r>
                  <a:rPr lang="zh-CN" altLang="en-US" sz="2800" dirty="0" smtClean="0"/>
                  <a:t>）。</a:t>
                </a: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sSubSup>
                        <m:sSubSupPr>
                          <m:ctrlPr>
                            <a:rPr lang="zh-CN" altLang="zh-CN" sz="2000" i="1" smtClean="0">
                              <a:latin typeface="Cambria Math"/>
                            </a:rPr>
                          </m:ctrlPr>
                        </m:sSubSupPr>
                        <m:e>
                          <m:r>
                            <m:rPr>
                              <m:sty m:val="p"/>
                            </m:rPr>
                            <a:rPr lang="en-US" altLang="zh-CN" sz="2000">
                              <a:latin typeface="Cambria Math"/>
                            </a:rPr>
                            <m:t>MRC</m:t>
                          </m:r>
                        </m:e>
                        <m:sub>
                          <m:r>
                            <a:rPr lang="en-US" altLang="zh-CN" sz="2000" i="1">
                              <a:latin typeface="Cambria Math"/>
                            </a:rPr>
                            <m:t>𝑡</m:t>
                          </m:r>
                        </m:sub>
                        <m:sup>
                          <m:r>
                            <m:rPr>
                              <m:sty m:val="p"/>
                            </m:rPr>
                            <a:rPr lang="en-US" altLang="zh-CN" sz="2000">
                              <a:latin typeface="Cambria Math"/>
                            </a:rPr>
                            <m:t>STD</m:t>
                          </m:r>
                        </m:sup>
                      </m:sSubSup>
                      <m:r>
                        <a:rPr lang="en-US" altLang="zh-CN" sz="2000" i="1">
                          <a:latin typeface="Cambria Math"/>
                        </a:rPr>
                        <m:t>=</m:t>
                      </m:r>
                      <m:nary>
                        <m:naryPr>
                          <m:chr m:val="∑"/>
                          <m:limLoc m:val="undOvr"/>
                          <m:ctrlPr>
                            <a:rPr lang="zh-CN" altLang="zh-CN" sz="2000" i="1">
                              <a:latin typeface="Cambria Math"/>
                            </a:rPr>
                          </m:ctrlPr>
                        </m:naryPr>
                        <m:sub>
                          <m:r>
                            <a:rPr lang="en-US" altLang="zh-CN" sz="2000" i="1">
                              <a:latin typeface="Cambria Math"/>
                            </a:rPr>
                            <m:t>𝑗</m:t>
                          </m:r>
                          <m:r>
                            <a:rPr lang="en-US" altLang="zh-CN" sz="2000" i="1">
                              <a:latin typeface="Cambria Math"/>
                            </a:rPr>
                            <m:t>=1</m:t>
                          </m:r>
                        </m:sub>
                        <m:sup>
                          <m:r>
                            <a:rPr lang="en-US" altLang="zh-CN" sz="2000" i="1">
                              <a:latin typeface="Cambria Math"/>
                            </a:rPr>
                            <m:t>5 </m:t>
                          </m:r>
                        </m:sup>
                        <m:e>
                          <m:sSubSup>
                            <m:sSubSupPr>
                              <m:ctrlPr>
                                <a:rPr lang="zh-CN" altLang="zh-CN" sz="2000" i="1">
                                  <a:latin typeface="Cambria Math"/>
                                </a:rPr>
                              </m:ctrlPr>
                            </m:sSubSupPr>
                            <m:e>
                              <m:r>
                                <m:rPr>
                                  <m:sty m:val="p"/>
                                </m:rPr>
                                <a:rPr lang="en-US" altLang="zh-CN" sz="2000">
                                  <a:latin typeface="Cambria Math"/>
                                </a:rPr>
                                <m:t>MRC</m:t>
                              </m:r>
                            </m:e>
                            <m:sub>
                              <m:r>
                                <a:rPr lang="en-US" altLang="zh-CN" sz="2000" i="1">
                                  <a:latin typeface="Cambria Math"/>
                                </a:rPr>
                                <m:t>𝑇</m:t>
                              </m:r>
                            </m:sub>
                            <m:sup>
                              <m:r>
                                <a:rPr lang="en-US" altLang="zh-CN" sz="2000" i="1">
                                  <a:latin typeface="Cambria Math"/>
                                </a:rPr>
                                <m:t>𝑗</m:t>
                              </m:r>
                              <m:r>
                                <a:rPr lang="en-US" altLang="zh-CN" sz="2000" i="1">
                                  <a:latin typeface="Cambria Math"/>
                                </a:rPr>
                                <m:t> </m:t>
                              </m:r>
                            </m:sup>
                          </m:sSubSup>
                        </m:e>
                      </m:nary>
                      <m:r>
                        <a:rPr lang="en-US" altLang="zh-CN" sz="2000" i="1">
                          <a:latin typeface="Cambria Math"/>
                        </a:rPr>
                        <m:t>=</m:t>
                      </m:r>
                      <m:sSubSup>
                        <m:sSubSupPr>
                          <m:ctrlPr>
                            <a:rPr lang="zh-CN" altLang="zh-CN" sz="2000" i="1">
                              <a:latin typeface="Cambria Math"/>
                            </a:rPr>
                          </m:ctrlPr>
                        </m:sSubSupPr>
                        <m:e>
                          <m:r>
                            <m:rPr>
                              <m:sty m:val="p"/>
                            </m:rPr>
                            <a:rPr lang="en-US" altLang="zh-CN" sz="2000">
                              <a:latin typeface="Cambria Math"/>
                            </a:rPr>
                            <m:t>MRC</m:t>
                          </m:r>
                        </m:e>
                        <m:sub>
                          <m:r>
                            <a:rPr lang="en-US" altLang="zh-CN" sz="2000" i="1">
                              <a:latin typeface="Cambria Math"/>
                            </a:rPr>
                            <m:t>𝑡</m:t>
                          </m:r>
                        </m:sub>
                        <m:sup>
                          <m:r>
                            <m:rPr>
                              <m:sty m:val="p"/>
                            </m:rPr>
                            <a:rPr lang="en-US" altLang="zh-CN" sz="2000">
                              <a:latin typeface="Cambria Math"/>
                            </a:rPr>
                            <m:t>IR</m:t>
                          </m:r>
                        </m:sup>
                      </m:sSubSup>
                      <m:r>
                        <a:rPr lang="en-US" altLang="zh-CN" sz="2000" i="1">
                          <a:latin typeface="Cambria Math"/>
                        </a:rPr>
                        <m:t>+</m:t>
                      </m:r>
                      <m:sSubSup>
                        <m:sSubSupPr>
                          <m:ctrlPr>
                            <a:rPr lang="zh-CN" altLang="zh-CN" sz="2000" i="1">
                              <a:latin typeface="Cambria Math"/>
                            </a:rPr>
                          </m:ctrlPr>
                        </m:sSubSupPr>
                        <m:e>
                          <m:r>
                            <m:rPr>
                              <m:sty m:val="p"/>
                            </m:rPr>
                            <a:rPr lang="en-US" altLang="zh-CN" sz="2000">
                              <a:latin typeface="Cambria Math"/>
                            </a:rPr>
                            <m:t>MRC</m:t>
                          </m:r>
                        </m:e>
                        <m:sub>
                          <m:r>
                            <a:rPr lang="en-US" altLang="zh-CN" sz="2000" i="1">
                              <a:latin typeface="Cambria Math"/>
                            </a:rPr>
                            <m:t>𝑡</m:t>
                          </m:r>
                        </m:sub>
                        <m:sup>
                          <m:r>
                            <m:rPr>
                              <m:sty m:val="p"/>
                            </m:rPr>
                            <a:rPr lang="en-US" altLang="zh-CN" sz="2000">
                              <a:latin typeface="Cambria Math"/>
                            </a:rPr>
                            <m:t>EQ</m:t>
                          </m:r>
                          <m:r>
                            <a:rPr lang="en-US" altLang="zh-CN" sz="2000" i="1">
                              <a:latin typeface="Cambria Math"/>
                            </a:rPr>
                            <m:t> </m:t>
                          </m:r>
                        </m:sup>
                      </m:sSubSup>
                      <m:r>
                        <a:rPr lang="en-US" altLang="zh-CN" sz="2000" i="1">
                          <a:latin typeface="Cambria Math"/>
                        </a:rPr>
                        <m:t>+</m:t>
                      </m:r>
                      <m:sSubSup>
                        <m:sSubSupPr>
                          <m:ctrlPr>
                            <a:rPr lang="zh-CN" altLang="zh-CN" sz="2000" i="1">
                              <a:latin typeface="Cambria Math"/>
                            </a:rPr>
                          </m:ctrlPr>
                        </m:sSubSupPr>
                        <m:e>
                          <m:r>
                            <m:rPr>
                              <m:sty m:val="p"/>
                            </m:rPr>
                            <a:rPr lang="en-US" altLang="zh-CN" sz="2000">
                              <a:latin typeface="Cambria Math"/>
                            </a:rPr>
                            <m:t>MRC</m:t>
                          </m:r>
                        </m:e>
                        <m:sub>
                          <m:r>
                            <a:rPr lang="en-US" altLang="zh-CN" sz="2000" i="1">
                              <a:latin typeface="Cambria Math"/>
                            </a:rPr>
                            <m:t>𝑡</m:t>
                          </m:r>
                        </m:sub>
                        <m:sup>
                          <m:r>
                            <m:rPr>
                              <m:sty m:val="p"/>
                            </m:rPr>
                            <a:rPr lang="en-US" altLang="zh-CN" sz="2000">
                              <a:latin typeface="Cambria Math"/>
                            </a:rPr>
                            <m:t>FX</m:t>
                          </m:r>
                        </m:sup>
                      </m:sSubSup>
                      <m:r>
                        <a:rPr lang="en-US" altLang="zh-CN" sz="2000" i="1">
                          <a:latin typeface="Cambria Math"/>
                        </a:rPr>
                        <m:t>+</m:t>
                      </m:r>
                      <m:sSubSup>
                        <m:sSubSupPr>
                          <m:ctrlPr>
                            <a:rPr lang="zh-CN" altLang="zh-CN" sz="2000" i="1">
                              <a:latin typeface="Cambria Math"/>
                            </a:rPr>
                          </m:ctrlPr>
                        </m:sSubSupPr>
                        <m:e>
                          <m:r>
                            <m:rPr>
                              <m:sty m:val="p"/>
                            </m:rPr>
                            <a:rPr lang="en-US" altLang="zh-CN" sz="2000">
                              <a:latin typeface="Cambria Math"/>
                            </a:rPr>
                            <m:t>MRC</m:t>
                          </m:r>
                        </m:e>
                        <m:sub>
                          <m:r>
                            <a:rPr lang="en-US" altLang="zh-CN" sz="2000" i="1">
                              <a:latin typeface="Cambria Math"/>
                            </a:rPr>
                            <m:t>𝑡</m:t>
                          </m:r>
                        </m:sub>
                        <m:sup>
                          <m:r>
                            <m:rPr>
                              <m:sty m:val="p"/>
                            </m:rPr>
                            <a:rPr lang="en-US" altLang="zh-CN" sz="2000">
                              <a:latin typeface="Cambria Math"/>
                            </a:rPr>
                            <m:t>CO</m:t>
                          </m:r>
                        </m:sup>
                      </m:sSubSup>
                      <m:r>
                        <a:rPr lang="en-US" altLang="zh-CN" sz="2000" i="1">
                          <a:latin typeface="Cambria Math"/>
                        </a:rPr>
                        <m:t>+</m:t>
                      </m:r>
                      <m:sSubSup>
                        <m:sSubSupPr>
                          <m:ctrlPr>
                            <a:rPr lang="zh-CN" altLang="zh-CN" sz="2000" i="1">
                              <a:latin typeface="Cambria Math"/>
                            </a:rPr>
                          </m:ctrlPr>
                        </m:sSubSupPr>
                        <m:e>
                          <m:r>
                            <m:rPr>
                              <m:sty m:val="p"/>
                            </m:rPr>
                            <a:rPr lang="en-US" altLang="zh-CN" sz="2000">
                              <a:latin typeface="Cambria Math"/>
                            </a:rPr>
                            <m:t>MRC</m:t>
                          </m:r>
                        </m:e>
                        <m:sub>
                          <m:r>
                            <a:rPr lang="en-US" altLang="zh-CN" sz="2000" i="1">
                              <a:latin typeface="Cambria Math"/>
                            </a:rPr>
                            <m:t>𝑡</m:t>
                          </m:r>
                        </m:sub>
                        <m:sup>
                          <m:r>
                            <m:rPr>
                              <m:sty m:val="p"/>
                            </m:rPr>
                            <a:rPr lang="en-US" altLang="zh-CN" sz="2000">
                              <a:latin typeface="Cambria Math"/>
                            </a:rPr>
                            <m:t>OP</m:t>
                          </m:r>
                        </m:sup>
                      </m:sSubSup>
                    </m:oMath>
                  </m:oMathPara>
                </a14:m>
                <a:endParaRPr lang="zh-CN" altLang="zh-CN" sz="2000" dirty="0"/>
              </a:p>
            </p:txBody>
          </p:sp>
        </mc:Choice>
        <mc:Fallback>
          <p:sp>
            <p:nvSpPr>
              <p:cNvPr id="4" name="内容占位符 2"/>
              <p:cNvSpPr>
                <a:spLocks noGrp="1" noRot="1" noChangeAspect="1" noMove="1" noResize="1" noEditPoints="1" noAdjustHandles="1" noChangeArrowheads="1" noChangeShapeType="1" noTextEdit="1"/>
              </p:cNvSpPr>
              <p:nvPr>
                <p:ph idx="1"/>
              </p:nvPr>
            </p:nvSpPr>
            <p:spPr>
              <a:xfrm>
                <a:off x="107504" y="1196752"/>
                <a:ext cx="8856984" cy="5760640"/>
              </a:xfrm>
              <a:blipFill rotWithShape="1">
                <a:blip r:embed="rId1"/>
                <a:stretch>
                  <a:fillRect l="-1445" t="-1905"/>
                </a:stretch>
              </a:blipFill>
            </p:spPr>
            <p:txBody>
              <a:bodyPr/>
              <a:lstStyle/>
              <a:p>
                <a:r>
                  <a:rPr lang="zh-CN" altLang="en-US">
                    <a:noFill/>
                  </a:rPr>
                  <a:t> </a:t>
                </a:r>
                <a:endParaRPr lang="zh-CN" altLang="en-US">
                  <a:noFill/>
                </a:endParaRPr>
              </a:p>
            </p:txBody>
          </p:sp>
        </mc:Fallback>
      </mc:AlternateContent>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mc:AlternateContent xmlns:mc="http://schemas.openxmlformats.org/markup-compatibility/2006">
        <mc:Choice xmlns:a14="http://schemas.microsoft.com/office/drawing/2010/main" Requires="a14">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四</a:t>
                </a:r>
                <a:r>
                  <a:rPr lang="zh-CN" altLang="zh-CN" sz="2800" b="1" dirty="0" smtClean="0"/>
                  <a:t>）</a:t>
                </a:r>
                <a:r>
                  <a:rPr lang="zh-CN" altLang="en-US" sz="2800" b="1" dirty="0" smtClean="0"/>
                  <a:t>流动性风险指标的确定和计量</a:t>
                </a:r>
                <a:endParaRPr lang="en-US" altLang="zh-CN" sz="2800" b="1" dirty="0" smtClean="0"/>
              </a:p>
              <a:p>
                <a:pPr marL="0" indent="0">
                  <a:buNone/>
                </a:pPr>
                <a:r>
                  <a:rPr lang="en-US" altLang="zh-CN" sz="2800" dirty="0" smtClean="0"/>
                  <a:t>    </a:t>
                </a:r>
                <a:r>
                  <a:rPr lang="zh-CN" altLang="zh-CN" sz="2800" dirty="0" smtClean="0"/>
                  <a:t>为了</a:t>
                </a:r>
                <a:r>
                  <a:rPr lang="zh-CN" altLang="zh-CN" sz="2800" dirty="0"/>
                  <a:t>衡量</a:t>
                </a:r>
                <a:r>
                  <a:rPr lang="zh-CN" altLang="zh-CN" sz="2800" u="sng" dirty="0">
                    <a:solidFill>
                      <a:srgbClr val="251BF7"/>
                    </a:solidFill>
                  </a:rPr>
                  <a:t>流动性</a:t>
                </a:r>
                <a:r>
                  <a:rPr lang="zh-CN" altLang="zh-CN" sz="2800" u="sng" dirty="0" smtClean="0">
                    <a:solidFill>
                      <a:srgbClr val="251BF7"/>
                    </a:solidFill>
                  </a:rPr>
                  <a:t>风险</a:t>
                </a:r>
                <a:r>
                  <a:rPr lang="zh-CN" altLang="zh-CN" sz="2800" dirty="0" smtClean="0"/>
                  <a:t>大小</a:t>
                </a:r>
                <a:r>
                  <a:rPr lang="zh-CN" altLang="zh-CN" sz="2800" dirty="0"/>
                  <a:t>和</a:t>
                </a:r>
                <a:r>
                  <a:rPr lang="zh-CN" altLang="zh-CN" sz="2800" u="sng" dirty="0">
                    <a:solidFill>
                      <a:srgbClr val="251BF7"/>
                    </a:solidFill>
                  </a:rPr>
                  <a:t>覆盖流动性</a:t>
                </a:r>
                <a:r>
                  <a:rPr lang="zh-CN" altLang="zh-CN" sz="2800" u="sng" dirty="0" smtClean="0">
                    <a:solidFill>
                      <a:srgbClr val="251BF7"/>
                    </a:solidFill>
                  </a:rPr>
                  <a:t>风险损失</a:t>
                </a:r>
                <a:r>
                  <a:rPr lang="zh-CN" altLang="zh-CN" sz="2800" dirty="0"/>
                  <a:t>，《巴塞尔协议Ⅲ》规定了一个很实用的指标：流动性覆盖率（</a:t>
                </a:r>
                <a:r>
                  <a:rPr lang="en-US" altLang="zh-CN" sz="2800" dirty="0"/>
                  <a:t>Liquidity Coverage Ratio</a:t>
                </a:r>
                <a:r>
                  <a:rPr lang="zh-CN" altLang="zh-CN" sz="2800" dirty="0"/>
                  <a:t>，</a:t>
                </a:r>
                <a:r>
                  <a:rPr lang="en-US" altLang="zh-CN" sz="2800" dirty="0" smtClean="0"/>
                  <a:t>LCR</a:t>
                </a:r>
                <a:r>
                  <a:rPr lang="zh-CN" altLang="en-US" sz="2800" dirty="0" smtClean="0"/>
                  <a:t>）</a:t>
                </a:r>
                <a:r>
                  <a:rPr lang="zh-CN" altLang="zh-CN" sz="2800" dirty="0" smtClean="0"/>
                  <a:t>。</a:t>
                </a:r>
                <a:r>
                  <a:rPr lang="zh-CN" altLang="zh-CN" sz="2800" dirty="0"/>
                  <a:t>该指标值应该大于等于</a:t>
                </a:r>
                <a:r>
                  <a:rPr lang="en-US" altLang="zh-CN" sz="2800" dirty="0"/>
                  <a:t>100%</a:t>
                </a:r>
                <a:r>
                  <a:rPr lang="zh-CN" altLang="zh-CN" sz="2800" dirty="0"/>
                  <a:t>。</a:t>
                </a:r>
                <a:r>
                  <a:rPr lang="en-US" altLang="zh-CN" sz="2800" dirty="0" smtClean="0"/>
                  <a:t>  </a:t>
                </a:r>
              </a:p>
              <a:p>
                <a:pPr marL="0" indent="0">
                  <a:buNone/>
                </a:pPr>
                <a14:m>
                  <m:oMathPara xmlns:m="http://schemas.openxmlformats.org/officeDocument/2006/math">
                    <m:oMathParaPr>
                      <m:jc m:val="centerGroup"/>
                    </m:oMathParaPr>
                    <m:oMath xmlns:m="http://schemas.openxmlformats.org/officeDocument/2006/math">
                      <m:r>
                        <a:rPr lang="zh-CN" altLang="zh-CN" sz="2800" smtClean="0">
                          <a:solidFill>
                            <a:srgbClr val="C00000"/>
                          </a:solidFill>
                          <a:latin typeface="Cambria Math"/>
                        </a:rPr>
                        <m:t>流动性覆盖率</m:t>
                      </m:r>
                      <m:r>
                        <a:rPr lang="en-US" altLang="zh-CN" sz="2800">
                          <a:solidFill>
                            <a:srgbClr val="251BF7"/>
                          </a:solidFill>
                          <a:latin typeface="Cambria Math"/>
                        </a:rPr>
                        <m:t>=</m:t>
                      </m:r>
                      <m:f>
                        <m:fPr>
                          <m:ctrlPr>
                            <a:rPr lang="zh-CN" altLang="zh-CN" sz="2800" i="1">
                              <a:solidFill>
                                <a:srgbClr val="251BF7"/>
                              </a:solidFill>
                              <a:latin typeface="Cambria Math"/>
                            </a:rPr>
                          </m:ctrlPr>
                        </m:fPr>
                        <m:num>
                          <m:r>
                            <a:rPr lang="zh-CN" altLang="zh-CN" sz="2800">
                              <a:solidFill>
                                <a:srgbClr val="251BF7"/>
                              </a:solidFill>
                              <a:latin typeface="Cambria Math"/>
                            </a:rPr>
                            <m:t>优质流动性资产储备</m:t>
                          </m:r>
                          <m:r>
                            <a:rPr lang="zh-CN" altLang="zh-CN" sz="2800">
                              <a:solidFill>
                                <a:srgbClr val="251BF7"/>
                              </a:solidFill>
                              <a:latin typeface="Cambria Math"/>
                            </a:rPr>
                            <m:t> </m:t>
                          </m:r>
                        </m:num>
                        <m:den>
                          <m:r>
                            <a:rPr lang="zh-CN" altLang="zh-CN" sz="2800">
                              <a:solidFill>
                                <a:srgbClr val="251BF7"/>
                              </a:solidFill>
                              <a:latin typeface="Cambria Math"/>
                            </a:rPr>
                            <m:t>未来</m:t>
                          </m:r>
                          <m:r>
                            <a:rPr lang="en-US" altLang="zh-CN" sz="2800">
                              <a:solidFill>
                                <a:srgbClr val="251BF7"/>
                              </a:solidFill>
                              <a:latin typeface="Cambria Math"/>
                            </a:rPr>
                            <m:t>30</m:t>
                          </m:r>
                          <m:r>
                            <a:rPr lang="zh-CN" altLang="zh-CN" sz="2800">
                              <a:solidFill>
                                <a:srgbClr val="251BF7"/>
                              </a:solidFill>
                              <a:latin typeface="Cambria Math"/>
                            </a:rPr>
                            <m:t>日现金净流出量</m:t>
                          </m:r>
                        </m:den>
                      </m:f>
                      <m:r>
                        <a:rPr lang="en-US" altLang="zh-CN" sz="2800" i="1">
                          <a:solidFill>
                            <a:srgbClr val="251BF7"/>
                          </a:solidFill>
                          <a:latin typeface="Cambria Math"/>
                        </a:rPr>
                        <m:t> </m:t>
                      </m:r>
                      <m:r>
                        <a:rPr lang="zh-CN" altLang="zh-CN" sz="2800" i="1">
                          <a:solidFill>
                            <a:srgbClr val="251BF7"/>
                          </a:solidFill>
                          <a:latin typeface="Cambria Math"/>
                        </a:rPr>
                        <m:t>≥</m:t>
                      </m:r>
                      <m:r>
                        <a:rPr lang="en-US" altLang="zh-CN" sz="2800" i="1">
                          <a:solidFill>
                            <a:srgbClr val="251BF7"/>
                          </a:solidFill>
                          <a:latin typeface="Cambria Math"/>
                        </a:rPr>
                        <m:t>100%</m:t>
                      </m:r>
                    </m:oMath>
                  </m:oMathPara>
                </a14:m>
                <a:endParaRPr lang="zh-CN" altLang="zh-CN" sz="2000" dirty="0">
                  <a:solidFill>
                    <a:srgbClr val="251BF7"/>
                  </a:solidFill>
                </a:endParaRPr>
              </a:p>
            </p:txBody>
          </p:sp>
        </mc:Choice>
        <mc:Fallback>
          <p:sp>
            <p:nvSpPr>
              <p:cNvPr id="4" name="内容占位符 2"/>
              <p:cNvSpPr>
                <a:spLocks noGrp="1" noRot="1" noChangeAspect="1" noMove="1" noResize="1" noEditPoints="1" noAdjustHandles="1" noChangeArrowheads="1" noChangeShapeType="1" noTextEdit="1"/>
              </p:cNvSpPr>
              <p:nvPr>
                <p:ph idx="1"/>
              </p:nvPr>
            </p:nvSpPr>
            <p:spPr>
              <a:xfrm>
                <a:off x="107504" y="1196752"/>
                <a:ext cx="8856984" cy="5760640"/>
              </a:xfrm>
              <a:blipFill rotWithShape="1">
                <a:blip r:embed="rId1"/>
                <a:stretch>
                  <a:fillRect l="-1445" t="-1905" r="-551"/>
                </a:stretch>
              </a:blipFill>
            </p:spPr>
            <p:txBody>
              <a:bodyPr/>
              <a:lstStyle/>
              <a:p>
                <a:r>
                  <a:rPr lang="zh-CN" altLang="en-US">
                    <a:noFill/>
                  </a:rPr>
                  <a:t> </a:t>
                </a:r>
                <a:endParaRPr lang="zh-CN" altLang="en-US">
                  <a:noFill/>
                </a:endParaRPr>
              </a:p>
            </p:txBody>
          </p:sp>
        </mc:Fallback>
      </mc:AlternateContent>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a:solidFill>
                  <a:srgbClr val="FF0000"/>
                </a:solidFill>
                <a:latin typeface="楷体" panose="02010609060101010101" pitchFamily="49" charset="-122"/>
                <a:ea typeface="楷体" panose="02010609060101010101" pitchFamily="49" charset="-122"/>
              </a:rPr>
              <a:t>第一节 </a:t>
            </a:r>
            <a:r>
              <a:rPr lang="zh-CN" altLang="en-US" b="1" dirty="0" smtClean="0">
                <a:solidFill>
                  <a:srgbClr val="FF0000"/>
                </a:solidFill>
                <a:latin typeface="楷体" panose="02010609060101010101" pitchFamily="49" charset="-122"/>
                <a:ea typeface="楷体" panose="02010609060101010101" pitchFamily="49" charset="-122"/>
              </a:rPr>
              <a:t>巴塞尔协议的发展</a:t>
            </a:r>
            <a:endParaRPr lang="en-US" altLang="zh-CN" b="1" dirty="0" smtClean="0">
              <a:solidFill>
                <a:srgbClr val="FF0000"/>
              </a:solidFill>
            </a:endParaRPr>
          </a:p>
          <a:p>
            <a:pPr marL="0" indent="0">
              <a:buNone/>
            </a:pPr>
            <a:endParaRPr lang="en-US" altLang="zh-CN" sz="2800" b="1" dirty="0" smtClean="0"/>
          </a:p>
          <a:p>
            <a:pPr marL="0" indent="0">
              <a:buNone/>
            </a:pPr>
            <a:r>
              <a:rPr lang="en-US" altLang="zh-CN" sz="2800" dirty="0" smtClean="0"/>
              <a:t>    </a:t>
            </a:r>
            <a:r>
              <a:rPr lang="zh-CN" altLang="zh-CN" sz="2800" dirty="0" smtClean="0"/>
              <a:t>巴塞尔</a:t>
            </a:r>
            <a:r>
              <a:rPr lang="zh-CN" altLang="zh-CN" sz="2800" dirty="0"/>
              <a:t>委员会是</a:t>
            </a:r>
            <a:r>
              <a:rPr lang="en-US" altLang="zh-CN" sz="2800" dirty="0"/>
              <a:t>1974</a:t>
            </a:r>
            <a:r>
              <a:rPr lang="zh-CN" altLang="zh-CN" sz="2800" dirty="0"/>
              <a:t>年由</a:t>
            </a:r>
            <a:r>
              <a:rPr lang="zh-CN" altLang="zh-CN" sz="2800" dirty="0">
                <a:solidFill>
                  <a:srgbClr val="251BF7"/>
                </a:solidFill>
              </a:rPr>
              <a:t>十国集团</a:t>
            </a:r>
            <a:r>
              <a:rPr lang="zh-CN" altLang="zh-CN" sz="2800" dirty="0"/>
              <a:t>中央银行行长倡议成立的，其成员包括十国集团的中央银行和银行监管部门的代表。</a:t>
            </a:r>
            <a:endParaRPr lang="en-US" altLang="zh-CN" sz="2800" b="1" dirty="0" smtClean="0"/>
          </a:p>
          <a:p>
            <a:pPr marL="0" indent="0">
              <a:buNone/>
            </a:pPr>
            <a:r>
              <a:rPr lang="zh-CN" altLang="en-US" sz="2800" b="1" dirty="0" smtClean="0"/>
              <a:t>一、</a:t>
            </a:r>
            <a:r>
              <a:rPr lang="en-US" altLang="zh-CN" sz="2800" b="1" dirty="0"/>
              <a:t>《</a:t>
            </a:r>
            <a:r>
              <a:rPr lang="zh-CN" altLang="en-US" sz="2800" b="1" dirty="0"/>
              <a:t>巴塞尔协议</a:t>
            </a:r>
            <a:r>
              <a:rPr lang="en-US" altLang="zh-CN" sz="2800" b="1" dirty="0"/>
              <a:t>Ⅰ》</a:t>
            </a:r>
            <a:r>
              <a:rPr lang="zh-CN" altLang="en-US" sz="2800" b="1" dirty="0"/>
              <a:t>的形成背景和过程</a:t>
            </a:r>
            <a:endParaRPr lang="en-US" altLang="zh-CN" sz="2800" b="1" dirty="0" smtClean="0"/>
          </a:p>
          <a:p>
            <a:pPr marL="0" indent="0">
              <a:lnSpc>
                <a:spcPts val="3500"/>
              </a:lnSpc>
              <a:buNone/>
            </a:pPr>
            <a:r>
              <a:rPr lang="zh-CN" altLang="en-US" sz="2800" dirty="0" smtClean="0"/>
              <a:t>    在</a:t>
            </a:r>
            <a:r>
              <a:rPr lang="zh-CN" altLang="en-US" sz="2800" dirty="0">
                <a:solidFill>
                  <a:srgbClr val="251BF7"/>
                </a:solidFill>
              </a:rPr>
              <a:t>前联邦德国赫斯塔特银行</a:t>
            </a:r>
            <a:r>
              <a:rPr lang="zh-CN" altLang="en-US" sz="2800" dirty="0"/>
              <a:t>和</a:t>
            </a:r>
            <a:r>
              <a:rPr lang="zh-CN" altLang="en-US" sz="2800" dirty="0">
                <a:solidFill>
                  <a:srgbClr val="251BF7"/>
                </a:solidFill>
              </a:rPr>
              <a:t>美国富兰克林国民银行倒闭</a:t>
            </a:r>
            <a:r>
              <a:rPr lang="zh-CN" altLang="en-US" sz="2800" dirty="0"/>
              <a:t>的第二年</a:t>
            </a:r>
            <a:r>
              <a:rPr lang="zh-CN" altLang="en-US" sz="2800" dirty="0" smtClean="0"/>
              <a:t>，最初</a:t>
            </a:r>
            <a:r>
              <a:rPr lang="zh-CN" altLang="en-US" sz="2800" dirty="0"/>
              <a:t>的巴塞尔</a:t>
            </a:r>
            <a:r>
              <a:rPr lang="zh-CN" altLang="en-US" sz="2800" dirty="0">
                <a:solidFill>
                  <a:srgbClr val="251BF7"/>
                </a:solidFill>
              </a:rPr>
              <a:t>协议出台</a:t>
            </a:r>
            <a:r>
              <a:rPr lang="zh-CN" altLang="en-US" sz="2800" dirty="0"/>
              <a:t>了</a:t>
            </a:r>
            <a:r>
              <a:rPr lang="zh-CN" altLang="en-US" sz="2800" dirty="0" smtClean="0"/>
              <a:t>。</a:t>
            </a:r>
            <a:endParaRPr lang="en-US" altLang="zh-CN" sz="2800" dirty="0" smtClean="0"/>
          </a:p>
          <a:p>
            <a:pPr marL="0" indent="0">
              <a:lnSpc>
                <a:spcPts val="3500"/>
              </a:lnSpc>
              <a:buNone/>
            </a:pPr>
            <a:r>
              <a:rPr lang="zh-CN" altLang="en-US" sz="2800" dirty="0" smtClean="0"/>
              <a:t>该协议核心</a:t>
            </a:r>
            <a:r>
              <a:rPr lang="zh-CN" altLang="en-US" sz="2800" dirty="0"/>
              <a:t>是围绕</a:t>
            </a:r>
            <a:r>
              <a:rPr lang="zh-CN" altLang="en-US" sz="2800" b="1" u="sng" dirty="0"/>
              <a:t>两项内容</a:t>
            </a:r>
            <a:r>
              <a:rPr lang="zh-CN" altLang="en-US" sz="2800" dirty="0"/>
              <a:t>做出的规定：①任何</a:t>
            </a:r>
            <a:r>
              <a:rPr lang="zh-CN" altLang="en-US" sz="2800" u="sng" dirty="0">
                <a:solidFill>
                  <a:srgbClr val="251BF7"/>
                </a:solidFill>
              </a:rPr>
              <a:t>商业银行的国外金融机构都不能没有监管机构的监督</a:t>
            </a:r>
            <a:r>
              <a:rPr lang="zh-CN" altLang="en-US" sz="2800" dirty="0"/>
              <a:t>；②商业银行的</a:t>
            </a:r>
            <a:r>
              <a:rPr lang="zh-CN" altLang="en-US" sz="2800" u="sng" dirty="0">
                <a:solidFill>
                  <a:srgbClr val="251BF7"/>
                </a:solidFill>
              </a:rPr>
              <a:t>母国和分支机构的东道国应共同承担职责</a:t>
            </a:r>
            <a:r>
              <a:rPr lang="zh-CN" altLang="en-US" sz="2800" dirty="0"/>
              <a:t>。</a:t>
            </a:r>
            <a:endParaRPr lang="zh-CN" altLang="en-US" sz="2800" dirty="0"/>
          </a:p>
          <a:p>
            <a:pPr marL="0" indent="0">
              <a:lnSpc>
                <a:spcPts val="3500"/>
              </a:lnSpc>
              <a:buNone/>
            </a:pPr>
            <a:endParaRPr lang="zh-CN" altLang="en-US"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a:t>
            </a:r>
            <a:r>
              <a:rPr lang="zh-CN" altLang="en-US" b="1" dirty="0" smtClean="0">
                <a:latin typeface="楷体" panose="02010609060101010101" pitchFamily="49" charset="-122"/>
                <a:ea typeface="楷体" panose="02010609060101010101" pitchFamily="49" charset="-122"/>
              </a:rPr>
              <a:t>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四</a:t>
            </a:r>
            <a:r>
              <a:rPr lang="zh-CN" altLang="zh-CN" sz="2800" b="1" dirty="0" smtClean="0"/>
              <a:t>）</a:t>
            </a:r>
            <a:r>
              <a:rPr lang="zh-CN" altLang="en-US" sz="2800" b="1" dirty="0" smtClean="0"/>
              <a:t>流动性风险指标的确定和计量</a:t>
            </a:r>
            <a:endParaRPr lang="en-US" altLang="zh-CN" sz="2800" b="1" dirty="0" smtClean="0"/>
          </a:p>
          <a:p>
            <a:pPr marL="0" indent="0">
              <a:buNone/>
            </a:pPr>
            <a:r>
              <a:rPr lang="en-US" altLang="zh-CN" sz="2800" dirty="0" smtClean="0"/>
              <a:t>    </a:t>
            </a:r>
            <a:r>
              <a:rPr lang="zh-CN" altLang="zh-CN" sz="2800" dirty="0" smtClean="0"/>
              <a:t>为了</a:t>
            </a:r>
            <a:r>
              <a:rPr lang="zh-CN" altLang="zh-CN" sz="2800" dirty="0"/>
              <a:t>监管</a:t>
            </a:r>
            <a:r>
              <a:rPr lang="zh-CN" altLang="zh-CN" sz="2800" b="1" u="sng" dirty="0">
                <a:solidFill>
                  <a:srgbClr val="251BF7"/>
                </a:solidFill>
              </a:rPr>
              <a:t>长期流动性风险</a:t>
            </a:r>
            <a:r>
              <a:rPr lang="zh-CN" altLang="zh-CN" sz="2800" dirty="0"/>
              <a:t>，《巴塞尔协议Ⅲ》还设计了一个“</a:t>
            </a:r>
            <a:r>
              <a:rPr lang="zh-CN" altLang="zh-CN" sz="2800" b="1" dirty="0"/>
              <a:t>净稳定资金</a:t>
            </a:r>
            <a:r>
              <a:rPr lang="zh-CN" altLang="zh-CN" sz="2800" b="1" dirty="0" smtClean="0"/>
              <a:t>比例</a:t>
            </a:r>
            <a:r>
              <a:rPr lang="zh-CN" altLang="zh-CN" sz="2800" dirty="0"/>
              <a:t>”</a:t>
            </a:r>
            <a:r>
              <a:rPr lang="zh-CN" altLang="zh-CN" sz="2800" dirty="0" smtClean="0"/>
              <a:t>（</a:t>
            </a:r>
            <a:r>
              <a:rPr lang="en-US" altLang="zh-CN" sz="2800" dirty="0"/>
              <a:t>Net Stable Funding Ratio</a:t>
            </a:r>
            <a:r>
              <a:rPr lang="zh-CN" altLang="zh-CN" sz="2800" dirty="0"/>
              <a:t>，</a:t>
            </a:r>
            <a:r>
              <a:rPr lang="en-US" altLang="zh-CN" sz="2800" dirty="0"/>
              <a:t>NSFR</a:t>
            </a:r>
            <a:r>
              <a:rPr lang="zh-CN" altLang="zh-CN" sz="2800" dirty="0" smtClean="0"/>
              <a:t>），</a:t>
            </a:r>
            <a:r>
              <a:rPr lang="zh-CN" altLang="zh-CN" sz="2800" dirty="0"/>
              <a:t>作为流动性覆盖率指标的一个</a:t>
            </a:r>
            <a:r>
              <a:rPr lang="zh-CN" altLang="zh-CN" sz="2800" dirty="0" smtClean="0"/>
              <a:t>补充：</a:t>
            </a:r>
            <a:endParaRPr lang="zh-CN" altLang="zh-CN" sz="2800" dirty="0"/>
          </a:p>
          <a:p>
            <a:pPr marL="0" indent="0">
              <a:buNone/>
            </a:pPr>
            <a:endParaRPr lang="zh-CN" altLang="zh-CN" sz="2000" dirty="0"/>
          </a:p>
        </p:txBody>
      </p:sp>
      <mc:AlternateContent xmlns:mc="http://schemas.openxmlformats.org/markup-compatibility/2006">
        <mc:Choice xmlns:a14="http://schemas.microsoft.com/office/drawing/2010/main" Requires="a14">
          <p:sp>
            <p:nvSpPr>
              <p:cNvPr id="3" name="矩形 2"/>
              <p:cNvSpPr/>
              <p:nvPr/>
            </p:nvSpPr>
            <p:spPr>
              <a:xfrm>
                <a:off x="467544" y="5445224"/>
                <a:ext cx="8568952" cy="86895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zh-CN" sz="2400" b="1" smtClean="0">
                          <a:solidFill>
                            <a:srgbClr val="C00000"/>
                          </a:solidFill>
                        </a:rPr>
                        <m:t>净稳定资金比例</m:t>
                      </m:r>
                      <m:d>
                        <m:dPr>
                          <m:begChr m:val="（"/>
                          <m:endChr m:val="）"/>
                          <m:ctrlPr>
                            <a:rPr lang="zh-CN" altLang="zh-CN" sz="2400" b="1" i="1">
                              <a:solidFill>
                                <a:srgbClr val="C00000"/>
                              </a:solidFill>
                            </a:rPr>
                          </m:ctrlPr>
                        </m:dPr>
                        <m:e>
                          <m:r>
                            <a:rPr lang="en-US" altLang="zh-CN" sz="2400" b="1" i="1">
                              <a:solidFill>
                                <a:srgbClr val="C00000"/>
                              </a:solidFill>
                            </a:rPr>
                            <m:t>𝑵𝑺𝑭𝑹</m:t>
                          </m:r>
                        </m:e>
                      </m:d>
                      <m:r>
                        <a:rPr lang="en-US" altLang="zh-CN" sz="2400">
                          <a:solidFill>
                            <a:srgbClr val="251BF7"/>
                          </a:solidFill>
                        </a:rPr>
                        <m:t>=</m:t>
                      </m:r>
                      <m:f>
                        <m:fPr>
                          <m:ctrlPr>
                            <a:rPr lang="zh-CN" altLang="zh-CN" sz="2400" i="1">
                              <a:solidFill>
                                <a:srgbClr val="251BF7"/>
                              </a:solidFill>
                            </a:rPr>
                          </m:ctrlPr>
                        </m:fPr>
                        <m:num>
                          <m:r>
                            <a:rPr lang="zh-CN" altLang="zh-CN" sz="2400">
                              <a:solidFill>
                                <a:srgbClr val="251BF7"/>
                              </a:solidFill>
                            </a:rPr>
                            <m:t>可用稳定资金</m:t>
                          </m:r>
                        </m:num>
                        <m:den>
                          <m:r>
                            <a:rPr lang="zh-CN" altLang="zh-CN" sz="2400">
                              <a:solidFill>
                                <a:srgbClr val="251BF7"/>
                              </a:solidFill>
                            </a:rPr>
                            <m:t>业务所需的稳定资金</m:t>
                          </m:r>
                        </m:den>
                      </m:f>
                      <m:r>
                        <a:rPr lang="zh-CN" altLang="zh-CN" sz="2400" i="1">
                          <a:solidFill>
                            <a:srgbClr val="251BF7"/>
                          </a:solidFill>
                        </a:rPr>
                        <m:t>≥</m:t>
                      </m:r>
                      <m:r>
                        <a:rPr lang="en-US" altLang="zh-CN" sz="2400" i="1">
                          <a:solidFill>
                            <a:srgbClr val="251BF7"/>
                          </a:solidFill>
                        </a:rPr>
                        <m:t>100%</m:t>
                      </m:r>
                    </m:oMath>
                  </m:oMathPara>
                </a14:m>
                <a:endParaRPr lang="zh-CN" altLang="en-US" sz="2400" dirty="0">
                  <a:solidFill>
                    <a:srgbClr val="251BF7"/>
                  </a:solidFill>
                </a:endParaRPr>
              </a:p>
            </p:txBody>
          </p:sp>
        </mc:Choice>
        <mc:Fallback>
          <p:sp>
            <p:nvSpPr>
              <p:cNvPr id="3" name="矩形 2"/>
              <p:cNvSpPr>
                <a:spLocks noRot="1" noChangeAspect="1" noMove="1" noResize="1" noEditPoints="1" noAdjustHandles="1" noChangeArrowheads="1" noChangeShapeType="1" noTextEdit="1"/>
              </p:cNvSpPr>
              <p:nvPr/>
            </p:nvSpPr>
            <p:spPr>
              <a:xfrm>
                <a:off x="467544" y="5445224"/>
                <a:ext cx="8568952" cy="868956"/>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5" name="灯片编号占位符 4"/>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mc:AlternateContent xmlns:mc="http://schemas.openxmlformats.org/markup-compatibility/2006">
        <mc:Choice xmlns:a14="http://schemas.microsoft.com/office/drawing/2010/main" Requires="a14">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第二节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五</a:t>
                </a:r>
                <a:r>
                  <a:rPr lang="zh-CN" altLang="zh-CN" sz="2800" b="1" dirty="0" smtClean="0"/>
                  <a:t>）</a:t>
                </a:r>
                <a:r>
                  <a:rPr lang="zh-CN" altLang="en-US" sz="2800" b="1" dirty="0" smtClean="0"/>
                  <a:t>杠杆率的确定和计量</a:t>
                </a:r>
                <a:endParaRPr lang="en-US" altLang="zh-CN" sz="2800" b="1" dirty="0" smtClean="0"/>
              </a:p>
              <a:p>
                <a:pPr marL="0" indent="0">
                  <a:buNone/>
                </a:pPr>
                <a:r>
                  <a:rPr lang="en-US" altLang="zh-CN" sz="2800" dirty="0" smtClean="0"/>
                  <a:t>    </a:t>
                </a:r>
                <a:r>
                  <a:rPr lang="zh-CN" altLang="zh-CN" sz="2800" dirty="0" smtClean="0"/>
                  <a:t>巴塞尔</a:t>
                </a:r>
                <a:r>
                  <a:rPr lang="zh-CN" altLang="zh-CN" sz="2800" dirty="0"/>
                  <a:t>委员会在吸取</a:t>
                </a:r>
                <a:r>
                  <a:rPr lang="en-US" altLang="zh-CN" sz="2800" dirty="0"/>
                  <a:t>2008</a:t>
                </a:r>
                <a:r>
                  <a:rPr lang="zh-CN" altLang="zh-CN" sz="2800" dirty="0"/>
                  <a:t>年金融危机的教训后，完善了新资本协议，提出了以“杠杆率”为监管指标，用来衡量一家金融机构的</a:t>
                </a:r>
                <a:r>
                  <a:rPr lang="zh-CN" altLang="zh-CN" sz="2800" dirty="0" smtClean="0"/>
                  <a:t>“负债风险程度” ：</a:t>
                </a:r>
                <a:endParaRPr lang="zh-CN" altLang="zh-CN" sz="2800" dirty="0"/>
              </a:p>
              <a:p>
                <a:pPr marL="0" indent="0">
                  <a:buNone/>
                </a:pPr>
                <a14:m>
                  <m:oMath xmlns:m="http://schemas.openxmlformats.org/officeDocument/2006/math">
                    <m:r>
                      <a:rPr lang="en-US" altLang="zh-CN" sz="2800" b="0" i="0" smtClean="0">
                        <a:latin typeface="Cambria Math"/>
                      </a:rPr>
                      <m:t>                </m:t>
                    </m:r>
                    <m:r>
                      <a:rPr lang="zh-CN" altLang="zh-CN" sz="2800" b="1" smtClean="0">
                        <a:solidFill>
                          <a:srgbClr val="C00000"/>
                        </a:solidFill>
                        <a:latin typeface="Cambria Math"/>
                      </a:rPr>
                      <m:t>杠杆率</m:t>
                    </m:r>
                    <m:r>
                      <a:rPr lang="en-US" altLang="zh-CN" sz="2800">
                        <a:solidFill>
                          <a:srgbClr val="251BF7"/>
                        </a:solidFill>
                        <a:latin typeface="Cambria Math"/>
                      </a:rPr>
                      <m:t>=</m:t>
                    </m:r>
                    <m:f>
                      <m:fPr>
                        <m:ctrlPr>
                          <a:rPr lang="zh-CN" altLang="zh-CN" sz="2800" i="1">
                            <a:solidFill>
                              <a:srgbClr val="251BF7"/>
                            </a:solidFill>
                            <a:latin typeface="Cambria Math"/>
                          </a:rPr>
                        </m:ctrlPr>
                      </m:fPr>
                      <m:num>
                        <m:r>
                          <a:rPr lang="zh-CN" altLang="zh-CN" sz="2800" i="1">
                            <a:solidFill>
                              <a:srgbClr val="251BF7"/>
                            </a:solidFill>
                            <a:latin typeface="Cambria Math"/>
                          </a:rPr>
                          <m:t>一</m:t>
                        </m:r>
                        <m:r>
                          <a:rPr lang="zh-CN" altLang="zh-CN" sz="2800">
                            <a:solidFill>
                              <a:srgbClr val="251BF7"/>
                            </a:solidFill>
                            <a:latin typeface="Cambria Math"/>
                          </a:rPr>
                          <m:t>级资本</m:t>
                        </m:r>
                        <m:r>
                          <a:rPr lang="zh-CN" altLang="en-US" sz="2800" i="1">
                            <a:solidFill>
                              <a:srgbClr val="251BF7"/>
                            </a:solidFill>
                            <a:latin typeface="Cambria Math"/>
                          </a:rPr>
                          <m:t>−</m:t>
                        </m:r>
                        <m:r>
                          <a:rPr lang="zh-CN" altLang="zh-CN" sz="2800">
                            <a:solidFill>
                              <a:srgbClr val="251BF7"/>
                            </a:solidFill>
                            <a:latin typeface="Cambria Math"/>
                          </a:rPr>
                          <m:t>资本扣减项</m:t>
                        </m:r>
                      </m:num>
                      <m:den>
                        <m:r>
                          <a:rPr lang="zh-CN" altLang="zh-CN" sz="2800">
                            <a:solidFill>
                              <a:srgbClr val="251BF7"/>
                            </a:solidFill>
                            <a:latin typeface="Cambria Math"/>
                          </a:rPr>
                          <m:t>表内外风险暴露总额</m:t>
                        </m:r>
                      </m:den>
                    </m:f>
                  </m:oMath>
                </a14:m>
                <a:r>
                  <a:rPr lang="zh-CN" altLang="en-US" sz="2000" dirty="0" smtClean="0">
                    <a:solidFill>
                      <a:srgbClr val="251BF7"/>
                    </a:solidFill>
                  </a:rPr>
                  <a:t> </a:t>
                </a:r>
                <a:r>
                  <a:rPr lang="zh-CN" altLang="en-US" sz="2800" dirty="0" smtClean="0">
                    <a:solidFill>
                      <a:srgbClr val="251BF7"/>
                    </a:solidFill>
                  </a:rPr>
                  <a:t>≥ </a:t>
                </a:r>
                <a:r>
                  <a:rPr lang="en-US" altLang="zh-CN" sz="2800" dirty="0" smtClean="0">
                    <a:solidFill>
                      <a:srgbClr val="251BF7"/>
                    </a:solidFill>
                  </a:rPr>
                  <a:t>3%</a:t>
                </a:r>
              </a:p>
              <a:p>
                <a:pPr marL="0" indent="0">
                  <a:buNone/>
                </a:pPr>
                <a:r>
                  <a:rPr lang="en-US" altLang="zh-CN" sz="2800" dirty="0" smtClean="0"/>
                  <a:t>    </a:t>
                </a:r>
                <a:r>
                  <a:rPr lang="zh-CN" altLang="zh-CN" sz="2800" dirty="0" smtClean="0"/>
                  <a:t>杠杆</a:t>
                </a:r>
                <a:r>
                  <a:rPr lang="zh-CN" altLang="zh-CN" sz="2800" dirty="0"/>
                  <a:t>率的倒数为</a:t>
                </a:r>
                <a:r>
                  <a:rPr lang="zh-CN" altLang="zh-CN" sz="2800" dirty="0" smtClean="0"/>
                  <a:t>“杠杆倍数”</a:t>
                </a:r>
                <a:r>
                  <a:rPr lang="zh-CN" altLang="en-US" sz="2800" dirty="0"/>
                  <a:t>。</a:t>
                </a:r>
                <a:r>
                  <a:rPr lang="zh-CN" altLang="zh-CN" sz="2800" dirty="0" smtClean="0"/>
                  <a:t>所谓</a:t>
                </a:r>
                <a:r>
                  <a:rPr lang="zh-CN" altLang="zh-CN" sz="2800" dirty="0"/>
                  <a:t>去杠杆，实际上就是要降低杠杆</a:t>
                </a:r>
                <a:r>
                  <a:rPr lang="zh-CN" altLang="zh-CN" sz="2800" dirty="0" smtClean="0"/>
                  <a:t>倍数</a:t>
                </a:r>
                <a:r>
                  <a:rPr lang="zh-CN" altLang="en-US" sz="2800" dirty="0" smtClean="0"/>
                  <a:t>。</a:t>
                </a:r>
                <a:endParaRPr lang="zh-CN" altLang="zh-CN" sz="2800" dirty="0"/>
              </a:p>
              <a:p>
                <a:pPr marL="0" indent="0">
                  <a:buNone/>
                </a:pPr>
                <a:endParaRPr lang="zh-CN" altLang="zh-CN" sz="2800" dirty="0"/>
              </a:p>
            </p:txBody>
          </p:sp>
        </mc:Choice>
        <mc:Fallback>
          <p:sp>
            <p:nvSpPr>
              <p:cNvPr id="4" name="内容占位符 2"/>
              <p:cNvSpPr>
                <a:spLocks noGrp="1" noRot="1" noChangeAspect="1" noMove="1" noResize="1" noEditPoints="1" noAdjustHandles="1" noChangeArrowheads="1" noChangeShapeType="1" noTextEdit="1"/>
              </p:cNvSpPr>
              <p:nvPr>
                <p:ph idx="1"/>
              </p:nvPr>
            </p:nvSpPr>
            <p:spPr>
              <a:xfrm>
                <a:off x="107504" y="1196752"/>
                <a:ext cx="8856984" cy="5760640"/>
              </a:xfrm>
              <a:blipFill rotWithShape="1">
                <a:blip r:embed="rId1"/>
                <a:stretch>
                  <a:fillRect l="-1445" t="-1905"/>
                </a:stretch>
              </a:blipFill>
            </p:spPr>
            <p:txBody>
              <a:bodyPr/>
              <a:lstStyle/>
              <a:p>
                <a:r>
                  <a:rPr lang="zh-CN" altLang="en-US">
                    <a:noFill/>
                  </a:rPr>
                  <a:t> </a:t>
                </a:r>
                <a:endParaRPr lang="zh-CN" altLang="en-US">
                  <a:noFill/>
                </a:endParaRPr>
              </a:p>
            </p:txBody>
          </p:sp>
        </mc:Fallback>
      </mc:AlternateContent>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第二节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六</a:t>
            </a:r>
            <a:r>
              <a:rPr lang="zh-CN" altLang="zh-CN" sz="2800" b="1" dirty="0" smtClean="0"/>
              <a:t>）</a:t>
            </a:r>
            <a:r>
              <a:rPr lang="zh-CN" altLang="zh-CN" sz="2800" b="1" dirty="0"/>
              <a:t>宏观审慎监管概念的引入和</a:t>
            </a:r>
            <a:r>
              <a:rPr lang="zh-CN" altLang="zh-CN" sz="2800" b="1" dirty="0" smtClean="0"/>
              <a:t>执行</a:t>
            </a:r>
            <a:endParaRPr lang="en-US" altLang="zh-CN" sz="2800" b="1" dirty="0" smtClean="0"/>
          </a:p>
          <a:p>
            <a:pPr marL="0" indent="0">
              <a:buNone/>
            </a:pPr>
            <a:r>
              <a:rPr lang="en-US" altLang="zh-CN" sz="2800" dirty="0" smtClean="0"/>
              <a:t>    </a:t>
            </a:r>
            <a:r>
              <a:rPr lang="zh-CN" altLang="zh-CN" sz="2800" dirty="0" smtClean="0"/>
              <a:t>上述</a:t>
            </a:r>
            <a:r>
              <a:rPr lang="zh-CN" altLang="zh-CN" sz="2800" dirty="0"/>
              <a:t>几个方面的</a:t>
            </a:r>
            <a:r>
              <a:rPr lang="zh-CN" altLang="zh-CN" sz="2800" dirty="0" smtClean="0"/>
              <a:t>监管重点</a:t>
            </a:r>
            <a:r>
              <a:rPr lang="zh-CN" altLang="zh-CN" sz="2800" dirty="0"/>
              <a:t>是对单一金融机构的监管指标和方法，或</a:t>
            </a:r>
            <a:r>
              <a:rPr lang="zh-CN" altLang="zh-CN" sz="2800" dirty="0" smtClean="0"/>
              <a:t>叫作</a:t>
            </a:r>
            <a:r>
              <a:rPr lang="zh-CN" altLang="zh-CN" sz="2800" b="1" dirty="0" smtClean="0"/>
              <a:t>微观监管</a:t>
            </a:r>
            <a:r>
              <a:rPr lang="zh-CN" altLang="en-US" sz="2800" dirty="0"/>
              <a:t>。</a:t>
            </a:r>
            <a:r>
              <a:rPr lang="zh-CN" altLang="en-US" sz="2800" dirty="0" smtClean="0"/>
              <a:t>但</a:t>
            </a:r>
            <a:r>
              <a:rPr lang="zh-CN" altLang="zh-CN" sz="2800" b="1" dirty="0" smtClean="0"/>
              <a:t>宏观</a:t>
            </a:r>
            <a:r>
              <a:rPr lang="zh-CN" altLang="zh-CN" sz="2800" b="1" dirty="0"/>
              <a:t>审慎</a:t>
            </a:r>
            <a:r>
              <a:rPr lang="zh-CN" altLang="zh-CN" sz="2800" dirty="0"/>
              <a:t>与微观审慎同样重要</a:t>
            </a:r>
            <a:r>
              <a:rPr lang="zh-CN" altLang="zh-CN" sz="2800" dirty="0" smtClean="0"/>
              <a:t>。</a:t>
            </a:r>
            <a:endParaRPr lang="en-US" altLang="zh-CN" sz="2800" dirty="0" smtClean="0"/>
          </a:p>
          <a:p>
            <a:pPr marL="0" indent="0">
              <a:buNone/>
            </a:pPr>
            <a:r>
              <a:rPr lang="en-US" altLang="zh-CN" sz="2800" dirty="0" smtClean="0"/>
              <a:t>    </a:t>
            </a:r>
            <a:r>
              <a:rPr lang="zh-CN" altLang="zh-CN" sz="2800" dirty="0" smtClean="0"/>
              <a:t>对于</a:t>
            </a:r>
            <a:r>
              <a:rPr lang="zh-CN" altLang="zh-CN" sz="2800" dirty="0"/>
              <a:t>预防系统性风险问题，</a:t>
            </a:r>
            <a:r>
              <a:rPr lang="zh-CN" altLang="zh-CN" sz="2800" b="1" dirty="0"/>
              <a:t>宏观审慎监管</a:t>
            </a:r>
            <a:r>
              <a:rPr lang="zh-CN" altLang="zh-CN" sz="2800" dirty="0"/>
              <a:t>的重点就是</a:t>
            </a:r>
            <a:r>
              <a:rPr lang="zh-CN" altLang="zh-CN" sz="2800" u="sng" dirty="0">
                <a:solidFill>
                  <a:srgbClr val="251BF7"/>
                </a:solidFill>
              </a:rPr>
              <a:t>防止“顺周期”问题</a:t>
            </a:r>
            <a:r>
              <a:rPr lang="zh-CN" altLang="zh-CN" sz="2800" dirty="0"/>
              <a:t>，即在</a:t>
            </a:r>
            <a:r>
              <a:rPr lang="zh-CN" altLang="zh-CN" sz="2800" dirty="0">
                <a:solidFill>
                  <a:srgbClr val="251BF7"/>
                </a:solidFill>
              </a:rPr>
              <a:t>经济上升</a:t>
            </a:r>
            <a:r>
              <a:rPr lang="zh-CN" altLang="zh-CN" sz="2800" dirty="0"/>
              <a:t>阶段，即使信贷扩张、资产价格上涨、高杠杆，</a:t>
            </a:r>
            <a:r>
              <a:rPr lang="zh-CN" altLang="zh-CN" sz="2800" dirty="0">
                <a:solidFill>
                  <a:srgbClr val="251BF7"/>
                </a:solidFill>
              </a:rPr>
              <a:t>也</a:t>
            </a:r>
            <a:r>
              <a:rPr lang="zh-CN" altLang="zh-CN" sz="2800" dirty="0" smtClean="0">
                <a:solidFill>
                  <a:srgbClr val="251BF7"/>
                </a:solidFill>
              </a:rPr>
              <a:t>要留存足够资本</a:t>
            </a:r>
            <a:r>
              <a:rPr lang="zh-CN" altLang="zh-CN" sz="2800" dirty="0">
                <a:solidFill>
                  <a:srgbClr val="251BF7"/>
                </a:solidFill>
              </a:rPr>
              <a:t>储备</a:t>
            </a:r>
            <a:r>
              <a:rPr lang="zh-CN" altLang="zh-CN" sz="2800" dirty="0"/>
              <a:t>。否则，一旦经济下行，将会引起太大</a:t>
            </a:r>
            <a:r>
              <a:rPr lang="zh-CN" altLang="zh-CN" sz="2800" dirty="0" smtClean="0"/>
              <a:t>的</a:t>
            </a:r>
            <a:r>
              <a:rPr lang="zh-CN" altLang="en-US" sz="2800" dirty="0" smtClean="0"/>
              <a:t>财务</a:t>
            </a:r>
            <a:r>
              <a:rPr lang="zh-CN" altLang="zh-CN" sz="2800" dirty="0" smtClean="0"/>
              <a:t>偿还</a:t>
            </a:r>
            <a:r>
              <a:rPr lang="zh-CN" altLang="zh-CN" sz="2800" dirty="0"/>
              <a:t>压力</a:t>
            </a:r>
            <a:r>
              <a:rPr lang="zh-CN" altLang="zh-CN" sz="2800" dirty="0" smtClean="0"/>
              <a:t>。</a:t>
            </a:r>
            <a:endParaRPr lang="zh-CN" altLang="zh-CN"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第二节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六</a:t>
            </a:r>
            <a:r>
              <a:rPr lang="zh-CN" altLang="zh-CN" sz="2800" b="1" dirty="0" smtClean="0"/>
              <a:t>）</a:t>
            </a:r>
            <a:r>
              <a:rPr lang="zh-CN" altLang="zh-CN" sz="2800" b="1" dirty="0"/>
              <a:t>宏观审慎监管概念的引入和</a:t>
            </a:r>
            <a:r>
              <a:rPr lang="zh-CN" altLang="zh-CN" sz="2800" b="1" dirty="0" smtClean="0"/>
              <a:t>执行</a:t>
            </a:r>
            <a:endParaRPr lang="en-US" altLang="zh-CN" sz="2800" b="1" dirty="0" smtClean="0"/>
          </a:p>
          <a:p>
            <a:pPr marL="0" indent="0">
              <a:buNone/>
            </a:pPr>
            <a:r>
              <a:rPr lang="en-US" altLang="zh-CN" sz="2800" dirty="0" smtClean="0"/>
              <a:t>    </a:t>
            </a:r>
            <a:r>
              <a:rPr lang="zh-CN" altLang="zh-CN" sz="2800" dirty="0" smtClean="0"/>
              <a:t>而</a:t>
            </a:r>
            <a:r>
              <a:rPr lang="zh-CN" altLang="zh-CN" sz="2800" dirty="0"/>
              <a:t>金融机构大幅度地“去杠杆”，又会导致资产损失</a:t>
            </a:r>
            <a:r>
              <a:rPr lang="zh-CN" altLang="zh-CN" sz="2800" dirty="0" smtClean="0"/>
              <a:t>和</a:t>
            </a:r>
            <a:r>
              <a:rPr lang="zh-CN" altLang="en-US" sz="2800" dirty="0"/>
              <a:t>重要</a:t>
            </a:r>
            <a:r>
              <a:rPr lang="zh-CN" altLang="zh-CN" sz="2800" dirty="0" smtClean="0"/>
              <a:t>服务</a:t>
            </a:r>
            <a:r>
              <a:rPr lang="zh-CN" altLang="zh-CN" sz="2800" dirty="0"/>
              <a:t>的</a:t>
            </a:r>
            <a:r>
              <a:rPr lang="zh-CN" altLang="zh-CN" sz="2800" dirty="0" smtClean="0"/>
              <a:t>取消</a:t>
            </a:r>
            <a:r>
              <a:rPr lang="zh-CN" altLang="en-US" sz="2800" dirty="0" smtClean="0"/>
              <a:t>，</a:t>
            </a:r>
            <a:r>
              <a:rPr lang="zh-CN" altLang="zh-CN" sz="2800" dirty="0" smtClean="0"/>
              <a:t>关键是</a:t>
            </a:r>
            <a:r>
              <a:rPr lang="zh-CN" altLang="en-US" sz="2800" dirty="0" smtClean="0"/>
              <a:t>可能</a:t>
            </a:r>
            <a:r>
              <a:rPr lang="zh-CN" altLang="zh-CN" sz="2800" dirty="0" smtClean="0"/>
              <a:t>导致</a:t>
            </a:r>
            <a:r>
              <a:rPr lang="zh-CN" altLang="en-US" sz="2800" dirty="0" smtClean="0"/>
              <a:t>系统风险</a:t>
            </a:r>
            <a:r>
              <a:rPr lang="zh-CN" altLang="zh-CN" sz="2800" dirty="0" smtClean="0"/>
              <a:t>。</a:t>
            </a:r>
            <a:endParaRPr lang="en-US" altLang="zh-CN" sz="2800" dirty="0" smtClean="0"/>
          </a:p>
          <a:p>
            <a:pPr marL="0" indent="0">
              <a:buNone/>
            </a:pPr>
            <a:r>
              <a:rPr lang="en-US" altLang="zh-CN" sz="2800" dirty="0" smtClean="0"/>
              <a:t>    </a:t>
            </a:r>
            <a:endParaRPr lang="en-US" altLang="zh-CN" sz="2800" dirty="0" smtClean="0"/>
          </a:p>
          <a:p>
            <a:pPr marL="0" indent="0">
              <a:buNone/>
            </a:pPr>
            <a:r>
              <a:rPr lang="en-US" altLang="zh-CN" sz="2800" dirty="0"/>
              <a:t> </a:t>
            </a:r>
            <a:r>
              <a:rPr lang="en-US" altLang="zh-CN" sz="2800" dirty="0" smtClean="0"/>
              <a:t>   </a:t>
            </a:r>
            <a:r>
              <a:rPr lang="zh-CN" altLang="zh-CN" sz="2800" dirty="0" smtClean="0"/>
              <a:t>各国</a:t>
            </a:r>
            <a:r>
              <a:rPr lang="zh-CN" altLang="zh-CN" sz="2800" dirty="0"/>
              <a:t>开展宏观审慎监管有</a:t>
            </a:r>
            <a:r>
              <a:rPr lang="zh-CN" altLang="zh-CN" sz="2800" b="1" dirty="0">
                <a:solidFill>
                  <a:srgbClr val="251BF7"/>
                </a:solidFill>
              </a:rPr>
              <a:t>三种模式</a:t>
            </a:r>
            <a:r>
              <a:rPr lang="zh-CN" altLang="zh-CN" sz="2800" dirty="0"/>
              <a:t>：一是由</a:t>
            </a:r>
            <a:r>
              <a:rPr lang="zh-CN" altLang="zh-CN" sz="2800" dirty="0" smtClean="0">
                <a:solidFill>
                  <a:srgbClr val="251BF7"/>
                </a:solidFill>
              </a:rPr>
              <a:t>中央银行</a:t>
            </a:r>
            <a:r>
              <a:rPr lang="zh-CN" altLang="en-US" sz="2800" dirty="0" smtClean="0"/>
              <a:t>负责</a:t>
            </a:r>
            <a:r>
              <a:rPr lang="zh-CN" altLang="zh-CN" sz="2800" dirty="0" smtClean="0"/>
              <a:t>；</a:t>
            </a:r>
            <a:r>
              <a:rPr lang="zh-CN" altLang="zh-CN" sz="2800" dirty="0"/>
              <a:t>二是重新设立宏观审慎</a:t>
            </a:r>
            <a:r>
              <a:rPr lang="zh-CN" altLang="zh-CN" sz="2800" dirty="0">
                <a:solidFill>
                  <a:srgbClr val="251BF7"/>
                </a:solidFill>
              </a:rPr>
              <a:t>监管主体</a:t>
            </a:r>
            <a:r>
              <a:rPr lang="zh-CN" altLang="zh-CN" sz="2800" dirty="0"/>
              <a:t>，由财政部门主导或中央银行</a:t>
            </a:r>
            <a:r>
              <a:rPr lang="zh-CN" altLang="zh-CN" sz="2800" dirty="0" smtClean="0"/>
              <a:t>主管；</a:t>
            </a:r>
            <a:r>
              <a:rPr lang="zh-CN" altLang="zh-CN" sz="2800" dirty="0"/>
              <a:t>三是宏观审慎监管政策由</a:t>
            </a:r>
            <a:r>
              <a:rPr lang="zh-CN" altLang="zh-CN" sz="2800" dirty="0">
                <a:solidFill>
                  <a:srgbClr val="251BF7"/>
                </a:solidFill>
              </a:rPr>
              <a:t>多家监管</a:t>
            </a:r>
            <a:r>
              <a:rPr lang="zh-CN" altLang="zh-CN" sz="2800" dirty="0"/>
              <a:t>机构共同负责。</a:t>
            </a:r>
            <a:endParaRPr lang="zh-CN" altLang="zh-CN" sz="2800" dirty="0"/>
          </a:p>
          <a:p>
            <a:pPr marL="0" indent="0">
              <a:buNone/>
            </a:pPr>
            <a:endParaRPr lang="zh-CN" altLang="zh-CN"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第二节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七</a:t>
            </a:r>
            <a:r>
              <a:rPr lang="zh-CN" altLang="zh-CN" sz="2800" b="1" dirty="0" smtClean="0"/>
              <a:t>）</a:t>
            </a:r>
            <a:r>
              <a:rPr lang="zh-CN" altLang="en-US" sz="2800" b="1" dirty="0"/>
              <a:t>对可能引致</a:t>
            </a:r>
            <a:r>
              <a:rPr lang="zh-CN" altLang="en-US" sz="2800" b="1" u="sng" dirty="0">
                <a:solidFill>
                  <a:srgbClr val="251BF7"/>
                </a:solidFill>
              </a:rPr>
              <a:t>系统性风险的大型金融机构</a:t>
            </a:r>
            <a:r>
              <a:rPr lang="zh-CN" altLang="en-US" sz="2800" b="1" dirty="0"/>
              <a:t>的指标确定和</a:t>
            </a:r>
            <a:r>
              <a:rPr lang="zh-CN" altLang="en-US" sz="2800" b="1" dirty="0" smtClean="0"/>
              <a:t>监管</a:t>
            </a:r>
            <a:endParaRPr lang="en-US" altLang="zh-CN" sz="2800" b="1" dirty="0" smtClean="0"/>
          </a:p>
          <a:p>
            <a:pPr marL="0" indent="0">
              <a:buNone/>
            </a:pPr>
            <a:r>
              <a:rPr lang="en-US" altLang="zh-CN" sz="2800" dirty="0" smtClean="0"/>
              <a:t>    </a:t>
            </a:r>
            <a:r>
              <a:rPr lang="zh-CN" altLang="zh-CN" sz="2800" dirty="0" smtClean="0"/>
              <a:t>巴塞尔委员会</a:t>
            </a:r>
            <a:r>
              <a:rPr lang="zh-CN" altLang="en-US" sz="2800" dirty="0" smtClean="0"/>
              <a:t>认为“</a:t>
            </a:r>
            <a:r>
              <a:rPr lang="zh-CN" altLang="en-US" sz="2800" b="1" dirty="0" smtClean="0"/>
              <a:t>可能</a:t>
            </a:r>
            <a:r>
              <a:rPr lang="zh-CN" altLang="en-US" sz="2800" b="1" dirty="0"/>
              <a:t>引致系统性风险的大型金融</a:t>
            </a:r>
            <a:r>
              <a:rPr lang="zh-CN" altLang="en-US" sz="2800" b="1" dirty="0" smtClean="0"/>
              <a:t>机构”</a:t>
            </a:r>
            <a:r>
              <a:rPr lang="zh-CN" altLang="en-US" sz="2800" dirty="0" smtClean="0"/>
              <a:t>就是指</a:t>
            </a:r>
            <a:r>
              <a:rPr lang="zh-CN" altLang="zh-CN" sz="2800" u="sng" dirty="0" smtClean="0">
                <a:solidFill>
                  <a:srgbClr val="251BF7"/>
                </a:solidFill>
              </a:rPr>
              <a:t>“</a:t>
            </a:r>
            <a:r>
              <a:rPr lang="zh-CN" altLang="zh-CN" sz="2800" b="1" u="sng" dirty="0">
                <a:solidFill>
                  <a:srgbClr val="251BF7"/>
                </a:solidFill>
              </a:rPr>
              <a:t>系统重要性金融机构</a:t>
            </a:r>
            <a:r>
              <a:rPr lang="zh-CN" altLang="zh-CN" sz="2800" u="sng" dirty="0" smtClean="0">
                <a:solidFill>
                  <a:srgbClr val="251BF7"/>
                </a:solidFill>
              </a:rPr>
              <a:t>”</a:t>
            </a:r>
            <a:r>
              <a:rPr lang="zh-CN" altLang="en-US" sz="2800" dirty="0" smtClean="0"/>
              <a:t>，即</a:t>
            </a:r>
            <a:r>
              <a:rPr lang="zh-CN" altLang="zh-CN" sz="2800" dirty="0" smtClean="0"/>
              <a:t>具有</a:t>
            </a:r>
            <a:r>
              <a:rPr lang="zh-CN" altLang="zh-CN" sz="2800" dirty="0"/>
              <a:t>一定规模、市场重要性的全球相互关联程度较高</a:t>
            </a:r>
            <a:r>
              <a:rPr lang="zh-CN" altLang="zh-CN" sz="2800" dirty="0" smtClean="0"/>
              <a:t>的</a:t>
            </a:r>
            <a:r>
              <a:rPr lang="zh-CN" altLang="en-US" sz="2800" dirty="0"/>
              <a:t>金融</a:t>
            </a:r>
            <a:r>
              <a:rPr lang="zh-CN" altLang="zh-CN" sz="2800" dirty="0" smtClean="0"/>
              <a:t>机构。</a:t>
            </a:r>
            <a:endParaRPr lang="en-US" altLang="zh-CN" sz="2800" dirty="0" smtClean="0"/>
          </a:p>
          <a:p>
            <a:pPr marL="0" indent="0">
              <a:buNone/>
            </a:pPr>
            <a:r>
              <a:rPr lang="en-US" altLang="zh-CN" sz="2800" dirty="0" smtClean="0"/>
              <a:t>    </a:t>
            </a:r>
            <a:r>
              <a:rPr lang="zh-CN" altLang="en-US" sz="2800" dirty="0" smtClean="0"/>
              <a:t>兹</a:t>
            </a:r>
            <a:r>
              <a:rPr lang="zh-CN" altLang="en-US" sz="2800" u="sng" dirty="0" smtClean="0">
                <a:solidFill>
                  <a:srgbClr val="251BF7"/>
                </a:solidFill>
              </a:rPr>
              <a:t>根据</a:t>
            </a:r>
            <a:r>
              <a:rPr lang="zh-CN" altLang="zh-CN" sz="2800" u="sng" dirty="0" smtClean="0">
                <a:solidFill>
                  <a:srgbClr val="251BF7"/>
                </a:solidFill>
              </a:rPr>
              <a:t>跨</a:t>
            </a:r>
            <a:r>
              <a:rPr lang="zh-CN" altLang="zh-CN" sz="2800" u="sng" dirty="0">
                <a:solidFill>
                  <a:srgbClr val="251BF7"/>
                </a:solidFill>
              </a:rPr>
              <a:t>境业务量、银行规模、内部相互关联程度、替代服务的缺失、复杂性</a:t>
            </a:r>
            <a:r>
              <a:rPr lang="zh-CN" altLang="zh-CN" sz="2800" u="sng" dirty="0" smtClean="0">
                <a:solidFill>
                  <a:srgbClr val="251BF7"/>
                </a:solidFill>
              </a:rPr>
              <a:t>业务</a:t>
            </a:r>
            <a:r>
              <a:rPr lang="zh-CN" altLang="en-US" sz="2800" u="sng" dirty="0" smtClean="0">
                <a:solidFill>
                  <a:srgbClr val="251BF7"/>
                </a:solidFill>
              </a:rPr>
              <a:t>五个方面测定</a:t>
            </a:r>
            <a:r>
              <a:rPr lang="zh-CN" altLang="en-US" sz="2800" b="1" u="sng" dirty="0" smtClean="0">
                <a:solidFill>
                  <a:srgbClr val="251BF7"/>
                </a:solidFill>
              </a:rPr>
              <a:t>“系统重要性金融机构”</a:t>
            </a:r>
            <a:r>
              <a:rPr lang="zh-CN" altLang="en-US" sz="2800" dirty="0" smtClean="0"/>
              <a:t>：</a:t>
            </a:r>
            <a:endParaRPr lang="zh-CN" altLang="zh-CN"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196752"/>
            <a:ext cx="8856984" cy="5760640"/>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第二节 巴塞尔</a:t>
            </a:r>
            <a:r>
              <a:rPr lang="zh-CN" altLang="en-US" b="1" dirty="0">
                <a:latin typeface="楷体" panose="02010609060101010101" pitchFamily="49" charset="-122"/>
                <a:ea typeface="楷体" panose="02010609060101010101" pitchFamily="49" charset="-122"/>
              </a:rPr>
              <a:t>协议中的风险监管</a:t>
            </a:r>
            <a:r>
              <a:rPr lang="zh-CN" altLang="en-US" b="1" dirty="0" smtClean="0">
                <a:latin typeface="楷体" panose="02010609060101010101" pitchFamily="49" charset="-122"/>
                <a:ea typeface="楷体" panose="02010609060101010101" pitchFamily="49" charset="-122"/>
              </a:rPr>
              <a:t>内容</a:t>
            </a:r>
            <a:endParaRPr lang="en-US" altLang="zh-CN" sz="2800" b="1" dirty="0" smtClean="0"/>
          </a:p>
          <a:p>
            <a:pPr marL="0" indent="0">
              <a:lnSpc>
                <a:spcPct val="150000"/>
              </a:lnSpc>
              <a:buNone/>
            </a:pPr>
            <a:r>
              <a:rPr lang="zh-CN" altLang="en-US" sz="2800" b="1" dirty="0" smtClean="0"/>
              <a:t>三</a:t>
            </a:r>
            <a:r>
              <a:rPr lang="zh-CN" altLang="zh-CN" sz="2800" b="1" dirty="0" smtClean="0"/>
              <a:t>、</a:t>
            </a:r>
            <a:r>
              <a:rPr lang="zh-CN" altLang="zh-CN" sz="2800" dirty="0" smtClean="0"/>
              <a:t> </a:t>
            </a:r>
            <a:r>
              <a:rPr lang="zh-CN" altLang="zh-CN" sz="2800" b="1" dirty="0" smtClean="0"/>
              <a:t>《巴塞尔</a:t>
            </a:r>
            <a:r>
              <a:rPr lang="zh-CN" altLang="zh-CN" sz="2800" b="1" dirty="0"/>
              <a:t>协议</a:t>
            </a:r>
            <a:r>
              <a:rPr lang="en-US" altLang="zh-CN" sz="2800" b="1" dirty="0">
                <a:sym typeface="+mn-ea"/>
              </a:rPr>
              <a:t>Ⅲ</a:t>
            </a:r>
            <a:r>
              <a:rPr lang="zh-CN" altLang="zh-CN" sz="2800" b="1" dirty="0" smtClean="0"/>
              <a:t>》的</a:t>
            </a:r>
            <a:r>
              <a:rPr lang="zh-CN" altLang="en-US" sz="2800" b="1" dirty="0" smtClean="0"/>
              <a:t>内容</a:t>
            </a:r>
            <a:endParaRPr lang="en-US" altLang="zh-CN" sz="2800" dirty="0" smtClean="0"/>
          </a:p>
          <a:p>
            <a:pPr marL="0" indent="0">
              <a:lnSpc>
                <a:spcPct val="150000"/>
              </a:lnSpc>
              <a:buNone/>
            </a:pPr>
            <a:r>
              <a:rPr lang="en-US" altLang="zh-CN" sz="2800" dirty="0"/>
              <a:t> </a:t>
            </a:r>
            <a:r>
              <a:rPr lang="zh-CN" altLang="zh-CN" sz="2800" b="1" dirty="0" smtClean="0"/>
              <a:t>（</a:t>
            </a:r>
            <a:r>
              <a:rPr lang="zh-CN" altLang="en-US" sz="2800" b="1" dirty="0" smtClean="0"/>
              <a:t>七</a:t>
            </a:r>
            <a:r>
              <a:rPr lang="zh-CN" altLang="zh-CN" sz="2800" b="1" dirty="0" smtClean="0"/>
              <a:t>）</a:t>
            </a:r>
            <a:r>
              <a:rPr lang="zh-CN" altLang="en-US" sz="2800" b="1" dirty="0"/>
              <a:t>对可能引致系统性风险的大型金融机构的指标确定和</a:t>
            </a:r>
            <a:r>
              <a:rPr lang="zh-CN" altLang="en-US" sz="2800" b="1" dirty="0" smtClean="0"/>
              <a:t>监管</a:t>
            </a:r>
            <a:endParaRPr lang="en-US" altLang="zh-CN" sz="2800" b="1" dirty="0" smtClean="0"/>
          </a:p>
          <a:p>
            <a:pPr marL="0" indent="0">
              <a:buNone/>
            </a:pPr>
            <a:r>
              <a:rPr lang="zh-CN" altLang="en-US" sz="2800" dirty="0" smtClean="0"/>
              <a:t>首先，计算</a:t>
            </a:r>
            <a:r>
              <a:rPr lang="zh-CN" altLang="en-US" sz="2800" dirty="0"/>
              <a:t>出加权平均值（</a:t>
            </a:r>
            <a:r>
              <a:rPr lang="zh-CN" altLang="zh-CN" sz="2800" dirty="0">
                <a:solidFill>
                  <a:srgbClr val="C00000"/>
                </a:solidFill>
              </a:rPr>
              <a:t>见表</a:t>
            </a:r>
            <a:r>
              <a:rPr lang="en-US" altLang="zh-CN" sz="2800" dirty="0">
                <a:solidFill>
                  <a:srgbClr val="C00000"/>
                </a:solidFill>
              </a:rPr>
              <a:t>10-5</a:t>
            </a:r>
            <a:r>
              <a:rPr lang="zh-CN" altLang="en-US" sz="2800" dirty="0"/>
              <a:t>）</a:t>
            </a:r>
            <a:r>
              <a:rPr lang="zh-CN" altLang="en-US" sz="2800" dirty="0" smtClean="0"/>
              <a:t>；</a:t>
            </a:r>
            <a:endParaRPr lang="en-US" altLang="zh-CN" sz="2800" dirty="0" smtClean="0"/>
          </a:p>
          <a:p>
            <a:pPr marL="0" indent="0">
              <a:buNone/>
            </a:pPr>
            <a:r>
              <a:rPr lang="zh-CN" altLang="en-US" sz="2800" dirty="0" smtClean="0"/>
              <a:t>然后，除</a:t>
            </a:r>
            <a:r>
              <a:rPr lang="zh-CN" altLang="en-US" sz="2800" dirty="0"/>
              <a:t>以</a:t>
            </a:r>
            <a:r>
              <a:rPr lang="zh-CN" altLang="zh-CN" sz="2800" dirty="0"/>
              <a:t>样本中所有银行的加权平均总额</a:t>
            </a:r>
            <a:r>
              <a:rPr lang="zh-CN" altLang="en-US" sz="2800" dirty="0" smtClean="0"/>
              <a:t>；</a:t>
            </a:r>
            <a:endParaRPr lang="en-US" altLang="zh-CN" sz="2800" dirty="0" smtClean="0"/>
          </a:p>
          <a:p>
            <a:pPr marL="0" indent="0">
              <a:buNone/>
            </a:pPr>
            <a:r>
              <a:rPr lang="zh-CN" altLang="en-US" sz="2800" dirty="0"/>
              <a:t>其次</a:t>
            </a:r>
            <a:r>
              <a:rPr lang="zh-CN" altLang="en-US" sz="2800" dirty="0" smtClean="0"/>
              <a:t>，</a:t>
            </a:r>
            <a:r>
              <a:rPr lang="zh-CN" altLang="zh-CN" sz="2800" dirty="0" smtClean="0"/>
              <a:t>乘</a:t>
            </a:r>
            <a:r>
              <a:rPr lang="zh-CN" altLang="zh-CN" sz="2800" dirty="0"/>
              <a:t>以</a:t>
            </a:r>
            <a:r>
              <a:rPr lang="en-US" altLang="zh-CN" sz="2800" dirty="0"/>
              <a:t>10 000</a:t>
            </a:r>
            <a:r>
              <a:rPr lang="zh-CN" altLang="zh-CN" sz="2800" dirty="0"/>
              <a:t>，得</a:t>
            </a:r>
            <a:r>
              <a:rPr lang="zh-CN" altLang="en-US" sz="2800" dirty="0"/>
              <a:t>出“</a:t>
            </a:r>
            <a:r>
              <a:rPr lang="zh-CN" altLang="zh-CN" sz="2800" dirty="0"/>
              <a:t>基点</a:t>
            </a:r>
            <a:r>
              <a:rPr lang="zh-CN" altLang="en-US" sz="2800" dirty="0"/>
              <a:t>”</a:t>
            </a:r>
            <a:r>
              <a:rPr lang="zh-CN" altLang="zh-CN" sz="2800" dirty="0" smtClean="0"/>
              <a:t>得分</a:t>
            </a:r>
            <a:r>
              <a:rPr lang="zh-CN" altLang="en-US" sz="2800" dirty="0" smtClean="0"/>
              <a:t>；</a:t>
            </a:r>
            <a:endParaRPr lang="en-US" altLang="zh-CN" sz="2800" dirty="0" smtClean="0"/>
          </a:p>
          <a:p>
            <a:pPr marL="0" indent="0">
              <a:buNone/>
            </a:pPr>
            <a:r>
              <a:rPr lang="zh-CN" altLang="en-US" sz="2800" dirty="0" smtClean="0"/>
              <a:t>最后，根据</a:t>
            </a:r>
            <a:r>
              <a:rPr lang="zh-CN" altLang="en-US" sz="2800" dirty="0" smtClean="0"/>
              <a:t>“基点”得分所在区间，确定在正常资本充足率基础上的“附加资本”充足率（</a:t>
            </a:r>
            <a:r>
              <a:rPr lang="zh-CN" altLang="en-US" sz="2800" dirty="0" smtClean="0">
                <a:solidFill>
                  <a:srgbClr val="C00000"/>
                </a:solidFill>
              </a:rPr>
              <a:t>见表</a:t>
            </a:r>
            <a:r>
              <a:rPr lang="en-US" altLang="zh-CN" sz="2800" dirty="0" smtClean="0">
                <a:solidFill>
                  <a:srgbClr val="C00000"/>
                </a:solidFill>
              </a:rPr>
              <a:t>10-6</a:t>
            </a:r>
            <a:r>
              <a:rPr lang="zh-CN" altLang="en-US" sz="2800" dirty="0" smtClean="0"/>
              <a:t>）</a:t>
            </a:r>
            <a:r>
              <a:rPr lang="zh-CN" altLang="zh-CN" sz="2800" dirty="0" smtClean="0"/>
              <a:t>。</a:t>
            </a:r>
            <a:endParaRPr lang="zh-CN" altLang="zh-CN" sz="2800" dirty="0"/>
          </a:p>
          <a:p>
            <a:pPr marL="0" indent="0">
              <a:buNone/>
            </a:pPr>
            <a:endParaRPr lang="zh-CN" altLang="zh-CN"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95538" y="1268752"/>
          <a:ext cx="8424934" cy="5184583"/>
        </p:xfrm>
        <a:graphic>
          <a:graphicData uri="http://schemas.openxmlformats.org/drawingml/2006/table">
            <a:tbl>
              <a:tblPr firstRow="1" firstCol="1" bandRow="1">
                <a:tableStyleId>{5C22544A-7EE6-4342-B048-85BDC9FD1C3A}</a:tableStyleId>
              </a:tblPr>
              <a:tblGrid>
                <a:gridCol w="3470658"/>
                <a:gridCol w="3470658"/>
                <a:gridCol w="1483618"/>
              </a:tblGrid>
              <a:tr h="345639">
                <a:tc>
                  <a:txBody>
                    <a:bodyPr/>
                    <a:lstStyle/>
                    <a:p>
                      <a:pPr algn="ctr">
                        <a:spcAft>
                          <a:spcPts val="0"/>
                        </a:spcAft>
                      </a:pPr>
                      <a:r>
                        <a:rPr lang="zh-CN" sz="2000" kern="100" dirty="0">
                          <a:effectLst/>
                        </a:rPr>
                        <a:t>分类及其权重</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具体指标</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权重</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rowSpan="2">
                  <a:txBody>
                    <a:bodyPr/>
                    <a:lstStyle/>
                    <a:p>
                      <a:pPr algn="ctr">
                        <a:spcAft>
                          <a:spcPts val="0"/>
                        </a:spcAft>
                      </a:pPr>
                      <a:r>
                        <a:rPr lang="zh-CN" sz="1800" kern="100" dirty="0">
                          <a:effectLst/>
                        </a:rPr>
                        <a:t>跨境活动（</a:t>
                      </a:r>
                      <a:r>
                        <a:rPr lang="en-US" sz="1800" kern="100" dirty="0">
                          <a:effectLst/>
                        </a:rPr>
                        <a:t>20%</a:t>
                      </a:r>
                      <a:r>
                        <a:rPr lang="zh-CN" sz="1800" kern="1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跨境债权</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vMerge="1">
                  <a:tcPr/>
                </a:tc>
                <a:tc>
                  <a:txBody>
                    <a:bodyPr/>
                    <a:lstStyle/>
                    <a:p>
                      <a:pPr algn="ctr">
                        <a:spcAft>
                          <a:spcPts val="0"/>
                        </a:spcAft>
                      </a:pPr>
                      <a:r>
                        <a:rPr lang="zh-CN" sz="1800" kern="100" dirty="0">
                          <a:effectLst/>
                        </a:rPr>
                        <a:t>跨境负债</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91277">
                <a:tc>
                  <a:txBody>
                    <a:bodyPr/>
                    <a:lstStyle/>
                    <a:p>
                      <a:pPr algn="ctr">
                        <a:spcAft>
                          <a:spcPts val="0"/>
                        </a:spcAft>
                      </a:pPr>
                      <a:r>
                        <a:rPr lang="zh-CN" sz="1800" kern="100">
                          <a:effectLst/>
                        </a:rPr>
                        <a:t>规模（</a:t>
                      </a:r>
                      <a:r>
                        <a:rPr lang="en-US" sz="1800" kern="100">
                          <a:effectLst/>
                        </a:rPr>
                        <a:t>20%</a:t>
                      </a:r>
                      <a:r>
                        <a:rPr lang="zh-CN" sz="1800" kern="100">
                          <a:effectLst/>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在“杠杆率”中所使用的“风险暴露总额”</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rowSpan="3">
                  <a:txBody>
                    <a:bodyPr/>
                    <a:lstStyle/>
                    <a:p>
                      <a:pPr algn="ctr">
                        <a:spcAft>
                          <a:spcPts val="0"/>
                        </a:spcAft>
                      </a:pPr>
                      <a:r>
                        <a:rPr lang="zh-CN" sz="1800" kern="100" dirty="0">
                          <a:effectLst/>
                        </a:rPr>
                        <a:t>相互关联性（</a:t>
                      </a:r>
                      <a:r>
                        <a:rPr lang="en-US" sz="1800" kern="100" dirty="0">
                          <a:effectLst/>
                        </a:rPr>
                        <a:t>20%</a:t>
                      </a:r>
                      <a:r>
                        <a:rPr lang="zh-CN" sz="1800" kern="1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金融体系内的资产</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6.67%</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vMerge="1">
                  <a:tcPr/>
                </a:tc>
                <a:tc>
                  <a:txBody>
                    <a:bodyPr/>
                    <a:lstStyle/>
                    <a:p>
                      <a:pPr algn="ctr">
                        <a:spcAft>
                          <a:spcPts val="0"/>
                        </a:spcAft>
                      </a:pPr>
                      <a:r>
                        <a:rPr lang="zh-CN" sz="1800" kern="100" dirty="0">
                          <a:effectLst/>
                        </a:rPr>
                        <a:t>金融体系内的负债</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6.67%</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vMerge="1">
                  <a:tcPr/>
                </a:tc>
                <a:tc>
                  <a:txBody>
                    <a:bodyPr/>
                    <a:lstStyle/>
                    <a:p>
                      <a:pPr algn="ctr">
                        <a:spcAft>
                          <a:spcPts val="0"/>
                        </a:spcAft>
                      </a:pPr>
                      <a:r>
                        <a:rPr lang="zh-CN" sz="1800" kern="100" dirty="0">
                          <a:effectLst/>
                        </a:rPr>
                        <a:t>证券余额</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6.67%</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rowSpan="3">
                  <a:txBody>
                    <a:bodyPr/>
                    <a:lstStyle/>
                    <a:p>
                      <a:pPr algn="ctr">
                        <a:spcAft>
                          <a:spcPts val="0"/>
                        </a:spcAft>
                      </a:pPr>
                      <a:r>
                        <a:rPr lang="zh-CN" sz="1800" kern="100">
                          <a:effectLst/>
                        </a:rPr>
                        <a:t>可替代性</a:t>
                      </a:r>
                      <a:r>
                        <a:rPr lang="en-US" sz="1800" kern="100">
                          <a:effectLst/>
                        </a:rPr>
                        <a:t>/</a:t>
                      </a:r>
                      <a:r>
                        <a:rPr lang="zh-CN" sz="1800" kern="100">
                          <a:effectLst/>
                        </a:rPr>
                        <a:t>金融机构基础设施</a:t>
                      </a:r>
                      <a:endParaRPr lang="zh-CN" sz="1800" kern="100">
                        <a:effectLst/>
                      </a:endParaRPr>
                    </a:p>
                    <a:p>
                      <a:pPr algn="ctr">
                        <a:spcAft>
                          <a:spcPts val="0"/>
                        </a:spcAft>
                      </a:pPr>
                      <a:r>
                        <a:rPr lang="zh-CN" sz="1800" kern="100">
                          <a:effectLst/>
                        </a:rPr>
                        <a:t>（</a:t>
                      </a:r>
                      <a:r>
                        <a:rPr lang="en-US" sz="1800" kern="100">
                          <a:effectLst/>
                        </a:rPr>
                        <a:t>20%</a:t>
                      </a:r>
                      <a:r>
                        <a:rPr lang="zh-CN" sz="1800" kern="100">
                          <a:effectLst/>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受托资产</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6.67%</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vMerge="1">
                  <a:tcPr/>
                </a:tc>
                <a:tc>
                  <a:txBody>
                    <a:bodyPr/>
                    <a:lstStyle/>
                    <a:p>
                      <a:pPr algn="ctr">
                        <a:spcAft>
                          <a:spcPts val="0"/>
                        </a:spcAft>
                      </a:pPr>
                      <a:r>
                        <a:rPr lang="zh-CN" sz="1800" kern="100" dirty="0">
                          <a:effectLst/>
                        </a:rPr>
                        <a:t>支付业务</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6.67%</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691277">
                <a:tc vMerge="1">
                  <a:tcPr/>
                </a:tc>
                <a:tc>
                  <a:txBody>
                    <a:bodyPr/>
                    <a:lstStyle/>
                    <a:p>
                      <a:pPr algn="ctr">
                        <a:spcAft>
                          <a:spcPts val="0"/>
                        </a:spcAft>
                      </a:pPr>
                      <a:r>
                        <a:rPr lang="zh-CN" sz="1800" kern="100">
                          <a:effectLst/>
                        </a:rPr>
                        <a:t>在债券和股票市场上的承销量</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6.67%</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rowSpan="3">
                  <a:txBody>
                    <a:bodyPr/>
                    <a:lstStyle/>
                    <a:p>
                      <a:pPr algn="ctr">
                        <a:spcAft>
                          <a:spcPts val="0"/>
                        </a:spcAft>
                      </a:pPr>
                      <a:r>
                        <a:rPr lang="zh-CN" sz="1800" kern="100">
                          <a:effectLst/>
                        </a:rPr>
                        <a:t>复杂性（</a:t>
                      </a:r>
                      <a:r>
                        <a:rPr lang="en-US" sz="1800" kern="100">
                          <a:effectLst/>
                        </a:rPr>
                        <a:t>20%</a:t>
                      </a:r>
                      <a:r>
                        <a:rPr lang="zh-CN" sz="1800" kern="100">
                          <a:effectLst/>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场外衍生品名义价值</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6.67%</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vMerge="1">
                  <a:tcPr/>
                </a:tc>
                <a:tc>
                  <a:txBody>
                    <a:bodyPr/>
                    <a:lstStyle/>
                    <a:p>
                      <a:pPr algn="ctr">
                        <a:spcAft>
                          <a:spcPts val="0"/>
                        </a:spcAft>
                      </a:pPr>
                      <a:r>
                        <a:rPr lang="zh-CN" sz="1800" kern="100">
                          <a:effectLst/>
                        </a:rPr>
                        <a:t>第三级资产</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6.67%</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345639">
                <a:tc vMerge="1">
                  <a:tcPr/>
                </a:tc>
                <a:tc>
                  <a:txBody>
                    <a:bodyPr/>
                    <a:lstStyle/>
                    <a:p>
                      <a:pPr algn="ctr">
                        <a:spcAft>
                          <a:spcPts val="0"/>
                        </a:spcAft>
                      </a:pPr>
                      <a:r>
                        <a:rPr lang="zh-CN" sz="1800" kern="100" dirty="0">
                          <a:effectLst/>
                        </a:rPr>
                        <a:t>交易中和可供出售的证券</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6.67%</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5" name="Rectangle 1"/>
          <p:cNvSpPr>
            <a:spLocks noChangeArrowheads="1"/>
          </p:cNvSpPr>
          <p:nvPr/>
        </p:nvSpPr>
        <p:spPr bwMode="auto">
          <a:xfrm>
            <a:off x="251520" y="620688"/>
            <a:ext cx="8712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表</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10-5 </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基于指标的某个全球系统重要性银行的权重测定方式</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39552" y="1412773"/>
          <a:ext cx="8280920" cy="4248474"/>
        </p:xfrm>
        <a:graphic>
          <a:graphicData uri="http://schemas.openxmlformats.org/drawingml/2006/table">
            <a:tbl>
              <a:tblPr firstRow="1" firstCol="1" bandRow="1">
                <a:tableStyleId>{5C22544A-7EE6-4342-B048-85BDC9FD1C3A}</a:tableStyleId>
              </a:tblPr>
              <a:tblGrid>
                <a:gridCol w="2474142"/>
                <a:gridCol w="2854450"/>
                <a:gridCol w="2952328"/>
              </a:tblGrid>
              <a:tr h="708079">
                <a:tc>
                  <a:txBody>
                    <a:bodyPr/>
                    <a:lstStyle/>
                    <a:p>
                      <a:pPr algn="ctr">
                        <a:spcAft>
                          <a:spcPts val="0"/>
                        </a:spcAft>
                      </a:pPr>
                      <a:r>
                        <a:rPr lang="zh-CN" sz="2000" kern="100" dirty="0">
                          <a:effectLst/>
                        </a:rPr>
                        <a:t>分组</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分数区间（基点，</a:t>
                      </a:r>
                      <a:r>
                        <a:rPr lang="en-US" sz="2000" kern="100" dirty="0">
                          <a:effectLst/>
                        </a:rPr>
                        <a:t>bps</a:t>
                      </a:r>
                      <a:r>
                        <a:rPr lang="zh-CN" sz="2000" kern="100" dirty="0">
                          <a:effectLst/>
                        </a:rPr>
                        <a:t>）</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更高的损失</a:t>
                      </a:r>
                      <a:r>
                        <a:rPr lang="zh-CN" sz="2000" kern="100" dirty="0" smtClean="0">
                          <a:effectLst/>
                        </a:rPr>
                        <a:t>吸收</a:t>
                      </a:r>
                      <a:r>
                        <a:rPr lang="zh-CN" altLang="en-US" sz="2000" kern="100" dirty="0" smtClean="0">
                          <a:effectLst/>
                        </a:rPr>
                        <a:t>资本</a:t>
                      </a:r>
                      <a:r>
                        <a:rPr lang="zh-CN" sz="2000" kern="100" dirty="0" smtClean="0">
                          <a:effectLst/>
                        </a:rPr>
                        <a:t>要求</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708079">
                <a:tc>
                  <a:txBody>
                    <a:bodyPr/>
                    <a:lstStyle/>
                    <a:p>
                      <a:pPr algn="ctr">
                        <a:spcAft>
                          <a:spcPts val="0"/>
                        </a:spcAft>
                      </a:pPr>
                      <a:r>
                        <a:rPr lang="zh-CN" sz="1800" kern="100">
                          <a:effectLst/>
                        </a:rPr>
                        <a:t>第</a:t>
                      </a:r>
                      <a:r>
                        <a:rPr lang="en-US" sz="1800" kern="100">
                          <a:effectLst/>
                        </a:rPr>
                        <a:t>5</a:t>
                      </a:r>
                      <a:r>
                        <a:rPr lang="zh-CN" sz="1800" kern="100">
                          <a:effectLst/>
                        </a:rPr>
                        <a:t>组</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smtClean="0">
                          <a:effectLst/>
                        </a:rPr>
                        <a:t>530 ~ 629</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solidFill>
                            <a:srgbClr val="251BF7"/>
                          </a:solidFill>
                          <a:effectLst/>
                        </a:rPr>
                        <a:t>3.5%</a:t>
                      </a:r>
                      <a:endParaRPr lang="zh-CN" sz="1800" kern="100" dirty="0">
                        <a:solidFill>
                          <a:srgbClr val="251BF7"/>
                        </a:solidFill>
                        <a:effectLst/>
                        <a:latin typeface="Calibri" panose="020F0502020204030204"/>
                        <a:ea typeface="宋体" panose="02010600030101010101" pitchFamily="2" charset="-122"/>
                        <a:cs typeface="Times New Roman" panose="02020603050405020304"/>
                      </a:endParaRPr>
                    </a:p>
                  </a:txBody>
                  <a:tcPr marL="68580" marR="68580" marT="0" marB="0" anchor="ctr"/>
                </a:tc>
              </a:tr>
              <a:tr h="708079">
                <a:tc>
                  <a:txBody>
                    <a:bodyPr/>
                    <a:lstStyle/>
                    <a:p>
                      <a:pPr algn="ctr">
                        <a:spcAft>
                          <a:spcPts val="0"/>
                        </a:spcAft>
                      </a:pPr>
                      <a:r>
                        <a:rPr lang="zh-CN" sz="1800" kern="100">
                          <a:effectLst/>
                        </a:rPr>
                        <a:t>第</a:t>
                      </a:r>
                      <a:r>
                        <a:rPr lang="en-US" sz="1800" kern="100">
                          <a:effectLst/>
                        </a:rPr>
                        <a:t>4</a:t>
                      </a:r>
                      <a:r>
                        <a:rPr lang="zh-CN" sz="1800" kern="100">
                          <a:effectLst/>
                        </a:rPr>
                        <a:t>组</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smtClean="0">
                          <a:effectLst/>
                        </a:rPr>
                        <a:t>430 ~ 529</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solidFill>
                            <a:srgbClr val="251BF7"/>
                          </a:solidFill>
                          <a:effectLst/>
                        </a:rPr>
                        <a:t>2.5%</a:t>
                      </a:r>
                      <a:endParaRPr lang="zh-CN" sz="1800" kern="100" dirty="0">
                        <a:solidFill>
                          <a:srgbClr val="251BF7"/>
                        </a:solidFill>
                        <a:effectLst/>
                        <a:latin typeface="Calibri" panose="020F0502020204030204"/>
                        <a:ea typeface="宋体" panose="02010600030101010101" pitchFamily="2" charset="-122"/>
                        <a:cs typeface="Times New Roman" panose="02020603050405020304"/>
                      </a:endParaRPr>
                    </a:p>
                  </a:txBody>
                  <a:tcPr marL="68580" marR="68580" marT="0" marB="0" anchor="ctr"/>
                </a:tc>
              </a:tr>
              <a:tr h="708079">
                <a:tc>
                  <a:txBody>
                    <a:bodyPr/>
                    <a:lstStyle/>
                    <a:p>
                      <a:pPr algn="ctr">
                        <a:spcAft>
                          <a:spcPts val="0"/>
                        </a:spcAft>
                      </a:pPr>
                      <a:r>
                        <a:rPr lang="zh-CN" sz="1800" kern="100">
                          <a:effectLst/>
                        </a:rPr>
                        <a:t>第</a:t>
                      </a:r>
                      <a:r>
                        <a:rPr lang="en-US" sz="1800" kern="100">
                          <a:effectLst/>
                        </a:rPr>
                        <a:t>3</a:t>
                      </a:r>
                      <a:r>
                        <a:rPr lang="zh-CN" sz="1800" kern="100">
                          <a:effectLst/>
                        </a:rPr>
                        <a:t>组</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smtClean="0">
                          <a:effectLst/>
                        </a:rPr>
                        <a:t>330 ~ 429</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solidFill>
                            <a:srgbClr val="251BF7"/>
                          </a:solidFill>
                          <a:effectLst/>
                        </a:rPr>
                        <a:t>2.0%</a:t>
                      </a:r>
                      <a:endParaRPr lang="zh-CN" sz="1800" kern="100" dirty="0">
                        <a:solidFill>
                          <a:srgbClr val="251BF7"/>
                        </a:solidFill>
                        <a:effectLst/>
                        <a:latin typeface="Calibri" panose="020F0502020204030204"/>
                        <a:ea typeface="宋体" panose="02010600030101010101" pitchFamily="2" charset="-122"/>
                        <a:cs typeface="Times New Roman" panose="02020603050405020304"/>
                      </a:endParaRPr>
                    </a:p>
                  </a:txBody>
                  <a:tcPr marL="68580" marR="68580" marT="0" marB="0" anchor="ctr"/>
                </a:tc>
              </a:tr>
              <a:tr h="708079">
                <a:tc>
                  <a:txBody>
                    <a:bodyPr/>
                    <a:lstStyle/>
                    <a:p>
                      <a:pPr algn="ctr">
                        <a:spcAft>
                          <a:spcPts val="0"/>
                        </a:spcAft>
                      </a:pPr>
                      <a:r>
                        <a:rPr lang="zh-CN" sz="1800" kern="100">
                          <a:effectLst/>
                        </a:rPr>
                        <a:t>第</a:t>
                      </a:r>
                      <a:r>
                        <a:rPr lang="en-US" sz="1800" kern="100">
                          <a:effectLst/>
                        </a:rPr>
                        <a:t>2</a:t>
                      </a:r>
                      <a:r>
                        <a:rPr lang="zh-CN" sz="1800" kern="100">
                          <a:effectLst/>
                        </a:rPr>
                        <a:t>组</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smtClean="0">
                          <a:effectLst/>
                        </a:rPr>
                        <a:t>230 ~ 329</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solidFill>
                            <a:srgbClr val="251BF7"/>
                          </a:solidFill>
                          <a:effectLst/>
                        </a:rPr>
                        <a:t>1.5%</a:t>
                      </a:r>
                      <a:endParaRPr lang="zh-CN" sz="1800" kern="100" dirty="0">
                        <a:solidFill>
                          <a:srgbClr val="251BF7"/>
                        </a:solidFill>
                        <a:effectLst/>
                        <a:latin typeface="Calibri" panose="020F0502020204030204"/>
                        <a:ea typeface="宋体" panose="02010600030101010101" pitchFamily="2" charset="-122"/>
                        <a:cs typeface="Times New Roman" panose="02020603050405020304"/>
                      </a:endParaRPr>
                    </a:p>
                  </a:txBody>
                  <a:tcPr marL="68580" marR="68580" marT="0" marB="0" anchor="ctr"/>
                </a:tc>
              </a:tr>
              <a:tr h="708079">
                <a:tc>
                  <a:txBody>
                    <a:bodyPr/>
                    <a:lstStyle/>
                    <a:p>
                      <a:pPr algn="ctr">
                        <a:spcAft>
                          <a:spcPts val="0"/>
                        </a:spcAft>
                      </a:pPr>
                      <a:r>
                        <a:rPr lang="zh-CN" sz="1800" kern="100">
                          <a:effectLst/>
                        </a:rPr>
                        <a:t>第</a:t>
                      </a:r>
                      <a:r>
                        <a:rPr lang="en-US" sz="1800" kern="100">
                          <a:effectLst/>
                        </a:rPr>
                        <a:t>1</a:t>
                      </a:r>
                      <a:r>
                        <a:rPr lang="zh-CN" sz="1800" kern="100">
                          <a:effectLst/>
                        </a:rPr>
                        <a:t>组</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smtClean="0">
                          <a:effectLst/>
                        </a:rPr>
                        <a:t>130 ~ 229</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solidFill>
                            <a:srgbClr val="251BF7"/>
                          </a:solidFill>
                          <a:effectLst/>
                        </a:rPr>
                        <a:t>1%</a:t>
                      </a:r>
                      <a:endParaRPr lang="zh-CN" sz="1800" kern="100" dirty="0">
                        <a:solidFill>
                          <a:srgbClr val="251BF7"/>
                        </a:solidFill>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5" name="Rectangle 1"/>
          <p:cNvSpPr>
            <a:spLocks noChangeArrowheads="1"/>
          </p:cNvSpPr>
          <p:nvPr/>
        </p:nvSpPr>
        <p:spPr bwMode="auto">
          <a:xfrm>
            <a:off x="251520" y="721296"/>
            <a:ext cx="8712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表</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10-6 </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基于指标的某个全球系统重要性银行的分数测定方式</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616624"/>
          </a:xfrm>
        </p:spPr>
        <p:txBody>
          <a:bodyPr>
            <a:normAutofit/>
          </a:bodyPr>
          <a:lstStyle/>
          <a:p>
            <a:pPr marL="0" indent="0" algn="ctr">
              <a:buNone/>
            </a:pPr>
            <a:r>
              <a:rPr lang="zh-CN" altLang="en-US" b="1" dirty="0">
                <a:solidFill>
                  <a:srgbClr val="FF0000"/>
                </a:solidFill>
                <a:latin typeface="楷体" panose="02010609060101010101" pitchFamily="49" charset="-122"/>
                <a:ea typeface="楷体" panose="02010609060101010101" pitchFamily="49" charset="-122"/>
              </a:rPr>
              <a:t>第三</a:t>
            </a:r>
            <a:r>
              <a:rPr lang="zh-CN" altLang="en-US" b="1" dirty="0" smtClean="0">
                <a:solidFill>
                  <a:srgbClr val="FF0000"/>
                </a:solidFill>
                <a:latin typeface="楷体" panose="02010609060101010101" pitchFamily="49" charset="-122"/>
                <a:ea typeface="楷体" panose="02010609060101010101" pitchFamily="49" charset="-122"/>
              </a:rPr>
              <a:t>节 中国</a:t>
            </a:r>
            <a:r>
              <a:rPr lang="zh-CN" altLang="en-US" b="1" dirty="0">
                <a:solidFill>
                  <a:srgbClr val="FF0000"/>
                </a:solidFill>
                <a:latin typeface="楷体" panose="02010609060101010101" pitchFamily="49" charset="-122"/>
                <a:ea typeface="楷体" panose="02010609060101010101" pitchFamily="49" charset="-122"/>
              </a:rPr>
              <a:t>对新巴塞尔协议的</a:t>
            </a:r>
            <a:r>
              <a:rPr lang="zh-CN" altLang="en-US" b="1" dirty="0" smtClean="0">
                <a:solidFill>
                  <a:srgbClr val="FF0000"/>
                </a:solidFill>
                <a:latin typeface="楷体" panose="02010609060101010101" pitchFamily="49" charset="-122"/>
                <a:ea typeface="楷体" panose="02010609060101010101" pitchFamily="49" charset="-122"/>
              </a:rPr>
              <a:t>实施</a:t>
            </a:r>
            <a:endParaRPr lang="en-US" altLang="zh-CN" b="1" dirty="0" smtClean="0">
              <a:solidFill>
                <a:srgbClr val="FF0000"/>
              </a:solidFill>
              <a:latin typeface="楷体" panose="02010609060101010101" pitchFamily="49" charset="-122"/>
              <a:ea typeface="楷体" panose="02010609060101010101" pitchFamily="49" charset="-122"/>
            </a:endParaRPr>
          </a:p>
          <a:p>
            <a:pPr marL="0" indent="0">
              <a:buNone/>
            </a:pPr>
            <a:endParaRPr lang="en-US" altLang="zh-CN" sz="2800" b="1" dirty="0" smtClean="0"/>
          </a:p>
          <a:p>
            <a:pPr marL="0" indent="0">
              <a:buNone/>
            </a:pPr>
            <a:r>
              <a:rPr lang="zh-CN" altLang="zh-CN" sz="2800" b="1" dirty="0" smtClean="0"/>
              <a:t>一</a:t>
            </a:r>
            <a:r>
              <a:rPr lang="zh-CN" altLang="zh-CN" sz="2800" b="1" dirty="0"/>
              <a:t>、组织保障与工作部署</a:t>
            </a:r>
            <a:endParaRPr lang="en-US" altLang="zh-CN" sz="2800" b="1" dirty="0" smtClean="0"/>
          </a:p>
          <a:p>
            <a:pPr marL="0" indent="0">
              <a:buNone/>
            </a:pPr>
            <a:r>
              <a:rPr lang="en-US" altLang="zh-CN" sz="2800" dirty="0"/>
              <a:t> </a:t>
            </a:r>
            <a:r>
              <a:rPr lang="en-US" altLang="zh-CN" sz="2800" dirty="0" smtClean="0"/>
              <a:t>   2009</a:t>
            </a:r>
            <a:r>
              <a:rPr lang="zh-CN" altLang="zh-CN" sz="2800" dirty="0"/>
              <a:t>年，中国正式加入巴塞尔委员会</a:t>
            </a:r>
            <a:r>
              <a:rPr lang="zh-CN" altLang="zh-CN" sz="2800" dirty="0" smtClean="0"/>
              <a:t>。</a:t>
            </a:r>
            <a:r>
              <a:rPr lang="en-US" altLang="zh-CN" sz="2800" dirty="0" smtClean="0"/>
              <a:t>2011</a:t>
            </a:r>
            <a:r>
              <a:rPr lang="zh-CN" altLang="zh-CN" sz="2800" dirty="0"/>
              <a:t>年</a:t>
            </a:r>
            <a:r>
              <a:rPr lang="en-US" altLang="zh-CN" sz="2800" dirty="0"/>
              <a:t>4</a:t>
            </a:r>
            <a:r>
              <a:rPr lang="zh-CN" altLang="zh-CN" sz="2800" dirty="0"/>
              <a:t>月</a:t>
            </a:r>
            <a:r>
              <a:rPr lang="en-US" altLang="zh-CN" sz="2800" dirty="0"/>
              <a:t>27</a:t>
            </a:r>
            <a:r>
              <a:rPr lang="zh-CN" altLang="zh-CN" sz="2800" dirty="0"/>
              <a:t>日，为推动中国银行业实施国际新监管标准，中国银行业监督管理委员会发布</a:t>
            </a:r>
            <a:r>
              <a:rPr lang="zh-CN" altLang="zh-CN" sz="2800" b="1" dirty="0"/>
              <a:t>《中国银行业实施新监管标准指导意见》</a:t>
            </a:r>
            <a:r>
              <a:rPr lang="zh-CN" altLang="zh-CN" sz="2800" dirty="0"/>
              <a:t>，提高了</a:t>
            </a:r>
            <a:r>
              <a:rPr lang="zh-CN" altLang="zh-CN" sz="2800" u="sng" dirty="0">
                <a:solidFill>
                  <a:srgbClr val="251BF7"/>
                </a:solidFill>
              </a:rPr>
              <a:t>资本充足率、杠杆率、流动性、贷款损失准备</a:t>
            </a:r>
            <a:r>
              <a:rPr lang="zh-CN" altLang="zh-CN" sz="2800" dirty="0"/>
              <a:t>等监管标准，同时适当提高</a:t>
            </a:r>
            <a:r>
              <a:rPr lang="zh-CN" altLang="zh-CN" sz="2800" dirty="0" smtClean="0"/>
              <a:t>了</a:t>
            </a:r>
            <a:r>
              <a:rPr lang="zh-CN" altLang="en-US" sz="2800" u="sng" dirty="0" smtClean="0">
                <a:solidFill>
                  <a:srgbClr val="251BF7"/>
                </a:solidFill>
              </a:rPr>
              <a:t>“</a:t>
            </a:r>
            <a:r>
              <a:rPr lang="zh-CN" altLang="zh-CN" sz="2800" u="sng" dirty="0" smtClean="0">
                <a:solidFill>
                  <a:srgbClr val="251BF7"/>
                </a:solidFill>
              </a:rPr>
              <a:t>系统重要性银行</a:t>
            </a:r>
            <a:r>
              <a:rPr lang="zh-CN" altLang="en-US" sz="2800" u="sng" dirty="0" smtClean="0">
                <a:solidFill>
                  <a:srgbClr val="251BF7"/>
                </a:solidFill>
              </a:rPr>
              <a:t>”的</a:t>
            </a:r>
            <a:r>
              <a:rPr lang="zh-CN" altLang="zh-CN" sz="2800" u="sng" dirty="0" smtClean="0">
                <a:solidFill>
                  <a:srgbClr val="251BF7"/>
                </a:solidFill>
              </a:rPr>
              <a:t>监管</a:t>
            </a:r>
            <a:r>
              <a:rPr lang="zh-CN" altLang="zh-CN" sz="2800" u="sng" dirty="0">
                <a:solidFill>
                  <a:srgbClr val="251BF7"/>
                </a:solidFill>
              </a:rPr>
              <a:t>标准</a:t>
            </a:r>
            <a:r>
              <a:rPr lang="zh-CN" altLang="zh-CN" sz="2800" dirty="0"/>
              <a:t>，旨在加强</a:t>
            </a:r>
            <a:r>
              <a:rPr lang="zh-CN" altLang="zh-CN" sz="2800" b="1" dirty="0">
                <a:solidFill>
                  <a:srgbClr val="251BF7"/>
                </a:solidFill>
              </a:rPr>
              <a:t>宏观</a:t>
            </a:r>
            <a:r>
              <a:rPr lang="zh-CN" altLang="zh-CN" sz="2800" b="1" dirty="0" smtClean="0">
                <a:solidFill>
                  <a:srgbClr val="251BF7"/>
                </a:solidFill>
              </a:rPr>
              <a:t>审慎</a:t>
            </a:r>
            <a:r>
              <a:rPr lang="zh-CN" altLang="zh-CN" sz="2800" dirty="0" smtClean="0">
                <a:solidFill>
                  <a:srgbClr val="251BF7"/>
                </a:solidFill>
              </a:rPr>
              <a:t>和</a:t>
            </a:r>
            <a:r>
              <a:rPr lang="zh-CN" altLang="zh-CN" sz="2800" b="1" dirty="0">
                <a:solidFill>
                  <a:srgbClr val="251BF7"/>
                </a:solidFill>
              </a:rPr>
              <a:t>微观审慎监管</a:t>
            </a:r>
            <a:r>
              <a:rPr lang="zh-CN" altLang="zh-CN" sz="2800" dirty="0"/>
              <a:t>，增强银行业金融机构抵御面临的</a:t>
            </a:r>
            <a:r>
              <a:rPr lang="zh-CN" altLang="zh-CN" sz="2800" u="sng" dirty="0" smtClean="0">
                <a:solidFill>
                  <a:srgbClr val="251BF7"/>
                </a:solidFill>
              </a:rPr>
              <a:t>单</a:t>
            </a:r>
            <a:r>
              <a:rPr lang="zh-CN" altLang="en-US" sz="2800" u="sng" dirty="0" smtClean="0">
                <a:solidFill>
                  <a:srgbClr val="251BF7"/>
                </a:solidFill>
              </a:rPr>
              <a:t>个</a:t>
            </a:r>
            <a:r>
              <a:rPr lang="zh-CN" altLang="zh-CN" sz="2800" u="sng" dirty="0" smtClean="0">
                <a:solidFill>
                  <a:srgbClr val="251BF7"/>
                </a:solidFill>
              </a:rPr>
              <a:t>风险</a:t>
            </a:r>
            <a:r>
              <a:rPr lang="zh-CN" altLang="zh-CN" sz="2800" dirty="0"/>
              <a:t>和</a:t>
            </a:r>
            <a:r>
              <a:rPr lang="zh-CN" altLang="zh-CN" sz="2800" u="sng" dirty="0">
                <a:solidFill>
                  <a:srgbClr val="251BF7"/>
                </a:solidFill>
              </a:rPr>
              <a:t>系统性风险</a:t>
            </a:r>
            <a:r>
              <a:rPr lang="zh-CN" altLang="zh-CN" sz="2800" dirty="0"/>
              <a:t>的</a:t>
            </a:r>
            <a:r>
              <a:rPr lang="zh-CN" altLang="zh-CN" sz="2800" dirty="0" smtClean="0"/>
              <a:t>能力</a:t>
            </a:r>
            <a:r>
              <a:rPr lang="zh-CN" altLang="en-US" sz="2800" dirty="0" smtClean="0"/>
              <a:t>。</a:t>
            </a:r>
            <a:endParaRPr lang="zh-CN" altLang="zh-CN" sz="2800" dirty="0"/>
          </a:p>
          <a:p>
            <a:pPr marL="0" indent="0">
              <a:buNone/>
            </a:pPr>
            <a:endParaRPr lang="en-US" altLang="zh-CN" sz="2800" b="1"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616624"/>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第三</a:t>
            </a:r>
            <a:r>
              <a:rPr lang="zh-CN" altLang="en-US" b="1" dirty="0" smtClean="0">
                <a:latin typeface="楷体" panose="02010609060101010101" pitchFamily="49" charset="-122"/>
                <a:ea typeface="楷体" panose="02010609060101010101" pitchFamily="49" charset="-122"/>
              </a:rPr>
              <a:t>节 中国</a:t>
            </a:r>
            <a:r>
              <a:rPr lang="zh-CN" altLang="en-US" b="1" dirty="0">
                <a:latin typeface="楷体" panose="02010609060101010101" pitchFamily="49" charset="-122"/>
                <a:ea typeface="楷体" panose="02010609060101010101" pitchFamily="49" charset="-122"/>
              </a:rPr>
              <a:t>对新巴塞尔协议的</a:t>
            </a:r>
            <a:r>
              <a:rPr lang="zh-CN" altLang="en-US" b="1" dirty="0" smtClean="0">
                <a:latin typeface="楷体" panose="02010609060101010101" pitchFamily="49" charset="-122"/>
                <a:ea typeface="楷体" panose="02010609060101010101" pitchFamily="49" charset="-122"/>
              </a:rPr>
              <a:t>实施</a:t>
            </a:r>
            <a:endParaRPr lang="en-US" altLang="zh-CN" b="1" dirty="0" smtClean="0">
              <a:latin typeface="楷体" panose="02010609060101010101" pitchFamily="49" charset="-122"/>
              <a:ea typeface="楷体" panose="02010609060101010101" pitchFamily="49" charset="-122"/>
            </a:endParaRPr>
          </a:p>
          <a:p>
            <a:pPr marL="0" indent="0">
              <a:buNone/>
            </a:pPr>
            <a:r>
              <a:rPr lang="en-US" altLang="zh-CN" sz="2800" dirty="0" smtClean="0"/>
              <a:t>    </a:t>
            </a:r>
            <a:endParaRPr lang="en-US" altLang="zh-CN" sz="2800" dirty="0" smtClean="0"/>
          </a:p>
          <a:p>
            <a:pPr marL="0" indent="0">
              <a:buNone/>
            </a:pPr>
            <a:r>
              <a:rPr lang="en-US" altLang="zh-CN" sz="2800" dirty="0" smtClean="0"/>
              <a:t>    </a:t>
            </a:r>
            <a:r>
              <a:rPr lang="zh-CN" altLang="zh-CN" sz="2800" dirty="0" smtClean="0"/>
              <a:t>为了</a:t>
            </a:r>
            <a:r>
              <a:rPr lang="zh-CN" altLang="zh-CN" sz="2800" dirty="0"/>
              <a:t>达到甚至超过《巴塞尔协议Ⅲ》的标准，原中国银监会做出如下工作安排：</a:t>
            </a:r>
            <a:endParaRPr lang="zh-CN" altLang="zh-CN" sz="2800" dirty="0"/>
          </a:p>
          <a:p>
            <a:pPr marL="0" indent="0">
              <a:buNone/>
            </a:pPr>
            <a:r>
              <a:rPr lang="en-US" altLang="zh-CN" sz="2800" b="1" dirty="0" smtClean="0"/>
              <a:t>    1</a:t>
            </a:r>
            <a:r>
              <a:rPr lang="zh-CN" altLang="zh-CN" sz="2800" b="1" dirty="0"/>
              <a:t>．加强组织领导</a:t>
            </a:r>
            <a:endParaRPr lang="zh-CN" altLang="zh-CN" sz="2800" dirty="0"/>
          </a:p>
          <a:p>
            <a:pPr marL="0" indent="0">
              <a:buNone/>
            </a:pPr>
            <a:r>
              <a:rPr lang="en-US" altLang="zh-CN" sz="2800" dirty="0" smtClean="0"/>
              <a:t>    </a:t>
            </a:r>
            <a:r>
              <a:rPr lang="zh-CN" altLang="zh-CN" sz="2800" dirty="0" smtClean="0"/>
              <a:t>原</a:t>
            </a:r>
            <a:r>
              <a:rPr lang="zh-CN" altLang="zh-CN" sz="2800" dirty="0"/>
              <a:t>中国银监会要求银行业金融机构董事会和高级管理层应高度重视新监管标准实施工作</a:t>
            </a:r>
            <a:r>
              <a:rPr lang="zh-CN" altLang="zh-CN" sz="2800" dirty="0" smtClean="0"/>
              <a:t>，成立新</a:t>
            </a:r>
            <a:r>
              <a:rPr lang="zh-CN" altLang="zh-CN" sz="2800" dirty="0"/>
              <a:t>监管标准实施领导</a:t>
            </a:r>
            <a:r>
              <a:rPr lang="zh-CN" altLang="zh-CN" sz="2800" dirty="0" smtClean="0"/>
              <a:t>小组。有关</a:t>
            </a:r>
            <a:r>
              <a:rPr lang="zh-CN" altLang="zh-CN" sz="2800" dirty="0"/>
              <a:t>重大政策的审批，要由董事会</a:t>
            </a:r>
            <a:r>
              <a:rPr lang="zh-CN" altLang="zh-CN" sz="2800" dirty="0" smtClean="0"/>
              <a:t>负责。</a:t>
            </a:r>
            <a:endParaRPr lang="zh-CN" altLang="zh-CN" sz="2800" dirty="0"/>
          </a:p>
          <a:p>
            <a:pPr marL="0" indent="0">
              <a:buNone/>
            </a:pPr>
            <a:r>
              <a:rPr lang="en-US" altLang="zh-CN" sz="2800" b="1" dirty="0" smtClean="0"/>
              <a:t>    2</a:t>
            </a:r>
            <a:r>
              <a:rPr lang="zh-CN" altLang="zh-CN" sz="2800" b="1" dirty="0"/>
              <a:t>．制定配套监管</a:t>
            </a:r>
            <a:r>
              <a:rPr lang="zh-CN" altLang="zh-CN" sz="2800" b="1" dirty="0" smtClean="0"/>
              <a:t>规章</a:t>
            </a:r>
            <a:endParaRPr lang="en-US" altLang="zh-CN" sz="2800" dirty="0"/>
          </a:p>
          <a:p>
            <a:pPr marL="0" indent="0">
              <a:buNone/>
            </a:pPr>
            <a:r>
              <a:rPr lang="en-US" altLang="zh-CN" sz="2800" dirty="0" smtClean="0"/>
              <a:t>    </a:t>
            </a:r>
            <a:r>
              <a:rPr lang="zh-CN" altLang="zh-CN" sz="2800" dirty="0" smtClean="0"/>
              <a:t>为</a:t>
            </a:r>
            <a:r>
              <a:rPr lang="zh-CN" altLang="zh-CN" sz="2800" dirty="0"/>
              <a:t>保证新监管标准如期实施，监管部门修订完善了</a:t>
            </a:r>
            <a:r>
              <a:rPr lang="zh-CN" altLang="zh-CN" sz="2800" dirty="0" smtClean="0"/>
              <a:t>《商业银行资本充足率管理办法》</a:t>
            </a:r>
            <a:r>
              <a:rPr lang="zh-CN" altLang="en-US" sz="2800" dirty="0" smtClean="0"/>
              <a:t>。</a:t>
            </a:r>
            <a:endParaRPr lang="zh-CN" altLang="zh-CN" sz="2800" dirty="0"/>
          </a:p>
          <a:p>
            <a:pPr marL="0" indent="0">
              <a:buNone/>
            </a:pPr>
            <a:endParaRPr lang="en-US" altLang="zh-CN" sz="2800" b="1"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巴塞尔协议的发展</a:t>
            </a:r>
            <a:endParaRPr lang="en-US" altLang="zh-CN" b="1" dirty="0" smtClean="0"/>
          </a:p>
          <a:p>
            <a:pPr marL="0" indent="0">
              <a:buNone/>
            </a:pPr>
            <a:endParaRPr lang="en-US" altLang="zh-CN" sz="2800" b="1" dirty="0" smtClean="0"/>
          </a:p>
          <a:p>
            <a:pPr marL="0" indent="0">
              <a:buNone/>
            </a:pPr>
            <a:r>
              <a:rPr lang="zh-CN" altLang="en-US" sz="2800" b="1" dirty="0" smtClean="0"/>
              <a:t>一、</a:t>
            </a:r>
            <a:r>
              <a:rPr lang="en-US" altLang="zh-CN" sz="2800" b="1" dirty="0"/>
              <a:t>《</a:t>
            </a:r>
            <a:r>
              <a:rPr lang="zh-CN" altLang="en-US" sz="2800" b="1" dirty="0"/>
              <a:t>巴塞尔协议</a:t>
            </a:r>
            <a:r>
              <a:rPr lang="en-US" altLang="zh-CN" sz="2800" b="1" dirty="0"/>
              <a:t>Ⅰ》</a:t>
            </a:r>
            <a:r>
              <a:rPr lang="zh-CN" altLang="en-US" sz="2800" b="1" dirty="0"/>
              <a:t>的形成背景和过程</a:t>
            </a:r>
            <a:endParaRPr lang="en-US" altLang="zh-CN" sz="2800" b="1" dirty="0" smtClean="0"/>
          </a:p>
          <a:p>
            <a:pPr marL="0" indent="0">
              <a:lnSpc>
                <a:spcPts val="3500"/>
              </a:lnSpc>
              <a:buNone/>
            </a:pPr>
            <a:r>
              <a:rPr lang="en-US" altLang="zh-CN" sz="2800" dirty="0" smtClean="0"/>
              <a:t>    20</a:t>
            </a:r>
            <a:r>
              <a:rPr lang="zh-CN" altLang="en-US" sz="2800" dirty="0"/>
              <a:t>世纪</a:t>
            </a:r>
            <a:r>
              <a:rPr lang="en-US" altLang="zh-CN" sz="2800" dirty="0"/>
              <a:t>80</a:t>
            </a:r>
            <a:r>
              <a:rPr lang="zh-CN" altLang="en-US" sz="2800" dirty="0"/>
              <a:t>年代，</a:t>
            </a:r>
            <a:r>
              <a:rPr lang="zh-CN" altLang="en-US" sz="2800" dirty="0">
                <a:solidFill>
                  <a:srgbClr val="251BF7"/>
                </a:solidFill>
              </a:rPr>
              <a:t>源自墨西哥</a:t>
            </a:r>
            <a:r>
              <a:rPr lang="zh-CN" altLang="en-US" sz="2800" dirty="0"/>
              <a:t>的偿债危机很快向巴西、阿根廷、委内瑞拉、印度等国家蔓延，最终酿成了发展中国家严重的</a:t>
            </a:r>
            <a:r>
              <a:rPr lang="zh-CN" altLang="en-US" sz="2800" dirty="0">
                <a:solidFill>
                  <a:srgbClr val="251BF7"/>
                </a:solidFill>
              </a:rPr>
              <a:t>国际债务危机</a:t>
            </a:r>
            <a:r>
              <a:rPr lang="zh-CN" altLang="en-US" sz="2800" dirty="0"/>
              <a:t>，导致发达国家的债权银行出现了严重的资金周转困难，</a:t>
            </a:r>
            <a:r>
              <a:rPr lang="zh-CN" altLang="en-US" sz="2800" dirty="0">
                <a:solidFill>
                  <a:srgbClr val="251BF7"/>
                </a:solidFill>
              </a:rPr>
              <a:t>信用风险</a:t>
            </a:r>
            <a:r>
              <a:rPr lang="zh-CN" altLang="en-US" sz="2800" dirty="0"/>
              <a:t>和</a:t>
            </a:r>
            <a:r>
              <a:rPr lang="zh-CN" altLang="en-US" sz="2800" dirty="0">
                <a:solidFill>
                  <a:srgbClr val="251BF7"/>
                </a:solidFill>
              </a:rPr>
              <a:t>流动性风险</a:t>
            </a:r>
            <a:r>
              <a:rPr lang="zh-CN" altLang="en-US" sz="2800" dirty="0"/>
              <a:t>给国际银行业带来严重损失。于是</a:t>
            </a:r>
            <a:r>
              <a:rPr lang="zh-CN" altLang="en-US" sz="2800" dirty="0" smtClean="0"/>
              <a:t>，</a:t>
            </a:r>
            <a:r>
              <a:rPr lang="en-US" altLang="zh-CN" sz="2800" b="1" dirty="0" smtClean="0">
                <a:solidFill>
                  <a:srgbClr val="251BF7"/>
                </a:solidFill>
              </a:rPr>
              <a:t>1988</a:t>
            </a:r>
            <a:r>
              <a:rPr lang="zh-CN" altLang="en-US" sz="2800" b="1" dirty="0">
                <a:solidFill>
                  <a:srgbClr val="251BF7"/>
                </a:solidFill>
              </a:rPr>
              <a:t>年</a:t>
            </a:r>
            <a:r>
              <a:rPr lang="en-US" altLang="zh-CN" sz="2800" b="1" dirty="0">
                <a:solidFill>
                  <a:srgbClr val="251BF7"/>
                </a:solidFill>
              </a:rPr>
              <a:t>7</a:t>
            </a:r>
            <a:r>
              <a:rPr lang="zh-CN" altLang="en-US" sz="2800" b="1" dirty="0">
                <a:solidFill>
                  <a:srgbClr val="251BF7"/>
                </a:solidFill>
              </a:rPr>
              <a:t>月</a:t>
            </a:r>
            <a:r>
              <a:rPr lang="zh-CN" altLang="en-US" sz="2800" dirty="0" smtClean="0"/>
              <a:t>正式推出了</a:t>
            </a:r>
            <a:r>
              <a:rPr lang="en-US" altLang="zh-CN" sz="2800" u="sng" dirty="0">
                <a:solidFill>
                  <a:srgbClr val="251BF7"/>
                </a:solidFill>
              </a:rPr>
              <a:t>《</a:t>
            </a:r>
            <a:r>
              <a:rPr lang="zh-CN" altLang="en-US" sz="2800" u="sng" dirty="0">
                <a:solidFill>
                  <a:srgbClr val="251BF7"/>
                </a:solidFill>
              </a:rPr>
              <a:t>关于统一国际银行的</a:t>
            </a:r>
            <a:r>
              <a:rPr lang="zh-CN" altLang="en-US" sz="2800" b="1" u="sng" dirty="0">
                <a:solidFill>
                  <a:srgbClr val="251BF7"/>
                </a:solidFill>
              </a:rPr>
              <a:t>资本</a:t>
            </a:r>
            <a:r>
              <a:rPr lang="zh-CN" altLang="en-US" sz="2800" u="sng" dirty="0">
                <a:solidFill>
                  <a:srgbClr val="251BF7"/>
                </a:solidFill>
              </a:rPr>
              <a:t>计算和资本标准的报告</a:t>
            </a:r>
            <a:r>
              <a:rPr lang="en-US" altLang="zh-CN" sz="2800" u="sng" dirty="0" smtClean="0">
                <a:solidFill>
                  <a:srgbClr val="251BF7"/>
                </a:solidFill>
              </a:rPr>
              <a:t>》</a:t>
            </a:r>
            <a:r>
              <a:rPr lang="zh-CN" altLang="en-US" sz="2800" u="sng" dirty="0">
                <a:solidFill>
                  <a:srgbClr val="251BF7"/>
                </a:solidFill>
              </a:rPr>
              <a:t>，</a:t>
            </a:r>
            <a:r>
              <a:rPr lang="zh-CN" altLang="en-US" sz="2800" u="sng" dirty="0" smtClean="0">
                <a:solidFill>
                  <a:srgbClr val="251BF7"/>
                </a:solidFill>
              </a:rPr>
              <a:t>这个报告被称为</a:t>
            </a:r>
            <a:r>
              <a:rPr lang="en-US" altLang="zh-CN" sz="2800" b="1" u="sng" dirty="0" smtClean="0">
                <a:solidFill>
                  <a:srgbClr val="251BF7"/>
                </a:solidFill>
              </a:rPr>
              <a:t>《</a:t>
            </a:r>
            <a:r>
              <a:rPr lang="zh-CN" altLang="en-US" sz="2800" b="1" u="sng" dirty="0">
                <a:solidFill>
                  <a:srgbClr val="251BF7"/>
                </a:solidFill>
              </a:rPr>
              <a:t>巴塞尔协议</a:t>
            </a:r>
            <a:r>
              <a:rPr lang="en-US" altLang="zh-CN" sz="2800" b="1" u="sng" dirty="0">
                <a:solidFill>
                  <a:srgbClr val="251BF7"/>
                </a:solidFill>
              </a:rPr>
              <a:t>Ⅰ》</a:t>
            </a:r>
            <a:r>
              <a:rPr lang="zh-CN" altLang="en-US" sz="2800" dirty="0"/>
              <a:t>。</a:t>
            </a:r>
            <a:endParaRPr lang="zh-CN" altLang="en-US" sz="2800" dirty="0"/>
          </a:p>
          <a:p>
            <a:pPr marL="0" indent="0">
              <a:lnSpc>
                <a:spcPts val="3500"/>
              </a:lnSpc>
              <a:buNone/>
            </a:pPr>
            <a:endParaRPr lang="zh-CN" altLang="en-US"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616624"/>
          </a:xfrm>
        </p:spPr>
        <p:txBody>
          <a:bodyPr>
            <a:normAutofit lnSpcReduction="10000"/>
          </a:bodyPr>
          <a:lstStyle/>
          <a:p>
            <a:pPr marL="0" indent="0" algn="ctr">
              <a:buNone/>
            </a:pPr>
            <a:r>
              <a:rPr lang="zh-CN" altLang="en-US" b="1" dirty="0">
                <a:latin typeface="楷体" panose="02010609060101010101" pitchFamily="49" charset="-122"/>
                <a:ea typeface="楷体" panose="02010609060101010101" pitchFamily="49" charset="-122"/>
              </a:rPr>
              <a:t>第三</a:t>
            </a:r>
            <a:r>
              <a:rPr lang="zh-CN" altLang="en-US" b="1" dirty="0" smtClean="0">
                <a:latin typeface="楷体" panose="02010609060101010101" pitchFamily="49" charset="-122"/>
                <a:ea typeface="楷体" panose="02010609060101010101" pitchFamily="49" charset="-122"/>
              </a:rPr>
              <a:t>节 中国</a:t>
            </a:r>
            <a:r>
              <a:rPr lang="zh-CN" altLang="en-US" b="1" dirty="0">
                <a:latin typeface="楷体" panose="02010609060101010101" pitchFamily="49" charset="-122"/>
                <a:ea typeface="楷体" panose="02010609060101010101" pitchFamily="49" charset="-122"/>
              </a:rPr>
              <a:t>对新巴塞尔协议的</a:t>
            </a:r>
            <a:r>
              <a:rPr lang="zh-CN" altLang="en-US" b="1" dirty="0" smtClean="0">
                <a:latin typeface="楷体" panose="02010609060101010101" pitchFamily="49" charset="-122"/>
                <a:ea typeface="楷体" panose="02010609060101010101" pitchFamily="49" charset="-122"/>
              </a:rPr>
              <a:t>实施</a:t>
            </a:r>
            <a:endParaRPr lang="en-US" altLang="zh-CN" b="1" dirty="0" smtClean="0">
              <a:latin typeface="楷体" panose="02010609060101010101" pitchFamily="49" charset="-122"/>
              <a:ea typeface="楷体" panose="02010609060101010101" pitchFamily="49" charset="-122"/>
            </a:endParaRPr>
          </a:p>
          <a:p>
            <a:pPr marL="0" indent="0">
              <a:buNone/>
            </a:pPr>
            <a:r>
              <a:rPr lang="en-US" altLang="zh-CN" sz="2800" dirty="0" smtClean="0"/>
              <a:t>    </a:t>
            </a:r>
            <a:endParaRPr lang="en-US" altLang="zh-CN" sz="2800" dirty="0" smtClean="0"/>
          </a:p>
          <a:p>
            <a:pPr marL="0" indent="0">
              <a:buNone/>
            </a:pPr>
            <a:r>
              <a:rPr lang="en-US" altLang="zh-CN" sz="2800" dirty="0"/>
              <a:t> </a:t>
            </a:r>
            <a:r>
              <a:rPr lang="en-US" altLang="zh-CN" sz="2800" dirty="0" smtClean="0"/>
              <a:t>   </a:t>
            </a:r>
            <a:r>
              <a:rPr lang="en-US" altLang="zh-CN" sz="2800" b="1" dirty="0" smtClean="0"/>
              <a:t>3</a:t>
            </a:r>
            <a:r>
              <a:rPr lang="zh-CN" altLang="zh-CN" sz="2800" b="1" dirty="0"/>
              <a:t>．制定切实可行的新监管标准实施规划</a:t>
            </a:r>
            <a:endParaRPr lang="zh-CN" altLang="zh-CN" sz="2800" dirty="0"/>
          </a:p>
          <a:p>
            <a:pPr marL="0" indent="0">
              <a:buNone/>
            </a:pPr>
            <a:r>
              <a:rPr lang="en-US" altLang="zh-CN" sz="2800" dirty="0" smtClean="0"/>
              <a:t>    </a:t>
            </a:r>
            <a:r>
              <a:rPr lang="zh-CN" altLang="zh-CN" sz="2800" dirty="0" smtClean="0"/>
              <a:t>原</a:t>
            </a:r>
            <a:r>
              <a:rPr lang="zh-CN" altLang="zh-CN" sz="2800" dirty="0"/>
              <a:t>中国银监会要求银行业金融</a:t>
            </a:r>
            <a:r>
              <a:rPr lang="zh-CN" altLang="zh-CN" sz="2800" dirty="0" smtClean="0"/>
              <a:t>机构</a:t>
            </a:r>
            <a:r>
              <a:rPr lang="zh-CN" altLang="en-US" sz="2800" dirty="0" smtClean="0"/>
              <a:t>制定</a:t>
            </a:r>
            <a:r>
              <a:rPr lang="zh-CN" altLang="zh-CN" sz="2800" dirty="0" smtClean="0"/>
              <a:t>新</a:t>
            </a:r>
            <a:r>
              <a:rPr lang="zh-CN" altLang="zh-CN" sz="2800" dirty="0"/>
              <a:t>监管标准</a:t>
            </a:r>
            <a:r>
              <a:rPr lang="zh-CN" altLang="zh-CN" sz="2800" dirty="0" smtClean="0"/>
              <a:t>实施规划</a:t>
            </a:r>
            <a:r>
              <a:rPr lang="zh-CN" altLang="en-US" sz="2800" dirty="0"/>
              <a:t>。</a:t>
            </a:r>
            <a:r>
              <a:rPr lang="zh-CN" altLang="zh-CN" sz="2800" dirty="0" smtClean="0"/>
              <a:t>该</a:t>
            </a:r>
            <a:r>
              <a:rPr lang="zh-CN" altLang="zh-CN" sz="2800" dirty="0"/>
              <a:t>规划至少包括资产增长计划、资产结构调整方案、盈利能力规划、各类风险的风险加权资产计算方法、资本补充方案、流动性来源、贷款损失准备金补提方案、各类监管指标的达标时间表和阶段性目标</a:t>
            </a:r>
            <a:r>
              <a:rPr lang="zh-CN" altLang="zh-CN" sz="2800" dirty="0" smtClean="0"/>
              <a:t>。</a:t>
            </a:r>
            <a:endParaRPr lang="en-US" altLang="zh-CN" sz="2800" dirty="0" smtClean="0"/>
          </a:p>
          <a:p>
            <a:pPr marL="0" indent="0">
              <a:buNone/>
            </a:pPr>
            <a:r>
              <a:rPr lang="en-US" altLang="zh-CN" sz="2800" b="1" dirty="0" smtClean="0"/>
              <a:t>    4</a:t>
            </a:r>
            <a:r>
              <a:rPr lang="zh-CN" altLang="zh-CN" sz="2800" b="1" dirty="0"/>
              <a:t>．调整发展战略，积极推动业务转型</a:t>
            </a:r>
            <a:endParaRPr lang="zh-CN" altLang="zh-CN" sz="2800" dirty="0"/>
          </a:p>
          <a:p>
            <a:pPr marL="0" indent="0">
              <a:buNone/>
            </a:pPr>
            <a:r>
              <a:rPr lang="en-US" altLang="zh-CN" sz="2800" dirty="0" smtClean="0"/>
              <a:t>    </a:t>
            </a:r>
            <a:r>
              <a:rPr lang="zh-CN" altLang="zh-CN" sz="2800" dirty="0" smtClean="0"/>
              <a:t>原</a:t>
            </a:r>
            <a:r>
              <a:rPr lang="zh-CN" altLang="zh-CN" sz="2800" dirty="0"/>
              <a:t>中国银监会要求银行业金融</a:t>
            </a:r>
            <a:r>
              <a:rPr lang="zh-CN" altLang="zh-CN" sz="2800" dirty="0" smtClean="0"/>
              <a:t>机构</a:t>
            </a:r>
            <a:r>
              <a:rPr lang="zh-CN" altLang="en-US" sz="2800" dirty="0" smtClean="0"/>
              <a:t>：</a:t>
            </a:r>
            <a:r>
              <a:rPr lang="zh-CN" altLang="zh-CN" sz="2800" dirty="0" smtClean="0"/>
              <a:t>一</a:t>
            </a:r>
            <a:r>
              <a:rPr lang="zh-CN" altLang="zh-CN" sz="2800" dirty="0"/>
              <a:t>是调整业务</a:t>
            </a:r>
            <a:r>
              <a:rPr lang="zh-CN" altLang="zh-CN" sz="2800" dirty="0" smtClean="0"/>
              <a:t>结构；</a:t>
            </a:r>
            <a:r>
              <a:rPr lang="zh-CN" altLang="zh-CN" sz="2800" dirty="0"/>
              <a:t>二是强化管理</a:t>
            </a:r>
            <a:r>
              <a:rPr lang="zh-CN" altLang="zh-CN" sz="2800" dirty="0" smtClean="0"/>
              <a:t>，优化</a:t>
            </a:r>
            <a:r>
              <a:rPr lang="zh-CN" altLang="zh-CN" sz="2800" dirty="0"/>
              <a:t>风险计量</a:t>
            </a:r>
            <a:r>
              <a:rPr lang="zh-CN" altLang="zh-CN" sz="2800" dirty="0" smtClean="0"/>
              <a:t>工具</a:t>
            </a:r>
            <a:r>
              <a:rPr lang="zh-CN" altLang="en-US" sz="2800" dirty="0" smtClean="0"/>
              <a:t>等：</a:t>
            </a:r>
            <a:r>
              <a:rPr lang="zh-CN" altLang="zh-CN" sz="2800" dirty="0" smtClean="0"/>
              <a:t>三</a:t>
            </a:r>
            <a:r>
              <a:rPr lang="zh-CN" altLang="zh-CN" sz="2800" dirty="0"/>
              <a:t>是创新</a:t>
            </a:r>
            <a:r>
              <a:rPr lang="zh-CN" altLang="zh-CN" sz="2800" dirty="0" smtClean="0"/>
              <a:t>服务。</a:t>
            </a:r>
            <a:endParaRPr lang="en-US" altLang="zh-CN" sz="2800" b="1"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616624"/>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第三</a:t>
            </a:r>
            <a:r>
              <a:rPr lang="zh-CN" altLang="en-US" b="1" dirty="0" smtClean="0">
                <a:latin typeface="楷体" panose="02010609060101010101" pitchFamily="49" charset="-122"/>
                <a:ea typeface="楷体" panose="02010609060101010101" pitchFamily="49" charset="-122"/>
              </a:rPr>
              <a:t>节 中国</a:t>
            </a:r>
            <a:r>
              <a:rPr lang="zh-CN" altLang="en-US" b="1" dirty="0">
                <a:latin typeface="楷体" panose="02010609060101010101" pitchFamily="49" charset="-122"/>
                <a:ea typeface="楷体" panose="02010609060101010101" pitchFamily="49" charset="-122"/>
              </a:rPr>
              <a:t>对新巴塞尔协议的</a:t>
            </a:r>
            <a:r>
              <a:rPr lang="zh-CN" altLang="en-US" b="1" dirty="0" smtClean="0">
                <a:latin typeface="楷体" panose="02010609060101010101" pitchFamily="49" charset="-122"/>
                <a:ea typeface="楷体" panose="02010609060101010101" pitchFamily="49" charset="-122"/>
              </a:rPr>
              <a:t>实施</a:t>
            </a:r>
            <a:endParaRPr lang="en-US" altLang="zh-CN" b="1" dirty="0" smtClean="0">
              <a:latin typeface="楷体" panose="02010609060101010101" pitchFamily="49" charset="-122"/>
              <a:ea typeface="楷体" panose="02010609060101010101" pitchFamily="49" charset="-122"/>
            </a:endParaRPr>
          </a:p>
          <a:p>
            <a:pPr marL="0" indent="0">
              <a:buNone/>
            </a:pPr>
            <a:r>
              <a:rPr lang="en-US" altLang="zh-CN" sz="2800" dirty="0" smtClean="0"/>
              <a:t>    </a:t>
            </a:r>
            <a:endParaRPr lang="en-US" altLang="zh-CN" sz="2800" dirty="0" smtClean="0"/>
          </a:p>
          <a:p>
            <a:pPr marL="0" indent="0">
              <a:buNone/>
            </a:pPr>
            <a:r>
              <a:rPr lang="en-US" altLang="zh-CN" sz="2800" b="1" dirty="0" smtClean="0"/>
              <a:t>    5</a:t>
            </a:r>
            <a:r>
              <a:rPr lang="zh-CN" altLang="zh-CN" sz="2800" b="1" dirty="0"/>
              <a:t>．持续改进风险管理</a:t>
            </a:r>
            <a:endParaRPr lang="zh-CN" altLang="zh-CN" sz="2800" dirty="0"/>
          </a:p>
          <a:p>
            <a:pPr marL="0" indent="0">
              <a:buNone/>
            </a:pPr>
            <a:r>
              <a:rPr lang="en-US" altLang="zh-CN" sz="2800" dirty="0" smtClean="0"/>
              <a:t>    </a:t>
            </a:r>
            <a:r>
              <a:rPr lang="zh-CN" altLang="zh-CN" sz="2800" dirty="0" smtClean="0"/>
              <a:t>一</a:t>
            </a:r>
            <a:r>
              <a:rPr lang="zh-CN" altLang="zh-CN" sz="2800" dirty="0"/>
              <a:t>要完善风险管理组织</a:t>
            </a:r>
            <a:r>
              <a:rPr lang="zh-CN" altLang="zh-CN" sz="2800" dirty="0" smtClean="0"/>
              <a:t>架构；</a:t>
            </a:r>
            <a:r>
              <a:rPr lang="zh-CN" altLang="zh-CN" sz="2800" dirty="0"/>
              <a:t>二要强化数据</a:t>
            </a:r>
            <a:r>
              <a:rPr lang="zh-CN" altLang="zh-CN" sz="2800" dirty="0" smtClean="0"/>
              <a:t>基础；</a:t>
            </a:r>
            <a:r>
              <a:rPr lang="zh-CN" altLang="zh-CN" sz="2800" dirty="0"/>
              <a:t>三要积极开展</a:t>
            </a:r>
            <a:r>
              <a:rPr lang="en-US" altLang="zh-CN" sz="2800" dirty="0"/>
              <a:t>IT</a:t>
            </a:r>
            <a:r>
              <a:rPr lang="zh-CN" altLang="zh-CN" sz="2800" dirty="0"/>
              <a:t>系统</a:t>
            </a:r>
            <a:r>
              <a:rPr lang="zh-CN" altLang="zh-CN" sz="2800" dirty="0" smtClean="0"/>
              <a:t>建设；</a:t>
            </a:r>
            <a:r>
              <a:rPr lang="zh-CN" altLang="zh-CN" sz="2800" dirty="0"/>
              <a:t>四要强化内部控制和内部审计</a:t>
            </a:r>
            <a:r>
              <a:rPr lang="zh-CN" altLang="zh-CN" sz="2800" dirty="0" smtClean="0"/>
              <a:t>职能；</a:t>
            </a:r>
            <a:r>
              <a:rPr lang="zh-CN" altLang="zh-CN" sz="2800" dirty="0"/>
              <a:t>五要改进激励考核</a:t>
            </a:r>
            <a:r>
              <a:rPr lang="zh-CN" altLang="zh-CN" sz="2800" dirty="0" smtClean="0"/>
              <a:t>机制。</a:t>
            </a:r>
            <a:endParaRPr lang="en-US" altLang="zh-CN" sz="2800" dirty="0" smtClean="0"/>
          </a:p>
          <a:p>
            <a:pPr marL="0" indent="0">
              <a:buNone/>
            </a:pPr>
            <a:r>
              <a:rPr lang="en-US" altLang="zh-CN" sz="2800" b="1" dirty="0" smtClean="0"/>
              <a:t>    6</a:t>
            </a:r>
            <a:r>
              <a:rPr lang="zh-CN" altLang="zh-CN" sz="2800" b="1" dirty="0"/>
              <a:t>．加强对新监管标准实施的监督检查和跟踪评估</a:t>
            </a:r>
            <a:endParaRPr lang="zh-CN" altLang="zh-CN" sz="2800" dirty="0"/>
          </a:p>
          <a:p>
            <a:pPr marL="0" indent="0">
              <a:buNone/>
            </a:pPr>
            <a:r>
              <a:rPr lang="en-US" altLang="zh-CN" sz="2800" dirty="0" smtClean="0"/>
              <a:t>    </a:t>
            </a:r>
            <a:r>
              <a:rPr lang="zh-CN" altLang="zh-CN" sz="2800" dirty="0" smtClean="0"/>
              <a:t>原</a:t>
            </a:r>
            <a:r>
              <a:rPr lang="zh-CN" altLang="zh-CN" sz="2800" dirty="0"/>
              <a:t>中国银监会要求各级监管部门要将商业银行新监管标准实施准备情况和实施进展纳入日常监管</a:t>
            </a:r>
            <a:r>
              <a:rPr lang="zh-CN" altLang="zh-CN" sz="2800" dirty="0" smtClean="0"/>
              <a:t>工作</a:t>
            </a:r>
            <a:r>
              <a:rPr lang="zh-CN" altLang="en-US" sz="2800" dirty="0" smtClean="0"/>
              <a:t>；</a:t>
            </a:r>
            <a:r>
              <a:rPr lang="zh-CN" altLang="zh-CN" sz="2800" dirty="0" smtClean="0"/>
              <a:t>对</a:t>
            </a:r>
            <a:r>
              <a:rPr lang="zh-CN" altLang="zh-CN" sz="2800" dirty="0"/>
              <a:t>新监管标准实施规划执行不力的银行业金融机构采取相应监管措施。</a:t>
            </a:r>
            <a:endParaRPr lang="en-US" altLang="zh-CN" sz="2800" b="1"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616624"/>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第三</a:t>
            </a:r>
            <a:r>
              <a:rPr lang="zh-CN" altLang="en-US" b="1" dirty="0" smtClean="0">
                <a:latin typeface="楷体" panose="02010609060101010101" pitchFamily="49" charset="-122"/>
                <a:ea typeface="楷体" panose="02010609060101010101" pitchFamily="49" charset="-122"/>
              </a:rPr>
              <a:t>节 中国</a:t>
            </a:r>
            <a:r>
              <a:rPr lang="zh-CN" altLang="en-US" b="1" dirty="0">
                <a:latin typeface="楷体" panose="02010609060101010101" pitchFamily="49" charset="-122"/>
                <a:ea typeface="楷体" panose="02010609060101010101" pitchFamily="49" charset="-122"/>
              </a:rPr>
              <a:t>对新巴塞尔协议的</a:t>
            </a:r>
            <a:r>
              <a:rPr lang="zh-CN" altLang="en-US" b="1" dirty="0" smtClean="0">
                <a:latin typeface="楷体" panose="02010609060101010101" pitchFamily="49" charset="-122"/>
                <a:ea typeface="楷体" panose="02010609060101010101" pitchFamily="49" charset="-122"/>
              </a:rPr>
              <a:t>实施</a:t>
            </a:r>
            <a:endParaRPr lang="en-US" altLang="zh-CN" b="1" dirty="0" smtClean="0">
              <a:latin typeface="楷体" panose="02010609060101010101" pitchFamily="49" charset="-122"/>
              <a:ea typeface="楷体" panose="02010609060101010101" pitchFamily="49" charset="-122"/>
            </a:endParaRPr>
          </a:p>
          <a:p>
            <a:pPr marL="0" indent="0">
              <a:buNone/>
            </a:pPr>
            <a:endParaRPr lang="en-US" altLang="zh-CN" sz="2800" b="1" dirty="0" smtClean="0"/>
          </a:p>
          <a:p>
            <a:pPr marL="0" indent="0">
              <a:buNone/>
            </a:pPr>
            <a:r>
              <a:rPr lang="zh-CN" altLang="zh-CN" sz="2800" b="1" dirty="0" smtClean="0"/>
              <a:t>二</a:t>
            </a:r>
            <a:r>
              <a:rPr lang="zh-CN" altLang="zh-CN" sz="2800" b="1" dirty="0"/>
              <a:t>、全面提高银行业审慎监管要求</a:t>
            </a:r>
            <a:endParaRPr lang="en-US" altLang="zh-CN" sz="2800" b="1" dirty="0" smtClean="0"/>
          </a:p>
          <a:p>
            <a:pPr marL="0" indent="0">
              <a:buNone/>
            </a:pPr>
            <a:r>
              <a:rPr lang="en-US" altLang="zh-CN" sz="2800" dirty="0" smtClean="0"/>
              <a:t>    </a:t>
            </a:r>
            <a:r>
              <a:rPr lang="zh-CN" altLang="zh-CN" sz="2800" b="1" dirty="0"/>
              <a:t>（一）强化资本充足率</a:t>
            </a:r>
            <a:r>
              <a:rPr lang="zh-CN" altLang="zh-CN" sz="2800" b="1" dirty="0" smtClean="0"/>
              <a:t>监管</a:t>
            </a:r>
            <a:endParaRPr lang="en-US" altLang="zh-CN" sz="2800" b="1" dirty="0"/>
          </a:p>
          <a:p>
            <a:pPr marL="0" indent="0">
              <a:buNone/>
            </a:pPr>
            <a:r>
              <a:rPr lang="en-US" altLang="zh-CN" sz="2800" b="1" dirty="0"/>
              <a:t> </a:t>
            </a:r>
            <a:r>
              <a:rPr lang="en-US" altLang="zh-CN" sz="2800" b="1" dirty="0" smtClean="0"/>
              <a:t>   </a:t>
            </a:r>
            <a:r>
              <a:rPr lang="en-US" altLang="zh-CN" sz="2800" dirty="0" smtClean="0"/>
              <a:t>1</a:t>
            </a:r>
            <a:r>
              <a:rPr lang="zh-CN" altLang="zh-CN" sz="2800" dirty="0"/>
              <a:t>．改进资本充足率计算方法</a:t>
            </a:r>
            <a:endParaRPr lang="zh-CN" altLang="zh-CN" sz="2800" dirty="0"/>
          </a:p>
          <a:p>
            <a:pPr marL="0" indent="0">
              <a:buNone/>
            </a:pPr>
            <a:r>
              <a:rPr lang="en-US" altLang="zh-CN" sz="2800" dirty="0" smtClean="0"/>
              <a:t>    2</a:t>
            </a:r>
            <a:r>
              <a:rPr lang="zh-CN" altLang="zh-CN" sz="2800" dirty="0"/>
              <a:t>．提高资本充足率监管要求</a:t>
            </a:r>
            <a:endParaRPr lang="zh-CN" altLang="zh-CN" sz="2800" dirty="0"/>
          </a:p>
          <a:p>
            <a:pPr marL="0" indent="0">
              <a:buNone/>
            </a:pPr>
            <a:r>
              <a:rPr lang="en-US" altLang="zh-CN" sz="2800" dirty="0" smtClean="0"/>
              <a:t>    </a:t>
            </a:r>
            <a:r>
              <a:rPr lang="en-US" altLang="zh-CN" sz="2800" dirty="0"/>
              <a:t>3</a:t>
            </a:r>
            <a:r>
              <a:rPr lang="zh-CN" altLang="zh-CN" sz="2800" dirty="0"/>
              <a:t>．建立杠杆率监管标准</a:t>
            </a:r>
            <a:endParaRPr lang="zh-CN" altLang="zh-CN" sz="2800" dirty="0"/>
          </a:p>
          <a:p>
            <a:pPr marL="0" indent="0">
              <a:buNone/>
            </a:pPr>
            <a:r>
              <a:rPr lang="en-US" altLang="zh-CN" sz="2800" dirty="0" smtClean="0"/>
              <a:t>    4</a:t>
            </a:r>
            <a:r>
              <a:rPr lang="zh-CN" altLang="zh-CN" sz="2800" dirty="0"/>
              <a:t>．合理安排过渡期</a:t>
            </a:r>
            <a:endParaRPr lang="zh-CN" altLang="zh-CN" sz="2800" dirty="0"/>
          </a:p>
          <a:p>
            <a:pPr marL="0" indent="0">
              <a:buNone/>
            </a:pPr>
            <a:r>
              <a:rPr lang="en-US" altLang="zh-CN" sz="2800" b="1" dirty="0" smtClean="0"/>
              <a:t>    </a:t>
            </a:r>
            <a:r>
              <a:rPr lang="zh-CN" altLang="zh-CN" sz="2800" b="1" dirty="0"/>
              <a:t>（二）改进流动性风险</a:t>
            </a:r>
            <a:r>
              <a:rPr lang="zh-CN" altLang="zh-CN" sz="2800" b="1" dirty="0" smtClean="0"/>
              <a:t>监管</a:t>
            </a:r>
            <a:endParaRPr lang="en-US" altLang="zh-CN" sz="2800" b="1" dirty="0" smtClean="0"/>
          </a:p>
          <a:p>
            <a:pPr marL="0" indent="0">
              <a:buNone/>
            </a:pPr>
            <a:r>
              <a:rPr lang="en-US" altLang="zh-CN" sz="2800" b="1" dirty="0"/>
              <a:t> </a:t>
            </a:r>
            <a:r>
              <a:rPr lang="en-US" altLang="zh-CN" sz="2800" b="1" dirty="0" smtClean="0"/>
              <a:t>   </a:t>
            </a:r>
            <a:r>
              <a:rPr lang="zh-CN" altLang="zh-CN" sz="2800" b="1" dirty="0"/>
              <a:t>（三）强化贷款损失准备监管</a:t>
            </a:r>
            <a:endParaRPr lang="en-US" altLang="zh-CN" sz="2800" b="1"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616624"/>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第三</a:t>
            </a:r>
            <a:r>
              <a:rPr lang="zh-CN" altLang="en-US" b="1" dirty="0" smtClean="0">
                <a:latin typeface="楷体" panose="02010609060101010101" pitchFamily="49" charset="-122"/>
                <a:ea typeface="楷体" panose="02010609060101010101" pitchFamily="49" charset="-122"/>
              </a:rPr>
              <a:t>节 中国</a:t>
            </a:r>
            <a:r>
              <a:rPr lang="zh-CN" altLang="en-US" b="1" dirty="0">
                <a:latin typeface="楷体" panose="02010609060101010101" pitchFamily="49" charset="-122"/>
                <a:ea typeface="楷体" panose="02010609060101010101" pitchFamily="49" charset="-122"/>
              </a:rPr>
              <a:t>对新巴塞尔协议的</a:t>
            </a:r>
            <a:r>
              <a:rPr lang="zh-CN" altLang="en-US" b="1" dirty="0" smtClean="0">
                <a:latin typeface="楷体" panose="02010609060101010101" pitchFamily="49" charset="-122"/>
                <a:ea typeface="楷体" panose="02010609060101010101" pitchFamily="49" charset="-122"/>
              </a:rPr>
              <a:t>实施</a:t>
            </a:r>
            <a:endParaRPr lang="en-US" altLang="zh-CN" b="1" dirty="0" smtClean="0">
              <a:latin typeface="楷体" panose="02010609060101010101" pitchFamily="49" charset="-122"/>
              <a:ea typeface="楷体" panose="02010609060101010101" pitchFamily="49" charset="-122"/>
            </a:endParaRPr>
          </a:p>
          <a:p>
            <a:pPr marL="0" indent="0">
              <a:buNone/>
            </a:pPr>
            <a:endParaRPr lang="en-US" altLang="zh-CN" sz="2800" b="1" dirty="0" smtClean="0"/>
          </a:p>
          <a:p>
            <a:pPr marL="0" indent="0">
              <a:buNone/>
            </a:pPr>
            <a:r>
              <a:rPr lang="zh-CN" altLang="zh-CN" sz="2800" b="1" dirty="0"/>
              <a:t>三、增强系统重要性银行监管</a:t>
            </a:r>
            <a:r>
              <a:rPr lang="zh-CN" altLang="zh-CN" sz="2800" b="1" dirty="0" smtClean="0"/>
              <a:t>有效性</a:t>
            </a:r>
            <a:endParaRPr lang="en-US" altLang="zh-CN" sz="2800" b="1" dirty="0" smtClean="0"/>
          </a:p>
          <a:p>
            <a:pPr marL="0" indent="0">
              <a:buNone/>
            </a:pPr>
            <a:r>
              <a:rPr lang="en-US" altLang="zh-CN" sz="2800" b="1" dirty="0" smtClean="0"/>
              <a:t>    </a:t>
            </a:r>
            <a:r>
              <a:rPr lang="en-US" altLang="zh-CN" sz="2800" dirty="0" smtClean="0"/>
              <a:t>1</a:t>
            </a:r>
            <a:r>
              <a:rPr lang="zh-CN" altLang="zh-CN" sz="2800" dirty="0"/>
              <a:t>．系统重要性银行的确定</a:t>
            </a:r>
            <a:endParaRPr lang="zh-CN" altLang="zh-CN" sz="2800" dirty="0"/>
          </a:p>
          <a:p>
            <a:pPr marL="0" indent="0">
              <a:buNone/>
            </a:pPr>
            <a:r>
              <a:rPr lang="en-US" altLang="zh-CN" sz="2800" dirty="0" smtClean="0"/>
              <a:t>    2</a:t>
            </a:r>
            <a:r>
              <a:rPr lang="zh-CN" altLang="zh-CN" sz="2800" dirty="0"/>
              <a:t>．杜绝风险的跨界、跨业传染和承担高风险业务</a:t>
            </a:r>
            <a:endParaRPr lang="zh-CN" altLang="zh-CN" sz="2800" dirty="0"/>
          </a:p>
          <a:p>
            <a:pPr marL="0" indent="0">
              <a:buNone/>
            </a:pPr>
            <a:r>
              <a:rPr lang="en-US" altLang="zh-CN" sz="2800" dirty="0" smtClean="0"/>
              <a:t>    3</a:t>
            </a:r>
            <a:r>
              <a:rPr lang="zh-CN" altLang="zh-CN" sz="2800" dirty="0"/>
              <a:t>．提高审慎监管要求</a:t>
            </a:r>
            <a:endParaRPr lang="zh-CN" altLang="zh-CN" sz="2800" dirty="0"/>
          </a:p>
          <a:p>
            <a:pPr marL="0" indent="0">
              <a:buNone/>
            </a:pPr>
            <a:r>
              <a:rPr lang="en-US" altLang="zh-CN" sz="2800" dirty="0" smtClean="0"/>
              <a:t>    4</a:t>
            </a:r>
            <a:r>
              <a:rPr lang="zh-CN" altLang="zh-CN" sz="2800" dirty="0"/>
              <a:t>．加强监管合作</a:t>
            </a:r>
            <a:endParaRPr lang="zh-CN" altLang="zh-CN" sz="2800" dirty="0"/>
          </a:p>
          <a:p>
            <a:pPr marL="0" indent="0">
              <a:buNone/>
            </a:pPr>
            <a:endParaRPr lang="en-US" altLang="zh-CN" sz="2800" b="1"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616624"/>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第三</a:t>
            </a:r>
            <a:r>
              <a:rPr lang="zh-CN" altLang="en-US" b="1" dirty="0" smtClean="0">
                <a:latin typeface="楷体" panose="02010609060101010101" pitchFamily="49" charset="-122"/>
                <a:ea typeface="楷体" panose="02010609060101010101" pitchFamily="49" charset="-122"/>
              </a:rPr>
              <a:t>节 中国</a:t>
            </a:r>
            <a:r>
              <a:rPr lang="zh-CN" altLang="en-US" b="1" dirty="0">
                <a:latin typeface="楷体" panose="02010609060101010101" pitchFamily="49" charset="-122"/>
                <a:ea typeface="楷体" panose="02010609060101010101" pitchFamily="49" charset="-122"/>
              </a:rPr>
              <a:t>对新巴塞尔协议的</a:t>
            </a:r>
            <a:r>
              <a:rPr lang="zh-CN" altLang="en-US" b="1" dirty="0" smtClean="0">
                <a:latin typeface="楷体" panose="02010609060101010101" pitchFamily="49" charset="-122"/>
                <a:ea typeface="楷体" panose="02010609060101010101" pitchFamily="49" charset="-122"/>
              </a:rPr>
              <a:t>实施</a:t>
            </a:r>
            <a:endParaRPr lang="en-US" altLang="zh-CN" b="1" dirty="0" smtClean="0">
              <a:latin typeface="楷体" panose="02010609060101010101" pitchFamily="49" charset="-122"/>
              <a:ea typeface="楷体" panose="02010609060101010101" pitchFamily="49" charset="-122"/>
            </a:endParaRPr>
          </a:p>
          <a:p>
            <a:pPr marL="0" indent="0">
              <a:buNone/>
            </a:pPr>
            <a:endParaRPr lang="en-US" altLang="zh-CN" sz="2800" b="1" dirty="0" smtClean="0"/>
          </a:p>
          <a:p>
            <a:pPr marL="0" indent="0">
              <a:buNone/>
            </a:pPr>
            <a:r>
              <a:rPr lang="zh-CN" altLang="zh-CN" sz="2800" b="1" dirty="0"/>
              <a:t>四、《巴塞尔协议</a:t>
            </a:r>
            <a:r>
              <a:rPr lang="en-US" altLang="zh-CN" sz="2800" b="1" dirty="0"/>
              <a:t>Ⅲ</a:t>
            </a:r>
            <a:r>
              <a:rPr lang="zh-CN" altLang="zh-CN" sz="2800" b="1" dirty="0"/>
              <a:t>》给中国银行业带来的压力</a:t>
            </a:r>
            <a:endParaRPr lang="en-US" altLang="zh-CN" sz="2800" b="1" dirty="0" smtClean="0"/>
          </a:p>
          <a:p>
            <a:pPr marL="0" indent="0">
              <a:buNone/>
            </a:pPr>
            <a:r>
              <a:rPr lang="en-US" altLang="zh-CN" sz="2800" dirty="0" smtClean="0"/>
              <a:t>    1</a:t>
            </a:r>
            <a:r>
              <a:rPr lang="zh-CN" altLang="zh-CN" sz="2800" dirty="0"/>
              <a:t>．资本要求高，抵御风险能力</a:t>
            </a:r>
            <a:r>
              <a:rPr lang="zh-CN" altLang="zh-CN" sz="2800" dirty="0" smtClean="0"/>
              <a:t>增强</a:t>
            </a:r>
            <a:endParaRPr lang="en-US" altLang="zh-CN" sz="2800" dirty="0" smtClean="0"/>
          </a:p>
          <a:p>
            <a:pPr marL="0" indent="0">
              <a:buNone/>
            </a:pPr>
            <a:r>
              <a:rPr lang="en-US" altLang="zh-CN" sz="2800" dirty="0"/>
              <a:t> </a:t>
            </a:r>
            <a:r>
              <a:rPr lang="en-US" altLang="zh-CN" sz="2800" dirty="0" smtClean="0"/>
              <a:t>   2</a:t>
            </a:r>
            <a:r>
              <a:rPr lang="zh-CN" altLang="zh-CN" sz="2800" dirty="0"/>
              <a:t>．资本缺口大，影响盈利水平提高</a:t>
            </a:r>
            <a:endParaRPr lang="zh-CN" altLang="zh-CN" sz="2800" dirty="0"/>
          </a:p>
          <a:p>
            <a:pPr marL="0" indent="0">
              <a:buNone/>
            </a:pPr>
            <a:r>
              <a:rPr lang="en-US" altLang="zh-CN" sz="2800" dirty="0" smtClean="0"/>
              <a:t>    3</a:t>
            </a:r>
            <a:r>
              <a:rPr lang="zh-CN" altLang="zh-CN" sz="2800" dirty="0"/>
              <a:t>．“杠杆率”要求明显提升，促成经营方式转变</a:t>
            </a:r>
            <a:endParaRPr lang="zh-CN" altLang="zh-CN" sz="2800" dirty="0"/>
          </a:p>
          <a:p>
            <a:pPr marL="0" indent="0">
              <a:buNone/>
            </a:pPr>
            <a:endParaRPr lang="en-US" altLang="zh-CN" sz="2800" dirty="0" smtClean="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251BF7"/>
                </a:solidFill>
              </a:rPr>
              <a:t>本章小结</a:t>
            </a:r>
            <a:endParaRPr lang="zh-CN" altLang="en-US" sz="4000" b="1" dirty="0">
              <a:solidFill>
                <a:srgbClr val="251BF7"/>
              </a:solidFill>
            </a:endParaRPr>
          </a:p>
        </p:txBody>
      </p:sp>
      <p:sp>
        <p:nvSpPr>
          <p:cNvPr id="3" name="内容占位符 2"/>
          <p:cNvSpPr>
            <a:spLocks noGrp="1"/>
          </p:cNvSpPr>
          <p:nvPr>
            <p:ph idx="1"/>
          </p:nvPr>
        </p:nvSpPr>
        <p:spPr>
          <a:xfrm>
            <a:off x="179512" y="1196752"/>
            <a:ext cx="8784976" cy="5661248"/>
          </a:xfrm>
        </p:spPr>
        <p:txBody>
          <a:bodyPr>
            <a:normAutofit/>
          </a:bodyPr>
          <a:lstStyle/>
          <a:p>
            <a:pPr marL="0" indent="0">
              <a:buNone/>
            </a:pPr>
            <a:r>
              <a:rPr lang="en-US" altLang="zh-CN" sz="2800" dirty="0" smtClean="0">
                <a:latin typeface="楷体" panose="02010609060101010101" pitchFamily="49" charset="-122"/>
                <a:ea typeface="楷体" panose="02010609060101010101" pitchFamily="49" charset="-122"/>
              </a:rPr>
              <a:t>    </a:t>
            </a:r>
            <a:r>
              <a:rPr lang="zh-CN" altLang="zh-CN" sz="2800" dirty="0" smtClean="0">
                <a:latin typeface="楷体" panose="02010609060101010101" pitchFamily="49" charset="-122"/>
                <a:ea typeface="楷体" panose="02010609060101010101" pitchFamily="49" charset="-122"/>
              </a:rPr>
              <a:t>本章</a:t>
            </a:r>
            <a:r>
              <a:rPr lang="zh-CN" altLang="zh-CN" sz="2800" dirty="0">
                <a:latin typeface="楷体" panose="02010609060101010101" pitchFamily="49" charset="-122"/>
                <a:ea typeface="楷体" panose="02010609060101010101" pitchFamily="49" charset="-122"/>
              </a:rPr>
              <a:t>首先介绍了《巴塞尔协议Ⅰ》《巴塞尔协议Ⅱ》《巴塞尔协议Ⅲ》的产生背景和出台过程</a:t>
            </a:r>
            <a:r>
              <a:rPr lang="zh-CN" altLang="zh-CN"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marL="0" indent="0">
              <a:buNone/>
            </a:pPr>
            <a:r>
              <a:rPr lang="en-US" altLang="zh-CN" sz="2800" dirty="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   </a:t>
            </a:r>
            <a:r>
              <a:rPr lang="zh-CN" altLang="zh-CN" sz="2800" dirty="0" smtClean="0">
                <a:latin typeface="楷体" panose="02010609060101010101" pitchFamily="49" charset="-122"/>
                <a:ea typeface="楷体" panose="02010609060101010101" pitchFamily="49" charset="-122"/>
              </a:rPr>
              <a:t>然后</a:t>
            </a:r>
            <a:r>
              <a:rPr lang="zh-CN" altLang="zh-CN" sz="2800" dirty="0">
                <a:latin typeface="楷体" panose="02010609060101010101" pitchFamily="49" charset="-122"/>
                <a:ea typeface="楷体" panose="02010609060101010101" pitchFamily="49" charset="-122"/>
              </a:rPr>
              <a:t>，较为详细地剖析了《巴塞尔协议Ⅰ》《巴塞尔协议Ⅱ》《巴塞尔协议Ⅲ》的监管指标和监管内容</a:t>
            </a:r>
            <a:r>
              <a:rPr lang="zh-CN" altLang="zh-CN" sz="2800" dirty="0" smtClean="0">
                <a:latin typeface="楷体" panose="02010609060101010101" pitchFamily="49" charset="-122"/>
                <a:ea typeface="楷体" panose="02010609060101010101" pitchFamily="49" charset="-122"/>
              </a:rPr>
              <a:t>等</a:t>
            </a:r>
            <a:r>
              <a:rPr lang="zh-CN" altLang="en-US" sz="2800" dirty="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如</a:t>
            </a:r>
            <a:r>
              <a:rPr lang="zh-CN" altLang="zh-CN" sz="2800" dirty="0" smtClean="0">
                <a:latin typeface="楷体" panose="02010609060101010101" pitchFamily="49" charset="-122"/>
                <a:ea typeface="楷体" panose="02010609060101010101" pitchFamily="49" charset="-122"/>
              </a:rPr>
              <a:t>在</a:t>
            </a:r>
            <a:r>
              <a:rPr lang="zh-CN" altLang="zh-CN" sz="2800" dirty="0">
                <a:latin typeface="楷体" panose="02010609060101010101" pitchFamily="49" charset="-122"/>
                <a:ea typeface="楷体" panose="02010609060101010101" pitchFamily="49" charset="-122"/>
              </a:rPr>
              <a:t>《巴塞尔协议Ⅱ》中，三大支柱监管的第一支柱“最低资本金要求”中“标准法”对资产风险权重的确定，第二支柱“外部监管”的四项原则，第三支柱“市场约束”发挥作用的两个条件和信息披露的具体内容。在《巴塞尔协议Ⅲ》中，标准法对信用风险的风险权重的确定，对表外项目信用风险转换系数的确定，内部评级法对信用风险暴露期限测量值的计算模型，对市场风险资本额</a:t>
            </a:r>
            <a:r>
              <a:rPr lang="zh-CN" altLang="zh-CN" sz="2800" dirty="0" smtClean="0">
                <a:latin typeface="楷体" panose="02010609060101010101" pitchFamily="49" charset="-122"/>
                <a:ea typeface="楷体" panose="02010609060101010101" pitchFamily="49" charset="-122"/>
              </a:rPr>
              <a:t>的</a:t>
            </a:r>
            <a:endParaRPr lang="zh-CN" altLang="en-US" sz="28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251BF7"/>
                </a:solidFill>
              </a:rPr>
              <a:t>本章小结</a:t>
            </a:r>
            <a:endParaRPr lang="zh-CN" altLang="en-US" sz="4000" b="1" dirty="0">
              <a:solidFill>
                <a:srgbClr val="251BF7"/>
              </a:solidFill>
            </a:endParaRPr>
          </a:p>
        </p:txBody>
      </p:sp>
      <p:sp>
        <p:nvSpPr>
          <p:cNvPr id="3" name="内容占位符 2"/>
          <p:cNvSpPr>
            <a:spLocks noGrp="1"/>
          </p:cNvSpPr>
          <p:nvPr>
            <p:ph idx="1"/>
          </p:nvPr>
        </p:nvSpPr>
        <p:spPr>
          <a:xfrm>
            <a:off x="179512" y="1268760"/>
            <a:ext cx="8784976" cy="5184576"/>
          </a:xfrm>
        </p:spPr>
        <p:txBody>
          <a:bodyPr>
            <a:normAutofit/>
          </a:bodyPr>
          <a:lstStyle/>
          <a:p>
            <a:pPr marL="0" indent="0">
              <a:buNone/>
            </a:pPr>
            <a:r>
              <a:rPr lang="zh-CN" altLang="zh-CN" sz="2800" dirty="0">
                <a:latin typeface="楷体" panose="02010609060101010101" pitchFamily="49" charset="-122"/>
                <a:ea typeface="楷体" panose="02010609060101010101" pitchFamily="49" charset="-122"/>
              </a:rPr>
              <a:t>计算模型，流动性覆盖率和净稳定资金比例两个流动性风险指标的计算模型，杠杆率或杠杆倍数的计算模型，</a:t>
            </a:r>
            <a:endParaRPr lang="zh-CN" altLang="en-US" sz="2800" dirty="0">
              <a:latin typeface="楷体" panose="02010609060101010101" pitchFamily="49" charset="-122"/>
              <a:ea typeface="楷体" panose="02010609060101010101" pitchFamily="49" charset="-122"/>
            </a:endParaRPr>
          </a:p>
          <a:p>
            <a:pPr marL="0" indent="0">
              <a:buNone/>
            </a:pPr>
            <a:r>
              <a:rPr lang="zh-CN" altLang="zh-CN" sz="2800" dirty="0" smtClean="0">
                <a:latin typeface="楷体" panose="02010609060101010101" pitchFamily="49" charset="-122"/>
                <a:ea typeface="楷体" panose="02010609060101010101" pitchFamily="49" charset="-122"/>
              </a:rPr>
              <a:t>宏观</a:t>
            </a:r>
            <a:r>
              <a:rPr lang="zh-CN" altLang="zh-CN" sz="2800" dirty="0">
                <a:latin typeface="楷体" panose="02010609060101010101" pitchFamily="49" charset="-122"/>
                <a:ea typeface="楷体" panose="02010609060101010101" pitchFamily="49" charset="-122"/>
              </a:rPr>
              <a:t>审慎监管概念的引入和开展模式，对系统重要性金融机构的测定方式等</a:t>
            </a:r>
            <a:r>
              <a:rPr lang="zh-CN" altLang="zh-CN"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marL="0" indent="0">
              <a:buNone/>
            </a:pPr>
            <a:r>
              <a:rPr lang="en-US" altLang="zh-CN" sz="2800" dirty="0" smtClean="0">
                <a:latin typeface="楷体" panose="02010609060101010101" pitchFamily="49" charset="-122"/>
                <a:ea typeface="楷体" panose="02010609060101010101" pitchFamily="49" charset="-122"/>
              </a:rPr>
              <a:t>    </a:t>
            </a:r>
            <a:r>
              <a:rPr lang="zh-CN" altLang="zh-CN" sz="2800" dirty="0" smtClean="0">
                <a:latin typeface="楷体" panose="02010609060101010101" pitchFamily="49" charset="-122"/>
                <a:ea typeface="楷体" panose="02010609060101010101" pitchFamily="49" charset="-122"/>
              </a:rPr>
              <a:t>最后</a:t>
            </a:r>
            <a:r>
              <a:rPr lang="zh-CN" altLang="zh-CN" sz="2800" dirty="0">
                <a:latin typeface="楷体" panose="02010609060101010101" pitchFamily="49" charset="-122"/>
                <a:ea typeface="楷体" panose="02010609060101010101" pitchFamily="49" charset="-122"/>
              </a:rPr>
              <a:t>，剖析了中国对新巴塞尔协议尤其是《巴塞尔协议Ⅲ》的实施过程，特别是较为详细地介绍了资本从两级分类发展为三级分类以及三级资本充足率指标值，杠杆率最低标准的确定，反映流动性风险指标的流动性覆盖率和净稳定资金比例最低指标值的确定，反映贷款损失准备标准的贷款拨备率和拨备覆盖率的最低指标值的确定等内容。</a:t>
            </a:r>
            <a:endParaRPr lang="zh-CN" altLang="en-US" sz="28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巴塞尔协议的发展</a:t>
            </a:r>
            <a:endParaRPr lang="en-US" altLang="zh-CN" b="1" dirty="0" smtClean="0"/>
          </a:p>
          <a:p>
            <a:pPr marL="0" indent="0">
              <a:buNone/>
            </a:pPr>
            <a:endParaRPr lang="en-US" altLang="zh-CN" sz="2800" b="1" dirty="0" smtClean="0"/>
          </a:p>
          <a:p>
            <a:pPr marL="0" indent="0">
              <a:buNone/>
            </a:pPr>
            <a:r>
              <a:rPr lang="zh-CN" altLang="zh-CN" sz="2800" b="1" dirty="0"/>
              <a:t>二、《巴塞尔协议</a:t>
            </a:r>
            <a:r>
              <a:rPr lang="en-US" altLang="zh-CN" sz="2800" b="1" dirty="0"/>
              <a:t>Ⅱ</a:t>
            </a:r>
            <a:r>
              <a:rPr lang="zh-CN" altLang="zh-CN" sz="2800" b="1" dirty="0"/>
              <a:t>》的形成原因和</a:t>
            </a:r>
            <a:r>
              <a:rPr lang="zh-CN" altLang="zh-CN" sz="2800" b="1" dirty="0" smtClean="0"/>
              <a:t>过程</a:t>
            </a:r>
            <a:endParaRPr lang="en-US" altLang="zh-CN" sz="2800" b="1" dirty="0" smtClean="0"/>
          </a:p>
          <a:p>
            <a:pPr marL="0" indent="0">
              <a:lnSpc>
                <a:spcPts val="3500"/>
              </a:lnSpc>
              <a:buNone/>
            </a:pPr>
            <a:r>
              <a:rPr lang="en-US" altLang="zh-CN" sz="2800" dirty="0" smtClean="0"/>
              <a:t>    20</a:t>
            </a:r>
            <a:r>
              <a:rPr lang="zh-CN" altLang="zh-CN" sz="2800" dirty="0"/>
              <a:t>世纪</a:t>
            </a:r>
            <a:r>
              <a:rPr lang="en-US" altLang="zh-CN" sz="2800" dirty="0"/>
              <a:t>90</a:t>
            </a:r>
            <a:r>
              <a:rPr lang="zh-CN" altLang="zh-CN" sz="2800" dirty="0"/>
              <a:t>年代，随着</a:t>
            </a:r>
            <a:r>
              <a:rPr lang="zh-CN" altLang="zh-CN" sz="2800" dirty="0">
                <a:solidFill>
                  <a:srgbClr val="251BF7"/>
                </a:solidFill>
              </a:rPr>
              <a:t>经济全球化、金融自由化</a:t>
            </a:r>
            <a:r>
              <a:rPr lang="zh-CN" altLang="zh-CN" sz="2800" dirty="0"/>
              <a:t>步伐的加快</a:t>
            </a:r>
            <a:r>
              <a:rPr lang="zh-CN" altLang="zh-CN" sz="2800" dirty="0" smtClean="0"/>
              <a:t>，</a:t>
            </a:r>
            <a:r>
              <a:rPr lang="zh-CN" altLang="zh-CN" sz="2800" dirty="0" smtClean="0">
                <a:solidFill>
                  <a:srgbClr val="251BF7"/>
                </a:solidFill>
              </a:rPr>
              <a:t>资金全球</a:t>
            </a:r>
            <a:r>
              <a:rPr lang="zh-CN" altLang="zh-CN" sz="2800" dirty="0">
                <a:solidFill>
                  <a:srgbClr val="251BF7"/>
                </a:solidFill>
              </a:rPr>
              <a:t>流动</a:t>
            </a:r>
            <a:r>
              <a:rPr lang="zh-CN" altLang="zh-CN" sz="2800" dirty="0"/>
              <a:t>的规模大幅度增加</a:t>
            </a:r>
            <a:r>
              <a:rPr lang="zh-CN" altLang="zh-CN" sz="2800" dirty="0" smtClean="0"/>
              <a:t>，</a:t>
            </a:r>
            <a:r>
              <a:rPr lang="zh-CN" altLang="en-US" sz="2800" dirty="0" smtClean="0"/>
              <a:t>各种</a:t>
            </a:r>
            <a:r>
              <a:rPr lang="zh-CN" altLang="zh-CN" sz="2800" dirty="0" smtClean="0"/>
              <a:t>金融工具</a:t>
            </a:r>
            <a:r>
              <a:rPr lang="zh-CN" altLang="zh-CN" sz="2800" dirty="0"/>
              <a:t>层出不穷</a:t>
            </a:r>
            <a:r>
              <a:rPr lang="zh-CN" altLang="zh-CN" sz="2800" dirty="0" smtClean="0"/>
              <a:t>，给</a:t>
            </a:r>
            <a:r>
              <a:rPr lang="zh-CN" altLang="zh-CN" sz="2800" dirty="0"/>
              <a:t>国际金融贸易环境的稳定</a:t>
            </a:r>
            <a:r>
              <a:rPr lang="zh-CN" altLang="zh-CN" sz="2800" dirty="0" smtClean="0"/>
              <a:t>带来</a:t>
            </a:r>
            <a:r>
              <a:rPr lang="zh-CN" altLang="en-US" sz="2800" dirty="0" smtClean="0">
                <a:solidFill>
                  <a:srgbClr val="251BF7"/>
                </a:solidFill>
              </a:rPr>
              <a:t>较</a:t>
            </a:r>
            <a:r>
              <a:rPr lang="zh-CN" altLang="zh-CN" sz="2800" dirty="0" smtClean="0">
                <a:solidFill>
                  <a:srgbClr val="251BF7"/>
                </a:solidFill>
              </a:rPr>
              <a:t>大</a:t>
            </a:r>
            <a:r>
              <a:rPr lang="zh-CN" altLang="en-US" sz="2800" dirty="0" smtClean="0">
                <a:solidFill>
                  <a:srgbClr val="251BF7"/>
                </a:solidFill>
              </a:rPr>
              <a:t>冲击</a:t>
            </a:r>
            <a:r>
              <a:rPr lang="zh-CN" altLang="zh-CN" sz="2800" dirty="0" smtClean="0"/>
              <a:t>。由于</a:t>
            </a:r>
            <a:r>
              <a:rPr lang="zh-CN" altLang="en-US" sz="2800" dirty="0" smtClean="0"/>
              <a:t>银行</a:t>
            </a:r>
            <a:r>
              <a:rPr lang="zh-CN" altLang="zh-CN" sz="2800" dirty="0" smtClean="0"/>
              <a:t>相互</a:t>
            </a:r>
            <a:r>
              <a:rPr lang="zh-CN" altLang="zh-CN" sz="2800" dirty="0"/>
              <a:t>拆借形成的</a:t>
            </a:r>
            <a:r>
              <a:rPr lang="zh-CN" altLang="zh-CN" sz="2800" dirty="0">
                <a:solidFill>
                  <a:srgbClr val="251BF7"/>
                </a:solidFill>
              </a:rPr>
              <a:t>债权债务</a:t>
            </a:r>
            <a:r>
              <a:rPr lang="zh-CN" altLang="zh-CN" sz="2800" dirty="0" smtClean="0">
                <a:solidFill>
                  <a:srgbClr val="251BF7"/>
                </a:solidFill>
              </a:rPr>
              <a:t>关系</a:t>
            </a:r>
            <a:r>
              <a:rPr lang="zh-CN" altLang="en-US" sz="2800" dirty="0" smtClean="0"/>
              <a:t>，</a:t>
            </a:r>
            <a:r>
              <a:rPr lang="zh-CN" altLang="zh-CN" sz="2800" dirty="0"/>
              <a:t>一家银行的</a:t>
            </a:r>
            <a:r>
              <a:rPr lang="zh-CN" altLang="zh-CN" sz="2800" dirty="0" smtClean="0"/>
              <a:t>倒闭危及国际金融同业甚至整个</a:t>
            </a:r>
            <a:r>
              <a:rPr lang="zh-CN" altLang="zh-CN" sz="2800" b="1" dirty="0">
                <a:solidFill>
                  <a:srgbClr val="251BF7"/>
                </a:solidFill>
              </a:rPr>
              <a:t>国际金融</a:t>
            </a:r>
            <a:r>
              <a:rPr lang="zh-CN" altLang="zh-CN" sz="2800" b="1" dirty="0" smtClean="0">
                <a:solidFill>
                  <a:srgbClr val="251BF7"/>
                </a:solidFill>
              </a:rPr>
              <a:t>体系</a:t>
            </a:r>
            <a:r>
              <a:rPr lang="zh-CN" altLang="en-US" sz="2800" b="1" dirty="0" smtClean="0">
                <a:solidFill>
                  <a:srgbClr val="251BF7"/>
                </a:solidFill>
              </a:rPr>
              <a:t>稳定</a:t>
            </a:r>
            <a:r>
              <a:rPr lang="zh-CN" altLang="zh-CN" sz="2800" dirty="0" smtClean="0"/>
              <a:t>。</a:t>
            </a:r>
            <a:endParaRPr lang="zh-CN" altLang="en-US" sz="2800" dirty="0"/>
          </a:p>
          <a:p>
            <a:pPr marL="0" indent="0">
              <a:lnSpc>
                <a:spcPts val="3500"/>
              </a:lnSpc>
              <a:buNone/>
            </a:pPr>
            <a:r>
              <a:rPr lang="en-US" altLang="zh-CN" sz="2800" dirty="0" smtClean="0"/>
              <a:t>    </a:t>
            </a:r>
            <a:r>
              <a:rPr lang="zh-CN" altLang="zh-CN" sz="2800" dirty="0" smtClean="0"/>
              <a:t>此后</a:t>
            </a:r>
            <a:r>
              <a:rPr lang="zh-CN" altLang="zh-CN" sz="2800" dirty="0"/>
              <a:t>的</a:t>
            </a:r>
            <a:r>
              <a:rPr lang="en-US" altLang="zh-CN" sz="2800" dirty="0"/>
              <a:t>2001</a:t>
            </a:r>
            <a:r>
              <a:rPr lang="zh-CN" altLang="zh-CN" sz="2800" dirty="0"/>
              <a:t>年和</a:t>
            </a:r>
            <a:r>
              <a:rPr lang="en-US" altLang="zh-CN" sz="2800" dirty="0"/>
              <a:t>2003</a:t>
            </a:r>
            <a:r>
              <a:rPr lang="zh-CN" altLang="zh-CN" sz="2800" dirty="0"/>
              <a:t>年，巴塞尔委员会又分别发布了第二稿、第三</a:t>
            </a:r>
            <a:r>
              <a:rPr lang="zh-CN" altLang="zh-CN" sz="2800" dirty="0" smtClean="0"/>
              <a:t>稿</a:t>
            </a:r>
            <a:r>
              <a:rPr lang="zh-CN" altLang="en-US" sz="2800" dirty="0" smtClean="0"/>
              <a:t>“协议”来征求成员国意见，</a:t>
            </a:r>
            <a:r>
              <a:rPr lang="zh-CN" altLang="en-US" sz="2800" b="1" u="sng" dirty="0" smtClean="0">
                <a:solidFill>
                  <a:srgbClr val="251BF7"/>
                </a:solidFill>
              </a:rPr>
              <a:t>到</a:t>
            </a:r>
            <a:r>
              <a:rPr lang="en-US" altLang="zh-CN" sz="2800" b="1" u="sng" dirty="0" smtClean="0">
                <a:solidFill>
                  <a:srgbClr val="251BF7"/>
                </a:solidFill>
              </a:rPr>
              <a:t>2004</a:t>
            </a:r>
            <a:r>
              <a:rPr lang="zh-CN" altLang="en-US" sz="2800" b="1" u="sng" dirty="0" smtClean="0">
                <a:solidFill>
                  <a:srgbClr val="251BF7"/>
                </a:solidFill>
              </a:rPr>
              <a:t>年</a:t>
            </a:r>
            <a:r>
              <a:rPr lang="en-US" altLang="zh-CN" sz="2800" b="1" u="sng" dirty="0" smtClean="0">
                <a:solidFill>
                  <a:srgbClr val="251BF7"/>
                </a:solidFill>
              </a:rPr>
              <a:t>6</a:t>
            </a:r>
            <a:r>
              <a:rPr lang="zh-CN" altLang="en-US" sz="2800" b="1" u="sng" dirty="0" smtClean="0">
                <a:solidFill>
                  <a:srgbClr val="251BF7"/>
                </a:solidFill>
              </a:rPr>
              <a:t>月，正式推出</a:t>
            </a:r>
            <a:r>
              <a:rPr lang="zh-CN" altLang="zh-CN" sz="2800" b="1" u="sng" dirty="0" smtClean="0">
                <a:solidFill>
                  <a:srgbClr val="251BF7"/>
                </a:solidFill>
              </a:rPr>
              <a:t>《巴塞尔协议Ⅱ》</a:t>
            </a:r>
            <a:r>
              <a:rPr lang="zh-CN" altLang="en-US" sz="2800" dirty="0" smtClean="0"/>
              <a:t>。</a:t>
            </a:r>
            <a:endParaRPr lang="zh-CN" altLang="en-US"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巴塞尔协议的发展</a:t>
            </a:r>
            <a:endParaRPr lang="en-US" altLang="zh-CN" b="1" dirty="0" smtClean="0"/>
          </a:p>
          <a:p>
            <a:pPr marL="0" indent="0">
              <a:buNone/>
            </a:pPr>
            <a:endParaRPr lang="en-US" altLang="zh-CN" sz="2800" b="1" dirty="0" smtClean="0"/>
          </a:p>
          <a:p>
            <a:pPr marL="0" indent="0">
              <a:buNone/>
            </a:pPr>
            <a:r>
              <a:rPr lang="zh-CN" altLang="zh-CN" sz="2800" b="1" dirty="0"/>
              <a:t>二、《巴塞尔协议</a:t>
            </a:r>
            <a:r>
              <a:rPr lang="en-US" altLang="zh-CN" sz="2800" b="1" dirty="0"/>
              <a:t>Ⅱ</a:t>
            </a:r>
            <a:r>
              <a:rPr lang="zh-CN" altLang="zh-CN" sz="2800" b="1" dirty="0"/>
              <a:t>》的形成原因和</a:t>
            </a:r>
            <a:r>
              <a:rPr lang="zh-CN" altLang="zh-CN" sz="2800" b="1" dirty="0" smtClean="0"/>
              <a:t>过程</a:t>
            </a:r>
            <a:endParaRPr lang="en-US" altLang="zh-CN" sz="2800" b="1" dirty="0" smtClean="0"/>
          </a:p>
          <a:p>
            <a:pPr marL="0" indent="0">
              <a:lnSpc>
                <a:spcPts val="3500"/>
              </a:lnSpc>
              <a:buNone/>
            </a:pPr>
            <a:r>
              <a:rPr lang="en-US" altLang="zh-CN" sz="2800" dirty="0" smtClean="0"/>
              <a:t>    </a:t>
            </a:r>
            <a:r>
              <a:rPr lang="zh-CN" altLang="zh-CN" sz="2800" dirty="0" smtClean="0"/>
              <a:t>《巴塞尔协议Ⅱ》</a:t>
            </a:r>
            <a:r>
              <a:rPr lang="zh-CN" altLang="zh-CN" sz="2800" dirty="0"/>
              <a:t>遵照了《巴塞尔协议Ⅰ》的以资本充足率为核心、以信用风险控制为重点的一系列监管原则，并着手</a:t>
            </a:r>
            <a:r>
              <a:rPr lang="zh-CN" altLang="zh-CN" sz="2800" b="1" dirty="0">
                <a:solidFill>
                  <a:srgbClr val="251BF7"/>
                </a:solidFill>
              </a:rPr>
              <a:t>从单一的资本充足率</a:t>
            </a:r>
            <a:r>
              <a:rPr lang="zh-CN" altLang="zh-CN" sz="2800" dirty="0"/>
              <a:t>约束，转向突出强调对银行较</a:t>
            </a:r>
            <a:r>
              <a:rPr lang="zh-CN" altLang="zh-CN" sz="2800" b="1" dirty="0">
                <a:solidFill>
                  <a:srgbClr val="251BF7"/>
                </a:solidFill>
              </a:rPr>
              <a:t>全面的风险的</a:t>
            </a:r>
            <a:r>
              <a:rPr lang="zh-CN" altLang="zh-CN" sz="2800" b="1" dirty="0" smtClean="0">
                <a:solidFill>
                  <a:srgbClr val="251BF7"/>
                </a:solidFill>
              </a:rPr>
              <a:t>监管</a:t>
            </a:r>
            <a:r>
              <a:rPr lang="zh-CN" altLang="en-US" sz="2800" dirty="0" smtClean="0"/>
              <a:t>。</a:t>
            </a:r>
            <a:endParaRPr lang="zh-CN" altLang="en-US"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巴塞尔协议的发展</a:t>
            </a:r>
            <a:endParaRPr lang="en-US" altLang="zh-CN" b="1" dirty="0" smtClean="0"/>
          </a:p>
          <a:p>
            <a:pPr marL="0" indent="0">
              <a:buNone/>
            </a:pPr>
            <a:endParaRPr lang="en-US" altLang="zh-CN" sz="2800" b="1" dirty="0" smtClean="0"/>
          </a:p>
          <a:p>
            <a:pPr marL="0" indent="0">
              <a:buNone/>
            </a:pPr>
            <a:r>
              <a:rPr lang="zh-CN" altLang="zh-CN" sz="2800" b="1" dirty="0"/>
              <a:t>三、《巴塞尔协议</a:t>
            </a:r>
            <a:r>
              <a:rPr lang="en-US" altLang="zh-CN" sz="2800" b="1" dirty="0"/>
              <a:t>Ⅲ</a:t>
            </a:r>
            <a:r>
              <a:rPr lang="zh-CN" altLang="zh-CN" sz="2800" b="1" dirty="0"/>
              <a:t>》的出台背景和主旨</a:t>
            </a:r>
            <a:endParaRPr lang="en-US" altLang="zh-CN" sz="2800" b="1" dirty="0" smtClean="0"/>
          </a:p>
          <a:p>
            <a:pPr marL="0" indent="0">
              <a:buNone/>
            </a:pPr>
            <a:r>
              <a:rPr lang="en-US" altLang="zh-CN" sz="2800" dirty="0" smtClean="0"/>
              <a:t>    2004</a:t>
            </a:r>
            <a:r>
              <a:rPr lang="zh-CN" altLang="en-US" sz="2800" dirty="0" smtClean="0"/>
              <a:t>年</a:t>
            </a:r>
            <a:r>
              <a:rPr lang="en-US" altLang="zh-CN" sz="2800" dirty="0" smtClean="0"/>
              <a:t>《</a:t>
            </a:r>
            <a:r>
              <a:rPr lang="zh-CN" altLang="en-US" sz="2800" dirty="0" smtClean="0"/>
              <a:t>巴塞尔协议</a:t>
            </a:r>
            <a:r>
              <a:rPr lang="en-US" altLang="zh-CN" sz="2800" b="1" dirty="0"/>
              <a:t>Ⅱ </a:t>
            </a:r>
            <a:r>
              <a:rPr lang="en-US" altLang="zh-CN" sz="2800" dirty="0" smtClean="0"/>
              <a:t>》</a:t>
            </a:r>
            <a:r>
              <a:rPr lang="zh-CN" altLang="en-US" sz="2800" dirty="0" smtClean="0"/>
              <a:t>的出台，一方面促进了金融贸易的发展，另一方面</a:t>
            </a:r>
            <a:r>
              <a:rPr lang="zh-CN" altLang="zh-CN" sz="2800" dirty="0" smtClean="0"/>
              <a:t>越来越</a:t>
            </a:r>
            <a:r>
              <a:rPr lang="zh-CN" altLang="zh-CN" sz="2800" dirty="0"/>
              <a:t>多的</a:t>
            </a:r>
            <a:r>
              <a:rPr lang="zh-CN" altLang="zh-CN" sz="2800" u="sng" dirty="0">
                <a:solidFill>
                  <a:srgbClr val="251BF7"/>
                </a:solidFill>
              </a:rPr>
              <a:t>投机性、衍生性、虚拟性金融</a:t>
            </a:r>
            <a:r>
              <a:rPr lang="zh-CN" altLang="zh-CN" sz="2800" u="sng" dirty="0" smtClean="0">
                <a:solidFill>
                  <a:srgbClr val="251BF7"/>
                </a:solidFill>
              </a:rPr>
              <a:t>交易</a:t>
            </a:r>
            <a:r>
              <a:rPr lang="zh-CN" altLang="zh-CN" sz="2800" dirty="0" smtClean="0"/>
              <a:t>对</a:t>
            </a:r>
            <a:r>
              <a:rPr lang="zh-CN" altLang="zh-CN" sz="2800" dirty="0"/>
              <a:t>经济过热或低迷往往起着推波助澜的作用，不是平滑经济</a:t>
            </a:r>
            <a:r>
              <a:rPr lang="zh-CN" altLang="zh-CN" sz="2800" dirty="0" smtClean="0"/>
              <a:t>波动，而是</a:t>
            </a:r>
            <a:r>
              <a:rPr lang="zh-CN" altLang="en-US" sz="2800" dirty="0" smtClean="0"/>
              <a:t>促进</a:t>
            </a:r>
            <a:r>
              <a:rPr lang="zh-CN" altLang="zh-CN" sz="2800" dirty="0" smtClean="0"/>
              <a:t>全球</a:t>
            </a:r>
            <a:r>
              <a:rPr lang="zh-CN" altLang="zh-CN" sz="2800" dirty="0"/>
              <a:t>金融</a:t>
            </a:r>
            <a:r>
              <a:rPr lang="zh-CN" altLang="zh-CN" sz="2800" dirty="0" smtClean="0"/>
              <a:t>投机，</a:t>
            </a:r>
            <a:r>
              <a:rPr lang="zh-CN" altLang="zh-CN" sz="2800" dirty="0"/>
              <a:t>使在国内国际积累的金融风险日渐暴露</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en-US" altLang="zh-CN" sz="2800" u="sng" dirty="0" smtClean="0">
                <a:solidFill>
                  <a:srgbClr val="251BF7"/>
                </a:solidFill>
              </a:rPr>
              <a:t>2008</a:t>
            </a:r>
            <a:r>
              <a:rPr lang="zh-CN" altLang="en-US" sz="2800" u="sng" dirty="0" smtClean="0">
                <a:solidFill>
                  <a:srgbClr val="251BF7"/>
                </a:solidFill>
              </a:rPr>
              <a:t>年以美国雷曼兄弟公司破产为标志的美国次贷危机席卷全球</a:t>
            </a:r>
            <a:r>
              <a:rPr lang="zh-CN" altLang="en-US" sz="2800" dirty="0" smtClean="0"/>
              <a:t>。这使得巴塞尔委员会于</a:t>
            </a:r>
            <a:r>
              <a:rPr lang="en-US" altLang="zh-CN" sz="2800" dirty="0" smtClean="0"/>
              <a:t>2010</a:t>
            </a:r>
            <a:r>
              <a:rPr lang="zh-CN" altLang="en-US" sz="2800" dirty="0" smtClean="0"/>
              <a:t>年提出、</a:t>
            </a:r>
            <a:r>
              <a:rPr lang="en-US" altLang="zh-CN" sz="2800" b="1" u="sng" dirty="0" smtClean="0">
                <a:solidFill>
                  <a:srgbClr val="251BF7"/>
                </a:solidFill>
              </a:rPr>
              <a:t>2013</a:t>
            </a:r>
            <a:r>
              <a:rPr lang="zh-CN" altLang="en-US" sz="2800" b="1" u="sng" dirty="0" smtClean="0">
                <a:solidFill>
                  <a:srgbClr val="251BF7"/>
                </a:solidFill>
              </a:rPr>
              <a:t>年推出</a:t>
            </a:r>
            <a:r>
              <a:rPr lang="en-US" altLang="zh-CN" sz="2800" b="1" u="sng" dirty="0" smtClean="0">
                <a:solidFill>
                  <a:srgbClr val="251BF7"/>
                </a:solidFill>
              </a:rPr>
              <a:t>《</a:t>
            </a:r>
            <a:r>
              <a:rPr lang="zh-CN" altLang="en-US" sz="2800" b="1" u="sng" dirty="0" smtClean="0">
                <a:solidFill>
                  <a:srgbClr val="251BF7"/>
                </a:solidFill>
              </a:rPr>
              <a:t>巴塞尔协议</a:t>
            </a:r>
            <a:r>
              <a:rPr lang="en-US" altLang="zh-CN" sz="2800" b="1" u="sng" dirty="0" smtClean="0">
                <a:solidFill>
                  <a:srgbClr val="251BF7"/>
                </a:solidFill>
              </a:rPr>
              <a:t>Ⅲ》</a:t>
            </a:r>
            <a:r>
              <a:rPr lang="zh-CN" altLang="en-US" sz="2800" dirty="0" smtClean="0"/>
              <a:t>。</a:t>
            </a:r>
            <a:endParaRPr lang="zh-CN" altLang="en-US"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8928992" cy="922114"/>
          </a:xfrm>
        </p:spPr>
        <p:txBody>
          <a:bodyPr>
            <a:normAutofit fontScale="90000"/>
          </a:bodyPr>
          <a:lstStyle/>
          <a:p>
            <a:r>
              <a:rPr lang="zh-CN" altLang="en-US" sz="4000" b="1" dirty="0">
                <a:solidFill>
                  <a:srgbClr val="251BF7"/>
                </a:solidFill>
                <a:sym typeface="+mn-ea"/>
              </a:rPr>
              <a:t>第十章 巴塞尔协议及商业银行风险监管</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巴塞尔协议的发展</a:t>
            </a:r>
            <a:endParaRPr lang="en-US" altLang="zh-CN" b="1" dirty="0" smtClean="0"/>
          </a:p>
          <a:p>
            <a:pPr marL="0" indent="0">
              <a:buNone/>
            </a:pPr>
            <a:endParaRPr lang="en-US" altLang="zh-CN" sz="2800" b="1" dirty="0" smtClean="0"/>
          </a:p>
          <a:p>
            <a:pPr marL="0" indent="0">
              <a:buNone/>
            </a:pPr>
            <a:r>
              <a:rPr lang="zh-CN" altLang="zh-CN" sz="2800" b="1" dirty="0"/>
              <a:t>三、《巴塞尔协议</a:t>
            </a:r>
            <a:r>
              <a:rPr lang="en-US" altLang="zh-CN" sz="2800" b="1" dirty="0"/>
              <a:t>Ⅲ</a:t>
            </a:r>
            <a:r>
              <a:rPr lang="zh-CN" altLang="zh-CN" sz="2800" b="1" dirty="0"/>
              <a:t>》的出台背景和主旨</a:t>
            </a:r>
            <a:endParaRPr lang="en-US" altLang="zh-CN" sz="2800" b="1" dirty="0" smtClean="0"/>
          </a:p>
          <a:p>
            <a:pPr marL="0" indent="0">
              <a:buNone/>
            </a:pPr>
            <a:r>
              <a:rPr lang="en-US" altLang="zh-CN" sz="2800" dirty="0" smtClean="0"/>
              <a:t>    </a:t>
            </a:r>
            <a:r>
              <a:rPr lang="zh-CN" altLang="zh-CN" sz="2800" dirty="0" smtClean="0"/>
              <a:t>从《巴塞尔协议Ⅲ》可以</a:t>
            </a:r>
            <a:r>
              <a:rPr lang="zh-CN" altLang="zh-CN" sz="2800" dirty="0"/>
              <a:t>看出，</a:t>
            </a:r>
            <a:r>
              <a:rPr lang="zh-CN" altLang="zh-CN" sz="2800" u="sng" dirty="0">
                <a:solidFill>
                  <a:srgbClr val="251BF7"/>
                </a:solidFill>
              </a:rPr>
              <a:t>资本监管改革</a:t>
            </a:r>
            <a:r>
              <a:rPr lang="zh-CN" altLang="zh-CN" sz="2800" dirty="0"/>
              <a:t>是其</a:t>
            </a:r>
            <a:r>
              <a:rPr lang="zh-CN" altLang="zh-CN" sz="2800" dirty="0" smtClean="0"/>
              <a:t>主旨</a:t>
            </a:r>
            <a:r>
              <a:rPr lang="zh-CN" altLang="en-US" sz="2800" dirty="0" smtClean="0"/>
              <a:t>，它在</a:t>
            </a:r>
            <a:r>
              <a:rPr lang="zh-CN" altLang="zh-CN" sz="2800" dirty="0" smtClean="0"/>
              <a:t>《巴塞尔协议Ⅱ》三</a:t>
            </a:r>
            <a:r>
              <a:rPr lang="zh-CN" altLang="zh-CN" sz="2800" dirty="0"/>
              <a:t>大支柱框架基础</a:t>
            </a:r>
            <a:r>
              <a:rPr lang="zh-CN" altLang="zh-CN" sz="2800" dirty="0" smtClean="0"/>
              <a:t>上</a:t>
            </a:r>
            <a:r>
              <a:rPr lang="zh-CN" altLang="en-US" sz="2800" dirty="0" smtClean="0"/>
              <a:t>，</a:t>
            </a:r>
            <a:r>
              <a:rPr lang="zh-CN" altLang="zh-CN" sz="2800" dirty="0" smtClean="0"/>
              <a:t>加强</a:t>
            </a:r>
            <a:r>
              <a:rPr lang="zh-CN" altLang="zh-CN" sz="2800" dirty="0"/>
              <a:t>了资本监管内容，提升了银行业的抗风险</a:t>
            </a:r>
            <a:r>
              <a:rPr lang="zh-CN" altLang="zh-CN" sz="2800" dirty="0" smtClean="0"/>
              <a:t>能力</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zh-CN" sz="2800" dirty="0" smtClean="0"/>
              <a:t>改革</a:t>
            </a:r>
            <a:r>
              <a:rPr lang="zh-CN" altLang="zh-CN" sz="2800" dirty="0"/>
              <a:t>了监管</a:t>
            </a:r>
            <a:r>
              <a:rPr lang="zh-CN" altLang="zh-CN" sz="2800" dirty="0" smtClean="0"/>
              <a:t>资本质量</a:t>
            </a:r>
            <a:r>
              <a:rPr lang="zh-CN" altLang="zh-CN" sz="2800" dirty="0"/>
              <a:t>和数量，</a:t>
            </a:r>
            <a:r>
              <a:rPr lang="zh-CN" altLang="zh-CN" sz="2800" u="sng" dirty="0">
                <a:solidFill>
                  <a:srgbClr val="251BF7"/>
                </a:solidFill>
              </a:rPr>
              <a:t>扩大了风险覆盖</a:t>
            </a:r>
            <a:r>
              <a:rPr lang="zh-CN" altLang="zh-CN" sz="2800" u="sng" dirty="0" smtClean="0">
                <a:solidFill>
                  <a:srgbClr val="251BF7"/>
                </a:solidFill>
              </a:rPr>
              <a:t>范围</a:t>
            </a:r>
            <a:r>
              <a:rPr lang="zh-CN" altLang="en-US" sz="2800" dirty="0"/>
              <a:t>；</a:t>
            </a:r>
            <a:endParaRPr lang="en-US" altLang="zh-CN" sz="2800" dirty="0" smtClean="0"/>
          </a:p>
          <a:p>
            <a:pPr marL="0" indent="0">
              <a:buNone/>
            </a:pPr>
            <a:r>
              <a:rPr lang="en-US" altLang="zh-CN" sz="2800" dirty="0"/>
              <a:t> </a:t>
            </a:r>
            <a:r>
              <a:rPr lang="en-US" altLang="zh-CN" sz="2800" dirty="0" smtClean="0"/>
              <a:t>   </a:t>
            </a:r>
            <a:r>
              <a:rPr lang="zh-CN" altLang="zh-CN" sz="2800" u="sng" dirty="0" smtClean="0">
                <a:solidFill>
                  <a:srgbClr val="251BF7"/>
                </a:solidFill>
              </a:rPr>
              <a:t>引入</a:t>
            </a:r>
            <a:r>
              <a:rPr lang="zh-CN" altLang="zh-CN" sz="2800" u="sng" dirty="0">
                <a:solidFill>
                  <a:srgbClr val="251BF7"/>
                </a:solidFill>
              </a:rPr>
              <a:t>了杠杆率</a:t>
            </a:r>
            <a:r>
              <a:rPr lang="zh-CN" altLang="zh-CN" sz="2800" dirty="0"/>
              <a:t>，强化了资本基础</a:t>
            </a:r>
            <a:r>
              <a:rPr lang="zh-CN" altLang="zh-CN" sz="2800" dirty="0" smtClean="0"/>
              <a:t>，</a:t>
            </a:r>
            <a:r>
              <a:rPr lang="zh-CN" altLang="zh-CN" sz="2800" u="sng" dirty="0" smtClean="0">
                <a:solidFill>
                  <a:srgbClr val="251BF7"/>
                </a:solidFill>
              </a:rPr>
              <a:t>限制银行</a:t>
            </a:r>
            <a:r>
              <a:rPr lang="zh-CN" altLang="en-US" sz="2800" u="sng" dirty="0">
                <a:solidFill>
                  <a:srgbClr val="251BF7"/>
                </a:solidFill>
              </a:rPr>
              <a:t>的</a:t>
            </a:r>
            <a:r>
              <a:rPr lang="zh-CN" altLang="zh-CN" sz="2800" u="sng" dirty="0" smtClean="0">
                <a:solidFill>
                  <a:srgbClr val="251BF7"/>
                </a:solidFill>
              </a:rPr>
              <a:t>高杠杆</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zh-CN" sz="2800" dirty="0" smtClean="0"/>
              <a:t>在</a:t>
            </a:r>
            <a:r>
              <a:rPr lang="zh-CN" altLang="zh-CN" sz="2800" dirty="0"/>
              <a:t>资本框架中</a:t>
            </a:r>
            <a:r>
              <a:rPr lang="zh-CN" altLang="zh-CN" sz="2800" u="sng" dirty="0">
                <a:solidFill>
                  <a:srgbClr val="251BF7"/>
                </a:solidFill>
              </a:rPr>
              <a:t>引入宏观审慎因素</a:t>
            </a:r>
            <a:r>
              <a:rPr lang="zh-CN" altLang="zh-CN" sz="2800" u="sng" dirty="0" smtClean="0"/>
              <a:t>，</a:t>
            </a:r>
            <a:r>
              <a:rPr lang="zh-CN" altLang="zh-CN" sz="2800" u="sng" dirty="0" smtClean="0">
                <a:solidFill>
                  <a:srgbClr val="251BF7"/>
                </a:solidFill>
              </a:rPr>
              <a:t>抑制</a:t>
            </a:r>
            <a:r>
              <a:rPr lang="zh-CN" altLang="zh-CN" sz="2800" u="sng" dirty="0">
                <a:solidFill>
                  <a:srgbClr val="251BF7"/>
                </a:solidFill>
              </a:rPr>
              <a:t>顺</a:t>
            </a:r>
            <a:r>
              <a:rPr lang="zh-CN" altLang="zh-CN" sz="2800" u="sng" dirty="0" smtClean="0">
                <a:solidFill>
                  <a:srgbClr val="251BF7"/>
                </a:solidFill>
              </a:rPr>
              <a:t>周期性</a:t>
            </a:r>
            <a:r>
              <a:rPr lang="zh-CN" altLang="en-US" sz="2800" dirty="0" smtClean="0"/>
              <a:t>对</a:t>
            </a:r>
            <a:r>
              <a:rPr lang="zh-CN" altLang="zh-CN" sz="2800" dirty="0" smtClean="0"/>
              <a:t>金融机构造成</a:t>
            </a:r>
            <a:r>
              <a:rPr lang="zh-CN" altLang="zh-CN" sz="2800" dirty="0"/>
              <a:t>的</a:t>
            </a:r>
            <a:r>
              <a:rPr lang="zh-CN" altLang="zh-CN" sz="2800" dirty="0" smtClean="0"/>
              <a:t>系</a:t>
            </a:r>
            <a:r>
              <a:rPr lang="zh-CN" altLang="en-US" sz="2800" dirty="0" smtClean="0"/>
              <a:t>统</a:t>
            </a:r>
            <a:r>
              <a:rPr lang="zh-CN" altLang="zh-CN" sz="2800" dirty="0" smtClean="0"/>
              <a:t>性</a:t>
            </a:r>
            <a:r>
              <a:rPr lang="zh-CN" altLang="zh-CN" sz="2800" dirty="0"/>
              <a:t>风险</a:t>
            </a:r>
            <a:r>
              <a:rPr lang="zh-CN" altLang="en-US" sz="2800" dirty="0" smtClean="0"/>
              <a:t>。</a:t>
            </a:r>
            <a:r>
              <a:rPr lang="zh-CN" altLang="zh-CN" sz="2800" dirty="0" smtClean="0"/>
              <a:t> </a:t>
            </a:r>
            <a:endParaRPr lang="zh-CN" altLang="en-US" sz="2800" dirty="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M_DOC_GUID" val="{f0b55287-8366-4f1b-8124-e8b4804edac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10254</Words>
  <Application>WPS 演示</Application>
  <PresentationFormat>全屏显示(4:3)</PresentationFormat>
  <Paragraphs>871</Paragraphs>
  <Slides>56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56</vt:i4>
      </vt:variant>
    </vt:vector>
  </HeadingPairs>
  <TitlesOfParts>
    <vt:vector size="69" baseType="lpstr">
      <vt:lpstr>Arial</vt:lpstr>
      <vt:lpstr>宋体</vt:lpstr>
      <vt:lpstr>Wingdings</vt:lpstr>
      <vt:lpstr>方正粗黑宋简体</vt:lpstr>
      <vt:lpstr>楷体</vt:lpstr>
      <vt:lpstr>Calibri</vt:lpstr>
      <vt:lpstr>微软雅黑</vt:lpstr>
      <vt:lpstr>Arial Unicode MS</vt:lpstr>
      <vt:lpstr>Calibri</vt:lpstr>
      <vt:lpstr>Times New Roman</vt:lpstr>
      <vt:lpstr>黑体</vt:lpstr>
      <vt:lpstr>Times New Roman</vt:lpstr>
      <vt:lpstr>Office 主题</vt:lpstr>
      <vt:lpstr>《金融风险概论》  第十章 巴塞尔协议及商业银行风险监管 </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PowerPoint 演示文稿</vt:lpstr>
      <vt:lpstr>第十章 巴塞尔协议及商业银行风险监管</vt:lpstr>
      <vt:lpstr>PowerPoint 演示文稿</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PowerPoint 演示文稿</vt:lpstr>
      <vt:lpstr>第十章 巴塞尔协议及商业银行风险监管</vt:lpstr>
      <vt:lpstr>第十章 巴塞尔协议及商业银行风险监管</vt:lpstr>
      <vt:lpstr>第十章 巴塞尔协议及商业银行风险监管</vt:lpstr>
      <vt:lpstr>PowerPoint 演示文稿</vt:lpstr>
      <vt:lpstr>第十章 巴塞尔协议及商业银行风险监管</vt:lpstr>
      <vt:lpstr>第十章 巴塞尔协议及商业银行风险监管</vt:lpstr>
      <vt:lpstr>第十章 巴塞尔协议及商业银行风险监管</vt:lpstr>
      <vt:lpstr>PowerPoint 演示文稿</vt:lpstr>
      <vt:lpstr>PowerPoint 演示文稿</vt:lpstr>
      <vt:lpstr>PowerPoint 演示文稿</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PowerPoint 演示文稿</vt:lpstr>
      <vt:lpstr>PowerPoint 演示文稿</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第十章 巴塞尔协议及商业银行风险监管</vt:lpstr>
      <vt:lpstr>本章小结</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《金融风险概论》  第一章 金融风险概述 </dc:title>
  <dc:creator>win</dc:creator>
  <cp:lastModifiedBy>jsb</cp:lastModifiedBy>
  <cp:revision>140</cp:revision>
  <dcterms:created xsi:type="dcterms:W3CDTF">2019-07-21T15:19:00Z</dcterms:created>
  <dcterms:modified xsi:type="dcterms:W3CDTF">2019-08-13T03:57:43Z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