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6" r:id="rId7"/>
    <p:sldId id="302" r:id="rId8"/>
    <p:sldId id="263" r:id="rId9"/>
    <p:sldId id="269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273" r:id="rId20"/>
    <p:sldId id="316" r:id="rId21"/>
    <p:sldId id="317" r:id="rId22"/>
    <p:sldId id="318" r:id="rId23"/>
    <p:sldId id="319" r:id="rId24"/>
    <p:sldId id="320" r:id="rId25"/>
    <p:sldId id="312" r:id="rId26"/>
    <p:sldId id="314" r:id="rId27"/>
    <p:sldId id="321" r:id="rId28"/>
    <p:sldId id="315" r:id="rId29"/>
    <p:sldId id="322" r:id="rId30"/>
    <p:sldId id="323" r:id="rId31"/>
    <p:sldId id="327" r:id="rId32"/>
    <p:sldId id="324" r:id="rId33"/>
    <p:sldId id="325" r:id="rId34"/>
    <p:sldId id="328" r:id="rId35"/>
    <p:sldId id="326" r:id="rId36"/>
    <p:sldId id="329" r:id="rId37"/>
    <p:sldId id="335" r:id="rId38"/>
    <p:sldId id="330" r:id="rId39"/>
    <p:sldId id="339" r:id="rId40"/>
    <p:sldId id="331" r:id="rId41"/>
    <p:sldId id="336" r:id="rId42"/>
    <p:sldId id="332" r:id="rId43"/>
    <p:sldId id="333" r:id="rId44"/>
    <p:sldId id="337" r:id="rId45"/>
    <p:sldId id="338" r:id="rId46"/>
    <p:sldId id="334" r:id="rId47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《</a:t>
            </a:r>
            <a:r>
              <a:rPr lang="zh-CN" altLang="en-US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金融风险概论</a:t>
            </a:r>
            <a:r>
              <a:rPr lang="en-US" altLang="zh-CN" sz="4900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》</a:t>
            </a:r>
            <a:br>
              <a:rPr lang="en-US" altLang="zh-CN" b="1" dirty="0" smtClean="0">
                <a:solidFill>
                  <a:srgbClr val="251BF7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br>
              <a:rPr lang="en-US" altLang="zh-CN" dirty="0" smtClean="0"/>
            </a:br>
            <a:r>
              <a:rPr lang="zh-CN" altLang="en-US" b="1" dirty="0" smtClean="0">
                <a:solidFill>
                  <a:srgbClr val="251BF7"/>
                </a:solidFill>
              </a:rPr>
              <a:t>第</a:t>
            </a:r>
            <a:r>
              <a:rPr lang="zh-CN" altLang="en-US" b="1" dirty="0">
                <a:solidFill>
                  <a:srgbClr val="251BF7"/>
                </a:solidFill>
              </a:rPr>
              <a:t>二</a:t>
            </a:r>
            <a:r>
              <a:rPr lang="zh-CN" altLang="en-US" b="1" dirty="0" smtClean="0">
                <a:solidFill>
                  <a:srgbClr val="251BF7"/>
                </a:solidFill>
              </a:rPr>
              <a:t>章 利率风险 </a:t>
            </a:r>
            <a:endParaRPr lang="zh-CN" altLang="en-US" b="1" dirty="0">
              <a:solidFill>
                <a:srgbClr val="251BF7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924944"/>
            <a:ext cx="7344816" cy="271385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 利率风险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 利率风险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en-US" altLang="zh-CN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 利率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管理工具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b="1" dirty="0" smtClean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及趋势</a:t>
            </a:r>
            <a:endParaRPr lang="zh-CN" altLang="en-US" b="1" dirty="0" smtClean="0">
              <a:solidFill>
                <a:srgbClr val="25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8457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zh-CN" altLang="en-US" sz="5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5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5100" b="1" dirty="0" smtClean="0"/>
              <a:t>一、利率体系介绍</a:t>
            </a:r>
            <a:endParaRPr lang="en-US" altLang="zh-CN" sz="51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5100" dirty="0" smtClean="0"/>
              <a:t>（一</a:t>
            </a:r>
            <a:r>
              <a:rPr lang="zh-CN" altLang="en-US" sz="5100" dirty="0"/>
              <a:t>）基准利率</a:t>
            </a:r>
            <a:endParaRPr lang="zh-CN" altLang="en-US" sz="51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5900" dirty="0" smtClean="0"/>
              <a:t>    </a:t>
            </a:r>
            <a:r>
              <a:rPr lang="zh-CN" altLang="en-US" sz="4500" dirty="0" smtClean="0"/>
              <a:t>世界</a:t>
            </a:r>
            <a:r>
              <a:rPr lang="zh-CN" altLang="en-US" sz="4500" dirty="0"/>
              <a:t>上最具影响力的同业拆借利率</a:t>
            </a:r>
            <a:r>
              <a:rPr lang="zh-CN" altLang="en-US" sz="4500" dirty="0" smtClean="0"/>
              <a:t>有</a:t>
            </a:r>
            <a:r>
              <a:rPr lang="zh-CN" altLang="en-US" sz="4500" dirty="0"/>
              <a:t>美国的</a:t>
            </a:r>
            <a:r>
              <a:rPr lang="zh-CN" altLang="en-US" sz="4500" dirty="0">
                <a:solidFill>
                  <a:srgbClr val="251BF7"/>
                </a:solidFill>
              </a:rPr>
              <a:t>联邦基金</a:t>
            </a:r>
            <a:r>
              <a:rPr lang="zh-CN" altLang="en-US" sz="4500" dirty="0" smtClean="0">
                <a:solidFill>
                  <a:srgbClr val="251BF7"/>
                </a:solidFill>
              </a:rPr>
              <a:t>利率、伦敦银行</a:t>
            </a:r>
            <a:r>
              <a:rPr lang="zh-CN" altLang="en-US" sz="4500" dirty="0">
                <a:solidFill>
                  <a:srgbClr val="251BF7"/>
                </a:solidFill>
              </a:rPr>
              <a:t>间同业拆借</a:t>
            </a:r>
            <a:r>
              <a:rPr lang="zh-CN" altLang="en-US" sz="4500" dirty="0" smtClean="0">
                <a:solidFill>
                  <a:srgbClr val="251BF7"/>
                </a:solidFill>
              </a:rPr>
              <a:t>利率、</a:t>
            </a:r>
            <a:r>
              <a:rPr lang="zh-CN" altLang="en-US" sz="4500" dirty="0">
                <a:solidFill>
                  <a:srgbClr val="251BF7"/>
                </a:solidFill>
              </a:rPr>
              <a:t>新加坡银行间同业拆借</a:t>
            </a:r>
            <a:r>
              <a:rPr lang="zh-CN" altLang="en-US" sz="4500" dirty="0" smtClean="0">
                <a:solidFill>
                  <a:srgbClr val="251BF7"/>
                </a:solidFill>
              </a:rPr>
              <a:t>利率，</a:t>
            </a:r>
            <a:r>
              <a:rPr lang="zh-CN" altLang="en-US" sz="4500" dirty="0">
                <a:solidFill>
                  <a:srgbClr val="251BF7"/>
                </a:solidFill>
              </a:rPr>
              <a:t>以及香港银行间同业拆借</a:t>
            </a:r>
            <a:r>
              <a:rPr lang="zh-CN" altLang="en-US" sz="4500" dirty="0" smtClean="0">
                <a:solidFill>
                  <a:srgbClr val="251BF7"/>
                </a:solidFill>
              </a:rPr>
              <a:t>利率</a:t>
            </a:r>
            <a:r>
              <a:rPr lang="zh-CN" altLang="en-US" sz="4500" dirty="0" smtClean="0"/>
              <a:t>，我国</a:t>
            </a:r>
            <a:r>
              <a:rPr lang="zh-CN" altLang="en-US" sz="4500" dirty="0"/>
              <a:t>最具影响力的则是</a:t>
            </a:r>
            <a:r>
              <a:rPr lang="zh-CN" altLang="en-US" sz="4500" dirty="0">
                <a:solidFill>
                  <a:srgbClr val="251BF7"/>
                </a:solidFill>
              </a:rPr>
              <a:t>上海银行间同业拆借</a:t>
            </a:r>
            <a:r>
              <a:rPr lang="zh-CN" altLang="en-US" sz="4500" dirty="0" smtClean="0">
                <a:solidFill>
                  <a:srgbClr val="251BF7"/>
                </a:solidFill>
              </a:rPr>
              <a:t>利率</a:t>
            </a:r>
            <a:r>
              <a:rPr lang="en-US" altLang="zh-CN" sz="4500" dirty="0" smtClean="0">
                <a:solidFill>
                  <a:srgbClr val="251BF7"/>
                </a:solidFill>
              </a:rPr>
              <a:t>SHIBOR</a:t>
            </a:r>
            <a:r>
              <a:rPr lang="zh-CN" altLang="en-US" sz="4500" dirty="0" smtClean="0"/>
              <a:t>。我们通常所说的</a:t>
            </a:r>
            <a:r>
              <a:rPr lang="zh-CN" altLang="en-US" sz="4500" dirty="0" smtClean="0">
                <a:solidFill>
                  <a:srgbClr val="251BF7"/>
                </a:solidFill>
              </a:rPr>
              <a:t>美联储加息或降息</a:t>
            </a:r>
            <a:r>
              <a:rPr lang="zh-CN" altLang="en-US" sz="4500" dirty="0" smtClean="0"/>
              <a:t>，就是指美联储在利用货币市场工具影响联邦基金市场利率，进而实现货币当局的政策意图。</a:t>
            </a:r>
            <a:endParaRPr lang="zh-CN" altLang="en-US" sz="45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61662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zh-CN" altLang="en-US" sz="14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1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1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2800" b="1" dirty="0" smtClean="0"/>
              <a:t>一、利率体系介绍</a:t>
            </a:r>
            <a:endParaRPr lang="zh-CN" altLang="en-US" sz="128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12800" dirty="0"/>
              <a:t>（二）普通市场利率</a:t>
            </a:r>
            <a:endParaRPr lang="zh-CN" altLang="en-US" sz="128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5900" dirty="0" smtClean="0"/>
              <a:t>      </a:t>
            </a:r>
            <a:r>
              <a:rPr lang="zh-CN" altLang="en-US" sz="11200" b="1" dirty="0" smtClean="0"/>
              <a:t>普通</a:t>
            </a:r>
            <a:r>
              <a:rPr lang="zh-CN" altLang="en-US" sz="11200" b="1" dirty="0"/>
              <a:t>市场利率</a:t>
            </a:r>
            <a:r>
              <a:rPr lang="zh-CN" altLang="en-US" sz="11200" dirty="0"/>
              <a:t>是指在</a:t>
            </a:r>
            <a:r>
              <a:rPr lang="zh-CN" altLang="en-US" sz="11200" dirty="0">
                <a:solidFill>
                  <a:srgbClr val="251BF7"/>
                </a:solidFill>
              </a:rPr>
              <a:t>资本市场</a:t>
            </a:r>
            <a:r>
              <a:rPr lang="zh-CN" altLang="en-US" sz="11200" dirty="0"/>
              <a:t>或者</a:t>
            </a:r>
            <a:r>
              <a:rPr lang="zh-CN" altLang="en-US" sz="11200" dirty="0">
                <a:solidFill>
                  <a:srgbClr val="251BF7"/>
                </a:solidFill>
              </a:rPr>
              <a:t>货币市场</a:t>
            </a:r>
            <a:r>
              <a:rPr lang="zh-CN" altLang="en-US" sz="11200" dirty="0"/>
              <a:t>上所适用的利率，包括各类</a:t>
            </a:r>
            <a:r>
              <a:rPr lang="zh-CN" altLang="en-US" sz="11200" dirty="0">
                <a:solidFill>
                  <a:srgbClr val="251BF7"/>
                </a:solidFill>
              </a:rPr>
              <a:t>国债利率</a:t>
            </a:r>
            <a:r>
              <a:rPr lang="zh-CN" altLang="en-US" sz="11200" dirty="0"/>
              <a:t>、</a:t>
            </a:r>
            <a:r>
              <a:rPr lang="zh-CN" altLang="en-US" sz="11200" dirty="0">
                <a:solidFill>
                  <a:srgbClr val="251BF7"/>
                </a:solidFill>
              </a:rPr>
              <a:t>公司债券利率</a:t>
            </a:r>
            <a:r>
              <a:rPr lang="zh-CN" altLang="en-US" sz="11200" dirty="0"/>
              <a:t>、各金融机构</a:t>
            </a:r>
            <a:r>
              <a:rPr lang="zh-CN" altLang="en-US" sz="11200" dirty="0">
                <a:solidFill>
                  <a:srgbClr val="251BF7"/>
                </a:solidFill>
              </a:rPr>
              <a:t>存</a:t>
            </a:r>
            <a:r>
              <a:rPr lang="zh-CN" altLang="en-US" sz="11200" dirty="0" smtClean="0">
                <a:solidFill>
                  <a:srgbClr val="251BF7"/>
                </a:solidFill>
              </a:rPr>
              <a:t>贷款利率</a:t>
            </a:r>
            <a:r>
              <a:rPr lang="zh-CN" altLang="en-US" sz="11200" dirty="0"/>
              <a:t>等</a:t>
            </a:r>
            <a:r>
              <a:rPr lang="zh-CN" altLang="en-US" sz="11200" dirty="0" smtClean="0"/>
              <a:t>。</a:t>
            </a:r>
            <a:endParaRPr lang="en-US" altLang="zh-CN" sz="11200" dirty="0" smtClean="0"/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</a:t>
            </a:r>
            <a:r>
              <a:rPr lang="zh-CN" altLang="en-US" sz="11200" dirty="0" smtClean="0"/>
              <a:t>国债</a:t>
            </a:r>
            <a:r>
              <a:rPr lang="zh-CN" altLang="en-US" sz="11200" dirty="0"/>
              <a:t>利率，如美国国库券利率，是指国库券投资者在持有期间所获得的</a:t>
            </a:r>
            <a:r>
              <a:rPr lang="zh-CN" altLang="en-US" sz="11200" dirty="0">
                <a:solidFill>
                  <a:srgbClr val="251BF7"/>
                </a:solidFill>
              </a:rPr>
              <a:t>利息收入与债券面值之比</a:t>
            </a:r>
            <a:r>
              <a:rPr lang="zh-CN" altLang="en-US" sz="11200" dirty="0" smtClean="0"/>
              <a:t>。公司债券</a:t>
            </a:r>
            <a:r>
              <a:rPr lang="zh-CN" altLang="en-US" sz="11200" dirty="0"/>
              <a:t>利率是债券发行人承诺支付给</a:t>
            </a:r>
            <a:r>
              <a:rPr lang="zh-CN" altLang="en-US" sz="11200" dirty="0">
                <a:solidFill>
                  <a:srgbClr val="251BF7"/>
                </a:solidFill>
              </a:rPr>
              <a:t>投资者收益占面值的</a:t>
            </a:r>
            <a:r>
              <a:rPr lang="zh-CN" altLang="en-US" sz="11200" dirty="0" smtClean="0">
                <a:solidFill>
                  <a:srgbClr val="251BF7"/>
                </a:solidFill>
              </a:rPr>
              <a:t>比率</a:t>
            </a:r>
            <a:r>
              <a:rPr lang="zh-CN" altLang="en-US" sz="11200" dirty="0" smtClean="0"/>
              <a:t>。金融</a:t>
            </a:r>
            <a:r>
              <a:rPr lang="zh-CN" altLang="en-US" sz="11200" dirty="0"/>
              <a:t>机构在</a:t>
            </a:r>
            <a:r>
              <a:rPr lang="zh-CN" altLang="en-US" sz="11200" dirty="0">
                <a:solidFill>
                  <a:srgbClr val="251BF7"/>
                </a:solidFill>
              </a:rPr>
              <a:t>吸收存款和发放贷款</a:t>
            </a:r>
            <a:r>
              <a:rPr lang="zh-CN" altLang="en-US" sz="11200" dirty="0"/>
              <a:t>时，所支付和收取的利息，称为存贷款利率</a:t>
            </a:r>
            <a:r>
              <a:rPr lang="zh-CN" altLang="en-US" sz="11200" dirty="0" smtClean="0"/>
              <a:t>。</a:t>
            </a:r>
            <a:endParaRPr lang="en-US" altLang="zh-CN" sz="112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61662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zh-CN" altLang="en-US" sz="14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1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1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2800" b="1" dirty="0" smtClean="0"/>
              <a:t>一、利率体系介绍</a:t>
            </a:r>
            <a:endParaRPr lang="zh-CN" altLang="en-US" sz="128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12800" dirty="0" smtClean="0"/>
              <a:t>（三）风险市场</a:t>
            </a:r>
            <a:r>
              <a:rPr lang="zh-CN" altLang="en-US" sz="12800" dirty="0"/>
              <a:t>利率</a:t>
            </a:r>
            <a:endParaRPr lang="zh-CN" altLang="en-US" sz="128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11200" dirty="0" smtClean="0"/>
              <a:t>    风险</a:t>
            </a:r>
            <a:r>
              <a:rPr lang="zh-CN" altLang="en-US" sz="11200" dirty="0"/>
              <a:t>市场利率不是在成熟的、统一的金融市场形成的，</a:t>
            </a:r>
            <a:r>
              <a:rPr lang="zh-CN" altLang="en-US" sz="11200" dirty="0">
                <a:solidFill>
                  <a:srgbClr val="251BF7"/>
                </a:solidFill>
              </a:rPr>
              <a:t>而是由投资项目或者产品自身风险特性决定的</a:t>
            </a:r>
            <a:r>
              <a:rPr lang="zh-CN" altLang="en-US" sz="11200" dirty="0"/>
              <a:t>，其利率水平的高低往往是由</a:t>
            </a:r>
            <a:r>
              <a:rPr lang="zh-CN" altLang="en-US" sz="11200" b="1" dirty="0">
                <a:solidFill>
                  <a:srgbClr val="251BF7"/>
                </a:solidFill>
              </a:rPr>
              <a:t>基准利率加上一部分风险溢价</a:t>
            </a:r>
            <a:r>
              <a:rPr lang="zh-CN" altLang="en-US" sz="11200" dirty="0"/>
              <a:t>决定的。</a:t>
            </a:r>
            <a:r>
              <a:rPr lang="zh-CN" altLang="en-US" sz="11200" dirty="0" smtClean="0"/>
              <a:t>一般，</a:t>
            </a:r>
            <a:r>
              <a:rPr lang="zh-CN" altLang="en-US" sz="11200" dirty="0"/>
              <a:t>项目</a:t>
            </a:r>
            <a:r>
              <a:rPr lang="zh-CN" altLang="en-US" sz="11200" dirty="0">
                <a:solidFill>
                  <a:srgbClr val="251BF7"/>
                </a:solidFill>
              </a:rPr>
              <a:t>期限越长</a:t>
            </a:r>
            <a:r>
              <a:rPr lang="zh-CN" altLang="en-US" sz="11200" dirty="0" smtClean="0">
                <a:solidFill>
                  <a:srgbClr val="251BF7"/>
                </a:solidFill>
              </a:rPr>
              <a:t>，风险</a:t>
            </a:r>
            <a:r>
              <a:rPr lang="zh-CN" altLang="en-US" sz="11200" dirty="0">
                <a:solidFill>
                  <a:srgbClr val="251BF7"/>
                </a:solidFill>
              </a:rPr>
              <a:t>利率水平就越高</a:t>
            </a:r>
            <a:r>
              <a:rPr lang="zh-CN" altLang="en-US" sz="11200" dirty="0"/>
              <a:t>；</a:t>
            </a:r>
            <a:r>
              <a:rPr lang="zh-CN" altLang="en-US" sz="11200" dirty="0" smtClean="0"/>
              <a:t>项目评级</a:t>
            </a:r>
            <a:r>
              <a:rPr lang="zh-CN" altLang="en-US" sz="11200" dirty="0"/>
              <a:t>越高，其融资所需支付的风险利率水平就越低</a:t>
            </a:r>
            <a:r>
              <a:rPr lang="zh-CN" altLang="en-US" sz="11200" dirty="0" smtClean="0"/>
              <a:t>。</a:t>
            </a:r>
            <a:endParaRPr lang="en-US" altLang="zh-CN" sz="11200" dirty="0" smtClean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11200" dirty="0" smtClean="0"/>
              <a:t>    一般，</a:t>
            </a:r>
            <a:r>
              <a:rPr lang="zh-CN" altLang="en-US" sz="11200" dirty="0"/>
              <a:t>风险市场利率包括企业之间商业</a:t>
            </a:r>
            <a:r>
              <a:rPr lang="zh-CN" altLang="en-US" sz="11200" dirty="0" smtClean="0"/>
              <a:t>往来的</a:t>
            </a:r>
            <a:r>
              <a:rPr lang="zh-CN" altLang="en-US" sz="11200" dirty="0"/>
              <a:t>赊销利率、</a:t>
            </a:r>
            <a:r>
              <a:rPr lang="zh-CN" altLang="en-US" sz="11200" dirty="0">
                <a:solidFill>
                  <a:srgbClr val="251BF7"/>
                </a:solidFill>
              </a:rPr>
              <a:t>小贷公司利率</a:t>
            </a:r>
            <a:r>
              <a:rPr lang="zh-CN" altLang="en-US" sz="11200" dirty="0"/>
              <a:t>，</a:t>
            </a:r>
            <a:r>
              <a:rPr lang="zh-CN" altLang="en-US" sz="11200" dirty="0" smtClean="0"/>
              <a:t>以及</a:t>
            </a:r>
            <a:r>
              <a:rPr lang="zh-CN" altLang="en-US" sz="11200" dirty="0" smtClean="0">
                <a:solidFill>
                  <a:srgbClr val="251BF7"/>
                </a:solidFill>
              </a:rPr>
              <a:t>民间</a:t>
            </a:r>
            <a:r>
              <a:rPr lang="zh-CN" altLang="en-US" sz="11200" dirty="0">
                <a:solidFill>
                  <a:srgbClr val="251BF7"/>
                </a:solidFill>
              </a:rPr>
              <a:t>借贷利率</a:t>
            </a:r>
            <a:r>
              <a:rPr lang="zh-CN" altLang="en-US" sz="11200" dirty="0"/>
              <a:t>、</a:t>
            </a:r>
            <a:r>
              <a:rPr lang="zh-CN" altLang="en-US" sz="11200" dirty="0" smtClean="0">
                <a:solidFill>
                  <a:srgbClr val="251BF7"/>
                </a:solidFill>
              </a:rPr>
              <a:t>融资租赁的融资</a:t>
            </a:r>
            <a:r>
              <a:rPr lang="zh-CN" altLang="en-US" sz="11200" dirty="0">
                <a:solidFill>
                  <a:srgbClr val="251BF7"/>
                </a:solidFill>
              </a:rPr>
              <a:t>利率</a:t>
            </a:r>
            <a:r>
              <a:rPr lang="zh-CN" altLang="en-US" sz="11200" dirty="0"/>
              <a:t>、互联网</a:t>
            </a:r>
            <a:r>
              <a:rPr lang="en-US" altLang="zh-CN" sz="11200" dirty="0">
                <a:solidFill>
                  <a:srgbClr val="251BF7"/>
                </a:solidFill>
              </a:rPr>
              <a:t>P2P</a:t>
            </a:r>
            <a:r>
              <a:rPr lang="zh-CN" altLang="en-US" sz="11200" dirty="0">
                <a:solidFill>
                  <a:srgbClr val="251BF7"/>
                </a:solidFill>
              </a:rPr>
              <a:t>平台借贷利率</a:t>
            </a:r>
            <a:r>
              <a:rPr lang="zh-CN" altLang="en-US" sz="11200" dirty="0"/>
              <a:t>等</a:t>
            </a:r>
            <a:r>
              <a:rPr lang="zh-CN" altLang="en-US" sz="11200" dirty="0" smtClean="0"/>
              <a:t>。</a:t>
            </a:r>
            <a:endParaRPr lang="zh-CN" altLang="en-US" sz="112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二、利率风险的成因</a:t>
            </a:r>
            <a:endParaRPr lang="en-US" altLang="zh-CN" b="1" dirty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3500" b="1" dirty="0" smtClean="0"/>
              <a:t>   </a:t>
            </a:r>
            <a:r>
              <a:rPr lang="zh-CN" altLang="zh-CN" sz="2800" dirty="0" smtClean="0"/>
              <a:t>首先</a:t>
            </a:r>
            <a:r>
              <a:rPr lang="zh-CN" altLang="zh-CN" sz="2800" dirty="0"/>
              <a:t>，利率风险的特点就是覆盖面广、影响因素众多。</a:t>
            </a:r>
            <a:endParaRPr lang="en-US" altLang="zh-CN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其次</a:t>
            </a:r>
            <a:r>
              <a:rPr lang="zh-CN" altLang="zh-CN" sz="2800" dirty="0"/>
              <a:t>，金融机构的资产与负债之间</a:t>
            </a:r>
            <a:r>
              <a:rPr lang="zh-CN" altLang="zh-CN" sz="2800" dirty="0" smtClean="0"/>
              <a:t>的</a:t>
            </a:r>
            <a:r>
              <a:rPr lang="zh-CN" altLang="en-US" sz="2800" dirty="0" smtClean="0">
                <a:solidFill>
                  <a:srgbClr val="251BF7"/>
                </a:solidFill>
              </a:rPr>
              <a:t>金额</a:t>
            </a:r>
            <a:r>
              <a:rPr lang="zh-CN" altLang="en-US" sz="2800" dirty="0" smtClean="0"/>
              <a:t>、</a:t>
            </a:r>
            <a:r>
              <a:rPr lang="zh-CN" altLang="zh-CN" sz="2800" dirty="0" smtClean="0">
                <a:solidFill>
                  <a:srgbClr val="251BF7"/>
                </a:solidFill>
              </a:rPr>
              <a:t>期限</a:t>
            </a:r>
            <a:r>
              <a:rPr lang="zh-CN" altLang="zh-CN" sz="2800" dirty="0">
                <a:solidFill>
                  <a:srgbClr val="251BF7"/>
                </a:solidFill>
              </a:rPr>
              <a:t>错配</a:t>
            </a:r>
            <a:r>
              <a:rPr lang="zh-CN" altLang="zh-CN" sz="2800" dirty="0"/>
              <a:t>是常态</a:t>
            </a:r>
            <a:r>
              <a:rPr lang="zh-CN" altLang="zh-CN" sz="2800" dirty="0" smtClean="0"/>
              <a:t>。期限</a:t>
            </a:r>
            <a:r>
              <a:rPr lang="zh-CN" altLang="zh-CN" sz="2800" dirty="0"/>
              <a:t>错配现象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是</a:t>
            </a:r>
            <a:r>
              <a:rPr lang="zh-CN" altLang="zh-CN" sz="2800" dirty="0" smtClean="0"/>
              <a:t>利率风险</a:t>
            </a:r>
            <a:r>
              <a:rPr lang="zh-CN" altLang="en-US" sz="2800" dirty="0" smtClean="0"/>
              <a:t>的重要原因之一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最后</a:t>
            </a:r>
            <a:r>
              <a:rPr lang="zh-CN" altLang="zh-CN" sz="2800" dirty="0"/>
              <a:t>，随着金融机构的业务更加复杂，</a:t>
            </a:r>
            <a:r>
              <a:rPr lang="zh-CN" altLang="zh-CN" sz="2800" dirty="0">
                <a:solidFill>
                  <a:srgbClr val="251BF7"/>
                </a:solidFill>
              </a:rPr>
              <a:t>表外业务或者衍生品交易收益</a:t>
            </a:r>
            <a:r>
              <a:rPr lang="zh-CN" altLang="zh-CN" sz="2800" dirty="0"/>
              <a:t>也占据较大比重，而这些产品都</a:t>
            </a:r>
            <a:r>
              <a:rPr lang="zh-CN" altLang="zh-CN" sz="2800" dirty="0">
                <a:solidFill>
                  <a:srgbClr val="251BF7"/>
                </a:solidFill>
              </a:rPr>
              <a:t>与利率水平高度相关</a:t>
            </a:r>
            <a:r>
              <a:rPr lang="zh-CN" altLang="zh-CN" sz="2800" dirty="0"/>
              <a:t>，因此利率风险也逐渐成为影响金融机构收入的不可忽视的风险来源</a:t>
            </a:r>
            <a:r>
              <a:rPr lang="zh-CN" altLang="zh-CN" sz="2800" dirty="0" smtClean="0"/>
              <a:t>。</a:t>
            </a:r>
            <a:endParaRPr lang="en-US" altLang="zh-CN" sz="2800" b="1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二、利率风险的成因</a:t>
            </a:r>
            <a:endParaRPr lang="en-US" altLang="zh-CN" b="1" dirty="0"/>
          </a:p>
          <a:p>
            <a:pPr marL="0" indent="0">
              <a:lnSpc>
                <a:spcPts val="3700"/>
              </a:lnSpc>
              <a:buNone/>
            </a:pPr>
            <a:r>
              <a:rPr lang="zh-CN" altLang="en-US" sz="2800" dirty="0" smtClean="0"/>
              <a:t>        </a:t>
            </a:r>
            <a:endParaRPr lang="en-US" altLang="zh-CN" sz="2800" dirty="0" smtClean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总之</a:t>
            </a:r>
            <a:r>
              <a:rPr lang="zh-CN" altLang="en-US" sz="2800" dirty="0"/>
              <a:t>，利率风险的产生需要两个条件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251BF7"/>
                </a:solidFill>
              </a:rPr>
              <a:t>市场利率出现了显著波动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二</a:t>
            </a:r>
            <a:r>
              <a:rPr lang="zh-CN" altLang="en-US" sz="2800" dirty="0"/>
              <a:t>是银行等金融机构的</a:t>
            </a:r>
            <a:r>
              <a:rPr lang="zh-CN" altLang="en-US" sz="2800" dirty="0">
                <a:solidFill>
                  <a:srgbClr val="251BF7"/>
                </a:solidFill>
              </a:rPr>
              <a:t>资产和</a:t>
            </a:r>
            <a:r>
              <a:rPr lang="zh-CN" altLang="en-US" sz="2800" dirty="0" smtClean="0">
                <a:solidFill>
                  <a:srgbClr val="251BF7"/>
                </a:solidFill>
              </a:rPr>
              <a:t>负债的金额和期限</a:t>
            </a:r>
            <a:r>
              <a:rPr lang="zh-CN" altLang="en-US" sz="2800" dirty="0">
                <a:solidFill>
                  <a:srgbClr val="251BF7"/>
                </a:solidFill>
              </a:rPr>
              <a:t>的特征不一致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本</a:t>
            </a:r>
            <a:r>
              <a:rPr lang="zh-CN" altLang="zh-CN" sz="2800" dirty="0"/>
              <a:t>书借鉴巴塞尔协议的规定，将利率风险细分为</a:t>
            </a:r>
            <a:r>
              <a:rPr lang="zh-CN" altLang="zh-CN" sz="2800" dirty="0">
                <a:solidFill>
                  <a:srgbClr val="251BF7"/>
                </a:solidFill>
              </a:rPr>
              <a:t>再定价风险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收益率曲线风险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基差风险</a:t>
            </a:r>
            <a:r>
              <a:rPr lang="zh-CN" altLang="zh-CN" sz="2800" dirty="0" smtClean="0"/>
              <a:t>，及</a:t>
            </a:r>
            <a:r>
              <a:rPr lang="zh-CN" altLang="zh-CN" sz="2800" dirty="0">
                <a:solidFill>
                  <a:srgbClr val="251BF7"/>
                </a:solidFill>
              </a:rPr>
              <a:t>期限调整风险</a:t>
            </a:r>
            <a:r>
              <a:rPr lang="zh-CN" altLang="zh-CN" sz="2800" dirty="0"/>
              <a:t>。</a:t>
            </a:r>
            <a:endParaRPr lang="en-US" altLang="zh-CN" sz="28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一、再定价风险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dirty="0" smtClean="0"/>
              <a:t>再</a:t>
            </a:r>
            <a:r>
              <a:rPr lang="zh-CN" altLang="zh-CN" sz="2800" dirty="0"/>
              <a:t>定价风险，也称为</a:t>
            </a:r>
            <a:r>
              <a:rPr lang="zh-CN" altLang="zh-CN" sz="2800" b="1" u="sng" dirty="0">
                <a:solidFill>
                  <a:srgbClr val="FF0000"/>
                </a:solidFill>
              </a:rPr>
              <a:t>期限错配</a:t>
            </a:r>
            <a:r>
              <a:rPr lang="zh-CN" altLang="zh-CN" sz="2800" dirty="0">
                <a:solidFill>
                  <a:srgbClr val="251BF7"/>
                </a:solidFill>
              </a:rPr>
              <a:t>风险</a:t>
            </a:r>
            <a:r>
              <a:rPr lang="zh-CN" altLang="zh-CN" sz="2800" dirty="0"/>
              <a:t>，其实质是资产或负债由于利率调整所带来的价值变化，该变化会</a:t>
            </a:r>
            <a:r>
              <a:rPr lang="zh-CN" altLang="zh-CN" sz="2800" dirty="0">
                <a:solidFill>
                  <a:srgbClr val="251BF7"/>
                </a:solidFill>
              </a:rPr>
              <a:t>打破原有头寸平衡</a:t>
            </a:r>
            <a:r>
              <a:rPr lang="zh-CN" altLang="zh-CN" sz="2800" dirty="0"/>
              <a:t>，即会</a:t>
            </a:r>
            <a:r>
              <a:rPr lang="zh-CN" altLang="zh-CN" sz="2800" dirty="0">
                <a:solidFill>
                  <a:srgbClr val="251BF7"/>
                </a:solidFill>
              </a:rPr>
              <a:t>出现</a:t>
            </a:r>
            <a:r>
              <a:rPr lang="zh-CN" altLang="zh-CN" sz="2800" dirty="0" smtClean="0">
                <a:solidFill>
                  <a:srgbClr val="251BF7"/>
                </a:solidFill>
              </a:rPr>
              <a:t>盈亏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其</a:t>
            </a:r>
            <a:r>
              <a:rPr lang="zh-CN" altLang="zh-CN" sz="2800" dirty="0"/>
              <a:t>风险源于</a:t>
            </a:r>
            <a:r>
              <a:rPr lang="zh-CN" altLang="zh-CN" sz="2800" u="sng" dirty="0">
                <a:solidFill>
                  <a:srgbClr val="251BF7"/>
                </a:solidFill>
              </a:rPr>
              <a:t>部分头寸是以</a:t>
            </a:r>
            <a:r>
              <a:rPr lang="zh-CN" altLang="zh-CN" sz="2800" b="1" u="sng" dirty="0">
                <a:solidFill>
                  <a:srgbClr val="251BF7"/>
                </a:solidFill>
              </a:rPr>
              <a:t>固定利率</a:t>
            </a:r>
            <a:r>
              <a:rPr lang="zh-CN" altLang="zh-CN" sz="2800" u="sng" dirty="0">
                <a:solidFill>
                  <a:srgbClr val="251BF7"/>
                </a:solidFill>
              </a:rPr>
              <a:t>定价，而其他头寸则是以</a:t>
            </a:r>
            <a:r>
              <a:rPr lang="zh-CN" altLang="zh-CN" sz="2800" b="1" u="sng" dirty="0">
                <a:solidFill>
                  <a:srgbClr val="251BF7"/>
                </a:solidFill>
              </a:rPr>
              <a:t>浮动利率</a:t>
            </a:r>
            <a:r>
              <a:rPr lang="zh-CN" altLang="zh-CN" sz="2800" u="sng" dirty="0">
                <a:solidFill>
                  <a:srgbClr val="251BF7"/>
                </a:solidFill>
              </a:rPr>
              <a:t>定价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一、再定价风险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这两种利率定价的</a:t>
            </a:r>
            <a:r>
              <a:rPr lang="zh-CN" altLang="zh-CN" sz="2800" dirty="0">
                <a:solidFill>
                  <a:srgbClr val="251BF7"/>
                </a:solidFill>
              </a:rPr>
              <a:t>资产值与负债值存在缺口时</a:t>
            </a:r>
            <a:r>
              <a:rPr lang="zh-CN" altLang="zh-CN" sz="2800" dirty="0"/>
              <a:t>，利率变动就会对头寸净值产生影响</a:t>
            </a:r>
            <a:r>
              <a:rPr lang="zh-CN" altLang="zh-CN" sz="2800" dirty="0" smtClean="0"/>
              <a:t>。例如</a:t>
            </a:r>
            <a:r>
              <a:rPr lang="zh-CN" altLang="zh-CN" sz="2800" dirty="0" smtClean="0"/>
              <a:t>，</a:t>
            </a:r>
            <a:r>
              <a:rPr lang="zh-CN" altLang="zh-CN" sz="2800" dirty="0" smtClean="0">
                <a:solidFill>
                  <a:srgbClr val="251BF7"/>
                </a:solidFill>
              </a:rPr>
              <a:t>商业银行</a:t>
            </a:r>
            <a:r>
              <a:rPr lang="zh-CN" altLang="zh-CN" sz="2800" dirty="0">
                <a:solidFill>
                  <a:srgbClr val="251BF7"/>
                </a:solidFill>
              </a:rPr>
              <a:t>以短期存款作为长期固定利率贷款的融资来源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当利率上升</a:t>
            </a:r>
            <a:r>
              <a:rPr lang="zh-CN" altLang="zh-CN" sz="2800" dirty="0"/>
              <a:t>时，贷款的利息收入是固定的，但存款的利息支出会随着利率的上升而增加，从而使商业银行的</a:t>
            </a:r>
            <a:r>
              <a:rPr lang="zh-CN" altLang="zh-CN" sz="2800" dirty="0">
                <a:solidFill>
                  <a:srgbClr val="251BF7"/>
                </a:solidFill>
              </a:rPr>
              <a:t>未来净收益减少</a:t>
            </a:r>
            <a:r>
              <a:rPr lang="zh-CN" altLang="zh-CN" sz="2800" dirty="0"/>
              <a:t>，经济价值降低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一、再定价风险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某</a:t>
            </a:r>
            <a:r>
              <a:rPr lang="zh-CN" altLang="zh-CN" sz="2800" dirty="0"/>
              <a:t>城市商业银行的</a:t>
            </a:r>
            <a:r>
              <a:rPr lang="zh-CN" altLang="zh-CN" sz="2800" dirty="0">
                <a:solidFill>
                  <a:srgbClr val="251BF7"/>
                </a:solidFill>
              </a:rPr>
              <a:t>资产与负债缺口统计</a:t>
            </a:r>
            <a:r>
              <a:rPr lang="zh-CN" altLang="zh-CN" sz="2800" dirty="0"/>
              <a:t>如</a:t>
            </a:r>
            <a:r>
              <a:rPr lang="zh-CN" altLang="zh-CN" sz="2800" dirty="0">
                <a:solidFill>
                  <a:srgbClr val="251BF7"/>
                </a:solidFill>
              </a:rPr>
              <a:t>表</a:t>
            </a:r>
            <a:r>
              <a:rPr lang="en-US" altLang="zh-CN" sz="2800" dirty="0">
                <a:solidFill>
                  <a:srgbClr val="251BF7"/>
                </a:solidFill>
              </a:rPr>
              <a:t>2-1</a:t>
            </a:r>
            <a:r>
              <a:rPr lang="zh-CN" altLang="zh-CN" sz="2800" dirty="0"/>
              <a:t>所示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58326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9600" dirty="0" smtClean="0"/>
              <a:t>    </a:t>
            </a:r>
            <a:endParaRPr lang="zh-CN" altLang="en-US" sz="1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1124744"/>
          <a:ext cx="8352928" cy="5518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1368152"/>
                <a:gridCol w="1296144"/>
                <a:gridCol w="864096"/>
                <a:gridCol w="1872208"/>
                <a:gridCol w="1512168"/>
              </a:tblGrid>
              <a:tr h="7309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划分时段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资产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（浮动利率）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负债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（固定利率）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缺口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利率</a:t>
                      </a:r>
                      <a:r>
                        <a:rPr lang="zh-CN" sz="1600" kern="100" dirty="0">
                          <a:effectLst/>
                        </a:rPr>
                        <a:t>导致缺口变化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kern="100" dirty="0" smtClean="0"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变化</a:t>
                      </a:r>
                      <a:r>
                        <a:rPr lang="zh-CN" sz="1600" kern="100" dirty="0">
                          <a:effectLst/>
                        </a:rPr>
                        <a:t>后的缺口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天期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-10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-7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天到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个月期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35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64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-29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-25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～</a:t>
                      </a:r>
                      <a:r>
                        <a:rPr lang="en-US" sz="1600" kern="100" dirty="0">
                          <a:effectLst/>
                        </a:rPr>
                        <a:t>6</a:t>
                      </a:r>
                      <a:r>
                        <a:rPr lang="zh-CN" sz="1600" kern="100" dirty="0">
                          <a:effectLst/>
                        </a:rPr>
                        <a:t>个月期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58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37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21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-5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16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12</a:t>
                      </a:r>
                      <a:r>
                        <a:rPr lang="zh-CN" sz="1600" kern="100">
                          <a:effectLst/>
                        </a:rPr>
                        <a:t>个月期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47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-25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-22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～</a:t>
                      </a: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年期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125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84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39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年以上期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13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320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320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solidFill>
                            <a:srgbClr val="251BF7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448072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304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2-1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资产与负债缺口统计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二</a:t>
            </a:r>
            <a:r>
              <a:rPr lang="zh-CN" altLang="en-US" b="1" dirty="0" smtClean="0"/>
              <a:t>、收益率曲线风险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收益率曲线</a:t>
            </a:r>
            <a:r>
              <a:rPr lang="zh-CN" altLang="zh-CN" sz="2800" b="1" dirty="0"/>
              <a:t>是指由</a:t>
            </a:r>
            <a:r>
              <a:rPr lang="zh-CN" altLang="zh-CN" sz="2800" b="1" dirty="0">
                <a:solidFill>
                  <a:srgbClr val="251BF7"/>
                </a:solidFill>
              </a:rPr>
              <a:t>债券期限</a:t>
            </a:r>
            <a:r>
              <a:rPr lang="zh-CN" altLang="zh-CN" sz="2800" b="1" dirty="0"/>
              <a:t>与对应的</a:t>
            </a:r>
            <a:r>
              <a:rPr lang="zh-CN" altLang="zh-CN" sz="2800" b="1" dirty="0">
                <a:solidFill>
                  <a:srgbClr val="251BF7"/>
                </a:solidFill>
              </a:rPr>
              <a:t>利率水平</a:t>
            </a:r>
            <a:r>
              <a:rPr lang="zh-CN" altLang="zh-CN" sz="2800" b="1" dirty="0"/>
              <a:t>构成的曲线，表示不同期限的债权工具有不同的利率。</a:t>
            </a:r>
            <a:r>
              <a:rPr lang="zh-CN" altLang="zh-CN" sz="2800" dirty="0"/>
              <a:t>收益率曲线是</a:t>
            </a:r>
            <a:r>
              <a:rPr lang="zh-CN" altLang="zh-CN" sz="2800" dirty="0">
                <a:solidFill>
                  <a:srgbClr val="251BF7"/>
                </a:solidFill>
              </a:rPr>
              <a:t>金融市场重要的利率表征</a:t>
            </a:r>
            <a:r>
              <a:rPr lang="zh-CN" altLang="zh-CN" sz="2800" dirty="0"/>
              <a:t>，尤其是国债收益率曲线是其他金融产品利率水平的基准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en-US" altLang="zh-CN" sz="3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1. </a:t>
            </a:r>
            <a:r>
              <a:rPr lang="zh-CN" altLang="en-US" b="1" dirty="0" smtClean="0"/>
              <a:t>重点</a:t>
            </a:r>
            <a:r>
              <a:rPr lang="zh-CN" altLang="en-US" b="1" dirty="0"/>
              <a:t>掌握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利率风险分类；利率风险管理工具的内容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/>
              <a:t>  2. </a:t>
            </a:r>
            <a:r>
              <a:rPr lang="zh-CN" altLang="en-US" b="1" dirty="0" smtClean="0"/>
              <a:t>掌握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 smtClean="0"/>
              <a:t>利率风险成因。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/>
              <a:t>  3. </a:t>
            </a:r>
            <a:r>
              <a:rPr lang="zh-CN" altLang="en-US" b="1" dirty="0" smtClean="0"/>
              <a:t>了解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利率风险管理的</a:t>
            </a:r>
            <a:r>
              <a:rPr lang="zh-CN" altLang="en-US" dirty="0" smtClean="0"/>
              <a:t>难点。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二</a:t>
            </a:r>
            <a:r>
              <a:rPr lang="zh-CN" altLang="en-US" b="1" dirty="0" smtClean="0"/>
              <a:t>、收益率曲线风险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收益率曲线的移动可以分为三种类型：</a:t>
            </a:r>
            <a:r>
              <a:rPr lang="zh-CN" altLang="zh-CN" sz="2800" dirty="0">
                <a:solidFill>
                  <a:srgbClr val="251BF7"/>
                </a:solidFill>
              </a:rPr>
              <a:t>平行移动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旋转移动</a:t>
            </a:r>
            <a:r>
              <a:rPr lang="zh-CN" altLang="zh-CN" sz="2800" dirty="0"/>
              <a:t>、</a:t>
            </a:r>
            <a:r>
              <a:rPr lang="zh-CN" altLang="zh-CN" sz="2800" dirty="0">
                <a:solidFill>
                  <a:srgbClr val="251BF7"/>
                </a:solidFill>
              </a:rPr>
              <a:t>蝶式</a:t>
            </a:r>
            <a:r>
              <a:rPr lang="zh-CN" altLang="zh-CN" sz="2800" dirty="0" smtClean="0">
                <a:solidFill>
                  <a:srgbClr val="251BF7"/>
                </a:solidFill>
              </a:rPr>
              <a:t>移动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）平行移动</a:t>
            </a:r>
            <a:r>
              <a:rPr lang="zh-CN" altLang="zh-CN" sz="2800" dirty="0"/>
              <a:t>。平行移动就是收益率曲线上每一个点都发生</a:t>
            </a:r>
            <a:r>
              <a:rPr lang="zh-CN" altLang="zh-CN" sz="2800" dirty="0">
                <a:solidFill>
                  <a:srgbClr val="251BF7"/>
                </a:solidFill>
              </a:rPr>
              <a:t>向左</a:t>
            </a:r>
            <a:r>
              <a:rPr lang="zh-CN" altLang="zh-CN" sz="2800" dirty="0"/>
              <a:t>或</a:t>
            </a:r>
            <a:r>
              <a:rPr lang="zh-CN" altLang="zh-CN" sz="2800" dirty="0">
                <a:solidFill>
                  <a:srgbClr val="251BF7"/>
                </a:solidFill>
              </a:rPr>
              <a:t>向右</a:t>
            </a:r>
            <a:r>
              <a:rPr lang="zh-CN" altLang="zh-CN" sz="2800" dirty="0"/>
              <a:t>的等值变化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在</a:t>
            </a:r>
            <a:r>
              <a:rPr lang="zh-CN" altLang="zh-CN" sz="2800" dirty="0"/>
              <a:t>实践中，收益率曲线大部分时候呈同向平行移动。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二</a:t>
            </a:r>
            <a:r>
              <a:rPr lang="zh-CN" altLang="en-US" b="1" dirty="0" smtClean="0"/>
              <a:t>、收益率曲线风险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收益率曲线的移动可以分为三种类型：平行移动、旋转移动、蝶式</a:t>
            </a:r>
            <a:r>
              <a:rPr lang="zh-CN" altLang="zh-CN" sz="2800" dirty="0" smtClean="0"/>
              <a:t>移动。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）旋转移动</a:t>
            </a:r>
            <a:r>
              <a:rPr lang="zh-CN" altLang="zh-CN" sz="2800" dirty="0"/>
              <a:t>。旋转移动是指收益率曲线中</a:t>
            </a:r>
            <a:r>
              <a:rPr lang="zh-CN" altLang="zh-CN" sz="2800" dirty="0">
                <a:solidFill>
                  <a:srgbClr val="251BF7"/>
                </a:solidFill>
              </a:rPr>
              <a:t>近端和远端的变化幅度不一致</a:t>
            </a:r>
            <a:r>
              <a:rPr lang="zh-CN" altLang="zh-CN" sz="2800" dirty="0"/>
              <a:t>，即收益率曲线的</a:t>
            </a:r>
            <a:r>
              <a:rPr lang="zh-CN" altLang="zh-CN" sz="2800" dirty="0">
                <a:solidFill>
                  <a:srgbClr val="251BF7"/>
                </a:solidFill>
              </a:rPr>
              <a:t>斜率</a:t>
            </a:r>
            <a:r>
              <a:rPr lang="zh-CN" altLang="zh-CN" sz="2800" dirty="0" smtClean="0">
                <a:solidFill>
                  <a:srgbClr val="251BF7"/>
                </a:solidFill>
              </a:rPr>
              <a:t>发生变化</a:t>
            </a:r>
            <a:r>
              <a:rPr lang="zh-CN" altLang="zh-CN" sz="2800" dirty="0"/>
              <a:t>，收益率曲线的曲度几乎没有发生</a:t>
            </a:r>
            <a:r>
              <a:rPr lang="zh-CN" altLang="zh-CN" sz="2800" dirty="0" smtClean="0"/>
              <a:t>变化。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二</a:t>
            </a:r>
            <a:r>
              <a:rPr lang="zh-CN" altLang="en-US" b="1" dirty="0" smtClean="0"/>
              <a:t>、收益率曲线风险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收益率曲线的移动可以分为三种类型：平行移动、旋转移动、蝶式</a:t>
            </a:r>
            <a:r>
              <a:rPr lang="zh-CN" altLang="zh-CN" sz="2800" dirty="0" smtClean="0"/>
              <a:t>移动。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）蝶式移动</a:t>
            </a:r>
            <a:r>
              <a:rPr lang="zh-CN" altLang="zh-CN" sz="2800" dirty="0"/>
              <a:t>。蝶式移动是指收益率曲线</a:t>
            </a:r>
            <a:r>
              <a:rPr lang="zh-CN" altLang="zh-CN" sz="2800" dirty="0">
                <a:solidFill>
                  <a:srgbClr val="251BF7"/>
                </a:solidFill>
              </a:rPr>
              <a:t>两端都出现同向的大幅度位移</a:t>
            </a:r>
            <a:r>
              <a:rPr lang="zh-CN" altLang="zh-CN" sz="2800" dirty="0"/>
              <a:t>，使得较为平直的曲线呈现两端扭动的</a:t>
            </a:r>
            <a:r>
              <a:rPr lang="zh-CN" altLang="zh-CN" sz="2800" dirty="0" smtClean="0"/>
              <a:t>态势。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467544" y="1412776"/>
          <a:ext cx="8352928" cy="444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图片" r:id="rId1" imgW="7343775" imgH="5276850" progId="StaticMetafile">
                  <p:embed/>
                </p:oleObj>
              </mc:Choice>
              <mc:Fallback>
                <p:oleObj name="图片" r:id="rId1" imgW="7343775" imgH="5276850" progId="StaticMetafile">
                  <p:embed/>
                  <p:pic>
                    <p:nvPicPr>
                      <p:cNvPr id="0" name="图片 308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8352928" cy="444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330" y="548680"/>
            <a:ext cx="8784976" cy="619268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表</a:t>
            </a:r>
            <a:r>
              <a:rPr lang="en-US" altLang="zh-CN" dirty="0" smtClean="0"/>
              <a:t>2-2</a:t>
            </a:r>
            <a:r>
              <a:rPr lang="zh-CN" altLang="en-US" dirty="0" smtClean="0"/>
              <a:t>所示的</a:t>
            </a:r>
            <a:r>
              <a:rPr lang="zh-CN" altLang="en-US" dirty="0" smtClean="0">
                <a:solidFill>
                  <a:srgbClr val="251BF7"/>
                </a:solidFill>
              </a:rPr>
              <a:t>净值</a:t>
            </a:r>
            <a:r>
              <a:rPr lang="zh-CN" altLang="zh-CN" dirty="0" smtClean="0">
                <a:solidFill>
                  <a:srgbClr val="251BF7"/>
                </a:solidFill>
              </a:rPr>
              <a:t>变化</a:t>
            </a:r>
            <a:r>
              <a:rPr lang="zh-CN" altLang="zh-CN" dirty="0"/>
              <a:t>就是</a:t>
            </a:r>
            <a:r>
              <a:rPr lang="zh-CN" altLang="zh-CN" dirty="0">
                <a:solidFill>
                  <a:srgbClr val="251BF7"/>
                </a:solidFill>
              </a:rPr>
              <a:t>利率</a:t>
            </a:r>
            <a:r>
              <a:rPr lang="zh-CN" altLang="zh-CN" dirty="0"/>
              <a:t>改变使得</a:t>
            </a:r>
            <a:r>
              <a:rPr lang="zh-CN" altLang="zh-CN" dirty="0">
                <a:solidFill>
                  <a:srgbClr val="251BF7"/>
                </a:solidFill>
              </a:rPr>
              <a:t>收益率曲线移动</a:t>
            </a:r>
            <a:r>
              <a:rPr lang="zh-CN" altLang="zh-CN" dirty="0"/>
              <a:t>所导致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这</a:t>
            </a:r>
            <a:r>
              <a:rPr lang="zh-CN" altLang="zh-CN" dirty="0"/>
              <a:t>就是利率</a:t>
            </a:r>
            <a:r>
              <a:rPr lang="zh-CN" altLang="zh-CN" dirty="0" smtClean="0"/>
              <a:t>风险表现</a:t>
            </a:r>
            <a:r>
              <a:rPr lang="zh-CN" altLang="zh-CN" dirty="0"/>
              <a:t>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2932535"/>
          <a:ext cx="8496943" cy="3249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7"/>
                <a:gridCol w="1219928"/>
                <a:gridCol w="1012320"/>
                <a:gridCol w="963651"/>
                <a:gridCol w="1124582"/>
                <a:gridCol w="1944215"/>
              </a:tblGrid>
              <a:tr h="6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项目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持有</a:t>
                      </a:r>
                      <a:r>
                        <a:rPr lang="en-US" sz="2000" kern="100" dirty="0">
                          <a:effectLst/>
                        </a:rPr>
                        <a:t>8</a:t>
                      </a:r>
                      <a:r>
                        <a:rPr lang="zh-CN" sz="2000" kern="100" dirty="0">
                          <a:effectLst/>
                        </a:rPr>
                        <a:t>年期</a:t>
                      </a:r>
                      <a:r>
                        <a:rPr lang="zh-CN" sz="2000" kern="100" dirty="0" smtClean="0">
                          <a:effectLst/>
                        </a:rPr>
                        <a:t>债券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 </a:t>
                      </a:r>
                      <a:r>
                        <a:rPr lang="en-US" sz="2000" kern="100" dirty="0">
                          <a:effectLst/>
                        </a:rPr>
                        <a:t>000</a:t>
                      </a:r>
                      <a:r>
                        <a:rPr lang="zh-CN" sz="2000" kern="100" dirty="0">
                          <a:effectLst/>
                        </a:rPr>
                        <a:t>万元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0000"/>
                          </a:solidFill>
                          <a:effectLst/>
                        </a:rPr>
                        <a:t>发行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年期</a:t>
                      </a:r>
                      <a:r>
                        <a:rPr lang="zh-CN" sz="2000" kern="100" dirty="0" smtClean="0">
                          <a:effectLst/>
                        </a:rPr>
                        <a:t>债券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 </a:t>
                      </a:r>
                      <a:r>
                        <a:rPr lang="en-US" sz="2000" kern="100" dirty="0">
                          <a:effectLst/>
                        </a:rPr>
                        <a:t>000</a:t>
                      </a:r>
                      <a:r>
                        <a:rPr lang="zh-CN" sz="2000" kern="100" dirty="0">
                          <a:effectLst/>
                        </a:rPr>
                        <a:t>万元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净值</a:t>
                      </a:r>
                      <a:r>
                        <a:rPr lang="zh-CN" altLang="en-US" sz="2000" kern="100" dirty="0" smtClean="0">
                          <a:effectLst/>
                        </a:rPr>
                        <a:t>变化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005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利率调整前的债券收益率及市值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5.8%  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985 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3.6%  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994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-9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利率调整后的债券收益率及市值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6.7%  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954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4.1%  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977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-23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收益率及价值变化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0.9%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-31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0.5%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-17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-14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322" y="1700808"/>
            <a:ext cx="89289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华文细黑" panose="02010600040101010101" pitchFamily="2" charset="-122"/>
            </a:endParaRPr>
          </a:p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2-2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251BF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利率调整前后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的债券收益率变化及对银行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净值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的影响     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华文细黑" panose="02010600040101010101" pitchFamily="2" charset="-122"/>
            </a:endParaRPr>
          </a:p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                                                                                                    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单位：万元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此</a:t>
            </a:r>
            <a:r>
              <a:rPr lang="zh-CN" altLang="zh-CN" sz="2800" dirty="0" smtClean="0"/>
              <a:t>笔</a:t>
            </a:r>
            <a:r>
              <a:rPr lang="zh-CN" altLang="zh-CN" sz="2800" dirty="0"/>
              <a:t>亏损的根源</a:t>
            </a:r>
            <a:r>
              <a:rPr lang="zh-CN" altLang="zh-CN" sz="2800" dirty="0" smtClean="0"/>
              <a:t>就是</a:t>
            </a:r>
            <a:r>
              <a:rPr lang="zh-CN" altLang="en-US" sz="2800" dirty="0" smtClean="0"/>
              <a:t>由于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基准利率发生变动时，各个期限金融资产所对应的收益率发生了不同步的</a:t>
            </a:r>
            <a:r>
              <a:rPr lang="zh-CN" altLang="zh-CN" sz="2800" dirty="0" smtClean="0"/>
              <a:t>调整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251BF7"/>
                </a:solidFill>
              </a:rPr>
              <a:t>资产的收益率</a:t>
            </a:r>
            <a:r>
              <a:rPr lang="zh-CN" altLang="en-US" sz="2800" dirty="0" smtClean="0"/>
              <a:t>调整了</a:t>
            </a:r>
            <a:r>
              <a:rPr lang="en-US" altLang="zh-CN" sz="2800" dirty="0" smtClean="0"/>
              <a:t>0.9%</a:t>
            </a:r>
            <a:r>
              <a:rPr lang="zh-CN" altLang="en-US" sz="2800" dirty="0" smtClean="0"/>
              <a:t>；而</a:t>
            </a:r>
            <a:r>
              <a:rPr lang="zh-CN" altLang="en-US" sz="2800" dirty="0" smtClean="0">
                <a:solidFill>
                  <a:srgbClr val="251BF7"/>
                </a:solidFill>
              </a:rPr>
              <a:t>负债的收益率</a:t>
            </a:r>
            <a:r>
              <a:rPr lang="zh-CN" altLang="en-US" sz="2800" dirty="0" smtClean="0"/>
              <a:t>调整了</a:t>
            </a:r>
            <a:r>
              <a:rPr lang="en-US" altLang="zh-CN" sz="2800" dirty="0" smtClean="0"/>
              <a:t>0.5%</a:t>
            </a:r>
            <a:r>
              <a:rPr lang="zh-CN" altLang="zh-CN" sz="2800" dirty="0" smtClean="0"/>
              <a:t>。</a:t>
            </a:r>
            <a:r>
              <a:rPr lang="zh-CN" altLang="zh-CN" sz="2800" dirty="0"/>
              <a:t>这种调整幅度上的差异，就带来银行净值的新</a:t>
            </a:r>
            <a:r>
              <a:rPr lang="zh-CN" altLang="zh-CN" sz="2800" dirty="0" smtClean="0"/>
              <a:t>亏损</a:t>
            </a:r>
            <a:r>
              <a:rPr lang="zh-CN" altLang="en-US" sz="2800" dirty="0" smtClean="0"/>
              <a:t>，从</a:t>
            </a:r>
            <a:r>
              <a:rPr lang="en-US" altLang="zh-CN" sz="2800" dirty="0" smtClean="0"/>
              <a:t>-9</a:t>
            </a:r>
            <a:r>
              <a:rPr lang="zh-CN" altLang="en-US" sz="2800" dirty="0" smtClean="0"/>
              <a:t>万元到</a:t>
            </a:r>
            <a:r>
              <a:rPr lang="en-US" altLang="zh-CN" sz="2800" dirty="0" smtClean="0"/>
              <a:t>-14</a:t>
            </a:r>
            <a:r>
              <a:rPr lang="zh-CN" altLang="en-US" sz="2800" dirty="0" smtClean="0"/>
              <a:t>万元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下边的案例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介绍的就是由于利率变化导致了美国银行资产</a:t>
            </a:r>
            <a:r>
              <a:rPr lang="zh-CN" altLang="en-US" sz="2800" dirty="0"/>
              <a:t>与负债</a:t>
            </a:r>
            <a:r>
              <a:rPr lang="zh-CN" altLang="en-US" sz="2800" dirty="0" smtClean="0"/>
              <a:t>的收益率的不同变化所导致的盈亏变化。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三、基差风险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基</a:t>
            </a:r>
            <a:r>
              <a:rPr lang="zh-CN" altLang="zh-CN" sz="2800" b="1" dirty="0"/>
              <a:t>差</a:t>
            </a:r>
            <a:r>
              <a:rPr lang="zh-CN" altLang="zh-CN" sz="2800" b="1" dirty="0" smtClean="0"/>
              <a:t>风险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是</a:t>
            </a:r>
            <a:r>
              <a:rPr lang="zh-CN" altLang="zh-CN" sz="2800" b="1" dirty="0"/>
              <a:t>指当</a:t>
            </a:r>
            <a:r>
              <a:rPr lang="zh-CN" altLang="zh-CN" sz="2800" b="1" dirty="0">
                <a:solidFill>
                  <a:srgbClr val="251BF7"/>
                </a:solidFill>
              </a:rPr>
              <a:t>基准利率调整</a:t>
            </a:r>
            <a:r>
              <a:rPr lang="zh-CN" altLang="zh-CN" sz="2800" b="1" dirty="0"/>
              <a:t>时，</a:t>
            </a:r>
            <a:r>
              <a:rPr lang="zh-CN" altLang="zh-CN" sz="2800" b="1" u="sng" dirty="0">
                <a:solidFill>
                  <a:srgbClr val="FF0000"/>
                </a:solidFill>
              </a:rPr>
              <a:t>期限相同</a:t>
            </a:r>
            <a:r>
              <a:rPr lang="zh-CN" altLang="zh-CN" sz="2800" b="1" dirty="0">
                <a:solidFill>
                  <a:srgbClr val="251BF7"/>
                </a:solidFill>
              </a:rPr>
              <a:t>的金融资产与负债</a:t>
            </a:r>
            <a:r>
              <a:rPr lang="zh-CN" altLang="zh-CN" sz="2800" b="1" dirty="0"/>
              <a:t>，由于</a:t>
            </a:r>
            <a:r>
              <a:rPr lang="zh-CN" altLang="zh-CN" sz="2800" b="1" dirty="0">
                <a:solidFill>
                  <a:srgbClr val="251BF7"/>
                </a:solidFill>
              </a:rPr>
              <a:t>各自收益率的浮动幅度不同</a:t>
            </a:r>
            <a:r>
              <a:rPr lang="zh-CN" altLang="zh-CN" sz="2800" b="1" dirty="0"/>
              <a:t>，从而导致资产与负债的价值变动不同，进而</a:t>
            </a:r>
            <a:r>
              <a:rPr lang="zh-CN" altLang="zh-CN" sz="2800" b="1" dirty="0">
                <a:solidFill>
                  <a:srgbClr val="251BF7"/>
                </a:solidFill>
              </a:rPr>
              <a:t>净值发生变化</a:t>
            </a:r>
            <a:r>
              <a:rPr lang="zh-CN" altLang="zh-CN" sz="2800" b="1" dirty="0"/>
              <a:t>的风险。</a:t>
            </a:r>
            <a:r>
              <a:rPr lang="zh-CN" altLang="zh-CN" sz="2800" dirty="0"/>
              <a:t>该风险与再定价风险容易混淆。再定价风险来源于期限不同的资产与负债的净值受利率调整的</a:t>
            </a:r>
            <a:r>
              <a:rPr lang="zh-CN" altLang="zh-CN" sz="2800" dirty="0" smtClean="0"/>
              <a:t>影响。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717032"/>
            <a:ext cx="8229600" cy="27363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该</a:t>
            </a:r>
            <a:r>
              <a:rPr lang="zh-CN" altLang="zh-CN" sz="2800" dirty="0"/>
              <a:t>银行之前此业务每季度净收益为</a:t>
            </a:r>
            <a:r>
              <a:rPr lang="en-US" altLang="zh-CN" sz="2800" dirty="0"/>
              <a:t>18.25</a:t>
            </a:r>
            <a:r>
              <a:rPr lang="zh-CN" altLang="zh-CN" sz="2800" dirty="0"/>
              <a:t>万元。利率变动后，该笔业务的净收益变为</a:t>
            </a:r>
            <a:r>
              <a:rPr lang="en-US" altLang="zh-CN" sz="2800" dirty="0"/>
              <a:t>13.5</a:t>
            </a:r>
            <a:r>
              <a:rPr lang="zh-CN" altLang="zh-CN" sz="2800" dirty="0"/>
              <a:t>万元。所减少的</a:t>
            </a:r>
            <a:r>
              <a:rPr lang="en-US" altLang="zh-CN" sz="2800" dirty="0"/>
              <a:t>4.75</a:t>
            </a:r>
            <a:r>
              <a:rPr lang="zh-CN" altLang="zh-CN" sz="2800" dirty="0"/>
              <a:t>万元收入就是基差风险所导致的</a:t>
            </a:r>
            <a:r>
              <a:rPr lang="zh-CN" altLang="zh-CN" sz="2800" dirty="0" smtClean="0"/>
              <a:t>。</a:t>
            </a:r>
            <a:br>
              <a:rPr lang="en-US" altLang="zh-CN" sz="2800" dirty="0" smtClean="0"/>
            </a:br>
            <a:r>
              <a:rPr lang="en-US" altLang="zh-CN" sz="2800" dirty="0" smtClean="0"/>
              <a:t>    </a:t>
            </a:r>
            <a:r>
              <a:rPr lang="zh-CN" altLang="zh-CN" sz="2800" dirty="0" smtClean="0"/>
              <a:t>案例</a:t>
            </a:r>
            <a:r>
              <a:rPr lang="en-US" altLang="zh-CN" sz="2800" dirty="0" smtClean="0"/>
              <a:t>2-4</a:t>
            </a:r>
            <a:r>
              <a:rPr lang="zh-CN" altLang="en-US" sz="2800" dirty="0" smtClean="0"/>
              <a:t>则</a:t>
            </a:r>
            <a:r>
              <a:rPr lang="zh-CN" altLang="zh-CN" sz="2800" dirty="0" smtClean="0"/>
              <a:t>说</a:t>
            </a:r>
            <a:r>
              <a:rPr lang="zh-CN" altLang="zh-CN" sz="2800" dirty="0"/>
              <a:t>明了基差风险</a:t>
            </a:r>
            <a:r>
              <a:rPr lang="zh-CN" altLang="zh-CN" sz="2800" dirty="0" smtClean="0"/>
              <a:t>对</a:t>
            </a:r>
            <a:r>
              <a:rPr lang="zh-CN" altLang="en-US" sz="2800" dirty="0" smtClean="0"/>
              <a:t>民生</a:t>
            </a:r>
            <a:r>
              <a:rPr lang="zh-CN" altLang="zh-CN" sz="2800" dirty="0" smtClean="0"/>
              <a:t>银行</a:t>
            </a:r>
            <a:r>
              <a:rPr lang="zh-CN" altLang="zh-CN" sz="2800" dirty="0"/>
              <a:t>利润的影响。</a:t>
            </a:r>
            <a:endParaRPr lang="zh-CN" altLang="en-US" sz="28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971600" y="1340768"/>
          <a:ext cx="7344000" cy="19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670"/>
                <a:gridCol w="922317"/>
                <a:gridCol w="923459"/>
                <a:gridCol w="922317"/>
                <a:gridCol w="923459"/>
                <a:gridCol w="1228889"/>
                <a:gridCol w="1228889"/>
              </a:tblGrid>
              <a:tr h="99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业务内容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原利率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现利率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原利息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现利息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原净收益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现净收益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万元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存款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亿元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2.15%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2.47%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251BF7"/>
                          </a:solidFill>
                          <a:effectLst/>
                        </a:rPr>
                        <a:t>53.75 </a:t>
                      </a:r>
                      <a:endParaRPr lang="zh-CN" sz="18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61.75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251BF7"/>
                          </a:solidFill>
                          <a:effectLst/>
                        </a:rPr>
                        <a:t>18.25</a:t>
                      </a:r>
                      <a:endParaRPr lang="zh-CN" sz="18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13.5 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95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贷款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亿元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2.88%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3.01%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251BF7"/>
                          </a:solidFill>
                          <a:effectLst/>
                        </a:rPr>
                        <a:t>72 </a:t>
                      </a:r>
                      <a:endParaRPr lang="zh-CN" sz="18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75.25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91680" y="620688"/>
            <a:ext cx="474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57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592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2-3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银行的基差风险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第二节 利率风险分类</a:t>
            </a: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四、期限调整风险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利率变动时，银行等金融机构的</a:t>
            </a:r>
            <a:r>
              <a:rPr lang="zh-CN" altLang="zh-CN" sz="2800" dirty="0">
                <a:solidFill>
                  <a:srgbClr val="251BF7"/>
                </a:solidFill>
              </a:rPr>
              <a:t>客户为了“止损”或“增收”，会调整负债或资产的期限</a:t>
            </a:r>
            <a:r>
              <a:rPr lang="zh-CN" altLang="zh-CN" sz="2800" dirty="0"/>
              <a:t>，从而导致金融机构的</a:t>
            </a:r>
            <a:r>
              <a:rPr lang="zh-CN" altLang="zh-CN" sz="2800" dirty="0">
                <a:solidFill>
                  <a:srgbClr val="251BF7"/>
                </a:solidFill>
              </a:rPr>
              <a:t>净收益发生变化</a:t>
            </a:r>
            <a:r>
              <a:rPr lang="zh-CN" altLang="zh-CN" sz="2800" dirty="0"/>
              <a:t>，特别是发生净收益减少的情况，就是期限调整风险，亦可称期限选择风险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438" y="476672"/>
            <a:ext cx="8229600" cy="4525963"/>
          </a:xfrm>
        </p:spPr>
        <p:txBody>
          <a:bodyPr/>
          <a:lstStyle/>
          <a:p>
            <a:r>
              <a:rPr lang="zh-CN" altLang="zh-CN" dirty="0"/>
              <a:t>如表</a:t>
            </a:r>
            <a:r>
              <a:rPr lang="en-US" altLang="zh-CN" dirty="0"/>
              <a:t>2-4</a:t>
            </a:r>
            <a:r>
              <a:rPr lang="zh-CN" altLang="zh-CN" dirty="0"/>
              <a:t>所示，</a:t>
            </a:r>
            <a:r>
              <a:rPr lang="zh-CN" altLang="zh-CN" dirty="0">
                <a:solidFill>
                  <a:srgbClr val="251BF7"/>
                </a:solidFill>
              </a:rPr>
              <a:t>当利率下降时，</a:t>
            </a:r>
            <a:r>
              <a:rPr lang="zh-CN" altLang="zh-CN" b="1" u="sng" dirty="0">
                <a:solidFill>
                  <a:srgbClr val="251BF7"/>
                </a:solidFill>
              </a:rPr>
              <a:t>客户</a:t>
            </a:r>
            <a:r>
              <a:rPr lang="zh-CN" altLang="zh-CN" dirty="0">
                <a:solidFill>
                  <a:srgbClr val="251BF7"/>
                </a:solidFill>
              </a:rPr>
              <a:t>会选择提前结束固定利率的贷款</a:t>
            </a:r>
            <a:r>
              <a:rPr lang="zh-CN" altLang="zh-CN" dirty="0"/>
              <a:t>，以减少利息支出，</a:t>
            </a:r>
            <a:r>
              <a:rPr lang="zh-CN" altLang="zh-CN" b="1" u="sng" dirty="0">
                <a:solidFill>
                  <a:srgbClr val="251BF7"/>
                </a:solidFill>
              </a:rPr>
              <a:t>银行</a:t>
            </a:r>
            <a:r>
              <a:rPr lang="zh-CN" altLang="zh-CN" dirty="0">
                <a:solidFill>
                  <a:srgbClr val="251BF7"/>
                </a:solidFill>
              </a:rPr>
              <a:t>的贷款收入就会减少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2000" y="2996952"/>
          <a:ext cx="7470440" cy="324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912"/>
                <a:gridCol w="1584176"/>
                <a:gridCol w="1584176"/>
                <a:gridCol w="1584176"/>
              </a:tblGrid>
              <a:tr h="504056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项 目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年收支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年收支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年收支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368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按时偿还贷款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年固定利率贷款收入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年定期存款支出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净利差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251BF7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rgbClr val="251BF7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368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提前偿还贷款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年固定利率贷款收入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年定期存款支出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净利差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115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2348880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857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2-4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利率下降时的期限调整风险    单位：万元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随着</a:t>
            </a:r>
            <a:r>
              <a:rPr lang="zh-CN" altLang="en-US" sz="2800" dirty="0">
                <a:solidFill>
                  <a:srgbClr val="251BF7"/>
                </a:solidFill>
              </a:rPr>
              <a:t>利率市场化</a:t>
            </a:r>
            <a:r>
              <a:rPr lang="zh-CN" altLang="en-US" sz="2800" dirty="0"/>
              <a:t>的推进，利率风险越发引起金融机构的重视，所带来的风险后果越发会影响金融的正常运作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本章</a:t>
            </a:r>
            <a:r>
              <a:rPr lang="zh-CN" altLang="en-US" sz="2800" dirty="0"/>
              <a:t>将介绍</a:t>
            </a:r>
            <a:r>
              <a:rPr lang="zh-CN" altLang="en-US" sz="2800" dirty="0">
                <a:solidFill>
                  <a:srgbClr val="251BF7"/>
                </a:solidFill>
              </a:rPr>
              <a:t>利率风险的概念、分类、成因</a:t>
            </a:r>
            <a:r>
              <a:rPr lang="zh-CN" altLang="en-US" sz="2800" dirty="0"/>
              <a:t>，剖析现有的利率风险</a:t>
            </a:r>
            <a:r>
              <a:rPr lang="zh-CN" altLang="en-US" sz="2800" dirty="0">
                <a:solidFill>
                  <a:srgbClr val="251BF7"/>
                </a:solidFill>
              </a:rPr>
              <a:t>管理工具</a:t>
            </a:r>
            <a:r>
              <a:rPr lang="zh-CN" altLang="en-US" sz="2800" dirty="0"/>
              <a:t>的内容等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一、利率风险管理工具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（一）远期利率协议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远期</a:t>
            </a:r>
            <a:r>
              <a:rPr lang="zh-CN" altLang="zh-CN" sz="2800" dirty="0"/>
              <a:t>利率协议（</a:t>
            </a:r>
            <a:r>
              <a:rPr lang="en-US" altLang="zh-CN" sz="2800" dirty="0"/>
              <a:t>Forward Rate Agreements</a:t>
            </a:r>
            <a:r>
              <a:rPr lang="zh-CN" altLang="zh-CN" sz="2800" dirty="0"/>
              <a:t>，</a:t>
            </a:r>
            <a:r>
              <a:rPr lang="en-US" altLang="zh-CN" sz="2800" dirty="0"/>
              <a:t>FRAs</a:t>
            </a:r>
            <a:r>
              <a:rPr lang="zh-CN" altLang="zh-CN" sz="2800" dirty="0"/>
              <a:t>）是一种</a:t>
            </a:r>
            <a:r>
              <a:rPr lang="zh-CN" altLang="zh-CN" sz="2800" dirty="0">
                <a:solidFill>
                  <a:srgbClr val="251BF7"/>
                </a:solidFill>
              </a:rPr>
              <a:t>场外交易工具</a:t>
            </a:r>
            <a:r>
              <a:rPr lang="zh-CN" altLang="zh-CN" sz="2800" dirty="0"/>
              <a:t>，其目的就是</a:t>
            </a:r>
            <a:r>
              <a:rPr lang="zh-CN" altLang="zh-CN" sz="2800" b="1" u="sng" dirty="0">
                <a:solidFill>
                  <a:srgbClr val="251BF7"/>
                </a:solidFill>
              </a:rPr>
              <a:t>锁定</a:t>
            </a:r>
            <a:r>
              <a:rPr lang="zh-CN" altLang="zh-CN" sz="2800" dirty="0">
                <a:solidFill>
                  <a:srgbClr val="251BF7"/>
                </a:solidFill>
              </a:rPr>
              <a:t>在将来一段时间借入或者贷出一定数量资金时的利率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远期利率协议</a:t>
            </a:r>
            <a:r>
              <a:rPr lang="zh-CN" altLang="zh-CN" sz="2800" b="1" dirty="0">
                <a:solidFill>
                  <a:srgbClr val="251BF7"/>
                </a:solidFill>
              </a:rPr>
              <a:t>保值的原理</a:t>
            </a:r>
            <a:r>
              <a:rPr lang="zh-CN" altLang="zh-CN" sz="2800" dirty="0"/>
              <a:t>，是在借贷关系确立以后，由借贷双方签订一项“</a:t>
            </a:r>
            <a:r>
              <a:rPr lang="zh-CN" altLang="zh-CN" sz="2800" dirty="0">
                <a:solidFill>
                  <a:srgbClr val="251BF7"/>
                </a:solidFill>
              </a:rPr>
              <a:t>远期利率协议</a:t>
            </a:r>
            <a:r>
              <a:rPr lang="zh-CN" altLang="zh-CN" sz="2800" dirty="0"/>
              <a:t>”，约定起算利息的日期，并</a:t>
            </a:r>
            <a:r>
              <a:rPr lang="zh-CN" altLang="zh-CN" sz="2800" dirty="0">
                <a:solidFill>
                  <a:srgbClr val="251BF7"/>
                </a:solidFill>
              </a:rPr>
              <a:t>在起算利息之日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     </a:t>
            </a:r>
            <a:r>
              <a:rPr lang="zh-CN" altLang="zh-CN" sz="2800" dirty="0" smtClean="0"/>
              <a:t>将</a:t>
            </a:r>
            <a:r>
              <a:rPr lang="zh-CN" altLang="zh-CN" sz="2800" u="sng" dirty="0" smtClean="0">
                <a:solidFill>
                  <a:srgbClr val="251BF7"/>
                </a:solidFill>
              </a:rPr>
              <a:t>约定利率</a:t>
            </a:r>
            <a:r>
              <a:rPr lang="zh-CN" altLang="zh-CN" sz="2800" u="sng" dirty="0">
                <a:solidFill>
                  <a:srgbClr val="251BF7"/>
                </a:solidFill>
              </a:rPr>
              <a:t>与伦敦银行间同业拆借利率</a:t>
            </a:r>
            <a:r>
              <a:rPr lang="en-US" altLang="zh-CN" sz="2800" u="sng" dirty="0">
                <a:solidFill>
                  <a:srgbClr val="251BF7"/>
                </a:solidFill>
              </a:rPr>
              <a:t> (LIBOR) </a:t>
            </a:r>
            <a:r>
              <a:rPr lang="zh-CN" altLang="zh-CN" sz="2800" u="sng" dirty="0">
                <a:solidFill>
                  <a:srgbClr val="251BF7"/>
                </a:solidFill>
              </a:rPr>
              <a:t>比较</a:t>
            </a:r>
            <a:r>
              <a:rPr lang="zh-CN" altLang="zh-CN" sz="2800" dirty="0"/>
              <a:t>。倘若协议约定利率</a:t>
            </a:r>
            <a:r>
              <a:rPr lang="zh-CN" altLang="zh-CN" sz="2800" dirty="0">
                <a:solidFill>
                  <a:srgbClr val="251BF7"/>
                </a:solidFill>
              </a:rPr>
              <a:t>低于</a:t>
            </a:r>
            <a:r>
              <a:rPr lang="en-US" altLang="zh-CN" sz="2800" dirty="0">
                <a:solidFill>
                  <a:srgbClr val="251BF7"/>
                </a:solidFill>
              </a:rPr>
              <a:t>LIBOR</a:t>
            </a:r>
            <a:r>
              <a:rPr lang="zh-CN" altLang="zh-CN" sz="2800" dirty="0"/>
              <a:t>，所发生的差额由</a:t>
            </a:r>
            <a:r>
              <a:rPr lang="zh-CN" altLang="zh-CN" sz="2800" dirty="0">
                <a:solidFill>
                  <a:srgbClr val="251BF7"/>
                </a:solidFill>
              </a:rPr>
              <a:t>借入方付给贷出方</a:t>
            </a:r>
            <a:r>
              <a:rPr lang="zh-CN" altLang="zh-CN" sz="2800" dirty="0"/>
              <a:t>。如果协议约定利率</a:t>
            </a:r>
            <a:r>
              <a:rPr lang="zh-CN" altLang="zh-CN" sz="2800" dirty="0">
                <a:solidFill>
                  <a:srgbClr val="251BF7"/>
                </a:solidFill>
              </a:rPr>
              <a:t>高于</a:t>
            </a:r>
            <a:r>
              <a:rPr lang="en-US" altLang="zh-CN" sz="2800" dirty="0">
                <a:solidFill>
                  <a:srgbClr val="251BF7"/>
                </a:solidFill>
              </a:rPr>
              <a:t>LIBOR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则</a:t>
            </a:r>
            <a:r>
              <a:rPr lang="zh-CN" altLang="zh-CN" sz="2800" dirty="0"/>
              <a:t>将超过部分</a:t>
            </a:r>
            <a:r>
              <a:rPr lang="zh-CN" altLang="zh-CN" sz="2800" dirty="0" smtClean="0"/>
              <a:t>由</a:t>
            </a:r>
            <a:r>
              <a:rPr lang="zh-CN" altLang="zh-CN" sz="2800" dirty="0">
                <a:solidFill>
                  <a:srgbClr val="251BF7"/>
                </a:solidFill>
              </a:rPr>
              <a:t>贷出</a:t>
            </a:r>
            <a:r>
              <a:rPr lang="zh-CN" altLang="zh-CN" sz="2800" dirty="0" smtClean="0">
                <a:solidFill>
                  <a:srgbClr val="251BF7"/>
                </a:solidFill>
              </a:rPr>
              <a:t>方付给</a:t>
            </a:r>
            <a:r>
              <a:rPr lang="zh-CN" altLang="zh-CN" sz="2800" dirty="0">
                <a:solidFill>
                  <a:srgbClr val="251BF7"/>
                </a:solidFill>
              </a:rPr>
              <a:t>借入方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假定一家公司签订了远期利率协议，目的是使这家公司在</a:t>
            </a:r>
            <a:r>
              <a:rPr lang="en-US" altLang="zh-CN" sz="2800" dirty="0">
                <a:solidFill>
                  <a:srgbClr val="251BF7"/>
                </a:solidFill>
              </a:rPr>
              <a:t>2</a:t>
            </a:r>
            <a:r>
              <a:rPr lang="zh-CN" altLang="zh-CN" sz="2800" dirty="0">
                <a:solidFill>
                  <a:srgbClr val="251BF7"/>
                </a:solidFill>
              </a:rPr>
              <a:t>年后可获得</a:t>
            </a:r>
            <a:r>
              <a:rPr lang="en-US" altLang="zh-CN" sz="2800" dirty="0">
                <a:solidFill>
                  <a:srgbClr val="251BF7"/>
                </a:solidFill>
              </a:rPr>
              <a:t>5%</a:t>
            </a:r>
            <a:r>
              <a:rPr lang="zh-CN" altLang="zh-CN" sz="2800" dirty="0">
                <a:solidFill>
                  <a:srgbClr val="251BF7"/>
                </a:solidFill>
              </a:rPr>
              <a:t>的</a:t>
            </a:r>
            <a:r>
              <a:rPr lang="en-US" altLang="zh-CN" sz="2800" dirty="0">
                <a:solidFill>
                  <a:srgbClr val="251BF7"/>
                </a:solidFill>
              </a:rPr>
              <a:t>3</a:t>
            </a:r>
            <a:r>
              <a:rPr lang="zh-CN" altLang="zh-CN" sz="2800" dirty="0">
                <a:solidFill>
                  <a:srgbClr val="251BF7"/>
                </a:solidFill>
              </a:rPr>
              <a:t>个月期限的</a:t>
            </a:r>
            <a:r>
              <a:rPr lang="zh-CN" altLang="zh-CN" sz="2800" dirty="0" smtClean="0">
                <a:solidFill>
                  <a:srgbClr val="251BF7"/>
                </a:solidFill>
              </a:rPr>
              <a:t>固定利率</a:t>
            </a:r>
            <a:r>
              <a:rPr lang="zh-CN" altLang="en-US" sz="2800" dirty="0" smtClean="0">
                <a:solidFill>
                  <a:srgbClr val="251BF7"/>
                </a:solidFill>
              </a:rPr>
              <a:t>贷款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约定的合同面值为</a:t>
            </a:r>
            <a:r>
              <a:rPr lang="en-US" altLang="zh-CN" sz="2800" dirty="0"/>
              <a:t>1</a:t>
            </a:r>
            <a:r>
              <a:rPr lang="zh-CN" altLang="zh-CN" sz="2800" dirty="0"/>
              <a:t>亿美元。合约约定，公司将</a:t>
            </a:r>
            <a:r>
              <a:rPr lang="en-US" altLang="zh-CN" sz="2800" dirty="0"/>
              <a:t>LIBOR</a:t>
            </a:r>
            <a:r>
              <a:rPr lang="zh-CN" altLang="zh-CN" sz="2800" dirty="0"/>
              <a:t>转换为</a:t>
            </a:r>
            <a:r>
              <a:rPr lang="en-US" altLang="zh-CN" sz="2800" dirty="0"/>
              <a:t>5%</a:t>
            </a:r>
            <a:r>
              <a:rPr lang="zh-CN" altLang="zh-CN" sz="2800" dirty="0"/>
              <a:t>，期限也为</a:t>
            </a:r>
            <a:r>
              <a:rPr lang="en-US" altLang="zh-CN" sz="2800" dirty="0"/>
              <a:t>3</a:t>
            </a:r>
            <a:r>
              <a:rPr lang="zh-CN" altLang="zh-CN" sz="2800" dirty="0"/>
              <a:t>个月。如果</a:t>
            </a:r>
            <a:r>
              <a:rPr lang="en-US" altLang="zh-CN" sz="2800" dirty="0"/>
              <a:t>2</a:t>
            </a:r>
            <a:r>
              <a:rPr lang="zh-CN" altLang="zh-CN" sz="2800" dirty="0"/>
              <a:t>年后，</a:t>
            </a:r>
            <a:r>
              <a:rPr lang="en-US" altLang="zh-CN" sz="2800" dirty="0">
                <a:solidFill>
                  <a:srgbClr val="251BF7"/>
                </a:solidFill>
              </a:rPr>
              <a:t>3</a:t>
            </a:r>
            <a:r>
              <a:rPr lang="zh-CN" altLang="zh-CN" sz="2800" dirty="0">
                <a:solidFill>
                  <a:srgbClr val="251BF7"/>
                </a:solidFill>
              </a:rPr>
              <a:t>个月期限的</a:t>
            </a:r>
            <a:r>
              <a:rPr lang="en-US" altLang="zh-CN" sz="2800" dirty="0">
                <a:solidFill>
                  <a:srgbClr val="251BF7"/>
                </a:solidFill>
              </a:rPr>
              <a:t>LIBOR</a:t>
            </a:r>
            <a:r>
              <a:rPr lang="zh-CN" altLang="zh-CN" sz="2800" dirty="0">
                <a:solidFill>
                  <a:srgbClr val="251BF7"/>
                </a:solidFill>
              </a:rPr>
              <a:t>变为</a:t>
            </a:r>
            <a:r>
              <a:rPr lang="en-US" altLang="zh-CN" sz="2800" dirty="0">
                <a:solidFill>
                  <a:srgbClr val="251BF7"/>
                </a:solidFill>
              </a:rPr>
              <a:t>4.5%</a:t>
            </a:r>
            <a:r>
              <a:rPr lang="zh-CN" altLang="zh-CN" sz="2800" dirty="0"/>
              <a:t>，按照远期利率协议，由于约定的利率</a:t>
            </a:r>
            <a:r>
              <a:rPr lang="en-US" altLang="zh-CN" sz="2800" dirty="0"/>
              <a:t>5%</a:t>
            </a:r>
            <a:r>
              <a:rPr lang="zh-CN" altLang="zh-CN" sz="2800" dirty="0"/>
              <a:t>高于当期</a:t>
            </a:r>
            <a:r>
              <a:rPr lang="en-US" altLang="zh-CN" sz="2800" dirty="0"/>
              <a:t>LIBOR 4.5%</a:t>
            </a:r>
            <a:r>
              <a:rPr lang="zh-CN" altLang="zh-CN" sz="2800" dirty="0"/>
              <a:t>，故差额应由</a:t>
            </a:r>
            <a:r>
              <a:rPr lang="zh-CN" altLang="zh-CN" sz="2800" dirty="0">
                <a:solidFill>
                  <a:srgbClr val="251BF7"/>
                </a:solidFill>
              </a:rPr>
              <a:t>贷出方支付给借入</a:t>
            </a:r>
            <a:r>
              <a:rPr lang="zh-CN" altLang="zh-CN" sz="2800" dirty="0" smtClean="0">
                <a:solidFill>
                  <a:srgbClr val="251BF7"/>
                </a:solidFill>
              </a:rPr>
              <a:t>方：</a:t>
            </a:r>
            <a:endParaRPr lang="en-US" altLang="zh-CN" sz="2800" dirty="0" smtClean="0">
              <a:solidFill>
                <a:srgbClr val="251BF7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251BF7"/>
                </a:solidFill>
              </a:rPr>
              <a:t> </a:t>
            </a:r>
            <a:r>
              <a:rPr lang="en-US" altLang="zh-CN" sz="2800" dirty="0" smtClean="0">
                <a:solidFill>
                  <a:srgbClr val="251BF7"/>
                </a:solidFill>
              </a:rPr>
              <a:t>     100 </a:t>
            </a:r>
            <a:r>
              <a:rPr lang="en-US" altLang="zh-CN" sz="2800" dirty="0">
                <a:solidFill>
                  <a:srgbClr val="251BF7"/>
                </a:solidFill>
              </a:rPr>
              <a:t>000 000×</a:t>
            </a:r>
            <a:r>
              <a:rPr lang="zh-CN" altLang="zh-CN" sz="2800" dirty="0">
                <a:solidFill>
                  <a:srgbClr val="251BF7"/>
                </a:solidFill>
              </a:rPr>
              <a:t>（</a:t>
            </a:r>
            <a:r>
              <a:rPr lang="en-US" altLang="zh-CN" sz="2800" dirty="0">
                <a:solidFill>
                  <a:srgbClr val="251BF7"/>
                </a:solidFill>
              </a:rPr>
              <a:t>5%-4.5%</a:t>
            </a:r>
            <a:r>
              <a:rPr lang="zh-CN" altLang="zh-CN" sz="2800" dirty="0">
                <a:solidFill>
                  <a:srgbClr val="251BF7"/>
                </a:solidFill>
              </a:rPr>
              <a:t>）</a:t>
            </a:r>
            <a:r>
              <a:rPr lang="en-US" altLang="zh-CN" sz="2800" dirty="0">
                <a:solidFill>
                  <a:srgbClr val="251BF7"/>
                </a:solidFill>
              </a:rPr>
              <a:t>×0.25=125 000</a:t>
            </a:r>
            <a:r>
              <a:rPr lang="zh-CN" altLang="zh-CN" sz="2800" dirty="0">
                <a:solidFill>
                  <a:srgbClr val="251BF7"/>
                </a:solidFill>
              </a:rPr>
              <a:t>（美元）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一、利率风险管理工具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（二）利率互换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自</a:t>
            </a:r>
            <a:r>
              <a:rPr lang="en-US" altLang="zh-CN" sz="2800" dirty="0"/>
              <a:t>1981</a:t>
            </a:r>
            <a:r>
              <a:rPr lang="zh-CN" altLang="zh-CN" sz="2800" dirty="0"/>
              <a:t>年第一笔交易后，</a:t>
            </a:r>
            <a:r>
              <a:rPr lang="zh-CN" altLang="zh-CN" sz="2800" dirty="0" smtClean="0"/>
              <a:t>国际利率</a:t>
            </a:r>
            <a:r>
              <a:rPr lang="zh-CN" altLang="zh-CN" sz="2800" dirty="0"/>
              <a:t>互换交易占场外衍生品市场交易额的近</a:t>
            </a:r>
            <a:r>
              <a:rPr lang="en-US" altLang="zh-CN" sz="2800" dirty="0">
                <a:solidFill>
                  <a:srgbClr val="251BF7"/>
                </a:solidFill>
              </a:rPr>
              <a:t>60%</a:t>
            </a:r>
            <a:r>
              <a:rPr lang="zh-CN" altLang="zh-CN" sz="2800" dirty="0" smtClean="0"/>
              <a:t>。</a:t>
            </a:r>
            <a:r>
              <a:rPr lang="zh-CN" altLang="zh-CN" sz="2800" b="1" dirty="0" smtClean="0"/>
              <a:t>利率互换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指两个企业之间达成把</a:t>
            </a:r>
            <a:r>
              <a:rPr lang="zh-CN" altLang="zh-CN" sz="2800" dirty="0">
                <a:solidFill>
                  <a:srgbClr val="251BF7"/>
                </a:solidFill>
              </a:rPr>
              <a:t>今天相互提供的资金</a:t>
            </a:r>
            <a:r>
              <a:rPr lang="zh-CN" altLang="zh-CN" sz="2800" dirty="0"/>
              <a:t>在将来某个时间再以双方</a:t>
            </a:r>
            <a:r>
              <a:rPr lang="zh-CN" altLang="zh-CN" sz="2800" dirty="0">
                <a:solidFill>
                  <a:srgbClr val="251BF7"/>
                </a:solidFill>
              </a:rPr>
              <a:t>现在同意的</a:t>
            </a:r>
            <a:r>
              <a:rPr lang="zh-CN" altLang="zh-CN" sz="2800" dirty="0" smtClean="0">
                <a:solidFill>
                  <a:srgbClr val="251BF7"/>
                </a:solidFill>
              </a:rPr>
              <a:t>利率交换</a:t>
            </a:r>
            <a:r>
              <a:rPr lang="zh-CN" altLang="zh-CN" sz="2800" dirty="0">
                <a:solidFill>
                  <a:srgbClr val="251BF7"/>
                </a:solidFill>
              </a:rPr>
              <a:t>回来</a:t>
            </a:r>
            <a:r>
              <a:rPr lang="zh-CN" altLang="zh-CN" sz="2800" dirty="0"/>
              <a:t>的合约。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利率互换合约</a:t>
            </a:r>
            <a:r>
              <a:rPr lang="zh-CN" altLang="zh-CN" sz="2800" dirty="0" smtClean="0"/>
              <a:t>中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一方</a:t>
            </a:r>
            <a:r>
              <a:rPr lang="zh-CN" altLang="zh-CN" sz="2800" dirty="0"/>
              <a:t>的现金流根据</a:t>
            </a:r>
            <a:r>
              <a:rPr lang="zh-CN" altLang="zh-CN" sz="2800" dirty="0">
                <a:solidFill>
                  <a:srgbClr val="251BF7"/>
                </a:solidFill>
              </a:rPr>
              <a:t>浮动利率</a:t>
            </a:r>
            <a:r>
              <a:rPr lang="zh-CN" altLang="zh-CN" sz="2800" dirty="0"/>
              <a:t>计算，另一方的现金流根据</a:t>
            </a:r>
            <a:r>
              <a:rPr lang="zh-CN" altLang="zh-CN" sz="2800" dirty="0">
                <a:solidFill>
                  <a:srgbClr val="251BF7"/>
                </a:solidFill>
              </a:rPr>
              <a:t>固定利率</a:t>
            </a:r>
            <a:r>
              <a:rPr lang="zh-CN" altLang="zh-CN" sz="2800" dirty="0"/>
              <a:t>计算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zh-CN" sz="28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银行借入</a:t>
            </a:r>
            <a:r>
              <a:rPr lang="zh-CN" altLang="en-US" sz="28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浮动利率贷款，</a:t>
            </a:r>
            <a:r>
              <a:rPr lang="en-US" altLang="zh-CN" sz="28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银行借</a:t>
            </a:r>
            <a:r>
              <a:rPr lang="zh-CN" altLang="en-US" sz="28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入固定利率贷款</a:t>
            </a:r>
            <a:r>
              <a:rPr lang="zh-CN" altLang="en-US" sz="2800" dirty="0" smtClean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28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2800" dirty="0" smtClean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8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800" dirty="0" smtClean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8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800" dirty="0" smtClean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en-US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251BF7"/>
                </a:solidFill>
              </a:rPr>
              <a:t>A</a:t>
            </a:r>
            <a:r>
              <a:rPr lang="zh-CN" altLang="zh-CN" sz="2800" dirty="0">
                <a:solidFill>
                  <a:srgbClr val="251BF7"/>
                </a:solidFill>
              </a:rPr>
              <a:t>银行相对于</a:t>
            </a:r>
            <a:r>
              <a:rPr lang="en-US" altLang="zh-CN" sz="2800" dirty="0">
                <a:solidFill>
                  <a:srgbClr val="251BF7"/>
                </a:solidFill>
              </a:rPr>
              <a:t>B</a:t>
            </a:r>
            <a:r>
              <a:rPr lang="zh-CN" altLang="zh-CN" sz="2800" dirty="0">
                <a:solidFill>
                  <a:srgbClr val="251BF7"/>
                </a:solidFill>
              </a:rPr>
              <a:t>银行的固定利率优势为</a:t>
            </a:r>
            <a:r>
              <a:rPr lang="en-US" altLang="zh-CN" sz="2800" dirty="0">
                <a:solidFill>
                  <a:srgbClr val="251BF7"/>
                </a:solidFill>
              </a:rPr>
              <a:t>5.2%-4%=1.2%</a:t>
            </a:r>
            <a:r>
              <a:rPr lang="zh-CN" altLang="en-US" sz="2800" dirty="0"/>
              <a:t>；</a:t>
            </a:r>
            <a:r>
              <a:rPr lang="en-US" altLang="zh-CN" sz="2800" dirty="0">
                <a:solidFill>
                  <a:srgbClr val="251BF7"/>
                </a:solidFill>
              </a:rPr>
              <a:t>A</a:t>
            </a:r>
            <a:r>
              <a:rPr lang="zh-CN" altLang="zh-CN" sz="2800" dirty="0">
                <a:solidFill>
                  <a:srgbClr val="251BF7"/>
                </a:solidFill>
              </a:rPr>
              <a:t>银行相对于</a:t>
            </a:r>
            <a:r>
              <a:rPr lang="en-US" altLang="zh-CN" sz="2800" dirty="0">
                <a:solidFill>
                  <a:srgbClr val="251BF7"/>
                </a:solidFill>
              </a:rPr>
              <a:t>B</a:t>
            </a:r>
            <a:r>
              <a:rPr lang="zh-CN" altLang="zh-CN" sz="2800" dirty="0">
                <a:solidFill>
                  <a:srgbClr val="251BF7"/>
                </a:solidFill>
              </a:rPr>
              <a:t>银行的浮动利率优势为</a:t>
            </a:r>
            <a:r>
              <a:rPr lang="en-US" altLang="zh-CN" sz="2800" dirty="0">
                <a:solidFill>
                  <a:srgbClr val="251BF7"/>
                </a:solidFill>
              </a:rPr>
              <a:t>0.7%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因此，</a:t>
            </a:r>
            <a:r>
              <a:rPr lang="en-US" altLang="zh-CN" sz="2800" b="1" dirty="0">
                <a:solidFill>
                  <a:srgbClr val="251BF7"/>
                </a:solidFill>
              </a:rPr>
              <a:t>A</a:t>
            </a:r>
            <a:r>
              <a:rPr lang="zh-CN" altLang="en-US" sz="2800" b="1" dirty="0">
                <a:solidFill>
                  <a:srgbClr val="251BF7"/>
                </a:solidFill>
              </a:rPr>
              <a:t>银行就借入固定利率</a:t>
            </a:r>
            <a:r>
              <a:rPr lang="zh-CN" altLang="en-US" sz="2800" b="1" dirty="0" smtClean="0">
                <a:solidFill>
                  <a:srgbClr val="251BF7"/>
                </a:solidFill>
              </a:rPr>
              <a:t>资金；</a:t>
            </a:r>
            <a:r>
              <a:rPr lang="en-US" altLang="zh-CN" sz="2800" b="1" dirty="0" smtClean="0">
                <a:solidFill>
                  <a:srgbClr val="251BF7"/>
                </a:solidFill>
              </a:rPr>
              <a:t>B</a:t>
            </a:r>
            <a:r>
              <a:rPr lang="zh-CN" altLang="en-US" sz="2800" b="1" dirty="0">
                <a:solidFill>
                  <a:srgbClr val="251BF7"/>
                </a:solidFill>
              </a:rPr>
              <a:t>银行借入浮动利率资金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2708920"/>
          <a:ext cx="6372001" cy="111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3465"/>
                <a:gridCol w="2172411"/>
                <a:gridCol w="2206125"/>
              </a:tblGrid>
              <a:tr h="37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银 行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固定利率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浮动利率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zh-CN" sz="2000" kern="100">
                          <a:effectLst/>
                        </a:rPr>
                        <a:t>银行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4%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SHIBOR-0.1%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zh-CN" sz="2000" kern="100">
                          <a:effectLst/>
                        </a:rPr>
                        <a:t>银行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5.2%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SHIBOR+0.6%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2132856"/>
            <a:ext cx="4968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2-5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华文细黑" panose="02010600040101010101" pitchFamily="2" charset="-122"/>
              </a:rPr>
              <a:t>利率互换情况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264696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solidFill>
                  <a:srgbClr val="251BF7"/>
                </a:solidFill>
              </a:rPr>
              <a:t>待</a:t>
            </a:r>
            <a:r>
              <a:rPr lang="zh-CN" altLang="zh-CN" sz="2800" dirty="0">
                <a:solidFill>
                  <a:srgbClr val="251BF7"/>
                </a:solidFill>
              </a:rPr>
              <a:t>借入后，</a:t>
            </a:r>
            <a:r>
              <a:rPr lang="zh-CN" altLang="zh-CN" sz="2800" b="1" u="sng" dirty="0">
                <a:solidFill>
                  <a:srgbClr val="251BF7"/>
                </a:solidFill>
              </a:rPr>
              <a:t>二者交换利息支出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假设两银行协商的利率</a:t>
            </a:r>
            <a:r>
              <a:rPr lang="zh-CN" altLang="zh-CN" sz="2800" dirty="0">
                <a:solidFill>
                  <a:srgbClr val="251BF7"/>
                </a:solidFill>
              </a:rPr>
              <a:t>互换协议规定</a:t>
            </a:r>
            <a:r>
              <a:rPr lang="zh-CN" altLang="zh-CN" sz="2800" dirty="0"/>
              <a:t>，</a:t>
            </a:r>
            <a:r>
              <a:rPr lang="en-US" altLang="zh-CN" sz="2800" u="sng" dirty="0">
                <a:solidFill>
                  <a:srgbClr val="251BF7"/>
                </a:solidFill>
              </a:rPr>
              <a:t>A</a:t>
            </a:r>
            <a:r>
              <a:rPr lang="zh-CN" altLang="zh-CN" sz="2800" u="sng" dirty="0">
                <a:solidFill>
                  <a:srgbClr val="251BF7"/>
                </a:solidFill>
              </a:rPr>
              <a:t>银行按照</a:t>
            </a:r>
            <a:r>
              <a:rPr lang="en-US" altLang="zh-CN" sz="2800" u="sng" dirty="0">
                <a:solidFill>
                  <a:srgbClr val="251BF7"/>
                </a:solidFill>
              </a:rPr>
              <a:t>SHIBOR</a:t>
            </a:r>
            <a:r>
              <a:rPr lang="zh-CN" altLang="zh-CN" sz="2800" u="sng" dirty="0">
                <a:solidFill>
                  <a:srgbClr val="251BF7"/>
                </a:solidFill>
              </a:rPr>
              <a:t>向</a:t>
            </a:r>
            <a:r>
              <a:rPr lang="en-US" altLang="zh-CN" sz="2800" u="sng" dirty="0">
                <a:solidFill>
                  <a:srgbClr val="251BF7"/>
                </a:solidFill>
              </a:rPr>
              <a:t>B</a:t>
            </a:r>
            <a:r>
              <a:rPr lang="zh-CN" altLang="zh-CN" sz="2800" u="sng" dirty="0">
                <a:solidFill>
                  <a:srgbClr val="251BF7"/>
                </a:solidFill>
              </a:rPr>
              <a:t>银行支付浮动利率利息</a:t>
            </a:r>
            <a:r>
              <a:rPr lang="zh-CN" altLang="zh-CN" sz="2800" dirty="0"/>
              <a:t>，而</a:t>
            </a:r>
            <a:r>
              <a:rPr lang="en-US" altLang="zh-CN" sz="2800" u="sng" dirty="0">
                <a:solidFill>
                  <a:srgbClr val="251BF7"/>
                </a:solidFill>
              </a:rPr>
              <a:t>B</a:t>
            </a:r>
            <a:r>
              <a:rPr lang="zh-CN" altLang="zh-CN" sz="2800" u="sng" dirty="0">
                <a:solidFill>
                  <a:srgbClr val="251BF7"/>
                </a:solidFill>
              </a:rPr>
              <a:t>银行按照</a:t>
            </a:r>
            <a:r>
              <a:rPr lang="en-US" altLang="zh-CN" sz="2800" u="sng" dirty="0">
                <a:solidFill>
                  <a:srgbClr val="251BF7"/>
                </a:solidFill>
              </a:rPr>
              <a:t>4.35%</a:t>
            </a:r>
            <a:r>
              <a:rPr lang="zh-CN" altLang="zh-CN" sz="2800" u="sng" dirty="0">
                <a:solidFill>
                  <a:srgbClr val="251BF7"/>
                </a:solidFill>
              </a:rPr>
              <a:t>向</a:t>
            </a:r>
            <a:r>
              <a:rPr lang="en-US" altLang="zh-CN" sz="2800" u="sng" dirty="0">
                <a:solidFill>
                  <a:srgbClr val="251BF7"/>
                </a:solidFill>
              </a:rPr>
              <a:t>A</a:t>
            </a:r>
            <a:r>
              <a:rPr lang="zh-CN" altLang="zh-CN" sz="2800" u="sng" dirty="0">
                <a:solidFill>
                  <a:srgbClr val="251BF7"/>
                </a:solidFill>
              </a:rPr>
              <a:t>银行支付固定利率利息</a:t>
            </a:r>
            <a:r>
              <a:rPr lang="zh-CN" altLang="zh-CN" sz="2800" dirty="0"/>
              <a:t>，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rgbClr val="251BF7"/>
                </a:solidFill>
              </a:rPr>
              <a:t>A</a:t>
            </a:r>
            <a:r>
              <a:rPr lang="zh-CN" altLang="zh-CN" sz="2800" dirty="0">
                <a:solidFill>
                  <a:srgbClr val="251BF7"/>
                </a:solidFill>
              </a:rPr>
              <a:t>银行</a:t>
            </a:r>
            <a:r>
              <a:rPr lang="zh-CN" altLang="zh-CN" sz="2800" dirty="0"/>
              <a:t>在还清固定利率</a:t>
            </a:r>
            <a:r>
              <a:rPr lang="en-US" altLang="zh-CN" sz="2800" dirty="0"/>
              <a:t>4%</a:t>
            </a:r>
            <a:r>
              <a:rPr lang="zh-CN" altLang="zh-CN" sz="2800" dirty="0"/>
              <a:t>的利息后，比自己支付浮动利率利息</a:t>
            </a:r>
            <a:r>
              <a:rPr lang="zh-CN" altLang="zh-CN" sz="2800" dirty="0">
                <a:solidFill>
                  <a:srgbClr val="251BF7"/>
                </a:solidFill>
              </a:rPr>
              <a:t>节约</a:t>
            </a:r>
            <a:r>
              <a:rPr lang="zh-CN" altLang="zh-CN" sz="2800" dirty="0" smtClean="0"/>
              <a:t>了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u="sng" dirty="0" smtClean="0">
                <a:solidFill>
                  <a:srgbClr val="251BF7"/>
                </a:solidFill>
              </a:rPr>
              <a:t>（</a:t>
            </a:r>
            <a:r>
              <a:rPr lang="en-US" altLang="zh-CN" sz="2800" u="sng" dirty="0">
                <a:solidFill>
                  <a:srgbClr val="251BF7"/>
                </a:solidFill>
              </a:rPr>
              <a:t>4.35%-4%</a:t>
            </a:r>
            <a:r>
              <a:rPr lang="zh-CN" altLang="zh-CN" sz="2800" u="sng" dirty="0">
                <a:solidFill>
                  <a:srgbClr val="251BF7"/>
                </a:solidFill>
              </a:rPr>
              <a:t>）</a:t>
            </a:r>
            <a:r>
              <a:rPr lang="en-US" altLang="zh-CN" sz="2800" u="sng" dirty="0">
                <a:solidFill>
                  <a:srgbClr val="251BF7"/>
                </a:solidFill>
              </a:rPr>
              <a:t>-</a:t>
            </a:r>
            <a:r>
              <a:rPr lang="zh-CN" altLang="zh-CN" sz="2800" u="sng" dirty="0">
                <a:solidFill>
                  <a:srgbClr val="251BF7"/>
                </a:solidFill>
              </a:rPr>
              <a:t>［</a:t>
            </a:r>
            <a:r>
              <a:rPr lang="en-US" altLang="zh-CN" sz="2800" u="sng" dirty="0">
                <a:solidFill>
                  <a:srgbClr val="251BF7"/>
                </a:solidFill>
              </a:rPr>
              <a:t>SHIBOR-</a:t>
            </a:r>
            <a:r>
              <a:rPr lang="zh-CN" altLang="zh-CN" sz="2800" u="sng" dirty="0">
                <a:solidFill>
                  <a:srgbClr val="251BF7"/>
                </a:solidFill>
              </a:rPr>
              <a:t>（</a:t>
            </a:r>
            <a:r>
              <a:rPr lang="en-US" altLang="zh-CN" sz="2800" u="sng" dirty="0">
                <a:solidFill>
                  <a:srgbClr val="251BF7"/>
                </a:solidFill>
              </a:rPr>
              <a:t>SHIBOR-0.1%</a:t>
            </a:r>
            <a:r>
              <a:rPr lang="zh-CN" altLang="zh-CN" sz="2800" u="sng" dirty="0">
                <a:solidFill>
                  <a:srgbClr val="251BF7"/>
                </a:solidFill>
              </a:rPr>
              <a:t>）］</a:t>
            </a:r>
            <a:r>
              <a:rPr lang="en-US" altLang="zh-CN" sz="2800" u="sng" dirty="0">
                <a:solidFill>
                  <a:srgbClr val="251BF7"/>
                </a:solidFill>
              </a:rPr>
              <a:t>= 0.25%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251BF7"/>
                </a:solidFill>
              </a:rPr>
              <a:t>B</a:t>
            </a:r>
            <a:r>
              <a:rPr lang="zh-CN" altLang="zh-CN" sz="2800" dirty="0">
                <a:solidFill>
                  <a:srgbClr val="251BF7"/>
                </a:solidFill>
              </a:rPr>
              <a:t>银行</a:t>
            </a:r>
            <a:r>
              <a:rPr lang="zh-CN" altLang="zh-CN" sz="2800" dirty="0"/>
              <a:t>在还清</a:t>
            </a:r>
            <a:r>
              <a:rPr lang="en-US" altLang="zh-CN" sz="2800" dirty="0"/>
              <a:t>SHIBOR+0.6%</a:t>
            </a:r>
            <a:r>
              <a:rPr lang="zh-CN" altLang="zh-CN" sz="2800" dirty="0"/>
              <a:t>的浮动利率利息后，比自己支付固定利率利息</a:t>
            </a:r>
            <a:r>
              <a:rPr lang="zh-CN" altLang="zh-CN" sz="2800" dirty="0">
                <a:solidFill>
                  <a:srgbClr val="251BF7"/>
                </a:solidFill>
              </a:rPr>
              <a:t>节约</a:t>
            </a:r>
            <a:r>
              <a:rPr lang="zh-CN" altLang="zh-CN" sz="2800" dirty="0" smtClean="0"/>
              <a:t>了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u="sng" dirty="0" smtClean="0">
                <a:solidFill>
                  <a:srgbClr val="251BF7"/>
                </a:solidFill>
              </a:rPr>
              <a:t>［</a:t>
            </a:r>
            <a:r>
              <a:rPr lang="en-US" altLang="zh-CN" sz="2800" u="sng" dirty="0">
                <a:solidFill>
                  <a:srgbClr val="251BF7"/>
                </a:solidFill>
              </a:rPr>
              <a:t>SHIBOR-</a:t>
            </a:r>
            <a:r>
              <a:rPr lang="zh-CN" altLang="zh-CN" sz="2800" u="sng" dirty="0">
                <a:solidFill>
                  <a:srgbClr val="251BF7"/>
                </a:solidFill>
              </a:rPr>
              <a:t>（</a:t>
            </a:r>
            <a:r>
              <a:rPr lang="en-US" altLang="zh-CN" sz="2800" u="sng" dirty="0">
                <a:solidFill>
                  <a:srgbClr val="251BF7"/>
                </a:solidFill>
              </a:rPr>
              <a:t>SHIBOR+0.6%</a:t>
            </a:r>
            <a:r>
              <a:rPr lang="zh-CN" altLang="zh-CN" sz="2800" u="sng" dirty="0">
                <a:solidFill>
                  <a:srgbClr val="251BF7"/>
                </a:solidFill>
              </a:rPr>
              <a:t>）］</a:t>
            </a:r>
            <a:r>
              <a:rPr lang="en-US" altLang="zh-CN" sz="2800" u="sng" dirty="0">
                <a:solidFill>
                  <a:srgbClr val="251BF7"/>
                </a:solidFill>
              </a:rPr>
              <a:t>+</a:t>
            </a:r>
            <a:r>
              <a:rPr lang="zh-CN" altLang="zh-CN" sz="2800" u="sng" dirty="0">
                <a:solidFill>
                  <a:srgbClr val="251BF7"/>
                </a:solidFill>
              </a:rPr>
              <a:t>（</a:t>
            </a:r>
            <a:r>
              <a:rPr lang="en-US" altLang="zh-CN" sz="2800" u="sng" dirty="0">
                <a:solidFill>
                  <a:srgbClr val="251BF7"/>
                </a:solidFill>
              </a:rPr>
              <a:t>5.2%-4.35%</a:t>
            </a:r>
            <a:r>
              <a:rPr lang="zh-CN" altLang="zh-CN" sz="2800" u="sng" dirty="0">
                <a:solidFill>
                  <a:srgbClr val="251BF7"/>
                </a:solidFill>
              </a:rPr>
              <a:t>）</a:t>
            </a:r>
            <a:r>
              <a:rPr lang="en-US" altLang="zh-CN" sz="2800" u="sng" dirty="0">
                <a:solidFill>
                  <a:srgbClr val="251BF7"/>
                </a:solidFill>
              </a:rPr>
              <a:t>=0.25%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这样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通过利率互换，两家银行都各有</a:t>
            </a:r>
            <a:r>
              <a:rPr lang="en-US" altLang="zh-CN" sz="2800" dirty="0"/>
              <a:t>0.25%</a:t>
            </a:r>
            <a:r>
              <a:rPr lang="zh-CN" altLang="zh-CN" sz="2800" dirty="0"/>
              <a:t>的收益。这就是利率互换的意义。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一、利率风险管理工具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（三）利率期货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  1. </a:t>
            </a:r>
            <a:r>
              <a:rPr lang="zh-CN" altLang="en-US" sz="2800" b="1" dirty="0" smtClean="0"/>
              <a:t>欧洲美元期货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欧洲美元期货合约是以伦敦银行间同业拆借利率的</a:t>
            </a:r>
            <a:r>
              <a:rPr lang="en-US" altLang="zh-CN" sz="2800" dirty="0">
                <a:solidFill>
                  <a:srgbClr val="251BF7"/>
                </a:solidFill>
              </a:rPr>
              <a:t>3</a:t>
            </a:r>
            <a:r>
              <a:rPr lang="zh-CN" altLang="zh-CN" sz="2800" dirty="0">
                <a:solidFill>
                  <a:srgbClr val="251BF7"/>
                </a:solidFill>
              </a:rPr>
              <a:t>个月期欧洲美元大额存单利率</a:t>
            </a:r>
            <a:r>
              <a:rPr lang="zh-CN" altLang="zh-CN" sz="2800" dirty="0"/>
              <a:t>为基础报价的一种短期利率合约。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832648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欧洲美元期货</a:t>
            </a:r>
            <a:r>
              <a:rPr lang="zh-CN" altLang="zh-CN" sz="2800" dirty="0">
                <a:solidFill>
                  <a:srgbClr val="251BF7"/>
                </a:solidFill>
              </a:rPr>
              <a:t>交割月份</a:t>
            </a:r>
            <a:r>
              <a:rPr lang="zh-CN" altLang="zh-CN" sz="2800" dirty="0"/>
              <a:t>为</a:t>
            </a:r>
            <a:r>
              <a:rPr lang="en-US" altLang="zh-CN" sz="2800" u="sng" dirty="0"/>
              <a:t>3</a:t>
            </a:r>
            <a:r>
              <a:rPr lang="zh-CN" altLang="zh-CN" sz="2800" u="sng" dirty="0"/>
              <a:t>月、</a:t>
            </a:r>
            <a:r>
              <a:rPr lang="en-US" altLang="zh-CN" sz="2800" u="sng" dirty="0"/>
              <a:t>6</a:t>
            </a:r>
            <a:r>
              <a:rPr lang="zh-CN" altLang="zh-CN" sz="2800" u="sng" dirty="0"/>
              <a:t>月、</a:t>
            </a:r>
            <a:r>
              <a:rPr lang="en-US" altLang="zh-CN" sz="2800" u="sng" dirty="0"/>
              <a:t>9</a:t>
            </a:r>
            <a:r>
              <a:rPr lang="zh-CN" altLang="zh-CN" sz="2800" u="sng" dirty="0"/>
              <a:t>月和</a:t>
            </a:r>
            <a:r>
              <a:rPr lang="en-US" altLang="zh-CN" sz="2800" u="sng" dirty="0"/>
              <a:t>12</a:t>
            </a:r>
            <a:r>
              <a:rPr lang="zh-CN" altLang="zh-CN" sz="2800" u="sng" dirty="0"/>
              <a:t>月</a:t>
            </a:r>
            <a:r>
              <a:rPr lang="zh-CN" altLang="zh-CN" sz="2800" dirty="0"/>
              <a:t>等季月。欧洲美元期货合约</a:t>
            </a:r>
            <a:r>
              <a:rPr lang="zh-CN" altLang="zh-CN" sz="2800" dirty="0">
                <a:solidFill>
                  <a:srgbClr val="251BF7"/>
                </a:solidFill>
              </a:rPr>
              <a:t>最长时限为</a:t>
            </a:r>
            <a:r>
              <a:rPr lang="en-US" altLang="zh-CN" sz="2800" dirty="0">
                <a:solidFill>
                  <a:srgbClr val="251BF7"/>
                </a:solidFill>
              </a:rPr>
              <a:t>10</a:t>
            </a:r>
            <a:r>
              <a:rPr lang="zh-CN" altLang="zh-CN" sz="2800" dirty="0">
                <a:solidFill>
                  <a:srgbClr val="251BF7"/>
                </a:solidFill>
              </a:rPr>
              <a:t>年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它是采用</a:t>
            </a:r>
            <a:r>
              <a:rPr lang="zh-CN" altLang="en-US" sz="2800" dirty="0" smtClean="0">
                <a:solidFill>
                  <a:srgbClr val="251BF7"/>
                </a:solidFill>
              </a:rPr>
              <a:t>“盯市”的价格差来表示“基点”的变化</a:t>
            </a:r>
            <a:r>
              <a:rPr lang="zh-CN" altLang="en-US" sz="2800" dirty="0" smtClean="0"/>
              <a:t>，其中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个基点（</a:t>
            </a:r>
            <a:r>
              <a:rPr lang="en-US" altLang="zh-CN" sz="2800" dirty="0" smtClean="0"/>
              <a:t>0.01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）代表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美元。所以，在表</a:t>
            </a:r>
            <a:r>
              <a:rPr lang="en-US" altLang="zh-CN" sz="2800" dirty="0" smtClean="0"/>
              <a:t>2-6</a:t>
            </a:r>
            <a:r>
              <a:rPr lang="zh-CN" altLang="en-US" sz="2800" dirty="0" smtClean="0"/>
              <a:t>中，当该期货合约最终变动</a:t>
            </a:r>
            <a:r>
              <a:rPr lang="en-US" altLang="zh-CN" sz="2800" dirty="0" smtClean="0"/>
              <a:t>70</a:t>
            </a:r>
            <a:r>
              <a:rPr lang="zh-CN" altLang="en-US" sz="2800" dirty="0" smtClean="0"/>
              <a:t>个基点后，其损益为</a:t>
            </a:r>
            <a:r>
              <a:rPr lang="en-US" altLang="zh-CN" sz="2800" dirty="0" smtClean="0"/>
              <a:t>70x25=1750</a:t>
            </a:r>
            <a:r>
              <a:rPr lang="zh-CN" altLang="en-US" sz="2800" dirty="0" smtClean="0"/>
              <a:t>美元。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zh-CN" sz="2800" b="1" dirty="0" smtClean="0">
                <a:solidFill>
                  <a:srgbClr val="251BF7"/>
                </a:solidFill>
              </a:rPr>
              <a:t>欧洲</a:t>
            </a:r>
            <a:r>
              <a:rPr lang="zh-CN" altLang="zh-CN" sz="2800" b="1" dirty="0">
                <a:solidFill>
                  <a:srgbClr val="251BF7"/>
                </a:solidFill>
              </a:rPr>
              <a:t>美元期货可以对冲利率风险</a:t>
            </a:r>
            <a:r>
              <a:rPr lang="zh-CN" altLang="zh-CN" sz="2800" dirty="0"/>
              <a:t>。</a:t>
            </a:r>
            <a:r>
              <a:rPr lang="zh-CN" altLang="zh-CN" sz="2800" u="sng" dirty="0">
                <a:solidFill>
                  <a:srgbClr val="251BF7"/>
                </a:solidFill>
              </a:rPr>
              <a:t>当利率</a:t>
            </a:r>
            <a:r>
              <a:rPr lang="zh-CN" altLang="zh-CN" sz="2800" b="1" u="sng" dirty="0">
                <a:solidFill>
                  <a:srgbClr val="251BF7"/>
                </a:solidFill>
              </a:rPr>
              <a:t>上升</a:t>
            </a:r>
            <a:r>
              <a:rPr lang="zh-CN" altLang="zh-CN" sz="2800" u="sng" dirty="0">
                <a:solidFill>
                  <a:srgbClr val="251BF7"/>
                </a:solidFill>
              </a:rPr>
              <a:t>会产生损失时，应当进入期货做</a:t>
            </a:r>
            <a:r>
              <a:rPr lang="zh-CN" altLang="zh-CN" sz="2800" b="1" u="sng" dirty="0">
                <a:solidFill>
                  <a:srgbClr val="251BF7"/>
                </a:solidFill>
              </a:rPr>
              <a:t>多头</a:t>
            </a:r>
            <a:r>
              <a:rPr lang="zh-CN" altLang="zh-CN" sz="2800" u="sng" dirty="0">
                <a:solidFill>
                  <a:srgbClr val="251BF7"/>
                </a:solidFill>
              </a:rPr>
              <a:t>套期保值</a:t>
            </a:r>
            <a:r>
              <a:rPr lang="zh-CN" altLang="zh-CN" sz="2800" dirty="0"/>
              <a:t>；同理，</a:t>
            </a:r>
            <a:r>
              <a:rPr lang="zh-CN" altLang="zh-CN" sz="2800" u="sng" dirty="0">
                <a:solidFill>
                  <a:srgbClr val="251BF7"/>
                </a:solidFill>
              </a:rPr>
              <a:t>当利率</a:t>
            </a:r>
            <a:r>
              <a:rPr lang="zh-CN" altLang="zh-CN" sz="2800" b="1" u="sng" dirty="0">
                <a:solidFill>
                  <a:srgbClr val="251BF7"/>
                </a:solidFill>
              </a:rPr>
              <a:t>下降</a:t>
            </a:r>
            <a:r>
              <a:rPr lang="zh-CN" altLang="zh-CN" sz="2800" u="sng" dirty="0">
                <a:solidFill>
                  <a:srgbClr val="251BF7"/>
                </a:solidFill>
              </a:rPr>
              <a:t>会产生损失时，应当进入期货做</a:t>
            </a:r>
            <a:r>
              <a:rPr lang="zh-CN" altLang="zh-CN" sz="2800" b="1" u="sng" dirty="0">
                <a:solidFill>
                  <a:srgbClr val="251BF7"/>
                </a:solidFill>
              </a:rPr>
              <a:t>空头</a:t>
            </a:r>
            <a:r>
              <a:rPr lang="zh-CN" altLang="zh-CN" sz="2800" u="sng" dirty="0">
                <a:solidFill>
                  <a:srgbClr val="251BF7"/>
                </a:solidFill>
              </a:rPr>
              <a:t>套期保值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340771"/>
          <a:ext cx="8136905" cy="482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837"/>
                <a:gridCol w="2462818"/>
                <a:gridCol w="1720992"/>
                <a:gridCol w="2191258"/>
              </a:tblGrid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日 期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期货合约价格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变化量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每份合约盈亏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美元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2018</a:t>
                      </a:r>
                      <a:r>
                        <a:rPr lang="zh-CN" sz="1800" kern="100">
                          <a:effectLst/>
                        </a:rPr>
                        <a:t>年</a:t>
                      </a:r>
                      <a:r>
                        <a:rPr lang="en-US" sz="1800" kern="100">
                          <a:effectLst/>
                        </a:rPr>
                        <a:t>8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15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99.116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9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2018</a:t>
                      </a:r>
                      <a:r>
                        <a:rPr lang="zh-CN" sz="1800" kern="100">
                          <a:effectLst/>
                        </a:rPr>
                        <a:t>年</a:t>
                      </a:r>
                      <a:r>
                        <a:rPr lang="en-US" sz="1800" kern="100">
                          <a:effectLst/>
                        </a:rPr>
                        <a:t>8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16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99.106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-0.01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-25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2018</a:t>
                      </a:r>
                      <a:r>
                        <a:rPr lang="zh-CN" sz="1800" kern="100">
                          <a:effectLst/>
                        </a:rPr>
                        <a:t>年</a:t>
                      </a:r>
                      <a:r>
                        <a:rPr lang="en-US" sz="1800" kern="100">
                          <a:effectLst/>
                        </a:rPr>
                        <a:t>8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17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99.215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+0.109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+272.5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┇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┇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┇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┇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2018</a:t>
                      </a:r>
                      <a:r>
                        <a:rPr lang="zh-CN" sz="1800" kern="100">
                          <a:effectLst/>
                        </a:rPr>
                        <a:t>年</a:t>
                      </a:r>
                      <a:r>
                        <a:rPr lang="en-US" sz="1800" kern="100">
                          <a:effectLst/>
                        </a:rPr>
                        <a:t>9</a:t>
                      </a:r>
                      <a:r>
                        <a:rPr lang="zh-CN" sz="1800" kern="100">
                          <a:effectLst/>
                        </a:rPr>
                        <a:t>月</a:t>
                      </a:r>
                      <a:r>
                        <a:rPr lang="en-US" sz="1800" kern="100">
                          <a:effectLst/>
                        </a:rPr>
                        <a:t>17</a:t>
                      </a:r>
                      <a:r>
                        <a:rPr lang="zh-CN" sz="1800" kern="100">
                          <a:effectLst/>
                        </a:rPr>
                        <a:t>日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99.816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+0.08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+200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0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总计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+0.7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1 750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546448"/>
            <a:ext cx="8640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2-6  2018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年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9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华文细黑" panose="02010600040101010101" pitchFamily="2" charset="-122"/>
              </a:rPr>
              <a:t>月到期的欧洲美元期货合约的价格及多方盈亏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    </a:t>
            </a: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国债期货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国债期货也是一种利率衍生工具，指通过有组织的交易场所</a:t>
            </a:r>
            <a:r>
              <a:rPr lang="zh-CN" altLang="zh-CN" sz="2800" dirty="0">
                <a:solidFill>
                  <a:srgbClr val="251BF7"/>
                </a:solidFill>
              </a:rPr>
              <a:t>预先确定买卖价格</a:t>
            </a:r>
            <a:r>
              <a:rPr lang="zh-CN" altLang="zh-CN" sz="2800" dirty="0"/>
              <a:t>，并于</a:t>
            </a:r>
            <a:r>
              <a:rPr lang="zh-CN" altLang="zh-CN" sz="2800" dirty="0">
                <a:solidFill>
                  <a:srgbClr val="251BF7"/>
                </a:solidFill>
              </a:rPr>
              <a:t>未来特定时间内交割国债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它</a:t>
            </a:r>
            <a:r>
              <a:rPr lang="zh-CN" altLang="zh-CN" sz="2800" dirty="0"/>
              <a:t>是在</a:t>
            </a:r>
            <a:r>
              <a:rPr lang="en-US" altLang="zh-CN" sz="2800" dirty="0"/>
              <a:t>20</a:t>
            </a:r>
            <a:r>
              <a:rPr lang="zh-CN" altLang="zh-CN" sz="2800" dirty="0"/>
              <a:t>世纪</a:t>
            </a:r>
            <a:r>
              <a:rPr lang="en-US" altLang="zh-CN" sz="2800" dirty="0"/>
              <a:t>70</a:t>
            </a:r>
            <a:r>
              <a:rPr lang="zh-CN" altLang="zh-CN" sz="2800" dirty="0"/>
              <a:t>年代美国金融市场不稳定的背景下，为满足投资者</a:t>
            </a:r>
            <a:r>
              <a:rPr lang="zh-CN" altLang="zh-CN" sz="2800" dirty="0" smtClean="0"/>
              <a:t>规避</a:t>
            </a:r>
            <a:r>
              <a:rPr lang="zh-CN" altLang="en-US" sz="2800" dirty="0" smtClean="0"/>
              <a:t>利率风险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需求而</a:t>
            </a:r>
            <a:r>
              <a:rPr lang="zh-CN" altLang="zh-CN" sz="2800" dirty="0">
                <a:solidFill>
                  <a:srgbClr val="251BF7"/>
                </a:solidFill>
              </a:rPr>
              <a:t>产生的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美国</a:t>
            </a:r>
            <a:r>
              <a:rPr lang="zh-CN" altLang="zh-CN" sz="2800" dirty="0"/>
              <a:t>国债期货是全球交易</a:t>
            </a:r>
            <a:r>
              <a:rPr lang="zh-CN" altLang="zh-CN" sz="2800" u="sng" dirty="0">
                <a:solidFill>
                  <a:srgbClr val="251BF7"/>
                </a:solidFill>
              </a:rPr>
              <a:t>最活跃的金融期货</a:t>
            </a:r>
            <a:r>
              <a:rPr lang="zh-CN" altLang="zh-CN" sz="2800" dirty="0"/>
              <a:t>品种之一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251BF7"/>
                </a:solidFill>
              </a:rPr>
              <a:t>2013</a:t>
            </a:r>
            <a:r>
              <a:rPr lang="zh-CN" altLang="zh-CN" sz="2800" dirty="0">
                <a:solidFill>
                  <a:srgbClr val="251BF7"/>
                </a:solidFill>
              </a:rPr>
              <a:t>年</a:t>
            </a:r>
            <a:r>
              <a:rPr lang="en-US" altLang="zh-CN" sz="2800" dirty="0">
                <a:solidFill>
                  <a:srgbClr val="251BF7"/>
                </a:solidFill>
              </a:rPr>
              <a:t>9</a:t>
            </a:r>
            <a:r>
              <a:rPr lang="zh-CN" altLang="zh-CN" sz="2800" dirty="0">
                <a:solidFill>
                  <a:srgbClr val="251BF7"/>
                </a:solidFill>
              </a:rPr>
              <a:t>月</a:t>
            </a:r>
            <a:r>
              <a:rPr lang="en-US" altLang="zh-CN" sz="2800" dirty="0">
                <a:solidFill>
                  <a:srgbClr val="251BF7"/>
                </a:solidFill>
              </a:rPr>
              <a:t>6</a:t>
            </a:r>
            <a:r>
              <a:rPr lang="zh-CN" altLang="zh-CN" sz="2800" dirty="0">
                <a:solidFill>
                  <a:srgbClr val="251BF7"/>
                </a:solidFill>
              </a:rPr>
              <a:t>日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251BF7"/>
                </a:solidFill>
              </a:rPr>
              <a:t>国债期货正式在我国</a:t>
            </a:r>
            <a:r>
              <a:rPr lang="zh-CN" altLang="zh-CN" sz="2800" dirty="0"/>
              <a:t>金融期货交易所上市交易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彼</a:t>
            </a:r>
            <a:r>
              <a:rPr lang="zh-CN" altLang="zh-CN" sz="2800" dirty="0"/>
              <a:t>得•罗斯认为：“</a:t>
            </a:r>
            <a:r>
              <a:rPr lang="zh-CN" altLang="zh-CN" sz="2800" dirty="0">
                <a:solidFill>
                  <a:srgbClr val="251BF7"/>
                </a:solidFill>
              </a:rPr>
              <a:t>不论银行决定采用何种资产负债管理战略</a:t>
            </a:r>
            <a:r>
              <a:rPr lang="zh-CN" altLang="zh-CN" sz="2800" dirty="0"/>
              <a:t>，没有一家银行可以完全避免利率风险。它是每家银行都必须面对的、最难对付的、最具有潜在杀伤力的一种风险”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我国</a:t>
            </a:r>
            <a:r>
              <a:rPr lang="zh-CN" altLang="zh-CN" sz="2800" dirty="0"/>
              <a:t>存款</a:t>
            </a:r>
            <a:r>
              <a:rPr lang="zh-CN" altLang="zh-CN" sz="2800" dirty="0">
                <a:solidFill>
                  <a:srgbClr val="251BF7"/>
                </a:solidFill>
              </a:rPr>
              <a:t>利率浮动上限</a:t>
            </a:r>
            <a:r>
              <a:rPr lang="zh-CN" altLang="zh-CN" sz="2800" dirty="0"/>
              <a:t>幅度的一松再松，预示着我国利率市场化进程在加快。因此，对于商业银行来讲，</a:t>
            </a:r>
            <a:r>
              <a:rPr lang="zh-CN" altLang="zh-CN" sz="2800" dirty="0">
                <a:solidFill>
                  <a:srgbClr val="251BF7"/>
                </a:solidFill>
              </a:rPr>
              <a:t>利率风险防范工作</a:t>
            </a:r>
            <a:r>
              <a:rPr lang="zh-CN" altLang="zh-CN" sz="2800" dirty="0"/>
              <a:t>应该被提到议事日程上来</a:t>
            </a:r>
            <a:r>
              <a:rPr lang="zh-CN" altLang="zh-CN" sz="2800" dirty="0" smtClean="0"/>
              <a:t>。</a:t>
            </a:r>
            <a:endParaRPr lang="en-US" altLang="zh-CN" sz="2800" b="1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一、利率风险管理工具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（四）利率期权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期权</a:t>
            </a:r>
            <a:r>
              <a:rPr lang="zh-CN" altLang="zh-CN" sz="2800" dirty="0"/>
              <a:t>是指期权合约的</a:t>
            </a:r>
            <a:r>
              <a:rPr lang="zh-CN" altLang="zh-CN" sz="2800" dirty="0">
                <a:solidFill>
                  <a:srgbClr val="251BF7"/>
                </a:solidFill>
              </a:rPr>
              <a:t>购买者</a:t>
            </a:r>
            <a:r>
              <a:rPr lang="zh-CN" altLang="zh-CN" sz="2800" dirty="0"/>
              <a:t>在约定的</a:t>
            </a:r>
            <a:r>
              <a:rPr lang="zh-CN" altLang="zh-CN" sz="2800" dirty="0">
                <a:solidFill>
                  <a:srgbClr val="251BF7"/>
                </a:solidFill>
              </a:rPr>
              <a:t>未来时间内</a:t>
            </a:r>
            <a:r>
              <a:rPr lang="zh-CN" altLang="zh-CN" sz="2800" dirty="0"/>
              <a:t>可以</a:t>
            </a:r>
            <a:r>
              <a:rPr lang="zh-CN" altLang="zh-CN" sz="2800" dirty="0">
                <a:solidFill>
                  <a:srgbClr val="251BF7"/>
                </a:solidFill>
              </a:rPr>
              <a:t>按约定的价格买卖一项金融资产的权利</a:t>
            </a:r>
            <a:r>
              <a:rPr lang="zh-CN" altLang="zh-CN" sz="2800" dirty="0"/>
              <a:t>。期权合约的</a:t>
            </a:r>
            <a:r>
              <a:rPr lang="zh-CN" altLang="zh-CN" sz="2800" dirty="0">
                <a:solidFill>
                  <a:srgbClr val="251BF7"/>
                </a:solidFill>
              </a:rPr>
              <a:t>买方</a:t>
            </a:r>
            <a:r>
              <a:rPr lang="zh-CN" altLang="zh-CN" sz="2800" dirty="0"/>
              <a:t>向期权合约的卖方支付</a:t>
            </a:r>
            <a:r>
              <a:rPr lang="zh-CN" altLang="zh-CN" sz="2800" dirty="0">
                <a:solidFill>
                  <a:srgbClr val="251BF7"/>
                </a:solidFill>
              </a:rPr>
              <a:t>一定金额</a:t>
            </a:r>
            <a:r>
              <a:rPr lang="zh-CN" altLang="zh-CN" sz="2800" dirty="0"/>
              <a:t>后，就有了在约定时间内以事先约定好的价格</a:t>
            </a:r>
            <a:r>
              <a:rPr lang="zh-CN" altLang="zh-CN" sz="2800" dirty="0">
                <a:solidFill>
                  <a:srgbClr val="251BF7"/>
                </a:solidFill>
              </a:rPr>
              <a:t>向期权合约的卖方购买或出售</a:t>
            </a:r>
            <a:r>
              <a:rPr lang="zh-CN" altLang="zh-CN" sz="2800" dirty="0"/>
              <a:t>一定数量的金融资产的</a:t>
            </a:r>
            <a:r>
              <a:rPr lang="zh-CN" altLang="zh-CN" sz="2800" dirty="0" smtClean="0"/>
              <a:t>权利。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544616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两种类型的利率期权：</a:t>
            </a:r>
            <a:r>
              <a:rPr lang="zh-CN" altLang="zh-CN" sz="2800" b="1" dirty="0"/>
              <a:t>债券</a:t>
            </a:r>
            <a:r>
              <a:rPr lang="zh-CN" altLang="zh-CN" sz="2800" b="1" dirty="0" smtClean="0"/>
              <a:t>期权</a:t>
            </a:r>
            <a:r>
              <a:rPr lang="en-US" altLang="zh-CN" sz="2800" b="1" dirty="0" smtClean="0"/>
              <a:t>  </a:t>
            </a:r>
            <a:r>
              <a:rPr lang="zh-CN" altLang="zh-CN" sz="2800" dirty="0" smtClean="0"/>
              <a:t>和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利率</a:t>
            </a:r>
            <a:r>
              <a:rPr lang="zh-CN" altLang="zh-CN" sz="2800" b="1" dirty="0"/>
              <a:t>互换</a:t>
            </a:r>
            <a:r>
              <a:rPr lang="zh-CN" altLang="zh-CN" sz="2800" b="1" dirty="0" smtClean="0"/>
              <a:t>期权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 1.</a:t>
            </a:r>
            <a:r>
              <a:rPr lang="zh-CN" altLang="zh-CN" sz="2800" b="1" dirty="0"/>
              <a:t>债券</a:t>
            </a:r>
            <a:r>
              <a:rPr lang="zh-CN" altLang="zh-CN" sz="2800" b="1" dirty="0" smtClean="0"/>
              <a:t>期权</a:t>
            </a:r>
            <a:r>
              <a:rPr lang="en-US" altLang="zh-CN" sz="2800" dirty="0" smtClean="0"/>
              <a:t>: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指在将来某一确定时刻以某一约定价格买入或卖出某个债券的权利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dirty="0" smtClean="0"/>
              <a:t>分为 </a:t>
            </a:r>
            <a:r>
              <a:rPr lang="zh-CN" altLang="en-US" sz="2800" u="sng" dirty="0" smtClean="0">
                <a:solidFill>
                  <a:srgbClr val="251BF7"/>
                </a:solidFill>
              </a:rPr>
              <a:t>看涨期权 </a:t>
            </a:r>
            <a:r>
              <a:rPr lang="zh-CN" altLang="en-US" sz="2800" dirty="0" smtClean="0"/>
              <a:t>和 </a:t>
            </a:r>
            <a:r>
              <a:rPr lang="zh-CN" altLang="en-US" sz="2800" u="sng" dirty="0" smtClean="0">
                <a:solidFill>
                  <a:srgbClr val="251BF7"/>
                </a:solidFill>
              </a:rPr>
              <a:t>看跌期权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 2.</a:t>
            </a:r>
            <a:r>
              <a:rPr lang="zh-CN" altLang="en-US" sz="2800" b="1" dirty="0" smtClean="0"/>
              <a:t>利率互换期权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给持有人一个在将来某一时刻进入</a:t>
            </a:r>
            <a:r>
              <a:rPr lang="zh-CN" altLang="zh-CN" sz="2800" dirty="0">
                <a:solidFill>
                  <a:srgbClr val="251BF7"/>
                </a:solidFill>
              </a:rPr>
              <a:t>约定的利率互换</a:t>
            </a:r>
            <a:r>
              <a:rPr lang="zh-CN" altLang="zh-CN" sz="2800" dirty="0"/>
              <a:t>的权利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企业已知在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个月后</a:t>
            </a:r>
            <a:r>
              <a:rPr lang="zh-CN" altLang="zh-CN" sz="2800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要签订一项</a:t>
            </a:r>
            <a:r>
              <a:rPr lang="en-US" altLang="zh-CN" sz="2800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800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年期的浮动利率贷款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u="sng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企业希望通过利率互换将浮动利息转换为固定利息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，这样企业可以将浮动利率贷款转换为固定利率贷款。支付一定的费用，</a:t>
            </a:r>
            <a:r>
              <a:rPr lang="zh-CN" altLang="zh-CN" sz="2800" u="sng" dirty="0">
                <a:solidFill>
                  <a:srgbClr val="25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企业就可以买入互换期权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597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这一期权给予</a:t>
            </a:r>
            <a:r>
              <a:rPr lang="zh-CN" altLang="zh-CN" sz="2800" dirty="0">
                <a:solidFill>
                  <a:srgbClr val="251BF7"/>
                </a:solidFill>
              </a:rPr>
              <a:t>企业进入</a:t>
            </a:r>
            <a:r>
              <a:rPr lang="zh-CN" altLang="zh-CN" sz="2800" b="1" dirty="0">
                <a:solidFill>
                  <a:srgbClr val="251BF7"/>
                </a:solidFill>
              </a:rPr>
              <a:t>收取</a:t>
            </a:r>
            <a:r>
              <a:rPr lang="en-US" altLang="zh-CN" sz="2800" dirty="0">
                <a:solidFill>
                  <a:srgbClr val="251BF7"/>
                </a:solidFill>
              </a:rPr>
              <a:t>6</a:t>
            </a:r>
            <a:r>
              <a:rPr lang="zh-CN" altLang="zh-CN" sz="2800" dirty="0">
                <a:solidFill>
                  <a:srgbClr val="251BF7"/>
                </a:solidFill>
              </a:rPr>
              <a:t>个月</a:t>
            </a:r>
            <a:r>
              <a:rPr lang="en-US" altLang="zh-CN" sz="2800" dirty="0">
                <a:solidFill>
                  <a:srgbClr val="251BF7"/>
                </a:solidFill>
              </a:rPr>
              <a:t>LIBOR</a:t>
            </a:r>
            <a:r>
              <a:rPr lang="zh-CN" altLang="zh-CN" sz="2800" dirty="0"/>
              <a:t>并同时</a:t>
            </a:r>
            <a:r>
              <a:rPr lang="zh-CN" altLang="zh-CN" sz="2800" b="1" dirty="0">
                <a:solidFill>
                  <a:srgbClr val="251BF7"/>
                </a:solidFill>
              </a:rPr>
              <a:t>付出</a:t>
            </a:r>
            <a:r>
              <a:rPr lang="zh-CN" altLang="zh-CN" sz="2800" dirty="0">
                <a:solidFill>
                  <a:srgbClr val="251BF7"/>
                </a:solidFill>
              </a:rPr>
              <a:t>固定利率</a:t>
            </a:r>
            <a:r>
              <a:rPr lang="zh-CN" altLang="zh-CN" sz="2800" dirty="0"/>
              <a:t>（如年利率为</a:t>
            </a:r>
            <a:r>
              <a:rPr lang="en-US" altLang="zh-CN" sz="2800" dirty="0"/>
              <a:t>3%</a:t>
            </a:r>
            <a:r>
              <a:rPr lang="zh-CN" altLang="zh-CN" sz="2800" dirty="0"/>
              <a:t>）的互换</a:t>
            </a:r>
            <a:r>
              <a:rPr lang="zh-CN" altLang="zh-CN" sz="2800" dirty="0" smtClean="0"/>
              <a:t>权利</a:t>
            </a:r>
            <a:r>
              <a:rPr lang="zh-CN" altLang="en-US" sz="2800" dirty="0"/>
              <a:t>。</a:t>
            </a:r>
            <a:r>
              <a:rPr lang="zh-CN" altLang="zh-CN" sz="2800" b="1" dirty="0" smtClean="0">
                <a:solidFill>
                  <a:srgbClr val="251BF7"/>
                </a:solidFill>
              </a:rPr>
              <a:t>互换</a:t>
            </a:r>
            <a:r>
              <a:rPr lang="zh-CN" altLang="zh-CN" sz="2800" b="1" dirty="0">
                <a:solidFill>
                  <a:srgbClr val="251BF7"/>
                </a:solidFill>
              </a:rPr>
              <a:t>在</a:t>
            </a:r>
            <a:r>
              <a:rPr lang="en-US" altLang="zh-CN" sz="2800" b="1" dirty="0">
                <a:solidFill>
                  <a:srgbClr val="251BF7"/>
                </a:solidFill>
              </a:rPr>
              <a:t>6</a:t>
            </a:r>
            <a:r>
              <a:rPr lang="zh-CN" altLang="zh-CN" sz="2800" b="1" dirty="0">
                <a:solidFill>
                  <a:srgbClr val="251BF7"/>
                </a:solidFill>
              </a:rPr>
              <a:t>个月后开始，持续</a:t>
            </a:r>
            <a:r>
              <a:rPr lang="en-US" altLang="zh-CN" sz="2800" b="1" dirty="0">
                <a:solidFill>
                  <a:srgbClr val="251BF7"/>
                </a:solidFill>
              </a:rPr>
              <a:t>5</a:t>
            </a:r>
            <a:r>
              <a:rPr lang="zh-CN" altLang="zh-CN" sz="2800" b="1" dirty="0">
                <a:solidFill>
                  <a:srgbClr val="251BF7"/>
                </a:solidFill>
              </a:rPr>
              <a:t>年</a:t>
            </a:r>
            <a:r>
              <a:rPr lang="zh-CN" altLang="zh-CN" sz="2800" dirty="0"/>
              <a:t>。</a:t>
            </a:r>
            <a:r>
              <a:rPr lang="zh-CN" altLang="zh-CN" sz="2800" u="sng" dirty="0">
                <a:solidFill>
                  <a:srgbClr val="251BF7"/>
                </a:solidFill>
              </a:rPr>
              <a:t>如果</a:t>
            </a:r>
            <a:r>
              <a:rPr lang="en-US" altLang="zh-CN" sz="2800" u="sng" dirty="0">
                <a:solidFill>
                  <a:srgbClr val="251BF7"/>
                </a:solidFill>
              </a:rPr>
              <a:t>6</a:t>
            </a:r>
            <a:r>
              <a:rPr lang="zh-CN" altLang="zh-CN" sz="2800" u="sng" dirty="0">
                <a:solidFill>
                  <a:srgbClr val="251BF7"/>
                </a:solidFill>
              </a:rPr>
              <a:t>个月后</a:t>
            </a:r>
            <a:r>
              <a:rPr lang="en-US" altLang="zh-CN" sz="2800" u="sng" dirty="0">
                <a:solidFill>
                  <a:srgbClr val="251BF7"/>
                </a:solidFill>
              </a:rPr>
              <a:t>5</a:t>
            </a:r>
            <a:r>
              <a:rPr lang="zh-CN" altLang="zh-CN" sz="2800" u="sng" dirty="0">
                <a:solidFill>
                  <a:srgbClr val="251BF7"/>
                </a:solidFill>
              </a:rPr>
              <a:t>年期的市场互换利率低于</a:t>
            </a:r>
            <a:r>
              <a:rPr lang="en-US" altLang="zh-CN" sz="2800" u="sng" dirty="0">
                <a:solidFill>
                  <a:srgbClr val="251BF7"/>
                </a:solidFill>
              </a:rPr>
              <a:t>3%</a:t>
            </a:r>
            <a:r>
              <a:rPr lang="zh-CN" altLang="zh-CN" sz="2800" u="sng" dirty="0">
                <a:solidFill>
                  <a:srgbClr val="251BF7"/>
                </a:solidFill>
              </a:rPr>
              <a:t>，企业将选择不行使互换期权，而以常规的形式接受市场互换利率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但是，</a:t>
            </a:r>
            <a:r>
              <a:rPr lang="zh-CN" altLang="zh-CN" sz="2800" u="sng" dirty="0">
                <a:solidFill>
                  <a:srgbClr val="251BF7"/>
                </a:solidFill>
              </a:rPr>
              <a:t>如果</a:t>
            </a:r>
            <a:r>
              <a:rPr lang="en-US" altLang="zh-CN" sz="2800" u="sng" dirty="0">
                <a:solidFill>
                  <a:srgbClr val="251BF7"/>
                </a:solidFill>
              </a:rPr>
              <a:t>6</a:t>
            </a:r>
            <a:r>
              <a:rPr lang="zh-CN" altLang="zh-CN" sz="2800" u="sng" dirty="0">
                <a:solidFill>
                  <a:srgbClr val="251BF7"/>
                </a:solidFill>
              </a:rPr>
              <a:t>个月后</a:t>
            </a:r>
            <a:r>
              <a:rPr lang="en-US" altLang="zh-CN" sz="2800" u="sng" dirty="0">
                <a:solidFill>
                  <a:srgbClr val="251BF7"/>
                </a:solidFill>
              </a:rPr>
              <a:t>5</a:t>
            </a:r>
            <a:r>
              <a:rPr lang="zh-CN" altLang="zh-CN" sz="2800" u="sng" dirty="0">
                <a:solidFill>
                  <a:srgbClr val="251BF7"/>
                </a:solidFill>
              </a:rPr>
              <a:t>年期的市场互换利率高于</a:t>
            </a:r>
            <a:r>
              <a:rPr lang="en-US" altLang="zh-CN" sz="2800" u="sng" dirty="0">
                <a:solidFill>
                  <a:srgbClr val="251BF7"/>
                </a:solidFill>
              </a:rPr>
              <a:t>3%</a:t>
            </a:r>
            <a:r>
              <a:rPr lang="zh-CN" altLang="zh-CN" sz="2800" u="sng" dirty="0">
                <a:solidFill>
                  <a:srgbClr val="251BF7"/>
                </a:solidFill>
              </a:rPr>
              <a:t>，企业将通过行使互换期权来进入互换交易，按</a:t>
            </a:r>
            <a:r>
              <a:rPr lang="en-US" altLang="zh-CN" sz="2800" u="sng" dirty="0">
                <a:solidFill>
                  <a:srgbClr val="251BF7"/>
                </a:solidFill>
              </a:rPr>
              <a:t>3%</a:t>
            </a:r>
            <a:r>
              <a:rPr lang="zh-CN" altLang="zh-CN" sz="2800" u="sng" dirty="0">
                <a:solidFill>
                  <a:srgbClr val="251BF7"/>
                </a:solidFill>
              </a:rPr>
              <a:t>支付利息。</a:t>
            </a:r>
            <a:r>
              <a:rPr lang="zh-CN" altLang="zh-CN" sz="2800" dirty="0"/>
              <a:t>在互换交易中，企业所付出的固定利率要低于市场互换利率。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  二、利率风险管理难点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（一）风险管理意识弱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（二）风险管理难度大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第三节 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风险管理工具、难点及趋势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  三、利率风险管理发展趋势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 smtClean="0"/>
              <a:t>      1. </a:t>
            </a:r>
            <a:r>
              <a:rPr lang="zh-CN" altLang="en-US" sz="2800" dirty="0" smtClean="0"/>
              <a:t>量化工具愈发重要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2. </a:t>
            </a:r>
            <a:r>
              <a:rPr lang="zh-CN" altLang="en-US" sz="2800" dirty="0" smtClean="0"/>
              <a:t>日常管理成为重点</a:t>
            </a:r>
            <a:endParaRPr lang="en-US" altLang="zh-CN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3. </a:t>
            </a:r>
            <a:r>
              <a:rPr lang="zh-CN" altLang="en-US" sz="2800" dirty="0" smtClean="0"/>
              <a:t>市场联动更加明显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solidFill>
                  <a:srgbClr val="251BF7"/>
                </a:solidFill>
              </a:rPr>
              <a:t>本章</a:t>
            </a:r>
            <a:r>
              <a:rPr lang="zh-CN" altLang="zh-CN" b="1" dirty="0" smtClean="0">
                <a:solidFill>
                  <a:srgbClr val="251BF7"/>
                </a:solidFill>
              </a:rPr>
              <a:t>小结</a:t>
            </a:r>
            <a:endParaRPr lang="zh-CN" altLang="en-US" dirty="0">
              <a:solidFill>
                <a:srgbClr val="251BF7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zh-CN" sz="3000" dirty="0" smtClean="0"/>
              <a:t>本章</a:t>
            </a:r>
            <a:r>
              <a:rPr lang="zh-CN" altLang="zh-CN" sz="3000" dirty="0"/>
              <a:t>首先介绍了利率风险的概念和成因</a:t>
            </a:r>
            <a:r>
              <a:rPr lang="zh-CN" altLang="zh-CN" sz="3000" dirty="0" smtClean="0"/>
              <a:t>；</a:t>
            </a:r>
            <a:r>
              <a:rPr lang="en-US" altLang="zh-CN" sz="3000" dirty="0" smtClean="0"/>
              <a:t>   </a:t>
            </a:r>
            <a:endParaRPr lang="en-US" altLang="zh-CN" sz="3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</a:t>
            </a:r>
            <a:r>
              <a:rPr lang="zh-CN" altLang="zh-CN" sz="3000" dirty="0" smtClean="0"/>
              <a:t>结合</a:t>
            </a:r>
            <a:r>
              <a:rPr lang="zh-CN" altLang="zh-CN" sz="3000" dirty="0"/>
              <a:t>利率体系的各层面特点将利率风险分为再定价风险、收益率曲线风险、基差风险和期限调整风险</a:t>
            </a:r>
            <a:r>
              <a:rPr lang="zh-CN" altLang="zh-CN" sz="3000" dirty="0" smtClean="0"/>
              <a:t>；</a:t>
            </a:r>
            <a:endParaRPr lang="en-US" altLang="zh-CN" sz="3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</a:t>
            </a:r>
            <a:r>
              <a:rPr lang="zh-CN" altLang="zh-CN" sz="3000" dirty="0" smtClean="0"/>
              <a:t>结合</a:t>
            </a:r>
            <a:r>
              <a:rPr lang="zh-CN" altLang="zh-CN" sz="3000" dirty="0"/>
              <a:t>金融市场情况，介绍了利率风险管理工具、利率风险管理难点和利率风险管理发展趋势。 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052736"/>
            <a:ext cx="936104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zh-CN" altLang="en-US" sz="2800" b="1" dirty="0" smtClean="0"/>
              <a:t>利率</a:t>
            </a:r>
            <a:r>
              <a:rPr lang="zh-CN" altLang="en-US" sz="2800" b="1" dirty="0"/>
              <a:t>风险</a:t>
            </a:r>
            <a:r>
              <a:rPr lang="zh-CN" altLang="en-US" sz="2800" dirty="0"/>
              <a:t>，是指市场</a:t>
            </a:r>
            <a:r>
              <a:rPr lang="zh-CN" altLang="en-US" sz="2800" dirty="0">
                <a:solidFill>
                  <a:srgbClr val="251BF7"/>
                </a:solidFill>
              </a:rPr>
              <a:t>利率变动的不确定性</a:t>
            </a:r>
            <a:r>
              <a:rPr lang="zh-CN" altLang="en-US" sz="2800" dirty="0"/>
              <a:t>给商业银行等金融机构造成损失的可能性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zh-CN" altLang="en-US" sz="2800" dirty="0" smtClean="0"/>
              <a:t>利率</a:t>
            </a:r>
            <a:r>
              <a:rPr lang="zh-CN" altLang="en-US" sz="2800" dirty="0"/>
              <a:t>风险一般具有</a:t>
            </a:r>
            <a:r>
              <a:rPr lang="zh-CN" altLang="en-US" sz="2800" dirty="0">
                <a:solidFill>
                  <a:srgbClr val="251BF7"/>
                </a:solidFill>
              </a:rPr>
              <a:t>全局性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251BF7"/>
                </a:solidFill>
              </a:rPr>
              <a:t>传导性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251BF7"/>
                </a:solidFill>
              </a:rPr>
              <a:t>扩张性</a:t>
            </a:r>
            <a:r>
              <a:rPr lang="zh-CN" altLang="en-US" sz="2800" dirty="0"/>
              <a:t>的特征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zh-CN" altLang="en-US" sz="2800" b="1" dirty="0" smtClean="0"/>
              <a:t>全局性</a:t>
            </a:r>
            <a:r>
              <a:rPr lang="zh-CN" altLang="en-US" sz="2800" dirty="0"/>
              <a:t>，是指由于利率是金融市场的</a:t>
            </a:r>
            <a:r>
              <a:rPr lang="zh-CN" altLang="en-US" sz="2800" dirty="0">
                <a:solidFill>
                  <a:srgbClr val="251BF7"/>
                </a:solidFill>
              </a:rPr>
              <a:t>基础性</a:t>
            </a:r>
            <a:r>
              <a:rPr lang="zh-CN" altLang="en-US" sz="2800" dirty="0"/>
              <a:t>指标，它的</a:t>
            </a:r>
            <a:r>
              <a:rPr lang="zh-CN" altLang="en-US" sz="2800" dirty="0" smtClean="0"/>
              <a:t>变动会</a:t>
            </a:r>
            <a:r>
              <a:rPr lang="zh-CN" altLang="en-US" sz="2800" dirty="0"/>
              <a:t>影响多个</a:t>
            </a:r>
            <a:r>
              <a:rPr lang="zh-CN" altLang="en-US" sz="2800" dirty="0" smtClean="0"/>
              <a:t>市场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zh-CN" altLang="en-US" sz="2800" b="1" dirty="0" smtClean="0"/>
              <a:t>传导</a:t>
            </a:r>
            <a:r>
              <a:rPr lang="zh-CN" altLang="en-US" sz="2800" b="1" dirty="0"/>
              <a:t>性</a:t>
            </a:r>
            <a:r>
              <a:rPr lang="zh-CN" altLang="en-US" sz="2800" dirty="0" smtClean="0"/>
              <a:t>，利率</a:t>
            </a:r>
            <a:r>
              <a:rPr lang="zh-CN" altLang="en-US" sz="2800" dirty="0"/>
              <a:t>变动的信息会传递到市场的每个角落，进而影响各类</a:t>
            </a:r>
            <a:r>
              <a:rPr lang="zh-CN" altLang="en-US" sz="2800" dirty="0" smtClean="0">
                <a:solidFill>
                  <a:srgbClr val="251BF7"/>
                </a:solidFill>
              </a:rPr>
              <a:t>金融资产价格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zh-CN" altLang="en-US" sz="2800" b="1" dirty="0" smtClean="0"/>
              <a:t>扩张性</a:t>
            </a:r>
            <a:r>
              <a:rPr lang="zh-CN" altLang="en-US" sz="2800" dirty="0"/>
              <a:t>，是指与利率有关的投资行为</a:t>
            </a:r>
            <a:r>
              <a:rPr lang="zh-CN" altLang="en-US" sz="2800" dirty="0" smtClean="0"/>
              <a:t>往往带有一定的</a:t>
            </a:r>
            <a:r>
              <a:rPr lang="zh-CN" altLang="en-US" sz="2800" dirty="0">
                <a:solidFill>
                  <a:srgbClr val="251BF7"/>
                </a:solidFill>
              </a:rPr>
              <a:t>杠杆效用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251BF7"/>
                </a:solidFill>
              </a:rPr>
              <a:t>利率较小变动会转换</a:t>
            </a:r>
            <a:r>
              <a:rPr lang="zh-CN" altLang="en-US" sz="2800" dirty="0">
                <a:solidFill>
                  <a:srgbClr val="251BF7"/>
                </a:solidFill>
              </a:rPr>
              <a:t>为</a:t>
            </a:r>
            <a:r>
              <a:rPr lang="zh-CN" altLang="en-US" sz="2800" dirty="0" smtClean="0">
                <a:solidFill>
                  <a:srgbClr val="251BF7"/>
                </a:solidFill>
              </a:rPr>
              <a:t>较大价格</a:t>
            </a:r>
            <a:r>
              <a:rPr lang="zh-CN" altLang="en-US" sz="2800" dirty="0">
                <a:solidFill>
                  <a:srgbClr val="251BF7"/>
                </a:solidFill>
              </a:rPr>
              <a:t>波动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由于</a:t>
            </a:r>
            <a:r>
              <a:rPr lang="zh-CN" altLang="en-US" sz="2800" dirty="0"/>
              <a:t>利率是一个</a:t>
            </a:r>
            <a:r>
              <a:rPr lang="zh-CN" altLang="en-US" sz="2800" dirty="0">
                <a:solidFill>
                  <a:srgbClr val="251BF7"/>
                </a:solidFill>
              </a:rPr>
              <a:t>泛指概念</a:t>
            </a:r>
            <a:r>
              <a:rPr lang="zh-CN" altLang="en-US" sz="2800" dirty="0"/>
              <a:t>，针对不同的金融工具和市场，就会有不同的利率，如银行</a:t>
            </a:r>
            <a:r>
              <a:rPr lang="zh-CN" altLang="en-US" sz="2800" dirty="0">
                <a:solidFill>
                  <a:srgbClr val="251BF7"/>
                </a:solidFill>
              </a:rPr>
              <a:t>存款利率</a:t>
            </a:r>
            <a:r>
              <a:rPr lang="zh-CN" altLang="en-US" sz="2800" dirty="0"/>
              <a:t>和贷款利率、银行间同业拆借市场的隔夜</a:t>
            </a:r>
            <a:r>
              <a:rPr lang="zh-CN" altLang="en-US" sz="2800" dirty="0">
                <a:solidFill>
                  <a:srgbClr val="251BF7"/>
                </a:solidFill>
              </a:rPr>
              <a:t>拆借利率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251BF7"/>
                </a:solidFill>
              </a:rPr>
              <a:t>利率互换</a:t>
            </a:r>
            <a:r>
              <a:rPr lang="zh-CN" altLang="en-US" sz="2800" dirty="0"/>
              <a:t>中设定的支付利率等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36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b="1" dirty="0" smtClean="0"/>
              <a:t>一、利率体系介绍</a:t>
            </a:r>
            <a:endParaRPr lang="en-US" altLang="zh-CN" sz="30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800" dirty="0" smtClean="0"/>
              <a:t>    利率</a:t>
            </a:r>
            <a:r>
              <a:rPr lang="zh-CN" altLang="en-US" sz="2800" dirty="0"/>
              <a:t>并不是单个金融资产的价格，而是一个完整金融资产的</a:t>
            </a:r>
            <a:r>
              <a:rPr lang="zh-CN" altLang="en-US" sz="2800" dirty="0">
                <a:solidFill>
                  <a:srgbClr val="251BF7"/>
                </a:solidFill>
              </a:rPr>
              <a:t>价格体系</a:t>
            </a:r>
            <a:r>
              <a:rPr lang="zh-CN" altLang="en-US" sz="2800" dirty="0"/>
              <a:t>。当此体系中最底层的</a:t>
            </a:r>
            <a:r>
              <a:rPr lang="zh-CN" altLang="en-US" sz="2800" dirty="0">
                <a:solidFill>
                  <a:srgbClr val="251BF7"/>
                </a:solidFill>
              </a:rPr>
              <a:t>基准利率</a:t>
            </a:r>
            <a:r>
              <a:rPr lang="zh-CN" altLang="en-US" sz="2800" dirty="0"/>
              <a:t>发生调整时，整个利率体系都将发生调整。由于各个层次的利率调整幅度不尽相同，各个层次市场上的</a:t>
            </a:r>
            <a:r>
              <a:rPr lang="zh-CN" altLang="en-US" sz="2800" dirty="0">
                <a:solidFill>
                  <a:srgbClr val="251BF7"/>
                </a:solidFill>
              </a:rPr>
              <a:t>金融资产价格的调整也不相同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800" dirty="0" smtClean="0"/>
              <a:t>    本章</a:t>
            </a:r>
            <a:r>
              <a:rPr lang="zh-CN" altLang="en-US" sz="2800" dirty="0"/>
              <a:t>按照金融市场的等级将利率分为</a:t>
            </a:r>
            <a:r>
              <a:rPr lang="zh-CN" altLang="en-US" sz="2800" dirty="0">
                <a:solidFill>
                  <a:srgbClr val="251BF7"/>
                </a:solidFill>
              </a:rPr>
              <a:t>基准利率</a:t>
            </a:r>
            <a:r>
              <a:rPr lang="zh-CN" altLang="en-US" sz="2800" dirty="0" smtClean="0"/>
              <a:t>、    </a:t>
            </a:r>
            <a:r>
              <a:rPr lang="zh-CN" altLang="en-US" sz="2800" dirty="0" smtClean="0">
                <a:solidFill>
                  <a:srgbClr val="251BF7"/>
                </a:solidFill>
              </a:rPr>
              <a:t>普通市场</a:t>
            </a:r>
            <a:r>
              <a:rPr lang="zh-CN" altLang="en-US" sz="2800" dirty="0">
                <a:solidFill>
                  <a:srgbClr val="251BF7"/>
                </a:solidFill>
              </a:rPr>
              <a:t>利率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251BF7"/>
                </a:solidFill>
              </a:rPr>
              <a:t>风险市场利率</a:t>
            </a:r>
            <a:r>
              <a:rPr lang="zh-CN" altLang="en-US" sz="2800" dirty="0"/>
              <a:t>等。 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8457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CN" altLang="en-US" sz="51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51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51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500" b="1" dirty="0" smtClean="0"/>
              <a:t>一、利率体系介绍</a:t>
            </a:r>
            <a:endParaRPr lang="en-US" altLang="zh-CN" sz="45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4000" dirty="0" smtClean="0"/>
              <a:t>（一</a:t>
            </a:r>
            <a:r>
              <a:rPr lang="zh-CN" altLang="en-US" sz="4000" dirty="0"/>
              <a:t>）基准利率</a:t>
            </a:r>
            <a:endParaRPr lang="zh-CN" altLang="en-US" sz="4000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4000" dirty="0" smtClean="0"/>
              <a:t>     基准</a:t>
            </a:r>
            <a:r>
              <a:rPr lang="zh-CN" altLang="en-US" sz="4000" dirty="0"/>
              <a:t>利率是指由</a:t>
            </a:r>
            <a:r>
              <a:rPr lang="zh-CN" altLang="en-US" sz="4000" dirty="0">
                <a:solidFill>
                  <a:srgbClr val="251BF7"/>
                </a:solidFill>
              </a:rPr>
              <a:t>货币当局直接控制</a:t>
            </a:r>
            <a:r>
              <a:rPr lang="zh-CN" altLang="en-US" sz="4000" dirty="0"/>
              <a:t>，最具影响力且有普遍参照意义的利率。它往往是金融活动参与者制定其他利率时用来作为</a:t>
            </a:r>
            <a:r>
              <a:rPr lang="zh-CN" altLang="en-US" sz="4000" dirty="0">
                <a:solidFill>
                  <a:srgbClr val="251BF7"/>
                </a:solidFill>
              </a:rPr>
              <a:t>参考的最低利率</a:t>
            </a:r>
            <a:r>
              <a:rPr lang="zh-CN" altLang="en-US" sz="4000" dirty="0"/>
              <a:t>。我国的</a:t>
            </a:r>
            <a:r>
              <a:rPr lang="zh-CN" altLang="en-US" sz="4000" dirty="0">
                <a:solidFill>
                  <a:srgbClr val="251BF7"/>
                </a:solidFill>
              </a:rPr>
              <a:t>银行间同业拆借利率</a:t>
            </a:r>
            <a:r>
              <a:rPr lang="zh-CN" altLang="en-US" sz="4000" dirty="0"/>
              <a:t>、</a:t>
            </a:r>
            <a:r>
              <a:rPr lang="zh-CN" altLang="en-US" sz="4000" dirty="0">
                <a:solidFill>
                  <a:srgbClr val="251BF7"/>
                </a:solidFill>
              </a:rPr>
              <a:t>美国的联邦基金利率</a:t>
            </a:r>
            <a:r>
              <a:rPr lang="zh-CN" altLang="en-US" sz="4000" dirty="0"/>
              <a:t>等都属于基准利率。基准利率一般包括中央银行与商业银行之间的</a:t>
            </a:r>
            <a:r>
              <a:rPr lang="zh-CN" altLang="en-US" sz="4000" dirty="0">
                <a:solidFill>
                  <a:srgbClr val="251BF7"/>
                </a:solidFill>
              </a:rPr>
              <a:t>央行票据利率</a:t>
            </a:r>
            <a:r>
              <a:rPr lang="zh-CN" altLang="en-US" sz="4000" dirty="0"/>
              <a:t>、</a:t>
            </a:r>
            <a:r>
              <a:rPr lang="zh-CN" altLang="en-US" sz="4000" dirty="0">
                <a:solidFill>
                  <a:srgbClr val="251BF7"/>
                </a:solidFill>
              </a:rPr>
              <a:t>再贴现利率</a:t>
            </a:r>
            <a:r>
              <a:rPr lang="zh-CN" altLang="en-US" sz="4000" dirty="0"/>
              <a:t>，以及商业银行之间的同业拆借利率等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利率风险概述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一、利率体系介绍</a:t>
            </a:r>
            <a:endParaRPr lang="en-US" altLang="zh-CN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dirty="0" smtClean="0"/>
              <a:t>（一</a:t>
            </a:r>
            <a:r>
              <a:rPr lang="zh-CN" altLang="en-US" dirty="0"/>
              <a:t>）基准利率</a:t>
            </a:r>
            <a:endParaRPr lang="zh-CN" altLang="en-US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5900" dirty="0" smtClean="0"/>
              <a:t>    </a:t>
            </a:r>
            <a:r>
              <a:rPr lang="zh-CN" altLang="en-US" sz="2800" b="1" dirty="0" smtClean="0"/>
              <a:t>银行</a:t>
            </a:r>
            <a:r>
              <a:rPr lang="zh-CN" altLang="en-US" sz="2800" b="1" dirty="0"/>
              <a:t>间同业拆借利率</a:t>
            </a:r>
            <a:r>
              <a:rPr lang="zh-CN" altLang="en-US" sz="2800" dirty="0"/>
              <a:t>是短期银行之间的</a:t>
            </a:r>
            <a:r>
              <a:rPr lang="zh-CN" altLang="en-US" sz="2800" dirty="0">
                <a:solidFill>
                  <a:srgbClr val="251BF7"/>
                </a:solidFill>
              </a:rPr>
              <a:t>无担保拆借利率</a:t>
            </a:r>
            <a:r>
              <a:rPr lang="zh-CN" altLang="en-US" sz="2800" dirty="0"/>
              <a:t>，当某银行</a:t>
            </a:r>
            <a:r>
              <a:rPr lang="zh-CN" altLang="en-US" sz="2800" dirty="0">
                <a:solidFill>
                  <a:srgbClr val="251BF7"/>
                </a:solidFill>
              </a:rPr>
              <a:t>出现存款准备金短缺时</a:t>
            </a:r>
            <a:r>
              <a:rPr lang="zh-CN" altLang="en-US" sz="2800" dirty="0"/>
              <a:t>，其就会在该市场短期拆借资金满足准备金需要。拆借利率反映了</a:t>
            </a:r>
            <a:r>
              <a:rPr lang="zh-CN" altLang="en-US" sz="2800" dirty="0">
                <a:solidFill>
                  <a:srgbClr val="251BF7"/>
                </a:solidFill>
              </a:rPr>
              <a:t>银行获取资金的成本，也是银行放贷给外部客户的参考利率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251BF7"/>
                </a:solidFill>
              </a:rPr>
              <a:t>第二章 利率风险</a:t>
            </a:r>
            <a:endParaRPr lang="zh-CN" altLang="en-US" sz="4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76932f78-7eb5-4d76-be49-89e07c444cd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6995</Words>
  <Application>WPS 演示</Application>
  <PresentationFormat>全屏显示(4:3)</PresentationFormat>
  <Paragraphs>636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Wingdings</vt:lpstr>
      <vt:lpstr>方正粗黑宋简体</vt:lpstr>
      <vt:lpstr>楷体</vt:lpstr>
      <vt:lpstr>Calibri</vt:lpstr>
      <vt:lpstr>微软雅黑</vt:lpstr>
      <vt:lpstr>Arial Unicode MS</vt:lpstr>
      <vt:lpstr>Calibri</vt:lpstr>
      <vt:lpstr>Times New Roman</vt:lpstr>
      <vt:lpstr>黑体</vt:lpstr>
      <vt:lpstr>华文细黑</vt:lpstr>
      <vt:lpstr>Times New Roman</vt:lpstr>
      <vt:lpstr>Office 主题</vt:lpstr>
      <vt:lpstr>StaticMetafile</vt:lpstr>
      <vt:lpstr>《金融风险概论》  第二章 利率风险 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第二章 利率风险</vt:lpstr>
      <vt:lpstr>PowerPoint 演示文稿</vt:lpstr>
      <vt:lpstr>第二章 利率风险</vt:lpstr>
      <vt:lpstr>第二章 利率风险</vt:lpstr>
      <vt:lpstr>第二章 利率风险</vt:lpstr>
      <vt:lpstr>第二章 利率风险</vt:lpstr>
      <vt:lpstr>PowerPoint 演示文稿</vt:lpstr>
      <vt:lpstr>PowerPoint 演示文稿</vt:lpstr>
      <vt:lpstr>PowerPoint 演示文稿</vt:lpstr>
      <vt:lpstr>第二章 利率风险</vt:lpstr>
      <vt:lpstr>    该银行之前此业务每季度净收益为18.25万元。利率变动后，该笔业务的净收益变为13.5万元。所减少的4.75万元收入就是基差风险所导致的。     案例2-4则说明了基差风险对民生银行利润的影响。</vt:lpstr>
      <vt:lpstr>第二章 利率风险</vt:lpstr>
      <vt:lpstr>PowerPoint 演示文稿</vt:lpstr>
      <vt:lpstr>第二章 利率风险</vt:lpstr>
      <vt:lpstr>PowerPoint 演示文稿</vt:lpstr>
      <vt:lpstr>PowerPoint 演示文稿</vt:lpstr>
      <vt:lpstr>第二章 利率风险</vt:lpstr>
      <vt:lpstr>PowerPoint 演示文稿</vt:lpstr>
      <vt:lpstr>PowerPoint 演示文稿</vt:lpstr>
      <vt:lpstr>第二章 利率风险</vt:lpstr>
      <vt:lpstr>PowerPoint 演示文稿</vt:lpstr>
      <vt:lpstr>PowerPoint 演示文稿</vt:lpstr>
      <vt:lpstr>PowerPoint 演示文稿</vt:lpstr>
      <vt:lpstr>第二章 利率风险</vt:lpstr>
      <vt:lpstr>PowerPoint 演示文稿</vt:lpstr>
      <vt:lpstr>PowerPoint 演示文稿</vt:lpstr>
      <vt:lpstr>第二章 利率风险</vt:lpstr>
      <vt:lpstr>第二章 利率风险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《金融风险概论》  第一章 金融风险概述 </dc:title>
  <dc:creator>win</dc:creator>
  <cp:lastModifiedBy>jsb</cp:lastModifiedBy>
  <cp:revision>86</cp:revision>
  <dcterms:created xsi:type="dcterms:W3CDTF">2019-07-21T15:19:00Z</dcterms:created>
  <dcterms:modified xsi:type="dcterms:W3CDTF">2019-08-08T05:29:44Z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