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3"/>
    <p:sldId id="260" r:id="rId4"/>
    <p:sldId id="261" r:id="rId5"/>
    <p:sldId id="262" r:id="rId6"/>
    <p:sldId id="299" r:id="rId7"/>
    <p:sldId id="266" r:id="rId8"/>
    <p:sldId id="263" r:id="rId9"/>
    <p:sldId id="269" r:id="rId10"/>
    <p:sldId id="300" r:id="rId11"/>
    <p:sldId id="301" r:id="rId12"/>
    <p:sldId id="303" r:id="rId13"/>
    <p:sldId id="304" r:id="rId14"/>
    <p:sldId id="305" r:id="rId15"/>
    <p:sldId id="307" r:id="rId16"/>
    <p:sldId id="308" r:id="rId17"/>
    <p:sldId id="310" r:id="rId18"/>
    <p:sldId id="313" r:id="rId19"/>
    <p:sldId id="316" r:id="rId20"/>
    <p:sldId id="317" r:id="rId21"/>
    <p:sldId id="318" r:id="rId22"/>
    <p:sldId id="311" r:id="rId23"/>
    <p:sldId id="320" r:id="rId24"/>
    <p:sldId id="321" r:id="rId25"/>
    <p:sldId id="322" r:id="rId26"/>
    <p:sldId id="323" r:id="rId27"/>
    <p:sldId id="324" r:id="rId28"/>
    <p:sldId id="326" r:id="rId29"/>
    <p:sldId id="328" r:id="rId30"/>
    <p:sldId id="329" r:id="rId31"/>
    <p:sldId id="331" r:id="rId32"/>
    <p:sldId id="332" r:id="rId33"/>
    <p:sldId id="333" r:id="rId34"/>
    <p:sldId id="334" r:id="rId35"/>
    <p:sldId id="335" r:id="rId36"/>
    <p:sldId id="337" r:id="rId37"/>
    <p:sldId id="338" r:id="rId38"/>
    <p:sldId id="346" r:id="rId39"/>
    <p:sldId id="339" r:id="rId40"/>
    <p:sldId id="347" r:id="rId41"/>
    <p:sldId id="340" r:id="rId42"/>
    <p:sldId id="341" r:id="rId43"/>
    <p:sldId id="348" r:id="rId44"/>
    <p:sldId id="342" r:id="rId45"/>
    <p:sldId id="343" r:id="rId46"/>
    <p:sldId id="344" r:id="rId47"/>
    <p:sldId id="349" r:id="rId48"/>
    <p:sldId id="345" r:id="rId49"/>
  </p:sldIdLst>
  <p:sldSz cx="9144000" cy="6858000" type="screen4x3"/>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90" y="-48"/>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br>
              <a:rPr lang="en-US" altLang="zh-CN" dirty="0" smtClean="0"/>
            </a:br>
            <a:r>
              <a:rPr lang="zh-CN" altLang="en-US" b="1" dirty="0">
                <a:solidFill>
                  <a:srgbClr val="251BF7"/>
                </a:solidFill>
                <a:sym typeface="+mn-ea"/>
              </a:rPr>
              <a:t>第四</a:t>
            </a:r>
            <a:r>
              <a:rPr lang="zh-CN" altLang="en-US" b="1" dirty="0" smtClean="0">
                <a:solidFill>
                  <a:srgbClr val="251BF7"/>
                </a:solidFill>
                <a:sym typeface="+mn-ea"/>
              </a:rPr>
              <a:t>章 信用风险</a:t>
            </a:r>
            <a:r>
              <a:rPr lang="zh-CN" altLang="en-US" b="1" dirty="0" smtClean="0">
                <a:solidFill>
                  <a:srgbClr val="251BF7"/>
                </a:solidFill>
              </a:rPr>
              <a:t> </a:t>
            </a:r>
            <a:endParaRPr lang="zh-CN" altLang="en-US" b="1" dirty="0">
              <a:solidFill>
                <a:srgbClr val="251BF7"/>
              </a:solidFill>
            </a:endParaRPr>
          </a:p>
        </p:txBody>
      </p:sp>
      <p:sp>
        <p:nvSpPr>
          <p:cNvPr id="3" name="副标题 2"/>
          <p:cNvSpPr>
            <a:spLocks noGrp="1"/>
          </p:cNvSpPr>
          <p:nvPr>
            <p:ph type="subTitle" idx="1"/>
          </p:nvPr>
        </p:nvSpPr>
        <p:spPr>
          <a:xfrm>
            <a:off x="1115616" y="2924944"/>
            <a:ext cx="7344816" cy="2713856"/>
          </a:xfrm>
        </p:spPr>
        <p:txBody>
          <a:bodyPr>
            <a:normAutofit/>
          </a:bodyPr>
          <a:lstStyle/>
          <a:p>
            <a:pPr algn="l"/>
            <a:r>
              <a:rPr lang="zh-CN" altLang="en-US" b="1" dirty="0" smtClean="0">
                <a:solidFill>
                  <a:schemeClr val="tx1"/>
                </a:solidFill>
                <a:latin typeface="楷体" panose="02010609060101010101" pitchFamily="49" charset="-122"/>
                <a:ea typeface="楷体" panose="02010609060101010101" pitchFamily="49" charset="-122"/>
                <a:sym typeface="+mn-ea"/>
              </a:rPr>
              <a:t>学习目标</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第一</a:t>
            </a:r>
            <a:r>
              <a:rPr lang="zh-CN" altLang="en-US" b="1" dirty="0" smtClean="0">
                <a:solidFill>
                  <a:schemeClr val="tx1"/>
                </a:solidFill>
                <a:latin typeface="楷体" panose="02010609060101010101" pitchFamily="49" charset="-122"/>
                <a:ea typeface="楷体" panose="02010609060101010101" pitchFamily="49" charset="-122"/>
                <a:sym typeface="+mn-ea"/>
              </a:rPr>
              <a:t>节 </a:t>
            </a:r>
            <a:r>
              <a:rPr lang="zh-CN" altLang="en-US" b="1" dirty="0">
                <a:solidFill>
                  <a:schemeClr val="tx1"/>
                </a:solidFill>
                <a:latin typeface="楷体" panose="02010609060101010101" pitchFamily="49" charset="-122"/>
                <a:ea typeface="楷体" panose="02010609060101010101" pitchFamily="49" charset="-122"/>
                <a:sym typeface="+mn-ea"/>
              </a:rPr>
              <a:t>信用风险概述</a:t>
            </a:r>
            <a:endParaRPr lang="zh-CN" altLang="en-US" b="1" dirty="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第二</a:t>
            </a:r>
            <a:r>
              <a:rPr lang="zh-CN" altLang="en-US" b="1" dirty="0" smtClean="0">
                <a:solidFill>
                  <a:schemeClr val="tx1"/>
                </a:solidFill>
                <a:latin typeface="楷体" panose="02010609060101010101" pitchFamily="49" charset="-122"/>
                <a:ea typeface="楷体" panose="02010609060101010101" pitchFamily="49" charset="-122"/>
                <a:sym typeface="+mn-ea"/>
              </a:rPr>
              <a:t>节 </a:t>
            </a:r>
            <a:r>
              <a:rPr lang="zh-CN" altLang="en-US" b="1" dirty="0">
                <a:solidFill>
                  <a:schemeClr val="tx1"/>
                </a:solidFill>
                <a:latin typeface="楷体" panose="02010609060101010101" pitchFamily="49" charset="-122"/>
                <a:ea typeface="楷体" panose="02010609060101010101" pitchFamily="49" charset="-122"/>
                <a:sym typeface="+mn-ea"/>
              </a:rPr>
              <a:t>信用风险的成因</a:t>
            </a:r>
            <a:endParaRPr lang="zh-CN" altLang="en-US" b="1" dirty="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第三</a:t>
            </a:r>
            <a:r>
              <a:rPr lang="zh-CN" altLang="en-US" b="1" dirty="0" smtClean="0">
                <a:solidFill>
                  <a:schemeClr val="tx1"/>
                </a:solidFill>
                <a:latin typeface="楷体" panose="02010609060101010101" pitchFamily="49" charset="-122"/>
                <a:ea typeface="楷体" panose="02010609060101010101" pitchFamily="49" charset="-122"/>
                <a:sym typeface="+mn-ea"/>
              </a:rPr>
              <a:t>节 </a:t>
            </a:r>
            <a:r>
              <a:rPr lang="zh-CN" altLang="en-US" b="1" dirty="0">
                <a:solidFill>
                  <a:schemeClr val="tx1"/>
                </a:solidFill>
                <a:latin typeface="楷体" panose="02010609060101010101" pitchFamily="49" charset="-122"/>
                <a:ea typeface="楷体" panose="02010609060101010101" pitchFamily="49" charset="-122"/>
                <a:sym typeface="+mn-ea"/>
              </a:rPr>
              <a:t>信用风险的度量方法</a:t>
            </a:r>
            <a:endParaRPr lang="zh-CN" altLang="en-US" b="1"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二、信用风险的来源</a:t>
            </a:r>
            <a:endParaRPr lang="zh-CN" altLang="en-US" sz="2800" b="1" dirty="0"/>
          </a:p>
          <a:p>
            <a:pPr marL="0" indent="0">
              <a:lnSpc>
                <a:spcPts val="3600"/>
              </a:lnSpc>
              <a:buNone/>
            </a:pPr>
            <a:r>
              <a:rPr lang="zh-CN" altLang="en-US" sz="2800" b="1" dirty="0"/>
              <a:t>（三）收入突变</a:t>
            </a:r>
            <a:endParaRPr lang="zh-CN" altLang="en-US" sz="5900" b="1" dirty="0"/>
          </a:p>
          <a:p>
            <a:pPr marL="0" indent="0">
              <a:lnSpc>
                <a:spcPct val="120000"/>
              </a:lnSpc>
              <a:buNone/>
            </a:pPr>
            <a:r>
              <a:rPr lang="zh-CN" altLang="en-US" sz="2800" dirty="0"/>
              <a:t>  </a:t>
            </a:r>
            <a:r>
              <a:rPr lang="zh-CN" altLang="en-US" sz="2800" dirty="0" smtClean="0"/>
              <a:t>   收入</a:t>
            </a:r>
            <a:r>
              <a:rPr lang="zh-CN" altLang="en-US" sz="2800" dirty="0"/>
              <a:t>突变是指人们</a:t>
            </a:r>
            <a:r>
              <a:rPr lang="zh-CN" altLang="en-US" sz="2800" dirty="0">
                <a:solidFill>
                  <a:srgbClr val="251BF7"/>
                </a:solidFill>
              </a:rPr>
              <a:t>运用长期资金做多次短期投资</a:t>
            </a:r>
            <a:r>
              <a:rPr lang="zh-CN" altLang="en-US" sz="2800" dirty="0" smtClean="0"/>
              <a:t>时，</a:t>
            </a:r>
            <a:r>
              <a:rPr lang="zh-CN" altLang="en-US" sz="2800" dirty="0" smtClean="0">
                <a:solidFill>
                  <a:srgbClr val="251BF7"/>
                </a:solidFill>
              </a:rPr>
              <a:t>实际</a:t>
            </a:r>
            <a:r>
              <a:rPr lang="zh-CN" altLang="en-US" sz="2800" dirty="0">
                <a:solidFill>
                  <a:srgbClr val="251BF7"/>
                </a:solidFill>
              </a:rPr>
              <a:t>收入低于预期收入</a:t>
            </a:r>
            <a:r>
              <a:rPr lang="zh-CN" altLang="en-US" sz="2800" dirty="0"/>
              <a:t>的情况。投资者普遍偏好流动性强的短期债券，当他们选择将长期资金先后多次投资短期债券以降低市场利率波动所带来的市场风险时，就会产生再投资所带来的收入突变。</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517232"/>
          </a:xfrm>
        </p:spPr>
        <p:txBody>
          <a:bodyPr>
            <a:normAutofit fontScale="97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三、信用风险的特征</a:t>
            </a:r>
            <a:endParaRPr lang="zh-CN" altLang="en-US" sz="3000" b="1" dirty="0"/>
          </a:p>
          <a:p>
            <a:pPr marL="0" indent="0">
              <a:lnSpc>
                <a:spcPts val="3600"/>
              </a:lnSpc>
              <a:buNone/>
            </a:pPr>
            <a:r>
              <a:rPr lang="zh-CN" altLang="en-US" sz="2800" b="1" dirty="0"/>
              <a:t>（一）具有非系统性风险特征</a:t>
            </a:r>
            <a:endParaRPr lang="zh-CN" altLang="en-US" sz="2800" b="1" dirty="0"/>
          </a:p>
          <a:p>
            <a:pPr marL="0" indent="0">
              <a:lnSpc>
                <a:spcPct val="120000"/>
              </a:lnSpc>
              <a:buNone/>
            </a:pPr>
            <a:r>
              <a:rPr lang="zh-CN" altLang="en-US" sz="2800" dirty="0"/>
              <a:t>  </a:t>
            </a:r>
            <a:r>
              <a:rPr lang="zh-CN" altLang="en-US" sz="2800" dirty="0" smtClean="0"/>
              <a:t>   众所周知</a:t>
            </a:r>
            <a:r>
              <a:rPr lang="zh-CN" altLang="en-US" sz="2800" dirty="0"/>
              <a:t>，信用风险不仅会</a:t>
            </a:r>
            <a:r>
              <a:rPr lang="zh-CN" altLang="en-US" sz="2800" dirty="0">
                <a:solidFill>
                  <a:srgbClr val="251BF7"/>
                </a:solidFill>
              </a:rPr>
              <a:t>受到系统性风险</a:t>
            </a:r>
            <a:r>
              <a:rPr lang="zh-CN" altLang="en-US" sz="2800" dirty="0"/>
              <a:t>因素的影响，还会</a:t>
            </a:r>
            <a:r>
              <a:rPr lang="zh-CN" altLang="en-US" sz="2800" dirty="0">
                <a:solidFill>
                  <a:srgbClr val="251BF7"/>
                </a:solidFill>
              </a:rPr>
              <a:t>受到非系统性风险因素</a:t>
            </a:r>
            <a:r>
              <a:rPr lang="zh-CN" altLang="en-US" sz="2800" dirty="0"/>
              <a:t>的影响。而且，后者往往对信用风险的决定作用更大。</a:t>
            </a:r>
            <a:endParaRPr lang="zh-CN" altLang="en-US" sz="2800" dirty="0"/>
          </a:p>
          <a:p>
            <a:pPr marL="0" indent="0">
              <a:lnSpc>
                <a:spcPct val="120000"/>
              </a:lnSpc>
              <a:buNone/>
            </a:pPr>
            <a:r>
              <a:rPr lang="zh-CN" altLang="en-US" sz="2800" dirty="0"/>
              <a:t>  </a:t>
            </a:r>
            <a:r>
              <a:rPr lang="zh-CN" altLang="en-US" sz="2800" dirty="0" smtClean="0"/>
              <a:t>   然而</a:t>
            </a:r>
            <a:r>
              <a:rPr lang="zh-CN" altLang="en-US" sz="2800" dirty="0"/>
              <a:t>，当前传统的贷款定价模型，如</a:t>
            </a:r>
            <a:r>
              <a:rPr lang="zh-CN" altLang="en-US" sz="2800" dirty="0">
                <a:solidFill>
                  <a:srgbClr val="251BF7"/>
                </a:solidFill>
              </a:rPr>
              <a:t>资本资产定价模型</a:t>
            </a:r>
            <a:r>
              <a:rPr lang="zh-CN" altLang="en-US" sz="2800" dirty="0"/>
              <a:t>和</a:t>
            </a:r>
            <a:r>
              <a:rPr lang="zh-CN" altLang="en-US" sz="2800" dirty="0">
                <a:solidFill>
                  <a:srgbClr val="251BF7"/>
                </a:solidFill>
              </a:rPr>
              <a:t>套利定价模型</a:t>
            </a:r>
            <a:r>
              <a:rPr lang="zh-CN" altLang="en-US" sz="2800" dirty="0"/>
              <a:t>等，只体现了系统性风险因素，</a:t>
            </a:r>
            <a:r>
              <a:rPr lang="zh-CN" altLang="en-US" sz="2800" dirty="0">
                <a:solidFill>
                  <a:srgbClr val="251BF7"/>
                </a:solidFill>
              </a:rPr>
              <a:t>而认为非系统性风险可以通过组合投资被完全分散</a:t>
            </a:r>
            <a:r>
              <a:rPr lang="zh-CN" altLang="en-US" sz="2800" dirty="0"/>
              <a:t>。因此，</a:t>
            </a:r>
            <a:r>
              <a:rPr lang="zh-CN" altLang="en-US" sz="2800" u="sng" dirty="0">
                <a:solidFill>
                  <a:srgbClr val="251BF7"/>
                </a:solidFill>
              </a:rPr>
              <a:t>非系统性风险因素没有在这些贷款定价模型中得以体现</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fontScale="92500"/>
          </a:bodyPr>
          <a:lstStyle/>
          <a:p>
            <a:pPr marL="0" indent="0" algn="ctr">
              <a:buNone/>
            </a:pPr>
            <a:r>
              <a:rPr lang="zh-CN" altLang="en-US" sz="4300" b="1" dirty="0">
                <a:latin typeface="楷体" panose="02010609060101010101" pitchFamily="49" charset="-122"/>
                <a:ea typeface="楷体" panose="02010609060101010101" pitchFamily="49" charset="-122"/>
              </a:rPr>
              <a:t>第一节 信用风险概述</a:t>
            </a:r>
            <a:endParaRPr lang="zh-CN" altLang="en-US" sz="4300"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三、信用风险的特征</a:t>
            </a:r>
            <a:endParaRPr lang="zh-CN" altLang="en-US" sz="3000" b="1" dirty="0"/>
          </a:p>
          <a:p>
            <a:pPr marL="0" indent="0">
              <a:lnSpc>
                <a:spcPts val="3600"/>
              </a:lnSpc>
              <a:buNone/>
            </a:pPr>
            <a:r>
              <a:rPr lang="zh-CN" altLang="en-US" sz="3000" b="1" dirty="0"/>
              <a:t>（二）信息不对称成为信用风险的主要诱因</a:t>
            </a:r>
            <a:endParaRPr lang="zh-CN" altLang="en-US" sz="3000" b="1" dirty="0"/>
          </a:p>
          <a:p>
            <a:pPr marL="0" indent="0">
              <a:lnSpc>
                <a:spcPct val="120000"/>
              </a:lnSpc>
              <a:buNone/>
            </a:pPr>
            <a:r>
              <a:rPr lang="zh-CN" altLang="en-US" sz="2800" dirty="0"/>
              <a:t>  </a:t>
            </a:r>
            <a:r>
              <a:rPr lang="zh-CN" altLang="en-US" sz="3000" dirty="0" smtClean="0"/>
              <a:t>所谓信息</a:t>
            </a:r>
            <a:r>
              <a:rPr lang="zh-CN" altLang="en-US" sz="3000" dirty="0"/>
              <a:t>不对称是指交易双方所拥有的交易信息不</a:t>
            </a:r>
            <a:r>
              <a:rPr lang="zh-CN" altLang="en-US" sz="3000" dirty="0" smtClean="0"/>
              <a:t>对等，比如债务人</a:t>
            </a:r>
            <a:r>
              <a:rPr lang="zh-CN" altLang="en-US" sz="3000" dirty="0"/>
              <a:t>和债权人双方所获得的交易</a:t>
            </a:r>
            <a:r>
              <a:rPr lang="zh-CN" altLang="en-US" sz="3000" dirty="0" smtClean="0"/>
              <a:t>信息往往就存在不对等。</a:t>
            </a:r>
            <a:r>
              <a:rPr lang="zh-CN" altLang="en-US" sz="3000" dirty="0"/>
              <a:t>一般而言，债务人掌握的交易信息比债权人掌握的交易信息要多，因而债务人在信用交易中往往处于有利地位，这便会导致逆向选择和道德风险。</a:t>
            </a:r>
            <a:endParaRPr lang="zh-CN" altLang="en-US" sz="3000" dirty="0"/>
          </a:p>
          <a:p>
            <a:pPr marL="0" indent="0">
              <a:lnSpc>
                <a:spcPct val="120000"/>
              </a:lnSpc>
              <a:buNone/>
            </a:pPr>
            <a:endParaRPr lang="zh-CN" altLang="en-US" sz="2800" dirty="0"/>
          </a:p>
          <a:p>
            <a:pPr marL="0" indent="0">
              <a:lnSpc>
                <a:spcPct val="120000"/>
              </a:lnSpc>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fontScale="95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三、信用风险的特征</a:t>
            </a:r>
            <a:endParaRPr lang="zh-CN" altLang="en-US" sz="3000" b="1" dirty="0"/>
          </a:p>
          <a:p>
            <a:pPr marL="0" indent="0">
              <a:lnSpc>
                <a:spcPts val="3600"/>
              </a:lnSpc>
              <a:buNone/>
            </a:pPr>
            <a:r>
              <a:rPr lang="zh-CN" altLang="en-US" sz="2800" b="1" dirty="0"/>
              <a:t>（三）存在概率非正态分布现象</a:t>
            </a:r>
            <a:endParaRPr lang="zh-CN" altLang="en-US" sz="2800" b="1" dirty="0"/>
          </a:p>
          <a:p>
            <a:pPr marL="0" indent="0">
              <a:lnSpc>
                <a:spcPct val="120000"/>
              </a:lnSpc>
              <a:buNone/>
            </a:pPr>
            <a:r>
              <a:rPr lang="zh-CN" altLang="en-US" sz="2800" dirty="0"/>
              <a:t>   </a:t>
            </a:r>
            <a:r>
              <a:rPr lang="zh-CN" altLang="en-US" sz="2800" dirty="0" smtClean="0"/>
              <a:t>在借贷</a:t>
            </a:r>
            <a:r>
              <a:rPr lang="zh-CN" altLang="en-US" sz="2800" dirty="0" smtClean="0"/>
              <a:t>活动中，</a:t>
            </a:r>
            <a:r>
              <a:rPr lang="zh-CN" altLang="en-US" sz="2800" dirty="0" smtClean="0">
                <a:solidFill>
                  <a:srgbClr val="251BF7"/>
                </a:solidFill>
              </a:rPr>
              <a:t>如果</a:t>
            </a:r>
            <a:r>
              <a:rPr lang="zh-CN" altLang="en-US" sz="2800" dirty="0">
                <a:solidFill>
                  <a:srgbClr val="251BF7"/>
                </a:solidFill>
              </a:rPr>
              <a:t>发生贷款违约</a:t>
            </a:r>
            <a:r>
              <a:rPr lang="zh-CN" altLang="en-US" sz="2800" dirty="0"/>
              <a:t>现象，债权人就会遭受较大损失，而且这种</a:t>
            </a:r>
            <a:r>
              <a:rPr lang="zh-CN" altLang="en-US" sz="2800" dirty="0">
                <a:solidFill>
                  <a:srgbClr val="251BF7"/>
                </a:solidFill>
              </a:rPr>
              <a:t>损失比收益要大得多</a:t>
            </a:r>
            <a:r>
              <a:rPr lang="zh-CN" altLang="en-US" sz="2800" dirty="0"/>
              <a:t>。这就会造成债权人的</a:t>
            </a:r>
            <a:r>
              <a:rPr lang="zh-CN" altLang="en-US" sz="2800" dirty="0">
                <a:solidFill>
                  <a:srgbClr val="251BF7"/>
                </a:solidFill>
              </a:rPr>
              <a:t>收益和损失不对称，存在信用风险概率非正态分布</a:t>
            </a:r>
            <a:r>
              <a:rPr lang="zh-CN" altLang="en-US" sz="2800" dirty="0"/>
              <a:t>，其</a:t>
            </a:r>
            <a:r>
              <a:rPr lang="zh-CN" altLang="en-US" sz="2800" dirty="0">
                <a:solidFill>
                  <a:srgbClr val="251BF7"/>
                </a:solidFill>
              </a:rPr>
              <a:t>概率分布曲线呈现向左倾斜、在左侧出现“肥尾”的现象</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三、信用风险的特征</a:t>
            </a:r>
            <a:endParaRPr lang="zh-CN" altLang="en-US" sz="3000" b="1" dirty="0"/>
          </a:p>
          <a:p>
            <a:pPr marL="0" indent="0">
              <a:lnSpc>
                <a:spcPts val="3600"/>
              </a:lnSpc>
              <a:buNone/>
            </a:pPr>
            <a:r>
              <a:rPr lang="zh-CN" altLang="en-US" sz="2800" b="1" dirty="0"/>
              <a:t>（四）难以准确测量</a:t>
            </a:r>
            <a:endParaRPr lang="zh-CN" altLang="en-US" sz="2800" b="1" dirty="0"/>
          </a:p>
          <a:p>
            <a:pPr marL="0" indent="0">
              <a:lnSpc>
                <a:spcPct val="120000"/>
              </a:lnSpc>
              <a:buNone/>
            </a:pPr>
            <a:r>
              <a:rPr lang="zh-CN" altLang="en-US" sz="2800" dirty="0"/>
              <a:t>   交易双方</a:t>
            </a:r>
            <a:r>
              <a:rPr lang="zh-CN" altLang="en-US" sz="2800" dirty="0">
                <a:solidFill>
                  <a:srgbClr val="251BF7"/>
                </a:solidFill>
              </a:rPr>
              <a:t>信息不对称、贷款周期较长、流动性较弱、贷款违约概率较小</a:t>
            </a:r>
            <a:r>
              <a:rPr lang="zh-CN" altLang="en-US" sz="2800" dirty="0"/>
              <a:t>等使及时观测信用风险的变化变得困难。同时，衡量信用风险的</a:t>
            </a:r>
            <a:r>
              <a:rPr lang="zh-CN" altLang="en-US" sz="2800" dirty="0">
                <a:solidFill>
                  <a:srgbClr val="251BF7"/>
                </a:solidFill>
              </a:rPr>
              <a:t>有效数据也较缺乏</a:t>
            </a:r>
            <a:r>
              <a:rPr lang="zh-CN" altLang="en-US" sz="2800" dirty="0"/>
              <a:t>，且较难获取，使得相关</a:t>
            </a:r>
            <a:r>
              <a:rPr lang="zh-CN" altLang="en-US" sz="2800" dirty="0">
                <a:solidFill>
                  <a:srgbClr val="251BF7"/>
                </a:solidFill>
              </a:rPr>
              <a:t>定量模型难以发挥计量风险程度的作用</a:t>
            </a:r>
            <a:r>
              <a:rPr lang="zh-CN" altLang="en-US" sz="2800" dirty="0"/>
              <a:t>，</a:t>
            </a:r>
            <a:r>
              <a:rPr lang="zh-CN" altLang="en-US" sz="2800" dirty="0">
                <a:solidFill>
                  <a:srgbClr val="251BF7"/>
                </a:solidFill>
              </a:rPr>
              <a:t>造成信用风险难以像市场风险那样获得及时、准确的测量</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400600"/>
          </a:xfrm>
        </p:spPr>
        <p:txBody>
          <a:bodyPr>
            <a:normAutofit fontScale="97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（一）工商业贷款</a:t>
            </a:r>
            <a:endParaRPr lang="zh-CN" altLang="en-US" sz="2800" b="1" dirty="0"/>
          </a:p>
          <a:p>
            <a:pPr marL="0" indent="0">
              <a:lnSpc>
                <a:spcPct val="120000"/>
              </a:lnSpc>
              <a:buNone/>
            </a:pPr>
            <a:r>
              <a:rPr lang="zh-CN" altLang="en-US" sz="2800" dirty="0"/>
              <a:t>   工商业贷款，是指工业或商业企业用于补充</a:t>
            </a:r>
            <a:r>
              <a:rPr lang="zh-CN" altLang="en-US" sz="2800" dirty="0">
                <a:solidFill>
                  <a:srgbClr val="251BF7"/>
                </a:solidFill>
              </a:rPr>
              <a:t>流动性资金</a:t>
            </a:r>
            <a:r>
              <a:rPr lang="zh-CN" altLang="en-US" sz="2800" dirty="0"/>
              <a:t>的贷款。一般而言，工商业贷款主要为</a:t>
            </a:r>
            <a:r>
              <a:rPr lang="zh-CN" altLang="en-US" sz="2800" dirty="0">
                <a:solidFill>
                  <a:srgbClr val="251BF7"/>
                </a:solidFill>
              </a:rPr>
              <a:t>1年期以内</a:t>
            </a:r>
            <a:r>
              <a:rPr lang="zh-CN" altLang="en-US" sz="2800" dirty="0"/>
              <a:t>的短期流动资金贷款，也有</a:t>
            </a:r>
            <a:r>
              <a:rPr lang="zh-CN" altLang="en-US" sz="2800" dirty="0">
                <a:solidFill>
                  <a:srgbClr val="251BF7"/>
                </a:solidFill>
              </a:rPr>
              <a:t>少量中长期贷款</a:t>
            </a:r>
            <a:r>
              <a:rPr lang="zh-CN" altLang="en-US" sz="2800" dirty="0"/>
              <a:t>，如长期资本、项目放款等。</a:t>
            </a:r>
            <a:endParaRPr lang="zh-CN" altLang="en-US" sz="2800" dirty="0"/>
          </a:p>
          <a:p>
            <a:pPr marL="0" indent="0">
              <a:lnSpc>
                <a:spcPct val="120000"/>
              </a:lnSpc>
              <a:buNone/>
            </a:pPr>
            <a:r>
              <a:rPr lang="zh-CN" altLang="en-US" sz="2800" dirty="0" smtClean="0"/>
              <a:t>    工商业</a:t>
            </a:r>
            <a:r>
              <a:rPr lang="zh-CN" altLang="en-US" sz="2800" dirty="0"/>
              <a:t>贷款的信用风险主要体现在</a:t>
            </a:r>
            <a:r>
              <a:rPr lang="zh-CN" altLang="en-US" sz="2800" dirty="0">
                <a:solidFill>
                  <a:srgbClr val="251BF7"/>
                </a:solidFill>
              </a:rPr>
              <a:t>债务人的还款能力方面</a:t>
            </a:r>
            <a:r>
              <a:rPr lang="zh-CN" altLang="en-US" sz="2800" dirty="0"/>
              <a:t>。</a:t>
            </a:r>
            <a:r>
              <a:rPr lang="zh-CN" altLang="en-US" sz="2800" dirty="0" smtClean="0"/>
              <a:t>具体</a:t>
            </a:r>
            <a:r>
              <a:rPr lang="zh-CN" altLang="en-US" sz="2800" b="1" dirty="0" smtClean="0"/>
              <a:t>原因</a:t>
            </a:r>
            <a:r>
              <a:rPr lang="zh-CN" altLang="en-US" sz="2800" dirty="0" smtClean="0"/>
              <a:t>包括</a:t>
            </a:r>
            <a:r>
              <a:rPr lang="zh-CN" altLang="en-US" sz="2800" dirty="0" smtClean="0">
                <a:solidFill>
                  <a:srgbClr val="251BF7"/>
                </a:solidFill>
              </a:rPr>
              <a:t>生产</a:t>
            </a:r>
            <a:r>
              <a:rPr lang="zh-CN" altLang="en-US" sz="2800" dirty="0">
                <a:solidFill>
                  <a:srgbClr val="251BF7"/>
                </a:solidFill>
              </a:rPr>
              <a:t>经营、财务管理、恶意拖延、抵押品贬值、担保人质量</a:t>
            </a:r>
            <a:r>
              <a:rPr lang="zh-CN" altLang="en-US" sz="2800" dirty="0" smtClean="0"/>
              <a:t>等，</a:t>
            </a:r>
            <a:r>
              <a:rPr lang="zh-CN" altLang="en-US" sz="2800" dirty="0"/>
              <a:t>是引发信用风险的主要因素。</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（一）工商业贷款</a:t>
            </a:r>
            <a:endParaRPr lang="zh-CN" altLang="en-US" sz="2800" b="1" dirty="0"/>
          </a:p>
          <a:p>
            <a:pPr marL="514350" indent="-514350">
              <a:lnSpc>
                <a:spcPct val="120000"/>
              </a:lnSpc>
              <a:buFont typeface="+mj-lt"/>
              <a:buAutoNum type="arabicPeriod"/>
            </a:pPr>
            <a:r>
              <a:rPr lang="zh-CN" altLang="en-US" sz="2800" dirty="0"/>
              <a:t>生产经营风险</a:t>
            </a:r>
            <a:endParaRPr lang="zh-CN" altLang="en-US" sz="2800" dirty="0"/>
          </a:p>
          <a:p>
            <a:pPr marL="0" indent="0">
              <a:lnSpc>
                <a:spcPct val="120000"/>
              </a:lnSpc>
              <a:buFont typeface="+mj-lt"/>
              <a:buNone/>
            </a:pPr>
            <a:r>
              <a:rPr lang="zh-CN" altLang="en-US" sz="2800" dirty="0"/>
              <a:t>  工商企业的</a:t>
            </a:r>
            <a:r>
              <a:rPr lang="zh-CN" altLang="en-US" sz="2800" dirty="0">
                <a:solidFill>
                  <a:srgbClr val="251BF7"/>
                </a:solidFill>
              </a:rPr>
              <a:t>生产经营水平</a:t>
            </a:r>
            <a:r>
              <a:rPr lang="zh-CN" altLang="en-US" sz="2800" dirty="0"/>
              <a:t>直接影响企业的</a:t>
            </a:r>
            <a:r>
              <a:rPr lang="zh-CN" altLang="en-US" sz="2800" dirty="0">
                <a:solidFill>
                  <a:srgbClr val="251BF7"/>
                </a:solidFill>
              </a:rPr>
              <a:t>营业收入和盈利水平</a:t>
            </a:r>
            <a:r>
              <a:rPr lang="zh-CN" altLang="en-US" sz="2800" dirty="0"/>
              <a:t>，进而影响企业对贷款</a:t>
            </a:r>
            <a:r>
              <a:rPr lang="zh-CN" altLang="en-US" sz="2800" dirty="0">
                <a:solidFill>
                  <a:srgbClr val="251BF7"/>
                </a:solidFill>
              </a:rPr>
              <a:t>本息的偿还</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（一）工商业贷款</a:t>
            </a:r>
            <a:endParaRPr lang="zh-CN" altLang="en-US" sz="2800" b="1" dirty="0"/>
          </a:p>
          <a:p>
            <a:pPr marL="514350" indent="-514350">
              <a:lnSpc>
                <a:spcPct val="120000"/>
              </a:lnSpc>
              <a:buFont typeface="+mj-lt"/>
              <a:buAutoNum type="arabicPeriod" startAt="2"/>
            </a:pPr>
            <a:r>
              <a:rPr lang="zh-CN" altLang="en-US" sz="2800" dirty="0"/>
              <a:t>财务管理风险</a:t>
            </a:r>
            <a:endParaRPr lang="zh-CN" altLang="en-US" sz="2800" dirty="0"/>
          </a:p>
          <a:p>
            <a:pPr marL="0" indent="0">
              <a:lnSpc>
                <a:spcPct val="120000"/>
              </a:lnSpc>
              <a:buFont typeface="+mj-lt"/>
              <a:buNone/>
            </a:pPr>
            <a:r>
              <a:rPr lang="zh-CN" altLang="en-US" sz="2800" dirty="0"/>
              <a:t>  虽然工商企业获得贷款前都会接受财务体系的考察，但是当其真正获得贷款后，也可能由于</a:t>
            </a:r>
            <a:r>
              <a:rPr lang="zh-CN" altLang="en-US" sz="2800" dirty="0">
                <a:solidFill>
                  <a:srgbClr val="251BF7"/>
                </a:solidFill>
              </a:rPr>
              <a:t>财务管理的漏洞</a:t>
            </a:r>
            <a:r>
              <a:rPr lang="zh-CN" altLang="en-US" sz="2800" dirty="0"/>
              <a:t>而出现资金使用的风险。</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（一）工商业贷款</a:t>
            </a:r>
            <a:endParaRPr lang="zh-CN" altLang="en-US" sz="2800" b="1" dirty="0"/>
          </a:p>
          <a:p>
            <a:pPr marL="514350" indent="-514350">
              <a:lnSpc>
                <a:spcPct val="120000"/>
              </a:lnSpc>
              <a:buFont typeface="+mj-lt"/>
              <a:buAutoNum type="arabicPeriod" startAt="3"/>
            </a:pPr>
            <a:r>
              <a:rPr lang="zh-CN" altLang="en-US" sz="2800" dirty="0"/>
              <a:t>恶意拖延风险</a:t>
            </a:r>
            <a:endParaRPr lang="zh-CN" altLang="en-US" sz="2800" dirty="0"/>
          </a:p>
          <a:p>
            <a:pPr marL="0" indent="0">
              <a:lnSpc>
                <a:spcPct val="120000"/>
              </a:lnSpc>
              <a:buFont typeface="+mj-lt"/>
              <a:buNone/>
            </a:pPr>
            <a:r>
              <a:rPr lang="zh-CN" altLang="en-US" sz="2800" dirty="0"/>
              <a:t>  所谓恶意拖欠，是指在借款到期或临近到期时，借款企业</a:t>
            </a:r>
            <a:r>
              <a:rPr lang="zh-CN" altLang="en-US" sz="2800" dirty="0">
                <a:solidFill>
                  <a:srgbClr val="251BF7"/>
                </a:solidFill>
              </a:rPr>
              <a:t>“有钱不还”</a:t>
            </a:r>
            <a:r>
              <a:rPr lang="zh-CN" altLang="en-US" sz="2800" dirty="0"/>
              <a:t>，或者隐匿资金，</a:t>
            </a:r>
            <a:r>
              <a:rPr lang="zh-CN" altLang="en-US" sz="2800" dirty="0">
                <a:solidFill>
                  <a:srgbClr val="251BF7"/>
                </a:solidFill>
              </a:rPr>
              <a:t>将“有钱”说成“没钱”</a:t>
            </a:r>
            <a:r>
              <a:rPr lang="zh-CN" altLang="en-US" sz="2800" dirty="0"/>
              <a:t>，旨在拖延偿还贷款本息的行为。</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472608"/>
          </a:xfrm>
        </p:spPr>
        <p:txBody>
          <a:bodyPr>
            <a:normAutofit fontScale="975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（一）工商业贷款</a:t>
            </a:r>
            <a:endParaRPr lang="zh-CN" altLang="en-US" sz="2800" b="1" dirty="0"/>
          </a:p>
          <a:p>
            <a:pPr marL="514350" indent="-514350">
              <a:lnSpc>
                <a:spcPct val="120000"/>
              </a:lnSpc>
              <a:buFont typeface="+mj-lt"/>
              <a:buAutoNum type="arabicPeriod" startAt="4"/>
            </a:pPr>
            <a:r>
              <a:rPr lang="zh-CN" altLang="en-US" sz="2800" dirty="0"/>
              <a:t>抵押品贬值风险</a:t>
            </a:r>
            <a:endParaRPr lang="zh-CN" altLang="en-US" sz="2800" dirty="0"/>
          </a:p>
          <a:p>
            <a:pPr marL="0" indent="0">
              <a:lnSpc>
                <a:spcPct val="120000"/>
              </a:lnSpc>
              <a:buFont typeface="+mj-lt"/>
              <a:buNone/>
            </a:pPr>
            <a:r>
              <a:rPr lang="zh-CN" altLang="en-US" sz="2800" dirty="0"/>
              <a:t>  </a:t>
            </a:r>
            <a:r>
              <a:rPr lang="zh-CN" altLang="en-US" sz="2800" dirty="0" smtClean="0"/>
              <a:t>  一般而言</a:t>
            </a:r>
            <a:r>
              <a:rPr lang="zh-CN" altLang="en-US" sz="2800" dirty="0"/>
              <a:t>，工商企业获得的抵押贷款资金都会根据一定的折价率进行计算，从而在一定程度上为债权人提供保障</a:t>
            </a:r>
            <a:r>
              <a:rPr lang="zh-CN" altLang="en-US" sz="2800" dirty="0" smtClean="0"/>
              <a:t>。</a:t>
            </a:r>
            <a:endParaRPr lang="zh-CN" altLang="en-US" sz="2800" dirty="0"/>
          </a:p>
          <a:p>
            <a:pPr marL="0" indent="0">
              <a:lnSpc>
                <a:spcPct val="120000"/>
              </a:lnSpc>
              <a:buFont typeface="+mj-lt"/>
              <a:buNone/>
            </a:pPr>
            <a:r>
              <a:rPr lang="zh-CN" altLang="en-US" sz="2800" dirty="0" smtClean="0"/>
              <a:t>    然而</a:t>
            </a:r>
            <a:r>
              <a:rPr lang="zh-CN" altLang="en-US" sz="2800" dirty="0"/>
              <a:t>，抵押品的市场价值会存在不确定性。当抵押品贬值时，原定的折价率就难以得到保证，工商企业发生抵押品不足以抵偿债务的可能性就会</a:t>
            </a:r>
            <a:r>
              <a:rPr lang="zh-CN" altLang="en-US" sz="2800" dirty="0" smtClean="0"/>
              <a:t>增加，导致信用风险。</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sym typeface="+mn-ea"/>
              </a:rPr>
              <a:t>第四</a:t>
            </a:r>
            <a:r>
              <a:rPr lang="zh-CN" altLang="en-US" sz="4000" b="1" dirty="0" smtClean="0">
                <a:solidFill>
                  <a:srgbClr val="251BF7"/>
                </a:solidFill>
                <a:sym typeface="+mn-ea"/>
              </a:rPr>
              <a:t>章 信用风险</a:t>
            </a:r>
            <a:endParaRPr lang="zh-CN" altLang="en-US" sz="4000" dirty="0"/>
          </a:p>
        </p:txBody>
      </p:sp>
      <p:sp>
        <p:nvSpPr>
          <p:cNvPr id="3" name="内容占位符 2"/>
          <p:cNvSpPr>
            <a:spLocks noGrp="1"/>
          </p:cNvSpPr>
          <p:nvPr>
            <p:ph idx="1"/>
          </p:nvPr>
        </p:nvSpPr>
        <p:spPr>
          <a:xfrm>
            <a:off x="251520" y="1412776"/>
            <a:ext cx="8640960" cy="5112568"/>
          </a:xfrm>
        </p:spPr>
        <p:txBody>
          <a:bodyPr>
            <a:normAutofit lnSpcReduction="10000"/>
          </a:bodyPr>
          <a:lstStyle/>
          <a:p>
            <a:pPr marL="0" indent="0">
              <a:buNone/>
            </a:pP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学习目标</a:t>
            </a:r>
            <a:endParaRPr lang="en-US" altLang="zh-CN" sz="2800" b="1" dirty="0" smtClean="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1.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重点</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信用风险</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的</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来源</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800" dirty="0" smtClean="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信用风险的成因。</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2.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信用风险的概念；</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）信用风险的度量方法。</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3.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了解</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信用风险的特征</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800" dirty="0" smtClean="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）信用风险的具体表现。</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lnSpcReduction="10000"/>
          </a:bodyPr>
          <a:lstStyle/>
          <a:p>
            <a:pPr marL="0" indent="0" algn="ctr">
              <a:buNone/>
            </a:pPr>
            <a:r>
              <a:rPr lang="zh-CN" altLang="en-US" sz="2800" b="1" dirty="0">
                <a:latin typeface="楷体" panose="02010609060101010101" pitchFamily="49" charset="-122"/>
                <a:ea typeface="楷体" panose="02010609060101010101" pitchFamily="49" charset="-122"/>
              </a:rPr>
              <a:t>第一节 信用风险概述</a:t>
            </a:r>
            <a:endParaRPr lang="zh-CN" altLang="en-US" sz="2800" b="1" dirty="0">
              <a:latin typeface="楷体" panose="02010609060101010101" pitchFamily="49" charset="-122"/>
              <a:ea typeface="楷体" panose="02010609060101010101" pitchFamily="49" charset="-122"/>
            </a:endParaRPr>
          </a:p>
          <a:p>
            <a:pPr marL="0" indent="0" algn="ctr">
              <a:buNone/>
            </a:pPr>
            <a:endParaRPr lang="en-US" altLang="zh-CN" sz="2800" b="1" dirty="0" smtClean="0"/>
          </a:p>
          <a:p>
            <a:pPr marL="0" indent="0">
              <a:lnSpc>
                <a:spcPct val="90000"/>
              </a:lnSpc>
              <a:buNone/>
            </a:pPr>
            <a:r>
              <a:rPr lang="zh-CN" altLang="en-US" sz="2800" b="1" dirty="0"/>
              <a:t>四、信贷分类及其信用风险的具体表现</a:t>
            </a:r>
            <a:endParaRPr lang="zh-CN" altLang="en-US" sz="2800" b="1" dirty="0"/>
          </a:p>
          <a:p>
            <a:pPr marL="0" indent="0">
              <a:lnSpc>
                <a:spcPct val="90000"/>
              </a:lnSpc>
              <a:buNone/>
            </a:pPr>
            <a:r>
              <a:rPr lang="zh-CN" altLang="en-US" sz="2800" b="1" dirty="0"/>
              <a:t>（一）工商业贷款</a:t>
            </a:r>
            <a:endParaRPr lang="zh-CN" altLang="en-US" sz="2800" b="1" dirty="0"/>
          </a:p>
          <a:p>
            <a:pPr marL="514350" indent="-514350">
              <a:lnSpc>
                <a:spcPct val="120000"/>
              </a:lnSpc>
              <a:buFont typeface="+mj-lt"/>
              <a:buAutoNum type="arabicPeriod" startAt="5"/>
            </a:pPr>
            <a:r>
              <a:rPr lang="zh-CN" altLang="en-US" sz="2800" dirty="0"/>
              <a:t>担保人质量风险</a:t>
            </a:r>
            <a:endParaRPr lang="zh-CN" altLang="en-US" sz="2800" dirty="0"/>
          </a:p>
          <a:p>
            <a:pPr marL="0" indent="0">
              <a:lnSpc>
                <a:spcPct val="120000"/>
              </a:lnSpc>
              <a:buFont typeface="+mj-lt"/>
              <a:buNone/>
            </a:pPr>
            <a:r>
              <a:rPr lang="zh-CN" altLang="en-US" sz="2800" dirty="0"/>
              <a:t>  </a:t>
            </a:r>
            <a:r>
              <a:rPr lang="zh-CN" altLang="en-US" sz="2800" dirty="0" smtClean="0"/>
              <a:t>   对于</a:t>
            </a:r>
            <a:r>
              <a:rPr lang="zh-CN" altLang="en-US" sz="2800" dirty="0"/>
              <a:t>一般</a:t>
            </a:r>
            <a:r>
              <a:rPr lang="zh-CN" altLang="en-US" sz="2800" dirty="0">
                <a:solidFill>
                  <a:srgbClr val="251BF7"/>
                </a:solidFill>
              </a:rPr>
              <a:t>中小型工商企业</a:t>
            </a:r>
            <a:r>
              <a:rPr lang="zh-CN" altLang="en-US" sz="2800" dirty="0"/>
              <a:t>而言，其获得的往往是</a:t>
            </a:r>
            <a:r>
              <a:rPr lang="zh-CN" altLang="en-US" sz="2800" dirty="0">
                <a:solidFill>
                  <a:srgbClr val="251BF7"/>
                </a:solidFill>
              </a:rPr>
              <a:t>信用担保贷款</a:t>
            </a:r>
            <a:r>
              <a:rPr lang="zh-CN" altLang="en-US" sz="2800" dirty="0"/>
              <a:t>，需要提供担保人，但</a:t>
            </a:r>
            <a:r>
              <a:rPr lang="zh-CN" altLang="en-US" sz="2800" dirty="0">
                <a:solidFill>
                  <a:srgbClr val="251BF7"/>
                </a:solidFill>
              </a:rPr>
              <a:t>由于信息不对称，担保人的质量</a:t>
            </a:r>
            <a:r>
              <a:rPr lang="zh-CN" altLang="en-US" sz="2800" dirty="0"/>
              <a:t>有时会存在问题。一旦工商企业出现贷款违约，也可能出现担保人无力或拒绝偿还贷款，无法履行担保义务的情况，从而产生信用风险。</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89270"/>
          </a:xfrm>
        </p:spPr>
        <p:txBody>
          <a:bodyPr>
            <a:normAutofit fontScale="32500" lnSpcReduction="20000"/>
          </a:bodyPr>
          <a:lstStyle/>
          <a:p>
            <a:pPr marL="0" indent="0" algn="ctr">
              <a:buNone/>
            </a:pPr>
            <a:r>
              <a:rPr lang="zh-CN" altLang="en-US" sz="9600" b="1" dirty="0">
                <a:latin typeface="楷体" panose="02010609060101010101" pitchFamily="49" charset="-122"/>
                <a:ea typeface="楷体" panose="02010609060101010101" pitchFamily="49" charset="-122"/>
              </a:rPr>
              <a:t>第一节 信用风险概述</a:t>
            </a:r>
            <a:endParaRPr lang="zh-CN" altLang="en-US" sz="9600" b="1" dirty="0">
              <a:latin typeface="楷体" panose="02010609060101010101" pitchFamily="49" charset="-122"/>
              <a:ea typeface="楷体" panose="02010609060101010101" pitchFamily="49" charset="-122"/>
            </a:endParaRPr>
          </a:p>
          <a:p>
            <a:pPr marL="0" indent="0" algn="ctr">
              <a:buNone/>
            </a:pPr>
            <a:endParaRPr lang="en-US" altLang="zh-CN" sz="9600" b="1" dirty="0" smtClean="0"/>
          </a:p>
          <a:p>
            <a:pPr marL="0" indent="0">
              <a:lnSpc>
                <a:spcPct val="90000"/>
              </a:lnSpc>
              <a:buNone/>
            </a:pPr>
            <a:r>
              <a:rPr lang="zh-CN" altLang="en-US" sz="9600" b="1" dirty="0"/>
              <a:t>四、信贷分类及其信用风险的具体表现</a:t>
            </a:r>
            <a:endParaRPr lang="zh-CN" altLang="en-US" sz="9600" b="1" dirty="0"/>
          </a:p>
          <a:p>
            <a:pPr marL="0" indent="0">
              <a:lnSpc>
                <a:spcPts val="3600"/>
              </a:lnSpc>
              <a:buNone/>
            </a:pPr>
            <a:r>
              <a:rPr lang="zh-CN" altLang="en-US" sz="9600" b="1" dirty="0"/>
              <a:t>（二）房地产贷款</a:t>
            </a:r>
            <a:endParaRPr lang="zh-CN" altLang="en-US" sz="2800" b="1" dirty="0"/>
          </a:p>
          <a:p>
            <a:pPr marL="0" indent="0">
              <a:lnSpc>
                <a:spcPct val="120000"/>
              </a:lnSpc>
              <a:buNone/>
            </a:pPr>
            <a:r>
              <a:rPr lang="zh-CN" altLang="en-US" sz="2800" dirty="0"/>
              <a:t>       </a:t>
            </a:r>
            <a:r>
              <a:rPr lang="zh-CN" altLang="en-US" sz="8000" dirty="0"/>
              <a:t>房地产贷款，是指将贷款资金</a:t>
            </a:r>
            <a:r>
              <a:rPr lang="zh-CN" altLang="en-US" sz="8000" dirty="0">
                <a:solidFill>
                  <a:srgbClr val="251BF7"/>
                </a:solidFill>
              </a:rPr>
              <a:t>用于房地产或以房地产作为担保的贷款</a:t>
            </a:r>
            <a:r>
              <a:rPr lang="zh-CN" altLang="en-US" sz="8000" dirty="0"/>
              <a:t>。</a:t>
            </a:r>
            <a:endParaRPr lang="zh-CN" altLang="en-US" sz="8000" dirty="0"/>
          </a:p>
          <a:p>
            <a:pPr marL="0" indent="0">
              <a:lnSpc>
                <a:spcPct val="120000"/>
              </a:lnSpc>
              <a:buNone/>
            </a:pPr>
            <a:r>
              <a:rPr lang="zh-CN" altLang="en-US" sz="8000" dirty="0"/>
              <a:t>  房地产贷款的信用风险，主要体现在债务人的还款能力和还款意愿两个方面。</a:t>
            </a:r>
            <a:r>
              <a:rPr lang="zh-CN" altLang="en-US" sz="8000" dirty="0">
                <a:solidFill>
                  <a:srgbClr val="251BF7"/>
                </a:solidFill>
              </a:rPr>
              <a:t>一方面</a:t>
            </a:r>
            <a:r>
              <a:rPr lang="zh-CN" altLang="en-US" sz="8000" dirty="0" smtClean="0">
                <a:solidFill>
                  <a:srgbClr val="251BF7"/>
                </a:solidFill>
              </a:rPr>
              <a:t>，房地产企业</a:t>
            </a:r>
            <a:r>
              <a:rPr lang="zh-CN" altLang="en-US" sz="8000" dirty="0" smtClean="0"/>
              <a:t>经营</a:t>
            </a:r>
            <a:r>
              <a:rPr lang="zh-CN" altLang="en-US" sz="8000" dirty="0"/>
              <a:t>管理不善、业绩下滑</a:t>
            </a:r>
            <a:r>
              <a:rPr lang="zh-CN" altLang="en-US" sz="8000" dirty="0" smtClean="0"/>
              <a:t>、亏损</a:t>
            </a:r>
            <a:r>
              <a:rPr lang="zh-CN" altLang="en-US" sz="8000" dirty="0"/>
              <a:t>严重、国家房地产政策</a:t>
            </a:r>
            <a:r>
              <a:rPr lang="zh-CN" altLang="en-US" sz="8000" dirty="0" smtClean="0"/>
              <a:t>调控等</a:t>
            </a:r>
            <a:r>
              <a:rPr lang="zh-CN" altLang="en-US" sz="8000" dirty="0"/>
              <a:t>因素都会导致房地产企业的还款能力下降，引发信用风险。</a:t>
            </a:r>
            <a:r>
              <a:rPr lang="zh-CN" altLang="en-US" sz="8000" dirty="0">
                <a:solidFill>
                  <a:srgbClr val="251BF7"/>
                </a:solidFill>
              </a:rPr>
              <a:t>另一方面</a:t>
            </a:r>
            <a:r>
              <a:rPr lang="zh-CN" altLang="en-US" sz="8000" dirty="0" smtClean="0">
                <a:solidFill>
                  <a:srgbClr val="251BF7"/>
                </a:solidFill>
              </a:rPr>
              <a:t>，个人居民</a:t>
            </a:r>
            <a:r>
              <a:rPr lang="zh-CN" altLang="en-US" sz="8000" dirty="0" smtClean="0"/>
              <a:t>收入</a:t>
            </a:r>
            <a:r>
              <a:rPr lang="zh-CN" altLang="en-US" sz="8000" dirty="0"/>
              <a:t>骤减、家庭问题、房地产价格下跌等因素也会导致房地产抵押贷款个人的还款能力下降，引发信用风险</a:t>
            </a:r>
            <a:r>
              <a:rPr lang="zh-CN" altLang="en-US" sz="8000" dirty="0" smtClean="0"/>
              <a:t>。</a:t>
            </a:r>
            <a:endParaRPr lang="zh-CN" altLang="en-US" sz="8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00619"/>
            <a:ext cx="8785225" cy="5550535"/>
          </a:xfrm>
        </p:spPr>
        <p:txBody>
          <a:bodyPr>
            <a:normAutofit fontScale="97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（三）个人消费信贷</a:t>
            </a:r>
            <a:endParaRPr lang="zh-CN" altLang="en-US" sz="2800" b="1" dirty="0"/>
          </a:p>
          <a:p>
            <a:pPr marL="0" indent="0">
              <a:lnSpc>
                <a:spcPct val="120000"/>
              </a:lnSpc>
              <a:buNone/>
            </a:pPr>
            <a:r>
              <a:rPr lang="zh-CN" altLang="en-US" sz="2800" dirty="0"/>
              <a:t> </a:t>
            </a:r>
            <a:r>
              <a:rPr lang="zh-CN" altLang="en-US" sz="2800" dirty="0" smtClean="0"/>
              <a:t>    个人</a:t>
            </a:r>
            <a:r>
              <a:rPr lang="zh-CN" altLang="en-US" sz="2800" dirty="0"/>
              <a:t>消费信贷，是指商业银行或其他金融机构</a:t>
            </a:r>
            <a:r>
              <a:rPr lang="zh-CN" altLang="en-US" sz="2800" dirty="0">
                <a:solidFill>
                  <a:srgbClr val="251BF7"/>
                </a:solidFill>
              </a:rPr>
              <a:t>向个人或家庭提供</a:t>
            </a:r>
            <a:r>
              <a:rPr lang="zh-CN" altLang="en-US" sz="2800" dirty="0"/>
              <a:t>的以消费为目的的贷款。</a:t>
            </a:r>
            <a:endParaRPr lang="zh-CN" altLang="en-US" sz="2800" dirty="0"/>
          </a:p>
          <a:p>
            <a:pPr marL="0" indent="0">
              <a:lnSpc>
                <a:spcPct val="120000"/>
              </a:lnSpc>
              <a:buNone/>
            </a:pPr>
            <a:r>
              <a:rPr lang="zh-CN" altLang="en-US" sz="2800" dirty="0"/>
              <a:t> </a:t>
            </a:r>
            <a:r>
              <a:rPr lang="zh-CN" altLang="en-US" sz="2800" dirty="0" smtClean="0"/>
              <a:t>    个人</a:t>
            </a:r>
            <a:r>
              <a:rPr lang="zh-CN" altLang="en-US" sz="2800" dirty="0"/>
              <a:t>消费信贷的信用风险，主要体现在债务人的还款能力和还款意愿两个方面。</a:t>
            </a:r>
            <a:r>
              <a:rPr lang="zh-CN" altLang="en-US" sz="2800" dirty="0">
                <a:solidFill>
                  <a:srgbClr val="251BF7"/>
                </a:solidFill>
              </a:rPr>
              <a:t>一方面，个人收入波动、抵押品</a:t>
            </a:r>
            <a:r>
              <a:rPr lang="zh-CN" altLang="en-US" sz="2800" dirty="0"/>
              <a:t>变现能力弱</a:t>
            </a:r>
            <a:r>
              <a:rPr lang="zh-CN" altLang="en-US" sz="2800" dirty="0" smtClean="0"/>
              <a:t>等导致</a:t>
            </a:r>
            <a:r>
              <a:rPr lang="zh-CN" altLang="en-US" sz="2800" dirty="0"/>
              <a:t>债务人还款能力</a:t>
            </a:r>
            <a:r>
              <a:rPr lang="zh-CN" altLang="en-US" sz="2800" dirty="0" smtClean="0"/>
              <a:t>下降引发的信用风险；</a:t>
            </a:r>
            <a:r>
              <a:rPr lang="zh-CN" altLang="en-US" sz="2800" dirty="0" smtClean="0">
                <a:solidFill>
                  <a:srgbClr val="251BF7"/>
                </a:solidFill>
              </a:rPr>
              <a:t>另一方面，商业银行缺乏债务人的信息</a:t>
            </a:r>
            <a:r>
              <a:rPr lang="zh-CN" altLang="en-US" sz="2800" dirty="0" smtClean="0"/>
              <a:t>，引发债务人还</a:t>
            </a:r>
            <a:r>
              <a:rPr lang="zh-CN" altLang="en-US" sz="2800" dirty="0"/>
              <a:t>款</a:t>
            </a:r>
            <a:r>
              <a:rPr lang="zh-CN" altLang="en-US" sz="2800" dirty="0" smtClean="0"/>
              <a:t>意愿不</a:t>
            </a:r>
            <a:r>
              <a:rPr lang="zh-CN" altLang="en-US" sz="2800" dirty="0"/>
              <a:t>强</a:t>
            </a:r>
            <a:r>
              <a:rPr lang="zh-CN" altLang="en-US" sz="2800" dirty="0" smtClean="0"/>
              <a:t>，导致信用</a:t>
            </a:r>
            <a:r>
              <a:rPr lang="zh-CN" altLang="en-US" sz="2800" dirty="0"/>
              <a:t>风险。</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fontScale="92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四、信贷分类及其信用风险的具体表现</a:t>
            </a:r>
            <a:endParaRPr lang="zh-CN" altLang="en-US" sz="3000" b="1" dirty="0"/>
          </a:p>
          <a:p>
            <a:pPr marL="0" indent="0">
              <a:lnSpc>
                <a:spcPts val="3600"/>
              </a:lnSpc>
              <a:buNone/>
            </a:pPr>
            <a:r>
              <a:rPr lang="zh-CN" altLang="en-US" sz="2800" b="1" dirty="0"/>
              <a:t>（四）贸易融资信贷</a:t>
            </a:r>
            <a:endParaRPr lang="zh-CN" altLang="en-US" sz="2800" b="1" dirty="0"/>
          </a:p>
          <a:p>
            <a:pPr marL="0" indent="0">
              <a:lnSpc>
                <a:spcPct val="120000"/>
              </a:lnSpc>
              <a:buNone/>
            </a:pPr>
            <a:r>
              <a:rPr lang="zh-CN" altLang="en-US" sz="2800" dirty="0"/>
              <a:t>  贸易融资信贷，是指商业银行</a:t>
            </a:r>
            <a:r>
              <a:rPr lang="zh-CN" altLang="en-US" sz="2800" dirty="0">
                <a:solidFill>
                  <a:srgbClr val="251BF7"/>
                </a:solidFill>
              </a:rPr>
              <a:t>针对进出口企业真实贸易</a:t>
            </a:r>
            <a:r>
              <a:rPr lang="zh-CN" altLang="en-US" sz="2800" dirty="0"/>
              <a:t>的各环节而提供的一系列信贷融资服务。</a:t>
            </a:r>
            <a:endParaRPr lang="zh-CN" altLang="en-US" sz="2800" dirty="0"/>
          </a:p>
          <a:p>
            <a:pPr marL="0" indent="0">
              <a:lnSpc>
                <a:spcPct val="120000"/>
              </a:lnSpc>
              <a:buNone/>
            </a:pPr>
            <a:r>
              <a:rPr lang="zh-CN" altLang="en-US" sz="2800" dirty="0"/>
              <a:t>  贸易融资信贷的信用风险，在现实中主要体现在债务人的还款能力方面。</a:t>
            </a:r>
            <a:r>
              <a:rPr lang="zh-CN" altLang="en-US" sz="2800" dirty="0">
                <a:solidFill>
                  <a:srgbClr val="251BF7"/>
                </a:solidFill>
              </a:rPr>
              <a:t>以进口企业为例</a:t>
            </a:r>
            <a:r>
              <a:rPr lang="zh-CN" altLang="en-US" sz="2800" dirty="0"/>
              <a:t>，其贸易融资的</a:t>
            </a:r>
            <a:r>
              <a:rPr lang="zh-CN" altLang="en-US" sz="2800" dirty="0">
                <a:solidFill>
                  <a:srgbClr val="251BF7"/>
                </a:solidFill>
              </a:rPr>
              <a:t>还款来源</a:t>
            </a:r>
            <a:r>
              <a:rPr lang="zh-CN" altLang="en-US" sz="2800" dirty="0"/>
              <a:t>是商品</a:t>
            </a:r>
            <a:r>
              <a:rPr lang="zh-CN" altLang="en-US" sz="2800" dirty="0">
                <a:solidFill>
                  <a:srgbClr val="251BF7"/>
                </a:solidFill>
              </a:rPr>
              <a:t>内销所产生的现金流</a:t>
            </a:r>
            <a:r>
              <a:rPr lang="zh-CN" altLang="en-US" sz="2800" dirty="0"/>
              <a:t>，一旦</a:t>
            </a:r>
            <a:r>
              <a:rPr lang="zh-CN" altLang="en-US" sz="2800" dirty="0">
                <a:solidFill>
                  <a:srgbClr val="251BF7"/>
                </a:solidFill>
              </a:rPr>
              <a:t>市场价格下降</a:t>
            </a:r>
            <a:r>
              <a:rPr lang="zh-CN" altLang="en-US" sz="2800" dirty="0"/>
              <a:t>，商品销售不佳，或</a:t>
            </a:r>
            <a:r>
              <a:rPr lang="zh-CN" altLang="en-US" sz="2800" dirty="0">
                <a:solidFill>
                  <a:srgbClr val="251BF7"/>
                </a:solidFill>
              </a:rPr>
              <a:t>企业自身经营</a:t>
            </a:r>
            <a:r>
              <a:rPr lang="zh-CN" altLang="en-US" sz="2800" dirty="0"/>
              <a:t>、</a:t>
            </a:r>
            <a:r>
              <a:rPr lang="zh-CN" altLang="en-US" sz="2800" dirty="0">
                <a:solidFill>
                  <a:srgbClr val="251BF7"/>
                </a:solidFill>
              </a:rPr>
              <a:t>风险规避策略</a:t>
            </a:r>
            <a:r>
              <a:rPr lang="zh-CN" altLang="en-US" sz="2800" dirty="0"/>
              <a:t>出现问题，就会导致企业的还款能力下降，引发信用风险</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a:bodyPr>
          <a:lstStyle/>
          <a:p>
            <a:pPr marL="0" indent="0" algn="ctr">
              <a:buNone/>
            </a:pPr>
            <a:r>
              <a:rPr lang="zh-CN" altLang="en-US" sz="3600" b="1" dirty="0">
                <a:latin typeface="楷体" panose="02010609060101010101" pitchFamily="49" charset="-122"/>
                <a:ea typeface="楷体" panose="02010609060101010101" pitchFamily="49" charset="-122"/>
              </a:rPr>
              <a:t>第二节 信用风险的成因</a:t>
            </a:r>
            <a:endParaRPr lang="zh-CN" altLang="en-US" sz="3600"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一、风险主体的外在不确定性</a:t>
            </a:r>
            <a:endParaRPr lang="zh-CN" altLang="en-US" sz="3000" b="1" dirty="0"/>
          </a:p>
          <a:p>
            <a:pPr marL="0" indent="0">
              <a:lnSpc>
                <a:spcPct val="90000"/>
              </a:lnSpc>
              <a:buNone/>
            </a:pPr>
            <a:endParaRPr lang="zh-CN" altLang="en-US" sz="2800" b="1" dirty="0"/>
          </a:p>
          <a:p>
            <a:pPr marL="0" indent="0">
              <a:lnSpc>
                <a:spcPct val="120000"/>
              </a:lnSpc>
              <a:buNone/>
            </a:pPr>
            <a:r>
              <a:rPr lang="zh-CN" altLang="en-US" sz="2800" dirty="0"/>
              <a:t>  风险主体的外在不确定性，是指产生于某个经济主体自身范围</a:t>
            </a:r>
            <a:r>
              <a:rPr lang="zh-CN" altLang="en-US" sz="2800" dirty="0">
                <a:solidFill>
                  <a:srgbClr val="251BF7"/>
                </a:solidFill>
              </a:rPr>
              <a:t>以外的风险</a:t>
            </a:r>
            <a:r>
              <a:rPr lang="zh-CN" altLang="en-US" sz="2800" dirty="0"/>
              <a:t>，并对包括风险主体在内的</a:t>
            </a:r>
            <a:r>
              <a:rPr lang="zh-CN" altLang="en-US" sz="2800" dirty="0">
                <a:solidFill>
                  <a:srgbClr val="251BF7"/>
                </a:solidFill>
              </a:rPr>
              <a:t>宏观经济系统</a:t>
            </a:r>
            <a:r>
              <a:rPr lang="zh-CN" altLang="en-US" sz="2800" dirty="0"/>
              <a:t>都会带来影响。因此，这种不确定性又称为</a:t>
            </a:r>
            <a:r>
              <a:rPr lang="zh-CN" altLang="en-US" sz="2800" dirty="0">
                <a:solidFill>
                  <a:srgbClr val="251BF7"/>
                </a:solidFill>
              </a:rPr>
              <a:t>系统性风险</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4"/>
            <a:ext cx="8785225" cy="4464780"/>
          </a:xfrm>
        </p:spPr>
        <p:txBody>
          <a:bodyPr>
            <a:normAutofit fontScale="92500"/>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b="1" dirty="0"/>
              <a:t>二、风险主体的内在不确定性</a:t>
            </a:r>
            <a:endParaRPr lang="zh-CN" altLang="en-US" b="1" dirty="0"/>
          </a:p>
          <a:p>
            <a:pPr marL="0" indent="0">
              <a:lnSpc>
                <a:spcPct val="90000"/>
              </a:lnSpc>
              <a:buNone/>
            </a:pPr>
            <a:endParaRPr lang="zh-CN" altLang="en-US" sz="2800" b="1" dirty="0"/>
          </a:p>
          <a:p>
            <a:pPr marL="0" indent="0">
              <a:lnSpc>
                <a:spcPct val="120000"/>
              </a:lnSpc>
              <a:buNone/>
            </a:pPr>
            <a:r>
              <a:rPr lang="zh-CN" altLang="en-US" sz="2800" dirty="0"/>
              <a:t>  </a:t>
            </a:r>
            <a:r>
              <a:rPr lang="zh-CN" altLang="en-US" sz="3000" dirty="0"/>
              <a:t>风险主体的内在不确定性，是指产生于风险主体内部、由风险主体的</a:t>
            </a:r>
            <a:r>
              <a:rPr lang="zh-CN" altLang="en-US" sz="3000" dirty="0">
                <a:solidFill>
                  <a:srgbClr val="251BF7"/>
                </a:solidFill>
              </a:rPr>
              <a:t>自身因素所引发的风险</a:t>
            </a:r>
            <a:r>
              <a:rPr lang="zh-CN" altLang="en-US" sz="3000" dirty="0"/>
              <a:t>，并只影响风险主体本身或个别主体，不会对整个经济系统产生太大影响。因此，这种不确定性又称为</a:t>
            </a:r>
            <a:r>
              <a:rPr lang="zh-CN" altLang="en-US" sz="3000" dirty="0">
                <a:solidFill>
                  <a:srgbClr val="251BF7"/>
                </a:solidFill>
              </a:rPr>
              <a:t>非系统性风险</a:t>
            </a:r>
            <a:r>
              <a:rPr lang="zh-CN" altLang="en-US" sz="3000" dirty="0"/>
              <a:t>。</a:t>
            </a:r>
            <a:endParaRPr lang="zh-CN" altLang="en-US" sz="3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三、导致不确定性的原因</a:t>
            </a:r>
            <a:endParaRPr lang="zh-CN" altLang="en-US" sz="3000" b="1" dirty="0"/>
          </a:p>
          <a:p>
            <a:pPr marL="0" indent="0">
              <a:lnSpc>
                <a:spcPct val="90000"/>
              </a:lnSpc>
              <a:buNone/>
            </a:pPr>
            <a:r>
              <a:rPr lang="zh-CN" altLang="en-US" sz="2800" b="1" dirty="0"/>
              <a:t>（一）宏观经济波动</a:t>
            </a:r>
            <a:endParaRPr lang="zh-CN" altLang="en-US" sz="2800" b="1" dirty="0"/>
          </a:p>
          <a:p>
            <a:pPr marL="0" indent="0">
              <a:lnSpc>
                <a:spcPct val="120000"/>
              </a:lnSpc>
              <a:buNone/>
            </a:pPr>
            <a:r>
              <a:rPr lang="zh-CN" altLang="en-US" sz="2800" dirty="0"/>
              <a:t>  在市场经济发展过程中，经济的</a:t>
            </a:r>
            <a:r>
              <a:rPr lang="zh-CN" altLang="en-US" sz="2800" dirty="0">
                <a:solidFill>
                  <a:srgbClr val="251BF7"/>
                </a:solidFill>
              </a:rPr>
              <a:t>周期性波动</a:t>
            </a:r>
            <a:r>
              <a:rPr lang="zh-CN" altLang="en-US" sz="2800" dirty="0"/>
              <a:t>是宏观经济运行的周期性规律，是不可避免的现象。</a:t>
            </a:r>
            <a:endParaRPr lang="zh-CN" altLang="en-US" sz="2800" dirty="0"/>
          </a:p>
          <a:p>
            <a:pPr marL="0" indent="0">
              <a:lnSpc>
                <a:spcPct val="120000"/>
              </a:lnSpc>
              <a:buNone/>
            </a:pPr>
            <a:r>
              <a:rPr lang="zh-CN" altLang="en-US" sz="2800" dirty="0"/>
              <a:t>  对于工商企业类型的债务人而言，当经济步入</a:t>
            </a:r>
            <a:r>
              <a:rPr lang="zh-CN" altLang="en-US" sz="2800" dirty="0">
                <a:solidFill>
                  <a:srgbClr val="251BF7"/>
                </a:solidFill>
              </a:rPr>
              <a:t>衰退期</a:t>
            </a:r>
            <a:r>
              <a:rPr lang="zh-CN" altLang="en-US" sz="2800" dirty="0"/>
              <a:t>时，</a:t>
            </a:r>
            <a:r>
              <a:rPr lang="zh-CN" altLang="en-US" sz="2800" dirty="0">
                <a:solidFill>
                  <a:srgbClr val="251BF7"/>
                </a:solidFill>
              </a:rPr>
              <a:t>顺周期的企业将面临业绩下滑、利润减少</a:t>
            </a:r>
            <a:r>
              <a:rPr lang="zh-CN" altLang="en-US" sz="2800" dirty="0"/>
              <a:t>，甚至破产倒闭的境况，导致信用风险</a:t>
            </a:r>
            <a:r>
              <a:rPr lang="zh-CN" altLang="en-US" sz="2800" dirty="0" smtClean="0"/>
              <a:t>增加。</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fontScale="95000" lnSpcReduction="10000"/>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700" b="1" dirty="0"/>
              <a:t>三、导致不确定性的原因</a:t>
            </a:r>
            <a:endParaRPr lang="zh-CN" altLang="en-US" sz="3700" b="1" dirty="0"/>
          </a:p>
          <a:p>
            <a:pPr marL="0" indent="0">
              <a:lnSpc>
                <a:spcPct val="90000"/>
              </a:lnSpc>
              <a:buNone/>
            </a:pPr>
            <a:r>
              <a:rPr lang="zh-CN" altLang="en-US" sz="2800" b="1" dirty="0"/>
              <a:t>（二）行业趋势逆转</a:t>
            </a:r>
            <a:endParaRPr lang="zh-CN" altLang="en-US" sz="2800" b="1" dirty="0"/>
          </a:p>
          <a:p>
            <a:pPr marL="0" indent="0">
              <a:lnSpc>
                <a:spcPct val="120000"/>
              </a:lnSpc>
              <a:buNone/>
            </a:pPr>
            <a:r>
              <a:rPr lang="zh-CN" altLang="en-US" sz="2800" dirty="0"/>
              <a:t>  </a:t>
            </a:r>
            <a:r>
              <a:rPr lang="zh-CN" altLang="en-US" sz="2800" dirty="0" smtClean="0"/>
              <a:t>  某个</a:t>
            </a:r>
            <a:r>
              <a:rPr lang="zh-CN" altLang="en-US" sz="2800" dirty="0"/>
              <a:t>行业往往由于整个</a:t>
            </a:r>
            <a:r>
              <a:rPr lang="zh-CN" altLang="en-US" sz="2800" dirty="0">
                <a:solidFill>
                  <a:srgbClr val="251BF7"/>
                </a:solidFill>
              </a:rPr>
              <a:t>社会技术进步</a:t>
            </a:r>
            <a:r>
              <a:rPr lang="zh-CN" altLang="en-US" sz="2800" dirty="0"/>
              <a:t>或</a:t>
            </a:r>
            <a:r>
              <a:rPr lang="zh-CN" altLang="en-US" sz="2800" dirty="0">
                <a:solidFill>
                  <a:srgbClr val="251BF7"/>
                </a:solidFill>
              </a:rPr>
              <a:t>产业革命</a:t>
            </a:r>
            <a:r>
              <a:rPr lang="zh-CN" altLang="en-US" sz="2800" dirty="0"/>
              <a:t>而步入衰退期。这种</a:t>
            </a:r>
            <a:r>
              <a:rPr lang="zh-CN" altLang="en-US" sz="2800" dirty="0">
                <a:solidFill>
                  <a:srgbClr val="251BF7"/>
                </a:solidFill>
              </a:rPr>
              <a:t>发展趋势的逆转</a:t>
            </a:r>
            <a:r>
              <a:rPr lang="zh-CN" altLang="en-US" sz="2800" dirty="0"/>
              <a:t>，往往会给</a:t>
            </a:r>
            <a:r>
              <a:rPr lang="zh-CN" altLang="en-US" sz="2800" dirty="0">
                <a:solidFill>
                  <a:srgbClr val="251BF7"/>
                </a:solidFill>
              </a:rPr>
              <a:t>该行业</a:t>
            </a:r>
            <a:r>
              <a:rPr lang="zh-CN" altLang="en-US" sz="2800" dirty="0"/>
              <a:t>内的借款企业带来不确定性</a:t>
            </a:r>
            <a:r>
              <a:rPr lang="zh-CN" altLang="en-US" sz="2800" dirty="0" smtClean="0"/>
              <a:t>。</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dirty="0" smtClean="0"/>
              <a:t>一般而言，处在</a:t>
            </a:r>
            <a:r>
              <a:rPr lang="zh-CN" altLang="en-US" sz="2800" dirty="0">
                <a:solidFill>
                  <a:srgbClr val="251BF7"/>
                </a:solidFill>
              </a:rPr>
              <a:t>技术革新速度较快、广度较大、深度较深行业</a:t>
            </a:r>
            <a:r>
              <a:rPr lang="zh-CN" altLang="en-US" sz="2800" dirty="0"/>
              <a:t>的企业所面临的行业风险也较大。再有，</a:t>
            </a:r>
            <a:r>
              <a:rPr lang="zh-CN" altLang="en-US" sz="2800" dirty="0">
                <a:solidFill>
                  <a:srgbClr val="251BF7"/>
                </a:solidFill>
              </a:rPr>
              <a:t>受政府产业政策、财税政策、关税政策等变动影响的行业的企业</a:t>
            </a:r>
            <a:r>
              <a:rPr lang="zh-CN" altLang="en-US" sz="2800" dirty="0"/>
              <a:t>所面临的行业风险也比较明显。</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fontScale="95000"/>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三、导致不确定性的原因</a:t>
            </a:r>
            <a:endParaRPr lang="zh-CN" altLang="en-US" sz="3000" b="1" dirty="0"/>
          </a:p>
          <a:p>
            <a:pPr marL="0" indent="0">
              <a:lnSpc>
                <a:spcPct val="90000"/>
              </a:lnSpc>
              <a:buNone/>
            </a:pPr>
            <a:r>
              <a:rPr lang="zh-CN" altLang="en-US" sz="2800" b="1" dirty="0"/>
              <a:t>（三）财务困境</a:t>
            </a:r>
            <a:endParaRPr lang="zh-CN" altLang="en-US" sz="2800" b="1" dirty="0"/>
          </a:p>
          <a:p>
            <a:pPr marL="0" indent="0">
              <a:lnSpc>
                <a:spcPct val="120000"/>
              </a:lnSpc>
              <a:buNone/>
            </a:pPr>
            <a:r>
              <a:rPr lang="zh-CN" altLang="en-US" sz="2800" dirty="0"/>
              <a:t> 财务困境主要是债务人在融资过程中，</a:t>
            </a:r>
            <a:r>
              <a:rPr lang="zh-CN" altLang="en-US" sz="2800" dirty="0">
                <a:solidFill>
                  <a:srgbClr val="251BF7"/>
                </a:solidFill>
              </a:rPr>
              <a:t>未来收益存在不确定性</a:t>
            </a:r>
            <a:r>
              <a:rPr lang="zh-CN" altLang="en-US" sz="2800" dirty="0"/>
              <a:t>所导致的</a:t>
            </a:r>
            <a:r>
              <a:rPr lang="zh-CN" altLang="en-US" sz="2800" dirty="0" smtClean="0"/>
              <a:t>。由于债务人都会选择</a:t>
            </a:r>
            <a:r>
              <a:rPr lang="zh-CN" altLang="en-US" sz="2800" dirty="0" smtClean="0">
                <a:solidFill>
                  <a:srgbClr val="251BF7"/>
                </a:solidFill>
              </a:rPr>
              <a:t>负债经营</a:t>
            </a:r>
            <a:r>
              <a:rPr lang="zh-CN" altLang="en-US" sz="2800" dirty="0" smtClean="0"/>
              <a:t>，</a:t>
            </a:r>
            <a:r>
              <a:rPr lang="zh-CN" altLang="en-US" sz="2800" dirty="0" smtClean="0">
                <a:solidFill>
                  <a:srgbClr val="251BF7"/>
                </a:solidFill>
              </a:rPr>
              <a:t>财务风险的大小与其借贷成本和投资收益密切相关</a:t>
            </a:r>
            <a:r>
              <a:rPr lang="zh-CN" altLang="en-US" sz="2800" dirty="0" smtClean="0"/>
              <a:t>。</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dirty="0" smtClean="0"/>
              <a:t>未来</a:t>
            </a:r>
            <a:r>
              <a:rPr lang="zh-CN" altLang="en-US" sz="2800" dirty="0"/>
              <a:t>的</a:t>
            </a:r>
            <a:r>
              <a:rPr lang="zh-CN" altLang="en-US" sz="2800" dirty="0">
                <a:solidFill>
                  <a:srgbClr val="251BF7"/>
                </a:solidFill>
              </a:rPr>
              <a:t>投资收益率不确定</a:t>
            </a:r>
            <a:r>
              <a:rPr lang="zh-CN" altLang="en-US" sz="2800" dirty="0"/>
              <a:t>，使债务人的</a:t>
            </a:r>
            <a:r>
              <a:rPr lang="zh-CN" altLang="en-US" sz="2800" dirty="0">
                <a:solidFill>
                  <a:srgbClr val="251BF7"/>
                </a:solidFill>
              </a:rPr>
              <a:t>还款能力存在不确定性</a:t>
            </a:r>
            <a:r>
              <a:rPr lang="zh-CN" altLang="en-US" sz="2800" dirty="0"/>
              <a:t>，而</a:t>
            </a:r>
            <a:r>
              <a:rPr lang="zh-CN" altLang="en-US" sz="2800" dirty="0">
                <a:solidFill>
                  <a:srgbClr val="251BF7"/>
                </a:solidFill>
              </a:rPr>
              <a:t>债务人又必须到期还本付息</a:t>
            </a:r>
            <a:r>
              <a:rPr lang="zh-CN" altLang="en-US" sz="2800" dirty="0"/>
              <a:t>，这就导致债务人的压力和负担增加</a:t>
            </a:r>
            <a:r>
              <a:rPr lang="zh-CN" altLang="en-US" sz="2800" dirty="0" smtClean="0"/>
              <a:t>，进而</a:t>
            </a:r>
            <a:r>
              <a:rPr lang="zh-CN" altLang="en-US" sz="2800" dirty="0"/>
              <a:t>导致信用风险。</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fontScale="97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三、导致不确定性的原因</a:t>
            </a:r>
            <a:endParaRPr lang="zh-CN" altLang="en-US" sz="3000" b="1" dirty="0"/>
          </a:p>
          <a:p>
            <a:pPr marL="0" indent="0">
              <a:lnSpc>
                <a:spcPct val="90000"/>
              </a:lnSpc>
              <a:buNone/>
            </a:pPr>
            <a:r>
              <a:rPr lang="zh-CN" altLang="en-US" sz="2800" b="1" dirty="0"/>
              <a:t>（四）经营不善</a:t>
            </a:r>
            <a:endParaRPr lang="zh-CN" altLang="en-US" sz="2800" b="1" dirty="0"/>
          </a:p>
          <a:p>
            <a:pPr marL="0" indent="0">
              <a:lnSpc>
                <a:spcPct val="120000"/>
              </a:lnSpc>
              <a:buNone/>
            </a:pPr>
            <a:r>
              <a:rPr lang="zh-CN" altLang="en-US" sz="2800" dirty="0"/>
              <a:t> </a:t>
            </a:r>
            <a:r>
              <a:rPr lang="zh-CN" altLang="en-US" sz="2800" dirty="0" smtClean="0"/>
              <a:t>   经营不善</a:t>
            </a:r>
            <a:r>
              <a:rPr lang="zh-CN" altLang="en-US" sz="2800" dirty="0"/>
              <a:t>，是指债务人</a:t>
            </a:r>
            <a:r>
              <a:rPr lang="zh-CN" altLang="en-US" sz="2800" dirty="0">
                <a:solidFill>
                  <a:srgbClr val="251BF7"/>
                </a:solidFill>
              </a:rPr>
              <a:t>经营管理水平</a:t>
            </a:r>
            <a:r>
              <a:rPr lang="zh-CN" altLang="en-US" sz="2800" dirty="0"/>
              <a:t>欠佳，从而造成其还款能力出现问题的情况。</a:t>
            </a:r>
            <a:endParaRPr lang="zh-CN" altLang="en-US" sz="2800" dirty="0"/>
          </a:p>
          <a:p>
            <a:pPr marL="0" indent="0">
              <a:lnSpc>
                <a:spcPct val="120000"/>
              </a:lnSpc>
              <a:buNone/>
            </a:pPr>
            <a:r>
              <a:rPr lang="zh-CN" altLang="en-US" sz="2800" dirty="0" smtClean="0"/>
              <a:t>    对于</a:t>
            </a:r>
            <a:r>
              <a:rPr lang="zh-CN" altLang="en-US" sz="2800" dirty="0"/>
              <a:t>企业类型的债务人而言，导致其经营不善的主要原因如下</a:t>
            </a:r>
            <a:r>
              <a:rPr lang="zh-CN" altLang="en-US" sz="2800" dirty="0" smtClean="0"/>
              <a:t>：</a:t>
            </a:r>
            <a:r>
              <a:rPr lang="zh-CN" altLang="en-US" sz="2800" dirty="0" smtClean="0">
                <a:solidFill>
                  <a:srgbClr val="251BF7"/>
                </a:solidFill>
              </a:rPr>
              <a:t>企业管理</a:t>
            </a:r>
            <a:r>
              <a:rPr lang="zh-CN" altLang="en-US" sz="2800" dirty="0">
                <a:solidFill>
                  <a:srgbClr val="251BF7"/>
                </a:solidFill>
              </a:rPr>
              <a:t>机构设置混乱、层次繁复</a:t>
            </a:r>
            <a:r>
              <a:rPr lang="zh-CN" altLang="en-US" sz="2800" dirty="0"/>
              <a:t>；企业</a:t>
            </a:r>
            <a:r>
              <a:rPr lang="zh-CN" altLang="en-US" sz="2800" dirty="0">
                <a:solidFill>
                  <a:srgbClr val="251BF7"/>
                </a:solidFill>
              </a:rPr>
              <a:t>成本控制不力</a:t>
            </a:r>
            <a:r>
              <a:rPr lang="zh-CN" altLang="en-US" sz="2800" dirty="0"/>
              <a:t>；企业</a:t>
            </a:r>
            <a:r>
              <a:rPr lang="zh-CN" altLang="en-US" sz="2800" dirty="0">
                <a:solidFill>
                  <a:srgbClr val="251BF7"/>
                </a:solidFill>
              </a:rPr>
              <a:t>经营范围太</a:t>
            </a:r>
            <a:r>
              <a:rPr lang="zh-CN" altLang="en-US" sz="2800" dirty="0" smtClean="0">
                <a:solidFill>
                  <a:srgbClr val="251BF7"/>
                </a:solidFill>
              </a:rPr>
              <a:t>广</a:t>
            </a:r>
            <a:r>
              <a:rPr lang="zh-CN" altLang="en-US" sz="2800" dirty="0" smtClean="0"/>
              <a:t>；</a:t>
            </a:r>
            <a:r>
              <a:rPr lang="zh-CN" altLang="en-US" sz="2800" dirty="0"/>
              <a:t>企业</a:t>
            </a:r>
            <a:r>
              <a:rPr lang="zh-CN" altLang="en-US" sz="2800" dirty="0">
                <a:solidFill>
                  <a:srgbClr val="251BF7"/>
                </a:solidFill>
              </a:rPr>
              <a:t>产权关系不明确，经营者并不承担经营失败的损失</a:t>
            </a:r>
            <a:r>
              <a:rPr lang="zh-CN" altLang="en-US" sz="2800" dirty="0"/>
              <a:t>；企业</a:t>
            </a:r>
            <a:r>
              <a:rPr lang="zh-CN" altLang="en-US" sz="2800" dirty="0">
                <a:solidFill>
                  <a:srgbClr val="251BF7"/>
                </a:solidFill>
              </a:rPr>
              <a:t>缺乏</a:t>
            </a:r>
            <a:r>
              <a:rPr lang="zh-CN" altLang="en-US" sz="2800" dirty="0" smtClean="0">
                <a:solidFill>
                  <a:srgbClr val="251BF7"/>
                </a:solidFill>
              </a:rPr>
              <a:t>长远战略</a:t>
            </a:r>
            <a:r>
              <a:rPr lang="zh-CN" altLang="en-US" sz="2800" dirty="0" smtClean="0"/>
              <a:t>；市场变化</a:t>
            </a:r>
            <a:r>
              <a:rPr lang="zh-CN" altLang="en-US" sz="2800" dirty="0"/>
              <a:t>，</a:t>
            </a:r>
            <a:r>
              <a:rPr lang="zh-CN" altLang="en-US" sz="2800" dirty="0">
                <a:solidFill>
                  <a:srgbClr val="251BF7"/>
                </a:solidFill>
              </a:rPr>
              <a:t>产品滞销或价格下降</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sym typeface="+mn-ea"/>
              </a:rPr>
              <a:t>第四</a:t>
            </a:r>
            <a:r>
              <a:rPr lang="zh-CN" altLang="en-US" sz="4000" b="1" dirty="0" smtClean="0">
                <a:solidFill>
                  <a:srgbClr val="251BF7"/>
                </a:solidFill>
                <a:sym typeface="+mn-ea"/>
              </a:rPr>
              <a:t>章 信用风险</a:t>
            </a:r>
            <a:endParaRPr lang="zh-CN" altLang="en-US" sz="4000" dirty="0"/>
          </a:p>
        </p:txBody>
      </p:sp>
      <p:sp>
        <p:nvSpPr>
          <p:cNvPr id="3" name="内容占位符 2"/>
          <p:cNvSpPr>
            <a:spLocks noGrp="1"/>
          </p:cNvSpPr>
          <p:nvPr>
            <p:ph idx="1"/>
          </p:nvPr>
        </p:nvSpPr>
        <p:spPr>
          <a:xfrm>
            <a:off x="179512" y="1268760"/>
            <a:ext cx="8856984" cy="5256584"/>
          </a:xfrm>
        </p:spPr>
        <p:txBody>
          <a:bodyPr>
            <a:noAutofit/>
          </a:bodyPr>
          <a:lstStyle/>
          <a:p>
            <a:pPr>
              <a:lnSpc>
                <a:spcPct val="150000"/>
              </a:lnSpc>
            </a:pPr>
            <a:r>
              <a:rPr lang="zh-CN" altLang="en-US" sz="2800" dirty="0" smtClean="0">
                <a:latin typeface="+mn-ea"/>
                <a:cs typeface="+mn-ea"/>
              </a:rPr>
              <a:t>信用</a:t>
            </a:r>
            <a:r>
              <a:rPr lang="zh-CN" altLang="en-US" sz="2800" dirty="0">
                <a:latin typeface="+mn-ea"/>
                <a:cs typeface="+mn-ea"/>
              </a:rPr>
              <a:t>风险是最古老也是</a:t>
            </a:r>
            <a:r>
              <a:rPr lang="zh-CN" altLang="en-US" sz="2800" dirty="0">
                <a:solidFill>
                  <a:srgbClr val="251BF7"/>
                </a:solidFill>
                <a:latin typeface="+mn-ea"/>
                <a:cs typeface="+mn-ea"/>
              </a:rPr>
              <a:t>最重要的金融风险之一</a:t>
            </a:r>
            <a:r>
              <a:rPr lang="zh-CN" altLang="en-US" sz="2800" dirty="0">
                <a:latin typeface="+mn-ea"/>
                <a:cs typeface="+mn-ea"/>
              </a:rPr>
              <a:t>，其伴随着信贷活动的发生而产生。随着现代经济和金融市场的快速发展，信用风险成为各类经济主体尤其是金融机构所面临的重大难题。</a:t>
            </a:r>
            <a:endParaRPr lang="zh-CN" altLang="en-US" sz="2800" dirty="0">
              <a:latin typeface="+mn-ea"/>
              <a:cs typeface="+mn-ea"/>
            </a:endParaRPr>
          </a:p>
          <a:p>
            <a:pPr>
              <a:lnSpc>
                <a:spcPct val="150000"/>
              </a:lnSpc>
            </a:pPr>
            <a:endParaRPr lang="en-US" altLang="zh-CN" sz="2800" dirty="0" smtClean="0">
              <a:latin typeface="+mn-ea"/>
              <a:cs typeface="+mn-ea"/>
            </a:endParaRPr>
          </a:p>
          <a:p>
            <a:pPr>
              <a:lnSpc>
                <a:spcPct val="150000"/>
              </a:lnSpc>
            </a:pPr>
            <a:r>
              <a:rPr lang="zh-CN" altLang="en-US" sz="2800" dirty="0">
                <a:solidFill>
                  <a:srgbClr val="251BF7"/>
                </a:solidFill>
                <a:latin typeface="+mn-ea"/>
                <a:cs typeface="+mn-ea"/>
                <a:sym typeface="+mn-ea"/>
              </a:rPr>
              <a:t>案例4-1</a:t>
            </a:r>
            <a:r>
              <a:rPr lang="zh-CN" altLang="en-US" sz="2800" dirty="0">
                <a:latin typeface="+mn-ea"/>
                <a:cs typeface="+mn-ea"/>
                <a:sym typeface="+mn-ea"/>
              </a:rPr>
              <a:t>中A银行所面临的就是典型的信用风险。</a:t>
            </a:r>
            <a:r>
              <a:rPr lang="zh-CN" altLang="en-US" sz="2800" dirty="0">
                <a:solidFill>
                  <a:srgbClr val="251BF7"/>
                </a:solidFill>
                <a:latin typeface="+mn-ea"/>
                <a:cs typeface="+mn-ea"/>
                <a:sym typeface="+mn-ea"/>
              </a:rPr>
              <a:t>大型金融机构爆发的信用风险会引发信贷紧缩</a:t>
            </a:r>
            <a:r>
              <a:rPr lang="zh-CN" altLang="en-US" sz="2800" dirty="0">
                <a:latin typeface="+mn-ea"/>
                <a:cs typeface="+mn-ea"/>
                <a:sym typeface="+mn-ea"/>
              </a:rPr>
              <a:t>，从而</a:t>
            </a:r>
            <a:r>
              <a:rPr lang="zh-CN" altLang="en-US" sz="2800" dirty="0">
                <a:solidFill>
                  <a:srgbClr val="251BF7"/>
                </a:solidFill>
                <a:latin typeface="+mn-ea"/>
                <a:cs typeface="+mn-ea"/>
                <a:sym typeface="+mn-ea"/>
              </a:rPr>
              <a:t>影响实体经济</a:t>
            </a:r>
            <a:r>
              <a:rPr lang="zh-CN" altLang="en-US" sz="2800" dirty="0">
                <a:latin typeface="+mn-ea"/>
                <a:cs typeface="+mn-ea"/>
                <a:sym typeface="+mn-ea"/>
              </a:rPr>
              <a:t>的稳定和发展。</a:t>
            </a:r>
            <a:endParaRPr lang="zh-CN" altLang="en-US" sz="2800" dirty="0">
              <a:latin typeface="+mn-ea"/>
              <a:cs typeface="+mn-ea"/>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09895"/>
          </a:xfrm>
        </p:spPr>
        <p:txBody>
          <a:bodyPr>
            <a:normAutofit fontScale="97500"/>
          </a:bodyPr>
          <a:lstStyle/>
          <a:p>
            <a:pPr marL="0" indent="0" algn="ctr">
              <a:buNone/>
            </a:pPr>
            <a:r>
              <a:rPr lang="zh-CN" altLang="en-US" b="1" dirty="0">
                <a:latin typeface="楷体" panose="02010609060101010101" pitchFamily="49" charset="-122"/>
                <a:ea typeface="楷体" panose="02010609060101010101" pitchFamily="49" charset="-122"/>
              </a:rPr>
              <a:t>第二节 信用风险的成因</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三、导致不确定性的原因</a:t>
            </a:r>
            <a:endParaRPr lang="zh-CN" altLang="en-US" sz="3000" b="1" dirty="0"/>
          </a:p>
          <a:p>
            <a:pPr marL="0" indent="0">
              <a:lnSpc>
                <a:spcPct val="90000"/>
              </a:lnSpc>
              <a:buNone/>
            </a:pPr>
            <a:r>
              <a:rPr lang="zh-CN" altLang="en-US" sz="2800" b="1" dirty="0"/>
              <a:t>（五）宣布破产</a:t>
            </a:r>
            <a:endParaRPr lang="zh-CN" altLang="en-US" sz="2800" b="1" dirty="0"/>
          </a:p>
          <a:p>
            <a:pPr marL="0" indent="0">
              <a:lnSpc>
                <a:spcPct val="120000"/>
              </a:lnSpc>
              <a:buNone/>
            </a:pPr>
            <a:r>
              <a:rPr lang="zh-CN" altLang="en-US" sz="2800" dirty="0"/>
              <a:t> </a:t>
            </a:r>
            <a:r>
              <a:rPr lang="zh-CN" altLang="en-US" sz="2800" dirty="0" smtClean="0"/>
              <a:t>    破产</a:t>
            </a:r>
            <a:r>
              <a:rPr lang="zh-CN" altLang="en-US" sz="2800" dirty="0"/>
              <a:t>，是指债务人的</a:t>
            </a:r>
            <a:r>
              <a:rPr lang="zh-CN" altLang="en-US" sz="2800" dirty="0">
                <a:solidFill>
                  <a:srgbClr val="251BF7"/>
                </a:solidFill>
              </a:rPr>
              <a:t>资产不足以抵偿其债务</a:t>
            </a:r>
            <a:r>
              <a:rPr lang="zh-CN" altLang="en-US" sz="2800" dirty="0"/>
              <a:t>的情况。债务人一旦宣告破产，就不可能正常还债。对于企业类型的债务人而言，企业破产后，其多数债务也将随之消失。</a:t>
            </a:r>
            <a:endParaRPr lang="zh-CN" altLang="en-US" sz="2800" dirty="0"/>
          </a:p>
          <a:p>
            <a:pPr marL="0" indent="0">
              <a:lnSpc>
                <a:spcPct val="120000"/>
              </a:lnSpc>
              <a:buNone/>
            </a:pPr>
            <a:endParaRPr lang="zh-CN" altLang="en-US" sz="2800" dirty="0"/>
          </a:p>
          <a:p>
            <a:pPr marL="0" indent="0">
              <a:lnSpc>
                <a:spcPct val="120000"/>
              </a:lnSpc>
              <a:buNone/>
            </a:pPr>
            <a:r>
              <a:rPr lang="zh-CN" altLang="en-US" sz="2800" dirty="0"/>
              <a:t> </a:t>
            </a:r>
            <a:r>
              <a:rPr lang="zh-CN" altLang="en-US" sz="2800" b="1" dirty="0"/>
              <a:t>企业的破产原因</a:t>
            </a:r>
            <a:r>
              <a:rPr lang="zh-CN" altLang="en-US" sz="2800" dirty="0"/>
              <a:t>众多，</a:t>
            </a:r>
            <a:r>
              <a:rPr lang="zh-CN" altLang="en-US" sz="2800" dirty="0" smtClean="0"/>
              <a:t>有的是</a:t>
            </a:r>
            <a:r>
              <a:rPr lang="zh-CN" altLang="en-US" sz="2800" dirty="0"/>
              <a:t>为了</a:t>
            </a:r>
            <a:r>
              <a:rPr lang="zh-CN" altLang="en-US" sz="2800" dirty="0">
                <a:solidFill>
                  <a:srgbClr val="251BF7"/>
                </a:solidFill>
              </a:rPr>
              <a:t>逃债</a:t>
            </a:r>
            <a:r>
              <a:rPr lang="zh-CN" altLang="en-US" sz="2800" dirty="0"/>
              <a:t>，</a:t>
            </a:r>
            <a:r>
              <a:rPr lang="zh-CN" altLang="en-US" sz="2800" dirty="0" smtClean="0"/>
              <a:t>有的是</a:t>
            </a:r>
            <a:r>
              <a:rPr lang="zh-CN" altLang="en-US" sz="2800" dirty="0"/>
              <a:t>由于</a:t>
            </a:r>
            <a:r>
              <a:rPr lang="zh-CN" altLang="en-US" sz="2800" dirty="0">
                <a:solidFill>
                  <a:srgbClr val="251BF7"/>
                </a:solidFill>
              </a:rPr>
              <a:t>财务风险</a:t>
            </a:r>
            <a:r>
              <a:rPr lang="zh-CN" altLang="en-US" sz="2800" dirty="0"/>
              <a:t>或</a:t>
            </a:r>
            <a:r>
              <a:rPr lang="zh-CN" altLang="en-US" sz="2800" dirty="0">
                <a:solidFill>
                  <a:srgbClr val="251BF7"/>
                </a:solidFill>
              </a:rPr>
              <a:t>经营风险</a:t>
            </a:r>
            <a:r>
              <a:rPr lang="zh-CN" altLang="en-US" sz="2800" dirty="0"/>
              <a:t>，有的可能是由于</a:t>
            </a:r>
            <a:r>
              <a:rPr lang="zh-CN" altLang="en-US" sz="2800" dirty="0">
                <a:solidFill>
                  <a:srgbClr val="251BF7"/>
                </a:solidFill>
              </a:rPr>
              <a:t>宏观经济</a:t>
            </a:r>
            <a:r>
              <a:rPr lang="zh-CN" altLang="en-US" sz="2800" dirty="0" smtClean="0">
                <a:solidFill>
                  <a:srgbClr val="251BF7"/>
                </a:solidFill>
              </a:rPr>
              <a:t>不景气</a:t>
            </a:r>
            <a:r>
              <a:rPr lang="zh-CN" altLang="en-US" sz="2800" dirty="0" smtClean="0"/>
              <a:t>等</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6062345"/>
          </a:xfrm>
        </p:spPr>
        <p:txBody>
          <a:bodyPr>
            <a:normAutofit fontScale="92500"/>
          </a:bodyPr>
          <a:lstStyle/>
          <a:p>
            <a:pPr marL="0" indent="0" algn="ctr">
              <a:buNone/>
            </a:pPr>
            <a:r>
              <a:rPr lang="zh-CN" altLang="en-US" b="1" dirty="0">
                <a:latin typeface="楷体" panose="02010609060101010101" pitchFamily="49" charset="-122"/>
                <a:ea typeface="楷体" panose="02010609060101010101" pitchFamily="49" charset="-122"/>
              </a:rPr>
              <a:t>第三节 信用风险的度量方法</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一、德尔菲法和借款人5C</a:t>
            </a:r>
            <a:r>
              <a:rPr lang="zh-CN" altLang="en-US" sz="3000" b="1" dirty="0" smtClean="0"/>
              <a:t>法</a:t>
            </a:r>
            <a:endParaRPr lang="zh-CN" altLang="en-US" sz="2800" b="1" dirty="0"/>
          </a:p>
          <a:p>
            <a:pPr marL="0" indent="0">
              <a:lnSpc>
                <a:spcPct val="120000"/>
              </a:lnSpc>
              <a:buNone/>
            </a:pPr>
            <a:r>
              <a:rPr lang="zh-CN" altLang="en-US" sz="2800" dirty="0"/>
              <a:t> 德尔菲法，由</a:t>
            </a:r>
            <a:r>
              <a:rPr lang="zh-CN" altLang="en-US" sz="2800" dirty="0">
                <a:solidFill>
                  <a:srgbClr val="251BF7"/>
                </a:solidFill>
              </a:rPr>
              <a:t>赫尔姆</a:t>
            </a:r>
            <a:r>
              <a:rPr lang="zh-CN" altLang="en-US" sz="2800" dirty="0"/>
              <a:t>和</a:t>
            </a:r>
            <a:r>
              <a:rPr lang="zh-CN" altLang="en-US" sz="2800" dirty="0">
                <a:solidFill>
                  <a:srgbClr val="251BF7"/>
                </a:solidFill>
              </a:rPr>
              <a:t>达尔克</a:t>
            </a:r>
            <a:r>
              <a:rPr lang="zh-CN" altLang="en-US" sz="2800" dirty="0"/>
              <a:t>在20世纪40年代首创，后经</a:t>
            </a:r>
            <a:r>
              <a:rPr lang="zh-CN" altLang="en-US" sz="2800" dirty="0">
                <a:solidFill>
                  <a:srgbClr val="251BF7"/>
                </a:solidFill>
              </a:rPr>
              <a:t>戈尔登</a:t>
            </a:r>
            <a:r>
              <a:rPr lang="zh-CN" altLang="en-US" sz="2800" dirty="0"/>
              <a:t>和</a:t>
            </a:r>
            <a:r>
              <a:rPr lang="zh-CN" altLang="en-US" sz="2800" dirty="0">
                <a:solidFill>
                  <a:srgbClr val="251BF7"/>
                </a:solidFill>
              </a:rPr>
              <a:t>兰德公司</a:t>
            </a:r>
            <a:r>
              <a:rPr lang="zh-CN" altLang="en-US" sz="2800" dirty="0"/>
              <a:t>进一步发展形成。德尔菲法又称</a:t>
            </a:r>
            <a:r>
              <a:rPr lang="zh-CN" altLang="en-US" sz="2800" dirty="0">
                <a:solidFill>
                  <a:srgbClr val="251BF7"/>
                </a:solidFill>
              </a:rPr>
              <a:t>专家</a:t>
            </a:r>
            <a:r>
              <a:rPr lang="zh-CN" altLang="en-US" sz="2800" dirty="0" smtClean="0">
                <a:solidFill>
                  <a:srgbClr val="251BF7"/>
                </a:solidFill>
              </a:rPr>
              <a:t>调查法</a:t>
            </a:r>
            <a:r>
              <a:rPr lang="zh-CN" altLang="en-US" sz="2800" dirty="0" smtClean="0"/>
              <a:t>。</a:t>
            </a:r>
            <a:r>
              <a:rPr lang="zh-CN" altLang="en-US" sz="2800" dirty="0"/>
              <a:t>该方法采用</a:t>
            </a:r>
            <a:r>
              <a:rPr lang="zh-CN" altLang="en-US" sz="2800" dirty="0">
                <a:solidFill>
                  <a:srgbClr val="251BF7"/>
                </a:solidFill>
              </a:rPr>
              <a:t>匿名和背对背的通信</a:t>
            </a:r>
            <a:r>
              <a:rPr lang="zh-CN" altLang="en-US" sz="2800" dirty="0"/>
              <a:t>方式，反复、</a:t>
            </a:r>
            <a:r>
              <a:rPr lang="zh-CN" altLang="en-US" sz="2800" dirty="0">
                <a:solidFill>
                  <a:srgbClr val="251BF7"/>
                </a:solidFill>
              </a:rPr>
              <a:t>多次地征询</a:t>
            </a:r>
            <a:r>
              <a:rPr lang="zh-CN" altLang="en-US" sz="2800" dirty="0"/>
              <a:t>各个专家的意见</a:t>
            </a:r>
            <a:r>
              <a:rPr lang="zh-CN" altLang="en-US" sz="2800" dirty="0" smtClean="0"/>
              <a:t>，逐渐取得一致</a:t>
            </a:r>
            <a:r>
              <a:rPr lang="zh-CN" altLang="en-US" sz="2800" dirty="0"/>
              <a:t>的</a:t>
            </a:r>
            <a:r>
              <a:rPr lang="zh-CN" altLang="en-US" sz="2800" dirty="0">
                <a:solidFill>
                  <a:srgbClr val="251BF7"/>
                </a:solidFill>
              </a:rPr>
              <a:t>信用风险预测结果</a:t>
            </a:r>
            <a:r>
              <a:rPr lang="zh-CN" altLang="en-US" sz="2800" dirty="0" smtClean="0"/>
              <a:t>。</a:t>
            </a:r>
            <a:endParaRPr lang="zh-CN" altLang="en-US" sz="2800" dirty="0"/>
          </a:p>
          <a:p>
            <a:pPr marL="0" indent="0">
              <a:lnSpc>
                <a:spcPct val="120000"/>
              </a:lnSpc>
              <a:buNone/>
            </a:pPr>
            <a:r>
              <a:rPr lang="zh-CN" altLang="en-US" sz="2800" dirty="0" smtClean="0"/>
              <a:t>    专家们主要</a:t>
            </a:r>
            <a:r>
              <a:rPr lang="zh-CN" altLang="en-US" sz="2800" dirty="0"/>
              <a:t>围绕借款人5个</a:t>
            </a:r>
            <a:r>
              <a:rPr lang="zh-CN" altLang="en-US" sz="2800" dirty="0" smtClean="0"/>
              <a:t>方面对信用风险进行预测，对贷款发放做出判断：</a:t>
            </a:r>
            <a:r>
              <a:rPr lang="zh-CN" altLang="en-US" sz="2800" u="sng" dirty="0" smtClean="0"/>
              <a:t>借款</a:t>
            </a:r>
            <a:r>
              <a:rPr lang="zh-CN" altLang="en-US" sz="2800" u="sng" dirty="0"/>
              <a:t>人的品质（Character）、资本（Capital）、还款能力（Capacity）、抵押担保（Collateral）、经营环境（Condition or Cycle</a:t>
            </a:r>
            <a:r>
              <a:rPr lang="zh-CN" altLang="en-US" sz="2800" u="sng" dirty="0" smtClean="0"/>
              <a:t>），</a:t>
            </a:r>
            <a:r>
              <a:rPr lang="zh-CN" altLang="en-US" sz="2800" dirty="0" smtClean="0"/>
              <a:t>又称</a:t>
            </a:r>
            <a:r>
              <a:rPr lang="zh-CN" altLang="en-US" sz="2800" dirty="0" smtClean="0">
                <a:solidFill>
                  <a:srgbClr val="251BF7"/>
                </a:solidFill>
              </a:rPr>
              <a:t>5</a:t>
            </a:r>
            <a:r>
              <a:rPr lang="zh-CN" altLang="en-US" sz="2800" dirty="0">
                <a:solidFill>
                  <a:srgbClr val="251BF7"/>
                </a:solidFill>
              </a:rPr>
              <a:t>C法</a:t>
            </a:r>
            <a:r>
              <a:rPr lang="zh-CN" altLang="en-US" sz="2800" dirty="0" smtClean="0"/>
              <a:t>。</a:t>
            </a:r>
            <a:endParaRPr lang="zh-CN" altLang="en-US"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382260"/>
          </a:xfrm>
        </p:spPr>
        <p:txBody>
          <a:bodyPr>
            <a:normAutofit fontScale="95000"/>
          </a:bodyPr>
          <a:lstStyle/>
          <a:p>
            <a:pPr marL="0" indent="0" algn="ctr">
              <a:buNone/>
            </a:pPr>
            <a:r>
              <a:rPr lang="zh-CN" altLang="en-US" b="1" dirty="0">
                <a:latin typeface="楷体" panose="02010609060101010101" pitchFamily="49" charset="-122"/>
                <a:ea typeface="楷体" panose="02010609060101010101" pitchFamily="49" charset="-122"/>
              </a:rPr>
              <a:t>第三节 信用风险的度量方法</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3000" b="1" dirty="0"/>
              <a:t>二、CART结构分析法</a:t>
            </a:r>
            <a:endParaRPr lang="zh-CN" altLang="en-US" sz="3000" b="1" dirty="0"/>
          </a:p>
          <a:p>
            <a:pPr marL="0" indent="0">
              <a:lnSpc>
                <a:spcPct val="90000"/>
              </a:lnSpc>
              <a:buNone/>
            </a:pPr>
            <a:endParaRPr lang="zh-CN" altLang="en-US" sz="2800" b="1" dirty="0"/>
          </a:p>
          <a:p>
            <a:pPr marL="0" indent="0">
              <a:lnSpc>
                <a:spcPct val="120000"/>
              </a:lnSpc>
              <a:buNone/>
            </a:pPr>
            <a:r>
              <a:rPr lang="zh-CN" altLang="en-US" sz="2800" dirty="0"/>
              <a:t> </a:t>
            </a:r>
            <a:r>
              <a:rPr lang="zh-CN" altLang="en-US" sz="2800" dirty="0" smtClean="0"/>
              <a:t>    CART</a:t>
            </a:r>
            <a:r>
              <a:rPr lang="zh-CN" altLang="en-US" sz="2800" dirty="0"/>
              <a:t>结构分析法由</a:t>
            </a:r>
            <a:r>
              <a:rPr lang="zh-CN" altLang="en-US" sz="2800" dirty="0">
                <a:solidFill>
                  <a:srgbClr val="251BF7"/>
                </a:solidFill>
              </a:rPr>
              <a:t>布雷曼</a:t>
            </a:r>
            <a:r>
              <a:rPr lang="zh-CN" altLang="en-US" sz="2800" dirty="0"/>
              <a:t>等在1984年首次提出，又称</a:t>
            </a:r>
            <a:r>
              <a:rPr lang="zh-CN" altLang="en-US" sz="2800" dirty="0">
                <a:solidFill>
                  <a:srgbClr val="251BF7"/>
                </a:solidFill>
              </a:rPr>
              <a:t>分类和回归树分析法</a:t>
            </a:r>
            <a:r>
              <a:rPr lang="zh-CN" altLang="en-US" sz="2800" dirty="0"/>
              <a:t>（Classification and Regression Trees，CART）。该方法以某几项</a:t>
            </a:r>
            <a:r>
              <a:rPr lang="zh-CN" altLang="en-US" sz="2800" dirty="0">
                <a:solidFill>
                  <a:srgbClr val="251BF7"/>
                </a:solidFill>
              </a:rPr>
              <a:t>财务比率作为分类标准</a:t>
            </a:r>
            <a:r>
              <a:rPr lang="zh-CN" altLang="en-US" sz="2800" dirty="0"/>
              <a:t>，运用</a:t>
            </a:r>
            <a:r>
              <a:rPr lang="zh-CN" altLang="en-US" sz="2800" dirty="0">
                <a:solidFill>
                  <a:srgbClr val="251BF7"/>
                </a:solidFill>
              </a:rPr>
              <a:t>二元分类</a:t>
            </a:r>
            <a:r>
              <a:rPr lang="zh-CN" altLang="en-US" sz="2800" dirty="0" smtClean="0">
                <a:solidFill>
                  <a:srgbClr val="251BF7"/>
                </a:solidFill>
              </a:rPr>
              <a:t>树 </a:t>
            </a:r>
            <a:r>
              <a:rPr lang="zh-CN" altLang="en-US" sz="2800" dirty="0" smtClean="0"/>
              <a:t>来</a:t>
            </a:r>
            <a:r>
              <a:rPr lang="zh-CN" altLang="en-US" sz="2800" dirty="0">
                <a:solidFill>
                  <a:srgbClr val="251BF7"/>
                </a:solidFill>
              </a:rPr>
              <a:t>分析借款人的品质</a:t>
            </a:r>
            <a:r>
              <a:rPr lang="zh-CN" altLang="en-US" sz="2800" dirty="0" smtClean="0"/>
              <a:t>。</a:t>
            </a:r>
            <a:endParaRPr lang="zh-CN" altLang="en-US" sz="2800" dirty="0"/>
          </a:p>
          <a:p>
            <a:pPr marL="0" indent="0">
              <a:lnSpc>
                <a:spcPct val="120000"/>
              </a:lnSpc>
              <a:buNone/>
            </a:pPr>
            <a:r>
              <a:rPr lang="zh-CN" altLang="en-US" sz="2800" dirty="0" smtClean="0">
                <a:sym typeface="+mn-ea"/>
              </a:rPr>
              <a:t>    CART</a:t>
            </a:r>
            <a:r>
              <a:rPr lang="zh-CN" altLang="en-US" sz="2800" dirty="0">
                <a:sym typeface="+mn-ea"/>
              </a:rPr>
              <a:t>结构分析法根据</a:t>
            </a:r>
            <a:r>
              <a:rPr lang="zh-CN" altLang="en-US" sz="2800" dirty="0">
                <a:solidFill>
                  <a:srgbClr val="251BF7"/>
                </a:solidFill>
                <a:sym typeface="+mn-ea"/>
              </a:rPr>
              <a:t>预测借款人的经营状况和破产可能性</a:t>
            </a:r>
            <a:r>
              <a:rPr lang="zh-CN" altLang="en-US" sz="2800" dirty="0">
                <a:sym typeface="+mn-ea"/>
              </a:rPr>
              <a:t>，从而推测借款人发生信用风险的可能性</a:t>
            </a:r>
            <a:r>
              <a:rPr lang="zh-CN" altLang="en-US" sz="2800" dirty="0" smtClean="0">
                <a:sym typeface="+mn-ea"/>
              </a:rPr>
              <a:t>。</a:t>
            </a:r>
            <a:endParaRPr lang="zh-CN" altLang="en-US" sz="2800" dirty="0"/>
          </a:p>
          <a:p>
            <a:pPr marL="0" indent="0">
              <a:lnSpc>
                <a:spcPct val="120000"/>
              </a:lnSpc>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win\Desktop\71a7928f755f370e642387127a6ac7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6200000">
            <a:off x="2108262" y="-783468"/>
            <a:ext cx="5143500" cy="8424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17515"/>
          </a:xfrm>
        </p:spPr>
        <p:txBody>
          <a:bodyPr>
            <a:normAutofit fontScale="92500"/>
          </a:bodyPr>
          <a:lstStyle/>
          <a:p>
            <a:pPr marL="0" indent="0" algn="ctr">
              <a:buNone/>
            </a:pPr>
            <a:r>
              <a:rPr lang="zh-CN" altLang="en-US" sz="3900" b="1" dirty="0">
                <a:latin typeface="楷体" panose="02010609060101010101" pitchFamily="49" charset="-122"/>
                <a:ea typeface="楷体" panose="02010609060101010101" pitchFamily="49" charset="-122"/>
              </a:rPr>
              <a:t>第三节 信用风险的度量方法</a:t>
            </a:r>
            <a:endParaRPr lang="en-US" altLang="zh-CN" sz="3900" b="1" dirty="0" smtClean="0"/>
          </a:p>
          <a:p>
            <a:pPr marL="0" indent="0">
              <a:lnSpc>
                <a:spcPct val="90000"/>
              </a:lnSpc>
              <a:buNone/>
            </a:pPr>
            <a:endParaRPr lang="en-US" altLang="zh-CN" sz="3500" b="1" dirty="0" smtClean="0"/>
          </a:p>
          <a:p>
            <a:pPr marL="0" indent="0">
              <a:lnSpc>
                <a:spcPct val="90000"/>
              </a:lnSpc>
              <a:buNone/>
            </a:pPr>
            <a:r>
              <a:rPr lang="zh-CN" altLang="en-US" sz="3500" b="1" dirty="0" smtClean="0"/>
              <a:t>三</a:t>
            </a:r>
            <a:r>
              <a:rPr lang="zh-CN" altLang="en-US" sz="3500" b="1" dirty="0"/>
              <a:t>、信用评级</a:t>
            </a:r>
            <a:r>
              <a:rPr lang="zh-CN" altLang="en-US" sz="3500" b="1" dirty="0" smtClean="0"/>
              <a:t>法</a:t>
            </a:r>
            <a:endParaRPr lang="zh-CN" altLang="en-US" sz="3500" dirty="0"/>
          </a:p>
          <a:p>
            <a:pPr marL="0" indent="0">
              <a:lnSpc>
                <a:spcPct val="90000"/>
              </a:lnSpc>
              <a:buNone/>
            </a:pPr>
            <a:r>
              <a:rPr lang="zh-CN" altLang="en-US" sz="2800" dirty="0"/>
              <a:t>  </a:t>
            </a:r>
            <a:r>
              <a:rPr lang="zh-CN" altLang="en-US" sz="2800" dirty="0" smtClean="0"/>
              <a:t>    在</a:t>
            </a:r>
            <a:r>
              <a:rPr lang="zh-CN" altLang="en-US" sz="2800" dirty="0"/>
              <a:t>众多信用评级法中，最具代表性的要数</a:t>
            </a:r>
            <a:r>
              <a:rPr lang="zh-CN" altLang="en-US" sz="2800" dirty="0">
                <a:solidFill>
                  <a:srgbClr val="251BF7"/>
                </a:solidFill>
              </a:rPr>
              <a:t>骆驼信用评级法</a:t>
            </a:r>
            <a:r>
              <a:rPr lang="zh-CN" altLang="en-US" sz="2800" dirty="0"/>
              <a:t>（</a:t>
            </a:r>
            <a:r>
              <a:rPr lang="zh-CN" altLang="en-US" sz="2800" dirty="0" smtClean="0">
                <a:solidFill>
                  <a:srgbClr val="251BF7"/>
                </a:solidFill>
              </a:rPr>
              <a:t>CAMEL</a:t>
            </a:r>
            <a:r>
              <a:rPr lang="zh-CN" altLang="en-US" sz="2800" dirty="0" smtClean="0"/>
              <a:t>）</a:t>
            </a:r>
            <a:r>
              <a:rPr lang="zh-CN" altLang="en-US" sz="2800" dirty="0"/>
              <a:t>。该方法根据资本充足率（Capital Adequacy）、资产质量（Asset Quality）、管理能力（Management）、盈利性（Earnings）、流动性（Liquidity）5项指标评价</a:t>
            </a:r>
            <a:r>
              <a:rPr lang="zh-CN" altLang="en-US" sz="2800" dirty="0" smtClean="0"/>
              <a:t>商业银行的资</a:t>
            </a:r>
            <a:r>
              <a:rPr lang="zh-CN" altLang="en-US" sz="2800" dirty="0"/>
              <a:t>信状况。为了强调风险管理的重要性，1997年1月，美国联邦金融机构检查</a:t>
            </a:r>
            <a:r>
              <a:rPr lang="zh-CN" altLang="en-US" sz="2800" dirty="0" smtClean="0"/>
              <a:t>委员会又增加</a:t>
            </a:r>
            <a:r>
              <a:rPr lang="zh-CN" altLang="en-US" sz="2800" dirty="0"/>
              <a:t>了市场风险敏感度（Sensitivity to Market Risk</a:t>
            </a:r>
            <a:r>
              <a:rPr lang="zh-CN" altLang="en-US" sz="2800" dirty="0" smtClean="0"/>
              <a:t>）指标</a:t>
            </a:r>
            <a:r>
              <a:rPr lang="zh-CN" altLang="en-US" sz="2800" dirty="0"/>
              <a:t>，形成了新</a:t>
            </a:r>
            <a:r>
              <a:rPr lang="zh-CN" altLang="en-US" sz="2800" dirty="0" smtClean="0"/>
              <a:t>的</a:t>
            </a:r>
            <a:r>
              <a:rPr lang="zh-CN" altLang="en-US" sz="2800" dirty="0" smtClean="0">
                <a:solidFill>
                  <a:srgbClr val="251BF7"/>
                </a:solidFill>
              </a:rPr>
              <a:t>CAMELS</a:t>
            </a:r>
            <a:r>
              <a:rPr lang="zh-CN" altLang="en-US" sz="2800" dirty="0" smtClean="0"/>
              <a:t>。</a:t>
            </a:r>
            <a:endParaRPr lang="zh-CN" altLang="en-US" sz="2800" dirty="0"/>
          </a:p>
          <a:p>
            <a:pPr marL="0" indent="0">
              <a:lnSpc>
                <a:spcPct val="120000"/>
              </a:lnSpc>
              <a:buNone/>
            </a:pPr>
            <a:r>
              <a:rPr lang="zh-CN" altLang="en-US" sz="2800" dirty="0"/>
              <a:t>  </a:t>
            </a:r>
            <a:r>
              <a:rPr lang="zh-CN" altLang="en-US" sz="2800" dirty="0" smtClean="0"/>
              <a:t>    骆驼</a:t>
            </a:r>
            <a:r>
              <a:rPr lang="zh-CN" altLang="en-US" sz="2800" dirty="0"/>
              <a:t>信用评级法的</a:t>
            </a:r>
            <a:r>
              <a:rPr lang="zh-CN" altLang="en-US" sz="2800" dirty="0">
                <a:solidFill>
                  <a:srgbClr val="251BF7"/>
                </a:solidFill>
              </a:rPr>
              <a:t>明显缺点</a:t>
            </a:r>
            <a:r>
              <a:rPr lang="zh-CN" altLang="en-US" sz="2800" dirty="0"/>
              <a:t>在于各项指标只</a:t>
            </a:r>
            <a:r>
              <a:rPr lang="zh-CN" altLang="en-US" sz="2800" dirty="0">
                <a:solidFill>
                  <a:srgbClr val="251BF7"/>
                </a:solidFill>
              </a:rPr>
              <a:t>适合做事后</a:t>
            </a:r>
            <a:r>
              <a:rPr lang="zh-CN" altLang="en-US" sz="2800" dirty="0"/>
              <a:t>分析，</a:t>
            </a:r>
            <a:r>
              <a:rPr lang="zh-CN" altLang="en-US" sz="2800" dirty="0">
                <a:solidFill>
                  <a:srgbClr val="251BF7"/>
                </a:solidFill>
              </a:rPr>
              <a:t>无法进行未来趋势的</a:t>
            </a:r>
            <a:r>
              <a:rPr lang="zh-CN" altLang="en-US" sz="2800" dirty="0" smtClean="0">
                <a:solidFill>
                  <a:srgbClr val="251BF7"/>
                </a:solidFill>
              </a:rPr>
              <a:t>预测</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4"/>
            <a:ext cx="8785225" cy="5517516"/>
          </a:xfrm>
        </p:spPr>
        <p:txBody>
          <a:bodyPr>
            <a:normAutofit fontScale="97500"/>
          </a:bodyPr>
          <a:lstStyle/>
          <a:p>
            <a:pPr marL="0" indent="0" algn="ctr">
              <a:buNone/>
            </a:pPr>
            <a:r>
              <a:rPr lang="zh-CN" altLang="en-US" sz="3600" b="1" dirty="0">
                <a:latin typeface="楷体" panose="02010609060101010101" pitchFamily="49" charset="-122"/>
                <a:ea typeface="楷体" panose="02010609060101010101" pitchFamily="49" charset="-122"/>
              </a:rPr>
              <a:t>第三节 信用风险的度量方法</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b="1" dirty="0"/>
              <a:t>四、信用风险度测量模型法</a:t>
            </a:r>
            <a:endParaRPr lang="zh-CN" altLang="en-US" sz="4000" b="1" dirty="0"/>
          </a:p>
          <a:p>
            <a:pPr marL="0" indent="0">
              <a:lnSpc>
                <a:spcPct val="90000"/>
              </a:lnSpc>
              <a:buNone/>
            </a:pPr>
            <a:endParaRPr lang="zh-CN" altLang="en-US" sz="2800" dirty="0"/>
          </a:p>
          <a:p>
            <a:pPr marL="0" indent="0">
              <a:lnSpc>
                <a:spcPct val="150000"/>
              </a:lnSpc>
              <a:buNone/>
            </a:pPr>
            <a:r>
              <a:rPr lang="zh-CN" altLang="en-US" sz="2800" dirty="0"/>
              <a:t>  </a:t>
            </a:r>
            <a:r>
              <a:rPr lang="zh-CN" altLang="en-US" sz="2800" dirty="0" smtClean="0"/>
              <a:t>   信用</a:t>
            </a:r>
            <a:r>
              <a:rPr lang="zh-CN" altLang="en-US" sz="2800" dirty="0"/>
              <a:t>风险度测量模型法主要通过</a:t>
            </a:r>
            <a:r>
              <a:rPr lang="zh-CN" altLang="en-US" sz="2800" dirty="0" smtClean="0">
                <a:solidFill>
                  <a:srgbClr val="251BF7"/>
                </a:solidFill>
              </a:rPr>
              <a:t>数理统计方法，</a:t>
            </a:r>
            <a:r>
              <a:rPr lang="zh-CN" altLang="en-US" sz="2800" dirty="0" smtClean="0"/>
              <a:t>建立</a:t>
            </a:r>
            <a:r>
              <a:rPr lang="zh-CN" altLang="en-US" sz="2800" dirty="0">
                <a:solidFill>
                  <a:srgbClr val="251BF7"/>
                </a:solidFill>
              </a:rPr>
              <a:t>回归模型</a:t>
            </a:r>
            <a:r>
              <a:rPr lang="zh-CN" altLang="en-US" sz="2800" dirty="0"/>
              <a:t>，对研究对象的</a:t>
            </a:r>
            <a:r>
              <a:rPr lang="zh-CN" altLang="en-US" sz="2800" dirty="0">
                <a:solidFill>
                  <a:srgbClr val="251BF7"/>
                </a:solidFill>
              </a:rPr>
              <a:t>信用风险进行量化评价</a:t>
            </a:r>
            <a:r>
              <a:rPr lang="zh-CN" altLang="en-US" sz="2800" dirty="0" smtClean="0"/>
              <a:t>。</a:t>
            </a:r>
            <a:endParaRPr lang="zh-CN" altLang="en-US" sz="2800" dirty="0"/>
          </a:p>
          <a:p>
            <a:pPr marL="0" indent="0">
              <a:lnSpc>
                <a:spcPct val="150000"/>
              </a:lnSpc>
              <a:buNone/>
            </a:pPr>
            <a:r>
              <a:rPr lang="zh-CN" altLang="en-US" sz="2800" dirty="0"/>
              <a:t>  </a:t>
            </a:r>
            <a:r>
              <a:rPr lang="zh-CN" altLang="en-US" sz="2800" dirty="0" smtClean="0"/>
              <a:t>   一般，</a:t>
            </a:r>
            <a:r>
              <a:rPr lang="zh-CN" altLang="en-US" sz="2800" dirty="0"/>
              <a:t>信用风险度测量模型分为</a:t>
            </a:r>
            <a:r>
              <a:rPr lang="zh-CN" altLang="en-US" sz="2800" b="1" dirty="0"/>
              <a:t>传统</a:t>
            </a:r>
            <a:r>
              <a:rPr lang="zh-CN" altLang="en-US" sz="2800" dirty="0"/>
              <a:t>和</a:t>
            </a:r>
            <a:r>
              <a:rPr lang="zh-CN" altLang="en-US" sz="2800" b="1" dirty="0"/>
              <a:t>现代</a:t>
            </a:r>
            <a:r>
              <a:rPr lang="zh-CN" altLang="en-US" sz="2800" dirty="0"/>
              <a:t>两大</a:t>
            </a:r>
            <a:r>
              <a:rPr lang="zh-CN" altLang="en-US" sz="2800" dirty="0" smtClean="0"/>
              <a:t>类：前者</a:t>
            </a:r>
            <a:r>
              <a:rPr lang="zh-CN" altLang="en-US" sz="2800" dirty="0"/>
              <a:t>常见的有</a:t>
            </a:r>
            <a:r>
              <a:rPr lang="zh-CN" altLang="en-US" sz="2800" dirty="0">
                <a:solidFill>
                  <a:srgbClr val="251BF7"/>
                </a:solidFill>
              </a:rPr>
              <a:t>Z值评分模型</a:t>
            </a:r>
            <a:r>
              <a:rPr lang="zh-CN" altLang="en-US" sz="2800" dirty="0"/>
              <a:t>和</a:t>
            </a:r>
            <a:r>
              <a:rPr lang="zh-CN" altLang="en-US" sz="2800" dirty="0">
                <a:solidFill>
                  <a:srgbClr val="251BF7"/>
                </a:solidFill>
              </a:rPr>
              <a:t>Zeta评分</a:t>
            </a:r>
            <a:r>
              <a:rPr lang="zh-CN" altLang="en-US" sz="2800" dirty="0" smtClean="0">
                <a:solidFill>
                  <a:srgbClr val="251BF7"/>
                </a:solidFill>
              </a:rPr>
              <a:t>模型</a:t>
            </a:r>
            <a:r>
              <a:rPr lang="zh-CN" altLang="en-US" sz="2800" dirty="0" smtClean="0"/>
              <a:t>；后者</a:t>
            </a:r>
            <a:r>
              <a:rPr lang="zh-CN" altLang="en-US" sz="2800" dirty="0"/>
              <a:t>常见的有</a:t>
            </a:r>
            <a:r>
              <a:rPr lang="zh-CN" altLang="en-US" sz="2800" dirty="0">
                <a:solidFill>
                  <a:srgbClr val="251BF7"/>
                </a:solidFill>
              </a:rPr>
              <a:t>KMV模型</a:t>
            </a:r>
            <a:r>
              <a:rPr lang="zh-CN" altLang="en-US" sz="2800" dirty="0"/>
              <a:t>和</a:t>
            </a:r>
            <a:r>
              <a:rPr lang="zh-CN" altLang="en-US" sz="2800" dirty="0">
                <a:solidFill>
                  <a:srgbClr val="251BF7"/>
                </a:solidFill>
              </a:rPr>
              <a:t>Creditmetrics模型</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60695"/>
          </a:xfrm>
        </p:spPr>
        <p:txBody>
          <a:bodyPr>
            <a:normAutofit fontScale="90000" lnSpcReduction="10000"/>
          </a:bodyPr>
          <a:lstStyle/>
          <a:p>
            <a:pPr marL="0" indent="0" algn="ctr">
              <a:buNone/>
            </a:pPr>
            <a:r>
              <a:rPr lang="zh-CN" altLang="en-US" sz="4800" b="1" dirty="0">
                <a:latin typeface="楷体" panose="02010609060101010101" pitchFamily="49" charset="-122"/>
                <a:ea typeface="楷体" panose="02010609060101010101" pitchFamily="49" charset="-122"/>
              </a:rPr>
              <a:t>第三节 信用风险的度量方法</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4000" b="1" dirty="0"/>
              <a:t>四、信用风险度测量模型法</a:t>
            </a:r>
            <a:endParaRPr lang="zh-CN" altLang="en-US" sz="4000" b="1" dirty="0"/>
          </a:p>
          <a:p>
            <a:pPr marL="0" indent="0">
              <a:lnSpc>
                <a:spcPct val="90000"/>
              </a:lnSpc>
              <a:buNone/>
            </a:pPr>
            <a:r>
              <a:rPr lang="zh-CN" altLang="en-US" sz="4000" b="1" dirty="0"/>
              <a:t>（一）Z值评分模型</a:t>
            </a:r>
            <a:endParaRPr lang="zh-CN" altLang="en-US" sz="2800" dirty="0"/>
          </a:p>
          <a:p>
            <a:pPr marL="0" indent="0">
              <a:lnSpc>
                <a:spcPct val="90000"/>
              </a:lnSpc>
              <a:buNone/>
            </a:pPr>
            <a:r>
              <a:rPr lang="zh-CN" altLang="en-US" sz="2800" dirty="0"/>
              <a:t>Z值评分模型1968年由美国纽约大学教授</a:t>
            </a:r>
            <a:r>
              <a:rPr lang="zh-CN" altLang="en-US" sz="2800" dirty="0">
                <a:solidFill>
                  <a:srgbClr val="251BF7"/>
                </a:solidFill>
              </a:rPr>
              <a:t>阿尔特曼</a:t>
            </a:r>
            <a:r>
              <a:rPr lang="zh-CN" altLang="en-US" sz="2800" dirty="0"/>
              <a:t>设计出来，他通过分析美国破产企业和非破产企业的</a:t>
            </a:r>
            <a:r>
              <a:rPr lang="zh-CN" altLang="en-US" sz="2800" dirty="0">
                <a:solidFill>
                  <a:srgbClr val="251BF7"/>
                </a:solidFill>
              </a:rPr>
              <a:t>22个财务指标</a:t>
            </a:r>
            <a:r>
              <a:rPr lang="zh-CN" altLang="en-US" sz="2800" dirty="0"/>
              <a:t>，筛选出最能够反映借款人财务状况、对贷款质量影响最大、最具预测或分析价值的</a:t>
            </a:r>
            <a:r>
              <a:rPr lang="zh-CN" altLang="en-US" sz="2800" dirty="0">
                <a:solidFill>
                  <a:srgbClr val="251BF7"/>
                </a:solidFill>
              </a:rPr>
              <a:t>5个关键财务比率</a:t>
            </a:r>
            <a:r>
              <a:rPr lang="zh-CN" altLang="en-US" sz="2800" dirty="0"/>
              <a:t>，然后构建出能够最大程度地区分</a:t>
            </a:r>
            <a:r>
              <a:rPr lang="zh-CN" altLang="en-US" sz="2800" dirty="0">
                <a:solidFill>
                  <a:srgbClr val="251BF7"/>
                </a:solidFill>
              </a:rPr>
              <a:t>贷款风险度</a:t>
            </a:r>
            <a:r>
              <a:rPr lang="zh-CN" altLang="en-US" sz="2800" dirty="0"/>
              <a:t>的数学评分模型，用以评估借款人的信用风险。</a:t>
            </a:r>
            <a:endParaRPr lang="zh-CN" altLang="en-US" sz="2800" dirty="0"/>
          </a:p>
          <a:p>
            <a:pPr marL="0" indent="0">
              <a:lnSpc>
                <a:spcPct val="90000"/>
              </a:lnSpc>
              <a:buNone/>
            </a:pPr>
            <a:endParaRPr lang="zh-CN" altLang="en-US" sz="2800" dirty="0"/>
          </a:p>
          <a:p>
            <a:pPr marL="0" indent="0">
              <a:lnSpc>
                <a:spcPct val="90000"/>
              </a:lnSpc>
              <a:buNone/>
            </a:pPr>
            <a:r>
              <a:rPr lang="zh-CN" altLang="en-US" sz="2800" dirty="0"/>
              <a:t>原始的Z值评分模型如下式：</a:t>
            </a:r>
            <a:endParaRPr lang="zh-CN" altLang="en-US" sz="2800" dirty="0"/>
          </a:p>
          <a:p>
            <a:pPr marL="0" indent="0">
              <a:lnSpc>
                <a:spcPct val="90000"/>
              </a:lnSpc>
              <a:buNone/>
            </a:pPr>
            <a:r>
              <a:rPr lang="zh-CN" altLang="en-US" sz="2800" dirty="0"/>
              <a:t>Z=0.012(X1)+0.014(X2)+0.033(X3)+0.006(X4)+0.999(X5)      </a:t>
            </a:r>
            <a:endParaRPr lang="zh-CN" altLang="en-US" sz="2800" dirty="0"/>
          </a:p>
          <a:p>
            <a:pPr marL="0" indent="0">
              <a:lnSpc>
                <a:spcPct val="90000"/>
              </a:lnSpc>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568952" cy="5760640"/>
          </a:xfrm>
        </p:spPr>
        <p:txBody>
          <a:bodyPr>
            <a:normAutofit fontScale="92500" lnSpcReduction="20000"/>
          </a:bodyPr>
          <a:lstStyle/>
          <a:p>
            <a:pPr marL="0" indent="0">
              <a:lnSpc>
                <a:spcPct val="150000"/>
              </a:lnSpc>
              <a:buNone/>
            </a:pPr>
            <a:r>
              <a:rPr lang="zh-CN" altLang="en-US" sz="2800" dirty="0"/>
              <a:t>模型中，X1为营运资本/总</a:t>
            </a:r>
            <a:r>
              <a:rPr lang="zh-CN" altLang="en-US" sz="2800" dirty="0" smtClean="0"/>
              <a:t>资产；</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X</a:t>
            </a:r>
            <a:r>
              <a:rPr lang="zh-CN" altLang="en-US" sz="2800" dirty="0"/>
              <a:t>2为留存收益/总</a:t>
            </a:r>
            <a:r>
              <a:rPr lang="zh-CN" altLang="en-US" sz="2800" dirty="0" smtClean="0"/>
              <a:t>资产；</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X</a:t>
            </a:r>
            <a:r>
              <a:rPr lang="zh-CN" altLang="en-US" sz="2800" dirty="0"/>
              <a:t>3为息税前收益/总</a:t>
            </a:r>
            <a:r>
              <a:rPr lang="zh-CN" altLang="en-US" sz="2800" dirty="0" smtClean="0"/>
              <a:t>资产；</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X</a:t>
            </a:r>
            <a:r>
              <a:rPr lang="zh-CN" altLang="en-US" sz="2800" dirty="0"/>
              <a:t>4为股权市值/总负债账面</a:t>
            </a:r>
            <a:r>
              <a:rPr lang="zh-CN" altLang="en-US" sz="2800" dirty="0" smtClean="0"/>
              <a:t>值；</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X</a:t>
            </a:r>
            <a:r>
              <a:rPr lang="zh-CN" altLang="en-US" sz="2800" dirty="0"/>
              <a:t>5为销售收入/总资产</a:t>
            </a:r>
            <a:r>
              <a:rPr lang="zh-CN" altLang="en-US" sz="2800" dirty="0" smtClean="0"/>
              <a:t>。</a:t>
            </a:r>
            <a:endParaRPr lang="en-US" altLang="zh-CN" sz="2800" dirty="0" smtClean="0"/>
          </a:p>
          <a:p>
            <a:pPr marL="0" indent="0">
              <a:lnSpc>
                <a:spcPct val="150000"/>
              </a:lnSpc>
              <a:buNone/>
            </a:pPr>
            <a:r>
              <a:rPr lang="en-US" altLang="zh-CN" sz="2800" dirty="0">
                <a:solidFill>
                  <a:srgbClr val="251BF7"/>
                </a:solidFill>
              </a:rPr>
              <a:t> </a:t>
            </a:r>
            <a:r>
              <a:rPr lang="en-US" altLang="zh-CN" sz="2800" dirty="0" smtClean="0">
                <a:solidFill>
                  <a:srgbClr val="251BF7"/>
                </a:solidFill>
              </a:rPr>
              <a:t>   </a:t>
            </a:r>
            <a:r>
              <a:rPr lang="zh-CN" altLang="en-US" sz="2800" dirty="0" smtClean="0">
                <a:solidFill>
                  <a:srgbClr val="251BF7"/>
                </a:solidFill>
              </a:rPr>
              <a:t>阿尔特曼</a:t>
            </a:r>
            <a:r>
              <a:rPr lang="zh-CN" altLang="en-US" sz="2800" dirty="0"/>
              <a:t>通过加权计算和</a:t>
            </a:r>
            <a:r>
              <a:rPr lang="zh-CN" altLang="en-US" sz="2800" dirty="0" smtClean="0"/>
              <a:t>统计分析得出：借款</a:t>
            </a:r>
            <a:r>
              <a:rPr lang="zh-CN" altLang="en-US" sz="2800" dirty="0"/>
              <a:t>人发生违约的可能性与Z值成反比</a:t>
            </a:r>
            <a:r>
              <a:rPr lang="zh-CN" altLang="en-US" sz="2800" dirty="0" smtClean="0"/>
              <a:t>关系</a:t>
            </a:r>
            <a:r>
              <a:rPr lang="zh-CN" altLang="en-US" sz="2800" dirty="0"/>
              <a:t>；</a:t>
            </a:r>
            <a:r>
              <a:rPr lang="zh-CN" altLang="en-US" sz="2800" u="sng" dirty="0" smtClean="0"/>
              <a:t>如果</a:t>
            </a:r>
            <a:r>
              <a:rPr lang="zh-CN" altLang="en-US" sz="2800" u="sng" dirty="0">
                <a:solidFill>
                  <a:srgbClr val="251BF7"/>
                </a:solidFill>
              </a:rPr>
              <a:t>Z&lt;1.81</a:t>
            </a:r>
            <a:r>
              <a:rPr lang="zh-CN" altLang="en-US" sz="2800" u="sng" dirty="0"/>
              <a:t>,借款人被归到</a:t>
            </a:r>
            <a:r>
              <a:rPr lang="zh-CN" altLang="en-US" sz="2800" b="1" u="sng" dirty="0"/>
              <a:t>违约区</a:t>
            </a:r>
            <a:r>
              <a:rPr lang="zh-CN" altLang="en-US" sz="2800" dirty="0"/>
              <a:t>；</a:t>
            </a:r>
            <a:r>
              <a:rPr lang="zh-CN" altLang="en-US" sz="2800" u="sng" dirty="0"/>
              <a:t>如果</a:t>
            </a:r>
            <a:r>
              <a:rPr lang="zh-CN" altLang="en-US" sz="2800" u="sng" dirty="0">
                <a:solidFill>
                  <a:srgbClr val="251BF7"/>
                </a:solidFill>
              </a:rPr>
              <a:t>Z&gt;2.99</a:t>
            </a:r>
            <a:r>
              <a:rPr lang="zh-CN" altLang="en-US" sz="2800" u="sng" dirty="0"/>
              <a:t>，借款人被归到</a:t>
            </a:r>
            <a:r>
              <a:rPr lang="zh-CN" altLang="en-US" sz="2800" b="1" u="sng" dirty="0"/>
              <a:t>安全区</a:t>
            </a:r>
            <a:r>
              <a:rPr lang="zh-CN" altLang="en-US" sz="2800" dirty="0"/>
              <a:t>；</a:t>
            </a:r>
            <a:r>
              <a:rPr lang="zh-CN" altLang="en-US" sz="2800" u="sng" dirty="0"/>
              <a:t>如果</a:t>
            </a:r>
            <a:r>
              <a:rPr lang="zh-CN" altLang="en-US" sz="2800" u="sng" dirty="0">
                <a:solidFill>
                  <a:srgbClr val="251BF7"/>
                </a:solidFill>
              </a:rPr>
              <a:t>1.81&lt; Z&lt;2.99</a:t>
            </a:r>
            <a:r>
              <a:rPr lang="zh-CN" altLang="en-US" sz="2800" u="sng" dirty="0"/>
              <a:t>，借款人则被归到</a:t>
            </a:r>
            <a:r>
              <a:rPr lang="zh-CN" altLang="en-US" sz="2800" b="1" u="sng" dirty="0"/>
              <a:t>灰色区</a:t>
            </a:r>
            <a:r>
              <a:rPr lang="zh-CN" altLang="en-US" sz="2800" dirty="0"/>
              <a:t>，存在较大判断失误的可能性</a:t>
            </a:r>
            <a:r>
              <a:rPr lang="zh-CN" altLang="en-US" sz="2800" dirty="0" smtClean="0"/>
              <a:t>。</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560695"/>
          </a:xfrm>
        </p:spPr>
        <p:txBody>
          <a:bodyPr>
            <a:normAutofit fontScale="97500"/>
          </a:bodyPr>
          <a:lstStyle/>
          <a:p>
            <a:pPr marL="0" indent="0" algn="ctr">
              <a:buNone/>
            </a:pPr>
            <a:r>
              <a:rPr lang="zh-CN" altLang="en-US" sz="4800" b="1" dirty="0">
                <a:latin typeface="楷体" panose="02010609060101010101" pitchFamily="49" charset="-122"/>
                <a:ea typeface="楷体" panose="02010609060101010101" pitchFamily="49" charset="-122"/>
              </a:rPr>
              <a:t>第三节 信用风险的度量方法</a:t>
            </a:r>
            <a:endParaRPr lang="zh-CN" altLang="en-US"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4000" b="1" dirty="0"/>
              <a:t>四、信用风险度测量模型法</a:t>
            </a:r>
            <a:endParaRPr lang="zh-CN" altLang="en-US" sz="4000" b="1" dirty="0"/>
          </a:p>
          <a:p>
            <a:pPr marL="0" indent="0">
              <a:lnSpc>
                <a:spcPct val="90000"/>
              </a:lnSpc>
              <a:buNone/>
            </a:pPr>
            <a:r>
              <a:rPr lang="zh-CN" altLang="en-US" sz="4000" b="1" dirty="0"/>
              <a:t>（二）Zeta评分模型</a:t>
            </a:r>
            <a:endParaRPr lang="zh-CN" altLang="en-US" sz="2800" dirty="0"/>
          </a:p>
          <a:p>
            <a:pPr marL="0" indent="0">
              <a:lnSpc>
                <a:spcPct val="90000"/>
              </a:lnSpc>
              <a:buNone/>
            </a:pPr>
            <a:r>
              <a:rPr lang="zh-CN" altLang="en-US" sz="2800" dirty="0"/>
              <a:t>Zeta评分模型是</a:t>
            </a:r>
            <a:r>
              <a:rPr lang="zh-CN" altLang="en-US" sz="2800" dirty="0">
                <a:solidFill>
                  <a:srgbClr val="251BF7"/>
                </a:solidFill>
              </a:rPr>
              <a:t>阿尔特曼</a:t>
            </a:r>
            <a:r>
              <a:rPr lang="zh-CN" altLang="en-US" sz="2800" dirty="0"/>
              <a:t>、</a:t>
            </a:r>
            <a:r>
              <a:rPr lang="zh-CN" altLang="en-US" sz="2800" dirty="0">
                <a:solidFill>
                  <a:srgbClr val="251BF7"/>
                </a:solidFill>
              </a:rPr>
              <a:t>赫尔德门</a:t>
            </a:r>
            <a:r>
              <a:rPr lang="zh-CN" altLang="en-US" sz="2800" dirty="0"/>
              <a:t>和</a:t>
            </a:r>
            <a:r>
              <a:rPr lang="zh-CN" altLang="en-US" sz="2800" dirty="0">
                <a:solidFill>
                  <a:srgbClr val="251BF7"/>
                </a:solidFill>
              </a:rPr>
              <a:t>纳瑞亚南</a:t>
            </a:r>
            <a:r>
              <a:rPr lang="zh-CN" altLang="en-US" sz="2800" dirty="0"/>
              <a:t>1977年</a:t>
            </a:r>
            <a:r>
              <a:rPr lang="zh-CN" altLang="en-US" sz="2800" dirty="0">
                <a:solidFill>
                  <a:srgbClr val="251BF7"/>
                </a:solidFill>
              </a:rPr>
              <a:t>在原始Z值评分模型的基础上</a:t>
            </a:r>
            <a:r>
              <a:rPr lang="zh-CN" altLang="en-US" sz="2800" dirty="0"/>
              <a:t>进行扩展而建立的第二代模型。该模型创建了能够明确</a:t>
            </a:r>
            <a:r>
              <a:rPr lang="zh-CN" altLang="en-US" sz="2800" dirty="0">
                <a:solidFill>
                  <a:srgbClr val="251BF7"/>
                </a:solidFill>
              </a:rPr>
              <a:t>反映企业破产问题、研究最新进展</a:t>
            </a:r>
            <a:r>
              <a:rPr lang="zh-CN" altLang="en-US" sz="2800" dirty="0"/>
              <a:t>的度量指标。</a:t>
            </a:r>
            <a:endParaRPr lang="zh-CN" altLang="en-US" sz="2800" dirty="0"/>
          </a:p>
          <a:p>
            <a:pPr marL="0" indent="0">
              <a:lnSpc>
                <a:spcPct val="90000"/>
              </a:lnSpc>
              <a:buNone/>
            </a:pPr>
            <a:r>
              <a:rPr lang="zh-CN" altLang="en-US" sz="2800" dirty="0"/>
              <a:t>Zeta评分模型在原始Z值评分模型的基础上，将评估借款人信用风险的</a:t>
            </a:r>
            <a:r>
              <a:rPr lang="zh-CN" altLang="en-US" sz="2800" dirty="0">
                <a:solidFill>
                  <a:srgbClr val="251BF7"/>
                </a:solidFill>
              </a:rPr>
              <a:t>5个关键财务比率增加到7个</a:t>
            </a:r>
            <a:r>
              <a:rPr lang="zh-CN" altLang="en-US" sz="2800" dirty="0"/>
              <a:t>，应用领域更加广泛，也大大提高了对不良借款人的辨识度。</a:t>
            </a:r>
            <a:endParaRPr lang="zh-CN" altLang="en-US" sz="2800" dirty="0"/>
          </a:p>
          <a:p>
            <a:pPr marL="0" indent="0">
              <a:lnSpc>
                <a:spcPct val="90000"/>
              </a:lnSpc>
              <a:buNone/>
            </a:pPr>
            <a:endParaRPr lang="zh-CN" altLang="en-US" sz="2800" dirty="0"/>
          </a:p>
          <a:p>
            <a:pPr marL="0" indent="0">
              <a:lnSpc>
                <a:spcPct val="90000"/>
              </a:lnSpc>
              <a:buNone/>
            </a:pP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lnSpc>
                <a:spcPct val="90000"/>
              </a:lnSpc>
              <a:buNone/>
            </a:pPr>
            <a:r>
              <a:rPr lang="zh-CN" altLang="en-US" dirty="0"/>
              <a:t>Zeta评分模型如下式：</a:t>
            </a:r>
            <a:endParaRPr lang="zh-CN" altLang="en-US" dirty="0"/>
          </a:p>
          <a:p>
            <a:pPr marL="0" indent="0">
              <a:lnSpc>
                <a:spcPct val="90000"/>
              </a:lnSpc>
              <a:buNone/>
            </a:pPr>
            <a:r>
              <a:rPr lang="zh-CN" altLang="en-US" dirty="0" smtClean="0"/>
              <a:t>          Zeta</a:t>
            </a:r>
            <a:r>
              <a:rPr lang="zh-CN" altLang="en-US" dirty="0"/>
              <a:t>=ax1+bx2+cx3+dx4+ex5+fx6+gx7        </a:t>
            </a:r>
            <a:endParaRPr lang="zh-CN" altLang="en-US" dirty="0"/>
          </a:p>
          <a:p>
            <a:pPr marL="0" indent="0">
              <a:lnSpc>
                <a:spcPct val="90000"/>
              </a:lnSpc>
              <a:buNone/>
            </a:pPr>
            <a:endParaRPr lang="zh-CN" altLang="en-US" dirty="0"/>
          </a:p>
          <a:p>
            <a:pPr marL="0" indent="0">
              <a:lnSpc>
                <a:spcPct val="90000"/>
              </a:lnSpc>
              <a:buNone/>
            </a:pPr>
            <a:r>
              <a:rPr lang="zh-CN" altLang="en-US" dirty="0"/>
              <a:t>模型中</a:t>
            </a:r>
            <a:r>
              <a:rPr lang="zh-CN" altLang="en-US" dirty="0" smtClean="0"/>
              <a:t>，</a:t>
            </a:r>
            <a:endParaRPr lang="en-US" altLang="zh-CN" dirty="0" smtClean="0"/>
          </a:p>
          <a:p>
            <a:pPr marL="0" indent="0">
              <a:lnSpc>
                <a:spcPct val="90000"/>
              </a:lnSpc>
              <a:buNone/>
            </a:pPr>
            <a:r>
              <a:rPr lang="en-US" altLang="zh-CN" dirty="0"/>
              <a:t> </a:t>
            </a:r>
            <a:r>
              <a:rPr lang="en-US" altLang="zh-CN" dirty="0" smtClean="0"/>
              <a:t>   </a:t>
            </a:r>
            <a:r>
              <a:rPr lang="zh-CN" altLang="en-US" dirty="0" smtClean="0"/>
              <a:t>a</a:t>
            </a:r>
            <a:r>
              <a:rPr lang="zh-CN" altLang="en-US" dirty="0"/>
              <a:t>、b、c、d、e、f、g分别是各变量对应的</a:t>
            </a:r>
            <a:r>
              <a:rPr lang="zh-CN" altLang="en-US" dirty="0">
                <a:solidFill>
                  <a:srgbClr val="251BF7"/>
                </a:solidFill>
              </a:rPr>
              <a:t>系数</a:t>
            </a:r>
            <a:r>
              <a:rPr lang="zh-CN" altLang="en-US" dirty="0" smtClean="0"/>
              <a:t>；</a:t>
            </a:r>
            <a:endParaRPr lang="en-US" altLang="zh-CN" dirty="0" smtClean="0"/>
          </a:p>
          <a:p>
            <a:pPr marL="0" indent="0">
              <a:lnSpc>
                <a:spcPct val="90000"/>
              </a:lnSpc>
              <a:buNone/>
            </a:pPr>
            <a:r>
              <a:rPr lang="zh-CN" altLang="en-US" dirty="0" smtClean="0"/>
              <a:t>    x</a:t>
            </a:r>
            <a:r>
              <a:rPr lang="zh-CN" altLang="en-US" dirty="0"/>
              <a:t>1、x2、x3、x4、x5、x6、x7表示模型中的7个</a:t>
            </a:r>
            <a:r>
              <a:rPr lang="zh-CN" altLang="en-US" dirty="0">
                <a:solidFill>
                  <a:srgbClr val="251BF7"/>
                </a:solidFill>
              </a:rPr>
              <a:t>变量</a:t>
            </a:r>
            <a:r>
              <a:rPr lang="zh-CN" altLang="en-US" dirty="0"/>
              <a:t>，分别代表</a:t>
            </a:r>
            <a:r>
              <a:rPr lang="zh-CN" altLang="en-US" u="sng" dirty="0"/>
              <a:t>资产收益率、收益稳定性、债务偿付能力、累计盈利能力、流动性、资本化程度、规模7个关键财务比率</a:t>
            </a:r>
            <a:r>
              <a:rPr lang="zh-CN" altLang="en-US"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buNone/>
            </a:pPr>
            <a:endParaRPr lang="en-US" altLang="zh-CN" b="1" dirty="0" smtClean="0"/>
          </a:p>
          <a:p>
            <a:pPr marL="0" indent="0">
              <a:buNone/>
            </a:pPr>
            <a:r>
              <a:rPr lang="zh-CN" altLang="en-US" sz="2800" b="1" dirty="0" smtClean="0"/>
              <a:t>一、信用风险的概念</a:t>
            </a:r>
            <a:endParaRPr lang="zh-CN" altLang="en-US" b="1" dirty="0" smtClean="0"/>
          </a:p>
          <a:p>
            <a:pPr>
              <a:lnSpc>
                <a:spcPct val="150000"/>
              </a:lnSpc>
            </a:pPr>
            <a:r>
              <a:rPr lang="zh-CN" altLang="en-US" sz="2800" b="1" dirty="0"/>
              <a:t>信用风险</a:t>
            </a:r>
            <a:r>
              <a:rPr lang="zh-CN" altLang="en-US" sz="2800" dirty="0"/>
              <a:t>又称为</a:t>
            </a:r>
            <a:r>
              <a:rPr lang="zh-CN" altLang="en-US" sz="2800" dirty="0">
                <a:solidFill>
                  <a:srgbClr val="251BF7"/>
                </a:solidFill>
              </a:rPr>
              <a:t>交易对方风险</a:t>
            </a:r>
            <a:r>
              <a:rPr lang="zh-CN" altLang="en-US" sz="2800" dirty="0"/>
              <a:t>、</a:t>
            </a:r>
            <a:r>
              <a:rPr lang="zh-CN" altLang="en-US" sz="2800" dirty="0">
                <a:solidFill>
                  <a:srgbClr val="251BF7"/>
                </a:solidFill>
              </a:rPr>
              <a:t>履约风险</a:t>
            </a:r>
            <a:r>
              <a:rPr lang="zh-CN" altLang="en-US" sz="2800" dirty="0"/>
              <a:t>或</a:t>
            </a:r>
            <a:r>
              <a:rPr lang="zh-CN" altLang="en-US" sz="2800" dirty="0">
                <a:solidFill>
                  <a:srgbClr val="251BF7"/>
                </a:solidFill>
              </a:rPr>
              <a:t>违约风险</a:t>
            </a:r>
            <a:r>
              <a:rPr lang="zh-CN" altLang="en-US" sz="2800" dirty="0"/>
              <a:t>，指交易对方不履行到期债务的风险。具体来讲，信用风险是指</a:t>
            </a:r>
            <a:r>
              <a:rPr lang="zh-CN" altLang="en-US" sz="2800" dirty="0">
                <a:solidFill>
                  <a:srgbClr val="251BF7"/>
                </a:solidFill>
              </a:rPr>
              <a:t>借款人、证券发行人或交易对方</a:t>
            </a:r>
            <a:r>
              <a:rPr lang="zh-CN" altLang="en-US" sz="2800" dirty="0"/>
              <a:t>由于种种原因，不愿或无力履行合同条件而构成违约，致使</a:t>
            </a:r>
            <a:r>
              <a:rPr lang="zh-CN" altLang="en-US" sz="2800" dirty="0">
                <a:solidFill>
                  <a:srgbClr val="251BF7"/>
                </a:solidFill>
              </a:rPr>
              <a:t>银行、投资者或交易另一方</a:t>
            </a:r>
            <a:r>
              <a:rPr lang="zh-CN" altLang="en-US" sz="2800" dirty="0"/>
              <a:t>遭受损失的可能性。</a:t>
            </a:r>
            <a:endParaRPr lang="zh-CN" altLang="en-US" sz="2800" dirty="0"/>
          </a:p>
          <a:p>
            <a:pPr>
              <a:lnSpc>
                <a:spcPts val="3500"/>
              </a:lnSpc>
            </a:pPr>
            <a:endParaRPr lang="en-US" altLang="zh-CN" sz="3000" dirty="0" smtClean="0"/>
          </a:p>
          <a:p>
            <a:pPr>
              <a:lnSpc>
                <a:spcPts val="3500"/>
              </a:lnSpc>
            </a:pPr>
            <a:endParaRPr lang="en-US" altLang="zh-CN" sz="3000" dirty="0" smtClean="0"/>
          </a:p>
          <a:p>
            <a:endParaRPr lang="zh-CN" altLang="en-US"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7650" y="127635"/>
            <a:ext cx="8904605" cy="6297108"/>
          </a:xfrm>
          <a:prstGeom prst="rect">
            <a:avLst/>
          </a:prstGeom>
          <a:noFill/>
        </p:spPr>
        <p:txBody>
          <a:bodyPr wrap="square" rtlCol="0">
            <a:spAutoFit/>
          </a:bodyPr>
          <a:lstStyle/>
          <a:p>
            <a:pPr>
              <a:lnSpc>
                <a:spcPct val="160000"/>
              </a:lnSpc>
            </a:pPr>
            <a:r>
              <a:rPr lang="zh-CN" altLang="en-US" sz="2800" b="1" u="sng" dirty="0">
                <a:sym typeface="+mn-ea"/>
              </a:rPr>
              <a:t>Zeta评分模型具有以下</a:t>
            </a:r>
            <a:r>
              <a:rPr lang="zh-CN" altLang="en-US" sz="2800" b="1" u="sng" dirty="0" smtClean="0">
                <a:solidFill>
                  <a:srgbClr val="251BF7"/>
                </a:solidFill>
                <a:sym typeface="+mn-ea"/>
              </a:rPr>
              <a:t>优点</a:t>
            </a:r>
            <a:r>
              <a:rPr lang="zh-CN" altLang="en-US" sz="2800" dirty="0" smtClean="0">
                <a:sym typeface="+mn-ea"/>
              </a:rPr>
              <a:t>：①在</a:t>
            </a:r>
            <a:r>
              <a:rPr lang="zh-CN" altLang="en-US" sz="2800" dirty="0">
                <a:sym typeface="+mn-ea"/>
              </a:rPr>
              <a:t>企业破产前</a:t>
            </a:r>
            <a:r>
              <a:rPr lang="zh-CN" altLang="en-US" sz="2800" dirty="0">
                <a:solidFill>
                  <a:srgbClr val="251BF7"/>
                </a:solidFill>
                <a:sym typeface="+mn-ea"/>
              </a:rPr>
              <a:t>5年</a:t>
            </a:r>
            <a:r>
              <a:rPr lang="zh-CN" altLang="en-US" sz="2800" dirty="0">
                <a:sym typeface="+mn-ea"/>
              </a:rPr>
              <a:t>具有极强的</a:t>
            </a:r>
            <a:r>
              <a:rPr lang="zh-CN" altLang="en-US" sz="2800" dirty="0" smtClean="0">
                <a:solidFill>
                  <a:srgbClr val="251BF7"/>
                </a:solidFill>
                <a:sym typeface="+mn-ea"/>
              </a:rPr>
              <a:t>预测性</a:t>
            </a:r>
            <a:r>
              <a:rPr lang="zh-CN" altLang="en-US" sz="2800" dirty="0" smtClean="0">
                <a:sym typeface="+mn-ea"/>
              </a:rPr>
              <a:t>；</a:t>
            </a:r>
            <a:r>
              <a:rPr lang="zh-CN" altLang="en-US" sz="2800" dirty="0" smtClean="0">
                <a:sym typeface="+mn-ea"/>
              </a:rPr>
              <a:t>②</a:t>
            </a:r>
            <a:r>
              <a:rPr lang="zh-CN" altLang="en-US" sz="2800" dirty="0">
                <a:sym typeface="+mn-ea"/>
              </a:rPr>
              <a:t>所</a:t>
            </a:r>
            <a:r>
              <a:rPr lang="zh-CN" altLang="en-US" sz="2800" dirty="0">
                <a:sym typeface="+mn-ea"/>
              </a:rPr>
              <a:t>选变量较之前的模型</a:t>
            </a:r>
            <a:r>
              <a:rPr lang="zh-CN" altLang="en-US" sz="2800" dirty="0">
                <a:solidFill>
                  <a:srgbClr val="251BF7"/>
                </a:solidFill>
                <a:sym typeface="+mn-ea"/>
              </a:rPr>
              <a:t>更加</a:t>
            </a:r>
            <a:r>
              <a:rPr lang="zh-CN" altLang="en-US" sz="2800" dirty="0" smtClean="0">
                <a:solidFill>
                  <a:srgbClr val="251BF7"/>
                </a:solidFill>
                <a:sym typeface="+mn-ea"/>
              </a:rPr>
              <a:t>稳定</a:t>
            </a:r>
            <a:r>
              <a:rPr lang="zh-CN" altLang="en-US" sz="2800" dirty="0">
                <a:sym typeface="+mn-ea"/>
              </a:rPr>
              <a:t>；</a:t>
            </a:r>
            <a:r>
              <a:rPr lang="zh-CN" altLang="en-US" sz="2800" dirty="0" smtClean="0">
                <a:sym typeface="+mn-ea"/>
              </a:rPr>
              <a:t>③</a:t>
            </a:r>
            <a:r>
              <a:rPr lang="zh-CN" altLang="en-US" sz="2800" dirty="0" smtClean="0">
                <a:sym typeface="+mn-ea"/>
              </a:rPr>
              <a:t>对</a:t>
            </a:r>
            <a:r>
              <a:rPr lang="zh-CN" altLang="en-US" sz="2800" dirty="0">
                <a:sym typeface="+mn-ea"/>
              </a:rPr>
              <a:t>企业的</a:t>
            </a:r>
            <a:r>
              <a:rPr lang="zh-CN" altLang="en-US" sz="2800" dirty="0">
                <a:solidFill>
                  <a:srgbClr val="251BF7"/>
                </a:solidFill>
                <a:sym typeface="+mn-ea"/>
              </a:rPr>
              <a:t>财务报表数据和其他因素进行相应的调整</a:t>
            </a:r>
            <a:r>
              <a:rPr lang="zh-CN" altLang="en-US" sz="2800" dirty="0" smtClean="0">
                <a:sym typeface="+mn-ea"/>
              </a:rPr>
              <a:t>。</a:t>
            </a:r>
            <a:endParaRPr lang="zh-CN" altLang="en-US" sz="2800" dirty="0">
              <a:sym typeface="+mn-ea"/>
            </a:endParaRPr>
          </a:p>
          <a:p>
            <a:pPr marL="0" indent="0">
              <a:lnSpc>
                <a:spcPct val="160000"/>
              </a:lnSpc>
              <a:buNone/>
            </a:pPr>
            <a:r>
              <a:rPr lang="zh-CN" altLang="en-US" sz="2800" b="1" u="sng" dirty="0">
                <a:sym typeface="+mn-ea"/>
              </a:rPr>
              <a:t>然而</a:t>
            </a:r>
            <a:r>
              <a:rPr lang="zh-CN" altLang="en-US" sz="2800" b="1" u="sng" dirty="0" smtClean="0">
                <a:sym typeface="+mn-ea"/>
              </a:rPr>
              <a:t>Z</a:t>
            </a:r>
            <a:r>
              <a:rPr lang="zh-CN" altLang="en-US" sz="2800" b="1" u="sng" dirty="0">
                <a:sym typeface="+mn-ea"/>
              </a:rPr>
              <a:t>值评分模型和Zeta评分模型普遍存在一些</a:t>
            </a:r>
            <a:r>
              <a:rPr lang="zh-CN" altLang="en-US" sz="2800" b="1" u="sng" dirty="0" smtClean="0">
                <a:solidFill>
                  <a:srgbClr val="251BF7"/>
                </a:solidFill>
                <a:sym typeface="+mn-ea"/>
              </a:rPr>
              <a:t>局限性</a:t>
            </a:r>
            <a:r>
              <a:rPr lang="zh-CN" altLang="en-US" sz="2800" dirty="0">
                <a:sym typeface="Wingdings" panose="05000000000000000000" pitchFamily="2" charset="2"/>
              </a:rPr>
              <a:t>（</a:t>
            </a:r>
            <a:r>
              <a:rPr lang="en-US" altLang="zh-CN" sz="2800" dirty="0" smtClean="0">
                <a:sym typeface="Wingdings" panose="05000000000000000000" pitchFamily="2" charset="2"/>
              </a:rPr>
              <a:t>1</a:t>
            </a:r>
            <a:r>
              <a:rPr lang="zh-CN" altLang="en-US" sz="2800" dirty="0" smtClean="0">
                <a:sym typeface="Wingdings" panose="05000000000000000000" pitchFamily="2" charset="2"/>
              </a:rPr>
              <a:t>）</a:t>
            </a:r>
            <a:r>
              <a:rPr lang="zh-CN" altLang="en-US" sz="2800" dirty="0" smtClean="0">
                <a:sym typeface="+mn-ea"/>
              </a:rPr>
              <a:t>过度依赖财务账面</a:t>
            </a:r>
            <a:r>
              <a:rPr lang="zh-CN" altLang="en-US" sz="2800" dirty="0">
                <a:sym typeface="+mn-ea"/>
              </a:rPr>
              <a:t>数据</a:t>
            </a:r>
            <a:r>
              <a:rPr lang="zh-CN" altLang="en-US" sz="2800" dirty="0" smtClean="0">
                <a:sym typeface="+mn-ea"/>
              </a:rPr>
              <a:t>，</a:t>
            </a:r>
            <a:r>
              <a:rPr lang="zh-CN" altLang="en-US" sz="2800" dirty="0" smtClean="0">
                <a:solidFill>
                  <a:srgbClr val="251BF7"/>
                </a:solidFill>
                <a:sym typeface="+mn-ea"/>
              </a:rPr>
              <a:t>忽视了资本市场</a:t>
            </a:r>
            <a:r>
              <a:rPr lang="zh-CN" altLang="en-US" sz="2800" dirty="0">
                <a:solidFill>
                  <a:srgbClr val="251BF7"/>
                </a:solidFill>
                <a:sym typeface="+mn-ea"/>
              </a:rPr>
              <a:t>指标</a:t>
            </a:r>
            <a:r>
              <a:rPr lang="zh-CN" altLang="en-US" sz="2800" dirty="0" smtClean="0">
                <a:solidFill>
                  <a:srgbClr val="251BF7"/>
                </a:solidFill>
                <a:sym typeface="+mn-ea"/>
              </a:rPr>
              <a:t>，可靠性</a:t>
            </a:r>
            <a:r>
              <a:rPr lang="zh-CN" altLang="en-US" sz="2800" dirty="0">
                <a:sym typeface="+mn-ea"/>
              </a:rPr>
              <a:t>和及时</a:t>
            </a:r>
            <a:r>
              <a:rPr lang="zh-CN" altLang="en-US" sz="2800" dirty="0" smtClean="0">
                <a:sym typeface="+mn-ea"/>
              </a:rPr>
              <a:t>性</a:t>
            </a:r>
            <a:r>
              <a:rPr lang="zh-CN" altLang="en-US" sz="2800" dirty="0">
                <a:sym typeface="+mn-ea"/>
              </a:rPr>
              <a:t>被</a:t>
            </a:r>
            <a:r>
              <a:rPr lang="zh-CN" altLang="en-US" sz="2800" dirty="0" smtClean="0">
                <a:sym typeface="+mn-ea"/>
              </a:rPr>
              <a:t>削弱；（</a:t>
            </a:r>
            <a:r>
              <a:rPr lang="en-US" altLang="zh-CN" sz="2800" dirty="0" smtClean="0">
                <a:sym typeface="+mn-ea"/>
              </a:rPr>
              <a:t>2</a:t>
            </a:r>
            <a:r>
              <a:rPr lang="zh-CN" altLang="en-US" sz="2800" dirty="0" smtClean="0">
                <a:sym typeface="+mn-ea"/>
              </a:rPr>
              <a:t>）</a:t>
            </a:r>
            <a:r>
              <a:rPr lang="zh-CN" altLang="en-US" sz="2800" dirty="0" smtClean="0">
                <a:solidFill>
                  <a:srgbClr val="251BF7"/>
                </a:solidFill>
                <a:sym typeface="+mn-ea"/>
              </a:rPr>
              <a:t>假设</a:t>
            </a:r>
            <a:r>
              <a:rPr lang="zh-CN" altLang="en-US" sz="2800" dirty="0">
                <a:solidFill>
                  <a:srgbClr val="251BF7"/>
                </a:solidFill>
                <a:sym typeface="+mn-ea"/>
              </a:rPr>
              <a:t>在解释变量中存在线性关系</a:t>
            </a:r>
            <a:r>
              <a:rPr lang="zh-CN" altLang="en-US" sz="2800" dirty="0">
                <a:sym typeface="+mn-ea"/>
              </a:rPr>
              <a:t>，而现实中经济现象往往是非线性的，因此其</a:t>
            </a:r>
            <a:r>
              <a:rPr lang="zh-CN" altLang="en-US" sz="2800" dirty="0" smtClean="0">
                <a:sym typeface="+mn-ea"/>
              </a:rPr>
              <a:t>预测的</a:t>
            </a:r>
            <a:r>
              <a:rPr lang="zh-CN" altLang="en-US" sz="2800" dirty="0">
                <a:solidFill>
                  <a:srgbClr val="251BF7"/>
                </a:solidFill>
                <a:sym typeface="+mn-ea"/>
              </a:rPr>
              <a:t>准确</a:t>
            </a:r>
            <a:r>
              <a:rPr lang="zh-CN" altLang="en-US" sz="2800" dirty="0" smtClean="0">
                <a:solidFill>
                  <a:srgbClr val="251BF7"/>
                </a:solidFill>
                <a:sym typeface="+mn-ea"/>
              </a:rPr>
              <a:t>程度被削弱</a:t>
            </a:r>
            <a:r>
              <a:rPr lang="zh-CN" altLang="en-US" sz="2800" dirty="0" smtClean="0">
                <a:sym typeface="+mn-ea"/>
              </a:rPr>
              <a:t>；（</a:t>
            </a:r>
            <a:r>
              <a:rPr lang="en-US" altLang="zh-CN" sz="2800" dirty="0" smtClean="0">
                <a:sym typeface="+mn-ea"/>
              </a:rPr>
              <a:t>3</a:t>
            </a:r>
            <a:r>
              <a:rPr lang="zh-CN" altLang="en-US" sz="2800" dirty="0" smtClean="0">
                <a:sym typeface="+mn-ea"/>
              </a:rPr>
              <a:t>）未衡量</a:t>
            </a:r>
            <a:r>
              <a:rPr lang="zh-CN" altLang="en-US" sz="2800" dirty="0">
                <a:sym typeface="+mn-ea"/>
              </a:rPr>
              <a:t>企业的</a:t>
            </a:r>
            <a:r>
              <a:rPr lang="zh-CN" altLang="en-US" sz="2800" dirty="0">
                <a:solidFill>
                  <a:srgbClr val="251BF7"/>
                </a:solidFill>
                <a:sym typeface="+mn-ea"/>
              </a:rPr>
              <a:t>表外风险</a:t>
            </a:r>
            <a:r>
              <a:rPr lang="zh-CN" altLang="en-US" sz="2800" dirty="0" smtClean="0">
                <a:sym typeface="+mn-ea"/>
              </a:rPr>
              <a:t>，</a:t>
            </a:r>
            <a:r>
              <a:rPr lang="zh-CN" altLang="en-US" sz="2800" dirty="0" smtClean="0">
                <a:solidFill>
                  <a:srgbClr val="251BF7"/>
                </a:solidFill>
                <a:sym typeface="+mn-ea"/>
              </a:rPr>
              <a:t>适用范围</a:t>
            </a:r>
            <a:r>
              <a:rPr lang="zh-CN" altLang="en-US" sz="2800" dirty="0">
                <a:solidFill>
                  <a:srgbClr val="251BF7"/>
                </a:solidFill>
                <a:sym typeface="+mn-ea"/>
              </a:rPr>
              <a:t>存在一定的局限性</a:t>
            </a:r>
            <a:r>
              <a:rPr lang="zh-CN" altLang="en-US" sz="2800" dirty="0">
                <a:sym typeface="+mn-ea"/>
              </a:rPr>
              <a:t>。</a:t>
            </a:r>
            <a:endParaRPr lang="zh-CN" altLang="en-US" sz="2800" dirty="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629275"/>
          </a:xfrm>
        </p:spPr>
        <p:txBody>
          <a:bodyPr>
            <a:normAutofit fontScale="97500" lnSpcReduction="10000"/>
          </a:bodyPr>
          <a:lstStyle/>
          <a:p>
            <a:pPr marL="0" indent="0" algn="ctr">
              <a:buNone/>
            </a:pPr>
            <a:r>
              <a:rPr lang="zh-CN" altLang="en-US" sz="3700" b="1" dirty="0">
                <a:latin typeface="楷体" panose="02010609060101010101" pitchFamily="49" charset="-122"/>
                <a:ea typeface="楷体" panose="02010609060101010101" pitchFamily="49" charset="-122"/>
              </a:rPr>
              <a:t>第三节 信用风险的度量方法</a:t>
            </a:r>
            <a:endParaRPr lang="zh-CN" altLang="en-US" sz="3700"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2900" b="1" dirty="0"/>
              <a:t>四、信用风险度测量模型法</a:t>
            </a:r>
            <a:endParaRPr lang="zh-CN" altLang="en-US" sz="2900" b="1" dirty="0"/>
          </a:p>
          <a:p>
            <a:pPr marL="0" indent="0">
              <a:lnSpc>
                <a:spcPct val="90000"/>
              </a:lnSpc>
              <a:buNone/>
            </a:pPr>
            <a:r>
              <a:rPr lang="zh-CN" altLang="en-US" sz="2900" b="1" dirty="0"/>
              <a:t>（三）KMV模型</a:t>
            </a:r>
            <a:endParaRPr lang="zh-CN" altLang="en-US" sz="2900" dirty="0"/>
          </a:p>
          <a:p>
            <a:pPr marL="0" indent="0">
              <a:lnSpc>
                <a:spcPct val="150000"/>
              </a:lnSpc>
              <a:buNone/>
            </a:pPr>
            <a:r>
              <a:rPr lang="zh-CN" altLang="en-US" sz="2800" dirty="0"/>
              <a:t>KMV模型是美国旧金山市</a:t>
            </a:r>
            <a:r>
              <a:rPr lang="zh-CN" altLang="en-US" sz="2800" dirty="0">
                <a:solidFill>
                  <a:srgbClr val="251BF7"/>
                </a:solidFill>
              </a:rPr>
              <a:t>KMV公司</a:t>
            </a:r>
            <a:r>
              <a:rPr lang="zh-CN" altLang="en-US" sz="2800" dirty="0"/>
              <a:t>1997年构建起来的</a:t>
            </a:r>
            <a:r>
              <a:rPr lang="zh-CN" altLang="en-US" sz="2800" dirty="0">
                <a:solidFill>
                  <a:srgbClr val="251BF7"/>
                </a:solidFill>
              </a:rPr>
              <a:t>信用风险预测模型</a:t>
            </a:r>
            <a:r>
              <a:rPr lang="zh-CN" altLang="en-US" sz="2800" dirty="0"/>
              <a:t>。该模型从借款人的</a:t>
            </a:r>
            <a:r>
              <a:rPr lang="zh-CN" altLang="en-US" sz="2800" dirty="0">
                <a:solidFill>
                  <a:srgbClr val="251BF7"/>
                </a:solidFill>
              </a:rPr>
              <a:t>股权价值</a:t>
            </a:r>
            <a:r>
              <a:rPr lang="zh-CN" altLang="en-US" sz="2800" dirty="0"/>
              <a:t>角度来考虑</a:t>
            </a:r>
            <a:r>
              <a:rPr lang="zh-CN" altLang="en-US" sz="2800" dirty="0">
                <a:solidFill>
                  <a:srgbClr val="251BF7"/>
                </a:solidFill>
              </a:rPr>
              <a:t>贷款归还</a:t>
            </a:r>
            <a:r>
              <a:rPr lang="zh-CN" altLang="en-US" sz="2800" dirty="0"/>
              <a:t>的问题，在此基础上估算借款人的</a:t>
            </a:r>
            <a:r>
              <a:rPr lang="zh-CN" altLang="en-US" sz="2800" dirty="0">
                <a:solidFill>
                  <a:srgbClr val="251BF7"/>
                </a:solidFill>
              </a:rPr>
              <a:t>违约概率</a:t>
            </a:r>
            <a:r>
              <a:rPr lang="zh-CN" altLang="en-US" sz="2800" dirty="0"/>
              <a:t>。在债务到期时，</a:t>
            </a:r>
            <a:r>
              <a:rPr lang="zh-CN" altLang="en-US" sz="2800" u="sng" dirty="0">
                <a:solidFill>
                  <a:srgbClr val="251BF7"/>
                </a:solidFill>
              </a:rPr>
              <a:t>如果企业资产的市场价值高于其债务值，则企业的股权价值为正数，违约的可能性相对较小</a:t>
            </a:r>
            <a:r>
              <a:rPr lang="zh-CN" altLang="en-US" sz="2800" dirty="0" smtClean="0"/>
              <a:t>；否则，违约</a:t>
            </a:r>
            <a:r>
              <a:rPr lang="zh-CN" altLang="en-US" sz="2800" dirty="0"/>
              <a:t>的可能性相对较大</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
        <p:nvSpPr>
          <p:cNvPr id="2" name="文本框 1"/>
          <p:cNvSpPr txBox="1"/>
          <p:nvPr/>
        </p:nvSpPr>
        <p:spPr>
          <a:xfrm>
            <a:off x="3642995" y="4384675"/>
            <a:ext cx="2712720" cy="368300"/>
          </a:xfrm>
          <a:prstGeom prst="rect">
            <a:avLst/>
          </a:prstGeom>
          <a:noFill/>
        </p:spPr>
        <p:txBody>
          <a:bodyPr wrap="square" rtlCol="0">
            <a:spAutoFit/>
          </a:bodyPr>
          <a:lstStyle/>
          <a:p>
            <a:r>
              <a:rPr lang="zh-CN" altLang="en-US"/>
              <a:t>   </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08712"/>
          </a:xfrm>
        </p:spPr>
        <p:txBody>
          <a:bodyPr>
            <a:normAutofit fontScale="92500" lnSpcReduction="10000"/>
          </a:bodyPr>
          <a:lstStyle/>
          <a:p>
            <a:pPr marL="0" indent="0">
              <a:lnSpc>
                <a:spcPct val="150000"/>
              </a:lnSpc>
              <a:buNone/>
            </a:pPr>
            <a:r>
              <a:rPr lang="zh-CN" altLang="en-US" dirty="0" smtClean="0"/>
              <a:t>    </a:t>
            </a:r>
            <a:r>
              <a:rPr lang="zh-CN" altLang="en-US" sz="3000" dirty="0" smtClean="0"/>
              <a:t>一般而言</a:t>
            </a:r>
            <a:r>
              <a:rPr lang="zh-CN" altLang="en-US" sz="3000" dirty="0"/>
              <a:t>，KMV模型通过三个步骤来预测借款人的违约率</a:t>
            </a:r>
            <a:r>
              <a:rPr lang="zh-CN" altLang="en-US" sz="3000" dirty="0" smtClean="0"/>
              <a:t>。</a:t>
            </a:r>
            <a:endParaRPr lang="en-US" altLang="zh-CN" sz="3000" dirty="0" smtClean="0"/>
          </a:p>
          <a:p>
            <a:pPr marL="0" indent="0">
              <a:lnSpc>
                <a:spcPct val="150000"/>
              </a:lnSpc>
              <a:buNone/>
            </a:pPr>
            <a:r>
              <a:rPr lang="zh-CN" altLang="en-US" sz="3000" b="1" dirty="0" smtClean="0"/>
              <a:t>首先</a:t>
            </a:r>
            <a:r>
              <a:rPr lang="zh-CN" altLang="en-US" sz="3000" dirty="0"/>
              <a:t>，运用Black-Scholes期权定价公式</a:t>
            </a:r>
            <a:r>
              <a:rPr lang="zh-CN" altLang="en-US" sz="3000" dirty="0" smtClean="0"/>
              <a:t>，估算</a:t>
            </a:r>
            <a:r>
              <a:rPr lang="zh-CN" altLang="en-US" sz="3000" dirty="0" smtClean="0">
                <a:solidFill>
                  <a:srgbClr val="251BF7"/>
                </a:solidFill>
              </a:rPr>
              <a:t>企业股票的市场价值</a:t>
            </a:r>
            <a:r>
              <a:rPr lang="zh-CN" altLang="en-US" sz="3000" dirty="0" smtClean="0"/>
              <a:t>及</a:t>
            </a:r>
            <a:r>
              <a:rPr lang="zh-CN" altLang="en-US" sz="3000" dirty="0" smtClean="0">
                <a:solidFill>
                  <a:srgbClr val="251BF7"/>
                </a:solidFill>
              </a:rPr>
              <a:t>波动率</a:t>
            </a:r>
            <a:r>
              <a:rPr lang="zh-CN" altLang="en-US" sz="3000" dirty="0" smtClean="0"/>
              <a:t>。</a:t>
            </a:r>
            <a:endParaRPr lang="en-US" altLang="zh-CN" sz="3000" dirty="0" smtClean="0"/>
          </a:p>
          <a:p>
            <a:pPr marL="0" indent="0">
              <a:lnSpc>
                <a:spcPct val="150000"/>
              </a:lnSpc>
              <a:buNone/>
            </a:pPr>
            <a:r>
              <a:rPr lang="zh-CN" altLang="en-US" sz="3000" b="1" dirty="0" smtClean="0"/>
              <a:t>其次</a:t>
            </a:r>
            <a:r>
              <a:rPr lang="zh-CN" altLang="en-US" sz="3000" dirty="0"/>
              <a:t>，根据企业的</a:t>
            </a:r>
            <a:r>
              <a:rPr lang="zh-CN" altLang="en-US" sz="3000" dirty="0">
                <a:solidFill>
                  <a:srgbClr val="251BF7"/>
                </a:solidFill>
              </a:rPr>
              <a:t>负债估算出企业的违约点</a:t>
            </a:r>
            <a:r>
              <a:rPr lang="zh-CN" altLang="en-US" sz="3000" dirty="0"/>
              <a:t>（Default Point ，DPT，即企业</a:t>
            </a:r>
            <a:r>
              <a:rPr lang="zh-CN" altLang="en-US" sz="3000" u="sng" dirty="0">
                <a:latin typeface="楷体" panose="02010609060101010101" pitchFamily="49" charset="-122"/>
                <a:ea typeface="楷体" panose="02010609060101010101" pitchFamily="49" charset="-122"/>
              </a:rPr>
              <a:t>1年期以下短期债务的价值</a:t>
            </a:r>
            <a:r>
              <a:rPr lang="zh-CN" altLang="en-US" sz="3000" dirty="0">
                <a:latin typeface="楷体" panose="02010609060101010101" pitchFamily="49" charset="-122"/>
                <a:ea typeface="楷体" panose="02010609060101010101" pitchFamily="49" charset="-122"/>
              </a:rPr>
              <a:t>加上</a:t>
            </a:r>
            <a:r>
              <a:rPr lang="zh-CN" altLang="en-US" sz="3000" u="sng" dirty="0">
                <a:latin typeface="楷体" panose="02010609060101010101" pitchFamily="49" charset="-122"/>
                <a:ea typeface="楷体" panose="02010609060101010101" pitchFamily="49" charset="-122"/>
              </a:rPr>
              <a:t>未清偿长期债务账面价值的一半</a:t>
            </a:r>
            <a:r>
              <a:rPr lang="zh-CN" altLang="en-US" sz="3000" dirty="0"/>
              <a:t>）</a:t>
            </a:r>
            <a:r>
              <a:rPr lang="zh-CN" altLang="en-US" sz="3000" dirty="0" smtClean="0"/>
              <a:t>。</a:t>
            </a:r>
            <a:endParaRPr lang="en-US" altLang="zh-CN" sz="3000" dirty="0" smtClean="0"/>
          </a:p>
          <a:p>
            <a:pPr marL="0" indent="0">
              <a:lnSpc>
                <a:spcPct val="150000"/>
              </a:lnSpc>
              <a:buNone/>
            </a:pPr>
            <a:r>
              <a:rPr lang="zh-CN" altLang="en-US" sz="3000" b="1" dirty="0" smtClean="0"/>
              <a:t>最后</a:t>
            </a:r>
            <a:r>
              <a:rPr lang="zh-CN" altLang="en-US" sz="3000" dirty="0"/>
              <a:t>，根据企业的违约距离与预期违约率（ Expected Default Frequency, EDF）之间的对应关系，</a:t>
            </a:r>
            <a:r>
              <a:rPr lang="zh-CN" altLang="en-US" sz="3000" dirty="0">
                <a:solidFill>
                  <a:srgbClr val="251BF7"/>
                </a:solidFill>
              </a:rPr>
              <a:t>求出企业的预期违约率</a:t>
            </a:r>
            <a:r>
              <a:rPr lang="zh-CN" altLang="en-US" sz="3000" dirty="0"/>
              <a:t>。</a:t>
            </a:r>
            <a:endParaRPr lang="zh-CN" altLang="en-US" sz="3000"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188640"/>
            <a:ext cx="8904605" cy="6395597"/>
          </a:xfrm>
          <a:prstGeom prst="rect">
            <a:avLst/>
          </a:prstGeom>
          <a:noFill/>
        </p:spPr>
        <p:txBody>
          <a:bodyPr wrap="square" rtlCol="0">
            <a:spAutoFit/>
          </a:bodyPr>
          <a:lstStyle/>
          <a:p>
            <a:pPr marL="0" indent="0">
              <a:lnSpc>
                <a:spcPct val="160000"/>
              </a:lnSpc>
              <a:buNone/>
            </a:pPr>
            <a:r>
              <a:rPr lang="zh-CN" altLang="en-US" sz="2800" dirty="0">
                <a:sym typeface="+mn-ea"/>
              </a:rPr>
              <a:t>KMV模型的理论计算公式如下：</a:t>
            </a:r>
            <a:endParaRPr lang="zh-CN" altLang="en-US" sz="2800" dirty="0">
              <a:sym typeface="+mn-ea"/>
            </a:endParaRPr>
          </a:p>
          <a:p>
            <a:pPr marL="0" indent="0">
              <a:lnSpc>
                <a:spcPct val="160000"/>
              </a:lnSpc>
              <a:buNone/>
            </a:pPr>
            <a:endParaRPr lang="zh-CN" altLang="en-US" sz="2000" dirty="0">
              <a:sym typeface="+mn-ea"/>
            </a:endParaRPr>
          </a:p>
          <a:p>
            <a:pPr marL="0" indent="0">
              <a:lnSpc>
                <a:spcPct val="160000"/>
              </a:lnSpc>
              <a:buNone/>
            </a:pPr>
            <a:r>
              <a:rPr lang="zh-CN" altLang="en-US" sz="2000" dirty="0">
                <a:sym typeface="+mn-ea"/>
              </a:rPr>
              <a:t>                 </a:t>
            </a:r>
            <a:endParaRPr lang="zh-CN" altLang="en-US" sz="2000" dirty="0">
              <a:sym typeface="+mn-ea"/>
            </a:endParaRPr>
          </a:p>
          <a:p>
            <a:pPr marL="0" indent="0">
              <a:lnSpc>
                <a:spcPct val="160000"/>
              </a:lnSpc>
              <a:buNone/>
            </a:pPr>
            <a:endParaRPr lang="zh-CN" altLang="en-US" sz="2000" dirty="0">
              <a:sym typeface="+mn-ea"/>
            </a:endParaRPr>
          </a:p>
          <a:p>
            <a:pPr marL="0" indent="0">
              <a:lnSpc>
                <a:spcPct val="160000"/>
              </a:lnSpc>
              <a:buNone/>
            </a:pPr>
            <a:r>
              <a:rPr lang="zh-CN" altLang="en-US" sz="2800" dirty="0">
                <a:sym typeface="+mn-ea"/>
              </a:rPr>
              <a:t>模型中，</a:t>
            </a:r>
            <a:r>
              <a:rPr lang="zh-CN" altLang="en-US" sz="2800" dirty="0">
                <a:solidFill>
                  <a:srgbClr val="251BF7"/>
                </a:solidFill>
                <a:sym typeface="+mn-ea"/>
              </a:rPr>
              <a:t>EDF为预期违约</a:t>
            </a:r>
            <a:r>
              <a:rPr lang="zh-CN" altLang="en-US" sz="2800" dirty="0" smtClean="0">
                <a:solidFill>
                  <a:srgbClr val="251BF7"/>
                </a:solidFill>
                <a:sym typeface="+mn-ea"/>
              </a:rPr>
              <a:t>率</a:t>
            </a:r>
            <a:r>
              <a:rPr lang="zh-CN" altLang="en-US" sz="2800" dirty="0" smtClean="0">
                <a:sym typeface="+mn-ea"/>
              </a:rPr>
              <a:t>。</a:t>
            </a:r>
            <a:endParaRPr lang="en-US" altLang="zh-CN" sz="2800" dirty="0" smtClean="0">
              <a:sym typeface="+mn-ea"/>
            </a:endParaRPr>
          </a:p>
          <a:p>
            <a:pPr marL="0" indent="0">
              <a:lnSpc>
                <a:spcPct val="160000"/>
              </a:lnSpc>
              <a:buNone/>
            </a:pPr>
            <a:r>
              <a:rPr lang="en-US" altLang="zh-CN" sz="2800" dirty="0">
                <a:sym typeface="+mn-ea"/>
              </a:rPr>
              <a:t> </a:t>
            </a:r>
            <a:r>
              <a:rPr lang="en-US" altLang="zh-CN" sz="2800" dirty="0" smtClean="0">
                <a:sym typeface="+mn-ea"/>
              </a:rPr>
              <a:t>              </a:t>
            </a:r>
            <a:r>
              <a:rPr lang="zh-CN" altLang="en-US" sz="2800" i="1" dirty="0" smtClean="0">
                <a:sym typeface="+mn-ea"/>
              </a:rPr>
              <a:t>N</a:t>
            </a:r>
            <a:r>
              <a:rPr lang="zh-CN" altLang="en-US" sz="2800" dirty="0">
                <a:sym typeface="+mn-ea"/>
              </a:rPr>
              <a:t>为正态分布累积</a:t>
            </a:r>
            <a:r>
              <a:rPr lang="zh-CN" altLang="en-US" sz="2800" dirty="0" smtClean="0">
                <a:sym typeface="+mn-ea"/>
              </a:rPr>
              <a:t>概率函数；</a:t>
            </a:r>
            <a:endParaRPr lang="en-US" altLang="zh-CN" sz="2800" dirty="0" smtClean="0">
              <a:sym typeface="+mn-ea"/>
            </a:endParaRPr>
          </a:p>
          <a:p>
            <a:pPr marL="0" indent="0">
              <a:lnSpc>
                <a:spcPct val="160000"/>
              </a:lnSpc>
              <a:buNone/>
            </a:pPr>
            <a:r>
              <a:rPr lang="en-US" altLang="zh-CN" sz="2800" dirty="0">
                <a:sym typeface="+mn-ea"/>
              </a:rPr>
              <a:t> </a:t>
            </a:r>
            <a:r>
              <a:rPr lang="en-US" altLang="zh-CN" sz="2800" dirty="0" smtClean="0">
                <a:sym typeface="+mn-ea"/>
              </a:rPr>
              <a:t>              </a:t>
            </a:r>
            <a:r>
              <a:rPr lang="zh-CN" altLang="en-US" sz="2800" dirty="0" smtClean="0">
                <a:sym typeface="+mn-ea"/>
              </a:rPr>
              <a:t>DPT</a:t>
            </a:r>
            <a:r>
              <a:rPr lang="zh-CN" altLang="en-US" sz="2800" dirty="0">
                <a:sym typeface="+mn-ea"/>
              </a:rPr>
              <a:t>为违约</a:t>
            </a:r>
            <a:r>
              <a:rPr lang="zh-CN" altLang="en-US" sz="2800" dirty="0" smtClean="0">
                <a:sym typeface="+mn-ea"/>
              </a:rPr>
              <a:t>点；</a:t>
            </a:r>
            <a:endParaRPr lang="en-US" altLang="zh-CN" sz="2800" dirty="0" smtClean="0">
              <a:sym typeface="+mn-ea"/>
            </a:endParaRPr>
          </a:p>
          <a:p>
            <a:pPr marL="0" indent="0">
              <a:lnSpc>
                <a:spcPct val="160000"/>
              </a:lnSpc>
              <a:buNone/>
            </a:pPr>
            <a:r>
              <a:rPr lang="en-US" altLang="zh-CN" sz="2800" dirty="0">
                <a:sym typeface="+mn-ea"/>
              </a:rPr>
              <a:t> </a:t>
            </a:r>
            <a:r>
              <a:rPr lang="en-US" altLang="zh-CN" sz="2800" dirty="0" smtClean="0">
                <a:sym typeface="+mn-ea"/>
              </a:rPr>
              <a:t>              </a:t>
            </a:r>
            <a:r>
              <a:rPr lang="en-US" altLang="zh-CN" sz="2800" i="1" dirty="0" smtClean="0">
                <a:sym typeface="+mn-ea"/>
              </a:rPr>
              <a:t>E(V</a:t>
            </a:r>
            <a:r>
              <a:rPr lang="en-US" altLang="zh-CN" sz="2800" i="1" baseline="-25000" dirty="0" smtClean="0">
                <a:sym typeface="+mn-ea"/>
              </a:rPr>
              <a:t>A</a:t>
            </a:r>
            <a:r>
              <a:rPr lang="en-US" altLang="zh-CN" sz="2800" i="1" dirty="0">
                <a:sym typeface="+mn-ea"/>
              </a:rPr>
              <a:t>)</a:t>
            </a:r>
            <a:r>
              <a:rPr lang="zh-CN" altLang="en-US" sz="2800" dirty="0" smtClean="0">
                <a:sym typeface="+mn-ea"/>
              </a:rPr>
              <a:t>为</a:t>
            </a:r>
            <a:r>
              <a:rPr lang="zh-CN" altLang="en-US" sz="2800" dirty="0">
                <a:sym typeface="+mn-ea"/>
              </a:rPr>
              <a:t>预期企业</a:t>
            </a:r>
            <a:r>
              <a:rPr lang="zh-CN" altLang="en-US" sz="2800" dirty="0" smtClean="0">
                <a:sym typeface="+mn-ea"/>
              </a:rPr>
              <a:t>资产的市场价值；</a:t>
            </a:r>
            <a:endParaRPr lang="en-US" altLang="zh-CN" sz="2800" dirty="0" smtClean="0">
              <a:sym typeface="+mn-ea"/>
            </a:endParaRPr>
          </a:p>
          <a:p>
            <a:pPr marL="0" indent="0">
              <a:lnSpc>
                <a:spcPct val="160000"/>
              </a:lnSpc>
              <a:buNone/>
            </a:pPr>
            <a:r>
              <a:rPr lang="en-US" altLang="zh-CN" sz="2800" dirty="0">
                <a:sym typeface="+mn-ea"/>
              </a:rPr>
              <a:t> </a:t>
            </a:r>
            <a:r>
              <a:rPr lang="en-US" altLang="zh-CN" sz="2800" dirty="0" smtClean="0">
                <a:sym typeface="+mn-ea"/>
              </a:rPr>
              <a:t>              </a:t>
            </a:r>
            <a:r>
              <a:rPr lang="el-GR" altLang="zh-CN" sz="2800" i="1" dirty="0" smtClean="0">
                <a:sym typeface="+mn-ea"/>
              </a:rPr>
              <a:t>σ</a:t>
            </a:r>
            <a:r>
              <a:rPr lang="en-US" altLang="zh-CN" sz="2800" i="1" baseline="-25000" dirty="0" smtClean="0">
                <a:sym typeface="+mn-ea"/>
              </a:rPr>
              <a:t>A</a:t>
            </a:r>
            <a:r>
              <a:rPr lang="zh-CN" altLang="en-US" sz="2800" dirty="0" smtClean="0">
                <a:sym typeface="+mn-ea"/>
              </a:rPr>
              <a:t>为</a:t>
            </a:r>
            <a:r>
              <a:rPr lang="zh-CN" altLang="en-US" sz="2800" dirty="0">
                <a:sym typeface="+mn-ea"/>
              </a:rPr>
              <a:t>企业资产市场价值波动率</a:t>
            </a:r>
            <a:r>
              <a:rPr lang="zh-CN" altLang="en-US" sz="2800" dirty="0" smtClean="0">
                <a:sym typeface="+mn-ea"/>
              </a:rPr>
              <a:t>，即违约距离</a:t>
            </a:r>
            <a:r>
              <a:rPr lang="en-US" altLang="zh-CN" sz="2800" dirty="0" smtClean="0">
                <a:sym typeface="+mn-ea"/>
              </a:rPr>
              <a:t>(</a:t>
            </a:r>
            <a:r>
              <a:rPr lang="zh-CN" altLang="en-US" sz="2800" dirty="0" smtClean="0">
                <a:sym typeface="+mn-ea"/>
              </a:rPr>
              <a:t>DD</a:t>
            </a:r>
            <a:r>
              <a:rPr lang="en-US" altLang="zh-CN" sz="2800" dirty="0">
                <a:sym typeface="+mn-ea"/>
              </a:rPr>
              <a:t>)</a:t>
            </a:r>
            <a:r>
              <a:rPr lang="zh-CN" altLang="en-US" sz="2800" dirty="0" smtClean="0">
                <a:sym typeface="+mn-ea"/>
              </a:rPr>
              <a:t>。</a:t>
            </a:r>
            <a:endParaRPr lang="en-US" altLang="zh-CN" sz="2800" dirty="0" smtClean="0">
              <a:sym typeface="+mn-ea"/>
            </a:endParaRPr>
          </a:p>
          <a:p>
            <a:pPr marL="0" indent="0">
              <a:lnSpc>
                <a:spcPct val="160000"/>
              </a:lnSpc>
              <a:buNone/>
            </a:pPr>
            <a:r>
              <a:rPr lang="en-US" altLang="zh-CN" sz="2800" dirty="0">
                <a:sym typeface="+mn-ea"/>
              </a:rPr>
              <a:t> </a:t>
            </a:r>
            <a:r>
              <a:rPr lang="en-US" altLang="zh-CN" sz="2800" dirty="0" smtClean="0">
                <a:sym typeface="+mn-ea"/>
              </a:rPr>
              <a:t>       </a:t>
            </a:r>
            <a:r>
              <a:rPr lang="zh-CN" altLang="en-US" sz="2800" dirty="0" smtClean="0">
                <a:sym typeface="+mn-ea"/>
              </a:rPr>
              <a:t>该</a:t>
            </a:r>
            <a:r>
              <a:rPr lang="zh-CN" altLang="en-US" sz="2800" dirty="0">
                <a:sym typeface="+mn-ea"/>
              </a:rPr>
              <a:t>模型预测企业违约的</a:t>
            </a:r>
            <a:r>
              <a:rPr lang="zh-CN" altLang="en-US" sz="2800" dirty="0">
                <a:solidFill>
                  <a:srgbClr val="251BF7"/>
                </a:solidFill>
                <a:sym typeface="+mn-ea"/>
              </a:rPr>
              <a:t>准确性较高</a:t>
            </a:r>
            <a:r>
              <a:rPr lang="zh-CN" altLang="en-US" sz="2800" dirty="0" smtClean="0">
                <a:sym typeface="+mn-ea"/>
              </a:rPr>
              <a:t>。</a:t>
            </a:r>
            <a:endParaRPr lang="zh-CN" altLang="en-US" sz="2800" dirty="0">
              <a:sym typeface="+mn-ea"/>
            </a:endParaRPr>
          </a:p>
        </p:txBody>
      </p:sp>
      <p:pic>
        <p:nvPicPr>
          <p:cNvPr id="2" name="图片 1"/>
          <p:cNvPicPr>
            <a:picLocks noChangeAspect="1"/>
          </p:cNvPicPr>
          <p:nvPr/>
        </p:nvPicPr>
        <p:blipFill>
          <a:blip r:embed="rId1"/>
          <a:srcRect l="21960" t="8328" r="38770" b="-8328"/>
          <a:stretch>
            <a:fillRect/>
          </a:stretch>
        </p:blipFill>
        <p:spPr>
          <a:xfrm>
            <a:off x="2267744" y="1064071"/>
            <a:ext cx="3816424" cy="136815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098" y="332656"/>
            <a:ext cx="8904605" cy="6297108"/>
          </a:xfrm>
          <a:prstGeom prst="rect">
            <a:avLst/>
          </a:prstGeom>
          <a:noFill/>
        </p:spPr>
        <p:txBody>
          <a:bodyPr wrap="square" rtlCol="0">
            <a:spAutoFit/>
          </a:bodyPr>
          <a:lstStyle/>
          <a:p>
            <a:pPr marL="0" indent="0">
              <a:lnSpc>
                <a:spcPct val="160000"/>
              </a:lnSpc>
              <a:buNone/>
            </a:pPr>
            <a:r>
              <a:rPr lang="zh-CN" altLang="en-US" sz="2800" dirty="0">
                <a:sym typeface="+mn-ea"/>
              </a:rPr>
              <a:t>KMV模型具有以下</a:t>
            </a:r>
            <a:r>
              <a:rPr lang="zh-CN" altLang="en-US" sz="2800" b="1" dirty="0" smtClean="0">
                <a:sym typeface="+mn-ea"/>
              </a:rPr>
              <a:t>优点</a:t>
            </a:r>
            <a:r>
              <a:rPr lang="en-US" altLang="zh-CN" sz="2800" dirty="0" smtClean="0">
                <a:sym typeface="+mn-ea"/>
              </a:rPr>
              <a:t>: </a:t>
            </a:r>
            <a:r>
              <a:rPr lang="en-US" altLang="zh-CN" sz="2800" dirty="0" smtClean="0">
                <a:sym typeface="Wingdings" panose="05000000000000000000" pitchFamily="2" charset="2"/>
              </a:rPr>
              <a:t>(</a:t>
            </a:r>
            <a:r>
              <a:rPr lang="en-US" altLang="zh-CN" sz="2800" dirty="0" smtClean="0">
                <a:sym typeface="Wingdings" panose="05000000000000000000" pitchFamily="2" charset="2"/>
              </a:rPr>
              <a:t>1)</a:t>
            </a:r>
            <a:r>
              <a:rPr lang="zh-CN" altLang="en-US" sz="2800" dirty="0" smtClean="0">
                <a:sym typeface="+mn-ea"/>
              </a:rPr>
              <a:t>KMV</a:t>
            </a:r>
            <a:r>
              <a:rPr lang="zh-CN" altLang="en-US" sz="2800" dirty="0">
                <a:sym typeface="+mn-ea"/>
              </a:rPr>
              <a:t>具有</a:t>
            </a:r>
            <a:r>
              <a:rPr lang="zh-CN" altLang="en-US" sz="2800" dirty="0">
                <a:solidFill>
                  <a:srgbClr val="251BF7"/>
                </a:solidFill>
                <a:sym typeface="+mn-ea"/>
              </a:rPr>
              <a:t>较好的理论</a:t>
            </a:r>
            <a:r>
              <a:rPr lang="zh-CN" altLang="en-US" sz="2800" dirty="0" smtClean="0">
                <a:solidFill>
                  <a:srgbClr val="251BF7"/>
                </a:solidFill>
                <a:sym typeface="+mn-ea"/>
              </a:rPr>
              <a:t>基础</a:t>
            </a:r>
            <a:r>
              <a:rPr lang="zh-CN" altLang="en-US" sz="2800" dirty="0" smtClean="0">
                <a:sym typeface="+mn-ea"/>
              </a:rPr>
              <a:t>；</a:t>
            </a:r>
            <a:r>
              <a:rPr lang="en-US" altLang="zh-CN" sz="2800" dirty="0" smtClean="0">
                <a:sym typeface="+mn-ea"/>
              </a:rPr>
              <a:t>(2)</a:t>
            </a:r>
            <a:r>
              <a:rPr lang="zh-CN" altLang="en-US" sz="2800" dirty="0" smtClean="0">
                <a:sym typeface="+mn-ea"/>
              </a:rPr>
              <a:t>KMV</a:t>
            </a:r>
            <a:r>
              <a:rPr lang="zh-CN" altLang="en-US" sz="2800" dirty="0">
                <a:sym typeface="+mn-ea"/>
              </a:rPr>
              <a:t>模型</a:t>
            </a:r>
            <a:r>
              <a:rPr lang="zh-CN" altLang="en-US" sz="2800" dirty="0">
                <a:solidFill>
                  <a:srgbClr val="251BF7"/>
                </a:solidFill>
                <a:sym typeface="+mn-ea"/>
              </a:rPr>
              <a:t>不要求有效市场假设</a:t>
            </a:r>
            <a:r>
              <a:rPr lang="zh-CN" altLang="en-US" sz="2800" dirty="0">
                <a:sym typeface="+mn-ea"/>
              </a:rPr>
              <a:t>，其财务指标输入的数据</a:t>
            </a:r>
            <a:r>
              <a:rPr lang="zh-CN" altLang="en-US" sz="2800" dirty="0">
                <a:solidFill>
                  <a:srgbClr val="251BF7"/>
                </a:solidFill>
                <a:sym typeface="+mn-ea"/>
              </a:rPr>
              <a:t>仅限于债务的账面价值</a:t>
            </a:r>
            <a:r>
              <a:rPr lang="zh-CN" altLang="en-US" sz="2800" dirty="0" smtClean="0">
                <a:sym typeface="+mn-ea"/>
              </a:rPr>
              <a:t>，</a:t>
            </a:r>
            <a:r>
              <a:rPr lang="zh-CN" altLang="en-US" sz="2800" dirty="0" smtClean="0">
                <a:solidFill>
                  <a:srgbClr val="251BF7"/>
                </a:solidFill>
                <a:sym typeface="+mn-ea"/>
              </a:rPr>
              <a:t>缓解</a:t>
            </a:r>
            <a:r>
              <a:rPr lang="zh-CN" altLang="en-US" sz="2800" dirty="0">
                <a:solidFill>
                  <a:srgbClr val="251BF7"/>
                </a:solidFill>
                <a:sym typeface="+mn-ea"/>
              </a:rPr>
              <a:t>会计信息失真</a:t>
            </a:r>
            <a:r>
              <a:rPr lang="zh-CN" altLang="en-US" sz="2800" dirty="0">
                <a:sym typeface="+mn-ea"/>
              </a:rPr>
              <a:t>的影响</a:t>
            </a:r>
            <a:r>
              <a:rPr lang="zh-CN" altLang="en-US" sz="2800" dirty="0" smtClean="0">
                <a:sym typeface="+mn-ea"/>
              </a:rPr>
              <a:t>。</a:t>
            </a:r>
            <a:endParaRPr lang="zh-CN" altLang="en-US" sz="2800" dirty="0">
              <a:sym typeface="+mn-ea"/>
            </a:endParaRPr>
          </a:p>
          <a:p>
            <a:pPr marL="0" indent="0">
              <a:lnSpc>
                <a:spcPct val="160000"/>
              </a:lnSpc>
              <a:buNone/>
            </a:pPr>
            <a:endParaRPr lang="en-US" altLang="zh-CN" sz="2800" dirty="0" smtClean="0">
              <a:sym typeface="+mn-ea"/>
            </a:endParaRPr>
          </a:p>
          <a:p>
            <a:pPr marL="0" indent="0">
              <a:lnSpc>
                <a:spcPct val="160000"/>
              </a:lnSpc>
              <a:buNone/>
            </a:pPr>
            <a:r>
              <a:rPr lang="zh-CN" altLang="en-US" sz="2800" dirty="0" smtClean="0">
                <a:sym typeface="+mn-ea"/>
              </a:rPr>
              <a:t>然而</a:t>
            </a:r>
            <a:r>
              <a:rPr lang="zh-CN" altLang="en-US" sz="2800" dirty="0">
                <a:sym typeface="+mn-ea"/>
              </a:rPr>
              <a:t>，KMV模型也存在以下</a:t>
            </a:r>
            <a:r>
              <a:rPr lang="zh-CN" altLang="en-US" sz="2800" b="1" dirty="0" smtClean="0">
                <a:sym typeface="+mn-ea"/>
              </a:rPr>
              <a:t>缺点</a:t>
            </a:r>
            <a:r>
              <a:rPr lang="en-US" altLang="zh-CN" sz="2800" dirty="0" smtClean="0">
                <a:sym typeface="Wingdings" panose="05000000000000000000" pitchFamily="2" charset="2"/>
              </a:rPr>
              <a:t>: (</a:t>
            </a:r>
            <a:r>
              <a:rPr lang="en-US" altLang="zh-CN" sz="2800" dirty="0" smtClean="0">
                <a:sym typeface="Wingdings" panose="05000000000000000000" pitchFamily="2" charset="2"/>
              </a:rPr>
              <a:t>1) </a:t>
            </a:r>
            <a:r>
              <a:rPr lang="zh-CN" altLang="en-US" sz="2800" dirty="0" smtClean="0">
                <a:sym typeface="+mn-ea"/>
              </a:rPr>
              <a:t>KMV</a:t>
            </a:r>
            <a:r>
              <a:rPr lang="zh-CN" altLang="en-US" sz="2800" dirty="0">
                <a:sym typeface="+mn-ea"/>
              </a:rPr>
              <a:t>模型的</a:t>
            </a:r>
            <a:r>
              <a:rPr lang="zh-CN" altLang="en-US" sz="2800" dirty="0">
                <a:solidFill>
                  <a:srgbClr val="251BF7"/>
                </a:solidFill>
                <a:sym typeface="+mn-ea"/>
              </a:rPr>
              <a:t>正态分布假设</a:t>
            </a:r>
            <a:r>
              <a:rPr lang="zh-CN" altLang="en-US" sz="2800" dirty="0">
                <a:sym typeface="+mn-ea"/>
              </a:rPr>
              <a:t>。实际上，企业资产收益分布存在</a:t>
            </a:r>
            <a:r>
              <a:rPr lang="zh-CN" altLang="en-US" sz="2800" dirty="0">
                <a:solidFill>
                  <a:srgbClr val="251BF7"/>
                </a:solidFill>
                <a:sym typeface="+mn-ea"/>
              </a:rPr>
              <a:t>“肥尾”</a:t>
            </a:r>
            <a:r>
              <a:rPr lang="zh-CN" altLang="en-US" sz="2800" dirty="0" smtClean="0">
                <a:solidFill>
                  <a:srgbClr val="251BF7"/>
                </a:solidFill>
                <a:sym typeface="+mn-ea"/>
              </a:rPr>
              <a:t>现象</a:t>
            </a:r>
            <a:r>
              <a:rPr lang="zh-CN" altLang="en-US" sz="2800" dirty="0" smtClean="0">
                <a:sym typeface="+mn-ea"/>
              </a:rPr>
              <a:t>。</a:t>
            </a:r>
            <a:r>
              <a:rPr lang="en-US" altLang="zh-CN" sz="2800" dirty="0" smtClean="0">
                <a:sym typeface="+mn-ea"/>
              </a:rPr>
              <a:t>(2) </a:t>
            </a:r>
            <a:r>
              <a:rPr lang="zh-CN" altLang="en-US" sz="2800" dirty="0" smtClean="0">
                <a:sym typeface="+mn-ea"/>
              </a:rPr>
              <a:t>KMV</a:t>
            </a:r>
            <a:r>
              <a:rPr lang="zh-CN" altLang="en-US" sz="2800" dirty="0">
                <a:sym typeface="+mn-ea"/>
              </a:rPr>
              <a:t>模型</a:t>
            </a:r>
            <a:r>
              <a:rPr lang="zh-CN" altLang="en-US" sz="2800" dirty="0">
                <a:solidFill>
                  <a:srgbClr val="251BF7"/>
                </a:solidFill>
                <a:sym typeface="+mn-ea"/>
              </a:rPr>
              <a:t>没有考虑企业信用品质的变化和信息不对称情况下的道德风险</a:t>
            </a:r>
            <a:r>
              <a:rPr lang="zh-CN" altLang="en-US" sz="2800" dirty="0" smtClean="0">
                <a:sym typeface="+mn-ea"/>
              </a:rPr>
              <a:t>。（</a:t>
            </a:r>
            <a:r>
              <a:rPr lang="zh-CN" altLang="en-US" sz="2800" dirty="0">
                <a:sym typeface="+mn-ea"/>
              </a:rPr>
              <a:t>3）KMV模型</a:t>
            </a:r>
            <a:r>
              <a:rPr lang="zh-CN" altLang="en-US" sz="2800" dirty="0">
                <a:solidFill>
                  <a:srgbClr val="251BF7"/>
                </a:solidFill>
                <a:sym typeface="+mn-ea"/>
              </a:rPr>
              <a:t>预测非上市公司违约的准确性较差</a:t>
            </a:r>
            <a:r>
              <a:rPr lang="zh-CN" altLang="en-US" sz="2800" dirty="0" smtClean="0">
                <a:sym typeface="+mn-ea"/>
              </a:rPr>
              <a:t>，</a:t>
            </a:r>
            <a:r>
              <a:rPr lang="zh-CN" altLang="en-US" sz="2800" dirty="0">
                <a:solidFill>
                  <a:srgbClr val="251BF7"/>
                </a:solidFill>
                <a:sym typeface="+mn-ea"/>
              </a:rPr>
              <a:t>难</a:t>
            </a:r>
            <a:r>
              <a:rPr lang="zh-CN" altLang="en-US" sz="2800" dirty="0" smtClean="0">
                <a:solidFill>
                  <a:srgbClr val="251BF7"/>
                </a:solidFill>
                <a:sym typeface="+mn-ea"/>
              </a:rPr>
              <a:t>处理</a:t>
            </a:r>
            <a:r>
              <a:rPr lang="zh-CN" altLang="en-US" sz="2800" dirty="0">
                <a:solidFill>
                  <a:srgbClr val="251BF7"/>
                </a:solidFill>
                <a:sym typeface="+mn-ea"/>
              </a:rPr>
              <a:t>期权、掉期等非线性金融工具</a:t>
            </a:r>
            <a:r>
              <a:rPr lang="zh-CN" altLang="en-US" sz="2800" dirty="0" smtClean="0">
                <a:sym typeface="+mn-ea"/>
              </a:rPr>
              <a:t>。</a:t>
            </a:r>
            <a:endParaRPr lang="zh-CN" altLang="en-US" sz="2800" dirty="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5"/>
            <a:ext cx="8785225" cy="5628640"/>
          </a:xfrm>
        </p:spPr>
        <p:txBody>
          <a:bodyPr>
            <a:normAutofit fontScale="97500"/>
          </a:bodyPr>
          <a:lstStyle/>
          <a:p>
            <a:pPr marL="0" indent="0" algn="ctr">
              <a:buNone/>
            </a:pPr>
            <a:r>
              <a:rPr lang="zh-CN" altLang="en-US" sz="3300" b="1" dirty="0">
                <a:latin typeface="楷体" panose="02010609060101010101" pitchFamily="49" charset="-122"/>
                <a:ea typeface="楷体" panose="02010609060101010101" pitchFamily="49" charset="-122"/>
              </a:rPr>
              <a:t>第三节 信用风险的度量方法</a:t>
            </a:r>
            <a:endParaRPr lang="zh-CN" altLang="en-US" sz="3300" b="1" dirty="0">
              <a:latin typeface="楷体" panose="02010609060101010101" pitchFamily="49" charset="-122"/>
              <a:ea typeface="楷体" panose="02010609060101010101" pitchFamily="49" charset="-122"/>
            </a:endParaRPr>
          </a:p>
          <a:p>
            <a:pPr marL="0" indent="0" algn="ctr">
              <a:buNone/>
            </a:pPr>
            <a:endParaRPr lang="en-US" altLang="zh-CN" b="1" dirty="0" smtClean="0"/>
          </a:p>
          <a:p>
            <a:pPr marL="0" indent="0">
              <a:lnSpc>
                <a:spcPct val="90000"/>
              </a:lnSpc>
              <a:buNone/>
            </a:pPr>
            <a:r>
              <a:rPr lang="zh-CN" altLang="en-US" sz="2900" b="1" dirty="0"/>
              <a:t>四、信用风险度测量模型法</a:t>
            </a:r>
            <a:endParaRPr lang="zh-CN" altLang="en-US" sz="2900" b="1" dirty="0"/>
          </a:p>
          <a:p>
            <a:pPr marL="0" indent="0">
              <a:lnSpc>
                <a:spcPct val="110000"/>
              </a:lnSpc>
              <a:buNone/>
            </a:pPr>
            <a:r>
              <a:rPr lang="zh-CN" altLang="en-US" sz="2900" b="1" dirty="0"/>
              <a:t>（四）Creditmetrics模型</a:t>
            </a:r>
            <a:endParaRPr lang="zh-CN" altLang="en-US" sz="2900" b="1" dirty="0"/>
          </a:p>
          <a:p>
            <a:pPr marL="0" indent="0">
              <a:lnSpc>
                <a:spcPct val="110000"/>
              </a:lnSpc>
              <a:buNone/>
            </a:pPr>
            <a:r>
              <a:rPr lang="zh-CN" altLang="en-US" sz="2900" dirty="0"/>
              <a:t>Creditmetrics模型是</a:t>
            </a:r>
            <a:r>
              <a:rPr lang="zh-CN" altLang="en-US" sz="2900" dirty="0">
                <a:solidFill>
                  <a:srgbClr val="251BF7"/>
                </a:solidFill>
              </a:rPr>
              <a:t>J.P.摩根</a:t>
            </a:r>
            <a:r>
              <a:rPr lang="zh-CN" altLang="en-US" sz="2900" dirty="0"/>
              <a:t>于1997年推出的</a:t>
            </a:r>
            <a:r>
              <a:rPr lang="zh-CN" altLang="en-US" sz="2900" dirty="0">
                <a:solidFill>
                  <a:srgbClr val="251BF7"/>
                </a:solidFill>
              </a:rPr>
              <a:t>信用风险量化模型</a:t>
            </a:r>
            <a:r>
              <a:rPr lang="zh-CN" altLang="en-US" sz="2900" dirty="0"/>
              <a:t>。</a:t>
            </a:r>
            <a:endParaRPr lang="zh-CN" altLang="en-US" sz="2900" dirty="0"/>
          </a:p>
          <a:p>
            <a:pPr marL="0" indent="0">
              <a:lnSpc>
                <a:spcPct val="110000"/>
              </a:lnSpc>
              <a:buNone/>
            </a:pPr>
            <a:r>
              <a:rPr lang="zh-CN" altLang="en-US" sz="2900" dirty="0"/>
              <a:t>Creditmetrics</a:t>
            </a:r>
            <a:r>
              <a:rPr lang="zh-CN" altLang="en-US" sz="2900" b="1" dirty="0"/>
              <a:t>模型认为</a:t>
            </a:r>
            <a:r>
              <a:rPr lang="zh-CN" altLang="en-US" sz="2900" dirty="0"/>
              <a:t>，</a:t>
            </a:r>
            <a:r>
              <a:rPr lang="zh-CN" altLang="en-US" sz="2900" dirty="0">
                <a:solidFill>
                  <a:srgbClr val="251BF7"/>
                </a:solidFill>
              </a:rPr>
              <a:t>信用风险直接源自企业信用等级的变化</a:t>
            </a:r>
            <a:r>
              <a:rPr lang="zh-CN" altLang="en-US" sz="2900" dirty="0"/>
              <a:t>，</a:t>
            </a:r>
            <a:r>
              <a:rPr lang="zh-CN" altLang="en-US" sz="2900" dirty="0">
                <a:solidFill>
                  <a:srgbClr val="251BF7"/>
                </a:solidFill>
              </a:rPr>
              <a:t>信用事件对借款人还款能力的影响都能及时、恰当地通过其信用等级的变化表现出来。</a:t>
            </a:r>
            <a:r>
              <a:rPr lang="zh-CN" altLang="en-US" sz="2900" dirty="0"/>
              <a:t>此外，该模型还认为，</a:t>
            </a:r>
            <a:r>
              <a:rPr lang="zh-CN" altLang="en-US" sz="2900" dirty="0">
                <a:solidFill>
                  <a:srgbClr val="251BF7"/>
                </a:solidFill>
              </a:rPr>
              <a:t>信用</a:t>
            </a:r>
            <a:r>
              <a:rPr lang="zh-CN" altLang="en-US" sz="2900" dirty="0" smtClean="0">
                <a:solidFill>
                  <a:srgbClr val="251BF7"/>
                </a:solidFill>
              </a:rPr>
              <a:t>等级变化</a:t>
            </a:r>
            <a:r>
              <a:rPr lang="zh-CN" altLang="en-US" sz="2900" dirty="0">
                <a:solidFill>
                  <a:srgbClr val="251BF7"/>
                </a:solidFill>
              </a:rPr>
              <a:t>会</a:t>
            </a:r>
            <a:r>
              <a:rPr lang="zh-CN" altLang="en-US" sz="2900" dirty="0" smtClean="0">
                <a:solidFill>
                  <a:srgbClr val="251BF7"/>
                </a:solidFill>
              </a:rPr>
              <a:t>带来资产</a:t>
            </a:r>
            <a:r>
              <a:rPr lang="zh-CN" altLang="en-US" sz="2900" dirty="0">
                <a:solidFill>
                  <a:srgbClr val="251BF7"/>
                </a:solidFill>
              </a:rPr>
              <a:t>价值的相应变化</a:t>
            </a:r>
            <a:r>
              <a:rPr lang="zh-CN" altLang="en-US" sz="2900" dirty="0" smtClean="0"/>
              <a:t>。</a:t>
            </a:r>
            <a:endParaRPr lang="zh-CN" altLang="en-US" sz="29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
        <p:nvSpPr>
          <p:cNvPr id="2" name="文本框 1"/>
          <p:cNvSpPr txBox="1"/>
          <p:nvPr/>
        </p:nvSpPr>
        <p:spPr>
          <a:xfrm>
            <a:off x="3642995" y="4384675"/>
            <a:ext cx="2712720" cy="368300"/>
          </a:xfrm>
          <a:prstGeom prst="rect">
            <a:avLst/>
          </a:prstGeom>
          <a:noFill/>
        </p:spPr>
        <p:txBody>
          <a:bodyPr wrap="square" rtlCol="0">
            <a:spAutoFit/>
          </a:bodyPr>
          <a:lstStyle/>
          <a:p>
            <a:r>
              <a:rPr lang="zh-CN" altLang="en-US"/>
              <a:t>   </a:t>
            </a:r>
            <a:endParaRPr lang="zh-CN" altLang="en-US"/>
          </a:p>
        </p:txBody>
      </p:sp>
      <p:sp>
        <p:nvSpPr>
          <p:cNvPr id="5" name="灯片编号占位符 4"/>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435280" cy="4525963"/>
          </a:xfrm>
        </p:spPr>
        <p:txBody>
          <a:bodyPr/>
          <a:lstStyle/>
          <a:p>
            <a:pPr marL="0" indent="0">
              <a:lnSpc>
                <a:spcPct val="150000"/>
              </a:lnSpc>
              <a:buNone/>
            </a:pPr>
            <a:r>
              <a:rPr lang="zh-CN" altLang="en-US" sz="2800" dirty="0" smtClean="0">
                <a:sym typeface="+mn-ea"/>
              </a:rPr>
              <a:t>    一般而言</a:t>
            </a:r>
            <a:r>
              <a:rPr lang="zh-CN" altLang="en-US" sz="2800" dirty="0">
                <a:sym typeface="+mn-ea"/>
              </a:rPr>
              <a:t>，Creditmetrics模型</a:t>
            </a:r>
            <a:r>
              <a:rPr lang="zh-CN" altLang="en-US" sz="2800" u="sng" dirty="0">
                <a:sym typeface="+mn-ea"/>
              </a:rPr>
              <a:t>以</a:t>
            </a:r>
            <a:r>
              <a:rPr lang="zh-CN" altLang="en-US" sz="2800" u="sng" dirty="0">
                <a:solidFill>
                  <a:srgbClr val="251BF7"/>
                </a:solidFill>
                <a:sym typeface="+mn-ea"/>
              </a:rPr>
              <a:t>风险暴露</a:t>
            </a:r>
            <a:r>
              <a:rPr lang="zh-CN" altLang="en-US" sz="2800" u="sng" dirty="0">
                <a:sym typeface="+mn-ea"/>
              </a:rPr>
              <a:t>、</a:t>
            </a:r>
            <a:r>
              <a:rPr lang="zh-CN" altLang="en-US" sz="2800" u="sng" dirty="0">
                <a:solidFill>
                  <a:srgbClr val="251BF7"/>
                </a:solidFill>
                <a:sym typeface="+mn-ea"/>
              </a:rPr>
              <a:t>在险价值</a:t>
            </a:r>
            <a:r>
              <a:rPr lang="zh-CN" altLang="en-US" sz="2800" u="sng" dirty="0">
                <a:sym typeface="+mn-ea"/>
              </a:rPr>
              <a:t>、</a:t>
            </a:r>
            <a:r>
              <a:rPr lang="zh-CN" altLang="en-US" sz="2800" u="sng" dirty="0">
                <a:solidFill>
                  <a:srgbClr val="251BF7"/>
                </a:solidFill>
                <a:sym typeface="+mn-ea"/>
              </a:rPr>
              <a:t>相关性</a:t>
            </a:r>
            <a:r>
              <a:rPr lang="zh-CN" altLang="en-US" sz="2800" u="sng" dirty="0">
                <a:sym typeface="+mn-ea"/>
              </a:rPr>
              <a:t>三部分为基础</a:t>
            </a:r>
            <a:r>
              <a:rPr lang="zh-CN" altLang="en-US" sz="2800" dirty="0" smtClean="0">
                <a:sym typeface="+mn-ea"/>
              </a:rPr>
              <a:t>，       经过</a:t>
            </a:r>
            <a:r>
              <a:rPr lang="zh-CN" altLang="en-US" sz="2800" u="sng" dirty="0">
                <a:solidFill>
                  <a:srgbClr val="251BF7"/>
                </a:solidFill>
                <a:sym typeface="+mn-ea"/>
              </a:rPr>
              <a:t>三个层次的</a:t>
            </a:r>
            <a:r>
              <a:rPr lang="zh-CN" altLang="en-US" sz="2800" u="sng" dirty="0" smtClean="0">
                <a:solidFill>
                  <a:srgbClr val="251BF7"/>
                </a:solidFill>
                <a:sym typeface="+mn-ea"/>
              </a:rPr>
              <a:t>计算和推导</a:t>
            </a:r>
            <a:r>
              <a:rPr lang="zh-CN" altLang="en-US" sz="2800" dirty="0" smtClean="0">
                <a:sym typeface="+mn-ea"/>
              </a:rPr>
              <a:t>，       最终</a:t>
            </a:r>
            <a:r>
              <a:rPr lang="zh-CN" altLang="en-US" sz="2800" dirty="0">
                <a:sym typeface="+mn-ea"/>
              </a:rPr>
              <a:t>汇总</a:t>
            </a:r>
            <a:r>
              <a:rPr lang="zh-CN" altLang="en-US" sz="2800" u="sng" dirty="0">
                <a:solidFill>
                  <a:srgbClr val="251BF7"/>
                </a:solidFill>
                <a:sym typeface="+mn-ea"/>
              </a:rPr>
              <a:t>推出信用资产组合的在险价值</a:t>
            </a:r>
            <a:r>
              <a:rPr lang="zh-CN" altLang="en-US" sz="2800" dirty="0">
                <a:sym typeface="+mn-ea"/>
              </a:rPr>
              <a:t>，从而</a:t>
            </a:r>
            <a:r>
              <a:rPr lang="zh-CN" altLang="en-US" sz="2800" u="sng" dirty="0">
                <a:solidFill>
                  <a:srgbClr val="251BF7"/>
                </a:solidFill>
                <a:sym typeface="+mn-ea"/>
              </a:rPr>
              <a:t>实现对信用风险的度量</a:t>
            </a:r>
            <a:r>
              <a:rPr lang="zh-CN" altLang="en-US" sz="2800" dirty="0">
                <a:sym typeface="+mn-ea"/>
              </a:rPr>
              <a:t>。</a:t>
            </a:r>
            <a:endParaRPr lang="zh-CN" altLang="en-US" sz="2800" dirty="0"/>
          </a:p>
          <a:p>
            <a:pPr marL="0" indent="0">
              <a:buNone/>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280" y="260648"/>
            <a:ext cx="8904605" cy="6124754"/>
          </a:xfrm>
          <a:prstGeom prst="rect">
            <a:avLst/>
          </a:prstGeom>
          <a:noFill/>
        </p:spPr>
        <p:txBody>
          <a:bodyPr wrap="square" rtlCol="0">
            <a:spAutoFit/>
          </a:bodyPr>
          <a:lstStyle/>
          <a:p>
            <a:pPr marL="0" indent="0">
              <a:buNone/>
            </a:pPr>
            <a:r>
              <a:rPr lang="zh-CN" altLang="en-US" sz="2800" dirty="0" smtClean="0">
                <a:sym typeface="+mn-ea"/>
              </a:rPr>
              <a:t>由于</a:t>
            </a:r>
            <a:r>
              <a:rPr lang="zh-CN" altLang="en-US" sz="2800" dirty="0">
                <a:sym typeface="+mn-ea"/>
              </a:rPr>
              <a:t>Creditmetrics模型采用的是</a:t>
            </a:r>
            <a:r>
              <a:rPr lang="zh-CN" altLang="en-US" sz="2800" dirty="0">
                <a:solidFill>
                  <a:srgbClr val="251BF7"/>
                </a:solidFill>
                <a:sym typeface="+mn-ea"/>
              </a:rPr>
              <a:t>组合投资的分析方法</a:t>
            </a:r>
            <a:r>
              <a:rPr lang="zh-CN" altLang="en-US" sz="2800" dirty="0">
                <a:sym typeface="+mn-ea"/>
              </a:rPr>
              <a:t>，注重直接分析企业间信用状况变化的相关关系，因而更加</a:t>
            </a:r>
            <a:r>
              <a:rPr lang="zh-CN" altLang="en-US" sz="2800" dirty="0">
                <a:solidFill>
                  <a:srgbClr val="251BF7"/>
                </a:solidFill>
                <a:sym typeface="+mn-ea"/>
              </a:rPr>
              <a:t>与现代组合投资管理理论相吻合</a:t>
            </a:r>
            <a:r>
              <a:rPr lang="zh-CN" altLang="en-US" sz="2800" dirty="0">
                <a:sym typeface="+mn-ea"/>
              </a:rPr>
              <a:t>。</a:t>
            </a:r>
            <a:endParaRPr lang="zh-CN" altLang="en-US" sz="2800" dirty="0">
              <a:sym typeface="+mn-ea"/>
            </a:endParaRPr>
          </a:p>
          <a:p>
            <a:pPr marL="0" indent="0">
              <a:buNone/>
            </a:pPr>
            <a:endParaRPr lang="zh-CN" altLang="en-US" sz="2800" dirty="0">
              <a:sym typeface="+mn-ea"/>
            </a:endParaRPr>
          </a:p>
          <a:p>
            <a:pPr marL="0" indent="0">
              <a:buNone/>
            </a:pPr>
            <a:r>
              <a:rPr lang="zh-CN" altLang="en-US" sz="2800" dirty="0">
                <a:sym typeface="+mn-ea"/>
              </a:rPr>
              <a:t>不过，Creditmetrics模型也存在以下</a:t>
            </a:r>
            <a:r>
              <a:rPr lang="zh-CN" altLang="en-US" sz="2800" b="1" dirty="0">
                <a:solidFill>
                  <a:srgbClr val="251BF7"/>
                </a:solidFill>
                <a:sym typeface="+mn-ea"/>
              </a:rPr>
              <a:t>缺陷</a:t>
            </a:r>
            <a:r>
              <a:rPr lang="zh-CN" altLang="en-US" sz="2800" dirty="0">
                <a:sym typeface="+mn-ea"/>
              </a:rPr>
              <a:t>：</a:t>
            </a:r>
            <a:endParaRPr lang="zh-CN" altLang="en-US" sz="2800" dirty="0">
              <a:sym typeface="+mn-ea"/>
            </a:endParaRPr>
          </a:p>
          <a:p>
            <a:pPr marL="0" indent="0">
              <a:buNone/>
            </a:pPr>
            <a:r>
              <a:rPr lang="zh-CN" altLang="en-US" sz="2800" dirty="0">
                <a:sym typeface="+mn-ea"/>
              </a:rPr>
              <a:t>（1）Creditmetrics模型采用的是企业信用评级指标分析法</a:t>
            </a:r>
            <a:r>
              <a:rPr lang="zh-CN" altLang="en-US" sz="2800" dirty="0" smtClean="0">
                <a:sym typeface="+mn-ea"/>
              </a:rPr>
              <a:t>。因为企业</a:t>
            </a:r>
            <a:r>
              <a:rPr lang="zh-CN" altLang="en-US" sz="2800" dirty="0">
                <a:sym typeface="+mn-ea"/>
              </a:rPr>
              <a:t>信用</a:t>
            </a:r>
            <a:r>
              <a:rPr lang="zh-CN" altLang="en-US" sz="2800" dirty="0" smtClean="0">
                <a:sym typeface="+mn-ea"/>
              </a:rPr>
              <a:t>评级相对固定，该</a:t>
            </a:r>
            <a:r>
              <a:rPr lang="zh-CN" altLang="en-US" sz="2800" dirty="0">
                <a:sym typeface="+mn-ea"/>
              </a:rPr>
              <a:t>模型的分析结果</a:t>
            </a:r>
            <a:r>
              <a:rPr lang="zh-CN" altLang="en-US" sz="2800" dirty="0">
                <a:solidFill>
                  <a:srgbClr val="251BF7"/>
                </a:solidFill>
                <a:sym typeface="+mn-ea"/>
              </a:rPr>
              <a:t>不能及时反映企业信用状况的变化</a:t>
            </a:r>
            <a:r>
              <a:rPr lang="zh-CN" altLang="en-US" sz="2800" dirty="0">
                <a:sym typeface="+mn-ea"/>
              </a:rPr>
              <a:t>。</a:t>
            </a:r>
            <a:endParaRPr lang="zh-CN" altLang="en-US" sz="2800" dirty="0">
              <a:sym typeface="+mn-ea"/>
            </a:endParaRPr>
          </a:p>
          <a:p>
            <a:pPr marL="0" indent="0">
              <a:buNone/>
            </a:pPr>
            <a:r>
              <a:rPr lang="zh-CN" altLang="en-US" sz="2800" dirty="0">
                <a:sym typeface="+mn-ea"/>
              </a:rPr>
              <a:t>（2）Creditmetrics模型</a:t>
            </a:r>
            <a:r>
              <a:rPr lang="zh-CN" altLang="en-US" sz="2800" dirty="0">
                <a:solidFill>
                  <a:srgbClr val="251BF7"/>
                </a:solidFill>
                <a:sym typeface="+mn-ea"/>
              </a:rPr>
              <a:t>主要依赖信用状况变化的历史数据</a:t>
            </a:r>
            <a:r>
              <a:rPr lang="zh-CN" altLang="en-US" sz="2800" dirty="0">
                <a:sym typeface="+mn-ea"/>
              </a:rPr>
              <a:t>，</a:t>
            </a:r>
            <a:r>
              <a:rPr lang="zh-CN" altLang="en-US" sz="2800" dirty="0">
                <a:solidFill>
                  <a:srgbClr val="251BF7"/>
                </a:solidFill>
                <a:sym typeface="+mn-ea"/>
              </a:rPr>
              <a:t>采用“向后看”</a:t>
            </a:r>
            <a:r>
              <a:rPr lang="zh-CN" altLang="en-US" sz="2800" dirty="0">
                <a:sym typeface="+mn-ea"/>
              </a:rPr>
              <a:t>的方法进行分析，从而使得该模型存在</a:t>
            </a:r>
            <a:r>
              <a:rPr lang="zh-CN" altLang="en-US" sz="2800" dirty="0">
                <a:solidFill>
                  <a:srgbClr val="251BF7"/>
                </a:solidFill>
                <a:sym typeface="+mn-ea"/>
              </a:rPr>
              <a:t>“历史可以在未来复制其自身”的缺陷</a:t>
            </a:r>
            <a:r>
              <a:rPr lang="zh-CN" altLang="en-US" sz="2800" dirty="0">
                <a:sym typeface="+mn-ea"/>
              </a:rPr>
              <a:t>。</a:t>
            </a:r>
            <a:endParaRPr lang="zh-CN" altLang="en-US" sz="2800" dirty="0">
              <a:sym typeface="+mn-ea"/>
            </a:endParaRPr>
          </a:p>
          <a:p>
            <a:pPr marL="0" indent="0">
              <a:buNone/>
            </a:pPr>
            <a:r>
              <a:rPr lang="zh-CN" altLang="en-US" sz="2800" dirty="0">
                <a:sym typeface="+mn-ea"/>
              </a:rPr>
              <a:t>（3）Creditmetrics模型采用的信用评级指标分析法是一种</a:t>
            </a:r>
            <a:r>
              <a:rPr lang="zh-CN" altLang="en-US" sz="2800" dirty="0">
                <a:solidFill>
                  <a:srgbClr val="251BF7"/>
                </a:solidFill>
                <a:sym typeface="+mn-ea"/>
              </a:rPr>
              <a:t>序数衡量法</a:t>
            </a:r>
            <a:r>
              <a:rPr lang="zh-CN" altLang="en-US" sz="2800" dirty="0">
                <a:sym typeface="+mn-ea"/>
              </a:rPr>
              <a:t>，这种方法</a:t>
            </a:r>
            <a:r>
              <a:rPr lang="zh-CN" altLang="en-US" sz="2800" dirty="0">
                <a:solidFill>
                  <a:srgbClr val="251BF7"/>
                </a:solidFill>
                <a:sym typeface="+mn-ea"/>
              </a:rPr>
              <a:t>只能反映企业间信用风险的高低顺序，不能明确说明其程度</a:t>
            </a:r>
            <a:r>
              <a:rPr lang="zh-CN" altLang="en-US" sz="2800" dirty="0" smtClean="0">
                <a:sym typeface="+mn-ea"/>
              </a:rPr>
              <a:t>。</a:t>
            </a:r>
            <a:endParaRPr lang="zh-CN" altLang="en-US"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24744"/>
            <a:ext cx="8496944" cy="5589240"/>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sym typeface="+mn-ea"/>
              </a:rPr>
              <a:t>第一节 信用风险概述</a:t>
            </a:r>
            <a:endParaRPr lang="zh-CN" altLang="en-US" b="1" dirty="0">
              <a:latin typeface="楷体" panose="02010609060101010101" pitchFamily="49" charset="-122"/>
              <a:ea typeface="楷体" panose="02010609060101010101" pitchFamily="49" charset="-122"/>
            </a:endParaRPr>
          </a:p>
          <a:p>
            <a:pPr marL="0" indent="0">
              <a:buNone/>
            </a:pPr>
            <a:r>
              <a:rPr lang="zh-CN" altLang="en-US" sz="2800" b="1" dirty="0" smtClean="0"/>
              <a:t>一、信用风险的概念</a:t>
            </a:r>
            <a:endParaRPr lang="zh-CN" altLang="en-US" sz="2800" b="1" dirty="0" smtClean="0"/>
          </a:p>
          <a:p>
            <a:pPr marL="0" indent="0">
              <a:lnSpc>
                <a:spcPts val="3500"/>
              </a:lnSpc>
              <a:buNone/>
            </a:pPr>
            <a:r>
              <a:rPr lang="zh-CN" altLang="en-US" sz="2800" dirty="0"/>
              <a:t> </a:t>
            </a:r>
            <a:r>
              <a:rPr lang="zh-CN" altLang="en-US" sz="2800" dirty="0"/>
              <a:t>一般</a:t>
            </a:r>
            <a:r>
              <a:rPr lang="zh-CN" altLang="en-US" sz="2800" dirty="0" smtClean="0"/>
              <a:t>，</a:t>
            </a:r>
            <a:r>
              <a:rPr lang="zh-CN" altLang="en-US" sz="2800" dirty="0"/>
              <a:t>信用风险</a:t>
            </a:r>
            <a:r>
              <a:rPr lang="zh-CN" altLang="en-US" sz="2800" dirty="0" smtClean="0"/>
              <a:t>是</a:t>
            </a:r>
            <a:r>
              <a:rPr lang="zh-CN" altLang="en-US" sz="2800" dirty="0" smtClean="0">
                <a:solidFill>
                  <a:srgbClr val="251BF7"/>
                </a:solidFill>
              </a:rPr>
              <a:t>债务人</a:t>
            </a:r>
            <a:r>
              <a:rPr lang="zh-CN" altLang="en-US" sz="2800" dirty="0">
                <a:solidFill>
                  <a:srgbClr val="251BF7"/>
                </a:solidFill>
              </a:rPr>
              <a:t>未能如期偿还其债务</a:t>
            </a:r>
            <a:r>
              <a:rPr lang="zh-CN" altLang="en-US" sz="2800" dirty="0"/>
              <a:t>造成违约而给金融机构带来的风险。因此，</a:t>
            </a:r>
            <a:r>
              <a:rPr lang="zh-CN" altLang="en-US" sz="2800" dirty="0">
                <a:solidFill>
                  <a:srgbClr val="251BF7"/>
                </a:solidFill>
              </a:rPr>
              <a:t>传统的信用风险</a:t>
            </a:r>
            <a:r>
              <a:rPr lang="zh-CN" altLang="en-US" sz="2800" dirty="0"/>
              <a:t>主要来自</a:t>
            </a:r>
            <a:r>
              <a:rPr lang="zh-CN" altLang="en-US" sz="2800" dirty="0">
                <a:solidFill>
                  <a:srgbClr val="251BF7"/>
                </a:solidFill>
              </a:rPr>
              <a:t>商业银行的贷款</a:t>
            </a:r>
            <a:r>
              <a:rPr lang="zh-CN" altLang="en-US" sz="2800" dirty="0"/>
              <a:t>业务，包括资产业务中借款人不按时还本付息引起的资产质量恶化、</a:t>
            </a:r>
            <a:r>
              <a:rPr lang="zh-CN" altLang="en-US" sz="2800" dirty="0">
                <a:solidFill>
                  <a:srgbClr val="251BF7"/>
                </a:solidFill>
              </a:rPr>
              <a:t>负债业务中</a:t>
            </a:r>
            <a:r>
              <a:rPr lang="zh-CN" altLang="en-US" sz="2800" dirty="0"/>
              <a:t>存款人大量</a:t>
            </a:r>
            <a:r>
              <a:rPr lang="zh-CN" altLang="en-US" sz="2800" dirty="0">
                <a:solidFill>
                  <a:srgbClr val="251BF7"/>
                </a:solidFill>
              </a:rPr>
              <a:t>提取现金形成挤兑</a:t>
            </a:r>
            <a:r>
              <a:rPr lang="zh-CN" altLang="en-US" sz="2800" dirty="0"/>
              <a:t>、</a:t>
            </a:r>
            <a:r>
              <a:rPr lang="zh-CN" altLang="en-US" sz="2800" dirty="0">
                <a:solidFill>
                  <a:srgbClr val="251BF7"/>
                </a:solidFill>
              </a:rPr>
              <a:t>表外业务中</a:t>
            </a:r>
            <a:r>
              <a:rPr lang="zh-CN" altLang="en-US" sz="2800" dirty="0"/>
              <a:t>的交易对手违约</a:t>
            </a:r>
            <a:r>
              <a:rPr lang="zh-CN" altLang="en-US" sz="2800" dirty="0" smtClean="0"/>
              <a:t>引起</a:t>
            </a:r>
            <a:r>
              <a:rPr lang="zh-CN" altLang="en-US" sz="2800" dirty="0" smtClean="0">
                <a:solidFill>
                  <a:srgbClr val="251BF7"/>
                </a:solidFill>
              </a:rPr>
              <a:t>或</a:t>
            </a:r>
            <a:r>
              <a:rPr lang="zh-CN" altLang="en-US" sz="2800" dirty="0">
                <a:solidFill>
                  <a:srgbClr val="251BF7"/>
                </a:solidFill>
              </a:rPr>
              <a:t>有负债转化为表内负债</a:t>
            </a:r>
            <a:r>
              <a:rPr lang="zh-CN" altLang="en-US" sz="2800" dirty="0" smtClean="0"/>
              <a:t>。</a:t>
            </a:r>
            <a:endParaRPr lang="zh-CN" altLang="en-US" sz="2800" dirty="0"/>
          </a:p>
          <a:p>
            <a:pPr marL="0" indent="0">
              <a:lnSpc>
                <a:spcPts val="3500"/>
              </a:lnSpc>
              <a:buNone/>
            </a:pPr>
            <a:r>
              <a:rPr lang="zh-CN" altLang="en-US" sz="2800" dirty="0"/>
              <a:t>然而，随着金融市场的发展，越来越多的企业发行公司债券（企业债券）。一旦影响发行</a:t>
            </a:r>
            <a:r>
              <a:rPr lang="zh-CN" altLang="en-US" sz="2800" dirty="0">
                <a:solidFill>
                  <a:srgbClr val="251BF7"/>
                </a:solidFill>
              </a:rPr>
              <a:t>债券人信用</a:t>
            </a:r>
            <a:r>
              <a:rPr lang="zh-CN" altLang="en-US" sz="2800" dirty="0"/>
              <a:t>的事件发生，如信用等级下降、盈利能力降低，债券就会跌价，给投资者带来损失</a:t>
            </a:r>
            <a:r>
              <a:rPr lang="zh-CN" altLang="en-US" sz="2800" dirty="0" smtClean="0"/>
              <a:t>。</a:t>
            </a:r>
            <a:r>
              <a:rPr lang="zh-CN" altLang="en-US" sz="2800" dirty="0" smtClean="0"/>
              <a:t>故</a:t>
            </a:r>
            <a:r>
              <a:rPr lang="zh-CN" altLang="en-US" sz="2800" dirty="0" smtClean="0">
                <a:solidFill>
                  <a:srgbClr val="251BF7"/>
                </a:solidFill>
              </a:rPr>
              <a:t>信用风险内涵</a:t>
            </a:r>
            <a:r>
              <a:rPr lang="zh-CN" altLang="en-US" sz="2800" dirty="0">
                <a:solidFill>
                  <a:srgbClr val="251BF7"/>
                </a:solidFill>
              </a:rPr>
              <a:t>有所拓展</a:t>
            </a:r>
            <a:r>
              <a:rPr lang="zh-CN" altLang="en-US" sz="2800" dirty="0"/>
              <a:t>。</a:t>
            </a:r>
            <a:endParaRPr lang="zh-CN" altLang="en-US" sz="2800" dirty="0"/>
          </a:p>
          <a:p>
            <a:pPr marL="0" indent="0">
              <a:lnSpc>
                <a:spcPts val="3500"/>
              </a:lnSpc>
              <a:buNone/>
            </a:pPr>
            <a:endParaRPr lang="zh-CN" altLang="en-US" sz="2800" dirty="0"/>
          </a:p>
          <a:p>
            <a:pPr marL="0" indent="0">
              <a:buNone/>
            </a:pPr>
            <a:endParaRPr lang="zh-CN" altLang="en-US" sz="16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49694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gn="ctr">
              <a:buNone/>
            </a:pPr>
            <a:endParaRPr lang="zh-CN" altLang="en-US" b="1" dirty="0">
              <a:latin typeface="楷体" panose="02010609060101010101" pitchFamily="49" charset="-122"/>
              <a:ea typeface="楷体" panose="02010609060101010101" pitchFamily="49" charset="-122"/>
            </a:endParaRPr>
          </a:p>
          <a:p>
            <a:pPr marL="0" indent="0">
              <a:buNone/>
            </a:pPr>
            <a:r>
              <a:rPr lang="zh-CN" altLang="en-US" sz="2800" b="1" dirty="0" smtClean="0"/>
              <a:t>一、信用风险的概念</a:t>
            </a:r>
            <a:endParaRPr lang="zh-CN" altLang="en-US" b="1" dirty="0" smtClean="0"/>
          </a:p>
          <a:p>
            <a:pPr>
              <a:lnSpc>
                <a:spcPct val="150000"/>
              </a:lnSpc>
            </a:pPr>
            <a:r>
              <a:rPr lang="zh-CN" altLang="en-US" sz="2800" dirty="0"/>
              <a:t>从现代意义上看，信用风险</a:t>
            </a:r>
            <a:r>
              <a:rPr lang="zh-CN" altLang="en-US" sz="2800" dirty="0">
                <a:solidFill>
                  <a:srgbClr val="251BF7"/>
                </a:solidFill>
              </a:rPr>
              <a:t>不仅包括直接的违约</a:t>
            </a:r>
            <a:r>
              <a:rPr lang="zh-CN" altLang="en-US" sz="2800" dirty="0"/>
              <a:t>风险，还包括</a:t>
            </a:r>
            <a:r>
              <a:rPr lang="zh-CN" altLang="en-US" sz="2800" dirty="0">
                <a:solidFill>
                  <a:srgbClr val="251BF7"/>
                </a:solidFill>
              </a:rPr>
              <a:t>借款人或市场交易对手信用状况和履约能力</a:t>
            </a:r>
            <a:r>
              <a:rPr lang="zh-CN" altLang="en-US" sz="2800" dirty="0"/>
              <a:t>的变化导致其</a:t>
            </a:r>
            <a:r>
              <a:rPr lang="zh-CN" altLang="en-US" sz="2800" dirty="0">
                <a:solidFill>
                  <a:srgbClr val="251BF7"/>
                </a:solidFill>
              </a:rPr>
              <a:t>债务的市场价值变动</a:t>
            </a:r>
            <a:r>
              <a:rPr lang="zh-CN" altLang="en-US" sz="2800" dirty="0"/>
              <a:t>而引起损失的可能性。</a:t>
            </a:r>
            <a:endParaRPr lang="zh-CN" altLang="en-US" sz="2800" dirty="0"/>
          </a:p>
          <a:p>
            <a:pPr>
              <a:lnSpc>
                <a:spcPts val="3500"/>
              </a:lnSpc>
            </a:pPr>
            <a:endParaRPr lang="zh-CN" altLang="en-US" sz="2800" dirty="0"/>
          </a:p>
          <a:p>
            <a:pPr marL="0" indent="0">
              <a:buNone/>
            </a:pPr>
            <a:endParaRPr lang="en-US" altLang="zh-CN" sz="30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pPr marL="0" indent="0" algn="ctr">
              <a:buNone/>
            </a:pPr>
            <a:r>
              <a:rPr lang="zh-CN" altLang="en-US" b="1" dirty="0">
                <a:latin typeface="楷体" panose="02010609060101010101" pitchFamily="49" charset="-122"/>
                <a:ea typeface="楷体" panose="02010609060101010101" pitchFamily="49" charset="-122"/>
              </a:rPr>
              <a:t>第一节 信用风险概述</a:t>
            </a:r>
            <a:endParaRPr lang="zh-CN" altLang="en-US" b="1" dirty="0">
              <a:latin typeface="楷体" panose="02010609060101010101" pitchFamily="49" charset="-122"/>
              <a:ea typeface="楷体" panose="02010609060101010101" pitchFamily="49" charset="-122"/>
            </a:endParaRPr>
          </a:p>
          <a:p>
            <a:pPr marL="0" indent="0">
              <a:lnSpc>
                <a:spcPct val="90000"/>
              </a:lnSpc>
              <a:buNone/>
            </a:pPr>
            <a:endParaRPr lang="en-US" altLang="zh-CN" sz="3000" b="1" dirty="0" smtClean="0"/>
          </a:p>
          <a:p>
            <a:pPr marL="0" indent="0">
              <a:lnSpc>
                <a:spcPct val="90000"/>
              </a:lnSpc>
              <a:buNone/>
            </a:pPr>
            <a:r>
              <a:rPr lang="zh-CN" altLang="en-US" sz="2800" b="1" dirty="0" smtClean="0"/>
              <a:t>二</a:t>
            </a:r>
            <a:r>
              <a:rPr lang="zh-CN" altLang="en-US" sz="2800" b="1" dirty="0"/>
              <a:t>、信用风险的来源</a:t>
            </a:r>
            <a:endParaRPr lang="zh-CN" altLang="en-US" sz="3000" b="1" dirty="0"/>
          </a:p>
          <a:p>
            <a:pPr>
              <a:lnSpc>
                <a:spcPct val="150000"/>
              </a:lnSpc>
              <a:buFont typeface="Arial" panose="020B0604020202020204" pitchFamily="34" charset="0"/>
              <a:buChar char="•"/>
            </a:pPr>
            <a:r>
              <a:rPr lang="zh-CN" altLang="en-US" sz="2800" dirty="0">
                <a:solidFill>
                  <a:srgbClr val="251BF7"/>
                </a:solidFill>
              </a:rPr>
              <a:t>违约</a:t>
            </a:r>
            <a:r>
              <a:rPr lang="zh-CN" altLang="en-US" sz="2800" dirty="0"/>
              <a:t>、</a:t>
            </a:r>
            <a:r>
              <a:rPr lang="zh-CN" altLang="en-US" sz="2800" dirty="0">
                <a:solidFill>
                  <a:srgbClr val="251BF7"/>
                </a:solidFill>
              </a:rPr>
              <a:t>价格波动</a:t>
            </a:r>
            <a:r>
              <a:rPr lang="zh-CN" altLang="en-US" sz="2800" dirty="0"/>
              <a:t>和</a:t>
            </a:r>
            <a:r>
              <a:rPr lang="zh-CN" altLang="en-US" sz="2800" dirty="0">
                <a:solidFill>
                  <a:srgbClr val="251BF7"/>
                </a:solidFill>
              </a:rPr>
              <a:t>收入突变</a:t>
            </a:r>
            <a:r>
              <a:rPr lang="zh-CN" altLang="en-US" sz="2800" dirty="0"/>
              <a:t>都可能引发</a:t>
            </a:r>
            <a:r>
              <a:rPr lang="zh-CN" altLang="en-US" sz="2800" b="1" dirty="0"/>
              <a:t>信用风险</a:t>
            </a:r>
            <a:r>
              <a:rPr lang="zh-CN" altLang="en-US" sz="2800" dirty="0"/>
              <a:t>。因此，根据这些诱发因素，信用风险的来源主要有这三个</a:t>
            </a:r>
            <a:r>
              <a:rPr lang="zh-CN" altLang="en-US" sz="2800" dirty="0" smtClean="0"/>
              <a:t>方面：</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340484"/>
            <a:ext cx="8785225" cy="5472891"/>
          </a:xfrm>
        </p:spPr>
        <p:txBody>
          <a:bodyPr>
            <a:normAutofit fontScale="55000" lnSpcReduction="20000"/>
          </a:bodyPr>
          <a:lstStyle/>
          <a:p>
            <a:pPr marL="0" indent="0" algn="ctr">
              <a:buNone/>
            </a:pPr>
            <a:r>
              <a:rPr lang="zh-CN" altLang="en-US" sz="6600" b="1" dirty="0">
                <a:latin typeface="楷体" panose="02010609060101010101" pitchFamily="49" charset="-122"/>
                <a:ea typeface="楷体" panose="02010609060101010101" pitchFamily="49" charset="-122"/>
              </a:rPr>
              <a:t>第一节 信用风险概述</a:t>
            </a:r>
            <a:endParaRPr lang="zh-CN" altLang="en-US" sz="6600" b="1" dirty="0">
              <a:latin typeface="楷体" panose="02010609060101010101" pitchFamily="49" charset="-122"/>
              <a:ea typeface="楷体" panose="02010609060101010101" pitchFamily="49" charset="-122"/>
            </a:endParaRPr>
          </a:p>
          <a:p>
            <a:pPr marL="0" indent="0" algn="ctr">
              <a:buNone/>
            </a:pPr>
            <a:endParaRPr lang="zh-CN" altLang="en-US" b="1" dirty="0">
              <a:latin typeface="楷体" panose="02010609060101010101" pitchFamily="49" charset="-122"/>
              <a:ea typeface="楷体" panose="02010609060101010101" pitchFamily="49" charset="-122"/>
            </a:endParaRPr>
          </a:p>
          <a:p>
            <a:pPr marL="0" indent="0">
              <a:lnSpc>
                <a:spcPct val="90000"/>
              </a:lnSpc>
              <a:buNone/>
            </a:pPr>
            <a:endParaRPr lang="en-US" altLang="zh-CN" sz="3000" b="1" dirty="0" smtClean="0"/>
          </a:p>
          <a:p>
            <a:pPr marL="0" indent="0">
              <a:lnSpc>
                <a:spcPct val="90000"/>
              </a:lnSpc>
              <a:buNone/>
            </a:pPr>
            <a:r>
              <a:rPr lang="zh-CN" altLang="en-US" sz="6300" b="1" dirty="0"/>
              <a:t>二、信用风险的来源</a:t>
            </a:r>
            <a:endParaRPr lang="zh-CN" altLang="en-US" sz="6300" b="1" dirty="0"/>
          </a:p>
          <a:p>
            <a:pPr marL="0" indent="0">
              <a:lnSpc>
                <a:spcPts val="3600"/>
              </a:lnSpc>
              <a:buNone/>
            </a:pPr>
            <a:r>
              <a:rPr lang="zh-CN" altLang="en-US" sz="5900" b="1" dirty="0"/>
              <a:t>（一）违约</a:t>
            </a:r>
            <a:endParaRPr lang="zh-CN" altLang="en-US" sz="5900" b="1" dirty="0"/>
          </a:p>
          <a:p>
            <a:pPr marL="0" indent="0">
              <a:lnSpc>
                <a:spcPct val="120000"/>
              </a:lnSpc>
              <a:buNone/>
            </a:pPr>
            <a:r>
              <a:rPr lang="zh-CN" altLang="en-US" sz="5900" dirty="0" smtClean="0"/>
              <a:t>  </a:t>
            </a:r>
            <a:r>
              <a:rPr lang="zh-CN" altLang="en-US" sz="5900" dirty="0" smtClean="0"/>
              <a:t>  违约</a:t>
            </a:r>
            <a:r>
              <a:rPr lang="zh-CN" altLang="en-US" sz="5900" dirty="0"/>
              <a:t>是指债务人由于各种原因</a:t>
            </a:r>
            <a:r>
              <a:rPr lang="zh-CN" altLang="en-US" sz="5900" dirty="0">
                <a:solidFill>
                  <a:srgbClr val="251BF7"/>
                </a:solidFill>
              </a:rPr>
              <a:t>无法按期还本付息</a:t>
            </a:r>
            <a:r>
              <a:rPr lang="zh-CN" altLang="en-US" sz="5900" dirty="0"/>
              <a:t>，不履行债务合约。一般而言，债务人在经营活动中的风险越大，其违约风险也越大</a:t>
            </a:r>
            <a:r>
              <a:rPr lang="zh-CN" altLang="en-US" sz="5900" dirty="0" smtClean="0"/>
              <a:t>。</a:t>
            </a:r>
            <a:endParaRPr lang="en-US" altLang="zh-CN" sz="5900" dirty="0" smtClean="0"/>
          </a:p>
          <a:p>
            <a:pPr marL="0" indent="0">
              <a:lnSpc>
                <a:spcPct val="120000"/>
              </a:lnSpc>
              <a:buNone/>
            </a:pPr>
            <a:r>
              <a:rPr lang="zh-CN" altLang="en-US" sz="5900" dirty="0" smtClean="0"/>
              <a:t>    </a:t>
            </a:r>
            <a:r>
              <a:rPr lang="zh-CN" altLang="en-US" sz="5900" dirty="0" smtClean="0">
                <a:solidFill>
                  <a:srgbClr val="251BF7"/>
                </a:solidFill>
              </a:rPr>
              <a:t>违约的概率大小与收益</a:t>
            </a:r>
            <a:r>
              <a:rPr lang="zh-CN" altLang="en-US" sz="5900" dirty="0">
                <a:solidFill>
                  <a:srgbClr val="251BF7"/>
                </a:solidFill>
              </a:rPr>
              <a:t>或亏损的高低呈正相关</a:t>
            </a:r>
            <a:r>
              <a:rPr lang="zh-CN" altLang="en-US" sz="5900" dirty="0"/>
              <a:t>关系，往往收益越高，信用风险发生的概率就越大。</a:t>
            </a:r>
            <a:endParaRPr lang="zh-CN" altLang="en-US" sz="59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400600"/>
          </a:xfrm>
        </p:spPr>
        <p:txBody>
          <a:bodyPr>
            <a:normAutofit fontScale="70000" lnSpcReduction="20000"/>
          </a:bodyPr>
          <a:lstStyle/>
          <a:p>
            <a:pPr marL="0" indent="0" algn="ctr">
              <a:buNone/>
            </a:pPr>
            <a:r>
              <a:rPr lang="zh-CN" altLang="en-US" sz="5700" b="1" dirty="0">
                <a:latin typeface="楷体" panose="02010609060101010101" pitchFamily="49" charset="-122"/>
                <a:ea typeface="楷体" panose="02010609060101010101" pitchFamily="49" charset="-122"/>
              </a:rPr>
              <a:t>第一节 信用风险概述</a:t>
            </a:r>
            <a:endParaRPr lang="zh-CN" altLang="en-US" sz="5700" b="1" dirty="0">
              <a:latin typeface="楷体" panose="02010609060101010101" pitchFamily="49" charset="-122"/>
              <a:ea typeface="楷体" panose="02010609060101010101" pitchFamily="49" charset="-122"/>
            </a:endParaRPr>
          </a:p>
          <a:p>
            <a:pPr marL="0" indent="0" algn="ctr">
              <a:buNone/>
            </a:pPr>
            <a:endParaRPr lang="zh-CN" altLang="en-US" b="1" dirty="0">
              <a:latin typeface="楷体" panose="02010609060101010101" pitchFamily="49" charset="-122"/>
              <a:ea typeface="楷体" panose="02010609060101010101" pitchFamily="49" charset="-122"/>
            </a:endParaRPr>
          </a:p>
          <a:p>
            <a:pPr marL="0" indent="0">
              <a:lnSpc>
                <a:spcPct val="90000"/>
              </a:lnSpc>
              <a:buNone/>
            </a:pPr>
            <a:endParaRPr lang="en-US" altLang="zh-CN" sz="3000" b="1" dirty="0" smtClean="0"/>
          </a:p>
          <a:p>
            <a:pPr marL="0" indent="0">
              <a:lnSpc>
                <a:spcPct val="90000"/>
              </a:lnSpc>
              <a:buNone/>
            </a:pPr>
            <a:r>
              <a:rPr lang="zh-CN" altLang="en-US" sz="4600" b="1" dirty="0"/>
              <a:t>二、信用风险的来源</a:t>
            </a:r>
            <a:endParaRPr lang="zh-CN" altLang="en-US" sz="4600" b="1" dirty="0"/>
          </a:p>
          <a:p>
            <a:pPr marL="0" indent="0">
              <a:lnSpc>
                <a:spcPts val="3600"/>
              </a:lnSpc>
              <a:buNone/>
            </a:pPr>
            <a:r>
              <a:rPr lang="zh-CN" altLang="en-US" sz="4600" b="1" dirty="0"/>
              <a:t>（二）价格波动</a:t>
            </a:r>
            <a:endParaRPr lang="zh-CN" altLang="en-US" sz="4600" b="1" dirty="0"/>
          </a:p>
          <a:p>
            <a:pPr marL="0" indent="0">
              <a:lnSpc>
                <a:spcPct val="170000"/>
              </a:lnSpc>
              <a:buNone/>
            </a:pPr>
            <a:r>
              <a:rPr lang="zh-CN" altLang="en-US" sz="4000" dirty="0" smtClean="0"/>
              <a:t>    价</a:t>
            </a:r>
            <a:r>
              <a:rPr lang="zh-CN" altLang="en-US" sz="4000" dirty="0" smtClean="0"/>
              <a:t>格</a:t>
            </a:r>
            <a:r>
              <a:rPr lang="zh-CN" altLang="en-US" sz="4000" dirty="0" smtClean="0"/>
              <a:t>波动是指</a:t>
            </a:r>
            <a:r>
              <a:rPr lang="zh-CN" altLang="en-US" sz="4000" dirty="0" smtClean="0">
                <a:solidFill>
                  <a:srgbClr val="251BF7"/>
                </a:solidFill>
              </a:rPr>
              <a:t>市场利率的波动导致证券价格的下跌</a:t>
            </a:r>
            <a:r>
              <a:rPr lang="zh-CN" altLang="en-US" sz="4000" dirty="0" smtClean="0"/>
              <a:t>。</a:t>
            </a:r>
            <a:r>
              <a:rPr lang="zh-CN" altLang="en-US" sz="4000" dirty="0"/>
              <a:t>例如，</a:t>
            </a:r>
            <a:r>
              <a:rPr lang="zh-CN" altLang="en-US" sz="4000" dirty="0">
                <a:solidFill>
                  <a:srgbClr val="251BF7"/>
                </a:solidFill>
              </a:rPr>
              <a:t>市场利率上升导致债券价格下跌，</a:t>
            </a:r>
            <a:r>
              <a:rPr lang="zh-CN" altLang="en-US" sz="4000" dirty="0"/>
              <a:t>债券投资者的回报便因此受损。一般而言，</a:t>
            </a:r>
            <a:r>
              <a:rPr lang="zh-CN" altLang="en-US" sz="4000" dirty="0">
                <a:solidFill>
                  <a:srgbClr val="251BF7"/>
                </a:solidFill>
              </a:rPr>
              <a:t>久期越长的证券，其价格波动对利率波动越敏感</a:t>
            </a:r>
            <a:r>
              <a:rPr lang="zh-CN" altLang="en-US" sz="4000" dirty="0"/>
              <a:t>，持有这种证券的</a:t>
            </a:r>
            <a:r>
              <a:rPr lang="zh-CN" altLang="en-US" sz="4000" dirty="0">
                <a:solidFill>
                  <a:srgbClr val="251BF7"/>
                </a:solidFill>
              </a:rPr>
              <a:t>风险也就越大</a:t>
            </a:r>
            <a:r>
              <a:rPr lang="zh-CN" altLang="en-US" sz="4000" dirty="0"/>
              <a:t>。</a:t>
            </a:r>
            <a:endParaRPr lang="zh-CN" altLang="en-US" sz="40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第四章 信用风险</a:t>
            </a:r>
            <a:endParaRPr lang="zh-CN" altLang="en-US" sz="4000" b="1" dirty="0">
              <a:solidFill>
                <a:srgbClr val="251BF7"/>
              </a:solidFill>
            </a:endParaRPr>
          </a:p>
        </p:txBody>
      </p:sp>
    </p:spTree>
  </p:cSld>
  <p:clrMapOvr>
    <a:masterClrMapping/>
  </p:clrMapOvr>
</p:sld>
</file>

<file path=ppt/tags/tag1.xml><?xml version="1.0" encoding="utf-8"?>
<p:tagLst xmlns:p="http://schemas.openxmlformats.org/presentationml/2006/main">
  <p:tag name="KSO_WM_DOC_GUID" val="{5632432a-82ad-4bc4-90c4-2cab489ecda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8082</Words>
  <Application>WPS 演示</Application>
  <PresentationFormat>全屏显示(4:3)</PresentationFormat>
  <Paragraphs>396</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方正粗黑宋简体</vt:lpstr>
      <vt:lpstr>楷体</vt:lpstr>
      <vt:lpstr>Calibri</vt:lpstr>
      <vt:lpstr>微软雅黑</vt:lpstr>
      <vt:lpstr>Arial Unicode MS</vt:lpstr>
      <vt:lpstr>Office 主题</vt:lpstr>
      <vt:lpstr>《金融风险概论》  第四章 信用风险 </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第四章 信用风险</vt:lpstr>
      <vt:lpstr>PowerPoint 演示文稿</vt:lpstr>
      <vt:lpstr>第四章 信用风险</vt:lpstr>
      <vt:lpstr>第四章 信用风险</vt:lpstr>
      <vt:lpstr>第四章 信用风险</vt:lpstr>
      <vt:lpstr>PowerPoint 演示文稿</vt:lpstr>
      <vt:lpstr>第四章 信用风险</vt:lpstr>
      <vt:lpstr>PowerPoint 演示文稿</vt:lpstr>
      <vt:lpstr>PowerPoint 演示文稿</vt:lpstr>
      <vt:lpstr>第四章 信用风险</vt:lpstr>
      <vt:lpstr>PowerPoint 演示文稿</vt:lpstr>
      <vt:lpstr>PowerPoint 演示文稿</vt:lpstr>
      <vt:lpstr>PowerPoint 演示文稿</vt:lpstr>
      <vt:lpstr>第四章 信用风险</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 </dc:title>
  <dc:creator>win</dc:creator>
  <cp:lastModifiedBy>jsb</cp:lastModifiedBy>
  <cp:revision>52</cp:revision>
  <dcterms:created xsi:type="dcterms:W3CDTF">2019-07-21T15:19:00Z</dcterms:created>
  <dcterms:modified xsi:type="dcterms:W3CDTF">2019-08-09T02:46:42Z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