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19"/>
  </p:notesMasterIdLst>
  <p:handoutMasterIdLst>
    <p:handoutMasterId r:id="rId20"/>
  </p:handoutMasterIdLst>
  <p:sldIdLst>
    <p:sldId id="3000" r:id="rId2"/>
    <p:sldId id="3017" r:id="rId3"/>
    <p:sldId id="3065" r:id="rId4"/>
    <p:sldId id="3066" r:id="rId5"/>
    <p:sldId id="3067" r:id="rId6"/>
    <p:sldId id="3069" r:id="rId7"/>
    <p:sldId id="3068" r:id="rId8"/>
    <p:sldId id="3070" r:id="rId9"/>
    <p:sldId id="3071" r:id="rId10"/>
    <p:sldId id="3072" r:id="rId11"/>
    <p:sldId id="3073" r:id="rId12"/>
    <p:sldId id="3074" r:id="rId13"/>
    <p:sldId id="3075" r:id="rId14"/>
    <p:sldId id="3076" r:id="rId15"/>
    <p:sldId id="3077" r:id="rId16"/>
    <p:sldId id="3078" r:id="rId17"/>
    <p:sldId id="367" r:id="rId18"/>
  </p:sldIdLst>
  <p:sldSz cx="1219835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guide id="3" orient="horz" pos="43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B889DB"/>
    <a:srgbClr val="89E0FF"/>
    <a:srgbClr val="E60914"/>
    <a:srgbClr val="D24726"/>
    <a:srgbClr val="29303A"/>
    <a:srgbClr val="FF5B5B"/>
    <a:srgbClr val="FFFFCC"/>
    <a:srgbClr val="E8D0D0"/>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746" autoAdjust="0"/>
  </p:normalViewPr>
  <p:slideViewPr>
    <p:cSldViewPr>
      <p:cViewPr varScale="1">
        <p:scale>
          <a:sx n="105" d="100"/>
          <a:sy n="105" d="100"/>
        </p:scale>
        <p:origin x="138" y="174"/>
      </p:cViewPr>
      <p:guideLst>
        <p:guide orient="horz" pos="2160"/>
        <p:guide pos="3842"/>
        <p:guide orient="horz" pos="4319"/>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7" d="100"/>
          <a:sy n="57" d="100"/>
        </p:scale>
        <p:origin x="2808"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940EE8-BBFF-40E4-9CB5-DB6140D63836}" type="doc">
      <dgm:prSet loTypeId="urn:microsoft.com/office/officeart/2005/8/layout/vList5" loCatId="list" qsTypeId="urn:microsoft.com/office/officeart/2005/8/quickstyle/3d3" qsCatId="3D" csTypeId="urn:microsoft.com/office/officeart/2005/8/colors/accent6_5" csCatId="accent6" phldr="1"/>
      <dgm:spPr/>
      <dgm:t>
        <a:bodyPr/>
        <a:lstStyle/>
        <a:p>
          <a:endParaRPr lang="zh-CN" altLang="en-US"/>
        </a:p>
      </dgm:t>
    </dgm:pt>
    <dgm:pt modelId="{CCFCE687-3E7B-43E9-A812-E805AC14041F}">
      <dgm:prSet phldrT="[文本]" custT="1"/>
      <dgm:spPr/>
      <dgm:t>
        <a:bodyPr/>
        <a:lstStyle/>
        <a:p>
          <a:r>
            <a:rPr lang="zh-CN" altLang="en-US" sz="2000" b="1" dirty="0">
              <a:solidFill>
                <a:schemeClr val="tx1"/>
              </a:solidFill>
              <a:latin typeface="微软雅黑" panose="020B0503020204020204" pitchFamily="34" charset="-122"/>
              <a:ea typeface="微软雅黑" panose="020B0503020204020204" pitchFamily="34" charset="-122"/>
            </a:rPr>
            <a:t>违约</a:t>
          </a:r>
        </a:p>
      </dgm:t>
    </dgm:pt>
    <dgm:pt modelId="{E2F878BD-DD39-4C75-8850-175707C37E90}" type="parTrans" cxnId="{428F1398-57B7-4AD6-AC9E-89BA7C87BD61}">
      <dgm:prSet/>
      <dgm:spPr/>
      <dgm:t>
        <a:bodyPr/>
        <a:lstStyle/>
        <a:p>
          <a:endParaRPr lang="zh-CN" altLang="en-US">
            <a:latin typeface="微软雅黑" panose="020B0503020204020204" pitchFamily="34" charset="-122"/>
            <a:ea typeface="微软雅黑" panose="020B0503020204020204" pitchFamily="34" charset="-122"/>
          </a:endParaRPr>
        </a:p>
      </dgm:t>
    </dgm:pt>
    <dgm:pt modelId="{A2B0E3B9-0389-4DB6-8550-FAE151220A78}" type="sibTrans" cxnId="{428F1398-57B7-4AD6-AC9E-89BA7C87BD61}">
      <dgm:prSet/>
      <dgm:spPr/>
      <dgm:t>
        <a:bodyPr/>
        <a:lstStyle/>
        <a:p>
          <a:endParaRPr lang="zh-CN" altLang="en-US">
            <a:latin typeface="微软雅黑" panose="020B0503020204020204" pitchFamily="34" charset="-122"/>
            <a:ea typeface="微软雅黑" panose="020B0503020204020204" pitchFamily="34" charset="-122"/>
          </a:endParaRPr>
        </a:p>
      </dgm:t>
    </dgm:pt>
    <dgm:pt modelId="{C39A9A79-0F4E-4729-A6C4-97509CA8CBCA}">
      <dgm:prSet/>
      <dgm:spPr/>
      <dgm:t>
        <a:bodyPr/>
        <a:lstStyle/>
        <a:p>
          <a:r>
            <a:rPr lang="zh-CN" altLang="en-US" dirty="0">
              <a:latin typeface="微软雅黑" panose="020B0503020204020204" pitchFamily="34" charset="-122"/>
              <a:ea typeface="微软雅黑" panose="020B0503020204020204" pitchFamily="34" charset="-122"/>
            </a:rPr>
            <a:t>违约是指债务人由于各种原因无法按期还本付息</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不履行债务合约</a:t>
          </a:r>
        </a:p>
      </dgm:t>
    </dgm:pt>
    <dgm:pt modelId="{781352C2-7F33-4F92-9842-54C3A3A134FA}" type="parTrans" cxnId="{C6D6032A-4EFB-456A-964D-D7FFD7349E9B}">
      <dgm:prSet/>
      <dgm:spPr/>
      <dgm:t>
        <a:bodyPr/>
        <a:lstStyle/>
        <a:p>
          <a:endParaRPr lang="zh-CN" altLang="en-US"/>
        </a:p>
      </dgm:t>
    </dgm:pt>
    <dgm:pt modelId="{E886B515-A303-46A0-80AC-04D3411FF68D}" type="sibTrans" cxnId="{C6D6032A-4EFB-456A-964D-D7FFD7349E9B}">
      <dgm:prSet/>
      <dgm:spPr/>
      <dgm:t>
        <a:bodyPr/>
        <a:lstStyle/>
        <a:p>
          <a:endParaRPr lang="zh-CN" altLang="en-US"/>
        </a:p>
      </dgm:t>
    </dgm:pt>
    <dgm:pt modelId="{3CC5AF04-883E-4407-8503-5593D8B61583}">
      <dgm:prSet custT="1"/>
      <dgm:spPr/>
      <dgm:t>
        <a:bodyPr/>
        <a:lstStyle/>
        <a:p>
          <a:r>
            <a:rPr lang="zh-CN" altLang="en-US" sz="2000" b="1">
              <a:solidFill>
                <a:schemeClr val="tx1"/>
              </a:solidFill>
              <a:latin typeface="微软雅黑" panose="020B0503020204020204" pitchFamily="34" charset="-122"/>
              <a:ea typeface="微软雅黑" panose="020B0503020204020204" pitchFamily="34" charset="-122"/>
            </a:rPr>
            <a:t>价格波动</a:t>
          </a:r>
        </a:p>
      </dgm:t>
    </dgm:pt>
    <dgm:pt modelId="{E699DD71-6A4C-435B-AD8A-62CAA1A217EC}" type="parTrans" cxnId="{E4085D87-D404-41EA-9872-7A5918449E20}">
      <dgm:prSet/>
      <dgm:spPr/>
      <dgm:t>
        <a:bodyPr/>
        <a:lstStyle/>
        <a:p>
          <a:endParaRPr lang="zh-CN" altLang="en-US"/>
        </a:p>
      </dgm:t>
    </dgm:pt>
    <dgm:pt modelId="{28BB248A-81D5-4C0D-8551-92BB8D0C2334}" type="sibTrans" cxnId="{E4085D87-D404-41EA-9872-7A5918449E20}">
      <dgm:prSet/>
      <dgm:spPr/>
      <dgm:t>
        <a:bodyPr/>
        <a:lstStyle/>
        <a:p>
          <a:endParaRPr lang="zh-CN" altLang="en-US"/>
        </a:p>
      </dgm:t>
    </dgm:pt>
    <dgm:pt modelId="{3161BE9B-6401-437C-A7EB-A318574C65D7}">
      <dgm:prSet/>
      <dgm:spPr/>
      <dgm:t>
        <a:bodyPr/>
        <a:lstStyle/>
        <a:p>
          <a:r>
            <a:rPr lang="zh-CN" altLang="en-US" dirty="0">
              <a:latin typeface="微软雅黑" panose="020B0503020204020204" pitchFamily="34" charset="-122"/>
              <a:ea typeface="微软雅黑" panose="020B0503020204020204" pitchFamily="34" charset="-122"/>
            </a:rPr>
            <a:t>价格波动是指市场利率的变动导致证券价格的下跌</a:t>
          </a:r>
        </a:p>
      </dgm:t>
    </dgm:pt>
    <dgm:pt modelId="{996EAFFB-8D85-46CE-9B3D-66284738DBC3}" type="parTrans" cxnId="{6F35DB6E-930B-437B-8841-8F694F76E368}">
      <dgm:prSet/>
      <dgm:spPr/>
      <dgm:t>
        <a:bodyPr/>
        <a:lstStyle/>
        <a:p>
          <a:endParaRPr lang="zh-CN" altLang="en-US"/>
        </a:p>
      </dgm:t>
    </dgm:pt>
    <dgm:pt modelId="{25766BCF-7E6F-4C34-933F-03562C55A2FE}" type="sibTrans" cxnId="{6F35DB6E-930B-437B-8841-8F694F76E368}">
      <dgm:prSet/>
      <dgm:spPr/>
      <dgm:t>
        <a:bodyPr/>
        <a:lstStyle/>
        <a:p>
          <a:endParaRPr lang="zh-CN" altLang="en-US"/>
        </a:p>
      </dgm:t>
    </dgm:pt>
    <dgm:pt modelId="{E95539D6-CE28-4FD2-B05E-9ABCE6161E04}">
      <dgm:prSet custT="1"/>
      <dgm:spPr/>
      <dgm:t>
        <a:bodyPr/>
        <a:lstStyle/>
        <a:p>
          <a:r>
            <a:rPr lang="zh-CN" altLang="en-US" sz="2000" b="1">
              <a:solidFill>
                <a:schemeClr val="tx1"/>
              </a:solidFill>
              <a:latin typeface="微软雅黑" panose="020B0503020204020204" pitchFamily="34" charset="-122"/>
              <a:ea typeface="微软雅黑" panose="020B0503020204020204" pitchFamily="34" charset="-122"/>
            </a:rPr>
            <a:t>收入突变</a:t>
          </a:r>
        </a:p>
      </dgm:t>
    </dgm:pt>
    <dgm:pt modelId="{C6C98669-9B3A-40F0-A65B-A7CBB4A84C76}" type="parTrans" cxnId="{13A06C90-2210-453F-AB85-FF8DD745A30F}">
      <dgm:prSet/>
      <dgm:spPr/>
      <dgm:t>
        <a:bodyPr/>
        <a:lstStyle/>
        <a:p>
          <a:endParaRPr lang="zh-CN" altLang="en-US"/>
        </a:p>
      </dgm:t>
    </dgm:pt>
    <dgm:pt modelId="{D7E85C6C-659F-482E-9E86-7CC9957B017A}" type="sibTrans" cxnId="{13A06C90-2210-453F-AB85-FF8DD745A30F}">
      <dgm:prSet/>
      <dgm:spPr/>
      <dgm:t>
        <a:bodyPr/>
        <a:lstStyle/>
        <a:p>
          <a:endParaRPr lang="zh-CN" altLang="en-US"/>
        </a:p>
      </dgm:t>
    </dgm:pt>
    <dgm:pt modelId="{2C9C1163-C025-4D49-9CEE-8A04854D3FE9}">
      <dgm:prSet/>
      <dgm:spPr/>
      <dgm:t>
        <a:bodyPr/>
        <a:lstStyle/>
        <a:p>
          <a:r>
            <a:rPr lang="zh-CN" altLang="en-US" dirty="0">
              <a:latin typeface="微软雅黑" panose="020B0503020204020204" pitchFamily="34" charset="-122"/>
              <a:ea typeface="微软雅黑" panose="020B0503020204020204" pitchFamily="34" charset="-122"/>
            </a:rPr>
            <a:t>收入突变是指人们运用长期资金做多次短期投资时实际收入低于预期收入的情况</a:t>
          </a:r>
        </a:p>
      </dgm:t>
    </dgm:pt>
    <dgm:pt modelId="{F5A267A9-0AC3-4169-B4B0-790F46E32443}" type="parTrans" cxnId="{E33C4EC4-1D46-4E71-9DC6-AB58715FB53A}">
      <dgm:prSet/>
      <dgm:spPr/>
      <dgm:t>
        <a:bodyPr/>
        <a:lstStyle/>
        <a:p>
          <a:endParaRPr lang="zh-CN" altLang="en-US"/>
        </a:p>
      </dgm:t>
    </dgm:pt>
    <dgm:pt modelId="{DF6F2B30-42DB-469F-8083-949B8CD789BB}" type="sibTrans" cxnId="{E33C4EC4-1D46-4E71-9DC6-AB58715FB53A}">
      <dgm:prSet/>
      <dgm:spPr/>
      <dgm:t>
        <a:bodyPr/>
        <a:lstStyle/>
        <a:p>
          <a:endParaRPr lang="zh-CN" altLang="en-US"/>
        </a:p>
      </dgm:t>
    </dgm:pt>
    <dgm:pt modelId="{5A94BB43-BA7F-422C-AF4F-84FC0B656528}" type="pres">
      <dgm:prSet presAssocID="{25940EE8-BBFF-40E4-9CB5-DB6140D63836}" presName="Name0" presStyleCnt="0">
        <dgm:presLayoutVars>
          <dgm:dir/>
          <dgm:animLvl val="lvl"/>
          <dgm:resizeHandles val="exact"/>
        </dgm:presLayoutVars>
      </dgm:prSet>
      <dgm:spPr/>
    </dgm:pt>
    <dgm:pt modelId="{29FFBBD9-60BE-4BD4-92AE-63441B52E6B1}" type="pres">
      <dgm:prSet presAssocID="{CCFCE687-3E7B-43E9-A812-E805AC14041F}" presName="linNode" presStyleCnt="0"/>
      <dgm:spPr/>
    </dgm:pt>
    <dgm:pt modelId="{B4B6BF6F-CD7D-48CA-A75F-08FAE5DAE990}" type="pres">
      <dgm:prSet presAssocID="{CCFCE687-3E7B-43E9-A812-E805AC14041F}" presName="parentText" presStyleLbl="node1" presStyleIdx="0" presStyleCnt="3" custScaleX="74474">
        <dgm:presLayoutVars>
          <dgm:chMax val="1"/>
          <dgm:bulletEnabled val="1"/>
        </dgm:presLayoutVars>
      </dgm:prSet>
      <dgm:spPr/>
    </dgm:pt>
    <dgm:pt modelId="{8C497EC8-8F7F-47EF-AF9F-C3998BDAD27E}" type="pres">
      <dgm:prSet presAssocID="{CCFCE687-3E7B-43E9-A812-E805AC14041F}" presName="descendantText" presStyleLbl="alignAccFollowNode1" presStyleIdx="0" presStyleCnt="3">
        <dgm:presLayoutVars>
          <dgm:bulletEnabled val="1"/>
        </dgm:presLayoutVars>
      </dgm:prSet>
      <dgm:spPr/>
    </dgm:pt>
    <dgm:pt modelId="{E0B75A1D-5940-45E0-ADF5-01ED398B77AC}" type="pres">
      <dgm:prSet presAssocID="{A2B0E3B9-0389-4DB6-8550-FAE151220A78}" presName="sp" presStyleCnt="0"/>
      <dgm:spPr/>
    </dgm:pt>
    <dgm:pt modelId="{432AE65A-C436-41C5-8D6C-9372EE7EEEEB}" type="pres">
      <dgm:prSet presAssocID="{3CC5AF04-883E-4407-8503-5593D8B61583}" presName="linNode" presStyleCnt="0"/>
      <dgm:spPr/>
    </dgm:pt>
    <dgm:pt modelId="{D86B713C-6D42-4F92-B445-05F4F98BD5C4}" type="pres">
      <dgm:prSet presAssocID="{3CC5AF04-883E-4407-8503-5593D8B61583}" presName="parentText" presStyleLbl="node1" presStyleIdx="1" presStyleCnt="3" custScaleX="74474">
        <dgm:presLayoutVars>
          <dgm:chMax val="1"/>
          <dgm:bulletEnabled val="1"/>
        </dgm:presLayoutVars>
      </dgm:prSet>
      <dgm:spPr/>
    </dgm:pt>
    <dgm:pt modelId="{3A4D9315-F5A5-47F5-B8CD-22016197D971}" type="pres">
      <dgm:prSet presAssocID="{3CC5AF04-883E-4407-8503-5593D8B61583}" presName="descendantText" presStyleLbl="alignAccFollowNode1" presStyleIdx="1" presStyleCnt="3">
        <dgm:presLayoutVars>
          <dgm:bulletEnabled val="1"/>
        </dgm:presLayoutVars>
      </dgm:prSet>
      <dgm:spPr/>
    </dgm:pt>
    <dgm:pt modelId="{768BB571-9E7A-4C19-B73D-9AA7D885F040}" type="pres">
      <dgm:prSet presAssocID="{28BB248A-81D5-4C0D-8551-92BB8D0C2334}" presName="sp" presStyleCnt="0"/>
      <dgm:spPr/>
    </dgm:pt>
    <dgm:pt modelId="{B60C343C-01F3-4106-A5BE-6811BF07F42D}" type="pres">
      <dgm:prSet presAssocID="{E95539D6-CE28-4FD2-B05E-9ABCE6161E04}" presName="linNode" presStyleCnt="0"/>
      <dgm:spPr/>
    </dgm:pt>
    <dgm:pt modelId="{DFFB9363-CF96-4D95-9059-9EF40EE42DA1}" type="pres">
      <dgm:prSet presAssocID="{E95539D6-CE28-4FD2-B05E-9ABCE6161E04}" presName="parentText" presStyleLbl="node1" presStyleIdx="2" presStyleCnt="3" custScaleX="74474">
        <dgm:presLayoutVars>
          <dgm:chMax val="1"/>
          <dgm:bulletEnabled val="1"/>
        </dgm:presLayoutVars>
      </dgm:prSet>
      <dgm:spPr/>
    </dgm:pt>
    <dgm:pt modelId="{44A36B42-DE75-4541-BCB5-8E2BCEE5998C}" type="pres">
      <dgm:prSet presAssocID="{E95539D6-CE28-4FD2-B05E-9ABCE6161E04}" presName="descendantText" presStyleLbl="alignAccFollowNode1" presStyleIdx="2" presStyleCnt="3">
        <dgm:presLayoutVars>
          <dgm:bulletEnabled val="1"/>
        </dgm:presLayoutVars>
      </dgm:prSet>
      <dgm:spPr/>
    </dgm:pt>
  </dgm:ptLst>
  <dgm:cxnLst>
    <dgm:cxn modelId="{1247891D-2A9D-4170-A353-9165F506565C}" type="presOf" srcId="{2C9C1163-C025-4D49-9CEE-8A04854D3FE9}" destId="{44A36B42-DE75-4541-BCB5-8E2BCEE5998C}" srcOrd="0" destOrd="0" presId="urn:microsoft.com/office/officeart/2005/8/layout/vList5"/>
    <dgm:cxn modelId="{5EDA5329-26C1-429C-B893-CBDAC3850FD0}" type="presOf" srcId="{C39A9A79-0F4E-4729-A6C4-97509CA8CBCA}" destId="{8C497EC8-8F7F-47EF-AF9F-C3998BDAD27E}" srcOrd="0" destOrd="0" presId="urn:microsoft.com/office/officeart/2005/8/layout/vList5"/>
    <dgm:cxn modelId="{C6D6032A-4EFB-456A-964D-D7FFD7349E9B}" srcId="{CCFCE687-3E7B-43E9-A812-E805AC14041F}" destId="{C39A9A79-0F4E-4729-A6C4-97509CA8CBCA}" srcOrd="0" destOrd="0" parTransId="{781352C2-7F33-4F92-9842-54C3A3A134FA}" sibTransId="{E886B515-A303-46A0-80AC-04D3411FF68D}"/>
    <dgm:cxn modelId="{232C8140-09A2-4AEA-B3EC-B6C9DA0D112C}" type="presOf" srcId="{E95539D6-CE28-4FD2-B05E-9ABCE6161E04}" destId="{DFFB9363-CF96-4D95-9059-9EF40EE42DA1}" srcOrd="0" destOrd="0" presId="urn:microsoft.com/office/officeart/2005/8/layout/vList5"/>
    <dgm:cxn modelId="{0CE9086E-309B-494D-B912-BF0A50BEEE55}" type="presOf" srcId="{3CC5AF04-883E-4407-8503-5593D8B61583}" destId="{D86B713C-6D42-4F92-B445-05F4F98BD5C4}" srcOrd="0" destOrd="0" presId="urn:microsoft.com/office/officeart/2005/8/layout/vList5"/>
    <dgm:cxn modelId="{6F35DB6E-930B-437B-8841-8F694F76E368}" srcId="{3CC5AF04-883E-4407-8503-5593D8B61583}" destId="{3161BE9B-6401-437C-A7EB-A318574C65D7}" srcOrd="0" destOrd="0" parTransId="{996EAFFB-8D85-46CE-9B3D-66284738DBC3}" sibTransId="{25766BCF-7E6F-4C34-933F-03562C55A2FE}"/>
    <dgm:cxn modelId="{E4085D87-D404-41EA-9872-7A5918449E20}" srcId="{25940EE8-BBFF-40E4-9CB5-DB6140D63836}" destId="{3CC5AF04-883E-4407-8503-5593D8B61583}" srcOrd="1" destOrd="0" parTransId="{E699DD71-6A4C-435B-AD8A-62CAA1A217EC}" sibTransId="{28BB248A-81D5-4C0D-8551-92BB8D0C2334}"/>
    <dgm:cxn modelId="{C1807A88-BD18-497A-9E91-D6813623C1E4}" type="presOf" srcId="{25940EE8-BBFF-40E4-9CB5-DB6140D63836}" destId="{5A94BB43-BA7F-422C-AF4F-84FC0B656528}" srcOrd="0" destOrd="0" presId="urn:microsoft.com/office/officeart/2005/8/layout/vList5"/>
    <dgm:cxn modelId="{13A06C90-2210-453F-AB85-FF8DD745A30F}" srcId="{25940EE8-BBFF-40E4-9CB5-DB6140D63836}" destId="{E95539D6-CE28-4FD2-B05E-9ABCE6161E04}" srcOrd="2" destOrd="0" parTransId="{C6C98669-9B3A-40F0-A65B-A7CBB4A84C76}" sibTransId="{D7E85C6C-659F-482E-9E86-7CC9957B017A}"/>
    <dgm:cxn modelId="{99465F94-0018-4A77-A68A-4A72F40F5814}" type="presOf" srcId="{CCFCE687-3E7B-43E9-A812-E805AC14041F}" destId="{B4B6BF6F-CD7D-48CA-A75F-08FAE5DAE990}" srcOrd="0" destOrd="0" presId="urn:microsoft.com/office/officeart/2005/8/layout/vList5"/>
    <dgm:cxn modelId="{428F1398-57B7-4AD6-AC9E-89BA7C87BD61}" srcId="{25940EE8-BBFF-40E4-9CB5-DB6140D63836}" destId="{CCFCE687-3E7B-43E9-A812-E805AC14041F}" srcOrd="0" destOrd="0" parTransId="{E2F878BD-DD39-4C75-8850-175707C37E90}" sibTransId="{A2B0E3B9-0389-4DB6-8550-FAE151220A78}"/>
    <dgm:cxn modelId="{E33C4EC4-1D46-4E71-9DC6-AB58715FB53A}" srcId="{E95539D6-CE28-4FD2-B05E-9ABCE6161E04}" destId="{2C9C1163-C025-4D49-9CEE-8A04854D3FE9}" srcOrd="0" destOrd="0" parTransId="{F5A267A9-0AC3-4169-B4B0-790F46E32443}" sibTransId="{DF6F2B30-42DB-469F-8083-949B8CD789BB}"/>
    <dgm:cxn modelId="{8D72B8D9-696C-416E-8E36-50F6574B982E}" type="presOf" srcId="{3161BE9B-6401-437C-A7EB-A318574C65D7}" destId="{3A4D9315-F5A5-47F5-B8CD-22016197D971}" srcOrd="0" destOrd="0" presId="urn:microsoft.com/office/officeart/2005/8/layout/vList5"/>
    <dgm:cxn modelId="{E89DF751-26C8-495C-895A-23CC8F86BA09}" type="presParOf" srcId="{5A94BB43-BA7F-422C-AF4F-84FC0B656528}" destId="{29FFBBD9-60BE-4BD4-92AE-63441B52E6B1}" srcOrd="0" destOrd="0" presId="urn:microsoft.com/office/officeart/2005/8/layout/vList5"/>
    <dgm:cxn modelId="{CCA7E101-0830-49C3-A239-5224814E734D}" type="presParOf" srcId="{29FFBBD9-60BE-4BD4-92AE-63441B52E6B1}" destId="{B4B6BF6F-CD7D-48CA-A75F-08FAE5DAE990}" srcOrd="0" destOrd="0" presId="urn:microsoft.com/office/officeart/2005/8/layout/vList5"/>
    <dgm:cxn modelId="{F9E69863-B95A-405C-9EC2-B219E1273511}" type="presParOf" srcId="{29FFBBD9-60BE-4BD4-92AE-63441B52E6B1}" destId="{8C497EC8-8F7F-47EF-AF9F-C3998BDAD27E}" srcOrd="1" destOrd="0" presId="urn:microsoft.com/office/officeart/2005/8/layout/vList5"/>
    <dgm:cxn modelId="{505CDC75-6864-4A2C-A335-645BDAA98421}" type="presParOf" srcId="{5A94BB43-BA7F-422C-AF4F-84FC0B656528}" destId="{E0B75A1D-5940-45E0-ADF5-01ED398B77AC}" srcOrd="1" destOrd="0" presId="urn:microsoft.com/office/officeart/2005/8/layout/vList5"/>
    <dgm:cxn modelId="{EBBEBD60-67CD-41AB-BD4B-C3742DF27EC1}" type="presParOf" srcId="{5A94BB43-BA7F-422C-AF4F-84FC0B656528}" destId="{432AE65A-C436-41C5-8D6C-9372EE7EEEEB}" srcOrd="2" destOrd="0" presId="urn:microsoft.com/office/officeart/2005/8/layout/vList5"/>
    <dgm:cxn modelId="{44F5CFC9-3CDF-4B73-BFED-F309882AB2BC}" type="presParOf" srcId="{432AE65A-C436-41C5-8D6C-9372EE7EEEEB}" destId="{D86B713C-6D42-4F92-B445-05F4F98BD5C4}" srcOrd="0" destOrd="0" presId="urn:microsoft.com/office/officeart/2005/8/layout/vList5"/>
    <dgm:cxn modelId="{48C96924-DFFE-47DB-BABF-BDA5C7C4C28F}" type="presParOf" srcId="{432AE65A-C436-41C5-8D6C-9372EE7EEEEB}" destId="{3A4D9315-F5A5-47F5-B8CD-22016197D971}" srcOrd="1" destOrd="0" presId="urn:microsoft.com/office/officeart/2005/8/layout/vList5"/>
    <dgm:cxn modelId="{65D2BA5E-5F34-4A12-A717-5C474C812440}" type="presParOf" srcId="{5A94BB43-BA7F-422C-AF4F-84FC0B656528}" destId="{768BB571-9E7A-4C19-B73D-9AA7D885F040}" srcOrd="3" destOrd="0" presId="urn:microsoft.com/office/officeart/2005/8/layout/vList5"/>
    <dgm:cxn modelId="{D7ED508E-6E27-431C-9BA4-5BC6AD39DD59}" type="presParOf" srcId="{5A94BB43-BA7F-422C-AF4F-84FC0B656528}" destId="{B60C343C-01F3-4106-A5BE-6811BF07F42D}" srcOrd="4" destOrd="0" presId="urn:microsoft.com/office/officeart/2005/8/layout/vList5"/>
    <dgm:cxn modelId="{662E83A3-AB2A-4AB8-8BB6-4201C224413C}" type="presParOf" srcId="{B60C343C-01F3-4106-A5BE-6811BF07F42D}" destId="{DFFB9363-CF96-4D95-9059-9EF40EE42DA1}" srcOrd="0" destOrd="0" presId="urn:microsoft.com/office/officeart/2005/8/layout/vList5"/>
    <dgm:cxn modelId="{EC74F7EE-98FD-4BAD-A73B-86B1F4778037}" type="presParOf" srcId="{B60C343C-01F3-4106-A5BE-6811BF07F42D}" destId="{44A36B42-DE75-4541-BCB5-8E2BCEE5998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A56533-BC71-4604-AFE7-D4C2BEC03B08}" type="doc">
      <dgm:prSet loTypeId="urn:microsoft.com/office/officeart/2005/8/layout/list1" loCatId="list" qsTypeId="urn:microsoft.com/office/officeart/2005/8/quickstyle/3d3" qsCatId="3D" csTypeId="urn:microsoft.com/office/officeart/2005/8/colors/accent2_2" csCatId="accent2" phldr="1"/>
      <dgm:spPr/>
      <dgm:t>
        <a:bodyPr/>
        <a:lstStyle/>
        <a:p>
          <a:endParaRPr lang="zh-CN" altLang="en-US"/>
        </a:p>
      </dgm:t>
    </dgm:pt>
    <dgm:pt modelId="{46E9F547-FBFB-498C-81F9-4DED74085A52}">
      <dgm:prSet phldrT="[文本]" custT="1"/>
      <dgm:spPr/>
      <dgm:t>
        <a:bodyPr/>
        <a:lstStyle/>
        <a:p>
          <a:r>
            <a:rPr lang="zh-CN" altLang="en-US" sz="1800" b="1" dirty="0">
              <a:latin typeface="微软雅黑" panose="020B0503020204020204" pitchFamily="34" charset="-122"/>
              <a:ea typeface="微软雅黑" panose="020B0503020204020204" pitchFamily="34" charset="-122"/>
            </a:rPr>
            <a:t>工商业贷款</a:t>
          </a:r>
        </a:p>
      </dgm:t>
    </dgm:pt>
    <dgm:pt modelId="{35C14F7A-67D9-41B8-A4D9-436CA571CC85}" type="parTrans" cxnId="{427FC213-E2E2-4954-A86C-62BB756B1B12}">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A6F8182E-C1AD-4F97-A968-A3D03702312F}" type="sibTrans" cxnId="{427FC213-E2E2-4954-A86C-62BB756B1B12}">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AE0BEAC-D6A6-4711-89D7-7755D54CBD6D}">
      <dgm:prSet custT="1"/>
      <dgm:spPr/>
      <dgm:t>
        <a:bodyPr/>
        <a:lstStyle/>
        <a:p>
          <a:r>
            <a:rPr lang="zh-CN" altLang="en-US" sz="1400" dirty="0">
              <a:latin typeface="微软雅黑" panose="020B0503020204020204" pitchFamily="34" charset="-122"/>
              <a:ea typeface="微软雅黑" panose="020B0503020204020204" pitchFamily="34" charset="-122"/>
            </a:rPr>
            <a:t>工商业贷款</a:t>
          </a:r>
          <a:r>
            <a:rPr lang="en-US" altLang="en-US"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是指工业或商业企业用于补充流动性资金的贷款。工商业贷款的信用风险主要体现在债务人的还款能力方面</a:t>
          </a:r>
        </a:p>
      </dgm:t>
    </dgm:pt>
    <dgm:pt modelId="{27222038-0879-44DF-81AE-4C53B85C2CDD}" type="parTrans" cxnId="{256698E4-0A37-4E70-80D9-3FEE0B48CCCD}">
      <dgm:prSet/>
      <dgm:spPr/>
      <dgm:t>
        <a:bodyPr/>
        <a:lstStyle/>
        <a:p>
          <a:endParaRPr lang="zh-CN" altLang="en-US" sz="2000"/>
        </a:p>
      </dgm:t>
    </dgm:pt>
    <dgm:pt modelId="{05254F52-09CC-43A7-810C-54D0D81FADBF}" type="sibTrans" cxnId="{256698E4-0A37-4E70-80D9-3FEE0B48CCCD}">
      <dgm:prSet/>
      <dgm:spPr/>
      <dgm:t>
        <a:bodyPr/>
        <a:lstStyle/>
        <a:p>
          <a:endParaRPr lang="zh-CN" altLang="en-US" sz="2000"/>
        </a:p>
      </dgm:t>
    </dgm:pt>
    <dgm:pt modelId="{66FE7398-74CD-47B9-A1C0-3E7987A479B9}">
      <dgm:prSet custT="1"/>
      <dgm:spPr/>
      <dgm:t>
        <a:bodyPr/>
        <a:lstStyle/>
        <a:p>
          <a:r>
            <a:rPr lang="zh-CN" altLang="en-US" sz="1800" b="1" dirty="0">
              <a:latin typeface="微软雅黑" panose="020B0503020204020204" pitchFamily="34" charset="-122"/>
              <a:ea typeface="微软雅黑" panose="020B0503020204020204" pitchFamily="34" charset="-122"/>
            </a:rPr>
            <a:t>房地产贷款</a:t>
          </a:r>
        </a:p>
      </dgm:t>
    </dgm:pt>
    <dgm:pt modelId="{EEBFB410-FE52-4F05-A5F4-C594DCB2CF5F}" type="parTrans" cxnId="{E84C9898-FCFF-4ADF-BDCB-A584DA79BA9E}">
      <dgm:prSet/>
      <dgm:spPr/>
      <dgm:t>
        <a:bodyPr/>
        <a:lstStyle/>
        <a:p>
          <a:endParaRPr lang="zh-CN" altLang="en-US" sz="2000"/>
        </a:p>
      </dgm:t>
    </dgm:pt>
    <dgm:pt modelId="{3445373A-3945-49C1-8EAC-36DD7A98526E}" type="sibTrans" cxnId="{E84C9898-FCFF-4ADF-BDCB-A584DA79BA9E}">
      <dgm:prSet/>
      <dgm:spPr/>
      <dgm:t>
        <a:bodyPr/>
        <a:lstStyle/>
        <a:p>
          <a:endParaRPr lang="zh-CN" altLang="en-US" sz="2000"/>
        </a:p>
      </dgm:t>
    </dgm:pt>
    <dgm:pt modelId="{7E60587F-6B87-4273-9A30-C6534C481767}">
      <dgm:prSet custT="1"/>
      <dgm:spPr/>
      <dgm:t>
        <a:bodyPr/>
        <a:lstStyle/>
        <a:p>
          <a:r>
            <a:rPr lang="zh-CN" altLang="en-US" sz="1400" dirty="0">
              <a:latin typeface="微软雅黑" panose="020B0503020204020204" pitchFamily="34" charset="-122"/>
              <a:ea typeface="微软雅黑" panose="020B0503020204020204" pitchFamily="34" charset="-122"/>
            </a:rPr>
            <a:t>房地产贷款</a:t>
          </a:r>
          <a:r>
            <a:rPr lang="en-US" altLang="en-US"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是指将贷款资金用于房地产或以房地产作为担保的贷款</a:t>
          </a:r>
        </a:p>
      </dgm:t>
    </dgm:pt>
    <dgm:pt modelId="{CF7994B6-1DD4-47B7-B060-77C027FE3E68}" type="parTrans" cxnId="{F9AE3C3D-3487-4635-A224-5B1F7D6688FA}">
      <dgm:prSet/>
      <dgm:spPr/>
      <dgm:t>
        <a:bodyPr/>
        <a:lstStyle/>
        <a:p>
          <a:endParaRPr lang="zh-CN" altLang="en-US" sz="2000"/>
        </a:p>
      </dgm:t>
    </dgm:pt>
    <dgm:pt modelId="{2E05F157-A099-46CD-8D31-4A67C5024EBA}" type="sibTrans" cxnId="{F9AE3C3D-3487-4635-A224-5B1F7D6688FA}">
      <dgm:prSet/>
      <dgm:spPr/>
      <dgm:t>
        <a:bodyPr/>
        <a:lstStyle/>
        <a:p>
          <a:endParaRPr lang="zh-CN" altLang="en-US" sz="2000"/>
        </a:p>
      </dgm:t>
    </dgm:pt>
    <dgm:pt modelId="{6574150B-2039-4048-8C61-7651B12E7E9C}">
      <dgm:prSet custT="1"/>
      <dgm:spPr/>
      <dgm:t>
        <a:bodyPr/>
        <a:lstStyle/>
        <a:p>
          <a:r>
            <a:rPr lang="zh-CN" altLang="en-US" sz="1800" b="1" dirty="0">
              <a:latin typeface="微软雅黑" panose="020B0503020204020204" pitchFamily="34" charset="-122"/>
              <a:ea typeface="微软雅黑" panose="020B0503020204020204" pitchFamily="34" charset="-122"/>
            </a:rPr>
            <a:t>个人消费信贷</a:t>
          </a:r>
        </a:p>
      </dgm:t>
    </dgm:pt>
    <dgm:pt modelId="{DCEC59B5-51D0-4FF6-B48E-09D3477EF0A4}" type="parTrans" cxnId="{B89D5C4F-91AC-4DDB-8EE3-98AB1D5C824D}">
      <dgm:prSet/>
      <dgm:spPr/>
      <dgm:t>
        <a:bodyPr/>
        <a:lstStyle/>
        <a:p>
          <a:endParaRPr lang="zh-CN" altLang="en-US" sz="2000"/>
        </a:p>
      </dgm:t>
    </dgm:pt>
    <dgm:pt modelId="{58C579DE-B8F7-4D90-A407-39F51C57F79D}" type="sibTrans" cxnId="{B89D5C4F-91AC-4DDB-8EE3-98AB1D5C824D}">
      <dgm:prSet/>
      <dgm:spPr/>
      <dgm:t>
        <a:bodyPr/>
        <a:lstStyle/>
        <a:p>
          <a:endParaRPr lang="zh-CN" altLang="en-US" sz="2000"/>
        </a:p>
      </dgm:t>
    </dgm:pt>
    <dgm:pt modelId="{A82E2D40-F6FC-45CC-910E-22EB258A8025}">
      <dgm:prSet custT="1"/>
      <dgm:spPr/>
      <dgm:t>
        <a:bodyPr/>
        <a:lstStyle/>
        <a:p>
          <a:r>
            <a:rPr lang="zh-CN" altLang="en-US" sz="1400" dirty="0">
              <a:latin typeface="微软雅黑" panose="020B0503020204020204" pitchFamily="34" charset="-122"/>
              <a:ea typeface="微软雅黑" panose="020B0503020204020204" pitchFamily="34" charset="-122"/>
            </a:rPr>
            <a:t>个人消费信贷</a:t>
          </a:r>
          <a:r>
            <a:rPr lang="en-US" altLang="en-US"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是指商业银行或其他金融机构向个人或家庭提供的以消费为目的的贷款。从定义上看</a:t>
          </a:r>
          <a:r>
            <a:rPr lang="en-US" altLang="en-US"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个人消费信贷所获得的资金仅限于购车、装修、教育、大宗商品消费、旅游等消费领域的用途</a:t>
          </a:r>
        </a:p>
      </dgm:t>
    </dgm:pt>
    <dgm:pt modelId="{E4D907DB-6E4C-4E1E-B4F4-FF4849EF3F70}" type="parTrans" cxnId="{5A7AA877-A96E-4848-B2D7-5CD5EF951B4B}">
      <dgm:prSet/>
      <dgm:spPr/>
      <dgm:t>
        <a:bodyPr/>
        <a:lstStyle/>
        <a:p>
          <a:endParaRPr lang="zh-CN" altLang="en-US" sz="2000"/>
        </a:p>
      </dgm:t>
    </dgm:pt>
    <dgm:pt modelId="{0FBC411E-5B5E-4276-B170-243E0F6E38E5}" type="sibTrans" cxnId="{5A7AA877-A96E-4848-B2D7-5CD5EF951B4B}">
      <dgm:prSet/>
      <dgm:spPr/>
      <dgm:t>
        <a:bodyPr/>
        <a:lstStyle/>
        <a:p>
          <a:endParaRPr lang="zh-CN" altLang="en-US" sz="2000"/>
        </a:p>
      </dgm:t>
    </dgm:pt>
    <dgm:pt modelId="{0294DCB7-243B-4E6F-98F8-4E0BCC6952EF}">
      <dgm:prSet custT="1"/>
      <dgm:spPr/>
      <dgm:t>
        <a:bodyPr/>
        <a:lstStyle/>
        <a:p>
          <a:r>
            <a:rPr lang="zh-CN" altLang="en-US" sz="1800" b="1" dirty="0">
              <a:latin typeface="微软雅黑" panose="020B0503020204020204" pitchFamily="34" charset="-122"/>
              <a:ea typeface="微软雅黑" panose="020B0503020204020204" pitchFamily="34" charset="-122"/>
            </a:rPr>
            <a:t>贸易融资信贷</a:t>
          </a:r>
        </a:p>
      </dgm:t>
    </dgm:pt>
    <dgm:pt modelId="{5F530E02-17B8-4FC6-AB3A-187592FB2460}" type="parTrans" cxnId="{63CF0A8D-F77A-43A0-9B35-04ADBB4C27AC}">
      <dgm:prSet/>
      <dgm:spPr/>
      <dgm:t>
        <a:bodyPr/>
        <a:lstStyle/>
        <a:p>
          <a:endParaRPr lang="zh-CN" altLang="en-US" sz="2000"/>
        </a:p>
      </dgm:t>
    </dgm:pt>
    <dgm:pt modelId="{8F9F1243-4BBE-408A-A6B6-8DE67B9BAF7D}" type="sibTrans" cxnId="{63CF0A8D-F77A-43A0-9B35-04ADBB4C27AC}">
      <dgm:prSet/>
      <dgm:spPr/>
      <dgm:t>
        <a:bodyPr/>
        <a:lstStyle/>
        <a:p>
          <a:endParaRPr lang="zh-CN" altLang="en-US" sz="2000"/>
        </a:p>
      </dgm:t>
    </dgm:pt>
    <dgm:pt modelId="{13CA5BEB-F588-4D59-84EA-D6F4C605CB9A}">
      <dgm:prSet custT="1"/>
      <dgm:spPr/>
      <dgm:t>
        <a:bodyPr/>
        <a:lstStyle/>
        <a:p>
          <a:r>
            <a:rPr lang="zh-CN" altLang="en-US" sz="1400" dirty="0">
              <a:latin typeface="微软雅黑" panose="020B0503020204020204" pitchFamily="34" charset="-122"/>
              <a:ea typeface="微软雅黑" panose="020B0503020204020204" pitchFamily="34" charset="-122"/>
            </a:rPr>
            <a:t>贸易融资信贷</a:t>
          </a:r>
          <a:r>
            <a:rPr lang="en-US" altLang="en-US"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是指商业银行针对进出口企业真实贸易的各环节而提供的一系列信贷融资服务。一般而言</a:t>
          </a:r>
          <a:r>
            <a:rPr lang="en-US" altLang="en-US"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商业银行是基于相关交易中的商品存货、预付款、应收款等资产提供融资</a:t>
          </a:r>
        </a:p>
      </dgm:t>
    </dgm:pt>
    <dgm:pt modelId="{E8904573-C4D2-4671-9AF5-CC65C86D1407}" type="parTrans" cxnId="{62980418-33A9-470A-8EE5-8CA6D07D89B8}">
      <dgm:prSet/>
      <dgm:spPr/>
      <dgm:t>
        <a:bodyPr/>
        <a:lstStyle/>
        <a:p>
          <a:endParaRPr lang="zh-CN" altLang="en-US" sz="2000"/>
        </a:p>
      </dgm:t>
    </dgm:pt>
    <dgm:pt modelId="{6090F4A1-3600-456F-85F2-850E2D086E4D}" type="sibTrans" cxnId="{62980418-33A9-470A-8EE5-8CA6D07D89B8}">
      <dgm:prSet/>
      <dgm:spPr/>
      <dgm:t>
        <a:bodyPr/>
        <a:lstStyle/>
        <a:p>
          <a:endParaRPr lang="zh-CN" altLang="en-US" sz="2000"/>
        </a:p>
      </dgm:t>
    </dgm:pt>
    <dgm:pt modelId="{555481D3-D87C-40DC-AEE8-873798A921B0}" type="pres">
      <dgm:prSet presAssocID="{24A56533-BC71-4604-AFE7-D4C2BEC03B08}" presName="linear" presStyleCnt="0">
        <dgm:presLayoutVars>
          <dgm:dir/>
          <dgm:animLvl val="lvl"/>
          <dgm:resizeHandles val="exact"/>
        </dgm:presLayoutVars>
      </dgm:prSet>
      <dgm:spPr/>
    </dgm:pt>
    <dgm:pt modelId="{21D46341-945C-4462-94AD-61A7BC9C523E}" type="pres">
      <dgm:prSet presAssocID="{46E9F547-FBFB-498C-81F9-4DED74085A52}" presName="parentLin" presStyleCnt="0"/>
      <dgm:spPr/>
    </dgm:pt>
    <dgm:pt modelId="{6B3E684F-6F0B-4136-A37A-4B2786D88EEF}" type="pres">
      <dgm:prSet presAssocID="{46E9F547-FBFB-498C-81F9-4DED74085A52}" presName="parentLeftMargin" presStyleLbl="node1" presStyleIdx="0" presStyleCnt="4"/>
      <dgm:spPr/>
    </dgm:pt>
    <dgm:pt modelId="{C11F8530-3753-488E-B00D-70AB2D2C3057}" type="pres">
      <dgm:prSet presAssocID="{46E9F547-FBFB-498C-81F9-4DED74085A52}" presName="parentText" presStyleLbl="node1" presStyleIdx="0" presStyleCnt="4">
        <dgm:presLayoutVars>
          <dgm:chMax val="0"/>
          <dgm:bulletEnabled val="1"/>
        </dgm:presLayoutVars>
      </dgm:prSet>
      <dgm:spPr/>
    </dgm:pt>
    <dgm:pt modelId="{D498A26A-B3B7-42BD-BDCD-B38EE2F9AAFD}" type="pres">
      <dgm:prSet presAssocID="{46E9F547-FBFB-498C-81F9-4DED74085A52}" presName="negativeSpace" presStyleCnt="0"/>
      <dgm:spPr/>
    </dgm:pt>
    <dgm:pt modelId="{63CCA222-D8F5-4DAF-A773-5939ECC643E3}" type="pres">
      <dgm:prSet presAssocID="{46E9F547-FBFB-498C-81F9-4DED74085A52}" presName="childText" presStyleLbl="conFgAcc1" presStyleIdx="0" presStyleCnt="4">
        <dgm:presLayoutVars>
          <dgm:bulletEnabled val="1"/>
        </dgm:presLayoutVars>
      </dgm:prSet>
      <dgm:spPr/>
    </dgm:pt>
    <dgm:pt modelId="{83F9252C-BDE2-40C7-9CFA-91647CB2C4F6}" type="pres">
      <dgm:prSet presAssocID="{A6F8182E-C1AD-4F97-A968-A3D03702312F}" presName="spaceBetweenRectangles" presStyleCnt="0"/>
      <dgm:spPr/>
    </dgm:pt>
    <dgm:pt modelId="{FAC7CC3A-5764-4A45-A702-F76733883E55}" type="pres">
      <dgm:prSet presAssocID="{66FE7398-74CD-47B9-A1C0-3E7987A479B9}" presName="parentLin" presStyleCnt="0"/>
      <dgm:spPr/>
    </dgm:pt>
    <dgm:pt modelId="{128A2136-1F92-40BC-8FCE-6F7DF2ABFED6}" type="pres">
      <dgm:prSet presAssocID="{66FE7398-74CD-47B9-A1C0-3E7987A479B9}" presName="parentLeftMargin" presStyleLbl="node1" presStyleIdx="0" presStyleCnt="4"/>
      <dgm:spPr/>
    </dgm:pt>
    <dgm:pt modelId="{809FB1A9-8D6E-45A8-A60A-55D9084B32C7}" type="pres">
      <dgm:prSet presAssocID="{66FE7398-74CD-47B9-A1C0-3E7987A479B9}" presName="parentText" presStyleLbl="node1" presStyleIdx="1" presStyleCnt="4">
        <dgm:presLayoutVars>
          <dgm:chMax val="0"/>
          <dgm:bulletEnabled val="1"/>
        </dgm:presLayoutVars>
      </dgm:prSet>
      <dgm:spPr/>
    </dgm:pt>
    <dgm:pt modelId="{0185CC53-F668-42CA-94CA-4365B4789FE2}" type="pres">
      <dgm:prSet presAssocID="{66FE7398-74CD-47B9-A1C0-3E7987A479B9}" presName="negativeSpace" presStyleCnt="0"/>
      <dgm:spPr/>
    </dgm:pt>
    <dgm:pt modelId="{CF72E204-4937-4BE7-881C-3D84DA8B2E68}" type="pres">
      <dgm:prSet presAssocID="{66FE7398-74CD-47B9-A1C0-3E7987A479B9}" presName="childText" presStyleLbl="conFgAcc1" presStyleIdx="1" presStyleCnt="4">
        <dgm:presLayoutVars>
          <dgm:bulletEnabled val="1"/>
        </dgm:presLayoutVars>
      </dgm:prSet>
      <dgm:spPr/>
    </dgm:pt>
    <dgm:pt modelId="{25940E64-51EC-4F8D-8CA7-CD5CA9B303CD}" type="pres">
      <dgm:prSet presAssocID="{3445373A-3945-49C1-8EAC-36DD7A98526E}" presName="spaceBetweenRectangles" presStyleCnt="0"/>
      <dgm:spPr/>
    </dgm:pt>
    <dgm:pt modelId="{30954B35-BBAB-4738-8BEA-1B5172D5885E}" type="pres">
      <dgm:prSet presAssocID="{6574150B-2039-4048-8C61-7651B12E7E9C}" presName="parentLin" presStyleCnt="0"/>
      <dgm:spPr/>
    </dgm:pt>
    <dgm:pt modelId="{609FCAC8-A5C9-4BBE-93D3-5F128271BEB8}" type="pres">
      <dgm:prSet presAssocID="{6574150B-2039-4048-8C61-7651B12E7E9C}" presName="parentLeftMargin" presStyleLbl="node1" presStyleIdx="1" presStyleCnt="4"/>
      <dgm:spPr/>
    </dgm:pt>
    <dgm:pt modelId="{0BEA2CF7-5D40-4085-A924-E2E250C0F316}" type="pres">
      <dgm:prSet presAssocID="{6574150B-2039-4048-8C61-7651B12E7E9C}" presName="parentText" presStyleLbl="node1" presStyleIdx="2" presStyleCnt="4">
        <dgm:presLayoutVars>
          <dgm:chMax val="0"/>
          <dgm:bulletEnabled val="1"/>
        </dgm:presLayoutVars>
      </dgm:prSet>
      <dgm:spPr/>
    </dgm:pt>
    <dgm:pt modelId="{DFA2FDF7-1068-4B7B-8F8F-69EAFD052945}" type="pres">
      <dgm:prSet presAssocID="{6574150B-2039-4048-8C61-7651B12E7E9C}" presName="negativeSpace" presStyleCnt="0"/>
      <dgm:spPr/>
    </dgm:pt>
    <dgm:pt modelId="{30C0B3EB-96AA-426E-A409-9DB5320D937D}" type="pres">
      <dgm:prSet presAssocID="{6574150B-2039-4048-8C61-7651B12E7E9C}" presName="childText" presStyleLbl="conFgAcc1" presStyleIdx="2" presStyleCnt="4">
        <dgm:presLayoutVars>
          <dgm:bulletEnabled val="1"/>
        </dgm:presLayoutVars>
      </dgm:prSet>
      <dgm:spPr/>
    </dgm:pt>
    <dgm:pt modelId="{19068350-6856-4D4C-BDEC-7E0C08CFE2D5}" type="pres">
      <dgm:prSet presAssocID="{58C579DE-B8F7-4D90-A407-39F51C57F79D}" presName="spaceBetweenRectangles" presStyleCnt="0"/>
      <dgm:spPr/>
    </dgm:pt>
    <dgm:pt modelId="{13243C8E-6C59-4A26-9FA1-46A725108151}" type="pres">
      <dgm:prSet presAssocID="{0294DCB7-243B-4E6F-98F8-4E0BCC6952EF}" presName="parentLin" presStyleCnt="0"/>
      <dgm:spPr/>
    </dgm:pt>
    <dgm:pt modelId="{8C884346-237E-47E4-8DA4-B0F179D45BE4}" type="pres">
      <dgm:prSet presAssocID="{0294DCB7-243B-4E6F-98F8-4E0BCC6952EF}" presName="parentLeftMargin" presStyleLbl="node1" presStyleIdx="2" presStyleCnt="4"/>
      <dgm:spPr/>
    </dgm:pt>
    <dgm:pt modelId="{65EEA01F-1AF9-4813-8357-E99A8C7C65FE}" type="pres">
      <dgm:prSet presAssocID="{0294DCB7-243B-4E6F-98F8-4E0BCC6952EF}" presName="parentText" presStyleLbl="node1" presStyleIdx="3" presStyleCnt="4">
        <dgm:presLayoutVars>
          <dgm:chMax val="0"/>
          <dgm:bulletEnabled val="1"/>
        </dgm:presLayoutVars>
      </dgm:prSet>
      <dgm:spPr/>
    </dgm:pt>
    <dgm:pt modelId="{15C733F5-4DF6-4579-AD52-C868C5E3E044}" type="pres">
      <dgm:prSet presAssocID="{0294DCB7-243B-4E6F-98F8-4E0BCC6952EF}" presName="negativeSpace" presStyleCnt="0"/>
      <dgm:spPr/>
    </dgm:pt>
    <dgm:pt modelId="{89696D4A-8AC7-4873-B022-8C6A338F8E55}" type="pres">
      <dgm:prSet presAssocID="{0294DCB7-243B-4E6F-98F8-4E0BCC6952EF}" presName="childText" presStyleLbl="conFgAcc1" presStyleIdx="3" presStyleCnt="4">
        <dgm:presLayoutVars>
          <dgm:bulletEnabled val="1"/>
        </dgm:presLayoutVars>
      </dgm:prSet>
      <dgm:spPr/>
    </dgm:pt>
  </dgm:ptLst>
  <dgm:cxnLst>
    <dgm:cxn modelId="{427FC213-E2E2-4954-A86C-62BB756B1B12}" srcId="{24A56533-BC71-4604-AFE7-D4C2BEC03B08}" destId="{46E9F547-FBFB-498C-81F9-4DED74085A52}" srcOrd="0" destOrd="0" parTransId="{35C14F7A-67D9-41B8-A4D9-436CA571CC85}" sibTransId="{A6F8182E-C1AD-4F97-A968-A3D03702312F}"/>
    <dgm:cxn modelId="{62980418-33A9-470A-8EE5-8CA6D07D89B8}" srcId="{0294DCB7-243B-4E6F-98F8-4E0BCC6952EF}" destId="{13CA5BEB-F588-4D59-84EA-D6F4C605CB9A}" srcOrd="0" destOrd="0" parTransId="{E8904573-C4D2-4671-9AF5-CC65C86D1407}" sibTransId="{6090F4A1-3600-456F-85F2-850E2D086E4D}"/>
    <dgm:cxn modelId="{68792A1A-3717-4320-8FA2-87ED61AC37FF}" type="presOf" srcId="{46E9F547-FBFB-498C-81F9-4DED74085A52}" destId="{6B3E684F-6F0B-4136-A37A-4B2786D88EEF}" srcOrd="0" destOrd="0" presId="urn:microsoft.com/office/officeart/2005/8/layout/list1"/>
    <dgm:cxn modelId="{D70F1D32-9207-4E58-A718-A6E7ED4FF7A8}" type="presOf" srcId="{0294DCB7-243B-4E6F-98F8-4E0BCC6952EF}" destId="{65EEA01F-1AF9-4813-8357-E99A8C7C65FE}" srcOrd="1" destOrd="0" presId="urn:microsoft.com/office/officeart/2005/8/layout/list1"/>
    <dgm:cxn modelId="{BD97C139-80A0-423F-BF2C-803C8DF90180}" type="presOf" srcId="{6574150B-2039-4048-8C61-7651B12E7E9C}" destId="{0BEA2CF7-5D40-4085-A924-E2E250C0F316}" srcOrd="1" destOrd="0" presId="urn:microsoft.com/office/officeart/2005/8/layout/list1"/>
    <dgm:cxn modelId="{F9AE3C3D-3487-4635-A224-5B1F7D6688FA}" srcId="{66FE7398-74CD-47B9-A1C0-3E7987A479B9}" destId="{7E60587F-6B87-4273-9A30-C6534C481767}" srcOrd="0" destOrd="0" parTransId="{CF7994B6-1DD4-47B7-B060-77C027FE3E68}" sibTransId="{2E05F157-A099-46CD-8D31-4A67C5024EBA}"/>
    <dgm:cxn modelId="{7572055B-1BA6-44B8-9C01-9E817D0A2D87}" type="presOf" srcId="{3AE0BEAC-D6A6-4711-89D7-7755D54CBD6D}" destId="{63CCA222-D8F5-4DAF-A773-5939ECC643E3}" srcOrd="0" destOrd="0" presId="urn:microsoft.com/office/officeart/2005/8/layout/list1"/>
    <dgm:cxn modelId="{45E48345-9DBD-4955-999D-7D538311EA92}" type="presOf" srcId="{66FE7398-74CD-47B9-A1C0-3E7987A479B9}" destId="{809FB1A9-8D6E-45A8-A60A-55D9084B32C7}" srcOrd="1" destOrd="0" presId="urn:microsoft.com/office/officeart/2005/8/layout/list1"/>
    <dgm:cxn modelId="{94A9AE45-E9B2-49A2-A229-F10D13C24829}" type="presOf" srcId="{7E60587F-6B87-4273-9A30-C6534C481767}" destId="{CF72E204-4937-4BE7-881C-3D84DA8B2E68}" srcOrd="0" destOrd="0" presId="urn:microsoft.com/office/officeart/2005/8/layout/list1"/>
    <dgm:cxn modelId="{B2AAEF4C-8D22-4246-942F-5F1D6B3EA055}" type="presOf" srcId="{13CA5BEB-F588-4D59-84EA-D6F4C605CB9A}" destId="{89696D4A-8AC7-4873-B022-8C6A338F8E55}" srcOrd="0" destOrd="0" presId="urn:microsoft.com/office/officeart/2005/8/layout/list1"/>
    <dgm:cxn modelId="{B89D5C4F-91AC-4DDB-8EE3-98AB1D5C824D}" srcId="{24A56533-BC71-4604-AFE7-D4C2BEC03B08}" destId="{6574150B-2039-4048-8C61-7651B12E7E9C}" srcOrd="2" destOrd="0" parTransId="{DCEC59B5-51D0-4FF6-B48E-09D3477EF0A4}" sibTransId="{58C579DE-B8F7-4D90-A407-39F51C57F79D}"/>
    <dgm:cxn modelId="{5A7AA877-A96E-4848-B2D7-5CD5EF951B4B}" srcId="{6574150B-2039-4048-8C61-7651B12E7E9C}" destId="{A82E2D40-F6FC-45CC-910E-22EB258A8025}" srcOrd="0" destOrd="0" parTransId="{E4D907DB-6E4C-4E1E-B4F4-FF4849EF3F70}" sibTransId="{0FBC411E-5B5E-4276-B170-243E0F6E38E5}"/>
    <dgm:cxn modelId="{A5480E81-F071-429C-BDE9-2AECBFFDE1E7}" type="presOf" srcId="{A82E2D40-F6FC-45CC-910E-22EB258A8025}" destId="{30C0B3EB-96AA-426E-A409-9DB5320D937D}" srcOrd="0" destOrd="0" presId="urn:microsoft.com/office/officeart/2005/8/layout/list1"/>
    <dgm:cxn modelId="{63CF0A8D-F77A-43A0-9B35-04ADBB4C27AC}" srcId="{24A56533-BC71-4604-AFE7-D4C2BEC03B08}" destId="{0294DCB7-243B-4E6F-98F8-4E0BCC6952EF}" srcOrd="3" destOrd="0" parTransId="{5F530E02-17B8-4FC6-AB3A-187592FB2460}" sibTransId="{8F9F1243-4BBE-408A-A6B6-8DE67B9BAF7D}"/>
    <dgm:cxn modelId="{E84C9898-FCFF-4ADF-BDCB-A584DA79BA9E}" srcId="{24A56533-BC71-4604-AFE7-D4C2BEC03B08}" destId="{66FE7398-74CD-47B9-A1C0-3E7987A479B9}" srcOrd="1" destOrd="0" parTransId="{EEBFB410-FE52-4F05-A5F4-C594DCB2CF5F}" sibTransId="{3445373A-3945-49C1-8EAC-36DD7A98526E}"/>
    <dgm:cxn modelId="{5216D6AB-7865-46EE-8511-90055BC040A1}" type="presOf" srcId="{46E9F547-FBFB-498C-81F9-4DED74085A52}" destId="{C11F8530-3753-488E-B00D-70AB2D2C3057}" srcOrd="1" destOrd="0" presId="urn:microsoft.com/office/officeart/2005/8/layout/list1"/>
    <dgm:cxn modelId="{CCC682B7-A639-46D5-A1D9-825B8A229077}" type="presOf" srcId="{24A56533-BC71-4604-AFE7-D4C2BEC03B08}" destId="{555481D3-D87C-40DC-AEE8-873798A921B0}" srcOrd="0" destOrd="0" presId="urn:microsoft.com/office/officeart/2005/8/layout/list1"/>
    <dgm:cxn modelId="{C5B113CC-76B0-4DD2-BDFD-10F879757A8D}" type="presOf" srcId="{6574150B-2039-4048-8C61-7651B12E7E9C}" destId="{609FCAC8-A5C9-4BBE-93D3-5F128271BEB8}" srcOrd="0" destOrd="0" presId="urn:microsoft.com/office/officeart/2005/8/layout/list1"/>
    <dgm:cxn modelId="{E325F4CF-9A4C-46CD-A84E-D3DF43093F1E}" type="presOf" srcId="{0294DCB7-243B-4E6F-98F8-4E0BCC6952EF}" destId="{8C884346-237E-47E4-8DA4-B0F179D45BE4}" srcOrd="0" destOrd="0" presId="urn:microsoft.com/office/officeart/2005/8/layout/list1"/>
    <dgm:cxn modelId="{EFD3E8DC-35D5-48D3-B464-8F6A0FF5CE77}" type="presOf" srcId="{66FE7398-74CD-47B9-A1C0-3E7987A479B9}" destId="{128A2136-1F92-40BC-8FCE-6F7DF2ABFED6}" srcOrd="0" destOrd="0" presId="urn:microsoft.com/office/officeart/2005/8/layout/list1"/>
    <dgm:cxn modelId="{256698E4-0A37-4E70-80D9-3FEE0B48CCCD}" srcId="{46E9F547-FBFB-498C-81F9-4DED74085A52}" destId="{3AE0BEAC-D6A6-4711-89D7-7755D54CBD6D}" srcOrd="0" destOrd="0" parTransId="{27222038-0879-44DF-81AE-4C53B85C2CDD}" sibTransId="{05254F52-09CC-43A7-810C-54D0D81FADBF}"/>
    <dgm:cxn modelId="{0E07CD71-8D93-48B8-ADFE-343D8F493D0C}" type="presParOf" srcId="{555481D3-D87C-40DC-AEE8-873798A921B0}" destId="{21D46341-945C-4462-94AD-61A7BC9C523E}" srcOrd="0" destOrd="0" presId="urn:microsoft.com/office/officeart/2005/8/layout/list1"/>
    <dgm:cxn modelId="{F373EFCB-3497-43C0-B5AB-0861F2E8CE1F}" type="presParOf" srcId="{21D46341-945C-4462-94AD-61A7BC9C523E}" destId="{6B3E684F-6F0B-4136-A37A-4B2786D88EEF}" srcOrd="0" destOrd="0" presId="urn:microsoft.com/office/officeart/2005/8/layout/list1"/>
    <dgm:cxn modelId="{F912AB77-1336-4630-B0F5-CB47326FDADC}" type="presParOf" srcId="{21D46341-945C-4462-94AD-61A7BC9C523E}" destId="{C11F8530-3753-488E-B00D-70AB2D2C3057}" srcOrd="1" destOrd="0" presId="urn:microsoft.com/office/officeart/2005/8/layout/list1"/>
    <dgm:cxn modelId="{3ED22B81-EA27-4B4A-BC88-D722AB0FA07F}" type="presParOf" srcId="{555481D3-D87C-40DC-AEE8-873798A921B0}" destId="{D498A26A-B3B7-42BD-BDCD-B38EE2F9AAFD}" srcOrd="1" destOrd="0" presId="urn:microsoft.com/office/officeart/2005/8/layout/list1"/>
    <dgm:cxn modelId="{42D386B4-FDDE-43CB-BAF3-A52161DC56F3}" type="presParOf" srcId="{555481D3-D87C-40DC-AEE8-873798A921B0}" destId="{63CCA222-D8F5-4DAF-A773-5939ECC643E3}" srcOrd="2" destOrd="0" presId="urn:microsoft.com/office/officeart/2005/8/layout/list1"/>
    <dgm:cxn modelId="{C7B6012E-6D36-40F9-9A51-623C7B4777A3}" type="presParOf" srcId="{555481D3-D87C-40DC-AEE8-873798A921B0}" destId="{83F9252C-BDE2-40C7-9CFA-91647CB2C4F6}" srcOrd="3" destOrd="0" presId="urn:microsoft.com/office/officeart/2005/8/layout/list1"/>
    <dgm:cxn modelId="{8637674C-CB1C-456F-9D68-4EA348144AAF}" type="presParOf" srcId="{555481D3-D87C-40DC-AEE8-873798A921B0}" destId="{FAC7CC3A-5764-4A45-A702-F76733883E55}" srcOrd="4" destOrd="0" presId="urn:microsoft.com/office/officeart/2005/8/layout/list1"/>
    <dgm:cxn modelId="{B4EFD430-2C18-4454-BDFB-11289C398438}" type="presParOf" srcId="{FAC7CC3A-5764-4A45-A702-F76733883E55}" destId="{128A2136-1F92-40BC-8FCE-6F7DF2ABFED6}" srcOrd="0" destOrd="0" presId="urn:microsoft.com/office/officeart/2005/8/layout/list1"/>
    <dgm:cxn modelId="{A70D4FD3-B3CE-4F60-A5C3-AA50671E6C80}" type="presParOf" srcId="{FAC7CC3A-5764-4A45-A702-F76733883E55}" destId="{809FB1A9-8D6E-45A8-A60A-55D9084B32C7}" srcOrd="1" destOrd="0" presId="urn:microsoft.com/office/officeart/2005/8/layout/list1"/>
    <dgm:cxn modelId="{28B4A5AE-4ABB-4512-9C27-7AB69412D1E7}" type="presParOf" srcId="{555481D3-D87C-40DC-AEE8-873798A921B0}" destId="{0185CC53-F668-42CA-94CA-4365B4789FE2}" srcOrd="5" destOrd="0" presId="urn:microsoft.com/office/officeart/2005/8/layout/list1"/>
    <dgm:cxn modelId="{E0EE1CAC-4F19-4758-83AD-AD25B72C024D}" type="presParOf" srcId="{555481D3-D87C-40DC-AEE8-873798A921B0}" destId="{CF72E204-4937-4BE7-881C-3D84DA8B2E68}" srcOrd="6" destOrd="0" presId="urn:microsoft.com/office/officeart/2005/8/layout/list1"/>
    <dgm:cxn modelId="{021B6351-C962-4965-B982-3C9473A19B99}" type="presParOf" srcId="{555481D3-D87C-40DC-AEE8-873798A921B0}" destId="{25940E64-51EC-4F8D-8CA7-CD5CA9B303CD}" srcOrd="7" destOrd="0" presId="urn:microsoft.com/office/officeart/2005/8/layout/list1"/>
    <dgm:cxn modelId="{86335E84-DCF8-499E-95E1-818B3A164836}" type="presParOf" srcId="{555481D3-D87C-40DC-AEE8-873798A921B0}" destId="{30954B35-BBAB-4738-8BEA-1B5172D5885E}" srcOrd="8" destOrd="0" presId="urn:microsoft.com/office/officeart/2005/8/layout/list1"/>
    <dgm:cxn modelId="{DB69FF32-91D2-4CC6-A24F-6E1B91AF749F}" type="presParOf" srcId="{30954B35-BBAB-4738-8BEA-1B5172D5885E}" destId="{609FCAC8-A5C9-4BBE-93D3-5F128271BEB8}" srcOrd="0" destOrd="0" presId="urn:microsoft.com/office/officeart/2005/8/layout/list1"/>
    <dgm:cxn modelId="{3012E9C4-3712-4425-B0FB-0535D0D04E8D}" type="presParOf" srcId="{30954B35-BBAB-4738-8BEA-1B5172D5885E}" destId="{0BEA2CF7-5D40-4085-A924-E2E250C0F316}" srcOrd="1" destOrd="0" presId="urn:microsoft.com/office/officeart/2005/8/layout/list1"/>
    <dgm:cxn modelId="{06173CEF-FBEB-4FFC-9210-5BA2E94A297A}" type="presParOf" srcId="{555481D3-D87C-40DC-AEE8-873798A921B0}" destId="{DFA2FDF7-1068-4B7B-8F8F-69EAFD052945}" srcOrd="9" destOrd="0" presId="urn:microsoft.com/office/officeart/2005/8/layout/list1"/>
    <dgm:cxn modelId="{A09420F2-5BF9-436B-A3BB-190A3B01AD47}" type="presParOf" srcId="{555481D3-D87C-40DC-AEE8-873798A921B0}" destId="{30C0B3EB-96AA-426E-A409-9DB5320D937D}" srcOrd="10" destOrd="0" presId="urn:microsoft.com/office/officeart/2005/8/layout/list1"/>
    <dgm:cxn modelId="{CBC11034-A367-4A8F-A961-8ECA45D6451A}" type="presParOf" srcId="{555481D3-D87C-40DC-AEE8-873798A921B0}" destId="{19068350-6856-4D4C-BDEC-7E0C08CFE2D5}" srcOrd="11" destOrd="0" presId="urn:microsoft.com/office/officeart/2005/8/layout/list1"/>
    <dgm:cxn modelId="{FEB152C3-1CC9-4AA1-ABD2-F6495FC04280}" type="presParOf" srcId="{555481D3-D87C-40DC-AEE8-873798A921B0}" destId="{13243C8E-6C59-4A26-9FA1-46A725108151}" srcOrd="12" destOrd="0" presId="urn:microsoft.com/office/officeart/2005/8/layout/list1"/>
    <dgm:cxn modelId="{6CB0264C-1086-4F02-B5BC-162DB3E2A922}" type="presParOf" srcId="{13243C8E-6C59-4A26-9FA1-46A725108151}" destId="{8C884346-237E-47E4-8DA4-B0F179D45BE4}" srcOrd="0" destOrd="0" presId="urn:microsoft.com/office/officeart/2005/8/layout/list1"/>
    <dgm:cxn modelId="{BEC20713-E577-48E9-B6F4-7A4E5F9A3475}" type="presParOf" srcId="{13243C8E-6C59-4A26-9FA1-46A725108151}" destId="{65EEA01F-1AF9-4813-8357-E99A8C7C65FE}" srcOrd="1" destOrd="0" presId="urn:microsoft.com/office/officeart/2005/8/layout/list1"/>
    <dgm:cxn modelId="{BDB56871-02B8-454F-B4B4-C44BDC2769B7}" type="presParOf" srcId="{555481D3-D87C-40DC-AEE8-873798A921B0}" destId="{15C733F5-4DF6-4579-AD52-C868C5E3E044}" srcOrd="13" destOrd="0" presId="urn:microsoft.com/office/officeart/2005/8/layout/list1"/>
    <dgm:cxn modelId="{5F598DE5-45BF-4801-BB81-CCCEB5D00FF1}" type="presParOf" srcId="{555481D3-D87C-40DC-AEE8-873798A921B0}" destId="{89696D4A-8AC7-4873-B022-8C6A338F8E5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E340FA-5156-401F-AE59-BBFE412AAF0F}" type="doc">
      <dgm:prSet loTypeId="urn:microsoft.com/office/officeart/2005/8/layout/vList5" loCatId="list" qsTypeId="urn:microsoft.com/office/officeart/2005/8/quickstyle/3d3" qsCatId="3D" csTypeId="urn:microsoft.com/office/officeart/2005/8/colors/accent4_2" csCatId="accent4" phldr="1"/>
      <dgm:spPr/>
      <dgm:t>
        <a:bodyPr/>
        <a:lstStyle/>
        <a:p>
          <a:endParaRPr lang="zh-CN" altLang="en-US"/>
        </a:p>
      </dgm:t>
    </dgm:pt>
    <dgm:pt modelId="{C6251756-C28B-4EBA-978E-79458AB39778}">
      <dgm:prSet phldrT="[文本]" custT="1"/>
      <dgm:spPr/>
      <dgm:t>
        <a:bodyPr/>
        <a:lstStyle/>
        <a:p>
          <a:r>
            <a:rPr lang="zh-CN" altLang="en-US" sz="1800" dirty="0">
              <a:solidFill>
                <a:schemeClr val="tx1"/>
              </a:solidFill>
              <a:latin typeface="微软雅黑" panose="020B0503020204020204" pitchFamily="34" charset="-122"/>
              <a:ea typeface="微软雅黑" panose="020B0503020204020204" pitchFamily="34" charset="-122"/>
            </a:rPr>
            <a:t>生产经营风险</a:t>
          </a:r>
        </a:p>
      </dgm:t>
    </dgm:pt>
    <dgm:pt modelId="{4A5E168C-97E6-4DE4-B971-B3C7FABC0F54}" type="parTrans" cxnId="{2D9A0CE8-0028-42FC-80D7-7AFD0206B506}">
      <dgm:prSet/>
      <dgm:spPr/>
      <dgm:t>
        <a:bodyPr/>
        <a:lstStyle/>
        <a:p>
          <a:endParaRPr lang="zh-CN" altLang="en-US">
            <a:latin typeface="微软雅黑" panose="020B0503020204020204" pitchFamily="34" charset="-122"/>
            <a:ea typeface="微软雅黑" panose="020B0503020204020204" pitchFamily="34" charset="-122"/>
          </a:endParaRPr>
        </a:p>
      </dgm:t>
    </dgm:pt>
    <dgm:pt modelId="{44FF03BE-075D-4513-9EC0-551F05B3DE82}" type="sibTrans" cxnId="{2D9A0CE8-0028-42FC-80D7-7AFD0206B506}">
      <dgm:prSet/>
      <dgm:spPr/>
      <dgm:t>
        <a:bodyPr/>
        <a:lstStyle/>
        <a:p>
          <a:endParaRPr lang="zh-CN" altLang="en-US">
            <a:latin typeface="微软雅黑" panose="020B0503020204020204" pitchFamily="34" charset="-122"/>
            <a:ea typeface="微软雅黑" panose="020B0503020204020204" pitchFamily="34" charset="-122"/>
          </a:endParaRPr>
        </a:p>
      </dgm:t>
    </dgm:pt>
    <dgm:pt modelId="{F059C041-0FD5-49C8-BFB2-36804EA230E3}">
      <dgm:prSet custT="1"/>
      <dgm:spPr/>
      <dgm:t>
        <a:bodyPr/>
        <a:lstStyle/>
        <a:p>
          <a:r>
            <a:rPr lang="zh-CN" altLang="en-US" sz="1400" dirty="0">
              <a:latin typeface="微软雅黑" panose="020B0503020204020204" pitchFamily="34" charset="-122"/>
              <a:ea typeface="微软雅黑" panose="020B0503020204020204" pitchFamily="34" charset="-122"/>
            </a:rPr>
            <a:t>工商企业的生产经营水平直接影响企业的营业收入和盈利水平</a:t>
          </a:r>
          <a:r>
            <a:rPr lang="en-US" altLang="en-US"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进而影响企业对贷款本息的偿还</a:t>
          </a:r>
        </a:p>
      </dgm:t>
    </dgm:pt>
    <dgm:pt modelId="{C0985DD1-E5C4-42DF-ADB2-C8E47B680065}" type="parTrans" cxnId="{996F2D86-5B02-42B2-87A9-66999F809FA5}">
      <dgm:prSet/>
      <dgm:spPr/>
      <dgm:t>
        <a:bodyPr/>
        <a:lstStyle/>
        <a:p>
          <a:endParaRPr lang="zh-CN" altLang="en-US"/>
        </a:p>
      </dgm:t>
    </dgm:pt>
    <dgm:pt modelId="{288A5099-DB36-4314-B5E1-6A657E010A28}" type="sibTrans" cxnId="{996F2D86-5B02-42B2-87A9-66999F809FA5}">
      <dgm:prSet/>
      <dgm:spPr/>
      <dgm:t>
        <a:bodyPr/>
        <a:lstStyle/>
        <a:p>
          <a:endParaRPr lang="zh-CN" altLang="en-US"/>
        </a:p>
      </dgm:t>
    </dgm:pt>
    <dgm:pt modelId="{2F2FB697-84A6-4435-9ADB-D1C31A3A0165}">
      <dgm:prSet custT="1"/>
      <dgm:spPr/>
      <dgm:t>
        <a:bodyPr/>
        <a:lstStyle/>
        <a:p>
          <a:r>
            <a:rPr lang="zh-CN" altLang="en-US" sz="1800" dirty="0">
              <a:solidFill>
                <a:schemeClr val="tx1"/>
              </a:solidFill>
              <a:latin typeface="微软雅黑" panose="020B0503020204020204" pitchFamily="34" charset="-122"/>
              <a:ea typeface="微软雅黑" panose="020B0503020204020204" pitchFamily="34" charset="-122"/>
            </a:rPr>
            <a:t>财务管理风险</a:t>
          </a:r>
        </a:p>
      </dgm:t>
    </dgm:pt>
    <dgm:pt modelId="{57D479DE-9E40-42D2-9460-6CDB2F4C8EFA}" type="parTrans" cxnId="{EF4B9639-8308-4B8A-8E15-ABB8CAE44582}">
      <dgm:prSet/>
      <dgm:spPr/>
      <dgm:t>
        <a:bodyPr/>
        <a:lstStyle/>
        <a:p>
          <a:endParaRPr lang="zh-CN" altLang="en-US"/>
        </a:p>
      </dgm:t>
    </dgm:pt>
    <dgm:pt modelId="{2640868B-5439-44E0-AE71-3DF96817823C}" type="sibTrans" cxnId="{EF4B9639-8308-4B8A-8E15-ABB8CAE44582}">
      <dgm:prSet/>
      <dgm:spPr/>
      <dgm:t>
        <a:bodyPr/>
        <a:lstStyle/>
        <a:p>
          <a:endParaRPr lang="zh-CN" altLang="en-US"/>
        </a:p>
      </dgm:t>
    </dgm:pt>
    <dgm:pt modelId="{D874F8AC-FA4E-4C40-8BFD-B3457C4C89AC}">
      <dgm:prSet custT="1"/>
      <dgm:spPr/>
      <dgm:t>
        <a:bodyPr/>
        <a:lstStyle/>
        <a:p>
          <a:r>
            <a:rPr lang="zh-CN" altLang="en-US" sz="1400" dirty="0">
              <a:latin typeface="微软雅黑" panose="020B0503020204020204" pitchFamily="34" charset="-122"/>
              <a:ea typeface="微软雅黑" panose="020B0503020204020204" pitchFamily="34" charset="-122"/>
            </a:rPr>
            <a:t>虽然工商企业获得贷款前都会接受财务体系的考察</a:t>
          </a:r>
          <a:r>
            <a:rPr lang="en-US" altLang="en-US"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但是当其真正获得贷款后</a:t>
          </a:r>
          <a:r>
            <a:rPr lang="en-US" altLang="en-US"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也可能由于财务管理的漏洞而出现资金使用的风险</a:t>
          </a:r>
        </a:p>
      </dgm:t>
    </dgm:pt>
    <dgm:pt modelId="{006BFE17-8BE4-4833-8A6C-7713196A8288}" type="parTrans" cxnId="{3A26654F-3317-4F8C-BFC2-5D293A187A2F}">
      <dgm:prSet/>
      <dgm:spPr/>
      <dgm:t>
        <a:bodyPr/>
        <a:lstStyle/>
        <a:p>
          <a:endParaRPr lang="zh-CN" altLang="en-US"/>
        </a:p>
      </dgm:t>
    </dgm:pt>
    <dgm:pt modelId="{6EB16C18-47AD-428F-B63A-768EB34F4AF7}" type="sibTrans" cxnId="{3A26654F-3317-4F8C-BFC2-5D293A187A2F}">
      <dgm:prSet/>
      <dgm:spPr/>
      <dgm:t>
        <a:bodyPr/>
        <a:lstStyle/>
        <a:p>
          <a:endParaRPr lang="zh-CN" altLang="en-US"/>
        </a:p>
      </dgm:t>
    </dgm:pt>
    <dgm:pt modelId="{F4DC1CE4-6026-47D5-8036-6A521B5C05DE}">
      <dgm:prSet custT="1"/>
      <dgm:spPr/>
      <dgm:t>
        <a:bodyPr/>
        <a:lstStyle/>
        <a:p>
          <a:r>
            <a:rPr lang="zh-CN" altLang="en-US" sz="1800" dirty="0">
              <a:solidFill>
                <a:schemeClr val="tx1"/>
              </a:solidFill>
              <a:latin typeface="微软雅黑" panose="020B0503020204020204" pitchFamily="34" charset="-122"/>
              <a:ea typeface="微软雅黑" panose="020B0503020204020204" pitchFamily="34" charset="-122"/>
            </a:rPr>
            <a:t>恶意拖延风险</a:t>
          </a:r>
        </a:p>
      </dgm:t>
    </dgm:pt>
    <dgm:pt modelId="{E26176F2-CD63-4441-B325-0210FAF4C486}" type="parTrans" cxnId="{5E4F5898-B2B8-403C-B478-C3E3B8D13C79}">
      <dgm:prSet/>
      <dgm:spPr/>
      <dgm:t>
        <a:bodyPr/>
        <a:lstStyle/>
        <a:p>
          <a:endParaRPr lang="zh-CN" altLang="en-US"/>
        </a:p>
      </dgm:t>
    </dgm:pt>
    <dgm:pt modelId="{FC482447-367D-4929-A9DD-E09489ECB904}" type="sibTrans" cxnId="{5E4F5898-B2B8-403C-B478-C3E3B8D13C79}">
      <dgm:prSet/>
      <dgm:spPr/>
      <dgm:t>
        <a:bodyPr/>
        <a:lstStyle/>
        <a:p>
          <a:endParaRPr lang="zh-CN" altLang="en-US"/>
        </a:p>
      </dgm:t>
    </dgm:pt>
    <dgm:pt modelId="{A515F933-8058-469E-80E8-A5EA82AFA83E}">
      <dgm:prSet custT="1"/>
      <dgm:spPr/>
      <dgm:t>
        <a:bodyPr/>
        <a:lstStyle/>
        <a:p>
          <a:r>
            <a:rPr lang="zh-CN" altLang="en-US" sz="1400" dirty="0">
              <a:latin typeface="微软雅黑" panose="020B0503020204020204" pitchFamily="34" charset="-122"/>
              <a:ea typeface="微软雅黑" panose="020B0503020204020204" pitchFamily="34" charset="-122"/>
            </a:rPr>
            <a:t>所谓恶意拖欠</a:t>
          </a:r>
          <a:r>
            <a:rPr lang="en-US" altLang="en-US"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是指在借款到期或临近到期时</a:t>
          </a:r>
          <a:r>
            <a:rPr lang="en-US" altLang="en-US"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借款企业“ 有钱不还</a:t>
          </a:r>
          <a:r>
            <a:rPr lang="en-US" altLang="en-US"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或者隐匿资金</a:t>
          </a:r>
          <a:r>
            <a:rPr lang="en-US" altLang="en-US"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将“有钱</a:t>
          </a:r>
          <a:r>
            <a:rPr lang="en-US" altLang="en-US"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说成“没钱</a:t>
          </a:r>
          <a:r>
            <a:rPr lang="en-US" altLang="en-US"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旨在拖延偿还贷款本息的行为</a:t>
          </a:r>
        </a:p>
      </dgm:t>
    </dgm:pt>
    <dgm:pt modelId="{DFFFF496-468A-461F-9A3B-E8E0B09A14E8}" type="parTrans" cxnId="{2F346C44-5C18-4B89-B4B2-E74E58216581}">
      <dgm:prSet/>
      <dgm:spPr/>
      <dgm:t>
        <a:bodyPr/>
        <a:lstStyle/>
        <a:p>
          <a:endParaRPr lang="zh-CN" altLang="en-US"/>
        </a:p>
      </dgm:t>
    </dgm:pt>
    <dgm:pt modelId="{C5403769-5B4C-4B76-A142-C735D390B82C}" type="sibTrans" cxnId="{2F346C44-5C18-4B89-B4B2-E74E58216581}">
      <dgm:prSet/>
      <dgm:spPr/>
      <dgm:t>
        <a:bodyPr/>
        <a:lstStyle/>
        <a:p>
          <a:endParaRPr lang="zh-CN" altLang="en-US"/>
        </a:p>
      </dgm:t>
    </dgm:pt>
    <dgm:pt modelId="{EB080D94-4D5B-4720-969E-BC6D52199719}">
      <dgm:prSet custT="1"/>
      <dgm:spPr/>
      <dgm:t>
        <a:bodyPr/>
        <a:lstStyle/>
        <a:p>
          <a:r>
            <a:rPr lang="zh-CN" altLang="en-US" sz="1800" dirty="0">
              <a:solidFill>
                <a:schemeClr val="tx1"/>
              </a:solidFill>
              <a:latin typeface="微软雅黑" panose="020B0503020204020204" pitchFamily="34" charset="-122"/>
              <a:ea typeface="微软雅黑" panose="020B0503020204020204" pitchFamily="34" charset="-122"/>
            </a:rPr>
            <a:t>抵押品贬值风险</a:t>
          </a:r>
        </a:p>
      </dgm:t>
    </dgm:pt>
    <dgm:pt modelId="{522F9BF1-B46A-4A2D-B20F-4CC434C6B9D5}" type="parTrans" cxnId="{589C1778-2ACB-441B-BBC0-FC18944F3FE2}">
      <dgm:prSet/>
      <dgm:spPr/>
      <dgm:t>
        <a:bodyPr/>
        <a:lstStyle/>
        <a:p>
          <a:endParaRPr lang="zh-CN" altLang="en-US"/>
        </a:p>
      </dgm:t>
    </dgm:pt>
    <dgm:pt modelId="{BB91D165-E8D1-4B4D-9A61-327C1B5FE866}" type="sibTrans" cxnId="{589C1778-2ACB-441B-BBC0-FC18944F3FE2}">
      <dgm:prSet/>
      <dgm:spPr/>
      <dgm:t>
        <a:bodyPr/>
        <a:lstStyle/>
        <a:p>
          <a:endParaRPr lang="zh-CN" altLang="en-US"/>
        </a:p>
      </dgm:t>
    </dgm:pt>
    <dgm:pt modelId="{BCAB029C-AF1F-4A21-BD79-B135A8F3F670}">
      <dgm:prSet custT="1"/>
      <dgm:spPr/>
      <dgm:t>
        <a:bodyPr/>
        <a:lstStyle/>
        <a:p>
          <a:r>
            <a:rPr lang="zh-CN" altLang="en-US" sz="1400" dirty="0">
              <a:latin typeface="微软雅黑" panose="020B0503020204020204" pitchFamily="34" charset="-122"/>
              <a:ea typeface="微软雅黑" panose="020B0503020204020204" pitchFamily="34" charset="-122"/>
            </a:rPr>
            <a:t>一般而言</a:t>
          </a:r>
          <a:r>
            <a:rPr lang="en-US" altLang="en-US"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工商企业获得的抵押贷款资金都会根据一定的折价率进行计算</a:t>
          </a:r>
          <a:r>
            <a:rPr lang="en-US" altLang="en-US"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从而在一定程度上为债权人提供保障</a:t>
          </a:r>
        </a:p>
      </dgm:t>
    </dgm:pt>
    <dgm:pt modelId="{0335591D-7448-4A73-AE96-2865B336E35A}" type="parTrans" cxnId="{5283D556-604C-4BA9-B287-FF6291A1DA19}">
      <dgm:prSet/>
      <dgm:spPr/>
      <dgm:t>
        <a:bodyPr/>
        <a:lstStyle/>
        <a:p>
          <a:endParaRPr lang="zh-CN" altLang="en-US"/>
        </a:p>
      </dgm:t>
    </dgm:pt>
    <dgm:pt modelId="{9235DCF7-ADD7-4037-94BE-1CF6E209C2AE}" type="sibTrans" cxnId="{5283D556-604C-4BA9-B287-FF6291A1DA19}">
      <dgm:prSet/>
      <dgm:spPr/>
      <dgm:t>
        <a:bodyPr/>
        <a:lstStyle/>
        <a:p>
          <a:endParaRPr lang="zh-CN" altLang="en-US"/>
        </a:p>
      </dgm:t>
    </dgm:pt>
    <dgm:pt modelId="{E4D8ECC7-324A-4C3E-B080-0E1C33A96E67}">
      <dgm:prSet custT="1"/>
      <dgm:spPr/>
      <dgm:t>
        <a:bodyPr/>
        <a:lstStyle/>
        <a:p>
          <a:r>
            <a:rPr lang="zh-CN" altLang="en-US" sz="1800" dirty="0">
              <a:solidFill>
                <a:schemeClr val="tx1"/>
              </a:solidFill>
              <a:latin typeface="微软雅黑" panose="020B0503020204020204" pitchFamily="34" charset="-122"/>
              <a:ea typeface="微软雅黑" panose="020B0503020204020204" pitchFamily="34" charset="-122"/>
            </a:rPr>
            <a:t>担保人质量风险</a:t>
          </a:r>
        </a:p>
      </dgm:t>
    </dgm:pt>
    <dgm:pt modelId="{030EDBA0-A334-4FC1-89DF-2421D5E27FDB}" type="parTrans" cxnId="{5508A29D-795B-436E-9621-A989351722A2}">
      <dgm:prSet/>
      <dgm:spPr/>
      <dgm:t>
        <a:bodyPr/>
        <a:lstStyle/>
        <a:p>
          <a:endParaRPr lang="zh-CN" altLang="en-US"/>
        </a:p>
      </dgm:t>
    </dgm:pt>
    <dgm:pt modelId="{D6CDD4F2-D2FA-4D83-903F-1FF7015DD411}" type="sibTrans" cxnId="{5508A29D-795B-436E-9621-A989351722A2}">
      <dgm:prSet/>
      <dgm:spPr/>
      <dgm:t>
        <a:bodyPr/>
        <a:lstStyle/>
        <a:p>
          <a:endParaRPr lang="zh-CN" altLang="en-US"/>
        </a:p>
      </dgm:t>
    </dgm:pt>
    <dgm:pt modelId="{1A841267-3801-4074-91F0-6AED6FDA14B4}">
      <dgm:prSet custT="1"/>
      <dgm:spPr/>
      <dgm:t>
        <a:bodyPr/>
        <a:lstStyle/>
        <a:p>
          <a:r>
            <a:rPr lang="zh-CN" altLang="en-US" sz="1400" dirty="0">
              <a:latin typeface="微软雅黑" panose="020B0503020204020204" pitchFamily="34" charset="-122"/>
              <a:ea typeface="微软雅黑" panose="020B0503020204020204" pitchFamily="34" charset="-122"/>
            </a:rPr>
            <a:t>对于一般中小型工商企业而言</a:t>
          </a:r>
          <a:r>
            <a:rPr lang="en-US" altLang="en-US"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其获得的往往是信用担保贷款</a:t>
          </a:r>
          <a:r>
            <a:rPr lang="en-US" altLang="en-US"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需要提供担保人</a:t>
          </a:r>
          <a:r>
            <a:rPr lang="en-US" altLang="en-US"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但由于信息不对称</a:t>
          </a:r>
          <a:r>
            <a:rPr lang="en-US" altLang="en-US"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担保人的质量有时会存在问题</a:t>
          </a:r>
        </a:p>
      </dgm:t>
    </dgm:pt>
    <dgm:pt modelId="{7764D013-9306-41C1-AC9F-80C5F47ED5BA}" type="parTrans" cxnId="{D7A5A20D-19E6-47D7-902E-DED6E9C9F91E}">
      <dgm:prSet/>
      <dgm:spPr/>
      <dgm:t>
        <a:bodyPr/>
        <a:lstStyle/>
        <a:p>
          <a:endParaRPr lang="zh-CN" altLang="en-US"/>
        </a:p>
      </dgm:t>
    </dgm:pt>
    <dgm:pt modelId="{30486BDC-5429-49D5-90EF-4AB743E2E775}" type="sibTrans" cxnId="{D7A5A20D-19E6-47D7-902E-DED6E9C9F91E}">
      <dgm:prSet/>
      <dgm:spPr/>
      <dgm:t>
        <a:bodyPr/>
        <a:lstStyle/>
        <a:p>
          <a:endParaRPr lang="zh-CN" altLang="en-US"/>
        </a:p>
      </dgm:t>
    </dgm:pt>
    <dgm:pt modelId="{DAF133E6-C3DD-4E4E-B3F5-F1037050B14E}" type="pres">
      <dgm:prSet presAssocID="{95E340FA-5156-401F-AE59-BBFE412AAF0F}" presName="Name0" presStyleCnt="0">
        <dgm:presLayoutVars>
          <dgm:dir/>
          <dgm:animLvl val="lvl"/>
          <dgm:resizeHandles val="exact"/>
        </dgm:presLayoutVars>
      </dgm:prSet>
      <dgm:spPr/>
    </dgm:pt>
    <dgm:pt modelId="{C8624FC3-663F-46BC-8C76-9B79F7D3EC42}" type="pres">
      <dgm:prSet presAssocID="{C6251756-C28B-4EBA-978E-79458AB39778}" presName="linNode" presStyleCnt="0"/>
      <dgm:spPr/>
    </dgm:pt>
    <dgm:pt modelId="{D9042DE2-6A44-41F7-B69E-9E2328E99D09}" type="pres">
      <dgm:prSet presAssocID="{C6251756-C28B-4EBA-978E-79458AB39778}" presName="parentText" presStyleLbl="node1" presStyleIdx="0" presStyleCnt="5" custScaleX="69573">
        <dgm:presLayoutVars>
          <dgm:chMax val="1"/>
          <dgm:bulletEnabled val="1"/>
        </dgm:presLayoutVars>
      </dgm:prSet>
      <dgm:spPr/>
    </dgm:pt>
    <dgm:pt modelId="{C339D294-5151-490D-9191-A42D5F15B7AA}" type="pres">
      <dgm:prSet presAssocID="{C6251756-C28B-4EBA-978E-79458AB39778}" presName="descendantText" presStyleLbl="alignAccFollowNode1" presStyleIdx="0" presStyleCnt="5" custScaleX="161926">
        <dgm:presLayoutVars>
          <dgm:bulletEnabled val="1"/>
        </dgm:presLayoutVars>
      </dgm:prSet>
      <dgm:spPr/>
    </dgm:pt>
    <dgm:pt modelId="{7CDD19E1-F942-413E-A5E2-68F67E003C0F}" type="pres">
      <dgm:prSet presAssocID="{44FF03BE-075D-4513-9EC0-551F05B3DE82}" presName="sp" presStyleCnt="0"/>
      <dgm:spPr/>
    </dgm:pt>
    <dgm:pt modelId="{8B92B615-E4E7-4BE0-BA4F-3B69E0C126B7}" type="pres">
      <dgm:prSet presAssocID="{2F2FB697-84A6-4435-9ADB-D1C31A3A0165}" presName="linNode" presStyleCnt="0"/>
      <dgm:spPr/>
    </dgm:pt>
    <dgm:pt modelId="{A8F27C89-3A82-4EBF-8EC4-A165F01AD721}" type="pres">
      <dgm:prSet presAssocID="{2F2FB697-84A6-4435-9ADB-D1C31A3A0165}" presName="parentText" presStyleLbl="node1" presStyleIdx="1" presStyleCnt="5" custScaleX="69573">
        <dgm:presLayoutVars>
          <dgm:chMax val="1"/>
          <dgm:bulletEnabled val="1"/>
        </dgm:presLayoutVars>
      </dgm:prSet>
      <dgm:spPr/>
    </dgm:pt>
    <dgm:pt modelId="{E7E9D1F6-AF42-4990-9236-C4E4E99484D9}" type="pres">
      <dgm:prSet presAssocID="{2F2FB697-84A6-4435-9ADB-D1C31A3A0165}" presName="descendantText" presStyleLbl="alignAccFollowNode1" presStyleIdx="1" presStyleCnt="5" custScaleX="161926">
        <dgm:presLayoutVars>
          <dgm:bulletEnabled val="1"/>
        </dgm:presLayoutVars>
      </dgm:prSet>
      <dgm:spPr/>
    </dgm:pt>
    <dgm:pt modelId="{91F9F3FE-5987-4520-868A-1A85C57B6B24}" type="pres">
      <dgm:prSet presAssocID="{2640868B-5439-44E0-AE71-3DF96817823C}" presName="sp" presStyleCnt="0"/>
      <dgm:spPr/>
    </dgm:pt>
    <dgm:pt modelId="{D5722915-33B0-4E51-A680-EA718891DDCE}" type="pres">
      <dgm:prSet presAssocID="{F4DC1CE4-6026-47D5-8036-6A521B5C05DE}" presName="linNode" presStyleCnt="0"/>
      <dgm:spPr/>
    </dgm:pt>
    <dgm:pt modelId="{41981F81-4E76-4EE7-A457-9010C9402F8B}" type="pres">
      <dgm:prSet presAssocID="{F4DC1CE4-6026-47D5-8036-6A521B5C05DE}" presName="parentText" presStyleLbl="node1" presStyleIdx="2" presStyleCnt="5" custScaleX="69573">
        <dgm:presLayoutVars>
          <dgm:chMax val="1"/>
          <dgm:bulletEnabled val="1"/>
        </dgm:presLayoutVars>
      </dgm:prSet>
      <dgm:spPr/>
    </dgm:pt>
    <dgm:pt modelId="{8AB9D1E8-6FEB-4C5C-830D-E051DAA53D9E}" type="pres">
      <dgm:prSet presAssocID="{F4DC1CE4-6026-47D5-8036-6A521B5C05DE}" presName="descendantText" presStyleLbl="alignAccFollowNode1" presStyleIdx="2" presStyleCnt="5" custScaleX="161926">
        <dgm:presLayoutVars>
          <dgm:bulletEnabled val="1"/>
        </dgm:presLayoutVars>
      </dgm:prSet>
      <dgm:spPr/>
    </dgm:pt>
    <dgm:pt modelId="{556AFE2B-B448-4D5F-B7C6-F2E246D0AE88}" type="pres">
      <dgm:prSet presAssocID="{FC482447-367D-4929-A9DD-E09489ECB904}" presName="sp" presStyleCnt="0"/>
      <dgm:spPr/>
    </dgm:pt>
    <dgm:pt modelId="{CDF0C956-BBC2-4E6F-87EB-3AADFC8D834F}" type="pres">
      <dgm:prSet presAssocID="{EB080D94-4D5B-4720-969E-BC6D52199719}" presName="linNode" presStyleCnt="0"/>
      <dgm:spPr/>
    </dgm:pt>
    <dgm:pt modelId="{42F752FF-DBA3-491A-B874-77B5D22AA1F2}" type="pres">
      <dgm:prSet presAssocID="{EB080D94-4D5B-4720-969E-BC6D52199719}" presName="parentText" presStyleLbl="node1" presStyleIdx="3" presStyleCnt="5" custScaleX="69573">
        <dgm:presLayoutVars>
          <dgm:chMax val="1"/>
          <dgm:bulletEnabled val="1"/>
        </dgm:presLayoutVars>
      </dgm:prSet>
      <dgm:spPr/>
    </dgm:pt>
    <dgm:pt modelId="{22EFAF84-4A27-41E1-B636-73CF791249CA}" type="pres">
      <dgm:prSet presAssocID="{EB080D94-4D5B-4720-969E-BC6D52199719}" presName="descendantText" presStyleLbl="alignAccFollowNode1" presStyleIdx="3" presStyleCnt="5" custScaleX="161926">
        <dgm:presLayoutVars>
          <dgm:bulletEnabled val="1"/>
        </dgm:presLayoutVars>
      </dgm:prSet>
      <dgm:spPr/>
    </dgm:pt>
    <dgm:pt modelId="{86CE0D6A-E674-4EAD-A8B9-45F1D7AB22C0}" type="pres">
      <dgm:prSet presAssocID="{BB91D165-E8D1-4B4D-9A61-327C1B5FE866}" presName="sp" presStyleCnt="0"/>
      <dgm:spPr/>
    </dgm:pt>
    <dgm:pt modelId="{9764225B-36A1-49F2-BD2D-E1AE8944BD6F}" type="pres">
      <dgm:prSet presAssocID="{E4D8ECC7-324A-4C3E-B080-0E1C33A96E67}" presName="linNode" presStyleCnt="0"/>
      <dgm:spPr/>
    </dgm:pt>
    <dgm:pt modelId="{E1A8FE70-BDE4-4898-B27C-4DAB4E7BD5E9}" type="pres">
      <dgm:prSet presAssocID="{E4D8ECC7-324A-4C3E-B080-0E1C33A96E67}" presName="parentText" presStyleLbl="node1" presStyleIdx="4" presStyleCnt="5" custScaleX="69573">
        <dgm:presLayoutVars>
          <dgm:chMax val="1"/>
          <dgm:bulletEnabled val="1"/>
        </dgm:presLayoutVars>
      </dgm:prSet>
      <dgm:spPr/>
    </dgm:pt>
    <dgm:pt modelId="{DD991D4D-22C7-4FDF-A291-495B7669534B}" type="pres">
      <dgm:prSet presAssocID="{E4D8ECC7-324A-4C3E-B080-0E1C33A96E67}" presName="descendantText" presStyleLbl="alignAccFollowNode1" presStyleIdx="4" presStyleCnt="5" custScaleX="161926">
        <dgm:presLayoutVars>
          <dgm:bulletEnabled val="1"/>
        </dgm:presLayoutVars>
      </dgm:prSet>
      <dgm:spPr/>
    </dgm:pt>
  </dgm:ptLst>
  <dgm:cxnLst>
    <dgm:cxn modelId="{16FB8604-908B-4766-A2C9-FAB07275DA7F}" type="presOf" srcId="{95E340FA-5156-401F-AE59-BBFE412AAF0F}" destId="{DAF133E6-C3DD-4E4E-B3F5-F1037050B14E}" srcOrd="0" destOrd="0" presId="urn:microsoft.com/office/officeart/2005/8/layout/vList5"/>
    <dgm:cxn modelId="{D7A5A20D-19E6-47D7-902E-DED6E9C9F91E}" srcId="{E4D8ECC7-324A-4C3E-B080-0E1C33A96E67}" destId="{1A841267-3801-4074-91F0-6AED6FDA14B4}" srcOrd="0" destOrd="0" parTransId="{7764D013-9306-41C1-AC9F-80C5F47ED5BA}" sibTransId="{30486BDC-5429-49D5-90EF-4AB743E2E775}"/>
    <dgm:cxn modelId="{1BC8EC11-BBEA-424C-A768-C9749CF33C32}" type="presOf" srcId="{E4D8ECC7-324A-4C3E-B080-0E1C33A96E67}" destId="{E1A8FE70-BDE4-4898-B27C-4DAB4E7BD5E9}" srcOrd="0" destOrd="0" presId="urn:microsoft.com/office/officeart/2005/8/layout/vList5"/>
    <dgm:cxn modelId="{079B8B13-D4D9-4D4C-A731-492A4EC0DDE8}" type="presOf" srcId="{A515F933-8058-469E-80E8-A5EA82AFA83E}" destId="{8AB9D1E8-6FEB-4C5C-830D-E051DAA53D9E}" srcOrd="0" destOrd="0" presId="urn:microsoft.com/office/officeart/2005/8/layout/vList5"/>
    <dgm:cxn modelId="{F3BCF71E-FC9B-41C3-AE1F-33F857A31924}" type="presOf" srcId="{2F2FB697-84A6-4435-9ADB-D1C31A3A0165}" destId="{A8F27C89-3A82-4EBF-8EC4-A165F01AD721}" srcOrd="0" destOrd="0" presId="urn:microsoft.com/office/officeart/2005/8/layout/vList5"/>
    <dgm:cxn modelId="{8779C629-7200-407A-B754-320886BB3432}" type="presOf" srcId="{EB080D94-4D5B-4720-969E-BC6D52199719}" destId="{42F752FF-DBA3-491A-B874-77B5D22AA1F2}" srcOrd="0" destOrd="0" presId="urn:microsoft.com/office/officeart/2005/8/layout/vList5"/>
    <dgm:cxn modelId="{EF4B9639-8308-4B8A-8E15-ABB8CAE44582}" srcId="{95E340FA-5156-401F-AE59-BBFE412AAF0F}" destId="{2F2FB697-84A6-4435-9ADB-D1C31A3A0165}" srcOrd="1" destOrd="0" parTransId="{57D479DE-9E40-42D2-9460-6CDB2F4C8EFA}" sibTransId="{2640868B-5439-44E0-AE71-3DF96817823C}"/>
    <dgm:cxn modelId="{E5AA0B61-339A-4918-990C-1F9BD1A43CC3}" type="presOf" srcId="{BCAB029C-AF1F-4A21-BD79-B135A8F3F670}" destId="{22EFAF84-4A27-41E1-B636-73CF791249CA}" srcOrd="0" destOrd="0" presId="urn:microsoft.com/office/officeart/2005/8/layout/vList5"/>
    <dgm:cxn modelId="{D0EE7243-1D6F-4E76-B1F8-E879A2F2A09C}" type="presOf" srcId="{1A841267-3801-4074-91F0-6AED6FDA14B4}" destId="{DD991D4D-22C7-4FDF-A291-495B7669534B}" srcOrd="0" destOrd="0" presId="urn:microsoft.com/office/officeart/2005/8/layout/vList5"/>
    <dgm:cxn modelId="{2F346C44-5C18-4B89-B4B2-E74E58216581}" srcId="{F4DC1CE4-6026-47D5-8036-6A521B5C05DE}" destId="{A515F933-8058-469E-80E8-A5EA82AFA83E}" srcOrd="0" destOrd="0" parTransId="{DFFFF496-468A-461F-9A3B-E8E0B09A14E8}" sibTransId="{C5403769-5B4C-4B76-A142-C735D390B82C}"/>
    <dgm:cxn modelId="{E850D24D-75DA-4E11-A17C-B878821238B4}" type="presOf" srcId="{F4DC1CE4-6026-47D5-8036-6A521B5C05DE}" destId="{41981F81-4E76-4EE7-A457-9010C9402F8B}" srcOrd="0" destOrd="0" presId="urn:microsoft.com/office/officeart/2005/8/layout/vList5"/>
    <dgm:cxn modelId="{3A26654F-3317-4F8C-BFC2-5D293A187A2F}" srcId="{2F2FB697-84A6-4435-9ADB-D1C31A3A0165}" destId="{D874F8AC-FA4E-4C40-8BFD-B3457C4C89AC}" srcOrd="0" destOrd="0" parTransId="{006BFE17-8BE4-4833-8A6C-7713196A8288}" sibTransId="{6EB16C18-47AD-428F-B63A-768EB34F4AF7}"/>
    <dgm:cxn modelId="{5283D556-604C-4BA9-B287-FF6291A1DA19}" srcId="{EB080D94-4D5B-4720-969E-BC6D52199719}" destId="{BCAB029C-AF1F-4A21-BD79-B135A8F3F670}" srcOrd="0" destOrd="0" parTransId="{0335591D-7448-4A73-AE96-2865B336E35A}" sibTransId="{9235DCF7-ADD7-4037-94BE-1CF6E209C2AE}"/>
    <dgm:cxn modelId="{589C1778-2ACB-441B-BBC0-FC18944F3FE2}" srcId="{95E340FA-5156-401F-AE59-BBFE412AAF0F}" destId="{EB080D94-4D5B-4720-969E-BC6D52199719}" srcOrd="3" destOrd="0" parTransId="{522F9BF1-B46A-4A2D-B20F-4CC434C6B9D5}" sibTransId="{BB91D165-E8D1-4B4D-9A61-327C1B5FE866}"/>
    <dgm:cxn modelId="{996F2D86-5B02-42B2-87A9-66999F809FA5}" srcId="{C6251756-C28B-4EBA-978E-79458AB39778}" destId="{F059C041-0FD5-49C8-BFB2-36804EA230E3}" srcOrd="0" destOrd="0" parTransId="{C0985DD1-E5C4-42DF-ADB2-C8E47B680065}" sibTransId="{288A5099-DB36-4314-B5E1-6A657E010A28}"/>
    <dgm:cxn modelId="{006BBD90-6C12-4BA5-83EE-DD1CB5AFD323}" type="presOf" srcId="{D874F8AC-FA4E-4C40-8BFD-B3457C4C89AC}" destId="{E7E9D1F6-AF42-4990-9236-C4E4E99484D9}" srcOrd="0" destOrd="0" presId="urn:microsoft.com/office/officeart/2005/8/layout/vList5"/>
    <dgm:cxn modelId="{5E4F5898-B2B8-403C-B478-C3E3B8D13C79}" srcId="{95E340FA-5156-401F-AE59-BBFE412AAF0F}" destId="{F4DC1CE4-6026-47D5-8036-6A521B5C05DE}" srcOrd="2" destOrd="0" parTransId="{E26176F2-CD63-4441-B325-0210FAF4C486}" sibTransId="{FC482447-367D-4929-A9DD-E09489ECB904}"/>
    <dgm:cxn modelId="{5508A29D-795B-436E-9621-A989351722A2}" srcId="{95E340FA-5156-401F-AE59-BBFE412AAF0F}" destId="{E4D8ECC7-324A-4C3E-B080-0E1C33A96E67}" srcOrd="4" destOrd="0" parTransId="{030EDBA0-A334-4FC1-89DF-2421D5E27FDB}" sibTransId="{D6CDD4F2-D2FA-4D83-903F-1FF7015DD411}"/>
    <dgm:cxn modelId="{5F5392B8-8A17-4013-9743-C7509CAE1ECF}" type="presOf" srcId="{F059C041-0FD5-49C8-BFB2-36804EA230E3}" destId="{C339D294-5151-490D-9191-A42D5F15B7AA}" srcOrd="0" destOrd="0" presId="urn:microsoft.com/office/officeart/2005/8/layout/vList5"/>
    <dgm:cxn modelId="{D107F5E7-1284-4EEA-A2B1-80FDB2433C4C}" type="presOf" srcId="{C6251756-C28B-4EBA-978E-79458AB39778}" destId="{D9042DE2-6A44-41F7-B69E-9E2328E99D09}" srcOrd="0" destOrd="0" presId="urn:microsoft.com/office/officeart/2005/8/layout/vList5"/>
    <dgm:cxn modelId="{2D9A0CE8-0028-42FC-80D7-7AFD0206B506}" srcId="{95E340FA-5156-401F-AE59-BBFE412AAF0F}" destId="{C6251756-C28B-4EBA-978E-79458AB39778}" srcOrd="0" destOrd="0" parTransId="{4A5E168C-97E6-4DE4-B971-B3C7FABC0F54}" sibTransId="{44FF03BE-075D-4513-9EC0-551F05B3DE82}"/>
    <dgm:cxn modelId="{D835CBBE-D9C8-4D23-9B70-4545D956C0B8}" type="presParOf" srcId="{DAF133E6-C3DD-4E4E-B3F5-F1037050B14E}" destId="{C8624FC3-663F-46BC-8C76-9B79F7D3EC42}" srcOrd="0" destOrd="0" presId="urn:microsoft.com/office/officeart/2005/8/layout/vList5"/>
    <dgm:cxn modelId="{81F4619D-FE5A-42F3-8178-E8DCC93C6E10}" type="presParOf" srcId="{C8624FC3-663F-46BC-8C76-9B79F7D3EC42}" destId="{D9042DE2-6A44-41F7-B69E-9E2328E99D09}" srcOrd="0" destOrd="0" presId="urn:microsoft.com/office/officeart/2005/8/layout/vList5"/>
    <dgm:cxn modelId="{E7B880E7-A703-46F5-8957-A132C675091A}" type="presParOf" srcId="{C8624FC3-663F-46BC-8C76-9B79F7D3EC42}" destId="{C339D294-5151-490D-9191-A42D5F15B7AA}" srcOrd="1" destOrd="0" presId="urn:microsoft.com/office/officeart/2005/8/layout/vList5"/>
    <dgm:cxn modelId="{005FD612-B049-46AD-9A2A-52C9015886AF}" type="presParOf" srcId="{DAF133E6-C3DD-4E4E-B3F5-F1037050B14E}" destId="{7CDD19E1-F942-413E-A5E2-68F67E003C0F}" srcOrd="1" destOrd="0" presId="urn:microsoft.com/office/officeart/2005/8/layout/vList5"/>
    <dgm:cxn modelId="{01CF0B7F-2FC5-4A36-ABB6-CA73129951D1}" type="presParOf" srcId="{DAF133E6-C3DD-4E4E-B3F5-F1037050B14E}" destId="{8B92B615-E4E7-4BE0-BA4F-3B69E0C126B7}" srcOrd="2" destOrd="0" presId="urn:microsoft.com/office/officeart/2005/8/layout/vList5"/>
    <dgm:cxn modelId="{72BDEA6B-1154-43D6-90D4-82087AD8362D}" type="presParOf" srcId="{8B92B615-E4E7-4BE0-BA4F-3B69E0C126B7}" destId="{A8F27C89-3A82-4EBF-8EC4-A165F01AD721}" srcOrd="0" destOrd="0" presId="urn:microsoft.com/office/officeart/2005/8/layout/vList5"/>
    <dgm:cxn modelId="{4A0A0347-8B68-43F5-8A24-6A5391BBBDF2}" type="presParOf" srcId="{8B92B615-E4E7-4BE0-BA4F-3B69E0C126B7}" destId="{E7E9D1F6-AF42-4990-9236-C4E4E99484D9}" srcOrd="1" destOrd="0" presId="urn:microsoft.com/office/officeart/2005/8/layout/vList5"/>
    <dgm:cxn modelId="{E4B58C95-10B3-41AB-B2C0-E59B9F49D96C}" type="presParOf" srcId="{DAF133E6-C3DD-4E4E-B3F5-F1037050B14E}" destId="{91F9F3FE-5987-4520-868A-1A85C57B6B24}" srcOrd="3" destOrd="0" presId="urn:microsoft.com/office/officeart/2005/8/layout/vList5"/>
    <dgm:cxn modelId="{825ABDD3-C6D4-4ADA-89B8-A2F05C36F524}" type="presParOf" srcId="{DAF133E6-C3DD-4E4E-B3F5-F1037050B14E}" destId="{D5722915-33B0-4E51-A680-EA718891DDCE}" srcOrd="4" destOrd="0" presId="urn:microsoft.com/office/officeart/2005/8/layout/vList5"/>
    <dgm:cxn modelId="{FE557B04-CAB9-469F-A845-05CEB0F0E01E}" type="presParOf" srcId="{D5722915-33B0-4E51-A680-EA718891DDCE}" destId="{41981F81-4E76-4EE7-A457-9010C9402F8B}" srcOrd="0" destOrd="0" presId="urn:microsoft.com/office/officeart/2005/8/layout/vList5"/>
    <dgm:cxn modelId="{036413FA-76FD-4BF1-A2BA-9B42E50DABD1}" type="presParOf" srcId="{D5722915-33B0-4E51-A680-EA718891DDCE}" destId="{8AB9D1E8-6FEB-4C5C-830D-E051DAA53D9E}" srcOrd="1" destOrd="0" presId="urn:microsoft.com/office/officeart/2005/8/layout/vList5"/>
    <dgm:cxn modelId="{73E4E050-53FA-4322-9BC8-D80CE79E04A7}" type="presParOf" srcId="{DAF133E6-C3DD-4E4E-B3F5-F1037050B14E}" destId="{556AFE2B-B448-4D5F-B7C6-F2E246D0AE88}" srcOrd="5" destOrd="0" presId="urn:microsoft.com/office/officeart/2005/8/layout/vList5"/>
    <dgm:cxn modelId="{0E4BF405-D541-4B08-AB1C-FD5105C814A7}" type="presParOf" srcId="{DAF133E6-C3DD-4E4E-B3F5-F1037050B14E}" destId="{CDF0C956-BBC2-4E6F-87EB-3AADFC8D834F}" srcOrd="6" destOrd="0" presId="urn:microsoft.com/office/officeart/2005/8/layout/vList5"/>
    <dgm:cxn modelId="{D5460780-B474-45C1-B23D-3846F08CF8BF}" type="presParOf" srcId="{CDF0C956-BBC2-4E6F-87EB-3AADFC8D834F}" destId="{42F752FF-DBA3-491A-B874-77B5D22AA1F2}" srcOrd="0" destOrd="0" presId="urn:microsoft.com/office/officeart/2005/8/layout/vList5"/>
    <dgm:cxn modelId="{FEEC0C56-88C1-4A25-B421-447E91DFEAE7}" type="presParOf" srcId="{CDF0C956-BBC2-4E6F-87EB-3AADFC8D834F}" destId="{22EFAF84-4A27-41E1-B636-73CF791249CA}" srcOrd="1" destOrd="0" presId="urn:microsoft.com/office/officeart/2005/8/layout/vList5"/>
    <dgm:cxn modelId="{EDADEB47-E7A0-498D-B23D-08BF92AC9E81}" type="presParOf" srcId="{DAF133E6-C3DD-4E4E-B3F5-F1037050B14E}" destId="{86CE0D6A-E674-4EAD-A8B9-45F1D7AB22C0}" srcOrd="7" destOrd="0" presId="urn:microsoft.com/office/officeart/2005/8/layout/vList5"/>
    <dgm:cxn modelId="{C607B4D7-4709-4769-8C43-DEF8EDD0EAA2}" type="presParOf" srcId="{DAF133E6-C3DD-4E4E-B3F5-F1037050B14E}" destId="{9764225B-36A1-49F2-BD2D-E1AE8944BD6F}" srcOrd="8" destOrd="0" presId="urn:microsoft.com/office/officeart/2005/8/layout/vList5"/>
    <dgm:cxn modelId="{AB698C4A-97AC-40B3-B876-A403138F8767}" type="presParOf" srcId="{9764225B-36A1-49F2-BD2D-E1AE8944BD6F}" destId="{E1A8FE70-BDE4-4898-B27C-4DAB4E7BD5E9}" srcOrd="0" destOrd="0" presId="urn:microsoft.com/office/officeart/2005/8/layout/vList5"/>
    <dgm:cxn modelId="{2450A996-ABB4-4D82-B22A-5082AC47A5C7}" type="presParOf" srcId="{9764225B-36A1-49F2-BD2D-E1AE8944BD6F}" destId="{DD991D4D-22C7-4FDF-A291-495B7669534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51B388-7521-4478-A4CC-61C179619503}" type="doc">
      <dgm:prSet loTypeId="urn:microsoft.com/office/officeart/2005/8/layout/default" loCatId="list" qsTypeId="urn:microsoft.com/office/officeart/2005/8/quickstyle/3d2" qsCatId="3D" csTypeId="urn:microsoft.com/office/officeart/2005/8/colors/accent2_2" csCatId="accent2" phldr="1"/>
      <dgm:spPr/>
      <dgm:t>
        <a:bodyPr/>
        <a:lstStyle/>
        <a:p>
          <a:endParaRPr lang="zh-CN" altLang="en-US"/>
        </a:p>
      </dgm:t>
    </dgm:pt>
    <dgm:pt modelId="{3142A0EA-7D0B-4C81-9519-869AA54527EE}">
      <dgm:prSet phldrT="[文本]"/>
      <dgm:spPr/>
      <dgm:t>
        <a:bodyPr/>
        <a:lstStyle/>
        <a:p>
          <a:r>
            <a:rPr lang="zh-CN" altLang="en-US" b="1" dirty="0">
              <a:latin typeface="微软雅黑" panose="020B0503020204020204" pitchFamily="34" charset="-122"/>
              <a:ea typeface="微软雅黑" panose="020B0503020204020204" pitchFamily="34" charset="-122"/>
            </a:rPr>
            <a:t>借款人的品质</a:t>
          </a:r>
          <a:endParaRPr lang="en-US" altLang="zh-CN" b="1" dirty="0">
            <a:latin typeface="微软雅黑" panose="020B0503020204020204" pitchFamily="34" charset="-122"/>
            <a:ea typeface="微软雅黑" panose="020B0503020204020204" pitchFamily="34" charset="-122"/>
          </a:endParaRPr>
        </a:p>
        <a:p>
          <a:r>
            <a:rPr lang="en-US" altLang="en-US" b="1" dirty="0">
              <a:latin typeface="微软雅黑" panose="020B0503020204020204" pitchFamily="34" charset="-122"/>
              <a:ea typeface="微软雅黑" panose="020B0503020204020204" pitchFamily="34" charset="-122"/>
            </a:rPr>
            <a:t>(Character)</a:t>
          </a:r>
          <a:endParaRPr lang="zh-CN" altLang="en-US" b="1" dirty="0">
            <a:latin typeface="微软雅黑" panose="020B0503020204020204" pitchFamily="34" charset="-122"/>
            <a:ea typeface="微软雅黑" panose="020B0503020204020204" pitchFamily="34" charset="-122"/>
          </a:endParaRPr>
        </a:p>
      </dgm:t>
    </dgm:pt>
    <dgm:pt modelId="{BF96DC1B-7C8F-4007-91DF-3F5ECB788640}" type="parTrans" cxnId="{AE1C3113-5215-4E79-9D4F-41EF99157881}">
      <dgm:prSet/>
      <dgm:spPr/>
      <dgm:t>
        <a:bodyPr/>
        <a:lstStyle/>
        <a:p>
          <a:endParaRPr lang="zh-CN" altLang="en-US" b="1">
            <a:latin typeface="微软雅黑" panose="020B0503020204020204" pitchFamily="34" charset="-122"/>
            <a:ea typeface="微软雅黑" panose="020B0503020204020204" pitchFamily="34" charset="-122"/>
          </a:endParaRPr>
        </a:p>
      </dgm:t>
    </dgm:pt>
    <dgm:pt modelId="{A8119781-AF11-467F-BB48-54EE68A060A3}" type="sibTrans" cxnId="{AE1C3113-5215-4E79-9D4F-41EF99157881}">
      <dgm:prSet/>
      <dgm:spPr/>
      <dgm:t>
        <a:bodyPr/>
        <a:lstStyle/>
        <a:p>
          <a:endParaRPr lang="zh-CN" altLang="en-US" b="1">
            <a:latin typeface="微软雅黑" panose="020B0503020204020204" pitchFamily="34" charset="-122"/>
            <a:ea typeface="微软雅黑" panose="020B0503020204020204" pitchFamily="34" charset="-122"/>
          </a:endParaRPr>
        </a:p>
      </dgm:t>
    </dgm:pt>
    <dgm:pt modelId="{9EB30529-AFF2-46DD-8FF1-E8FFEB59A266}">
      <dgm:prSet/>
      <dgm:spPr/>
      <dgm:t>
        <a:bodyPr/>
        <a:lstStyle/>
        <a:p>
          <a:r>
            <a:rPr lang="zh-CN" altLang="en-US" b="1" dirty="0">
              <a:latin typeface="微软雅黑" panose="020B0503020204020204" pitchFamily="34" charset="-122"/>
              <a:ea typeface="微软雅黑" panose="020B0503020204020204" pitchFamily="34" charset="-122"/>
            </a:rPr>
            <a:t>资本</a:t>
          </a:r>
          <a:endParaRPr lang="en-US" altLang="zh-CN" b="1" dirty="0">
            <a:latin typeface="微软雅黑" panose="020B0503020204020204" pitchFamily="34" charset="-122"/>
            <a:ea typeface="微软雅黑" panose="020B0503020204020204" pitchFamily="34" charset="-122"/>
          </a:endParaRPr>
        </a:p>
        <a:p>
          <a:r>
            <a:rPr lang="en-US" altLang="en-US" b="1" dirty="0">
              <a:latin typeface="微软雅黑" panose="020B0503020204020204" pitchFamily="34" charset="-122"/>
              <a:ea typeface="微软雅黑" panose="020B0503020204020204" pitchFamily="34" charset="-122"/>
            </a:rPr>
            <a:t>(Capital)</a:t>
          </a:r>
          <a:endParaRPr lang="zh-CN" altLang="en-US" b="1" dirty="0">
            <a:latin typeface="微软雅黑" panose="020B0503020204020204" pitchFamily="34" charset="-122"/>
            <a:ea typeface="微软雅黑" panose="020B0503020204020204" pitchFamily="34" charset="-122"/>
          </a:endParaRPr>
        </a:p>
      </dgm:t>
    </dgm:pt>
    <dgm:pt modelId="{159F509C-EF2E-49C1-8610-D69044F5BF3D}" type="parTrans" cxnId="{98C60118-5285-4F79-8069-677054572947}">
      <dgm:prSet/>
      <dgm:spPr/>
      <dgm:t>
        <a:bodyPr/>
        <a:lstStyle/>
        <a:p>
          <a:endParaRPr lang="zh-CN" altLang="en-US" b="1"/>
        </a:p>
      </dgm:t>
    </dgm:pt>
    <dgm:pt modelId="{AB4D8B66-14FA-4F42-BA1B-F0643F08E3F5}" type="sibTrans" cxnId="{98C60118-5285-4F79-8069-677054572947}">
      <dgm:prSet/>
      <dgm:spPr/>
      <dgm:t>
        <a:bodyPr/>
        <a:lstStyle/>
        <a:p>
          <a:endParaRPr lang="zh-CN" altLang="en-US" b="1"/>
        </a:p>
      </dgm:t>
    </dgm:pt>
    <dgm:pt modelId="{580891D9-00BB-462D-BFF7-57AE6C5FB569}">
      <dgm:prSet/>
      <dgm:spPr/>
      <dgm:t>
        <a:bodyPr/>
        <a:lstStyle/>
        <a:p>
          <a:r>
            <a:rPr lang="zh-CN" altLang="en-US" b="1" dirty="0">
              <a:latin typeface="微软雅黑" panose="020B0503020204020204" pitchFamily="34" charset="-122"/>
              <a:ea typeface="微软雅黑" panose="020B0503020204020204" pitchFamily="34" charset="-122"/>
            </a:rPr>
            <a:t>还款能力</a:t>
          </a:r>
          <a:endParaRPr lang="en-US" altLang="zh-CN" b="1" dirty="0">
            <a:latin typeface="微软雅黑" panose="020B0503020204020204" pitchFamily="34" charset="-122"/>
            <a:ea typeface="微软雅黑" panose="020B0503020204020204" pitchFamily="34" charset="-122"/>
          </a:endParaRPr>
        </a:p>
        <a:p>
          <a:r>
            <a:rPr lang="en-US" altLang="en-US" b="1" dirty="0">
              <a:latin typeface="微软雅黑" panose="020B0503020204020204" pitchFamily="34" charset="-122"/>
              <a:ea typeface="微软雅黑" panose="020B0503020204020204" pitchFamily="34" charset="-122"/>
            </a:rPr>
            <a:t>(Capacity)</a:t>
          </a:r>
          <a:endParaRPr lang="zh-CN" altLang="en-US" b="1" dirty="0">
            <a:latin typeface="微软雅黑" panose="020B0503020204020204" pitchFamily="34" charset="-122"/>
            <a:ea typeface="微软雅黑" panose="020B0503020204020204" pitchFamily="34" charset="-122"/>
          </a:endParaRPr>
        </a:p>
      </dgm:t>
    </dgm:pt>
    <dgm:pt modelId="{4467282C-3914-472E-BCA4-FBE383762DD1}" type="parTrans" cxnId="{BF38AA7D-89E1-4170-8A5E-AAC332FE949D}">
      <dgm:prSet/>
      <dgm:spPr/>
      <dgm:t>
        <a:bodyPr/>
        <a:lstStyle/>
        <a:p>
          <a:endParaRPr lang="zh-CN" altLang="en-US" b="1"/>
        </a:p>
      </dgm:t>
    </dgm:pt>
    <dgm:pt modelId="{9E9F0D96-7C08-4928-8E91-37B328E55756}" type="sibTrans" cxnId="{BF38AA7D-89E1-4170-8A5E-AAC332FE949D}">
      <dgm:prSet/>
      <dgm:spPr/>
      <dgm:t>
        <a:bodyPr/>
        <a:lstStyle/>
        <a:p>
          <a:endParaRPr lang="zh-CN" altLang="en-US" b="1"/>
        </a:p>
      </dgm:t>
    </dgm:pt>
    <dgm:pt modelId="{55B22AC1-E2ED-4FE3-B982-03F57C2BC820}">
      <dgm:prSet/>
      <dgm:spPr/>
      <dgm:t>
        <a:bodyPr/>
        <a:lstStyle/>
        <a:p>
          <a:r>
            <a:rPr lang="zh-CN" altLang="en-US" b="1" dirty="0">
              <a:latin typeface="微软雅黑" panose="020B0503020204020204" pitchFamily="34" charset="-122"/>
              <a:ea typeface="微软雅黑" panose="020B0503020204020204" pitchFamily="34" charset="-122"/>
            </a:rPr>
            <a:t>抵押担保</a:t>
          </a:r>
          <a:endParaRPr lang="en-US" altLang="zh-CN" b="1" dirty="0">
            <a:latin typeface="微软雅黑" panose="020B0503020204020204" pitchFamily="34" charset="-122"/>
            <a:ea typeface="微软雅黑" panose="020B0503020204020204" pitchFamily="34" charset="-122"/>
          </a:endParaRPr>
        </a:p>
        <a:p>
          <a:r>
            <a:rPr lang="en-US" altLang="en-US" b="1" dirty="0">
              <a:latin typeface="微软雅黑" panose="020B0503020204020204" pitchFamily="34" charset="-122"/>
              <a:ea typeface="微软雅黑" panose="020B0503020204020204" pitchFamily="34" charset="-122"/>
            </a:rPr>
            <a:t>(Collateral)</a:t>
          </a:r>
          <a:endParaRPr lang="zh-CN" altLang="en-US" b="1" dirty="0">
            <a:latin typeface="微软雅黑" panose="020B0503020204020204" pitchFamily="34" charset="-122"/>
            <a:ea typeface="微软雅黑" panose="020B0503020204020204" pitchFamily="34" charset="-122"/>
          </a:endParaRPr>
        </a:p>
      </dgm:t>
    </dgm:pt>
    <dgm:pt modelId="{8D03352D-E21C-4DF1-B65B-4B0A75A7A803}" type="parTrans" cxnId="{B7EB94B3-67A2-4B09-80C6-8AEA3DA32FCB}">
      <dgm:prSet/>
      <dgm:spPr/>
      <dgm:t>
        <a:bodyPr/>
        <a:lstStyle/>
        <a:p>
          <a:endParaRPr lang="zh-CN" altLang="en-US" b="1"/>
        </a:p>
      </dgm:t>
    </dgm:pt>
    <dgm:pt modelId="{CD249A5B-296F-4DB4-84D5-4D2899FD1000}" type="sibTrans" cxnId="{B7EB94B3-67A2-4B09-80C6-8AEA3DA32FCB}">
      <dgm:prSet/>
      <dgm:spPr/>
      <dgm:t>
        <a:bodyPr/>
        <a:lstStyle/>
        <a:p>
          <a:endParaRPr lang="zh-CN" altLang="en-US" b="1"/>
        </a:p>
      </dgm:t>
    </dgm:pt>
    <dgm:pt modelId="{DADFBC27-85E0-4D6A-B038-CAF10465C869}">
      <dgm:prSet/>
      <dgm:spPr/>
      <dgm:t>
        <a:bodyPr/>
        <a:lstStyle/>
        <a:p>
          <a:r>
            <a:rPr lang="zh-CN" altLang="en-US" b="1" dirty="0">
              <a:latin typeface="微软雅黑" panose="020B0503020204020204" pitchFamily="34" charset="-122"/>
              <a:ea typeface="微软雅黑" panose="020B0503020204020204" pitchFamily="34" charset="-122"/>
            </a:rPr>
            <a:t>经营环境</a:t>
          </a:r>
          <a:r>
            <a:rPr lang="en-US" altLang="en-US" b="1" dirty="0">
              <a:latin typeface="微软雅黑" panose="020B0503020204020204" pitchFamily="34" charset="-122"/>
              <a:ea typeface="微软雅黑" panose="020B0503020204020204" pitchFamily="34" charset="-122"/>
            </a:rPr>
            <a:t>(Condition or Cycle)</a:t>
          </a:r>
          <a:endParaRPr lang="zh-CN" altLang="en-US" b="1" dirty="0">
            <a:latin typeface="微软雅黑" panose="020B0503020204020204" pitchFamily="34" charset="-122"/>
            <a:ea typeface="微软雅黑" panose="020B0503020204020204" pitchFamily="34" charset="-122"/>
          </a:endParaRPr>
        </a:p>
      </dgm:t>
    </dgm:pt>
    <dgm:pt modelId="{E8ACB534-578E-4E1C-9BC7-2A8A3952F019}" type="parTrans" cxnId="{38BA42D0-2378-46C7-A772-3175F108C74D}">
      <dgm:prSet/>
      <dgm:spPr/>
      <dgm:t>
        <a:bodyPr/>
        <a:lstStyle/>
        <a:p>
          <a:endParaRPr lang="zh-CN" altLang="en-US" b="1"/>
        </a:p>
      </dgm:t>
    </dgm:pt>
    <dgm:pt modelId="{5EA3DF7F-F34A-4322-8FB0-487C12B908F1}" type="sibTrans" cxnId="{38BA42D0-2378-46C7-A772-3175F108C74D}">
      <dgm:prSet/>
      <dgm:spPr/>
      <dgm:t>
        <a:bodyPr/>
        <a:lstStyle/>
        <a:p>
          <a:endParaRPr lang="zh-CN" altLang="en-US" b="1"/>
        </a:p>
      </dgm:t>
    </dgm:pt>
    <dgm:pt modelId="{7E4C8723-C44A-4800-A99B-808AA1136633}" type="pres">
      <dgm:prSet presAssocID="{4851B388-7521-4478-A4CC-61C179619503}" presName="diagram" presStyleCnt="0">
        <dgm:presLayoutVars>
          <dgm:dir/>
          <dgm:resizeHandles val="exact"/>
        </dgm:presLayoutVars>
      </dgm:prSet>
      <dgm:spPr/>
    </dgm:pt>
    <dgm:pt modelId="{FACF6D42-F471-4E1B-A04A-A3273BD0A52B}" type="pres">
      <dgm:prSet presAssocID="{3142A0EA-7D0B-4C81-9519-869AA54527EE}" presName="node" presStyleLbl="node1" presStyleIdx="0" presStyleCnt="5">
        <dgm:presLayoutVars>
          <dgm:bulletEnabled val="1"/>
        </dgm:presLayoutVars>
      </dgm:prSet>
      <dgm:spPr/>
    </dgm:pt>
    <dgm:pt modelId="{9D18D0F9-8C18-498B-985A-AC6F67B5D4ED}" type="pres">
      <dgm:prSet presAssocID="{A8119781-AF11-467F-BB48-54EE68A060A3}" presName="sibTrans" presStyleCnt="0"/>
      <dgm:spPr/>
    </dgm:pt>
    <dgm:pt modelId="{58AE8DFE-E32B-43E1-87F6-365F2AA2B581}" type="pres">
      <dgm:prSet presAssocID="{9EB30529-AFF2-46DD-8FF1-E8FFEB59A266}" presName="node" presStyleLbl="node1" presStyleIdx="1" presStyleCnt="5">
        <dgm:presLayoutVars>
          <dgm:bulletEnabled val="1"/>
        </dgm:presLayoutVars>
      </dgm:prSet>
      <dgm:spPr/>
    </dgm:pt>
    <dgm:pt modelId="{9E3302C3-2C75-416E-AAF4-05C34036E154}" type="pres">
      <dgm:prSet presAssocID="{AB4D8B66-14FA-4F42-BA1B-F0643F08E3F5}" presName="sibTrans" presStyleCnt="0"/>
      <dgm:spPr/>
    </dgm:pt>
    <dgm:pt modelId="{E4D63EF4-80F0-4442-9953-62B14A37C1EF}" type="pres">
      <dgm:prSet presAssocID="{580891D9-00BB-462D-BFF7-57AE6C5FB569}" presName="node" presStyleLbl="node1" presStyleIdx="2" presStyleCnt="5">
        <dgm:presLayoutVars>
          <dgm:bulletEnabled val="1"/>
        </dgm:presLayoutVars>
      </dgm:prSet>
      <dgm:spPr/>
    </dgm:pt>
    <dgm:pt modelId="{202909ED-23C7-4A0A-A9C4-CEBD50B1E342}" type="pres">
      <dgm:prSet presAssocID="{9E9F0D96-7C08-4928-8E91-37B328E55756}" presName="sibTrans" presStyleCnt="0"/>
      <dgm:spPr/>
    </dgm:pt>
    <dgm:pt modelId="{B9DDD619-4C92-47EE-90DA-CFC6A653CE4C}" type="pres">
      <dgm:prSet presAssocID="{55B22AC1-E2ED-4FE3-B982-03F57C2BC820}" presName="node" presStyleLbl="node1" presStyleIdx="3" presStyleCnt="5">
        <dgm:presLayoutVars>
          <dgm:bulletEnabled val="1"/>
        </dgm:presLayoutVars>
      </dgm:prSet>
      <dgm:spPr/>
    </dgm:pt>
    <dgm:pt modelId="{EB218247-F140-4444-BD75-CF089DB6F9D5}" type="pres">
      <dgm:prSet presAssocID="{CD249A5B-296F-4DB4-84D5-4D2899FD1000}" presName="sibTrans" presStyleCnt="0"/>
      <dgm:spPr/>
    </dgm:pt>
    <dgm:pt modelId="{C6970991-1A6A-449D-AC17-902E7CE3EAFA}" type="pres">
      <dgm:prSet presAssocID="{DADFBC27-85E0-4D6A-B038-CAF10465C869}" presName="node" presStyleLbl="node1" presStyleIdx="4" presStyleCnt="5">
        <dgm:presLayoutVars>
          <dgm:bulletEnabled val="1"/>
        </dgm:presLayoutVars>
      </dgm:prSet>
      <dgm:spPr/>
    </dgm:pt>
  </dgm:ptLst>
  <dgm:cxnLst>
    <dgm:cxn modelId="{AE1C3113-5215-4E79-9D4F-41EF99157881}" srcId="{4851B388-7521-4478-A4CC-61C179619503}" destId="{3142A0EA-7D0B-4C81-9519-869AA54527EE}" srcOrd="0" destOrd="0" parTransId="{BF96DC1B-7C8F-4007-91DF-3F5ECB788640}" sibTransId="{A8119781-AF11-467F-BB48-54EE68A060A3}"/>
    <dgm:cxn modelId="{98C60118-5285-4F79-8069-677054572947}" srcId="{4851B388-7521-4478-A4CC-61C179619503}" destId="{9EB30529-AFF2-46DD-8FF1-E8FFEB59A266}" srcOrd="1" destOrd="0" parTransId="{159F509C-EF2E-49C1-8610-D69044F5BF3D}" sibTransId="{AB4D8B66-14FA-4F42-BA1B-F0643F08E3F5}"/>
    <dgm:cxn modelId="{83498D1E-DD8B-4B1B-AA59-7ECE4E2C7A38}" type="presOf" srcId="{55B22AC1-E2ED-4FE3-B982-03F57C2BC820}" destId="{B9DDD619-4C92-47EE-90DA-CFC6A653CE4C}" srcOrd="0" destOrd="0" presId="urn:microsoft.com/office/officeart/2005/8/layout/default"/>
    <dgm:cxn modelId="{1CF69C4E-4A62-43A4-A813-65550239D013}" type="presOf" srcId="{DADFBC27-85E0-4D6A-B038-CAF10465C869}" destId="{C6970991-1A6A-449D-AC17-902E7CE3EAFA}" srcOrd="0" destOrd="0" presId="urn:microsoft.com/office/officeart/2005/8/layout/default"/>
    <dgm:cxn modelId="{BF38AA7D-89E1-4170-8A5E-AAC332FE949D}" srcId="{4851B388-7521-4478-A4CC-61C179619503}" destId="{580891D9-00BB-462D-BFF7-57AE6C5FB569}" srcOrd="2" destOrd="0" parTransId="{4467282C-3914-472E-BCA4-FBE383762DD1}" sibTransId="{9E9F0D96-7C08-4928-8E91-37B328E55756}"/>
    <dgm:cxn modelId="{3AF74A8B-46BE-48E4-9C30-7586FB657993}" type="presOf" srcId="{580891D9-00BB-462D-BFF7-57AE6C5FB569}" destId="{E4D63EF4-80F0-4442-9953-62B14A37C1EF}" srcOrd="0" destOrd="0" presId="urn:microsoft.com/office/officeart/2005/8/layout/default"/>
    <dgm:cxn modelId="{B7EB94B3-67A2-4B09-80C6-8AEA3DA32FCB}" srcId="{4851B388-7521-4478-A4CC-61C179619503}" destId="{55B22AC1-E2ED-4FE3-B982-03F57C2BC820}" srcOrd="3" destOrd="0" parTransId="{8D03352D-E21C-4DF1-B65B-4B0A75A7A803}" sibTransId="{CD249A5B-296F-4DB4-84D5-4D2899FD1000}"/>
    <dgm:cxn modelId="{38BA42D0-2378-46C7-A772-3175F108C74D}" srcId="{4851B388-7521-4478-A4CC-61C179619503}" destId="{DADFBC27-85E0-4D6A-B038-CAF10465C869}" srcOrd="4" destOrd="0" parTransId="{E8ACB534-578E-4E1C-9BC7-2A8A3952F019}" sibTransId="{5EA3DF7F-F34A-4322-8FB0-487C12B908F1}"/>
    <dgm:cxn modelId="{59A3ADDE-D9F5-4F75-815A-5B56A776DD01}" type="presOf" srcId="{9EB30529-AFF2-46DD-8FF1-E8FFEB59A266}" destId="{58AE8DFE-E32B-43E1-87F6-365F2AA2B581}" srcOrd="0" destOrd="0" presId="urn:microsoft.com/office/officeart/2005/8/layout/default"/>
    <dgm:cxn modelId="{BE9F19DF-0077-4278-B859-68C7DD40BD24}" type="presOf" srcId="{3142A0EA-7D0B-4C81-9519-869AA54527EE}" destId="{FACF6D42-F471-4E1B-A04A-A3273BD0A52B}" srcOrd="0" destOrd="0" presId="urn:microsoft.com/office/officeart/2005/8/layout/default"/>
    <dgm:cxn modelId="{A16435E0-B58D-456D-861C-FDE09A8D8371}" type="presOf" srcId="{4851B388-7521-4478-A4CC-61C179619503}" destId="{7E4C8723-C44A-4800-A99B-808AA1136633}" srcOrd="0" destOrd="0" presId="urn:microsoft.com/office/officeart/2005/8/layout/default"/>
    <dgm:cxn modelId="{2D1D7168-C666-4C05-A6C5-2CC08A792C91}" type="presParOf" srcId="{7E4C8723-C44A-4800-A99B-808AA1136633}" destId="{FACF6D42-F471-4E1B-A04A-A3273BD0A52B}" srcOrd="0" destOrd="0" presId="urn:microsoft.com/office/officeart/2005/8/layout/default"/>
    <dgm:cxn modelId="{A6626026-B21C-44E0-8811-A729B537EDF1}" type="presParOf" srcId="{7E4C8723-C44A-4800-A99B-808AA1136633}" destId="{9D18D0F9-8C18-498B-985A-AC6F67B5D4ED}" srcOrd="1" destOrd="0" presId="urn:microsoft.com/office/officeart/2005/8/layout/default"/>
    <dgm:cxn modelId="{610700B7-D15D-4503-9E13-BDBA0623475E}" type="presParOf" srcId="{7E4C8723-C44A-4800-A99B-808AA1136633}" destId="{58AE8DFE-E32B-43E1-87F6-365F2AA2B581}" srcOrd="2" destOrd="0" presId="urn:microsoft.com/office/officeart/2005/8/layout/default"/>
    <dgm:cxn modelId="{6DD7F996-C09B-4F47-A979-47B5943D5018}" type="presParOf" srcId="{7E4C8723-C44A-4800-A99B-808AA1136633}" destId="{9E3302C3-2C75-416E-AAF4-05C34036E154}" srcOrd="3" destOrd="0" presId="urn:microsoft.com/office/officeart/2005/8/layout/default"/>
    <dgm:cxn modelId="{EB934A53-C066-4081-97F8-A48F92ECBB4F}" type="presParOf" srcId="{7E4C8723-C44A-4800-A99B-808AA1136633}" destId="{E4D63EF4-80F0-4442-9953-62B14A37C1EF}" srcOrd="4" destOrd="0" presId="urn:microsoft.com/office/officeart/2005/8/layout/default"/>
    <dgm:cxn modelId="{2090AA2F-E8B0-46B3-BF8D-3F2C34F402DC}" type="presParOf" srcId="{7E4C8723-C44A-4800-A99B-808AA1136633}" destId="{202909ED-23C7-4A0A-A9C4-CEBD50B1E342}" srcOrd="5" destOrd="0" presId="urn:microsoft.com/office/officeart/2005/8/layout/default"/>
    <dgm:cxn modelId="{EEFA8F19-1B2D-46A2-BF33-18E38C651FB6}" type="presParOf" srcId="{7E4C8723-C44A-4800-A99B-808AA1136633}" destId="{B9DDD619-4C92-47EE-90DA-CFC6A653CE4C}" srcOrd="6" destOrd="0" presId="urn:microsoft.com/office/officeart/2005/8/layout/default"/>
    <dgm:cxn modelId="{876F1710-612B-4143-87DA-922AA33606CC}" type="presParOf" srcId="{7E4C8723-C44A-4800-A99B-808AA1136633}" destId="{EB218247-F140-4444-BD75-CF089DB6F9D5}" srcOrd="7" destOrd="0" presId="urn:microsoft.com/office/officeart/2005/8/layout/default"/>
    <dgm:cxn modelId="{87E57686-B555-45BC-A7FA-86C464702E9D}" type="presParOf" srcId="{7E4C8723-C44A-4800-A99B-808AA1136633}" destId="{C6970991-1A6A-449D-AC17-902E7CE3EAF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E9B0B92-B1F2-4B5E-AD4E-CD6956B92266}" type="doc">
      <dgm:prSet loTypeId="urn:microsoft.com/office/officeart/2005/8/layout/vList5" loCatId="list" qsTypeId="urn:microsoft.com/office/officeart/2005/8/quickstyle/3d2" qsCatId="3D" csTypeId="urn:microsoft.com/office/officeart/2005/8/colors/accent6_2" csCatId="accent6" phldr="1"/>
      <dgm:spPr/>
      <dgm:t>
        <a:bodyPr/>
        <a:lstStyle/>
        <a:p>
          <a:endParaRPr lang="zh-CN" altLang="en-US"/>
        </a:p>
      </dgm:t>
    </dgm:pt>
    <dgm:pt modelId="{151584E3-CEAF-4770-A9FC-577FD12C89A5}">
      <dgm:prSet phldrT="[文本]" custT="1"/>
      <dgm:spPr/>
      <dgm:t>
        <a:bodyPr/>
        <a:lstStyle/>
        <a:p>
          <a:r>
            <a:rPr lang="zh-CN" altLang="en-US" sz="2400" dirty="0">
              <a:latin typeface="微软雅黑" panose="020B0503020204020204" pitchFamily="34" charset="-122"/>
              <a:ea typeface="微软雅黑" panose="020B0503020204020204" pitchFamily="34" charset="-122"/>
            </a:rPr>
            <a:t>优点</a:t>
          </a:r>
        </a:p>
      </dgm:t>
    </dgm:pt>
    <dgm:pt modelId="{70EEA5B9-BDA8-4FD3-B74A-CB622E67B768}" type="parTrans" cxnId="{95CBB1F8-B528-43D9-88B0-8D646232D2A5}">
      <dgm:prSet/>
      <dgm:spPr/>
      <dgm:t>
        <a:bodyPr/>
        <a:lstStyle/>
        <a:p>
          <a:endParaRPr lang="zh-CN" altLang="en-US">
            <a:latin typeface="微软雅黑" panose="020B0503020204020204" pitchFamily="34" charset="-122"/>
            <a:ea typeface="微软雅黑" panose="020B0503020204020204" pitchFamily="34" charset="-122"/>
          </a:endParaRPr>
        </a:p>
      </dgm:t>
    </dgm:pt>
    <dgm:pt modelId="{61BDB9A2-FF30-4992-9811-F83015378631}" type="sibTrans" cxnId="{95CBB1F8-B528-43D9-88B0-8D646232D2A5}">
      <dgm:prSet/>
      <dgm:spPr/>
      <dgm:t>
        <a:bodyPr/>
        <a:lstStyle/>
        <a:p>
          <a:endParaRPr lang="zh-CN" altLang="en-US">
            <a:latin typeface="微软雅黑" panose="020B0503020204020204" pitchFamily="34" charset="-122"/>
            <a:ea typeface="微软雅黑" panose="020B0503020204020204" pitchFamily="34" charset="-122"/>
          </a:endParaRPr>
        </a:p>
      </dgm:t>
    </dgm:pt>
    <dgm:pt modelId="{3C184555-5BD3-4BDF-BF53-06718FDDFC06}">
      <dgm:prSet/>
      <dgm:spPr/>
      <dgm:t>
        <a:bodyPr/>
        <a:lstStyle/>
        <a:p>
          <a:r>
            <a:rPr lang="en-US" altLang="en-US" dirty="0">
              <a:latin typeface="微软雅黑" panose="020B0503020204020204" pitchFamily="34" charset="-122"/>
              <a:ea typeface="微软雅黑" panose="020B0503020204020204" pitchFamily="34" charset="-122"/>
            </a:rPr>
            <a:t>KMV </a:t>
          </a:r>
          <a:r>
            <a:rPr lang="zh-CN" altLang="en-US" dirty="0">
              <a:latin typeface="微软雅黑" panose="020B0503020204020204" pitchFamily="34" charset="-122"/>
              <a:ea typeface="微软雅黑" panose="020B0503020204020204" pitchFamily="34" charset="-122"/>
            </a:rPr>
            <a:t>具有较好的理论基础</a:t>
          </a:r>
        </a:p>
      </dgm:t>
    </dgm:pt>
    <dgm:pt modelId="{82132DA9-287B-4C5D-8F89-743192C548B2}" type="parTrans" cxnId="{C2AE7729-6BC8-49E8-9B43-881D7E317F48}">
      <dgm:prSet/>
      <dgm:spPr/>
      <dgm:t>
        <a:bodyPr/>
        <a:lstStyle/>
        <a:p>
          <a:endParaRPr lang="zh-CN" altLang="en-US"/>
        </a:p>
      </dgm:t>
    </dgm:pt>
    <dgm:pt modelId="{097D91C3-4EF3-495D-B183-F1022DC4A4CD}" type="sibTrans" cxnId="{C2AE7729-6BC8-49E8-9B43-881D7E317F48}">
      <dgm:prSet/>
      <dgm:spPr/>
      <dgm:t>
        <a:bodyPr/>
        <a:lstStyle/>
        <a:p>
          <a:endParaRPr lang="zh-CN" altLang="en-US"/>
        </a:p>
      </dgm:t>
    </dgm:pt>
    <dgm:pt modelId="{98158BAC-57BA-41ED-A3E3-4FA2C5CD1266}">
      <dgm:prSet/>
      <dgm:spPr/>
      <dgm:t>
        <a:bodyPr/>
        <a:lstStyle/>
        <a:p>
          <a:r>
            <a:rPr lang="en-US" altLang="en-US" dirty="0">
              <a:latin typeface="微软雅黑" panose="020B0503020204020204" pitchFamily="34" charset="-122"/>
              <a:ea typeface="微软雅黑" panose="020B0503020204020204" pitchFamily="34" charset="-122"/>
            </a:rPr>
            <a:t>KMV </a:t>
          </a:r>
          <a:r>
            <a:rPr lang="zh-CN" altLang="en-US" dirty="0">
              <a:latin typeface="微软雅黑" panose="020B0503020204020204" pitchFamily="34" charset="-122"/>
              <a:ea typeface="微软雅黑" panose="020B0503020204020204" pitchFamily="34" charset="-122"/>
            </a:rPr>
            <a:t>模型不要求有效市场假设</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其财务指标输入的数据仅限于债务的账面价值</a:t>
          </a:r>
          <a:r>
            <a:rPr lang="en-US" altLang="en-US"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从而能在一定程度上缓解会计信息失真的影响</a:t>
          </a:r>
        </a:p>
      </dgm:t>
    </dgm:pt>
    <dgm:pt modelId="{E947E12E-9161-4E62-95F5-03AF9042AE9B}" type="parTrans" cxnId="{F86D299C-8CAB-4B3A-911D-F3D64DB818AA}">
      <dgm:prSet/>
      <dgm:spPr/>
      <dgm:t>
        <a:bodyPr/>
        <a:lstStyle/>
        <a:p>
          <a:endParaRPr lang="zh-CN" altLang="en-US"/>
        </a:p>
      </dgm:t>
    </dgm:pt>
    <dgm:pt modelId="{CAA23C9E-7E51-4BC2-B097-6D91EF5C45AC}" type="sibTrans" cxnId="{F86D299C-8CAB-4B3A-911D-F3D64DB818AA}">
      <dgm:prSet/>
      <dgm:spPr/>
      <dgm:t>
        <a:bodyPr/>
        <a:lstStyle/>
        <a:p>
          <a:endParaRPr lang="zh-CN" altLang="en-US"/>
        </a:p>
      </dgm:t>
    </dgm:pt>
    <dgm:pt modelId="{48949D7F-238A-48A5-AD6A-78A5AB68331C}">
      <dgm:prSet custT="1"/>
      <dgm:spPr/>
      <dgm:t>
        <a:bodyPr/>
        <a:lstStyle/>
        <a:p>
          <a:r>
            <a:rPr lang="zh-CN" altLang="en-US" sz="2400" dirty="0">
              <a:latin typeface="微软雅黑" panose="020B0503020204020204" pitchFamily="34" charset="-122"/>
              <a:ea typeface="微软雅黑" panose="020B0503020204020204" pitchFamily="34" charset="-122"/>
            </a:rPr>
            <a:t>缺点</a:t>
          </a:r>
        </a:p>
      </dgm:t>
    </dgm:pt>
    <dgm:pt modelId="{6CDDB21B-EFD1-4213-A6E1-8E1685239CA8}" type="parTrans" cxnId="{268B466D-72E1-4EA4-A575-DA2908EBFBBC}">
      <dgm:prSet/>
      <dgm:spPr/>
      <dgm:t>
        <a:bodyPr/>
        <a:lstStyle/>
        <a:p>
          <a:endParaRPr lang="zh-CN" altLang="en-US"/>
        </a:p>
      </dgm:t>
    </dgm:pt>
    <dgm:pt modelId="{9394A522-DEA9-4790-B024-AF2DB76DE547}" type="sibTrans" cxnId="{268B466D-72E1-4EA4-A575-DA2908EBFBBC}">
      <dgm:prSet/>
      <dgm:spPr/>
      <dgm:t>
        <a:bodyPr/>
        <a:lstStyle/>
        <a:p>
          <a:endParaRPr lang="zh-CN" altLang="en-US"/>
        </a:p>
      </dgm:t>
    </dgm:pt>
    <dgm:pt modelId="{E65F033C-229A-40A0-8B82-AD68F9B01E55}">
      <dgm:prSet/>
      <dgm:spPr/>
      <dgm:t>
        <a:bodyPr/>
        <a:lstStyle/>
        <a:p>
          <a:r>
            <a:rPr lang="en-US" altLang="en-US" dirty="0">
              <a:latin typeface="微软雅黑" panose="020B0503020204020204" pitchFamily="34" charset="-122"/>
              <a:ea typeface="微软雅黑" panose="020B0503020204020204" pitchFamily="34" charset="-122"/>
            </a:rPr>
            <a:t>KMV </a:t>
          </a:r>
          <a:r>
            <a:rPr lang="zh-CN" altLang="en-US" dirty="0">
              <a:latin typeface="微软雅黑" panose="020B0503020204020204" pitchFamily="34" charset="-122"/>
              <a:ea typeface="微软雅黑" panose="020B0503020204020204" pitchFamily="34" charset="-122"/>
            </a:rPr>
            <a:t>模型的正态分布假设</a:t>
          </a:r>
        </a:p>
      </dgm:t>
    </dgm:pt>
    <dgm:pt modelId="{8A7CB27F-967C-41A2-BEB6-56FCA4955A5C}" type="parTrans" cxnId="{4B6FCA62-23C1-49F7-BE5F-E26D3F1C2864}">
      <dgm:prSet/>
      <dgm:spPr/>
      <dgm:t>
        <a:bodyPr/>
        <a:lstStyle/>
        <a:p>
          <a:endParaRPr lang="zh-CN" altLang="en-US"/>
        </a:p>
      </dgm:t>
    </dgm:pt>
    <dgm:pt modelId="{C80FDDF9-A364-48FE-943E-D2658DE48DCD}" type="sibTrans" cxnId="{4B6FCA62-23C1-49F7-BE5F-E26D3F1C2864}">
      <dgm:prSet/>
      <dgm:spPr/>
      <dgm:t>
        <a:bodyPr/>
        <a:lstStyle/>
        <a:p>
          <a:endParaRPr lang="zh-CN" altLang="en-US"/>
        </a:p>
      </dgm:t>
    </dgm:pt>
    <dgm:pt modelId="{D684331A-53A2-42AD-B92C-9D3157CCF717}">
      <dgm:prSet/>
      <dgm:spPr/>
      <dgm:t>
        <a:bodyPr/>
        <a:lstStyle/>
        <a:p>
          <a:r>
            <a:rPr lang="en-US" altLang="en-US" dirty="0">
              <a:latin typeface="微软雅黑" panose="020B0503020204020204" pitchFamily="34" charset="-122"/>
              <a:ea typeface="微软雅黑" panose="020B0503020204020204" pitchFamily="34" charset="-122"/>
            </a:rPr>
            <a:t>KMV </a:t>
          </a:r>
          <a:r>
            <a:rPr lang="zh-CN" altLang="en-US" dirty="0">
              <a:latin typeface="微软雅黑" panose="020B0503020204020204" pitchFamily="34" charset="-122"/>
              <a:ea typeface="微软雅黑" panose="020B0503020204020204" pitchFamily="34" charset="-122"/>
            </a:rPr>
            <a:t>模型没有考虑企业信用品质的变化和信息不对称情况下的道德风险</a:t>
          </a:r>
        </a:p>
      </dgm:t>
    </dgm:pt>
    <dgm:pt modelId="{75684101-52AB-481C-BD67-0CDFA16CA70F}" type="parTrans" cxnId="{581384AA-F475-4949-BA7F-B629AB038FFC}">
      <dgm:prSet/>
      <dgm:spPr/>
      <dgm:t>
        <a:bodyPr/>
        <a:lstStyle/>
        <a:p>
          <a:endParaRPr lang="zh-CN" altLang="en-US"/>
        </a:p>
      </dgm:t>
    </dgm:pt>
    <dgm:pt modelId="{33FEB3FE-3F55-4A79-99C5-D6205A801C13}" type="sibTrans" cxnId="{581384AA-F475-4949-BA7F-B629AB038FFC}">
      <dgm:prSet/>
      <dgm:spPr/>
      <dgm:t>
        <a:bodyPr/>
        <a:lstStyle/>
        <a:p>
          <a:endParaRPr lang="zh-CN" altLang="en-US"/>
        </a:p>
      </dgm:t>
    </dgm:pt>
    <dgm:pt modelId="{ADA00251-4D94-47F6-898A-64D1ED89E16A}">
      <dgm:prSet/>
      <dgm:spPr/>
      <dgm:t>
        <a:bodyPr/>
        <a:lstStyle/>
        <a:p>
          <a:r>
            <a:rPr lang="en-US" altLang="en-US" dirty="0">
              <a:latin typeface="微软雅黑" panose="020B0503020204020204" pitchFamily="34" charset="-122"/>
              <a:ea typeface="微软雅黑" panose="020B0503020204020204" pitchFamily="34" charset="-122"/>
            </a:rPr>
            <a:t>KMV </a:t>
          </a:r>
          <a:r>
            <a:rPr lang="zh-CN" altLang="en-US" dirty="0">
              <a:latin typeface="微软雅黑" panose="020B0503020204020204" pitchFamily="34" charset="-122"/>
              <a:ea typeface="微软雅黑" panose="020B0503020204020204" pitchFamily="34" charset="-122"/>
            </a:rPr>
            <a:t>模型预测非上市公司违约的准确性较差</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也不能处理期权、掉期等非线性金融工具</a:t>
          </a:r>
        </a:p>
      </dgm:t>
    </dgm:pt>
    <dgm:pt modelId="{F7AF3C05-C4AC-4A9D-B6D3-87DB28FEABEC}" type="parTrans" cxnId="{B318C9EA-3B03-4F92-AF05-D22F3273CEDD}">
      <dgm:prSet/>
      <dgm:spPr/>
      <dgm:t>
        <a:bodyPr/>
        <a:lstStyle/>
        <a:p>
          <a:endParaRPr lang="zh-CN" altLang="en-US"/>
        </a:p>
      </dgm:t>
    </dgm:pt>
    <dgm:pt modelId="{50ED4038-E1AC-450F-82C3-707C9BF04651}" type="sibTrans" cxnId="{B318C9EA-3B03-4F92-AF05-D22F3273CEDD}">
      <dgm:prSet/>
      <dgm:spPr/>
      <dgm:t>
        <a:bodyPr/>
        <a:lstStyle/>
        <a:p>
          <a:endParaRPr lang="zh-CN" altLang="en-US"/>
        </a:p>
      </dgm:t>
    </dgm:pt>
    <dgm:pt modelId="{A0F17A05-3822-40D9-B444-27622E334D02}" type="pres">
      <dgm:prSet presAssocID="{2E9B0B92-B1F2-4B5E-AD4E-CD6956B92266}" presName="Name0" presStyleCnt="0">
        <dgm:presLayoutVars>
          <dgm:dir/>
          <dgm:animLvl val="lvl"/>
          <dgm:resizeHandles val="exact"/>
        </dgm:presLayoutVars>
      </dgm:prSet>
      <dgm:spPr/>
    </dgm:pt>
    <dgm:pt modelId="{71F1791F-EBDC-4AE6-B078-112EE1010D71}" type="pres">
      <dgm:prSet presAssocID="{151584E3-CEAF-4770-A9FC-577FD12C89A5}" presName="linNode" presStyleCnt="0"/>
      <dgm:spPr/>
    </dgm:pt>
    <dgm:pt modelId="{17A396F0-105E-4582-91EB-74D0DA144901}" type="pres">
      <dgm:prSet presAssocID="{151584E3-CEAF-4770-A9FC-577FD12C89A5}" presName="parentText" presStyleLbl="node1" presStyleIdx="0" presStyleCnt="2" custScaleX="35120" custScaleY="71903">
        <dgm:presLayoutVars>
          <dgm:chMax val="1"/>
          <dgm:bulletEnabled val="1"/>
        </dgm:presLayoutVars>
      </dgm:prSet>
      <dgm:spPr/>
    </dgm:pt>
    <dgm:pt modelId="{75A0570D-80A1-438A-AEBE-80D299C8B170}" type="pres">
      <dgm:prSet presAssocID="{151584E3-CEAF-4770-A9FC-577FD12C89A5}" presName="descendantText" presStyleLbl="alignAccFollowNode1" presStyleIdx="0" presStyleCnt="2" custScaleX="165211">
        <dgm:presLayoutVars>
          <dgm:bulletEnabled val="1"/>
        </dgm:presLayoutVars>
      </dgm:prSet>
      <dgm:spPr/>
    </dgm:pt>
    <dgm:pt modelId="{0C75F373-7969-4ACC-B8DC-8EECCA668230}" type="pres">
      <dgm:prSet presAssocID="{61BDB9A2-FF30-4992-9811-F83015378631}" presName="sp" presStyleCnt="0"/>
      <dgm:spPr/>
    </dgm:pt>
    <dgm:pt modelId="{2F78A17D-0EBF-4D87-9329-E7B08A39DCAE}" type="pres">
      <dgm:prSet presAssocID="{48949D7F-238A-48A5-AD6A-78A5AB68331C}" presName="linNode" presStyleCnt="0"/>
      <dgm:spPr/>
    </dgm:pt>
    <dgm:pt modelId="{CF48A8E5-46D8-4C60-8D08-DE99CE50B57A}" type="pres">
      <dgm:prSet presAssocID="{48949D7F-238A-48A5-AD6A-78A5AB68331C}" presName="parentText" presStyleLbl="node1" presStyleIdx="1" presStyleCnt="2" custScaleX="35120" custScaleY="71903">
        <dgm:presLayoutVars>
          <dgm:chMax val="1"/>
          <dgm:bulletEnabled val="1"/>
        </dgm:presLayoutVars>
      </dgm:prSet>
      <dgm:spPr/>
    </dgm:pt>
    <dgm:pt modelId="{6F4B279F-BFB9-4956-BC96-6DD1DF61B16E}" type="pres">
      <dgm:prSet presAssocID="{48949D7F-238A-48A5-AD6A-78A5AB68331C}" presName="descendantText" presStyleLbl="alignAccFollowNode1" presStyleIdx="1" presStyleCnt="2" custScaleX="165211">
        <dgm:presLayoutVars>
          <dgm:bulletEnabled val="1"/>
        </dgm:presLayoutVars>
      </dgm:prSet>
      <dgm:spPr/>
    </dgm:pt>
  </dgm:ptLst>
  <dgm:cxnLst>
    <dgm:cxn modelId="{C3ABB70A-F088-449C-A53E-E3C12AB5CE07}" type="presOf" srcId="{3C184555-5BD3-4BDF-BF53-06718FDDFC06}" destId="{75A0570D-80A1-438A-AEBE-80D299C8B170}" srcOrd="0" destOrd="0" presId="urn:microsoft.com/office/officeart/2005/8/layout/vList5"/>
    <dgm:cxn modelId="{C2AE7729-6BC8-49E8-9B43-881D7E317F48}" srcId="{151584E3-CEAF-4770-A9FC-577FD12C89A5}" destId="{3C184555-5BD3-4BDF-BF53-06718FDDFC06}" srcOrd="0" destOrd="0" parTransId="{82132DA9-287B-4C5D-8F89-743192C548B2}" sibTransId="{097D91C3-4EF3-495D-B183-F1022DC4A4CD}"/>
    <dgm:cxn modelId="{0350C530-85C1-41C0-BA6C-CFC48E2500FE}" type="presOf" srcId="{151584E3-CEAF-4770-A9FC-577FD12C89A5}" destId="{17A396F0-105E-4582-91EB-74D0DA144901}" srcOrd="0" destOrd="0" presId="urn:microsoft.com/office/officeart/2005/8/layout/vList5"/>
    <dgm:cxn modelId="{4B6FCA62-23C1-49F7-BE5F-E26D3F1C2864}" srcId="{48949D7F-238A-48A5-AD6A-78A5AB68331C}" destId="{E65F033C-229A-40A0-8B82-AD68F9B01E55}" srcOrd="0" destOrd="0" parTransId="{8A7CB27F-967C-41A2-BEB6-56FCA4955A5C}" sibTransId="{C80FDDF9-A364-48FE-943E-D2658DE48DCD}"/>
    <dgm:cxn modelId="{268B466D-72E1-4EA4-A575-DA2908EBFBBC}" srcId="{2E9B0B92-B1F2-4B5E-AD4E-CD6956B92266}" destId="{48949D7F-238A-48A5-AD6A-78A5AB68331C}" srcOrd="1" destOrd="0" parTransId="{6CDDB21B-EFD1-4213-A6E1-8E1685239CA8}" sibTransId="{9394A522-DEA9-4790-B024-AF2DB76DE547}"/>
    <dgm:cxn modelId="{5C212293-331C-4F6E-B401-F5FC57CA480C}" type="presOf" srcId="{E65F033C-229A-40A0-8B82-AD68F9B01E55}" destId="{6F4B279F-BFB9-4956-BC96-6DD1DF61B16E}" srcOrd="0" destOrd="0" presId="urn:microsoft.com/office/officeart/2005/8/layout/vList5"/>
    <dgm:cxn modelId="{F86D299C-8CAB-4B3A-911D-F3D64DB818AA}" srcId="{151584E3-CEAF-4770-A9FC-577FD12C89A5}" destId="{98158BAC-57BA-41ED-A3E3-4FA2C5CD1266}" srcOrd="1" destOrd="0" parTransId="{E947E12E-9161-4E62-95F5-03AF9042AE9B}" sibTransId="{CAA23C9E-7E51-4BC2-B097-6D91EF5C45AC}"/>
    <dgm:cxn modelId="{581384AA-F475-4949-BA7F-B629AB038FFC}" srcId="{48949D7F-238A-48A5-AD6A-78A5AB68331C}" destId="{D684331A-53A2-42AD-B92C-9D3157CCF717}" srcOrd="1" destOrd="0" parTransId="{75684101-52AB-481C-BD67-0CDFA16CA70F}" sibTransId="{33FEB3FE-3F55-4A79-99C5-D6205A801C13}"/>
    <dgm:cxn modelId="{5EF9BFC1-E64D-4952-B407-765A45FE6AC8}" type="presOf" srcId="{48949D7F-238A-48A5-AD6A-78A5AB68331C}" destId="{CF48A8E5-46D8-4C60-8D08-DE99CE50B57A}" srcOrd="0" destOrd="0" presId="urn:microsoft.com/office/officeart/2005/8/layout/vList5"/>
    <dgm:cxn modelId="{0ED491C6-D08A-4FE3-8D15-CD99503E1035}" type="presOf" srcId="{98158BAC-57BA-41ED-A3E3-4FA2C5CD1266}" destId="{75A0570D-80A1-438A-AEBE-80D299C8B170}" srcOrd="0" destOrd="1" presId="urn:microsoft.com/office/officeart/2005/8/layout/vList5"/>
    <dgm:cxn modelId="{4ED45CCB-6ED2-4297-B99B-6DBEEE8712D6}" type="presOf" srcId="{2E9B0B92-B1F2-4B5E-AD4E-CD6956B92266}" destId="{A0F17A05-3822-40D9-B444-27622E334D02}" srcOrd="0" destOrd="0" presId="urn:microsoft.com/office/officeart/2005/8/layout/vList5"/>
    <dgm:cxn modelId="{4DDAD2CD-646C-41CC-B73B-D4F38118C661}" type="presOf" srcId="{D684331A-53A2-42AD-B92C-9D3157CCF717}" destId="{6F4B279F-BFB9-4956-BC96-6DD1DF61B16E}" srcOrd="0" destOrd="1" presId="urn:microsoft.com/office/officeart/2005/8/layout/vList5"/>
    <dgm:cxn modelId="{76D85ADD-A53E-4EB0-8E32-5E7584A85BC0}" type="presOf" srcId="{ADA00251-4D94-47F6-898A-64D1ED89E16A}" destId="{6F4B279F-BFB9-4956-BC96-6DD1DF61B16E}" srcOrd="0" destOrd="2" presId="urn:microsoft.com/office/officeart/2005/8/layout/vList5"/>
    <dgm:cxn modelId="{B318C9EA-3B03-4F92-AF05-D22F3273CEDD}" srcId="{48949D7F-238A-48A5-AD6A-78A5AB68331C}" destId="{ADA00251-4D94-47F6-898A-64D1ED89E16A}" srcOrd="2" destOrd="0" parTransId="{F7AF3C05-C4AC-4A9D-B6D3-87DB28FEABEC}" sibTransId="{50ED4038-E1AC-450F-82C3-707C9BF04651}"/>
    <dgm:cxn modelId="{95CBB1F8-B528-43D9-88B0-8D646232D2A5}" srcId="{2E9B0B92-B1F2-4B5E-AD4E-CD6956B92266}" destId="{151584E3-CEAF-4770-A9FC-577FD12C89A5}" srcOrd="0" destOrd="0" parTransId="{70EEA5B9-BDA8-4FD3-B74A-CB622E67B768}" sibTransId="{61BDB9A2-FF30-4992-9811-F83015378631}"/>
    <dgm:cxn modelId="{9732D6C5-EF5A-4106-B78D-342712B6153B}" type="presParOf" srcId="{A0F17A05-3822-40D9-B444-27622E334D02}" destId="{71F1791F-EBDC-4AE6-B078-112EE1010D71}" srcOrd="0" destOrd="0" presId="urn:microsoft.com/office/officeart/2005/8/layout/vList5"/>
    <dgm:cxn modelId="{6AC27640-4425-4653-BEBF-EC093FF258B7}" type="presParOf" srcId="{71F1791F-EBDC-4AE6-B078-112EE1010D71}" destId="{17A396F0-105E-4582-91EB-74D0DA144901}" srcOrd="0" destOrd="0" presId="urn:microsoft.com/office/officeart/2005/8/layout/vList5"/>
    <dgm:cxn modelId="{EB1C0478-6892-477D-A541-1D0F95E620FF}" type="presParOf" srcId="{71F1791F-EBDC-4AE6-B078-112EE1010D71}" destId="{75A0570D-80A1-438A-AEBE-80D299C8B170}" srcOrd="1" destOrd="0" presId="urn:microsoft.com/office/officeart/2005/8/layout/vList5"/>
    <dgm:cxn modelId="{DB351CFE-5A79-4F3D-B5A1-BF1AB967B3A8}" type="presParOf" srcId="{A0F17A05-3822-40D9-B444-27622E334D02}" destId="{0C75F373-7969-4ACC-B8DC-8EECCA668230}" srcOrd="1" destOrd="0" presId="urn:microsoft.com/office/officeart/2005/8/layout/vList5"/>
    <dgm:cxn modelId="{C46CAC65-9270-43F5-984B-E729AAC491F9}" type="presParOf" srcId="{A0F17A05-3822-40D9-B444-27622E334D02}" destId="{2F78A17D-0EBF-4D87-9329-E7B08A39DCAE}" srcOrd="2" destOrd="0" presId="urn:microsoft.com/office/officeart/2005/8/layout/vList5"/>
    <dgm:cxn modelId="{445527FF-81FB-4915-8802-AA09978C8CA9}" type="presParOf" srcId="{2F78A17D-0EBF-4D87-9329-E7B08A39DCAE}" destId="{CF48A8E5-46D8-4C60-8D08-DE99CE50B57A}" srcOrd="0" destOrd="0" presId="urn:microsoft.com/office/officeart/2005/8/layout/vList5"/>
    <dgm:cxn modelId="{8316D46E-BA10-4C6C-A3D8-F0C5E035C423}" type="presParOf" srcId="{2F78A17D-0EBF-4D87-9329-E7B08A39DCAE}" destId="{6F4B279F-BFB9-4956-BC96-6DD1DF61B16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97EC8-8F7F-47EF-AF9F-C3998BDAD27E}">
      <dsp:nvSpPr>
        <dsp:cNvPr id="0" name=""/>
        <dsp:cNvSpPr/>
      </dsp:nvSpPr>
      <dsp:spPr>
        <a:xfrm rot="5400000">
          <a:off x="4743188" y="-2084399"/>
          <a:ext cx="826160" cy="5204629"/>
        </a:xfrm>
        <a:prstGeom prst="round2SameRect">
          <a:avLst/>
        </a:prstGeom>
        <a:solidFill>
          <a:schemeClr val="accent6">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zh-CN" altLang="en-US" sz="1700" kern="1200" dirty="0">
              <a:latin typeface="微软雅黑" panose="020B0503020204020204" pitchFamily="34" charset="-122"/>
              <a:ea typeface="微软雅黑" panose="020B0503020204020204" pitchFamily="34" charset="-122"/>
            </a:rPr>
            <a:t>违约是指债务人由于各种原因无法按期还本付息</a:t>
          </a:r>
          <a:r>
            <a:rPr lang="en-US" altLang="en-US" sz="1700" kern="1200" dirty="0">
              <a:latin typeface="微软雅黑" panose="020B0503020204020204" pitchFamily="34" charset="-122"/>
              <a:ea typeface="微软雅黑" panose="020B0503020204020204" pitchFamily="34" charset="-122"/>
            </a:rPr>
            <a:t>, </a:t>
          </a:r>
          <a:r>
            <a:rPr lang="zh-CN" altLang="en-US" sz="1700" kern="1200" dirty="0">
              <a:latin typeface="微软雅黑" panose="020B0503020204020204" pitchFamily="34" charset="-122"/>
              <a:ea typeface="微软雅黑" panose="020B0503020204020204" pitchFamily="34" charset="-122"/>
            </a:rPr>
            <a:t>不履行债务合约</a:t>
          </a:r>
        </a:p>
      </dsp:txBody>
      <dsp:txXfrm rot="-5400000">
        <a:off x="2553954" y="145165"/>
        <a:ext cx="5164299" cy="745500"/>
      </dsp:txXfrm>
    </dsp:sp>
    <dsp:sp modelId="{B4B6BF6F-CD7D-48CA-A75F-08FAE5DAE990}">
      <dsp:nvSpPr>
        <dsp:cNvPr id="0" name=""/>
        <dsp:cNvSpPr/>
      </dsp:nvSpPr>
      <dsp:spPr>
        <a:xfrm>
          <a:off x="373650" y="1564"/>
          <a:ext cx="2180303" cy="1032700"/>
        </a:xfrm>
        <a:prstGeom prst="roundRect">
          <a:avLst/>
        </a:prstGeom>
        <a:solidFill>
          <a:schemeClr val="accent6">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tx1"/>
              </a:solidFill>
              <a:latin typeface="微软雅黑" panose="020B0503020204020204" pitchFamily="34" charset="-122"/>
              <a:ea typeface="微软雅黑" panose="020B0503020204020204" pitchFamily="34" charset="-122"/>
            </a:rPr>
            <a:t>违约</a:t>
          </a:r>
        </a:p>
      </dsp:txBody>
      <dsp:txXfrm>
        <a:off x="424062" y="51976"/>
        <a:ext cx="2079479" cy="931876"/>
      </dsp:txXfrm>
    </dsp:sp>
    <dsp:sp modelId="{3A4D9315-F5A5-47F5-B8CD-22016197D971}">
      <dsp:nvSpPr>
        <dsp:cNvPr id="0" name=""/>
        <dsp:cNvSpPr/>
      </dsp:nvSpPr>
      <dsp:spPr>
        <a:xfrm rot="5400000">
          <a:off x="4743188" y="-1000063"/>
          <a:ext cx="826160" cy="5204629"/>
        </a:xfrm>
        <a:prstGeom prst="round2SameRect">
          <a:avLst/>
        </a:prstGeom>
        <a:solidFill>
          <a:schemeClr val="accent6">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zh-CN" altLang="en-US" sz="1700" kern="1200" dirty="0">
              <a:latin typeface="微软雅黑" panose="020B0503020204020204" pitchFamily="34" charset="-122"/>
              <a:ea typeface="微软雅黑" panose="020B0503020204020204" pitchFamily="34" charset="-122"/>
            </a:rPr>
            <a:t>价格波动是指市场利率的变动导致证券价格的下跌</a:t>
          </a:r>
        </a:p>
      </dsp:txBody>
      <dsp:txXfrm rot="-5400000">
        <a:off x="2553954" y="1229501"/>
        <a:ext cx="5164299" cy="745500"/>
      </dsp:txXfrm>
    </dsp:sp>
    <dsp:sp modelId="{D86B713C-6D42-4F92-B445-05F4F98BD5C4}">
      <dsp:nvSpPr>
        <dsp:cNvPr id="0" name=""/>
        <dsp:cNvSpPr/>
      </dsp:nvSpPr>
      <dsp:spPr>
        <a:xfrm>
          <a:off x="373650" y="1085900"/>
          <a:ext cx="2180303" cy="1032700"/>
        </a:xfrm>
        <a:prstGeom prst="roundRect">
          <a:avLst/>
        </a:prstGeom>
        <a:solidFill>
          <a:schemeClr val="accent6">
            <a:alpha val="90000"/>
            <a:hueOff val="0"/>
            <a:satOff val="0"/>
            <a:lumOff val="0"/>
            <a:alphaOff val="-2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zh-CN" altLang="en-US" sz="2000" b="1" kern="1200">
              <a:solidFill>
                <a:schemeClr val="tx1"/>
              </a:solidFill>
              <a:latin typeface="微软雅黑" panose="020B0503020204020204" pitchFamily="34" charset="-122"/>
              <a:ea typeface="微软雅黑" panose="020B0503020204020204" pitchFamily="34" charset="-122"/>
            </a:rPr>
            <a:t>价格波动</a:t>
          </a:r>
        </a:p>
      </dsp:txBody>
      <dsp:txXfrm>
        <a:off x="424062" y="1136312"/>
        <a:ext cx="2079479" cy="931876"/>
      </dsp:txXfrm>
    </dsp:sp>
    <dsp:sp modelId="{44A36B42-DE75-4541-BCB5-8E2BCEE5998C}">
      <dsp:nvSpPr>
        <dsp:cNvPr id="0" name=""/>
        <dsp:cNvSpPr/>
      </dsp:nvSpPr>
      <dsp:spPr>
        <a:xfrm rot="5400000">
          <a:off x="4743188" y="84272"/>
          <a:ext cx="826160" cy="5204629"/>
        </a:xfrm>
        <a:prstGeom prst="round2SameRect">
          <a:avLst/>
        </a:prstGeom>
        <a:solidFill>
          <a:schemeClr val="accent6">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zh-CN" altLang="en-US" sz="1700" kern="1200" dirty="0">
              <a:latin typeface="微软雅黑" panose="020B0503020204020204" pitchFamily="34" charset="-122"/>
              <a:ea typeface="微软雅黑" panose="020B0503020204020204" pitchFamily="34" charset="-122"/>
            </a:rPr>
            <a:t>收入突变是指人们运用长期资金做多次短期投资时实际收入低于预期收入的情况</a:t>
          </a:r>
        </a:p>
      </dsp:txBody>
      <dsp:txXfrm rot="-5400000">
        <a:off x="2553954" y="2313836"/>
        <a:ext cx="5164299" cy="745500"/>
      </dsp:txXfrm>
    </dsp:sp>
    <dsp:sp modelId="{DFFB9363-CF96-4D95-9059-9EF40EE42DA1}">
      <dsp:nvSpPr>
        <dsp:cNvPr id="0" name=""/>
        <dsp:cNvSpPr/>
      </dsp:nvSpPr>
      <dsp:spPr>
        <a:xfrm>
          <a:off x="373650" y="2170236"/>
          <a:ext cx="2180303" cy="1032700"/>
        </a:xfrm>
        <a:prstGeom prst="roundRect">
          <a:avLst/>
        </a:prstGeom>
        <a:solidFill>
          <a:schemeClr val="accent6">
            <a:alpha val="90000"/>
            <a:hueOff val="0"/>
            <a:satOff val="0"/>
            <a:lumOff val="0"/>
            <a:alphaOff val="-4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zh-CN" altLang="en-US" sz="2000" b="1" kern="1200">
              <a:solidFill>
                <a:schemeClr val="tx1"/>
              </a:solidFill>
              <a:latin typeface="微软雅黑" panose="020B0503020204020204" pitchFamily="34" charset="-122"/>
              <a:ea typeface="微软雅黑" panose="020B0503020204020204" pitchFamily="34" charset="-122"/>
            </a:rPr>
            <a:t>收入突变</a:t>
          </a:r>
        </a:p>
      </dsp:txBody>
      <dsp:txXfrm>
        <a:off x="424062" y="2220648"/>
        <a:ext cx="2079479" cy="9318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CA222-D8F5-4DAF-A773-5939ECC643E3}">
      <dsp:nvSpPr>
        <dsp:cNvPr id="0" name=""/>
        <dsp:cNvSpPr/>
      </dsp:nvSpPr>
      <dsp:spPr>
        <a:xfrm>
          <a:off x="0" y="203820"/>
          <a:ext cx="10081120" cy="907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82407" tIns="249936" rIns="782407"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工商业贷款</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是指工业或商业企业用于补充流动性资金的贷款。工商业贷款的信用风险主要体现在债务人的还款能力方面</a:t>
          </a:r>
        </a:p>
      </dsp:txBody>
      <dsp:txXfrm>
        <a:off x="0" y="203820"/>
        <a:ext cx="10081120" cy="907200"/>
      </dsp:txXfrm>
    </dsp:sp>
    <dsp:sp modelId="{C11F8530-3753-488E-B00D-70AB2D2C3057}">
      <dsp:nvSpPr>
        <dsp:cNvPr id="0" name=""/>
        <dsp:cNvSpPr/>
      </dsp:nvSpPr>
      <dsp:spPr>
        <a:xfrm>
          <a:off x="504056" y="26700"/>
          <a:ext cx="7056784" cy="35424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30" tIns="0" rIns="266730"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工商业贷款</a:t>
          </a:r>
        </a:p>
      </dsp:txBody>
      <dsp:txXfrm>
        <a:off x="521349" y="43993"/>
        <a:ext cx="7022198" cy="319654"/>
      </dsp:txXfrm>
    </dsp:sp>
    <dsp:sp modelId="{CF72E204-4937-4BE7-881C-3D84DA8B2E68}">
      <dsp:nvSpPr>
        <dsp:cNvPr id="0" name=""/>
        <dsp:cNvSpPr/>
      </dsp:nvSpPr>
      <dsp:spPr>
        <a:xfrm>
          <a:off x="0" y="1352940"/>
          <a:ext cx="10081120" cy="6426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82407" tIns="249936" rIns="782407"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房地产贷款</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是指将贷款资金用于房地产或以房地产作为担保的贷款</a:t>
          </a:r>
        </a:p>
      </dsp:txBody>
      <dsp:txXfrm>
        <a:off x="0" y="1352940"/>
        <a:ext cx="10081120" cy="642600"/>
      </dsp:txXfrm>
    </dsp:sp>
    <dsp:sp modelId="{809FB1A9-8D6E-45A8-A60A-55D9084B32C7}">
      <dsp:nvSpPr>
        <dsp:cNvPr id="0" name=""/>
        <dsp:cNvSpPr/>
      </dsp:nvSpPr>
      <dsp:spPr>
        <a:xfrm>
          <a:off x="504056" y="1175820"/>
          <a:ext cx="7056784" cy="35424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30" tIns="0" rIns="266730"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房地产贷款</a:t>
          </a:r>
        </a:p>
      </dsp:txBody>
      <dsp:txXfrm>
        <a:off x="521349" y="1193113"/>
        <a:ext cx="7022198" cy="319654"/>
      </dsp:txXfrm>
    </dsp:sp>
    <dsp:sp modelId="{30C0B3EB-96AA-426E-A409-9DB5320D937D}">
      <dsp:nvSpPr>
        <dsp:cNvPr id="0" name=""/>
        <dsp:cNvSpPr/>
      </dsp:nvSpPr>
      <dsp:spPr>
        <a:xfrm>
          <a:off x="0" y="2237460"/>
          <a:ext cx="10081120" cy="907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82407" tIns="249936" rIns="782407"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个人消费信贷</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是指商业银行或其他金融机构向个人或家庭提供的以消费为目的的贷款。从定义上看</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个人消费信贷所获得的资金仅限于购车、装修、教育、大宗商品消费、旅游等消费领域的用途</a:t>
          </a:r>
        </a:p>
      </dsp:txBody>
      <dsp:txXfrm>
        <a:off x="0" y="2237460"/>
        <a:ext cx="10081120" cy="907200"/>
      </dsp:txXfrm>
    </dsp:sp>
    <dsp:sp modelId="{0BEA2CF7-5D40-4085-A924-E2E250C0F316}">
      <dsp:nvSpPr>
        <dsp:cNvPr id="0" name=""/>
        <dsp:cNvSpPr/>
      </dsp:nvSpPr>
      <dsp:spPr>
        <a:xfrm>
          <a:off x="504056" y="2060340"/>
          <a:ext cx="7056784" cy="35424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30" tIns="0" rIns="266730"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个人消费信贷</a:t>
          </a:r>
        </a:p>
      </dsp:txBody>
      <dsp:txXfrm>
        <a:off x="521349" y="2077633"/>
        <a:ext cx="7022198" cy="319654"/>
      </dsp:txXfrm>
    </dsp:sp>
    <dsp:sp modelId="{89696D4A-8AC7-4873-B022-8C6A338F8E55}">
      <dsp:nvSpPr>
        <dsp:cNvPr id="0" name=""/>
        <dsp:cNvSpPr/>
      </dsp:nvSpPr>
      <dsp:spPr>
        <a:xfrm>
          <a:off x="0" y="3386580"/>
          <a:ext cx="10081120" cy="907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82407" tIns="249936" rIns="782407"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贸易融资信贷</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是指商业银行针对进出口企业真实贸易的各环节而提供的一系列信贷融资服务。一般而言</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商业银行是基于相关交易中的商品存货、预付款、应收款等资产提供融资</a:t>
          </a:r>
        </a:p>
      </dsp:txBody>
      <dsp:txXfrm>
        <a:off x="0" y="3386580"/>
        <a:ext cx="10081120" cy="907200"/>
      </dsp:txXfrm>
    </dsp:sp>
    <dsp:sp modelId="{65EEA01F-1AF9-4813-8357-E99A8C7C65FE}">
      <dsp:nvSpPr>
        <dsp:cNvPr id="0" name=""/>
        <dsp:cNvSpPr/>
      </dsp:nvSpPr>
      <dsp:spPr>
        <a:xfrm>
          <a:off x="504056" y="3209460"/>
          <a:ext cx="7056784" cy="35424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30" tIns="0" rIns="266730"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贸易融资信贷</a:t>
          </a:r>
        </a:p>
      </dsp:txBody>
      <dsp:txXfrm>
        <a:off x="521349" y="3226753"/>
        <a:ext cx="7022198" cy="319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39D294-5151-490D-9191-A42D5F15B7AA}">
      <dsp:nvSpPr>
        <dsp:cNvPr id="0" name=""/>
        <dsp:cNvSpPr/>
      </dsp:nvSpPr>
      <dsp:spPr>
        <a:xfrm rot="5400000">
          <a:off x="5766283" y="-3736003"/>
          <a:ext cx="508837" cy="8110964"/>
        </a:xfrm>
        <a:prstGeom prst="round2SameRect">
          <a:avLst/>
        </a:prstGeom>
        <a:solidFill>
          <a:schemeClr val="accent4">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工商企业的生产经营水平直接影响企业的营业收入和盈利水平</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进而影响企业对贷款本息的偿还</a:t>
          </a:r>
        </a:p>
      </dsp:txBody>
      <dsp:txXfrm rot="-5400000">
        <a:off x="1965220" y="89899"/>
        <a:ext cx="8086125" cy="459159"/>
      </dsp:txXfrm>
    </dsp:sp>
    <dsp:sp modelId="{D9042DE2-6A44-41F7-B69E-9E2328E99D09}">
      <dsp:nvSpPr>
        <dsp:cNvPr id="0" name=""/>
        <dsp:cNvSpPr/>
      </dsp:nvSpPr>
      <dsp:spPr>
        <a:xfrm>
          <a:off x="4935" y="1454"/>
          <a:ext cx="1960284" cy="636046"/>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1"/>
              </a:solidFill>
              <a:latin typeface="微软雅黑" panose="020B0503020204020204" pitchFamily="34" charset="-122"/>
              <a:ea typeface="微软雅黑" panose="020B0503020204020204" pitchFamily="34" charset="-122"/>
            </a:rPr>
            <a:t>生产经营风险</a:t>
          </a:r>
        </a:p>
      </dsp:txBody>
      <dsp:txXfrm>
        <a:off x="35984" y="32503"/>
        <a:ext cx="1898186" cy="573948"/>
      </dsp:txXfrm>
    </dsp:sp>
    <dsp:sp modelId="{E7E9D1F6-AF42-4990-9236-C4E4E99484D9}">
      <dsp:nvSpPr>
        <dsp:cNvPr id="0" name=""/>
        <dsp:cNvSpPr/>
      </dsp:nvSpPr>
      <dsp:spPr>
        <a:xfrm rot="5400000">
          <a:off x="5766283" y="-3068154"/>
          <a:ext cx="508837" cy="8110964"/>
        </a:xfrm>
        <a:prstGeom prst="round2SameRect">
          <a:avLst/>
        </a:prstGeom>
        <a:solidFill>
          <a:schemeClr val="accent4">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虽然工商企业获得贷款前都会接受财务体系的考察</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但是当其真正获得贷款后</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也可能由于财务管理的漏洞而出现资金使用的风险</a:t>
          </a:r>
        </a:p>
      </dsp:txBody>
      <dsp:txXfrm rot="-5400000">
        <a:off x="1965220" y="757748"/>
        <a:ext cx="8086125" cy="459159"/>
      </dsp:txXfrm>
    </dsp:sp>
    <dsp:sp modelId="{A8F27C89-3A82-4EBF-8EC4-A165F01AD721}">
      <dsp:nvSpPr>
        <dsp:cNvPr id="0" name=""/>
        <dsp:cNvSpPr/>
      </dsp:nvSpPr>
      <dsp:spPr>
        <a:xfrm>
          <a:off x="4935" y="669303"/>
          <a:ext cx="1960284" cy="636046"/>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1"/>
              </a:solidFill>
              <a:latin typeface="微软雅黑" panose="020B0503020204020204" pitchFamily="34" charset="-122"/>
              <a:ea typeface="微软雅黑" panose="020B0503020204020204" pitchFamily="34" charset="-122"/>
            </a:rPr>
            <a:t>财务管理风险</a:t>
          </a:r>
        </a:p>
      </dsp:txBody>
      <dsp:txXfrm>
        <a:off x="35984" y="700352"/>
        <a:ext cx="1898186" cy="573948"/>
      </dsp:txXfrm>
    </dsp:sp>
    <dsp:sp modelId="{8AB9D1E8-6FEB-4C5C-830D-E051DAA53D9E}">
      <dsp:nvSpPr>
        <dsp:cNvPr id="0" name=""/>
        <dsp:cNvSpPr/>
      </dsp:nvSpPr>
      <dsp:spPr>
        <a:xfrm rot="5400000">
          <a:off x="5766283" y="-2400305"/>
          <a:ext cx="508837" cy="8110964"/>
        </a:xfrm>
        <a:prstGeom prst="round2SameRect">
          <a:avLst/>
        </a:prstGeom>
        <a:solidFill>
          <a:schemeClr val="accent4">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所谓恶意拖欠</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是指在借款到期或临近到期时</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借款企业“ 有钱不还</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或者隐匿资金</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将“有钱</a:t>
          </a:r>
          <a:r>
            <a:rPr lang="en-US" altLang="en-US" sz="1400" kern="1200" dirty="0">
              <a:latin typeface="微软雅黑" panose="020B0503020204020204" pitchFamily="34" charset="-122"/>
              <a:ea typeface="微软雅黑" panose="020B0503020204020204" pitchFamily="34" charset="-122"/>
            </a:rPr>
            <a:t>"</a:t>
          </a:r>
          <a:r>
            <a:rPr lang="zh-CN" altLang="en-US" sz="1400" kern="1200" dirty="0">
              <a:latin typeface="微软雅黑" panose="020B0503020204020204" pitchFamily="34" charset="-122"/>
              <a:ea typeface="微软雅黑" panose="020B0503020204020204" pitchFamily="34" charset="-122"/>
            </a:rPr>
            <a:t>说成“没钱</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旨在拖延偿还贷款本息的行为</a:t>
          </a:r>
        </a:p>
      </dsp:txBody>
      <dsp:txXfrm rot="-5400000">
        <a:off x="1965220" y="1425597"/>
        <a:ext cx="8086125" cy="459159"/>
      </dsp:txXfrm>
    </dsp:sp>
    <dsp:sp modelId="{41981F81-4E76-4EE7-A457-9010C9402F8B}">
      <dsp:nvSpPr>
        <dsp:cNvPr id="0" name=""/>
        <dsp:cNvSpPr/>
      </dsp:nvSpPr>
      <dsp:spPr>
        <a:xfrm>
          <a:off x="4935" y="1337153"/>
          <a:ext cx="1960284" cy="636046"/>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1"/>
              </a:solidFill>
              <a:latin typeface="微软雅黑" panose="020B0503020204020204" pitchFamily="34" charset="-122"/>
              <a:ea typeface="微软雅黑" panose="020B0503020204020204" pitchFamily="34" charset="-122"/>
            </a:rPr>
            <a:t>恶意拖延风险</a:t>
          </a:r>
        </a:p>
      </dsp:txBody>
      <dsp:txXfrm>
        <a:off x="35984" y="1368202"/>
        <a:ext cx="1898186" cy="573948"/>
      </dsp:txXfrm>
    </dsp:sp>
    <dsp:sp modelId="{22EFAF84-4A27-41E1-B636-73CF791249CA}">
      <dsp:nvSpPr>
        <dsp:cNvPr id="0" name=""/>
        <dsp:cNvSpPr/>
      </dsp:nvSpPr>
      <dsp:spPr>
        <a:xfrm rot="5400000">
          <a:off x="5766283" y="-1732456"/>
          <a:ext cx="508837" cy="8110964"/>
        </a:xfrm>
        <a:prstGeom prst="round2SameRect">
          <a:avLst/>
        </a:prstGeom>
        <a:solidFill>
          <a:schemeClr val="accent4">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一般而言</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工商企业获得的抵押贷款资金都会根据一定的折价率进行计算</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从而在一定程度上为债权人提供保障</a:t>
          </a:r>
        </a:p>
      </dsp:txBody>
      <dsp:txXfrm rot="-5400000">
        <a:off x="1965220" y="2093446"/>
        <a:ext cx="8086125" cy="459159"/>
      </dsp:txXfrm>
    </dsp:sp>
    <dsp:sp modelId="{42F752FF-DBA3-491A-B874-77B5D22AA1F2}">
      <dsp:nvSpPr>
        <dsp:cNvPr id="0" name=""/>
        <dsp:cNvSpPr/>
      </dsp:nvSpPr>
      <dsp:spPr>
        <a:xfrm>
          <a:off x="4935" y="2005002"/>
          <a:ext cx="1960284" cy="636046"/>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1"/>
              </a:solidFill>
              <a:latin typeface="微软雅黑" panose="020B0503020204020204" pitchFamily="34" charset="-122"/>
              <a:ea typeface="微软雅黑" panose="020B0503020204020204" pitchFamily="34" charset="-122"/>
            </a:rPr>
            <a:t>抵押品贬值风险</a:t>
          </a:r>
        </a:p>
      </dsp:txBody>
      <dsp:txXfrm>
        <a:off x="35984" y="2036051"/>
        <a:ext cx="1898186" cy="573948"/>
      </dsp:txXfrm>
    </dsp:sp>
    <dsp:sp modelId="{DD991D4D-22C7-4FDF-A291-495B7669534B}">
      <dsp:nvSpPr>
        <dsp:cNvPr id="0" name=""/>
        <dsp:cNvSpPr/>
      </dsp:nvSpPr>
      <dsp:spPr>
        <a:xfrm rot="5400000">
          <a:off x="5766283" y="-1064607"/>
          <a:ext cx="508837" cy="8110964"/>
        </a:xfrm>
        <a:prstGeom prst="round2SameRect">
          <a:avLst/>
        </a:prstGeom>
        <a:solidFill>
          <a:schemeClr val="accent4">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对于一般中小型工商企业而言</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其获得的往往是信用担保贷款</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需要提供担保人</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但由于信息不对称</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担保人的质量有时会存在问题</a:t>
          </a:r>
        </a:p>
      </dsp:txBody>
      <dsp:txXfrm rot="-5400000">
        <a:off x="1965220" y="2761295"/>
        <a:ext cx="8086125" cy="459159"/>
      </dsp:txXfrm>
    </dsp:sp>
    <dsp:sp modelId="{E1A8FE70-BDE4-4898-B27C-4DAB4E7BD5E9}">
      <dsp:nvSpPr>
        <dsp:cNvPr id="0" name=""/>
        <dsp:cNvSpPr/>
      </dsp:nvSpPr>
      <dsp:spPr>
        <a:xfrm>
          <a:off x="4935" y="2672851"/>
          <a:ext cx="1960284" cy="636046"/>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1"/>
              </a:solidFill>
              <a:latin typeface="微软雅黑" panose="020B0503020204020204" pitchFamily="34" charset="-122"/>
              <a:ea typeface="微软雅黑" panose="020B0503020204020204" pitchFamily="34" charset="-122"/>
            </a:rPr>
            <a:t>担保人质量风险</a:t>
          </a:r>
        </a:p>
      </dsp:txBody>
      <dsp:txXfrm>
        <a:off x="35984" y="2703900"/>
        <a:ext cx="1898186" cy="573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CF6D42-F471-4E1B-A04A-A3273BD0A52B}">
      <dsp:nvSpPr>
        <dsp:cNvPr id="0" name=""/>
        <dsp:cNvSpPr/>
      </dsp:nvSpPr>
      <dsp:spPr>
        <a:xfrm>
          <a:off x="3445" y="346197"/>
          <a:ext cx="1865597" cy="111935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借款人的品质</a:t>
          </a:r>
          <a:endParaRPr lang="en-US" altLang="zh-CN" sz="1600" b="1" kern="1200" dirty="0">
            <a:latin typeface="微软雅黑" panose="020B0503020204020204" pitchFamily="34" charset="-122"/>
            <a:ea typeface="微软雅黑" panose="020B0503020204020204" pitchFamily="34" charset="-122"/>
          </a:endParaRPr>
        </a:p>
        <a:p>
          <a:pPr marL="0" lvl="0" indent="0" algn="ctr" defTabSz="711200">
            <a:lnSpc>
              <a:spcPct val="90000"/>
            </a:lnSpc>
            <a:spcBef>
              <a:spcPct val="0"/>
            </a:spcBef>
            <a:spcAft>
              <a:spcPct val="35000"/>
            </a:spcAft>
            <a:buNone/>
          </a:pPr>
          <a:r>
            <a:rPr lang="en-US" altLang="en-US" sz="1600" b="1" kern="1200" dirty="0">
              <a:latin typeface="微软雅黑" panose="020B0503020204020204" pitchFamily="34" charset="-122"/>
              <a:ea typeface="微软雅黑" panose="020B0503020204020204" pitchFamily="34" charset="-122"/>
            </a:rPr>
            <a:t>(Character)</a:t>
          </a:r>
          <a:endParaRPr lang="zh-CN" altLang="en-US" sz="1600" b="1" kern="1200" dirty="0">
            <a:latin typeface="微软雅黑" panose="020B0503020204020204" pitchFamily="34" charset="-122"/>
            <a:ea typeface="微软雅黑" panose="020B0503020204020204" pitchFamily="34" charset="-122"/>
          </a:endParaRPr>
        </a:p>
      </dsp:txBody>
      <dsp:txXfrm>
        <a:off x="3445" y="346197"/>
        <a:ext cx="1865597" cy="1119358"/>
      </dsp:txXfrm>
    </dsp:sp>
    <dsp:sp modelId="{58AE8DFE-E32B-43E1-87F6-365F2AA2B581}">
      <dsp:nvSpPr>
        <dsp:cNvPr id="0" name=""/>
        <dsp:cNvSpPr/>
      </dsp:nvSpPr>
      <dsp:spPr>
        <a:xfrm>
          <a:off x="2055603" y="346197"/>
          <a:ext cx="1865597" cy="111935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资本</a:t>
          </a:r>
          <a:endParaRPr lang="en-US" altLang="zh-CN" sz="1600" b="1" kern="1200" dirty="0">
            <a:latin typeface="微软雅黑" panose="020B0503020204020204" pitchFamily="34" charset="-122"/>
            <a:ea typeface="微软雅黑" panose="020B0503020204020204" pitchFamily="34" charset="-122"/>
          </a:endParaRPr>
        </a:p>
        <a:p>
          <a:pPr marL="0" lvl="0" indent="0" algn="ctr" defTabSz="711200">
            <a:lnSpc>
              <a:spcPct val="90000"/>
            </a:lnSpc>
            <a:spcBef>
              <a:spcPct val="0"/>
            </a:spcBef>
            <a:spcAft>
              <a:spcPct val="35000"/>
            </a:spcAft>
            <a:buNone/>
          </a:pPr>
          <a:r>
            <a:rPr lang="en-US" altLang="en-US" sz="1600" b="1" kern="1200" dirty="0">
              <a:latin typeface="微软雅黑" panose="020B0503020204020204" pitchFamily="34" charset="-122"/>
              <a:ea typeface="微软雅黑" panose="020B0503020204020204" pitchFamily="34" charset="-122"/>
            </a:rPr>
            <a:t>(Capital)</a:t>
          </a:r>
          <a:endParaRPr lang="zh-CN" altLang="en-US" sz="1600" b="1" kern="1200" dirty="0">
            <a:latin typeface="微软雅黑" panose="020B0503020204020204" pitchFamily="34" charset="-122"/>
            <a:ea typeface="微软雅黑" panose="020B0503020204020204" pitchFamily="34" charset="-122"/>
          </a:endParaRPr>
        </a:p>
      </dsp:txBody>
      <dsp:txXfrm>
        <a:off x="2055603" y="346197"/>
        <a:ext cx="1865597" cy="1119358"/>
      </dsp:txXfrm>
    </dsp:sp>
    <dsp:sp modelId="{E4D63EF4-80F0-4442-9953-62B14A37C1EF}">
      <dsp:nvSpPr>
        <dsp:cNvPr id="0" name=""/>
        <dsp:cNvSpPr/>
      </dsp:nvSpPr>
      <dsp:spPr>
        <a:xfrm>
          <a:off x="4107761" y="346197"/>
          <a:ext cx="1865597" cy="111935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还款能力</a:t>
          </a:r>
          <a:endParaRPr lang="en-US" altLang="zh-CN" sz="1600" b="1" kern="1200" dirty="0">
            <a:latin typeface="微软雅黑" panose="020B0503020204020204" pitchFamily="34" charset="-122"/>
            <a:ea typeface="微软雅黑" panose="020B0503020204020204" pitchFamily="34" charset="-122"/>
          </a:endParaRPr>
        </a:p>
        <a:p>
          <a:pPr marL="0" lvl="0" indent="0" algn="ctr" defTabSz="711200">
            <a:lnSpc>
              <a:spcPct val="90000"/>
            </a:lnSpc>
            <a:spcBef>
              <a:spcPct val="0"/>
            </a:spcBef>
            <a:spcAft>
              <a:spcPct val="35000"/>
            </a:spcAft>
            <a:buNone/>
          </a:pPr>
          <a:r>
            <a:rPr lang="en-US" altLang="en-US" sz="1600" b="1" kern="1200" dirty="0">
              <a:latin typeface="微软雅黑" panose="020B0503020204020204" pitchFamily="34" charset="-122"/>
              <a:ea typeface="微软雅黑" panose="020B0503020204020204" pitchFamily="34" charset="-122"/>
            </a:rPr>
            <a:t>(Capacity)</a:t>
          </a:r>
          <a:endParaRPr lang="zh-CN" altLang="en-US" sz="1600" b="1" kern="1200" dirty="0">
            <a:latin typeface="微软雅黑" panose="020B0503020204020204" pitchFamily="34" charset="-122"/>
            <a:ea typeface="微软雅黑" panose="020B0503020204020204" pitchFamily="34" charset="-122"/>
          </a:endParaRPr>
        </a:p>
      </dsp:txBody>
      <dsp:txXfrm>
        <a:off x="4107761" y="346197"/>
        <a:ext cx="1865597" cy="1119358"/>
      </dsp:txXfrm>
    </dsp:sp>
    <dsp:sp modelId="{B9DDD619-4C92-47EE-90DA-CFC6A653CE4C}">
      <dsp:nvSpPr>
        <dsp:cNvPr id="0" name=""/>
        <dsp:cNvSpPr/>
      </dsp:nvSpPr>
      <dsp:spPr>
        <a:xfrm>
          <a:off x="6159918" y="346197"/>
          <a:ext cx="1865597" cy="111935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抵押担保</a:t>
          </a:r>
          <a:endParaRPr lang="en-US" altLang="zh-CN" sz="1600" b="1" kern="1200" dirty="0">
            <a:latin typeface="微软雅黑" panose="020B0503020204020204" pitchFamily="34" charset="-122"/>
            <a:ea typeface="微软雅黑" panose="020B0503020204020204" pitchFamily="34" charset="-122"/>
          </a:endParaRPr>
        </a:p>
        <a:p>
          <a:pPr marL="0" lvl="0" indent="0" algn="ctr" defTabSz="711200">
            <a:lnSpc>
              <a:spcPct val="90000"/>
            </a:lnSpc>
            <a:spcBef>
              <a:spcPct val="0"/>
            </a:spcBef>
            <a:spcAft>
              <a:spcPct val="35000"/>
            </a:spcAft>
            <a:buNone/>
          </a:pPr>
          <a:r>
            <a:rPr lang="en-US" altLang="en-US" sz="1600" b="1" kern="1200" dirty="0">
              <a:latin typeface="微软雅黑" panose="020B0503020204020204" pitchFamily="34" charset="-122"/>
              <a:ea typeface="微软雅黑" panose="020B0503020204020204" pitchFamily="34" charset="-122"/>
            </a:rPr>
            <a:t>(Collateral)</a:t>
          </a:r>
          <a:endParaRPr lang="zh-CN" altLang="en-US" sz="1600" b="1" kern="1200" dirty="0">
            <a:latin typeface="微软雅黑" panose="020B0503020204020204" pitchFamily="34" charset="-122"/>
            <a:ea typeface="微软雅黑" panose="020B0503020204020204" pitchFamily="34" charset="-122"/>
          </a:endParaRPr>
        </a:p>
      </dsp:txBody>
      <dsp:txXfrm>
        <a:off x="6159918" y="346197"/>
        <a:ext cx="1865597" cy="1119358"/>
      </dsp:txXfrm>
    </dsp:sp>
    <dsp:sp modelId="{C6970991-1A6A-449D-AC17-902E7CE3EAFA}">
      <dsp:nvSpPr>
        <dsp:cNvPr id="0" name=""/>
        <dsp:cNvSpPr/>
      </dsp:nvSpPr>
      <dsp:spPr>
        <a:xfrm>
          <a:off x="8212076" y="346197"/>
          <a:ext cx="1865597" cy="111935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经营环境</a:t>
          </a:r>
          <a:r>
            <a:rPr lang="en-US" altLang="en-US" sz="1600" b="1" kern="1200" dirty="0">
              <a:latin typeface="微软雅黑" panose="020B0503020204020204" pitchFamily="34" charset="-122"/>
              <a:ea typeface="微软雅黑" panose="020B0503020204020204" pitchFamily="34" charset="-122"/>
            </a:rPr>
            <a:t>(Condition or Cycle)</a:t>
          </a:r>
          <a:endParaRPr lang="zh-CN" altLang="en-US" sz="1600" b="1" kern="1200" dirty="0">
            <a:latin typeface="微软雅黑" panose="020B0503020204020204" pitchFamily="34" charset="-122"/>
            <a:ea typeface="微软雅黑" panose="020B0503020204020204" pitchFamily="34" charset="-122"/>
          </a:endParaRPr>
        </a:p>
      </dsp:txBody>
      <dsp:txXfrm>
        <a:off x="8212076" y="346197"/>
        <a:ext cx="1865597" cy="11193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0570D-80A1-438A-AEBE-80D299C8B170}">
      <dsp:nvSpPr>
        <dsp:cNvPr id="0" name=""/>
        <dsp:cNvSpPr/>
      </dsp:nvSpPr>
      <dsp:spPr>
        <a:xfrm rot="5400000">
          <a:off x="4686841" y="-3670410"/>
          <a:ext cx="1146515" cy="8489648"/>
        </a:xfrm>
        <a:prstGeom prst="round2Same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altLang="en-US" sz="1400" kern="1200" dirty="0">
              <a:latin typeface="微软雅黑" panose="020B0503020204020204" pitchFamily="34" charset="-122"/>
              <a:ea typeface="微软雅黑" panose="020B0503020204020204" pitchFamily="34" charset="-122"/>
            </a:rPr>
            <a:t>KMV </a:t>
          </a:r>
          <a:r>
            <a:rPr lang="zh-CN" altLang="en-US" sz="1400" kern="1200" dirty="0">
              <a:latin typeface="微软雅黑" panose="020B0503020204020204" pitchFamily="34" charset="-122"/>
              <a:ea typeface="微软雅黑" panose="020B0503020204020204" pitchFamily="34" charset="-122"/>
            </a:rPr>
            <a:t>具有较好的理论基础</a:t>
          </a:r>
        </a:p>
        <a:p>
          <a:pPr marL="114300" lvl="1" indent="-114300" algn="l" defTabSz="622300">
            <a:lnSpc>
              <a:spcPct val="90000"/>
            </a:lnSpc>
            <a:spcBef>
              <a:spcPct val="0"/>
            </a:spcBef>
            <a:spcAft>
              <a:spcPct val="15000"/>
            </a:spcAft>
            <a:buChar char="•"/>
          </a:pPr>
          <a:r>
            <a:rPr lang="en-US" altLang="en-US" sz="1400" kern="1200" dirty="0">
              <a:latin typeface="微软雅黑" panose="020B0503020204020204" pitchFamily="34" charset="-122"/>
              <a:ea typeface="微软雅黑" panose="020B0503020204020204" pitchFamily="34" charset="-122"/>
            </a:rPr>
            <a:t>KMV </a:t>
          </a:r>
          <a:r>
            <a:rPr lang="zh-CN" altLang="en-US" sz="1400" kern="1200" dirty="0">
              <a:latin typeface="微软雅黑" panose="020B0503020204020204" pitchFamily="34" charset="-122"/>
              <a:ea typeface="微软雅黑" panose="020B0503020204020204" pitchFamily="34" charset="-122"/>
            </a:rPr>
            <a:t>模型不要求有效市场假设</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其财务指标输入的数据仅限于债务的账面价值</a:t>
          </a:r>
          <a:r>
            <a:rPr lang="en-US" altLang="en-US" sz="1400" kern="1200" dirty="0">
              <a:latin typeface="微软雅黑" panose="020B0503020204020204" pitchFamily="34" charset="-122"/>
              <a:ea typeface="微软雅黑" panose="020B0503020204020204" pitchFamily="34" charset="-122"/>
            </a:rPr>
            <a:t>,</a:t>
          </a:r>
          <a:r>
            <a:rPr lang="zh-CN" altLang="en-US" sz="1400" kern="1200" dirty="0">
              <a:latin typeface="微软雅黑" panose="020B0503020204020204" pitchFamily="34" charset="-122"/>
              <a:ea typeface="微软雅黑" panose="020B0503020204020204" pitchFamily="34" charset="-122"/>
            </a:rPr>
            <a:t>从而能在一定程度上缓解会计信息失真的影响</a:t>
          </a:r>
        </a:p>
      </dsp:txBody>
      <dsp:txXfrm rot="-5400000">
        <a:off x="1015275" y="57124"/>
        <a:ext cx="8433680" cy="1034579"/>
      </dsp:txXfrm>
    </dsp:sp>
    <dsp:sp modelId="{17A396F0-105E-4582-91EB-74D0DA144901}">
      <dsp:nvSpPr>
        <dsp:cNvPr id="0" name=""/>
        <dsp:cNvSpPr/>
      </dsp:nvSpPr>
      <dsp:spPr>
        <a:xfrm>
          <a:off x="130" y="59176"/>
          <a:ext cx="1015144" cy="1030473"/>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优点</a:t>
          </a:r>
        </a:p>
      </dsp:txBody>
      <dsp:txXfrm>
        <a:off x="49685" y="108731"/>
        <a:ext cx="916034" cy="931363"/>
      </dsp:txXfrm>
    </dsp:sp>
    <dsp:sp modelId="{6F4B279F-BFB9-4956-BC96-6DD1DF61B16E}">
      <dsp:nvSpPr>
        <dsp:cNvPr id="0" name=""/>
        <dsp:cNvSpPr/>
      </dsp:nvSpPr>
      <dsp:spPr>
        <a:xfrm rot="5400000">
          <a:off x="4686841" y="-2452237"/>
          <a:ext cx="1146515" cy="8489648"/>
        </a:xfrm>
        <a:prstGeom prst="round2Same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altLang="en-US" sz="1400" kern="1200" dirty="0">
              <a:latin typeface="微软雅黑" panose="020B0503020204020204" pitchFamily="34" charset="-122"/>
              <a:ea typeface="微软雅黑" panose="020B0503020204020204" pitchFamily="34" charset="-122"/>
            </a:rPr>
            <a:t>KMV </a:t>
          </a:r>
          <a:r>
            <a:rPr lang="zh-CN" altLang="en-US" sz="1400" kern="1200" dirty="0">
              <a:latin typeface="微软雅黑" panose="020B0503020204020204" pitchFamily="34" charset="-122"/>
              <a:ea typeface="微软雅黑" panose="020B0503020204020204" pitchFamily="34" charset="-122"/>
            </a:rPr>
            <a:t>模型的正态分布假设</a:t>
          </a:r>
        </a:p>
        <a:p>
          <a:pPr marL="114300" lvl="1" indent="-114300" algn="l" defTabSz="622300">
            <a:lnSpc>
              <a:spcPct val="90000"/>
            </a:lnSpc>
            <a:spcBef>
              <a:spcPct val="0"/>
            </a:spcBef>
            <a:spcAft>
              <a:spcPct val="15000"/>
            </a:spcAft>
            <a:buChar char="•"/>
          </a:pPr>
          <a:r>
            <a:rPr lang="en-US" altLang="en-US" sz="1400" kern="1200" dirty="0">
              <a:latin typeface="微软雅黑" panose="020B0503020204020204" pitchFamily="34" charset="-122"/>
              <a:ea typeface="微软雅黑" panose="020B0503020204020204" pitchFamily="34" charset="-122"/>
            </a:rPr>
            <a:t>KMV </a:t>
          </a:r>
          <a:r>
            <a:rPr lang="zh-CN" altLang="en-US" sz="1400" kern="1200" dirty="0">
              <a:latin typeface="微软雅黑" panose="020B0503020204020204" pitchFamily="34" charset="-122"/>
              <a:ea typeface="微软雅黑" panose="020B0503020204020204" pitchFamily="34" charset="-122"/>
            </a:rPr>
            <a:t>模型没有考虑企业信用品质的变化和信息不对称情况下的道德风险</a:t>
          </a:r>
        </a:p>
        <a:p>
          <a:pPr marL="114300" lvl="1" indent="-114300" algn="l" defTabSz="622300">
            <a:lnSpc>
              <a:spcPct val="90000"/>
            </a:lnSpc>
            <a:spcBef>
              <a:spcPct val="0"/>
            </a:spcBef>
            <a:spcAft>
              <a:spcPct val="15000"/>
            </a:spcAft>
            <a:buChar char="•"/>
          </a:pPr>
          <a:r>
            <a:rPr lang="en-US" altLang="en-US" sz="1400" kern="1200" dirty="0">
              <a:latin typeface="微软雅黑" panose="020B0503020204020204" pitchFamily="34" charset="-122"/>
              <a:ea typeface="微软雅黑" panose="020B0503020204020204" pitchFamily="34" charset="-122"/>
            </a:rPr>
            <a:t>KMV </a:t>
          </a:r>
          <a:r>
            <a:rPr lang="zh-CN" altLang="en-US" sz="1400" kern="1200" dirty="0">
              <a:latin typeface="微软雅黑" panose="020B0503020204020204" pitchFamily="34" charset="-122"/>
              <a:ea typeface="微软雅黑" panose="020B0503020204020204" pitchFamily="34" charset="-122"/>
            </a:rPr>
            <a:t>模型预测非上市公司违约的准确性较差</a:t>
          </a:r>
          <a:r>
            <a:rPr lang="en-US" altLang="en-US" sz="1400" kern="1200" dirty="0">
              <a:latin typeface="微软雅黑" panose="020B0503020204020204" pitchFamily="34" charset="-122"/>
              <a:ea typeface="微软雅黑" panose="020B0503020204020204" pitchFamily="34" charset="-122"/>
            </a:rPr>
            <a:t>, </a:t>
          </a:r>
          <a:r>
            <a:rPr lang="zh-CN" altLang="en-US" sz="1400" kern="1200" dirty="0">
              <a:latin typeface="微软雅黑" panose="020B0503020204020204" pitchFamily="34" charset="-122"/>
              <a:ea typeface="微软雅黑" panose="020B0503020204020204" pitchFamily="34" charset="-122"/>
            </a:rPr>
            <a:t>也不能处理期权、掉期等非线性金融工具</a:t>
          </a:r>
        </a:p>
      </dsp:txBody>
      <dsp:txXfrm rot="-5400000">
        <a:off x="1015275" y="1275297"/>
        <a:ext cx="8433680" cy="1034579"/>
      </dsp:txXfrm>
    </dsp:sp>
    <dsp:sp modelId="{CF48A8E5-46D8-4C60-8D08-DE99CE50B57A}">
      <dsp:nvSpPr>
        <dsp:cNvPr id="0" name=""/>
        <dsp:cNvSpPr/>
      </dsp:nvSpPr>
      <dsp:spPr>
        <a:xfrm>
          <a:off x="130" y="1277349"/>
          <a:ext cx="1015144" cy="1030473"/>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缺点</a:t>
          </a:r>
        </a:p>
      </dsp:txBody>
      <dsp:txXfrm>
        <a:off x="49685" y="1326904"/>
        <a:ext cx="916034" cy="93136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DEA56582-7C0F-4784-8FA6-D9E8015E7CFD}" type="datetimeFigureOut">
              <a:rPr lang="zh-CN" altLang="en-US"/>
              <a:pPr>
                <a:defRPr/>
              </a:pPr>
              <a:t>2020/1/12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779652C7-79D7-4D5A-A8C6-219D27FC663D}" type="slidenum">
              <a:rPr lang="zh-CN" altLang="en-US"/>
              <a:pPr>
                <a:defRPr/>
              </a:pPr>
              <a:t>‹#›</a:t>
            </a:fld>
            <a:endParaRPr lang="zh-CN" altLang="en-US"/>
          </a:p>
        </p:txBody>
      </p:sp>
    </p:spTree>
    <p:extLst>
      <p:ext uri="{BB962C8B-B14F-4D97-AF65-F5344CB8AC3E}">
        <p14:creationId xmlns:p14="http://schemas.microsoft.com/office/powerpoint/2010/main" val="12315856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BE4470F3-AC6A-4D08-8E60-6C4863FDE942}" type="datetimeFigureOut">
              <a:rPr lang="zh-CN" altLang="en-US"/>
              <a:pPr>
                <a:defRPr/>
              </a:pPr>
              <a:t>2020/1/12</a:t>
            </a:fld>
            <a:endParaRPr lang="zh-CN" altLang="en-US"/>
          </a:p>
        </p:txBody>
      </p:sp>
      <p:sp>
        <p:nvSpPr>
          <p:cNvPr id="4" name="幻灯片图像占位符 3"/>
          <p:cNvSpPr>
            <a:spLocks noGrp="1" noRot="1" noChangeAspect="1"/>
          </p:cNvSpPr>
          <p:nvPr>
            <p:ph type="sldImg" idx="2"/>
          </p:nvPr>
        </p:nvSpPr>
        <p:spPr>
          <a:xfrm>
            <a:off x="379413" y="685800"/>
            <a:ext cx="6099175"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560B4B3D-681B-4F22-AF47-E006ECFDCBC8}" type="slidenum">
              <a:rPr lang="zh-CN" altLang="en-US"/>
              <a:pPr>
                <a:defRPr/>
              </a:pPr>
              <a:t>‹#›</a:t>
            </a:fld>
            <a:endParaRPr lang="zh-CN" altLang="en-US"/>
          </a:p>
        </p:txBody>
      </p:sp>
    </p:spTree>
    <p:extLst>
      <p:ext uri="{BB962C8B-B14F-4D97-AF65-F5344CB8AC3E}">
        <p14:creationId xmlns:p14="http://schemas.microsoft.com/office/powerpoint/2010/main" val="199344673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pic>
        <p:nvPicPr>
          <p:cNvPr id="11" name="Picture 8">
            <a:hlinkClick r:id="" action="ppaction://hlinkshowjump?jump=previousslide"/>
          </p:cNvPr>
          <p:cNvPicPr>
            <a:picLocks noChangeArrowheads="1"/>
          </p:cNvPicPr>
          <p:nvPr userDrawn="1"/>
        </p:nvPicPr>
        <p:blipFill>
          <a:blip r:embed="rId2"/>
          <a:srcRect r="-1076"/>
          <a:stretch>
            <a:fillRect/>
          </a:stretch>
        </p:blipFill>
        <p:spPr bwMode="auto">
          <a:xfrm>
            <a:off x="274638" y="6200775"/>
            <a:ext cx="468312" cy="468313"/>
          </a:xfrm>
          <a:prstGeom prst="rect">
            <a:avLst/>
          </a:prstGeom>
          <a:noFill/>
          <a:ln w="9525">
            <a:noFill/>
            <a:miter lim="800000"/>
            <a:headEnd/>
            <a:tailEnd/>
          </a:ln>
        </p:spPr>
      </p:pic>
      <p:sp>
        <p:nvSpPr>
          <p:cNvPr id="15" name="Title Tile"/>
          <p:cNvSpPr>
            <a:spLocks/>
          </p:cNvSpPr>
          <p:nvPr userDrawn="1"/>
        </p:nvSpPr>
        <p:spPr bwMode="auto">
          <a:xfrm>
            <a:off x="3219450" y="285273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dirty="0">
              <a:solidFill>
                <a:srgbClr val="FFFFFF"/>
              </a:solidFill>
              <a:latin typeface="Segoe UI" pitchFamily="34" charset="0"/>
              <a:sym typeface="Segoe UI" pitchFamily="34" charset="0"/>
            </a:endParaRPr>
          </a:p>
        </p:txBody>
      </p:sp>
      <p:sp>
        <p:nvSpPr>
          <p:cNvPr id="16" name="Arrow Bar"/>
          <p:cNvSpPr>
            <a:spLocks/>
          </p:cNvSpPr>
          <p:nvPr userDrawn="1"/>
        </p:nvSpPr>
        <p:spPr bwMode="auto">
          <a:xfrm>
            <a:off x="3219450" y="3716338"/>
            <a:ext cx="7999413" cy="936625"/>
          </a:xfrm>
          <a:prstGeom prst="rect">
            <a:avLst/>
          </a:prstGeom>
          <a:solidFill>
            <a:schemeClr val="accent1">
              <a:lumMod val="50000"/>
            </a:schemeClr>
          </a:solidFill>
          <a:ln w="9525">
            <a:noFill/>
            <a:miter lim="800000"/>
            <a:headEnd/>
            <a:tailEnd/>
          </a:ln>
        </p:spPr>
        <p:txBody>
          <a:bodyPr lIns="68547" tIns="34274" rIns="68547" bIns="34274" anchor="ctr"/>
          <a:lstStyle/>
          <a:p>
            <a:pPr algn="ctr"/>
            <a:endParaRPr lang="zh-CN" altLang="zh-CN" sz="1700" b="1" i="1" dirty="0">
              <a:solidFill>
                <a:srgbClr val="FFFFFF"/>
              </a:solidFill>
              <a:latin typeface="Segoe UI" pitchFamily="34" charset="0"/>
              <a:sym typeface="Segoe UI" pitchFamily="34" charset="0"/>
            </a:endParaRPr>
          </a:p>
        </p:txBody>
      </p:sp>
      <p:sp>
        <p:nvSpPr>
          <p:cNvPr id="17" name="Circle Arrow"/>
          <p:cNvSpPr>
            <a:spLocks noEditPoints="1" noChangeArrowheads="1"/>
          </p:cNvSpPr>
          <p:nvPr userDrawn="1"/>
        </p:nvSpPr>
        <p:spPr bwMode="auto">
          <a:xfrm rot="5400000">
            <a:off x="10294938" y="1970088"/>
            <a:ext cx="630237" cy="630237"/>
          </a:xfrm>
          <a:custGeom>
            <a:avLst/>
            <a:gdLst/>
            <a:ahLst/>
            <a:cxnLst/>
            <a:rect l="0" t="0" r="0" b="0"/>
            <a:pathLst/>
          </a:custGeom>
          <a:solidFill>
            <a:srgbClr val="FFFFFF"/>
          </a:solidFill>
          <a:ln w="9525" cmpd="sng">
            <a:noFill/>
            <a:miter lim="800000"/>
            <a:headEnd/>
            <a:tailEnd/>
          </a:ln>
        </p:spPr>
        <p:txBody>
          <a:bodyPr lIns="68550" tIns="34276" rIns="68550" bIns="34276"/>
          <a:lstStyle/>
          <a:p>
            <a:endParaRPr lang="zh-CN" altLang="en-US"/>
          </a:p>
        </p:txBody>
      </p:sp>
      <p:sp>
        <p:nvSpPr>
          <p:cNvPr id="18" name="Title 1"/>
          <p:cNvSpPr>
            <a:spLocks noChangeArrowheads="1"/>
          </p:cNvSpPr>
          <p:nvPr userDrawn="1"/>
        </p:nvSpPr>
        <p:spPr bwMode="auto">
          <a:xfrm>
            <a:off x="3076575" y="2276475"/>
            <a:ext cx="4587875" cy="1909763"/>
          </a:xfrm>
          <a:prstGeom prst="rect">
            <a:avLst/>
          </a:prstGeom>
          <a:noFill/>
          <a:ln w="9525">
            <a:noFill/>
            <a:miter lim="800000"/>
            <a:headEnd/>
            <a:tailEnd/>
          </a:ln>
        </p:spPr>
        <p:txBody>
          <a:bodyPr lIns="0" tIns="0" rIns="0" bIns="0" anchor="ctr"/>
          <a:lstStyle/>
          <a:p>
            <a:pPr indent="457200">
              <a:lnSpc>
                <a:spcPct val="130000"/>
              </a:lnSpc>
            </a:pPr>
            <a:endParaRPr lang="zh-CN" altLang="en-US" dirty="0"/>
          </a:p>
        </p:txBody>
      </p:sp>
      <p:sp>
        <p:nvSpPr>
          <p:cNvPr id="19" name="Rectangle 19"/>
          <p:cNvSpPr>
            <a:spLocks/>
          </p:cNvSpPr>
          <p:nvPr userDrawn="1"/>
        </p:nvSpPr>
        <p:spPr bwMode="auto">
          <a:xfrm>
            <a:off x="1135063" y="1700213"/>
            <a:ext cx="1865312" cy="4249737"/>
          </a:xfrm>
          <a:prstGeom prst="rect">
            <a:avLst/>
          </a:prstGeom>
          <a:solidFill>
            <a:schemeClr val="accent1">
              <a:lumMod val="50000"/>
            </a:schemeClr>
          </a:solidFill>
          <a:ln w="9525">
            <a:noFill/>
            <a:miter lim="800000"/>
            <a:headEnd/>
            <a:tailEnd/>
          </a:ln>
        </p:spPr>
        <p:txBody>
          <a:bodyPr lIns="91436" tIns="45718" rIns="91436" bIns="45718" anchor="ctr"/>
          <a:lstStyle/>
          <a:p>
            <a:pPr algn="ctr"/>
            <a:endParaRPr lang="zh-CN" altLang="zh-CN" sz="1700" b="1" i="1" dirty="0">
              <a:solidFill>
                <a:srgbClr val="FFFFFF"/>
              </a:solidFill>
              <a:latin typeface="Segoe UI" pitchFamily="34" charset="0"/>
              <a:sym typeface="Segoe UI" pitchFamily="34" charset="0"/>
            </a:endParaRPr>
          </a:p>
        </p:txBody>
      </p:sp>
      <p:sp>
        <p:nvSpPr>
          <p:cNvPr id="20" name="Text Box 21"/>
          <p:cNvSpPr txBox="1">
            <a:spLocks noChangeArrowheads="1"/>
          </p:cNvSpPr>
          <p:nvPr userDrawn="1"/>
        </p:nvSpPr>
        <p:spPr bwMode="auto">
          <a:xfrm>
            <a:off x="3362325" y="1989138"/>
            <a:ext cx="5113338" cy="366712"/>
          </a:xfrm>
          <a:prstGeom prst="rect">
            <a:avLst/>
          </a:prstGeom>
          <a:noFill/>
          <a:ln w="9525">
            <a:noFill/>
            <a:miter lim="800000"/>
            <a:headEnd/>
            <a:tailEnd/>
          </a:ln>
          <a:effectLst/>
        </p:spPr>
        <p:txBody>
          <a:bodyPr>
            <a:spAutoFit/>
          </a:bodyPr>
          <a:lstStyle/>
          <a:p>
            <a:pPr>
              <a:spcBef>
                <a:spcPct val="50000"/>
              </a:spcBef>
            </a:pPr>
            <a:r>
              <a:rPr lang="en-US" altLang="zh-CN"/>
              <a:t>1.</a:t>
            </a:r>
            <a:r>
              <a:rPr lang="zh-CN" altLang="en-US"/>
              <a:t>掌握市场营销学的定义</a:t>
            </a:r>
          </a:p>
        </p:txBody>
      </p:sp>
      <p:sp>
        <p:nvSpPr>
          <p:cNvPr id="22" name="Arrow Bar"/>
          <p:cNvSpPr>
            <a:spLocks/>
          </p:cNvSpPr>
          <p:nvPr userDrawn="1"/>
        </p:nvSpPr>
        <p:spPr bwMode="auto">
          <a:xfrm>
            <a:off x="3219450" y="1773238"/>
            <a:ext cx="7999413" cy="936625"/>
          </a:xfrm>
          <a:prstGeom prst="rect">
            <a:avLst/>
          </a:prstGeom>
          <a:solidFill>
            <a:schemeClr val="accent1">
              <a:lumMod val="50000"/>
            </a:schemeClr>
          </a:solidFill>
          <a:ln w="9525">
            <a:noFill/>
            <a:miter lim="800000"/>
            <a:headEnd/>
            <a:tailEnd/>
          </a:ln>
        </p:spPr>
        <p:txBody>
          <a:bodyPr lIns="68547" tIns="34274" rIns="68547" bIns="34274" anchor="ctr"/>
          <a:lstStyle/>
          <a:p>
            <a:pPr algn="ctr"/>
            <a:endParaRPr lang="zh-CN" altLang="zh-CN" sz="1700" b="1" i="1" dirty="0">
              <a:solidFill>
                <a:srgbClr val="FFFFFF"/>
              </a:solidFill>
              <a:latin typeface="Segoe UI" pitchFamily="34" charset="0"/>
              <a:sym typeface="Segoe UI" pitchFamily="34" charset="0"/>
            </a:endParaRPr>
          </a:p>
        </p:txBody>
      </p:sp>
      <p:sp>
        <p:nvSpPr>
          <p:cNvPr id="25" name="Text Box 26"/>
          <p:cNvSpPr txBox="1">
            <a:spLocks noChangeArrowheads="1"/>
          </p:cNvSpPr>
          <p:nvPr userDrawn="1"/>
        </p:nvSpPr>
        <p:spPr bwMode="auto">
          <a:xfrm>
            <a:off x="3362325" y="5084763"/>
            <a:ext cx="5113338" cy="366712"/>
          </a:xfrm>
          <a:prstGeom prst="rect">
            <a:avLst/>
          </a:prstGeom>
          <a:noFill/>
          <a:ln w="9525">
            <a:noFill/>
            <a:miter lim="800000"/>
            <a:headEnd/>
            <a:tailEnd/>
          </a:ln>
          <a:effectLst/>
        </p:spPr>
        <p:txBody>
          <a:bodyPr>
            <a:spAutoFit/>
          </a:bodyPr>
          <a:lstStyle/>
          <a:p>
            <a:pPr>
              <a:spcBef>
                <a:spcPct val="50000"/>
              </a:spcBef>
            </a:pPr>
            <a:r>
              <a:rPr lang="en-US" altLang="zh-CN"/>
              <a:t>1.</a:t>
            </a:r>
            <a:r>
              <a:rPr lang="zh-CN" altLang="en-US"/>
              <a:t>掌握市场营销学的定义</a:t>
            </a:r>
          </a:p>
        </p:txBody>
      </p:sp>
      <p:sp>
        <p:nvSpPr>
          <p:cNvPr id="26" name="Title Tile"/>
          <p:cNvSpPr>
            <a:spLocks/>
          </p:cNvSpPr>
          <p:nvPr userDrawn="1"/>
        </p:nvSpPr>
        <p:spPr bwMode="auto">
          <a:xfrm>
            <a:off x="3219450" y="494188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a:solidFill>
                <a:srgbClr val="FFFFFF"/>
              </a:solidFill>
              <a:latin typeface="Segoe UI" pitchFamily="34" charset="0"/>
              <a:sym typeface="Segoe UI" pitchFamily="34" charset="0"/>
            </a:endParaRPr>
          </a:p>
        </p:txBody>
      </p:sp>
    </p:spTree>
    <p:extLst>
      <p:ext uri="{BB962C8B-B14F-4D97-AF65-F5344CB8AC3E}">
        <p14:creationId xmlns:p14="http://schemas.microsoft.com/office/powerpoint/2010/main" val="237316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458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4788" cy="365125"/>
          </a:xfrm>
          <a:prstGeom prst="rect">
            <a:avLst/>
          </a:prstGeom>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421036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2195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4788" cy="365125"/>
          </a:xfrm>
          <a:prstGeom prst="rect">
            <a:avLst/>
          </a:prstGeom>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400884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5588" y="1122363"/>
            <a:ext cx="9148762"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5588" y="3602038"/>
            <a:ext cx="91487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8284EC-1ED5-49C1-9EFD-D7D3705114E2}" type="slidenum">
              <a:rPr lang="zh-CN" altLang="en-US" smtClean="0"/>
              <a:t>‹#›</a:t>
            </a:fld>
            <a:endParaRPr lang="zh-CN" altLang="en-US"/>
          </a:p>
        </p:txBody>
      </p:sp>
    </p:spTree>
    <p:extLst>
      <p:ext uri="{BB962C8B-B14F-4D97-AF65-F5344CB8AC3E}">
        <p14:creationId xmlns:p14="http://schemas.microsoft.com/office/powerpoint/2010/main" val="372458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825625"/>
            <a:ext cx="1052195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40188" y="6356350"/>
            <a:ext cx="41179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7" name="Rectangle 8"/>
          <p:cNvSpPr>
            <a:spLocks/>
          </p:cNvSpPr>
          <p:nvPr/>
        </p:nvSpPr>
        <p:spPr bwMode="auto">
          <a:xfrm>
            <a:off x="1128713" y="-9525"/>
            <a:ext cx="3458294" cy="974725"/>
          </a:xfrm>
          <a:prstGeom prst="rect">
            <a:avLst/>
          </a:prstGeom>
          <a:solidFill>
            <a:schemeClr val="accent1">
              <a:lumMod val="50000"/>
            </a:schemeClr>
          </a:solidFill>
          <a:ln w="9525">
            <a:noFill/>
            <a:miter lim="800000"/>
            <a:headEnd/>
            <a:tailEnd/>
          </a:ln>
        </p:spPr>
        <p:txBody>
          <a:bodyPr lIns="91436" tIns="45718" rIns="91436" bIns="45718" anchor="ctr"/>
          <a:lstStyle/>
          <a:p>
            <a:endParaRPr lang="zh-CN" altLang="zh-CN" sz="2800" b="1" dirty="0">
              <a:solidFill>
                <a:schemeClr val="bg1"/>
              </a:solidFill>
              <a:latin typeface="Calibri" pitchFamily="34" charset="0"/>
              <a:sym typeface="Calibri" pitchFamily="34" charset="0"/>
            </a:endParaRPr>
          </a:p>
        </p:txBody>
      </p:sp>
      <p:pic>
        <p:nvPicPr>
          <p:cNvPr id="10" name="Picture 8">
            <a:hlinkClick r:id="" action="ppaction://hlinkshowjump?jump=nextslide"/>
          </p:cNvPr>
          <p:cNvPicPr>
            <a:picLocks noChangeAspect="1" noChangeArrowheads="1"/>
          </p:cNvPicPr>
          <p:nvPr/>
        </p:nvPicPr>
        <p:blipFill>
          <a:blip r:embed="rId8">
            <a:duotone>
              <a:prstClr val="black"/>
              <a:schemeClr val="tx2">
                <a:tint val="45000"/>
                <a:satMod val="400000"/>
              </a:schemeClr>
            </a:duotone>
          </a:blip>
          <a:srcRect l="-1076" t="-1851"/>
          <a:stretch>
            <a:fillRect/>
          </a:stretch>
        </p:blipFill>
        <p:spPr bwMode="auto">
          <a:xfrm>
            <a:off x="4797926" y="88997"/>
            <a:ext cx="785812" cy="792162"/>
          </a:xfrm>
          <a:prstGeom prst="rect">
            <a:avLst/>
          </a:prstGeom>
          <a:solidFill>
            <a:schemeClr val="bg1"/>
          </a:solidFill>
          <a:ln w="9525">
            <a:noFill/>
            <a:miter lim="800000"/>
            <a:headEnd/>
            <a:tailEnd/>
          </a:ln>
        </p:spPr>
      </p:pic>
      <p:pic>
        <p:nvPicPr>
          <p:cNvPr id="11" name="Picture 8">
            <a:hlinkClick r:id="" action="ppaction://hlinkshowjump?jump=previousslide"/>
          </p:cNvPr>
          <p:cNvPicPr>
            <a:picLocks noChangeArrowheads="1"/>
          </p:cNvPicPr>
          <p:nvPr/>
        </p:nvPicPr>
        <p:blipFill>
          <a:blip r:embed="rId9"/>
          <a:srcRect r="-1076"/>
          <a:stretch>
            <a:fillRect/>
          </a:stretch>
        </p:blipFill>
        <p:spPr bwMode="auto">
          <a:xfrm>
            <a:off x="274638" y="6200775"/>
            <a:ext cx="468312" cy="468313"/>
          </a:xfrm>
          <a:prstGeom prst="rect">
            <a:avLst/>
          </a:prstGeom>
          <a:noFill/>
          <a:ln w="9525">
            <a:noFill/>
            <a:miter lim="800000"/>
            <a:headEnd/>
            <a:tailEnd/>
          </a:ln>
        </p:spPr>
      </p:pic>
      <p:sp>
        <p:nvSpPr>
          <p:cNvPr id="13" name="矩形 27"/>
          <p:cNvSpPr>
            <a:spLocks/>
          </p:cNvSpPr>
          <p:nvPr/>
        </p:nvSpPr>
        <p:spPr bwMode="auto">
          <a:xfrm>
            <a:off x="1128713" y="1052513"/>
            <a:ext cx="11069637" cy="98425"/>
          </a:xfrm>
          <a:prstGeom prst="rect">
            <a:avLst/>
          </a:prstGeom>
          <a:solidFill>
            <a:schemeClr val="tx2">
              <a:lumMod val="40000"/>
              <a:lumOff val="60000"/>
            </a:schemeClr>
          </a:solidFill>
          <a:ln w="9525">
            <a:noFill/>
            <a:miter lim="800000"/>
            <a:headEnd/>
            <a:tailEnd/>
          </a:ln>
        </p:spPr>
        <p:txBody>
          <a:bodyPr lIns="91436" tIns="45718" rIns="91436" bIns="45718" anchor="ctr"/>
          <a:lstStyle/>
          <a:p>
            <a:endParaRPr lang="zh-CN" altLang="zh-CN" sz="2200">
              <a:solidFill>
                <a:srgbClr val="FFFFFF"/>
              </a:solidFill>
              <a:latin typeface="宋体" charset="-122"/>
              <a:sym typeface="宋体" charset="-122"/>
            </a:endParaRPr>
          </a:p>
        </p:txBody>
      </p:sp>
      <p:sp>
        <p:nvSpPr>
          <p:cNvPr id="15" name="Title Tile"/>
          <p:cNvSpPr>
            <a:spLocks/>
          </p:cNvSpPr>
          <p:nvPr/>
        </p:nvSpPr>
        <p:spPr bwMode="auto">
          <a:xfrm>
            <a:off x="3219450" y="285273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a:solidFill>
                <a:srgbClr val="FFFFFF"/>
              </a:solidFill>
              <a:latin typeface="Segoe UI" pitchFamily="34" charset="0"/>
              <a:sym typeface="Segoe UI" pitchFamily="34" charset="0"/>
            </a:endParaRPr>
          </a:p>
        </p:txBody>
      </p:sp>
      <p:sp>
        <p:nvSpPr>
          <p:cNvPr id="17" name="Circle Arrow"/>
          <p:cNvSpPr>
            <a:spLocks noEditPoints="1" noChangeArrowheads="1"/>
          </p:cNvSpPr>
          <p:nvPr/>
        </p:nvSpPr>
        <p:spPr bwMode="auto">
          <a:xfrm rot="5400000">
            <a:off x="10294938" y="1970088"/>
            <a:ext cx="630237" cy="630237"/>
          </a:xfrm>
          <a:custGeom>
            <a:avLst/>
            <a:gdLst/>
            <a:ahLst/>
            <a:cxnLst/>
            <a:rect l="0" t="0" r="0" b="0"/>
            <a:pathLst/>
          </a:custGeom>
          <a:solidFill>
            <a:srgbClr val="FFFFFF"/>
          </a:solidFill>
          <a:ln w="9525" cmpd="sng">
            <a:noFill/>
            <a:miter lim="800000"/>
            <a:headEnd/>
            <a:tailEnd/>
          </a:ln>
        </p:spPr>
        <p:txBody>
          <a:bodyPr lIns="68550" tIns="34276" rIns="68550" bIns="34276"/>
          <a:lstStyle/>
          <a:p>
            <a:endParaRPr lang="zh-CN" altLang="en-US"/>
          </a:p>
        </p:txBody>
      </p:sp>
      <p:sp>
        <p:nvSpPr>
          <p:cNvPr id="25" name="Text Box 26"/>
          <p:cNvSpPr txBox="1">
            <a:spLocks noChangeArrowheads="1"/>
          </p:cNvSpPr>
          <p:nvPr/>
        </p:nvSpPr>
        <p:spPr bwMode="auto">
          <a:xfrm>
            <a:off x="3362325" y="5084763"/>
            <a:ext cx="5113338" cy="366712"/>
          </a:xfrm>
          <a:prstGeom prst="rect">
            <a:avLst/>
          </a:prstGeom>
          <a:noFill/>
          <a:ln w="9525">
            <a:noFill/>
            <a:miter lim="800000"/>
            <a:headEnd/>
            <a:tailEnd/>
          </a:ln>
          <a:effectLst/>
        </p:spPr>
        <p:txBody>
          <a:bodyPr>
            <a:spAutoFit/>
          </a:bodyPr>
          <a:lstStyle/>
          <a:p>
            <a:pPr>
              <a:spcBef>
                <a:spcPct val="50000"/>
              </a:spcBef>
            </a:pPr>
            <a:r>
              <a:rPr lang="en-US" altLang="zh-CN" dirty="0"/>
              <a:t>1.</a:t>
            </a:r>
            <a:r>
              <a:rPr lang="zh-CN" altLang="en-US" dirty="0"/>
              <a:t>掌握市场营销学的定义</a:t>
            </a:r>
          </a:p>
        </p:txBody>
      </p:sp>
      <p:sp>
        <p:nvSpPr>
          <p:cNvPr id="26" name="Title Tile"/>
          <p:cNvSpPr>
            <a:spLocks/>
          </p:cNvSpPr>
          <p:nvPr/>
        </p:nvSpPr>
        <p:spPr bwMode="auto">
          <a:xfrm>
            <a:off x="3219450" y="494188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a:solidFill>
                <a:srgbClr val="FFFFFF"/>
              </a:solidFill>
              <a:latin typeface="Segoe UI" pitchFamily="34" charset="0"/>
              <a:sym typeface="Segoe UI" pitchFamily="34"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99102717"/>
              </p:ext>
            </p:extLst>
          </p:nvPr>
        </p:nvGraphicFramePr>
        <p:xfrm>
          <a:off x="554560" y="260649"/>
          <a:ext cx="360040" cy="360040"/>
        </p:xfrm>
        <a:graphic>
          <a:graphicData uri="http://schemas.openxmlformats.org/presentationml/2006/ole">
            <mc:AlternateContent xmlns:mc="http://schemas.openxmlformats.org/markup-compatibility/2006">
              <mc:Choice xmlns:v="urn:schemas-microsoft-com:vml" Requires="v">
                <p:oleObj spid="_x0000_s12481" r:id="rId10" imgW="1929960" imgH="1929960" progId="">
                  <p:embed/>
                </p:oleObj>
              </mc:Choice>
              <mc:Fallback>
                <p:oleObj r:id="rId10" imgW="1929960" imgH="1929960" progId="">
                  <p:embed/>
                  <p:pic>
                    <p:nvPicPr>
                      <p:cNvPr id="5" name="对象 4"/>
                      <p:cNvPicPr/>
                      <p:nvPr/>
                    </p:nvPicPr>
                    <p:blipFill>
                      <a:blip r:embed="rId11"/>
                      <a:stretch>
                        <a:fillRect/>
                      </a:stretch>
                    </p:blipFill>
                    <p:spPr>
                      <a:xfrm>
                        <a:off x="554560" y="260649"/>
                        <a:ext cx="360040" cy="360040"/>
                      </a:xfrm>
                      <a:prstGeom prst="rect">
                        <a:avLst/>
                      </a:prstGeom>
                    </p:spPr>
                  </p:pic>
                </p:oleObj>
              </mc:Fallback>
            </mc:AlternateContent>
          </a:graphicData>
        </a:graphic>
      </p:graphicFrame>
      <p:pic>
        <p:nvPicPr>
          <p:cNvPr id="4" name="图片 3"/>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539958" y="6319838"/>
            <a:ext cx="3118433" cy="490609"/>
          </a:xfrm>
          <a:prstGeom prst="rect">
            <a:avLst/>
          </a:prstGeom>
        </p:spPr>
      </p:pic>
    </p:spTree>
    <p:extLst>
      <p:ext uri="{BB962C8B-B14F-4D97-AF65-F5344CB8AC3E}">
        <p14:creationId xmlns:p14="http://schemas.microsoft.com/office/powerpoint/2010/main" val="2970436578"/>
      </p:ext>
    </p:extLst>
  </p:cSld>
  <p:clrMap bg1="lt1" tx1="dk1" bg2="lt2" tx2="dk2" accent1="accent1" accent2="accent2" accent3="accent3" accent4="accent4" accent5="accent5" accent6="accent6" hlink="hlink" folHlink="folHlink"/>
  <p:sldLayoutIdLst>
    <p:sldLayoutId id="2147483690" r:id="rId1"/>
    <p:sldLayoutId id="2147483702" r:id="rId2"/>
    <p:sldLayoutId id="2147483696" r:id="rId3"/>
    <p:sldLayoutId id="2147483699" r:id="rId4"/>
    <p:sldLayoutId id="2147483720"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tags" Target="../tags/tag30.xml"/><Relationship Id="rId2" Type="http://schemas.openxmlformats.org/officeDocument/2006/relationships/tags" Target="../tags/tag20.xml"/><Relationship Id="rId16"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41.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slideLayout" Target="../slideLayouts/slideLayout2.xml"/><Relationship Id="rId5" Type="http://schemas.openxmlformats.org/officeDocument/2006/relationships/tags" Target="../tags/tag38.xml"/><Relationship Id="rId10" Type="http://schemas.openxmlformats.org/officeDocument/2006/relationships/tags" Target="../tags/tag43.xml"/><Relationship Id="rId4" Type="http://schemas.openxmlformats.org/officeDocument/2006/relationships/tags" Target="../tags/tag37.xml"/><Relationship Id="rId9" Type="http://schemas.openxmlformats.org/officeDocument/2006/relationships/tags" Target="../tags/tag4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2.jpe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slideLayout" Target="../slideLayouts/slideLayout2.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矩形 1"/>
          <p:cNvSpPr>
            <a:spLocks noChangeArrowheads="1"/>
          </p:cNvSpPr>
          <p:nvPr/>
        </p:nvSpPr>
        <p:spPr bwMode="auto">
          <a:xfrm>
            <a:off x="3506887" y="332656"/>
            <a:ext cx="6973091" cy="615587"/>
          </a:xfrm>
          <a:prstGeom prst="rect">
            <a:avLst/>
          </a:prstGeom>
          <a:noFill/>
          <a:ln w="9525">
            <a:noFill/>
            <a:miter lim="800000"/>
            <a:headEnd/>
            <a:tailEnd/>
          </a:ln>
        </p:spPr>
        <p:txBody>
          <a:bodyPr wrap="square" lIns="121954" tIns="60977" rIns="121954" bIns="60977">
            <a:spAutoFit/>
          </a:bodyPr>
          <a:lstStyle/>
          <a:p>
            <a:pPr algn="ctr" defTabSz="609600"/>
            <a:r>
              <a:rPr kumimoji="1" lang="zh-CN" altLang="en-US" sz="3200" b="1" dirty="0">
                <a:solidFill>
                  <a:schemeClr val="tx2"/>
                </a:solidFill>
                <a:latin typeface="Century Gothic"/>
                <a:ea typeface="微软雅黑" panose="020B0503020204020204" pitchFamily="34" charset="-122"/>
                <a:cs typeface="微软雅黑"/>
              </a:rPr>
              <a:t>第四章    信用风险</a:t>
            </a:r>
            <a:endParaRPr kumimoji="1" lang="en-US" altLang="zh-CN" sz="3200" b="1" dirty="0">
              <a:solidFill>
                <a:schemeClr val="tx2"/>
              </a:solidFill>
              <a:latin typeface="Century Gothic"/>
              <a:ea typeface="微软雅黑" panose="020B0503020204020204" pitchFamily="34" charset="-122"/>
              <a:cs typeface="微软雅黑"/>
            </a:endParaRPr>
          </a:p>
        </p:txBody>
      </p:sp>
      <p:grpSp>
        <p:nvGrpSpPr>
          <p:cNvPr id="31" name="组合 30"/>
          <p:cNvGrpSpPr/>
          <p:nvPr/>
        </p:nvGrpSpPr>
        <p:grpSpPr>
          <a:xfrm>
            <a:off x="-11977" y="1754493"/>
            <a:ext cx="12190364" cy="1075783"/>
            <a:chOff x="0" y="964109"/>
            <a:chExt cx="12190364" cy="1075783"/>
          </a:xfrm>
        </p:grpSpPr>
        <p:sp>
          <p:nvSpPr>
            <p:cNvPr id="34" name="矩形 33"/>
            <p:cNvSpPr>
              <a:spLocks noChangeArrowheads="1"/>
            </p:cNvSpPr>
            <p:nvPr/>
          </p:nvSpPr>
          <p:spPr bwMode="auto">
            <a:xfrm>
              <a:off x="2206577" y="1430371"/>
              <a:ext cx="9983787" cy="594509"/>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lang="zh-CN" altLang="en-US" sz="2400" dirty="0">
                  <a:solidFill>
                    <a:srgbClr val="FFFFFF"/>
                  </a:solidFill>
                  <a:latin typeface="微软雅黑" panose="020B0503020204020204" pitchFamily="34" charset="-122"/>
                  <a:ea typeface="微软雅黑" panose="020B0503020204020204" pitchFamily="34" charset="-122"/>
                  <a:cs typeface="微软雅黑"/>
                </a:rPr>
                <a:t>第一节    信用风险概述</a:t>
              </a:r>
            </a:p>
          </p:txBody>
        </p:sp>
        <p:grpSp>
          <p:nvGrpSpPr>
            <p:cNvPr id="35" name="组合 34"/>
            <p:cNvGrpSpPr/>
            <p:nvPr/>
          </p:nvGrpSpPr>
          <p:grpSpPr>
            <a:xfrm>
              <a:off x="0" y="964109"/>
              <a:ext cx="1441450" cy="853353"/>
              <a:chOff x="0" y="1344613"/>
              <a:chExt cx="1441450" cy="1276061"/>
            </a:xfrm>
          </p:grpSpPr>
          <p:sp>
            <p:nvSpPr>
              <p:cNvPr id="38" name="矩形 37"/>
              <p:cNvSpPr>
                <a:spLocks noChangeArrowheads="1"/>
              </p:cNvSpPr>
              <p:nvPr/>
            </p:nvSpPr>
            <p:spPr bwMode="auto">
              <a:xfrm>
                <a:off x="0" y="1344613"/>
                <a:ext cx="1441450" cy="1244600"/>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39" name="文本框 15"/>
              <p:cNvSpPr txBox="1">
                <a:spLocks noChangeArrowheads="1"/>
              </p:cNvSpPr>
              <p:nvPr/>
            </p:nvSpPr>
            <p:spPr bwMode="auto">
              <a:xfrm>
                <a:off x="203200" y="1516062"/>
                <a:ext cx="820165" cy="1104612"/>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01</a:t>
                </a:r>
                <a:endParaRPr kumimoji="1" lang="zh-CN" altLang="en-US" sz="4000" b="1" dirty="0">
                  <a:solidFill>
                    <a:srgbClr val="FFFFFF"/>
                  </a:solidFill>
                  <a:latin typeface="Century Gothic"/>
                  <a:ea typeface="微软雅黑" panose="020B0503020204020204" pitchFamily="34" charset="-122"/>
                  <a:cs typeface="微软雅黑"/>
                </a:endParaRPr>
              </a:p>
            </p:txBody>
          </p:sp>
        </p:grpSp>
        <p:sp>
          <p:nvSpPr>
            <p:cNvPr id="36" name="矩形 19"/>
            <p:cNvSpPr>
              <a:spLocks noChangeArrowheads="1"/>
            </p:cNvSpPr>
            <p:nvPr/>
          </p:nvSpPr>
          <p:spPr bwMode="auto">
            <a:xfrm>
              <a:off x="3230540" y="1623665"/>
              <a:ext cx="8940800" cy="383216"/>
            </a:xfrm>
            <a:prstGeom prst="rect">
              <a:avLst/>
            </a:prstGeom>
            <a:noFill/>
            <a:ln w="9525">
              <a:noFill/>
              <a:miter lim="800000"/>
              <a:headEnd/>
              <a:tailEnd/>
            </a:ln>
          </p:spPr>
          <p:txBody>
            <a:bodyPr lIns="121954" tIns="60977" rIns="121954" bIns="60977">
              <a:spAutoFit/>
            </a:bodyPr>
            <a:lstStyle/>
            <a:p>
              <a:pPr defTabSz="609600">
                <a:lnSpc>
                  <a:spcPct val="130000"/>
                </a:lnSpc>
              </a:pPr>
              <a:endParaRPr lang="zh-CN" altLang="en-US" sz="1300" dirty="0">
                <a:solidFill>
                  <a:srgbClr val="FFFFFF"/>
                </a:solidFill>
                <a:latin typeface="微软雅黑" panose="020B0503020204020204" pitchFamily="34" charset="-122"/>
                <a:ea typeface="微软雅黑" panose="020B0503020204020204" pitchFamily="34" charset="-122"/>
                <a:cs typeface="微软雅黑"/>
              </a:endParaRPr>
            </a:p>
          </p:txBody>
        </p:sp>
        <p:sp>
          <p:nvSpPr>
            <p:cNvPr id="37" name="任意多边形 36"/>
            <p:cNvSpPr/>
            <p:nvPr/>
          </p:nvSpPr>
          <p:spPr>
            <a:xfrm>
              <a:off x="1413164" y="983674"/>
              <a:ext cx="817418"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bg2">
                <a:lumMod val="25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grpSp>
      <p:grpSp>
        <p:nvGrpSpPr>
          <p:cNvPr id="40" name="组合 39"/>
          <p:cNvGrpSpPr/>
          <p:nvPr/>
        </p:nvGrpSpPr>
        <p:grpSpPr>
          <a:xfrm>
            <a:off x="0" y="3050995"/>
            <a:ext cx="12219855" cy="1056218"/>
            <a:chOff x="24462" y="983674"/>
            <a:chExt cx="12165902" cy="1056218"/>
          </a:xfrm>
          <a:solidFill>
            <a:schemeClr val="accent1">
              <a:lumMod val="75000"/>
            </a:schemeClr>
          </a:solidFill>
        </p:grpSpPr>
        <p:sp>
          <p:nvSpPr>
            <p:cNvPr id="41" name="矩形 40"/>
            <p:cNvSpPr>
              <a:spLocks noChangeArrowheads="1"/>
            </p:cNvSpPr>
            <p:nvPr/>
          </p:nvSpPr>
          <p:spPr bwMode="auto">
            <a:xfrm>
              <a:off x="2206577" y="1430371"/>
              <a:ext cx="9983787" cy="594509"/>
            </a:xfrm>
            <a:prstGeom prst="rect">
              <a:avLst/>
            </a:prstGeom>
            <a:grp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lang="zh-CN" altLang="en-US" sz="2400" dirty="0">
                  <a:solidFill>
                    <a:srgbClr val="FFFFFF"/>
                  </a:solidFill>
                  <a:latin typeface="微软雅黑" panose="020B0503020204020204" pitchFamily="34" charset="-122"/>
                  <a:ea typeface="微软雅黑" panose="020B0503020204020204" pitchFamily="34" charset="-122"/>
                  <a:cs typeface="微软雅黑"/>
                </a:rPr>
                <a:t>第二节    信用风险的成因</a:t>
              </a:r>
            </a:p>
          </p:txBody>
        </p:sp>
        <p:grpSp>
          <p:nvGrpSpPr>
            <p:cNvPr id="42" name="组合 41"/>
            <p:cNvGrpSpPr/>
            <p:nvPr/>
          </p:nvGrpSpPr>
          <p:grpSpPr>
            <a:xfrm>
              <a:off x="24462" y="1014214"/>
              <a:ext cx="1441450" cy="832314"/>
              <a:chOff x="24462" y="1419537"/>
              <a:chExt cx="1441450" cy="1244600"/>
            </a:xfrm>
            <a:grpFill/>
          </p:grpSpPr>
          <p:sp>
            <p:nvSpPr>
              <p:cNvPr id="63" name="矩形 62"/>
              <p:cNvSpPr>
                <a:spLocks noChangeArrowheads="1"/>
              </p:cNvSpPr>
              <p:nvPr/>
            </p:nvSpPr>
            <p:spPr bwMode="auto">
              <a:xfrm>
                <a:off x="24462" y="1419537"/>
                <a:ext cx="1441450" cy="1244600"/>
              </a:xfrm>
              <a:prstGeom prst="rect">
                <a:avLst/>
              </a:prstGeom>
              <a:grp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64" name="文本框 15"/>
              <p:cNvSpPr txBox="1">
                <a:spLocks noChangeArrowheads="1"/>
              </p:cNvSpPr>
              <p:nvPr/>
            </p:nvSpPr>
            <p:spPr bwMode="auto">
              <a:xfrm>
                <a:off x="190904" y="1440988"/>
                <a:ext cx="820165" cy="1104611"/>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02</a:t>
                </a:r>
                <a:endParaRPr kumimoji="1" lang="zh-CN" altLang="en-US" sz="4000" b="1" dirty="0">
                  <a:solidFill>
                    <a:srgbClr val="FFFFFF"/>
                  </a:solidFill>
                  <a:latin typeface="Century Gothic"/>
                  <a:ea typeface="微软雅黑" panose="020B0503020204020204" pitchFamily="34" charset="-122"/>
                  <a:cs typeface="微软雅黑"/>
                </a:endParaRPr>
              </a:p>
            </p:txBody>
          </p:sp>
        </p:grpSp>
        <p:sp>
          <p:nvSpPr>
            <p:cNvPr id="43" name="任意多边形 42"/>
            <p:cNvSpPr/>
            <p:nvPr/>
          </p:nvSpPr>
          <p:spPr>
            <a:xfrm>
              <a:off x="1437626" y="983674"/>
              <a:ext cx="792956"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accent1">
                <a:lumMod val="5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grpSp>
      <p:sp>
        <p:nvSpPr>
          <p:cNvPr id="20" name="矩形 19"/>
          <p:cNvSpPr>
            <a:spLocks noChangeArrowheads="1"/>
          </p:cNvSpPr>
          <p:nvPr/>
        </p:nvSpPr>
        <p:spPr bwMode="auto">
          <a:xfrm>
            <a:off x="2227410" y="4898821"/>
            <a:ext cx="9983787" cy="594509"/>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lang="zh-CN" altLang="en-US" sz="2400" dirty="0">
                <a:solidFill>
                  <a:srgbClr val="FFFFFF"/>
                </a:solidFill>
                <a:latin typeface="微软雅黑" panose="020B0503020204020204" pitchFamily="34" charset="-122"/>
                <a:ea typeface="微软雅黑" panose="020B0503020204020204" pitchFamily="34" charset="-122"/>
                <a:cs typeface="微软雅黑"/>
              </a:rPr>
              <a:t>第三节    信用风险的度量方法</a:t>
            </a:r>
          </a:p>
        </p:txBody>
      </p:sp>
      <p:sp>
        <p:nvSpPr>
          <p:cNvPr id="21" name="矩形 20"/>
          <p:cNvSpPr>
            <a:spLocks noChangeArrowheads="1"/>
          </p:cNvSpPr>
          <p:nvPr/>
        </p:nvSpPr>
        <p:spPr bwMode="auto">
          <a:xfrm>
            <a:off x="-3172" y="4417547"/>
            <a:ext cx="1441450" cy="832314"/>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22" name="任意多边形 21"/>
          <p:cNvSpPr/>
          <p:nvPr/>
        </p:nvSpPr>
        <p:spPr>
          <a:xfrm>
            <a:off x="1409992" y="4437112"/>
            <a:ext cx="817418"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bg2">
              <a:lumMod val="25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sp>
        <p:nvSpPr>
          <p:cNvPr id="23" name="文本框 15"/>
          <p:cNvSpPr txBox="1">
            <a:spLocks noChangeArrowheads="1"/>
          </p:cNvSpPr>
          <p:nvPr/>
        </p:nvSpPr>
        <p:spPr bwMode="auto">
          <a:xfrm>
            <a:off x="191223" y="4511163"/>
            <a:ext cx="820165" cy="738698"/>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03</a:t>
            </a:r>
            <a:endParaRPr kumimoji="1" lang="zh-CN" altLang="en-US" sz="4000" b="1" dirty="0">
              <a:solidFill>
                <a:srgbClr val="FFFFFF"/>
              </a:solidFill>
              <a:latin typeface="Century Gothic"/>
              <a:ea typeface="微软雅黑" panose="020B0503020204020204" pitchFamily="34" charset="-122"/>
              <a:cs typeface="微软雅黑"/>
            </a:endParaRPr>
          </a:p>
        </p:txBody>
      </p:sp>
    </p:spTree>
    <p:extLst>
      <p:ext uri="{BB962C8B-B14F-4D97-AF65-F5344CB8AC3E}">
        <p14:creationId xmlns:p14="http://schemas.microsoft.com/office/powerpoint/2010/main" val="2103721943"/>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三、导致不确定性的原因</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信用风险的成因</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第四章    信用风险</a:t>
            </a:r>
          </a:p>
        </p:txBody>
      </p:sp>
      <p:grpSp>
        <p:nvGrpSpPr>
          <p:cNvPr id="10" name="组合 9"/>
          <p:cNvGrpSpPr/>
          <p:nvPr/>
        </p:nvGrpSpPr>
        <p:grpSpPr>
          <a:xfrm>
            <a:off x="1994719" y="2240722"/>
            <a:ext cx="7937500" cy="3110731"/>
            <a:chOff x="2119313" y="1809750"/>
            <a:chExt cx="7937500" cy="4225925"/>
          </a:xfrm>
        </p:grpSpPr>
        <p:sp>
          <p:nvSpPr>
            <p:cNvPr id="11" name="MH_Other_1"/>
            <p:cNvSpPr/>
            <p:nvPr>
              <p:custDataLst>
                <p:tags r:id="rId1"/>
              </p:custDataLst>
            </p:nvPr>
          </p:nvSpPr>
          <p:spPr>
            <a:xfrm>
              <a:off x="2566988" y="2044701"/>
              <a:ext cx="1231900" cy="1274763"/>
            </a:xfrm>
            <a:custGeom>
              <a:avLst/>
              <a:gdLst>
                <a:gd name="connsiteX0" fmla="*/ 0 w 1120775"/>
                <a:gd name="connsiteY0" fmla="*/ 812800 h 1136650"/>
                <a:gd name="connsiteX1" fmla="*/ 504825 w 1120775"/>
                <a:gd name="connsiteY1" fmla="*/ 0 h 1136650"/>
                <a:gd name="connsiteX2" fmla="*/ 606425 w 1120775"/>
                <a:gd name="connsiteY2" fmla="*/ 28575 h 1136650"/>
                <a:gd name="connsiteX3" fmla="*/ 1120775 w 1120775"/>
                <a:gd name="connsiteY3" fmla="*/ 1136650 h 1136650"/>
                <a:gd name="connsiteX0" fmla="*/ 0 w 1098550"/>
                <a:gd name="connsiteY0" fmla="*/ 815975 h 1136650"/>
                <a:gd name="connsiteX1" fmla="*/ 482600 w 1098550"/>
                <a:gd name="connsiteY1" fmla="*/ 0 h 1136650"/>
                <a:gd name="connsiteX2" fmla="*/ 584200 w 1098550"/>
                <a:gd name="connsiteY2" fmla="*/ 28575 h 1136650"/>
                <a:gd name="connsiteX3" fmla="*/ 1098550 w 1098550"/>
                <a:gd name="connsiteY3" fmla="*/ 1136650 h 1136650"/>
              </a:gdLst>
              <a:ahLst/>
              <a:cxnLst>
                <a:cxn ang="0">
                  <a:pos x="connsiteX0" y="connsiteY0"/>
                </a:cxn>
                <a:cxn ang="0">
                  <a:pos x="connsiteX1" y="connsiteY1"/>
                </a:cxn>
                <a:cxn ang="0">
                  <a:pos x="connsiteX2" y="connsiteY2"/>
                </a:cxn>
                <a:cxn ang="0">
                  <a:pos x="connsiteX3" y="connsiteY3"/>
                </a:cxn>
              </a:cxnLst>
              <a:rect l="l" t="t" r="r" b="b"/>
              <a:pathLst>
                <a:path w="1098550" h="1136650">
                  <a:moveTo>
                    <a:pt x="0" y="815975"/>
                  </a:moveTo>
                  <a:lnTo>
                    <a:pt x="482600" y="0"/>
                  </a:lnTo>
                  <a:lnTo>
                    <a:pt x="584200" y="28575"/>
                  </a:lnTo>
                  <a:lnTo>
                    <a:pt x="1098550" y="1136650"/>
                  </a:lnTo>
                </a:path>
              </a:pathLst>
            </a:custGeom>
            <a:noFill/>
            <a:ln w="19050">
              <a:solidFill>
                <a:srgbClr val="7CCDA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solidFill>
                  <a:srgbClr val="FFFFFF"/>
                </a:solidFill>
                <a:ea typeface="微软雅黑" panose="020B0503020204020204" pitchFamily="34" charset="-122"/>
              </a:endParaRPr>
            </a:p>
          </p:txBody>
        </p:sp>
        <p:sp>
          <p:nvSpPr>
            <p:cNvPr id="12" name="MH_SubTitle_1"/>
            <p:cNvSpPr/>
            <p:nvPr>
              <p:custDataLst>
                <p:tags r:id="rId2"/>
              </p:custDataLst>
            </p:nvPr>
          </p:nvSpPr>
          <p:spPr>
            <a:xfrm rot="588792">
              <a:off x="2119313" y="3005138"/>
              <a:ext cx="1936750" cy="965200"/>
            </a:xfrm>
            <a:prstGeom prst="roundRect">
              <a:avLst>
                <a:gd name="adj" fmla="val 11293"/>
              </a:avLst>
            </a:prstGeom>
            <a:solidFill>
              <a:srgbClr val="7CCDA9"/>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defRPr/>
              </a:pPr>
              <a:r>
                <a:rPr lang="zh-CN" altLang="en-US" sz="2000" dirty="0">
                  <a:solidFill>
                    <a:srgbClr val="FFFFFF"/>
                  </a:solidFill>
                  <a:ea typeface="微软雅黑" panose="020B0503020204020204" pitchFamily="34" charset="-122"/>
                </a:rPr>
                <a:t>宏观经济波动</a:t>
              </a:r>
            </a:p>
          </p:txBody>
        </p:sp>
        <p:sp>
          <p:nvSpPr>
            <p:cNvPr id="13" name="MH_Other_2"/>
            <p:cNvSpPr/>
            <p:nvPr>
              <p:custDataLst>
                <p:tags r:id="rId3"/>
              </p:custDataLst>
            </p:nvPr>
          </p:nvSpPr>
          <p:spPr>
            <a:xfrm>
              <a:off x="2890839" y="1809750"/>
              <a:ext cx="484187" cy="484188"/>
            </a:xfrm>
            <a:prstGeom prst="ellipse">
              <a:avLst/>
            </a:prstGeom>
            <a:solidFill>
              <a:srgbClr val="7CCDA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lnSpcReduction="10000"/>
            </a:bodyPr>
            <a:lstStyle/>
            <a:p>
              <a:pPr algn="ctr" fontAlgn="auto">
                <a:spcBef>
                  <a:spcPts val="0"/>
                </a:spcBef>
                <a:spcAft>
                  <a:spcPts val="0"/>
                </a:spcAft>
                <a:defRPr/>
              </a:pPr>
              <a:r>
                <a:rPr lang="en-US" altLang="zh-CN">
                  <a:solidFill>
                    <a:srgbClr val="FFFFFF"/>
                  </a:solidFill>
                  <a:ea typeface="微软雅黑" panose="020B0503020204020204" pitchFamily="34" charset="-122"/>
                </a:rPr>
                <a:t>01</a:t>
              </a:r>
              <a:endParaRPr lang="zh-CN" altLang="en-US">
                <a:solidFill>
                  <a:srgbClr val="FFFFFF"/>
                </a:solidFill>
                <a:ea typeface="微软雅黑" panose="020B0503020204020204" pitchFamily="34" charset="-122"/>
              </a:endParaRPr>
            </a:p>
          </p:txBody>
        </p:sp>
        <p:sp>
          <p:nvSpPr>
            <p:cNvPr id="14" name="MH_Other_3"/>
            <p:cNvSpPr/>
            <p:nvPr>
              <p:custDataLst>
                <p:tags r:id="rId4"/>
              </p:custDataLst>
            </p:nvPr>
          </p:nvSpPr>
          <p:spPr>
            <a:xfrm>
              <a:off x="5567363" y="2044701"/>
              <a:ext cx="1231900" cy="1274763"/>
            </a:xfrm>
            <a:custGeom>
              <a:avLst/>
              <a:gdLst>
                <a:gd name="connsiteX0" fmla="*/ 0 w 1120775"/>
                <a:gd name="connsiteY0" fmla="*/ 812800 h 1136650"/>
                <a:gd name="connsiteX1" fmla="*/ 504825 w 1120775"/>
                <a:gd name="connsiteY1" fmla="*/ 0 h 1136650"/>
                <a:gd name="connsiteX2" fmla="*/ 606425 w 1120775"/>
                <a:gd name="connsiteY2" fmla="*/ 28575 h 1136650"/>
                <a:gd name="connsiteX3" fmla="*/ 1120775 w 1120775"/>
                <a:gd name="connsiteY3" fmla="*/ 1136650 h 1136650"/>
                <a:gd name="connsiteX0" fmla="*/ 0 w 1098550"/>
                <a:gd name="connsiteY0" fmla="*/ 815975 h 1136650"/>
                <a:gd name="connsiteX1" fmla="*/ 482600 w 1098550"/>
                <a:gd name="connsiteY1" fmla="*/ 0 h 1136650"/>
                <a:gd name="connsiteX2" fmla="*/ 584200 w 1098550"/>
                <a:gd name="connsiteY2" fmla="*/ 28575 h 1136650"/>
                <a:gd name="connsiteX3" fmla="*/ 1098550 w 1098550"/>
                <a:gd name="connsiteY3" fmla="*/ 1136650 h 1136650"/>
              </a:gdLst>
              <a:ahLst/>
              <a:cxnLst>
                <a:cxn ang="0">
                  <a:pos x="connsiteX0" y="connsiteY0"/>
                </a:cxn>
                <a:cxn ang="0">
                  <a:pos x="connsiteX1" y="connsiteY1"/>
                </a:cxn>
                <a:cxn ang="0">
                  <a:pos x="connsiteX2" y="connsiteY2"/>
                </a:cxn>
                <a:cxn ang="0">
                  <a:pos x="connsiteX3" y="connsiteY3"/>
                </a:cxn>
              </a:cxnLst>
              <a:rect l="l" t="t" r="r" b="b"/>
              <a:pathLst>
                <a:path w="1098550" h="1136650">
                  <a:moveTo>
                    <a:pt x="0" y="815975"/>
                  </a:moveTo>
                  <a:lnTo>
                    <a:pt x="482600" y="0"/>
                  </a:lnTo>
                  <a:lnTo>
                    <a:pt x="584200" y="28575"/>
                  </a:lnTo>
                  <a:lnTo>
                    <a:pt x="1098550" y="1136650"/>
                  </a:lnTo>
                </a:path>
              </a:pathLst>
            </a:custGeom>
            <a:noFill/>
            <a:ln w="19050">
              <a:solidFill>
                <a:srgbClr val="F3784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solidFill>
                  <a:srgbClr val="FFFFFF"/>
                </a:solidFill>
                <a:ea typeface="微软雅黑" panose="020B0503020204020204" pitchFamily="34" charset="-122"/>
              </a:endParaRPr>
            </a:p>
          </p:txBody>
        </p:sp>
        <p:sp>
          <p:nvSpPr>
            <p:cNvPr id="15" name="MH_SubTitle_2"/>
            <p:cNvSpPr/>
            <p:nvPr>
              <p:custDataLst>
                <p:tags r:id="rId5"/>
              </p:custDataLst>
            </p:nvPr>
          </p:nvSpPr>
          <p:spPr>
            <a:xfrm rot="588792">
              <a:off x="5119688" y="3005138"/>
              <a:ext cx="1936750" cy="965200"/>
            </a:xfrm>
            <a:prstGeom prst="roundRect">
              <a:avLst>
                <a:gd name="adj" fmla="val 11293"/>
              </a:avLst>
            </a:prstGeom>
            <a:solidFill>
              <a:srgbClr val="F3784E"/>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defRPr/>
              </a:pPr>
              <a:r>
                <a:rPr lang="zh-CN" altLang="en-US" sz="2000" dirty="0">
                  <a:solidFill>
                    <a:srgbClr val="FFFFFF"/>
                  </a:solidFill>
                  <a:ea typeface="微软雅黑" panose="020B0503020204020204" pitchFamily="34" charset="-122"/>
                </a:rPr>
                <a:t>行业发展</a:t>
              </a:r>
              <a:endParaRPr lang="en-US" altLang="zh-CN" sz="2000" dirty="0">
                <a:solidFill>
                  <a:srgbClr val="FFFFFF"/>
                </a:solidFill>
                <a:ea typeface="微软雅黑" panose="020B0503020204020204" pitchFamily="34" charset="-122"/>
              </a:endParaRPr>
            </a:p>
            <a:p>
              <a:pPr algn="ctr" fontAlgn="auto">
                <a:spcBef>
                  <a:spcPts val="0"/>
                </a:spcBef>
                <a:spcAft>
                  <a:spcPts val="0"/>
                </a:spcAft>
                <a:defRPr/>
              </a:pPr>
              <a:r>
                <a:rPr lang="zh-CN" altLang="en-US" sz="2000" dirty="0">
                  <a:solidFill>
                    <a:srgbClr val="FFFFFF"/>
                  </a:solidFill>
                  <a:ea typeface="微软雅黑" panose="020B0503020204020204" pitchFamily="34" charset="-122"/>
                </a:rPr>
                <a:t>趋势逆转</a:t>
              </a:r>
            </a:p>
          </p:txBody>
        </p:sp>
        <p:sp>
          <p:nvSpPr>
            <p:cNvPr id="16" name="MH_Other_4"/>
            <p:cNvSpPr/>
            <p:nvPr>
              <p:custDataLst>
                <p:tags r:id="rId6"/>
              </p:custDataLst>
            </p:nvPr>
          </p:nvSpPr>
          <p:spPr>
            <a:xfrm>
              <a:off x="5891214" y="1809750"/>
              <a:ext cx="484187" cy="484188"/>
            </a:xfrm>
            <a:prstGeom prst="ellipse">
              <a:avLst/>
            </a:prstGeom>
            <a:solidFill>
              <a:srgbClr val="F3784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lnSpcReduction="10000"/>
            </a:bodyPr>
            <a:lstStyle/>
            <a:p>
              <a:pPr algn="ctr" fontAlgn="auto">
                <a:spcBef>
                  <a:spcPts val="0"/>
                </a:spcBef>
                <a:spcAft>
                  <a:spcPts val="0"/>
                </a:spcAft>
                <a:defRPr/>
              </a:pPr>
              <a:r>
                <a:rPr lang="en-US" altLang="zh-CN">
                  <a:solidFill>
                    <a:srgbClr val="FFFFFF"/>
                  </a:solidFill>
                  <a:ea typeface="微软雅黑" panose="020B0503020204020204" pitchFamily="34" charset="-122"/>
                </a:rPr>
                <a:t>02</a:t>
              </a:r>
              <a:endParaRPr lang="zh-CN" altLang="en-US">
                <a:solidFill>
                  <a:srgbClr val="FFFFFF"/>
                </a:solidFill>
                <a:ea typeface="微软雅黑" panose="020B0503020204020204" pitchFamily="34" charset="-122"/>
              </a:endParaRPr>
            </a:p>
          </p:txBody>
        </p:sp>
        <p:sp>
          <p:nvSpPr>
            <p:cNvPr id="17" name="MH_Other_5"/>
            <p:cNvSpPr/>
            <p:nvPr>
              <p:custDataLst>
                <p:tags r:id="rId7"/>
              </p:custDataLst>
            </p:nvPr>
          </p:nvSpPr>
          <p:spPr>
            <a:xfrm>
              <a:off x="8567738" y="2044701"/>
              <a:ext cx="1231900" cy="1274763"/>
            </a:xfrm>
            <a:custGeom>
              <a:avLst/>
              <a:gdLst>
                <a:gd name="connsiteX0" fmla="*/ 0 w 1120775"/>
                <a:gd name="connsiteY0" fmla="*/ 812800 h 1136650"/>
                <a:gd name="connsiteX1" fmla="*/ 504825 w 1120775"/>
                <a:gd name="connsiteY1" fmla="*/ 0 h 1136650"/>
                <a:gd name="connsiteX2" fmla="*/ 606425 w 1120775"/>
                <a:gd name="connsiteY2" fmla="*/ 28575 h 1136650"/>
                <a:gd name="connsiteX3" fmla="*/ 1120775 w 1120775"/>
                <a:gd name="connsiteY3" fmla="*/ 1136650 h 1136650"/>
                <a:gd name="connsiteX0" fmla="*/ 0 w 1098550"/>
                <a:gd name="connsiteY0" fmla="*/ 815975 h 1136650"/>
                <a:gd name="connsiteX1" fmla="*/ 482600 w 1098550"/>
                <a:gd name="connsiteY1" fmla="*/ 0 h 1136650"/>
                <a:gd name="connsiteX2" fmla="*/ 584200 w 1098550"/>
                <a:gd name="connsiteY2" fmla="*/ 28575 h 1136650"/>
                <a:gd name="connsiteX3" fmla="*/ 1098550 w 1098550"/>
                <a:gd name="connsiteY3" fmla="*/ 1136650 h 1136650"/>
              </a:gdLst>
              <a:ahLst/>
              <a:cxnLst>
                <a:cxn ang="0">
                  <a:pos x="connsiteX0" y="connsiteY0"/>
                </a:cxn>
                <a:cxn ang="0">
                  <a:pos x="connsiteX1" y="connsiteY1"/>
                </a:cxn>
                <a:cxn ang="0">
                  <a:pos x="connsiteX2" y="connsiteY2"/>
                </a:cxn>
                <a:cxn ang="0">
                  <a:pos x="connsiteX3" y="connsiteY3"/>
                </a:cxn>
              </a:cxnLst>
              <a:rect l="l" t="t" r="r" b="b"/>
              <a:pathLst>
                <a:path w="1098550" h="1136650">
                  <a:moveTo>
                    <a:pt x="0" y="815975"/>
                  </a:moveTo>
                  <a:lnTo>
                    <a:pt x="482600" y="0"/>
                  </a:lnTo>
                  <a:lnTo>
                    <a:pt x="584200" y="28575"/>
                  </a:lnTo>
                  <a:lnTo>
                    <a:pt x="1098550" y="1136650"/>
                  </a:lnTo>
                </a:path>
              </a:pathLst>
            </a:custGeom>
            <a:noFill/>
            <a:ln w="19050">
              <a:solidFill>
                <a:srgbClr val="65C3E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solidFill>
                  <a:srgbClr val="65C3E7"/>
                </a:solidFill>
                <a:ea typeface="微软雅黑" panose="020B0503020204020204" pitchFamily="34" charset="-122"/>
              </a:endParaRPr>
            </a:p>
          </p:txBody>
        </p:sp>
        <p:sp>
          <p:nvSpPr>
            <p:cNvPr id="18" name="MH_SubTitle_3"/>
            <p:cNvSpPr/>
            <p:nvPr>
              <p:custDataLst>
                <p:tags r:id="rId8"/>
              </p:custDataLst>
            </p:nvPr>
          </p:nvSpPr>
          <p:spPr>
            <a:xfrm rot="588792">
              <a:off x="8120063" y="3005138"/>
              <a:ext cx="1936750" cy="965200"/>
            </a:xfrm>
            <a:prstGeom prst="roundRect">
              <a:avLst>
                <a:gd name="adj" fmla="val 11293"/>
              </a:avLst>
            </a:prstGeom>
            <a:solidFill>
              <a:srgbClr val="65C3E7"/>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defRPr/>
              </a:pPr>
              <a:r>
                <a:rPr lang="zh-CN" altLang="en-US" sz="2000" dirty="0">
                  <a:solidFill>
                    <a:srgbClr val="FFFFFF"/>
                  </a:solidFill>
                  <a:ea typeface="微软雅黑" panose="020B0503020204020204" pitchFamily="34" charset="-122"/>
                </a:rPr>
                <a:t>财务困境</a:t>
              </a:r>
            </a:p>
          </p:txBody>
        </p:sp>
        <p:sp>
          <p:nvSpPr>
            <p:cNvPr id="19" name="MH_Other_6"/>
            <p:cNvSpPr/>
            <p:nvPr>
              <p:custDataLst>
                <p:tags r:id="rId9"/>
              </p:custDataLst>
            </p:nvPr>
          </p:nvSpPr>
          <p:spPr>
            <a:xfrm>
              <a:off x="8891589" y="1809750"/>
              <a:ext cx="484187" cy="484188"/>
            </a:xfrm>
            <a:prstGeom prst="ellipse">
              <a:avLst/>
            </a:prstGeom>
            <a:solidFill>
              <a:srgbClr val="65C3E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lnSpcReduction="10000"/>
            </a:bodyPr>
            <a:lstStyle/>
            <a:p>
              <a:pPr algn="ctr" fontAlgn="auto">
                <a:spcBef>
                  <a:spcPts val="0"/>
                </a:spcBef>
                <a:spcAft>
                  <a:spcPts val="0"/>
                </a:spcAft>
                <a:defRPr/>
              </a:pPr>
              <a:r>
                <a:rPr lang="en-US" altLang="zh-CN">
                  <a:solidFill>
                    <a:srgbClr val="FFFFFF"/>
                  </a:solidFill>
                  <a:ea typeface="微软雅黑" panose="020B0503020204020204" pitchFamily="34" charset="-122"/>
                </a:rPr>
                <a:t>03</a:t>
              </a:r>
              <a:endParaRPr lang="zh-CN" altLang="en-US">
                <a:solidFill>
                  <a:srgbClr val="FFFFFF"/>
                </a:solidFill>
                <a:ea typeface="微软雅黑" panose="020B0503020204020204" pitchFamily="34" charset="-122"/>
              </a:endParaRPr>
            </a:p>
          </p:txBody>
        </p:sp>
        <p:sp>
          <p:nvSpPr>
            <p:cNvPr id="20" name="MH_Other_7"/>
            <p:cNvSpPr/>
            <p:nvPr>
              <p:custDataLst>
                <p:tags r:id="rId10"/>
              </p:custDataLst>
            </p:nvPr>
          </p:nvSpPr>
          <p:spPr>
            <a:xfrm>
              <a:off x="4067175" y="4111626"/>
              <a:ext cx="1231900" cy="1274763"/>
            </a:xfrm>
            <a:custGeom>
              <a:avLst/>
              <a:gdLst>
                <a:gd name="connsiteX0" fmla="*/ 0 w 1120775"/>
                <a:gd name="connsiteY0" fmla="*/ 812800 h 1136650"/>
                <a:gd name="connsiteX1" fmla="*/ 504825 w 1120775"/>
                <a:gd name="connsiteY1" fmla="*/ 0 h 1136650"/>
                <a:gd name="connsiteX2" fmla="*/ 606425 w 1120775"/>
                <a:gd name="connsiteY2" fmla="*/ 28575 h 1136650"/>
                <a:gd name="connsiteX3" fmla="*/ 1120775 w 1120775"/>
                <a:gd name="connsiteY3" fmla="*/ 1136650 h 1136650"/>
                <a:gd name="connsiteX0" fmla="*/ 0 w 1098550"/>
                <a:gd name="connsiteY0" fmla="*/ 815975 h 1136650"/>
                <a:gd name="connsiteX1" fmla="*/ 482600 w 1098550"/>
                <a:gd name="connsiteY1" fmla="*/ 0 h 1136650"/>
                <a:gd name="connsiteX2" fmla="*/ 584200 w 1098550"/>
                <a:gd name="connsiteY2" fmla="*/ 28575 h 1136650"/>
                <a:gd name="connsiteX3" fmla="*/ 1098550 w 1098550"/>
                <a:gd name="connsiteY3" fmla="*/ 1136650 h 1136650"/>
              </a:gdLst>
              <a:ahLst/>
              <a:cxnLst>
                <a:cxn ang="0">
                  <a:pos x="connsiteX0" y="connsiteY0"/>
                </a:cxn>
                <a:cxn ang="0">
                  <a:pos x="connsiteX1" y="connsiteY1"/>
                </a:cxn>
                <a:cxn ang="0">
                  <a:pos x="connsiteX2" y="connsiteY2"/>
                </a:cxn>
                <a:cxn ang="0">
                  <a:pos x="connsiteX3" y="connsiteY3"/>
                </a:cxn>
              </a:cxnLst>
              <a:rect l="l" t="t" r="r" b="b"/>
              <a:pathLst>
                <a:path w="1098550" h="1136650">
                  <a:moveTo>
                    <a:pt x="0" y="815975"/>
                  </a:moveTo>
                  <a:lnTo>
                    <a:pt x="482600" y="0"/>
                  </a:lnTo>
                  <a:lnTo>
                    <a:pt x="584200" y="28575"/>
                  </a:lnTo>
                  <a:lnTo>
                    <a:pt x="1098550" y="1136650"/>
                  </a:lnTo>
                </a:path>
              </a:pathLst>
            </a:custGeom>
            <a:noFill/>
            <a:ln w="19050">
              <a:solidFill>
                <a:srgbClr val="F5C42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solidFill>
                  <a:srgbClr val="FFFFFF"/>
                </a:solidFill>
                <a:ea typeface="微软雅黑" panose="020B0503020204020204" pitchFamily="34" charset="-122"/>
              </a:endParaRPr>
            </a:p>
          </p:txBody>
        </p:sp>
        <p:sp>
          <p:nvSpPr>
            <p:cNvPr id="21" name="MH_SubTitle_4"/>
            <p:cNvSpPr/>
            <p:nvPr>
              <p:custDataLst>
                <p:tags r:id="rId11"/>
              </p:custDataLst>
            </p:nvPr>
          </p:nvSpPr>
          <p:spPr>
            <a:xfrm rot="588792">
              <a:off x="3619500" y="5072063"/>
              <a:ext cx="1936750" cy="963612"/>
            </a:xfrm>
            <a:prstGeom prst="roundRect">
              <a:avLst>
                <a:gd name="adj" fmla="val 11293"/>
              </a:avLst>
            </a:prstGeom>
            <a:solidFill>
              <a:srgbClr val="F5C42E"/>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defRPr/>
              </a:pPr>
              <a:r>
                <a:rPr lang="zh-CN" altLang="en-US" sz="2000" dirty="0">
                  <a:solidFill>
                    <a:srgbClr val="FFFFFF"/>
                  </a:solidFill>
                  <a:ea typeface="微软雅黑" panose="020B0503020204020204" pitchFamily="34" charset="-122"/>
                </a:rPr>
                <a:t>经营不善</a:t>
              </a:r>
            </a:p>
          </p:txBody>
        </p:sp>
        <p:sp>
          <p:nvSpPr>
            <p:cNvPr id="22" name="MH_Other_8"/>
            <p:cNvSpPr/>
            <p:nvPr>
              <p:custDataLst>
                <p:tags r:id="rId12"/>
              </p:custDataLst>
            </p:nvPr>
          </p:nvSpPr>
          <p:spPr>
            <a:xfrm>
              <a:off x="4391025" y="3876675"/>
              <a:ext cx="484188" cy="484188"/>
            </a:xfrm>
            <a:prstGeom prst="ellipse">
              <a:avLst/>
            </a:prstGeom>
            <a:solidFill>
              <a:srgbClr val="F5C4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lnSpcReduction="10000"/>
            </a:bodyPr>
            <a:lstStyle/>
            <a:p>
              <a:pPr algn="ctr" fontAlgn="auto">
                <a:spcBef>
                  <a:spcPts val="0"/>
                </a:spcBef>
                <a:spcAft>
                  <a:spcPts val="0"/>
                </a:spcAft>
                <a:defRPr/>
              </a:pPr>
              <a:r>
                <a:rPr lang="en-US" altLang="zh-CN">
                  <a:solidFill>
                    <a:srgbClr val="FFFFFF"/>
                  </a:solidFill>
                  <a:ea typeface="微软雅黑" panose="020B0503020204020204" pitchFamily="34" charset="-122"/>
                </a:rPr>
                <a:t>04</a:t>
              </a:r>
              <a:endParaRPr lang="zh-CN" altLang="en-US">
                <a:solidFill>
                  <a:srgbClr val="FFFFFF"/>
                </a:solidFill>
                <a:ea typeface="微软雅黑" panose="020B0503020204020204" pitchFamily="34" charset="-122"/>
              </a:endParaRPr>
            </a:p>
          </p:txBody>
        </p:sp>
        <p:sp>
          <p:nvSpPr>
            <p:cNvPr id="23" name="MH_Other_9"/>
            <p:cNvSpPr/>
            <p:nvPr>
              <p:custDataLst>
                <p:tags r:id="rId13"/>
              </p:custDataLst>
            </p:nvPr>
          </p:nvSpPr>
          <p:spPr>
            <a:xfrm>
              <a:off x="7067550" y="4111626"/>
              <a:ext cx="1231900" cy="1274763"/>
            </a:xfrm>
            <a:custGeom>
              <a:avLst/>
              <a:gdLst>
                <a:gd name="connsiteX0" fmla="*/ 0 w 1120775"/>
                <a:gd name="connsiteY0" fmla="*/ 812800 h 1136650"/>
                <a:gd name="connsiteX1" fmla="*/ 504825 w 1120775"/>
                <a:gd name="connsiteY1" fmla="*/ 0 h 1136650"/>
                <a:gd name="connsiteX2" fmla="*/ 606425 w 1120775"/>
                <a:gd name="connsiteY2" fmla="*/ 28575 h 1136650"/>
                <a:gd name="connsiteX3" fmla="*/ 1120775 w 1120775"/>
                <a:gd name="connsiteY3" fmla="*/ 1136650 h 1136650"/>
                <a:gd name="connsiteX0" fmla="*/ 0 w 1098550"/>
                <a:gd name="connsiteY0" fmla="*/ 815975 h 1136650"/>
                <a:gd name="connsiteX1" fmla="*/ 482600 w 1098550"/>
                <a:gd name="connsiteY1" fmla="*/ 0 h 1136650"/>
                <a:gd name="connsiteX2" fmla="*/ 584200 w 1098550"/>
                <a:gd name="connsiteY2" fmla="*/ 28575 h 1136650"/>
                <a:gd name="connsiteX3" fmla="*/ 1098550 w 1098550"/>
                <a:gd name="connsiteY3" fmla="*/ 1136650 h 1136650"/>
              </a:gdLst>
              <a:ahLst/>
              <a:cxnLst>
                <a:cxn ang="0">
                  <a:pos x="connsiteX0" y="connsiteY0"/>
                </a:cxn>
                <a:cxn ang="0">
                  <a:pos x="connsiteX1" y="connsiteY1"/>
                </a:cxn>
                <a:cxn ang="0">
                  <a:pos x="connsiteX2" y="connsiteY2"/>
                </a:cxn>
                <a:cxn ang="0">
                  <a:pos x="connsiteX3" y="connsiteY3"/>
                </a:cxn>
              </a:cxnLst>
              <a:rect l="l" t="t" r="r" b="b"/>
              <a:pathLst>
                <a:path w="1098550" h="1136650">
                  <a:moveTo>
                    <a:pt x="0" y="815975"/>
                  </a:moveTo>
                  <a:lnTo>
                    <a:pt x="482600" y="0"/>
                  </a:lnTo>
                  <a:lnTo>
                    <a:pt x="584200" y="28575"/>
                  </a:lnTo>
                  <a:lnTo>
                    <a:pt x="1098550" y="1136650"/>
                  </a:lnTo>
                </a:path>
              </a:pathLst>
            </a:custGeom>
            <a:noFill/>
            <a:ln w="19050">
              <a:solidFill>
                <a:srgbClr val="7A7F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solidFill>
                  <a:srgbClr val="FFFFFF"/>
                </a:solidFill>
                <a:ea typeface="微软雅黑" panose="020B0503020204020204" pitchFamily="34" charset="-122"/>
              </a:endParaRPr>
            </a:p>
          </p:txBody>
        </p:sp>
        <p:sp>
          <p:nvSpPr>
            <p:cNvPr id="24" name="MH_SubTitle_5"/>
            <p:cNvSpPr/>
            <p:nvPr>
              <p:custDataLst>
                <p:tags r:id="rId14"/>
              </p:custDataLst>
            </p:nvPr>
          </p:nvSpPr>
          <p:spPr>
            <a:xfrm rot="588792">
              <a:off x="6619875" y="5072063"/>
              <a:ext cx="1936750" cy="963612"/>
            </a:xfrm>
            <a:prstGeom prst="roundRect">
              <a:avLst>
                <a:gd name="adj" fmla="val 11293"/>
              </a:avLst>
            </a:prstGeom>
            <a:solidFill>
              <a:srgbClr val="7A7FC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defRPr/>
              </a:pPr>
              <a:r>
                <a:rPr lang="zh-CN" altLang="en-US" sz="2000" dirty="0">
                  <a:solidFill>
                    <a:srgbClr val="FFFFFF"/>
                  </a:solidFill>
                  <a:ea typeface="微软雅黑" panose="020B0503020204020204" pitchFamily="34" charset="-122"/>
                </a:rPr>
                <a:t>宣告破产</a:t>
              </a:r>
            </a:p>
          </p:txBody>
        </p:sp>
        <p:sp>
          <p:nvSpPr>
            <p:cNvPr id="25" name="MH_Other_10"/>
            <p:cNvSpPr/>
            <p:nvPr>
              <p:custDataLst>
                <p:tags r:id="rId15"/>
              </p:custDataLst>
            </p:nvPr>
          </p:nvSpPr>
          <p:spPr>
            <a:xfrm>
              <a:off x="7391400" y="3876675"/>
              <a:ext cx="484188" cy="484188"/>
            </a:xfrm>
            <a:prstGeom prst="ellipse">
              <a:avLst/>
            </a:prstGeom>
            <a:solidFill>
              <a:srgbClr val="7A7F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lnSpcReduction="10000"/>
            </a:bodyPr>
            <a:lstStyle/>
            <a:p>
              <a:pPr algn="ctr" fontAlgn="auto">
                <a:spcBef>
                  <a:spcPts val="0"/>
                </a:spcBef>
                <a:spcAft>
                  <a:spcPts val="0"/>
                </a:spcAft>
                <a:defRPr/>
              </a:pPr>
              <a:r>
                <a:rPr lang="en-US" altLang="zh-CN">
                  <a:solidFill>
                    <a:srgbClr val="FFFFFF"/>
                  </a:solidFill>
                  <a:ea typeface="微软雅黑" panose="020B0503020204020204" pitchFamily="34" charset="-122"/>
                </a:rPr>
                <a:t>05</a:t>
              </a:r>
              <a:endParaRPr lang="zh-CN" altLang="en-US">
                <a:solidFill>
                  <a:srgbClr val="FFFFFF"/>
                </a:solidFill>
                <a:ea typeface="微软雅黑" panose="020B0503020204020204" pitchFamily="34" charset="-122"/>
              </a:endParaRPr>
            </a:p>
          </p:txBody>
        </p:sp>
      </p:grpSp>
    </p:spTree>
    <p:extLst>
      <p:ext uri="{BB962C8B-B14F-4D97-AF65-F5344CB8AC3E}">
        <p14:creationId xmlns:p14="http://schemas.microsoft.com/office/powerpoint/2010/main" val="3568930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一、德尔菲法和借款人</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5C </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法</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信用风险的度量方法</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第四章    信用风险</a:t>
            </a:r>
          </a:p>
        </p:txBody>
      </p:sp>
      <p:sp>
        <p:nvSpPr>
          <p:cNvPr id="26" name="圆角矩形 25"/>
          <p:cNvSpPr/>
          <p:nvPr/>
        </p:nvSpPr>
        <p:spPr>
          <a:xfrm>
            <a:off x="1130623" y="2004854"/>
            <a:ext cx="10081120" cy="1246763"/>
          </a:xfrm>
          <a:prstGeom prst="roundRect">
            <a:avLst>
              <a:gd name="adj" fmla="val 7499"/>
            </a:avLst>
          </a:prstGeom>
          <a:noFill/>
          <a:ln w="28575">
            <a:solidFill>
              <a:srgbClr val="00B0F0"/>
            </a:solidFill>
            <a:prstDash val="dash"/>
          </a:ln>
          <a:effectLst>
            <a:glow rad="1397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a:spAutoFit/>
          </a:bodyPr>
          <a:lstStyle/>
          <a:p>
            <a:pPr marL="342900" indent="-342900">
              <a:buFont typeface="Wingdings" panose="05000000000000000000" pitchFamily="2" charset="2"/>
              <a:buChar char="l"/>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德尔菲法由赫尔姆和达尔克</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在</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20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世纪</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40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年代首创</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后经戈尔登和兰德公司进一步发展而成。</a:t>
            </a:r>
          </a:p>
          <a:p>
            <a:pPr marL="342900" indent="-342900">
              <a:buFont typeface="Wingdings" panose="05000000000000000000" pitchFamily="2" charset="2"/>
              <a:buChar char="l"/>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德尔菲法又称专家调查法</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是一种古老而传统的信用风险分析方法。</a:t>
            </a:r>
          </a:p>
          <a:p>
            <a:pPr marL="342900" indent="-342900">
              <a:buFont typeface="Wingdings" panose="05000000000000000000" pitchFamily="2" charset="2"/>
              <a:buChar char="l"/>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该方法采用匿名和背对背的通信方式</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反复、多次地征询各个专家的意见</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并对意见进行修改</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逐渐取得较为一致的信用风险预测结果。</a:t>
            </a:r>
          </a:p>
        </p:txBody>
      </p:sp>
      <p:graphicFrame>
        <p:nvGraphicFramePr>
          <p:cNvPr id="3" name="图示 2"/>
          <p:cNvGraphicFramePr/>
          <p:nvPr>
            <p:extLst>
              <p:ext uri="{D42A27DB-BD31-4B8C-83A1-F6EECF244321}">
                <p14:modId xmlns:p14="http://schemas.microsoft.com/office/powerpoint/2010/main" val="3209269274"/>
              </p:ext>
            </p:extLst>
          </p:nvPr>
        </p:nvGraphicFramePr>
        <p:xfrm>
          <a:off x="1130623" y="3849494"/>
          <a:ext cx="10081120" cy="18117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9346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a:t>
            </a:r>
            <a:r>
              <a:rPr lang="en-US" altLang="zh-CN" sz="2400" b="1" dirty="0">
                <a:solidFill>
                  <a:srgbClr val="FFFFFF"/>
                </a:solidFill>
                <a:latin typeface="微软雅黑" panose="020B0503020204020204" pitchFamily="34" charset="-122"/>
                <a:ea typeface="微软雅黑" panose="020B0503020204020204" pitchFamily="34" charset="-122"/>
                <a:cs typeface="微软雅黑"/>
              </a:rPr>
              <a:t>CART </a:t>
            </a:r>
            <a:r>
              <a:rPr lang="zh-CN" altLang="en-US" sz="2400" b="1" dirty="0">
                <a:solidFill>
                  <a:srgbClr val="FFFFFF"/>
                </a:solidFill>
                <a:latin typeface="微软雅黑" panose="020B0503020204020204" pitchFamily="34" charset="-122"/>
                <a:ea typeface="微软雅黑" panose="020B0503020204020204" pitchFamily="34" charset="-122"/>
                <a:cs typeface="微软雅黑"/>
              </a:rPr>
              <a:t>结构分析法</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信用风险的度量方法</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第四章    信用风险</a:t>
            </a:r>
          </a:p>
        </p:txBody>
      </p:sp>
      <p:sp>
        <p:nvSpPr>
          <p:cNvPr id="26" name="圆角矩形 25"/>
          <p:cNvSpPr/>
          <p:nvPr/>
        </p:nvSpPr>
        <p:spPr>
          <a:xfrm>
            <a:off x="986607" y="2132856"/>
            <a:ext cx="4392488" cy="2973050"/>
          </a:xfrm>
          <a:prstGeom prst="roundRect">
            <a:avLst>
              <a:gd name="adj" fmla="val 7499"/>
            </a:avLst>
          </a:prstGeom>
          <a:noFill/>
          <a:ln w="28575">
            <a:solidFill>
              <a:srgbClr val="FF5B5B"/>
            </a:solidFill>
            <a:prstDash val="dash"/>
          </a:ln>
          <a:effectLst/>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200000"/>
              </a:lnSpc>
            </a:pP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CART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结构分析法由查克</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布雷曼等在</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1984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年首次提出</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又称分类和回归树分析法</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(CART)</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。该方法以某几项财务比率作为分类标准</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运用二元分类树来分析借款人的品质</a:t>
            </a:r>
          </a:p>
        </p:txBody>
      </p:sp>
      <p:pic>
        <p:nvPicPr>
          <p:cNvPr id="4" name="图片 3"/>
          <p:cNvPicPr>
            <a:picLocks noChangeAspect="1"/>
          </p:cNvPicPr>
          <p:nvPr/>
        </p:nvPicPr>
        <p:blipFill>
          <a:blip r:embed="rId2"/>
          <a:stretch>
            <a:fillRect/>
          </a:stretch>
        </p:blipFill>
        <p:spPr>
          <a:xfrm>
            <a:off x="5854464" y="1723110"/>
            <a:ext cx="5521798" cy="4630884"/>
          </a:xfrm>
          <a:prstGeom prst="rect">
            <a:avLst/>
          </a:prstGeom>
        </p:spPr>
      </p:pic>
    </p:spTree>
    <p:extLst>
      <p:ext uri="{BB962C8B-B14F-4D97-AF65-F5344CB8AC3E}">
        <p14:creationId xmlns:p14="http://schemas.microsoft.com/office/powerpoint/2010/main" val="442504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三、信用评级法</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信用风险的度量方法</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第四章    信用风险</a:t>
            </a:r>
          </a:p>
        </p:txBody>
      </p:sp>
      <p:sp>
        <p:nvSpPr>
          <p:cNvPr id="3" name="矩形 2"/>
          <p:cNvSpPr/>
          <p:nvPr/>
        </p:nvSpPr>
        <p:spPr>
          <a:xfrm>
            <a:off x="6819255" y="1928970"/>
            <a:ext cx="4320480" cy="3970318"/>
          </a:xfrm>
          <a:prstGeom prst="rect">
            <a:avLst/>
          </a:prstGeom>
          <a:noFill/>
          <a:ln w="28575">
            <a:solidFill>
              <a:srgbClr val="FF5B5B"/>
            </a:solidFill>
            <a:prstDash val="dash"/>
          </a:ln>
          <a:effectLst/>
        </p:spPr>
        <p:style>
          <a:lnRef idx="1">
            <a:schemeClr val="accent4"/>
          </a:lnRef>
          <a:fillRef idx="2">
            <a:schemeClr val="accent4"/>
          </a:fillRef>
          <a:effectRef idx="1">
            <a:schemeClr val="accent4"/>
          </a:effectRef>
          <a:fontRef idx="minor">
            <a:schemeClr val="dk1"/>
          </a:fontRef>
        </p:style>
        <p:txBody>
          <a:bodyPr wrap="square">
            <a:spAutoFit/>
          </a:bodyPr>
          <a:lstStyle/>
          <a:p>
            <a:pPr marL="285750" indent="-285750">
              <a:lnSpc>
                <a:spcPct val="200000"/>
              </a:lnSpc>
              <a:buFont typeface="Wingdings" panose="05000000000000000000" pitchFamily="2" charset="2"/>
              <a:buChar char="u"/>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在众多信用评级法中, 最具代表性的要数骆驼信用评级法(CAMELS)。</a:t>
            </a:r>
          </a:p>
          <a:p>
            <a:pPr marL="285750" indent="-285750">
              <a:lnSpc>
                <a:spcPct val="200000"/>
              </a:lnSpc>
              <a:buFont typeface="Wingdings" panose="05000000000000000000" pitchFamily="2" charset="2"/>
              <a:buChar char="u"/>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最初的骆驼信用评级法(CAMEL) 由美国联邦金融机构检查委员会在1979 年11 月颁布实施。</a:t>
            </a:r>
          </a:p>
          <a:p>
            <a:pPr marL="285750" indent="-285750">
              <a:lnSpc>
                <a:spcPct val="200000"/>
              </a:lnSpc>
              <a:buFont typeface="Wingdings" panose="05000000000000000000" pitchFamily="2" charset="2"/>
              <a:buChar char="u"/>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该方法根据5 项指标评价商业银行与其他金融机构的经营管理和资信状况</a:t>
            </a:r>
          </a:p>
        </p:txBody>
      </p:sp>
      <p:grpSp>
        <p:nvGrpSpPr>
          <p:cNvPr id="10" name="组合 9"/>
          <p:cNvGrpSpPr/>
          <p:nvPr/>
        </p:nvGrpSpPr>
        <p:grpSpPr>
          <a:xfrm>
            <a:off x="1130623" y="2092012"/>
            <a:ext cx="5257720" cy="3644234"/>
            <a:chOff x="4412268" y="2038687"/>
            <a:chExt cx="3260036" cy="3644234"/>
          </a:xfrm>
        </p:grpSpPr>
        <p:sp>
          <p:nvSpPr>
            <p:cNvPr id="11" name="MH_SubTitle_1"/>
            <p:cNvSpPr/>
            <p:nvPr>
              <p:custDataLst>
                <p:tags r:id="rId1"/>
              </p:custDataLst>
            </p:nvPr>
          </p:nvSpPr>
          <p:spPr>
            <a:xfrm>
              <a:off x="4412268" y="2038687"/>
              <a:ext cx="3260035" cy="563697"/>
            </a:xfrm>
            <a:custGeom>
              <a:avLst/>
              <a:gdLst>
                <a:gd name="connsiteX0" fmla="*/ 0 w 2969523"/>
                <a:gd name="connsiteY0" fmla="*/ 743759 h 800909"/>
                <a:gd name="connsiteX1" fmla="*/ 704850 w 2969523"/>
                <a:gd name="connsiteY1" fmla="*/ 800909 h 800909"/>
                <a:gd name="connsiteX2" fmla="*/ 2228850 w 2969523"/>
                <a:gd name="connsiteY2" fmla="*/ 743759 h 800909"/>
                <a:gd name="connsiteX3" fmla="*/ 2876550 w 2969523"/>
                <a:gd name="connsiteY3" fmla="*/ 515159 h 800909"/>
                <a:gd name="connsiteX4" fmla="*/ 2933700 w 2969523"/>
                <a:gd name="connsiteY4" fmla="*/ 286559 h 800909"/>
                <a:gd name="connsiteX5" fmla="*/ 2571750 w 2969523"/>
                <a:gd name="connsiteY5" fmla="*/ 809 h 800909"/>
                <a:gd name="connsiteX6" fmla="*/ 590550 w 2969523"/>
                <a:gd name="connsiteY6" fmla="*/ 210359 h 800909"/>
                <a:gd name="connsiteX7" fmla="*/ 38100 w 2969523"/>
                <a:gd name="connsiteY7" fmla="*/ 496109 h 800909"/>
                <a:gd name="connsiteX8" fmla="*/ 114300 w 29695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177800 w 30330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254000 w 3033023"/>
                <a:gd name="connsiteY8" fmla="*/ 704777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247335"/>
                <a:gd name="connsiteY0" fmla="*/ 736529 h 800997"/>
                <a:gd name="connsiteX1" fmla="*/ 982662 w 3247335"/>
                <a:gd name="connsiteY1" fmla="*/ 800909 h 800997"/>
                <a:gd name="connsiteX2" fmla="*/ 2506662 w 3247335"/>
                <a:gd name="connsiteY2" fmla="*/ 743759 h 800997"/>
                <a:gd name="connsiteX3" fmla="*/ 3154362 w 3247335"/>
                <a:gd name="connsiteY3" fmla="*/ 515159 h 800997"/>
                <a:gd name="connsiteX4" fmla="*/ 3211512 w 3247335"/>
                <a:gd name="connsiteY4" fmla="*/ 286559 h 800997"/>
                <a:gd name="connsiteX5" fmla="*/ 2849562 w 3247335"/>
                <a:gd name="connsiteY5" fmla="*/ 809 h 800997"/>
                <a:gd name="connsiteX6" fmla="*/ 868362 w 3247335"/>
                <a:gd name="connsiteY6" fmla="*/ 210359 h 800997"/>
                <a:gd name="connsiteX7" fmla="*/ 315912 w 3247335"/>
                <a:gd name="connsiteY7" fmla="*/ 496109 h 800997"/>
                <a:gd name="connsiteX8" fmla="*/ 563562 w 3247335"/>
                <a:gd name="connsiteY8" fmla="*/ 751026 h 800997"/>
                <a:gd name="connsiteX0" fmla="*/ 0 w 3247335"/>
                <a:gd name="connsiteY0" fmla="*/ 736529 h 815129"/>
                <a:gd name="connsiteX1" fmla="*/ 982662 w 3247335"/>
                <a:gd name="connsiteY1" fmla="*/ 800909 h 815129"/>
                <a:gd name="connsiteX2" fmla="*/ 2506662 w 3247335"/>
                <a:gd name="connsiteY2" fmla="*/ 743759 h 815129"/>
                <a:gd name="connsiteX3" fmla="*/ 3154362 w 3247335"/>
                <a:gd name="connsiteY3" fmla="*/ 515159 h 815129"/>
                <a:gd name="connsiteX4" fmla="*/ 3211512 w 3247335"/>
                <a:gd name="connsiteY4" fmla="*/ 286559 h 815129"/>
                <a:gd name="connsiteX5" fmla="*/ 2849562 w 3247335"/>
                <a:gd name="connsiteY5" fmla="*/ 809 h 815129"/>
                <a:gd name="connsiteX6" fmla="*/ 868362 w 3247335"/>
                <a:gd name="connsiteY6" fmla="*/ 210359 h 815129"/>
                <a:gd name="connsiteX7" fmla="*/ 315912 w 3247335"/>
                <a:gd name="connsiteY7" fmla="*/ 496109 h 815129"/>
                <a:gd name="connsiteX8" fmla="*/ 563562 w 3247335"/>
                <a:gd name="connsiteY8" fmla="*/ 751026 h 815129"/>
                <a:gd name="connsiteX0" fmla="*/ 0 w 3260035"/>
                <a:gd name="connsiteY0" fmla="*/ 688338 h 803190"/>
                <a:gd name="connsiteX1" fmla="*/ 995362 w 3260035"/>
                <a:gd name="connsiteY1" fmla="*/ 800909 h 803190"/>
                <a:gd name="connsiteX2" fmla="*/ 2519362 w 3260035"/>
                <a:gd name="connsiteY2" fmla="*/ 743759 h 803190"/>
                <a:gd name="connsiteX3" fmla="*/ 3167062 w 3260035"/>
                <a:gd name="connsiteY3" fmla="*/ 515159 h 803190"/>
                <a:gd name="connsiteX4" fmla="*/ 3224212 w 3260035"/>
                <a:gd name="connsiteY4" fmla="*/ 286559 h 803190"/>
                <a:gd name="connsiteX5" fmla="*/ 2862262 w 3260035"/>
                <a:gd name="connsiteY5" fmla="*/ 809 h 803190"/>
                <a:gd name="connsiteX6" fmla="*/ 881062 w 3260035"/>
                <a:gd name="connsiteY6" fmla="*/ 210359 h 803190"/>
                <a:gd name="connsiteX7" fmla="*/ 328612 w 3260035"/>
                <a:gd name="connsiteY7" fmla="*/ 496109 h 803190"/>
                <a:gd name="connsiteX8" fmla="*/ 576262 w 3260035"/>
                <a:gd name="connsiteY8" fmla="*/ 751026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0035" h="803190">
                  <a:moveTo>
                    <a:pt x="0" y="688338"/>
                  </a:moveTo>
                  <a:cubicBezTo>
                    <a:pt x="179387" y="813294"/>
                    <a:pt x="575468" y="791672"/>
                    <a:pt x="995362" y="800909"/>
                  </a:cubicBezTo>
                  <a:cubicBezTo>
                    <a:pt x="1415256" y="810146"/>
                    <a:pt x="2157412" y="791384"/>
                    <a:pt x="2519362" y="743759"/>
                  </a:cubicBezTo>
                  <a:cubicBezTo>
                    <a:pt x="2881312" y="696134"/>
                    <a:pt x="3049587" y="591359"/>
                    <a:pt x="3167062" y="515159"/>
                  </a:cubicBezTo>
                  <a:cubicBezTo>
                    <a:pt x="3284537" y="438959"/>
                    <a:pt x="3275012" y="372284"/>
                    <a:pt x="3224212" y="286559"/>
                  </a:cubicBezTo>
                  <a:cubicBezTo>
                    <a:pt x="3173412" y="200834"/>
                    <a:pt x="3252787" y="13509"/>
                    <a:pt x="2862262" y="809"/>
                  </a:cubicBezTo>
                  <a:cubicBezTo>
                    <a:pt x="2471737" y="-11891"/>
                    <a:pt x="1303337" y="127809"/>
                    <a:pt x="881062" y="210359"/>
                  </a:cubicBezTo>
                  <a:cubicBezTo>
                    <a:pt x="458787" y="292909"/>
                    <a:pt x="398462" y="321207"/>
                    <a:pt x="328612" y="496109"/>
                  </a:cubicBezTo>
                  <a:cubicBezTo>
                    <a:pt x="258762" y="671011"/>
                    <a:pt x="528637" y="703401"/>
                    <a:pt x="576262" y="751026"/>
                  </a:cubicBezTo>
                </a:path>
              </a:pathLst>
            </a:custGeom>
            <a:solidFill>
              <a:srgbClr val="C94D4D"/>
            </a:solidFill>
            <a:ln w="28575" cap="flat" cmpd="sng" algn="ctr">
              <a:solidFill>
                <a:srgbClr val="C94D4D"/>
              </a:solidFill>
              <a:prstDash val="solid"/>
              <a:miter lim="800000"/>
            </a:ln>
            <a:effectLst/>
          </p:spPr>
          <p:txBody>
            <a:bodyPr tIns="108000" anchor="ctr">
              <a:normAutofit fontScale="77500" lnSpcReduction="20000"/>
              <a:scene3d>
                <a:camera prst="orthographicFront">
                  <a:rot lat="0" lon="0" rev="180000"/>
                </a:camera>
                <a:lightRig rig="threePt" dir="t"/>
              </a:scene3d>
            </a:bodyPr>
            <a:lstStyle/>
            <a:p>
              <a:pPr algn="ctr" fontAlgn="auto">
                <a:spcBef>
                  <a:spcPts val="0"/>
                </a:spcBef>
                <a:spcAft>
                  <a:spcPts val="0"/>
                </a:spcAft>
                <a:defRPr/>
              </a:pPr>
              <a:endParaRPr lang="zh-CN" altLang="en-US" kern="0" dirty="0">
                <a:solidFill>
                  <a:srgbClr val="FFFFFF"/>
                </a:solidFill>
                <a:latin typeface="华文新魏" panose="02010800040101010101" pitchFamily="2" charset="-122"/>
                <a:ea typeface="华文新魏" panose="02010800040101010101" pitchFamily="2" charset="-122"/>
              </a:endParaRPr>
            </a:p>
            <a:p>
              <a:pPr algn="ctr" fontAlgn="auto">
                <a:spcBef>
                  <a:spcPts val="0"/>
                </a:spcBef>
                <a:spcAft>
                  <a:spcPts val="0"/>
                </a:spcAft>
                <a:defRPr/>
              </a:pPr>
              <a:r>
                <a:rPr lang="zh-CN" altLang="en-US" sz="2300" kern="0" dirty="0">
                  <a:solidFill>
                    <a:srgbClr val="FFFFFF"/>
                  </a:solidFill>
                  <a:latin typeface="华文新魏" panose="02010800040101010101" pitchFamily="2" charset="-122"/>
                  <a:ea typeface="华文新魏" panose="02010800040101010101" pitchFamily="2" charset="-122"/>
                </a:rPr>
                <a:t>资本充足率</a:t>
              </a:r>
              <a:r>
                <a:rPr lang="en-US" altLang="zh-CN" sz="2300" kern="0" dirty="0">
                  <a:solidFill>
                    <a:srgbClr val="FFFFFF"/>
                  </a:solidFill>
                  <a:latin typeface="华文新魏" panose="02010800040101010101" pitchFamily="2" charset="-122"/>
                  <a:ea typeface="华文新魏" panose="02010800040101010101" pitchFamily="2" charset="-122"/>
                </a:rPr>
                <a:t>(Capital Adequacy)</a:t>
              </a:r>
              <a:endParaRPr lang="zh-CN" altLang="en-US" sz="2300" kern="0" dirty="0">
                <a:solidFill>
                  <a:srgbClr val="FFFFFF"/>
                </a:solidFill>
                <a:latin typeface="华文新魏" panose="02010800040101010101" pitchFamily="2" charset="-122"/>
                <a:ea typeface="华文新魏" panose="02010800040101010101" pitchFamily="2" charset="-122"/>
              </a:endParaRPr>
            </a:p>
          </p:txBody>
        </p:sp>
        <p:sp>
          <p:nvSpPr>
            <p:cNvPr id="12" name="MH_Other_1"/>
            <p:cNvSpPr txBox="1">
              <a:spLocks noChangeArrowheads="1"/>
            </p:cNvSpPr>
            <p:nvPr>
              <p:custDataLst>
                <p:tags r:id="rId2"/>
              </p:custDataLst>
            </p:nvPr>
          </p:nvSpPr>
          <p:spPr bwMode="auto">
            <a:xfrm>
              <a:off x="4472025" y="2109788"/>
              <a:ext cx="1301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b="1">
                  <a:solidFill>
                    <a:srgbClr val="C94D4D"/>
                  </a:solidFill>
                  <a:latin typeface="Brush Script Std" panose="03060802040607070404" pitchFamily="66" charset="0"/>
                  <a:ea typeface="微软雅黑" panose="020B0503020204020204" pitchFamily="34" charset="-122"/>
                </a:rPr>
                <a:t>1</a:t>
              </a:r>
              <a:endParaRPr lang="zh-CN" altLang="en-US" b="1">
                <a:solidFill>
                  <a:srgbClr val="C94D4D"/>
                </a:solidFill>
                <a:latin typeface="Brush Script Std" panose="03060802040607070404" pitchFamily="66" charset="0"/>
                <a:ea typeface="微软雅黑" panose="020B0503020204020204" pitchFamily="34" charset="-122"/>
              </a:endParaRPr>
            </a:p>
          </p:txBody>
        </p:sp>
        <p:sp>
          <p:nvSpPr>
            <p:cNvPr id="13" name="MH_SubTitle_2"/>
            <p:cNvSpPr/>
            <p:nvPr>
              <p:custDataLst>
                <p:tags r:id="rId3"/>
              </p:custDataLst>
            </p:nvPr>
          </p:nvSpPr>
          <p:spPr>
            <a:xfrm>
              <a:off x="4412268" y="2843345"/>
              <a:ext cx="3260035" cy="529173"/>
            </a:xfrm>
            <a:custGeom>
              <a:avLst/>
              <a:gdLst>
                <a:gd name="connsiteX0" fmla="*/ 0 w 2969523"/>
                <a:gd name="connsiteY0" fmla="*/ 743759 h 800909"/>
                <a:gd name="connsiteX1" fmla="*/ 704850 w 2969523"/>
                <a:gd name="connsiteY1" fmla="*/ 800909 h 800909"/>
                <a:gd name="connsiteX2" fmla="*/ 2228850 w 2969523"/>
                <a:gd name="connsiteY2" fmla="*/ 743759 h 800909"/>
                <a:gd name="connsiteX3" fmla="*/ 2876550 w 2969523"/>
                <a:gd name="connsiteY3" fmla="*/ 515159 h 800909"/>
                <a:gd name="connsiteX4" fmla="*/ 2933700 w 2969523"/>
                <a:gd name="connsiteY4" fmla="*/ 286559 h 800909"/>
                <a:gd name="connsiteX5" fmla="*/ 2571750 w 2969523"/>
                <a:gd name="connsiteY5" fmla="*/ 809 h 800909"/>
                <a:gd name="connsiteX6" fmla="*/ 590550 w 2969523"/>
                <a:gd name="connsiteY6" fmla="*/ 210359 h 800909"/>
                <a:gd name="connsiteX7" fmla="*/ 38100 w 2969523"/>
                <a:gd name="connsiteY7" fmla="*/ 496109 h 800909"/>
                <a:gd name="connsiteX8" fmla="*/ 114300 w 29695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177800 w 30330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254000 w 3033023"/>
                <a:gd name="connsiteY8" fmla="*/ 704777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247335"/>
                <a:gd name="connsiteY0" fmla="*/ 736529 h 800997"/>
                <a:gd name="connsiteX1" fmla="*/ 982662 w 3247335"/>
                <a:gd name="connsiteY1" fmla="*/ 800909 h 800997"/>
                <a:gd name="connsiteX2" fmla="*/ 2506662 w 3247335"/>
                <a:gd name="connsiteY2" fmla="*/ 743759 h 800997"/>
                <a:gd name="connsiteX3" fmla="*/ 3154362 w 3247335"/>
                <a:gd name="connsiteY3" fmla="*/ 515159 h 800997"/>
                <a:gd name="connsiteX4" fmla="*/ 3211512 w 3247335"/>
                <a:gd name="connsiteY4" fmla="*/ 286559 h 800997"/>
                <a:gd name="connsiteX5" fmla="*/ 2849562 w 3247335"/>
                <a:gd name="connsiteY5" fmla="*/ 809 h 800997"/>
                <a:gd name="connsiteX6" fmla="*/ 868362 w 3247335"/>
                <a:gd name="connsiteY6" fmla="*/ 210359 h 800997"/>
                <a:gd name="connsiteX7" fmla="*/ 315912 w 3247335"/>
                <a:gd name="connsiteY7" fmla="*/ 496109 h 800997"/>
                <a:gd name="connsiteX8" fmla="*/ 563562 w 3247335"/>
                <a:gd name="connsiteY8" fmla="*/ 751026 h 800997"/>
                <a:gd name="connsiteX0" fmla="*/ 0 w 3247335"/>
                <a:gd name="connsiteY0" fmla="*/ 736529 h 815129"/>
                <a:gd name="connsiteX1" fmla="*/ 982662 w 3247335"/>
                <a:gd name="connsiteY1" fmla="*/ 800909 h 815129"/>
                <a:gd name="connsiteX2" fmla="*/ 2506662 w 3247335"/>
                <a:gd name="connsiteY2" fmla="*/ 743759 h 815129"/>
                <a:gd name="connsiteX3" fmla="*/ 3154362 w 3247335"/>
                <a:gd name="connsiteY3" fmla="*/ 515159 h 815129"/>
                <a:gd name="connsiteX4" fmla="*/ 3211512 w 3247335"/>
                <a:gd name="connsiteY4" fmla="*/ 286559 h 815129"/>
                <a:gd name="connsiteX5" fmla="*/ 2849562 w 3247335"/>
                <a:gd name="connsiteY5" fmla="*/ 809 h 815129"/>
                <a:gd name="connsiteX6" fmla="*/ 868362 w 3247335"/>
                <a:gd name="connsiteY6" fmla="*/ 210359 h 815129"/>
                <a:gd name="connsiteX7" fmla="*/ 315912 w 3247335"/>
                <a:gd name="connsiteY7" fmla="*/ 496109 h 815129"/>
                <a:gd name="connsiteX8" fmla="*/ 563562 w 3247335"/>
                <a:gd name="connsiteY8" fmla="*/ 751026 h 815129"/>
                <a:gd name="connsiteX0" fmla="*/ 0 w 3260035"/>
                <a:gd name="connsiteY0" fmla="*/ 688338 h 803190"/>
                <a:gd name="connsiteX1" fmla="*/ 995362 w 3260035"/>
                <a:gd name="connsiteY1" fmla="*/ 800909 h 803190"/>
                <a:gd name="connsiteX2" fmla="*/ 2519362 w 3260035"/>
                <a:gd name="connsiteY2" fmla="*/ 743759 h 803190"/>
                <a:gd name="connsiteX3" fmla="*/ 3167062 w 3260035"/>
                <a:gd name="connsiteY3" fmla="*/ 515159 h 803190"/>
                <a:gd name="connsiteX4" fmla="*/ 3224212 w 3260035"/>
                <a:gd name="connsiteY4" fmla="*/ 286559 h 803190"/>
                <a:gd name="connsiteX5" fmla="*/ 2862262 w 3260035"/>
                <a:gd name="connsiteY5" fmla="*/ 809 h 803190"/>
                <a:gd name="connsiteX6" fmla="*/ 881062 w 3260035"/>
                <a:gd name="connsiteY6" fmla="*/ 210359 h 803190"/>
                <a:gd name="connsiteX7" fmla="*/ 328612 w 3260035"/>
                <a:gd name="connsiteY7" fmla="*/ 496109 h 803190"/>
                <a:gd name="connsiteX8" fmla="*/ 576262 w 3260035"/>
                <a:gd name="connsiteY8" fmla="*/ 751026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0035" h="803190">
                  <a:moveTo>
                    <a:pt x="0" y="688338"/>
                  </a:moveTo>
                  <a:cubicBezTo>
                    <a:pt x="179387" y="813294"/>
                    <a:pt x="575468" y="791672"/>
                    <a:pt x="995362" y="800909"/>
                  </a:cubicBezTo>
                  <a:cubicBezTo>
                    <a:pt x="1415256" y="810146"/>
                    <a:pt x="2157412" y="791384"/>
                    <a:pt x="2519362" y="743759"/>
                  </a:cubicBezTo>
                  <a:cubicBezTo>
                    <a:pt x="2881312" y="696134"/>
                    <a:pt x="3049587" y="591359"/>
                    <a:pt x="3167062" y="515159"/>
                  </a:cubicBezTo>
                  <a:cubicBezTo>
                    <a:pt x="3284537" y="438959"/>
                    <a:pt x="3275012" y="372284"/>
                    <a:pt x="3224212" y="286559"/>
                  </a:cubicBezTo>
                  <a:cubicBezTo>
                    <a:pt x="3173412" y="200834"/>
                    <a:pt x="3252787" y="13509"/>
                    <a:pt x="2862262" y="809"/>
                  </a:cubicBezTo>
                  <a:cubicBezTo>
                    <a:pt x="2471737" y="-11891"/>
                    <a:pt x="1303337" y="127809"/>
                    <a:pt x="881062" y="210359"/>
                  </a:cubicBezTo>
                  <a:cubicBezTo>
                    <a:pt x="458787" y="292909"/>
                    <a:pt x="398462" y="321207"/>
                    <a:pt x="328612" y="496109"/>
                  </a:cubicBezTo>
                  <a:cubicBezTo>
                    <a:pt x="258762" y="671011"/>
                    <a:pt x="528637" y="703401"/>
                    <a:pt x="576262" y="751026"/>
                  </a:cubicBezTo>
                </a:path>
              </a:pathLst>
            </a:custGeom>
            <a:solidFill>
              <a:srgbClr val="C94D4D"/>
            </a:solidFill>
            <a:ln w="28575" cap="flat" cmpd="sng" algn="ctr">
              <a:solidFill>
                <a:srgbClr val="C94D4D"/>
              </a:solidFill>
              <a:prstDash val="solid"/>
              <a:miter lim="800000"/>
            </a:ln>
            <a:effectLst/>
          </p:spPr>
          <p:txBody>
            <a:bodyPr tIns="108000" anchor="ctr">
              <a:normAutofit/>
              <a:scene3d>
                <a:camera prst="orthographicFront">
                  <a:rot lat="0" lon="0" rev="180000"/>
                </a:camera>
                <a:lightRig rig="threePt" dir="t"/>
              </a:scene3d>
            </a:bodyPr>
            <a:lstStyle/>
            <a:p>
              <a:pPr algn="ctr" fontAlgn="auto">
                <a:spcBef>
                  <a:spcPts val="0"/>
                </a:spcBef>
                <a:spcAft>
                  <a:spcPts val="0"/>
                </a:spcAft>
                <a:defRPr/>
              </a:pPr>
              <a:r>
                <a:rPr lang="zh-CN" altLang="en-US" kern="0" dirty="0">
                  <a:solidFill>
                    <a:srgbClr val="FFFFFF"/>
                  </a:solidFill>
                  <a:latin typeface="华文新魏" panose="02010800040101010101" pitchFamily="2" charset="-122"/>
                  <a:ea typeface="华文新魏" panose="02010800040101010101" pitchFamily="2" charset="-122"/>
                </a:rPr>
                <a:t>资产质量</a:t>
              </a:r>
              <a:r>
                <a:rPr lang="en-US" altLang="zh-CN" kern="0" dirty="0">
                  <a:solidFill>
                    <a:srgbClr val="FFFFFF"/>
                  </a:solidFill>
                  <a:latin typeface="华文新魏" panose="02010800040101010101" pitchFamily="2" charset="-122"/>
                  <a:ea typeface="华文新魏" panose="02010800040101010101" pitchFamily="2" charset="-122"/>
                </a:rPr>
                <a:t>(Asset Quality)</a:t>
              </a:r>
              <a:endParaRPr lang="zh-CN" altLang="en-US" kern="0" dirty="0">
                <a:solidFill>
                  <a:srgbClr val="FFFFFF"/>
                </a:solidFill>
                <a:latin typeface="华文新魏" panose="02010800040101010101" pitchFamily="2" charset="-122"/>
                <a:ea typeface="华文新魏" panose="02010800040101010101" pitchFamily="2" charset="-122"/>
              </a:endParaRPr>
            </a:p>
          </p:txBody>
        </p:sp>
        <p:sp>
          <p:nvSpPr>
            <p:cNvPr id="14" name="MH_Other_2"/>
            <p:cNvSpPr txBox="1">
              <a:spLocks noChangeArrowheads="1"/>
            </p:cNvSpPr>
            <p:nvPr>
              <p:custDataLst>
                <p:tags r:id="rId4"/>
              </p:custDataLst>
            </p:nvPr>
          </p:nvSpPr>
          <p:spPr bwMode="auto">
            <a:xfrm>
              <a:off x="4461900" y="2879725"/>
              <a:ext cx="1503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b="1">
                  <a:solidFill>
                    <a:srgbClr val="C94D4D"/>
                  </a:solidFill>
                  <a:latin typeface="Brush Script Std" panose="03060802040607070404" pitchFamily="66" charset="0"/>
                  <a:ea typeface="微软雅黑" panose="020B0503020204020204" pitchFamily="34" charset="-122"/>
                </a:rPr>
                <a:t>2</a:t>
              </a:r>
              <a:endParaRPr lang="zh-CN" altLang="en-US" b="1">
                <a:solidFill>
                  <a:srgbClr val="C94D4D"/>
                </a:solidFill>
                <a:latin typeface="Brush Script Std" panose="03060802040607070404" pitchFamily="66" charset="0"/>
                <a:ea typeface="微软雅黑" panose="020B0503020204020204" pitchFamily="34" charset="-122"/>
              </a:endParaRPr>
            </a:p>
          </p:txBody>
        </p:sp>
        <p:sp>
          <p:nvSpPr>
            <p:cNvPr id="15" name="MH_SubTitle_3"/>
            <p:cNvSpPr/>
            <p:nvPr>
              <p:custDataLst>
                <p:tags r:id="rId5"/>
              </p:custDataLst>
            </p:nvPr>
          </p:nvSpPr>
          <p:spPr>
            <a:xfrm>
              <a:off x="4412268" y="3613479"/>
              <a:ext cx="3260035" cy="529173"/>
            </a:xfrm>
            <a:custGeom>
              <a:avLst/>
              <a:gdLst>
                <a:gd name="connsiteX0" fmla="*/ 0 w 2969523"/>
                <a:gd name="connsiteY0" fmla="*/ 743759 h 800909"/>
                <a:gd name="connsiteX1" fmla="*/ 704850 w 2969523"/>
                <a:gd name="connsiteY1" fmla="*/ 800909 h 800909"/>
                <a:gd name="connsiteX2" fmla="*/ 2228850 w 2969523"/>
                <a:gd name="connsiteY2" fmla="*/ 743759 h 800909"/>
                <a:gd name="connsiteX3" fmla="*/ 2876550 w 2969523"/>
                <a:gd name="connsiteY3" fmla="*/ 515159 h 800909"/>
                <a:gd name="connsiteX4" fmla="*/ 2933700 w 2969523"/>
                <a:gd name="connsiteY4" fmla="*/ 286559 h 800909"/>
                <a:gd name="connsiteX5" fmla="*/ 2571750 w 2969523"/>
                <a:gd name="connsiteY5" fmla="*/ 809 h 800909"/>
                <a:gd name="connsiteX6" fmla="*/ 590550 w 2969523"/>
                <a:gd name="connsiteY6" fmla="*/ 210359 h 800909"/>
                <a:gd name="connsiteX7" fmla="*/ 38100 w 2969523"/>
                <a:gd name="connsiteY7" fmla="*/ 496109 h 800909"/>
                <a:gd name="connsiteX8" fmla="*/ 114300 w 29695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177800 w 30330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254000 w 3033023"/>
                <a:gd name="connsiteY8" fmla="*/ 704777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247335"/>
                <a:gd name="connsiteY0" fmla="*/ 736529 h 800997"/>
                <a:gd name="connsiteX1" fmla="*/ 982662 w 3247335"/>
                <a:gd name="connsiteY1" fmla="*/ 800909 h 800997"/>
                <a:gd name="connsiteX2" fmla="*/ 2506662 w 3247335"/>
                <a:gd name="connsiteY2" fmla="*/ 743759 h 800997"/>
                <a:gd name="connsiteX3" fmla="*/ 3154362 w 3247335"/>
                <a:gd name="connsiteY3" fmla="*/ 515159 h 800997"/>
                <a:gd name="connsiteX4" fmla="*/ 3211512 w 3247335"/>
                <a:gd name="connsiteY4" fmla="*/ 286559 h 800997"/>
                <a:gd name="connsiteX5" fmla="*/ 2849562 w 3247335"/>
                <a:gd name="connsiteY5" fmla="*/ 809 h 800997"/>
                <a:gd name="connsiteX6" fmla="*/ 868362 w 3247335"/>
                <a:gd name="connsiteY6" fmla="*/ 210359 h 800997"/>
                <a:gd name="connsiteX7" fmla="*/ 315912 w 3247335"/>
                <a:gd name="connsiteY7" fmla="*/ 496109 h 800997"/>
                <a:gd name="connsiteX8" fmla="*/ 563562 w 3247335"/>
                <a:gd name="connsiteY8" fmla="*/ 751026 h 800997"/>
                <a:gd name="connsiteX0" fmla="*/ 0 w 3247335"/>
                <a:gd name="connsiteY0" fmla="*/ 736529 h 815129"/>
                <a:gd name="connsiteX1" fmla="*/ 982662 w 3247335"/>
                <a:gd name="connsiteY1" fmla="*/ 800909 h 815129"/>
                <a:gd name="connsiteX2" fmla="*/ 2506662 w 3247335"/>
                <a:gd name="connsiteY2" fmla="*/ 743759 h 815129"/>
                <a:gd name="connsiteX3" fmla="*/ 3154362 w 3247335"/>
                <a:gd name="connsiteY3" fmla="*/ 515159 h 815129"/>
                <a:gd name="connsiteX4" fmla="*/ 3211512 w 3247335"/>
                <a:gd name="connsiteY4" fmla="*/ 286559 h 815129"/>
                <a:gd name="connsiteX5" fmla="*/ 2849562 w 3247335"/>
                <a:gd name="connsiteY5" fmla="*/ 809 h 815129"/>
                <a:gd name="connsiteX6" fmla="*/ 868362 w 3247335"/>
                <a:gd name="connsiteY6" fmla="*/ 210359 h 815129"/>
                <a:gd name="connsiteX7" fmla="*/ 315912 w 3247335"/>
                <a:gd name="connsiteY7" fmla="*/ 496109 h 815129"/>
                <a:gd name="connsiteX8" fmla="*/ 563562 w 3247335"/>
                <a:gd name="connsiteY8" fmla="*/ 751026 h 815129"/>
                <a:gd name="connsiteX0" fmla="*/ 0 w 3260035"/>
                <a:gd name="connsiteY0" fmla="*/ 688338 h 803190"/>
                <a:gd name="connsiteX1" fmla="*/ 995362 w 3260035"/>
                <a:gd name="connsiteY1" fmla="*/ 800909 h 803190"/>
                <a:gd name="connsiteX2" fmla="*/ 2519362 w 3260035"/>
                <a:gd name="connsiteY2" fmla="*/ 743759 h 803190"/>
                <a:gd name="connsiteX3" fmla="*/ 3167062 w 3260035"/>
                <a:gd name="connsiteY3" fmla="*/ 515159 h 803190"/>
                <a:gd name="connsiteX4" fmla="*/ 3224212 w 3260035"/>
                <a:gd name="connsiteY4" fmla="*/ 286559 h 803190"/>
                <a:gd name="connsiteX5" fmla="*/ 2862262 w 3260035"/>
                <a:gd name="connsiteY5" fmla="*/ 809 h 803190"/>
                <a:gd name="connsiteX6" fmla="*/ 881062 w 3260035"/>
                <a:gd name="connsiteY6" fmla="*/ 210359 h 803190"/>
                <a:gd name="connsiteX7" fmla="*/ 328612 w 3260035"/>
                <a:gd name="connsiteY7" fmla="*/ 496109 h 803190"/>
                <a:gd name="connsiteX8" fmla="*/ 576262 w 3260035"/>
                <a:gd name="connsiteY8" fmla="*/ 751026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0035" h="803190">
                  <a:moveTo>
                    <a:pt x="0" y="688338"/>
                  </a:moveTo>
                  <a:cubicBezTo>
                    <a:pt x="179387" y="813294"/>
                    <a:pt x="575468" y="791672"/>
                    <a:pt x="995362" y="800909"/>
                  </a:cubicBezTo>
                  <a:cubicBezTo>
                    <a:pt x="1415256" y="810146"/>
                    <a:pt x="2157412" y="791384"/>
                    <a:pt x="2519362" y="743759"/>
                  </a:cubicBezTo>
                  <a:cubicBezTo>
                    <a:pt x="2881312" y="696134"/>
                    <a:pt x="3049587" y="591359"/>
                    <a:pt x="3167062" y="515159"/>
                  </a:cubicBezTo>
                  <a:cubicBezTo>
                    <a:pt x="3284537" y="438959"/>
                    <a:pt x="3275012" y="372284"/>
                    <a:pt x="3224212" y="286559"/>
                  </a:cubicBezTo>
                  <a:cubicBezTo>
                    <a:pt x="3173412" y="200834"/>
                    <a:pt x="3252787" y="13509"/>
                    <a:pt x="2862262" y="809"/>
                  </a:cubicBezTo>
                  <a:cubicBezTo>
                    <a:pt x="2471737" y="-11891"/>
                    <a:pt x="1303337" y="127809"/>
                    <a:pt x="881062" y="210359"/>
                  </a:cubicBezTo>
                  <a:cubicBezTo>
                    <a:pt x="458787" y="292909"/>
                    <a:pt x="398462" y="321207"/>
                    <a:pt x="328612" y="496109"/>
                  </a:cubicBezTo>
                  <a:cubicBezTo>
                    <a:pt x="258762" y="671011"/>
                    <a:pt x="528637" y="703401"/>
                    <a:pt x="576262" y="751026"/>
                  </a:cubicBezTo>
                </a:path>
              </a:pathLst>
            </a:custGeom>
            <a:solidFill>
              <a:srgbClr val="C94D4D"/>
            </a:solidFill>
            <a:ln w="28575" cap="flat" cmpd="sng" algn="ctr">
              <a:solidFill>
                <a:srgbClr val="C94D4D"/>
              </a:solidFill>
              <a:prstDash val="solid"/>
              <a:miter lim="800000"/>
            </a:ln>
            <a:effectLst/>
          </p:spPr>
          <p:txBody>
            <a:bodyPr tIns="108000" anchor="ctr">
              <a:normAutofit/>
              <a:scene3d>
                <a:camera prst="orthographicFront">
                  <a:rot lat="0" lon="0" rev="180000"/>
                </a:camera>
                <a:lightRig rig="threePt" dir="t"/>
              </a:scene3d>
            </a:bodyPr>
            <a:lstStyle/>
            <a:p>
              <a:pPr algn="ctr" fontAlgn="auto">
                <a:spcBef>
                  <a:spcPts val="0"/>
                </a:spcBef>
                <a:spcAft>
                  <a:spcPts val="0"/>
                </a:spcAft>
                <a:defRPr/>
              </a:pPr>
              <a:r>
                <a:rPr lang="zh-CN" altLang="en-US" kern="0" dirty="0">
                  <a:solidFill>
                    <a:srgbClr val="FFFFFF"/>
                  </a:solidFill>
                  <a:latin typeface="华文新魏" panose="02010800040101010101" pitchFamily="2" charset="-122"/>
                  <a:ea typeface="华文新魏" panose="02010800040101010101" pitchFamily="2" charset="-122"/>
                </a:rPr>
                <a:t>管理能力</a:t>
              </a:r>
              <a:r>
                <a:rPr lang="en-US" altLang="zh-CN" kern="0" dirty="0">
                  <a:solidFill>
                    <a:srgbClr val="FFFFFF"/>
                  </a:solidFill>
                  <a:latin typeface="华文新魏" panose="02010800040101010101" pitchFamily="2" charset="-122"/>
                  <a:ea typeface="华文新魏" panose="02010800040101010101" pitchFamily="2" charset="-122"/>
                </a:rPr>
                <a:t>(Management)</a:t>
              </a:r>
              <a:endParaRPr lang="zh-CN" altLang="en-US" kern="0" dirty="0">
                <a:solidFill>
                  <a:srgbClr val="FFFFFF"/>
                </a:solidFill>
                <a:latin typeface="华文新魏" panose="02010800040101010101" pitchFamily="2" charset="-122"/>
                <a:ea typeface="华文新魏" panose="02010800040101010101" pitchFamily="2" charset="-122"/>
              </a:endParaRPr>
            </a:p>
          </p:txBody>
        </p:sp>
        <p:sp>
          <p:nvSpPr>
            <p:cNvPr id="16" name="MH_Other_3"/>
            <p:cNvSpPr txBox="1">
              <a:spLocks noChangeArrowheads="1"/>
            </p:cNvSpPr>
            <p:nvPr>
              <p:custDataLst>
                <p:tags r:id="rId6"/>
              </p:custDataLst>
            </p:nvPr>
          </p:nvSpPr>
          <p:spPr bwMode="auto">
            <a:xfrm>
              <a:off x="4457681" y="3651250"/>
              <a:ext cx="1587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b="1">
                  <a:solidFill>
                    <a:srgbClr val="C94D4D"/>
                  </a:solidFill>
                  <a:latin typeface="Brush Script Std" panose="03060802040607070404" pitchFamily="66" charset="0"/>
                  <a:ea typeface="微软雅黑" panose="020B0503020204020204" pitchFamily="34" charset="-122"/>
                </a:rPr>
                <a:t>3</a:t>
              </a:r>
              <a:endParaRPr lang="zh-CN" altLang="en-US" b="1">
                <a:solidFill>
                  <a:srgbClr val="C94D4D"/>
                </a:solidFill>
                <a:latin typeface="Brush Script Std" panose="03060802040607070404" pitchFamily="66" charset="0"/>
                <a:ea typeface="微软雅黑" panose="020B0503020204020204" pitchFamily="34" charset="-122"/>
              </a:endParaRPr>
            </a:p>
          </p:txBody>
        </p:sp>
        <p:sp>
          <p:nvSpPr>
            <p:cNvPr id="17" name="MH_SubTitle_4"/>
            <p:cNvSpPr/>
            <p:nvPr>
              <p:custDataLst>
                <p:tags r:id="rId7"/>
              </p:custDataLst>
            </p:nvPr>
          </p:nvSpPr>
          <p:spPr>
            <a:xfrm>
              <a:off x="4412269" y="4383613"/>
              <a:ext cx="3260035" cy="529173"/>
            </a:xfrm>
            <a:custGeom>
              <a:avLst/>
              <a:gdLst>
                <a:gd name="connsiteX0" fmla="*/ 0 w 2969523"/>
                <a:gd name="connsiteY0" fmla="*/ 743759 h 800909"/>
                <a:gd name="connsiteX1" fmla="*/ 704850 w 2969523"/>
                <a:gd name="connsiteY1" fmla="*/ 800909 h 800909"/>
                <a:gd name="connsiteX2" fmla="*/ 2228850 w 2969523"/>
                <a:gd name="connsiteY2" fmla="*/ 743759 h 800909"/>
                <a:gd name="connsiteX3" fmla="*/ 2876550 w 2969523"/>
                <a:gd name="connsiteY3" fmla="*/ 515159 h 800909"/>
                <a:gd name="connsiteX4" fmla="*/ 2933700 w 2969523"/>
                <a:gd name="connsiteY4" fmla="*/ 286559 h 800909"/>
                <a:gd name="connsiteX5" fmla="*/ 2571750 w 2969523"/>
                <a:gd name="connsiteY5" fmla="*/ 809 h 800909"/>
                <a:gd name="connsiteX6" fmla="*/ 590550 w 2969523"/>
                <a:gd name="connsiteY6" fmla="*/ 210359 h 800909"/>
                <a:gd name="connsiteX7" fmla="*/ 38100 w 2969523"/>
                <a:gd name="connsiteY7" fmla="*/ 496109 h 800909"/>
                <a:gd name="connsiteX8" fmla="*/ 114300 w 29695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177800 w 30330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254000 w 3033023"/>
                <a:gd name="connsiteY8" fmla="*/ 704777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247335"/>
                <a:gd name="connsiteY0" fmla="*/ 736529 h 800997"/>
                <a:gd name="connsiteX1" fmla="*/ 982662 w 3247335"/>
                <a:gd name="connsiteY1" fmla="*/ 800909 h 800997"/>
                <a:gd name="connsiteX2" fmla="*/ 2506662 w 3247335"/>
                <a:gd name="connsiteY2" fmla="*/ 743759 h 800997"/>
                <a:gd name="connsiteX3" fmla="*/ 3154362 w 3247335"/>
                <a:gd name="connsiteY3" fmla="*/ 515159 h 800997"/>
                <a:gd name="connsiteX4" fmla="*/ 3211512 w 3247335"/>
                <a:gd name="connsiteY4" fmla="*/ 286559 h 800997"/>
                <a:gd name="connsiteX5" fmla="*/ 2849562 w 3247335"/>
                <a:gd name="connsiteY5" fmla="*/ 809 h 800997"/>
                <a:gd name="connsiteX6" fmla="*/ 868362 w 3247335"/>
                <a:gd name="connsiteY6" fmla="*/ 210359 h 800997"/>
                <a:gd name="connsiteX7" fmla="*/ 315912 w 3247335"/>
                <a:gd name="connsiteY7" fmla="*/ 496109 h 800997"/>
                <a:gd name="connsiteX8" fmla="*/ 563562 w 3247335"/>
                <a:gd name="connsiteY8" fmla="*/ 751026 h 800997"/>
                <a:gd name="connsiteX0" fmla="*/ 0 w 3247335"/>
                <a:gd name="connsiteY0" fmla="*/ 736529 h 815129"/>
                <a:gd name="connsiteX1" fmla="*/ 982662 w 3247335"/>
                <a:gd name="connsiteY1" fmla="*/ 800909 h 815129"/>
                <a:gd name="connsiteX2" fmla="*/ 2506662 w 3247335"/>
                <a:gd name="connsiteY2" fmla="*/ 743759 h 815129"/>
                <a:gd name="connsiteX3" fmla="*/ 3154362 w 3247335"/>
                <a:gd name="connsiteY3" fmla="*/ 515159 h 815129"/>
                <a:gd name="connsiteX4" fmla="*/ 3211512 w 3247335"/>
                <a:gd name="connsiteY4" fmla="*/ 286559 h 815129"/>
                <a:gd name="connsiteX5" fmla="*/ 2849562 w 3247335"/>
                <a:gd name="connsiteY5" fmla="*/ 809 h 815129"/>
                <a:gd name="connsiteX6" fmla="*/ 868362 w 3247335"/>
                <a:gd name="connsiteY6" fmla="*/ 210359 h 815129"/>
                <a:gd name="connsiteX7" fmla="*/ 315912 w 3247335"/>
                <a:gd name="connsiteY7" fmla="*/ 496109 h 815129"/>
                <a:gd name="connsiteX8" fmla="*/ 563562 w 3247335"/>
                <a:gd name="connsiteY8" fmla="*/ 751026 h 815129"/>
                <a:gd name="connsiteX0" fmla="*/ 0 w 3260035"/>
                <a:gd name="connsiteY0" fmla="*/ 688338 h 803190"/>
                <a:gd name="connsiteX1" fmla="*/ 995362 w 3260035"/>
                <a:gd name="connsiteY1" fmla="*/ 800909 h 803190"/>
                <a:gd name="connsiteX2" fmla="*/ 2519362 w 3260035"/>
                <a:gd name="connsiteY2" fmla="*/ 743759 h 803190"/>
                <a:gd name="connsiteX3" fmla="*/ 3167062 w 3260035"/>
                <a:gd name="connsiteY3" fmla="*/ 515159 h 803190"/>
                <a:gd name="connsiteX4" fmla="*/ 3224212 w 3260035"/>
                <a:gd name="connsiteY4" fmla="*/ 286559 h 803190"/>
                <a:gd name="connsiteX5" fmla="*/ 2862262 w 3260035"/>
                <a:gd name="connsiteY5" fmla="*/ 809 h 803190"/>
                <a:gd name="connsiteX6" fmla="*/ 881062 w 3260035"/>
                <a:gd name="connsiteY6" fmla="*/ 210359 h 803190"/>
                <a:gd name="connsiteX7" fmla="*/ 328612 w 3260035"/>
                <a:gd name="connsiteY7" fmla="*/ 496109 h 803190"/>
                <a:gd name="connsiteX8" fmla="*/ 576262 w 3260035"/>
                <a:gd name="connsiteY8" fmla="*/ 751026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0035" h="803190">
                  <a:moveTo>
                    <a:pt x="0" y="688338"/>
                  </a:moveTo>
                  <a:cubicBezTo>
                    <a:pt x="179387" y="813294"/>
                    <a:pt x="575468" y="791672"/>
                    <a:pt x="995362" y="800909"/>
                  </a:cubicBezTo>
                  <a:cubicBezTo>
                    <a:pt x="1415256" y="810146"/>
                    <a:pt x="2157412" y="791384"/>
                    <a:pt x="2519362" y="743759"/>
                  </a:cubicBezTo>
                  <a:cubicBezTo>
                    <a:pt x="2881312" y="696134"/>
                    <a:pt x="3049587" y="591359"/>
                    <a:pt x="3167062" y="515159"/>
                  </a:cubicBezTo>
                  <a:cubicBezTo>
                    <a:pt x="3284537" y="438959"/>
                    <a:pt x="3275012" y="372284"/>
                    <a:pt x="3224212" y="286559"/>
                  </a:cubicBezTo>
                  <a:cubicBezTo>
                    <a:pt x="3173412" y="200834"/>
                    <a:pt x="3252787" y="13509"/>
                    <a:pt x="2862262" y="809"/>
                  </a:cubicBezTo>
                  <a:cubicBezTo>
                    <a:pt x="2471737" y="-11891"/>
                    <a:pt x="1303337" y="127809"/>
                    <a:pt x="881062" y="210359"/>
                  </a:cubicBezTo>
                  <a:cubicBezTo>
                    <a:pt x="458787" y="292909"/>
                    <a:pt x="398462" y="321207"/>
                    <a:pt x="328612" y="496109"/>
                  </a:cubicBezTo>
                  <a:cubicBezTo>
                    <a:pt x="258762" y="671011"/>
                    <a:pt x="528637" y="703401"/>
                    <a:pt x="576262" y="751026"/>
                  </a:cubicBezTo>
                </a:path>
              </a:pathLst>
            </a:custGeom>
            <a:solidFill>
              <a:srgbClr val="C94D4D"/>
            </a:solidFill>
            <a:ln w="28575" cap="flat" cmpd="sng" algn="ctr">
              <a:solidFill>
                <a:srgbClr val="C94D4D"/>
              </a:solidFill>
              <a:prstDash val="solid"/>
              <a:miter lim="800000"/>
            </a:ln>
            <a:effectLst/>
          </p:spPr>
          <p:txBody>
            <a:bodyPr tIns="108000" anchor="ctr">
              <a:normAutofit/>
              <a:scene3d>
                <a:camera prst="orthographicFront">
                  <a:rot lat="0" lon="0" rev="180000"/>
                </a:camera>
                <a:lightRig rig="threePt" dir="t"/>
              </a:scene3d>
            </a:bodyPr>
            <a:lstStyle/>
            <a:p>
              <a:pPr algn="ctr" fontAlgn="auto">
                <a:spcBef>
                  <a:spcPts val="0"/>
                </a:spcBef>
                <a:spcAft>
                  <a:spcPts val="0"/>
                </a:spcAft>
                <a:defRPr/>
              </a:pPr>
              <a:r>
                <a:rPr lang="zh-CN" altLang="en-US" kern="0" dirty="0">
                  <a:solidFill>
                    <a:srgbClr val="FFFFFF"/>
                  </a:solidFill>
                  <a:latin typeface="华文新魏" panose="02010800040101010101" pitchFamily="2" charset="-122"/>
                  <a:ea typeface="华文新魏" panose="02010800040101010101" pitchFamily="2" charset="-122"/>
                </a:rPr>
                <a:t>盈利性</a:t>
              </a:r>
              <a:r>
                <a:rPr lang="en-US" altLang="zh-CN" kern="0" dirty="0">
                  <a:solidFill>
                    <a:srgbClr val="FFFFFF"/>
                  </a:solidFill>
                  <a:latin typeface="华文新魏" panose="02010800040101010101" pitchFamily="2" charset="-122"/>
                  <a:ea typeface="华文新魏" panose="02010800040101010101" pitchFamily="2" charset="-122"/>
                </a:rPr>
                <a:t>(Earnings)</a:t>
              </a:r>
              <a:endParaRPr lang="zh-CN" altLang="en-US" kern="0" dirty="0">
                <a:solidFill>
                  <a:srgbClr val="FFFFFF"/>
                </a:solidFill>
                <a:latin typeface="华文新魏" panose="02010800040101010101" pitchFamily="2" charset="-122"/>
                <a:ea typeface="华文新魏" panose="02010800040101010101" pitchFamily="2" charset="-122"/>
              </a:endParaRPr>
            </a:p>
          </p:txBody>
        </p:sp>
        <p:sp>
          <p:nvSpPr>
            <p:cNvPr id="18" name="MH_Other_4"/>
            <p:cNvSpPr txBox="1">
              <a:spLocks noChangeArrowheads="1"/>
            </p:cNvSpPr>
            <p:nvPr>
              <p:custDataLst>
                <p:tags r:id="rId8"/>
              </p:custDataLst>
            </p:nvPr>
          </p:nvSpPr>
          <p:spPr bwMode="auto">
            <a:xfrm>
              <a:off x="4462322" y="4421188"/>
              <a:ext cx="149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b="1">
                  <a:solidFill>
                    <a:srgbClr val="C94D4D"/>
                  </a:solidFill>
                  <a:latin typeface="Brush Script Std" panose="03060802040607070404" pitchFamily="66" charset="0"/>
                  <a:ea typeface="微软雅黑" panose="020B0503020204020204" pitchFamily="34" charset="-122"/>
                </a:rPr>
                <a:t>4</a:t>
              </a:r>
              <a:endParaRPr lang="zh-CN" altLang="en-US" b="1">
                <a:solidFill>
                  <a:srgbClr val="C94D4D"/>
                </a:solidFill>
                <a:latin typeface="Brush Script Std" panose="03060802040607070404" pitchFamily="66" charset="0"/>
                <a:ea typeface="微软雅黑" panose="020B0503020204020204" pitchFamily="34" charset="-122"/>
              </a:endParaRPr>
            </a:p>
          </p:txBody>
        </p:sp>
        <p:sp>
          <p:nvSpPr>
            <p:cNvPr id="19" name="MH_SubTitle_5"/>
            <p:cNvSpPr/>
            <p:nvPr>
              <p:custDataLst>
                <p:tags r:id="rId9"/>
              </p:custDataLst>
            </p:nvPr>
          </p:nvSpPr>
          <p:spPr>
            <a:xfrm>
              <a:off x="4412268" y="5153748"/>
              <a:ext cx="3260035" cy="529173"/>
            </a:xfrm>
            <a:custGeom>
              <a:avLst/>
              <a:gdLst>
                <a:gd name="connsiteX0" fmla="*/ 0 w 2969523"/>
                <a:gd name="connsiteY0" fmla="*/ 743759 h 800909"/>
                <a:gd name="connsiteX1" fmla="*/ 704850 w 2969523"/>
                <a:gd name="connsiteY1" fmla="*/ 800909 h 800909"/>
                <a:gd name="connsiteX2" fmla="*/ 2228850 w 2969523"/>
                <a:gd name="connsiteY2" fmla="*/ 743759 h 800909"/>
                <a:gd name="connsiteX3" fmla="*/ 2876550 w 2969523"/>
                <a:gd name="connsiteY3" fmla="*/ 515159 h 800909"/>
                <a:gd name="connsiteX4" fmla="*/ 2933700 w 2969523"/>
                <a:gd name="connsiteY4" fmla="*/ 286559 h 800909"/>
                <a:gd name="connsiteX5" fmla="*/ 2571750 w 2969523"/>
                <a:gd name="connsiteY5" fmla="*/ 809 h 800909"/>
                <a:gd name="connsiteX6" fmla="*/ 590550 w 2969523"/>
                <a:gd name="connsiteY6" fmla="*/ 210359 h 800909"/>
                <a:gd name="connsiteX7" fmla="*/ 38100 w 2969523"/>
                <a:gd name="connsiteY7" fmla="*/ 496109 h 800909"/>
                <a:gd name="connsiteX8" fmla="*/ 114300 w 29695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177800 w 3033023"/>
                <a:gd name="connsiteY8" fmla="*/ 781859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254000 w 3033023"/>
                <a:gd name="connsiteY8" fmla="*/ 704777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033023"/>
                <a:gd name="connsiteY0" fmla="*/ 743759 h 800909"/>
                <a:gd name="connsiteX1" fmla="*/ 768350 w 3033023"/>
                <a:gd name="connsiteY1" fmla="*/ 800909 h 800909"/>
                <a:gd name="connsiteX2" fmla="*/ 2292350 w 3033023"/>
                <a:gd name="connsiteY2" fmla="*/ 743759 h 800909"/>
                <a:gd name="connsiteX3" fmla="*/ 2940050 w 3033023"/>
                <a:gd name="connsiteY3" fmla="*/ 515159 h 800909"/>
                <a:gd name="connsiteX4" fmla="*/ 2997200 w 3033023"/>
                <a:gd name="connsiteY4" fmla="*/ 286559 h 800909"/>
                <a:gd name="connsiteX5" fmla="*/ 2635250 w 3033023"/>
                <a:gd name="connsiteY5" fmla="*/ 809 h 800909"/>
                <a:gd name="connsiteX6" fmla="*/ 654050 w 3033023"/>
                <a:gd name="connsiteY6" fmla="*/ 210359 h 800909"/>
                <a:gd name="connsiteX7" fmla="*/ 101600 w 3033023"/>
                <a:gd name="connsiteY7" fmla="*/ 496109 h 800909"/>
                <a:gd name="connsiteX8" fmla="*/ 349250 w 3033023"/>
                <a:gd name="connsiteY8" fmla="*/ 751026 h 800909"/>
                <a:gd name="connsiteX0" fmla="*/ 0 w 3247335"/>
                <a:gd name="connsiteY0" fmla="*/ 736529 h 800997"/>
                <a:gd name="connsiteX1" fmla="*/ 982662 w 3247335"/>
                <a:gd name="connsiteY1" fmla="*/ 800909 h 800997"/>
                <a:gd name="connsiteX2" fmla="*/ 2506662 w 3247335"/>
                <a:gd name="connsiteY2" fmla="*/ 743759 h 800997"/>
                <a:gd name="connsiteX3" fmla="*/ 3154362 w 3247335"/>
                <a:gd name="connsiteY3" fmla="*/ 515159 h 800997"/>
                <a:gd name="connsiteX4" fmla="*/ 3211512 w 3247335"/>
                <a:gd name="connsiteY4" fmla="*/ 286559 h 800997"/>
                <a:gd name="connsiteX5" fmla="*/ 2849562 w 3247335"/>
                <a:gd name="connsiteY5" fmla="*/ 809 h 800997"/>
                <a:gd name="connsiteX6" fmla="*/ 868362 w 3247335"/>
                <a:gd name="connsiteY6" fmla="*/ 210359 h 800997"/>
                <a:gd name="connsiteX7" fmla="*/ 315912 w 3247335"/>
                <a:gd name="connsiteY7" fmla="*/ 496109 h 800997"/>
                <a:gd name="connsiteX8" fmla="*/ 563562 w 3247335"/>
                <a:gd name="connsiteY8" fmla="*/ 751026 h 800997"/>
                <a:gd name="connsiteX0" fmla="*/ 0 w 3247335"/>
                <a:gd name="connsiteY0" fmla="*/ 736529 h 815129"/>
                <a:gd name="connsiteX1" fmla="*/ 982662 w 3247335"/>
                <a:gd name="connsiteY1" fmla="*/ 800909 h 815129"/>
                <a:gd name="connsiteX2" fmla="*/ 2506662 w 3247335"/>
                <a:gd name="connsiteY2" fmla="*/ 743759 h 815129"/>
                <a:gd name="connsiteX3" fmla="*/ 3154362 w 3247335"/>
                <a:gd name="connsiteY3" fmla="*/ 515159 h 815129"/>
                <a:gd name="connsiteX4" fmla="*/ 3211512 w 3247335"/>
                <a:gd name="connsiteY4" fmla="*/ 286559 h 815129"/>
                <a:gd name="connsiteX5" fmla="*/ 2849562 w 3247335"/>
                <a:gd name="connsiteY5" fmla="*/ 809 h 815129"/>
                <a:gd name="connsiteX6" fmla="*/ 868362 w 3247335"/>
                <a:gd name="connsiteY6" fmla="*/ 210359 h 815129"/>
                <a:gd name="connsiteX7" fmla="*/ 315912 w 3247335"/>
                <a:gd name="connsiteY7" fmla="*/ 496109 h 815129"/>
                <a:gd name="connsiteX8" fmla="*/ 563562 w 3247335"/>
                <a:gd name="connsiteY8" fmla="*/ 751026 h 815129"/>
                <a:gd name="connsiteX0" fmla="*/ 0 w 3260035"/>
                <a:gd name="connsiteY0" fmla="*/ 688338 h 803190"/>
                <a:gd name="connsiteX1" fmla="*/ 995362 w 3260035"/>
                <a:gd name="connsiteY1" fmla="*/ 800909 h 803190"/>
                <a:gd name="connsiteX2" fmla="*/ 2519362 w 3260035"/>
                <a:gd name="connsiteY2" fmla="*/ 743759 h 803190"/>
                <a:gd name="connsiteX3" fmla="*/ 3167062 w 3260035"/>
                <a:gd name="connsiteY3" fmla="*/ 515159 h 803190"/>
                <a:gd name="connsiteX4" fmla="*/ 3224212 w 3260035"/>
                <a:gd name="connsiteY4" fmla="*/ 286559 h 803190"/>
                <a:gd name="connsiteX5" fmla="*/ 2862262 w 3260035"/>
                <a:gd name="connsiteY5" fmla="*/ 809 h 803190"/>
                <a:gd name="connsiteX6" fmla="*/ 881062 w 3260035"/>
                <a:gd name="connsiteY6" fmla="*/ 210359 h 803190"/>
                <a:gd name="connsiteX7" fmla="*/ 328612 w 3260035"/>
                <a:gd name="connsiteY7" fmla="*/ 496109 h 803190"/>
                <a:gd name="connsiteX8" fmla="*/ 576262 w 3260035"/>
                <a:gd name="connsiteY8" fmla="*/ 751026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0035" h="803190">
                  <a:moveTo>
                    <a:pt x="0" y="688338"/>
                  </a:moveTo>
                  <a:cubicBezTo>
                    <a:pt x="179387" y="813294"/>
                    <a:pt x="575468" y="791672"/>
                    <a:pt x="995362" y="800909"/>
                  </a:cubicBezTo>
                  <a:cubicBezTo>
                    <a:pt x="1415256" y="810146"/>
                    <a:pt x="2157412" y="791384"/>
                    <a:pt x="2519362" y="743759"/>
                  </a:cubicBezTo>
                  <a:cubicBezTo>
                    <a:pt x="2881312" y="696134"/>
                    <a:pt x="3049587" y="591359"/>
                    <a:pt x="3167062" y="515159"/>
                  </a:cubicBezTo>
                  <a:cubicBezTo>
                    <a:pt x="3284537" y="438959"/>
                    <a:pt x="3275012" y="372284"/>
                    <a:pt x="3224212" y="286559"/>
                  </a:cubicBezTo>
                  <a:cubicBezTo>
                    <a:pt x="3173412" y="200834"/>
                    <a:pt x="3252787" y="13509"/>
                    <a:pt x="2862262" y="809"/>
                  </a:cubicBezTo>
                  <a:cubicBezTo>
                    <a:pt x="2471737" y="-11891"/>
                    <a:pt x="1303337" y="127809"/>
                    <a:pt x="881062" y="210359"/>
                  </a:cubicBezTo>
                  <a:cubicBezTo>
                    <a:pt x="458787" y="292909"/>
                    <a:pt x="398462" y="321207"/>
                    <a:pt x="328612" y="496109"/>
                  </a:cubicBezTo>
                  <a:cubicBezTo>
                    <a:pt x="258762" y="671011"/>
                    <a:pt x="528637" y="703401"/>
                    <a:pt x="576262" y="751026"/>
                  </a:cubicBezTo>
                </a:path>
              </a:pathLst>
            </a:custGeom>
            <a:solidFill>
              <a:srgbClr val="C94D4D"/>
            </a:solidFill>
            <a:ln w="28575" cap="flat" cmpd="sng" algn="ctr">
              <a:solidFill>
                <a:srgbClr val="C94D4D"/>
              </a:solidFill>
              <a:prstDash val="solid"/>
              <a:miter lim="800000"/>
            </a:ln>
            <a:effectLst/>
          </p:spPr>
          <p:txBody>
            <a:bodyPr tIns="108000" anchor="ctr">
              <a:normAutofit/>
              <a:scene3d>
                <a:camera prst="orthographicFront">
                  <a:rot lat="0" lon="0" rev="180000"/>
                </a:camera>
                <a:lightRig rig="threePt" dir="t"/>
              </a:scene3d>
            </a:bodyPr>
            <a:lstStyle/>
            <a:p>
              <a:pPr algn="ctr" fontAlgn="auto">
                <a:spcBef>
                  <a:spcPts val="0"/>
                </a:spcBef>
                <a:spcAft>
                  <a:spcPts val="0"/>
                </a:spcAft>
                <a:defRPr/>
              </a:pPr>
              <a:r>
                <a:rPr lang="zh-CN" altLang="en-US" kern="0" dirty="0">
                  <a:solidFill>
                    <a:srgbClr val="FFFFFF"/>
                  </a:solidFill>
                  <a:latin typeface="华文新魏" panose="02010800040101010101" pitchFamily="2" charset="-122"/>
                  <a:ea typeface="华文新魏" panose="02010800040101010101" pitchFamily="2" charset="-122"/>
                </a:rPr>
                <a:t>流动性</a:t>
              </a:r>
              <a:r>
                <a:rPr lang="en-US" altLang="zh-CN" kern="0" dirty="0">
                  <a:solidFill>
                    <a:srgbClr val="FFFFFF"/>
                  </a:solidFill>
                  <a:latin typeface="华文新魏" panose="02010800040101010101" pitchFamily="2" charset="-122"/>
                  <a:ea typeface="华文新魏" panose="02010800040101010101" pitchFamily="2" charset="-122"/>
                </a:rPr>
                <a:t>(Liquidity) </a:t>
              </a:r>
              <a:endParaRPr lang="zh-CN" altLang="en-US" kern="0" dirty="0">
                <a:solidFill>
                  <a:srgbClr val="FFFFFF"/>
                </a:solidFill>
                <a:latin typeface="华文新魏" panose="02010800040101010101" pitchFamily="2" charset="-122"/>
                <a:ea typeface="华文新魏" panose="02010800040101010101" pitchFamily="2" charset="-122"/>
              </a:endParaRPr>
            </a:p>
          </p:txBody>
        </p:sp>
        <p:sp>
          <p:nvSpPr>
            <p:cNvPr id="20" name="MH_Other_5"/>
            <p:cNvSpPr txBox="1">
              <a:spLocks noChangeArrowheads="1"/>
            </p:cNvSpPr>
            <p:nvPr>
              <p:custDataLst>
                <p:tags r:id="rId10"/>
              </p:custDataLst>
            </p:nvPr>
          </p:nvSpPr>
          <p:spPr bwMode="auto">
            <a:xfrm>
              <a:off x="4462322" y="5191125"/>
              <a:ext cx="149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b="1">
                  <a:solidFill>
                    <a:srgbClr val="C94D4D"/>
                  </a:solidFill>
                  <a:latin typeface="Brush Script Std" panose="03060802040607070404" pitchFamily="66" charset="0"/>
                  <a:ea typeface="微软雅黑" panose="020B0503020204020204" pitchFamily="34" charset="-122"/>
                </a:rPr>
                <a:t>5</a:t>
              </a:r>
              <a:endParaRPr lang="zh-CN" altLang="en-US" b="1">
                <a:solidFill>
                  <a:srgbClr val="C94D4D"/>
                </a:solidFill>
                <a:latin typeface="Brush Script Std" panose="03060802040607070404" pitchFamily="66" charset="0"/>
                <a:ea typeface="微软雅黑" panose="020B0503020204020204" pitchFamily="34" charset="-122"/>
              </a:endParaRPr>
            </a:p>
          </p:txBody>
        </p:sp>
      </p:grpSp>
    </p:spTree>
    <p:extLst>
      <p:ext uri="{BB962C8B-B14F-4D97-AF65-F5344CB8AC3E}">
        <p14:creationId xmlns:p14="http://schemas.microsoft.com/office/powerpoint/2010/main" val="486012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四、信用风险度测量模型法</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信用风险的度量方法</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第四章    信用风险</a:t>
            </a:r>
          </a:p>
        </p:txBody>
      </p:sp>
      <p:sp>
        <p:nvSpPr>
          <p:cNvPr id="21" name="矩形 20"/>
          <p:cNvSpPr/>
          <p:nvPr/>
        </p:nvSpPr>
        <p:spPr>
          <a:xfrm>
            <a:off x="1053305" y="1723110"/>
            <a:ext cx="5040561"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一</a:t>
            </a:r>
            <a:r>
              <a:rPr lang="en-US" altLang="zh-CN" sz="2000" dirty="0">
                <a:latin typeface="微软雅黑" panose="020B0503020204020204" pitchFamily="34" charset="-122"/>
                <a:ea typeface="微软雅黑" panose="020B0503020204020204" pitchFamily="34" charset="-122"/>
              </a:rPr>
              <a:t>) Z </a:t>
            </a:r>
            <a:r>
              <a:rPr lang="zh-CN" altLang="en-US" sz="2000" dirty="0">
                <a:latin typeface="微软雅黑" panose="020B0503020204020204" pitchFamily="34" charset="-122"/>
                <a:ea typeface="微软雅黑" panose="020B0503020204020204" pitchFamily="34" charset="-122"/>
              </a:rPr>
              <a:t>值评分模型</a:t>
            </a:r>
          </a:p>
        </p:txBody>
      </p:sp>
      <p:pic>
        <p:nvPicPr>
          <p:cNvPr id="4" name="图片 3"/>
          <p:cNvPicPr>
            <a:picLocks noChangeAspect="1"/>
          </p:cNvPicPr>
          <p:nvPr/>
        </p:nvPicPr>
        <p:blipFill>
          <a:blip r:embed="rId2"/>
          <a:stretch>
            <a:fillRect/>
          </a:stretch>
        </p:blipFill>
        <p:spPr>
          <a:xfrm>
            <a:off x="1634679" y="2511205"/>
            <a:ext cx="8827480" cy="736988"/>
          </a:xfrm>
          <a:prstGeom prst="rect">
            <a:avLst/>
          </a:prstGeom>
        </p:spPr>
      </p:pic>
      <p:sp>
        <p:nvSpPr>
          <p:cNvPr id="22" name="矩形 21"/>
          <p:cNvSpPr/>
          <p:nvPr/>
        </p:nvSpPr>
        <p:spPr>
          <a:xfrm>
            <a:off x="1053305" y="3636178"/>
            <a:ext cx="5040561"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二</a:t>
            </a:r>
            <a:r>
              <a:rPr lang="en-US" altLang="zh-CN" sz="2000" dirty="0">
                <a:latin typeface="微软雅黑" panose="020B0503020204020204" pitchFamily="34" charset="-122"/>
                <a:ea typeface="微软雅黑" panose="020B0503020204020204" pitchFamily="34" charset="-122"/>
              </a:rPr>
              <a:t>) Zeta </a:t>
            </a:r>
            <a:r>
              <a:rPr lang="zh-CN" altLang="en-US" sz="2000" dirty="0">
                <a:latin typeface="微软雅黑" panose="020B0503020204020204" pitchFamily="34" charset="-122"/>
                <a:ea typeface="微软雅黑" panose="020B0503020204020204" pitchFamily="34" charset="-122"/>
              </a:rPr>
              <a:t>评分模型</a:t>
            </a:r>
          </a:p>
        </p:txBody>
      </p:sp>
      <p:pic>
        <p:nvPicPr>
          <p:cNvPr id="5" name="图片 4"/>
          <p:cNvPicPr>
            <a:picLocks noChangeAspect="1"/>
          </p:cNvPicPr>
          <p:nvPr/>
        </p:nvPicPr>
        <p:blipFill>
          <a:blip r:embed="rId3"/>
          <a:stretch>
            <a:fillRect/>
          </a:stretch>
        </p:blipFill>
        <p:spPr>
          <a:xfrm>
            <a:off x="1634679" y="4424272"/>
            <a:ext cx="9001000" cy="732920"/>
          </a:xfrm>
          <a:prstGeom prst="rect">
            <a:avLst/>
          </a:prstGeom>
        </p:spPr>
      </p:pic>
    </p:spTree>
    <p:extLst>
      <p:ext uri="{BB962C8B-B14F-4D97-AF65-F5344CB8AC3E}">
        <p14:creationId xmlns:p14="http://schemas.microsoft.com/office/powerpoint/2010/main" val="3114720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四、信用风险度测量模型法</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信用风险的度量方法</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第四章    信用风险</a:t>
            </a:r>
          </a:p>
        </p:txBody>
      </p:sp>
      <p:sp>
        <p:nvSpPr>
          <p:cNvPr id="21" name="矩形 20"/>
          <p:cNvSpPr/>
          <p:nvPr/>
        </p:nvSpPr>
        <p:spPr>
          <a:xfrm>
            <a:off x="6095082" y="1271300"/>
            <a:ext cx="5040561"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三</a:t>
            </a:r>
            <a:r>
              <a:rPr lang="en-US" altLang="zh-CN" sz="2000" dirty="0">
                <a:latin typeface="微软雅黑" panose="020B0503020204020204" pitchFamily="34" charset="-122"/>
                <a:ea typeface="微软雅黑" panose="020B0503020204020204" pitchFamily="34" charset="-122"/>
              </a:rPr>
              <a:t>) KMV </a:t>
            </a:r>
            <a:r>
              <a:rPr lang="zh-CN" altLang="en-US" sz="2000" dirty="0">
                <a:latin typeface="微软雅黑" panose="020B0503020204020204" pitchFamily="34" charset="-122"/>
                <a:ea typeface="微软雅黑" panose="020B0503020204020204" pitchFamily="34" charset="-122"/>
              </a:rPr>
              <a:t>模型</a:t>
            </a:r>
          </a:p>
        </p:txBody>
      </p:sp>
      <p:pic>
        <p:nvPicPr>
          <p:cNvPr id="3" name="图片 2"/>
          <p:cNvPicPr>
            <a:picLocks noChangeAspect="1"/>
          </p:cNvPicPr>
          <p:nvPr/>
        </p:nvPicPr>
        <p:blipFill>
          <a:blip r:embed="rId2"/>
          <a:stretch>
            <a:fillRect/>
          </a:stretch>
        </p:blipFill>
        <p:spPr>
          <a:xfrm>
            <a:off x="1562671" y="2026362"/>
            <a:ext cx="8805201" cy="1038422"/>
          </a:xfrm>
          <a:prstGeom prst="rect">
            <a:avLst/>
          </a:prstGeom>
        </p:spPr>
      </p:pic>
      <p:graphicFrame>
        <p:nvGraphicFramePr>
          <p:cNvPr id="10" name="图示 9"/>
          <p:cNvGraphicFramePr/>
          <p:nvPr>
            <p:extLst>
              <p:ext uri="{D42A27DB-BD31-4B8C-83A1-F6EECF244321}">
                <p14:modId xmlns:p14="http://schemas.microsoft.com/office/powerpoint/2010/main" val="2326718560"/>
              </p:ext>
            </p:extLst>
          </p:nvPr>
        </p:nvGraphicFramePr>
        <p:xfrm>
          <a:off x="1355505" y="3476921"/>
          <a:ext cx="9505055" cy="236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397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四、信用风险度测量模型法</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信用风险的度量方法</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第四章    信用风险</a:t>
            </a:r>
          </a:p>
        </p:txBody>
      </p:sp>
      <p:sp>
        <p:nvSpPr>
          <p:cNvPr id="22" name="矩形 21"/>
          <p:cNvSpPr/>
          <p:nvPr/>
        </p:nvSpPr>
        <p:spPr>
          <a:xfrm>
            <a:off x="6079245" y="1271300"/>
            <a:ext cx="5040561"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四</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Creditmetrics</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模型</a:t>
            </a:r>
          </a:p>
        </p:txBody>
      </p:sp>
      <p:sp>
        <p:nvSpPr>
          <p:cNvPr id="7" name="矩形 6"/>
          <p:cNvSpPr/>
          <p:nvPr/>
        </p:nvSpPr>
        <p:spPr>
          <a:xfrm>
            <a:off x="1042444" y="1988840"/>
            <a:ext cx="10061191" cy="3831818"/>
          </a:xfrm>
          <a:prstGeom prst="rect">
            <a:avLst/>
          </a:prstGeom>
          <a:noFill/>
          <a:ln w="28575">
            <a:noFill/>
            <a:prstDash val="dash"/>
          </a:ln>
          <a:effectLst/>
        </p:spPr>
        <p:style>
          <a:lnRef idx="1">
            <a:schemeClr val="accent4"/>
          </a:lnRef>
          <a:fillRef idx="2">
            <a:schemeClr val="accent4"/>
          </a:fillRef>
          <a:effectRef idx="1">
            <a:schemeClr val="accent4"/>
          </a:effectRef>
          <a:fontRef idx="minor">
            <a:schemeClr val="dk1"/>
          </a:fontRef>
        </p:style>
        <p:txBody>
          <a:bodyPr wrap="square">
            <a:spAutoFit/>
          </a:bodyPr>
          <a:lstStyle/>
          <a:p>
            <a:pPr marL="285750" indent="-285750">
              <a:lnSpc>
                <a:spcPct val="150000"/>
              </a:lnSpc>
              <a:buFont typeface="Wingdings" panose="05000000000000000000" pitchFamily="2" charset="2"/>
              <a:buChar char="u"/>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Creditmetrics 模型是J.P.摩根1997 年推出的信用风险量化模型。该模型的提出是当今风险管理理论在信用风险量化管理方面迈出的重要一步。</a:t>
            </a:r>
          </a:p>
          <a:p>
            <a:pPr marL="285750" indent="-285750">
              <a:lnSpc>
                <a:spcPct val="150000"/>
              </a:lnSpc>
              <a:buFont typeface="Wingdings" panose="05000000000000000000" pitchFamily="2" charset="2"/>
              <a:buChar char="u"/>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该模型使用转移矩阵, 即所有不同信用等级的信用资产在一定期限内变化转换到其他信用等级或维持原等级的概率矩阵, 作为重要的输入数据。</a:t>
            </a:r>
          </a:p>
          <a:p>
            <a:pPr marL="285750" indent="-285750">
              <a:lnSpc>
                <a:spcPct val="150000"/>
              </a:lnSpc>
              <a:buFont typeface="Wingdings" panose="05000000000000000000" pitchFamily="2" charset="2"/>
              <a:buChar char="u"/>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根据转移矩阵所提供的信用资产的信用等级变化的概率分布, 同时根据不同信用等级下给定的贴现率, 就可以计算出该信用资产在各信用等级上的市场价值,从而得到该信用资产市场价值在不同信用风险状态下的概率分布。</a:t>
            </a:r>
          </a:p>
          <a:p>
            <a:pPr marL="285750" indent="-285750">
              <a:lnSpc>
                <a:spcPct val="150000"/>
              </a:lnSpc>
              <a:buFont typeface="Wingdings" panose="05000000000000000000" pitchFamily="2" charset="2"/>
              <a:buChar char="u"/>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 Creditmetrics 模型以风险暴露、在险价值、相关性三部分为基础, 经过三个层次的计算、推导, 最终汇总推出信用资产组合的在险价值, 从而实现对信用风险的度量。</a:t>
            </a:r>
          </a:p>
        </p:txBody>
      </p:sp>
    </p:spTree>
    <p:extLst>
      <p:ext uri="{BB962C8B-B14F-4D97-AF65-F5344CB8AC3E}">
        <p14:creationId xmlns:p14="http://schemas.microsoft.com/office/powerpoint/2010/main" val="2994707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E:\王亮\工作\2015\04\01\新建文件夹\未标题-4.png"/>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0" y="2628289"/>
            <a:ext cx="11874959" cy="4229711"/>
          </a:xfrm>
          <a:prstGeom prst="rect">
            <a:avLst/>
          </a:prstGeom>
          <a:noFill/>
          <a:ln>
            <a:noFill/>
          </a:ln>
        </p:spPr>
      </p:pic>
      <p:pic>
        <p:nvPicPr>
          <p:cNvPr id="6" name="图片 5"/>
          <p:cNvPicPr>
            <a:picLocks noChangeAspect="1"/>
          </p:cNvPicPr>
          <p:nvPr/>
        </p:nvPicPr>
        <p:blipFill>
          <a:blip r:embed="rId4"/>
          <a:stretch>
            <a:fillRect/>
          </a:stretch>
        </p:blipFill>
        <p:spPr>
          <a:xfrm>
            <a:off x="0" y="19610"/>
            <a:ext cx="2476190" cy="1400000"/>
          </a:xfrm>
          <a:prstGeom prst="rect">
            <a:avLst/>
          </a:prstGeom>
        </p:spPr>
      </p:pic>
      <p:sp>
        <p:nvSpPr>
          <p:cNvPr id="7" name="TextBox 7"/>
          <p:cNvSpPr>
            <a:spLocks noChangeArrowheads="1"/>
          </p:cNvSpPr>
          <p:nvPr/>
        </p:nvSpPr>
        <p:spPr bwMode="auto">
          <a:xfrm>
            <a:off x="8259415" y="1473371"/>
            <a:ext cx="3240360" cy="311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81" tIns="17140" rIns="34281" bIns="17140">
            <a:spAutoFit/>
          </a:bodyPr>
          <a:lstStyle/>
          <a:p>
            <a:r>
              <a:rPr lang="en-US" altLang="zh-CN" dirty="0">
                <a:solidFill>
                  <a:srgbClr val="D24726"/>
                </a:solidFill>
                <a:latin typeface="Candara" panose="020E0502030303020204" pitchFamily="34" charset="0"/>
                <a:ea typeface="微软雅黑" panose="020B0503020204020204" pitchFamily="34" charset="-122"/>
                <a:sym typeface="方正大黑简体" pitchFamily="2" charset="-122"/>
              </a:rPr>
              <a:t>http://www.crtvup.com.cn</a:t>
            </a:r>
            <a:endParaRPr lang="zh-CN" altLang="en-US" dirty="0">
              <a:solidFill>
                <a:srgbClr val="D24726"/>
              </a:solidFill>
              <a:latin typeface="Candara" panose="020E0502030303020204" pitchFamily="34" charset="0"/>
              <a:ea typeface="微软雅黑" panose="020B0503020204020204" pitchFamily="34" charset="-122"/>
              <a:sym typeface="方正大黑简体" pitchFamily="2" charset="-122"/>
            </a:endParaRP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99375" y="811865"/>
            <a:ext cx="3168352" cy="498463"/>
          </a:xfrm>
          <a:prstGeom prst="rect">
            <a:avLst/>
          </a:prstGeom>
        </p:spPr>
      </p:pic>
    </p:spTree>
    <p:extLst>
      <p:ext uri="{BB962C8B-B14F-4D97-AF65-F5344CB8AC3E}">
        <p14:creationId xmlns:p14="http://schemas.microsoft.com/office/powerpoint/2010/main" val="256175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第四章    信用风险</a:t>
            </a:r>
          </a:p>
        </p:txBody>
      </p:sp>
      <p:grpSp>
        <p:nvGrpSpPr>
          <p:cNvPr id="5" name="组合 4"/>
          <p:cNvGrpSpPr/>
          <p:nvPr/>
        </p:nvGrpSpPr>
        <p:grpSpPr>
          <a:xfrm>
            <a:off x="1310741" y="1979105"/>
            <a:ext cx="1188034" cy="1080120"/>
            <a:chOff x="1681509" y="2451101"/>
            <a:chExt cx="2208834" cy="1452563"/>
          </a:xfrm>
        </p:grpSpPr>
        <p:sp>
          <p:nvSpPr>
            <p:cNvPr id="6" name="MH_Other_1"/>
            <p:cNvSpPr/>
            <p:nvPr>
              <p:custDataLst>
                <p:tags r:id="rId5"/>
              </p:custDataLst>
            </p:nvPr>
          </p:nvSpPr>
          <p:spPr>
            <a:xfrm>
              <a:off x="1681509" y="2451101"/>
              <a:ext cx="2208834" cy="1452563"/>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333333"/>
                </a:solidFill>
                <a:latin typeface="微软雅黑" panose="020B0503020204020204" pitchFamily="34" charset="-122"/>
                <a:ea typeface="微软雅黑" panose="020B0503020204020204" pitchFamily="34" charset="-122"/>
              </a:endParaRPr>
            </a:p>
          </p:txBody>
        </p:sp>
        <p:sp>
          <p:nvSpPr>
            <p:cNvPr id="8" name="MH_SubTitle_1"/>
            <p:cNvSpPr/>
            <p:nvPr>
              <p:custDataLst>
                <p:tags r:id="rId6"/>
              </p:custDataLst>
            </p:nvPr>
          </p:nvSpPr>
          <p:spPr>
            <a:xfrm>
              <a:off x="1946231" y="2624138"/>
              <a:ext cx="1679390" cy="1104900"/>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8F8F8"/>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altLang="en-US" sz="2000" dirty="0">
                  <a:solidFill>
                    <a:srgbClr val="080808"/>
                  </a:solidFill>
                  <a:latin typeface="微软雅黑" panose="020B0503020204020204" pitchFamily="34" charset="-122"/>
                  <a:ea typeface="微软雅黑" panose="020B0503020204020204" pitchFamily="34" charset="-122"/>
                </a:rPr>
                <a:t>重点掌握</a:t>
              </a:r>
            </a:p>
          </p:txBody>
        </p:sp>
      </p:grpSp>
      <p:sp>
        <p:nvSpPr>
          <p:cNvPr id="11" name="圆角矩形 10"/>
          <p:cNvSpPr/>
          <p:nvPr/>
        </p:nvSpPr>
        <p:spPr>
          <a:xfrm>
            <a:off x="2714799" y="1969592"/>
            <a:ext cx="8424936" cy="1089634"/>
          </a:xfrm>
          <a:prstGeom prst="roundRect">
            <a:avLst>
              <a:gd name="adj" fmla="val 591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1" fontAlgn="auto" hangingPunct="1">
              <a:lnSpc>
                <a:spcPct val="150000"/>
              </a:lnSpc>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信用风险的来源</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信用风险的成因</a:t>
            </a:r>
          </a:p>
        </p:txBody>
      </p:sp>
      <p:grpSp>
        <p:nvGrpSpPr>
          <p:cNvPr id="9" name="组合 8"/>
          <p:cNvGrpSpPr/>
          <p:nvPr/>
        </p:nvGrpSpPr>
        <p:grpSpPr>
          <a:xfrm>
            <a:off x="1310741" y="3198595"/>
            <a:ext cx="1188034" cy="1080120"/>
            <a:chOff x="1681509" y="2451101"/>
            <a:chExt cx="2208834" cy="1452563"/>
          </a:xfrm>
        </p:grpSpPr>
        <p:sp>
          <p:nvSpPr>
            <p:cNvPr id="10" name="MH_Other_1"/>
            <p:cNvSpPr/>
            <p:nvPr>
              <p:custDataLst>
                <p:tags r:id="rId3"/>
              </p:custDataLst>
            </p:nvPr>
          </p:nvSpPr>
          <p:spPr>
            <a:xfrm>
              <a:off x="1681509" y="2451101"/>
              <a:ext cx="2208834" cy="1452563"/>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333333"/>
                </a:solidFill>
                <a:latin typeface="微软雅黑" panose="020B0503020204020204" pitchFamily="34" charset="-122"/>
                <a:ea typeface="微软雅黑" panose="020B0503020204020204" pitchFamily="34" charset="-122"/>
              </a:endParaRPr>
            </a:p>
          </p:txBody>
        </p:sp>
        <p:sp>
          <p:nvSpPr>
            <p:cNvPr id="12" name="MH_SubTitle_1"/>
            <p:cNvSpPr/>
            <p:nvPr>
              <p:custDataLst>
                <p:tags r:id="rId4"/>
              </p:custDataLst>
            </p:nvPr>
          </p:nvSpPr>
          <p:spPr>
            <a:xfrm>
              <a:off x="1946231" y="2624138"/>
              <a:ext cx="1679390" cy="1104900"/>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8F8F8"/>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altLang="en-US" sz="2000" dirty="0">
                  <a:solidFill>
                    <a:srgbClr val="080808"/>
                  </a:solidFill>
                  <a:latin typeface="微软雅黑" panose="020B0503020204020204" pitchFamily="34" charset="-122"/>
                  <a:ea typeface="微软雅黑" panose="020B0503020204020204" pitchFamily="34" charset="-122"/>
                </a:rPr>
                <a:t>掌握</a:t>
              </a:r>
            </a:p>
          </p:txBody>
        </p:sp>
      </p:grpSp>
      <p:grpSp>
        <p:nvGrpSpPr>
          <p:cNvPr id="13" name="组合 12"/>
          <p:cNvGrpSpPr/>
          <p:nvPr/>
        </p:nvGrpSpPr>
        <p:grpSpPr>
          <a:xfrm>
            <a:off x="1310741" y="4418085"/>
            <a:ext cx="1188034" cy="1080120"/>
            <a:chOff x="1681509" y="2451101"/>
            <a:chExt cx="2208834" cy="1452563"/>
          </a:xfrm>
        </p:grpSpPr>
        <p:sp>
          <p:nvSpPr>
            <p:cNvPr id="14" name="MH_Other_1"/>
            <p:cNvSpPr/>
            <p:nvPr>
              <p:custDataLst>
                <p:tags r:id="rId1"/>
              </p:custDataLst>
            </p:nvPr>
          </p:nvSpPr>
          <p:spPr>
            <a:xfrm>
              <a:off x="1681509" y="2451101"/>
              <a:ext cx="2208834" cy="1452563"/>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333333"/>
                </a:solidFill>
                <a:latin typeface="微软雅黑" panose="020B0503020204020204" pitchFamily="34" charset="-122"/>
                <a:ea typeface="微软雅黑" panose="020B0503020204020204" pitchFamily="34" charset="-122"/>
              </a:endParaRPr>
            </a:p>
          </p:txBody>
        </p:sp>
        <p:sp>
          <p:nvSpPr>
            <p:cNvPr id="15" name="MH_SubTitle_1"/>
            <p:cNvSpPr/>
            <p:nvPr>
              <p:custDataLst>
                <p:tags r:id="rId2"/>
              </p:custDataLst>
            </p:nvPr>
          </p:nvSpPr>
          <p:spPr>
            <a:xfrm>
              <a:off x="1946231" y="2624138"/>
              <a:ext cx="1679390" cy="1104900"/>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8F8F8"/>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altLang="en-US" sz="2000" dirty="0">
                  <a:solidFill>
                    <a:srgbClr val="080808"/>
                  </a:solidFill>
                  <a:latin typeface="微软雅黑" panose="020B0503020204020204" pitchFamily="34" charset="-122"/>
                  <a:ea typeface="微软雅黑" panose="020B0503020204020204" pitchFamily="34" charset="-122"/>
                </a:rPr>
                <a:t>了解</a:t>
              </a:r>
            </a:p>
          </p:txBody>
        </p:sp>
      </p:grpSp>
      <p:sp>
        <p:nvSpPr>
          <p:cNvPr id="16" name="圆角矩形 15"/>
          <p:cNvSpPr/>
          <p:nvPr/>
        </p:nvSpPr>
        <p:spPr>
          <a:xfrm>
            <a:off x="2714799" y="3198595"/>
            <a:ext cx="8424936" cy="1089634"/>
          </a:xfrm>
          <a:prstGeom prst="roundRect">
            <a:avLst>
              <a:gd name="adj" fmla="val 591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1" fontAlgn="auto" hangingPunct="1">
              <a:lnSpc>
                <a:spcPct val="150000"/>
              </a:lnSpc>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信用风险的概念</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信用风险的度量方法</a:t>
            </a:r>
          </a:p>
        </p:txBody>
      </p:sp>
      <p:sp>
        <p:nvSpPr>
          <p:cNvPr id="17" name="圆角矩形 16"/>
          <p:cNvSpPr/>
          <p:nvPr/>
        </p:nvSpPr>
        <p:spPr>
          <a:xfrm>
            <a:off x="2714799" y="4427598"/>
            <a:ext cx="8424936" cy="1089634"/>
          </a:xfrm>
          <a:prstGeom prst="roundRect">
            <a:avLst>
              <a:gd name="adj" fmla="val 591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1" fontAlgn="auto" hangingPunct="1">
              <a:lnSpc>
                <a:spcPct val="150000"/>
              </a:lnSpc>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信用风险的特征</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信用风险的具体体现</a:t>
            </a:r>
          </a:p>
        </p:txBody>
      </p:sp>
    </p:spTree>
    <p:extLst>
      <p:ext uri="{BB962C8B-B14F-4D97-AF65-F5344CB8AC3E}">
        <p14:creationId xmlns:p14="http://schemas.microsoft.com/office/powerpoint/2010/main" val="3510116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一、信用风险的概念</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信用风险概述</a:t>
            </a:r>
          </a:p>
        </p:txBody>
      </p:sp>
      <p:sp>
        <p:nvSpPr>
          <p:cNvPr id="7" name="圆角矩形 6"/>
          <p:cNvSpPr/>
          <p:nvPr/>
        </p:nvSpPr>
        <p:spPr>
          <a:xfrm>
            <a:off x="1130623" y="2240662"/>
            <a:ext cx="10081120" cy="3548479"/>
          </a:xfrm>
          <a:prstGeom prst="roundRect">
            <a:avLst>
              <a:gd name="adj" fmla="val 7499"/>
            </a:avLst>
          </a:prstGeom>
          <a:noFill/>
          <a:ln w="28575">
            <a:solidFill>
              <a:srgbClr val="00B0F0"/>
            </a:solidFill>
            <a:prstDash val="dash"/>
          </a:ln>
          <a:effectLst>
            <a:glow rad="1397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a:spAutoFit/>
          </a:bodyPr>
          <a:lstStyle/>
          <a:p>
            <a:pPr marL="342900" indent="-342900">
              <a:lnSpc>
                <a:spcPct val="200000"/>
              </a:lnSpc>
              <a:buFont typeface="Wingdings" panose="05000000000000000000" pitchFamily="2" charset="2"/>
              <a:buChar char="l"/>
            </a:pPr>
            <a:r>
              <a:rPr lang="zh-CN" altLang="en-US" kern="0">
                <a:solidFill>
                  <a:schemeClr val="tx1">
                    <a:lumMod val="65000"/>
                    <a:lumOff val="35000"/>
                  </a:schemeClr>
                </a:solidFill>
                <a:ea typeface="微软雅黑" panose="020B0503020204020204" pitchFamily="34" charset="-122"/>
                <a:cs typeface="宋体" panose="02010600030101010101" pitchFamily="2" charset="-122"/>
              </a:rPr>
              <a:t>信用风险又称为交易对方风险、履约风险或违约风险</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指交易对方不履行到期债务的风险。</a:t>
            </a:r>
          </a:p>
          <a:p>
            <a:pPr marL="342900" indent="-342900">
              <a:lnSpc>
                <a:spcPct val="200000"/>
              </a:lnSpc>
              <a:buFont typeface="Wingdings" panose="05000000000000000000" pitchFamily="2" charset="2"/>
              <a:buChar char="l"/>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具体来讲</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信用风险是指借款人、证券发行人或交易一方由于种种原因</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不愿或无力履行合同条件而构成违约</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致使银行、投资者或交易另一方遭受损失的可能性。</a:t>
            </a:r>
          </a:p>
          <a:p>
            <a:pPr marL="342900" indent="-342900">
              <a:lnSpc>
                <a:spcPct val="200000"/>
              </a:lnSpc>
              <a:buFont typeface="Wingdings" panose="05000000000000000000" pitchFamily="2" charset="2"/>
              <a:buChar char="l"/>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信用风险不仅包括直接的违约风险</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还包括借款人或市场交易对手信用状况和履约能力的变化导致其债务的市场价值变动而引起损失的可能性。</a:t>
            </a:r>
          </a:p>
          <a:p>
            <a:pPr marL="342900" indent="-342900">
              <a:lnSpc>
                <a:spcPct val="200000"/>
              </a:lnSpc>
              <a:buFont typeface="Wingdings" panose="05000000000000000000" pitchFamily="2" charset="2"/>
              <a:buChar char="l"/>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债务的市场价值变动包括所发行债券的价格变动</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以及金融衍生品市场上信用产品的价格变动。</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第四章    信用风险</a:t>
            </a:r>
          </a:p>
        </p:txBody>
      </p:sp>
    </p:spTree>
    <p:extLst>
      <p:ext uri="{BB962C8B-B14F-4D97-AF65-F5344CB8AC3E}">
        <p14:creationId xmlns:p14="http://schemas.microsoft.com/office/powerpoint/2010/main" val="85606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二、信用风险的来源</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信用风险概述</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第四章    信用风险</a:t>
            </a:r>
          </a:p>
        </p:txBody>
      </p:sp>
      <p:graphicFrame>
        <p:nvGraphicFramePr>
          <p:cNvPr id="3" name="图示 2"/>
          <p:cNvGraphicFramePr/>
          <p:nvPr>
            <p:extLst>
              <p:ext uri="{D42A27DB-BD31-4B8C-83A1-F6EECF244321}">
                <p14:modId xmlns:p14="http://schemas.microsoft.com/office/powerpoint/2010/main" val="1040270029"/>
              </p:ext>
            </p:extLst>
          </p:nvPr>
        </p:nvGraphicFramePr>
        <p:xfrm>
          <a:off x="2033057" y="2240722"/>
          <a:ext cx="8132233" cy="3204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050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三、信用风险的特征</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信用风险概述</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第四章    信用风险</a:t>
            </a:r>
          </a:p>
        </p:txBody>
      </p:sp>
      <p:grpSp>
        <p:nvGrpSpPr>
          <p:cNvPr id="7" name="组合 6"/>
          <p:cNvGrpSpPr/>
          <p:nvPr/>
        </p:nvGrpSpPr>
        <p:grpSpPr>
          <a:xfrm>
            <a:off x="2498775" y="2060848"/>
            <a:ext cx="6866658" cy="3325863"/>
            <a:chOff x="3650903" y="2060576"/>
            <a:chExt cx="6218586" cy="3686175"/>
          </a:xfrm>
        </p:grpSpPr>
        <p:sp>
          <p:nvSpPr>
            <p:cNvPr id="10" name="MH_Text_1"/>
            <p:cNvSpPr/>
            <p:nvPr>
              <p:custDataLst>
                <p:tags r:id="rId1"/>
              </p:custDataLst>
            </p:nvPr>
          </p:nvSpPr>
          <p:spPr>
            <a:xfrm>
              <a:off x="4370983" y="2254251"/>
              <a:ext cx="5181005" cy="631825"/>
            </a:xfrm>
            <a:prstGeom prst="rect">
              <a:avLst/>
            </a:prstGeom>
            <a:solidFill>
              <a:srgbClr val="0250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solidFill>
                    <a:srgbClr val="FFFFFF"/>
                  </a:solidFill>
                  <a:ea typeface="微软雅黑" panose="020B0503020204020204" pitchFamily="34" charset="-122"/>
                </a:rPr>
                <a:t>具有非系统性风险特征</a:t>
              </a:r>
            </a:p>
          </p:txBody>
        </p:sp>
        <p:sp>
          <p:nvSpPr>
            <p:cNvPr id="11" name="MH_Other_1"/>
            <p:cNvSpPr/>
            <p:nvPr>
              <p:custDataLst>
                <p:tags r:id="rId2"/>
              </p:custDataLst>
            </p:nvPr>
          </p:nvSpPr>
          <p:spPr>
            <a:xfrm>
              <a:off x="9701214" y="2060576"/>
              <a:ext cx="168275" cy="168275"/>
            </a:xfrm>
            <a:prstGeom prst="rect">
              <a:avLst/>
            </a:prstGeom>
            <a:solidFill>
              <a:srgbClr val="037FB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a typeface="微软雅黑" panose="020B0503020204020204" pitchFamily="34" charset="-122"/>
              </a:endParaRPr>
            </a:p>
          </p:txBody>
        </p:sp>
        <p:sp>
          <p:nvSpPr>
            <p:cNvPr id="12" name="MH_Text_2"/>
            <p:cNvSpPr/>
            <p:nvPr>
              <p:custDataLst>
                <p:tags r:id="rId3"/>
              </p:custDataLst>
            </p:nvPr>
          </p:nvSpPr>
          <p:spPr>
            <a:xfrm>
              <a:off x="4370983" y="3206751"/>
              <a:ext cx="5181005" cy="633413"/>
            </a:xfrm>
            <a:prstGeom prst="rect">
              <a:avLst/>
            </a:prstGeom>
            <a:solidFill>
              <a:srgbClr val="018F8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solidFill>
                    <a:srgbClr val="FFFFFF"/>
                  </a:solidFill>
                  <a:ea typeface="微软雅黑" panose="020B0503020204020204" pitchFamily="34" charset="-122"/>
                </a:rPr>
                <a:t>信息不对称成为信用风险的主要诱因</a:t>
              </a:r>
            </a:p>
          </p:txBody>
        </p:sp>
        <p:sp>
          <p:nvSpPr>
            <p:cNvPr id="13" name="MH_Other_2"/>
            <p:cNvSpPr/>
            <p:nvPr>
              <p:custDataLst>
                <p:tags r:id="rId4"/>
              </p:custDataLst>
            </p:nvPr>
          </p:nvSpPr>
          <p:spPr>
            <a:xfrm>
              <a:off x="9701214" y="3014664"/>
              <a:ext cx="168275" cy="168275"/>
            </a:xfrm>
            <a:prstGeom prst="rect">
              <a:avLst/>
            </a:prstGeom>
            <a:solidFill>
              <a:srgbClr val="02CE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a typeface="微软雅黑" panose="020B0503020204020204" pitchFamily="34" charset="-122"/>
              </a:endParaRPr>
            </a:p>
          </p:txBody>
        </p:sp>
        <p:sp>
          <p:nvSpPr>
            <p:cNvPr id="14" name="MH_Text_3"/>
            <p:cNvSpPr/>
            <p:nvPr>
              <p:custDataLst>
                <p:tags r:id="rId5"/>
              </p:custDataLst>
            </p:nvPr>
          </p:nvSpPr>
          <p:spPr>
            <a:xfrm>
              <a:off x="4370983" y="4160838"/>
              <a:ext cx="5181005" cy="633412"/>
            </a:xfrm>
            <a:prstGeom prst="rect">
              <a:avLst/>
            </a:prstGeom>
            <a:solidFill>
              <a:srgbClr val="DB38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solidFill>
                    <a:srgbClr val="FFFFFF"/>
                  </a:solidFill>
                  <a:ea typeface="微软雅黑" panose="020B0503020204020204" pitchFamily="34" charset="-122"/>
                </a:rPr>
                <a:t>存在概率非正态分布现象</a:t>
              </a:r>
            </a:p>
          </p:txBody>
        </p:sp>
        <p:sp>
          <p:nvSpPr>
            <p:cNvPr id="15" name="MH_Other_3"/>
            <p:cNvSpPr/>
            <p:nvPr>
              <p:custDataLst>
                <p:tags r:id="rId6"/>
              </p:custDataLst>
            </p:nvPr>
          </p:nvSpPr>
          <p:spPr>
            <a:xfrm>
              <a:off x="9701214" y="3968750"/>
              <a:ext cx="168275" cy="166688"/>
            </a:xfrm>
            <a:prstGeom prst="rect">
              <a:avLst/>
            </a:prstGeom>
            <a:solidFill>
              <a:srgbClr val="E56B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a typeface="微软雅黑" panose="020B0503020204020204" pitchFamily="34" charset="-122"/>
              </a:endParaRPr>
            </a:p>
          </p:txBody>
        </p:sp>
        <p:sp>
          <p:nvSpPr>
            <p:cNvPr id="16" name="MH_Text_4"/>
            <p:cNvSpPr/>
            <p:nvPr>
              <p:custDataLst>
                <p:tags r:id="rId7"/>
              </p:custDataLst>
            </p:nvPr>
          </p:nvSpPr>
          <p:spPr>
            <a:xfrm>
              <a:off x="4370983" y="5114926"/>
              <a:ext cx="5181005" cy="631825"/>
            </a:xfrm>
            <a:prstGeom prst="rect">
              <a:avLst/>
            </a:prstGeom>
            <a:solidFill>
              <a:srgbClr val="F070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solidFill>
                    <a:srgbClr val="FFFFFF"/>
                  </a:solidFill>
                  <a:ea typeface="微软雅黑" panose="020B0503020204020204" pitchFamily="34" charset="-122"/>
                </a:rPr>
                <a:t>难以准确测量</a:t>
              </a:r>
            </a:p>
          </p:txBody>
        </p:sp>
        <p:sp>
          <p:nvSpPr>
            <p:cNvPr id="17" name="MH_Other_4"/>
            <p:cNvSpPr/>
            <p:nvPr>
              <p:custDataLst>
                <p:tags r:id="rId8"/>
              </p:custDataLst>
            </p:nvPr>
          </p:nvSpPr>
          <p:spPr>
            <a:xfrm>
              <a:off x="9701214" y="4922839"/>
              <a:ext cx="168275" cy="166687"/>
            </a:xfrm>
            <a:prstGeom prst="rect">
              <a:avLst/>
            </a:prstGeom>
            <a:solidFill>
              <a:srgbClr val="F493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a typeface="微软雅黑" panose="020B0503020204020204" pitchFamily="34" charset="-122"/>
              </a:endParaRPr>
            </a:p>
          </p:txBody>
        </p:sp>
        <p:sp>
          <p:nvSpPr>
            <p:cNvPr id="18" name="MH_Other_5"/>
            <p:cNvSpPr>
              <a:spLocks noEditPoints="1"/>
            </p:cNvSpPr>
            <p:nvPr>
              <p:custDataLst>
                <p:tags r:id="rId9"/>
              </p:custDataLst>
            </p:nvPr>
          </p:nvSpPr>
          <p:spPr bwMode="auto">
            <a:xfrm rot="5400000">
              <a:off x="3635028" y="2436763"/>
              <a:ext cx="354012" cy="322262"/>
            </a:xfrm>
            <a:custGeom>
              <a:avLst/>
              <a:gdLst>
                <a:gd name="T0" fmla="*/ 85221463 w 115"/>
                <a:gd name="T1" fmla="*/ 839050551 h 105"/>
                <a:gd name="T2" fmla="*/ 994253476 w 115"/>
                <a:gd name="T3" fmla="*/ 839050551 h 105"/>
                <a:gd name="T4" fmla="*/ 1060536836 w 115"/>
                <a:gd name="T5" fmla="*/ 744775104 h 105"/>
                <a:gd name="T6" fmla="*/ 596553317 w 115"/>
                <a:gd name="T7" fmla="*/ 28282327 h 105"/>
                <a:gd name="T8" fmla="*/ 482921622 w 115"/>
                <a:gd name="T9" fmla="*/ 28282327 h 105"/>
                <a:gd name="T10" fmla="*/ 18938103 w 115"/>
                <a:gd name="T11" fmla="*/ 744775104 h 105"/>
                <a:gd name="T12" fmla="*/ 85221463 w 115"/>
                <a:gd name="T13" fmla="*/ 839050551 h 105"/>
                <a:gd name="T14" fmla="*/ 539735930 w 115"/>
                <a:gd name="T15" fmla="*/ 113129308 h 105"/>
                <a:gd name="T16" fmla="*/ 965846322 w 115"/>
                <a:gd name="T17" fmla="*/ 763628966 h 105"/>
                <a:gd name="T18" fmla="*/ 113628617 w 115"/>
                <a:gd name="T19" fmla="*/ 763628966 h 105"/>
                <a:gd name="T20" fmla="*/ 539735930 w 115"/>
                <a:gd name="T21" fmla="*/ 113129308 h 105"/>
                <a:gd name="T22" fmla="*/ 1032129682 w 115"/>
                <a:gd name="T23" fmla="*/ 914469066 h 105"/>
                <a:gd name="T24" fmla="*/ 47345257 w 115"/>
                <a:gd name="T25" fmla="*/ 914469066 h 105"/>
                <a:gd name="T26" fmla="*/ 9469051 w 115"/>
                <a:gd name="T27" fmla="*/ 952179858 h 105"/>
                <a:gd name="T28" fmla="*/ 47345257 w 115"/>
                <a:gd name="T29" fmla="*/ 989890651 h 105"/>
                <a:gd name="T30" fmla="*/ 1032129682 w 115"/>
                <a:gd name="T31" fmla="*/ 989890651 h 105"/>
                <a:gd name="T32" fmla="*/ 1070005888 w 115"/>
                <a:gd name="T33" fmla="*/ 952179858 h 105"/>
                <a:gd name="T34" fmla="*/ 1032129682 w 115"/>
                <a:gd name="T35" fmla="*/ 914469066 h 1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rgbClr val="0054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MH_Other_6"/>
            <p:cNvSpPr>
              <a:spLocks noEditPoints="1"/>
            </p:cNvSpPr>
            <p:nvPr>
              <p:custDataLst>
                <p:tags r:id="rId10"/>
              </p:custDataLst>
            </p:nvPr>
          </p:nvSpPr>
          <p:spPr bwMode="auto">
            <a:xfrm rot="5400000">
              <a:off x="3635028" y="3390851"/>
              <a:ext cx="354013" cy="322262"/>
            </a:xfrm>
            <a:custGeom>
              <a:avLst/>
              <a:gdLst>
                <a:gd name="T0" fmla="*/ 85221703 w 115"/>
                <a:gd name="T1" fmla="*/ 839050551 h 105"/>
                <a:gd name="T2" fmla="*/ 994256285 w 115"/>
                <a:gd name="T3" fmla="*/ 839050551 h 105"/>
                <a:gd name="T4" fmla="*/ 1060539832 w 115"/>
                <a:gd name="T5" fmla="*/ 744775104 h 105"/>
                <a:gd name="T6" fmla="*/ 596555002 w 115"/>
                <a:gd name="T7" fmla="*/ 28282327 h 105"/>
                <a:gd name="T8" fmla="*/ 482922986 w 115"/>
                <a:gd name="T9" fmla="*/ 28282327 h 105"/>
                <a:gd name="T10" fmla="*/ 18938156 w 115"/>
                <a:gd name="T11" fmla="*/ 744775104 h 105"/>
                <a:gd name="T12" fmla="*/ 85221703 w 115"/>
                <a:gd name="T13" fmla="*/ 839050551 h 105"/>
                <a:gd name="T14" fmla="*/ 539737455 w 115"/>
                <a:gd name="T15" fmla="*/ 113129308 h 105"/>
                <a:gd name="T16" fmla="*/ 965849050 w 115"/>
                <a:gd name="T17" fmla="*/ 763628966 h 105"/>
                <a:gd name="T18" fmla="*/ 113628938 w 115"/>
                <a:gd name="T19" fmla="*/ 763628966 h 105"/>
                <a:gd name="T20" fmla="*/ 539737455 w 115"/>
                <a:gd name="T21" fmla="*/ 113129308 h 105"/>
                <a:gd name="T22" fmla="*/ 1032132597 w 115"/>
                <a:gd name="T23" fmla="*/ 914469066 h 105"/>
                <a:gd name="T24" fmla="*/ 47345391 w 115"/>
                <a:gd name="T25" fmla="*/ 914469066 h 105"/>
                <a:gd name="T26" fmla="*/ 9469078 w 115"/>
                <a:gd name="T27" fmla="*/ 952179858 h 105"/>
                <a:gd name="T28" fmla="*/ 47345391 w 115"/>
                <a:gd name="T29" fmla="*/ 989890651 h 105"/>
                <a:gd name="T30" fmla="*/ 1032132597 w 115"/>
                <a:gd name="T31" fmla="*/ 989890651 h 105"/>
                <a:gd name="T32" fmla="*/ 1070008910 w 115"/>
                <a:gd name="T33" fmla="*/ 952179858 h 105"/>
                <a:gd name="T34" fmla="*/ 1032132597 w 115"/>
                <a:gd name="T35" fmla="*/ 914469066 h 1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rgbClr val="018F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MH_Other_7"/>
            <p:cNvSpPr>
              <a:spLocks noEditPoints="1"/>
            </p:cNvSpPr>
            <p:nvPr>
              <p:custDataLst>
                <p:tags r:id="rId11"/>
              </p:custDataLst>
            </p:nvPr>
          </p:nvSpPr>
          <p:spPr bwMode="auto">
            <a:xfrm rot="5400000">
              <a:off x="3635028" y="4344938"/>
              <a:ext cx="354012" cy="322262"/>
            </a:xfrm>
            <a:custGeom>
              <a:avLst/>
              <a:gdLst>
                <a:gd name="T0" fmla="*/ 85221463 w 115"/>
                <a:gd name="T1" fmla="*/ 839050551 h 105"/>
                <a:gd name="T2" fmla="*/ 994253476 w 115"/>
                <a:gd name="T3" fmla="*/ 839050551 h 105"/>
                <a:gd name="T4" fmla="*/ 1060536836 w 115"/>
                <a:gd name="T5" fmla="*/ 744775104 h 105"/>
                <a:gd name="T6" fmla="*/ 596553317 w 115"/>
                <a:gd name="T7" fmla="*/ 28282327 h 105"/>
                <a:gd name="T8" fmla="*/ 482921622 w 115"/>
                <a:gd name="T9" fmla="*/ 28282327 h 105"/>
                <a:gd name="T10" fmla="*/ 18938103 w 115"/>
                <a:gd name="T11" fmla="*/ 744775104 h 105"/>
                <a:gd name="T12" fmla="*/ 85221463 w 115"/>
                <a:gd name="T13" fmla="*/ 839050551 h 105"/>
                <a:gd name="T14" fmla="*/ 539735930 w 115"/>
                <a:gd name="T15" fmla="*/ 113129308 h 105"/>
                <a:gd name="T16" fmla="*/ 965846322 w 115"/>
                <a:gd name="T17" fmla="*/ 763628966 h 105"/>
                <a:gd name="T18" fmla="*/ 113628617 w 115"/>
                <a:gd name="T19" fmla="*/ 763628966 h 105"/>
                <a:gd name="T20" fmla="*/ 539735930 w 115"/>
                <a:gd name="T21" fmla="*/ 113129308 h 105"/>
                <a:gd name="T22" fmla="*/ 1032129682 w 115"/>
                <a:gd name="T23" fmla="*/ 914469066 h 105"/>
                <a:gd name="T24" fmla="*/ 47345257 w 115"/>
                <a:gd name="T25" fmla="*/ 914469066 h 105"/>
                <a:gd name="T26" fmla="*/ 9469051 w 115"/>
                <a:gd name="T27" fmla="*/ 952179858 h 105"/>
                <a:gd name="T28" fmla="*/ 47345257 w 115"/>
                <a:gd name="T29" fmla="*/ 989890651 h 105"/>
                <a:gd name="T30" fmla="*/ 1032129682 w 115"/>
                <a:gd name="T31" fmla="*/ 989890651 h 105"/>
                <a:gd name="T32" fmla="*/ 1070005888 w 115"/>
                <a:gd name="T33" fmla="*/ 952179858 h 105"/>
                <a:gd name="T34" fmla="*/ 1032129682 w 115"/>
                <a:gd name="T35" fmla="*/ 914469066 h 1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rgbClr val="DB382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MH_Other_8"/>
            <p:cNvSpPr>
              <a:spLocks noEditPoints="1"/>
            </p:cNvSpPr>
            <p:nvPr>
              <p:custDataLst>
                <p:tags r:id="rId12"/>
              </p:custDataLst>
            </p:nvPr>
          </p:nvSpPr>
          <p:spPr bwMode="auto">
            <a:xfrm rot="5400000">
              <a:off x="3635028" y="5299026"/>
              <a:ext cx="354013" cy="322262"/>
            </a:xfrm>
            <a:custGeom>
              <a:avLst/>
              <a:gdLst>
                <a:gd name="T0" fmla="*/ 85221703 w 115"/>
                <a:gd name="T1" fmla="*/ 839050551 h 105"/>
                <a:gd name="T2" fmla="*/ 994256285 w 115"/>
                <a:gd name="T3" fmla="*/ 839050551 h 105"/>
                <a:gd name="T4" fmla="*/ 1060539832 w 115"/>
                <a:gd name="T5" fmla="*/ 744775104 h 105"/>
                <a:gd name="T6" fmla="*/ 596555002 w 115"/>
                <a:gd name="T7" fmla="*/ 28282327 h 105"/>
                <a:gd name="T8" fmla="*/ 482922986 w 115"/>
                <a:gd name="T9" fmla="*/ 28282327 h 105"/>
                <a:gd name="T10" fmla="*/ 18938156 w 115"/>
                <a:gd name="T11" fmla="*/ 744775104 h 105"/>
                <a:gd name="T12" fmla="*/ 85221703 w 115"/>
                <a:gd name="T13" fmla="*/ 839050551 h 105"/>
                <a:gd name="T14" fmla="*/ 539737455 w 115"/>
                <a:gd name="T15" fmla="*/ 113129308 h 105"/>
                <a:gd name="T16" fmla="*/ 965849050 w 115"/>
                <a:gd name="T17" fmla="*/ 763628966 h 105"/>
                <a:gd name="T18" fmla="*/ 113628938 w 115"/>
                <a:gd name="T19" fmla="*/ 763628966 h 105"/>
                <a:gd name="T20" fmla="*/ 539737455 w 115"/>
                <a:gd name="T21" fmla="*/ 113129308 h 105"/>
                <a:gd name="T22" fmla="*/ 1032132597 w 115"/>
                <a:gd name="T23" fmla="*/ 914469066 h 105"/>
                <a:gd name="T24" fmla="*/ 47345391 w 115"/>
                <a:gd name="T25" fmla="*/ 914469066 h 105"/>
                <a:gd name="T26" fmla="*/ 9469078 w 115"/>
                <a:gd name="T27" fmla="*/ 952179858 h 105"/>
                <a:gd name="T28" fmla="*/ 47345391 w 115"/>
                <a:gd name="T29" fmla="*/ 989890651 h 105"/>
                <a:gd name="T30" fmla="*/ 1032132597 w 115"/>
                <a:gd name="T31" fmla="*/ 989890651 h 105"/>
                <a:gd name="T32" fmla="*/ 1070008910 w 115"/>
                <a:gd name="T33" fmla="*/ 952179858 h 105"/>
                <a:gd name="T34" fmla="*/ 1032132597 w 115"/>
                <a:gd name="T35" fmla="*/ 914469066 h 1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rgbClr val="F070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1085148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四、信贷分类及其信用风险的具体体现</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信用风险概述</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第四章    信用风险</a:t>
            </a:r>
          </a:p>
        </p:txBody>
      </p:sp>
      <p:graphicFrame>
        <p:nvGraphicFramePr>
          <p:cNvPr id="4" name="图示 3"/>
          <p:cNvGraphicFramePr/>
          <p:nvPr>
            <p:extLst>
              <p:ext uri="{D42A27DB-BD31-4B8C-83A1-F6EECF244321}">
                <p14:modId xmlns:p14="http://schemas.microsoft.com/office/powerpoint/2010/main" val="381984989"/>
              </p:ext>
            </p:extLst>
          </p:nvPr>
        </p:nvGraphicFramePr>
        <p:xfrm>
          <a:off x="1058616" y="1916832"/>
          <a:ext cx="10081120"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9100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四、信贷分类及其信用风险的具体体现</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信用风险概述</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第四章    信用风险</a:t>
            </a:r>
          </a:p>
        </p:txBody>
      </p:sp>
      <p:sp>
        <p:nvSpPr>
          <p:cNvPr id="22" name="矩形 21"/>
          <p:cNvSpPr/>
          <p:nvPr/>
        </p:nvSpPr>
        <p:spPr>
          <a:xfrm>
            <a:off x="6099173" y="1268760"/>
            <a:ext cx="5040561"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一</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工商业贷款</a:t>
            </a:r>
          </a:p>
        </p:txBody>
      </p:sp>
      <p:sp>
        <p:nvSpPr>
          <p:cNvPr id="23" name="圆角矩形 22"/>
          <p:cNvSpPr/>
          <p:nvPr/>
        </p:nvSpPr>
        <p:spPr>
          <a:xfrm>
            <a:off x="1058613" y="1872070"/>
            <a:ext cx="10081120" cy="671334"/>
          </a:xfrm>
          <a:prstGeom prst="roundRect">
            <a:avLst>
              <a:gd name="adj" fmla="val 7499"/>
            </a:avLst>
          </a:prstGeom>
          <a:noFill/>
          <a:ln w="28575">
            <a:noFill/>
            <a:prstDash val="dash"/>
          </a:ln>
          <a:effectLst/>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       工商业贷款</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是指工业或商业企业用于补充流动性资金的贷款。工商业贷款的信用风险主要体现在债务人的还款能力方面。</a:t>
            </a:r>
          </a:p>
        </p:txBody>
      </p:sp>
      <p:graphicFrame>
        <p:nvGraphicFramePr>
          <p:cNvPr id="3" name="图示 2"/>
          <p:cNvGraphicFramePr/>
          <p:nvPr>
            <p:extLst>
              <p:ext uri="{D42A27DB-BD31-4B8C-83A1-F6EECF244321}">
                <p14:modId xmlns:p14="http://schemas.microsoft.com/office/powerpoint/2010/main" val="2808592411"/>
              </p:ext>
            </p:extLst>
          </p:nvPr>
        </p:nvGraphicFramePr>
        <p:xfrm>
          <a:off x="1058613" y="2710935"/>
          <a:ext cx="10081119" cy="33103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3931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一、风险主体的外在不确定性</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信用风险的成因</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第四章    信用风险</a:t>
            </a:r>
          </a:p>
        </p:txBody>
      </p:sp>
      <p:sp>
        <p:nvSpPr>
          <p:cNvPr id="4" name="横卷形 3"/>
          <p:cNvSpPr/>
          <p:nvPr/>
        </p:nvSpPr>
        <p:spPr>
          <a:xfrm>
            <a:off x="1706687" y="2708920"/>
            <a:ext cx="8568952" cy="2664296"/>
          </a:xfrm>
          <a:prstGeom prst="horizontalScroll">
            <a:avLst>
              <a:gd name="adj" fmla="val 10614"/>
            </a:avLst>
          </a:prstGeom>
        </p:spPr>
        <p:style>
          <a:lnRef idx="1">
            <a:schemeClr val="accent6"/>
          </a:lnRef>
          <a:fillRef idx="2">
            <a:schemeClr val="accent6"/>
          </a:fillRef>
          <a:effectRef idx="1">
            <a:schemeClr val="accent6"/>
          </a:effectRef>
          <a:fontRef idx="minor">
            <a:schemeClr val="dk1"/>
          </a:fontRef>
        </p:style>
        <p:txBody>
          <a:bodyPr rtlCol="0" anchor="ctr"/>
          <a:lstStyle/>
          <a:p>
            <a:pPr>
              <a:lnSpc>
                <a:spcPct val="200000"/>
              </a:lnSpc>
            </a:pPr>
            <a:r>
              <a:rPr lang="zh-CN" altLang="en-US" dirty="0">
                <a:latin typeface="微软雅黑" panose="020B0503020204020204" pitchFamily="34" charset="-122"/>
                <a:ea typeface="微软雅黑" panose="020B0503020204020204" pitchFamily="34" charset="-122"/>
              </a:rPr>
              <a:t>      风险主体的外在不确定性</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是指产生于某个经济主体自身范围以外的风险</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并对包括风险主体在内的宏观经济系统都会带来影响。因此</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这种不确定性又称为系统性风险</a:t>
            </a:r>
          </a:p>
        </p:txBody>
      </p:sp>
    </p:spTree>
    <p:extLst>
      <p:ext uri="{BB962C8B-B14F-4D97-AF65-F5344CB8AC3E}">
        <p14:creationId xmlns:p14="http://schemas.microsoft.com/office/powerpoint/2010/main" val="2388271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二、风险主体的内在不确定性</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信用风险的成因</a:t>
            </a:r>
          </a:p>
        </p:txBody>
      </p:sp>
      <p:sp>
        <p:nvSpPr>
          <p:cNvPr id="9" name="文本框 8"/>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第四章    信用风险</a:t>
            </a:r>
          </a:p>
        </p:txBody>
      </p:sp>
      <p:sp>
        <p:nvSpPr>
          <p:cNvPr id="3" name="矩形 2"/>
          <p:cNvSpPr/>
          <p:nvPr/>
        </p:nvSpPr>
        <p:spPr>
          <a:xfrm>
            <a:off x="1058615" y="2060848"/>
            <a:ext cx="10081120" cy="1296144"/>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nSpc>
                <a:spcPct val="150000"/>
              </a:lnSpc>
              <a:buFont typeface="Wingdings" panose="05000000000000000000" pitchFamily="2" charset="2"/>
              <a:buChar char="Ø"/>
            </a:pPr>
            <a:r>
              <a:rPr lang="zh-CN" altLang="en-US" dirty="0">
                <a:solidFill>
                  <a:schemeClr val="dk1"/>
                </a:solidFill>
                <a:latin typeface="微软雅黑" panose="020B0503020204020204" pitchFamily="34" charset="-122"/>
                <a:ea typeface="微软雅黑" panose="020B0503020204020204" pitchFamily="34" charset="-122"/>
              </a:rPr>
              <a:t>风险主体的内在不确定性, 是指产生于风险主体内部、由风险主体的自身因素所引发的风险, 并只影响风险主体本身或个别主体, 不会对整个经济系统产生太大影响。</a:t>
            </a:r>
          </a:p>
          <a:p>
            <a:pPr marL="285750" indent="-285750">
              <a:lnSpc>
                <a:spcPct val="150000"/>
              </a:lnSpc>
              <a:buFont typeface="Wingdings" panose="05000000000000000000" pitchFamily="2" charset="2"/>
              <a:buChar char="Ø"/>
            </a:pPr>
            <a:r>
              <a:rPr lang="zh-CN" altLang="en-US" dirty="0">
                <a:solidFill>
                  <a:schemeClr val="dk1"/>
                </a:solidFill>
                <a:latin typeface="微软雅黑" panose="020B0503020204020204" pitchFamily="34" charset="-122"/>
                <a:ea typeface="微软雅黑" panose="020B0503020204020204" pitchFamily="34" charset="-122"/>
              </a:rPr>
              <a:t>这种不确定性又称为非系统性风险。</a:t>
            </a:r>
          </a:p>
        </p:txBody>
      </p:sp>
      <p:pic>
        <p:nvPicPr>
          <p:cNvPr id="4" name="图片 3"/>
          <p:cNvPicPr>
            <a:picLocks noChangeAspect="1"/>
          </p:cNvPicPr>
          <p:nvPr/>
        </p:nvPicPr>
        <p:blipFill>
          <a:blip r:embed="rId2"/>
          <a:stretch>
            <a:fillRect/>
          </a:stretch>
        </p:blipFill>
        <p:spPr>
          <a:xfrm>
            <a:off x="1130623" y="3861048"/>
            <a:ext cx="9979177" cy="1286054"/>
          </a:xfrm>
          <a:prstGeom prst="rect">
            <a:avLst/>
          </a:prstGeom>
        </p:spPr>
      </p:pic>
    </p:spTree>
    <p:extLst>
      <p:ext uri="{BB962C8B-B14F-4D97-AF65-F5344CB8AC3E}">
        <p14:creationId xmlns:p14="http://schemas.microsoft.com/office/powerpoint/2010/main" val="30092996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90830230229"/>
  <p:tag name="MH_LIBRARY" val="GRAPHIC"/>
  <p:tag name="MH_TYPE" val="Other"/>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90830230229"/>
  <p:tag name="MH_LIBRARY" val="GRAPHIC"/>
  <p:tag name="MH_TYPE" val="Text"/>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90830230229"/>
  <p:tag name="MH_LIBRARY" val="GRAPHIC"/>
  <p:tag name="MH_TYPE" val="Other"/>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90830230229"/>
  <p:tag name="MH_LIBRARY" val="GRAPHIC"/>
  <p:tag name="MH_TYPE" val="Text"/>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90830230229"/>
  <p:tag name="MH_LIBRARY" val="GRAPHIC"/>
  <p:tag name="MH_TYPE" val="Other"/>
  <p:tag name="MH_ORDER" val="4"/>
</p:tagLst>
</file>

<file path=ppt/tags/tag15.xml><?xml version="1.0" encoding="utf-8"?>
<p:tagLst xmlns:a="http://schemas.openxmlformats.org/drawingml/2006/main" xmlns:r="http://schemas.openxmlformats.org/officeDocument/2006/relationships" xmlns:p="http://schemas.openxmlformats.org/presentationml/2006/main">
  <p:tag name="MH" val="20190830230229"/>
  <p:tag name="MH_LIBRARY" val="GRAPHIC"/>
  <p:tag name="MH_TYPE" val="Other"/>
  <p:tag name="MH_ORDER" val="5"/>
</p:tagLst>
</file>

<file path=ppt/tags/tag16.xml><?xml version="1.0" encoding="utf-8"?>
<p:tagLst xmlns:a="http://schemas.openxmlformats.org/drawingml/2006/main" xmlns:r="http://schemas.openxmlformats.org/officeDocument/2006/relationships" xmlns:p="http://schemas.openxmlformats.org/presentationml/2006/main">
  <p:tag name="MH" val="20190830230229"/>
  <p:tag name="MH_LIBRARY" val="GRAPHIC"/>
  <p:tag name="MH_TYPE" val="Other"/>
  <p:tag name="MH_ORDER" val="6"/>
</p:tagLst>
</file>

<file path=ppt/tags/tag17.xml><?xml version="1.0" encoding="utf-8"?>
<p:tagLst xmlns:a="http://schemas.openxmlformats.org/drawingml/2006/main" xmlns:r="http://schemas.openxmlformats.org/officeDocument/2006/relationships" xmlns:p="http://schemas.openxmlformats.org/presentationml/2006/main">
  <p:tag name="MH" val="20190830230229"/>
  <p:tag name="MH_LIBRARY" val="GRAPHIC"/>
  <p:tag name="MH_TYPE" val="Other"/>
  <p:tag name="MH_ORDER" val="7"/>
</p:tagLst>
</file>

<file path=ppt/tags/tag18.xml><?xml version="1.0" encoding="utf-8"?>
<p:tagLst xmlns:a="http://schemas.openxmlformats.org/drawingml/2006/main" xmlns:r="http://schemas.openxmlformats.org/officeDocument/2006/relationships" xmlns:p="http://schemas.openxmlformats.org/presentationml/2006/main">
  <p:tag name="MH" val="20190830230229"/>
  <p:tag name="MH_LIBRARY" val="GRAPHIC"/>
  <p:tag name="MH_TYPE" val="Other"/>
  <p:tag name="MH_ORDER" val="8"/>
</p:tagLst>
</file>

<file path=ppt/tags/tag19.xml><?xml version="1.0" encoding="utf-8"?>
<p:tagLst xmlns:a="http://schemas.openxmlformats.org/drawingml/2006/main" xmlns:r="http://schemas.openxmlformats.org/officeDocument/2006/relationships" xmlns:p="http://schemas.openxmlformats.org/presentationml/2006/main">
  <p:tag name="MH" val="20190831132536"/>
  <p:tag name="MH_LIBRARY" val="GRAPHIC"/>
  <p:tag name="MH_TYPE" val="Other"/>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SubTitle"/>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90831132536"/>
  <p:tag name="MH_LIBRARY" val="GRAPHIC"/>
  <p:tag name="MH_TYPE" val="Sub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90831132536"/>
  <p:tag name="MH_LIBRARY" val="GRAPHIC"/>
  <p:tag name="MH_TYPE" val="Other"/>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90831132536"/>
  <p:tag name="MH_LIBRARY" val="GRAPHIC"/>
  <p:tag name="MH_TYPE" val="Other"/>
  <p:tag name="MH_ORDER" val="3"/>
</p:tagLst>
</file>

<file path=ppt/tags/tag23.xml><?xml version="1.0" encoding="utf-8"?>
<p:tagLst xmlns:a="http://schemas.openxmlformats.org/drawingml/2006/main" xmlns:r="http://schemas.openxmlformats.org/officeDocument/2006/relationships" xmlns:p="http://schemas.openxmlformats.org/presentationml/2006/main">
  <p:tag name="MH" val="20190831132536"/>
  <p:tag name="MH_LIBRARY" val="GRAPHIC"/>
  <p:tag name="MH_TYPE" val="SubTitle"/>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90831132536"/>
  <p:tag name="MH_LIBRARY" val="GRAPHIC"/>
  <p:tag name="MH_TYPE" val="Other"/>
  <p:tag name="MH_ORDER" val="4"/>
</p:tagLst>
</file>

<file path=ppt/tags/tag25.xml><?xml version="1.0" encoding="utf-8"?>
<p:tagLst xmlns:a="http://schemas.openxmlformats.org/drawingml/2006/main" xmlns:r="http://schemas.openxmlformats.org/officeDocument/2006/relationships" xmlns:p="http://schemas.openxmlformats.org/presentationml/2006/main">
  <p:tag name="MH" val="20190831132536"/>
  <p:tag name="MH_LIBRARY" val="GRAPHIC"/>
  <p:tag name="MH_TYPE" val="Other"/>
  <p:tag name="MH_ORDER" val="5"/>
</p:tagLst>
</file>

<file path=ppt/tags/tag26.xml><?xml version="1.0" encoding="utf-8"?>
<p:tagLst xmlns:a="http://schemas.openxmlformats.org/drawingml/2006/main" xmlns:r="http://schemas.openxmlformats.org/officeDocument/2006/relationships" xmlns:p="http://schemas.openxmlformats.org/presentationml/2006/main">
  <p:tag name="MH" val="20190831132536"/>
  <p:tag name="MH_LIBRARY" val="GRAPHIC"/>
  <p:tag name="MH_TYPE" val="SubTitle"/>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90831132536"/>
  <p:tag name="MH_LIBRARY" val="GRAPHIC"/>
  <p:tag name="MH_TYPE" val="Other"/>
  <p:tag name="MH_ORDER" val="6"/>
</p:tagLst>
</file>

<file path=ppt/tags/tag28.xml><?xml version="1.0" encoding="utf-8"?>
<p:tagLst xmlns:a="http://schemas.openxmlformats.org/drawingml/2006/main" xmlns:r="http://schemas.openxmlformats.org/officeDocument/2006/relationships" xmlns:p="http://schemas.openxmlformats.org/presentationml/2006/main">
  <p:tag name="MH" val="20190831132536"/>
  <p:tag name="MH_LIBRARY" val="GRAPHIC"/>
  <p:tag name="MH_TYPE" val="Other"/>
  <p:tag name="MH_ORDER" val="7"/>
</p:tagLst>
</file>

<file path=ppt/tags/tag29.xml><?xml version="1.0" encoding="utf-8"?>
<p:tagLst xmlns:a="http://schemas.openxmlformats.org/drawingml/2006/main" xmlns:r="http://schemas.openxmlformats.org/officeDocument/2006/relationships" xmlns:p="http://schemas.openxmlformats.org/presentationml/2006/main">
  <p:tag name="MH" val="20190831132536"/>
  <p:tag name="MH_LIBRARY" val="GRAPHIC"/>
  <p:tag name="MH_TYPE" val="SubTitle"/>
  <p:tag name="MH_ORDER" val="4"/>
</p:tagLst>
</file>

<file path=ppt/tags/tag3.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Other"/>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90831132536"/>
  <p:tag name="MH_LIBRARY" val="GRAPHIC"/>
  <p:tag name="MH_TYPE" val="Other"/>
  <p:tag name="MH_ORDER" val="8"/>
</p:tagLst>
</file>

<file path=ppt/tags/tag31.xml><?xml version="1.0" encoding="utf-8"?>
<p:tagLst xmlns:a="http://schemas.openxmlformats.org/drawingml/2006/main" xmlns:r="http://schemas.openxmlformats.org/officeDocument/2006/relationships" xmlns:p="http://schemas.openxmlformats.org/presentationml/2006/main">
  <p:tag name="MH" val="20190831132536"/>
  <p:tag name="MH_LIBRARY" val="GRAPHIC"/>
  <p:tag name="MH_TYPE" val="Other"/>
  <p:tag name="MH_ORDER" val="9"/>
</p:tagLst>
</file>

<file path=ppt/tags/tag32.xml><?xml version="1.0" encoding="utf-8"?>
<p:tagLst xmlns:a="http://schemas.openxmlformats.org/drawingml/2006/main" xmlns:r="http://schemas.openxmlformats.org/officeDocument/2006/relationships" xmlns:p="http://schemas.openxmlformats.org/presentationml/2006/main">
  <p:tag name="MH" val="20190831132536"/>
  <p:tag name="MH_LIBRARY" val="GRAPHIC"/>
  <p:tag name="MH_TYPE" val="SubTitle"/>
  <p:tag name="MH_ORDER" val="5"/>
</p:tagLst>
</file>

<file path=ppt/tags/tag33.xml><?xml version="1.0" encoding="utf-8"?>
<p:tagLst xmlns:a="http://schemas.openxmlformats.org/drawingml/2006/main" xmlns:r="http://schemas.openxmlformats.org/officeDocument/2006/relationships" xmlns:p="http://schemas.openxmlformats.org/presentationml/2006/main">
  <p:tag name="MH" val="20190831132536"/>
  <p:tag name="MH_LIBRARY" val="GRAPHIC"/>
  <p:tag name="MH_TYPE" val="Other"/>
  <p:tag name="MH_ORDER" val="10"/>
</p:tagLst>
</file>

<file path=ppt/tags/tag34.xml><?xml version="1.0" encoding="utf-8"?>
<p:tagLst xmlns:a="http://schemas.openxmlformats.org/drawingml/2006/main" xmlns:r="http://schemas.openxmlformats.org/officeDocument/2006/relationships" xmlns:p="http://schemas.openxmlformats.org/presentationml/2006/main">
  <p:tag name="MH" val="20190831134211"/>
  <p:tag name="MH_LIBRARY" val="GRAPHIC"/>
  <p:tag name="MH_TYPE" val="SubTitle"/>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90831134211"/>
  <p:tag name="MH_LIBRARY" val="GRAPHIC"/>
  <p:tag name="MH_TYPE" val="Other"/>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90831134211"/>
  <p:tag name="MH_LIBRARY" val="GRAPHIC"/>
  <p:tag name="MH_TYPE" val="SubTitle"/>
  <p:tag name="MH_ORDER" val="2"/>
</p:tagLst>
</file>

<file path=ppt/tags/tag37.xml><?xml version="1.0" encoding="utf-8"?>
<p:tagLst xmlns:a="http://schemas.openxmlformats.org/drawingml/2006/main" xmlns:r="http://schemas.openxmlformats.org/officeDocument/2006/relationships" xmlns:p="http://schemas.openxmlformats.org/presentationml/2006/main">
  <p:tag name="MH" val="20190831134211"/>
  <p:tag name="MH_LIBRARY" val="GRAPHIC"/>
  <p:tag name="MH_TYPE" val="Other"/>
  <p:tag name="MH_ORDER" val="2"/>
</p:tagLst>
</file>

<file path=ppt/tags/tag38.xml><?xml version="1.0" encoding="utf-8"?>
<p:tagLst xmlns:a="http://schemas.openxmlformats.org/drawingml/2006/main" xmlns:r="http://schemas.openxmlformats.org/officeDocument/2006/relationships" xmlns:p="http://schemas.openxmlformats.org/presentationml/2006/main">
  <p:tag name="MH" val="20190831134211"/>
  <p:tag name="MH_LIBRARY" val="GRAPHIC"/>
  <p:tag name="MH_TYPE" val="SubTitle"/>
  <p:tag name="MH_ORDER" val="3"/>
</p:tagLst>
</file>

<file path=ppt/tags/tag39.xml><?xml version="1.0" encoding="utf-8"?>
<p:tagLst xmlns:a="http://schemas.openxmlformats.org/drawingml/2006/main" xmlns:r="http://schemas.openxmlformats.org/officeDocument/2006/relationships" xmlns:p="http://schemas.openxmlformats.org/presentationml/2006/main">
  <p:tag name="MH" val="20190831134211"/>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SubTitle"/>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 val="20190831134211"/>
  <p:tag name="MH_LIBRARY" val="GRAPHIC"/>
  <p:tag name="MH_TYPE" val="SubTitle"/>
  <p:tag name="MH_ORDER" val="4"/>
</p:tagLst>
</file>

<file path=ppt/tags/tag41.xml><?xml version="1.0" encoding="utf-8"?>
<p:tagLst xmlns:a="http://schemas.openxmlformats.org/drawingml/2006/main" xmlns:r="http://schemas.openxmlformats.org/officeDocument/2006/relationships" xmlns:p="http://schemas.openxmlformats.org/presentationml/2006/main">
  <p:tag name="MH" val="20190831134211"/>
  <p:tag name="MH_LIBRARY" val="GRAPHIC"/>
  <p:tag name="MH_TYPE" val="Other"/>
  <p:tag name="MH_ORDER" val="4"/>
</p:tagLst>
</file>

<file path=ppt/tags/tag42.xml><?xml version="1.0" encoding="utf-8"?>
<p:tagLst xmlns:a="http://schemas.openxmlformats.org/drawingml/2006/main" xmlns:r="http://schemas.openxmlformats.org/officeDocument/2006/relationships" xmlns:p="http://schemas.openxmlformats.org/presentationml/2006/main">
  <p:tag name="MH" val="20190831134211"/>
  <p:tag name="MH_LIBRARY" val="GRAPHIC"/>
  <p:tag name="MH_TYPE" val="SubTitle"/>
  <p:tag name="MH_ORDER" val="5"/>
</p:tagLst>
</file>

<file path=ppt/tags/tag43.xml><?xml version="1.0" encoding="utf-8"?>
<p:tagLst xmlns:a="http://schemas.openxmlformats.org/drawingml/2006/main" xmlns:r="http://schemas.openxmlformats.org/officeDocument/2006/relationships" xmlns:p="http://schemas.openxmlformats.org/presentationml/2006/main">
  <p:tag name="MH" val="20190831134211"/>
  <p:tag name="MH_LIBRARY" val="GRAPHIC"/>
  <p:tag name="MH_TYPE" val="Other"/>
  <p:tag name="MH_ORDER" val="5"/>
</p:tagLst>
</file>

<file path=ppt/tags/tag5.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Other"/>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90830230229"/>
  <p:tag name="MH_LIBRARY" val="GRAPHIC"/>
  <p:tag name="MH_TYPE" val="Text"/>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90830230229"/>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90830230229"/>
  <p:tag name="MH_LIBRARY" val="GRAPHIC"/>
  <p:tag name="MH_TYPE" val="Text"/>
  <p:tag name="MH_ORDER" val="2"/>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33640</TotalTime>
  <Words>1519</Words>
  <Application>Microsoft Office PowerPoint</Application>
  <PresentationFormat>自定义</PresentationFormat>
  <Paragraphs>147</Paragraphs>
  <Slides>17</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0</vt:i4>
      </vt:variant>
      <vt:variant>
        <vt:lpstr>幻灯片标题</vt:lpstr>
      </vt:variant>
      <vt:variant>
        <vt:i4>17</vt:i4>
      </vt:variant>
    </vt:vector>
  </HeadingPairs>
  <TitlesOfParts>
    <vt:vector size="30" baseType="lpstr">
      <vt:lpstr>Brush Script Std</vt:lpstr>
      <vt:lpstr>等线</vt:lpstr>
      <vt:lpstr>等线 Light</vt:lpstr>
      <vt:lpstr>华文新魏</vt:lpstr>
      <vt:lpstr>宋体</vt:lpstr>
      <vt:lpstr>微软雅黑</vt:lpstr>
      <vt:lpstr>Arial</vt:lpstr>
      <vt:lpstr>Calibri</vt:lpstr>
      <vt:lpstr>Candara</vt:lpstr>
      <vt:lpstr>Century Gothic</vt:lpstr>
      <vt:lpstr>Segoe UI</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朱 翔月</cp:lastModifiedBy>
  <cp:revision>3701</cp:revision>
  <dcterms:modified xsi:type="dcterms:W3CDTF">2020-01-12T07:21:10Z</dcterms:modified>
</cp:coreProperties>
</file>