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sldIdLst>
    <p:sldId id="256" r:id="rId2"/>
    <p:sldId id="260" r:id="rId3"/>
    <p:sldId id="261" r:id="rId4"/>
    <p:sldId id="262" r:id="rId5"/>
    <p:sldId id="303" r:id="rId6"/>
    <p:sldId id="304" r:id="rId7"/>
    <p:sldId id="305" r:id="rId8"/>
    <p:sldId id="306" r:id="rId9"/>
    <p:sldId id="307" r:id="rId10"/>
    <p:sldId id="308" r:id="rId11"/>
    <p:sldId id="309" r:id="rId12"/>
    <p:sldId id="310" r:id="rId13"/>
    <p:sldId id="311" r:id="rId14"/>
    <p:sldId id="312" r:id="rId15"/>
    <p:sldId id="313" r:id="rId16"/>
    <p:sldId id="314" r:id="rId17"/>
    <p:sldId id="315" r:id="rId18"/>
    <p:sldId id="316" r:id="rId19"/>
    <p:sldId id="317" r:id="rId20"/>
    <p:sldId id="318" r:id="rId21"/>
    <p:sldId id="319" r:id="rId22"/>
    <p:sldId id="320" r:id="rId23"/>
    <p:sldId id="267" r:id="rId24"/>
    <p:sldId id="330" r:id="rId25"/>
    <p:sldId id="321" r:id="rId26"/>
    <p:sldId id="322" r:id="rId27"/>
    <p:sldId id="323" r:id="rId28"/>
    <p:sldId id="325" r:id="rId29"/>
    <p:sldId id="326" r:id="rId30"/>
    <p:sldId id="327" r:id="rId31"/>
    <p:sldId id="328" r:id="rId32"/>
    <p:sldId id="329" r:id="rId33"/>
    <p:sldId id="331" r:id="rId3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51B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6" d="100"/>
          <a:sy n="76" d="100"/>
        </p:scale>
        <p:origin x="-990"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079A52-D999-4468-A0BB-B87B86F9F35C}" type="datetimeFigureOut">
              <a:rPr lang="zh-CN" altLang="en-US" smtClean="0"/>
              <a:t>2019/8/11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A0D5C4-5D21-457A-89DA-97CD6DEA2C82}" type="slidenum">
              <a:rPr lang="zh-CN" altLang="en-US" smtClean="0"/>
              <a:t>‹#›</a:t>
            </a:fld>
            <a:endParaRPr lang="zh-CN" altLang="en-US"/>
          </a:p>
        </p:txBody>
      </p:sp>
    </p:spTree>
    <p:extLst>
      <p:ext uri="{BB962C8B-B14F-4D97-AF65-F5344CB8AC3E}">
        <p14:creationId xmlns:p14="http://schemas.microsoft.com/office/powerpoint/2010/main" val="882264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2019/8/11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2019/8/11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2019/8/11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2019/8/11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2019/8/11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2019/8/11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2019/8/11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11560" y="692696"/>
            <a:ext cx="7772400" cy="1755626"/>
          </a:xfrm>
        </p:spPr>
        <p:txBody>
          <a:bodyPr>
            <a:normAutofit fontScale="90000"/>
          </a:bodyPr>
          <a:lstStyle/>
          <a:p>
            <a:r>
              <a:rPr lang="en-US" altLang="zh-CN" sz="4900" b="1" dirty="0" smtClean="0">
                <a:solidFill>
                  <a:srgbClr val="251BF7"/>
                </a:solidFill>
                <a:latin typeface="方正粗黑宋简体" panose="02000000000000000000" pitchFamily="2" charset="-122"/>
                <a:ea typeface="方正粗黑宋简体" panose="02000000000000000000" pitchFamily="2" charset="-122"/>
              </a:rPr>
              <a:t>《</a:t>
            </a:r>
            <a:r>
              <a:rPr lang="zh-CN" altLang="en-US" sz="4900" b="1" dirty="0" smtClean="0">
                <a:solidFill>
                  <a:srgbClr val="251BF7"/>
                </a:solidFill>
                <a:latin typeface="方正粗黑宋简体" panose="02000000000000000000" pitchFamily="2" charset="-122"/>
                <a:ea typeface="方正粗黑宋简体" panose="02000000000000000000" pitchFamily="2" charset="-122"/>
              </a:rPr>
              <a:t>金融风险概论</a:t>
            </a:r>
            <a:r>
              <a:rPr lang="en-US" altLang="zh-CN" sz="4900" b="1" dirty="0" smtClean="0">
                <a:solidFill>
                  <a:srgbClr val="251BF7"/>
                </a:solidFill>
                <a:latin typeface="方正粗黑宋简体" panose="02000000000000000000" pitchFamily="2" charset="-122"/>
                <a:ea typeface="方正粗黑宋简体" panose="02000000000000000000" pitchFamily="2" charset="-122"/>
              </a:rPr>
              <a:t>》</a:t>
            </a:r>
            <a:r>
              <a:rPr lang="en-US" altLang="zh-CN" b="1" dirty="0" smtClean="0">
                <a:solidFill>
                  <a:srgbClr val="251BF7"/>
                </a:solidFill>
                <a:latin typeface="方正粗黑宋简体" panose="02000000000000000000" pitchFamily="2" charset="-122"/>
                <a:ea typeface="方正粗黑宋简体" panose="02000000000000000000" pitchFamily="2" charset="-122"/>
              </a:rPr>
              <a:t/>
            </a:r>
            <a:br>
              <a:rPr lang="en-US" altLang="zh-CN" b="1" dirty="0" smtClean="0">
                <a:solidFill>
                  <a:srgbClr val="251BF7"/>
                </a:solidFill>
                <a:latin typeface="方正粗黑宋简体" panose="02000000000000000000" pitchFamily="2" charset="-122"/>
                <a:ea typeface="方正粗黑宋简体" panose="02000000000000000000" pitchFamily="2" charset="-122"/>
              </a:rPr>
            </a:br>
            <a:r>
              <a:rPr lang="en-US" altLang="zh-CN" dirty="0" smtClean="0"/>
              <a:t/>
            </a:r>
            <a:br>
              <a:rPr lang="en-US" altLang="zh-CN" dirty="0" smtClean="0"/>
            </a:br>
            <a:r>
              <a:rPr lang="zh-CN" altLang="en-US" b="1" dirty="0">
                <a:solidFill>
                  <a:srgbClr val="251BF7"/>
                </a:solidFill>
              </a:rPr>
              <a:t>第五章 流动性风险</a:t>
            </a:r>
          </a:p>
        </p:txBody>
      </p:sp>
      <p:sp>
        <p:nvSpPr>
          <p:cNvPr id="3" name="副标题 2"/>
          <p:cNvSpPr>
            <a:spLocks noGrp="1"/>
          </p:cNvSpPr>
          <p:nvPr>
            <p:ph type="subTitle" idx="1"/>
          </p:nvPr>
        </p:nvSpPr>
        <p:spPr>
          <a:xfrm>
            <a:off x="1115616" y="2924944"/>
            <a:ext cx="7344816" cy="3456384"/>
          </a:xfrm>
        </p:spPr>
        <p:txBody>
          <a:bodyPr>
            <a:normAutofit lnSpcReduction="10000"/>
          </a:bodyPr>
          <a:lstStyle/>
          <a:p>
            <a:pPr algn="l"/>
            <a:r>
              <a:rPr lang="zh-CN" altLang="en-US" b="1" dirty="0" smtClean="0">
                <a:solidFill>
                  <a:schemeClr val="tx1"/>
                </a:solidFill>
                <a:latin typeface="楷体" panose="02010609060101010101" pitchFamily="49" charset="-122"/>
                <a:ea typeface="楷体" panose="02010609060101010101" pitchFamily="49" charset="-122"/>
              </a:rPr>
              <a:t>学习目标</a:t>
            </a:r>
            <a:endParaRPr lang="en-US" altLang="zh-CN" b="1" dirty="0" smtClean="0">
              <a:solidFill>
                <a:schemeClr val="tx1"/>
              </a:solidFill>
              <a:latin typeface="楷体" panose="02010609060101010101" pitchFamily="49" charset="-122"/>
              <a:ea typeface="楷体" panose="02010609060101010101" pitchFamily="49" charset="-122"/>
            </a:endParaRPr>
          </a:p>
          <a:p>
            <a:pPr algn="l"/>
            <a:r>
              <a:rPr lang="zh-CN" altLang="en-US" b="1" dirty="0">
                <a:solidFill>
                  <a:schemeClr val="tx1"/>
                </a:solidFill>
                <a:latin typeface="楷体" panose="02010609060101010101" pitchFamily="49" charset="-122"/>
                <a:ea typeface="楷体" panose="02010609060101010101" pitchFamily="49" charset="-122"/>
              </a:rPr>
              <a:t>第一</a:t>
            </a:r>
            <a:r>
              <a:rPr lang="zh-CN" altLang="en-US" b="1" dirty="0" smtClean="0">
                <a:solidFill>
                  <a:schemeClr val="tx1"/>
                </a:solidFill>
                <a:latin typeface="楷体" panose="02010609060101010101" pitchFamily="49" charset="-122"/>
                <a:ea typeface="楷体" panose="02010609060101010101" pitchFamily="49" charset="-122"/>
              </a:rPr>
              <a:t>节 流动性</a:t>
            </a:r>
            <a:r>
              <a:rPr lang="zh-CN" altLang="en-US" b="1" dirty="0">
                <a:solidFill>
                  <a:schemeClr val="tx1"/>
                </a:solidFill>
                <a:latin typeface="楷体" panose="02010609060101010101" pitchFamily="49" charset="-122"/>
                <a:ea typeface="楷体" panose="02010609060101010101" pitchFamily="49" charset="-122"/>
              </a:rPr>
              <a:t>风险</a:t>
            </a:r>
            <a:r>
              <a:rPr lang="zh-CN" altLang="en-US" b="1" dirty="0">
                <a:solidFill>
                  <a:srgbClr val="251BF7"/>
                </a:solidFill>
                <a:latin typeface="楷体" panose="02010609060101010101" pitchFamily="49" charset="-122"/>
                <a:ea typeface="楷体" panose="02010609060101010101" pitchFamily="49" charset="-122"/>
              </a:rPr>
              <a:t>概述</a:t>
            </a:r>
            <a:endParaRPr lang="en-US" altLang="zh-CN" b="1" dirty="0" smtClean="0">
              <a:solidFill>
                <a:srgbClr val="251BF7"/>
              </a:solidFill>
              <a:latin typeface="楷体" panose="02010609060101010101" pitchFamily="49" charset="-122"/>
              <a:ea typeface="楷体" panose="02010609060101010101" pitchFamily="49" charset="-122"/>
            </a:endParaRPr>
          </a:p>
          <a:p>
            <a:pPr algn="l"/>
            <a:r>
              <a:rPr lang="zh-CN" altLang="en-US" b="1" dirty="0">
                <a:solidFill>
                  <a:schemeClr val="tx1"/>
                </a:solidFill>
                <a:latin typeface="楷体" panose="02010609060101010101" pitchFamily="49" charset="-122"/>
                <a:ea typeface="楷体" panose="02010609060101010101" pitchFamily="49" charset="-122"/>
              </a:rPr>
              <a:t>第二</a:t>
            </a:r>
            <a:r>
              <a:rPr lang="zh-CN" altLang="en-US" b="1" dirty="0" smtClean="0">
                <a:solidFill>
                  <a:schemeClr val="tx1"/>
                </a:solidFill>
                <a:latin typeface="楷体" panose="02010609060101010101" pitchFamily="49" charset="-122"/>
                <a:ea typeface="楷体" panose="02010609060101010101" pitchFamily="49" charset="-122"/>
              </a:rPr>
              <a:t>节 流动性</a:t>
            </a:r>
            <a:r>
              <a:rPr lang="zh-CN" altLang="en-US" b="1" dirty="0">
                <a:solidFill>
                  <a:schemeClr val="tx1"/>
                </a:solidFill>
                <a:latin typeface="楷体" panose="02010609060101010101" pitchFamily="49" charset="-122"/>
                <a:ea typeface="楷体" panose="02010609060101010101" pitchFamily="49" charset="-122"/>
              </a:rPr>
              <a:t>风险的</a:t>
            </a:r>
            <a:r>
              <a:rPr lang="zh-CN" altLang="en-US" b="1" dirty="0">
                <a:solidFill>
                  <a:srgbClr val="251BF7"/>
                </a:solidFill>
                <a:latin typeface="楷体" panose="02010609060101010101" pitchFamily="49" charset="-122"/>
                <a:ea typeface="楷体" panose="02010609060101010101" pitchFamily="49" charset="-122"/>
              </a:rPr>
              <a:t>类型</a:t>
            </a:r>
            <a:endParaRPr lang="en-US" altLang="zh-CN" b="1" dirty="0" smtClean="0">
              <a:solidFill>
                <a:srgbClr val="251BF7"/>
              </a:solidFill>
              <a:latin typeface="楷体" panose="02010609060101010101" pitchFamily="49" charset="-122"/>
              <a:ea typeface="楷体" panose="02010609060101010101" pitchFamily="49" charset="-122"/>
            </a:endParaRPr>
          </a:p>
          <a:p>
            <a:pPr algn="l"/>
            <a:r>
              <a:rPr lang="zh-CN" altLang="en-US" b="1" dirty="0">
                <a:solidFill>
                  <a:schemeClr val="tx1"/>
                </a:solidFill>
                <a:latin typeface="楷体" panose="02010609060101010101" pitchFamily="49" charset="-122"/>
                <a:ea typeface="楷体" panose="02010609060101010101" pitchFamily="49" charset="-122"/>
              </a:rPr>
              <a:t>第三</a:t>
            </a:r>
            <a:r>
              <a:rPr lang="zh-CN" altLang="en-US" b="1" dirty="0" smtClean="0">
                <a:solidFill>
                  <a:schemeClr val="tx1"/>
                </a:solidFill>
                <a:latin typeface="楷体" panose="02010609060101010101" pitchFamily="49" charset="-122"/>
                <a:ea typeface="楷体" panose="02010609060101010101" pitchFamily="49" charset="-122"/>
              </a:rPr>
              <a:t>节 流动性</a:t>
            </a:r>
            <a:r>
              <a:rPr lang="zh-CN" altLang="en-US" b="1" dirty="0">
                <a:solidFill>
                  <a:schemeClr val="tx1"/>
                </a:solidFill>
                <a:latin typeface="楷体" panose="02010609060101010101" pitchFamily="49" charset="-122"/>
                <a:ea typeface="楷体" panose="02010609060101010101" pitchFamily="49" charset="-122"/>
              </a:rPr>
              <a:t>风险的</a:t>
            </a:r>
            <a:r>
              <a:rPr lang="zh-CN" altLang="en-US" b="1" dirty="0" smtClean="0">
                <a:solidFill>
                  <a:srgbClr val="251BF7"/>
                </a:solidFill>
                <a:latin typeface="楷体" panose="02010609060101010101" pitchFamily="49" charset="-122"/>
                <a:ea typeface="楷体" panose="02010609060101010101" pitchFamily="49" charset="-122"/>
              </a:rPr>
              <a:t>特征</a:t>
            </a:r>
            <a:endParaRPr lang="en-US" altLang="zh-CN" b="1" dirty="0" smtClean="0">
              <a:solidFill>
                <a:srgbClr val="251BF7"/>
              </a:solidFill>
              <a:latin typeface="楷体" panose="02010609060101010101" pitchFamily="49" charset="-122"/>
              <a:ea typeface="楷体" panose="02010609060101010101" pitchFamily="49" charset="-122"/>
            </a:endParaRPr>
          </a:p>
          <a:p>
            <a:pPr algn="l"/>
            <a:r>
              <a:rPr lang="zh-CN" altLang="en-US" b="1" dirty="0" smtClean="0">
                <a:solidFill>
                  <a:schemeClr val="tx1"/>
                </a:solidFill>
                <a:latin typeface="楷体" panose="02010609060101010101" pitchFamily="49" charset="-122"/>
                <a:ea typeface="楷体" panose="02010609060101010101" pitchFamily="49" charset="-122"/>
              </a:rPr>
              <a:t>第四节 流动性</a:t>
            </a:r>
            <a:r>
              <a:rPr lang="zh-CN" altLang="en-US" b="1" dirty="0">
                <a:solidFill>
                  <a:schemeClr val="tx1"/>
                </a:solidFill>
                <a:latin typeface="楷体" panose="02010609060101010101" pitchFamily="49" charset="-122"/>
                <a:ea typeface="楷体" panose="02010609060101010101" pitchFamily="49" charset="-122"/>
              </a:rPr>
              <a:t>风险的</a:t>
            </a:r>
            <a:r>
              <a:rPr lang="zh-CN" altLang="en-US" b="1" dirty="0" smtClean="0">
                <a:solidFill>
                  <a:srgbClr val="251BF7"/>
                </a:solidFill>
                <a:latin typeface="楷体" panose="02010609060101010101" pitchFamily="49" charset="-122"/>
                <a:ea typeface="楷体" panose="02010609060101010101" pitchFamily="49" charset="-122"/>
              </a:rPr>
              <a:t>成因</a:t>
            </a:r>
            <a:endParaRPr lang="en-US" altLang="zh-CN" b="1" dirty="0" smtClean="0">
              <a:solidFill>
                <a:srgbClr val="251BF7"/>
              </a:solidFill>
              <a:latin typeface="楷体" panose="02010609060101010101" pitchFamily="49" charset="-122"/>
              <a:ea typeface="楷体" panose="02010609060101010101" pitchFamily="49" charset="-122"/>
            </a:endParaRPr>
          </a:p>
          <a:p>
            <a:pPr algn="l"/>
            <a:r>
              <a:rPr lang="zh-CN" altLang="en-US" b="1" dirty="0">
                <a:solidFill>
                  <a:schemeClr val="tx1"/>
                </a:solidFill>
                <a:latin typeface="楷体" panose="02010609060101010101" pitchFamily="49" charset="-122"/>
                <a:ea typeface="楷体" panose="02010609060101010101" pitchFamily="49" charset="-122"/>
              </a:rPr>
              <a:t>第五</a:t>
            </a:r>
            <a:r>
              <a:rPr lang="zh-CN" altLang="en-US" b="1" dirty="0" smtClean="0">
                <a:solidFill>
                  <a:schemeClr val="tx1"/>
                </a:solidFill>
                <a:latin typeface="楷体" panose="02010609060101010101" pitchFamily="49" charset="-122"/>
                <a:ea typeface="楷体" panose="02010609060101010101" pitchFamily="49" charset="-122"/>
              </a:rPr>
              <a:t>节 流动性</a:t>
            </a:r>
            <a:r>
              <a:rPr lang="zh-CN" altLang="en-US" b="1" dirty="0">
                <a:solidFill>
                  <a:schemeClr val="tx1"/>
                </a:solidFill>
                <a:latin typeface="楷体" panose="02010609060101010101" pitchFamily="49" charset="-122"/>
                <a:ea typeface="楷体" panose="02010609060101010101" pitchFamily="49" charset="-122"/>
              </a:rPr>
              <a:t>风险的</a:t>
            </a:r>
            <a:r>
              <a:rPr lang="zh-CN" altLang="en-US" b="1" dirty="0">
                <a:solidFill>
                  <a:srgbClr val="251BF7"/>
                </a:solidFill>
                <a:latin typeface="楷体" panose="02010609060101010101" pitchFamily="49" charset="-122"/>
                <a:ea typeface="楷体" panose="02010609060101010101" pitchFamily="49" charset="-122"/>
              </a:rPr>
              <a:t>防范方法</a:t>
            </a:r>
            <a:endParaRPr lang="en-US" altLang="zh-CN" b="1" dirty="0" smtClean="0">
              <a:solidFill>
                <a:srgbClr val="251BF7"/>
              </a:solidFill>
              <a:latin typeface="楷体" panose="02010609060101010101" pitchFamily="49" charset="-122"/>
              <a:ea typeface="楷体" panose="02010609060101010101" pitchFamily="49" charset="-122"/>
            </a:endParaRPr>
          </a:p>
          <a:p>
            <a:pPr algn="l"/>
            <a:endParaRPr lang="zh-CN" altLang="en-US" b="1" dirty="0">
              <a:solidFill>
                <a:schemeClr val="tx1"/>
              </a:solidFill>
              <a:latin typeface="楷体" panose="02010609060101010101" pitchFamily="49" charset="-122"/>
              <a:ea typeface="楷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412776"/>
            <a:ext cx="8856984" cy="1224136"/>
          </a:xfrm>
        </p:spPr>
        <p:txBody>
          <a:bodyPr>
            <a:normAutofit fontScale="55000" lnSpcReduction="20000"/>
          </a:bodyPr>
          <a:lstStyle/>
          <a:p>
            <a:pPr marL="0" indent="0" algn="ctr">
              <a:buNone/>
            </a:pPr>
            <a:r>
              <a:rPr lang="zh-CN" altLang="en-US" sz="5500" b="1" dirty="0" smtClean="0">
                <a:latin typeface="楷体" panose="02010609060101010101" pitchFamily="49" charset="-122"/>
                <a:ea typeface="楷体" panose="02010609060101010101" pitchFamily="49" charset="-122"/>
              </a:rPr>
              <a:t>第一节 流动性风险概述</a:t>
            </a:r>
            <a:endParaRPr lang="en-US" altLang="zh-CN" sz="5500" b="1" dirty="0" smtClean="0">
              <a:latin typeface="楷体" panose="02010609060101010101" pitchFamily="49" charset="-122"/>
              <a:ea typeface="楷体" panose="02010609060101010101" pitchFamily="49" charset="-122"/>
            </a:endParaRPr>
          </a:p>
          <a:p>
            <a:pPr marL="0" indent="0" algn="ctr">
              <a:buNone/>
            </a:pPr>
            <a:endParaRPr lang="en-US" altLang="zh-CN" b="1" dirty="0" smtClean="0">
              <a:latin typeface="楷体" panose="02010609060101010101" pitchFamily="49" charset="-122"/>
              <a:ea typeface="楷体" panose="02010609060101010101" pitchFamily="49" charset="-122"/>
            </a:endParaRPr>
          </a:p>
          <a:p>
            <a:pPr marL="0" indent="0">
              <a:buNone/>
            </a:pPr>
            <a:r>
              <a:rPr lang="zh-CN" altLang="en-US" sz="5100" b="1" dirty="0">
                <a:latin typeface="+mn-ea"/>
              </a:rPr>
              <a:t>三、流动性与流动性风险的关系</a:t>
            </a:r>
            <a:endParaRPr lang="en-US" altLang="zh-CN" sz="5100" b="1" dirty="0" smtClean="0">
              <a:latin typeface="楷体" panose="02010609060101010101" pitchFamily="49" charset="-122"/>
              <a:ea typeface="楷体" panose="02010609060101010101" pitchFamily="49" charset="-122"/>
            </a:endParaRPr>
          </a:p>
          <a:p>
            <a:pPr marL="0" indent="0" algn="ctr">
              <a:buNone/>
            </a:pPr>
            <a:endParaRPr lang="zh-CN" altLang="en-US" b="1" dirty="0" smtClean="0">
              <a:latin typeface="楷体" panose="02010609060101010101" pitchFamily="49" charset="-122"/>
              <a:ea typeface="楷体" panose="02010609060101010101" pitchFamily="49" charset="-122"/>
            </a:endParaRPr>
          </a:p>
          <a:p>
            <a:pPr marL="0" indent="0">
              <a:buNone/>
            </a:pPr>
            <a:endParaRPr lang="en-US" altLang="zh-CN" b="1" dirty="0" smtClean="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smtClean="0">
                <a:solidFill>
                  <a:srgbClr val="251BF7"/>
                </a:solidFill>
              </a:rPr>
              <a:t>第五章 流动性风险</a:t>
            </a:r>
            <a:endParaRPr lang="zh-CN" altLang="en-US" sz="4000" dirty="0"/>
          </a:p>
        </p:txBody>
      </p:sp>
      <p:sp>
        <p:nvSpPr>
          <p:cNvPr id="8" name="TextBox 7"/>
          <p:cNvSpPr txBox="1"/>
          <p:nvPr/>
        </p:nvSpPr>
        <p:spPr>
          <a:xfrm>
            <a:off x="107504" y="2708920"/>
            <a:ext cx="8856984" cy="3539430"/>
          </a:xfrm>
          <a:prstGeom prst="rect">
            <a:avLst/>
          </a:prstGeom>
          <a:noFill/>
        </p:spPr>
        <p:txBody>
          <a:bodyPr wrap="square" rtlCol="0">
            <a:spAutoFit/>
          </a:bodyPr>
          <a:lstStyle/>
          <a:p>
            <a:r>
              <a:rPr lang="zh-CN" altLang="en-US" sz="2400" dirty="0" smtClean="0">
                <a:latin typeface="+mn-ea"/>
              </a:rPr>
              <a:t>    </a:t>
            </a:r>
            <a:r>
              <a:rPr lang="zh-CN" altLang="en-US" sz="2800" dirty="0" smtClean="0">
                <a:latin typeface="+mn-ea"/>
              </a:rPr>
              <a:t>总体</a:t>
            </a:r>
            <a:r>
              <a:rPr lang="zh-CN" altLang="en-US" sz="2800" dirty="0">
                <a:latin typeface="+mn-ea"/>
              </a:rPr>
              <a:t>来讲，金融机构的</a:t>
            </a:r>
            <a:r>
              <a:rPr lang="zh-CN" altLang="en-US" sz="2800" dirty="0">
                <a:solidFill>
                  <a:srgbClr val="251BF7"/>
                </a:solidFill>
                <a:latin typeface="+mn-ea"/>
              </a:rPr>
              <a:t>流动性与流动性风险是相互统一</a:t>
            </a:r>
            <a:r>
              <a:rPr lang="zh-CN" altLang="en-US" sz="2800" dirty="0">
                <a:latin typeface="+mn-ea"/>
              </a:rPr>
              <a:t>的，即流动性越强，流动性风险就越小</a:t>
            </a:r>
            <a:r>
              <a:rPr lang="zh-CN" altLang="en-US" sz="2800" dirty="0" smtClean="0">
                <a:latin typeface="+mn-ea"/>
              </a:rPr>
              <a:t>；反之亦反。</a:t>
            </a:r>
            <a:endParaRPr lang="zh-CN" altLang="en-US" sz="2800" dirty="0">
              <a:latin typeface="+mn-ea"/>
            </a:endParaRPr>
          </a:p>
          <a:p>
            <a:r>
              <a:rPr lang="zh-CN" altLang="en-US" sz="2800" dirty="0" smtClean="0">
                <a:latin typeface="+mn-ea"/>
              </a:rPr>
              <a:t>    从</a:t>
            </a:r>
            <a:r>
              <a:rPr lang="zh-CN" altLang="en-US" sz="2800" dirty="0">
                <a:solidFill>
                  <a:srgbClr val="251BF7"/>
                </a:solidFill>
                <a:latin typeface="+mn-ea"/>
              </a:rPr>
              <a:t>资产</a:t>
            </a:r>
            <a:r>
              <a:rPr lang="zh-CN" altLang="en-US" sz="2800" dirty="0">
                <a:latin typeface="+mn-ea"/>
              </a:rPr>
              <a:t>方面看，</a:t>
            </a:r>
            <a:r>
              <a:rPr lang="zh-CN" altLang="en-US" sz="2800" dirty="0">
                <a:solidFill>
                  <a:srgbClr val="251BF7"/>
                </a:solidFill>
                <a:latin typeface="+mn-ea"/>
              </a:rPr>
              <a:t>流动性与流动性风险是相反的</a:t>
            </a:r>
            <a:r>
              <a:rPr lang="zh-CN" altLang="en-US" sz="2800" dirty="0">
                <a:latin typeface="+mn-ea"/>
              </a:rPr>
              <a:t>。一般地，金融机构的资产流动性越强，其流动性风险就越小</a:t>
            </a:r>
            <a:r>
              <a:rPr lang="zh-CN" altLang="en-US" sz="2800" dirty="0" smtClean="0">
                <a:latin typeface="+mn-ea"/>
              </a:rPr>
              <a:t>。</a:t>
            </a:r>
            <a:endParaRPr lang="en-US" altLang="zh-CN" sz="2800" dirty="0" smtClean="0">
              <a:latin typeface="+mn-ea"/>
            </a:endParaRPr>
          </a:p>
          <a:p>
            <a:r>
              <a:rPr lang="zh-CN" altLang="en-US" sz="2800" dirty="0" smtClean="0">
                <a:latin typeface="+mn-ea"/>
              </a:rPr>
              <a:t>    从</a:t>
            </a:r>
            <a:r>
              <a:rPr lang="zh-CN" altLang="en-US" sz="2800" dirty="0">
                <a:solidFill>
                  <a:srgbClr val="251BF7"/>
                </a:solidFill>
                <a:latin typeface="+mn-ea"/>
              </a:rPr>
              <a:t>负债</a:t>
            </a:r>
            <a:r>
              <a:rPr lang="zh-CN" altLang="en-US" sz="2800" dirty="0">
                <a:latin typeface="+mn-ea"/>
              </a:rPr>
              <a:t>方面看，</a:t>
            </a:r>
            <a:r>
              <a:rPr lang="zh-CN" altLang="en-US" sz="2800" dirty="0">
                <a:solidFill>
                  <a:srgbClr val="251BF7"/>
                </a:solidFill>
                <a:latin typeface="+mn-ea"/>
              </a:rPr>
              <a:t>流动性与流动性</a:t>
            </a:r>
            <a:r>
              <a:rPr lang="zh-CN" altLang="en-US" sz="2800" dirty="0" smtClean="0">
                <a:solidFill>
                  <a:srgbClr val="251BF7"/>
                </a:solidFill>
                <a:latin typeface="+mn-ea"/>
              </a:rPr>
              <a:t>风险也是相反的</a:t>
            </a:r>
            <a:r>
              <a:rPr lang="zh-CN" altLang="en-US" sz="2800" dirty="0">
                <a:latin typeface="+mn-ea"/>
              </a:rPr>
              <a:t>。一般地，金融机构的负债流动性越强，其流动性风险就</a:t>
            </a:r>
            <a:r>
              <a:rPr lang="zh-CN" altLang="en-US" sz="2800" dirty="0" smtClean="0">
                <a:latin typeface="+mn-ea"/>
              </a:rPr>
              <a:t>越小。</a:t>
            </a:r>
            <a:endParaRPr lang="zh-CN" altLang="en-US" sz="2800" dirty="0">
              <a:latin typeface="+mn-ea"/>
            </a:endParaRPr>
          </a:p>
        </p:txBody>
      </p:sp>
    </p:spTree>
    <p:extLst>
      <p:ext uri="{BB962C8B-B14F-4D97-AF65-F5344CB8AC3E}">
        <p14:creationId xmlns:p14="http://schemas.microsoft.com/office/powerpoint/2010/main" val="41191093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412776"/>
            <a:ext cx="8856984" cy="1224136"/>
          </a:xfrm>
        </p:spPr>
        <p:txBody>
          <a:bodyPr>
            <a:normAutofit fontScale="55000" lnSpcReduction="20000"/>
          </a:bodyPr>
          <a:lstStyle/>
          <a:p>
            <a:pPr marL="0" indent="0" algn="ctr">
              <a:buNone/>
            </a:pPr>
            <a:r>
              <a:rPr lang="zh-CN" altLang="en-US" sz="5500" b="1" dirty="0" smtClean="0">
                <a:solidFill>
                  <a:srgbClr val="FF0000"/>
                </a:solidFill>
                <a:latin typeface="楷体" panose="02010609060101010101" pitchFamily="49" charset="-122"/>
                <a:ea typeface="楷体" panose="02010609060101010101" pitchFamily="49" charset="-122"/>
              </a:rPr>
              <a:t>第二节 流动性风险的类型</a:t>
            </a:r>
            <a:endParaRPr lang="en-US" altLang="zh-CN" sz="5500" b="1" dirty="0" smtClean="0">
              <a:solidFill>
                <a:srgbClr val="FF0000"/>
              </a:solidFill>
              <a:latin typeface="楷体" panose="02010609060101010101" pitchFamily="49" charset="-122"/>
              <a:ea typeface="楷体" panose="02010609060101010101" pitchFamily="49" charset="-122"/>
            </a:endParaRPr>
          </a:p>
          <a:p>
            <a:pPr marL="0" indent="0" algn="ctr">
              <a:buNone/>
            </a:pPr>
            <a:endParaRPr lang="en-US" altLang="zh-CN" b="1" dirty="0" smtClean="0">
              <a:latin typeface="楷体" panose="02010609060101010101" pitchFamily="49" charset="-122"/>
              <a:ea typeface="楷体" panose="02010609060101010101" pitchFamily="49" charset="-122"/>
            </a:endParaRPr>
          </a:p>
          <a:p>
            <a:pPr marL="0" indent="0">
              <a:buNone/>
            </a:pPr>
            <a:r>
              <a:rPr lang="zh-CN" altLang="en-US" sz="4700" b="1" dirty="0">
                <a:latin typeface="+mn-ea"/>
              </a:rPr>
              <a:t>一、商业银行流动性风险</a:t>
            </a:r>
            <a:endParaRPr lang="zh-CN" altLang="en-US" b="1" dirty="0" smtClean="0">
              <a:latin typeface="楷体" panose="02010609060101010101" pitchFamily="49" charset="-122"/>
              <a:ea typeface="楷体" panose="02010609060101010101" pitchFamily="49" charset="-122"/>
            </a:endParaRPr>
          </a:p>
          <a:p>
            <a:pPr marL="0" indent="0">
              <a:buNone/>
            </a:pPr>
            <a:endParaRPr lang="en-US" altLang="zh-CN" b="1" dirty="0" smtClean="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smtClean="0">
                <a:solidFill>
                  <a:srgbClr val="251BF7"/>
                </a:solidFill>
              </a:rPr>
              <a:t>第五章 流动性风险</a:t>
            </a:r>
            <a:endParaRPr lang="zh-CN" altLang="en-US" sz="4000" dirty="0"/>
          </a:p>
        </p:txBody>
      </p:sp>
      <p:sp>
        <p:nvSpPr>
          <p:cNvPr id="8" name="TextBox 7"/>
          <p:cNvSpPr txBox="1"/>
          <p:nvPr/>
        </p:nvSpPr>
        <p:spPr>
          <a:xfrm>
            <a:off x="107504" y="2708920"/>
            <a:ext cx="8856984" cy="3323987"/>
          </a:xfrm>
          <a:prstGeom prst="rect">
            <a:avLst/>
          </a:prstGeom>
          <a:noFill/>
        </p:spPr>
        <p:txBody>
          <a:bodyPr wrap="square" rtlCol="0">
            <a:spAutoFit/>
          </a:bodyPr>
          <a:lstStyle/>
          <a:p>
            <a:pPr>
              <a:lnSpc>
                <a:spcPct val="150000"/>
              </a:lnSpc>
            </a:pPr>
            <a:r>
              <a:rPr lang="zh-CN" altLang="en-US" sz="2400" dirty="0" smtClean="0">
                <a:latin typeface="+mn-ea"/>
              </a:rPr>
              <a:t>    </a:t>
            </a:r>
            <a:r>
              <a:rPr lang="zh-CN" altLang="en-US" sz="2800" dirty="0" smtClean="0">
                <a:latin typeface="+mn-ea"/>
              </a:rPr>
              <a:t>一般而言</a:t>
            </a:r>
            <a:r>
              <a:rPr lang="zh-CN" altLang="en-US" sz="2800" dirty="0">
                <a:latin typeface="+mn-ea"/>
              </a:rPr>
              <a:t>，一家</a:t>
            </a:r>
            <a:r>
              <a:rPr lang="zh-CN" altLang="en-US" sz="2800" b="1" dirty="0">
                <a:latin typeface="+mn-ea"/>
              </a:rPr>
              <a:t>商业银行具有流动性</a:t>
            </a:r>
            <a:r>
              <a:rPr lang="zh-CN" altLang="en-US" sz="2800" dirty="0">
                <a:latin typeface="+mn-ea"/>
              </a:rPr>
              <a:t>是指该银行可以在任何时候以合理的价格得到足够的</a:t>
            </a:r>
            <a:r>
              <a:rPr lang="zh-CN" altLang="en-US" sz="2800" u="sng" dirty="0">
                <a:solidFill>
                  <a:srgbClr val="251BF7"/>
                </a:solidFill>
                <a:latin typeface="+mn-ea"/>
              </a:rPr>
              <a:t>资金来满足客户随时提取资金的要求</a:t>
            </a:r>
            <a:r>
              <a:rPr lang="zh-CN" altLang="en-US" sz="2800" dirty="0">
                <a:latin typeface="+mn-ea"/>
              </a:rPr>
              <a:t>。商业银行的流动性包括资产的流动性和负债的流动性。当商业银行的</a:t>
            </a:r>
            <a:r>
              <a:rPr lang="zh-CN" altLang="en-US" sz="2800" dirty="0">
                <a:solidFill>
                  <a:srgbClr val="251BF7"/>
                </a:solidFill>
                <a:latin typeface="+mn-ea"/>
              </a:rPr>
              <a:t>流动性面临不确定性时</a:t>
            </a:r>
            <a:r>
              <a:rPr lang="zh-CN" altLang="en-US" sz="2800" dirty="0">
                <a:latin typeface="+mn-ea"/>
              </a:rPr>
              <a:t>，便产生了流动性风险</a:t>
            </a:r>
            <a:r>
              <a:rPr lang="zh-CN" altLang="en-US" sz="2800" dirty="0" smtClean="0">
                <a:latin typeface="+mn-ea"/>
              </a:rPr>
              <a:t>。</a:t>
            </a:r>
            <a:endParaRPr lang="en-US" altLang="zh-CN" sz="2800" dirty="0" smtClean="0">
              <a:latin typeface="+mn-ea"/>
            </a:endParaRPr>
          </a:p>
        </p:txBody>
      </p:sp>
    </p:spTree>
    <p:extLst>
      <p:ext uri="{BB962C8B-B14F-4D97-AF65-F5344CB8AC3E}">
        <p14:creationId xmlns:p14="http://schemas.microsoft.com/office/powerpoint/2010/main" val="4887496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412776"/>
            <a:ext cx="8856984" cy="1224136"/>
          </a:xfrm>
        </p:spPr>
        <p:txBody>
          <a:bodyPr>
            <a:normAutofit fontScale="55000" lnSpcReduction="20000"/>
          </a:bodyPr>
          <a:lstStyle/>
          <a:p>
            <a:pPr marL="0" indent="0" algn="ctr">
              <a:buNone/>
            </a:pPr>
            <a:r>
              <a:rPr lang="zh-CN" altLang="en-US" sz="5500" b="1" dirty="0" smtClean="0">
                <a:latin typeface="楷体" panose="02010609060101010101" pitchFamily="49" charset="-122"/>
                <a:ea typeface="楷体" panose="02010609060101010101" pitchFamily="49" charset="-122"/>
              </a:rPr>
              <a:t>第二节 流动性风险的类型</a:t>
            </a:r>
            <a:endParaRPr lang="en-US" altLang="zh-CN" sz="5500" b="1" dirty="0" smtClean="0">
              <a:latin typeface="楷体" panose="02010609060101010101" pitchFamily="49" charset="-122"/>
              <a:ea typeface="楷体" panose="02010609060101010101" pitchFamily="49" charset="-122"/>
            </a:endParaRPr>
          </a:p>
          <a:p>
            <a:pPr marL="0" indent="0" algn="ctr">
              <a:buNone/>
            </a:pPr>
            <a:endParaRPr lang="en-US" altLang="zh-CN" b="1" dirty="0" smtClean="0">
              <a:latin typeface="楷体" panose="02010609060101010101" pitchFamily="49" charset="-122"/>
              <a:ea typeface="楷体" panose="02010609060101010101" pitchFamily="49" charset="-122"/>
            </a:endParaRPr>
          </a:p>
          <a:p>
            <a:pPr marL="0" indent="0">
              <a:buNone/>
            </a:pPr>
            <a:r>
              <a:rPr lang="zh-CN" altLang="en-US" sz="4700" b="1" dirty="0">
                <a:latin typeface="+mn-ea"/>
              </a:rPr>
              <a:t>二、保险公司流动性风险</a:t>
            </a:r>
            <a:endParaRPr lang="en-US" altLang="zh-CN" b="1" dirty="0" smtClean="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smtClean="0">
                <a:solidFill>
                  <a:srgbClr val="251BF7"/>
                </a:solidFill>
              </a:rPr>
              <a:t>第五章 流动性风险</a:t>
            </a:r>
            <a:endParaRPr lang="zh-CN" altLang="en-US" sz="4000" dirty="0"/>
          </a:p>
        </p:txBody>
      </p:sp>
      <p:sp>
        <p:nvSpPr>
          <p:cNvPr id="8" name="TextBox 7"/>
          <p:cNvSpPr txBox="1"/>
          <p:nvPr/>
        </p:nvSpPr>
        <p:spPr>
          <a:xfrm>
            <a:off x="107504" y="2708920"/>
            <a:ext cx="8856984" cy="2677656"/>
          </a:xfrm>
          <a:prstGeom prst="rect">
            <a:avLst/>
          </a:prstGeom>
          <a:noFill/>
        </p:spPr>
        <p:txBody>
          <a:bodyPr wrap="square" rtlCol="0">
            <a:spAutoFit/>
          </a:bodyPr>
          <a:lstStyle/>
          <a:p>
            <a:pPr>
              <a:lnSpc>
                <a:spcPct val="150000"/>
              </a:lnSpc>
            </a:pPr>
            <a:r>
              <a:rPr lang="zh-CN" altLang="en-US" sz="2400" dirty="0" smtClean="0">
                <a:latin typeface="+mn-ea"/>
              </a:rPr>
              <a:t>    </a:t>
            </a:r>
            <a:r>
              <a:rPr lang="zh-CN" altLang="en-US" sz="2800" dirty="0" smtClean="0">
                <a:latin typeface="+mn-ea"/>
              </a:rPr>
              <a:t>由于</a:t>
            </a:r>
            <a:r>
              <a:rPr lang="zh-CN" altLang="en-US" sz="2800" dirty="0">
                <a:latin typeface="+mn-ea"/>
              </a:rPr>
              <a:t>保险公司的</a:t>
            </a:r>
            <a:r>
              <a:rPr lang="zh-CN" altLang="en-US" sz="2800" dirty="0">
                <a:solidFill>
                  <a:srgbClr val="251BF7"/>
                </a:solidFill>
                <a:latin typeface="+mn-ea"/>
              </a:rPr>
              <a:t>资金来源是保费收入</a:t>
            </a:r>
            <a:r>
              <a:rPr lang="zh-CN" altLang="en-US" sz="2800" dirty="0">
                <a:latin typeface="+mn-ea"/>
              </a:rPr>
              <a:t>，当</a:t>
            </a:r>
            <a:r>
              <a:rPr lang="zh-CN" altLang="en-US" sz="2800" dirty="0">
                <a:solidFill>
                  <a:srgbClr val="251BF7"/>
                </a:solidFill>
                <a:latin typeface="+mn-ea"/>
              </a:rPr>
              <a:t>保费规模下降或退保增加</a:t>
            </a:r>
            <a:r>
              <a:rPr lang="zh-CN" altLang="en-US" sz="2800" dirty="0">
                <a:latin typeface="+mn-ea"/>
              </a:rPr>
              <a:t>，而</a:t>
            </a:r>
            <a:r>
              <a:rPr lang="zh-CN" altLang="en-US" sz="2800" dirty="0">
                <a:solidFill>
                  <a:srgbClr val="251BF7"/>
                </a:solidFill>
                <a:latin typeface="+mn-ea"/>
              </a:rPr>
              <a:t>投资收益又不理想时</a:t>
            </a:r>
            <a:r>
              <a:rPr lang="zh-CN" altLang="en-US" sz="2800" dirty="0">
                <a:latin typeface="+mn-ea"/>
              </a:rPr>
              <a:t>，保险公司就很有可能出现</a:t>
            </a:r>
            <a:r>
              <a:rPr lang="zh-CN" altLang="en-US" sz="2800" dirty="0">
                <a:solidFill>
                  <a:srgbClr val="251BF7"/>
                </a:solidFill>
                <a:latin typeface="+mn-ea"/>
              </a:rPr>
              <a:t>净现金流为负</a:t>
            </a:r>
            <a:r>
              <a:rPr lang="zh-CN" altLang="en-US" sz="2800" dirty="0">
                <a:latin typeface="+mn-ea"/>
              </a:rPr>
              <a:t>的情况，</a:t>
            </a:r>
            <a:r>
              <a:rPr lang="zh-CN" altLang="en-US" sz="2800" dirty="0">
                <a:solidFill>
                  <a:srgbClr val="251BF7"/>
                </a:solidFill>
                <a:latin typeface="+mn-ea"/>
              </a:rPr>
              <a:t>无法支付到期债务</a:t>
            </a:r>
            <a:r>
              <a:rPr lang="zh-CN" altLang="en-US" sz="2800" dirty="0">
                <a:latin typeface="+mn-ea"/>
              </a:rPr>
              <a:t>，爆发流动性风险，严重的则可能导致保险公司破产。</a:t>
            </a:r>
            <a:endParaRPr lang="en-US" altLang="zh-CN" sz="2800" dirty="0" smtClean="0">
              <a:latin typeface="+mn-ea"/>
            </a:endParaRPr>
          </a:p>
        </p:txBody>
      </p:sp>
    </p:spTree>
    <p:extLst>
      <p:ext uri="{BB962C8B-B14F-4D97-AF65-F5344CB8AC3E}">
        <p14:creationId xmlns:p14="http://schemas.microsoft.com/office/powerpoint/2010/main" val="33314776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412776"/>
            <a:ext cx="8856984" cy="1224136"/>
          </a:xfrm>
        </p:spPr>
        <p:txBody>
          <a:bodyPr>
            <a:normAutofit fontScale="55000" lnSpcReduction="20000"/>
          </a:bodyPr>
          <a:lstStyle/>
          <a:p>
            <a:pPr marL="0" indent="0" algn="ctr">
              <a:buNone/>
            </a:pPr>
            <a:r>
              <a:rPr lang="zh-CN" altLang="en-US" sz="5500" b="1" dirty="0" smtClean="0">
                <a:latin typeface="楷体" panose="02010609060101010101" pitchFamily="49" charset="-122"/>
                <a:ea typeface="楷体" panose="02010609060101010101" pitchFamily="49" charset="-122"/>
              </a:rPr>
              <a:t>第二节 流动性风险的类型</a:t>
            </a:r>
            <a:endParaRPr lang="en-US" altLang="zh-CN" sz="5500" b="1" dirty="0" smtClean="0">
              <a:latin typeface="楷体" panose="02010609060101010101" pitchFamily="49" charset="-122"/>
              <a:ea typeface="楷体" panose="02010609060101010101" pitchFamily="49" charset="-122"/>
            </a:endParaRPr>
          </a:p>
          <a:p>
            <a:pPr marL="0" indent="0" algn="ctr">
              <a:buNone/>
            </a:pPr>
            <a:endParaRPr lang="en-US" altLang="zh-CN" b="1" dirty="0" smtClean="0">
              <a:latin typeface="楷体" panose="02010609060101010101" pitchFamily="49" charset="-122"/>
              <a:ea typeface="楷体" panose="02010609060101010101" pitchFamily="49" charset="-122"/>
            </a:endParaRPr>
          </a:p>
          <a:p>
            <a:pPr marL="0" indent="0">
              <a:buNone/>
            </a:pPr>
            <a:r>
              <a:rPr lang="zh-CN" altLang="en-US" sz="4700" b="1" dirty="0">
                <a:latin typeface="+mn-ea"/>
              </a:rPr>
              <a:t>三、证券公司流动性风险</a:t>
            </a:r>
            <a:endParaRPr lang="en-US" altLang="zh-CN" b="1" dirty="0" smtClean="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smtClean="0">
                <a:solidFill>
                  <a:srgbClr val="251BF7"/>
                </a:solidFill>
              </a:rPr>
              <a:t>第五章 流动性风险</a:t>
            </a:r>
            <a:endParaRPr lang="zh-CN" altLang="en-US" sz="4000" dirty="0"/>
          </a:p>
        </p:txBody>
      </p:sp>
      <p:sp>
        <p:nvSpPr>
          <p:cNvPr id="8" name="TextBox 7"/>
          <p:cNvSpPr txBox="1"/>
          <p:nvPr/>
        </p:nvSpPr>
        <p:spPr>
          <a:xfrm>
            <a:off x="107504" y="2708920"/>
            <a:ext cx="8856984" cy="4006866"/>
          </a:xfrm>
          <a:prstGeom prst="rect">
            <a:avLst/>
          </a:prstGeom>
          <a:noFill/>
        </p:spPr>
        <p:txBody>
          <a:bodyPr wrap="square" rtlCol="0">
            <a:spAutoFit/>
          </a:bodyPr>
          <a:lstStyle/>
          <a:p>
            <a:r>
              <a:rPr lang="zh-CN" altLang="en-US" sz="2000" dirty="0" smtClean="0">
                <a:latin typeface="+mn-ea"/>
              </a:rPr>
              <a:t>    </a:t>
            </a:r>
            <a:r>
              <a:rPr lang="zh-CN" altLang="en-US" sz="2800" b="1" dirty="0" smtClean="0">
                <a:latin typeface="+mn-ea"/>
              </a:rPr>
              <a:t>证券公司</a:t>
            </a:r>
            <a:r>
              <a:rPr lang="zh-CN" altLang="en-US" sz="2800" b="1" dirty="0">
                <a:latin typeface="+mn-ea"/>
              </a:rPr>
              <a:t>的资金流动性风险</a:t>
            </a:r>
            <a:r>
              <a:rPr lang="zh-CN" altLang="en-US" sz="2800" dirty="0">
                <a:latin typeface="+mn-ea"/>
              </a:rPr>
              <a:t>是指证券公司由于不能如期满足</a:t>
            </a:r>
            <a:r>
              <a:rPr lang="zh-CN" altLang="en-US" sz="2800" dirty="0">
                <a:solidFill>
                  <a:srgbClr val="251BF7"/>
                </a:solidFill>
                <a:latin typeface="+mn-ea"/>
              </a:rPr>
              <a:t>客户提款取现（如客户提取股票交易保证金）</a:t>
            </a:r>
            <a:r>
              <a:rPr lang="zh-CN" altLang="en-US" sz="2800" dirty="0">
                <a:latin typeface="+mn-ea"/>
              </a:rPr>
              <a:t>，或不能如期偿还流动负债而导致的</a:t>
            </a:r>
            <a:r>
              <a:rPr lang="zh-CN" altLang="en-US" sz="2800" dirty="0">
                <a:solidFill>
                  <a:srgbClr val="251BF7"/>
                </a:solidFill>
                <a:latin typeface="+mn-ea"/>
              </a:rPr>
              <a:t>财务困境</a:t>
            </a:r>
            <a:r>
              <a:rPr lang="zh-CN" altLang="en-US" sz="2800" dirty="0" smtClean="0">
                <a:latin typeface="+mn-ea"/>
              </a:rPr>
              <a:t>。</a:t>
            </a:r>
            <a:endParaRPr lang="en-US" altLang="zh-CN" sz="2800" dirty="0">
              <a:latin typeface="+mn-ea"/>
            </a:endParaRPr>
          </a:p>
          <a:p>
            <a:r>
              <a:rPr lang="zh-CN" altLang="en-US" sz="2800" dirty="0" smtClean="0">
                <a:latin typeface="+mn-ea"/>
              </a:rPr>
              <a:t>    证券公司</a:t>
            </a:r>
            <a:r>
              <a:rPr lang="zh-CN" altLang="en-US" sz="2800" dirty="0">
                <a:latin typeface="+mn-ea"/>
              </a:rPr>
              <a:t>的流动性风险主要来自</a:t>
            </a:r>
            <a:r>
              <a:rPr lang="zh-CN" altLang="en-US" sz="2800" dirty="0">
                <a:solidFill>
                  <a:srgbClr val="251BF7"/>
                </a:solidFill>
                <a:latin typeface="+mn-ea"/>
              </a:rPr>
              <a:t>代客理财</a:t>
            </a:r>
            <a:r>
              <a:rPr lang="zh-CN" altLang="en-US" sz="2800" dirty="0">
                <a:latin typeface="+mn-ea"/>
              </a:rPr>
              <a:t>、</a:t>
            </a:r>
            <a:r>
              <a:rPr lang="zh-CN" altLang="en-US" sz="2800" dirty="0">
                <a:solidFill>
                  <a:srgbClr val="251BF7"/>
                </a:solidFill>
                <a:latin typeface="+mn-ea"/>
              </a:rPr>
              <a:t>自营证券业务</a:t>
            </a:r>
            <a:r>
              <a:rPr lang="zh-CN" altLang="en-US" sz="2800" dirty="0">
                <a:latin typeface="+mn-ea"/>
              </a:rPr>
              <a:t>、</a:t>
            </a:r>
            <a:r>
              <a:rPr lang="zh-CN" altLang="en-US" sz="2800" dirty="0">
                <a:solidFill>
                  <a:srgbClr val="251BF7"/>
                </a:solidFill>
                <a:latin typeface="+mn-ea"/>
              </a:rPr>
              <a:t>新股（证券）发行</a:t>
            </a:r>
            <a:r>
              <a:rPr lang="zh-CN" altLang="en-US" sz="2800" dirty="0">
                <a:latin typeface="+mn-ea"/>
              </a:rPr>
              <a:t>及</a:t>
            </a:r>
            <a:r>
              <a:rPr lang="zh-CN" altLang="en-US" sz="2800" dirty="0">
                <a:solidFill>
                  <a:srgbClr val="251BF7"/>
                </a:solidFill>
                <a:latin typeface="+mn-ea"/>
              </a:rPr>
              <a:t>配售承销</a:t>
            </a:r>
            <a:r>
              <a:rPr lang="zh-CN" altLang="en-US" sz="2800" dirty="0">
                <a:latin typeface="+mn-ea"/>
              </a:rPr>
              <a:t>业务、</a:t>
            </a:r>
            <a:r>
              <a:rPr lang="zh-CN" altLang="en-US" sz="2800" dirty="0">
                <a:solidFill>
                  <a:srgbClr val="251BF7"/>
                </a:solidFill>
                <a:latin typeface="+mn-ea"/>
              </a:rPr>
              <a:t>客户信用交易</a:t>
            </a:r>
            <a:r>
              <a:rPr lang="zh-CN" altLang="en-US" sz="2800" dirty="0">
                <a:latin typeface="+mn-ea"/>
              </a:rPr>
              <a:t>等</a:t>
            </a:r>
            <a:r>
              <a:rPr lang="zh-CN" altLang="en-US" sz="2800" dirty="0" smtClean="0">
                <a:latin typeface="+mn-ea"/>
              </a:rPr>
              <a:t>。</a:t>
            </a:r>
            <a:endParaRPr lang="en-US" altLang="zh-CN" sz="2800" dirty="0" smtClean="0">
              <a:latin typeface="+mn-ea"/>
            </a:endParaRPr>
          </a:p>
          <a:p>
            <a:r>
              <a:rPr lang="zh-CN" altLang="en-US" sz="2800" dirty="0" smtClean="0">
                <a:latin typeface="+mn-ea"/>
              </a:rPr>
              <a:t>    由于</a:t>
            </a:r>
            <a:r>
              <a:rPr lang="zh-CN" altLang="en-US" sz="2800" dirty="0">
                <a:latin typeface="+mn-ea"/>
              </a:rPr>
              <a:t>证券市场的多变性和可转换性，投资证券无论如何都不可能完全避免流动性风险。</a:t>
            </a:r>
          </a:p>
          <a:p>
            <a:pPr>
              <a:lnSpc>
                <a:spcPct val="150000"/>
              </a:lnSpc>
            </a:pPr>
            <a:endParaRPr lang="en-US" altLang="zh-CN" sz="2400" dirty="0" smtClean="0">
              <a:latin typeface="+mn-ea"/>
            </a:endParaRPr>
          </a:p>
        </p:txBody>
      </p:sp>
    </p:spTree>
    <p:extLst>
      <p:ext uri="{BB962C8B-B14F-4D97-AF65-F5344CB8AC3E}">
        <p14:creationId xmlns:p14="http://schemas.microsoft.com/office/powerpoint/2010/main" val="3004754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412776"/>
            <a:ext cx="8856984" cy="1224136"/>
          </a:xfrm>
        </p:spPr>
        <p:txBody>
          <a:bodyPr>
            <a:normAutofit fontScale="55000" lnSpcReduction="20000"/>
          </a:bodyPr>
          <a:lstStyle/>
          <a:p>
            <a:pPr marL="0" indent="0" algn="ctr">
              <a:buNone/>
            </a:pPr>
            <a:r>
              <a:rPr lang="zh-CN" altLang="en-US" sz="5500" b="1" dirty="0" smtClean="0">
                <a:latin typeface="楷体" panose="02010609060101010101" pitchFamily="49" charset="-122"/>
                <a:ea typeface="楷体" panose="02010609060101010101" pitchFamily="49" charset="-122"/>
              </a:rPr>
              <a:t>第二节 流动性风险的类型</a:t>
            </a:r>
            <a:endParaRPr lang="en-US" altLang="zh-CN" sz="5500" b="1" dirty="0" smtClean="0">
              <a:latin typeface="楷体" panose="02010609060101010101" pitchFamily="49" charset="-122"/>
              <a:ea typeface="楷体" panose="02010609060101010101" pitchFamily="49" charset="-122"/>
            </a:endParaRPr>
          </a:p>
          <a:p>
            <a:pPr marL="0" indent="0" algn="ctr">
              <a:buNone/>
            </a:pPr>
            <a:endParaRPr lang="en-US" altLang="zh-CN" b="1" dirty="0" smtClean="0">
              <a:latin typeface="楷体" panose="02010609060101010101" pitchFamily="49" charset="-122"/>
              <a:ea typeface="楷体" panose="02010609060101010101" pitchFamily="49" charset="-122"/>
            </a:endParaRPr>
          </a:p>
          <a:p>
            <a:pPr marL="0" indent="0">
              <a:buNone/>
            </a:pPr>
            <a:r>
              <a:rPr lang="zh-CN" altLang="en-US" sz="4700" b="1" dirty="0">
                <a:latin typeface="+mn-ea"/>
              </a:rPr>
              <a:t>四、基金公司流动性风险</a:t>
            </a:r>
            <a:endParaRPr lang="en-US" altLang="zh-CN" b="1" dirty="0" smtClean="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smtClean="0">
                <a:solidFill>
                  <a:srgbClr val="251BF7"/>
                </a:solidFill>
              </a:rPr>
              <a:t>第五章 流动性风险</a:t>
            </a:r>
            <a:endParaRPr lang="zh-CN" altLang="en-US" sz="4000" dirty="0"/>
          </a:p>
        </p:txBody>
      </p:sp>
      <p:sp>
        <p:nvSpPr>
          <p:cNvPr id="8" name="TextBox 7"/>
          <p:cNvSpPr txBox="1"/>
          <p:nvPr/>
        </p:nvSpPr>
        <p:spPr>
          <a:xfrm>
            <a:off x="107504" y="2708920"/>
            <a:ext cx="8856984" cy="2031325"/>
          </a:xfrm>
          <a:prstGeom prst="rect">
            <a:avLst/>
          </a:prstGeom>
          <a:noFill/>
        </p:spPr>
        <p:txBody>
          <a:bodyPr wrap="square" rtlCol="0">
            <a:spAutoFit/>
          </a:bodyPr>
          <a:lstStyle/>
          <a:p>
            <a:pPr>
              <a:lnSpc>
                <a:spcPct val="150000"/>
              </a:lnSpc>
            </a:pPr>
            <a:r>
              <a:rPr lang="zh-CN" altLang="en-US" sz="2800" dirty="0" smtClean="0">
                <a:latin typeface="+mn-ea"/>
              </a:rPr>
              <a:t>    </a:t>
            </a:r>
            <a:r>
              <a:rPr lang="zh-CN" altLang="en-US" sz="2800" b="1" dirty="0" smtClean="0">
                <a:latin typeface="+mn-ea"/>
              </a:rPr>
              <a:t>开放式</a:t>
            </a:r>
            <a:r>
              <a:rPr lang="zh-CN" altLang="en-US" sz="2800" b="1" dirty="0">
                <a:latin typeface="+mn-ea"/>
              </a:rPr>
              <a:t>基金的流动性风险</a:t>
            </a:r>
            <a:r>
              <a:rPr lang="zh-CN" altLang="en-US" sz="2800" dirty="0">
                <a:latin typeface="+mn-ea"/>
              </a:rPr>
              <a:t>是指</a:t>
            </a:r>
            <a:r>
              <a:rPr lang="zh-CN" altLang="en-US" sz="2800" dirty="0">
                <a:solidFill>
                  <a:srgbClr val="251BF7"/>
                </a:solidFill>
                <a:latin typeface="+mn-ea"/>
              </a:rPr>
              <a:t>基金管理者</a:t>
            </a:r>
            <a:r>
              <a:rPr lang="zh-CN" altLang="en-US" sz="2800" dirty="0">
                <a:latin typeface="+mn-ea"/>
              </a:rPr>
              <a:t>在</a:t>
            </a:r>
            <a:r>
              <a:rPr lang="zh-CN" altLang="en-US" sz="2800" dirty="0" smtClean="0">
                <a:latin typeface="+mn-ea"/>
              </a:rPr>
              <a:t>面临 </a:t>
            </a:r>
            <a:r>
              <a:rPr lang="zh-CN" altLang="en-US" sz="2800" dirty="0" smtClean="0">
                <a:solidFill>
                  <a:srgbClr val="251BF7"/>
                </a:solidFill>
                <a:latin typeface="+mn-ea"/>
              </a:rPr>
              <a:t>持有</a:t>
            </a:r>
            <a:r>
              <a:rPr lang="zh-CN" altLang="en-US" sz="2800" dirty="0">
                <a:solidFill>
                  <a:srgbClr val="251BF7"/>
                </a:solidFill>
                <a:latin typeface="+mn-ea"/>
              </a:rPr>
              <a:t>人赎回压力</a:t>
            </a:r>
            <a:r>
              <a:rPr lang="zh-CN" altLang="en-US" sz="2800" dirty="0">
                <a:latin typeface="+mn-ea"/>
              </a:rPr>
              <a:t>时，</a:t>
            </a:r>
            <a:r>
              <a:rPr lang="zh-CN" altLang="en-US" sz="2800" dirty="0">
                <a:solidFill>
                  <a:srgbClr val="251BF7"/>
                </a:solidFill>
                <a:latin typeface="+mn-ea"/>
              </a:rPr>
              <a:t>难以在合理的时间内以公允价格将其投资组合变现</a:t>
            </a:r>
            <a:r>
              <a:rPr lang="zh-CN" altLang="en-US" sz="2800" dirty="0">
                <a:latin typeface="+mn-ea"/>
              </a:rPr>
              <a:t>而引起资产损失或</a:t>
            </a:r>
            <a:r>
              <a:rPr lang="zh-CN" altLang="en-US" sz="2800" dirty="0">
                <a:solidFill>
                  <a:srgbClr val="251BF7"/>
                </a:solidFill>
                <a:latin typeface="+mn-ea"/>
              </a:rPr>
              <a:t>交易成本的不确定性</a:t>
            </a:r>
            <a:r>
              <a:rPr lang="zh-CN" altLang="en-US" sz="2800" dirty="0" smtClean="0">
                <a:latin typeface="+mn-ea"/>
              </a:rPr>
              <a:t>。</a:t>
            </a:r>
            <a:endParaRPr lang="en-US" altLang="zh-CN" sz="2800" dirty="0" smtClean="0">
              <a:latin typeface="+mn-ea"/>
            </a:endParaRPr>
          </a:p>
        </p:txBody>
      </p:sp>
    </p:spTree>
    <p:extLst>
      <p:ext uri="{BB962C8B-B14F-4D97-AF65-F5344CB8AC3E}">
        <p14:creationId xmlns:p14="http://schemas.microsoft.com/office/powerpoint/2010/main" val="17274555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412776"/>
            <a:ext cx="8856984" cy="1224136"/>
          </a:xfrm>
        </p:spPr>
        <p:txBody>
          <a:bodyPr>
            <a:normAutofit fontScale="55000" lnSpcReduction="20000"/>
          </a:bodyPr>
          <a:lstStyle/>
          <a:p>
            <a:pPr marL="0" indent="0" algn="ctr">
              <a:buNone/>
            </a:pPr>
            <a:r>
              <a:rPr lang="zh-CN" altLang="en-US" sz="5500" b="1" dirty="0" smtClean="0">
                <a:solidFill>
                  <a:srgbClr val="FF0000"/>
                </a:solidFill>
                <a:latin typeface="楷体" panose="02010609060101010101" pitchFamily="49" charset="-122"/>
                <a:ea typeface="楷体" panose="02010609060101010101" pitchFamily="49" charset="-122"/>
              </a:rPr>
              <a:t>第三节 流动性风险的特征</a:t>
            </a:r>
            <a:endParaRPr lang="en-US" altLang="zh-CN" sz="5500" b="1" dirty="0" smtClean="0">
              <a:solidFill>
                <a:srgbClr val="FF0000"/>
              </a:solidFill>
              <a:latin typeface="楷体" panose="02010609060101010101" pitchFamily="49" charset="-122"/>
              <a:ea typeface="楷体" panose="02010609060101010101" pitchFamily="49" charset="-122"/>
            </a:endParaRPr>
          </a:p>
          <a:p>
            <a:pPr marL="0" indent="0" algn="ctr">
              <a:buNone/>
            </a:pPr>
            <a:endParaRPr lang="en-US" altLang="zh-CN" b="1" dirty="0" smtClean="0">
              <a:latin typeface="楷体" panose="02010609060101010101" pitchFamily="49" charset="-122"/>
              <a:ea typeface="楷体" panose="02010609060101010101" pitchFamily="49" charset="-122"/>
            </a:endParaRPr>
          </a:p>
          <a:p>
            <a:pPr marL="0" indent="0">
              <a:buNone/>
            </a:pPr>
            <a:r>
              <a:rPr lang="zh-CN" altLang="en-US" sz="4700" b="1" dirty="0">
                <a:latin typeface="+mn-ea"/>
              </a:rPr>
              <a:t>一</a:t>
            </a:r>
            <a:r>
              <a:rPr lang="zh-CN" altLang="en-US" sz="4700" b="1" dirty="0" smtClean="0">
                <a:latin typeface="+mn-ea"/>
              </a:rPr>
              <a:t>、商业银行流动性风险的特征</a:t>
            </a:r>
            <a:endParaRPr lang="en-US" altLang="zh-CN" b="1" dirty="0" smtClean="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smtClean="0">
                <a:solidFill>
                  <a:srgbClr val="251BF7"/>
                </a:solidFill>
              </a:rPr>
              <a:t>第五章 流动性风险</a:t>
            </a:r>
            <a:endParaRPr lang="zh-CN" altLang="en-US" sz="4000" dirty="0"/>
          </a:p>
        </p:txBody>
      </p:sp>
      <p:sp>
        <p:nvSpPr>
          <p:cNvPr id="8" name="TextBox 7"/>
          <p:cNvSpPr txBox="1"/>
          <p:nvPr/>
        </p:nvSpPr>
        <p:spPr>
          <a:xfrm>
            <a:off x="107504" y="2708920"/>
            <a:ext cx="8856984" cy="3323987"/>
          </a:xfrm>
          <a:prstGeom prst="rect">
            <a:avLst/>
          </a:prstGeom>
          <a:noFill/>
        </p:spPr>
        <p:txBody>
          <a:bodyPr wrap="square" rtlCol="0">
            <a:spAutoFit/>
          </a:bodyPr>
          <a:lstStyle/>
          <a:p>
            <a:pPr>
              <a:lnSpc>
                <a:spcPct val="150000"/>
              </a:lnSpc>
            </a:pPr>
            <a:r>
              <a:rPr lang="zh-CN" altLang="en-US" sz="2000" dirty="0" smtClean="0">
                <a:latin typeface="+mn-ea"/>
              </a:rPr>
              <a:t>    商业银行</a:t>
            </a:r>
            <a:r>
              <a:rPr lang="zh-CN" altLang="en-US" sz="2000" dirty="0">
                <a:latin typeface="+mn-ea"/>
              </a:rPr>
              <a:t>的流动性风险具有</a:t>
            </a:r>
            <a:r>
              <a:rPr lang="zh-CN" altLang="en-US" sz="2000" dirty="0">
                <a:solidFill>
                  <a:srgbClr val="251BF7"/>
                </a:solidFill>
                <a:latin typeface="+mn-ea"/>
              </a:rPr>
              <a:t>外生性</a:t>
            </a:r>
            <a:r>
              <a:rPr lang="zh-CN" altLang="en-US" sz="2000" dirty="0">
                <a:latin typeface="+mn-ea"/>
              </a:rPr>
              <a:t>。也就是说，商业银行所持有的金融产品（如贷款、短期债券等）能不能及时且无损变现，不完全取决于商业银行自身，还受到</a:t>
            </a:r>
            <a:r>
              <a:rPr lang="zh-CN" altLang="en-US" sz="2000" u="sng" dirty="0">
                <a:latin typeface="+mn-ea"/>
              </a:rPr>
              <a:t>企业经营状况</a:t>
            </a:r>
            <a:r>
              <a:rPr lang="zh-CN" altLang="en-US" sz="2000" dirty="0">
                <a:latin typeface="+mn-ea"/>
              </a:rPr>
              <a:t>、</a:t>
            </a:r>
            <a:r>
              <a:rPr lang="zh-CN" altLang="en-US" sz="2000" u="sng" dirty="0">
                <a:latin typeface="+mn-ea"/>
              </a:rPr>
              <a:t>金融市场活跃程度</a:t>
            </a:r>
            <a:r>
              <a:rPr lang="zh-CN" altLang="en-US" sz="2000" dirty="0">
                <a:latin typeface="+mn-ea"/>
              </a:rPr>
              <a:t>等因素的影响</a:t>
            </a:r>
            <a:r>
              <a:rPr lang="zh-CN" altLang="en-US" sz="2000" dirty="0" smtClean="0">
                <a:latin typeface="+mn-ea"/>
              </a:rPr>
              <a:t>。</a:t>
            </a:r>
            <a:endParaRPr lang="en-US" altLang="zh-CN" sz="2000" dirty="0" smtClean="0">
              <a:latin typeface="+mn-ea"/>
            </a:endParaRPr>
          </a:p>
          <a:p>
            <a:pPr>
              <a:lnSpc>
                <a:spcPct val="150000"/>
              </a:lnSpc>
            </a:pPr>
            <a:r>
              <a:rPr lang="zh-CN" altLang="en-US" sz="2000" dirty="0" smtClean="0">
                <a:latin typeface="+mn-ea"/>
              </a:rPr>
              <a:t>    </a:t>
            </a:r>
            <a:r>
              <a:rPr lang="zh-CN" altLang="en-US" sz="2000" u="sng" dirty="0" smtClean="0">
                <a:latin typeface="+mn-ea"/>
              </a:rPr>
              <a:t>商业银行</a:t>
            </a:r>
            <a:r>
              <a:rPr lang="zh-CN" altLang="en-US" sz="2000" u="sng" dirty="0">
                <a:latin typeface="+mn-ea"/>
              </a:rPr>
              <a:t>与证券公司相比，二级市场不发达</a:t>
            </a:r>
            <a:r>
              <a:rPr lang="zh-CN" altLang="en-US" sz="2000" dirty="0">
                <a:latin typeface="+mn-ea"/>
              </a:rPr>
              <a:t>，资产流动性风险基本不能通过二级市场完成转移、转嫁和变现，风险处于自留、自担状态</a:t>
            </a:r>
            <a:r>
              <a:rPr lang="zh-CN" altLang="en-US" sz="2000" dirty="0" smtClean="0">
                <a:latin typeface="+mn-ea"/>
              </a:rPr>
              <a:t>。</a:t>
            </a:r>
            <a:endParaRPr lang="en-US" altLang="zh-CN" sz="2000" dirty="0" smtClean="0">
              <a:latin typeface="+mn-ea"/>
            </a:endParaRPr>
          </a:p>
          <a:p>
            <a:pPr>
              <a:lnSpc>
                <a:spcPct val="150000"/>
              </a:lnSpc>
            </a:pPr>
            <a:r>
              <a:rPr lang="zh-CN" altLang="en-US" sz="2000" dirty="0" smtClean="0">
                <a:latin typeface="+mn-ea"/>
              </a:rPr>
              <a:t>    商业银行</a:t>
            </a:r>
            <a:r>
              <a:rPr lang="zh-CN" altLang="en-US" sz="2000" dirty="0">
                <a:latin typeface="+mn-ea"/>
              </a:rPr>
              <a:t>流动性面临的是</a:t>
            </a:r>
            <a:r>
              <a:rPr lang="zh-CN" altLang="en-US" sz="2000" dirty="0">
                <a:solidFill>
                  <a:srgbClr val="251BF7"/>
                </a:solidFill>
                <a:latin typeface="+mn-ea"/>
              </a:rPr>
              <a:t>需求与供给（存款提取）双重压力</a:t>
            </a:r>
            <a:r>
              <a:rPr lang="zh-CN" altLang="en-US" sz="2000" dirty="0">
                <a:latin typeface="+mn-ea"/>
              </a:rPr>
              <a:t>，并且流动性需求的数量和时间具有</a:t>
            </a:r>
            <a:r>
              <a:rPr lang="zh-CN" altLang="en-US" sz="2000" dirty="0">
                <a:solidFill>
                  <a:srgbClr val="251BF7"/>
                </a:solidFill>
                <a:latin typeface="+mn-ea"/>
              </a:rPr>
              <a:t>随机性及刚性的</a:t>
            </a:r>
            <a:r>
              <a:rPr lang="zh-CN" altLang="en-US" sz="2000" dirty="0" smtClean="0">
                <a:solidFill>
                  <a:srgbClr val="251BF7"/>
                </a:solidFill>
                <a:latin typeface="+mn-ea"/>
              </a:rPr>
              <a:t>特征</a:t>
            </a:r>
            <a:r>
              <a:rPr lang="zh-CN" altLang="en-US" sz="2000" dirty="0" smtClean="0">
                <a:latin typeface="+mn-ea"/>
              </a:rPr>
              <a:t>。</a:t>
            </a:r>
            <a:endParaRPr lang="zh-CN" altLang="en-US" sz="2000" dirty="0">
              <a:latin typeface="+mn-ea"/>
            </a:endParaRPr>
          </a:p>
        </p:txBody>
      </p:sp>
    </p:spTree>
    <p:extLst>
      <p:ext uri="{BB962C8B-B14F-4D97-AF65-F5344CB8AC3E}">
        <p14:creationId xmlns:p14="http://schemas.microsoft.com/office/powerpoint/2010/main" val="24145247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412776"/>
            <a:ext cx="8856984" cy="1224136"/>
          </a:xfrm>
        </p:spPr>
        <p:txBody>
          <a:bodyPr>
            <a:normAutofit fontScale="55000" lnSpcReduction="20000"/>
          </a:bodyPr>
          <a:lstStyle/>
          <a:p>
            <a:pPr marL="0" indent="0" algn="ctr">
              <a:buNone/>
            </a:pPr>
            <a:r>
              <a:rPr lang="zh-CN" altLang="en-US" sz="5500" b="1" dirty="0" smtClean="0">
                <a:latin typeface="楷体" panose="02010609060101010101" pitchFamily="49" charset="-122"/>
                <a:ea typeface="楷体" panose="02010609060101010101" pitchFamily="49" charset="-122"/>
              </a:rPr>
              <a:t>第三节 流动性风险的特征</a:t>
            </a:r>
            <a:endParaRPr lang="en-US" altLang="zh-CN" sz="5500" b="1" dirty="0" smtClean="0">
              <a:latin typeface="楷体" panose="02010609060101010101" pitchFamily="49" charset="-122"/>
              <a:ea typeface="楷体" panose="02010609060101010101" pitchFamily="49" charset="-122"/>
            </a:endParaRPr>
          </a:p>
          <a:p>
            <a:pPr marL="0" indent="0" algn="ctr">
              <a:buNone/>
            </a:pPr>
            <a:endParaRPr lang="en-US" altLang="zh-CN" b="1" dirty="0" smtClean="0">
              <a:latin typeface="楷体" panose="02010609060101010101" pitchFamily="49" charset="-122"/>
              <a:ea typeface="楷体" panose="02010609060101010101" pitchFamily="49" charset="-122"/>
            </a:endParaRPr>
          </a:p>
          <a:p>
            <a:pPr marL="0" indent="0">
              <a:buNone/>
            </a:pPr>
            <a:r>
              <a:rPr lang="zh-CN" altLang="en-US" sz="4700" b="1" dirty="0">
                <a:latin typeface="+mn-ea"/>
              </a:rPr>
              <a:t>二、保险公司流动性风险的特征</a:t>
            </a:r>
            <a:endParaRPr lang="en-US" altLang="zh-CN" b="1" dirty="0" smtClean="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smtClean="0">
                <a:solidFill>
                  <a:srgbClr val="251BF7"/>
                </a:solidFill>
              </a:rPr>
              <a:t>第五章 流动性风险</a:t>
            </a:r>
            <a:endParaRPr lang="zh-CN" altLang="en-US" sz="4000" dirty="0"/>
          </a:p>
        </p:txBody>
      </p:sp>
      <p:sp>
        <p:nvSpPr>
          <p:cNvPr id="8" name="TextBox 7"/>
          <p:cNvSpPr txBox="1"/>
          <p:nvPr/>
        </p:nvSpPr>
        <p:spPr>
          <a:xfrm>
            <a:off x="107504" y="2708920"/>
            <a:ext cx="8856984" cy="4247317"/>
          </a:xfrm>
          <a:prstGeom prst="rect">
            <a:avLst/>
          </a:prstGeom>
          <a:noFill/>
        </p:spPr>
        <p:txBody>
          <a:bodyPr wrap="square" rtlCol="0">
            <a:spAutoFit/>
          </a:bodyPr>
          <a:lstStyle/>
          <a:p>
            <a:pPr>
              <a:lnSpc>
                <a:spcPct val="150000"/>
              </a:lnSpc>
            </a:pPr>
            <a:r>
              <a:rPr lang="zh-CN" altLang="en-US" sz="2000" dirty="0" smtClean="0">
                <a:latin typeface="+mn-ea"/>
              </a:rPr>
              <a:t>    从</a:t>
            </a:r>
            <a:r>
              <a:rPr lang="zh-CN" altLang="en-US" sz="2000" dirty="0">
                <a:latin typeface="+mn-ea"/>
              </a:rPr>
              <a:t>资金来源和用途的角度，保险公司的流动性风险主要体现在</a:t>
            </a:r>
            <a:r>
              <a:rPr lang="zh-CN" altLang="en-US" sz="2000" dirty="0">
                <a:solidFill>
                  <a:srgbClr val="251BF7"/>
                </a:solidFill>
                <a:latin typeface="+mn-ea"/>
              </a:rPr>
              <a:t>理赔环节</a:t>
            </a:r>
            <a:r>
              <a:rPr lang="zh-CN" altLang="en-US" sz="2000" dirty="0">
                <a:latin typeface="+mn-ea"/>
              </a:rPr>
              <a:t>和</a:t>
            </a:r>
            <a:r>
              <a:rPr lang="zh-CN" altLang="en-US" sz="2000" dirty="0">
                <a:solidFill>
                  <a:srgbClr val="251BF7"/>
                </a:solidFill>
                <a:latin typeface="+mn-ea"/>
              </a:rPr>
              <a:t>投资环节</a:t>
            </a:r>
            <a:r>
              <a:rPr lang="zh-CN" altLang="en-US" sz="2000" dirty="0">
                <a:latin typeface="+mn-ea"/>
              </a:rPr>
              <a:t>。</a:t>
            </a:r>
          </a:p>
          <a:p>
            <a:pPr>
              <a:lnSpc>
                <a:spcPct val="150000"/>
              </a:lnSpc>
            </a:pPr>
            <a:r>
              <a:rPr lang="zh-CN" altLang="en-US" sz="2000" dirty="0" smtClean="0">
                <a:latin typeface="+mn-ea"/>
              </a:rPr>
              <a:t>    保险公司</a:t>
            </a:r>
            <a:r>
              <a:rPr lang="zh-CN" altLang="en-US" sz="2000" dirty="0">
                <a:latin typeface="+mn-ea"/>
              </a:rPr>
              <a:t>理赔环节产生的流动性风险主要来自</a:t>
            </a:r>
            <a:r>
              <a:rPr lang="zh-CN" altLang="en-US" sz="2000" u="sng" dirty="0">
                <a:latin typeface="+mn-ea"/>
              </a:rPr>
              <a:t>索赔额的波动性</a:t>
            </a:r>
            <a:r>
              <a:rPr lang="zh-CN" altLang="en-US" sz="2000" dirty="0" smtClean="0">
                <a:latin typeface="+mn-ea"/>
              </a:rPr>
              <a:t>。此外</a:t>
            </a:r>
            <a:r>
              <a:rPr lang="zh-CN" altLang="en-US" sz="2000" dirty="0">
                <a:latin typeface="+mn-ea"/>
              </a:rPr>
              <a:t>，</a:t>
            </a:r>
            <a:r>
              <a:rPr lang="zh-CN" altLang="en-US" sz="2000" u="sng" dirty="0">
                <a:latin typeface="+mn-ea"/>
              </a:rPr>
              <a:t>不同险种</a:t>
            </a:r>
            <a:r>
              <a:rPr lang="zh-CN" altLang="en-US" sz="2000" dirty="0">
                <a:latin typeface="+mn-ea"/>
              </a:rPr>
              <a:t>体现出的赔款波动趋势也各不相同，因而影响索赔率，从而影响保险公司总体赔款波动的趋势，改变流动性风险。</a:t>
            </a:r>
          </a:p>
          <a:p>
            <a:pPr>
              <a:lnSpc>
                <a:spcPct val="150000"/>
              </a:lnSpc>
            </a:pPr>
            <a:r>
              <a:rPr lang="zh-CN" altLang="en-US" sz="2000" dirty="0" smtClean="0">
                <a:latin typeface="+mn-ea"/>
              </a:rPr>
              <a:t>    保险公司</a:t>
            </a:r>
            <a:r>
              <a:rPr lang="zh-CN" altLang="en-US" sz="2000" dirty="0">
                <a:latin typeface="+mn-ea"/>
              </a:rPr>
              <a:t>投资环节产生的流动性风险主要来自</a:t>
            </a:r>
            <a:r>
              <a:rPr lang="zh-CN" altLang="en-US" sz="2000" u="sng" dirty="0">
                <a:latin typeface="+mn-ea"/>
              </a:rPr>
              <a:t>投资标的价格的波动</a:t>
            </a:r>
            <a:r>
              <a:rPr lang="zh-CN" altLang="en-US" sz="2000" dirty="0" smtClean="0">
                <a:latin typeface="+mn-ea"/>
              </a:rPr>
              <a:t>。此外</a:t>
            </a:r>
            <a:r>
              <a:rPr lang="zh-CN" altLang="en-US" sz="2000" dirty="0">
                <a:latin typeface="+mn-ea"/>
              </a:rPr>
              <a:t>，保险公司如果投资过程中资金的利用率较高，流动性变差，特别是投资项目失败，或是跟风投资到高风险领域，引起投资风险，也会增加保险公司的流动性风险。</a:t>
            </a:r>
          </a:p>
        </p:txBody>
      </p:sp>
    </p:spTree>
    <p:extLst>
      <p:ext uri="{BB962C8B-B14F-4D97-AF65-F5344CB8AC3E}">
        <p14:creationId xmlns:p14="http://schemas.microsoft.com/office/powerpoint/2010/main" val="33741251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124744"/>
            <a:ext cx="8856984" cy="1224136"/>
          </a:xfrm>
        </p:spPr>
        <p:txBody>
          <a:bodyPr>
            <a:normAutofit fontScale="55000" lnSpcReduction="20000"/>
          </a:bodyPr>
          <a:lstStyle/>
          <a:p>
            <a:pPr marL="0" indent="0" algn="ctr">
              <a:buNone/>
            </a:pPr>
            <a:r>
              <a:rPr lang="zh-CN" altLang="en-US" sz="5500" b="1" dirty="0" smtClean="0">
                <a:latin typeface="楷体" panose="02010609060101010101" pitchFamily="49" charset="-122"/>
                <a:ea typeface="楷体" panose="02010609060101010101" pitchFamily="49" charset="-122"/>
              </a:rPr>
              <a:t>第三节 流动性风险的特征</a:t>
            </a:r>
            <a:endParaRPr lang="en-US" altLang="zh-CN" sz="5500" b="1" dirty="0" smtClean="0">
              <a:latin typeface="楷体" panose="02010609060101010101" pitchFamily="49" charset="-122"/>
              <a:ea typeface="楷体" panose="02010609060101010101" pitchFamily="49" charset="-122"/>
            </a:endParaRPr>
          </a:p>
          <a:p>
            <a:pPr marL="0" indent="0" algn="ctr">
              <a:buNone/>
            </a:pPr>
            <a:endParaRPr lang="en-US" altLang="zh-CN" b="1" dirty="0" smtClean="0">
              <a:latin typeface="楷体" panose="02010609060101010101" pitchFamily="49" charset="-122"/>
              <a:ea typeface="楷体" panose="02010609060101010101" pitchFamily="49" charset="-122"/>
            </a:endParaRPr>
          </a:p>
          <a:p>
            <a:pPr marL="0" indent="0">
              <a:buNone/>
            </a:pPr>
            <a:r>
              <a:rPr lang="zh-CN" altLang="en-US" sz="4400" b="1" dirty="0">
                <a:latin typeface="黑体" panose="02010609060101010101" pitchFamily="49" charset="-122"/>
                <a:ea typeface="黑体" panose="02010609060101010101" pitchFamily="49" charset="-122"/>
              </a:rPr>
              <a:t>三、证券公司流动性风险的特征</a:t>
            </a:r>
            <a:endParaRPr lang="en-US" altLang="zh-CN" sz="2900" b="1" dirty="0" smtClean="0">
              <a:latin typeface="黑体" panose="02010609060101010101" pitchFamily="49" charset="-122"/>
              <a:ea typeface="黑体" panose="02010609060101010101" pitchFamily="49" charset="-122"/>
            </a:endParaRPr>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smtClean="0">
                <a:solidFill>
                  <a:srgbClr val="251BF7"/>
                </a:solidFill>
              </a:rPr>
              <a:t>第五章 流动性风险</a:t>
            </a:r>
            <a:endParaRPr lang="zh-CN" altLang="en-US" sz="4000" dirty="0"/>
          </a:p>
        </p:txBody>
      </p:sp>
      <p:sp>
        <p:nvSpPr>
          <p:cNvPr id="8" name="TextBox 7"/>
          <p:cNvSpPr txBox="1"/>
          <p:nvPr/>
        </p:nvSpPr>
        <p:spPr>
          <a:xfrm>
            <a:off x="107504" y="2260138"/>
            <a:ext cx="8856984" cy="4662815"/>
          </a:xfrm>
          <a:prstGeom prst="rect">
            <a:avLst/>
          </a:prstGeom>
          <a:noFill/>
        </p:spPr>
        <p:txBody>
          <a:bodyPr wrap="square" rtlCol="0">
            <a:spAutoFit/>
          </a:bodyPr>
          <a:lstStyle/>
          <a:p>
            <a:pPr>
              <a:lnSpc>
                <a:spcPct val="150000"/>
              </a:lnSpc>
            </a:pPr>
            <a:r>
              <a:rPr lang="zh-CN" altLang="en-US" dirty="0">
                <a:latin typeface="+mn-ea"/>
              </a:rPr>
              <a:t>证券公司的流动性风险主要体现在证券的发行和交易过程中。</a:t>
            </a:r>
          </a:p>
          <a:p>
            <a:pPr>
              <a:lnSpc>
                <a:spcPct val="150000"/>
              </a:lnSpc>
            </a:pPr>
            <a:r>
              <a:rPr lang="zh-CN" altLang="en-US" b="1" u="sng" dirty="0">
                <a:latin typeface="+mn-ea"/>
              </a:rPr>
              <a:t>（</a:t>
            </a:r>
            <a:r>
              <a:rPr lang="en-US" altLang="zh-CN" b="1" u="sng" dirty="0">
                <a:latin typeface="+mn-ea"/>
              </a:rPr>
              <a:t>1</a:t>
            </a:r>
            <a:r>
              <a:rPr lang="zh-CN" altLang="en-US" b="1" u="sng" dirty="0">
                <a:latin typeface="+mn-ea"/>
              </a:rPr>
              <a:t>）证券发行过程中的流动性风险</a:t>
            </a:r>
            <a:r>
              <a:rPr lang="zh-CN" altLang="en-US" b="1" u="sng" dirty="0" smtClean="0">
                <a:latin typeface="+mn-ea"/>
              </a:rPr>
              <a:t>。</a:t>
            </a:r>
            <a:endParaRPr lang="en-US" altLang="zh-CN" b="1" u="sng" dirty="0" smtClean="0">
              <a:latin typeface="+mn-ea"/>
            </a:endParaRPr>
          </a:p>
          <a:p>
            <a:pPr>
              <a:lnSpc>
                <a:spcPct val="150000"/>
              </a:lnSpc>
            </a:pPr>
            <a:r>
              <a:rPr lang="zh-CN" altLang="en-US" dirty="0" smtClean="0">
                <a:latin typeface="+mn-ea"/>
              </a:rPr>
              <a:t>    </a:t>
            </a:r>
            <a:r>
              <a:rPr lang="zh-CN" altLang="en-US" b="1" dirty="0" smtClean="0">
                <a:latin typeface="+mn-ea"/>
              </a:rPr>
              <a:t>首先</a:t>
            </a:r>
            <a:r>
              <a:rPr lang="zh-CN" altLang="en-US" b="1" dirty="0">
                <a:latin typeface="+mn-ea"/>
              </a:rPr>
              <a:t>，取决于新股（债券）的发行</a:t>
            </a:r>
            <a:r>
              <a:rPr lang="zh-CN" altLang="en-US" dirty="0">
                <a:latin typeface="+mn-ea"/>
              </a:rPr>
              <a:t>。证券公司的流动性风险由</a:t>
            </a:r>
            <a:r>
              <a:rPr lang="zh-CN" altLang="en-US" dirty="0">
                <a:solidFill>
                  <a:srgbClr val="251BF7"/>
                </a:solidFill>
                <a:latin typeface="+mn-ea"/>
              </a:rPr>
              <a:t>证券发行人的经营、财务状况和盈利能力等因素</a:t>
            </a:r>
            <a:r>
              <a:rPr lang="zh-CN" altLang="en-US" dirty="0">
                <a:latin typeface="+mn-ea"/>
              </a:rPr>
              <a:t>决定。发行人的各种状况越好，证券公司的流动性风险就越小</a:t>
            </a:r>
            <a:r>
              <a:rPr lang="zh-CN" altLang="en-US" dirty="0" smtClean="0">
                <a:latin typeface="+mn-ea"/>
              </a:rPr>
              <a:t>；</a:t>
            </a:r>
            <a:endParaRPr lang="en-US" altLang="zh-CN" dirty="0" smtClean="0">
              <a:latin typeface="+mn-ea"/>
            </a:endParaRPr>
          </a:p>
          <a:p>
            <a:pPr>
              <a:lnSpc>
                <a:spcPct val="150000"/>
              </a:lnSpc>
            </a:pPr>
            <a:r>
              <a:rPr lang="zh-CN" altLang="en-US" dirty="0" smtClean="0">
                <a:latin typeface="+mn-ea"/>
              </a:rPr>
              <a:t>    </a:t>
            </a:r>
            <a:r>
              <a:rPr lang="zh-CN" altLang="en-US" b="1" dirty="0" smtClean="0">
                <a:latin typeface="+mn-ea"/>
              </a:rPr>
              <a:t>其次</a:t>
            </a:r>
            <a:r>
              <a:rPr lang="zh-CN" altLang="en-US" b="1" dirty="0">
                <a:latin typeface="+mn-ea"/>
              </a:rPr>
              <a:t>，取决于承销方式</a:t>
            </a:r>
            <a:r>
              <a:rPr lang="zh-CN" altLang="en-US" dirty="0">
                <a:latin typeface="+mn-ea"/>
              </a:rPr>
              <a:t>。如果是</a:t>
            </a:r>
            <a:r>
              <a:rPr lang="zh-CN" altLang="en-US" b="1" dirty="0">
                <a:solidFill>
                  <a:srgbClr val="251BF7"/>
                </a:solidFill>
                <a:latin typeface="+mn-ea"/>
              </a:rPr>
              <a:t>助销</a:t>
            </a:r>
            <a:r>
              <a:rPr lang="zh-CN" altLang="en-US" dirty="0">
                <a:solidFill>
                  <a:srgbClr val="251BF7"/>
                </a:solidFill>
                <a:latin typeface="+mn-ea"/>
              </a:rPr>
              <a:t>或者</a:t>
            </a:r>
            <a:r>
              <a:rPr lang="zh-CN" altLang="en-US" b="1" dirty="0">
                <a:solidFill>
                  <a:srgbClr val="251BF7"/>
                </a:solidFill>
                <a:latin typeface="+mn-ea"/>
              </a:rPr>
              <a:t>代销</a:t>
            </a:r>
            <a:r>
              <a:rPr lang="zh-CN" altLang="en-US" dirty="0">
                <a:solidFill>
                  <a:srgbClr val="251BF7"/>
                </a:solidFill>
                <a:latin typeface="+mn-ea"/>
              </a:rPr>
              <a:t>，证券公司就没有流动性风险</a:t>
            </a:r>
            <a:r>
              <a:rPr lang="zh-CN" altLang="en-US" dirty="0">
                <a:latin typeface="+mn-ea"/>
              </a:rPr>
              <a:t>；如果是</a:t>
            </a:r>
            <a:r>
              <a:rPr lang="zh-CN" altLang="en-US" b="1" dirty="0">
                <a:solidFill>
                  <a:srgbClr val="251BF7"/>
                </a:solidFill>
                <a:latin typeface="+mn-ea"/>
              </a:rPr>
              <a:t>余额包销</a:t>
            </a:r>
            <a:r>
              <a:rPr lang="zh-CN" altLang="en-US" dirty="0">
                <a:latin typeface="+mn-ea"/>
              </a:rPr>
              <a:t>，</a:t>
            </a:r>
            <a:r>
              <a:rPr lang="zh-CN" altLang="en-US" dirty="0">
                <a:solidFill>
                  <a:srgbClr val="251BF7"/>
                </a:solidFill>
                <a:latin typeface="+mn-ea"/>
              </a:rPr>
              <a:t>证券公司就面临流动性风险</a:t>
            </a:r>
            <a:r>
              <a:rPr lang="zh-CN" altLang="en-US" dirty="0" smtClean="0">
                <a:latin typeface="+mn-ea"/>
              </a:rPr>
              <a:t>。</a:t>
            </a:r>
            <a:endParaRPr lang="en-US" altLang="zh-CN" dirty="0" smtClean="0">
              <a:latin typeface="+mn-ea"/>
            </a:endParaRPr>
          </a:p>
          <a:p>
            <a:pPr>
              <a:lnSpc>
                <a:spcPct val="150000"/>
              </a:lnSpc>
            </a:pPr>
            <a:r>
              <a:rPr lang="zh-CN" altLang="en-US" dirty="0" smtClean="0">
                <a:latin typeface="+mn-ea"/>
              </a:rPr>
              <a:t>    </a:t>
            </a:r>
            <a:r>
              <a:rPr lang="zh-CN" altLang="en-US" b="1" dirty="0" smtClean="0">
                <a:latin typeface="+mn-ea"/>
              </a:rPr>
              <a:t>再次</a:t>
            </a:r>
            <a:r>
              <a:rPr lang="zh-CN" altLang="en-US" b="1" dirty="0">
                <a:latin typeface="+mn-ea"/>
              </a:rPr>
              <a:t>，取决于证券发行的条件</a:t>
            </a:r>
            <a:r>
              <a:rPr lang="zh-CN" altLang="en-US" dirty="0">
                <a:latin typeface="+mn-ea"/>
              </a:rPr>
              <a:t>，包括发行额、发行价格、票面利率、期限等。发行</a:t>
            </a:r>
            <a:r>
              <a:rPr lang="zh-CN" altLang="en-US" dirty="0">
                <a:solidFill>
                  <a:srgbClr val="251BF7"/>
                </a:solidFill>
                <a:latin typeface="+mn-ea"/>
              </a:rPr>
              <a:t>条件越优惠，证券公司的流动性风险就越小</a:t>
            </a:r>
            <a:r>
              <a:rPr lang="zh-CN" altLang="en-US" dirty="0" smtClean="0">
                <a:latin typeface="+mn-ea"/>
              </a:rPr>
              <a:t>；</a:t>
            </a:r>
            <a:endParaRPr lang="en-US" altLang="zh-CN" dirty="0" smtClean="0">
              <a:latin typeface="+mn-ea"/>
            </a:endParaRPr>
          </a:p>
          <a:p>
            <a:pPr>
              <a:lnSpc>
                <a:spcPct val="150000"/>
              </a:lnSpc>
            </a:pPr>
            <a:r>
              <a:rPr lang="zh-CN" altLang="en-US" dirty="0" smtClean="0">
                <a:latin typeface="+mn-ea"/>
              </a:rPr>
              <a:t>    </a:t>
            </a:r>
            <a:r>
              <a:rPr lang="zh-CN" altLang="en-US" b="1" dirty="0" smtClean="0">
                <a:latin typeface="+mn-ea"/>
              </a:rPr>
              <a:t>最后</a:t>
            </a:r>
            <a:r>
              <a:rPr lang="zh-CN" altLang="en-US" b="1" dirty="0">
                <a:latin typeface="+mn-ea"/>
              </a:rPr>
              <a:t>，取决于证券发行时市场环境的宽松程度</a:t>
            </a:r>
            <a:r>
              <a:rPr lang="zh-CN" altLang="en-US" dirty="0">
                <a:latin typeface="+mn-ea"/>
              </a:rPr>
              <a:t>。证券发行时市场</a:t>
            </a:r>
            <a:r>
              <a:rPr lang="zh-CN" altLang="en-US" dirty="0">
                <a:solidFill>
                  <a:srgbClr val="251BF7"/>
                </a:solidFill>
                <a:latin typeface="+mn-ea"/>
              </a:rPr>
              <a:t>环境越宽松，证券公司的流动性风险就越</a:t>
            </a:r>
            <a:r>
              <a:rPr lang="zh-CN" altLang="en-US" dirty="0" smtClean="0">
                <a:solidFill>
                  <a:srgbClr val="251BF7"/>
                </a:solidFill>
                <a:latin typeface="+mn-ea"/>
              </a:rPr>
              <a:t>小</a:t>
            </a:r>
            <a:r>
              <a:rPr lang="zh-CN" altLang="en-US" dirty="0" smtClean="0">
                <a:latin typeface="+mn-ea"/>
              </a:rPr>
              <a:t>。</a:t>
            </a:r>
            <a:endParaRPr lang="zh-CN" altLang="en-US" dirty="0">
              <a:latin typeface="+mn-ea"/>
            </a:endParaRPr>
          </a:p>
        </p:txBody>
      </p:sp>
    </p:spTree>
    <p:extLst>
      <p:ext uri="{BB962C8B-B14F-4D97-AF65-F5344CB8AC3E}">
        <p14:creationId xmlns:p14="http://schemas.microsoft.com/office/powerpoint/2010/main" val="17335473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412776"/>
            <a:ext cx="8856984" cy="1224136"/>
          </a:xfrm>
        </p:spPr>
        <p:txBody>
          <a:bodyPr>
            <a:normAutofit fontScale="55000" lnSpcReduction="20000"/>
          </a:bodyPr>
          <a:lstStyle/>
          <a:p>
            <a:pPr marL="0" indent="0" algn="ctr">
              <a:buNone/>
            </a:pPr>
            <a:r>
              <a:rPr lang="zh-CN" altLang="en-US" sz="5500" b="1" dirty="0" smtClean="0">
                <a:latin typeface="楷体" panose="02010609060101010101" pitchFamily="49" charset="-122"/>
                <a:ea typeface="楷体" panose="02010609060101010101" pitchFamily="49" charset="-122"/>
              </a:rPr>
              <a:t>第三节 流动性风险的特征</a:t>
            </a:r>
            <a:endParaRPr lang="en-US" altLang="zh-CN" sz="5500" b="1" dirty="0" smtClean="0">
              <a:latin typeface="楷体" panose="02010609060101010101" pitchFamily="49" charset="-122"/>
              <a:ea typeface="楷体" panose="02010609060101010101" pitchFamily="49" charset="-122"/>
            </a:endParaRPr>
          </a:p>
          <a:p>
            <a:pPr marL="0" indent="0" algn="ctr">
              <a:buNone/>
            </a:pPr>
            <a:endParaRPr lang="en-US" altLang="zh-CN" b="1" dirty="0" smtClean="0">
              <a:latin typeface="楷体" panose="02010609060101010101" pitchFamily="49" charset="-122"/>
              <a:ea typeface="楷体" panose="02010609060101010101" pitchFamily="49" charset="-122"/>
            </a:endParaRPr>
          </a:p>
          <a:p>
            <a:pPr marL="0" indent="0">
              <a:buNone/>
            </a:pPr>
            <a:r>
              <a:rPr lang="zh-CN" altLang="en-US" sz="4700" b="1" dirty="0">
                <a:latin typeface="+mn-ea"/>
              </a:rPr>
              <a:t>四、基金公司流动性风险的特征</a:t>
            </a:r>
            <a:endParaRPr lang="en-US" altLang="zh-CN" b="1" dirty="0" smtClean="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smtClean="0">
                <a:solidFill>
                  <a:srgbClr val="251BF7"/>
                </a:solidFill>
              </a:rPr>
              <a:t>第五章 流动性风险</a:t>
            </a:r>
            <a:endParaRPr lang="zh-CN" altLang="en-US" sz="4000" dirty="0"/>
          </a:p>
        </p:txBody>
      </p:sp>
      <p:sp>
        <p:nvSpPr>
          <p:cNvPr id="8" name="TextBox 7"/>
          <p:cNvSpPr txBox="1"/>
          <p:nvPr/>
        </p:nvSpPr>
        <p:spPr>
          <a:xfrm>
            <a:off x="107504" y="2708920"/>
            <a:ext cx="8856984" cy="4131900"/>
          </a:xfrm>
          <a:prstGeom prst="rect">
            <a:avLst/>
          </a:prstGeom>
          <a:noFill/>
        </p:spPr>
        <p:txBody>
          <a:bodyPr wrap="square" rtlCol="0">
            <a:spAutoFit/>
          </a:bodyPr>
          <a:lstStyle/>
          <a:p>
            <a:pPr>
              <a:lnSpc>
                <a:spcPts val="3500"/>
              </a:lnSpc>
            </a:pPr>
            <a:r>
              <a:rPr lang="zh-CN" altLang="en-US" sz="2000" dirty="0" smtClean="0">
                <a:latin typeface="+mn-ea"/>
              </a:rPr>
              <a:t>    </a:t>
            </a:r>
            <a:r>
              <a:rPr lang="zh-CN" altLang="en-US" sz="2400" b="1" dirty="0" smtClean="0">
                <a:latin typeface="+mn-ea"/>
              </a:rPr>
              <a:t>基金</a:t>
            </a:r>
            <a:r>
              <a:rPr lang="zh-CN" altLang="en-US" sz="2400" b="1" dirty="0">
                <a:latin typeface="+mn-ea"/>
              </a:rPr>
              <a:t>公司的流动性风险</a:t>
            </a:r>
            <a:r>
              <a:rPr lang="zh-CN" altLang="en-US" sz="2400" dirty="0">
                <a:latin typeface="+mn-ea"/>
              </a:rPr>
              <a:t>主要来自</a:t>
            </a:r>
            <a:r>
              <a:rPr lang="zh-CN" altLang="en-US" sz="2400" dirty="0">
                <a:solidFill>
                  <a:srgbClr val="251BF7"/>
                </a:solidFill>
                <a:latin typeface="+mn-ea"/>
              </a:rPr>
              <a:t>证券资产变现</a:t>
            </a:r>
            <a:r>
              <a:rPr lang="zh-CN" altLang="en-US" sz="2400" dirty="0">
                <a:latin typeface="+mn-ea"/>
              </a:rPr>
              <a:t>和</a:t>
            </a:r>
            <a:r>
              <a:rPr lang="zh-CN" altLang="en-US" sz="2400" dirty="0">
                <a:solidFill>
                  <a:srgbClr val="251BF7"/>
                </a:solidFill>
                <a:latin typeface="+mn-ea"/>
              </a:rPr>
              <a:t>投资者赎回</a:t>
            </a:r>
            <a:r>
              <a:rPr lang="zh-CN" altLang="en-US" sz="2400" dirty="0">
                <a:latin typeface="+mn-ea"/>
              </a:rPr>
              <a:t>风险两个方面</a:t>
            </a:r>
            <a:r>
              <a:rPr lang="zh-CN" altLang="en-US" sz="2400" dirty="0" smtClean="0">
                <a:latin typeface="+mn-ea"/>
              </a:rPr>
              <a:t>。</a:t>
            </a:r>
            <a:endParaRPr lang="en-US" altLang="zh-CN" sz="2400" dirty="0" smtClean="0">
              <a:latin typeface="+mn-ea"/>
            </a:endParaRPr>
          </a:p>
          <a:p>
            <a:pPr>
              <a:lnSpc>
                <a:spcPts val="3500"/>
              </a:lnSpc>
            </a:pPr>
            <a:r>
              <a:rPr lang="zh-CN" altLang="en-US" sz="2400" b="1" dirty="0" smtClean="0">
                <a:solidFill>
                  <a:srgbClr val="251BF7"/>
                </a:solidFill>
                <a:latin typeface="+mn-ea"/>
              </a:rPr>
              <a:t>前者</a:t>
            </a:r>
            <a:r>
              <a:rPr lang="zh-CN" altLang="en-US" sz="2400" dirty="0">
                <a:latin typeface="+mn-ea"/>
              </a:rPr>
              <a:t>是指由于</a:t>
            </a:r>
            <a:r>
              <a:rPr lang="zh-CN" altLang="en-US" sz="2400" u="sng" dirty="0">
                <a:latin typeface="+mn-ea"/>
              </a:rPr>
              <a:t>不充足的市场深度</a:t>
            </a:r>
            <a:r>
              <a:rPr lang="zh-CN" altLang="en-US" sz="2400" dirty="0">
                <a:latin typeface="+mn-ea"/>
              </a:rPr>
              <a:t>或由于</a:t>
            </a:r>
            <a:r>
              <a:rPr lang="zh-CN" altLang="en-US" sz="2400" u="sng" dirty="0">
                <a:latin typeface="+mn-ea"/>
              </a:rPr>
              <a:t>市场中断</a:t>
            </a:r>
            <a:r>
              <a:rPr lang="zh-CN" altLang="en-US" sz="2400" dirty="0">
                <a:latin typeface="+mn-ea"/>
              </a:rPr>
              <a:t>，基金不能或者无法轻易地以目前的市场价格或与之相近的价格变现所拥有的证券</a:t>
            </a:r>
            <a:r>
              <a:rPr lang="zh-CN" altLang="en-US" sz="2400" dirty="0" smtClean="0">
                <a:latin typeface="+mn-ea"/>
              </a:rPr>
              <a:t>；</a:t>
            </a:r>
            <a:endParaRPr lang="en-US" altLang="zh-CN" sz="2400" dirty="0" smtClean="0">
              <a:latin typeface="+mn-ea"/>
            </a:endParaRPr>
          </a:p>
          <a:p>
            <a:pPr>
              <a:lnSpc>
                <a:spcPts val="3500"/>
              </a:lnSpc>
            </a:pPr>
            <a:r>
              <a:rPr lang="zh-CN" altLang="en-US" sz="2400" b="1" dirty="0" smtClean="0">
                <a:solidFill>
                  <a:srgbClr val="251BF7"/>
                </a:solidFill>
                <a:latin typeface="+mn-ea"/>
              </a:rPr>
              <a:t>后者</a:t>
            </a:r>
            <a:r>
              <a:rPr lang="zh-CN" altLang="en-US" sz="2400" dirty="0">
                <a:latin typeface="+mn-ea"/>
              </a:rPr>
              <a:t>是指开放式基金无法满足</a:t>
            </a:r>
            <a:r>
              <a:rPr lang="zh-CN" altLang="en-US" sz="2400" u="sng" dirty="0">
                <a:latin typeface="+mn-ea"/>
              </a:rPr>
              <a:t>投资者的赎回请求</a:t>
            </a:r>
            <a:r>
              <a:rPr lang="zh-CN" altLang="en-US" sz="2400" dirty="0">
                <a:latin typeface="+mn-ea"/>
              </a:rPr>
              <a:t>，导致</a:t>
            </a:r>
            <a:r>
              <a:rPr lang="zh-CN" altLang="en-US" sz="2400" u="sng" dirty="0">
                <a:latin typeface="+mn-ea"/>
              </a:rPr>
              <a:t>挤兑</a:t>
            </a:r>
            <a:r>
              <a:rPr lang="zh-CN" altLang="en-US" sz="2400" dirty="0">
                <a:latin typeface="+mn-ea"/>
              </a:rPr>
              <a:t>现象</a:t>
            </a:r>
            <a:r>
              <a:rPr lang="zh-CN" altLang="en-US" sz="2400" dirty="0" smtClean="0">
                <a:latin typeface="+mn-ea"/>
              </a:rPr>
              <a:t>。</a:t>
            </a:r>
            <a:endParaRPr lang="en-US" altLang="zh-CN" sz="2400" dirty="0" smtClean="0">
              <a:latin typeface="+mn-ea"/>
            </a:endParaRPr>
          </a:p>
          <a:p>
            <a:pPr>
              <a:lnSpc>
                <a:spcPts val="3500"/>
              </a:lnSpc>
            </a:pPr>
            <a:r>
              <a:rPr lang="zh-CN" altLang="en-US" sz="2400" dirty="0" smtClean="0">
                <a:latin typeface="+mn-ea"/>
              </a:rPr>
              <a:t>一般而言</a:t>
            </a:r>
            <a:r>
              <a:rPr lang="zh-CN" altLang="en-US" sz="2400" dirty="0">
                <a:latin typeface="+mn-ea"/>
              </a:rPr>
              <a:t>，基金公司流动性风险的大小取决于</a:t>
            </a:r>
            <a:r>
              <a:rPr lang="zh-CN" altLang="en-US" sz="2400" b="1" dirty="0">
                <a:solidFill>
                  <a:srgbClr val="251BF7"/>
                </a:solidFill>
                <a:latin typeface="+mn-ea"/>
              </a:rPr>
              <a:t>两个方面因素</a:t>
            </a:r>
            <a:r>
              <a:rPr lang="zh-CN" altLang="en-US" sz="2400" dirty="0" smtClean="0">
                <a:latin typeface="+mn-ea"/>
              </a:rPr>
              <a:t>：   从</a:t>
            </a:r>
            <a:r>
              <a:rPr lang="zh-CN" altLang="en-US" sz="2400" b="1" u="sng" dirty="0">
                <a:latin typeface="+mn-ea"/>
              </a:rPr>
              <a:t>资金供给</a:t>
            </a:r>
            <a:r>
              <a:rPr lang="zh-CN" altLang="en-US" sz="2400" dirty="0">
                <a:latin typeface="+mn-ea"/>
              </a:rPr>
              <a:t>的角度看，取决于</a:t>
            </a:r>
            <a:r>
              <a:rPr lang="zh-CN" altLang="en-US" sz="2400" u="sng" dirty="0">
                <a:latin typeface="+mn-ea"/>
              </a:rPr>
              <a:t>股票市场和货币市场</a:t>
            </a:r>
            <a:r>
              <a:rPr lang="zh-CN" altLang="en-US" sz="2400" dirty="0" smtClean="0">
                <a:latin typeface="+mn-ea"/>
              </a:rPr>
              <a:t>；从</a:t>
            </a:r>
            <a:r>
              <a:rPr lang="zh-CN" altLang="en-US" sz="2400" b="1" u="sng" dirty="0">
                <a:latin typeface="+mn-ea"/>
              </a:rPr>
              <a:t>资金需求</a:t>
            </a:r>
            <a:r>
              <a:rPr lang="zh-CN" altLang="en-US" sz="2400" dirty="0">
                <a:latin typeface="+mn-ea"/>
              </a:rPr>
              <a:t>的角度看，取决于</a:t>
            </a:r>
            <a:r>
              <a:rPr lang="zh-CN" altLang="en-US" sz="2400" u="sng" dirty="0">
                <a:latin typeface="+mn-ea"/>
              </a:rPr>
              <a:t>基金持有人的结构</a:t>
            </a:r>
            <a:r>
              <a:rPr lang="zh-CN" altLang="en-US" sz="2400" dirty="0">
                <a:latin typeface="+mn-ea"/>
              </a:rPr>
              <a:t>。</a:t>
            </a:r>
          </a:p>
        </p:txBody>
      </p:sp>
    </p:spTree>
    <p:extLst>
      <p:ext uri="{BB962C8B-B14F-4D97-AF65-F5344CB8AC3E}">
        <p14:creationId xmlns:p14="http://schemas.microsoft.com/office/powerpoint/2010/main" val="24292952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412776"/>
            <a:ext cx="8856984" cy="1224136"/>
          </a:xfrm>
        </p:spPr>
        <p:txBody>
          <a:bodyPr>
            <a:normAutofit fontScale="55000" lnSpcReduction="20000"/>
          </a:bodyPr>
          <a:lstStyle/>
          <a:p>
            <a:pPr marL="0" indent="0" algn="ctr">
              <a:buNone/>
            </a:pPr>
            <a:r>
              <a:rPr lang="zh-CN" altLang="en-US" sz="5500" b="1" dirty="0" smtClean="0">
                <a:solidFill>
                  <a:srgbClr val="FF0000"/>
                </a:solidFill>
                <a:latin typeface="楷体" panose="02010609060101010101" pitchFamily="49" charset="-122"/>
                <a:ea typeface="楷体" panose="02010609060101010101" pitchFamily="49" charset="-122"/>
              </a:rPr>
              <a:t>第四节 流动性风险的成因</a:t>
            </a:r>
            <a:endParaRPr lang="en-US" altLang="zh-CN" sz="5500" b="1" dirty="0" smtClean="0">
              <a:solidFill>
                <a:srgbClr val="FF0000"/>
              </a:solidFill>
              <a:latin typeface="楷体" panose="02010609060101010101" pitchFamily="49" charset="-122"/>
              <a:ea typeface="楷体" panose="02010609060101010101" pitchFamily="49" charset="-122"/>
            </a:endParaRPr>
          </a:p>
          <a:p>
            <a:pPr marL="0" indent="0" algn="ctr">
              <a:buNone/>
            </a:pPr>
            <a:endParaRPr lang="en-US" altLang="zh-CN" b="1" dirty="0" smtClean="0">
              <a:latin typeface="楷体" panose="02010609060101010101" pitchFamily="49" charset="-122"/>
              <a:ea typeface="楷体" panose="02010609060101010101" pitchFamily="49" charset="-122"/>
            </a:endParaRPr>
          </a:p>
          <a:p>
            <a:pPr marL="0" indent="0">
              <a:buNone/>
            </a:pPr>
            <a:r>
              <a:rPr lang="zh-CN" altLang="en-US" sz="4700" b="1" dirty="0">
                <a:latin typeface="+mn-ea"/>
              </a:rPr>
              <a:t>一、资产负债</a:t>
            </a:r>
            <a:r>
              <a:rPr lang="zh-CN" altLang="en-US" sz="4700" b="1" dirty="0">
                <a:solidFill>
                  <a:srgbClr val="C00000"/>
                </a:solidFill>
                <a:latin typeface="+mn-ea"/>
              </a:rPr>
              <a:t>期限结构</a:t>
            </a:r>
            <a:r>
              <a:rPr lang="zh-CN" altLang="en-US" sz="4700" b="1" dirty="0">
                <a:latin typeface="+mn-ea"/>
              </a:rPr>
              <a:t>失衡</a:t>
            </a:r>
            <a:endParaRPr lang="en-US" altLang="zh-CN" b="1" dirty="0" smtClean="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smtClean="0">
                <a:solidFill>
                  <a:srgbClr val="251BF7"/>
                </a:solidFill>
              </a:rPr>
              <a:t>第五章 流动性风险</a:t>
            </a:r>
            <a:endParaRPr lang="zh-CN" altLang="en-US" sz="4000" dirty="0"/>
          </a:p>
        </p:txBody>
      </p:sp>
      <p:sp>
        <p:nvSpPr>
          <p:cNvPr id="8" name="TextBox 7"/>
          <p:cNvSpPr txBox="1"/>
          <p:nvPr/>
        </p:nvSpPr>
        <p:spPr>
          <a:xfrm>
            <a:off x="107504" y="2708920"/>
            <a:ext cx="8856984" cy="3416320"/>
          </a:xfrm>
          <a:prstGeom prst="rect">
            <a:avLst/>
          </a:prstGeom>
          <a:noFill/>
        </p:spPr>
        <p:txBody>
          <a:bodyPr wrap="square" rtlCol="0">
            <a:spAutoFit/>
          </a:bodyPr>
          <a:lstStyle/>
          <a:p>
            <a:pPr>
              <a:lnSpc>
                <a:spcPct val="150000"/>
              </a:lnSpc>
            </a:pPr>
            <a:r>
              <a:rPr lang="zh-CN" altLang="en-US" sz="2000" dirty="0" smtClean="0">
                <a:latin typeface="+mn-ea"/>
              </a:rPr>
              <a:t>    </a:t>
            </a:r>
            <a:r>
              <a:rPr lang="zh-CN" altLang="en-US" sz="2400" dirty="0" smtClean="0">
                <a:latin typeface="+mn-ea"/>
              </a:rPr>
              <a:t>金融</a:t>
            </a:r>
            <a:r>
              <a:rPr lang="zh-CN" altLang="en-US" sz="2400" dirty="0">
                <a:latin typeface="+mn-ea"/>
              </a:rPr>
              <a:t>机构属于</a:t>
            </a:r>
            <a:r>
              <a:rPr lang="zh-CN" altLang="en-US" sz="2400" dirty="0">
                <a:solidFill>
                  <a:srgbClr val="251BF7"/>
                </a:solidFill>
                <a:latin typeface="+mn-ea"/>
              </a:rPr>
              <a:t>高资产负债率</a:t>
            </a:r>
            <a:r>
              <a:rPr lang="zh-CN" altLang="en-US" sz="2400" dirty="0">
                <a:latin typeface="+mn-ea"/>
              </a:rPr>
              <a:t>的企业，这使</a:t>
            </a:r>
            <a:r>
              <a:rPr lang="zh-CN" altLang="en-US" sz="2400" dirty="0">
                <a:solidFill>
                  <a:srgbClr val="251BF7"/>
                </a:solidFill>
                <a:latin typeface="+mn-ea"/>
              </a:rPr>
              <a:t>流动性风险</a:t>
            </a:r>
            <a:r>
              <a:rPr lang="zh-CN" altLang="en-US" sz="2400" dirty="0">
                <a:latin typeface="+mn-ea"/>
              </a:rPr>
              <a:t>在金融机构中</a:t>
            </a:r>
            <a:r>
              <a:rPr lang="zh-CN" altLang="en-US" sz="2400" dirty="0">
                <a:solidFill>
                  <a:srgbClr val="251BF7"/>
                </a:solidFill>
                <a:latin typeface="+mn-ea"/>
              </a:rPr>
              <a:t>始终</a:t>
            </a:r>
            <a:r>
              <a:rPr lang="zh-CN" altLang="en-US" sz="2400" dirty="0">
                <a:latin typeface="+mn-ea"/>
              </a:rPr>
              <a:t>处于重要地位。众所周知，金融机构的基本业务体现</a:t>
            </a:r>
            <a:r>
              <a:rPr lang="zh-CN" altLang="en-US" sz="2400" b="1" dirty="0">
                <a:solidFill>
                  <a:srgbClr val="251BF7"/>
                </a:solidFill>
                <a:latin typeface="+mn-ea"/>
              </a:rPr>
              <a:t>“资产转换”</a:t>
            </a:r>
            <a:r>
              <a:rPr lang="zh-CN" altLang="en-US" sz="2400" dirty="0">
                <a:latin typeface="+mn-ea"/>
              </a:rPr>
              <a:t>这一核心功能，即将</a:t>
            </a:r>
            <a:r>
              <a:rPr lang="zh-CN" altLang="en-US" sz="2400" u="sng" dirty="0">
                <a:solidFill>
                  <a:srgbClr val="251BF7"/>
                </a:solidFill>
                <a:latin typeface="+mn-ea"/>
              </a:rPr>
              <a:t>短期负债（如存款等）转换成长期盈利资产（如贷款等）</a:t>
            </a:r>
            <a:r>
              <a:rPr lang="zh-CN" altLang="en-US" sz="2400" dirty="0">
                <a:latin typeface="+mn-ea"/>
              </a:rPr>
              <a:t>。这种</a:t>
            </a:r>
            <a:r>
              <a:rPr lang="zh-CN" altLang="en-US" sz="2400" b="1" dirty="0">
                <a:solidFill>
                  <a:srgbClr val="251BF7"/>
                </a:solidFill>
                <a:latin typeface="+mn-ea"/>
              </a:rPr>
              <a:t>“借短贷长”</a:t>
            </a:r>
            <a:r>
              <a:rPr lang="zh-CN" altLang="en-US" sz="2400" dirty="0">
                <a:latin typeface="+mn-ea"/>
              </a:rPr>
              <a:t>的操作在金融机构的资产负债表中具体表现为</a:t>
            </a:r>
            <a:r>
              <a:rPr lang="zh-CN" altLang="en-US" sz="2400" b="1" u="sng" dirty="0">
                <a:solidFill>
                  <a:srgbClr val="251BF7"/>
                </a:solidFill>
                <a:latin typeface="+mn-ea"/>
              </a:rPr>
              <a:t>资产与负债期限结构的失衡</a:t>
            </a:r>
            <a:r>
              <a:rPr lang="zh-CN" altLang="en-US" sz="2400" dirty="0">
                <a:latin typeface="+mn-ea"/>
              </a:rPr>
              <a:t>，也就是指由</a:t>
            </a:r>
            <a:r>
              <a:rPr lang="zh-CN" altLang="en-US" sz="2400" b="1" u="sng" dirty="0">
                <a:solidFill>
                  <a:srgbClr val="251BF7"/>
                </a:solidFill>
                <a:latin typeface="+mn-ea"/>
              </a:rPr>
              <a:t>资产产生的现金流入</a:t>
            </a:r>
            <a:r>
              <a:rPr lang="zh-CN" altLang="en-US" sz="2400" dirty="0">
                <a:latin typeface="+mn-ea"/>
              </a:rPr>
              <a:t>与由</a:t>
            </a:r>
            <a:r>
              <a:rPr lang="zh-CN" altLang="en-US" sz="2400" b="1" u="sng" dirty="0">
                <a:solidFill>
                  <a:srgbClr val="251BF7"/>
                </a:solidFill>
                <a:latin typeface="+mn-ea"/>
              </a:rPr>
              <a:t>负债产生的现金流出</a:t>
            </a:r>
            <a:r>
              <a:rPr lang="zh-CN" altLang="en-US" sz="2400" dirty="0">
                <a:latin typeface="+mn-ea"/>
              </a:rPr>
              <a:t>不匹配</a:t>
            </a:r>
            <a:r>
              <a:rPr lang="zh-CN" altLang="en-US" sz="2400" dirty="0" smtClean="0">
                <a:latin typeface="+mn-ea"/>
              </a:rPr>
              <a:t>。</a:t>
            </a:r>
            <a:endParaRPr lang="zh-CN" altLang="en-US" sz="2400" dirty="0">
              <a:latin typeface="+mn-ea"/>
            </a:endParaRPr>
          </a:p>
        </p:txBody>
      </p:sp>
    </p:spTree>
    <p:extLst>
      <p:ext uri="{BB962C8B-B14F-4D97-AF65-F5344CB8AC3E}">
        <p14:creationId xmlns:p14="http://schemas.microsoft.com/office/powerpoint/2010/main" val="26888448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b="1" dirty="0">
                <a:solidFill>
                  <a:srgbClr val="251BF7"/>
                </a:solidFill>
              </a:rPr>
              <a:t>第五章 流动性风险</a:t>
            </a:r>
            <a:endParaRPr lang="zh-CN" altLang="en-US" sz="4000" dirty="0"/>
          </a:p>
        </p:txBody>
      </p:sp>
      <p:sp>
        <p:nvSpPr>
          <p:cNvPr id="3" name="内容占位符 2"/>
          <p:cNvSpPr>
            <a:spLocks noGrp="1"/>
          </p:cNvSpPr>
          <p:nvPr>
            <p:ph idx="1"/>
          </p:nvPr>
        </p:nvSpPr>
        <p:spPr>
          <a:xfrm>
            <a:off x="251520" y="1412776"/>
            <a:ext cx="8640960" cy="5112568"/>
          </a:xfrm>
        </p:spPr>
        <p:txBody>
          <a:bodyPr>
            <a:normAutofit fontScale="92500" lnSpcReduction="10000"/>
          </a:bodyPr>
          <a:lstStyle/>
          <a:p>
            <a:pPr marL="0" indent="0">
              <a:buNone/>
            </a:pPr>
            <a:r>
              <a:rPr lang="zh-CN" altLang="en-US" sz="3800" b="1" dirty="0" smtClean="0">
                <a:latin typeface="楷体" panose="02010609060101010101" pitchFamily="49" charset="-122"/>
                <a:ea typeface="楷体" panose="02010609060101010101" pitchFamily="49" charset="-122"/>
              </a:rPr>
              <a:t>学习目标</a:t>
            </a:r>
            <a:endParaRPr lang="en-US" altLang="zh-CN" sz="3800" b="1" dirty="0" smtClean="0">
              <a:latin typeface="楷体" panose="02010609060101010101" pitchFamily="49" charset="-122"/>
              <a:ea typeface="楷体" panose="02010609060101010101" pitchFamily="49" charset="-122"/>
            </a:endParaRPr>
          </a:p>
          <a:p>
            <a:pPr marL="0" indent="0">
              <a:buNone/>
            </a:pPr>
            <a:r>
              <a:rPr lang="en-US" altLang="zh-CN" b="1" dirty="0" smtClean="0"/>
              <a:t> </a:t>
            </a:r>
            <a:r>
              <a:rPr lang="en-US" altLang="zh-CN" b="1" dirty="0" smtClean="0">
                <a:latin typeface="楷体" pitchFamily="49" charset="-122"/>
                <a:ea typeface="楷体" pitchFamily="49" charset="-122"/>
              </a:rPr>
              <a:t>  1. </a:t>
            </a:r>
            <a:r>
              <a:rPr lang="zh-CN" altLang="en-US" b="1" dirty="0" smtClean="0">
                <a:latin typeface="楷体" pitchFamily="49" charset="-122"/>
                <a:ea typeface="楷体" pitchFamily="49" charset="-122"/>
              </a:rPr>
              <a:t>重点</a:t>
            </a:r>
            <a:r>
              <a:rPr lang="zh-CN" altLang="en-US" b="1" dirty="0">
                <a:latin typeface="楷体" pitchFamily="49" charset="-122"/>
                <a:ea typeface="楷体" pitchFamily="49" charset="-122"/>
              </a:rPr>
              <a:t>掌握</a:t>
            </a:r>
          </a:p>
          <a:p>
            <a:pPr marL="0" indent="0">
              <a:buNone/>
            </a:pPr>
            <a:r>
              <a:rPr lang="zh-CN" altLang="en-US" dirty="0" smtClean="0">
                <a:latin typeface="楷体" pitchFamily="49" charset="-122"/>
                <a:ea typeface="楷体" pitchFamily="49" charset="-122"/>
              </a:rPr>
              <a:t>  （</a:t>
            </a:r>
            <a:r>
              <a:rPr lang="en-US" altLang="zh-CN" dirty="0" smtClean="0">
                <a:latin typeface="楷体" pitchFamily="49" charset="-122"/>
                <a:ea typeface="楷体" pitchFamily="49" charset="-122"/>
              </a:rPr>
              <a:t>1</a:t>
            </a:r>
            <a:r>
              <a:rPr lang="zh-CN" altLang="en-US" dirty="0">
                <a:latin typeface="楷体" pitchFamily="49" charset="-122"/>
                <a:ea typeface="楷体" pitchFamily="49" charset="-122"/>
              </a:rPr>
              <a:t>）流动性和流动性风险的定义；</a:t>
            </a:r>
            <a:endParaRPr lang="en-US" altLang="zh-CN" dirty="0" smtClean="0">
              <a:latin typeface="楷体" pitchFamily="49" charset="-122"/>
              <a:ea typeface="楷体" pitchFamily="49" charset="-122"/>
            </a:endParaRPr>
          </a:p>
          <a:p>
            <a:pPr marL="0" indent="0">
              <a:buNone/>
            </a:pPr>
            <a:r>
              <a:rPr lang="zh-CN" altLang="en-US" dirty="0" smtClean="0">
                <a:latin typeface="楷体" pitchFamily="49" charset="-122"/>
                <a:ea typeface="楷体" pitchFamily="49" charset="-122"/>
              </a:rPr>
              <a:t>  （</a:t>
            </a:r>
            <a:r>
              <a:rPr lang="en-US" altLang="zh-CN" dirty="0" smtClean="0">
                <a:latin typeface="楷体" pitchFamily="49" charset="-122"/>
                <a:ea typeface="楷体" pitchFamily="49" charset="-122"/>
              </a:rPr>
              <a:t>2</a:t>
            </a:r>
            <a:r>
              <a:rPr lang="zh-CN" altLang="en-US" dirty="0">
                <a:latin typeface="楷体" pitchFamily="49" charset="-122"/>
                <a:ea typeface="楷体" pitchFamily="49" charset="-122"/>
              </a:rPr>
              <a:t>）流动性风险的</a:t>
            </a:r>
            <a:r>
              <a:rPr lang="zh-CN" altLang="en-US" dirty="0" smtClean="0">
                <a:latin typeface="楷体" pitchFamily="49" charset="-122"/>
                <a:ea typeface="楷体" pitchFamily="49" charset="-122"/>
              </a:rPr>
              <a:t>成因。</a:t>
            </a:r>
            <a:endParaRPr lang="en-US" altLang="zh-CN" dirty="0" smtClean="0">
              <a:latin typeface="楷体" pitchFamily="49" charset="-122"/>
              <a:ea typeface="楷体" pitchFamily="49" charset="-122"/>
            </a:endParaRPr>
          </a:p>
          <a:p>
            <a:pPr marL="0" indent="0">
              <a:buNone/>
            </a:pPr>
            <a:r>
              <a:rPr lang="en-US" altLang="zh-CN" b="1" dirty="0" smtClean="0">
                <a:latin typeface="楷体" pitchFamily="49" charset="-122"/>
                <a:ea typeface="楷体" pitchFamily="49" charset="-122"/>
              </a:rPr>
              <a:t>  2. </a:t>
            </a:r>
            <a:r>
              <a:rPr lang="zh-CN" altLang="en-US" b="1" dirty="0" smtClean="0">
                <a:latin typeface="楷体" pitchFamily="49" charset="-122"/>
                <a:ea typeface="楷体" pitchFamily="49" charset="-122"/>
              </a:rPr>
              <a:t>掌握</a:t>
            </a:r>
            <a:endParaRPr lang="zh-CN" altLang="en-US" b="1" dirty="0">
              <a:latin typeface="楷体" pitchFamily="49" charset="-122"/>
              <a:ea typeface="楷体" pitchFamily="49" charset="-122"/>
            </a:endParaRPr>
          </a:p>
          <a:p>
            <a:pPr marL="0" indent="0">
              <a:buNone/>
            </a:pPr>
            <a:r>
              <a:rPr lang="zh-CN" altLang="en-US" dirty="0" smtClean="0">
                <a:latin typeface="楷体" pitchFamily="49" charset="-122"/>
                <a:ea typeface="楷体" pitchFamily="49" charset="-122"/>
              </a:rPr>
              <a:t>  （</a:t>
            </a:r>
            <a:r>
              <a:rPr lang="en-US" altLang="zh-CN" dirty="0" smtClean="0">
                <a:latin typeface="楷体" pitchFamily="49" charset="-122"/>
                <a:ea typeface="楷体" pitchFamily="49" charset="-122"/>
              </a:rPr>
              <a:t>1</a:t>
            </a:r>
            <a:r>
              <a:rPr lang="zh-CN" altLang="en-US" dirty="0" smtClean="0">
                <a:latin typeface="楷体" pitchFamily="49" charset="-122"/>
                <a:ea typeface="楷体" pitchFamily="49" charset="-122"/>
              </a:rPr>
              <a:t>）流动性</a:t>
            </a:r>
            <a:r>
              <a:rPr lang="zh-CN" altLang="en-US" dirty="0">
                <a:latin typeface="楷体" pitchFamily="49" charset="-122"/>
                <a:ea typeface="楷体" pitchFamily="49" charset="-122"/>
              </a:rPr>
              <a:t>与流动性风险的</a:t>
            </a:r>
            <a:r>
              <a:rPr lang="zh-CN" altLang="en-US" dirty="0" smtClean="0">
                <a:latin typeface="楷体" pitchFamily="49" charset="-122"/>
                <a:ea typeface="楷体" pitchFamily="49" charset="-122"/>
              </a:rPr>
              <a:t>关系；</a:t>
            </a:r>
            <a:endParaRPr lang="en-US" altLang="zh-CN" dirty="0" smtClean="0">
              <a:latin typeface="楷体" pitchFamily="49" charset="-122"/>
              <a:ea typeface="楷体" pitchFamily="49" charset="-122"/>
            </a:endParaRPr>
          </a:p>
          <a:p>
            <a:pPr marL="0" indent="0">
              <a:buNone/>
            </a:pPr>
            <a:r>
              <a:rPr lang="zh-CN" altLang="en-US" dirty="0" smtClean="0">
                <a:latin typeface="楷体" pitchFamily="49" charset="-122"/>
                <a:ea typeface="楷体" pitchFamily="49" charset="-122"/>
              </a:rPr>
              <a:t>  （</a:t>
            </a:r>
            <a:r>
              <a:rPr lang="en-US" altLang="zh-CN" dirty="0" smtClean="0">
                <a:latin typeface="楷体" pitchFamily="49" charset="-122"/>
                <a:ea typeface="楷体" pitchFamily="49" charset="-122"/>
              </a:rPr>
              <a:t>2</a:t>
            </a:r>
            <a:r>
              <a:rPr lang="zh-CN" altLang="en-US" dirty="0">
                <a:latin typeface="楷体" pitchFamily="49" charset="-122"/>
                <a:ea typeface="楷体" pitchFamily="49" charset="-122"/>
              </a:rPr>
              <a:t>）流动性风险的类型</a:t>
            </a:r>
            <a:r>
              <a:rPr lang="zh-CN" altLang="en-US" dirty="0" smtClean="0">
                <a:latin typeface="楷体" pitchFamily="49" charset="-122"/>
                <a:ea typeface="楷体" pitchFamily="49" charset="-122"/>
              </a:rPr>
              <a:t>；</a:t>
            </a:r>
            <a:endParaRPr lang="en-US" altLang="zh-CN" dirty="0" smtClean="0">
              <a:latin typeface="楷体" pitchFamily="49" charset="-122"/>
              <a:ea typeface="楷体" pitchFamily="49" charset="-122"/>
            </a:endParaRPr>
          </a:p>
          <a:p>
            <a:pPr marL="0" indent="0">
              <a:buNone/>
            </a:pPr>
            <a:r>
              <a:rPr lang="zh-CN" altLang="en-US" dirty="0" smtClean="0">
                <a:latin typeface="楷体" pitchFamily="49" charset="-122"/>
                <a:ea typeface="楷体" pitchFamily="49" charset="-122"/>
              </a:rPr>
              <a:t>  （</a:t>
            </a:r>
            <a:r>
              <a:rPr lang="en-US" altLang="zh-CN" dirty="0" smtClean="0">
                <a:latin typeface="楷体" pitchFamily="49" charset="-122"/>
                <a:ea typeface="楷体" pitchFamily="49" charset="-122"/>
              </a:rPr>
              <a:t>3</a:t>
            </a:r>
            <a:r>
              <a:rPr lang="zh-CN" altLang="en-US" dirty="0">
                <a:latin typeface="楷体" pitchFamily="49" charset="-122"/>
                <a:ea typeface="楷体" pitchFamily="49" charset="-122"/>
              </a:rPr>
              <a:t>）流动性风险的防范方法</a:t>
            </a:r>
            <a:r>
              <a:rPr lang="zh-CN" altLang="en-US" dirty="0" smtClean="0">
                <a:latin typeface="楷体" pitchFamily="49" charset="-122"/>
                <a:ea typeface="楷体" pitchFamily="49" charset="-122"/>
              </a:rPr>
              <a:t>。</a:t>
            </a:r>
            <a:endParaRPr lang="en-US" altLang="zh-CN" b="1" dirty="0" smtClean="0">
              <a:latin typeface="楷体" pitchFamily="49" charset="-122"/>
              <a:ea typeface="楷体" pitchFamily="49" charset="-122"/>
            </a:endParaRPr>
          </a:p>
          <a:p>
            <a:pPr marL="0" indent="0">
              <a:buNone/>
            </a:pPr>
            <a:r>
              <a:rPr lang="en-US" altLang="zh-CN" b="1" dirty="0" smtClean="0">
                <a:latin typeface="楷体" pitchFamily="49" charset="-122"/>
                <a:ea typeface="楷体" pitchFamily="49" charset="-122"/>
              </a:rPr>
              <a:t>  3. </a:t>
            </a:r>
            <a:r>
              <a:rPr lang="zh-CN" altLang="en-US" b="1" dirty="0" smtClean="0">
                <a:latin typeface="楷体" pitchFamily="49" charset="-122"/>
                <a:ea typeface="楷体" pitchFamily="49" charset="-122"/>
              </a:rPr>
              <a:t>了解</a:t>
            </a:r>
            <a:endParaRPr lang="zh-CN" altLang="en-US" b="1" dirty="0">
              <a:latin typeface="楷体" pitchFamily="49" charset="-122"/>
              <a:ea typeface="楷体" pitchFamily="49" charset="-122"/>
            </a:endParaRPr>
          </a:p>
          <a:p>
            <a:pPr marL="0" indent="0">
              <a:buNone/>
            </a:pPr>
            <a:r>
              <a:rPr lang="zh-CN" altLang="en-US" dirty="0" smtClean="0">
                <a:latin typeface="楷体" pitchFamily="49" charset="-122"/>
                <a:ea typeface="楷体" pitchFamily="49" charset="-122"/>
              </a:rPr>
              <a:t>  （</a:t>
            </a:r>
            <a:r>
              <a:rPr lang="en-US" altLang="zh-CN" dirty="0" smtClean="0">
                <a:latin typeface="楷体" pitchFamily="49" charset="-122"/>
                <a:ea typeface="楷体" pitchFamily="49" charset="-122"/>
              </a:rPr>
              <a:t>1</a:t>
            </a:r>
            <a:r>
              <a:rPr lang="zh-CN" altLang="en-US" dirty="0">
                <a:latin typeface="楷体" pitchFamily="49" charset="-122"/>
                <a:ea typeface="楷体" pitchFamily="49" charset="-122"/>
              </a:rPr>
              <a:t>）流动性风险的特征。</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412776"/>
            <a:ext cx="8856984" cy="1224136"/>
          </a:xfrm>
        </p:spPr>
        <p:txBody>
          <a:bodyPr>
            <a:normAutofit fontScale="55000" lnSpcReduction="20000"/>
          </a:bodyPr>
          <a:lstStyle/>
          <a:p>
            <a:pPr marL="0" indent="0" algn="ctr">
              <a:buNone/>
            </a:pPr>
            <a:r>
              <a:rPr lang="zh-CN" altLang="en-US" sz="5500" b="1" dirty="0" smtClean="0">
                <a:latin typeface="楷体" panose="02010609060101010101" pitchFamily="49" charset="-122"/>
                <a:ea typeface="楷体" panose="02010609060101010101" pitchFamily="49" charset="-122"/>
              </a:rPr>
              <a:t>第四节 流动性风险的成因</a:t>
            </a:r>
            <a:endParaRPr lang="en-US" altLang="zh-CN" sz="5500" b="1" dirty="0" smtClean="0">
              <a:latin typeface="楷体" panose="02010609060101010101" pitchFamily="49" charset="-122"/>
              <a:ea typeface="楷体" panose="02010609060101010101" pitchFamily="49" charset="-122"/>
            </a:endParaRPr>
          </a:p>
          <a:p>
            <a:pPr marL="0" indent="0" algn="ctr">
              <a:buNone/>
            </a:pPr>
            <a:endParaRPr lang="en-US" altLang="zh-CN" b="1" dirty="0" smtClean="0">
              <a:latin typeface="楷体" panose="02010609060101010101" pitchFamily="49" charset="-122"/>
              <a:ea typeface="楷体" panose="02010609060101010101" pitchFamily="49" charset="-122"/>
            </a:endParaRPr>
          </a:p>
          <a:p>
            <a:pPr marL="0" indent="0">
              <a:buNone/>
            </a:pPr>
            <a:r>
              <a:rPr lang="zh-CN" altLang="en-US" sz="4700" b="1" dirty="0">
                <a:latin typeface="+mn-ea"/>
              </a:rPr>
              <a:t>二、资产负债</a:t>
            </a:r>
            <a:r>
              <a:rPr lang="zh-CN" altLang="en-US" sz="4700" b="1" dirty="0">
                <a:solidFill>
                  <a:srgbClr val="C00000"/>
                </a:solidFill>
                <a:latin typeface="+mn-ea"/>
              </a:rPr>
              <a:t>质量结构</a:t>
            </a:r>
            <a:r>
              <a:rPr lang="zh-CN" altLang="en-US" sz="4700" b="1" dirty="0">
                <a:latin typeface="+mn-ea"/>
              </a:rPr>
              <a:t>失衡</a:t>
            </a:r>
            <a:endParaRPr lang="en-US" altLang="zh-CN" b="1" dirty="0" smtClean="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smtClean="0">
                <a:solidFill>
                  <a:srgbClr val="251BF7"/>
                </a:solidFill>
              </a:rPr>
              <a:t>第五章 流动性风险</a:t>
            </a:r>
            <a:endParaRPr lang="zh-CN" altLang="en-US" sz="4000" dirty="0"/>
          </a:p>
        </p:txBody>
      </p:sp>
      <p:sp>
        <p:nvSpPr>
          <p:cNvPr id="8" name="TextBox 7"/>
          <p:cNvSpPr txBox="1"/>
          <p:nvPr/>
        </p:nvSpPr>
        <p:spPr>
          <a:xfrm>
            <a:off x="25252" y="2492896"/>
            <a:ext cx="8856984" cy="5078313"/>
          </a:xfrm>
          <a:prstGeom prst="rect">
            <a:avLst/>
          </a:prstGeom>
          <a:noFill/>
        </p:spPr>
        <p:txBody>
          <a:bodyPr wrap="square" rtlCol="0">
            <a:spAutoFit/>
          </a:bodyPr>
          <a:lstStyle/>
          <a:p>
            <a:pPr>
              <a:lnSpc>
                <a:spcPct val="150000"/>
              </a:lnSpc>
            </a:pPr>
            <a:r>
              <a:rPr lang="zh-CN" altLang="en-US" sz="2000" dirty="0" smtClean="0">
                <a:latin typeface="+mn-ea"/>
              </a:rPr>
              <a:t>    </a:t>
            </a:r>
            <a:r>
              <a:rPr lang="zh-CN" altLang="en-US" sz="2400" dirty="0" smtClean="0">
                <a:latin typeface="+mn-ea"/>
              </a:rPr>
              <a:t>如果</a:t>
            </a:r>
            <a:r>
              <a:rPr lang="zh-CN" altLang="en-US" sz="2400" dirty="0">
                <a:latin typeface="+mn-ea"/>
              </a:rPr>
              <a:t>金融机构的资产质量高，其流动性就好；相反，如果金融机构</a:t>
            </a:r>
            <a:r>
              <a:rPr lang="zh-CN" altLang="en-US" sz="2400" u="sng" dirty="0">
                <a:solidFill>
                  <a:srgbClr val="251BF7"/>
                </a:solidFill>
                <a:latin typeface="+mn-ea"/>
              </a:rPr>
              <a:t>呆滞、呆账的资产多</a:t>
            </a:r>
            <a:r>
              <a:rPr lang="zh-CN" altLang="en-US" sz="2400" dirty="0">
                <a:latin typeface="+mn-ea"/>
              </a:rPr>
              <a:t>，</a:t>
            </a:r>
            <a:r>
              <a:rPr lang="zh-CN" altLang="en-US" sz="2400" u="sng" dirty="0">
                <a:solidFill>
                  <a:srgbClr val="251BF7"/>
                </a:solidFill>
                <a:latin typeface="+mn-ea"/>
              </a:rPr>
              <a:t>现金资产和短期有价证券持有少</a:t>
            </a:r>
            <a:r>
              <a:rPr lang="zh-CN" altLang="en-US" sz="2400" dirty="0">
                <a:latin typeface="+mn-ea"/>
              </a:rPr>
              <a:t>，</a:t>
            </a:r>
            <a:r>
              <a:rPr lang="zh-CN" altLang="en-US" sz="2400" u="sng" dirty="0">
                <a:solidFill>
                  <a:srgbClr val="251BF7"/>
                </a:solidFill>
                <a:latin typeface="+mn-ea"/>
              </a:rPr>
              <a:t>总储备不足</a:t>
            </a:r>
            <a:r>
              <a:rPr lang="zh-CN" altLang="en-US" sz="2400" dirty="0">
                <a:latin typeface="+mn-ea"/>
              </a:rPr>
              <a:t>，现金和变现能力强的资产不多，长期贷款、长期投资占比高，资产的变现能力就弱，其</a:t>
            </a:r>
            <a:r>
              <a:rPr lang="zh-CN" altLang="en-US" sz="2400" u="sng" dirty="0">
                <a:solidFill>
                  <a:srgbClr val="251BF7"/>
                </a:solidFill>
                <a:latin typeface="+mn-ea"/>
              </a:rPr>
              <a:t>流动性就差</a:t>
            </a:r>
            <a:r>
              <a:rPr lang="zh-CN" altLang="en-US" sz="2400" u="sng" dirty="0">
                <a:latin typeface="+mn-ea"/>
              </a:rPr>
              <a:t>，</a:t>
            </a:r>
            <a:r>
              <a:rPr lang="zh-CN" altLang="en-US" sz="2400" u="sng" dirty="0">
                <a:solidFill>
                  <a:srgbClr val="251BF7"/>
                </a:solidFill>
                <a:latin typeface="+mn-ea"/>
              </a:rPr>
              <a:t>流动性风险也就大</a:t>
            </a:r>
            <a:r>
              <a:rPr lang="zh-CN" altLang="en-US" sz="2400" dirty="0" smtClean="0">
                <a:latin typeface="+mn-ea"/>
              </a:rPr>
              <a:t>。</a:t>
            </a:r>
            <a:endParaRPr lang="en-US" altLang="zh-CN" sz="2400" dirty="0" smtClean="0">
              <a:latin typeface="+mn-ea"/>
            </a:endParaRPr>
          </a:p>
          <a:p>
            <a:pPr>
              <a:lnSpc>
                <a:spcPct val="150000"/>
              </a:lnSpc>
            </a:pPr>
            <a:r>
              <a:rPr lang="en-US" altLang="zh-CN" sz="2400" dirty="0">
                <a:latin typeface="+mn-ea"/>
              </a:rPr>
              <a:t> </a:t>
            </a:r>
            <a:r>
              <a:rPr lang="en-US" altLang="zh-CN" sz="2400" dirty="0" smtClean="0">
                <a:latin typeface="+mn-ea"/>
              </a:rPr>
              <a:t>   </a:t>
            </a:r>
            <a:r>
              <a:rPr lang="zh-CN" altLang="en-US" sz="2400" dirty="0" smtClean="0">
                <a:latin typeface="+mn-ea"/>
              </a:rPr>
              <a:t>同样</a:t>
            </a:r>
            <a:r>
              <a:rPr lang="zh-CN" altLang="en-US" sz="2400" dirty="0">
                <a:latin typeface="+mn-ea"/>
              </a:rPr>
              <a:t>，</a:t>
            </a:r>
            <a:r>
              <a:rPr lang="zh-CN" altLang="en-US" sz="2400" u="sng" dirty="0">
                <a:solidFill>
                  <a:srgbClr val="251BF7"/>
                </a:solidFill>
                <a:latin typeface="+mn-ea"/>
              </a:rPr>
              <a:t>如果金融机构的负债质量高</a:t>
            </a:r>
            <a:r>
              <a:rPr lang="zh-CN" altLang="en-US" sz="2400" dirty="0">
                <a:latin typeface="+mn-ea"/>
              </a:rPr>
              <a:t>，</a:t>
            </a:r>
            <a:r>
              <a:rPr lang="zh-CN" altLang="en-US" sz="2400" u="sng" dirty="0">
                <a:solidFill>
                  <a:srgbClr val="251BF7"/>
                </a:solidFill>
                <a:latin typeface="+mn-ea"/>
              </a:rPr>
              <a:t>随时可以取得的主动型负债多</a:t>
            </a:r>
            <a:r>
              <a:rPr lang="zh-CN" altLang="en-US" sz="2400" dirty="0" smtClean="0">
                <a:latin typeface="+mn-ea"/>
              </a:rPr>
              <a:t>，如向中央银行借款、同业拆借、发行大额可转让定期存单等，其</a:t>
            </a:r>
            <a:r>
              <a:rPr lang="zh-CN" altLang="en-US" sz="2400" u="sng" dirty="0" smtClean="0">
                <a:solidFill>
                  <a:srgbClr val="251BF7"/>
                </a:solidFill>
                <a:latin typeface="+mn-ea"/>
              </a:rPr>
              <a:t>流动性就好，流动性</a:t>
            </a:r>
            <a:r>
              <a:rPr lang="zh-CN" altLang="en-US" sz="2400" u="sng" dirty="0">
                <a:solidFill>
                  <a:srgbClr val="251BF7"/>
                </a:solidFill>
                <a:latin typeface="+mn-ea"/>
              </a:rPr>
              <a:t>风险也就小</a:t>
            </a:r>
            <a:r>
              <a:rPr lang="zh-CN" altLang="en-US" sz="2400" dirty="0">
                <a:latin typeface="+mn-ea"/>
              </a:rPr>
              <a:t>；相反，如果金融机构的定期存款和长期借款多，其流动性就差，流动性风险也就大</a:t>
            </a:r>
            <a:r>
              <a:rPr lang="zh-CN" altLang="en-US" sz="2400" dirty="0" smtClean="0">
                <a:latin typeface="+mn-ea"/>
              </a:rPr>
              <a:t>。</a:t>
            </a:r>
            <a:endParaRPr lang="zh-CN" altLang="en-US" sz="2400" dirty="0">
              <a:latin typeface="+mn-ea"/>
            </a:endParaRPr>
          </a:p>
        </p:txBody>
      </p:sp>
    </p:spTree>
    <p:extLst>
      <p:ext uri="{BB962C8B-B14F-4D97-AF65-F5344CB8AC3E}">
        <p14:creationId xmlns:p14="http://schemas.microsoft.com/office/powerpoint/2010/main" val="15500709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412776"/>
            <a:ext cx="8856984" cy="1224136"/>
          </a:xfrm>
        </p:spPr>
        <p:txBody>
          <a:bodyPr>
            <a:normAutofit fontScale="55000" lnSpcReduction="20000"/>
          </a:bodyPr>
          <a:lstStyle/>
          <a:p>
            <a:pPr marL="0" indent="0" algn="ctr">
              <a:buNone/>
            </a:pPr>
            <a:r>
              <a:rPr lang="zh-CN" altLang="en-US" sz="5500" b="1" dirty="0" smtClean="0">
                <a:latin typeface="楷体" panose="02010609060101010101" pitchFamily="49" charset="-122"/>
                <a:ea typeface="楷体" panose="02010609060101010101" pitchFamily="49" charset="-122"/>
              </a:rPr>
              <a:t>第四节 流动性风险的成因</a:t>
            </a:r>
            <a:endParaRPr lang="en-US" altLang="zh-CN" sz="5500" b="1" dirty="0" smtClean="0">
              <a:latin typeface="楷体" panose="02010609060101010101" pitchFamily="49" charset="-122"/>
              <a:ea typeface="楷体" panose="02010609060101010101" pitchFamily="49" charset="-122"/>
            </a:endParaRPr>
          </a:p>
          <a:p>
            <a:pPr marL="0" indent="0" algn="ctr">
              <a:buNone/>
            </a:pPr>
            <a:endParaRPr lang="en-US" altLang="zh-CN" b="1" dirty="0" smtClean="0">
              <a:latin typeface="楷体" panose="02010609060101010101" pitchFamily="49" charset="-122"/>
              <a:ea typeface="楷体" panose="02010609060101010101" pitchFamily="49" charset="-122"/>
            </a:endParaRPr>
          </a:p>
          <a:p>
            <a:pPr marL="0" indent="0">
              <a:buNone/>
            </a:pPr>
            <a:r>
              <a:rPr lang="zh-CN" altLang="en-US" sz="4700" b="1" dirty="0">
                <a:latin typeface="+mn-ea"/>
              </a:rPr>
              <a:t>三、操作性问题</a:t>
            </a:r>
            <a:endParaRPr lang="en-US" altLang="zh-CN" b="1" dirty="0" smtClean="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smtClean="0">
                <a:solidFill>
                  <a:srgbClr val="251BF7"/>
                </a:solidFill>
              </a:rPr>
              <a:t>第五章 流动性风险</a:t>
            </a:r>
            <a:endParaRPr lang="zh-CN" altLang="en-US" sz="4000" dirty="0"/>
          </a:p>
        </p:txBody>
      </p:sp>
      <p:sp>
        <p:nvSpPr>
          <p:cNvPr id="8" name="TextBox 7"/>
          <p:cNvSpPr txBox="1"/>
          <p:nvPr/>
        </p:nvSpPr>
        <p:spPr>
          <a:xfrm>
            <a:off x="107504" y="2492896"/>
            <a:ext cx="8856984" cy="4247317"/>
          </a:xfrm>
          <a:prstGeom prst="rect">
            <a:avLst/>
          </a:prstGeom>
          <a:noFill/>
        </p:spPr>
        <p:txBody>
          <a:bodyPr wrap="square" rtlCol="0">
            <a:spAutoFit/>
          </a:bodyPr>
          <a:lstStyle/>
          <a:p>
            <a:pPr>
              <a:lnSpc>
                <a:spcPct val="150000"/>
              </a:lnSpc>
            </a:pPr>
            <a:r>
              <a:rPr lang="zh-CN" altLang="en-US" sz="2000" dirty="0" smtClean="0">
                <a:latin typeface="+mn-ea"/>
              </a:rPr>
              <a:t>    </a:t>
            </a:r>
            <a:r>
              <a:rPr lang="zh-CN" altLang="en-US" sz="2000" dirty="0">
                <a:latin typeface="+mn-ea"/>
              </a:rPr>
              <a:t>这</a:t>
            </a:r>
            <a:r>
              <a:rPr lang="zh-CN" altLang="en-US" sz="2000" dirty="0" smtClean="0">
                <a:latin typeface="+mn-ea"/>
              </a:rPr>
              <a:t>主要</a:t>
            </a:r>
            <a:r>
              <a:rPr lang="zh-CN" altLang="en-US" sz="2000" dirty="0">
                <a:latin typeface="+mn-ea"/>
              </a:rPr>
              <a:t>反映在其经营管理方面。如果金融机构经营管理好，向客户提供较</a:t>
            </a:r>
            <a:r>
              <a:rPr lang="zh-CN" altLang="en-US" sz="2000" b="1" u="sng" dirty="0">
                <a:solidFill>
                  <a:srgbClr val="251BF7"/>
                </a:solidFill>
                <a:latin typeface="+mn-ea"/>
              </a:rPr>
              <a:t>高质量的多方位服务</a:t>
            </a:r>
            <a:r>
              <a:rPr lang="zh-CN" altLang="en-US" sz="2000" dirty="0">
                <a:latin typeface="+mn-ea"/>
              </a:rPr>
              <a:t>会使客户对金融机构</a:t>
            </a:r>
            <a:r>
              <a:rPr lang="zh-CN" altLang="en-US" sz="2000" dirty="0">
                <a:solidFill>
                  <a:srgbClr val="251BF7"/>
                </a:solidFill>
                <a:latin typeface="+mn-ea"/>
              </a:rPr>
              <a:t>更加信任</a:t>
            </a:r>
            <a:r>
              <a:rPr lang="zh-CN" altLang="en-US" sz="2000" dirty="0">
                <a:latin typeface="+mn-ea"/>
              </a:rPr>
              <a:t>，其</a:t>
            </a:r>
            <a:r>
              <a:rPr lang="zh-CN" altLang="en-US" sz="2000" dirty="0">
                <a:solidFill>
                  <a:srgbClr val="251BF7"/>
                </a:solidFill>
                <a:latin typeface="+mn-ea"/>
              </a:rPr>
              <a:t>流动性一般较强</a:t>
            </a:r>
            <a:r>
              <a:rPr lang="zh-CN" altLang="en-US" sz="2000" dirty="0">
                <a:latin typeface="+mn-ea"/>
              </a:rPr>
              <a:t>，</a:t>
            </a:r>
            <a:r>
              <a:rPr lang="zh-CN" altLang="en-US" sz="2000" dirty="0">
                <a:solidFill>
                  <a:srgbClr val="251BF7"/>
                </a:solidFill>
                <a:latin typeface="+mn-ea"/>
              </a:rPr>
              <a:t>流动性风险也较小</a:t>
            </a:r>
            <a:r>
              <a:rPr lang="zh-CN" altLang="en-US" sz="2000" dirty="0">
                <a:latin typeface="+mn-ea"/>
              </a:rPr>
              <a:t>。但是如果金融机构经营管理不善，不讲信誉，长期贷款短期要收回，活期存款不能随时提取，就会引起客户的不信任，其流动性就会减弱，流动性风险就会增大</a:t>
            </a:r>
            <a:r>
              <a:rPr lang="zh-CN" altLang="en-US" sz="2000" dirty="0" smtClean="0">
                <a:latin typeface="+mn-ea"/>
              </a:rPr>
              <a:t>。</a:t>
            </a:r>
            <a:endParaRPr lang="en-US" altLang="zh-CN" sz="2000" dirty="0" smtClean="0">
              <a:latin typeface="+mn-ea"/>
            </a:endParaRPr>
          </a:p>
          <a:p>
            <a:pPr>
              <a:lnSpc>
                <a:spcPct val="150000"/>
              </a:lnSpc>
            </a:pPr>
            <a:r>
              <a:rPr lang="en-US" altLang="zh-CN" sz="2000" dirty="0">
                <a:latin typeface="+mn-ea"/>
              </a:rPr>
              <a:t> </a:t>
            </a:r>
            <a:r>
              <a:rPr lang="en-US" altLang="zh-CN" sz="2000" dirty="0" smtClean="0">
                <a:latin typeface="+mn-ea"/>
              </a:rPr>
              <a:t>   </a:t>
            </a:r>
            <a:r>
              <a:rPr lang="zh-CN" altLang="en-US" sz="2000" dirty="0" smtClean="0">
                <a:latin typeface="+mn-ea"/>
              </a:rPr>
              <a:t>此外</a:t>
            </a:r>
            <a:r>
              <a:rPr lang="zh-CN" altLang="en-US" sz="2000" dirty="0" smtClean="0">
                <a:latin typeface="+mn-ea"/>
              </a:rPr>
              <a:t>，</a:t>
            </a:r>
            <a:r>
              <a:rPr lang="zh-CN" altLang="en-US" sz="2000" b="1" u="sng" dirty="0" smtClean="0">
                <a:solidFill>
                  <a:srgbClr val="251BF7"/>
                </a:solidFill>
                <a:latin typeface="+mn-ea"/>
              </a:rPr>
              <a:t>如果</a:t>
            </a:r>
            <a:r>
              <a:rPr lang="zh-CN" altLang="en-US" sz="2000" b="1" u="sng" dirty="0">
                <a:solidFill>
                  <a:srgbClr val="251BF7"/>
                </a:solidFill>
                <a:latin typeface="+mn-ea"/>
              </a:rPr>
              <a:t>金融机构过于侧重盈利性</a:t>
            </a:r>
            <a:r>
              <a:rPr lang="zh-CN" altLang="en-US" sz="2000" dirty="0">
                <a:latin typeface="+mn-ea"/>
              </a:rPr>
              <a:t>的考虑</a:t>
            </a:r>
            <a:r>
              <a:rPr lang="zh-CN" altLang="en-US" sz="2000" dirty="0" smtClean="0">
                <a:latin typeface="+mn-ea"/>
              </a:rPr>
              <a:t>，</a:t>
            </a:r>
            <a:r>
              <a:rPr lang="zh-CN" altLang="en-US" sz="2000" dirty="0" smtClean="0">
                <a:solidFill>
                  <a:srgbClr val="251BF7"/>
                </a:solidFill>
                <a:latin typeface="+mn-ea"/>
              </a:rPr>
              <a:t>短期</a:t>
            </a:r>
            <a:r>
              <a:rPr lang="zh-CN" altLang="en-US" sz="2000" dirty="0">
                <a:solidFill>
                  <a:srgbClr val="251BF7"/>
                </a:solidFill>
                <a:latin typeface="+mn-ea"/>
              </a:rPr>
              <a:t>负债在</a:t>
            </a:r>
            <a:r>
              <a:rPr lang="zh-CN" altLang="en-US" sz="2000" dirty="0" smtClean="0">
                <a:solidFill>
                  <a:srgbClr val="251BF7"/>
                </a:solidFill>
                <a:latin typeface="+mn-ea"/>
              </a:rPr>
              <a:t>资金来源的比重</a:t>
            </a:r>
            <a:r>
              <a:rPr lang="zh-CN" altLang="en-US" sz="2000" dirty="0">
                <a:latin typeface="+mn-ea"/>
              </a:rPr>
              <a:t>和</a:t>
            </a:r>
            <a:r>
              <a:rPr lang="zh-CN" altLang="en-US" sz="2000" dirty="0">
                <a:solidFill>
                  <a:srgbClr val="251BF7"/>
                </a:solidFill>
                <a:latin typeface="+mn-ea"/>
              </a:rPr>
              <a:t>长期资产在</a:t>
            </a:r>
            <a:r>
              <a:rPr lang="zh-CN" altLang="en-US" sz="2000" dirty="0" smtClean="0">
                <a:solidFill>
                  <a:srgbClr val="251BF7"/>
                </a:solidFill>
                <a:latin typeface="+mn-ea"/>
              </a:rPr>
              <a:t>资金运用的比重</a:t>
            </a:r>
            <a:r>
              <a:rPr lang="zh-CN" altLang="en-US" sz="2000" dirty="0">
                <a:latin typeface="+mn-ea"/>
              </a:rPr>
              <a:t>就会相对较高，其流动性就会减弱，流动性风险就会增大；相反，如果金融机构过于侧重流动性的考虑，其盈利性就会相应减少。</a:t>
            </a:r>
          </a:p>
        </p:txBody>
      </p:sp>
    </p:spTree>
    <p:extLst>
      <p:ext uri="{BB962C8B-B14F-4D97-AF65-F5344CB8AC3E}">
        <p14:creationId xmlns:p14="http://schemas.microsoft.com/office/powerpoint/2010/main" val="32526466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412776"/>
            <a:ext cx="8856984" cy="1224136"/>
          </a:xfrm>
        </p:spPr>
        <p:txBody>
          <a:bodyPr>
            <a:normAutofit fontScale="55000" lnSpcReduction="20000"/>
          </a:bodyPr>
          <a:lstStyle/>
          <a:p>
            <a:pPr marL="0" indent="0" algn="ctr">
              <a:buNone/>
            </a:pPr>
            <a:r>
              <a:rPr lang="zh-CN" altLang="en-US" sz="5500" b="1" dirty="0" smtClean="0">
                <a:latin typeface="楷体" panose="02010609060101010101" pitchFamily="49" charset="-122"/>
                <a:ea typeface="楷体" panose="02010609060101010101" pitchFamily="49" charset="-122"/>
              </a:rPr>
              <a:t>第四节 流动性风险的成因</a:t>
            </a:r>
            <a:endParaRPr lang="en-US" altLang="zh-CN" sz="5500" b="1" dirty="0" smtClean="0">
              <a:latin typeface="楷体" panose="02010609060101010101" pitchFamily="49" charset="-122"/>
              <a:ea typeface="楷体" panose="02010609060101010101" pitchFamily="49" charset="-122"/>
            </a:endParaRPr>
          </a:p>
          <a:p>
            <a:pPr marL="0" indent="0" algn="ctr">
              <a:buNone/>
            </a:pPr>
            <a:endParaRPr lang="en-US" altLang="zh-CN" b="1" dirty="0" smtClean="0">
              <a:latin typeface="楷体" panose="02010609060101010101" pitchFamily="49" charset="-122"/>
              <a:ea typeface="楷体" panose="02010609060101010101" pitchFamily="49" charset="-122"/>
            </a:endParaRPr>
          </a:p>
          <a:p>
            <a:pPr marL="0" indent="0">
              <a:buNone/>
            </a:pPr>
            <a:r>
              <a:rPr lang="zh-CN" altLang="en-US" sz="4700" b="1" dirty="0">
                <a:latin typeface="+mn-ea"/>
              </a:rPr>
              <a:t>四、金融政策突变</a:t>
            </a:r>
            <a:endParaRPr lang="en-US" altLang="zh-CN" b="1" dirty="0" smtClean="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smtClean="0">
                <a:solidFill>
                  <a:srgbClr val="251BF7"/>
                </a:solidFill>
              </a:rPr>
              <a:t>第五章 流动性风险</a:t>
            </a:r>
            <a:endParaRPr lang="zh-CN" altLang="en-US" sz="4000" dirty="0"/>
          </a:p>
        </p:txBody>
      </p:sp>
      <p:sp>
        <p:nvSpPr>
          <p:cNvPr id="8" name="TextBox 7"/>
          <p:cNvSpPr txBox="1"/>
          <p:nvPr/>
        </p:nvSpPr>
        <p:spPr>
          <a:xfrm>
            <a:off x="107504" y="2780928"/>
            <a:ext cx="8856984" cy="3323987"/>
          </a:xfrm>
          <a:prstGeom prst="rect">
            <a:avLst/>
          </a:prstGeom>
          <a:noFill/>
        </p:spPr>
        <p:txBody>
          <a:bodyPr wrap="square" rtlCol="0">
            <a:spAutoFit/>
          </a:bodyPr>
          <a:lstStyle/>
          <a:p>
            <a:pPr>
              <a:lnSpc>
                <a:spcPct val="150000"/>
              </a:lnSpc>
            </a:pPr>
            <a:r>
              <a:rPr lang="zh-CN" altLang="en-US" sz="2000" dirty="0" smtClean="0">
                <a:latin typeface="+mn-ea"/>
              </a:rPr>
              <a:t>    </a:t>
            </a:r>
            <a:r>
              <a:rPr lang="zh-CN" altLang="en-US" sz="2000" dirty="0" smtClean="0">
                <a:solidFill>
                  <a:srgbClr val="251BF7"/>
                </a:solidFill>
                <a:latin typeface="+mn-ea"/>
              </a:rPr>
              <a:t>中央银行</a:t>
            </a:r>
            <a:r>
              <a:rPr lang="zh-CN" altLang="en-US" sz="2000" dirty="0">
                <a:solidFill>
                  <a:srgbClr val="251BF7"/>
                </a:solidFill>
                <a:latin typeface="+mn-ea"/>
              </a:rPr>
              <a:t>的金融政策与金融机构的流动性风险之间有着密切的关系</a:t>
            </a:r>
            <a:r>
              <a:rPr lang="zh-CN" altLang="en-US" sz="2000" dirty="0">
                <a:latin typeface="+mn-ea"/>
              </a:rPr>
              <a:t>。当中央银行采取</a:t>
            </a:r>
            <a:r>
              <a:rPr lang="zh-CN" altLang="en-US" sz="2000" dirty="0">
                <a:solidFill>
                  <a:srgbClr val="251BF7"/>
                </a:solidFill>
                <a:latin typeface="+mn-ea"/>
              </a:rPr>
              <a:t>扩张性货币政策</a:t>
            </a:r>
            <a:r>
              <a:rPr lang="zh-CN" altLang="en-US" sz="2000" dirty="0">
                <a:latin typeface="+mn-ea"/>
              </a:rPr>
              <a:t>时，金融机构很</a:t>
            </a:r>
            <a:r>
              <a:rPr lang="zh-CN" altLang="en-US" sz="2000" dirty="0">
                <a:solidFill>
                  <a:srgbClr val="251BF7"/>
                </a:solidFill>
                <a:latin typeface="+mn-ea"/>
              </a:rPr>
              <a:t>容易获得资金</a:t>
            </a:r>
            <a:r>
              <a:rPr lang="zh-CN" altLang="en-US" sz="2000" dirty="0">
                <a:latin typeface="+mn-ea"/>
              </a:rPr>
              <a:t>，客户资金需求也容易被满足。此时，金融机构面临的是资金运用的盈利性问题，而不是流动性问题。而当中央银行采取</a:t>
            </a:r>
            <a:r>
              <a:rPr lang="zh-CN" altLang="en-US" sz="2000" dirty="0">
                <a:solidFill>
                  <a:srgbClr val="251BF7"/>
                </a:solidFill>
                <a:latin typeface="+mn-ea"/>
              </a:rPr>
              <a:t>紧缩性货币政策</a:t>
            </a:r>
            <a:r>
              <a:rPr lang="zh-CN" altLang="en-US" sz="2000" dirty="0">
                <a:latin typeface="+mn-ea"/>
              </a:rPr>
              <a:t>时，整个社会</a:t>
            </a:r>
            <a:r>
              <a:rPr lang="zh-CN" altLang="en-US" sz="2000" dirty="0">
                <a:solidFill>
                  <a:srgbClr val="251BF7"/>
                </a:solidFill>
                <a:latin typeface="+mn-ea"/>
              </a:rPr>
              <a:t>货币数量和信用总量减少</a:t>
            </a:r>
            <a:r>
              <a:rPr lang="zh-CN" altLang="en-US" sz="2000" dirty="0">
                <a:latin typeface="+mn-ea"/>
              </a:rPr>
              <a:t>，资金供给呈现紧张趋势，金融机构筹集到资金的数量就会减少，很难满足客户资金需求，挤兑的可能性也会增大。此时，金融机构面临的是</a:t>
            </a:r>
            <a:r>
              <a:rPr lang="zh-CN" altLang="en-US" sz="2000" dirty="0">
                <a:solidFill>
                  <a:srgbClr val="251BF7"/>
                </a:solidFill>
                <a:latin typeface="+mn-ea"/>
              </a:rPr>
              <a:t>流动性问题</a:t>
            </a:r>
            <a:r>
              <a:rPr lang="zh-CN" altLang="en-US" sz="2000" dirty="0">
                <a:latin typeface="+mn-ea"/>
              </a:rPr>
              <a:t>，避免流动性风险</a:t>
            </a:r>
            <a:r>
              <a:rPr lang="zh-CN" altLang="en-US" sz="2000" dirty="0" smtClean="0">
                <a:latin typeface="+mn-ea"/>
              </a:rPr>
              <a:t>。</a:t>
            </a:r>
            <a:endParaRPr lang="zh-CN" altLang="en-US" sz="2000" dirty="0">
              <a:latin typeface="+mn-ea"/>
            </a:endParaRPr>
          </a:p>
        </p:txBody>
      </p:sp>
    </p:spTree>
    <p:extLst>
      <p:ext uri="{BB962C8B-B14F-4D97-AF65-F5344CB8AC3E}">
        <p14:creationId xmlns:p14="http://schemas.microsoft.com/office/powerpoint/2010/main" val="7656922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476672"/>
            <a:ext cx="8784976" cy="6192688"/>
          </a:xfrm>
        </p:spPr>
        <p:txBody>
          <a:bodyPr>
            <a:normAutofit fontScale="32500" lnSpcReduction="20000"/>
          </a:bodyPr>
          <a:lstStyle/>
          <a:p>
            <a:pPr marL="0" indent="0">
              <a:lnSpc>
                <a:spcPct val="170000"/>
              </a:lnSpc>
              <a:buNone/>
            </a:pPr>
            <a:r>
              <a:rPr lang="zh-CN" altLang="en-US" sz="8000" dirty="0" smtClean="0"/>
              <a:t>        </a:t>
            </a:r>
            <a:r>
              <a:rPr lang="zh-CN" altLang="en-US" sz="8600" b="1" u="sng" dirty="0" smtClean="0">
                <a:solidFill>
                  <a:srgbClr val="C00000"/>
                </a:solidFill>
              </a:rPr>
              <a:t>中央银行</a:t>
            </a:r>
            <a:r>
              <a:rPr lang="zh-CN" altLang="en-US" sz="8600" b="1" u="sng" dirty="0">
                <a:solidFill>
                  <a:srgbClr val="C00000"/>
                </a:solidFill>
              </a:rPr>
              <a:t>的金融政策也会影响市场利率的变动</a:t>
            </a:r>
            <a:r>
              <a:rPr lang="zh-CN" altLang="en-US" sz="8600" dirty="0"/>
              <a:t>，从而影响</a:t>
            </a:r>
            <a:r>
              <a:rPr lang="zh-CN" altLang="en-US" sz="8600" dirty="0">
                <a:solidFill>
                  <a:srgbClr val="251BF7"/>
                </a:solidFill>
              </a:rPr>
              <a:t>金融机构的流动性</a:t>
            </a:r>
            <a:r>
              <a:rPr lang="zh-CN" altLang="en-US" sz="8600" dirty="0"/>
              <a:t>风险</a:t>
            </a:r>
            <a:r>
              <a:rPr lang="zh-CN" altLang="en-US" sz="8600" dirty="0" smtClean="0"/>
              <a:t>。例如，当中央银行采取</a:t>
            </a:r>
            <a:r>
              <a:rPr lang="zh-CN" altLang="en-US" sz="8600" b="1" u="sng" dirty="0" smtClean="0">
                <a:solidFill>
                  <a:srgbClr val="C00000"/>
                </a:solidFill>
              </a:rPr>
              <a:t>扩张性</a:t>
            </a:r>
            <a:r>
              <a:rPr lang="zh-CN" altLang="en-US" sz="8600" u="sng" dirty="0" smtClean="0">
                <a:solidFill>
                  <a:srgbClr val="251BF7"/>
                </a:solidFill>
              </a:rPr>
              <a:t>货币政策时，市场</a:t>
            </a:r>
            <a:r>
              <a:rPr lang="zh-CN" altLang="en-US" sz="8600" u="sng" dirty="0" smtClean="0">
                <a:solidFill>
                  <a:srgbClr val="C00000"/>
                </a:solidFill>
              </a:rPr>
              <a:t>利率会下降</a:t>
            </a:r>
            <a:r>
              <a:rPr lang="zh-CN" altLang="en-US" sz="8600" u="sng" dirty="0" smtClean="0">
                <a:solidFill>
                  <a:srgbClr val="251BF7"/>
                </a:solidFill>
              </a:rPr>
              <a:t>，某些存款客户会</a:t>
            </a:r>
            <a:r>
              <a:rPr lang="zh-CN" altLang="en-US" sz="8600" u="sng" dirty="0" smtClean="0">
                <a:solidFill>
                  <a:srgbClr val="C00000"/>
                </a:solidFill>
              </a:rPr>
              <a:t>提取存款</a:t>
            </a:r>
            <a:r>
              <a:rPr lang="zh-CN" altLang="en-US" sz="8600" u="sng" dirty="0" smtClean="0">
                <a:solidFill>
                  <a:srgbClr val="251BF7"/>
                </a:solidFill>
              </a:rPr>
              <a:t>或收回债权，转为投资其他更高报酬的金融产品</a:t>
            </a:r>
            <a:r>
              <a:rPr lang="zh-CN" altLang="en-US" sz="8600" dirty="0" smtClean="0"/>
              <a:t>；某些贷款客户会选择延期偿还贷款，有的会加速使用利息成本较低的信用额度。利率变动对客户的不同资金需求（如存款和贷款）都产生影响，以致严重影响金融机构的流动性，引发流动性风险</a:t>
            </a:r>
            <a:r>
              <a:rPr lang="zh-CN" altLang="en-US" sz="8600" dirty="0" smtClean="0"/>
              <a:t>。</a:t>
            </a:r>
            <a:endParaRPr lang="en-US" altLang="zh-CN" sz="8600" dirty="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92696"/>
            <a:ext cx="8229600" cy="5760640"/>
          </a:xfrm>
        </p:spPr>
        <p:txBody>
          <a:bodyPr>
            <a:normAutofit/>
          </a:bodyPr>
          <a:lstStyle/>
          <a:p>
            <a:pPr marL="0" indent="0">
              <a:lnSpc>
                <a:spcPts val="4300"/>
              </a:lnSpc>
              <a:buNone/>
            </a:pPr>
            <a:r>
              <a:rPr lang="zh-CN" altLang="en-US" sz="2800" dirty="0" smtClean="0"/>
              <a:t>        同时</a:t>
            </a:r>
            <a:r>
              <a:rPr lang="zh-CN" altLang="en-US" sz="2800" dirty="0"/>
              <a:t>，利率的变动还将引起金融机构出售资产（换取流动性）市值的波动，甚至直接影响金融机构在货币市场的借贷资金成本，引发流动性风险。例如，当中央银行采取</a:t>
            </a:r>
            <a:r>
              <a:rPr lang="zh-CN" altLang="en-US" sz="2800" b="1" u="sng" dirty="0">
                <a:solidFill>
                  <a:srgbClr val="C00000"/>
                </a:solidFill>
              </a:rPr>
              <a:t>紧缩性</a:t>
            </a:r>
            <a:r>
              <a:rPr lang="zh-CN" altLang="en-US" sz="2800" u="sng" dirty="0">
                <a:solidFill>
                  <a:srgbClr val="251BF7"/>
                </a:solidFill>
              </a:rPr>
              <a:t>货币政策时，市场</a:t>
            </a:r>
            <a:r>
              <a:rPr lang="zh-CN" altLang="en-US" sz="2800" u="sng" dirty="0">
                <a:solidFill>
                  <a:srgbClr val="C00000"/>
                </a:solidFill>
              </a:rPr>
              <a:t>利率会上升</a:t>
            </a:r>
            <a:r>
              <a:rPr lang="zh-CN" altLang="en-US" sz="2800" u="sng" dirty="0">
                <a:solidFill>
                  <a:srgbClr val="251BF7"/>
                </a:solidFill>
              </a:rPr>
              <a:t>，</a:t>
            </a:r>
            <a:r>
              <a:rPr lang="zh-CN" altLang="en-US" sz="2800" u="sng" dirty="0">
                <a:solidFill>
                  <a:srgbClr val="C00000"/>
                </a:solidFill>
              </a:rPr>
              <a:t>资产价格会下降</a:t>
            </a:r>
            <a:r>
              <a:rPr lang="zh-CN" altLang="en-US" sz="2800" u="sng" dirty="0">
                <a:solidFill>
                  <a:srgbClr val="251BF7"/>
                </a:solidFill>
              </a:rPr>
              <a:t>，金融机构通过出售资产获取的流动性头寸将减少</a:t>
            </a:r>
            <a:r>
              <a:rPr lang="zh-CN" altLang="en-US" sz="2800" dirty="0"/>
              <a:t>，而由于货币市场的借贷利率会随着市场利率的上升而上升，金融机构通过货币市场</a:t>
            </a:r>
            <a:r>
              <a:rPr lang="zh-CN" altLang="en-US" sz="2800" u="sng" dirty="0">
                <a:solidFill>
                  <a:srgbClr val="C00000"/>
                </a:solidFill>
              </a:rPr>
              <a:t>借入资金成本</a:t>
            </a:r>
            <a:r>
              <a:rPr lang="zh-CN" altLang="en-US" sz="2800" u="sng" dirty="0">
                <a:solidFill>
                  <a:srgbClr val="251BF7"/>
                </a:solidFill>
              </a:rPr>
              <a:t>会增加，获取的流动性头寸将减少</a:t>
            </a:r>
            <a:r>
              <a:rPr lang="zh-CN" altLang="en-US" sz="2800" dirty="0"/>
              <a:t>。此时，如果金融机构的流动性不足，其就会面临流动性风险。</a:t>
            </a:r>
            <a:endParaRPr lang="en-US" altLang="zh-CN" sz="2800" dirty="0"/>
          </a:p>
          <a:p>
            <a:endParaRPr lang="zh-CN" altLang="en-US" dirty="0"/>
          </a:p>
        </p:txBody>
      </p:sp>
    </p:spTree>
    <p:extLst>
      <p:ext uri="{BB962C8B-B14F-4D97-AF65-F5344CB8AC3E}">
        <p14:creationId xmlns:p14="http://schemas.microsoft.com/office/powerpoint/2010/main" val="37260680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412776"/>
            <a:ext cx="8856984" cy="1224136"/>
          </a:xfrm>
        </p:spPr>
        <p:txBody>
          <a:bodyPr>
            <a:normAutofit fontScale="55000" lnSpcReduction="20000"/>
          </a:bodyPr>
          <a:lstStyle/>
          <a:p>
            <a:pPr marL="0" indent="0" algn="ctr">
              <a:buNone/>
            </a:pPr>
            <a:r>
              <a:rPr lang="zh-CN" altLang="en-US" sz="5500" b="1" dirty="0" smtClean="0">
                <a:solidFill>
                  <a:srgbClr val="FF0000"/>
                </a:solidFill>
                <a:latin typeface="楷体" panose="02010609060101010101" pitchFamily="49" charset="-122"/>
                <a:ea typeface="楷体" panose="02010609060101010101" pitchFamily="49" charset="-122"/>
              </a:rPr>
              <a:t>第五节 流动性风险的防范方法</a:t>
            </a:r>
            <a:endParaRPr lang="en-US" altLang="zh-CN" sz="5500" b="1" dirty="0" smtClean="0">
              <a:solidFill>
                <a:srgbClr val="FF0000"/>
              </a:solidFill>
              <a:latin typeface="楷体" panose="02010609060101010101" pitchFamily="49" charset="-122"/>
              <a:ea typeface="楷体" panose="02010609060101010101" pitchFamily="49" charset="-122"/>
            </a:endParaRPr>
          </a:p>
          <a:p>
            <a:pPr marL="0" indent="0" algn="ctr">
              <a:buNone/>
            </a:pPr>
            <a:endParaRPr lang="en-US" altLang="zh-CN" b="1" dirty="0" smtClean="0">
              <a:latin typeface="楷体" panose="02010609060101010101" pitchFamily="49" charset="-122"/>
              <a:ea typeface="楷体" panose="02010609060101010101" pitchFamily="49" charset="-122"/>
            </a:endParaRPr>
          </a:p>
          <a:p>
            <a:pPr marL="0" indent="0">
              <a:buNone/>
            </a:pPr>
            <a:r>
              <a:rPr lang="zh-CN" altLang="en-US" sz="5800" b="1" dirty="0">
                <a:solidFill>
                  <a:srgbClr val="251BF7"/>
                </a:solidFill>
                <a:latin typeface="+mn-ea"/>
              </a:rPr>
              <a:t>一、资产管理</a:t>
            </a:r>
            <a:endParaRPr lang="en-US" altLang="zh-CN" sz="5800" b="1" dirty="0" smtClean="0">
              <a:solidFill>
                <a:srgbClr val="251BF7"/>
              </a:solidFill>
            </a:endParaRPr>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smtClean="0">
                <a:solidFill>
                  <a:srgbClr val="251BF7"/>
                </a:solidFill>
              </a:rPr>
              <a:t>第五章 流动性风险</a:t>
            </a:r>
            <a:endParaRPr lang="zh-CN" altLang="en-US" sz="4000" dirty="0"/>
          </a:p>
        </p:txBody>
      </p:sp>
      <p:sp>
        <p:nvSpPr>
          <p:cNvPr id="8" name="TextBox 7"/>
          <p:cNvSpPr txBox="1"/>
          <p:nvPr/>
        </p:nvSpPr>
        <p:spPr>
          <a:xfrm>
            <a:off x="107504" y="2780928"/>
            <a:ext cx="8856984" cy="3580467"/>
          </a:xfrm>
          <a:prstGeom prst="rect">
            <a:avLst/>
          </a:prstGeom>
          <a:noFill/>
        </p:spPr>
        <p:txBody>
          <a:bodyPr wrap="square" rtlCol="0">
            <a:spAutoFit/>
          </a:bodyPr>
          <a:lstStyle/>
          <a:p>
            <a:pPr>
              <a:lnSpc>
                <a:spcPts val="3400"/>
              </a:lnSpc>
            </a:pPr>
            <a:r>
              <a:rPr lang="zh-CN" altLang="en-US" sz="2000" dirty="0" smtClean="0">
                <a:latin typeface="+mn-ea"/>
              </a:rPr>
              <a:t>    </a:t>
            </a:r>
            <a:r>
              <a:rPr lang="zh-CN" altLang="en-US" sz="2800" dirty="0" smtClean="0">
                <a:latin typeface="+mn-ea"/>
              </a:rPr>
              <a:t>面对</a:t>
            </a:r>
            <a:r>
              <a:rPr lang="zh-CN" altLang="en-US" sz="2800" dirty="0">
                <a:latin typeface="+mn-ea"/>
              </a:rPr>
              <a:t>流动性风险，金融机构可采取资产管理的策略加以防范。该策略就是通过</a:t>
            </a:r>
            <a:r>
              <a:rPr lang="zh-CN" altLang="en-US" sz="2800" dirty="0">
                <a:solidFill>
                  <a:srgbClr val="251BF7"/>
                </a:solidFill>
                <a:latin typeface="+mn-ea"/>
              </a:rPr>
              <a:t>提高资产的变现能力、“储存”流动性</a:t>
            </a:r>
            <a:r>
              <a:rPr lang="zh-CN" altLang="en-US" sz="2800" dirty="0">
                <a:latin typeface="+mn-ea"/>
              </a:rPr>
              <a:t>来满足金融机构的流动性需求</a:t>
            </a:r>
            <a:r>
              <a:rPr lang="zh-CN" altLang="en-US" sz="2800" dirty="0" smtClean="0">
                <a:latin typeface="+mn-ea"/>
              </a:rPr>
              <a:t>。</a:t>
            </a:r>
            <a:endParaRPr lang="en-US" altLang="zh-CN" sz="2800" dirty="0" smtClean="0">
              <a:latin typeface="+mn-ea"/>
            </a:endParaRPr>
          </a:p>
          <a:p>
            <a:pPr>
              <a:lnSpc>
                <a:spcPts val="3400"/>
              </a:lnSpc>
            </a:pPr>
            <a:r>
              <a:rPr lang="en-US" altLang="zh-CN" sz="2800" dirty="0">
                <a:latin typeface="+mn-ea"/>
              </a:rPr>
              <a:t> </a:t>
            </a:r>
            <a:r>
              <a:rPr lang="en-US" altLang="zh-CN" sz="2800" dirty="0" smtClean="0">
                <a:latin typeface="+mn-ea"/>
              </a:rPr>
              <a:t>   </a:t>
            </a:r>
            <a:r>
              <a:rPr lang="zh-CN" altLang="en-US" sz="2800" dirty="0" smtClean="0">
                <a:latin typeface="+mn-ea"/>
              </a:rPr>
              <a:t>从</a:t>
            </a:r>
            <a:r>
              <a:rPr lang="zh-CN" altLang="en-US" sz="2800" dirty="0">
                <a:latin typeface="+mn-ea"/>
              </a:rPr>
              <a:t>资产负债表上看，商业银行的资产基本可以分为四种：</a:t>
            </a:r>
            <a:r>
              <a:rPr lang="zh-CN" altLang="en-US" sz="2800" u="sng" dirty="0" smtClean="0">
                <a:solidFill>
                  <a:srgbClr val="251BF7"/>
                </a:solidFill>
                <a:latin typeface="+mn-ea"/>
              </a:rPr>
              <a:t>现金、证券、贷款和固定资产</a:t>
            </a:r>
            <a:r>
              <a:rPr lang="zh-CN" altLang="en-US" sz="2800" dirty="0" smtClean="0">
                <a:latin typeface="+mn-ea"/>
              </a:rPr>
              <a:t>。</a:t>
            </a:r>
            <a:r>
              <a:rPr lang="zh-CN" altLang="en-US" sz="2800" dirty="0">
                <a:latin typeface="+mn-ea"/>
              </a:rPr>
              <a:t>资产流动性管理，</a:t>
            </a:r>
            <a:r>
              <a:rPr lang="zh-CN" altLang="en-US" sz="2800" dirty="0" smtClean="0">
                <a:latin typeface="+mn-ea"/>
              </a:rPr>
              <a:t>就是前</a:t>
            </a:r>
            <a:r>
              <a:rPr lang="zh-CN" altLang="en-US" sz="2800" dirty="0">
                <a:latin typeface="+mn-ea"/>
              </a:rPr>
              <a:t>三类</a:t>
            </a:r>
            <a:r>
              <a:rPr lang="zh-CN" altLang="en-US" sz="2800" dirty="0" smtClean="0">
                <a:latin typeface="+mn-ea"/>
              </a:rPr>
              <a:t>金融资产的配比。</a:t>
            </a:r>
            <a:endParaRPr lang="en-US" altLang="zh-CN" sz="2800" dirty="0" smtClean="0">
              <a:latin typeface="+mn-ea"/>
            </a:endParaRPr>
          </a:p>
          <a:p>
            <a:pPr>
              <a:lnSpc>
                <a:spcPts val="3400"/>
              </a:lnSpc>
            </a:pPr>
            <a:r>
              <a:rPr lang="en-US" altLang="zh-CN" sz="2800" dirty="0">
                <a:latin typeface="+mn-ea"/>
              </a:rPr>
              <a:t> </a:t>
            </a:r>
            <a:r>
              <a:rPr lang="en-US" altLang="zh-CN" sz="2800" dirty="0" smtClean="0">
                <a:latin typeface="+mn-ea"/>
              </a:rPr>
              <a:t>   </a:t>
            </a:r>
            <a:r>
              <a:rPr lang="zh-CN" altLang="en-US" sz="2800" dirty="0" smtClean="0">
                <a:latin typeface="+mn-ea"/>
              </a:rPr>
              <a:t>具体</a:t>
            </a:r>
            <a:r>
              <a:rPr lang="zh-CN" altLang="en-US" sz="2800" dirty="0">
                <a:latin typeface="+mn-ea"/>
              </a:rPr>
              <a:t>而言，</a:t>
            </a:r>
            <a:r>
              <a:rPr lang="zh-CN" altLang="en-US" sz="2800" dirty="0" smtClean="0">
                <a:latin typeface="+mn-ea"/>
              </a:rPr>
              <a:t>商业银行主要应该保留</a:t>
            </a:r>
            <a:r>
              <a:rPr lang="zh-CN" altLang="en-US" sz="2800" u="sng" dirty="0">
                <a:solidFill>
                  <a:srgbClr val="251BF7"/>
                </a:solidFill>
                <a:latin typeface="+mn-ea"/>
              </a:rPr>
              <a:t>一定量的现金、超额准备金</a:t>
            </a:r>
            <a:r>
              <a:rPr lang="zh-CN" altLang="en-US" sz="2800" dirty="0" smtClean="0">
                <a:latin typeface="+mn-ea"/>
              </a:rPr>
              <a:t>和持有</a:t>
            </a:r>
            <a:r>
              <a:rPr lang="zh-CN" altLang="en-US" sz="2800" u="sng" dirty="0" smtClean="0">
                <a:solidFill>
                  <a:srgbClr val="251BF7"/>
                </a:solidFill>
                <a:latin typeface="+mn-ea"/>
              </a:rPr>
              <a:t>流动性</a:t>
            </a:r>
            <a:r>
              <a:rPr lang="zh-CN" altLang="en-US" sz="2800" u="sng" dirty="0">
                <a:solidFill>
                  <a:srgbClr val="251BF7"/>
                </a:solidFill>
                <a:latin typeface="+mn-ea"/>
              </a:rPr>
              <a:t>强、易变现的债券或国库券</a:t>
            </a:r>
            <a:r>
              <a:rPr lang="zh-CN" altLang="en-US" sz="2800" dirty="0">
                <a:latin typeface="+mn-ea"/>
              </a:rPr>
              <a:t>。</a:t>
            </a:r>
          </a:p>
        </p:txBody>
      </p:sp>
    </p:spTree>
    <p:extLst>
      <p:ext uri="{BB962C8B-B14F-4D97-AF65-F5344CB8AC3E}">
        <p14:creationId xmlns:p14="http://schemas.microsoft.com/office/powerpoint/2010/main" val="20734225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260648"/>
            <a:ext cx="8784976" cy="6192688"/>
          </a:xfrm>
        </p:spPr>
        <p:txBody>
          <a:bodyPr>
            <a:noAutofit/>
          </a:bodyPr>
          <a:lstStyle/>
          <a:p>
            <a:pPr marL="0" indent="0">
              <a:lnSpc>
                <a:spcPct val="170000"/>
              </a:lnSpc>
              <a:buNone/>
            </a:pPr>
            <a:r>
              <a:rPr lang="zh-CN" altLang="en-US" sz="2800" dirty="0" smtClean="0"/>
              <a:t>商业银行</a:t>
            </a:r>
            <a:r>
              <a:rPr lang="zh-CN" altLang="en-US" sz="2800" dirty="0"/>
              <a:t>保持资产流动性的</a:t>
            </a:r>
            <a:r>
              <a:rPr lang="zh-CN" altLang="en-US" sz="2800" b="1" dirty="0">
                <a:solidFill>
                  <a:srgbClr val="251BF7"/>
                </a:solidFill>
              </a:rPr>
              <a:t>传统方法</a:t>
            </a:r>
            <a:r>
              <a:rPr lang="zh-CN" altLang="en-US" sz="2800" dirty="0"/>
              <a:t>主要有以下</a:t>
            </a:r>
            <a:r>
              <a:rPr lang="zh-CN" altLang="en-US" sz="2800" b="1" dirty="0">
                <a:solidFill>
                  <a:srgbClr val="251BF7"/>
                </a:solidFill>
              </a:rPr>
              <a:t>两种</a:t>
            </a:r>
            <a:r>
              <a:rPr lang="zh-CN" altLang="en-US" sz="2800" dirty="0"/>
              <a:t>：</a:t>
            </a:r>
          </a:p>
          <a:p>
            <a:pPr marL="0" indent="0">
              <a:lnSpc>
                <a:spcPct val="170000"/>
              </a:lnSpc>
              <a:buNone/>
            </a:pPr>
            <a:r>
              <a:rPr lang="zh-CN" altLang="en-US" sz="2800" u="sng" dirty="0">
                <a:solidFill>
                  <a:srgbClr val="251BF7"/>
                </a:solidFill>
              </a:rPr>
              <a:t>（</a:t>
            </a:r>
            <a:r>
              <a:rPr lang="en-US" altLang="zh-CN" sz="2800" u="sng" dirty="0">
                <a:solidFill>
                  <a:srgbClr val="251BF7"/>
                </a:solidFill>
              </a:rPr>
              <a:t>1</a:t>
            </a:r>
            <a:r>
              <a:rPr lang="zh-CN" altLang="en-US" sz="2800" u="sng" dirty="0">
                <a:solidFill>
                  <a:srgbClr val="251BF7"/>
                </a:solidFill>
              </a:rPr>
              <a:t>）保持足够的准备资产</a:t>
            </a:r>
            <a:r>
              <a:rPr lang="zh-CN" altLang="en-US" sz="2800" dirty="0"/>
              <a:t>。准备资产包括现金资产和短期有价证券两大部分。现金资产称为第一准备或一级</a:t>
            </a:r>
            <a:r>
              <a:rPr lang="zh-CN" altLang="en-US" sz="2800" dirty="0" smtClean="0"/>
              <a:t>准备。商业银行</a:t>
            </a:r>
            <a:r>
              <a:rPr lang="zh-CN" altLang="en-US" sz="2800" dirty="0"/>
              <a:t>持有的短期有价证券称为第二</a:t>
            </a:r>
            <a:r>
              <a:rPr lang="zh-CN" altLang="en-US" sz="2800" dirty="0" smtClean="0"/>
              <a:t>准备。</a:t>
            </a:r>
            <a:endParaRPr lang="en-US" altLang="zh-CN" sz="2800" dirty="0" smtClean="0"/>
          </a:p>
          <a:p>
            <a:pPr marL="0" indent="0">
              <a:lnSpc>
                <a:spcPct val="170000"/>
              </a:lnSpc>
              <a:buNone/>
            </a:pPr>
            <a:r>
              <a:rPr lang="zh-CN" altLang="en-US" sz="2800" u="sng" dirty="0" smtClean="0">
                <a:solidFill>
                  <a:srgbClr val="251BF7"/>
                </a:solidFill>
              </a:rPr>
              <a:t>（</a:t>
            </a:r>
            <a:r>
              <a:rPr lang="en-US" altLang="zh-CN" sz="2800" u="sng" dirty="0" smtClean="0">
                <a:solidFill>
                  <a:srgbClr val="251BF7"/>
                </a:solidFill>
              </a:rPr>
              <a:t>2</a:t>
            </a:r>
            <a:r>
              <a:rPr lang="zh-CN" altLang="en-US" sz="2800" u="sng" dirty="0" smtClean="0">
                <a:solidFill>
                  <a:srgbClr val="251BF7"/>
                </a:solidFill>
              </a:rPr>
              <a:t>）合理安排资产的期限组合，使之与负债相协调</a:t>
            </a:r>
            <a:r>
              <a:rPr lang="zh-CN" altLang="en-US" sz="2800" dirty="0" smtClean="0"/>
              <a:t>。商业银行</a:t>
            </a:r>
            <a:r>
              <a:rPr lang="zh-CN" altLang="en-US" sz="2800" dirty="0" smtClean="0"/>
              <a:t>四种不同资产的流动性程度和期限亦不相同</a:t>
            </a:r>
            <a:r>
              <a:rPr lang="zh-CN" altLang="en-US" sz="2800" dirty="0" smtClean="0"/>
              <a:t>，要</a:t>
            </a:r>
            <a:r>
              <a:rPr lang="zh-CN" altLang="en-US" sz="2800" dirty="0" smtClean="0"/>
              <a:t>注意保持合理的比例，使之与负债相</a:t>
            </a:r>
            <a:r>
              <a:rPr lang="zh-CN" altLang="en-US" sz="2800" dirty="0" smtClean="0"/>
              <a:t>协调；要尽量</a:t>
            </a:r>
            <a:r>
              <a:rPr lang="zh-CN" altLang="en-US" sz="2800" dirty="0" smtClean="0"/>
              <a:t>提高盈利资产变现的可能性</a:t>
            </a:r>
            <a:r>
              <a:rPr lang="zh-CN" altLang="en-US" sz="2800" dirty="0" smtClean="0"/>
              <a:t>。</a:t>
            </a:r>
            <a:endParaRPr lang="zh-CN" altLang="en-US" sz="2800" dirty="0"/>
          </a:p>
        </p:txBody>
      </p:sp>
    </p:spTree>
    <p:extLst>
      <p:ext uri="{BB962C8B-B14F-4D97-AF65-F5344CB8AC3E}">
        <p14:creationId xmlns:p14="http://schemas.microsoft.com/office/powerpoint/2010/main" val="39254336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412776"/>
            <a:ext cx="8856984" cy="1224136"/>
          </a:xfrm>
        </p:spPr>
        <p:txBody>
          <a:bodyPr>
            <a:normAutofit fontScale="55000" lnSpcReduction="20000"/>
          </a:bodyPr>
          <a:lstStyle/>
          <a:p>
            <a:pPr marL="0" indent="0" algn="ctr">
              <a:buNone/>
            </a:pPr>
            <a:r>
              <a:rPr lang="zh-CN" altLang="en-US" sz="5500" b="1" dirty="0" smtClean="0">
                <a:latin typeface="楷体" panose="02010609060101010101" pitchFamily="49" charset="-122"/>
                <a:ea typeface="楷体" panose="02010609060101010101" pitchFamily="49" charset="-122"/>
              </a:rPr>
              <a:t>第五节 流动性风险的防范方法</a:t>
            </a:r>
            <a:endParaRPr lang="en-US" altLang="zh-CN" sz="5500" b="1" dirty="0" smtClean="0">
              <a:latin typeface="楷体" panose="02010609060101010101" pitchFamily="49" charset="-122"/>
              <a:ea typeface="楷体" panose="02010609060101010101" pitchFamily="49" charset="-122"/>
            </a:endParaRPr>
          </a:p>
          <a:p>
            <a:pPr marL="0" indent="0" algn="ctr">
              <a:buNone/>
            </a:pPr>
            <a:endParaRPr lang="en-US" altLang="zh-CN" b="1" dirty="0" smtClean="0">
              <a:latin typeface="楷体" panose="02010609060101010101" pitchFamily="49" charset="-122"/>
              <a:ea typeface="楷体" panose="02010609060101010101" pitchFamily="49" charset="-122"/>
            </a:endParaRPr>
          </a:p>
          <a:p>
            <a:pPr marL="0" indent="0">
              <a:buNone/>
            </a:pPr>
            <a:r>
              <a:rPr lang="zh-CN" altLang="en-US" sz="5800" b="1" dirty="0">
                <a:solidFill>
                  <a:srgbClr val="251BF7"/>
                </a:solidFill>
                <a:latin typeface="+mn-ea"/>
              </a:rPr>
              <a:t>二、负债管理</a:t>
            </a:r>
            <a:endParaRPr lang="en-US" altLang="zh-CN" sz="5800" b="1" dirty="0" smtClean="0">
              <a:solidFill>
                <a:srgbClr val="251BF7"/>
              </a:solidFill>
            </a:endParaRPr>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smtClean="0">
                <a:solidFill>
                  <a:srgbClr val="251BF7"/>
                </a:solidFill>
              </a:rPr>
              <a:t>第五章 流动性风险</a:t>
            </a:r>
            <a:endParaRPr lang="zh-CN" altLang="en-US" sz="4000" dirty="0"/>
          </a:p>
        </p:txBody>
      </p:sp>
      <p:sp>
        <p:nvSpPr>
          <p:cNvPr id="8" name="TextBox 7"/>
          <p:cNvSpPr txBox="1"/>
          <p:nvPr/>
        </p:nvSpPr>
        <p:spPr>
          <a:xfrm>
            <a:off x="107504" y="2564904"/>
            <a:ext cx="8856984" cy="3970318"/>
          </a:xfrm>
          <a:prstGeom prst="rect">
            <a:avLst/>
          </a:prstGeom>
          <a:noFill/>
        </p:spPr>
        <p:txBody>
          <a:bodyPr wrap="square" rtlCol="0">
            <a:spAutoFit/>
          </a:bodyPr>
          <a:lstStyle/>
          <a:p>
            <a:pPr>
              <a:lnSpc>
                <a:spcPct val="150000"/>
              </a:lnSpc>
            </a:pPr>
            <a:r>
              <a:rPr lang="zh-CN" altLang="en-US" sz="2000" dirty="0" smtClean="0">
                <a:latin typeface="+mn-ea"/>
              </a:rPr>
              <a:t>    </a:t>
            </a:r>
            <a:r>
              <a:rPr lang="zh-CN" altLang="en-US" sz="2800" dirty="0" smtClean="0">
                <a:latin typeface="+mn-ea"/>
              </a:rPr>
              <a:t>金融</a:t>
            </a:r>
            <a:r>
              <a:rPr lang="zh-CN" altLang="en-US" sz="2800" dirty="0">
                <a:latin typeface="+mn-ea"/>
              </a:rPr>
              <a:t>机构也</a:t>
            </a:r>
            <a:r>
              <a:rPr lang="zh-CN" altLang="en-US" sz="2800" dirty="0" smtClean="0">
                <a:latin typeface="+mn-ea"/>
              </a:rPr>
              <a:t>可采取</a:t>
            </a:r>
            <a:r>
              <a:rPr lang="zh-CN" altLang="en-US" sz="2800" dirty="0">
                <a:latin typeface="+mn-ea"/>
              </a:rPr>
              <a:t>负债</a:t>
            </a:r>
            <a:r>
              <a:rPr lang="zh-CN" altLang="en-US" sz="2800" dirty="0" smtClean="0">
                <a:latin typeface="+mn-ea"/>
              </a:rPr>
              <a:t>管理防范流动性风险，即通过</a:t>
            </a:r>
            <a:r>
              <a:rPr lang="zh-CN" altLang="en-US" sz="2800" dirty="0">
                <a:latin typeface="+mn-ea"/>
              </a:rPr>
              <a:t>增加可自主控制的负债，主动从市场借入资金来满足自己的流动性需求</a:t>
            </a:r>
            <a:r>
              <a:rPr lang="zh-CN" altLang="en-US" sz="2800" dirty="0" smtClean="0">
                <a:latin typeface="+mn-ea"/>
              </a:rPr>
              <a:t>。这又</a:t>
            </a:r>
            <a:r>
              <a:rPr lang="zh-CN" altLang="en-US" sz="2800" dirty="0" smtClean="0">
                <a:latin typeface="+mn-ea"/>
              </a:rPr>
              <a:t>称为</a:t>
            </a:r>
            <a:r>
              <a:rPr lang="zh-CN" altLang="en-US" sz="2800" b="1" dirty="0">
                <a:solidFill>
                  <a:srgbClr val="251BF7"/>
                </a:solidFill>
                <a:latin typeface="+mn-ea"/>
              </a:rPr>
              <a:t>“购入流动性”</a:t>
            </a:r>
            <a:r>
              <a:rPr lang="zh-CN" altLang="en-US" sz="2800" dirty="0">
                <a:latin typeface="+mn-ea"/>
              </a:rPr>
              <a:t>策略。</a:t>
            </a:r>
            <a:endParaRPr lang="en-US" altLang="zh-CN" sz="2800" dirty="0" smtClean="0">
              <a:latin typeface="+mn-ea"/>
            </a:endParaRPr>
          </a:p>
          <a:p>
            <a:pPr>
              <a:lnSpc>
                <a:spcPct val="150000"/>
              </a:lnSpc>
            </a:pPr>
            <a:r>
              <a:rPr lang="zh-CN" altLang="en-US" sz="2800" dirty="0" smtClean="0">
                <a:latin typeface="+mn-ea"/>
              </a:rPr>
              <a:t>    负债</a:t>
            </a:r>
            <a:r>
              <a:rPr lang="zh-CN" altLang="en-US" sz="2800" dirty="0">
                <a:latin typeface="+mn-ea"/>
              </a:rPr>
              <a:t>流动性管理的方法主要包括</a:t>
            </a:r>
            <a:r>
              <a:rPr lang="zh-CN" altLang="en-US" sz="2800" u="sng" dirty="0">
                <a:solidFill>
                  <a:srgbClr val="251BF7"/>
                </a:solidFill>
                <a:latin typeface="+mn-ea"/>
              </a:rPr>
              <a:t>发行大额可转让定期存单</a:t>
            </a:r>
            <a:r>
              <a:rPr lang="zh-CN" altLang="en-US" sz="2800" dirty="0">
                <a:latin typeface="+mn-ea"/>
              </a:rPr>
              <a:t>、</a:t>
            </a:r>
            <a:r>
              <a:rPr lang="zh-CN" altLang="en-US" sz="2800" u="sng" dirty="0">
                <a:solidFill>
                  <a:srgbClr val="251BF7"/>
                </a:solidFill>
                <a:latin typeface="+mn-ea"/>
              </a:rPr>
              <a:t>回购协议</a:t>
            </a:r>
            <a:r>
              <a:rPr lang="zh-CN" altLang="en-US" sz="2800" dirty="0">
                <a:latin typeface="+mn-ea"/>
              </a:rPr>
              <a:t>、</a:t>
            </a:r>
            <a:r>
              <a:rPr lang="zh-CN" altLang="en-US" sz="2800" u="sng" dirty="0">
                <a:solidFill>
                  <a:srgbClr val="251BF7"/>
                </a:solidFill>
                <a:latin typeface="+mn-ea"/>
              </a:rPr>
              <a:t>同业拆借</a:t>
            </a:r>
            <a:r>
              <a:rPr lang="zh-CN" altLang="en-US" sz="2800" dirty="0">
                <a:latin typeface="+mn-ea"/>
              </a:rPr>
              <a:t>、吸收</a:t>
            </a:r>
            <a:r>
              <a:rPr lang="zh-CN" altLang="en-US" sz="2800" u="sng" dirty="0">
                <a:solidFill>
                  <a:srgbClr val="251BF7"/>
                </a:solidFill>
                <a:latin typeface="+mn-ea"/>
              </a:rPr>
              <a:t>欧洲美元借款</a:t>
            </a:r>
            <a:r>
              <a:rPr lang="zh-CN" altLang="en-US" sz="2800" dirty="0">
                <a:latin typeface="+mn-ea"/>
              </a:rPr>
              <a:t>及向</a:t>
            </a:r>
            <a:r>
              <a:rPr lang="zh-CN" altLang="en-US" sz="2800" u="sng" dirty="0">
                <a:solidFill>
                  <a:srgbClr val="251BF7"/>
                </a:solidFill>
                <a:latin typeface="+mn-ea"/>
              </a:rPr>
              <a:t>中央银行借款</a:t>
            </a:r>
            <a:r>
              <a:rPr lang="zh-CN" altLang="en-US" sz="2800" dirty="0" smtClean="0">
                <a:latin typeface="+mn-ea"/>
              </a:rPr>
              <a:t>等</a:t>
            </a:r>
            <a:r>
              <a:rPr lang="zh-CN" altLang="en-US" sz="2800" dirty="0" smtClean="0">
                <a:latin typeface="+mn-ea"/>
              </a:rPr>
              <a:t>。此外还有争取</a:t>
            </a:r>
            <a:r>
              <a:rPr lang="zh-CN" altLang="en-US" sz="2800" u="sng" dirty="0" smtClean="0">
                <a:solidFill>
                  <a:srgbClr val="251BF7"/>
                </a:solidFill>
                <a:latin typeface="+mn-ea"/>
              </a:rPr>
              <a:t>吸引更多储蓄资金</a:t>
            </a:r>
            <a:r>
              <a:rPr lang="zh-CN" altLang="en-US" sz="2800" dirty="0" smtClean="0">
                <a:latin typeface="+mn-ea"/>
              </a:rPr>
              <a:t>。</a:t>
            </a:r>
            <a:endParaRPr lang="zh-CN" altLang="en-US" sz="2800" dirty="0">
              <a:latin typeface="+mn-ea"/>
            </a:endParaRPr>
          </a:p>
        </p:txBody>
      </p:sp>
    </p:spTree>
    <p:extLst>
      <p:ext uri="{BB962C8B-B14F-4D97-AF65-F5344CB8AC3E}">
        <p14:creationId xmlns:p14="http://schemas.microsoft.com/office/powerpoint/2010/main" val="12038958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412776"/>
            <a:ext cx="8856984" cy="1224136"/>
          </a:xfrm>
        </p:spPr>
        <p:txBody>
          <a:bodyPr>
            <a:normAutofit fontScale="55000" lnSpcReduction="20000"/>
          </a:bodyPr>
          <a:lstStyle/>
          <a:p>
            <a:pPr marL="0" indent="0" algn="ctr">
              <a:buNone/>
            </a:pPr>
            <a:r>
              <a:rPr lang="zh-CN" altLang="en-US" sz="5500" b="1" dirty="0" smtClean="0">
                <a:latin typeface="楷体" panose="02010609060101010101" pitchFamily="49" charset="-122"/>
                <a:ea typeface="楷体" panose="02010609060101010101" pitchFamily="49" charset="-122"/>
              </a:rPr>
              <a:t>第五节 流动性风险的防范方法</a:t>
            </a:r>
            <a:endParaRPr lang="en-US" altLang="zh-CN" sz="5500" b="1" dirty="0" smtClean="0">
              <a:latin typeface="楷体" panose="02010609060101010101" pitchFamily="49" charset="-122"/>
              <a:ea typeface="楷体" panose="02010609060101010101" pitchFamily="49" charset="-122"/>
            </a:endParaRPr>
          </a:p>
          <a:p>
            <a:pPr marL="0" indent="0" algn="ctr">
              <a:buNone/>
            </a:pPr>
            <a:endParaRPr lang="en-US" altLang="zh-CN" b="1" dirty="0" smtClean="0">
              <a:latin typeface="楷体" panose="02010609060101010101" pitchFamily="49" charset="-122"/>
              <a:ea typeface="楷体" panose="02010609060101010101" pitchFamily="49" charset="-122"/>
            </a:endParaRPr>
          </a:p>
          <a:p>
            <a:pPr marL="0" indent="0">
              <a:buNone/>
            </a:pPr>
            <a:r>
              <a:rPr lang="zh-CN" altLang="en-US" sz="4700" b="1" dirty="0">
                <a:latin typeface="+mn-ea"/>
              </a:rPr>
              <a:t>三、资产负债比例管理</a:t>
            </a:r>
            <a:endParaRPr lang="en-US" altLang="zh-CN" b="1" dirty="0" smtClean="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smtClean="0">
                <a:solidFill>
                  <a:srgbClr val="251BF7"/>
                </a:solidFill>
              </a:rPr>
              <a:t>第五章 流动性风险</a:t>
            </a:r>
            <a:endParaRPr lang="zh-CN" altLang="en-US" sz="4000" dirty="0"/>
          </a:p>
        </p:txBody>
      </p:sp>
      <p:sp>
        <p:nvSpPr>
          <p:cNvPr id="8" name="TextBox 7"/>
          <p:cNvSpPr txBox="1"/>
          <p:nvPr/>
        </p:nvSpPr>
        <p:spPr>
          <a:xfrm>
            <a:off x="107504" y="2564904"/>
            <a:ext cx="8856984" cy="4431983"/>
          </a:xfrm>
          <a:prstGeom prst="rect">
            <a:avLst/>
          </a:prstGeom>
          <a:noFill/>
        </p:spPr>
        <p:txBody>
          <a:bodyPr wrap="square" rtlCol="0">
            <a:spAutoFit/>
          </a:bodyPr>
          <a:lstStyle/>
          <a:p>
            <a:r>
              <a:rPr lang="zh-CN" altLang="en-US" sz="2000" dirty="0" smtClean="0">
                <a:latin typeface="+mn-ea"/>
              </a:rPr>
              <a:t>    </a:t>
            </a:r>
            <a:r>
              <a:rPr lang="zh-CN" altLang="en-US" sz="2800" dirty="0" smtClean="0">
                <a:latin typeface="+mn-ea"/>
              </a:rPr>
              <a:t>资产</a:t>
            </a:r>
            <a:r>
              <a:rPr lang="zh-CN" altLang="en-US" sz="2800" dirty="0">
                <a:latin typeface="+mn-ea"/>
              </a:rPr>
              <a:t>负债比例管理就是对金融机构的</a:t>
            </a:r>
            <a:r>
              <a:rPr lang="zh-CN" altLang="en-US" sz="2800" b="1" dirty="0">
                <a:solidFill>
                  <a:srgbClr val="251BF7"/>
                </a:solidFill>
                <a:latin typeface="+mn-ea"/>
              </a:rPr>
              <a:t>资产和负债规定一系列的比例</a:t>
            </a:r>
            <a:r>
              <a:rPr lang="zh-CN" altLang="en-US" sz="2800" dirty="0">
                <a:latin typeface="+mn-ea"/>
              </a:rPr>
              <a:t>，从而实现对金融机构资产控制，达到稳健经营，</a:t>
            </a:r>
            <a:r>
              <a:rPr lang="zh-CN" altLang="en-US" sz="2800" b="1" dirty="0">
                <a:solidFill>
                  <a:srgbClr val="251BF7"/>
                </a:solidFill>
                <a:latin typeface="+mn-ea"/>
              </a:rPr>
              <a:t>消除或减少流动性风险</a:t>
            </a:r>
            <a:r>
              <a:rPr lang="zh-CN" altLang="en-US" sz="2800" dirty="0">
                <a:latin typeface="+mn-ea"/>
              </a:rPr>
              <a:t>的目的</a:t>
            </a:r>
            <a:r>
              <a:rPr lang="zh-CN" altLang="en-US" sz="2800" dirty="0" smtClean="0">
                <a:latin typeface="+mn-ea"/>
              </a:rPr>
              <a:t>。</a:t>
            </a:r>
            <a:endParaRPr lang="en-US" altLang="zh-CN" sz="2800" dirty="0" smtClean="0">
              <a:latin typeface="+mn-ea"/>
            </a:endParaRPr>
          </a:p>
          <a:p>
            <a:r>
              <a:rPr lang="zh-CN" altLang="en-US" sz="2800" dirty="0" smtClean="0">
                <a:latin typeface="+mn-ea"/>
              </a:rPr>
              <a:t>    具体讲，</a:t>
            </a:r>
            <a:r>
              <a:rPr lang="zh-CN" altLang="en-US" sz="2800" dirty="0">
                <a:latin typeface="+mn-ea"/>
              </a:rPr>
              <a:t>商业银行采用的资产负债比例指标主要有以下五大类：</a:t>
            </a:r>
          </a:p>
          <a:p>
            <a:r>
              <a:rPr lang="zh-CN" altLang="en-US" sz="2800" dirty="0">
                <a:latin typeface="+mn-ea"/>
              </a:rPr>
              <a:t>（</a:t>
            </a:r>
            <a:r>
              <a:rPr lang="en-US" altLang="zh-CN" sz="2800" dirty="0">
                <a:latin typeface="+mn-ea"/>
              </a:rPr>
              <a:t>1</a:t>
            </a:r>
            <a:r>
              <a:rPr lang="zh-CN" altLang="en-US" sz="2800" dirty="0">
                <a:latin typeface="+mn-ea"/>
              </a:rPr>
              <a:t>）反映资产与负债关系的比例</a:t>
            </a:r>
            <a:r>
              <a:rPr lang="zh-CN" altLang="en-US" sz="2800" dirty="0" smtClean="0">
                <a:latin typeface="+mn-ea"/>
              </a:rPr>
              <a:t>指标。（</a:t>
            </a:r>
            <a:r>
              <a:rPr lang="en-US" altLang="zh-CN" sz="2800" dirty="0">
                <a:latin typeface="+mn-ea"/>
              </a:rPr>
              <a:t>2</a:t>
            </a:r>
            <a:r>
              <a:rPr lang="zh-CN" altLang="en-US" sz="2800" dirty="0">
                <a:latin typeface="+mn-ea"/>
              </a:rPr>
              <a:t>）反映资产结构的比例指标。（</a:t>
            </a:r>
            <a:r>
              <a:rPr lang="en-US" altLang="zh-CN" sz="2800" dirty="0">
                <a:latin typeface="+mn-ea"/>
              </a:rPr>
              <a:t>3</a:t>
            </a:r>
            <a:r>
              <a:rPr lang="zh-CN" altLang="en-US" sz="2800" dirty="0">
                <a:latin typeface="+mn-ea"/>
              </a:rPr>
              <a:t>）反映资产质量的比例指标。（</a:t>
            </a:r>
            <a:r>
              <a:rPr lang="en-US" altLang="zh-CN" sz="2800" dirty="0">
                <a:latin typeface="+mn-ea"/>
              </a:rPr>
              <a:t>4</a:t>
            </a:r>
            <a:r>
              <a:rPr lang="zh-CN" altLang="en-US" sz="2800" dirty="0">
                <a:latin typeface="+mn-ea"/>
              </a:rPr>
              <a:t>）反映负债结构的比例指标。（</a:t>
            </a:r>
            <a:r>
              <a:rPr lang="en-US" altLang="zh-CN" sz="2800" dirty="0">
                <a:latin typeface="+mn-ea"/>
              </a:rPr>
              <a:t>5</a:t>
            </a:r>
            <a:r>
              <a:rPr lang="zh-CN" altLang="en-US" sz="2800" dirty="0">
                <a:latin typeface="+mn-ea"/>
              </a:rPr>
              <a:t>）反映盈利性的比例指标。</a:t>
            </a:r>
          </a:p>
          <a:p>
            <a:pPr>
              <a:lnSpc>
                <a:spcPct val="150000"/>
              </a:lnSpc>
            </a:pPr>
            <a:endParaRPr lang="zh-CN" altLang="en-US" sz="2000" dirty="0">
              <a:latin typeface="+mn-ea"/>
            </a:endParaRPr>
          </a:p>
        </p:txBody>
      </p:sp>
    </p:spTree>
    <p:extLst>
      <p:ext uri="{BB962C8B-B14F-4D97-AF65-F5344CB8AC3E}">
        <p14:creationId xmlns:p14="http://schemas.microsoft.com/office/powerpoint/2010/main" val="34719458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88640"/>
            <a:ext cx="8784976" cy="6264696"/>
          </a:xfrm>
        </p:spPr>
        <p:txBody>
          <a:bodyPr>
            <a:noAutofit/>
          </a:bodyPr>
          <a:lstStyle/>
          <a:p>
            <a:pPr marL="0" indent="0">
              <a:lnSpc>
                <a:spcPts val="3800"/>
              </a:lnSpc>
              <a:buNone/>
            </a:pPr>
            <a:r>
              <a:rPr lang="zh-CN" altLang="en-US" sz="2000" dirty="0" smtClean="0"/>
              <a:t>        </a:t>
            </a:r>
            <a:r>
              <a:rPr lang="zh-CN" altLang="en-US" sz="2800" dirty="0" smtClean="0">
                <a:solidFill>
                  <a:srgbClr val="251BF7"/>
                </a:solidFill>
              </a:rPr>
              <a:t>资产</a:t>
            </a:r>
            <a:r>
              <a:rPr lang="zh-CN" altLang="en-US" sz="2800" dirty="0">
                <a:solidFill>
                  <a:srgbClr val="251BF7"/>
                </a:solidFill>
              </a:rPr>
              <a:t>负债比例管理</a:t>
            </a:r>
            <a:r>
              <a:rPr lang="zh-CN" altLang="en-US" sz="2800" dirty="0"/>
              <a:t>是</a:t>
            </a:r>
            <a:r>
              <a:rPr lang="en-US" altLang="zh-CN" sz="2800" dirty="0"/>
              <a:t>《</a:t>
            </a:r>
            <a:r>
              <a:rPr lang="zh-CN" altLang="en-US" sz="2800" dirty="0"/>
              <a:t>中华人民共和国</a:t>
            </a:r>
            <a:r>
              <a:rPr lang="zh-CN" altLang="en-US" sz="2800" dirty="0">
                <a:solidFill>
                  <a:srgbClr val="251BF7"/>
                </a:solidFill>
              </a:rPr>
              <a:t>商业银行法</a:t>
            </a:r>
            <a:r>
              <a:rPr lang="en-US" altLang="zh-CN" sz="2800" dirty="0"/>
              <a:t>》</a:t>
            </a:r>
            <a:r>
              <a:rPr lang="zh-CN" altLang="en-US" sz="2800" dirty="0"/>
              <a:t>的核心内容之一</a:t>
            </a:r>
            <a:r>
              <a:rPr lang="zh-CN" altLang="en-US" sz="2800" dirty="0" smtClean="0"/>
              <a:t>，其中包括商业银行应遵循的各项指标，分为监控</a:t>
            </a:r>
            <a:r>
              <a:rPr lang="zh-CN" altLang="en-US" sz="2800" dirty="0"/>
              <a:t>性指标和监测性指标两大类。</a:t>
            </a:r>
          </a:p>
          <a:p>
            <a:pPr marL="0" indent="0">
              <a:lnSpc>
                <a:spcPts val="3800"/>
              </a:lnSpc>
              <a:buNone/>
            </a:pPr>
            <a:r>
              <a:rPr lang="zh-CN" altLang="en-US" sz="2800" dirty="0" smtClean="0">
                <a:solidFill>
                  <a:srgbClr val="251BF7"/>
                </a:solidFill>
              </a:rPr>
              <a:t>（</a:t>
            </a:r>
            <a:r>
              <a:rPr lang="en-US" altLang="zh-CN" sz="2800" dirty="0">
                <a:solidFill>
                  <a:srgbClr val="251BF7"/>
                </a:solidFill>
              </a:rPr>
              <a:t>1</a:t>
            </a:r>
            <a:r>
              <a:rPr lang="zh-CN" altLang="en-US" sz="2800" dirty="0">
                <a:solidFill>
                  <a:srgbClr val="251BF7"/>
                </a:solidFill>
              </a:rPr>
              <a:t>）监控性</a:t>
            </a:r>
            <a:r>
              <a:rPr lang="zh-CN" altLang="en-US" sz="2800" dirty="0" smtClean="0">
                <a:solidFill>
                  <a:srgbClr val="251BF7"/>
                </a:solidFill>
              </a:rPr>
              <a:t>指标</a:t>
            </a:r>
            <a:endParaRPr lang="en-US" altLang="zh-CN" sz="2800" dirty="0" smtClean="0">
              <a:solidFill>
                <a:srgbClr val="251BF7"/>
              </a:solidFill>
            </a:endParaRPr>
          </a:p>
          <a:p>
            <a:pPr marL="0" indent="0">
              <a:lnSpc>
                <a:spcPts val="3800"/>
              </a:lnSpc>
              <a:buNone/>
            </a:pPr>
            <a:r>
              <a:rPr lang="zh-CN" altLang="en-US" sz="2800" dirty="0" smtClean="0"/>
              <a:t>①</a:t>
            </a:r>
            <a:r>
              <a:rPr lang="zh-CN" altLang="en-US" sz="2800" dirty="0"/>
              <a:t>资本充足性</a:t>
            </a:r>
            <a:r>
              <a:rPr lang="zh-CN" altLang="en-US" sz="2800" dirty="0" smtClean="0"/>
              <a:t>指标②</a:t>
            </a:r>
            <a:r>
              <a:rPr lang="zh-CN" altLang="en-US" sz="2800" dirty="0"/>
              <a:t>贷款</a:t>
            </a:r>
            <a:r>
              <a:rPr lang="zh-CN" altLang="en-US" sz="2800" dirty="0" smtClean="0"/>
              <a:t>质量指标③</a:t>
            </a:r>
            <a:r>
              <a:rPr lang="zh-CN" altLang="en-US" sz="2800" dirty="0"/>
              <a:t>单个贷款比例</a:t>
            </a:r>
            <a:r>
              <a:rPr lang="zh-CN" altLang="en-US" sz="2800" dirty="0" smtClean="0"/>
              <a:t>指标④</a:t>
            </a:r>
            <a:r>
              <a:rPr lang="zh-CN" altLang="en-US" sz="2800" dirty="0"/>
              <a:t>备付金比例</a:t>
            </a:r>
            <a:r>
              <a:rPr lang="zh-CN" altLang="en-US" sz="2800" dirty="0" smtClean="0"/>
              <a:t>指标⑤</a:t>
            </a:r>
            <a:r>
              <a:rPr lang="zh-CN" altLang="en-US" sz="2800" dirty="0"/>
              <a:t>拆借资金</a:t>
            </a:r>
            <a:r>
              <a:rPr lang="zh-CN" altLang="en-US" sz="2800" dirty="0" smtClean="0"/>
              <a:t>指标⑥</a:t>
            </a:r>
            <a:r>
              <a:rPr lang="zh-CN" altLang="en-US" sz="2800" dirty="0"/>
              <a:t>境外资金运用比例</a:t>
            </a:r>
            <a:r>
              <a:rPr lang="zh-CN" altLang="en-US" sz="2800" dirty="0" smtClean="0"/>
              <a:t>指标⑦</a:t>
            </a:r>
            <a:r>
              <a:rPr lang="zh-CN" altLang="en-US" sz="2800" dirty="0"/>
              <a:t>国际商业借款比例</a:t>
            </a:r>
            <a:r>
              <a:rPr lang="zh-CN" altLang="en-US" sz="2800" dirty="0" smtClean="0"/>
              <a:t>指标⑧</a:t>
            </a:r>
            <a:r>
              <a:rPr lang="zh-CN" altLang="en-US" sz="2800" dirty="0"/>
              <a:t>存贷款比例</a:t>
            </a:r>
            <a:r>
              <a:rPr lang="zh-CN" altLang="en-US" sz="2800" dirty="0" smtClean="0"/>
              <a:t>指标⑨</a:t>
            </a:r>
            <a:r>
              <a:rPr lang="zh-CN" altLang="en-US" sz="2800" dirty="0"/>
              <a:t>中长期贷款比例</a:t>
            </a:r>
            <a:r>
              <a:rPr lang="zh-CN" altLang="en-US" sz="2800" dirty="0" smtClean="0"/>
              <a:t>指标⑩</a:t>
            </a:r>
            <a:r>
              <a:rPr lang="zh-CN" altLang="en-US" sz="2800" dirty="0"/>
              <a:t>资产流动性比例</a:t>
            </a:r>
            <a:r>
              <a:rPr lang="zh-CN" altLang="en-US" sz="2800" dirty="0" smtClean="0"/>
              <a:t>指标</a:t>
            </a:r>
            <a:endParaRPr lang="en-US" altLang="zh-CN" sz="2800" dirty="0" smtClean="0"/>
          </a:p>
          <a:p>
            <a:pPr marL="0" indent="0">
              <a:lnSpc>
                <a:spcPts val="3800"/>
              </a:lnSpc>
              <a:buNone/>
            </a:pPr>
            <a:r>
              <a:rPr lang="zh-CN" altLang="en-US" sz="2800" dirty="0" smtClean="0">
                <a:solidFill>
                  <a:srgbClr val="251BF7"/>
                </a:solidFill>
              </a:rPr>
              <a:t>（</a:t>
            </a:r>
            <a:r>
              <a:rPr lang="en-US" altLang="zh-CN" sz="2800" dirty="0">
                <a:solidFill>
                  <a:srgbClr val="251BF7"/>
                </a:solidFill>
              </a:rPr>
              <a:t>2</a:t>
            </a:r>
            <a:r>
              <a:rPr lang="zh-CN" altLang="en-US" sz="2800" dirty="0">
                <a:solidFill>
                  <a:srgbClr val="251BF7"/>
                </a:solidFill>
              </a:rPr>
              <a:t>）监测性</a:t>
            </a:r>
            <a:r>
              <a:rPr lang="zh-CN" altLang="en-US" sz="2800" dirty="0" smtClean="0">
                <a:solidFill>
                  <a:srgbClr val="251BF7"/>
                </a:solidFill>
              </a:rPr>
              <a:t>指标</a:t>
            </a:r>
            <a:endParaRPr lang="en-US" altLang="zh-CN" sz="2800" dirty="0" smtClean="0">
              <a:solidFill>
                <a:srgbClr val="251BF7"/>
              </a:solidFill>
            </a:endParaRPr>
          </a:p>
          <a:p>
            <a:pPr marL="0" indent="0">
              <a:lnSpc>
                <a:spcPts val="3800"/>
              </a:lnSpc>
              <a:buNone/>
            </a:pPr>
            <a:r>
              <a:rPr lang="zh-CN" altLang="en-US" sz="2800" dirty="0" smtClean="0"/>
              <a:t>①</a:t>
            </a:r>
            <a:r>
              <a:rPr lang="zh-CN" altLang="en-US" sz="2800" dirty="0"/>
              <a:t>风险加权资产比例</a:t>
            </a:r>
            <a:r>
              <a:rPr lang="zh-CN" altLang="en-US" sz="2800" dirty="0" smtClean="0"/>
              <a:t>指标②</a:t>
            </a:r>
            <a:r>
              <a:rPr lang="zh-CN" altLang="en-US" sz="2800" dirty="0"/>
              <a:t>股东贷款比例</a:t>
            </a:r>
            <a:r>
              <a:rPr lang="zh-CN" altLang="en-US" sz="2800" dirty="0" smtClean="0"/>
              <a:t>指标③</a:t>
            </a:r>
            <a:r>
              <a:rPr lang="zh-CN" altLang="en-US" sz="2800" dirty="0"/>
              <a:t>外汇资产比例</a:t>
            </a:r>
            <a:r>
              <a:rPr lang="zh-CN" altLang="en-US" sz="2800" dirty="0" smtClean="0"/>
              <a:t>指标④</a:t>
            </a:r>
            <a:r>
              <a:rPr lang="zh-CN" altLang="en-US" sz="2800" dirty="0"/>
              <a:t>利息回收</a:t>
            </a:r>
            <a:r>
              <a:rPr lang="zh-CN" altLang="en-US" sz="2800" dirty="0" smtClean="0"/>
              <a:t>指标⑤</a:t>
            </a:r>
            <a:r>
              <a:rPr lang="zh-CN" altLang="en-US" sz="2800" dirty="0"/>
              <a:t>资本利润率</a:t>
            </a:r>
            <a:r>
              <a:rPr lang="zh-CN" altLang="en-US" sz="2800" dirty="0" smtClean="0"/>
              <a:t>指标⑥</a:t>
            </a:r>
            <a:r>
              <a:rPr lang="zh-CN" altLang="en-US" sz="2800" dirty="0"/>
              <a:t>资产利润率</a:t>
            </a:r>
            <a:r>
              <a:rPr lang="zh-CN" altLang="en-US" sz="2800" dirty="0" smtClean="0"/>
              <a:t>指标</a:t>
            </a:r>
            <a:endParaRPr lang="zh-CN" altLang="en-US" sz="2800" dirty="0"/>
          </a:p>
        </p:txBody>
      </p:sp>
    </p:spTree>
    <p:extLst>
      <p:ext uri="{BB962C8B-B14F-4D97-AF65-F5344CB8AC3E}">
        <p14:creationId xmlns:p14="http://schemas.microsoft.com/office/powerpoint/2010/main" val="4082591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22114"/>
          </a:xfrm>
        </p:spPr>
        <p:txBody>
          <a:bodyPr>
            <a:normAutofit/>
          </a:bodyPr>
          <a:lstStyle/>
          <a:p>
            <a:r>
              <a:rPr lang="zh-CN" altLang="en-US" sz="4000" b="1" dirty="0">
                <a:solidFill>
                  <a:srgbClr val="251BF7"/>
                </a:solidFill>
              </a:rPr>
              <a:t>第五章 流动性风险</a:t>
            </a:r>
            <a:endParaRPr lang="zh-CN" altLang="en-US" sz="4000" dirty="0"/>
          </a:p>
        </p:txBody>
      </p:sp>
      <p:sp>
        <p:nvSpPr>
          <p:cNvPr id="3" name="内容占位符 2"/>
          <p:cNvSpPr>
            <a:spLocks noGrp="1"/>
          </p:cNvSpPr>
          <p:nvPr>
            <p:ph idx="1"/>
          </p:nvPr>
        </p:nvSpPr>
        <p:spPr>
          <a:xfrm>
            <a:off x="179512" y="1124744"/>
            <a:ext cx="8856984" cy="5616624"/>
          </a:xfrm>
        </p:spPr>
        <p:txBody>
          <a:bodyPr>
            <a:normAutofit/>
          </a:bodyPr>
          <a:lstStyle/>
          <a:p>
            <a:pPr>
              <a:lnSpc>
                <a:spcPct val="150000"/>
              </a:lnSpc>
            </a:pPr>
            <a:r>
              <a:rPr lang="zh-CN" altLang="en-US" sz="2800" dirty="0" smtClean="0"/>
              <a:t>流动性</a:t>
            </a:r>
            <a:r>
              <a:rPr lang="zh-CN" altLang="en-US" sz="2800" dirty="0"/>
              <a:t>风险是金融机构面临的</a:t>
            </a:r>
            <a:r>
              <a:rPr lang="zh-CN" altLang="en-US" sz="2800" dirty="0">
                <a:solidFill>
                  <a:srgbClr val="251BF7"/>
                </a:solidFill>
              </a:rPr>
              <a:t>主要风险之一</a:t>
            </a:r>
            <a:r>
              <a:rPr lang="zh-CN" altLang="en-US" sz="2800" dirty="0" smtClean="0"/>
              <a:t>。</a:t>
            </a:r>
            <a:endParaRPr lang="en-US" altLang="zh-CN" sz="2800" dirty="0" smtClean="0"/>
          </a:p>
          <a:p>
            <a:pPr>
              <a:lnSpc>
                <a:spcPct val="150000"/>
              </a:lnSpc>
            </a:pPr>
            <a:r>
              <a:rPr lang="zh-CN" altLang="en-US" sz="2800" dirty="0" smtClean="0">
                <a:solidFill>
                  <a:srgbClr val="251BF7"/>
                </a:solidFill>
              </a:rPr>
              <a:t>信用</a:t>
            </a:r>
            <a:r>
              <a:rPr lang="zh-CN" altLang="en-US" sz="2800" dirty="0">
                <a:solidFill>
                  <a:srgbClr val="251BF7"/>
                </a:solidFill>
              </a:rPr>
              <a:t>风险、市场风险、操作风险</a:t>
            </a:r>
            <a:r>
              <a:rPr lang="zh-CN" altLang="en-US" sz="2800" dirty="0"/>
              <a:t>等其他风险都能导致其</a:t>
            </a:r>
            <a:r>
              <a:rPr lang="zh-CN" altLang="en-US" sz="2800" dirty="0">
                <a:solidFill>
                  <a:srgbClr val="251BF7"/>
                </a:solidFill>
              </a:rPr>
              <a:t>流动性</a:t>
            </a:r>
            <a:r>
              <a:rPr lang="zh-CN" altLang="en-US" sz="2800" dirty="0"/>
              <a:t>的不足</a:t>
            </a:r>
            <a:r>
              <a:rPr lang="zh-CN" altLang="en-US" sz="2800" dirty="0">
                <a:solidFill>
                  <a:srgbClr val="251BF7"/>
                </a:solidFill>
              </a:rPr>
              <a:t>，</a:t>
            </a:r>
            <a:r>
              <a:rPr lang="zh-CN" altLang="en-US" sz="2800" dirty="0"/>
              <a:t>继而引发</a:t>
            </a:r>
            <a:r>
              <a:rPr lang="zh-CN" altLang="en-US" sz="2800" dirty="0">
                <a:solidFill>
                  <a:srgbClr val="251BF7"/>
                </a:solidFill>
              </a:rPr>
              <a:t>流动性风险</a:t>
            </a:r>
            <a:r>
              <a:rPr lang="zh-CN" altLang="en-US" sz="2800" dirty="0"/>
              <a:t>。当金融机构面临流动性风险时，这种流动性风险很有可能引发</a:t>
            </a:r>
            <a:r>
              <a:rPr lang="zh-CN" altLang="en-US" sz="2800" dirty="0">
                <a:solidFill>
                  <a:srgbClr val="251BF7"/>
                </a:solidFill>
              </a:rPr>
              <a:t>流动性危机</a:t>
            </a:r>
            <a:r>
              <a:rPr lang="zh-CN" altLang="en-US" sz="2800" dirty="0"/>
              <a:t>，从而导致其</a:t>
            </a:r>
            <a:r>
              <a:rPr lang="zh-CN" altLang="en-US" sz="2800" dirty="0">
                <a:solidFill>
                  <a:srgbClr val="251BF7"/>
                </a:solidFill>
              </a:rPr>
              <a:t>破产</a:t>
            </a:r>
            <a:r>
              <a:rPr lang="zh-CN" altLang="en-US" sz="2800" dirty="0"/>
              <a:t>。</a:t>
            </a:r>
            <a:r>
              <a:rPr lang="zh-CN" altLang="en-US" sz="2800" dirty="0">
                <a:solidFill>
                  <a:srgbClr val="251BF7"/>
                </a:solidFill>
              </a:rPr>
              <a:t>案例</a:t>
            </a:r>
            <a:r>
              <a:rPr lang="en-US" altLang="zh-CN" sz="2800" dirty="0">
                <a:solidFill>
                  <a:srgbClr val="251BF7"/>
                </a:solidFill>
              </a:rPr>
              <a:t>5-1</a:t>
            </a:r>
            <a:r>
              <a:rPr lang="zh-CN" altLang="en-US" sz="2800" dirty="0">
                <a:solidFill>
                  <a:srgbClr val="251BF7"/>
                </a:solidFill>
              </a:rPr>
              <a:t>中的英国北岩银行</a:t>
            </a:r>
            <a:r>
              <a:rPr lang="zh-CN" altLang="en-US" sz="2800" dirty="0"/>
              <a:t>挤兑事件足以说明流动性</a:t>
            </a:r>
            <a:r>
              <a:rPr lang="zh-CN" altLang="en-US" sz="2800" dirty="0" smtClean="0"/>
              <a:t>问题</a:t>
            </a:r>
            <a:r>
              <a:rPr lang="zh-CN" altLang="en-US" sz="2800" dirty="0" smtClean="0"/>
              <a:t>的</a:t>
            </a:r>
            <a:r>
              <a:rPr lang="zh-CN" altLang="en-US" sz="2800" dirty="0"/>
              <a:t>危害</a:t>
            </a:r>
            <a:r>
              <a:rPr lang="zh-CN" altLang="en-US" sz="2800" dirty="0" smtClean="0"/>
              <a:t>性</a:t>
            </a:r>
            <a:r>
              <a:rPr lang="zh-CN" altLang="en-US" sz="2800" dirty="0" smtClean="0"/>
              <a:t>。</a:t>
            </a:r>
            <a:endParaRPr lang="en-US" altLang="zh-CN" sz="2800" dirty="0" smtClean="0"/>
          </a:p>
          <a:p>
            <a:pPr>
              <a:lnSpc>
                <a:spcPct val="150000"/>
              </a:lnSpc>
            </a:pPr>
            <a:r>
              <a:rPr lang="zh-CN" altLang="en-US" sz="2800" dirty="0" smtClean="0"/>
              <a:t>此外</a:t>
            </a:r>
            <a:r>
              <a:rPr lang="zh-CN" altLang="en-US" sz="2800" dirty="0"/>
              <a:t>，金融机构的流动性风险还会产生</a:t>
            </a:r>
            <a:r>
              <a:rPr lang="zh-CN" altLang="en-US" sz="2800" dirty="0">
                <a:solidFill>
                  <a:srgbClr val="251BF7"/>
                </a:solidFill>
              </a:rPr>
              <a:t>扩散效应</a:t>
            </a:r>
            <a:r>
              <a:rPr lang="zh-CN" altLang="en-US" sz="2800" dirty="0"/>
              <a:t>，给</a:t>
            </a:r>
            <a:r>
              <a:rPr lang="zh-CN" altLang="en-US" sz="2800" dirty="0">
                <a:solidFill>
                  <a:srgbClr val="251BF7"/>
                </a:solidFill>
              </a:rPr>
              <a:t>金融系统</a:t>
            </a:r>
            <a:r>
              <a:rPr lang="zh-CN" altLang="en-US" sz="2800" dirty="0"/>
              <a:t>和</a:t>
            </a:r>
            <a:r>
              <a:rPr lang="zh-CN" altLang="en-US" sz="2800" dirty="0">
                <a:solidFill>
                  <a:srgbClr val="251BF7"/>
                </a:solidFill>
              </a:rPr>
              <a:t>实体经济</a:t>
            </a:r>
            <a:r>
              <a:rPr lang="zh-CN" altLang="en-US" sz="2800" dirty="0"/>
              <a:t>带来负外部性影响</a:t>
            </a:r>
            <a:r>
              <a:rPr lang="zh-CN" altLang="en-US" sz="2800" dirty="0" smtClean="0"/>
              <a:t>。</a:t>
            </a:r>
            <a:endParaRPr lang="zh-CN" altLang="en-US" sz="2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412776"/>
            <a:ext cx="8856984" cy="1224136"/>
          </a:xfrm>
        </p:spPr>
        <p:txBody>
          <a:bodyPr>
            <a:normAutofit fontScale="55000" lnSpcReduction="20000"/>
          </a:bodyPr>
          <a:lstStyle/>
          <a:p>
            <a:pPr marL="0" indent="0" algn="ctr">
              <a:buNone/>
            </a:pPr>
            <a:r>
              <a:rPr lang="zh-CN" altLang="en-US" sz="5500" b="1" dirty="0" smtClean="0">
                <a:latin typeface="楷体" panose="02010609060101010101" pitchFamily="49" charset="-122"/>
                <a:ea typeface="楷体" panose="02010609060101010101" pitchFamily="49" charset="-122"/>
              </a:rPr>
              <a:t>第五节 流动性风险的防范方法</a:t>
            </a:r>
            <a:endParaRPr lang="en-US" altLang="zh-CN" sz="5500" b="1" dirty="0" smtClean="0">
              <a:latin typeface="楷体" panose="02010609060101010101" pitchFamily="49" charset="-122"/>
              <a:ea typeface="楷体" panose="02010609060101010101" pitchFamily="49" charset="-122"/>
            </a:endParaRPr>
          </a:p>
          <a:p>
            <a:pPr marL="0" indent="0" algn="ctr">
              <a:buNone/>
            </a:pPr>
            <a:endParaRPr lang="en-US" altLang="zh-CN" b="1" dirty="0" smtClean="0">
              <a:latin typeface="楷体" panose="02010609060101010101" pitchFamily="49" charset="-122"/>
              <a:ea typeface="楷体" panose="02010609060101010101" pitchFamily="49" charset="-122"/>
            </a:endParaRPr>
          </a:p>
          <a:p>
            <a:pPr marL="0" indent="0">
              <a:buNone/>
            </a:pPr>
            <a:r>
              <a:rPr lang="zh-CN" altLang="en-US" sz="5100" b="1" dirty="0" smtClean="0">
                <a:latin typeface="+mn-ea"/>
              </a:rPr>
              <a:t>四</a:t>
            </a:r>
            <a:r>
              <a:rPr lang="zh-CN" altLang="en-US" sz="5100" b="1" dirty="0">
                <a:latin typeface="+mn-ea"/>
              </a:rPr>
              <a:t>、金融创新弥补管理</a:t>
            </a:r>
            <a:endParaRPr lang="en-US" altLang="zh-CN" sz="5100" b="1" dirty="0" smtClean="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smtClean="0">
                <a:solidFill>
                  <a:srgbClr val="251BF7"/>
                </a:solidFill>
              </a:rPr>
              <a:t>第五章 流动性风险</a:t>
            </a:r>
            <a:endParaRPr lang="zh-CN" altLang="en-US" sz="4000" dirty="0"/>
          </a:p>
        </p:txBody>
      </p:sp>
      <p:sp>
        <p:nvSpPr>
          <p:cNvPr id="8" name="TextBox 7"/>
          <p:cNvSpPr txBox="1"/>
          <p:nvPr/>
        </p:nvSpPr>
        <p:spPr>
          <a:xfrm>
            <a:off x="179512" y="2780928"/>
            <a:ext cx="8856984" cy="2677656"/>
          </a:xfrm>
          <a:prstGeom prst="rect">
            <a:avLst/>
          </a:prstGeom>
          <a:noFill/>
        </p:spPr>
        <p:txBody>
          <a:bodyPr wrap="square" rtlCol="0">
            <a:spAutoFit/>
          </a:bodyPr>
          <a:lstStyle/>
          <a:p>
            <a:pPr>
              <a:lnSpc>
                <a:spcPct val="150000"/>
              </a:lnSpc>
            </a:pPr>
            <a:r>
              <a:rPr lang="zh-CN" altLang="en-US" sz="2000" dirty="0" smtClean="0">
                <a:latin typeface="+mn-ea"/>
              </a:rPr>
              <a:t>    </a:t>
            </a:r>
            <a:r>
              <a:rPr lang="zh-CN" altLang="en-US" sz="2800" dirty="0" smtClean="0">
                <a:latin typeface="+mn-ea"/>
              </a:rPr>
              <a:t>金融</a:t>
            </a:r>
            <a:r>
              <a:rPr lang="zh-CN" altLang="en-US" sz="2800" dirty="0">
                <a:latin typeface="+mn-ea"/>
              </a:rPr>
              <a:t>创新的核心是金融工具创新，而金融工具创新又是金融机构规避流动性风险的重要工具。金融创新弥补管理策略就是通过综合</a:t>
            </a:r>
            <a:r>
              <a:rPr lang="zh-CN" altLang="en-US" sz="2800" u="sng" dirty="0">
                <a:solidFill>
                  <a:srgbClr val="251BF7"/>
                </a:solidFill>
                <a:latin typeface="+mn-ea"/>
              </a:rPr>
              <a:t>运用各种金融创新工具增强金融机构的流动性，避免或抵补流动性风险所造成的损失</a:t>
            </a:r>
            <a:r>
              <a:rPr lang="zh-CN" altLang="en-US" sz="2800" dirty="0">
                <a:latin typeface="+mn-ea"/>
              </a:rPr>
              <a:t>。</a:t>
            </a:r>
          </a:p>
        </p:txBody>
      </p:sp>
    </p:spTree>
    <p:extLst>
      <p:ext uri="{BB962C8B-B14F-4D97-AF65-F5344CB8AC3E}">
        <p14:creationId xmlns:p14="http://schemas.microsoft.com/office/powerpoint/2010/main" val="1785014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548680"/>
            <a:ext cx="8784976" cy="5832648"/>
          </a:xfrm>
        </p:spPr>
        <p:txBody>
          <a:bodyPr>
            <a:noAutofit/>
          </a:bodyPr>
          <a:lstStyle/>
          <a:p>
            <a:pPr marL="0" indent="0">
              <a:lnSpc>
                <a:spcPts val="4100"/>
              </a:lnSpc>
              <a:buNone/>
            </a:pPr>
            <a:r>
              <a:rPr lang="zh-CN" altLang="en-US" sz="2000" dirty="0" smtClean="0"/>
              <a:t>    </a:t>
            </a:r>
            <a:r>
              <a:rPr lang="zh-CN" altLang="en-US" sz="2800" dirty="0" smtClean="0">
                <a:solidFill>
                  <a:srgbClr val="251BF7"/>
                </a:solidFill>
              </a:rPr>
              <a:t>金融</a:t>
            </a:r>
            <a:r>
              <a:rPr lang="zh-CN" altLang="en-US" sz="2800" dirty="0">
                <a:solidFill>
                  <a:srgbClr val="251BF7"/>
                </a:solidFill>
              </a:rPr>
              <a:t>创新弥补管理的内容主要包括以下两个方面</a:t>
            </a:r>
            <a:r>
              <a:rPr lang="zh-CN" altLang="en-US" sz="2800" dirty="0"/>
              <a:t>：</a:t>
            </a:r>
          </a:p>
          <a:p>
            <a:pPr marL="0" indent="0">
              <a:lnSpc>
                <a:spcPts val="4100"/>
              </a:lnSpc>
              <a:buNone/>
            </a:pPr>
            <a:r>
              <a:rPr lang="zh-CN" altLang="en-US" sz="2800" b="1" dirty="0">
                <a:solidFill>
                  <a:srgbClr val="251BF7"/>
                </a:solidFill>
              </a:rPr>
              <a:t>（一）增加资产的流动性</a:t>
            </a:r>
          </a:p>
          <a:p>
            <a:pPr marL="0" indent="0">
              <a:lnSpc>
                <a:spcPts val="4100"/>
              </a:lnSpc>
              <a:buNone/>
            </a:pPr>
            <a:r>
              <a:rPr lang="en-US" altLang="zh-CN" sz="2800" dirty="0" smtClean="0"/>
              <a:t>        </a:t>
            </a:r>
            <a:r>
              <a:rPr lang="en-US" altLang="zh-CN" sz="2800" u="sng" dirty="0" smtClean="0">
                <a:solidFill>
                  <a:srgbClr val="251BF7"/>
                </a:solidFill>
              </a:rPr>
              <a:t>1</a:t>
            </a:r>
            <a:r>
              <a:rPr lang="en-US" altLang="zh-CN" sz="2800" u="sng" dirty="0">
                <a:solidFill>
                  <a:srgbClr val="251BF7"/>
                </a:solidFill>
              </a:rPr>
              <a:t>.</a:t>
            </a:r>
            <a:r>
              <a:rPr lang="zh-CN" altLang="en-US" sz="2800" u="sng" dirty="0">
                <a:solidFill>
                  <a:srgbClr val="251BF7"/>
                </a:solidFill>
              </a:rPr>
              <a:t>资产证券化</a:t>
            </a:r>
          </a:p>
          <a:p>
            <a:pPr marL="0" indent="0">
              <a:lnSpc>
                <a:spcPts val="4100"/>
              </a:lnSpc>
              <a:buNone/>
            </a:pPr>
            <a:r>
              <a:rPr lang="zh-CN" altLang="en-US" sz="2800" dirty="0" smtClean="0"/>
              <a:t>        资产</a:t>
            </a:r>
            <a:r>
              <a:rPr lang="zh-CN" altLang="en-US" sz="2800" dirty="0"/>
              <a:t>证券化是指金融机构</a:t>
            </a:r>
            <a:r>
              <a:rPr lang="zh-CN" altLang="en-US" sz="2800" dirty="0" smtClean="0">
                <a:solidFill>
                  <a:srgbClr val="251BF7"/>
                </a:solidFill>
              </a:rPr>
              <a:t>将流动性</a:t>
            </a:r>
            <a:r>
              <a:rPr lang="zh-CN" altLang="en-US" sz="2800" dirty="0">
                <a:solidFill>
                  <a:srgbClr val="251BF7"/>
                </a:solidFill>
              </a:rPr>
              <a:t>较差的资产转化为可在市场上流通</a:t>
            </a:r>
            <a:r>
              <a:rPr lang="zh-CN" altLang="en-US" sz="2800" dirty="0" smtClean="0">
                <a:solidFill>
                  <a:srgbClr val="251BF7"/>
                </a:solidFill>
              </a:rPr>
              <a:t>的证券</a:t>
            </a:r>
            <a:r>
              <a:rPr lang="zh-CN" altLang="en-US" sz="2800" dirty="0" smtClean="0"/>
              <a:t>的</a:t>
            </a:r>
            <a:r>
              <a:rPr lang="zh-CN" altLang="en-US" sz="2800" dirty="0"/>
              <a:t>过程</a:t>
            </a:r>
            <a:r>
              <a:rPr lang="zh-CN" altLang="en-US" sz="2800" dirty="0" smtClean="0"/>
              <a:t>。</a:t>
            </a:r>
            <a:endParaRPr lang="en-US" altLang="zh-CN" sz="2800" dirty="0" smtClean="0"/>
          </a:p>
          <a:p>
            <a:pPr marL="0" indent="0">
              <a:lnSpc>
                <a:spcPts val="4100"/>
              </a:lnSpc>
              <a:buNone/>
            </a:pPr>
            <a:r>
              <a:rPr lang="en-US" altLang="zh-CN" sz="2800" dirty="0" smtClean="0"/>
              <a:t>        </a:t>
            </a:r>
            <a:r>
              <a:rPr lang="en-US" altLang="zh-CN" sz="2800" u="sng" dirty="0" smtClean="0">
                <a:solidFill>
                  <a:srgbClr val="251BF7"/>
                </a:solidFill>
              </a:rPr>
              <a:t>2</a:t>
            </a:r>
            <a:r>
              <a:rPr lang="en-US" altLang="zh-CN" sz="2800" u="sng" dirty="0">
                <a:solidFill>
                  <a:srgbClr val="251BF7"/>
                </a:solidFill>
              </a:rPr>
              <a:t>.</a:t>
            </a:r>
            <a:r>
              <a:rPr lang="zh-CN" altLang="en-US" sz="2800" u="sng" dirty="0">
                <a:solidFill>
                  <a:srgbClr val="251BF7"/>
                </a:solidFill>
              </a:rPr>
              <a:t>售后回租安排</a:t>
            </a:r>
          </a:p>
          <a:p>
            <a:pPr marL="0" indent="0">
              <a:lnSpc>
                <a:spcPts val="4100"/>
              </a:lnSpc>
              <a:buNone/>
            </a:pPr>
            <a:r>
              <a:rPr lang="zh-CN" altLang="en-US" sz="2800" dirty="0" smtClean="0"/>
              <a:t>        售后回租</a:t>
            </a:r>
            <a:r>
              <a:rPr lang="zh-CN" altLang="en-US" sz="2800" dirty="0"/>
              <a:t>安排是指商业银行</a:t>
            </a:r>
            <a:r>
              <a:rPr lang="zh-CN" altLang="en-US" sz="2800" dirty="0">
                <a:solidFill>
                  <a:srgbClr val="251BF7"/>
                </a:solidFill>
              </a:rPr>
              <a:t>出售自己所拥有的办公大楼以及其他不动产</a:t>
            </a:r>
            <a:r>
              <a:rPr lang="zh-CN" altLang="en-US" sz="2800" dirty="0"/>
              <a:t>，并同时从买主手中将这些</a:t>
            </a:r>
            <a:r>
              <a:rPr lang="zh-CN" altLang="en-US" sz="2800" dirty="0">
                <a:solidFill>
                  <a:srgbClr val="251BF7"/>
                </a:solidFill>
              </a:rPr>
              <a:t>资产租回</a:t>
            </a:r>
            <a:r>
              <a:rPr lang="zh-CN" altLang="en-US" sz="2800" dirty="0" smtClean="0"/>
              <a:t>。</a:t>
            </a:r>
            <a:endParaRPr lang="zh-CN" altLang="en-US" sz="2800" dirty="0"/>
          </a:p>
        </p:txBody>
      </p:sp>
    </p:spTree>
    <p:extLst>
      <p:ext uri="{BB962C8B-B14F-4D97-AF65-F5344CB8AC3E}">
        <p14:creationId xmlns:p14="http://schemas.microsoft.com/office/powerpoint/2010/main" val="5385101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88640"/>
            <a:ext cx="8964488" cy="6741368"/>
          </a:xfrm>
        </p:spPr>
        <p:txBody>
          <a:bodyPr>
            <a:noAutofit/>
          </a:bodyPr>
          <a:lstStyle/>
          <a:p>
            <a:pPr marL="0" indent="0">
              <a:lnSpc>
                <a:spcPct val="170000"/>
              </a:lnSpc>
              <a:buNone/>
            </a:pPr>
            <a:r>
              <a:rPr lang="zh-CN" altLang="en-US" sz="2800" b="1" dirty="0" smtClean="0">
                <a:solidFill>
                  <a:srgbClr val="251BF7"/>
                </a:solidFill>
              </a:rPr>
              <a:t>（</a:t>
            </a:r>
            <a:r>
              <a:rPr lang="zh-CN" altLang="en-US" sz="2800" b="1" dirty="0">
                <a:solidFill>
                  <a:srgbClr val="251BF7"/>
                </a:solidFill>
              </a:rPr>
              <a:t>二）对传统的各类存款进行多形式的开发和创新</a:t>
            </a:r>
          </a:p>
          <a:p>
            <a:pPr marL="0" indent="0">
              <a:buNone/>
            </a:pPr>
            <a:r>
              <a:rPr lang="en-US" altLang="zh-CN" sz="2400" dirty="0" smtClean="0">
                <a:solidFill>
                  <a:srgbClr val="251BF7"/>
                </a:solidFill>
                <a:latin typeface="+mn-ea"/>
              </a:rPr>
              <a:t>1</a:t>
            </a:r>
            <a:r>
              <a:rPr lang="en-US" altLang="zh-CN" sz="2400" dirty="0">
                <a:solidFill>
                  <a:srgbClr val="251BF7"/>
                </a:solidFill>
                <a:latin typeface="+mn-ea"/>
              </a:rPr>
              <a:t>.</a:t>
            </a:r>
            <a:r>
              <a:rPr lang="zh-CN" altLang="en-US" sz="2400" dirty="0">
                <a:solidFill>
                  <a:srgbClr val="251BF7"/>
                </a:solidFill>
                <a:latin typeface="+mn-ea"/>
              </a:rPr>
              <a:t>可转让支付命令</a:t>
            </a:r>
            <a:r>
              <a:rPr lang="zh-CN" altLang="en-US" sz="2400" dirty="0" smtClean="0">
                <a:solidFill>
                  <a:srgbClr val="251BF7"/>
                </a:solidFill>
                <a:latin typeface="+mn-ea"/>
              </a:rPr>
              <a:t>账户</a:t>
            </a:r>
            <a:r>
              <a:rPr lang="zh-CN" altLang="en-US" sz="2400" dirty="0" smtClean="0">
                <a:latin typeface="+mn-ea"/>
              </a:rPr>
              <a:t>：它</a:t>
            </a:r>
            <a:r>
              <a:rPr lang="zh-CN" altLang="en-US" sz="2400" dirty="0">
                <a:latin typeface="+mn-ea"/>
              </a:rPr>
              <a:t>既可用于转账结算，又可用于支付</a:t>
            </a:r>
            <a:r>
              <a:rPr lang="zh-CN" altLang="en-US" sz="2400" dirty="0" smtClean="0">
                <a:latin typeface="+mn-ea"/>
              </a:rPr>
              <a:t>利息。</a:t>
            </a:r>
            <a:endParaRPr lang="en-US" altLang="zh-CN" sz="2400" dirty="0" smtClean="0">
              <a:latin typeface="+mn-ea"/>
            </a:endParaRPr>
          </a:p>
          <a:p>
            <a:pPr marL="0" indent="0">
              <a:buNone/>
            </a:pPr>
            <a:r>
              <a:rPr lang="en-US" altLang="zh-CN" sz="2400" dirty="0" smtClean="0">
                <a:solidFill>
                  <a:srgbClr val="251BF7"/>
                </a:solidFill>
                <a:latin typeface="+mn-ea"/>
              </a:rPr>
              <a:t>2</a:t>
            </a:r>
            <a:r>
              <a:rPr lang="en-US" altLang="zh-CN" sz="2400" dirty="0">
                <a:solidFill>
                  <a:srgbClr val="251BF7"/>
                </a:solidFill>
                <a:latin typeface="+mn-ea"/>
              </a:rPr>
              <a:t>.</a:t>
            </a:r>
            <a:r>
              <a:rPr lang="zh-CN" altLang="en-US" sz="2400" dirty="0">
                <a:solidFill>
                  <a:srgbClr val="251BF7"/>
                </a:solidFill>
                <a:latin typeface="+mn-ea"/>
              </a:rPr>
              <a:t>自动转账服务</a:t>
            </a:r>
            <a:r>
              <a:rPr lang="zh-CN" altLang="en-US" sz="2400" dirty="0" smtClean="0">
                <a:solidFill>
                  <a:srgbClr val="251BF7"/>
                </a:solidFill>
                <a:latin typeface="+mn-ea"/>
              </a:rPr>
              <a:t>账户</a:t>
            </a:r>
            <a:r>
              <a:rPr lang="zh-CN" altLang="en-US" sz="2400" dirty="0" smtClean="0">
                <a:latin typeface="+mn-ea"/>
              </a:rPr>
              <a:t>：是</a:t>
            </a:r>
            <a:r>
              <a:rPr lang="zh-CN" altLang="en-US" sz="2400" dirty="0">
                <a:latin typeface="+mn-ea"/>
              </a:rPr>
              <a:t>存款可以在储蓄账户和支票账户之间按照约定自动转换的存款账户</a:t>
            </a:r>
            <a:r>
              <a:rPr lang="zh-CN" altLang="en-US" sz="2400" dirty="0" smtClean="0">
                <a:latin typeface="+mn-ea"/>
              </a:rPr>
              <a:t>。</a:t>
            </a:r>
            <a:endParaRPr lang="en-US" altLang="zh-CN" sz="2400" dirty="0" smtClean="0">
              <a:latin typeface="+mn-ea"/>
            </a:endParaRPr>
          </a:p>
          <a:p>
            <a:pPr marL="0" indent="0">
              <a:buNone/>
            </a:pPr>
            <a:r>
              <a:rPr lang="en-US" altLang="zh-CN" sz="2400" dirty="0" smtClean="0">
                <a:solidFill>
                  <a:srgbClr val="251BF7"/>
                </a:solidFill>
                <a:latin typeface="+mn-ea"/>
              </a:rPr>
              <a:t>3</a:t>
            </a:r>
            <a:r>
              <a:rPr lang="en-US" altLang="zh-CN" sz="2400" dirty="0">
                <a:solidFill>
                  <a:srgbClr val="251BF7"/>
                </a:solidFill>
                <a:latin typeface="+mn-ea"/>
              </a:rPr>
              <a:t>.</a:t>
            </a:r>
            <a:r>
              <a:rPr lang="zh-CN" altLang="en-US" sz="2400" dirty="0">
                <a:solidFill>
                  <a:srgbClr val="251BF7"/>
                </a:solidFill>
                <a:latin typeface="+mn-ea"/>
              </a:rPr>
              <a:t>超级可转让支付命令</a:t>
            </a:r>
            <a:r>
              <a:rPr lang="zh-CN" altLang="en-US" sz="2400" dirty="0" smtClean="0">
                <a:solidFill>
                  <a:srgbClr val="251BF7"/>
                </a:solidFill>
                <a:latin typeface="+mn-ea"/>
              </a:rPr>
              <a:t>账户</a:t>
            </a:r>
            <a:r>
              <a:rPr lang="zh-CN" altLang="en-US" sz="2400" dirty="0" smtClean="0">
                <a:latin typeface="+mn-ea"/>
              </a:rPr>
              <a:t>：是</a:t>
            </a:r>
            <a:r>
              <a:rPr lang="zh-CN" altLang="en-US" sz="2400" dirty="0">
                <a:latin typeface="+mn-ea"/>
              </a:rPr>
              <a:t>由可转让支付命令账户发展而来的一种利率较高的新型活期存款账户</a:t>
            </a:r>
            <a:r>
              <a:rPr lang="zh-CN" altLang="en-US" sz="2400" dirty="0" smtClean="0">
                <a:latin typeface="+mn-ea"/>
              </a:rPr>
              <a:t>。</a:t>
            </a:r>
            <a:endParaRPr lang="zh-CN" altLang="en-US" sz="2400" dirty="0">
              <a:latin typeface="+mn-ea"/>
            </a:endParaRPr>
          </a:p>
          <a:p>
            <a:pPr marL="0" indent="0">
              <a:buNone/>
            </a:pPr>
            <a:r>
              <a:rPr lang="en-US" altLang="zh-CN" sz="2400" dirty="0">
                <a:solidFill>
                  <a:srgbClr val="251BF7"/>
                </a:solidFill>
                <a:latin typeface="+mn-ea"/>
              </a:rPr>
              <a:t>4.</a:t>
            </a:r>
            <a:r>
              <a:rPr lang="zh-CN" altLang="en-US" sz="2400" dirty="0">
                <a:solidFill>
                  <a:srgbClr val="251BF7"/>
                </a:solidFill>
                <a:latin typeface="+mn-ea"/>
              </a:rPr>
              <a:t>货币市场存款</a:t>
            </a:r>
            <a:r>
              <a:rPr lang="zh-CN" altLang="en-US" sz="2400" dirty="0" smtClean="0">
                <a:solidFill>
                  <a:srgbClr val="251BF7"/>
                </a:solidFill>
                <a:latin typeface="+mn-ea"/>
              </a:rPr>
              <a:t>账户</a:t>
            </a:r>
            <a:r>
              <a:rPr lang="zh-CN" altLang="en-US" sz="2400" dirty="0" smtClean="0">
                <a:latin typeface="+mn-ea"/>
              </a:rPr>
              <a:t>：是</a:t>
            </a:r>
            <a:r>
              <a:rPr lang="zh-CN" altLang="en-US" sz="2400" dirty="0">
                <a:latin typeface="+mn-ea"/>
              </a:rPr>
              <a:t>美国商业银行为应对来自货币市场基金的竞争而开发出的存款账户</a:t>
            </a:r>
            <a:r>
              <a:rPr lang="zh-CN" altLang="en-US" sz="2400" dirty="0" smtClean="0">
                <a:latin typeface="+mn-ea"/>
              </a:rPr>
              <a:t>。</a:t>
            </a:r>
            <a:endParaRPr lang="en-US" altLang="zh-CN" sz="2400" dirty="0" smtClean="0">
              <a:latin typeface="+mn-ea"/>
            </a:endParaRPr>
          </a:p>
          <a:p>
            <a:pPr marL="0" indent="0">
              <a:buNone/>
            </a:pPr>
            <a:r>
              <a:rPr lang="en-US" altLang="zh-CN" sz="2400" dirty="0" smtClean="0">
                <a:solidFill>
                  <a:srgbClr val="251BF7"/>
                </a:solidFill>
                <a:latin typeface="+mn-ea"/>
              </a:rPr>
              <a:t>5</a:t>
            </a:r>
            <a:r>
              <a:rPr lang="en-US" altLang="zh-CN" sz="2400" dirty="0">
                <a:solidFill>
                  <a:srgbClr val="251BF7"/>
                </a:solidFill>
                <a:latin typeface="+mn-ea"/>
              </a:rPr>
              <a:t>.</a:t>
            </a:r>
            <a:r>
              <a:rPr lang="zh-CN" altLang="en-US" sz="2400" dirty="0">
                <a:solidFill>
                  <a:srgbClr val="251BF7"/>
                </a:solidFill>
                <a:latin typeface="+mn-ea"/>
              </a:rPr>
              <a:t>个人退休</a:t>
            </a:r>
            <a:r>
              <a:rPr lang="zh-CN" altLang="en-US" sz="2400" dirty="0" smtClean="0">
                <a:solidFill>
                  <a:srgbClr val="251BF7"/>
                </a:solidFill>
                <a:latin typeface="+mn-ea"/>
              </a:rPr>
              <a:t>账户</a:t>
            </a:r>
            <a:r>
              <a:rPr lang="zh-CN" altLang="en-US" sz="2400" dirty="0" smtClean="0">
                <a:latin typeface="+mn-ea"/>
              </a:rPr>
              <a:t>：是</a:t>
            </a:r>
            <a:r>
              <a:rPr lang="zh-CN" altLang="en-US" sz="2400" dirty="0">
                <a:latin typeface="+mn-ea"/>
              </a:rPr>
              <a:t>专为工资收入者开办的退休金存款账户</a:t>
            </a:r>
            <a:r>
              <a:rPr lang="zh-CN" altLang="en-US" sz="2400" dirty="0" smtClean="0">
                <a:latin typeface="+mn-ea"/>
              </a:rPr>
              <a:t>。</a:t>
            </a:r>
            <a:endParaRPr lang="en-US" altLang="zh-CN" sz="2400" dirty="0" smtClean="0">
              <a:latin typeface="+mn-ea"/>
            </a:endParaRPr>
          </a:p>
          <a:p>
            <a:pPr marL="0" indent="0">
              <a:buNone/>
            </a:pPr>
            <a:r>
              <a:rPr lang="en-US" altLang="zh-CN" sz="2400" dirty="0" smtClean="0">
                <a:solidFill>
                  <a:srgbClr val="251BF7"/>
                </a:solidFill>
                <a:latin typeface="+mn-ea"/>
              </a:rPr>
              <a:t>6</a:t>
            </a:r>
            <a:r>
              <a:rPr lang="en-US" altLang="zh-CN" sz="2400" dirty="0">
                <a:solidFill>
                  <a:srgbClr val="251BF7"/>
                </a:solidFill>
                <a:latin typeface="+mn-ea"/>
              </a:rPr>
              <a:t>.</a:t>
            </a:r>
            <a:r>
              <a:rPr lang="zh-CN" altLang="en-US" sz="2400" dirty="0">
                <a:solidFill>
                  <a:srgbClr val="251BF7"/>
                </a:solidFill>
                <a:latin typeface="+mn-ea"/>
              </a:rPr>
              <a:t>股金汇票</a:t>
            </a:r>
            <a:r>
              <a:rPr lang="zh-CN" altLang="en-US" sz="2400" dirty="0" smtClean="0">
                <a:solidFill>
                  <a:srgbClr val="251BF7"/>
                </a:solidFill>
                <a:latin typeface="+mn-ea"/>
              </a:rPr>
              <a:t>账户</a:t>
            </a:r>
            <a:r>
              <a:rPr lang="zh-CN" altLang="en-US" sz="2400" dirty="0" smtClean="0">
                <a:latin typeface="+mn-ea"/>
              </a:rPr>
              <a:t>：是</a:t>
            </a:r>
            <a:r>
              <a:rPr lang="zh-CN" altLang="en-US" sz="2400" dirty="0">
                <a:latin typeface="+mn-ea"/>
              </a:rPr>
              <a:t>一种既可使用</a:t>
            </a:r>
            <a:r>
              <a:rPr lang="zh-CN" altLang="en-US" sz="2400" dirty="0">
                <a:solidFill>
                  <a:srgbClr val="251BF7"/>
                </a:solidFill>
                <a:latin typeface="+mn-ea"/>
              </a:rPr>
              <a:t>支票</a:t>
            </a:r>
            <a:r>
              <a:rPr lang="zh-CN" altLang="en-US" sz="2400" dirty="0">
                <a:latin typeface="+mn-ea"/>
              </a:rPr>
              <a:t>又有</a:t>
            </a:r>
            <a:r>
              <a:rPr lang="zh-CN" altLang="en-US" sz="2400" dirty="0">
                <a:solidFill>
                  <a:srgbClr val="251BF7"/>
                </a:solidFill>
                <a:latin typeface="+mn-ea"/>
              </a:rPr>
              <a:t>利息收入</a:t>
            </a:r>
            <a:r>
              <a:rPr lang="zh-CN" altLang="en-US" sz="2400" dirty="0">
                <a:latin typeface="+mn-ea"/>
              </a:rPr>
              <a:t>的</a:t>
            </a:r>
            <a:r>
              <a:rPr lang="zh-CN" altLang="en-US" sz="2400" dirty="0">
                <a:solidFill>
                  <a:srgbClr val="251BF7"/>
                </a:solidFill>
                <a:latin typeface="+mn-ea"/>
              </a:rPr>
              <a:t>活期存款</a:t>
            </a:r>
            <a:r>
              <a:rPr lang="zh-CN" altLang="en-US" sz="2400" dirty="0">
                <a:latin typeface="+mn-ea"/>
              </a:rPr>
              <a:t>。</a:t>
            </a:r>
          </a:p>
          <a:p>
            <a:pPr marL="0" indent="0">
              <a:buNone/>
            </a:pPr>
            <a:r>
              <a:rPr lang="en-US" altLang="zh-CN" sz="2400" dirty="0">
                <a:solidFill>
                  <a:srgbClr val="251BF7"/>
                </a:solidFill>
                <a:latin typeface="+mn-ea"/>
              </a:rPr>
              <a:t>7.</a:t>
            </a:r>
            <a:r>
              <a:rPr lang="zh-CN" altLang="en-US" sz="2400" dirty="0">
                <a:solidFill>
                  <a:srgbClr val="251BF7"/>
                </a:solidFill>
                <a:latin typeface="+mn-ea"/>
              </a:rPr>
              <a:t>协定</a:t>
            </a:r>
            <a:r>
              <a:rPr lang="zh-CN" altLang="en-US" sz="2400" dirty="0" smtClean="0">
                <a:solidFill>
                  <a:srgbClr val="251BF7"/>
                </a:solidFill>
                <a:latin typeface="+mn-ea"/>
              </a:rPr>
              <a:t>账户</a:t>
            </a:r>
            <a:r>
              <a:rPr lang="zh-CN" altLang="en-US" sz="2400" dirty="0" smtClean="0">
                <a:latin typeface="+mn-ea"/>
              </a:rPr>
              <a:t>：是</a:t>
            </a:r>
            <a:r>
              <a:rPr lang="zh-CN" altLang="en-US" sz="2400" dirty="0">
                <a:latin typeface="+mn-ea"/>
              </a:rPr>
              <a:t>一种可在活期存款账户、可转让支付命令账户、货币市场互助基金账户之间自动转账的账户</a:t>
            </a:r>
            <a:r>
              <a:rPr lang="zh-CN" altLang="en-US" sz="2400" dirty="0" smtClean="0">
                <a:latin typeface="+mn-ea"/>
              </a:rPr>
              <a:t>。</a:t>
            </a:r>
            <a:endParaRPr lang="zh-CN" altLang="en-US" sz="2400" dirty="0">
              <a:latin typeface="+mn-ea"/>
            </a:endParaRPr>
          </a:p>
          <a:p>
            <a:pPr marL="0" indent="0">
              <a:buNone/>
            </a:pPr>
            <a:r>
              <a:rPr lang="en-US" altLang="zh-CN" sz="2400" dirty="0">
                <a:solidFill>
                  <a:srgbClr val="251BF7"/>
                </a:solidFill>
                <a:latin typeface="+mn-ea"/>
              </a:rPr>
              <a:t>8.</a:t>
            </a:r>
            <a:r>
              <a:rPr lang="zh-CN" altLang="en-US" sz="2400" dirty="0">
                <a:solidFill>
                  <a:srgbClr val="251BF7"/>
                </a:solidFill>
                <a:latin typeface="+mn-ea"/>
              </a:rPr>
              <a:t>定活两便存款</a:t>
            </a:r>
            <a:r>
              <a:rPr lang="zh-CN" altLang="en-US" sz="2400" dirty="0" smtClean="0">
                <a:solidFill>
                  <a:srgbClr val="251BF7"/>
                </a:solidFill>
                <a:latin typeface="+mn-ea"/>
              </a:rPr>
              <a:t>账户</a:t>
            </a:r>
            <a:r>
              <a:rPr lang="zh-CN" altLang="en-US" sz="2400" dirty="0" smtClean="0">
                <a:latin typeface="+mn-ea"/>
              </a:rPr>
              <a:t>：是</a:t>
            </a:r>
            <a:r>
              <a:rPr lang="zh-CN" altLang="en-US" sz="2400" dirty="0">
                <a:latin typeface="+mn-ea"/>
              </a:rPr>
              <a:t>一种事先不约定存期，一次性存入，一次性支取的储蓄存款账户</a:t>
            </a:r>
            <a:r>
              <a:rPr lang="zh-CN" altLang="en-US" sz="2400" dirty="0" smtClean="0">
                <a:latin typeface="+mn-ea"/>
              </a:rPr>
              <a:t>。</a:t>
            </a:r>
            <a:endParaRPr lang="zh-CN" altLang="en-US" sz="2400" dirty="0">
              <a:latin typeface="+mn-ea"/>
            </a:endParaRPr>
          </a:p>
        </p:txBody>
      </p:sp>
    </p:spTree>
    <p:extLst>
      <p:ext uri="{BB962C8B-B14F-4D97-AF65-F5344CB8AC3E}">
        <p14:creationId xmlns:p14="http://schemas.microsoft.com/office/powerpoint/2010/main" val="577336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solidFill>
                  <a:srgbClr val="251BF7"/>
                </a:solidFill>
              </a:rPr>
              <a:t>本章</a:t>
            </a:r>
            <a:r>
              <a:rPr lang="zh-CN" altLang="zh-CN" b="1" dirty="0" smtClean="0">
                <a:solidFill>
                  <a:srgbClr val="251BF7"/>
                </a:solidFill>
              </a:rPr>
              <a:t>小结</a:t>
            </a:r>
            <a:endParaRPr lang="zh-CN" altLang="en-US" dirty="0">
              <a:solidFill>
                <a:srgbClr val="251BF7"/>
              </a:solidFill>
            </a:endParaRPr>
          </a:p>
        </p:txBody>
      </p:sp>
      <p:sp>
        <p:nvSpPr>
          <p:cNvPr id="3" name="内容占位符 2"/>
          <p:cNvSpPr>
            <a:spLocks noGrp="1"/>
          </p:cNvSpPr>
          <p:nvPr>
            <p:ph idx="1"/>
          </p:nvPr>
        </p:nvSpPr>
        <p:spPr>
          <a:xfrm>
            <a:off x="107504" y="1268760"/>
            <a:ext cx="8928992" cy="5472608"/>
          </a:xfrm>
        </p:spPr>
        <p:txBody>
          <a:bodyPr>
            <a:normAutofit lnSpcReduction="10000"/>
          </a:bodyPr>
          <a:lstStyle/>
          <a:p>
            <a:r>
              <a:rPr lang="zh-CN" altLang="en-US" sz="2800" dirty="0" smtClean="0">
                <a:latin typeface="楷体" panose="02010609060101010101" pitchFamily="49" charset="-122"/>
                <a:ea typeface="楷体" panose="02010609060101010101" pitchFamily="49" charset="-122"/>
              </a:rPr>
              <a:t>本章介绍了</a:t>
            </a:r>
            <a:r>
              <a:rPr lang="zh-CN" altLang="zh-CN" sz="2800" dirty="0" smtClean="0">
                <a:latin typeface="楷体" panose="02010609060101010101" pitchFamily="49" charset="-122"/>
                <a:ea typeface="楷体" panose="02010609060101010101" pitchFamily="49" charset="-122"/>
              </a:rPr>
              <a:t>流动性</a:t>
            </a:r>
            <a:r>
              <a:rPr lang="zh-CN" altLang="en-US" sz="2800" dirty="0" smtClean="0">
                <a:latin typeface="楷体" panose="02010609060101010101" pitchFamily="49" charset="-122"/>
                <a:ea typeface="楷体" panose="02010609060101010101" pitchFamily="49" charset="-122"/>
              </a:rPr>
              <a:t>的概念、</a:t>
            </a:r>
            <a:r>
              <a:rPr lang="zh-CN" altLang="zh-CN" sz="2800" dirty="0" smtClean="0">
                <a:latin typeface="楷体" panose="02010609060101010101" pitchFamily="49" charset="-122"/>
                <a:ea typeface="楷体" panose="02010609060101010101" pitchFamily="49" charset="-122"/>
              </a:rPr>
              <a:t>流动性风险</a:t>
            </a:r>
            <a:r>
              <a:rPr lang="zh-CN" altLang="en-US" sz="2800" dirty="0" smtClean="0">
                <a:latin typeface="楷体" panose="02010609060101010101" pitchFamily="49" charset="-122"/>
                <a:ea typeface="楷体" panose="02010609060101010101" pitchFamily="49" charset="-122"/>
              </a:rPr>
              <a:t>的概念。流动性风险可以从</a:t>
            </a:r>
            <a:r>
              <a:rPr lang="zh-CN" altLang="zh-CN" sz="2800" dirty="0" smtClean="0">
                <a:latin typeface="楷体" panose="02010609060101010101" pitchFamily="49" charset="-122"/>
                <a:ea typeface="楷体" panose="02010609060101010101" pitchFamily="49" charset="-122"/>
              </a:rPr>
              <a:t>负债</a:t>
            </a:r>
            <a:r>
              <a:rPr lang="zh-CN" altLang="zh-CN" sz="2800" dirty="0">
                <a:latin typeface="楷体" panose="02010609060101010101" pitchFamily="49" charset="-122"/>
                <a:ea typeface="楷体" panose="02010609060101010101" pitchFamily="49" charset="-122"/>
              </a:rPr>
              <a:t>和资产两个方面来考察</a:t>
            </a:r>
            <a:r>
              <a:rPr lang="zh-CN" altLang="zh-CN" sz="2800" dirty="0" smtClean="0">
                <a:latin typeface="楷体" panose="02010609060101010101" pitchFamily="49" charset="-122"/>
                <a:ea typeface="楷体" panose="02010609060101010101" pitchFamily="49" charset="-122"/>
              </a:rPr>
              <a:t>。金融</a:t>
            </a:r>
            <a:r>
              <a:rPr lang="zh-CN" altLang="zh-CN" sz="2800" dirty="0">
                <a:latin typeface="楷体" panose="02010609060101010101" pitchFamily="49" charset="-122"/>
                <a:ea typeface="楷体" panose="02010609060101010101" pitchFamily="49" charset="-122"/>
              </a:rPr>
              <a:t>机构的流动性与流动性风险是相互统一</a:t>
            </a:r>
            <a:r>
              <a:rPr lang="zh-CN" altLang="zh-CN" sz="2800" dirty="0" smtClean="0">
                <a:latin typeface="楷体" panose="02010609060101010101" pitchFamily="49" charset="-122"/>
                <a:ea typeface="楷体" panose="02010609060101010101" pitchFamily="49" charset="-122"/>
              </a:rPr>
              <a:t>的</a:t>
            </a:r>
            <a:r>
              <a:rPr lang="zh-CN" altLang="en-US" sz="2800" dirty="0" smtClean="0">
                <a:latin typeface="楷体" panose="02010609060101010101" pitchFamily="49" charset="-122"/>
                <a:ea typeface="楷体" panose="02010609060101010101" pitchFamily="49" charset="-122"/>
              </a:rPr>
              <a:t>。</a:t>
            </a:r>
            <a:endParaRPr lang="en-US" altLang="zh-CN" sz="2800" dirty="0" smtClean="0">
              <a:latin typeface="楷体" panose="02010609060101010101" pitchFamily="49" charset="-122"/>
              <a:ea typeface="楷体" panose="02010609060101010101" pitchFamily="49" charset="-122"/>
            </a:endParaRPr>
          </a:p>
          <a:p>
            <a:r>
              <a:rPr lang="zh-CN" altLang="zh-CN" sz="2800" dirty="0" smtClean="0">
                <a:latin typeface="楷体" panose="02010609060101010101" pitchFamily="49" charset="-122"/>
                <a:ea typeface="楷体" panose="02010609060101010101" pitchFamily="49" charset="-122"/>
              </a:rPr>
              <a:t>商业银行</a:t>
            </a:r>
            <a:r>
              <a:rPr lang="zh-CN" altLang="zh-CN" sz="2800" dirty="0">
                <a:latin typeface="楷体" panose="02010609060101010101" pitchFamily="49" charset="-122"/>
                <a:ea typeface="楷体" panose="02010609060101010101" pitchFamily="49" charset="-122"/>
              </a:rPr>
              <a:t>的流动性风险具有外</a:t>
            </a:r>
            <a:r>
              <a:rPr lang="zh-CN" altLang="zh-CN" sz="2800" dirty="0" smtClean="0">
                <a:latin typeface="楷体" panose="02010609060101010101" pitchFamily="49" charset="-122"/>
                <a:ea typeface="楷体" panose="02010609060101010101" pitchFamily="49" charset="-122"/>
              </a:rPr>
              <a:t>生性</a:t>
            </a:r>
            <a:r>
              <a:rPr lang="zh-CN" altLang="en-US" sz="2800" dirty="0" smtClean="0">
                <a:latin typeface="楷体" panose="02010609060101010101" pitchFamily="49" charset="-122"/>
                <a:ea typeface="楷体" panose="02010609060101010101" pitchFamily="49" charset="-122"/>
              </a:rPr>
              <a:t>；</a:t>
            </a:r>
            <a:r>
              <a:rPr lang="zh-CN" altLang="zh-CN" sz="2800" dirty="0" smtClean="0">
                <a:latin typeface="楷体" panose="02010609060101010101" pitchFamily="49" charset="-122"/>
                <a:ea typeface="楷体" panose="02010609060101010101" pitchFamily="49" charset="-122"/>
              </a:rPr>
              <a:t>保险公司</a:t>
            </a:r>
            <a:r>
              <a:rPr lang="zh-CN" altLang="zh-CN" sz="2800" dirty="0">
                <a:latin typeface="楷体" panose="02010609060101010101" pitchFamily="49" charset="-122"/>
                <a:ea typeface="楷体" panose="02010609060101010101" pitchFamily="49" charset="-122"/>
              </a:rPr>
              <a:t>的流动性风险主要来自自有资金能力、保费</a:t>
            </a:r>
            <a:r>
              <a:rPr lang="zh-CN" altLang="zh-CN" sz="2800" dirty="0" smtClean="0">
                <a:latin typeface="楷体" panose="02010609060101010101" pitchFamily="49" charset="-122"/>
                <a:ea typeface="楷体" panose="02010609060101010101" pitchFamily="49" charset="-122"/>
              </a:rPr>
              <a:t>收入</a:t>
            </a:r>
            <a:r>
              <a:rPr lang="zh-CN" altLang="en-US" sz="2800" dirty="0">
                <a:latin typeface="楷体" panose="02010609060101010101" pitchFamily="49" charset="-122"/>
                <a:ea typeface="楷体" panose="02010609060101010101" pitchFamily="49" charset="-122"/>
              </a:rPr>
              <a:t>、</a:t>
            </a:r>
            <a:r>
              <a:rPr lang="zh-CN" altLang="zh-CN" sz="2800" dirty="0" smtClean="0">
                <a:latin typeface="楷体" panose="02010609060101010101" pitchFamily="49" charset="-122"/>
                <a:ea typeface="楷体" panose="02010609060101010101" pitchFamily="49" charset="-122"/>
              </a:rPr>
              <a:t>出售</a:t>
            </a:r>
            <a:r>
              <a:rPr lang="zh-CN" altLang="zh-CN" sz="2800" dirty="0">
                <a:latin typeface="楷体" panose="02010609060101010101" pitchFamily="49" charset="-122"/>
                <a:ea typeface="楷体" panose="02010609060101010101" pitchFamily="49" charset="-122"/>
              </a:rPr>
              <a:t>金融债券、不动产或其他资产所得</a:t>
            </a:r>
            <a:r>
              <a:rPr lang="zh-CN" altLang="zh-CN" sz="2800" dirty="0" smtClean="0">
                <a:latin typeface="楷体" panose="02010609060101010101" pitchFamily="49" charset="-122"/>
                <a:ea typeface="楷体" panose="02010609060101010101" pitchFamily="49" charset="-122"/>
              </a:rPr>
              <a:t>现金</a:t>
            </a:r>
            <a:r>
              <a:rPr lang="zh-CN" altLang="en-US" sz="2800" dirty="0" smtClean="0">
                <a:latin typeface="楷体" panose="02010609060101010101" pitchFamily="49" charset="-122"/>
                <a:ea typeface="楷体" panose="02010609060101010101" pitchFamily="49" charset="-122"/>
              </a:rPr>
              <a:t>；</a:t>
            </a:r>
            <a:r>
              <a:rPr lang="zh-CN" altLang="zh-CN" sz="2800" dirty="0" smtClean="0">
                <a:latin typeface="楷体" panose="02010609060101010101" pitchFamily="49" charset="-122"/>
                <a:ea typeface="楷体" panose="02010609060101010101" pitchFamily="49" charset="-122"/>
              </a:rPr>
              <a:t>证券公司</a:t>
            </a:r>
            <a:r>
              <a:rPr lang="zh-CN" altLang="zh-CN" sz="2800" dirty="0">
                <a:latin typeface="楷体" panose="02010609060101010101" pitchFamily="49" charset="-122"/>
                <a:ea typeface="楷体" panose="02010609060101010101" pitchFamily="49" charset="-122"/>
              </a:rPr>
              <a:t>的流动性风险主要来自代客理财、自营证券</a:t>
            </a:r>
            <a:r>
              <a:rPr lang="zh-CN" altLang="zh-CN" sz="2800" dirty="0" smtClean="0">
                <a:latin typeface="楷体" panose="02010609060101010101" pitchFamily="49" charset="-122"/>
                <a:ea typeface="楷体" panose="02010609060101010101" pitchFamily="49" charset="-122"/>
              </a:rPr>
              <a:t>业务等</a:t>
            </a:r>
            <a:r>
              <a:rPr lang="zh-CN" altLang="en-US" sz="2800" dirty="0" smtClean="0">
                <a:latin typeface="楷体" panose="02010609060101010101" pitchFamily="49" charset="-122"/>
                <a:ea typeface="楷体" panose="02010609060101010101" pitchFamily="49" charset="-122"/>
              </a:rPr>
              <a:t>；</a:t>
            </a:r>
            <a:r>
              <a:rPr lang="zh-CN" altLang="zh-CN" sz="2800" dirty="0" smtClean="0">
                <a:latin typeface="楷体" panose="02010609060101010101" pitchFamily="49" charset="-122"/>
                <a:ea typeface="楷体" panose="02010609060101010101" pitchFamily="49" charset="-122"/>
              </a:rPr>
              <a:t>基金</a:t>
            </a:r>
            <a:r>
              <a:rPr lang="zh-CN" altLang="zh-CN" sz="2800" dirty="0">
                <a:latin typeface="楷体" panose="02010609060101010101" pitchFamily="49" charset="-122"/>
                <a:ea typeface="楷体" panose="02010609060101010101" pitchFamily="49" charset="-122"/>
              </a:rPr>
              <a:t>公司的流动性风险主要来自证券资产变现和投资者赎回两个方面。</a:t>
            </a:r>
          </a:p>
          <a:p>
            <a:r>
              <a:rPr lang="zh-CN" altLang="zh-CN" sz="2800" dirty="0">
                <a:latin typeface="楷体" panose="02010609060101010101" pitchFamily="49" charset="-122"/>
                <a:ea typeface="楷体" panose="02010609060101010101" pitchFamily="49" charset="-122"/>
              </a:rPr>
              <a:t>金融机构流动性风险产生的主要原因包括资产负债期限</a:t>
            </a:r>
            <a:r>
              <a:rPr lang="zh-CN" altLang="zh-CN" sz="2800" dirty="0" smtClean="0">
                <a:latin typeface="楷体" panose="02010609060101010101" pitchFamily="49" charset="-122"/>
                <a:ea typeface="楷体" panose="02010609060101010101" pitchFamily="49" charset="-122"/>
              </a:rPr>
              <a:t>结构</a:t>
            </a:r>
            <a:r>
              <a:rPr lang="zh-CN" altLang="en-US" sz="2800" dirty="0">
                <a:latin typeface="楷体" panose="02010609060101010101" pitchFamily="49" charset="-122"/>
                <a:ea typeface="楷体" panose="02010609060101010101" pitchFamily="49" charset="-122"/>
              </a:rPr>
              <a:t>和</a:t>
            </a:r>
            <a:r>
              <a:rPr lang="zh-CN" altLang="zh-CN" sz="2800" dirty="0" smtClean="0">
                <a:latin typeface="楷体" panose="02010609060101010101" pitchFamily="49" charset="-122"/>
                <a:ea typeface="楷体" panose="02010609060101010101" pitchFamily="49" charset="-122"/>
              </a:rPr>
              <a:t>质量</a:t>
            </a:r>
            <a:r>
              <a:rPr lang="zh-CN" altLang="zh-CN" sz="2800" dirty="0">
                <a:latin typeface="楷体" panose="02010609060101010101" pitchFamily="49" charset="-122"/>
                <a:ea typeface="楷体" panose="02010609060101010101" pitchFamily="49" charset="-122"/>
              </a:rPr>
              <a:t>结构失衡、</a:t>
            </a:r>
            <a:r>
              <a:rPr lang="zh-CN" altLang="zh-CN" sz="2800" dirty="0" smtClean="0">
                <a:latin typeface="楷体" panose="02010609060101010101" pitchFamily="49" charset="-122"/>
                <a:ea typeface="楷体" panose="02010609060101010101" pitchFamily="49" charset="-122"/>
              </a:rPr>
              <a:t>操作问题</a:t>
            </a:r>
            <a:r>
              <a:rPr lang="zh-CN" altLang="zh-CN" sz="2800" dirty="0">
                <a:latin typeface="楷体" panose="02010609060101010101" pitchFamily="49" charset="-122"/>
                <a:ea typeface="楷体" panose="02010609060101010101" pitchFamily="49" charset="-122"/>
              </a:rPr>
              <a:t>、金融政策突变</a:t>
            </a:r>
            <a:r>
              <a:rPr lang="zh-CN" altLang="zh-CN" sz="2800" dirty="0" smtClean="0">
                <a:latin typeface="楷体" panose="02010609060101010101" pitchFamily="49" charset="-122"/>
                <a:ea typeface="楷体" panose="02010609060101010101" pitchFamily="49" charset="-122"/>
              </a:rPr>
              <a:t>。</a:t>
            </a:r>
            <a:endParaRPr lang="en-US" altLang="zh-CN" sz="2800" dirty="0" smtClean="0">
              <a:latin typeface="楷体" panose="02010609060101010101" pitchFamily="49" charset="-122"/>
              <a:ea typeface="楷体" panose="02010609060101010101" pitchFamily="49" charset="-122"/>
            </a:endParaRPr>
          </a:p>
          <a:p>
            <a:r>
              <a:rPr lang="zh-CN" altLang="zh-CN" sz="2800" dirty="0" smtClean="0">
                <a:latin typeface="楷体" panose="02010609060101010101" pitchFamily="49" charset="-122"/>
                <a:ea typeface="楷体" panose="02010609060101010101" pitchFamily="49" charset="-122"/>
              </a:rPr>
              <a:t>金融</a:t>
            </a:r>
            <a:r>
              <a:rPr lang="zh-CN" altLang="zh-CN" sz="2800" dirty="0">
                <a:latin typeface="楷体" panose="02010609060101010101" pitchFamily="49" charset="-122"/>
                <a:ea typeface="楷体" panose="02010609060101010101" pitchFamily="49" charset="-122"/>
              </a:rPr>
              <a:t>机构流动性风险的防范方法主要包括资产管理、负债管理、资产负债比例管理、金融创新弥补管理。</a:t>
            </a:r>
            <a:endParaRPr lang="zh-CN" altLang="en-US" sz="30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075083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412776"/>
            <a:ext cx="8856984" cy="1224136"/>
          </a:xfrm>
        </p:spPr>
        <p:txBody>
          <a:bodyPr>
            <a:normAutofit fontScale="55000" lnSpcReduction="20000"/>
          </a:bodyPr>
          <a:lstStyle/>
          <a:p>
            <a:pPr marL="0" indent="0" algn="ctr">
              <a:buNone/>
            </a:pPr>
            <a:r>
              <a:rPr lang="zh-CN" altLang="en-US" sz="5500" b="1" dirty="0" smtClean="0">
                <a:solidFill>
                  <a:srgbClr val="FF0000"/>
                </a:solidFill>
                <a:latin typeface="楷体" panose="02010609060101010101" pitchFamily="49" charset="-122"/>
                <a:ea typeface="楷体" panose="02010609060101010101" pitchFamily="49" charset="-122"/>
              </a:rPr>
              <a:t>第一节 流动性风险概述</a:t>
            </a:r>
            <a:endParaRPr lang="en-US" altLang="zh-CN" sz="5500" b="1" dirty="0" smtClean="0">
              <a:solidFill>
                <a:srgbClr val="FF0000"/>
              </a:solidFill>
              <a:latin typeface="楷体" panose="02010609060101010101" pitchFamily="49" charset="-122"/>
              <a:ea typeface="楷体" panose="02010609060101010101" pitchFamily="49" charset="-122"/>
            </a:endParaRPr>
          </a:p>
          <a:p>
            <a:pPr marL="0" indent="0" algn="ctr">
              <a:buNone/>
            </a:pPr>
            <a:endParaRPr lang="en-US" altLang="zh-CN" b="1" dirty="0" smtClean="0">
              <a:latin typeface="楷体" panose="02010609060101010101" pitchFamily="49" charset="-122"/>
              <a:ea typeface="楷体" panose="02010609060101010101" pitchFamily="49" charset="-122"/>
            </a:endParaRPr>
          </a:p>
          <a:p>
            <a:pPr marL="0" indent="0">
              <a:buNone/>
            </a:pPr>
            <a:r>
              <a:rPr lang="zh-CN" altLang="en-US" sz="5100" b="1" dirty="0" smtClean="0">
                <a:latin typeface="+mn-ea"/>
              </a:rPr>
              <a:t>一、流动性</a:t>
            </a:r>
            <a:endParaRPr lang="en-US" altLang="zh-CN" sz="5100" b="1" dirty="0" smtClean="0">
              <a:latin typeface="+mn-ea"/>
            </a:endParaRPr>
          </a:p>
          <a:p>
            <a:pPr marL="0" indent="0" algn="ctr">
              <a:buNone/>
            </a:pPr>
            <a:endParaRPr lang="en-US" altLang="zh-CN" b="1" dirty="0" smtClean="0">
              <a:latin typeface="楷体" panose="02010609060101010101" pitchFamily="49" charset="-122"/>
              <a:ea typeface="楷体" panose="02010609060101010101" pitchFamily="49" charset="-122"/>
            </a:endParaRPr>
          </a:p>
          <a:p>
            <a:pPr marL="0" indent="0" algn="ctr">
              <a:buNone/>
            </a:pPr>
            <a:endParaRPr lang="en-US" altLang="zh-CN" b="1" dirty="0" smtClean="0">
              <a:latin typeface="楷体" panose="02010609060101010101" pitchFamily="49" charset="-122"/>
              <a:ea typeface="楷体" panose="02010609060101010101" pitchFamily="49" charset="-122"/>
            </a:endParaRPr>
          </a:p>
          <a:p>
            <a:pPr marL="0" indent="0" algn="ctr">
              <a:buNone/>
            </a:pPr>
            <a:endParaRPr lang="zh-CN" altLang="en-US" b="1" dirty="0" smtClean="0">
              <a:latin typeface="楷体" panose="02010609060101010101" pitchFamily="49" charset="-122"/>
              <a:ea typeface="楷体" panose="02010609060101010101" pitchFamily="49" charset="-122"/>
            </a:endParaRPr>
          </a:p>
          <a:p>
            <a:pPr marL="0" indent="0">
              <a:buNone/>
            </a:pPr>
            <a:endParaRPr lang="en-US" altLang="zh-CN" b="1" dirty="0" smtClean="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smtClean="0">
                <a:solidFill>
                  <a:srgbClr val="251BF7"/>
                </a:solidFill>
              </a:rPr>
              <a:t>第五章 流动性风险</a:t>
            </a:r>
            <a:endParaRPr lang="zh-CN" altLang="en-US" sz="4000" dirty="0"/>
          </a:p>
        </p:txBody>
      </p:sp>
      <p:sp>
        <p:nvSpPr>
          <p:cNvPr id="8" name="TextBox 7"/>
          <p:cNvSpPr txBox="1"/>
          <p:nvPr/>
        </p:nvSpPr>
        <p:spPr>
          <a:xfrm>
            <a:off x="107504" y="2564904"/>
            <a:ext cx="8856984" cy="4131900"/>
          </a:xfrm>
          <a:prstGeom prst="rect">
            <a:avLst/>
          </a:prstGeom>
          <a:noFill/>
        </p:spPr>
        <p:txBody>
          <a:bodyPr wrap="square" rtlCol="0">
            <a:spAutoFit/>
          </a:bodyPr>
          <a:lstStyle/>
          <a:p>
            <a:pPr>
              <a:lnSpc>
                <a:spcPts val="4500"/>
              </a:lnSpc>
            </a:pPr>
            <a:r>
              <a:rPr lang="zh-CN" altLang="en-US" sz="2800" b="1" dirty="0" smtClean="0">
                <a:latin typeface="+mn-ea"/>
              </a:rPr>
              <a:t>从两个角度理解流动性：</a:t>
            </a:r>
            <a:endParaRPr lang="en-US" altLang="zh-CN" sz="2800" b="1" dirty="0" smtClean="0">
              <a:latin typeface="+mn-ea"/>
            </a:endParaRPr>
          </a:p>
          <a:p>
            <a:pPr>
              <a:lnSpc>
                <a:spcPts val="4500"/>
              </a:lnSpc>
            </a:pPr>
            <a:r>
              <a:rPr lang="zh-CN" altLang="en-US" sz="2800" b="1" u="sng" dirty="0" smtClean="0">
                <a:solidFill>
                  <a:srgbClr val="251BF7"/>
                </a:solidFill>
                <a:latin typeface="+mn-ea"/>
              </a:rPr>
              <a:t>（</a:t>
            </a:r>
            <a:r>
              <a:rPr lang="en-US" altLang="zh-CN" sz="2800" b="1" u="sng" dirty="0">
                <a:solidFill>
                  <a:srgbClr val="251BF7"/>
                </a:solidFill>
                <a:latin typeface="+mn-ea"/>
              </a:rPr>
              <a:t>1</a:t>
            </a:r>
            <a:r>
              <a:rPr lang="zh-CN" altLang="en-US" sz="2800" b="1" u="sng" dirty="0">
                <a:solidFill>
                  <a:srgbClr val="251BF7"/>
                </a:solidFill>
                <a:latin typeface="+mn-ea"/>
              </a:rPr>
              <a:t>）对于金融资产而言</a:t>
            </a:r>
            <a:r>
              <a:rPr lang="zh-CN" altLang="en-US" sz="2800" dirty="0">
                <a:latin typeface="+mn-ea"/>
              </a:rPr>
              <a:t>，</a:t>
            </a:r>
            <a:r>
              <a:rPr lang="zh-CN" altLang="en-US" sz="2800" b="1" u="sng" dirty="0">
                <a:latin typeface="+mn-ea"/>
              </a:rPr>
              <a:t>流动性</a:t>
            </a:r>
            <a:r>
              <a:rPr lang="zh-CN" altLang="en-US" sz="2800" dirty="0">
                <a:latin typeface="+mn-ea"/>
              </a:rPr>
              <a:t>指市场流动性，也称</a:t>
            </a:r>
            <a:r>
              <a:rPr lang="zh-CN" altLang="en-US" sz="2800" dirty="0">
                <a:solidFill>
                  <a:srgbClr val="251BF7"/>
                </a:solidFill>
                <a:latin typeface="+mn-ea"/>
              </a:rPr>
              <a:t>产品</a:t>
            </a:r>
            <a:r>
              <a:rPr lang="zh-CN" altLang="en-US" sz="2800" dirty="0">
                <a:latin typeface="+mn-ea"/>
              </a:rPr>
              <a:t>或</a:t>
            </a:r>
            <a:r>
              <a:rPr lang="zh-CN" altLang="en-US" sz="2800" dirty="0">
                <a:solidFill>
                  <a:srgbClr val="251BF7"/>
                </a:solidFill>
                <a:latin typeface="+mn-ea"/>
              </a:rPr>
              <a:t>资产流动性</a:t>
            </a:r>
            <a:r>
              <a:rPr lang="zh-CN" altLang="en-US" sz="2800" dirty="0">
                <a:latin typeface="+mn-ea"/>
              </a:rPr>
              <a:t>，主要描述金融资产在市场上的</a:t>
            </a:r>
            <a:r>
              <a:rPr lang="zh-CN" altLang="en-US" sz="2800" b="1" dirty="0">
                <a:solidFill>
                  <a:srgbClr val="251BF7"/>
                </a:solidFill>
                <a:latin typeface="+mn-ea"/>
              </a:rPr>
              <a:t>变现能力</a:t>
            </a:r>
            <a:r>
              <a:rPr lang="zh-CN" altLang="en-US" sz="2800" dirty="0">
                <a:latin typeface="+mn-ea"/>
              </a:rPr>
              <a:t>，即市场上</a:t>
            </a:r>
            <a:r>
              <a:rPr lang="zh-CN" altLang="en-US" sz="2800" b="1" dirty="0">
                <a:solidFill>
                  <a:srgbClr val="251BF7"/>
                </a:solidFill>
                <a:latin typeface="+mn-ea"/>
              </a:rPr>
              <a:t>金融资产与现金之间转换</a:t>
            </a:r>
            <a:r>
              <a:rPr lang="zh-CN" altLang="en-US" sz="2800" dirty="0">
                <a:solidFill>
                  <a:srgbClr val="251BF7"/>
                </a:solidFill>
                <a:latin typeface="+mn-ea"/>
              </a:rPr>
              <a:t>的难易程度</a:t>
            </a:r>
            <a:r>
              <a:rPr lang="zh-CN" altLang="en-US" sz="2800" dirty="0" smtClean="0">
                <a:latin typeface="+mn-ea"/>
              </a:rPr>
              <a:t>。</a:t>
            </a:r>
            <a:endParaRPr lang="en-US" altLang="zh-CN" sz="2800" dirty="0" smtClean="0">
              <a:latin typeface="+mn-ea"/>
            </a:endParaRPr>
          </a:p>
          <a:p>
            <a:pPr>
              <a:lnSpc>
                <a:spcPts val="4500"/>
              </a:lnSpc>
            </a:pPr>
            <a:r>
              <a:rPr lang="en-US" altLang="zh-CN" sz="2800" dirty="0">
                <a:latin typeface="+mn-ea"/>
              </a:rPr>
              <a:t> </a:t>
            </a:r>
            <a:r>
              <a:rPr lang="en-US" altLang="zh-CN" sz="2800" dirty="0" smtClean="0">
                <a:latin typeface="+mn-ea"/>
              </a:rPr>
              <a:t>   </a:t>
            </a:r>
            <a:r>
              <a:rPr lang="zh-CN" altLang="en-US" sz="2800" dirty="0" smtClean="0">
                <a:latin typeface="+mn-ea"/>
              </a:rPr>
              <a:t>流动性</a:t>
            </a:r>
            <a:r>
              <a:rPr lang="zh-CN" altLang="en-US" sz="2800" dirty="0">
                <a:latin typeface="+mn-ea"/>
              </a:rPr>
              <a:t>由</a:t>
            </a:r>
            <a:r>
              <a:rPr lang="zh-CN" altLang="en-US" sz="2800" dirty="0">
                <a:solidFill>
                  <a:srgbClr val="251BF7"/>
                </a:solidFill>
                <a:latin typeface="+mn-ea"/>
              </a:rPr>
              <a:t>资产的流动性</a:t>
            </a:r>
            <a:r>
              <a:rPr lang="zh-CN" altLang="en-US" sz="2800" dirty="0">
                <a:latin typeface="+mn-ea"/>
              </a:rPr>
              <a:t>和</a:t>
            </a:r>
            <a:r>
              <a:rPr lang="zh-CN" altLang="en-US" sz="2800" dirty="0">
                <a:solidFill>
                  <a:srgbClr val="251BF7"/>
                </a:solidFill>
                <a:latin typeface="+mn-ea"/>
              </a:rPr>
              <a:t>负债的流动性</a:t>
            </a:r>
            <a:r>
              <a:rPr lang="zh-CN" altLang="en-US" sz="2800" dirty="0">
                <a:latin typeface="+mn-ea"/>
              </a:rPr>
              <a:t>两个方面构成</a:t>
            </a:r>
            <a:r>
              <a:rPr lang="zh-CN" altLang="en-US" sz="2800" dirty="0">
                <a:latin typeface="+mn-ea"/>
              </a:rPr>
              <a:t>。</a:t>
            </a:r>
            <a:r>
              <a:rPr lang="zh-CN" altLang="en-US" sz="2800" b="1" dirty="0">
                <a:solidFill>
                  <a:srgbClr val="251BF7"/>
                </a:solidFill>
                <a:latin typeface="+mn-ea"/>
              </a:rPr>
              <a:t>资产的流动性</a:t>
            </a:r>
            <a:r>
              <a:rPr lang="zh-CN" altLang="en-US" sz="2800" dirty="0">
                <a:latin typeface="+mn-ea"/>
              </a:rPr>
              <a:t>是指现实资产在不发生损失或少发生损失的情况下</a:t>
            </a:r>
            <a:r>
              <a:rPr lang="zh-CN" altLang="en-US" sz="2800" dirty="0">
                <a:solidFill>
                  <a:srgbClr val="251BF7"/>
                </a:solidFill>
                <a:latin typeface="+mn-ea"/>
              </a:rPr>
              <a:t>迅速变现的能力</a:t>
            </a:r>
            <a:r>
              <a:rPr lang="zh-CN" altLang="en-US" sz="2800" dirty="0" smtClean="0">
                <a:solidFill>
                  <a:srgbClr val="251BF7"/>
                </a:solidFill>
                <a:latin typeface="+mn-ea"/>
              </a:rPr>
              <a:t>；</a:t>
            </a:r>
            <a:r>
              <a:rPr lang="zh-CN" altLang="en-US" sz="2800" b="1" dirty="0">
                <a:solidFill>
                  <a:srgbClr val="251BF7"/>
                </a:solidFill>
                <a:latin typeface="+mn-ea"/>
              </a:rPr>
              <a:t>负债的流动性</a:t>
            </a:r>
            <a:r>
              <a:rPr lang="zh-CN" altLang="en-US" sz="2800" dirty="0">
                <a:latin typeface="+mn-ea"/>
              </a:rPr>
              <a:t>是指资金</a:t>
            </a:r>
            <a:endParaRPr lang="en-US" altLang="zh-CN" sz="2800" dirty="0">
              <a:latin typeface="+mn-e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412776"/>
            <a:ext cx="8856984" cy="1224136"/>
          </a:xfrm>
        </p:spPr>
        <p:txBody>
          <a:bodyPr>
            <a:normAutofit fontScale="55000" lnSpcReduction="20000"/>
          </a:bodyPr>
          <a:lstStyle/>
          <a:p>
            <a:pPr marL="0" indent="0" algn="ctr">
              <a:buNone/>
            </a:pPr>
            <a:r>
              <a:rPr lang="zh-CN" altLang="en-US" sz="5500" b="1" dirty="0" smtClean="0">
                <a:latin typeface="楷体" panose="02010609060101010101" pitchFamily="49" charset="-122"/>
                <a:ea typeface="楷体" panose="02010609060101010101" pitchFamily="49" charset="-122"/>
              </a:rPr>
              <a:t>第一节 流动性风险概述</a:t>
            </a:r>
            <a:endParaRPr lang="en-US" altLang="zh-CN" sz="5500" b="1" dirty="0" smtClean="0">
              <a:latin typeface="楷体" panose="02010609060101010101" pitchFamily="49" charset="-122"/>
              <a:ea typeface="楷体" panose="02010609060101010101" pitchFamily="49" charset="-122"/>
            </a:endParaRPr>
          </a:p>
          <a:p>
            <a:pPr marL="0" indent="0" algn="ctr">
              <a:buNone/>
            </a:pPr>
            <a:endParaRPr lang="en-US" altLang="zh-CN" b="1" dirty="0" smtClean="0">
              <a:latin typeface="楷体" panose="02010609060101010101" pitchFamily="49" charset="-122"/>
              <a:ea typeface="楷体" panose="02010609060101010101" pitchFamily="49" charset="-122"/>
            </a:endParaRPr>
          </a:p>
          <a:p>
            <a:pPr marL="0" indent="0">
              <a:buNone/>
            </a:pPr>
            <a:r>
              <a:rPr lang="zh-CN" altLang="en-US" sz="5100" b="1" dirty="0" smtClean="0">
                <a:latin typeface="+mn-ea"/>
              </a:rPr>
              <a:t>一、流动性</a:t>
            </a:r>
            <a:endParaRPr lang="en-US" altLang="zh-CN" sz="5100" b="1" dirty="0" smtClean="0">
              <a:latin typeface="+mn-ea"/>
            </a:endParaRPr>
          </a:p>
          <a:p>
            <a:pPr marL="0" indent="0" algn="ctr">
              <a:buNone/>
            </a:pPr>
            <a:endParaRPr lang="en-US" altLang="zh-CN" b="1" dirty="0" smtClean="0">
              <a:latin typeface="楷体" panose="02010609060101010101" pitchFamily="49" charset="-122"/>
              <a:ea typeface="楷体" panose="02010609060101010101" pitchFamily="49" charset="-122"/>
            </a:endParaRPr>
          </a:p>
          <a:p>
            <a:pPr marL="0" indent="0" algn="ctr">
              <a:buNone/>
            </a:pPr>
            <a:endParaRPr lang="en-US" altLang="zh-CN" b="1" dirty="0" smtClean="0">
              <a:latin typeface="楷体" panose="02010609060101010101" pitchFamily="49" charset="-122"/>
              <a:ea typeface="楷体" panose="02010609060101010101" pitchFamily="49" charset="-122"/>
            </a:endParaRPr>
          </a:p>
          <a:p>
            <a:pPr marL="0" indent="0" algn="ctr">
              <a:buNone/>
            </a:pPr>
            <a:endParaRPr lang="zh-CN" altLang="en-US" b="1" dirty="0" smtClean="0">
              <a:latin typeface="楷体" panose="02010609060101010101" pitchFamily="49" charset="-122"/>
              <a:ea typeface="楷体" panose="02010609060101010101" pitchFamily="49" charset="-122"/>
            </a:endParaRPr>
          </a:p>
          <a:p>
            <a:pPr marL="0" indent="0">
              <a:buNone/>
            </a:pPr>
            <a:endParaRPr lang="en-US" altLang="zh-CN" b="1" dirty="0" smtClean="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smtClean="0">
                <a:solidFill>
                  <a:srgbClr val="251BF7"/>
                </a:solidFill>
              </a:rPr>
              <a:t>第五章 流动性风险</a:t>
            </a:r>
            <a:endParaRPr lang="zh-CN" altLang="en-US" sz="4000" dirty="0"/>
          </a:p>
        </p:txBody>
      </p:sp>
      <p:sp>
        <p:nvSpPr>
          <p:cNvPr id="8" name="TextBox 7"/>
          <p:cNvSpPr txBox="1"/>
          <p:nvPr/>
        </p:nvSpPr>
        <p:spPr>
          <a:xfrm>
            <a:off x="107504" y="2708920"/>
            <a:ext cx="8856984" cy="3970318"/>
          </a:xfrm>
          <a:prstGeom prst="rect">
            <a:avLst/>
          </a:prstGeom>
          <a:noFill/>
        </p:spPr>
        <p:txBody>
          <a:bodyPr wrap="square" rtlCol="0">
            <a:spAutoFit/>
          </a:bodyPr>
          <a:lstStyle/>
          <a:p>
            <a:r>
              <a:rPr lang="zh-CN" altLang="en-US" sz="2800" dirty="0" smtClean="0">
                <a:latin typeface="+mn-ea"/>
              </a:rPr>
              <a:t>需求</a:t>
            </a:r>
            <a:r>
              <a:rPr lang="zh-CN" altLang="en-US" sz="2800" dirty="0">
                <a:latin typeface="+mn-ea"/>
              </a:rPr>
              <a:t>主体以较低的风险、合理的成本随时</a:t>
            </a:r>
            <a:r>
              <a:rPr lang="zh-CN" altLang="en-US" sz="2800" dirty="0">
                <a:solidFill>
                  <a:srgbClr val="251BF7"/>
                </a:solidFill>
                <a:latin typeface="+mn-ea"/>
              </a:rPr>
              <a:t>获得资金的能力</a:t>
            </a:r>
            <a:r>
              <a:rPr lang="zh-CN" altLang="en-US" sz="2800" dirty="0" smtClean="0">
                <a:latin typeface="+mn-ea"/>
              </a:rPr>
              <a:t>。</a:t>
            </a:r>
            <a:r>
              <a:rPr lang="en-US" altLang="zh-CN" sz="2800" dirty="0">
                <a:latin typeface="+mn-ea"/>
              </a:rPr>
              <a:t> </a:t>
            </a:r>
            <a:r>
              <a:rPr lang="en-US" altLang="zh-CN" sz="2800" dirty="0" smtClean="0">
                <a:latin typeface="+mn-ea"/>
              </a:rPr>
              <a:t> </a:t>
            </a:r>
            <a:r>
              <a:rPr lang="zh-CN" altLang="en-US" sz="2800" u="sng" dirty="0" smtClean="0">
                <a:solidFill>
                  <a:srgbClr val="251BF7"/>
                </a:solidFill>
                <a:latin typeface="+mn-ea"/>
              </a:rPr>
              <a:t>流动性</a:t>
            </a:r>
            <a:r>
              <a:rPr lang="zh-CN" altLang="en-US" sz="2800" u="sng" dirty="0">
                <a:solidFill>
                  <a:srgbClr val="251BF7"/>
                </a:solidFill>
                <a:latin typeface="+mn-ea"/>
              </a:rPr>
              <a:t>是以机会成本为代价的</a:t>
            </a:r>
            <a:r>
              <a:rPr lang="zh-CN" altLang="en-US" sz="2800" dirty="0">
                <a:latin typeface="+mn-ea"/>
              </a:rPr>
              <a:t>，流动性越强，机会成本越高，资产的收益率就越低</a:t>
            </a:r>
            <a:r>
              <a:rPr lang="zh-CN" altLang="en-US" sz="2800" dirty="0" smtClean="0">
                <a:latin typeface="+mn-ea"/>
              </a:rPr>
              <a:t>。</a:t>
            </a:r>
            <a:endParaRPr lang="en-US" altLang="zh-CN" sz="2800" dirty="0" smtClean="0">
              <a:latin typeface="+mn-ea"/>
            </a:endParaRPr>
          </a:p>
          <a:p>
            <a:endParaRPr lang="en-US" altLang="zh-CN" sz="2800" b="1" u="sng" dirty="0" smtClean="0">
              <a:solidFill>
                <a:srgbClr val="251BF7"/>
              </a:solidFill>
              <a:latin typeface="+mn-ea"/>
            </a:endParaRPr>
          </a:p>
          <a:p>
            <a:r>
              <a:rPr lang="zh-CN" altLang="en-US" sz="2800" b="1" u="sng" dirty="0" smtClean="0">
                <a:solidFill>
                  <a:srgbClr val="251BF7"/>
                </a:solidFill>
                <a:latin typeface="+mn-ea"/>
              </a:rPr>
              <a:t>（</a:t>
            </a:r>
            <a:r>
              <a:rPr lang="en-US" altLang="zh-CN" sz="2800" b="1" u="sng" dirty="0">
                <a:solidFill>
                  <a:srgbClr val="251BF7"/>
                </a:solidFill>
                <a:latin typeface="+mn-ea"/>
              </a:rPr>
              <a:t>2</a:t>
            </a:r>
            <a:r>
              <a:rPr lang="zh-CN" altLang="en-US" sz="2800" b="1" u="sng" dirty="0">
                <a:solidFill>
                  <a:srgbClr val="251BF7"/>
                </a:solidFill>
                <a:latin typeface="+mn-ea"/>
              </a:rPr>
              <a:t>）对于金融机构而言</a:t>
            </a:r>
            <a:r>
              <a:rPr lang="zh-CN" altLang="en-US" sz="2800" dirty="0">
                <a:latin typeface="+mn-ea"/>
              </a:rPr>
              <a:t>，流动性指筹资流动性，也称为现金或负债流动性（或资金流动性和机构流动性），主要描述金融机构</a:t>
            </a:r>
            <a:r>
              <a:rPr lang="zh-CN" altLang="en-US" sz="2800" u="sng" dirty="0">
                <a:solidFill>
                  <a:srgbClr val="251BF7"/>
                </a:solidFill>
                <a:latin typeface="+mn-ea"/>
              </a:rPr>
              <a:t>满足资金流动需要的能力</a:t>
            </a:r>
            <a:r>
              <a:rPr lang="zh-CN" altLang="en-US" sz="2800" dirty="0" smtClean="0">
                <a:latin typeface="+mn-ea"/>
              </a:rPr>
              <a:t>。</a:t>
            </a:r>
            <a:endParaRPr lang="en-US" altLang="zh-CN" sz="2800" dirty="0" smtClean="0">
              <a:latin typeface="+mn-ea"/>
            </a:endParaRPr>
          </a:p>
          <a:p>
            <a:r>
              <a:rPr lang="en-US" altLang="zh-CN" sz="2800" dirty="0">
                <a:latin typeface="+mn-ea"/>
              </a:rPr>
              <a:t> </a:t>
            </a:r>
            <a:r>
              <a:rPr lang="en-US" altLang="zh-CN" sz="2800" dirty="0" smtClean="0">
                <a:latin typeface="+mn-ea"/>
              </a:rPr>
              <a:t> </a:t>
            </a:r>
          </a:p>
          <a:p>
            <a:r>
              <a:rPr lang="en-US" altLang="zh-CN" sz="2800" dirty="0">
                <a:latin typeface="+mn-ea"/>
              </a:rPr>
              <a:t> </a:t>
            </a:r>
            <a:r>
              <a:rPr lang="en-US" altLang="zh-CN" sz="2800" dirty="0" smtClean="0">
                <a:latin typeface="+mn-ea"/>
              </a:rPr>
              <a:t>   </a:t>
            </a:r>
            <a:r>
              <a:rPr lang="zh-CN" altLang="en-US" sz="2800" dirty="0" smtClean="0">
                <a:latin typeface="+mn-ea"/>
              </a:rPr>
              <a:t>流动性</a:t>
            </a:r>
            <a:r>
              <a:rPr lang="zh-CN" altLang="en-US" sz="2800" dirty="0" smtClean="0">
                <a:latin typeface="+mn-ea"/>
              </a:rPr>
              <a:t>包括</a:t>
            </a:r>
            <a:r>
              <a:rPr lang="zh-CN" altLang="en-US" sz="2800" dirty="0">
                <a:latin typeface="+mn-ea"/>
              </a:rPr>
              <a:t>现实的</a:t>
            </a:r>
            <a:r>
              <a:rPr lang="zh-CN" altLang="en-US" sz="2800" dirty="0" smtClean="0">
                <a:latin typeface="+mn-ea"/>
              </a:rPr>
              <a:t>流动性和潜在</a:t>
            </a:r>
            <a:r>
              <a:rPr lang="zh-CN" altLang="en-US" sz="2800" dirty="0">
                <a:latin typeface="+mn-ea"/>
              </a:rPr>
              <a:t>的</a:t>
            </a:r>
            <a:r>
              <a:rPr lang="zh-CN" altLang="en-US" sz="2800" dirty="0" smtClean="0">
                <a:latin typeface="+mn-ea"/>
              </a:rPr>
              <a:t>流动性</a:t>
            </a:r>
            <a:r>
              <a:rPr lang="zh-CN" altLang="en-US" sz="2800" dirty="0" smtClean="0">
                <a:latin typeface="+mn-ea"/>
              </a:rPr>
              <a:t>。</a:t>
            </a:r>
            <a:endParaRPr lang="en-US" altLang="zh-CN" sz="2800" dirty="0">
              <a:latin typeface="+mn-ea"/>
            </a:endParaRPr>
          </a:p>
        </p:txBody>
      </p:sp>
    </p:spTree>
    <p:extLst>
      <p:ext uri="{BB962C8B-B14F-4D97-AF65-F5344CB8AC3E}">
        <p14:creationId xmlns:p14="http://schemas.microsoft.com/office/powerpoint/2010/main" val="16461781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54735" y="260648"/>
            <a:ext cx="8568952" cy="6555641"/>
          </a:xfrm>
          <a:prstGeom prst="rect">
            <a:avLst/>
          </a:prstGeom>
          <a:noFill/>
        </p:spPr>
        <p:txBody>
          <a:bodyPr wrap="square" rtlCol="0">
            <a:spAutoFit/>
          </a:bodyPr>
          <a:lstStyle/>
          <a:p>
            <a:pPr>
              <a:lnSpc>
                <a:spcPct val="150000"/>
              </a:lnSpc>
            </a:pPr>
            <a:r>
              <a:rPr lang="zh-CN" altLang="en-US" sz="2400" dirty="0" smtClean="0">
                <a:latin typeface="+mn-ea"/>
              </a:rPr>
              <a:t>   </a:t>
            </a:r>
            <a:r>
              <a:rPr lang="zh-CN" altLang="en-US" sz="2800" dirty="0" smtClean="0">
                <a:latin typeface="+mn-ea"/>
              </a:rPr>
              <a:t>金融</a:t>
            </a:r>
            <a:r>
              <a:rPr lang="zh-CN" altLang="en-US" sz="2800" dirty="0" smtClean="0">
                <a:latin typeface="+mn-ea"/>
              </a:rPr>
              <a:t>机构的流动性</a:t>
            </a:r>
            <a:r>
              <a:rPr lang="zh-CN" altLang="en-US" sz="2800" b="1" u="sng" dirty="0" smtClean="0">
                <a:solidFill>
                  <a:srgbClr val="251BF7"/>
                </a:solidFill>
                <a:latin typeface="+mn-ea"/>
              </a:rPr>
              <a:t>主要来源于</a:t>
            </a:r>
            <a:r>
              <a:rPr lang="zh-CN" altLang="en-US" sz="2800" dirty="0" smtClean="0">
                <a:latin typeface="+mn-ea"/>
              </a:rPr>
              <a:t>持有现金和随时可被转化为现金的短期国债、变卖交易头寸的能力、短时间内在交易市场借入现金的能力、短时间内提供有利条款以吸引零售存款的能力、短时间内将资产进行证券化的</a:t>
            </a:r>
            <a:r>
              <a:rPr lang="zh-CN" altLang="en-US" sz="2800" dirty="0" smtClean="0">
                <a:latin typeface="+mn-ea"/>
              </a:rPr>
              <a:t>能力</a:t>
            </a:r>
            <a:r>
              <a:rPr lang="zh-CN" altLang="en-US" sz="2800" dirty="0">
                <a:latin typeface="+mn-ea"/>
              </a:rPr>
              <a:t>等</a:t>
            </a:r>
            <a:r>
              <a:rPr lang="zh-CN" altLang="en-US" sz="2800" dirty="0" smtClean="0">
                <a:latin typeface="+mn-ea"/>
              </a:rPr>
              <a:t>。</a:t>
            </a:r>
            <a:endParaRPr lang="en-US" altLang="zh-CN" sz="2800" dirty="0" smtClean="0">
              <a:latin typeface="+mn-ea"/>
            </a:endParaRPr>
          </a:p>
          <a:p>
            <a:pPr>
              <a:lnSpc>
                <a:spcPct val="150000"/>
              </a:lnSpc>
            </a:pPr>
            <a:r>
              <a:rPr lang="zh-CN" altLang="en-US" sz="2800" dirty="0" smtClean="0">
                <a:latin typeface="+mn-ea"/>
              </a:rPr>
              <a:t>  </a:t>
            </a:r>
            <a:r>
              <a:rPr lang="zh-CN" altLang="en-US" sz="2800" dirty="0" smtClean="0">
                <a:latin typeface="+mn-ea"/>
              </a:rPr>
              <a:t> 值得</a:t>
            </a:r>
            <a:r>
              <a:rPr lang="zh-CN" altLang="en-US" sz="2800" dirty="0" smtClean="0">
                <a:latin typeface="+mn-ea"/>
              </a:rPr>
              <a:t>注意的是，</a:t>
            </a:r>
            <a:r>
              <a:rPr lang="zh-CN" altLang="en-US" sz="2800" b="1" u="sng" dirty="0" smtClean="0">
                <a:solidFill>
                  <a:srgbClr val="251BF7"/>
                </a:solidFill>
                <a:latin typeface="+mn-ea"/>
              </a:rPr>
              <a:t>金融机构的流动性与偿付能力有所不同</a:t>
            </a:r>
            <a:r>
              <a:rPr lang="zh-CN" altLang="en-US" sz="2800" dirty="0" smtClean="0">
                <a:latin typeface="+mn-ea"/>
              </a:rPr>
              <a:t>。有偿付能力是指金融机构的资产大于负债，因此公司的净价值为正；而流动性是指在指定付款日，金融机构有足够现金进行支付。</a:t>
            </a:r>
            <a:r>
              <a:rPr lang="zh-CN" altLang="en-US" sz="2800" dirty="0" smtClean="0">
                <a:solidFill>
                  <a:srgbClr val="251BF7"/>
                </a:solidFill>
                <a:latin typeface="+mn-ea"/>
              </a:rPr>
              <a:t>有偿付能力的金融</a:t>
            </a:r>
            <a:r>
              <a:rPr lang="zh-CN" altLang="en-US" sz="2800" dirty="0" smtClean="0">
                <a:solidFill>
                  <a:srgbClr val="251BF7"/>
                </a:solidFill>
                <a:latin typeface="+mn-ea"/>
              </a:rPr>
              <a:t>机构也有</a:t>
            </a:r>
            <a:r>
              <a:rPr lang="zh-CN" altLang="en-US" sz="2800" dirty="0" smtClean="0">
                <a:solidFill>
                  <a:srgbClr val="251BF7"/>
                </a:solidFill>
                <a:latin typeface="+mn-ea"/>
              </a:rPr>
              <a:t>可能因为流动性问题而破产</a:t>
            </a:r>
            <a:r>
              <a:rPr lang="zh-CN" altLang="en-US" sz="2800" dirty="0" smtClean="0">
                <a:latin typeface="+mn-ea"/>
              </a:rPr>
              <a:t>。</a:t>
            </a:r>
            <a:endParaRPr lang="zh-CN" altLang="en-US" sz="2800" dirty="0">
              <a:latin typeface="+mn-ea"/>
            </a:endParaRPr>
          </a:p>
        </p:txBody>
      </p:sp>
    </p:spTree>
    <p:extLst>
      <p:ext uri="{BB962C8B-B14F-4D97-AF65-F5344CB8AC3E}">
        <p14:creationId xmlns:p14="http://schemas.microsoft.com/office/powerpoint/2010/main" val="42218371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412776"/>
            <a:ext cx="8856984" cy="1224136"/>
          </a:xfrm>
        </p:spPr>
        <p:txBody>
          <a:bodyPr>
            <a:normAutofit fontScale="55000" lnSpcReduction="20000"/>
          </a:bodyPr>
          <a:lstStyle/>
          <a:p>
            <a:pPr marL="0" indent="0" algn="ctr">
              <a:buNone/>
            </a:pPr>
            <a:r>
              <a:rPr lang="zh-CN" altLang="en-US" sz="5500" b="1" dirty="0" smtClean="0">
                <a:latin typeface="楷体" panose="02010609060101010101" pitchFamily="49" charset="-122"/>
                <a:ea typeface="楷体" panose="02010609060101010101" pitchFamily="49" charset="-122"/>
              </a:rPr>
              <a:t>第一节 流动性风险概述</a:t>
            </a:r>
            <a:endParaRPr lang="en-US" altLang="zh-CN" sz="5500" b="1" dirty="0" smtClean="0">
              <a:latin typeface="楷体" panose="02010609060101010101" pitchFamily="49" charset="-122"/>
              <a:ea typeface="楷体" panose="02010609060101010101" pitchFamily="49" charset="-122"/>
            </a:endParaRPr>
          </a:p>
          <a:p>
            <a:pPr marL="0" indent="0" algn="ctr">
              <a:buNone/>
            </a:pPr>
            <a:endParaRPr lang="en-US" altLang="zh-CN" b="1" dirty="0" smtClean="0">
              <a:latin typeface="楷体" panose="02010609060101010101" pitchFamily="49" charset="-122"/>
              <a:ea typeface="楷体" panose="02010609060101010101" pitchFamily="49" charset="-122"/>
            </a:endParaRPr>
          </a:p>
          <a:p>
            <a:pPr marL="0" indent="0">
              <a:buNone/>
            </a:pPr>
            <a:r>
              <a:rPr lang="zh-CN" altLang="en-US" sz="4700" b="1" dirty="0">
                <a:latin typeface="+mn-ea"/>
              </a:rPr>
              <a:t>二、流动性风险</a:t>
            </a:r>
            <a:endParaRPr lang="en-US" altLang="zh-CN" b="1" dirty="0" smtClean="0">
              <a:latin typeface="楷体" panose="02010609060101010101" pitchFamily="49" charset="-122"/>
              <a:ea typeface="楷体" panose="02010609060101010101" pitchFamily="49" charset="-122"/>
            </a:endParaRPr>
          </a:p>
          <a:p>
            <a:pPr marL="0" indent="0" algn="ctr">
              <a:buNone/>
            </a:pPr>
            <a:endParaRPr lang="en-US" altLang="zh-CN" b="1" dirty="0" smtClean="0">
              <a:latin typeface="楷体" panose="02010609060101010101" pitchFamily="49" charset="-122"/>
              <a:ea typeface="楷体" panose="02010609060101010101" pitchFamily="49" charset="-122"/>
            </a:endParaRPr>
          </a:p>
          <a:p>
            <a:pPr marL="0" indent="0" algn="ctr">
              <a:buNone/>
            </a:pPr>
            <a:endParaRPr lang="zh-CN" altLang="en-US" b="1" dirty="0" smtClean="0">
              <a:latin typeface="楷体" panose="02010609060101010101" pitchFamily="49" charset="-122"/>
              <a:ea typeface="楷体" panose="02010609060101010101" pitchFamily="49" charset="-122"/>
            </a:endParaRPr>
          </a:p>
          <a:p>
            <a:pPr marL="0" indent="0">
              <a:buNone/>
            </a:pPr>
            <a:endParaRPr lang="en-US" altLang="zh-CN" b="1" dirty="0" smtClean="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smtClean="0">
                <a:solidFill>
                  <a:srgbClr val="251BF7"/>
                </a:solidFill>
              </a:rPr>
              <a:t>第五章 流动性风险</a:t>
            </a:r>
            <a:endParaRPr lang="zh-CN" altLang="en-US" sz="4000" dirty="0"/>
          </a:p>
        </p:txBody>
      </p:sp>
      <p:sp>
        <p:nvSpPr>
          <p:cNvPr id="8" name="TextBox 7"/>
          <p:cNvSpPr txBox="1"/>
          <p:nvPr/>
        </p:nvSpPr>
        <p:spPr>
          <a:xfrm>
            <a:off x="107504" y="2708920"/>
            <a:ext cx="8856984" cy="2031325"/>
          </a:xfrm>
          <a:prstGeom prst="rect">
            <a:avLst/>
          </a:prstGeom>
          <a:noFill/>
        </p:spPr>
        <p:txBody>
          <a:bodyPr wrap="square" rtlCol="0">
            <a:spAutoFit/>
          </a:bodyPr>
          <a:lstStyle/>
          <a:p>
            <a:pPr>
              <a:lnSpc>
                <a:spcPct val="150000"/>
              </a:lnSpc>
            </a:pPr>
            <a:r>
              <a:rPr lang="zh-CN" altLang="en-US" sz="2400" dirty="0" smtClean="0">
                <a:latin typeface="+mn-ea"/>
              </a:rPr>
              <a:t>    </a:t>
            </a:r>
            <a:r>
              <a:rPr lang="zh-CN" altLang="en-US" sz="2800" b="1" dirty="0" smtClean="0">
                <a:latin typeface="+mn-ea"/>
              </a:rPr>
              <a:t>流动性风险</a:t>
            </a:r>
            <a:r>
              <a:rPr lang="zh-CN" altLang="en-US" sz="2800" dirty="0" smtClean="0">
                <a:latin typeface="+mn-ea"/>
              </a:rPr>
              <a:t>，是指</a:t>
            </a:r>
            <a:r>
              <a:rPr lang="zh-CN" altLang="en-US" sz="2800" dirty="0">
                <a:latin typeface="+mn-ea"/>
              </a:rPr>
              <a:t>金融机构虽然</a:t>
            </a:r>
            <a:r>
              <a:rPr lang="zh-CN" altLang="en-US" sz="2800" dirty="0">
                <a:solidFill>
                  <a:srgbClr val="251BF7"/>
                </a:solidFill>
                <a:latin typeface="+mn-ea"/>
              </a:rPr>
              <a:t>有清偿能力</a:t>
            </a:r>
            <a:r>
              <a:rPr lang="zh-CN" altLang="en-US" sz="2800" dirty="0" smtClean="0">
                <a:latin typeface="+mn-ea"/>
              </a:rPr>
              <a:t>，  但</a:t>
            </a:r>
            <a:r>
              <a:rPr lang="zh-CN" altLang="en-US" sz="2800" dirty="0">
                <a:solidFill>
                  <a:srgbClr val="251BF7"/>
                </a:solidFill>
                <a:latin typeface="+mn-ea"/>
              </a:rPr>
              <a:t>无法及时获得充足资金</a:t>
            </a:r>
            <a:r>
              <a:rPr lang="zh-CN" altLang="en-US" sz="2800" dirty="0">
                <a:latin typeface="+mn-ea"/>
              </a:rPr>
              <a:t>或无法</a:t>
            </a:r>
            <a:r>
              <a:rPr lang="zh-CN" altLang="en-US" sz="2800" dirty="0">
                <a:solidFill>
                  <a:srgbClr val="251BF7"/>
                </a:solidFill>
                <a:latin typeface="+mn-ea"/>
              </a:rPr>
              <a:t>以合理成本</a:t>
            </a:r>
            <a:r>
              <a:rPr lang="zh-CN" altLang="en-US" sz="2800" dirty="0">
                <a:latin typeface="+mn-ea"/>
              </a:rPr>
              <a:t>及时获得充足资金以应对</a:t>
            </a:r>
            <a:r>
              <a:rPr lang="zh-CN" altLang="en-US" sz="2800" u="sng" dirty="0">
                <a:solidFill>
                  <a:srgbClr val="251BF7"/>
                </a:solidFill>
                <a:latin typeface="+mn-ea"/>
              </a:rPr>
              <a:t>资产增长</a:t>
            </a:r>
            <a:r>
              <a:rPr lang="zh-CN" altLang="en-US" sz="2800" dirty="0">
                <a:latin typeface="+mn-ea"/>
              </a:rPr>
              <a:t>或</a:t>
            </a:r>
            <a:r>
              <a:rPr lang="zh-CN" altLang="en-US" sz="2800" dirty="0">
                <a:solidFill>
                  <a:srgbClr val="251BF7"/>
                </a:solidFill>
                <a:latin typeface="+mn-ea"/>
              </a:rPr>
              <a:t>支付</a:t>
            </a:r>
            <a:r>
              <a:rPr lang="zh-CN" altLang="en-US" sz="2800" u="sng" dirty="0">
                <a:solidFill>
                  <a:srgbClr val="251BF7"/>
                </a:solidFill>
                <a:latin typeface="+mn-ea"/>
              </a:rPr>
              <a:t>到期债务</a:t>
            </a:r>
            <a:r>
              <a:rPr lang="zh-CN" altLang="en-US" sz="2800" dirty="0">
                <a:latin typeface="+mn-ea"/>
              </a:rPr>
              <a:t>的风险</a:t>
            </a:r>
            <a:r>
              <a:rPr lang="zh-CN" altLang="en-US" sz="2800" dirty="0" smtClean="0">
                <a:latin typeface="+mn-ea"/>
              </a:rPr>
              <a:t>。</a:t>
            </a:r>
            <a:endParaRPr lang="en-US" altLang="zh-CN" sz="2800" dirty="0" smtClean="0">
              <a:latin typeface="+mn-ea"/>
            </a:endParaRPr>
          </a:p>
        </p:txBody>
      </p:sp>
    </p:spTree>
    <p:extLst>
      <p:ext uri="{BB962C8B-B14F-4D97-AF65-F5344CB8AC3E}">
        <p14:creationId xmlns:p14="http://schemas.microsoft.com/office/powerpoint/2010/main" val="25349525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52694" y="188640"/>
            <a:ext cx="8568952" cy="6555641"/>
          </a:xfrm>
          <a:prstGeom prst="rect">
            <a:avLst/>
          </a:prstGeom>
          <a:noFill/>
        </p:spPr>
        <p:txBody>
          <a:bodyPr wrap="square" rtlCol="0">
            <a:spAutoFit/>
          </a:bodyPr>
          <a:lstStyle/>
          <a:p>
            <a:pPr>
              <a:lnSpc>
                <a:spcPct val="150000"/>
              </a:lnSpc>
            </a:pPr>
            <a:r>
              <a:rPr lang="zh-CN" altLang="en-US" sz="2000" dirty="0" smtClean="0">
                <a:latin typeface="+mn-ea"/>
              </a:rPr>
              <a:t>    </a:t>
            </a:r>
            <a:r>
              <a:rPr lang="zh-CN" altLang="en-US" sz="2800" b="1" u="sng" dirty="0" smtClean="0">
                <a:solidFill>
                  <a:srgbClr val="251BF7"/>
                </a:solidFill>
                <a:latin typeface="+mn-ea"/>
              </a:rPr>
              <a:t>负债</a:t>
            </a:r>
            <a:r>
              <a:rPr lang="zh-CN" altLang="en-US" sz="2800" b="1" u="sng" dirty="0">
                <a:solidFill>
                  <a:srgbClr val="251BF7"/>
                </a:solidFill>
                <a:latin typeface="+mn-ea"/>
              </a:rPr>
              <a:t>方面的流动性</a:t>
            </a:r>
            <a:r>
              <a:rPr lang="zh-CN" altLang="en-US" sz="2800" dirty="0">
                <a:latin typeface="+mn-ea"/>
              </a:rPr>
              <a:t>风险要求金融机构能随时满足</a:t>
            </a:r>
            <a:r>
              <a:rPr lang="zh-CN" altLang="en-US" sz="2800" dirty="0">
                <a:solidFill>
                  <a:srgbClr val="251BF7"/>
                </a:solidFill>
                <a:latin typeface="+mn-ea"/>
              </a:rPr>
              <a:t>存款人提现</a:t>
            </a:r>
            <a:r>
              <a:rPr lang="zh-CN" altLang="en-US" sz="2800" dirty="0">
                <a:latin typeface="+mn-ea"/>
              </a:rPr>
              <a:t>或</a:t>
            </a:r>
            <a:r>
              <a:rPr lang="zh-CN" altLang="en-US" sz="2800" dirty="0">
                <a:solidFill>
                  <a:srgbClr val="251BF7"/>
                </a:solidFill>
                <a:latin typeface="+mn-ea"/>
              </a:rPr>
              <a:t>投资者收回投资</a:t>
            </a:r>
            <a:r>
              <a:rPr lang="zh-CN" altLang="en-US" sz="2800" dirty="0">
                <a:latin typeface="+mn-ea"/>
              </a:rPr>
              <a:t>的</a:t>
            </a:r>
            <a:r>
              <a:rPr lang="zh-CN" altLang="en-US" sz="2800" dirty="0" smtClean="0">
                <a:latin typeface="+mn-ea"/>
              </a:rPr>
              <a:t>需求；</a:t>
            </a:r>
            <a:r>
              <a:rPr lang="zh-CN" altLang="en-US" sz="2800" b="1" u="sng" dirty="0" smtClean="0">
                <a:solidFill>
                  <a:srgbClr val="251BF7"/>
                </a:solidFill>
                <a:latin typeface="+mn-ea"/>
              </a:rPr>
              <a:t>资产</a:t>
            </a:r>
            <a:r>
              <a:rPr lang="zh-CN" altLang="en-US" sz="2800" b="1" u="sng" dirty="0">
                <a:solidFill>
                  <a:srgbClr val="251BF7"/>
                </a:solidFill>
                <a:latin typeface="+mn-ea"/>
              </a:rPr>
              <a:t>方面的流动性</a:t>
            </a:r>
            <a:r>
              <a:rPr lang="zh-CN" altLang="en-US" sz="2800" dirty="0">
                <a:latin typeface="+mn-ea"/>
              </a:rPr>
              <a:t>要求金融机构能随时满足</a:t>
            </a:r>
            <a:r>
              <a:rPr lang="zh-CN" altLang="en-US" sz="2800" dirty="0">
                <a:solidFill>
                  <a:srgbClr val="251BF7"/>
                </a:solidFill>
                <a:latin typeface="+mn-ea"/>
              </a:rPr>
              <a:t>借款人融通资金</a:t>
            </a:r>
            <a:r>
              <a:rPr lang="zh-CN" altLang="en-US" sz="2800" dirty="0">
                <a:latin typeface="+mn-ea"/>
              </a:rPr>
              <a:t>和正当的</a:t>
            </a:r>
            <a:r>
              <a:rPr lang="zh-CN" altLang="en-US" sz="2800" dirty="0">
                <a:solidFill>
                  <a:srgbClr val="251BF7"/>
                </a:solidFill>
                <a:latin typeface="+mn-ea"/>
              </a:rPr>
              <a:t>贷款需求</a:t>
            </a:r>
            <a:r>
              <a:rPr lang="zh-CN" altLang="en-US" sz="2800" dirty="0">
                <a:latin typeface="+mn-ea"/>
              </a:rPr>
              <a:t>。如果金融机构不能随时满足这两个方面的需求，就会出现流动性风险</a:t>
            </a:r>
            <a:r>
              <a:rPr lang="zh-CN" altLang="en-US" sz="2800" dirty="0" smtClean="0">
                <a:latin typeface="+mn-ea"/>
              </a:rPr>
              <a:t>。</a:t>
            </a:r>
            <a:endParaRPr lang="en-US" altLang="zh-CN" sz="2800" dirty="0" smtClean="0">
              <a:latin typeface="+mn-ea"/>
            </a:endParaRPr>
          </a:p>
          <a:p>
            <a:pPr>
              <a:lnSpc>
                <a:spcPct val="150000"/>
              </a:lnSpc>
            </a:pPr>
            <a:r>
              <a:rPr lang="zh-CN" altLang="en-US" sz="2800" dirty="0" smtClean="0">
                <a:latin typeface="+mn-ea"/>
              </a:rPr>
              <a:t>    </a:t>
            </a:r>
            <a:r>
              <a:rPr lang="zh-CN" altLang="en-US" sz="2800" b="1" u="sng" dirty="0" smtClean="0">
                <a:solidFill>
                  <a:srgbClr val="251BF7"/>
                </a:solidFill>
                <a:latin typeface="+mn-ea"/>
              </a:rPr>
              <a:t>流动性</a:t>
            </a:r>
            <a:r>
              <a:rPr lang="zh-CN" altLang="en-US" sz="2800" b="1" u="sng" dirty="0">
                <a:solidFill>
                  <a:srgbClr val="251BF7"/>
                </a:solidFill>
                <a:latin typeface="+mn-ea"/>
              </a:rPr>
              <a:t>风险是由资产和负债的差额及期限差异引起的</a:t>
            </a:r>
            <a:r>
              <a:rPr lang="zh-CN" altLang="en-US" sz="2800" dirty="0">
                <a:latin typeface="+mn-ea"/>
              </a:rPr>
              <a:t>，</a:t>
            </a:r>
            <a:r>
              <a:rPr lang="zh-CN" altLang="en-US" sz="2800" dirty="0">
                <a:solidFill>
                  <a:srgbClr val="251BF7"/>
                </a:solidFill>
                <a:latin typeface="+mn-ea"/>
              </a:rPr>
              <a:t>当负债大于资产时便会出现资金盈余，这种情形下不会产生流动性风险</a:t>
            </a:r>
            <a:r>
              <a:rPr lang="zh-CN" altLang="en-US" sz="2800" dirty="0">
                <a:latin typeface="+mn-ea"/>
              </a:rPr>
              <a:t>，但隐含利率风险，因为盈余资金的投资收益是不确定的；</a:t>
            </a:r>
            <a:r>
              <a:rPr lang="zh-CN" altLang="en-US" sz="2800" dirty="0">
                <a:solidFill>
                  <a:srgbClr val="251BF7"/>
                </a:solidFill>
                <a:latin typeface="+mn-ea"/>
              </a:rPr>
              <a:t>当资产大于负债时便会出现资金紧缺，此时就会产生流动性</a:t>
            </a:r>
            <a:r>
              <a:rPr lang="zh-CN" altLang="en-US" sz="2800" dirty="0" smtClean="0">
                <a:solidFill>
                  <a:srgbClr val="251BF7"/>
                </a:solidFill>
                <a:latin typeface="+mn-ea"/>
              </a:rPr>
              <a:t>风险</a:t>
            </a:r>
            <a:r>
              <a:rPr lang="zh-CN" altLang="en-US" sz="2800" dirty="0" smtClean="0">
                <a:latin typeface="+mn-ea"/>
              </a:rPr>
              <a:t>。</a:t>
            </a:r>
            <a:endParaRPr lang="en-US" altLang="zh-CN" sz="2800" dirty="0" smtClean="0">
              <a:latin typeface="+mn-ea"/>
            </a:endParaRPr>
          </a:p>
        </p:txBody>
      </p:sp>
    </p:spTree>
    <p:extLst>
      <p:ext uri="{BB962C8B-B14F-4D97-AF65-F5344CB8AC3E}">
        <p14:creationId xmlns:p14="http://schemas.microsoft.com/office/powerpoint/2010/main" val="29432130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94828" y="404664"/>
            <a:ext cx="8568952" cy="5909310"/>
          </a:xfrm>
          <a:prstGeom prst="rect">
            <a:avLst/>
          </a:prstGeom>
          <a:noFill/>
        </p:spPr>
        <p:txBody>
          <a:bodyPr wrap="square" rtlCol="0">
            <a:spAutoFit/>
          </a:bodyPr>
          <a:lstStyle/>
          <a:p>
            <a:pPr>
              <a:lnSpc>
                <a:spcPct val="150000"/>
              </a:lnSpc>
            </a:pPr>
            <a:r>
              <a:rPr lang="zh-CN" altLang="en-US" sz="2000" dirty="0" smtClean="0">
                <a:latin typeface="+mn-ea"/>
              </a:rPr>
              <a:t>    </a:t>
            </a:r>
            <a:r>
              <a:rPr lang="zh-CN" altLang="en-US" sz="2800" dirty="0" smtClean="0">
                <a:latin typeface="+mn-ea"/>
              </a:rPr>
              <a:t>金融</a:t>
            </a:r>
            <a:r>
              <a:rPr lang="zh-CN" altLang="en-US" sz="2800" dirty="0">
                <a:latin typeface="+mn-ea"/>
              </a:rPr>
              <a:t>机构面临流动性风险往往意味着其持有的</a:t>
            </a:r>
            <a:r>
              <a:rPr lang="zh-CN" altLang="en-US" sz="2800" dirty="0">
                <a:solidFill>
                  <a:srgbClr val="251BF7"/>
                </a:solidFill>
                <a:latin typeface="+mn-ea"/>
              </a:rPr>
              <a:t>资产流动性差</a:t>
            </a:r>
            <a:r>
              <a:rPr lang="zh-CN" altLang="en-US" sz="2800" dirty="0">
                <a:latin typeface="+mn-ea"/>
              </a:rPr>
              <a:t>和对外</a:t>
            </a:r>
            <a:r>
              <a:rPr lang="zh-CN" altLang="en-US" sz="2800" dirty="0">
                <a:solidFill>
                  <a:srgbClr val="251BF7"/>
                </a:solidFill>
                <a:latin typeface="+mn-ea"/>
              </a:rPr>
              <a:t>融资能力枯竭</a:t>
            </a:r>
            <a:r>
              <a:rPr lang="zh-CN" altLang="en-US" sz="2800" dirty="0" smtClean="0">
                <a:latin typeface="+mn-ea"/>
              </a:rPr>
              <a:t>。</a:t>
            </a:r>
            <a:endParaRPr lang="zh-CN" altLang="en-US" sz="2800" dirty="0">
              <a:latin typeface="+mn-ea"/>
            </a:endParaRPr>
          </a:p>
          <a:p>
            <a:pPr>
              <a:lnSpc>
                <a:spcPct val="150000"/>
              </a:lnSpc>
            </a:pPr>
            <a:r>
              <a:rPr lang="zh-CN" altLang="en-US" sz="2800" dirty="0" smtClean="0">
                <a:latin typeface="+mn-ea"/>
              </a:rPr>
              <a:t>    </a:t>
            </a:r>
            <a:r>
              <a:rPr lang="zh-CN" altLang="en-US" sz="2800" dirty="0">
                <a:latin typeface="+mn-ea"/>
              </a:rPr>
              <a:t>另外</a:t>
            </a:r>
            <a:r>
              <a:rPr lang="zh-CN" altLang="en-US" sz="2800" dirty="0" smtClean="0">
                <a:latin typeface="+mn-ea"/>
              </a:rPr>
              <a:t>，</a:t>
            </a:r>
            <a:r>
              <a:rPr lang="zh-CN" altLang="en-US" sz="2800" dirty="0">
                <a:solidFill>
                  <a:srgbClr val="251BF7"/>
                </a:solidFill>
                <a:latin typeface="+mn-ea"/>
              </a:rPr>
              <a:t>流动性风险经常和信用风险、市场风险等联系在一起</a:t>
            </a:r>
            <a:r>
              <a:rPr lang="zh-CN" altLang="en-US" sz="2800" dirty="0">
                <a:latin typeface="+mn-ea"/>
              </a:rPr>
              <a:t>，是各种风险的最终表现形式</a:t>
            </a:r>
            <a:r>
              <a:rPr lang="zh-CN" altLang="en-US" sz="2800" dirty="0" smtClean="0">
                <a:latin typeface="+mn-ea"/>
              </a:rPr>
              <a:t>，任何</a:t>
            </a:r>
            <a:r>
              <a:rPr lang="zh-CN" altLang="en-US" sz="2800" dirty="0">
                <a:latin typeface="+mn-ea"/>
              </a:rPr>
              <a:t>系统性风险和非系统性风险都有可能转化为流动性风险</a:t>
            </a:r>
            <a:r>
              <a:rPr lang="zh-CN" altLang="en-US" sz="2800" dirty="0" smtClean="0">
                <a:latin typeface="+mn-ea"/>
              </a:rPr>
              <a:t>。</a:t>
            </a:r>
            <a:endParaRPr lang="en-US" altLang="zh-CN" sz="2800" dirty="0">
              <a:latin typeface="+mn-ea"/>
            </a:endParaRPr>
          </a:p>
          <a:p>
            <a:pPr>
              <a:lnSpc>
                <a:spcPct val="150000"/>
              </a:lnSpc>
            </a:pPr>
            <a:r>
              <a:rPr lang="zh-CN" altLang="en-US" sz="2800" dirty="0" smtClean="0">
                <a:latin typeface="+mn-ea"/>
              </a:rPr>
              <a:t>    </a:t>
            </a:r>
            <a:endParaRPr lang="en-US" altLang="zh-CN" sz="2800" dirty="0" smtClean="0">
              <a:latin typeface="+mn-ea"/>
            </a:endParaRPr>
          </a:p>
          <a:p>
            <a:pPr>
              <a:lnSpc>
                <a:spcPct val="150000"/>
              </a:lnSpc>
            </a:pPr>
            <a:r>
              <a:rPr lang="en-US" altLang="zh-CN" sz="2800" b="1" dirty="0">
                <a:solidFill>
                  <a:srgbClr val="251BF7"/>
                </a:solidFill>
                <a:latin typeface="+mn-ea"/>
              </a:rPr>
              <a:t> </a:t>
            </a:r>
            <a:r>
              <a:rPr lang="en-US" altLang="zh-CN" sz="2800" b="1" dirty="0" smtClean="0">
                <a:solidFill>
                  <a:srgbClr val="251BF7"/>
                </a:solidFill>
                <a:latin typeface="+mn-ea"/>
              </a:rPr>
              <a:t>   </a:t>
            </a:r>
            <a:r>
              <a:rPr lang="zh-CN" altLang="en-US" sz="2800" b="1" u="sng" dirty="0" smtClean="0">
                <a:solidFill>
                  <a:srgbClr val="251BF7"/>
                </a:solidFill>
                <a:latin typeface="+mn-ea"/>
              </a:rPr>
              <a:t>流动性</a:t>
            </a:r>
            <a:r>
              <a:rPr lang="zh-CN" altLang="en-US" sz="2800" b="1" u="sng" dirty="0">
                <a:solidFill>
                  <a:srgbClr val="251BF7"/>
                </a:solidFill>
                <a:latin typeface="+mn-ea"/>
              </a:rPr>
              <a:t>风险与金融机构的其他风险不同</a:t>
            </a:r>
            <a:r>
              <a:rPr lang="zh-CN" altLang="en-US" sz="2800" dirty="0">
                <a:latin typeface="+mn-ea"/>
              </a:rPr>
              <a:t>，具有经常化的特征，而且该风险既不能消除，也不能利用风险转移市场进行转移，因此必须对其进行管理。</a:t>
            </a:r>
          </a:p>
        </p:txBody>
      </p:sp>
    </p:spTree>
    <p:extLst>
      <p:ext uri="{BB962C8B-B14F-4D97-AF65-F5344CB8AC3E}">
        <p14:creationId xmlns:p14="http://schemas.microsoft.com/office/powerpoint/2010/main" val="28648016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1019</TotalTime>
  <Words>3715</Words>
  <Application>Microsoft Office PowerPoint</Application>
  <PresentationFormat>全屏显示(4:3)</PresentationFormat>
  <Paragraphs>194</Paragraphs>
  <Slides>33</Slides>
  <Notes>0</Notes>
  <HiddenSlides>0</HiddenSlides>
  <MMClips>0</MMClips>
  <ScaleCrop>false</ScaleCrop>
  <HeadingPairs>
    <vt:vector size="4" baseType="variant">
      <vt:variant>
        <vt:lpstr>主题</vt:lpstr>
      </vt:variant>
      <vt:variant>
        <vt:i4>1</vt:i4>
      </vt:variant>
      <vt:variant>
        <vt:lpstr>幻灯片标题</vt:lpstr>
      </vt:variant>
      <vt:variant>
        <vt:i4>33</vt:i4>
      </vt:variant>
    </vt:vector>
  </HeadingPairs>
  <TitlesOfParts>
    <vt:vector size="34" baseType="lpstr">
      <vt:lpstr>Office 主题</vt:lpstr>
      <vt:lpstr>《金融风险概论》  第五章 流动性风险</vt:lpstr>
      <vt:lpstr>第五章 流动性风险</vt:lpstr>
      <vt:lpstr>第五章 流动性风险</vt:lpstr>
      <vt:lpstr>第五章 流动性风险</vt:lpstr>
      <vt:lpstr>第五章 流动性风险</vt:lpstr>
      <vt:lpstr>PowerPoint 演示文稿</vt:lpstr>
      <vt:lpstr>第五章 流动性风险</vt:lpstr>
      <vt:lpstr>PowerPoint 演示文稿</vt:lpstr>
      <vt:lpstr>PowerPoint 演示文稿</vt:lpstr>
      <vt:lpstr>第五章 流动性风险</vt:lpstr>
      <vt:lpstr>第五章 流动性风险</vt:lpstr>
      <vt:lpstr>第五章 流动性风险</vt:lpstr>
      <vt:lpstr>第五章 流动性风险</vt:lpstr>
      <vt:lpstr>第五章 流动性风险</vt:lpstr>
      <vt:lpstr>第五章 流动性风险</vt:lpstr>
      <vt:lpstr>第五章 流动性风险</vt:lpstr>
      <vt:lpstr>第五章 流动性风险</vt:lpstr>
      <vt:lpstr>第五章 流动性风险</vt:lpstr>
      <vt:lpstr>第五章 流动性风险</vt:lpstr>
      <vt:lpstr>第五章 流动性风险</vt:lpstr>
      <vt:lpstr>第五章 流动性风险</vt:lpstr>
      <vt:lpstr>第五章 流动性风险</vt:lpstr>
      <vt:lpstr>PowerPoint 演示文稿</vt:lpstr>
      <vt:lpstr>PowerPoint 演示文稿</vt:lpstr>
      <vt:lpstr>第五章 流动性风险</vt:lpstr>
      <vt:lpstr>PowerPoint 演示文稿</vt:lpstr>
      <vt:lpstr>第五章 流动性风险</vt:lpstr>
      <vt:lpstr>第五章 流动性风险</vt:lpstr>
      <vt:lpstr>PowerPoint 演示文稿</vt:lpstr>
      <vt:lpstr>第五章 流动性风险</vt:lpstr>
      <vt:lpstr>PowerPoint 演示文稿</vt:lpstr>
      <vt:lpstr>PowerPoint 演示文稿</vt:lpstr>
      <vt:lpstr>本章小结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《金融风险概论》  第一章 金融风险概述</dc:title>
  <dc:creator>win</dc:creator>
  <cp:lastModifiedBy>win</cp:lastModifiedBy>
  <cp:revision>71</cp:revision>
  <dcterms:created xsi:type="dcterms:W3CDTF">2019-07-21T15:19:00Z</dcterms:created>
  <dcterms:modified xsi:type="dcterms:W3CDTF">2019-08-11T12:39:38Z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2052-11.1.0.8894</vt:lpwstr>
  </property>
</Properties>
</file>