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pn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media/image9.jpg" ContentType="image/jpeg"/>
  <Override PartName="/ppt/tags/tag18.xml" ContentType="application/vnd.openxmlformats-officedocument.presentationml.tags+xml"/>
  <Override PartName="/ppt/media/image10.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9"/>
  </p:notesMasterIdLst>
  <p:handoutMasterIdLst>
    <p:handoutMasterId r:id="rId30"/>
  </p:handoutMasterIdLst>
  <p:sldIdLst>
    <p:sldId id="2513" r:id="rId2"/>
    <p:sldId id="3018" r:id="rId3"/>
    <p:sldId id="3079" r:id="rId4"/>
    <p:sldId id="3080" r:id="rId5"/>
    <p:sldId id="3081" r:id="rId6"/>
    <p:sldId id="3082" r:id="rId7"/>
    <p:sldId id="3083" r:id="rId8"/>
    <p:sldId id="3084" r:id="rId9"/>
    <p:sldId id="3085" r:id="rId10"/>
    <p:sldId id="3086" r:id="rId11"/>
    <p:sldId id="3087" r:id="rId12"/>
    <p:sldId id="3088" r:id="rId13"/>
    <p:sldId id="3089" r:id="rId14"/>
    <p:sldId id="3090" r:id="rId15"/>
    <p:sldId id="3091" r:id="rId16"/>
    <p:sldId id="3092" r:id="rId17"/>
    <p:sldId id="3094" r:id="rId18"/>
    <p:sldId id="3093" r:id="rId19"/>
    <p:sldId id="3095" r:id="rId20"/>
    <p:sldId id="3096" r:id="rId21"/>
    <p:sldId id="3097" r:id="rId22"/>
    <p:sldId id="3098" r:id="rId23"/>
    <p:sldId id="3099" r:id="rId24"/>
    <p:sldId id="3100" r:id="rId25"/>
    <p:sldId id="3101" r:id="rId26"/>
    <p:sldId id="3102" r:id="rId27"/>
    <p:sldId id="367" r:id="rId28"/>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orient="horz" pos="43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B889DB"/>
    <a:srgbClr val="89E0FF"/>
    <a:srgbClr val="E60914"/>
    <a:srgbClr val="D24726"/>
    <a:srgbClr val="29303A"/>
    <a:srgbClr val="FF5B5B"/>
    <a:srgbClr val="FFFFCC"/>
    <a:srgbClr val="E8D0D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46" autoAdjust="0"/>
  </p:normalViewPr>
  <p:slideViewPr>
    <p:cSldViewPr>
      <p:cViewPr varScale="1">
        <p:scale>
          <a:sx n="105" d="100"/>
          <a:sy n="105" d="100"/>
        </p:scale>
        <p:origin x="138" y="174"/>
      </p:cViewPr>
      <p:guideLst>
        <p:guide orient="horz" pos="2160"/>
        <p:guide pos="3842"/>
        <p:guide orient="horz" pos="4319"/>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_rels/data5.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1B0BE-94B2-491F-BEBC-F469A4AC3A1C}"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zh-CN" altLang="en-US"/>
        </a:p>
      </dgm:t>
    </dgm:pt>
    <dgm:pt modelId="{3C92E2A9-DCA8-4258-B931-E80314BE5649}">
      <dgm:prSet phldrT="[文本]"/>
      <dgm:spPr/>
      <dgm:t>
        <a:bodyPr/>
        <a:lstStyle/>
        <a:p>
          <a:r>
            <a:rPr lang="zh-CN" altLang="en-US" dirty="0">
              <a:solidFill>
                <a:schemeClr val="tx1">
                  <a:lumMod val="65000"/>
                  <a:lumOff val="35000"/>
                </a:schemeClr>
              </a:solidFill>
              <a:ea typeface="微软雅黑" panose="020B0503020204020204" pitchFamily="34" charset="-122"/>
              <a:cs typeface="宋体" panose="02010600030101010101" pitchFamily="2" charset="-122"/>
            </a:rPr>
            <a:t>分析证券市场的性质</a:t>
          </a:r>
          <a:r>
            <a:rPr lang="en-US" altLang="zh-CN"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dirty="0">
              <a:solidFill>
                <a:schemeClr val="tx1">
                  <a:lumMod val="65000"/>
                  <a:lumOff val="35000"/>
                </a:schemeClr>
              </a:solidFill>
              <a:ea typeface="微软雅黑" panose="020B0503020204020204" pitchFamily="34" charset="-122"/>
              <a:cs typeface="宋体" panose="02010600030101010101" pitchFamily="2" charset="-122"/>
            </a:rPr>
            <a:t>识别存在的各种不确定因素</a:t>
          </a:r>
          <a:endParaRPr lang="zh-CN" altLang="en-US" dirty="0">
            <a:latin typeface="微软雅黑" panose="020B0503020204020204" pitchFamily="34" charset="-122"/>
            <a:ea typeface="微软雅黑" panose="020B0503020204020204" pitchFamily="34" charset="-122"/>
          </a:endParaRPr>
        </a:p>
      </dgm:t>
    </dgm:pt>
    <dgm:pt modelId="{DEF81487-8707-4375-AD87-33398855FCCE}" type="parTrans" cxnId="{5D26A4C8-462A-4F2E-B0D7-46E1B089EFB1}">
      <dgm:prSet/>
      <dgm:spPr/>
      <dgm:t>
        <a:bodyPr/>
        <a:lstStyle/>
        <a:p>
          <a:endParaRPr lang="zh-CN" altLang="en-US">
            <a:latin typeface="微软雅黑" panose="020B0503020204020204" pitchFamily="34" charset="-122"/>
            <a:ea typeface="微软雅黑" panose="020B0503020204020204" pitchFamily="34" charset="-122"/>
          </a:endParaRPr>
        </a:p>
      </dgm:t>
    </dgm:pt>
    <dgm:pt modelId="{9FA4E382-1BDC-413F-BDC1-4988CCE14245}" type="sibTrans" cxnId="{5D26A4C8-462A-4F2E-B0D7-46E1B089EFB1}">
      <dgm:prSet/>
      <dgm:spPr/>
      <dgm:t>
        <a:bodyPr/>
        <a:lstStyle/>
        <a:p>
          <a:endParaRPr lang="zh-CN" altLang="en-US">
            <a:latin typeface="微软雅黑" panose="020B0503020204020204" pitchFamily="34" charset="-122"/>
            <a:ea typeface="微软雅黑" panose="020B0503020204020204" pitchFamily="34" charset="-122"/>
          </a:endParaRPr>
        </a:p>
      </dgm:t>
    </dgm:pt>
    <dgm:pt modelId="{1D5DE065-D91F-492F-B465-DECB97A99004}">
      <dgm:prSet/>
      <dgm:spPr/>
      <dgm:t>
        <a:bodyPr/>
        <a:lstStyle/>
        <a:p>
          <a:r>
            <a:rPr lang="zh-CN" altLang="en-US" dirty="0">
              <a:solidFill>
                <a:schemeClr val="tx1">
                  <a:lumMod val="65000"/>
                  <a:lumOff val="35000"/>
                </a:schemeClr>
              </a:solidFill>
              <a:ea typeface="微软雅黑" panose="020B0503020204020204" pitchFamily="34" charset="-122"/>
              <a:cs typeface="宋体" panose="02010600030101010101" pitchFamily="2" charset="-122"/>
            </a:rPr>
            <a:t>建立风险统计、监控的技术参数</a:t>
          </a:r>
          <a:r>
            <a:rPr lang="en-US" altLang="zh-CN"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dirty="0">
              <a:solidFill>
                <a:schemeClr val="tx1">
                  <a:lumMod val="65000"/>
                  <a:lumOff val="35000"/>
                </a:schemeClr>
              </a:solidFill>
              <a:ea typeface="微软雅黑" panose="020B0503020204020204" pitchFamily="34" charset="-122"/>
              <a:cs typeface="宋体" panose="02010600030101010101" pitchFamily="2" charset="-122"/>
            </a:rPr>
            <a:t>估计预测风险水平</a:t>
          </a:r>
          <a:endParaRPr lang="en-US" altLang="zh-CN" dirty="0">
            <a:solidFill>
              <a:schemeClr val="tx1">
                <a:lumMod val="65000"/>
                <a:lumOff val="35000"/>
              </a:schemeClr>
            </a:solidFill>
            <a:ea typeface="微软雅黑" panose="020B0503020204020204" pitchFamily="34" charset="-122"/>
            <a:cs typeface="宋体" panose="02010600030101010101" pitchFamily="2" charset="-122"/>
          </a:endParaRPr>
        </a:p>
      </dgm:t>
    </dgm:pt>
    <dgm:pt modelId="{52F628B8-A7FF-452A-97BA-C00F7EEF8B22}" type="parTrans" cxnId="{AEF3FB22-D1F3-4FDC-92A0-C6D19613E1BC}">
      <dgm:prSet/>
      <dgm:spPr/>
      <dgm:t>
        <a:bodyPr/>
        <a:lstStyle/>
        <a:p>
          <a:endParaRPr lang="zh-CN" altLang="en-US"/>
        </a:p>
      </dgm:t>
    </dgm:pt>
    <dgm:pt modelId="{C9C7C5CB-729C-4CD8-8757-DD376ECDEAA2}" type="sibTrans" cxnId="{AEF3FB22-D1F3-4FDC-92A0-C6D19613E1BC}">
      <dgm:prSet/>
      <dgm:spPr/>
      <dgm:t>
        <a:bodyPr/>
        <a:lstStyle/>
        <a:p>
          <a:endParaRPr lang="zh-CN" altLang="en-US"/>
        </a:p>
      </dgm:t>
    </dgm:pt>
    <dgm:pt modelId="{6F27A12D-10EA-49A8-8522-34D7E47597D0}">
      <dgm:prSet/>
      <dgm:spPr/>
      <dgm:t>
        <a:bodyPr/>
        <a:lstStyle/>
        <a:p>
          <a:r>
            <a:rPr lang="zh-CN" altLang="en-US" dirty="0">
              <a:solidFill>
                <a:schemeClr val="tx1">
                  <a:lumMod val="65000"/>
                  <a:lumOff val="35000"/>
                </a:schemeClr>
              </a:solidFill>
              <a:ea typeface="微软雅黑" panose="020B0503020204020204" pitchFamily="34" charset="-122"/>
              <a:cs typeface="宋体" panose="02010600030101010101" pitchFamily="2" charset="-122"/>
            </a:rPr>
            <a:t>确定和调整证券投资组合</a:t>
          </a:r>
          <a:endParaRPr lang="en-US" altLang="zh-CN" dirty="0">
            <a:solidFill>
              <a:schemeClr val="tx1">
                <a:lumMod val="65000"/>
                <a:lumOff val="35000"/>
              </a:schemeClr>
            </a:solidFill>
            <a:ea typeface="微软雅黑" panose="020B0503020204020204" pitchFamily="34" charset="-122"/>
            <a:cs typeface="宋体" panose="02010600030101010101" pitchFamily="2" charset="-122"/>
          </a:endParaRPr>
        </a:p>
      </dgm:t>
    </dgm:pt>
    <dgm:pt modelId="{74EC6DCF-934E-4BD5-8E65-E982C93A0892}" type="parTrans" cxnId="{176BA308-260F-4371-9CA3-EBBF6F6C804F}">
      <dgm:prSet/>
      <dgm:spPr/>
      <dgm:t>
        <a:bodyPr/>
        <a:lstStyle/>
        <a:p>
          <a:endParaRPr lang="zh-CN" altLang="en-US"/>
        </a:p>
      </dgm:t>
    </dgm:pt>
    <dgm:pt modelId="{30FD5F71-59D9-424B-968C-486BF160A1B1}" type="sibTrans" cxnId="{176BA308-260F-4371-9CA3-EBBF6F6C804F}">
      <dgm:prSet/>
      <dgm:spPr/>
      <dgm:t>
        <a:bodyPr/>
        <a:lstStyle/>
        <a:p>
          <a:endParaRPr lang="zh-CN" altLang="en-US"/>
        </a:p>
      </dgm:t>
    </dgm:pt>
    <dgm:pt modelId="{F59F01C6-DB61-4C6C-8118-651509E97DEE}">
      <dgm:prSet/>
      <dgm:spPr/>
      <dgm:t>
        <a:bodyPr/>
        <a:lstStyle/>
        <a:p>
          <a:r>
            <a:rPr lang="zh-CN" altLang="en-US" dirty="0">
              <a:solidFill>
                <a:schemeClr val="tx1">
                  <a:lumMod val="65000"/>
                  <a:lumOff val="35000"/>
                </a:schemeClr>
              </a:solidFill>
              <a:ea typeface="微软雅黑" panose="020B0503020204020204" pitchFamily="34" charset="-122"/>
              <a:cs typeface="宋体" panose="02010600030101010101" pitchFamily="2" charset="-122"/>
            </a:rPr>
            <a:t>定期开展流动性压力测试</a:t>
          </a:r>
          <a:r>
            <a:rPr lang="en-US" altLang="zh-CN"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dirty="0">
              <a:solidFill>
                <a:schemeClr val="tx1">
                  <a:lumMod val="65000"/>
                  <a:lumOff val="35000"/>
                </a:schemeClr>
              </a:solidFill>
              <a:ea typeface="微软雅黑" panose="020B0503020204020204" pitchFamily="34" charset="-122"/>
              <a:cs typeface="宋体" panose="02010600030101010101" pitchFamily="2" charset="-122"/>
            </a:rPr>
            <a:t>并制定相应流动性管理策略</a:t>
          </a:r>
          <a:endParaRPr lang="en-US" altLang="zh-CN" dirty="0">
            <a:solidFill>
              <a:schemeClr val="tx1">
                <a:lumMod val="65000"/>
                <a:lumOff val="35000"/>
              </a:schemeClr>
            </a:solidFill>
            <a:ea typeface="微软雅黑" panose="020B0503020204020204" pitchFamily="34" charset="-122"/>
            <a:cs typeface="宋体" panose="02010600030101010101" pitchFamily="2" charset="-122"/>
          </a:endParaRPr>
        </a:p>
      </dgm:t>
    </dgm:pt>
    <dgm:pt modelId="{B9BBD44F-E33E-4EA6-8871-2E217092D4B5}" type="parTrans" cxnId="{372CA045-C20A-48F9-9C76-C822A8457252}">
      <dgm:prSet/>
      <dgm:spPr/>
      <dgm:t>
        <a:bodyPr/>
        <a:lstStyle/>
        <a:p>
          <a:endParaRPr lang="zh-CN" altLang="en-US"/>
        </a:p>
      </dgm:t>
    </dgm:pt>
    <dgm:pt modelId="{4D871F7D-E172-4D28-9226-CCE6D9D17B94}" type="sibTrans" cxnId="{372CA045-C20A-48F9-9C76-C822A8457252}">
      <dgm:prSet/>
      <dgm:spPr/>
      <dgm:t>
        <a:bodyPr/>
        <a:lstStyle/>
        <a:p>
          <a:endParaRPr lang="zh-CN" altLang="en-US"/>
        </a:p>
      </dgm:t>
    </dgm:pt>
    <dgm:pt modelId="{6B00F61A-82BA-4601-BAE8-08084A1B1875}">
      <dgm:prSet/>
      <dgm:spPr/>
      <dgm:t>
        <a:bodyPr/>
        <a:lstStyle/>
        <a:p>
          <a:r>
            <a:rPr lang="zh-CN" altLang="en-US" dirty="0">
              <a:solidFill>
                <a:schemeClr val="tx1">
                  <a:lumMod val="65000"/>
                  <a:lumOff val="35000"/>
                </a:schemeClr>
              </a:solidFill>
              <a:ea typeface="微软雅黑" panose="020B0503020204020204" pitchFamily="34" charset="-122"/>
              <a:cs typeface="宋体" panose="02010600030101010101" pitchFamily="2" charset="-122"/>
            </a:rPr>
            <a:t>制订证券公司流动性风险应急计划</a:t>
          </a:r>
          <a:r>
            <a:rPr lang="en-US" altLang="zh-CN"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dirty="0">
              <a:solidFill>
                <a:schemeClr val="tx1">
                  <a:lumMod val="65000"/>
                  <a:lumOff val="35000"/>
                </a:schemeClr>
              </a:solidFill>
              <a:ea typeface="微软雅黑" panose="020B0503020204020204" pitchFamily="34" charset="-122"/>
              <a:cs typeface="宋体" panose="02010600030101010101" pitchFamily="2" charset="-122"/>
            </a:rPr>
            <a:t>及时进行相应处置</a:t>
          </a:r>
          <a:endParaRPr lang="zh-CN" altLang="en-US" dirty="0">
            <a:solidFill>
              <a:schemeClr val="tx1">
                <a:lumMod val="65000"/>
                <a:lumOff val="35000"/>
              </a:schemeClr>
            </a:solidFill>
            <a:latin typeface="+mn-lt"/>
            <a:ea typeface="微软雅黑" panose="020B0503020204020204" pitchFamily="34" charset="-122"/>
            <a:cs typeface="宋体" panose="02010600030101010101" pitchFamily="2" charset="-122"/>
          </a:endParaRPr>
        </a:p>
      </dgm:t>
    </dgm:pt>
    <dgm:pt modelId="{7FFDA26C-BF80-4B75-A7A8-8077A53BD321}" type="parTrans" cxnId="{423B67E5-3A13-4487-B18E-24C1417308CE}">
      <dgm:prSet/>
      <dgm:spPr/>
      <dgm:t>
        <a:bodyPr/>
        <a:lstStyle/>
        <a:p>
          <a:endParaRPr lang="zh-CN" altLang="en-US"/>
        </a:p>
      </dgm:t>
    </dgm:pt>
    <dgm:pt modelId="{FD3C56D1-2F02-48A5-83E4-396E745E19FD}" type="sibTrans" cxnId="{423B67E5-3A13-4487-B18E-24C1417308CE}">
      <dgm:prSet/>
      <dgm:spPr/>
      <dgm:t>
        <a:bodyPr/>
        <a:lstStyle/>
        <a:p>
          <a:endParaRPr lang="zh-CN" altLang="en-US"/>
        </a:p>
      </dgm:t>
    </dgm:pt>
    <dgm:pt modelId="{B21605BD-6000-4433-AF1F-D2E7CE648FDD}" type="pres">
      <dgm:prSet presAssocID="{0121B0BE-94B2-491F-BEBC-F469A4AC3A1C}" presName="Name0" presStyleCnt="0">
        <dgm:presLayoutVars>
          <dgm:chMax val="7"/>
          <dgm:chPref val="7"/>
          <dgm:dir/>
        </dgm:presLayoutVars>
      </dgm:prSet>
      <dgm:spPr/>
    </dgm:pt>
    <dgm:pt modelId="{BDB32905-1A29-43A2-9D2D-000EAA92A2E7}" type="pres">
      <dgm:prSet presAssocID="{0121B0BE-94B2-491F-BEBC-F469A4AC3A1C}" presName="Name1" presStyleCnt="0"/>
      <dgm:spPr/>
    </dgm:pt>
    <dgm:pt modelId="{94B5D564-C294-402B-A534-227A14A405A3}" type="pres">
      <dgm:prSet presAssocID="{0121B0BE-94B2-491F-BEBC-F469A4AC3A1C}" presName="cycle" presStyleCnt="0"/>
      <dgm:spPr/>
    </dgm:pt>
    <dgm:pt modelId="{8234C022-E273-45CD-A3AA-0F0B83FABEE5}" type="pres">
      <dgm:prSet presAssocID="{0121B0BE-94B2-491F-BEBC-F469A4AC3A1C}" presName="srcNode" presStyleLbl="node1" presStyleIdx="0" presStyleCnt="5"/>
      <dgm:spPr/>
    </dgm:pt>
    <dgm:pt modelId="{B6B06256-016A-46E7-9AA0-CD0ECCFF3A68}" type="pres">
      <dgm:prSet presAssocID="{0121B0BE-94B2-491F-BEBC-F469A4AC3A1C}" presName="conn" presStyleLbl="parChTrans1D2" presStyleIdx="0" presStyleCnt="1"/>
      <dgm:spPr/>
    </dgm:pt>
    <dgm:pt modelId="{5F9F7666-1D11-4194-9D4A-16DBE3AB7BA5}" type="pres">
      <dgm:prSet presAssocID="{0121B0BE-94B2-491F-BEBC-F469A4AC3A1C}" presName="extraNode" presStyleLbl="node1" presStyleIdx="0" presStyleCnt="5"/>
      <dgm:spPr/>
    </dgm:pt>
    <dgm:pt modelId="{FF1F8EAB-3447-4B09-BF80-E152F7FA7C2D}" type="pres">
      <dgm:prSet presAssocID="{0121B0BE-94B2-491F-BEBC-F469A4AC3A1C}" presName="dstNode" presStyleLbl="node1" presStyleIdx="0" presStyleCnt="5"/>
      <dgm:spPr/>
    </dgm:pt>
    <dgm:pt modelId="{53D5B18E-9950-45E4-A1EF-373606C2577A}" type="pres">
      <dgm:prSet presAssocID="{3C92E2A9-DCA8-4258-B931-E80314BE5649}" presName="text_1" presStyleLbl="node1" presStyleIdx="0" presStyleCnt="5">
        <dgm:presLayoutVars>
          <dgm:bulletEnabled val="1"/>
        </dgm:presLayoutVars>
      </dgm:prSet>
      <dgm:spPr/>
    </dgm:pt>
    <dgm:pt modelId="{B2879AF7-2EA0-4447-92FF-6F20ACCB32D7}" type="pres">
      <dgm:prSet presAssocID="{3C92E2A9-DCA8-4258-B931-E80314BE5649}" presName="accent_1" presStyleCnt="0"/>
      <dgm:spPr/>
    </dgm:pt>
    <dgm:pt modelId="{57AD4996-B9AD-4FBF-AC65-4C3DED8ADB78}" type="pres">
      <dgm:prSet presAssocID="{3C92E2A9-DCA8-4258-B931-E80314BE5649}" presName="accentRepeatNode" presStyleLbl="solidFgAcc1" presStyleIdx="0" presStyleCnt="5"/>
      <dgm:spPr/>
    </dgm:pt>
    <dgm:pt modelId="{048572A1-9CBB-4634-B9C7-E12B4B037EC9}" type="pres">
      <dgm:prSet presAssocID="{1D5DE065-D91F-492F-B465-DECB97A99004}" presName="text_2" presStyleLbl="node1" presStyleIdx="1" presStyleCnt="5">
        <dgm:presLayoutVars>
          <dgm:bulletEnabled val="1"/>
        </dgm:presLayoutVars>
      </dgm:prSet>
      <dgm:spPr/>
    </dgm:pt>
    <dgm:pt modelId="{726ADEDF-8986-477C-91BA-BC1E5A49B0D5}" type="pres">
      <dgm:prSet presAssocID="{1D5DE065-D91F-492F-B465-DECB97A99004}" presName="accent_2" presStyleCnt="0"/>
      <dgm:spPr/>
    </dgm:pt>
    <dgm:pt modelId="{474AB408-E655-4240-AA8E-6D6568E1C890}" type="pres">
      <dgm:prSet presAssocID="{1D5DE065-D91F-492F-B465-DECB97A99004}" presName="accentRepeatNode" presStyleLbl="solidFgAcc1" presStyleIdx="1" presStyleCnt="5"/>
      <dgm:spPr/>
    </dgm:pt>
    <dgm:pt modelId="{8194F5FB-B266-4F0B-A192-A1E31FA8930D}" type="pres">
      <dgm:prSet presAssocID="{6F27A12D-10EA-49A8-8522-34D7E47597D0}" presName="text_3" presStyleLbl="node1" presStyleIdx="2" presStyleCnt="5">
        <dgm:presLayoutVars>
          <dgm:bulletEnabled val="1"/>
        </dgm:presLayoutVars>
      </dgm:prSet>
      <dgm:spPr/>
    </dgm:pt>
    <dgm:pt modelId="{A4275588-150B-456D-BCEE-205D818340FC}" type="pres">
      <dgm:prSet presAssocID="{6F27A12D-10EA-49A8-8522-34D7E47597D0}" presName="accent_3" presStyleCnt="0"/>
      <dgm:spPr/>
    </dgm:pt>
    <dgm:pt modelId="{1CCA52A5-7010-4040-994F-8A160F5418B5}" type="pres">
      <dgm:prSet presAssocID="{6F27A12D-10EA-49A8-8522-34D7E47597D0}" presName="accentRepeatNode" presStyleLbl="solidFgAcc1" presStyleIdx="2" presStyleCnt="5"/>
      <dgm:spPr/>
    </dgm:pt>
    <dgm:pt modelId="{E661C367-A122-432D-868E-3CCD2E7BF73B}" type="pres">
      <dgm:prSet presAssocID="{F59F01C6-DB61-4C6C-8118-651509E97DEE}" presName="text_4" presStyleLbl="node1" presStyleIdx="3" presStyleCnt="5">
        <dgm:presLayoutVars>
          <dgm:bulletEnabled val="1"/>
        </dgm:presLayoutVars>
      </dgm:prSet>
      <dgm:spPr/>
    </dgm:pt>
    <dgm:pt modelId="{BE6D852A-63D9-4249-B224-CED39DE34576}" type="pres">
      <dgm:prSet presAssocID="{F59F01C6-DB61-4C6C-8118-651509E97DEE}" presName="accent_4" presStyleCnt="0"/>
      <dgm:spPr/>
    </dgm:pt>
    <dgm:pt modelId="{8614E3EF-50A4-4755-805F-6D886447236E}" type="pres">
      <dgm:prSet presAssocID="{F59F01C6-DB61-4C6C-8118-651509E97DEE}" presName="accentRepeatNode" presStyleLbl="solidFgAcc1" presStyleIdx="3" presStyleCnt="5"/>
      <dgm:spPr/>
    </dgm:pt>
    <dgm:pt modelId="{A29A4379-FE0A-4585-80B4-65EC1E8B5A55}" type="pres">
      <dgm:prSet presAssocID="{6B00F61A-82BA-4601-BAE8-08084A1B1875}" presName="text_5" presStyleLbl="node1" presStyleIdx="4" presStyleCnt="5">
        <dgm:presLayoutVars>
          <dgm:bulletEnabled val="1"/>
        </dgm:presLayoutVars>
      </dgm:prSet>
      <dgm:spPr/>
    </dgm:pt>
    <dgm:pt modelId="{7A8596B1-CDB6-45E4-B51E-35680ACFDD86}" type="pres">
      <dgm:prSet presAssocID="{6B00F61A-82BA-4601-BAE8-08084A1B1875}" presName="accent_5" presStyleCnt="0"/>
      <dgm:spPr/>
    </dgm:pt>
    <dgm:pt modelId="{4E303355-5C24-4C39-BDC0-DF76DE673C2D}" type="pres">
      <dgm:prSet presAssocID="{6B00F61A-82BA-4601-BAE8-08084A1B1875}" presName="accentRepeatNode" presStyleLbl="solidFgAcc1" presStyleIdx="4" presStyleCnt="5"/>
      <dgm:spPr/>
    </dgm:pt>
  </dgm:ptLst>
  <dgm:cxnLst>
    <dgm:cxn modelId="{C17BAA07-7E00-43F4-A7E0-6FCD81348AB3}" type="presOf" srcId="{3C92E2A9-DCA8-4258-B931-E80314BE5649}" destId="{53D5B18E-9950-45E4-A1EF-373606C2577A}" srcOrd="0" destOrd="0" presId="urn:microsoft.com/office/officeart/2008/layout/VerticalCurvedList"/>
    <dgm:cxn modelId="{176BA308-260F-4371-9CA3-EBBF6F6C804F}" srcId="{0121B0BE-94B2-491F-BEBC-F469A4AC3A1C}" destId="{6F27A12D-10EA-49A8-8522-34D7E47597D0}" srcOrd="2" destOrd="0" parTransId="{74EC6DCF-934E-4BD5-8E65-E982C93A0892}" sibTransId="{30FD5F71-59D9-424B-968C-486BF160A1B1}"/>
    <dgm:cxn modelId="{AEF3FB22-D1F3-4FDC-92A0-C6D19613E1BC}" srcId="{0121B0BE-94B2-491F-BEBC-F469A4AC3A1C}" destId="{1D5DE065-D91F-492F-B465-DECB97A99004}" srcOrd="1" destOrd="0" parTransId="{52F628B8-A7FF-452A-97BA-C00F7EEF8B22}" sibTransId="{C9C7C5CB-729C-4CD8-8757-DD376ECDEAA2}"/>
    <dgm:cxn modelId="{1DAFC228-A69E-4077-8D49-C8C0F1104E4C}" type="presOf" srcId="{1D5DE065-D91F-492F-B465-DECB97A99004}" destId="{048572A1-9CBB-4634-B9C7-E12B4B037EC9}" srcOrd="0" destOrd="0" presId="urn:microsoft.com/office/officeart/2008/layout/VerticalCurvedList"/>
    <dgm:cxn modelId="{7032EF35-EF04-48AE-AB97-CCBBF06499E7}" type="presOf" srcId="{0121B0BE-94B2-491F-BEBC-F469A4AC3A1C}" destId="{B21605BD-6000-4433-AF1F-D2E7CE648FDD}" srcOrd="0" destOrd="0" presId="urn:microsoft.com/office/officeart/2008/layout/VerticalCurvedList"/>
    <dgm:cxn modelId="{F1D7E540-63E1-4976-88F0-F9E4E37E6DEC}" type="presOf" srcId="{6B00F61A-82BA-4601-BAE8-08084A1B1875}" destId="{A29A4379-FE0A-4585-80B4-65EC1E8B5A55}" srcOrd="0" destOrd="0" presId="urn:microsoft.com/office/officeart/2008/layout/VerticalCurvedList"/>
    <dgm:cxn modelId="{372CA045-C20A-48F9-9C76-C822A8457252}" srcId="{0121B0BE-94B2-491F-BEBC-F469A4AC3A1C}" destId="{F59F01C6-DB61-4C6C-8118-651509E97DEE}" srcOrd="3" destOrd="0" parTransId="{B9BBD44F-E33E-4EA6-8871-2E217092D4B5}" sibTransId="{4D871F7D-E172-4D28-9226-CCE6D9D17B94}"/>
    <dgm:cxn modelId="{D7137676-E54C-46D9-8ECC-981E3F4DFF97}" type="presOf" srcId="{9FA4E382-1BDC-413F-BDC1-4988CCE14245}" destId="{B6B06256-016A-46E7-9AA0-CD0ECCFF3A68}" srcOrd="0" destOrd="0" presId="urn:microsoft.com/office/officeart/2008/layout/VerticalCurvedList"/>
    <dgm:cxn modelId="{115334A2-3F5D-46B5-84FB-3239DDDF41DC}" type="presOf" srcId="{F59F01C6-DB61-4C6C-8118-651509E97DEE}" destId="{E661C367-A122-432D-868E-3CCD2E7BF73B}" srcOrd="0" destOrd="0" presId="urn:microsoft.com/office/officeart/2008/layout/VerticalCurvedList"/>
    <dgm:cxn modelId="{5D26A4C8-462A-4F2E-B0D7-46E1B089EFB1}" srcId="{0121B0BE-94B2-491F-BEBC-F469A4AC3A1C}" destId="{3C92E2A9-DCA8-4258-B931-E80314BE5649}" srcOrd="0" destOrd="0" parTransId="{DEF81487-8707-4375-AD87-33398855FCCE}" sibTransId="{9FA4E382-1BDC-413F-BDC1-4988CCE14245}"/>
    <dgm:cxn modelId="{423B67E5-3A13-4487-B18E-24C1417308CE}" srcId="{0121B0BE-94B2-491F-BEBC-F469A4AC3A1C}" destId="{6B00F61A-82BA-4601-BAE8-08084A1B1875}" srcOrd="4" destOrd="0" parTransId="{7FFDA26C-BF80-4B75-A7A8-8077A53BD321}" sibTransId="{FD3C56D1-2F02-48A5-83E4-396E745E19FD}"/>
    <dgm:cxn modelId="{341D67FB-2AFC-4C94-918C-D8336EFC9716}" type="presOf" srcId="{6F27A12D-10EA-49A8-8522-34D7E47597D0}" destId="{8194F5FB-B266-4F0B-A192-A1E31FA8930D}" srcOrd="0" destOrd="0" presId="urn:microsoft.com/office/officeart/2008/layout/VerticalCurvedList"/>
    <dgm:cxn modelId="{6207DE32-1548-49C3-B7F4-BB7717C10B3B}" type="presParOf" srcId="{B21605BD-6000-4433-AF1F-D2E7CE648FDD}" destId="{BDB32905-1A29-43A2-9D2D-000EAA92A2E7}" srcOrd="0" destOrd="0" presId="urn:microsoft.com/office/officeart/2008/layout/VerticalCurvedList"/>
    <dgm:cxn modelId="{1B4D042B-C64D-4FA7-9D36-14EE99F3D40C}" type="presParOf" srcId="{BDB32905-1A29-43A2-9D2D-000EAA92A2E7}" destId="{94B5D564-C294-402B-A534-227A14A405A3}" srcOrd="0" destOrd="0" presId="urn:microsoft.com/office/officeart/2008/layout/VerticalCurvedList"/>
    <dgm:cxn modelId="{619B85CF-052F-462B-9326-2578F0683697}" type="presParOf" srcId="{94B5D564-C294-402B-A534-227A14A405A3}" destId="{8234C022-E273-45CD-A3AA-0F0B83FABEE5}" srcOrd="0" destOrd="0" presId="urn:microsoft.com/office/officeart/2008/layout/VerticalCurvedList"/>
    <dgm:cxn modelId="{7879792B-9074-4502-93D8-348302D742B3}" type="presParOf" srcId="{94B5D564-C294-402B-A534-227A14A405A3}" destId="{B6B06256-016A-46E7-9AA0-CD0ECCFF3A68}" srcOrd="1" destOrd="0" presId="urn:microsoft.com/office/officeart/2008/layout/VerticalCurvedList"/>
    <dgm:cxn modelId="{0A1C797D-B473-478F-8C10-D60A3B56B84B}" type="presParOf" srcId="{94B5D564-C294-402B-A534-227A14A405A3}" destId="{5F9F7666-1D11-4194-9D4A-16DBE3AB7BA5}" srcOrd="2" destOrd="0" presId="urn:microsoft.com/office/officeart/2008/layout/VerticalCurvedList"/>
    <dgm:cxn modelId="{067E9245-E64B-40DB-B29F-DBDFB738F777}" type="presParOf" srcId="{94B5D564-C294-402B-A534-227A14A405A3}" destId="{FF1F8EAB-3447-4B09-BF80-E152F7FA7C2D}" srcOrd="3" destOrd="0" presId="urn:microsoft.com/office/officeart/2008/layout/VerticalCurvedList"/>
    <dgm:cxn modelId="{88C4B4F3-FCF3-4782-BF80-8AB5A4D9EBEF}" type="presParOf" srcId="{BDB32905-1A29-43A2-9D2D-000EAA92A2E7}" destId="{53D5B18E-9950-45E4-A1EF-373606C2577A}" srcOrd="1" destOrd="0" presId="urn:microsoft.com/office/officeart/2008/layout/VerticalCurvedList"/>
    <dgm:cxn modelId="{7FC8AD0B-11AF-4A72-8EC0-E9F4A1F2B2A6}" type="presParOf" srcId="{BDB32905-1A29-43A2-9D2D-000EAA92A2E7}" destId="{B2879AF7-2EA0-4447-92FF-6F20ACCB32D7}" srcOrd="2" destOrd="0" presId="urn:microsoft.com/office/officeart/2008/layout/VerticalCurvedList"/>
    <dgm:cxn modelId="{0FF02729-3DA3-4715-9939-7D945F5EA5C6}" type="presParOf" srcId="{B2879AF7-2EA0-4447-92FF-6F20ACCB32D7}" destId="{57AD4996-B9AD-4FBF-AC65-4C3DED8ADB78}" srcOrd="0" destOrd="0" presId="urn:microsoft.com/office/officeart/2008/layout/VerticalCurvedList"/>
    <dgm:cxn modelId="{576186FE-8EBC-4028-B2E9-2725316994D3}" type="presParOf" srcId="{BDB32905-1A29-43A2-9D2D-000EAA92A2E7}" destId="{048572A1-9CBB-4634-B9C7-E12B4B037EC9}" srcOrd="3" destOrd="0" presId="urn:microsoft.com/office/officeart/2008/layout/VerticalCurvedList"/>
    <dgm:cxn modelId="{D1E6CC22-606E-4AF2-BE8C-613759170ED3}" type="presParOf" srcId="{BDB32905-1A29-43A2-9D2D-000EAA92A2E7}" destId="{726ADEDF-8986-477C-91BA-BC1E5A49B0D5}" srcOrd="4" destOrd="0" presId="urn:microsoft.com/office/officeart/2008/layout/VerticalCurvedList"/>
    <dgm:cxn modelId="{8EEAEFEC-1794-42D0-9547-1376FA75022D}" type="presParOf" srcId="{726ADEDF-8986-477C-91BA-BC1E5A49B0D5}" destId="{474AB408-E655-4240-AA8E-6D6568E1C890}" srcOrd="0" destOrd="0" presId="urn:microsoft.com/office/officeart/2008/layout/VerticalCurvedList"/>
    <dgm:cxn modelId="{7560D22F-6D08-424B-A35E-ECE1B247440A}" type="presParOf" srcId="{BDB32905-1A29-43A2-9D2D-000EAA92A2E7}" destId="{8194F5FB-B266-4F0B-A192-A1E31FA8930D}" srcOrd="5" destOrd="0" presId="urn:microsoft.com/office/officeart/2008/layout/VerticalCurvedList"/>
    <dgm:cxn modelId="{E4100490-D48A-4974-8623-AC668552DAA7}" type="presParOf" srcId="{BDB32905-1A29-43A2-9D2D-000EAA92A2E7}" destId="{A4275588-150B-456D-BCEE-205D818340FC}" srcOrd="6" destOrd="0" presId="urn:microsoft.com/office/officeart/2008/layout/VerticalCurvedList"/>
    <dgm:cxn modelId="{DBB11218-EDEB-4474-815F-35506F5DAE9C}" type="presParOf" srcId="{A4275588-150B-456D-BCEE-205D818340FC}" destId="{1CCA52A5-7010-4040-994F-8A160F5418B5}" srcOrd="0" destOrd="0" presId="urn:microsoft.com/office/officeart/2008/layout/VerticalCurvedList"/>
    <dgm:cxn modelId="{32629921-1239-46F9-950B-C92EE8D7FB36}" type="presParOf" srcId="{BDB32905-1A29-43A2-9D2D-000EAA92A2E7}" destId="{E661C367-A122-432D-868E-3CCD2E7BF73B}" srcOrd="7" destOrd="0" presId="urn:microsoft.com/office/officeart/2008/layout/VerticalCurvedList"/>
    <dgm:cxn modelId="{C5B8C5D4-632D-4191-8E8D-F8D9F562634E}" type="presParOf" srcId="{BDB32905-1A29-43A2-9D2D-000EAA92A2E7}" destId="{BE6D852A-63D9-4249-B224-CED39DE34576}" srcOrd="8" destOrd="0" presId="urn:microsoft.com/office/officeart/2008/layout/VerticalCurvedList"/>
    <dgm:cxn modelId="{D7AAD5E6-E0B7-404B-8B22-B410DF137726}" type="presParOf" srcId="{BE6D852A-63D9-4249-B224-CED39DE34576}" destId="{8614E3EF-50A4-4755-805F-6D886447236E}" srcOrd="0" destOrd="0" presId="urn:microsoft.com/office/officeart/2008/layout/VerticalCurvedList"/>
    <dgm:cxn modelId="{21DA1DA9-49F8-4501-A9E2-1F5A44758CC9}" type="presParOf" srcId="{BDB32905-1A29-43A2-9D2D-000EAA92A2E7}" destId="{A29A4379-FE0A-4585-80B4-65EC1E8B5A55}" srcOrd="9" destOrd="0" presId="urn:microsoft.com/office/officeart/2008/layout/VerticalCurvedList"/>
    <dgm:cxn modelId="{749F553F-CE1C-4FA1-8799-5DB167474454}" type="presParOf" srcId="{BDB32905-1A29-43A2-9D2D-000EAA92A2E7}" destId="{7A8596B1-CDB6-45E4-B51E-35680ACFDD86}" srcOrd="10" destOrd="0" presId="urn:microsoft.com/office/officeart/2008/layout/VerticalCurvedList"/>
    <dgm:cxn modelId="{1E9990E9-059C-414B-B50D-7492A3CA7787}" type="presParOf" srcId="{7A8596B1-CDB6-45E4-B51E-35680ACFDD86}" destId="{4E303355-5C24-4C39-BDC0-DF76DE673C2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5AFDE1-D636-4EFA-9ED1-858940552BD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2041F3E1-347B-4053-B8F8-3E5A0C41580D}">
      <dgm:prSet phldrT="[文本]"/>
      <dgm:spPr/>
      <dgm:t>
        <a:bodyPr/>
        <a:lstStyle/>
        <a:p>
          <a:r>
            <a:rPr lang="zh-CN" altLang="en-US" b="1" dirty="0">
              <a:latin typeface="微软雅黑" panose="020B0503020204020204" pitchFamily="34" charset="-122"/>
              <a:ea typeface="微软雅黑" panose="020B0503020204020204" pitchFamily="34" charset="-122"/>
            </a:rPr>
            <a:t>基金公司流动性风险主要来自证券资产变现和投资者赎回风险两个方面</a:t>
          </a:r>
        </a:p>
      </dgm:t>
    </dgm:pt>
    <dgm:pt modelId="{91B55C99-2E76-46B7-833E-768F12707EE6}" type="parTrans" cxnId="{BF6584C9-23E5-44EF-AEC8-529C2D2F5D18}">
      <dgm:prSet/>
      <dgm:spPr/>
      <dgm:t>
        <a:bodyPr/>
        <a:lstStyle/>
        <a:p>
          <a:endParaRPr lang="zh-CN" altLang="en-US">
            <a:latin typeface="微软雅黑" panose="020B0503020204020204" pitchFamily="34" charset="-122"/>
            <a:ea typeface="微软雅黑" panose="020B0503020204020204" pitchFamily="34" charset="-122"/>
          </a:endParaRPr>
        </a:p>
      </dgm:t>
    </dgm:pt>
    <dgm:pt modelId="{683E8D9E-2DBD-4FE1-9D7F-7944AD43BFA3}" type="sibTrans" cxnId="{BF6584C9-23E5-44EF-AEC8-529C2D2F5D18}">
      <dgm:prSet/>
      <dgm:spPr/>
      <dgm:t>
        <a:bodyPr/>
        <a:lstStyle/>
        <a:p>
          <a:endParaRPr lang="zh-CN" altLang="en-US">
            <a:latin typeface="微软雅黑" panose="020B0503020204020204" pitchFamily="34" charset="-122"/>
            <a:ea typeface="微软雅黑" panose="020B0503020204020204" pitchFamily="34" charset="-122"/>
          </a:endParaRPr>
        </a:p>
      </dgm:t>
    </dgm:pt>
    <dgm:pt modelId="{9BD48E67-7E61-44C9-8803-BAA3F1A72D00}">
      <dgm:prSet/>
      <dgm:spPr>
        <a:solidFill>
          <a:srgbClr val="CCECFF">
            <a:alpha val="90000"/>
          </a:srgbClr>
        </a:solidFill>
      </dgm:spPr>
      <dgm:t>
        <a:bodyPr/>
        <a:lstStyle/>
        <a:p>
          <a:r>
            <a:rPr lang="zh-CN" altLang="en-US" dirty="0">
              <a:latin typeface="微软雅黑" panose="020B0503020204020204" pitchFamily="34" charset="-122"/>
              <a:ea typeface="微软雅黑" panose="020B0503020204020204" pitchFamily="34" charset="-122"/>
            </a:rPr>
            <a:t>前者是指由于不充足的市场深度或市场中断</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基金公司不能或者无法轻易地以目前的市场价格或与之相近的价格变现所拥有的证券</a:t>
          </a:r>
          <a:r>
            <a:rPr lang="en-US"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dgm:t>
    </dgm:pt>
    <dgm:pt modelId="{16CC4687-C62E-4942-8871-916040C9D59A}" type="parTrans" cxnId="{43F778F1-0EF2-4805-B71B-C7B07023F65D}">
      <dgm:prSet/>
      <dgm:spPr/>
      <dgm:t>
        <a:bodyPr/>
        <a:lstStyle/>
        <a:p>
          <a:endParaRPr lang="zh-CN" altLang="en-US"/>
        </a:p>
      </dgm:t>
    </dgm:pt>
    <dgm:pt modelId="{B82D6C86-D16D-4B36-86C9-8A0D0352CD6A}" type="sibTrans" cxnId="{43F778F1-0EF2-4805-B71B-C7B07023F65D}">
      <dgm:prSet/>
      <dgm:spPr/>
      <dgm:t>
        <a:bodyPr/>
        <a:lstStyle/>
        <a:p>
          <a:endParaRPr lang="zh-CN" altLang="en-US"/>
        </a:p>
      </dgm:t>
    </dgm:pt>
    <dgm:pt modelId="{2264E783-CFDA-449C-80F9-97D894DBAD19}">
      <dgm:prSet/>
      <dgm:spPr>
        <a:solidFill>
          <a:srgbClr val="CCECFF">
            <a:alpha val="90000"/>
          </a:srgbClr>
        </a:solidFill>
      </dgm:spPr>
      <dgm:t>
        <a:bodyPr/>
        <a:lstStyle/>
        <a:p>
          <a:r>
            <a:rPr lang="zh-CN" altLang="en-US" dirty="0">
              <a:latin typeface="微软雅黑" panose="020B0503020204020204" pitchFamily="34" charset="-122"/>
              <a:ea typeface="微软雅黑" panose="020B0503020204020204" pitchFamily="34" charset="-122"/>
            </a:rPr>
            <a:t>后者是指开放式基金无法满足投资者的赎回请求</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导致挤兑现象</a:t>
          </a:r>
        </a:p>
      </dgm:t>
    </dgm:pt>
    <dgm:pt modelId="{0CC29BF6-04F6-444C-8315-39FEB7B434C4}" type="parTrans" cxnId="{9A20B478-EAD8-4B4A-8FFD-99013C661959}">
      <dgm:prSet/>
      <dgm:spPr/>
      <dgm:t>
        <a:bodyPr/>
        <a:lstStyle/>
        <a:p>
          <a:endParaRPr lang="zh-CN" altLang="en-US"/>
        </a:p>
      </dgm:t>
    </dgm:pt>
    <dgm:pt modelId="{7E53D2EE-D47D-4B4F-9701-F6A966841CCF}" type="sibTrans" cxnId="{9A20B478-EAD8-4B4A-8FFD-99013C661959}">
      <dgm:prSet/>
      <dgm:spPr/>
      <dgm:t>
        <a:bodyPr/>
        <a:lstStyle/>
        <a:p>
          <a:endParaRPr lang="zh-CN" altLang="en-US"/>
        </a:p>
      </dgm:t>
    </dgm:pt>
    <dgm:pt modelId="{EC6CF5B3-CD0D-4EDD-A5A7-1FCE600CF5F4}">
      <dgm:prSet/>
      <dgm:spPr/>
      <dgm:t>
        <a:bodyPr/>
        <a:lstStyle/>
        <a:p>
          <a:r>
            <a:rPr lang="zh-CN" altLang="en-US" b="1" dirty="0">
              <a:solidFill>
                <a:schemeClr val="tx1"/>
              </a:solidFill>
              <a:latin typeface="微软雅黑" panose="020B0503020204020204" pitchFamily="34" charset="-122"/>
              <a:ea typeface="微软雅黑" panose="020B0503020204020204" pitchFamily="34" charset="-122"/>
            </a:rPr>
            <a:t>基金公司流动性风险的大小取决于两个因素</a:t>
          </a:r>
          <a:r>
            <a:rPr lang="en-US" altLang="en-US" b="1" dirty="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dgm:t>
    </dgm:pt>
    <dgm:pt modelId="{0059FE36-8CDE-4060-AC90-8F08A4C6A5E7}" type="parTrans" cxnId="{F77DA563-13A8-4B5A-B190-D9C095DE660C}">
      <dgm:prSet/>
      <dgm:spPr/>
      <dgm:t>
        <a:bodyPr/>
        <a:lstStyle/>
        <a:p>
          <a:endParaRPr lang="zh-CN" altLang="en-US"/>
        </a:p>
      </dgm:t>
    </dgm:pt>
    <dgm:pt modelId="{4EF9DC41-E39C-4C78-A066-39B660634ECF}" type="sibTrans" cxnId="{F77DA563-13A8-4B5A-B190-D9C095DE660C}">
      <dgm:prSet/>
      <dgm:spPr/>
      <dgm:t>
        <a:bodyPr/>
        <a:lstStyle/>
        <a:p>
          <a:endParaRPr lang="zh-CN" altLang="en-US"/>
        </a:p>
      </dgm:t>
    </dgm:pt>
    <dgm:pt modelId="{5798256F-AFE5-460B-8F17-3479C8CB40CD}">
      <dgm:prSet/>
      <dgm:spPr>
        <a:solidFill>
          <a:srgbClr val="CCECFF">
            <a:alpha val="90000"/>
          </a:srgbClr>
        </a:solidFill>
      </dgm:spPr>
      <dgm:t>
        <a:bodyPr/>
        <a:lstStyle/>
        <a:p>
          <a:r>
            <a:rPr lang="zh-CN" altLang="en-US" dirty="0">
              <a:latin typeface="微软雅黑" panose="020B0503020204020204" pitchFamily="34" charset="-122"/>
              <a:ea typeface="微软雅黑" panose="020B0503020204020204" pitchFamily="34" charset="-122"/>
            </a:rPr>
            <a:t>从资金供给的角度看</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取决于股票市场和货币市场</a:t>
          </a:r>
        </a:p>
      </dgm:t>
    </dgm:pt>
    <dgm:pt modelId="{6A41C13D-3A3F-466D-BF91-82DAC2C7C460}" type="parTrans" cxnId="{97EC98E7-E552-4035-8A9C-692F6E8F20DE}">
      <dgm:prSet/>
      <dgm:spPr/>
      <dgm:t>
        <a:bodyPr/>
        <a:lstStyle/>
        <a:p>
          <a:endParaRPr lang="zh-CN" altLang="en-US"/>
        </a:p>
      </dgm:t>
    </dgm:pt>
    <dgm:pt modelId="{911B34F7-CE0A-4A39-833F-CE3969D7CD50}" type="sibTrans" cxnId="{97EC98E7-E552-4035-8A9C-692F6E8F20DE}">
      <dgm:prSet/>
      <dgm:spPr/>
      <dgm:t>
        <a:bodyPr/>
        <a:lstStyle/>
        <a:p>
          <a:endParaRPr lang="zh-CN" altLang="en-US"/>
        </a:p>
      </dgm:t>
    </dgm:pt>
    <dgm:pt modelId="{16A735C4-C60A-4A26-90E0-A7833CED22DD}">
      <dgm:prSet/>
      <dgm:spPr>
        <a:solidFill>
          <a:srgbClr val="CCECFF">
            <a:alpha val="90000"/>
          </a:srgbClr>
        </a:solidFill>
      </dgm:spPr>
      <dgm:t>
        <a:bodyPr/>
        <a:lstStyle/>
        <a:p>
          <a:r>
            <a:rPr lang="zh-CN" altLang="en-US" dirty="0">
              <a:latin typeface="微软雅黑" panose="020B0503020204020204" pitchFamily="34" charset="-122"/>
              <a:ea typeface="微软雅黑" panose="020B0503020204020204" pitchFamily="34" charset="-122"/>
            </a:rPr>
            <a:t>从资金需求的角度看</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取决于基金持有人的结构</a:t>
          </a:r>
        </a:p>
      </dgm:t>
    </dgm:pt>
    <dgm:pt modelId="{B75A88B2-F65D-491F-8661-CF1D632CC112}" type="parTrans" cxnId="{2C9D9446-2945-4D8E-B9E6-80AD325C6FC0}">
      <dgm:prSet/>
      <dgm:spPr/>
      <dgm:t>
        <a:bodyPr/>
        <a:lstStyle/>
        <a:p>
          <a:endParaRPr lang="zh-CN" altLang="en-US"/>
        </a:p>
      </dgm:t>
    </dgm:pt>
    <dgm:pt modelId="{6EE63476-9702-4B14-8BBA-8E16C3490124}" type="sibTrans" cxnId="{2C9D9446-2945-4D8E-B9E6-80AD325C6FC0}">
      <dgm:prSet/>
      <dgm:spPr/>
      <dgm:t>
        <a:bodyPr/>
        <a:lstStyle/>
        <a:p>
          <a:endParaRPr lang="zh-CN" altLang="en-US"/>
        </a:p>
      </dgm:t>
    </dgm:pt>
    <dgm:pt modelId="{5F2D431C-0565-4178-BC95-ADECF0D9D9AC}" type="pres">
      <dgm:prSet presAssocID="{E05AFDE1-D636-4EFA-9ED1-858940552BDC}" presName="linear" presStyleCnt="0">
        <dgm:presLayoutVars>
          <dgm:dir/>
          <dgm:animLvl val="lvl"/>
          <dgm:resizeHandles val="exact"/>
        </dgm:presLayoutVars>
      </dgm:prSet>
      <dgm:spPr/>
    </dgm:pt>
    <dgm:pt modelId="{ABE7201C-4AA5-4FD7-9AEC-C6BD95965819}" type="pres">
      <dgm:prSet presAssocID="{2041F3E1-347B-4053-B8F8-3E5A0C41580D}" presName="parentLin" presStyleCnt="0"/>
      <dgm:spPr/>
    </dgm:pt>
    <dgm:pt modelId="{123863E2-313E-4CE7-95B2-AFF3B1FE9467}" type="pres">
      <dgm:prSet presAssocID="{2041F3E1-347B-4053-B8F8-3E5A0C41580D}" presName="parentLeftMargin" presStyleLbl="node1" presStyleIdx="0" presStyleCnt="2"/>
      <dgm:spPr/>
    </dgm:pt>
    <dgm:pt modelId="{C67596AB-EC04-4CF7-8B44-67D3A0137A51}" type="pres">
      <dgm:prSet presAssocID="{2041F3E1-347B-4053-B8F8-3E5A0C41580D}" presName="parentText" presStyleLbl="node1" presStyleIdx="0" presStyleCnt="2" custScaleY="126670">
        <dgm:presLayoutVars>
          <dgm:chMax val="0"/>
          <dgm:bulletEnabled val="1"/>
        </dgm:presLayoutVars>
      </dgm:prSet>
      <dgm:spPr/>
    </dgm:pt>
    <dgm:pt modelId="{A5ABACA8-F8C3-4FE3-8BBD-9C65F2B44391}" type="pres">
      <dgm:prSet presAssocID="{2041F3E1-347B-4053-B8F8-3E5A0C41580D}" presName="negativeSpace" presStyleCnt="0"/>
      <dgm:spPr/>
    </dgm:pt>
    <dgm:pt modelId="{4D9EBB44-E2AC-42D5-BF95-E107840A00E8}" type="pres">
      <dgm:prSet presAssocID="{2041F3E1-347B-4053-B8F8-3E5A0C41580D}" presName="childText" presStyleLbl="conFgAcc1" presStyleIdx="0" presStyleCnt="2">
        <dgm:presLayoutVars>
          <dgm:bulletEnabled val="1"/>
        </dgm:presLayoutVars>
      </dgm:prSet>
      <dgm:spPr/>
    </dgm:pt>
    <dgm:pt modelId="{B0511D14-6F4D-41F7-B7F1-03FB476A031C}" type="pres">
      <dgm:prSet presAssocID="{683E8D9E-2DBD-4FE1-9D7F-7944AD43BFA3}" presName="spaceBetweenRectangles" presStyleCnt="0"/>
      <dgm:spPr/>
    </dgm:pt>
    <dgm:pt modelId="{CCCD0559-22F3-4991-AC42-152612FF5BF8}" type="pres">
      <dgm:prSet presAssocID="{EC6CF5B3-CD0D-4EDD-A5A7-1FCE600CF5F4}" presName="parentLin" presStyleCnt="0"/>
      <dgm:spPr/>
    </dgm:pt>
    <dgm:pt modelId="{53D8D11A-F650-495E-B780-C514524CB054}" type="pres">
      <dgm:prSet presAssocID="{EC6CF5B3-CD0D-4EDD-A5A7-1FCE600CF5F4}" presName="parentLeftMargin" presStyleLbl="node1" presStyleIdx="0" presStyleCnt="2"/>
      <dgm:spPr/>
    </dgm:pt>
    <dgm:pt modelId="{927DA6BE-372E-4697-9A17-9DB172FEC0A3}" type="pres">
      <dgm:prSet presAssocID="{EC6CF5B3-CD0D-4EDD-A5A7-1FCE600CF5F4}" presName="parentText" presStyleLbl="node1" presStyleIdx="1" presStyleCnt="2" custScaleY="126670">
        <dgm:presLayoutVars>
          <dgm:chMax val="0"/>
          <dgm:bulletEnabled val="1"/>
        </dgm:presLayoutVars>
      </dgm:prSet>
      <dgm:spPr/>
    </dgm:pt>
    <dgm:pt modelId="{93CBFB22-59ED-4383-9B7C-5D2004267024}" type="pres">
      <dgm:prSet presAssocID="{EC6CF5B3-CD0D-4EDD-A5A7-1FCE600CF5F4}" presName="negativeSpace" presStyleCnt="0"/>
      <dgm:spPr/>
    </dgm:pt>
    <dgm:pt modelId="{2503DACE-7804-4255-B353-4892DA028B19}" type="pres">
      <dgm:prSet presAssocID="{EC6CF5B3-CD0D-4EDD-A5A7-1FCE600CF5F4}" presName="childText" presStyleLbl="conFgAcc1" presStyleIdx="1" presStyleCnt="2">
        <dgm:presLayoutVars>
          <dgm:bulletEnabled val="1"/>
        </dgm:presLayoutVars>
      </dgm:prSet>
      <dgm:spPr/>
    </dgm:pt>
  </dgm:ptLst>
  <dgm:cxnLst>
    <dgm:cxn modelId="{D49FD215-701C-4EEF-A82A-03C7C0CF7F00}" type="presOf" srcId="{E05AFDE1-D636-4EFA-9ED1-858940552BDC}" destId="{5F2D431C-0565-4178-BC95-ADECF0D9D9AC}" srcOrd="0" destOrd="0" presId="urn:microsoft.com/office/officeart/2005/8/layout/list1"/>
    <dgm:cxn modelId="{551F5E1C-F98C-4FFC-AEFA-C92CD1127AAD}" type="presOf" srcId="{EC6CF5B3-CD0D-4EDD-A5A7-1FCE600CF5F4}" destId="{927DA6BE-372E-4697-9A17-9DB172FEC0A3}" srcOrd="1" destOrd="0" presId="urn:microsoft.com/office/officeart/2005/8/layout/list1"/>
    <dgm:cxn modelId="{00596332-DDD2-43E6-9B18-6EA3CA076382}" type="presOf" srcId="{5798256F-AFE5-460B-8F17-3479C8CB40CD}" destId="{2503DACE-7804-4255-B353-4892DA028B19}" srcOrd="0" destOrd="0" presId="urn:microsoft.com/office/officeart/2005/8/layout/list1"/>
    <dgm:cxn modelId="{F77DA563-13A8-4B5A-B190-D9C095DE660C}" srcId="{E05AFDE1-D636-4EFA-9ED1-858940552BDC}" destId="{EC6CF5B3-CD0D-4EDD-A5A7-1FCE600CF5F4}" srcOrd="1" destOrd="0" parTransId="{0059FE36-8CDE-4060-AC90-8F08A4C6A5E7}" sibTransId="{4EF9DC41-E39C-4C78-A066-39B660634ECF}"/>
    <dgm:cxn modelId="{2C9D9446-2945-4D8E-B9E6-80AD325C6FC0}" srcId="{EC6CF5B3-CD0D-4EDD-A5A7-1FCE600CF5F4}" destId="{16A735C4-C60A-4A26-90E0-A7833CED22DD}" srcOrd="1" destOrd="0" parTransId="{B75A88B2-F65D-491F-8661-CF1D632CC112}" sibTransId="{6EE63476-9702-4B14-8BBA-8E16C3490124}"/>
    <dgm:cxn modelId="{A40E984D-119D-4943-81CD-9D9326176C73}" type="presOf" srcId="{2041F3E1-347B-4053-B8F8-3E5A0C41580D}" destId="{123863E2-313E-4CE7-95B2-AFF3B1FE9467}" srcOrd="0" destOrd="0" presId="urn:microsoft.com/office/officeart/2005/8/layout/list1"/>
    <dgm:cxn modelId="{9A20B478-EAD8-4B4A-8FFD-99013C661959}" srcId="{2041F3E1-347B-4053-B8F8-3E5A0C41580D}" destId="{2264E783-CFDA-449C-80F9-97D894DBAD19}" srcOrd="1" destOrd="0" parTransId="{0CC29BF6-04F6-444C-8315-39FEB7B434C4}" sibTransId="{7E53D2EE-D47D-4B4F-9701-F6A966841CCF}"/>
    <dgm:cxn modelId="{6F05DC84-FA8A-430A-9791-5F31235DC3D8}" type="presOf" srcId="{2041F3E1-347B-4053-B8F8-3E5A0C41580D}" destId="{C67596AB-EC04-4CF7-8B44-67D3A0137A51}" srcOrd="1" destOrd="0" presId="urn:microsoft.com/office/officeart/2005/8/layout/list1"/>
    <dgm:cxn modelId="{386C388C-F79C-41F4-9F9B-2169B85142F8}" type="presOf" srcId="{16A735C4-C60A-4A26-90E0-A7833CED22DD}" destId="{2503DACE-7804-4255-B353-4892DA028B19}" srcOrd="0" destOrd="1" presId="urn:microsoft.com/office/officeart/2005/8/layout/list1"/>
    <dgm:cxn modelId="{9AD80BC0-20FC-4268-94CF-971F70CA9EDF}" type="presOf" srcId="{2264E783-CFDA-449C-80F9-97D894DBAD19}" destId="{4D9EBB44-E2AC-42D5-BF95-E107840A00E8}" srcOrd="0" destOrd="1" presId="urn:microsoft.com/office/officeart/2005/8/layout/list1"/>
    <dgm:cxn modelId="{BF6584C9-23E5-44EF-AEC8-529C2D2F5D18}" srcId="{E05AFDE1-D636-4EFA-9ED1-858940552BDC}" destId="{2041F3E1-347B-4053-B8F8-3E5A0C41580D}" srcOrd="0" destOrd="0" parTransId="{91B55C99-2E76-46B7-833E-768F12707EE6}" sibTransId="{683E8D9E-2DBD-4FE1-9D7F-7944AD43BFA3}"/>
    <dgm:cxn modelId="{199CB7D3-4932-4E96-BA44-266F00DB22EC}" type="presOf" srcId="{EC6CF5B3-CD0D-4EDD-A5A7-1FCE600CF5F4}" destId="{53D8D11A-F650-495E-B780-C514524CB054}" srcOrd="0" destOrd="0" presId="urn:microsoft.com/office/officeart/2005/8/layout/list1"/>
    <dgm:cxn modelId="{033D4CDB-9C64-4C18-B5A2-10A7BABDC055}" type="presOf" srcId="{9BD48E67-7E61-44C9-8803-BAA3F1A72D00}" destId="{4D9EBB44-E2AC-42D5-BF95-E107840A00E8}" srcOrd="0" destOrd="0" presId="urn:microsoft.com/office/officeart/2005/8/layout/list1"/>
    <dgm:cxn modelId="{97EC98E7-E552-4035-8A9C-692F6E8F20DE}" srcId="{EC6CF5B3-CD0D-4EDD-A5A7-1FCE600CF5F4}" destId="{5798256F-AFE5-460B-8F17-3479C8CB40CD}" srcOrd="0" destOrd="0" parTransId="{6A41C13D-3A3F-466D-BF91-82DAC2C7C460}" sibTransId="{911B34F7-CE0A-4A39-833F-CE3969D7CD50}"/>
    <dgm:cxn modelId="{43F778F1-0EF2-4805-B71B-C7B07023F65D}" srcId="{2041F3E1-347B-4053-B8F8-3E5A0C41580D}" destId="{9BD48E67-7E61-44C9-8803-BAA3F1A72D00}" srcOrd="0" destOrd="0" parTransId="{16CC4687-C62E-4942-8871-916040C9D59A}" sibTransId="{B82D6C86-D16D-4B36-86C9-8A0D0352CD6A}"/>
    <dgm:cxn modelId="{A8B52CCB-C603-420D-A207-5E2B391141EC}" type="presParOf" srcId="{5F2D431C-0565-4178-BC95-ADECF0D9D9AC}" destId="{ABE7201C-4AA5-4FD7-9AEC-C6BD95965819}" srcOrd="0" destOrd="0" presId="urn:microsoft.com/office/officeart/2005/8/layout/list1"/>
    <dgm:cxn modelId="{1C0060B5-0ACF-463D-B5F0-D869C1BD8F86}" type="presParOf" srcId="{ABE7201C-4AA5-4FD7-9AEC-C6BD95965819}" destId="{123863E2-313E-4CE7-95B2-AFF3B1FE9467}" srcOrd="0" destOrd="0" presId="urn:microsoft.com/office/officeart/2005/8/layout/list1"/>
    <dgm:cxn modelId="{799F37AD-B3A6-4222-A51A-5B17F65F0763}" type="presParOf" srcId="{ABE7201C-4AA5-4FD7-9AEC-C6BD95965819}" destId="{C67596AB-EC04-4CF7-8B44-67D3A0137A51}" srcOrd="1" destOrd="0" presId="urn:microsoft.com/office/officeart/2005/8/layout/list1"/>
    <dgm:cxn modelId="{88AEF8EC-A041-41F7-ADA5-F1283D18BB5A}" type="presParOf" srcId="{5F2D431C-0565-4178-BC95-ADECF0D9D9AC}" destId="{A5ABACA8-F8C3-4FE3-8BBD-9C65F2B44391}" srcOrd="1" destOrd="0" presId="urn:microsoft.com/office/officeart/2005/8/layout/list1"/>
    <dgm:cxn modelId="{17E19CD6-84F7-4751-B730-C9FCF49A2265}" type="presParOf" srcId="{5F2D431C-0565-4178-BC95-ADECF0D9D9AC}" destId="{4D9EBB44-E2AC-42D5-BF95-E107840A00E8}" srcOrd="2" destOrd="0" presId="urn:microsoft.com/office/officeart/2005/8/layout/list1"/>
    <dgm:cxn modelId="{3ED125D4-A5D7-4EE9-B3B2-7875E4058665}" type="presParOf" srcId="{5F2D431C-0565-4178-BC95-ADECF0D9D9AC}" destId="{B0511D14-6F4D-41F7-B7F1-03FB476A031C}" srcOrd="3" destOrd="0" presId="urn:microsoft.com/office/officeart/2005/8/layout/list1"/>
    <dgm:cxn modelId="{1E698309-5A07-4037-8786-860D74A84B6A}" type="presParOf" srcId="{5F2D431C-0565-4178-BC95-ADECF0D9D9AC}" destId="{CCCD0559-22F3-4991-AC42-152612FF5BF8}" srcOrd="4" destOrd="0" presId="urn:microsoft.com/office/officeart/2005/8/layout/list1"/>
    <dgm:cxn modelId="{74B1DC2A-CB6F-415F-BA7B-2D7F305060E3}" type="presParOf" srcId="{CCCD0559-22F3-4991-AC42-152612FF5BF8}" destId="{53D8D11A-F650-495E-B780-C514524CB054}" srcOrd="0" destOrd="0" presId="urn:microsoft.com/office/officeart/2005/8/layout/list1"/>
    <dgm:cxn modelId="{70EB82D8-03E3-442E-8EBA-514126B1399B}" type="presParOf" srcId="{CCCD0559-22F3-4991-AC42-152612FF5BF8}" destId="{927DA6BE-372E-4697-9A17-9DB172FEC0A3}" srcOrd="1" destOrd="0" presId="urn:microsoft.com/office/officeart/2005/8/layout/list1"/>
    <dgm:cxn modelId="{1756D244-7786-42BC-93E0-5674FBE32DCD}" type="presParOf" srcId="{5F2D431C-0565-4178-BC95-ADECF0D9D9AC}" destId="{93CBFB22-59ED-4383-9B7C-5D2004267024}" srcOrd="5" destOrd="0" presId="urn:microsoft.com/office/officeart/2005/8/layout/list1"/>
    <dgm:cxn modelId="{43E1DA9F-A4D6-4B72-AA32-F02B1C2D2DA5}" type="presParOf" srcId="{5F2D431C-0565-4178-BC95-ADECF0D9D9AC}" destId="{2503DACE-7804-4255-B353-4892DA028B1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00AB0E-E69C-4B05-A305-38500D56D052}"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zh-CN" altLang="en-US"/>
        </a:p>
      </dgm:t>
    </dgm:pt>
    <dgm:pt modelId="{02726BF7-06D1-4741-A32A-D78F67E79F34}">
      <dgm:prSet phldrT="[文本]" custT="1"/>
      <dgm:spPr/>
      <dgm:t>
        <a:bodyPr/>
        <a:lstStyle/>
        <a:p>
          <a:r>
            <a:rPr lang="zh-CN" altLang="en-US" sz="2000" dirty="0">
              <a:latin typeface="微软雅黑" panose="020B0503020204020204" pitchFamily="34" charset="-122"/>
              <a:ea typeface="微软雅黑" panose="020B0503020204020204" pitchFamily="34" charset="-122"/>
            </a:rPr>
            <a:t>保持资产流动性的传统方法</a:t>
          </a:r>
        </a:p>
      </dgm:t>
    </dgm:pt>
    <dgm:pt modelId="{7871190A-F2CF-4450-A679-AEB3812C870E}" type="parTrans" cxnId="{C42EA1BF-179E-4116-A9AF-2D5F44D65B75}">
      <dgm:prSet/>
      <dgm:spPr/>
      <dgm:t>
        <a:bodyPr/>
        <a:lstStyle/>
        <a:p>
          <a:endParaRPr lang="zh-CN" altLang="en-US">
            <a:latin typeface="微软雅黑" panose="020B0503020204020204" pitchFamily="34" charset="-122"/>
            <a:ea typeface="微软雅黑" panose="020B0503020204020204" pitchFamily="34" charset="-122"/>
          </a:endParaRPr>
        </a:p>
      </dgm:t>
    </dgm:pt>
    <dgm:pt modelId="{7E4838F0-E724-4DB3-AECE-0F55BF998834}" type="sibTrans" cxnId="{C42EA1BF-179E-4116-A9AF-2D5F44D65B75}">
      <dgm:prSet/>
      <dgm:spPr/>
      <dgm:t>
        <a:bodyPr/>
        <a:lstStyle/>
        <a:p>
          <a:endParaRPr lang="zh-CN" altLang="en-US">
            <a:latin typeface="微软雅黑" panose="020B0503020204020204" pitchFamily="34" charset="-122"/>
            <a:ea typeface="微软雅黑" panose="020B0503020204020204" pitchFamily="34" charset="-122"/>
          </a:endParaRPr>
        </a:p>
      </dgm:t>
    </dgm:pt>
    <dgm:pt modelId="{FC583BBC-D003-46A3-9078-5677D9375530}">
      <dgm:prSet custT="1"/>
      <dgm:spPr/>
      <dgm:t>
        <a:bodyPr/>
        <a:lstStyle/>
        <a:p>
          <a:r>
            <a:rPr lang="zh-CN" altLang="en-US" sz="1800" dirty="0">
              <a:latin typeface="微软雅黑" panose="020B0503020204020204" pitchFamily="34" charset="-122"/>
              <a:ea typeface="微软雅黑" panose="020B0503020204020204" pitchFamily="34" charset="-122"/>
            </a:rPr>
            <a:t>合理安排资产的期限组合</a:t>
          </a:r>
          <a:r>
            <a:rPr lang="en-US" altLang="en-US"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使之与负债相协调</a:t>
          </a:r>
        </a:p>
      </dgm:t>
    </dgm:pt>
    <dgm:pt modelId="{A01A4A7E-2F88-42E7-B342-40D4F2F58FD8}" type="sibTrans" cxnId="{163D319B-6266-487C-88C1-5722D0BB71D8}">
      <dgm:prSet/>
      <dgm:spPr/>
      <dgm:t>
        <a:bodyPr/>
        <a:lstStyle/>
        <a:p>
          <a:endParaRPr lang="zh-CN" altLang="en-US"/>
        </a:p>
      </dgm:t>
    </dgm:pt>
    <dgm:pt modelId="{0D5B2521-22F7-49C8-9165-DB5D7D8E00FC}" type="parTrans" cxnId="{163D319B-6266-487C-88C1-5722D0BB71D8}">
      <dgm:prSet/>
      <dgm:spPr/>
      <dgm:t>
        <a:bodyPr/>
        <a:lstStyle/>
        <a:p>
          <a:endParaRPr lang="zh-CN" altLang="en-US"/>
        </a:p>
      </dgm:t>
    </dgm:pt>
    <dgm:pt modelId="{4002C261-1781-46B6-A1CA-131FC51EFC09}">
      <dgm:prSet custT="1"/>
      <dgm:spPr/>
      <dgm:t>
        <a:bodyPr/>
        <a:lstStyle/>
        <a:p>
          <a:r>
            <a:rPr lang="zh-CN" altLang="en-US" sz="1800" dirty="0">
              <a:latin typeface="微软雅黑" panose="020B0503020204020204" pitchFamily="34" charset="-122"/>
              <a:ea typeface="微软雅黑" panose="020B0503020204020204" pitchFamily="34" charset="-122"/>
            </a:rPr>
            <a:t>保持足够的准备资产</a:t>
          </a:r>
        </a:p>
      </dgm:t>
    </dgm:pt>
    <dgm:pt modelId="{2102351A-2948-47A0-8960-DC4CD0ED0894}" type="sibTrans" cxnId="{84B30560-5DC0-464B-8617-5BF033C16BEE}">
      <dgm:prSet/>
      <dgm:spPr/>
      <dgm:t>
        <a:bodyPr/>
        <a:lstStyle/>
        <a:p>
          <a:endParaRPr lang="zh-CN" altLang="en-US"/>
        </a:p>
      </dgm:t>
    </dgm:pt>
    <dgm:pt modelId="{13908150-1600-4F70-8F0F-F65D41641D16}" type="parTrans" cxnId="{84B30560-5DC0-464B-8617-5BF033C16BEE}">
      <dgm:prSet/>
      <dgm:spPr/>
      <dgm:t>
        <a:bodyPr/>
        <a:lstStyle/>
        <a:p>
          <a:endParaRPr lang="zh-CN" altLang="en-US"/>
        </a:p>
      </dgm:t>
    </dgm:pt>
    <dgm:pt modelId="{593B6F83-7032-4672-B2B6-E3C37CEA5B05}" type="pres">
      <dgm:prSet presAssocID="{0A00AB0E-E69C-4B05-A305-38500D56D052}" presName="Name0" presStyleCnt="0">
        <dgm:presLayoutVars>
          <dgm:dir/>
          <dgm:animLvl val="lvl"/>
          <dgm:resizeHandles val="exact"/>
        </dgm:presLayoutVars>
      </dgm:prSet>
      <dgm:spPr/>
    </dgm:pt>
    <dgm:pt modelId="{1C2692CA-3722-4D23-8A11-B24E8E515D53}" type="pres">
      <dgm:prSet presAssocID="{02726BF7-06D1-4741-A32A-D78F67E79F34}" presName="linNode" presStyleCnt="0"/>
      <dgm:spPr/>
    </dgm:pt>
    <dgm:pt modelId="{AE23958A-2BFC-43F5-9A17-48BC6F9A1A01}" type="pres">
      <dgm:prSet presAssocID="{02726BF7-06D1-4741-A32A-D78F67E79F34}" presName="parentText" presStyleLbl="node1" presStyleIdx="0" presStyleCnt="1" custScaleX="64635" custScaleY="79066">
        <dgm:presLayoutVars>
          <dgm:chMax val="1"/>
          <dgm:bulletEnabled val="1"/>
        </dgm:presLayoutVars>
      </dgm:prSet>
      <dgm:spPr/>
    </dgm:pt>
    <dgm:pt modelId="{907D8B5F-4BCE-4077-9234-248C107635F7}" type="pres">
      <dgm:prSet presAssocID="{02726BF7-06D1-4741-A32A-D78F67E79F34}" presName="descendantText" presStyleLbl="alignAccFollowNode1" presStyleIdx="0" presStyleCnt="1">
        <dgm:presLayoutVars>
          <dgm:bulletEnabled val="1"/>
        </dgm:presLayoutVars>
      </dgm:prSet>
      <dgm:spPr/>
    </dgm:pt>
  </dgm:ptLst>
  <dgm:cxnLst>
    <dgm:cxn modelId="{2636833D-5C4D-4B52-84FE-E8BABF22DF6D}" type="presOf" srcId="{4002C261-1781-46B6-A1CA-131FC51EFC09}" destId="{907D8B5F-4BCE-4077-9234-248C107635F7}" srcOrd="0" destOrd="0" presId="urn:microsoft.com/office/officeart/2005/8/layout/vList5"/>
    <dgm:cxn modelId="{84B30560-5DC0-464B-8617-5BF033C16BEE}" srcId="{02726BF7-06D1-4741-A32A-D78F67E79F34}" destId="{4002C261-1781-46B6-A1CA-131FC51EFC09}" srcOrd="0" destOrd="0" parTransId="{13908150-1600-4F70-8F0F-F65D41641D16}" sibTransId="{2102351A-2948-47A0-8960-DC4CD0ED0894}"/>
    <dgm:cxn modelId="{4A783443-7B05-4CC0-949F-B88B65843B76}" type="presOf" srcId="{02726BF7-06D1-4741-A32A-D78F67E79F34}" destId="{AE23958A-2BFC-43F5-9A17-48BC6F9A1A01}" srcOrd="0" destOrd="0" presId="urn:microsoft.com/office/officeart/2005/8/layout/vList5"/>
    <dgm:cxn modelId="{163D319B-6266-487C-88C1-5722D0BB71D8}" srcId="{02726BF7-06D1-4741-A32A-D78F67E79F34}" destId="{FC583BBC-D003-46A3-9078-5677D9375530}" srcOrd="1" destOrd="0" parTransId="{0D5B2521-22F7-49C8-9165-DB5D7D8E00FC}" sibTransId="{A01A4A7E-2F88-42E7-B342-40D4F2F58FD8}"/>
    <dgm:cxn modelId="{C42EA1BF-179E-4116-A9AF-2D5F44D65B75}" srcId="{0A00AB0E-E69C-4B05-A305-38500D56D052}" destId="{02726BF7-06D1-4741-A32A-D78F67E79F34}" srcOrd="0" destOrd="0" parTransId="{7871190A-F2CF-4450-A679-AEB3812C870E}" sibTransId="{7E4838F0-E724-4DB3-AECE-0F55BF998834}"/>
    <dgm:cxn modelId="{25B03CD4-F137-466E-A2C2-91938F2EE848}" type="presOf" srcId="{FC583BBC-D003-46A3-9078-5677D9375530}" destId="{907D8B5F-4BCE-4077-9234-248C107635F7}" srcOrd="0" destOrd="1" presId="urn:microsoft.com/office/officeart/2005/8/layout/vList5"/>
    <dgm:cxn modelId="{957359D4-C078-4FE5-9A20-8172334F60A8}" type="presOf" srcId="{0A00AB0E-E69C-4B05-A305-38500D56D052}" destId="{593B6F83-7032-4672-B2B6-E3C37CEA5B05}" srcOrd="0" destOrd="0" presId="urn:microsoft.com/office/officeart/2005/8/layout/vList5"/>
    <dgm:cxn modelId="{204D3692-F18E-4DF7-933C-B714E158900C}" type="presParOf" srcId="{593B6F83-7032-4672-B2B6-E3C37CEA5B05}" destId="{1C2692CA-3722-4D23-8A11-B24E8E515D53}" srcOrd="0" destOrd="0" presId="urn:microsoft.com/office/officeart/2005/8/layout/vList5"/>
    <dgm:cxn modelId="{5E88E1F2-0CEB-49C3-B65E-E6861436A93A}" type="presParOf" srcId="{1C2692CA-3722-4D23-8A11-B24E8E515D53}" destId="{AE23958A-2BFC-43F5-9A17-48BC6F9A1A01}" srcOrd="0" destOrd="0" presId="urn:microsoft.com/office/officeart/2005/8/layout/vList5"/>
    <dgm:cxn modelId="{EC2EDB89-196A-41F3-9339-17DA679DD555}" type="presParOf" srcId="{1C2692CA-3722-4D23-8A11-B24E8E515D53}" destId="{907D8B5F-4BCE-4077-9234-248C107635F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E730FB-FF1D-47FE-BAAD-804D9AE5053F}"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zh-CN" altLang="en-US"/>
        </a:p>
      </dgm:t>
    </dgm:pt>
    <dgm:pt modelId="{960CFBFA-0ACF-4F8C-BF23-4B02C0294D7D}">
      <dgm:prSet phldrT="[文本]" custT="1"/>
      <dgm:spPr/>
      <dgm:t>
        <a:bodyPr/>
        <a:lstStyle/>
        <a:p>
          <a:r>
            <a:rPr lang="zh-CN" altLang="en-US" sz="1800" b="1" dirty="0">
              <a:solidFill>
                <a:srgbClr val="FFFF00"/>
              </a:solidFill>
              <a:latin typeface="微软雅黑" panose="020B0503020204020204" pitchFamily="34" charset="-122"/>
              <a:ea typeface="微软雅黑" panose="020B0503020204020204" pitchFamily="34" charset="-122"/>
            </a:rPr>
            <a:t>开拓和保持较多的可以随时取得的主动性负债</a:t>
          </a:r>
        </a:p>
      </dgm:t>
    </dgm:pt>
    <dgm:pt modelId="{056C892A-8171-4761-9055-F6E9B452EF96}" type="parTrans" cxnId="{A999649A-F54B-48DD-B656-47C03BC6C03A}">
      <dgm:prSet/>
      <dgm:spPr/>
      <dgm:t>
        <a:bodyPr/>
        <a:lstStyle/>
        <a:p>
          <a:endParaRPr lang="zh-CN" altLang="en-US">
            <a:latin typeface="微软雅黑" panose="020B0503020204020204" pitchFamily="34" charset="-122"/>
            <a:ea typeface="微软雅黑" panose="020B0503020204020204" pitchFamily="34" charset="-122"/>
          </a:endParaRPr>
        </a:p>
      </dgm:t>
    </dgm:pt>
    <dgm:pt modelId="{5D2CD3AD-4264-42AB-B169-78F9445A1701}" type="sibTrans" cxnId="{A999649A-F54B-48DD-B656-47C03BC6C03A}">
      <dgm:prSet/>
      <dgm:spPr/>
      <dgm:t>
        <a:bodyPr/>
        <a:lstStyle/>
        <a:p>
          <a:endParaRPr lang="zh-CN" altLang="en-US">
            <a:latin typeface="微软雅黑" panose="020B0503020204020204" pitchFamily="34" charset="-122"/>
            <a:ea typeface="微软雅黑" panose="020B0503020204020204" pitchFamily="34" charset="-122"/>
          </a:endParaRPr>
        </a:p>
      </dgm:t>
    </dgm:pt>
    <dgm:pt modelId="{68174B19-1303-4F8F-A923-D21E444D2A75}">
      <dgm:prSet/>
      <dgm:spPr/>
      <dgm:t>
        <a:bodyPr/>
        <a:lstStyle/>
        <a:p>
          <a:r>
            <a:rPr lang="zh-CN" altLang="en-US" dirty="0">
              <a:latin typeface="微软雅黑" panose="020B0503020204020204" pitchFamily="34" charset="-122"/>
              <a:ea typeface="微软雅黑" panose="020B0503020204020204" pitchFamily="34" charset="-122"/>
            </a:rPr>
            <a:t>发行大额可转让定期存单</a:t>
          </a:r>
        </a:p>
      </dgm:t>
    </dgm:pt>
    <dgm:pt modelId="{1BD15051-8C85-4075-BAEE-47BF453B4F4F}" type="parTrans" cxnId="{E76F98BD-7081-4589-8D70-41372B8B39CF}">
      <dgm:prSet/>
      <dgm:spPr/>
      <dgm:t>
        <a:bodyPr/>
        <a:lstStyle/>
        <a:p>
          <a:endParaRPr lang="zh-CN" altLang="en-US"/>
        </a:p>
      </dgm:t>
    </dgm:pt>
    <dgm:pt modelId="{4698CC57-0DD4-4CE8-A6F2-748482A58421}" type="sibTrans" cxnId="{E76F98BD-7081-4589-8D70-41372B8B39CF}">
      <dgm:prSet/>
      <dgm:spPr/>
      <dgm:t>
        <a:bodyPr/>
        <a:lstStyle/>
        <a:p>
          <a:endParaRPr lang="zh-CN" altLang="en-US"/>
        </a:p>
      </dgm:t>
    </dgm:pt>
    <dgm:pt modelId="{F9F418C9-C32F-46A2-80BB-5FB2D191373B}">
      <dgm:prSet/>
      <dgm:spPr/>
      <dgm:t>
        <a:bodyPr/>
        <a:lstStyle/>
        <a:p>
          <a:r>
            <a:rPr lang="zh-CN" altLang="en-US" dirty="0">
              <a:latin typeface="微软雅黑" panose="020B0503020204020204" pitchFamily="34" charset="-122"/>
              <a:ea typeface="微软雅黑" panose="020B0503020204020204" pitchFamily="34" charset="-122"/>
            </a:rPr>
            <a:t>发行银行债券</a:t>
          </a:r>
        </a:p>
      </dgm:t>
    </dgm:pt>
    <dgm:pt modelId="{7A3BA9DE-42C2-4AB5-8180-105B6779122C}" type="parTrans" cxnId="{B0BEB4A6-54E4-4878-84D8-BDEF5AC1BF68}">
      <dgm:prSet/>
      <dgm:spPr/>
      <dgm:t>
        <a:bodyPr/>
        <a:lstStyle/>
        <a:p>
          <a:endParaRPr lang="zh-CN" altLang="en-US"/>
        </a:p>
      </dgm:t>
    </dgm:pt>
    <dgm:pt modelId="{1B488605-8DA4-4F4F-A5F2-82E2A5E25BFE}" type="sibTrans" cxnId="{B0BEB4A6-54E4-4878-84D8-BDEF5AC1BF68}">
      <dgm:prSet/>
      <dgm:spPr/>
      <dgm:t>
        <a:bodyPr/>
        <a:lstStyle/>
        <a:p>
          <a:endParaRPr lang="zh-CN" altLang="en-US"/>
        </a:p>
      </dgm:t>
    </dgm:pt>
    <dgm:pt modelId="{DE64513C-127F-450F-8E4A-7A0517B7DC82}">
      <dgm:prSet/>
      <dgm:spPr/>
      <dgm:t>
        <a:bodyPr/>
        <a:lstStyle/>
        <a:p>
          <a:r>
            <a:rPr lang="zh-CN" altLang="en-US" dirty="0">
              <a:latin typeface="微软雅黑" panose="020B0503020204020204" pitchFamily="34" charset="-122"/>
              <a:ea typeface="微软雅黑" panose="020B0503020204020204" pitchFamily="34" charset="-122"/>
            </a:rPr>
            <a:t>同业拆借</a:t>
          </a:r>
        </a:p>
      </dgm:t>
    </dgm:pt>
    <dgm:pt modelId="{BE1F9D73-025F-4246-861D-979D92A8024C}" type="parTrans" cxnId="{5866860E-2435-46F2-BBBC-7E7D875D7D4E}">
      <dgm:prSet/>
      <dgm:spPr/>
      <dgm:t>
        <a:bodyPr/>
        <a:lstStyle/>
        <a:p>
          <a:endParaRPr lang="zh-CN" altLang="en-US"/>
        </a:p>
      </dgm:t>
    </dgm:pt>
    <dgm:pt modelId="{2F430355-E298-430C-B20F-292CC0603595}" type="sibTrans" cxnId="{5866860E-2435-46F2-BBBC-7E7D875D7D4E}">
      <dgm:prSet/>
      <dgm:spPr/>
      <dgm:t>
        <a:bodyPr/>
        <a:lstStyle/>
        <a:p>
          <a:endParaRPr lang="zh-CN" altLang="en-US"/>
        </a:p>
      </dgm:t>
    </dgm:pt>
    <dgm:pt modelId="{D0CCAE2D-943E-4B58-BD9F-9AA425609F14}">
      <dgm:prSet/>
      <dgm:spPr/>
      <dgm:t>
        <a:bodyPr/>
        <a:lstStyle/>
        <a:p>
          <a:r>
            <a:rPr lang="zh-CN" altLang="en-US" dirty="0">
              <a:latin typeface="微软雅黑" panose="020B0503020204020204" pitchFamily="34" charset="-122"/>
              <a:ea typeface="微软雅黑" panose="020B0503020204020204" pitchFamily="34" charset="-122"/>
            </a:rPr>
            <a:t>向中央银行借款</a:t>
          </a:r>
        </a:p>
      </dgm:t>
    </dgm:pt>
    <dgm:pt modelId="{809D7F76-92A2-4C10-9EF5-CACCAFB30386}" type="parTrans" cxnId="{3867640E-568C-4614-8C69-FCD783094E9A}">
      <dgm:prSet/>
      <dgm:spPr/>
      <dgm:t>
        <a:bodyPr/>
        <a:lstStyle/>
        <a:p>
          <a:endParaRPr lang="zh-CN" altLang="en-US"/>
        </a:p>
      </dgm:t>
    </dgm:pt>
    <dgm:pt modelId="{4BDF7597-32F3-4B19-BB4A-DEE27ABD1E56}" type="sibTrans" cxnId="{3867640E-568C-4614-8C69-FCD783094E9A}">
      <dgm:prSet/>
      <dgm:spPr/>
      <dgm:t>
        <a:bodyPr/>
        <a:lstStyle/>
        <a:p>
          <a:endParaRPr lang="zh-CN" altLang="en-US"/>
        </a:p>
      </dgm:t>
    </dgm:pt>
    <dgm:pt modelId="{8D3F4DAA-CC8C-4D03-A40A-1F170DD16F26}">
      <dgm:prSet custT="1"/>
      <dgm:spPr/>
      <dgm:t>
        <a:bodyPr/>
        <a:lstStyle/>
        <a:p>
          <a:r>
            <a:rPr lang="zh-CN" altLang="en-US" sz="1800" b="1" dirty="0">
              <a:solidFill>
                <a:srgbClr val="FFFF00"/>
              </a:solidFill>
              <a:latin typeface="微软雅黑" panose="020B0503020204020204" pitchFamily="34" charset="-122"/>
              <a:ea typeface="微软雅黑" panose="020B0503020204020204" pitchFamily="34" charset="-122"/>
            </a:rPr>
            <a:t>开辟新的有利于流动性的存款服务</a:t>
          </a:r>
        </a:p>
      </dgm:t>
    </dgm:pt>
    <dgm:pt modelId="{EE0092A3-22FB-44E5-A685-E32144AA40D6}" type="parTrans" cxnId="{1F2B10CC-4AAD-4C1D-878D-E68DA3FEB1D5}">
      <dgm:prSet/>
      <dgm:spPr/>
      <dgm:t>
        <a:bodyPr/>
        <a:lstStyle/>
        <a:p>
          <a:endParaRPr lang="zh-CN" altLang="en-US"/>
        </a:p>
      </dgm:t>
    </dgm:pt>
    <dgm:pt modelId="{3A83A4F7-7753-460B-98F7-C84A3A0A9CF9}" type="sibTrans" cxnId="{1F2B10CC-4AAD-4C1D-878D-E68DA3FEB1D5}">
      <dgm:prSet/>
      <dgm:spPr/>
      <dgm:t>
        <a:bodyPr/>
        <a:lstStyle/>
        <a:p>
          <a:endParaRPr lang="zh-CN" altLang="en-US"/>
        </a:p>
      </dgm:t>
    </dgm:pt>
    <dgm:pt modelId="{DFD06AFF-30A5-47E3-B4F3-A5CC760E1E90}" type="pres">
      <dgm:prSet presAssocID="{97E730FB-FF1D-47FE-BAAD-804D9AE5053F}" presName="linear" presStyleCnt="0">
        <dgm:presLayoutVars>
          <dgm:dir/>
          <dgm:animLvl val="lvl"/>
          <dgm:resizeHandles val="exact"/>
        </dgm:presLayoutVars>
      </dgm:prSet>
      <dgm:spPr/>
    </dgm:pt>
    <dgm:pt modelId="{52EEC1D5-897F-4717-BCE3-6A1CBE3D62D3}" type="pres">
      <dgm:prSet presAssocID="{960CFBFA-0ACF-4F8C-BF23-4B02C0294D7D}" presName="parentLin" presStyleCnt="0"/>
      <dgm:spPr/>
    </dgm:pt>
    <dgm:pt modelId="{BB703FC9-657C-4E90-AF8B-90647CCE03E7}" type="pres">
      <dgm:prSet presAssocID="{960CFBFA-0ACF-4F8C-BF23-4B02C0294D7D}" presName="parentLeftMargin" presStyleLbl="node1" presStyleIdx="0" presStyleCnt="2"/>
      <dgm:spPr/>
    </dgm:pt>
    <dgm:pt modelId="{C4B4345D-B0DB-45F7-A828-8EBC59D40863}" type="pres">
      <dgm:prSet presAssocID="{960CFBFA-0ACF-4F8C-BF23-4B02C0294D7D}" presName="parentText" presStyleLbl="node1" presStyleIdx="0" presStyleCnt="2" custScaleY="161451">
        <dgm:presLayoutVars>
          <dgm:chMax val="0"/>
          <dgm:bulletEnabled val="1"/>
        </dgm:presLayoutVars>
      </dgm:prSet>
      <dgm:spPr/>
    </dgm:pt>
    <dgm:pt modelId="{025ABF36-2B49-455D-8E72-16FEF966EA4D}" type="pres">
      <dgm:prSet presAssocID="{960CFBFA-0ACF-4F8C-BF23-4B02C0294D7D}" presName="negativeSpace" presStyleCnt="0"/>
      <dgm:spPr/>
    </dgm:pt>
    <dgm:pt modelId="{B809F8B6-7FBE-40F2-85FC-4182476DC8DA}" type="pres">
      <dgm:prSet presAssocID="{960CFBFA-0ACF-4F8C-BF23-4B02C0294D7D}" presName="childText" presStyleLbl="conFgAcc1" presStyleIdx="0" presStyleCnt="2">
        <dgm:presLayoutVars>
          <dgm:bulletEnabled val="1"/>
        </dgm:presLayoutVars>
      </dgm:prSet>
      <dgm:spPr/>
    </dgm:pt>
    <dgm:pt modelId="{DA5802FB-8243-429D-A412-C429840BEA63}" type="pres">
      <dgm:prSet presAssocID="{5D2CD3AD-4264-42AB-B169-78F9445A1701}" presName="spaceBetweenRectangles" presStyleCnt="0"/>
      <dgm:spPr/>
    </dgm:pt>
    <dgm:pt modelId="{27AE048A-8897-429F-AAF6-C24DA8501E14}" type="pres">
      <dgm:prSet presAssocID="{8D3F4DAA-CC8C-4D03-A40A-1F170DD16F26}" presName="parentLin" presStyleCnt="0"/>
      <dgm:spPr/>
    </dgm:pt>
    <dgm:pt modelId="{E7243D5B-4C31-4FDB-8FF0-3521457FF92C}" type="pres">
      <dgm:prSet presAssocID="{8D3F4DAA-CC8C-4D03-A40A-1F170DD16F26}" presName="parentLeftMargin" presStyleLbl="node1" presStyleIdx="0" presStyleCnt="2"/>
      <dgm:spPr/>
    </dgm:pt>
    <dgm:pt modelId="{BD2958A4-CD4F-490E-8F67-D3C34E734279}" type="pres">
      <dgm:prSet presAssocID="{8D3F4DAA-CC8C-4D03-A40A-1F170DD16F26}" presName="parentText" presStyleLbl="node1" presStyleIdx="1" presStyleCnt="2" custScaleY="161451">
        <dgm:presLayoutVars>
          <dgm:chMax val="0"/>
          <dgm:bulletEnabled val="1"/>
        </dgm:presLayoutVars>
      </dgm:prSet>
      <dgm:spPr/>
    </dgm:pt>
    <dgm:pt modelId="{6F6F60AA-438B-4B8C-AC5B-162737FC2232}" type="pres">
      <dgm:prSet presAssocID="{8D3F4DAA-CC8C-4D03-A40A-1F170DD16F26}" presName="negativeSpace" presStyleCnt="0"/>
      <dgm:spPr/>
    </dgm:pt>
    <dgm:pt modelId="{DAAF4492-9340-41DE-9381-87EDAB5E9703}" type="pres">
      <dgm:prSet presAssocID="{8D3F4DAA-CC8C-4D03-A40A-1F170DD16F26}" presName="childText" presStyleLbl="conFgAcc1" presStyleIdx="1" presStyleCnt="2">
        <dgm:presLayoutVars>
          <dgm:bulletEnabled val="1"/>
        </dgm:presLayoutVars>
      </dgm:prSet>
      <dgm:spPr/>
    </dgm:pt>
  </dgm:ptLst>
  <dgm:cxnLst>
    <dgm:cxn modelId="{5748B908-0EAD-44D7-8B54-A0D926EC3E55}" type="presOf" srcId="{DE64513C-127F-450F-8E4A-7A0517B7DC82}" destId="{B809F8B6-7FBE-40F2-85FC-4182476DC8DA}" srcOrd="0" destOrd="2" presId="urn:microsoft.com/office/officeart/2005/8/layout/list1"/>
    <dgm:cxn modelId="{3867640E-568C-4614-8C69-FCD783094E9A}" srcId="{960CFBFA-0ACF-4F8C-BF23-4B02C0294D7D}" destId="{D0CCAE2D-943E-4B58-BD9F-9AA425609F14}" srcOrd="3" destOrd="0" parTransId="{809D7F76-92A2-4C10-9EF5-CACCAFB30386}" sibTransId="{4BDF7597-32F3-4B19-BB4A-DEE27ABD1E56}"/>
    <dgm:cxn modelId="{5866860E-2435-46F2-BBBC-7E7D875D7D4E}" srcId="{960CFBFA-0ACF-4F8C-BF23-4B02C0294D7D}" destId="{DE64513C-127F-450F-8E4A-7A0517B7DC82}" srcOrd="2" destOrd="0" parTransId="{BE1F9D73-025F-4246-861D-979D92A8024C}" sibTransId="{2F430355-E298-430C-B20F-292CC0603595}"/>
    <dgm:cxn modelId="{08B4780F-F7EA-46D3-8480-CD835B4DE7FF}" type="presOf" srcId="{960CFBFA-0ACF-4F8C-BF23-4B02C0294D7D}" destId="{C4B4345D-B0DB-45F7-A828-8EBC59D40863}" srcOrd="1" destOrd="0" presId="urn:microsoft.com/office/officeart/2005/8/layout/list1"/>
    <dgm:cxn modelId="{0BF8511A-D878-4BFC-95D2-073A16CC45A2}" type="presOf" srcId="{8D3F4DAA-CC8C-4D03-A40A-1F170DD16F26}" destId="{E7243D5B-4C31-4FDB-8FF0-3521457FF92C}" srcOrd="0" destOrd="0" presId="urn:microsoft.com/office/officeart/2005/8/layout/list1"/>
    <dgm:cxn modelId="{EA4EB11E-9D73-4D63-BA2B-6A59E03696C0}" type="presOf" srcId="{960CFBFA-0ACF-4F8C-BF23-4B02C0294D7D}" destId="{BB703FC9-657C-4E90-AF8B-90647CCE03E7}" srcOrd="0" destOrd="0" presId="urn:microsoft.com/office/officeart/2005/8/layout/list1"/>
    <dgm:cxn modelId="{9F6A3429-704C-4640-BEF0-AC3B3327D524}" type="presOf" srcId="{97E730FB-FF1D-47FE-BAAD-804D9AE5053F}" destId="{DFD06AFF-30A5-47E3-B4F3-A5CC760E1E90}" srcOrd="0" destOrd="0" presId="urn:microsoft.com/office/officeart/2005/8/layout/list1"/>
    <dgm:cxn modelId="{82035162-1801-48DA-ABCC-AA117D06B079}" type="presOf" srcId="{68174B19-1303-4F8F-A923-D21E444D2A75}" destId="{B809F8B6-7FBE-40F2-85FC-4182476DC8DA}" srcOrd="0" destOrd="0" presId="urn:microsoft.com/office/officeart/2005/8/layout/list1"/>
    <dgm:cxn modelId="{A999649A-F54B-48DD-B656-47C03BC6C03A}" srcId="{97E730FB-FF1D-47FE-BAAD-804D9AE5053F}" destId="{960CFBFA-0ACF-4F8C-BF23-4B02C0294D7D}" srcOrd="0" destOrd="0" parTransId="{056C892A-8171-4761-9055-F6E9B452EF96}" sibTransId="{5D2CD3AD-4264-42AB-B169-78F9445A1701}"/>
    <dgm:cxn modelId="{B0BEB4A6-54E4-4878-84D8-BDEF5AC1BF68}" srcId="{960CFBFA-0ACF-4F8C-BF23-4B02C0294D7D}" destId="{F9F418C9-C32F-46A2-80BB-5FB2D191373B}" srcOrd="1" destOrd="0" parTransId="{7A3BA9DE-42C2-4AB5-8180-105B6779122C}" sibTransId="{1B488605-8DA4-4F4F-A5F2-82E2A5E25BFE}"/>
    <dgm:cxn modelId="{E76F98BD-7081-4589-8D70-41372B8B39CF}" srcId="{960CFBFA-0ACF-4F8C-BF23-4B02C0294D7D}" destId="{68174B19-1303-4F8F-A923-D21E444D2A75}" srcOrd="0" destOrd="0" parTransId="{1BD15051-8C85-4075-BAEE-47BF453B4F4F}" sibTransId="{4698CC57-0DD4-4CE8-A6F2-748482A58421}"/>
    <dgm:cxn modelId="{1F2B10CC-4AAD-4C1D-878D-E68DA3FEB1D5}" srcId="{97E730FB-FF1D-47FE-BAAD-804D9AE5053F}" destId="{8D3F4DAA-CC8C-4D03-A40A-1F170DD16F26}" srcOrd="1" destOrd="0" parTransId="{EE0092A3-22FB-44E5-A685-E32144AA40D6}" sibTransId="{3A83A4F7-7753-460B-98F7-C84A3A0A9CF9}"/>
    <dgm:cxn modelId="{1A83C7CE-735A-446B-BFFF-428E77EAF2E2}" type="presOf" srcId="{F9F418C9-C32F-46A2-80BB-5FB2D191373B}" destId="{B809F8B6-7FBE-40F2-85FC-4182476DC8DA}" srcOrd="0" destOrd="1" presId="urn:microsoft.com/office/officeart/2005/8/layout/list1"/>
    <dgm:cxn modelId="{519243DB-9BDE-4C1E-8842-2F2108C44CE5}" type="presOf" srcId="{D0CCAE2D-943E-4B58-BD9F-9AA425609F14}" destId="{B809F8B6-7FBE-40F2-85FC-4182476DC8DA}" srcOrd="0" destOrd="3" presId="urn:microsoft.com/office/officeart/2005/8/layout/list1"/>
    <dgm:cxn modelId="{C0EEE2DB-6E88-43EE-B228-11BDF1AA45B5}" type="presOf" srcId="{8D3F4DAA-CC8C-4D03-A40A-1F170DD16F26}" destId="{BD2958A4-CD4F-490E-8F67-D3C34E734279}" srcOrd="1" destOrd="0" presId="urn:microsoft.com/office/officeart/2005/8/layout/list1"/>
    <dgm:cxn modelId="{A9657C9B-8982-441D-86DE-44CFC2CA0DC7}" type="presParOf" srcId="{DFD06AFF-30A5-47E3-B4F3-A5CC760E1E90}" destId="{52EEC1D5-897F-4717-BCE3-6A1CBE3D62D3}" srcOrd="0" destOrd="0" presId="urn:microsoft.com/office/officeart/2005/8/layout/list1"/>
    <dgm:cxn modelId="{5D631B31-0508-4E44-8736-EC1360233669}" type="presParOf" srcId="{52EEC1D5-897F-4717-BCE3-6A1CBE3D62D3}" destId="{BB703FC9-657C-4E90-AF8B-90647CCE03E7}" srcOrd="0" destOrd="0" presId="urn:microsoft.com/office/officeart/2005/8/layout/list1"/>
    <dgm:cxn modelId="{FEAB8C8E-6FD9-416B-8AA2-E760C5C12435}" type="presParOf" srcId="{52EEC1D5-897F-4717-BCE3-6A1CBE3D62D3}" destId="{C4B4345D-B0DB-45F7-A828-8EBC59D40863}" srcOrd="1" destOrd="0" presId="urn:microsoft.com/office/officeart/2005/8/layout/list1"/>
    <dgm:cxn modelId="{5E17C063-E170-48EF-BA17-F81A13B92C92}" type="presParOf" srcId="{DFD06AFF-30A5-47E3-B4F3-A5CC760E1E90}" destId="{025ABF36-2B49-455D-8E72-16FEF966EA4D}" srcOrd="1" destOrd="0" presId="urn:microsoft.com/office/officeart/2005/8/layout/list1"/>
    <dgm:cxn modelId="{78177CAC-E0CA-41B9-ADCB-1FFEC4FA9ECA}" type="presParOf" srcId="{DFD06AFF-30A5-47E3-B4F3-A5CC760E1E90}" destId="{B809F8B6-7FBE-40F2-85FC-4182476DC8DA}" srcOrd="2" destOrd="0" presId="urn:microsoft.com/office/officeart/2005/8/layout/list1"/>
    <dgm:cxn modelId="{E788D124-291B-44D3-8279-605C4C571BB8}" type="presParOf" srcId="{DFD06AFF-30A5-47E3-B4F3-A5CC760E1E90}" destId="{DA5802FB-8243-429D-A412-C429840BEA63}" srcOrd="3" destOrd="0" presId="urn:microsoft.com/office/officeart/2005/8/layout/list1"/>
    <dgm:cxn modelId="{893F2E4D-9DA8-44D7-9B92-F110E3444DB6}" type="presParOf" srcId="{DFD06AFF-30A5-47E3-B4F3-A5CC760E1E90}" destId="{27AE048A-8897-429F-AAF6-C24DA8501E14}" srcOrd="4" destOrd="0" presId="urn:microsoft.com/office/officeart/2005/8/layout/list1"/>
    <dgm:cxn modelId="{0C3AFD5E-03D9-4038-8930-0341751007A8}" type="presParOf" srcId="{27AE048A-8897-429F-AAF6-C24DA8501E14}" destId="{E7243D5B-4C31-4FDB-8FF0-3521457FF92C}" srcOrd="0" destOrd="0" presId="urn:microsoft.com/office/officeart/2005/8/layout/list1"/>
    <dgm:cxn modelId="{F8F2EB8A-FDBE-4481-AAFC-F708E7173AD1}" type="presParOf" srcId="{27AE048A-8897-429F-AAF6-C24DA8501E14}" destId="{BD2958A4-CD4F-490E-8F67-D3C34E734279}" srcOrd="1" destOrd="0" presId="urn:microsoft.com/office/officeart/2005/8/layout/list1"/>
    <dgm:cxn modelId="{6FE83C5A-E372-46E0-8096-383F173FB08C}" type="presParOf" srcId="{DFD06AFF-30A5-47E3-B4F3-A5CC760E1E90}" destId="{6F6F60AA-438B-4B8C-AC5B-162737FC2232}" srcOrd="5" destOrd="0" presId="urn:microsoft.com/office/officeart/2005/8/layout/list1"/>
    <dgm:cxn modelId="{CBDCEC2D-86F0-4571-94E8-E8CD3F15D5DA}" type="presParOf" srcId="{DFD06AFF-30A5-47E3-B4F3-A5CC760E1E90}" destId="{DAAF4492-9340-41DE-9381-87EDAB5E970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9888DC-5342-4E60-8147-BD8717330786}" type="doc">
      <dgm:prSet loTypeId="urn:microsoft.com/office/officeart/2005/8/layout/vList3" loCatId="list" qsTypeId="urn:microsoft.com/office/officeart/2005/8/quickstyle/3d3" qsCatId="3D" csTypeId="urn:microsoft.com/office/officeart/2005/8/colors/accent4_2" csCatId="accent4" phldr="1"/>
      <dgm:spPr/>
    </dgm:pt>
    <dgm:pt modelId="{A11D198D-740F-4541-8552-56D92F285EC3}">
      <dgm:prSet/>
      <dgm:spPr/>
      <dgm:t>
        <a:bodyPr/>
        <a:lstStyle/>
        <a:p>
          <a:r>
            <a:rPr lang="zh-CN" altLang="en-US">
              <a:solidFill>
                <a:srgbClr val="002060"/>
              </a:solidFill>
              <a:latin typeface="微软雅黑" panose="020B0503020204020204" pitchFamily="34" charset="-122"/>
              <a:ea typeface="微软雅黑" panose="020B0503020204020204" pitchFamily="34" charset="-122"/>
            </a:rPr>
            <a:t>反映资产与负债关系的比例指标</a:t>
          </a:r>
          <a:endParaRPr lang="zh-CN" altLang="en-US">
            <a:solidFill>
              <a:srgbClr val="002060"/>
            </a:solidFill>
          </a:endParaRPr>
        </a:p>
      </dgm:t>
    </dgm:pt>
    <dgm:pt modelId="{3758D6BA-F335-45B4-9099-DE6A0FC83304}" type="parTrans" cxnId="{EA18AE1E-0245-40C7-8871-D1EB54D2413F}">
      <dgm:prSet/>
      <dgm:spPr/>
      <dgm:t>
        <a:bodyPr/>
        <a:lstStyle/>
        <a:p>
          <a:endParaRPr lang="zh-CN" altLang="en-US">
            <a:solidFill>
              <a:srgbClr val="002060"/>
            </a:solidFill>
          </a:endParaRPr>
        </a:p>
      </dgm:t>
    </dgm:pt>
    <dgm:pt modelId="{3D3FBD32-CCF4-4C15-B1E5-792CBCCD80C0}" type="sibTrans" cxnId="{EA18AE1E-0245-40C7-8871-D1EB54D2413F}">
      <dgm:prSet/>
      <dgm:spPr/>
      <dgm:t>
        <a:bodyPr/>
        <a:lstStyle/>
        <a:p>
          <a:endParaRPr lang="zh-CN" altLang="en-US">
            <a:solidFill>
              <a:srgbClr val="002060"/>
            </a:solidFill>
          </a:endParaRPr>
        </a:p>
      </dgm:t>
    </dgm:pt>
    <dgm:pt modelId="{9950FD3D-B640-4C6A-8760-0B5F51AE5011}">
      <dgm:prSet/>
      <dgm:spPr/>
      <dgm:t>
        <a:bodyPr/>
        <a:lstStyle/>
        <a:p>
          <a:r>
            <a:rPr lang="zh-CN" altLang="en-US" dirty="0">
              <a:solidFill>
                <a:srgbClr val="002060"/>
              </a:solidFill>
              <a:latin typeface="微软雅黑" panose="020B0503020204020204" pitchFamily="34" charset="-122"/>
              <a:ea typeface="微软雅黑" panose="020B0503020204020204" pitchFamily="34" charset="-122"/>
            </a:rPr>
            <a:t>反映资产结构的比例指标</a:t>
          </a:r>
        </a:p>
      </dgm:t>
    </dgm:pt>
    <dgm:pt modelId="{3CA5B5B5-95B0-43B4-BCD1-F6D4ED99B3F8}" type="parTrans" cxnId="{D5097899-11CB-4FEE-9609-2FCF4324C88D}">
      <dgm:prSet/>
      <dgm:spPr/>
      <dgm:t>
        <a:bodyPr/>
        <a:lstStyle/>
        <a:p>
          <a:endParaRPr lang="zh-CN" altLang="en-US">
            <a:solidFill>
              <a:srgbClr val="002060"/>
            </a:solidFill>
          </a:endParaRPr>
        </a:p>
      </dgm:t>
    </dgm:pt>
    <dgm:pt modelId="{21263642-5790-4235-89F9-3466547DE091}" type="sibTrans" cxnId="{D5097899-11CB-4FEE-9609-2FCF4324C88D}">
      <dgm:prSet/>
      <dgm:spPr/>
      <dgm:t>
        <a:bodyPr/>
        <a:lstStyle/>
        <a:p>
          <a:endParaRPr lang="zh-CN" altLang="en-US">
            <a:solidFill>
              <a:srgbClr val="002060"/>
            </a:solidFill>
          </a:endParaRPr>
        </a:p>
      </dgm:t>
    </dgm:pt>
    <dgm:pt modelId="{A673CBFD-252B-4EB1-934E-9CD469BC0665}">
      <dgm:prSet/>
      <dgm:spPr/>
      <dgm:t>
        <a:bodyPr/>
        <a:lstStyle/>
        <a:p>
          <a:r>
            <a:rPr lang="zh-CN" altLang="en-US" dirty="0">
              <a:solidFill>
                <a:srgbClr val="002060"/>
              </a:solidFill>
              <a:latin typeface="微软雅黑" panose="020B0503020204020204" pitchFamily="34" charset="-122"/>
              <a:ea typeface="微软雅黑" panose="020B0503020204020204" pitchFamily="34" charset="-122"/>
            </a:rPr>
            <a:t>反映资产质量的比例指标</a:t>
          </a:r>
        </a:p>
      </dgm:t>
    </dgm:pt>
    <dgm:pt modelId="{43663097-911F-49EA-8628-0EBAB09D4A10}" type="parTrans" cxnId="{9CA1459C-8992-46E2-B6C1-9DCA069980C7}">
      <dgm:prSet/>
      <dgm:spPr/>
      <dgm:t>
        <a:bodyPr/>
        <a:lstStyle/>
        <a:p>
          <a:endParaRPr lang="zh-CN" altLang="en-US">
            <a:solidFill>
              <a:srgbClr val="002060"/>
            </a:solidFill>
          </a:endParaRPr>
        </a:p>
      </dgm:t>
    </dgm:pt>
    <dgm:pt modelId="{D8EB9794-AF71-4383-BDC2-5760BBAC9294}" type="sibTrans" cxnId="{9CA1459C-8992-46E2-B6C1-9DCA069980C7}">
      <dgm:prSet/>
      <dgm:spPr/>
      <dgm:t>
        <a:bodyPr/>
        <a:lstStyle/>
        <a:p>
          <a:endParaRPr lang="zh-CN" altLang="en-US">
            <a:solidFill>
              <a:srgbClr val="002060"/>
            </a:solidFill>
          </a:endParaRPr>
        </a:p>
      </dgm:t>
    </dgm:pt>
    <dgm:pt modelId="{1A16F943-CBA5-4C73-A314-90086E321CC2}">
      <dgm:prSet/>
      <dgm:spPr/>
      <dgm:t>
        <a:bodyPr/>
        <a:lstStyle/>
        <a:p>
          <a:r>
            <a:rPr lang="zh-CN" altLang="en-US" dirty="0">
              <a:solidFill>
                <a:srgbClr val="002060"/>
              </a:solidFill>
              <a:latin typeface="微软雅黑" panose="020B0503020204020204" pitchFamily="34" charset="-122"/>
              <a:ea typeface="微软雅黑" panose="020B0503020204020204" pitchFamily="34" charset="-122"/>
            </a:rPr>
            <a:t>反映负债结构的比例指标</a:t>
          </a:r>
        </a:p>
      </dgm:t>
    </dgm:pt>
    <dgm:pt modelId="{488475EC-4982-43CB-BD11-CF56FCD2FB0D}" type="parTrans" cxnId="{0BB8DA2A-88FF-4F01-AB90-905BE0D6D0E9}">
      <dgm:prSet/>
      <dgm:spPr/>
      <dgm:t>
        <a:bodyPr/>
        <a:lstStyle/>
        <a:p>
          <a:endParaRPr lang="zh-CN" altLang="en-US">
            <a:solidFill>
              <a:srgbClr val="002060"/>
            </a:solidFill>
          </a:endParaRPr>
        </a:p>
      </dgm:t>
    </dgm:pt>
    <dgm:pt modelId="{F5C8075D-28B2-46E5-9798-5EBB18EB93C2}" type="sibTrans" cxnId="{0BB8DA2A-88FF-4F01-AB90-905BE0D6D0E9}">
      <dgm:prSet/>
      <dgm:spPr/>
      <dgm:t>
        <a:bodyPr/>
        <a:lstStyle/>
        <a:p>
          <a:endParaRPr lang="zh-CN" altLang="en-US">
            <a:solidFill>
              <a:srgbClr val="002060"/>
            </a:solidFill>
          </a:endParaRPr>
        </a:p>
      </dgm:t>
    </dgm:pt>
    <dgm:pt modelId="{F150DB4A-5A5E-49CE-9BF2-8DFECF1E5A97}">
      <dgm:prSet/>
      <dgm:spPr/>
      <dgm:t>
        <a:bodyPr/>
        <a:lstStyle/>
        <a:p>
          <a:r>
            <a:rPr lang="zh-CN" altLang="en-US" dirty="0">
              <a:solidFill>
                <a:srgbClr val="002060"/>
              </a:solidFill>
              <a:latin typeface="微软雅黑" panose="020B0503020204020204" pitchFamily="34" charset="-122"/>
              <a:ea typeface="微软雅黑" panose="020B0503020204020204" pitchFamily="34" charset="-122"/>
            </a:rPr>
            <a:t>反映盈利性的比例指标</a:t>
          </a:r>
        </a:p>
      </dgm:t>
    </dgm:pt>
    <dgm:pt modelId="{35FB9DD4-D665-42FE-B0F4-34525C797623}" type="parTrans" cxnId="{8678C0C7-7A1D-4BD7-B011-0C4C7D416AAB}">
      <dgm:prSet/>
      <dgm:spPr/>
      <dgm:t>
        <a:bodyPr/>
        <a:lstStyle/>
        <a:p>
          <a:endParaRPr lang="zh-CN" altLang="en-US">
            <a:solidFill>
              <a:srgbClr val="002060"/>
            </a:solidFill>
          </a:endParaRPr>
        </a:p>
      </dgm:t>
    </dgm:pt>
    <dgm:pt modelId="{E0B64D36-05C6-488E-90B7-5E3694424DA6}" type="sibTrans" cxnId="{8678C0C7-7A1D-4BD7-B011-0C4C7D416AAB}">
      <dgm:prSet/>
      <dgm:spPr/>
      <dgm:t>
        <a:bodyPr/>
        <a:lstStyle/>
        <a:p>
          <a:endParaRPr lang="zh-CN" altLang="en-US">
            <a:solidFill>
              <a:srgbClr val="002060"/>
            </a:solidFill>
          </a:endParaRPr>
        </a:p>
      </dgm:t>
    </dgm:pt>
    <dgm:pt modelId="{C9B050B4-D99B-4B0B-A571-8334D136C064}" type="pres">
      <dgm:prSet presAssocID="{C49888DC-5342-4E60-8147-BD8717330786}" presName="linearFlow" presStyleCnt="0">
        <dgm:presLayoutVars>
          <dgm:dir/>
          <dgm:resizeHandles val="exact"/>
        </dgm:presLayoutVars>
      </dgm:prSet>
      <dgm:spPr/>
    </dgm:pt>
    <dgm:pt modelId="{C687C74F-7EDA-4383-9380-4890C53D18B5}" type="pres">
      <dgm:prSet presAssocID="{A11D198D-740F-4541-8552-56D92F285EC3}" presName="composite" presStyleCnt="0"/>
      <dgm:spPr/>
    </dgm:pt>
    <dgm:pt modelId="{FE9BF9A4-8B2C-48FA-9154-703E0421CDB8}" type="pres">
      <dgm:prSet presAssocID="{A11D198D-740F-4541-8552-56D92F285EC3}" presName="imgShp" presStyleLbl="fgImgPlace1" presStyleIdx="0" presStyleCnt="5"/>
      <dgm:spPr>
        <a:blipFill>
          <a:blip xmlns:r="http://schemas.openxmlformats.org/officeDocument/2006/relationships" r:embed="rId1"/>
          <a:tile tx="0" ty="0" sx="100000" sy="100000" flip="none" algn="tl"/>
        </a:blipFill>
      </dgm:spPr>
    </dgm:pt>
    <dgm:pt modelId="{35448962-BF73-4455-BD0F-59D4E9414472}" type="pres">
      <dgm:prSet presAssocID="{A11D198D-740F-4541-8552-56D92F285EC3}" presName="txShp" presStyleLbl="node1" presStyleIdx="0" presStyleCnt="5">
        <dgm:presLayoutVars>
          <dgm:bulletEnabled val="1"/>
        </dgm:presLayoutVars>
      </dgm:prSet>
      <dgm:spPr/>
    </dgm:pt>
    <dgm:pt modelId="{3039D2F5-10A4-4EF8-95C2-173C2974DF5B}" type="pres">
      <dgm:prSet presAssocID="{3D3FBD32-CCF4-4C15-B1E5-792CBCCD80C0}" presName="spacing" presStyleCnt="0"/>
      <dgm:spPr/>
    </dgm:pt>
    <dgm:pt modelId="{B60D1EB7-0BD0-49A9-8478-DBD1B2F000AC}" type="pres">
      <dgm:prSet presAssocID="{9950FD3D-B640-4C6A-8760-0B5F51AE5011}" presName="composite" presStyleCnt="0"/>
      <dgm:spPr/>
    </dgm:pt>
    <dgm:pt modelId="{AE8EAAFA-8A78-427D-82B5-0C1CBE1F0FD5}" type="pres">
      <dgm:prSet presAssocID="{9950FD3D-B640-4C6A-8760-0B5F51AE5011}" presName="imgShp" presStyleLbl="fgImgPlace1" presStyleIdx="1" presStyleCnt="5"/>
      <dgm:spPr>
        <a:blipFill>
          <a:blip xmlns:r="http://schemas.openxmlformats.org/officeDocument/2006/relationships" r:embed="rId1"/>
          <a:tile tx="0" ty="0" sx="100000" sy="100000" flip="none" algn="tl"/>
        </a:blipFill>
      </dgm:spPr>
    </dgm:pt>
    <dgm:pt modelId="{14CB24B9-939A-4240-BC82-AB411A5F374C}" type="pres">
      <dgm:prSet presAssocID="{9950FD3D-B640-4C6A-8760-0B5F51AE5011}" presName="txShp" presStyleLbl="node1" presStyleIdx="1" presStyleCnt="5">
        <dgm:presLayoutVars>
          <dgm:bulletEnabled val="1"/>
        </dgm:presLayoutVars>
      </dgm:prSet>
      <dgm:spPr/>
    </dgm:pt>
    <dgm:pt modelId="{5E4F0305-8FB5-4DAC-AB9C-74454BF33764}" type="pres">
      <dgm:prSet presAssocID="{21263642-5790-4235-89F9-3466547DE091}" presName="spacing" presStyleCnt="0"/>
      <dgm:spPr/>
    </dgm:pt>
    <dgm:pt modelId="{25108E9F-6BAC-4165-966B-DEEC07F63D9E}" type="pres">
      <dgm:prSet presAssocID="{A673CBFD-252B-4EB1-934E-9CD469BC0665}" presName="composite" presStyleCnt="0"/>
      <dgm:spPr/>
    </dgm:pt>
    <dgm:pt modelId="{D678966C-7437-4FCD-9E9C-DF90133404BA}" type="pres">
      <dgm:prSet presAssocID="{A673CBFD-252B-4EB1-934E-9CD469BC0665}" presName="imgShp" presStyleLbl="fgImgPlace1" presStyleIdx="2" presStyleCnt="5"/>
      <dgm:spPr>
        <a:blipFill>
          <a:blip xmlns:r="http://schemas.openxmlformats.org/officeDocument/2006/relationships" r:embed="rId1"/>
          <a:tile tx="0" ty="0" sx="100000" sy="100000" flip="none" algn="tl"/>
        </a:blipFill>
      </dgm:spPr>
    </dgm:pt>
    <dgm:pt modelId="{DFB6B2AF-03E2-430C-8CC1-5F29B59ACCA4}" type="pres">
      <dgm:prSet presAssocID="{A673CBFD-252B-4EB1-934E-9CD469BC0665}" presName="txShp" presStyleLbl="node1" presStyleIdx="2" presStyleCnt="5">
        <dgm:presLayoutVars>
          <dgm:bulletEnabled val="1"/>
        </dgm:presLayoutVars>
      </dgm:prSet>
      <dgm:spPr/>
    </dgm:pt>
    <dgm:pt modelId="{71150051-AFD8-4A54-9E27-9E7C64CCDFD4}" type="pres">
      <dgm:prSet presAssocID="{D8EB9794-AF71-4383-BDC2-5760BBAC9294}" presName="spacing" presStyleCnt="0"/>
      <dgm:spPr/>
    </dgm:pt>
    <dgm:pt modelId="{24779030-1B46-4A80-8B60-FE29B57193A5}" type="pres">
      <dgm:prSet presAssocID="{1A16F943-CBA5-4C73-A314-90086E321CC2}" presName="composite" presStyleCnt="0"/>
      <dgm:spPr/>
    </dgm:pt>
    <dgm:pt modelId="{FE59D07A-B7C8-4444-B62A-C15480BE4810}" type="pres">
      <dgm:prSet presAssocID="{1A16F943-CBA5-4C73-A314-90086E321CC2}" presName="imgShp" presStyleLbl="fgImgPlace1" presStyleIdx="3" presStyleCnt="5"/>
      <dgm:spPr>
        <a:blipFill>
          <a:blip xmlns:r="http://schemas.openxmlformats.org/officeDocument/2006/relationships" r:embed="rId1"/>
          <a:tile tx="0" ty="0" sx="100000" sy="100000" flip="none" algn="tl"/>
        </a:blipFill>
      </dgm:spPr>
    </dgm:pt>
    <dgm:pt modelId="{9A25F865-5E85-48CD-AA98-DDE02B2D27D9}" type="pres">
      <dgm:prSet presAssocID="{1A16F943-CBA5-4C73-A314-90086E321CC2}" presName="txShp" presStyleLbl="node1" presStyleIdx="3" presStyleCnt="5">
        <dgm:presLayoutVars>
          <dgm:bulletEnabled val="1"/>
        </dgm:presLayoutVars>
      </dgm:prSet>
      <dgm:spPr/>
    </dgm:pt>
    <dgm:pt modelId="{79D906BC-3A6E-4B4D-A9E1-D8BDB9050EFF}" type="pres">
      <dgm:prSet presAssocID="{F5C8075D-28B2-46E5-9798-5EBB18EB93C2}" presName="spacing" presStyleCnt="0"/>
      <dgm:spPr/>
    </dgm:pt>
    <dgm:pt modelId="{5D0B6A1E-5B84-44BD-8B79-1619C159CDB1}" type="pres">
      <dgm:prSet presAssocID="{F150DB4A-5A5E-49CE-9BF2-8DFECF1E5A97}" presName="composite" presStyleCnt="0"/>
      <dgm:spPr/>
    </dgm:pt>
    <dgm:pt modelId="{E0296B5B-E838-4489-AF35-1DCE62CB3A6A}" type="pres">
      <dgm:prSet presAssocID="{F150DB4A-5A5E-49CE-9BF2-8DFECF1E5A97}" presName="imgShp" presStyleLbl="fgImgPlace1" presStyleIdx="4" presStyleCnt="5"/>
      <dgm:spPr>
        <a:blipFill>
          <a:blip xmlns:r="http://schemas.openxmlformats.org/officeDocument/2006/relationships" r:embed="rId1"/>
          <a:tile tx="0" ty="0" sx="100000" sy="100000" flip="none" algn="tl"/>
        </a:blipFill>
      </dgm:spPr>
    </dgm:pt>
    <dgm:pt modelId="{6123C85A-8D92-46A4-AAEB-E60F252BE9CE}" type="pres">
      <dgm:prSet presAssocID="{F150DB4A-5A5E-49CE-9BF2-8DFECF1E5A97}" presName="txShp" presStyleLbl="node1" presStyleIdx="4" presStyleCnt="5">
        <dgm:presLayoutVars>
          <dgm:bulletEnabled val="1"/>
        </dgm:presLayoutVars>
      </dgm:prSet>
      <dgm:spPr/>
    </dgm:pt>
  </dgm:ptLst>
  <dgm:cxnLst>
    <dgm:cxn modelId="{EA18AE1E-0245-40C7-8871-D1EB54D2413F}" srcId="{C49888DC-5342-4E60-8147-BD8717330786}" destId="{A11D198D-740F-4541-8552-56D92F285EC3}" srcOrd="0" destOrd="0" parTransId="{3758D6BA-F335-45B4-9099-DE6A0FC83304}" sibTransId="{3D3FBD32-CCF4-4C15-B1E5-792CBCCD80C0}"/>
    <dgm:cxn modelId="{0BB8DA2A-88FF-4F01-AB90-905BE0D6D0E9}" srcId="{C49888DC-5342-4E60-8147-BD8717330786}" destId="{1A16F943-CBA5-4C73-A314-90086E321CC2}" srcOrd="3" destOrd="0" parTransId="{488475EC-4982-43CB-BD11-CF56FCD2FB0D}" sibTransId="{F5C8075D-28B2-46E5-9798-5EBB18EB93C2}"/>
    <dgm:cxn modelId="{2F0E7A2C-C524-49E6-A313-DDDBFCF7C81D}" type="presOf" srcId="{F150DB4A-5A5E-49CE-9BF2-8DFECF1E5A97}" destId="{6123C85A-8D92-46A4-AAEB-E60F252BE9CE}" srcOrd="0" destOrd="0" presId="urn:microsoft.com/office/officeart/2005/8/layout/vList3"/>
    <dgm:cxn modelId="{0150015B-7725-4D1E-A287-5E57525C59C1}" type="presOf" srcId="{C49888DC-5342-4E60-8147-BD8717330786}" destId="{C9B050B4-D99B-4B0B-A571-8334D136C064}" srcOrd="0" destOrd="0" presId="urn:microsoft.com/office/officeart/2005/8/layout/vList3"/>
    <dgm:cxn modelId="{D67DA05E-4AB7-4367-A41B-E56E020AC7FE}" type="presOf" srcId="{A673CBFD-252B-4EB1-934E-9CD469BC0665}" destId="{DFB6B2AF-03E2-430C-8CC1-5F29B59ACCA4}" srcOrd="0" destOrd="0" presId="urn:microsoft.com/office/officeart/2005/8/layout/vList3"/>
    <dgm:cxn modelId="{A068F670-B3B2-4543-B2E2-F024B1224D93}" type="presOf" srcId="{A11D198D-740F-4541-8552-56D92F285EC3}" destId="{35448962-BF73-4455-BD0F-59D4E9414472}" srcOrd="0" destOrd="0" presId="urn:microsoft.com/office/officeart/2005/8/layout/vList3"/>
    <dgm:cxn modelId="{81589795-A125-4862-8063-8672529EFD74}" type="presOf" srcId="{1A16F943-CBA5-4C73-A314-90086E321CC2}" destId="{9A25F865-5E85-48CD-AA98-DDE02B2D27D9}" srcOrd="0" destOrd="0" presId="urn:microsoft.com/office/officeart/2005/8/layout/vList3"/>
    <dgm:cxn modelId="{D5097899-11CB-4FEE-9609-2FCF4324C88D}" srcId="{C49888DC-5342-4E60-8147-BD8717330786}" destId="{9950FD3D-B640-4C6A-8760-0B5F51AE5011}" srcOrd="1" destOrd="0" parTransId="{3CA5B5B5-95B0-43B4-BCD1-F6D4ED99B3F8}" sibTransId="{21263642-5790-4235-89F9-3466547DE091}"/>
    <dgm:cxn modelId="{9CA1459C-8992-46E2-B6C1-9DCA069980C7}" srcId="{C49888DC-5342-4E60-8147-BD8717330786}" destId="{A673CBFD-252B-4EB1-934E-9CD469BC0665}" srcOrd="2" destOrd="0" parTransId="{43663097-911F-49EA-8628-0EBAB09D4A10}" sibTransId="{D8EB9794-AF71-4383-BDC2-5760BBAC9294}"/>
    <dgm:cxn modelId="{EE66199E-610E-4706-AA2A-684549D1E5D8}" type="presOf" srcId="{9950FD3D-B640-4C6A-8760-0B5F51AE5011}" destId="{14CB24B9-939A-4240-BC82-AB411A5F374C}" srcOrd="0" destOrd="0" presId="urn:microsoft.com/office/officeart/2005/8/layout/vList3"/>
    <dgm:cxn modelId="{8678C0C7-7A1D-4BD7-B011-0C4C7D416AAB}" srcId="{C49888DC-5342-4E60-8147-BD8717330786}" destId="{F150DB4A-5A5E-49CE-9BF2-8DFECF1E5A97}" srcOrd="4" destOrd="0" parTransId="{35FB9DD4-D665-42FE-B0F4-34525C797623}" sibTransId="{E0B64D36-05C6-488E-90B7-5E3694424DA6}"/>
    <dgm:cxn modelId="{2F90BC9B-105D-4B15-967B-A22C0EB73E28}" type="presParOf" srcId="{C9B050B4-D99B-4B0B-A571-8334D136C064}" destId="{C687C74F-7EDA-4383-9380-4890C53D18B5}" srcOrd="0" destOrd="0" presId="urn:microsoft.com/office/officeart/2005/8/layout/vList3"/>
    <dgm:cxn modelId="{F301DE7A-325D-442F-975C-07D24B23B949}" type="presParOf" srcId="{C687C74F-7EDA-4383-9380-4890C53D18B5}" destId="{FE9BF9A4-8B2C-48FA-9154-703E0421CDB8}" srcOrd="0" destOrd="0" presId="urn:microsoft.com/office/officeart/2005/8/layout/vList3"/>
    <dgm:cxn modelId="{0018A9CD-AEEB-4BBC-98CE-C6F724C6D266}" type="presParOf" srcId="{C687C74F-7EDA-4383-9380-4890C53D18B5}" destId="{35448962-BF73-4455-BD0F-59D4E9414472}" srcOrd="1" destOrd="0" presId="urn:microsoft.com/office/officeart/2005/8/layout/vList3"/>
    <dgm:cxn modelId="{1E0600B7-2F93-4790-B9D1-3D9EB435DAB5}" type="presParOf" srcId="{C9B050B4-D99B-4B0B-A571-8334D136C064}" destId="{3039D2F5-10A4-4EF8-95C2-173C2974DF5B}" srcOrd="1" destOrd="0" presId="urn:microsoft.com/office/officeart/2005/8/layout/vList3"/>
    <dgm:cxn modelId="{93972520-CED6-4101-9371-D37746DB946B}" type="presParOf" srcId="{C9B050B4-D99B-4B0B-A571-8334D136C064}" destId="{B60D1EB7-0BD0-49A9-8478-DBD1B2F000AC}" srcOrd="2" destOrd="0" presId="urn:microsoft.com/office/officeart/2005/8/layout/vList3"/>
    <dgm:cxn modelId="{A983C371-8E72-4E78-BA94-C3FEDA05248F}" type="presParOf" srcId="{B60D1EB7-0BD0-49A9-8478-DBD1B2F000AC}" destId="{AE8EAAFA-8A78-427D-82B5-0C1CBE1F0FD5}" srcOrd="0" destOrd="0" presId="urn:microsoft.com/office/officeart/2005/8/layout/vList3"/>
    <dgm:cxn modelId="{E0D02F22-5363-4306-A1F8-5DDE541D0DFE}" type="presParOf" srcId="{B60D1EB7-0BD0-49A9-8478-DBD1B2F000AC}" destId="{14CB24B9-939A-4240-BC82-AB411A5F374C}" srcOrd="1" destOrd="0" presId="urn:microsoft.com/office/officeart/2005/8/layout/vList3"/>
    <dgm:cxn modelId="{8CC80859-C2CC-4243-A012-434A4CDD032D}" type="presParOf" srcId="{C9B050B4-D99B-4B0B-A571-8334D136C064}" destId="{5E4F0305-8FB5-4DAC-AB9C-74454BF33764}" srcOrd="3" destOrd="0" presId="urn:microsoft.com/office/officeart/2005/8/layout/vList3"/>
    <dgm:cxn modelId="{726EF34A-8AA8-45C5-9C80-F7C906B1C35B}" type="presParOf" srcId="{C9B050B4-D99B-4B0B-A571-8334D136C064}" destId="{25108E9F-6BAC-4165-966B-DEEC07F63D9E}" srcOrd="4" destOrd="0" presId="urn:microsoft.com/office/officeart/2005/8/layout/vList3"/>
    <dgm:cxn modelId="{C130FE1F-ADB9-4703-B333-7A2648355796}" type="presParOf" srcId="{25108E9F-6BAC-4165-966B-DEEC07F63D9E}" destId="{D678966C-7437-4FCD-9E9C-DF90133404BA}" srcOrd="0" destOrd="0" presId="urn:microsoft.com/office/officeart/2005/8/layout/vList3"/>
    <dgm:cxn modelId="{EF0762A0-7B4E-437E-BBD9-A8F4B4087ED0}" type="presParOf" srcId="{25108E9F-6BAC-4165-966B-DEEC07F63D9E}" destId="{DFB6B2AF-03E2-430C-8CC1-5F29B59ACCA4}" srcOrd="1" destOrd="0" presId="urn:microsoft.com/office/officeart/2005/8/layout/vList3"/>
    <dgm:cxn modelId="{D304117E-E989-4D01-AD48-D9AAF1276612}" type="presParOf" srcId="{C9B050B4-D99B-4B0B-A571-8334D136C064}" destId="{71150051-AFD8-4A54-9E27-9E7C64CCDFD4}" srcOrd="5" destOrd="0" presId="urn:microsoft.com/office/officeart/2005/8/layout/vList3"/>
    <dgm:cxn modelId="{ACAA4507-A8B3-43D6-9C8C-4651FFEE3B5F}" type="presParOf" srcId="{C9B050B4-D99B-4B0B-A571-8334D136C064}" destId="{24779030-1B46-4A80-8B60-FE29B57193A5}" srcOrd="6" destOrd="0" presId="urn:microsoft.com/office/officeart/2005/8/layout/vList3"/>
    <dgm:cxn modelId="{EA65B4CC-A7AF-4053-8805-961C25F30A98}" type="presParOf" srcId="{24779030-1B46-4A80-8B60-FE29B57193A5}" destId="{FE59D07A-B7C8-4444-B62A-C15480BE4810}" srcOrd="0" destOrd="0" presId="urn:microsoft.com/office/officeart/2005/8/layout/vList3"/>
    <dgm:cxn modelId="{F005B67F-1C27-455E-9955-EAC4E53BC625}" type="presParOf" srcId="{24779030-1B46-4A80-8B60-FE29B57193A5}" destId="{9A25F865-5E85-48CD-AA98-DDE02B2D27D9}" srcOrd="1" destOrd="0" presId="urn:microsoft.com/office/officeart/2005/8/layout/vList3"/>
    <dgm:cxn modelId="{7D139C43-3206-4D60-812E-610049082D1F}" type="presParOf" srcId="{C9B050B4-D99B-4B0B-A571-8334D136C064}" destId="{79D906BC-3A6E-4B4D-A9E1-D8BDB9050EFF}" srcOrd="7" destOrd="0" presId="urn:microsoft.com/office/officeart/2005/8/layout/vList3"/>
    <dgm:cxn modelId="{E52DB3DA-6EA9-41C8-A78D-6C580DD70ABF}" type="presParOf" srcId="{C9B050B4-D99B-4B0B-A571-8334D136C064}" destId="{5D0B6A1E-5B84-44BD-8B79-1619C159CDB1}" srcOrd="8" destOrd="0" presId="urn:microsoft.com/office/officeart/2005/8/layout/vList3"/>
    <dgm:cxn modelId="{4631063B-0405-4DB8-A538-3A481454F8C5}" type="presParOf" srcId="{5D0B6A1E-5B84-44BD-8B79-1619C159CDB1}" destId="{E0296B5B-E838-4489-AF35-1DCE62CB3A6A}" srcOrd="0" destOrd="0" presId="urn:microsoft.com/office/officeart/2005/8/layout/vList3"/>
    <dgm:cxn modelId="{ABB17AE3-2AF5-4ECC-ABE6-A2A7770C0298}" type="presParOf" srcId="{5D0B6A1E-5B84-44BD-8B79-1619C159CDB1}" destId="{6123C85A-8D92-46A4-AAEB-E60F252BE9C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3A78D0-D2FB-4117-B1AA-85DB5FF6CC47}" type="doc">
      <dgm:prSet loTypeId="urn:microsoft.com/office/officeart/2005/8/layout/default" loCatId="list" qsTypeId="urn:microsoft.com/office/officeart/2005/8/quickstyle/3d3" qsCatId="3D" csTypeId="urn:microsoft.com/office/officeart/2005/8/colors/accent2_2" csCatId="accent2" phldr="1"/>
      <dgm:spPr/>
      <dgm:t>
        <a:bodyPr/>
        <a:lstStyle/>
        <a:p>
          <a:endParaRPr lang="zh-CN" altLang="en-US"/>
        </a:p>
      </dgm:t>
    </dgm:pt>
    <dgm:pt modelId="{81E2EB4B-31E7-4D98-932B-F909345B495B}">
      <dgm:prSet phldrT="[文本]"/>
      <dgm:spPr/>
      <dgm:t>
        <a:bodyPr/>
        <a:lstStyle/>
        <a:p>
          <a:r>
            <a:rPr lang="zh-CN" altLang="en-US" dirty="0">
              <a:latin typeface="微软雅黑" panose="020B0503020204020204" pitchFamily="34" charset="-122"/>
              <a:ea typeface="微软雅黑" panose="020B0503020204020204" pitchFamily="34" charset="-122"/>
            </a:rPr>
            <a:t>资本充足性指标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本外币合并并按季</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考核</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288F8978-6A44-462A-A284-BF1CB9B478D8}" type="parTrans" cxnId="{1E047F92-CE82-4424-97DA-FF2E965FE2CE}">
      <dgm:prSet/>
      <dgm:spPr/>
      <dgm:t>
        <a:bodyPr/>
        <a:lstStyle/>
        <a:p>
          <a:endParaRPr lang="zh-CN" altLang="en-US">
            <a:latin typeface="微软雅黑" panose="020B0503020204020204" pitchFamily="34" charset="-122"/>
            <a:ea typeface="微软雅黑" panose="020B0503020204020204" pitchFamily="34" charset="-122"/>
          </a:endParaRPr>
        </a:p>
      </dgm:t>
    </dgm:pt>
    <dgm:pt modelId="{FA30FC7F-9285-4FA7-8650-7D1B8BACFD77}" type="sibTrans" cxnId="{1E047F92-CE82-4424-97DA-FF2E965FE2CE}">
      <dgm:prSet/>
      <dgm:spPr/>
      <dgm:t>
        <a:bodyPr/>
        <a:lstStyle/>
        <a:p>
          <a:endParaRPr lang="zh-CN" altLang="en-US">
            <a:latin typeface="微软雅黑" panose="020B0503020204020204" pitchFamily="34" charset="-122"/>
            <a:ea typeface="微软雅黑" panose="020B0503020204020204" pitchFamily="34" charset="-122"/>
          </a:endParaRPr>
        </a:p>
      </dgm:t>
    </dgm:pt>
    <dgm:pt modelId="{3C2EE919-59A8-473E-B684-5649A9D56D62}">
      <dgm:prSet/>
      <dgm:spPr/>
      <dgm:t>
        <a:bodyPr/>
        <a:lstStyle/>
        <a:p>
          <a:r>
            <a:rPr lang="zh-CN" altLang="en-US" dirty="0">
              <a:latin typeface="微软雅黑" panose="020B0503020204020204" pitchFamily="34" charset="-122"/>
              <a:ea typeface="微软雅黑" panose="020B0503020204020204" pitchFamily="34" charset="-122"/>
            </a:rPr>
            <a:t>贷款质量指标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分人民币、外币、本外币合并并按季考核</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18E899A7-C4A5-414C-8A5F-29CC311F6734}" type="parTrans" cxnId="{080AAEDB-FDC6-43D3-87A8-937ADC08F16D}">
      <dgm:prSet/>
      <dgm:spPr/>
      <dgm:t>
        <a:bodyPr/>
        <a:lstStyle/>
        <a:p>
          <a:endParaRPr lang="zh-CN" altLang="en-US">
            <a:latin typeface="微软雅黑" panose="020B0503020204020204" pitchFamily="34" charset="-122"/>
            <a:ea typeface="微软雅黑" panose="020B0503020204020204" pitchFamily="34" charset="-122"/>
          </a:endParaRPr>
        </a:p>
      </dgm:t>
    </dgm:pt>
    <dgm:pt modelId="{5A721DB7-8874-4805-9905-3B11409DC0E8}" type="sibTrans" cxnId="{080AAEDB-FDC6-43D3-87A8-937ADC08F16D}">
      <dgm:prSet/>
      <dgm:spPr/>
      <dgm:t>
        <a:bodyPr/>
        <a:lstStyle/>
        <a:p>
          <a:endParaRPr lang="zh-CN" altLang="en-US">
            <a:latin typeface="微软雅黑" panose="020B0503020204020204" pitchFamily="34" charset="-122"/>
            <a:ea typeface="微软雅黑" panose="020B0503020204020204" pitchFamily="34" charset="-122"/>
          </a:endParaRPr>
        </a:p>
      </dgm:t>
    </dgm:pt>
    <dgm:pt modelId="{84401704-6C71-456D-B601-EA100B79C7DF}">
      <dgm:prSet/>
      <dgm:spPr/>
      <dgm:t>
        <a:bodyPr/>
        <a:lstStyle/>
        <a:p>
          <a:r>
            <a:rPr lang="zh-CN" altLang="en-US" dirty="0">
              <a:latin typeface="微软雅黑" panose="020B0503020204020204" pitchFamily="34" charset="-122"/>
              <a:ea typeface="微软雅黑" panose="020B0503020204020204" pitchFamily="34" charset="-122"/>
            </a:rPr>
            <a:t>单个贷款比例指标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为本外币合并并按季考核</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C1BBA2C3-F4C1-441F-8D0C-5E3E00AF3AAB}" type="parTrans" cxnId="{68E0744C-DB12-40FA-A832-1587D716D327}">
      <dgm:prSet/>
      <dgm:spPr/>
      <dgm:t>
        <a:bodyPr/>
        <a:lstStyle/>
        <a:p>
          <a:endParaRPr lang="zh-CN" altLang="en-US">
            <a:latin typeface="微软雅黑" panose="020B0503020204020204" pitchFamily="34" charset="-122"/>
            <a:ea typeface="微软雅黑" panose="020B0503020204020204" pitchFamily="34" charset="-122"/>
          </a:endParaRPr>
        </a:p>
      </dgm:t>
    </dgm:pt>
    <dgm:pt modelId="{F83D572C-A4A4-4F70-8A97-C06515A2F315}" type="sibTrans" cxnId="{68E0744C-DB12-40FA-A832-1587D716D327}">
      <dgm:prSet/>
      <dgm:spPr/>
      <dgm:t>
        <a:bodyPr/>
        <a:lstStyle/>
        <a:p>
          <a:endParaRPr lang="zh-CN" altLang="en-US">
            <a:latin typeface="微软雅黑" panose="020B0503020204020204" pitchFamily="34" charset="-122"/>
            <a:ea typeface="微软雅黑" panose="020B0503020204020204" pitchFamily="34" charset="-122"/>
          </a:endParaRPr>
        </a:p>
      </dgm:t>
    </dgm:pt>
    <dgm:pt modelId="{2BE5FC48-B2ED-4D9E-88A5-2B584772A981}">
      <dgm:prSet/>
      <dgm:spPr/>
      <dgm:t>
        <a:bodyPr/>
        <a:lstStyle/>
        <a:p>
          <a:r>
            <a:rPr lang="zh-CN" altLang="en-US" dirty="0">
              <a:latin typeface="微软雅黑" panose="020B0503020204020204" pitchFamily="34" charset="-122"/>
              <a:ea typeface="微软雅黑" panose="020B0503020204020204" pitchFamily="34" charset="-122"/>
            </a:rPr>
            <a:t>备付金比例指标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分本币、外币两类指标并按月考核</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DD2D4EDB-8BD7-45AD-9568-CB3C97826A1E}" type="parTrans" cxnId="{3680C011-9A1F-4322-8BBF-372FE28385BB}">
      <dgm:prSet/>
      <dgm:spPr/>
      <dgm:t>
        <a:bodyPr/>
        <a:lstStyle/>
        <a:p>
          <a:endParaRPr lang="zh-CN" altLang="en-US">
            <a:latin typeface="微软雅黑" panose="020B0503020204020204" pitchFamily="34" charset="-122"/>
            <a:ea typeface="微软雅黑" panose="020B0503020204020204" pitchFamily="34" charset="-122"/>
          </a:endParaRPr>
        </a:p>
      </dgm:t>
    </dgm:pt>
    <dgm:pt modelId="{1892D10B-803E-4F2A-98A0-B96DFF39C1F2}" type="sibTrans" cxnId="{3680C011-9A1F-4322-8BBF-372FE28385BB}">
      <dgm:prSet/>
      <dgm:spPr/>
      <dgm:t>
        <a:bodyPr/>
        <a:lstStyle/>
        <a:p>
          <a:endParaRPr lang="zh-CN" altLang="en-US">
            <a:latin typeface="微软雅黑" panose="020B0503020204020204" pitchFamily="34" charset="-122"/>
            <a:ea typeface="微软雅黑" panose="020B0503020204020204" pitchFamily="34" charset="-122"/>
          </a:endParaRPr>
        </a:p>
      </dgm:t>
    </dgm:pt>
    <dgm:pt modelId="{88E17634-BE6D-43E7-90EF-C35E2FB02ACA}">
      <dgm:prSet/>
      <dgm:spPr/>
      <dgm:t>
        <a:bodyPr/>
        <a:lstStyle/>
        <a:p>
          <a:r>
            <a:rPr lang="zh-CN" altLang="en-US" dirty="0">
              <a:latin typeface="微软雅黑" panose="020B0503020204020204" pitchFamily="34" charset="-122"/>
              <a:ea typeface="微软雅黑" panose="020B0503020204020204" pitchFamily="34" charset="-122"/>
            </a:rPr>
            <a:t>拆借资金指标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仅对人民币并按月考核</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D8485400-A975-4AB8-82FF-F3186C80F6ED}" type="parTrans" cxnId="{A0ABBFCD-0BEF-4A47-8359-0EE359596FBA}">
      <dgm:prSet/>
      <dgm:spPr/>
      <dgm:t>
        <a:bodyPr/>
        <a:lstStyle/>
        <a:p>
          <a:endParaRPr lang="zh-CN" altLang="en-US">
            <a:latin typeface="微软雅黑" panose="020B0503020204020204" pitchFamily="34" charset="-122"/>
            <a:ea typeface="微软雅黑" panose="020B0503020204020204" pitchFamily="34" charset="-122"/>
          </a:endParaRPr>
        </a:p>
      </dgm:t>
    </dgm:pt>
    <dgm:pt modelId="{9C070629-423D-4B17-81BD-FC9D8BADC290}" type="sibTrans" cxnId="{A0ABBFCD-0BEF-4A47-8359-0EE359596FBA}">
      <dgm:prSet/>
      <dgm:spPr/>
      <dgm:t>
        <a:bodyPr/>
        <a:lstStyle/>
        <a:p>
          <a:endParaRPr lang="zh-CN" altLang="en-US">
            <a:latin typeface="微软雅黑" panose="020B0503020204020204" pitchFamily="34" charset="-122"/>
            <a:ea typeface="微软雅黑" panose="020B0503020204020204" pitchFamily="34" charset="-122"/>
          </a:endParaRPr>
        </a:p>
      </dgm:t>
    </dgm:pt>
    <dgm:pt modelId="{986449AC-6812-4F1F-BEAB-562B876FA3A0}">
      <dgm:prSet/>
      <dgm:spPr/>
      <dgm:t>
        <a:bodyPr/>
        <a:lstStyle/>
        <a:p>
          <a:r>
            <a:rPr lang="zh-CN" altLang="en-US" dirty="0">
              <a:latin typeface="微软雅黑" panose="020B0503020204020204" pitchFamily="34" charset="-122"/>
              <a:ea typeface="微软雅黑" panose="020B0503020204020204" pitchFamily="34" charset="-122"/>
            </a:rPr>
            <a:t>境外资金运用比例指标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仅对外汇并按季考核</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82442BC5-AEAA-4D46-AD80-F25EFF68122A}" type="parTrans" cxnId="{09558CB0-9362-452C-86EC-5465717A13D5}">
      <dgm:prSet/>
      <dgm:spPr/>
      <dgm:t>
        <a:bodyPr/>
        <a:lstStyle/>
        <a:p>
          <a:endParaRPr lang="zh-CN" altLang="en-US">
            <a:latin typeface="微软雅黑" panose="020B0503020204020204" pitchFamily="34" charset="-122"/>
            <a:ea typeface="微软雅黑" panose="020B0503020204020204" pitchFamily="34" charset="-122"/>
          </a:endParaRPr>
        </a:p>
      </dgm:t>
    </dgm:pt>
    <dgm:pt modelId="{CEE15FEE-F5A1-4C30-8D7A-95C49B6CC3E6}" type="sibTrans" cxnId="{09558CB0-9362-452C-86EC-5465717A13D5}">
      <dgm:prSet/>
      <dgm:spPr/>
      <dgm:t>
        <a:bodyPr/>
        <a:lstStyle/>
        <a:p>
          <a:endParaRPr lang="zh-CN" altLang="en-US">
            <a:latin typeface="微软雅黑" panose="020B0503020204020204" pitchFamily="34" charset="-122"/>
            <a:ea typeface="微软雅黑" panose="020B0503020204020204" pitchFamily="34" charset="-122"/>
          </a:endParaRPr>
        </a:p>
      </dgm:t>
    </dgm:pt>
    <dgm:pt modelId="{F0BCAEDA-014B-4432-800D-50D101424383}">
      <dgm:prSet/>
      <dgm:spPr/>
      <dgm:t>
        <a:bodyPr/>
        <a:lstStyle/>
        <a:p>
          <a:r>
            <a:rPr lang="zh-CN" altLang="en-US" dirty="0">
              <a:latin typeface="微软雅黑" panose="020B0503020204020204" pitchFamily="34" charset="-122"/>
              <a:ea typeface="微软雅黑" panose="020B0503020204020204" pitchFamily="34" charset="-122"/>
            </a:rPr>
            <a:t>国际商业借款比例指标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仅对外汇并按季考核</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F8942129-EFED-4F88-912D-210FD0544DAB}" type="parTrans" cxnId="{33F685AB-D8E1-49F2-8B5B-5D5F931FD188}">
      <dgm:prSet/>
      <dgm:spPr/>
      <dgm:t>
        <a:bodyPr/>
        <a:lstStyle/>
        <a:p>
          <a:endParaRPr lang="zh-CN" altLang="en-US">
            <a:latin typeface="微软雅黑" panose="020B0503020204020204" pitchFamily="34" charset="-122"/>
            <a:ea typeface="微软雅黑" panose="020B0503020204020204" pitchFamily="34" charset="-122"/>
          </a:endParaRPr>
        </a:p>
      </dgm:t>
    </dgm:pt>
    <dgm:pt modelId="{8B2377B1-34DF-4C72-A98C-6AD6EA262AAC}" type="sibTrans" cxnId="{33F685AB-D8E1-49F2-8B5B-5D5F931FD188}">
      <dgm:prSet/>
      <dgm:spPr/>
      <dgm:t>
        <a:bodyPr/>
        <a:lstStyle/>
        <a:p>
          <a:endParaRPr lang="zh-CN" altLang="en-US">
            <a:latin typeface="微软雅黑" panose="020B0503020204020204" pitchFamily="34" charset="-122"/>
            <a:ea typeface="微软雅黑" panose="020B0503020204020204" pitchFamily="34" charset="-122"/>
          </a:endParaRPr>
        </a:p>
      </dgm:t>
    </dgm:pt>
    <dgm:pt modelId="{F6C93E77-B483-4195-BC8E-391A2346B924}">
      <dgm:prSet/>
      <dgm:spPr/>
      <dgm:t>
        <a:bodyPr/>
        <a:lstStyle/>
        <a:p>
          <a:r>
            <a:rPr lang="zh-CN" altLang="en-US" dirty="0">
              <a:latin typeface="微软雅黑" panose="020B0503020204020204" pitchFamily="34" charset="-122"/>
              <a:ea typeface="微软雅黑" panose="020B0503020204020204" pitchFamily="34" charset="-122"/>
            </a:rPr>
            <a:t>存贷款比例指标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分本币、外币两类并按月考核</a:t>
          </a:r>
        </a:p>
      </dgm:t>
    </dgm:pt>
    <dgm:pt modelId="{49CAF951-85EF-43CF-B3FB-0C880AFCF60F}" type="parTrans" cxnId="{83C839B3-EF0A-4E59-ADC0-41B4B4753B9D}">
      <dgm:prSet/>
      <dgm:spPr/>
      <dgm:t>
        <a:bodyPr/>
        <a:lstStyle/>
        <a:p>
          <a:endParaRPr lang="zh-CN" altLang="en-US">
            <a:latin typeface="微软雅黑" panose="020B0503020204020204" pitchFamily="34" charset="-122"/>
            <a:ea typeface="微软雅黑" panose="020B0503020204020204" pitchFamily="34" charset="-122"/>
          </a:endParaRPr>
        </a:p>
      </dgm:t>
    </dgm:pt>
    <dgm:pt modelId="{AF417139-8726-404A-82F9-1640F38A4FFA}" type="sibTrans" cxnId="{83C839B3-EF0A-4E59-ADC0-41B4B4753B9D}">
      <dgm:prSet/>
      <dgm:spPr/>
      <dgm:t>
        <a:bodyPr/>
        <a:lstStyle/>
        <a:p>
          <a:endParaRPr lang="zh-CN" altLang="en-US">
            <a:latin typeface="微软雅黑" panose="020B0503020204020204" pitchFamily="34" charset="-122"/>
            <a:ea typeface="微软雅黑" panose="020B0503020204020204" pitchFamily="34" charset="-122"/>
          </a:endParaRPr>
        </a:p>
      </dgm:t>
    </dgm:pt>
    <dgm:pt modelId="{94F19FD5-943B-4AC1-8FE3-204C4ECF2A36}">
      <dgm:prSet/>
      <dgm:spPr/>
      <dgm:t>
        <a:bodyPr/>
        <a:lstStyle/>
        <a:p>
          <a:r>
            <a:rPr lang="zh-CN" altLang="en-US" dirty="0">
              <a:latin typeface="微软雅黑" panose="020B0503020204020204" pitchFamily="34" charset="-122"/>
              <a:ea typeface="微软雅黑" panose="020B0503020204020204" pitchFamily="34" charset="-122"/>
            </a:rPr>
            <a:t>中长期贷款比例指标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分本币、外币两类并按月考核</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56D13E1B-9F7D-405D-B57E-E21F9CF0ED6F}" type="parTrans" cxnId="{8FCCF5CE-35F3-44EB-B5DC-6A25F7D26510}">
      <dgm:prSet/>
      <dgm:spPr/>
      <dgm:t>
        <a:bodyPr/>
        <a:lstStyle/>
        <a:p>
          <a:endParaRPr lang="zh-CN" altLang="en-US">
            <a:latin typeface="微软雅黑" panose="020B0503020204020204" pitchFamily="34" charset="-122"/>
            <a:ea typeface="微软雅黑" panose="020B0503020204020204" pitchFamily="34" charset="-122"/>
          </a:endParaRPr>
        </a:p>
      </dgm:t>
    </dgm:pt>
    <dgm:pt modelId="{B3E78E50-9FCD-402F-AD28-D3A3B72628AF}" type="sibTrans" cxnId="{8FCCF5CE-35F3-44EB-B5DC-6A25F7D26510}">
      <dgm:prSet/>
      <dgm:spPr/>
      <dgm:t>
        <a:bodyPr/>
        <a:lstStyle/>
        <a:p>
          <a:endParaRPr lang="zh-CN" altLang="en-US">
            <a:latin typeface="微软雅黑" panose="020B0503020204020204" pitchFamily="34" charset="-122"/>
            <a:ea typeface="微软雅黑" panose="020B0503020204020204" pitchFamily="34" charset="-122"/>
          </a:endParaRPr>
        </a:p>
      </dgm:t>
    </dgm:pt>
    <dgm:pt modelId="{3A0CDCFE-2F58-458A-BACD-91623D37377C}">
      <dgm:prSet/>
      <dgm:spPr/>
      <dgm:t>
        <a:bodyPr/>
        <a:lstStyle/>
        <a:p>
          <a:r>
            <a:rPr lang="zh-CN" altLang="en-US" dirty="0">
              <a:latin typeface="微软雅黑" panose="020B0503020204020204" pitchFamily="34" charset="-122"/>
              <a:ea typeface="微软雅黑" panose="020B0503020204020204" pitchFamily="34" charset="-122"/>
            </a:rPr>
            <a:t>资产流动性比例指标</a:t>
          </a:r>
          <a:r>
            <a:rPr lang="en-US"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分本外币合并和外汇两类并按月考核</a:t>
          </a:r>
          <a:r>
            <a:rPr lang="en-US"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dgm:t>
    </dgm:pt>
    <dgm:pt modelId="{99EC5715-B16C-485E-873A-9F8FA89721DE}" type="parTrans" cxnId="{16458DD1-8984-45F3-8BD3-170E55D3F679}">
      <dgm:prSet/>
      <dgm:spPr/>
      <dgm:t>
        <a:bodyPr/>
        <a:lstStyle/>
        <a:p>
          <a:endParaRPr lang="zh-CN" altLang="en-US">
            <a:latin typeface="微软雅黑" panose="020B0503020204020204" pitchFamily="34" charset="-122"/>
            <a:ea typeface="微软雅黑" panose="020B0503020204020204" pitchFamily="34" charset="-122"/>
          </a:endParaRPr>
        </a:p>
      </dgm:t>
    </dgm:pt>
    <dgm:pt modelId="{F1BD5AEC-DB9D-4345-A4DC-168117ED3DE9}" type="sibTrans" cxnId="{16458DD1-8984-45F3-8BD3-170E55D3F679}">
      <dgm:prSet/>
      <dgm:spPr/>
      <dgm:t>
        <a:bodyPr/>
        <a:lstStyle/>
        <a:p>
          <a:endParaRPr lang="zh-CN" altLang="en-US">
            <a:latin typeface="微软雅黑" panose="020B0503020204020204" pitchFamily="34" charset="-122"/>
            <a:ea typeface="微软雅黑" panose="020B0503020204020204" pitchFamily="34" charset="-122"/>
          </a:endParaRPr>
        </a:p>
      </dgm:t>
    </dgm:pt>
    <dgm:pt modelId="{19D1B623-3E56-4503-996C-E78D7D0E8C74}" type="pres">
      <dgm:prSet presAssocID="{273A78D0-D2FB-4117-B1AA-85DB5FF6CC47}" presName="diagram" presStyleCnt="0">
        <dgm:presLayoutVars>
          <dgm:dir/>
          <dgm:resizeHandles val="exact"/>
        </dgm:presLayoutVars>
      </dgm:prSet>
      <dgm:spPr/>
    </dgm:pt>
    <dgm:pt modelId="{B069A4E3-12D7-422A-8106-0CC94E2CC20C}" type="pres">
      <dgm:prSet presAssocID="{81E2EB4B-31E7-4D98-932B-F909345B495B}" presName="node" presStyleLbl="node1" presStyleIdx="0" presStyleCnt="10">
        <dgm:presLayoutVars>
          <dgm:bulletEnabled val="1"/>
        </dgm:presLayoutVars>
      </dgm:prSet>
      <dgm:spPr/>
    </dgm:pt>
    <dgm:pt modelId="{A8D37DCE-88BA-4041-BB81-F76BCAA7B437}" type="pres">
      <dgm:prSet presAssocID="{FA30FC7F-9285-4FA7-8650-7D1B8BACFD77}" presName="sibTrans" presStyleCnt="0"/>
      <dgm:spPr/>
    </dgm:pt>
    <dgm:pt modelId="{7FBD8DFD-602B-49FE-B31F-12859843BB17}" type="pres">
      <dgm:prSet presAssocID="{3C2EE919-59A8-473E-B684-5649A9D56D62}" presName="node" presStyleLbl="node1" presStyleIdx="1" presStyleCnt="10">
        <dgm:presLayoutVars>
          <dgm:bulletEnabled val="1"/>
        </dgm:presLayoutVars>
      </dgm:prSet>
      <dgm:spPr/>
    </dgm:pt>
    <dgm:pt modelId="{7DE6C5F8-6573-4D32-83B1-71F52E05EECF}" type="pres">
      <dgm:prSet presAssocID="{5A721DB7-8874-4805-9905-3B11409DC0E8}" presName="sibTrans" presStyleCnt="0"/>
      <dgm:spPr/>
    </dgm:pt>
    <dgm:pt modelId="{819B195E-39D2-4C0A-8710-48D0A065EB07}" type="pres">
      <dgm:prSet presAssocID="{84401704-6C71-456D-B601-EA100B79C7DF}" presName="node" presStyleLbl="node1" presStyleIdx="2" presStyleCnt="10">
        <dgm:presLayoutVars>
          <dgm:bulletEnabled val="1"/>
        </dgm:presLayoutVars>
      </dgm:prSet>
      <dgm:spPr/>
    </dgm:pt>
    <dgm:pt modelId="{169B49A0-B8B1-42BF-834E-76B12FB2B1BC}" type="pres">
      <dgm:prSet presAssocID="{F83D572C-A4A4-4F70-8A97-C06515A2F315}" presName="sibTrans" presStyleCnt="0"/>
      <dgm:spPr/>
    </dgm:pt>
    <dgm:pt modelId="{09774CFF-568C-4E94-BB5A-8D372224A2A6}" type="pres">
      <dgm:prSet presAssocID="{2BE5FC48-B2ED-4D9E-88A5-2B584772A981}" presName="node" presStyleLbl="node1" presStyleIdx="3" presStyleCnt="10">
        <dgm:presLayoutVars>
          <dgm:bulletEnabled val="1"/>
        </dgm:presLayoutVars>
      </dgm:prSet>
      <dgm:spPr/>
    </dgm:pt>
    <dgm:pt modelId="{32D01B1B-57B0-47F7-BA97-C70F973B0BDF}" type="pres">
      <dgm:prSet presAssocID="{1892D10B-803E-4F2A-98A0-B96DFF39C1F2}" presName="sibTrans" presStyleCnt="0"/>
      <dgm:spPr/>
    </dgm:pt>
    <dgm:pt modelId="{5D3B5A19-C840-423E-9E0D-E2E4351DC63F}" type="pres">
      <dgm:prSet presAssocID="{88E17634-BE6D-43E7-90EF-C35E2FB02ACA}" presName="node" presStyleLbl="node1" presStyleIdx="4" presStyleCnt="10">
        <dgm:presLayoutVars>
          <dgm:bulletEnabled val="1"/>
        </dgm:presLayoutVars>
      </dgm:prSet>
      <dgm:spPr/>
    </dgm:pt>
    <dgm:pt modelId="{59F2D790-4734-4E1A-80FA-C921975DC5C4}" type="pres">
      <dgm:prSet presAssocID="{9C070629-423D-4B17-81BD-FC9D8BADC290}" presName="sibTrans" presStyleCnt="0"/>
      <dgm:spPr/>
    </dgm:pt>
    <dgm:pt modelId="{FE0C588C-2704-4845-AF14-B50A14F9C6F0}" type="pres">
      <dgm:prSet presAssocID="{986449AC-6812-4F1F-BEAB-562B876FA3A0}" presName="node" presStyleLbl="node1" presStyleIdx="5" presStyleCnt="10">
        <dgm:presLayoutVars>
          <dgm:bulletEnabled val="1"/>
        </dgm:presLayoutVars>
      </dgm:prSet>
      <dgm:spPr/>
    </dgm:pt>
    <dgm:pt modelId="{BF62365F-91C3-452D-8CB9-29636FB5A490}" type="pres">
      <dgm:prSet presAssocID="{CEE15FEE-F5A1-4C30-8D7A-95C49B6CC3E6}" presName="sibTrans" presStyleCnt="0"/>
      <dgm:spPr/>
    </dgm:pt>
    <dgm:pt modelId="{F3FFEE9D-98EE-4478-8402-4671FD85C946}" type="pres">
      <dgm:prSet presAssocID="{F0BCAEDA-014B-4432-800D-50D101424383}" presName="node" presStyleLbl="node1" presStyleIdx="6" presStyleCnt="10">
        <dgm:presLayoutVars>
          <dgm:bulletEnabled val="1"/>
        </dgm:presLayoutVars>
      </dgm:prSet>
      <dgm:spPr/>
    </dgm:pt>
    <dgm:pt modelId="{0A7F87B2-089F-4FD3-9F09-CFA46D2E5F3A}" type="pres">
      <dgm:prSet presAssocID="{8B2377B1-34DF-4C72-A98C-6AD6EA262AAC}" presName="sibTrans" presStyleCnt="0"/>
      <dgm:spPr/>
    </dgm:pt>
    <dgm:pt modelId="{BDB037EC-D211-4FF7-B58F-6B4C04BD951C}" type="pres">
      <dgm:prSet presAssocID="{F6C93E77-B483-4195-BC8E-391A2346B924}" presName="node" presStyleLbl="node1" presStyleIdx="7" presStyleCnt="10">
        <dgm:presLayoutVars>
          <dgm:bulletEnabled val="1"/>
        </dgm:presLayoutVars>
      </dgm:prSet>
      <dgm:spPr/>
    </dgm:pt>
    <dgm:pt modelId="{94B746BF-9DEF-445B-B2C3-73C86ECFAAAA}" type="pres">
      <dgm:prSet presAssocID="{AF417139-8726-404A-82F9-1640F38A4FFA}" presName="sibTrans" presStyleCnt="0"/>
      <dgm:spPr/>
    </dgm:pt>
    <dgm:pt modelId="{52CD5FEE-3356-4ACC-9271-B9E456DF4C6B}" type="pres">
      <dgm:prSet presAssocID="{94F19FD5-943B-4AC1-8FE3-204C4ECF2A36}" presName="node" presStyleLbl="node1" presStyleIdx="8" presStyleCnt="10">
        <dgm:presLayoutVars>
          <dgm:bulletEnabled val="1"/>
        </dgm:presLayoutVars>
      </dgm:prSet>
      <dgm:spPr/>
    </dgm:pt>
    <dgm:pt modelId="{81AE4C11-6EBB-4DAF-B4A9-025594885182}" type="pres">
      <dgm:prSet presAssocID="{B3E78E50-9FCD-402F-AD28-D3A3B72628AF}" presName="sibTrans" presStyleCnt="0"/>
      <dgm:spPr/>
    </dgm:pt>
    <dgm:pt modelId="{D565C898-67A8-40B4-97DB-B113EBE105AD}" type="pres">
      <dgm:prSet presAssocID="{3A0CDCFE-2F58-458A-BACD-91623D37377C}" presName="node" presStyleLbl="node1" presStyleIdx="9" presStyleCnt="10">
        <dgm:presLayoutVars>
          <dgm:bulletEnabled val="1"/>
        </dgm:presLayoutVars>
      </dgm:prSet>
      <dgm:spPr/>
    </dgm:pt>
  </dgm:ptLst>
  <dgm:cxnLst>
    <dgm:cxn modelId="{A23ADA09-1773-4617-B650-B9F5B80080DA}" type="presOf" srcId="{986449AC-6812-4F1F-BEAB-562B876FA3A0}" destId="{FE0C588C-2704-4845-AF14-B50A14F9C6F0}" srcOrd="0" destOrd="0" presId="urn:microsoft.com/office/officeart/2005/8/layout/default"/>
    <dgm:cxn modelId="{3680C011-9A1F-4322-8BBF-372FE28385BB}" srcId="{273A78D0-D2FB-4117-B1AA-85DB5FF6CC47}" destId="{2BE5FC48-B2ED-4D9E-88A5-2B584772A981}" srcOrd="3" destOrd="0" parTransId="{DD2D4EDB-8BD7-45AD-9568-CB3C97826A1E}" sibTransId="{1892D10B-803E-4F2A-98A0-B96DFF39C1F2}"/>
    <dgm:cxn modelId="{46664912-969E-42B8-AA31-8E12E8ECDC5D}" type="presOf" srcId="{81E2EB4B-31E7-4D98-932B-F909345B495B}" destId="{B069A4E3-12D7-422A-8106-0CC94E2CC20C}" srcOrd="0" destOrd="0" presId="urn:microsoft.com/office/officeart/2005/8/layout/default"/>
    <dgm:cxn modelId="{9036CE5D-A34D-4C16-A882-D18816204015}" type="presOf" srcId="{3C2EE919-59A8-473E-B684-5649A9D56D62}" destId="{7FBD8DFD-602B-49FE-B31F-12859843BB17}" srcOrd="0" destOrd="0" presId="urn:microsoft.com/office/officeart/2005/8/layout/default"/>
    <dgm:cxn modelId="{68E0744C-DB12-40FA-A832-1587D716D327}" srcId="{273A78D0-D2FB-4117-B1AA-85DB5FF6CC47}" destId="{84401704-6C71-456D-B601-EA100B79C7DF}" srcOrd="2" destOrd="0" parTransId="{C1BBA2C3-F4C1-441F-8D0C-5E3E00AF3AAB}" sibTransId="{F83D572C-A4A4-4F70-8A97-C06515A2F315}"/>
    <dgm:cxn modelId="{61883071-6835-4A00-BA2F-65024CC9AF68}" type="presOf" srcId="{2BE5FC48-B2ED-4D9E-88A5-2B584772A981}" destId="{09774CFF-568C-4E94-BB5A-8D372224A2A6}" srcOrd="0" destOrd="0" presId="urn:microsoft.com/office/officeart/2005/8/layout/default"/>
    <dgm:cxn modelId="{1E047F92-CE82-4424-97DA-FF2E965FE2CE}" srcId="{273A78D0-D2FB-4117-B1AA-85DB5FF6CC47}" destId="{81E2EB4B-31E7-4D98-932B-F909345B495B}" srcOrd="0" destOrd="0" parTransId="{288F8978-6A44-462A-A284-BF1CB9B478D8}" sibTransId="{FA30FC7F-9285-4FA7-8650-7D1B8BACFD77}"/>
    <dgm:cxn modelId="{25B96E99-C0A4-4B56-8328-ADD58857F593}" type="presOf" srcId="{273A78D0-D2FB-4117-B1AA-85DB5FF6CC47}" destId="{19D1B623-3E56-4503-996C-E78D7D0E8C74}" srcOrd="0" destOrd="0" presId="urn:microsoft.com/office/officeart/2005/8/layout/default"/>
    <dgm:cxn modelId="{08B99A9C-268B-499E-90CD-0AE6AA1C8598}" type="presOf" srcId="{F6C93E77-B483-4195-BC8E-391A2346B924}" destId="{BDB037EC-D211-4FF7-B58F-6B4C04BD951C}" srcOrd="0" destOrd="0" presId="urn:microsoft.com/office/officeart/2005/8/layout/default"/>
    <dgm:cxn modelId="{33F685AB-D8E1-49F2-8B5B-5D5F931FD188}" srcId="{273A78D0-D2FB-4117-B1AA-85DB5FF6CC47}" destId="{F0BCAEDA-014B-4432-800D-50D101424383}" srcOrd="6" destOrd="0" parTransId="{F8942129-EFED-4F88-912D-210FD0544DAB}" sibTransId="{8B2377B1-34DF-4C72-A98C-6AD6EA262AAC}"/>
    <dgm:cxn modelId="{09558CB0-9362-452C-86EC-5465717A13D5}" srcId="{273A78D0-D2FB-4117-B1AA-85DB5FF6CC47}" destId="{986449AC-6812-4F1F-BEAB-562B876FA3A0}" srcOrd="5" destOrd="0" parTransId="{82442BC5-AEAA-4D46-AD80-F25EFF68122A}" sibTransId="{CEE15FEE-F5A1-4C30-8D7A-95C49B6CC3E6}"/>
    <dgm:cxn modelId="{83C839B3-EF0A-4E59-ADC0-41B4B4753B9D}" srcId="{273A78D0-D2FB-4117-B1AA-85DB5FF6CC47}" destId="{F6C93E77-B483-4195-BC8E-391A2346B924}" srcOrd="7" destOrd="0" parTransId="{49CAF951-85EF-43CF-B3FB-0C880AFCF60F}" sibTransId="{AF417139-8726-404A-82F9-1640F38A4FFA}"/>
    <dgm:cxn modelId="{AA3202BC-C461-4DDD-BBDD-EDF8740D2A29}" type="presOf" srcId="{94F19FD5-943B-4AC1-8FE3-204C4ECF2A36}" destId="{52CD5FEE-3356-4ACC-9271-B9E456DF4C6B}" srcOrd="0" destOrd="0" presId="urn:microsoft.com/office/officeart/2005/8/layout/default"/>
    <dgm:cxn modelId="{A0ABBFCD-0BEF-4A47-8359-0EE359596FBA}" srcId="{273A78D0-D2FB-4117-B1AA-85DB5FF6CC47}" destId="{88E17634-BE6D-43E7-90EF-C35E2FB02ACA}" srcOrd="4" destOrd="0" parTransId="{D8485400-A975-4AB8-82FF-F3186C80F6ED}" sibTransId="{9C070629-423D-4B17-81BD-FC9D8BADC290}"/>
    <dgm:cxn modelId="{8FCCF5CE-35F3-44EB-B5DC-6A25F7D26510}" srcId="{273A78D0-D2FB-4117-B1AA-85DB5FF6CC47}" destId="{94F19FD5-943B-4AC1-8FE3-204C4ECF2A36}" srcOrd="8" destOrd="0" parTransId="{56D13E1B-9F7D-405D-B57E-E21F9CF0ED6F}" sibTransId="{B3E78E50-9FCD-402F-AD28-D3A3B72628AF}"/>
    <dgm:cxn modelId="{16458DD1-8984-45F3-8BD3-170E55D3F679}" srcId="{273A78D0-D2FB-4117-B1AA-85DB5FF6CC47}" destId="{3A0CDCFE-2F58-458A-BACD-91623D37377C}" srcOrd="9" destOrd="0" parTransId="{99EC5715-B16C-485E-873A-9F8FA89721DE}" sibTransId="{F1BD5AEC-DB9D-4345-A4DC-168117ED3DE9}"/>
    <dgm:cxn modelId="{06576BDA-4750-4F38-9C90-6F07537795C6}" type="presOf" srcId="{F0BCAEDA-014B-4432-800D-50D101424383}" destId="{F3FFEE9D-98EE-4478-8402-4671FD85C946}" srcOrd="0" destOrd="0" presId="urn:microsoft.com/office/officeart/2005/8/layout/default"/>
    <dgm:cxn modelId="{080AAEDB-FDC6-43D3-87A8-937ADC08F16D}" srcId="{273A78D0-D2FB-4117-B1AA-85DB5FF6CC47}" destId="{3C2EE919-59A8-473E-B684-5649A9D56D62}" srcOrd="1" destOrd="0" parTransId="{18E899A7-C4A5-414C-8A5F-29CC311F6734}" sibTransId="{5A721DB7-8874-4805-9905-3B11409DC0E8}"/>
    <dgm:cxn modelId="{97360BDD-FDD3-4326-AA87-7FCC2E00E744}" type="presOf" srcId="{88E17634-BE6D-43E7-90EF-C35E2FB02ACA}" destId="{5D3B5A19-C840-423E-9E0D-E2E4351DC63F}" srcOrd="0" destOrd="0" presId="urn:microsoft.com/office/officeart/2005/8/layout/default"/>
    <dgm:cxn modelId="{39B496F3-10FF-41BE-8CCF-00803C59C204}" type="presOf" srcId="{3A0CDCFE-2F58-458A-BACD-91623D37377C}" destId="{D565C898-67A8-40B4-97DB-B113EBE105AD}" srcOrd="0" destOrd="0" presId="urn:microsoft.com/office/officeart/2005/8/layout/default"/>
    <dgm:cxn modelId="{95789FFD-56F4-4630-ADD3-EE034ACC5BC2}" type="presOf" srcId="{84401704-6C71-456D-B601-EA100B79C7DF}" destId="{819B195E-39D2-4C0A-8710-48D0A065EB07}" srcOrd="0" destOrd="0" presId="urn:microsoft.com/office/officeart/2005/8/layout/default"/>
    <dgm:cxn modelId="{612A8C8C-2F12-4B58-84FC-26BEF9B59CFD}" type="presParOf" srcId="{19D1B623-3E56-4503-996C-E78D7D0E8C74}" destId="{B069A4E3-12D7-422A-8106-0CC94E2CC20C}" srcOrd="0" destOrd="0" presId="urn:microsoft.com/office/officeart/2005/8/layout/default"/>
    <dgm:cxn modelId="{22BD1FFA-7D7B-4070-8C75-E2DEA8004DD1}" type="presParOf" srcId="{19D1B623-3E56-4503-996C-E78D7D0E8C74}" destId="{A8D37DCE-88BA-4041-BB81-F76BCAA7B437}" srcOrd="1" destOrd="0" presId="urn:microsoft.com/office/officeart/2005/8/layout/default"/>
    <dgm:cxn modelId="{EA96795F-B5D8-4CB2-BBDB-F1FCCAF4651F}" type="presParOf" srcId="{19D1B623-3E56-4503-996C-E78D7D0E8C74}" destId="{7FBD8DFD-602B-49FE-B31F-12859843BB17}" srcOrd="2" destOrd="0" presId="urn:microsoft.com/office/officeart/2005/8/layout/default"/>
    <dgm:cxn modelId="{6967BA9E-0FB6-470C-AE80-90B173853EFC}" type="presParOf" srcId="{19D1B623-3E56-4503-996C-E78D7D0E8C74}" destId="{7DE6C5F8-6573-4D32-83B1-71F52E05EECF}" srcOrd="3" destOrd="0" presId="urn:microsoft.com/office/officeart/2005/8/layout/default"/>
    <dgm:cxn modelId="{82854731-4B67-47D9-B952-5AB11F88D6AA}" type="presParOf" srcId="{19D1B623-3E56-4503-996C-E78D7D0E8C74}" destId="{819B195E-39D2-4C0A-8710-48D0A065EB07}" srcOrd="4" destOrd="0" presId="urn:microsoft.com/office/officeart/2005/8/layout/default"/>
    <dgm:cxn modelId="{3A1458E6-309F-435A-986A-C4F91846C15C}" type="presParOf" srcId="{19D1B623-3E56-4503-996C-E78D7D0E8C74}" destId="{169B49A0-B8B1-42BF-834E-76B12FB2B1BC}" srcOrd="5" destOrd="0" presId="urn:microsoft.com/office/officeart/2005/8/layout/default"/>
    <dgm:cxn modelId="{29D5E0EE-48F9-4594-B70C-424AE971DF35}" type="presParOf" srcId="{19D1B623-3E56-4503-996C-E78D7D0E8C74}" destId="{09774CFF-568C-4E94-BB5A-8D372224A2A6}" srcOrd="6" destOrd="0" presId="urn:microsoft.com/office/officeart/2005/8/layout/default"/>
    <dgm:cxn modelId="{06AC83BE-B5EF-4A79-B3A4-CA434DDEF130}" type="presParOf" srcId="{19D1B623-3E56-4503-996C-E78D7D0E8C74}" destId="{32D01B1B-57B0-47F7-BA97-C70F973B0BDF}" srcOrd="7" destOrd="0" presId="urn:microsoft.com/office/officeart/2005/8/layout/default"/>
    <dgm:cxn modelId="{5EAE435D-B258-4868-98DC-2F41608602DE}" type="presParOf" srcId="{19D1B623-3E56-4503-996C-E78D7D0E8C74}" destId="{5D3B5A19-C840-423E-9E0D-E2E4351DC63F}" srcOrd="8" destOrd="0" presId="urn:microsoft.com/office/officeart/2005/8/layout/default"/>
    <dgm:cxn modelId="{F186FE4D-B64E-45C5-B46D-D89A96193290}" type="presParOf" srcId="{19D1B623-3E56-4503-996C-E78D7D0E8C74}" destId="{59F2D790-4734-4E1A-80FA-C921975DC5C4}" srcOrd="9" destOrd="0" presId="urn:microsoft.com/office/officeart/2005/8/layout/default"/>
    <dgm:cxn modelId="{EE627A19-AEA9-4E10-9C5F-FDA1A36A0211}" type="presParOf" srcId="{19D1B623-3E56-4503-996C-E78D7D0E8C74}" destId="{FE0C588C-2704-4845-AF14-B50A14F9C6F0}" srcOrd="10" destOrd="0" presId="urn:microsoft.com/office/officeart/2005/8/layout/default"/>
    <dgm:cxn modelId="{B2CE27D9-ABB3-4A00-BE5C-ADA71A56B56E}" type="presParOf" srcId="{19D1B623-3E56-4503-996C-E78D7D0E8C74}" destId="{BF62365F-91C3-452D-8CB9-29636FB5A490}" srcOrd="11" destOrd="0" presId="urn:microsoft.com/office/officeart/2005/8/layout/default"/>
    <dgm:cxn modelId="{FED92AD3-2E48-4948-B655-6406EEEB9083}" type="presParOf" srcId="{19D1B623-3E56-4503-996C-E78D7D0E8C74}" destId="{F3FFEE9D-98EE-4478-8402-4671FD85C946}" srcOrd="12" destOrd="0" presId="urn:microsoft.com/office/officeart/2005/8/layout/default"/>
    <dgm:cxn modelId="{14E610E3-A582-46D8-AC7C-0FB10A0A0AF0}" type="presParOf" srcId="{19D1B623-3E56-4503-996C-E78D7D0E8C74}" destId="{0A7F87B2-089F-4FD3-9F09-CFA46D2E5F3A}" srcOrd="13" destOrd="0" presId="urn:microsoft.com/office/officeart/2005/8/layout/default"/>
    <dgm:cxn modelId="{7CE1C814-3B9E-413F-9725-8E032CED70F8}" type="presParOf" srcId="{19D1B623-3E56-4503-996C-E78D7D0E8C74}" destId="{BDB037EC-D211-4FF7-B58F-6B4C04BD951C}" srcOrd="14" destOrd="0" presId="urn:microsoft.com/office/officeart/2005/8/layout/default"/>
    <dgm:cxn modelId="{3E530DAF-4509-4497-BC8D-6D20AF41927F}" type="presParOf" srcId="{19D1B623-3E56-4503-996C-E78D7D0E8C74}" destId="{94B746BF-9DEF-445B-B2C3-73C86ECFAAAA}" srcOrd="15" destOrd="0" presId="urn:microsoft.com/office/officeart/2005/8/layout/default"/>
    <dgm:cxn modelId="{8C6A9DD6-31EE-4824-9AEA-0D0794365535}" type="presParOf" srcId="{19D1B623-3E56-4503-996C-E78D7D0E8C74}" destId="{52CD5FEE-3356-4ACC-9271-B9E456DF4C6B}" srcOrd="16" destOrd="0" presId="urn:microsoft.com/office/officeart/2005/8/layout/default"/>
    <dgm:cxn modelId="{CE4F2B85-2EDE-4996-8E20-2F93213D6E21}" type="presParOf" srcId="{19D1B623-3E56-4503-996C-E78D7D0E8C74}" destId="{81AE4C11-6EBB-4DAF-B4A9-025594885182}" srcOrd="17" destOrd="0" presId="urn:microsoft.com/office/officeart/2005/8/layout/default"/>
    <dgm:cxn modelId="{A1B606DA-3B33-47CE-8BD0-702A5CB553FD}" type="presParOf" srcId="{19D1B623-3E56-4503-996C-E78D7D0E8C74}" destId="{D565C898-67A8-40B4-97DB-B113EBE105AD}"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639A2D-DEE7-42CB-A07C-7829480B5990}" type="doc">
      <dgm:prSet loTypeId="urn:microsoft.com/office/officeart/2005/8/layout/hList6" loCatId="list" qsTypeId="urn:microsoft.com/office/officeart/2005/8/quickstyle/3d3" qsCatId="3D" csTypeId="urn:microsoft.com/office/officeart/2005/8/colors/accent6_2" csCatId="accent6" phldr="1"/>
      <dgm:spPr/>
      <dgm:t>
        <a:bodyPr/>
        <a:lstStyle/>
        <a:p>
          <a:endParaRPr lang="zh-CN" altLang="en-US"/>
        </a:p>
      </dgm:t>
    </dgm:pt>
    <dgm:pt modelId="{176829C4-016F-4FA4-9C87-150E45C85FFD}">
      <dgm:prSet phldrT="[文本]" custT="1"/>
      <dgm:spPr/>
      <dgm:t>
        <a:bodyPr/>
        <a:lstStyle/>
        <a:p>
          <a:r>
            <a:rPr lang="zh-CN" altLang="en-US" sz="1800" dirty="0">
              <a:latin typeface="微软雅黑" panose="020B0503020204020204" pitchFamily="34" charset="-122"/>
              <a:ea typeface="微软雅黑" panose="020B0503020204020204" pitchFamily="34" charset="-122"/>
            </a:rPr>
            <a:t>风险加权资产比例指标</a:t>
          </a:r>
          <a:r>
            <a:rPr lang="en-US" altLang="en-US"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dgm:t>
    </dgm:pt>
    <dgm:pt modelId="{D49C7271-0891-4E5F-8BBC-D0378EFAC47C}" type="parTrans" cxnId="{AA47BC2D-A8A8-470E-9929-925B136C45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1AEEE603-8294-4A10-A7B8-7EE8286C18AC}" type="sibTrans" cxnId="{AA47BC2D-A8A8-470E-9929-925B136C45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6C42AA6-CCFA-43E3-A1D6-3C169480849F}">
      <dgm:prSet custT="1"/>
      <dgm:spPr/>
      <dgm:t>
        <a:bodyPr/>
        <a:lstStyle/>
        <a:p>
          <a:r>
            <a:rPr lang="zh-CN" altLang="en-US" sz="1800" dirty="0">
              <a:latin typeface="微软雅黑" panose="020B0503020204020204" pitchFamily="34" charset="-122"/>
              <a:ea typeface="微软雅黑" panose="020B0503020204020204" pitchFamily="34" charset="-122"/>
            </a:rPr>
            <a:t>股东贷款比例指标</a:t>
          </a:r>
        </a:p>
      </dgm:t>
    </dgm:pt>
    <dgm:pt modelId="{17B29D40-E311-4AC2-9AFD-9079B84C6267}" type="parTrans" cxnId="{D8B8725B-64EC-4C65-9796-AC8F5745C5BE}">
      <dgm:prSet/>
      <dgm:spPr/>
      <dgm:t>
        <a:bodyPr/>
        <a:lstStyle/>
        <a:p>
          <a:endParaRPr lang="zh-CN" altLang="en-US" sz="1600"/>
        </a:p>
      </dgm:t>
    </dgm:pt>
    <dgm:pt modelId="{84DC28CA-C0B4-4903-AE30-1D465EB24C0E}" type="sibTrans" cxnId="{D8B8725B-64EC-4C65-9796-AC8F5745C5BE}">
      <dgm:prSet/>
      <dgm:spPr/>
      <dgm:t>
        <a:bodyPr/>
        <a:lstStyle/>
        <a:p>
          <a:endParaRPr lang="zh-CN" altLang="en-US" sz="1600"/>
        </a:p>
      </dgm:t>
    </dgm:pt>
    <dgm:pt modelId="{9DD73A23-5555-41C3-B179-BEBE955B2CBE}">
      <dgm:prSet custT="1"/>
      <dgm:spPr/>
      <dgm:t>
        <a:bodyPr/>
        <a:lstStyle/>
        <a:p>
          <a:r>
            <a:rPr lang="zh-CN" altLang="en-US" sz="1800" dirty="0">
              <a:latin typeface="微软雅黑" panose="020B0503020204020204" pitchFamily="34" charset="-122"/>
              <a:ea typeface="微软雅黑" panose="020B0503020204020204" pitchFamily="34" charset="-122"/>
            </a:rPr>
            <a:t>外汇资产比例指标</a:t>
          </a:r>
        </a:p>
      </dgm:t>
    </dgm:pt>
    <dgm:pt modelId="{775AD307-90E6-4178-8FC3-E18FC37E51AF}" type="parTrans" cxnId="{91303BA7-BEAB-4883-A4A9-4557E948C0A1}">
      <dgm:prSet/>
      <dgm:spPr/>
      <dgm:t>
        <a:bodyPr/>
        <a:lstStyle/>
        <a:p>
          <a:endParaRPr lang="zh-CN" altLang="en-US" sz="1600"/>
        </a:p>
      </dgm:t>
    </dgm:pt>
    <dgm:pt modelId="{2AEBB7D1-5DAC-43C6-973F-A7C1CAAEC4D2}" type="sibTrans" cxnId="{91303BA7-BEAB-4883-A4A9-4557E948C0A1}">
      <dgm:prSet/>
      <dgm:spPr/>
      <dgm:t>
        <a:bodyPr/>
        <a:lstStyle/>
        <a:p>
          <a:endParaRPr lang="zh-CN" altLang="en-US" sz="1600"/>
        </a:p>
      </dgm:t>
    </dgm:pt>
    <dgm:pt modelId="{E7B9DC99-1EC2-475F-8E17-3EF4E2D747E3}">
      <dgm:prSet custT="1"/>
      <dgm:spPr/>
      <dgm:t>
        <a:bodyPr/>
        <a:lstStyle/>
        <a:p>
          <a:r>
            <a:rPr lang="zh-CN" altLang="en-US" sz="1800" dirty="0">
              <a:latin typeface="微软雅黑" panose="020B0503020204020204" pitchFamily="34" charset="-122"/>
              <a:ea typeface="微软雅黑" panose="020B0503020204020204" pitchFamily="34" charset="-122"/>
            </a:rPr>
            <a:t>利息回收</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指标</a:t>
          </a:r>
        </a:p>
      </dgm:t>
    </dgm:pt>
    <dgm:pt modelId="{E5E326E1-6BCB-4F80-8BBF-F344B425726C}" type="parTrans" cxnId="{B147DF48-827B-418C-B980-D9B26631A53B}">
      <dgm:prSet/>
      <dgm:spPr/>
      <dgm:t>
        <a:bodyPr/>
        <a:lstStyle/>
        <a:p>
          <a:endParaRPr lang="zh-CN" altLang="en-US" sz="1600"/>
        </a:p>
      </dgm:t>
    </dgm:pt>
    <dgm:pt modelId="{57B896A6-2AAC-461E-AA23-9285153C47FB}" type="sibTrans" cxnId="{B147DF48-827B-418C-B980-D9B26631A53B}">
      <dgm:prSet/>
      <dgm:spPr/>
      <dgm:t>
        <a:bodyPr/>
        <a:lstStyle/>
        <a:p>
          <a:endParaRPr lang="zh-CN" altLang="en-US" sz="1600"/>
        </a:p>
      </dgm:t>
    </dgm:pt>
    <dgm:pt modelId="{56C0CA7F-EDC3-4FEC-AEA8-910DA33D12B8}">
      <dgm:prSet custT="1"/>
      <dgm:spPr/>
      <dgm:t>
        <a:bodyPr/>
        <a:lstStyle/>
        <a:p>
          <a:r>
            <a:rPr lang="zh-CN" altLang="en-US" sz="1800" dirty="0">
              <a:latin typeface="微软雅黑" panose="020B0503020204020204" pitchFamily="34" charset="-122"/>
              <a:ea typeface="微软雅黑" panose="020B0503020204020204" pitchFamily="34" charset="-122"/>
            </a:rPr>
            <a:t>资本利润率指标</a:t>
          </a:r>
        </a:p>
      </dgm:t>
    </dgm:pt>
    <dgm:pt modelId="{50D82686-792F-4805-860E-96ABBFFD9FE6}" type="parTrans" cxnId="{683582B3-9A54-40AD-BB04-7EBE1CFDB0E7}">
      <dgm:prSet/>
      <dgm:spPr/>
      <dgm:t>
        <a:bodyPr/>
        <a:lstStyle/>
        <a:p>
          <a:endParaRPr lang="zh-CN" altLang="en-US" sz="1600"/>
        </a:p>
      </dgm:t>
    </dgm:pt>
    <dgm:pt modelId="{A47A9AAF-E996-4FC4-BC34-ED77A3DE3317}" type="sibTrans" cxnId="{683582B3-9A54-40AD-BB04-7EBE1CFDB0E7}">
      <dgm:prSet/>
      <dgm:spPr/>
      <dgm:t>
        <a:bodyPr/>
        <a:lstStyle/>
        <a:p>
          <a:endParaRPr lang="zh-CN" altLang="en-US" sz="1600"/>
        </a:p>
      </dgm:t>
    </dgm:pt>
    <dgm:pt modelId="{29C913B3-9A33-4AB2-A7A3-B7C8938D2A1E}">
      <dgm:prSet custT="1"/>
      <dgm:spPr/>
      <dgm:t>
        <a:bodyPr/>
        <a:lstStyle/>
        <a:p>
          <a:r>
            <a:rPr lang="zh-CN" altLang="en-US" sz="1800" dirty="0">
              <a:latin typeface="微软雅黑" panose="020B0503020204020204" pitchFamily="34" charset="-122"/>
              <a:ea typeface="微软雅黑" panose="020B0503020204020204" pitchFamily="34" charset="-122"/>
            </a:rPr>
            <a:t>资产利润率指标</a:t>
          </a:r>
        </a:p>
      </dgm:t>
    </dgm:pt>
    <dgm:pt modelId="{53AAE56F-A5A6-4358-95EC-7E40C6B7A5C6}" type="parTrans" cxnId="{3F2DFE87-C367-4A9A-B929-4B485B4E1A6C}">
      <dgm:prSet/>
      <dgm:spPr/>
      <dgm:t>
        <a:bodyPr/>
        <a:lstStyle/>
        <a:p>
          <a:endParaRPr lang="zh-CN" altLang="en-US" sz="1600"/>
        </a:p>
      </dgm:t>
    </dgm:pt>
    <dgm:pt modelId="{62267B1A-89F7-4168-9584-5FF9A3503E7C}" type="sibTrans" cxnId="{3F2DFE87-C367-4A9A-B929-4B485B4E1A6C}">
      <dgm:prSet/>
      <dgm:spPr/>
      <dgm:t>
        <a:bodyPr/>
        <a:lstStyle/>
        <a:p>
          <a:endParaRPr lang="zh-CN" altLang="en-US" sz="1600"/>
        </a:p>
      </dgm:t>
    </dgm:pt>
    <dgm:pt modelId="{5672489F-BC04-4EEB-851A-84A1BAC4CD08}" type="pres">
      <dgm:prSet presAssocID="{F0639A2D-DEE7-42CB-A07C-7829480B5990}" presName="Name0" presStyleCnt="0">
        <dgm:presLayoutVars>
          <dgm:dir/>
          <dgm:resizeHandles val="exact"/>
        </dgm:presLayoutVars>
      </dgm:prSet>
      <dgm:spPr/>
    </dgm:pt>
    <dgm:pt modelId="{4C369EFE-5A8D-43B4-AED1-60164279DAFF}" type="pres">
      <dgm:prSet presAssocID="{176829C4-016F-4FA4-9C87-150E45C85FFD}" presName="node" presStyleLbl="node1" presStyleIdx="0" presStyleCnt="6">
        <dgm:presLayoutVars>
          <dgm:bulletEnabled val="1"/>
        </dgm:presLayoutVars>
      </dgm:prSet>
      <dgm:spPr/>
    </dgm:pt>
    <dgm:pt modelId="{A3060931-8FB3-49F1-B2D4-25A5A9DBCC62}" type="pres">
      <dgm:prSet presAssocID="{1AEEE603-8294-4A10-A7B8-7EE8286C18AC}" presName="sibTrans" presStyleCnt="0"/>
      <dgm:spPr/>
    </dgm:pt>
    <dgm:pt modelId="{CD83F907-EE99-4948-B154-7D245E81CCC0}" type="pres">
      <dgm:prSet presAssocID="{86C42AA6-CCFA-43E3-A1D6-3C169480849F}" presName="node" presStyleLbl="node1" presStyleIdx="1" presStyleCnt="6">
        <dgm:presLayoutVars>
          <dgm:bulletEnabled val="1"/>
        </dgm:presLayoutVars>
      </dgm:prSet>
      <dgm:spPr/>
    </dgm:pt>
    <dgm:pt modelId="{B594363A-5AF9-4806-917C-7B6D31528DBF}" type="pres">
      <dgm:prSet presAssocID="{84DC28CA-C0B4-4903-AE30-1D465EB24C0E}" presName="sibTrans" presStyleCnt="0"/>
      <dgm:spPr/>
    </dgm:pt>
    <dgm:pt modelId="{8B741B56-3E0A-4D0B-9FEA-ADAD9E4B832F}" type="pres">
      <dgm:prSet presAssocID="{9DD73A23-5555-41C3-B179-BEBE955B2CBE}" presName="node" presStyleLbl="node1" presStyleIdx="2" presStyleCnt="6">
        <dgm:presLayoutVars>
          <dgm:bulletEnabled val="1"/>
        </dgm:presLayoutVars>
      </dgm:prSet>
      <dgm:spPr/>
    </dgm:pt>
    <dgm:pt modelId="{57206E16-5E4D-4FEB-93BF-8A7468A6264F}" type="pres">
      <dgm:prSet presAssocID="{2AEBB7D1-5DAC-43C6-973F-A7C1CAAEC4D2}" presName="sibTrans" presStyleCnt="0"/>
      <dgm:spPr/>
    </dgm:pt>
    <dgm:pt modelId="{9162F621-8DDC-4C91-AC95-DDE945DE3231}" type="pres">
      <dgm:prSet presAssocID="{E7B9DC99-1EC2-475F-8E17-3EF4E2D747E3}" presName="node" presStyleLbl="node1" presStyleIdx="3" presStyleCnt="6">
        <dgm:presLayoutVars>
          <dgm:bulletEnabled val="1"/>
        </dgm:presLayoutVars>
      </dgm:prSet>
      <dgm:spPr/>
    </dgm:pt>
    <dgm:pt modelId="{4AC453C2-BCA8-49B6-AADA-82AA4FA4BE6A}" type="pres">
      <dgm:prSet presAssocID="{57B896A6-2AAC-461E-AA23-9285153C47FB}" presName="sibTrans" presStyleCnt="0"/>
      <dgm:spPr/>
    </dgm:pt>
    <dgm:pt modelId="{5C1C7316-8E12-455F-9F6D-B1D688B4308B}" type="pres">
      <dgm:prSet presAssocID="{56C0CA7F-EDC3-4FEC-AEA8-910DA33D12B8}" presName="node" presStyleLbl="node1" presStyleIdx="4" presStyleCnt="6">
        <dgm:presLayoutVars>
          <dgm:bulletEnabled val="1"/>
        </dgm:presLayoutVars>
      </dgm:prSet>
      <dgm:spPr/>
    </dgm:pt>
    <dgm:pt modelId="{CE2F0BD3-4CCA-4078-835A-CE8EEC649A31}" type="pres">
      <dgm:prSet presAssocID="{A47A9AAF-E996-4FC4-BC34-ED77A3DE3317}" presName="sibTrans" presStyleCnt="0"/>
      <dgm:spPr/>
    </dgm:pt>
    <dgm:pt modelId="{A9C091B6-96A3-4138-828E-99E0863F48D4}" type="pres">
      <dgm:prSet presAssocID="{29C913B3-9A33-4AB2-A7A3-B7C8938D2A1E}" presName="node" presStyleLbl="node1" presStyleIdx="5" presStyleCnt="6">
        <dgm:presLayoutVars>
          <dgm:bulletEnabled val="1"/>
        </dgm:presLayoutVars>
      </dgm:prSet>
      <dgm:spPr/>
    </dgm:pt>
  </dgm:ptLst>
  <dgm:cxnLst>
    <dgm:cxn modelId="{AA47BC2D-A8A8-470E-9929-925B136C45AA}" srcId="{F0639A2D-DEE7-42CB-A07C-7829480B5990}" destId="{176829C4-016F-4FA4-9C87-150E45C85FFD}" srcOrd="0" destOrd="0" parTransId="{D49C7271-0891-4E5F-8BBC-D0378EFAC47C}" sibTransId="{1AEEE603-8294-4A10-A7B8-7EE8286C18AC}"/>
    <dgm:cxn modelId="{3175983B-C452-4A52-94DB-BD070A443B19}" type="presOf" srcId="{176829C4-016F-4FA4-9C87-150E45C85FFD}" destId="{4C369EFE-5A8D-43B4-AED1-60164279DAFF}" srcOrd="0" destOrd="0" presId="urn:microsoft.com/office/officeart/2005/8/layout/hList6"/>
    <dgm:cxn modelId="{D8B8725B-64EC-4C65-9796-AC8F5745C5BE}" srcId="{F0639A2D-DEE7-42CB-A07C-7829480B5990}" destId="{86C42AA6-CCFA-43E3-A1D6-3C169480849F}" srcOrd="1" destOrd="0" parTransId="{17B29D40-E311-4AC2-9AFD-9079B84C6267}" sibTransId="{84DC28CA-C0B4-4903-AE30-1D465EB24C0E}"/>
    <dgm:cxn modelId="{E94AC541-9B58-481E-BC9E-B29138707726}" type="presOf" srcId="{9DD73A23-5555-41C3-B179-BEBE955B2CBE}" destId="{8B741B56-3E0A-4D0B-9FEA-ADAD9E4B832F}" srcOrd="0" destOrd="0" presId="urn:microsoft.com/office/officeart/2005/8/layout/hList6"/>
    <dgm:cxn modelId="{B147DF48-827B-418C-B980-D9B26631A53B}" srcId="{F0639A2D-DEE7-42CB-A07C-7829480B5990}" destId="{E7B9DC99-1EC2-475F-8E17-3EF4E2D747E3}" srcOrd="3" destOrd="0" parTransId="{E5E326E1-6BCB-4F80-8BBF-F344B425726C}" sibTransId="{57B896A6-2AAC-461E-AA23-9285153C47FB}"/>
    <dgm:cxn modelId="{CD527670-D5D3-466F-ABC4-124D9B86D2AF}" type="presOf" srcId="{E7B9DC99-1EC2-475F-8E17-3EF4E2D747E3}" destId="{9162F621-8DDC-4C91-AC95-DDE945DE3231}" srcOrd="0" destOrd="0" presId="urn:microsoft.com/office/officeart/2005/8/layout/hList6"/>
    <dgm:cxn modelId="{2F09E154-6E94-42C9-BD78-C3473F63E9DE}" type="presOf" srcId="{86C42AA6-CCFA-43E3-A1D6-3C169480849F}" destId="{CD83F907-EE99-4948-B154-7D245E81CCC0}" srcOrd="0" destOrd="0" presId="urn:microsoft.com/office/officeart/2005/8/layout/hList6"/>
    <dgm:cxn modelId="{3F2DFE87-C367-4A9A-B929-4B485B4E1A6C}" srcId="{F0639A2D-DEE7-42CB-A07C-7829480B5990}" destId="{29C913B3-9A33-4AB2-A7A3-B7C8938D2A1E}" srcOrd="5" destOrd="0" parTransId="{53AAE56F-A5A6-4358-95EC-7E40C6B7A5C6}" sibTransId="{62267B1A-89F7-4168-9584-5FF9A3503E7C}"/>
    <dgm:cxn modelId="{91303BA7-BEAB-4883-A4A9-4557E948C0A1}" srcId="{F0639A2D-DEE7-42CB-A07C-7829480B5990}" destId="{9DD73A23-5555-41C3-B179-BEBE955B2CBE}" srcOrd="2" destOrd="0" parTransId="{775AD307-90E6-4178-8FC3-E18FC37E51AF}" sibTransId="{2AEBB7D1-5DAC-43C6-973F-A7C1CAAEC4D2}"/>
    <dgm:cxn modelId="{683582B3-9A54-40AD-BB04-7EBE1CFDB0E7}" srcId="{F0639A2D-DEE7-42CB-A07C-7829480B5990}" destId="{56C0CA7F-EDC3-4FEC-AEA8-910DA33D12B8}" srcOrd="4" destOrd="0" parTransId="{50D82686-792F-4805-860E-96ABBFFD9FE6}" sibTransId="{A47A9AAF-E996-4FC4-BC34-ED77A3DE3317}"/>
    <dgm:cxn modelId="{32F8B7C3-709F-45F9-B084-740010311503}" type="presOf" srcId="{F0639A2D-DEE7-42CB-A07C-7829480B5990}" destId="{5672489F-BC04-4EEB-851A-84A1BAC4CD08}" srcOrd="0" destOrd="0" presId="urn:microsoft.com/office/officeart/2005/8/layout/hList6"/>
    <dgm:cxn modelId="{1EADA6D0-C74C-4E38-872F-E72A4DCF2929}" type="presOf" srcId="{29C913B3-9A33-4AB2-A7A3-B7C8938D2A1E}" destId="{A9C091B6-96A3-4138-828E-99E0863F48D4}" srcOrd="0" destOrd="0" presId="urn:microsoft.com/office/officeart/2005/8/layout/hList6"/>
    <dgm:cxn modelId="{463E94E6-ED75-4536-8B34-9B33349ED8B6}" type="presOf" srcId="{56C0CA7F-EDC3-4FEC-AEA8-910DA33D12B8}" destId="{5C1C7316-8E12-455F-9F6D-B1D688B4308B}" srcOrd="0" destOrd="0" presId="urn:microsoft.com/office/officeart/2005/8/layout/hList6"/>
    <dgm:cxn modelId="{C851792B-E189-49D6-ADD5-276D380CA8AA}" type="presParOf" srcId="{5672489F-BC04-4EEB-851A-84A1BAC4CD08}" destId="{4C369EFE-5A8D-43B4-AED1-60164279DAFF}" srcOrd="0" destOrd="0" presId="urn:microsoft.com/office/officeart/2005/8/layout/hList6"/>
    <dgm:cxn modelId="{41982677-0144-4591-A052-EFB38151B650}" type="presParOf" srcId="{5672489F-BC04-4EEB-851A-84A1BAC4CD08}" destId="{A3060931-8FB3-49F1-B2D4-25A5A9DBCC62}" srcOrd="1" destOrd="0" presId="urn:microsoft.com/office/officeart/2005/8/layout/hList6"/>
    <dgm:cxn modelId="{4F9E059F-E2DD-4497-8906-596DE0A6A5AF}" type="presParOf" srcId="{5672489F-BC04-4EEB-851A-84A1BAC4CD08}" destId="{CD83F907-EE99-4948-B154-7D245E81CCC0}" srcOrd="2" destOrd="0" presId="urn:microsoft.com/office/officeart/2005/8/layout/hList6"/>
    <dgm:cxn modelId="{4C137A50-FADF-49C7-A4BB-E54A5F182BD2}" type="presParOf" srcId="{5672489F-BC04-4EEB-851A-84A1BAC4CD08}" destId="{B594363A-5AF9-4806-917C-7B6D31528DBF}" srcOrd="3" destOrd="0" presId="urn:microsoft.com/office/officeart/2005/8/layout/hList6"/>
    <dgm:cxn modelId="{B5B74D37-6576-4B55-A579-D173E6E42E0A}" type="presParOf" srcId="{5672489F-BC04-4EEB-851A-84A1BAC4CD08}" destId="{8B741B56-3E0A-4D0B-9FEA-ADAD9E4B832F}" srcOrd="4" destOrd="0" presId="urn:microsoft.com/office/officeart/2005/8/layout/hList6"/>
    <dgm:cxn modelId="{D64A82DD-56BC-4D9D-9163-12A00548F3CA}" type="presParOf" srcId="{5672489F-BC04-4EEB-851A-84A1BAC4CD08}" destId="{57206E16-5E4D-4FEB-93BF-8A7468A6264F}" srcOrd="5" destOrd="0" presId="urn:microsoft.com/office/officeart/2005/8/layout/hList6"/>
    <dgm:cxn modelId="{EDFC1707-F5C0-4C5B-98C7-784ABAAFCE72}" type="presParOf" srcId="{5672489F-BC04-4EEB-851A-84A1BAC4CD08}" destId="{9162F621-8DDC-4C91-AC95-DDE945DE3231}" srcOrd="6" destOrd="0" presId="urn:microsoft.com/office/officeart/2005/8/layout/hList6"/>
    <dgm:cxn modelId="{ECDE054C-C565-4240-BF28-9AF25C39C048}" type="presParOf" srcId="{5672489F-BC04-4EEB-851A-84A1BAC4CD08}" destId="{4AC453C2-BCA8-49B6-AADA-82AA4FA4BE6A}" srcOrd="7" destOrd="0" presId="urn:microsoft.com/office/officeart/2005/8/layout/hList6"/>
    <dgm:cxn modelId="{DBBD6FD6-38FB-4DC9-90D7-6A9E1F005F86}" type="presParOf" srcId="{5672489F-BC04-4EEB-851A-84A1BAC4CD08}" destId="{5C1C7316-8E12-455F-9F6D-B1D688B4308B}" srcOrd="8" destOrd="0" presId="urn:microsoft.com/office/officeart/2005/8/layout/hList6"/>
    <dgm:cxn modelId="{C2C2A2F6-5A56-47BD-AF48-72FBDA7F91F0}" type="presParOf" srcId="{5672489F-BC04-4EEB-851A-84A1BAC4CD08}" destId="{CE2F0BD3-4CCA-4078-835A-CE8EEC649A31}" srcOrd="9" destOrd="0" presId="urn:microsoft.com/office/officeart/2005/8/layout/hList6"/>
    <dgm:cxn modelId="{ECA7D0A7-862C-4294-9740-65B2B107580E}" type="presParOf" srcId="{5672489F-BC04-4EEB-851A-84A1BAC4CD08}" destId="{A9C091B6-96A3-4138-828E-99E0863F48D4}"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06256-016A-46E7-9AA0-CD0ECCFF3A68}">
      <dsp:nvSpPr>
        <dsp:cNvPr id="0" name=""/>
        <dsp:cNvSpPr/>
      </dsp:nvSpPr>
      <dsp:spPr>
        <a:xfrm>
          <a:off x="-3662484" y="-562741"/>
          <a:ext cx="4365843" cy="4365843"/>
        </a:xfrm>
        <a:prstGeom prst="blockArc">
          <a:avLst>
            <a:gd name="adj1" fmla="val 18900000"/>
            <a:gd name="adj2" fmla="val 2700000"/>
            <a:gd name="adj3" fmla="val 495"/>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D5B18E-9950-45E4-A1EF-373606C2577A}">
      <dsp:nvSpPr>
        <dsp:cNvPr id="0" name=""/>
        <dsp:cNvSpPr/>
      </dsp:nvSpPr>
      <dsp:spPr>
        <a:xfrm>
          <a:off x="308428" y="202457"/>
          <a:ext cx="7781626" cy="4051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1607"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1">
                  <a:lumMod val="65000"/>
                  <a:lumOff val="35000"/>
                </a:schemeClr>
              </a:solidFill>
              <a:ea typeface="微软雅黑" panose="020B0503020204020204" pitchFamily="34" charset="-122"/>
              <a:cs typeface="宋体" panose="02010600030101010101" pitchFamily="2" charset="-122"/>
            </a:rPr>
            <a:t>分析证券市场的性质</a:t>
          </a:r>
          <a:r>
            <a:rPr lang="en-US" altLang="zh-CN" sz="1600" kern="120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1600" kern="1200" dirty="0">
              <a:solidFill>
                <a:schemeClr val="tx1">
                  <a:lumMod val="65000"/>
                  <a:lumOff val="35000"/>
                </a:schemeClr>
              </a:solidFill>
              <a:ea typeface="微软雅黑" panose="020B0503020204020204" pitchFamily="34" charset="-122"/>
              <a:cs typeface="宋体" panose="02010600030101010101" pitchFamily="2" charset="-122"/>
            </a:rPr>
            <a:t>识别存在的各种不确定因素</a:t>
          </a:r>
          <a:endParaRPr lang="zh-CN" altLang="en-US" sz="1600" kern="1200" dirty="0">
            <a:latin typeface="微软雅黑" panose="020B0503020204020204" pitchFamily="34" charset="-122"/>
            <a:ea typeface="微软雅黑" panose="020B0503020204020204" pitchFamily="34" charset="-122"/>
          </a:endParaRPr>
        </a:p>
      </dsp:txBody>
      <dsp:txXfrm>
        <a:off x="308428" y="202457"/>
        <a:ext cx="7781626" cy="405174"/>
      </dsp:txXfrm>
    </dsp:sp>
    <dsp:sp modelId="{57AD4996-B9AD-4FBF-AC65-4C3DED8ADB78}">
      <dsp:nvSpPr>
        <dsp:cNvPr id="0" name=""/>
        <dsp:cNvSpPr/>
      </dsp:nvSpPr>
      <dsp:spPr>
        <a:xfrm>
          <a:off x="55194" y="151810"/>
          <a:ext cx="506468" cy="50646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8572A1-9CBB-4634-B9C7-E12B4B037EC9}">
      <dsp:nvSpPr>
        <dsp:cNvPr id="0" name=""/>
        <dsp:cNvSpPr/>
      </dsp:nvSpPr>
      <dsp:spPr>
        <a:xfrm>
          <a:off x="598765" y="810025"/>
          <a:ext cx="7491289" cy="4051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1607"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1">
                  <a:lumMod val="65000"/>
                  <a:lumOff val="35000"/>
                </a:schemeClr>
              </a:solidFill>
              <a:ea typeface="微软雅黑" panose="020B0503020204020204" pitchFamily="34" charset="-122"/>
              <a:cs typeface="宋体" panose="02010600030101010101" pitchFamily="2" charset="-122"/>
            </a:rPr>
            <a:t>建立风险统计、监控的技术参数</a:t>
          </a:r>
          <a:r>
            <a:rPr lang="en-US" altLang="zh-CN" sz="1600" kern="120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1600" kern="1200" dirty="0">
              <a:solidFill>
                <a:schemeClr val="tx1">
                  <a:lumMod val="65000"/>
                  <a:lumOff val="35000"/>
                </a:schemeClr>
              </a:solidFill>
              <a:ea typeface="微软雅黑" panose="020B0503020204020204" pitchFamily="34" charset="-122"/>
              <a:cs typeface="宋体" panose="02010600030101010101" pitchFamily="2" charset="-122"/>
            </a:rPr>
            <a:t>估计预测风险水平</a:t>
          </a:r>
          <a:endParaRPr lang="en-US" altLang="zh-CN" sz="1600" kern="1200" dirty="0">
            <a:solidFill>
              <a:schemeClr val="tx1">
                <a:lumMod val="65000"/>
                <a:lumOff val="35000"/>
              </a:schemeClr>
            </a:solidFill>
            <a:ea typeface="微软雅黑" panose="020B0503020204020204" pitchFamily="34" charset="-122"/>
            <a:cs typeface="宋体" panose="02010600030101010101" pitchFamily="2" charset="-122"/>
          </a:endParaRPr>
        </a:p>
      </dsp:txBody>
      <dsp:txXfrm>
        <a:off x="598765" y="810025"/>
        <a:ext cx="7491289" cy="405174"/>
      </dsp:txXfrm>
    </dsp:sp>
    <dsp:sp modelId="{474AB408-E655-4240-AA8E-6D6568E1C890}">
      <dsp:nvSpPr>
        <dsp:cNvPr id="0" name=""/>
        <dsp:cNvSpPr/>
      </dsp:nvSpPr>
      <dsp:spPr>
        <a:xfrm>
          <a:off x="345531" y="759378"/>
          <a:ext cx="506468" cy="50646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94F5FB-B266-4F0B-A192-A1E31FA8930D}">
      <dsp:nvSpPr>
        <dsp:cNvPr id="0" name=""/>
        <dsp:cNvSpPr/>
      </dsp:nvSpPr>
      <dsp:spPr>
        <a:xfrm>
          <a:off x="687875" y="1417592"/>
          <a:ext cx="7402179" cy="4051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1607"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1">
                  <a:lumMod val="65000"/>
                  <a:lumOff val="35000"/>
                </a:schemeClr>
              </a:solidFill>
              <a:ea typeface="微软雅黑" panose="020B0503020204020204" pitchFamily="34" charset="-122"/>
              <a:cs typeface="宋体" panose="02010600030101010101" pitchFamily="2" charset="-122"/>
            </a:rPr>
            <a:t>确定和调整证券投资组合</a:t>
          </a:r>
          <a:endParaRPr lang="en-US" altLang="zh-CN" sz="1600" kern="1200" dirty="0">
            <a:solidFill>
              <a:schemeClr val="tx1">
                <a:lumMod val="65000"/>
                <a:lumOff val="35000"/>
              </a:schemeClr>
            </a:solidFill>
            <a:ea typeface="微软雅黑" panose="020B0503020204020204" pitchFamily="34" charset="-122"/>
            <a:cs typeface="宋体" panose="02010600030101010101" pitchFamily="2" charset="-122"/>
          </a:endParaRPr>
        </a:p>
      </dsp:txBody>
      <dsp:txXfrm>
        <a:off x="687875" y="1417592"/>
        <a:ext cx="7402179" cy="405174"/>
      </dsp:txXfrm>
    </dsp:sp>
    <dsp:sp modelId="{1CCA52A5-7010-4040-994F-8A160F5418B5}">
      <dsp:nvSpPr>
        <dsp:cNvPr id="0" name=""/>
        <dsp:cNvSpPr/>
      </dsp:nvSpPr>
      <dsp:spPr>
        <a:xfrm>
          <a:off x="434640" y="1366945"/>
          <a:ext cx="506468" cy="50646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61C367-A122-432D-868E-3CCD2E7BF73B}">
      <dsp:nvSpPr>
        <dsp:cNvPr id="0" name=""/>
        <dsp:cNvSpPr/>
      </dsp:nvSpPr>
      <dsp:spPr>
        <a:xfrm>
          <a:off x="598765" y="2025160"/>
          <a:ext cx="7491289" cy="4051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1607"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1">
                  <a:lumMod val="65000"/>
                  <a:lumOff val="35000"/>
                </a:schemeClr>
              </a:solidFill>
              <a:ea typeface="微软雅黑" panose="020B0503020204020204" pitchFamily="34" charset="-122"/>
              <a:cs typeface="宋体" panose="02010600030101010101" pitchFamily="2" charset="-122"/>
            </a:rPr>
            <a:t>定期开展流动性压力测试</a:t>
          </a:r>
          <a:r>
            <a:rPr lang="en-US" altLang="zh-CN" sz="1600" kern="120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1600" kern="1200" dirty="0">
              <a:solidFill>
                <a:schemeClr val="tx1">
                  <a:lumMod val="65000"/>
                  <a:lumOff val="35000"/>
                </a:schemeClr>
              </a:solidFill>
              <a:ea typeface="微软雅黑" panose="020B0503020204020204" pitchFamily="34" charset="-122"/>
              <a:cs typeface="宋体" panose="02010600030101010101" pitchFamily="2" charset="-122"/>
            </a:rPr>
            <a:t>并制定相应流动性管理策略</a:t>
          </a:r>
          <a:endParaRPr lang="en-US" altLang="zh-CN" sz="1600" kern="1200" dirty="0">
            <a:solidFill>
              <a:schemeClr val="tx1">
                <a:lumMod val="65000"/>
                <a:lumOff val="35000"/>
              </a:schemeClr>
            </a:solidFill>
            <a:ea typeface="微软雅黑" panose="020B0503020204020204" pitchFamily="34" charset="-122"/>
            <a:cs typeface="宋体" panose="02010600030101010101" pitchFamily="2" charset="-122"/>
          </a:endParaRPr>
        </a:p>
      </dsp:txBody>
      <dsp:txXfrm>
        <a:off x="598765" y="2025160"/>
        <a:ext cx="7491289" cy="405174"/>
      </dsp:txXfrm>
    </dsp:sp>
    <dsp:sp modelId="{8614E3EF-50A4-4755-805F-6D886447236E}">
      <dsp:nvSpPr>
        <dsp:cNvPr id="0" name=""/>
        <dsp:cNvSpPr/>
      </dsp:nvSpPr>
      <dsp:spPr>
        <a:xfrm>
          <a:off x="345531" y="1974513"/>
          <a:ext cx="506468" cy="50646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9A4379-FE0A-4585-80B4-65EC1E8B5A55}">
      <dsp:nvSpPr>
        <dsp:cNvPr id="0" name=""/>
        <dsp:cNvSpPr/>
      </dsp:nvSpPr>
      <dsp:spPr>
        <a:xfrm>
          <a:off x="308428" y="2632727"/>
          <a:ext cx="7781626" cy="4051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1607"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1">
                  <a:lumMod val="65000"/>
                  <a:lumOff val="35000"/>
                </a:schemeClr>
              </a:solidFill>
              <a:ea typeface="微软雅黑" panose="020B0503020204020204" pitchFamily="34" charset="-122"/>
              <a:cs typeface="宋体" panose="02010600030101010101" pitchFamily="2" charset="-122"/>
            </a:rPr>
            <a:t>制订证券公司流动性风险应急计划</a:t>
          </a:r>
          <a:r>
            <a:rPr lang="en-US" altLang="zh-CN" sz="1600" kern="120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1600" kern="1200" dirty="0">
              <a:solidFill>
                <a:schemeClr val="tx1">
                  <a:lumMod val="65000"/>
                  <a:lumOff val="35000"/>
                </a:schemeClr>
              </a:solidFill>
              <a:ea typeface="微软雅黑" panose="020B0503020204020204" pitchFamily="34" charset="-122"/>
              <a:cs typeface="宋体" panose="02010600030101010101" pitchFamily="2" charset="-122"/>
            </a:rPr>
            <a:t>及时进行相应处置</a:t>
          </a:r>
          <a:endParaRPr lang="zh-CN" altLang="en-US" sz="1600" kern="1200" dirty="0">
            <a:solidFill>
              <a:schemeClr val="tx1">
                <a:lumMod val="65000"/>
                <a:lumOff val="35000"/>
              </a:schemeClr>
            </a:solidFill>
            <a:latin typeface="+mn-lt"/>
            <a:ea typeface="微软雅黑" panose="020B0503020204020204" pitchFamily="34" charset="-122"/>
            <a:cs typeface="宋体" panose="02010600030101010101" pitchFamily="2" charset="-122"/>
          </a:endParaRPr>
        </a:p>
      </dsp:txBody>
      <dsp:txXfrm>
        <a:off x="308428" y="2632727"/>
        <a:ext cx="7781626" cy="405174"/>
      </dsp:txXfrm>
    </dsp:sp>
    <dsp:sp modelId="{4E303355-5C24-4C39-BDC0-DF76DE673C2D}">
      <dsp:nvSpPr>
        <dsp:cNvPr id="0" name=""/>
        <dsp:cNvSpPr/>
      </dsp:nvSpPr>
      <dsp:spPr>
        <a:xfrm>
          <a:off x="55194" y="2582080"/>
          <a:ext cx="506468" cy="50646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EBB44-E2AC-42D5-BF95-E107840A00E8}">
      <dsp:nvSpPr>
        <dsp:cNvPr id="0" name=""/>
        <dsp:cNvSpPr/>
      </dsp:nvSpPr>
      <dsp:spPr>
        <a:xfrm>
          <a:off x="0" y="1372651"/>
          <a:ext cx="10301535" cy="1461600"/>
        </a:xfrm>
        <a:prstGeom prst="rect">
          <a:avLst/>
        </a:prstGeom>
        <a:solidFill>
          <a:srgbClr val="CCECFF">
            <a:alpha val="90000"/>
          </a:srgb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514" tIns="333248" rIns="79951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前者是指由于不充足的市场深度或市场中断</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基金公司不能或者无法轻易地以目前的市场价格或与之相近的价格变现所拥有的证券</a:t>
          </a:r>
          <a:r>
            <a:rPr lang="en-US" altLang="en-US" sz="1600" kern="1200" dirty="0">
              <a:latin typeface="微软雅黑" panose="020B0503020204020204" pitchFamily="34" charset="-122"/>
              <a:ea typeface="微软雅黑" panose="020B0503020204020204" pitchFamily="34" charset="-122"/>
            </a:rPr>
            <a:t> </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后者是指开放式基金无法满足投资者的赎回请求</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导致挤兑现象</a:t>
          </a:r>
        </a:p>
      </dsp:txBody>
      <dsp:txXfrm>
        <a:off x="0" y="1372651"/>
        <a:ext cx="10301535" cy="1461600"/>
      </dsp:txXfrm>
    </dsp:sp>
    <dsp:sp modelId="{C67596AB-EC04-4CF7-8B44-67D3A0137A51}">
      <dsp:nvSpPr>
        <dsp:cNvPr id="0" name=""/>
        <dsp:cNvSpPr/>
      </dsp:nvSpPr>
      <dsp:spPr>
        <a:xfrm>
          <a:off x="515076" y="1010523"/>
          <a:ext cx="7211074" cy="5982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561" tIns="0" rIns="272561"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基金公司流动性风险主要来自证券资产变现和投资者赎回风险两个方面</a:t>
          </a:r>
        </a:p>
      </dsp:txBody>
      <dsp:txXfrm>
        <a:off x="544282" y="1039729"/>
        <a:ext cx="7152662" cy="539875"/>
      </dsp:txXfrm>
    </dsp:sp>
    <dsp:sp modelId="{2503DACE-7804-4255-B353-4892DA028B19}">
      <dsp:nvSpPr>
        <dsp:cNvPr id="0" name=""/>
        <dsp:cNvSpPr/>
      </dsp:nvSpPr>
      <dsp:spPr>
        <a:xfrm>
          <a:off x="0" y="3282779"/>
          <a:ext cx="10301535" cy="1134000"/>
        </a:xfrm>
        <a:prstGeom prst="rect">
          <a:avLst/>
        </a:prstGeom>
        <a:solidFill>
          <a:srgbClr val="CCECFF">
            <a:alpha val="90000"/>
          </a:srgb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514" tIns="333248" rIns="79951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从资金供给的角度看</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取决于股票市场和货币市场</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从资金需求的角度看</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取决于基金持有人的结构</a:t>
          </a:r>
        </a:p>
      </dsp:txBody>
      <dsp:txXfrm>
        <a:off x="0" y="3282779"/>
        <a:ext cx="10301535" cy="1134000"/>
      </dsp:txXfrm>
    </dsp:sp>
    <dsp:sp modelId="{927DA6BE-372E-4697-9A17-9DB172FEC0A3}">
      <dsp:nvSpPr>
        <dsp:cNvPr id="0" name=""/>
        <dsp:cNvSpPr/>
      </dsp:nvSpPr>
      <dsp:spPr>
        <a:xfrm>
          <a:off x="515076" y="2920651"/>
          <a:ext cx="7211074" cy="59828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561" tIns="0" rIns="272561"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solidFill>
                <a:schemeClr val="tx1"/>
              </a:solidFill>
              <a:latin typeface="微软雅黑" panose="020B0503020204020204" pitchFamily="34" charset="-122"/>
              <a:ea typeface="微软雅黑" panose="020B0503020204020204" pitchFamily="34" charset="-122"/>
            </a:rPr>
            <a:t>基金公司流动性风险的大小取决于两个因素</a:t>
          </a:r>
          <a:r>
            <a:rPr lang="en-US" altLang="en-US" sz="1600" b="1" kern="1200" dirty="0">
              <a:solidFill>
                <a:schemeClr val="tx1"/>
              </a:solidFill>
              <a:latin typeface="微软雅黑" panose="020B0503020204020204" pitchFamily="34" charset="-122"/>
              <a:ea typeface="微软雅黑" panose="020B0503020204020204" pitchFamily="34" charset="-122"/>
            </a:rPr>
            <a:t> </a:t>
          </a:r>
          <a:endParaRPr lang="zh-CN" altLang="en-US" sz="1600" b="1" kern="1200" dirty="0">
            <a:solidFill>
              <a:schemeClr val="tx1"/>
            </a:solidFill>
            <a:latin typeface="微软雅黑" panose="020B0503020204020204" pitchFamily="34" charset="-122"/>
            <a:ea typeface="微软雅黑" panose="020B0503020204020204" pitchFamily="34" charset="-122"/>
          </a:endParaRPr>
        </a:p>
      </dsp:txBody>
      <dsp:txXfrm>
        <a:off x="544282" y="2949857"/>
        <a:ext cx="7152662" cy="539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D8B5F-4BCE-4077-9234-248C107635F7}">
      <dsp:nvSpPr>
        <dsp:cNvPr id="0" name=""/>
        <dsp:cNvSpPr/>
      </dsp:nvSpPr>
      <dsp:spPr>
        <a:xfrm rot="5400000">
          <a:off x="4398003" y="-1834513"/>
          <a:ext cx="1228482" cy="5204629"/>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保持足够的准备资产</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合理安排资产的期限组合</a:t>
          </a:r>
          <a:r>
            <a:rPr lang="en-US" altLang="en-US" sz="1800" kern="1200" dirty="0">
              <a:latin typeface="微软雅黑" panose="020B0503020204020204" pitchFamily="34" charset="-122"/>
              <a:ea typeface="微软雅黑" panose="020B0503020204020204" pitchFamily="34" charset="-122"/>
            </a:rPr>
            <a:t>, </a:t>
          </a:r>
          <a:r>
            <a:rPr lang="zh-CN" altLang="en-US" sz="1800" kern="1200" dirty="0">
              <a:latin typeface="微软雅黑" panose="020B0503020204020204" pitchFamily="34" charset="-122"/>
              <a:ea typeface="微软雅黑" panose="020B0503020204020204" pitchFamily="34" charset="-122"/>
            </a:rPr>
            <a:t>使之与负债相协调</a:t>
          </a:r>
        </a:p>
      </dsp:txBody>
      <dsp:txXfrm rot="-5400000">
        <a:off x="2409930" y="213530"/>
        <a:ext cx="5144659" cy="1108542"/>
      </dsp:txXfrm>
    </dsp:sp>
    <dsp:sp modelId="{AE23958A-2BFC-43F5-9A17-48BC6F9A1A01}">
      <dsp:nvSpPr>
        <dsp:cNvPr id="0" name=""/>
        <dsp:cNvSpPr/>
      </dsp:nvSpPr>
      <dsp:spPr>
        <a:xfrm>
          <a:off x="517673" y="160731"/>
          <a:ext cx="1892256" cy="121413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保持资产流动性的传统方法</a:t>
          </a:r>
        </a:p>
      </dsp:txBody>
      <dsp:txXfrm>
        <a:off x="576942" y="220000"/>
        <a:ext cx="1773718" cy="1095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9F8B6-7FBE-40F2-85FC-4182476DC8DA}">
      <dsp:nvSpPr>
        <dsp:cNvPr id="0" name=""/>
        <dsp:cNvSpPr/>
      </dsp:nvSpPr>
      <dsp:spPr>
        <a:xfrm>
          <a:off x="0" y="514925"/>
          <a:ext cx="7323311" cy="174825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68370" tIns="312420" rIns="568370" bIns="10668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latin typeface="微软雅黑" panose="020B0503020204020204" pitchFamily="34" charset="-122"/>
              <a:ea typeface="微软雅黑" panose="020B0503020204020204" pitchFamily="34" charset="-122"/>
            </a:rPr>
            <a:t>发行大额可转让定期存单</a:t>
          </a:r>
        </a:p>
        <a:p>
          <a:pPr marL="114300" lvl="1" indent="-114300" algn="l" defTabSz="666750">
            <a:lnSpc>
              <a:spcPct val="90000"/>
            </a:lnSpc>
            <a:spcBef>
              <a:spcPct val="0"/>
            </a:spcBef>
            <a:spcAft>
              <a:spcPct val="15000"/>
            </a:spcAft>
            <a:buChar char="•"/>
          </a:pPr>
          <a:r>
            <a:rPr lang="zh-CN" altLang="en-US" sz="1500" kern="1200" dirty="0">
              <a:latin typeface="微软雅黑" panose="020B0503020204020204" pitchFamily="34" charset="-122"/>
              <a:ea typeface="微软雅黑" panose="020B0503020204020204" pitchFamily="34" charset="-122"/>
            </a:rPr>
            <a:t>发行银行债券</a:t>
          </a:r>
        </a:p>
        <a:p>
          <a:pPr marL="114300" lvl="1" indent="-114300" algn="l" defTabSz="666750">
            <a:lnSpc>
              <a:spcPct val="90000"/>
            </a:lnSpc>
            <a:spcBef>
              <a:spcPct val="0"/>
            </a:spcBef>
            <a:spcAft>
              <a:spcPct val="15000"/>
            </a:spcAft>
            <a:buChar char="•"/>
          </a:pPr>
          <a:r>
            <a:rPr lang="zh-CN" altLang="en-US" sz="1500" kern="1200" dirty="0">
              <a:latin typeface="微软雅黑" panose="020B0503020204020204" pitchFamily="34" charset="-122"/>
              <a:ea typeface="微软雅黑" panose="020B0503020204020204" pitchFamily="34" charset="-122"/>
            </a:rPr>
            <a:t>同业拆借</a:t>
          </a:r>
        </a:p>
        <a:p>
          <a:pPr marL="114300" lvl="1" indent="-114300" algn="l" defTabSz="666750">
            <a:lnSpc>
              <a:spcPct val="90000"/>
            </a:lnSpc>
            <a:spcBef>
              <a:spcPct val="0"/>
            </a:spcBef>
            <a:spcAft>
              <a:spcPct val="15000"/>
            </a:spcAft>
            <a:buChar char="•"/>
          </a:pPr>
          <a:r>
            <a:rPr lang="zh-CN" altLang="en-US" sz="1500" kern="1200" dirty="0">
              <a:latin typeface="微软雅黑" panose="020B0503020204020204" pitchFamily="34" charset="-122"/>
              <a:ea typeface="微软雅黑" panose="020B0503020204020204" pitchFamily="34" charset="-122"/>
            </a:rPr>
            <a:t>向中央银行借款</a:t>
          </a:r>
        </a:p>
      </dsp:txBody>
      <dsp:txXfrm>
        <a:off x="0" y="514925"/>
        <a:ext cx="7323311" cy="1748250"/>
      </dsp:txXfrm>
    </dsp:sp>
    <dsp:sp modelId="{C4B4345D-B0DB-45F7-A828-8EBC59D40863}">
      <dsp:nvSpPr>
        <dsp:cNvPr id="0" name=""/>
        <dsp:cNvSpPr/>
      </dsp:nvSpPr>
      <dsp:spPr>
        <a:xfrm>
          <a:off x="366165" y="21420"/>
          <a:ext cx="5126317" cy="714905"/>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3763" tIns="0" rIns="193763"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solidFill>
                <a:srgbClr val="FFFF00"/>
              </a:solidFill>
              <a:latin typeface="微软雅黑" panose="020B0503020204020204" pitchFamily="34" charset="-122"/>
              <a:ea typeface="微软雅黑" panose="020B0503020204020204" pitchFamily="34" charset="-122"/>
            </a:rPr>
            <a:t>开拓和保持较多的可以随时取得的主动性负债</a:t>
          </a:r>
        </a:p>
      </dsp:txBody>
      <dsp:txXfrm>
        <a:off x="401064" y="56319"/>
        <a:ext cx="5056519" cy="645107"/>
      </dsp:txXfrm>
    </dsp:sp>
    <dsp:sp modelId="{DAAF4492-9340-41DE-9381-87EDAB5E9703}">
      <dsp:nvSpPr>
        <dsp:cNvPr id="0" name=""/>
        <dsp:cNvSpPr/>
      </dsp:nvSpPr>
      <dsp:spPr>
        <a:xfrm>
          <a:off x="0" y="2837680"/>
          <a:ext cx="7323311" cy="378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D2958A4-CD4F-490E-8F67-D3C34E734279}">
      <dsp:nvSpPr>
        <dsp:cNvPr id="0" name=""/>
        <dsp:cNvSpPr/>
      </dsp:nvSpPr>
      <dsp:spPr>
        <a:xfrm>
          <a:off x="366165" y="2344175"/>
          <a:ext cx="5126317" cy="714905"/>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3763" tIns="0" rIns="193763"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solidFill>
                <a:srgbClr val="FFFF00"/>
              </a:solidFill>
              <a:latin typeface="微软雅黑" panose="020B0503020204020204" pitchFamily="34" charset="-122"/>
              <a:ea typeface="微软雅黑" panose="020B0503020204020204" pitchFamily="34" charset="-122"/>
            </a:rPr>
            <a:t>开辟新的有利于流动性的存款服务</a:t>
          </a:r>
        </a:p>
      </dsp:txBody>
      <dsp:txXfrm>
        <a:off x="401064" y="2379074"/>
        <a:ext cx="5056519" cy="6451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48962-BF73-4455-BD0F-59D4E9414472}">
      <dsp:nvSpPr>
        <dsp:cNvPr id="0" name=""/>
        <dsp:cNvSpPr/>
      </dsp:nvSpPr>
      <dsp:spPr>
        <a:xfrm rot="10800000">
          <a:off x="1485859" y="388"/>
          <a:ext cx="5407934" cy="494843"/>
        </a:xfrm>
        <a:prstGeom prst="homePlat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8212"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a:solidFill>
                <a:srgbClr val="002060"/>
              </a:solidFill>
              <a:latin typeface="微软雅黑" panose="020B0503020204020204" pitchFamily="34" charset="-122"/>
              <a:ea typeface="微软雅黑" panose="020B0503020204020204" pitchFamily="34" charset="-122"/>
            </a:rPr>
            <a:t>反映资产与负债关系的比例指标</a:t>
          </a:r>
          <a:endParaRPr lang="zh-CN" altLang="en-US" sz="1700" kern="1200">
            <a:solidFill>
              <a:srgbClr val="002060"/>
            </a:solidFill>
          </a:endParaRPr>
        </a:p>
      </dsp:txBody>
      <dsp:txXfrm rot="10800000">
        <a:off x="1609570" y="388"/>
        <a:ext cx="5284223" cy="494843"/>
      </dsp:txXfrm>
    </dsp:sp>
    <dsp:sp modelId="{FE9BF9A4-8B2C-48FA-9154-703E0421CDB8}">
      <dsp:nvSpPr>
        <dsp:cNvPr id="0" name=""/>
        <dsp:cNvSpPr/>
      </dsp:nvSpPr>
      <dsp:spPr>
        <a:xfrm>
          <a:off x="1238438" y="388"/>
          <a:ext cx="494843" cy="494843"/>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4CB24B9-939A-4240-BC82-AB411A5F374C}">
      <dsp:nvSpPr>
        <dsp:cNvPr id="0" name=""/>
        <dsp:cNvSpPr/>
      </dsp:nvSpPr>
      <dsp:spPr>
        <a:xfrm rot="10800000">
          <a:off x="1485859" y="632567"/>
          <a:ext cx="5407934" cy="494843"/>
        </a:xfrm>
        <a:prstGeom prst="homePlat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8212"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rgbClr val="002060"/>
              </a:solidFill>
              <a:latin typeface="微软雅黑" panose="020B0503020204020204" pitchFamily="34" charset="-122"/>
              <a:ea typeface="微软雅黑" panose="020B0503020204020204" pitchFamily="34" charset="-122"/>
            </a:rPr>
            <a:t>反映资产结构的比例指标</a:t>
          </a:r>
        </a:p>
      </dsp:txBody>
      <dsp:txXfrm rot="10800000">
        <a:off x="1609570" y="632567"/>
        <a:ext cx="5284223" cy="494843"/>
      </dsp:txXfrm>
    </dsp:sp>
    <dsp:sp modelId="{AE8EAAFA-8A78-427D-82B5-0C1CBE1F0FD5}">
      <dsp:nvSpPr>
        <dsp:cNvPr id="0" name=""/>
        <dsp:cNvSpPr/>
      </dsp:nvSpPr>
      <dsp:spPr>
        <a:xfrm>
          <a:off x="1238438" y="632567"/>
          <a:ext cx="494843" cy="494843"/>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DFB6B2AF-03E2-430C-8CC1-5F29B59ACCA4}">
      <dsp:nvSpPr>
        <dsp:cNvPr id="0" name=""/>
        <dsp:cNvSpPr/>
      </dsp:nvSpPr>
      <dsp:spPr>
        <a:xfrm rot="10800000">
          <a:off x="1485859" y="1264746"/>
          <a:ext cx="5407934" cy="494843"/>
        </a:xfrm>
        <a:prstGeom prst="homePlat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8212"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rgbClr val="002060"/>
              </a:solidFill>
              <a:latin typeface="微软雅黑" panose="020B0503020204020204" pitchFamily="34" charset="-122"/>
              <a:ea typeface="微软雅黑" panose="020B0503020204020204" pitchFamily="34" charset="-122"/>
            </a:rPr>
            <a:t>反映资产质量的比例指标</a:t>
          </a:r>
        </a:p>
      </dsp:txBody>
      <dsp:txXfrm rot="10800000">
        <a:off x="1609570" y="1264746"/>
        <a:ext cx="5284223" cy="494843"/>
      </dsp:txXfrm>
    </dsp:sp>
    <dsp:sp modelId="{D678966C-7437-4FCD-9E9C-DF90133404BA}">
      <dsp:nvSpPr>
        <dsp:cNvPr id="0" name=""/>
        <dsp:cNvSpPr/>
      </dsp:nvSpPr>
      <dsp:spPr>
        <a:xfrm>
          <a:off x="1238438" y="1264746"/>
          <a:ext cx="494843" cy="494843"/>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A25F865-5E85-48CD-AA98-DDE02B2D27D9}">
      <dsp:nvSpPr>
        <dsp:cNvPr id="0" name=""/>
        <dsp:cNvSpPr/>
      </dsp:nvSpPr>
      <dsp:spPr>
        <a:xfrm rot="10800000">
          <a:off x="1485859" y="1896925"/>
          <a:ext cx="5407934" cy="494843"/>
        </a:xfrm>
        <a:prstGeom prst="homePlat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8212"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rgbClr val="002060"/>
              </a:solidFill>
              <a:latin typeface="微软雅黑" panose="020B0503020204020204" pitchFamily="34" charset="-122"/>
              <a:ea typeface="微软雅黑" panose="020B0503020204020204" pitchFamily="34" charset="-122"/>
            </a:rPr>
            <a:t>反映负债结构的比例指标</a:t>
          </a:r>
        </a:p>
      </dsp:txBody>
      <dsp:txXfrm rot="10800000">
        <a:off x="1609570" y="1896925"/>
        <a:ext cx="5284223" cy="494843"/>
      </dsp:txXfrm>
    </dsp:sp>
    <dsp:sp modelId="{FE59D07A-B7C8-4444-B62A-C15480BE4810}">
      <dsp:nvSpPr>
        <dsp:cNvPr id="0" name=""/>
        <dsp:cNvSpPr/>
      </dsp:nvSpPr>
      <dsp:spPr>
        <a:xfrm>
          <a:off x="1238438" y="1896925"/>
          <a:ext cx="494843" cy="494843"/>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6123C85A-8D92-46A4-AAEB-E60F252BE9CE}">
      <dsp:nvSpPr>
        <dsp:cNvPr id="0" name=""/>
        <dsp:cNvSpPr/>
      </dsp:nvSpPr>
      <dsp:spPr>
        <a:xfrm rot="10800000">
          <a:off x="1485859" y="2529103"/>
          <a:ext cx="5407934" cy="494843"/>
        </a:xfrm>
        <a:prstGeom prst="homePlat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8212"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rgbClr val="002060"/>
              </a:solidFill>
              <a:latin typeface="微软雅黑" panose="020B0503020204020204" pitchFamily="34" charset="-122"/>
              <a:ea typeface="微软雅黑" panose="020B0503020204020204" pitchFamily="34" charset="-122"/>
            </a:rPr>
            <a:t>反映盈利性的比例指标</a:t>
          </a:r>
        </a:p>
      </dsp:txBody>
      <dsp:txXfrm rot="10800000">
        <a:off x="1609570" y="2529103"/>
        <a:ext cx="5284223" cy="494843"/>
      </dsp:txXfrm>
    </dsp:sp>
    <dsp:sp modelId="{E0296B5B-E838-4489-AF35-1DCE62CB3A6A}">
      <dsp:nvSpPr>
        <dsp:cNvPr id="0" name=""/>
        <dsp:cNvSpPr/>
      </dsp:nvSpPr>
      <dsp:spPr>
        <a:xfrm>
          <a:off x="1238438" y="2529103"/>
          <a:ext cx="494843" cy="494843"/>
        </a:xfrm>
        <a:prstGeom prst="ellipse">
          <a:avLst/>
        </a:prstGeom>
        <a:blipFill>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9A4E3-12D7-422A-8106-0CC94E2CC20C}">
      <dsp:nvSpPr>
        <dsp:cNvPr id="0" name=""/>
        <dsp:cNvSpPr/>
      </dsp:nvSpPr>
      <dsp:spPr>
        <a:xfrm>
          <a:off x="3470" y="415377"/>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资本充足性指标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本外币合并并按季</a:t>
          </a:r>
          <a:endParaRPr lang="en-US" altLang="zh-CN" sz="1500" kern="1200" dirty="0">
            <a:latin typeface="微软雅黑" panose="020B0503020204020204" pitchFamily="34" charset="-122"/>
            <a:ea typeface="微软雅黑" panose="020B0503020204020204" pitchFamily="34" charset="-122"/>
          </a:endParaRPr>
        </a:p>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考核</a:t>
          </a:r>
          <a:r>
            <a:rPr lang="en-US" altLang="en-US" sz="1500" kern="1200" dirty="0">
              <a:latin typeface="微软雅黑" panose="020B0503020204020204" pitchFamily="34" charset="-122"/>
              <a:ea typeface="微软雅黑" panose="020B0503020204020204" pitchFamily="34" charset="-122"/>
            </a:rPr>
            <a:t>)</a:t>
          </a:r>
          <a:endParaRPr lang="zh-CN" altLang="en-US" sz="1500" kern="1200" dirty="0">
            <a:latin typeface="微软雅黑" panose="020B0503020204020204" pitchFamily="34" charset="-122"/>
            <a:ea typeface="微软雅黑" panose="020B0503020204020204" pitchFamily="34" charset="-122"/>
          </a:endParaRPr>
        </a:p>
      </dsp:txBody>
      <dsp:txXfrm>
        <a:off x="3470" y="415377"/>
        <a:ext cx="1878923" cy="1127354"/>
      </dsp:txXfrm>
    </dsp:sp>
    <dsp:sp modelId="{7FBD8DFD-602B-49FE-B31F-12859843BB17}">
      <dsp:nvSpPr>
        <dsp:cNvPr id="0" name=""/>
        <dsp:cNvSpPr/>
      </dsp:nvSpPr>
      <dsp:spPr>
        <a:xfrm>
          <a:off x="2070286" y="415377"/>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贷款质量指标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分人民币、外币、本外币合并并按季考核</a:t>
          </a:r>
          <a:r>
            <a:rPr lang="en-US" altLang="en-US" sz="1500" kern="1200" dirty="0">
              <a:latin typeface="微软雅黑" panose="020B0503020204020204" pitchFamily="34" charset="-122"/>
              <a:ea typeface="微软雅黑" panose="020B0503020204020204" pitchFamily="34" charset="-122"/>
            </a:rPr>
            <a:t>)</a:t>
          </a:r>
          <a:endParaRPr lang="zh-CN" altLang="en-US" sz="1500" kern="1200" dirty="0">
            <a:latin typeface="微软雅黑" panose="020B0503020204020204" pitchFamily="34" charset="-122"/>
            <a:ea typeface="微软雅黑" panose="020B0503020204020204" pitchFamily="34" charset="-122"/>
          </a:endParaRPr>
        </a:p>
      </dsp:txBody>
      <dsp:txXfrm>
        <a:off x="2070286" y="415377"/>
        <a:ext cx="1878923" cy="1127354"/>
      </dsp:txXfrm>
    </dsp:sp>
    <dsp:sp modelId="{819B195E-39D2-4C0A-8710-48D0A065EB07}">
      <dsp:nvSpPr>
        <dsp:cNvPr id="0" name=""/>
        <dsp:cNvSpPr/>
      </dsp:nvSpPr>
      <dsp:spPr>
        <a:xfrm>
          <a:off x="4137102" y="415377"/>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单个贷款比例指标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为本外币合并并按季考核</a:t>
          </a:r>
          <a:r>
            <a:rPr lang="en-US" altLang="en-US" sz="1500" kern="1200" dirty="0">
              <a:latin typeface="微软雅黑" panose="020B0503020204020204" pitchFamily="34" charset="-122"/>
              <a:ea typeface="微软雅黑" panose="020B0503020204020204" pitchFamily="34" charset="-122"/>
            </a:rPr>
            <a:t>)</a:t>
          </a:r>
          <a:endParaRPr lang="zh-CN" altLang="en-US" sz="1500" kern="1200" dirty="0">
            <a:latin typeface="微软雅黑" panose="020B0503020204020204" pitchFamily="34" charset="-122"/>
            <a:ea typeface="微软雅黑" panose="020B0503020204020204" pitchFamily="34" charset="-122"/>
          </a:endParaRPr>
        </a:p>
      </dsp:txBody>
      <dsp:txXfrm>
        <a:off x="4137102" y="415377"/>
        <a:ext cx="1878923" cy="1127354"/>
      </dsp:txXfrm>
    </dsp:sp>
    <dsp:sp modelId="{09774CFF-568C-4E94-BB5A-8D372224A2A6}">
      <dsp:nvSpPr>
        <dsp:cNvPr id="0" name=""/>
        <dsp:cNvSpPr/>
      </dsp:nvSpPr>
      <dsp:spPr>
        <a:xfrm>
          <a:off x="6203918" y="415377"/>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备付金比例指标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分本币、外币两类指标并按月考核</a:t>
          </a:r>
          <a:r>
            <a:rPr lang="en-US" altLang="en-US" sz="1500" kern="1200" dirty="0">
              <a:latin typeface="微软雅黑" panose="020B0503020204020204" pitchFamily="34" charset="-122"/>
              <a:ea typeface="微软雅黑" panose="020B0503020204020204" pitchFamily="34" charset="-122"/>
            </a:rPr>
            <a:t>)</a:t>
          </a:r>
          <a:endParaRPr lang="zh-CN" altLang="en-US" sz="1500" kern="1200" dirty="0">
            <a:latin typeface="微软雅黑" panose="020B0503020204020204" pitchFamily="34" charset="-122"/>
            <a:ea typeface="微软雅黑" panose="020B0503020204020204" pitchFamily="34" charset="-122"/>
          </a:endParaRPr>
        </a:p>
      </dsp:txBody>
      <dsp:txXfrm>
        <a:off x="6203918" y="415377"/>
        <a:ext cx="1878923" cy="1127354"/>
      </dsp:txXfrm>
    </dsp:sp>
    <dsp:sp modelId="{5D3B5A19-C840-423E-9E0D-E2E4351DC63F}">
      <dsp:nvSpPr>
        <dsp:cNvPr id="0" name=""/>
        <dsp:cNvSpPr/>
      </dsp:nvSpPr>
      <dsp:spPr>
        <a:xfrm>
          <a:off x="8270734" y="415377"/>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拆借资金指标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仅对人民币并按月考核</a:t>
          </a:r>
          <a:r>
            <a:rPr lang="en-US" altLang="en-US" sz="1500" kern="1200" dirty="0">
              <a:latin typeface="微软雅黑" panose="020B0503020204020204" pitchFamily="34" charset="-122"/>
              <a:ea typeface="微软雅黑" panose="020B0503020204020204" pitchFamily="34" charset="-122"/>
            </a:rPr>
            <a:t>)</a:t>
          </a:r>
          <a:endParaRPr lang="zh-CN" altLang="en-US" sz="1500" kern="1200" dirty="0">
            <a:latin typeface="微软雅黑" panose="020B0503020204020204" pitchFamily="34" charset="-122"/>
            <a:ea typeface="微软雅黑" panose="020B0503020204020204" pitchFamily="34" charset="-122"/>
          </a:endParaRPr>
        </a:p>
      </dsp:txBody>
      <dsp:txXfrm>
        <a:off x="8270734" y="415377"/>
        <a:ext cx="1878923" cy="1127354"/>
      </dsp:txXfrm>
    </dsp:sp>
    <dsp:sp modelId="{FE0C588C-2704-4845-AF14-B50A14F9C6F0}">
      <dsp:nvSpPr>
        <dsp:cNvPr id="0" name=""/>
        <dsp:cNvSpPr/>
      </dsp:nvSpPr>
      <dsp:spPr>
        <a:xfrm>
          <a:off x="3470" y="1730624"/>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境外资金运用比例指标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仅对外汇并按季考核</a:t>
          </a:r>
          <a:r>
            <a:rPr lang="en-US" altLang="en-US" sz="1500" kern="1200" dirty="0">
              <a:latin typeface="微软雅黑" panose="020B0503020204020204" pitchFamily="34" charset="-122"/>
              <a:ea typeface="微软雅黑" panose="020B0503020204020204" pitchFamily="34" charset="-122"/>
            </a:rPr>
            <a:t>)</a:t>
          </a:r>
          <a:endParaRPr lang="zh-CN" altLang="en-US" sz="1500" kern="1200" dirty="0">
            <a:latin typeface="微软雅黑" panose="020B0503020204020204" pitchFamily="34" charset="-122"/>
            <a:ea typeface="微软雅黑" panose="020B0503020204020204" pitchFamily="34" charset="-122"/>
          </a:endParaRPr>
        </a:p>
      </dsp:txBody>
      <dsp:txXfrm>
        <a:off x="3470" y="1730624"/>
        <a:ext cx="1878923" cy="1127354"/>
      </dsp:txXfrm>
    </dsp:sp>
    <dsp:sp modelId="{F3FFEE9D-98EE-4478-8402-4671FD85C946}">
      <dsp:nvSpPr>
        <dsp:cNvPr id="0" name=""/>
        <dsp:cNvSpPr/>
      </dsp:nvSpPr>
      <dsp:spPr>
        <a:xfrm>
          <a:off x="2070286" y="1730624"/>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国际商业借款比例指标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仅对外汇并按季考核</a:t>
          </a:r>
          <a:r>
            <a:rPr lang="en-US" altLang="en-US" sz="1500" kern="1200" dirty="0">
              <a:latin typeface="微软雅黑" panose="020B0503020204020204" pitchFamily="34" charset="-122"/>
              <a:ea typeface="微软雅黑" panose="020B0503020204020204" pitchFamily="34" charset="-122"/>
            </a:rPr>
            <a:t>)</a:t>
          </a:r>
          <a:endParaRPr lang="zh-CN" altLang="en-US" sz="1500" kern="1200" dirty="0">
            <a:latin typeface="微软雅黑" panose="020B0503020204020204" pitchFamily="34" charset="-122"/>
            <a:ea typeface="微软雅黑" panose="020B0503020204020204" pitchFamily="34" charset="-122"/>
          </a:endParaRPr>
        </a:p>
      </dsp:txBody>
      <dsp:txXfrm>
        <a:off x="2070286" y="1730624"/>
        <a:ext cx="1878923" cy="1127354"/>
      </dsp:txXfrm>
    </dsp:sp>
    <dsp:sp modelId="{BDB037EC-D211-4FF7-B58F-6B4C04BD951C}">
      <dsp:nvSpPr>
        <dsp:cNvPr id="0" name=""/>
        <dsp:cNvSpPr/>
      </dsp:nvSpPr>
      <dsp:spPr>
        <a:xfrm>
          <a:off x="4137102" y="1730624"/>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存贷款比例指标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分本币、外币两类并按月考核</a:t>
          </a:r>
        </a:p>
      </dsp:txBody>
      <dsp:txXfrm>
        <a:off x="4137102" y="1730624"/>
        <a:ext cx="1878923" cy="1127354"/>
      </dsp:txXfrm>
    </dsp:sp>
    <dsp:sp modelId="{52CD5FEE-3356-4ACC-9271-B9E456DF4C6B}">
      <dsp:nvSpPr>
        <dsp:cNvPr id="0" name=""/>
        <dsp:cNvSpPr/>
      </dsp:nvSpPr>
      <dsp:spPr>
        <a:xfrm>
          <a:off x="6203918" y="1730624"/>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中长期贷款比例指标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分本币、外币两类并按月考核</a:t>
          </a:r>
          <a:r>
            <a:rPr lang="en-US" altLang="en-US" sz="1500" kern="1200" dirty="0">
              <a:latin typeface="微软雅黑" panose="020B0503020204020204" pitchFamily="34" charset="-122"/>
              <a:ea typeface="微软雅黑" panose="020B0503020204020204" pitchFamily="34" charset="-122"/>
            </a:rPr>
            <a:t>)</a:t>
          </a:r>
          <a:endParaRPr lang="zh-CN" altLang="en-US" sz="1500" kern="1200" dirty="0">
            <a:latin typeface="微软雅黑" panose="020B0503020204020204" pitchFamily="34" charset="-122"/>
            <a:ea typeface="微软雅黑" panose="020B0503020204020204" pitchFamily="34" charset="-122"/>
          </a:endParaRPr>
        </a:p>
      </dsp:txBody>
      <dsp:txXfrm>
        <a:off x="6203918" y="1730624"/>
        <a:ext cx="1878923" cy="1127354"/>
      </dsp:txXfrm>
    </dsp:sp>
    <dsp:sp modelId="{D565C898-67A8-40B4-97DB-B113EBE105AD}">
      <dsp:nvSpPr>
        <dsp:cNvPr id="0" name=""/>
        <dsp:cNvSpPr/>
      </dsp:nvSpPr>
      <dsp:spPr>
        <a:xfrm>
          <a:off x="8270734" y="1730624"/>
          <a:ext cx="1878923" cy="112735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资产流动性比例指标</a:t>
          </a:r>
          <a:r>
            <a:rPr lang="en-US" altLang="en-US" sz="1500" kern="1200" dirty="0">
              <a:latin typeface="微软雅黑" panose="020B0503020204020204" pitchFamily="34" charset="-122"/>
              <a:ea typeface="微软雅黑" panose="020B0503020204020204" pitchFamily="34" charset="-122"/>
            </a:rPr>
            <a:t>(</a:t>
          </a:r>
          <a:r>
            <a:rPr lang="zh-CN" altLang="en-US" sz="1500" kern="1200" dirty="0">
              <a:latin typeface="微软雅黑" panose="020B0503020204020204" pitchFamily="34" charset="-122"/>
              <a:ea typeface="微软雅黑" panose="020B0503020204020204" pitchFamily="34" charset="-122"/>
            </a:rPr>
            <a:t>分本外币合并和外汇两类并按月考核</a:t>
          </a:r>
          <a:r>
            <a:rPr lang="en-US" altLang="en-US" sz="1500" kern="1200" dirty="0">
              <a:latin typeface="微软雅黑" panose="020B0503020204020204" pitchFamily="34" charset="-122"/>
              <a:ea typeface="微软雅黑" panose="020B0503020204020204" pitchFamily="34" charset="-122"/>
            </a:rPr>
            <a:t>)</a:t>
          </a:r>
          <a:endParaRPr lang="zh-CN" altLang="en-US" sz="1500" kern="1200" dirty="0">
            <a:latin typeface="微软雅黑" panose="020B0503020204020204" pitchFamily="34" charset="-122"/>
            <a:ea typeface="微软雅黑" panose="020B0503020204020204" pitchFamily="34" charset="-122"/>
          </a:endParaRPr>
        </a:p>
      </dsp:txBody>
      <dsp:txXfrm>
        <a:off x="8270734" y="1730624"/>
        <a:ext cx="1878923" cy="11273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69EFE-5A8D-43B4-AED1-60164279DAFF}">
      <dsp:nvSpPr>
        <dsp:cNvPr id="0" name=""/>
        <dsp:cNvSpPr/>
      </dsp:nvSpPr>
      <dsp:spPr>
        <a:xfrm rot="16200000">
          <a:off x="-208392" y="212420"/>
          <a:ext cx="2016224" cy="1591383"/>
        </a:xfrm>
        <a:prstGeom prst="flowChartManualOperation">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风险加权资产比例指标</a:t>
          </a:r>
          <a:r>
            <a:rPr lang="en-US" altLang="en-US" sz="1800" kern="1200" dirty="0">
              <a:latin typeface="微软雅黑" panose="020B0503020204020204" pitchFamily="34" charset="-122"/>
              <a:ea typeface="微软雅黑" panose="020B0503020204020204" pitchFamily="34" charset="-122"/>
            </a:rPr>
            <a:t>: </a:t>
          </a:r>
          <a:endParaRPr lang="zh-CN" altLang="en-US" sz="1800" kern="1200" dirty="0">
            <a:latin typeface="微软雅黑" panose="020B0503020204020204" pitchFamily="34" charset="-122"/>
            <a:ea typeface="微软雅黑" panose="020B0503020204020204" pitchFamily="34" charset="-122"/>
          </a:endParaRPr>
        </a:p>
      </dsp:txBody>
      <dsp:txXfrm rot="5400000">
        <a:off x="4029" y="403244"/>
        <a:ext cx="1591383" cy="1209734"/>
      </dsp:txXfrm>
    </dsp:sp>
    <dsp:sp modelId="{CD83F907-EE99-4948-B154-7D245E81CCC0}">
      <dsp:nvSpPr>
        <dsp:cNvPr id="0" name=""/>
        <dsp:cNvSpPr/>
      </dsp:nvSpPr>
      <dsp:spPr>
        <a:xfrm rot="16200000">
          <a:off x="1502345" y="212420"/>
          <a:ext cx="2016224" cy="1591383"/>
        </a:xfrm>
        <a:prstGeom prst="flowChartManualOperation">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股东贷款比例指标</a:t>
          </a:r>
        </a:p>
      </dsp:txBody>
      <dsp:txXfrm rot="5400000">
        <a:off x="1714766" y="403244"/>
        <a:ext cx="1591383" cy="1209734"/>
      </dsp:txXfrm>
    </dsp:sp>
    <dsp:sp modelId="{8B741B56-3E0A-4D0B-9FEA-ADAD9E4B832F}">
      <dsp:nvSpPr>
        <dsp:cNvPr id="0" name=""/>
        <dsp:cNvSpPr/>
      </dsp:nvSpPr>
      <dsp:spPr>
        <a:xfrm rot="16200000">
          <a:off x="3213083" y="212420"/>
          <a:ext cx="2016224" cy="1591383"/>
        </a:xfrm>
        <a:prstGeom prst="flowChartManualOperation">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外汇资产比例指标</a:t>
          </a:r>
        </a:p>
      </dsp:txBody>
      <dsp:txXfrm rot="5400000">
        <a:off x="3425504" y="403244"/>
        <a:ext cx="1591383" cy="1209734"/>
      </dsp:txXfrm>
    </dsp:sp>
    <dsp:sp modelId="{9162F621-8DDC-4C91-AC95-DDE945DE3231}">
      <dsp:nvSpPr>
        <dsp:cNvPr id="0" name=""/>
        <dsp:cNvSpPr/>
      </dsp:nvSpPr>
      <dsp:spPr>
        <a:xfrm rot="16200000">
          <a:off x="4923820" y="212420"/>
          <a:ext cx="2016224" cy="1591383"/>
        </a:xfrm>
        <a:prstGeom prst="flowChartManualOperation">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利息回收</a:t>
          </a:r>
          <a:endParaRPr lang="en-US" altLang="zh-CN" sz="1800" kern="1200" dirty="0">
            <a:latin typeface="微软雅黑" panose="020B0503020204020204" pitchFamily="34" charset="-122"/>
            <a:ea typeface="微软雅黑" panose="020B0503020204020204" pitchFamily="34" charset="-122"/>
          </a:endParaRPr>
        </a:p>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指标</a:t>
          </a:r>
        </a:p>
      </dsp:txBody>
      <dsp:txXfrm rot="5400000">
        <a:off x="5136241" y="403244"/>
        <a:ext cx="1591383" cy="1209734"/>
      </dsp:txXfrm>
    </dsp:sp>
    <dsp:sp modelId="{5C1C7316-8E12-455F-9F6D-B1D688B4308B}">
      <dsp:nvSpPr>
        <dsp:cNvPr id="0" name=""/>
        <dsp:cNvSpPr/>
      </dsp:nvSpPr>
      <dsp:spPr>
        <a:xfrm rot="16200000">
          <a:off x="6634558" y="212420"/>
          <a:ext cx="2016224" cy="1591383"/>
        </a:xfrm>
        <a:prstGeom prst="flowChartManualOperation">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资本利润率指标</a:t>
          </a:r>
        </a:p>
      </dsp:txBody>
      <dsp:txXfrm rot="5400000">
        <a:off x="6846979" y="403244"/>
        <a:ext cx="1591383" cy="1209734"/>
      </dsp:txXfrm>
    </dsp:sp>
    <dsp:sp modelId="{A9C091B6-96A3-4138-828E-99E0863F48D4}">
      <dsp:nvSpPr>
        <dsp:cNvPr id="0" name=""/>
        <dsp:cNvSpPr/>
      </dsp:nvSpPr>
      <dsp:spPr>
        <a:xfrm rot="16200000">
          <a:off x="8345296" y="212420"/>
          <a:ext cx="2016224" cy="1591383"/>
        </a:xfrm>
        <a:prstGeom prst="flowChartManualOperation">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资产利润率指标</a:t>
          </a:r>
        </a:p>
      </dsp:txBody>
      <dsp:txXfrm rot="5400000">
        <a:off x="8557717" y="403244"/>
        <a:ext cx="1591383" cy="120973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EA56582-7C0F-4784-8FA6-D9E8015E7CFD}"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652C7-79D7-4D5A-A8C6-219D27FC663D}" type="slidenum">
              <a:rPr lang="zh-CN" altLang="en-US"/>
              <a:pPr>
                <a:defRPr/>
              </a:pPr>
              <a:t>‹#›</a:t>
            </a:fld>
            <a:endParaRPr lang="zh-CN" altLang="en-US"/>
          </a:p>
        </p:txBody>
      </p:sp>
    </p:spTree>
    <p:extLst>
      <p:ext uri="{BB962C8B-B14F-4D97-AF65-F5344CB8AC3E}">
        <p14:creationId xmlns:p14="http://schemas.microsoft.com/office/powerpoint/2010/main" val="1231585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E4470F3-AC6A-4D08-8E60-6C4863FDE942}" type="datetimeFigureOut">
              <a:rPr lang="zh-CN" altLang="en-US"/>
              <a:pPr>
                <a:defRPr/>
              </a:pPr>
              <a:t>2020/1/12</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60B4B3D-681B-4F22-AF47-E006ECFDCBC8}" type="slidenum">
              <a:rPr lang="zh-CN" altLang="en-US"/>
              <a:pPr>
                <a:defRPr/>
              </a:pPr>
              <a:t>‹#›</a:t>
            </a:fld>
            <a:endParaRPr lang="zh-CN" altLang="en-US"/>
          </a:p>
        </p:txBody>
      </p:sp>
    </p:spTree>
    <p:extLst>
      <p:ext uri="{BB962C8B-B14F-4D97-AF65-F5344CB8AC3E}">
        <p14:creationId xmlns:p14="http://schemas.microsoft.com/office/powerpoint/2010/main" val="19934467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1" name="Picture 8">
            <a:hlinkClick r:id="" action="ppaction://hlinkshowjump?jump=previousslide"/>
          </p:cNvPr>
          <p:cNvPicPr>
            <a:picLocks noChangeArrowheads="1"/>
          </p:cNvPicPr>
          <p:nvPr userDrawn="1"/>
        </p:nvPicPr>
        <p:blipFill>
          <a:blip r:embed="rId2"/>
          <a:srcRect r="-1076"/>
          <a:stretch>
            <a:fillRect/>
          </a:stretch>
        </p:blipFill>
        <p:spPr bwMode="auto">
          <a:xfrm>
            <a:off x="274638" y="6200775"/>
            <a:ext cx="468312" cy="468313"/>
          </a:xfrm>
          <a:prstGeom prst="rect">
            <a:avLst/>
          </a:prstGeom>
          <a:noFill/>
          <a:ln w="9525">
            <a:noFill/>
            <a:miter lim="800000"/>
            <a:headEnd/>
            <a:tailEnd/>
          </a:ln>
        </p:spPr>
      </p:pic>
      <p:sp>
        <p:nvSpPr>
          <p:cNvPr id="15" name="Title Tile"/>
          <p:cNvSpPr>
            <a:spLocks/>
          </p:cNvSpPr>
          <p:nvPr userDrawn="1"/>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6" name="Arrow Bar"/>
          <p:cNvSpPr>
            <a:spLocks/>
          </p:cNvSpPr>
          <p:nvPr userDrawn="1"/>
        </p:nvSpPr>
        <p:spPr bwMode="auto">
          <a:xfrm>
            <a:off x="3219450" y="37163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7" name="Circle Arrow"/>
          <p:cNvSpPr>
            <a:spLocks noEditPoints="1" noChangeArrowheads="1"/>
          </p:cNvSpPr>
          <p:nvPr userDrawn="1"/>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18" name="Title 1"/>
          <p:cNvSpPr>
            <a:spLocks noChangeArrowheads="1"/>
          </p:cNvSpPr>
          <p:nvPr userDrawn="1"/>
        </p:nvSpPr>
        <p:spPr bwMode="auto">
          <a:xfrm>
            <a:off x="3076575" y="2276475"/>
            <a:ext cx="4587875" cy="1909763"/>
          </a:xfrm>
          <a:prstGeom prst="rect">
            <a:avLst/>
          </a:prstGeom>
          <a:noFill/>
          <a:ln w="9525">
            <a:noFill/>
            <a:miter lim="800000"/>
            <a:headEnd/>
            <a:tailEnd/>
          </a:ln>
        </p:spPr>
        <p:txBody>
          <a:bodyPr lIns="0" tIns="0" rIns="0" bIns="0" anchor="ctr"/>
          <a:lstStyle/>
          <a:p>
            <a:pPr indent="457200">
              <a:lnSpc>
                <a:spcPct val="130000"/>
              </a:lnSpc>
            </a:pPr>
            <a:endParaRPr lang="zh-CN" altLang="en-US" dirty="0"/>
          </a:p>
        </p:txBody>
      </p:sp>
      <p:sp>
        <p:nvSpPr>
          <p:cNvPr id="19" name="Rectangle 19"/>
          <p:cNvSpPr>
            <a:spLocks/>
          </p:cNvSpPr>
          <p:nvPr userDrawn="1"/>
        </p:nvSpPr>
        <p:spPr bwMode="auto">
          <a:xfrm>
            <a:off x="1135063" y="1700213"/>
            <a:ext cx="1865312" cy="4249737"/>
          </a:xfrm>
          <a:prstGeom prst="rect">
            <a:avLst/>
          </a:prstGeom>
          <a:solidFill>
            <a:schemeClr val="accent1">
              <a:lumMod val="50000"/>
            </a:schemeClr>
          </a:solidFill>
          <a:ln w="9525">
            <a:noFill/>
            <a:miter lim="800000"/>
            <a:headEnd/>
            <a:tailEnd/>
          </a:ln>
        </p:spPr>
        <p:txBody>
          <a:bodyPr lIns="91436" tIns="45718" rIns="91436" bIns="45718" anchor="ctr"/>
          <a:lstStyle/>
          <a:p>
            <a:pPr algn="ctr"/>
            <a:endParaRPr lang="zh-CN" altLang="zh-CN" sz="1700" b="1" i="1" dirty="0">
              <a:solidFill>
                <a:srgbClr val="FFFFFF"/>
              </a:solidFill>
              <a:latin typeface="Segoe UI" pitchFamily="34" charset="0"/>
              <a:sym typeface="Segoe UI" pitchFamily="34" charset="0"/>
            </a:endParaRPr>
          </a:p>
        </p:txBody>
      </p:sp>
      <p:sp>
        <p:nvSpPr>
          <p:cNvPr id="20" name="Text Box 21"/>
          <p:cNvSpPr txBox="1">
            <a:spLocks noChangeArrowheads="1"/>
          </p:cNvSpPr>
          <p:nvPr userDrawn="1"/>
        </p:nvSpPr>
        <p:spPr bwMode="auto">
          <a:xfrm>
            <a:off x="3362325" y="1989138"/>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2" name="Arrow Bar"/>
          <p:cNvSpPr>
            <a:spLocks/>
          </p:cNvSpPr>
          <p:nvPr userDrawn="1"/>
        </p:nvSpPr>
        <p:spPr bwMode="auto">
          <a:xfrm>
            <a:off x="3219450" y="17732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25" name="Text Box 26"/>
          <p:cNvSpPr txBox="1">
            <a:spLocks noChangeArrowheads="1"/>
          </p:cNvSpPr>
          <p:nvPr userDrawn="1"/>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6" name="Title Tile"/>
          <p:cNvSpPr>
            <a:spLocks/>
          </p:cNvSpPr>
          <p:nvPr userDrawn="1"/>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Tree>
    <p:extLst>
      <p:ext uri="{BB962C8B-B14F-4D97-AF65-F5344CB8AC3E}">
        <p14:creationId xmlns:p14="http://schemas.microsoft.com/office/powerpoint/2010/main" val="237316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03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2195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008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8284EC-1ED5-49C1-9EFD-D7D3705114E2}" type="slidenum">
              <a:rPr lang="zh-CN" altLang="en-US" smtClean="0"/>
              <a:t>‹#›</a:t>
            </a:fld>
            <a:endParaRPr lang="zh-CN" altLang="en-US"/>
          </a:p>
        </p:txBody>
      </p:sp>
    </p:spTree>
    <p:extLst>
      <p:ext uri="{BB962C8B-B14F-4D97-AF65-F5344CB8AC3E}">
        <p14:creationId xmlns:p14="http://schemas.microsoft.com/office/powerpoint/2010/main" val="37245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Rectangle 8"/>
          <p:cNvSpPr>
            <a:spLocks/>
          </p:cNvSpPr>
          <p:nvPr/>
        </p:nvSpPr>
        <p:spPr bwMode="auto">
          <a:xfrm>
            <a:off x="1128713" y="-9525"/>
            <a:ext cx="3458294" cy="974725"/>
          </a:xfrm>
          <a:prstGeom prst="rect">
            <a:avLst/>
          </a:prstGeom>
          <a:solidFill>
            <a:schemeClr val="accent1">
              <a:lumMod val="50000"/>
            </a:schemeClr>
          </a:solidFill>
          <a:ln w="9525">
            <a:noFill/>
            <a:miter lim="800000"/>
            <a:headEnd/>
            <a:tailEnd/>
          </a:ln>
        </p:spPr>
        <p:txBody>
          <a:bodyPr lIns="91436" tIns="45718" rIns="91436" bIns="45718" anchor="ctr"/>
          <a:lstStyle/>
          <a:p>
            <a:endParaRPr lang="zh-CN" altLang="zh-CN" sz="2800" b="1" dirty="0">
              <a:solidFill>
                <a:schemeClr val="bg1"/>
              </a:solidFill>
              <a:latin typeface="Calibri" pitchFamily="34" charset="0"/>
              <a:sym typeface="Calibri" pitchFamily="34" charset="0"/>
            </a:endParaRPr>
          </a:p>
        </p:txBody>
      </p:sp>
      <p:pic>
        <p:nvPicPr>
          <p:cNvPr id="10" name="Picture 8">
            <a:hlinkClick r:id="" action="ppaction://hlinkshowjump?jump=nextslide"/>
          </p:cNvPr>
          <p:cNvPicPr>
            <a:picLocks noChangeAspect="1" noChangeArrowheads="1"/>
          </p:cNvPicPr>
          <p:nvPr/>
        </p:nvPicPr>
        <p:blipFill>
          <a:blip r:embed="rId8">
            <a:duotone>
              <a:prstClr val="black"/>
              <a:schemeClr val="tx2">
                <a:tint val="45000"/>
                <a:satMod val="400000"/>
              </a:schemeClr>
            </a:duotone>
          </a:blip>
          <a:srcRect l="-1076" t="-1851"/>
          <a:stretch>
            <a:fillRect/>
          </a:stretch>
        </p:blipFill>
        <p:spPr bwMode="auto">
          <a:xfrm>
            <a:off x="4797926" y="88997"/>
            <a:ext cx="785812" cy="792162"/>
          </a:xfrm>
          <a:prstGeom prst="rect">
            <a:avLst/>
          </a:prstGeom>
          <a:solidFill>
            <a:schemeClr val="bg1"/>
          </a:solidFill>
          <a:ln w="9525">
            <a:noFill/>
            <a:miter lim="800000"/>
            <a:headEnd/>
            <a:tailEnd/>
          </a:ln>
        </p:spPr>
      </p:pic>
      <p:pic>
        <p:nvPicPr>
          <p:cNvPr id="11" name="Picture 8">
            <a:hlinkClick r:id="" action="ppaction://hlinkshowjump?jump=previousslide"/>
          </p:cNvPr>
          <p:cNvPicPr>
            <a:picLocks noChangeArrowheads="1"/>
          </p:cNvPicPr>
          <p:nvPr/>
        </p:nvPicPr>
        <p:blipFill>
          <a:blip r:embed="rId9"/>
          <a:srcRect r="-1076"/>
          <a:stretch>
            <a:fillRect/>
          </a:stretch>
        </p:blipFill>
        <p:spPr bwMode="auto">
          <a:xfrm>
            <a:off x="274638" y="6200775"/>
            <a:ext cx="468312" cy="468313"/>
          </a:xfrm>
          <a:prstGeom prst="rect">
            <a:avLst/>
          </a:prstGeom>
          <a:noFill/>
          <a:ln w="9525">
            <a:noFill/>
            <a:miter lim="800000"/>
            <a:headEnd/>
            <a:tailEnd/>
          </a:ln>
        </p:spPr>
      </p:pic>
      <p:sp>
        <p:nvSpPr>
          <p:cNvPr id="13" name="矩形 27"/>
          <p:cNvSpPr>
            <a:spLocks/>
          </p:cNvSpPr>
          <p:nvPr/>
        </p:nvSpPr>
        <p:spPr bwMode="auto">
          <a:xfrm>
            <a:off x="1128713" y="1052513"/>
            <a:ext cx="11069637" cy="98425"/>
          </a:xfrm>
          <a:prstGeom prst="rect">
            <a:avLst/>
          </a:prstGeom>
          <a:solidFill>
            <a:schemeClr val="tx2">
              <a:lumMod val="40000"/>
              <a:lumOff val="60000"/>
            </a:schemeClr>
          </a:solidFill>
          <a:ln w="9525">
            <a:noFill/>
            <a:miter lim="800000"/>
            <a:headEnd/>
            <a:tailEnd/>
          </a:ln>
        </p:spPr>
        <p:txBody>
          <a:bodyPr lIns="91436" tIns="45718" rIns="91436" bIns="45718" anchor="ctr"/>
          <a:lstStyle/>
          <a:p>
            <a:endParaRPr lang="zh-CN" altLang="zh-CN" sz="2200">
              <a:solidFill>
                <a:srgbClr val="FFFFFF"/>
              </a:solidFill>
              <a:latin typeface="宋体" charset="-122"/>
              <a:sym typeface="宋体" charset="-122"/>
            </a:endParaRPr>
          </a:p>
        </p:txBody>
      </p:sp>
      <p:sp>
        <p:nvSpPr>
          <p:cNvPr id="15" name="Title Tile"/>
          <p:cNvSpPr>
            <a:spLocks/>
          </p:cNvSpPr>
          <p:nvPr/>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
        <p:nvSpPr>
          <p:cNvPr id="17" name="Circle Arrow"/>
          <p:cNvSpPr>
            <a:spLocks noEditPoints="1" noChangeArrowheads="1"/>
          </p:cNvSpPr>
          <p:nvPr/>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25" name="Text Box 26"/>
          <p:cNvSpPr txBox="1">
            <a:spLocks noChangeArrowheads="1"/>
          </p:cNvSpPr>
          <p:nvPr/>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dirty="0"/>
              <a:t>1.</a:t>
            </a:r>
            <a:r>
              <a:rPr lang="zh-CN" altLang="en-US" dirty="0"/>
              <a:t>掌握市场营销学的定义</a:t>
            </a:r>
          </a:p>
        </p:txBody>
      </p:sp>
      <p:sp>
        <p:nvSpPr>
          <p:cNvPr id="26" name="Title Tile"/>
          <p:cNvSpPr>
            <a:spLocks/>
          </p:cNvSpPr>
          <p:nvPr/>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9102717"/>
              </p:ext>
            </p:extLst>
          </p:nvPr>
        </p:nvGraphicFramePr>
        <p:xfrm>
          <a:off x="554560" y="260649"/>
          <a:ext cx="360040" cy="360040"/>
        </p:xfrm>
        <a:graphic>
          <a:graphicData uri="http://schemas.openxmlformats.org/presentationml/2006/ole">
            <mc:AlternateContent xmlns:mc="http://schemas.openxmlformats.org/markup-compatibility/2006">
              <mc:Choice xmlns:v="urn:schemas-microsoft-com:vml" Requires="v">
                <p:oleObj spid="_x0000_s12481" r:id="rId10" imgW="1929960" imgH="1929960" progId="">
                  <p:embed/>
                </p:oleObj>
              </mc:Choice>
              <mc:Fallback>
                <p:oleObj r:id="rId10" imgW="1929960" imgH="1929960" progId="">
                  <p:embed/>
                  <p:pic>
                    <p:nvPicPr>
                      <p:cNvPr id="5" name="对象 4"/>
                      <p:cNvPicPr/>
                      <p:nvPr/>
                    </p:nvPicPr>
                    <p:blipFill>
                      <a:blip r:embed="rId11"/>
                      <a:stretch>
                        <a:fillRect/>
                      </a:stretch>
                    </p:blipFill>
                    <p:spPr>
                      <a:xfrm>
                        <a:off x="554560" y="260649"/>
                        <a:ext cx="360040" cy="360040"/>
                      </a:xfrm>
                      <a:prstGeom prst="rect">
                        <a:avLst/>
                      </a:prstGeom>
                    </p:spPr>
                  </p:pic>
                </p:oleObj>
              </mc:Fallback>
            </mc:AlternateContent>
          </a:graphicData>
        </a:graphic>
      </p:graphicFrame>
      <p:pic>
        <p:nvPicPr>
          <p:cNvPr id="4" name="图片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39958" y="6319838"/>
            <a:ext cx="3118433" cy="490609"/>
          </a:xfrm>
          <a:prstGeom prst="rect">
            <a:avLst/>
          </a:prstGeom>
        </p:spPr>
      </p:pic>
    </p:spTree>
    <p:extLst>
      <p:ext uri="{BB962C8B-B14F-4D97-AF65-F5344CB8AC3E}">
        <p14:creationId xmlns:p14="http://schemas.microsoft.com/office/powerpoint/2010/main" val="2970436578"/>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696" r:id="rId3"/>
    <p:sldLayoutId id="2147483699" r:id="rId4"/>
    <p:sldLayoutId id="214748372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26.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tags" Target="../tags/tag27.xml"/><Relationship Id="rId21" Type="http://schemas.openxmlformats.org/officeDocument/2006/relationships/tags" Target="../tags/tag45.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slideLayout" Target="../slideLayouts/slideLayout2.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tags" Target="../tags/tag44.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tags" Target="../tags/tag48.xml"/><Relationship Id="rId5" Type="http://schemas.openxmlformats.org/officeDocument/2006/relationships/tags" Target="../tags/tag29.xml"/><Relationship Id="rId15" Type="http://schemas.openxmlformats.org/officeDocument/2006/relationships/tags" Target="../tags/tag39.xml"/><Relationship Id="rId23" Type="http://schemas.openxmlformats.org/officeDocument/2006/relationships/tags" Target="../tags/tag47.xml"/><Relationship Id="rId10" Type="http://schemas.openxmlformats.org/officeDocument/2006/relationships/tags" Target="../tags/tag34.xml"/><Relationship Id="rId19" Type="http://schemas.openxmlformats.org/officeDocument/2006/relationships/tags" Target="../tags/tag43.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tags" Target="../tags/tag46.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3722911" y="548680"/>
            <a:ext cx="6098947" cy="615587"/>
          </a:xfrm>
          <a:prstGeom prst="rect">
            <a:avLst/>
          </a:prstGeom>
          <a:noFill/>
          <a:ln w="9525">
            <a:noFill/>
            <a:miter lim="800000"/>
            <a:headEnd/>
            <a:tailEnd/>
          </a:ln>
        </p:spPr>
        <p:txBody>
          <a:bodyPr wrap="square" lIns="121954" tIns="60977" rIns="121954" bIns="60977">
            <a:spAutoFit/>
          </a:bodyPr>
          <a:lstStyle/>
          <a:p>
            <a:pPr algn="ctr" defTabSz="609600"/>
            <a:r>
              <a:rPr kumimoji="1" lang="zh-CN" altLang="en-US" sz="3200" b="1" dirty="0">
                <a:solidFill>
                  <a:schemeClr val="tx2"/>
                </a:solidFill>
                <a:latin typeface="Century Gothic"/>
                <a:ea typeface="微软雅黑" panose="020B0503020204020204" pitchFamily="34" charset="-122"/>
                <a:cs typeface="微软雅黑"/>
              </a:rPr>
              <a:t>第五章    流动性风险</a:t>
            </a:r>
          </a:p>
        </p:txBody>
      </p:sp>
      <p:grpSp>
        <p:nvGrpSpPr>
          <p:cNvPr id="31" name="组合 30"/>
          <p:cNvGrpSpPr/>
          <p:nvPr/>
        </p:nvGrpSpPr>
        <p:grpSpPr>
          <a:xfrm>
            <a:off x="19045" y="1340768"/>
            <a:ext cx="12190364" cy="1075783"/>
            <a:chOff x="0" y="964109"/>
            <a:chExt cx="12190364" cy="1075783"/>
          </a:xfrm>
        </p:grpSpPr>
        <p:sp>
          <p:nvSpPr>
            <p:cNvPr id="34" name="矩形 33"/>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第一节    流动性风险概述</a:t>
              </a:r>
            </a:p>
          </p:txBody>
        </p:sp>
        <p:grpSp>
          <p:nvGrpSpPr>
            <p:cNvPr id="35" name="组合 34"/>
            <p:cNvGrpSpPr/>
            <p:nvPr/>
          </p:nvGrpSpPr>
          <p:grpSpPr>
            <a:xfrm>
              <a:off x="0" y="964109"/>
              <a:ext cx="1441450" cy="853353"/>
              <a:chOff x="0" y="1344613"/>
              <a:chExt cx="1441450" cy="1276061"/>
            </a:xfrm>
          </p:grpSpPr>
          <p:sp>
            <p:nvSpPr>
              <p:cNvPr id="38" name="矩形 37"/>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9"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01</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36"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37" name="任意多边形 36"/>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0" name="组合 39"/>
          <p:cNvGrpSpPr/>
          <p:nvPr/>
        </p:nvGrpSpPr>
        <p:grpSpPr>
          <a:xfrm>
            <a:off x="19045" y="2156758"/>
            <a:ext cx="12165902" cy="1056218"/>
            <a:chOff x="24462" y="983674"/>
            <a:chExt cx="12165902" cy="1056218"/>
          </a:xfrm>
          <a:solidFill>
            <a:schemeClr val="accent1">
              <a:lumMod val="75000"/>
            </a:schemeClr>
          </a:solidFill>
        </p:grpSpPr>
        <p:sp>
          <p:nvSpPr>
            <p:cNvPr id="41" name="矩形 40"/>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第二节    流动性风险的类型</a:t>
              </a:r>
            </a:p>
          </p:txBody>
        </p:sp>
        <p:grpSp>
          <p:nvGrpSpPr>
            <p:cNvPr id="42" name="组合 41"/>
            <p:cNvGrpSpPr/>
            <p:nvPr/>
          </p:nvGrpSpPr>
          <p:grpSpPr>
            <a:xfrm>
              <a:off x="24462" y="1014214"/>
              <a:ext cx="1441450" cy="832314"/>
              <a:chOff x="24462" y="1419537"/>
              <a:chExt cx="1441450" cy="1244600"/>
            </a:xfrm>
            <a:grpFill/>
          </p:grpSpPr>
          <p:sp>
            <p:nvSpPr>
              <p:cNvPr id="63" name="矩形 6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64" name="文本框 15"/>
              <p:cNvSpPr txBox="1">
                <a:spLocks noChangeArrowheads="1"/>
              </p:cNvSpPr>
              <p:nvPr/>
            </p:nvSpPr>
            <p:spPr bwMode="auto">
              <a:xfrm>
                <a:off x="223771" y="1525641"/>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02</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3" name="任意多边形 42"/>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18" name="组合 17"/>
          <p:cNvGrpSpPr/>
          <p:nvPr/>
        </p:nvGrpSpPr>
        <p:grpSpPr>
          <a:xfrm>
            <a:off x="19312" y="3019612"/>
            <a:ext cx="12190364" cy="1075783"/>
            <a:chOff x="0" y="964109"/>
            <a:chExt cx="12190364" cy="1075783"/>
          </a:xfrm>
        </p:grpSpPr>
        <p:sp>
          <p:nvSpPr>
            <p:cNvPr id="19" name="矩形 18"/>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kumimoji="1" lang="zh-CN" altLang="en-US" sz="2400" dirty="0">
                  <a:solidFill>
                    <a:srgbClr val="FFFFFF"/>
                  </a:solidFill>
                  <a:latin typeface="Century Gothic"/>
                  <a:ea typeface="微软雅黑" panose="020B0503020204020204" pitchFamily="34" charset="-122"/>
                  <a:cs typeface="微软雅黑"/>
                </a:rPr>
                <a:t>第三</a:t>
              </a:r>
              <a:r>
                <a:rPr lang="zh-CN" altLang="en-US" sz="2400" dirty="0">
                  <a:solidFill>
                    <a:srgbClr val="FFFFFF"/>
                  </a:solidFill>
                  <a:latin typeface="微软雅黑" panose="020B0503020204020204" pitchFamily="34" charset="-122"/>
                  <a:ea typeface="微软雅黑" panose="020B0503020204020204" pitchFamily="34" charset="-122"/>
                  <a:cs typeface="微软雅黑"/>
                </a:rPr>
                <a:t>节    流动性风险的特征</a:t>
              </a:r>
            </a:p>
          </p:txBody>
        </p:sp>
        <p:grpSp>
          <p:nvGrpSpPr>
            <p:cNvPr id="20" name="组合 19"/>
            <p:cNvGrpSpPr/>
            <p:nvPr/>
          </p:nvGrpSpPr>
          <p:grpSpPr>
            <a:xfrm>
              <a:off x="0" y="964109"/>
              <a:ext cx="1441450" cy="853353"/>
              <a:chOff x="0" y="1344613"/>
              <a:chExt cx="1441450" cy="1276061"/>
            </a:xfrm>
          </p:grpSpPr>
          <p:sp>
            <p:nvSpPr>
              <p:cNvPr id="23" name="矩形 22"/>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24"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03</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21"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22" name="任意多边形 21"/>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25" name="组合 24"/>
          <p:cNvGrpSpPr/>
          <p:nvPr/>
        </p:nvGrpSpPr>
        <p:grpSpPr>
          <a:xfrm>
            <a:off x="9517" y="3834710"/>
            <a:ext cx="12165902" cy="1056218"/>
            <a:chOff x="24462" y="983674"/>
            <a:chExt cx="12165902" cy="1056218"/>
          </a:xfrm>
          <a:solidFill>
            <a:schemeClr val="accent1">
              <a:lumMod val="75000"/>
            </a:schemeClr>
          </a:solidFill>
        </p:grpSpPr>
        <p:sp>
          <p:nvSpPr>
            <p:cNvPr id="26" name="矩形 25"/>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第四节    流动性风险的成因</a:t>
              </a:r>
            </a:p>
          </p:txBody>
        </p:sp>
        <p:grpSp>
          <p:nvGrpSpPr>
            <p:cNvPr id="27" name="组合 26"/>
            <p:cNvGrpSpPr/>
            <p:nvPr/>
          </p:nvGrpSpPr>
          <p:grpSpPr>
            <a:xfrm>
              <a:off x="24462" y="1014214"/>
              <a:ext cx="1441450" cy="832314"/>
              <a:chOff x="24462" y="1419537"/>
              <a:chExt cx="1441450" cy="1244600"/>
            </a:xfrm>
            <a:grpFill/>
          </p:grpSpPr>
          <p:sp>
            <p:nvSpPr>
              <p:cNvPr id="29" name="矩形 28"/>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0" name="文本框 15"/>
              <p:cNvSpPr txBox="1">
                <a:spLocks noChangeArrowheads="1"/>
              </p:cNvSpPr>
              <p:nvPr/>
            </p:nvSpPr>
            <p:spPr bwMode="auto">
              <a:xfrm>
                <a:off x="253395" y="1493090"/>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04</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28" name="任意多边形 27"/>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32" name="组合 31"/>
          <p:cNvGrpSpPr/>
          <p:nvPr/>
        </p:nvGrpSpPr>
        <p:grpSpPr>
          <a:xfrm>
            <a:off x="9784" y="4697564"/>
            <a:ext cx="12190364" cy="1075783"/>
            <a:chOff x="0" y="964109"/>
            <a:chExt cx="12190364" cy="1075783"/>
          </a:xfrm>
        </p:grpSpPr>
        <p:sp>
          <p:nvSpPr>
            <p:cNvPr id="33" name="矩形 32"/>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kumimoji="1" lang="zh-CN" altLang="en-US" sz="2400" dirty="0">
                  <a:solidFill>
                    <a:srgbClr val="FFFFFF"/>
                  </a:solidFill>
                  <a:latin typeface="Century Gothic"/>
                  <a:ea typeface="微软雅黑" panose="020B0503020204020204" pitchFamily="34" charset="-122"/>
                  <a:cs typeface="微软雅黑"/>
                </a:rPr>
                <a:t>第五</a:t>
              </a:r>
              <a:r>
                <a:rPr lang="zh-CN" altLang="en-US" sz="2400" dirty="0">
                  <a:solidFill>
                    <a:srgbClr val="FFFFFF"/>
                  </a:solidFill>
                  <a:latin typeface="微软雅黑" panose="020B0503020204020204" pitchFamily="34" charset="-122"/>
                  <a:ea typeface="微软雅黑" panose="020B0503020204020204" pitchFamily="34" charset="-122"/>
                  <a:cs typeface="微软雅黑"/>
                </a:rPr>
                <a:t>节    流动性风险的防范方法</a:t>
              </a:r>
            </a:p>
          </p:txBody>
        </p:sp>
        <p:grpSp>
          <p:nvGrpSpPr>
            <p:cNvPr id="44" name="组合 43"/>
            <p:cNvGrpSpPr/>
            <p:nvPr/>
          </p:nvGrpSpPr>
          <p:grpSpPr>
            <a:xfrm>
              <a:off x="0" y="964109"/>
              <a:ext cx="1441450" cy="853353"/>
              <a:chOff x="0" y="1344613"/>
              <a:chExt cx="1441450" cy="1276061"/>
            </a:xfrm>
          </p:grpSpPr>
          <p:sp>
            <p:nvSpPr>
              <p:cNvPr id="47" name="矩形 46"/>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48" name="文本框 15"/>
              <p:cNvSpPr txBox="1">
                <a:spLocks noChangeArrowheads="1"/>
              </p:cNvSpPr>
              <p:nvPr/>
            </p:nvSpPr>
            <p:spPr bwMode="auto">
              <a:xfrm>
                <a:off x="228666"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05</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5"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46" name="任意多边形 45"/>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spTree>
    <p:extLst>
      <p:ext uri="{BB962C8B-B14F-4D97-AF65-F5344CB8AC3E}">
        <p14:creationId xmlns:p14="http://schemas.microsoft.com/office/powerpoint/2010/main" val="126712609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a:solidFill>
                  <a:srgbClr val="FFFFFF"/>
                </a:solidFill>
                <a:latin typeface="微软雅黑" panose="020B0503020204020204" pitchFamily="34" charset="-122"/>
                <a:ea typeface="微软雅黑" panose="020B0503020204020204" pitchFamily="34" charset="-122"/>
                <a:cs typeface="微软雅黑"/>
              </a:rPr>
              <a:t>一、商业银行流动性风险的特征</a:t>
            </a:r>
            <a:endParaRPr lang="zh-CN" altLang="en-US" sz="2400" b="1" dirty="0">
              <a:solidFill>
                <a:srgbClr val="FFFFFF"/>
              </a:solidFill>
              <a:latin typeface="微软雅黑" panose="020B0503020204020204" pitchFamily="34" charset="-122"/>
              <a:ea typeface="微软雅黑" panose="020B0503020204020204" pitchFamily="34" charset="-122"/>
              <a:cs typeface="微软雅黑"/>
            </a:endParaRP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流动性风险的特征</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973708" y="2276872"/>
            <a:ext cx="10268649" cy="3416320"/>
          </a:xfrm>
          <a:prstGeom prst="rect">
            <a:avLst/>
          </a:prstGeom>
          <a:noFill/>
          <a:ln w="28575">
            <a:solidFill>
              <a:srgbClr val="00B0F0"/>
            </a:solidFill>
            <a:prstDash val="dash"/>
          </a:ln>
          <a:effectLst>
            <a:glow rad="139700">
              <a:schemeClr val="accent1">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150000"/>
              </a:lnSpc>
              <a:buFont typeface="Wingdings" panose="05000000000000000000" pitchFamily="2" charset="2"/>
              <a:buChar char="u"/>
            </a:pPr>
            <a:r>
              <a:rPr lang="zh-CN" altLang="en-US" sz="1600" kern="0" dirty="0">
                <a:solidFill>
                  <a:schemeClr val="tx1">
                    <a:lumMod val="65000"/>
                    <a:lumOff val="35000"/>
                  </a:schemeClr>
                </a:solidFill>
                <a:latin typeface="+mn-lt"/>
                <a:ea typeface="微软雅黑" panose="020B0503020204020204" pitchFamily="34" charset="-122"/>
                <a:cs typeface="宋体" panose="02010600030101010101" pitchFamily="2" charset="-122"/>
              </a:rPr>
              <a:t>商业银行的流动性风险具有外生性。也就是说, 商业银行所持有的金融产品(如贷款、短期债券等) 能不能及时且无损变现, 不完全取决于商业银行自身, 还受到企业经营状况、金融市场活跃程度等因素的影响。</a:t>
            </a:r>
          </a:p>
          <a:p>
            <a:pPr marL="285750" indent="-285750">
              <a:lnSpc>
                <a:spcPct val="150000"/>
              </a:lnSpc>
              <a:buFont typeface="Wingdings" panose="05000000000000000000" pitchFamily="2" charset="2"/>
              <a:buChar char="u"/>
            </a:pPr>
            <a:r>
              <a:rPr lang="zh-CN" altLang="en-US" sz="1600" kern="0" dirty="0">
                <a:solidFill>
                  <a:schemeClr val="tx1">
                    <a:lumMod val="65000"/>
                    <a:lumOff val="35000"/>
                  </a:schemeClr>
                </a:solidFill>
                <a:latin typeface="+mn-lt"/>
                <a:ea typeface="微软雅黑" panose="020B0503020204020204" pitchFamily="34" charset="-122"/>
                <a:cs typeface="宋体" panose="02010600030101010101" pitchFamily="2" charset="-122"/>
              </a:rPr>
              <a:t>资本市场的快速发展, 大大增加了居民的投资选择, 商业银行存款的吸引力会相对减弱, 商业银行负债的流动性会受到其他金融机构投资渠道品种和方式的挤压。</a:t>
            </a:r>
          </a:p>
          <a:p>
            <a:pPr marL="285750" indent="-285750">
              <a:lnSpc>
                <a:spcPct val="150000"/>
              </a:lnSpc>
              <a:buFont typeface="Wingdings" panose="05000000000000000000" pitchFamily="2" charset="2"/>
              <a:buChar char="u"/>
            </a:pPr>
            <a:r>
              <a:rPr lang="zh-CN" altLang="en-US" sz="1600" kern="0" dirty="0">
                <a:solidFill>
                  <a:schemeClr val="tx1">
                    <a:lumMod val="65000"/>
                    <a:lumOff val="35000"/>
                  </a:schemeClr>
                </a:solidFill>
                <a:latin typeface="+mn-lt"/>
                <a:ea typeface="微软雅黑" panose="020B0503020204020204" pitchFamily="34" charset="-122"/>
                <a:cs typeface="宋体" panose="02010600030101010101" pitchFamily="2" charset="-122"/>
              </a:rPr>
              <a:t>随着银行并购浪潮的兴起, 商业银行规模日趋膨胀, 流动性风险也更具放大、扩散效应。</a:t>
            </a:r>
          </a:p>
          <a:p>
            <a:pPr marL="285750" indent="-285750">
              <a:lnSpc>
                <a:spcPct val="150000"/>
              </a:lnSpc>
              <a:buFont typeface="Wingdings" panose="05000000000000000000" pitchFamily="2" charset="2"/>
              <a:buChar char="u"/>
            </a:pPr>
            <a:r>
              <a:rPr lang="zh-CN" altLang="en-US" sz="1600" kern="0" dirty="0">
                <a:solidFill>
                  <a:schemeClr val="tx1">
                    <a:lumMod val="65000"/>
                    <a:lumOff val="35000"/>
                  </a:schemeClr>
                </a:solidFill>
                <a:latin typeface="+mn-lt"/>
                <a:ea typeface="微软雅黑" panose="020B0503020204020204" pitchFamily="34" charset="-122"/>
                <a:cs typeface="宋体" panose="02010600030101010101" pitchFamily="2" charset="-122"/>
              </a:rPr>
              <a:t>商业银行与证券公司相比, 二级市场不发达, 资产流动性风险基本不能通过二级市场完成转移、转嫁和变现, 风险处于自留、自担状态。</a:t>
            </a:r>
          </a:p>
          <a:p>
            <a:pPr marL="285750" indent="-285750">
              <a:lnSpc>
                <a:spcPct val="150000"/>
              </a:lnSpc>
              <a:buFont typeface="Wingdings" panose="05000000000000000000" pitchFamily="2" charset="2"/>
              <a:buChar char="u"/>
            </a:pPr>
            <a:r>
              <a:rPr lang="zh-CN" altLang="en-US" sz="1600" kern="0" dirty="0">
                <a:solidFill>
                  <a:schemeClr val="tx1">
                    <a:lumMod val="65000"/>
                    <a:lumOff val="35000"/>
                  </a:schemeClr>
                </a:solidFill>
                <a:latin typeface="+mn-lt"/>
                <a:ea typeface="微软雅黑" panose="020B0503020204020204" pitchFamily="34" charset="-122"/>
                <a:cs typeface="宋体" panose="02010600030101010101" pitchFamily="2" charset="-122"/>
              </a:rPr>
              <a:t>商业银行流动性面临的是需求与供给(存款提取) 双重压力, 并且流动性需求的数量和时间具有随机性与刚性的特征, 如果商业银行不能满足流动性需求, 轻者会陷入经营困境, 重者会破产倒闭。</a:t>
            </a:r>
          </a:p>
        </p:txBody>
      </p:sp>
    </p:spTree>
    <p:extLst>
      <p:ext uri="{BB962C8B-B14F-4D97-AF65-F5344CB8AC3E}">
        <p14:creationId xmlns:p14="http://schemas.microsoft.com/office/powerpoint/2010/main" val="187378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二、保险公司流动性风险的特征</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流动性风险的特征</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1102129" y="1916832"/>
            <a:ext cx="10153127" cy="3554819"/>
          </a:xfrm>
          <a:prstGeom prst="rect">
            <a:avLst/>
          </a:prstGeom>
          <a:solidFill>
            <a:schemeClr val="accent6">
              <a:lumMod val="20000"/>
              <a:lumOff val="80000"/>
            </a:schemeClr>
          </a:solidFill>
          <a:ln w="28575">
            <a:solidFill>
              <a:srgbClr val="00B0F0"/>
            </a:solidFill>
            <a:prstDash val="dash"/>
          </a:ln>
          <a:effectLst>
            <a:glow rad="139700">
              <a:schemeClr val="accent2">
                <a:satMod val="175000"/>
                <a:alpha val="40000"/>
              </a:schemeClr>
            </a:glow>
          </a:effectLst>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25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从资金来源和用途的角度看</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保险公司流动性风险主要体现在理赔环节和投资环节。</a:t>
            </a:r>
          </a:p>
          <a:p>
            <a:pPr marL="742950" lvl="1" indent="-285750">
              <a:lnSpc>
                <a:spcPct val="250000"/>
              </a:lnSpc>
              <a:buFont typeface="Wingdings" panose="05000000000000000000" pitchFamily="2" charset="2"/>
              <a:buChar char="p"/>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保险公司理赔环节产生的流动性风险主要来自索赔额的波动性。</a:t>
            </a:r>
          </a:p>
          <a:p>
            <a:pPr marL="742950" lvl="1" indent="-285750">
              <a:lnSpc>
                <a:spcPct val="250000"/>
              </a:lnSpc>
              <a:buFont typeface="Wingdings" panose="05000000000000000000" pitchFamily="2" charset="2"/>
              <a:buChar char="p"/>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保险公司投资环节产生的流动性风险主要来自投资标的价格的波动。</a:t>
            </a:r>
          </a:p>
          <a:p>
            <a:pPr marL="285750" indent="-285750">
              <a:lnSpc>
                <a:spcPct val="25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保险公司如果投资过程中资金的利用率较高</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流动性变差</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特别是投资项目失败</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或是跟风投资于高风险领域</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引起投资风险</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也会增加保险公司流动性风险。</a:t>
            </a:r>
            <a:endPar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28040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三、证券公司流动性风险的特征</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流动性风险的特征</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1102130" y="1916832"/>
            <a:ext cx="9965598" cy="3416320"/>
          </a:xfrm>
          <a:prstGeom prst="rect">
            <a:avLst/>
          </a:prstGeom>
          <a:solidFill>
            <a:srgbClr val="89E0FF"/>
          </a:solidFill>
          <a:ln w="28575">
            <a:noFill/>
            <a:prstDash val="dash"/>
          </a:ln>
          <a:effectLst>
            <a:glow rad="228600">
              <a:schemeClr val="accent5">
                <a:satMod val="175000"/>
                <a:alpha val="40000"/>
              </a:schemeClr>
            </a:glow>
          </a:effectLst>
          <a:scene3d>
            <a:camera prst="orthographicFront"/>
            <a:lightRig rig="threePt" dir="t"/>
          </a:scene3d>
          <a:sp3d>
            <a:bevelT prst="angle"/>
          </a:sp3d>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200000"/>
              </a:lnSpc>
            </a:pPr>
            <a:r>
              <a:rPr lang="zh-CN" altLang="en-US" sz="2000" b="1" kern="0" dirty="0">
                <a:solidFill>
                  <a:schemeClr val="tx1">
                    <a:lumMod val="65000"/>
                    <a:lumOff val="35000"/>
                  </a:schemeClr>
                </a:solidFill>
                <a:ea typeface="微软雅黑" panose="020B0503020204020204" pitchFamily="34" charset="-122"/>
                <a:cs typeface="宋体" panose="02010600030101010101" pitchFamily="2" charset="-122"/>
              </a:rPr>
              <a:t>证券公司的流动性风险主要体现在证券的发行和交易过程中。</a:t>
            </a:r>
          </a:p>
          <a:p>
            <a:pPr marL="742950" lvl="1" indent="-285750">
              <a:lnSpc>
                <a:spcPct val="20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证券发行中的流动性风险。</a:t>
            </a:r>
          </a:p>
          <a:p>
            <a:pPr marL="1200150" lvl="2" indent="-28575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首先</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取决于新股</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债券</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的发行。</a:t>
            </a:r>
          </a:p>
          <a:p>
            <a:pPr marL="1200150" lvl="2" indent="-28575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再次</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取决于证券发行的条件</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包括发行额、发行价格、票面利率、期限等。</a:t>
            </a:r>
          </a:p>
          <a:p>
            <a:pPr marL="1200150" lvl="2" indent="-28575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最后</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取决于证券发行时市场环境的宽松程度。</a:t>
            </a:r>
          </a:p>
          <a:p>
            <a:pPr marL="742950" lvl="1" indent="-285750">
              <a:lnSpc>
                <a:spcPct val="20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证券交易中的流动性风险。</a:t>
            </a:r>
            <a:endPar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4111001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三、证券公司流动性风险的特征</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流动性风险的特征</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1102130" y="1916832"/>
            <a:ext cx="9965598" cy="568041"/>
          </a:xfrm>
          <a:prstGeom prst="rect">
            <a:avLst/>
          </a:prstGeom>
          <a:noFill/>
          <a:ln w="28575">
            <a:noFill/>
            <a:prstDash val="dash"/>
          </a:ln>
          <a:effectLst/>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200000"/>
              </a:lnSpc>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证券公司流动性风险是客观存在的</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但从风险的特征看其又有一定的可控性。具体办法包括：</a:t>
            </a:r>
          </a:p>
        </p:txBody>
      </p:sp>
      <p:graphicFrame>
        <p:nvGraphicFramePr>
          <p:cNvPr id="4" name="图示 3"/>
          <p:cNvGraphicFramePr/>
          <p:nvPr>
            <p:extLst>
              <p:ext uri="{D42A27DB-BD31-4B8C-83A1-F6EECF244321}">
                <p14:modId xmlns:p14="http://schemas.microsoft.com/office/powerpoint/2010/main" val="1848578743"/>
              </p:ext>
            </p:extLst>
          </p:nvPr>
        </p:nvGraphicFramePr>
        <p:xfrm>
          <a:off x="2041916" y="2678595"/>
          <a:ext cx="8132233"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025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四、基金公司流动性风险的特征</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流动性风险的特征</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graphicFrame>
        <p:nvGraphicFramePr>
          <p:cNvPr id="5" name="图示 4"/>
          <p:cNvGraphicFramePr/>
          <p:nvPr>
            <p:extLst>
              <p:ext uri="{D42A27DB-BD31-4B8C-83A1-F6EECF244321}">
                <p14:modId xmlns:p14="http://schemas.microsoft.com/office/powerpoint/2010/main" val="4043299730"/>
              </p:ext>
            </p:extLst>
          </p:nvPr>
        </p:nvGraphicFramePr>
        <p:xfrm>
          <a:off x="1044898" y="1126026"/>
          <a:ext cx="10301535" cy="5427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45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一、资产与负债期限结构失衡</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流动性风险的成因</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914599" y="1988840"/>
            <a:ext cx="10081120" cy="3970318"/>
          </a:xfrm>
          <a:prstGeom prst="rect">
            <a:avLst/>
          </a:prstGeom>
          <a:noFill/>
          <a:ln w="28575">
            <a:noFill/>
            <a:prstDash val="dash"/>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金融机构的基本业务体现着“资产转换”这一核心功能, 即将短期负债(如存款等) 转换成长期盈利资产(如贷款等)。</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以商业银行为例, “借短贷长”的操作是导致其资产与负债期限结构失衡的主要原因, 也是商业银行发展、盈利的源泉。</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如果商业银行在不能保证资金来源稳定的情况下, 盲目扩大资产规模, 尤其是盲目扩大长期资产规模, 必然导致风险资产比重增加, 引发流动性风险, 甚至流动性危机。</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 如果商业银行为了追逐盈利, 把大量的短期资金用于长期投资, 则必然加重流动性风险。</a:t>
            </a:r>
          </a:p>
        </p:txBody>
      </p:sp>
      <p:sp>
        <p:nvSpPr>
          <p:cNvPr id="4" name="半闭框 3"/>
          <p:cNvSpPr/>
          <p:nvPr/>
        </p:nvSpPr>
        <p:spPr>
          <a:xfrm>
            <a:off x="728510" y="1844824"/>
            <a:ext cx="2922393" cy="2304256"/>
          </a:xfrm>
          <a:prstGeom prst="halfFrame">
            <a:avLst>
              <a:gd name="adj1" fmla="val 3041"/>
              <a:gd name="adj2" fmla="val 2701"/>
            </a:avLst>
          </a:prstGeom>
          <a:solidFill>
            <a:srgbClr val="FF0000"/>
          </a:solidFill>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sp3d extrusionH="57150">
              <a:bevelT w="38100" h="38100" prst="relaxedInset"/>
            </a:sp3d>
          </a:bodyPr>
          <a:lstStyle/>
          <a:p>
            <a:pPr algn="ctr"/>
            <a:endParaRPr lang="zh-CN" altLang="en-US">
              <a:solidFill>
                <a:srgbClr val="FF0000"/>
              </a:solidFill>
            </a:endParaRPr>
          </a:p>
        </p:txBody>
      </p:sp>
      <p:sp>
        <p:nvSpPr>
          <p:cNvPr id="9" name="半闭框 8"/>
          <p:cNvSpPr/>
          <p:nvPr/>
        </p:nvSpPr>
        <p:spPr>
          <a:xfrm rot="10800000">
            <a:off x="8187407" y="3792896"/>
            <a:ext cx="2922393" cy="2304256"/>
          </a:xfrm>
          <a:prstGeom prst="halfFrame">
            <a:avLst>
              <a:gd name="adj1" fmla="val 3041"/>
              <a:gd name="adj2" fmla="val 2701"/>
            </a:avLst>
          </a:prstGeom>
          <a:solidFill>
            <a:srgbClr val="FF0000"/>
          </a:solidFill>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sp3d extrusionH="57150">
              <a:bevelT w="38100" h="38100" prst="relaxedInset"/>
            </a:sp3d>
          </a:bodyPr>
          <a:lstStyle/>
          <a:p>
            <a:pPr algn="ctr"/>
            <a:endParaRPr lang="zh-CN" altLang="en-US">
              <a:solidFill>
                <a:srgbClr val="FF0000"/>
              </a:solidFill>
            </a:endParaRPr>
          </a:p>
        </p:txBody>
      </p:sp>
    </p:spTree>
    <p:extLst>
      <p:ext uri="{BB962C8B-B14F-4D97-AF65-F5344CB8AC3E}">
        <p14:creationId xmlns:p14="http://schemas.microsoft.com/office/powerpoint/2010/main" val="90049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二、资产与负债质量结构失衡</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流动性风险的成因</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914599" y="1988840"/>
            <a:ext cx="10081120" cy="3970318"/>
          </a:xfrm>
          <a:prstGeom prst="rect">
            <a:avLst/>
          </a:prstGeom>
          <a:noFill/>
          <a:ln w="28575">
            <a:noFill/>
            <a:prstDash val="dash"/>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如果金融机构的</a:t>
            </a:r>
            <a:r>
              <a:rPr lang="zh-CN" altLang="en-US" b="1" kern="0" dirty="0">
                <a:solidFill>
                  <a:srgbClr val="FF0000"/>
                </a:solidFill>
                <a:ea typeface="微软雅黑" panose="020B0503020204020204" pitchFamily="34" charset="-122"/>
                <a:cs typeface="宋体" panose="02010600030101010101" pitchFamily="2" charset="-122"/>
              </a:rPr>
              <a:t>资产质量</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高</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其流动性就好</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相反</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如果金融机构呆滞、呆账的资产多</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现金资产和短期有价证券持有少</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总储备不足</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现金和变现能力强的资产不多</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长期贷款、长期投资占比高</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资产的变现能力就弱</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其流动性就差</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流动性风险也就大。</a:t>
            </a:r>
            <a:endParaRPr lang="en-US" altLang="zh-CN" kern="0" dirty="0">
              <a:solidFill>
                <a:schemeClr val="tx1">
                  <a:lumMod val="65000"/>
                  <a:lumOff val="35000"/>
                </a:schemeClr>
              </a:solidFill>
              <a:ea typeface="微软雅黑" panose="020B0503020204020204" pitchFamily="34" charset="-122"/>
              <a:cs typeface="宋体" panose="02010600030101010101" pitchFamily="2" charset="-122"/>
            </a:endParaRPr>
          </a:p>
          <a:p>
            <a:pPr marL="342900" indent="-342900">
              <a:lnSpc>
                <a:spcPct val="200000"/>
              </a:lnSpc>
              <a:buFont typeface="Wingdings" panose="05000000000000000000" pitchFamily="2" charset="2"/>
              <a:buChar char="l"/>
            </a:pPr>
            <a:endParaRPr lang="zh-CN" altLang="en-US" kern="0" dirty="0">
              <a:solidFill>
                <a:schemeClr val="tx1">
                  <a:lumMod val="65000"/>
                  <a:lumOff val="35000"/>
                </a:schemeClr>
              </a:solidFill>
              <a:ea typeface="微软雅黑" panose="020B0503020204020204" pitchFamily="34" charset="-122"/>
              <a:cs typeface="宋体" panose="02010600030101010101" pitchFamily="2" charset="-122"/>
            </a:endParaRP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如果金融机构的</a:t>
            </a:r>
            <a:r>
              <a:rPr lang="zh-CN" altLang="en-US" b="1" kern="0" dirty="0">
                <a:solidFill>
                  <a:srgbClr val="FF0000"/>
                </a:solidFill>
                <a:ea typeface="微软雅黑" panose="020B0503020204020204" pitchFamily="34" charset="-122"/>
                <a:cs typeface="宋体" panose="02010600030101010101" pitchFamily="2" charset="-122"/>
              </a:rPr>
              <a:t>负债质量</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高</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随时可以取得的主动型负债多</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如向中央银行借款、同业拆借、发行大额可转让定期存单等</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其流动性就好</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流动性风险也就小</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相反</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如果金融机构的定期存款和长期借款多</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其流动性就差</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流动性风险也就大。</a:t>
            </a:r>
          </a:p>
        </p:txBody>
      </p:sp>
      <p:sp>
        <p:nvSpPr>
          <p:cNvPr id="4" name="半闭框 3"/>
          <p:cNvSpPr/>
          <p:nvPr/>
        </p:nvSpPr>
        <p:spPr>
          <a:xfrm rot="5400000">
            <a:off x="8526560" y="2171921"/>
            <a:ext cx="2922393" cy="2304256"/>
          </a:xfrm>
          <a:prstGeom prst="halfFrame">
            <a:avLst>
              <a:gd name="adj1" fmla="val 3041"/>
              <a:gd name="adj2" fmla="val 2701"/>
            </a:avLst>
          </a:prstGeom>
          <a:solidFill>
            <a:srgbClr val="0070C0"/>
          </a:solidFill>
          <a:effectLst>
            <a:glow rad="228600">
              <a:schemeClr val="accent2">
                <a:satMod val="175000"/>
                <a:alpha val="40000"/>
              </a:schemeClr>
            </a:glow>
          </a:effectLst>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sp3d extrusionH="57150">
              <a:bevelT w="38100" h="38100" prst="relaxedInset"/>
            </a:sp3d>
          </a:bodyPr>
          <a:lstStyle/>
          <a:p>
            <a:pPr algn="ctr"/>
            <a:endParaRPr lang="zh-CN" altLang="en-US">
              <a:solidFill>
                <a:srgbClr val="FF0000"/>
              </a:solidFill>
            </a:endParaRPr>
          </a:p>
        </p:txBody>
      </p:sp>
      <p:sp>
        <p:nvSpPr>
          <p:cNvPr id="9" name="半闭框 8"/>
          <p:cNvSpPr/>
          <p:nvPr/>
        </p:nvSpPr>
        <p:spPr>
          <a:xfrm rot="16200000">
            <a:off x="419443" y="3471821"/>
            <a:ext cx="2922393" cy="2304256"/>
          </a:xfrm>
          <a:prstGeom prst="halfFrame">
            <a:avLst>
              <a:gd name="adj1" fmla="val 3041"/>
              <a:gd name="adj2" fmla="val 2701"/>
            </a:avLst>
          </a:prstGeom>
          <a:solidFill>
            <a:srgbClr val="0070C0"/>
          </a:solidFill>
          <a:effectLst>
            <a:glow rad="228600">
              <a:schemeClr val="accent2">
                <a:satMod val="175000"/>
                <a:alpha val="40000"/>
              </a:schemeClr>
            </a:glow>
          </a:effectLst>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sp3d extrusionH="57150">
              <a:bevelT w="38100" h="38100" prst="relaxedInset"/>
            </a:sp3d>
          </a:bodyPr>
          <a:lstStyle/>
          <a:p>
            <a:pPr algn="ctr"/>
            <a:endParaRPr lang="zh-CN" altLang="en-US">
              <a:solidFill>
                <a:srgbClr val="FF0000"/>
              </a:solidFill>
            </a:endParaRPr>
          </a:p>
        </p:txBody>
      </p:sp>
    </p:spTree>
    <p:extLst>
      <p:ext uri="{BB962C8B-B14F-4D97-AF65-F5344CB8AC3E}">
        <p14:creationId xmlns:p14="http://schemas.microsoft.com/office/powerpoint/2010/main" val="395449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三、操作性问题</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流动性风险的成因</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1202631" y="2705590"/>
            <a:ext cx="9505056" cy="2955657"/>
          </a:xfrm>
          <a:prstGeom prst="rect">
            <a:avLst/>
          </a:prstGeom>
          <a:solidFill>
            <a:srgbClr val="CCECFF"/>
          </a:solidFill>
          <a:ln w="28575">
            <a:prstDash val="dash"/>
          </a:ln>
          <a:effectLst/>
          <a:scene3d>
            <a:camera prst="perspectiveAbove"/>
            <a:lightRig rig="threePt" dir="t"/>
          </a:scene3d>
        </p:spPr>
        <p:style>
          <a:lnRef idx="1">
            <a:schemeClr val="accent6"/>
          </a:lnRef>
          <a:fillRef idx="2">
            <a:schemeClr val="accent6"/>
          </a:fillRef>
          <a:effectRef idx="1">
            <a:schemeClr val="accent6"/>
          </a:effectRef>
          <a:fontRef idx="minor">
            <a:schemeClr val="dk1"/>
          </a:fontRef>
        </p:style>
        <p:txBody>
          <a:bodyPr>
            <a:normAutofit/>
          </a:bodyPr>
          <a:lstStyle/>
          <a:p>
            <a:pPr marL="285750" indent="-285750" fontAlgn="auto">
              <a:lnSpc>
                <a:spcPct val="210000"/>
              </a:lnSpc>
              <a:spcBef>
                <a:spcPts val="0"/>
              </a:spcBef>
              <a:spcAft>
                <a:spcPts val="0"/>
              </a:spcAft>
              <a:buFont typeface="Wingdings" panose="05000000000000000000" pitchFamily="2" charset="2"/>
              <a:buChar char="p"/>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如果金融机构经营管理好</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客户更加信任</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其流动性一般较强</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流动性风险也较小。但是如果金融机构经营管理不善</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客户不信任</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其流动性就会减弱</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流动性风险就会增大。</a:t>
            </a:r>
          </a:p>
          <a:p>
            <a:pPr marL="285750" indent="-285750" fontAlgn="auto">
              <a:lnSpc>
                <a:spcPct val="210000"/>
              </a:lnSpc>
              <a:spcBef>
                <a:spcPts val="0"/>
              </a:spcBef>
              <a:spcAft>
                <a:spcPts val="0"/>
              </a:spcAft>
              <a:buFont typeface="Wingdings" panose="05000000000000000000" pitchFamily="2" charset="2"/>
              <a:buChar char="p"/>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在经营管理过程中</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如果金融机构过于侧重盈利性的考虑</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其流动性就会减弱</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流动性风险就会增大</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相反</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如果金融机构过于侧重流动性的考虑</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其盈利性就会相应减少。</a:t>
            </a:r>
          </a:p>
        </p:txBody>
      </p:sp>
      <p:sp>
        <p:nvSpPr>
          <p:cNvPr id="5" name="矩形 4"/>
          <p:cNvSpPr/>
          <p:nvPr/>
        </p:nvSpPr>
        <p:spPr>
          <a:xfrm>
            <a:off x="986607" y="2059260"/>
            <a:ext cx="5262979" cy="646331"/>
          </a:xfrm>
          <a:prstGeom prst="rect">
            <a:avLst/>
          </a:prstGeom>
        </p:spPr>
        <p:txBody>
          <a:bodyPr wrap="none">
            <a:spAutoFit/>
          </a:bodyPr>
          <a:lstStyle/>
          <a:p>
            <a:pPr>
              <a:lnSpc>
                <a:spcPct val="200000"/>
              </a:lnSpc>
            </a:pPr>
            <a:r>
              <a:rPr lang="zh-CN" altLang="en-US" b="1" kern="0" dirty="0">
                <a:solidFill>
                  <a:schemeClr val="tx1">
                    <a:lumMod val="65000"/>
                    <a:lumOff val="35000"/>
                  </a:schemeClr>
                </a:solidFill>
                <a:ea typeface="微软雅黑" panose="020B0503020204020204" pitchFamily="34" charset="-122"/>
                <a:cs typeface="宋体" panose="02010600030101010101" pitchFamily="2" charset="-122"/>
              </a:rPr>
              <a:t>金融机构的操作性问题主要反映在其经营管理方面</a:t>
            </a:r>
            <a:endParaRPr lang="en-US" altLang="zh-CN" b="1" kern="0" dirty="0">
              <a:solidFill>
                <a:schemeClr val="tx1">
                  <a:lumMod val="65000"/>
                  <a:lumOff val="35000"/>
                </a:schemeClr>
              </a:solidFill>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3552923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四、金融政策突变</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第四节    流动性风险的成因</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1113728" y="2688445"/>
            <a:ext cx="9505056" cy="1899427"/>
          </a:xfrm>
          <a:prstGeom prst="rect">
            <a:avLst/>
          </a:prstGeom>
          <a:noFill/>
          <a:ln w="28575">
            <a:prstDash val="dash"/>
          </a:ln>
          <a:effectLst/>
        </p:spPr>
        <p:style>
          <a:lnRef idx="1">
            <a:schemeClr val="accent6"/>
          </a:lnRef>
          <a:fillRef idx="2">
            <a:schemeClr val="accent6"/>
          </a:fillRef>
          <a:effectRef idx="1">
            <a:schemeClr val="accent6"/>
          </a:effectRef>
          <a:fontRef idx="minor">
            <a:schemeClr val="dk1"/>
          </a:fontRef>
        </p:style>
        <p:txBody>
          <a:bodyPr>
            <a:normAutofit/>
          </a:bodyPr>
          <a:lstStyle/>
          <a:p>
            <a:pPr marL="285750" indent="-285750" fontAlgn="auto">
              <a:lnSpc>
                <a:spcPct val="210000"/>
              </a:lnSpc>
              <a:spcBef>
                <a:spcPts val="0"/>
              </a:spcBef>
              <a:spcAft>
                <a:spcPts val="0"/>
              </a:spcAft>
              <a:buFont typeface="Wingdings" panose="05000000000000000000" pitchFamily="2" charset="2"/>
              <a:buChar char="p"/>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当中央银行采取扩张性货币政策时</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金融机构面临的是资金运用的盈利性问题</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而不是流动性问题。</a:t>
            </a:r>
          </a:p>
          <a:p>
            <a:pPr marL="285750" indent="-285750" fontAlgn="auto">
              <a:lnSpc>
                <a:spcPct val="210000"/>
              </a:lnSpc>
              <a:spcBef>
                <a:spcPts val="0"/>
              </a:spcBef>
              <a:spcAft>
                <a:spcPts val="0"/>
              </a:spcAft>
              <a:buFont typeface="Wingdings" panose="05000000000000000000" pitchFamily="2" charset="2"/>
              <a:buChar char="p"/>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当中央银行采取紧缩性货币政策时</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金融机构面临的是流动性问题</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避免流动性风险。</a:t>
            </a:r>
          </a:p>
          <a:p>
            <a:pPr fontAlgn="auto">
              <a:lnSpc>
                <a:spcPct val="210000"/>
              </a:lnSpc>
              <a:spcBef>
                <a:spcPts val="0"/>
              </a:spcBef>
              <a:spcAft>
                <a:spcPts val="0"/>
              </a:spcAft>
            </a:pPr>
            <a:endParaRPr lang="zh-CN" altLang="en-US" kern="0" dirty="0">
              <a:solidFill>
                <a:schemeClr val="tx1">
                  <a:lumMod val="75000"/>
                  <a:lumOff val="25000"/>
                </a:schemeClr>
              </a:solidFill>
              <a:ea typeface="微软雅黑" panose="020B0503020204020204" pitchFamily="34" charset="-122"/>
              <a:cs typeface="宋体" panose="02010600030101010101" pitchFamily="2" charset="-122"/>
            </a:endParaRPr>
          </a:p>
        </p:txBody>
      </p:sp>
      <p:sp>
        <p:nvSpPr>
          <p:cNvPr id="5" name="矩形 4"/>
          <p:cNvSpPr/>
          <p:nvPr/>
        </p:nvSpPr>
        <p:spPr>
          <a:xfrm>
            <a:off x="1113728" y="1844824"/>
            <a:ext cx="6647974" cy="562333"/>
          </a:xfrm>
          <a:prstGeom prst="rect">
            <a:avLst/>
          </a:prstGeom>
        </p:spPr>
        <p:txBody>
          <a:bodyPr wrap="none">
            <a:spAutoFit/>
          </a:bodyPr>
          <a:lstStyle/>
          <a:p>
            <a:pPr>
              <a:lnSpc>
                <a:spcPct val="200000"/>
              </a:lnSpc>
            </a:pPr>
            <a:r>
              <a:rPr lang="zh-CN" altLang="en-US" b="1" kern="0" dirty="0">
                <a:solidFill>
                  <a:srgbClr val="7030A0"/>
                </a:solidFill>
                <a:ea typeface="微软雅黑" panose="020B0503020204020204" pitchFamily="34" charset="-122"/>
                <a:cs typeface="宋体" panose="02010600030101010101" pitchFamily="2" charset="-122"/>
              </a:rPr>
              <a:t>中央银行的金融政策与金融机构流动性风险之间有着密切的关系</a:t>
            </a:r>
            <a:endParaRPr lang="en-US" altLang="zh-CN" b="1" kern="0" dirty="0">
              <a:solidFill>
                <a:srgbClr val="7030A0"/>
              </a:solidFill>
              <a:ea typeface="微软雅黑" panose="020B0503020204020204" pitchFamily="34" charset="-122"/>
              <a:cs typeface="宋体" panose="02010600030101010101" pitchFamily="2" charset="-122"/>
            </a:endParaRPr>
          </a:p>
        </p:txBody>
      </p:sp>
      <p:sp>
        <p:nvSpPr>
          <p:cNvPr id="7" name="矩形 6"/>
          <p:cNvSpPr/>
          <p:nvPr/>
        </p:nvSpPr>
        <p:spPr>
          <a:xfrm>
            <a:off x="1113728" y="4869160"/>
            <a:ext cx="8161209" cy="562333"/>
          </a:xfrm>
          <a:prstGeom prst="rect">
            <a:avLst/>
          </a:prstGeom>
        </p:spPr>
        <p:txBody>
          <a:bodyPr wrap="none">
            <a:spAutoFit/>
          </a:bodyPr>
          <a:lstStyle/>
          <a:p>
            <a:pPr>
              <a:lnSpc>
                <a:spcPct val="200000"/>
              </a:lnSpc>
            </a:pPr>
            <a:r>
              <a:rPr lang="zh-CN" altLang="en-US" b="1" kern="0" dirty="0">
                <a:solidFill>
                  <a:srgbClr val="7030A0"/>
                </a:solidFill>
                <a:ea typeface="微软雅黑" panose="020B0503020204020204" pitchFamily="34" charset="-122"/>
                <a:cs typeface="宋体" panose="02010600030101010101" pitchFamily="2" charset="-122"/>
              </a:rPr>
              <a:t>中央银行的金融政策也会影响市场利率的变动</a:t>
            </a:r>
            <a:r>
              <a:rPr lang="en-US" altLang="zh-CN" b="1" kern="0" dirty="0">
                <a:solidFill>
                  <a:srgbClr val="7030A0"/>
                </a:solidFill>
                <a:ea typeface="微软雅黑" panose="020B0503020204020204" pitchFamily="34" charset="-122"/>
                <a:cs typeface="宋体" panose="02010600030101010101" pitchFamily="2" charset="-122"/>
              </a:rPr>
              <a:t>, </a:t>
            </a:r>
            <a:r>
              <a:rPr lang="zh-CN" altLang="en-US" b="1" kern="0" dirty="0">
                <a:solidFill>
                  <a:srgbClr val="7030A0"/>
                </a:solidFill>
                <a:ea typeface="微软雅黑" panose="020B0503020204020204" pitchFamily="34" charset="-122"/>
                <a:cs typeface="宋体" panose="02010600030101010101" pitchFamily="2" charset="-122"/>
              </a:rPr>
              <a:t>从而影响金融机构流动性风险。</a:t>
            </a:r>
          </a:p>
        </p:txBody>
      </p:sp>
    </p:spTree>
    <p:extLst>
      <p:ext uri="{BB962C8B-B14F-4D97-AF65-F5344CB8AC3E}">
        <p14:creationId xmlns:p14="http://schemas.microsoft.com/office/powerpoint/2010/main" val="3720452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一、资产管理</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流动性风险的防范方法</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4" name="矩形 3"/>
          <p:cNvSpPr/>
          <p:nvPr/>
        </p:nvSpPr>
        <p:spPr>
          <a:xfrm>
            <a:off x="1067473" y="1988840"/>
            <a:ext cx="10081119" cy="1885275"/>
          </a:xfrm>
          <a:prstGeom prst="rect">
            <a:avLst/>
          </a:prstGeom>
          <a:noFill/>
          <a:ln w="28575">
            <a:prstDash val="dash"/>
          </a:ln>
          <a:effectLst/>
        </p:spPr>
        <p:style>
          <a:lnRef idx="1">
            <a:schemeClr val="accent6"/>
          </a:lnRef>
          <a:fillRef idx="2">
            <a:schemeClr val="accent6"/>
          </a:fillRef>
          <a:effectRef idx="1">
            <a:schemeClr val="accent6"/>
          </a:effectRef>
          <a:fontRef idx="minor">
            <a:schemeClr val="dk1"/>
          </a:fontRef>
        </p:style>
        <p:txBody>
          <a:bodyPr>
            <a:normAutofit/>
          </a:bodyPr>
          <a:lstStyle/>
          <a:p>
            <a:pPr marL="285750" indent="-285750" fontAlgn="auto">
              <a:lnSpc>
                <a:spcPct val="210000"/>
              </a:lnSpc>
              <a:spcBef>
                <a:spcPts val="0"/>
              </a:spcBef>
              <a:spcAft>
                <a:spcPts val="0"/>
              </a:spcAft>
              <a:buFont typeface="Wingdings" panose="05000000000000000000" pitchFamily="2" charset="2"/>
              <a:buChar char="p"/>
            </a:pP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资产管理就是金融机构通过提高资产的变现能力、“储存”流动性来满足自己的流动性需求。</a:t>
            </a:r>
          </a:p>
          <a:p>
            <a:pPr marL="285750" indent="-285750" fontAlgn="auto">
              <a:lnSpc>
                <a:spcPct val="210000"/>
              </a:lnSpc>
              <a:spcBef>
                <a:spcPts val="0"/>
              </a:spcBef>
              <a:spcAft>
                <a:spcPts val="0"/>
              </a:spcAft>
              <a:buFont typeface="Wingdings" panose="05000000000000000000" pitchFamily="2" charset="2"/>
              <a:buChar char="p"/>
            </a:pP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商业银行的资产基本可以分为四种: 现金资产、证券资产、贷款及固定资产。</a:t>
            </a:r>
          </a:p>
          <a:p>
            <a:pPr marL="285750" indent="-285750" fontAlgn="auto">
              <a:lnSpc>
                <a:spcPct val="210000"/>
              </a:lnSpc>
              <a:spcBef>
                <a:spcPts val="0"/>
              </a:spcBef>
              <a:spcAft>
                <a:spcPts val="0"/>
              </a:spcAft>
              <a:buFont typeface="Wingdings" panose="05000000000000000000" pitchFamily="2" charset="2"/>
              <a:buChar char="p"/>
            </a:pP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资产流动性管理的核心和实质, 就是使资产保持在最佳的状态。</a:t>
            </a:r>
          </a:p>
        </p:txBody>
      </p:sp>
      <p:graphicFrame>
        <p:nvGraphicFramePr>
          <p:cNvPr id="9" name="图示 8"/>
          <p:cNvGraphicFramePr/>
          <p:nvPr>
            <p:extLst>
              <p:ext uri="{D42A27DB-BD31-4B8C-83A1-F6EECF244321}">
                <p14:modId xmlns:p14="http://schemas.microsoft.com/office/powerpoint/2010/main" val="2293921101"/>
              </p:ext>
            </p:extLst>
          </p:nvPr>
        </p:nvGraphicFramePr>
        <p:xfrm>
          <a:off x="2033057" y="4197653"/>
          <a:ext cx="8132233" cy="1535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543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grpSp>
        <p:nvGrpSpPr>
          <p:cNvPr id="5" name="组合 4"/>
          <p:cNvGrpSpPr/>
          <p:nvPr/>
        </p:nvGrpSpPr>
        <p:grpSpPr>
          <a:xfrm>
            <a:off x="1310741" y="1979105"/>
            <a:ext cx="1188034" cy="1080120"/>
            <a:chOff x="1681509" y="2451101"/>
            <a:chExt cx="2208834" cy="1452563"/>
          </a:xfrm>
        </p:grpSpPr>
        <p:sp>
          <p:nvSpPr>
            <p:cNvPr id="6" name="MH_Other_1"/>
            <p:cNvSpPr/>
            <p:nvPr>
              <p:custDataLst>
                <p:tags r:id="rId5"/>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8" name="MH_SubTitle_1"/>
            <p:cNvSpPr/>
            <p:nvPr>
              <p:custDataLst>
                <p:tags r:id="rId6"/>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重点掌握</a:t>
              </a:r>
            </a:p>
          </p:txBody>
        </p:sp>
      </p:grpSp>
      <p:sp>
        <p:nvSpPr>
          <p:cNvPr id="11" name="圆角矩形 10"/>
          <p:cNvSpPr/>
          <p:nvPr/>
        </p:nvSpPr>
        <p:spPr>
          <a:xfrm>
            <a:off x="2714799" y="1969592"/>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流动性和流动性风险的定义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流动性风险的成因</a:t>
            </a:r>
          </a:p>
        </p:txBody>
      </p:sp>
      <p:grpSp>
        <p:nvGrpSpPr>
          <p:cNvPr id="9" name="组合 8"/>
          <p:cNvGrpSpPr/>
          <p:nvPr/>
        </p:nvGrpSpPr>
        <p:grpSpPr>
          <a:xfrm>
            <a:off x="1310741" y="3198595"/>
            <a:ext cx="1188034" cy="1080120"/>
            <a:chOff x="1681509" y="2451101"/>
            <a:chExt cx="2208834" cy="1452563"/>
          </a:xfrm>
        </p:grpSpPr>
        <p:sp>
          <p:nvSpPr>
            <p:cNvPr id="10" name="MH_Other_1"/>
            <p:cNvSpPr/>
            <p:nvPr>
              <p:custDataLst>
                <p:tags r:id="rId3"/>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2" name="MH_SubTitle_1"/>
            <p:cNvSpPr/>
            <p:nvPr>
              <p:custDataLst>
                <p:tags r:id="rId4"/>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掌握</a:t>
              </a:r>
            </a:p>
          </p:txBody>
        </p:sp>
      </p:grpSp>
      <p:grpSp>
        <p:nvGrpSpPr>
          <p:cNvPr id="13" name="组合 12"/>
          <p:cNvGrpSpPr/>
          <p:nvPr/>
        </p:nvGrpSpPr>
        <p:grpSpPr>
          <a:xfrm>
            <a:off x="1310741" y="4418085"/>
            <a:ext cx="1188034" cy="1080120"/>
            <a:chOff x="1681509" y="2451101"/>
            <a:chExt cx="2208834" cy="1452563"/>
          </a:xfrm>
        </p:grpSpPr>
        <p:sp>
          <p:nvSpPr>
            <p:cNvPr id="14" name="MH_Other_1"/>
            <p:cNvSpPr/>
            <p:nvPr>
              <p:custDataLst>
                <p:tags r:id="rId1"/>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5" name="MH_SubTitle_1"/>
            <p:cNvSpPr/>
            <p:nvPr>
              <p:custDataLst>
                <p:tags r:id="rId2"/>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了解</a:t>
              </a:r>
            </a:p>
          </p:txBody>
        </p:sp>
      </p:grpSp>
      <p:sp>
        <p:nvSpPr>
          <p:cNvPr id="16" name="圆角矩形 15"/>
          <p:cNvSpPr/>
          <p:nvPr/>
        </p:nvSpPr>
        <p:spPr>
          <a:xfrm>
            <a:off x="2714799" y="3198595"/>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流动性与流动性风险的关系</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流动性风险的类型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流动性风险的防范方法</a:t>
            </a:r>
          </a:p>
        </p:txBody>
      </p:sp>
      <p:sp>
        <p:nvSpPr>
          <p:cNvPr id="17" name="圆角矩形 16"/>
          <p:cNvSpPr/>
          <p:nvPr/>
        </p:nvSpPr>
        <p:spPr>
          <a:xfrm>
            <a:off x="2714799" y="4427598"/>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流动性风险的特征</a:t>
            </a:r>
          </a:p>
        </p:txBody>
      </p:sp>
    </p:spTree>
    <p:extLst>
      <p:ext uri="{BB962C8B-B14F-4D97-AF65-F5344CB8AC3E}">
        <p14:creationId xmlns:p14="http://schemas.microsoft.com/office/powerpoint/2010/main" val="307849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二、负债管理</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流动性风险的防范方法</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4" name="矩形 3"/>
          <p:cNvSpPr/>
          <p:nvPr/>
        </p:nvSpPr>
        <p:spPr>
          <a:xfrm>
            <a:off x="1130623" y="2467644"/>
            <a:ext cx="2304256" cy="3528391"/>
          </a:xfrm>
          <a:prstGeom prst="rect">
            <a:avLst/>
          </a:prstGeom>
          <a:noFill/>
          <a:ln w="28575">
            <a:noFill/>
            <a:prstDash val="dash"/>
          </a:ln>
          <a:effectLst/>
        </p:spPr>
        <p:style>
          <a:lnRef idx="1">
            <a:schemeClr val="accent6"/>
          </a:lnRef>
          <a:fillRef idx="2">
            <a:schemeClr val="accent6"/>
          </a:fillRef>
          <a:effectRef idx="1">
            <a:schemeClr val="accent6"/>
          </a:effectRef>
          <a:fontRef idx="minor">
            <a:schemeClr val="dk1"/>
          </a:fontRef>
        </p:style>
        <p:txBody>
          <a:bodyPr>
            <a:normAutofit/>
          </a:bodyPr>
          <a:lstStyle/>
          <a:p>
            <a:pPr fontAlgn="auto">
              <a:lnSpc>
                <a:spcPct val="150000"/>
              </a:lnSpc>
              <a:spcBef>
                <a:spcPts val="0"/>
              </a:spcBef>
              <a:spcAft>
                <a:spcPts val="0"/>
              </a:spcAft>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      负债管理就是金融机构通过增加可自主控制的负债</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主动从市场借入资金来满足自己的流动性需求</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因此也称为购入流动性策略</a:t>
            </a:r>
            <a:endPar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endParaRPr>
          </a:p>
        </p:txBody>
      </p:sp>
      <p:sp>
        <p:nvSpPr>
          <p:cNvPr id="3" name="矩形 2"/>
          <p:cNvSpPr/>
          <p:nvPr/>
        </p:nvSpPr>
        <p:spPr>
          <a:xfrm>
            <a:off x="5616086" y="1978328"/>
            <a:ext cx="3824992" cy="369332"/>
          </a:xfrm>
          <a:prstGeom prst="rect">
            <a:avLst/>
          </a:prstGeom>
          <a:noFill/>
          <a:ln w="28575">
            <a:noFill/>
            <a:prstDash val="dash"/>
          </a:ln>
          <a:effectLst/>
        </p:spPr>
        <p:style>
          <a:lnRef idx="1">
            <a:schemeClr val="accent6"/>
          </a:lnRef>
          <a:fillRef idx="2">
            <a:schemeClr val="accent6"/>
          </a:fillRef>
          <a:effectRef idx="1">
            <a:schemeClr val="accent6"/>
          </a:effectRef>
          <a:fontRef idx="minor">
            <a:schemeClr val="dk1"/>
          </a:fontRef>
        </p:style>
        <p:txBody>
          <a:bodyPr>
            <a:noAutofit/>
          </a:bodyPr>
          <a:lstStyle/>
          <a:p>
            <a:pPr algn="ctr" fontAlgn="auto">
              <a:spcBef>
                <a:spcPts val="0"/>
              </a:spcBef>
              <a:spcAft>
                <a:spcPts val="0"/>
              </a:spcAft>
            </a:pPr>
            <a:r>
              <a:rPr lang="zh-CN" altLang="en-US" sz="2000" b="1" kern="0" dirty="0">
                <a:solidFill>
                  <a:srgbClr val="7030A0"/>
                </a:solidFill>
                <a:latin typeface="+mn-lt"/>
                <a:ea typeface="微软雅黑" panose="020B0503020204020204" pitchFamily="34" charset="-122"/>
                <a:cs typeface="宋体" panose="02010600030101010101" pitchFamily="2" charset="-122"/>
              </a:rPr>
              <a:t>商业银行负债管理的传统方法</a:t>
            </a:r>
          </a:p>
        </p:txBody>
      </p:sp>
      <p:graphicFrame>
        <p:nvGraphicFramePr>
          <p:cNvPr id="5" name="图示 4"/>
          <p:cNvGraphicFramePr/>
          <p:nvPr>
            <p:extLst>
              <p:ext uri="{D42A27DB-BD31-4B8C-83A1-F6EECF244321}">
                <p14:modId xmlns:p14="http://schemas.microsoft.com/office/powerpoint/2010/main" val="13772333"/>
              </p:ext>
            </p:extLst>
          </p:nvPr>
        </p:nvGraphicFramePr>
        <p:xfrm>
          <a:off x="3866927" y="2613290"/>
          <a:ext cx="7323311" cy="3237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354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1130623" y="2060848"/>
            <a:ext cx="10225136" cy="3600400"/>
          </a:xfrm>
          <a:prstGeom prst="hexagon">
            <a:avLst>
              <a:gd name="adj" fmla="val 6043"/>
              <a:gd name="vf" fmla="val 115470"/>
            </a:avLst>
          </a:prstGeom>
          <a:solidFill>
            <a:srgbClr val="CCECFF">
              <a:alpha val="69000"/>
            </a:srgbClr>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三、资产负债比例管理</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流动性风险的防范方法</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4" name="矩形 3"/>
          <p:cNvSpPr/>
          <p:nvPr/>
        </p:nvSpPr>
        <p:spPr>
          <a:xfrm>
            <a:off x="1202631" y="2636912"/>
            <a:ext cx="10153128" cy="2785088"/>
          </a:xfrm>
          <a:prstGeom prst="rect">
            <a:avLst/>
          </a:prstGeom>
          <a:noFill/>
          <a:ln w="28575">
            <a:noFill/>
            <a:prstDash val="dash"/>
          </a:ln>
          <a:effectLst/>
        </p:spPr>
        <p:style>
          <a:lnRef idx="1">
            <a:schemeClr val="accent6"/>
          </a:lnRef>
          <a:fillRef idx="2">
            <a:schemeClr val="accent6"/>
          </a:fillRef>
          <a:effectRef idx="1">
            <a:schemeClr val="accent6"/>
          </a:effectRef>
          <a:fontRef idx="minor">
            <a:schemeClr val="dk1"/>
          </a:fontRef>
        </p:style>
        <p:txBody>
          <a:bodyPr>
            <a:normAutofit/>
          </a:bodyPr>
          <a:lstStyle/>
          <a:p>
            <a:pPr marL="285750" indent="-285750" fontAlgn="auto">
              <a:lnSpc>
                <a:spcPct val="150000"/>
              </a:lnSpc>
              <a:spcBef>
                <a:spcPts val="0"/>
              </a:spcBef>
              <a:spcAft>
                <a:spcPts val="0"/>
              </a:spcAft>
              <a:buFont typeface="Wingdings" panose="05000000000000000000" pitchFamily="2" charset="2"/>
              <a:buChar char="u"/>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资产负债比例管理就是对金融机构的资产和负债规定一系列的比例</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从而实现对金融机构资产控制</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达到稳健经营</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消除或减少流动性风险的目的。</a:t>
            </a:r>
          </a:p>
          <a:p>
            <a:pPr marL="285750" indent="-285750" fontAlgn="auto">
              <a:lnSpc>
                <a:spcPct val="150000"/>
              </a:lnSpc>
              <a:spcBef>
                <a:spcPts val="0"/>
              </a:spcBef>
              <a:spcAft>
                <a:spcPts val="0"/>
              </a:spcAft>
              <a:buFont typeface="Wingdings" panose="05000000000000000000" pitchFamily="2" charset="2"/>
              <a:buChar char="u"/>
            </a:pPr>
            <a:endParaRPr lang="zh-CN" altLang="en-US" kern="0" dirty="0">
              <a:solidFill>
                <a:schemeClr val="tx1">
                  <a:lumMod val="75000"/>
                  <a:lumOff val="25000"/>
                </a:schemeClr>
              </a:solidFill>
              <a:ea typeface="微软雅黑" panose="020B0503020204020204" pitchFamily="34" charset="-122"/>
              <a:cs typeface="宋体" panose="02010600030101010101" pitchFamily="2" charset="-122"/>
            </a:endParaRPr>
          </a:p>
          <a:p>
            <a:pPr marL="285750" indent="-285750" fontAlgn="auto">
              <a:lnSpc>
                <a:spcPct val="150000"/>
              </a:lnSpc>
              <a:spcBef>
                <a:spcPts val="0"/>
              </a:spcBef>
              <a:spcAft>
                <a:spcPts val="0"/>
              </a:spcAft>
              <a:buFont typeface="Wingdings" panose="05000000000000000000" pitchFamily="2" charset="2"/>
              <a:buChar char="u"/>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商业银行资产负债比例管理的核心是对资产和负债之间的组合关系</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通过比例的形式进行科学、及时的协调</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正确处理控制风险与增加收益的关系</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在保证资金使用的流动性、安全性的前提下</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获得尽可能多的盈利。</a:t>
            </a:r>
            <a:endPar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79710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三、资产负债比例管理</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流动性风险的防范方法</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4318144" y="2132856"/>
            <a:ext cx="4031874" cy="400110"/>
          </a:xfrm>
          <a:prstGeom prst="rect">
            <a:avLst/>
          </a:prstGeom>
          <a:noFill/>
          <a:ln w="28575">
            <a:noFill/>
            <a:prstDash val="dash"/>
          </a:ln>
          <a:effectLst/>
        </p:spPr>
        <p:style>
          <a:lnRef idx="1">
            <a:schemeClr val="accent6"/>
          </a:lnRef>
          <a:fillRef idx="2">
            <a:schemeClr val="accent6"/>
          </a:fillRef>
          <a:effectRef idx="1">
            <a:schemeClr val="accent6"/>
          </a:effectRef>
          <a:fontRef idx="minor">
            <a:schemeClr val="dk1"/>
          </a:fontRef>
        </p:style>
        <p:txBody>
          <a:bodyPr>
            <a:noAutofit/>
          </a:bodyPr>
          <a:lstStyle/>
          <a:p>
            <a:pPr algn="ctr" fontAlgn="auto">
              <a:spcBef>
                <a:spcPts val="0"/>
              </a:spcBef>
              <a:spcAft>
                <a:spcPts val="0"/>
              </a:spcAft>
            </a:pPr>
            <a:r>
              <a:rPr lang="zh-CN" altLang="en-US" sz="2000" b="1" kern="0" dirty="0">
                <a:solidFill>
                  <a:srgbClr val="7030A0"/>
                </a:solidFill>
                <a:latin typeface="+mn-lt"/>
                <a:ea typeface="微软雅黑" panose="020B0503020204020204" pitchFamily="34" charset="-122"/>
                <a:cs typeface="宋体" panose="02010600030101010101" pitchFamily="2" charset="-122"/>
              </a:rPr>
              <a:t>商业银行采用的资产负债比例指标</a:t>
            </a:r>
          </a:p>
        </p:txBody>
      </p:sp>
      <p:graphicFrame>
        <p:nvGraphicFramePr>
          <p:cNvPr id="5" name="图示 4"/>
          <p:cNvGraphicFramePr/>
          <p:nvPr>
            <p:extLst>
              <p:ext uri="{D42A27DB-BD31-4B8C-83A1-F6EECF244321}">
                <p14:modId xmlns:p14="http://schemas.microsoft.com/office/powerpoint/2010/main" val="129304096"/>
              </p:ext>
            </p:extLst>
          </p:nvPr>
        </p:nvGraphicFramePr>
        <p:xfrm>
          <a:off x="2138735" y="2780928"/>
          <a:ext cx="8132233"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76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三、资产负债比例管理</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流动性风险的防范方法</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3478419" y="2107474"/>
            <a:ext cx="5563211" cy="400110"/>
          </a:xfrm>
          <a:prstGeom prst="rect">
            <a:avLst/>
          </a:prstGeom>
          <a:noFill/>
          <a:ln w="28575">
            <a:noFill/>
            <a:prstDash val="dash"/>
          </a:ln>
          <a:effectLst/>
        </p:spPr>
        <p:style>
          <a:lnRef idx="1">
            <a:schemeClr val="accent6"/>
          </a:lnRef>
          <a:fillRef idx="2">
            <a:schemeClr val="accent6"/>
          </a:fillRef>
          <a:effectRef idx="1">
            <a:schemeClr val="accent6"/>
          </a:effectRef>
          <a:fontRef idx="minor">
            <a:schemeClr val="dk1"/>
          </a:fontRef>
        </p:style>
        <p:txBody>
          <a:bodyPr>
            <a:noAutofit/>
          </a:bodyPr>
          <a:lstStyle/>
          <a:p>
            <a:pPr algn="ctr" fontAlgn="auto">
              <a:spcBef>
                <a:spcPts val="0"/>
              </a:spcBef>
              <a:spcAft>
                <a:spcPts val="0"/>
              </a:spcAft>
            </a:pPr>
            <a:r>
              <a:rPr lang="zh-CN" altLang="en-US" sz="2000" b="1" kern="0" dirty="0">
                <a:solidFill>
                  <a:srgbClr val="7030A0"/>
                </a:solidFill>
                <a:ea typeface="微软雅黑" panose="020B0503020204020204" pitchFamily="34" charset="-122"/>
                <a:cs typeface="宋体" panose="02010600030101010101" pitchFamily="2" charset="-122"/>
              </a:rPr>
              <a:t>我国商业银行资产负债比例管理监控性指标</a:t>
            </a:r>
            <a:endParaRPr lang="zh-CN" altLang="en-US" sz="2000" b="1" kern="0" dirty="0">
              <a:solidFill>
                <a:srgbClr val="7030A0"/>
              </a:solidFill>
              <a:latin typeface="+mn-lt"/>
              <a:ea typeface="微软雅黑" panose="020B0503020204020204" pitchFamily="34" charset="-122"/>
              <a:cs typeface="宋体" panose="02010600030101010101" pitchFamily="2" charset="-122"/>
            </a:endParaRPr>
          </a:p>
        </p:txBody>
      </p:sp>
      <p:graphicFrame>
        <p:nvGraphicFramePr>
          <p:cNvPr id="5" name="图示 4"/>
          <p:cNvGraphicFramePr/>
          <p:nvPr>
            <p:extLst>
              <p:ext uri="{D42A27DB-BD31-4B8C-83A1-F6EECF244321}">
                <p14:modId xmlns:p14="http://schemas.microsoft.com/office/powerpoint/2010/main" val="2740019535"/>
              </p:ext>
            </p:extLst>
          </p:nvPr>
        </p:nvGraphicFramePr>
        <p:xfrm>
          <a:off x="1022610" y="2564904"/>
          <a:ext cx="10153128" cy="3273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2080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三、资产负债比例管理</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流动性风险的防范方法</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3" name="矩形 2"/>
          <p:cNvSpPr/>
          <p:nvPr/>
        </p:nvSpPr>
        <p:spPr>
          <a:xfrm>
            <a:off x="3478419" y="2107474"/>
            <a:ext cx="5563211" cy="400110"/>
          </a:xfrm>
          <a:prstGeom prst="rect">
            <a:avLst/>
          </a:prstGeom>
          <a:noFill/>
          <a:ln w="28575">
            <a:noFill/>
            <a:prstDash val="dash"/>
          </a:ln>
          <a:effectLst/>
        </p:spPr>
        <p:style>
          <a:lnRef idx="1">
            <a:schemeClr val="accent6"/>
          </a:lnRef>
          <a:fillRef idx="2">
            <a:schemeClr val="accent6"/>
          </a:fillRef>
          <a:effectRef idx="1">
            <a:schemeClr val="accent6"/>
          </a:effectRef>
          <a:fontRef idx="minor">
            <a:schemeClr val="dk1"/>
          </a:fontRef>
        </p:style>
        <p:txBody>
          <a:bodyPr>
            <a:noAutofit/>
          </a:bodyPr>
          <a:lstStyle/>
          <a:p>
            <a:pPr algn="ctr" fontAlgn="auto">
              <a:spcBef>
                <a:spcPts val="0"/>
              </a:spcBef>
              <a:spcAft>
                <a:spcPts val="0"/>
              </a:spcAft>
            </a:pPr>
            <a:r>
              <a:rPr lang="zh-CN" altLang="en-US" sz="2000" b="1" kern="0" dirty="0">
                <a:solidFill>
                  <a:srgbClr val="7030A0"/>
                </a:solidFill>
                <a:ea typeface="微软雅黑" panose="020B0503020204020204" pitchFamily="34" charset="-122"/>
                <a:cs typeface="宋体" panose="02010600030101010101" pitchFamily="2" charset="-122"/>
              </a:rPr>
              <a:t>我国商业银行资产负债比例管理监测性指标</a:t>
            </a:r>
            <a:endParaRPr lang="zh-CN" altLang="en-US" sz="2000" b="1" kern="0" dirty="0">
              <a:solidFill>
                <a:srgbClr val="7030A0"/>
              </a:solidFill>
              <a:latin typeface="+mn-lt"/>
              <a:ea typeface="微软雅黑" panose="020B0503020204020204" pitchFamily="34" charset="-122"/>
              <a:cs typeface="宋体" panose="02010600030101010101" pitchFamily="2" charset="-122"/>
            </a:endParaRPr>
          </a:p>
        </p:txBody>
      </p:sp>
      <p:graphicFrame>
        <p:nvGraphicFramePr>
          <p:cNvPr id="4" name="图示 3"/>
          <p:cNvGraphicFramePr/>
          <p:nvPr>
            <p:extLst>
              <p:ext uri="{D42A27DB-BD31-4B8C-83A1-F6EECF244321}">
                <p14:modId xmlns:p14="http://schemas.microsoft.com/office/powerpoint/2010/main" val="449469750"/>
              </p:ext>
            </p:extLst>
          </p:nvPr>
        </p:nvGraphicFramePr>
        <p:xfrm>
          <a:off x="1022610" y="3133456"/>
          <a:ext cx="10153128"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7827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四、金融创新弥补管理</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流动性风险的防范方法</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9" name="矩形 8"/>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增加资产的流动性</a:t>
            </a:r>
          </a:p>
        </p:txBody>
      </p:sp>
      <p:sp>
        <p:nvSpPr>
          <p:cNvPr id="11" name="MH_SubTitle_1"/>
          <p:cNvSpPr/>
          <p:nvPr>
            <p:custDataLst>
              <p:tags r:id="rId1"/>
            </p:custDataLst>
          </p:nvPr>
        </p:nvSpPr>
        <p:spPr>
          <a:xfrm flipH="1">
            <a:off x="2482183" y="2367582"/>
            <a:ext cx="1528762" cy="1597025"/>
          </a:xfrm>
          <a:custGeom>
            <a:avLst/>
            <a:gdLst>
              <a:gd name="connsiteX0" fmla="*/ 764116 w 1528232"/>
              <a:gd name="connsiteY0" fmla="*/ 0 h 1595967"/>
              <a:gd name="connsiteX1" fmla="*/ 1528232 w 1528232"/>
              <a:gd name="connsiteY1" fmla="*/ 501657 h 1595967"/>
              <a:gd name="connsiteX2" fmla="*/ 1528232 w 1528232"/>
              <a:gd name="connsiteY2" fmla="*/ 1595967 h 1595967"/>
              <a:gd name="connsiteX3" fmla="*/ 764116 w 1528232"/>
              <a:gd name="connsiteY3" fmla="*/ 1094310 h 1595967"/>
              <a:gd name="connsiteX4" fmla="*/ 0 w 1528232"/>
              <a:gd name="connsiteY4" fmla="*/ 1595967 h 1595967"/>
              <a:gd name="connsiteX5" fmla="*/ 0 w 1528232"/>
              <a:gd name="connsiteY5" fmla="*/ 501657 h 15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8232" h="1595967">
                <a:moveTo>
                  <a:pt x="764116" y="0"/>
                </a:moveTo>
                <a:lnTo>
                  <a:pt x="1528232" y="501657"/>
                </a:lnTo>
                <a:lnTo>
                  <a:pt x="1528232" y="1595967"/>
                </a:lnTo>
                <a:lnTo>
                  <a:pt x="764116" y="1094310"/>
                </a:lnTo>
                <a:lnTo>
                  <a:pt x="0" y="1595967"/>
                </a:lnTo>
                <a:lnTo>
                  <a:pt x="0" y="501657"/>
                </a:lnTo>
                <a:close/>
              </a:path>
            </a:pathLst>
          </a:custGeom>
          <a:solidFill>
            <a:srgbClr val="EA6E82"/>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tIns="360000" bIns="432000" anchor="ctr">
            <a:normAutofit/>
          </a:bodyPr>
          <a:lstStyle/>
          <a:p>
            <a:pPr algn="ctr" fontAlgn="auto">
              <a:spcBef>
                <a:spcPts val="0"/>
              </a:spcBef>
              <a:spcAft>
                <a:spcPts val="0"/>
              </a:spcAft>
              <a:defRPr/>
            </a:pPr>
            <a:r>
              <a:rPr lang="zh-CN" altLang="en-US"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资产证券化</a:t>
            </a:r>
          </a:p>
        </p:txBody>
      </p:sp>
      <p:sp>
        <p:nvSpPr>
          <p:cNvPr id="12" name="MH_Text_1"/>
          <p:cNvSpPr txBox="1">
            <a:spLocks noChangeArrowheads="1"/>
          </p:cNvSpPr>
          <p:nvPr>
            <p:custDataLst>
              <p:tags r:id="rId2"/>
            </p:custDataLst>
          </p:nvPr>
        </p:nvSpPr>
        <p:spPr bwMode="auto">
          <a:xfrm flipH="1">
            <a:off x="4010943" y="2875582"/>
            <a:ext cx="5676454"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defRPr/>
            </a:pPr>
            <a:r>
              <a:rPr lang="zh-CN" altLang="en-US" dirty="0">
                <a:solidFill>
                  <a:schemeClr val="tx1">
                    <a:lumMod val="65000"/>
                    <a:lumOff val="35000"/>
                  </a:schemeClr>
                </a:solidFill>
                <a:latin typeface="幼圆" panose="02010509060101010101" pitchFamily="49" charset="-122"/>
                <a:ea typeface="微软雅黑" panose="020B0503020204020204" pitchFamily="34" charset="-122"/>
                <a:cs typeface="Arial" panose="020B0604020202020204" pitchFamily="34" charset="0"/>
              </a:rPr>
              <a:t>资产证券化是指金融机构将其流动性较差的资产转化为可在市场上流通的资产的过程</a:t>
            </a:r>
          </a:p>
        </p:txBody>
      </p:sp>
      <p:sp>
        <p:nvSpPr>
          <p:cNvPr id="13" name="MH_Other_1"/>
          <p:cNvSpPr/>
          <p:nvPr>
            <p:custDataLst>
              <p:tags r:id="rId3"/>
            </p:custDataLst>
          </p:nvPr>
        </p:nvSpPr>
        <p:spPr>
          <a:xfrm flipH="1">
            <a:off x="2482183" y="2113582"/>
            <a:ext cx="1528762" cy="625475"/>
          </a:xfrm>
          <a:custGeom>
            <a:avLst/>
            <a:gdLst>
              <a:gd name="connsiteX0" fmla="*/ 764116 w 1528233"/>
              <a:gd name="connsiteY0" fmla="*/ 0 h 624417"/>
              <a:gd name="connsiteX1" fmla="*/ 1528233 w 1528233"/>
              <a:gd name="connsiteY1" fmla="*/ 501657 h 624417"/>
              <a:gd name="connsiteX2" fmla="*/ 1528233 w 1528233"/>
              <a:gd name="connsiteY2" fmla="*/ 620189 h 624417"/>
              <a:gd name="connsiteX3" fmla="*/ 764118 w 1528233"/>
              <a:gd name="connsiteY3" fmla="*/ 118533 h 624417"/>
              <a:gd name="connsiteX4" fmla="*/ 2 w 1528233"/>
              <a:gd name="connsiteY4" fmla="*/ 620190 h 624417"/>
              <a:gd name="connsiteX5" fmla="*/ 2 w 1528233"/>
              <a:gd name="connsiteY5" fmla="*/ 624417 h 624417"/>
              <a:gd name="connsiteX6" fmla="*/ 0 w 1528233"/>
              <a:gd name="connsiteY6" fmla="*/ 624417 h 624417"/>
              <a:gd name="connsiteX7" fmla="*/ 0 w 1528233"/>
              <a:gd name="connsiteY7" fmla="*/ 501657 h 624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8233" h="624417">
                <a:moveTo>
                  <a:pt x="764116" y="0"/>
                </a:moveTo>
                <a:lnTo>
                  <a:pt x="1528233" y="501657"/>
                </a:lnTo>
                <a:lnTo>
                  <a:pt x="1528233" y="620189"/>
                </a:lnTo>
                <a:lnTo>
                  <a:pt x="764118" y="118533"/>
                </a:lnTo>
                <a:lnTo>
                  <a:pt x="2" y="620190"/>
                </a:lnTo>
                <a:lnTo>
                  <a:pt x="2" y="624417"/>
                </a:lnTo>
                <a:lnTo>
                  <a:pt x="0" y="624417"/>
                </a:lnTo>
                <a:lnTo>
                  <a:pt x="0" y="501657"/>
                </a:lnTo>
                <a:close/>
              </a:path>
            </a:pathLst>
          </a:custGeom>
          <a:solidFill>
            <a:srgbClr val="EA6E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14" name="MH_SubTitle_2"/>
          <p:cNvSpPr/>
          <p:nvPr>
            <p:custDataLst>
              <p:tags r:id="rId4"/>
            </p:custDataLst>
          </p:nvPr>
        </p:nvSpPr>
        <p:spPr>
          <a:xfrm flipH="1">
            <a:off x="2482183" y="4001120"/>
            <a:ext cx="1528762" cy="1597025"/>
          </a:xfrm>
          <a:custGeom>
            <a:avLst/>
            <a:gdLst>
              <a:gd name="connsiteX0" fmla="*/ 764116 w 1528232"/>
              <a:gd name="connsiteY0" fmla="*/ 0 h 1595967"/>
              <a:gd name="connsiteX1" fmla="*/ 1528232 w 1528232"/>
              <a:gd name="connsiteY1" fmla="*/ 501657 h 1595967"/>
              <a:gd name="connsiteX2" fmla="*/ 1528232 w 1528232"/>
              <a:gd name="connsiteY2" fmla="*/ 1595967 h 1595967"/>
              <a:gd name="connsiteX3" fmla="*/ 764116 w 1528232"/>
              <a:gd name="connsiteY3" fmla="*/ 1094310 h 1595967"/>
              <a:gd name="connsiteX4" fmla="*/ 0 w 1528232"/>
              <a:gd name="connsiteY4" fmla="*/ 1595967 h 1595967"/>
              <a:gd name="connsiteX5" fmla="*/ 0 w 1528232"/>
              <a:gd name="connsiteY5" fmla="*/ 501657 h 15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8232" h="1595967">
                <a:moveTo>
                  <a:pt x="764116" y="0"/>
                </a:moveTo>
                <a:lnTo>
                  <a:pt x="1528232" y="501657"/>
                </a:lnTo>
                <a:lnTo>
                  <a:pt x="1528232" y="1595967"/>
                </a:lnTo>
                <a:lnTo>
                  <a:pt x="764116" y="1094310"/>
                </a:lnTo>
                <a:lnTo>
                  <a:pt x="0" y="1595967"/>
                </a:lnTo>
                <a:lnTo>
                  <a:pt x="0" y="501657"/>
                </a:lnTo>
                <a:close/>
              </a:path>
            </a:pathLst>
          </a:custGeom>
          <a:solidFill>
            <a:srgbClr val="F0B965"/>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tIns="360000" bIns="432000" anchor="ctr">
            <a:normAutofit/>
          </a:bodyPr>
          <a:lstStyle/>
          <a:p>
            <a:pPr algn="ctr" fontAlgn="auto">
              <a:spcBef>
                <a:spcPts val="0"/>
              </a:spcBef>
              <a:spcAft>
                <a:spcPts val="0"/>
              </a:spcAft>
              <a:defRPr/>
            </a:pPr>
            <a:r>
              <a:rPr lang="zh-CN" altLang="en-US"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售后回租</a:t>
            </a:r>
            <a:endParaRPr lang="en-US" altLang="zh-CN" b="1"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spcBef>
                <a:spcPts val="0"/>
              </a:spcBef>
              <a:spcAft>
                <a:spcPts val="0"/>
              </a:spcAft>
              <a:defRPr/>
            </a:pPr>
            <a:r>
              <a:rPr lang="zh-CN" altLang="en-US"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安排</a:t>
            </a:r>
          </a:p>
        </p:txBody>
      </p:sp>
      <p:sp>
        <p:nvSpPr>
          <p:cNvPr id="15" name="MH_Text_2"/>
          <p:cNvSpPr txBox="1">
            <a:spLocks noChangeArrowheads="1"/>
          </p:cNvSpPr>
          <p:nvPr>
            <p:custDataLst>
              <p:tags r:id="rId5"/>
            </p:custDataLst>
          </p:nvPr>
        </p:nvSpPr>
        <p:spPr bwMode="auto">
          <a:xfrm flipH="1">
            <a:off x="4010943" y="4509120"/>
            <a:ext cx="5676454"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defRPr/>
            </a:pPr>
            <a:r>
              <a:rPr lang="zh-CN" altLang="en-US" dirty="0">
                <a:solidFill>
                  <a:schemeClr val="tx1">
                    <a:lumMod val="65000"/>
                    <a:lumOff val="35000"/>
                  </a:schemeClr>
                </a:solidFill>
                <a:latin typeface="幼圆" panose="02010509060101010101" pitchFamily="49" charset="-122"/>
                <a:ea typeface="微软雅黑" panose="020B0503020204020204" pitchFamily="34" charset="-122"/>
                <a:cs typeface="Arial" panose="020B0604020202020204" pitchFamily="34" charset="0"/>
              </a:rPr>
              <a:t>售后回租安排是指商业银行出售自己所拥有的办公大楼和其他不动产</a:t>
            </a:r>
            <a:r>
              <a:rPr lang="en-US" altLang="zh-CN" dirty="0">
                <a:solidFill>
                  <a:schemeClr val="tx1">
                    <a:lumMod val="65000"/>
                    <a:lumOff val="35000"/>
                  </a:schemeClr>
                </a:solidFill>
                <a:latin typeface="幼圆" panose="02010509060101010101" pitchFamily="49" charset="-122"/>
                <a:ea typeface="微软雅黑" panose="020B0503020204020204" pitchFamily="34" charset="-122"/>
                <a:cs typeface="Arial" panose="020B0604020202020204" pitchFamily="34" charset="0"/>
              </a:rPr>
              <a:t>, </a:t>
            </a:r>
            <a:r>
              <a:rPr lang="zh-CN" altLang="en-US" dirty="0">
                <a:solidFill>
                  <a:schemeClr val="tx1">
                    <a:lumMod val="65000"/>
                    <a:lumOff val="35000"/>
                  </a:schemeClr>
                </a:solidFill>
                <a:latin typeface="幼圆" panose="02010509060101010101" pitchFamily="49" charset="-122"/>
                <a:ea typeface="微软雅黑" panose="020B0503020204020204" pitchFamily="34" charset="-122"/>
                <a:cs typeface="Arial" panose="020B0604020202020204" pitchFamily="34" charset="0"/>
              </a:rPr>
              <a:t>并同时从买主手中将这些资产租回</a:t>
            </a:r>
          </a:p>
        </p:txBody>
      </p:sp>
      <p:sp>
        <p:nvSpPr>
          <p:cNvPr id="16" name="MH_Other_2"/>
          <p:cNvSpPr/>
          <p:nvPr>
            <p:custDataLst>
              <p:tags r:id="rId6"/>
            </p:custDataLst>
          </p:nvPr>
        </p:nvSpPr>
        <p:spPr>
          <a:xfrm flipH="1">
            <a:off x="2482183" y="3747120"/>
            <a:ext cx="1528762" cy="625475"/>
          </a:xfrm>
          <a:custGeom>
            <a:avLst/>
            <a:gdLst>
              <a:gd name="connsiteX0" fmla="*/ 764116 w 1528233"/>
              <a:gd name="connsiteY0" fmla="*/ 0 h 624417"/>
              <a:gd name="connsiteX1" fmla="*/ 1528233 w 1528233"/>
              <a:gd name="connsiteY1" fmla="*/ 501657 h 624417"/>
              <a:gd name="connsiteX2" fmla="*/ 1528233 w 1528233"/>
              <a:gd name="connsiteY2" fmla="*/ 620189 h 624417"/>
              <a:gd name="connsiteX3" fmla="*/ 764118 w 1528233"/>
              <a:gd name="connsiteY3" fmla="*/ 118533 h 624417"/>
              <a:gd name="connsiteX4" fmla="*/ 2 w 1528233"/>
              <a:gd name="connsiteY4" fmla="*/ 620190 h 624417"/>
              <a:gd name="connsiteX5" fmla="*/ 2 w 1528233"/>
              <a:gd name="connsiteY5" fmla="*/ 624417 h 624417"/>
              <a:gd name="connsiteX6" fmla="*/ 0 w 1528233"/>
              <a:gd name="connsiteY6" fmla="*/ 624417 h 624417"/>
              <a:gd name="connsiteX7" fmla="*/ 0 w 1528233"/>
              <a:gd name="connsiteY7" fmla="*/ 501657 h 624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8233" h="624417">
                <a:moveTo>
                  <a:pt x="764116" y="0"/>
                </a:moveTo>
                <a:lnTo>
                  <a:pt x="1528233" y="501657"/>
                </a:lnTo>
                <a:lnTo>
                  <a:pt x="1528233" y="620189"/>
                </a:lnTo>
                <a:lnTo>
                  <a:pt x="764118" y="118533"/>
                </a:lnTo>
                <a:lnTo>
                  <a:pt x="2" y="620190"/>
                </a:lnTo>
                <a:lnTo>
                  <a:pt x="2" y="624417"/>
                </a:lnTo>
                <a:lnTo>
                  <a:pt x="0" y="624417"/>
                </a:lnTo>
                <a:lnTo>
                  <a:pt x="0" y="501657"/>
                </a:lnTo>
                <a:close/>
              </a:path>
            </a:pathLst>
          </a:custGeom>
          <a:solidFill>
            <a:srgbClr val="F0B9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4523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4650585"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四、金融创新弥补管理</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第五节    流动性风险的防范方法</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9" name="矩形 8"/>
          <p:cNvSpPr/>
          <p:nvPr/>
        </p:nvSpPr>
        <p:spPr>
          <a:xfrm>
            <a:off x="5379095" y="1268760"/>
            <a:ext cx="5760639"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二</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对传统的各类存款进行多形式的开发和创新</a:t>
            </a:r>
          </a:p>
        </p:txBody>
      </p:sp>
      <p:cxnSp>
        <p:nvCxnSpPr>
          <p:cNvPr id="18" name="MH_Other_1"/>
          <p:cNvCxnSpPr/>
          <p:nvPr>
            <p:custDataLst>
              <p:tags r:id="rId1"/>
            </p:custDataLst>
          </p:nvPr>
        </p:nvCxnSpPr>
        <p:spPr>
          <a:xfrm>
            <a:off x="8288460" y="2706756"/>
            <a:ext cx="1584750" cy="0"/>
          </a:xfrm>
          <a:prstGeom prst="line">
            <a:avLst/>
          </a:prstGeom>
          <a:ln w="6350">
            <a:solidFill>
              <a:srgbClr val="FFD5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MH_Other_2"/>
          <p:cNvCxnSpPr/>
          <p:nvPr>
            <p:custDataLst>
              <p:tags r:id="rId2"/>
            </p:custDataLst>
          </p:nvPr>
        </p:nvCxnSpPr>
        <p:spPr>
          <a:xfrm>
            <a:off x="8288460" y="3479728"/>
            <a:ext cx="1584750" cy="0"/>
          </a:xfrm>
          <a:prstGeom prst="line">
            <a:avLst/>
          </a:prstGeom>
          <a:ln w="6350">
            <a:solidFill>
              <a:srgbClr val="FFD5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MH_Other_3"/>
          <p:cNvCxnSpPr/>
          <p:nvPr>
            <p:custDataLst>
              <p:tags r:id="rId3"/>
            </p:custDataLst>
          </p:nvPr>
        </p:nvCxnSpPr>
        <p:spPr>
          <a:xfrm>
            <a:off x="8288460" y="4254582"/>
            <a:ext cx="1584750" cy="0"/>
          </a:xfrm>
          <a:prstGeom prst="line">
            <a:avLst/>
          </a:prstGeom>
          <a:ln w="6350">
            <a:solidFill>
              <a:srgbClr val="FFD5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MH_Other_4"/>
          <p:cNvCxnSpPr/>
          <p:nvPr>
            <p:custDataLst>
              <p:tags r:id="rId4"/>
            </p:custDataLst>
          </p:nvPr>
        </p:nvCxnSpPr>
        <p:spPr>
          <a:xfrm>
            <a:off x="8288460" y="5027555"/>
            <a:ext cx="1584750" cy="0"/>
          </a:xfrm>
          <a:prstGeom prst="line">
            <a:avLst/>
          </a:prstGeom>
          <a:ln w="6350">
            <a:solidFill>
              <a:srgbClr val="FFD54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MH_Other_5"/>
          <p:cNvCxnSpPr/>
          <p:nvPr>
            <p:custDataLst>
              <p:tags r:id="rId5"/>
            </p:custDataLst>
          </p:nvPr>
        </p:nvCxnSpPr>
        <p:spPr>
          <a:xfrm flipH="1">
            <a:off x="2207050" y="2716158"/>
            <a:ext cx="1584750" cy="0"/>
          </a:xfrm>
          <a:prstGeom prst="line">
            <a:avLst/>
          </a:prstGeom>
          <a:ln w="6350">
            <a:solidFill>
              <a:srgbClr val="6AE2FE"/>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MH_Other_6"/>
          <p:cNvCxnSpPr/>
          <p:nvPr>
            <p:custDataLst>
              <p:tags r:id="rId6"/>
            </p:custDataLst>
          </p:nvPr>
        </p:nvCxnSpPr>
        <p:spPr>
          <a:xfrm flipH="1">
            <a:off x="2207050" y="3489130"/>
            <a:ext cx="1584750" cy="0"/>
          </a:xfrm>
          <a:prstGeom prst="line">
            <a:avLst/>
          </a:prstGeom>
          <a:ln w="6350">
            <a:solidFill>
              <a:srgbClr val="6AE2FE"/>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MH_Other_7"/>
          <p:cNvCxnSpPr/>
          <p:nvPr>
            <p:custDataLst>
              <p:tags r:id="rId7"/>
            </p:custDataLst>
          </p:nvPr>
        </p:nvCxnSpPr>
        <p:spPr>
          <a:xfrm flipH="1">
            <a:off x="2207050" y="4263983"/>
            <a:ext cx="1584750" cy="0"/>
          </a:xfrm>
          <a:prstGeom prst="line">
            <a:avLst/>
          </a:prstGeom>
          <a:ln w="6350">
            <a:solidFill>
              <a:srgbClr val="6AE2FE"/>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MH_Other_8"/>
          <p:cNvCxnSpPr/>
          <p:nvPr>
            <p:custDataLst>
              <p:tags r:id="rId8"/>
            </p:custDataLst>
          </p:nvPr>
        </p:nvCxnSpPr>
        <p:spPr>
          <a:xfrm flipH="1">
            <a:off x="2207050" y="5036956"/>
            <a:ext cx="1584750" cy="0"/>
          </a:xfrm>
          <a:prstGeom prst="line">
            <a:avLst/>
          </a:prstGeom>
          <a:ln w="6350">
            <a:solidFill>
              <a:srgbClr val="6AE2FE"/>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MH_SubTitle_1"/>
          <p:cNvSpPr/>
          <p:nvPr>
            <p:custDataLst>
              <p:tags r:id="rId9"/>
            </p:custDataLst>
          </p:nvPr>
        </p:nvSpPr>
        <p:spPr>
          <a:xfrm flipH="1">
            <a:off x="2906272" y="2494235"/>
            <a:ext cx="2753291" cy="445728"/>
          </a:xfrm>
          <a:prstGeom prst="roundRect">
            <a:avLst>
              <a:gd name="adj" fmla="val 38412"/>
            </a:avLst>
          </a:prstGeom>
          <a:solidFill>
            <a:srgbClr val="02AED8"/>
          </a:solidFill>
          <a:ln w="3175">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可转让支付命令账户</a:t>
            </a:r>
          </a:p>
        </p:txBody>
      </p:sp>
      <p:sp>
        <p:nvSpPr>
          <p:cNvPr id="27" name="MH_SubTitle_2"/>
          <p:cNvSpPr/>
          <p:nvPr>
            <p:custDataLst>
              <p:tags r:id="rId10"/>
            </p:custDataLst>
          </p:nvPr>
        </p:nvSpPr>
        <p:spPr>
          <a:xfrm flipH="1">
            <a:off x="2906272" y="3267206"/>
            <a:ext cx="2753291" cy="445729"/>
          </a:xfrm>
          <a:prstGeom prst="roundRect">
            <a:avLst>
              <a:gd name="adj" fmla="val 36859"/>
            </a:avLst>
          </a:prstGeom>
          <a:solidFill>
            <a:srgbClr val="02AED8"/>
          </a:solidFill>
          <a:ln w="3175">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自动转账服务账户</a:t>
            </a:r>
          </a:p>
        </p:txBody>
      </p:sp>
      <p:sp>
        <p:nvSpPr>
          <p:cNvPr id="28" name="MH_SubTitle_3"/>
          <p:cNvSpPr/>
          <p:nvPr>
            <p:custDataLst>
              <p:tags r:id="rId11"/>
            </p:custDataLst>
          </p:nvPr>
        </p:nvSpPr>
        <p:spPr>
          <a:xfrm flipH="1">
            <a:off x="2906272" y="4040180"/>
            <a:ext cx="2753291" cy="445728"/>
          </a:xfrm>
          <a:prstGeom prst="roundRect">
            <a:avLst>
              <a:gd name="adj" fmla="val 45273"/>
            </a:avLst>
          </a:prstGeom>
          <a:solidFill>
            <a:srgbClr val="02AED8"/>
          </a:solidFill>
          <a:ln w="3175">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超级可转让支付命令账户</a:t>
            </a:r>
          </a:p>
        </p:txBody>
      </p:sp>
      <p:sp>
        <p:nvSpPr>
          <p:cNvPr id="29" name="MH_SubTitle_4"/>
          <p:cNvSpPr/>
          <p:nvPr>
            <p:custDataLst>
              <p:tags r:id="rId12"/>
            </p:custDataLst>
          </p:nvPr>
        </p:nvSpPr>
        <p:spPr>
          <a:xfrm flipH="1">
            <a:off x="2906272" y="4813151"/>
            <a:ext cx="2753291" cy="445729"/>
          </a:xfrm>
          <a:prstGeom prst="roundRect">
            <a:avLst>
              <a:gd name="adj" fmla="val 48638"/>
            </a:avLst>
          </a:prstGeom>
          <a:solidFill>
            <a:srgbClr val="02AED8"/>
          </a:solidFill>
          <a:ln w="3175">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货币市场存款账户</a:t>
            </a:r>
          </a:p>
        </p:txBody>
      </p:sp>
      <p:sp>
        <p:nvSpPr>
          <p:cNvPr id="30" name="MH_SubTitle_5"/>
          <p:cNvSpPr/>
          <p:nvPr>
            <p:custDataLst>
              <p:tags r:id="rId13"/>
            </p:custDataLst>
          </p:nvPr>
        </p:nvSpPr>
        <p:spPr>
          <a:xfrm>
            <a:off x="6254872" y="2484833"/>
            <a:ext cx="2753291" cy="445728"/>
          </a:xfrm>
          <a:prstGeom prst="roundRect">
            <a:avLst>
              <a:gd name="adj" fmla="val 34335"/>
            </a:avLst>
          </a:prstGeom>
          <a:solidFill>
            <a:srgbClr val="F6BB00"/>
          </a:solidFill>
          <a:ln w="3175">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个人退休金账户</a:t>
            </a:r>
          </a:p>
        </p:txBody>
      </p:sp>
      <p:sp>
        <p:nvSpPr>
          <p:cNvPr id="31" name="MH_SubTitle_6"/>
          <p:cNvSpPr/>
          <p:nvPr>
            <p:custDataLst>
              <p:tags r:id="rId14"/>
            </p:custDataLst>
          </p:nvPr>
        </p:nvSpPr>
        <p:spPr>
          <a:xfrm>
            <a:off x="6254872" y="3257804"/>
            <a:ext cx="2753291" cy="445729"/>
          </a:xfrm>
          <a:prstGeom prst="roundRect">
            <a:avLst>
              <a:gd name="adj" fmla="val 38121"/>
            </a:avLst>
          </a:prstGeom>
          <a:solidFill>
            <a:srgbClr val="F6BB00"/>
          </a:solidFill>
          <a:ln w="3175">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股金汇票账户</a:t>
            </a:r>
          </a:p>
        </p:txBody>
      </p:sp>
      <p:sp>
        <p:nvSpPr>
          <p:cNvPr id="32" name="MH_SubTitle_7"/>
          <p:cNvSpPr/>
          <p:nvPr>
            <p:custDataLst>
              <p:tags r:id="rId15"/>
            </p:custDataLst>
          </p:nvPr>
        </p:nvSpPr>
        <p:spPr>
          <a:xfrm>
            <a:off x="6254872" y="4030779"/>
            <a:ext cx="2753291" cy="445728"/>
          </a:xfrm>
          <a:prstGeom prst="roundRect">
            <a:avLst>
              <a:gd name="adj" fmla="val 43169"/>
            </a:avLst>
          </a:prstGeom>
          <a:solidFill>
            <a:srgbClr val="F6BB00"/>
          </a:solidFill>
          <a:ln w="3175">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协定存款账户</a:t>
            </a:r>
          </a:p>
        </p:txBody>
      </p:sp>
      <p:sp>
        <p:nvSpPr>
          <p:cNvPr id="33" name="MH_SubTitle_8"/>
          <p:cNvSpPr/>
          <p:nvPr>
            <p:custDataLst>
              <p:tags r:id="rId16"/>
            </p:custDataLst>
          </p:nvPr>
        </p:nvSpPr>
        <p:spPr>
          <a:xfrm>
            <a:off x="6254872" y="4803749"/>
            <a:ext cx="2753291" cy="445729"/>
          </a:xfrm>
          <a:prstGeom prst="roundRect">
            <a:avLst>
              <a:gd name="adj" fmla="val 43169"/>
            </a:avLst>
          </a:prstGeom>
          <a:solidFill>
            <a:srgbClr val="F6BB00"/>
          </a:solidFill>
          <a:ln w="3175">
            <a:noFill/>
            <a:prstDash val="dash"/>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定活两便存款账户</a:t>
            </a:r>
          </a:p>
        </p:txBody>
      </p:sp>
      <p:sp>
        <p:nvSpPr>
          <p:cNvPr id="34" name="MH_Other_9"/>
          <p:cNvSpPr/>
          <p:nvPr>
            <p:custDataLst>
              <p:tags r:id="rId17"/>
            </p:custDataLst>
          </p:nvPr>
        </p:nvSpPr>
        <p:spPr>
          <a:xfrm flipH="1">
            <a:off x="1706687" y="3216427"/>
            <a:ext cx="479034" cy="547287"/>
          </a:xfrm>
          <a:prstGeom prst="ellipse">
            <a:avLst/>
          </a:prstGeom>
          <a:noFill/>
          <a:ln w="6350">
            <a:solidFill>
              <a:srgbClr val="6AE2FE"/>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fontAlgn="auto">
              <a:spcBef>
                <a:spcPts val="0"/>
              </a:spcBef>
              <a:spcAft>
                <a:spcPts val="0"/>
              </a:spcAft>
              <a:defRPr/>
            </a:pPr>
            <a:r>
              <a:rPr lang="en-US" altLang="zh-CN" sz="2400" b="1" dirty="0">
                <a:solidFill>
                  <a:srgbClr val="02AED8"/>
                </a:solidFill>
                <a:latin typeface="方正舒体" panose="02010601030101010101" pitchFamily="2" charset="-122"/>
                <a:ea typeface="方正舒体" panose="02010601030101010101" pitchFamily="2" charset="-122"/>
              </a:rPr>
              <a:t>2</a:t>
            </a:r>
            <a:endParaRPr lang="zh-CN" altLang="en-US" sz="2400" b="1" dirty="0">
              <a:solidFill>
                <a:srgbClr val="02AED8"/>
              </a:solidFill>
              <a:latin typeface="方正舒体" panose="02010601030101010101" pitchFamily="2" charset="-122"/>
              <a:ea typeface="方正舒体" panose="02010601030101010101" pitchFamily="2" charset="-122"/>
            </a:endParaRPr>
          </a:p>
        </p:txBody>
      </p:sp>
      <p:sp>
        <p:nvSpPr>
          <p:cNvPr id="35" name="MH_Other_10"/>
          <p:cNvSpPr/>
          <p:nvPr>
            <p:custDataLst>
              <p:tags r:id="rId18"/>
            </p:custDataLst>
          </p:nvPr>
        </p:nvSpPr>
        <p:spPr>
          <a:xfrm flipH="1">
            <a:off x="1706687" y="4000684"/>
            <a:ext cx="479034" cy="549168"/>
          </a:xfrm>
          <a:prstGeom prst="ellipse">
            <a:avLst/>
          </a:prstGeom>
          <a:noFill/>
          <a:ln w="6350">
            <a:solidFill>
              <a:srgbClr val="6AE2FE"/>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fontAlgn="auto">
              <a:spcBef>
                <a:spcPts val="0"/>
              </a:spcBef>
              <a:spcAft>
                <a:spcPts val="0"/>
              </a:spcAft>
              <a:defRPr/>
            </a:pPr>
            <a:r>
              <a:rPr lang="en-US" altLang="zh-CN" sz="2400" b="1" dirty="0">
                <a:solidFill>
                  <a:srgbClr val="02AED8"/>
                </a:solidFill>
                <a:latin typeface="方正舒体" panose="02010601030101010101" pitchFamily="2" charset="-122"/>
                <a:ea typeface="方正舒体" panose="02010601030101010101" pitchFamily="2" charset="-122"/>
              </a:rPr>
              <a:t>3</a:t>
            </a:r>
            <a:endParaRPr lang="zh-CN" altLang="en-US" sz="2400" b="1" dirty="0">
              <a:solidFill>
                <a:srgbClr val="02AED8"/>
              </a:solidFill>
              <a:latin typeface="方正舒体" panose="02010601030101010101" pitchFamily="2" charset="-122"/>
              <a:ea typeface="方正舒体" panose="02010601030101010101" pitchFamily="2" charset="-122"/>
            </a:endParaRPr>
          </a:p>
        </p:txBody>
      </p:sp>
      <p:sp>
        <p:nvSpPr>
          <p:cNvPr id="36" name="MH_Other_11"/>
          <p:cNvSpPr/>
          <p:nvPr>
            <p:custDataLst>
              <p:tags r:id="rId19"/>
            </p:custDataLst>
          </p:nvPr>
        </p:nvSpPr>
        <p:spPr>
          <a:xfrm flipH="1">
            <a:off x="1706687" y="4758611"/>
            <a:ext cx="479034" cy="549168"/>
          </a:xfrm>
          <a:prstGeom prst="ellipse">
            <a:avLst/>
          </a:prstGeom>
          <a:noFill/>
          <a:ln w="6350">
            <a:solidFill>
              <a:srgbClr val="6AE2FE"/>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fontAlgn="auto">
              <a:spcBef>
                <a:spcPts val="0"/>
              </a:spcBef>
              <a:spcAft>
                <a:spcPts val="0"/>
              </a:spcAft>
              <a:defRPr/>
            </a:pPr>
            <a:r>
              <a:rPr lang="en-US" altLang="zh-CN" sz="2400" b="1" dirty="0">
                <a:solidFill>
                  <a:srgbClr val="02AED8"/>
                </a:solidFill>
                <a:latin typeface="方正舒体" panose="02010601030101010101" pitchFamily="2" charset="-122"/>
                <a:ea typeface="方正舒体" panose="02010601030101010101" pitchFamily="2" charset="-122"/>
              </a:rPr>
              <a:t>4</a:t>
            </a:r>
            <a:endParaRPr lang="zh-CN" altLang="en-US" sz="2400" b="1" dirty="0">
              <a:solidFill>
                <a:srgbClr val="02AED8"/>
              </a:solidFill>
              <a:latin typeface="方正舒体" panose="02010601030101010101" pitchFamily="2" charset="-122"/>
              <a:ea typeface="方正舒体" panose="02010601030101010101" pitchFamily="2" charset="-122"/>
            </a:endParaRPr>
          </a:p>
        </p:txBody>
      </p:sp>
      <p:sp>
        <p:nvSpPr>
          <p:cNvPr id="37" name="MH_Other_12"/>
          <p:cNvSpPr/>
          <p:nvPr>
            <p:custDataLst>
              <p:tags r:id="rId20"/>
            </p:custDataLst>
          </p:nvPr>
        </p:nvSpPr>
        <p:spPr>
          <a:xfrm flipH="1">
            <a:off x="9869928" y="2420888"/>
            <a:ext cx="479034" cy="549168"/>
          </a:xfrm>
          <a:prstGeom prst="ellipse">
            <a:avLst/>
          </a:prstGeom>
          <a:noFill/>
          <a:ln w="6350">
            <a:solidFill>
              <a:srgbClr val="FFD54F"/>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fontAlgn="auto">
              <a:spcBef>
                <a:spcPts val="0"/>
              </a:spcBef>
              <a:spcAft>
                <a:spcPts val="0"/>
              </a:spcAft>
              <a:defRPr/>
            </a:pPr>
            <a:r>
              <a:rPr lang="en-US" altLang="zh-CN" sz="2400" b="1" dirty="0">
                <a:solidFill>
                  <a:srgbClr val="F6BB00"/>
                </a:solidFill>
                <a:latin typeface="方正舒体" panose="02010601030101010101" pitchFamily="2" charset="-122"/>
                <a:ea typeface="方正舒体" panose="02010601030101010101" pitchFamily="2" charset="-122"/>
              </a:rPr>
              <a:t>5</a:t>
            </a:r>
            <a:endParaRPr lang="zh-CN" altLang="en-US" sz="2400" b="1" dirty="0">
              <a:solidFill>
                <a:srgbClr val="F6BB00"/>
              </a:solidFill>
              <a:latin typeface="方正舒体" panose="02010601030101010101" pitchFamily="2" charset="-122"/>
              <a:ea typeface="方正舒体" panose="02010601030101010101" pitchFamily="2" charset="-122"/>
            </a:endParaRPr>
          </a:p>
        </p:txBody>
      </p:sp>
      <p:sp>
        <p:nvSpPr>
          <p:cNvPr id="38" name="MH_Other_13"/>
          <p:cNvSpPr/>
          <p:nvPr>
            <p:custDataLst>
              <p:tags r:id="rId21"/>
            </p:custDataLst>
          </p:nvPr>
        </p:nvSpPr>
        <p:spPr>
          <a:xfrm flipH="1">
            <a:off x="9869928" y="3207026"/>
            <a:ext cx="479034" cy="547287"/>
          </a:xfrm>
          <a:prstGeom prst="ellipse">
            <a:avLst/>
          </a:prstGeom>
          <a:noFill/>
          <a:ln w="6350">
            <a:solidFill>
              <a:srgbClr val="FFD54F"/>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fontAlgn="auto">
              <a:spcBef>
                <a:spcPts val="0"/>
              </a:spcBef>
              <a:spcAft>
                <a:spcPts val="0"/>
              </a:spcAft>
              <a:defRPr/>
            </a:pPr>
            <a:r>
              <a:rPr lang="en-US" altLang="zh-CN" sz="2400" b="1" dirty="0">
                <a:solidFill>
                  <a:srgbClr val="F6BB00"/>
                </a:solidFill>
                <a:latin typeface="方正舒体" panose="02010601030101010101" pitchFamily="2" charset="-122"/>
                <a:ea typeface="方正舒体" panose="02010601030101010101" pitchFamily="2" charset="-122"/>
              </a:rPr>
              <a:t>6</a:t>
            </a:r>
            <a:endParaRPr lang="zh-CN" altLang="en-US" sz="2400" b="1" dirty="0">
              <a:solidFill>
                <a:srgbClr val="F6BB00"/>
              </a:solidFill>
              <a:latin typeface="方正舒体" panose="02010601030101010101" pitchFamily="2" charset="-122"/>
              <a:ea typeface="方正舒体" panose="02010601030101010101" pitchFamily="2" charset="-122"/>
            </a:endParaRPr>
          </a:p>
        </p:txBody>
      </p:sp>
      <p:sp>
        <p:nvSpPr>
          <p:cNvPr id="39" name="MH_Other_14"/>
          <p:cNvSpPr/>
          <p:nvPr>
            <p:custDataLst>
              <p:tags r:id="rId22"/>
            </p:custDataLst>
          </p:nvPr>
        </p:nvSpPr>
        <p:spPr>
          <a:xfrm flipH="1">
            <a:off x="9869928" y="3991282"/>
            <a:ext cx="479034" cy="549168"/>
          </a:xfrm>
          <a:prstGeom prst="ellipse">
            <a:avLst/>
          </a:prstGeom>
          <a:noFill/>
          <a:ln w="6350">
            <a:solidFill>
              <a:srgbClr val="FFD54F"/>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fontAlgn="auto">
              <a:spcBef>
                <a:spcPts val="0"/>
              </a:spcBef>
              <a:spcAft>
                <a:spcPts val="0"/>
              </a:spcAft>
              <a:defRPr/>
            </a:pPr>
            <a:r>
              <a:rPr lang="en-US" altLang="zh-CN" sz="2400" b="1" dirty="0">
                <a:solidFill>
                  <a:srgbClr val="F6BB00"/>
                </a:solidFill>
                <a:latin typeface="方正舒体" panose="02010601030101010101" pitchFamily="2" charset="-122"/>
                <a:ea typeface="方正舒体" panose="02010601030101010101" pitchFamily="2" charset="-122"/>
              </a:rPr>
              <a:t>7</a:t>
            </a:r>
            <a:endParaRPr lang="zh-CN" altLang="en-US" sz="2400" b="1" dirty="0">
              <a:solidFill>
                <a:srgbClr val="F6BB00"/>
              </a:solidFill>
              <a:latin typeface="方正舒体" panose="02010601030101010101" pitchFamily="2" charset="-122"/>
              <a:ea typeface="方正舒体" panose="02010601030101010101" pitchFamily="2" charset="-122"/>
            </a:endParaRPr>
          </a:p>
        </p:txBody>
      </p:sp>
      <p:sp>
        <p:nvSpPr>
          <p:cNvPr id="40" name="MH_Other_15"/>
          <p:cNvSpPr/>
          <p:nvPr>
            <p:custDataLst>
              <p:tags r:id="rId23"/>
            </p:custDataLst>
          </p:nvPr>
        </p:nvSpPr>
        <p:spPr>
          <a:xfrm flipH="1">
            <a:off x="9869928" y="4749209"/>
            <a:ext cx="479034" cy="549168"/>
          </a:xfrm>
          <a:prstGeom prst="ellipse">
            <a:avLst/>
          </a:prstGeom>
          <a:noFill/>
          <a:ln w="6350">
            <a:solidFill>
              <a:srgbClr val="FFD54F"/>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fontAlgn="auto">
              <a:spcBef>
                <a:spcPts val="0"/>
              </a:spcBef>
              <a:spcAft>
                <a:spcPts val="0"/>
              </a:spcAft>
              <a:defRPr/>
            </a:pPr>
            <a:r>
              <a:rPr lang="en-US" altLang="zh-CN" sz="2400" b="1" dirty="0">
                <a:solidFill>
                  <a:srgbClr val="F6BB00"/>
                </a:solidFill>
                <a:latin typeface="方正舒体" panose="02010601030101010101" pitchFamily="2" charset="-122"/>
                <a:ea typeface="方正舒体" panose="02010601030101010101" pitchFamily="2" charset="-122"/>
              </a:rPr>
              <a:t>8</a:t>
            </a:r>
            <a:endParaRPr lang="zh-CN" altLang="en-US" sz="2400" b="1" dirty="0">
              <a:solidFill>
                <a:srgbClr val="F6BB00"/>
              </a:solidFill>
              <a:latin typeface="方正舒体" panose="02010601030101010101" pitchFamily="2" charset="-122"/>
              <a:ea typeface="方正舒体" panose="02010601030101010101" pitchFamily="2" charset="-122"/>
            </a:endParaRPr>
          </a:p>
        </p:txBody>
      </p:sp>
      <p:sp>
        <p:nvSpPr>
          <p:cNvPr id="41" name="MH_Other_16"/>
          <p:cNvSpPr/>
          <p:nvPr>
            <p:custDataLst>
              <p:tags r:id="rId24"/>
            </p:custDataLst>
          </p:nvPr>
        </p:nvSpPr>
        <p:spPr>
          <a:xfrm flipH="1">
            <a:off x="1706687" y="2430290"/>
            <a:ext cx="479034" cy="549168"/>
          </a:xfrm>
          <a:prstGeom prst="ellipse">
            <a:avLst/>
          </a:prstGeom>
          <a:noFill/>
          <a:ln w="6350">
            <a:solidFill>
              <a:srgbClr val="6AE2FE"/>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90000" anchor="ctr"/>
          <a:lstStyle/>
          <a:p>
            <a:pPr algn="ctr" fontAlgn="auto">
              <a:spcBef>
                <a:spcPts val="0"/>
              </a:spcBef>
              <a:spcAft>
                <a:spcPts val="0"/>
              </a:spcAft>
              <a:defRPr/>
            </a:pPr>
            <a:r>
              <a:rPr lang="en-US" altLang="zh-CN" sz="2400" b="1" dirty="0">
                <a:solidFill>
                  <a:srgbClr val="02AED8"/>
                </a:solidFill>
                <a:latin typeface="方正舒体" panose="02010601030101010101" pitchFamily="2" charset="-122"/>
                <a:ea typeface="方正舒体" panose="02010601030101010101" pitchFamily="2" charset="-122"/>
              </a:rPr>
              <a:t>1</a:t>
            </a:r>
            <a:endParaRPr lang="zh-CN" altLang="en-US" sz="2400" b="1" dirty="0">
              <a:solidFill>
                <a:srgbClr val="02AED8"/>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1448789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王亮\工作\2015\04\01\新建文件夹\未标题-4.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2628289"/>
            <a:ext cx="11874959" cy="4229711"/>
          </a:xfrm>
          <a:prstGeom prst="rect">
            <a:avLst/>
          </a:prstGeom>
          <a:noFill/>
          <a:ln>
            <a:noFill/>
          </a:ln>
        </p:spPr>
      </p:pic>
      <p:pic>
        <p:nvPicPr>
          <p:cNvPr id="6" name="图片 5"/>
          <p:cNvPicPr>
            <a:picLocks noChangeAspect="1"/>
          </p:cNvPicPr>
          <p:nvPr/>
        </p:nvPicPr>
        <p:blipFill>
          <a:blip r:embed="rId4"/>
          <a:stretch>
            <a:fillRect/>
          </a:stretch>
        </p:blipFill>
        <p:spPr>
          <a:xfrm>
            <a:off x="0" y="19610"/>
            <a:ext cx="2476190" cy="1400000"/>
          </a:xfrm>
          <a:prstGeom prst="rect">
            <a:avLst/>
          </a:prstGeom>
        </p:spPr>
      </p:pic>
      <p:sp>
        <p:nvSpPr>
          <p:cNvPr id="7" name="TextBox 7"/>
          <p:cNvSpPr>
            <a:spLocks noChangeArrowheads="1"/>
          </p:cNvSpPr>
          <p:nvPr/>
        </p:nvSpPr>
        <p:spPr bwMode="auto">
          <a:xfrm>
            <a:off x="8259415" y="1473371"/>
            <a:ext cx="3240360" cy="3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r>
              <a:rPr lang="en-US" altLang="zh-CN" dirty="0">
                <a:solidFill>
                  <a:srgbClr val="D24726"/>
                </a:solidFill>
                <a:latin typeface="Candara" panose="020E0502030303020204" pitchFamily="34" charset="0"/>
                <a:ea typeface="微软雅黑" panose="020B0503020204020204" pitchFamily="34" charset="-122"/>
                <a:sym typeface="方正大黑简体" pitchFamily="2" charset="-122"/>
              </a:rPr>
              <a:t>http://www.crtvup.com.cn</a:t>
            </a:r>
            <a:endParaRPr lang="zh-CN" altLang="en-US" dirty="0">
              <a:solidFill>
                <a:srgbClr val="D24726"/>
              </a:solidFill>
              <a:latin typeface="Candara" panose="020E0502030303020204" pitchFamily="34" charset="0"/>
              <a:ea typeface="微软雅黑" panose="020B0503020204020204" pitchFamily="34" charset="-122"/>
              <a:sym typeface="方正大黑简体" pitchFamily="2"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375" y="811865"/>
            <a:ext cx="3168352" cy="498463"/>
          </a:xfrm>
          <a:prstGeom prst="rect">
            <a:avLst/>
          </a:prstGeom>
        </p:spPr>
      </p:pic>
    </p:spTree>
    <p:extLst>
      <p:ext uri="{BB962C8B-B14F-4D97-AF65-F5344CB8AC3E}">
        <p14:creationId xmlns:p14="http://schemas.microsoft.com/office/powerpoint/2010/main" val="256175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一、流动性</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流动性风险概述</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11" name="MH_Other_1"/>
          <p:cNvSpPr/>
          <p:nvPr>
            <p:custDataLst>
              <p:tags r:id="rId1"/>
            </p:custDataLst>
          </p:nvPr>
        </p:nvSpPr>
        <p:spPr>
          <a:xfrm>
            <a:off x="3030538" y="2204864"/>
            <a:ext cx="709612" cy="714375"/>
          </a:xfrm>
          <a:custGeom>
            <a:avLst/>
            <a:gdLst>
              <a:gd name="connsiteX0" fmla="*/ 0 w 717819"/>
              <a:gd name="connsiteY0" fmla="*/ 0 h 779310"/>
              <a:gd name="connsiteX1" fmla="*/ 717819 w 717819"/>
              <a:gd name="connsiteY1" fmla="*/ 0 h 779310"/>
              <a:gd name="connsiteX2" fmla="*/ 1786 w 717819"/>
              <a:gd name="connsiteY2" fmla="*/ 779310 h 779310"/>
              <a:gd name="connsiteX3" fmla="*/ 0 w 717819"/>
              <a:gd name="connsiteY3" fmla="*/ 779310 h 779310"/>
            </a:gdLst>
            <a:ahLst/>
            <a:cxnLst>
              <a:cxn ang="0">
                <a:pos x="connsiteX0" y="connsiteY0"/>
              </a:cxn>
              <a:cxn ang="0">
                <a:pos x="connsiteX1" y="connsiteY1"/>
              </a:cxn>
              <a:cxn ang="0">
                <a:pos x="connsiteX2" y="connsiteY2"/>
              </a:cxn>
              <a:cxn ang="0">
                <a:pos x="connsiteX3" y="connsiteY3"/>
              </a:cxn>
            </a:cxnLst>
            <a:rect l="l" t="t" r="r" b="b"/>
            <a:pathLst>
              <a:path w="717819" h="779310">
                <a:moveTo>
                  <a:pt x="0" y="0"/>
                </a:moveTo>
                <a:lnTo>
                  <a:pt x="717819" y="0"/>
                </a:lnTo>
                <a:lnTo>
                  <a:pt x="1786" y="779310"/>
                </a:lnTo>
                <a:lnTo>
                  <a:pt x="0" y="77931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en-US" altLang="zh-CN" sz="2400" dirty="0">
                <a:solidFill>
                  <a:srgbClr val="FFFFFF"/>
                </a:solidFill>
                <a:ea typeface="微软雅黑" panose="020B0503020204020204" pitchFamily="34" charset="-122"/>
              </a:rPr>
              <a:t>A</a:t>
            </a:r>
            <a:endParaRPr lang="zh-CN" altLang="en-US" sz="2400" dirty="0">
              <a:solidFill>
                <a:srgbClr val="FFFFFF"/>
              </a:solidFill>
              <a:ea typeface="微软雅黑" panose="020B0503020204020204" pitchFamily="34" charset="-122"/>
            </a:endParaRPr>
          </a:p>
        </p:txBody>
      </p:sp>
      <p:sp>
        <p:nvSpPr>
          <p:cNvPr id="12" name="MH_SubTitle_1"/>
          <p:cNvSpPr/>
          <p:nvPr>
            <p:custDataLst>
              <p:tags r:id="rId2"/>
            </p:custDataLst>
          </p:nvPr>
        </p:nvSpPr>
        <p:spPr>
          <a:xfrm>
            <a:off x="2982913" y="2322339"/>
            <a:ext cx="2787650" cy="739775"/>
          </a:xfrm>
          <a:custGeom>
            <a:avLst/>
            <a:gdLst>
              <a:gd name="connsiteX0" fmla="*/ 2148718 w 2191263"/>
              <a:gd name="connsiteY0" fmla="*/ 0 h 626989"/>
              <a:gd name="connsiteX1" fmla="*/ 2191263 w 2191263"/>
              <a:gd name="connsiteY1" fmla="*/ 0 h 626989"/>
              <a:gd name="connsiteX2" fmla="*/ 2191263 w 2191263"/>
              <a:gd name="connsiteY2" fmla="*/ 626989 h 626989"/>
              <a:gd name="connsiteX3" fmla="*/ 2148718 w 2191263"/>
              <a:gd name="connsiteY3" fmla="*/ 626989 h 626989"/>
              <a:gd name="connsiteX4" fmla="*/ 565885 w 2191263"/>
              <a:gd name="connsiteY4" fmla="*/ 0 h 626989"/>
              <a:gd name="connsiteX5" fmla="*/ 2110617 w 2191263"/>
              <a:gd name="connsiteY5" fmla="*/ 0 h 626989"/>
              <a:gd name="connsiteX6" fmla="*/ 2110617 w 2191263"/>
              <a:gd name="connsiteY6" fmla="*/ 626989 h 626989"/>
              <a:gd name="connsiteX7" fmla="*/ 0 w 2191263"/>
              <a:gd name="connsiteY7" fmla="*/ 626989 h 626989"/>
              <a:gd name="connsiteX8" fmla="*/ 0 w 2191263"/>
              <a:gd name="connsiteY8" fmla="*/ 615893 h 62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1263" h="626989">
                <a:moveTo>
                  <a:pt x="2148718" y="0"/>
                </a:moveTo>
                <a:lnTo>
                  <a:pt x="2191263" y="0"/>
                </a:lnTo>
                <a:lnTo>
                  <a:pt x="2191263" y="626989"/>
                </a:lnTo>
                <a:lnTo>
                  <a:pt x="2148718" y="626989"/>
                </a:lnTo>
                <a:close/>
                <a:moveTo>
                  <a:pt x="565885" y="0"/>
                </a:moveTo>
                <a:lnTo>
                  <a:pt x="2110617" y="0"/>
                </a:lnTo>
                <a:lnTo>
                  <a:pt x="2110617" y="626989"/>
                </a:lnTo>
                <a:lnTo>
                  <a:pt x="0" y="626989"/>
                </a:lnTo>
                <a:lnTo>
                  <a:pt x="0" y="615893"/>
                </a:lnTo>
                <a:close/>
              </a:path>
            </a:pathLst>
          </a:custGeom>
          <a:solidFill>
            <a:srgbClr val="2BC3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anchor="ctr">
            <a:normAutofit/>
          </a:bodyPr>
          <a:lstStyle/>
          <a:p>
            <a:pPr algn="ctr" fontAlgn="auto">
              <a:spcBef>
                <a:spcPts val="0"/>
              </a:spcBef>
              <a:spcAft>
                <a:spcPts val="0"/>
              </a:spcAft>
              <a:defRPr/>
            </a:pPr>
            <a:r>
              <a:rPr lang="zh-CN" altLang="en-US" b="1" dirty="0">
                <a:solidFill>
                  <a:schemeClr val="tx1"/>
                </a:solidFill>
                <a:ea typeface="微软雅黑" panose="020B0503020204020204" pitchFamily="34" charset="-122"/>
              </a:rPr>
              <a:t>对于金融资产而言</a:t>
            </a:r>
          </a:p>
        </p:txBody>
      </p:sp>
      <p:sp>
        <p:nvSpPr>
          <p:cNvPr id="13" name="MH_Other_2"/>
          <p:cNvSpPr/>
          <p:nvPr>
            <p:custDataLst>
              <p:tags r:id="rId3"/>
            </p:custDataLst>
          </p:nvPr>
        </p:nvSpPr>
        <p:spPr>
          <a:xfrm>
            <a:off x="6594476" y="2204864"/>
            <a:ext cx="709613" cy="714375"/>
          </a:xfrm>
          <a:custGeom>
            <a:avLst/>
            <a:gdLst>
              <a:gd name="connsiteX0" fmla="*/ 0 w 717819"/>
              <a:gd name="connsiteY0" fmla="*/ 0 h 779310"/>
              <a:gd name="connsiteX1" fmla="*/ 717819 w 717819"/>
              <a:gd name="connsiteY1" fmla="*/ 0 h 779310"/>
              <a:gd name="connsiteX2" fmla="*/ 1786 w 717819"/>
              <a:gd name="connsiteY2" fmla="*/ 779310 h 779310"/>
              <a:gd name="connsiteX3" fmla="*/ 0 w 717819"/>
              <a:gd name="connsiteY3" fmla="*/ 779310 h 779310"/>
            </a:gdLst>
            <a:ahLst/>
            <a:cxnLst>
              <a:cxn ang="0">
                <a:pos x="connsiteX0" y="connsiteY0"/>
              </a:cxn>
              <a:cxn ang="0">
                <a:pos x="connsiteX1" y="connsiteY1"/>
              </a:cxn>
              <a:cxn ang="0">
                <a:pos x="connsiteX2" y="connsiteY2"/>
              </a:cxn>
              <a:cxn ang="0">
                <a:pos x="connsiteX3" y="connsiteY3"/>
              </a:cxn>
            </a:cxnLst>
            <a:rect l="l" t="t" r="r" b="b"/>
            <a:pathLst>
              <a:path w="717819" h="779310">
                <a:moveTo>
                  <a:pt x="0" y="0"/>
                </a:moveTo>
                <a:lnTo>
                  <a:pt x="717819" y="0"/>
                </a:lnTo>
                <a:lnTo>
                  <a:pt x="1786" y="779310"/>
                </a:lnTo>
                <a:lnTo>
                  <a:pt x="0" y="77931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r>
              <a:rPr lang="en-US" altLang="zh-CN" sz="2400" dirty="0">
                <a:solidFill>
                  <a:srgbClr val="FFFFFF"/>
                </a:solidFill>
                <a:ea typeface="微软雅黑" panose="020B0503020204020204" pitchFamily="34" charset="-122"/>
              </a:rPr>
              <a:t>B</a:t>
            </a:r>
            <a:endParaRPr lang="zh-CN" altLang="en-US" sz="2400" dirty="0">
              <a:solidFill>
                <a:srgbClr val="FFFFFF"/>
              </a:solidFill>
              <a:ea typeface="微软雅黑" panose="020B0503020204020204" pitchFamily="34" charset="-122"/>
            </a:endParaRPr>
          </a:p>
        </p:txBody>
      </p:sp>
      <p:sp>
        <p:nvSpPr>
          <p:cNvPr id="14" name="MH_SubTitle_2"/>
          <p:cNvSpPr/>
          <p:nvPr>
            <p:custDataLst>
              <p:tags r:id="rId4"/>
            </p:custDataLst>
          </p:nvPr>
        </p:nvSpPr>
        <p:spPr>
          <a:xfrm>
            <a:off x="6546850" y="2322339"/>
            <a:ext cx="2789238" cy="739775"/>
          </a:xfrm>
          <a:custGeom>
            <a:avLst/>
            <a:gdLst>
              <a:gd name="connsiteX0" fmla="*/ 2148718 w 2191263"/>
              <a:gd name="connsiteY0" fmla="*/ 0 h 626989"/>
              <a:gd name="connsiteX1" fmla="*/ 2191263 w 2191263"/>
              <a:gd name="connsiteY1" fmla="*/ 0 h 626989"/>
              <a:gd name="connsiteX2" fmla="*/ 2191263 w 2191263"/>
              <a:gd name="connsiteY2" fmla="*/ 626989 h 626989"/>
              <a:gd name="connsiteX3" fmla="*/ 2148718 w 2191263"/>
              <a:gd name="connsiteY3" fmla="*/ 626989 h 626989"/>
              <a:gd name="connsiteX4" fmla="*/ 565885 w 2191263"/>
              <a:gd name="connsiteY4" fmla="*/ 0 h 626989"/>
              <a:gd name="connsiteX5" fmla="*/ 2110617 w 2191263"/>
              <a:gd name="connsiteY5" fmla="*/ 0 h 626989"/>
              <a:gd name="connsiteX6" fmla="*/ 2110617 w 2191263"/>
              <a:gd name="connsiteY6" fmla="*/ 626989 h 626989"/>
              <a:gd name="connsiteX7" fmla="*/ 0 w 2191263"/>
              <a:gd name="connsiteY7" fmla="*/ 626989 h 626989"/>
              <a:gd name="connsiteX8" fmla="*/ 0 w 2191263"/>
              <a:gd name="connsiteY8" fmla="*/ 615893 h 62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1263" h="626989">
                <a:moveTo>
                  <a:pt x="2148718" y="0"/>
                </a:moveTo>
                <a:lnTo>
                  <a:pt x="2191263" y="0"/>
                </a:lnTo>
                <a:lnTo>
                  <a:pt x="2191263" y="626989"/>
                </a:lnTo>
                <a:lnTo>
                  <a:pt x="2148718" y="626989"/>
                </a:lnTo>
                <a:close/>
                <a:moveTo>
                  <a:pt x="565885" y="0"/>
                </a:moveTo>
                <a:lnTo>
                  <a:pt x="2110617" y="0"/>
                </a:lnTo>
                <a:lnTo>
                  <a:pt x="2110617" y="626989"/>
                </a:lnTo>
                <a:lnTo>
                  <a:pt x="0" y="626989"/>
                </a:lnTo>
                <a:lnTo>
                  <a:pt x="0" y="615893"/>
                </a:lnTo>
                <a:close/>
              </a:path>
            </a:pathLst>
          </a:custGeom>
          <a:solidFill>
            <a:srgbClr val="2BC3B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anchor="ctr">
            <a:normAutofit/>
          </a:bodyPr>
          <a:lstStyle/>
          <a:p>
            <a:pPr algn="ctr" fontAlgn="auto">
              <a:spcBef>
                <a:spcPts val="0"/>
              </a:spcBef>
              <a:spcAft>
                <a:spcPts val="0"/>
              </a:spcAft>
              <a:defRPr/>
            </a:pPr>
            <a:r>
              <a:rPr lang="zh-CN" altLang="en-US" b="1" dirty="0">
                <a:solidFill>
                  <a:schemeClr val="tx1"/>
                </a:solidFill>
                <a:ea typeface="微软雅黑" panose="020B0503020204020204" pitchFamily="34" charset="-122"/>
              </a:rPr>
              <a:t>对于金融机构而言</a:t>
            </a:r>
          </a:p>
        </p:txBody>
      </p:sp>
      <p:sp>
        <p:nvSpPr>
          <p:cNvPr id="15" name="MH_Text_1"/>
          <p:cNvSpPr/>
          <p:nvPr>
            <p:custDataLst>
              <p:tags r:id="rId5"/>
            </p:custDataLst>
          </p:nvPr>
        </p:nvSpPr>
        <p:spPr>
          <a:xfrm>
            <a:off x="2982913" y="3293889"/>
            <a:ext cx="2787650" cy="2530475"/>
          </a:xfrm>
          <a:prstGeom prst="rect">
            <a:avLst/>
          </a:prstGeom>
        </p:spPr>
        <p:txBody>
          <a:bodyPr>
            <a:normAutofit/>
          </a:bodyPr>
          <a:lstStyle/>
          <a:p>
            <a:pPr fontAlgn="auto">
              <a:lnSpc>
                <a:spcPct val="130000"/>
              </a:lnSpc>
              <a:spcBef>
                <a:spcPts val="0"/>
              </a:spcBef>
              <a:spcAft>
                <a:spcPts val="0"/>
              </a:spcAft>
              <a:defRPr/>
            </a:pP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  流动性指市场流动性</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也称为产品或资产流动性</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主要指金融资产在市场上的变现能力</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即市场上金融资产与现金之间转换的难易程度</a:t>
            </a:r>
            <a:endParaRPr lang="zh-CN" altLang="en-US" dirty="0">
              <a:solidFill>
                <a:schemeClr val="tx1">
                  <a:lumMod val="75000"/>
                  <a:lumOff val="25000"/>
                </a:schemeClr>
              </a:solidFill>
              <a:latin typeface="+mn-lt"/>
              <a:ea typeface="微软雅黑" panose="020B0503020204020204" pitchFamily="34" charset="-122"/>
            </a:endParaRPr>
          </a:p>
        </p:txBody>
      </p:sp>
      <p:sp>
        <p:nvSpPr>
          <p:cNvPr id="16" name="MH_Text_2"/>
          <p:cNvSpPr/>
          <p:nvPr>
            <p:custDataLst>
              <p:tags r:id="rId6"/>
            </p:custDataLst>
          </p:nvPr>
        </p:nvSpPr>
        <p:spPr>
          <a:xfrm>
            <a:off x="6523039" y="3293889"/>
            <a:ext cx="2789237" cy="2530475"/>
          </a:xfrm>
          <a:prstGeom prst="rect">
            <a:avLst/>
          </a:prstGeom>
        </p:spPr>
        <p:txBody>
          <a:bodyPr>
            <a:normAutofit/>
          </a:bodyPr>
          <a:lstStyle/>
          <a:p>
            <a:pPr fontAlgn="auto">
              <a:lnSpc>
                <a:spcPct val="130000"/>
              </a:lnSpc>
              <a:spcBef>
                <a:spcPts val="0"/>
              </a:spcBef>
              <a:spcAft>
                <a:spcPts val="0"/>
              </a:spcAft>
              <a:defRPr/>
            </a:pP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   流动性指筹资流动性</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也称为现金或负债流动性</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或资金流动性和机构流动性</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主要指金融机构满足资金流动需要的能力</a:t>
            </a:r>
            <a:endParaRPr lang="zh-CN" altLang="en-US" dirty="0">
              <a:solidFill>
                <a:schemeClr val="tx1">
                  <a:lumMod val="75000"/>
                  <a:lumOff val="25000"/>
                </a:schemeClr>
              </a:solidFill>
              <a:latin typeface="+mn-lt"/>
              <a:ea typeface="微软雅黑" panose="020B0503020204020204" pitchFamily="34" charset="-122"/>
            </a:endParaRPr>
          </a:p>
        </p:txBody>
      </p:sp>
    </p:spTree>
    <p:extLst>
      <p:ext uri="{BB962C8B-B14F-4D97-AF65-F5344CB8AC3E}">
        <p14:creationId xmlns:p14="http://schemas.microsoft.com/office/powerpoint/2010/main" val="26787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二、流动性风险</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流动性风险概述</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15" name="MH_Text_1"/>
          <p:cNvSpPr/>
          <p:nvPr>
            <p:custDataLst>
              <p:tags r:id="rId1"/>
            </p:custDataLst>
          </p:nvPr>
        </p:nvSpPr>
        <p:spPr>
          <a:xfrm>
            <a:off x="1058614" y="2060848"/>
            <a:ext cx="10081120" cy="4032448"/>
          </a:xfrm>
          <a:prstGeom prst="rect">
            <a:avLst/>
          </a:prstGeom>
          <a:blipFill>
            <a:blip r:embed="rId3"/>
            <a:tile tx="0" ty="0" sx="100000" sy="100000" flip="none" algn="tl"/>
          </a:blipFill>
          <a:scene3d>
            <a:camera prst="orthographicFront"/>
            <a:lightRig rig="threePt" dir="t"/>
          </a:scene3d>
          <a:sp3d>
            <a:bevelT w="139700" h="139700" prst="divot"/>
          </a:sp3d>
        </p:spPr>
        <p:style>
          <a:lnRef idx="1">
            <a:schemeClr val="accent6"/>
          </a:lnRef>
          <a:fillRef idx="2">
            <a:schemeClr val="accent6"/>
          </a:fillRef>
          <a:effectRef idx="1">
            <a:schemeClr val="accent6"/>
          </a:effectRef>
          <a:fontRef idx="minor">
            <a:schemeClr val="dk1"/>
          </a:fontRef>
        </p:style>
        <p:txBody>
          <a:bodyPr>
            <a:normAutofit lnSpcReduction="10000"/>
          </a:bodyPr>
          <a:lstStyle/>
          <a:p>
            <a:pPr marL="285750" indent="-285750" fontAlgn="auto">
              <a:lnSpc>
                <a:spcPct val="210000"/>
              </a:lnSpc>
              <a:spcBef>
                <a:spcPts val="0"/>
              </a:spcBef>
              <a:spcAft>
                <a:spcPts val="0"/>
              </a:spcAft>
              <a:buFont typeface="Wingdings" panose="05000000000000000000" pitchFamily="2" charset="2"/>
              <a:buChar char="p"/>
              <a:defRPr/>
            </a:pPr>
            <a:r>
              <a:rPr lang="zh-CN" altLang="en-US" b="1" kern="0" dirty="0">
                <a:solidFill>
                  <a:schemeClr val="tx1">
                    <a:lumMod val="75000"/>
                    <a:lumOff val="25000"/>
                  </a:schemeClr>
                </a:solidFill>
                <a:latin typeface="+mn-lt"/>
                <a:ea typeface="微软雅黑" panose="020B0503020204020204" pitchFamily="34" charset="-122"/>
                <a:cs typeface="宋体" panose="02010600030101010101" pitchFamily="2" charset="-122"/>
              </a:rPr>
              <a:t>流动性风险</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是指金融机构虽然有清偿能力</a:t>
            </a:r>
            <a:r>
              <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latin typeface="+mn-lt"/>
                <a:ea typeface="微软雅黑" panose="020B0503020204020204" pitchFamily="34" charset="-122"/>
                <a:cs typeface="宋体" panose="02010600030101010101" pitchFamily="2" charset="-122"/>
              </a:rPr>
              <a:t>但无法及时获得充足资金或无法以合理成本及时获得充足资金以应对资产增长或支付到期债务的风险。</a:t>
            </a:r>
            <a:endParaRPr lang="en-US" altLang="zh-CN" kern="0" dirty="0">
              <a:solidFill>
                <a:schemeClr val="tx1">
                  <a:lumMod val="75000"/>
                  <a:lumOff val="25000"/>
                </a:schemeClr>
              </a:solidFill>
              <a:latin typeface="+mn-lt"/>
              <a:ea typeface="微软雅黑" panose="020B0503020204020204" pitchFamily="34" charset="-122"/>
              <a:cs typeface="宋体" panose="02010600030101010101" pitchFamily="2" charset="-122"/>
            </a:endParaRPr>
          </a:p>
          <a:p>
            <a:pPr marL="285750" indent="-285750" fontAlgn="auto">
              <a:lnSpc>
                <a:spcPct val="210000"/>
              </a:lnSpc>
              <a:spcBef>
                <a:spcPts val="0"/>
              </a:spcBef>
              <a:spcAft>
                <a:spcPts val="0"/>
              </a:spcAft>
              <a:buFont typeface="Wingdings" panose="05000000000000000000" pitchFamily="2" charset="2"/>
              <a:buChar char="p"/>
              <a:defRPr/>
            </a:pPr>
            <a:r>
              <a:rPr lang="zh-CN" altLang="en-US" dirty="0">
                <a:solidFill>
                  <a:schemeClr val="tx1">
                    <a:lumMod val="75000"/>
                    <a:lumOff val="25000"/>
                  </a:schemeClr>
                </a:solidFill>
                <a:latin typeface="+mn-lt"/>
                <a:ea typeface="微软雅黑" panose="020B0503020204020204" pitchFamily="34" charset="-122"/>
              </a:rPr>
              <a:t>负债方面的流动性风险要求金融机构能随时满足存款人提取资金或投资者收回投资的需求</a:t>
            </a:r>
            <a:r>
              <a:rPr lang="en-US" altLang="zh-CN" dirty="0">
                <a:solidFill>
                  <a:schemeClr val="tx1">
                    <a:lumMod val="75000"/>
                    <a:lumOff val="25000"/>
                  </a:schemeClr>
                </a:solidFill>
                <a:latin typeface="+mn-lt"/>
                <a:ea typeface="微软雅黑" panose="020B0503020204020204" pitchFamily="34" charset="-122"/>
              </a:rPr>
              <a:t>, </a:t>
            </a:r>
            <a:r>
              <a:rPr lang="zh-CN" altLang="en-US" dirty="0">
                <a:solidFill>
                  <a:schemeClr val="tx1">
                    <a:lumMod val="75000"/>
                    <a:lumOff val="25000"/>
                  </a:schemeClr>
                </a:solidFill>
                <a:latin typeface="+mn-lt"/>
                <a:ea typeface="微软雅黑" panose="020B0503020204020204" pitchFamily="34" charset="-122"/>
              </a:rPr>
              <a:t>资产方面的流动性要求金融机构能随时满足借款人融通资金和正当的贷款需求。</a:t>
            </a:r>
          </a:p>
          <a:p>
            <a:pPr marL="285750" indent="-285750" fontAlgn="auto">
              <a:lnSpc>
                <a:spcPct val="210000"/>
              </a:lnSpc>
              <a:spcBef>
                <a:spcPts val="0"/>
              </a:spcBef>
              <a:spcAft>
                <a:spcPts val="0"/>
              </a:spcAft>
              <a:buFont typeface="Wingdings" panose="05000000000000000000" pitchFamily="2" charset="2"/>
              <a:buChar char="p"/>
              <a:defRPr/>
            </a:pPr>
            <a:r>
              <a:rPr lang="zh-CN" altLang="en-US" dirty="0">
                <a:solidFill>
                  <a:schemeClr val="tx1">
                    <a:lumMod val="75000"/>
                    <a:lumOff val="25000"/>
                  </a:schemeClr>
                </a:solidFill>
                <a:latin typeface="+mn-lt"/>
                <a:ea typeface="微软雅黑" panose="020B0503020204020204" pitchFamily="34" charset="-122"/>
              </a:rPr>
              <a:t>金融机构面临流动性风险往往意味着其持有的资产流动性差和对外融资能力枯竭。</a:t>
            </a:r>
          </a:p>
          <a:p>
            <a:pPr marL="285750" indent="-285750" fontAlgn="auto">
              <a:lnSpc>
                <a:spcPct val="210000"/>
              </a:lnSpc>
              <a:spcBef>
                <a:spcPts val="0"/>
              </a:spcBef>
              <a:spcAft>
                <a:spcPts val="0"/>
              </a:spcAft>
              <a:buFont typeface="Wingdings" panose="05000000000000000000" pitchFamily="2" charset="2"/>
              <a:buChar char="p"/>
              <a:defRPr/>
            </a:pPr>
            <a:r>
              <a:rPr lang="zh-CN" altLang="en-US" dirty="0">
                <a:solidFill>
                  <a:schemeClr val="tx1">
                    <a:lumMod val="75000"/>
                    <a:lumOff val="25000"/>
                  </a:schemeClr>
                </a:solidFill>
                <a:latin typeface="+mn-lt"/>
                <a:ea typeface="微软雅黑" panose="020B0503020204020204" pitchFamily="34" charset="-122"/>
              </a:rPr>
              <a:t>流动性风险经常和信用风险、市场风险等联系在一起</a:t>
            </a:r>
            <a:r>
              <a:rPr lang="en-US" altLang="zh-CN" dirty="0">
                <a:solidFill>
                  <a:schemeClr val="tx1">
                    <a:lumMod val="75000"/>
                    <a:lumOff val="25000"/>
                  </a:schemeClr>
                </a:solidFill>
                <a:latin typeface="+mn-lt"/>
                <a:ea typeface="微软雅黑" panose="020B0503020204020204" pitchFamily="34" charset="-122"/>
              </a:rPr>
              <a:t>, </a:t>
            </a:r>
            <a:r>
              <a:rPr lang="zh-CN" altLang="en-US" dirty="0">
                <a:solidFill>
                  <a:schemeClr val="tx1">
                    <a:lumMod val="75000"/>
                    <a:lumOff val="25000"/>
                  </a:schemeClr>
                </a:solidFill>
                <a:latin typeface="+mn-lt"/>
                <a:ea typeface="微软雅黑" panose="020B0503020204020204" pitchFamily="34" charset="-122"/>
              </a:rPr>
              <a:t>是各种风险的最终表现形式</a:t>
            </a:r>
            <a:r>
              <a:rPr lang="en-US" altLang="zh-CN" dirty="0">
                <a:solidFill>
                  <a:schemeClr val="tx1">
                    <a:lumMod val="75000"/>
                    <a:lumOff val="25000"/>
                  </a:schemeClr>
                </a:solidFill>
                <a:latin typeface="+mn-lt"/>
                <a:ea typeface="微软雅黑" panose="020B0503020204020204" pitchFamily="34" charset="-122"/>
              </a:rPr>
              <a:t>, </a:t>
            </a:r>
            <a:r>
              <a:rPr lang="zh-CN" altLang="en-US" dirty="0">
                <a:solidFill>
                  <a:schemeClr val="tx1">
                    <a:lumMod val="75000"/>
                    <a:lumOff val="25000"/>
                  </a:schemeClr>
                </a:solidFill>
                <a:latin typeface="+mn-lt"/>
                <a:ea typeface="微软雅黑" panose="020B0503020204020204" pitchFamily="34" charset="-122"/>
              </a:rPr>
              <a:t>其他任何系统性风险和非系统性风险都有可能转化为流动性风险。</a:t>
            </a:r>
          </a:p>
        </p:txBody>
      </p:sp>
    </p:spTree>
    <p:extLst>
      <p:ext uri="{BB962C8B-B14F-4D97-AF65-F5344CB8AC3E}">
        <p14:creationId xmlns:p14="http://schemas.microsoft.com/office/powerpoint/2010/main" val="342002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三、流动性与流动性风险的关系</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流动性风险概述</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15" name="MH_Text_1"/>
          <p:cNvSpPr/>
          <p:nvPr>
            <p:custDataLst>
              <p:tags r:id="rId1"/>
            </p:custDataLst>
          </p:nvPr>
        </p:nvSpPr>
        <p:spPr>
          <a:xfrm>
            <a:off x="1058614" y="2060848"/>
            <a:ext cx="10081120" cy="3600400"/>
          </a:xfrm>
          <a:prstGeom prst="rect">
            <a:avLst/>
          </a:prstGeom>
          <a:blipFill>
            <a:blip r:embed="rId3"/>
            <a:tile tx="0" ty="0" sx="100000" sy="100000" flip="none" algn="tl"/>
          </a:blipFill>
          <a:scene3d>
            <a:camera prst="orthographicFront"/>
            <a:lightRig rig="threePt" dir="t"/>
          </a:scene3d>
          <a:sp3d>
            <a:bevelT w="139700" h="139700" prst="divot"/>
          </a:sp3d>
        </p:spPr>
        <p:style>
          <a:lnRef idx="1">
            <a:schemeClr val="accent6"/>
          </a:lnRef>
          <a:fillRef idx="2">
            <a:schemeClr val="accent6"/>
          </a:fillRef>
          <a:effectRef idx="1">
            <a:schemeClr val="accent6"/>
          </a:effectRef>
          <a:fontRef idx="minor">
            <a:schemeClr val="dk1"/>
          </a:fontRef>
        </p:style>
        <p:txBody>
          <a:bodyPr>
            <a:normAutofit/>
          </a:bodyPr>
          <a:lstStyle/>
          <a:p>
            <a:pPr marL="285750" indent="-285750" fontAlgn="auto">
              <a:lnSpc>
                <a:spcPct val="210000"/>
              </a:lnSpc>
              <a:spcBef>
                <a:spcPts val="0"/>
              </a:spcBef>
              <a:spcAft>
                <a:spcPts val="0"/>
              </a:spcAft>
              <a:buFont typeface="Wingdings" panose="05000000000000000000" pitchFamily="2" charset="2"/>
              <a:buChar char="p"/>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金融机构的流动性与流动性风险是相互统一的</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即流动性越强</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流动性风险就越小</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流动性越差</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流动性风险就越大。</a:t>
            </a:r>
          </a:p>
          <a:p>
            <a:pPr marL="285750" indent="-285750" fontAlgn="auto">
              <a:lnSpc>
                <a:spcPct val="210000"/>
              </a:lnSpc>
              <a:spcBef>
                <a:spcPts val="0"/>
              </a:spcBef>
              <a:spcAft>
                <a:spcPts val="0"/>
              </a:spcAft>
              <a:buFont typeface="Wingdings" panose="05000000000000000000" pitchFamily="2" charset="2"/>
              <a:buChar char="p"/>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从资产方面看</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流动性强弱与流动性风险大小呈负相关。一般地</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金融机构的资产流动性越强</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其流动性风险就越小。资产流动性越差</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其流动性风险就越大。</a:t>
            </a:r>
          </a:p>
          <a:p>
            <a:pPr marL="285750" indent="-285750" fontAlgn="auto">
              <a:lnSpc>
                <a:spcPct val="210000"/>
              </a:lnSpc>
              <a:spcBef>
                <a:spcPts val="0"/>
              </a:spcBef>
              <a:spcAft>
                <a:spcPts val="0"/>
              </a:spcAft>
              <a:buFont typeface="Wingdings" panose="05000000000000000000" pitchFamily="2" charset="2"/>
              <a:buChar char="p"/>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从负债方面看</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流动性强弱与流动性风险大小也呈负相关。一般地</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金融机构的负债流动性越强</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其流动性风险就越小。负债流动性越差</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其流动性风险就越大。</a:t>
            </a:r>
            <a:endParaRPr lang="zh-CN" altLang="en-US" dirty="0">
              <a:solidFill>
                <a:schemeClr val="tx1">
                  <a:lumMod val="75000"/>
                  <a:lumOff val="25000"/>
                </a:schemeClr>
              </a:solidFill>
              <a:ea typeface="微软雅黑" panose="020B0503020204020204" pitchFamily="34" charset="-122"/>
            </a:endParaRPr>
          </a:p>
        </p:txBody>
      </p:sp>
    </p:spTree>
    <p:extLst>
      <p:ext uri="{BB962C8B-B14F-4D97-AF65-F5344CB8AC3E}">
        <p14:creationId xmlns:p14="http://schemas.microsoft.com/office/powerpoint/2010/main" val="361391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一、商业银行流动性风险</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流动性风险的类型</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7" name="MH_Text_1"/>
          <p:cNvSpPr/>
          <p:nvPr>
            <p:custDataLst>
              <p:tags r:id="rId1"/>
            </p:custDataLst>
          </p:nvPr>
        </p:nvSpPr>
        <p:spPr>
          <a:xfrm>
            <a:off x="1058614" y="2060848"/>
            <a:ext cx="10081120" cy="3096344"/>
          </a:xfrm>
          <a:prstGeom prst="rect">
            <a:avLst/>
          </a:prstGeom>
          <a:blipFill>
            <a:blip r:embed="rId3"/>
            <a:tile tx="0" ty="0" sx="100000" sy="100000" flip="none" algn="tl"/>
          </a:blipFill>
          <a:effectLst>
            <a:glow rad="228600">
              <a:schemeClr val="accent6">
                <a:satMod val="175000"/>
                <a:alpha val="40000"/>
              </a:schemeClr>
            </a:glow>
            <a:outerShdw blurRad="152400" dist="317500" dir="5400000" sx="90000" sy="-19000" rotWithShape="0">
              <a:prstClr val="black">
                <a:alpha val="15000"/>
              </a:prstClr>
            </a:outerShdw>
          </a:effectLst>
          <a:scene3d>
            <a:camera prst="orthographicFront"/>
            <a:lightRig rig="threePt" dir="t"/>
          </a:scene3d>
          <a:sp3d>
            <a:bevelT w="139700" h="139700" prst="divot"/>
          </a:sp3d>
        </p:spPr>
        <p:style>
          <a:lnRef idx="1">
            <a:schemeClr val="accent6"/>
          </a:lnRef>
          <a:fillRef idx="2">
            <a:schemeClr val="accent6"/>
          </a:fillRef>
          <a:effectRef idx="1">
            <a:schemeClr val="accent6"/>
          </a:effectRef>
          <a:fontRef idx="minor">
            <a:schemeClr val="dk1"/>
          </a:fontRef>
        </p:style>
        <p:txBody>
          <a:bodyPr>
            <a:normAutofit/>
          </a:bodyPr>
          <a:lstStyle/>
          <a:p>
            <a:pPr marL="285750" indent="-285750" fontAlgn="auto">
              <a:lnSpc>
                <a:spcPct val="210000"/>
              </a:lnSpc>
              <a:spcBef>
                <a:spcPts val="0"/>
              </a:spcBef>
              <a:spcAft>
                <a:spcPts val="0"/>
              </a:spcAft>
              <a:buFont typeface="Wingdings" panose="05000000000000000000" pitchFamily="2" charset="2"/>
              <a:buChar char="p"/>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商业银行的流动性包括资产的流动性和负债的流动性。</a:t>
            </a:r>
          </a:p>
          <a:p>
            <a:pPr marL="285750" indent="-285750" fontAlgn="auto">
              <a:lnSpc>
                <a:spcPct val="210000"/>
              </a:lnSpc>
              <a:spcBef>
                <a:spcPts val="0"/>
              </a:spcBef>
              <a:spcAft>
                <a:spcPts val="0"/>
              </a:spcAft>
              <a:buFont typeface="Wingdings" panose="05000000000000000000" pitchFamily="2" charset="2"/>
              <a:buChar char="p"/>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资产的流动性是指商业银行资产在不发生损失的情况下迅速变现的能力</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负债的流动性是指商业银行以较低的成本适时获得所需资金的能力。</a:t>
            </a:r>
          </a:p>
          <a:p>
            <a:pPr marL="285750" indent="-285750" fontAlgn="auto">
              <a:lnSpc>
                <a:spcPct val="210000"/>
              </a:lnSpc>
              <a:spcBef>
                <a:spcPts val="0"/>
              </a:spcBef>
              <a:spcAft>
                <a:spcPts val="0"/>
              </a:spcAft>
              <a:buFont typeface="Wingdings" panose="05000000000000000000" pitchFamily="2" charset="2"/>
              <a:buChar char="p"/>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当商业银行的流动性面临不确定性时</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便产生了流动性风险。</a:t>
            </a:r>
          </a:p>
          <a:p>
            <a:pPr marL="285750" indent="-285750" fontAlgn="auto">
              <a:lnSpc>
                <a:spcPct val="210000"/>
              </a:lnSpc>
              <a:spcBef>
                <a:spcPts val="0"/>
              </a:spcBef>
              <a:spcAft>
                <a:spcPts val="0"/>
              </a:spcAft>
              <a:buFont typeface="Wingdings" panose="05000000000000000000" pitchFamily="2" charset="2"/>
              <a:buChar char="p"/>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商业银行的流动性风险要比其他金融机构大得多。</a:t>
            </a:r>
            <a:endParaRPr lang="zh-CN" altLang="en-US" dirty="0">
              <a:solidFill>
                <a:schemeClr val="tx1">
                  <a:lumMod val="75000"/>
                  <a:lumOff val="25000"/>
                </a:schemeClr>
              </a:solidFill>
              <a:ea typeface="微软雅黑" panose="020B0503020204020204" pitchFamily="34" charset="-122"/>
            </a:endParaRPr>
          </a:p>
        </p:txBody>
      </p:sp>
    </p:spTree>
    <p:extLst>
      <p:ext uri="{BB962C8B-B14F-4D97-AF65-F5344CB8AC3E}">
        <p14:creationId xmlns:p14="http://schemas.microsoft.com/office/powerpoint/2010/main" val="353384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二、保险公司流动性风险</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流动性风险的类型</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7" name="MH_Text_1"/>
          <p:cNvSpPr/>
          <p:nvPr>
            <p:custDataLst>
              <p:tags r:id="rId1"/>
            </p:custDataLst>
          </p:nvPr>
        </p:nvSpPr>
        <p:spPr>
          <a:xfrm>
            <a:off x="6675239" y="2076392"/>
            <a:ext cx="4032449" cy="3672408"/>
          </a:xfrm>
          <a:prstGeom prst="rect">
            <a:avLst/>
          </a:prstGeom>
          <a:noFill/>
          <a:ln w="28575">
            <a:prstDash val="dash"/>
          </a:ln>
          <a:effectLst/>
        </p:spPr>
        <p:style>
          <a:lnRef idx="1">
            <a:schemeClr val="accent6"/>
          </a:lnRef>
          <a:fillRef idx="2">
            <a:schemeClr val="accent6"/>
          </a:fillRef>
          <a:effectRef idx="1">
            <a:schemeClr val="accent6"/>
          </a:effectRef>
          <a:fontRef idx="minor">
            <a:schemeClr val="dk1"/>
          </a:fontRef>
        </p:style>
        <p:txBody>
          <a:bodyPr>
            <a:normAutofit/>
          </a:bodyPr>
          <a:lstStyle/>
          <a:p>
            <a:pPr fontAlgn="auto">
              <a:lnSpc>
                <a:spcPct val="210000"/>
              </a:lnSpc>
              <a:spcBef>
                <a:spcPts val="0"/>
              </a:spcBef>
              <a:spcAft>
                <a:spcPts val="0"/>
              </a:spcAft>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     由于保险公司的资金来源是保费收入</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当保费规模下降或退保增加</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而投资收益又不理想时</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保险公司就很有可能出现净现金流为负的情况</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无法支付到期债务</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爆发流动性风险</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严重的则可能导致保险公司破产</a:t>
            </a:r>
            <a:endParaRPr lang="zh-CN" altLang="en-US" dirty="0">
              <a:solidFill>
                <a:schemeClr val="tx1">
                  <a:lumMod val="75000"/>
                  <a:lumOff val="25000"/>
                </a:schemeClr>
              </a:solidFill>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1" y="2492896"/>
            <a:ext cx="5370664" cy="2839400"/>
          </a:xfrm>
          <a:prstGeom prst="rect">
            <a:avLst/>
          </a:prstGeom>
        </p:spPr>
      </p:pic>
    </p:spTree>
    <p:extLst>
      <p:ext uri="{BB962C8B-B14F-4D97-AF65-F5344CB8AC3E}">
        <p14:creationId xmlns:p14="http://schemas.microsoft.com/office/powerpoint/2010/main" val="288067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三、证券公司流动性风险</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流动性风险的类型</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7" name="MH_Text_1"/>
          <p:cNvSpPr/>
          <p:nvPr>
            <p:custDataLst>
              <p:tags r:id="rId1"/>
            </p:custDataLst>
          </p:nvPr>
        </p:nvSpPr>
        <p:spPr>
          <a:xfrm>
            <a:off x="1100490" y="2471206"/>
            <a:ext cx="3816425" cy="3024336"/>
          </a:xfrm>
          <a:prstGeom prst="rect">
            <a:avLst/>
          </a:prstGeom>
          <a:noFill/>
          <a:ln w="28575">
            <a:solidFill>
              <a:srgbClr val="FF0000"/>
            </a:solidFill>
            <a:prstDash val="dash"/>
          </a:ln>
          <a:effectLst/>
        </p:spPr>
        <p:style>
          <a:lnRef idx="1">
            <a:schemeClr val="accent6"/>
          </a:lnRef>
          <a:fillRef idx="2">
            <a:schemeClr val="accent6"/>
          </a:fillRef>
          <a:effectRef idx="1">
            <a:schemeClr val="accent6"/>
          </a:effectRef>
          <a:fontRef idx="minor">
            <a:schemeClr val="dk1"/>
          </a:fontRef>
        </p:style>
        <p:txBody>
          <a:bodyPr>
            <a:normAutofit/>
          </a:bodyPr>
          <a:lstStyle/>
          <a:p>
            <a:pPr fontAlgn="auto">
              <a:lnSpc>
                <a:spcPct val="210000"/>
              </a:lnSpc>
              <a:spcBef>
                <a:spcPts val="0"/>
              </a:spcBef>
              <a:spcAft>
                <a:spcPts val="0"/>
              </a:spcAft>
              <a:defRPr/>
            </a:pPr>
            <a:r>
              <a:rPr lang="zh-CN" altLang="en-US" kern="0" dirty="0">
                <a:solidFill>
                  <a:srgbClr val="7030A0"/>
                </a:solidFill>
                <a:ea typeface="微软雅黑" panose="020B0503020204020204" pitchFamily="34" charset="-122"/>
                <a:cs typeface="宋体" panose="02010600030101010101" pitchFamily="2" charset="-122"/>
              </a:rPr>
              <a:t>       证券公司流动性风险是指证券公司由于不能如期满足客户提款取现</a:t>
            </a:r>
            <a:r>
              <a:rPr lang="en-US" altLang="zh-CN" kern="0" dirty="0">
                <a:solidFill>
                  <a:srgbClr val="7030A0"/>
                </a:solidFill>
                <a:ea typeface="微软雅黑" panose="020B0503020204020204" pitchFamily="34" charset="-122"/>
                <a:cs typeface="宋体" panose="02010600030101010101" pitchFamily="2" charset="-122"/>
              </a:rPr>
              <a:t>( </a:t>
            </a:r>
            <a:r>
              <a:rPr lang="zh-CN" altLang="en-US" kern="0" dirty="0">
                <a:solidFill>
                  <a:srgbClr val="7030A0"/>
                </a:solidFill>
                <a:ea typeface="微软雅黑" panose="020B0503020204020204" pitchFamily="34" charset="-122"/>
                <a:cs typeface="宋体" panose="02010600030101010101" pitchFamily="2" charset="-122"/>
              </a:rPr>
              <a:t>如客户提取股票交易保证金</a:t>
            </a:r>
            <a:r>
              <a:rPr lang="en-US" altLang="zh-CN" kern="0" dirty="0">
                <a:solidFill>
                  <a:srgbClr val="7030A0"/>
                </a:solidFill>
                <a:ea typeface="微软雅黑" panose="020B0503020204020204" pitchFamily="34" charset="-122"/>
                <a:cs typeface="宋体" panose="02010600030101010101" pitchFamily="2" charset="-122"/>
              </a:rPr>
              <a:t>), </a:t>
            </a:r>
            <a:r>
              <a:rPr lang="zh-CN" altLang="en-US" kern="0" dirty="0">
                <a:solidFill>
                  <a:srgbClr val="7030A0"/>
                </a:solidFill>
                <a:ea typeface="微软雅黑" panose="020B0503020204020204" pitchFamily="34" charset="-122"/>
                <a:cs typeface="宋体" panose="02010600030101010101" pitchFamily="2" charset="-122"/>
              </a:rPr>
              <a:t>或不能如期偿还流动负债而导致的财务困境</a:t>
            </a:r>
            <a:endParaRPr lang="zh-CN" altLang="en-US" dirty="0">
              <a:solidFill>
                <a:srgbClr val="7030A0"/>
              </a:solidFill>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119" y="2348880"/>
            <a:ext cx="5306800" cy="3268989"/>
          </a:xfrm>
          <a:prstGeom prst="rect">
            <a:avLst/>
          </a:prstGeom>
        </p:spPr>
      </p:pic>
    </p:spTree>
    <p:extLst>
      <p:ext uri="{BB962C8B-B14F-4D97-AF65-F5344CB8AC3E}">
        <p14:creationId xmlns:p14="http://schemas.microsoft.com/office/powerpoint/2010/main" val="134759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四、基金公司流动性风险</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流动性风险的类型</a:t>
            </a:r>
          </a:p>
        </p:txBody>
      </p:sp>
      <p:sp>
        <p:nvSpPr>
          <p:cNvPr id="10" name="文本框 9"/>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第五章    流动性风险</a:t>
            </a:r>
          </a:p>
        </p:txBody>
      </p:sp>
      <p:sp>
        <p:nvSpPr>
          <p:cNvPr id="7" name="MH_Text_1"/>
          <p:cNvSpPr/>
          <p:nvPr>
            <p:custDataLst>
              <p:tags r:id="rId1"/>
            </p:custDataLst>
          </p:nvPr>
        </p:nvSpPr>
        <p:spPr>
          <a:xfrm>
            <a:off x="6819255" y="2348879"/>
            <a:ext cx="4248472" cy="3301381"/>
          </a:xfrm>
          <a:prstGeom prst="rect">
            <a:avLst/>
          </a:prstGeom>
          <a:noFill/>
          <a:ln w="28575">
            <a:solidFill>
              <a:srgbClr val="FF0000"/>
            </a:solidFill>
            <a:prstDash val="dash"/>
          </a:ln>
          <a:effectLst/>
        </p:spPr>
        <p:style>
          <a:lnRef idx="1">
            <a:schemeClr val="accent6"/>
          </a:lnRef>
          <a:fillRef idx="2">
            <a:schemeClr val="accent6"/>
          </a:fillRef>
          <a:effectRef idx="1">
            <a:schemeClr val="accent6"/>
          </a:effectRef>
          <a:fontRef idx="minor">
            <a:schemeClr val="dk1"/>
          </a:fontRef>
        </p:style>
        <p:txBody>
          <a:bodyPr>
            <a:normAutofit/>
          </a:bodyPr>
          <a:lstStyle/>
          <a:p>
            <a:pPr fontAlgn="auto">
              <a:lnSpc>
                <a:spcPct val="210000"/>
              </a:lnSpc>
              <a:spcBef>
                <a:spcPts val="0"/>
              </a:spcBef>
              <a:spcAft>
                <a:spcPts val="0"/>
              </a:spcAft>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 </a:t>
            </a:r>
            <a:endParaRPr lang="en-US" altLang="zh-CN" kern="0" dirty="0">
              <a:solidFill>
                <a:schemeClr val="tx1">
                  <a:lumMod val="75000"/>
                  <a:lumOff val="25000"/>
                </a:schemeClr>
              </a:solidFill>
              <a:ea typeface="微软雅黑" panose="020B0503020204020204" pitchFamily="34" charset="-122"/>
              <a:cs typeface="宋体" panose="02010600030101010101" pitchFamily="2" charset="-122"/>
            </a:endParaRPr>
          </a:p>
          <a:p>
            <a:pPr fontAlgn="auto">
              <a:lnSpc>
                <a:spcPct val="210000"/>
              </a:lnSpc>
              <a:spcBef>
                <a:spcPts val="0"/>
              </a:spcBef>
              <a:spcAft>
                <a:spcPts val="0"/>
              </a:spcAft>
              <a:defRPr/>
            </a:pP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开放式基金流动性风险是指基金管理者在面临持有人赎回压力时</a:t>
            </a:r>
            <a:r>
              <a:rPr lang="en-US" altLang="zh-CN" kern="0" dirty="0">
                <a:solidFill>
                  <a:schemeClr val="tx1">
                    <a:lumMod val="75000"/>
                    <a:lumOff val="25000"/>
                  </a:schemeClr>
                </a:solidFill>
                <a:ea typeface="微软雅黑" panose="020B0503020204020204" pitchFamily="34" charset="-122"/>
                <a:cs typeface="宋体" panose="02010600030101010101" pitchFamily="2" charset="-122"/>
              </a:rPr>
              <a:t>, </a:t>
            </a:r>
            <a:r>
              <a:rPr lang="zh-CN" altLang="en-US" kern="0" dirty="0">
                <a:solidFill>
                  <a:schemeClr val="tx1">
                    <a:lumMod val="75000"/>
                    <a:lumOff val="25000"/>
                  </a:schemeClr>
                </a:solidFill>
                <a:ea typeface="微软雅黑" panose="020B0503020204020204" pitchFamily="34" charset="-122"/>
                <a:cs typeface="宋体" panose="02010600030101010101" pitchFamily="2" charset="-122"/>
              </a:rPr>
              <a:t>难以在合理的时间内以公允价格将其投资组合变现而引起资产损失或交易成本的不确定性</a:t>
            </a:r>
            <a:endParaRPr lang="zh-CN" altLang="en-US" dirty="0">
              <a:solidFill>
                <a:schemeClr val="tx1">
                  <a:lumMod val="75000"/>
                  <a:lumOff val="25000"/>
                </a:schemeClr>
              </a:solidFill>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615" y="2379742"/>
            <a:ext cx="4700597" cy="3139999"/>
          </a:xfrm>
          <a:prstGeom prst="rect">
            <a:avLst/>
          </a:prstGeom>
        </p:spPr>
      </p:pic>
    </p:spTree>
    <p:extLst>
      <p:ext uri="{BB962C8B-B14F-4D97-AF65-F5344CB8AC3E}">
        <p14:creationId xmlns:p14="http://schemas.microsoft.com/office/powerpoint/2010/main" val="41938950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Text"/>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Text"/>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90831203525"/>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90831203525"/>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90831203525"/>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90831203525"/>
  <p:tag name="MH_LIBRARY" val="GRAPHIC"/>
  <p:tag name="MH_TYPE" val="SubTitle"/>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90831203525"/>
  <p:tag name="MH_LIBRARY" val="GRAPHIC"/>
  <p:tag name="MH_TYPE" val="Text"/>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90831203525"/>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5"/>
</p:tagLst>
</file>

<file path=ppt/tags/tag3.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6"/>
</p:tagLst>
</file>

<file path=ppt/tags/tag31.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7"/>
</p:tagLst>
</file>

<file path=ppt/tags/tag32.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8"/>
</p:tagLst>
</file>

<file path=ppt/tags/tag33.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SubTitle"/>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SubTitle"/>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SubTitle"/>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SubTitle"/>
  <p:tag name="MH_ORDER" val="4"/>
</p:tagLst>
</file>

<file path=ppt/tags/tag37.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SubTitle"/>
  <p:tag name="MH_ORDER" val="5"/>
</p:tagLst>
</file>

<file path=ppt/tags/tag38.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SubTitle"/>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SubTitle"/>
  <p:tag name="MH_ORDER" val="7"/>
</p:tagLst>
</file>

<file path=ppt/tags/tag4.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SubTitle"/>
  <p:tag name="MH_ORDER" val="8"/>
</p:tagLst>
</file>

<file path=ppt/tags/tag41.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9"/>
</p:tagLst>
</file>

<file path=ppt/tags/tag42.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10"/>
</p:tagLst>
</file>

<file path=ppt/tags/tag43.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11"/>
</p:tagLst>
</file>

<file path=ppt/tags/tag44.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12"/>
</p:tagLst>
</file>

<file path=ppt/tags/tag45.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13"/>
</p:tagLst>
</file>

<file path=ppt/tags/tag46.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14"/>
</p:tagLst>
</file>

<file path=ppt/tags/tag47.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15"/>
</p:tagLst>
</file>

<file path=ppt/tags/tag48.xml><?xml version="1.0" encoding="utf-8"?>
<p:tagLst xmlns:a="http://schemas.openxmlformats.org/drawingml/2006/main" xmlns:r="http://schemas.openxmlformats.org/officeDocument/2006/relationships" xmlns:p="http://schemas.openxmlformats.org/presentationml/2006/main">
  <p:tag name="MH" val="20190831203947"/>
  <p:tag name="MH_LIBRARY" val="GRAPHIC"/>
  <p:tag name="MH_TYPE" val="Other"/>
  <p:tag name="MH_ORDER" val="16"/>
</p:tagLst>
</file>

<file path=ppt/tags/tag5.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90831142745"/>
  <p:tag name="MH_LIBRARY" val="GRAPHIC"/>
  <p:tag name="MH_TYPE" val="Other"/>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33640</TotalTime>
  <Words>2583</Words>
  <Application>Microsoft Office PowerPoint</Application>
  <PresentationFormat>自定义</PresentationFormat>
  <Paragraphs>219</Paragraphs>
  <Slides>27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0</vt:i4>
      </vt:variant>
      <vt:variant>
        <vt:lpstr>幻灯片标题</vt:lpstr>
      </vt:variant>
      <vt:variant>
        <vt:i4>27</vt:i4>
      </vt:variant>
    </vt:vector>
  </HeadingPairs>
  <TitlesOfParts>
    <vt:vector size="40" baseType="lpstr">
      <vt:lpstr>等线</vt:lpstr>
      <vt:lpstr>等线 Light</vt:lpstr>
      <vt:lpstr>方正舒体</vt:lpstr>
      <vt:lpstr>宋体</vt:lpstr>
      <vt:lpstr>微软雅黑</vt:lpstr>
      <vt:lpstr>幼圆</vt:lpstr>
      <vt:lpstr>Arial</vt:lpstr>
      <vt:lpstr>Calibri</vt:lpstr>
      <vt:lpstr>Candara</vt:lpstr>
      <vt:lpstr>Century Gothic</vt:lpstr>
      <vt:lpstr>Segoe UI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朱 翔月</cp:lastModifiedBy>
  <cp:revision>3701</cp:revision>
  <dcterms:modified xsi:type="dcterms:W3CDTF">2020-01-12T07:21:46Z</dcterms:modified>
</cp:coreProperties>
</file>