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8"/>
  </p:notesMasterIdLst>
  <p:handoutMasterIdLst>
    <p:handoutMasterId r:id="rId19"/>
  </p:handoutMasterIdLst>
  <p:sldIdLst>
    <p:sldId id="3002" r:id="rId2"/>
    <p:sldId id="3020" r:id="rId3"/>
    <p:sldId id="3125" r:id="rId4"/>
    <p:sldId id="3126" r:id="rId5"/>
    <p:sldId id="3127" r:id="rId6"/>
    <p:sldId id="3128" r:id="rId7"/>
    <p:sldId id="3129" r:id="rId8"/>
    <p:sldId id="3130" r:id="rId9"/>
    <p:sldId id="3132" r:id="rId10"/>
    <p:sldId id="3131" r:id="rId11"/>
    <p:sldId id="3133" r:id="rId12"/>
    <p:sldId id="3194" r:id="rId13"/>
    <p:sldId id="3134" r:id="rId14"/>
    <p:sldId id="3136" r:id="rId15"/>
    <p:sldId id="3137" r:id="rId16"/>
    <p:sldId id="367" r:id="rId17"/>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orient="horz" pos="43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B889DB"/>
    <a:srgbClr val="89E0FF"/>
    <a:srgbClr val="E60914"/>
    <a:srgbClr val="D24726"/>
    <a:srgbClr val="29303A"/>
    <a:srgbClr val="FF5B5B"/>
    <a:srgbClr val="FFFFCC"/>
    <a:srgbClr val="E8D0D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46" autoAdjust="0"/>
  </p:normalViewPr>
  <p:slideViewPr>
    <p:cSldViewPr>
      <p:cViewPr varScale="1">
        <p:scale>
          <a:sx n="105" d="100"/>
          <a:sy n="105" d="100"/>
        </p:scale>
        <p:origin x="138" y="174"/>
      </p:cViewPr>
      <p:guideLst>
        <p:guide orient="horz" pos="2160"/>
        <p:guide pos="3842"/>
        <p:guide orient="horz" pos="4319"/>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1DE61-316B-428C-B5E0-6CF8DB2B7F02}" type="doc">
      <dgm:prSet loTypeId="urn:microsoft.com/office/officeart/2005/8/layout/hierarchy2" loCatId="hierarchy" qsTypeId="urn:microsoft.com/office/officeart/2005/8/quickstyle/3d3" qsCatId="3D" csTypeId="urn:microsoft.com/office/officeart/2005/8/colors/colorful3" csCatId="colorful" phldr="1"/>
      <dgm:spPr/>
      <dgm:t>
        <a:bodyPr/>
        <a:lstStyle/>
        <a:p>
          <a:endParaRPr lang="zh-CN" altLang="en-US"/>
        </a:p>
      </dgm:t>
    </dgm:pt>
    <dgm:pt modelId="{5E15FB12-9CF1-436D-880F-5A6B2122C2D4}">
      <dgm:prSet phldrT="[文本]" custT="1"/>
      <dgm:spPr/>
      <dgm:t>
        <a:bodyPr/>
        <a:lstStyle/>
        <a:p>
          <a:r>
            <a:rPr lang="zh-CN" altLang="en-US" sz="1800" dirty="0">
              <a:latin typeface="微软雅黑" panose="020B0503020204020204" pitchFamily="34" charset="-122"/>
              <a:ea typeface="微软雅黑" panose="020B0503020204020204" pitchFamily="34" charset="-122"/>
            </a:rPr>
            <a:t>有针对性的处置工作</a:t>
          </a:r>
        </a:p>
      </dgm:t>
    </dgm:pt>
    <dgm:pt modelId="{1659B38F-C692-44D0-800C-B3F239D4501F}" type="parTrans" cxnId="{DF2B02A0-E20E-448A-83F0-8FF7565BC4D9}">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89F51279-DCFC-4ED7-962A-08654E0ECF69}" type="sibTrans" cxnId="{DF2B02A0-E20E-448A-83F0-8FF7565BC4D9}">
      <dgm:prSet/>
      <dgm:spPr/>
      <dgm:t>
        <a:bodyPr/>
        <a:lstStyle/>
        <a:p>
          <a:endParaRPr lang="zh-CN" altLang="en-US" sz="4400">
            <a:latin typeface="微软雅黑" panose="020B0503020204020204" pitchFamily="34" charset="-122"/>
            <a:ea typeface="微软雅黑" panose="020B0503020204020204" pitchFamily="34" charset="-122"/>
          </a:endParaRPr>
        </a:p>
      </dgm:t>
    </dgm:pt>
    <dgm:pt modelId="{FE6C071F-4DB4-4A69-84E7-83DD10FA64D2}">
      <dgm:prSet custT="1"/>
      <dgm:spPr>
        <a:solidFill>
          <a:srgbClr val="7030A0"/>
        </a:solidFill>
      </dgm:spPr>
      <dgm:t>
        <a:bodyPr/>
        <a:lstStyle/>
        <a:p>
          <a:r>
            <a:rPr lang="zh-CN" altLang="en-US" sz="1600" dirty="0">
              <a:solidFill>
                <a:schemeClr val="bg1"/>
              </a:solidFill>
              <a:latin typeface="微软雅黑" panose="020B0503020204020204" pitchFamily="34" charset="-122"/>
              <a:ea typeface="微软雅黑" panose="020B0503020204020204" pitchFamily="34" charset="-122"/>
            </a:rPr>
            <a:t>合理补偿利益受损客户</a:t>
          </a:r>
        </a:p>
      </dgm:t>
    </dgm:pt>
    <dgm:pt modelId="{C306AE93-758E-4ED1-BB8F-A1D5B1633E6A}" type="parTrans" cxnId="{1B302133-6885-4C7D-80B2-DB02B7E81EA4}">
      <dgm:prSet custT="1"/>
      <dgm:spPr/>
      <dgm:t>
        <a:bodyPr/>
        <a:lstStyle/>
        <a:p>
          <a:endParaRPr lang="zh-CN" altLang="en-US" sz="1100"/>
        </a:p>
      </dgm:t>
    </dgm:pt>
    <dgm:pt modelId="{E3D3B175-82A4-40DD-B6D5-E0F80B1E2C39}" type="sibTrans" cxnId="{1B302133-6885-4C7D-80B2-DB02B7E81EA4}">
      <dgm:prSet/>
      <dgm:spPr/>
      <dgm:t>
        <a:bodyPr/>
        <a:lstStyle/>
        <a:p>
          <a:endParaRPr lang="zh-CN" altLang="en-US" sz="4400"/>
        </a:p>
      </dgm:t>
    </dgm:pt>
    <dgm:pt modelId="{D7C13D03-7A2B-42E9-B303-83CEBBF82091}">
      <dgm:prSet custT="1"/>
      <dgm:spPr>
        <a:solidFill>
          <a:srgbClr val="7030A0"/>
        </a:solidFill>
      </dgm:spPr>
      <dgm:t>
        <a:bodyPr/>
        <a:lstStyle/>
        <a:p>
          <a:r>
            <a:rPr lang="zh-CN" altLang="en-US" sz="1400" dirty="0">
              <a:solidFill>
                <a:schemeClr val="bg1"/>
              </a:solidFill>
              <a:latin typeface="微软雅黑" panose="020B0503020204020204" pitchFamily="34" charset="-122"/>
              <a:ea typeface="微软雅黑" panose="020B0503020204020204" pitchFamily="34" charset="-122"/>
            </a:rPr>
            <a:t>迅速停止提供不合格的金融产品或取缔不当操作、服务</a:t>
          </a:r>
        </a:p>
      </dgm:t>
    </dgm:pt>
    <dgm:pt modelId="{F59C110C-FE3D-45CB-BBA2-30CA4094A962}" type="parTrans" cxnId="{01F2C457-92DB-4A7E-B584-D7FADC0967D3}">
      <dgm:prSet custT="1"/>
      <dgm:spPr/>
      <dgm:t>
        <a:bodyPr/>
        <a:lstStyle/>
        <a:p>
          <a:endParaRPr lang="zh-CN" altLang="en-US" sz="1100"/>
        </a:p>
      </dgm:t>
    </dgm:pt>
    <dgm:pt modelId="{B2C79BBC-7295-4147-991B-3695F31E1EFB}" type="sibTrans" cxnId="{01F2C457-92DB-4A7E-B584-D7FADC0967D3}">
      <dgm:prSet/>
      <dgm:spPr/>
      <dgm:t>
        <a:bodyPr/>
        <a:lstStyle/>
        <a:p>
          <a:endParaRPr lang="zh-CN" altLang="en-US" sz="4400"/>
        </a:p>
      </dgm:t>
    </dgm:pt>
    <dgm:pt modelId="{2844E7FC-8A80-489B-B169-7A97FFA12B27}">
      <dgm:prSet custT="1"/>
      <dgm:spPr>
        <a:solidFill>
          <a:srgbClr val="7030A0"/>
        </a:solidFill>
      </dgm:spPr>
      <dgm:t>
        <a:bodyPr/>
        <a:lstStyle/>
        <a:p>
          <a:r>
            <a:rPr lang="zh-CN" altLang="en-US" sz="1400" dirty="0">
              <a:solidFill>
                <a:schemeClr val="bg1"/>
              </a:solidFill>
              <a:latin typeface="微软雅黑" panose="020B0503020204020204" pitchFamily="34" charset="-122"/>
              <a:ea typeface="微软雅黑" panose="020B0503020204020204" pitchFamily="34" charset="-122"/>
            </a:rPr>
            <a:t>主动承担责任</a:t>
          </a:r>
          <a:r>
            <a:rPr lang="en-US" altLang="en-US"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对利益受损客户予以物质补偿和精神补偿</a:t>
          </a:r>
        </a:p>
      </dgm:t>
    </dgm:pt>
    <dgm:pt modelId="{A6B4C640-C193-4EEB-9447-363D73C5F90F}" type="parTrans" cxnId="{48E013C6-C506-4B87-B2A1-004AABE48336}">
      <dgm:prSet custT="1"/>
      <dgm:spPr/>
      <dgm:t>
        <a:bodyPr/>
        <a:lstStyle/>
        <a:p>
          <a:endParaRPr lang="zh-CN" altLang="en-US" sz="1100"/>
        </a:p>
      </dgm:t>
    </dgm:pt>
    <dgm:pt modelId="{1ED63E38-84BF-4445-AE33-DBDC865CD850}" type="sibTrans" cxnId="{48E013C6-C506-4B87-B2A1-004AABE48336}">
      <dgm:prSet/>
      <dgm:spPr/>
      <dgm:t>
        <a:bodyPr/>
        <a:lstStyle/>
        <a:p>
          <a:endParaRPr lang="zh-CN" altLang="en-US" sz="4400"/>
        </a:p>
      </dgm:t>
    </dgm:pt>
    <dgm:pt modelId="{9423F1C3-3788-427D-8D22-E85556331B2A}">
      <dgm:prSet custT="1"/>
      <dgm:spPr>
        <a:solidFill>
          <a:srgbClr val="7030A0"/>
        </a:solidFill>
      </dgm:spPr>
      <dgm:t>
        <a:bodyPr/>
        <a:lstStyle/>
        <a:p>
          <a:r>
            <a:rPr lang="zh-CN" altLang="en-US" sz="1400" dirty="0">
              <a:solidFill>
                <a:schemeClr val="bg1"/>
              </a:solidFill>
              <a:latin typeface="微软雅黑" panose="020B0503020204020204" pitchFamily="34" charset="-122"/>
              <a:ea typeface="微软雅黑" panose="020B0503020204020204" pitchFamily="34" charset="-122"/>
            </a:rPr>
            <a:t>本着协商的原则</a:t>
          </a:r>
          <a:r>
            <a:rPr lang="en-US" altLang="en-US"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运用对话的方式</a:t>
          </a:r>
          <a:r>
            <a:rPr lang="en-US" altLang="en-US"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消除其对立情绪</a:t>
          </a:r>
        </a:p>
      </dgm:t>
    </dgm:pt>
    <dgm:pt modelId="{2EEBFDC8-7184-4064-8C46-848C3289DBC9}" type="parTrans" cxnId="{C2D1A2A7-FAAA-4EA8-9E8A-46D55DFA48F9}">
      <dgm:prSet custT="1"/>
      <dgm:spPr/>
      <dgm:t>
        <a:bodyPr/>
        <a:lstStyle/>
        <a:p>
          <a:endParaRPr lang="zh-CN" altLang="en-US" sz="1100"/>
        </a:p>
      </dgm:t>
    </dgm:pt>
    <dgm:pt modelId="{92319308-FDFE-47B9-8C2F-4E766FFC2D18}" type="sibTrans" cxnId="{C2D1A2A7-FAAA-4EA8-9E8A-46D55DFA48F9}">
      <dgm:prSet/>
      <dgm:spPr/>
      <dgm:t>
        <a:bodyPr/>
        <a:lstStyle/>
        <a:p>
          <a:endParaRPr lang="zh-CN" altLang="en-US" sz="4400"/>
        </a:p>
      </dgm:t>
    </dgm:pt>
    <dgm:pt modelId="{12EC0B7A-632E-4F56-BE00-0EAF1437DB28}">
      <dgm:prSet custT="1"/>
      <dgm:spPr>
        <a:solidFill>
          <a:srgbClr val="0070C0"/>
        </a:solidFill>
      </dgm:spPr>
      <dgm:t>
        <a:bodyPr/>
        <a:lstStyle/>
        <a:p>
          <a:r>
            <a:rPr lang="zh-CN" altLang="en-US" sz="1600" dirty="0">
              <a:solidFill>
                <a:schemeClr val="bg1"/>
              </a:solidFill>
              <a:latin typeface="微软雅黑" panose="020B0503020204020204" pitchFamily="34" charset="-122"/>
              <a:ea typeface="微软雅黑" panose="020B0503020204020204" pitchFamily="34" charset="-122"/>
            </a:rPr>
            <a:t>及时回应媒体</a:t>
          </a:r>
        </a:p>
      </dgm:t>
    </dgm:pt>
    <dgm:pt modelId="{D1988EDD-408F-4902-85F7-40211A5FB78B}" type="parTrans" cxnId="{26370FEE-B9F4-4D7F-8BB6-C7E1F4D870C1}">
      <dgm:prSet custT="1"/>
      <dgm:spPr/>
      <dgm:t>
        <a:bodyPr/>
        <a:lstStyle/>
        <a:p>
          <a:endParaRPr lang="zh-CN" altLang="en-US" sz="1100"/>
        </a:p>
      </dgm:t>
    </dgm:pt>
    <dgm:pt modelId="{8EF59725-D24A-4EF8-9193-CF47E5FC38AC}" type="sibTrans" cxnId="{26370FEE-B9F4-4D7F-8BB6-C7E1F4D870C1}">
      <dgm:prSet/>
      <dgm:spPr/>
      <dgm:t>
        <a:bodyPr/>
        <a:lstStyle/>
        <a:p>
          <a:endParaRPr lang="zh-CN" altLang="en-US" sz="4400"/>
        </a:p>
      </dgm:t>
    </dgm:pt>
    <dgm:pt modelId="{E17D4252-1181-470E-8BE7-8DB60AFD9CDE}">
      <dgm:prSet custT="1"/>
      <dgm:spPr>
        <a:solidFill>
          <a:srgbClr val="0070C0"/>
        </a:solidFill>
      </dgm:spPr>
      <dgm:t>
        <a:bodyPr/>
        <a:lstStyle/>
        <a:p>
          <a:r>
            <a:rPr lang="zh-CN" altLang="en-US" sz="1400">
              <a:solidFill>
                <a:schemeClr val="bg1"/>
              </a:solidFill>
              <a:latin typeface="微软雅黑" panose="020B0503020204020204" pitchFamily="34" charset="-122"/>
              <a:ea typeface="微软雅黑" panose="020B0503020204020204" pitchFamily="34" charset="-122"/>
            </a:rPr>
            <a:t>坚决否认媒体对其的错误指责</a:t>
          </a:r>
        </a:p>
      </dgm:t>
    </dgm:pt>
    <dgm:pt modelId="{9F72E4FA-21B3-4B5B-BAA5-C1D70BB596C4}" type="parTrans" cxnId="{BBF32EB5-FB74-412A-B275-939AFB8DCA32}">
      <dgm:prSet custT="1"/>
      <dgm:spPr/>
      <dgm:t>
        <a:bodyPr/>
        <a:lstStyle/>
        <a:p>
          <a:endParaRPr lang="zh-CN" altLang="en-US" sz="1100"/>
        </a:p>
      </dgm:t>
    </dgm:pt>
    <dgm:pt modelId="{BBF1F075-04DD-4EEE-85EB-A812777884DF}" type="sibTrans" cxnId="{BBF32EB5-FB74-412A-B275-939AFB8DCA32}">
      <dgm:prSet/>
      <dgm:spPr/>
      <dgm:t>
        <a:bodyPr/>
        <a:lstStyle/>
        <a:p>
          <a:endParaRPr lang="zh-CN" altLang="en-US" sz="4400"/>
        </a:p>
      </dgm:t>
    </dgm:pt>
    <dgm:pt modelId="{E452E857-F8C9-488C-B788-2C59C09A17B0}">
      <dgm:prSet custT="1"/>
      <dgm:spPr>
        <a:solidFill>
          <a:srgbClr val="0070C0"/>
        </a:solidFill>
      </dgm:spPr>
      <dgm:t>
        <a:bodyPr/>
        <a:lstStyle/>
        <a:p>
          <a:r>
            <a:rPr lang="zh-CN" altLang="en-US" sz="1400">
              <a:solidFill>
                <a:schemeClr val="bg1"/>
              </a:solidFill>
              <a:latin typeface="微软雅黑" panose="020B0503020204020204" pitchFamily="34" charset="-122"/>
              <a:ea typeface="微软雅黑" panose="020B0503020204020204" pitchFamily="34" charset="-122"/>
            </a:rPr>
            <a:t>借助媒体公布真相</a:t>
          </a:r>
          <a:r>
            <a:rPr lang="en-US" altLang="en-US"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以正确引导公众</a:t>
          </a:r>
        </a:p>
      </dgm:t>
    </dgm:pt>
    <dgm:pt modelId="{F3EB31BA-5BE5-418D-A729-7FA56E848CD3}" type="parTrans" cxnId="{3EE601B0-0CC8-4D0B-85F5-DDEDAE3EEF22}">
      <dgm:prSet custT="1"/>
      <dgm:spPr/>
      <dgm:t>
        <a:bodyPr/>
        <a:lstStyle/>
        <a:p>
          <a:endParaRPr lang="zh-CN" altLang="en-US" sz="1100"/>
        </a:p>
      </dgm:t>
    </dgm:pt>
    <dgm:pt modelId="{A41FA807-1AA3-41E1-B312-42DCD1824459}" type="sibTrans" cxnId="{3EE601B0-0CC8-4D0B-85F5-DDEDAE3EEF22}">
      <dgm:prSet/>
      <dgm:spPr/>
      <dgm:t>
        <a:bodyPr/>
        <a:lstStyle/>
        <a:p>
          <a:endParaRPr lang="zh-CN" altLang="en-US" sz="4400"/>
        </a:p>
      </dgm:t>
    </dgm:pt>
    <dgm:pt modelId="{37998328-F8E2-41E6-95AD-613B2571D1E0}">
      <dgm:prSet custT="1"/>
      <dgm:spPr>
        <a:solidFill>
          <a:srgbClr val="0070C0"/>
        </a:solidFill>
      </dgm:spPr>
      <dgm:t>
        <a:bodyPr/>
        <a:lstStyle/>
        <a:p>
          <a:r>
            <a:rPr lang="zh-CN" altLang="en-US" sz="1400" dirty="0">
              <a:solidFill>
                <a:schemeClr val="bg1"/>
              </a:solidFill>
              <a:latin typeface="微软雅黑" panose="020B0503020204020204" pitchFamily="34" charset="-122"/>
              <a:ea typeface="微软雅黑" panose="020B0503020204020204" pitchFamily="34" charset="-122"/>
            </a:rPr>
            <a:t>通过媒体诚恳地表达歉意</a:t>
          </a:r>
        </a:p>
      </dgm:t>
    </dgm:pt>
    <dgm:pt modelId="{C9D4AA51-0D99-4D4B-BFC4-E4CF30C37C83}" type="parTrans" cxnId="{0266C0FF-069C-4260-8362-884F6CC01C26}">
      <dgm:prSet custT="1"/>
      <dgm:spPr/>
      <dgm:t>
        <a:bodyPr/>
        <a:lstStyle/>
        <a:p>
          <a:endParaRPr lang="zh-CN" altLang="en-US" sz="1100"/>
        </a:p>
      </dgm:t>
    </dgm:pt>
    <dgm:pt modelId="{F947E2A5-66BA-4A1E-A48F-3082324A417D}" type="sibTrans" cxnId="{0266C0FF-069C-4260-8362-884F6CC01C26}">
      <dgm:prSet/>
      <dgm:spPr/>
      <dgm:t>
        <a:bodyPr/>
        <a:lstStyle/>
        <a:p>
          <a:endParaRPr lang="zh-CN" altLang="en-US" sz="4400"/>
        </a:p>
      </dgm:t>
    </dgm:pt>
    <dgm:pt modelId="{207B2480-CC8D-49D6-909B-BFAC3A7A3D0B}">
      <dgm:prSet custT="1"/>
      <dgm:spPr/>
      <dgm:t>
        <a:bodyPr/>
        <a:lstStyle/>
        <a:p>
          <a:r>
            <a:rPr lang="zh-CN" altLang="en-US" sz="1600" dirty="0">
              <a:solidFill>
                <a:srgbClr val="7030A0"/>
              </a:solidFill>
              <a:latin typeface="微软雅黑" panose="020B0503020204020204" pitchFamily="34" charset="-122"/>
              <a:ea typeface="微软雅黑" panose="020B0503020204020204" pitchFamily="34" charset="-122"/>
            </a:rPr>
            <a:t>争取权威机构的帮助</a:t>
          </a:r>
        </a:p>
      </dgm:t>
    </dgm:pt>
    <dgm:pt modelId="{733AF8C8-399F-4425-A1DF-66C9903E3C4A}" type="parTrans" cxnId="{3321EFFE-136B-4620-8C4C-844A2F0F27FE}">
      <dgm:prSet custT="1"/>
      <dgm:spPr/>
      <dgm:t>
        <a:bodyPr/>
        <a:lstStyle/>
        <a:p>
          <a:endParaRPr lang="zh-CN" altLang="en-US" sz="1100"/>
        </a:p>
      </dgm:t>
    </dgm:pt>
    <dgm:pt modelId="{49CF8F2C-0424-4DCC-BB8E-897FC7264417}" type="sibTrans" cxnId="{3321EFFE-136B-4620-8C4C-844A2F0F27FE}">
      <dgm:prSet/>
      <dgm:spPr/>
      <dgm:t>
        <a:bodyPr/>
        <a:lstStyle/>
        <a:p>
          <a:endParaRPr lang="zh-CN" altLang="en-US" sz="4400"/>
        </a:p>
      </dgm:t>
    </dgm:pt>
    <dgm:pt modelId="{74ED995D-7FB1-40C3-9269-ABCE218DF903}">
      <dgm:prSet custT="1"/>
      <dgm:spPr/>
      <dgm:t>
        <a:bodyPr/>
        <a:lstStyle/>
        <a:p>
          <a:r>
            <a:rPr lang="zh-CN" altLang="en-US" sz="1600" dirty="0">
              <a:solidFill>
                <a:srgbClr val="7030A0"/>
              </a:solidFill>
              <a:latin typeface="微软雅黑" panose="020B0503020204020204" pitchFamily="34" charset="-122"/>
              <a:ea typeface="微软雅黑" panose="020B0503020204020204" pitchFamily="34" charset="-122"/>
            </a:rPr>
            <a:t>自我控制和补救</a:t>
          </a:r>
        </a:p>
      </dgm:t>
    </dgm:pt>
    <dgm:pt modelId="{8147772E-C08E-44AD-8B95-C1742E14ABF2}" type="parTrans" cxnId="{633D9620-3318-4FDE-9FE0-CBFBF003D2C8}">
      <dgm:prSet custT="1"/>
      <dgm:spPr/>
      <dgm:t>
        <a:bodyPr/>
        <a:lstStyle/>
        <a:p>
          <a:endParaRPr lang="zh-CN" altLang="en-US" sz="1100"/>
        </a:p>
      </dgm:t>
    </dgm:pt>
    <dgm:pt modelId="{126019C1-D8EC-4566-9314-9BD4444CD420}" type="sibTrans" cxnId="{633D9620-3318-4FDE-9FE0-CBFBF003D2C8}">
      <dgm:prSet/>
      <dgm:spPr/>
      <dgm:t>
        <a:bodyPr/>
        <a:lstStyle/>
        <a:p>
          <a:endParaRPr lang="zh-CN" altLang="en-US" sz="4400"/>
        </a:p>
      </dgm:t>
    </dgm:pt>
    <dgm:pt modelId="{53D7E666-69E6-4E62-963A-8E66457A24A1}">
      <dgm:prSet custT="1"/>
      <dgm:spPr/>
      <dgm:t>
        <a:bodyPr/>
        <a:lstStyle/>
        <a:p>
          <a:r>
            <a:rPr lang="zh-CN" altLang="en-US" sz="1600" dirty="0">
              <a:solidFill>
                <a:srgbClr val="7030A0"/>
              </a:solidFill>
              <a:latin typeface="微软雅黑" panose="020B0503020204020204" pitchFamily="34" charset="-122"/>
              <a:ea typeface="微软雅黑" panose="020B0503020204020204" pitchFamily="34" charset="-122"/>
            </a:rPr>
            <a:t>与员工积极沟通</a:t>
          </a:r>
        </a:p>
      </dgm:t>
    </dgm:pt>
    <dgm:pt modelId="{A4CFAA7A-3B7A-4492-A8AD-4A0776F1A6A9}" type="parTrans" cxnId="{D9B08705-934F-4B0A-BD64-81B45D1225D0}">
      <dgm:prSet custT="1"/>
      <dgm:spPr/>
      <dgm:t>
        <a:bodyPr/>
        <a:lstStyle/>
        <a:p>
          <a:endParaRPr lang="zh-CN" altLang="en-US" sz="1100"/>
        </a:p>
      </dgm:t>
    </dgm:pt>
    <dgm:pt modelId="{A1B05DC1-0874-4E0B-8887-8B6B9A11B074}" type="sibTrans" cxnId="{D9B08705-934F-4B0A-BD64-81B45D1225D0}">
      <dgm:prSet/>
      <dgm:spPr/>
      <dgm:t>
        <a:bodyPr/>
        <a:lstStyle/>
        <a:p>
          <a:endParaRPr lang="zh-CN" altLang="en-US" sz="4400"/>
        </a:p>
      </dgm:t>
    </dgm:pt>
    <dgm:pt modelId="{E1EC8EC2-CCDB-4C00-BAC3-110211596BFA}" type="pres">
      <dgm:prSet presAssocID="{ABA1DE61-316B-428C-B5E0-6CF8DB2B7F02}" presName="diagram" presStyleCnt="0">
        <dgm:presLayoutVars>
          <dgm:chPref val="1"/>
          <dgm:dir/>
          <dgm:animOne val="branch"/>
          <dgm:animLvl val="lvl"/>
          <dgm:resizeHandles val="exact"/>
        </dgm:presLayoutVars>
      </dgm:prSet>
      <dgm:spPr/>
    </dgm:pt>
    <dgm:pt modelId="{70D30F98-9A37-46EA-B06E-FA6509B433B0}" type="pres">
      <dgm:prSet presAssocID="{5E15FB12-9CF1-436D-880F-5A6B2122C2D4}" presName="root1" presStyleCnt="0"/>
      <dgm:spPr/>
    </dgm:pt>
    <dgm:pt modelId="{7954DA94-708E-421C-873F-304FFFF820AD}" type="pres">
      <dgm:prSet presAssocID="{5E15FB12-9CF1-436D-880F-5A6B2122C2D4}" presName="LevelOneTextNode" presStyleLbl="node0" presStyleIdx="0" presStyleCnt="1" custScaleX="134981" custScaleY="360215">
        <dgm:presLayoutVars>
          <dgm:chPref val="3"/>
        </dgm:presLayoutVars>
      </dgm:prSet>
      <dgm:spPr/>
    </dgm:pt>
    <dgm:pt modelId="{E0265A7A-3085-41E3-96DB-F5D7611164BD}" type="pres">
      <dgm:prSet presAssocID="{5E15FB12-9CF1-436D-880F-5A6B2122C2D4}" presName="level2hierChild" presStyleCnt="0"/>
      <dgm:spPr/>
    </dgm:pt>
    <dgm:pt modelId="{EA9A8B28-60EF-48F6-ACBE-BCC64964A379}" type="pres">
      <dgm:prSet presAssocID="{C306AE93-758E-4ED1-BB8F-A1D5B1633E6A}" presName="conn2-1" presStyleLbl="parChTrans1D2" presStyleIdx="0" presStyleCnt="5" custScaleX="2000000"/>
      <dgm:spPr/>
    </dgm:pt>
    <dgm:pt modelId="{F87156E8-C34A-4250-BCFF-52321227C206}" type="pres">
      <dgm:prSet presAssocID="{C306AE93-758E-4ED1-BB8F-A1D5B1633E6A}" presName="connTx" presStyleLbl="parChTrans1D2" presStyleIdx="0" presStyleCnt="5"/>
      <dgm:spPr/>
    </dgm:pt>
    <dgm:pt modelId="{C352DABA-973A-48ED-ACB4-5C5210FD7A67}" type="pres">
      <dgm:prSet presAssocID="{FE6C071F-4DB4-4A69-84E7-83DD10FA64D2}" presName="root2" presStyleCnt="0"/>
      <dgm:spPr/>
    </dgm:pt>
    <dgm:pt modelId="{D352A89C-1839-4098-B134-381A33A08CE1}" type="pres">
      <dgm:prSet presAssocID="{FE6C071F-4DB4-4A69-84E7-83DD10FA64D2}" presName="LevelTwoTextNode" presStyleLbl="node2" presStyleIdx="0" presStyleCnt="5" custScaleX="277024">
        <dgm:presLayoutVars>
          <dgm:chPref val="3"/>
        </dgm:presLayoutVars>
      </dgm:prSet>
      <dgm:spPr/>
    </dgm:pt>
    <dgm:pt modelId="{87F3F9CE-320A-4584-B8C1-2C98868E8CB2}" type="pres">
      <dgm:prSet presAssocID="{FE6C071F-4DB4-4A69-84E7-83DD10FA64D2}" presName="level3hierChild" presStyleCnt="0"/>
      <dgm:spPr/>
    </dgm:pt>
    <dgm:pt modelId="{6E48F8C9-13EA-405F-B892-98563157FAFC}" type="pres">
      <dgm:prSet presAssocID="{F59C110C-FE3D-45CB-BBA2-30CA4094A962}" presName="conn2-1" presStyleLbl="parChTrans1D3" presStyleIdx="0" presStyleCnt="6" custScaleX="2000000"/>
      <dgm:spPr/>
    </dgm:pt>
    <dgm:pt modelId="{83FACA19-1C43-47B1-AA85-8BA2A3AD11A1}" type="pres">
      <dgm:prSet presAssocID="{F59C110C-FE3D-45CB-BBA2-30CA4094A962}" presName="connTx" presStyleLbl="parChTrans1D3" presStyleIdx="0" presStyleCnt="6"/>
      <dgm:spPr/>
    </dgm:pt>
    <dgm:pt modelId="{6D3C3FF7-4EFC-4ADD-8813-2530A29F1F28}" type="pres">
      <dgm:prSet presAssocID="{D7C13D03-7A2B-42E9-B303-83CEBBF82091}" presName="root2" presStyleCnt="0"/>
      <dgm:spPr/>
    </dgm:pt>
    <dgm:pt modelId="{06BA3FBA-18EE-4140-8BBB-45E58DF53353}" type="pres">
      <dgm:prSet presAssocID="{D7C13D03-7A2B-42E9-B303-83CEBBF82091}" presName="LevelTwoTextNode" presStyleLbl="node3" presStyleIdx="0" presStyleCnt="6" custScaleX="703049">
        <dgm:presLayoutVars>
          <dgm:chPref val="3"/>
        </dgm:presLayoutVars>
      </dgm:prSet>
      <dgm:spPr/>
    </dgm:pt>
    <dgm:pt modelId="{567AAE37-3CA0-421F-A927-E06AE30C7C08}" type="pres">
      <dgm:prSet presAssocID="{D7C13D03-7A2B-42E9-B303-83CEBBF82091}" presName="level3hierChild" presStyleCnt="0"/>
      <dgm:spPr/>
    </dgm:pt>
    <dgm:pt modelId="{5B06EFBF-0042-41D4-8E88-BC0C930FA2A7}" type="pres">
      <dgm:prSet presAssocID="{A6B4C640-C193-4EEB-9447-363D73C5F90F}" presName="conn2-1" presStyleLbl="parChTrans1D3" presStyleIdx="1" presStyleCnt="6" custScaleX="2000000"/>
      <dgm:spPr/>
    </dgm:pt>
    <dgm:pt modelId="{29B11D24-440E-4B38-9820-C1F3D88FC679}" type="pres">
      <dgm:prSet presAssocID="{A6B4C640-C193-4EEB-9447-363D73C5F90F}" presName="connTx" presStyleLbl="parChTrans1D3" presStyleIdx="1" presStyleCnt="6"/>
      <dgm:spPr/>
    </dgm:pt>
    <dgm:pt modelId="{255D92D8-BF53-4458-90E6-88016758AFA4}" type="pres">
      <dgm:prSet presAssocID="{2844E7FC-8A80-489B-B169-7A97FFA12B27}" presName="root2" presStyleCnt="0"/>
      <dgm:spPr/>
    </dgm:pt>
    <dgm:pt modelId="{D37AA799-1CFE-4CDC-9312-B95E7EAB2AB9}" type="pres">
      <dgm:prSet presAssocID="{2844E7FC-8A80-489B-B169-7A97FFA12B27}" presName="LevelTwoTextNode" presStyleLbl="node3" presStyleIdx="1" presStyleCnt="6" custScaleX="703049">
        <dgm:presLayoutVars>
          <dgm:chPref val="3"/>
        </dgm:presLayoutVars>
      </dgm:prSet>
      <dgm:spPr/>
    </dgm:pt>
    <dgm:pt modelId="{575DA629-50EF-4ADF-A194-858F31168E39}" type="pres">
      <dgm:prSet presAssocID="{2844E7FC-8A80-489B-B169-7A97FFA12B27}" presName="level3hierChild" presStyleCnt="0"/>
      <dgm:spPr/>
    </dgm:pt>
    <dgm:pt modelId="{7635AF12-C257-4F7A-8D28-967264C831EA}" type="pres">
      <dgm:prSet presAssocID="{2EEBFDC8-7184-4064-8C46-848C3289DBC9}" presName="conn2-1" presStyleLbl="parChTrans1D3" presStyleIdx="2" presStyleCnt="6" custScaleX="2000000"/>
      <dgm:spPr/>
    </dgm:pt>
    <dgm:pt modelId="{D495C884-1E98-4144-BC92-00D2C66A2A22}" type="pres">
      <dgm:prSet presAssocID="{2EEBFDC8-7184-4064-8C46-848C3289DBC9}" presName="connTx" presStyleLbl="parChTrans1D3" presStyleIdx="2" presStyleCnt="6"/>
      <dgm:spPr/>
    </dgm:pt>
    <dgm:pt modelId="{EE053331-5931-497E-A1BA-9A76C738DD71}" type="pres">
      <dgm:prSet presAssocID="{9423F1C3-3788-427D-8D22-E85556331B2A}" presName="root2" presStyleCnt="0"/>
      <dgm:spPr/>
    </dgm:pt>
    <dgm:pt modelId="{2262BAD6-2265-4842-97FA-E776C0314E5E}" type="pres">
      <dgm:prSet presAssocID="{9423F1C3-3788-427D-8D22-E85556331B2A}" presName="LevelTwoTextNode" presStyleLbl="node3" presStyleIdx="2" presStyleCnt="6" custScaleX="703049">
        <dgm:presLayoutVars>
          <dgm:chPref val="3"/>
        </dgm:presLayoutVars>
      </dgm:prSet>
      <dgm:spPr/>
    </dgm:pt>
    <dgm:pt modelId="{8ED4547F-7495-4B6C-8D42-1B7FED866939}" type="pres">
      <dgm:prSet presAssocID="{9423F1C3-3788-427D-8D22-E85556331B2A}" presName="level3hierChild" presStyleCnt="0"/>
      <dgm:spPr/>
    </dgm:pt>
    <dgm:pt modelId="{CF07FC4C-E5E8-4428-9814-713B79D0B1E1}" type="pres">
      <dgm:prSet presAssocID="{D1988EDD-408F-4902-85F7-40211A5FB78B}" presName="conn2-1" presStyleLbl="parChTrans1D2" presStyleIdx="1" presStyleCnt="5" custScaleX="2000000"/>
      <dgm:spPr/>
    </dgm:pt>
    <dgm:pt modelId="{8399883B-3FCD-4CEC-925F-BDEC600D0558}" type="pres">
      <dgm:prSet presAssocID="{D1988EDD-408F-4902-85F7-40211A5FB78B}" presName="connTx" presStyleLbl="parChTrans1D2" presStyleIdx="1" presStyleCnt="5"/>
      <dgm:spPr/>
    </dgm:pt>
    <dgm:pt modelId="{2AF16F71-1BAA-4CB7-95BA-AD2956E4750C}" type="pres">
      <dgm:prSet presAssocID="{12EC0B7A-632E-4F56-BE00-0EAF1437DB28}" presName="root2" presStyleCnt="0"/>
      <dgm:spPr/>
    </dgm:pt>
    <dgm:pt modelId="{626A41AC-4177-4D1B-9E81-6B5ADFBE42CD}" type="pres">
      <dgm:prSet presAssocID="{12EC0B7A-632E-4F56-BE00-0EAF1437DB28}" presName="LevelTwoTextNode" presStyleLbl="node2" presStyleIdx="1" presStyleCnt="5" custScaleX="232731">
        <dgm:presLayoutVars>
          <dgm:chPref val="3"/>
        </dgm:presLayoutVars>
      </dgm:prSet>
      <dgm:spPr/>
    </dgm:pt>
    <dgm:pt modelId="{AD7BC2C4-7C7F-4F15-88FC-3266EAD99B00}" type="pres">
      <dgm:prSet presAssocID="{12EC0B7A-632E-4F56-BE00-0EAF1437DB28}" presName="level3hierChild" presStyleCnt="0"/>
      <dgm:spPr/>
    </dgm:pt>
    <dgm:pt modelId="{35571B10-6ACF-448F-A10C-1B8198143959}" type="pres">
      <dgm:prSet presAssocID="{9F72E4FA-21B3-4B5B-BAA5-C1D70BB596C4}" presName="conn2-1" presStyleLbl="parChTrans1D3" presStyleIdx="3" presStyleCnt="6" custScaleX="2000000"/>
      <dgm:spPr/>
    </dgm:pt>
    <dgm:pt modelId="{9BBD6D0C-67AD-493D-9EF8-F634B4EADA4E}" type="pres">
      <dgm:prSet presAssocID="{9F72E4FA-21B3-4B5B-BAA5-C1D70BB596C4}" presName="connTx" presStyleLbl="parChTrans1D3" presStyleIdx="3" presStyleCnt="6"/>
      <dgm:spPr/>
    </dgm:pt>
    <dgm:pt modelId="{523FF838-5C3E-4FC4-9831-097C41835283}" type="pres">
      <dgm:prSet presAssocID="{E17D4252-1181-470E-8BE7-8DB60AFD9CDE}" presName="root2" presStyleCnt="0"/>
      <dgm:spPr/>
    </dgm:pt>
    <dgm:pt modelId="{8B7BEE84-48B1-4689-9D53-A51D9F7DD6FC}" type="pres">
      <dgm:prSet presAssocID="{E17D4252-1181-470E-8BE7-8DB60AFD9CDE}" presName="LevelTwoTextNode" presStyleLbl="node3" presStyleIdx="3" presStyleCnt="6" custScaleX="703049">
        <dgm:presLayoutVars>
          <dgm:chPref val="3"/>
        </dgm:presLayoutVars>
      </dgm:prSet>
      <dgm:spPr/>
    </dgm:pt>
    <dgm:pt modelId="{90754B21-4B12-4B63-BAC6-696ED61AA538}" type="pres">
      <dgm:prSet presAssocID="{E17D4252-1181-470E-8BE7-8DB60AFD9CDE}" presName="level3hierChild" presStyleCnt="0"/>
      <dgm:spPr/>
    </dgm:pt>
    <dgm:pt modelId="{7FDE3D73-EE88-4226-87E1-9D67B93EE0D6}" type="pres">
      <dgm:prSet presAssocID="{F3EB31BA-5BE5-418D-A729-7FA56E848CD3}" presName="conn2-1" presStyleLbl="parChTrans1D3" presStyleIdx="4" presStyleCnt="6" custScaleX="2000000"/>
      <dgm:spPr/>
    </dgm:pt>
    <dgm:pt modelId="{95726658-C59A-45EC-AE16-941717191B22}" type="pres">
      <dgm:prSet presAssocID="{F3EB31BA-5BE5-418D-A729-7FA56E848CD3}" presName="connTx" presStyleLbl="parChTrans1D3" presStyleIdx="4" presStyleCnt="6"/>
      <dgm:spPr/>
    </dgm:pt>
    <dgm:pt modelId="{C6D39C2E-A3FE-49C3-BBBE-0ABDA42E6856}" type="pres">
      <dgm:prSet presAssocID="{E452E857-F8C9-488C-B788-2C59C09A17B0}" presName="root2" presStyleCnt="0"/>
      <dgm:spPr/>
    </dgm:pt>
    <dgm:pt modelId="{6CC6C32A-94DB-4BA4-933A-E9FE6F6A3079}" type="pres">
      <dgm:prSet presAssocID="{E452E857-F8C9-488C-B788-2C59C09A17B0}" presName="LevelTwoTextNode" presStyleLbl="node3" presStyleIdx="4" presStyleCnt="6" custScaleX="703049">
        <dgm:presLayoutVars>
          <dgm:chPref val="3"/>
        </dgm:presLayoutVars>
      </dgm:prSet>
      <dgm:spPr/>
    </dgm:pt>
    <dgm:pt modelId="{A1571CC1-8112-4BCD-8C6F-0A86FC1C486C}" type="pres">
      <dgm:prSet presAssocID="{E452E857-F8C9-488C-B788-2C59C09A17B0}" presName="level3hierChild" presStyleCnt="0"/>
      <dgm:spPr/>
    </dgm:pt>
    <dgm:pt modelId="{4466FD41-FDB9-4571-82D6-E1160CEA545E}" type="pres">
      <dgm:prSet presAssocID="{C9D4AA51-0D99-4D4B-BFC4-E4CF30C37C83}" presName="conn2-1" presStyleLbl="parChTrans1D3" presStyleIdx="5" presStyleCnt="6" custScaleX="2000000"/>
      <dgm:spPr/>
    </dgm:pt>
    <dgm:pt modelId="{60DB7ED3-E031-4C3C-BE77-9B38CA481AD4}" type="pres">
      <dgm:prSet presAssocID="{C9D4AA51-0D99-4D4B-BFC4-E4CF30C37C83}" presName="connTx" presStyleLbl="parChTrans1D3" presStyleIdx="5" presStyleCnt="6"/>
      <dgm:spPr/>
    </dgm:pt>
    <dgm:pt modelId="{47B12749-E9B5-4B87-8044-046F335E452D}" type="pres">
      <dgm:prSet presAssocID="{37998328-F8E2-41E6-95AD-613B2571D1E0}" presName="root2" presStyleCnt="0"/>
      <dgm:spPr/>
    </dgm:pt>
    <dgm:pt modelId="{77C76B44-642C-45C3-A096-15398AC544E8}" type="pres">
      <dgm:prSet presAssocID="{37998328-F8E2-41E6-95AD-613B2571D1E0}" presName="LevelTwoTextNode" presStyleLbl="node3" presStyleIdx="5" presStyleCnt="6" custScaleX="703049">
        <dgm:presLayoutVars>
          <dgm:chPref val="3"/>
        </dgm:presLayoutVars>
      </dgm:prSet>
      <dgm:spPr/>
    </dgm:pt>
    <dgm:pt modelId="{B5C6C832-2D3F-483A-9ACD-97D97FEA8AF5}" type="pres">
      <dgm:prSet presAssocID="{37998328-F8E2-41E6-95AD-613B2571D1E0}" presName="level3hierChild" presStyleCnt="0"/>
      <dgm:spPr/>
    </dgm:pt>
    <dgm:pt modelId="{B470DD30-3F95-4DA4-A877-097648EE539D}" type="pres">
      <dgm:prSet presAssocID="{733AF8C8-399F-4425-A1DF-66C9903E3C4A}" presName="conn2-1" presStyleLbl="parChTrans1D2" presStyleIdx="2" presStyleCnt="5" custScaleX="2000000"/>
      <dgm:spPr/>
    </dgm:pt>
    <dgm:pt modelId="{5A0D7129-C571-45CB-B10C-D58F2A7247D7}" type="pres">
      <dgm:prSet presAssocID="{733AF8C8-399F-4425-A1DF-66C9903E3C4A}" presName="connTx" presStyleLbl="parChTrans1D2" presStyleIdx="2" presStyleCnt="5"/>
      <dgm:spPr/>
    </dgm:pt>
    <dgm:pt modelId="{964DB746-35F8-4253-9E0F-050AD19F78E1}" type="pres">
      <dgm:prSet presAssocID="{207B2480-CC8D-49D6-909B-BFAC3A7A3D0B}" presName="root2" presStyleCnt="0"/>
      <dgm:spPr/>
    </dgm:pt>
    <dgm:pt modelId="{51C9F9F4-B0A4-4583-B5C9-B2628372D235}" type="pres">
      <dgm:prSet presAssocID="{207B2480-CC8D-49D6-909B-BFAC3A7A3D0B}" presName="LevelTwoTextNode" presStyleLbl="node2" presStyleIdx="2" presStyleCnt="5" custScaleX="232731">
        <dgm:presLayoutVars>
          <dgm:chPref val="3"/>
        </dgm:presLayoutVars>
      </dgm:prSet>
      <dgm:spPr/>
    </dgm:pt>
    <dgm:pt modelId="{38BE4A85-5136-407F-8A90-D7EC97E40055}" type="pres">
      <dgm:prSet presAssocID="{207B2480-CC8D-49D6-909B-BFAC3A7A3D0B}" presName="level3hierChild" presStyleCnt="0"/>
      <dgm:spPr/>
    </dgm:pt>
    <dgm:pt modelId="{BD261FC3-647E-434C-80F2-1CC3ED92423F}" type="pres">
      <dgm:prSet presAssocID="{8147772E-C08E-44AD-8B95-C1742E14ABF2}" presName="conn2-1" presStyleLbl="parChTrans1D2" presStyleIdx="3" presStyleCnt="5" custScaleX="2000000"/>
      <dgm:spPr/>
    </dgm:pt>
    <dgm:pt modelId="{3E650853-D1F6-4B33-B962-6D5927F2E52F}" type="pres">
      <dgm:prSet presAssocID="{8147772E-C08E-44AD-8B95-C1742E14ABF2}" presName="connTx" presStyleLbl="parChTrans1D2" presStyleIdx="3" presStyleCnt="5"/>
      <dgm:spPr/>
    </dgm:pt>
    <dgm:pt modelId="{9C3C96DB-6E38-40F9-A48C-8E82AA7C9656}" type="pres">
      <dgm:prSet presAssocID="{74ED995D-7FB1-40C3-9269-ABCE218DF903}" presName="root2" presStyleCnt="0"/>
      <dgm:spPr/>
    </dgm:pt>
    <dgm:pt modelId="{5C02D9BA-5033-4623-8A6D-7272B93C77DD}" type="pres">
      <dgm:prSet presAssocID="{74ED995D-7FB1-40C3-9269-ABCE218DF903}" presName="LevelTwoTextNode" presStyleLbl="node2" presStyleIdx="3" presStyleCnt="5" custScaleX="232731">
        <dgm:presLayoutVars>
          <dgm:chPref val="3"/>
        </dgm:presLayoutVars>
      </dgm:prSet>
      <dgm:spPr/>
    </dgm:pt>
    <dgm:pt modelId="{6E4761A5-6945-4FBC-B003-F535019BEC8A}" type="pres">
      <dgm:prSet presAssocID="{74ED995D-7FB1-40C3-9269-ABCE218DF903}" presName="level3hierChild" presStyleCnt="0"/>
      <dgm:spPr/>
    </dgm:pt>
    <dgm:pt modelId="{F0B5469F-C4CF-4A50-9629-5F3E24E5D098}" type="pres">
      <dgm:prSet presAssocID="{A4CFAA7A-3B7A-4492-A8AD-4A0776F1A6A9}" presName="conn2-1" presStyleLbl="parChTrans1D2" presStyleIdx="4" presStyleCnt="5" custScaleX="2000000"/>
      <dgm:spPr/>
    </dgm:pt>
    <dgm:pt modelId="{E4307B70-1ACA-4ED3-B304-3761AB35F482}" type="pres">
      <dgm:prSet presAssocID="{A4CFAA7A-3B7A-4492-A8AD-4A0776F1A6A9}" presName="connTx" presStyleLbl="parChTrans1D2" presStyleIdx="4" presStyleCnt="5"/>
      <dgm:spPr/>
    </dgm:pt>
    <dgm:pt modelId="{C5479366-496C-45DD-84C7-292FFDDA5BD8}" type="pres">
      <dgm:prSet presAssocID="{53D7E666-69E6-4E62-963A-8E66457A24A1}" presName="root2" presStyleCnt="0"/>
      <dgm:spPr/>
    </dgm:pt>
    <dgm:pt modelId="{33E11706-197E-4D14-946D-38FB194C5AB2}" type="pres">
      <dgm:prSet presAssocID="{53D7E666-69E6-4E62-963A-8E66457A24A1}" presName="LevelTwoTextNode" presStyleLbl="node2" presStyleIdx="4" presStyleCnt="5" custScaleX="232731">
        <dgm:presLayoutVars>
          <dgm:chPref val="3"/>
        </dgm:presLayoutVars>
      </dgm:prSet>
      <dgm:spPr/>
    </dgm:pt>
    <dgm:pt modelId="{96A70832-DB67-43E0-A408-142CB041ACC4}" type="pres">
      <dgm:prSet presAssocID="{53D7E666-69E6-4E62-963A-8E66457A24A1}" presName="level3hierChild" presStyleCnt="0"/>
      <dgm:spPr/>
    </dgm:pt>
  </dgm:ptLst>
  <dgm:cxnLst>
    <dgm:cxn modelId="{D9B08705-934F-4B0A-BD64-81B45D1225D0}" srcId="{5E15FB12-9CF1-436D-880F-5A6B2122C2D4}" destId="{53D7E666-69E6-4E62-963A-8E66457A24A1}" srcOrd="4" destOrd="0" parTransId="{A4CFAA7A-3B7A-4492-A8AD-4A0776F1A6A9}" sibTransId="{A1B05DC1-0874-4E0B-8887-8B6B9A11B074}"/>
    <dgm:cxn modelId="{0DA7EE0A-83C1-4018-AD9E-F37762B21B84}" type="presOf" srcId="{C9D4AA51-0D99-4D4B-BFC4-E4CF30C37C83}" destId="{60DB7ED3-E031-4C3C-BE77-9B38CA481AD4}" srcOrd="1" destOrd="0" presId="urn:microsoft.com/office/officeart/2005/8/layout/hierarchy2"/>
    <dgm:cxn modelId="{FA84740D-A329-4A6B-B58D-D96CBA94095D}" type="presOf" srcId="{A4CFAA7A-3B7A-4492-A8AD-4A0776F1A6A9}" destId="{F0B5469F-C4CF-4A50-9629-5F3E24E5D098}" srcOrd="0" destOrd="0" presId="urn:microsoft.com/office/officeart/2005/8/layout/hierarchy2"/>
    <dgm:cxn modelId="{85005C18-45CE-4B3C-B3F7-88C13853C718}" type="presOf" srcId="{2EEBFDC8-7184-4064-8C46-848C3289DBC9}" destId="{D495C884-1E98-4144-BC92-00D2C66A2A22}" srcOrd="1" destOrd="0" presId="urn:microsoft.com/office/officeart/2005/8/layout/hierarchy2"/>
    <dgm:cxn modelId="{633D9620-3318-4FDE-9FE0-CBFBF003D2C8}" srcId="{5E15FB12-9CF1-436D-880F-5A6B2122C2D4}" destId="{74ED995D-7FB1-40C3-9269-ABCE218DF903}" srcOrd="3" destOrd="0" parTransId="{8147772E-C08E-44AD-8B95-C1742E14ABF2}" sibTransId="{126019C1-D8EC-4566-9314-9BD4444CD420}"/>
    <dgm:cxn modelId="{C0943427-20B5-4318-96A8-D432B8CCEF50}" type="presOf" srcId="{9F72E4FA-21B3-4B5B-BAA5-C1D70BB596C4}" destId="{35571B10-6ACF-448F-A10C-1B8198143959}" srcOrd="0" destOrd="0" presId="urn:microsoft.com/office/officeart/2005/8/layout/hierarchy2"/>
    <dgm:cxn modelId="{1B302133-6885-4C7D-80B2-DB02B7E81EA4}" srcId="{5E15FB12-9CF1-436D-880F-5A6B2122C2D4}" destId="{FE6C071F-4DB4-4A69-84E7-83DD10FA64D2}" srcOrd="0" destOrd="0" parTransId="{C306AE93-758E-4ED1-BB8F-A1D5B1633E6A}" sibTransId="{E3D3B175-82A4-40DD-B6D5-E0F80B1E2C39}"/>
    <dgm:cxn modelId="{D4E98939-8E74-40D7-B565-F6A4D70FAAF3}" type="presOf" srcId="{37998328-F8E2-41E6-95AD-613B2571D1E0}" destId="{77C76B44-642C-45C3-A096-15398AC544E8}" srcOrd="0" destOrd="0" presId="urn:microsoft.com/office/officeart/2005/8/layout/hierarchy2"/>
    <dgm:cxn modelId="{2FECC83A-7BA6-4259-826E-65062016E2FF}" type="presOf" srcId="{F3EB31BA-5BE5-418D-A729-7FA56E848CD3}" destId="{7FDE3D73-EE88-4226-87E1-9D67B93EE0D6}" srcOrd="0" destOrd="0" presId="urn:microsoft.com/office/officeart/2005/8/layout/hierarchy2"/>
    <dgm:cxn modelId="{603D1F5B-8088-4BD3-90CF-78871DC020FB}" type="presOf" srcId="{C306AE93-758E-4ED1-BB8F-A1D5B1633E6A}" destId="{F87156E8-C34A-4250-BCFF-52321227C206}" srcOrd="1" destOrd="0" presId="urn:microsoft.com/office/officeart/2005/8/layout/hierarchy2"/>
    <dgm:cxn modelId="{DAF03A62-8E9E-47C3-A0B9-0FE4E999FA07}" type="presOf" srcId="{A6B4C640-C193-4EEB-9447-363D73C5F90F}" destId="{5B06EFBF-0042-41D4-8E88-BC0C930FA2A7}" srcOrd="0" destOrd="0" presId="urn:microsoft.com/office/officeart/2005/8/layout/hierarchy2"/>
    <dgm:cxn modelId="{03B9C662-E6F4-4D82-AA4A-CC097F0E652B}" type="presOf" srcId="{8147772E-C08E-44AD-8B95-C1742E14ABF2}" destId="{3E650853-D1F6-4B33-B962-6D5927F2E52F}" srcOrd="1" destOrd="0" presId="urn:microsoft.com/office/officeart/2005/8/layout/hierarchy2"/>
    <dgm:cxn modelId="{5E94F543-4C82-4008-B182-39194F3B5EDF}" type="presOf" srcId="{207B2480-CC8D-49D6-909B-BFAC3A7A3D0B}" destId="{51C9F9F4-B0A4-4583-B5C9-B2628372D235}" srcOrd="0" destOrd="0" presId="urn:microsoft.com/office/officeart/2005/8/layout/hierarchy2"/>
    <dgm:cxn modelId="{1C03D245-991A-4330-A959-F8EBA9E27471}" type="presOf" srcId="{733AF8C8-399F-4425-A1DF-66C9903E3C4A}" destId="{5A0D7129-C571-45CB-B10C-D58F2A7247D7}" srcOrd="1" destOrd="0" presId="urn:microsoft.com/office/officeart/2005/8/layout/hierarchy2"/>
    <dgm:cxn modelId="{1352936C-1B38-4A65-9E47-DD6B3E2FABD6}" type="presOf" srcId="{9423F1C3-3788-427D-8D22-E85556331B2A}" destId="{2262BAD6-2265-4842-97FA-E776C0314E5E}" srcOrd="0" destOrd="0" presId="urn:microsoft.com/office/officeart/2005/8/layout/hierarchy2"/>
    <dgm:cxn modelId="{F203044E-F4AC-4070-9708-55DE6ED194E5}" type="presOf" srcId="{E17D4252-1181-470E-8BE7-8DB60AFD9CDE}" destId="{8B7BEE84-48B1-4689-9D53-A51D9F7DD6FC}" srcOrd="0" destOrd="0" presId="urn:microsoft.com/office/officeart/2005/8/layout/hierarchy2"/>
    <dgm:cxn modelId="{8D263F6E-6C3D-4A41-BE87-926BDC313F90}" type="presOf" srcId="{D1988EDD-408F-4902-85F7-40211A5FB78B}" destId="{CF07FC4C-E5E8-4428-9814-713B79D0B1E1}" srcOrd="0" destOrd="0" presId="urn:microsoft.com/office/officeart/2005/8/layout/hierarchy2"/>
    <dgm:cxn modelId="{C450A856-7951-409A-8854-7190781635A5}" type="presOf" srcId="{9F72E4FA-21B3-4B5B-BAA5-C1D70BB596C4}" destId="{9BBD6D0C-67AD-493D-9EF8-F634B4EADA4E}" srcOrd="1" destOrd="0" presId="urn:microsoft.com/office/officeart/2005/8/layout/hierarchy2"/>
    <dgm:cxn modelId="{41293877-BEB7-4D62-83DA-9E2F4DDFE570}" type="presOf" srcId="{5E15FB12-9CF1-436D-880F-5A6B2122C2D4}" destId="{7954DA94-708E-421C-873F-304FFFF820AD}" srcOrd="0" destOrd="0" presId="urn:microsoft.com/office/officeart/2005/8/layout/hierarchy2"/>
    <dgm:cxn modelId="{01F2C457-92DB-4A7E-B584-D7FADC0967D3}" srcId="{FE6C071F-4DB4-4A69-84E7-83DD10FA64D2}" destId="{D7C13D03-7A2B-42E9-B303-83CEBBF82091}" srcOrd="0" destOrd="0" parTransId="{F59C110C-FE3D-45CB-BBA2-30CA4094A962}" sibTransId="{B2C79BBC-7295-4147-991B-3695F31E1EFB}"/>
    <dgm:cxn modelId="{60833F88-9396-49E4-890B-227D5A128644}" type="presOf" srcId="{FE6C071F-4DB4-4A69-84E7-83DD10FA64D2}" destId="{D352A89C-1839-4098-B134-381A33A08CE1}" srcOrd="0" destOrd="0" presId="urn:microsoft.com/office/officeart/2005/8/layout/hierarchy2"/>
    <dgm:cxn modelId="{1CC55F8D-5B49-40B7-B072-0C02A03685C1}" type="presOf" srcId="{A4CFAA7A-3B7A-4492-A8AD-4A0776F1A6A9}" destId="{E4307B70-1ACA-4ED3-B304-3761AB35F482}" srcOrd="1" destOrd="0" presId="urn:microsoft.com/office/officeart/2005/8/layout/hierarchy2"/>
    <dgm:cxn modelId="{25222C99-FF8D-4934-B5E3-4ABE1576D9EA}" type="presOf" srcId="{E452E857-F8C9-488C-B788-2C59C09A17B0}" destId="{6CC6C32A-94DB-4BA4-933A-E9FE6F6A3079}" srcOrd="0" destOrd="0" presId="urn:microsoft.com/office/officeart/2005/8/layout/hierarchy2"/>
    <dgm:cxn modelId="{DF2B02A0-E20E-448A-83F0-8FF7565BC4D9}" srcId="{ABA1DE61-316B-428C-B5E0-6CF8DB2B7F02}" destId="{5E15FB12-9CF1-436D-880F-5A6B2122C2D4}" srcOrd="0" destOrd="0" parTransId="{1659B38F-C692-44D0-800C-B3F239D4501F}" sibTransId="{89F51279-DCFC-4ED7-962A-08654E0ECF69}"/>
    <dgm:cxn modelId="{C2D1A2A7-FAAA-4EA8-9E8A-46D55DFA48F9}" srcId="{FE6C071F-4DB4-4A69-84E7-83DD10FA64D2}" destId="{9423F1C3-3788-427D-8D22-E85556331B2A}" srcOrd="2" destOrd="0" parTransId="{2EEBFDC8-7184-4064-8C46-848C3289DBC9}" sibTransId="{92319308-FDFE-47B9-8C2F-4E766FFC2D18}"/>
    <dgm:cxn modelId="{3EE601B0-0CC8-4D0B-85F5-DDEDAE3EEF22}" srcId="{12EC0B7A-632E-4F56-BE00-0EAF1437DB28}" destId="{E452E857-F8C9-488C-B788-2C59C09A17B0}" srcOrd="1" destOrd="0" parTransId="{F3EB31BA-5BE5-418D-A729-7FA56E848CD3}" sibTransId="{A41FA807-1AA3-41E1-B312-42DCD1824459}"/>
    <dgm:cxn modelId="{8FD2B1B1-1D64-46E2-B04A-767CB5411134}" type="presOf" srcId="{74ED995D-7FB1-40C3-9269-ABCE218DF903}" destId="{5C02D9BA-5033-4623-8A6D-7272B93C77DD}" srcOrd="0" destOrd="0" presId="urn:microsoft.com/office/officeart/2005/8/layout/hierarchy2"/>
    <dgm:cxn modelId="{BBF32EB5-FB74-412A-B275-939AFB8DCA32}" srcId="{12EC0B7A-632E-4F56-BE00-0EAF1437DB28}" destId="{E17D4252-1181-470E-8BE7-8DB60AFD9CDE}" srcOrd="0" destOrd="0" parTransId="{9F72E4FA-21B3-4B5B-BAA5-C1D70BB596C4}" sibTransId="{BBF1F075-04DD-4EEE-85EB-A812777884DF}"/>
    <dgm:cxn modelId="{537823B7-2BBB-4ADE-8EDC-B1DD382BC17B}" type="presOf" srcId="{F59C110C-FE3D-45CB-BBA2-30CA4094A962}" destId="{6E48F8C9-13EA-405F-B892-98563157FAFC}" srcOrd="0" destOrd="0" presId="urn:microsoft.com/office/officeart/2005/8/layout/hierarchy2"/>
    <dgm:cxn modelId="{FF7034B8-739E-44F2-8AA7-1DC8E51DFB6D}" type="presOf" srcId="{ABA1DE61-316B-428C-B5E0-6CF8DB2B7F02}" destId="{E1EC8EC2-CCDB-4C00-BAC3-110211596BFA}" srcOrd="0" destOrd="0" presId="urn:microsoft.com/office/officeart/2005/8/layout/hierarchy2"/>
    <dgm:cxn modelId="{A008BAB9-89D5-4534-8565-867DA70A58D8}" type="presOf" srcId="{D1988EDD-408F-4902-85F7-40211A5FB78B}" destId="{8399883B-3FCD-4CEC-925F-BDEC600D0558}" srcOrd="1" destOrd="0" presId="urn:microsoft.com/office/officeart/2005/8/layout/hierarchy2"/>
    <dgm:cxn modelId="{6C2430C1-536E-45DC-BD53-407999D9888C}" type="presOf" srcId="{12EC0B7A-632E-4F56-BE00-0EAF1437DB28}" destId="{626A41AC-4177-4D1B-9E81-6B5ADFBE42CD}" srcOrd="0" destOrd="0" presId="urn:microsoft.com/office/officeart/2005/8/layout/hierarchy2"/>
    <dgm:cxn modelId="{817B42C4-40EF-42D5-B84A-1932433D2BF9}" type="presOf" srcId="{733AF8C8-399F-4425-A1DF-66C9903E3C4A}" destId="{B470DD30-3F95-4DA4-A877-097648EE539D}" srcOrd="0" destOrd="0" presId="urn:microsoft.com/office/officeart/2005/8/layout/hierarchy2"/>
    <dgm:cxn modelId="{48E013C6-C506-4B87-B2A1-004AABE48336}" srcId="{FE6C071F-4DB4-4A69-84E7-83DD10FA64D2}" destId="{2844E7FC-8A80-489B-B169-7A97FFA12B27}" srcOrd="1" destOrd="0" parTransId="{A6B4C640-C193-4EEB-9447-363D73C5F90F}" sibTransId="{1ED63E38-84BF-4445-AE33-DBDC865CD850}"/>
    <dgm:cxn modelId="{251507C8-27AE-4E9C-9278-4D7C63DFA193}" type="presOf" srcId="{53D7E666-69E6-4E62-963A-8E66457A24A1}" destId="{33E11706-197E-4D14-946D-38FB194C5AB2}" srcOrd="0" destOrd="0" presId="urn:microsoft.com/office/officeart/2005/8/layout/hierarchy2"/>
    <dgm:cxn modelId="{71C8A6CF-85D4-4A01-BFF2-EB4D93066913}" type="presOf" srcId="{D7C13D03-7A2B-42E9-B303-83CEBBF82091}" destId="{06BA3FBA-18EE-4140-8BBB-45E58DF53353}" srcOrd="0" destOrd="0" presId="urn:microsoft.com/office/officeart/2005/8/layout/hierarchy2"/>
    <dgm:cxn modelId="{696F67D5-651D-460C-8077-5769B7EB4BD4}" type="presOf" srcId="{F59C110C-FE3D-45CB-BBA2-30CA4094A962}" destId="{83FACA19-1C43-47B1-AA85-8BA2A3AD11A1}" srcOrd="1" destOrd="0" presId="urn:microsoft.com/office/officeart/2005/8/layout/hierarchy2"/>
    <dgm:cxn modelId="{3CD860D6-8AB9-476F-87F1-D5C63B7062C3}" type="presOf" srcId="{C306AE93-758E-4ED1-BB8F-A1D5B1633E6A}" destId="{EA9A8B28-60EF-48F6-ACBE-BCC64964A379}" srcOrd="0" destOrd="0" presId="urn:microsoft.com/office/officeart/2005/8/layout/hierarchy2"/>
    <dgm:cxn modelId="{ACDC8BE8-0D13-4961-A505-1FDF276CFD97}" type="presOf" srcId="{2EEBFDC8-7184-4064-8C46-848C3289DBC9}" destId="{7635AF12-C257-4F7A-8D28-967264C831EA}" srcOrd="0" destOrd="0" presId="urn:microsoft.com/office/officeart/2005/8/layout/hierarchy2"/>
    <dgm:cxn modelId="{6F20BBEC-A58C-40CB-A3AF-85AD85AF2818}" type="presOf" srcId="{C9D4AA51-0D99-4D4B-BFC4-E4CF30C37C83}" destId="{4466FD41-FDB9-4571-82D6-E1160CEA545E}" srcOrd="0" destOrd="0" presId="urn:microsoft.com/office/officeart/2005/8/layout/hierarchy2"/>
    <dgm:cxn modelId="{9E0440ED-470D-4621-8849-212922F4E8EF}" type="presOf" srcId="{F3EB31BA-5BE5-418D-A729-7FA56E848CD3}" destId="{95726658-C59A-45EC-AE16-941717191B22}" srcOrd="1" destOrd="0" presId="urn:microsoft.com/office/officeart/2005/8/layout/hierarchy2"/>
    <dgm:cxn modelId="{26370FEE-B9F4-4D7F-8BB6-C7E1F4D870C1}" srcId="{5E15FB12-9CF1-436D-880F-5A6B2122C2D4}" destId="{12EC0B7A-632E-4F56-BE00-0EAF1437DB28}" srcOrd="1" destOrd="0" parTransId="{D1988EDD-408F-4902-85F7-40211A5FB78B}" sibTransId="{8EF59725-D24A-4EF8-9193-CF47E5FC38AC}"/>
    <dgm:cxn modelId="{0AF4CCF1-9B91-430C-84BE-E34AEFC62B85}" type="presOf" srcId="{A6B4C640-C193-4EEB-9447-363D73C5F90F}" destId="{29B11D24-440E-4B38-9820-C1F3D88FC679}" srcOrd="1" destOrd="0" presId="urn:microsoft.com/office/officeart/2005/8/layout/hierarchy2"/>
    <dgm:cxn modelId="{003EEEF6-0570-4282-9884-ACE897AC94EE}" type="presOf" srcId="{2844E7FC-8A80-489B-B169-7A97FFA12B27}" destId="{D37AA799-1CFE-4CDC-9312-B95E7EAB2AB9}" srcOrd="0" destOrd="0" presId="urn:microsoft.com/office/officeart/2005/8/layout/hierarchy2"/>
    <dgm:cxn modelId="{B111F2FD-51A1-4DE0-9D19-488EB86699A2}" type="presOf" srcId="{8147772E-C08E-44AD-8B95-C1742E14ABF2}" destId="{BD261FC3-647E-434C-80F2-1CC3ED92423F}" srcOrd="0" destOrd="0" presId="urn:microsoft.com/office/officeart/2005/8/layout/hierarchy2"/>
    <dgm:cxn modelId="{3321EFFE-136B-4620-8C4C-844A2F0F27FE}" srcId="{5E15FB12-9CF1-436D-880F-5A6B2122C2D4}" destId="{207B2480-CC8D-49D6-909B-BFAC3A7A3D0B}" srcOrd="2" destOrd="0" parTransId="{733AF8C8-399F-4425-A1DF-66C9903E3C4A}" sibTransId="{49CF8F2C-0424-4DCC-BB8E-897FC7264417}"/>
    <dgm:cxn modelId="{0266C0FF-069C-4260-8362-884F6CC01C26}" srcId="{12EC0B7A-632E-4F56-BE00-0EAF1437DB28}" destId="{37998328-F8E2-41E6-95AD-613B2571D1E0}" srcOrd="2" destOrd="0" parTransId="{C9D4AA51-0D99-4D4B-BFC4-E4CF30C37C83}" sibTransId="{F947E2A5-66BA-4A1E-A48F-3082324A417D}"/>
    <dgm:cxn modelId="{345124CD-E3BD-4046-AD7D-71075B969510}" type="presParOf" srcId="{E1EC8EC2-CCDB-4C00-BAC3-110211596BFA}" destId="{70D30F98-9A37-46EA-B06E-FA6509B433B0}" srcOrd="0" destOrd="0" presId="urn:microsoft.com/office/officeart/2005/8/layout/hierarchy2"/>
    <dgm:cxn modelId="{4A5C7CD5-0EB2-4B8C-85A6-99EE6231C7D9}" type="presParOf" srcId="{70D30F98-9A37-46EA-B06E-FA6509B433B0}" destId="{7954DA94-708E-421C-873F-304FFFF820AD}" srcOrd="0" destOrd="0" presId="urn:microsoft.com/office/officeart/2005/8/layout/hierarchy2"/>
    <dgm:cxn modelId="{7891FA86-F355-4348-A038-231067688365}" type="presParOf" srcId="{70D30F98-9A37-46EA-B06E-FA6509B433B0}" destId="{E0265A7A-3085-41E3-96DB-F5D7611164BD}" srcOrd="1" destOrd="0" presId="urn:microsoft.com/office/officeart/2005/8/layout/hierarchy2"/>
    <dgm:cxn modelId="{1DF3AC3B-DACC-4B66-95EF-F369D14D9763}" type="presParOf" srcId="{E0265A7A-3085-41E3-96DB-F5D7611164BD}" destId="{EA9A8B28-60EF-48F6-ACBE-BCC64964A379}" srcOrd="0" destOrd="0" presId="urn:microsoft.com/office/officeart/2005/8/layout/hierarchy2"/>
    <dgm:cxn modelId="{2334F8F7-4DCE-481F-AD66-F993409DF5F1}" type="presParOf" srcId="{EA9A8B28-60EF-48F6-ACBE-BCC64964A379}" destId="{F87156E8-C34A-4250-BCFF-52321227C206}" srcOrd="0" destOrd="0" presId="urn:microsoft.com/office/officeart/2005/8/layout/hierarchy2"/>
    <dgm:cxn modelId="{B2646661-4697-4FAA-80E2-7C282BA43C4C}" type="presParOf" srcId="{E0265A7A-3085-41E3-96DB-F5D7611164BD}" destId="{C352DABA-973A-48ED-ACB4-5C5210FD7A67}" srcOrd="1" destOrd="0" presId="urn:microsoft.com/office/officeart/2005/8/layout/hierarchy2"/>
    <dgm:cxn modelId="{04E15BEA-A338-4D60-B216-7CD1B5459A54}" type="presParOf" srcId="{C352DABA-973A-48ED-ACB4-5C5210FD7A67}" destId="{D352A89C-1839-4098-B134-381A33A08CE1}" srcOrd="0" destOrd="0" presId="urn:microsoft.com/office/officeart/2005/8/layout/hierarchy2"/>
    <dgm:cxn modelId="{869D0222-AE18-4208-B236-A19820BF6F66}" type="presParOf" srcId="{C352DABA-973A-48ED-ACB4-5C5210FD7A67}" destId="{87F3F9CE-320A-4584-B8C1-2C98868E8CB2}" srcOrd="1" destOrd="0" presId="urn:microsoft.com/office/officeart/2005/8/layout/hierarchy2"/>
    <dgm:cxn modelId="{A884CEFA-0C28-49E6-B87F-C890B765C73E}" type="presParOf" srcId="{87F3F9CE-320A-4584-B8C1-2C98868E8CB2}" destId="{6E48F8C9-13EA-405F-B892-98563157FAFC}" srcOrd="0" destOrd="0" presId="urn:microsoft.com/office/officeart/2005/8/layout/hierarchy2"/>
    <dgm:cxn modelId="{F1A5715D-7DB7-4C64-9FC2-63CD9B4B01CF}" type="presParOf" srcId="{6E48F8C9-13EA-405F-B892-98563157FAFC}" destId="{83FACA19-1C43-47B1-AA85-8BA2A3AD11A1}" srcOrd="0" destOrd="0" presId="urn:microsoft.com/office/officeart/2005/8/layout/hierarchy2"/>
    <dgm:cxn modelId="{D6D3BAF6-9186-4B1E-9272-8B5642796992}" type="presParOf" srcId="{87F3F9CE-320A-4584-B8C1-2C98868E8CB2}" destId="{6D3C3FF7-4EFC-4ADD-8813-2530A29F1F28}" srcOrd="1" destOrd="0" presId="urn:microsoft.com/office/officeart/2005/8/layout/hierarchy2"/>
    <dgm:cxn modelId="{8823272D-D9BC-41B9-BA9E-64B2666F12A7}" type="presParOf" srcId="{6D3C3FF7-4EFC-4ADD-8813-2530A29F1F28}" destId="{06BA3FBA-18EE-4140-8BBB-45E58DF53353}" srcOrd="0" destOrd="0" presId="urn:microsoft.com/office/officeart/2005/8/layout/hierarchy2"/>
    <dgm:cxn modelId="{B9E1EF61-8816-4F2A-A3B9-E947CE67F920}" type="presParOf" srcId="{6D3C3FF7-4EFC-4ADD-8813-2530A29F1F28}" destId="{567AAE37-3CA0-421F-A927-E06AE30C7C08}" srcOrd="1" destOrd="0" presId="urn:microsoft.com/office/officeart/2005/8/layout/hierarchy2"/>
    <dgm:cxn modelId="{70169BA7-658B-4C60-9FA8-101DA6737B72}" type="presParOf" srcId="{87F3F9CE-320A-4584-B8C1-2C98868E8CB2}" destId="{5B06EFBF-0042-41D4-8E88-BC0C930FA2A7}" srcOrd="2" destOrd="0" presId="urn:microsoft.com/office/officeart/2005/8/layout/hierarchy2"/>
    <dgm:cxn modelId="{4572AB15-EC90-450C-B405-AC8EEE876AF6}" type="presParOf" srcId="{5B06EFBF-0042-41D4-8E88-BC0C930FA2A7}" destId="{29B11D24-440E-4B38-9820-C1F3D88FC679}" srcOrd="0" destOrd="0" presId="urn:microsoft.com/office/officeart/2005/8/layout/hierarchy2"/>
    <dgm:cxn modelId="{15F9EF4C-106B-44DE-A662-0FC9B67A9A64}" type="presParOf" srcId="{87F3F9CE-320A-4584-B8C1-2C98868E8CB2}" destId="{255D92D8-BF53-4458-90E6-88016758AFA4}" srcOrd="3" destOrd="0" presId="urn:microsoft.com/office/officeart/2005/8/layout/hierarchy2"/>
    <dgm:cxn modelId="{0B51101E-BDBE-4A5D-BFC9-5C0E8BCA476A}" type="presParOf" srcId="{255D92D8-BF53-4458-90E6-88016758AFA4}" destId="{D37AA799-1CFE-4CDC-9312-B95E7EAB2AB9}" srcOrd="0" destOrd="0" presId="urn:microsoft.com/office/officeart/2005/8/layout/hierarchy2"/>
    <dgm:cxn modelId="{7FA9A589-87A9-4777-8AD9-588165C1FE32}" type="presParOf" srcId="{255D92D8-BF53-4458-90E6-88016758AFA4}" destId="{575DA629-50EF-4ADF-A194-858F31168E39}" srcOrd="1" destOrd="0" presId="urn:microsoft.com/office/officeart/2005/8/layout/hierarchy2"/>
    <dgm:cxn modelId="{59A60AFC-A212-4A76-A447-BB186758C551}" type="presParOf" srcId="{87F3F9CE-320A-4584-B8C1-2C98868E8CB2}" destId="{7635AF12-C257-4F7A-8D28-967264C831EA}" srcOrd="4" destOrd="0" presId="urn:microsoft.com/office/officeart/2005/8/layout/hierarchy2"/>
    <dgm:cxn modelId="{81595895-7438-4FA4-AFAF-FB49B1001B65}" type="presParOf" srcId="{7635AF12-C257-4F7A-8D28-967264C831EA}" destId="{D495C884-1E98-4144-BC92-00D2C66A2A22}" srcOrd="0" destOrd="0" presId="urn:microsoft.com/office/officeart/2005/8/layout/hierarchy2"/>
    <dgm:cxn modelId="{CBB897A8-DC47-4F9C-9E7A-79DD4426A202}" type="presParOf" srcId="{87F3F9CE-320A-4584-B8C1-2C98868E8CB2}" destId="{EE053331-5931-497E-A1BA-9A76C738DD71}" srcOrd="5" destOrd="0" presId="urn:microsoft.com/office/officeart/2005/8/layout/hierarchy2"/>
    <dgm:cxn modelId="{38DC8CBF-CD43-4A67-B2C6-B6E0AE782E6C}" type="presParOf" srcId="{EE053331-5931-497E-A1BA-9A76C738DD71}" destId="{2262BAD6-2265-4842-97FA-E776C0314E5E}" srcOrd="0" destOrd="0" presId="urn:microsoft.com/office/officeart/2005/8/layout/hierarchy2"/>
    <dgm:cxn modelId="{2AE213E7-A82D-4D62-8BDC-043B48A034D3}" type="presParOf" srcId="{EE053331-5931-497E-A1BA-9A76C738DD71}" destId="{8ED4547F-7495-4B6C-8D42-1B7FED866939}" srcOrd="1" destOrd="0" presId="urn:microsoft.com/office/officeart/2005/8/layout/hierarchy2"/>
    <dgm:cxn modelId="{29D98500-4512-481B-95E4-8469D0FB1439}" type="presParOf" srcId="{E0265A7A-3085-41E3-96DB-F5D7611164BD}" destId="{CF07FC4C-E5E8-4428-9814-713B79D0B1E1}" srcOrd="2" destOrd="0" presId="urn:microsoft.com/office/officeart/2005/8/layout/hierarchy2"/>
    <dgm:cxn modelId="{98CE00E3-97D3-4E1B-9FD4-B4B7D4EA5AA8}" type="presParOf" srcId="{CF07FC4C-E5E8-4428-9814-713B79D0B1E1}" destId="{8399883B-3FCD-4CEC-925F-BDEC600D0558}" srcOrd="0" destOrd="0" presId="urn:microsoft.com/office/officeart/2005/8/layout/hierarchy2"/>
    <dgm:cxn modelId="{FB2B96BB-DA9B-49FB-BDDA-340612945CB9}" type="presParOf" srcId="{E0265A7A-3085-41E3-96DB-F5D7611164BD}" destId="{2AF16F71-1BAA-4CB7-95BA-AD2956E4750C}" srcOrd="3" destOrd="0" presId="urn:microsoft.com/office/officeart/2005/8/layout/hierarchy2"/>
    <dgm:cxn modelId="{FB62D6B1-C98C-4F59-84C5-56AD1E72FD49}" type="presParOf" srcId="{2AF16F71-1BAA-4CB7-95BA-AD2956E4750C}" destId="{626A41AC-4177-4D1B-9E81-6B5ADFBE42CD}" srcOrd="0" destOrd="0" presId="urn:microsoft.com/office/officeart/2005/8/layout/hierarchy2"/>
    <dgm:cxn modelId="{9FE068BF-3898-419B-BDB3-F5D8A5924D3E}" type="presParOf" srcId="{2AF16F71-1BAA-4CB7-95BA-AD2956E4750C}" destId="{AD7BC2C4-7C7F-4F15-88FC-3266EAD99B00}" srcOrd="1" destOrd="0" presId="urn:microsoft.com/office/officeart/2005/8/layout/hierarchy2"/>
    <dgm:cxn modelId="{4C498F49-E492-4938-8631-70810E23EFCF}" type="presParOf" srcId="{AD7BC2C4-7C7F-4F15-88FC-3266EAD99B00}" destId="{35571B10-6ACF-448F-A10C-1B8198143959}" srcOrd="0" destOrd="0" presId="urn:microsoft.com/office/officeart/2005/8/layout/hierarchy2"/>
    <dgm:cxn modelId="{216B5A61-8884-49F6-8117-4725D3758E4A}" type="presParOf" srcId="{35571B10-6ACF-448F-A10C-1B8198143959}" destId="{9BBD6D0C-67AD-493D-9EF8-F634B4EADA4E}" srcOrd="0" destOrd="0" presId="urn:microsoft.com/office/officeart/2005/8/layout/hierarchy2"/>
    <dgm:cxn modelId="{D612794B-F8C0-4F97-B5BC-953BD047937F}" type="presParOf" srcId="{AD7BC2C4-7C7F-4F15-88FC-3266EAD99B00}" destId="{523FF838-5C3E-4FC4-9831-097C41835283}" srcOrd="1" destOrd="0" presId="urn:microsoft.com/office/officeart/2005/8/layout/hierarchy2"/>
    <dgm:cxn modelId="{4CB380AA-EF4B-4FDA-9338-FB9A65A6A0D7}" type="presParOf" srcId="{523FF838-5C3E-4FC4-9831-097C41835283}" destId="{8B7BEE84-48B1-4689-9D53-A51D9F7DD6FC}" srcOrd="0" destOrd="0" presId="urn:microsoft.com/office/officeart/2005/8/layout/hierarchy2"/>
    <dgm:cxn modelId="{976F1D44-7E60-42F3-9589-3B9BD2D7F4E3}" type="presParOf" srcId="{523FF838-5C3E-4FC4-9831-097C41835283}" destId="{90754B21-4B12-4B63-BAC6-696ED61AA538}" srcOrd="1" destOrd="0" presId="urn:microsoft.com/office/officeart/2005/8/layout/hierarchy2"/>
    <dgm:cxn modelId="{EB4D8A91-8C22-469D-AF6D-8F6B462C22E9}" type="presParOf" srcId="{AD7BC2C4-7C7F-4F15-88FC-3266EAD99B00}" destId="{7FDE3D73-EE88-4226-87E1-9D67B93EE0D6}" srcOrd="2" destOrd="0" presId="urn:microsoft.com/office/officeart/2005/8/layout/hierarchy2"/>
    <dgm:cxn modelId="{CACCDA5F-94E3-4D5F-8157-20740E04AAD1}" type="presParOf" srcId="{7FDE3D73-EE88-4226-87E1-9D67B93EE0D6}" destId="{95726658-C59A-45EC-AE16-941717191B22}" srcOrd="0" destOrd="0" presId="urn:microsoft.com/office/officeart/2005/8/layout/hierarchy2"/>
    <dgm:cxn modelId="{FB0D8C14-B733-41B0-839A-0BA9DBD66A48}" type="presParOf" srcId="{AD7BC2C4-7C7F-4F15-88FC-3266EAD99B00}" destId="{C6D39C2E-A3FE-49C3-BBBE-0ABDA42E6856}" srcOrd="3" destOrd="0" presId="urn:microsoft.com/office/officeart/2005/8/layout/hierarchy2"/>
    <dgm:cxn modelId="{FF0E60A8-177D-4CF5-8FA2-08C8C301538C}" type="presParOf" srcId="{C6D39C2E-A3FE-49C3-BBBE-0ABDA42E6856}" destId="{6CC6C32A-94DB-4BA4-933A-E9FE6F6A3079}" srcOrd="0" destOrd="0" presId="urn:microsoft.com/office/officeart/2005/8/layout/hierarchy2"/>
    <dgm:cxn modelId="{8A1A83D5-CACE-48AF-8970-B2AF9F6ECDFF}" type="presParOf" srcId="{C6D39C2E-A3FE-49C3-BBBE-0ABDA42E6856}" destId="{A1571CC1-8112-4BCD-8C6F-0A86FC1C486C}" srcOrd="1" destOrd="0" presId="urn:microsoft.com/office/officeart/2005/8/layout/hierarchy2"/>
    <dgm:cxn modelId="{D050B52D-0629-40D0-BAB5-7E1F9BAA7535}" type="presParOf" srcId="{AD7BC2C4-7C7F-4F15-88FC-3266EAD99B00}" destId="{4466FD41-FDB9-4571-82D6-E1160CEA545E}" srcOrd="4" destOrd="0" presId="urn:microsoft.com/office/officeart/2005/8/layout/hierarchy2"/>
    <dgm:cxn modelId="{E66C2235-64DC-4F21-B5E0-159ACDD4C76C}" type="presParOf" srcId="{4466FD41-FDB9-4571-82D6-E1160CEA545E}" destId="{60DB7ED3-E031-4C3C-BE77-9B38CA481AD4}" srcOrd="0" destOrd="0" presId="urn:microsoft.com/office/officeart/2005/8/layout/hierarchy2"/>
    <dgm:cxn modelId="{4CB9BFBC-CAC6-4C8B-BE03-C35B9FBA1E97}" type="presParOf" srcId="{AD7BC2C4-7C7F-4F15-88FC-3266EAD99B00}" destId="{47B12749-E9B5-4B87-8044-046F335E452D}" srcOrd="5" destOrd="0" presId="urn:microsoft.com/office/officeart/2005/8/layout/hierarchy2"/>
    <dgm:cxn modelId="{035BBE5B-7253-4F3A-93B7-877A9AD389F0}" type="presParOf" srcId="{47B12749-E9B5-4B87-8044-046F335E452D}" destId="{77C76B44-642C-45C3-A096-15398AC544E8}" srcOrd="0" destOrd="0" presId="urn:microsoft.com/office/officeart/2005/8/layout/hierarchy2"/>
    <dgm:cxn modelId="{1F93811F-92CE-4B5E-AEB5-5BEFDA9C303E}" type="presParOf" srcId="{47B12749-E9B5-4B87-8044-046F335E452D}" destId="{B5C6C832-2D3F-483A-9ACD-97D97FEA8AF5}" srcOrd="1" destOrd="0" presId="urn:microsoft.com/office/officeart/2005/8/layout/hierarchy2"/>
    <dgm:cxn modelId="{F2293861-019A-4A08-A70F-2CB00966B916}" type="presParOf" srcId="{E0265A7A-3085-41E3-96DB-F5D7611164BD}" destId="{B470DD30-3F95-4DA4-A877-097648EE539D}" srcOrd="4" destOrd="0" presId="urn:microsoft.com/office/officeart/2005/8/layout/hierarchy2"/>
    <dgm:cxn modelId="{CB19F776-AA52-4122-83F4-2E536E1A269D}" type="presParOf" srcId="{B470DD30-3F95-4DA4-A877-097648EE539D}" destId="{5A0D7129-C571-45CB-B10C-D58F2A7247D7}" srcOrd="0" destOrd="0" presId="urn:microsoft.com/office/officeart/2005/8/layout/hierarchy2"/>
    <dgm:cxn modelId="{824B9436-ED5A-4705-946C-116338273D21}" type="presParOf" srcId="{E0265A7A-3085-41E3-96DB-F5D7611164BD}" destId="{964DB746-35F8-4253-9E0F-050AD19F78E1}" srcOrd="5" destOrd="0" presId="urn:microsoft.com/office/officeart/2005/8/layout/hierarchy2"/>
    <dgm:cxn modelId="{1317D5E5-DCA7-4C63-9AD5-F54E14E7C6E8}" type="presParOf" srcId="{964DB746-35F8-4253-9E0F-050AD19F78E1}" destId="{51C9F9F4-B0A4-4583-B5C9-B2628372D235}" srcOrd="0" destOrd="0" presId="urn:microsoft.com/office/officeart/2005/8/layout/hierarchy2"/>
    <dgm:cxn modelId="{C4A89691-3A1B-42B8-87B3-15FA2E603E21}" type="presParOf" srcId="{964DB746-35F8-4253-9E0F-050AD19F78E1}" destId="{38BE4A85-5136-407F-8A90-D7EC97E40055}" srcOrd="1" destOrd="0" presId="urn:microsoft.com/office/officeart/2005/8/layout/hierarchy2"/>
    <dgm:cxn modelId="{8B020BF0-A5DB-4A06-B950-A369D88A275D}" type="presParOf" srcId="{E0265A7A-3085-41E3-96DB-F5D7611164BD}" destId="{BD261FC3-647E-434C-80F2-1CC3ED92423F}" srcOrd="6" destOrd="0" presId="urn:microsoft.com/office/officeart/2005/8/layout/hierarchy2"/>
    <dgm:cxn modelId="{83EACBCC-FFCA-456C-BC8A-3AF4624CC4EA}" type="presParOf" srcId="{BD261FC3-647E-434C-80F2-1CC3ED92423F}" destId="{3E650853-D1F6-4B33-B962-6D5927F2E52F}" srcOrd="0" destOrd="0" presId="urn:microsoft.com/office/officeart/2005/8/layout/hierarchy2"/>
    <dgm:cxn modelId="{FD9556E8-7A25-4DDB-B780-2876A533C699}" type="presParOf" srcId="{E0265A7A-3085-41E3-96DB-F5D7611164BD}" destId="{9C3C96DB-6E38-40F9-A48C-8E82AA7C9656}" srcOrd="7" destOrd="0" presId="urn:microsoft.com/office/officeart/2005/8/layout/hierarchy2"/>
    <dgm:cxn modelId="{0956BAA4-6BCB-4B2D-971A-DD4851BB98A5}" type="presParOf" srcId="{9C3C96DB-6E38-40F9-A48C-8E82AA7C9656}" destId="{5C02D9BA-5033-4623-8A6D-7272B93C77DD}" srcOrd="0" destOrd="0" presId="urn:microsoft.com/office/officeart/2005/8/layout/hierarchy2"/>
    <dgm:cxn modelId="{0B968626-DB37-42C0-9097-C8ED14457872}" type="presParOf" srcId="{9C3C96DB-6E38-40F9-A48C-8E82AA7C9656}" destId="{6E4761A5-6945-4FBC-B003-F535019BEC8A}" srcOrd="1" destOrd="0" presId="urn:microsoft.com/office/officeart/2005/8/layout/hierarchy2"/>
    <dgm:cxn modelId="{64D4788F-604C-4BC4-9529-7104FC7B9701}" type="presParOf" srcId="{E0265A7A-3085-41E3-96DB-F5D7611164BD}" destId="{F0B5469F-C4CF-4A50-9629-5F3E24E5D098}" srcOrd="8" destOrd="0" presId="urn:microsoft.com/office/officeart/2005/8/layout/hierarchy2"/>
    <dgm:cxn modelId="{2F414CB3-11D7-409A-8BF8-9EF031E8CB0F}" type="presParOf" srcId="{F0B5469F-C4CF-4A50-9629-5F3E24E5D098}" destId="{E4307B70-1ACA-4ED3-B304-3761AB35F482}" srcOrd="0" destOrd="0" presId="urn:microsoft.com/office/officeart/2005/8/layout/hierarchy2"/>
    <dgm:cxn modelId="{3B02EC2B-B6DA-4BBD-B2D3-A079E2E26D71}" type="presParOf" srcId="{E0265A7A-3085-41E3-96DB-F5D7611164BD}" destId="{C5479366-496C-45DD-84C7-292FFDDA5BD8}" srcOrd="9" destOrd="0" presId="urn:microsoft.com/office/officeart/2005/8/layout/hierarchy2"/>
    <dgm:cxn modelId="{8F36EA6D-AB26-4C8F-BE16-4C9114F36647}" type="presParOf" srcId="{C5479366-496C-45DD-84C7-292FFDDA5BD8}" destId="{33E11706-197E-4D14-946D-38FB194C5AB2}" srcOrd="0" destOrd="0" presId="urn:microsoft.com/office/officeart/2005/8/layout/hierarchy2"/>
    <dgm:cxn modelId="{DB461BDC-65B0-42B7-9C3C-6134C3B76154}" type="presParOf" srcId="{C5479366-496C-45DD-84C7-292FFDDA5BD8}" destId="{96A70832-DB67-43E0-A408-142CB041ACC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2E1711-54DA-4F9C-B1E0-60BF48376A44}" type="doc">
      <dgm:prSet loTypeId="urn:microsoft.com/office/officeart/2005/8/layout/vList3" loCatId="list" qsTypeId="urn:microsoft.com/office/officeart/2005/8/quickstyle/3d3" qsCatId="3D" csTypeId="urn:microsoft.com/office/officeart/2005/8/colors/accent2_2" csCatId="accent2" phldr="1"/>
      <dgm:spPr/>
    </dgm:pt>
    <dgm:pt modelId="{305A3D75-6544-48B2-9D1C-EF12429442FF}">
      <dgm:prSet phldrT="[文本]"/>
      <dgm:spPr/>
      <dgm:t>
        <a:bodyPr/>
        <a:lstStyle/>
        <a:p>
          <a:r>
            <a:rPr lang="zh-CN" altLang="en-US" dirty="0">
              <a:latin typeface="微软雅黑" panose="020B0503020204020204" pitchFamily="34" charset="-122"/>
              <a:ea typeface="微软雅黑" panose="020B0503020204020204" pitchFamily="34" charset="-122"/>
            </a:rPr>
            <a:t>成功的声誉危机管理还能利用危机寻求新的发展机会</a:t>
          </a:r>
        </a:p>
      </dgm:t>
    </dgm:pt>
    <dgm:pt modelId="{3D723FCC-E3E7-4255-8A96-2360A7CFFC73}" type="parTrans" cxnId="{D30E8E48-7B7D-48D1-AFA5-8D6CDBAEFA2E}">
      <dgm:prSet/>
      <dgm:spPr/>
      <dgm:t>
        <a:bodyPr/>
        <a:lstStyle/>
        <a:p>
          <a:endParaRPr lang="zh-CN" altLang="en-US">
            <a:latin typeface="微软雅黑" panose="020B0503020204020204" pitchFamily="34" charset="-122"/>
            <a:ea typeface="微软雅黑" panose="020B0503020204020204" pitchFamily="34" charset="-122"/>
          </a:endParaRPr>
        </a:p>
      </dgm:t>
    </dgm:pt>
    <dgm:pt modelId="{054616EA-8F4A-4878-817A-FB1B83EBB31C}" type="sibTrans" cxnId="{D30E8E48-7B7D-48D1-AFA5-8D6CDBAEFA2E}">
      <dgm:prSet/>
      <dgm:spPr/>
      <dgm:t>
        <a:bodyPr/>
        <a:lstStyle/>
        <a:p>
          <a:endParaRPr lang="zh-CN" altLang="en-US">
            <a:latin typeface="微软雅黑" panose="020B0503020204020204" pitchFamily="34" charset="-122"/>
            <a:ea typeface="微软雅黑" panose="020B0503020204020204" pitchFamily="34" charset="-122"/>
          </a:endParaRPr>
        </a:p>
      </dgm:t>
    </dgm:pt>
    <dgm:pt modelId="{DD1C32F6-8568-4FDC-8D4C-C126226AB737}">
      <dgm:prSet/>
      <dgm:spPr/>
      <dgm:t>
        <a:bodyPr/>
        <a:lstStyle/>
        <a:p>
          <a:r>
            <a:rPr lang="zh-CN" altLang="en-US" dirty="0">
              <a:latin typeface="微软雅黑" panose="020B0503020204020204" pitchFamily="34" charset="-122"/>
              <a:ea typeface="微软雅黑" panose="020B0503020204020204" pitchFamily="34" charset="-122"/>
            </a:rPr>
            <a:t>金融机构可以适当调整管理团队</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启用形象良好的管理人员</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给公众一个新的印象</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以利于金融机构新的良好声誉的构建</a:t>
          </a:r>
        </a:p>
      </dgm:t>
    </dgm:pt>
    <dgm:pt modelId="{884B9E0F-B086-4C90-866A-AA2EF70F8A05}" type="parTrans" cxnId="{11CA6D32-A04E-4047-A5D3-14607F6136D1}">
      <dgm:prSet/>
      <dgm:spPr/>
      <dgm:t>
        <a:bodyPr/>
        <a:lstStyle/>
        <a:p>
          <a:endParaRPr lang="zh-CN" altLang="en-US"/>
        </a:p>
      </dgm:t>
    </dgm:pt>
    <dgm:pt modelId="{B0FA1F19-C847-4882-A5A7-14D4E385EDEE}" type="sibTrans" cxnId="{11CA6D32-A04E-4047-A5D3-14607F6136D1}">
      <dgm:prSet/>
      <dgm:spPr/>
      <dgm:t>
        <a:bodyPr/>
        <a:lstStyle/>
        <a:p>
          <a:endParaRPr lang="zh-CN" altLang="en-US"/>
        </a:p>
      </dgm:t>
    </dgm:pt>
    <dgm:pt modelId="{ED2E2AD6-AA18-4874-B8B9-C3469CA8C655}">
      <dgm:prSet/>
      <dgm:spPr/>
      <dgm:t>
        <a:bodyPr/>
        <a:lstStyle/>
        <a:p>
          <a:r>
            <a:rPr lang="zh-CN" altLang="en-US" dirty="0">
              <a:latin typeface="微软雅黑" panose="020B0503020204020204" pitchFamily="34" charset="-122"/>
              <a:ea typeface="微软雅黑" panose="020B0503020204020204" pitchFamily="34" charset="-122"/>
            </a:rPr>
            <a:t>可以依据危机中声誉的受损内容和程度</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开展相关的公关活动</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以改变金融机构在公众中的不良影响</a:t>
          </a:r>
        </a:p>
      </dgm:t>
    </dgm:pt>
    <dgm:pt modelId="{0B754BC8-2EA3-4C73-A369-77160928BACD}" type="parTrans" cxnId="{2EDEB74C-73C3-4C8C-884D-5C0327D31272}">
      <dgm:prSet/>
      <dgm:spPr/>
      <dgm:t>
        <a:bodyPr/>
        <a:lstStyle/>
        <a:p>
          <a:endParaRPr lang="zh-CN" altLang="en-US"/>
        </a:p>
      </dgm:t>
    </dgm:pt>
    <dgm:pt modelId="{C93FEF1A-EDF7-4E18-B583-80254D25BCC0}" type="sibTrans" cxnId="{2EDEB74C-73C3-4C8C-884D-5C0327D31272}">
      <dgm:prSet/>
      <dgm:spPr/>
      <dgm:t>
        <a:bodyPr/>
        <a:lstStyle/>
        <a:p>
          <a:endParaRPr lang="zh-CN" altLang="en-US"/>
        </a:p>
      </dgm:t>
    </dgm:pt>
    <dgm:pt modelId="{ACF36DF5-BFF0-4C7E-8623-AF8EFEC45E2A}" type="pres">
      <dgm:prSet presAssocID="{952E1711-54DA-4F9C-B1E0-60BF48376A44}" presName="linearFlow" presStyleCnt="0">
        <dgm:presLayoutVars>
          <dgm:dir/>
          <dgm:resizeHandles val="exact"/>
        </dgm:presLayoutVars>
      </dgm:prSet>
      <dgm:spPr/>
    </dgm:pt>
    <dgm:pt modelId="{0AE021EE-3395-41C9-B11B-DF8BBB6354F4}" type="pres">
      <dgm:prSet presAssocID="{305A3D75-6544-48B2-9D1C-EF12429442FF}" presName="composite" presStyleCnt="0"/>
      <dgm:spPr/>
    </dgm:pt>
    <dgm:pt modelId="{5DD9AB27-38D0-4D71-9F43-44886DC1BBA2}" type="pres">
      <dgm:prSet presAssocID="{305A3D75-6544-48B2-9D1C-EF12429442FF}" presName="imgShp" presStyleLbl="fgImgPlace1" presStyleIdx="0" presStyleCnt="3" custLinFactX="-11006" custLinFactNeighborX="-100000"/>
      <dgm:spPr>
        <a:blipFill>
          <a:blip xmlns:r="http://schemas.openxmlformats.org/officeDocument/2006/relationships" r:embed="rId1"/>
          <a:tile tx="0" ty="0" sx="100000" sy="100000" flip="none" algn="tl"/>
        </a:blipFill>
      </dgm:spPr>
    </dgm:pt>
    <dgm:pt modelId="{24B8B3DD-14A1-422A-8862-20EE3A38E826}" type="pres">
      <dgm:prSet presAssocID="{305A3D75-6544-48B2-9D1C-EF12429442FF}" presName="txShp" presStyleLbl="node1" presStyleIdx="0" presStyleCnt="3" custScaleX="133511">
        <dgm:presLayoutVars>
          <dgm:bulletEnabled val="1"/>
        </dgm:presLayoutVars>
      </dgm:prSet>
      <dgm:spPr/>
    </dgm:pt>
    <dgm:pt modelId="{FF9483CD-C614-4612-99A6-E8AC3AB42B9D}" type="pres">
      <dgm:prSet presAssocID="{054616EA-8F4A-4878-817A-FB1B83EBB31C}" presName="spacing" presStyleCnt="0"/>
      <dgm:spPr/>
    </dgm:pt>
    <dgm:pt modelId="{C4141333-E14A-4258-A954-E13A5EABB16D}" type="pres">
      <dgm:prSet presAssocID="{DD1C32F6-8568-4FDC-8D4C-C126226AB737}" presName="composite" presStyleCnt="0"/>
      <dgm:spPr/>
    </dgm:pt>
    <dgm:pt modelId="{C348ECE0-4B6C-40ED-AB02-C428A2E053E0}" type="pres">
      <dgm:prSet presAssocID="{DD1C32F6-8568-4FDC-8D4C-C126226AB737}" presName="imgShp" presStyleLbl="fgImgPlace1" presStyleIdx="1" presStyleCnt="3" custLinFactX="-11006" custLinFactNeighborX="-100000"/>
      <dgm:spPr>
        <a:blipFill>
          <a:blip xmlns:r="http://schemas.openxmlformats.org/officeDocument/2006/relationships" r:embed="rId1"/>
          <a:tile tx="0" ty="0" sx="100000" sy="100000" flip="none" algn="tl"/>
        </a:blipFill>
      </dgm:spPr>
    </dgm:pt>
    <dgm:pt modelId="{17E8ADB5-E8FF-4B3A-BA85-05916CE0D9A5}" type="pres">
      <dgm:prSet presAssocID="{DD1C32F6-8568-4FDC-8D4C-C126226AB737}" presName="txShp" presStyleLbl="node1" presStyleIdx="1" presStyleCnt="3" custScaleX="133511">
        <dgm:presLayoutVars>
          <dgm:bulletEnabled val="1"/>
        </dgm:presLayoutVars>
      </dgm:prSet>
      <dgm:spPr/>
    </dgm:pt>
    <dgm:pt modelId="{D3D8760B-A44C-492C-8CED-8195994A0E7C}" type="pres">
      <dgm:prSet presAssocID="{B0FA1F19-C847-4882-A5A7-14D4E385EDEE}" presName="spacing" presStyleCnt="0"/>
      <dgm:spPr/>
    </dgm:pt>
    <dgm:pt modelId="{6070B7F6-B732-4E7E-AED6-137AFBDD5837}" type="pres">
      <dgm:prSet presAssocID="{ED2E2AD6-AA18-4874-B8B9-C3469CA8C655}" presName="composite" presStyleCnt="0"/>
      <dgm:spPr/>
    </dgm:pt>
    <dgm:pt modelId="{02A153F6-A8B8-42CE-B2DF-49CA52D68144}" type="pres">
      <dgm:prSet presAssocID="{ED2E2AD6-AA18-4874-B8B9-C3469CA8C655}" presName="imgShp" presStyleLbl="fgImgPlace1" presStyleIdx="2" presStyleCnt="3" custLinFactX="-11006" custLinFactNeighborX="-100000"/>
      <dgm:spPr>
        <a:blipFill>
          <a:blip xmlns:r="http://schemas.openxmlformats.org/officeDocument/2006/relationships" r:embed="rId1"/>
          <a:tile tx="0" ty="0" sx="100000" sy="100000" flip="none" algn="tl"/>
        </a:blipFill>
      </dgm:spPr>
    </dgm:pt>
    <dgm:pt modelId="{4EB05881-4154-415B-B58E-387F1B81E133}" type="pres">
      <dgm:prSet presAssocID="{ED2E2AD6-AA18-4874-B8B9-C3469CA8C655}" presName="txShp" presStyleLbl="node1" presStyleIdx="2" presStyleCnt="3" custScaleX="133511">
        <dgm:presLayoutVars>
          <dgm:bulletEnabled val="1"/>
        </dgm:presLayoutVars>
      </dgm:prSet>
      <dgm:spPr/>
    </dgm:pt>
  </dgm:ptLst>
  <dgm:cxnLst>
    <dgm:cxn modelId="{2A6D520A-5A5D-47D9-99BB-51405915A05B}" type="presOf" srcId="{952E1711-54DA-4F9C-B1E0-60BF48376A44}" destId="{ACF36DF5-BFF0-4C7E-8623-AF8EFEC45E2A}" srcOrd="0" destOrd="0" presId="urn:microsoft.com/office/officeart/2005/8/layout/vList3"/>
    <dgm:cxn modelId="{11CA6D32-A04E-4047-A5D3-14607F6136D1}" srcId="{952E1711-54DA-4F9C-B1E0-60BF48376A44}" destId="{DD1C32F6-8568-4FDC-8D4C-C126226AB737}" srcOrd="1" destOrd="0" parTransId="{884B9E0F-B086-4C90-866A-AA2EF70F8A05}" sibTransId="{B0FA1F19-C847-4882-A5A7-14D4E385EDEE}"/>
    <dgm:cxn modelId="{0AC0BA37-05DD-42D8-AEBC-35B91032F1DD}" type="presOf" srcId="{DD1C32F6-8568-4FDC-8D4C-C126226AB737}" destId="{17E8ADB5-E8FF-4B3A-BA85-05916CE0D9A5}" srcOrd="0" destOrd="0" presId="urn:microsoft.com/office/officeart/2005/8/layout/vList3"/>
    <dgm:cxn modelId="{D30E8E48-7B7D-48D1-AFA5-8D6CDBAEFA2E}" srcId="{952E1711-54DA-4F9C-B1E0-60BF48376A44}" destId="{305A3D75-6544-48B2-9D1C-EF12429442FF}" srcOrd="0" destOrd="0" parTransId="{3D723FCC-E3E7-4255-8A96-2360A7CFFC73}" sibTransId="{054616EA-8F4A-4878-817A-FB1B83EBB31C}"/>
    <dgm:cxn modelId="{37AE616A-71D8-476D-A8DF-BDD61A05C727}" type="presOf" srcId="{305A3D75-6544-48B2-9D1C-EF12429442FF}" destId="{24B8B3DD-14A1-422A-8862-20EE3A38E826}" srcOrd="0" destOrd="0" presId="urn:microsoft.com/office/officeart/2005/8/layout/vList3"/>
    <dgm:cxn modelId="{2EDEB74C-73C3-4C8C-884D-5C0327D31272}" srcId="{952E1711-54DA-4F9C-B1E0-60BF48376A44}" destId="{ED2E2AD6-AA18-4874-B8B9-C3469CA8C655}" srcOrd="2" destOrd="0" parTransId="{0B754BC8-2EA3-4C73-A369-77160928BACD}" sibTransId="{C93FEF1A-EDF7-4E18-B583-80254D25BCC0}"/>
    <dgm:cxn modelId="{67B7D8D2-6872-49CB-B7D4-1AD74F8E6974}" type="presOf" srcId="{ED2E2AD6-AA18-4874-B8B9-C3469CA8C655}" destId="{4EB05881-4154-415B-B58E-387F1B81E133}" srcOrd="0" destOrd="0" presId="urn:microsoft.com/office/officeart/2005/8/layout/vList3"/>
    <dgm:cxn modelId="{C01F969B-3D10-4552-B6BF-09BE45D1083D}" type="presParOf" srcId="{ACF36DF5-BFF0-4C7E-8623-AF8EFEC45E2A}" destId="{0AE021EE-3395-41C9-B11B-DF8BBB6354F4}" srcOrd="0" destOrd="0" presId="urn:microsoft.com/office/officeart/2005/8/layout/vList3"/>
    <dgm:cxn modelId="{D06054D0-F41A-4FCB-89F0-92ED6BE091A1}" type="presParOf" srcId="{0AE021EE-3395-41C9-B11B-DF8BBB6354F4}" destId="{5DD9AB27-38D0-4D71-9F43-44886DC1BBA2}" srcOrd="0" destOrd="0" presId="urn:microsoft.com/office/officeart/2005/8/layout/vList3"/>
    <dgm:cxn modelId="{CAF860C9-8FB2-4A79-BD85-A04C3A1EF75E}" type="presParOf" srcId="{0AE021EE-3395-41C9-B11B-DF8BBB6354F4}" destId="{24B8B3DD-14A1-422A-8862-20EE3A38E826}" srcOrd="1" destOrd="0" presId="urn:microsoft.com/office/officeart/2005/8/layout/vList3"/>
    <dgm:cxn modelId="{D19CF97B-325F-4549-A48F-C109AAF797A2}" type="presParOf" srcId="{ACF36DF5-BFF0-4C7E-8623-AF8EFEC45E2A}" destId="{FF9483CD-C614-4612-99A6-E8AC3AB42B9D}" srcOrd="1" destOrd="0" presId="urn:microsoft.com/office/officeart/2005/8/layout/vList3"/>
    <dgm:cxn modelId="{7F9AB71B-2AFE-472D-8BFC-49247A1D45E6}" type="presParOf" srcId="{ACF36DF5-BFF0-4C7E-8623-AF8EFEC45E2A}" destId="{C4141333-E14A-4258-A954-E13A5EABB16D}" srcOrd="2" destOrd="0" presId="urn:microsoft.com/office/officeart/2005/8/layout/vList3"/>
    <dgm:cxn modelId="{25F9FD9A-A796-46D6-B07F-09D264D459E6}" type="presParOf" srcId="{C4141333-E14A-4258-A954-E13A5EABB16D}" destId="{C348ECE0-4B6C-40ED-AB02-C428A2E053E0}" srcOrd="0" destOrd="0" presId="urn:microsoft.com/office/officeart/2005/8/layout/vList3"/>
    <dgm:cxn modelId="{777019D5-EE80-4B5F-A74C-0A44FBC2650F}" type="presParOf" srcId="{C4141333-E14A-4258-A954-E13A5EABB16D}" destId="{17E8ADB5-E8FF-4B3A-BA85-05916CE0D9A5}" srcOrd="1" destOrd="0" presId="urn:microsoft.com/office/officeart/2005/8/layout/vList3"/>
    <dgm:cxn modelId="{8D4C8BEF-3B58-4217-B61F-E7C0D521821A}" type="presParOf" srcId="{ACF36DF5-BFF0-4C7E-8623-AF8EFEC45E2A}" destId="{D3D8760B-A44C-492C-8CED-8195994A0E7C}" srcOrd="3" destOrd="0" presId="urn:microsoft.com/office/officeart/2005/8/layout/vList3"/>
    <dgm:cxn modelId="{190AD475-D1B1-4D9C-9C3B-70EA141FCEDC}" type="presParOf" srcId="{ACF36DF5-BFF0-4C7E-8623-AF8EFEC45E2A}" destId="{6070B7F6-B732-4E7E-AED6-137AFBDD5837}" srcOrd="4" destOrd="0" presId="urn:microsoft.com/office/officeart/2005/8/layout/vList3"/>
    <dgm:cxn modelId="{81B7AE9E-B84C-4384-9800-054FB782C62D}" type="presParOf" srcId="{6070B7F6-B732-4E7E-AED6-137AFBDD5837}" destId="{02A153F6-A8B8-42CE-B2DF-49CA52D68144}" srcOrd="0" destOrd="0" presId="urn:microsoft.com/office/officeart/2005/8/layout/vList3"/>
    <dgm:cxn modelId="{3EF03B52-9FFC-41A0-92B3-84C3C197BE21}" type="presParOf" srcId="{6070B7F6-B732-4E7E-AED6-137AFBDD5837}" destId="{4EB05881-4154-415B-B58E-387F1B81E13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9AF18-205E-46E1-BC81-11E567381323}" type="doc">
      <dgm:prSet loTypeId="urn:microsoft.com/office/officeart/2008/layout/VerticalCurvedList" loCatId="list" qsTypeId="urn:microsoft.com/office/officeart/2005/8/quickstyle/3d3" qsCatId="3D" csTypeId="urn:microsoft.com/office/officeart/2005/8/colors/accent6_2" csCatId="accent6" phldr="1"/>
      <dgm:spPr/>
      <dgm:t>
        <a:bodyPr/>
        <a:lstStyle/>
        <a:p>
          <a:endParaRPr lang="zh-CN" altLang="en-US"/>
        </a:p>
      </dgm:t>
    </dgm:pt>
    <dgm:pt modelId="{8F992432-5770-4DDD-9E53-AC3F7F68F894}">
      <dgm:prSet phldrT="[文本]"/>
      <dgm:spPr/>
      <dgm:t>
        <a:bodyPr/>
        <a:lstStyle/>
        <a:p>
          <a:r>
            <a:rPr lang="zh-CN" altLang="en-US" dirty="0">
              <a:latin typeface="微软雅黑" panose="020B0503020204020204" pitchFamily="34" charset="-122"/>
              <a:ea typeface="微软雅黑" panose="020B0503020204020204" pitchFamily="34" charset="-122"/>
            </a:rPr>
            <a:t>深入调查声誉危机事件发生的深层次原因</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分析各部门应对危机的薄弱环节与不足</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以便对其进行改进</a:t>
          </a:r>
        </a:p>
      </dgm:t>
    </dgm:pt>
    <dgm:pt modelId="{B6159486-9534-4164-84F6-B950BC3ADF30}" type="parTrans" cxnId="{388F51BC-A8E3-44FC-8F65-60068A14E9FE}">
      <dgm:prSet/>
      <dgm:spPr/>
      <dgm:t>
        <a:bodyPr/>
        <a:lstStyle/>
        <a:p>
          <a:endParaRPr lang="zh-CN" altLang="en-US">
            <a:latin typeface="微软雅黑" panose="020B0503020204020204" pitchFamily="34" charset="-122"/>
            <a:ea typeface="微软雅黑" panose="020B0503020204020204" pitchFamily="34" charset="-122"/>
          </a:endParaRPr>
        </a:p>
      </dgm:t>
    </dgm:pt>
    <dgm:pt modelId="{4E330F03-E4C1-4234-968D-AA8DA6479DC1}" type="sibTrans" cxnId="{388F51BC-A8E3-44FC-8F65-60068A14E9FE}">
      <dgm:prSet/>
      <dgm:spPr/>
      <dgm:t>
        <a:bodyPr/>
        <a:lstStyle/>
        <a:p>
          <a:endParaRPr lang="zh-CN" altLang="en-US">
            <a:latin typeface="微软雅黑" panose="020B0503020204020204" pitchFamily="34" charset="-122"/>
            <a:ea typeface="微软雅黑" panose="020B0503020204020204" pitchFamily="34" charset="-122"/>
          </a:endParaRPr>
        </a:p>
      </dgm:t>
    </dgm:pt>
    <dgm:pt modelId="{DC53BDF3-BCE9-49C6-A6E1-22FFAAF75D98}">
      <dgm:prSet/>
      <dgm:spPr/>
      <dgm:t>
        <a:bodyPr/>
        <a:lstStyle/>
        <a:p>
          <a:r>
            <a:rPr lang="zh-CN" altLang="en-US" dirty="0">
              <a:latin typeface="微软雅黑" panose="020B0503020204020204" pitchFamily="34" charset="-122"/>
              <a:ea typeface="微软雅黑" panose="020B0503020204020204" pitchFamily="34" charset="-122"/>
            </a:rPr>
            <a:t>对比处理声誉危机事件过程中各项工作的完成情况与事前制定的相关指标</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评估有关措施的有效性以及声誉危机应急、管理预案本身有关措施的合理性</a:t>
          </a:r>
        </a:p>
      </dgm:t>
    </dgm:pt>
    <dgm:pt modelId="{6987DEB4-F7CB-450D-A081-20F311E22D3E}" type="parTrans" cxnId="{3B1B6FEA-205C-4DCB-A800-446E62915FA3}">
      <dgm:prSet/>
      <dgm:spPr/>
      <dgm:t>
        <a:bodyPr/>
        <a:lstStyle/>
        <a:p>
          <a:endParaRPr lang="zh-CN" altLang="en-US"/>
        </a:p>
      </dgm:t>
    </dgm:pt>
    <dgm:pt modelId="{881CE05F-2CB2-47FE-8D19-9779302BFEE2}" type="sibTrans" cxnId="{3B1B6FEA-205C-4DCB-A800-446E62915FA3}">
      <dgm:prSet/>
      <dgm:spPr/>
      <dgm:t>
        <a:bodyPr/>
        <a:lstStyle/>
        <a:p>
          <a:endParaRPr lang="zh-CN" altLang="en-US"/>
        </a:p>
      </dgm:t>
    </dgm:pt>
    <dgm:pt modelId="{F6924FA7-F36E-4F91-B762-F077A26ECD05}">
      <dgm:prSet/>
      <dgm:spPr/>
      <dgm:t>
        <a:bodyPr/>
        <a:lstStyle/>
        <a:p>
          <a:r>
            <a:rPr lang="zh-CN" altLang="en-US" dirty="0">
              <a:latin typeface="微软雅黑" panose="020B0503020204020204" pitchFamily="34" charset="-122"/>
              <a:ea typeface="微软雅黑" panose="020B0503020204020204" pitchFamily="34" charset="-122"/>
            </a:rPr>
            <a:t>针对金融机构声誉危机管理流程和预案中存在的问题</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提出整改措施</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提高声誉危机管理水平</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避免同一声誉危机事件再次发生</a:t>
          </a:r>
        </a:p>
      </dgm:t>
    </dgm:pt>
    <dgm:pt modelId="{975C0135-6411-4AE8-A16B-233EF9A4311B}" type="parTrans" cxnId="{59F1CA3E-89B4-406D-BCDC-5D9B306EDABD}">
      <dgm:prSet/>
      <dgm:spPr/>
      <dgm:t>
        <a:bodyPr/>
        <a:lstStyle/>
        <a:p>
          <a:endParaRPr lang="zh-CN" altLang="en-US"/>
        </a:p>
      </dgm:t>
    </dgm:pt>
    <dgm:pt modelId="{B21556F9-4FA2-4A3C-B4D4-8144F8D36C67}" type="sibTrans" cxnId="{59F1CA3E-89B4-406D-BCDC-5D9B306EDABD}">
      <dgm:prSet/>
      <dgm:spPr/>
      <dgm:t>
        <a:bodyPr/>
        <a:lstStyle/>
        <a:p>
          <a:endParaRPr lang="zh-CN" altLang="en-US"/>
        </a:p>
      </dgm:t>
    </dgm:pt>
    <dgm:pt modelId="{F41A348C-EB8A-4735-A0F8-A6BB9C22FF4D}">
      <dgm:prSet/>
      <dgm:spPr/>
      <dgm:t>
        <a:bodyPr/>
        <a:lstStyle/>
        <a:p>
          <a:r>
            <a:rPr lang="zh-CN" altLang="en-US" dirty="0">
              <a:latin typeface="微软雅黑" panose="020B0503020204020204" pitchFamily="34" charset="-122"/>
              <a:ea typeface="微软雅黑" panose="020B0503020204020204" pitchFamily="34" charset="-122"/>
            </a:rPr>
            <a:t>在声誉危机管理过程中寻找潜在的成功因素</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着重发挥潜在优势在新一轮危机预防中的作用</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提高金融机构的危机应对能力</a:t>
          </a:r>
        </a:p>
      </dgm:t>
    </dgm:pt>
    <dgm:pt modelId="{FC37D4D8-0DD3-42C5-B3FC-EBCC8E2CA7C5}" type="parTrans" cxnId="{93C54C0B-8683-45F0-B1A4-922C35621ABD}">
      <dgm:prSet/>
      <dgm:spPr/>
      <dgm:t>
        <a:bodyPr/>
        <a:lstStyle/>
        <a:p>
          <a:endParaRPr lang="zh-CN" altLang="en-US"/>
        </a:p>
      </dgm:t>
    </dgm:pt>
    <dgm:pt modelId="{2B75FBEA-3558-418D-9FE4-75757BE3FDAB}" type="sibTrans" cxnId="{93C54C0B-8683-45F0-B1A4-922C35621ABD}">
      <dgm:prSet/>
      <dgm:spPr/>
      <dgm:t>
        <a:bodyPr/>
        <a:lstStyle/>
        <a:p>
          <a:endParaRPr lang="zh-CN" altLang="en-US"/>
        </a:p>
      </dgm:t>
    </dgm:pt>
    <dgm:pt modelId="{8954F832-75F1-497B-8F2B-F3DDA45F2E6D}" type="pres">
      <dgm:prSet presAssocID="{3CC9AF18-205E-46E1-BC81-11E567381323}" presName="Name0" presStyleCnt="0">
        <dgm:presLayoutVars>
          <dgm:chMax val="7"/>
          <dgm:chPref val="7"/>
          <dgm:dir/>
        </dgm:presLayoutVars>
      </dgm:prSet>
      <dgm:spPr/>
    </dgm:pt>
    <dgm:pt modelId="{44E6CAE4-231C-4867-83D4-21AB5AC86C8D}" type="pres">
      <dgm:prSet presAssocID="{3CC9AF18-205E-46E1-BC81-11E567381323}" presName="Name1" presStyleCnt="0"/>
      <dgm:spPr/>
    </dgm:pt>
    <dgm:pt modelId="{2E5C3FFF-92C0-4E50-8AEB-E507D985902D}" type="pres">
      <dgm:prSet presAssocID="{3CC9AF18-205E-46E1-BC81-11E567381323}" presName="cycle" presStyleCnt="0"/>
      <dgm:spPr/>
    </dgm:pt>
    <dgm:pt modelId="{0BB5E609-ED09-43DB-875B-FBEC0E90312D}" type="pres">
      <dgm:prSet presAssocID="{3CC9AF18-205E-46E1-BC81-11E567381323}" presName="srcNode" presStyleLbl="node1" presStyleIdx="0" presStyleCnt="4"/>
      <dgm:spPr/>
    </dgm:pt>
    <dgm:pt modelId="{67D51581-FB39-45A7-BE01-A8188E7A0D04}" type="pres">
      <dgm:prSet presAssocID="{3CC9AF18-205E-46E1-BC81-11E567381323}" presName="conn" presStyleLbl="parChTrans1D2" presStyleIdx="0" presStyleCnt="1"/>
      <dgm:spPr/>
    </dgm:pt>
    <dgm:pt modelId="{267BF6FC-AF99-43E2-AAAE-793B48E594A9}" type="pres">
      <dgm:prSet presAssocID="{3CC9AF18-205E-46E1-BC81-11E567381323}" presName="extraNode" presStyleLbl="node1" presStyleIdx="0" presStyleCnt="4"/>
      <dgm:spPr/>
    </dgm:pt>
    <dgm:pt modelId="{36F00095-FC96-4E09-8FA0-F4E17B9910DE}" type="pres">
      <dgm:prSet presAssocID="{3CC9AF18-205E-46E1-BC81-11E567381323}" presName="dstNode" presStyleLbl="node1" presStyleIdx="0" presStyleCnt="4"/>
      <dgm:spPr/>
    </dgm:pt>
    <dgm:pt modelId="{C9367D65-42F5-4B0D-9D65-0D0A1F151B54}" type="pres">
      <dgm:prSet presAssocID="{8F992432-5770-4DDD-9E53-AC3F7F68F894}" presName="text_1" presStyleLbl="node1" presStyleIdx="0" presStyleCnt="4">
        <dgm:presLayoutVars>
          <dgm:bulletEnabled val="1"/>
        </dgm:presLayoutVars>
      </dgm:prSet>
      <dgm:spPr/>
    </dgm:pt>
    <dgm:pt modelId="{9CC11937-B170-48EF-B59F-38D9153EE5CE}" type="pres">
      <dgm:prSet presAssocID="{8F992432-5770-4DDD-9E53-AC3F7F68F894}" presName="accent_1" presStyleCnt="0"/>
      <dgm:spPr/>
    </dgm:pt>
    <dgm:pt modelId="{C68D830C-D1EB-4640-94E1-4D1C56D02121}" type="pres">
      <dgm:prSet presAssocID="{8F992432-5770-4DDD-9E53-AC3F7F68F894}" presName="accentRepeatNode" presStyleLbl="solidFgAcc1" presStyleIdx="0" presStyleCnt="4"/>
      <dgm:spPr>
        <a:solidFill>
          <a:srgbClr val="B889DB"/>
        </a:solidFill>
      </dgm:spPr>
    </dgm:pt>
    <dgm:pt modelId="{A9EB34AD-49D8-4662-B129-1361061DBE10}" type="pres">
      <dgm:prSet presAssocID="{DC53BDF3-BCE9-49C6-A6E1-22FFAAF75D98}" presName="text_2" presStyleLbl="node1" presStyleIdx="1" presStyleCnt="4">
        <dgm:presLayoutVars>
          <dgm:bulletEnabled val="1"/>
        </dgm:presLayoutVars>
      </dgm:prSet>
      <dgm:spPr/>
    </dgm:pt>
    <dgm:pt modelId="{A170BA10-755D-48EA-AE03-3D6FBAFAC054}" type="pres">
      <dgm:prSet presAssocID="{DC53BDF3-BCE9-49C6-A6E1-22FFAAF75D98}" presName="accent_2" presStyleCnt="0"/>
      <dgm:spPr/>
    </dgm:pt>
    <dgm:pt modelId="{49B16D0E-F9C5-42DA-85D0-F9ADCB5EB52A}" type="pres">
      <dgm:prSet presAssocID="{DC53BDF3-BCE9-49C6-A6E1-22FFAAF75D98}" presName="accentRepeatNode" presStyleLbl="solidFgAcc1" presStyleIdx="1" presStyleCnt="4"/>
      <dgm:spPr>
        <a:solidFill>
          <a:srgbClr val="B889DB"/>
        </a:solidFill>
      </dgm:spPr>
    </dgm:pt>
    <dgm:pt modelId="{C1D24EE4-C23B-48C1-9EB5-DABD03747429}" type="pres">
      <dgm:prSet presAssocID="{F6924FA7-F36E-4F91-B762-F077A26ECD05}" presName="text_3" presStyleLbl="node1" presStyleIdx="2" presStyleCnt="4">
        <dgm:presLayoutVars>
          <dgm:bulletEnabled val="1"/>
        </dgm:presLayoutVars>
      </dgm:prSet>
      <dgm:spPr/>
    </dgm:pt>
    <dgm:pt modelId="{F2242934-F90B-4343-B1EF-BECE98F9870D}" type="pres">
      <dgm:prSet presAssocID="{F6924FA7-F36E-4F91-B762-F077A26ECD05}" presName="accent_3" presStyleCnt="0"/>
      <dgm:spPr/>
    </dgm:pt>
    <dgm:pt modelId="{B1138777-4313-4D1C-BC82-3D792FD3B5F3}" type="pres">
      <dgm:prSet presAssocID="{F6924FA7-F36E-4F91-B762-F077A26ECD05}" presName="accentRepeatNode" presStyleLbl="solidFgAcc1" presStyleIdx="2" presStyleCnt="4"/>
      <dgm:spPr>
        <a:solidFill>
          <a:srgbClr val="B889DB"/>
        </a:solidFill>
      </dgm:spPr>
    </dgm:pt>
    <dgm:pt modelId="{8E879583-24C3-4917-ABC7-80DDAA1E3422}" type="pres">
      <dgm:prSet presAssocID="{F41A348C-EB8A-4735-A0F8-A6BB9C22FF4D}" presName="text_4" presStyleLbl="node1" presStyleIdx="3" presStyleCnt="4">
        <dgm:presLayoutVars>
          <dgm:bulletEnabled val="1"/>
        </dgm:presLayoutVars>
      </dgm:prSet>
      <dgm:spPr/>
    </dgm:pt>
    <dgm:pt modelId="{8BB2B7E7-097C-4CB3-809B-24C55B660297}" type="pres">
      <dgm:prSet presAssocID="{F41A348C-EB8A-4735-A0F8-A6BB9C22FF4D}" presName="accent_4" presStyleCnt="0"/>
      <dgm:spPr/>
    </dgm:pt>
    <dgm:pt modelId="{366802AA-9BDB-4058-9C18-F09029AA41D5}" type="pres">
      <dgm:prSet presAssocID="{F41A348C-EB8A-4735-A0F8-A6BB9C22FF4D}" presName="accentRepeatNode" presStyleLbl="solidFgAcc1" presStyleIdx="3" presStyleCnt="4"/>
      <dgm:spPr>
        <a:solidFill>
          <a:srgbClr val="B889DB"/>
        </a:solidFill>
      </dgm:spPr>
    </dgm:pt>
  </dgm:ptLst>
  <dgm:cxnLst>
    <dgm:cxn modelId="{93C54C0B-8683-45F0-B1A4-922C35621ABD}" srcId="{3CC9AF18-205E-46E1-BC81-11E567381323}" destId="{F41A348C-EB8A-4735-A0F8-A6BB9C22FF4D}" srcOrd="3" destOrd="0" parTransId="{FC37D4D8-0DD3-42C5-B3FC-EBCC8E2CA7C5}" sibTransId="{2B75FBEA-3558-418D-9FE4-75757BE3FDAB}"/>
    <dgm:cxn modelId="{0642AF32-957A-4722-9321-13DBCD67C660}" type="presOf" srcId="{3CC9AF18-205E-46E1-BC81-11E567381323}" destId="{8954F832-75F1-497B-8F2B-F3DDA45F2E6D}" srcOrd="0" destOrd="0" presId="urn:microsoft.com/office/officeart/2008/layout/VerticalCurvedList"/>
    <dgm:cxn modelId="{59F1CA3E-89B4-406D-BCDC-5D9B306EDABD}" srcId="{3CC9AF18-205E-46E1-BC81-11E567381323}" destId="{F6924FA7-F36E-4F91-B762-F077A26ECD05}" srcOrd="2" destOrd="0" parTransId="{975C0135-6411-4AE8-A16B-233EF9A4311B}" sibTransId="{B21556F9-4FA2-4A3C-B4D4-8144F8D36C67}"/>
    <dgm:cxn modelId="{BCAD9454-B284-4605-9713-608F50E683BA}" type="presOf" srcId="{4E330F03-E4C1-4234-968D-AA8DA6479DC1}" destId="{67D51581-FB39-45A7-BE01-A8188E7A0D04}" srcOrd="0" destOrd="0" presId="urn:microsoft.com/office/officeart/2008/layout/VerticalCurvedList"/>
    <dgm:cxn modelId="{9E744D96-5206-454F-A442-03C2F1934E50}" type="presOf" srcId="{F41A348C-EB8A-4735-A0F8-A6BB9C22FF4D}" destId="{8E879583-24C3-4917-ABC7-80DDAA1E3422}" srcOrd="0" destOrd="0" presId="urn:microsoft.com/office/officeart/2008/layout/VerticalCurvedList"/>
    <dgm:cxn modelId="{3C66EF98-1DAA-4CA2-83B8-5DC5C3B44CF9}" type="presOf" srcId="{DC53BDF3-BCE9-49C6-A6E1-22FFAAF75D98}" destId="{A9EB34AD-49D8-4662-B129-1361061DBE10}" srcOrd="0" destOrd="0" presId="urn:microsoft.com/office/officeart/2008/layout/VerticalCurvedList"/>
    <dgm:cxn modelId="{F8C650B9-07B7-423E-B8B1-FB1731B15A88}" type="presOf" srcId="{8F992432-5770-4DDD-9E53-AC3F7F68F894}" destId="{C9367D65-42F5-4B0D-9D65-0D0A1F151B54}" srcOrd="0" destOrd="0" presId="urn:microsoft.com/office/officeart/2008/layout/VerticalCurvedList"/>
    <dgm:cxn modelId="{388F51BC-A8E3-44FC-8F65-60068A14E9FE}" srcId="{3CC9AF18-205E-46E1-BC81-11E567381323}" destId="{8F992432-5770-4DDD-9E53-AC3F7F68F894}" srcOrd="0" destOrd="0" parTransId="{B6159486-9534-4164-84F6-B950BC3ADF30}" sibTransId="{4E330F03-E4C1-4234-968D-AA8DA6479DC1}"/>
    <dgm:cxn modelId="{3B1B6FEA-205C-4DCB-A800-446E62915FA3}" srcId="{3CC9AF18-205E-46E1-BC81-11E567381323}" destId="{DC53BDF3-BCE9-49C6-A6E1-22FFAAF75D98}" srcOrd="1" destOrd="0" parTransId="{6987DEB4-F7CB-450D-A081-20F311E22D3E}" sibTransId="{881CE05F-2CB2-47FE-8D19-9779302BFEE2}"/>
    <dgm:cxn modelId="{87C6E9F1-6DDD-480A-A990-D9393E2716E9}" type="presOf" srcId="{F6924FA7-F36E-4F91-B762-F077A26ECD05}" destId="{C1D24EE4-C23B-48C1-9EB5-DABD03747429}" srcOrd="0" destOrd="0" presId="urn:microsoft.com/office/officeart/2008/layout/VerticalCurvedList"/>
    <dgm:cxn modelId="{3847FFB7-4BD2-4A33-9984-60A7A4385BFD}" type="presParOf" srcId="{8954F832-75F1-497B-8F2B-F3DDA45F2E6D}" destId="{44E6CAE4-231C-4867-83D4-21AB5AC86C8D}" srcOrd="0" destOrd="0" presId="urn:microsoft.com/office/officeart/2008/layout/VerticalCurvedList"/>
    <dgm:cxn modelId="{EEB27E15-47C0-40BC-BC9A-2A3F1FDA768E}" type="presParOf" srcId="{44E6CAE4-231C-4867-83D4-21AB5AC86C8D}" destId="{2E5C3FFF-92C0-4E50-8AEB-E507D985902D}" srcOrd="0" destOrd="0" presId="urn:microsoft.com/office/officeart/2008/layout/VerticalCurvedList"/>
    <dgm:cxn modelId="{ACCB855F-D871-4148-9BF8-5CCC7E86A838}" type="presParOf" srcId="{2E5C3FFF-92C0-4E50-8AEB-E507D985902D}" destId="{0BB5E609-ED09-43DB-875B-FBEC0E90312D}" srcOrd="0" destOrd="0" presId="urn:microsoft.com/office/officeart/2008/layout/VerticalCurvedList"/>
    <dgm:cxn modelId="{10D3FA2B-7147-47E9-AA3E-B792F775921C}" type="presParOf" srcId="{2E5C3FFF-92C0-4E50-8AEB-E507D985902D}" destId="{67D51581-FB39-45A7-BE01-A8188E7A0D04}" srcOrd="1" destOrd="0" presId="urn:microsoft.com/office/officeart/2008/layout/VerticalCurvedList"/>
    <dgm:cxn modelId="{5A6AA780-AF7F-4538-AB15-B0408EF403C7}" type="presParOf" srcId="{2E5C3FFF-92C0-4E50-8AEB-E507D985902D}" destId="{267BF6FC-AF99-43E2-AAAE-793B48E594A9}" srcOrd="2" destOrd="0" presId="urn:microsoft.com/office/officeart/2008/layout/VerticalCurvedList"/>
    <dgm:cxn modelId="{90FF03A7-8FA2-43A5-B06C-8F5FA9BF154E}" type="presParOf" srcId="{2E5C3FFF-92C0-4E50-8AEB-E507D985902D}" destId="{36F00095-FC96-4E09-8FA0-F4E17B9910DE}" srcOrd="3" destOrd="0" presId="urn:microsoft.com/office/officeart/2008/layout/VerticalCurvedList"/>
    <dgm:cxn modelId="{6AD2997C-1D86-4C9B-9B5D-854A74110A3E}" type="presParOf" srcId="{44E6CAE4-231C-4867-83D4-21AB5AC86C8D}" destId="{C9367D65-42F5-4B0D-9D65-0D0A1F151B54}" srcOrd="1" destOrd="0" presId="urn:microsoft.com/office/officeart/2008/layout/VerticalCurvedList"/>
    <dgm:cxn modelId="{4FE3C362-894F-4928-A72B-19F0A35BE788}" type="presParOf" srcId="{44E6CAE4-231C-4867-83D4-21AB5AC86C8D}" destId="{9CC11937-B170-48EF-B59F-38D9153EE5CE}" srcOrd="2" destOrd="0" presId="urn:microsoft.com/office/officeart/2008/layout/VerticalCurvedList"/>
    <dgm:cxn modelId="{74ECD1F6-4502-4578-96F7-2D7963DF8AB3}" type="presParOf" srcId="{9CC11937-B170-48EF-B59F-38D9153EE5CE}" destId="{C68D830C-D1EB-4640-94E1-4D1C56D02121}" srcOrd="0" destOrd="0" presId="urn:microsoft.com/office/officeart/2008/layout/VerticalCurvedList"/>
    <dgm:cxn modelId="{E678A25F-786C-4504-BE99-EC77024C5A00}" type="presParOf" srcId="{44E6CAE4-231C-4867-83D4-21AB5AC86C8D}" destId="{A9EB34AD-49D8-4662-B129-1361061DBE10}" srcOrd="3" destOrd="0" presId="urn:microsoft.com/office/officeart/2008/layout/VerticalCurvedList"/>
    <dgm:cxn modelId="{F6FF6278-94B6-4983-94D6-2F5892305F03}" type="presParOf" srcId="{44E6CAE4-231C-4867-83D4-21AB5AC86C8D}" destId="{A170BA10-755D-48EA-AE03-3D6FBAFAC054}" srcOrd="4" destOrd="0" presId="urn:microsoft.com/office/officeart/2008/layout/VerticalCurvedList"/>
    <dgm:cxn modelId="{6DB03A1D-DC0B-428F-BE3D-7A79408B489B}" type="presParOf" srcId="{A170BA10-755D-48EA-AE03-3D6FBAFAC054}" destId="{49B16D0E-F9C5-42DA-85D0-F9ADCB5EB52A}" srcOrd="0" destOrd="0" presId="urn:microsoft.com/office/officeart/2008/layout/VerticalCurvedList"/>
    <dgm:cxn modelId="{7768E49A-8EA9-4B48-AE93-C93737558623}" type="presParOf" srcId="{44E6CAE4-231C-4867-83D4-21AB5AC86C8D}" destId="{C1D24EE4-C23B-48C1-9EB5-DABD03747429}" srcOrd="5" destOrd="0" presId="urn:microsoft.com/office/officeart/2008/layout/VerticalCurvedList"/>
    <dgm:cxn modelId="{7C6FEF93-705C-4AE8-BCAC-9B2B3F89C53A}" type="presParOf" srcId="{44E6CAE4-231C-4867-83D4-21AB5AC86C8D}" destId="{F2242934-F90B-4343-B1EF-BECE98F9870D}" srcOrd="6" destOrd="0" presId="urn:microsoft.com/office/officeart/2008/layout/VerticalCurvedList"/>
    <dgm:cxn modelId="{89FE9DF0-E8F3-4B13-A82C-6D27E1B88F3F}" type="presParOf" srcId="{F2242934-F90B-4343-B1EF-BECE98F9870D}" destId="{B1138777-4313-4D1C-BC82-3D792FD3B5F3}" srcOrd="0" destOrd="0" presId="urn:microsoft.com/office/officeart/2008/layout/VerticalCurvedList"/>
    <dgm:cxn modelId="{EFB213EE-81D1-4BAC-B452-1E65E9495649}" type="presParOf" srcId="{44E6CAE4-231C-4867-83D4-21AB5AC86C8D}" destId="{8E879583-24C3-4917-ABC7-80DDAA1E3422}" srcOrd="7" destOrd="0" presId="urn:microsoft.com/office/officeart/2008/layout/VerticalCurvedList"/>
    <dgm:cxn modelId="{6FA0C48F-DC7D-4BB3-A837-A96C6B9CC74C}" type="presParOf" srcId="{44E6CAE4-231C-4867-83D4-21AB5AC86C8D}" destId="{8BB2B7E7-097C-4CB3-809B-24C55B660297}" srcOrd="8" destOrd="0" presId="urn:microsoft.com/office/officeart/2008/layout/VerticalCurvedList"/>
    <dgm:cxn modelId="{B7C367C6-539F-4267-94BF-43D47BF68F14}" type="presParOf" srcId="{8BB2B7E7-097C-4CB3-809B-24C55B660297}" destId="{366802AA-9BDB-4058-9C18-F09029AA41D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4DA94-708E-421C-873F-304FFFF820AD}">
      <dsp:nvSpPr>
        <dsp:cNvPr id="0" name=""/>
        <dsp:cNvSpPr/>
      </dsp:nvSpPr>
      <dsp:spPr>
        <a:xfrm>
          <a:off x="137940" y="1365526"/>
          <a:ext cx="1115632" cy="1488607"/>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有针对性的处置工作</a:t>
          </a:r>
        </a:p>
      </dsp:txBody>
      <dsp:txXfrm>
        <a:off x="170616" y="1398202"/>
        <a:ext cx="1050280" cy="1423255"/>
      </dsp:txXfrm>
    </dsp:sp>
    <dsp:sp modelId="{EA9A8B28-60EF-48F6-ACBE-BCC64964A379}">
      <dsp:nvSpPr>
        <dsp:cNvPr id="0" name=""/>
        <dsp:cNvSpPr/>
      </dsp:nvSpPr>
      <dsp:spPr>
        <a:xfrm rot="16983315">
          <a:off x="687094" y="1387031"/>
          <a:ext cx="1463559" cy="19865"/>
        </a:xfrm>
        <a:custGeom>
          <a:avLst/>
          <a:gdLst/>
          <a:ahLst/>
          <a:cxnLst/>
          <a:rect l="0" t="0" r="0" b="0"/>
          <a:pathLst>
            <a:path>
              <a:moveTo>
                <a:pt x="0" y="9932"/>
              </a:moveTo>
              <a:lnTo>
                <a:pt x="1463559" y="9932"/>
              </a:lnTo>
            </a:path>
          </a:pathLst>
        </a:custGeom>
        <a:no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687094" y="1360375"/>
        <a:ext cx="1463559" cy="73177"/>
      </dsp:txXfrm>
    </dsp:sp>
    <dsp:sp modelId="{D352A89C-1839-4098-B134-381A33A08CE1}">
      <dsp:nvSpPr>
        <dsp:cNvPr id="0" name=""/>
        <dsp:cNvSpPr/>
      </dsp:nvSpPr>
      <dsp:spPr>
        <a:xfrm>
          <a:off x="1584176" y="477471"/>
          <a:ext cx="2289632" cy="413255"/>
        </a:xfrm>
        <a:prstGeom prst="roundRect">
          <a:avLst>
            <a:gd name="adj" fmla="val 10000"/>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latin typeface="微软雅黑" panose="020B0503020204020204" pitchFamily="34" charset="-122"/>
              <a:ea typeface="微软雅黑" panose="020B0503020204020204" pitchFamily="34" charset="-122"/>
            </a:rPr>
            <a:t>合理补偿利益受损客户</a:t>
          </a:r>
        </a:p>
      </dsp:txBody>
      <dsp:txXfrm>
        <a:off x="1596280" y="489575"/>
        <a:ext cx="2265424" cy="389047"/>
      </dsp:txXfrm>
    </dsp:sp>
    <dsp:sp modelId="{6E48F8C9-13EA-405F-B892-98563157FAFC}">
      <dsp:nvSpPr>
        <dsp:cNvPr id="0" name=""/>
        <dsp:cNvSpPr/>
      </dsp:nvSpPr>
      <dsp:spPr>
        <a:xfrm rot="18289469">
          <a:off x="3749648" y="436544"/>
          <a:ext cx="578926" cy="19865"/>
        </a:xfrm>
        <a:custGeom>
          <a:avLst/>
          <a:gdLst/>
          <a:ahLst/>
          <a:cxnLst/>
          <a:rect l="0" t="0" r="0" b="0"/>
          <a:pathLst>
            <a:path>
              <a:moveTo>
                <a:pt x="0" y="9932"/>
              </a:moveTo>
              <a:lnTo>
                <a:pt x="578926" y="993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749648" y="432004"/>
        <a:ext cx="578926" cy="28946"/>
      </dsp:txXfrm>
    </dsp:sp>
    <dsp:sp modelId="{06BA3FBA-18EE-4140-8BBB-45E58DF53353}">
      <dsp:nvSpPr>
        <dsp:cNvPr id="0" name=""/>
        <dsp:cNvSpPr/>
      </dsp:nvSpPr>
      <dsp:spPr>
        <a:xfrm>
          <a:off x="4204413" y="2227"/>
          <a:ext cx="5810774" cy="413255"/>
        </a:xfrm>
        <a:prstGeom prst="roundRect">
          <a:avLst>
            <a:gd name="adj" fmla="val 10000"/>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schemeClr val="bg1"/>
              </a:solidFill>
              <a:latin typeface="微软雅黑" panose="020B0503020204020204" pitchFamily="34" charset="-122"/>
              <a:ea typeface="微软雅黑" panose="020B0503020204020204" pitchFamily="34" charset="-122"/>
            </a:rPr>
            <a:t>迅速停止提供不合格的金融产品或取缔不当操作、服务</a:t>
          </a:r>
        </a:p>
      </dsp:txBody>
      <dsp:txXfrm>
        <a:off x="4216517" y="14331"/>
        <a:ext cx="5786566" cy="389047"/>
      </dsp:txXfrm>
    </dsp:sp>
    <dsp:sp modelId="{5B06EFBF-0042-41D4-8E88-BC0C930FA2A7}">
      <dsp:nvSpPr>
        <dsp:cNvPr id="0" name=""/>
        <dsp:cNvSpPr/>
      </dsp:nvSpPr>
      <dsp:spPr>
        <a:xfrm>
          <a:off x="3873809" y="674166"/>
          <a:ext cx="330604" cy="19865"/>
        </a:xfrm>
        <a:custGeom>
          <a:avLst/>
          <a:gdLst/>
          <a:ahLst/>
          <a:cxnLst/>
          <a:rect l="0" t="0" r="0" b="0"/>
          <a:pathLst>
            <a:path>
              <a:moveTo>
                <a:pt x="0" y="9932"/>
              </a:moveTo>
              <a:lnTo>
                <a:pt x="330604" y="993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873809" y="675833"/>
        <a:ext cx="330604" cy="16530"/>
      </dsp:txXfrm>
    </dsp:sp>
    <dsp:sp modelId="{D37AA799-1CFE-4CDC-9312-B95E7EAB2AB9}">
      <dsp:nvSpPr>
        <dsp:cNvPr id="0" name=""/>
        <dsp:cNvSpPr/>
      </dsp:nvSpPr>
      <dsp:spPr>
        <a:xfrm>
          <a:off x="4204413" y="477471"/>
          <a:ext cx="5810774" cy="413255"/>
        </a:xfrm>
        <a:prstGeom prst="roundRect">
          <a:avLst>
            <a:gd name="adj" fmla="val 10000"/>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schemeClr val="bg1"/>
              </a:solidFill>
              <a:latin typeface="微软雅黑" panose="020B0503020204020204" pitchFamily="34" charset="-122"/>
              <a:ea typeface="微软雅黑" panose="020B0503020204020204" pitchFamily="34" charset="-122"/>
            </a:rPr>
            <a:t>主动承担责任</a:t>
          </a:r>
          <a:r>
            <a:rPr lang="en-US" altLang="en-US" sz="1400" kern="1200" dirty="0">
              <a:solidFill>
                <a:schemeClr val="bg1"/>
              </a:solidFill>
              <a:latin typeface="微软雅黑" panose="020B0503020204020204" pitchFamily="34" charset="-122"/>
              <a:ea typeface="微软雅黑" panose="020B0503020204020204" pitchFamily="34" charset="-122"/>
            </a:rPr>
            <a:t>, </a:t>
          </a:r>
          <a:r>
            <a:rPr lang="zh-CN" altLang="en-US" sz="1400" kern="1200" dirty="0">
              <a:solidFill>
                <a:schemeClr val="bg1"/>
              </a:solidFill>
              <a:latin typeface="微软雅黑" panose="020B0503020204020204" pitchFamily="34" charset="-122"/>
              <a:ea typeface="微软雅黑" panose="020B0503020204020204" pitchFamily="34" charset="-122"/>
            </a:rPr>
            <a:t>对利益受损客户予以物质补偿和精神补偿</a:t>
          </a:r>
        </a:p>
      </dsp:txBody>
      <dsp:txXfrm>
        <a:off x="4216517" y="489575"/>
        <a:ext cx="5786566" cy="389047"/>
      </dsp:txXfrm>
    </dsp:sp>
    <dsp:sp modelId="{7635AF12-C257-4F7A-8D28-967264C831EA}">
      <dsp:nvSpPr>
        <dsp:cNvPr id="0" name=""/>
        <dsp:cNvSpPr/>
      </dsp:nvSpPr>
      <dsp:spPr>
        <a:xfrm rot="3310531">
          <a:off x="3749648" y="911787"/>
          <a:ext cx="578926" cy="19865"/>
        </a:xfrm>
        <a:custGeom>
          <a:avLst/>
          <a:gdLst/>
          <a:ahLst/>
          <a:cxnLst/>
          <a:rect l="0" t="0" r="0" b="0"/>
          <a:pathLst>
            <a:path>
              <a:moveTo>
                <a:pt x="0" y="9932"/>
              </a:moveTo>
              <a:lnTo>
                <a:pt x="578926" y="993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749648" y="907247"/>
        <a:ext cx="578926" cy="28946"/>
      </dsp:txXfrm>
    </dsp:sp>
    <dsp:sp modelId="{2262BAD6-2265-4842-97FA-E776C0314E5E}">
      <dsp:nvSpPr>
        <dsp:cNvPr id="0" name=""/>
        <dsp:cNvSpPr/>
      </dsp:nvSpPr>
      <dsp:spPr>
        <a:xfrm>
          <a:off x="4204413" y="952715"/>
          <a:ext cx="5810774" cy="413255"/>
        </a:xfrm>
        <a:prstGeom prst="roundRect">
          <a:avLst>
            <a:gd name="adj" fmla="val 10000"/>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schemeClr val="bg1"/>
              </a:solidFill>
              <a:latin typeface="微软雅黑" panose="020B0503020204020204" pitchFamily="34" charset="-122"/>
              <a:ea typeface="微软雅黑" panose="020B0503020204020204" pitchFamily="34" charset="-122"/>
            </a:rPr>
            <a:t>本着协商的原则</a:t>
          </a:r>
          <a:r>
            <a:rPr lang="en-US" altLang="en-US" sz="1400" kern="1200" dirty="0">
              <a:solidFill>
                <a:schemeClr val="bg1"/>
              </a:solidFill>
              <a:latin typeface="微软雅黑" panose="020B0503020204020204" pitchFamily="34" charset="-122"/>
              <a:ea typeface="微软雅黑" panose="020B0503020204020204" pitchFamily="34" charset="-122"/>
            </a:rPr>
            <a:t>, </a:t>
          </a:r>
          <a:r>
            <a:rPr lang="zh-CN" altLang="en-US" sz="1400" kern="1200" dirty="0">
              <a:solidFill>
                <a:schemeClr val="bg1"/>
              </a:solidFill>
              <a:latin typeface="微软雅黑" panose="020B0503020204020204" pitchFamily="34" charset="-122"/>
              <a:ea typeface="微软雅黑" panose="020B0503020204020204" pitchFamily="34" charset="-122"/>
            </a:rPr>
            <a:t>运用对话的方式</a:t>
          </a:r>
          <a:r>
            <a:rPr lang="en-US" altLang="en-US" sz="1400" kern="1200" dirty="0">
              <a:solidFill>
                <a:schemeClr val="bg1"/>
              </a:solidFill>
              <a:latin typeface="微软雅黑" panose="020B0503020204020204" pitchFamily="34" charset="-122"/>
              <a:ea typeface="微软雅黑" panose="020B0503020204020204" pitchFamily="34" charset="-122"/>
            </a:rPr>
            <a:t>, </a:t>
          </a:r>
          <a:r>
            <a:rPr lang="zh-CN" altLang="en-US" sz="1400" kern="1200" dirty="0">
              <a:solidFill>
                <a:schemeClr val="bg1"/>
              </a:solidFill>
              <a:latin typeface="微软雅黑" panose="020B0503020204020204" pitchFamily="34" charset="-122"/>
              <a:ea typeface="微软雅黑" panose="020B0503020204020204" pitchFamily="34" charset="-122"/>
            </a:rPr>
            <a:t>消除其对立情绪</a:t>
          </a:r>
        </a:p>
      </dsp:txBody>
      <dsp:txXfrm>
        <a:off x="4216517" y="964819"/>
        <a:ext cx="5786566" cy="389047"/>
      </dsp:txXfrm>
    </dsp:sp>
    <dsp:sp modelId="{CF07FC4C-E5E8-4428-9814-713B79D0B1E1}">
      <dsp:nvSpPr>
        <dsp:cNvPr id="0" name=""/>
        <dsp:cNvSpPr/>
      </dsp:nvSpPr>
      <dsp:spPr>
        <a:xfrm>
          <a:off x="1253572" y="2099896"/>
          <a:ext cx="330604" cy="19865"/>
        </a:xfrm>
        <a:custGeom>
          <a:avLst/>
          <a:gdLst/>
          <a:ahLst/>
          <a:cxnLst/>
          <a:rect l="0" t="0" r="0" b="0"/>
          <a:pathLst>
            <a:path>
              <a:moveTo>
                <a:pt x="0" y="9932"/>
              </a:moveTo>
              <a:lnTo>
                <a:pt x="330604" y="9932"/>
              </a:lnTo>
            </a:path>
          </a:pathLst>
        </a:custGeom>
        <a:no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253572" y="2101564"/>
        <a:ext cx="330604" cy="16530"/>
      </dsp:txXfrm>
    </dsp:sp>
    <dsp:sp modelId="{626A41AC-4177-4D1B-9E81-6B5ADFBE42CD}">
      <dsp:nvSpPr>
        <dsp:cNvPr id="0" name=""/>
        <dsp:cNvSpPr/>
      </dsp:nvSpPr>
      <dsp:spPr>
        <a:xfrm>
          <a:off x="1584176" y="1903202"/>
          <a:ext cx="1923546" cy="413255"/>
        </a:xfrm>
        <a:prstGeom prst="roundRect">
          <a:avLst>
            <a:gd name="adj" fmla="val 10000"/>
          </a:avLst>
        </a:prstGeom>
        <a:solidFill>
          <a:srgbClr val="0070C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latin typeface="微软雅黑" panose="020B0503020204020204" pitchFamily="34" charset="-122"/>
              <a:ea typeface="微软雅黑" panose="020B0503020204020204" pitchFamily="34" charset="-122"/>
            </a:rPr>
            <a:t>及时回应媒体</a:t>
          </a:r>
        </a:p>
      </dsp:txBody>
      <dsp:txXfrm>
        <a:off x="1596280" y="1915306"/>
        <a:ext cx="1899338" cy="389047"/>
      </dsp:txXfrm>
    </dsp:sp>
    <dsp:sp modelId="{35571B10-6ACF-448F-A10C-1B8198143959}">
      <dsp:nvSpPr>
        <dsp:cNvPr id="0" name=""/>
        <dsp:cNvSpPr/>
      </dsp:nvSpPr>
      <dsp:spPr>
        <a:xfrm rot="18289469">
          <a:off x="3383561" y="1862275"/>
          <a:ext cx="578926" cy="19865"/>
        </a:xfrm>
        <a:custGeom>
          <a:avLst/>
          <a:gdLst/>
          <a:ahLst/>
          <a:cxnLst/>
          <a:rect l="0" t="0" r="0" b="0"/>
          <a:pathLst>
            <a:path>
              <a:moveTo>
                <a:pt x="0" y="9932"/>
              </a:moveTo>
              <a:lnTo>
                <a:pt x="578926" y="993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383561" y="1857734"/>
        <a:ext cx="578926" cy="28946"/>
      </dsp:txXfrm>
    </dsp:sp>
    <dsp:sp modelId="{8B7BEE84-48B1-4689-9D53-A51D9F7DD6FC}">
      <dsp:nvSpPr>
        <dsp:cNvPr id="0" name=""/>
        <dsp:cNvSpPr/>
      </dsp:nvSpPr>
      <dsp:spPr>
        <a:xfrm>
          <a:off x="3838327" y="1427958"/>
          <a:ext cx="5810774" cy="413255"/>
        </a:xfrm>
        <a:prstGeom prst="roundRect">
          <a:avLst>
            <a:gd name="adj" fmla="val 10000"/>
          </a:avLst>
        </a:prstGeom>
        <a:solidFill>
          <a:srgbClr val="0070C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bg1"/>
              </a:solidFill>
              <a:latin typeface="微软雅黑" panose="020B0503020204020204" pitchFamily="34" charset="-122"/>
              <a:ea typeface="微软雅黑" panose="020B0503020204020204" pitchFamily="34" charset="-122"/>
            </a:rPr>
            <a:t>坚决否认媒体对其的错误指责</a:t>
          </a:r>
        </a:p>
      </dsp:txBody>
      <dsp:txXfrm>
        <a:off x="3850431" y="1440062"/>
        <a:ext cx="5786566" cy="389047"/>
      </dsp:txXfrm>
    </dsp:sp>
    <dsp:sp modelId="{7FDE3D73-EE88-4226-87E1-9D67B93EE0D6}">
      <dsp:nvSpPr>
        <dsp:cNvPr id="0" name=""/>
        <dsp:cNvSpPr/>
      </dsp:nvSpPr>
      <dsp:spPr>
        <a:xfrm>
          <a:off x="3507723" y="2099896"/>
          <a:ext cx="330604" cy="19865"/>
        </a:xfrm>
        <a:custGeom>
          <a:avLst/>
          <a:gdLst/>
          <a:ahLst/>
          <a:cxnLst/>
          <a:rect l="0" t="0" r="0" b="0"/>
          <a:pathLst>
            <a:path>
              <a:moveTo>
                <a:pt x="0" y="9932"/>
              </a:moveTo>
              <a:lnTo>
                <a:pt x="330604" y="993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507723" y="2101564"/>
        <a:ext cx="330604" cy="16530"/>
      </dsp:txXfrm>
    </dsp:sp>
    <dsp:sp modelId="{6CC6C32A-94DB-4BA4-933A-E9FE6F6A3079}">
      <dsp:nvSpPr>
        <dsp:cNvPr id="0" name=""/>
        <dsp:cNvSpPr/>
      </dsp:nvSpPr>
      <dsp:spPr>
        <a:xfrm>
          <a:off x="3838327" y="1903202"/>
          <a:ext cx="5810774" cy="413255"/>
        </a:xfrm>
        <a:prstGeom prst="roundRect">
          <a:avLst>
            <a:gd name="adj" fmla="val 10000"/>
          </a:avLst>
        </a:prstGeom>
        <a:solidFill>
          <a:srgbClr val="0070C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bg1"/>
              </a:solidFill>
              <a:latin typeface="微软雅黑" panose="020B0503020204020204" pitchFamily="34" charset="-122"/>
              <a:ea typeface="微软雅黑" panose="020B0503020204020204" pitchFamily="34" charset="-122"/>
            </a:rPr>
            <a:t>借助媒体公布真相</a:t>
          </a:r>
          <a:r>
            <a:rPr lang="en-US" altLang="en-US" sz="1400" kern="1200">
              <a:solidFill>
                <a:schemeClr val="bg1"/>
              </a:solidFill>
              <a:latin typeface="微软雅黑" panose="020B0503020204020204" pitchFamily="34" charset="-122"/>
              <a:ea typeface="微软雅黑" panose="020B0503020204020204" pitchFamily="34" charset="-122"/>
            </a:rPr>
            <a:t>, </a:t>
          </a:r>
          <a:r>
            <a:rPr lang="zh-CN" altLang="en-US" sz="1400" kern="1200">
              <a:solidFill>
                <a:schemeClr val="bg1"/>
              </a:solidFill>
              <a:latin typeface="微软雅黑" panose="020B0503020204020204" pitchFamily="34" charset="-122"/>
              <a:ea typeface="微软雅黑" panose="020B0503020204020204" pitchFamily="34" charset="-122"/>
            </a:rPr>
            <a:t>以正确引导公众</a:t>
          </a:r>
        </a:p>
      </dsp:txBody>
      <dsp:txXfrm>
        <a:off x="3850431" y="1915306"/>
        <a:ext cx="5786566" cy="389047"/>
      </dsp:txXfrm>
    </dsp:sp>
    <dsp:sp modelId="{4466FD41-FDB9-4571-82D6-E1160CEA545E}">
      <dsp:nvSpPr>
        <dsp:cNvPr id="0" name=""/>
        <dsp:cNvSpPr/>
      </dsp:nvSpPr>
      <dsp:spPr>
        <a:xfrm rot="3310531">
          <a:off x="3383561" y="2337518"/>
          <a:ext cx="578926" cy="19865"/>
        </a:xfrm>
        <a:custGeom>
          <a:avLst/>
          <a:gdLst/>
          <a:ahLst/>
          <a:cxnLst/>
          <a:rect l="0" t="0" r="0" b="0"/>
          <a:pathLst>
            <a:path>
              <a:moveTo>
                <a:pt x="0" y="9932"/>
              </a:moveTo>
              <a:lnTo>
                <a:pt x="578926" y="993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383561" y="2332978"/>
        <a:ext cx="578926" cy="28946"/>
      </dsp:txXfrm>
    </dsp:sp>
    <dsp:sp modelId="{77C76B44-642C-45C3-A096-15398AC544E8}">
      <dsp:nvSpPr>
        <dsp:cNvPr id="0" name=""/>
        <dsp:cNvSpPr/>
      </dsp:nvSpPr>
      <dsp:spPr>
        <a:xfrm>
          <a:off x="3838327" y="2378445"/>
          <a:ext cx="5810774" cy="413255"/>
        </a:xfrm>
        <a:prstGeom prst="roundRect">
          <a:avLst>
            <a:gd name="adj" fmla="val 10000"/>
          </a:avLst>
        </a:prstGeom>
        <a:solidFill>
          <a:srgbClr val="0070C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schemeClr val="bg1"/>
              </a:solidFill>
              <a:latin typeface="微软雅黑" panose="020B0503020204020204" pitchFamily="34" charset="-122"/>
              <a:ea typeface="微软雅黑" panose="020B0503020204020204" pitchFamily="34" charset="-122"/>
            </a:rPr>
            <a:t>通过媒体诚恳地表达歉意</a:t>
          </a:r>
        </a:p>
      </dsp:txBody>
      <dsp:txXfrm>
        <a:off x="3850431" y="2390549"/>
        <a:ext cx="5786566" cy="389047"/>
      </dsp:txXfrm>
    </dsp:sp>
    <dsp:sp modelId="{B470DD30-3F95-4DA4-A877-097648EE539D}">
      <dsp:nvSpPr>
        <dsp:cNvPr id="0" name=""/>
        <dsp:cNvSpPr/>
      </dsp:nvSpPr>
      <dsp:spPr>
        <a:xfrm rot="3310531">
          <a:off x="1129411" y="2337518"/>
          <a:ext cx="578926" cy="19865"/>
        </a:xfrm>
        <a:custGeom>
          <a:avLst/>
          <a:gdLst/>
          <a:ahLst/>
          <a:cxnLst/>
          <a:rect l="0" t="0" r="0" b="0"/>
          <a:pathLst>
            <a:path>
              <a:moveTo>
                <a:pt x="0" y="9932"/>
              </a:moveTo>
              <a:lnTo>
                <a:pt x="578926" y="9932"/>
              </a:lnTo>
            </a:path>
          </a:pathLst>
        </a:custGeom>
        <a:no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129411" y="2332978"/>
        <a:ext cx="578926" cy="28946"/>
      </dsp:txXfrm>
    </dsp:sp>
    <dsp:sp modelId="{51C9F9F4-B0A4-4583-B5C9-B2628372D235}">
      <dsp:nvSpPr>
        <dsp:cNvPr id="0" name=""/>
        <dsp:cNvSpPr/>
      </dsp:nvSpPr>
      <dsp:spPr>
        <a:xfrm>
          <a:off x="1584176" y="2378445"/>
          <a:ext cx="1923546" cy="41325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7030A0"/>
              </a:solidFill>
              <a:latin typeface="微软雅黑" panose="020B0503020204020204" pitchFamily="34" charset="-122"/>
              <a:ea typeface="微软雅黑" panose="020B0503020204020204" pitchFamily="34" charset="-122"/>
            </a:rPr>
            <a:t>争取权威机构的帮助</a:t>
          </a:r>
        </a:p>
      </dsp:txBody>
      <dsp:txXfrm>
        <a:off x="1596280" y="2390549"/>
        <a:ext cx="1899338" cy="389047"/>
      </dsp:txXfrm>
    </dsp:sp>
    <dsp:sp modelId="{BD261FC3-647E-434C-80F2-1CC3ED92423F}">
      <dsp:nvSpPr>
        <dsp:cNvPr id="0" name=""/>
        <dsp:cNvSpPr/>
      </dsp:nvSpPr>
      <dsp:spPr>
        <a:xfrm rot="4249260">
          <a:off x="915703" y="2575140"/>
          <a:ext cx="1006342" cy="19865"/>
        </a:xfrm>
        <a:custGeom>
          <a:avLst/>
          <a:gdLst/>
          <a:ahLst/>
          <a:cxnLst/>
          <a:rect l="0" t="0" r="0" b="0"/>
          <a:pathLst>
            <a:path>
              <a:moveTo>
                <a:pt x="0" y="9932"/>
              </a:moveTo>
              <a:lnTo>
                <a:pt x="1006342" y="9932"/>
              </a:lnTo>
            </a:path>
          </a:pathLst>
        </a:custGeom>
        <a:no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915703" y="2559914"/>
        <a:ext cx="1006342" cy="50317"/>
      </dsp:txXfrm>
    </dsp:sp>
    <dsp:sp modelId="{5C02D9BA-5033-4623-8A6D-7272B93C77DD}">
      <dsp:nvSpPr>
        <dsp:cNvPr id="0" name=""/>
        <dsp:cNvSpPr/>
      </dsp:nvSpPr>
      <dsp:spPr>
        <a:xfrm>
          <a:off x="1584176" y="2853689"/>
          <a:ext cx="1923546" cy="41325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7030A0"/>
              </a:solidFill>
              <a:latin typeface="微软雅黑" panose="020B0503020204020204" pitchFamily="34" charset="-122"/>
              <a:ea typeface="微软雅黑" panose="020B0503020204020204" pitchFamily="34" charset="-122"/>
            </a:rPr>
            <a:t>自我控制和补救</a:t>
          </a:r>
        </a:p>
      </dsp:txBody>
      <dsp:txXfrm>
        <a:off x="1596280" y="2865793"/>
        <a:ext cx="1899338" cy="389047"/>
      </dsp:txXfrm>
    </dsp:sp>
    <dsp:sp modelId="{F0B5469F-C4CF-4A50-9629-5F3E24E5D098}">
      <dsp:nvSpPr>
        <dsp:cNvPr id="0" name=""/>
        <dsp:cNvSpPr/>
      </dsp:nvSpPr>
      <dsp:spPr>
        <a:xfrm rot="4616685">
          <a:off x="687094" y="2812762"/>
          <a:ext cx="1463559" cy="19865"/>
        </a:xfrm>
        <a:custGeom>
          <a:avLst/>
          <a:gdLst/>
          <a:ahLst/>
          <a:cxnLst/>
          <a:rect l="0" t="0" r="0" b="0"/>
          <a:pathLst>
            <a:path>
              <a:moveTo>
                <a:pt x="0" y="9932"/>
              </a:moveTo>
              <a:lnTo>
                <a:pt x="1463559" y="9932"/>
              </a:lnTo>
            </a:path>
          </a:pathLst>
        </a:custGeom>
        <a:no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687094" y="2786106"/>
        <a:ext cx="1463559" cy="73177"/>
      </dsp:txXfrm>
    </dsp:sp>
    <dsp:sp modelId="{33E11706-197E-4D14-946D-38FB194C5AB2}">
      <dsp:nvSpPr>
        <dsp:cNvPr id="0" name=""/>
        <dsp:cNvSpPr/>
      </dsp:nvSpPr>
      <dsp:spPr>
        <a:xfrm>
          <a:off x="1584176" y="3328932"/>
          <a:ext cx="1923546" cy="41325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7030A0"/>
              </a:solidFill>
              <a:latin typeface="微软雅黑" panose="020B0503020204020204" pitchFamily="34" charset="-122"/>
              <a:ea typeface="微软雅黑" panose="020B0503020204020204" pitchFamily="34" charset="-122"/>
            </a:rPr>
            <a:t>与员工积极沟通</a:t>
          </a:r>
        </a:p>
      </dsp:txBody>
      <dsp:txXfrm>
        <a:off x="1596280" y="3341036"/>
        <a:ext cx="1899338" cy="389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8B3DD-14A1-422A-8862-20EE3A38E826}">
      <dsp:nvSpPr>
        <dsp:cNvPr id="0" name=""/>
        <dsp:cNvSpPr/>
      </dsp:nvSpPr>
      <dsp:spPr>
        <a:xfrm rot="10800000">
          <a:off x="456022" y="1774"/>
          <a:ext cx="7220188" cy="846022"/>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3072"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成功的声誉危机管理还能利用危机寻求新的发展机会</a:t>
          </a:r>
        </a:p>
      </dsp:txBody>
      <dsp:txXfrm rot="10800000">
        <a:off x="667527" y="1774"/>
        <a:ext cx="7008683" cy="846022"/>
      </dsp:txXfrm>
    </dsp:sp>
    <dsp:sp modelId="{5DD9AB27-38D0-4D71-9F43-44886DC1BBA2}">
      <dsp:nvSpPr>
        <dsp:cNvPr id="0" name=""/>
        <dsp:cNvSpPr/>
      </dsp:nvSpPr>
      <dsp:spPr>
        <a:xfrm>
          <a:off x="2" y="1774"/>
          <a:ext cx="846022" cy="846022"/>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7E8ADB5-E8FF-4B3A-BA85-05916CE0D9A5}">
      <dsp:nvSpPr>
        <dsp:cNvPr id="0" name=""/>
        <dsp:cNvSpPr/>
      </dsp:nvSpPr>
      <dsp:spPr>
        <a:xfrm rot="10800000">
          <a:off x="456022" y="1081390"/>
          <a:ext cx="7220188" cy="846022"/>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3072"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金融机构可以适当调整管理团队</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启用形象良好的管理人员</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给公众一个新的印象</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以利于金融机构新的良好声誉的构建</a:t>
          </a:r>
        </a:p>
      </dsp:txBody>
      <dsp:txXfrm rot="10800000">
        <a:off x="667527" y="1081390"/>
        <a:ext cx="7008683" cy="846022"/>
      </dsp:txXfrm>
    </dsp:sp>
    <dsp:sp modelId="{C348ECE0-4B6C-40ED-AB02-C428A2E053E0}">
      <dsp:nvSpPr>
        <dsp:cNvPr id="0" name=""/>
        <dsp:cNvSpPr/>
      </dsp:nvSpPr>
      <dsp:spPr>
        <a:xfrm>
          <a:off x="2" y="1081390"/>
          <a:ext cx="846022" cy="846022"/>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4EB05881-4154-415B-B58E-387F1B81E133}">
      <dsp:nvSpPr>
        <dsp:cNvPr id="0" name=""/>
        <dsp:cNvSpPr/>
      </dsp:nvSpPr>
      <dsp:spPr>
        <a:xfrm rot="10800000">
          <a:off x="456022" y="2161006"/>
          <a:ext cx="7220188" cy="846022"/>
        </a:xfrm>
        <a:prstGeom prst="homePlat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73072"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可以依据危机中声誉的受损内容和程度</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开展相关的公关活动</a:t>
          </a:r>
          <a:r>
            <a:rPr lang="en-US" altLang="en-US" sz="1700" kern="1200" dirty="0">
              <a:latin typeface="微软雅黑" panose="020B0503020204020204" pitchFamily="34" charset="-122"/>
              <a:ea typeface="微软雅黑" panose="020B0503020204020204" pitchFamily="34" charset="-122"/>
            </a:rPr>
            <a:t>,</a:t>
          </a:r>
          <a:r>
            <a:rPr lang="zh-CN" altLang="en-US" sz="1700" kern="1200" dirty="0">
              <a:latin typeface="微软雅黑" panose="020B0503020204020204" pitchFamily="34" charset="-122"/>
              <a:ea typeface="微软雅黑" panose="020B0503020204020204" pitchFamily="34" charset="-122"/>
            </a:rPr>
            <a:t>以改变金融机构在公众中的不良影响</a:t>
          </a:r>
        </a:p>
      </dsp:txBody>
      <dsp:txXfrm rot="10800000">
        <a:off x="667527" y="2161006"/>
        <a:ext cx="7008683" cy="846022"/>
      </dsp:txXfrm>
    </dsp:sp>
    <dsp:sp modelId="{02A153F6-A8B8-42CE-B2DF-49CA52D68144}">
      <dsp:nvSpPr>
        <dsp:cNvPr id="0" name=""/>
        <dsp:cNvSpPr/>
      </dsp:nvSpPr>
      <dsp:spPr>
        <a:xfrm>
          <a:off x="2" y="2161006"/>
          <a:ext cx="846022" cy="846022"/>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51581-FB39-45A7-BE01-A8188E7A0D04}">
      <dsp:nvSpPr>
        <dsp:cNvPr id="0" name=""/>
        <dsp:cNvSpPr/>
      </dsp:nvSpPr>
      <dsp:spPr>
        <a:xfrm>
          <a:off x="-4640106" y="-711366"/>
          <a:ext cx="5527188" cy="5527188"/>
        </a:xfrm>
        <a:prstGeom prst="blockArc">
          <a:avLst>
            <a:gd name="adj1" fmla="val 18900000"/>
            <a:gd name="adj2" fmla="val 2700000"/>
            <a:gd name="adj3" fmla="val 391"/>
          </a:avLst>
        </a:pr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9367D65-42F5-4B0D-9D65-0D0A1F151B54}">
      <dsp:nvSpPr>
        <dsp:cNvPr id="0" name=""/>
        <dsp:cNvSpPr/>
      </dsp:nvSpPr>
      <dsp:spPr>
        <a:xfrm>
          <a:off x="464619" y="315550"/>
          <a:ext cx="9344650" cy="631429"/>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1197"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深入调查声誉危机事件发生的深层次原因</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分析各部门应对危机的薄弱环节与不足</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以便对其进行改进</a:t>
          </a:r>
        </a:p>
      </dsp:txBody>
      <dsp:txXfrm>
        <a:off x="464619" y="315550"/>
        <a:ext cx="9344650" cy="631429"/>
      </dsp:txXfrm>
    </dsp:sp>
    <dsp:sp modelId="{C68D830C-D1EB-4640-94E1-4D1C56D02121}">
      <dsp:nvSpPr>
        <dsp:cNvPr id="0" name=""/>
        <dsp:cNvSpPr/>
      </dsp:nvSpPr>
      <dsp:spPr>
        <a:xfrm>
          <a:off x="69976" y="236621"/>
          <a:ext cx="789286" cy="789286"/>
        </a:xfrm>
        <a:prstGeom prst="ellipse">
          <a:avLst/>
        </a:prstGeom>
        <a:solidFill>
          <a:srgbClr val="B889DB"/>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9EB34AD-49D8-4662-B129-1361061DBE10}">
      <dsp:nvSpPr>
        <dsp:cNvPr id="0" name=""/>
        <dsp:cNvSpPr/>
      </dsp:nvSpPr>
      <dsp:spPr>
        <a:xfrm>
          <a:off x="826632" y="1262859"/>
          <a:ext cx="8982637" cy="631429"/>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1197"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对比处理声誉危机事件过程中各项工作的完成情况与事前制定的相关指标</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评估有关措施的有效性以及声誉危机应急、管理预案本身有关措施的合理性</a:t>
          </a:r>
        </a:p>
      </dsp:txBody>
      <dsp:txXfrm>
        <a:off x="826632" y="1262859"/>
        <a:ext cx="8982637" cy="631429"/>
      </dsp:txXfrm>
    </dsp:sp>
    <dsp:sp modelId="{49B16D0E-F9C5-42DA-85D0-F9ADCB5EB52A}">
      <dsp:nvSpPr>
        <dsp:cNvPr id="0" name=""/>
        <dsp:cNvSpPr/>
      </dsp:nvSpPr>
      <dsp:spPr>
        <a:xfrm>
          <a:off x="431989" y="1183930"/>
          <a:ext cx="789286" cy="789286"/>
        </a:xfrm>
        <a:prstGeom prst="ellipse">
          <a:avLst/>
        </a:prstGeom>
        <a:solidFill>
          <a:srgbClr val="B889DB"/>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1D24EE4-C23B-48C1-9EB5-DABD03747429}">
      <dsp:nvSpPr>
        <dsp:cNvPr id="0" name=""/>
        <dsp:cNvSpPr/>
      </dsp:nvSpPr>
      <dsp:spPr>
        <a:xfrm>
          <a:off x="826632" y="2210167"/>
          <a:ext cx="8982637" cy="631429"/>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1197"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针对金融机构声誉危机管理流程和预案中存在的问题</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提出整改措施</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提高声誉危机管理水平</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避免同一声誉危机事件再次发生</a:t>
          </a:r>
        </a:p>
      </dsp:txBody>
      <dsp:txXfrm>
        <a:off x="826632" y="2210167"/>
        <a:ext cx="8982637" cy="631429"/>
      </dsp:txXfrm>
    </dsp:sp>
    <dsp:sp modelId="{B1138777-4313-4D1C-BC82-3D792FD3B5F3}">
      <dsp:nvSpPr>
        <dsp:cNvPr id="0" name=""/>
        <dsp:cNvSpPr/>
      </dsp:nvSpPr>
      <dsp:spPr>
        <a:xfrm>
          <a:off x="431989" y="2131238"/>
          <a:ext cx="789286" cy="789286"/>
        </a:xfrm>
        <a:prstGeom prst="ellipse">
          <a:avLst/>
        </a:prstGeom>
        <a:solidFill>
          <a:srgbClr val="B889DB"/>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879583-24C3-4917-ABC7-80DDAA1E3422}">
      <dsp:nvSpPr>
        <dsp:cNvPr id="0" name=""/>
        <dsp:cNvSpPr/>
      </dsp:nvSpPr>
      <dsp:spPr>
        <a:xfrm>
          <a:off x="464619" y="3157475"/>
          <a:ext cx="9344650" cy="631429"/>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1197"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在声誉危机管理过程中寻找潜在的成功因素</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着重发挥潜在优势在新一轮危机预防中的作用</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提高金融机构的危机应对能力</a:t>
          </a:r>
        </a:p>
      </dsp:txBody>
      <dsp:txXfrm>
        <a:off x="464619" y="3157475"/>
        <a:ext cx="9344650" cy="631429"/>
      </dsp:txXfrm>
    </dsp:sp>
    <dsp:sp modelId="{366802AA-9BDB-4058-9C18-F09029AA41D5}">
      <dsp:nvSpPr>
        <dsp:cNvPr id="0" name=""/>
        <dsp:cNvSpPr/>
      </dsp:nvSpPr>
      <dsp:spPr>
        <a:xfrm>
          <a:off x="69976" y="3078547"/>
          <a:ext cx="789286" cy="789286"/>
        </a:xfrm>
        <a:prstGeom prst="ellipse">
          <a:avLst/>
        </a:prstGeom>
        <a:solidFill>
          <a:srgbClr val="B889DB"/>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EA56582-7C0F-4784-8FA6-D9E8015E7CFD}"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652C7-79D7-4D5A-A8C6-219D27FC663D}" type="slidenum">
              <a:rPr lang="zh-CN" altLang="en-US"/>
              <a:pPr>
                <a:defRPr/>
              </a:pPr>
              <a:t>‹#›</a:t>
            </a:fld>
            <a:endParaRPr lang="zh-CN" altLang="en-US"/>
          </a:p>
        </p:txBody>
      </p:sp>
    </p:spTree>
    <p:extLst>
      <p:ext uri="{BB962C8B-B14F-4D97-AF65-F5344CB8AC3E}">
        <p14:creationId xmlns:p14="http://schemas.microsoft.com/office/powerpoint/2010/main" val="1231585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E4470F3-AC6A-4D08-8E60-6C4863FDE942}" type="datetimeFigureOut">
              <a:rPr lang="zh-CN" altLang="en-US"/>
              <a:pPr>
                <a:defRPr/>
              </a:pPr>
              <a:t>2020/1/12</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60B4B3D-681B-4F22-AF47-E006ECFDCBC8}" type="slidenum">
              <a:rPr lang="zh-CN" altLang="en-US"/>
              <a:pPr>
                <a:defRPr/>
              </a:pPr>
              <a:t>‹#›</a:t>
            </a:fld>
            <a:endParaRPr lang="zh-CN" altLang="en-US"/>
          </a:p>
        </p:txBody>
      </p:sp>
    </p:spTree>
    <p:extLst>
      <p:ext uri="{BB962C8B-B14F-4D97-AF65-F5344CB8AC3E}">
        <p14:creationId xmlns:p14="http://schemas.microsoft.com/office/powerpoint/2010/main" val="19934467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1" name="Picture 8">
            <a:hlinkClick r:id="" action="ppaction://hlinkshowjump?jump=previousslide"/>
          </p:cNvPr>
          <p:cNvPicPr>
            <a:picLocks noChangeArrowheads="1"/>
          </p:cNvPicPr>
          <p:nvPr userDrawn="1"/>
        </p:nvPicPr>
        <p:blipFill>
          <a:blip r:embed="rId2"/>
          <a:srcRect r="-1076"/>
          <a:stretch>
            <a:fillRect/>
          </a:stretch>
        </p:blipFill>
        <p:spPr bwMode="auto">
          <a:xfrm>
            <a:off x="274638" y="6200775"/>
            <a:ext cx="468312" cy="468313"/>
          </a:xfrm>
          <a:prstGeom prst="rect">
            <a:avLst/>
          </a:prstGeom>
          <a:noFill/>
          <a:ln w="9525">
            <a:noFill/>
            <a:miter lim="800000"/>
            <a:headEnd/>
            <a:tailEnd/>
          </a:ln>
        </p:spPr>
      </p:pic>
      <p:sp>
        <p:nvSpPr>
          <p:cNvPr id="15" name="Title Tile"/>
          <p:cNvSpPr>
            <a:spLocks/>
          </p:cNvSpPr>
          <p:nvPr userDrawn="1"/>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6" name="Arrow Bar"/>
          <p:cNvSpPr>
            <a:spLocks/>
          </p:cNvSpPr>
          <p:nvPr userDrawn="1"/>
        </p:nvSpPr>
        <p:spPr bwMode="auto">
          <a:xfrm>
            <a:off x="3219450" y="37163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7" name="Circle Arrow"/>
          <p:cNvSpPr>
            <a:spLocks noEditPoints="1" noChangeArrowheads="1"/>
          </p:cNvSpPr>
          <p:nvPr userDrawn="1"/>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18" name="Title 1"/>
          <p:cNvSpPr>
            <a:spLocks noChangeArrowheads="1"/>
          </p:cNvSpPr>
          <p:nvPr userDrawn="1"/>
        </p:nvSpPr>
        <p:spPr bwMode="auto">
          <a:xfrm>
            <a:off x="3076575" y="2276475"/>
            <a:ext cx="4587875" cy="1909763"/>
          </a:xfrm>
          <a:prstGeom prst="rect">
            <a:avLst/>
          </a:prstGeom>
          <a:noFill/>
          <a:ln w="9525">
            <a:noFill/>
            <a:miter lim="800000"/>
            <a:headEnd/>
            <a:tailEnd/>
          </a:ln>
        </p:spPr>
        <p:txBody>
          <a:bodyPr lIns="0" tIns="0" rIns="0" bIns="0" anchor="ctr"/>
          <a:lstStyle/>
          <a:p>
            <a:pPr indent="457200">
              <a:lnSpc>
                <a:spcPct val="130000"/>
              </a:lnSpc>
            </a:pPr>
            <a:endParaRPr lang="zh-CN" altLang="en-US" dirty="0"/>
          </a:p>
        </p:txBody>
      </p:sp>
      <p:sp>
        <p:nvSpPr>
          <p:cNvPr id="19" name="Rectangle 19"/>
          <p:cNvSpPr>
            <a:spLocks/>
          </p:cNvSpPr>
          <p:nvPr userDrawn="1"/>
        </p:nvSpPr>
        <p:spPr bwMode="auto">
          <a:xfrm>
            <a:off x="1135063" y="1700213"/>
            <a:ext cx="1865312" cy="4249737"/>
          </a:xfrm>
          <a:prstGeom prst="rect">
            <a:avLst/>
          </a:prstGeom>
          <a:solidFill>
            <a:schemeClr val="accent1">
              <a:lumMod val="50000"/>
            </a:schemeClr>
          </a:solidFill>
          <a:ln w="9525">
            <a:noFill/>
            <a:miter lim="800000"/>
            <a:headEnd/>
            <a:tailEnd/>
          </a:ln>
        </p:spPr>
        <p:txBody>
          <a:bodyPr lIns="91436" tIns="45718" rIns="91436" bIns="45718" anchor="ctr"/>
          <a:lstStyle/>
          <a:p>
            <a:pPr algn="ctr"/>
            <a:endParaRPr lang="zh-CN" altLang="zh-CN" sz="1700" b="1" i="1" dirty="0">
              <a:solidFill>
                <a:srgbClr val="FFFFFF"/>
              </a:solidFill>
              <a:latin typeface="Segoe UI" pitchFamily="34" charset="0"/>
              <a:sym typeface="Segoe UI" pitchFamily="34" charset="0"/>
            </a:endParaRPr>
          </a:p>
        </p:txBody>
      </p:sp>
      <p:sp>
        <p:nvSpPr>
          <p:cNvPr id="20" name="Text Box 21"/>
          <p:cNvSpPr txBox="1">
            <a:spLocks noChangeArrowheads="1"/>
          </p:cNvSpPr>
          <p:nvPr userDrawn="1"/>
        </p:nvSpPr>
        <p:spPr bwMode="auto">
          <a:xfrm>
            <a:off x="3362325" y="1989138"/>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2" name="Arrow Bar"/>
          <p:cNvSpPr>
            <a:spLocks/>
          </p:cNvSpPr>
          <p:nvPr userDrawn="1"/>
        </p:nvSpPr>
        <p:spPr bwMode="auto">
          <a:xfrm>
            <a:off x="3219450" y="17732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25" name="Text Box 26"/>
          <p:cNvSpPr txBox="1">
            <a:spLocks noChangeArrowheads="1"/>
          </p:cNvSpPr>
          <p:nvPr userDrawn="1"/>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6" name="Title Tile"/>
          <p:cNvSpPr>
            <a:spLocks/>
          </p:cNvSpPr>
          <p:nvPr userDrawn="1"/>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Tree>
    <p:extLst>
      <p:ext uri="{BB962C8B-B14F-4D97-AF65-F5344CB8AC3E}">
        <p14:creationId xmlns:p14="http://schemas.microsoft.com/office/powerpoint/2010/main" val="237316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03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2195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008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8284EC-1ED5-49C1-9EFD-D7D3705114E2}" type="slidenum">
              <a:rPr lang="zh-CN" altLang="en-US" smtClean="0"/>
              <a:t>‹#›</a:t>
            </a:fld>
            <a:endParaRPr lang="zh-CN" altLang="en-US"/>
          </a:p>
        </p:txBody>
      </p:sp>
    </p:spTree>
    <p:extLst>
      <p:ext uri="{BB962C8B-B14F-4D97-AF65-F5344CB8AC3E}">
        <p14:creationId xmlns:p14="http://schemas.microsoft.com/office/powerpoint/2010/main" val="37245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Rectangle 8"/>
          <p:cNvSpPr>
            <a:spLocks/>
          </p:cNvSpPr>
          <p:nvPr/>
        </p:nvSpPr>
        <p:spPr bwMode="auto">
          <a:xfrm>
            <a:off x="1128713" y="-9525"/>
            <a:ext cx="3458294" cy="974725"/>
          </a:xfrm>
          <a:prstGeom prst="rect">
            <a:avLst/>
          </a:prstGeom>
          <a:solidFill>
            <a:schemeClr val="accent1">
              <a:lumMod val="50000"/>
            </a:schemeClr>
          </a:solidFill>
          <a:ln w="9525">
            <a:noFill/>
            <a:miter lim="800000"/>
            <a:headEnd/>
            <a:tailEnd/>
          </a:ln>
        </p:spPr>
        <p:txBody>
          <a:bodyPr lIns="91436" tIns="45718" rIns="91436" bIns="45718" anchor="ctr"/>
          <a:lstStyle/>
          <a:p>
            <a:endParaRPr lang="zh-CN" altLang="zh-CN" sz="2800" b="1" dirty="0">
              <a:solidFill>
                <a:schemeClr val="bg1"/>
              </a:solidFill>
              <a:latin typeface="Calibri" pitchFamily="34" charset="0"/>
              <a:sym typeface="Calibri" pitchFamily="34" charset="0"/>
            </a:endParaRPr>
          </a:p>
        </p:txBody>
      </p:sp>
      <p:pic>
        <p:nvPicPr>
          <p:cNvPr id="10" name="Picture 8">
            <a:hlinkClick r:id="" action="ppaction://hlinkshowjump?jump=nextslide"/>
          </p:cNvPr>
          <p:cNvPicPr>
            <a:picLocks noChangeAspect="1" noChangeArrowheads="1"/>
          </p:cNvPicPr>
          <p:nvPr/>
        </p:nvPicPr>
        <p:blipFill>
          <a:blip r:embed="rId8">
            <a:duotone>
              <a:prstClr val="black"/>
              <a:schemeClr val="tx2">
                <a:tint val="45000"/>
                <a:satMod val="400000"/>
              </a:schemeClr>
            </a:duotone>
          </a:blip>
          <a:srcRect l="-1076" t="-1851"/>
          <a:stretch>
            <a:fillRect/>
          </a:stretch>
        </p:blipFill>
        <p:spPr bwMode="auto">
          <a:xfrm>
            <a:off x="4797926" y="88997"/>
            <a:ext cx="785812" cy="792162"/>
          </a:xfrm>
          <a:prstGeom prst="rect">
            <a:avLst/>
          </a:prstGeom>
          <a:solidFill>
            <a:schemeClr val="bg1"/>
          </a:solidFill>
          <a:ln w="9525">
            <a:noFill/>
            <a:miter lim="800000"/>
            <a:headEnd/>
            <a:tailEnd/>
          </a:ln>
        </p:spPr>
      </p:pic>
      <p:pic>
        <p:nvPicPr>
          <p:cNvPr id="11" name="Picture 8">
            <a:hlinkClick r:id="" action="ppaction://hlinkshowjump?jump=previousslide"/>
          </p:cNvPr>
          <p:cNvPicPr>
            <a:picLocks noChangeArrowheads="1"/>
          </p:cNvPicPr>
          <p:nvPr/>
        </p:nvPicPr>
        <p:blipFill>
          <a:blip r:embed="rId9"/>
          <a:srcRect r="-1076"/>
          <a:stretch>
            <a:fillRect/>
          </a:stretch>
        </p:blipFill>
        <p:spPr bwMode="auto">
          <a:xfrm>
            <a:off x="274638" y="6200775"/>
            <a:ext cx="468312" cy="468313"/>
          </a:xfrm>
          <a:prstGeom prst="rect">
            <a:avLst/>
          </a:prstGeom>
          <a:noFill/>
          <a:ln w="9525">
            <a:noFill/>
            <a:miter lim="800000"/>
            <a:headEnd/>
            <a:tailEnd/>
          </a:ln>
        </p:spPr>
      </p:pic>
      <p:sp>
        <p:nvSpPr>
          <p:cNvPr id="13" name="矩形 27"/>
          <p:cNvSpPr>
            <a:spLocks/>
          </p:cNvSpPr>
          <p:nvPr/>
        </p:nvSpPr>
        <p:spPr bwMode="auto">
          <a:xfrm>
            <a:off x="1128713" y="1052513"/>
            <a:ext cx="11069637" cy="98425"/>
          </a:xfrm>
          <a:prstGeom prst="rect">
            <a:avLst/>
          </a:prstGeom>
          <a:solidFill>
            <a:schemeClr val="tx2">
              <a:lumMod val="40000"/>
              <a:lumOff val="60000"/>
            </a:schemeClr>
          </a:solidFill>
          <a:ln w="9525">
            <a:noFill/>
            <a:miter lim="800000"/>
            <a:headEnd/>
            <a:tailEnd/>
          </a:ln>
        </p:spPr>
        <p:txBody>
          <a:bodyPr lIns="91436" tIns="45718" rIns="91436" bIns="45718" anchor="ctr"/>
          <a:lstStyle/>
          <a:p>
            <a:endParaRPr lang="zh-CN" altLang="zh-CN" sz="2200">
              <a:solidFill>
                <a:srgbClr val="FFFFFF"/>
              </a:solidFill>
              <a:latin typeface="宋体" charset="-122"/>
              <a:sym typeface="宋体" charset="-122"/>
            </a:endParaRPr>
          </a:p>
        </p:txBody>
      </p:sp>
      <p:sp>
        <p:nvSpPr>
          <p:cNvPr id="15" name="Title Tile"/>
          <p:cNvSpPr>
            <a:spLocks/>
          </p:cNvSpPr>
          <p:nvPr/>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
        <p:nvSpPr>
          <p:cNvPr id="17" name="Circle Arrow"/>
          <p:cNvSpPr>
            <a:spLocks noEditPoints="1" noChangeArrowheads="1"/>
          </p:cNvSpPr>
          <p:nvPr/>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25" name="Text Box 26"/>
          <p:cNvSpPr txBox="1">
            <a:spLocks noChangeArrowheads="1"/>
          </p:cNvSpPr>
          <p:nvPr/>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dirty="0"/>
              <a:t>1.</a:t>
            </a:r>
            <a:r>
              <a:rPr lang="zh-CN" altLang="en-US" dirty="0"/>
              <a:t>掌握市场营销学的定义</a:t>
            </a:r>
          </a:p>
        </p:txBody>
      </p:sp>
      <p:sp>
        <p:nvSpPr>
          <p:cNvPr id="26" name="Title Tile"/>
          <p:cNvSpPr>
            <a:spLocks/>
          </p:cNvSpPr>
          <p:nvPr/>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9102717"/>
              </p:ext>
            </p:extLst>
          </p:nvPr>
        </p:nvGraphicFramePr>
        <p:xfrm>
          <a:off x="554560" y="260649"/>
          <a:ext cx="360040" cy="360040"/>
        </p:xfrm>
        <a:graphic>
          <a:graphicData uri="http://schemas.openxmlformats.org/presentationml/2006/ole">
            <mc:AlternateContent xmlns:mc="http://schemas.openxmlformats.org/markup-compatibility/2006">
              <mc:Choice xmlns:v="urn:schemas-microsoft-com:vml" Requires="v">
                <p:oleObj spid="_x0000_s12481" r:id="rId10" imgW="1929960" imgH="1929960" progId="">
                  <p:embed/>
                </p:oleObj>
              </mc:Choice>
              <mc:Fallback>
                <p:oleObj r:id="rId10" imgW="1929960" imgH="1929960" progId="">
                  <p:embed/>
                  <p:pic>
                    <p:nvPicPr>
                      <p:cNvPr id="5" name="对象 4"/>
                      <p:cNvPicPr/>
                      <p:nvPr/>
                    </p:nvPicPr>
                    <p:blipFill>
                      <a:blip r:embed="rId11"/>
                      <a:stretch>
                        <a:fillRect/>
                      </a:stretch>
                    </p:blipFill>
                    <p:spPr>
                      <a:xfrm>
                        <a:off x="554560" y="260649"/>
                        <a:ext cx="360040" cy="360040"/>
                      </a:xfrm>
                      <a:prstGeom prst="rect">
                        <a:avLst/>
                      </a:prstGeom>
                    </p:spPr>
                  </p:pic>
                </p:oleObj>
              </mc:Fallback>
            </mc:AlternateContent>
          </a:graphicData>
        </a:graphic>
      </p:graphicFrame>
      <p:pic>
        <p:nvPicPr>
          <p:cNvPr id="4" name="图片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39958" y="6319838"/>
            <a:ext cx="3118433" cy="490609"/>
          </a:xfrm>
          <a:prstGeom prst="rect">
            <a:avLst/>
          </a:prstGeom>
        </p:spPr>
      </p:pic>
    </p:spTree>
    <p:extLst>
      <p:ext uri="{BB962C8B-B14F-4D97-AF65-F5344CB8AC3E}">
        <p14:creationId xmlns:p14="http://schemas.microsoft.com/office/powerpoint/2010/main" val="2970436578"/>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696" r:id="rId3"/>
    <p:sldLayoutId id="2147483699" r:id="rId4"/>
    <p:sldLayoutId id="214748372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slideLayout" Target="../slideLayouts/slideLayout2.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tags" Target="../tags/tag120.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s>
</file>

<file path=ppt/slides/_rels/slide1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6" Type="http://schemas.openxmlformats.org/officeDocument/2006/relationships/slideLayout" Target="../slideLayouts/slideLayout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tags" Target="../tags/tag13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3.jpe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openxmlformats.org/officeDocument/2006/relationships/tags" Target="../tags/tag27.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slideLayout" Target="../slideLayouts/slideLayout2.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tags" Target="../tags/tag30.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s>
</file>

<file path=ppt/slides/_rels/slide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26" Type="http://schemas.openxmlformats.org/officeDocument/2006/relationships/tags" Target="../tags/tag64.xml"/><Relationship Id="rId3" Type="http://schemas.openxmlformats.org/officeDocument/2006/relationships/tags" Target="../tags/tag41.xml"/><Relationship Id="rId21" Type="http://schemas.openxmlformats.org/officeDocument/2006/relationships/tags" Target="../tags/tag59.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5" Type="http://schemas.openxmlformats.org/officeDocument/2006/relationships/tags" Target="../tags/tag63.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tags" Target="../tags/tag58.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tags" Target="../tags/tag62.xml"/><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tags" Target="../tags/tag61.xml"/><Relationship Id="rId28" Type="http://schemas.openxmlformats.org/officeDocument/2006/relationships/slideLayout" Target="../slideLayouts/slideLayout2.xml"/><Relationship Id="rId10" Type="http://schemas.openxmlformats.org/officeDocument/2006/relationships/tags" Target="../tags/tag48.xml"/><Relationship Id="rId19" Type="http://schemas.openxmlformats.org/officeDocument/2006/relationships/tags" Target="../tags/tag57.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tags" Target="../tags/tag60.xml"/><Relationship Id="rId27" Type="http://schemas.openxmlformats.org/officeDocument/2006/relationships/tags" Target="../tags/tag65.xml"/></Relationships>
</file>

<file path=ppt/slides/_rels/slide7.xml.rels><?xml version="1.0" encoding="UTF-8" standalone="yes"?>
<Relationships xmlns="http://schemas.openxmlformats.org/package/2006/relationships"><Relationship Id="rId13" Type="http://schemas.openxmlformats.org/officeDocument/2006/relationships/tags" Target="../tags/tag78.xml"/><Relationship Id="rId18" Type="http://schemas.openxmlformats.org/officeDocument/2006/relationships/tags" Target="../tags/tag83.xml"/><Relationship Id="rId26" Type="http://schemas.openxmlformats.org/officeDocument/2006/relationships/tags" Target="../tags/tag91.xml"/><Relationship Id="rId39" Type="http://schemas.openxmlformats.org/officeDocument/2006/relationships/tags" Target="../tags/tag104.xml"/><Relationship Id="rId21" Type="http://schemas.openxmlformats.org/officeDocument/2006/relationships/tags" Target="../tags/tag86.xml"/><Relationship Id="rId34" Type="http://schemas.openxmlformats.org/officeDocument/2006/relationships/tags" Target="../tags/tag99.xml"/><Relationship Id="rId42" Type="http://schemas.openxmlformats.org/officeDocument/2006/relationships/tags" Target="../tags/tag107.xml"/><Relationship Id="rId7" Type="http://schemas.openxmlformats.org/officeDocument/2006/relationships/tags" Target="../tags/tag72.xml"/><Relationship Id="rId2" Type="http://schemas.openxmlformats.org/officeDocument/2006/relationships/tags" Target="../tags/tag67.xml"/><Relationship Id="rId16" Type="http://schemas.openxmlformats.org/officeDocument/2006/relationships/tags" Target="../tags/tag81.xml"/><Relationship Id="rId20" Type="http://schemas.openxmlformats.org/officeDocument/2006/relationships/tags" Target="../tags/tag85.xml"/><Relationship Id="rId29" Type="http://schemas.openxmlformats.org/officeDocument/2006/relationships/tags" Target="../tags/tag94.xml"/><Relationship Id="rId41" Type="http://schemas.openxmlformats.org/officeDocument/2006/relationships/tags" Target="../tags/tag106.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tags" Target="../tags/tag89.xml"/><Relationship Id="rId32" Type="http://schemas.openxmlformats.org/officeDocument/2006/relationships/tags" Target="../tags/tag97.xml"/><Relationship Id="rId37" Type="http://schemas.openxmlformats.org/officeDocument/2006/relationships/tags" Target="../tags/tag102.xml"/><Relationship Id="rId40" Type="http://schemas.openxmlformats.org/officeDocument/2006/relationships/tags" Target="../tags/tag105.xml"/><Relationship Id="rId5" Type="http://schemas.openxmlformats.org/officeDocument/2006/relationships/tags" Target="../tags/tag70.xml"/><Relationship Id="rId15" Type="http://schemas.openxmlformats.org/officeDocument/2006/relationships/tags" Target="../tags/tag80.xml"/><Relationship Id="rId23" Type="http://schemas.openxmlformats.org/officeDocument/2006/relationships/tags" Target="../tags/tag88.xml"/><Relationship Id="rId28" Type="http://schemas.openxmlformats.org/officeDocument/2006/relationships/tags" Target="../tags/tag93.xml"/><Relationship Id="rId36" Type="http://schemas.openxmlformats.org/officeDocument/2006/relationships/tags" Target="../tags/tag101.xml"/><Relationship Id="rId10" Type="http://schemas.openxmlformats.org/officeDocument/2006/relationships/tags" Target="../tags/tag75.xml"/><Relationship Id="rId19" Type="http://schemas.openxmlformats.org/officeDocument/2006/relationships/tags" Target="../tags/tag84.xml"/><Relationship Id="rId31" Type="http://schemas.openxmlformats.org/officeDocument/2006/relationships/tags" Target="../tags/tag96.xml"/><Relationship Id="rId44"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tags" Target="../tags/tag87.xml"/><Relationship Id="rId27" Type="http://schemas.openxmlformats.org/officeDocument/2006/relationships/tags" Target="../tags/tag92.xml"/><Relationship Id="rId30" Type="http://schemas.openxmlformats.org/officeDocument/2006/relationships/tags" Target="../tags/tag95.xml"/><Relationship Id="rId35" Type="http://schemas.openxmlformats.org/officeDocument/2006/relationships/tags" Target="../tags/tag100.xml"/><Relationship Id="rId43" Type="http://schemas.openxmlformats.org/officeDocument/2006/relationships/tags" Target="../tags/tag108.xml"/><Relationship Id="rId8" Type="http://schemas.openxmlformats.org/officeDocument/2006/relationships/tags" Target="../tags/tag73.xml"/><Relationship Id="rId3" Type="http://schemas.openxmlformats.org/officeDocument/2006/relationships/tags" Target="../tags/tag68.xml"/><Relationship Id="rId12" Type="http://schemas.openxmlformats.org/officeDocument/2006/relationships/tags" Target="../tags/tag77.xml"/><Relationship Id="rId17" Type="http://schemas.openxmlformats.org/officeDocument/2006/relationships/tags" Target="../tags/tag82.xml"/><Relationship Id="rId25" Type="http://schemas.openxmlformats.org/officeDocument/2006/relationships/tags" Target="../tags/tag90.xml"/><Relationship Id="rId33" Type="http://schemas.openxmlformats.org/officeDocument/2006/relationships/tags" Target="../tags/tag98.xml"/><Relationship Id="rId38" Type="http://schemas.openxmlformats.org/officeDocument/2006/relationships/tags" Target="../tags/tag10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3699947" y="404664"/>
            <a:ext cx="6973091" cy="615587"/>
          </a:xfrm>
          <a:prstGeom prst="rect">
            <a:avLst/>
          </a:prstGeom>
          <a:noFill/>
          <a:ln w="9525">
            <a:noFill/>
            <a:miter lim="800000"/>
            <a:headEnd/>
            <a:tailEnd/>
          </a:ln>
        </p:spPr>
        <p:txBody>
          <a:bodyPr wrap="square" lIns="121954" tIns="60977" rIns="121954" bIns="60977">
            <a:spAutoFit/>
          </a:bodyPr>
          <a:lstStyle/>
          <a:p>
            <a:pPr algn="ctr" defTabSz="609600"/>
            <a:r>
              <a:rPr kumimoji="1" lang="zh-CN" altLang="en-US" sz="3200" b="1" dirty="0">
                <a:solidFill>
                  <a:schemeClr val="tx2"/>
                </a:solidFill>
                <a:latin typeface="Century Gothic"/>
                <a:ea typeface="微软雅黑" panose="020B0503020204020204" pitchFamily="34" charset="-122"/>
                <a:cs typeface="微软雅黑"/>
              </a:rPr>
              <a:t>第七章    声誉风险</a:t>
            </a:r>
            <a:endParaRPr kumimoji="1" lang="en-US" altLang="zh-CN" sz="3200" b="1" dirty="0">
              <a:solidFill>
                <a:schemeClr val="tx2"/>
              </a:solidFill>
              <a:latin typeface="Century Gothic"/>
              <a:ea typeface="微软雅黑" panose="020B0503020204020204" pitchFamily="34" charset="-122"/>
              <a:cs typeface="微软雅黑"/>
            </a:endParaRPr>
          </a:p>
        </p:txBody>
      </p:sp>
      <p:grpSp>
        <p:nvGrpSpPr>
          <p:cNvPr id="31" name="组合 30"/>
          <p:cNvGrpSpPr/>
          <p:nvPr/>
        </p:nvGrpSpPr>
        <p:grpSpPr>
          <a:xfrm>
            <a:off x="-11977" y="1754493"/>
            <a:ext cx="12190364" cy="1075783"/>
            <a:chOff x="0" y="964109"/>
            <a:chExt cx="12190364" cy="1075783"/>
          </a:xfrm>
        </p:grpSpPr>
        <p:sp>
          <p:nvSpPr>
            <p:cNvPr id="34" name="矩形 33"/>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第一节    声誉风险概述</a:t>
              </a:r>
            </a:p>
          </p:txBody>
        </p:sp>
        <p:grpSp>
          <p:nvGrpSpPr>
            <p:cNvPr id="35" name="组合 34"/>
            <p:cNvGrpSpPr/>
            <p:nvPr/>
          </p:nvGrpSpPr>
          <p:grpSpPr>
            <a:xfrm>
              <a:off x="0" y="964109"/>
              <a:ext cx="1441450" cy="853353"/>
              <a:chOff x="0" y="1344613"/>
              <a:chExt cx="1441450" cy="1276061"/>
            </a:xfrm>
          </p:grpSpPr>
          <p:sp>
            <p:nvSpPr>
              <p:cNvPr id="38" name="矩形 37"/>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9"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01</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36"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37" name="任意多边形 36"/>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0" name="组合 39"/>
          <p:cNvGrpSpPr/>
          <p:nvPr/>
        </p:nvGrpSpPr>
        <p:grpSpPr>
          <a:xfrm>
            <a:off x="0" y="3050995"/>
            <a:ext cx="12219855" cy="1056218"/>
            <a:chOff x="24462" y="983674"/>
            <a:chExt cx="12165902" cy="1056218"/>
          </a:xfrm>
          <a:solidFill>
            <a:schemeClr val="accent1">
              <a:lumMod val="75000"/>
            </a:schemeClr>
          </a:solidFill>
        </p:grpSpPr>
        <p:sp>
          <p:nvSpPr>
            <p:cNvPr id="41" name="矩形 40"/>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第二节    声誉风险的影响因素及预警指标设计</a:t>
              </a:r>
            </a:p>
          </p:txBody>
        </p:sp>
        <p:grpSp>
          <p:nvGrpSpPr>
            <p:cNvPr id="42" name="组合 41"/>
            <p:cNvGrpSpPr/>
            <p:nvPr/>
          </p:nvGrpSpPr>
          <p:grpSpPr>
            <a:xfrm>
              <a:off x="24462" y="1014214"/>
              <a:ext cx="1441450" cy="832314"/>
              <a:chOff x="24462" y="1419537"/>
              <a:chExt cx="1441450" cy="1244600"/>
            </a:xfrm>
            <a:grpFill/>
          </p:grpSpPr>
          <p:sp>
            <p:nvSpPr>
              <p:cNvPr id="63" name="矩形 6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64" name="文本框 15"/>
              <p:cNvSpPr txBox="1">
                <a:spLocks noChangeArrowheads="1"/>
              </p:cNvSpPr>
              <p:nvPr/>
            </p:nvSpPr>
            <p:spPr bwMode="auto">
              <a:xfrm>
                <a:off x="190904" y="1440988"/>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02</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3" name="任意多边形 42"/>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sp>
        <p:nvSpPr>
          <p:cNvPr id="20" name="矩形 19"/>
          <p:cNvSpPr>
            <a:spLocks noChangeArrowheads="1"/>
          </p:cNvSpPr>
          <p:nvPr/>
        </p:nvSpPr>
        <p:spPr bwMode="auto">
          <a:xfrm>
            <a:off x="2227410" y="489882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第三节    金融机构声誉危机管理</a:t>
            </a:r>
          </a:p>
        </p:txBody>
      </p:sp>
      <p:sp>
        <p:nvSpPr>
          <p:cNvPr id="21" name="矩形 20"/>
          <p:cNvSpPr>
            <a:spLocks noChangeArrowheads="1"/>
          </p:cNvSpPr>
          <p:nvPr/>
        </p:nvSpPr>
        <p:spPr bwMode="auto">
          <a:xfrm>
            <a:off x="-3172" y="4417547"/>
            <a:ext cx="1441450" cy="832314"/>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22" name="任意多边形 21"/>
          <p:cNvSpPr/>
          <p:nvPr/>
        </p:nvSpPr>
        <p:spPr>
          <a:xfrm>
            <a:off x="1409992" y="4437112"/>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sp>
        <p:nvSpPr>
          <p:cNvPr id="23" name="文本框 15"/>
          <p:cNvSpPr txBox="1">
            <a:spLocks noChangeArrowheads="1"/>
          </p:cNvSpPr>
          <p:nvPr/>
        </p:nvSpPr>
        <p:spPr bwMode="auto">
          <a:xfrm>
            <a:off x="191223" y="4511163"/>
            <a:ext cx="820165" cy="738698"/>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03</a:t>
            </a:r>
            <a:endParaRPr kumimoji="1" lang="zh-CN" altLang="en-US" sz="4000" b="1" dirty="0">
              <a:solidFill>
                <a:srgbClr val="FFFFFF"/>
              </a:solidFill>
              <a:latin typeface="Century Gothic"/>
              <a:ea typeface="微软雅黑" panose="020B0503020204020204" pitchFamily="34" charset="-122"/>
              <a:cs typeface="微软雅黑"/>
            </a:endParaRPr>
          </a:p>
        </p:txBody>
      </p:sp>
    </p:spTree>
    <p:extLst>
      <p:ext uri="{BB962C8B-B14F-4D97-AF65-F5344CB8AC3E}">
        <p14:creationId xmlns:p14="http://schemas.microsoft.com/office/powerpoint/2010/main" val="308276710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声誉风险的影响因素及预警指标设计</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四、声誉风险预警体系的构建</a:t>
            </a:r>
          </a:p>
        </p:txBody>
      </p:sp>
      <p:pic>
        <p:nvPicPr>
          <p:cNvPr id="6" name="图片 5"/>
          <p:cNvPicPr>
            <a:picLocks noChangeAspect="1"/>
          </p:cNvPicPr>
          <p:nvPr/>
        </p:nvPicPr>
        <p:blipFill>
          <a:blip r:embed="rId2"/>
          <a:stretch>
            <a:fillRect/>
          </a:stretch>
        </p:blipFill>
        <p:spPr>
          <a:xfrm>
            <a:off x="2190045" y="1772816"/>
            <a:ext cx="7778892" cy="4416765"/>
          </a:xfrm>
          <a:prstGeom prst="rect">
            <a:avLst/>
          </a:prstGeom>
        </p:spPr>
      </p:pic>
      <p:sp>
        <p:nvSpPr>
          <p:cNvPr id="7" name="圆角矩形 6"/>
          <p:cNvSpPr/>
          <p:nvPr/>
        </p:nvSpPr>
        <p:spPr>
          <a:xfrm>
            <a:off x="1346647" y="1772816"/>
            <a:ext cx="9721080" cy="4514202"/>
          </a:xfrm>
          <a:prstGeom prst="roundRect">
            <a:avLst>
              <a:gd name="adj" fmla="val 6373"/>
            </a:avLst>
          </a:prstGeom>
          <a:noFill/>
          <a:ln w="28575">
            <a:solidFill>
              <a:srgbClr val="E6091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600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金融机构声誉危机管理</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一、声誉危机管理的准备</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事前预防</a:t>
            </a:r>
          </a:p>
        </p:txBody>
      </p:sp>
      <p:sp>
        <p:nvSpPr>
          <p:cNvPr id="3" name="矩形 2"/>
          <p:cNvSpPr/>
          <p:nvPr/>
        </p:nvSpPr>
        <p:spPr>
          <a:xfrm>
            <a:off x="1067473" y="1844824"/>
            <a:ext cx="10081119" cy="965721"/>
          </a:xfrm>
          <a:prstGeom prst="rect">
            <a:avLst/>
          </a:prstGeom>
          <a:noFill/>
        </p:spPr>
        <p:txBody>
          <a:bodyPr lIns="0" tIns="0" rIns="0" bIns="0">
            <a:normAutofit/>
          </a:bodyPr>
          <a:lstStyle/>
          <a:p>
            <a:pPr fontAlgn="auto">
              <a:lnSpc>
                <a:spcPct val="150000"/>
              </a:lnSpc>
              <a:spcBef>
                <a:spcPts val="0"/>
              </a:spcBef>
              <a:spcAft>
                <a:spcPts val="0"/>
              </a:spcAft>
            </a:pPr>
            <a:r>
              <a:rPr lang="zh-CN" altLang="en-US" b="1" dirty="0">
                <a:solidFill>
                  <a:srgbClr val="7030A0"/>
                </a:solidFill>
                <a:ea typeface="微软雅黑" panose="020B0503020204020204" pitchFamily="34" charset="-122"/>
              </a:rPr>
              <a:t>        声誉危机管理是指金融机构通过对所有声誉危机发生因素的预测、分析、化解、防范等而采取的行动</a:t>
            </a:r>
            <a:r>
              <a:rPr lang="en-US" altLang="zh-CN" b="1" dirty="0">
                <a:solidFill>
                  <a:srgbClr val="7030A0"/>
                </a:solidFill>
                <a:ea typeface="微软雅黑" panose="020B0503020204020204" pitchFamily="34" charset="-122"/>
              </a:rPr>
              <a:t>, </a:t>
            </a:r>
            <a:r>
              <a:rPr lang="zh-CN" altLang="en-US" b="1" dirty="0">
                <a:solidFill>
                  <a:srgbClr val="7030A0"/>
                </a:solidFill>
                <a:ea typeface="微软雅黑" panose="020B0503020204020204" pitchFamily="34" charset="-122"/>
              </a:rPr>
              <a:t>是声誉风险管理的延续。</a:t>
            </a:r>
          </a:p>
        </p:txBody>
      </p:sp>
      <p:sp>
        <p:nvSpPr>
          <p:cNvPr id="9" name="MH_Other_1"/>
          <p:cNvSpPr/>
          <p:nvPr>
            <p:custDataLst>
              <p:tags r:id="rId1"/>
            </p:custDataLst>
          </p:nvPr>
        </p:nvSpPr>
        <p:spPr>
          <a:xfrm>
            <a:off x="3048717" y="4689148"/>
            <a:ext cx="1085008" cy="1028737"/>
          </a:xfrm>
          <a:custGeom>
            <a:avLst/>
            <a:gdLst>
              <a:gd name="connsiteX0" fmla="*/ 1280265 w 1280265"/>
              <a:gd name="connsiteY0" fmla="*/ 0 h 1336431"/>
              <a:gd name="connsiteX1" fmla="*/ 770311 w 1280265"/>
              <a:gd name="connsiteY1" fmla="*/ 202223 h 1336431"/>
              <a:gd name="connsiteX2" fmla="*/ 357073 w 1280265"/>
              <a:gd name="connsiteY2" fmla="*/ 571500 h 1336431"/>
              <a:gd name="connsiteX3" fmla="*/ 40550 w 1280265"/>
              <a:gd name="connsiteY3" fmla="*/ 1028700 h 1336431"/>
              <a:gd name="connsiteX4" fmla="*/ 14173 w 1280265"/>
              <a:gd name="connsiteY4" fmla="*/ 1336431 h 1336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265" h="1336431">
                <a:moveTo>
                  <a:pt x="1280265" y="0"/>
                </a:moveTo>
                <a:cubicBezTo>
                  <a:pt x="1102220" y="53486"/>
                  <a:pt x="924176" y="106973"/>
                  <a:pt x="770311" y="202223"/>
                </a:cubicBezTo>
                <a:cubicBezTo>
                  <a:pt x="616446" y="297473"/>
                  <a:pt x="478700" y="433754"/>
                  <a:pt x="357073" y="571500"/>
                </a:cubicBezTo>
                <a:cubicBezTo>
                  <a:pt x="235446" y="709246"/>
                  <a:pt x="97700" y="901211"/>
                  <a:pt x="40550" y="1028700"/>
                </a:cubicBezTo>
                <a:cubicBezTo>
                  <a:pt x="-16600" y="1156189"/>
                  <a:pt x="-1214" y="1246310"/>
                  <a:pt x="14173" y="1336431"/>
                </a:cubicBezTo>
              </a:path>
            </a:pathLst>
          </a:custGeom>
          <a:noFill/>
          <a:ln>
            <a:solidFill>
              <a:srgbClr val="00BC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MH_Other_2"/>
          <p:cNvSpPr/>
          <p:nvPr>
            <p:custDataLst>
              <p:tags r:id="rId2"/>
            </p:custDataLst>
          </p:nvPr>
        </p:nvSpPr>
        <p:spPr>
          <a:xfrm>
            <a:off x="3374355" y="4680783"/>
            <a:ext cx="759369" cy="527702"/>
          </a:xfrm>
          <a:custGeom>
            <a:avLst/>
            <a:gdLst>
              <a:gd name="connsiteX0" fmla="*/ 936800 w 936800"/>
              <a:gd name="connsiteY0" fmla="*/ 0 h 705361"/>
              <a:gd name="connsiteX1" fmla="*/ 934440 w 936800"/>
              <a:gd name="connsiteY1" fmla="*/ 12638 h 705361"/>
              <a:gd name="connsiteX2" fmla="*/ 305655 w 936800"/>
              <a:gd name="connsiteY2" fmla="*/ 705361 h 705361"/>
              <a:gd name="connsiteX3" fmla="*/ 40030 w 936800"/>
              <a:gd name="connsiteY3" fmla="*/ 616230 h 705361"/>
              <a:gd name="connsiteX4" fmla="*/ 0 w 936800"/>
              <a:gd name="connsiteY4" fmla="*/ 580117 h 705361"/>
              <a:gd name="connsiteX5" fmla="*/ 25579 w 936800"/>
              <a:gd name="connsiteY5" fmla="*/ 545326 h 705361"/>
              <a:gd name="connsiteX6" fmla="*/ 610280 w 936800"/>
              <a:gd name="connsiteY6" fmla="*/ 107428 h 705361"/>
              <a:gd name="connsiteX7" fmla="*/ 822009 w 936800"/>
              <a:gd name="connsiteY7" fmla="*/ 27354 h 705361"/>
              <a:gd name="connsiteX0-1" fmla="*/ 1065951 w 1065951"/>
              <a:gd name="connsiteY0-2" fmla="*/ 0 h 740584"/>
              <a:gd name="connsiteX1-3" fmla="*/ 934440 w 1065951"/>
              <a:gd name="connsiteY1-4" fmla="*/ 47861 h 740584"/>
              <a:gd name="connsiteX2-5" fmla="*/ 305655 w 1065951"/>
              <a:gd name="connsiteY2-6" fmla="*/ 740584 h 740584"/>
              <a:gd name="connsiteX3-7" fmla="*/ 40030 w 1065951"/>
              <a:gd name="connsiteY3-8" fmla="*/ 651453 h 740584"/>
              <a:gd name="connsiteX4-9" fmla="*/ 0 w 1065951"/>
              <a:gd name="connsiteY4-10" fmla="*/ 615340 h 740584"/>
              <a:gd name="connsiteX5-11" fmla="*/ 25579 w 1065951"/>
              <a:gd name="connsiteY5-12" fmla="*/ 580549 h 740584"/>
              <a:gd name="connsiteX6-13" fmla="*/ 610280 w 1065951"/>
              <a:gd name="connsiteY6-14" fmla="*/ 142651 h 740584"/>
              <a:gd name="connsiteX7-15" fmla="*/ 822009 w 1065951"/>
              <a:gd name="connsiteY7-16" fmla="*/ 62577 h 740584"/>
              <a:gd name="connsiteX8" fmla="*/ 1065951 w 1065951"/>
              <a:gd name="connsiteY8" fmla="*/ 0 h 740584"/>
              <a:gd name="connsiteX0-17" fmla="*/ 1065951 w 1065951"/>
              <a:gd name="connsiteY0-18" fmla="*/ 0 h 777223"/>
              <a:gd name="connsiteX1-19" fmla="*/ 1040109 w 1065951"/>
              <a:gd name="connsiteY1-20" fmla="*/ 47861 h 777223"/>
              <a:gd name="connsiteX2-21" fmla="*/ 305655 w 1065951"/>
              <a:gd name="connsiteY2-22" fmla="*/ 740584 h 777223"/>
              <a:gd name="connsiteX3-23" fmla="*/ 40030 w 1065951"/>
              <a:gd name="connsiteY3-24" fmla="*/ 651453 h 777223"/>
              <a:gd name="connsiteX4-25" fmla="*/ 0 w 1065951"/>
              <a:gd name="connsiteY4-26" fmla="*/ 615340 h 777223"/>
              <a:gd name="connsiteX5-27" fmla="*/ 25579 w 1065951"/>
              <a:gd name="connsiteY5-28" fmla="*/ 580549 h 777223"/>
              <a:gd name="connsiteX6-29" fmla="*/ 610280 w 1065951"/>
              <a:gd name="connsiteY6-30" fmla="*/ 142651 h 777223"/>
              <a:gd name="connsiteX7-31" fmla="*/ 822009 w 1065951"/>
              <a:gd name="connsiteY7-32" fmla="*/ 62577 h 777223"/>
              <a:gd name="connsiteX8-33" fmla="*/ 1065951 w 1065951"/>
              <a:gd name="connsiteY8-34" fmla="*/ 0 h 777223"/>
              <a:gd name="connsiteX0-35" fmla="*/ 1065951 w 1065951"/>
              <a:gd name="connsiteY0-36" fmla="*/ 0 h 740752"/>
              <a:gd name="connsiteX1-37" fmla="*/ 1040109 w 1065951"/>
              <a:gd name="connsiteY1-38" fmla="*/ 47861 h 740752"/>
              <a:gd name="connsiteX2-39" fmla="*/ 305655 w 1065951"/>
              <a:gd name="connsiteY2-40" fmla="*/ 740584 h 740752"/>
              <a:gd name="connsiteX3-41" fmla="*/ 40030 w 1065951"/>
              <a:gd name="connsiteY3-42" fmla="*/ 651453 h 740752"/>
              <a:gd name="connsiteX4-43" fmla="*/ 0 w 1065951"/>
              <a:gd name="connsiteY4-44" fmla="*/ 615340 h 740752"/>
              <a:gd name="connsiteX5-45" fmla="*/ 25579 w 1065951"/>
              <a:gd name="connsiteY5-46" fmla="*/ 580549 h 740752"/>
              <a:gd name="connsiteX6-47" fmla="*/ 610280 w 1065951"/>
              <a:gd name="connsiteY6-48" fmla="*/ 142651 h 740752"/>
              <a:gd name="connsiteX7-49" fmla="*/ 822009 w 1065951"/>
              <a:gd name="connsiteY7-50" fmla="*/ 62577 h 740752"/>
              <a:gd name="connsiteX8-51" fmla="*/ 1065951 w 1065951"/>
              <a:gd name="connsiteY8-52" fmla="*/ 0 h 74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065951" h="740752">
                <a:moveTo>
                  <a:pt x="1065951" y="0"/>
                </a:moveTo>
                <a:cubicBezTo>
                  <a:pt x="1065164" y="4213"/>
                  <a:pt x="1040896" y="43648"/>
                  <a:pt x="1040109" y="47861"/>
                </a:cubicBezTo>
                <a:cubicBezTo>
                  <a:pt x="936513" y="454946"/>
                  <a:pt x="500166" y="748822"/>
                  <a:pt x="305655" y="740584"/>
                </a:cubicBezTo>
                <a:cubicBezTo>
                  <a:pt x="185941" y="735514"/>
                  <a:pt x="121672" y="708847"/>
                  <a:pt x="40030" y="651453"/>
                </a:cubicBezTo>
                <a:lnTo>
                  <a:pt x="0" y="615340"/>
                </a:lnTo>
                <a:lnTo>
                  <a:pt x="25579" y="580549"/>
                </a:lnTo>
                <a:cubicBezTo>
                  <a:pt x="161442" y="410521"/>
                  <a:pt x="363393" y="254074"/>
                  <a:pt x="610280" y="142651"/>
                </a:cubicBezTo>
                <a:cubicBezTo>
                  <a:pt x="680819" y="110816"/>
                  <a:pt x="751687" y="84163"/>
                  <a:pt x="822009" y="62577"/>
                </a:cubicBezTo>
                <a:cubicBezTo>
                  <a:pt x="860273" y="53459"/>
                  <a:pt x="1027687" y="9118"/>
                  <a:pt x="1065951" y="0"/>
                </a:cubicBezTo>
                <a:close/>
              </a:path>
            </a:pathLst>
          </a:custGeom>
          <a:solidFill>
            <a:srgbClr val="00BC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11" name="MH_SubTitle_1"/>
          <p:cNvSpPr/>
          <p:nvPr>
            <p:custDataLst>
              <p:tags r:id="rId3"/>
            </p:custDataLst>
          </p:nvPr>
        </p:nvSpPr>
        <p:spPr>
          <a:xfrm>
            <a:off x="2851405" y="2924944"/>
            <a:ext cx="1455369" cy="2291786"/>
          </a:xfrm>
          <a:custGeom>
            <a:avLst/>
            <a:gdLst>
              <a:gd name="connsiteX0" fmla="*/ 764931 w 1529862"/>
              <a:gd name="connsiteY0" fmla="*/ 70339 h 2409092"/>
              <a:gd name="connsiteX1" fmla="*/ 82519 w 1529862"/>
              <a:gd name="connsiteY1" fmla="*/ 1204547 h 2409092"/>
              <a:gd name="connsiteX2" fmla="*/ 764931 w 1529862"/>
              <a:gd name="connsiteY2" fmla="*/ 2338755 h 2409092"/>
              <a:gd name="connsiteX3" fmla="*/ 1447343 w 1529862"/>
              <a:gd name="connsiteY3" fmla="*/ 1204547 h 2409092"/>
              <a:gd name="connsiteX4" fmla="*/ 764931 w 1529862"/>
              <a:gd name="connsiteY4" fmla="*/ 70339 h 2409092"/>
              <a:gd name="connsiteX5" fmla="*/ 764931 w 1529862"/>
              <a:gd name="connsiteY5" fmla="*/ 0 h 2409092"/>
              <a:gd name="connsiteX6" fmla="*/ 1529862 w 1529862"/>
              <a:gd name="connsiteY6" fmla="*/ 1204546 h 2409092"/>
              <a:gd name="connsiteX7" fmla="*/ 764931 w 1529862"/>
              <a:gd name="connsiteY7" fmla="*/ 2409092 h 2409092"/>
              <a:gd name="connsiteX8" fmla="*/ 0 w 1529862"/>
              <a:gd name="connsiteY8" fmla="*/ 1204546 h 2409092"/>
              <a:gd name="connsiteX9" fmla="*/ 764931 w 1529862"/>
              <a:gd name="connsiteY9" fmla="*/ 0 h 240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9862" h="2409092">
                <a:moveTo>
                  <a:pt x="764931" y="70339"/>
                </a:moveTo>
                <a:cubicBezTo>
                  <a:pt x="388045" y="70339"/>
                  <a:pt x="82519" y="578141"/>
                  <a:pt x="82519" y="1204547"/>
                </a:cubicBezTo>
                <a:cubicBezTo>
                  <a:pt x="82519" y="1830953"/>
                  <a:pt x="388045" y="2338755"/>
                  <a:pt x="764931" y="2338755"/>
                </a:cubicBezTo>
                <a:cubicBezTo>
                  <a:pt x="1141817" y="2338755"/>
                  <a:pt x="1447343" y="1830953"/>
                  <a:pt x="1447343" y="1204547"/>
                </a:cubicBezTo>
                <a:cubicBezTo>
                  <a:pt x="1447343" y="578141"/>
                  <a:pt x="1141817" y="70339"/>
                  <a:pt x="764931" y="70339"/>
                </a:cubicBezTo>
                <a:close/>
                <a:moveTo>
                  <a:pt x="764931" y="0"/>
                </a:moveTo>
                <a:cubicBezTo>
                  <a:pt x="1187391" y="0"/>
                  <a:pt x="1529862" y="539294"/>
                  <a:pt x="1529862" y="1204546"/>
                </a:cubicBezTo>
                <a:cubicBezTo>
                  <a:pt x="1529862" y="1869798"/>
                  <a:pt x="1187391" y="2409092"/>
                  <a:pt x="764931" y="2409092"/>
                </a:cubicBezTo>
                <a:cubicBezTo>
                  <a:pt x="342471" y="2409092"/>
                  <a:pt x="0" y="1869798"/>
                  <a:pt x="0" y="1204546"/>
                </a:cubicBezTo>
                <a:cubicBezTo>
                  <a:pt x="0" y="539294"/>
                  <a:pt x="342471" y="0"/>
                  <a:pt x="764931" y="0"/>
                </a:cubicBezTo>
                <a:close/>
              </a:path>
            </a:pathLst>
          </a:custGeom>
          <a:solidFill>
            <a:srgbClr val="00ABBB"/>
          </a:solidFill>
          <a:ln>
            <a:noFill/>
          </a:ln>
        </p:spPr>
        <p:style>
          <a:lnRef idx="2">
            <a:schemeClr val="accent1">
              <a:shade val="50000"/>
            </a:schemeClr>
          </a:lnRef>
          <a:fillRef idx="1">
            <a:schemeClr val="accent1"/>
          </a:fillRef>
          <a:effectRef idx="0">
            <a:schemeClr val="accent1"/>
          </a:effectRef>
          <a:fontRef idx="minor">
            <a:schemeClr val="lt1"/>
          </a:fontRef>
        </p:style>
        <p:txBody>
          <a:bodyPr bIns="360000" rtlCol="0" anchor="ctr">
            <a:normAutofit/>
          </a:bodyPr>
          <a:lstStyle/>
          <a:p>
            <a:pPr algn="ctr"/>
            <a:r>
              <a:rPr lang="zh-CN" altLang="en-US" sz="2000" b="1" dirty="0">
                <a:solidFill>
                  <a:srgbClr val="00ABBB"/>
                </a:solidFill>
                <a:latin typeface="Calibri" pitchFamily="34" charset="0"/>
              </a:rPr>
              <a:t>明确管理权限和职责</a:t>
            </a:r>
          </a:p>
        </p:txBody>
      </p:sp>
      <p:sp>
        <p:nvSpPr>
          <p:cNvPr id="12" name="MH_Other_3"/>
          <p:cNvSpPr/>
          <p:nvPr>
            <p:custDataLst>
              <p:tags r:id="rId4"/>
            </p:custDataLst>
          </p:nvPr>
        </p:nvSpPr>
        <p:spPr>
          <a:xfrm>
            <a:off x="2847977" y="5508780"/>
            <a:ext cx="401481" cy="401481"/>
          </a:xfrm>
          <a:prstGeom prst="ellipse">
            <a:avLst/>
          </a:prstGeom>
          <a:solidFill>
            <a:srgbClr val="00BC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EFFFF"/>
                </a:solidFill>
              </a:rPr>
              <a:t>A</a:t>
            </a:r>
            <a:endParaRPr lang="zh-CN" altLang="en-US" dirty="0">
              <a:solidFill>
                <a:srgbClr val="FEFFFF"/>
              </a:solidFill>
            </a:endParaRPr>
          </a:p>
        </p:txBody>
      </p:sp>
      <p:sp>
        <p:nvSpPr>
          <p:cNvPr id="13" name="MH_Other_4"/>
          <p:cNvSpPr/>
          <p:nvPr>
            <p:custDataLst>
              <p:tags r:id="rId5"/>
            </p:custDataLst>
          </p:nvPr>
        </p:nvSpPr>
        <p:spPr>
          <a:xfrm>
            <a:off x="5570519" y="4689148"/>
            <a:ext cx="1085008" cy="1028737"/>
          </a:xfrm>
          <a:custGeom>
            <a:avLst/>
            <a:gdLst>
              <a:gd name="connsiteX0" fmla="*/ 1280265 w 1280265"/>
              <a:gd name="connsiteY0" fmla="*/ 0 h 1336431"/>
              <a:gd name="connsiteX1" fmla="*/ 770311 w 1280265"/>
              <a:gd name="connsiteY1" fmla="*/ 202223 h 1336431"/>
              <a:gd name="connsiteX2" fmla="*/ 357073 w 1280265"/>
              <a:gd name="connsiteY2" fmla="*/ 571500 h 1336431"/>
              <a:gd name="connsiteX3" fmla="*/ 40550 w 1280265"/>
              <a:gd name="connsiteY3" fmla="*/ 1028700 h 1336431"/>
              <a:gd name="connsiteX4" fmla="*/ 14173 w 1280265"/>
              <a:gd name="connsiteY4" fmla="*/ 1336431 h 1336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265" h="1336431">
                <a:moveTo>
                  <a:pt x="1280265" y="0"/>
                </a:moveTo>
                <a:cubicBezTo>
                  <a:pt x="1102220" y="53486"/>
                  <a:pt x="924176" y="106973"/>
                  <a:pt x="770311" y="202223"/>
                </a:cubicBezTo>
                <a:cubicBezTo>
                  <a:pt x="616446" y="297473"/>
                  <a:pt x="478700" y="433754"/>
                  <a:pt x="357073" y="571500"/>
                </a:cubicBezTo>
                <a:cubicBezTo>
                  <a:pt x="235446" y="709246"/>
                  <a:pt x="97700" y="901211"/>
                  <a:pt x="40550" y="1028700"/>
                </a:cubicBezTo>
                <a:cubicBezTo>
                  <a:pt x="-16600" y="1156189"/>
                  <a:pt x="-1214" y="1246310"/>
                  <a:pt x="14173" y="1336431"/>
                </a:cubicBezTo>
              </a:path>
            </a:pathLst>
          </a:custGeom>
          <a:noFill/>
          <a:ln>
            <a:solidFill>
              <a:srgbClr val="EB89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MH_Other_5"/>
          <p:cNvSpPr/>
          <p:nvPr>
            <p:custDataLst>
              <p:tags r:id="rId6"/>
            </p:custDataLst>
          </p:nvPr>
        </p:nvSpPr>
        <p:spPr>
          <a:xfrm>
            <a:off x="5896157" y="4680783"/>
            <a:ext cx="759369" cy="527702"/>
          </a:xfrm>
          <a:custGeom>
            <a:avLst/>
            <a:gdLst>
              <a:gd name="connsiteX0" fmla="*/ 936800 w 936800"/>
              <a:gd name="connsiteY0" fmla="*/ 0 h 705361"/>
              <a:gd name="connsiteX1" fmla="*/ 934440 w 936800"/>
              <a:gd name="connsiteY1" fmla="*/ 12638 h 705361"/>
              <a:gd name="connsiteX2" fmla="*/ 305655 w 936800"/>
              <a:gd name="connsiteY2" fmla="*/ 705361 h 705361"/>
              <a:gd name="connsiteX3" fmla="*/ 40030 w 936800"/>
              <a:gd name="connsiteY3" fmla="*/ 616230 h 705361"/>
              <a:gd name="connsiteX4" fmla="*/ 0 w 936800"/>
              <a:gd name="connsiteY4" fmla="*/ 580117 h 705361"/>
              <a:gd name="connsiteX5" fmla="*/ 25579 w 936800"/>
              <a:gd name="connsiteY5" fmla="*/ 545326 h 705361"/>
              <a:gd name="connsiteX6" fmla="*/ 610280 w 936800"/>
              <a:gd name="connsiteY6" fmla="*/ 107428 h 705361"/>
              <a:gd name="connsiteX7" fmla="*/ 822009 w 936800"/>
              <a:gd name="connsiteY7" fmla="*/ 27354 h 705361"/>
              <a:gd name="connsiteX0-1" fmla="*/ 1065951 w 1065951"/>
              <a:gd name="connsiteY0-2" fmla="*/ 0 h 740584"/>
              <a:gd name="connsiteX1-3" fmla="*/ 934440 w 1065951"/>
              <a:gd name="connsiteY1-4" fmla="*/ 47861 h 740584"/>
              <a:gd name="connsiteX2-5" fmla="*/ 305655 w 1065951"/>
              <a:gd name="connsiteY2-6" fmla="*/ 740584 h 740584"/>
              <a:gd name="connsiteX3-7" fmla="*/ 40030 w 1065951"/>
              <a:gd name="connsiteY3-8" fmla="*/ 651453 h 740584"/>
              <a:gd name="connsiteX4-9" fmla="*/ 0 w 1065951"/>
              <a:gd name="connsiteY4-10" fmla="*/ 615340 h 740584"/>
              <a:gd name="connsiteX5-11" fmla="*/ 25579 w 1065951"/>
              <a:gd name="connsiteY5-12" fmla="*/ 580549 h 740584"/>
              <a:gd name="connsiteX6-13" fmla="*/ 610280 w 1065951"/>
              <a:gd name="connsiteY6-14" fmla="*/ 142651 h 740584"/>
              <a:gd name="connsiteX7-15" fmla="*/ 822009 w 1065951"/>
              <a:gd name="connsiteY7-16" fmla="*/ 62577 h 740584"/>
              <a:gd name="connsiteX8" fmla="*/ 1065951 w 1065951"/>
              <a:gd name="connsiteY8" fmla="*/ 0 h 740584"/>
              <a:gd name="connsiteX0-17" fmla="*/ 1065951 w 1065951"/>
              <a:gd name="connsiteY0-18" fmla="*/ 0 h 777223"/>
              <a:gd name="connsiteX1-19" fmla="*/ 1040109 w 1065951"/>
              <a:gd name="connsiteY1-20" fmla="*/ 47861 h 777223"/>
              <a:gd name="connsiteX2-21" fmla="*/ 305655 w 1065951"/>
              <a:gd name="connsiteY2-22" fmla="*/ 740584 h 777223"/>
              <a:gd name="connsiteX3-23" fmla="*/ 40030 w 1065951"/>
              <a:gd name="connsiteY3-24" fmla="*/ 651453 h 777223"/>
              <a:gd name="connsiteX4-25" fmla="*/ 0 w 1065951"/>
              <a:gd name="connsiteY4-26" fmla="*/ 615340 h 777223"/>
              <a:gd name="connsiteX5-27" fmla="*/ 25579 w 1065951"/>
              <a:gd name="connsiteY5-28" fmla="*/ 580549 h 777223"/>
              <a:gd name="connsiteX6-29" fmla="*/ 610280 w 1065951"/>
              <a:gd name="connsiteY6-30" fmla="*/ 142651 h 777223"/>
              <a:gd name="connsiteX7-31" fmla="*/ 822009 w 1065951"/>
              <a:gd name="connsiteY7-32" fmla="*/ 62577 h 777223"/>
              <a:gd name="connsiteX8-33" fmla="*/ 1065951 w 1065951"/>
              <a:gd name="connsiteY8-34" fmla="*/ 0 h 777223"/>
              <a:gd name="connsiteX0-35" fmla="*/ 1065951 w 1065951"/>
              <a:gd name="connsiteY0-36" fmla="*/ 0 h 740752"/>
              <a:gd name="connsiteX1-37" fmla="*/ 1040109 w 1065951"/>
              <a:gd name="connsiteY1-38" fmla="*/ 47861 h 740752"/>
              <a:gd name="connsiteX2-39" fmla="*/ 305655 w 1065951"/>
              <a:gd name="connsiteY2-40" fmla="*/ 740584 h 740752"/>
              <a:gd name="connsiteX3-41" fmla="*/ 40030 w 1065951"/>
              <a:gd name="connsiteY3-42" fmla="*/ 651453 h 740752"/>
              <a:gd name="connsiteX4-43" fmla="*/ 0 w 1065951"/>
              <a:gd name="connsiteY4-44" fmla="*/ 615340 h 740752"/>
              <a:gd name="connsiteX5-45" fmla="*/ 25579 w 1065951"/>
              <a:gd name="connsiteY5-46" fmla="*/ 580549 h 740752"/>
              <a:gd name="connsiteX6-47" fmla="*/ 610280 w 1065951"/>
              <a:gd name="connsiteY6-48" fmla="*/ 142651 h 740752"/>
              <a:gd name="connsiteX7-49" fmla="*/ 822009 w 1065951"/>
              <a:gd name="connsiteY7-50" fmla="*/ 62577 h 740752"/>
              <a:gd name="connsiteX8-51" fmla="*/ 1065951 w 1065951"/>
              <a:gd name="connsiteY8-52" fmla="*/ 0 h 74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065951" h="740752">
                <a:moveTo>
                  <a:pt x="1065951" y="0"/>
                </a:moveTo>
                <a:cubicBezTo>
                  <a:pt x="1065164" y="4213"/>
                  <a:pt x="1040896" y="43648"/>
                  <a:pt x="1040109" y="47861"/>
                </a:cubicBezTo>
                <a:cubicBezTo>
                  <a:pt x="936513" y="454946"/>
                  <a:pt x="500166" y="748822"/>
                  <a:pt x="305655" y="740584"/>
                </a:cubicBezTo>
                <a:cubicBezTo>
                  <a:pt x="185941" y="735514"/>
                  <a:pt x="121672" y="708847"/>
                  <a:pt x="40030" y="651453"/>
                </a:cubicBezTo>
                <a:lnTo>
                  <a:pt x="0" y="615340"/>
                </a:lnTo>
                <a:lnTo>
                  <a:pt x="25579" y="580549"/>
                </a:lnTo>
                <a:cubicBezTo>
                  <a:pt x="161442" y="410521"/>
                  <a:pt x="363393" y="254074"/>
                  <a:pt x="610280" y="142651"/>
                </a:cubicBezTo>
                <a:cubicBezTo>
                  <a:pt x="680819" y="110816"/>
                  <a:pt x="751687" y="84163"/>
                  <a:pt x="822009" y="62577"/>
                </a:cubicBezTo>
                <a:cubicBezTo>
                  <a:pt x="860273" y="53459"/>
                  <a:pt x="1027687" y="9118"/>
                  <a:pt x="1065951" y="0"/>
                </a:cubicBezTo>
                <a:close/>
              </a:path>
            </a:pathLst>
          </a:custGeom>
          <a:solidFill>
            <a:srgbClr val="EB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15" name="MH_SubTitle_2"/>
          <p:cNvSpPr/>
          <p:nvPr>
            <p:custDataLst>
              <p:tags r:id="rId7"/>
            </p:custDataLst>
          </p:nvPr>
        </p:nvSpPr>
        <p:spPr>
          <a:xfrm>
            <a:off x="5373206" y="2924944"/>
            <a:ext cx="1455369" cy="2291786"/>
          </a:xfrm>
          <a:custGeom>
            <a:avLst/>
            <a:gdLst>
              <a:gd name="connsiteX0" fmla="*/ 764931 w 1529862"/>
              <a:gd name="connsiteY0" fmla="*/ 70339 h 2409092"/>
              <a:gd name="connsiteX1" fmla="*/ 82519 w 1529862"/>
              <a:gd name="connsiteY1" fmla="*/ 1204547 h 2409092"/>
              <a:gd name="connsiteX2" fmla="*/ 764931 w 1529862"/>
              <a:gd name="connsiteY2" fmla="*/ 2338755 h 2409092"/>
              <a:gd name="connsiteX3" fmla="*/ 1447343 w 1529862"/>
              <a:gd name="connsiteY3" fmla="*/ 1204547 h 2409092"/>
              <a:gd name="connsiteX4" fmla="*/ 764931 w 1529862"/>
              <a:gd name="connsiteY4" fmla="*/ 70339 h 2409092"/>
              <a:gd name="connsiteX5" fmla="*/ 764931 w 1529862"/>
              <a:gd name="connsiteY5" fmla="*/ 0 h 2409092"/>
              <a:gd name="connsiteX6" fmla="*/ 1529862 w 1529862"/>
              <a:gd name="connsiteY6" fmla="*/ 1204546 h 2409092"/>
              <a:gd name="connsiteX7" fmla="*/ 764931 w 1529862"/>
              <a:gd name="connsiteY7" fmla="*/ 2409092 h 2409092"/>
              <a:gd name="connsiteX8" fmla="*/ 0 w 1529862"/>
              <a:gd name="connsiteY8" fmla="*/ 1204546 h 2409092"/>
              <a:gd name="connsiteX9" fmla="*/ 764931 w 1529862"/>
              <a:gd name="connsiteY9" fmla="*/ 0 h 240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9862" h="2409092">
                <a:moveTo>
                  <a:pt x="764931" y="70339"/>
                </a:moveTo>
                <a:cubicBezTo>
                  <a:pt x="388045" y="70339"/>
                  <a:pt x="82519" y="578141"/>
                  <a:pt x="82519" y="1204547"/>
                </a:cubicBezTo>
                <a:cubicBezTo>
                  <a:pt x="82519" y="1830953"/>
                  <a:pt x="388045" y="2338755"/>
                  <a:pt x="764931" y="2338755"/>
                </a:cubicBezTo>
                <a:cubicBezTo>
                  <a:pt x="1141817" y="2338755"/>
                  <a:pt x="1447343" y="1830953"/>
                  <a:pt x="1447343" y="1204547"/>
                </a:cubicBezTo>
                <a:cubicBezTo>
                  <a:pt x="1447343" y="578141"/>
                  <a:pt x="1141817" y="70339"/>
                  <a:pt x="764931" y="70339"/>
                </a:cubicBezTo>
                <a:close/>
                <a:moveTo>
                  <a:pt x="764931" y="0"/>
                </a:moveTo>
                <a:cubicBezTo>
                  <a:pt x="1187391" y="0"/>
                  <a:pt x="1529862" y="539294"/>
                  <a:pt x="1529862" y="1204546"/>
                </a:cubicBezTo>
                <a:cubicBezTo>
                  <a:pt x="1529862" y="1869798"/>
                  <a:pt x="1187391" y="2409092"/>
                  <a:pt x="764931" y="2409092"/>
                </a:cubicBezTo>
                <a:cubicBezTo>
                  <a:pt x="342471" y="2409092"/>
                  <a:pt x="0" y="1869798"/>
                  <a:pt x="0" y="1204546"/>
                </a:cubicBezTo>
                <a:cubicBezTo>
                  <a:pt x="0" y="539294"/>
                  <a:pt x="342471" y="0"/>
                  <a:pt x="764931" y="0"/>
                </a:cubicBezTo>
                <a:close/>
              </a:path>
            </a:pathLst>
          </a:custGeom>
          <a:solidFill>
            <a:srgbClr val="E56768"/>
          </a:solidFill>
          <a:ln>
            <a:noFill/>
          </a:ln>
        </p:spPr>
        <p:style>
          <a:lnRef idx="2">
            <a:schemeClr val="accent1">
              <a:shade val="50000"/>
            </a:schemeClr>
          </a:lnRef>
          <a:fillRef idx="1">
            <a:schemeClr val="accent1"/>
          </a:fillRef>
          <a:effectRef idx="0">
            <a:schemeClr val="accent1"/>
          </a:effectRef>
          <a:fontRef idx="minor">
            <a:schemeClr val="lt1"/>
          </a:fontRef>
        </p:style>
        <p:txBody>
          <a:bodyPr bIns="360000" rtlCol="0" anchor="ctr">
            <a:normAutofit/>
          </a:bodyPr>
          <a:lstStyle/>
          <a:p>
            <a:pPr algn="ctr"/>
            <a:r>
              <a:rPr lang="zh-CN" altLang="en-US" sz="2000" b="1" dirty="0">
                <a:solidFill>
                  <a:srgbClr val="E56768"/>
                </a:solidFill>
                <a:latin typeface="Calibri" pitchFamily="34" charset="0"/>
              </a:rPr>
              <a:t>建立声誉危机预警系统</a:t>
            </a:r>
          </a:p>
        </p:txBody>
      </p:sp>
      <p:sp>
        <p:nvSpPr>
          <p:cNvPr id="16" name="MH_Other_6"/>
          <p:cNvSpPr/>
          <p:nvPr>
            <p:custDataLst>
              <p:tags r:id="rId8"/>
            </p:custDataLst>
          </p:nvPr>
        </p:nvSpPr>
        <p:spPr>
          <a:xfrm>
            <a:off x="5369779" y="5508780"/>
            <a:ext cx="401481" cy="401481"/>
          </a:xfrm>
          <a:prstGeom prst="ellipse">
            <a:avLst/>
          </a:prstGeom>
          <a:solidFill>
            <a:srgbClr val="EB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EFFFF"/>
                </a:solidFill>
              </a:rPr>
              <a:t>B</a:t>
            </a:r>
            <a:endParaRPr lang="zh-CN" altLang="en-US" dirty="0">
              <a:solidFill>
                <a:srgbClr val="FEFFFF"/>
              </a:solidFill>
            </a:endParaRPr>
          </a:p>
        </p:txBody>
      </p:sp>
      <p:sp>
        <p:nvSpPr>
          <p:cNvPr id="17" name="MH_Other_7"/>
          <p:cNvSpPr/>
          <p:nvPr>
            <p:custDataLst>
              <p:tags r:id="rId9"/>
            </p:custDataLst>
          </p:nvPr>
        </p:nvSpPr>
        <p:spPr>
          <a:xfrm>
            <a:off x="8092321" y="4689148"/>
            <a:ext cx="1085008" cy="1028737"/>
          </a:xfrm>
          <a:custGeom>
            <a:avLst/>
            <a:gdLst>
              <a:gd name="connsiteX0" fmla="*/ 1280265 w 1280265"/>
              <a:gd name="connsiteY0" fmla="*/ 0 h 1336431"/>
              <a:gd name="connsiteX1" fmla="*/ 770311 w 1280265"/>
              <a:gd name="connsiteY1" fmla="*/ 202223 h 1336431"/>
              <a:gd name="connsiteX2" fmla="*/ 357073 w 1280265"/>
              <a:gd name="connsiteY2" fmla="*/ 571500 h 1336431"/>
              <a:gd name="connsiteX3" fmla="*/ 40550 w 1280265"/>
              <a:gd name="connsiteY3" fmla="*/ 1028700 h 1336431"/>
              <a:gd name="connsiteX4" fmla="*/ 14173 w 1280265"/>
              <a:gd name="connsiteY4" fmla="*/ 1336431 h 1336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265" h="1336431">
                <a:moveTo>
                  <a:pt x="1280265" y="0"/>
                </a:moveTo>
                <a:cubicBezTo>
                  <a:pt x="1102220" y="53486"/>
                  <a:pt x="924176" y="106973"/>
                  <a:pt x="770311" y="202223"/>
                </a:cubicBezTo>
                <a:cubicBezTo>
                  <a:pt x="616446" y="297473"/>
                  <a:pt x="478700" y="433754"/>
                  <a:pt x="357073" y="571500"/>
                </a:cubicBezTo>
                <a:cubicBezTo>
                  <a:pt x="235446" y="709246"/>
                  <a:pt x="97700" y="901211"/>
                  <a:pt x="40550" y="1028700"/>
                </a:cubicBezTo>
                <a:cubicBezTo>
                  <a:pt x="-16600" y="1156189"/>
                  <a:pt x="-1214" y="1246310"/>
                  <a:pt x="14173" y="1336431"/>
                </a:cubicBezTo>
              </a:path>
            </a:pathLst>
          </a:custGeom>
          <a:noFill/>
          <a:ln>
            <a:solidFill>
              <a:srgbClr val="FFC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MH_Other_8"/>
          <p:cNvSpPr/>
          <p:nvPr>
            <p:custDataLst>
              <p:tags r:id="rId10"/>
            </p:custDataLst>
          </p:nvPr>
        </p:nvSpPr>
        <p:spPr>
          <a:xfrm>
            <a:off x="8417959" y="4680783"/>
            <a:ext cx="759369" cy="527702"/>
          </a:xfrm>
          <a:custGeom>
            <a:avLst/>
            <a:gdLst>
              <a:gd name="connsiteX0" fmla="*/ 936800 w 936800"/>
              <a:gd name="connsiteY0" fmla="*/ 0 h 705361"/>
              <a:gd name="connsiteX1" fmla="*/ 934440 w 936800"/>
              <a:gd name="connsiteY1" fmla="*/ 12638 h 705361"/>
              <a:gd name="connsiteX2" fmla="*/ 305655 w 936800"/>
              <a:gd name="connsiteY2" fmla="*/ 705361 h 705361"/>
              <a:gd name="connsiteX3" fmla="*/ 40030 w 936800"/>
              <a:gd name="connsiteY3" fmla="*/ 616230 h 705361"/>
              <a:gd name="connsiteX4" fmla="*/ 0 w 936800"/>
              <a:gd name="connsiteY4" fmla="*/ 580117 h 705361"/>
              <a:gd name="connsiteX5" fmla="*/ 25579 w 936800"/>
              <a:gd name="connsiteY5" fmla="*/ 545326 h 705361"/>
              <a:gd name="connsiteX6" fmla="*/ 610280 w 936800"/>
              <a:gd name="connsiteY6" fmla="*/ 107428 h 705361"/>
              <a:gd name="connsiteX7" fmla="*/ 822009 w 936800"/>
              <a:gd name="connsiteY7" fmla="*/ 27354 h 705361"/>
              <a:gd name="connsiteX0-1" fmla="*/ 1065951 w 1065951"/>
              <a:gd name="connsiteY0-2" fmla="*/ 0 h 740584"/>
              <a:gd name="connsiteX1-3" fmla="*/ 934440 w 1065951"/>
              <a:gd name="connsiteY1-4" fmla="*/ 47861 h 740584"/>
              <a:gd name="connsiteX2-5" fmla="*/ 305655 w 1065951"/>
              <a:gd name="connsiteY2-6" fmla="*/ 740584 h 740584"/>
              <a:gd name="connsiteX3-7" fmla="*/ 40030 w 1065951"/>
              <a:gd name="connsiteY3-8" fmla="*/ 651453 h 740584"/>
              <a:gd name="connsiteX4-9" fmla="*/ 0 w 1065951"/>
              <a:gd name="connsiteY4-10" fmla="*/ 615340 h 740584"/>
              <a:gd name="connsiteX5-11" fmla="*/ 25579 w 1065951"/>
              <a:gd name="connsiteY5-12" fmla="*/ 580549 h 740584"/>
              <a:gd name="connsiteX6-13" fmla="*/ 610280 w 1065951"/>
              <a:gd name="connsiteY6-14" fmla="*/ 142651 h 740584"/>
              <a:gd name="connsiteX7-15" fmla="*/ 822009 w 1065951"/>
              <a:gd name="connsiteY7-16" fmla="*/ 62577 h 740584"/>
              <a:gd name="connsiteX8" fmla="*/ 1065951 w 1065951"/>
              <a:gd name="connsiteY8" fmla="*/ 0 h 740584"/>
              <a:gd name="connsiteX0-17" fmla="*/ 1065951 w 1065951"/>
              <a:gd name="connsiteY0-18" fmla="*/ 0 h 777223"/>
              <a:gd name="connsiteX1-19" fmla="*/ 1040109 w 1065951"/>
              <a:gd name="connsiteY1-20" fmla="*/ 47861 h 777223"/>
              <a:gd name="connsiteX2-21" fmla="*/ 305655 w 1065951"/>
              <a:gd name="connsiteY2-22" fmla="*/ 740584 h 777223"/>
              <a:gd name="connsiteX3-23" fmla="*/ 40030 w 1065951"/>
              <a:gd name="connsiteY3-24" fmla="*/ 651453 h 777223"/>
              <a:gd name="connsiteX4-25" fmla="*/ 0 w 1065951"/>
              <a:gd name="connsiteY4-26" fmla="*/ 615340 h 777223"/>
              <a:gd name="connsiteX5-27" fmla="*/ 25579 w 1065951"/>
              <a:gd name="connsiteY5-28" fmla="*/ 580549 h 777223"/>
              <a:gd name="connsiteX6-29" fmla="*/ 610280 w 1065951"/>
              <a:gd name="connsiteY6-30" fmla="*/ 142651 h 777223"/>
              <a:gd name="connsiteX7-31" fmla="*/ 822009 w 1065951"/>
              <a:gd name="connsiteY7-32" fmla="*/ 62577 h 777223"/>
              <a:gd name="connsiteX8-33" fmla="*/ 1065951 w 1065951"/>
              <a:gd name="connsiteY8-34" fmla="*/ 0 h 777223"/>
              <a:gd name="connsiteX0-35" fmla="*/ 1065951 w 1065951"/>
              <a:gd name="connsiteY0-36" fmla="*/ 0 h 740752"/>
              <a:gd name="connsiteX1-37" fmla="*/ 1040109 w 1065951"/>
              <a:gd name="connsiteY1-38" fmla="*/ 47861 h 740752"/>
              <a:gd name="connsiteX2-39" fmla="*/ 305655 w 1065951"/>
              <a:gd name="connsiteY2-40" fmla="*/ 740584 h 740752"/>
              <a:gd name="connsiteX3-41" fmla="*/ 40030 w 1065951"/>
              <a:gd name="connsiteY3-42" fmla="*/ 651453 h 740752"/>
              <a:gd name="connsiteX4-43" fmla="*/ 0 w 1065951"/>
              <a:gd name="connsiteY4-44" fmla="*/ 615340 h 740752"/>
              <a:gd name="connsiteX5-45" fmla="*/ 25579 w 1065951"/>
              <a:gd name="connsiteY5-46" fmla="*/ 580549 h 740752"/>
              <a:gd name="connsiteX6-47" fmla="*/ 610280 w 1065951"/>
              <a:gd name="connsiteY6-48" fmla="*/ 142651 h 740752"/>
              <a:gd name="connsiteX7-49" fmla="*/ 822009 w 1065951"/>
              <a:gd name="connsiteY7-50" fmla="*/ 62577 h 740752"/>
              <a:gd name="connsiteX8-51" fmla="*/ 1065951 w 1065951"/>
              <a:gd name="connsiteY8-52" fmla="*/ 0 h 74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065951" h="740752">
                <a:moveTo>
                  <a:pt x="1065951" y="0"/>
                </a:moveTo>
                <a:cubicBezTo>
                  <a:pt x="1065164" y="4213"/>
                  <a:pt x="1040896" y="43648"/>
                  <a:pt x="1040109" y="47861"/>
                </a:cubicBezTo>
                <a:cubicBezTo>
                  <a:pt x="936513" y="454946"/>
                  <a:pt x="500166" y="748822"/>
                  <a:pt x="305655" y="740584"/>
                </a:cubicBezTo>
                <a:cubicBezTo>
                  <a:pt x="185941" y="735514"/>
                  <a:pt x="121672" y="708847"/>
                  <a:pt x="40030" y="651453"/>
                </a:cubicBezTo>
                <a:lnTo>
                  <a:pt x="0" y="615340"/>
                </a:lnTo>
                <a:lnTo>
                  <a:pt x="25579" y="580549"/>
                </a:lnTo>
                <a:cubicBezTo>
                  <a:pt x="161442" y="410521"/>
                  <a:pt x="363393" y="254074"/>
                  <a:pt x="610280" y="142651"/>
                </a:cubicBezTo>
                <a:cubicBezTo>
                  <a:pt x="680819" y="110816"/>
                  <a:pt x="751687" y="84163"/>
                  <a:pt x="822009" y="62577"/>
                </a:cubicBezTo>
                <a:cubicBezTo>
                  <a:pt x="860273" y="53459"/>
                  <a:pt x="1027687" y="9118"/>
                  <a:pt x="1065951" y="0"/>
                </a:cubicBezTo>
                <a:close/>
              </a:path>
            </a:pathLst>
          </a:custGeom>
          <a:solidFill>
            <a:srgbClr val="FFC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19" name="MH_SubTitle_3"/>
          <p:cNvSpPr/>
          <p:nvPr>
            <p:custDataLst>
              <p:tags r:id="rId11"/>
            </p:custDataLst>
          </p:nvPr>
        </p:nvSpPr>
        <p:spPr>
          <a:xfrm>
            <a:off x="7895008" y="2924944"/>
            <a:ext cx="1455369" cy="2291786"/>
          </a:xfrm>
          <a:custGeom>
            <a:avLst/>
            <a:gdLst>
              <a:gd name="connsiteX0" fmla="*/ 764931 w 1529862"/>
              <a:gd name="connsiteY0" fmla="*/ 70339 h 2409092"/>
              <a:gd name="connsiteX1" fmla="*/ 82519 w 1529862"/>
              <a:gd name="connsiteY1" fmla="*/ 1204547 h 2409092"/>
              <a:gd name="connsiteX2" fmla="*/ 764931 w 1529862"/>
              <a:gd name="connsiteY2" fmla="*/ 2338755 h 2409092"/>
              <a:gd name="connsiteX3" fmla="*/ 1447343 w 1529862"/>
              <a:gd name="connsiteY3" fmla="*/ 1204547 h 2409092"/>
              <a:gd name="connsiteX4" fmla="*/ 764931 w 1529862"/>
              <a:gd name="connsiteY4" fmla="*/ 70339 h 2409092"/>
              <a:gd name="connsiteX5" fmla="*/ 764931 w 1529862"/>
              <a:gd name="connsiteY5" fmla="*/ 0 h 2409092"/>
              <a:gd name="connsiteX6" fmla="*/ 1529862 w 1529862"/>
              <a:gd name="connsiteY6" fmla="*/ 1204546 h 2409092"/>
              <a:gd name="connsiteX7" fmla="*/ 764931 w 1529862"/>
              <a:gd name="connsiteY7" fmla="*/ 2409092 h 2409092"/>
              <a:gd name="connsiteX8" fmla="*/ 0 w 1529862"/>
              <a:gd name="connsiteY8" fmla="*/ 1204546 h 2409092"/>
              <a:gd name="connsiteX9" fmla="*/ 764931 w 1529862"/>
              <a:gd name="connsiteY9" fmla="*/ 0 h 240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9862" h="2409092">
                <a:moveTo>
                  <a:pt x="764931" y="70339"/>
                </a:moveTo>
                <a:cubicBezTo>
                  <a:pt x="388045" y="70339"/>
                  <a:pt x="82519" y="578141"/>
                  <a:pt x="82519" y="1204547"/>
                </a:cubicBezTo>
                <a:cubicBezTo>
                  <a:pt x="82519" y="1830953"/>
                  <a:pt x="388045" y="2338755"/>
                  <a:pt x="764931" y="2338755"/>
                </a:cubicBezTo>
                <a:cubicBezTo>
                  <a:pt x="1141817" y="2338755"/>
                  <a:pt x="1447343" y="1830953"/>
                  <a:pt x="1447343" y="1204547"/>
                </a:cubicBezTo>
                <a:cubicBezTo>
                  <a:pt x="1447343" y="578141"/>
                  <a:pt x="1141817" y="70339"/>
                  <a:pt x="764931" y="70339"/>
                </a:cubicBezTo>
                <a:close/>
                <a:moveTo>
                  <a:pt x="764931" y="0"/>
                </a:moveTo>
                <a:cubicBezTo>
                  <a:pt x="1187391" y="0"/>
                  <a:pt x="1529862" y="539294"/>
                  <a:pt x="1529862" y="1204546"/>
                </a:cubicBezTo>
                <a:cubicBezTo>
                  <a:pt x="1529862" y="1869798"/>
                  <a:pt x="1187391" y="2409092"/>
                  <a:pt x="764931" y="2409092"/>
                </a:cubicBezTo>
                <a:cubicBezTo>
                  <a:pt x="342471" y="2409092"/>
                  <a:pt x="0" y="1869798"/>
                  <a:pt x="0" y="1204546"/>
                </a:cubicBezTo>
                <a:cubicBezTo>
                  <a:pt x="0" y="539294"/>
                  <a:pt x="342471" y="0"/>
                  <a:pt x="764931" y="0"/>
                </a:cubicBezTo>
                <a:close/>
              </a:path>
            </a:pathLst>
          </a:custGeom>
          <a:solidFill>
            <a:srgbClr val="FFB446"/>
          </a:solidFill>
          <a:ln>
            <a:noFill/>
          </a:ln>
        </p:spPr>
        <p:style>
          <a:lnRef idx="2">
            <a:schemeClr val="accent1">
              <a:shade val="50000"/>
            </a:schemeClr>
          </a:lnRef>
          <a:fillRef idx="1">
            <a:schemeClr val="accent1"/>
          </a:fillRef>
          <a:effectRef idx="0">
            <a:schemeClr val="accent1"/>
          </a:effectRef>
          <a:fontRef idx="minor">
            <a:schemeClr val="lt1"/>
          </a:fontRef>
        </p:style>
        <p:txBody>
          <a:bodyPr bIns="360000" rtlCol="0" anchor="ctr">
            <a:normAutofit/>
          </a:bodyPr>
          <a:lstStyle/>
          <a:p>
            <a:pPr algn="ctr"/>
            <a:r>
              <a:rPr lang="zh-CN" altLang="en-US" sz="2000" b="1" dirty="0">
                <a:solidFill>
                  <a:srgbClr val="FFB446"/>
                </a:solidFill>
                <a:latin typeface="Calibri" pitchFamily="34" charset="0"/>
              </a:rPr>
              <a:t>制定声誉危机应急预案</a:t>
            </a:r>
          </a:p>
        </p:txBody>
      </p:sp>
      <p:sp>
        <p:nvSpPr>
          <p:cNvPr id="20" name="MH_Other_9"/>
          <p:cNvSpPr/>
          <p:nvPr>
            <p:custDataLst>
              <p:tags r:id="rId12"/>
            </p:custDataLst>
          </p:nvPr>
        </p:nvSpPr>
        <p:spPr>
          <a:xfrm>
            <a:off x="7891581" y="5508780"/>
            <a:ext cx="401481" cy="401481"/>
          </a:xfrm>
          <a:prstGeom prst="ellipse">
            <a:avLst/>
          </a:prstGeom>
          <a:solidFill>
            <a:srgbClr val="FFC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EFFFF"/>
                </a:solidFill>
              </a:rPr>
              <a:t>C</a:t>
            </a:r>
            <a:endParaRPr lang="zh-CN" altLang="en-US" dirty="0">
              <a:solidFill>
                <a:srgbClr val="FEFFFF"/>
              </a:solidFill>
            </a:endParaRPr>
          </a:p>
        </p:txBody>
      </p:sp>
    </p:spTree>
    <p:extLst>
      <p:ext uri="{BB962C8B-B14F-4D97-AF65-F5344CB8AC3E}">
        <p14:creationId xmlns:p14="http://schemas.microsoft.com/office/powerpoint/2010/main" val="3570395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金融机构声誉危机管理</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二、声誉危机的应急处置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事中应对</a:t>
            </a:r>
          </a:p>
        </p:txBody>
      </p:sp>
      <p:sp>
        <p:nvSpPr>
          <p:cNvPr id="22" name="MH_Other_1"/>
          <p:cNvSpPr/>
          <p:nvPr>
            <p:custDataLst>
              <p:tags r:id="rId1"/>
            </p:custDataLst>
          </p:nvPr>
        </p:nvSpPr>
        <p:spPr>
          <a:xfrm>
            <a:off x="2343150" y="2355850"/>
            <a:ext cx="1150938" cy="2274888"/>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chemeClr val="tx1">
              <a:lumMod val="50000"/>
              <a:lumOff val="50000"/>
            </a:schemeClr>
          </a:solidFill>
          <a:ln>
            <a:noFill/>
          </a:ln>
          <a:effectLst>
            <a:outerShdw blurRad="508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23" name="MH_SubTitle_1"/>
          <p:cNvSpPr/>
          <p:nvPr>
            <p:custDataLst>
              <p:tags r:id="rId2"/>
            </p:custDataLst>
          </p:nvPr>
        </p:nvSpPr>
        <p:spPr>
          <a:xfrm>
            <a:off x="2343150" y="2355851"/>
            <a:ext cx="1150938" cy="2195513"/>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rgbClr val="065A78"/>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46800" rIns="72000" bIns="108000" anchor="ctr">
            <a:normAutofit/>
          </a:bodyPr>
          <a:lstStyle/>
          <a:p>
            <a:pPr algn="ctr" fontAlgn="auto">
              <a:lnSpc>
                <a:spcPct val="110000"/>
              </a:lnSpc>
              <a:spcBef>
                <a:spcPts val="0"/>
              </a:spcBef>
              <a:spcAft>
                <a:spcPts val="0"/>
              </a:spcAft>
              <a:defRPr/>
            </a:pPr>
            <a:r>
              <a:rPr lang="zh-CN" altLang="en-US" dirty="0">
                <a:solidFill>
                  <a:srgbClr val="FFFFFF"/>
                </a:solidFill>
                <a:ea typeface="微软雅黑" panose="020B0503020204020204" pitchFamily="34" charset="-122"/>
              </a:rPr>
              <a:t>及时启动应急预案</a:t>
            </a:r>
          </a:p>
        </p:txBody>
      </p:sp>
      <p:sp>
        <p:nvSpPr>
          <p:cNvPr id="24" name="MH_Other_2"/>
          <p:cNvSpPr/>
          <p:nvPr>
            <p:custDataLst>
              <p:tags r:id="rId3"/>
            </p:custDataLst>
          </p:nvPr>
        </p:nvSpPr>
        <p:spPr>
          <a:xfrm rot="19833143">
            <a:off x="2782888" y="2187575"/>
            <a:ext cx="355600" cy="336550"/>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gradFill flip="none" rotWithShape="1">
            <a:gsLst>
              <a:gs pos="83000">
                <a:srgbClr val="BDBDBD"/>
              </a:gs>
              <a:gs pos="64000">
                <a:srgbClr val="C7CACA"/>
              </a:gs>
              <a:gs pos="0">
                <a:srgbClr val="8A8F8F"/>
              </a:gs>
              <a:gs pos="35000">
                <a:srgbClr val="8A8F8F"/>
              </a:gs>
            </a:gsLst>
            <a:lin ang="2700000" scaled="1"/>
            <a:tileRect/>
          </a:gradFill>
          <a:ln w="1270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25" name="MH_Other_3"/>
          <p:cNvSpPr/>
          <p:nvPr>
            <p:custDataLst>
              <p:tags r:id="rId4"/>
            </p:custDataLst>
          </p:nvPr>
        </p:nvSpPr>
        <p:spPr>
          <a:xfrm>
            <a:off x="3932239" y="3616325"/>
            <a:ext cx="1150937" cy="2274888"/>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chemeClr val="tx1">
              <a:lumMod val="50000"/>
              <a:lumOff val="50000"/>
            </a:schemeClr>
          </a:solidFill>
          <a:ln>
            <a:noFill/>
          </a:ln>
          <a:effectLst>
            <a:outerShdw blurRad="508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26" name="MH_SubTitle_2"/>
          <p:cNvSpPr/>
          <p:nvPr>
            <p:custDataLst>
              <p:tags r:id="rId5"/>
            </p:custDataLst>
          </p:nvPr>
        </p:nvSpPr>
        <p:spPr>
          <a:xfrm>
            <a:off x="3932239" y="3616326"/>
            <a:ext cx="1150937" cy="2195513"/>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rgbClr val="07857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46800" rIns="72000" bIns="108000" anchor="ctr">
            <a:normAutofit/>
          </a:bodyPr>
          <a:lstStyle/>
          <a:p>
            <a:pPr algn="ctr" fontAlgn="auto">
              <a:lnSpc>
                <a:spcPct val="110000"/>
              </a:lnSpc>
              <a:spcBef>
                <a:spcPts val="0"/>
              </a:spcBef>
              <a:spcAft>
                <a:spcPts val="0"/>
              </a:spcAft>
              <a:defRPr/>
            </a:pPr>
            <a:r>
              <a:rPr lang="zh-CN" altLang="en-US" dirty="0">
                <a:solidFill>
                  <a:srgbClr val="FFFFFF"/>
                </a:solidFill>
                <a:ea typeface="微软雅黑" panose="020B0503020204020204" pitchFamily="34" charset="-122"/>
              </a:rPr>
              <a:t>及时向相关监管机构进行</a:t>
            </a:r>
            <a:endParaRPr lang="en-US" altLang="zh-CN" dirty="0">
              <a:solidFill>
                <a:srgbClr val="FFFFFF"/>
              </a:solidFill>
              <a:ea typeface="微软雅黑" panose="020B0503020204020204" pitchFamily="34" charset="-122"/>
            </a:endParaRPr>
          </a:p>
          <a:p>
            <a:pPr algn="ctr" fontAlgn="auto">
              <a:lnSpc>
                <a:spcPct val="110000"/>
              </a:lnSpc>
              <a:spcBef>
                <a:spcPts val="0"/>
              </a:spcBef>
              <a:spcAft>
                <a:spcPts val="0"/>
              </a:spcAft>
              <a:defRPr/>
            </a:pPr>
            <a:r>
              <a:rPr lang="zh-CN" altLang="en-US" dirty="0">
                <a:solidFill>
                  <a:srgbClr val="FFFFFF"/>
                </a:solidFill>
                <a:ea typeface="微软雅黑" panose="020B0503020204020204" pitchFamily="34" charset="-122"/>
              </a:rPr>
              <a:t>报告</a:t>
            </a:r>
          </a:p>
        </p:txBody>
      </p:sp>
      <p:sp>
        <p:nvSpPr>
          <p:cNvPr id="27" name="MH_Other_4"/>
          <p:cNvSpPr/>
          <p:nvPr>
            <p:custDataLst>
              <p:tags r:id="rId6"/>
            </p:custDataLst>
          </p:nvPr>
        </p:nvSpPr>
        <p:spPr>
          <a:xfrm rot="19833143">
            <a:off x="4373563" y="3448050"/>
            <a:ext cx="354012" cy="336550"/>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gradFill flip="none" rotWithShape="1">
            <a:gsLst>
              <a:gs pos="83000">
                <a:srgbClr val="BDBDBD"/>
              </a:gs>
              <a:gs pos="64000">
                <a:srgbClr val="C7CACA"/>
              </a:gs>
              <a:gs pos="0">
                <a:srgbClr val="8A8F8F"/>
              </a:gs>
              <a:gs pos="35000">
                <a:srgbClr val="8A8F8F"/>
              </a:gs>
            </a:gsLst>
            <a:lin ang="2700000" scaled="1"/>
            <a:tileRect/>
          </a:gradFill>
          <a:ln w="1270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28" name="MH_Other_5"/>
          <p:cNvSpPr/>
          <p:nvPr>
            <p:custDataLst>
              <p:tags r:id="rId7"/>
            </p:custDataLst>
          </p:nvPr>
        </p:nvSpPr>
        <p:spPr>
          <a:xfrm>
            <a:off x="5521325" y="2355850"/>
            <a:ext cx="1150938" cy="2274888"/>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chemeClr val="tx1">
              <a:lumMod val="50000"/>
              <a:lumOff val="50000"/>
            </a:schemeClr>
          </a:solidFill>
          <a:ln>
            <a:noFill/>
          </a:ln>
          <a:effectLst>
            <a:outerShdw blurRad="508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29" name="MH_SubTitle_3"/>
          <p:cNvSpPr/>
          <p:nvPr>
            <p:custDataLst>
              <p:tags r:id="rId8"/>
            </p:custDataLst>
          </p:nvPr>
        </p:nvSpPr>
        <p:spPr>
          <a:xfrm>
            <a:off x="5521325" y="2355851"/>
            <a:ext cx="1150938" cy="2195513"/>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rgbClr val="5CBD98"/>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46800" rIns="72000" bIns="108000" anchor="ctr">
            <a:normAutofit/>
          </a:bodyPr>
          <a:lstStyle/>
          <a:p>
            <a:pPr algn="ctr" fontAlgn="auto">
              <a:lnSpc>
                <a:spcPct val="110000"/>
              </a:lnSpc>
              <a:spcBef>
                <a:spcPts val="0"/>
              </a:spcBef>
              <a:spcAft>
                <a:spcPts val="0"/>
              </a:spcAft>
              <a:defRPr/>
            </a:pPr>
            <a:r>
              <a:rPr lang="zh-CN" altLang="en-US" dirty="0">
                <a:solidFill>
                  <a:srgbClr val="FFFFFF"/>
                </a:solidFill>
                <a:ea typeface="微软雅黑" panose="020B0503020204020204" pitchFamily="34" charset="-122"/>
              </a:rPr>
              <a:t>结合不同的利益主体进行有针对性的处置工作</a:t>
            </a:r>
          </a:p>
        </p:txBody>
      </p:sp>
      <p:sp>
        <p:nvSpPr>
          <p:cNvPr id="30" name="MH_Other_6"/>
          <p:cNvSpPr/>
          <p:nvPr>
            <p:custDataLst>
              <p:tags r:id="rId9"/>
            </p:custDataLst>
          </p:nvPr>
        </p:nvSpPr>
        <p:spPr>
          <a:xfrm rot="19833143">
            <a:off x="5962651" y="2187575"/>
            <a:ext cx="354013" cy="336550"/>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gradFill flip="none" rotWithShape="1">
            <a:gsLst>
              <a:gs pos="83000">
                <a:srgbClr val="BDBDBD"/>
              </a:gs>
              <a:gs pos="64000">
                <a:srgbClr val="C7CACA"/>
              </a:gs>
              <a:gs pos="0">
                <a:srgbClr val="8A8F8F"/>
              </a:gs>
              <a:gs pos="35000">
                <a:srgbClr val="8A8F8F"/>
              </a:gs>
            </a:gsLst>
            <a:lin ang="2700000" scaled="1"/>
            <a:tileRect/>
          </a:gradFill>
          <a:ln w="1270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31" name="MH_Other_7"/>
          <p:cNvSpPr/>
          <p:nvPr>
            <p:custDataLst>
              <p:tags r:id="rId10"/>
            </p:custDataLst>
          </p:nvPr>
        </p:nvSpPr>
        <p:spPr>
          <a:xfrm>
            <a:off x="7110414" y="3616325"/>
            <a:ext cx="1150937" cy="2274888"/>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chemeClr val="tx1">
              <a:lumMod val="50000"/>
              <a:lumOff val="50000"/>
            </a:schemeClr>
          </a:solidFill>
          <a:ln>
            <a:noFill/>
          </a:ln>
          <a:effectLst>
            <a:outerShdw blurRad="508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32" name="MH_SubTitle_4"/>
          <p:cNvSpPr/>
          <p:nvPr>
            <p:custDataLst>
              <p:tags r:id="rId11"/>
            </p:custDataLst>
          </p:nvPr>
        </p:nvSpPr>
        <p:spPr>
          <a:xfrm>
            <a:off x="7110414" y="3616326"/>
            <a:ext cx="1150937" cy="2195513"/>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rgbClr val="E04D4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46800" rIns="72000" bIns="108000" anchor="ctr">
            <a:normAutofit/>
          </a:bodyPr>
          <a:lstStyle/>
          <a:p>
            <a:pPr algn="ctr" fontAlgn="auto">
              <a:lnSpc>
                <a:spcPct val="110000"/>
              </a:lnSpc>
              <a:spcBef>
                <a:spcPts val="0"/>
              </a:spcBef>
              <a:spcAft>
                <a:spcPts val="0"/>
              </a:spcAft>
              <a:defRPr/>
            </a:pPr>
            <a:r>
              <a:rPr lang="zh-CN" altLang="en-US" dirty="0">
                <a:solidFill>
                  <a:srgbClr val="FFFFFF"/>
                </a:solidFill>
                <a:ea typeface="微软雅黑" panose="020B0503020204020204" pitchFamily="34" charset="-122"/>
              </a:rPr>
              <a:t>根据具体情况不断优化应急预案</a:t>
            </a:r>
          </a:p>
        </p:txBody>
      </p:sp>
      <p:sp>
        <p:nvSpPr>
          <p:cNvPr id="33" name="MH_Other_8"/>
          <p:cNvSpPr/>
          <p:nvPr>
            <p:custDataLst>
              <p:tags r:id="rId12"/>
            </p:custDataLst>
          </p:nvPr>
        </p:nvSpPr>
        <p:spPr>
          <a:xfrm rot="19833143">
            <a:off x="7551738" y="3448050"/>
            <a:ext cx="354012" cy="336550"/>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gradFill flip="none" rotWithShape="1">
            <a:gsLst>
              <a:gs pos="83000">
                <a:srgbClr val="BDBDBD"/>
              </a:gs>
              <a:gs pos="64000">
                <a:srgbClr val="C7CACA"/>
              </a:gs>
              <a:gs pos="0">
                <a:srgbClr val="8A8F8F"/>
              </a:gs>
              <a:gs pos="35000">
                <a:srgbClr val="8A8F8F"/>
              </a:gs>
            </a:gsLst>
            <a:lin ang="2700000" scaled="1"/>
            <a:tileRect/>
          </a:gradFill>
          <a:ln w="1270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34" name="MH_Other_9"/>
          <p:cNvSpPr/>
          <p:nvPr>
            <p:custDataLst>
              <p:tags r:id="rId13"/>
            </p:custDataLst>
          </p:nvPr>
        </p:nvSpPr>
        <p:spPr>
          <a:xfrm>
            <a:off x="8701088" y="2355850"/>
            <a:ext cx="1149350" cy="2274888"/>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chemeClr val="tx1">
              <a:lumMod val="50000"/>
              <a:lumOff val="50000"/>
            </a:schemeClr>
          </a:solidFill>
          <a:ln>
            <a:noFill/>
          </a:ln>
          <a:effectLst>
            <a:outerShdw blurRad="508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35" name="MH_SubTitle_5"/>
          <p:cNvSpPr/>
          <p:nvPr>
            <p:custDataLst>
              <p:tags r:id="rId14"/>
            </p:custDataLst>
          </p:nvPr>
        </p:nvSpPr>
        <p:spPr>
          <a:xfrm>
            <a:off x="8701088" y="2355851"/>
            <a:ext cx="1149350" cy="2195513"/>
          </a:xfrm>
          <a:custGeom>
            <a:avLst/>
            <a:gdLst>
              <a:gd name="connsiteX0" fmla="*/ 0 w 1400175"/>
              <a:gd name="connsiteY0" fmla="*/ 0 h 2671762"/>
              <a:gd name="connsiteX1" fmla="*/ 0 w 1400175"/>
              <a:gd name="connsiteY1" fmla="*/ 2400300 h 2671762"/>
              <a:gd name="connsiteX2" fmla="*/ 142875 w 1400175"/>
              <a:gd name="connsiteY2" fmla="*/ 2328862 h 2671762"/>
              <a:gd name="connsiteX3" fmla="*/ 209550 w 1400175"/>
              <a:gd name="connsiteY3" fmla="*/ 2366962 h 2671762"/>
              <a:gd name="connsiteX4" fmla="*/ 271463 w 1400175"/>
              <a:gd name="connsiteY4" fmla="*/ 2509837 h 2671762"/>
              <a:gd name="connsiteX5" fmla="*/ 338138 w 1400175"/>
              <a:gd name="connsiteY5" fmla="*/ 2586037 h 2671762"/>
              <a:gd name="connsiteX6" fmla="*/ 495300 w 1400175"/>
              <a:gd name="connsiteY6" fmla="*/ 2671762 h 2671762"/>
              <a:gd name="connsiteX7" fmla="*/ 547688 w 1400175"/>
              <a:gd name="connsiteY7" fmla="*/ 2571750 h 2671762"/>
              <a:gd name="connsiteX8" fmla="*/ 600075 w 1400175"/>
              <a:gd name="connsiteY8" fmla="*/ 2524125 h 2671762"/>
              <a:gd name="connsiteX9" fmla="*/ 695325 w 1400175"/>
              <a:gd name="connsiteY9" fmla="*/ 2457450 h 2671762"/>
              <a:gd name="connsiteX10" fmla="*/ 752475 w 1400175"/>
              <a:gd name="connsiteY10" fmla="*/ 2400300 h 2671762"/>
              <a:gd name="connsiteX11" fmla="*/ 866775 w 1400175"/>
              <a:gd name="connsiteY11" fmla="*/ 2362200 h 2671762"/>
              <a:gd name="connsiteX12" fmla="*/ 933450 w 1400175"/>
              <a:gd name="connsiteY12" fmla="*/ 2481262 h 2671762"/>
              <a:gd name="connsiteX13" fmla="*/ 1085850 w 1400175"/>
              <a:gd name="connsiteY13" fmla="*/ 2533650 h 2671762"/>
              <a:gd name="connsiteX14" fmla="*/ 1176338 w 1400175"/>
              <a:gd name="connsiteY14" fmla="*/ 2552700 h 2671762"/>
              <a:gd name="connsiteX15" fmla="*/ 1223963 w 1400175"/>
              <a:gd name="connsiteY15" fmla="*/ 2514600 h 2671762"/>
              <a:gd name="connsiteX16" fmla="*/ 1281113 w 1400175"/>
              <a:gd name="connsiteY16" fmla="*/ 2476500 h 2671762"/>
              <a:gd name="connsiteX17" fmla="*/ 1323975 w 1400175"/>
              <a:gd name="connsiteY17" fmla="*/ 2447925 h 2671762"/>
              <a:gd name="connsiteX18" fmla="*/ 1366838 w 1400175"/>
              <a:gd name="connsiteY18" fmla="*/ 2428875 h 2671762"/>
              <a:gd name="connsiteX19" fmla="*/ 1400175 w 1400175"/>
              <a:gd name="connsiteY19" fmla="*/ 2457450 h 2671762"/>
              <a:gd name="connsiteX20" fmla="*/ 1400175 w 1400175"/>
              <a:gd name="connsiteY20" fmla="*/ 9525 h 2671762"/>
              <a:gd name="connsiteX21" fmla="*/ 0 w 1400175"/>
              <a:gd name="connsiteY21"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42875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400175 w 1400175"/>
              <a:gd name="connsiteY18" fmla="*/ 2457450 h 2671762"/>
              <a:gd name="connsiteX19" fmla="*/ 1400175 w 1400175"/>
              <a:gd name="connsiteY19" fmla="*/ 9525 h 2671762"/>
              <a:gd name="connsiteX20" fmla="*/ 0 w 1400175"/>
              <a:gd name="connsiteY20" fmla="*/ 0 h 2671762"/>
              <a:gd name="connsiteX0" fmla="*/ 0 w 1400175"/>
              <a:gd name="connsiteY0" fmla="*/ 0 h 2671762"/>
              <a:gd name="connsiteX1" fmla="*/ 0 w 1400175"/>
              <a:gd name="connsiteY1" fmla="*/ 2400300 h 2671762"/>
              <a:gd name="connsiteX2" fmla="*/ 157163 w 1400175"/>
              <a:gd name="connsiteY2" fmla="*/ 2328862 h 2671762"/>
              <a:gd name="connsiteX3" fmla="*/ 271463 w 1400175"/>
              <a:gd name="connsiteY3" fmla="*/ 2509837 h 2671762"/>
              <a:gd name="connsiteX4" fmla="*/ 338138 w 1400175"/>
              <a:gd name="connsiteY4" fmla="*/ 2586037 h 2671762"/>
              <a:gd name="connsiteX5" fmla="*/ 495300 w 1400175"/>
              <a:gd name="connsiteY5" fmla="*/ 2671762 h 2671762"/>
              <a:gd name="connsiteX6" fmla="*/ 547688 w 1400175"/>
              <a:gd name="connsiteY6" fmla="*/ 2571750 h 2671762"/>
              <a:gd name="connsiteX7" fmla="*/ 600075 w 1400175"/>
              <a:gd name="connsiteY7" fmla="*/ 2524125 h 2671762"/>
              <a:gd name="connsiteX8" fmla="*/ 695325 w 1400175"/>
              <a:gd name="connsiteY8" fmla="*/ 2457450 h 2671762"/>
              <a:gd name="connsiteX9" fmla="*/ 752475 w 1400175"/>
              <a:gd name="connsiteY9" fmla="*/ 2400300 h 2671762"/>
              <a:gd name="connsiteX10" fmla="*/ 866775 w 1400175"/>
              <a:gd name="connsiteY10" fmla="*/ 2362200 h 2671762"/>
              <a:gd name="connsiteX11" fmla="*/ 933450 w 1400175"/>
              <a:gd name="connsiteY11" fmla="*/ 2481262 h 2671762"/>
              <a:gd name="connsiteX12" fmla="*/ 1085850 w 1400175"/>
              <a:gd name="connsiteY12" fmla="*/ 2533650 h 2671762"/>
              <a:gd name="connsiteX13" fmla="*/ 1176338 w 1400175"/>
              <a:gd name="connsiteY13" fmla="*/ 2552700 h 2671762"/>
              <a:gd name="connsiteX14" fmla="*/ 1223963 w 1400175"/>
              <a:gd name="connsiteY14" fmla="*/ 2514600 h 2671762"/>
              <a:gd name="connsiteX15" fmla="*/ 1281113 w 1400175"/>
              <a:gd name="connsiteY15" fmla="*/ 2476500 h 2671762"/>
              <a:gd name="connsiteX16" fmla="*/ 1323975 w 1400175"/>
              <a:gd name="connsiteY16" fmla="*/ 2447925 h 2671762"/>
              <a:gd name="connsiteX17" fmla="*/ 1366838 w 1400175"/>
              <a:gd name="connsiteY17" fmla="*/ 2428875 h 2671762"/>
              <a:gd name="connsiteX18" fmla="*/ 1385888 w 1400175"/>
              <a:gd name="connsiteY18" fmla="*/ 2443163 h 2671762"/>
              <a:gd name="connsiteX19" fmla="*/ 1400175 w 1400175"/>
              <a:gd name="connsiteY19" fmla="*/ 9525 h 2671762"/>
              <a:gd name="connsiteX20" fmla="*/ 0 w 1400175"/>
              <a:gd name="connsiteY20" fmla="*/ 0 h 267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0175" h="2671762">
                <a:moveTo>
                  <a:pt x="0" y="0"/>
                </a:moveTo>
                <a:lnTo>
                  <a:pt x="0" y="2400300"/>
                </a:lnTo>
                <a:lnTo>
                  <a:pt x="157163" y="2328862"/>
                </a:lnTo>
                <a:cubicBezTo>
                  <a:pt x="261938" y="2370137"/>
                  <a:pt x="228600" y="2449512"/>
                  <a:pt x="271463" y="2509837"/>
                </a:cubicBezTo>
                <a:lnTo>
                  <a:pt x="338138" y="2586037"/>
                </a:lnTo>
                <a:lnTo>
                  <a:pt x="495300" y="2671762"/>
                </a:lnTo>
                <a:cubicBezTo>
                  <a:pt x="530225" y="2669381"/>
                  <a:pt x="530226" y="2596356"/>
                  <a:pt x="547688" y="2571750"/>
                </a:cubicBezTo>
                <a:cubicBezTo>
                  <a:pt x="565150" y="2547144"/>
                  <a:pt x="575469" y="2543175"/>
                  <a:pt x="600075" y="2524125"/>
                </a:cubicBezTo>
                <a:lnTo>
                  <a:pt x="695325" y="2457450"/>
                </a:lnTo>
                <a:lnTo>
                  <a:pt x="752475" y="2400300"/>
                </a:lnTo>
                <a:lnTo>
                  <a:pt x="866775" y="2362200"/>
                </a:lnTo>
                <a:cubicBezTo>
                  <a:pt x="896937" y="2375694"/>
                  <a:pt x="896938" y="2452687"/>
                  <a:pt x="933450" y="2481262"/>
                </a:cubicBezTo>
                <a:cubicBezTo>
                  <a:pt x="969962" y="2509837"/>
                  <a:pt x="1055687" y="2527300"/>
                  <a:pt x="1085850" y="2533650"/>
                </a:cubicBezTo>
                <a:lnTo>
                  <a:pt x="1176338" y="2552700"/>
                </a:lnTo>
                <a:cubicBezTo>
                  <a:pt x="1199357" y="2549525"/>
                  <a:pt x="1206501" y="2527300"/>
                  <a:pt x="1223963" y="2514600"/>
                </a:cubicBezTo>
                <a:cubicBezTo>
                  <a:pt x="1241426" y="2501900"/>
                  <a:pt x="1264444" y="2487612"/>
                  <a:pt x="1281113" y="2476500"/>
                </a:cubicBezTo>
                <a:lnTo>
                  <a:pt x="1323975" y="2447925"/>
                </a:lnTo>
                <a:cubicBezTo>
                  <a:pt x="1338262" y="2438400"/>
                  <a:pt x="1354138" y="2427288"/>
                  <a:pt x="1366838" y="2428875"/>
                </a:cubicBezTo>
                <a:lnTo>
                  <a:pt x="1385888" y="2443163"/>
                </a:lnTo>
                <a:cubicBezTo>
                  <a:pt x="1390650" y="1631950"/>
                  <a:pt x="1395413" y="820738"/>
                  <a:pt x="1400175" y="9525"/>
                </a:cubicBezTo>
                <a:lnTo>
                  <a:pt x="0" y="0"/>
                </a:lnTo>
                <a:close/>
              </a:path>
            </a:pathLst>
          </a:custGeom>
          <a:solidFill>
            <a:srgbClr val="F3754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46800" rIns="72000" bIns="108000" anchor="ctr">
            <a:normAutofit/>
          </a:bodyPr>
          <a:lstStyle/>
          <a:p>
            <a:pPr algn="ctr" fontAlgn="auto">
              <a:lnSpc>
                <a:spcPct val="110000"/>
              </a:lnSpc>
              <a:spcBef>
                <a:spcPts val="0"/>
              </a:spcBef>
              <a:spcAft>
                <a:spcPts val="0"/>
              </a:spcAft>
              <a:defRPr/>
            </a:pPr>
            <a:r>
              <a:rPr lang="zh-CN" altLang="en-US" dirty="0">
                <a:solidFill>
                  <a:srgbClr val="FFFFFF"/>
                </a:solidFill>
                <a:ea typeface="微软雅黑" panose="020B0503020204020204" pitchFamily="34" charset="-122"/>
              </a:rPr>
              <a:t>加强信息沟通</a:t>
            </a:r>
          </a:p>
        </p:txBody>
      </p:sp>
      <p:sp>
        <p:nvSpPr>
          <p:cNvPr id="36" name="MH_Other_10"/>
          <p:cNvSpPr/>
          <p:nvPr>
            <p:custDataLst>
              <p:tags r:id="rId15"/>
            </p:custDataLst>
          </p:nvPr>
        </p:nvSpPr>
        <p:spPr>
          <a:xfrm rot="19833143">
            <a:off x="9140826" y="2187575"/>
            <a:ext cx="354013" cy="336550"/>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gradFill flip="none" rotWithShape="1">
            <a:gsLst>
              <a:gs pos="83000">
                <a:srgbClr val="BDBDBD"/>
              </a:gs>
              <a:gs pos="64000">
                <a:srgbClr val="C7CACA"/>
              </a:gs>
              <a:gs pos="0">
                <a:srgbClr val="8A8F8F"/>
              </a:gs>
              <a:gs pos="35000">
                <a:srgbClr val="8A8F8F"/>
              </a:gs>
            </a:gsLst>
            <a:lin ang="2700000" scaled="1"/>
            <a:tileRect/>
          </a:gradFill>
          <a:ln w="1270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Tree>
    <p:extLst>
      <p:ext uri="{BB962C8B-B14F-4D97-AF65-F5344CB8AC3E}">
        <p14:creationId xmlns:p14="http://schemas.microsoft.com/office/powerpoint/2010/main" val="353673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金融机构声誉危机管理</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二、声誉危机的应急处置</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事中应对</a:t>
            </a:r>
          </a:p>
        </p:txBody>
      </p:sp>
      <p:graphicFrame>
        <p:nvGraphicFramePr>
          <p:cNvPr id="4" name="图示 3"/>
          <p:cNvGraphicFramePr/>
          <p:nvPr>
            <p:extLst>
              <p:ext uri="{D42A27DB-BD31-4B8C-83A1-F6EECF244321}">
                <p14:modId xmlns:p14="http://schemas.microsoft.com/office/powerpoint/2010/main" val="2535484335"/>
              </p:ext>
            </p:extLst>
          </p:nvPr>
        </p:nvGraphicFramePr>
        <p:xfrm>
          <a:off x="1058615" y="1988840"/>
          <a:ext cx="10153128"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094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金融机构声誉危机管理</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三、声誉危机的恢复工作</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事后恢复</a:t>
            </a:r>
          </a:p>
        </p:txBody>
      </p:sp>
      <p:graphicFrame>
        <p:nvGraphicFramePr>
          <p:cNvPr id="3" name="图示 2"/>
          <p:cNvGraphicFramePr/>
          <p:nvPr>
            <p:extLst>
              <p:ext uri="{D42A27DB-BD31-4B8C-83A1-F6EECF244321}">
                <p14:modId xmlns:p14="http://schemas.microsoft.com/office/powerpoint/2010/main" val="3460542749"/>
              </p:ext>
            </p:extLst>
          </p:nvPr>
        </p:nvGraphicFramePr>
        <p:xfrm>
          <a:off x="1922711" y="2220396"/>
          <a:ext cx="8132233" cy="3008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4192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金融机构声誉危机管理</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49" name="矩形 3"/>
          <p:cNvSpPr>
            <a:spLocks noChangeArrowheads="1"/>
          </p:cNvSpPr>
          <p:nvPr/>
        </p:nvSpPr>
        <p:spPr bwMode="auto">
          <a:xfrm>
            <a:off x="728510" y="1219600"/>
            <a:ext cx="609074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四、声誉危机的总结</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最后总结</a:t>
            </a:r>
          </a:p>
        </p:txBody>
      </p:sp>
      <p:graphicFrame>
        <p:nvGraphicFramePr>
          <p:cNvPr id="4" name="图示 3"/>
          <p:cNvGraphicFramePr/>
          <p:nvPr>
            <p:extLst>
              <p:ext uri="{D42A27DB-BD31-4B8C-83A1-F6EECF244321}">
                <p14:modId xmlns:p14="http://schemas.microsoft.com/office/powerpoint/2010/main" val="4010931908"/>
              </p:ext>
            </p:extLst>
          </p:nvPr>
        </p:nvGraphicFramePr>
        <p:xfrm>
          <a:off x="1274640" y="1988840"/>
          <a:ext cx="9865096"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178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王亮\工作\2015\04\01\新建文件夹\未标题-4.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2628289"/>
            <a:ext cx="11874959" cy="4229711"/>
          </a:xfrm>
          <a:prstGeom prst="rect">
            <a:avLst/>
          </a:prstGeom>
          <a:noFill/>
          <a:ln>
            <a:noFill/>
          </a:ln>
        </p:spPr>
      </p:pic>
      <p:pic>
        <p:nvPicPr>
          <p:cNvPr id="6" name="图片 5"/>
          <p:cNvPicPr>
            <a:picLocks noChangeAspect="1"/>
          </p:cNvPicPr>
          <p:nvPr/>
        </p:nvPicPr>
        <p:blipFill>
          <a:blip r:embed="rId4"/>
          <a:stretch>
            <a:fillRect/>
          </a:stretch>
        </p:blipFill>
        <p:spPr>
          <a:xfrm>
            <a:off x="0" y="19610"/>
            <a:ext cx="2476190" cy="1400000"/>
          </a:xfrm>
          <a:prstGeom prst="rect">
            <a:avLst/>
          </a:prstGeom>
        </p:spPr>
      </p:pic>
      <p:sp>
        <p:nvSpPr>
          <p:cNvPr id="7" name="TextBox 7"/>
          <p:cNvSpPr>
            <a:spLocks noChangeArrowheads="1"/>
          </p:cNvSpPr>
          <p:nvPr/>
        </p:nvSpPr>
        <p:spPr bwMode="auto">
          <a:xfrm>
            <a:off x="8259415" y="1473371"/>
            <a:ext cx="3240360" cy="3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r>
              <a:rPr lang="en-US" altLang="zh-CN" dirty="0">
                <a:solidFill>
                  <a:srgbClr val="D24726"/>
                </a:solidFill>
                <a:latin typeface="Candara" panose="020E0502030303020204" pitchFamily="34" charset="0"/>
                <a:ea typeface="微软雅黑" panose="020B0503020204020204" pitchFamily="34" charset="-122"/>
                <a:sym typeface="方正大黑简体" pitchFamily="2" charset="-122"/>
              </a:rPr>
              <a:t>http://www.crtvup.com.cn</a:t>
            </a:r>
            <a:endParaRPr lang="zh-CN" altLang="en-US" dirty="0">
              <a:solidFill>
                <a:srgbClr val="D24726"/>
              </a:solidFill>
              <a:latin typeface="Candara" panose="020E0502030303020204" pitchFamily="34" charset="0"/>
              <a:ea typeface="微软雅黑" panose="020B0503020204020204" pitchFamily="34" charset="-122"/>
              <a:sym typeface="方正大黑简体" pitchFamily="2"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375" y="811865"/>
            <a:ext cx="3168352" cy="498463"/>
          </a:xfrm>
          <a:prstGeom prst="rect">
            <a:avLst/>
          </a:prstGeom>
        </p:spPr>
      </p:pic>
    </p:spTree>
    <p:extLst>
      <p:ext uri="{BB962C8B-B14F-4D97-AF65-F5344CB8AC3E}">
        <p14:creationId xmlns:p14="http://schemas.microsoft.com/office/powerpoint/2010/main" val="256175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grpSp>
        <p:nvGrpSpPr>
          <p:cNvPr id="5" name="组合 4"/>
          <p:cNvGrpSpPr/>
          <p:nvPr/>
        </p:nvGrpSpPr>
        <p:grpSpPr>
          <a:xfrm>
            <a:off x="1310741" y="1979105"/>
            <a:ext cx="1188034" cy="1080120"/>
            <a:chOff x="1681509" y="2451101"/>
            <a:chExt cx="2208834" cy="1452563"/>
          </a:xfrm>
        </p:grpSpPr>
        <p:sp>
          <p:nvSpPr>
            <p:cNvPr id="6" name="MH_Other_1"/>
            <p:cNvSpPr/>
            <p:nvPr>
              <p:custDataLst>
                <p:tags r:id="rId5"/>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8" name="MH_SubTitle_1"/>
            <p:cNvSpPr/>
            <p:nvPr>
              <p:custDataLst>
                <p:tags r:id="rId6"/>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重点掌握</a:t>
              </a:r>
            </a:p>
          </p:txBody>
        </p:sp>
      </p:grpSp>
      <p:sp>
        <p:nvSpPr>
          <p:cNvPr id="11" name="圆角矩形 10"/>
          <p:cNvSpPr/>
          <p:nvPr/>
        </p:nvSpPr>
        <p:spPr>
          <a:xfrm>
            <a:off x="2714799" y="1969592"/>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声誉风险的概念</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金融机构声誉风险的利益主体</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金融机构声誉风险的内部影响因素与外部影响因素</a:t>
            </a:r>
          </a:p>
        </p:txBody>
      </p:sp>
      <p:grpSp>
        <p:nvGrpSpPr>
          <p:cNvPr id="9" name="组合 8"/>
          <p:cNvGrpSpPr/>
          <p:nvPr/>
        </p:nvGrpSpPr>
        <p:grpSpPr>
          <a:xfrm>
            <a:off x="1310741" y="3198595"/>
            <a:ext cx="1188034" cy="1080120"/>
            <a:chOff x="1681509" y="2451101"/>
            <a:chExt cx="2208834" cy="1452563"/>
          </a:xfrm>
        </p:grpSpPr>
        <p:sp>
          <p:nvSpPr>
            <p:cNvPr id="10" name="MH_Other_1"/>
            <p:cNvSpPr/>
            <p:nvPr>
              <p:custDataLst>
                <p:tags r:id="rId3"/>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2" name="MH_SubTitle_1"/>
            <p:cNvSpPr/>
            <p:nvPr>
              <p:custDataLst>
                <p:tags r:id="rId4"/>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掌握</a:t>
              </a:r>
            </a:p>
          </p:txBody>
        </p:sp>
      </p:grpSp>
      <p:grpSp>
        <p:nvGrpSpPr>
          <p:cNvPr id="13" name="组合 12"/>
          <p:cNvGrpSpPr/>
          <p:nvPr/>
        </p:nvGrpSpPr>
        <p:grpSpPr>
          <a:xfrm>
            <a:off x="1310741" y="4418085"/>
            <a:ext cx="1188034" cy="1080120"/>
            <a:chOff x="1681509" y="2451101"/>
            <a:chExt cx="2208834" cy="1452563"/>
          </a:xfrm>
        </p:grpSpPr>
        <p:sp>
          <p:nvSpPr>
            <p:cNvPr id="14" name="MH_Other_1"/>
            <p:cNvSpPr/>
            <p:nvPr>
              <p:custDataLst>
                <p:tags r:id="rId1"/>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5" name="MH_SubTitle_1"/>
            <p:cNvSpPr/>
            <p:nvPr>
              <p:custDataLst>
                <p:tags r:id="rId2"/>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了解</a:t>
              </a:r>
            </a:p>
          </p:txBody>
        </p:sp>
      </p:grpSp>
      <p:sp>
        <p:nvSpPr>
          <p:cNvPr id="16" name="圆角矩形 15"/>
          <p:cNvSpPr/>
          <p:nvPr/>
        </p:nvSpPr>
        <p:spPr>
          <a:xfrm>
            <a:off x="2714799" y="3198595"/>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声誉风险的几大特征</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多样性、常态性、关联性、复杂性、典型性、被动性</a:t>
            </a:r>
          </a:p>
        </p:txBody>
      </p:sp>
      <p:sp>
        <p:nvSpPr>
          <p:cNvPr id="17" name="圆角矩形 16"/>
          <p:cNvSpPr/>
          <p:nvPr/>
        </p:nvSpPr>
        <p:spPr>
          <a:xfrm>
            <a:off x="2714799" y="4427598"/>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声誉风险预警体系</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金融机构声誉危机管理</a:t>
            </a:r>
          </a:p>
        </p:txBody>
      </p:sp>
    </p:spTree>
    <p:extLst>
      <p:ext uri="{BB962C8B-B14F-4D97-AF65-F5344CB8AC3E}">
        <p14:creationId xmlns:p14="http://schemas.microsoft.com/office/powerpoint/2010/main" val="162304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一、声誉风险的概念</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声誉风险概述</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3" name="矩形 2"/>
          <p:cNvSpPr/>
          <p:nvPr/>
        </p:nvSpPr>
        <p:spPr>
          <a:xfrm>
            <a:off x="1067474" y="2060848"/>
            <a:ext cx="4311622" cy="3600400"/>
          </a:xfrm>
          <a:prstGeom prst="rect">
            <a:avLst/>
          </a:prstGeom>
          <a:noFill/>
        </p:spPr>
        <p:txBody>
          <a:bodyPr lIns="0" tIns="0" rIns="0" bIns="0">
            <a:normAutofit/>
          </a:bodyPr>
          <a:lstStyle/>
          <a:p>
            <a:pPr fontAlgn="auto">
              <a:lnSpc>
                <a:spcPct val="300000"/>
              </a:lnSpc>
              <a:spcBef>
                <a:spcPts val="0"/>
              </a:spcBef>
              <a:spcAft>
                <a:spcPts val="0"/>
              </a:spcAft>
            </a:pPr>
            <a:r>
              <a:rPr lang="zh-CN" altLang="en-US" b="1" dirty="0">
                <a:solidFill>
                  <a:srgbClr val="7030A0"/>
                </a:solidFill>
                <a:ea typeface="微软雅黑" panose="020B0503020204020204" pitchFamily="34" charset="-122"/>
              </a:rPr>
              <a:t>        声誉风险是指由于经营上的违规、失误、市场表现不佳等产生的负面结果</a:t>
            </a:r>
            <a:r>
              <a:rPr lang="en-US" altLang="zh-CN" b="1" dirty="0">
                <a:solidFill>
                  <a:srgbClr val="7030A0"/>
                </a:solidFill>
                <a:ea typeface="微软雅黑" panose="020B0503020204020204" pitchFamily="34" charset="-122"/>
              </a:rPr>
              <a:t>, </a:t>
            </a:r>
            <a:r>
              <a:rPr lang="zh-CN" altLang="en-US" b="1" dirty="0">
                <a:solidFill>
                  <a:srgbClr val="7030A0"/>
                </a:solidFill>
                <a:ea typeface="微软雅黑" panose="020B0503020204020204" pitchFamily="34" charset="-122"/>
              </a:rPr>
              <a:t>对金融机构的声誉造成损失</a:t>
            </a:r>
            <a:r>
              <a:rPr lang="en-US" altLang="zh-CN" b="1" dirty="0">
                <a:solidFill>
                  <a:srgbClr val="7030A0"/>
                </a:solidFill>
                <a:ea typeface="微软雅黑" panose="020B0503020204020204" pitchFamily="34" charset="-122"/>
              </a:rPr>
              <a:t>, </a:t>
            </a:r>
            <a:r>
              <a:rPr lang="zh-CN" altLang="en-US" b="1" dirty="0">
                <a:solidFill>
                  <a:srgbClr val="7030A0"/>
                </a:solidFill>
                <a:ea typeface="微软雅黑" panose="020B0503020204020204" pitchFamily="34" charset="-122"/>
              </a:rPr>
              <a:t>进而导致金融机构的客户、负债、资产或利润减少的风险</a:t>
            </a:r>
          </a:p>
        </p:txBody>
      </p:sp>
      <p:pic>
        <p:nvPicPr>
          <p:cNvPr id="14340" name="Picture 4" descr="http://s28.9956.cn/static/upload/image/20161108/14785691179900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191" y="2384672"/>
            <a:ext cx="47625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93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二、声誉风险的特征</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声誉风险概述</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9" name="MH_Other_1"/>
          <p:cNvSpPr/>
          <p:nvPr>
            <p:custDataLst>
              <p:tags r:id="rId1"/>
            </p:custDataLst>
          </p:nvPr>
        </p:nvSpPr>
        <p:spPr>
          <a:xfrm>
            <a:off x="6202363" y="2427289"/>
            <a:ext cx="2843212" cy="788987"/>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6350 w 3251200"/>
              <a:gd name="connsiteY4" fmla="*/ 876300 h 914400"/>
              <a:gd name="connsiteX5" fmla="*/ 0 w 3251200"/>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8682 h 914400"/>
              <a:gd name="connsiteX5" fmla="*/ 22345 w 3273545"/>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3920 h 914400"/>
              <a:gd name="connsiteX5" fmla="*/ 22345 w 3273545"/>
              <a:gd name="connsiteY5" fmla="*/ 0 h 914400"/>
              <a:gd name="connsiteX0" fmla="*/ 22345 w 3286245"/>
              <a:gd name="connsiteY0" fmla="*/ 0 h 914400"/>
              <a:gd name="connsiteX1" fmla="*/ 2573462 w 3286245"/>
              <a:gd name="connsiteY1" fmla="*/ 0 h 914400"/>
              <a:gd name="connsiteX2" fmla="*/ 3286245 w 3286245"/>
              <a:gd name="connsiteY2" fmla="*/ 460375 h 914400"/>
              <a:gd name="connsiteX3" fmla="*/ 2573462 w 3286245"/>
              <a:gd name="connsiteY3" fmla="*/ 914400 h 914400"/>
              <a:gd name="connsiteX4" fmla="*/ 120 w 3286245"/>
              <a:gd name="connsiteY4" fmla="*/ 873920 h 914400"/>
              <a:gd name="connsiteX5" fmla="*/ 22345 w 3286245"/>
              <a:gd name="connsiteY5" fmla="*/ 0 h 914400"/>
              <a:gd name="connsiteX0" fmla="*/ 22345 w 3295770"/>
              <a:gd name="connsiteY0" fmla="*/ 0 h 914400"/>
              <a:gd name="connsiteX1" fmla="*/ 2573462 w 3295770"/>
              <a:gd name="connsiteY1" fmla="*/ 0 h 914400"/>
              <a:gd name="connsiteX2" fmla="*/ 3295770 w 3295770"/>
              <a:gd name="connsiteY2" fmla="*/ 476250 h 914400"/>
              <a:gd name="connsiteX3" fmla="*/ 2573462 w 3295770"/>
              <a:gd name="connsiteY3" fmla="*/ 914400 h 914400"/>
              <a:gd name="connsiteX4" fmla="*/ 120 w 3295770"/>
              <a:gd name="connsiteY4" fmla="*/ 873920 h 914400"/>
              <a:gd name="connsiteX5" fmla="*/ 22345 w 3295770"/>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0" name="MH_SubTitle_2"/>
          <p:cNvSpPr/>
          <p:nvPr>
            <p:custDataLst>
              <p:tags r:id="rId2"/>
            </p:custDataLst>
          </p:nvPr>
        </p:nvSpPr>
        <p:spPr>
          <a:xfrm>
            <a:off x="6199188" y="2384425"/>
            <a:ext cx="2805112" cy="788988"/>
          </a:xfrm>
          <a:prstGeom prst="homePlate">
            <a:avLst>
              <a:gd name="adj" fmla="val 76562"/>
            </a:avLst>
          </a:prstGeom>
          <a:solidFill>
            <a:srgbClr val="F1B801"/>
          </a:solidFill>
          <a:ln>
            <a:noFill/>
          </a:ln>
        </p:spPr>
        <p:style>
          <a:lnRef idx="2">
            <a:schemeClr val="accent1">
              <a:shade val="50000"/>
            </a:schemeClr>
          </a:lnRef>
          <a:fillRef idx="1">
            <a:schemeClr val="accent1"/>
          </a:fillRef>
          <a:effectRef idx="0">
            <a:schemeClr val="accent1"/>
          </a:effectRef>
          <a:fontRef idx="minor">
            <a:schemeClr val="lt1"/>
          </a:fontRef>
        </p:style>
        <p:txBody>
          <a:bodyPr lIns="828000" tIns="0" rIns="0" bIns="0" anchor="ctr">
            <a:normAutofit/>
          </a:bodyPr>
          <a:lstStyle/>
          <a:p>
            <a:pP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常态性</a:t>
            </a:r>
          </a:p>
        </p:txBody>
      </p:sp>
      <p:sp>
        <p:nvSpPr>
          <p:cNvPr id="11" name="MH_Other_2"/>
          <p:cNvSpPr/>
          <p:nvPr>
            <p:custDataLst>
              <p:tags r:id="rId3"/>
            </p:custDataLst>
          </p:nvPr>
        </p:nvSpPr>
        <p:spPr>
          <a:xfrm>
            <a:off x="6203951" y="2792414"/>
            <a:ext cx="633413" cy="376237"/>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 fmla="*/ 645319 w 728663"/>
              <a:gd name="connsiteY0" fmla="*/ 0 h 435769"/>
              <a:gd name="connsiteX1" fmla="*/ 728663 w 728663"/>
              <a:gd name="connsiteY1" fmla="*/ 80962 h 435769"/>
              <a:gd name="connsiteX2" fmla="*/ 0 w 728663"/>
              <a:gd name="connsiteY2" fmla="*/ 435769 h 435769"/>
              <a:gd name="connsiteX3" fmla="*/ 645319 w 728663"/>
              <a:gd name="connsiteY3" fmla="*/ 0 h 435769"/>
              <a:gd name="connsiteX0" fmla="*/ 651669 w 735013"/>
              <a:gd name="connsiteY0" fmla="*/ 0 h 435769"/>
              <a:gd name="connsiteX1" fmla="*/ 735013 w 735013"/>
              <a:gd name="connsiteY1" fmla="*/ 80962 h 435769"/>
              <a:gd name="connsiteX2" fmla="*/ 0 w 735013"/>
              <a:gd name="connsiteY2" fmla="*/ 435769 h 435769"/>
              <a:gd name="connsiteX3" fmla="*/ 651669 w 735013"/>
              <a:gd name="connsiteY3" fmla="*/ 0 h 435769"/>
            </a:gdLst>
            <a:ahLst/>
            <a:cxnLst>
              <a:cxn ang="0">
                <a:pos x="connsiteX0" y="connsiteY0"/>
              </a:cxn>
              <a:cxn ang="0">
                <a:pos x="connsiteX1" y="connsiteY1"/>
              </a:cxn>
              <a:cxn ang="0">
                <a:pos x="connsiteX2" y="connsiteY2"/>
              </a:cxn>
              <a:cxn ang="0">
                <a:pos x="connsiteX3" y="connsiteY3"/>
              </a:cxn>
            </a:cxnLst>
            <a:rect l="l" t="t" r="r" b="b"/>
            <a:pathLst>
              <a:path w="735013" h="435769">
                <a:moveTo>
                  <a:pt x="651669" y="0"/>
                </a:moveTo>
                <a:lnTo>
                  <a:pt x="735013" y="80962"/>
                </a:lnTo>
                <a:lnTo>
                  <a:pt x="0" y="435769"/>
                </a:lnTo>
                <a:lnTo>
                  <a:pt x="651669" y="0"/>
                </a:lnTo>
                <a:close/>
              </a:path>
            </a:pathLst>
          </a:custGeom>
          <a:solidFill>
            <a:srgbClr val="9D78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2" name="MH_Other_3"/>
          <p:cNvSpPr/>
          <p:nvPr>
            <p:custDataLst>
              <p:tags r:id="rId4"/>
            </p:custDataLst>
          </p:nvPr>
        </p:nvSpPr>
        <p:spPr>
          <a:xfrm>
            <a:off x="6194425" y="2384426"/>
            <a:ext cx="642938" cy="784225"/>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rgbClr val="CB9B0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288000" bIns="0" anchor="ctr">
            <a:normAutofit/>
          </a:bodyPr>
          <a:lstStyle/>
          <a:p>
            <a:pPr algn="ctr" fontAlgn="auto">
              <a:spcBef>
                <a:spcPts val="0"/>
              </a:spcBef>
              <a:spcAft>
                <a:spcPts val="0"/>
              </a:spcAft>
              <a:defRPr/>
            </a:pPr>
            <a:r>
              <a:rPr lang="en-US" altLang="zh-CN">
                <a:solidFill>
                  <a:srgbClr val="FFFFFF"/>
                </a:solidFill>
                <a:latin typeface="微软雅黑" panose="020B0503020204020204" pitchFamily="34" charset="-122"/>
                <a:ea typeface="微软雅黑" panose="020B0503020204020204" pitchFamily="34" charset="-122"/>
              </a:rPr>
              <a:t>02</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MH_Other_4"/>
          <p:cNvSpPr/>
          <p:nvPr>
            <p:custDataLst>
              <p:tags r:id="rId5"/>
            </p:custDataLst>
          </p:nvPr>
        </p:nvSpPr>
        <p:spPr>
          <a:xfrm flipH="1">
            <a:off x="3060701" y="2427289"/>
            <a:ext cx="2843213" cy="788987"/>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6350 w 3251200"/>
              <a:gd name="connsiteY4" fmla="*/ 876300 h 914400"/>
              <a:gd name="connsiteX5" fmla="*/ 0 w 3251200"/>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8682 h 914400"/>
              <a:gd name="connsiteX5" fmla="*/ 22345 w 3273545"/>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3920 h 914400"/>
              <a:gd name="connsiteX5" fmla="*/ 22345 w 3273545"/>
              <a:gd name="connsiteY5" fmla="*/ 0 h 914400"/>
              <a:gd name="connsiteX0" fmla="*/ 22345 w 3286245"/>
              <a:gd name="connsiteY0" fmla="*/ 0 h 914400"/>
              <a:gd name="connsiteX1" fmla="*/ 2573462 w 3286245"/>
              <a:gd name="connsiteY1" fmla="*/ 0 h 914400"/>
              <a:gd name="connsiteX2" fmla="*/ 3286245 w 3286245"/>
              <a:gd name="connsiteY2" fmla="*/ 460375 h 914400"/>
              <a:gd name="connsiteX3" fmla="*/ 2573462 w 3286245"/>
              <a:gd name="connsiteY3" fmla="*/ 914400 h 914400"/>
              <a:gd name="connsiteX4" fmla="*/ 120 w 3286245"/>
              <a:gd name="connsiteY4" fmla="*/ 873920 h 914400"/>
              <a:gd name="connsiteX5" fmla="*/ 22345 w 3286245"/>
              <a:gd name="connsiteY5" fmla="*/ 0 h 914400"/>
              <a:gd name="connsiteX0" fmla="*/ 22345 w 3295770"/>
              <a:gd name="connsiteY0" fmla="*/ 0 h 914400"/>
              <a:gd name="connsiteX1" fmla="*/ 2573462 w 3295770"/>
              <a:gd name="connsiteY1" fmla="*/ 0 h 914400"/>
              <a:gd name="connsiteX2" fmla="*/ 3295770 w 3295770"/>
              <a:gd name="connsiteY2" fmla="*/ 476250 h 914400"/>
              <a:gd name="connsiteX3" fmla="*/ 2573462 w 3295770"/>
              <a:gd name="connsiteY3" fmla="*/ 914400 h 914400"/>
              <a:gd name="connsiteX4" fmla="*/ 120 w 3295770"/>
              <a:gd name="connsiteY4" fmla="*/ 873920 h 914400"/>
              <a:gd name="connsiteX5" fmla="*/ 22345 w 3295770"/>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4" name="MH_SubTitle_1"/>
          <p:cNvSpPr/>
          <p:nvPr>
            <p:custDataLst>
              <p:tags r:id="rId6"/>
            </p:custDataLst>
          </p:nvPr>
        </p:nvSpPr>
        <p:spPr>
          <a:xfrm flipH="1">
            <a:off x="3101976" y="2384425"/>
            <a:ext cx="2805113" cy="788988"/>
          </a:xfrm>
          <a:prstGeom prst="homePlate">
            <a:avLst>
              <a:gd name="adj" fmla="val 76562"/>
            </a:avLst>
          </a:prstGeom>
          <a:solidFill>
            <a:srgbClr val="F1B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828000" bIns="0" anchor="ctr">
            <a:normAutofit/>
          </a:bodyPr>
          <a:lstStyle/>
          <a:p>
            <a:pPr algn="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多样性</a:t>
            </a:r>
          </a:p>
        </p:txBody>
      </p:sp>
      <p:sp>
        <p:nvSpPr>
          <p:cNvPr id="15" name="MH_Other_5"/>
          <p:cNvSpPr/>
          <p:nvPr>
            <p:custDataLst>
              <p:tags r:id="rId7"/>
            </p:custDataLst>
          </p:nvPr>
        </p:nvSpPr>
        <p:spPr>
          <a:xfrm flipH="1">
            <a:off x="5268913" y="2792414"/>
            <a:ext cx="633412" cy="376237"/>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 fmla="*/ 645319 w 728663"/>
              <a:gd name="connsiteY0" fmla="*/ 0 h 435769"/>
              <a:gd name="connsiteX1" fmla="*/ 728663 w 728663"/>
              <a:gd name="connsiteY1" fmla="*/ 80962 h 435769"/>
              <a:gd name="connsiteX2" fmla="*/ 0 w 728663"/>
              <a:gd name="connsiteY2" fmla="*/ 435769 h 435769"/>
              <a:gd name="connsiteX3" fmla="*/ 645319 w 728663"/>
              <a:gd name="connsiteY3" fmla="*/ 0 h 435769"/>
              <a:gd name="connsiteX0" fmla="*/ 651669 w 735013"/>
              <a:gd name="connsiteY0" fmla="*/ 0 h 435769"/>
              <a:gd name="connsiteX1" fmla="*/ 735013 w 735013"/>
              <a:gd name="connsiteY1" fmla="*/ 80962 h 435769"/>
              <a:gd name="connsiteX2" fmla="*/ 0 w 735013"/>
              <a:gd name="connsiteY2" fmla="*/ 435769 h 435769"/>
              <a:gd name="connsiteX3" fmla="*/ 651669 w 735013"/>
              <a:gd name="connsiteY3" fmla="*/ 0 h 435769"/>
            </a:gdLst>
            <a:ahLst/>
            <a:cxnLst>
              <a:cxn ang="0">
                <a:pos x="connsiteX0" y="connsiteY0"/>
              </a:cxn>
              <a:cxn ang="0">
                <a:pos x="connsiteX1" y="connsiteY1"/>
              </a:cxn>
              <a:cxn ang="0">
                <a:pos x="connsiteX2" y="connsiteY2"/>
              </a:cxn>
              <a:cxn ang="0">
                <a:pos x="connsiteX3" y="connsiteY3"/>
              </a:cxn>
            </a:cxnLst>
            <a:rect l="l" t="t" r="r" b="b"/>
            <a:pathLst>
              <a:path w="735013" h="435769">
                <a:moveTo>
                  <a:pt x="651669" y="0"/>
                </a:moveTo>
                <a:lnTo>
                  <a:pt x="735013" y="80962"/>
                </a:lnTo>
                <a:lnTo>
                  <a:pt x="0" y="435769"/>
                </a:lnTo>
                <a:lnTo>
                  <a:pt x="651669" y="0"/>
                </a:lnTo>
                <a:close/>
              </a:path>
            </a:pathLst>
          </a:custGeom>
          <a:solidFill>
            <a:srgbClr val="9D78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6" name="MH_Other_6"/>
          <p:cNvSpPr/>
          <p:nvPr>
            <p:custDataLst>
              <p:tags r:id="rId8"/>
            </p:custDataLst>
          </p:nvPr>
        </p:nvSpPr>
        <p:spPr>
          <a:xfrm flipH="1">
            <a:off x="5268914" y="2384426"/>
            <a:ext cx="642937" cy="784225"/>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rgbClr val="CB9B0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36000" bIns="0" anchor="ctr">
            <a:normAutofit/>
          </a:bodyPr>
          <a:lstStyle/>
          <a:p>
            <a:pPr algn="ctr" fontAlgn="auto">
              <a:spcBef>
                <a:spcPts val="0"/>
              </a:spcBef>
              <a:spcAft>
                <a:spcPts val="0"/>
              </a:spcAft>
              <a:defRPr/>
            </a:pPr>
            <a:r>
              <a:rPr lang="en-US" altLang="zh-CN">
                <a:solidFill>
                  <a:srgbClr val="FFFFFF"/>
                </a:solidFill>
                <a:latin typeface="微软雅黑" panose="020B0503020204020204" pitchFamily="34" charset="-122"/>
                <a:ea typeface="微软雅黑" panose="020B0503020204020204" pitchFamily="34" charset="-122"/>
              </a:rPr>
              <a:t>01</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7" name="MH_Other_7"/>
          <p:cNvSpPr/>
          <p:nvPr>
            <p:custDataLst>
              <p:tags r:id="rId9"/>
            </p:custDataLst>
          </p:nvPr>
        </p:nvSpPr>
        <p:spPr>
          <a:xfrm>
            <a:off x="6202363" y="3598864"/>
            <a:ext cx="2843212" cy="788987"/>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6350 w 3251200"/>
              <a:gd name="connsiteY4" fmla="*/ 876300 h 914400"/>
              <a:gd name="connsiteX5" fmla="*/ 0 w 3251200"/>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8682 h 914400"/>
              <a:gd name="connsiteX5" fmla="*/ 22345 w 3273545"/>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3920 h 914400"/>
              <a:gd name="connsiteX5" fmla="*/ 22345 w 3273545"/>
              <a:gd name="connsiteY5" fmla="*/ 0 h 914400"/>
              <a:gd name="connsiteX0" fmla="*/ 22345 w 3286245"/>
              <a:gd name="connsiteY0" fmla="*/ 0 h 914400"/>
              <a:gd name="connsiteX1" fmla="*/ 2573462 w 3286245"/>
              <a:gd name="connsiteY1" fmla="*/ 0 h 914400"/>
              <a:gd name="connsiteX2" fmla="*/ 3286245 w 3286245"/>
              <a:gd name="connsiteY2" fmla="*/ 460375 h 914400"/>
              <a:gd name="connsiteX3" fmla="*/ 2573462 w 3286245"/>
              <a:gd name="connsiteY3" fmla="*/ 914400 h 914400"/>
              <a:gd name="connsiteX4" fmla="*/ 120 w 3286245"/>
              <a:gd name="connsiteY4" fmla="*/ 873920 h 914400"/>
              <a:gd name="connsiteX5" fmla="*/ 22345 w 3286245"/>
              <a:gd name="connsiteY5" fmla="*/ 0 h 914400"/>
              <a:gd name="connsiteX0" fmla="*/ 22345 w 3295770"/>
              <a:gd name="connsiteY0" fmla="*/ 0 h 914400"/>
              <a:gd name="connsiteX1" fmla="*/ 2573462 w 3295770"/>
              <a:gd name="connsiteY1" fmla="*/ 0 h 914400"/>
              <a:gd name="connsiteX2" fmla="*/ 3295770 w 3295770"/>
              <a:gd name="connsiteY2" fmla="*/ 476250 h 914400"/>
              <a:gd name="connsiteX3" fmla="*/ 2573462 w 3295770"/>
              <a:gd name="connsiteY3" fmla="*/ 914400 h 914400"/>
              <a:gd name="connsiteX4" fmla="*/ 120 w 3295770"/>
              <a:gd name="connsiteY4" fmla="*/ 873920 h 914400"/>
              <a:gd name="connsiteX5" fmla="*/ 22345 w 3295770"/>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8" name="MH_SubTitle_4"/>
          <p:cNvSpPr/>
          <p:nvPr>
            <p:custDataLst>
              <p:tags r:id="rId10"/>
            </p:custDataLst>
          </p:nvPr>
        </p:nvSpPr>
        <p:spPr>
          <a:xfrm>
            <a:off x="6199188" y="3557589"/>
            <a:ext cx="2805112" cy="788987"/>
          </a:xfrm>
          <a:prstGeom prst="homePlate">
            <a:avLst>
              <a:gd name="adj" fmla="val 76562"/>
            </a:avLst>
          </a:prstGeom>
          <a:solidFill>
            <a:srgbClr val="2EBAF3"/>
          </a:solidFill>
          <a:ln>
            <a:noFill/>
          </a:ln>
        </p:spPr>
        <p:style>
          <a:lnRef idx="2">
            <a:schemeClr val="accent1">
              <a:shade val="50000"/>
            </a:schemeClr>
          </a:lnRef>
          <a:fillRef idx="1">
            <a:schemeClr val="accent1"/>
          </a:fillRef>
          <a:effectRef idx="0">
            <a:schemeClr val="accent1"/>
          </a:effectRef>
          <a:fontRef idx="minor">
            <a:schemeClr val="lt1"/>
          </a:fontRef>
        </p:style>
        <p:txBody>
          <a:bodyPr lIns="828000" tIns="0" rIns="0" bIns="0" anchor="ctr">
            <a:normAutofit/>
          </a:bodyPr>
          <a:lstStyle/>
          <a:p>
            <a:pP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复杂性</a:t>
            </a:r>
          </a:p>
        </p:txBody>
      </p:sp>
      <p:sp>
        <p:nvSpPr>
          <p:cNvPr id="19" name="MH_Other_8"/>
          <p:cNvSpPr/>
          <p:nvPr>
            <p:custDataLst>
              <p:tags r:id="rId11"/>
            </p:custDataLst>
          </p:nvPr>
        </p:nvSpPr>
        <p:spPr>
          <a:xfrm>
            <a:off x="6203951" y="3965575"/>
            <a:ext cx="633413" cy="376238"/>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 fmla="*/ 645319 w 728663"/>
              <a:gd name="connsiteY0" fmla="*/ 0 h 435769"/>
              <a:gd name="connsiteX1" fmla="*/ 728663 w 728663"/>
              <a:gd name="connsiteY1" fmla="*/ 80962 h 435769"/>
              <a:gd name="connsiteX2" fmla="*/ 0 w 728663"/>
              <a:gd name="connsiteY2" fmla="*/ 435769 h 435769"/>
              <a:gd name="connsiteX3" fmla="*/ 645319 w 728663"/>
              <a:gd name="connsiteY3" fmla="*/ 0 h 435769"/>
              <a:gd name="connsiteX0" fmla="*/ 651669 w 735013"/>
              <a:gd name="connsiteY0" fmla="*/ 0 h 435769"/>
              <a:gd name="connsiteX1" fmla="*/ 735013 w 735013"/>
              <a:gd name="connsiteY1" fmla="*/ 80962 h 435769"/>
              <a:gd name="connsiteX2" fmla="*/ 0 w 735013"/>
              <a:gd name="connsiteY2" fmla="*/ 435769 h 435769"/>
              <a:gd name="connsiteX3" fmla="*/ 651669 w 735013"/>
              <a:gd name="connsiteY3" fmla="*/ 0 h 435769"/>
            </a:gdLst>
            <a:ahLst/>
            <a:cxnLst>
              <a:cxn ang="0">
                <a:pos x="connsiteX0" y="connsiteY0"/>
              </a:cxn>
              <a:cxn ang="0">
                <a:pos x="connsiteX1" y="connsiteY1"/>
              </a:cxn>
              <a:cxn ang="0">
                <a:pos x="connsiteX2" y="connsiteY2"/>
              </a:cxn>
              <a:cxn ang="0">
                <a:pos x="connsiteX3" y="connsiteY3"/>
              </a:cxn>
            </a:cxnLst>
            <a:rect l="l" t="t" r="r" b="b"/>
            <a:pathLst>
              <a:path w="735013" h="435769">
                <a:moveTo>
                  <a:pt x="651669" y="0"/>
                </a:moveTo>
                <a:lnTo>
                  <a:pt x="735013" y="80962"/>
                </a:lnTo>
                <a:lnTo>
                  <a:pt x="0" y="435769"/>
                </a:lnTo>
                <a:lnTo>
                  <a:pt x="651669" y="0"/>
                </a:lnTo>
                <a:close/>
              </a:path>
            </a:pathLst>
          </a:custGeom>
          <a:solidFill>
            <a:srgbClr val="0862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20" name="MH_Other_9"/>
          <p:cNvSpPr/>
          <p:nvPr>
            <p:custDataLst>
              <p:tags r:id="rId12"/>
            </p:custDataLst>
          </p:nvPr>
        </p:nvSpPr>
        <p:spPr>
          <a:xfrm>
            <a:off x="6194425" y="3557589"/>
            <a:ext cx="642938" cy="784225"/>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rgbClr val="0C97C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288000" bIns="0" anchor="ctr">
            <a:normAutofit/>
          </a:bodyPr>
          <a:lstStyle/>
          <a:p>
            <a:pPr algn="ctr" fontAlgn="auto">
              <a:spcBef>
                <a:spcPts val="0"/>
              </a:spcBef>
              <a:spcAft>
                <a:spcPts val="0"/>
              </a:spcAft>
              <a:defRPr/>
            </a:pPr>
            <a:r>
              <a:rPr lang="en-US" altLang="zh-CN">
                <a:solidFill>
                  <a:srgbClr val="FFFFFF"/>
                </a:solidFill>
                <a:latin typeface="微软雅黑" panose="020B0503020204020204" pitchFamily="34" charset="-122"/>
                <a:ea typeface="微软雅黑" panose="020B0503020204020204" pitchFamily="34" charset="-122"/>
              </a:rPr>
              <a:t>04</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 name="MH_Other_10"/>
          <p:cNvSpPr/>
          <p:nvPr>
            <p:custDataLst>
              <p:tags r:id="rId13"/>
            </p:custDataLst>
          </p:nvPr>
        </p:nvSpPr>
        <p:spPr>
          <a:xfrm flipH="1">
            <a:off x="3060701" y="3598864"/>
            <a:ext cx="2843213" cy="788987"/>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6350 w 3251200"/>
              <a:gd name="connsiteY4" fmla="*/ 876300 h 914400"/>
              <a:gd name="connsiteX5" fmla="*/ 0 w 3251200"/>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8682 h 914400"/>
              <a:gd name="connsiteX5" fmla="*/ 22345 w 3273545"/>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3920 h 914400"/>
              <a:gd name="connsiteX5" fmla="*/ 22345 w 3273545"/>
              <a:gd name="connsiteY5" fmla="*/ 0 h 914400"/>
              <a:gd name="connsiteX0" fmla="*/ 22345 w 3286245"/>
              <a:gd name="connsiteY0" fmla="*/ 0 h 914400"/>
              <a:gd name="connsiteX1" fmla="*/ 2573462 w 3286245"/>
              <a:gd name="connsiteY1" fmla="*/ 0 h 914400"/>
              <a:gd name="connsiteX2" fmla="*/ 3286245 w 3286245"/>
              <a:gd name="connsiteY2" fmla="*/ 460375 h 914400"/>
              <a:gd name="connsiteX3" fmla="*/ 2573462 w 3286245"/>
              <a:gd name="connsiteY3" fmla="*/ 914400 h 914400"/>
              <a:gd name="connsiteX4" fmla="*/ 120 w 3286245"/>
              <a:gd name="connsiteY4" fmla="*/ 873920 h 914400"/>
              <a:gd name="connsiteX5" fmla="*/ 22345 w 3286245"/>
              <a:gd name="connsiteY5" fmla="*/ 0 h 914400"/>
              <a:gd name="connsiteX0" fmla="*/ 22345 w 3295770"/>
              <a:gd name="connsiteY0" fmla="*/ 0 h 914400"/>
              <a:gd name="connsiteX1" fmla="*/ 2573462 w 3295770"/>
              <a:gd name="connsiteY1" fmla="*/ 0 h 914400"/>
              <a:gd name="connsiteX2" fmla="*/ 3295770 w 3295770"/>
              <a:gd name="connsiteY2" fmla="*/ 476250 h 914400"/>
              <a:gd name="connsiteX3" fmla="*/ 2573462 w 3295770"/>
              <a:gd name="connsiteY3" fmla="*/ 914400 h 914400"/>
              <a:gd name="connsiteX4" fmla="*/ 120 w 3295770"/>
              <a:gd name="connsiteY4" fmla="*/ 873920 h 914400"/>
              <a:gd name="connsiteX5" fmla="*/ 22345 w 3295770"/>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23" name="MH_SubTitle_3"/>
          <p:cNvSpPr/>
          <p:nvPr>
            <p:custDataLst>
              <p:tags r:id="rId14"/>
            </p:custDataLst>
          </p:nvPr>
        </p:nvSpPr>
        <p:spPr>
          <a:xfrm flipH="1">
            <a:off x="3071069" y="3544095"/>
            <a:ext cx="2805113" cy="788987"/>
          </a:xfrm>
          <a:prstGeom prst="homePlate">
            <a:avLst>
              <a:gd name="adj" fmla="val 76562"/>
            </a:avLst>
          </a:prstGeom>
          <a:solidFill>
            <a:srgbClr val="2EBAF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828000" bIns="0" anchor="ctr">
            <a:normAutofit/>
          </a:bodyPr>
          <a:lstStyle/>
          <a:p>
            <a:pPr algn="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关联性</a:t>
            </a:r>
          </a:p>
        </p:txBody>
      </p:sp>
      <p:sp>
        <p:nvSpPr>
          <p:cNvPr id="24" name="MH_Other_11"/>
          <p:cNvSpPr/>
          <p:nvPr>
            <p:custDataLst>
              <p:tags r:id="rId15"/>
            </p:custDataLst>
          </p:nvPr>
        </p:nvSpPr>
        <p:spPr>
          <a:xfrm flipH="1">
            <a:off x="5268913" y="3965575"/>
            <a:ext cx="633412" cy="376238"/>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 fmla="*/ 645319 w 728663"/>
              <a:gd name="connsiteY0" fmla="*/ 0 h 435769"/>
              <a:gd name="connsiteX1" fmla="*/ 728663 w 728663"/>
              <a:gd name="connsiteY1" fmla="*/ 80962 h 435769"/>
              <a:gd name="connsiteX2" fmla="*/ 0 w 728663"/>
              <a:gd name="connsiteY2" fmla="*/ 435769 h 435769"/>
              <a:gd name="connsiteX3" fmla="*/ 645319 w 728663"/>
              <a:gd name="connsiteY3" fmla="*/ 0 h 435769"/>
              <a:gd name="connsiteX0" fmla="*/ 651669 w 735013"/>
              <a:gd name="connsiteY0" fmla="*/ 0 h 435769"/>
              <a:gd name="connsiteX1" fmla="*/ 735013 w 735013"/>
              <a:gd name="connsiteY1" fmla="*/ 80962 h 435769"/>
              <a:gd name="connsiteX2" fmla="*/ 0 w 735013"/>
              <a:gd name="connsiteY2" fmla="*/ 435769 h 435769"/>
              <a:gd name="connsiteX3" fmla="*/ 651669 w 735013"/>
              <a:gd name="connsiteY3" fmla="*/ 0 h 435769"/>
            </a:gdLst>
            <a:ahLst/>
            <a:cxnLst>
              <a:cxn ang="0">
                <a:pos x="connsiteX0" y="connsiteY0"/>
              </a:cxn>
              <a:cxn ang="0">
                <a:pos x="connsiteX1" y="connsiteY1"/>
              </a:cxn>
              <a:cxn ang="0">
                <a:pos x="connsiteX2" y="connsiteY2"/>
              </a:cxn>
              <a:cxn ang="0">
                <a:pos x="connsiteX3" y="connsiteY3"/>
              </a:cxn>
            </a:cxnLst>
            <a:rect l="l" t="t" r="r" b="b"/>
            <a:pathLst>
              <a:path w="735013" h="435769">
                <a:moveTo>
                  <a:pt x="651669" y="0"/>
                </a:moveTo>
                <a:lnTo>
                  <a:pt x="735013" y="80962"/>
                </a:lnTo>
                <a:lnTo>
                  <a:pt x="0" y="435769"/>
                </a:lnTo>
                <a:lnTo>
                  <a:pt x="651669" y="0"/>
                </a:lnTo>
                <a:close/>
              </a:path>
            </a:pathLst>
          </a:custGeom>
          <a:solidFill>
            <a:srgbClr val="0862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25" name="MH_Other_12"/>
          <p:cNvSpPr/>
          <p:nvPr>
            <p:custDataLst>
              <p:tags r:id="rId16"/>
            </p:custDataLst>
          </p:nvPr>
        </p:nvSpPr>
        <p:spPr>
          <a:xfrm flipH="1">
            <a:off x="5268914" y="3557589"/>
            <a:ext cx="642937" cy="784225"/>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rgbClr val="0C97CE"/>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36000" bIns="0" anchor="ctr">
            <a:normAutofit/>
          </a:bodyPr>
          <a:lstStyle/>
          <a:p>
            <a:pPr algn="ctr" fontAlgn="auto">
              <a:spcBef>
                <a:spcPts val="0"/>
              </a:spcBef>
              <a:spcAft>
                <a:spcPts val="0"/>
              </a:spcAft>
              <a:defRPr/>
            </a:pPr>
            <a:r>
              <a:rPr lang="en-US" altLang="zh-CN">
                <a:solidFill>
                  <a:srgbClr val="FFFFFF"/>
                </a:solidFill>
                <a:latin typeface="微软雅黑" panose="020B0503020204020204" pitchFamily="34" charset="-122"/>
                <a:ea typeface="微软雅黑" panose="020B0503020204020204" pitchFamily="34" charset="-122"/>
              </a:rPr>
              <a:t>03</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6" name="MH_Other_13"/>
          <p:cNvSpPr/>
          <p:nvPr>
            <p:custDataLst>
              <p:tags r:id="rId17"/>
            </p:custDataLst>
          </p:nvPr>
        </p:nvSpPr>
        <p:spPr>
          <a:xfrm>
            <a:off x="6202363" y="4772025"/>
            <a:ext cx="2843212" cy="788988"/>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6350 w 3251200"/>
              <a:gd name="connsiteY4" fmla="*/ 876300 h 914400"/>
              <a:gd name="connsiteX5" fmla="*/ 0 w 3251200"/>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8682 h 914400"/>
              <a:gd name="connsiteX5" fmla="*/ 22345 w 3273545"/>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3920 h 914400"/>
              <a:gd name="connsiteX5" fmla="*/ 22345 w 3273545"/>
              <a:gd name="connsiteY5" fmla="*/ 0 h 914400"/>
              <a:gd name="connsiteX0" fmla="*/ 22345 w 3286245"/>
              <a:gd name="connsiteY0" fmla="*/ 0 h 914400"/>
              <a:gd name="connsiteX1" fmla="*/ 2573462 w 3286245"/>
              <a:gd name="connsiteY1" fmla="*/ 0 h 914400"/>
              <a:gd name="connsiteX2" fmla="*/ 3286245 w 3286245"/>
              <a:gd name="connsiteY2" fmla="*/ 460375 h 914400"/>
              <a:gd name="connsiteX3" fmla="*/ 2573462 w 3286245"/>
              <a:gd name="connsiteY3" fmla="*/ 914400 h 914400"/>
              <a:gd name="connsiteX4" fmla="*/ 120 w 3286245"/>
              <a:gd name="connsiteY4" fmla="*/ 873920 h 914400"/>
              <a:gd name="connsiteX5" fmla="*/ 22345 w 3286245"/>
              <a:gd name="connsiteY5" fmla="*/ 0 h 914400"/>
              <a:gd name="connsiteX0" fmla="*/ 22345 w 3295770"/>
              <a:gd name="connsiteY0" fmla="*/ 0 h 914400"/>
              <a:gd name="connsiteX1" fmla="*/ 2573462 w 3295770"/>
              <a:gd name="connsiteY1" fmla="*/ 0 h 914400"/>
              <a:gd name="connsiteX2" fmla="*/ 3295770 w 3295770"/>
              <a:gd name="connsiteY2" fmla="*/ 476250 h 914400"/>
              <a:gd name="connsiteX3" fmla="*/ 2573462 w 3295770"/>
              <a:gd name="connsiteY3" fmla="*/ 914400 h 914400"/>
              <a:gd name="connsiteX4" fmla="*/ 120 w 3295770"/>
              <a:gd name="connsiteY4" fmla="*/ 873920 h 914400"/>
              <a:gd name="connsiteX5" fmla="*/ 22345 w 3295770"/>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27" name="MH_SubTitle_6"/>
          <p:cNvSpPr/>
          <p:nvPr>
            <p:custDataLst>
              <p:tags r:id="rId18"/>
            </p:custDataLst>
          </p:nvPr>
        </p:nvSpPr>
        <p:spPr>
          <a:xfrm>
            <a:off x="6199188" y="4730750"/>
            <a:ext cx="2805112" cy="788988"/>
          </a:xfrm>
          <a:prstGeom prst="homePlate">
            <a:avLst>
              <a:gd name="adj" fmla="val 76562"/>
            </a:avLst>
          </a:prstGeom>
          <a:solidFill>
            <a:srgbClr val="85CD2C"/>
          </a:solidFill>
          <a:ln>
            <a:noFill/>
          </a:ln>
        </p:spPr>
        <p:style>
          <a:lnRef idx="2">
            <a:schemeClr val="accent1">
              <a:shade val="50000"/>
            </a:schemeClr>
          </a:lnRef>
          <a:fillRef idx="1">
            <a:schemeClr val="accent1"/>
          </a:fillRef>
          <a:effectRef idx="0">
            <a:schemeClr val="accent1"/>
          </a:effectRef>
          <a:fontRef idx="minor">
            <a:schemeClr val="lt1"/>
          </a:fontRef>
        </p:style>
        <p:txBody>
          <a:bodyPr lIns="828000" tIns="0" rIns="0" bIns="0" anchor="ctr">
            <a:normAutofit/>
          </a:bodyPr>
          <a:lstStyle/>
          <a:p>
            <a:pP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被动性</a:t>
            </a:r>
          </a:p>
        </p:txBody>
      </p:sp>
      <p:sp>
        <p:nvSpPr>
          <p:cNvPr id="28" name="MH_Other_14"/>
          <p:cNvSpPr/>
          <p:nvPr>
            <p:custDataLst>
              <p:tags r:id="rId19"/>
            </p:custDataLst>
          </p:nvPr>
        </p:nvSpPr>
        <p:spPr>
          <a:xfrm>
            <a:off x="6203951" y="5138738"/>
            <a:ext cx="633413" cy="374650"/>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 fmla="*/ 645319 w 728663"/>
              <a:gd name="connsiteY0" fmla="*/ 0 h 435769"/>
              <a:gd name="connsiteX1" fmla="*/ 728663 w 728663"/>
              <a:gd name="connsiteY1" fmla="*/ 80962 h 435769"/>
              <a:gd name="connsiteX2" fmla="*/ 0 w 728663"/>
              <a:gd name="connsiteY2" fmla="*/ 435769 h 435769"/>
              <a:gd name="connsiteX3" fmla="*/ 645319 w 728663"/>
              <a:gd name="connsiteY3" fmla="*/ 0 h 435769"/>
              <a:gd name="connsiteX0" fmla="*/ 651669 w 735013"/>
              <a:gd name="connsiteY0" fmla="*/ 0 h 435769"/>
              <a:gd name="connsiteX1" fmla="*/ 735013 w 735013"/>
              <a:gd name="connsiteY1" fmla="*/ 80962 h 435769"/>
              <a:gd name="connsiteX2" fmla="*/ 0 w 735013"/>
              <a:gd name="connsiteY2" fmla="*/ 435769 h 435769"/>
              <a:gd name="connsiteX3" fmla="*/ 651669 w 735013"/>
              <a:gd name="connsiteY3" fmla="*/ 0 h 435769"/>
            </a:gdLst>
            <a:ahLst/>
            <a:cxnLst>
              <a:cxn ang="0">
                <a:pos x="connsiteX0" y="connsiteY0"/>
              </a:cxn>
              <a:cxn ang="0">
                <a:pos x="connsiteX1" y="connsiteY1"/>
              </a:cxn>
              <a:cxn ang="0">
                <a:pos x="connsiteX2" y="connsiteY2"/>
              </a:cxn>
              <a:cxn ang="0">
                <a:pos x="connsiteX3" y="connsiteY3"/>
              </a:cxn>
            </a:cxnLst>
            <a:rect l="l" t="t" r="r" b="b"/>
            <a:pathLst>
              <a:path w="735013" h="435769">
                <a:moveTo>
                  <a:pt x="651669" y="0"/>
                </a:moveTo>
                <a:lnTo>
                  <a:pt x="735013" y="80962"/>
                </a:lnTo>
                <a:lnTo>
                  <a:pt x="0" y="435769"/>
                </a:lnTo>
                <a:lnTo>
                  <a:pt x="651669" y="0"/>
                </a:lnTo>
                <a:close/>
              </a:path>
            </a:pathLst>
          </a:custGeom>
          <a:solidFill>
            <a:srgbClr val="4368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29" name="MH_Other_15"/>
          <p:cNvSpPr/>
          <p:nvPr>
            <p:custDataLst>
              <p:tags r:id="rId20"/>
            </p:custDataLst>
          </p:nvPr>
        </p:nvSpPr>
        <p:spPr>
          <a:xfrm>
            <a:off x="6194425" y="4730750"/>
            <a:ext cx="642938" cy="782638"/>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rgbClr val="6CA82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288000" bIns="0" anchor="ctr">
            <a:normAutofit/>
          </a:bodyPr>
          <a:lstStyle/>
          <a:p>
            <a:pPr algn="ctr" fontAlgn="auto">
              <a:spcBef>
                <a:spcPts val="0"/>
              </a:spcBef>
              <a:spcAft>
                <a:spcPts val="0"/>
              </a:spcAft>
              <a:defRPr/>
            </a:pPr>
            <a:r>
              <a:rPr lang="en-US" altLang="zh-CN">
                <a:solidFill>
                  <a:srgbClr val="FFFFFF"/>
                </a:solidFill>
                <a:latin typeface="微软雅黑" panose="020B0503020204020204" pitchFamily="34" charset="-122"/>
                <a:ea typeface="微软雅黑" panose="020B0503020204020204" pitchFamily="34" charset="-122"/>
              </a:rPr>
              <a:t>06</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0" name="MH_Other_16"/>
          <p:cNvSpPr/>
          <p:nvPr>
            <p:custDataLst>
              <p:tags r:id="rId21"/>
            </p:custDataLst>
          </p:nvPr>
        </p:nvSpPr>
        <p:spPr>
          <a:xfrm flipH="1">
            <a:off x="3060701" y="4772025"/>
            <a:ext cx="2843213" cy="788988"/>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6350 w 3251200"/>
              <a:gd name="connsiteY4" fmla="*/ 876300 h 914400"/>
              <a:gd name="connsiteX5" fmla="*/ 0 w 3251200"/>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8682 h 914400"/>
              <a:gd name="connsiteX5" fmla="*/ 22345 w 3273545"/>
              <a:gd name="connsiteY5" fmla="*/ 0 h 914400"/>
              <a:gd name="connsiteX0" fmla="*/ 22345 w 3273545"/>
              <a:gd name="connsiteY0" fmla="*/ 0 h 914400"/>
              <a:gd name="connsiteX1" fmla="*/ 2573462 w 3273545"/>
              <a:gd name="connsiteY1" fmla="*/ 0 h 914400"/>
              <a:gd name="connsiteX2" fmla="*/ 3273545 w 3273545"/>
              <a:gd name="connsiteY2" fmla="*/ 457200 h 914400"/>
              <a:gd name="connsiteX3" fmla="*/ 2573462 w 3273545"/>
              <a:gd name="connsiteY3" fmla="*/ 914400 h 914400"/>
              <a:gd name="connsiteX4" fmla="*/ 120 w 3273545"/>
              <a:gd name="connsiteY4" fmla="*/ 873920 h 914400"/>
              <a:gd name="connsiteX5" fmla="*/ 22345 w 3273545"/>
              <a:gd name="connsiteY5" fmla="*/ 0 h 914400"/>
              <a:gd name="connsiteX0" fmla="*/ 22345 w 3286245"/>
              <a:gd name="connsiteY0" fmla="*/ 0 h 914400"/>
              <a:gd name="connsiteX1" fmla="*/ 2573462 w 3286245"/>
              <a:gd name="connsiteY1" fmla="*/ 0 h 914400"/>
              <a:gd name="connsiteX2" fmla="*/ 3286245 w 3286245"/>
              <a:gd name="connsiteY2" fmla="*/ 460375 h 914400"/>
              <a:gd name="connsiteX3" fmla="*/ 2573462 w 3286245"/>
              <a:gd name="connsiteY3" fmla="*/ 914400 h 914400"/>
              <a:gd name="connsiteX4" fmla="*/ 120 w 3286245"/>
              <a:gd name="connsiteY4" fmla="*/ 873920 h 914400"/>
              <a:gd name="connsiteX5" fmla="*/ 22345 w 3286245"/>
              <a:gd name="connsiteY5" fmla="*/ 0 h 914400"/>
              <a:gd name="connsiteX0" fmla="*/ 22345 w 3295770"/>
              <a:gd name="connsiteY0" fmla="*/ 0 h 914400"/>
              <a:gd name="connsiteX1" fmla="*/ 2573462 w 3295770"/>
              <a:gd name="connsiteY1" fmla="*/ 0 h 914400"/>
              <a:gd name="connsiteX2" fmla="*/ 3295770 w 3295770"/>
              <a:gd name="connsiteY2" fmla="*/ 476250 h 914400"/>
              <a:gd name="connsiteX3" fmla="*/ 2573462 w 3295770"/>
              <a:gd name="connsiteY3" fmla="*/ 914400 h 914400"/>
              <a:gd name="connsiteX4" fmla="*/ 120 w 3295770"/>
              <a:gd name="connsiteY4" fmla="*/ 873920 h 914400"/>
              <a:gd name="connsiteX5" fmla="*/ 22345 w 3295770"/>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31" name="MH_SubTitle_5"/>
          <p:cNvSpPr/>
          <p:nvPr>
            <p:custDataLst>
              <p:tags r:id="rId22"/>
            </p:custDataLst>
          </p:nvPr>
        </p:nvSpPr>
        <p:spPr>
          <a:xfrm flipH="1">
            <a:off x="3101976" y="4730750"/>
            <a:ext cx="2805113" cy="788988"/>
          </a:xfrm>
          <a:prstGeom prst="homePlate">
            <a:avLst>
              <a:gd name="adj" fmla="val 76562"/>
            </a:avLst>
          </a:prstGeom>
          <a:solidFill>
            <a:srgbClr val="85CD2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828000" bIns="0" anchor="ctr">
            <a:normAutofit/>
          </a:bodyPr>
          <a:lstStyle/>
          <a:p>
            <a:pPr algn="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典型性</a:t>
            </a:r>
          </a:p>
        </p:txBody>
      </p:sp>
      <p:sp>
        <p:nvSpPr>
          <p:cNvPr id="32" name="MH_Other_17"/>
          <p:cNvSpPr/>
          <p:nvPr>
            <p:custDataLst>
              <p:tags r:id="rId23"/>
            </p:custDataLst>
          </p:nvPr>
        </p:nvSpPr>
        <p:spPr>
          <a:xfrm flipH="1">
            <a:off x="5268913" y="5138738"/>
            <a:ext cx="633412" cy="374650"/>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 fmla="*/ 645319 w 728663"/>
              <a:gd name="connsiteY0" fmla="*/ 0 h 435769"/>
              <a:gd name="connsiteX1" fmla="*/ 728663 w 728663"/>
              <a:gd name="connsiteY1" fmla="*/ 80962 h 435769"/>
              <a:gd name="connsiteX2" fmla="*/ 0 w 728663"/>
              <a:gd name="connsiteY2" fmla="*/ 435769 h 435769"/>
              <a:gd name="connsiteX3" fmla="*/ 645319 w 728663"/>
              <a:gd name="connsiteY3" fmla="*/ 0 h 435769"/>
              <a:gd name="connsiteX0" fmla="*/ 651669 w 735013"/>
              <a:gd name="connsiteY0" fmla="*/ 0 h 435769"/>
              <a:gd name="connsiteX1" fmla="*/ 735013 w 735013"/>
              <a:gd name="connsiteY1" fmla="*/ 80962 h 435769"/>
              <a:gd name="connsiteX2" fmla="*/ 0 w 735013"/>
              <a:gd name="connsiteY2" fmla="*/ 435769 h 435769"/>
              <a:gd name="connsiteX3" fmla="*/ 651669 w 735013"/>
              <a:gd name="connsiteY3" fmla="*/ 0 h 435769"/>
            </a:gdLst>
            <a:ahLst/>
            <a:cxnLst>
              <a:cxn ang="0">
                <a:pos x="connsiteX0" y="connsiteY0"/>
              </a:cxn>
              <a:cxn ang="0">
                <a:pos x="connsiteX1" y="connsiteY1"/>
              </a:cxn>
              <a:cxn ang="0">
                <a:pos x="connsiteX2" y="connsiteY2"/>
              </a:cxn>
              <a:cxn ang="0">
                <a:pos x="connsiteX3" y="connsiteY3"/>
              </a:cxn>
            </a:cxnLst>
            <a:rect l="l" t="t" r="r" b="b"/>
            <a:pathLst>
              <a:path w="735013" h="435769">
                <a:moveTo>
                  <a:pt x="651669" y="0"/>
                </a:moveTo>
                <a:lnTo>
                  <a:pt x="735013" y="80962"/>
                </a:lnTo>
                <a:lnTo>
                  <a:pt x="0" y="435769"/>
                </a:lnTo>
                <a:lnTo>
                  <a:pt x="651669" y="0"/>
                </a:lnTo>
                <a:close/>
              </a:path>
            </a:pathLst>
          </a:custGeom>
          <a:solidFill>
            <a:srgbClr val="4368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33" name="MH_Other_18"/>
          <p:cNvSpPr/>
          <p:nvPr>
            <p:custDataLst>
              <p:tags r:id="rId24"/>
            </p:custDataLst>
          </p:nvPr>
        </p:nvSpPr>
        <p:spPr>
          <a:xfrm flipH="1">
            <a:off x="5268914" y="4730750"/>
            <a:ext cx="642937" cy="782638"/>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rgbClr val="6CA824"/>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36000" bIns="0" anchor="ctr">
            <a:normAutofit/>
          </a:bodyPr>
          <a:lstStyle/>
          <a:p>
            <a:pPr algn="ctr" fontAlgn="auto">
              <a:spcBef>
                <a:spcPts val="0"/>
              </a:spcBef>
              <a:spcAft>
                <a:spcPts val="0"/>
              </a:spcAft>
              <a:defRPr/>
            </a:pPr>
            <a:r>
              <a:rPr lang="en-US" altLang="zh-CN">
                <a:solidFill>
                  <a:srgbClr val="FFFFFF"/>
                </a:solidFill>
                <a:latin typeface="微软雅黑" panose="020B0503020204020204" pitchFamily="34" charset="-122"/>
                <a:ea typeface="微软雅黑" panose="020B0503020204020204" pitchFamily="34" charset="-122"/>
              </a:rPr>
              <a:t>05</a:t>
            </a:r>
            <a:endParaRPr lang="zh-CN" altLang="en-US">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209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一、金融机构声誉风险的利益主体分析</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声誉风险的影响因素及预警指标设计</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34" name="MH_SubTitle_1"/>
          <p:cNvSpPr/>
          <p:nvPr>
            <p:custDataLst>
              <p:tags r:id="rId1"/>
            </p:custDataLst>
          </p:nvPr>
        </p:nvSpPr>
        <p:spPr>
          <a:xfrm>
            <a:off x="5464926" y="2086087"/>
            <a:ext cx="573087" cy="3260725"/>
          </a:xfrm>
          <a:custGeom>
            <a:avLst/>
            <a:gdLst>
              <a:gd name="connsiteX0" fmla="*/ 69854 w 571500"/>
              <a:gd name="connsiteY0" fmla="*/ 0 h 3251200"/>
              <a:gd name="connsiteX1" fmla="*/ 501646 w 571500"/>
              <a:gd name="connsiteY1" fmla="*/ 0 h 3251200"/>
              <a:gd name="connsiteX2" fmla="*/ 571500 w 571500"/>
              <a:gd name="connsiteY2" fmla="*/ 69854 h 3251200"/>
              <a:gd name="connsiteX3" fmla="*/ 571500 w 571500"/>
              <a:gd name="connsiteY3" fmla="*/ 3181346 h 3251200"/>
              <a:gd name="connsiteX4" fmla="*/ 501646 w 571500"/>
              <a:gd name="connsiteY4" fmla="*/ 3251200 h 3251200"/>
              <a:gd name="connsiteX5" fmla="*/ 69854 w 571500"/>
              <a:gd name="connsiteY5" fmla="*/ 3251200 h 3251200"/>
              <a:gd name="connsiteX6" fmla="*/ 0 w 571500"/>
              <a:gd name="connsiteY6" fmla="*/ 3181346 h 3251200"/>
              <a:gd name="connsiteX7" fmla="*/ 0 w 571500"/>
              <a:gd name="connsiteY7" fmla="*/ 69854 h 3251200"/>
              <a:gd name="connsiteX8" fmla="*/ 69854 w 571500"/>
              <a:gd name="connsiteY8" fmla="*/ 0 h 325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3251200">
                <a:moveTo>
                  <a:pt x="69854" y="0"/>
                </a:moveTo>
                <a:lnTo>
                  <a:pt x="501646" y="0"/>
                </a:lnTo>
                <a:cubicBezTo>
                  <a:pt x="540225" y="0"/>
                  <a:pt x="571500" y="31275"/>
                  <a:pt x="571500" y="69854"/>
                </a:cubicBezTo>
                <a:lnTo>
                  <a:pt x="571500" y="3181346"/>
                </a:lnTo>
                <a:cubicBezTo>
                  <a:pt x="571500" y="3219925"/>
                  <a:pt x="540225" y="3251200"/>
                  <a:pt x="501646" y="3251200"/>
                </a:cubicBezTo>
                <a:lnTo>
                  <a:pt x="69854" y="3251200"/>
                </a:lnTo>
                <a:cubicBezTo>
                  <a:pt x="31275" y="3251200"/>
                  <a:pt x="0" y="3219925"/>
                  <a:pt x="0" y="3181346"/>
                </a:cubicBezTo>
                <a:lnTo>
                  <a:pt x="0" y="69854"/>
                </a:lnTo>
                <a:cubicBezTo>
                  <a:pt x="0" y="31275"/>
                  <a:pt x="31275" y="0"/>
                  <a:pt x="69854" y="0"/>
                </a:cubicBezTo>
                <a:close/>
              </a:path>
            </a:pathLst>
          </a:custGeom>
          <a:solidFill>
            <a:srgbClr val="36CAFF"/>
          </a:solidFill>
          <a:effectLst>
            <a:outerShdw blurRad="50800" dist="38100" dir="5400000" algn="t" rotWithShape="0">
              <a:prstClr val="black">
                <a:alpha val="40000"/>
              </a:prstClr>
            </a:outerShdw>
          </a:effectLst>
        </p:spPr>
        <p:txBody>
          <a:bodyPr vert="eaVert">
            <a:normAutofit/>
          </a:bodyPr>
          <a:lstStyle/>
          <a:p>
            <a:pPr fontAlgn="auto">
              <a:lnSpc>
                <a:spcPct val="120000"/>
              </a:lnSpc>
              <a:spcBef>
                <a:spcPts val="0"/>
              </a:spcBef>
              <a:spcAft>
                <a:spcPts val="0"/>
              </a:spcAft>
              <a:defRPr/>
            </a:pPr>
            <a:r>
              <a:rPr lang="zh-CN" altLang="en-US" sz="2000" b="1" dirty="0">
                <a:solidFill>
                  <a:srgbClr val="7030A0"/>
                </a:solidFill>
                <a:latin typeface="微软雅黑" panose="020B0503020204020204" pitchFamily="34" charset="-122"/>
                <a:ea typeface="微软雅黑" panose="020B0503020204020204" pitchFamily="34" charset="-122"/>
              </a:rPr>
              <a:t>政府</a:t>
            </a:r>
            <a:endParaRPr lang="en-US" altLang="zh-CN" sz="2000" b="1" dirty="0">
              <a:solidFill>
                <a:srgbClr val="7030A0"/>
              </a:solidFill>
              <a:latin typeface="微软雅黑" panose="020B0503020204020204" pitchFamily="34" charset="-122"/>
              <a:ea typeface="微软雅黑" panose="020B0503020204020204" pitchFamily="34" charset="-122"/>
            </a:endParaRPr>
          </a:p>
        </p:txBody>
      </p:sp>
      <p:sp>
        <p:nvSpPr>
          <p:cNvPr id="35" name="MH_SubTitle_2"/>
          <p:cNvSpPr/>
          <p:nvPr>
            <p:custDataLst>
              <p:tags r:id="rId2"/>
            </p:custDataLst>
          </p:nvPr>
        </p:nvSpPr>
        <p:spPr>
          <a:xfrm rot="1020000">
            <a:off x="5930062" y="2073387"/>
            <a:ext cx="573088" cy="3260725"/>
          </a:xfrm>
          <a:custGeom>
            <a:avLst/>
            <a:gdLst>
              <a:gd name="connsiteX0" fmla="*/ 69854 w 571500"/>
              <a:gd name="connsiteY0" fmla="*/ 0 h 3251200"/>
              <a:gd name="connsiteX1" fmla="*/ 501646 w 571500"/>
              <a:gd name="connsiteY1" fmla="*/ 0 h 3251200"/>
              <a:gd name="connsiteX2" fmla="*/ 571500 w 571500"/>
              <a:gd name="connsiteY2" fmla="*/ 69854 h 3251200"/>
              <a:gd name="connsiteX3" fmla="*/ 571500 w 571500"/>
              <a:gd name="connsiteY3" fmla="*/ 3181346 h 3251200"/>
              <a:gd name="connsiteX4" fmla="*/ 501646 w 571500"/>
              <a:gd name="connsiteY4" fmla="*/ 3251200 h 3251200"/>
              <a:gd name="connsiteX5" fmla="*/ 69854 w 571500"/>
              <a:gd name="connsiteY5" fmla="*/ 3251200 h 3251200"/>
              <a:gd name="connsiteX6" fmla="*/ 0 w 571500"/>
              <a:gd name="connsiteY6" fmla="*/ 3181346 h 3251200"/>
              <a:gd name="connsiteX7" fmla="*/ 0 w 571500"/>
              <a:gd name="connsiteY7" fmla="*/ 69854 h 3251200"/>
              <a:gd name="connsiteX8" fmla="*/ 69854 w 571500"/>
              <a:gd name="connsiteY8" fmla="*/ 0 h 325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3251200">
                <a:moveTo>
                  <a:pt x="69854" y="0"/>
                </a:moveTo>
                <a:lnTo>
                  <a:pt x="501646" y="0"/>
                </a:lnTo>
                <a:cubicBezTo>
                  <a:pt x="540225" y="0"/>
                  <a:pt x="571500" y="31275"/>
                  <a:pt x="571500" y="69854"/>
                </a:cubicBezTo>
                <a:lnTo>
                  <a:pt x="571500" y="3181346"/>
                </a:lnTo>
                <a:cubicBezTo>
                  <a:pt x="571500" y="3219925"/>
                  <a:pt x="540225" y="3251200"/>
                  <a:pt x="501646" y="3251200"/>
                </a:cubicBezTo>
                <a:lnTo>
                  <a:pt x="69854" y="3251200"/>
                </a:lnTo>
                <a:cubicBezTo>
                  <a:pt x="31275" y="3251200"/>
                  <a:pt x="0" y="3219925"/>
                  <a:pt x="0" y="3181346"/>
                </a:cubicBezTo>
                <a:lnTo>
                  <a:pt x="0" y="69854"/>
                </a:lnTo>
                <a:cubicBezTo>
                  <a:pt x="0" y="31275"/>
                  <a:pt x="31275" y="0"/>
                  <a:pt x="69854" y="0"/>
                </a:cubicBezTo>
                <a:close/>
              </a:path>
            </a:pathLst>
          </a:custGeom>
          <a:solidFill>
            <a:srgbClr val="92D050"/>
          </a:solidFill>
          <a:effectLst>
            <a:outerShdw blurRad="50800" dist="38100" dir="5400000" algn="t" rotWithShape="0">
              <a:prstClr val="black">
                <a:alpha val="40000"/>
              </a:prstClr>
            </a:outerShdw>
          </a:effectLst>
        </p:spPr>
        <p:txBody>
          <a:bodyPr vert="eaVert">
            <a:normAutofit/>
          </a:bodyPr>
          <a:lstStyle/>
          <a:p>
            <a:pPr fontAlgn="auto">
              <a:lnSpc>
                <a:spcPct val="120000"/>
              </a:lnSpc>
              <a:spcBef>
                <a:spcPts val="0"/>
              </a:spcBef>
              <a:spcAft>
                <a:spcPts val="0"/>
              </a:spcAft>
              <a:defRPr/>
            </a:pPr>
            <a:r>
              <a:rPr lang="zh-CN" altLang="en-US" sz="2000" b="1" dirty="0">
                <a:solidFill>
                  <a:srgbClr val="7030A0"/>
                </a:solidFill>
                <a:latin typeface="微软雅黑" panose="020B0503020204020204" pitchFamily="34" charset="-122"/>
                <a:ea typeface="微软雅黑" panose="020B0503020204020204" pitchFamily="34" charset="-122"/>
              </a:rPr>
              <a:t>监管部门</a:t>
            </a:r>
            <a:endParaRPr lang="en-US" altLang="zh-CN" sz="2000" b="1" dirty="0">
              <a:solidFill>
                <a:srgbClr val="7030A0"/>
              </a:solidFill>
              <a:latin typeface="微软雅黑" panose="020B0503020204020204" pitchFamily="34" charset="-122"/>
              <a:ea typeface="微软雅黑" panose="020B0503020204020204" pitchFamily="34" charset="-122"/>
            </a:endParaRPr>
          </a:p>
        </p:txBody>
      </p:sp>
      <p:sp>
        <p:nvSpPr>
          <p:cNvPr id="36" name="MH_SubTitle_3"/>
          <p:cNvSpPr/>
          <p:nvPr>
            <p:custDataLst>
              <p:tags r:id="rId3"/>
            </p:custDataLst>
          </p:nvPr>
        </p:nvSpPr>
        <p:spPr>
          <a:xfrm rot="2040000">
            <a:off x="6328526" y="2160699"/>
            <a:ext cx="573087" cy="3260725"/>
          </a:xfrm>
          <a:custGeom>
            <a:avLst/>
            <a:gdLst>
              <a:gd name="connsiteX0" fmla="*/ 69854 w 571500"/>
              <a:gd name="connsiteY0" fmla="*/ 0 h 3251200"/>
              <a:gd name="connsiteX1" fmla="*/ 501646 w 571500"/>
              <a:gd name="connsiteY1" fmla="*/ 0 h 3251200"/>
              <a:gd name="connsiteX2" fmla="*/ 571500 w 571500"/>
              <a:gd name="connsiteY2" fmla="*/ 69854 h 3251200"/>
              <a:gd name="connsiteX3" fmla="*/ 571500 w 571500"/>
              <a:gd name="connsiteY3" fmla="*/ 3181346 h 3251200"/>
              <a:gd name="connsiteX4" fmla="*/ 501646 w 571500"/>
              <a:gd name="connsiteY4" fmla="*/ 3251200 h 3251200"/>
              <a:gd name="connsiteX5" fmla="*/ 69854 w 571500"/>
              <a:gd name="connsiteY5" fmla="*/ 3251200 h 3251200"/>
              <a:gd name="connsiteX6" fmla="*/ 0 w 571500"/>
              <a:gd name="connsiteY6" fmla="*/ 3181346 h 3251200"/>
              <a:gd name="connsiteX7" fmla="*/ 0 w 571500"/>
              <a:gd name="connsiteY7" fmla="*/ 69854 h 3251200"/>
              <a:gd name="connsiteX8" fmla="*/ 69854 w 571500"/>
              <a:gd name="connsiteY8" fmla="*/ 0 h 325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3251200">
                <a:moveTo>
                  <a:pt x="69854" y="0"/>
                </a:moveTo>
                <a:lnTo>
                  <a:pt x="501646" y="0"/>
                </a:lnTo>
                <a:cubicBezTo>
                  <a:pt x="540225" y="0"/>
                  <a:pt x="571500" y="31275"/>
                  <a:pt x="571500" y="69854"/>
                </a:cubicBezTo>
                <a:lnTo>
                  <a:pt x="571500" y="3181346"/>
                </a:lnTo>
                <a:cubicBezTo>
                  <a:pt x="571500" y="3219925"/>
                  <a:pt x="540225" y="3251200"/>
                  <a:pt x="501646" y="3251200"/>
                </a:cubicBezTo>
                <a:lnTo>
                  <a:pt x="69854" y="3251200"/>
                </a:lnTo>
                <a:cubicBezTo>
                  <a:pt x="31275" y="3251200"/>
                  <a:pt x="0" y="3219925"/>
                  <a:pt x="0" y="3181346"/>
                </a:cubicBezTo>
                <a:lnTo>
                  <a:pt x="0" y="69854"/>
                </a:lnTo>
                <a:cubicBezTo>
                  <a:pt x="0" y="31275"/>
                  <a:pt x="31275" y="0"/>
                  <a:pt x="69854" y="0"/>
                </a:cubicBezTo>
                <a:close/>
              </a:path>
            </a:pathLst>
          </a:custGeom>
          <a:solidFill>
            <a:srgbClr val="FFC000"/>
          </a:solidFill>
          <a:effectLst>
            <a:outerShdw blurRad="50800" dist="38100" dir="5400000" algn="t" rotWithShape="0">
              <a:prstClr val="black">
                <a:alpha val="40000"/>
              </a:prstClr>
            </a:outerShdw>
          </a:effectLst>
        </p:spPr>
        <p:txBody>
          <a:bodyPr vert="eaVert">
            <a:normAutofit/>
          </a:bodyPr>
          <a:lstStyle/>
          <a:p>
            <a:pPr fontAlgn="auto">
              <a:lnSpc>
                <a:spcPct val="120000"/>
              </a:lnSpc>
              <a:spcBef>
                <a:spcPts val="0"/>
              </a:spcBef>
              <a:spcAft>
                <a:spcPts val="0"/>
              </a:spcAft>
              <a:defRPr/>
            </a:pPr>
            <a:r>
              <a:rPr lang="zh-CN" altLang="en-US" sz="2000" b="1" dirty="0">
                <a:solidFill>
                  <a:srgbClr val="7030A0"/>
                </a:solidFill>
                <a:latin typeface="微软雅黑" panose="020B0503020204020204" pitchFamily="34" charset="-122"/>
                <a:ea typeface="微软雅黑" panose="020B0503020204020204" pitchFamily="34" charset="-122"/>
              </a:rPr>
              <a:t>客户</a:t>
            </a:r>
            <a:endParaRPr lang="en-US" altLang="zh-CN" sz="2000" b="1" dirty="0">
              <a:solidFill>
                <a:srgbClr val="7030A0"/>
              </a:solidFill>
              <a:latin typeface="微软雅黑" panose="020B0503020204020204" pitchFamily="34" charset="-122"/>
              <a:ea typeface="微软雅黑" panose="020B0503020204020204" pitchFamily="34" charset="-122"/>
            </a:endParaRPr>
          </a:p>
        </p:txBody>
      </p:sp>
      <p:sp>
        <p:nvSpPr>
          <p:cNvPr id="37" name="MH_SubTitle_4"/>
          <p:cNvSpPr/>
          <p:nvPr>
            <p:custDataLst>
              <p:tags r:id="rId4"/>
            </p:custDataLst>
          </p:nvPr>
        </p:nvSpPr>
        <p:spPr>
          <a:xfrm rot="3060000">
            <a:off x="6626182" y="2409143"/>
            <a:ext cx="573087" cy="3260725"/>
          </a:xfrm>
          <a:custGeom>
            <a:avLst/>
            <a:gdLst>
              <a:gd name="connsiteX0" fmla="*/ 69854 w 571500"/>
              <a:gd name="connsiteY0" fmla="*/ 0 h 3251200"/>
              <a:gd name="connsiteX1" fmla="*/ 501646 w 571500"/>
              <a:gd name="connsiteY1" fmla="*/ 0 h 3251200"/>
              <a:gd name="connsiteX2" fmla="*/ 571500 w 571500"/>
              <a:gd name="connsiteY2" fmla="*/ 69854 h 3251200"/>
              <a:gd name="connsiteX3" fmla="*/ 571500 w 571500"/>
              <a:gd name="connsiteY3" fmla="*/ 3181346 h 3251200"/>
              <a:gd name="connsiteX4" fmla="*/ 501646 w 571500"/>
              <a:gd name="connsiteY4" fmla="*/ 3251200 h 3251200"/>
              <a:gd name="connsiteX5" fmla="*/ 69854 w 571500"/>
              <a:gd name="connsiteY5" fmla="*/ 3251200 h 3251200"/>
              <a:gd name="connsiteX6" fmla="*/ 0 w 571500"/>
              <a:gd name="connsiteY6" fmla="*/ 3181346 h 3251200"/>
              <a:gd name="connsiteX7" fmla="*/ 0 w 571500"/>
              <a:gd name="connsiteY7" fmla="*/ 69854 h 3251200"/>
              <a:gd name="connsiteX8" fmla="*/ 69854 w 571500"/>
              <a:gd name="connsiteY8" fmla="*/ 0 h 325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3251200">
                <a:moveTo>
                  <a:pt x="69854" y="0"/>
                </a:moveTo>
                <a:lnTo>
                  <a:pt x="501646" y="0"/>
                </a:lnTo>
                <a:cubicBezTo>
                  <a:pt x="540225" y="0"/>
                  <a:pt x="571500" y="31275"/>
                  <a:pt x="571500" y="69854"/>
                </a:cubicBezTo>
                <a:lnTo>
                  <a:pt x="571500" y="3181346"/>
                </a:lnTo>
                <a:cubicBezTo>
                  <a:pt x="571500" y="3219925"/>
                  <a:pt x="540225" y="3251200"/>
                  <a:pt x="501646" y="3251200"/>
                </a:cubicBezTo>
                <a:lnTo>
                  <a:pt x="69854" y="3251200"/>
                </a:lnTo>
                <a:cubicBezTo>
                  <a:pt x="31275" y="3251200"/>
                  <a:pt x="0" y="3219925"/>
                  <a:pt x="0" y="3181346"/>
                </a:cubicBezTo>
                <a:lnTo>
                  <a:pt x="0" y="69854"/>
                </a:lnTo>
                <a:cubicBezTo>
                  <a:pt x="0" y="31275"/>
                  <a:pt x="31275" y="0"/>
                  <a:pt x="69854" y="0"/>
                </a:cubicBezTo>
                <a:close/>
              </a:path>
            </a:pathLst>
          </a:custGeom>
          <a:solidFill>
            <a:srgbClr val="F57C89"/>
          </a:solidFill>
          <a:effectLst>
            <a:outerShdw blurRad="50800" dist="38100" dir="5400000" algn="t" rotWithShape="0">
              <a:prstClr val="black">
                <a:alpha val="40000"/>
              </a:prstClr>
            </a:outerShdw>
          </a:effectLst>
        </p:spPr>
        <p:txBody>
          <a:bodyPr vert="eaVert">
            <a:normAutofit/>
          </a:bodyPr>
          <a:lstStyle/>
          <a:p>
            <a:pPr fontAlgn="auto">
              <a:lnSpc>
                <a:spcPct val="120000"/>
              </a:lnSpc>
              <a:spcBef>
                <a:spcPts val="0"/>
              </a:spcBef>
              <a:spcAft>
                <a:spcPts val="0"/>
              </a:spcAft>
              <a:defRPr/>
            </a:pPr>
            <a:r>
              <a:rPr lang="zh-CN" altLang="en-US" sz="2000" b="1" dirty="0">
                <a:solidFill>
                  <a:srgbClr val="7030A0"/>
                </a:solidFill>
                <a:latin typeface="微软雅黑" panose="020B0503020204020204" pitchFamily="34" charset="-122"/>
                <a:ea typeface="微软雅黑" panose="020B0503020204020204" pitchFamily="34" charset="-122"/>
              </a:rPr>
              <a:t>股东</a:t>
            </a:r>
            <a:endParaRPr lang="en-US" altLang="zh-CN" sz="2000" b="1" dirty="0">
              <a:solidFill>
                <a:srgbClr val="7030A0"/>
              </a:solidFill>
              <a:latin typeface="微软雅黑" panose="020B0503020204020204" pitchFamily="34" charset="-122"/>
              <a:ea typeface="微软雅黑" panose="020B0503020204020204" pitchFamily="34" charset="-122"/>
            </a:endParaRPr>
          </a:p>
        </p:txBody>
      </p:sp>
      <p:sp>
        <p:nvSpPr>
          <p:cNvPr id="38" name="MH_SubTitle_5"/>
          <p:cNvSpPr/>
          <p:nvPr>
            <p:custDataLst>
              <p:tags r:id="rId5"/>
            </p:custDataLst>
          </p:nvPr>
        </p:nvSpPr>
        <p:spPr>
          <a:xfrm rot="4080000">
            <a:off x="6797632" y="2796493"/>
            <a:ext cx="573087" cy="3260725"/>
          </a:xfrm>
          <a:custGeom>
            <a:avLst/>
            <a:gdLst>
              <a:gd name="connsiteX0" fmla="*/ 69854 w 571500"/>
              <a:gd name="connsiteY0" fmla="*/ 0 h 3251200"/>
              <a:gd name="connsiteX1" fmla="*/ 501646 w 571500"/>
              <a:gd name="connsiteY1" fmla="*/ 0 h 3251200"/>
              <a:gd name="connsiteX2" fmla="*/ 571500 w 571500"/>
              <a:gd name="connsiteY2" fmla="*/ 69854 h 3251200"/>
              <a:gd name="connsiteX3" fmla="*/ 571500 w 571500"/>
              <a:gd name="connsiteY3" fmla="*/ 3181346 h 3251200"/>
              <a:gd name="connsiteX4" fmla="*/ 501646 w 571500"/>
              <a:gd name="connsiteY4" fmla="*/ 3251200 h 3251200"/>
              <a:gd name="connsiteX5" fmla="*/ 69854 w 571500"/>
              <a:gd name="connsiteY5" fmla="*/ 3251200 h 3251200"/>
              <a:gd name="connsiteX6" fmla="*/ 0 w 571500"/>
              <a:gd name="connsiteY6" fmla="*/ 3181346 h 3251200"/>
              <a:gd name="connsiteX7" fmla="*/ 0 w 571500"/>
              <a:gd name="connsiteY7" fmla="*/ 69854 h 3251200"/>
              <a:gd name="connsiteX8" fmla="*/ 69854 w 571500"/>
              <a:gd name="connsiteY8" fmla="*/ 0 h 325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3251200">
                <a:moveTo>
                  <a:pt x="69854" y="0"/>
                </a:moveTo>
                <a:lnTo>
                  <a:pt x="501646" y="0"/>
                </a:lnTo>
                <a:cubicBezTo>
                  <a:pt x="540225" y="0"/>
                  <a:pt x="571500" y="31275"/>
                  <a:pt x="571500" y="69854"/>
                </a:cubicBezTo>
                <a:lnTo>
                  <a:pt x="571500" y="3181346"/>
                </a:lnTo>
                <a:cubicBezTo>
                  <a:pt x="571500" y="3219925"/>
                  <a:pt x="540225" y="3251200"/>
                  <a:pt x="501646" y="3251200"/>
                </a:cubicBezTo>
                <a:lnTo>
                  <a:pt x="69854" y="3251200"/>
                </a:lnTo>
                <a:cubicBezTo>
                  <a:pt x="31275" y="3251200"/>
                  <a:pt x="0" y="3219925"/>
                  <a:pt x="0" y="3181346"/>
                </a:cubicBezTo>
                <a:lnTo>
                  <a:pt x="0" y="69854"/>
                </a:lnTo>
                <a:cubicBezTo>
                  <a:pt x="0" y="31275"/>
                  <a:pt x="31275" y="0"/>
                  <a:pt x="69854" y="0"/>
                </a:cubicBezTo>
                <a:close/>
              </a:path>
            </a:pathLst>
          </a:custGeom>
          <a:solidFill>
            <a:srgbClr val="FFC000"/>
          </a:solidFill>
          <a:effectLst>
            <a:outerShdw blurRad="50800" dist="38100" dir="5400000" algn="t" rotWithShape="0">
              <a:prstClr val="black">
                <a:alpha val="40000"/>
              </a:prstClr>
            </a:outerShdw>
          </a:effectLst>
        </p:spPr>
        <p:txBody>
          <a:bodyPr vert="eaVert">
            <a:normAutofit/>
          </a:bodyPr>
          <a:lstStyle/>
          <a:p>
            <a:pPr fontAlgn="auto">
              <a:lnSpc>
                <a:spcPct val="120000"/>
              </a:lnSpc>
              <a:spcBef>
                <a:spcPts val="0"/>
              </a:spcBef>
              <a:spcAft>
                <a:spcPts val="0"/>
              </a:spcAft>
              <a:defRPr/>
            </a:pPr>
            <a:r>
              <a:rPr lang="zh-CN" altLang="en-US" sz="2000" b="1" dirty="0">
                <a:solidFill>
                  <a:srgbClr val="7030A0"/>
                </a:solidFill>
                <a:latin typeface="微软雅黑" panose="020B0503020204020204" pitchFamily="34" charset="-122"/>
                <a:ea typeface="微软雅黑" panose="020B0503020204020204" pitchFamily="34" charset="-122"/>
              </a:rPr>
              <a:t>金融同业</a:t>
            </a:r>
            <a:endParaRPr lang="en-US" altLang="zh-CN" sz="2000" b="1" dirty="0">
              <a:solidFill>
                <a:srgbClr val="7030A0"/>
              </a:solidFill>
              <a:latin typeface="微软雅黑" panose="020B0503020204020204" pitchFamily="34" charset="-122"/>
              <a:ea typeface="微软雅黑" panose="020B0503020204020204" pitchFamily="34" charset="-122"/>
            </a:endParaRPr>
          </a:p>
        </p:txBody>
      </p:sp>
      <p:sp>
        <p:nvSpPr>
          <p:cNvPr id="39" name="MH_SubTitle_6"/>
          <p:cNvSpPr/>
          <p:nvPr>
            <p:custDataLst>
              <p:tags r:id="rId6"/>
            </p:custDataLst>
          </p:nvPr>
        </p:nvSpPr>
        <p:spPr>
          <a:xfrm rot="5100000">
            <a:off x="6827795" y="3279093"/>
            <a:ext cx="573087" cy="3260725"/>
          </a:xfrm>
          <a:custGeom>
            <a:avLst/>
            <a:gdLst>
              <a:gd name="connsiteX0" fmla="*/ 69854 w 571500"/>
              <a:gd name="connsiteY0" fmla="*/ 0 h 3251200"/>
              <a:gd name="connsiteX1" fmla="*/ 501646 w 571500"/>
              <a:gd name="connsiteY1" fmla="*/ 0 h 3251200"/>
              <a:gd name="connsiteX2" fmla="*/ 571500 w 571500"/>
              <a:gd name="connsiteY2" fmla="*/ 69854 h 3251200"/>
              <a:gd name="connsiteX3" fmla="*/ 571500 w 571500"/>
              <a:gd name="connsiteY3" fmla="*/ 3181346 h 3251200"/>
              <a:gd name="connsiteX4" fmla="*/ 501646 w 571500"/>
              <a:gd name="connsiteY4" fmla="*/ 3251200 h 3251200"/>
              <a:gd name="connsiteX5" fmla="*/ 69854 w 571500"/>
              <a:gd name="connsiteY5" fmla="*/ 3251200 h 3251200"/>
              <a:gd name="connsiteX6" fmla="*/ 0 w 571500"/>
              <a:gd name="connsiteY6" fmla="*/ 3181346 h 3251200"/>
              <a:gd name="connsiteX7" fmla="*/ 0 w 571500"/>
              <a:gd name="connsiteY7" fmla="*/ 69854 h 3251200"/>
              <a:gd name="connsiteX8" fmla="*/ 69854 w 571500"/>
              <a:gd name="connsiteY8" fmla="*/ 0 h 325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3251200">
                <a:moveTo>
                  <a:pt x="69854" y="0"/>
                </a:moveTo>
                <a:lnTo>
                  <a:pt x="501646" y="0"/>
                </a:lnTo>
                <a:cubicBezTo>
                  <a:pt x="540225" y="0"/>
                  <a:pt x="571500" y="31275"/>
                  <a:pt x="571500" y="69854"/>
                </a:cubicBezTo>
                <a:lnTo>
                  <a:pt x="571500" y="3181346"/>
                </a:lnTo>
                <a:cubicBezTo>
                  <a:pt x="571500" y="3219925"/>
                  <a:pt x="540225" y="3251200"/>
                  <a:pt x="501646" y="3251200"/>
                </a:cubicBezTo>
                <a:lnTo>
                  <a:pt x="69854" y="3251200"/>
                </a:lnTo>
                <a:cubicBezTo>
                  <a:pt x="31275" y="3251200"/>
                  <a:pt x="0" y="3219925"/>
                  <a:pt x="0" y="3181346"/>
                </a:cubicBezTo>
                <a:lnTo>
                  <a:pt x="0" y="69854"/>
                </a:lnTo>
                <a:cubicBezTo>
                  <a:pt x="0" y="31275"/>
                  <a:pt x="31275" y="0"/>
                  <a:pt x="69854" y="0"/>
                </a:cubicBezTo>
                <a:close/>
              </a:path>
            </a:pathLst>
          </a:custGeom>
          <a:solidFill>
            <a:srgbClr val="92D050"/>
          </a:solidFill>
          <a:effectLst>
            <a:outerShdw blurRad="50800" dist="38100" dir="5400000" algn="t" rotWithShape="0">
              <a:prstClr val="black">
                <a:alpha val="40000"/>
              </a:prstClr>
            </a:outerShdw>
          </a:effectLst>
        </p:spPr>
        <p:txBody>
          <a:bodyPr vert="eaVert">
            <a:normAutofit/>
          </a:bodyPr>
          <a:lstStyle/>
          <a:p>
            <a:pPr fontAlgn="auto">
              <a:lnSpc>
                <a:spcPct val="120000"/>
              </a:lnSpc>
              <a:spcBef>
                <a:spcPts val="0"/>
              </a:spcBef>
              <a:spcAft>
                <a:spcPts val="0"/>
              </a:spcAft>
              <a:defRPr/>
            </a:pPr>
            <a:r>
              <a:rPr lang="zh-CN" altLang="en-US" sz="2000" b="1" dirty="0">
                <a:solidFill>
                  <a:srgbClr val="7030A0"/>
                </a:solidFill>
                <a:latin typeface="微软雅黑" panose="020B0503020204020204" pitchFamily="34" charset="-122"/>
                <a:ea typeface="微软雅黑" panose="020B0503020204020204" pitchFamily="34" charset="-122"/>
              </a:rPr>
              <a:t>员工</a:t>
            </a:r>
            <a:endParaRPr lang="en-US" altLang="zh-CN" sz="2000" b="1" dirty="0">
              <a:solidFill>
                <a:srgbClr val="7030A0"/>
              </a:solidFill>
              <a:latin typeface="微软雅黑" panose="020B0503020204020204" pitchFamily="34" charset="-122"/>
              <a:ea typeface="微软雅黑" panose="020B0503020204020204" pitchFamily="34" charset="-122"/>
            </a:endParaRPr>
          </a:p>
        </p:txBody>
      </p:sp>
      <p:sp>
        <p:nvSpPr>
          <p:cNvPr id="40" name="MH_SubTitle_7"/>
          <p:cNvSpPr/>
          <p:nvPr>
            <p:custDataLst>
              <p:tags r:id="rId7"/>
            </p:custDataLst>
          </p:nvPr>
        </p:nvSpPr>
        <p:spPr>
          <a:xfrm rot="6120000">
            <a:off x="6785726" y="3687874"/>
            <a:ext cx="573087" cy="3262313"/>
          </a:xfrm>
          <a:custGeom>
            <a:avLst/>
            <a:gdLst>
              <a:gd name="connsiteX0" fmla="*/ 69854 w 571500"/>
              <a:gd name="connsiteY0" fmla="*/ 0 h 3251200"/>
              <a:gd name="connsiteX1" fmla="*/ 501646 w 571500"/>
              <a:gd name="connsiteY1" fmla="*/ 0 h 3251200"/>
              <a:gd name="connsiteX2" fmla="*/ 571500 w 571500"/>
              <a:gd name="connsiteY2" fmla="*/ 69854 h 3251200"/>
              <a:gd name="connsiteX3" fmla="*/ 571500 w 571500"/>
              <a:gd name="connsiteY3" fmla="*/ 3181346 h 3251200"/>
              <a:gd name="connsiteX4" fmla="*/ 501646 w 571500"/>
              <a:gd name="connsiteY4" fmla="*/ 3251200 h 3251200"/>
              <a:gd name="connsiteX5" fmla="*/ 69854 w 571500"/>
              <a:gd name="connsiteY5" fmla="*/ 3251200 h 3251200"/>
              <a:gd name="connsiteX6" fmla="*/ 0 w 571500"/>
              <a:gd name="connsiteY6" fmla="*/ 3181346 h 3251200"/>
              <a:gd name="connsiteX7" fmla="*/ 0 w 571500"/>
              <a:gd name="connsiteY7" fmla="*/ 69854 h 3251200"/>
              <a:gd name="connsiteX8" fmla="*/ 69854 w 571500"/>
              <a:gd name="connsiteY8" fmla="*/ 0 h 325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3251200">
                <a:moveTo>
                  <a:pt x="69854" y="0"/>
                </a:moveTo>
                <a:lnTo>
                  <a:pt x="501646" y="0"/>
                </a:lnTo>
                <a:cubicBezTo>
                  <a:pt x="540225" y="0"/>
                  <a:pt x="571500" y="31275"/>
                  <a:pt x="571500" y="69854"/>
                </a:cubicBezTo>
                <a:lnTo>
                  <a:pt x="571500" y="3181346"/>
                </a:lnTo>
                <a:cubicBezTo>
                  <a:pt x="571500" y="3219925"/>
                  <a:pt x="540225" y="3251200"/>
                  <a:pt x="501646" y="3251200"/>
                </a:cubicBezTo>
                <a:lnTo>
                  <a:pt x="69854" y="3251200"/>
                </a:lnTo>
                <a:cubicBezTo>
                  <a:pt x="31275" y="3251200"/>
                  <a:pt x="0" y="3219925"/>
                  <a:pt x="0" y="3181346"/>
                </a:cubicBezTo>
                <a:lnTo>
                  <a:pt x="0" y="69854"/>
                </a:lnTo>
                <a:cubicBezTo>
                  <a:pt x="0" y="31275"/>
                  <a:pt x="31275" y="0"/>
                  <a:pt x="69854" y="0"/>
                </a:cubicBezTo>
                <a:close/>
              </a:path>
            </a:pathLst>
          </a:custGeom>
          <a:solidFill>
            <a:srgbClr val="36CAFF"/>
          </a:solidFill>
          <a:effectLst>
            <a:outerShdw blurRad="50800" dist="38100" dir="5400000" algn="t" rotWithShape="0">
              <a:prstClr val="black">
                <a:alpha val="40000"/>
              </a:prstClr>
            </a:outerShdw>
          </a:effectLst>
        </p:spPr>
        <p:txBody>
          <a:bodyPr vert="eaVert">
            <a:normAutofit/>
          </a:bodyPr>
          <a:lstStyle/>
          <a:p>
            <a:pPr fontAlgn="auto">
              <a:lnSpc>
                <a:spcPct val="120000"/>
              </a:lnSpc>
              <a:spcBef>
                <a:spcPts val="0"/>
              </a:spcBef>
              <a:spcAft>
                <a:spcPts val="0"/>
              </a:spcAft>
              <a:defRPr/>
            </a:pPr>
            <a:r>
              <a:rPr lang="zh-CN" altLang="en-US" sz="2000" b="1" dirty="0">
                <a:solidFill>
                  <a:srgbClr val="7030A0"/>
                </a:solidFill>
                <a:latin typeface="微软雅黑" panose="020B0503020204020204" pitchFamily="34" charset="-122"/>
                <a:ea typeface="微软雅黑" panose="020B0503020204020204" pitchFamily="34" charset="-122"/>
              </a:rPr>
              <a:t>媒体</a:t>
            </a:r>
            <a:endParaRPr lang="en-US" altLang="zh-CN" sz="2000" b="1" dirty="0">
              <a:solidFill>
                <a:srgbClr val="7030A0"/>
              </a:solidFill>
              <a:latin typeface="微软雅黑" panose="020B0503020204020204" pitchFamily="34" charset="-122"/>
              <a:ea typeface="微软雅黑" panose="020B0503020204020204" pitchFamily="34" charset="-122"/>
            </a:endParaRPr>
          </a:p>
        </p:txBody>
      </p:sp>
      <p:sp>
        <p:nvSpPr>
          <p:cNvPr id="41" name="MH_Other_1"/>
          <p:cNvSpPr>
            <a:spLocks noChangeArrowheads="1"/>
          </p:cNvSpPr>
          <p:nvPr>
            <p:custDataLst>
              <p:tags r:id="rId8"/>
            </p:custDataLst>
          </p:nvPr>
        </p:nvSpPr>
        <p:spPr bwMode="auto">
          <a:xfrm>
            <a:off x="5571287" y="4889612"/>
            <a:ext cx="287338" cy="2889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eaVert"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endParaRPr lang="zh-CN" altLang="en-US" sz="2000" b="1">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641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二、金融机构声誉风险的内部影响因素</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声誉风险的影响因素及预警指标设计</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14" name="MH_Other_1"/>
          <p:cNvSpPr>
            <a:spLocks/>
          </p:cNvSpPr>
          <p:nvPr>
            <p:custDataLst>
              <p:tags r:id="rId1"/>
            </p:custDataLst>
          </p:nvPr>
        </p:nvSpPr>
        <p:spPr bwMode="auto">
          <a:xfrm>
            <a:off x="3745161" y="3778251"/>
            <a:ext cx="2979738" cy="398463"/>
          </a:xfrm>
          <a:custGeom>
            <a:avLst/>
            <a:gdLst>
              <a:gd name="T0" fmla="*/ 2147483646 w 1607"/>
              <a:gd name="T1" fmla="*/ 2147483646 h 214"/>
              <a:gd name="T2" fmla="*/ 0 w 1607"/>
              <a:gd name="T3" fmla="*/ 2147483646 h 214"/>
              <a:gd name="T4" fmla="*/ 0 w 1607"/>
              <a:gd name="T5" fmla="*/ 2147483646 h 214"/>
              <a:gd name="T6" fmla="*/ 2147483646 w 1607"/>
              <a:gd name="T7" fmla="*/ 2147483646 h 214"/>
              <a:gd name="T8" fmla="*/ 2147483646 w 1607"/>
              <a:gd name="T9" fmla="*/ 2147483646 h 214"/>
              <a:gd name="T10" fmla="*/ 2147483646 w 1607"/>
              <a:gd name="T11" fmla="*/ 2147483646 h 214"/>
              <a:gd name="T12" fmla="*/ 2147483646 w 1607"/>
              <a:gd name="T13" fmla="*/ 0 h 214"/>
              <a:gd name="T14" fmla="*/ 2147483646 w 1607"/>
              <a:gd name="T15" fmla="*/ 2147483646 h 2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07" h="214">
                <a:moveTo>
                  <a:pt x="704" y="116"/>
                </a:moveTo>
                <a:cubicBezTo>
                  <a:pt x="0" y="138"/>
                  <a:pt x="0" y="138"/>
                  <a:pt x="0" y="138"/>
                </a:cubicBezTo>
                <a:cubicBezTo>
                  <a:pt x="0" y="168"/>
                  <a:pt x="0" y="168"/>
                  <a:pt x="0" y="168"/>
                </a:cubicBezTo>
                <a:cubicBezTo>
                  <a:pt x="706" y="190"/>
                  <a:pt x="706" y="190"/>
                  <a:pt x="706" y="190"/>
                </a:cubicBezTo>
                <a:cubicBezTo>
                  <a:pt x="1529" y="214"/>
                  <a:pt x="1529" y="214"/>
                  <a:pt x="1529" y="214"/>
                </a:cubicBezTo>
                <a:cubicBezTo>
                  <a:pt x="1602" y="209"/>
                  <a:pt x="1602" y="209"/>
                  <a:pt x="1602" y="209"/>
                </a:cubicBezTo>
                <a:cubicBezTo>
                  <a:pt x="1607" y="0"/>
                  <a:pt x="1607" y="0"/>
                  <a:pt x="1607" y="0"/>
                </a:cubicBezTo>
                <a:cubicBezTo>
                  <a:pt x="1607" y="0"/>
                  <a:pt x="1090" y="92"/>
                  <a:pt x="704" y="116"/>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MH_Other_2"/>
          <p:cNvSpPr>
            <a:spLocks/>
          </p:cNvSpPr>
          <p:nvPr>
            <p:custDataLst>
              <p:tags r:id="rId2"/>
            </p:custDataLst>
          </p:nvPr>
        </p:nvSpPr>
        <p:spPr bwMode="auto">
          <a:xfrm>
            <a:off x="3745162" y="4138614"/>
            <a:ext cx="3101975" cy="1279525"/>
          </a:xfrm>
          <a:custGeom>
            <a:avLst/>
            <a:gdLst>
              <a:gd name="T0" fmla="*/ 2147483646 w 1672"/>
              <a:gd name="T1" fmla="*/ 2147483646 h 690"/>
              <a:gd name="T2" fmla="*/ 2147483646 w 1672"/>
              <a:gd name="T3" fmla="*/ 2147483646 h 690"/>
              <a:gd name="T4" fmla="*/ 2147483646 w 1672"/>
              <a:gd name="T5" fmla="*/ 2147483646 h 690"/>
              <a:gd name="T6" fmla="*/ 0 w 1672"/>
              <a:gd name="T7" fmla="*/ 0 h 690"/>
              <a:gd name="T8" fmla="*/ 0 w 1672"/>
              <a:gd name="T9" fmla="*/ 2147483646 h 690"/>
              <a:gd name="T10" fmla="*/ 2147483646 w 1672"/>
              <a:gd name="T11" fmla="*/ 2147483646 h 690"/>
              <a:gd name="T12" fmla="*/ 2147483646 w 1672"/>
              <a:gd name="T13" fmla="*/ 2147483646 h 690"/>
              <a:gd name="T14" fmla="*/ 2147483646 w 1672"/>
              <a:gd name="T15" fmla="*/ 2147483646 h 690"/>
              <a:gd name="T16" fmla="*/ 2147483646 w 1672"/>
              <a:gd name="T17" fmla="*/ 2147483646 h 690"/>
              <a:gd name="T18" fmla="*/ 2147483646 w 1672"/>
              <a:gd name="T19" fmla="*/ 2147483646 h 690"/>
              <a:gd name="T20" fmla="*/ 2147483646 w 1672"/>
              <a:gd name="T21" fmla="*/ 2147483646 h 6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2" h="690">
                <a:moveTo>
                  <a:pt x="1251" y="184"/>
                </a:moveTo>
                <a:cubicBezTo>
                  <a:pt x="1047" y="98"/>
                  <a:pt x="876" y="66"/>
                  <a:pt x="876" y="66"/>
                </a:cubicBezTo>
                <a:cubicBezTo>
                  <a:pt x="712" y="24"/>
                  <a:pt x="286" y="17"/>
                  <a:pt x="286" y="17"/>
                </a:cubicBezTo>
                <a:cubicBezTo>
                  <a:pt x="0" y="0"/>
                  <a:pt x="0" y="0"/>
                  <a:pt x="0" y="0"/>
                </a:cubicBezTo>
                <a:cubicBezTo>
                  <a:pt x="0" y="25"/>
                  <a:pt x="0" y="25"/>
                  <a:pt x="0" y="25"/>
                </a:cubicBezTo>
                <a:cubicBezTo>
                  <a:pt x="287" y="40"/>
                  <a:pt x="287" y="40"/>
                  <a:pt x="287" y="40"/>
                </a:cubicBezTo>
                <a:cubicBezTo>
                  <a:pt x="684" y="66"/>
                  <a:pt x="835" y="121"/>
                  <a:pt x="835" y="121"/>
                </a:cubicBezTo>
                <a:cubicBezTo>
                  <a:pt x="1038" y="197"/>
                  <a:pt x="1313" y="435"/>
                  <a:pt x="1485" y="598"/>
                </a:cubicBezTo>
                <a:cubicBezTo>
                  <a:pt x="1583" y="690"/>
                  <a:pt x="1652" y="686"/>
                  <a:pt x="1652" y="686"/>
                </a:cubicBezTo>
                <a:cubicBezTo>
                  <a:pt x="1672" y="391"/>
                  <a:pt x="1672" y="391"/>
                  <a:pt x="1672" y="391"/>
                </a:cubicBezTo>
                <a:lnTo>
                  <a:pt x="1251" y="184"/>
                </a:lnTo>
                <a:close/>
              </a:path>
            </a:pathLst>
          </a:custGeom>
          <a:solidFill>
            <a:srgbClr val="FF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MH_Other_3"/>
          <p:cNvSpPr>
            <a:spLocks/>
          </p:cNvSpPr>
          <p:nvPr>
            <p:custDataLst>
              <p:tags r:id="rId3"/>
            </p:custDataLst>
          </p:nvPr>
        </p:nvSpPr>
        <p:spPr bwMode="auto">
          <a:xfrm>
            <a:off x="3745161" y="4083050"/>
            <a:ext cx="2744788" cy="604838"/>
          </a:xfrm>
          <a:custGeom>
            <a:avLst/>
            <a:gdLst>
              <a:gd name="T0" fmla="*/ 0 w 1480"/>
              <a:gd name="T1" fmla="*/ 0 h 326"/>
              <a:gd name="T2" fmla="*/ 0 w 1480"/>
              <a:gd name="T3" fmla="*/ 2147483646 h 326"/>
              <a:gd name="T4" fmla="*/ 2147483646 w 1480"/>
              <a:gd name="T5" fmla="*/ 2147483646 h 326"/>
              <a:gd name="T6" fmla="*/ 2147483646 w 1480"/>
              <a:gd name="T7" fmla="*/ 2147483646 h 326"/>
              <a:gd name="T8" fmla="*/ 2147483646 w 1480"/>
              <a:gd name="T9" fmla="*/ 2147483646 h 326"/>
              <a:gd name="T10" fmla="*/ 2147483646 w 1480"/>
              <a:gd name="T11" fmla="*/ 2147483646 h 326"/>
              <a:gd name="T12" fmla="*/ 0 w 1480"/>
              <a:gd name="T13" fmla="*/ 0 h 3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0" h="326">
                <a:moveTo>
                  <a:pt x="0" y="0"/>
                </a:moveTo>
                <a:cubicBezTo>
                  <a:pt x="0" y="31"/>
                  <a:pt x="0" y="31"/>
                  <a:pt x="0" y="31"/>
                </a:cubicBezTo>
                <a:cubicBezTo>
                  <a:pt x="726" y="76"/>
                  <a:pt x="726" y="76"/>
                  <a:pt x="726" y="76"/>
                </a:cubicBezTo>
                <a:cubicBezTo>
                  <a:pt x="1000" y="98"/>
                  <a:pt x="1244" y="210"/>
                  <a:pt x="1382" y="285"/>
                </a:cubicBezTo>
                <a:cubicBezTo>
                  <a:pt x="1457" y="326"/>
                  <a:pt x="1471" y="316"/>
                  <a:pt x="1471" y="316"/>
                </a:cubicBezTo>
                <a:cubicBezTo>
                  <a:pt x="1480" y="45"/>
                  <a:pt x="1480" y="45"/>
                  <a:pt x="1480" y="45"/>
                </a:cubicBezTo>
                <a:lnTo>
                  <a:pt x="0" y="0"/>
                </a:lnTo>
                <a:close/>
              </a:path>
            </a:pathLst>
          </a:cu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MH_Other_4"/>
          <p:cNvSpPr>
            <a:spLocks/>
          </p:cNvSpPr>
          <p:nvPr>
            <p:custDataLst>
              <p:tags r:id="rId4"/>
            </p:custDataLst>
          </p:nvPr>
        </p:nvSpPr>
        <p:spPr bwMode="auto">
          <a:xfrm>
            <a:off x="3745161" y="3355975"/>
            <a:ext cx="2914650" cy="687388"/>
          </a:xfrm>
          <a:custGeom>
            <a:avLst/>
            <a:gdLst>
              <a:gd name="T0" fmla="*/ 2147483646 w 1571"/>
              <a:gd name="T1" fmla="*/ 0 h 371"/>
              <a:gd name="T2" fmla="*/ 2147483646 w 1571"/>
              <a:gd name="T3" fmla="*/ 2147483646 h 371"/>
              <a:gd name="T4" fmla="*/ 0 w 1571"/>
              <a:gd name="T5" fmla="*/ 2147483646 h 371"/>
              <a:gd name="T6" fmla="*/ 0 w 1571"/>
              <a:gd name="T7" fmla="*/ 2147483646 h 371"/>
              <a:gd name="T8" fmla="*/ 2147483646 w 1571"/>
              <a:gd name="T9" fmla="*/ 2147483646 h 371"/>
              <a:gd name="T10" fmla="*/ 2147483646 w 1571"/>
              <a:gd name="T11" fmla="*/ 2147483646 h 371"/>
              <a:gd name="T12" fmla="*/ 2147483646 w 1571"/>
              <a:gd name="T13" fmla="*/ 0 h 3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71" h="371">
                <a:moveTo>
                  <a:pt x="1491" y="0"/>
                </a:moveTo>
                <a:cubicBezTo>
                  <a:pt x="1491" y="0"/>
                  <a:pt x="1040" y="255"/>
                  <a:pt x="726" y="287"/>
                </a:cubicBezTo>
                <a:cubicBezTo>
                  <a:pt x="726" y="287"/>
                  <a:pt x="451" y="323"/>
                  <a:pt x="0" y="343"/>
                </a:cubicBezTo>
                <a:cubicBezTo>
                  <a:pt x="0" y="371"/>
                  <a:pt x="0" y="371"/>
                  <a:pt x="0" y="371"/>
                </a:cubicBezTo>
                <a:cubicBezTo>
                  <a:pt x="159" y="368"/>
                  <a:pt x="408" y="363"/>
                  <a:pt x="550" y="361"/>
                </a:cubicBezTo>
                <a:cubicBezTo>
                  <a:pt x="1064" y="334"/>
                  <a:pt x="1571" y="245"/>
                  <a:pt x="1571" y="245"/>
                </a:cubicBezTo>
                <a:lnTo>
                  <a:pt x="1491" y="0"/>
                </a:lnTo>
                <a:close/>
              </a:path>
            </a:pathLst>
          </a:custGeom>
          <a:solidFill>
            <a:srgbClr val="983D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MH_Other_5"/>
          <p:cNvSpPr>
            <a:spLocks/>
          </p:cNvSpPr>
          <p:nvPr>
            <p:custDataLst>
              <p:tags r:id="rId5"/>
            </p:custDataLst>
          </p:nvPr>
        </p:nvSpPr>
        <p:spPr bwMode="auto">
          <a:xfrm>
            <a:off x="3745162" y="2276475"/>
            <a:ext cx="3052763" cy="1658938"/>
          </a:xfrm>
          <a:custGeom>
            <a:avLst/>
            <a:gdLst>
              <a:gd name="T0" fmla="*/ 2147483646 w 1646"/>
              <a:gd name="T1" fmla="*/ 0 h 895"/>
              <a:gd name="T2" fmla="*/ 2147483646 w 1646"/>
              <a:gd name="T3" fmla="*/ 2147483646 h 895"/>
              <a:gd name="T4" fmla="*/ 2147483646 w 1646"/>
              <a:gd name="T5" fmla="*/ 2147483646 h 895"/>
              <a:gd name="T6" fmla="*/ 0 w 1646"/>
              <a:gd name="T7" fmla="*/ 2147483646 h 895"/>
              <a:gd name="T8" fmla="*/ 0 w 1646"/>
              <a:gd name="T9" fmla="*/ 2147483646 h 895"/>
              <a:gd name="T10" fmla="*/ 2147483646 w 1646"/>
              <a:gd name="T11" fmla="*/ 2147483646 h 895"/>
              <a:gd name="T12" fmla="*/ 2147483646 w 1646"/>
              <a:gd name="T13" fmla="*/ 2147483646 h 895"/>
              <a:gd name="T14" fmla="*/ 2147483646 w 1646"/>
              <a:gd name="T15" fmla="*/ 2147483646 h 895"/>
              <a:gd name="T16" fmla="*/ 2147483646 w 1646"/>
              <a:gd name="T17" fmla="*/ 0 h 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6" h="895">
                <a:moveTo>
                  <a:pt x="1354" y="0"/>
                </a:moveTo>
                <a:cubicBezTo>
                  <a:pt x="1354" y="0"/>
                  <a:pt x="1024" y="570"/>
                  <a:pt x="821" y="718"/>
                </a:cubicBezTo>
                <a:cubicBezTo>
                  <a:pt x="821" y="718"/>
                  <a:pt x="705" y="816"/>
                  <a:pt x="195" y="846"/>
                </a:cubicBezTo>
                <a:cubicBezTo>
                  <a:pt x="0" y="863"/>
                  <a:pt x="0" y="863"/>
                  <a:pt x="0" y="863"/>
                </a:cubicBezTo>
                <a:cubicBezTo>
                  <a:pt x="0" y="895"/>
                  <a:pt x="0" y="895"/>
                  <a:pt x="0" y="895"/>
                </a:cubicBezTo>
                <a:cubicBezTo>
                  <a:pt x="194" y="885"/>
                  <a:pt x="194" y="885"/>
                  <a:pt x="194" y="885"/>
                </a:cubicBezTo>
                <a:cubicBezTo>
                  <a:pt x="194" y="885"/>
                  <a:pt x="682" y="877"/>
                  <a:pt x="874" y="779"/>
                </a:cubicBezTo>
                <a:cubicBezTo>
                  <a:pt x="874" y="779"/>
                  <a:pt x="1338" y="484"/>
                  <a:pt x="1646" y="164"/>
                </a:cubicBezTo>
                <a:lnTo>
                  <a:pt x="1354" y="0"/>
                </a:lnTo>
                <a:close/>
              </a:path>
            </a:pathLst>
          </a:custGeom>
          <a:solidFill>
            <a:srgbClr val="E5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MH_Other_6"/>
          <p:cNvSpPr>
            <a:spLocks/>
          </p:cNvSpPr>
          <p:nvPr>
            <p:custDataLst>
              <p:tags r:id="rId6"/>
            </p:custDataLst>
          </p:nvPr>
        </p:nvSpPr>
        <p:spPr bwMode="auto">
          <a:xfrm>
            <a:off x="3745161" y="2613025"/>
            <a:ext cx="3194050" cy="1379538"/>
          </a:xfrm>
          <a:custGeom>
            <a:avLst/>
            <a:gdLst>
              <a:gd name="T0" fmla="*/ 2147483646 w 1722"/>
              <a:gd name="T1" fmla="*/ 2147483646 h 744"/>
              <a:gd name="T2" fmla="*/ 2147483646 w 1722"/>
              <a:gd name="T3" fmla="*/ 2147483646 h 744"/>
              <a:gd name="T4" fmla="*/ 2147483646 w 1722"/>
              <a:gd name="T5" fmla="*/ 2147483646 h 744"/>
              <a:gd name="T6" fmla="*/ 2147483646 w 1722"/>
              <a:gd name="T7" fmla="*/ 2147483646 h 744"/>
              <a:gd name="T8" fmla="*/ 0 w 1722"/>
              <a:gd name="T9" fmla="*/ 2147483646 h 744"/>
              <a:gd name="T10" fmla="*/ 0 w 1722"/>
              <a:gd name="T11" fmla="*/ 2147483646 h 744"/>
              <a:gd name="T12" fmla="*/ 2147483646 w 1722"/>
              <a:gd name="T13" fmla="*/ 2147483646 h 744"/>
              <a:gd name="T14" fmla="*/ 2147483646 w 1722"/>
              <a:gd name="T15" fmla="*/ 2147483646 h 744"/>
              <a:gd name="T16" fmla="*/ 2147483646 w 1722"/>
              <a:gd name="T17" fmla="*/ 2147483646 h 744"/>
              <a:gd name="T18" fmla="*/ 2147483646 w 1722"/>
              <a:gd name="T19" fmla="*/ 2147483646 h 744"/>
              <a:gd name="T20" fmla="*/ 2147483646 w 1722"/>
              <a:gd name="T21" fmla="*/ 2147483646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22" h="744">
                <a:moveTo>
                  <a:pt x="1646" y="45"/>
                </a:moveTo>
                <a:cubicBezTo>
                  <a:pt x="1646" y="45"/>
                  <a:pt x="1618" y="0"/>
                  <a:pt x="1569" y="44"/>
                </a:cubicBezTo>
                <a:cubicBezTo>
                  <a:pt x="1407" y="188"/>
                  <a:pt x="1036" y="511"/>
                  <a:pt x="836" y="614"/>
                </a:cubicBezTo>
                <a:cubicBezTo>
                  <a:pt x="836" y="614"/>
                  <a:pt x="661" y="680"/>
                  <a:pt x="288" y="695"/>
                </a:cubicBezTo>
                <a:cubicBezTo>
                  <a:pt x="0" y="712"/>
                  <a:pt x="0" y="712"/>
                  <a:pt x="0" y="712"/>
                </a:cubicBezTo>
                <a:cubicBezTo>
                  <a:pt x="0" y="744"/>
                  <a:pt x="0" y="744"/>
                  <a:pt x="0" y="744"/>
                </a:cubicBezTo>
                <a:cubicBezTo>
                  <a:pt x="286" y="728"/>
                  <a:pt x="286" y="728"/>
                  <a:pt x="286" y="728"/>
                </a:cubicBezTo>
                <a:cubicBezTo>
                  <a:pt x="286" y="728"/>
                  <a:pt x="689" y="712"/>
                  <a:pt x="853" y="670"/>
                </a:cubicBezTo>
                <a:cubicBezTo>
                  <a:pt x="853" y="670"/>
                  <a:pt x="1018" y="627"/>
                  <a:pt x="1221" y="541"/>
                </a:cubicBezTo>
                <a:cubicBezTo>
                  <a:pt x="1722" y="302"/>
                  <a:pt x="1722" y="302"/>
                  <a:pt x="1722" y="302"/>
                </a:cubicBezTo>
                <a:lnTo>
                  <a:pt x="1646" y="45"/>
                </a:lnTo>
                <a:close/>
              </a:path>
            </a:pathLst>
          </a:custGeom>
          <a:solidFill>
            <a:srgbClr val="9EDD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MH_Other_7"/>
          <p:cNvSpPr>
            <a:spLocks noChangeArrowheads="1"/>
          </p:cNvSpPr>
          <p:nvPr>
            <p:custDataLst>
              <p:tags r:id="rId7"/>
            </p:custDataLst>
          </p:nvPr>
        </p:nvSpPr>
        <p:spPr bwMode="auto">
          <a:xfrm>
            <a:off x="6426449" y="3311525"/>
            <a:ext cx="495300" cy="496888"/>
          </a:xfrm>
          <a:prstGeom prst="ellipse">
            <a:avLst/>
          </a:prstGeom>
          <a:solidFill>
            <a:srgbClr val="E5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22" name="MH_Other_8"/>
          <p:cNvSpPr>
            <a:spLocks noChangeArrowheads="1"/>
          </p:cNvSpPr>
          <p:nvPr>
            <p:custDataLst>
              <p:tags r:id="rId8"/>
            </p:custDataLst>
          </p:nvPr>
        </p:nvSpPr>
        <p:spPr bwMode="auto">
          <a:xfrm>
            <a:off x="6234362" y="2046289"/>
            <a:ext cx="658813" cy="655637"/>
          </a:xfrm>
          <a:prstGeom prst="ellipse">
            <a:avLst/>
          </a:prstGeom>
          <a:solidFill>
            <a:srgbClr val="983D3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23" name="MH_Other_9"/>
          <p:cNvSpPr>
            <a:spLocks noChangeArrowheads="1"/>
          </p:cNvSpPr>
          <p:nvPr>
            <p:custDataLst>
              <p:tags r:id="rId9"/>
            </p:custDataLst>
          </p:nvPr>
        </p:nvSpPr>
        <p:spPr bwMode="auto">
          <a:xfrm>
            <a:off x="6277225" y="4152900"/>
            <a:ext cx="579437" cy="577850"/>
          </a:xfrm>
          <a:prstGeom prst="ellipse">
            <a:avLst/>
          </a:prstGeom>
          <a:solidFill>
            <a:srgbClr val="E5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24" name="MH_Other_10"/>
          <p:cNvSpPr>
            <a:spLocks noChangeArrowheads="1"/>
          </p:cNvSpPr>
          <p:nvPr>
            <p:custDataLst>
              <p:tags r:id="rId10"/>
            </p:custDataLst>
          </p:nvPr>
        </p:nvSpPr>
        <p:spPr bwMode="auto">
          <a:xfrm>
            <a:off x="6516936" y="4857750"/>
            <a:ext cx="552450" cy="552450"/>
          </a:xfrm>
          <a:prstGeom prst="ellipse">
            <a:avLst/>
          </a:pr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25" name="MH_Other_11"/>
          <p:cNvSpPr>
            <a:spLocks/>
          </p:cNvSpPr>
          <p:nvPr>
            <p:custDataLst>
              <p:tags r:id="rId11"/>
            </p:custDataLst>
          </p:nvPr>
        </p:nvSpPr>
        <p:spPr bwMode="auto">
          <a:xfrm>
            <a:off x="3700712" y="4181475"/>
            <a:ext cx="3059113" cy="1657350"/>
          </a:xfrm>
          <a:custGeom>
            <a:avLst/>
            <a:gdLst>
              <a:gd name="T0" fmla="*/ 2147483646 w 1649"/>
              <a:gd name="T1" fmla="*/ 2147483646 h 894"/>
              <a:gd name="T2" fmla="*/ 2147483646 w 1649"/>
              <a:gd name="T3" fmla="*/ 2147483646 h 894"/>
              <a:gd name="T4" fmla="*/ 2147483646 w 1649"/>
              <a:gd name="T5" fmla="*/ 0 h 894"/>
              <a:gd name="T6" fmla="*/ 0 w 1649"/>
              <a:gd name="T7" fmla="*/ 2147483646 h 894"/>
              <a:gd name="T8" fmla="*/ 2147483646 w 1649"/>
              <a:gd name="T9" fmla="*/ 2147483646 h 894"/>
              <a:gd name="T10" fmla="*/ 2147483646 w 1649"/>
              <a:gd name="T11" fmla="*/ 2147483646 h 894"/>
              <a:gd name="T12" fmla="*/ 2147483646 w 1649"/>
              <a:gd name="T13" fmla="*/ 2147483646 h 894"/>
              <a:gd name="T14" fmla="*/ 2147483646 w 1649"/>
              <a:gd name="T15" fmla="*/ 2147483646 h 894"/>
              <a:gd name="T16" fmla="*/ 2147483646 w 1649"/>
              <a:gd name="T17" fmla="*/ 2147483646 h 8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9" h="894">
                <a:moveTo>
                  <a:pt x="904" y="117"/>
                </a:moveTo>
                <a:cubicBezTo>
                  <a:pt x="741" y="33"/>
                  <a:pt x="224" y="10"/>
                  <a:pt x="224" y="10"/>
                </a:cubicBezTo>
                <a:cubicBezTo>
                  <a:pt x="24" y="0"/>
                  <a:pt x="24" y="0"/>
                  <a:pt x="24" y="0"/>
                </a:cubicBezTo>
                <a:cubicBezTo>
                  <a:pt x="0" y="32"/>
                  <a:pt x="0" y="32"/>
                  <a:pt x="0" y="32"/>
                </a:cubicBezTo>
                <a:cubicBezTo>
                  <a:pt x="225" y="49"/>
                  <a:pt x="225" y="49"/>
                  <a:pt x="225" y="49"/>
                </a:cubicBezTo>
                <a:cubicBezTo>
                  <a:pt x="735" y="79"/>
                  <a:pt x="850" y="177"/>
                  <a:pt x="850" y="177"/>
                </a:cubicBezTo>
                <a:cubicBezTo>
                  <a:pt x="1054" y="325"/>
                  <a:pt x="1387" y="894"/>
                  <a:pt x="1387" y="894"/>
                </a:cubicBezTo>
                <a:cubicBezTo>
                  <a:pt x="1649" y="681"/>
                  <a:pt x="1649" y="681"/>
                  <a:pt x="1649" y="681"/>
                </a:cubicBezTo>
                <a:cubicBezTo>
                  <a:pt x="1291" y="256"/>
                  <a:pt x="904" y="117"/>
                  <a:pt x="904" y="117"/>
                </a:cubicBezTo>
              </a:path>
            </a:pathLst>
          </a:custGeom>
          <a:solidFill>
            <a:srgbClr val="E5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MH_Other_12"/>
          <p:cNvSpPr>
            <a:spLocks noChangeArrowheads="1"/>
          </p:cNvSpPr>
          <p:nvPr>
            <p:custDataLst>
              <p:tags r:id="rId12"/>
            </p:custDataLst>
          </p:nvPr>
        </p:nvSpPr>
        <p:spPr bwMode="auto">
          <a:xfrm>
            <a:off x="6204200" y="5322889"/>
            <a:ext cx="642937" cy="642937"/>
          </a:xfrm>
          <a:prstGeom prst="ellipse">
            <a:avLst/>
          </a:prstGeom>
          <a:solidFill>
            <a:srgbClr val="983D3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27" name="MH_Other_13"/>
          <p:cNvSpPr>
            <a:spLocks noChangeArrowheads="1"/>
          </p:cNvSpPr>
          <p:nvPr>
            <p:custDataLst>
              <p:tags r:id="rId13"/>
            </p:custDataLst>
          </p:nvPr>
        </p:nvSpPr>
        <p:spPr bwMode="auto">
          <a:xfrm>
            <a:off x="6550274" y="2632076"/>
            <a:ext cx="565150" cy="563563"/>
          </a:xfrm>
          <a:prstGeom prst="ellipse">
            <a:avLst/>
          </a:pr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28" name="MH_Other_14"/>
          <p:cNvSpPr>
            <a:spLocks noChangeArrowheads="1"/>
          </p:cNvSpPr>
          <p:nvPr>
            <p:custDataLst>
              <p:tags r:id="rId14"/>
            </p:custDataLst>
          </p:nvPr>
        </p:nvSpPr>
        <p:spPr bwMode="auto">
          <a:xfrm>
            <a:off x="6523286" y="3800475"/>
            <a:ext cx="374650" cy="376238"/>
          </a:xfrm>
          <a:prstGeom prst="ellipse">
            <a:avLst/>
          </a:pr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p>
        </p:txBody>
      </p:sp>
      <p:sp>
        <p:nvSpPr>
          <p:cNvPr id="29" name="MH_Other_15"/>
          <p:cNvSpPr>
            <a:spLocks noEditPoints="1"/>
          </p:cNvSpPr>
          <p:nvPr>
            <p:custDataLst>
              <p:tags r:id="rId15"/>
            </p:custDataLst>
          </p:nvPr>
        </p:nvSpPr>
        <p:spPr bwMode="auto">
          <a:xfrm>
            <a:off x="1922711" y="3689351"/>
            <a:ext cx="2058988" cy="773113"/>
          </a:xfrm>
          <a:custGeom>
            <a:avLst/>
            <a:gdLst>
              <a:gd name="T0" fmla="*/ 2147483646 w 1111"/>
              <a:gd name="T1" fmla="*/ 2147483646 h 417"/>
              <a:gd name="T2" fmla="*/ 2147483646 w 1111"/>
              <a:gd name="T3" fmla="*/ 2147483646 h 417"/>
              <a:gd name="T4" fmla="*/ 2147483646 w 1111"/>
              <a:gd name="T5" fmla="*/ 2147483646 h 417"/>
              <a:gd name="T6" fmla="*/ 2147483646 w 1111"/>
              <a:gd name="T7" fmla="*/ 2147483646 h 417"/>
              <a:gd name="T8" fmla="*/ 2147483646 w 1111"/>
              <a:gd name="T9" fmla="*/ 2147483646 h 417"/>
              <a:gd name="T10" fmla="*/ 2147483646 w 1111"/>
              <a:gd name="T11" fmla="*/ 2147483646 h 417"/>
              <a:gd name="T12" fmla="*/ 2147483646 w 1111"/>
              <a:gd name="T13" fmla="*/ 2147483646 h 417"/>
              <a:gd name="T14" fmla="*/ 2147483646 w 1111"/>
              <a:gd name="T15" fmla="*/ 2147483646 h 417"/>
              <a:gd name="T16" fmla="*/ 2147483646 w 1111"/>
              <a:gd name="T17" fmla="*/ 2147483646 h 417"/>
              <a:gd name="T18" fmla="*/ 2147483646 w 1111"/>
              <a:gd name="T19" fmla="*/ 2147483646 h 417"/>
              <a:gd name="T20" fmla="*/ 2147483646 w 1111"/>
              <a:gd name="T21" fmla="*/ 2147483646 h 417"/>
              <a:gd name="T22" fmla="*/ 2147483646 w 1111"/>
              <a:gd name="T23" fmla="*/ 2147483646 h 417"/>
              <a:gd name="T24" fmla="*/ 2147483646 w 1111"/>
              <a:gd name="T25" fmla="*/ 2147483646 h 417"/>
              <a:gd name="T26" fmla="*/ 2147483646 w 1111"/>
              <a:gd name="T27" fmla="*/ 2147483646 h 417"/>
              <a:gd name="T28" fmla="*/ 2147483646 w 1111"/>
              <a:gd name="T29" fmla="*/ 2147483646 h 417"/>
              <a:gd name="T30" fmla="*/ 2147483646 w 1111"/>
              <a:gd name="T31" fmla="*/ 2147483646 h 417"/>
              <a:gd name="T32" fmla="*/ 2147483646 w 1111"/>
              <a:gd name="T33" fmla="*/ 2147483646 h 417"/>
              <a:gd name="T34" fmla="*/ 2147483646 w 1111"/>
              <a:gd name="T35" fmla="*/ 2147483646 h 417"/>
              <a:gd name="T36" fmla="*/ 2147483646 w 1111"/>
              <a:gd name="T37" fmla="*/ 2147483646 h 417"/>
              <a:gd name="T38" fmla="*/ 2147483646 w 1111"/>
              <a:gd name="T39" fmla="*/ 0 h 417"/>
              <a:gd name="T40" fmla="*/ 2147483646 w 1111"/>
              <a:gd name="T41" fmla="*/ 0 h 417"/>
              <a:gd name="T42" fmla="*/ 2147483646 w 1111"/>
              <a:gd name="T43" fmla="*/ 2147483646 h 417"/>
              <a:gd name="T44" fmla="*/ 2147483646 w 1111"/>
              <a:gd name="T45" fmla="*/ 2147483646 h 417"/>
              <a:gd name="T46" fmla="*/ 2147483646 w 1111"/>
              <a:gd name="T47" fmla="*/ 2147483646 h 417"/>
              <a:gd name="T48" fmla="*/ 2147483646 w 1111"/>
              <a:gd name="T49" fmla="*/ 2147483646 h 417"/>
              <a:gd name="T50" fmla="*/ 2147483646 w 1111"/>
              <a:gd name="T51" fmla="*/ 2147483646 h 417"/>
              <a:gd name="T52" fmla="*/ 2147483646 w 1111"/>
              <a:gd name="T53" fmla="*/ 2147483646 h 417"/>
              <a:gd name="T54" fmla="*/ 2147483646 w 1111"/>
              <a:gd name="T55" fmla="*/ 2147483646 h 417"/>
              <a:gd name="T56" fmla="*/ 2147483646 w 1111"/>
              <a:gd name="T57" fmla="*/ 2147483646 h 417"/>
              <a:gd name="T58" fmla="*/ 2147483646 w 1111"/>
              <a:gd name="T59" fmla="*/ 2147483646 h 417"/>
              <a:gd name="T60" fmla="*/ 2147483646 w 1111"/>
              <a:gd name="T61" fmla="*/ 2147483646 h 417"/>
              <a:gd name="T62" fmla="*/ 2147483646 w 1111"/>
              <a:gd name="T63" fmla="*/ 2147483646 h 417"/>
              <a:gd name="T64" fmla="*/ 2147483646 w 1111"/>
              <a:gd name="T65" fmla="*/ 2147483646 h 417"/>
              <a:gd name="T66" fmla="*/ 2147483646 w 1111"/>
              <a:gd name="T67" fmla="*/ 2147483646 h 417"/>
              <a:gd name="T68" fmla="*/ 2147483646 w 1111"/>
              <a:gd name="T69" fmla="*/ 2147483646 h 417"/>
              <a:gd name="T70" fmla="*/ 2147483646 w 1111"/>
              <a:gd name="T71" fmla="*/ 2147483646 h 417"/>
              <a:gd name="T72" fmla="*/ 2147483646 w 1111"/>
              <a:gd name="T73" fmla="*/ 2147483646 h 417"/>
              <a:gd name="T74" fmla="*/ 2147483646 w 1111"/>
              <a:gd name="T75" fmla="*/ 2147483646 h 417"/>
              <a:gd name="T76" fmla="*/ 2147483646 w 1111"/>
              <a:gd name="T77" fmla="*/ 2147483646 h 417"/>
              <a:gd name="T78" fmla="*/ 2147483646 w 1111"/>
              <a:gd name="T79" fmla="*/ 2147483646 h 417"/>
              <a:gd name="T80" fmla="*/ 2147483646 w 1111"/>
              <a:gd name="T81" fmla="*/ 2147483646 h 417"/>
              <a:gd name="T82" fmla="*/ 2147483646 w 1111"/>
              <a:gd name="T83" fmla="*/ 2147483646 h 417"/>
              <a:gd name="T84" fmla="*/ 2147483646 w 1111"/>
              <a:gd name="T85" fmla="*/ 2147483646 h 417"/>
              <a:gd name="T86" fmla="*/ 2147483646 w 1111"/>
              <a:gd name="T87" fmla="*/ 2147483646 h 417"/>
              <a:gd name="T88" fmla="*/ 2147483646 w 1111"/>
              <a:gd name="T89" fmla="*/ 2147483646 h 417"/>
              <a:gd name="T90" fmla="*/ 2147483646 w 1111"/>
              <a:gd name="T91" fmla="*/ 2147483646 h 417"/>
              <a:gd name="T92" fmla="*/ 2147483646 w 1111"/>
              <a:gd name="T93" fmla="*/ 2147483646 h 417"/>
              <a:gd name="T94" fmla="*/ 2147483646 w 1111"/>
              <a:gd name="T95" fmla="*/ 2147483646 h 417"/>
              <a:gd name="T96" fmla="*/ 2147483646 w 1111"/>
              <a:gd name="T97" fmla="*/ 2147483646 h 417"/>
              <a:gd name="T98" fmla="*/ 2147483646 w 1111"/>
              <a:gd name="T99" fmla="*/ 2147483646 h 417"/>
              <a:gd name="T100" fmla="*/ 2147483646 w 1111"/>
              <a:gd name="T101" fmla="*/ 2147483646 h 417"/>
              <a:gd name="T102" fmla="*/ 2147483646 w 1111"/>
              <a:gd name="T103" fmla="*/ 2147483646 h 417"/>
              <a:gd name="T104" fmla="*/ 2147483646 w 1111"/>
              <a:gd name="T105" fmla="*/ 2147483646 h 417"/>
              <a:gd name="T106" fmla="*/ 2147483646 w 1111"/>
              <a:gd name="T107" fmla="*/ 2147483646 h 417"/>
              <a:gd name="T108" fmla="*/ 2147483646 w 1111"/>
              <a:gd name="T109" fmla="*/ 2147483646 h 417"/>
              <a:gd name="T110" fmla="*/ 2147483646 w 1111"/>
              <a:gd name="T111" fmla="*/ 2147483646 h 417"/>
              <a:gd name="T112" fmla="*/ 2147483646 w 1111"/>
              <a:gd name="T113" fmla="*/ 2147483646 h 4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11" h="417">
                <a:moveTo>
                  <a:pt x="7" y="265"/>
                </a:moveTo>
                <a:cubicBezTo>
                  <a:pt x="7" y="265"/>
                  <a:pt x="10" y="289"/>
                  <a:pt x="93" y="291"/>
                </a:cubicBezTo>
                <a:cubicBezTo>
                  <a:pt x="166" y="295"/>
                  <a:pt x="132" y="294"/>
                  <a:pt x="169" y="295"/>
                </a:cubicBezTo>
                <a:cubicBezTo>
                  <a:pt x="170" y="295"/>
                  <a:pt x="170" y="295"/>
                  <a:pt x="171" y="295"/>
                </a:cubicBezTo>
                <a:cubicBezTo>
                  <a:pt x="199" y="295"/>
                  <a:pt x="199" y="295"/>
                  <a:pt x="199" y="295"/>
                </a:cubicBezTo>
                <a:cubicBezTo>
                  <a:pt x="418" y="295"/>
                  <a:pt x="418" y="295"/>
                  <a:pt x="418" y="295"/>
                </a:cubicBezTo>
                <a:cubicBezTo>
                  <a:pt x="681" y="417"/>
                  <a:pt x="681" y="417"/>
                  <a:pt x="681" y="417"/>
                </a:cubicBezTo>
                <a:cubicBezTo>
                  <a:pt x="809" y="417"/>
                  <a:pt x="809" y="417"/>
                  <a:pt x="809" y="417"/>
                </a:cubicBezTo>
                <a:cubicBezTo>
                  <a:pt x="658" y="295"/>
                  <a:pt x="658" y="295"/>
                  <a:pt x="658" y="295"/>
                </a:cubicBezTo>
                <a:cubicBezTo>
                  <a:pt x="785" y="295"/>
                  <a:pt x="785" y="295"/>
                  <a:pt x="785" y="295"/>
                </a:cubicBezTo>
                <a:cubicBezTo>
                  <a:pt x="804" y="297"/>
                  <a:pt x="941" y="295"/>
                  <a:pt x="983" y="290"/>
                </a:cubicBezTo>
                <a:cubicBezTo>
                  <a:pt x="1025" y="195"/>
                  <a:pt x="1025" y="195"/>
                  <a:pt x="1025" y="195"/>
                </a:cubicBezTo>
                <a:cubicBezTo>
                  <a:pt x="1047" y="146"/>
                  <a:pt x="1047" y="146"/>
                  <a:pt x="1047" y="146"/>
                </a:cubicBezTo>
                <a:cubicBezTo>
                  <a:pt x="1051" y="138"/>
                  <a:pt x="1051" y="138"/>
                  <a:pt x="1051" y="138"/>
                </a:cubicBezTo>
                <a:cubicBezTo>
                  <a:pt x="1061" y="143"/>
                  <a:pt x="1061" y="143"/>
                  <a:pt x="1061" y="143"/>
                </a:cubicBezTo>
                <a:cubicBezTo>
                  <a:pt x="1109" y="143"/>
                  <a:pt x="1109" y="143"/>
                  <a:pt x="1109" y="143"/>
                </a:cubicBezTo>
                <a:cubicBezTo>
                  <a:pt x="1067" y="102"/>
                  <a:pt x="1067" y="102"/>
                  <a:pt x="1067" y="102"/>
                </a:cubicBezTo>
                <a:cubicBezTo>
                  <a:pt x="1071" y="93"/>
                  <a:pt x="1071" y="93"/>
                  <a:pt x="1071" y="93"/>
                </a:cubicBezTo>
                <a:cubicBezTo>
                  <a:pt x="1107" y="12"/>
                  <a:pt x="1107" y="12"/>
                  <a:pt x="1107" y="12"/>
                </a:cubicBezTo>
                <a:cubicBezTo>
                  <a:pt x="1111" y="0"/>
                  <a:pt x="1111" y="0"/>
                  <a:pt x="1111" y="0"/>
                </a:cubicBezTo>
                <a:cubicBezTo>
                  <a:pt x="1024" y="0"/>
                  <a:pt x="1024" y="0"/>
                  <a:pt x="1024" y="0"/>
                </a:cubicBezTo>
                <a:cubicBezTo>
                  <a:pt x="978" y="42"/>
                  <a:pt x="978" y="42"/>
                  <a:pt x="978" y="42"/>
                </a:cubicBezTo>
                <a:cubicBezTo>
                  <a:pt x="950" y="69"/>
                  <a:pt x="950" y="69"/>
                  <a:pt x="950" y="69"/>
                </a:cubicBezTo>
                <a:cubicBezTo>
                  <a:pt x="895" y="122"/>
                  <a:pt x="895" y="122"/>
                  <a:pt x="895" y="122"/>
                </a:cubicBezTo>
                <a:cubicBezTo>
                  <a:pt x="570" y="122"/>
                  <a:pt x="570" y="122"/>
                  <a:pt x="570" y="122"/>
                </a:cubicBezTo>
                <a:cubicBezTo>
                  <a:pt x="608" y="54"/>
                  <a:pt x="608" y="54"/>
                  <a:pt x="608" y="54"/>
                </a:cubicBezTo>
                <a:cubicBezTo>
                  <a:pt x="514" y="54"/>
                  <a:pt x="514" y="54"/>
                  <a:pt x="514" y="54"/>
                </a:cubicBezTo>
                <a:cubicBezTo>
                  <a:pt x="411" y="122"/>
                  <a:pt x="411" y="122"/>
                  <a:pt x="411" y="122"/>
                </a:cubicBezTo>
                <a:cubicBezTo>
                  <a:pt x="244" y="122"/>
                  <a:pt x="244" y="122"/>
                  <a:pt x="244" y="122"/>
                </a:cubicBezTo>
                <a:cubicBezTo>
                  <a:pt x="228" y="122"/>
                  <a:pt x="203" y="127"/>
                  <a:pt x="179" y="135"/>
                </a:cubicBezTo>
                <a:cubicBezTo>
                  <a:pt x="195" y="133"/>
                  <a:pt x="208" y="134"/>
                  <a:pt x="208" y="149"/>
                </a:cubicBezTo>
                <a:cubicBezTo>
                  <a:pt x="208" y="176"/>
                  <a:pt x="187" y="197"/>
                  <a:pt x="161" y="197"/>
                </a:cubicBezTo>
                <a:cubicBezTo>
                  <a:pt x="113" y="197"/>
                  <a:pt x="113" y="197"/>
                  <a:pt x="113" y="197"/>
                </a:cubicBezTo>
                <a:cubicBezTo>
                  <a:pt x="98" y="197"/>
                  <a:pt x="98" y="197"/>
                  <a:pt x="98" y="197"/>
                </a:cubicBezTo>
                <a:cubicBezTo>
                  <a:pt x="94" y="197"/>
                  <a:pt x="90" y="197"/>
                  <a:pt x="87" y="198"/>
                </a:cubicBezTo>
                <a:cubicBezTo>
                  <a:pt x="82" y="199"/>
                  <a:pt x="70" y="202"/>
                  <a:pt x="54" y="208"/>
                </a:cubicBezTo>
                <a:cubicBezTo>
                  <a:pt x="0" y="232"/>
                  <a:pt x="6" y="252"/>
                  <a:pt x="7" y="265"/>
                </a:cubicBezTo>
                <a:moveTo>
                  <a:pt x="680" y="163"/>
                </a:moveTo>
                <a:cubicBezTo>
                  <a:pt x="746" y="163"/>
                  <a:pt x="746" y="163"/>
                  <a:pt x="746" y="163"/>
                </a:cubicBezTo>
                <a:cubicBezTo>
                  <a:pt x="755" y="197"/>
                  <a:pt x="755" y="197"/>
                  <a:pt x="755" y="197"/>
                </a:cubicBezTo>
                <a:cubicBezTo>
                  <a:pt x="689" y="197"/>
                  <a:pt x="689" y="197"/>
                  <a:pt x="689" y="197"/>
                </a:cubicBezTo>
                <a:lnTo>
                  <a:pt x="680" y="163"/>
                </a:lnTo>
                <a:close/>
                <a:moveTo>
                  <a:pt x="570" y="163"/>
                </a:moveTo>
                <a:cubicBezTo>
                  <a:pt x="636" y="163"/>
                  <a:pt x="636" y="163"/>
                  <a:pt x="636" y="163"/>
                </a:cubicBezTo>
                <a:cubicBezTo>
                  <a:pt x="645" y="197"/>
                  <a:pt x="645" y="197"/>
                  <a:pt x="645" y="197"/>
                </a:cubicBezTo>
                <a:cubicBezTo>
                  <a:pt x="579" y="197"/>
                  <a:pt x="579" y="197"/>
                  <a:pt x="579" y="197"/>
                </a:cubicBezTo>
                <a:lnTo>
                  <a:pt x="570" y="163"/>
                </a:lnTo>
                <a:close/>
                <a:moveTo>
                  <a:pt x="461" y="163"/>
                </a:moveTo>
                <a:cubicBezTo>
                  <a:pt x="527" y="163"/>
                  <a:pt x="527" y="163"/>
                  <a:pt x="527" y="163"/>
                </a:cubicBezTo>
                <a:cubicBezTo>
                  <a:pt x="536" y="197"/>
                  <a:pt x="536" y="197"/>
                  <a:pt x="536" y="197"/>
                </a:cubicBezTo>
                <a:cubicBezTo>
                  <a:pt x="470" y="197"/>
                  <a:pt x="470" y="197"/>
                  <a:pt x="470" y="197"/>
                </a:cubicBezTo>
                <a:lnTo>
                  <a:pt x="461" y="163"/>
                </a:lnTo>
                <a:close/>
                <a:moveTo>
                  <a:pt x="351" y="163"/>
                </a:moveTo>
                <a:cubicBezTo>
                  <a:pt x="417" y="163"/>
                  <a:pt x="417" y="163"/>
                  <a:pt x="417" y="163"/>
                </a:cubicBezTo>
                <a:cubicBezTo>
                  <a:pt x="426" y="197"/>
                  <a:pt x="426" y="197"/>
                  <a:pt x="426" y="197"/>
                </a:cubicBezTo>
                <a:cubicBezTo>
                  <a:pt x="360" y="197"/>
                  <a:pt x="360" y="197"/>
                  <a:pt x="360" y="197"/>
                </a:cubicBezTo>
                <a:lnTo>
                  <a:pt x="351" y="163"/>
                </a:lnTo>
                <a:close/>
              </a:path>
            </a:pathLst>
          </a:custGeom>
          <a:solidFill>
            <a:srgbClr val="BBE7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MH_Other_16"/>
          <p:cNvSpPr>
            <a:spLocks/>
          </p:cNvSpPr>
          <p:nvPr>
            <p:custDataLst>
              <p:tags r:id="rId16"/>
            </p:custDataLst>
          </p:nvPr>
        </p:nvSpPr>
        <p:spPr bwMode="auto">
          <a:xfrm>
            <a:off x="3446712" y="4144964"/>
            <a:ext cx="301625" cy="142875"/>
          </a:xfrm>
          <a:custGeom>
            <a:avLst/>
            <a:gdLst>
              <a:gd name="T0" fmla="*/ 0 w 163"/>
              <a:gd name="T1" fmla="*/ 0 h 77"/>
              <a:gd name="T2" fmla="*/ 2147483646 w 163"/>
              <a:gd name="T3" fmla="*/ 2147483646 h 77"/>
              <a:gd name="T4" fmla="*/ 2147483646 w 163"/>
              <a:gd name="T5" fmla="*/ 2147483646 h 77"/>
              <a:gd name="T6" fmla="*/ 0 w 163"/>
              <a:gd name="T7" fmla="*/ 2147483646 h 77"/>
              <a:gd name="T8" fmla="*/ 2147483646 w 163"/>
              <a:gd name="T9" fmla="*/ 2147483646 h 77"/>
              <a:gd name="T10" fmla="*/ 2147483646 w 163"/>
              <a:gd name="T11" fmla="*/ 2147483646 h 77"/>
              <a:gd name="T12" fmla="*/ 2147483646 w 163"/>
              <a:gd name="T13" fmla="*/ 2147483646 h 77"/>
              <a:gd name="T14" fmla="*/ 2147483646 w 163"/>
              <a:gd name="T15" fmla="*/ 2147483646 h 77"/>
              <a:gd name="T16" fmla="*/ 0 w 163"/>
              <a:gd name="T17" fmla="*/ 0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77">
                <a:moveTo>
                  <a:pt x="0" y="0"/>
                </a:moveTo>
                <a:cubicBezTo>
                  <a:pt x="6" y="8"/>
                  <a:pt x="9" y="22"/>
                  <a:pt x="9" y="38"/>
                </a:cubicBezTo>
                <a:cubicBezTo>
                  <a:pt x="9" y="42"/>
                  <a:pt x="9" y="46"/>
                  <a:pt x="9" y="50"/>
                </a:cubicBezTo>
                <a:cubicBezTo>
                  <a:pt x="7" y="61"/>
                  <a:pt x="4" y="70"/>
                  <a:pt x="0" y="77"/>
                </a:cubicBezTo>
                <a:cubicBezTo>
                  <a:pt x="75" y="75"/>
                  <a:pt x="131" y="64"/>
                  <a:pt x="153" y="50"/>
                </a:cubicBezTo>
                <a:cubicBezTo>
                  <a:pt x="156" y="49"/>
                  <a:pt x="158" y="47"/>
                  <a:pt x="160" y="45"/>
                </a:cubicBezTo>
                <a:cubicBezTo>
                  <a:pt x="162" y="43"/>
                  <a:pt x="163" y="40"/>
                  <a:pt x="163" y="38"/>
                </a:cubicBezTo>
                <a:cubicBezTo>
                  <a:pt x="163" y="38"/>
                  <a:pt x="163" y="38"/>
                  <a:pt x="163" y="38"/>
                </a:cubicBezTo>
                <a:cubicBezTo>
                  <a:pt x="162" y="20"/>
                  <a:pt x="96" y="1"/>
                  <a:pt x="0" y="0"/>
                </a:cubicBezTo>
              </a:path>
            </a:pathLst>
          </a:cu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MH_Other_17"/>
          <p:cNvSpPr>
            <a:spLocks/>
          </p:cNvSpPr>
          <p:nvPr>
            <p:custDataLst>
              <p:tags r:id="rId17"/>
            </p:custDataLst>
          </p:nvPr>
        </p:nvSpPr>
        <p:spPr bwMode="auto">
          <a:xfrm>
            <a:off x="3418137" y="4144964"/>
            <a:ext cx="53975" cy="142875"/>
          </a:xfrm>
          <a:custGeom>
            <a:avLst/>
            <a:gdLst>
              <a:gd name="T0" fmla="*/ 2147483646 w 29"/>
              <a:gd name="T1" fmla="*/ 2147483646 h 77"/>
              <a:gd name="T2" fmla="*/ 2147483646 w 29"/>
              <a:gd name="T3" fmla="*/ 2147483646 h 77"/>
              <a:gd name="T4" fmla="*/ 2147483646 w 29"/>
              <a:gd name="T5" fmla="*/ 2147483646 h 77"/>
              <a:gd name="T6" fmla="*/ 2147483646 w 29"/>
              <a:gd name="T7" fmla="*/ 0 h 77"/>
              <a:gd name="T8" fmla="*/ 2147483646 w 29"/>
              <a:gd name="T9" fmla="*/ 0 h 77"/>
              <a:gd name="T10" fmla="*/ 2147483646 w 29"/>
              <a:gd name="T11" fmla="*/ 2147483646 h 77"/>
              <a:gd name="T12" fmla="*/ 0 w 29"/>
              <a:gd name="T13" fmla="*/ 2147483646 h 77"/>
              <a:gd name="T14" fmla="*/ 2147483646 w 29"/>
              <a:gd name="T15" fmla="*/ 2147483646 h 77"/>
              <a:gd name="T16" fmla="*/ 2147483646 w 29"/>
              <a:gd name="T17" fmla="*/ 2147483646 h 77"/>
              <a:gd name="T18" fmla="*/ 2147483646 w 29"/>
              <a:gd name="T19" fmla="*/ 2147483646 h 77"/>
              <a:gd name="T20" fmla="*/ 2147483646 w 29"/>
              <a:gd name="T21" fmla="*/ 2147483646 h 77"/>
              <a:gd name="T22" fmla="*/ 2147483646 w 29"/>
              <a:gd name="T23" fmla="*/ 2147483646 h 77"/>
              <a:gd name="T24" fmla="*/ 2147483646 w 29"/>
              <a:gd name="T25" fmla="*/ 2147483646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8" y="50"/>
                </a:moveTo>
                <a:cubicBezTo>
                  <a:pt x="28" y="47"/>
                  <a:pt x="29" y="43"/>
                  <a:pt x="29" y="38"/>
                </a:cubicBezTo>
                <a:cubicBezTo>
                  <a:pt x="29" y="20"/>
                  <a:pt x="23" y="7"/>
                  <a:pt x="18" y="2"/>
                </a:cubicBezTo>
                <a:cubicBezTo>
                  <a:pt x="17" y="0"/>
                  <a:pt x="16" y="0"/>
                  <a:pt x="14" y="0"/>
                </a:cubicBezTo>
                <a:cubicBezTo>
                  <a:pt x="14" y="0"/>
                  <a:pt x="14" y="0"/>
                  <a:pt x="14" y="0"/>
                </a:cubicBezTo>
                <a:cubicBezTo>
                  <a:pt x="12" y="0"/>
                  <a:pt x="11" y="1"/>
                  <a:pt x="9" y="3"/>
                </a:cubicBezTo>
                <a:cubicBezTo>
                  <a:pt x="5" y="9"/>
                  <a:pt x="0" y="21"/>
                  <a:pt x="0" y="38"/>
                </a:cubicBezTo>
                <a:cubicBezTo>
                  <a:pt x="0" y="43"/>
                  <a:pt x="0" y="47"/>
                  <a:pt x="1" y="50"/>
                </a:cubicBezTo>
                <a:cubicBezTo>
                  <a:pt x="2" y="61"/>
                  <a:pt x="6" y="69"/>
                  <a:pt x="9" y="73"/>
                </a:cubicBezTo>
                <a:cubicBezTo>
                  <a:pt x="11" y="75"/>
                  <a:pt x="12" y="76"/>
                  <a:pt x="14" y="77"/>
                </a:cubicBezTo>
                <a:cubicBezTo>
                  <a:pt x="14" y="77"/>
                  <a:pt x="14" y="77"/>
                  <a:pt x="14" y="77"/>
                </a:cubicBezTo>
                <a:cubicBezTo>
                  <a:pt x="16" y="77"/>
                  <a:pt x="17" y="76"/>
                  <a:pt x="18" y="75"/>
                </a:cubicBezTo>
                <a:cubicBezTo>
                  <a:pt x="22" y="71"/>
                  <a:pt x="26" y="62"/>
                  <a:pt x="28" y="50"/>
                </a:cubicBezTo>
              </a:path>
            </a:pathLst>
          </a:custGeom>
          <a:solidFill>
            <a:srgbClr val="9EDD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MH_Other_18"/>
          <p:cNvSpPr>
            <a:spLocks/>
          </p:cNvSpPr>
          <p:nvPr>
            <p:custDataLst>
              <p:tags r:id="rId18"/>
            </p:custDataLst>
          </p:nvPr>
        </p:nvSpPr>
        <p:spPr bwMode="auto">
          <a:xfrm>
            <a:off x="2686300" y="3789363"/>
            <a:ext cx="365125" cy="127000"/>
          </a:xfrm>
          <a:custGeom>
            <a:avLst/>
            <a:gdLst>
              <a:gd name="T0" fmla="*/ 2147483646 w 266"/>
              <a:gd name="T1" fmla="*/ 2147483646 h 92"/>
              <a:gd name="T2" fmla="*/ 2147483646 w 266"/>
              <a:gd name="T3" fmla="*/ 0 h 92"/>
              <a:gd name="T4" fmla="*/ 2147483646 w 266"/>
              <a:gd name="T5" fmla="*/ 0 h 92"/>
              <a:gd name="T6" fmla="*/ 0 w 266"/>
              <a:gd name="T7" fmla="*/ 2147483646 h 92"/>
              <a:gd name="T8" fmla="*/ 2147483646 w 266"/>
              <a:gd name="T9" fmla="*/ 214748364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92">
                <a:moveTo>
                  <a:pt x="214" y="92"/>
                </a:moveTo>
                <a:lnTo>
                  <a:pt x="266" y="0"/>
                </a:lnTo>
                <a:lnTo>
                  <a:pt x="138" y="0"/>
                </a:lnTo>
                <a:lnTo>
                  <a:pt x="0" y="92"/>
                </a:lnTo>
                <a:lnTo>
                  <a:pt x="214" y="92"/>
                </a:lnTo>
                <a:close/>
              </a:path>
            </a:pathLst>
          </a:cu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MH_Other_19"/>
          <p:cNvSpPr>
            <a:spLocks/>
          </p:cNvSpPr>
          <p:nvPr>
            <p:custDataLst>
              <p:tags r:id="rId19"/>
            </p:custDataLst>
          </p:nvPr>
        </p:nvSpPr>
        <p:spPr bwMode="auto">
          <a:xfrm>
            <a:off x="2686300" y="3789363"/>
            <a:ext cx="365125" cy="127000"/>
          </a:xfrm>
          <a:custGeom>
            <a:avLst/>
            <a:gdLst>
              <a:gd name="T0" fmla="*/ 2147483646 w 266"/>
              <a:gd name="T1" fmla="*/ 2147483646 h 92"/>
              <a:gd name="T2" fmla="*/ 2147483646 w 266"/>
              <a:gd name="T3" fmla="*/ 0 h 92"/>
              <a:gd name="T4" fmla="*/ 2147483646 w 266"/>
              <a:gd name="T5" fmla="*/ 0 h 92"/>
              <a:gd name="T6" fmla="*/ 0 w 266"/>
              <a:gd name="T7" fmla="*/ 2147483646 h 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 h="92">
                <a:moveTo>
                  <a:pt x="214" y="92"/>
                </a:moveTo>
                <a:lnTo>
                  <a:pt x="266" y="0"/>
                </a:lnTo>
                <a:lnTo>
                  <a:pt x="138" y="0"/>
                </a:lnTo>
                <a:lnTo>
                  <a:pt x="0" y="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MH_Other_20"/>
          <p:cNvSpPr>
            <a:spLocks/>
          </p:cNvSpPr>
          <p:nvPr>
            <p:custDataLst>
              <p:tags r:id="rId20"/>
            </p:custDataLst>
          </p:nvPr>
        </p:nvSpPr>
        <p:spPr bwMode="auto">
          <a:xfrm>
            <a:off x="2081461" y="3935413"/>
            <a:ext cx="230188" cy="120650"/>
          </a:xfrm>
          <a:custGeom>
            <a:avLst/>
            <a:gdLst>
              <a:gd name="T0" fmla="*/ 2147483646 w 124"/>
              <a:gd name="T1" fmla="*/ 2147483646 h 65"/>
              <a:gd name="T2" fmla="*/ 2147483646 w 124"/>
              <a:gd name="T3" fmla="*/ 2147483646 h 65"/>
              <a:gd name="T4" fmla="*/ 2147483646 w 124"/>
              <a:gd name="T5" fmla="*/ 2147483646 h 65"/>
              <a:gd name="T6" fmla="*/ 2147483646 w 124"/>
              <a:gd name="T7" fmla="*/ 2147483646 h 65"/>
              <a:gd name="T8" fmla="*/ 2147483646 w 124"/>
              <a:gd name="T9" fmla="*/ 2147483646 h 65"/>
              <a:gd name="T10" fmla="*/ 0 w 124"/>
              <a:gd name="T11" fmla="*/ 2147483646 h 65"/>
              <a:gd name="T12" fmla="*/ 2147483646 w 124"/>
              <a:gd name="T13" fmla="*/ 2147483646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 h="65">
                <a:moveTo>
                  <a:pt x="94" y="1"/>
                </a:moveTo>
                <a:cubicBezTo>
                  <a:pt x="111" y="0"/>
                  <a:pt x="124" y="1"/>
                  <a:pt x="124" y="16"/>
                </a:cubicBezTo>
                <a:cubicBezTo>
                  <a:pt x="124" y="42"/>
                  <a:pt x="102" y="64"/>
                  <a:pt x="75" y="64"/>
                </a:cubicBezTo>
                <a:cubicBezTo>
                  <a:pt x="27" y="64"/>
                  <a:pt x="27" y="64"/>
                  <a:pt x="27" y="64"/>
                </a:cubicBezTo>
                <a:cubicBezTo>
                  <a:pt x="13" y="64"/>
                  <a:pt x="13" y="64"/>
                  <a:pt x="13" y="64"/>
                </a:cubicBezTo>
                <a:cubicBezTo>
                  <a:pt x="9" y="64"/>
                  <a:pt x="4" y="65"/>
                  <a:pt x="0" y="65"/>
                </a:cubicBezTo>
                <a:cubicBezTo>
                  <a:pt x="0" y="65"/>
                  <a:pt x="25" y="12"/>
                  <a:pt x="94" y="1"/>
                </a:cubicBezTo>
              </a:path>
            </a:pathLst>
          </a:custGeom>
          <a:solidFill>
            <a:srgbClr val="9EDD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MH_SubTitle_1"/>
          <p:cNvSpPr txBox="1">
            <a:spLocks noChangeArrowheads="1"/>
          </p:cNvSpPr>
          <p:nvPr>
            <p:custDataLst>
              <p:tags r:id="rId21"/>
            </p:custDataLst>
          </p:nvPr>
        </p:nvSpPr>
        <p:spPr bwMode="auto">
          <a:xfrm>
            <a:off x="7262490" y="2205039"/>
            <a:ext cx="2724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信用状况不佳</a:t>
            </a:r>
          </a:p>
        </p:txBody>
      </p:sp>
      <p:sp>
        <p:nvSpPr>
          <p:cNvPr id="44" name="MH_SubTitle_3"/>
          <p:cNvSpPr txBox="1">
            <a:spLocks noChangeArrowheads="1"/>
          </p:cNvSpPr>
          <p:nvPr>
            <p:custDataLst>
              <p:tags r:id="rId22"/>
            </p:custDataLst>
          </p:nvPr>
        </p:nvSpPr>
        <p:spPr bwMode="auto">
          <a:xfrm>
            <a:off x="7262490" y="3294063"/>
            <a:ext cx="2722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流动性不足</a:t>
            </a:r>
          </a:p>
        </p:txBody>
      </p:sp>
      <p:sp>
        <p:nvSpPr>
          <p:cNvPr id="45" name="MH_SubTitle_4"/>
          <p:cNvSpPr txBox="1">
            <a:spLocks noChangeArrowheads="1"/>
          </p:cNvSpPr>
          <p:nvPr>
            <p:custDataLst>
              <p:tags r:id="rId23"/>
            </p:custDataLst>
          </p:nvPr>
        </p:nvSpPr>
        <p:spPr bwMode="auto">
          <a:xfrm>
            <a:off x="7262490" y="3838576"/>
            <a:ext cx="272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法律方面的负面影响</a:t>
            </a:r>
          </a:p>
        </p:txBody>
      </p:sp>
      <p:sp>
        <p:nvSpPr>
          <p:cNvPr id="46" name="MH_SubTitle_5"/>
          <p:cNvSpPr txBox="1">
            <a:spLocks noChangeArrowheads="1"/>
          </p:cNvSpPr>
          <p:nvPr>
            <p:custDataLst>
              <p:tags r:id="rId24"/>
            </p:custDataLst>
          </p:nvPr>
        </p:nvSpPr>
        <p:spPr bwMode="auto">
          <a:xfrm>
            <a:off x="7262490" y="4383089"/>
            <a:ext cx="27225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战略失误</a:t>
            </a:r>
          </a:p>
        </p:txBody>
      </p:sp>
      <p:sp>
        <p:nvSpPr>
          <p:cNvPr id="47" name="MH_SubTitle_6"/>
          <p:cNvSpPr txBox="1">
            <a:spLocks noChangeArrowheads="1"/>
          </p:cNvSpPr>
          <p:nvPr>
            <p:custDataLst>
              <p:tags r:id="rId25"/>
            </p:custDataLst>
          </p:nvPr>
        </p:nvSpPr>
        <p:spPr bwMode="auto">
          <a:xfrm>
            <a:off x="7262490" y="4929189"/>
            <a:ext cx="2724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服务水平不高</a:t>
            </a:r>
          </a:p>
        </p:txBody>
      </p:sp>
      <p:sp>
        <p:nvSpPr>
          <p:cNvPr id="48" name="MH_SubTitle_7"/>
          <p:cNvSpPr txBox="1">
            <a:spLocks noChangeArrowheads="1"/>
          </p:cNvSpPr>
          <p:nvPr>
            <p:custDataLst>
              <p:tags r:id="rId26"/>
            </p:custDataLst>
          </p:nvPr>
        </p:nvSpPr>
        <p:spPr bwMode="auto">
          <a:xfrm>
            <a:off x="7262490" y="5475289"/>
            <a:ext cx="2724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竞争力不足</a:t>
            </a:r>
          </a:p>
        </p:txBody>
      </p:sp>
      <p:sp>
        <p:nvSpPr>
          <p:cNvPr id="49" name="MH_SubTitle_2"/>
          <p:cNvSpPr txBox="1">
            <a:spLocks noChangeArrowheads="1"/>
          </p:cNvSpPr>
          <p:nvPr>
            <p:custDataLst>
              <p:tags r:id="rId27"/>
            </p:custDataLst>
          </p:nvPr>
        </p:nvSpPr>
        <p:spPr bwMode="auto">
          <a:xfrm>
            <a:off x="7262490" y="2749551"/>
            <a:ext cx="2724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a:ea typeface="微软雅黑" panose="020B0503020204020204" pitchFamily="34" charset="-122"/>
              </a:rPr>
              <a:t>操作不当</a:t>
            </a:r>
          </a:p>
        </p:txBody>
      </p:sp>
    </p:spTree>
    <p:extLst>
      <p:ext uri="{BB962C8B-B14F-4D97-AF65-F5344CB8AC3E}">
        <p14:creationId xmlns:p14="http://schemas.microsoft.com/office/powerpoint/2010/main" val="167325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三、金融机构声誉风险的外部影响因素</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声誉风险的影响因素及预警指标设计</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40" name="MH_Other_1"/>
          <p:cNvSpPr/>
          <p:nvPr>
            <p:custDataLst>
              <p:tags r:id="rId1"/>
            </p:custDataLst>
          </p:nvPr>
        </p:nvSpPr>
        <p:spPr>
          <a:xfrm rot="18870037">
            <a:off x="4619626" y="1382714"/>
            <a:ext cx="130175" cy="5661025"/>
          </a:xfrm>
          <a:prstGeom prst="roundRect">
            <a:avLst/>
          </a:prstGeom>
          <a:gradFill flip="none" rotWithShape="1">
            <a:gsLst>
              <a:gs pos="34000">
                <a:sysClr val="window" lastClr="FFFFFF">
                  <a:lumMod val="95000"/>
                </a:sysClr>
              </a:gs>
              <a:gs pos="9000">
                <a:sysClr val="window" lastClr="FFFFFF">
                  <a:lumMod val="85000"/>
                </a:sysClr>
              </a:gs>
            </a:gsLst>
            <a:lin ang="10800000" scaled="1"/>
            <a:tileRect/>
          </a:gradFill>
          <a:ln w="12700" cap="flat" cmpd="sng" algn="ctr">
            <a:noFill/>
            <a:prstDash val="solid"/>
            <a:miter lim="800000"/>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41" name="MH_Other_2"/>
          <p:cNvSpPr/>
          <p:nvPr>
            <p:custDataLst>
              <p:tags r:id="rId2"/>
            </p:custDataLst>
          </p:nvPr>
        </p:nvSpPr>
        <p:spPr>
          <a:xfrm rot="18971162">
            <a:off x="4545319" y="4245983"/>
            <a:ext cx="820822" cy="496813"/>
          </a:xfrm>
          <a:prstGeom prst="ellipse">
            <a:avLst/>
          </a:prstGeom>
          <a:gradFill flip="none" rotWithShape="1">
            <a:gsLst>
              <a:gs pos="0">
                <a:sysClr val="window" lastClr="FFFFFF">
                  <a:lumMod val="95000"/>
                </a:sysClr>
              </a:gs>
              <a:gs pos="62000">
                <a:sysClr val="windowText" lastClr="000000">
                  <a:lumMod val="65000"/>
                  <a:lumOff val="35000"/>
                </a:sysClr>
              </a:gs>
              <a:gs pos="82000">
                <a:sysClr val="windowText" lastClr="000000">
                  <a:lumMod val="75000"/>
                  <a:lumOff val="25000"/>
                </a:sysClr>
              </a:gs>
            </a:gsLst>
            <a:path path="circle">
              <a:fillToRect l="50000" t="50000" r="50000" b="50000"/>
            </a:path>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57" name="MH_Other_3"/>
          <p:cNvSpPr/>
          <p:nvPr>
            <p:custDataLst>
              <p:tags r:id="rId3"/>
            </p:custDataLst>
          </p:nvPr>
        </p:nvSpPr>
        <p:spPr>
          <a:xfrm rot="18971162">
            <a:off x="4577918" y="4230588"/>
            <a:ext cx="756020" cy="496813"/>
          </a:xfrm>
          <a:prstGeom prst="ellipse">
            <a:avLst/>
          </a:prstGeom>
          <a:gradFill flip="none" rotWithShape="1">
            <a:gsLst>
              <a:gs pos="0">
                <a:sysClr val="window" lastClr="FFFFFF">
                  <a:alpha val="20000"/>
                </a:sysClr>
              </a:gs>
              <a:gs pos="62000">
                <a:sysClr val="windowText" lastClr="000000">
                  <a:lumMod val="65000"/>
                  <a:lumOff val="35000"/>
                  <a:alpha val="0"/>
                </a:sysClr>
              </a:gs>
              <a:gs pos="82000">
                <a:sysClr val="windowText" lastClr="000000">
                  <a:lumMod val="75000"/>
                  <a:lumOff val="25000"/>
                  <a:alpha val="0"/>
                </a:sysClr>
              </a:gs>
            </a:gsLst>
            <a:lin ang="16200000" scaled="1"/>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58" name="MH_Other_4"/>
          <p:cNvSpPr/>
          <p:nvPr>
            <p:custDataLst>
              <p:tags r:id="rId4"/>
            </p:custDataLst>
          </p:nvPr>
        </p:nvSpPr>
        <p:spPr>
          <a:xfrm rot="18971162">
            <a:off x="4514850" y="4214814"/>
            <a:ext cx="820738" cy="496887"/>
          </a:xfrm>
          <a:prstGeom prst="ellipse">
            <a:avLst/>
          </a:prstGeom>
          <a:solidFill>
            <a:sysClr val="window" lastClr="FFFFFF">
              <a:lumMod val="95000"/>
            </a:sysClr>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59" name="MH_Other_5"/>
          <p:cNvSpPr/>
          <p:nvPr>
            <p:custDataLst>
              <p:tags r:id="rId5"/>
            </p:custDataLst>
          </p:nvPr>
        </p:nvSpPr>
        <p:spPr bwMode="auto">
          <a:xfrm rot="17493795">
            <a:off x="5028241" y="4388662"/>
            <a:ext cx="203703" cy="70127"/>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12700" cap="flat" cmpd="sng" algn="ctr">
            <a:noFill/>
            <a:prstDash val="solid"/>
            <a:miter lim="800000"/>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60" name="MH_Other_6"/>
          <p:cNvSpPr/>
          <p:nvPr>
            <p:custDataLst>
              <p:tags r:id="rId6"/>
            </p:custDataLst>
          </p:nvPr>
        </p:nvSpPr>
        <p:spPr>
          <a:xfrm>
            <a:off x="5226051" y="3794126"/>
            <a:ext cx="3438525" cy="409575"/>
          </a:xfrm>
          <a:custGeom>
            <a:avLst/>
            <a:gdLst>
              <a:gd name="connsiteX0" fmla="*/ 0 w 4724400"/>
              <a:gd name="connsiteY0" fmla="*/ 562707 h 562707"/>
              <a:gd name="connsiteX1" fmla="*/ 668215 w 4724400"/>
              <a:gd name="connsiteY1" fmla="*/ 0 h 562707"/>
              <a:gd name="connsiteX2" fmla="*/ 4724400 w 4724400"/>
              <a:gd name="connsiteY2" fmla="*/ 0 h 562707"/>
            </a:gdLst>
            <a:ahLst/>
            <a:cxnLst>
              <a:cxn ang="0">
                <a:pos x="connsiteX0" y="connsiteY0"/>
              </a:cxn>
              <a:cxn ang="0">
                <a:pos x="connsiteX1" y="connsiteY1"/>
              </a:cxn>
              <a:cxn ang="0">
                <a:pos x="connsiteX2" y="connsiteY2"/>
              </a:cxn>
            </a:cxnLst>
            <a:rect l="l" t="t" r="r" b="b"/>
            <a:pathLst>
              <a:path w="4724400" h="562707">
                <a:moveTo>
                  <a:pt x="0" y="562707"/>
                </a:moveTo>
                <a:lnTo>
                  <a:pt x="668215" y="0"/>
                </a:lnTo>
                <a:lnTo>
                  <a:pt x="4724400" y="0"/>
                </a:lnTo>
              </a:path>
            </a:pathLst>
          </a:custGeom>
          <a:noFill/>
          <a:ln w="19050" cap="flat" cmpd="sng" algn="ctr">
            <a:solidFill>
              <a:srgbClr val="58B6C0"/>
            </a:solidFill>
            <a:prstDash val="sysDash"/>
            <a:miter lim="800000"/>
            <a:headEnd type="none" w="med" len="med"/>
            <a:tailEnd type="oval" w="med" len="med"/>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61" name="MH_Other_7"/>
          <p:cNvSpPr/>
          <p:nvPr>
            <p:custDataLst>
              <p:tags r:id="rId7"/>
            </p:custDataLst>
          </p:nvPr>
        </p:nvSpPr>
        <p:spPr>
          <a:xfrm>
            <a:off x="4618038" y="4160839"/>
            <a:ext cx="596900" cy="587375"/>
          </a:xfrm>
          <a:custGeom>
            <a:avLst/>
            <a:gdLst>
              <a:gd name="connsiteX0" fmla="*/ 420363 w 597306"/>
              <a:gd name="connsiteY0" fmla="*/ 0 h 587338"/>
              <a:gd name="connsiteX1" fmla="*/ 552004 w 597306"/>
              <a:gd name="connsiteY1" fmla="*/ 50596 h 587338"/>
              <a:gd name="connsiteX2" fmla="*/ 456713 w 597306"/>
              <a:gd name="connsiteY2" fmla="*/ 458412 h 587338"/>
              <a:gd name="connsiteX3" fmla="*/ 45302 w 597306"/>
              <a:gd name="connsiteY3" fmla="*/ 536742 h 587338"/>
              <a:gd name="connsiteX4" fmla="*/ 140593 w 597306"/>
              <a:gd name="connsiteY4" fmla="*/ 128926 h 587338"/>
              <a:gd name="connsiteX5" fmla="*/ 420363 w 597306"/>
              <a:gd name="connsiteY5" fmla="*/ 0 h 58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306" h="587338">
                <a:moveTo>
                  <a:pt x="420363" y="0"/>
                </a:moveTo>
                <a:cubicBezTo>
                  <a:pt x="472907" y="83"/>
                  <a:pt x="519269" y="16476"/>
                  <a:pt x="552004" y="50596"/>
                </a:cubicBezTo>
                <a:cubicBezTo>
                  <a:pt x="639298" y="141580"/>
                  <a:pt x="596635" y="324166"/>
                  <a:pt x="456713" y="458412"/>
                </a:cubicBezTo>
                <a:cubicBezTo>
                  <a:pt x="316791" y="592658"/>
                  <a:pt x="132596" y="627727"/>
                  <a:pt x="45302" y="536742"/>
                </a:cubicBezTo>
                <a:cubicBezTo>
                  <a:pt x="-41991" y="445757"/>
                  <a:pt x="672" y="263171"/>
                  <a:pt x="140593" y="128926"/>
                </a:cubicBezTo>
                <a:cubicBezTo>
                  <a:pt x="228044" y="45022"/>
                  <a:pt x="332790" y="-140"/>
                  <a:pt x="420363" y="0"/>
                </a:cubicBezTo>
                <a:close/>
              </a:path>
            </a:pathLst>
          </a:custGeom>
          <a:solidFill>
            <a:srgbClr val="58B6C0"/>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100" b="1" kern="0" dirty="0">
                <a:solidFill>
                  <a:srgbClr val="FFFFFF"/>
                </a:solidFill>
                <a:latin typeface="Arial" pitchFamily="34" charset="0"/>
                <a:ea typeface="微软雅黑" pitchFamily="34" charset="-122"/>
                <a:cs typeface="Arial" pitchFamily="34" charset="0"/>
              </a:rPr>
              <a:t>4</a:t>
            </a:r>
            <a:endParaRPr lang="zh-CN" altLang="en-US" sz="2100" b="1" kern="0" dirty="0">
              <a:solidFill>
                <a:srgbClr val="FFFFFF"/>
              </a:solidFill>
              <a:latin typeface="Arial" pitchFamily="34" charset="0"/>
              <a:ea typeface="微软雅黑" pitchFamily="34" charset="-122"/>
              <a:cs typeface="Arial" pitchFamily="34" charset="0"/>
            </a:endParaRPr>
          </a:p>
        </p:txBody>
      </p:sp>
      <p:sp>
        <p:nvSpPr>
          <p:cNvPr id="62" name="MH_Other_8"/>
          <p:cNvSpPr/>
          <p:nvPr>
            <p:custDataLst>
              <p:tags r:id="rId8"/>
            </p:custDataLst>
          </p:nvPr>
        </p:nvSpPr>
        <p:spPr>
          <a:xfrm rot="18554138" flipH="1">
            <a:off x="3890409" y="3587980"/>
            <a:ext cx="786392" cy="475973"/>
          </a:xfrm>
          <a:prstGeom prst="ellipse">
            <a:avLst/>
          </a:prstGeom>
          <a:gradFill flip="none" rotWithShape="1">
            <a:gsLst>
              <a:gs pos="0">
                <a:sysClr val="window" lastClr="FFFFFF">
                  <a:lumMod val="95000"/>
                </a:sysClr>
              </a:gs>
              <a:gs pos="62000">
                <a:sysClr val="windowText" lastClr="000000">
                  <a:lumMod val="65000"/>
                  <a:lumOff val="35000"/>
                </a:sysClr>
              </a:gs>
              <a:gs pos="82000">
                <a:sysClr val="windowText" lastClr="000000">
                  <a:lumMod val="75000"/>
                  <a:lumOff val="25000"/>
                </a:sysClr>
              </a:gs>
            </a:gsLst>
            <a:path path="circle">
              <a:fillToRect l="50000" t="50000" r="50000" b="50000"/>
            </a:path>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63" name="MH_Other_9"/>
          <p:cNvSpPr/>
          <p:nvPr>
            <p:custDataLst>
              <p:tags r:id="rId9"/>
            </p:custDataLst>
          </p:nvPr>
        </p:nvSpPr>
        <p:spPr>
          <a:xfrm rot="18554138" flipH="1">
            <a:off x="3906765" y="3589346"/>
            <a:ext cx="724308" cy="475973"/>
          </a:xfrm>
          <a:prstGeom prst="ellipse">
            <a:avLst/>
          </a:prstGeom>
          <a:gradFill flip="none" rotWithShape="1">
            <a:gsLst>
              <a:gs pos="0">
                <a:sysClr val="window" lastClr="FFFFFF">
                  <a:alpha val="20000"/>
                </a:sysClr>
              </a:gs>
              <a:gs pos="62000">
                <a:sysClr val="windowText" lastClr="000000">
                  <a:lumMod val="65000"/>
                  <a:lumOff val="35000"/>
                  <a:alpha val="0"/>
                </a:sysClr>
              </a:gs>
              <a:gs pos="82000">
                <a:sysClr val="windowText" lastClr="000000">
                  <a:lumMod val="75000"/>
                  <a:lumOff val="25000"/>
                  <a:alpha val="0"/>
                </a:sysClr>
              </a:gs>
            </a:gsLst>
            <a:lin ang="16200000" scaled="1"/>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64" name="MH_Other_10"/>
          <p:cNvSpPr/>
          <p:nvPr>
            <p:custDataLst>
              <p:tags r:id="rId10"/>
            </p:custDataLst>
          </p:nvPr>
        </p:nvSpPr>
        <p:spPr>
          <a:xfrm rot="18554138" flipH="1">
            <a:off x="3858419" y="3561557"/>
            <a:ext cx="785813" cy="476250"/>
          </a:xfrm>
          <a:prstGeom prst="ellipse">
            <a:avLst/>
          </a:prstGeom>
          <a:solidFill>
            <a:sysClr val="window" lastClr="FFFFFF">
              <a:lumMod val="95000"/>
            </a:sysClr>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65" name="MH_Other_11"/>
          <p:cNvSpPr/>
          <p:nvPr>
            <p:custDataLst>
              <p:tags r:id="rId11"/>
            </p:custDataLst>
          </p:nvPr>
        </p:nvSpPr>
        <p:spPr bwMode="auto">
          <a:xfrm rot="20031505" flipH="1">
            <a:off x="4131880" y="3964288"/>
            <a:ext cx="195159" cy="67186"/>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12700" cap="flat" cmpd="sng" algn="ctr">
            <a:noFill/>
            <a:prstDash val="solid"/>
            <a:miter lim="800000"/>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66" name="MH_Other_12"/>
          <p:cNvSpPr/>
          <p:nvPr>
            <p:custDataLst>
              <p:tags r:id="rId12"/>
            </p:custDataLst>
          </p:nvPr>
        </p:nvSpPr>
        <p:spPr>
          <a:xfrm>
            <a:off x="4522789" y="3140076"/>
            <a:ext cx="3438525" cy="409575"/>
          </a:xfrm>
          <a:custGeom>
            <a:avLst/>
            <a:gdLst>
              <a:gd name="connsiteX0" fmla="*/ 0 w 4724400"/>
              <a:gd name="connsiteY0" fmla="*/ 562707 h 562707"/>
              <a:gd name="connsiteX1" fmla="*/ 668215 w 4724400"/>
              <a:gd name="connsiteY1" fmla="*/ 0 h 562707"/>
              <a:gd name="connsiteX2" fmla="*/ 4724400 w 4724400"/>
              <a:gd name="connsiteY2" fmla="*/ 0 h 562707"/>
            </a:gdLst>
            <a:ahLst/>
            <a:cxnLst>
              <a:cxn ang="0">
                <a:pos x="connsiteX0" y="connsiteY0"/>
              </a:cxn>
              <a:cxn ang="0">
                <a:pos x="connsiteX1" y="connsiteY1"/>
              </a:cxn>
              <a:cxn ang="0">
                <a:pos x="connsiteX2" y="connsiteY2"/>
              </a:cxn>
            </a:cxnLst>
            <a:rect l="l" t="t" r="r" b="b"/>
            <a:pathLst>
              <a:path w="4724400" h="562707">
                <a:moveTo>
                  <a:pt x="0" y="562707"/>
                </a:moveTo>
                <a:lnTo>
                  <a:pt x="668215" y="0"/>
                </a:lnTo>
                <a:lnTo>
                  <a:pt x="4724400" y="0"/>
                </a:lnTo>
              </a:path>
            </a:pathLst>
          </a:custGeom>
          <a:noFill/>
          <a:ln w="19050" cap="flat" cmpd="sng" algn="ctr">
            <a:solidFill>
              <a:srgbClr val="3494BA"/>
            </a:solidFill>
            <a:prstDash val="sysDash"/>
            <a:miter lim="800000"/>
            <a:headEnd type="none" w="med" len="med"/>
            <a:tailEnd type="oval" w="med" len="med"/>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67" name="MH_Other_13"/>
          <p:cNvSpPr/>
          <p:nvPr>
            <p:custDataLst>
              <p:tags r:id="rId13"/>
            </p:custDataLst>
          </p:nvPr>
        </p:nvSpPr>
        <p:spPr>
          <a:xfrm>
            <a:off x="3971926" y="3495675"/>
            <a:ext cx="542925" cy="590550"/>
          </a:xfrm>
          <a:custGeom>
            <a:avLst/>
            <a:gdLst>
              <a:gd name="connsiteX0" fmla="*/ 402078 w 543964"/>
              <a:gd name="connsiteY0" fmla="*/ 1135 h 590101"/>
              <a:gd name="connsiteX1" fmla="*/ 484742 w 543964"/>
              <a:gd name="connsiteY1" fmla="*/ 34513 h 590101"/>
              <a:gd name="connsiteX2" fmla="*/ 441399 w 543964"/>
              <a:gd name="connsiteY2" fmla="*/ 433399 h 590101"/>
              <a:gd name="connsiteX3" fmla="*/ 59223 w 543964"/>
              <a:gd name="connsiteY3" fmla="*/ 555589 h 590101"/>
              <a:gd name="connsiteX4" fmla="*/ 102566 w 543964"/>
              <a:gd name="connsiteY4" fmla="*/ 156702 h 590101"/>
              <a:gd name="connsiteX5" fmla="*/ 402078 w 543964"/>
              <a:gd name="connsiteY5" fmla="*/ 1135 h 59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964" h="590101">
                <a:moveTo>
                  <a:pt x="402078" y="1135"/>
                </a:moveTo>
                <a:cubicBezTo>
                  <a:pt x="433113" y="4503"/>
                  <a:pt x="461351" y="15411"/>
                  <a:pt x="484742" y="34513"/>
                </a:cubicBezTo>
                <a:cubicBezTo>
                  <a:pt x="578309" y="110921"/>
                  <a:pt x="558903" y="289508"/>
                  <a:pt x="441399" y="433399"/>
                </a:cubicBezTo>
                <a:cubicBezTo>
                  <a:pt x="323895" y="577291"/>
                  <a:pt x="152789" y="631997"/>
                  <a:pt x="59223" y="555589"/>
                </a:cubicBezTo>
                <a:cubicBezTo>
                  <a:pt x="-34344" y="479181"/>
                  <a:pt x="-14938" y="300594"/>
                  <a:pt x="102566" y="156702"/>
                </a:cubicBezTo>
                <a:cubicBezTo>
                  <a:pt x="190694" y="48784"/>
                  <a:pt x="308973" y="-8968"/>
                  <a:pt x="402078" y="1135"/>
                </a:cubicBezTo>
                <a:close/>
              </a:path>
            </a:pathLst>
          </a:custGeom>
          <a:solidFill>
            <a:srgbClr val="3494BA"/>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100" b="1" kern="0" dirty="0">
                <a:solidFill>
                  <a:srgbClr val="FFFFFF"/>
                </a:solidFill>
                <a:latin typeface="Arial" pitchFamily="34" charset="0"/>
                <a:ea typeface="微软雅黑" pitchFamily="34" charset="-122"/>
                <a:cs typeface="Arial" pitchFamily="34" charset="0"/>
              </a:rPr>
              <a:t>3</a:t>
            </a:r>
            <a:endParaRPr lang="zh-CN" altLang="en-US" sz="2100" b="1" kern="0" dirty="0">
              <a:solidFill>
                <a:srgbClr val="FFFFFF"/>
              </a:solidFill>
              <a:latin typeface="Arial" pitchFamily="34" charset="0"/>
              <a:ea typeface="微软雅黑" pitchFamily="34" charset="-122"/>
              <a:cs typeface="Arial" pitchFamily="34" charset="0"/>
            </a:endParaRPr>
          </a:p>
        </p:txBody>
      </p:sp>
      <p:sp>
        <p:nvSpPr>
          <p:cNvPr id="68" name="MH_Other_14"/>
          <p:cNvSpPr/>
          <p:nvPr>
            <p:custDataLst>
              <p:tags r:id="rId14"/>
            </p:custDataLst>
          </p:nvPr>
        </p:nvSpPr>
        <p:spPr>
          <a:xfrm rot="18554138" flipH="1">
            <a:off x="2629624" y="2322581"/>
            <a:ext cx="786392" cy="475973"/>
          </a:xfrm>
          <a:prstGeom prst="ellipse">
            <a:avLst/>
          </a:prstGeom>
          <a:gradFill flip="none" rotWithShape="1">
            <a:gsLst>
              <a:gs pos="0">
                <a:sysClr val="window" lastClr="FFFFFF">
                  <a:lumMod val="95000"/>
                </a:sysClr>
              </a:gs>
              <a:gs pos="62000">
                <a:sysClr val="windowText" lastClr="000000">
                  <a:lumMod val="65000"/>
                  <a:lumOff val="35000"/>
                </a:sysClr>
              </a:gs>
              <a:gs pos="82000">
                <a:sysClr val="windowText" lastClr="000000">
                  <a:lumMod val="75000"/>
                  <a:lumOff val="25000"/>
                </a:sysClr>
              </a:gs>
            </a:gsLst>
            <a:path path="circle">
              <a:fillToRect l="50000" t="50000" r="50000" b="50000"/>
            </a:path>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69" name="MH_Other_15"/>
          <p:cNvSpPr/>
          <p:nvPr>
            <p:custDataLst>
              <p:tags r:id="rId15"/>
            </p:custDataLst>
          </p:nvPr>
        </p:nvSpPr>
        <p:spPr>
          <a:xfrm rot="18554138" flipH="1">
            <a:off x="2645980" y="2323947"/>
            <a:ext cx="724308" cy="475973"/>
          </a:xfrm>
          <a:prstGeom prst="ellipse">
            <a:avLst/>
          </a:prstGeom>
          <a:gradFill flip="none" rotWithShape="1">
            <a:gsLst>
              <a:gs pos="0">
                <a:sysClr val="window" lastClr="FFFFFF">
                  <a:alpha val="20000"/>
                </a:sysClr>
              </a:gs>
              <a:gs pos="62000">
                <a:sysClr val="windowText" lastClr="000000">
                  <a:lumMod val="65000"/>
                  <a:lumOff val="35000"/>
                  <a:alpha val="0"/>
                </a:sysClr>
              </a:gs>
              <a:gs pos="82000">
                <a:sysClr val="windowText" lastClr="000000">
                  <a:lumMod val="75000"/>
                  <a:lumOff val="25000"/>
                  <a:alpha val="0"/>
                </a:sysClr>
              </a:gs>
            </a:gsLst>
            <a:lin ang="16200000" scaled="1"/>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70" name="MH_Other_16"/>
          <p:cNvSpPr/>
          <p:nvPr>
            <p:custDataLst>
              <p:tags r:id="rId16"/>
            </p:custDataLst>
          </p:nvPr>
        </p:nvSpPr>
        <p:spPr>
          <a:xfrm rot="18554138" flipH="1">
            <a:off x="2597944" y="2296319"/>
            <a:ext cx="785812" cy="476250"/>
          </a:xfrm>
          <a:prstGeom prst="ellipse">
            <a:avLst/>
          </a:prstGeom>
          <a:solidFill>
            <a:sysClr val="window" lastClr="FFFFFF">
              <a:lumMod val="95000"/>
            </a:sysClr>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71" name="MH_Other_17"/>
          <p:cNvSpPr/>
          <p:nvPr>
            <p:custDataLst>
              <p:tags r:id="rId17"/>
            </p:custDataLst>
          </p:nvPr>
        </p:nvSpPr>
        <p:spPr bwMode="auto">
          <a:xfrm rot="20031505" flipH="1">
            <a:off x="2871095" y="2698889"/>
            <a:ext cx="195159" cy="67186"/>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12700" cap="flat" cmpd="sng" algn="ctr">
            <a:noFill/>
            <a:prstDash val="solid"/>
            <a:miter lim="800000"/>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72" name="MH_Other_18"/>
          <p:cNvSpPr/>
          <p:nvPr>
            <p:custDataLst>
              <p:tags r:id="rId18"/>
            </p:custDataLst>
          </p:nvPr>
        </p:nvSpPr>
        <p:spPr>
          <a:xfrm>
            <a:off x="3284539" y="1916114"/>
            <a:ext cx="3438525" cy="409575"/>
          </a:xfrm>
          <a:custGeom>
            <a:avLst/>
            <a:gdLst>
              <a:gd name="connsiteX0" fmla="*/ 0 w 4724400"/>
              <a:gd name="connsiteY0" fmla="*/ 562707 h 562707"/>
              <a:gd name="connsiteX1" fmla="*/ 668215 w 4724400"/>
              <a:gd name="connsiteY1" fmla="*/ 0 h 562707"/>
              <a:gd name="connsiteX2" fmla="*/ 4724400 w 4724400"/>
              <a:gd name="connsiteY2" fmla="*/ 0 h 562707"/>
            </a:gdLst>
            <a:ahLst/>
            <a:cxnLst>
              <a:cxn ang="0">
                <a:pos x="connsiteX0" y="connsiteY0"/>
              </a:cxn>
              <a:cxn ang="0">
                <a:pos x="connsiteX1" y="connsiteY1"/>
              </a:cxn>
              <a:cxn ang="0">
                <a:pos x="connsiteX2" y="connsiteY2"/>
              </a:cxn>
            </a:cxnLst>
            <a:rect l="l" t="t" r="r" b="b"/>
            <a:pathLst>
              <a:path w="4724400" h="562707">
                <a:moveTo>
                  <a:pt x="0" y="562707"/>
                </a:moveTo>
                <a:lnTo>
                  <a:pt x="668215" y="0"/>
                </a:lnTo>
                <a:lnTo>
                  <a:pt x="4724400" y="0"/>
                </a:lnTo>
              </a:path>
            </a:pathLst>
          </a:custGeom>
          <a:noFill/>
          <a:ln w="19050" cap="flat" cmpd="sng" algn="ctr">
            <a:solidFill>
              <a:srgbClr val="3494BA"/>
            </a:solidFill>
            <a:prstDash val="sysDash"/>
            <a:miter lim="800000"/>
            <a:headEnd type="none" w="med" len="med"/>
            <a:tailEnd type="oval" w="med" len="med"/>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73" name="MH_Other_19"/>
          <p:cNvSpPr/>
          <p:nvPr>
            <p:custDataLst>
              <p:tags r:id="rId19"/>
            </p:custDataLst>
          </p:nvPr>
        </p:nvSpPr>
        <p:spPr>
          <a:xfrm>
            <a:off x="2709863" y="2230438"/>
            <a:ext cx="544512" cy="590550"/>
          </a:xfrm>
          <a:custGeom>
            <a:avLst/>
            <a:gdLst>
              <a:gd name="connsiteX0" fmla="*/ 402078 w 543964"/>
              <a:gd name="connsiteY0" fmla="*/ 1136 h 590101"/>
              <a:gd name="connsiteX1" fmla="*/ 484742 w 543964"/>
              <a:gd name="connsiteY1" fmla="*/ 34513 h 590101"/>
              <a:gd name="connsiteX2" fmla="*/ 441399 w 543964"/>
              <a:gd name="connsiteY2" fmla="*/ 433399 h 590101"/>
              <a:gd name="connsiteX3" fmla="*/ 59223 w 543964"/>
              <a:gd name="connsiteY3" fmla="*/ 555589 h 590101"/>
              <a:gd name="connsiteX4" fmla="*/ 102566 w 543964"/>
              <a:gd name="connsiteY4" fmla="*/ 156702 h 590101"/>
              <a:gd name="connsiteX5" fmla="*/ 402078 w 543964"/>
              <a:gd name="connsiteY5" fmla="*/ 1136 h 59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964" h="590101">
                <a:moveTo>
                  <a:pt x="402078" y="1136"/>
                </a:moveTo>
                <a:cubicBezTo>
                  <a:pt x="433113" y="4504"/>
                  <a:pt x="461350" y="15411"/>
                  <a:pt x="484742" y="34513"/>
                </a:cubicBezTo>
                <a:cubicBezTo>
                  <a:pt x="578309" y="110921"/>
                  <a:pt x="558903" y="289508"/>
                  <a:pt x="441399" y="433399"/>
                </a:cubicBezTo>
                <a:cubicBezTo>
                  <a:pt x="323895" y="577291"/>
                  <a:pt x="152789" y="631997"/>
                  <a:pt x="59223" y="555589"/>
                </a:cubicBezTo>
                <a:cubicBezTo>
                  <a:pt x="-34344" y="479181"/>
                  <a:pt x="-14938" y="300594"/>
                  <a:pt x="102566" y="156702"/>
                </a:cubicBezTo>
                <a:cubicBezTo>
                  <a:pt x="190694" y="48784"/>
                  <a:pt x="308973" y="-8968"/>
                  <a:pt x="402078" y="1136"/>
                </a:cubicBezTo>
                <a:close/>
              </a:path>
            </a:pathLst>
          </a:custGeom>
          <a:solidFill>
            <a:srgbClr val="3494BA"/>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100" b="1" kern="0" dirty="0">
                <a:solidFill>
                  <a:srgbClr val="FFFFFF"/>
                </a:solidFill>
                <a:latin typeface="Arial" pitchFamily="34" charset="0"/>
                <a:ea typeface="微软雅黑" pitchFamily="34" charset="-122"/>
                <a:cs typeface="Arial" pitchFamily="34" charset="0"/>
              </a:rPr>
              <a:t>1</a:t>
            </a:r>
            <a:endParaRPr lang="zh-CN" altLang="en-US" sz="2100" b="1" kern="0" dirty="0">
              <a:solidFill>
                <a:srgbClr val="FFFFFF"/>
              </a:solidFill>
              <a:latin typeface="Arial" pitchFamily="34" charset="0"/>
              <a:ea typeface="微软雅黑" pitchFamily="34" charset="-122"/>
              <a:cs typeface="Arial" pitchFamily="34" charset="0"/>
            </a:endParaRPr>
          </a:p>
        </p:txBody>
      </p:sp>
      <p:sp>
        <p:nvSpPr>
          <p:cNvPr id="74" name="MH_Other_20"/>
          <p:cNvSpPr/>
          <p:nvPr>
            <p:custDataLst>
              <p:tags r:id="rId20"/>
            </p:custDataLst>
          </p:nvPr>
        </p:nvSpPr>
        <p:spPr>
          <a:xfrm rot="18971162">
            <a:off x="3267075" y="2955514"/>
            <a:ext cx="820822" cy="496813"/>
          </a:xfrm>
          <a:prstGeom prst="ellipse">
            <a:avLst/>
          </a:prstGeom>
          <a:gradFill flip="none" rotWithShape="1">
            <a:gsLst>
              <a:gs pos="0">
                <a:sysClr val="window" lastClr="FFFFFF">
                  <a:lumMod val="95000"/>
                </a:sysClr>
              </a:gs>
              <a:gs pos="62000">
                <a:sysClr val="windowText" lastClr="000000">
                  <a:lumMod val="65000"/>
                  <a:lumOff val="35000"/>
                </a:sysClr>
              </a:gs>
              <a:gs pos="82000">
                <a:sysClr val="windowText" lastClr="000000">
                  <a:lumMod val="75000"/>
                  <a:lumOff val="25000"/>
                </a:sysClr>
              </a:gs>
            </a:gsLst>
            <a:path path="circle">
              <a:fillToRect l="50000" t="50000" r="50000" b="50000"/>
            </a:path>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75" name="MH_Other_21"/>
          <p:cNvSpPr/>
          <p:nvPr>
            <p:custDataLst>
              <p:tags r:id="rId21"/>
            </p:custDataLst>
          </p:nvPr>
        </p:nvSpPr>
        <p:spPr>
          <a:xfrm rot="18971162">
            <a:off x="3299674" y="2940119"/>
            <a:ext cx="756020" cy="496813"/>
          </a:xfrm>
          <a:prstGeom prst="ellipse">
            <a:avLst/>
          </a:prstGeom>
          <a:gradFill flip="none" rotWithShape="1">
            <a:gsLst>
              <a:gs pos="0">
                <a:sysClr val="window" lastClr="FFFFFF">
                  <a:alpha val="20000"/>
                </a:sysClr>
              </a:gs>
              <a:gs pos="62000">
                <a:sysClr val="windowText" lastClr="000000">
                  <a:lumMod val="65000"/>
                  <a:lumOff val="35000"/>
                  <a:alpha val="0"/>
                </a:sysClr>
              </a:gs>
              <a:gs pos="82000">
                <a:sysClr val="windowText" lastClr="000000">
                  <a:lumMod val="75000"/>
                  <a:lumOff val="25000"/>
                  <a:alpha val="0"/>
                </a:sysClr>
              </a:gs>
            </a:gsLst>
            <a:lin ang="16200000" scaled="1"/>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76" name="MH_Other_22"/>
          <p:cNvSpPr/>
          <p:nvPr>
            <p:custDataLst>
              <p:tags r:id="rId22"/>
            </p:custDataLst>
          </p:nvPr>
        </p:nvSpPr>
        <p:spPr>
          <a:xfrm rot="18971162">
            <a:off x="3236914" y="2924175"/>
            <a:ext cx="820737" cy="496888"/>
          </a:xfrm>
          <a:prstGeom prst="ellipse">
            <a:avLst/>
          </a:prstGeom>
          <a:solidFill>
            <a:sysClr val="window" lastClr="FFFFFF">
              <a:lumMod val="95000"/>
            </a:sysClr>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77" name="MH_Other_23"/>
          <p:cNvSpPr/>
          <p:nvPr>
            <p:custDataLst>
              <p:tags r:id="rId23"/>
            </p:custDataLst>
          </p:nvPr>
        </p:nvSpPr>
        <p:spPr bwMode="auto">
          <a:xfrm rot="17493795">
            <a:off x="3749997" y="3098193"/>
            <a:ext cx="203703" cy="70127"/>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12700" cap="flat" cmpd="sng" algn="ctr">
            <a:noFill/>
            <a:prstDash val="solid"/>
            <a:miter lim="800000"/>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78" name="MH_Other_24"/>
          <p:cNvSpPr/>
          <p:nvPr>
            <p:custDataLst>
              <p:tags r:id="rId24"/>
            </p:custDataLst>
          </p:nvPr>
        </p:nvSpPr>
        <p:spPr>
          <a:xfrm>
            <a:off x="3962400" y="2517776"/>
            <a:ext cx="3436938" cy="409575"/>
          </a:xfrm>
          <a:custGeom>
            <a:avLst/>
            <a:gdLst>
              <a:gd name="connsiteX0" fmla="*/ 0 w 4724400"/>
              <a:gd name="connsiteY0" fmla="*/ 562707 h 562707"/>
              <a:gd name="connsiteX1" fmla="*/ 668215 w 4724400"/>
              <a:gd name="connsiteY1" fmla="*/ 0 h 562707"/>
              <a:gd name="connsiteX2" fmla="*/ 4724400 w 4724400"/>
              <a:gd name="connsiteY2" fmla="*/ 0 h 562707"/>
            </a:gdLst>
            <a:ahLst/>
            <a:cxnLst>
              <a:cxn ang="0">
                <a:pos x="connsiteX0" y="connsiteY0"/>
              </a:cxn>
              <a:cxn ang="0">
                <a:pos x="connsiteX1" y="connsiteY1"/>
              </a:cxn>
              <a:cxn ang="0">
                <a:pos x="connsiteX2" y="connsiteY2"/>
              </a:cxn>
            </a:cxnLst>
            <a:rect l="l" t="t" r="r" b="b"/>
            <a:pathLst>
              <a:path w="4724400" h="562707">
                <a:moveTo>
                  <a:pt x="0" y="562707"/>
                </a:moveTo>
                <a:lnTo>
                  <a:pt x="668215" y="0"/>
                </a:lnTo>
                <a:lnTo>
                  <a:pt x="4724400" y="0"/>
                </a:lnTo>
              </a:path>
            </a:pathLst>
          </a:custGeom>
          <a:noFill/>
          <a:ln w="19050" cap="flat" cmpd="sng" algn="ctr">
            <a:solidFill>
              <a:srgbClr val="58B6C0"/>
            </a:solidFill>
            <a:prstDash val="sysDash"/>
            <a:miter lim="800000"/>
            <a:headEnd type="none" w="med" len="med"/>
            <a:tailEnd type="oval" w="med" len="med"/>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79" name="MH_Other_25"/>
          <p:cNvSpPr/>
          <p:nvPr>
            <p:custDataLst>
              <p:tags r:id="rId25"/>
            </p:custDataLst>
          </p:nvPr>
        </p:nvSpPr>
        <p:spPr>
          <a:xfrm>
            <a:off x="3335338" y="2867026"/>
            <a:ext cx="596900" cy="587375"/>
          </a:xfrm>
          <a:custGeom>
            <a:avLst/>
            <a:gdLst>
              <a:gd name="connsiteX0" fmla="*/ 420363 w 597306"/>
              <a:gd name="connsiteY0" fmla="*/ 0 h 587338"/>
              <a:gd name="connsiteX1" fmla="*/ 552004 w 597306"/>
              <a:gd name="connsiteY1" fmla="*/ 50596 h 587338"/>
              <a:gd name="connsiteX2" fmla="*/ 456713 w 597306"/>
              <a:gd name="connsiteY2" fmla="*/ 458412 h 587338"/>
              <a:gd name="connsiteX3" fmla="*/ 45302 w 597306"/>
              <a:gd name="connsiteY3" fmla="*/ 536742 h 587338"/>
              <a:gd name="connsiteX4" fmla="*/ 140593 w 597306"/>
              <a:gd name="connsiteY4" fmla="*/ 128926 h 587338"/>
              <a:gd name="connsiteX5" fmla="*/ 420363 w 597306"/>
              <a:gd name="connsiteY5" fmla="*/ 0 h 58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306" h="587338">
                <a:moveTo>
                  <a:pt x="420363" y="0"/>
                </a:moveTo>
                <a:cubicBezTo>
                  <a:pt x="472907" y="83"/>
                  <a:pt x="519269" y="16476"/>
                  <a:pt x="552004" y="50596"/>
                </a:cubicBezTo>
                <a:cubicBezTo>
                  <a:pt x="639298" y="141580"/>
                  <a:pt x="596635" y="324166"/>
                  <a:pt x="456713" y="458412"/>
                </a:cubicBezTo>
                <a:cubicBezTo>
                  <a:pt x="316791" y="592658"/>
                  <a:pt x="132596" y="627727"/>
                  <a:pt x="45302" y="536742"/>
                </a:cubicBezTo>
                <a:cubicBezTo>
                  <a:pt x="-41991" y="445757"/>
                  <a:pt x="672" y="263171"/>
                  <a:pt x="140593" y="128926"/>
                </a:cubicBezTo>
                <a:cubicBezTo>
                  <a:pt x="228044" y="45022"/>
                  <a:pt x="332790" y="-140"/>
                  <a:pt x="420363" y="0"/>
                </a:cubicBezTo>
                <a:close/>
              </a:path>
            </a:pathLst>
          </a:custGeom>
          <a:solidFill>
            <a:srgbClr val="58B6C0"/>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100" b="1" kern="0" dirty="0">
                <a:solidFill>
                  <a:srgbClr val="FFFFFF"/>
                </a:solidFill>
                <a:latin typeface="Arial" pitchFamily="34" charset="0"/>
                <a:ea typeface="微软雅黑" pitchFamily="34" charset="-122"/>
                <a:cs typeface="Arial" pitchFamily="34" charset="0"/>
              </a:rPr>
              <a:t>2</a:t>
            </a:r>
            <a:endParaRPr lang="zh-CN" altLang="en-US" sz="2100" b="1" kern="0" dirty="0">
              <a:solidFill>
                <a:srgbClr val="FFFFFF"/>
              </a:solidFill>
              <a:latin typeface="Arial" pitchFamily="34" charset="0"/>
              <a:ea typeface="微软雅黑" pitchFamily="34" charset="-122"/>
              <a:cs typeface="Arial" pitchFamily="34" charset="0"/>
            </a:endParaRPr>
          </a:p>
        </p:txBody>
      </p:sp>
      <p:sp>
        <p:nvSpPr>
          <p:cNvPr id="80" name="MH_Other_26"/>
          <p:cNvSpPr/>
          <p:nvPr>
            <p:custDataLst>
              <p:tags r:id="rId26"/>
            </p:custDataLst>
          </p:nvPr>
        </p:nvSpPr>
        <p:spPr>
          <a:xfrm rot="18971162">
            <a:off x="5923484" y="5588319"/>
            <a:ext cx="820822" cy="496813"/>
          </a:xfrm>
          <a:prstGeom prst="ellipse">
            <a:avLst/>
          </a:prstGeom>
          <a:gradFill flip="none" rotWithShape="1">
            <a:gsLst>
              <a:gs pos="0">
                <a:sysClr val="window" lastClr="FFFFFF">
                  <a:lumMod val="95000"/>
                </a:sysClr>
              </a:gs>
              <a:gs pos="62000">
                <a:sysClr val="windowText" lastClr="000000">
                  <a:lumMod val="65000"/>
                  <a:lumOff val="35000"/>
                </a:sysClr>
              </a:gs>
              <a:gs pos="82000">
                <a:sysClr val="windowText" lastClr="000000">
                  <a:lumMod val="75000"/>
                  <a:lumOff val="25000"/>
                </a:sysClr>
              </a:gs>
            </a:gsLst>
            <a:path path="circle">
              <a:fillToRect l="50000" t="50000" r="50000" b="50000"/>
            </a:path>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81" name="MH_Other_27"/>
          <p:cNvSpPr/>
          <p:nvPr>
            <p:custDataLst>
              <p:tags r:id="rId27"/>
            </p:custDataLst>
          </p:nvPr>
        </p:nvSpPr>
        <p:spPr>
          <a:xfrm rot="18971162">
            <a:off x="5956083" y="5572924"/>
            <a:ext cx="756020" cy="496813"/>
          </a:xfrm>
          <a:prstGeom prst="ellipse">
            <a:avLst/>
          </a:prstGeom>
          <a:gradFill flip="none" rotWithShape="1">
            <a:gsLst>
              <a:gs pos="0">
                <a:sysClr val="window" lastClr="FFFFFF">
                  <a:alpha val="20000"/>
                </a:sysClr>
              </a:gs>
              <a:gs pos="62000">
                <a:sysClr val="windowText" lastClr="000000">
                  <a:lumMod val="65000"/>
                  <a:lumOff val="35000"/>
                  <a:alpha val="0"/>
                </a:sysClr>
              </a:gs>
              <a:gs pos="82000">
                <a:sysClr val="windowText" lastClr="000000">
                  <a:lumMod val="75000"/>
                  <a:lumOff val="25000"/>
                  <a:alpha val="0"/>
                </a:sysClr>
              </a:gs>
            </a:gsLst>
            <a:lin ang="16200000" scaled="1"/>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82" name="MH_Other_28"/>
          <p:cNvSpPr/>
          <p:nvPr>
            <p:custDataLst>
              <p:tags r:id="rId28"/>
            </p:custDataLst>
          </p:nvPr>
        </p:nvSpPr>
        <p:spPr>
          <a:xfrm rot="18971162">
            <a:off x="5892800" y="5556250"/>
            <a:ext cx="820738" cy="496888"/>
          </a:xfrm>
          <a:prstGeom prst="ellipse">
            <a:avLst/>
          </a:prstGeom>
          <a:solidFill>
            <a:sysClr val="window" lastClr="FFFFFF">
              <a:lumMod val="95000"/>
            </a:sysClr>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83" name="MH_Other_29"/>
          <p:cNvSpPr/>
          <p:nvPr>
            <p:custDataLst>
              <p:tags r:id="rId29"/>
            </p:custDataLst>
          </p:nvPr>
        </p:nvSpPr>
        <p:spPr bwMode="auto">
          <a:xfrm rot="17493795">
            <a:off x="6406406" y="5730998"/>
            <a:ext cx="203703" cy="70127"/>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12700" cap="flat" cmpd="sng" algn="ctr">
            <a:noFill/>
            <a:prstDash val="solid"/>
            <a:miter lim="800000"/>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84" name="MH_Other_30"/>
          <p:cNvSpPr/>
          <p:nvPr>
            <p:custDataLst>
              <p:tags r:id="rId30"/>
            </p:custDataLst>
          </p:nvPr>
        </p:nvSpPr>
        <p:spPr>
          <a:xfrm>
            <a:off x="6605589" y="5137151"/>
            <a:ext cx="3436937" cy="409575"/>
          </a:xfrm>
          <a:custGeom>
            <a:avLst/>
            <a:gdLst>
              <a:gd name="connsiteX0" fmla="*/ 0 w 4724400"/>
              <a:gd name="connsiteY0" fmla="*/ 562707 h 562707"/>
              <a:gd name="connsiteX1" fmla="*/ 668215 w 4724400"/>
              <a:gd name="connsiteY1" fmla="*/ 0 h 562707"/>
              <a:gd name="connsiteX2" fmla="*/ 4724400 w 4724400"/>
              <a:gd name="connsiteY2" fmla="*/ 0 h 562707"/>
            </a:gdLst>
            <a:ahLst/>
            <a:cxnLst>
              <a:cxn ang="0">
                <a:pos x="connsiteX0" y="connsiteY0"/>
              </a:cxn>
              <a:cxn ang="0">
                <a:pos x="connsiteX1" y="connsiteY1"/>
              </a:cxn>
              <a:cxn ang="0">
                <a:pos x="connsiteX2" y="connsiteY2"/>
              </a:cxn>
            </a:cxnLst>
            <a:rect l="l" t="t" r="r" b="b"/>
            <a:pathLst>
              <a:path w="4724400" h="562707">
                <a:moveTo>
                  <a:pt x="0" y="562707"/>
                </a:moveTo>
                <a:lnTo>
                  <a:pt x="668215" y="0"/>
                </a:lnTo>
                <a:lnTo>
                  <a:pt x="4724400" y="0"/>
                </a:lnTo>
              </a:path>
            </a:pathLst>
          </a:custGeom>
          <a:noFill/>
          <a:ln w="19050" cap="flat" cmpd="sng" algn="ctr">
            <a:solidFill>
              <a:srgbClr val="58B6C0"/>
            </a:solidFill>
            <a:prstDash val="sysDash"/>
            <a:miter lim="800000"/>
            <a:headEnd type="none" w="med" len="med"/>
            <a:tailEnd type="oval" w="med" len="med"/>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85" name="MH_Other_31"/>
          <p:cNvSpPr/>
          <p:nvPr>
            <p:custDataLst>
              <p:tags r:id="rId31"/>
            </p:custDataLst>
          </p:nvPr>
        </p:nvSpPr>
        <p:spPr>
          <a:xfrm>
            <a:off x="5995988" y="5503864"/>
            <a:ext cx="596900" cy="587375"/>
          </a:xfrm>
          <a:custGeom>
            <a:avLst/>
            <a:gdLst>
              <a:gd name="connsiteX0" fmla="*/ 420363 w 597306"/>
              <a:gd name="connsiteY0" fmla="*/ 0 h 587338"/>
              <a:gd name="connsiteX1" fmla="*/ 552004 w 597306"/>
              <a:gd name="connsiteY1" fmla="*/ 50596 h 587338"/>
              <a:gd name="connsiteX2" fmla="*/ 456713 w 597306"/>
              <a:gd name="connsiteY2" fmla="*/ 458412 h 587338"/>
              <a:gd name="connsiteX3" fmla="*/ 45302 w 597306"/>
              <a:gd name="connsiteY3" fmla="*/ 536742 h 587338"/>
              <a:gd name="connsiteX4" fmla="*/ 140593 w 597306"/>
              <a:gd name="connsiteY4" fmla="*/ 128926 h 587338"/>
              <a:gd name="connsiteX5" fmla="*/ 420363 w 597306"/>
              <a:gd name="connsiteY5" fmla="*/ 0 h 58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306" h="587338">
                <a:moveTo>
                  <a:pt x="420363" y="0"/>
                </a:moveTo>
                <a:cubicBezTo>
                  <a:pt x="472907" y="83"/>
                  <a:pt x="519269" y="16476"/>
                  <a:pt x="552004" y="50596"/>
                </a:cubicBezTo>
                <a:cubicBezTo>
                  <a:pt x="639298" y="141580"/>
                  <a:pt x="596635" y="324166"/>
                  <a:pt x="456713" y="458412"/>
                </a:cubicBezTo>
                <a:cubicBezTo>
                  <a:pt x="316791" y="592658"/>
                  <a:pt x="132596" y="627727"/>
                  <a:pt x="45302" y="536742"/>
                </a:cubicBezTo>
                <a:cubicBezTo>
                  <a:pt x="-41991" y="445757"/>
                  <a:pt x="672" y="263171"/>
                  <a:pt x="140593" y="128926"/>
                </a:cubicBezTo>
                <a:cubicBezTo>
                  <a:pt x="228044" y="45022"/>
                  <a:pt x="332790" y="-140"/>
                  <a:pt x="420363" y="0"/>
                </a:cubicBezTo>
                <a:close/>
              </a:path>
            </a:pathLst>
          </a:custGeom>
          <a:solidFill>
            <a:srgbClr val="58B6C0"/>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100" b="1" kern="0" dirty="0">
                <a:solidFill>
                  <a:srgbClr val="FFFFFF"/>
                </a:solidFill>
                <a:latin typeface="Arial" pitchFamily="34" charset="0"/>
                <a:ea typeface="微软雅黑" pitchFamily="34" charset="-122"/>
                <a:cs typeface="Arial" pitchFamily="34" charset="0"/>
              </a:rPr>
              <a:t>6</a:t>
            </a:r>
            <a:endParaRPr lang="zh-CN" altLang="en-US" sz="2100" b="1" kern="0" dirty="0">
              <a:solidFill>
                <a:srgbClr val="FFFFFF"/>
              </a:solidFill>
              <a:latin typeface="Arial" pitchFamily="34" charset="0"/>
              <a:ea typeface="微软雅黑" pitchFamily="34" charset="-122"/>
              <a:cs typeface="Arial" pitchFamily="34" charset="0"/>
            </a:endParaRPr>
          </a:p>
        </p:txBody>
      </p:sp>
      <p:sp>
        <p:nvSpPr>
          <p:cNvPr id="86" name="MH_Other_32"/>
          <p:cNvSpPr/>
          <p:nvPr>
            <p:custDataLst>
              <p:tags r:id="rId32"/>
            </p:custDataLst>
          </p:nvPr>
        </p:nvSpPr>
        <p:spPr>
          <a:xfrm rot="18554138" flipH="1">
            <a:off x="5268574" y="4918581"/>
            <a:ext cx="786392" cy="475973"/>
          </a:xfrm>
          <a:prstGeom prst="ellipse">
            <a:avLst/>
          </a:prstGeom>
          <a:gradFill flip="none" rotWithShape="1">
            <a:gsLst>
              <a:gs pos="0">
                <a:sysClr val="window" lastClr="FFFFFF">
                  <a:lumMod val="95000"/>
                </a:sysClr>
              </a:gs>
              <a:gs pos="62000">
                <a:sysClr val="windowText" lastClr="000000">
                  <a:lumMod val="65000"/>
                  <a:lumOff val="35000"/>
                </a:sysClr>
              </a:gs>
              <a:gs pos="82000">
                <a:sysClr val="windowText" lastClr="000000">
                  <a:lumMod val="75000"/>
                  <a:lumOff val="25000"/>
                </a:sysClr>
              </a:gs>
            </a:gsLst>
            <a:path path="circle">
              <a:fillToRect l="50000" t="50000" r="50000" b="50000"/>
            </a:path>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87" name="MH_Other_33"/>
          <p:cNvSpPr/>
          <p:nvPr>
            <p:custDataLst>
              <p:tags r:id="rId33"/>
            </p:custDataLst>
          </p:nvPr>
        </p:nvSpPr>
        <p:spPr>
          <a:xfrm rot="18554138" flipH="1">
            <a:off x="5284930" y="4919947"/>
            <a:ext cx="724308" cy="475973"/>
          </a:xfrm>
          <a:prstGeom prst="ellipse">
            <a:avLst/>
          </a:prstGeom>
          <a:gradFill flip="none" rotWithShape="1">
            <a:gsLst>
              <a:gs pos="0">
                <a:sysClr val="window" lastClr="FFFFFF">
                  <a:alpha val="20000"/>
                </a:sysClr>
              </a:gs>
              <a:gs pos="62000">
                <a:sysClr val="windowText" lastClr="000000">
                  <a:lumMod val="65000"/>
                  <a:lumOff val="35000"/>
                  <a:alpha val="0"/>
                </a:sysClr>
              </a:gs>
              <a:gs pos="82000">
                <a:sysClr val="windowText" lastClr="000000">
                  <a:lumMod val="75000"/>
                  <a:lumOff val="25000"/>
                  <a:alpha val="0"/>
                </a:sysClr>
              </a:gs>
            </a:gsLst>
            <a:lin ang="16200000" scaled="1"/>
            <a:tileRect/>
          </a:gra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88" name="MH_Other_34"/>
          <p:cNvSpPr/>
          <p:nvPr>
            <p:custDataLst>
              <p:tags r:id="rId34"/>
            </p:custDataLst>
          </p:nvPr>
        </p:nvSpPr>
        <p:spPr>
          <a:xfrm rot="18554138" flipH="1">
            <a:off x="5236369" y="4891882"/>
            <a:ext cx="785813" cy="476250"/>
          </a:xfrm>
          <a:prstGeom prst="ellipse">
            <a:avLst/>
          </a:prstGeom>
          <a:solidFill>
            <a:sysClr val="window" lastClr="FFFFFF">
              <a:lumMod val="95000"/>
            </a:sysClr>
          </a:solidFill>
          <a:ln w="12700" cap="flat" cmpd="sng" algn="ctr">
            <a:noFill/>
            <a:prstDash val="solid"/>
            <a:miter lim="800000"/>
          </a:ln>
          <a:effectLst/>
        </p:spPr>
        <p:txBody>
          <a:bodyPr lIns="68580" tIns="34290" rIns="68580" bIns="34290"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89" name="MH_Other_35"/>
          <p:cNvSpPr/>
          <p:nvPr>
            <p:custDataLst>
              <p:tags r:id="rId35"/>
            </p:custDataLst>
          </p:nvPr>
        </p:nvSpPr>
        <p:spPr bwMode="auto">
          <a:xfrm rot="20031505" flipH="1">
            <a:off x="5510045" y="5294889"/>
            <a:ext cx="195159" cy="67186"/>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12700" cap="flat" cmpd="sng" algn="ctr">
            <a:noFill/>
            <a:prstDash val="solid"/>
            <a:miter lim="800000"/>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90" name="MH_Other_36"/>
          <p:cNvSpPr/>
          <p:nvPr>
            <p:custDataLst>
              <p:tags r:id="rId36"/>
            </p:custDataLst>
          </p:nvPr>
        </p:nvSpPr>
        <p:spPr>
          <a:xfrm>
            <a:off x="5900739" y="4470401"/>
            <a:ext cx="3438525" cy="409575"/>
          </a:xfrm>
          <a:custGeom>
            <a:avLst/>
            <a:gdLst>
              <a:gd name="connsiteX0" fmla="*/ 0 w 4724400"/>
              <a:gd name="connsiteY0" fmla="*/ 562707 h 562707"/>
              <a:gd name="connsiteX1" fmla="*/ 668215 w 4724400"/>
              <a:gd name="connsiteY1" fmla="*/ 0 h 562707"/>
              <a:gd name="connsiteX2" fmla="*/ 4724400 w 4724400"/>
              <a:gd name="connsiteY2" fmla="*/ 0 h 562707"/>
            </a:gdLst>
            <a:ahLst/>
            <a:cxnLst>
              <a:cxn ang="0">
                <a:pos x="connsiteX0" y="connsiteY0"/>
              </a:cxn>
              <a:cxn ang="0">
                <a:pos x="connsiteX1" y="connsiteY1"/>
              </a:cxn>
              <a:cxn ang="0">
                <a:pos x="connsiteX2" y="connsiteY2"/>
              </a:cxn>
            </a:cxnLst>
            <a:rect l="l" t="t" r="r" b="b"/>
            <a:pathLst>
              <a:path w="4724400" h="562707">
                <a:moveTo>
                  <a:pt x="0" y="562707"/>
                </a:moveTo>
                <a:lnTo>
                  <a:pt x="668215" y="0"/>
                </a:lnTo>
                <a:lnTo>
                  <a:pt x="4724400" y="0"/>
                </a:lnTo>
              </a:path>
            </a:pathLst>
          </a:custGeom>
          <a:noFill/>
          <a:ln w="19050" cap="flat" cmpd="sng" algn="ctr">
            <a:solidFill>
              <a:srgbClr val="3494BA"/>
            </a:solidFill>
            <a:prstDash val="sysDash"/>
            <a:miter lim="800000"/>
            <a:headEnd type="none" w="med" len="med"/>
            <a:tailEnd type="oval" w="med" len="med"/>
          </a:ln>
          <a:effectLst/>
        </p:spPr>
        <p:txBody>
          <a:bodyPr anchor="ctr"/>
          <a:lstStyle/>
          <a:p>
            <a:pPr algn="ctr" fontAlgn="auto">
              <a:spcBef>
                <a:spcPts val="0"/>
              </a:spcBef>
              <a:spcAft>
                <a:spcPts val="0"/>
              </a:spcAft>
              <a:defRPr/>
            </a:pPr>
            <a:endParaRPr lang="zh-CN" altLang="en-US" sz="1350" kern="0">
              <a:solidFill>
                <a:prstClr val="white"/>
              </a:solidFill>
              <a:latin typeface="+mn-lt"/>
              <a:ea typeface="+mn-ea"/>
            </a:endParaRPr>
          </a:p>
        </p:txBody>
      </p:sp>
      <p:sp>
        <p:nvSpPr>
          <p:cNvPr id="91" name="MH_Other_37"/>
          <p:cNvSpPr/>
          <p:nvPr>
            <p:custDataLst>
              <p:tags r:id="rId37"/>
            </p:custDataLst>
          </p:nvPr>
        </p:nvSpPr>
        <p:spPr>
          <a:xfrm>
            <a:off x="5349876" y="4826000"/>
            <a:ext cx="542925" cy="590550"/>
          </a:xfrm>
          <a:custGeom>
            <a:avLst/>
            <a:gdLst>
              <a:gd name="connsiteX0" fmla="*/ 402078 w 543964"/>
              <a:gd name="connsiteY0" fmla="*/ 1135 h 590101"/>
              <a:gd name="connsiteX1" fmla="*/ 484742 w 543964"/>
              <a:gd name="connsiteY1" fmla="*/ 34513 h 590101"/>
              <a:gd name="connsiteX2" fmla="*/ 441399 w 543964"/>
              <a:gd name="connsiteY2" fmla="*/ 433399 h 590101"/>
              <a:gd name="connsiteX3" fmla="*/ 59223 w 543964"/>
              <a:gd name="connsiteY3" fmla="*/ 555589 h 590101"/>
              <a:gd name="connsiteX4" fmla="*/ 102566 w 543964"/>
              <a:gd name="connsiteY4" fmla="*/ 156702 h 590101"/>
              <a:gd name="connsiteX5" fmla="*/ 402078 w 543964"/>
              <a:gd name="connsiteY5" fmla="*/ 1135 h 59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964" h="590101">
                <a:moveTo>
                  <a:pt x="402078" y="1135"/>
                </a:moveTo>
                <a:cubicBezTo>
                  <a:pt x="433113" y="4503"/>
                  <a:pt x="461351" y="15411"/>
                  <a:pt x="484742" y="34513"/>
                </a:cubicBezTo>
                <a:cubicBezTo>
                  <a:pt x="578309" y="110921"/>
                  <a:pt x="558903" y="289508"/>
                  <a:pt x="441399" y="433399"/>
                </a:cubicBezTo>
                <a:cubicBezTo>
                  <a:pt x="323895" y="577291"/>
                  <a:pt x="152789" y="631997"/>
                  <a:pt x="59223" y="555589"/>
                </a:cubicBezTo>
                <a:cubicBezTo>
                  <a:pt x="-34344" y="479181"/>
                  <a:pt x="-14938" y="300594"/>
                  <a:pt x="102566" y="156702"/>
                </a:cubicBezTo>
                <a:cubicBezTo>
                  <a:pt x="190694" y="48784"/>
                  <a:pt x="308973" y="-8968"/>
                  <a:pt x="402078" y="1135"/>
                </a:cubicBezTo>
                <a:close/>
              </a:path>
            </a:pathLst>
          </a:custGeom>
          <a:solidFill>
            <a:srgbClr val="3494BA"/>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100" b="1" kern="0" dirty="0">
                <a:solidFill>
                  <a:srgbClr val="FFFFFF"/>
                </a:solidFill>
                <a:latin typeface="Arial" pitchFamily="34" charset="0"/>
                <a:ea typeface="微软雅黑" pitchFamily="34" charset="-122"/>
                <a:cs typeface="Arial" pitchFamily="34" charset="0"/>
              </a:rPr>
              <a:t>5</a:t>
            </a:r>
            <a:endParaRPr lang="zh-CN" altLang="en-US" sz="2100" b="1" kern="0" dirty="0">
              <a:solidFill>
                <a:srgbClr val="FFFFFF"/>
              </a:solidFill>
              <a:latin typeface="Arial" pitchFamily="34" charset="0"/>
              <a:ea typeface="微软雅黑" pitchFamily="34" charset="-122"/>
              <a:cs typeface="Arial" pitchFamily="34" charset="0"/>
            </a:endParaRPr>
          </a:p>
        </p:txBody>
      </p:sp>
      <p:sp>
        <p:nvSpPr>
          <p:cNvPr id="92" name="MH_SubTitle_4"/>
          <p:cNvSpPr txBox="1"/>
          <p:nvPr>
            <p:custDataLst>
              <p:tags r:id="rId38"/>
            </p:custDataLst>
          </p:nvPr>
        </p:nvSpPr>
        <p:spPr>
          <a:xfrm>
            <a:off x="5765800" y="3808413"/>
            <a:ext cx="4478932" cy="373062"/>
          </a:xfrm>
          <a:prstGeom prst="rect">
            <a:avLst/>
          </a:prstGeom>
          <a:noFill/>
        </p:spPr>
        <p:txBody>
          <a:bodyPr wrap="none">
            <a:noAutofit/>
          </a:bodyPr>
          <a:lstStyle/>
          <a:p>
            <a:pPr algn="just" fontAlgn="auto">
              <a:lnSpc>
                <a:spcPct val="130000"/>
              </a:lnSpc>
              <a:spcBef>
                <a:spcPts val="0"/>
              </a:spcBef>
              <a:spcAft>
                <a:spcPts val="0"/>
              </a:spcAft>
              <a:defRPr/>
            </a:pPr>
            <a:r>
              <a:rPr lang="zh-CN" altLang="en-US" kern="0" dirty="0">
                <a:latin typeface="微软雅黑" panose="020B0503020204020204" pitchFamily="34" charset="-122"/>
                <a:ea typeface="微软雅黑" panose="020B0503020204020204" pitchFamily="34" charset="-122"/>
              </a:rPr>
              <a:t>各类评比活动中的评价</a:t>
            </a:r>
          </a:p>
        </p:txBody>
      </p:sp>
      <p:sp>
        <p:nvSpPr>
          <p:cNvPr id="93" name="MH_SubTitle_3"/>
          <p:cNvSpPr txBox="1"/>
          <p:nvPr>
            <p:custDataLst>
              <p:tags r:id="rId39"/>
            </p:custDataLst>
          </p:nvPr>
        </p:nvSpPr>
        <p:spPr>
          <a:xfrm>
            <a:off x="5062538" y="3141663"/>
            <a:ext cx="4478932" cy="373062"/>
          </a:xfrm>
          <a:prstGeom prst="rect">
            <a:avLst/>
          </a:prstGeom>
          <a:noFill/>
        </p:spPr>
        <p:txBody>
          <a:bodyPr>
            <a:noAutofit/>
          </a:bodyPr>
          <a:lstStyle/>
          <a:p>
            <a:pPr algn="just" fontAlgn="auto">
              <a:lnSpc>
                <a:spcPct val="130000"/>
              </a:lnSpc>
              <a:spcBef>
                <a:spcPts val="0"/>
              </a:spcBef>
              <a:spcAft>
                <a:spcPts val="0"/>
              </a:spcAft>
              <a:defRPr/>
            </a:pPr>
            <a:r>
              <a:rPr lang="zh-CN" altLang="en-US" kern="0" dirty="0">
                <a:latin typeface="微软雅黑" panose="020B0503020204020204" pitchFamily="34" charset="-122"/>
                <a:ea typeface="微软雅黑" panose="020B0503020204020204" pitchFamily="34" charset="-122"/>
              </a:rPr>
              <a:t>媒体负面报道</a:t>
            </a:r>
          </a:p>
        </p:txBody>
      </p:sp>
      <p:sp>
        <p:nvSpPr>
          <p:cNvPr id="94" name="MH_SubTitle_1"/>
          <p:cNvSpPr txBox="1"/>
          <p:nvPr>
            <p:custDataLst>
              <p:tags r:id="rId40"/>
            </p:custDataLst>
          </p:nvPr>
        </p:nvSpPr>
        <p:spPr>
          <a:xfrm>
            <a:off x="3824288" y="1924051"/>
            <a:ext cx="4478932" cy="373063"/>
          </a:xfrm>
          <a:prstGeom prst="rect">
            <a:avLst/>
          </a:prstGeom>
          <a:noFill/>
        </p:spPr>
        <p:txBody>
          <a:bodyPr wrap="none">
            <a:noAutofit/>
          </a:bodyPr>
          <a:lstStyle/>
          <a:p>
            <a:pPr algn="just" fontAlgn="auto">
              <a:lnSpc>
                <a:spcPct val="130000"/>
              </a:lnSpc>
              <a:spcBef>
                <a:spcPts val="0"/>
              </a:spcBef>
              <a:spcAft>
                <a:spcPts val="0"/>
              </a:spcAft>
              <a:defRPr/>
            </a:pPr>
            <a:r>
              <a:rPr lang="zh-CN" altLang="en-US" kern="0" dirty="0">
                <a:latin typeface="微软雅黑" panose="020B0503020204020204" pitchFamily="34" charset="-122"/>
                <a:ea typeface="微软雅黑" panose="020B0503020204020204" pitchFamily="34" charset="-122"/>
              </a:rPr>
              <a:t>市场大幅波动</a:t>
            </a:r>
          </a:p>
        </p:txBody>
      </p:sp>
      <p:sp>
        <p:nvSpPr>
          <p:cNvPr id="95" name="MH_SubTitle_2"/>
          <p:cNvSpPr txBox="1"/>
          <p:nvPr>
            <p:custDataLst>
              <p:tags r:id="rId41"/>
            </p:custDataLst>
          </p:nvPr>
        </p:nvSpPr>
        <p:spPr>
          <a:xfrm>
            <a:off x="4500563" y="2522538"/>
            <a:ext cx="4478932" cy="373062"/>
          </a:xfrm>
          <a:prstGeom prst="rect">
            <a:avLst/>
          </a:prstGeom>
          <a:noFill/>
        </p:spPr>
        <p:txBody>
          <a:bodyPr wrap="none">
            <a:noAutofit/>
          </a:bodyPr>
          <a:lstStyle/>
          <a:p>
            <a:pPr algn="just" fontAlgn="auto">
              <a:lnSpc>
                <a:spcPct val="130000"/>
              </a:lnSpc>
              <a:spcBef>
                <a:spcPts val="0"/>
              </a:spcBef>
              <a:spcAft>
                <a:spcPts val="0"/>
              </a:spcAft>
              <a:defRPr/>
            </a:pPr>
            <a:r>
              <a:rPr lang="zh-CN" altLang="en-US" kern="0" dirty="0">
                <a:latin typeface="微软雅黑" panose="020B0503020204020204" pitchFamily="34" charset="-122"/>
                <a:ea typeface="微软雅黑" panose="020B0503020204020204" pitchFamily="34" charset="-122"/>
              </a:rPr>
              <a:t>政局及政策不稳定</a:t>
            </a:r>
          </a:p>
        </p:txBody>
      </p:sp>
      <p:sp>
        <p:nvSpPr>
          <p:cNvPr id="96" name="MH_SubTitle_6"/>
          <p:cNvSpPr txBox="1"/>
          <p:nvPr>
            <p:custDataLst>
              <p:tags r:id="rId42"/>
            </p:custDataLst>
          </p:nvPr>
        </p:nvSpPr>
        <p:spPr>
          <a:xfrm>
            <a:off x="7143750" y="5151438"/>
            <a:ext cx="4478932" cy="373062"/>
          </a:xfrm>
          <a:prstGeom prst="rect">
            <a:avLst/>
          </a:prstGeom>
          <a:noFill/>
        </p:spPr>
        <p:txBody>
          <a:bodyPr wrap="none">
            <a:noAutofit/>
          </a:bodyPr>
          <a:lstStyle/>
          <a:p>
            <a:pPr algn="just" fontAlgn="auto">
              <a:lnSpc>
                <a:spcPct val="130000"/>
              </a:lnSpc>
              <a:spcBef>
                <a:spcPts val="0"/>
              </a:spcBef>
              <a:spcAft>
                <a:spcPts val="0"/>
              </a:spcAft>
              <a:defRPr/>
            </a:pPr>
            <a:r>
              <a:rPr lang="zh-CN" altLang="en-US" kern="0" dirty="0">
                <a:latin typeface="微软雅黑" panose="020B0503020204020204" pitchFamily="34" charset="-122"/>
                <a:ea typeface="微软雅黑" panose="020B0503020204020204" pitchFamily="34" charset="-122"/>
              </a:rPr>
              <a:t>在同业中发展的位次</a:t>
            </a:r>
          </a:p>
        </p:txBody>
      </p:sp>
      <p:sp>
        <p:nvSpPr>
          <p:cNvPr id="97" name="MH_SubTitle_5"/>
          <p:cNvSpPr txBox="1"/>
          <p:nvPr>
            <p:custDataLst>
              <p:tags r:id="rId43"/>
            </p:custDataLst>
          </p:nvPr>
        </p:nvSpPr>
        <p:spPr>
          <a:xfrm>
            <a:off x="6440488" y="4473576"/>
            <a:ext cx="4478932" cy="373063"/>
          </a:xfrm>
          <a:prstGeom prst="rect">
            <a:avLst/>
          </a:prstGeom>
          <a:noFill/>
        </p:spPr>
        <p:txBody>
          <a:bodyPr wrap="none">
            <a:noAutofit/>
          </a:bodyPr>
          <a:lstStyle/>
          <a:p>
            <a:pPr algn="just" fontAlgn="auto">
              <a:lnSpc>
                <a:spcPct val="130000"/>
              </a:lnSpc>
              <a:spcBef>
                <a:spcPts val="0"/>
              </a:spcBef>
              <a:spcAft>
                <a:spcPts val="0"/>
              </a:spcAft>
              <a:defRPr/>
            </a:pPr>
            <a:r>
              <a:rPr lang="zh-CN" altLang="en-US" kern="0" dirty="0">
                <a:latin typeface="微软雅黑" panose="020B0503020204020204" pitchFamily="34" charset="-122"/>
                <a:ea typeface="微软雅黑" panose="020B0503020204020204" pitchFamily="34" charset="-122"/>
              </a:rPr>
              <a:t>各类中介机构发布的信用评估报告</a:t>
            </a:r>
          </a:p>
        </p:txBody>
      </p:sp>
    </p:spTree>
    <p:extLst>
      <p:ext uri="{BB962C8B-B14F-4D97-AF65-F5344CB8AC3E}">
        <p14:creationId xmlns:p14="http://schemas.microsoft.com/office/powerpoint/2010/main" val="199601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声誉风险的影响因素及预警指标设计</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四、声誉风险预警体系的构建</a:t>
            </a:r>
          </a:p>
        </p:txBody>
      </p:sp>
      <p:pic>
        <p:nvPicPr>
          <p:cNvPr id="5" name="图片 4"/>
          <p:cNvPicPr>
            <a:picLocks noChangeAspect="1"/>
          </p:cNvPicPr>
          <p:nvPr/>
        </p:nvPicPr>
        <p:blipFill>
          <a:blip r:embed="rId2"/>
          <a:stretch>
            <a:fillRect/>
          </a:stretch>
        </p:blipFill>
        <p:spPr>
          <a:xfrm>
            <a:off x="1975211" y="1988840"/>
            <a:ext cx="8265644" cy="3843547"/>
          </a:xfrm>
          <a:prstGeom prst="rect">
            <a:avLst/>
          </a:prstGeom>
        </p:spPr>
      </p:pic>
      <p:sp>
        <p:nvSpPr>
          <p:cNvPr id="3" name="圆角矩形 2"/>
          <p:cNvSpPr/>
          <p:nvPr/>
        </p:nvSpPr>
        <p:spPr>
          <a:xfrm>
            <a:off x="1346647" y="1844824"/>
            <a:ext cx="9721080" cy="4392488"/>
          </a:xfrm>
          <a:prstGeom prst="roundRect">
            <a:avLst>
              <a:gd name="adj" fmla="val 6373"/>
            </a:avLst>
          </a:prstGeom>
          <a:noFill/>
          <a:ln w="28575">
            <a:solidFill>
              <a:srgbClr val="E6091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755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声誉风险的影响因素及预警指标设计</a:t>
            </a:r>
          </a:p>
        </p:txBody>
      </p:sp>
      <p:sp>
        <p:nvSpPr>
          <p:cNvPr id="21" name="文本框 20"/>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第七章    声誉风险</a:t>
            </a:r>
          </a:p>
        </p:txBody>
      </p:sp>
      <p:sp>
        <p:nvSpPr>
          <p:cNvPr id="49" name="矩形 3"/>
          <p:cNvSpPr>
            <a:spLocks noChangeArrowheads="1"/>
          </p:cNvSpPr>
          <p:nvPr/>
        </p:nvSpPr>
        <p:spPr bwMode="auto">
          <a:xfrm>
            <a:off x="728510" y="1219600"/>
            <a:ext cx="5379523"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四、声誉风险预警体系的构建</a:t>
            </a:r>
          </a:p>
        </p:txBody>
      </p:sp>
      <p:pic>
        <p:nvPicPr>
          <p:cNvPr id="4" name="图片 3"/>
          <p:cNvPicPr>
            <a:picLocks noChangeAspect="1"/>
          </p:cNvPicPr>
          <p:nvPr/>
        </p:nvPicPr>
        <p:blipFill>
          <a:blip r:embed="rId2"/>
          <a:stretch>
            <a:fillRect/>
          </a:stretch>
        </p:blipFill>
        <p:spPr>
          <a:xfrm>
            <a:off x="1906402" y="2554692"/>
            <a:ext cx="8339093" cy="2986204"/>
          </a:xfrm>
          <a:prstGeom prst="rect">
            <a:avLst/>
          </a:prstGeom>
        </p:spPr>
      </p:pic>
      <p:pic>
        <p:nvPicPr>
          <p:cNvPr id="5" name="图片 4"/>
          <p:cNvPicPr>
            <a:picLocks noChangeAspect="1"/>
          </p:cNvPicPr>
          <p:nvPr/>
        </p:nvPicPr>
        <p:blipFill>
          <a:blip r:embed="rId3"/>
          <a:stretch>
            <a:fillRect/>
          </a:stretch>
        </p:blipFill>
        <p:spPr>
          <a:xfrm>
            <a:off x="1944094" y="2197216"/>
            <a:ext cx="8327878" cy="405820"/>
          </a:xfrm>
          <a:prstGeom prst="rect">
            <a:avLst/>
          </a:prstGeom>
        </p:spPr>
      </p:pic>
      <p:sp>
        <p:nvSpPr>
          <p:cNvPr id="9" name="圆角矩形 8"/>
          <p:cNvSpPr/>
          <p:nvPr/>
        </p:nvSpPr>
        <p:spPr>
          <a:xfrm>
            <a:off x="1346647" y="1844824"/>
            <a:ext cx="9721080" cy="4392488"/>
          </a:xfrm>
          <a:prstGeom prst="roundRect">
            <a:avLst>
              <a:gd name="adj" fmla="val 6373"/>
            </a:avLst>
          </a:prstGeom>
          <a:noFill/>
          <a:ln w="28575">
            <a:solidFill>
              <a:srgbClr val="E6091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32285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3"/>
</p:tagLst>
</file>

<file path=ppt/tags/tag100.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35"/>
</p:tagLst>
</file>

<file path=ppt/tags/tag101.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36"/>
</p:tagLst>
</file>

<file path=ppt/tags/tag102.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37"/>
</p:tagLst>
</file>

<file path=ppt/tags/tag103.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SubTitle"/>
  <p:tag name="MH_ORDER" val="4"/>
</p:tagLst>
</file>

<file path=ppt/tags/tag104.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SubTitle"/>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SubTitle"/>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SubTitle"/>
  <p:tag name="MH_ORDER" val="2"/>
</p:tagLst>
</file>

<file path=ppt/tags/tag107.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SubTitle"/>
  <p:tag name="MH_ORDER" val="6"/>
</p:tagLst>
</file>

<file path=ppt/tags/tag108.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SubTitle"/>
  <p:tag name="MH_ORDER" val="5"/>
</p:tagLst>
</file>

<file path=ppt/tags/tag109.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4"/>
</p:tagLst>
</file>

<file path=ppt/tags/tag110.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SubTitle"/>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Other"/>
  <p:tag name="MH_ORDER" val="3"/>
</p:tagLst>
</file>

<file path=ppt/tags/tag113.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Other"/>
  <p:tag name="MH_ORDER" val="4"/>
</p:tagLst>
</file>

<file path=ppt/tags/tag114.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Other"/>
  <p:tag name="MH_ORDER" val="5"/>
</p:tagLst>
</file>

<file path=ppt/tags/tag115.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SubTitle"/>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Other"/>
  <p:tag name="MH_ORDER" val="6"/>
</p:tagLst>
</file>

<file path=ppt/tags/tag117.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Other"/>
  <p:tag name="MH_ORDER" val="7"/>
</p:tagLst>
</file>

<file path=ppt/tags/tag118.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Other"/>
  <p:tag name="MH_ORDER" val="8"/>
</p:tagLst>
</file>

<file path=ppt/tags/tag119.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SubTitle"/>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SubTitle"/>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90903215053"/>
  <p:tag name="MH_LIBRARY" val="GRAPHIC"/>
  <p:tag name="MH_TYPE" val="Other"/>
  <p:tag name="MH_ORDER" val="9"/>
</p:tagLst>
</file>

<file path=ppt/tags/tag121.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SubTitle"/>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3"/>
</p:tagLst>
</file>

<file path=ppt/tags/tag125.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SubTitle"/>
  <p:tag name="MH_ORDER" val="2"/>
</p:tagLst>
</file>

<file path=ppt/tags/tag126.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4"/>
</p:tagLst>
</file>

<file path=ppt/tags/tag127.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5"/>
</p:tagLst>
</file>

<file path=ppt/tags/tag128.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SubTitle"/>
  <p:tag name="MH_ORDER" val="3"/>
</p:tagLst>
</file>

<file path=ppt/tags/tag129.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6"/>
</p:tagLst>
</file>

<file path=ppt/tags/tag13.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5"/>
</p:tagLst>
</file>

<file path=ppt/tags/tag130.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7"/>
</p:tagLst>
</file>

<file path=ppt/tags/tag131.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SubTitle"/>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8"/>
</p:tagLst>
</file>

<file path=ppt/tags/tag133.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9"/>
</p:tagLst>
</file>

<file path=ppt/tags/tag134.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SubTitle"/>
  <p:tag name="MH_ORDER" val="5"/>
</p:tagLst>
</file>

<file path=ppt/tags/tag135.xml><?xml version="1.0" encoding="utf-8"?>
<p:tagLst xmlns:a="http://schemas.openxmlformats.org/drawingml/2006/main" xmlns:r="http://schemas.openxmlformats.org/officeDocument/2006/relationships" xmlns:p="http://schemas.openxmlformats.org/presentationml/2006/main">
  <p:tag name="MH" val="20190903215256"/>
  <p:tag name="MH_LIBRARY" val="GRAPHIC"/>
  <p:tag name="MH_TYPE" val="Other"/>
  <p:tag name="MH_ORDER" val="10"/>
</p:tagLst>
</file>

<file path=ppt/tags/tag14.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7"/>
</p:tagLst>
</file>

<file path=ppt/tags/tag16.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SubTitle"/>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8"/>
</p:tagLst>
</file>

<file path=ppt/tags/tag18.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9"/>
</p:tagLst>
</file>

<file path=ppt/tags/tag19.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0"/>
</p:tagLst>
</file>

<file path=ppt/tags/tag2.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SubTitle"/>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1"/>
</p:tagLst>
</file>

<file path=ppt/tags/tag22.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2"/>
</p:tagLst>
</file>

<file path=ppt/tags/tag23.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3"/>
</p:tagLst>
</file>

<file path=ppt/tags/tag24.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SubTitle"/>
  <p:tag name="MH_ORDER" val="6"/>
</p:tagLst>
</file>

<file path=ppt/tags/tag25.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4"/>
</p:tagLst>
</file>

<file path=ppt/tags/tag26.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5"/>
</p:tagLst>
</file>

<file path=ppt/tags/tag27.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6"/>
</p:tagLst>
</file>

<file path=ppt/tags/tag28.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SubTitle"/>
  <p:tag name="MH_ORDER" val="5"/>
</p:tagLst>
</file>

<file path=ppt/tags/tag29.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7"/>
</p:tagLst>
</file>

<file path=ppt/tags/tag3.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8"/>
</p:tagLst>
</file>

<file path=ppt/tags/tag31.xml><?xml version="1.0" encoding="utf-8"?>
<p:tagLst xmlns:a="http://schemas.openxmlformats.org/drawingml/2006/main" xmlns:r="http://schemas.openxmlformats.org/officeDocument/2006/relationships" xmlns:p="http://schemas.openxmlformats.org/presentationml/2006/main">
  <p:tag name="MH" val="20190903210535"/>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90903210535"/>
  <p:tag name="MH_LIBRARY" val="GRAPHIC"/>
  <p:tag name="MH_TYPE" val="SubTitle"/>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90903210535"/>
  <p:tag name="MH_LIBRARY" val="GRAPHIC"/>
  <p:tag name="MH_TYPE" val="SubTitle"/>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90903210535"/>
  <p:tag name="MH_LIBRARY" val="GRAPHIC"/>
  <p:tag name="MH_TYPE" val="SubTitle"/>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MH" val="20190903210535"/>
  <p:tag name="MH_LIBRARY" val="GRAPHIC"/>
  <p:tag name="MH_TYPE" val="SubTitle"/>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90903210535"/>
  <p:tag name="MH_LIBRARY" val="GRAPHIC"/>
  <p:tag name="MH_TYPE" val="SubTitle"/>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90903210535"/>
  <p:tag name="MH_LIBRARY" val="GRAPHIC"/>
  <p:tag name="MH_TYPE" val="SubTitle"/>
  <p:tag name="MH_ORDER" val="7"/>
</p:tagLst>
</file>

<file path=ppt/tags/tag38.xml><?xml version="1.0" encoding="utf-8"?>
<p:tagLst xmlns:a="http://schemas.openxmlformats.org/drawingml/2006/main" xmlns:r="http://schemas.openxmlformats.org/officeDocument/2006/relationships" xmlns:p="http://schemas.openxmlformats.org/presentationml/2006/main">
  <p:tag name="MH" val="20190903210535"/>
  <p:tag name="MH_LIBRARY" val="GRAPHIC"/>
  <p:tag name="MH_TYPE" val="Other"/>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4"/>
</p:tagLst>
</file>

<file path=ppt/tags/tag43.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5"/>
</p:tagLst>
</file>

<file path=ppt/tags/tag44.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8"/>
</p:tagLst>
</file>

<file path=ppt/tags/tag47.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9"/>
</p:tagLst>
</file>

<file path=ppt/tags/tag48.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0"/>
</p:tagLst>
</file>

<file path=ppt/tags/tag49.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1"/>
</p:tagLst>
</file>

<file path=ppt/tags/tag5.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2"/>
</p:tagLst>
</file>

<file path=ppt/tags/tag51.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3"/>
</p:tagLst>
</file>

<file path=ppt/tags/tag52.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4"/>
</p:tagLst>
</file>

<file path=ppt/tags/tag53.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5"/>
</p:tagLst>
</file>

<file path=ppt/tags/tag54.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6"/>
</p:tagLst>
</file>

<file path=ppt/tags/tag55.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7"/>
</p:tagLst>
</file>

<file path=ppt/tags/tag56.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8"/>
</p:tagLst>
</file>

<file path=ppt/tags/tag57.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19"/>
</p:tagLst>
</file>

<file path=ppt/tags/tag58.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Other"/>
  <p:tag name="MH_ORDER" val="20"/>
</p:tagLst>
</file>

<file path=ppt/tags/tag59.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SubTitle"/>
  <p:tag name="MH_ORDER" val="3"/>
</p:tagLst>
</file>

<file path=ppt/tags/tag61.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SubTitle"/>
  <p:tag name="MH_ORDER" val="4"/>
</p:tagLst>
</file>

<file path=ppt/tags/tag62.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SubTitle"/>
  <p:tag name="MH_ORDER" val="5"/>
</p:tagLst>
</file>

<file path=ppt/tags/tag63.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SubTitle"/>
  <p:tag name="MH_ORDER" val="6"/>
</p:tagLst>
</file>

<file path=ppt/tags/tag64.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SubTitle"/>
  <p:tag name="MH_ORDER" val="7"/>
</p:tagLst>
</file>

<file path=ppt/tags/tag65.xml><?xml version="1.0" encoding="utf-8"?>
<p:tagLst xmlns:a="http://schemas.openxmlformats.org/drawingml/2006/main" xmlns:r="http://schemas.openxmlformats.org/officeDocument/2006/relationships" xmlns:p="http://schemas.openxmlformats.org/presentationml/2006/main">
  <p:tag name="MH" val="20190903211015"/>
  <p:tag name="MH_LIBRARY" val="GRAPHIC"/>
  <p:tag name="MH_TYPE" val="SubTitle"/>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
</p:tagLst>
</file>

<file path=ppt/tags/tag68.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3"/>
</p:tagLst>
</file>

<file path=ppt/tags/tag69.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5"/>
</p:tagLst>
</file>

<file path=ppt/tags/tag71.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6"/>
</p:tagLst>
</file>

<file path=ppt/tags/tag72.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7"/>
</p:tagLst>
</file>

<file path=ppt/tags/tag73.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8"/>
</p:tagLst>
</file>

<file path=ppt/tags/tag74.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9"/>
</p:tagLst>
</file>

<file path=ppt/tags/tag75.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0"/>
</p:tagLst>
</file>

<file path=ppt/tags/tag76.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1"/>
</p:tagLst>
</file>

<file path=ppt/tags/tag77.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2"/>
</p:tagLst>
</file>

<file path=ppt/tags/tag78.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3"/>
</p:tagLst>
</file>

<file path=ppt/tags/tag79.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4"/>
</p:tagLst>
</file>

<file path=ppt/tags/tag8.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SubTitle"/>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5"/>
</p:tagLst>
</file>

<file path=ppt/tags/tag81.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6"/>
</p:tagLst>
</file>

<file path=ppt/tags/tag82.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7"/>
</p:tagLst>
</file>

<file path=ppt/tags/tag83.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8"/>
</p:tagLst>
</file>

<file path=ppt/tags/tag84.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19"/>
</p:tagLst>
</file>

<file path=ppt/tags/tag85.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0"/>
</p:tagLst>
</file>

<file path=ppt/tags/tag86.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1"/>
</p:tagLst>
</file>

<file path=ppt/tags/tag87.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2"/>
</p:tagLst>
</file>

<file path=ppt/tags/tag88.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3"/>
</p:tagLst>
</file>

<file path=ppt/tags/tag89.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4"/>
</p:tagLst>
</file>

<file path=ppt/tags/tag9.xml><?xml version="1.0" encoding="utf-8"?>
<p:tagLst xmlns:a="http://schemas.openxmlformats.org/drawingml/2006/main" xmlns:r="http://schemas.openxmlformats.org/officeDocument/2006/relationships" xmlns:p="http://schemas.openxmlformats.org/presentationml/2006/main">
  <p:tag name="MH" val="20190903210257"/>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5"/>
</p:tagLst>
</file>

<file path=ppt/tags/tag91.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6"/>
</p:tagLst>
</file>

<file path=ppt/tags/tag92.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7"/>
</p:tagLst>
</file>

<file path=ppt/tags/tag93.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8"/>
</p:tagLst>
</file>

<file path=ppt/tags/tag94.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29"/>
</p:tagLst>
</file>

<file path=ppt/tags/tag95.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30"/>
</p:tagLst>
</file>

<file path=ppt/tags/tag96.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31"/>
</p:tagLst>
</file>

<file path=ppt/tags/tag97.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32"/>
</p:tagLst>
</file>

<file path=ppt/tags/tag98.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33"/>
</p:tagLst>
</file>

<file path=ppt/tags/tag99.xml><?xml version="1.0" encoding="utf-8"?>
<p:tagLst xmlns:a="http://schemas.openxmlformats.org/drawingml/2006/main" xmlns:r="http://schemas.openxmlformats.org/officeDocument/2006/relationships" xmlns:p="http://schemas.openxmlformats.org/presentationml/2006/main">
  <p:tag name="MH" val="20190903211823"/>
  <p:tag name="MH_LIBRARY" val="GRAPHIC"/>
  <p:tag name="MH_TYPE" val="Other"/>
  <p:tag name="MH_ORDER" val="34"/>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33640</TotalTime>
  <Words>871</Words>
  <Application>Microsoft Office PowerPoint</Application>
  <PresentationFormat>自定义</PresentationFormat>
  <Paragraphs>125</Paragraphs>
  <Slides>16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16</vt:i4>
      </vt:variant>
    </vt:vector>
  </HeadingPairs>
  <TitlesOfParts>
    <vt:vector size="26" baseType="lpstr">
      <vt:lpstr>等线</vt:lpstr>
      <vt:lpstr>等线 Light</vt:lpstr>
      <vt:lpstr>宋体</vt:lpstr>
      <vt:lpstr>微软雅黑</vt:lpstr>
      <vt:lpstr>Arial</vt:lpstr>
      <vt:lpstr>Calibri</vt:lpstr>
      <vt:lpstr>Candara</vt:lpstr>
      <vt:lpstr>Century Gothic</vt:lpstr>
      <vt:lpstr>Segoe UI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朱 翔月</cp:lastModifiedBy>
  <cp:revision>3701</cp:revision>
  <dcterms:modified xsi:type="dcterms:W3CDTF">2020-01-12T07:23:13Z</dcterms:modified>
</cp:coreProperties>
</file>