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346" r:id="rId4"/>
    <p:sldId id="261" r:id="rId5"/>
    <p:sldId id="367" r:id="rId6"/>
    <p:sldId id="368" r:id="rId7"/>
    <p:sldId id="385" r:id="rId8"/>
    <p:sldId id="386" r:id="rId9"/>
    <p:sldId id="387" r:id="rId10"/>
    <p:sldId id="391" r:id="rId11"/>
    <p:sldId id="388" r:id="rId12"/>
    <p:sldId id="392" r:id="rId13"/>
    <p:sldId id="390" r:id="rId14"/>
    <p:sldId id="389" r:id="rId15"/>
    <p:sldId id="393" r:id="rId16"/>
    <p:sldId id="394" r:id="rId17"/>
    <p:sldId id="369"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9" r:id="rId32"/>
    <p:sldId id="410" r:id="rId33"/>
    <p:sldId id="411" r:id="rId34"/>
    <p:sldId id="412" r:id="rId35"/>
    <p:sldId id="413" r:id="rId36"/>
    <p:sldId id="414" r:id="rId37"/>
    <p:sldId id="415" r:id="rId38"/>
    <p:sldId id="416" r:id="rId39"/>
    <p:sldId id="417" r:id="rId40"/>
    <p:sldId id="418" r:id="rId41"/>
    <p:sldId id="419" r:id="rId42"/>
    <p:sldId id="420" r:id="rId43"/>
    <p:sldId id="366"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27" autoAdjust="0"/>
    <p:restoredTop sz="94660"/>
  </p:normalViewPr>
  <p:slideViewPr>
    <p:cSldViewPr>
      <p:cViewPr varScale="1">
        <p:scale>
          <a:sx n="76" d="100"/>
          <a:sy n="76" d="100"/>
        </p:scale>
        <p:origin x="-1086" y="-48"/>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A股票</c:f>
              <c:strCache>
                <c:ptCount val="1"/>
                <c:pt idx="0">
                  <c:v>A股票</c:v>
                </c:pt>
              </c:strCache>
            </c:strRef>
          </c:tx>
          <c:cat>
            <c:numRef>
              <c:f>'新建 Microsoft Excel 97-2003 工作表'!$G$50:$G$54</c:f>
              <c:numCache>
                <c:formatCode>General</c:formatCode>
                <c:ptCount val="5"/>
                <c:pt idx="0">
                  <c:v>2011</c:v>
                </c:pt>
                <c:pt idx="1">
                  <c:v>2012</c:v>
                </c:pt>
                <c:pt idx="2">
                  <c:v>2013</c:v>
                </c:pt>
                <c:pt idx="3">
                  <c:v>2014</c:v>
                </c:pt>
                <c:pt idx="4">
                  <c:v>2015</c:v>
                </c:pt>
              </c:numCache>
            </c:numRef>
          </c:cat>
          <c:val>
            <c:numRef>
              <c:f>'新建 Microsoft Excel 97-2003 工作表'!$H$50:$H$54</c:f>
              <c:numCache>
                <c:formatCode>0%</c:formatCode>
                <c:ptCount val="5"/>
                <c:pt idx="0">
                  <c:v>-0.15</c:v>
                </c:pt>
                <c:pt idx="1">
                  <c:v>0.55000000000000004</c:v>
                </c:pt>
                <c:pt idx="2">
                  <c:v>-0.15</c:v>
                </c:pt>
                <c:pt idx="3">
                  <c:v>0.55000000000000004</c:v>
                </c:pt>
                <c:pt idx="4">
                  <c:v>0.2</c:v>
                </c:pt>
              </c:numCache>
            </c:numRef>
          </c:val>
          <c:smooth val="0"/>
        </c:ser>
        <c:ser>
          <c:idx val="1"/>
          <c:order val="1"/>
          <c:tx>
            <c:strRef>
              <c:f>B股票</c:f>
              <c:strCache>
                <c:ptCount val="1"/>
                <c:pt idx="0">
                  <c:v>B股票</c:v>
                </c:pt>
              </c:strCache>
            </c:strRef>
          </c:tx>
          <c:cat>
            <c:numRef>
              <c:f>'新建 Microsoft Excel 97-2003 工作表'!$G$50:$G$54</c:f>
              <c:numCache>
                <c:formatCode>General</c:formatCode>
                <c:ptCount val="5"/>
                <c:pt idx="0">
                  <c:v>2011</c:v>
                </c:pt>
                <c:pt idx="1">
                  <c:v>2012</c:v>
                </c:pt>
                <c:pt idx="2">
                  <c:v>2013</c:v>
                </c:pt>
                <c:pt idx="3">
                  <c:v>2014</c:v>
                </c:pt>
                <c:pt idx="4">
                  <c:v>2015</c:v>
                </c:pt>
              </c:numCache>
            </c:numRef>
          </c:cat>
          <c:val>
            <c:numRef>
              <c:f>'新建 Microsoft Excel 97-2003 工作表'!$I$50:$I$54</c:f>
              <c:numCache>
                <c:formatCode>0%</c:formatCode>
                <c:ptCount val="5"/>
                <c:pt idx="0">
                  <c:v>0.55000000000000004</c:v>
                </c:pt>
                <c:pt idx="1">
                  <c:v>-0.15</c:v>
                </c:pt>
                <c:pt idx="2">
                  <c:v>0.55000000000000004</c:v>
                </c:pt>
                <c:pt idx="3">
                  <c:v>-0.15</c:v>
                </c:pt>
                <c:pt idx="4">
                  <c:v>0.2</c:v>
                </c:pt>
              </c:numCache>
            </c:numRef>
          </c:val>
          <c:smooth val="0"/>
        </c:ser>
        <c:dLbls>
          <c:showLegendKey val="0"/>
          <c:showVal val="0"/>
          <c:showCatName val="0"/>
          <c:showSerName val="0"/>
          <c:showPercent val="0"/>
          <c:showBubbleSize val="0"/>
        </c:dLbls>
        <c:marker val="1"/>
        <c:smooth val="0"/>
        <c:axId val="213783680"/>
        <c:axId val="213785216"/>
      </c:lineChart>
      <c:catAx>
        <c:axId val="213783680"/>
        <c:scaling>
          <c:orientation val="minMax"/>
        </c:scaling>
        <c:delete val="0"/>
        <c:axPos val="b"/>
        <c:numFmt formatCode="General" sourceLinked="1"/>
        <c:majorTickMark val="out"/>
        <c:minorTickMark val="none"/>
        <c:tickLblPos val="nextTo"/>
        <c:txPr>
          <a:bodyPr rot="-60000000" vert="horz"/>
          <a:lstStyle/>
          <a:p>
            <a:pPr>
              <a:defRPr/>
            </a:pPr>
            <a:endParaRPr lang="zh-CN"/>
          </a:p>
        </c:txPr>
        <c:crossAx val="213785216"/>
        <c:crosses val="autoZero"/>
        <c:auto val="1"/>
        <c:lblAlgn val="ctr"/>
        <c:lblOffset val="100"/>
        <c:noMultiLvlLbl val="0"/>
      </c:catAx>
      <c:valAx>
        <c:axId val="213785216"/>
        <c:scaling>
          <c:orientation val="minMax"/>
        </c:scaling>
        <c:delete val="0"/>
        <c:axPos val="l"/>
        <c:majorGridlines/>
        <c:numFmt formatCode="0%" sourceLinked="1"/>
        <c:majorTickMark val="out"/>
        <c:minorTickMark val="none"/>
        <c:tickLblPos val="nextTo"/>
        <c:txPr>
          <a:bodyPr rot="-60000000" vert="horz"/>
          <a:lstStyle/>
          <a:p>
            <a:pPr>
              <a:defRPr/>
            </a:pPr>
            <a:endParaRPr lang="zh-CN"/>
          </a:p>
        </c:txPr>
        <c:crossAx val="213783680"/>
        <c:crosses val="autoZero"/>
        <c:crossBetween val="between"/>
      </c:valAx>
    </c:plotArea>
    <c:legend>
      <c:legendPos val="r"/>
      <c:layout/>
      <c:overlay val="0"/>
      <c:txPr>
        <a:bodyPr rot="0" vert="horz"/>
        <a:lstStyle/>
        <a:p>
          <a:pPr>
            <a:defRPr/>
          </a:pPr>
          <a:endParaRPr lang="zh-CN"/>
        </a:p>
      </c:txPr>
    </c:legend>
    <c:plotVisOnly val="1"/>
    <c:dispBlanksAs val="gap"/>
    <c:showDLblsOverMax val="0"/>
  </c:chart>
  <c:txPr>
    <a:bodyPr/>
    <a:lstStyle/>
    <a:p>
      <a:pPr>
        <a:defRPr lang="zh-CN" sz="1800"/>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2019/8/5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2019/8/5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2019/8/5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692696"/>
            <a:ext cx="7772400" cy="1755626"/>
          </a:xfrm>
        </p:spPr>
        <p:txBody>
          <a:bodyPr>
            <a:normAutofit fontScale="90000"/>
          </a:bodyPr>
          <a:lstStyle/>
          <a:p>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r>
              <a:rPr lang="zh-CN" altLang="en-US" sz="4900" b="1" dirty="0" smtClean="0">
                <a:solidFill>
                  <a:srgbClr val="251BF7"/>
                </a:solidFill>
                <a:latin typeface="方正粗黑宋简体" panose="02000000000000000000" pitchFamily="2" charset="-122"/>
                <a:ea typeface="方正粗黑宋简体" panose="02000000000000000000" pitchFamily="2" charset="-122"/>
              </a:rPr>
              <a:t>金融风险概论</a:t>
            </a:r>
            <a:r>
              <a:rPr lang="en-US" altLang="zh-CN" sz="4900" b="1" dirty="0" smtClean="0">
                <a:solidFill>
                  <a:srgbClr val="251BF7"/>
                </a:solidFill>
                <a:latin typeface="方正粗黑宋简体" panose="02000000000000000000" pitchFamily="2" charset="-122"/>
                <a:ea typeface="方正粗黑宋简体" panose="02000000000000000000" pitchFamily="2" charset="-122"/>
              </a:rPr>
              <a:t>》</a:t>
            </a:r>
            <a:r>
              <a:rPr lang="en-US" altLang="zh-CN" b="1" dirty="0" smtClean="0">
                <a:solidFill>
                  <a:srgbClr val="251BF7"/>
                </a:solidFill>
                <a:latin typeface="方正粗黑宋简体" panose="02000000000000000000" pitchFamily="2" charset="-122"/>
                <a:ea typeface="方正粗黑宋简体" panose="02000000000000000000" pitchFamily="2" charset="-122"/>
              </a:rPr>
              <a:t/>
            </a:r>
            <a:br>
              <a:rPr lang="en-US" altLang="zh-CN" b="1" dirty="0" smtClean="0">
                <a:solidFill>
                  <a:srgbClr val="251BF7"/>
                </a:solidFill>
                <a:latin typeface="方正粗黑宋简体" panose="02000000000000000000" pitchFamily="2" charset="-122"/>
                <a:ea typeface="方正粗黑宋简体" panose="02000000000000000000" pitchFamily="2" charset="-122"/>
              </a:rPr>
            </a:br>
            <a:r>
              <a:rPr lang="en-US" altLang="zh-CN" dirty="0" smtClean="0"/>
              <a:t/>
            </a:r>
            <a:br>
              <a:rPr lang="en-US" altLang="zh-CN" dirty="0" smtClean="0"/>
            </a:br>
            <a:r>
              <a:rPr lang="zh-CN" altLang="en-US" b="1" dirty="0" smtClean="0">
                <a:solidFill>
                  <a:srgbClr val="251BF7"/>
                </a:solidFill>
                <a:sym typeface="+mn-ea"/>
              </a:rPr>
              <a:t>第</a:t>
            </a:r>
            <a:r>
              <a:rPr lang="zh-CN" altLang="en-US" b="1" dirty="0">
                <a:solidFill>
                  <a:srgbClr val="251BF7"/>
                </a:solidFill>
                <a:sym typeface="+mn-ea"/>
              </a:rPr>
              <a:t>八</a:t>
            </a:r>
            <a:r>
              <a:rPr lang="zh-CN" altLang="en-US" b="1" dirty="0" smtClean="0">
                <a:solidFill>
                  <a:srgbClr val="251BF7"/>
                </a:solidFill>
                <a:sym typeface="+mn-ea"/>
              </a:rPr>
              <a:t>章 股票价格风险</a:t>
            </a:r>
            <a:r>
              <a:rPr lang="zh-CN" altLang="en-US" b="1" dirty="0" smtClean="0">
                <a:solidFill>
                  <a:srgbClr val="251BF7"/>
                </a:solidFill>
              </a:rPr>
              <a:t> </a:t>
            </a:r>
            <a:endParaRPr lang="zh-CN" altLang="en-US" b="1" dirty="0">
              <a:solidFill>
                <a:srgbClr val="251BF7"/>
              </a:solidFill>
            </a:endParaRPr>
          </a:p>
        </p:txBody>
      </p:sp>
      <p:sp>
        <p:nvSpPr>
          <p:cNvPr id="3" name="副标题 2"/>
          <p:cNvSpPr>
            <a:spLocks noGrp="1"/>
          </p:cNvSpPr>
          <p:nvPr>
            <p:ph type="subTitle" idx="1"/>
          </p:nvPr>
        </p:nvSpPr>
        <p:spPr>
          <a:xfrm>
            <a:off x="539552" y="2924944"/>
            <a:ext cx="8280920" cy="3312368"/>
          </a:xfrm>
        </p:spPr>
        <p:txBody>
          <a:bodyPr>
            <a:normAutofit lnSpcReduction="10000"/>
          </a:bodyPr>
          <a:lstStyle/>
          <a:p>
            <a:pPr algn="l"/>
            <a:r>
              <a:rPr lang="zh-CN" altLang="en-US" b="1" dirty="0" smtClean="0">
                <a:solidFill>
                  <a:schemeClr val="tx1"/>
                </a:solidFill>
                <a:latin typeface="楷体" panose="02010609060101010101" pitchFamily="49" charset="-122"/>
                <a:ea typeface="楷体" panose="02010609060101010101" pitchFamily="49" charset="-122"/>
                <a:sym typeface="+mn-ea"/>
              </a:rPr>
              <a:t>学习目标</a:t>
            </a:r>
            <a:endParaRPr lang="en-US" altLang="zh-CN" b="1" dirty="0" smtClean="0">
              <a:solidFill>
                <a:schemeClr val="tx1"/>
              </a:solidFill>
              <a:latin typeface="楷体" panose="02010609060101010101" pitchFamily="49" charset="-122"/>
              <a:ea typeface="楷体" panose="02010609060101010101" pitchFamily="49" charset="-122"/>
              <a:sym typeface="+mn-ea"/>
            </a:endParaRPr>
          </a:p>
          <a:p>
            <a:pPr algn="l"/>
            <a:r>
              <a:rPr lang="zh-CN" altLang="en-US" b="1" dirty="0">
                <a:solidFill>
                  <a:schemeClr val="tx1"/>
                </a:solidFill>
                <a:latin typeface="楷体" panose="02010609060101010101" pitchFamily="49" charset="-122"/>
                <a:ea typeface="楷体" panose="02010609060101010101" pitchFamily="49" charset="-122"/>
              </a:rPr>
              <a:t>第一节股票价格风险概述</a:t>
            </a:r>
          </a:p>
          <a:p>
            <a:pPr algn="l"/>
            <a:r>
              <a:rPr lang="zh-CN" altLang="en-US" b="1" dirty="0">
                <a:solidFill>
                  <a:schemeClr val="tx1"/>
                </a:solidFill>
                <a:latin typeface="楷体" panose="02010609060101010101" pitchFamily="49" charset="-122"/>
                <a:ea typeface="楷体" panose="02010609060101010101" pitchFamily="49" charset="-122"/>
              </a:rPr>
              <a:t>第二节股票独立风险的度量</a:t>
            </a:r>
          </a:p>
          <a:p>
            <a:pPr algn="l"/>
            <a:r>
              <a:rPr lang="zh-CN" altLang="en-US" b="1" dirty="0">
                <a:solidFill>
                  <a:schemeClr val="tx1"/>
                </a:solidFill>
                <a:latin typeface="楷体" panose="02010609060101010101" pitchFamily="49" charset="-122"/>
                <a:ea typeface="楷体" panose="02010609060101010101" pitchFamily="49" charset="-122"/>
              </a:rPr>
              <a:t>第三节股票的系统性和非系统性风险</a:t>
            </a:r>
          </a:p>
          <a:p>
            <a:pPr algn="l"/>
            <a:r>
              <a:rPr lang="zh-CN" altLang="en-US" b="1" dirty="0">
                <a:solidFill>
                  <a:schemeClr val="tx1"/>
                </a:solidFill>
                <a:latin typeface="楷体" panose="02010609060101010101" pitchFamily="49" charset="-122"/>
                <a:ea typeface="楷体" panose="02010609060101010101" pitchFamily="49" charset="-122"/>
              </a:rPr>
              <a:t>第四节投资组合</a:t>
            </a:r>
          </a:p>
          <a:p>
            <a:pPr algn="l"/>
            <a:r>
              <a:rPr lang="zh-CN" altLang="en-US" b="1" dirty="0">
                <a:solidFill>
                  <a:schemeClr val="tx1"/>
                </a:solidFill>
                <a:latin typeface="楷体" panose="02010609060101010101" pitchFamily="49" charset="-122"/>
                <a:ea typeface="楷体" panose="02010609060101010101" pitchFamily="49" charset="-122"/>
              </a:rPr>
              <a:t>第五节股票投资组合的原理</a:t>
            </a:r>
            <a:endParaRPr lang="en-US" altLang="zh-CN" b="1" dirty="0" smtClean="0">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第一节 股票价格风险概述</a:t>
            </a:r>
            <a:endParaRPr lang="en-US" altLang="zh-CN" b="1" dirty="0" smtClean="0"/>
          </a:p>
          <a:p>
            <a:pPr marL="0" indent="0">
              <a:buNone/>
            </a:pPr>
            <a:endParaRPr lang="en-US" altLang="zh-CN" sz="2800" b="1" dirty="0" smtClean="0"/>
          </a:p>
          <a:p>
            <a:pPr marL="0" indent="0">
              <a:buNone/>
            </a:pPr>
            <a:r>
              <a:rPr lang="zh-CN" altLang="en-US" sz="2800" b="1" dirty="0" smtClean="0"/>
              <a:t>三、预期收益率的计算</a:t>
            </a:r>
            <a:r>
              <a:rPr lang="en-US" altLang="zh-CN" sz="2800" b="1" dirty="0" smtClean="0"/>
              <a:t> </a:t>
            </a:r>
            <a:endParaRPr lang="en-US" altLang="zh-CN" sz="2800" b="1" dirty="0"/>
          </a:p>
          <a:p>
            <a:pPr marL="0" indent="0">
              <a:buNone/>
            </a:pPr>
            <a:r>
              <a:rPr lang="en-US" altLang="zh-CN" sz="2800" dirty="0" smtClean="0"/>
              <a:t>    </a:t>
            </a:r>
            <a:r>
              <a:rPr lang="zh-CN" altLang="zh-CN" sz="2800" dirty="0" smtClean="0"/>
              <a:t>关于</a:t>
            </a:r>
            <a:r>
              <a:rPr lang="zh-CN" altLang="zh-CN" sz="2800" dirty="0"/>
              <a:t>股票的预期收益率的计算方法，再来考察一个复杂一点的例子。</a:t>
            </a:r>
            <a:r>
              <a:rPr lang="zh-CN" altLang="zh-CN" sz="2800" dirty="0" smtClean="0"/>
              <a:t>假设</a:t>
            </a:r>
            <a:r>
              <a:rPr lang="zh-CN" altLang="en-US" sz="2800" dirty="0" smtClean="0"/>
              <a:t>“</a:t>
            </a:r>
            <a:r>
              <a:rPr lang="zh-CN" altLang="zh-CN" sz="2800" dirty="0" smtClean="0"/>
              <a:t>长清公司</a:t>
            </a:r>
            <a:r>
              <a:rPr lang="zh-CN" altLang="en-US" sz="2800" dirty="0" smtClean="0"/>
              <a:t>”</a:t>
            </a:r>
            <a:r>
              <a:rPr lang="zh-CN" altLang="zh-CN" sz="2800" dirty="0" smtClean="0"/>
              <a:t>和</a:t>
            </a:r>
            <a:r>
              <a:rPr lang="zh-CN" altLang="en-US" sz="2800" dirty="0" smtClean="0"/>
              <a:t>“</a:t>
            </a:r>
            <a:r>
              <a:rPr lang="zh-CN" altLang="zh-CN" sz="2800" dirty="0" smtClean="0"/>
              <a:t>冀中公司</a:t>
            </a:r>
            <a:r>
              <a:rPr lang="zh-CN" altLang="en-US" sz="2800" dirty="0" smtClean="0"/>
              <a:t>”</a:t>
            </a:r>
            <a:r>
              <a:rPr lang="zh-CN" altLang="zh-CN" sz="2800" dirty="0" smtClean="0"/>
              <a:t>的</a:t>
            </a:r>
            <a:r>
              <a:rPr lang="zh-CN" altLang="zh-CN" sz="2800" dirty="0"/>
              <a:t>股票收益率在宏观经济处于景气、正常和萧条期</a:t>
            </a:r>
            <a:r>
              <a:rPr lang="zh-CN" altLang="zh-CN" sz="2800" dirty="0" smtClean="0"/>
              <a:t>的</a:t>
            </a:r>
            <a:r>
              <a:rPr lang="zh-CN" altLang="en-US" sz="2800" dirty="0" smtClean="0"/>
              <a:t>三种状况下的</a:t>
            </a:r>
            <a:r>
              <a:rPr lang="zh-CN" altLang="zh-CN" sz="2800" dirty="0" smtClean="0"/>
              <a:t>表现</a:t>
            </a:r>
            <a:r>
              <a:rPr lang="zh-CN" altLang="zh-CN" sz="2800" dirty="0"/>
              <a:t>如表</a:t>
            </a:r>
            <a:r>
              <a:rPr lang="en-US" altLang="zh-CN" sz="2800" dirty="0"/>
              <a:t>8-2</a:t>
            </a:r>
            <a:r>
              <a:rPr lang="zh-CN" altLang="zh-CN" sz="2800" dirty="0"/>
              <a:t>所示，计算这两家公司股票的预期收益率</a:t>
            </a:r>
            <a:r>
              <a:rPr lang="zh-CN" altLang="zh-CN" sz="2800" dirty="0" smtClean="0"/>
              <a:t>。</a:t>
            </a:r>
            <a:endParaRPr lang="zh-CN" altLang="en-US" sz="2800" dirty="0"/>
          </a:p>
        </p:txBody>
      </p:sp>
    </p:spTree>
    <p:extLst>
      <p:ext uri="{BB962C8B-B14F-4D97-AF65-F5344CB8AC3E}">
        <p14:creationId xmlns:p14="http://schemas.microsoft.com/office/powerpoint/2010/main" val="353515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416437498"/>
              </p:ext>
            </p:extLst>
          </p:nvPr>
        </p:nvGraphicFramePr>
        <p:xfrm>
          <a:off x="434080" y="1412776"/>
          <a:ext cx="8568952" cy="4032448"/>
        </p:xfrm>
        <a:graphic>
          <a:graphicData uri="http://schemas.openxmlformats.org/drawingml/2006/table">
            <a:tbl>
              <a:tblPr firstRow="1" firstCol="1" bandRow="1">
                <a:tableStyleId>{5C22544A-7EE6-4342-B048-85BDC9FD1C3A}</a:tableStyleId>
              </a:tblPr>
              <a:tblGrid>
                <a:gridCol w="1080120"/>
                <a:gridCol w="1224136"/>
                <a:gridCol w="1296144"/>
                <a:gridCol w="1224136"/>
                <a:gridCol w="1152128"/>
                <a:gridCol w="1368152"/>
                <a:gridCol w="1224136"/>
              </a:tblGrid>
              <a:tr h="630070">
                <a:tc>
                  <a:txBody>
                    <a:bodyPr/>
                    <a:lstStyle/>
                    <a:p>
                      <a:pPr algn="ctr">
                        <a:spcAft>
                          <a:spcPts val="0"/>
                        </a:spcAft>
                      </a:pPr>
                      <a:r>
                        <a:rPr lang="zh-CN" sz="2000" kern="100" dirty="0">
                          <a:effectLst/>
                        </a:rPr>
                        <a:t>项 目</a:t>
                      </a:r>
                      <a:endParaRPr lang="zh-CN" sz="2000" kern="100" dirty="0">
                        <a:effectLst/>
                        <a:latin typeface="Calibri"/>
                        <a:ea typeface="宋体"/>
                        <a:cs typeface="Times New Roman"/>
                      </a:endParaRPr>
                    </a:p>
                  </a:txBody>
                  <a:tcPr marL="68580" marR="68580" marT="0" marB="0" anchor="ctr"/>
                </a:tc>
                <a:tc gridSpan="3">
                  <a:txBody>
                    <a:bodyPr/>
                    <a:lstStyle/>
                    <a:p>
                      <a:pPr algn="ctr">
                        <a:spcAft>
                          <a:spcPts val="0"/>
                        </a:spcAft>
                      </a:pPr>
                      <a:r>
                        <a:rPr lang="zh-CN" sz="2000" kern="100" dirty="0">
                          <a:effectLst/>
                        </a:rPr>
                        <a:t>长清公司</a:t>
                      </a:r>
                      <a:endParaRPr lang="zh-CN" sz="200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2000" kern="100" dirty="0">
                          <a:effectLst/>
                        </a:rPr>
                        <a:t>冀中公司</a:t>
                      </a:r>
                      <a:endParaRPr lang="zh-CN" sz="200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r>
              <a:tr h="882098">
                <a:tc>
                  <a:txBody>
                    <a:bodyPr/>
                    <a:lstStyle/>
                    <a:p>
                      <a:pPr algn="just">
                        <a:spcAft>
                          <a:spcPts val="0"/>
                        </a:spcAft>
                      </a:pPr>
                      <a:r>
                        <a:rPr lang="zh-CN" sz="1800" kern="100">
                          <a:effectLst/>
                        </a:rPr>
                        <a:t>影响需求的经济状况（</a:t>
                      </a:r>
                      <a:r>
                        <a:rPr lang="en-US" sz="1800" kern="100">
                          <a:effectLst/>
                        </a:rPr>
                        <a:t>1</a:t>
                      </a:r>
                      <a:r>
                        <a:rPr lang="zh-CN" sz="1800" kern="100">
                          <a:effectLst/>
                        </a:rPr>
                        <a:t>）</a:t>
                      </a:r>
                      <a:endParaRPr lang="zh-CN" sz="1800" kern="100">
                        <a:effectLst/>
                        <a:latin typeface="Calibri"/>
                        <a:ea typeface="宋体"/>
                        <a:cs typeface="Times New Roman"/>
                      </a:endParaRPr>
                    </a:p>
                  </a:txBody>
                  <a:tcPr marL="68580" marR="68580" marT="0" marB="0" anchor="ctr"/>
                </a:tc>
                <a:tc>
                  <a:txBody>
                    <a:bodyPr/>
                    <a:lstStyle/>
                    <a:p>
                      <a:pPr algn="just">
                        <a:spcAft>
                          <a:spcPts val="0"/>
                        </a:spcAft>
                      </a:pPr>
                      <a:r>
                        <a:rPr lang="zh-CN" sz="1800" kern="100" dirty="0">
                          <a:effectLst/>
                        </a:rPr>
                        <a:t>经济状况发生的概率（</a:t>
                      </a:r>
                      <a:r>
                        <a:rPr lang="en-US" sz="1800" kern="100" dirty="0">
                          <a:effectLst/>
                        </a:rPr>
                        <a:t>2</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just">
                        <a:spcAft>
                          <a:spcPts val="0"/>
                        </a:spcAft>
                      </a:pPr>
                      <a:r>
                        <a:rPr lang="zh-CN" sz="1800" kern="100" dirty="0">
                          <a:effectLst/>
                        </a:rPr>
                        <a:t>不同经济状况下的收益率（</a:t>
                      </a:r>
                      <a:r>
                        <a:rPr lang="en-US" sz="1800" kern="100" dirty="0">
                          <a:effectLst/>
                        </a:rPr>
                        <a:t>3</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just">
                        <a:spcAft>
                          <a:spcPts val="0"/>
                        </a:spcAft>
                      </a:pPr>
                      <a:r>
                        <a:rPr lang="zh-CN" sz="1800" kern="100" dirty="0">
                          <a:effectLst/>
                        </a:rPr>
                        <a:t>乘积</a:t>
                      </a:r>
                    </a:p>
                    <a:p>
                      <a:pPr algn="just">
                        <a:spcAft>
                          <a:spcPts val="0"/>
                        </a:spcAft>
                      </a:pPr>
                      <a:r>
                        <a:rPr lang="zh-CN" sz="1800" kern="100" dirty="0">
                          <a:effectLst/>
                        </a:rPr>
                        <a:t>（</a:t>
                      </a:r>
                      <a:r>
                        <a:rPr lang="en-US" sz="1800" kern="100" dirty="0">
                          <a:effectLst/>
                        </a:rPr>
                        <a:t>2</a:t>
                      </a:r>
                      <a:r>
                        <a:rPr lang="zh-CN" sz="1800" kern="100" dirty="0">
                          <a:effectLst/>
                        </a:rPr>
                        <a:t>）×（</a:t>
                      </a:r>
                      <a:r>
                        <a:rPr lang="en-US" sz="1800" kern="100" dirty="0">
                          <a:effectLst/>
                        </a:rPr>
                        <a:t>3</a:t>
                      </a:r>
                      <a:r>
                        <a:rPr lang="zh-CN" sz="1800" kern="100" dirty="0">
                          <a:effectLst/>
                        </a:rPr>
                        <a:t>）</a:t>
                      </a:r>
                      <a:r>
                        <a:rPr lang="en-US" sz="1800" kern="100" dirty="0">
                          <a:effectLst/>
                        </a:rPr>
                        <a:t>=</a:t>
                      </a:r>
                      <a:r>
                        <a:rPr lang="zh-CN" sz="1800" kern="100" dirty="0">
                          <a:effectLst/>
                        </a:rPr>
                        <a:t>（</a:t>
                      </a:r>
                      <a:r>
                        <a:rPr lang="en-US" sz="1800" kern="100" dirty="0">
                          <a:effectLst/>
                        </a:rPr>
                        <a:t>4</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just">
                        <a:spcAft>
                          <a:spcPts val="0"/>
                        </a:spcAft>
                      </a:pPr>
                      <a:r>
                        <a:rPr lang="zh-CN" sz="1800" kern="100" dirty="0">
                          <a:effectLst/>
                        </a:rPr>
                        <a:t>经济状况发生的概率（</a:t>
                      </a:r>
                      <a:r>
                        <a:rPr lang="en-US" sz="1800" kern="100" dirty="0">
                          <a:effectLst/>
                        </a:rPr>
                        <a:t>5</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just">
                        <a:spcAft>
                          <a:spcPts val="0"/>
                        </a:spcAft>
                      </a:pPr>
                      <a:r>
                        <a:rPr lang="zh-CN" sz="1800" kern="100">
                          <a:effectLst/>
                        </a:rPr>
                        <a:t>不同经济状况下的收益率（</a:t>
                      </a:r>
                      <a:r>
                        <a:rPr lang="en-US" sz="1800" kern="100">
                          <a:effectLst/>
                        </a:rPr>
                        <a:t>6</a:t>
                      </a:r>
                      <a:r>
                        <a:rPr lang="zh-CN" sz="1800" kern="100">
                          <a:effectLst/>
                        </a:rPr>
                        <a:t>）</a:t>
                      </a:r>
                      <a:endParaRPr lang="zh-CN" sz="1800" kern="100">
                        <a:effectLst/>
                        <a:latin typeface="Calibri"/>
                        <a:ea typeface="宋体"/>
                        <a:cs typeface="Times New Roman"/>
                      </a:endParaRPr>
                    </a:p>
                  </a:txBody>
                  <a:tcPr marL="68580" marR="68580" marT="0" marB="0" anchor="ctr"/>
                </a:tc>
                <a:tc>
                  <a:txBody>
                    <a:bodyPr/>
                    <a:lstStyle/>
                    <a:p>
                      <a:pPr algn="just">
                        <a:spcAft>
                          <a:spcPts val="0"/>
                        </a:spcAft>
                      </a:pPr>
                      <a:r>
                        <a:rPr lang="zh-CN" sz="1800" kern="100" dirty="0">
                          <a:effectLst/>
                        </a:rPr>
                        <a:t>乘积</a:t>
                      </a:r>
                    </a:p>
                    <a:p>
                      <a:pPr algn="just">
                        <a:spcAft>
                          <a:spcPts val="0"/>
                        </a:spcAft>
                      </a:pPr>
                      <a:r>
                        <a:rPr lang="zh-CN" sz="1800" kern="100" dirty="0">
                          <a:effectLst/>
                        </a:rPr>
                        <a:t>（</a:t>
                      </a:r>
                      <a:r>
                        <a:rPr lang="en-US" sz="1800" kern="100" dirty="0">
                          <a:effectLst/>
                        </a:rPr>
                        <a:t>5</a:t>
                      </a:r>
                      <a:r>
                        <a:rPr lang="zh-CN" sz="1800" kern="100" dirty="0">
                          <a:effectLst/>
                        </a:rPr>
                        <a:t>）×（</a:t>
                      </a:r>
                      <a:r>
                        <a:rPr lang="en-US" sz="1800" kern="100" dirty="0">
                          <a:effectLst/>
                        </a:rPr>
                        <a:t>6</a:t>
                      </a:r>
                      <a:r>
                        <a:rPr lang="zh-CN" sz="1800" kern="100" dirty="0">
                          <a:effectLst/>
                        </a:rPr>
                        <a:t>）</a:t>
                      </a:r>
                      <a:r>
                        <a:rPr lang="en-US" sz="1800" kern="100" dirty="0">
                          <a:effectLst/>
                        </a:rPr>
                        <a:t>=</a:t>
                      </a:r>
                      <a:r>
                        <a:rPr lang="zh-CN" sz="1800" kern="100" dirty="0">
                          <a:effectLst/>
                        </a:rPr>
                        <a:t>（</a:t>
                      </a:r>
                      <a:r>
                        <a:rPr lang="en-US" sz="1800" kern="100" dirty="0">
                          <a:effectLst/>
                        </a:rPr>
                        <a:t>7</a:t>
                      </a:r>
                      <a:r>
                        <a:rPr lang="zh-CN" sz="1800" kern="100" dirty="0">
                          <a:effectLst/>
                        </a:rPr>
                        <a:t>）</a:t>
                      </a:r>
                      <a:endParaRPr lang="zh-CN" sz="1800" kern="100" dirty="0">
                        <a:effectLst/>
                        <a:latin typeface="Calibri"/>
                        <a:ea typeface="宋体"/>
                        <a:cs typeface="Times New Roman"/>
                      </a:endParaRPr>
                    </a:p>
                  </a:txBody>
                  <a:tcPr marL="68580" marR="68580" marT="0" marB="0" anchor="ctr"/>
                </a:tc>
              </a:tr>
              <a:tr h="630070">
                <a:tc>
                  <a:txBody>
                    <a:bodyPr/>
                    <a:lstStyle/>
                    <a:p>
                      <a:pPr algn="ctr">
                        <a:spcAft>
                          <a:spcPts val="0"/>
                        </a:spcAft>
                      </a:pPr>
                      <a:r>
                        <a:rPr lang="zh-CN" sz="1800" kern="100">
                          <a:effectLst/>
                        </a:rPr>
                        <a:t>景气</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0.30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zh-CN" sz="1800" kern="100">
                          <a:effectLst/>
                        </a:rPr>
                        <a:t>－</a:t>
                      </a:r>
                      <a:r>
                        <a:rPr lang="en-US" sz="1800" kern="100">
                          <a:effectLst/>
                        </a:rPr>
                        <a:t>60%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zh-CN" sz="1800" kern="100" dirty="0">
                          <a:effectLst/>
                        </a:rPr>
                        <a:t>－</a:t>
                      </a:r>
                      <a:r>
                        <a:rPr lang="en-US" sz="1800" kern="100" dirty="0">
                          <a:effectLst/>
                        </a:rPr>
                        <a:t>18%</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0.3</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5%</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1.5%</a:t>
                      </a:r>
                      <a:endParaRPr lang="zh-CN" sz="1800" kern="100" dirty="0">
                        <a:effectLst/>
                        <a:latin typeface="Calibri"/>
                        <a:ea typeface="宋体"/>
                        <a:cs typeface="Times New Roman"/>
                      </a:endParaRPr>
                    </a:p>
                  </a:txBody>
                  <a:tcPr marL="68580" marR="68580" marT="0" marB="0" anchor="ctr"/>
                </a:tc>
              </a:tr>
              <a:tr h="630070">
                <a:tc>
                  <a:txBody>
                    <a:bodyPr/>
                    <a:lstStyle/>
                    <a:p>
                      <a:pPr algn="ctr">
                        <a:spcAft>
                          <a:spcPts val="0"/>
                        </a:spcAft>
                      </a:pPr>
                      <a:r>
                        <a:rPr lang="zh-CN" sz="1800" kern="100">
                          <a:effectLst/>
                        </a:rPr>
                        <a:t>正常</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0.40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10%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4%</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0.40</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10%</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4%</a:t>
                      </a:r>
                      <a:endParaRPr lang="zh-CN" sz="1800" kern="100" dirty="0">
                        <a:effectLst/>
                        <a:latin typeface="Calibri"/>
                        <a:ea typeface="宋体"/>
                        <a:cs typeface="Times New Roman"/>
                      </a:endParaRPr>
                    </a:p>
                  </a:txBody>
                  <a:tcPr marL="68580" marR="68580" marT="0" marB="0" anchor="ctr"/>
                </a:tc>
              </a:tr>
              <a:tr h="630070">
                <a:tc>
                  <a:txBody>
                    <a:bodyPr/>
                    <a:lstStyle/>
                    <a:p>
                      <a:pPr algn="ctr">
                        <a:spcAft>
                          <a:spcPts val="0"/>
                        </a:spcAft>
                      </a:pPr>
                      <a:r>
                        <a:rPr lang="zh-CN" sz="1800" kern="100">
                          <a:effectLst/>
                        </a:rPr>
                        <a:t>萧条</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0.30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80%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24%</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0.3</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15%</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4.5%</a:t>
                      </a:r>
                      <a:endParaRPr lang="zh-CN" sz="1800" kern="100" dirty="0">
                        <a:effectLst/>
                        <a:latin typeface="Calibri"/>
                        <a:ea typeface="宋体"/>
                        <a:cs typeface="Times New Roman"/>
                      </a:endParaRPr>
                    </a:p>
                  </a:txBody>
                  <a:tcPr marL="68580" marR="68580" marT="0" marB="0" anchor="ctr"/>
                </a:tc>
              </a:tr>
              <a:tr h="630070">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zh-CN" sz="1800" kern="100">
                          <a:effectLst/>
                        </a:rPr>
                        <a:t>预期收益率</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10%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zh-CN" sz="1800" kern="100" dirty="0">
                          <a:effectLst/>
                        </a:rPr>
                        <a:t>预期收益率</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10%</a:t>
                      </a:r>
                      <a:endParaRPr lang="zh-CN" sz="1800" kern="100" dirty="0">
                        <a:effectLst/>
                        <a:latin typeface="Calibri"/>
                        <a:ea typeface="宋体"/>
                        <a:cs typeface="Times New Roman"/>
                      </a:endParaRPr>
                    </a:p>
                  </a:txBody>
                  <a:tcPr marL="68580" marR="68580" marT="0" marB="0" anchor="ctr"/>
                </a:tc>
              </a:tr>
            </a:tbl>
          </a:graphicData>
        </a:graphic>
      </p:graphicFrame>
      <p:sp>
        <p:nvSpPr>
          <p:cNvPr id="5" name="Rectangle 1"/>
          <p:cNvSpPr>
            <a:spLocks noChangeArrowheads="1"/>
          </p:cNvSpPr>
          <p:nvPr/>
        </p:nvSpPr>
        <p:spPr bwMode="auto">
          <a:xfrm>
            <a:off x="467544" y="551678"/>
            <a:ext cx="7776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1147763"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表</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8-2 </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三种经济状况下的概率分布和预期收益率</a:t>
            </a:r>
            <a:endParaRPr kumimoji="0" lang="zh-CN" altLang="en-US" sz="2400" b="0" i="0" u="none" strike="noStrike" cap="none" normalizeH="0" baseline="0" dirty="0" smtClean="0">
              <a:ln>
                <a:noFill/>
              </a:ln>
              <a:solidFill>
                <a:schemeClr val="tx1"/>
              </a:solidFill>
              <a:effectLst/>
              <a:ea typeface="宋体" pitchFamily="2" charset="-122"/>
            </a:endParaRPr>
          </a:p>
        </p:txBody>
      </p:sp>
    </p:spTree>
    <p:extLst>
      <p:ext uri="{BB962C8B-B14F-4D97-AF65-F5344CB8AC3E}">
        <p14:creationId xmlns:p14="http://schemas.microsoft.com/office/powerpoint/2010/main" val="212626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lnSpcReduction="10000"/>
          </a:bodyPr>
          <a:lstStyle/>
          <a:p>
            <a:pPr marL="0" indent="0" algn="ctr">
              <a:buNone/>
            </a:pPr>
            <a:r>
              <a:rPr lang="zh-CN" altLang="en-US" b="1" dirty="0" smtClean="0">
                <a:latin typeface="楷体" panose="02010609060101010101" pitchFamily="49" charset="-122"/>
                <a:ea typeface="楷体" panose="02010609060101010101" pitchFamily="49" charset="-122"/>
              </a:rPr>
              <a:t>第一节 股票价格风险概述</a:t>
            </a:r>
            <a:endParaRPr lang="en-US" altLang="zh-CN" b="1" dirty="0" smtClean="0"/>
          </a:p>
          <a:p>
            <a:pPr marL="0" indent="0">
              <a:buNone/>
            </a:pPr>
            <a:endParaRPr lang="en-US" altLang="zh-CN" sz="2800" b="1" dirty="0" smtClean="0"/>
          </a:p>
          <a:p>
            <a:pPr marL="0" indent="0">
              <a:buNone/>
            </a:pPr>
            <a:r>
              <a:rPr lang="zh-CN" altLang="en-US" sz="2800" b="1" dirty="0" smtClean="0"/>
              <a:t>三、预期收益率的计算</a:t>
            </a:r>
            <a:r>
              <a:rPr lang="en-US" altLang="zh-CN" sz="2800" b="1" dirty="0" smtClean="0"/>
              <a:t> </a:t>
            </a:r>
            <a:endParaRPr lang="en-US" altLang="zh-CN" sz="2800" b="1" dirty="0"/>
          </a:p>
          <a:p>
            <a:pPr marL="0" indent="0">
              <a:buNone/>
            </a:pPr>
            <a:r>
              <a:rPr lang="en-US" altLang="zh-CN" sz="2800" dirty="0" smtClean="0"/>
              <a:t>    </a:t>
            </a:r>
            <a:r>
              <a:rPr lang="zh-CN" altLang="zh-CN" sz="2800" dirty="0" smtClean="0"/>
              <a:t>也</a:t>
            </a:r>
            <a:r>
              <a:rPr lang="zh-CN" altLang="zh-CN" sz="2800" dirty="0"/>
              <a:t>可以将结果用图形表示出来，如图</a:t>
            </a:r>
            <a:r>
              <a:rPr lang="en-US" altLang="zh-CN" sz="2800" dirty="0"/>
              <a:t>8-2</a:t>
            </a:r>
            <a:r>
              <a:rPr lang="zh-CN" altLang="zh-CN" sz="2800" dirty="0"/>
              <a:t>所示。图中每个柱形的高度代表某个给定的经济状况发生的概率</a:t>
            </a:r>
            <a:r>
              <a:rPr lang="zh-CN" altLang="zh-CN" sz="2800" dirty="0" smtClean="0"/>
              <a:t>。</a:t>
            </a:r>
            <a:r>
              <a:rPr lang="zh-CN" altLang="en-US" sz="2800" dirty="0" smtClean="0"/>
              <a:t>“</a:t>
            </a:r>
            <a:r>
              <a:rPr lang="zh-CN" altLang="zh-CN" sz="2800" dirty="0" smtClean="0"/>
              <a:t>长清公司</a:t>
            </a:r>
            <a:r>
              <a:rPr lang="zh-CN" altLang="en-US" sz="2800" dirty="0" smtClean="0"/>
              <a:t>”股票</a:t>
            </a:r>
            <a:r>
              <a:rPr lang="zh-CN" altLang="zh-CN" sz="2800" dirty="0" smtClean="0"/>
              <a:t>的</a:t>
            </a:r>
            <a:r>
              <a:rPr lang="zh-CN" altLang="zh-CN" sz="2800" dirty="0"/>
              <a:t>收益率在－</a:t>
            </a:r>
            <a:r>
              <a:rPr lang="en-US" altLang="zh-CN" sz="2800" dirty="0"/>
              <a:t>60%</a:t>
            </a:r>
            <a:r>
              <a:rPr lang="zh-CN" altLang="zh-CN" sz="2800" dirty="0"/>
              <a:t>～</a:t>
            </a:r>
            <a:r>
              <a:rPr lang="en-US" altLang="zh-CN" sz="2800" dirty="0"/>
              <a:t>+80%</a:t>
            </a:r>
            <a:r>
              <a:rPr lang="zh-CN" altLang="zh-CN" sz="2800" dirty="0"/>
              <a:t>的范围内</a:t>
            </a:r>
            <a:r>
              <a:rPr lang="zh-CN" altLang="zh-CN" sz="2800" dirty="0" smtClean="0"/>
              <a:t>，预期</a:t>
            </a:r>
            <a:r>
              <a:rPr lang="zh-CN" altLang="zh-CN" sz="2800" dirty="0"/>
              <a:t>收益率为</a:t>
            </a:r>
            <a:r>
              <a:rPr lang="en-US" altLang="zh-CN" sz="2800" dirty="0"/>
              <a:t>10</a:t>
            </a:r>
            <a:r>
              <a:rPr lang="en-US" altLang="zh-CN" sz="2800" dirty="0" smtClean="0"/>
              <a:t>%</a:t>
            </a:r>
            <a:r>
              <a:rPr lang="zh-CN" altLang="en-US" sz="2800" dirty="0" smtClean="0"/>
              <a:t>；  而“</a:t>
            </a:r>
            <a:r>
              <a:rPr lang="zh-CN" altLang="zh-CN" sz="2800" dirty="0" smtClean="0"/>
              <a:t>冀中公司</a:t>
            </a:r>
            <a:r>
              <a:rPr lang="zh-CN" altLang="en-US" sz="2800" dirty="0" smtClean="0"/>
              <a:t>”</a:t>
            </a:r>
            <a:r>
              <a:rPr lang="zh-CN" altLang="zh-CN" sz="2800" dirty="0" smtClean="0"/>
              <a:t>股票</a:t>
            </a:r>
            <a:r>
              <a:rPr lang="zh-CN" altLang="zh-CN" sz="2800" dirty="0"/>
              <a:t>的预期收益率也是</a:t>
            </a:r>
            <a:r>
              <a:rPr lang="en-US" altLang="zh-CN" sz="2800" dirty="0"/>
              <a:t>10%</a:t>
            </a:r>
            <a:r>
              <a:rPr lang="zh-CN" altLang="zh-CN" sz="2800" dirty="0"/>
              <a:t>，但其可能的收益率</a:t>
            </a:r>
            <a:r>
              <a:rPr lang="zh-CN" altLang="zh-CN" sz="2800" dirty="0" smtClean="0"/>
              <a:t>的</a:t>
            </a:r>
            <a:r>
              <a:rPr lang="zh-CN" altLang="en-US" sz="2800" dirty="0" smtClean="0"/>
              <a:t>分布</a:t>
            </a:r>
            <a:r>
              <a:rPr lang="zh-CN" altLang="zh-CN" sz="2800" dirty="0" smtClean="0"/>
              <a:t>范围</a:t>
            </a:r>
            <a:r>
              <a:rPr lang="zh-CN" altLang="zh-CN" sz="2800" dirty="0"/>
              <a:t>比较窄，收益率最低为</a:t>
            </a:r>
            <a:r>
              <a:rPr lang="en-US" altLang="zh-CN" sz="2800" dirty="0"/>
              <a:t>5%</a:t>
            </a:r>
            <a:r>
              <a:rPr lang="zh-CN" altLang="zh-CN" sz="2800" dirty="0"/>
              <a:t>，最高也不过</a:t>
            </a:r>
            <a:r>
              <a:rPr lang="en-US" altLang="zh-CN" sz="2800" dirty="0"/>
              <a:t>15%</a:t>
            </a:r>
            <a:r>
              <a:rPr lang="zh-CN" altLang="zh-CN" sz="2800" dirty="0"/>
              <a:t>。也就是说，长清</a:t>
            </a:r>
            <a:r>
              <a:rPr lang="zh-CN" altLang="zh-CN" sz="2800" dirty="0" smtClean="0"/>
              <a:t>公司</a:t>
            </a:r>
            <a:r>
              <a:rPr lang="zh-CN" altLang="en-US" sz="2800" dirty="0" smtClean="0"/>
              <a:t>股票的</a:t>
            </a:r>
            <a:r>
              <a:rPr lang="zh-CN" altLang="zh-CN" sz="2800" dirty="0" smtClean="0"/>
              <a:t>收益率</a:t>
            </a:r>
            <a:r>
              <a:rPr lang="zh-CN" altLang="en-US" sz="2800" dirty="0" smtClean="0"/>
              <a:t>分布</a:t>
            </a:r>
            <a:r>
              <a:rPr lang="zh-CN" altLang="zh-CN" sz="2800" dirty="0" smtClean="0"/>
              <a:t>更加</a:t>
            </a:r>
            <a:r>
              <a:rPr lang="zh-CN" altLang="zh-CN" sz="2800" dirty="0"/>
              <a:t>分散，而冀中</a:t>
            </a:r>
            <a:r>
              <a:rPr lang="zh-CN" altLang="zh-CN" sz="2800" dirty="0" smtClean="0"/>
              <a:t>公司</a:t>
            </a:r>
            <a:r>
              <a:rPr lang="zh-CN" altLang="en-US" sz="2800" dirty="0" smtClean="0"/>
              <a:t>的</a:t>
            </a:r>
            <a:r>
              <a:rPr lang="zh-CN" altLang="zh-CN" sz="2800" dirty="0" smtClean="0"/>
              <a:t>收益率</a:t>
            </a:r>
            <a:r>
              <a:rPr lang="zh-CN" altLang="en-US" sz="2800" dirty="0" smtClean="0"/>
              <a:t>分布</a:t>
            </a:r>
            <a:r>
              <a:rPr lang="zh-CN" altLang="zh-CN" sz="2800" dirty="0" smtClean="0"/>
              <a:t>更加</a:t>
            </a:r>
            <a:r>
              <a:rPr lang="zh-CN" altLang="zh-CN" sz="2800" dirty="0"/>
              <a:t>紧凑</a:t>
            </a:r>
            <a:r>
              <a:rPr lang="zh-CN" altLang="zh-CN" sz="2800" dirty="0" smtClean="0"/>
              <a:t>。</a:t>
            </a:r>
            <a:r>
              <a:rPr lang="zh-CN" altLang="en-US" sz="2800" dirty="0" smtClean="0"/>
              <a:t>如果把两家公司的收益率压缩到一张图中，就是图</a:t>
            </a:r>
            <a:r>
              <a:rPr lang="en-US" altLang="zh-CN" sz="2800" dirty="0" smtClean="0"/>
              <a:t>8-3</a:t>
            </a:r>
            <a:r>
              <a:rPr lang="zh-CN" altLang="en-US" sz="2800" dirty="0" smtClean="0"/>
              <a:t>所示。</a:t>
            </a:r>
            <a:endParaRPr lang="zh-CN" altLang="en-US" sz="2800" dirty="0"/>
          </a:p>
          <a:p>
            <a:pPr marL="0" indent="0">
              <a:buNone/>
            </a:pPr>
            <a:endParaRPr lang="zh-CN" altLang="en-US" sz="2800" dirty="0"/>
          </a:p>
        </p:txBody>
      </p:sp>
    </p:spTree>
    <p:extLst>
      <p:ext uri="{BB962C8B-B14F-4D97-AF65-F5344CB8AC3E}">
        <p14:creationId xmlns:p14="http://schemas.microsoft.com/office/powerpoint/2010/main" val="149949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C:\Users\win\AppData\Local\Temp\WeChat Files\23112ac88017224b72c448c69f42a4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764704"/>
            <a:ext cx="8352927" cy="5544616"/>
          </a:xfrm>
          <a:prstGeom prst="rect">
            <a:avLst/>
          </a:prstGeom>
          <a:noFill/>
          <a:ln>
            <a:noFill/>
          </a:ln>
        </p:spPr>
      </p:pic>
    </p:spTree>
    <p:extLst>
      <p:ext uri="{BB962C8B-B14F-4D97-AF65-F5344CB8AC3E}">
        <p14:creationId xmlns:p14="http://schemas.microsoft.com/office/powerpoint/2010/main" val="2831364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C:\Users\win\AppData\Local\Temp\WeChat Files\3b619bdbe0077f618223c5829a930e9.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8280920" cy="5760640"/>
          </a:xfrm>
          <a:prstGeom prst="rect">
            <a:avLst/>
          </a:prstGeom>
          <a:noFill/>
          <a:ln>
            <a:noFill/>
          </a:ln>
        </p:spPr>
      </p:pic>
    </p:spTree>
    <p:extLst>
      <p:ext uri="{BB962C8B-B14F-4D97-AF65-F5344CB8AC3E}">
        <p14:creationId xmlns:p14="http://schemas.microsoft.com/office/powerpoint/2010/main" val="99859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第一节 股票价格风险概述</a:t>
            </a:r>
            <a:endParaRPr lang="en-US" altLang="zh-CN" b="1" dirty="0" smtClean="0"/>
          </a:p>
          <a:p>
            <a:pPr marL="0" indent="0">
              <a:buNone/>
            </a:pPr>
            <a:endParaRPr lang="en-US" altLang="zh-CN" sz="2800" b="1" dirty="0" smtClean="0"/>
          </a:p>
          <a:p>
            <a:pPr marL="0" indent="0">
              <a:buNone/>
            </a:pPr>
            <a:r>
              <a:rPr lang="zh-CN" altLang="en-US" sz="2800" b="1" dirty="0" smtClean="0"/>
              <a:t>三、预期收益率的计算</a:t>
            </a:r>
            <a:r>
              <a:rPr lang="en-US" altLang="zh-CN" sz="2800" b="1" dirty="0" smtClean="0"/>
              <a:t> </a:t>
            </a:r>
            <a:endParaRPr lang="en-US" altLang="zh-CN" sz="2800" b="1" dirty="0"/>
          </a:p>
          <a:p>
            <a:pPr marL="0" indent="0">
              <a:buNone/>
            </a:pPr>
            <a:r>
              <a:rPr lang="en-US" altLang="zh-CN" sz="2800" dirty="0" smtClean="0"/>
              <a:t>    </a:t>
            </a:r>
            <a:r>
              <a:rPr lang="zh-CN" altLang="en-US" sz="2800" dirty="0" smtClean="0"/>
              <a:t>收益率的</a:t>
            </a:r>
            <a:r>
              <a:rPr lang="zh-CN" altLang="zh-CN" sz="2800" dirty="0" smtClean="0"/>
              <a:t>概率分布</a:t>
            </a:r>
            <a:r>
              <a:rPr lang="zh-CN" altLang="zh-CN" sz="2800" dirty="0"/>
              <a:t>区域越窄，其所代表的股票投资风险就越小</a:t>
            </a:r>
            <a:r>
              <a:rPr lang="zh-CN" altLang="zh-CN"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显然，“</a:t>
            </a:r>
            <a:r>
              <a:rPr lang="zh-CN" altLang="zh-CN" sz="2800" dirty="0" smtClean="0"/>
              <a:t>冀中公司</a:t>
            </a:r>
            <a:r>
              <a:rPr lang="zh-CN" altLang="en-US" sz="2800" dirty="0" smtClean="0"/>
              <a:t>”</a:t>
            </a:r>
            <a:r>
              <a:rPr lang="zh-CN" altLang="zh-CN" sz="2800" dirty="0" smtClean="0"/>
              <a:t>股票</a:t>
            </a:r>
            <a:r>
              <a:rPr lang="zh-CN" altLang="zh-CN" sz="2800" dirty="0"/>
              <a:t>收益率的概率分布区域</a:t>
            </a:r>
            <a:r>
              <a:rPr lang="zh-CN" altLang="zh-CN" sz="2800" dirty="0" smtClean="0"/>
              <a:t>比</a:t>
            </a:r>
            <a:r>
              <a:rPr lang="zh-CN" altLang="en-US" sz="2800" dirty="0" smtClean="0"/>
              <a:t>“</a:t>
            </a:r>
            <a:r>
              <a:rPr lang="zh-CN" altLang="zh-CN" sz="2800" dirty="0" smtClean="0"/>
              <a:t>长清公司</a:t>
            </a:r>
            <a:r>
              <a:rPr lang="zh-CN" altLang="en-US" sz="2800" dirty="0" smtClean="0"/>
              <a:t>”</a:t>
            </a:r>
            <a:r>
              <a:rPr lang="zh-CN" altLang="zh-CN" sz="2800" dirty="0" smtClean="0"/>
              <a:t>股票</a:t>
            </a:r>
            <a:r>
              <a:rPr lang="zh-CN" altLang="zh-CN" sz="2800" dirty="0"/>
              <a:t>收益率的概率分布要窄，</a:t>
            </a:r>
            <a:r>
              <a:rPr lang="zh-CN" altLang="zh-CN" sz="2800" dirty="0" smtClean="0"/>
              <a:t>所以</a:t>
            </a:r>
            <a:r>
              <a:rPr lang="zh-CN" altLang="en-US" sz="2800" dirty="0" smtClean="0"/>
              <a:t>它们的</a:t>
            </a:r>
            <a:r>
              <a:rPr lang="zh-CN" altLang="zh-CN" sz="2800" dirty="0" smtClean="0"/>
              <a:t>预期</a:t>
            </a:r>
            <a:r>
              <a:rPr lang="zh-CN" altLang="en-US" sz="2800" dirty="0" smtClean="0"/>
              <a:t>收益率</a:t>
            </a:r>
            <a:r>
              <a:rPr lang="zh-CN" altLang="zh-CN" sz="2800" dirty="0" smtClean="0"/>
              <a:t>值</a:t>
            </a:r>
            <a:r>
              <a:rPr lang="zh-CN" altLang="en-US" sz="2800" dirty="0" smtClean="0"/>
              <a:t>同样是</a:t>
            </a:r>
            <a:r>
              <a:rPr lang="en-US" altLang="zh-CN" sz="2800" dirty="0" smtClean="0"/>
              <a:t>10%</a:t>
            </a:r>
            <a:r>
              <a:rPr lang="zh-CN" altLang="en-US" sz="2800" dirty="0" smtClean="0"/>
              <a:t>，但</a:t>
            </a:r>
            <a:r>
              <a:rPr lang="zh-CN" altLang="zh-CN" sz="2800" dirty="0" smtClean="0"/>
              <a:t>投资</a:t>
            </a:r>
            <a:r>
              <a:rPr lang="zh-CN" altLang="zh-CN" sz="2800" dirty="0"/>
              <a:t>冀中公司股票</a:t>
            </a:r>
            <a:r>
              <a:rPr lang="zh-CN" altLang="zh-CN" sz="2800" dirty="0" smtClean="0"/>
              <a:t>的</a:t>
            </a:r>
            <a:r>
              <a:rPr lang="zh-CN" altLang="en-US" sz="2800" dirty="0" smtClean="0"/>
              <a:t>风险就</a:t>
            </a:r>
            <a:r>
              <a:rPr lang="zh-CN" altLang="zh-CN" sz="2800" dirty="0" smtClean="0"/>
              <a:t>更低。</a:t>
            </a:r>
            <a:endParaRPr lang="zh-CN" altLang="en-US" sz="2800" dirty="0"/>
          </a:p>
          <a:p>
            <a:pPr marL="0" indent="0">
              <a:buNone/>
            </a:pPr>
            <a:endParaRPr lang="zh-CN" altLang="en-US" sz="2800" dirty="0"/>
          </a:p>
        </p:txBody>
      </p:sp>
    </p:spTree>
    <p:extLst>
      <p:ext uri="{BB962C8B-B14F-4D97-AF65-F5344CB8AC3E}">
        <p14:creationId xmlns:p14="http://schemas.microsoft.com/office/powerpoint/2010/main" val="3923909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第二节 股票独立风险的度量</a:t>
            </a:r>
            <a:endParaRPr lang="en-US" altLang="zh-CN" b="1" dirty="0" smtClean="0"/>
          </a:p>
          <a:p>
            <a:pPr marL="0" indent="0">
              <a:buNone/>
            </a:pPr>
            <a:endParaRPr lang="en-US" altLang="zh-CN" sz="2800" b="1" dirty="0" smtClean="0"/>
          </a:p>
          <a:p>
            <a:pPr marL="0" indent="0">
              <a:buNone/>
            </a:pPr>
            <a:r>
              <a:rPr lang="zh-CN" altLang="en-US" sz="2800" b="1" dirty="0"/>
              <a:t> </a:t>
            </a:r>
            <a:r>
              <a:rPr lang="zh-CN" altLang="en-US" sz="2800" b="1" dirty="0" smtClean="0"/>
              <a:t>   </a:t>
            </a:r>
            <a:r>
              <a:rPr lang="zh-CN" altLang="zh-CN" sz="2800" dirty="0" smtClean="0"/>
              <a:t>理性</a:t>
            </a:r>
            <a:r>
              <a:rPr lang="zh-CN" altLang="zh-CN" sz="2800" dirty="0"/>
              <a:t>的投资者在投资股票前，首先要对该股票的风险进行量化评估</a:t>
            </a:r>
            <a:r>
              <a:rPr lang="zh-CN" altLang="zh-CN" sz="2800" dirty="0" smtClean="0"/>
              <a:t>。</a:t>
            </a:r>
            <a:endParaRPr lang="en-US" altLang="zh-CN" sz="2800" dirty="0"/>
          </a:p>
          <a:p>
            <a:pPr marL="0" indent="0">
              <a:buNone/>
            </a:pPr>
            <a:r>
              <a:rPr lang="en-US" altLang="zh-CN" sz="2800" dirty="0" smtClean="0"/>
              <a:t>    </a:t>
            </a:r>
            <a:r>
              <a:rPr lang="zh-CN" altLang="zh-CN" sz="2800" dirty="0" smtClean="0"/>
              <a:t>一</a:t>
            </a:r>
            <a:r>
              <a:rPr lang="zh-CN" altLang="zh-CN" sz="2800" dirty="0"/>
              <a:t>种通用的方法是使用标准差（</a:t>
            </a:r>
            <a:r>
              <a:rPr lang="zh-CN" altLang="zh-CN" sz="2800" i="1" dirty="0"/>
              <a:t>σ</a:t>
            </a:r>
            <a:r>
              <a:rPr lang="zh-CN" altLang="zh-CN" sz="2800" dirty="0"/>
              <a:t>，读音为“西格玛”）来测量概率分布的紧密程度。标准差越小，概率分布区域越窄，相应的股票投资风险就越低。标准差越大，概率分布区域越宽，相应的股票投资风险就越高。因此，标准差可以用来测量不确定性，其数值的大小与收益率风险程度成正比。表</a:t>
            </a:r>
            <a:r>
              <a:rPr lang="en-US" altLang="zh-CN" sz="2800" dirty="0"/>
              <a:t>8-3</a:t>
            </a:r>
            <a:r>
              <a:rPr lang="zh-CN" altLang="zh-CN" sz="2800" dirty="0"/>
              <a:t>和表</a:t>
            </a:r>
            <a:r>
              <a:rPr lang="en-US" altLang="zh-CN" sz="2800" dirty="0"/>
              <a:t>8-4</a:t>
            </a:r>
            <a:r>
              <a:rPr lang="zh-CN" altLang="zh-CN" sz="2800" dirty="0"/>
              <a:t>中列出了海通汽车制造公司和宏图电力公司股票收益率的标准差。</a:t>
            </a:r>
            <a:endParaRPr lang="zh-CN" altLang="en-US" sz="2800" dirty="0"/>
          </a:p>
          <a:p>
            <a:pPr marL="0" indent="0">
              <a:buNone/>
            </a:pPr>
            <a:endParaRPr lang="zh-CN" altLang="en-US" sz="2800" dirty="0"/>
          </a:p>
        </p:txBody>
      </p:sp>
    </p:spTree>
    <p:extLst>
      <p:ext uri="{BB962C8B-B14F-4D97-AF65-F5344CB8AC3E}">
        <p14:creationId xmlns:p14="http://schemas.microsoft.com/office/powerpoint/2010/main" val="2974675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extLst>
              <p:ext uri="{D42A27DB-BD31-4B8C-83A1-F6EECF244321}">
                <p14:modId xmlns:p14="http://schemas.microsoft.com/office/powerpoint/2010/main" val="2967802745"/>
              </p:ext>
            </p:extLst>
          </p:nvPr>
        </p:nvGraphicFramePr>
        <p:xfrm>
          <a:off x="539552" y="1484783"/>
          <a:ext cx="8280920" cy="4088093"/>
        </p:xfrm>
        <a:graphic>
          <a:graphicData uri="http://schemas.openxmlformats.org/drawingml/2006/table">
            <a:tbl>
              <a:tblPr firstRow="1" firstCol="1" bandRow="1">
                <a:tableStyleId>{5C22544A-7EE6-4342-B048-85BDC9FD1C3A}</a:tableStyleId>
              </a:tblPr>
              <a:tblGrid>
                <a:gridCol w="1042042"/>
                <a:gridCol w="1077899"/>
                <a:gridCol w="1230567"/>
                <a:gridCol w="1849923"/>
                <a:gridCol w="1386492"/>
                <a:gridCol w="1693997"/>
              </a:tblGrid>
              <a:tr h="1152129">
                <a:tc>
                  <a:txBody>
                    <a:bodyPr/>
                    <a:lstStyle/>
                    <a:p>
                      <a:pPr algn="l">
                        <a:spcAft>
                          <a:spcPts val="0"/>
                        </a:spcAft>
                      </a:pPr>
                      <a:r>
                        <a:rPr lang="zh-CN" sz="1800" kern="100" dirty="0">
                          <a:effectLst/>
                        </a:rPr>
                        <a:t>影响需求的经济状况（</a:t>
                      </a:r>
                      <a:r>
                        <a:rPr lang="en-US" sz="1800" kern="100" dirty="0">
                          <a:effectLst/>
                        </a:rPr>
                        <a:t>1</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zh-CN" sz="1800" kern="100" dirty="0">
                          <a:effectLst/>
                        </a:rPr>
                        <a:t>经济状况发生的概率（</a:t>
                      </a:r>
                      <a:r>
                        <a:rPr lang="en-US" sz="1800" kern="100" dirty="0">
                          <a:effectLst/>
                        </a:rPr>
                        <a:t>2</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zh-CN" sz="1800" kern="100" dirty="0">
                          <a:effectLst/>
                        </a:rPr>
                        <a:t>不同经济状况下的收益率（</a:t>
                      </a:r>
                      <a:r>
                        <a:rPr lang="en-US" sz="1800" kern="100" dirty="0">
                          <a:effectLst/>
                        </a:rPr>
                        <a:t>3</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zh-CN" sz="1800" kern="100">
                          <a:effectLst/>
                        </a:rPr>
                        <a:t>离差：实际收益率－</a:t>
                      </a:r>
                      <a:r>
                        <a:rPr lang="en-US" sz="1800" kern="100">
                          <a:effectLst/>
                        </a:rPr>
                        <a:t>25%</a:t>
                      </a:r>
                      <a:r>
                        <a:rPr lang="zh-CN" sz="1800" kern="100">
                          <a:effectLst/>
                        </a:rPr>
                        <a:t>的预期收益率（</a:t>
                      </a:r>
                      <a:r>
                        <a:rPr lang="en-US" sz="1800" kern="100">
                          <a:effectLst/>
                        </a:rPr>
                        <a:t>3</a:t>
                      </a:r>
                      <a:r>
                        <a:rPr lang="zh-CN" sz="1800" kern="100">
                          <a:effectLst/>
                        </a:rPr>
                        <a:t>）－</a:t>
                      </a:r>
                      <a:r>
                        <a:rPr lang="en-US" sz="1800" kern="100">
                          <a:effectLst/>
                        </a:rPr>
                        <a:t>25% =</a:t>
                      </a:r>
                      <a:r>
                        <a:rPr lang="zh-CN" sz="1800" kern="100">
                          <a:effectLst/>
                        </a:rPr>
                        <a:t>（</a:t>
                      </a:r>
                      <a:r>
                        <a:rPr lang="en-US" sz="1800" kern="100">
                          <a:effectLst/>
                        </a:rPr>
                        <a:t>4</a:t>
                      </a:r>
                      <a:r>
                        <a:rPr lang="zh-CN" sz="1800" kern="100">
                          <a:effectLst/>
                        </a:rPr>
                        <a:t>）</a:t>
                      </a:r>
                      <a:endParaRPr lang="zh-CN" sz="1800" kern="100">
                        <a:effectLst/>
                        <a:latin typeface="Calibri"/>
                        <a:ea typeface="宋体"/>
                        <a:cs typeface="Times New Roman"/>
                      </a:endParaRPr>
                    </a:p>
                  </a:txBody>
                  <a:tcPr marL="68580" marR="68580" marT="0" marB="0" anchor="ctr"/>
                </a:tc>
                <a:tc>
                  <a:txBody>
                    <a:bodyPr/>
                    <a:lstStyle/>
                    <a:p>
                      <a:pPr algn="l">
                        <a:spcAft>
                          <a:spcPts val="0"/>
                        </a:spcAft>
                      </a:pPr>
                      <a:r>
                        <a:rPr lang="zh-CN" sz="1800" kern="100" dirty="0">
                          <a:effectLst/>
                        </a:rPr>
                        <a:t>离差的平方（</a:t>
                      </a:r>
                      <a:r>
                        <a:rPr lang="en-US" sz="1800" kern="100" dirty="0">
                          <a:effectLst/>
                        </a:rPr>
                        <a:t>4</a:t>
                      </a:r>
                      <a:r>
                        <a:rPr lang="zh-CN" sz="1800" kern="100" dirty="0">
                          <a:effectLst/>
                        </a:rPr>
                        <a:t>）</a:t>
                      </a:r>
                      <a:r>
                        <a:rPr lang="en-US" sz="1800" kern="100" baseline="30000" dirty="0">
                          <a:effectLst/>
                        </a:rPr>
                        <a:t>2 </a:t>
                      </a:r>
                      <a:r>
                        <a:rPr lang="en-US" sz="1800" kern="100" dirty="0">
                          <a:effectLst/>
                        </a:rPr>
                        <a:t> =</a:t>
                      </a:r>
                      <a:r>
                        <a:rPr lang="zh-CN" sz="1800" kern="100" dirty="0">
                          <a:effectLst/>
                        </a:rPr>
                        <a:t>（</a:t>
                      </a:r>
                      <a:r>
                        <a:rPr lang="en-US" sz="1800" kern="100" dirty="0">
                          <a:effectLst/>
                        </a:rPr>
                        <a:t>5</a:t>
                      </a:r>
                      <a:r>
                        <a:rPr lang="zh-CN" sz="1800" kern="100" dirty="0">
                          <a:effectLst/>
                        </a:rPr>
                        <a:t>）</a:t>
                      </a:r>
                    </a:p>
                    <a:p>
                      <a:pPr algn="ctr">
                        <a:spcAft>
                          <a:spcPts val="0"/>
                        </a:spcAft>
                      </a:pPr>
                      <a:r>
                        <a:rPr lang="en-US" sz="1800" kern="100" dirty="0">
                          <a:effectLst/>
                        </a:rPr>
                        <a:t> </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zh-CN" sz="1800" b="1" kern="100" dirty="0">
                          <a:solidFill>
                            <a:schemeClr val="lt1"/>
                          </a:solidFill>
                          <a:effectLst/>
                          <a:latin typeface="+mn-lt"/>
                          <a:ea typeface="+mn-ea"/>
                          <a:cs typeface="+mn-cs"/>
                        </a:rPr>
                        <a:t>离差的平方×发生概率（</a:t>
                      </a:r>
                      <a:r>
                        <a:rPr lang="en-US" sz="1800" b="1" kern="100" dirty="0">
                          <a:solidFill>
                            <a:schemeClr val="lt1"/>
                          </a:solidFill>
                          <a:effectLst/>
                          <a:latin typeface="+mn-lt"/>
                          <a:ea typeface="+mn-ea"/>
                          <a:cs typeface="+mn-cs"/>
                        </a:rPr>
                        <a:t>5</a:t>
                      </a:r>
                      <a:r>
                        <a:rPr lang="zh-CN" sz="1800" b="1" kern="100" dirty="0">
                          <a:solidFill>
                            <a:schemeClr val="lt1"/>
                          </a:solidFill>
                          <a:effectLst/>
                          <a:latin typeface="+mn-lt"/>
                          <a:ea typeface="+mn-ea"/>
                          <a:cs typeface="+mn-cs"/>
                        </a:rPr>
                        <a:t>）×（</a:t>
                      </a:r>
                      <a:r>
                        <a:rPr lang="en-US" sz="1800" b="1" kern="100" dirty="0">
                          <a:solidFill>
                            <a:schemeClr val="lt1"/>
                          </a:solidFill>
                          <a:effectLst/>
                          <a:latin typeface="+mn-lt"/>
                          <a:ea typeface="+mn-ea"/>
                          <a:cs typeface="+mn-cs"/>
                        </a:rPr>
                        <a:t>2</a:t>
                      </a:r>
                      <a:r>
                        <a:rPr lang="zh-CN" sz="1800" b="1" kern="100" dirty="0">
                          <a:solidFill>
                            <a:schemeClr val="lt1"/>
                          </a:solidFill>
                          <a:effectLst/>
                          <a:latin typeface="+mn-lt"/>
                          <a:ea typeface="+mn-ea"/>
                          <a:cs typeface="+mn-cs"/>
                        </a:rPr>
                        <a:t>）</a:t>
                      </a:r>
                      <a:r>
                        <a:rPr lang="en-US" sz="1800" b="1" kern="100" dirty="0">
                          <a:solidFill>
                            <a:schemeClr val="lt1"/>
                          </a:solidFill>
                          <a:effectLst/>
                          <a:latin typeface="+mn-lt"/>
                          <a:ea typeface="+mn-ea"/>
                          <a:cs typeface="+mn-cs"/>
                        </a:rPr>
                        <a:t>=</a:t>
                      </a:r>
                      <a:r>
                        <a:rPr lang="zh-CN" sz="1800" b="1" kern="100" dirty="0">
                          <a:solidFill>
                            <a:schemeClr val="lt1"/>
                          </a:solidFill>
                          <a:effectLst/>
                          <a:latin typeface="+mn-lt"/>
                          <a:ea typeface="+mn-ea"/>
                          <a:cs typeface="+mn-cs"/>
                        </a:rPr>
                        <a:t>（</a:t>
                      </a:r>
                      <a:r>
                        <a:rPr lang="en-US" sz="1800" b="1" kern="100" dirty="0">
                          <a:solidFill>
                            <a:schemeClr val="lt1"/>
                          </a:solidFill>
                          <a:effectLst/>
                          <a:latin typeface="+mn-lt"/>
                          <a:ea typeface="+mn-ea"/>
                          <a:cs typeface="+mn-cs"/>
                        </a:rPr>
                        <a:t>6</a:t>
                      </a:r>
                      <a:r>
                        <a:rPr lang="zh-CN" sz="1800" b="1" kern="100" dirty="0">
                          <a:solidFill>
                            <a:schemeClr val="lt1"/>
                          </a:solidFill>
                          <a:effectLst/>
                          <a:latin typeface="+mn-lt"/>
                          <a:ea typeface="+mn-ea"/>
                          <a:cs typeface="+mn-cs"/>
                        </a:rPr>
                        <a:t>）</a:t>
                      </a:r>
                    </a:p>
                  </a:txBody>
                  <a:tcPr marL="68580" marR="68580" marT="0" marB="0" anchor="ctr"/>
                </a:tc>
              </a:tr>
              <a:tr h="508148">
                <a:tc>
                  <a:txBody>
                    <a:bodyPr/>
                    <a:lstStyle/>
                    <a:p>
                      <a:pPr algn="ctr">
                        <a:spcAft>
                          <a:spcPts val="0"/>
                        </a:spcAft>
                      </a:pPr>
                      <a:r>
                        <a:rPr lang="zh-CN" sz="1800" kern="100">
                          <a:effectLst/>
                        </a:rPr>
                        <a:t>景气</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0.50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70%</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45%</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0.202 5</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b="0" kern="100" dirty="0">
                          <a:solidFill>
                            <a:schemeClr val="tx1"/>
                          </a:solidFill>
                          <a:effectLst/>
                          <a:latin typeface="+mn-lt"/>
                          <a:ea typeface="+mn-ea"/>
                          <a:cs typeface="+mn-cs"/>
                        </a:rPr>
                        <a:t>0.101 25</a:t>
                      </a:r>
                      <a:endParaRPr lang="zh-CN" sz="1800" b="0" kern="100" dirty="0">
                        <a:solidFill>
                          <a:schemeClr val="tx1"/>
                        </a:solidFill>
                        <a:effectLst/>
                        <a:latin typeface="+mn-lt"/>
                        <a:ea typeface="+mn-ea"/>
                        <a:cs typeface="+mn-cs"/>
                      </a:endParaRPr>
                    </a:p>
                  </a:txBody>
                  <a:tcPr marL="68580" marR="68580" marT="0" marB="0" anchor="ctr"/>
                </a:tc>
              </a:tr>
              <a:tr h="508148">
                <a:tc>
                  <a:txBody>
                    <a:bodyPr/>
                    <a:lstStyle/>
                    <a:p>
                      <a:pPr algn="ctr">
                        <a:spcAft>
                          <a:spcPts val="0"/>
                        </a:spcAft>
                      </a:pPr>
                      <a:r>
                        <a:rPr lang="zh-CN" sz="1800" kern="100">
                          <a:effectLst/>
                        </a:rPr>
                        <a:t>萧条</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0.50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zh-CN" sz="1800" kern="100">
                          <a:effectLst/>
                        </a:rPr>
                        <a:t>－</a:t>
                      </a:r>
                      <a:r>
                        <a:rPr lang="en-US" sz="1800" kern="100">
                          <a:effectLst/>
                        </a:rPr>
                        <a:t>20%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zh-CN" sz="1800" kern="100" dirty="0">
                          <a:effectLst/>
                        </a:rPr>
                        <a:t>－</a:t>
                      </a:r>
                      <a:r>
                        <a:rPr lang="en-US" sz="1800" kern="100" dirty="0">
                          <a:effectLst/>
                        </a:rPr>
                        <a:t>45%</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0.202 5</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b="0" kern="100" dirty="0">
                          <a:solidFill>
                            <a:schemeClr val="tx1"/>
                          </a:solidFill>
                          <a:effectLst/>
                          <a:latin typeface="+mn-lt"/>
                          <a:ea typeface="+mn-ea"/>
                          <a:cs typeface="+mn-cs"/>
                        </a:rPr>
                        <a:t>0.101 25</a:t>
                      </a:r>
                      <a:endParaRPr lang="zh-CN" sz="1800" b="0" kern="100" dirty="0">
                        <a:solidFill>
                          <a:schemeClr val="tx1"/>
                        </a:solidFill>
                        <a:effectLst/>
                        <a:latin typeface="+mn-lt"/>
                        <a:ea typeface="+mn-ea"/>
                        <a:cs typeface="+mn-cs"/>
                      </a:endParaRPr>
                    </a:p>
                  </a:txBody>
                  <a:tcPr marL="68580" marR="68580" marT="0" marB="0" anchor="ctr"/>
                </a:tc>
              </a:tr>
              <a:tr h="1919668">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a:ea typeface="宋体"/>
                        <a:cs typeface="Times New Roman"/>
                      </a:endParaRPr>
                    </a:p>
                  </a:txBody>
                  <a:tcPr marL="68580" marR="68580" marT="0" marB="0" anchor="ctr"/>
                </a:tc>
                <a:tc gridSpan="4">
                  <a:txBody>
                    <a:bodyPr/>
                    <a:lstStyle/>
                    <a:p>
                      <a:pPr algn="just">
                        <a:lnSpc>
                          <a:spcPct val="150000"/>
                        </a:lnSpc>
                        <a:spcAft>
                          <a:spcPts val="0"/>
                        </a:spcAft>
                      </a:pPr>
                      <a:r>
                        <a:rPr lang="zh-CN" sz="1800" kern="100" dirty="0">
                          <a:effectLst/>
                        </a:rPr>
                        <a:t>∑离差的平方×发生概率</a:t>
                      </a:r>
                      <a:r>
                        <a:rPr lang="en-US" sz="1800" kern="100" dirty="0">
                          <a:effectLst/>
                        </a:rPr>
                        <a:t>=</a:t>
                      </a:r>
                      <a:r>
                        <a:rPr lang="zh-CN" sz="1800" kern="100" dirty="0">
                          <a:effectLst/>
                        </a:rPr>
                        <a:t>方差：</a:t>
                      </a:r>
                      <a:r>
                        <a:rPr lang="en-US" sz="1800" kern="100" dirty="0">
                          <a:effectLst/>
                        </a:rPr>
                        <a:t>0.101 25 + 0.101 25 = 0.202 5</a:t>
                      </a:r>
                      <a:endParaRPr lang="zh-CN" sz="1800" kern="100" dirty="0">
                        <a:effectLst/>
                      </a:endParaRPr>
                    </a:p>
                    <a:p>
                      <a:pPr algn="just">
                        <a:lnSpc>
                          <a:spcPct val="150000"/>
                        </a:lnSpc>
                        <a:spcAft>
                          <a:spcPts val="0"/>
                        </a:spcAft>
                      </a:pPr>
                      <a:r>
                        <a:rPr lang="zh-CN" sz="1800" kern="100" dirty="0">
                          <a:effectLst/>
                        </a:rPr>
                        <a:t>标准差</a:t>
                      </a:r>
                      <a:r>
                        <a:rPr lang="en-US" sz="1800" kern="100" dirty="0">
                          <a:effectLst/>
                        </a:rPr>
                        <a:t> = </a:t>
                      </a:r>
                      <a:r>
                        <a:rPr lang="zh-CN" sz="1800" kern="100" dirty="0">
                          <a:effectLst/>
                        </a:rPr>
                        <a:t>方差的平方根：σ</a:t>
                      </a:r>
                      <a:r>
                        <a:rPr lang="en-US" sz="1800" kern="100" dirty="0">
                          <a:effectLst/>
                        </a:rPr>
                        <a:t>=0.45</a:t>
                      </a:r>
                      <a:endParaRPr lang="zh-CN" sz="1800" kern="100" dirty="0">
                        <a:effectLst/>
                      </a:endParaRPr>
                    </a:p>
                    <a:p>
                      <a:pPr algn="just">
                        <a:lnSpc>
                          <a:spcPct val="150000"/>
                        </a:lnSpc>
                        <a:spcAft>
                          <a:spcPts val="0"/>
                        </a:spcAft>
                      </a:pPr>
                      <a:r>
                        <a:rPr lang="zh-CN" sz="1800" kern="100" dirty="0">
                          <a:effectLst/>
                        </a:rPr>
                        <a:t>以百分比形式表示的标准差：σ</a:t>
                      </a:r>
                      <a:r>
                        <a:rPr lang="en-US" sz="1800" kern="100" dirty="0">
                          <a:effectLst/>
                        </a:rPr>
                        <a:t>=45%</a:t>
                      </a:r>
                      <a:endParaRPr lang="zh-CN" sz="180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5" name="Rectangle 1"/>
          <p:cNvSpPr>
            <a:spLocks noChangeArrowheads="1"/>
          </p:cNvSpPr>
          <p:nvPr/>
        </p:nvSpPr>
        <p:spPr bwMode="auto">
          <a:xfrm>
            <a:off x="1259632" y="692696"/>
            <a:ext cx="66967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8288"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8288"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表</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8-3 </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海通汽车制造公司股票收益率的标准差</a:t>
            </a:r>
            <a:endParaRPr kumimoji="0" lang="zh-CN" altLang="en-US" sz="2400" b="0" i="0" u="none" strike="noStrike" cap="none" normalizeH="0" baseline="0" dirty="0" smtClean="0">
              <a:ln>
                <a:noFill/>
              </a:ln>
              <a:solidFill>
                <a:schemeClr val="tx1"/>
              </a:solidFill>
              <a:effectLst/>
              <a:ea typeface="宋体" pitchFamily="2" charset="-122"/>
            </a:endParaRPr>
          </a:p>
        </p:txBody>
      </p:sp>
    </p:spTree>
    <p:extLst>
      <p:ext uri="{BB962C8B-B14F-4D97-AF65-F5344CB8AC3E}">
        <p14:creationId xmlns:p14="http://schemas.microsoft.com/office/powerpoint/2010/main" val="75937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411324755"/>
              </p:ext>
            </p:extLst>
          </p:nvPr>
        </p:nvGraphicFramePr>
        <p:xfrm>
          <a:off x="251520" y="1412776"/>
          <a:ext cx="8640960" cy="3528392"/>
        </p:xfrm>
        <a:graphic>
          <a:graphicData uri="http://schemas.openxmlformats.org/drawingml/2006/table">
            <a:tbl>
              <a:tblPr firstRow="1" firstCol="1" bandRow="1">
                <a:tableStyleId>{5C22544A-7EE6-4342-B048-85BDC9FD1C3A}</a:tableStyleId>
              </a:tblPr>
              <a:tblGrid>
                <a:gridCol w="1152128"/>
                <a:gridCol w="1152128"/>
                <a:gridCol w="1224136"/>
                <a:gridCol w="2160240"/>
                <a:gridCol w="1224136"/>
                <a:gridCol w="1728192"/>
              </a:tblGrid>
              <a:tr h="1008112">
                <a:tc>
                  <a:txBody>
                    <a:bodyPr/>
                    <a:lstStyle/>
                    <a:p>
                      <a:pPr algn="l">
                        <a:spcAft>
                          <a:spcPts val="0"/>
                        </a:spcAft>
                      </a:pPr>
                      <a:r>
                        <a:rPr lang="zh-CN" sz="1800" kern="100" dirty="0">
                          <a:effectLst/>
                        </a:rPr>
                        <a:t>影响需求的经济状况（</a:t>
                      </a:r>
                      <a:r>
                        <a:rPr lang="en-US" sz="1800" kern="100" dirty="0">
                          <a:effectLst/>
                        </a:rPr>
                        <a:t>1</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zh-CN" sz="1800" kern="100" dirty="0">
                          <a:effectLst/>
                        </a:rPr>
                        <a:t>经济状况发生的概率（</a:t>
                      </a:r>
                      <a:r>
                        <a:rPr lang="en-US" sz="1800" kern="100" dirty="0">
                          <a:effectLst/>
                        </a:rPr>
                        <a:t>2</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zh-CN" sz="1800" kern="100" dirty="0">
                          <a:effectLst/>
                        </a:rPr>
                        <a:t>不同经济状况下的收益率（</a:t>
                      </a:r>
                      <a:r>
                        <a:rPr lang="en-US" sz="1800" kern="100" dirty="0">
                          <a:effectLst/>
                        </a:rPr>
                        <a:t>3</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zh-CN" sz="1800" kern="100">
                          <a:effectLst/>
                        </a:rPr>
                        <a:t>离差：实际收益率</a:t>
                      </a:r>
                      <a:r>
                        <a:rPr lang="en-US" sz="1800" kern="100">
                          <a:effectLst/>
                        </a:rPr>
                        <a:t>-</a:t>
                      </a:r>
                      <a:r>
                        <a:rPr lang="zh-CN" sz="1800" kern="100">
                          <a:effectLst/>
                        </a:rPr>
                        <a:t>－</a:t>
                      </a:r>
                      <a:r>
                        <a:rPr lang="en-US" sz="1800" kern="100">
                          <a:effectLst/>
                        </a:rPr>
                        <a:t>20%</a:t>
                      </a:r>
                      <a:r>
                        <a:rPr lang="zh-CN" sz="1800" kern="100">
                          <a:effectLst/>
                        </a:rPr>
                        <a:t>的预期收益率（</a:t>
                      </a:r>
                      <a:r>
                        <a:rPr lang="en-US" sz="1800" kern="100">
                          <a:effectLst/>
                        </a:rPr>
                        <a:t>3</a:t>
                      </a:r>
                      <a:r>
                        <a:rPr lang="zh-CN" sz="1800" kern="100">
                          <a:effectLst/>
                        </a:rPr>
                        <a:t>）－</a:t>
                      </a:r>
                      <a:r>
                        <a:rPr lang="en-US" sz="1800" kern="100">
                          <a:effectLst/>
                        </a:rPr>
                        <a:t>20% =</a:t>
                      </a:r>
                      <a:r>
                        <a:rPr lang="zh-CN" sz="1800" kern="100">
                          <a:effectLst/>
                        </a:rPr>
                        <a:t>（</a:t>
                      </a:r>
                      <a:r>
                        <a:rPr lang="en-US" sz="1800" kern="100">
                          <a:effectLst/>
                        </a:rPr>
                        <a:t>4</a:t>
                      </a:r>
                      <a:r>
                        <a:rPr lang="zh-CN" sz="1800" kern="100">
                          <a:effectLst/>
                        </a:rPr>
                        <a:t>）</a:t>
                      </a:r>
                      <a:endParaRPr lang="zh-CN" sz="1800" kern="100">
                        <a:effectLst/>
                        <a:latin typeface="Calibri"/>
                        <a:ea typeface="宋体"/>
                        <a:cs typeface="Times New Roman"/>
                      </a:endParaRPr>
                    </a:p>
                  </a:txBody>
                  <a:tcPr marL="68580" marR="68580" marT="0" marB="0" anchor="ctr"/>
                </a:tc>
                <a:tc>
                  <a:txBody>
                    <a:bodyPr/>
                    <a:lstStyle/>
                    <a:p>
                      <a:pPr algn="l">
                        <a:spcAft>
                          <a:spcPts val="0"/>
                        </a:spcAft>
                      </a:pPr>
                      <a:r>
                        <a:rPr lang="zh-CN" sz="1800" kern="100" dirty="0">
                          <a:effectLst/>
                        </a:rPr>
                        <a:t>离差的</a:t>
                      </a:r>
                      <a:r>
                        <a:rPr lang="zh-CN" sz="1800" kern="100" dirty="0" smtClean="0">
                          <a:effectLst/>
                        </a:rPr>
                        <a:t>平方（</a:t>
                      </a:r>
                      <a:r>
                        <a:rPr lang="en-US" sz="1800" kern="100" dirty="0">
                          <a:effectLst/>
                        </a:rPr>
                        <a:t>4</a:t>
                      </a:r>
                      <a:r>
                        <a:rPr lang="zh-CN" sz="1800" kern="100" dirty="0">
                          <a:effectLst/>
                        </a:rPr>
                        <a:t>）</a:t>
                      </a:r>
                      <a:r>
                        <a:rPr lang="en-US" sz="1800" kern="100" baseline="30000" dirty="0">
                          <a:effectLst/>
                        </a:rPr>
                        <a:t>2</a:t>
                      </a:r>
                      <a:r>
                        <a:rPr lang="en-US" sz="1800" kern="100" dirty="0">
                          <a:effectLst/>
                        </a:rPr>
                        <a:t> =</a:t>
                      </a:r>
                      <a:r>
                        <a:rPr lang="zh-CN" sz="1800" kern="100" dirty="0">
                          <a:effectLst/>
                        </a:rPr>
                        <a:t>（</a:t>
                      </a:r>
                      <a:r>
                        <a:rPr lang="en-US" sz="1800" kern="100" dirty="0">
                          <a:effectLst/>
                        </a:rPr>
                        <a:t>5</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zh-CN" sz="1800" kern="100">
                          <a:effectLst/>
                        </a:rPr>
                        <a:t>离差的平方×发生概率（</a:t>
                      </a:r>
                      <a:r>
                        <a:rPr lang="en-US" sz="1800" kern="100">
                          <a:effectLst/>
                        </a:rPr>
                        <a:t>5</a:t>
                      </a:r>
                      <a:r>
                        <a:rPr lang="zh-CN" sz="1800" kern="100">
                          <a:effectLst/>
                        </a:rPr>
                        <a:t>）×（</a:t>
                      </a:r>
                      <a:r>
                        <a:rPr lang="en-US" sz="1800" kern="100">
                          <a:effectLst/>
                        </a:rPr>
                        <a:t>2</a:t>
                      </a:r>
                      <a:r>
                        <a:rPr lang="zh-CN" sz="1800" kern="100">
                          <a:effectLst/>
                        </a:rPr>
                        <a:t>）</a:t>
                      </a:r>
                      <a:r>
                        <a:rPr lang="en-US" sz="1800" kern="100">
                          <a:effectLst/>
                        </a:rPr>
                        <a:t>=</a:t>
                      </a:r>
                      <a:r>
                        <a:rPr lang="zh-CN" sz="1800" kern="100">
                          <a:effectLst/>
                        </a:rPr>
                        <a:t>（</a:t>
                      </a:r>
                      <a:r>
                        <a:rPr lang="en-US" sz="1800" kern="100">
                          <a:effectLst/>
                        </a:rPr>
                        <a:t>6</a:t>
                      </a:r>
                      <a:r>
                        <a:rPr lang="zh-CN" sz="1800" kern="100">
                          <a:effectLst/>
                        </a:rPr>
                        <a:t>）</a:t>
                      </a:r>
                      <a:endParaRPr lang="zh-CN" sz="1800" kern="100">
                        <a:effectLst/>
                        <a:latin typeface="Calibri"/>
                        <a:ea typeface="宋体"/>
                        <a:cs typeface="Times New Roman"/>
                      </a:endParaRPr>
                    </a:p>
                  </a:txBody>
                  <a:tcPr marL="68580" marR="68580" marT="0" marB="0" anchor="ctr"/>
                </a:tc>
              </a:tr>
              <a:tr h="557834">
                <a:tc>
                  <a:txBody>
                    <a:bodyPr/>
                    <a:lstStyle/>
                    <a:p>
                      <a:pPr algn="ctr">
                        <a:spcAft>
                          <a:spcPts val="0"/>
                        </a:spcAft>
                      </a:pPr>
                      <a:r>
                        <a:rPr lang="zh-CN" sz="1800" kern="100">
                          <a:effectLst/>
                        </a:rPr>
                        <a:t>景气</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0.50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10%</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zh-CN" sz="1800" kern="100" dirty="0">
                          <a:effectLst/>
                        </a:rPr>
                        <a:t>－</a:t>
                      </a:r>
                      <a:r>
                        <a:rPr lang="en-US" sz="1800" kern="100" dirty="0">
                          <a:effectLst/>
                        </a:rPr>
                        <a:t>10%</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0.01</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0.005</a:t>
                      </a:r>
                      <a:endParaRPr lang="zh-CN" sz="1800" kern="100">
                        <a:effectLst/>
                        <a:latin typeface="Calibri"/>
                        <a:ea typeface="宋体"/>
                        <a:cs typeface="Times New Roman"/>
                      </a:endParaRPr>
                    </a:p>
                  </a:txBody>
                  <a:tcPr marL="68580" marR="68580" marT="0" marB="0" anchor="ctr"/>
                </a:tc>
              </a:tr>
              <a:tr h="557834">
                <a:tc>
                  <a:txBody>
                    <a:bodyPr/>
                    <a:lstStyle/>
                    <a:p>
                      <a:pPr algn="ctr">
                        <a:spcAft>
                          <a:spcPts val="0"/>
                        </a:spcAft>
                      </a:pPr>
                      <a:r>
                        <a:rPr lang="zh-CN" sz="1800" kern="100">
                          <a:effectLst/>
                        </a:rPr>
                        <a:t>萧条</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0.50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30%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10%</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0.01</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0.005</a:t>
                      </a:r>
                      <a:endParaRPr lang="zh-CN" sz="1800" kern="100">
                        <a:effectLst/>
                        <a:latin typeface="Calibri"/>
                        <a:ea typeface="宋体"/>
                        <a:cs typeface="Times New Roman"/>
                      </a:endParaRPr>
                    </a:p>
                  </a:txBody>
                  <a:tcPr marL="68580" marR="68580" marT="0" marB="0" anchor="ctr"/>
                </a:tc>
              </a:tr>
              <a:tr h="1404612">
                <a:tc>
                  <a:txBody>
                    <a:bodyPr/>
                    <a:lstStyle/>
                    <a:p>
                      <a:pPr algn="just">
                        <a:spcAft>
                          <a:spcPts val="0"/>
                        </a:spcAft>
                      </a:pPr>
                      <a:r>
                        <a:rPr lang="en-US" sz="1800" kern="100">
                          <a:effectLst/>
                        </a:rPr>
                        <a:t> </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a:ea typeface="宋体"/>
                        <a:cs typeface="Times New Roman"/>
                      </a:endParaRPr>
                    </a:p>
                  </a:txBody>
                  <a:tcPr marL="68580" marR="68580" marT="0" marB="0" anchor="ctr"/>
                </a:tc>
                <a:tc gridSpan="4">
                  <a:txBody>
                    <a:bodyPr/>
                    <a:lstStyle/>
                    <a:p>
                      <a:pPr algn="just">
                        <a:lnSpc>
                          <a:spcPct val="150000"/>
                        </a:lnSpc>
                        <a:spcAft>
                          <a:spcPts val="0"/>
                        </a:spcAft>
                      </a:pPr>
                      <a:r>
                        <a:rPr lang="zh-CN" sz="1800" kern="100" dirty="0">
                          <a:effectLst/>
                        </a:rPr>
                        <a:t>∑离差的平方×发生概率</a:t>
                      </a:r>
                      <a:r>
                        <a:rPr lang="en-US" sz="1800" kern="100" dirty="0">
                          <a:effectLst/>
                        </a:rPr>
                        <a:t>=</a:t>
                      </a:r>
                      <a:r>
                        <a:rPr lang="zh-CN" sz="1800" kern="100" dirty="0">
                          <a:effectLst/>
                        </a:rPr>
                        <a:t>方差：</a:t>
                      </a:r>
                      <a:r>
                        <a:rPr lang="en-US" sz="1800" kern="100" dirty="0">
                          <a:effectLst/>
                        </a:rPr>
                        <a:t>0.005 + 0.005 = 0.01</a:t>
                      </a:r>
                      <a:endParaRPr lang="zh-CN" sz="1800" kern="100" dirty="0">
                        <a:effectLst/>
                      </a:endParaRPr>
                    </a:p>
                    <a:p>
                      <a:pPr algn="just">
                        <a:lnSpc>
                          <a:spcPct val="150000"/>
                        </a:lnSpc>
                        <a:spcAft>
                          <a:spcPts val="0"/>
                        </a:spcAft>
                      </a:pPr>
                      <a:r>
                        <a:rPr lang="zh-CN" sz="1800" kern="100" dirty="0">
                          <a:effectLst/>
                        </a:rPr>
                        <a:t>标准差</a:t>
                      </a:r>
                      <a:r>
                        <a:rPr lang="en-US" sz="1800" kern="100" dirty="0">
                          <a:effectLst/>
                        </a:rPr>
                        <a:t>=</a:t>
                      </a:r>
                      <a:r>
                        <a:rPr lang="zh-CN" sz="1800" kern="100" dirty="0">
                          <a:effectLst/>
                        </a:rPr>
                        <a:t>方差的平方根：σ</a:t>
                      </a:r>
                      <a:r>
                        <a:rPr lang="en-US" sz="1800" kern="100" dirty="0">
                          <a:effectLst/>
                        </a:rPr>
                        <a:t>=0.1</a:t>
                      </a:r>
                      <a:endParaRPr lang="zh-CN" sz="1800" kern="100" dirty="0">
                        <a:effectLst/>
                      </a:endParaRPr>
                    </a:p>
                    <a:p>
                      <a:pPr algn="just">
                        <a:lnSpc>
                          <a:spcPct val="150000"/>
                        </a:lnSpc>
                        <a:spcAft>
                          <a:spcPts val="0"/>
                        </a:spcAft>
                      </a:pPr>
                      <a:r>
                        <a:rPr lang="zh-CN" sz="1800" kern="100" dirty="0">
                          <a:effectLst/>
                        </a:rPr>
                        <a:t>以百分比形式表示的标准差：σ</a:t>
                      </a:r>
                      <a:r>
                        <a:rPr lang="en-US" sz="1800" kern="100" dirty="0">
                          <a:effectLst/>
                        </a:rPr>
                        <a:t>=10%</a:t>
                      </a:r>
                      <a:endParaRPr lang="zh-CN" sz="180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5" name="Rectangle 1"/>
          <p:cNvSpPr>
            <a:spLocks noChangeArrowheads="1"/>
          </p:cNvSpPr>
          <p:nvPr/>
        </p:nvSpPr>
        <p:spPr bwMode="auto">
          <a:xfrm>
            <a:off x="1403648" y="692696"/>
            <a:ext cx="63077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28600"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表</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8-4 </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宏图电力公司股票收益率的标准差</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842801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第二节 股票独立风险的度量</a:t>
            </a:r>
            <a:endParaRPr lang="en-US" altLang="zh-CN" b="1" dirty="0" smtClean="0"/>
          </a:p>
          <a:p>
            <a:pPr marL="0" indent="0">
              <a:buNone/>
            </a:pPr>
            <a:endParaRPr lang="en-US" altLang="zh-CN" sz="2800" b="1" dirty="0" smtClean="0"/>
          </a:p>
          <a:p>
            <a:pPr marL="0" indent="0">
              <a:buNone/>
            </a:pPr>
            <a:r>
              <a:rPr lang="en-US" altLang="zh-CN" sz="2800" dirty="0" smtClean="0"/>
              <a:t>    </a:t>
            </a:r>
            <a:r>
              <a:rPr lang="zh-CN" altLang="en-US" sz="2800" dirty="0" smtClean="0"/>
              <a:t>从表</a:t>
            </a:r>
            <a:r>
              <a:rPr lang="en-US" altLang="zh-CN" sz="2800" dirty="0" smtClean="0"/>
              <a:t>8-3</a:t>
            </a:r>
            <a:r>
              <a:rPr lang="zh-CN" altLang="en-US" sz="2800" dirty="0" smtClean="0"/>
              <a:t>和表</a:t>
            </a:r>
            <a:r>
              <a:rPr lang="en-US" altLang="zh-CN" sz="2800" dirty="0" smtClean="0"/>
              <a:t>8-4</a:t>
            </a:r>
            <a:r>
              <a:rPr lang="zh-CN" altLang="en-US" sz="2800" dirty="0" smtClean="0"/>
              <a:t>可见，</a:t>
            </a:r>
            <a:r>
              <a:rPr lang="zh-CN" altLang="zh-CN" sz="2800" dirty="0" smtClean="0"/>
              <a:t>海通</a:t>
            </a:r>
            <a:r>
              <a:rPr lang="zh-CN" altLang="zh-CN" sz="2800" dirty="0"/>
              <a:t>汽车制造公司股票收益率的标准差是</a:t>
            </a:r>
            <a:r>
              <a:rPr lang="en-US" altLang="zh-CN" sz="2800" dirty="0"/>
              <a:t>45%</a:t>
            </a:r>
            <a:r>
              <a:rPr lang="zh-CN" altLang="zh-CN" sz="2800" dirty="0" smtClean="0"/>
              <a:t>，与</a:t>
            </a:r>
            <a:r>
              <a:rPr lang="zh-CN" altLang="en-US" sz="2800" dirty="0" smtClean="0"/>
              <a:t>其</a:t>
            </a:r>
            <a:r>
              <a:rPr lang="en-US" altLang="zh-CN" sz="2800" dirty="0" smtClean="0"/>
              <a:t>25</a:t>
            </a:r>
            <a:r>
              <a:rPr lang="en-US" altLang="zh-CN" sz="2800" dirty="0"/>
              <a:t>%</a:t>
            </a:r>
            <a:r>
              <a:rPr lang="zh-CN" altLang="zh-CN" sz="2800" dirty="0"/>
              <a:t>的预期收益率有很大的偏差</a:t>
            </a:r>
            <a:r>
              <a:rPr lang="zh-CN" altLang="zh-CN" sz="2800" dirty="0" smtClean="0"/>
              <a:t>。</a:t>
            </a:r>
            <a:r>
              <a:rPr lang="zh-CN" altLang="en-US" sz="2800" dirty="0"/>
              <a:t>而</a:t>
            </a:r>
            <a:r>
              <a:rPr lang="zh-CN" altLang="zh-CN" sz="2800" dirty="0" smtClean="0"/>
              <a:t>宏图</a:t>
            </a:r>
            <a:r>
              <a:rPr lang="zh-CN" altLang="zh-CN" sz="2800" dirty="0"/>
              <a:t>电力公司股票收益率的</a:t>
            </a:r>
            <a:r>
              <a:rPr lang="zh-CN" altLang="zh-CN" sz="2800" dirty="0" smtClean="0"/>
              <a:t>标准差为</a:t>
            </a:r>
            <a:r>
              <a:rPr lang="en-US" altLang="zh-CN" sz="2800" dirty="0"/>
              <a:t>10%</a:t>
            </a:r>
            <a:r>
              <a:rPr lang="zh-CN" altLang="zh-CN" sz="2800" dirty="0" smtClean="0"/>
              <a:t>，</a:t>
            </a:r>
            <a:r>
              <a:rPr lang="zh-CN" altLang="en-US" sz="2800" dirty="0" smtClean="0"/>
              <a:t>与其</a:t>
            </a:r>
            <a:r>
              <a:rPr lang="en-US" altLang="zh-CN" sz="2800" dirty="0" smtClean="0"/>
              <a:t>20</a:t>
            </a:r>
            <a:r>
              <a:rPr lang="en-US" altLang="zh-CN" sz="2800" dirty="0"/>
              <a:t>%</a:t>
            </a:r>
            <a:r>
              <a:rPr lang="zh-CN" altLang="zh-CN" sz="2800" dirty="0"/>
              <a:t>的预期收益率更为接近</a:t>
            </a:r>
            <a:r>
              <a:rPr lang="zh-CN" altLang="zh-CN"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另外，</a:t>
            </a:r>
            <a:r>
              <a:rPr lang="zh-CN" altLang="zh-CN" sz="2800" dirty="0" smtClean="0"/>
              <a:t>近年来</a:t>
            </a:r>
            <a:r>
              <a:rPr lang="zh-CN" altLang="zh-CN" sz="2800" dirty="0"/>
              <a:t>，普通的</a:t>
            </a:r>
            <a:r>
              <a:rPr lang="en-US" altLang="zh-CN" sz="2800" dirty="0"/>
              <a:t>A</a:t>
            </a:r>
            <a:r>
              <a:rPr lang="zh-CN" altLang="zh-CN" sz="2800" dirty="0"/>
              <a:t>股上市公司股票收益率的标准差范围为</a:t>
            </a:r>
            <a:r>
              <a:rPr lang="en-US" altLang="zh-CN" sz="2800" dirty="0"/>
              <a:t>20%</a:t>
            </a:r>
            <a:r>
              <a:rPr lang="zh-CN" altLang="zh-CN" sz="2800" dirty="0"/>
              <a:t>～</a:t>
            </a:r>
            <a:r>
              <a:rPr lang="en-US" altLang="zh-CN" sz="2800" dirty="0"/>
              <a:t>40</a:t>
            </a:r>
            <a:r>
              <a:rPr lang="en-US" altLang="zh-CN" sz="2800" dirty="0" smtClean="0"/>
              <a:t>%</a:t>
            </a:r>
            <a:r>
              <a:rPr lang="zh-CN" altLang="en-US" sz="2800" dirty="0" smtClean="0"/>
              <a:t>。</a:t>
            </a:r>
            <a:r>
              <a:rPr lang="zh-CN" altLang="en-US" sz="2800" dirty="0"/>
              <a:t>这样看来</a:t>
            </a:r>
            <a:r>
              <a:rPr lang="zh-CN" altLang="zh-CN" sz="2800" dirty="0" smtClean="0"/>
              <a:t>，</a:t>
            </a:r>
            <a:r>
              <a:rPr lang="zh-CN" altLang="zh-CN" sz="2800" dirty="0"/>
              <a:t>海通汽车制造公司的股票投资风险比大部分公司的股票投资</a:t>
            </a:r>
            <a:r>
              <a:rPr lang="zh-CN" altLang="zh-CN" sz="2800" dirty="0" smtClean="0"/>
              <a:t>风险</a:t>
            </a:r>
            <a:r>
              <a:rPr lang="zh-CN" altLang="en-US" sz="2800" dirty="0" smtClean="0"/>
              <a:t>都</a:t>
            </a:r>
            <a:r>
              <a:rPr lang="zh-CN" altLang="zh-CN" sz="2800" dirty="0" smtClean="0"/>
              <a:t>要高</a:t>
            </a:r>
            <a:r>
              <a:rPr lang="zh-CN" altLang="en-US" sz="2800" dirty="0"/>
              <a:t>；</a:t>
            </a:r>
            <a:r>
              <a:rPr lang="zh-CN" altLang="zh-CN" sz="2800" dirty="0" smtClean="0"/>
              <a:t>而</a:t>
            </a:r>
            <a:r>
              <a:rPr lang="zh-CN" altLang="zh-CN" sz="2800" dirty="0"/>
              <a:t>宏图电力公司的股票投资风险比大部分公司的股票投资</a:t>
            </a:r>
            <a:r>
              <a:rPr lang="zh-CN" altLang="zh-CN" sz="2800" dirty="0" smtClean="0"/>
              <a:t>风险</a:t>
            </a:r>
            <a:r>
              <a:rPr lang="zh-CN" altLang="en-US" sz="2800" dirty="0" smtClean="0"/>
              <a:t>都</a:t>
            </a:r>
            <a:r>
              <a:rPr lang="zh-CN" altLang="zh-CN" sz="2800" dirty="0" smtClean="0"/>
              <a:t>要</a:t>
            </a:r>
            <a:r>
              <a:rPr lang="zh-CN" altLang="zh-CN" sz="2800" dirty="0"/>
              <a:t>低。</a:t>
            </a:r>
            <a:endParaRPr lang="zh-CN" altLang="en-US" sz="2800" dirty="0"/>
          </a:p>
          <a:p>
            <a:pPr marL="0" indent="0">
              <a:buNone/>
            </a:pPr>
            <a:endParaRPr lang="zh-CN" altLang="en-US" sz="2800" dirty="0"/>
          </a:p>
        </p:txBody>
      </p:sp>
    </p:spTree>
    <p:extLst>
      <p:ext uri="{BB962C8B-B14F-4D97-AF65-F5344CB8AC3E}">
        <p14:creationId xmlns:p14="http://schemas.microsoft.com/office/powerpoint/2010/main" val="173965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3" name="内容占位符 2"/>
          <p:cNvSpPr>
            <a:spLocks noGrp="1"/>
          </p:cNvSpPr>
          <p:nvPr>
            <p:ph idx="1"/>
          </p:nvPr>
        </p:nvSpPr>
        <p:spPr>
          <a:xfrm>
            <a:off x="251520" y="1412776"/>
            <a:ext cx="8640960" cy="5112568"/>
          </a:xfrm>
        </p:spPr>
        <p:txBody>
          <a:bodyPr>
            <a:normAutofit/>
          </a:bodyPr>
          <a:lstStyle/>
          <a:p>
            <a:pPr marL="0" indent="0">
              <a:buNone/>
            </a:pPr>
            <a:r>
              <a:rPr lang="zh-CN" altLang="en-US" sz="2800" b="1" dirty="0" smtClean="0">
                <a:latin typeface="楷体" panose="02010609060101010101" pitchFamily="49" charset="-122"/>
                <a:ea typeface="楷体" panose="02010609060101010101" pitchFamily="49" charset="-122"/>
                <a:cs typeface="楷体" panose="02010609060101010101" pitchFamily="49" charset="-122"/>
                <a:sym typeface="+mn-ea"/>
              </a:rPr>
              <a:t>学习目标</a:t>
            </a:r>
            <a:endParaRPr lang="en-US" altLang="zh-CN" sz="2800" b="1" dirty="0" smtClean="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en-US" altLang="zh-CN" sz="2800" b="1" dirty="0" smtClean="0">
                <a:latin typeface="楷体" panose="02010609060101010101" pitchFamily="49" charset="-122"/>
                <a:ea typeface="楷体" panose="02010609060101010101" pitchFamily="49" charset="-122"/>
                <a:cs typeface="楷体" panose="02010609060101010101" pitchFamily="49" charset="-122"/>
                <a:sym typeface="+mn-ea"/>
              </a:rPr>
              <a:t>  1. </a:t>
            </a:r>
            <a:r>
              <a:rPr lang="zh-CN" altLang="en-US" sz="2800" b="1" dirty="0" smtClean="0">
                <a:latin typeface="楷体" panose="02010609060101010101" pitchFamily="49" charset="-122"/>
                <a:ea typeface="楷体" panose="02010609060101010101" pitchFamily="49" charset="-122"/>
                <a:cs typeface="楷体" panose="02010609060101010101" pitchFamily="49" charset="-122"/>
                <a:sym typeface="+mn-ea"/>
              </a:rPr>
              <a:t>重点</a:t>
            </a:r>
            <a:r>
              <a:rPr lang="zh-CN" altLang="en-US" sz="2800" b="1" dirty="0">
                <a:latin typeface="楷体" panose="02010609060101010101" pitchFamily="49" charset="-122"/>
                <a:ea typeface="楷体" panose="02010609060101010101" pitchFamily="49" charset="-122"/>
                <a:cs typeface="楷体" panose="02010609060101010101" pitchFamily="49" charset="-122"/>
                <a:sym typeface="+mn-ea"/>
              </a:rPr>
              <a:t>掌握</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en-US" altLang="zh-CN" sz="2800" dirty="0" smtClean="0"/>
              <a:t>    </a:t>
            </a:r>
            <a:r>
              <a:rPr lang="zh-CN" altLang="zh-CN" sz="2800" dirty="0" smtClean="0"/>
              <a:t>单只</a:t>
            </a:r>
            <a:r>
              <a:rPr lang="zh-CN" altLang="zh-CN" sz="2800" dirty="0"/>
              <a:t>股票投资的价格风险（独立风险）的度量（标准差）以及预期收益率的计算；股票投资组合的价格风险（组合风险）的度量以及预期收益率的</a:t>
            </a:r>
            <a:r>
              <a:rPr lang="zh-CN" altLang="zh-CN" sz="2800" dirty="0" smtClean="0"/>
              <a:t>计算</a:t>
            </a:r>
            <a:r>
              <a:rPr lang="zh-CN" altLang="en-US" sz="2800" dirty="0" smtClean="0">
                <a:latin typeface="楷体" panose="02010609060101010101" pitchFamily="49" charset="-122"/>
                <a:ea typeface="楷体" panose="02010609060101010101" pitchFamily="49" charset="-122"/>
                <a:cs typeface="楷体" panose="02010609060101010101" pitchFamily="49" charset="-122"/>
                <a:sym typeface="+mn-ea"/>
              </a:rPr>
              <a:t>。</a:t>
            </a: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en-US" altLang="zh-CN" sz="2800" b="1" dirty="0" smtClean="0">
                <a:latin typeface="楷体" panose="02010609060101010101" pitchFamily="49" charset="-122"/>
                <a:ea typeface="楷体" panose="02010609060101010101" pitchFamily="49" charset="-122"/>
                <a:cs typeface="楷体" panose="02010609060101010101" pitchFamily="49" charset="-122"/>
                <a:sym typeface="+mn-ea"/>
              </a:rPr>
              <a:t>  2. </a:t>
            </a:r>
            <a:r>
              <a:rPr lang="zh-CN" altLang="en-US" sz="2800" b="1" dirty="0" smtClean="0">
                <a:latin typeface="楷体" panose="02010609060101010101" pitchFamily="49" charset="-122"/>
                <a:ea typeface="楷体" panose="02010609060101010101" pitchFamily="49" charset="-122"/>
                <a:cs typeface="楷体" panose="02010609060101010101" pitchFamily="49" charset="-122"/>
                <a:sym typeface="+mn-ea"/>
              </a:rPr>
              <a:t>掌握</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en-US" altLang="zh-CN" sz="2800" dirty="0" smtClean="0"/>
              <a:t>    </a:t>
            </a:r>
            <a:r>
              <a:rPr lang="zh-CN" altLang="zh-CN" sz="2800" dirty="0" smtClean="0"/>
              <a:t>分散化</a:t>
            </a:r>
            <a:r>
              <a:rPr lang="zh-CN" altLang="zh-CN" sz="2800" dirty="0"/>
              <a:t>投资原理。</a:t>
            </a:r>
            <a:r>
              <a:rPr lang="zh-CN" altLang="en-US" sz="2800" dirty="0" smtClean="0">
                <a:latin typeface="楷体" panose="02010609060101010101" pitchFamily="49" charset="-122"/>
                <a:ea typeface="楷体" panose="02010609060101010101" pitchFamily="49" charset="-122"/>
              </a:rPr>
              <a:t>。</a:t>
            </a:r>
            <a:endParaRPr lang="en-US" altLang="zh-CN" sz="2800" b="1" dirty="0" smtClean="0">
              <a:latin typeface="楷体" panose="02010609060101010101" pitchFamily="49" charset="-122"/>
              <a:ea typeface="楷体" panose="02010609060101010101" pitchFamily="49" charset="-122"/>
              <a:cs typeface="楷体" panose="02010609060101010101" pitchFamily="49" charset="-122"/>
              <a:sym typeface="+mn-ea"/>
            </a:endParaRPr>
          </a:p>
          <a:p>
            <a:pPr marL="0" indent="0">
              <a:buNone/>
            </a:pPr>
            <a:r>
              <a:rPr lang="en-US" altLang="zh-CN" sz="2800" b="1" dirty="0" smtClean="0">
                <a:latin typeface="楷体" panose="02010609060101010101" pitchFamily="49" charset="-122"/>
                <a:ea typeface="楷体" panose="02010609060101010101" pitchFamily="49" charset="-122"/>
                <a:cs typeface="楷体" panose="02010609060101010101" pitchFamily="49" charset="-122"/>
                <a:sym typeface="+mn-ea"/>
              </a:rPr>
              <a:t>  3. </a:t>
            </a:r>
            <a:r>
              <a:rPr lang="zh-CN" altLang="en-US" sz="2800" b="1" dirty="0" smtClean="0">
                <a:latin typeface="楷体" panose="02010609060101010101" pitchFamily="49" charset="-122"/>
                <a:ea typeface="楷体" panose="02010609060101010101" pitchFamily="49" charset="-122"/>
                <a:cs typeface="楷体" panose="02010609060101010101" pitchFamily="49" charset="-122"/>
                <a:sym typeface="+mn-ea"/>
              </a:rPr>
              <a:t>了解</a:t>
            </a:r>
            <a:endParaRPr lang="zh-CN" altLang="en-US" sz="2800" b="1"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en-US" altLang="zh-CN" sz="2800" dirty="0" smtClean="0"/>
              <a:t>    </a:t>
            </a:r>
            <a:r>
              <a:rPr lang="zh-CN" altLang="zh-CN" sz="2800" dirty="0" smtClean="0"/>
              <a:t>股票</a:t>
            </a:r>
            <a:r>
              <a:rPr lang="zh-CN" altLang="zh-CN" sz="2800" dirty="0"/>
              <a:t>的系统性风险和非系统性风险的表现。</a:t>
            </a:r>
            <a:r>
              <a:rPr lang="zh-CN" altLang="zh-CN"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第三节 股票的系统性和非系统性风险</a:t>
            </a:r>
            <a:endParaRPr lang="en-US" altLang="zh-CN" b="1" dirty="0" smtClean="0"/>
          </a:p>
          <a:p>
            <a:pPr marL="0" indent="0">
              <a:buNone/>
            </a:pPr>
            <a:endParaRPr lang="en-US" altLang="zh-CN" sz="2800" b="1" dirty="0" smtClean="0"/>
          </a:p>
          <a:p>
            <a:pPr marL="0" indent="0">
              <a:buNone/>
            </a:pPr>
            <a:r>
              <a:rPr lang="en-US" altLang="zh-CN" sz="2800" dirty="0" smtClean="0"/>
              <a:t>    </a:t>
            </a:r>
            <a:r>
              <a:rPr lang="zh-CN" altLang="en-US" sz="2800" dirty="0" smtClean="0"/>
              <a:t>影响股票投资的</a:t>
            </a:r>
            <a:r>
              <a:rPr lang="zh-CN" altLang="zh-CN" sz="2800" dirty="0" smtClean="0"/>
              <a:t>风险</a:t>
            </a:r>
            <a:r>
              <a:rPr lang="zh-CN" altLang="zh-CN" sz="2800" dirty="0"/>
              <a:t>之间有很大的差别，按照影响范围和防范的难易程度，可以将股票市场的风险分为两大类型：系统性风险和非系统性</a:t>
            </a:r>
            <a:r>
              <a:rPr lang="zh-CN" altLang="zh-CN" sz="2800" dirty="0" smtClean="0"/>
              <a:t>风险。</a:t>
            </a:r>
            <a:endParaRPr lang="en-US" altLang="zh-CN" sz="2800" dirty="0" smtClean="0"/>
          </a:p>
          <a:p>
            <a:pPr marL="0" indent="0">
              <a:buNone/>
            </a:pPr>
            <a:r>
              <a:rPr lang="en-US" altLang="zh-CN" sz="2800" dirty="0"/>
              <a:t> </a:t>
            </a:r>
            <a:r>
              <a:rPr lang="en-US" altLang="zh-CN" sz="2800" dirty="0" smtClean="0"/>
              <a:t>   </a:t>
            </a:r>
            <a:r>
              <a:rPr lang="zh-CN" altLang="en-US" sz="2800" b="1" dirty="0" smtClean="0"/>
              <a:t>一、系统性风险</a:t>
            </a:r>
            <a:endParaRPr lang="en-US" altLang="zh-CN" sz="2800" b="1" dirty="0" smtClean="0"/>
          </a:p>
          <a:p>
            <a:pPr marL="0" indent="0">
              <a:buNone/>
            </a:pPr>
            <a:r>
              <a:rPr lang="en-US" altLang="zh-CN" sz="2800" b="1" dirty="0" smtClean="0"/>
              <a:t>    </a:t>
            </a:r>
            <a:r>
              <a:rPr lang="zh-CN" altLang="zh-CN" sz="2800" dirty="0" smtClean="0"/>
              <a:t>第一</a:t>
            </a:r>
            <a:r>
              <a:rPr lang="zh-CN" altLang="zh-CN" sz="2800" dirty="0"/>
              <a:t>种类型</a:t>
            </a:r>
            <a:r>
              <a:rPr lang="zh-CN" altLang="zh-CN" sz="2800" dirty="0" smtClean="0"/>
              <a:t>的</a:t>
            </a:r>
            <a:r>
              <a:rPr lang="zh-CN" altLang="en-US" sz="2800" dirty="0" smtClean="0"/>
              <a:t>风险是由</a:t>
            </a:r>
            <a:r>
              <a:rPr lang="zh-CN" altLang="zh-CN" sz="2800" dirty="0" smtClean="0"/>
              <a:t>意外</a:t>
            </a:r>
            <a:r>
              <a:rPr lang="zh-CN" altLang="zh-CN" sz="2800" dirty="0"/>
              <a:t>事项所导致的</a:t>
            </a:r>
            <a:r>
              <a:rPr lang="zh-CN" altLang="zh-CN" sz="2800" dirty="0" smtClean="0"/>
              <a:t>风险</a:t>
            </a:r>
            <a:r>
              <a:rPr lang="zh-CN" altLang="en-US" sz="2800" dirty="0" smtClean="0"/>
              <a:t>，它</a:t>
            </a:r>
            <a:r>
              <a:rPr lang="zh-CN" altLang="zh-CN" sz="2800" dirty="0" smtClean="0"/>
              <a:t>几乎</a:t>
            </a:r>
            <a:r>
              <a:rPr lang="zh-CN" altLang="zh-CN" sz="2800" dirty="0"/>
              <a:t>对所有资产造成影响</a:t>
            </a:r>
            <a:r>
              <a:rPr lang="zh-CN" altLang="zh-CN" sz="2800" dirty="0" smtClean="0"/>
              <a:t>，</a:t>
            </a:r>
            <a:r>
              <a:rPr lang="zh-CN" altLang="en-US" sz="2800" dirty="0" smtClean="0"/>
              <a:t>难以用把资金分散投资加以预防。</a:t>
            </a:r>
            <a:r>
              <a:rPr lang="zh-CN" altLang="zh-CN" sz="2800" dirty="0" smtClean="0"/>
              <a:t>这种</a:t>
            </a:r>
            <a:r>
              <a:rPr lang="zh-CN" altLang="zh-CN" sz="2800" dirty="0"/>
              <a:t>风险称为</a:t>
            </a:r>
            <a:r>
              <a:rPr lang="zh-CN" altLang="zh-CN" sz="2800" b="1" dirty="0"/>
              <a:t>系统性风险</a:t>
            </a:r>
            <a:r>
              <a:rPr lang="zh-CN" altLang="zh-CN" sz="2800" dirty="0" smtClean="0"/>
              <a:t>。</a:t>
            </a:r>
            <a:endParaRPr lang="en-US" altLang="zh-CN" sz="2800" dirty="0" smtClean="0"/>
          </a:p>
          <a:p>
            <a:pPr marL="0" indent="0">
              <a:buNone/>
            </a:pPr>
            <a:r>
              <a:rPr lang="en-US" altLang="zh-CN" sz="2800" dirty="0"/>
              <a:t> </a:t>
            </a:r>
            <a:r>
              <a:rPr lang="en-US" altLang="zh-CN" sz="2800" dirty="0" smtClean="0"/>
              <a:t>   </a:t>
            </a:r>
            <a:r>
              <a:rPr lang="zh-CN" altLang="zh-CN" sz="2800" dirty="0" smtClean="0"/>
              <a:t>系统性</a:t>
            </a:r>
            <a:r>
              <a:rPr lang="zh-CN" altLang="zh-CN" sz="2800" dirty="0"/>
              <a:t>风险又可以根据外在宏观经济变量中影响因素的不同分为以下类型：</a:t>
            </a:r>
            <a:endParaRPr lang="zh-CN" altLang="en-US" sz="2800" dirty="0"/>
          </a:p>
          <a:p>
            <a:pPr marL="0" indent="0">
              <a:buNone/>
            </a:pPr>
            <a:endParaRPr lang="zh-CN" altLang="en-US" sz="2800" dirty="0"/>
          </a:p>
        </p:txBody>
      </p:sp>
    </p:spTree>
    <p:extLst>
      <p:ext uri="{BB962C8B-B14F-4D97-AF65-F5344CB8AC3E}">
        <p14:creationId xmlns:p14="http://schemas.microsoft.com/office/powerpoint/2010/main" val="2113989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lnSpcReduction="10000"/>
          </a:bodyPr>
          <a:lstStyle/>
          <a:p>
            <a:pPr marL="0" indent="0" algn="ctr">
              <a:buNone/>
            </a:pPr>
            <a:r>
              <a:rPr lang="zh-CN" altLang="en-US" b="1" dirty="0" smtClean="0">
                <a:latin typeface="楷体" panose="02010609060101010101" pitchFamily="49" charset="-122"/>
                <a:ea typeface="楷体" panose="02010609060101010101" pitchFamily="49" charset="-122"/>
              </a:rPr>
              <a:t>第三节 股票的系统性和非系统性风险</a:t>
            </a:r>
            <a:endParaRPr lang="en-US" altLang="zh-CN" b="1" dirty="0" smtClean="0"/>
          </a:p>
          <a:p>
            <a:pPr marL="0" indent="0">
              <a:buNone/>
            </a:pPr>
            <a:endParaRPr lang="en-US" altLang="zh-CN" sz="2800" b="1" dirty="0" smtClean="0"/>
          </a:p>
          <a:p>
            <a:pPr marL="0" indent="0">
              <a:buNone/>
            </a:pPr>
            <a:r>
              <a:rPr lang="zh-CN" altLang="en-US" sz="2800" b="1" dirty="0" smtClean="0"/>
              <a:t>一、系统性风险</a:t>
            </a:r>
            <a:endParaRPr lang="en-US" altLang="zh-CN" sz="2800" b="1" dirty="0" smtClean="0"/>
          </a:p>
          <a:p>
            <a:pPr marL="0" indent="0">
              <a:buNone/>
            </a:pPr>
            <a:r>
              <a:rPr lang="en-US" altLang="zh-CN" sz="2800" b="1" dirty="0" smtClean="0"/>
              <a:t>  </a:t>
            </a:r>
            <a:r>
              <a:rPr lang="zh-CN" altLang="zh-CN" sz="2800" b="1" dirty="0" smtClean="0"/>
              <a:t>（</a:t>
            </a:r>
            <a:r>
              <a:rPr lang="zh-CN" altLang="zh-CN" sz="2800" b="1" dirty="0"/>
              <a:t>一）利率型系统性</a:t>
            </a:r>
            <a:r>
              <a:rPr lang="zh-CN" altLang="zh-CN" sz="2800" b="1" dirty="0" smtClean="0"/>
              <a:t>风险</a:t>
            </a:r>
            <a:endParaRPr lang="en-US" altLang="zh-CN" sz="2800" b="1" dirty="0" smtClean="0"/>
          </a:p>
          <a:p>
            <a:pPr marL="0" indent="0">
              <a:buNone/>
            </a:pPr>
            <a:r>
              <a:rPr lang="en-US" altLang="zh-CN" sz="2800" dirty="0" smtClean="0"/>
              <a:t>    </a:t>
            </a:r>
            <a:r>
              <a:rPr lang="zh-CN" altLang="zh-CN" sz="2800" dirty="0" smtClean="0"/>
              <a:t>利率</a:t>
            </a:r>
            <a:r>
              <a:rPr lang="zh-CN" altLang="zh-CN" sz="2800" dirty="0"/>
              <a:t>变动会对股票市场带来直接的影响</a:t>
            </a:r>
            <a:r>
              <a:rPr lang="zh-CN" altLang="zh-CN" sz="2800" dirty="0" smtClean="0"/>
              <a:t>。</a:t>
            </a:r>
            <a:endParaRPr lang="en-US" altLang="zh-CN" sz="2800" dirty="0" smtClean="0"/>
          </a:p>
          <a:p>
            <a:pPr marL="0" indent="0">
              <a:buNone/>
            </a:pPr>
            <a:r>
              <a:rPr lang="en-US" altLang="zh-CN" sz="2800" dirty="0" smtClean="0"/>
              <a:t>    </a:t>
            </a:r>
            <a:r>
              <a:rPr lang="zh-CN" altLang="en-US" sz="2800" dirty="0" smtClean="0"/>
              <a:t>一般，</a:t>
            </a:r>
            <a:r>
              <a:rPr lang="zh-CN" altLang="zh-CN" sz="2800" dirty="0" smtClean="0"/>
              <a:t>存</a:t>
            </a:r>
            <a:r>
              <a:rPr lang="zh-CN" altLang="zh-CN" sz="2800" dirty="0"/>
              <a:t>贷款基准利率上升，股票价格</a:t>
            </a:r>
            <a:r>
              <a:rPr lang="zh-CN" altLang="zh-CN" sz="2800" dirty="0" smtClean="0"/>
              <a:t>下跌</a:t>
            </a:r>
            <a:r>
              <a:rPr lang="zh-CN" altLang="en-US" sz="2800" dirty="0" smtClean="0"/>
              <a:t>。此时，采用分散型资产组合投资方法，也难以避开。</a:t>
            </a:r>
            <a:endParaRPr lang="en-US" altLang="zh-CN" sz="2800" dirty="0" smtClean="0"/>
          </a:p>
          <a:p>
            <a:pPr marL="0" indent="0">
              <a:buNone/>
            </a:pPr>
            <a:r>
              <a:rPr lang="en-US" altLang="zh-CN" sz="2800" dirty="0"/>
              <a:t> </a:t>
            </a:r>
            <a:r>
              <a:rPr lang="en-US" altLang="zh-CN" sz="2800" dirty="0" smtClean="0"/>
              <a:t>   </a:t>
            </a:r>
            <a:r>
              <a:rPr lang="zh-CN" altLang="en-US" sz="2800" dirty="0" smtClean="0"/>
              <a:t>其影响途径有两个</a:t>
            </a:r>
            <a:r>
              <a:rPr lang="zh-CN" altLang="en-US" sz="2800" dirty="0" smtClean="0">
                <a:sym typeface="Wingdings" panose="05000000000000000000" pitchFamily="2" charset="2"/>
              </a:rPr>
              <a:t>：（</a:t>
            </a:r>
            <a:r>
              <a:rPr lang="en-US" altLang="zh-CN" sz="2800" dirty="0" smtClean="0">
                <a:sym typeface="Wingdings" panose="05000000000000000000" pitchFamily="2" charset="2"/>
              </a:rPr>
              <a:t>1</a:t>
            </a:r>
            <a:r>
              <a:rPr lang="zh-CN" altLang="en-US" sz="2800" dirty="0" smtClean="0">
                <a:sym typeface="Wingdings" panose="05000000000000000000" pitchFamily="2" charset="2"/>
              </a:rPr>
              <a:t>）</a:t>
            </a:r>
            <a:r>
              <a:rPr lang="zh-CN" altLang="zh-CN" sz="2800" dirty="0" smtClean="0"/>
              <a:t>存</a:t>
            </a:r>
            <a:r>
              <a:rPr lang="zh-CN" altLang="zh-CN" sz="2800" dirty="0"/>
              <a:t>贷款基准利率</a:t>
            </a:r>
            <a:r>
              <a:rPr lang="zh-CN" altLang="zh-CN" sz="2800" dirty="0" smtClean="0"/>
              <a:t>上升，固定</a:t>
            </a:r>
            <a:r>
              <a:rPr lang="zh-CN" altLang="zh-CN" sz="2800" dirty="0"/>
              <a:t>收益</a:t>
            </a:r>
            <a:r>
              <a:rPr lang="zh-CN" altLang="zh-CN" sz="2800" dirty="0" smtClean="0"/>
              <a:t>证券的</a:t>
            </a:r>
            <a:r>
              <a:rPr lang="zh-CN" altLang="zh-CN" sz="2800" dirty="0"/>
              <a:t>收益率</a:t>
            </a:r>
            <a:r>
              <a:rPr lang="zh-CN" altLang="zh-CN" sz="2800" dirty="0" smtClean="0"/>
              <a:t>也上升，投资者</a:t>
            </a:r>
            <a:r>
              <a:rPr lang="zh-CN" altLang="zh-CN" sz="2800" dirty="0"/>
              <a:t>就会将资金从股票市场中</a:t>
            </a:r>
            <a:r>
              <a:rPr lang="zh-CN" altLang="zh-CN" sz="2800" dirty="0" smtClean="0"/>
              <a:t>撤出</a:t>
            </a:r>
            <a:r>
              <a:rPr lang="zh-CN" altLang="en-US" sz="2800" dirty="0" smtClean="0"/>
              <a:t>，转投证券，股价下降；（</a:t>
            </a:r>
            <a:r>
              <a:rPr lang="en-US" altLang="zh-CN" sz="2800" dirty="0" smtClean="0"/>
              <a:t>2</a:t>
            </a:r>
            <a:r>
              <a:rPr lang="zh-CN" altLang="en-US" sz="2800" dirty="0" smtClean="0"/>
              <a:t>）</a:t>
            </a:r>
            <a:r>
              <a:rPr lang="zh-CN" altLang="zh-CN" sz="2800" dirty="0"/>
              <a:t>存贷款基准利率上升</a:t>
            </a:r>
            <a:r>
              <a:rPr lang="zh-CN" altLang="zh-CN" sz="2800" dirty="0" smtClean="0"/>
              <a:t>，</a:t>
            </a:r>
            <a:r>
              <a:rPr lang="zh-CN" altLang="en-US" sz="2800" dirty="0" smtClean="0"/>
              <a:t>企业投资减少，业绩下滑，股票价格下降。</a:t>
            </a:r>
            <a:endParaRPr lang="zh-CN" altLang="en-US" sz="2800" dirty="0"/>
          </a:p>
        </p:txBody>
      </p:sp>
    </p:spTree>
    <p:extLst>
      <p:ext uri="{BB962C8B-B14F-4D97-AF65-F5344CB8AC3E}">
        <p14:creationId xmlns:p14="http://schemas.microsoft.com/office/powerpoint/2010/main" val="59368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第三节 股票的系统性和非系统性风险</a:t>
            </a:r>
            <a:endParaRPr lang="en-US" altLang="zh-CN" b="1" dirty="0" smtClean="0"/>
          </a:p>
          <a:p>
            <a:pPr marL="0" indent="0">
              <a:buNone/>
            </a:pPr>
            <a:endParaRPr lang="en-US" altLang="zh-CN" sz="2800" b="1" dirty="0" smtClean="0"/>
          </a:p>
          <a:p>
            <a:pPr marL="0" indent="0">
              <a:buNone/>
            </a:pPr>
            <a:r>
              <a:rPr lang="zh-CN" altLang="en-US" sz="2800" b="1" dirty="0" smtClean="0"/>
              <a:t>一、系统性风险</a:t>
            </a:r>
            <a:endParaRPr lang="en-US" altLang="zh-CN" sz="2800" b="1" dirty="0" smtClean="0"/>
          </a:p>
          <a:p>
            <a:pPr marL="0" indent="0">
              <a:buNone/>
            </a:pPr>
            <a:r>
              <a:rPr lang="en-US" altLang="zh-CN" sz="2800" b="1" dirty="0" smtClean="0"/>
              <a:t>  </a:t>
            </a:r>
            <a:r>
              <a:rPr lang="zh-CN" altLang="zh-CN" sz="2800" b="1" dirty="0" smtClean="0"/>
              <a:t>（</a:t>
            </a:r>
            <a:r>
              <a:rPr lang="zh-CN" altLang="en-US" sz="2800" b="1" dirty="0" smtClean="0"/>
              <a:t>二</a:t>
            </a:r>
            <a:r>
              <a:rPr lang="zh-CN" altLang="zh-CN" sz="2800" b="1" dirty="0" smtClean="0"/>
              <a:t>）</a:t>
            </a:r>
            <a:r>
              <a:rPr lang="zh-CN" altLang="en-US" sz="2800" b="1" dirty="0" smtClean="0"/>
              <a:t>汇</a:t>
            </a:r>
            <a:r>
              <a:rPr lang="zh-CN" altLang="zh-CN" sz="2800" b="1" dirty="0" smtClean="0"/>
              <a:t>率</a:t>
            </a:r>
            <a:r>
              <a:rPr lang="zh-CN" altLang="zh-CN" sz="2800" b="1" dirty="0"/>
              <a:t>型系统性</a:t>
            </a:r>
            <a:r>
              <a:rPr lang="zh-CN" altLang="zh-CN" sz="2800" b="1" dirty="0" smtClean="0"/>
              <a:t>风险</a:t>
            </a:r>
            <a:endParaRPr lang="en-US" altLang="zh-CN" sz="2800" b="1" dirty="0" smtClean="0"/>
          </a:p>
          <a:p>
            <a:pPr marL="0" indent="0">
              <a:buNone/>
            </a:pPr>
            <a:r>
              <a:rPr lang="en-US" altLang="zh-CN" sz="2800" dirty="0" smtClean="0"/>
              <a:t>    </a:t>
            </a:r>
            <a:r>
              <a:rPr lang="zh-CN" altLang="zh-CN" sz="2800" dirty="0" smtClean="0"/>
              <a:t>汇率</a:t>
            </a:r>
            <a:r>
              <a:rPr lang="zh-CN" altLang="zh-CN" sz="2800" dirty="0"/>
              <a:t>变动也会带来股票市场的系统性风险</a:t>
            </a:r>
            <a:r>
              <a:rPr lang="zh-CN" altLang="zh-CN" sz="2800" dirty="0" smtClean="0"/>
              <a:t>，</a:t>
            </a:r>
            <a:r>
              <a:rPr lang="zh-CN" altLang="en-US" sz="2800" dirty="0" smtClean="0"/>
              <a:t>其影响途径也有两个</a:t>
            </a:r>
            <a:r>
              <a:rPr lang="zh-CN" altLang="en-US" sz="2800" dirty="0" smtClean="0">
                <a:sym typeface="Wingdings" panose="05000000000000000000" pitchFamily="2" charset="2"/>
              </a:rPr>
              <a:t>：（</a:t>
            </a:r>
            <a:r>
              <a:rPr lang="en-US" altLang="zh-CN" sz="2800" dirty="0" smtClean="0">
                <a:sym typeface="Wingdings" panose="05000000000000000000" pitchFamily="2" charset="2"/>
              </a:rPr>
              <a:t>1</a:t>
            </a:r>
            <a:r>
              <a:rPr lang="zh-CN" altLang="en-US" sz="2800" dirty="0" smtClean="0">
                <a:sym typeface="Wingdings" panose="05000000000000000000" pitchFamily="2" charset="2"/>
              </a:rPr>
              <a:t>）</a:t>
            </a:r>
            <a:r>
              <a:rPr lang="zh-CN" altLang="zh-CN" sz="2800" dirty="0"/>
              <a:t>本币升值对于原材料以进口为主的生产经营企业是利好因素</a:t>
            </a:r>
            <a:r>
              <a:rPr lang="zh-CN" altLang="zh-CN" sz="2800" dirty="0" smtClean="0"/>
              <a:t>，盈利</a:t>
            </a:r>
            <a:r>
              <a:rPr lang="zh-CN" altLang="en-US" sz="2800" dirty="0" smtClean="0"/>
              <a:t>增加</a:t>
            </a:r>
            <a:r>
              <a:rPr lang="zh-CN" altLang="zh-CN" sz="2800" dirty="0" smtClean="0"/>
              <a:t>，股价上涨</a:t>
            </a:r>
            <a:r>
              <a:rPr lang="zh-CN" altLang="zh-CN" sz="2800" dirty="0"/>
              <a:t>；但</a:t>
            </a:r>
            <a:r>
              <a:rPr lang="zh-CN" altLang="zh-CN" sz="2800" dirty="0" smtClean="0"/>
              <a:t>对销售</a:t>
            </a:r>
            <a:r>
              <a:rPr lang="zh-CN" altLang="zh-CN" sz="2800" dirty="0"/>
              <a:t>主要依赖外国市场的出口企业来讲</a:t>
            </a:r>
            <a:r>
              <a:rPr lang="zh-CN" altLang="zh-CN" sz="2800" dirty="0" smtClean="0"/>
              <a:t>，</a:t>
            </a:r>
            <a:r>
              <a:rPr lang="zh-CN" altLang="en-US" sz="2800" dirty="0" smtClean="0"/>
              <a:t>则</a:t>
            </a:r>
            <a:r>
              <a:rPr lang="zh-CN" altLang="zh-CN" sz="2800" dirty="0" smtClean="0"/>
              <a:t>会外币</a:t>
            </a:r>
            <a:r>
              <a:rPr lang="zh-CN" altLang="zh-CN" sz="2800" dirty="0"/>
              <a:t>报</a:t>
            </a:r>
            <a:r>
              <a:rPr lang="zh-CN" altLang="zh-CN" sz="2800" dirty="0" smtClean="0"/>
              <a:t>价，</a:t>
            </a:r>
            <a:r>
              <a:rPr lang="zh-CN" altLang="en-US" sz="2800" dirty="0"/>
              <a:t>减少</a:t>
            </a:r>
            <a:r>
              <a:rPr lang="zh-CN" altLang="zh-CN" sz="2800" dirty="0" smtClean="0"/>
              <a:t>利润</a:t>
            </a:r>
            <a:r>
              <a:rPr lang="zh-CN" altLang="en-US" sz="2800" dirty="0" smtClean="0"/>
              <a:t>，股价下降；（</a:t>
            </a:r>
            <a:r>
              <a:rPr lang="en-US" altLang="zh-CN" sz="2800" dirty="0" smtClean="0"/>
              <a:t>2</a:t>
            </a:r>
            <a:r>
              <a:rPr lang="zh-CN" altLang="en-US" sz="2800" dirty="0" smtClean="0"/>
              <a:t>）</a:t>
            </a:r>
            <a:r>
              <a:rPr lang="zh-CN" altLang="zh-CN" sz="2800" dirty="0"/>
              <a:t>汇率变动也可能引起资本的流入流出变动</a:t>
            </a:r>
            <a:r>
              <a:rPr lang="zh-CN" altLang="en-US" sz="2800" dirty="0" smtClean="0"/>
              <a:t>。本币贬值预期，会导致资本外逃，影响股市投资，股价可能会下降。</a:t>
            </a:r>
            <a:endParaRPr lang="zh-CN" altLang="en-US" sz="2800" dirty="0"/>
          </a:p>
        </p:txBody>
      </p:sp>
    </p:spTree>
    <p:extLst>
      <p:ext uri="{BB962C8B-B14F-4D97-AF65-F5344CB8AC3E}">
        <p14:creationId xmlns:p14="http://schemas.microsoft.com/office/powerpoint/2010/main" val="2084833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第三节 股票的系统性和非系统性风险</a:t>
            </a:r>
            <a:endParaRPr lang="en-US" altLang="zh-CN" b="1" dirty="0" smtClean="0"/>
          </a:p>
          <a:p>
            <a:pPr marL="0" indent="0">
              <a:buNone/>
            </a:pPr>
            <a:endParaRPr lang="en-US" altLang="zh-CN" sz="2800" b="1" dirty="0" smtClean="0"/>
          </a:p>
          <a:p>
            <a:pPr marL="0" indent="0">
              <a:buNone/>
            </a:pPr>
            <a:r>
              <a:rPr lang="zh-CN" altLang="en-US" sz="2800" b="1" dirty="0" smtClean="0"/>
              <a:t>一、系统性风险</a:t>
            </a:r>
            <a:endParaRPr lang="en-US" altLang="zh-CN" sz="2800" b="1" dirty="0" smtClean="0"/>
          </a:p>
          <a:p>
            <a:pPr marL="0" indent="0">
              <a:buNone/>
            </a:pPr>
            <a:r>
              <a:rPr lang="en-US" altLang="zh-CN" sz="2800" b="1" dirty="0" smtClean="0"/>
              <a:t>  </a:t>
            </a:r>
            <a:r>
              <a:rPr lang="zh-CN" altLang="zh-CN" sz="2800" b="1" dirty="0" smtClean="0"/>
              <a:t>（</a:t>
            </a:r>
            <a:r>
              <a:rPr lang="zh-CN" altLang="en-US" sz="2800" b="1" dirty="0" smtClean="0"/>
              <a:t>三</a:t>
            </a:r>
            <a:r>
              <a:rPr lang="zh-CN" altLang="zh-CN" sz="2800" b="1" dirty="0" smtClean="0"/>
              <a:t>）</a:t>
            </a:r>
            <a:r>
              <a:rPr lang="zh-CN" altLang="en-US" sz="2800" b="1" dirty="0" smtClean="0"/>
              <a:t>购买力</a:t>
            </a:r>
            <a:r>
              <a:rPr lang="zh-CN" altLang="zh-CN" sz="2800" b="1" dirty="0" smtClean="0"/>
              <a:t>型</a:t>
            </a:r>
            <a:r>
              <a:rPr lang="zh-CN" altLang="zh-CN" sz="2800" b="1" dirty="0"/>
              <a:t>系统性</a:t>
            </a:r>
            <a:r>
              <a:rPr lang="zh-CN" altLang="zh-CN" sz="2800" b="1" dirty="0" smtClean="0"/>
              <a:t>风险</a:t>
            </a:r>
            <a:endParaRPr lang="en-US" altLang="zh-CN" sz="2800" b="1" dirty="0" smtClean="0"/>
          </a:p>
          <a:p>
            <a:pPr marL="0" indent="0">
              <a:buNone/>
            </a:pPr>
            <a:r>
              <a:rPr lang="en-US" altLang="zh-CN" sz="2800" dirty="0" smtClean="0"/>
              <a:t>    </a:t>
            </a:r>
            <a:r>
              <a:rPr lang="zh-CN" altLang="zh-CN" sz="2800" dirty="0" smtClean="0"/>
              <a:t>购买力</a:t>
            </a:r>
            <a:r>
              <a:rPr lang="zh-CN" altLang="zh-CN" sz="2800" dirty="0"/>
              <a:t>型系统性风险也称为通货膨胀型系统性风险。通货膨胀对股票价格的短期影响和长期影响有所不同。</a:t>
            </a:r>
            <a:r>
              <a:rPr lang="zh-CN" altLang="zh-CN" sz="2800" b="1" dirty="0" smtClean="0"/>
              <a:t>短期</a:t>
            </a:r>
            <a:r>
              <a:rPr lang="zh-CN" altLang="zh-CN" sz="2800" dirty="0" smtClean="0"/>
              <a:t>，通货膨胀</a:t>
            </a:r>
            <a:r>
              <a:rPr lang="zh-CN" altLang="en-US" sz="2800" dirty="0" smtClean="0"/>
              <a:t>会使产品</a:t>
            </a:r>
            <a:r>
              <a:rPr lang="zh-CN" altLang="zh-CN" sz="2800" dirty="0" smtClean="0"/>
              <a:t>名义</a:t>
            </a:r>
            <a:r>
              <a:rPr lang="zh-CN" altLang="zh-CN" sz="2800" dirty="0"/>
              <a:t>价格上升</a:t>
            </a:r>
            <a:r>
              <a:rPr lang="zh-CN" altLang="zh-CN" sz="2800" dirty="0" smtClean="0"/>
              <a:t>，企业名义</a:t>
            </a:r>
            <a:r>
              <a:rPr lang="zh-CN" altLang="zh-CN" sz="2800" dirty="0"/>
              <a:t>盈利增加，</a:t>
            </a:r>
            <a:r>
              <a:rPr lang="zh-CN" altLang="zh-CN" sz="2800" dirty="0" smtClean="0"/>
              <a:t>刺激股价上涨</a:t>
            </a:r>
            <a:r>
              <a:rPr lang="zh-CN" altLang="en-US" sz="2800" dirty="0" smtClean="0"/>
              <a:t>。</a:t>
            </a:r>
            <a:r>
              <a:rPr lang="zh-CN" altLang="en-US" sz="2800" b="1" dirty="0" smtClean="0"/>
              <a:t>但长期</a:t>
            </a:r>
            <a:r>
              <a:rPr lang="zh-CN" altLang="en-US" sz="2800" dirty="0" smtClean="0"/>
              <a:t>的通胀会提高原材料成本，减少企业利润和业绩，导致投资者抛售股票，股价下降。</a:t>
            </a:r>
            <a:endParaRPr lang="zh-CN" altLang="en-US" sz="2800" dirty="0"/>
          </a:p>
        </p:txBody>
      </p:sp>
    </p:spTree>
    <p:extLst>
      <p:ext uri="{BB962C8B-B14F-4D97-AF65-F5344CB8AC3E}">
        <p14:creationId xmlns:p14="http://schemas.microsoft.com/office/powerpoint/2010/main" val="1867173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lnSpcReduction="10000"/>
          </a:bodyPr>
          <a:lstStyle/>
          <a:p>
            <a:pPr marL="0" indent="0" algn="ctr">
              <a:buNone/>
            </a:pPr>
            <a:r>
              <a:rPr lang="zh-CN" altLang="en-US" b="1" dirty="0" smtClean="0">
                <a:latin typeface="楷体" panose="02010609060101010101" pitchFamily="49" charset="-122"/>
                <a:ea typeface="楷体" panose="02010609060101010101" pitchFamily="49" charset="-122"/>
              </a:rPr>
              <a:t>第三节 股票的系统性和非系统性风险</a:t>
            </a:r>
            <a:endParaRPr lang="en-US" altLang="zh-CN" b="1" dirty="0" smtClean="0"/>
          </a:p>
          <a:p>
            <a:pPr marL="0" indent="0">
              <a:buNone/>
            </a:pPr>
            <a:endParaRPr lang="en-US" altLang="zh-CN" sz="2800" b="1" dirty="0" smtClean="0"/>
          </a:p>
          <a:p>
            <a:pPr marL="0" indent="0">
              <a:buNone/>
            </a:pPr>
            <a:r>
              <a:rPr lang="zh-CN" altLang="en-US" sz="2800" b="1" dirty="0" smtClean="0"/>
              <a:t>二、非系统性风险</a:t>
            </a:r>
            <a:endParaRPr lang="en-US" altLang="zh-CN" sz="2800" b="1" dirty="0" smtClean="0"/>
          </a:p>
          <a:p>
            <a:pPr marL="0" indent="0">
              <a:buNone/>
            </a:pPr>
            <a:r>
              <a:rPr lang="en-US" altLang="zh-CN" sz="2800" b="1" dirty="0" smtClean="0"/>
              <a:t>    </a:t>
            </a:r>
            <a:r>
              <a:rPr lang="zh-CN" altLang="zh-CN" sz="2800" dirty="0" smtClean="0"/>
              <a:t>第二</a:t>
            </a:r>
            <a:r>
              <a:rPr lang="zh-CN" altLang="zh-CN" sz="2800" dirty="0"/>
              <a:t>种类型的意外事项所导致的风险一般不会对所有资产造成影响，只影响一两个企业发行的股票的价格，或至多影响一两个行业的股票的价格，这种风险称为非系统性风险</a:t>
            </a:r>
            <a:r>
              <a:rPr lang="zh-CN" altLang="zh-CN" sz="2800" dirty="0" smtClean="0"/>
              <a:t>。非</a:t>
            </a:r>
            <a:r>
              <a:rPr lang="zh-CN" altLang="zh-CN" sz="2800" dirty="0"/>
              <a:t>系统性风险又可分为以下类型：</a:t>
            </a:r>
            <a:endParaRPr lang="en-US" altLang="zh-CN" sz="2800" b="1" dirty="0" smtClean="0"/>
          </a:p>
          <a:p>
            <a:pPr marL="0" indent="0">
              <a:buNone/>
            </a:pPr>
            <a:r>
              <a:rPr lang="zh-CN" altLang="zh-CN" sz="2800" b="1" dirty="0" smtClean="0"/>
              <a:t>（</a:t>
            </a:r>
            <a:r>
              <a:rPr lang="zh-CN" altLang="en-US" sz="2800" b="1" dirty="0" smtClean="0"/>
              <a:t>一</a:t>
            </a:r>
            <a:r>
              <a:rPr lang="zh-CN" altLang="zh-CN" sz="2800" b="1" dirty="0" smtClean="0"/>
              <a:t>）</a:t>
            </a:r>
            <a:r>
              <a:rPr lang="zh-CN" altLang="en-US" sz="2800" b="1" dirty="0" smtClean="0"/>
              <a:t>企业经营风险</a:t>
            </a:r>
            <a:endParaRPr lang="en-US" altLang="zh-CN" sz="2800" b="1" dirty="0" smtClean="0"/>
          </a:p>
          <a:p>
            <a:pPr marL="0" indent="0">
              <a:buNone/>
            </a:pPr>
            <a:r>
              <a:rPr lang="en-US" altLang="zh-CN" sz="2800" dirty="0" smtClean="0"/>
              <a:t>    </a:t>
            </a:r>
            <a:r>
              <a:rPr lang="zh-CN" altLang="zh-CN" sz="2800" dirty="0" smtClean="0"/>
              <a:t>企业</a:t>
            </a:r>
            <a:r>
              <a:rPr lang="zh-CN" altLang="zh-CN" sz="2800" dirty="0"/>
              <a:t>经营风险</a:t>
            </a:r>
            <a:r>
              <a:rPr lang="zh-CN" altLang="zh-CN" sz="2800" dirty="0" smtClean="0"/>
              <a:t>可分为</a:t>
            </a:r>
            <a:r>
              <a:rPr lang="zh-CN" altLang="zh-CN" sz="2800" dirty="0"/>
              <a:t>外部经营环境</a:t>
            </a:r>
            <a:r>
              <a:rPr lang="zh-CN" altLang="zh-CN" sz="2800" dirty="0" smtClean="0"/>
              <a:t>风险</a:t>
            </a:r>
            <a:r>
              <a:rPr lang="zh-CN" altLang="en-US" sz="2800" dirty="0" smtClean="0"/>
              <a:t>（</a:t>
            </a:r>
            <a:r>
              <a:rPr lang="zh-CN" altLang="zh-CN" sz="2800" dirty="0"/>
              <a:t>原材料价格上升、竞争对手战略调整、产品市场需求变化</a:t>
            </a:r>
            <a:r>
              <a:rPr lang="zh-CN" altLang="en-US" sz="2800" dirty="0" smtClean="0"/>
              <a:t>）</a:t>
            </a:r>
            <a:r>
              <a:rPr lang="zh-CN" altLang="zh-CN" sz="2800" dirty="0" smtClean="0"/>
              <a:t>与</a:t>
            </a:r>
            <a:r>
              <a:rPr lang="zh-CN" altLang="zh-CN" sz="2800" dirty="0"/>
              <a:t>内部经营管理</a:t>
            </a:r>
            <a:r>
              <a:rPr lang="zh-CN" altLang="zh-CN" sz="2800" dirty="0" smtClean="0"/>
              <a:t>风险</a:t>
            </a:r>
            <a:r>
              <a:rPr lang="zh-CN" altLang="en-US" sz="2800" dirty="0" smtClean="0"/>
              <a:t>（</a:t>
            </a:r>
            <a:r>
              <a:rPr lang="zh-CN" altLang="zh-CN" sz="2800" dirty="0"/>
              <a:t>经营管理能力下降、管理层和核心技术人员流失、技术水平落后</a:t>
            </a:r>
            <a:r>
              <a:rPr lang="zh-CN" altLang="en-US" sz="2800" dirty="0" smtClean="0"/>
              <a:t>）</a:t>
            </a:r>
            <a:r>
              <a:rPr lang="zh-CN" altLang="zh-CN" sz="2800" dirty="0" smtClean="0"/>
              <a:t>。</a:t>
            </a:r>
            <a:endParaRPr lang="zh-CN" altLang="en-US" sz="2800" dirty="0"/>
          </a:p>
        </p:txBody>
      </p:sp>
    </p:spTree>
    <p:extLst>
      <p:ext uri="{BB962C8B-B14F-4D97-AF65-F5344CB8AC3E}">
        <p14:creationId xmlns:p14="http://schemas.microsoft.com/office/powerpoint/2010/main" val="1113701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第三节 股票的系统性和非系统性风险</a:t>
            </a:r>
            <a:endParaRPr lang="en-US" altLang="zh-CN" b="1" dirty="0" smtClean="0"/>
          </a:p>
          <a:p>
            <a:pPr marL="0" indent="0">
              <a:buNone/>
            </a:pPr>
            <a:endParaRPr lang="en-US" altLang="zh-CN" sz="2800" b="1" dirty="0" smtClean="0"/>
          </a:p>
          <a:p>
            <a:pPr marL="0" indent="0">
              <a:buNone/>
            </a:pPr>
            <a:r>
              <a:rPr lang="zh-CN" altLang="en-US" sz="2800" b="1" dirty="0" smtClean="0"/>
              <a:t>二、非系统性风险</a:t>
            </a:r>
            <a:endParaRPr lang="en-US" altLang="zh-CN" sz="2800" b="1" dirty="0" smtClean="0"/>
          </a:p>
          <a:p>
            <a:pPr marL="0" indent="0">
              <a:buNone/>
            </a:pPr>
            <a:r>
              <a:rPr lang="zh-CN" altLang="zh-CN" sz="2800" b="1" dirty="0" smtClean="0"/>
              <a:t>（</a:t>
            </a:r>
            <a:r>
              <a:rPr lang="zh-CN" altLang="en-US" sz="2800" b="1" dirty="0" smtClean="0"/>
              <a:t>二</a:t>
            </a:r>
            <a:r>
              <a:rPr lang="zh-CN" altLang="zh-CN" sz="2800" b="1" dirty="0" smtClean="0"/>
              <a:t>）</a:t>
            </a:r>
            <a:r>
              <a:rPr lang="zh-CN" altLang="en-US" sz="2800" b="1" dirty="0" smtClean="0"/>
              <a:t>企业融资风险</a:t>
            </a:r>
            <a:endParaRPr lang="en-US" altLang="zh-CN" sz="2800" b="1" dirty="0" smtClean="0"/>
          </a:p>
          <a:p>
            <a:pPr marL="0" indent="0">
              <a:buNone/>
            </a:pPr>
            <a:r>
              <a:rPr lang="en-US" altLang="zh-CN" sz="2800" dirty="0" smtClean="0"/>
              <a:t>    </a:t>
            </a:r>
            <a:r>
              <a:rPr lang="zh-CN" altLang="zh-CN" sz="2800" dirty="0" smtClean="0"/>
              <a:t>企业</a:t>
            </a:r>
            <a:r>
              <a:rPr lang="zh-CN" altLang="zh-CN" sz="2800" dirty="0"/>
              <a:t>获取资金的途径主要有两个方面：债务融资和股权融资。当融资结构不当，财务杠杆过高，企业的债务和利息负担过重时，企业就会陷入财务困境，企业股票价格就会大幅度</a:t>
            </a:r>
            <a:r>
              <a:rPr lang="zh-CN" altLang="zh-CN" sz="2800" dirty="0" smtClean="0"/>
              <a:t>下跌。</a:t>
            </a:r>
            <a:endParaRPr lang="zh-CN" altLang="en-US" sz="2800" dirty="0"/>
          </a:p>
        </p:txBody>
      </p:sp>
    </p:spTree>
    <p:extLst>
      <p:ext uri="{BB962C8B-B14F-4D97-AF65-F5344CB8AC3E}">
        <p14:creationId xmlns:p14="http://schemas.microsoft.com/office/powerpoint/2010/main" val="341113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第三节 股票的系统性和非系统性风险</a:t>
            </a:r>
            <a:endParaRPr lang="en-US" altLang="zh-CN" b="1" dirty="0" smtClean="0"/>
          </a:p>
          <a:p>
            <a:pPr marL="0" indent="0">
              <a:buNone/>
            </a:pPr>
            <a:endParaRPr lang="en-US" altLang="zh-CN" sz="2800" b="1" dirty="0" smtClean="0"/>
          </a:p>
          <a:p>
            <a:pPr marL="0" indent="0">
              <a:buNone/>
            </a:pPr>
            <a:r>
              <a:rPr lang="zh-CN" altLang="en-US" sz="2800" b="1" dirty="0" smtClean="0"/>
              <a:t>二、非系统性风险</a:t>
            </a:r>
            <a:endParaRPr lang="en-US" altLang="zh-CN" sz="2800" b="1" dirty="0" smtClean="0"/>
          </a:p>
          <a:p>
            <a:pPr marL="0" indent="0">
              <a:buNone/>
            </a:pPr>
            <a:r>
              <a:rPr lang="en-US" altLang="zh-CN" sz="2800" b="1" dirty="0" smtClean="0"/>
              <a:t>  </a:t>
            </a:r>
            <a:r>
              <a:rPr lang="zh-CN" altLang="zh-CN" sz="2800" b="1" dirty="0" smtClean="0"/>
              <a:t>（</a:t>
            </a:r>
            <a:r>
              <a:rPr lang="zh-CN" altLang="en-US" sz="2800" b="1" dirty="0" smtClean="0"/>
              <a:t>三</a:t>
            </a:r>
            <a:r>
              <a:rPr lang="zh-CN" altLang="zh-CN" sz="2800" b="1" dirty="0" smtClean="0"/>
              <a:t>）</a:t>
            </a:r>
            <a:r>
              <a:rPr lang="zh-CN" altLang="en-US" sz="2800" b="1" dirty="0" smtClean="0"/>
              <a:t>企业流动性风险</a:t>
            </a:r>
            <a:endParaRPr lang="en-US" altLang="zh-CN" sz="2800" b="1" dirty="0" smtClean="0"/>
          </a:p>
          <a:p>
            <a:pPr marL="0" indent="0">
              <a:buNone/>
            </a:pPr>
            <a:r>
              <a:rPr lang="en-US" altLang="zh-CN" sz="2800" dirty="0" smtClean="0"/>
              <a:t>    </a:t>
            </a:r>
            <a:r>
              <a:rPr lang="zh-CN" altLang="zh-CN" sz="2800" dirty="0" smtClean="0"/>
              <a:t>企业</a:t>
            </a:r>
            <a:r>
              <a:rPr lang="zh-CN" altLang="zh-CN" sz="2800" dirty="0"/>
              <a:t>流动性风险是指投资者将资产变成现金时存在的潜在困难，导致投资收益的不确定性的风险</a:t>
            </a:r>
            <a:r>
              <a:rPr lang="zh-CN" altLang="zh-CN" sz="2800" dirty="0" smtClean="0"/>
              <a:t>。</a:t>
            </a:r>
            <a:endParaRPr lang="en-US" altLang="zh-CN" sz="2800" dirty="0"/>
          </a:p>
          <a:p>
            <a:pPr marL="0" indent="0">
              <a:buNone/>
            </a:pPr>
            <a:r>
              <a:rPr lang="en-US" altLang="zh-CN" sz="2800" dirty="0" smtClean="0"/>
              <a:t>    </a:t>
            </a:r>
            <a:r>
              <a:rPr lang="zh-CN" altLang="en-US" sz="2800" dirty="0" smtClean="0"/>
              <a:t>这里的企业流动性风险可以用股票市场中的一个术语“换手率”来说明，换手率较高的股票容易脱手，流动性较强，投资风险小。否则，换手率过低，就存在流动性差的投资风险。有时，甚至面临“越便宜，越卖不出去”的流动性陷阱。</a:t>
            </a:r>
            <a:endParaRPr lang="zh-CN" altLang="en-US" sz="2800" dirty="0"/>
          </a:p>
        </p:txBody>
      </p:sp>
    </p:spTree>
    <p:extLst>
      <p:ext uri="{BB962C8B-B14F-4D97-AF65-F5344CB8AC3E}">
        <p14:creationId xmlns:p14="http://schemas.microsoft.com/office/powerpoint/2010/main" val="106522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第三节 股票的系统性和非系统性风险</a:t>
            </a:r>
            <a:endParaRPr lang="en-US" altLang="zh-CN" b="1" dirty="0" smtClean="0"/>
          </a:p>
          <a:p>
            <a:pPr marL="0" indent="0">
              <a:buNone/>
            </a:pPr>
            <a:endParaRPr lang="en-US" altLang="zh-CN" sz="2800" b="1" dirty="0" smtClean="0"/>
          </a:p>
          <a:p>
            <a:pPr marL="0" indent="0">
              <a:buNone/>
            </a:pPr>
            <a:r>
              <a:rPr lang="zh-CN" altLang="en-US" sz="2800" b="1" dirty="0" smtClean="0"/>
              <a:t>二、非系统性风险</a:t>
            </a:r>
            <a:endParaRPr lang="en-US" altLang="zh-CN" sz="2800" b="1" dirty="0" smtClean="0"/>
          </a:p>
          <a:p>
            <a:pPr marL="0" indent="0">
              <a:buNone/>
            </a:pPr>
            <a:r>
              <a:rPr lang="en-US" altLang="zh-CN" sz="2800" b="1" dirty="0" smtClean="0"/>
              <a:t>  </a:t>
            </a:r>
            <a:r>
              <a:rPr lang="zh-CN" altLang="zh-CN" sz="2800" b="1" dirty="0" smtClean="0"/>
              <a:t>（</a:t>
            </a:r>
            <a:r>
              <a:rPr lang="zh-CN" altLang="en-US" sz="2800" b="1" dirty="0" smtClean="0"/>
              <a:t>四</a:t>
            </a:r>
            <a:r>
              <a:rPr lang="zh-CN" altLang="zh-CN" sz="2800" b="1" dirty="0" smtClean="0"/>
              <a:t>）</a:t>
            </a:r>
            <a:r>
              <a:rPr lang="zh-CN" altLang="en-US" sz="2800" b="1" dirty="0" smtClean="0"/>
              <a:t>企业财务造假风险</a:t>
            </a:r>
            <a:endParaRPr lang="en-US" altLang="zh-CN" sz="2800" b="1" dirty="0" smtClean="0"/>
          </a:p>
          <a:p>
            <a:pPr marL="0" indent="0">
              <a:buNone/>
            </a:pPr>
            <a:r>
              <a:rPr lang="en-US" altLang="zh-CN" sz="2800" dirty="0" smtClean="0"/>
              <a:t>    </a:t>
            </a:r>
            <a:r>
              <a:rPr lang="zh-CN" altLang="zh-CN" sz="2800" dirty="0" smtClean="0"/>
              <a:t>股票</a:t>
            </a:r>
            <a:r>
              <a:rPr lang="zh-CN" altLang="zh-CN" sz="2800" dirty="0"/>
              <a:t>投资者往往根据上市企业发布的财务报告对企业的财务状况和发展前景进行</a:t>
            </a:r>
            <a:r>
              <a:rPr lang="zh-CN" altLang="zh-CN" sz="2800" dirty="0" smtClean="0"/>
              <a:t>评估</a:t>
            </a:r>
            <a:r>
              <a:rPr lang="zh-CN" altLang="en-US" sz="2800" dirty="0" smtClean="0"/>
              <a:t>，进行投资决策的。如果企业委托会计师有意提高收益率和利润率，降低成本率等，这些虚假财务信息会误导投资者，导致未来股价下跌的风险。</a:t>
            </a:r>
            <a:endParaRPr lang="zh-CN" altLang="en-US" sz="2800" dirty="0"/>
          </a:p>
        </p:txBody>
      </p:sp>
    </p:spTree>
    <p:extLst>
      <p:ext uri="{BB962C8B-B14F-4D97-AF65-F5344CB8AC3E}">
        <p14:creationId xmlns:p14="http://schemas.microsoft.com/office/powerpoint/2010/main" val="3719737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第四节 投资组合</a:t>
            </a:r>
            <a:endParaRPr lang="en-US" altLang="zh-CN" b="1" dirty="0" smtClean="0"/>
          </a:p>
          <a:p>
            <a:pPr marL="0" indent="0">
              <a:buNone/>
            </a:pPr>
            <a:r>
              <a:rPr lang="en-US" altLang="zh-CN" sz="2800" dirty="0" smtClean="0"/>
              <a:t>    </a:t>
            </a:r>
            <a:r>
              <a:rPr lang="zh-CN" altLang="zh-CN" sz="2800" dirty="0" smtClean="0"/>
              <a:t>资产</a:t>
            </a:r>
            <a:r>
              <a:rPr lang="zh-CN" altLang="zh-CN" sz="2800" dirty="0"/>
              <a:t>的</a:t>
            </a:r>
            <a:r>
              <a:rPr lang="zh-CN" altLang="zh-CN" sz="2800" b="1" dirty="0"/>
              <a:t>投资组合</a:t>
            </a:r>
            <a:r>
              <a:rPr lang="zh-CN" altLang="zh-CN" sz="2800" dirty="0"/>
              <a:t>，即</a:t>
            </a:r>
            <a:r>
              <a:rPr lang="zh-CN" altLang="zh-CN" sz="2800" dirty="0" smtClean="0"/>
              <a:t>投资者</a:t>
            </a:r>
            <a:r>
              <a:rPr lang="zh-CN" altLang="en-US" sz="2800" dirty="0" smtClean="0"/>
              <a:t>持</a:t>
            </a:r>
            <a:r>
              <a:rPr lang="zh-CN" altLang="zh-CN" sz="2800" dirty="0" smtClean="0"/>
              <a:t>有</a:t>
            </a:r>
            <a:r>
              <a:rPr lang="zh-CN" altLang="zh-CN" sz="2800" dirty="0"/>
              <a:t>多只股票或者多个金融投资工具</a:t>
            </a:r>
            <a:r>
              <a:rPr lang="zh-CN" altLang="zh-CN" sz="2800" dirty="0" smtClean="0"/>
              <a:t>。</a:t>
            </a:r>
            <a:r>
              <a:rPr lang="zh-CN" altLang="en-US" sz="2800" dirty="0" smtClean="0"/>
              <a:t>目的是分散风险。</a:t>
            </a:r>
            <a:endParaRPr lang="en-US" altLang="zh-CN" sz="2800" b="1" dirty="0" smtClean="0"/>
          </a:p>
          <a:p>
            <a:pPr marL="0" indent="0">
              <a:buNone/>
            </a:pPr>
            <a:r>
              <a:rPr lang="zh-CN" altLang="en-US" sz="2800" b="1" dirty="0" smtClean="0"/>
              <a:t>一、投资组合权重</a:t>
            </a:r>
            <a:endParaRPr lang="en-US" altLang="zh-CN" sz="2800" b="1" dirty="0" smtClean="0"/>
          </a:p>
          <a:p>
            <a:pPr marL="0" indent="0">
              <a:buNone/>
            </a:pPr>
            <a:r>
              <a:rPr lang="en-US" altLang="zh-CN" sz="2800" dirty="0" smtClean="0"/>
              <a:t>    </a:t>
            </a:r>
            <a:r>
              <a:rPr lang="zh-CN" altLang="zh-CN" sz="2800" dirty="0" smtClean="0"/>
              <a:t>在</a:t>
            </a:r>
            <a:r>
              <a:rPr lang="zh-CN" altLang="zh-CN" sz="2800" dirty="0"/>
              <a:t>构建股票投资组合时，</a:t>
            </a:r>
            <a:r>
              <a:rPr lang="zh-CN" altLang="zh-CN" sz="2800" b="1" dirty="0"/>
              <a:t>一个重要的因素就是每只股票的投资金额占总投资额的比重，这个比重称为投资组合权重</a:t>
            </a:r>
            <a:r>
              <a:rPr lang="zh-CN" altLang="zh-CN" sz="2800" dirty="0" smtClean="0"/>
              <a:t>。</a:t>
            </a:r>
            <a:r>
              <a:rPr lang="zh-CN" altLang="en-US" sz="2800" dirty="0" smtClean="0"/>
              <a:t>比如，我们结合上述海通公司与宏图公司的案例，如果我们把手头的</a:t>
            </a:r>
            <a:r>
              <a:rPr lang="en-US" altLang="zh-CN" sz="2800" dirty="0" smtClean="0"/>
              <a:t>4</a:t>
            </a:r>
            <a:r>
              <a:rPr lang="zh-CN" altLang="en-US" sz="2800" dirty="0" smtClean="0"/>
              <a:t>万元中各投资</a:t>
            </a:r>
            <a:r>
              <a:rPr lang="en-US" altLang="zh-CN" sz="2800" dirty="0" smtClean="0"/>
              <a:t>2</a:t>
            </a:r>
            <a:r>
              <a:rPr lang="zh-CN" altLang="en-US" sz="2800" dirty="0" smtClean="0"/>
              <a:t>万元，那么两只股票的投资权重就都是</a:t>
            </a:r>
            <a:r>
              <a:rPr lang="en-US" altLang="zh-CN" sz="2800" dirty="0" smtClean="0"/>
              <a:t>50%</a:t>
            </a:r>
            <a:r>
              <a:rPr lang="zh-CN" altLang="en-US" sz="2800" dirty="0" smtClean="0"/>
              <a:t>或</a:t>
            </a:r>
            <a:r>
              <a:rPr lang="en-US" altLang="zh-CN" sz="2800" dirty="0" smtClean="0"/>
              <a:t>0.5</a:t>
            </a:r>
            <a:r>
              <a:rPr lang="zh-CN" altLang="en-US" sz="2800" dirty="0" smtClean="0"/>
              <a:t>，权重加总为</a:t>
            </a:r>
            <a:r>
              <a:rPr lang="en-US" altLang="zh-CN" sz="2800" dirty="0" smtClean="0"/>
              <a:t>1</a:t>
            </a:r>
            <a:r>
              <a:rPr lang="zh-CN" altLang="en-US" sz="2800" dirty="0" smtClean="0"/>
              <a:t>。</a:t>
            </a:r>
            <a:endParaRPr lang="zh-CN" altLang="en-US" sz="2800" dirty="0"/>
          </a:p>
        </p:txBody>
      </p:sp>
    </p:spTree>
    <p:extLst>
      <p:ext uri="{BB962C8B-B14F-4D97-AF65-F5344CB8AC3E}">
        <p14:creationId xmlns:p14="http://schemas.microsoft.com/office/powerpoint/2010/main" val="164177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第四节 投资组合</a:t>
            </a:r>
            <a:endParaRPr lang="en-US" altLang="zh-CN" b="1" dirty="0" smtClean="0"/>
          </a:p>
          <a:p>
            <a:pPr marL="0" indent="0">
              <a:buNone/>
            </a:pPr>
            <a:endParaRPr lang="en-US" altLang="zh-CN" sz="2800" b="1" dirty="0" smtClean="0"/>
          </a:p>
          <a:p>
            <a:pPr marL="0" indent="0">
              <a:buNone/>
            </a:pPr>
            <a:r>
              <a:rPr lang="zh-CN" altLang="en-US" sz="2800" b="1" dirty="0"/>
              <a:t>二</a:t>
            </a:r>
            <a:r>
              <a:rPr lang="zh-CN" altLang="en-US" sz="2800" b="1" dirty="0" smtClean="0"/>
              <a:t>、投资组合的预期收益率</a:t>
            </a:r>
            <a:endParaRPr lang="en-US" altLang="zh-CN" sz="2800" b="1" dirty="0" smtClean="0"/>
          </a:p>
          <a:p>
            <a:pPr marL="0" indent="0">
              <a:buNone/>
            </a:pPr>
            <a:r>
              <a:rPr lang="zh-CN" altLang="en-US" sz="2800" dirty="0" smtClean="0"/>
              <a:t>    假设你对</a:t>
            </a:r>
            <a:r>
              <a:rPr lang="zh-CN" altLang="zh-CN" sz="2800" dirty="0" smtClean="0"/>
              <a:t>海通公司</a:t>
            </a:r>
            <a:r>
              <a:rPr lang="zh-CN" altLang="en-US" sz="2800" dirty="0" smtClean="0"/>
              <a:t>和宏图公司</a:t>
            </a:r>
            <a:r>
              <a:rPr lang="zh-CN" altLang="zh-CN" sz="2800" dirty="0" smtClean="0"/>
              <a:t>的股票</a:t>
            </a:r>
            <a:r>
              <a:rPr lang="zh-CN" altLang="en-US" sz="2800" dirty="0" smtClean="0"/>
              <a:t>各投资了一半</a:t>
            </a:r>
            <a:r>
              <a:rPr lang="zh-CN" altLang="en-US" sz="2800" dirty="0"/>
              <a:t>（</a:t>
            </a:r>
            <a:r>
              <a:rPr lang="en-US" altLang="zh-CN" sz="2800" dirty="0" smtClean="0"/>
              <a:t>1/2=0.5</a:t>
            </a:r>
            <a:r>
              <a:rPr lang="zh-CN" altLang="en-US" sz="2800" dirty="0" smtClean="0"/>
              <a:t>）的资金，而且假设发生经济景气和萧条的概率</a:t>
            </a:r>
            <a:r>
              <a:rPr lang="zh-CN" altLang="en-US" sz="2800" dirty="0"/>
              <a:t>一样大</a:t>
            </a:r>
            <a:r>
              <a:rPr lang="zh-CN" altLang="en-US" sz="2800" dirty="0" smtClean="0"/>
              <a:t>（</a:t>
            </a:r>
            <a:r>
              <a:rPr lang="en-US" altLang="zh-CN" sz="2800" dirty="0" smtClean="0"/>
              <a:t>0.50</a:t>
            </a:r>
            <a:r>
              <a:rPr lang="zh-CN" altLang="en-US" sz="2800" dirty="0" smtClean="0"/>
              <a:t>）。借用表</a:t>
            </a:r>
            <a:r>
              <a:rPr lang="en-US" altLang="zh-CN" sz="2800" dirty="0" smtClean="0"/>
              <a:t>8-3</a:t>
            </a:r>
            <a:r>
              <a:rPr lang="zh-CN" altLang="en-US" sz="2800" dirty="0" smtClean="0"/>
              <a:t>和表</a:t>
            </a:r>
            <a:r>
              <a:rPr lang="en-US" altLang="zh-CN" sz="2800" dirty="0" smtClean="0"/>
              <a:t>8-4</a:t>
            </a:r>
            <a:r>
              <a:rPr lang="zh-CN" altLang="en-US" sz="2800" dirty="0" smtClean="0"/>
              <a:t>的数据，海通公司股票在经济景气和萧条时的收益率分别是</a:t>
            </a:r>
            <a:r>
              <a:rPr lang="en-US" altLang="zh-CN" sz="2800" dirty="0" smtClean="0"/>
              <a:t>70%</a:t>
            </a:r>
            <a:r>
              <a:rPr lang="zh-CN" altLang="en-US" sz="2800" dirty="0" smtClean="0"/>
              <a:t>和</a:t>
            </a:r>
            <a:r>
              <a:rPr lang="en-US" altLang="zh-CN" sz="2800" dirty="0" smtClean="0"/>
              <a:t>-20%</a:t>
            </a:r>
            <a:r>
              <a:rPr lang="zh-CN" altLang="en-US" sz="2800" dirty="0" smtClean="0"/>
              <a:t>；宏图公司股票在</a:t>
            </a:r>
            <a:r>
              <a:rPr lang="zh-CN" altLang="en-US" sz="2800" dirty="0"/>
              <a:t>经济景气和萧条时的收益率分别</a:t>
            </a:r>
            <a:r>
              <a:rPr lang="zh-CN" altLang="en-US" sz="2800" dirty="0" smtClean="0"/>
              <a:t>是</a:t>
            </a:r>
            <a:r>
              <a:rPr lang="en-US" altLang="zh-CN" sz="2800" dirty="0" smtClean="0"/>
              <a:t>30%</a:t>
            </a:r>
            <a:r>
              <a:rPr lang="zh-CN" altLang="en-US" sz="2800" dirty="0" smtClean="0"/>
              <a:t>和</a:t>
            </a:r>
            <a:r>
              <a:rPr lang="en-US" altLang="zh-CN" sz="2800" dirty="0" smtClean="0"/>
              <a:t>10%</a:t>
            </a:r>
            <a:r>
              <a:rPr lang="zh-CN" altLang="en-US" sz="2800" dirty="0" smtClean="0"/>
              <a:t>。那么，我们见表</a:t>
            </a:r>
            <a:r>
              <a:rPr lang="en-US" altLang="zh-CN" sz="2800" dirty="0" smtClean="0"/>
              <a:t>8-5</a:t>
            </a:r>
            <a:r>
              <a:rPr lang="zh-CN" altLang="en-US" sz="2800" dirty="0" smtClean="0"/>
              <a:t>的计算：</a:t>
            </a:r>
            <a:endParaRPr lang="en-US" altLang="zh-CN" sz="2800" dirty="0" smtClean="0"/>
          </a:p>
          <a:p>
            <a:pPr marL="0" indent="0" algn="ctr">
              <a:buNone/>
            </a:pPr>
            <a:r>
              <a:rPr lang="zh-CN" altLang="zh-CN" sz="2800" dirty="0"/>
              <a:t>总预期</a:t>
            </a:r>
            <a:r>
              <a:rPr lang="zh-CN" altLang="zh-CN" sz="2800" dirty="0" smtClean="0"/>
              <a:t>收益率</a:t>
            </a:r>
            <a:r>
              <a:rPr lang="en-US" altLang="zh-CN" sz="2800" dirty="0" smtClean="0"/>
              <a:t> </a:t>
            </a:r>
            <a:r>
              <a:rPr lang="en-US" altLang="zh-CN" sz="2800" i="1" dirty="0" smtClean="0"/>
              <a:t>E</a:t>
            </a:r>
            <a:r>
              <a:rPr lang="zh-CN" altLang="zh-CN" sz="2800" i="1" dirty="0"/>
              <a:t>（</a:t>
            </a:r>
            <a:r>
              <a:rPr lang="en-US" altLang="zh-CN" sz="2800" i="1" dirty="0"/>
              <a:t>R</a:t>
            </a:r>
            <a:r>
              <a:rPr lang="en-US" altLang="zh-CN" sz="2800" i="1" baseline="-25000" dirty="0"/>
              <a:t>P</a:t>
            </a:r>
            <a:r>
              <a:rPr lang="zh-CN" altLang="zh-CN" sz="2800" dirty="0" smtClean="0"/>
              <a:t>）</a:t>
            </a:r>
            <a:r>
              <a:rPr lang="en-US" altLang="zh-CN" sz="2800" dirty="0" smtClean="0"/>
              <a:t>=22.5</a:t>
            </a:r>
            <a:r>
              <a:rPr lang="en-US" altLang="zh-CN" sz="2800" dirty="0"/>
              <a:t>%</a:t>
            </a:r>
            <a:r>
              <a:rPr lang="zh-CN" altLang="zh-CN" sz="2800" dirty="0"/>
              <a:t>。</a:t>
            </a:r>
            <a:endParaRPr lang="zh-CN" altLang="en-US" sz="2800" dirty="0"/>
          </a:p>
        </p:txBody>
      </p:sp>
    </p:spTree>
    <p:extLst>
      <p:ext uri="{BB962C8B-B14F-4D97-AF65-F5344CB8AC3E}">
        <p14:creationId xmlns:p14="http://schemas.microsoft.com/office/powerpoint/2010/main" val="404466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12776"/>
            <a:ext cx="9036496" cy="5256584"/>
          </a:xfrm>
        </p:spPr>
        <p:txBody>
          <a:bodyPr>
            <a:normAutofit fontScale="92500" lnSpcReduction="10000"/>
          </a:bodyPr>
          <a:lstStyle/>
          <a:p>
            <a:pPr marL="0" indent="0">
              <a:lnSpc>
                <a:spcPct val="150000"/>
              </a:lnSpc>
              <a:buNone/>
            </a:pPr>
            <a:r>
              <a:rPr lang="en-US" altLang="zh-CN" sz="2800" dirty="0" smtClean="0"/>
              <a:t>     </a:t>
            </a:r>
            <a:r>
              <a:rPr lang="zh-CN" altLang="zh-CN" sz="3000" dirty="0" smtClean="0"/>
              <a:t>股票作为现代金融资产的主要构成部分，其风险牵扯面甚广，已成为研究金融风险问题的必要内容。本章将介绍投资者投资股票所面临的风险、风险的度量以及对股票价格风险进行管理的方法。股票投资者不仅面临个股的风险，还面临总体市场价格风险，且这些风险有时可能会给投资者造成超过</a:t>
            </a:r>
            <a:r>
              <a:rPr lang="en-US" altLang="zh-CN" sz="3000" dirty="0" smtClean="0"/>
              <a:t>50%</a:t>
            </a:r>
            <a:r>
              <a:rPr lang="zh-CN" altLang="zh-CN" sz="3000" dirty="0" smtClean="0"/>
              <a:t>的损失。案例</a:t>
            </a:r>
            <a:r>
              <a:rPr lang="en-US" altLang="zh-CN" sz="3000" dirty="0" smtClean="0"/>
              <a:t>8-1</a:t>
            </a:r>
            <a:r>
              <a:rPr lang="zh-CN" altLang="zh-CN" sz="3000" dirty="0" smtClean="0"/>
              <a:t>对此进行了说明。</a:t>
            </a:r>
            <a:endParaRPr lang="en-US" altLang="zh-CN" sz="3000" dirty="0" smtClean="0"/>
          </a:p>
          <a:p>
            <a:pPr marL="0" indent="0">
              <a:lnSpc>
                <a:spcPct val="150000"/>
              </a:lnSpc>
              <a:buNone/>
            </a:pPr>
            <a:r>
              <a:rPr lang="en-US" altLang="zh-CN" sz="3000" dirty="0" smtClean="0"/>
              <a:t>    </a:t>
            </a:r>
            <a:r>
              <a:rPr lang="zh-CN" altLang="zh-CN" sz="3000" dirty="0" smtClean="0"/>
              <a:t>本章介绍股票投资</a:t>
            </a:r>
            <a:r>
              <a:rPr lang="zh-CN" altLang="en-US" sz="3000" dirty="0" smtClean="0"/>
              <a:t>避</a:t>
            </a:r>
            <a:r>
              <a:rPr lang="zh-CN" altLang="zh-CN" sz="3000" dirty="0" smtClean="0"/>
              <a:t>险方法</a:t>
            </a:r>
            <a:r>
              <a:rPr lang="zh-CN" altLang="zh-CN" sz="3000" dirty="0"/>
              <a:t>——股票的多元化</a:t>
            </a:r>
            <a:r>
              <a:rPr lang="zh-CN" altLang="zh-CN" sz="3000" dirty="0" smtClean="0"/>
              <a:t>投资。</a:t>
            </a:r>
            <a:endParaRPr lang="zh-CN" altLang="en-US" sz="3000" dirty="0"/>
          </a:p>
        </p:txBody>
      </p:sp>
      <p:sp>
        <p:nvSpPr>
          <p:cNvPr id="4" name="标题 1"/>
          <p:cNvSpPr>
            <a:spLocks noGrp="1"/>
          </p:cNvSpPr>
          <p:nvPr>
            <p:ph type="title"/>
          </p:nvPr>
        </p:nvSpPr>
        <p:spPr>
          <a:xfrm>
            <a:off x="457200" y="274638"/>
            <a:ext cx="8229600" cy="1143000"/>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Tree>
    <p:extLst>
      <p:ext uri="{BB962C8B-B14F-4D97-AF65-F5344CB8AC3E}">
        <p14:creationId xmlns:p14="http://schemas.microsoft.com/office/powerpoint/2010/main" val="1108355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749090061"/>
              </p:ext>
            </p:extLst>
          </p:nvPr>
        </p:nvGraphicFramePr>
        <p:xfrm>
          <a:off x="395536" y="1772816"/>
          <a:ext cx="8424936" cy="2736304"/>
        </p:xfrm>
        <a:graphic>
          <a:graphicData uri="http://schemas.openxmlformats.org/drawingml/2006/table">
            <a:tbl>
              <a:tblPr firstRow="1" firstCol="1" bandRow="1">
                <a:tableStyleId>{5C22544A-7EE6-4342-B048-85BDC9FD1C3A}</a:tableStyleId>
              </a:tblPr>
              <a:tblGrid>
                <a:gridCol w="1015727"/>
                <a:gridCol w="1586373"/>
                <a:gridCol w="4094644"/>
                <a:gridCol w="1728192"/>
              </a:tblGrid>
              <a:tr h="912101">
                <a:tc>
                  <a:txBody>
                    <a:bodyPr/>
                    <a:lstStyle/>
                    <a:p>
                      <a:pPr algn="just">
                        <a:spcAft>
                          <a:spcPts val="0"/>
                        </a:spcAft>
                      </a:pPr>
                      <a:r>
                        <a:rPr lang="zh-CN" sz="1800" kern="100" dirty="0">
                          <a:effectLst/>
                        </a:rPr>
                        <a:t>经济状况（</a:t>
                      </a:r>
                      <a:r>
                        <a:rPr lang="en-US" sz="1800" kern="100" dirty="0">
                          <a:effectLst/>
                        </a:rPr>
                        <a:t>1</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just">
                        <a:spcAft>
                          <a:spcPts val="0"/>
                        </a:spcAft>
                      </a:pPr>
                      <a:r>
                        <a:rPr lang="zh-CN" sz="1800" kern="100" dirty="0">
                          <a:effectLst/>
                        </a:rPr>
                        <a:t>经济状况的发生概率（</a:t>
                      </a:r>
                      <a:r>
                        <a:rPr lang="en-US" sz="1800" kern="100" dirty="0">
                          <a:effectLst/>
                        </a:rPr>
                        <a:t>2</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just">
                        <a:spcAft>
                          <a:spcPts val="0"/>
                        </a:spcAft>
                      </a:pPr>
                      <a:r>
                        <a:rPr lang="zh-CN" sz="1800" kern="100" dirty="0">
                          <a:effectLst/>
                        </a:rPr>
                        <a:t>经济状况发生时的收益率（</a:t>
                      </a:r>
                      <a:r>
                        <a:rPr lang="en-US" sz="1800" kern="100" dirty="0">
                          <a:effectLst/>
                        </a:rPr>
                        <a:t>3</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just">
                        <a:spcAft>
                          <a:spcPts val="0"/>
                        </a:spcAft>
                      </a:pPr>
                      <a:r>
                        <a:rPr lang="zh-CN" sz="1800" kern="100">
                          <a:effectLst/>
                        </a:rPr>
                        <a:t>乘积（</a:t>
                      </a:r>
                      <a:r>
                        <a:rPr lang="en-US" sz="1800" kern="100">
                          <a:effectLst/>
                        </a:rPr>
                        <a:t>2</a:t>
                      </a:r>
                      <a:r>
                        <a:rPr lang="zh-CN" sz="1800" kern="100">
                          <a:effectLst/>
                        </a:rPr>
                        <a:t>）×（</a:t>
                      </a:r>
                      <a:r>
                        <a:rPr lang="en-US" sz="1800" kern="100">
                          <a:effectLst/>
                        </a:rPr>
                        <a:t>3</a:t>
                      </a:r>
                      <a:r>
                        <a:rPr lang="zh-CN" sz="1800" kern="100">
                          <a:effectLst/>
                        </a:rPr>
                        <a:t>）</a:t>
                      </a:r>
                      <a:r>
                        <a:rPr lang="en-US" sz="1800" kern="100">
                          <a:effectLst/>
                        </a:rPr>
                        <a:t>=</a:t>
                      </a:r>
                      <a:r>
                        <a:rPr lang="zh-CN" sz="1800" kern="100">
                          <a:effectLst/>
                        </a:rPr>
                        <a:t>（</a:t>
                      </a:r>
                      <a:r>
                        <a:rPr lang="en-US" sz="1800" kern="100">
                          <a:effectLst/>
                        </a:rPr>
                        <a:t>4</a:t>
                      </a:r>
                      <a:r>
                        <a:rPr lang="zh-CN" sz="1800" kern="100">
                          <a:effectLst/>
                        </a:rPr>
                        <a:t>）</a:t>
                      </a:r>
                      <a:endParaRPr lang="zh-CN" sz="1800" kern="100">
                        <a:effectLst/>
                        <a:latin typeface="Calibri"/>
                        <a:ea typeface="宋体"/>
                        <a:cs typeface="Times New Roman"/>
                      </a:endParaRPr>
                    </a:p>
                  </a:txBody>
                  <a:tcPr marL="68580" marR="68580" marT="0" marB="0" anchor="ctr"/>
                </a:tc>
              </a:tr>
              <a:tr h="456051">
                <a:tc>
                  <a:txBody>
                    <a:bodyPr/>
                    <a:lstStyle/>
                    <a:p>
                      <a:pPr algn="ctr">
                        <a:spcAft>
                          <a:spcPts val="0"/>
                        </a:spcAft>
                      </a:pPr>
                      <a:r>
                        <a:rPr lang="zh-CN" sz="1800" kern="100">
                          <a:effectLst/>
                        </a:rPr>
                        <a:t>景气</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0.50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R</a:t>
                      </a:r>
                      <a:r>
                        <a:rPr lang="en-US" sz="1800" kern="100" baseline="-25000" dirty="0">
                          <a:effectLst/>
                        </a:rPr>
                        <a:t>P</a:t>
                      </a:r>
                      <a:r>
                        <a:rPr lang="zh-CN" sz="1800" kern="100" baseline="-25000" dirty="0">
                          <a:effectLst/>
                        </a:rPr>
                        <a:t>景气</a:t>
                      </a:r>
                      <a:r>
                        <a:rPr lang="en-US" sz="1800" kern="100" dirty="0">
                          <a:effectLst/>
                        </a:rPr>
                        <a:t>=0.50</a:t>
                      </a:r>
                      <a:r>
                        <a:rPr lang="zh-CN" sz="1800" kern="100" dirty="0">
                          <a:effectLst/>
                        </a:rPr>
                        <a:t>×</a:t>
                      </a:r>
                      <a:r>
                        <a:rPr lang="en-US" sz="1800" kern="100" dirty="0">
                          <a:effectLst/>
                        </a:rPr>
                        <a:t>70%</a:t>
                      </a:r>
                      <a:r>
                        <a:rPr lang="zh-CN" sz="1800" kern="100" dirty="0">
                          <a:effectLst/>
                        </a:rPr>
                        <a:t>＋</a:t>
                      </a:r>
                      <a:r>
                        <a:rPr lang="en-US" sz="1800" kern="100" dirty="0">
                          <a:effectLst/>
                        </a:rPr>
                        <a:t>0.50</a:t>
                      </a:r>
                      <a:r>
                        <a:rPr lang="zh-CN" sz="1800" kern="100" dirty="0">
                          <a:effectLst/>
                        </a:rPr>
                        <a:t>×</a:t>
                      </a:r>
                      <a:r>
                        <a:rPr lang="en-US" sz="1800" kern="100" dirty="0">
                          <a:effectLst/>
                        </a:rPr>
                        <a:t>10%=40%</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a:ea typeface="宋体"/>
                        <a:cs typeface="Times New Roman"/>
                      </a:endParaRPr>
                    </a:p>
                  </a:txBody>
                  <a:tcPr marL="68580" marR="68580" marT="0" marB="0" anchor="ctr"/>
                </a:tc>
              </a:tr>
              <a:tr h="912101">
                <a:tc>
                  <a:txBody>
                    <a:bodyPr/>
                    <a:lstStyle/>
                    <a:p>
                      <a:pPr algn="ctr">
                        <a:spcAft>
                          <a:spcPts val="0"/>
                        </a:spcAft>
                      </a:pPr>
                      <a:r>
                        <a:rPr lang="zh-CN" sz="1800" kern="100">
                          <a:effectLst/>
                        </a:rPr>
                        <a:t>萧条</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0.50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R</a:t>
                      </a:r>
                      <a:r>
                        <a:rPr lang="en-US" sz="1800" kern="100" baseline="-25000" dirty="0">
                          <a:effectLst/>
                        </a:rPr>
                        <a:t>P</a:t>
                      </a:r>
                      <a:r>
                        <a:rPr lang="zh-CN" sz="1800" kern="100" baseline="-25000" dirty="0">
                          <a:effectLst/>
                        </a:rPr>
                        <a:t>萧条</a:t>
                      </a:r>
                      <a:r>
                        <a:rPr lang="en-US" sz="1800" kern="100" dirty="0">
                          <a:effectLst/>
                        </a:rPr>
                        <a:t>=0.50</a:t>
                      </a:r>
                      <a:r>
                        <a:rPr lang="zh-CN" sz="1800" kern="100" dirty="0">
                          <a:effectLst/>
                        </a:rPr>
                        <a:t>×（</a:t>
                      </a:r>
                      <a:r>
                        <a:rPr lang="en-US" sz="1800" kern="100" dirty="0">
                          <a:effectLst/>
                        </a:rPr>
                        <a:t>-20%</a:t>
                      </a:r>
                      <a:r>
                        <a:rPr lang="zh-CN" sz="1800" kern="100" dirty="0">
                          <a:effectLst/>
                        </a:rPr>
                        <a:t>）＋</a:t>
                      </a:r>
                      <a:r>
                        <a:rPr lang="en-US" sz="1800" kern="100" dirty="0">
                          <a:effectLst/>
                        </a:rPr>
                        <a:t>0.50</a:t>
                      </a:r>
                      <a:r>
                        <a:rPr lang="zh-CN" sz="1800" kern="100" dirty="0">
                          <a:effectLst/>
                        </a:rPr>
                        <a:t>×</a:t>
                      </a:r>
                      <a:r>
                        <a:rPr lang="en-US" sz="1800" kern="100" dirty="0">
                          <a:effectLst/>
                        </a:rPr>
                        <a:t>30%=5%</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2.5%</a:t>
                      </a:r>
                      <a:endParaRPr lang="zh-CN" sz="1800" kern="100">
                        <a:effectLst/>
                        <a:latin typeface="Calibri"/>
                        <a:ea typeface="宋体"/>
                        <a:cs typeface="Times New Roman"/>
                      </a:endParaRPr>
                    </a:p>
                  </a:txBody>
                  <a:tcPr marL="68580" marR="68580" marT="0" marB="0" anchor="ctr"/>
                </a:tc>
              </a:tr>
              <a:tr h="456051">
                <a:tc gridSpan="4">
                  <a:txBody>
                    <a:bodyPr/>
                    <a:lstStyle/>
                    <a:p>
                      <a:pPr algn="just">
                        <a:spcAft>
                          <a:spcPts val="0"/>
                        </a:spcAft>
                      </a:pPr>
                      <a:r>
                        <a:rPr lang="en-US" sz="1800" kern="100" dirty="0">
                          <a:effectLst/>
                        </a:rPr>
                        <a:t>E</a:t>
                      </a:r>
                      <a:r>
                        <a:rPr lang="zh-CN" sz="1800" kern="100" dirty="0">
                          <a:effectLst/>
                        </a:rPr>
                        <a:t>（</a:t>
                      </a:r>
                      <a:r>
                        <a:rPr lang="en-US" sz="1800" kern="100" dirty="0" err="1">
                          <a:effectLst/>
                        </a:rPr>
                        <a:t>R</a:t>
                      </a:r>
                      <a:r>
                        <a:rPr lang="en-US" sz="1800" kern="100" baseline="-25000" dirty="0" err="1">
                          <a:effectLst/>
                        </a:rPr>
                        <a:t>p</a:t>
                      </a:r>
                      <a:r>
                        <a:rPr lang="zh-CN" sz="1800" kern="100" dirty="0">
                          <a:effectLst/>
                        </a:rPr>
                        <a:t>）</a:t>
                      </a:r>
                      <a:r>
                        <a:rPr lang="en-US" sz="1800" kern="100" dirty="0">
                          <a:effectLst/>
                        </a:rPr>
                        <a:t>=22.5%</a:t>
                      </a:r>
                      <a:endParaRPr lang="zh-CN" sz="180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5" name="Rectangle 1"/>
          <p:cNvSpPr>
            <a:spLocks noChangeArrowheads="1"/>
          </p:cNvSpPr>
          <p:nvPr/>
        </p:nvSpPr>
        <p:spPr bwMode="auto">
          <a:xfrm>
            <a:off x="1619672" y="995536"/>
            <a:ext cx="59046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1262063"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表</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8-5  </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投资组合的预期收益率</a:t>
            </a:r>
            <a:endParaRPr kumimoji="0" lang="zh-CN" altLang="en-US" sz="2400" b="0" i="0" u="none" strike="noStrike" cap="none" normalizeH="0" baseline="0" dirty="0" smtClean="0">
              <a:ln>
                <a:noFill/>
              </a:ln>
              <a:solidFill>
                <a:schemeClr val="tx1"/>
              </a:solidFill>
              <a:effectLst/>
              <a:ea typeface="宋体" pitchFamily="2" charset="-122"/>
            </a:endParaRPr>
          </a:p>
        </p:txBody>
      </p:sp>
    </p:spTree>
    <p:extLst>
      <p:ext uri="{BB962C8B-B14F-4D97-AF65-F5344CB8AC3E}">
        <p14:creationId xmlns:p14="http://schemas.microsoft.com/office/powerpoint/2010/main" val="2837761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第四节 投资组合</a:t>
            </a:r>
            <a:endParaRPr lang="en-US" altLang="zh-CN" b="1" dirty="0" smtClean="0"/>
          </a:p>
          <a:p>
            <a:pPr marL="0" indent="0">
              <a:buNone/>
            </a:pPr>
            <a:endParaRPr lang="en-US" altLang="zh-CN" sz="2800" b="1" dirty="0" smtClean="0"/>
          </a:p>
          <a:p>
            <a:pPr marL="0" indent="0">
              <a:buNone/>
            </a:pPr>
            <a:r>
              <a:rPr lang="zh-CN" altLang="en-US" sz="2800" b="1" dirty="0" smtClean="0"/>
              <a:t>三、投资组合的方差和标准差</a:t>
            </a:r>
            <a:endParaRPr lang="en-US" altLang="zh-CN" sz="2800" b="1" dirty="0" smtClean="0"/>
          </a:p>
          <a:p>
            <a:pPr marL="0" indent="0">
              <a:buNone/>
            </a:pPr>
            <a:r>
              <a:rPr lang="en-US" altLang="zh-CN" sz="2800" dirty="0" smtClean="0"/>
              <a:t>    </a:t>
            </a:r>
            <a:r>
              <a:rPr lang="zh-CN" altLang="zh-CN" sz="2800" dirty="0" smtClean="0"/>
              <a:t>依据</a:t>
            </a:r>
            <a:r>
              <a:rPr lang="zh-CN" altLang="zh-CN" sz="2800" dirty="0"/>
              <a:t>上述条件，首先，计算不同经济状况下的收益率与总预期收益率之间的离差，且将离差平方，如（</a:t>
            </a:r>
            <a:r>
              <a:rPr lang="en-US" altLang="zh-CN" sz="2800" dirty="0"/>
              <a:t>40%-22.5%</a:t>
            </a:r>
            <a:r>
              <a:rPr lang="zh-CN" altLang="zh-CN" sz="2800" dirty="0"/>
              <a:t>）</a:t>
            </a:r>
            <a:r>
              <a:rPr lang="en-US" altLang="zh-CN" sz="2800" baseline="30000" dirty="0"/>
              <a:t>2</a:t>
            </a:r>
            <a:r>
              <a:rPr lang="en-US" altLang="zh-CN" sz="2800" dirty="0"/>
              <a:t> = 0.030 625</a:t>
            </a:r>
            <a:r>
              <a:rPr lang="zh-CN" altLang="zh-CN" sz="2800" dirty="0"/>
              <a:t>；其次，将离差的平方值乘以各自经济状况下的发生概率，如</a:t>
            </a:r>
            <a:r>
              <a:rPr lang="en-US" altLang="zh-CN" sz="2800" dirty="0"/>
              <a:t>0.030 625</a:t>
            </a:r>
            <a:r>
              <a:rPr lang="zh-CN" altLang="zh-CN" sz="2800" dirty="0"/>
              <a:t>×</a:t>
            </a:r>
            <a:r>
              <a:rPr lang="en-US" altLang="zh-CN" sz="2800" dirty="0"/>
              <a:t>0.50=0.015 312 5</a:t>
            </a:r>
            <a:r>
              <a:rPr lang="zh-CN" altLang="zh-CN" sz="2800" dirty="0"/>
              <a:t>；再次，将乘以发生概率后的离差的平方值加总，即可得到总方差</a:t>
            </a:r>
            <a:r>
              <a:rPr lang="en-US" altLang="zh-CN" sz="2800" dirty="0"/>
              <a:t>0.030 625</a:t>
            </a:r>
            <a:r>
              <a:rPr lang="zh-CN" altLang="zh-CN" sz="2800" dirty="0"/>
              <a:t>；最后，对总方差取平方根，得到总标准差</a:t>
            </a:r>
            <a:r>
              <a:rPr lang="en-US" altLang="zh-CN" sz="2800" dirty="0"/>
              <a:t>0.175</a:t>
            </a:r>
            <a:r>
              <a:rPr lang="zh-CN" altLang="zh-CN" sz="2800" dirty="0"/>
              <a:t>，即</a:t>
            </a:r>
            <a:r>
              <a:rPr lang="en-US" altLang="zh-CN" sz="2800" dirty="0"/>
              <a:t>17.5%</a:t>
            </a:r>
            <a:r>
              <a:rPr lang="zh-CN" altLang="zh-CN" sz="2800" dirty="0" smtClean="0"/>
              <a:t>。</a:t>
            </a:r>
            <a:r>
              <a:rPr lang="zh-CN" altLang="en-US" sz="2800" dirty="0" smtClean="0"/>
              <a:t>见表</a:t>
            </a:r>
            <a:r>
              <a:rPr lang="en-US" altLang="zh-CN" sz="2800" dirty="0" smtClean="0"/>
              <a:t>8-6</a:t>
            </a:r>
            <a:r>
              <a:rPr lang="zh-CN" altLang="en-US" sz="2800" dirty="0" smtClean="0"/>
              <a:t>所示</a:t>
            </a:r>
            <a:r>
              <a:rPr lang="zh-CN" altLang="en-US" sz="2800" dirty="0"/>
              <a:t>。</a:t>
            </a:r>
          </a:p>
        </p:txBody>
      </p:sp>
    </p:spTree>
    <p:extLst>
      <p:ext uri="{BB962C8B-B14F-4D97-AF65-F5344CB8AC3E}">
        <p14:creationId xmlns:p14="http://schemas.microsoft.com/office/powerpoint/2010/main" val="3496870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1104290716"/>
              </p:ext>
            </p:extLst>
          </p:nvPr>
        </p:nvGraphicFramePr>
        <p:xfrm>
          <a:off x="683568" y="1340768"/>
          <a:ext cx="7848872" cy="2942044"/>
        </p:xfrm>
        <a:graphic>
          <a:graphicData uri="http://schemas.openxmlformats.org/drawingml/2006/table">
            <a:tbl>
              <a:tblPr firstRow="1" firstCol="1" bandRow="1">
                <a:tableStyleId>{5C22544A-7EE6-4342-B048-85BDC9FD1C3A}</a:tableStyleId>
              </a:tblPr>
              <a:tblGrid>
                <a:gridCol w="1322987"/>
                <a:gridCol w="1206347"/>
                <a:gridCol w="1359098"/>
                <a:gridCol w="2376264"/>
                <a:gridCol w="1584176"/>
              </a:tblGrid>
              <a:tr h="1008112">
                <a:tc>
                  <a:txBody>
                    <a:bodyPr/>
                    <a:lstStyle/>
                    <a:p>
                      <a:pPr algn="l">
                        <a:spcAft>
                          <a:spcPts val="0"/>
                        </a:spcAft>
                      </a:pPr>
                      <a:r>
                        <a:rPr lang="zh-CN" sz="1800" kern="100" dirty="0">
                          <a:effectLst/>
                        </a:rPr>
                        <a:t>经济状况（</a:t>
                      </a:r>
                      <a:r>
                        <a:rPr lang="en-US" sz="1800" kern="100" dirty="0">
                          <a:effectLst/>
                        </a:rPr>
                        <a:t>1</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zh-CN" sz="1800" kern="100" dirty="0">
                          <a:effectLst/>
                        </a:rPr>
                        <a:t>经济状况的发生概率（</a:t>
                      </a:r>
                      <a:r>
                        <a:rPr lang="en-US" sz="1800" kern="100" dirty="0">
                          <a:effectLst/>
                        </a:rPr>
                        <a:t>2</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zh-CN" sz="1800" kern="100" dirty="0">
                          <a:effectLst/>
                        </a:rPr>
                        <a:t>经济状况发生时的收益率（</a:t>
                      </a:r>
                      <a:r>
                        <a:rPr lang="en-US" sz="1800" kern="100" dirty="0">
                          <a:effectLst/>
                        </a:rPr>
                        <a:t>3</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zh-CN" sz="1800" kern="100" dirty="0">
                          <a:effectLst/>
                        </a:rPr>
                        <a:t>与投资组合预期收益率</a:t>
                      </a:r>
                      <a:r>
                        <a:rPr lang="en-US" sz="1800" kern="100" dirty="0">
                          <a:effectLst/>
                        </a:rPr>
                        <a:t>22.5%</a:t>
                      </a:r>
                      <a:r>
                        <a:rPr lang="zh-CN" sz="1800" kern="100" dirty="0">
                          <a:effectLst/>
                        </a:rPr>
                        <a:t>的离差的平方</a:t>
                      </a:r>
                    </a:p>
                    <a:p>
                      <a:pPr algn="l">
                        <a:spcAft>
                          <a:spcPts val="0"/>
                        </a:spcAft>
                      </a:pPr>
                      <a:r>
                        <a:rPr lang="zh-CN" sz="1800" kern="100" dirty="0">
                          <a:effectLst/>
                        </a:rPr>
                        <a:t>（</a:t>
                      </a:r>
                      <a:r>
                        <a:rPr lang="en-US" sz="1800" kern="100" dirty="0">
                          <a:effectLst/>
                        </a:rPr>
                        <a:t>4</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zh-CN" sz="1800" kern="100" dirty="0" smtClean="0">
                          <a:effectLst/>
                        </a:rPr>
                        <a:t>乘积</a:t>
                      </a:r>
                      <a:endParaRPr lang="en-US" altLang="zh-CN" sz="1800" kern="100" dirty="0" smtClean="0">
                        <a:effectLst/>
                      </a:endParaRPr>
                    </a:p>
                    <a:p>
                      <a:pPr algn="l">
                        <a:spcAft>
                          <a:spcPts val="0"/>
                        </a:spcAft>
                      </a:pPr>
                      <a:r>
                        <a:rPr lang="zh-CN" sz="1800" kern="100" dirty="0" smtClean="0">
                          <a:effectLst/>
                        </a:rPr>
                        <a:t>（</a:t>
                      </a:r>
                      <a:r>
                        <a:rPr lang="en-US" sz="1800" kern="100" dirty="0">
                          <a:effectLst/>
                        </a:rPr>
                        <a:t>2</a:t>
                      </a:r>
                      <a:r>
                        <a:rPr lang="zh-CN" sz="1800" kern="100" dirty="0">
                          <a:effectLst/>
                        </a:rPr>
                        <a:t>）×（</a:t>
                      </a:r>
                      <a:r>
                        <a:rPr lang="en-US" sz="1800" kern="100" dirty="0">
                          <a:effectLst/>
                        </a:rPr>
                        <a:t>4</a:t>
                      </a:r>
                      <a:r>
                        <a:rPr lang="zh-CN" sz="1800" kern="100" dirty="0">
                          <a:effectLst/>
                        </a:rPr>
                        <a:t>）</a:t>
                      </a:r>
                      <a:r>
                        <a:rPr lang="en-US" sz="1800" kern="100" dirty="0">
                          <a:effectLst/>
                        </a:rPr>
                        <a:t>=</a:t>
                      </a:r>
                      <a:r>
                        <a:rPr lang="zh-CN" sz="1800" kern="100" dirty="0">
                          <a:effectLst/>
                        </a:rPr>
                        <a:t>（</a:t>
                      </a:r>
                      <a:r>
                        <a:rPr lang="en-US" sz="1800" kern="100" dirty="0">
                          <a:effectLst/>
                        </a:rPr>
                        <a:t>5</a:t>
                      </a:r>
                      <a:r>
                        <a:rPr lang="zh-CN" sz="1800" kern="100" dirty="0">
                          <a:effectLst/>
                        </a:rPr>
                        <a:t>）</a:t>
                      </a:r>
                      <a:endParaRPr lang="zh-CN" sz="1800" kern="100" dirty="0">
                        <a:effectLst/>
                        <a:latin typeface="Calibri"/>
                        <a:ea typeface="宋体"/>
                        <a:cs typeface="Times New Roman"/>
                      </a:endParaRPr>
                    </a:p>
                  </a:txBody>
                  <a:tcPr marL="68580" marR="68580" marT="0" marB="0" anchor="ctr"/>
                </a:tc>
              </a:tr>
              <a:tr h="483483">
                <a:tc>
                  <a:txBody>
                    <a:bodyPr/>
                    <a:lstStyle/>
                    <a:p>
                      <a:pPr algn="l">
                        <a:spcAft>
                          <a:spcPts val="0"/>
                        </a:spcAft>
                      </a:pPr>
                      <a:r>
                        <a:rPr lang="zh-CN" sz="1800" kern="100">
                          <a:effectLst/>
                        </a:rPr>
                        <a:t>景气</a:t>
                      </a:r>
                      <a:endParaRPr lang="zh-CN" sz="1800" kern="100">
                        <a:effectLst/>
                        <a:latin typeface="Calibri"/>
                        <a:ea typeface="宋体"/>
                        <a:cs typeface="Times New Roman"/>
                      </a:endParaRPr>
                    </a:p>
                  </a:txBody>
                  <a:tcPr marL="68580" marR="68580" marT="0" marB="0" anchor="ctr"/>
                </a:tc>
                <a:tc>
                  <a:txBody>
                    <a:bodyPr/>
                    <a:lstStyle/>
                    <a:p>
                      <a:pPr algn="l">
                        <a:spcAft>
                          <a:spcPts val="0"/>
                        </a:spcAft>
                      </a:pPr>
                      <a:r>
                        <a:rPr lang="en-US" sz="1800" kern="100">
                          <a:effectLst/>
                        </a:rPr>
                        <a:t>0.50</a:t>
                      </a:r>
                      <a:endParaRPr lang="zh-CN" sz="1800" kern="100">
                        <a:effectLst/>
                        <a:latin typeface="Calibri"/>
                        <a:ea typeface="宋体"/>
                        <a:cs typeface="Times New Roman"/>
                      </a:endParaRPr>
                    </a:p>
                  </a:txBody>
                  <a:tcPr marL="68580" marR="68580" marT="0" marB="0" anchor="ctr"/>
                </a:tc>
                <a:tc>
                  <a:txBody>
                    <a:bodyPr/>
                    <a:lstStyle/>
                    <a:p>
                      <a:pPr algn="l">
                        <a:spcAft>
                          <a:spcPts val="0"/>
                        </a:spcAft>
                      </a:pPr>
                      <a:r>
                        <a:rPr lang="en-US" sz="1800" kern="100" dirty="0">
                          <a:effectLst/>
                        </a:rPr>
                        <a:t>40%</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en-US" sz="1800" kern="100" dirty="0">
                          <a:effectLst/>
                        </a:rPr>
                        <a:t>0.030 625</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en-US" sz="1800" kern="100">
                          <a:effectLst/>
                        </a:rPr>
                        <a:t>0.015 312 5</a:t>
                      </a:r>
                      <a:endParaRPr lang="zh-CN" sz="1800" kern="100">
                        <a:effectLst/>
                        <a:latin typeface="Calibri"/>
                        <a:ea typeface="宋体"/>
                        <a:cs typeface="Times New Roman"/>
                      </a:endParaRPr>
                    </a:p>
                  </a:txBody>
                  <a:tcPr marL="68580" marR="68580" marT="0" marB="0" anchor="ctr"/>
                </a:tc>
              </a:tr>
              <a:tr h="483483">
                <a:tc>
                  <a:txBody>
                    <a:bodyPr/>
                    <a:lstStyle/>
                    <a:p>
                      <a:pPr algn="l">
                        <a:spcAft>
                          <a:spcPts val="0"/>
                        </a:spcAft>
                      </a:pPr>
                      <a:r>
                        <a:rPr lang="zh-CN" sz="1800" kern="100">
                          <a:effectLst/>
                        </a:rPr>
                        <a:t>萧条</a:t>
                      </a:r>
                      <a:endParaRPr lang="zh-CN" sz="1800" kern="100">
                        <a:effectLst/>
                        <a:latin typeface="Calibri"/>
                        <a:ea typeface="宋体"/>
                        <a:cs typeface="Times New Roman"/>
                      </a:endParaRPr>
                    </a:p>
                  </a:txBody>
                  <a:tcPr marL="68580" marR="68580" marT="0" marB="0" anchor="ctr"/>
                </a:tc>
                <a:tc>
                  <a:txBody>
                    <a:bodyPr/>
                    <a:lstStyle/>
                    <a:p>
                      <a:pPr algn="l">
                        <a:spcAft>
                          <a:spcPts val="0"/>
                        </a:spcAft>
                      </a:pPr>
                      <a:r>
                        <a:rPr lang="en-US" sz="1800" kern="100">
                          <a:effectLst/>
                        </a:rPr>
                        <a:t>0.50</a:t>
                      </a:r>
                      <a:endParaRPr lang="zh-CN" sz="1800" kern="100">
                        <a:effectLst/>
                        <a:latin typeface="Calibri"/>
                        <a:ea typeface="宋体"/>
                        <a:cs typeface="Times New Roman"/>
                      </a:endParaRPr>
                    </a:p>
                  </a:txBody>
                  <a:tcPr marL="68580" marR="68580" marT="0" marB="0" anchor="ctr"/>
                </a:tc>
                <a:tc>
                  <a:txBody>
                    <a:bodyPr/>
                    <a:lstStyle/>
                    <a:p>
                      <a:pPr algn="l">
                        <a:spcAft>
                          <a:spcPts val="0"/>
                        </a:spcAft>
                      </a:pPr>
                      <a:r>
                        <a:rPr lang="en-US" sz="1800" kern="100" dirty="0">
                          <a:effectLst/>
                        </a:rPr>
                        <a:t>5%</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en-US" sz="1800" kern="100" dirty="0">
                          <a:effectLst/>
                        </a:rPr>
                        <a:t>0.030 625</a:t>
                      </a:r>
                      <a:endParaRPr lang="zh-CN" sz="1800" kern="100" dirty="0">
                        <a:effectLst/>
                        <a:latin typeface="Calibri"/>
                        <a:ea typeface="宋体"/>
                        <a:cs typeface="Times New Roman"/>
                      </a:endParaRPr>
                    </a:p>
                  </a:txBody>
                  <a:tcPr marL="68580" marR="68580" marT="0" marB="0" anchor="ctr"/>
                </a:tc>
                <a:tc>
                  <a:txBody>
                    <a:bodyPr/>
                    <a:lstStyle/>
                    <a:p>
                      <a:pPr algn="l">
                        <a:spcAft>
                          <a:spcPts val="0"/>
                        </a:spcAft>
                      </a:pPr>
                      <a:r>
                        <a:rPr lang="en-US" sz="1800" kern="100" dirty="0">
                          <a:effectLst/>
                        </a:rPr>
                        <a:t>0.015 312 5</a:t>
                      </a:r>
                      <a:endParaRPr lang="zh-CN" sz="1800" kern="100" dirty="0">
                        <a:effectLst/>
                        <a:latin typeface="Calibri"/>
                        <a:ea typeface="宋体"/>
                        <a:cs typeface="Times New Roman"/>
                      </a:endParaRPr>
                    </a:p>
                  </a:txBody>
                  <a:tcPr marL="68580" marR="68580" marT="0" marB="0" anchor="ctr"/>
                </a:tc>
              </a:tr>
              <a:tr h="483483">
                <a:tc gridSpan="5">
                  <a:txBody>
                    <a:bodyPr/>
                    <a:lstStyle/>
                    <a:p>
                      <a:pPr algn="just">
                        <a:spcAft>
                          <a:spcPts val="0"/>
                        </a:spcAft>
                      </a:pPr>
                      <a:r>
                        <a:rPr lang="zh-CN" sz="1800" kern="100" dirty="0">
                          <a:effectLst/>
                        </a:rPr>
                        <a:t>总方差σ</a:t>
                      </a:r>
                      <a:r>
                        <a:rPr lang="en-US" sz="1800" kern="100" baseline="30000" dirty="0">
                          <a:effectLst/>
                        </a:rPr>
                        <a:t>2</a:t>
                      </a:r>
                      <a:r>
                        <a:rPr lang="en-US" sz="1800" kern="100" baseline="-25000" dirty="0">
                          <a:effectLst/>
                        </a:rPr>
                        <a:t>p</a:t>
                      </a:r>
                      <a:r>
                        <a:rPr lang="en-US" sz="1800" kern="100" dirty="0">
                          <a:effectLst/>
                        </a:rPr>
                        <a:t>= 0.015 312 5 + 0.015 312 5 = 0.030 625</a:t>
                      </a:r>
                      <a:endParaRPr lang="zh-CN" sz="180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3483">
                <a:tc gridSpan="5">
                  <a:txBody>
                    <a:bodyPr/>
                    <a:lstStyle/>
                    <a:p>
                      <a:pPr algn="just">
                        <a:spcAft>
                          <a:spcPts val="0"/>
                        </a:spcAft>
                      </a:pPr>
                      <a:r>
                        <a:rPr lang="zh-CN" sz="1800" kern="100" dirty="0">
                          <a:effectLst/>
                        </a:rPr>
                        <a:t>总标准差σ</a:t>
                      </a:r>
                      <a:r>
                        <a:rPr lang="en-US" sz="1800" kern="100" baseline="-25000" dirty="0">
                          <a:effectLst/>
                        </a:rPr>
                        <a:t>p</a:t>
                      </a:r>
                      <a:r>
                        <a:rPr lang="en-US" sz="1800" kern="100" dirty="0">
                          <a:effectLst/>
                        </a:rPr>
                        <a:t> =17.5%</a:t>
                      </a:r>
                      <a:endParaRPr lang="zh-CN" sz="180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5" name="Rectangle 1"/>
          <p:cNvSpPr>
            <a:spLocks noChangeArrowheads="1"/>
          </p:cNvSpPr>
          <p:nvPr/>
        </p:nvSpPr>
        <p:spPr bwMode="auto">
          <a:xfrm>
            <a:off x="179512" y="546448"/>
            <a:ext cx="82089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表</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8-6   </a:t>
            </a:r>
            <a:r>
              <a:rPr kumimoji="0" lang="zh-CN" altLang="en-US"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投资组合的方差</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508409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lnSpcReduction="10000"/>
          </a:bodyPr>
          <a:lstStyle/>
          <a:p>
            <a:pPr marL="0" indent="0" algn="ctr">
              <a:buNone/>
            </a:pPr>
            <a:r>
              <a:rPr lang="zh-CN" altLang="en-US" b="1" dirty="0" smtClean="0">
                <a:latin typeface="楷体" panose="02010609060101010101" pitchFamily="49" charset="-122"/>
                <a:ea typeface="楷体" panose="02010609060101010101" pitchFamily="49" charset="-122"/>
              </a:rPr>
              <a:t>第五节 股票投资组合的原理</a:t>
            </a:r>
            <a:endParaRPr lang="en-US" altLang="zh-CN" b="1" dirty="0" smtClean="0"/>
          </a:p>
          <a:p>
            <a:pPr marL="0" indent="0">
              <a:buNone/>
            </a:pPr>
            <a:endParaRPr lang="en-US" altLang="zh-CN" sz="2800" b="1" dirty="0" smtClean="0"/>
          </a:p>
          <a:p>
            <a:pPr marL="0" indent="0">
              <a:buNone/>
            </a:pPr>
            <a:r>
              <a:rPr lang="zh-CN" altLang="en-US" sz="2800" b="1" dirty="0"/>
              <a:t>一</a:t>
            </a:r>
            <a:r>
              <a:rPr lang="zh-CN" altLang="en-US" sz="2800" b="1" dirty="0" smtClean="0"/>
              <a:t>、相关性投资原理</a:t>
            </a:r>
            <a:endParaRPr lang="en-US" altLang="zh-CN" sz="2800" b="1" dirty="0" smtClean="0"/>
          </a:p>
          <a:p>
            <a:pPr marL="0" indent="0">
              <a:buNone/>
            </a:pPr>
            <a:r>
              <a:rPr lang="en-US" altLang="zh-CN" sz="2800" dirty="0" smtClean="0"/>
              <a:t>    </a:t>
            </a:r>
            <a:r>
              <a:rPr lang="zh-CN" altLang="zh-CN" sz="2800" dirty="0" smtClean="0"/>
              <a:t>投资</a:t>
            </a:r>
            <a:r>
              <a:rPr lang="zh-CN" altLang="zh-CN" sz="2800" dirty="0"/>
              <a:t>组合的预期收益率就是投资组合中各资产的预期收益率的加权平均值。</a:t>
            </a:r>
            <a:r>
              <a:rPr lang="zh-CN" altLang="zh-CN" sz="2800" dirty="0" smtClean="0"/>
              <a:t>但投资</a:t>
            </a:r>
            <a:r>
              <a:rPr lang="zh-CN" altLang="zh-CN" sz="2800" dirty="0"/>
              <a:t>组合的风险指标——标准差</a:t>
            </a:r>
            <a:r>
              <a:rPr lang="zh-CN" altLang="zh-CN" sz="2800" i="1" dirty="0"/>
              <a:t>σ</a:t>
            </a:r>
            <a:r>
              <a:rPr lang="en-US" altLang="zh-CN" sz="2800" i="1" baseline="-25000" dirty="0"/>
              <a:t>p</a:t>
            </a:r>
            <a:r>
              <a:rPr lang="zh-CN" altLang="zh-CN" sz="2800" dirty="0"/>
              <a:t>，</a:t>
            </a:r>
            <a:r>
              <a:rPr lang="zh-CN" altLang="zh-CN" sz="2800" dirty="0" smtClean="0"/>
              <a:t>通常</a:t>
            </a:r>
            <a:r>
              <a:rPr lang="zh-CN" altLang="en-US" sz="2800" dirty="0"/>
              <a:t>并</a:t>
            </a:r>
            <a:r>
              <a:rPr lang="zh-CN" altLang="zh-CN" sz="2800" dirty="0" smtClean="0"/>
              <a:t>不是</a:t>
            </a:r>
            <a:r>
              <a:rPr lang="zh-CN" altLang="zh-CN" sz="2800" dirty="0"/>
              <a:t>投资组合中单个资产的标准差的</a:t>
            </a:r>
            <a:r>
              <a:rPr lang="zh-CN" altLang="zh-CN" sz="2800" dirty="0" smtClean="0"/>
              <a:t>加权平均值</a:t>
            </a:r>
            <a:r>
              <a:rPr lang="zh-CN" altLang="en-US" sz="2800" dirty="0"/>
              <a:t>，</a:t>
            </a:r>
            <a:r>
              <a:rPr lang="zh-CN" altLang="zh-CN" sz="2800" dirty="0" smtClean="0"/>
              <a:t>投资</a:t>
            </a:r>
            <a:r>
              <a:rPr lang="zh-CN" altLang="zh-CN" sz="2800" dirty="0"/>
              <a:t>组合</a:t>
            </a:r>
            <a:r>
              <a:rPr lang="zh-CN" altLang="zh-CN" sz="2800" dirty="0" smtClean="0"/>
              <a:t>的</a:t>
            </a:r>
            <a:r>
              <a:rPr lang="zh-CN" altLang="en-US" sz="2800" dirty="0" smtClean="0"/>
              <a:t>标准差要</a:t>
            </a:r>
            <a:r>
              <a:rPr lang="zh-CN" altLang="zh-CN" sz="2800" dirty="0" smtClean="0"/>
              <a:t>比</a:t>
            </a:r>
            <a:r>
              <a:rPr lang="zh-CN" altLang="zh-CN" sz="2800" dirty="0"/>
              <a:t>单个资产的标准差的加权平均值小</a:t>
            </a:r>
            <a:r>
              <a:rPr lang="zh-CN" altLang="zh-CN" sz="2800" dirty="0" smtClean="0"/>
              <a:t>，</a:t>
            </a:r>
            <a:r>
              <a:rPr lang="zh-CN" altLang="en-US" sz="2800" dirty="0" smtClean="0"/>
              <a:t>比如表</a:t>
            </a:r>
            <a:r>
              <a:rPr lang="en-US" altLang="zh-CN" sz="2800" dirty="0" smtClean="0"/>
              <a:t>8-3</a:t>
            </a:r>
            <a:r>
              <a:rPr lang="zh-CN" altLang="en-US" sz="2800" dirty="0" smtClean="0"/>
              <a:t>和表</a:t>
            </a:r>
            <a:r>
              <a:rPr lang="en-US" altLang="zh-CN" sz="2800" dirty="0" smtClean="0"/>
              <a:t>8-4</a:t>
            </a:r>
            <a:r>
              <a:rPr lang="zh-CN" altLang="en-US" sz="2800" dirty="0" smtClean="0"/>
              <a:t>中两家公司单个股票的标准差分别为</a:t>
            </a:r>
            <a:r>
              <a:rPr lang="en-US" altLang="zh-CN" sz="2800" dirty="0" smtClean="0"/>
              <a:t>0.45</a:t>
            </a:r>
            <a:r>
              <a:rPr lang="zh-CN" altLang="en-US" sz="2800" dirty="0" smtClean="0"/>
              <a:t>和</a:t>
            </a:r>
            <a:r>
              <a:rPr lang="en-US" altLang="zh-CN" sz="2800" dirty="0" smtClean="0"/>
              <a:t>0.1</a:t>
            </a:r>
            <a:r>
              <a:rPr lang="zh-CN" altLang="en-US" sz="2800" dirty="0" smtClean="0"/>
              <a:t>，两家公司单个股票收益率的标准差的加权平均值为</a:t>
            </a:r>
            <a:r>
              <a:rPr lang="en-US" altLang="zh-CN" sz="2800" dirty="0" smtClean="0"/>
              <a:t>(0.45+0.1)/2=27.5%</a:t>
            </a:r>
            <a:r>
              <a:rPr lang="zh-CN" altLang="en-US" sz="2800" dirty="0" smtClean="0"/>
              <a:t>。而表</a:t>
            </a:r>
            <a:r>
              <a:rPr lang="en-US" altLang="zh-CN" sz="2800" dirty="0" smtClean="0"/>
              <a:t>8-6</a:t>
            </a:r>
            <a:r>
              <a:rPr lang="zh-CN" altLang="en-US" sz="2800" dirty="0" smtClean="0"/>
              <a:t>中两家股票投资组合的预期收益率的总标准差值</a:t>
            </a:r>
            <a:r>
              <a:rPr lang="en-US" altLang="zh-CN" sz="2800" dirty="0" smtClean="0"/>
              <a:t>17.5%</a:t>
            </a:r>
            <a:r>
              <a:rPr lang="zh-CN" altLang="en-US" sz="2800" dirty="0" smtClean="0"/>
              <a:t>明显</a:t>
            </a:r>
            <a:r>
              <a:rPr lang="zh-CN" altLang="en-US" sz="2800" dirty="0"/>
              <a:t>要</a:t>
            </a:r>
            <a:r>
              <a:rPr lang="zh-CN" altLang="en-US" sz="2800" dirty="0" smtClean="0"/>
              <a:t>比两家公司股票单个收益率的加权平均值</a:t>
            </a:r>
            <a:r>
              <a:rPr lang="en-US" altLang="zh-CN" sz="2800" dirty="0" smtClean="0"/>
              <a:t>27.5%</a:t>
            </a:r>
            <a:r>
              <a:rPr lang="zh-CN" altLang="en-US" sz="2800" dirty="0" smtClean="0"/>
              <a:t>小很多。</a:t>
            </a:r>
            <a:endParaRPr lang="zh-CN" altLang="en-US" sz="2800" dirty="0"/>
          </a:p>
        </p:txBody>
      </p:sp>
    </p:spTree>
    <p:extLst>
      <p:ext uri="{BB962C8B-B14F-4D97-AF65-F5344CB8AC3E}">
        <p14:creationId xmlns:p14="http://schemas.microsoft.com/office/powerpoint/2010/main" val="1751648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lnSpcReduction="10000"/>
          </a:bodyPr>
          <a:lstStyle/>
          <a:p>
            <a:pPr marL="0" indent="0" algn="ctr">
              <a:buNone/>
            </a:pPr>
            <a:r>
              <a:rPr lang="zh-CN" altLang="en-US" b="1" dirty="0" smtClean="0">
                <a:latin typeface="楷体" panose="02010609060101010101" pitchFamily="49" charset="-122"/>
                <a:ea typeface="楷体" panose="02010609060101010101" pitchFamily="49" charset="-122"/>
              </a:rPr>
              <a:t>第五节 股票投资组合的原理</a:t>
            </a:r>
            <a:endParaRPr lang="en-US" altLang="zh-CN" b="1" dirty="0" smtClean="0"/>
          </a:p>
          <a:p>
            <a:pPr marL="0" indent="0">
              <a:buNone/>
            </a:pPr>
            <a:endParaRPr lang="en-US" altLang="zh-CN" sz="2800" b="1" dirty="0" smtClean="0"/>
          </a:p>
          <a:p>
            <a:pPr marL="0" indent="0">
              <a:buNone/>
            </a:pPr>
            <a:r>
              <a:rPr lang="zh-CN" altLang="en-US" sz="2800" b="1" dirty="0"/>
              <a:t>一</a:t>
            </a:r>
            <a:r>
              <a:rPr lang="zh-CN" altLang="en-US" sz="2800" b="1" dirty="0" smtClean="0"/>
              <a:t>、相关性投资原理</a:t>
            </a:r>
            <a:endParaRPr lang="en-US" altLang="zh-CN" sz="2800" b="1" dirty="0" smtClean="0"/>
          </a:p>
          <a:p>
            <a:pPr marL="0" indent="0">
              <a:buNone/>
            </a:pPr>
            <a:r>
              <a:rPr lang="zh-CN" altLang="en-US" sz="2800" dirty="0" smtClean="0"/>
              <a:t>    这说明组合投资方式要比单个投资某种股票的风险小得多。</a:t>
            </a:r>
            <a:endParaRPr lang="en-US" altLang="zh-CN" sz="2800" dirty="0" smtClean="0"/>
          </a:p>
          <a:p>
            <a:pPr marL="0" indent="0">
              <a:buNone/>
            </a:pPr>
            <a:r>
              <a:rPr lang="en-US" altLang="zh-CN" sz="2800" dirty="0" smtClean="0"/>
              <a:t>    </a:t>
            </a:r>
            <a:r>
              <a:rPr lang="zh-CN" altLang="zh-CN" sz="2800" dirty="0" smtClean="0"/>
              <a:t>表</a:t>
            </a:r>
            <a:r>
              <a:rPr lang="en-US" altLang="zh-CN" sz="2800" dirty="0"/>
              <a:t>8-7</a:t>
            </a:r>
            <a:r>
              <a:rPr lang="zh-CN" altLang="zh-CN" sz="2800" dirty="0"/>
              <a:t>和图</a:t>
            </a:r>
            <a:r>
              <a:rPr lang="en-US" altLang="zh-CN" sz="2800" dirty="0" smtClean="0"/>
              <a:t>8-4</a:t>
            </a:r>
            <a:r>
              <a:rPr lang="zh-CN" altLang="en-US" sz="2800" dirty="0" smtClean="0"/>
              <a:t>再次</a:t>
            </a:r>
            <a:r>
              <a:rPr lang="zh-CN" altLang="zh-CN" sz="2800" dirty="0" smtClean="0"/>
              <a:t>说明</a:t>
            </a:r>
            <a:r>
              <a:rPr lang="zh-CN" altLang="en-US" sz="2800" dirty="0" smtClean="0"/>
              <a:t>了</a:t>
            </a:r>
            <a:r>
              <a:rPr lang="zh-CN" altLang="zh-CN" sz="2800" dirty="0" smtClean="0"/>
              <a:t>投资组合</a:t>
            </a:r>
            <a:r>
              <a:rPr lang="zh-CN" altLang="en-US" sz="2800" dirty="0" smtClean="0"/>
              <a:t>有</a:t>
            </a:r>
            <a:r>
              <a:rPr lang="zh-CN" altLang="zh-CN" sz="2800" dirty="0" smtClean="0"/>
              <a:t>降低</a:t>
            </a:r>
            <a:r>
              <a:rPr lang="zh-CN" altLang="zh-CN" sz="2800" dirty="0"/>
              <a:t>风险</a:t>
            </a:r>
            <a:r>
              <a:rPr lang="zh-CN" altLang="zh-CN" sz="2800" dirty="0" smtClean="0"/>
              <a:t>的</a:t>
            </a:r>
            <a:r>
              <a:rPr lang="zh-CN" altLang="en-US" sz="2800" dirty="0" smtClean="0"/>
              <a:t>作用：假设</a:t>
            </a:r>
            <a:r>
              <a:rPr lang="zh-CN" altLang="zh-CN" sz="2800" dirty="0"/>
              <a:t>股票</a:t>
            </a:r>
            <a:r>
              <a:rPr lang="en-US" altLang="zh-CN" sz="2800" dirty="0"/>
              <a:t>A</a:t>
            </a:r>
            <a:r>
              <a:rPr lang="zh-CN" altLang="zh-CN" sz="2800" dirty="0"/>
              <a:t>和股票</a:t>
            </a:r>
            <a:r>
              <a:rPr lang="en-US" altLang="zh-CN" sz="2800" dirty="0"/>
              <a:t>B</a:t>
            </a:r>
            <a:r>
              <a:rPr lang="zh-CN" altLang="zh-CN" sz="2800" dirty="0"/>
              <a:t>各自的</a:t>
            </a:r>
            <a:r>
              <a:rPr lang="zh-CN" altLang="zh-CN" sz="2800" dirty="0" smtClean="0"/>
              <a:t>收益率</a:t>
            </a:r>
            <a:r>
              <a:rPr lang="zh-CN" altLang="en-US" sz="2800" dirty="0" smtClean="0"/>
              <a:t>的变动方向相反，即相关系数是</a:t>
            </a:r>
            <a:r>
              <a:rPr lang="en-US" altLang="zh-CN" sz="2800" dirty="0"/>
              <a:t>-</a:t>
            </a:r>
            <a:r>
              <a:rPr lang="en-US" altLang="zh-CN" sz="2800" dirty="0" smtClean="0"/>
              <a:t>1</a:t>
            </a:r>
            <a:r>
              <a:rPr lang="zh-CN" altLang="en-US" sz="2800" dirty="0" smtClean="0"/>
              <a:t>。</a:t>
            </a:r>
            <a:r>
              <a:rPr lang="zh-CN" altLang="zh-CN" sz="2800" dirty="0" smtClean="0"/>
              <a:t>同时</a:t>
            </a:r>
            <a:r>
              <a:rPr lang="zh-CN" altLang="zh-CN" sz="2800" dirty="0"/>
              <a:t>给出了在每只股票上投资了</a:t>
            </a:r>
            <a:r>
              <a:rPr lang="en-US" altLang="zh-CN" sz="2800" dirty="0"/>
              <a:t>50%</a:t>
            </a:r>
            <a:r>
              <a:rPr lang="zh-CN" altLang="zh-CN" sz="2800" dirty="0"/>
              <a:t>的权重的投资</a:t>
            </a:r>
            <a:r>
              <a:rPr lang="zh-CN" altLang="zh-CN" sz="2800" dirty="0" smtClean="0"/>
              <a:t>组合。</a:t>
            </a:r>
            <a:endParaRPr lang="en-US" altLang="zh-CN" sz="2800" dirty="0"/>
          </a:p>
          <a:p>
            <a:pPr marL="0" indent="0">
              <a:buNone/>
            </a:pPr>
            <a:r>
              <a:rPr lang="en-US" altLang="zh-CN" sz="2800" dirty="0" smtClean="0"/>
              <a:t>    </a:t>
            </a:r>
            <a:r>
              <a:rPr lang="zh-CN" altLang="en-US" sz="2800" dirty="0" smtClean="0"/>
              <a:t>从表中可以看出，如果单个投资股票</a:t>
            </a:r>
            <a:r>
              <a:rPr lang="en-US" altLang="zh-CN" sz="2800" dirty="0" smtClean="0"/>
              <a:t>A</a:t>
            </a:r>
            <a:r>
              <a:rPr lang="zh-CN" altLang="en-US" sz="2800" dirty="0" smtClean="0"/>
              <a:t>或股票</a:t>
            </a:r>
            <a:r>
              <a:rPr lang="en-US" altLang="zh-CN" sz="2800" dirty="0" smtClean="0"/>
              <a:t>B</a:t>
            </a:r>
            <a:r>
              <a:rPr lang="zh-CN" altLang="en-US" sz="2800" dirty="0" smtClean="0"/>
              <a:t>，其各自收益率的标准差都是</a:t>
            </a:r>
            <a:r>
              <a:rPr lang="en-US" altLang="zh-CN" sz="2800" dirty="0" smtClean="0"/>
              <a:t>35%</a:t>
            </a:r>
            <a:r>
              <a:rPr lang="zh-CN" altLang="en-US" sz="2800" dirty="0" smtClean="0"/>
              <a:t>，风险很大；但投资组合收益率的标准差却是</a:t>
            </a:r>
            <a:r>
              <a:rPr lang="en-US" altLang="zh-CN" sz="2800" dirty="0" smtClean="0"/>
              <a:t>0</a:t>
            </a:r>
            <a:r>
              <a:rPr lang="zh-CN" altLang="en-US" sz="2800" dirty="0" smtClean="0"/>
              <a:t>，没有风险。</a:t>
            </a:r>
            <a:endParaRPr lang="zh-CN" altLang="en-US" sz="2800" dirty="0"/>
          </a:p>
        </p:txBody>
      </p:sp>
    </p:spTree>
    <p:extLst>
      <p:ext uri="{BB962C8B-B14F-4D97-AF65-F5344CB8AC3E}">
        <p14:creationId xmlns:p14="http://schemas.microsoft.com/office/powerpoint/2010/main" val="602767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201216452"/>
              </p:ext>
            </p:extLst>
          </p:nvPr>
        </p:nvGraphicFramePr>
        <p:xfrm>
          <a:off x="755576" y="1412776"/>
          <a:ext cx="7704856" cy="4752531"/>
        </p:xfrm>
        <a:graphic>
          <a:graphicData uri="http://schemas.openxmlformats.org/drawingml/2006/table">
            <a:tbl>
              <a:tblPr firstRow="1" firstCol="1" bandRow="1">
                <a:tableStyleId>{5C22544A-7EE6-4342-B048-85BDC9FD1C3A}</a:tableStyleId>
              </a:tblPr>
              <a:tblGrid>
                <a:gridCol w="1533954"/>
                <a:gridCol w="1926704"/>
                <a:gridCol w="1925471"/>
                <a:gridCol w="2318727"/>
              </a:tblGrid>
              <a:tr h="528059">
                <a:tc>
                  <a:txBody>
                    <a:bodyPr/>
                    <a:lstStyle/>
                    <a:p>
                      <a:pPr algn="ctr">
                        <a:spcAft>
                          <a:spcPts val="0"/>
                        </a:spcAft>
                      </a:pPr>
                      <a:r>
                        <a:rPr lang="zh-CN" sz="2000" kern="100" dirty="0">
                          <a:effectLst/>
                        </a:rPr>
                        <a:t>年份</a:t>
                      </a:r>
                      <a:endParaRPr lang="zh-CN" sz="2000" kern="100" dirty="0">
                        <a:effectLst/>
                        <a:latin typeface="Calibri"/>
                        <a:ea typeface="宋体"/>
                        <a:cs typeface="Times New Roman"/>
                      </a:endParaRPr>
                    </a:p>
                  </a:txBody>
                  <a:tcPr marL="68580" marR="68580" marT="0" marB="0" anchor="ctr"/>
                </a:tc>
                <a:tc>
                  <a:txBody>
                    <a:bodyPr/>
                    <a:lstStyle/>
                    <a:p>
                      <a:pPr algn="ctr">
                        <a:spcAft>
                          <a:spcPts val="0"/>
                        </a:spcAft>
                      </a:pPr>
                      <a:r>
                        <a:rPr lang="zh-CN" sz="2000" kern="100" dirty="0">
                          <a:effectLst/>
                        </a:rPr>
                        <a:t>股票</a:t>
                      </a:r>
                      <a:r>
                        <a:rPr lang="en-US" sz="2000" kern="100" dirty="0">
                          <a:effectLst/>
                        </a:rPr>
                        <a:t>A</a:t>
                      </a:r>
                      <a:r>
                        <a:rPr lang="zh-CN" sz="2000" kern="100" dirty="0">
                          <a:effectLst/>
                        </a:rPr>
                        <a:t>的收益率</a:t>
                      </a:r>
                      <a:endParaRPr lang="zh-CN" sz="2000" kern="100" dirty="0">
                        <a:effectLst/>
                        <a:latin typeface="Calibri"/>
                        <a:ea typeface="宋体"/>
                        <a:cs typeface="Times New Roman"/>
                      </a:endParaRPr>
                    </a:p>
                  </a:txBody>
                  <a:tcPr marL="68580" marR="68580" marT="0" marB="0" anchor="ctr"/>
                </a:tc>
                <a:tc>
                  <a:txBody>
                    <a:bodyPr/>
                    <a:lstStyle/>
                    <a:p>
                      <a:pPr algn="ctr">
                        <a:spcAft>
                          <a:spcPts val="0"/>
                        </a:spcAft>
                      </a:pPr>
                      <a:r>
                        <a:rPr lang="zh-CN" sz="2000" kern="100" dirty="0">
                          <a:effectLst/>
                        </a:rPr>
                        <a:t>股票</a:t>
                      </a:r>
                      <a:r>
                        <a:rPr lang="en-US" sz="2000" kern="100" dirty="0">
                          <a:effectLst/>
                        </a:rPr>
                        <a:t>B</a:t>
                      </a:r>
                      <a:r>
                        <a:rPr lang="zh-CN" sz="2000" kern="100" dirty="0">
                          <a:effectLst/>
                        </a:rPr>
                        <a:t>的收益率</a:t>
                      </a:r>
                      <a:endParaRPr lang="zh-CN" sz="2000" kern="100" dirty="0">
                        <a:effectLst/>
                        <a:latin typeface="Calibri"/>
                        <a:ea typeface="宋体"/>
                        <a:cs typeface="Times New Roman"/>
                      </a:endParaRPr>
                    </a:p>
                  </a:txBody>
                  <a:tcPr marL="68580" marR="68580" marT="0" marB="0" anchor="ctr"/>
                </a:tc>
                <a:tc>
                  <a:txBody>
                    <a:bodyPr/>
                    <a:lstStyle/>
                    <a:p>
                      <a:pPr algn="ctr">
                        <a:spcAft>
                          <a:spcPts val="0"/>
                        </a:spcAft>
                      </a:pPr>
                      <a:r>
                        <a:rPr lang="zh-CN" sz="2000" kern="100" dirty="0">
                          <a:effectLst/>
                        </a:rPr>
                        <a:t>投资组合的收益率</a:t>
                      </a:r>
                      <a:endParaRPr lang="zh-CN" sz="2000" kern="100" dirty="0">
                        <a:effectLst/>
                        <a:latin typeface="Calibri"/>
                        <a:ea typeface="宋体"/>
                        <a:cs typeface="Times New Roman"/>
                      </a:endParaRPr>
                    </a:p>
                  </a:txBody>
                  <a:tcPr marL="68580" marR="68580" marT="0" marB="0" anchor="ctr"/>
                </a:tc>
              </a:tr>
              <a:tr h="528059">
                <a:tc>
                  <a:txBody>
                    <a:bodyPr/>
                    <a:lstStyle/>
                    <a:p>
                      <a:pPr algn="ctr">
                        <a:spcAft>
                          <a:spcPts val="0"/>
                        </a:spcAft>
                      </a:pPr>
                      <a:r>
                        <a:rPr lang="en-US" sz="1800" kern="100" dirty="0">
                          <a:effectLst/>
                        </a:rPr>
                        <a:t>2011</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-15%</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55%</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a:ea typeface="宋体"/>
                        <a:cs typeface="Times New Roman"/>
                      </a:endParaRPr>
                    </a:p>
                  </a:txBody>
                  <a:tcPr marL="68580" marR="68580" marT="0" marB="0" anchor="ctr"/>
                </a:tc>
              </a:tr>
              <a:tr h="528059">
                <a:tc>
                  <a:txBody>
                    <a:bodyPr/>
                    <a:lstStyle/>
                    <a:p>
                      <a:pPr algn="ctr">
                        <a:spcAft>
                          <a:spcPts val="0"/>
                        </a:spcAft>
                      </a:pPr>
                      <a:r>
                        <a:rPr lang="en-US" sz="1800" kern="100">
                          <a:effectLst/>
                        </a:rPr>
                        <a:t>2012</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55%</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-15%</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a:ea typeface="宋体"/>
                        <a:cs typeface="Times New Roman"/>
                      </a:endParaRPr>
                    </a:p>
                  </a:txBody>
                  <a:tcPr marL="68580" marR="68580" marT="0" marB="0" anchor="ctr"/>
                </a:tc>
              </a:tr>
              <a:tr h="528059">
                <a:tc>
                  <a:txBody>
                    <a:bodyPr/>
                    <a:lstStyle/>
                    <a:p>
                      <a:pPr algn="ctr">
                        <a:spcAft>
                          <a:spcPts val="0"/>
                        </a:spcAft>
                      </a:pPr>
                      <a:r>
                        <a:rPr lang="en-US" sz="1800" kern="100">
                          <a:effectLst/>
                        </a:rPr>
                        <a:t>2013</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-15%</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55%</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a:ea typeface="宋体"/>
                        <a:cs typeface="Times New Roman"/>
                      </a:endParaRPr>
                    </a:p>
                  </a:txBody>
                  <a:tcPr marL="68580" marR="68580" marT="0" marB="0" anchor="ctr"/>
                </a:tc>
              </a:tr>
              <a:tr h="528059">
                <a:tc>
                  <a:txBody>
                    <a:bodyPr/>
                    <a:lstStyle/>
                    <a:p>
                      <a:pPr algn="ctr">
                        <a:spcAft>
                          <a:spcPts val="0"/>
                        </a:spcAft>
                      </a:pPr>
                      <a:r>
                        <a:rPr lang="en-US" sz="1800" kern="100">
                          <a:effectLst/>
                        </a:rPr>
                        <a:t>2014</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55%</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-15%</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20%</a:t>
                      </a:r>
                      <a:endParaRPr lang="zh-CN" sz="1800" kern="100" dirty="0">
                        <a:effectLst/>
                        <a:latin typeface="Calibri"/>
                        <a:ea typeface="宋体"/>
                        <a:cs typeface="Times New Roman"/>
                      </a:endParaRPr>
                    </a:p>
                  </a:txBody>
                  <a:tcPr marL="68580" marR="68580" marT="0" marB="0" anchor="ctr"/>
                </a:tc>
              </a:tr>
              <a:tr h="528059">
                <a:tc>
                  <a:txBody>
                    <a:bodyPr/>
                    <a:lstStyle/>
                    <a:p>
                      <a:pPr algn="ctr">
                        <a:spcAft>
                          <a:spcPts val="0"/>
                        </a:spcAft>
                      </a:pPr>
                      <a:r>
                        <a:rPr lang="en-US" sz="1800" kern="100">
                          <a:effectLst/>
                        </a:rPr>
                        <a:t>2015</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20%</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a:ea typeface="宋体"/>
                        <a:cs typeface="Times New Roman"/>
                      </a:endParaRPr>
                    </a:p>
                  </a:txBody>
                  <a:tcPr marL="68580" marR="68580" marT="0" marB="0" anchor="ctr"/>
                </a:tc>
              </a:tr>
              <a:tr h="528059">
                <a:tc>
                  <a:txBody>
                    <a:bodyPr/>
                    <a:lstStyle/>
                    <a:p>
                      <a:pPr algn="ctr">
                        <a:spcAft>
                          <a:spcPts val="0"/>
                        </a:spcAft>
                      </a:pPr>
                      <a:r>
                        <a:rPr lang="zh-CN" sz="1800" kern="100">
                          <a:effectLst/>
                        </a:rPr>
                        <a:t>平均收益率</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20%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20%</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20%</a:t>
                      </a:r>
                      <a:endParaRPr lang="zh-CN" sz="1800" kern="100" dirty="0">
                        <a:effectLst/>
                        <a:latin typeface="Calibri"/>
                        <a:ea typeface="宋体"/>
                        <a:cs typeface="Times New Roman"/>
                      </a:endParaRPr>
                    </a:p>
                  </a:txBody>
                  <a:tcPr marL="68580" marR="68580" marT="0" marB="0" anchor="ctr"/>
                </a:tc>
              </a:tr>
              <a:tr h="528059">
                <a:tc>
                  <a:txBody>
                    <a:bodyPr/>
                    <a:lstStyle/>
                    <a:p>
                      <a:pPr algn="ctr">
                        <a:spcAft>
                          <a:spcPts val="0"/>
                        </a:spcAft>
                      </a:pPr>
                      <a:r>
                        <a:rPr lang="zh-CN" sz="1800" kern="100">
                          <a:effectLst/>
                        </a:rPr>
                        <a:t>σ</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35%</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35%</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Calibri"/>
                        <a:ea typeface="宋体"/>
                        <a:cs typeface="Times New Roman"/>
                      </a:endParaRPr>
                    </a:p>
                  </a:txBody>
                  <a:tcPr marL="68580" marR="68580" marT="0" marB="0" anchor="ctr"/>
                </a:tc>
              </a:tr>
              <a:tr h="528059">
                <a:tc gridSpan="4">
                  <a:txBody>
                    <a:bodyPr/>
                    <a:lstStyle/>
                    <a:p>
                      <a:pPr algn="just">
                        <a:spcAft>
                          <a:spcPts val="0"/>
                        </a:spcAft>
                      </a:pPr>
                      <a:r>
                        <a:rPr lang="en-US" sz="1800" kern="100" dirty="0">
                          <a:effectLst/>
                        </a:rPr>
                        <a:t>                       </a:t>
                      </a:r>
                      <a:r>
                        <a:rPr lang="zh-CN" sz="1800" kern="100" dirty="0">
                          <a:effectLst/>
                        </a:rPr>
                        <a:t>相关系数</a:t>
                      </a:r>
                      <a:r>
                        <a:rPr lang="en-US" sz="1800" kern="100" dirty="0">
                          <a:effectLst/>
                        </a:rPr>
                        <a:t> = -1.0</a:t>
                      </a:r>
                      <a:endParaRPr lang="zh-CN" sz="180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5" name="Rectangle 1"/>
          <p:cNvSpPr>
            <a:spLocks noChangeArrowheads="1"/>
          </p:cNvSpPr>
          <p:nvPr/>
        </p:nvSpPr>
        <p:spPr bwMode="auto">
          <a:xfrm>
            <a:off x="1115616" y="764704"/>
            <a:ext cx="66967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917575" algn="l"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表</a:t>
            </a:r>
            <a:r>
              <a:rPr kumimoji="0" lang="en-US" altLang="zh-CN" sz="2400" b="1"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8-7 </a:t>
            </a:r>
            <a:r>
              <a:rPr kumimoji="0" lang="zh-CN" altLang="en-US" sz="2400" b="1" i="0" u="none" strike="noStrike" cap="none" normalizeH="0" baseline="0" dirty="0" smtClean="0">
                <a:ln>
                  <a:noFill/>
                </a:ln>
                <a:solidFill>
                  <a:srgbClr val="000000"/>
                </a:solidFill>
                <a:effectLst/>
                <a:latin typeface="Calibri" pitchFamily="34" charset="0"/>
                <a:ea typeface="宋体" pitchFamily="2" charset="-122"/>
                <a:cs typeface="Times New Roman" pitchFamily="18" charset="0"/>
              </a:rPr>
              <a:t>收益率完全负相关的情况：</a:t>
            </a:r>
            <a:r>
              <a:rPr kumimoji="0" lang="en-US" altLang="zh-CN" sz="2400" b="1" i="1"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ρ</a:t>
            </a:r>
            <a:r>
              <a:rPr kumimoji="0" lang="en-US" altLang="zh-CN" sz="24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=-1.0</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851165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059272004"/>
              </p:ext>
            </p:extLst>
          </p:nvPr>
        </p:nvGraphicFramePr>
        <p:xfrm>
          <a:off x="467544" y="764704"/>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矩形 4"/>
          <p:cNvSpPr/>
          <p:nvPr/>
        </p:nvSpPr>
        <p:spPr>
          <a:xfrm>
            <a:off x="2339752" y="5373216"/>
            <a:ext cx="4166525" cy="369332"/>
          </a:xfrm>
          <a:prstGeom prst="rect">
            <a:avLst/>
          </a:prstGeom>
        </p:spPr>
        <p:txBody>
          <a:bodyPr wrap="none">
            <a:spAutoFit/>
          </a:bodyPr>
          <a:lstStyle/>
          <a:p>
            <a:r>
              <a:rPr lang="zh-CN" altLang="zh-CN" b="1" dirty="0"/>
              <a:t>图</a:t>
            </a:r>
            <a:r>
              <a:rPr lang="en-US" altLang="zh-CN" b="1" dirty="0"/>
              <a:t>8-4 </a:t>
            </a:r>
            <a:r>
              <a:rPr lang="zh-CN" altLang="zh-CN" b="1" dirty="0"/>
              <a:t>收益率完全负相关的情况：</a:t>
            </a:r>
            <a:r>
              <a:rPr lang="zh-CN" altLang="zh-CN" b="1" i="1" dirty="0"/>
              <a:t>ρ</a:t>
            </a:r>
            <a:r>
              <a:rPr lang="en-US" altLang="zh-CN" b="1" dirty="0"/>
              <a:t>=-1.0</a:t>
            </a:r>
            <a:endParaRPr lang="zh-CN" altLang="zh-CN" dirty="0"/>
          </a:p>
        </p:txBody>
      </p:sp>
    </p:spTree>
    <p:extLst>
      <p:ext uri="{BB962C8B-B14F-4D97-AF65-F5344CB8AC3E}">
        <p14:creationId xmlns:p14="http://schemas.microsoft.com/office/powerpoint/2010/main" val="4094238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fontScale="92500"/>
          </a:bodyPr>
          <a:lstStyle/>
          <a:p>
            <a:pPr marL="0" indent="0" algn="ctr">
              <a:buNone/>
            </a:pPr>
            <a:r>
              <a:rPr lang="zh-CN" altLang="en-US" b="1" dirty="0" smtClean="0">
                <a:latin typeface="楷体" panose="02010609060101010101" pitchFamily="49" charset="-122"/>
                <a:ea typeface="楷体" panose="02010609060101010101" pitchFamily="49" charset="-122"/>
              </a:rPr>
              <a:t>第五节 股票投资组合的原理</a:t>
            </a:r>
            <a:endParaRPr lang="en-US" altLang="zh-CN" b="1" dirty="0" smtClean="0"/>
          </a:p>
          <a:p>
            <a:pPr marL="0" indent="0">
              <a:buNone/>
            </a:pPr>
            <a:endParaRPr lang="en-US" altLang="zh-CN" sz="2800" b="1" dirty="0" smtClean="0"/>
          </a:p>
          <a:p>
            <a:pPr marL="0" indent="0">
              <a:buNone/>
            </a:pPr>
            <a:r>
              <a:rPr lang="zh-CN" altLang="en-US" sz="2800" b="1" dirty="0"/>
              <a:t>一</a:t>
            </a:r>
            <a:r>
              <a:rPr lang="zh-CN" altLang="en-US" sz="2800" b="1" dirty="0" smtClean="0"/>
              <a:t>、相关性投资原理</a:t>
            </a:r>
            <a:endParaRPr lang="en-US" altLang="zh-CN" sz="2800" b="1" dirty="0" smtClean="0"/>
          </a:p>
          <a:p>
            <a:pPr marL="0" indent="0">
              <a:buNone/>
            </a:pPr>
            <a:r>
              <a:rPr lang="zh-CN" altLang="en-US" sz="2800" dirty="0" smtClean="0"/>
              <a:t>    为什么</a:t>
            </a:r>
            <a:r>
              <a:rPr lang="zh-CN" altLang="zh-CN" sz="2800" dirty="0" smtClean="0"/>
              <a:t>把</a:t>
            </a:r>
            <a:r>
              <a:rPr lang="zh-CN" altLang="zh-CN" sz="2800" dirty="0"/>
              <a:t>股票</a:t>
            </a:r>
            <a:r>
              <a:rPr lang="en-US" altLang="zh-CN" sz="2800" dirty="0"/>
              <a:t>A</a:t>
            </a:r>
            <a:r>
              <a:rPr lang="zh-CN" altLang="zh-CN" sz="2800" dirty="0"/>
              <a:t>和股票</a:t>
            </a:r>
            <a:r>
              <a:rPr lang="en-US" altLang="zh-CN" sz="2800" dirty="0"/>
              <a:t>B</a:t>
            </a:r>
            <a:r>
              <a:rPr lang="zh-CN" altLang="zh-CN" sz="2800" dirty="0"/>
              <a:t>组合</a:t>
            </a:r>
            <a:r>
              <a:rPr lang="zh-CN" altLang="zh-CN" sz="2800" dirty="0" smtClean="0"/>
              <a:t>起来投资</a:t>
            </a:r>
            <a:r>
              <a:rPr lang="zh-CN" altLang="en-US" sz="2800" dirty="0" smtClean="0"/>
              <a:t>就</a:t>
            </a:r>
            <a:r>
              <a:rPr lang="zh-CN" altLang="zh-CN" sz="2800" dirty="0" smtClean="0"/>
              <a:t>无风险</a:t>
            </a:r>
            <a:r>
              <a:rPr lang="zh-CN" altLang="en-US" sz="2800" dirty="0" smtClean="0"/>
              <a:t>呢？</a:t>
            </a:r>
            <a:r>
              <a:rPr lang="zh-CN" altLang="en-US" sz="2800" dirty="0"/>
              <a:t>那</a:t>
            </a:r>
            <a:r>
              <a:rPr lang="zh-CN" altLang="zh-CN" sz="2800" dirty="0" smtClean="0"/>
              <a:t>是</a:t>
            </a:r>
            <a:r>
              <a:rPr lang="zh-CN" altLang="zh-CN" sz="2800" dirty="0"/>
              <a:t>因为这两只股票的收益率的变动</a:t>
            </a:r>
            <a:r>
              <a:rPr lang="zh-CN" altLang="zh-CN" sz="2800" dirty="0" smtClean="0"/>
              <a:t>方向</a:t>
            </a:r>
            <a:r>
              <a:rPr lang="zh-CN" altLang="en-US" sz="2800" dirty="0" smtClean="0"/>
              <a:t>完全</a:t>
            </a:r>
            <a:r>
              <a:rPr lang="zh-CN" altLang="zh-CN" sz="2800" dirty="0" smtClean="0"/>
              <a:t>相反</a:t>
            </a:r>
            <a:r>
              <a:rPr lang="zh-CN" altLang="zh-CN" sz="2800" dirty="0"/>
              <a:t>，当股票</a:t>
            </a:r>
            <a:r>
              <a:rPr lang="en-US" altLang="zh-CN" sz="2800" dirty="0"/>
              <a:t>A</a:t>
            </a:r>
            <a:r>
              <a:rPr lang="zh-CN" altLang="zh-CN" sz="2800" dirty="0"/>
              <a:t>收益率下降时，股票</a:t>
            </a:r>
            <a:r>
              <a:rPr lang="en-US" altLang="zh-CN" sz="2800" dirty="0"/>
              <a:t>B</a:t>
            </a:r>
            <a:r>
              <a:rPr lang="zh-CN" altLang="zh-CN" sz="2800" dirty="0"/>
              <a:t>的收益率便上升；反之亦然（见图</a:t>
            </a:r>
            <a:r>
              <a:rPr lang="en-US" altLang="zh-CN" sz="2800" dirty="0"/>
              <a:t>8-4</a:t>
            </a:r>
            <a:r>
              <a:rPr lang="zh-CN" altLang="zh-CN" sz="2800" dirty="0"/>
              <a:t>）</a:t>
            </a:r>
            <a:r>
              <a:rPr lang="zh-CN" altLang="zh-CN" sz="2800" dirty="0" smtClean="0"/>
              <a:t>。</a:t>
            </a:r>
            <a:endParaRPr lang="en-US" altLang="zh-CN" sz="2800" dirty="0" smtClean="0"/>
          </a:p>
          <a:p>
            <a:pPr marL="0" indent="0">
              <a:buNone/>
            </a:pPr>
            <a:r>
              <a:rPr lang="en-US" altLang="zh-CN" sz="2800" b="1" dirty="0"/>
              <a:t> </a:t>
            </a:r>
            <a:r>
              <a:rPr lang="en-US" altLang="zh-CN" sz="2800" b="1" dirty="0" smtClean="0"/>
              <a:t>   </a:t>
            </a:r>
            <a:r>
              <a:rPr lang="zh-CN" altLang="en-US" sz="2800" b="1" dirty="0" smtClean="0"/>
              <a:t>这</a:t>
            </a:r>
            <a:r>
              <a:rPr lang="zh-CN" altLang="zh-CN" sz="2800" b="1" dirty="0" smtClean="0"/>
              <a:t>两种</a:t>
            </a:r>
            <a:r>
              <a:rPr lang="zh-CN" altLang="zh-CN" sz="2800" b="1" dirty="0"/>
              <a:t>变量一起变动的趋势就叫作相关性</a:t>
            </a:r>
            <a:r>
              <a:rPr lang="zh-CN" altLang="zh-CN" sz="2800" dirty="0"/>
              <a:t>，而用来衡量两者相关性的指标就叫作</a:t>
            </a:r>
            <a:r>
              <a:rPr lang="zh-CN" altLang="zh-CN" sz="2800" b="1" dirty="0"/>
              <a:t>相关系数</a:t>
            </a:r>
            <a:r>
              <a:rPr lang="en-US" altLang="zh-CN" sz="2800" dirty="0"/>
              <a:t>(</a:t>
            </a:r>
            <a:r>
              <a:rPr lang="zh-CN" altLang="zh-CN" sz="2800" i="1" dirty="0"/>
              <a:t>ρ</a:t>
            </a:r>
            <a:r>
              <a:rPr lang="en-US" altLang="zh-CN" sz="2800" dirty="0"/>
              <a:t>)</a:t>
            </a:r>
            <a:r>
              <a:rPr lang="zh-CN" altLang="zh-CN" sz="2800" dirty="0"/>
              <a:t>。在统计学中，当股票</a:t>
            </a:r>
            <a:r>
              <a:rPr lang="en-US" altLang="zh-CN" sz="2800" dirty="0"/>
              <a:t>A</a:t>
            </a:r>
            <a:r>
              <a:rPr lang="zh-CN" altLang="zh-CN" sz="2800" dirty="0"/>
              <a:t>与股票</a:t>
            </a:r>
            <a:r>
              <a:rPr lang="en-US" altLang="zh-CN" sz="2800" dirty="0"/>
              <a:t>B</a:t>
            </a:r>
            <a:r>
              <a:rPr lang="zh-CN" altLang="zh-CN" sz="2800" dirty="0"/>
              <a:t>的收益率完全负相关时，相关系数</a:t>
            </a:r>
            <a:r>
              <a:rPr lang="zh-CN" altLang="zh-CN" sz="2800" i="1" dirty="0"/>
              <a:t>ρ</a:t>
            </a:r>
            <a:r>
              <a:rPr lang="en-US" altLang="zh-CN" sz="2800" dirty="0"/>
              <a:t>=-1.0</a:t>
            </a:r>
            <a:r>
              <a:rPr lang="zh-CN" altLang="zh-CN" sz="2800" dirty="0"/>
              <a:t>；而当股票</a:t>
            </a:r>
            <a:r>
              <a:rPr lang="en-US" altLang="zh-CN" sz="2800" dirty="0"/>
              <a:t>A</a:t>
            </a:r>
            <a:r>
              <a:rPr lang="zh-CN" altLang="zh-CN" sz="2800" dirty="0"/>
              <a:t>与股票</a:t>
            </a:r>
            <a:r>
              <a:rPr lang="en-US" altLang="zh-CN" sz="2800" dirty="0"/>
              <a:t>B</a:t>
            </a:r>
            <a:r>
              <a:rPr lang="zh-CN" altLang="zh-CN" sz="2800" dirty="0"/>
              <a:t>的收益率完全正相关时，相关系数</a:t>
            </a:r>
            <a:r>
              <a:rPr lang="zh-CN" altLang="zh-CN" sz="2800" i="1" dirty="0"/>
              <a:t>ρ</a:t>
            </a:r>
            <a:r>
              <a:rPr lang="en-US" altLang="zh-CN" sz="2800" dirty="0"/>
              <a:t>= +1.0</a:t>
            </a:r>
            <a:r>
              <a:rPr lang="zh-CN" altLang="zh-CN" sz="2800" dirty="0"/>
              <a:t>。如果一只股票的</a:t>
            </a:r>
            <a:r>
              <a:rPr lang="zh-CN" altLang="zh-CN" sz="2800" dirty="0" smtClean="0"/>
              <a:t>收益率</a:t>
            </a:r>
            <a:r>
              <a:rPr lang="zh-CN" altLang="en-US" sz="2800" dirty="0" smtClean="0"/>
              <a:t>彼此</a:t>
            </a:r>
            <a:r>
              <a:rPr lang="zh-CN" altLang="zh-CN" sz="2800" dirty="0" smtClean="0"/>
              <a:t>没有关系</a:t>
            </a:r>
            <a:r>
              <a:rPr lang="zh-CN" altLang="en-US" sz="2800" dirty="0" smtClean="0"/>
              <a:t>时</a:t>
            </a:r>
            <a:r>
              <a:rPr lang="zh-CN" altLang="zh-CN" sz="2800" dirty="0" smtClean="0"/>
              <a:t>，相关系数</a:t>
            </a:r>
            <a:r>
              <a:rPr lang="zh-CN" altLang="zh-CN" sz="2800" i="1" dirty="0"/>
              <a:t>ρ</a:t>
            </a:r>
            <a:r>
              <a:rPr lang="en-US" altLang="zh-CN" sz="2800" dirty="0"/>
              <a:t>=0</a:t>
            </a:r>
            <a:r>
              <a:rPr lang="zh-CN" altLang="zh-CN" sz="2800" dirty="0" smtClean="0"/>
              <a:t>。</a:t>
            </a:r>
            <a:endParaRPr lang="zh-CN"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49025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第五节 股票投资组合的原理</a:t>
            </a:r>
            <a:endParaRPr lang="en-US" altLang="zh-CN" b="1" dirty="0" smtClean="0"/>
          </a:p>
          <a:p>
            <a:pPr marL="0" indent="0">
              <a:buNone/>
            </a:pPr>
            <a:endParaRPr lang="en-US" altLang="zh-CN" sz="2800" b="1" dirty="0" smtClean="0"/>
          </a:p>
          <a:p>
            <a:pPr marL="0" indent="0">
              <a:buNone/>
            </a:pPr>
            <a:r>
              <a:rPr lang="zh-CN" altLang="en-US" sz="2800" b="1" dirty="0"/>
              <a:t>一</a:t>
            </a:r>
            <a:r>
              <a:rPr lang="zh-CN" altLang="en-US" sz="2800" b="1" dirty="0" smtClean="0"/>
              <a:t>、相关性投资原理</a:t>
            </a:r>
            <a:endParaRPr lang="en-US" altLang="zh-CN" sz="2800" b="1" dirty="0" smtClean="0"/>
          </a:p>
          <a:p>
            <a:pPr marL="0" indent="0">
              <a:buNone/>
            </a:pPr>
            <a:r>
              <a:rPr lang="en-US" altLang="zh-CN" sz="2800" dirty="0" smtClean="0"/>
              <a:t>    </a:t>
            </a:r>
            <a:r>
              <a:rPr lang="zh-CN" altLang="zh-CN" sz="2800" dirty="0" smtClean="0"/>
              <a:t>在</a:t>
            </a:r>
            <a:r>
              <a:rPr lang="zh-CN" altLang="zh-CN" sz="2800" dirty="0"/>
              <a:t>股票市场上，股票的收益率一般具有同方向变动的特征，不太可能相互孤立。实证研究证明，随机抽取的两只股票的收益率的相关系数大概在</a:t>
            </a:r>
            <a:r>
              <a:rPr lang="en-US" altLang="zh-CN" sz="2800" dirty="0"/>
              <a:t>0.4</a:t>
            </a:r>
            <a:r>
              <a:rPr lang="zh-CN" altLang="zh-CN" sz="2800" dirty="0"/>
              <a:t>左右</a:t>
            </a:r>
            <a:r>
              <a:rPr lang="zh-CN" altLang="zh-CN" sz="2800" dirty="0" smtClean="0"/>
              <a:t>。</a:t>
            </a:r>
            <a:endParaRPr lang="en-US" altLang="zh-CN" sz="2800" dirty="0" smtClean="0"/>
          </a:p>
          <a:p>
            <a:pPr marL="0" indent="0">
              <a:buNone/>
            </a:pPr>
            <a:r>
              <a:rPr lang="en-US" altLang="zh-CN" sz="2800" dirty="0"/>
              <a:t> </a:t>
            </a:r>
            <a:r>
              <a:rPr lang="en-US" altLang="zh-CN" sz="2800" dirty="0" smtClean="0"/>
              <a:t>   </a:t>
            </a:r>
            <a:r>
              <a:rPr lang="zh-CN" altLang="zh-CN" sz="2800" dirty="0" smtClean="0"/>
              <a:t>在</a:t>
            </a:r>
            <a:r>
              <a:rPr lang="zh-CN" altLang="zh-CN" sz="2800" dirty="0"/>
              <a:t>这种情况下，以投资组合的形式持有股票能够降低风险，但并不能完全消除风险</a:t>
            </a:r>
            <a:r>
              <a:rPr lang="zh-CN" altLang="zh-CN" sz="2800" dirty="0" smtClean="0"/>
              <a:t>。</a:t>
            </a:r>
            <a:endParaRPr lang="zh-CN"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15776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lnSpcReduction="10000"/>
          </a:bodyPr>
          <a:lstStyle/>
          <a:p>
            <a:pPr marL="0" indent="0" algn="ctr">
              <a:buNone/>
            </a:pPr>
            <a:r>
              <a:rPr lang="zh-CN" altLang="en-US" b="1" dirty="0" smtClean="0">
                <a:latin typeface="楷体" panose="02010609060101010101" pitchFamily="49" charset="-122"/>
                <a:ea typeface="楷体" panose="02010609060101010101" pitchFamily="49" charset="-122"/>
              </a:rPr>
              <a:t>第五节 股票投资组合的原理</a:t>
            </a:r>
            <a:endParaRPr lang="en-US" altLang="zh-CN" b="1" dirty="0" smtClean="0"/>
          </a:p>
          <a:p>
            <a:pPr marL="0" indent="0">
              <a:buNone/>
            </a:pPr>
            <a:endParaRPr lang="en-US" altLang="zh-CN" sz="2800" b="1" dirty="0" smtClean="0"/>
          </a:p>
          <a:p>
            <a:pPr marL="0" indent="0">
              <a:buNone/>
            </a:pPr>
            <a:r>
              <a:rPr lang="zh-CN" altLang="en-US" sz="2800" b="1" dirty="0" smtClean="0"/>
              <a:t>二、分散化投资原理</a:t>
            </a:r>
            <a:endParaRPr lang="en-US" altLang="zh-CN" sz="2800" b="1" dirty="0" smtClean="0"/>
          </a:p>
          <a:p>
            <a:pPr marL="0" indent="0">
              <a:buNone/>
            </a:pPr>
            <a:r>
              <a:rPr lang="en-US" altLang="zh-CN" sz="2800" dirty="0" smtClean="0"/>
              <a:t>    </a:t>
            </a:r>
            <a:r>
              <a:rPr lang="zh-CN" altLang="zh-CN" sz="2800" dirty="0" smtClean="0"/>
              <a:t>前面</a:t>
            </a:r>
            <a:r>
              <a:rPr lang="zh-CN" altLang="zh-CN" sz="2800" dirty="0"/>
              <a:t>的例子是只考虑了包含两只股票的投资组合。如果增加投资组合所包含的股票种类数，那情况又会怎样？一个规则是，随着投资组合中股票种类数的增加，投资组合的风险将进一步降低。那么，如果在投资组合中包含更多的部分相关的股票，是否可以完全消除这种风险呢？一般来说，答案是否定的</a:t>
            </a:r>
            <a:r>
              <a:rPr lang="zh-CN" altLang="zh-CN" sz="2800" dirty="0" smtClean="0"/>
              <a:t>。</a:t>
            </a:r>
            <a:endParaRPr lang="en-US" altLang="zh-CN" sz="2800" dirty="0"/>
          </a:p>
          <a:p>
            <a:pPr marL="0" indent="0">
              <a:buNone/>
            </a:pPr>
            <a:r>
              <a:rPr lang="en-US" altLang="zh-CN" sz="2800" dirty="0" smtClean="0">
                <a:latin typeface="楷体" panose="02010609060101010101" pitchFamily="49" charset="-122"/>
                <a:ea typeface="楷体" panose="02010609060101010101" pitchFamily="49" charset="-122"/>
              </a:rPr>
              <a:t>  </a:t>
            </a:r>
            <a:r>
              <a:rPr lang="zh-CN" altLang="en-US" sz="2800" dirty="0"/>
              <a:t>实践证明，投资组合中并不是包含的股票数越多越好，总是有一个极限，当股票数达到或接近这个极限数时，靠分散投资就不能在消除风险了。</a:t>
            </a:r>
            <a:endParaRPr lang="zh-CN" altLang="zh-CN" sz="2800" dirty="0"/>
          </a:p>
        </p:txBody>
      </p:sp>
    </p:spTree>
    <p:extLst>
      <p:ext uri="{BB962C8B-B14F-4D97-AF65-F5344CB8AC3E}">
        <p14:creationId xmlns:p14="http://schemas.microsoft.com/office/powerpoint/2010/main" val="179925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a:t>
            </a:r>
            <a:r>
              <a:rPr lang="zh-CN" altLang="en-US" sz="4000" b="1" dirty="0">
                <a:solidFill>
                  <a:srgbClr val="251BF7"/>
                </a:solidFill>
                <a:sym typeface="+mn-ea"/>
              </a:rPr>
              <a:t>八</a:t>
            </a:r>
            <a:r>
              <a:rPr lang="zh-CN" altLang="en-US" sz="4000" b="1" dirty="0" smtClean="0">
                <a:solidFill>
                  <a:srgbClr val="251BF7"/>
                </a:solidFill>
                <a:sym typeface="+mn-ea"/>
              </a:rPr>
              <a:t>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a:t>
            </a:r>
            <a:r>
              <a:rPr lang="zh-CN" altLang="en-US" b="1" dirty="0" smtClean="0">
                <a:latin typeface="楷体" panose="02010609060101010101" pitchFamily="49" charset="-122"/>
                <a:ea typeface="楷体" panose="02010609060101010101" pitchFamily="49" charset="-122"/>
              </a:rPr>
              <a:t>股票价格风险概述</a:t>
            </a:r>
            <a:endParaRPr lang="en-US" altLang="zh-CN" b="1" dirty="0" smtClean="0"/>
          </a:p>
          <a:p>
            <a:pPr marL="0" indent="0">
              <a:buNone/>
            </a:pPr>
            <a:endParaRPr lang="en-US" altLang="zh-CN" sz="2800" b="1" dirty="0" smtClean="0"/>
          </a:p>
          <a:p>
            <a:pPr marL="0" indent="0">
              <a:buNone/>
            </a:pPr>
            <a:r>
              <a:rPr lang="zh-CN" altLang="en-US" sz="2800" b="1" dirty="0" smtClean="0"/>
              <a:t>一、独立风险和投资组合风险</a:t>
            </a:r>
            <a:r>
              <a:rPr lang="en-US" altLang="zh-CN" sz="2800" b="1" dirty="0" smtClean="0"/>
              <a:t> </a:t>
            </a:r>
          </a:p>
          <a:p>
            <a:pPr marL="0" indent="0">
              <a:lnSpc>
                <a:spcPts val="3500"/>
              </a:lnSpc>
              <a:buNone/>
            </a:pPr>
            <a:r>
              <a:rPr lang="zh-CN" altLang="en-US" sz="2800" dirty="0" smtClean="0"/>
              <a:t>    对于</a:t>
            </a:r>
            <a:r>
              <a:rPr lang="zh-CN" altLang="en-US" sz="2800" dirty="0"/>
              <a:t>股票投资的价格风险，</a:t>
            </a:r>
            <a:r>
              <a:rPr lang="zh-CN" altLang="en-US" sz="2800" dirty="0" smtClean="0"/>
              <a:t>可以两种情况分析</a:t>
            </a:r>
            <a:r>
              <a:rPr lang="zh-CN" altLang="en-US" sz="2800" dirty="0"/>
              <a:t>：</a:t>
            </a:r>
          </a:p>
          <a:p>
            <a:pPr marL="0" indent="0">
              <a:lnSpc>
                <a:spcPts val="3500"/>
              </a:lnSpc>
              <a:buNone/>
            </a:pPr>
            <a:r>
              <a:rPr lang="zh-CN" altLang="en-US" sz="2800" dirty="0"/>
              <a:t>（</a:t>
            </a:r>
            <a:r>
              <a:rPr lang="en-US" altLang="zh-CN" sz="2800" dirty="0"/>
              <a:t>1</a:t>
            </a:r>
            <a:r>
              <a:rPr lang="zh-CN" altLang="en-US" sz="2800" dirty="0"/>
              <a:t>）以单只股票投资为基础的价格风险</a:t>
            </a:r>
            <a:r>
              <a:rPr lang="zh-CN" altLang="en-US" sz="2800" dirty="0" smtClean="0"/>
              <a:t>。</a:t>
            </a:r>
            <a:endParaRPr lang="en-US" altLang="zh-CN" sz="2800" dirty="0" smtClean="0"/>
          </a:p>
          <a:p>
            <a:pPr marL="0" indent="0">
              <a:lnSpc>
                <a:spcPts val="3500"/>
              </a:lnSpc>
              <a:buNone/>
            </a:pPr>
            <a:r>
              <a:rPr lang="zh-CN" altLang="en-US" sz="2800" dirty="0" smtClean="0"/>
              <a:t>（</a:t>
            </a:r>
            <a:r>
              <a:rPr lang="en-US" altLang="zh-CN" sz="2800" dirty="0"/>
              <a:t>2</a:t>
            </a:r>
            <a:r>
              <a:rPr lang="zh-CN" altLang="en-US" sz="2800" dirty="0"/>
              <a:t>）以股票投资组合为基础的价格风险</a:t>
            </a:r>
            <a:r>
              <a:rPr lang="zh-CN" altLang="en-US" sz="2800" dirty="0" smtClean="0"/>
              <a:t>。</a:t>
            </a:r>
            <a:endParaRPr lang="en-US" altLang="zh-CN" sz="2800" dirty="0" smtClean="0"/>
          </a:p>
          <a:p>
            <a:pPr marL="0" indent="0">
              <a:lnSpc>
                <a:spcPts val="3500"/>
              </a:lnSpc>
              <a:buNone/>
            </a:pPr>
            <a:r>
              <a:rPr lang="en-US" altLang="zh-CN" sz="2800" dirty="0" smtClean="0"/>
              <a:t>    </a:t>
            </a:r>
            <a:r>
              <a:rPr lang="zh-CN" altLang="zh-CN" sz="2800" dirty="0" smtClean="0"/>
              <a:t>如果投资者</a:t>
            </a:r>
            <a:r>
              <a:rPr lang="zh-CN" altLang="en-US" sz="2800" dirty="0" smtClean="0"/>
              <a:t>只</a:t>
            </a:r>
            <a:r>
              <a:rPr lang="zh-CN" altLang="zh-CN" sz="2800" dirty="0" smtClean="0"/>
              <a:t>持有</a:t>
            </a:r>
            <a:r>
              <a:rPr lang="zh-CN" altLang="zh-CN" sz="2800" dirty="0"/>
              <a:t>一种</a:t>
            </a:r>
            <a:r>
              <a:rPr lang="zh-CN" altLang="zh-CN" sz="2800" dirty="0" smtClean="0"/>
              <a:t>股票，</a:t>
            </a:r>
            <a:r>
              <a:rPr lang="zh-CN" altLang="zh-CN" sz="2800" dirty="0"/>
              <a:t>则他需要面对的是投资的</a:t>
            </a:r>
            <a:r>
              <a:rPr lang="zh-CN" altLang="zh-CN" sz="2800" b="1" dirty="0"/>
              <a:t>独立风险</a:t>
            </a:r>
            <a:r>
              <a:rPr lang="zh-CN" altLang="zh-CN" sz="2800" dirty="0"/>
              <a:t>。</a:t>
            </a:r>
            <a:r>
              <a:rPr lang="zh-CN" altLang="zh-CN" sz="2800" dirty="0" smtClean="0"/>
              <a:t>而</a:t>
            </a:r>
            <a:r>
              <a:rPr lang="zh-CN" altLang="en-US" sz="2800" dirty="0" smtClean="0"/>
              <a:t>某一只</a:t>
            </a:r>
            <a:r>
              <a:rPr lang="zh-CN" altLang="zh-CN" sz="2800" dirty="0" smtClean="0"/>
              <a:t>股票，</a:t>
            </a:r>
            <a:r>
              <a:rPr lang="zh-CN" altLang="en-US" sz="2800" dirty="0" smtClean="0"/>
              <a:t>若</a:t>
            </a:r>
            <a:r>
              <a:rPr lang="zh-CN" altLang="zh-CN" sz="2800" dirty="0" smtClean="0"/>
              <a:t>是</a:t>
            </a:r>
            <a:r>
              <a:rPr lang="zh-CN" altLang="zh-CN" sz="2800" dirty="0"/>
              <a:t>在投资组合中被投资者所持有的</a:t>
            </a:r>
            <a:r>
              <a:rPr lang="zh-CN" altLang="zh-CN" sz="2800" dirty="0" smtClean="0"/>
              <a:t>。</a:t>
            </a:r>
            <a:r>
              <a:rPr lang="zh-CN" altLang="en-US" sz="2800" dirty="0" smtClean="0"/>
              <a:t>则</a:t>
            </a:r>
            <a:r>
              <a:rPr lang="zh-CN" altLang="zh-CN" sz="2800" dirty="0" smtClean="0"/>
              <a:t>投资者</a:t>
            </a:r>
            <a:r>
              <a:rPr lang="zh-CN" altLang="zh-CN" sz="2800" dirty="0"/>
              <a:t>面临的是投资的</a:t>
            </a:r>
            <a:r>
              <a:rPr lang="zh-CN" altLang="zh-CN" sz="2800" b="1" dirty="0"/>
              <a:t>组合风险</a:t>
            </a:r>
            <a:r>
              <a:rPr lang="zh-CN" altLang="zh-CN" sz="2800" dirty="0" smtClean="0"/>
              <a:t>。</a:t>
            </a:r>
            <a:endParaRPr lang="en-US" altLang="zh-CN" sz="2800" dirty="0" smtClean="0"/>
          </a:p>
          <a:p>
            <a:pPr marL="0" indent="0">
              <a:lnSpc>
                <a:spcPts val="3500"/>
              </a:lnSpc>
              <a:buNone/>
            </a:pPr>
            <a:r>
              <a:rPr lang="en-US" altLang="zh-CN" sz="2800" dirty="0"/>
              <a:t> </a:t>
            </a:r>
            <a:r>
              <a:rPr lang="en-US" altLang="zh-CN" sz="2800" dirty="0" smtClean="0"/>
              <a:t>   </a:t>
            </a:r>
            <a:r>
              <a:rPr lang="zh-CN" altLang="zh-CN" sz="2800" dirty="0" smtClean="0"/>
              <a:t>投资组合风险并不是</a:t>
            </a:r>
            <a:r>
              <a:rPr lang="zh-CN" altLang="en-US" sz="2800" dirty="0" smtClean="0"/>
              <a:t>几只</a:t>
            </a:r>
            <a:r>
              <a:rPr lang="zh-CN" altLang="zh-CN" sz="2800" dirty="0" smtClean="0"/>
              <a:t>股票风险</a:t>
            </a:r>
            <a:r>
              <a:rPr lang="zh-CN" altLang="en-US" sz="2800" dirty="0" smtClean="0"/>
              <a:t>的</a:t>
            </a:r>
            <a:r>
              <a:rPr lang="zh-CN" altLang="zh-CN" sz="2800" dirty="0" smtClean="0"/>
              <a:t>简单加总</a:t>
            </a:r>
            <a:r>
              <a:rPr lang="zh-CN" altLang="en-US" sz="2800" dirty="0" smtClean="0"/>
              <a:t>（</a:t>
            </a:r>
            <a:r>
              <a:rPr lang="zh-CN" altLang="en-US" sz="2800" dirty="0" smtClean="0">
                <a:solidFill>
                  <a:srgbClr val="251BF7"/>
                </a:solidFill>
              </a:rPr>
              <a:t>举例</a:t>
            </a:r>
            <a:r>
              <a:rPr lang="zh-CN" altLang="en-US" sz="2800" dirty="0" smtClean="0"/>
              <a:t>）</a:t>
            </a:r>
            <a:endParaRPr lang="en-US" altLang="zh-CN" sz="3000" dirty="0" smtClean="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第五节 股票投资组合的原理</a:t>
            </a:r>
            <a:endParaRPr lang="en-US" altLang="zh-CN" b="1" dirty="0" smtClean="0"/>
          </a:p>
          <a:p>
            <a:pPr marL="0" indent="0">
              <a:buNone/>
            </a:pPr>
            <a:endParaRPr lang="en-US" altLang="zh-CN" sz="2800" b="1" dirty="0" smtClean="0"/>
          </a:p>
          <a:p>
            <a:pPr marL="0" indent="0">
              <a:buNone/>
            </a:pPr>
            <a:r>
              <a:rPr lang="zh-CN" altLang="en-US" sz="2800" b="1" dirty="0" smtClean="0"/>
              <a:t>二、分散化投资原理</a:t>
            </a:r>
            <a:endParaRPr lang="en-US" altLang="zh-CN" sz="2800" b="1" dirty="0" smtClean="0"/>
          </a:p>
          <a:p>
            <a:pPr marL="0" indent="0">
              <a:buNone/>
            </a:pPr>
            <a:r>
              <a:rPr lang="zh-CN" altLang="en-US" sz="2800" dirty="0" smtClean="0"/>
              <a:t>    图</a:t>
            </a:r>
            <a:r>
              <a:rPr lang="en-US" altLang="zh-CN" sz="2800" dirty="0" smtClean="0"/>
              <a:t>8-5</a:t>
            </a:r>
            <a:r>
              <a:rPr lang="zh-CN" altLang="en-US" sz="2800" dirty="0" smtClean="0"/>
              <a:t>所示：随着组合投资篮子中包含的股票数增加，“可分散风险”是在降低，但降低速度在递减；但当投资组合中的股票数到了一定程度，“不可分散风险”就是不能靠分散投资来消除的了。</a:t>
            </a:r>
            <a:endParaRPr lang="en-US" altLang="zh-CN" sz="2800" dirty="0" smtClean="0"/>
          </a:p>
          <a:p>
            <a:pPr marL="0" indent="0">
              <a:buNone/>
            </a:pPr>
            <a:r>
              <a:rPr lang="en-US" altLang="zh-CN" sz="2800" dirty="0"/>
              <a:t> </a:t>
            </a:r>
            <a:r>
              <a:rPr lang="en-US" altLang="zh-CN" sz="2800" dirty="0" smtClean="0"/>
              <a:t>   </a:t>
            </a:r>
            <a:r>
              <a:rPr lang="zh-CN" altLang="en-US" sz="2800" dirty="0" smtClean="0"/>
              <a:t>也可以说，</a:t>
            </a:r>
            <a:r>
              <a:rPr lang="zh-CN" altLang="zh-CN" sz="2800" b="1" dirty="0" smtClean="0"/>
              <a:t>可</a:t>
            </a:r>
            <a:r>
              <a:rPr lang="zh-CN" altLang="zh-CN" sz="2800" b="1" dirty="0"/>
              <a:t>分散风险可以通过增加股票种类数被消除</a:t>
            </a:r>
            <a:r>
              <a:rPr lang="zh-CN" altLang="zh-CN" sz="2800" dirty="0"/>
              <a:t>；</a:t>
            </a:r>
            <a:r>
              <a:rPr lang="zh-CN" altLang="zh-CN" sz="2800" b="1" dirty="0"/>
              <a:t>而当投资组合中即使包含了市场上所有的股票，其仍存在的风险就是不可分散风险。</a:t>
            </a:r>
            <a:endParaRPr lang="zh-CN" altLang="zh-CN" sz="2800" dirty="0"/>
          </a:p>
        </p:txBody>
      </p:sp>
    </p:spTree>
    <p:extLst>
      <p:ext uri="{BB962C8B-B14F-4D97-AF65-F5344CB8AC3E}">
        <p14:creationId xmlns:p14="http://schemas.microsoft.com/office/powerpoint/2010/main" val="3161965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C:\Users\win\AppData\Local\Temp\WeChat Files\e78f47b277cca8c3875662d73e3a13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764704"/>
            <a:ext cx="8208911" cy="5400600"/>
          </a:xfrm>
          <a:prstGeom prst="rect">
            <a:avLst/>
          </a:prstGeom>
          <a:noFill/>
          <a:ln>
            <a:noFill/>
          </a:ln>
        </p:spPr>
      </p:pic>
    </p:spTree>
    <p:extLst>
      <p:ext uri="{BB962C8B-B14F-4D97-AF65-F5344CB8AC3E}">
        <p14:creationId xmlns:p14="http://schemas.microsoft.com/office/powerpoint/2010/main" val="2134581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第五节 股票投资组合的原理</a:t>
            </a:r>
            <a:endParaRPr lang="en-US" altLang="zh-CN" b="1" dirty="0" smtClean="0"/>
          </a:p>
          <a:p>
            <a:pPr marL="0" indent="0">
              <a:buNone/>
            </a:pPr>
            <a:endParaRPr lang="en-US" altLang="zh-CN" sz="2800" b="1" dirty="0" smtClean="0"/>
          </a:p>
          <a:p>
            <a:pPr marL="0" indent="0">
              <a:buNone/>
            </a:pPr>
            <a:r>
              <a:rPr lang="zh-CN" altLang="en-US" sz="2800" b="1" dirty="0" smtClean="0"/>
              <a:t>二、分散化投资原理</a:t>
            </a:r>
            <a:endParaRPr lang="en-US" altLang="zh-CN" sz="2800" b="1" dirty="0" smtClean="0"/>
          </a:p>
          <a:p>
            <a:pPr marL="0" indent="0">
              <a:buNone/>
            </a:pPr>
            <a:r>
              <a:rPr lang="zh-CN" altLang="en-US" sz="2800" dirty="0" smtClean="0"/>
              <a:t>    </a:t>
            </a:r>
            <a:endParaRPr lang="en-US" altLang="zh-CN" sz="2800" dirty="0" smtClean="0"/>
          </a:p>
          <a:p>
            <a:pPr marL="0" indent="0">
              <a:buNone/>
            </a:pPr>
            <a:r>
              <a:rPr lang="en-US" altLang="zh-CN" sz="2800" dirty="0"/>
              <a:t> </a:t>
            </a:r>
            <a:r>
              <a:rPr lang="en-US" altLang="zh-CN" sz="2800" dirty="0" smtClean="0"/>
              <a:t>    </a:t>
            </a:r>
            <a:r>
              <a:rPr lang="zh-CN" altLang="en-US" sz="2800" dirty="0" smtClean="0"/>
              <a:t>一般我们认为，</a:t>
            </a:r>
            <a:r>
              <a:rPr lang="zh-CN" altLang="en-US" sz="2800" b="1" dirty="0" smtClean="0"/>
              <a:t>可分散风险属于非系统性风险，可以靠分散投资消除；但不可分散风险属于系统性风险，不可能靠分散投资消除。</a:t>
            </a:r>
            <a:endParaRPr lang="en-US" altLang="zh-CN" sz="2800" b="1" dirty="0" smtClean="0"/>
          </a:p>
          <a:p>
            <a:pPr marL="0" indent="0">
              <a:buNone/>
            </a:pPr>
            <a:r>
              <a:rPr lang="en-US" altLang="zh-CN" sz="2800" b="1" dirty="0"/>
              <a:t> </a:t>
            </a:r>
            <a:r>
              <a:rPr lang="en-US" altLang="zh-CN" sz="2800" b="1" dirty="0" smtClean="0"/>
              <a:t>   </a:t>
            </a:r>
          </a:p>
          <a:p>
            <a:pPr marL="0" indent="0">
              <a:buNone/>
            </a:pPr>
            <a:r>
              <a:rPr lang="en-US" altLang="zh-CN" sz="2800" b="1" dirty="0"/>
              <a:t> </a:t>
            </a:r>
            <a:r>
              <a:rPr lang="en-US" altLang="zh-CN" sz="2800" b="1" dirty="0" smtClean="0"/>
              <a:t>   </a:t>
            </a:r>
            <a:r>
              <a:rPr lang="zh-CN" altLang="en-US" sz="2800" smtClean="0"/>
              <a:t>而且，  </a:t>
            </a:r>
            <a:r>
              <a:rPr lang="zh-CN" altLang="zh-CN" sz="2800" b="1" smtClean="0">
                <a:latin typeface="楷体" panose="02010609060101010101" pitchFamily="49" charset="-122"/>
                <a:ea typeface="楷体" panose="02010609060101010101" pitchFamily="49" charset="-122"/>
              </a:rPr>
              <a:t>整体</a:t>
            </a:r>
            <a:r>
              <a:rPr lang="zh-CN" altLang="zh-CN" sz="2800" b="1" dirty="0">
                <a:latin typeface="楷体" panose="02010609060101010101" pitchFamily="49" charset="-122"/>
                <a:ea typeface="楷体" panose="02010609060101010101" pitchFamily="49" charset="-122"/>
              </a:rPr>
              <a:t>风险</a:t>
            </a:r>
            <a:r>
              <a:rPr lang="en-US" altLang="zh-CN" sz="2800" b="1" dirty="0">
                <a:latin typeface="楷体" panose="02010609060101010101" pitchFamily="49" charset="-122"/>
                <a:ea typeface="楷体" panose="02010609060101010101" pitchFamily="49" charset="-122"/>
              </a:rPr>
              <a:t>=</a:t>
            </a:r>
            <a:r>
              <a:rPr lang="zh-CN" altLang="zh-CN" sz="2800" b="1" dirty="0">
                <a:latin typeface="楷体" panose="02010609060101010101" pitchFamily="49" charset="-122"/>
                <a:ea typeface="楷体" panose="02010609060101010101" pitchFamily="49" charset="-122"/>
              </a:rPr>
              <a:t>系统性风险＋非系统性</a:t>
            </a:r>
            <a:r>
              <a:rPr lang="zh-CN" altLang="zh-CN" sz="2800" b="1" dirty="0" smtClean="0">
                <a:latin typeface="楷体" panose="02010609060101010101" pitchFamily="49" charset="-122"/>
                <a:ea typeface="楷体" panose="02010609060101010101" pitchFamily="49" charset="-122"/>
              </a:rPr>
              <a:t>风险</a:t>
            </a:r>
            <a:r>
              <a:rPr lang="zh-CN" altLang="en-US" sz="2800" b="1" dirty="0" smtClean="0"/>
              <a:t>。</a:t>
            </a:r>
            <a:endParaRPr lang="zh-CN" altLang="zh-CN" sz="2800" dirty="0"/>
          </a:p>
        </p:txBody>
      </p:sp>
    </p:spTree>
    <p:extLst>
      <p:ext uri="{BB962C8B-B14F-4D97-AF65-F5344CB8AC3E}">
        <p14:creationId xmlns:p14="http://schemas.microsoft.com/office/powerpoint/2010/main" val="1068187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solidFill>
                  <a:srgbClr val="251BF7"/>
                </a:solidFill>
              </a:rPr>
              <a:t>本章小结</a:t>
            </a:r>
            <a:endParaRPr lang="zh-CN" altLang="en-US" sz="4000" b="1" dirty="0">
              <a:solidFill>
                <a:srgbClr val="251BF7"/>
              </a:solidFill>
            </a:endParaRPr>
          </a:p>
        </p:txBody>
      </p:sp>
      <p:sp>
        <p:nvSpPr>
          <p:cNvPr id="3" name="内容占位符 2"/>
          <p:cNvSpPr>
            <a:spLocks noGrp="1"/>
          </p:cNvSpPr>
          <p:nvPr>
            <p:ph idx="1"/>
          </p:nvPr>
        </p:nvSpPr>
        <p:spPr>
          <a:xfrm>
            <a:off x="179512" y="1196752"/>
            <a:ext cx="8784976" cy="5661248"/>
          </a:xfrm>
        </p:spPr>
        <p:txBody>
          <a:bodyPr>
            <a:normAutofit lnSpcReduction="10000"/>
          </a:bodyPr>
          <a:lstStyle/>
          <a:p>
            <a:pPr marL="0" indent="0">
              <a:lnSpc>
                <a:spcPct val="150000"/>
              </a:lnSpc>
              <a:buNone/>
            </a:pPr>
            <a:r>
              <a:rPr lang="en-US" altLang="zh-CN" sz="2800" dirty="0" smtClean="0"/>
              <a:t>    </a:t>
            </a:r>
            <a:r>
              <a:rPr lang="zh-CN" altLang="zh-CN" sz="2800" dirty="0" smtClean="0">
                <a:latin typeface="楷体" panose="02010609060101010101" pitchFamily="49" charset="-122"/>
                <a:ea typeface="楷体" panose="02010609060101010101" pitchFamily="49" charset="-122"/>
              </a:rPr>
              <a:t>本章</a:t>
            </a:r>
            <a:r>
              <a:rPr lang="zh-CN" altLang="zh-CN" sz="2800" dirty="0">
                <a:latin typeface="楷体" panose="02010609060101010101" pitchFamily="49" charset="-122"/>
                <a:ea typeface="楷体" panose="02010609060101010101" pitchFamily="49" charset="-122"/>
              </a:rPr>
              <a:t>首先介绍了股票投资的价格风险，探讨了风险与收益的权衡，以及预期收益率的计算。随后介绍了股票独立风险的度量，以及股票的系统性风险和非系统性风险。由于一些投资者通过构建投资组合的方式持有多只股票，本章还介绍了投资组合权重、投资组合的预期收益率，以及投资组合的方差和标准差。通过多元化的投资组合，非系统性风险可以大部分被消除掉，而系统性风险很难被消除掉。因此，</a:t>
            </a:r>
            <a:r>
              <a:rPr lang="zh-CN" altLang="zh-CN" sz="2800" dirty="0" smtClean="0">
                <a:latin typeface="楷体" panose="02010609060101010101" pitchFamily="49" charset="-122"/>
                <a:ea typeface="楷体" panose="02010609060101010101" pitchFamily="49" charset="-122"/>
              </a:rPr>
              <a:t>投资者真正</a:t>
            </a:r>
            <a:r>
              <a:rPr lang="zh-CN" altLang="zh-CN" sz="2800" dirty="0">
                <a:latin typeface="楷体" panose="02010609060101010101" pitchFamily="49" charset="-122"/>
                <a:ea typeface="楷体" panose="02010609060101010101" pitchFamily="49" charset="-122"/>
              </a:rPr>
              <a:t>需要关注的是系统性风险</a:t>
            </a:r>
            <a:r>
              <a:rPr lang="zh-CN" altLang="zh-CN" sz="2800"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4851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a:latin typeface="楷体" panose="02010609060101010101" pitchFamily="49" charset="-122"/>
                <a:ea typeface="楷体" panose="02010609060101010101" pitchFamily="49" charset="-122"/>
              </a:rPr>
              <a:t>第一节 </a:t>
            </a:r>
            <a:r>
              <a:rPr lang="zh-CN" altLang="en-US" b="1" dirty="0" smtClean="0">
                <a:latin typeface="楷体" panose="02010609060101010101" pitchFamily="49" charset="-122"/>
                <a:ea typeface="楷体" panose="02010609060101010101" pitchFamily="49" charset="-122"/>
              </a:rPr>
              <a:t>股票价格风险概述</a:t>
            </a:r>
            <a:endParaRPr lang="en-US" altLang="zh-CN" b="1" dirty="0" smtClean="0"/>
          </a:p>
          <a:p>
            <a:pPr marL="0" indent="0">
              <a:buNone/>
            </a:pPr>
            <a:endParaRPr lang="en-US" altLang="zh-CN" sz="2800" b="1" dirty="0" smtClean="0"/>
          </a:p>
          <a:p>
            <a:pPr marL="0" indent="0">
              <a:buNone/>
            </a:pPr>
            <a:r>
              <a:rPr lang="zh-CN" altLang="en-US" sz="2800" b="1" dirty="0" smtClean="0"/>
              <a:t>二、风险与收益之间的平衡</a:t>
            </a:r>
            <a:r>
              <a:rPr lang="en-US" altLang="zh-CN" sz="2800" b="1" dirty="0" smtClean="0"/>
              <a:t> </a:t>
            </a:r>
          </a:p>
          <a:p>
            <a:pPr marL="0" indent="0">
              <a:lnSpc>
                <a:spcPts val="3500"/>
              </a:lnSpc>
              <a:buNone/>
            </a:pPr>
            <a:r>
              <a:rPr lang="en-US" altLang="zh-CN" sz="2800" dirty="0" smtClean="0"/>
              <a:t>    </a:t>
            </a:r>
            <a:r>
              <a:rPr lang="zh-CN" altLang="zh-CN" sz="2800" dirty="0" smtClean="0"/>
              <a:t>由于</a:t>
            </a:r>
            <a:r>
              <a:rPr lang="zh-CN" altLang="zh-CN" sz="2800" dirty="0"/>
              <a:t>大部分投资者是偏好收益、厌恶风险的投资者，因此，股票发行人要随时关注风险与收益之间的平衡：需要提供给投资者相当的预期收益，促使他们承担更多的风险</a:t>
            </a:r>
            <a:r>
              <a:rPr lang="zh-CN" altLang="zh-CN" sz="2800" dirty="0" smtClean="0"/>
              <a:t>。</a:t>
            </a:r>
            <a:endParaRPr lang="en-US" altLang="zh-CN" sz="2800" dirty="0" smtClean="0"/>
          </a:p>
          <a:p>
            <a:pPr marL="0" indent="0">
              <a:lnSpc>
                <a:spcPts val="3500"/>
              </a:lnSpc>
              <a:buNone/>
            </a:pPr>
            <a:r>
              <a:rPr lang="en-US" altLang="zh-CN" sz="2800" dirty="0"/>
              <a:t> </a:t>
            </a:r>
            <a:r>
              <a:rPr lang="en-US" altLang="zh-CN" sz="2800" dirty="0" smtClean="0"/>
              <a:t>    </a:t>
            </a:r>
            <a:r>
              <a:rPr lang="zh-CN" altLang="en-US" sz="2800" dirty="0" smtClean="0"/>
              <a:t>具体讲就是，若风险较大，预期收益率也应该较高；若风险较小，预期收益率也可以较低。这无论是债券与债券相比，还是债券与股票相比，都是如此。。。</a:t>
            </a:r>
            <a:endParaRPr lang="en-US" altLang="zh-CN" sz="3000" dirty="0" smtClean="0"/>
          </a:p>
          <a:p>
            <a:pPr>
              <a:lnSpc>
                <a:spcPts val="3500"/>
              </a:lnSpc>
            </a:pPr>
            <a:endParaRPr lang="en-US" altLang="zh-CN" sz="3000" dirty="0" smtClean="0"/>
          </a:p>
          <a:p>
            <a:endParaRPr lang="zh-CN" altLang="en-US" dirty="0"/>
          </a:p>
        </p:txBody>
      </p:sp>
    </p:spTree>
    <p:extLst>
      <p:ext uri="{BB962C8B-B14F-4D97-AF65-F5344CB8AC3E}">
        <p14:creationId xmlns:p14="http://schemas.microsoft.com/office/powerpoint/2010/main" val="118365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第一节 股票价格风险概述</a:t>
            </a:r>
            <a:endParaRPr lang="en-US" altLang="zh-CN" b="1" dirty="0" smtClean="0"/>
          </a:p>
          <a:p>
            <a:pPr marL="0" indent="0">
              <a:buNone/>
            </a:pPr>
            <a:endParaRPr lang="en-US" altLang="zh-CN" sz="2800" b="1" dirty="0" smtClean="0"/>
          </a:p>
          <a:p>
            <a:pPr marL="0" indent="0">
              <a:buNone/>
            </a:pPr>
            <a:r>
              <a:rPr lang="zh-CN" altLang="en-US" sz="2800" b="1" dirty="0" smtClean="0"/>
              <a:t>二</a:t>
            </a:r>
            <a:r>
              <a:rPr lang="zh-CN" altLang="en-US" sz="2800" b="1" dirty="0"/>
              <a:t>、风险与收益之间的平衡</a:t>
            </a:r>
            <a:r>
              <a:rPr lang="en-US" altLang="zh-CN" sz="2800" b="1" dirty="0"/>
              <a:t> </a:t>
            </a:r>
          </a:p>
          <a:p>
            <a:pPr marL="0" indent="0">
              <a:buNone/>
            </a:pPr>
            <a:r>
              <a:rPr lang="zh-CN" altLang="en-US" sz="2800" dirty="0" smtClean="0"/>
              <a:t>    图</a:t>
            </a:r>
            <a:r>
              <a:rPr lang="en-US" altLang="zh-CN" sz="2800" dirty="0" smtClean="0"/>
              <a:t>8-1</a:t>
            </a:r>
            <a:r>
              <a:rPr lang="zh-CN" altLang="en-US" sz="2800" dirty="0" smtClean="0"/>
              <a:t>中的斜线上的每一个点是预期收益与预期风险相平衡的点。而向右上倾斜说明随着横坐标“风险水平”的上升，纵坐标“投资者所要求的收益率”也会上升。</a:t>
            </a:r>
            <a:endParaRPr lang="en-US" altLang="zh-CN" sz="2800" dirty="0"/>
          </a:p>
          <a:p>
            <a:pPr marL="0" indent="0">
              <a:buNone/>
            </a:pPr>
            <a:r>
              <a:rPr lang="en-US" altLang="zh-CN" sz="2800" dirty="0" smtClean="0"/>
              <a:t>    </a:t>
            </a:r>
            <a:r>
              <a:rPr lang="zh-CN" altLang="en-US" sz="2800" dirty="0" smtClean="0"/>
              <a:t>而且，图</a:t>
            </a:r>
            <a:r>
              <a:rPr lang="en-US" altLang="zh-CN" sz="2800" dirty="0" smtClean="0"/>
              <a:t>8-1</a:t>
            </a:r>
            <a:r>
              <a:rPr lang="zh-CN" altLang="en-US" sz="2800" dirty="0" smtClean="0"/>
              <a:t>（</a:t>
            </a:r>
            <a:r>
              <a:rPr lang="en-US" altLang="zh-CN" sz="2800" dirty="0" smtClean="0"/>
              <a:t>a</a:t>
            </a:r>
            <a:r>
              <a:rPr lang="zh-CN" altLang="en-US" sz="2800" dirty="0" smtClean="0"/>
              <a:t>）说明对于同样的“收益率”的股票，投资者</a:t>
            </a:r>
            <a:r>
              <a:rPr lang="en-US" altLang="zh-CN" sz="2800" dirty="0" smtClean="0"/>
              <a:t>A</a:t>
            </a:r>
            <a:r>
              <a:rPr lang="zh-CN" altLang="en-US" sz="2800" dirty="0" smtClean="0"/>
              <a:t>愿意承担的“风险水平”要低于投资者</a:t>
            </a:r>
            <a:r>
              <a:rPr lang="en-US" altLang="zh-CN" sz="2800" dirty="0" smtClean="0"/>
              <a:t>B</a:t>
            </a:r>
            <a:r>
              <a:rPr lang="zh-CN" altLang="en-US" sz="2800" dirty="0" smtClean="0"/>
              <a:t>。可见投资者</a:t>
            </a:r>
            <a:r>
              <a:rPr lang="en-US" altLang="zh-CN" sz="2800" dirty="0" smtClean="0"/>
              <a:t>A</a:t>
            </a:r>
            <a:r>
              <a:rPr lang="zh-CN" altLang="en-US" sz="2800" dirty="0" smtClean="0"/>
              <a:t>是风险厌恶型的，而投资者</a:t>
            </a:r>
            <a:r>
              <a:rPr lang="en-US" altLang="zh-CN" sz="2800" dirty="0" smtClean="0"/>
              <a:t>B</a:t>
            </a:r>
            <a:r>
              <a:rPr lang="zh-CN" altLang="en-US" sz="2800" dirty="0" smtClean="0"/>
              <a:t>是风险偏好型的。</a:t>
            </a:r>
            <a:endParaRPr lang="en-US" altLang="zh-CN" sz="2800" dirty="0" smtClean="0"/>
          </a:p>
          <a:p>
            <a:pPr marL="0" indent="0">
              <a:buNone/>
            </a:pPr>
            <a:r>
              <a:rPr lang="en-US" altLang="zh-CN" sz="2800" dirty="0"/>
              <a:t> </a:t>
            </a:r>
            <a:r>
              <a:rPr lang="en-US" altLang="zh-CN" sz="2800" dirty="0" smtClean="0"/>
              <a:t>   </a:t>
            </a:r>
            <a:endParaRPr lang="zh-CN" altLang="en-US" dirty="0"/>
          </a:p>
        </p:txBody>
      </p:sp>
    </p:spTree>
    <p:extLst>
      <p:ext uri="{BB962C8B-B14F-4D97-AF65-F5344CB8AC3E}">
        <p14:creationId xmlns:p14="http://schemas.microsoft.com/office/powerpoint/2010/main" val="78057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第一节 股票价格风险概述</a:t>
            </a:r>
            <a:endParaRPr lang="en-US" altLang="zh-CN" b="1" dirty="0" smtClean="0"/>
          </a:p>
          <a:p>
            <a:pPr marL="0" indent="0">
              <a:buNone/>
            </a:pPr>
            <a:endParaRPr lang="en-US" altLang="zh-CN" sz="2800" b="1" dirty="0" smtClean="0"/>
          </a:p>
          <a:p>
            <a:pPr marL="0" indent="0">
              <a:buNone/>
            </a:pPr>
            <a:r>
              <a:rPr lang="zh-CN" altLang="en-US" sz="2800" b="1" dirty="0" smtClean="0"/>
              <a:t>二</a:t>
            </a:r>
            <a:r>
              <a:rPr lang="zh-CN" altLang="en-US" sz="2800" b="1" dirty="0"/>
              <a:t>、风险与收益之间的平衡</a:t>
            </a:r>
            <a:r>
              <a:rPr lang="en-US" altLang="zh-CN" sz="2800" b="1" dirty="0"/>
              <a:t> </a:t>
            </a:r>
          </a:p>
          <a:p>
            <a:pPr marL="0" indent="0">
              <a:buNone/>
            </a:pPr>
            <a:r>
              <a:rPr lang="zh-CN" altLang="en-US" sz="2800" dirty="0" smtClean="0"/>
              <a:t>    图</a:t>
            </a:r>
            <a:r>
              <a:rPr lang="en-US" altLang="zh-CN" sz="2800" dirty="0" smtClean="0"/>
              <a:t>8-1</a:t>
            </a:r>
            <a:r>
              <a:rPr lang="zh-CN" altLang="en-US" sz="2800" dirty="0" smtClean="0"/>
              <a:t>（</a:t>
            </a:r>
            <a:r>
              <a:rPr lang="en-US" altLang="zh-CN" sz="2800" dirty="0" smtClean="0"/>
              <a:t>b</a:t>
            </a:r>
            <a:r>
              <a:rPr lang="zh-CN" altLang="en-US" sz="2800" dirty="0" smtClean="0"/>
              <a:t>）显示：</a:t>
            </a:r>
            <a:r>
              <a:rPr lang="zh-CN" altLang="zh-CN" sz="2800" dirty="0" smtClean="0"/>
              <a:t>位于</a:t>
            </a:r>
            <a:r>
              <a:rPr lang="zh-CN" altLang="zh-CN" sz="2800" dirty="0"/>
              <a:t>风险收益权衡线</a:t>
            </a:r>
            <a:r>
              <a:rPr lang="zh-CN" altLang="zh-CN" sz="2800" dirty="0" smtClean="0"/>
              <a:t>上方</a:t>
            </a:r>
            <a:r>
              <a:rPr lang="zh-CN" altLang="en-US" sz="2800" dirty="0" smtClean="0"/>
              <a:t>“较好的投资”点，说明该股票的</a:t>
            </a:r>
            <a:r>
              <a:rPr lang="zh-CN" altLang="zh-CN" sz="2800" dirty="0" smtClean="0"/>
              <a:t>预期</a:t>
            </a:r>
            <a:r>
              <a:rPr lang="zh-CN" altLang="zh-CN" sz="2800" dirty="0"/>
              <a:t>收益超过了预期风险</a:t>
            </a:r>
            <a:r>
              <a:rPr lang="zh-CN" altLang="zh-CN" sz="2800" dirty="0" smtClean="0"/>
              <a:t>，投资者</a:t>
            </a:r>
            <a:r>
              <a:rPr lang="zh-CN" altLang="zh-CN" sz="2800" dirty="0"/>
              <a:t>应该投资</a:t>
            </a:r>
            <a:r>
              <a:rPr lang="zh-CN" altLang="zh-CN" sz="2800" dirty="0" smtClean="0"/>
              <a:t>；</a:t>
            </a:r>
            <a:r>
              <a:rPr lang="en-US" altLang="zh-CN" sz="2800" dirty="0" smtClean="0"/>
              <a:t>  </a:t>
            </a:r>
            <a:r>
              <a:rPr lang="zh-CN" altLang="zh-CN" sz="2800" dirty="0" smtClean="0"/>
              <a:t>但</a:t>
            </a:r>
            <a:r>
              <a:rPr lang="zh-CN" altLang="zh-CN" sz="2800" dirty="0"/>
              <a:t>位于风险收益权衡线</a:t>
            </a:r>
            <a:r>
              <a:rPr lang="zh-CN" altLang="zh-CN" sz="2800" dirty="0" smtClean="0"/>
              <a:t>下方</a:t>
            </a:r>
            <a:r>
              <a:rPr lang="zh-CN" altLang="en-US" sz="2800" dirty="0" smtClean="0"/>
              <a:t>“较差的投资”点，说明该</a:t>
            </a:r>
            <a:r>
              <a:rPr lang="zh-CN" altLang="zh-CN" sz="2800" dirty="0" smtClean="0"/>
              <a:t>股票的</a:t>
            </a:r>
            <a:r>
              <a:rPr lang="zh-CN" altLang="zh-CN" sz="2800" dirty="0"/>
              <a:t>预期收益无法弥补预期风险</a:t>
            </a:r>
            <a:r>
              <a:rPr lang="zh-CN" altLang="zh-CN" sz="2800" dirty="0" smtClean="0"/>
              <a:t>，投资者</a:t>
            </a:r>
            <a:r>
              <a:rPr lang="zh-CN" altLang="zh-CN" sz="2800" dirty="0"/>
              <a:t>不应该投资，应回避这类股票</a:t>
            </a:r>
            <a:r>
              <a:rPr lang="zh-CN" altLang="zh-CN" sz="2800" dirty="0" smtClean="0"/>
              <a:t>。</a:t>
            </a:r>
            <a:endParaRPr lang="en-US" altLang="zh-CN" sz="2800" dirty="0" smtClean="0"/>
          </a:p>
          <a:p>
            <a:pPr marL="0" indent="0">
              <a:buNone/>
            </a:pPr>
            <a:r>
              <a:rPr lang="en-US" altLang="zh-CN" sz="2800" dirty="0" smtClean="0"/>
              <a:t>    </a:t>
            </a:r>
            <a:r>
              <a:rPr lang="zh-CN" altLang="zh-CN" sz="2800" dirty="0" smtClean="0"/>
              <a:t>投资者买</a:t>
            </a:r>
            <a:r>
              <a:rPr lang="zh-CN" altLang="zh-CN" sz="2800" dirty="0"/>
              <a:t>股票前，</a:t>
            </a:r>
            <a:r>
              <a:rPr lang="zh-CN" altLang="zh-CN" sz="2800" dirty="0" smtClean="0"/>
              <a:t>首先预测</a:t>
            </a:r>
            <a:r>
              <a:rPr lang="zh-CN" altLang="zh-CN" sz="2800" dirty="0"/>
              <a:t>风险，然后决定是否购买。</a:t>
            </a:r>
            <a:endParaRPr lang="en-US" altLang="zh-CN" sz="2800" dirty="0" smtClean="0"/>
          </a:p>
          <a:p>
            <a:endParaRPr lang="zh-CN" altLang="en-US" dirty="0"/>
          </a:p>
        </p:txBody>
      </p:sp>
    </p:spTree>
    <p:extLst>
      <p:ext uri="{BB962C8B-B14F-4D97-AF65-F5344CB8AC3E}">
        <p14:creationId xmlns:p14="http://schemas.microsoft.com/office/powerpoint/2010/main" val="3153533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a:bodyPr>
          <a:lstStyle/>
          <a:p>
            <a:r>
              <a:rPr lang="zh-CN" altLang="en-US" sz="4000" b="1" dirty="0" smtClean="0">
                <a:solidFill>
                  <a:srgbClr val="251BF7"/>
                </a:solidFill>
                <a:sym typeface="+mn-ea"/>
              </a:rPr>
              <a:t>第八章 股票价格风险</a:t>
            </a:r>
            <a:endParaRPr lang="zh-CN" altLang="en-US" sz="4000" dirty="0"/>
          </a:p>
        </p:txBody>
      </p:sp>
      <p:sp>
        <p:nvSpPr>
          <p:cNvPr id="4" name="内容占位符 2"/>
          <p:cNvSpPr>
            <a:spLocks noGrp="1"/>
          </p:cNvSpPr>
          <p:nvPr>
            <p:ph idx="1"/>
          </p:nvPr>
        </p:nvSpPr>
        <p:spPr>
          <a:xfrm>
            <a:off x="107504" y="1412776"/>
            <a:ext cx="8856984" cy="5328592"/>
          </a:xfrm>
        </p:spPr>
        <p:txBody>
          <a:bodyPr>
            <a:normAutofit/>
          </a:bodyPr>
          <a:lstStyle/>
          <a:p>
            <a:pPr marL="0" indent="0" algn="ctr">
              <a:buNone/>
            </a:pPr>
            <a:r>
              <a:rPr lang="zh-CN" altLang="en-US" b="1" dirty="0" smtClean="0">
                <a:latin typeface="楷体" panose="02010609060101010101" pitchFamily="49" charset="-122"/>
                <a:ea typeface="楷体" panose="02010609060101010101" pitchFamily="49" charset="-122"/>
              </a:rPr>
              <a:t>第一节 股票价格风险概述</a:t>
            </a:r>
            <a:endParaRPr lang="en-US" altLang="zh-CN" b="1" dirty="0" smtClean="0"/>
          </a:p>
          <a:p>
            <a:pPr marL="0" indent="0">
              <a:buNone/>
            </a:pPr>
            <a:endParaRPr lang="en-US" altLang="zh-CN" sz="2800" b="1" dirty="0" smtClean="0"/>
          </a:p>
          <a:p>
            <a:pPr marL="0" indent="0">
              <a:buNone/>
            </a:pPr>
            <a:r>
              <a:rPr lang="zh-CN" altLang="en-US" sz="2800" b="1" dirty="0" smtClean="0"/>
              <a:t>三、预期收益率的计算</a:t>
            </a:r>
            <a:r>
              <a:rPr lang="en-US" altLang="zh-CN" sz="2800" b="1" dirty="0" smtClean="0"/>
              <a:t> </a:t>
            </a:r>
            <a:endParaRPr lang="en-US" altLang="zh-CN" sz="2800" b="1" dirty="0"/>
          </a:p>
          <a:p>
            <a:pPr marL="0" indent="0">
              <a:buNone/>
            </a:pPr>
            <a:r>
              <a:rPr lang="en-US" altLang="zh-CN" sz="2800" dirty="0" smtClean="0"/>
              <a:t>    </a:t>
            </a:r>
            <a:r>
              <a:rPr lang="zh-CN" altLang="zh-CN" sz="2800" dirty="0" smtClean="0"/>
              <a:t>如</a:t>
            </a:r>
            <a:r>
              <a:rPr lang="zh-CN" altLang="zh-CN" sz="2800" dirty="0"/>
              <a:t>前文所述，</a:t>
            </a:r>
            <a:r>
              <a:rPr lang="zh-CN" altLang="zh-CN" sz="2800" dirty="0" smtClean="0"/>
              <a:t>风险</a:t>
            </a:r>
            <a:r>
              <a:rPr lang="zh-CN" altLang="en-US" sz="2800" dirty="0" smtClean="0"/>
              <a:t>就</a:t>
            </a:r>
            <a:r>
              <a:rPr lang="zh-CN" altLang="zh-CN" sz="2800" dirty="0" smtClean="0"/>
              <a:t>是</a:t>
            </a:r>
            <a:r>
              <a:rPr lang="zh-CN" altLang="zh-CN" sz="2800" dirty="0"/>
              <a:t>指不确定性因素造成不利事件的可能性。因此，投资前首先</a:t>
            </a:r>
            <a:r>
              <a:rPr lang="zh-CN" altLang="zh-CN" sz="2800" dirty="0" smtClean="0"/>
              <a:t>需要</a:t>
            </a:r>
            <a:r>
              <a:rPr lang="zh-CN" altLang="en-US" sz="2800" dirty="0" smtClean="0"/>
              <a:t>知道如何计算</a:t>
            </a:r>
            <a:r>
              <a:rPr lang="zh-CN" altLang="zh-CN" sz="2800" dirty="0" smtClean="0"/>
              <a:t>预期收益率。</a:t>
            </a:r>
            <a:endParaRPr lang="en-US" altLang="zh-CN" sz="2800" dirty="0" smtClean="0"/>
          </a:p>
          <a:p>
            <a:pPr marL="0" indent="0">
              <a:buNone/>
            </a:pPr>
            <a:r>
              <a:rPr lang="en-US" altLang="zh-CN" sz="2800" dirty="0" smtClean="0"/>
              <a:t>    </a:t>
            </a:r>
            <a:r>
              <a:rPr lang="zh-CN" altLang="zh-CN" sz="2800" dirty="0" smtClean="0"/>
              <a:t>表</a:t>
            </a:r>
            <a:r>
              <a:rPr lang="en-US" altLang="zh-CN" sz="2800" dirty="0" smtClean="0"/>
              <a:t>8-1</a:t>
            </a:r>
            <a:r>
              <a:rPr lang="zh-CN" altLang="en-US" sz="2800" dirty="0" smtClean="0"/>
              <a:t>就</a:t>
            </a:r>
            <a:r>
              <a:rPr lang="zh-CN" altLang="zh-CN" sz="2800" dirty="0" smtClean="0"/>
              <a:t>列</a:t>
            </a:r>
            <a:r>
              <a:rPr lang="zh-CN" altLang="zh-CN" sz="2800" dirty="0"/>
              <a:t>示</a:t>
            </a:r>
            <a:r>
              <a:rPr lang="zh-CN" altLang="zh-CN" sz="2800" dirty="0" smtClean="0"/>
              <a:t>了</a:t>
            </a:r>
            <a:r>
              <a:rPr lang="zh-CN" altLang="en-US" sz="2800" dirty="0" smtClean="0"/>
              <a:t>“</a:t>
            </a:r>
            <a:r>
              <a:rPr lang="zh-CN" altLang="zh-CN" sz="2800" dirty="0" smtClean="0"/>
              <a:t>海通</a:t>
            </a:r>
            <a:r>
              <a:rPr lang="zh-CN" altLang="zh-CN" sz="2800" dirty="0"/>
              <a:t>汽车制造</a:t>
            </a:r>
            <a:r>
              <a:rPr lang="zh-CN" altLang="zh-CN" sz="2800" dirty="0" smtClean="0"/>
              <a:t>公司</a:t>
            </a:r>
            <a:r>
              <a:rPr lang="zh-CN" altLang="en-US" sz="2800" dirty="0" smtClean="0"/>
              <a:t>”</a:t>
            </a:r>
            <a:r>
              <a:rPr lang="zh-CN" altLang="zh-CN" sz="2800" dirty="0" smtClean="0"/>
              <a:t>和</a:t>
            </a:r>
            <a:r>
              <a:rPr lang="zh-CN" altLang="en-US" sz="2800" dirty="0" smtClean="0"/>
              <a:t>“</a:t>
            </a:r>
            <a:r>
              <a:rPr lang="zh-CN" altLang="zh-CN" sz="2800" dirty="0" smtClean="0"/>
              <a:t>宏图电力公司</a:t>
            </a:r>
            <a:r>
              <a:rPr lang="zh-CN" altLang="en-US" sz="2800" dirty="0" smtClean="0"/>
              <a:t>”各自</a:t>
            </a:r>
            <a:r>
              <a:rPr lang="zh-CN" altLang="zh-CN" sz="2800" dirty="0" smtClean="0"/>
              <a:t>在</a:t>
            </a:r>
            <a:r>
              <a:rPr lang="zh-CN" altLang="zh-CN" sz="2800" dirty="0"/>
              <a:t>两种经济状况下的</a:t>
            </a:r>
            <a:r>
              <a:rPr lang="zh-CN" altLang="zh-CN" sz="2800" dirty="0" smtClean="0"/>
              <a:t>概率分布</a:t>
            </a:r>
            <a:r>
              <a:rPr lang="zh-CN" altLang="en-US" sz="2800" dirty="0"/>
              <a:t>和</a:t>
            </a:r>
            <a:r>
              <a:rPr lang="zh-CN" altLang="zh-CN" sz="2800" dirty="0" smtClean="0"/>
              <a:t>预期</a:t>
            </a:r>
            <a:r>
              <a:rPr lang="zh-CN" altLang="zh-CN" sz="2800" dirty="0"/>
              <a:t>收益率</a:t>
            </a:r>
            <a:r>
              <a:rPr lang="zh-CN" altLang="zh-CN" sz="2800" dirty="0" smtClean="0"/>
              <a:t>。</a:t>
            </a:r>
            <a:endParaRPr lang="en-US" altLang="zh-CN" sz="2800" dirty="0" smtClean="0"/>
          </a:p>
          <a:p>
            <a:pPr marL="0" indent="0">
              <a:buNone/>
            </a:pPr>
            <a:endParaRPr lang="en-US" altLang="zh-CN" sz="2800" dirty="0" smtClean="0"/>
          </a:p>
          <a:p>
            <a:pPr marL="0" indent="0">
              <a:buNone/>
            </a:pPr>
            <a:endParaRPr lang="zh-CN" altLang="en-US" dirty="0"/>
          </a:p>
        </p:txBody>
      </p:sp>
    </p:spTree>
    <p:extLst>
      <p:ext uri="{BB962C8B-B14F-4D97-AF65-F5344CB8AC3E}">
        <p14:creationId xmlns:p14="http://schemas.microsoft.com/office/powerpoint/2010/main" val="102088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39930900"/>
              </p:ext>
            </p:extLst>
          </p:nvPr>
        </p:nvGraphicFramePr>
        <p:xfrm>
          <a:off x="107505" y="1484784"/>
          <a:ext cx="8856984" cy="3720412"/>
        </p:xfrm>
        <a:graphic>
          <a:graphicData uri="http://schemas.openxmlformats.org/drawingml/2006/table">
            <a:tbl>
              <a:tblPr firstRow="1" firstCol="1" bandRow="1">
                <a:tableStyleId>{5C22544A-7EE6-4342-B048-85BDC9FD1C3A}</a:tableStyleId>
              </a:tblPr>
              <a:tblGrid>
                <a:gridCol w="1080119"/>
                <a:gridCol w="1080120"/>
                <a:gridCol w="1404472"/>
                <a:gridCol w="1403840"/>
                <a:gridCol w="1152129"/>
                <a:gridCol w="1440160"/>
                <a:gridCol w="1296144"/>
              </a:tblGrid>
              <a:tr h="1088120">
                <a:tc>
                  <a:txBody>
                    <a:bodyPr/>
                    <a:lstStyle/>
                    <a:p>
                      <a:pPr indent="228600" algn="just">
                        <a:spcAft>
                          <a:spcPts val="0"/>
                        </a:spcAft>
                      </a:pPr>
                      <a:r>
                        <a:rPr lang="zh-CN" sz="2000" kern="100" dirty="0">
                          <a:effectLst/>
                        </a:rPr>
                        <a:t>项</a:t>
                      </a:r>
                      <a:r>
                        <a:rPr lang="en-US" sz="2000" kern="100" dirty="0">
                          <a:effectLst/>
                        </a:rPr>
                        <a:t>  </a:t>
                      </a:r>
                      <a:r>
                        <a:rPr lang="zh-CN" sz="2000" kern="100" dirty="0">
                          <a:effectLst/>
                        </a:rPr>
                        <a:t>目</a:t>
                      </a:r>
                      <a:endParaRPr lang="zh-CN" sz="2000" kern="100" dirty="0">
                        <a:effectLst/>
                        <a:latin typeface="Calibri"/>
                        <a:ea typeface="宋体"/>
                        <a:cs typeface="Times New Roman"/>
                      </a:endParaRPr>
                    </a:p>
                  </a:txBody>
                  <a:tcPr marL="68580" marR="68580" marT="0" marB="0" anchor="ctr"/>
                </a:tc>
                <a:tc gridSpan="3">
                  <a:txBody>
                    <a:bodyPr/>
                    <a:lstStyle/>
                    <a:p>
                      <a:pPr algn="ctr">
                        <a:spcAft>
                          <a:spcPts val="0"/>
                        </a:spcAft>
                      </a:pPr>
                      <a:r>
                        <a:rPr lang="zh-CN" sz="2000" kern="100" dirty="0">
                          <a:effectLst/>
                        </a:rPr>
                        <a:t>海通汽车制造公司</a:t>
                      </a:r>
                      <a:endParaRPr lang="zh-CN" sz="200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2000" kern="100" dirty="0">
                          <a:effectLst/>
                        </a:rPr>
                        <a:t>宏图电力公司</a:t>
                      </a:r>
                      <a:endParaRPr lang="zh-CN" sz="2000" kern="100" dirty="0">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r>
              <a:tr h="1000112">
                <a:tc>
                  <a:txBody>
                    <a:bodyPr/>
                    <a:lstStyle/>
                    <a:p>
                      <a:pPr algn="just">
                        <a:spcAft>
                          <a:spcPts val="0"/>
                        </a:spcAft>
                      </a:pPr>
                      <a:r>
                        <a:rPr lang="zh-CN" sz="1800" kern="100">
                          <a:effectLst/>
                        </a:rPr>
                        <a:t>影响需求的经济状况（</a:t>
                      </a:r>
                      <a:r>
                        <a:rPr lang="en-US" sz="1800" kern="100">
                          <a:effectLst/>
                        </a:rPr>
                        <a:t>1</a:t>
                      </a:r>
                      <a:r>
                        <a:rPr lang="zh-CN" sz="1800" kern="100">
                          <a:effectLst/>
                        </a:rPr>
                        <a:t>）</a:t>
                      </a:r>
                      <a:endParaRPr lang="zh-CN" sz="1800" kern="100">
                        <a:effectLst/>
                        <a:latin typeface="Calibri"/>
                        <a:ea typeface="宋体"/>
                        <a:cs typeface="Times New Roman"/>
                      </a:endParaRPr>
                    </a:p>
                  </a:txBody>
                  <a:tcPr marL="68580" marR="68580" marT="0" marB="0" anchor="ctr"/>
                </a:tc>
                <a:tc>
                  <a:txBody>
                    <a:bodyPr/>
                    <a:lstStyle/>
                    <a:p>
                      <a:pPr algn="just">
                        <a:spcAft>
                          <a:spcPts val="0"/>
                        </a:spcAft>
                      </a:pPr>
                      <a:r>
                        <a:rPr lang="zh-CN" sz="1800" kern="100">
                          <a:effectLst/>
                        </a:rPr>
                        <a:t>经济状况发生的概率（</a:t>
                      </a:r>
                      <a:r>
                        <a:rPr lang="en-US" sz="1800" kern="100">
                          <a:effectLst/>
                        </a:rPr>
                        <a:t>2</a:t>
                      </a:r>
                      <a:r>
                        <a:rPr lang="zh-CN" sz="1800" kern="100">
                          <a:effectLst/>
                        </a:rPr>
                        <a:t>）</a:t>
                      </a:r>
                      <a:endParaRPr lang="zh-CN" sz="1800" kern="100">
                        <a:effectLst/>
                        <a:latin typeface="Calibri"/>
                        <a:ea typeface="宋体"/>
                        <a:cs typeface="Times New Roman"/>
                      </a:endParaRPr>
                    </a:p>
                  </a:txBody>
                  <a:tcPr marL="68580" marR="68580" marT="0" marB="0" anchor="ctr"/>
                </a:tc>
                <a:tc>
                  <a:txBody>
                    <a:bodyPr/>
                    <a:lstStyle/>
                    <a:p>
                      <a:pPr algn="just">
                        <a:spcAft>
                          <a:spcPts val="0"/>
                        </a:spcAft>
                      </a:pPr>
                      <a:r>
                        <a:rPr lang="zh-CN" sz="1800" kern="100" dirty="0">
                          <a:effectLst/>
                        </a:rPr>
                        <a:t>不同经济状况下的收益率（</a:t>
                      </a:r>
                      <a:r>
                        <a:rPr lang="en-US" sz="1800" kern="100" dirty="0">
                          <a:effectLst/>
                        </a:rPr>
                        <a:t>3</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just">
                        <a:spcAft>
                          <a:spcPts val="0"/>
                        </a:spcAft>
                      </a:pPr>
                      <a:r>
                        <a:rPr lang="zh-CN" sz="1800" kern="100" dirty="0">
                          <a:effectLst/>
                        </a:rPr>
                        <a:t>乘积</a:t>
                      </a:r>
                    </a:p>
                    <a:p>
                      <a:pPr algn="just">
                        <a:spcAft>
                          <a:spcPts val="0"/>
                        </a:spcAft>
                      </a:pPr>
                      <a:r>
                        <a:rPr lang="zh-CN" sz="1800" kern="100" dirty="0">
                          <a:effectLst/>
                        </a:rPr>
                        <a:t>（</a:t>
                      </a:r>
                      <a:r>
                        <a:rPr lang="en-US" sz="1800" kern="100" dirty="0">
                          <a:effectLst/>
                        </a:rPr>
                        <a:t>2</a:t>
                      </a:r>
                      <a:r>
                        <a:rPr lang="zh-CN" sz="1800" kern="100" dirty="0">
                          <a:effectLst/>
                        </a:rPr>
                        <a:t>）×（</a:t>
                      </a:r>
                      <a:r>
                        <a:rPr lang="en-US" sz="1800" kern="100" dirty="0">
                          <a:effectLst/>
                        </a:rPr>
                        <a:t>3</a:t>
                      </a:r>
                      <a:r>
                        <a:rPr lang="zh-CN" sz="1800" kern="100" dirty="0">
                          <a:effectLst/>
                        </a:rPr>
                        <a:t>）</a:t>
                      </a:r>
                      <a:r>
                        <a:rPr lang="en-US" sz="1800" kern="100" dirty="0">
                          <a:effectLst/>
                        </a:rPr>
                        <a:t>=</a:t>
                      </a:r>
                      <a:r>
                        <a:rPr lang="zh-CN" sz="1800" kern="100" dirty="0">
                          <a:effectLst/>
                        </a:rPr>
                        <a:t>（</a:t>
                      </a:r>
                      <a:r>
                        <a:rPr lang="en-US" sz="1800" kern="100" dirty="0">
                          <a:effectLst/>
                        </a:rPr>
                        <a:t>4</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just">
                        <a:spcAft>
                          <a:spcPts val="0"/>
                        </a:spcAft>
                      </a:pPr>
                      <a:r>
                        <a:rPr lang="zh-CN" sz="1800" kern="100" dirty="0">
                          <a:effectLst/>
                        </a:rPr>
                        <a:t>经济状况发生的概率（</a:t>
                      </a:r>
                      <a:r>
                        <a:rPr lang="en-US" sz="1800" kern="100" dirty="0">
                          <a:effectLst/>
                        </a:rPr>
                        <a:t>5</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just">
                        <a:spcAft>
                          <a:spcPts val="0"/>
                        </a:spcAft>
                      </a:pPr>
                      <a:r>
                        <a:rPr lang="zh-CN" sz="1800" kern="100" dirty="0">
                          <a:effectLst/>
                        </a:rPr>
                        <a:t>不同经济状况下的收益率（</a:t>
                      </a:r>
                      <a:r>
                        <a:rPr lang="en-US" sz="1800" kern="100" dirty="0">
                          <a:effectLst/>
                        </a:rPr>
                        <a:t>6</a:t>
                      </a:r>
                      <a:r>
                        <a:rPr lang="zh-CN" sz="1800" kern="100" dirty="0">
                          <a:effectLst/>
                        </a:rPr>
                        <a:t>）</a:t>
                      </a:r>
                      <a:endParaRPr lang="zh-CN" sz="1800" kern="100" dirty="0">
                        <a:effectLst/>
                        <a:latin typeface="Calibri"/>
                        <a:ea typeface="宋体"/>
                        <a:cs typeface="Times New Roman"/>
                      </a:endParaRPr>
                    </a:p>
                  </a:txBody>
                  <a:tcPr marL="68580" marR="68580" marT="0" marB="0" anchor="ctr"/>
                </a:tc>
                <a:tc>
                  <a:txBody>
                    <a:bodyPr/>
                    <a:lstStyle/>
                    <a:p>
                      <a:pPr algn="just">
                        <a:spcAft>
                          <a:spcPts val="0"/>
                        </a:spcAft>
                      </a:pPr>
                      <a:r>
                        <a:rPr lang="zh-CN" sz="1800" kern="100">
                          <a:effectLst/>
                        </a:rPr>
                        <a:t>乘积</a:t>
                      </a:r>
                    </a:p>
                    <a:p>
                      <a:pPr algn="just">
                        <a:spcAft>
                          <a:spcPts val="0"/>
                        </a:spcAft>
                      </a:pPr>
                      <a:r>
                        <a:rPr lang="zh-CN" sz="1800" kern="100">
                          <a:effectLst/>
                        </a:rPr>
                        <a:t>（</a:t>
                      </a:r>
                      <a:r>
                        <a:rPr lang="en-US" sz="1800" kern="100">
                          <a:effectLst/>
                        </a:rPr>
                        <a:t>5</a:t>
                      </a:r>
                      <a:r>
                        <a:rPr lang="zh-CN" sz="1800" kern="100">
                          <a:effectLst/>
                        </a:rPr>
                        <a:t>）×（</a:t>
                      </a:r>
                      <a:r>
                        <a:rPr lang="en-US" sz="1800" kern="100">
                          <a:effectLst/>
                        </a:rPr>
                        <a:t>6</a:t>
                      </a:r>
                      <a:r>
                        <a:rPr lang="zh-CN" sz="1800" kern="100">
                          <a:effectLst/>
                        </a:rPr>
                        <a:t>）</a:t>
                      </a:r>
                      <a:r>
                        <a:rPr lang="en-US" sz="1800" kern="100">
                          <a:effectLst/>
                        </a:rPr>
                        <a:t>=</a:t>
                      </a:r>
                      <a:r>
                        <a:rPr lang="zh-CN" sz="1800" kern="100">
                          <a:effectLst/>
                        </a:rPr>
                        <a:t>（</a:t>
                      </a:r>
                      <a:r>
                        <a:rPr lang="en-US" sz="1800" kern="100">
                          <a:effectLst/>
                        </a:rPr>
                        <a:t>7</a:t>
                      </a:r>
                      <a:r>
                        <a:rPr lang="zh-CN" sz="1800" kern="100">
                          <a:effectLst/>
                        </a:rPr>
                        <a:t>）</a:t>
                      </a:r>
                      <a:endParaRPr lang="zh-CN" sz="1800" kern="100">
                        <a:effectLst/>
                        <a:latin typeface="Calibri"/>
                        <a:ea typeface="宋体"/>
                        <a:cs typeface="Times New Roman"/>
                      </a:endParaRPr>
                    </a:p>
                  </a:txBody>
                  <a:tcPr marL="68580" marR="68580" marT="0" marB="0" anchor="ctr"/>
                </a:tc>
              </a:tr>
              <a:tr h="544060">
                <a:tc>
                  <a:txBody>
                    <a:bodyPr/>
                    <a:lstStyle/>
                    <a:p>
                      <a:pPr algn="ctr">
                        <a:spcAft>
                          <a:spcPts val="0"/>
                        </a:spcAft>
                      </a:pPr>
                      <a:r>
                        <a:rPr lang="zh-CN" sz="1800" kern="100">
                          <a:effectLst/>
                        </a:rPr>
                        <a:t>景气</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0.50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70%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solidFill>
                            <a:srgbClr val="251BF7"/>
                          </a:solidFill>
                          <a:effectLst/>
                        </a:rPr>
                        <a:t>35%</a:t>
                      </a:r>
                      <a:endParaRPr lang="zh-CN" sz="1800" kern="100" dirty="0">
                        <a:solidFill>
                          <a:srgbClr val="251BF7"/>
                        </a:solidFill>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0.50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10%</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solidFill>
                            <a:srgbClr val="251BF7"/>
                          </a:solidFill>
                          <a:effectLst/>
                        </a:rPr>
                        <a:t>5%</a:t>
                      </a:r>
                      <a:endParaRPr lang="zh-CN" sz="1800" kern="100" dirty="0">
                        <a:solidFill>
                          <a:srgbClr val="251BF7"/>
                        </a:solidFill>
                        <a:effectLst/>
                        <a:latin typeface="Calibri"/>
                        <a:ea typeface="宋体"/>
                        <a:cs typeface="Times New Roman"/>
                      </a:endParaRPr>
                    </a:p>
                  </a:txBody>
                  <a:tcPr marL="68580" marR="68580" marT="0" marB="0" anchor="ctr"/>
                </a:tc>
              </a:tr>
              <a:tr h="544060">
                <a:tc>
                  <a:txBody>
                    <a:bodyPr/>
                    <a:lstStyle/>
                    <a:p>
                      <a:pPr algn="ctr">
                        <a:spcAft>
                          <a:spcPts val="0"/>
                        </a:spcAft>
                      </a:pPr>
                      <a:r>
                        <a:rPr lang="zh-CN" sz="1800" kern="100">
                          <a:effectLst/>
                        </a:rPr>
                        <a:t>萧条</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0.50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zh-CN" sz="1800" kern="100">
                          <a:effectLst/>
                        </a:rPr>
                        <a:t>－</a:t>
                      </a:r>
                      <a:r>
                        <a:rPr lang="en-US" sz="1800" kern="100">
                          <a:effectLst/>
                        </a:rPr>
                        <a:t>20%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zh-CN" sz="1800" kern="100" dirty="0">
                          <a:solidFill>
                            <a:srgbClr val="251BF7"/>
                          </a:solidFill>
                          <a:effectLst/>
                        </a:rPr>
                        <a:t>－</a:t>
                      </a:r>
                      <a:r>
                        <a:rPr lang="en-US" sz="1800" kern="100" dirty="0">
                          <a:solidFill>
                            <a:srgbClr val="251BF7"/>
                          </a:solidFill>
                          <a:effectLst/>
                        </a:rPr>
                        <a:t>10%</a:t>
                      </a:r>
                      <a:endParaRPr lang="zh-CN" sz="1800" kern="100" dirty="0">
                        <a:solidFill>
                          <a:srgbClr val="251BF7"/>
                        </a:solidFill>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0.50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effectLst/>
                        </a:rPr>
                        <a:t>30%</a:t>
                      </a:r>
                      <a:endParaRPr lang="zh-CN" sz="1800" kern="100" dirty="0">
                        <a:effectLst/>
                        <a:latin typeface="Calibri"/>
                        <a:ea typeface="宋体"/>
                        <a:cs typeface="Times New Roman"/>
                      </a:endParaRPr>
                    </a:p>
                  </a:txBody>
                  <a:tcPr marL="68580" marR="68580" marT="0" marB="0" anchor="ctr"/>
                </a:tc>
                <a:tc>
                  <a:txBody>
                    <a:bodyPr/>
                    <a:lstStyle/>
                    <a:p>
                      <a:pPr algn="ctr">
                        <a:spcAft>
                          <a:spcPts val="0"/>
                        </a:spcAft>
                      </a:pPr>
                      <a:r>
                        <a:rPr lang="en-US" sz="1800" kern="100" dirty="0">
                          <a:solidFill>
                            <a:srgbClr val="251BF7"/>
                          </a:solidFill>
                          <a:effectLst/>
                        </a:rPr>
                        <a:t>15%</a:t>
                      </a:r>
                      <a:endParaRPr lang="zh-CN" sz="1800" kern="100" dirty="0">
                        <a:solidFill>
                          <a:srgbClr val="251BF7"/>
                        </a:solidFill>
                        <a:effectLst/>
                        <a:latin typeface="Calibri"/>
                        <a:ea typeface="宋体"/>
                        <a:cs typeface="Times New Roman"/>
                      </a:endParaRPr>
                    </a:p>
                  </a:txBody>
                  <a:tcPr marL="68580" marR="68580" marT="0" marB="0" anchor="ctr"/>
                </a:tc>
              </a:tr>
              <a:tr h="544060">
                <a:tc>
                  <a:txBody>
                    <a:bodyPr/>
                    <a:lstStyle/>
                    <a:p>
                      <a:pPr algn="ctr">
                        <a:spcAft>
                          <a:spcPts val="0"/>
                        </a:spcAft>
                      </a:pPr>
                      <a:r>
                        <a:rPr lang="en-US" sz="1800" kern="100">
                          <a:effectLst/>
                        </a:rPr>
                        <a:t> </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zh-CN" sz="1800" kern="100">
                          <a:effectLst/>
                        </a:rPr>
                        <a:t>预期收益率</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solidFill>
                            <a:srgbClr val="251BF7"/>
                          </a:solidFill>
                          <a:effectLst/>
                        </a:rPr>
                        <a:t>25%</a:t>
                      </a:r>
                      <a:endParaRPr lang="zh-CN" sz="1800" kern="100" dirty="0">
                        <a:solidFill>
                          <a:srgbClr val="251BF7"/>
                        </a:solidFill>
                        <a:effectLst/>
                        <a:latin typeface="Calibri"/>
                        <a:ea typeface="宋体"/>
                        <a:cs typeface="Times New Roman"/>
                      </a:endParaRPr>
                    </a:p>
                  </a:txBody>
                  <a:tcPr marL="68580" marR="68580" marT="0" marB="0" anchor="ctr"/>
                </a:tc>
                <a:tc>
                  <a:txBody>
                    <a:bodyPr/>
                    <a:lstStyle/>
                    <a:p>
                      <a:pPr algn="ctr">
                        <a:spcAft>
                          <a:spcPts val="0"/>
                        </a:spcAft>
                      </a:pPr>
                      <a:r>
                        <a:rPr lang="en-US" sz="1800" kern="100">
                          <a:effectLst/>
                        </a:rPr>
                        <a:t>1.00</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zh-CN" sz="1800" kern="100">
                          <a:effectLst/>
                        </a:rPr>
                        <a:t>预期收益率</a:t>
                      </a:r>
                      <a:endParaRPr lang="zh-CN" sz="1800" kern="100">
                        <a:effectLst/>
                        <a:latin typeface="Calibri"/>
                        <a:ea typeface="宋体"/>
                        <a:cs typeface="Times New Roman"/>
                      </a:endParaRPr>
                    </a:p>
                  </a:txBody>
                  <a:tcPr marL="68580" marR="68580" marT="0" marB="0" anchor="ctr"/>
                </a:tc>
                <a:tc>
                  <a:txBody>
                    <a:bodyPr/>
                    <a:lstStyle/>
                    <a:p>
                      <a:pPr algn="ctr">
                        <a:spcAft>
                          <a:spcPts val="0"/>
                        </a:spcAft>
                      </a:pPr>
                      <a:r>
                        <a:rPr lang="en-US" sz="1800" kern="100" dirty="0">
                          <a:solidFill>
                            <a:srgbClr val="251BF7"/>
                          </a:solidFill>
                          <a:effectLst/>
                        </a:rPr>
                        <a:t>20%</a:t>
                      </a:r>
                      <a:endParaRPr lang="zh-CN" sz="1800" kern="100" dirty="0">
                        <a:solidFill>
                          <a:srgbClr val="251BF7"/>
                        </a:solidFill>
                        <a:effectLst/>
                        <a:latin typeface="Calibri"/>
                        <a:ea typeface="宋体"/>
                        <a:cs typeface="Times New Roman"/>
                      </a:endParaRPr>
                    </a:p>
                  </a:txBody>
                  <a:tcPr marL="68580" marR="68580" marT="0" marB="0" anchor="ctr"/>
                </a:tc>
              </a:tr>
            </a:tbl>
          </a:graphicData>
        </a:graphic>
      </p:graphicFrame>
      <p:sp>
        <p:nvSpPr>
          <p:cNvPr id="5" name="Rectangle 1"/>
          <p:cNvSpPr>
            <a:spLocks noChangeArrowheads="1"/>
          </p:cNvSpPr>
          <p:nvPr/>
        </p:nvSpPr>
        <p:spPr bwMode="auto">
          <a:xfrm>
            <a:off x="-108520" y="476672"/>
            <a:ext cx="89289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1147763"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表</a:t>
            </a:r>
            <a:r>
              <a:rPr kumimoji="0" lang="en-US" alt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8-1 </a:t>
            </a:r>
            <a:r>
              <a:rPr kumimoji="0" lang="zh-CN" altLang="en-US"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两种经济状况下的概率分布和预期收益率</a:t>
            </a:r>
            <a:endParaRPr kumimoji="0" lang="zh-CN" altLang="en-US" sz="2800" b="0" i="0" u="none" strike="noStrike" cap="none" normalizeH="0" baseline="0" dirty="0" smtClean="0">
              <a:ln>
                <a:noFill/>
              </a:ln>
              <a:solidFill>
                <a:schemeClr val="tx1"/>
              </a:solidFill>
              <a:effectLst/>
              <a:ea typeface="宋体" pitchFamily="2" charset="-122"/>
            </a:endParaRPr>
          </a:p>
        </p:txBody>
      </p:sp>
    </p:spTree>
    <p:extLst>
      <p:ext uri="{BB962C8B-B14F-4D97-AF65-F5344CB8AC3E}">
        <p14:creationId xmlns:p14="http://schemas.microsoft.com/office/powerpoint/2010/main" val="21251563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1210</TotalTime>
  <Words>4247</Words>
  <Application>Microsoft Office PowerPoint</Application>
  <PresentationFormat>全屏显示(4:3)</PresentationFormat>
  <Paragraphs>386</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《金融风险概论》  第八章 股票价格风险 </vt:lpstr>
      <vt:lpstr>第八章 股票价格风险</vt:lpstr>
      <vt:lpstr>第八章 股票价格风险</vt:lpstr>
      <vt:lpstr>第八章 股票价格风险</vt:lpstr>
      <vt:lpstr>第八章 股票价格风险</vt:lpstr>
      <vt:lpstr>第八章 股票价格风险</vt:lpstr>
      <vt:lpstr>第八章 股票价格风险</vt:lpstr>
      <vt:lpstr>第八章 股票价格风险</vt:lpstr>
      <vt:lpstr>PowerPoint 演示文稿</vt:lpstr>
      <vt:lpstr>第八章 股票价格风险</vt:lpstr>
      <vt:lpstr>PowerPoint 演示文稿</vt:lpstr>
      <vt:lpstr>第八章 股票价格风险</vt:lpstr>
      <vt:lpstr>PowerPoint 演示文稿</vt:lpstr>
      <vt:lpstr>PowerPoint 演示文稿</vt:lpstr>
      <vt:lpstr>第八章 股票价格风险</vt:lpstr>
      <vt:lpstr>第八章 股票价格风险</vt:lpstr>
      <vt:lpstr>PowerPoint 演示文稿</vt:lpstr>
      <vt:lpstr>PowerPoint 演示文稿</vt:lpstr>
      <vt:lpstr>第八章 股票价格风险</vt:lpstr>
      <vt:lpstr>第八章 股票价格风险</vt:lpstr>
      <vt:lpstr>第八章 股票价格风险</vt:lpstr>
      <vt:lpstr>第八章 股票价格风险</vt:lpstr>
      <vt:lpstr>第八章 股票价格风险</vt:lpstr>
      <vt:lpstr>第八章 股票价格风险</vt:lpstr>
      <vt:lpstr>第八章 股票价格风险</vt:lpstr>
      <vt:lpstr>第八章 股票价格风险</vt:lpstr>
      <vt:lpstr>第八章 股票价格风险</vt:lpstr>
      <vt:lpstr>第八章 股票价格风险</vt:lpstr>
      <vt:lpstr>第八章 股票价格风险</vt:lpstr>
      <vt:lpstr>PowerPoint 演示文稿</vt:lpstr>
      <vt:lpstr>第八章 股票价格风险</vt:lpstr>
      <vt:lpstr>PowerPoint 演示文稿</vt:lpstr>
      <vt:lpstr>第八章 股票价格风险</vt:lpstr>
      <vt:lpstr>第八章 股票价格风险</vt:lpstr>
      <vt:lpstr>PowerPoint 演示文稿</vt:lpstr>
      <vt:lpstr>PowerPoint 演示文稿</vt:lpstr>
      <vt:lpstr>第八章 股票价格风险</vt:lpstr>
      <vt:lpstr>第八章 股票价格风险</vt:lpstr>
      <vt:lpstr>第八章 股票价格风险</vt:lpstr>
      <vt:lpstr>第八章 股票价格风险</vt:lpstr>
      <vt:lpstr>PowerPoint 演示文稿</vt:lpstr>
      <vt:lpstr>第八章 股票价格风险</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《金融风险概论》  第一章 金融风险概述 </dc:title>
  <dc:creator>win</dc:creator>
  <cp:lastModifiedBy>win</cp:lastModifiedBy>
  <cp:revision>93</cp:revision>
  <dcterms:created xsi:type="dcterms:W3CDTF">2019-07-21T15:19:00Z</dcterms:created>
  <dcterms:modified xsi:type="dcterms:W3CDTF">2019-08-05T14:05:26Z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