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3003" r:id="rId2"/>
    <p:sldId id="3021" r:id="rId3"/>
    <p:sldId id="3138" r:id="rId4"/>
    <p:sldId id="3139" r:id="rId5"/>
    <p:sldId id="3140" r:id="rId6"/>
    <p:sldId id="3141" r:id="rId7"/>
    <p:sldId id="3142" r:id="rId8"/>
    <p:sldId id="3143" r:id="rId9"/>
    <p:sldId id="3144" r:id="rId10"/>
    <p:sldId id="3145" r:id="rId11"/>
    <p:sldId id="3146" r:id="rId12"/>
    <p:sldId id="3147" r:id="rId13"/>
    <p:sldId id="3148" r:id="rId14"/>
    <p:sldId id="3149" r:id="rId15"/>
    <p:sldId id="367" r:id="rId16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B889DB"/>
    <a:srgbClr val="89E0FF"/>
    <a:srgbClr val="E60914"/>
    <a:srgbClr val="D24726"/>
    <a:srgbClr val="29303A"/>
    <a:srgbClr val="FF5B5B"/>
    <a:srgbClr val="FFFFCC"/>
    <a:srgbClr val="E8D0D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46" autoAdjust="0"/>
  </p:normalViewPr>
  <p:slideViewPr>
    <p:cSldViewPr>
      <p:cViewPr varScale="1">
        <p:scale>
          <a:sx n="105" d="100"/>
          <a:sy n="105" d="100"/>
        </p:scale>
        <p:origin x="138" y="174"/>
      </p:cViewPr>
      <p:guideLst>
        <p:guide orient="horz" pos="2160"/>
        <p:guide pos="3842"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65186-1317-4EAE-9391-973320B8DCD5}" type="doc">
      <dgm:prSet loTypeId="urn:microsoft.com/office/officeart/2005/8/layout/list1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161655CD-61F5-4EF9-A100-7A1AD1C6BB77}">
      <dgm:prSet phldrT="[文本]" custT="1"/>
      <dgm:spPr/>
      <dgm:t>
        <a:bodyPr/>
        <a:lstStyle/>
        <a:p>
          <a:r>
            <a: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股票独立风险的度量</a:t>
          </a:r>
          <a:endParaRPr lang="zh-CN" altLang="en-US" sz="2000" dirty="0">
            <a:solidFill>
              <a:srgbClr val="7030A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64AA8D-D837-465C-9BFB-FF1CA67E010E}" type="parTrans" cxnId="{3ED7D812-FEA7-49DD-87B5-29B322FDB9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11A365-53C8-4601-A67A-07CA5FF42D76}" type="sibTrans" cxnId="{3ED7D812-FEA7-49DD-87B5-29B322FDB9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B6D304-4F54-45ED-ACA2-EC91664A8A57}">
      <dgm:prSet/>
      <dgm:spPr/>
      <dgm:t>
        <a:bodyPr/>
        <a:lstStyle/>
        <a:p>
          <a:r>
            <a:rPr lang="zh-CN" altLang="en-US" b="0" dirty="0">
              <a:solidFill>
                <a:srgbClr val="7030A0"/>
              </a:solidFill>
              <a:ea typeface="微软雅黑" panose="020B0503020204020204" pitchFamily="34" charset="-122"/>
            </a:rPr>
            <a:t>标准差越小, 概率分布区域越窄, 相应的股票投资风险就越低。标准差越大, 概率分布区域越宽, 相应的股票投资风险就越高。</a:t>
          </a:r>
        </a:p>
      </dgm:t>
    </dgm:pt>
    <dgm:pt modelId="{74069E30-9F54-4888-BA08-41CC9AF9C440}" type="parTrans" cxnId="{E46C938E-EC1A-452F-A31F-F0BB0D251B5F}">
      <dgm:prSet/>
      <dgm:spPr/>
      <dgm:t>
        <a:bodyPr/>
        <a:lstStyle/>
        <a:p>
          <a:endParaRPr lang="zh-CN" altLang="en-US"/>
        </a:p>
      </dgm:t>
    </dgm:pt>
    <dgm:pt modelId="{AE308886-BE5B-4C55-9CCF-6FC19921865F}" type="sibTrans" cxnId="{E46C938E-EC1A-452F-A31F-F0BB0D251B5F}">
      <dgm:prSet/>
      <dgm:spPr/>
      <dgm:t>
        <a:bodyPr/>
        <a:lstStyle/>
        <a:p>
          <a:endParaRPr lang="zh-CN" altLang="en-US"/>
        </a:p>
      </dgm:t>
    </dgm:pt>
    <dgm:pt modelId="{EB64F983-31A6-4F90-B9F3-88501D1588D6}">
      <dgm:prSet/>
      <dgm:spPr/>
      <dgm:t>
        <a:bodyPr/>
        <a:lstStyle/>
        <a:p>
          <a:r>
            <a:rPr lang="zh-CN" altLang="en-US" b="0" dirty="0">
              <a:solidFill>
                <a:srgbClr val="7030A0"/>
              </a:solidFill>
              <a:ea typeface="微软雅黑" panose="020B0503020204020204" pitchFamily="34" charset="-122"/>
            </a:rPr>
            <a:t>标准差可以用来测量不确定性, 其数值的大小与收益率风险程度成正比。</a:t>
          </a:r>
        </a:p>
      </dgm:t>
    </dgm:pt>
    <dgm:pt modelId="{86706C44-44CE-47E0-8A7C-E1464A608EDD}" type="parTrans" cxnId="{9786C254-1227-4E24-96B0-BD046C6EAEAF}">
      <dgm:prSet/>
      <dgm:spPr/>
      <dgm:t>
        <a:bodyPr/>
        <a:lstStyle/>
        <a:p>
          <a:endParaRPr lang="zh-CN" altLang="en-US"/>
        </a:p>
      </dgm:t>
    </dgm:pt>
    <dgm:pt modelId="{52A86FFA-8E5B-4C66-8899-93F0A4270521}" type="sibTrans" cxnId="{9786C254-1227-4E24-96B0-BD046C6EAEAF}">
      <dgm:prSet/>
      <dgm:spPr/>
      <dgm:t>
        <a:bodyPr/>
        <a:lstStyle/>
        <a:p>
          <a:endParaRPr lang="zh-CN" altLang="en-US"/>
        </a:p>
      </dgm:t>
    </dgm:pt>
    <dgm:pt modelId="{B999360D-FE2B-455A-B546-89FAD1E10DFB}">
      <dgm:prSet/>
      <dgm:spPr/>
      <dgm:t>
        <a:bodyPr/>
        <a:lstStyle/>
        <a:p>
          <a:r>
            <a:rPr lang="zh-CN" altLang="en-US" b="0" dirty="0">
              <a:solidFill>
                <a:srgbClr val="7030A0"/>
              </a:solidFill>
              <a:ea typeface="微软雅黑" panose="020B0503020204020204" pitchFamily="34" charset="-122"/>
            </a:rPr>
            <a:t>标准差</a:t>
          </a:r>
          <a:r>
            <a:rPr lang="el-GR" altLang="zh-CN" b="0" dirty="0">
              <a:solidFill>
                <a:srgbClr val="7030A0"/>
              </a:solidFill>
              <a:ea typeface="微软雅黑" panose="020B0503020204020204" pitchFamily="34" charset="-122"/>
            </a:rPr>
            <a:t>σ</a:t>
          </a:r>
          <a:r>
            <a:rPr lang="zh-CN" altLang="en-US" b="0" dirty="0">
              <a:solidFill>
                <a:srgbClr val="7030A0"/>
              </a:solidFill>
              <a:ea typeface="微软雅黑" panose="020B0503020204020204" pitchFamily="34" charset="-122"/>
            </a:rPr>
            <a:t>, 可以用来测量实际收益率和预期收益率之间的偏差。</a:t>
          </a:r>
        </a:p>
      </dgm:t>
    </dgm:pt>
    <dgm:pt modelId="{02ECC53A-D960-43DF-B866-44B59F47B9A1}" type="parTrans" cxnId="{1E2216BE-ED96-41E4-BDD3-C2E236C95D93}">
      <dgm:prSet/>
      <dgm:spPr/>
      <dgm:t>
        <a:bodyPr/>
        <a:lstStyle/>
        <a:p>
          <a:endParaRPr lang="zh-CN" altLang="en-US"/>
        </a:p>
      </dgm:t>
    </dgm:pt>
    <dgm:pt modelId="{BC43AC33-0828-46ED-9108-2B1C841A0AB8}" type="sibTrans" cxnId="{1E2216BE-ED96-41E4-BDD3-C2E236C95D93}">
      <dgm:prSet/>
      <dgm:spPr/>
      <dgm:t>
        <a:bodyPr/>
        <a:lstStyle/>
        <a:p>
          <a:endParaRPr lang="zh-CN" altLang="en-US"/>
        </a:p>
      </dgm:t>
    </dgm:pt>
    <dgm:pt modelId="{9F613910-3ABC-4220-AB1D-FC262BF368C9}">
      <dgm:prSet phldrT="[文本]"/>
      <dgm:spPr/>
      <dgm:t>
        <a:bodyPr/>
        <a:lstStyle/>
        <a:p>
          <a:r>
            <a:rPr lang="zh-CN" altLang="en-US" b="0" dirty="0">
              <a:solidFill>
                <a:srgbClr val="7030A0"/>
              </a:solidFill>
              <a:ea typeface="微软雅黑" panose="020B0503020204020204" pitchFamily="34" charset="-122"/>
            </a:rPr>
            <a:t>一种通用的方法是使用标准差来测量概率分布的紧密程度。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9517D-8F26-415E-BCC9-44C44ABA533B}" type="parTrans" cxnId="{E6700DB7-CD91-4C4E-9D14-FFD03E6E03AD}">
      <dgm:prSet/>
      <dgm:spPr/>
      <dgm:t>
        <a:bodyPr/>
        <a:lstStyle/>
        <a:p>
          <a:endParaRPr lang="zh-CN" altLang="en-US"/>
        </a:p>
      </dgm:t>
    </dgm:pt>
    <dgm:pt modelId="{CF139EA4-9CE0-499E-AE8C-8D9E72280059}" type="sibTrans" cxnId="{E6700DB7-CD91-4C4E-9D14-FFD03E6E03AD}">
      <dgm:prSet/>
      <dgm:spPr/>
      <dgm:t>
        <a:bodyPr/>
        <a:lstStyle/>
        <a:p>
          <a:endParaRPr lang="zh-CN" altLang="en-US"/>
        </a:p>
      </dgm:t>
    </dgm:pt>
    <dgm:pt modelId="{97A4BD8A-13E2-48C0-A0AA-3916FE40FEC3}" type="pres">
      <dgm:prSet presAssocID="{8EE65186-1317-4EAE-9391-973320B8DCD5}" presName="linear" presStyleCnt="0">
        <dgm:presLayoutVars>
          <dgm:dir/>
          <dgm:animLvl val="lvl"/>
          <dgm:resizeHandles val="exact"/>
        </dgm:presLayoutVars>
      </dgm:prSet>
      <dgm:spPr/>
    </dgm:pt>
    <dgm:pt modelId="{7C6045B7-A6C8-4499-8345-808E022A58DB}" type="pres">
      <dgm:prSet presAssocID="{161655CD-61F5-4EF9-A100-7A1AD1C6BB77}" presName="parentLin" presStyleCnt="0"/>
      <dgm:spPr/>
    </dgm:pt>
    <dgm:pt modelId="{50E353CE-6CA2-4E03-803A-27CC4D5BADB4}" type="pres">
      <dgm:prSet presAssocID="{161655CD-61F5-4EF9-A100-7A1AD1C6BB77}" presName="parentLeftMargin" presStyleLbl="node1" presStyleIdx="0" presStyleCnt="1"/>
      <dgm:spPr/>
    </dgm:pt>
    <dgm:pt modelId="{601B7357-C0CD-4C20-A88B-5A1EA3FD10EA}" type="pres">
      <dgm:prSet presAssocID="{161655CD-61F5-4EF9-A100-7A1AD1C6BB7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8138F44-3A7E-4F27-A084-EB00A3C6A27A}" type="pres">
      <dgm:prSet presAssocID="{161655CD-61F5-4EF9-A100-7A1AD1C6BB77}" presName="negativeSpace" presStyleCnt="0"/>
      <dgm:spPr/>
    </dgm:pt>
    <dgm:pt modelId="{2F4CBBAA-BABF-44D5-A050-EB482148364B}" type="pres">
      <dgm:prSet presAssocID="{161655CD-61F5-4EF9-A100-7A1AD1C6BB77}" presName="childText" presStyleLbl="conFgAcc1" presStyleIdx="0" presStyleCnt="1" custLinFactNeighborY="-4102">
        <dgm:presLayoutVars>
          <dgm:bulletEnabled val="1"/>
        </dgm:presLayoutVars>
      </dgm:prSet>
      <dgm:spPr/>
    </dgm:pt>
  </dgm:ptLst>
  <dgm:cxnLst>
    <dgm:cxn modelId="{16904C03-D2BC-4B78-92AE-638CED0029C0}" type="presOf" srcId="{8EE65186-1317-4EAE-9391-973320B8DCD5}" destId="{97A4BD8A-13E2-48C0-A0AA-3916FE40FEC3}" srcOrd="0" destOrd="0" presId="urn:microsoft.com/office/officeart/2005/8/layout/list1"/>
    <dgm:cxn modelId="{5CA0D706-569E-4D48-9F5C-D0E9574D3035}" type="presOf" srcId="{9F613910-3ABC-4220-AB1D-FC262BF368C9}" destId="{2F4CBBAA-BABF-44D5-A050-EB482148364B}" srcOrd="0" destOrd="0" presId="urn:microsoft.com/office/officeart/2005/8/layout/list1"/>
    <dgm:cxn modelId="{3ED7D812-FEA7-49DD-87B5-29B322FDB917}" srcId="{8EE65186-1317-4EAE-9391-973320B8DCD5}" destId="{161655CD-61F5-4EF9-A100-7A1AD1C6BB77}" srcOrd="0" destOrd="0" parTransId="{5164AA8D-D837-465C-9BFB-FF1CA67E010E}" sibTransId="{3011A365-53C8-4601-A67A-07CA5FF42D76}"/>
    <dgm:cxn modelId="{EB484D33-1AB3-494C-B7C3-AD82BC339870}" type="presOf" srcId="{EB64F983-31A6-4F90-B9F3-88501D1588D6}" destId="{2F4CBBAA-BABF-44D5-A050-EB482148364B}" srcOrd="0" destOrd="2" presId="urn:microsoft.com/office/officeart/2005/8/layout/list1"/>
    <dgm:cxn modelId="{9786C254-1227-4E24-96B0-BD046C6EAEAF}" srcId="{161655CD-61F5-4EF9-A100-7A1AD1C6BB77}" destId="{EB64F983-31A6-4F90-B9F3-88501D1588D6}" srcOrd="2" destOrd="0" parTransId="{86706C44-44CE-47E0-8A7C-E1464A608EDD}" sibTransId="{52A86FFA-8E5B-4C66-8899-93F0A4270521}"/>
    <dgm:cxn modelId="{E46C938E-EC1A-452F-A31F-F0BB0D251B5F}" srcId="{161655CD-61F5-4EF9-A100-7A1AD1C6BB77}" destId="{82B6D304-4F54-45ED-ACA2-EC91664A8A57}" srcOrd="1" destOrd="0" parTransId="{74069E30-9F54-4888-BA08-41CC9AF9C440}" sibTransId="{AE308886-BE5B-4C55-9CCF-6FC19921865F}"/>
    <dgm:cxn modelId="{0F84E6B0-D220-45F0-9813-76049EC11C9F}" type="presOf" srcId="{82B6D304-4F54-45ED-ACA2-EC91664A8A57}" destId="{2F4CBBAA-BABF-44D5-A050-EB482148364B}" srcOrd="0" destOrd="1" presId="urn:microsoft.com/office/officeart/2005/8/layout/list1"/>
    <dgm:cxn modelId="{E6700DB7-CD91-4C4E-9D14-FFD03E6E03AD}" srcId="{161655CD-61F5-4EF9-A100-7A1AD1C6BB77}" destId="{9F613910-3ABC-4220-AB1D-FC262BF368C9}" srcOrd="0" destOrd="0" parTransId="{9ED9517D-8F26-415E-BCC9-44C44ABA533B}" sibTransId="{CF139EA4-9CE0-499E-AE8C-8D9E72280059}"/>
    <dgm:cxn modelId="{1E2216BE-ED96-41E4-BDD3-C2E236C95D93}" srcId="{161655CD-61F5-4EF9-A100-7A1AD1C6BB77}" destId="{B999360D-FE2B-455A-B546-89FAD1E10DFB}" srcOrd="3" destOrd="0" parTransId="{02ECC53A-D960-43DF-B866-44B59F47B9A1}" sibTransId="{BC43AC33-0828-46ED-9108-2B1C841A0AB8}"/>
    <dgm:cxn modelId="{E43FB3CF-905C-4644-91D0-D55C2A68F9C8}" type="presOf" srcId="{161655CD-61F5-4EF9-A100-7A1AD1C6BB77}" destId="{601B7357-C0CD-4C20-A88B-5A1EA3FD10EA}" srcOrd="1" destOrd="0" presId="urn:microsoft.com/office/officeart/2005/8/layout/list1"/>
    <dgm:cxn modelId="{53896ED4-A352-473E-B192-E0F47CABD1C6}" type="presOf" srcId="{161655CD-61F5-4EF9-A100-7A1AD1C6BB77}" destId="{50E353CE-6CA2-4E03-803A-27CC4D5BADB4}" srcOrd="0" destOrd="0" presId="urn:microsoft.com/office/officeart/2005/8/layout/list1"/>
    <dgm:cxn modelId="{35CCC9F0-E246-4A82-B3A3-C0B980FD4C50}" type="presOf" srcId="{B999360D-FE2B-455A-B546-89FAD1E10DFB}" destId="{2F4CBBAA-BABF-44D5-A050-EB482148364B}" srcOrd="0" destOrd="3" presId="urn:microsoft.com/office/officeart/2005/8/layout/list1"/>
    <dgm:cxn modelId="{93E00C9D-B1F6-48AB-8242-D1B292B9759F}" type="presParOf" srcId="{97A4BD8A-13E2-48C0-A0AA-3916FE40FEC3}" destId="{7C6045B7-A6C8-4499-8345-808E022A58DB}" srcOrd="0" destOrd="0" presId="urn:microsoft.com/office/officeart/2005/8/layout/list1"/>
    <dgm:cxn modelId="{D1F66696-17B2-4773-9C70-8A7F40D6FA03}" type="presParOf" srcId="{7C6045B7-A6C8-4499-8345-808E022A58DB}" destId="{50E353CE-6CA2-4E03-803A-27CC4D5BADB4}" srcOrd="0" destOrd="0" presId="urn:microsoft.com/office/officeart/2005/8/layout/list1"/>
    <dgm:cxn modelId="{DE67CE4C-BF67-4A0B-8476-347B464ECE54}" type="presParOf" srcId="{7C6045B7-A6C8-4499-8345-808E022A58DB}" destId="{601B7357-C0CD-4C20-A88B-5A1EA3FD10EA}" srcOrd="1" destOrd="0" presId="urn:microsoft.com/office/officeart/2005/8/layout/list1"/>
    <dgm:cxn modelId="{0431DCF5-060F-46AE-8F59-9A9E8EFA950D}" type="presParOf" srcId="{97A4BD8A-13E2-48C0-A0AA-3916FE40FEC3}" destId="{B8138F44-3A7E-4F27-A084-EB00A3C6A27A}" srcOrd="1" destOrd="0" presId="urn:microsoft.com/office/officeart/2005/8/layout/list1"/>
    <dgm:cxn modelId="{F40D9A0D-AB50-4A0E-94E3-E21C885A44EC}" type="presParOf" srcId="{97A4BD8A-13E2-48C0-A0AA-3916FE40FEC3}" destId="{2F4CBBAA-BABF-44D5-A050-EB482148364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1B39E-A636-4EF2-AEE9-1358CFFD38BC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362DC7B-E481-48F2-BCDE-EE07B88BC4F4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可分散风险和不可分散风险</a:t>
          </a:r>
          <a:r>
            <a:rPr lang="en-US" altLang="en-US" sz="1600" b="1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 </a:t>
          </a:r>
          <a:r>
            <a:rPr lang="zh-CN" altLang="en-US" sz="1600" b="1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又称市场风险</a:t>
          </a:r>
          <a:r>
            <a:rPr lang="en-US" altLang="en-US" sz="1600" b="1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b="1" dirty="0">
            <a:solidFill>
              <a:srgbClr val="29303A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8DA8B7-D9EC-49FD-B25D-366D0ED3810C}" type="parTrans" cxnId="{FF7EF2FA-28FC-489D-A109-E14B030831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8A673-5BDD-4473-A196-73CC6D02C76F}" type="sibTrans" cxnId="{FF7EF2FA-28FC-489D-A109-E14B030831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65BE9-8035-42D0-9374-0F1BA137EF3A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可分散风险可以通过增加股票种类数被消除</a:t>
          </a:r>
        </a:p>
      </dgm:t>
    </dgm:pt>
    <dgm:pt modelId="{8481C2FD-E260-41D8-96D1-86BFA715D0AA}" type="parTrans" cxnId="{8029B174-1030-4039-9814-D7D60842F19A}">
      <dgm:prSet/>
      <dgm:spPr/>
      <dgm:t>
        <a:bodyPr/>
        <a:lstStyle/>
        <a:p>
          <a:endParaRPr lang="zh-CN" altLang="en-US"/>
        </a:p>
      </dgm:t>
    </dgm:pt>
    <dgm:pt modelId="{AC529FB0-602D-4EA9-9D57-597061393491}" type="sibTrans" cxnId="{8029B174-1030-4039-9814-D7D60842F19A}">
      <dgm:prSet/>
      <dgm:spPr/>
      <dgm:t>
        <a:bodyPr/>
        <a:lstStyle/>
        <a:p>
          <a:endParaRPr lang="zh-CN" altLang="en-US"/>
        </a:p>
      </dgm:t>
    </dgm:pt>
    <dgm:pt modelId="{46A05414-9B6A-4E8E-828F-A2348C79D865}">
      <dgm:prSet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整体风险</a:t>
          </a:r>
          <a:r>
            <a: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=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</a:t>
          </a:r>
          <a:r>
            <a: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非系统性风险</a:t>
          </a:r>
        </a:p>
      </dgm:t>
    </dgm:pt>
    <dgm:pt modelId="{E7EAD4D4-7104-47FE-A989-6081AC09B7D1}" type="parTrans" cxnId="{B6F8768C-DC73-432C-A69E-C1E92500E0ED}">
      <dgm:prSet/>
      <dgm:spPr/>
      <dgm:t>
        <a:bodyPr/>
        <a:lstStyle/>
        <a:p>
          <a:endParaRPr lang="zh-CN" altLang="en-US"/>
        </a:p>
      </dgm:t>
    </dgm:pt>
    <dgm:pt modelId="{075A874F-9782-45C1-9B8A-015BCDBD2F45}" type="sibTrans" cxnId="{B6F8768C-DC73-432C-A69E-C1E92500E0ED}">
      <dgm:prSet/>
      <dgm:spPr/>
      <dgm:t>
        <a:bodyPr/>
        <a:lstStyle/>
        <a:p>
          <a:endParaRPr lang="zh-CN" altLang="en-US"/>
        </a:p>
      </dgm:t>
    </dgm:pt>
    <dgm:pt modelId="{76F974B8-6B11-4B6A-9BD7-2D4B25E3A818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也叫作不可分散风险或市场风险</a:t>
          </a:r>
        </a:p>
      </dgm:t>
    </dgm:pt>
    <dgm:pt modelId="{640FA8CF-E1DA-4B66-B28D-D4AA84300A15}" type="parTrans" cxnId="{A5C16B57-4815-4320-BDE6-00956320FA0D}">
      <dgm:prSet/>
      <dgm:spPr/>
      <dgm:t>
        <a:bodyPr/>
        <a:lstStyle/>
        <a:p>
          <a:endParaRPr lang="zh-CN" altLang="en-US"/>
        </a:p>
      </dgm:t>
    </dgm:pt>
    <dgm:pt modelId="{E46B81DE-44C6-44EC-A5B5-AE19027A8FD1}" type="sibTrans" cxnId="{A5C16B57-4815-4320-BDE6-00956320FA0D}">
      <dgm:prSet/>
      <dgm:spPr/>
      <dgm:t>
        <a:bodyPr/>
        <a:lstStyle/>
        <a:p>
          <a:endParaRPr lang="zh-CN" altLang="en-US"/>
        </a:p>
      </dgm:t>
    </dgm:pt>
    <dgm:pt modelId="{38A8314B-C564-4BFF-9B79-F240782AA4C5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非系统性风险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也叫作可分散风险或特有风险或具体资产风险</a:t>
          </a:r>
        </a:p>
      </dgm:t>
    </dgm:pt>
    <dgm:pt modelId="{15B554C8-3F4A-485D-9910-DE41697116E7}" type="parTrans" cxnId="{AB51FF30-7853-43AA-8ECB-5272E1917A5F}">
      <dgm:prSet/>
      <dgm:spPr/>
      <dgm:t>
        <a:bodyPr/>
        <a:lstStyle/>
        <a:p>
          <a:endParaRPr lang="zh-CN" altLang="en-US"/>
        </a:p>
      </dgm:t>
    </dgm:pt>
    <dgm:pt modelId="{7D4A3E6C-3DE6-48F0-A11F-A891481C4DDC}" type="sibTrans" cxnId="{AB51FF30-7853-43AA-8ECB-5272E1917A5F}">
      <dgm:prSet/>
      <dgm:spPr/>
      <dgm:t>
        <a:bodyPr/>
        <a:lstStyle/>
        <a:p>
          <a:endParaRPr lang="zh-CN" altLang="en-US"/>
        </a:p>
      </dgm:t>
    </dgm:pt>
    <dgm:pt modelId="{22EBA2D2-0DA0-449D-8453-F6DF58B356C0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系统性风险在某种程度上几乎影响所有的资产</a:t>
          </a:r>
        </a:p>
      </dgm:t>
    </dgm:pt>
    <dgm:pt modelId="{13CDFB9A-FC76-4D34-8354-648FB703E033}" type="parTrans" cxnId="{E2448B47-6513-4E75-8A4C-CA99DB1BF834}">
      <dgm:prSet/>
      <dgm:spPr/>
      <dgm:t>
        <a:bodyPr/>
        <a:lstStyle/>
        <a:p>
          <a:endParaRPr lang="zh-CN" altLang="en-US"/>
        </a:p>
      </dgm:t>
    </dgm:pt>
    <dgm:pt modelId="{73798C8D-37D4-46A4-AB4E-877B996643DC}" type="sibTrans" cxnId="{E2448B47-6513-4E75-8A4C-CA99DB1BF834}">
      <dgm:prSet/>
      <dgm:spPr/>
      <dgm:t>
        <a:bodyPr/>
        <a:lstStyle/>
        <a:p>
          <a:endParaRPr lang="zh-CN" altLang="en-US"/>
        </a:p>
      </dgm:t>
    </dgm:pt>
    <dgm:pt modelId="{E89E43E4-1563-403B-95EC-D8ACD29D41C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系统性风险源于那些对大多数公司造成系统性影响的因素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由于大多数股票被这些宏观因素影响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股票价格风险这一系统性风险就无法通过分散化投资得以消除</a:t>
          </a:r>
        </a:p>
      </dgm:t>
    </dgm:pt>
    <dgm:pt modelId="{27D7D450-DD1A-4607-8BC3-2DB226EB700F}" type="parTrans" cxnId="{4329F2A5-3AA5-4150-A7D5-B23D1A35F69E}">
      <dgm:prSet/>
      <dgm:spPr/>
      <dgm:t>
        <a:bodyPr/>
        <a:lstStyle/>
        <a:p>
          <a:endParaRPr lang="zh-CN" altLang="en-US"/>
        </a:p>
      </dgm:t>
    </dgm:pt>
    <dgm:pt modelId="{55C41668-8C46-4545-8713-5ECA4EFD24E6}" type="sibTrans" cxnId="{4329F2A5-3AA5-4150-A7D5-B23D1A35F69E}">
      <dgm:prSet/>
      <dgm:spPr/>
      <dgm:t>
        <a:bodyPr/>
        <a:lstStyle/>
        <a:p>
          <a:endParaRPr lang="zh-CN" altLang="en-US"/>
        </a:p>
      </dgm:t>
    </dgm:pt>
    <dgm:pt modelId="{41BC4D60-5E17-42BF-941F-99BA9654980C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当投资组合中即使包含了市场上所有的股票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其仍存在的风险就是不可分散风险</a:t>
          </a:r>
        </a:p>
      </dgm:t>
    </dgm:pt>
    <dgm:pt modelId="{6E084A94-73ED-4131-8620-54DC41FD0607}" type="parTrans" cxnId="{2B88589F-6C40-4706-84E3-A4D577B77502}">
      <dgm:prSet/>
      <dgm:spPr/>
    </dgm:pt>
    <dgm:pt modelId="{3922C834-7079-440E-A32B-B42C3664A67E}" type="sibTrans" cxnId="{2B88589F-6C40-4706-84E3-A4D577B77502}">
      <dgm:prSet/>
      <dgm:spPr/>
    </dgm:pt>
    <dgm:pt modelId="{96BCD503-0FDD-4D34-8424-9D17B6307103}" type="pres">
      <dgm:prSet presAssocID="{C2F1B39E-A636-4EF2-AEE9-1358CFFD38BC}" presName="linear" presStyleCnt="0">
        <dgm:presLayoutVars>
          <dgm:dir/>
          <dgm:animLvl val="lvl"/>
          <dgm:resizeHandles val="exact"/>
        </dgm:presLayoutVars>
      </dgm:prSet>
      <dgm:spPr/>
    </dgm:pt>
    <dgm:pt modelId="{A33C8B04-7CC7-4E3E-AB49-9CD18F01ADFE}" type="pres">
      <dgm:prSet presAssocID="{5362DC7B-E481-48F2-BCDE-EE07B88BC4F4}" presName="parentLin" presStyleCnt="0"/>
      <dgm:spPr/>
    </dgm:pt>
    <dgm:pt modelId="{AE3F1868-8913-4199-8A90-37C774241B0D}" type="pres">
      <dgm:prSet presAssocID="{5362DC7B-E481-48F2-BCDE-EE07B88BC4F4}" presName="parentLeftMargin" presStyleLbl="node1" presStyleIdx="0" presStyleCnt="2"/>
      <dgm:spPr/>
    </dgm:pt>
    <dgm:pt modelId="{A03A2391-0ADB-4807-B325-63A397D4F3AF}" type="pres">
      <dgm:prSet presAssocID="{5362DC7B-E481-48F2-BCDE-EE07B88BC4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0EBA12-6C56-46C0-82BA-90AA4777D394}" type="pres">
      <dgm:prSet presAssocID="{5362DC7B-E481-48F2-BCDE-EE07B88BC4F4}" presName="negativeSpace" presStyleCnt="0"/>
      <dgm:spPr/>
    </dgm:pt>
    <dgm:pt modelId="{CD996C0E-21BA-47EC-8E99-63C44D82518A}" type="pres">
      <dgm:prSet presAssocID="{5362DC7B-E481-48F2-BCDE-EE07B88BC4F4}" presName="childText" presStyleLbl="conFgAcc1" presStyleIdx="0" presStyleCnt="2" custLinFactNeighborX="109" custLinFactNeighborY="-29956">
        <dgm:presLayoutVars>
          <dgm:bulletEnabled val="1"/>
        </dgm:presLayoutVars>
      </dgm:prSet>
      <dgm:spPr/>
    </dgm:pt>
    <dgm:pt modelId="{E93567F6-9B8D-4A75-94F9-373F958DC5FC}" type="pres">
      <dgm:prSet presAssocID="{B148A673-5BDD-4473-A196-73CC6D02C76F}" presName="spaceBetweenRectangles" presStyleCnt="0"/>
      <dgm:spPr/>
    </dgm:pt>
    <dgm:pt modelId="{E2A0CBDD-3100-48C6-9C98-40197CAC0B4E}" type="pres">
      <dgm:prSet presAssocID="{46A05414-9B6A-4E8E-828F-A2348C79D865}" presName="parentLin" presStyleCnt="0"/>
      <dgm:spPr/>
    </dgm:pt>
    <dgm:pt modelId="{C3C8B12F-AB7F-44C6-9954-C53B5EFDB25F}" type="pres">
      <dgm:prSet presAssocID="{46A05414-9B6A-4E8E-828F-A2348C79D865}" presName="parentLeftMargin" presStyleLbl="node1" presStyleIdx="0" presStyleCnt="2"/>
      <dgm:spPr/>
    </dgm:pt>
    <dgm:pt modelId="{42F56782-36EE-4748-99E9-76601B210F36}" type="pres">
      <dgm:prSet presAssocID="{46A05414-9B6A-4E8E-828F-A2348C79D8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1E47B8-72A6-437E-916C-3FCBBAC0A672}" type="pres">
      <dgm:prSet presAssocID="{46A05414-9B6A-4E8E-828F-A2348C79D865}" presName="negativeSpace" presStyleCnt="0"/>
      <dgm:spPr/>
    </dgm:pt>
    <dgm:pt modelId="{045B8F25-C270-4CED-A4EF-2CA158CA5FFA}" type="pres">
      <dgm:prSet presAssocID="{46A05414-9B6A-4E8E-828F-A2348C79D8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663611-3A17-4A6D-9751-F1B62AF907F6}" type="presOf" srcId="{22EBA2D2-0DA0-449D-8453-F6DF58B356C0}" destId="{045B8F25-C270-4CED-A4EF-2CA158CA5FFA}" srcOrd="0" destOrd="2" presId="urn:microsoft.com/office/officeart/2005/8/layout/list1"/>
    <dgm:cxn modelId="{1E7CCA1D-C8E3-4D1C-B0FB-9CDD0754EC5F}" type="presOf" srcId="{E89E43E4-1563-403B-95EC-D8ACD29D41CE}" destId="{045B8F25-C270-4CED-A4EF-2CA158CA5FFA}" srcOrd="0" destOrd="3" presId="urn:microsoft.com/office/officeart/2005/8/layout/list1"/>
    <dgm:cxn modelId="{AB51FF30-7853-43AA-8ECB-5272E1917A5F}" srcId="{46A05414-9B6A-4E8E-828F-A2348C79D865}" destId="{38A8314B-C564-4BFF-9B79-F240782AA4C5}" srcOrd="1" destOrd="0" parTransId="{15B554C8-3F4A-485D-9910-DE41697116E7}" sibTransId="{7D4A3E6C-3DE6-48F0-A11F-A891481C4DDC}"/>
    <dgm:cxn modelId="{CD5CFA3A-E226-4B2C-9F54-273621D53CC9}" type="presOf" srcId="{46A05414-9B6A-4E8E-828F-A2348C79D865}" destId="{42F56782-36EE-4748-99E9-76601B210F36}" srcOrd="1" destOrd="0" presId="urn:microsoft.com/office/officeart/2005/8/layout/list1"/>
    <dgm:cxn modelId="{F2537161-EA40-4DF1-BB28-2895E0A257E9}" type="presOf" srcId="{C2F1B39E-A636-4EF2-AEE9-1358CFFD38BC}" destId="{96BCD503-0FDD-4D34-8424-9D17B6307103}" srcOrd="0" destOrd="0" presId="urn:microsoft.com/office/officeart/2005/8/layout/list1"/>
    <dgm:cxn modelId="{59F36746-819F-46CE-90BE-EA0BC5F4B936}" type="presOf" srcId="{41BC4D60-5E17-42BF-941F-99BA9654980C}" destId="{CD996C0E-21BA-47EC-8E99-63C44D82518A}" srcOrd="0" destOrd="1" presId="urn:microsoft.com/office/officeart/2005/8/layout/list1"/>
    <dgm:cxn modelId="{E2448B47-6513-4E75-8A4C-CA99DB1BF834}" srcId="{46A05414-9B6A-4E8E-828F-A2348C79D865}" destId="{22EBA2D2-0DA0-449D-8453-F6DF58B356C0}" srcOrd="2" destOrd="0" parTransId="{13CDFB9A-FC76-4D34-8354-648FB703E033}" sibTransId="{73798C8D-37D4-46A4-AB4E-877B996643DC}"/>
    <dgm:cxn modelId="{467BE168-DE9E-4377-95A4-161F2157CFBA}" type="presOf" srcId="{46A05414-9B6A-4E8E-828F-A2348C79D865}" destId="{C3C8B12F-AB7F-44C6-9954-C53B5EFDB25F}" srcOrd="0" destOrd="0" presId="urn:microsoft.com/office/officeart/2005/8/layout/list1"/>
    <dgm:cxn modelId="{8029B174-1030-4039-9814-D7D60842F19A}" srcId="{5362DC7B-E481-48F2-BCDE-EE07B88BC4F4}" destId="{CDE65BE9-8035-42D0-9374-0F1BA137EF3A}" srcOrd="0" destOrd="0" parTransId="{8481C2FD-E260-41D8-96D1-86BFA715D0AA}" sibTransId="{AC529FB0-602D-4EA9-9D57-597061393491}"/>
    <dgm:cxn modelId="{A5C16B57-4815-4320-BDE6-00956320FA0D}" srcId="{46A05414-9B6A-4E8E-828F-A2348C79D865}" destId="{76F974B8-6B11-4B6A-9BD7-2D4B25E3A818}" srcOrd="0" destOrd="0" parTransId="{640FA8CF-E1DA-4B66-B28D-D4AA84300A15}" sibTransId="{E46B81DE-44C6-44EC-A5B5-AE19027A8FD1}"/>
    <dgm:cxn modelId="{FC10CD84-5396-4EC2-A89F-D9626850F196}" type="presOf" srcId="{5362DC7B-E481-48F2-BCDE-EE07B88BC4F4}" destId="{AE3F1868-8913-4199-8A90-37C774241B0D}" srcOrd="0" destOrd="0" presId="urn:microsoft.com/office/officeart/2005/8/layout/list1"/>
    <dgm:cxn modelId="{B6F8768C-DC73-432C-A69E-C1E92500E0ED}" srcId="{C2F1B39E-A636-4EF2-AEE9-1358CFFD38BC}" destId="{46A05414-9B6A-4E8E-828F-A2348C79D865}" srcOrd="1" destOrd="0" parTransId="{E7EAD4D4-7104-47FE-A989-6081AC09B7D1}" sibTransId="{075A874F-9782-45C1-9B8A-015BCDBD2F45}"/>
    <dgm:cxn modelId="{9E8CBC91-95D7-4C8C-A0A4-9FDBD3137AB6}" type="presOf" srcId="{CDE65BE9-8035-42D0-9374-0F1BA137EF3A}" destId="{CD996C0E-21BA-47EC-8E99-63C44D82518A}" srcOrd="0" destOrd="0" presId="urn:microsoft.com/office/officeart/2005/8/layout/list1"/>
    <dgm:cxn modelId="{2B88589F-6C40-4706-84E3-A4D577B77502}" srcId="{5362DC7B-E481-48F2-BCDE-EE07B88BC4F4}" destId="{41BC4D60-5E17-42BF-941F-99BA9654980C}" srcOrd="1" destOrd="0" parTransId="{6E084A94-73ED-4131-8620-54DC41FD0607}" sibTransId="{3922C834-7079-440E-A32B-B42C3664A67E}"/>
    <dgm:cxn modelId="{4329F2A5-3AA5-4150-A7D5-B23D1A35F69E}" srcId="{46A05414-9B6A-4E8E-828F-A2348C79D865}" destId="{E89E43E4-1563-403B-95EC-D8ACD29D41CE}" srcOrd="3" destOrd="0" parTransId="{27D7D450-DD1A-4607-8BC3-2DB226EB700F}" sibTransId="{55C41668-8C46-4545-8713-5ECA4EFD24E6}"/>
    <dgm:cxn modelId="{18C703BA-1604-400F-9133-F0C783903361}" type="presOf" srcId="{5362DC7B-E481-48F2-BCDE-EE07B88BC4F4}" destId="{A03A2391-0ADB-4807-B325-63A397D4F3AF}" srcOrd="1" destOrd="0" presId="urn:microsoft.com/office/officeart/2005/8/layout/list1"/>
    <dgm:cxn modelId="{87A3A3C5-39E3-4B11-BBBC-2FC62CF5786A}" type="presOf" srcId="{76F974B8-6B11-4B6A-9BD7-2D4B25E3A818}" destId="{045B8F25-C270-4CED-A4EF-2CA158CA5FFA}" srcOrd="0" destOrd="0" presId="urn:microsoft.com/office/officeart/2005/8/layout/list1"/>
    <dgm:cxn modelId="{66E2A1E9-75AC-4A5A-9ABA-32567ADD318A}" type="presOf" srcId="{38A8314B-C564-4BFF-9B79-F240782AA4C5}" destId="{045B8F25-C270-4CED-A4EF-2CA158CA5FFA}" srcOrd="0" destOrd="1" presId="urn:microsoft.com/office/officeart/2005/8/layout/list1"/>
    <dgm:cxn modelId="{FF7EF2FA-28FC-489D-A109-E14B03083101}" srcId="{C2F1B39E-A636-4EF2-AEE9-1358CFFD38BC}" destId="{5362DC7B-E481-48F2-BCDE-EE07B88BC4F4}" srcOrd="0" destOrd="0" parTransId="{528DA8B7-D9EC-49FD-B25D-366D0ED3810C}" sibTransId="{B148A673-5BDD-4473-A196-73CC6D02C76F}"/>
    <dgm:cxn modelId="{D5A88BE0-33FC-438D-AD89-6844C95F57BF}" type="presParOf" srcId="{96BCD503-0FDD-4D34-8424-9D17B6307103}" destId="{A33C8B04-7CC7-4E3E-AB49-9CD18F01ADFE}" srcOrd="0" destOrd="0" presId="urn:microsoft.com/office/officeart/2005/8/layout/list1"/>
    <dgm:cxn modelId="{4E84CBFC-717F-4351-A0B4-B5F09260956D}" type="presParOf" srcId="{A33C8B04-7CC7-4E3E-AB49-9CD18F01ADFE}" destId="{AE3F1868-8913-4199-8A90-37C774241B0D}" srcOrd="0" destOrd="0" presId="urn:microsoft.com/office/officeart/2005/8/layout/list1"/>
    <dgm:cxn modelId="{78FADDB2-68C5-47B6-8659-63FB78C2F2C3}" type="presParOf" srcId="{A33C8B04-7CC7-4E3E-AB49-9CD18F01ADFE}" destId="{A03A2391-0ADB-4807-B325-63A397D4F3AF}" srcOrd="1" destOrd="0" presId="urn:microsoft.com/office/officeart/2005/8/layout/list1"/>
    <dgm:cxn modelId="{1A55F70F-B73D-48EF-9741-AF627136B47C}" type="presParOf" srcId="{96BCD503-0FDD-4D34-8424-9D17B6307103}" destId="{C60EBA12-6C56-46C0-82BA-90AA4777D394}" srcOrd="1" destOrd="0" presId="urn:microsoft.com/office/officeart/2005/8/layout/list1"/>
    <dgm:cxn modelId="{D4CFE468-F0EE-496B-BCD7-5B54FCC69C1D}" type="presParOf" srcId="{96BCD503-0FDD-4D34-8424-9D17B6307103}" destId="{CD996C0E-21BA-47EC-8E99-63C44D82518A}" srcOrd="2" destOrd="0" presId="urn:microsoft.com/office/officeart/2005/8/layout/list1"/>
    <dgm:cxn modelId="{BC20F7AB-FA40-4551-A497-D8545ABD13F2}" type="presParOf" srcId="{96BCD503-0FDD-4D34-8424-9D17B6307103}" destId="{E93567F6-9B8D-4A75-94F9-373F958DC5FC}" srcOrd="3" destOrd="0" presId="urn:microsoft.com/office/officeart/2005/8/layout/list1"/>
    <dgm:cxn modelId="{E49C227C-E87C-4DE0-A224-3B257C190D70}" type="presParOf" srcId="{96BCD503-0FDD-4D34-8424-9D17B6307103}" destId="{E2A0CBDD-3100-48C6-9C98-40197CAC0B4E}" srcOrd="4" destOrd="0" presId="urn:microsoft.com/office/officeart/2005/8/layout/list1"/>
    <dgm:cxn modelId="{630E8301-8A20-483A-91A1-70F22AE526A3}" type="presParOf" srcId="{E2A0CBDD-3100-48C6-9C98-40197CAC0B4E}" destId="{C3C8B12F-AB7F-44C6-9954-C53B5EFDB25F}" srcOrd="0" destOrd="0" presId="urn:microsoft.com/office/officeart/2005/8/layout/list1"/>
    <dgm:cxn modelId="{BF656BCB-12AD-4084-B7F6-4DA64B1643D8}" type="presParOf" srcId="{E2A0CBDD-3100-48C6-9C98-40197CAC0B4E}" destId="{42F56782-36EE-4748-99E9-76601B210F36}" srcOrd="1" destOrd="0" presId="urn:microsoft.com/office/officeart/2005/8/layout/list1"/>
    <dgm:cxn modelId="{605D19FA-7E69-4F65-BCFB-044ED3E1D955}" type="presParOf" srcId="{96BCD503-0FDD-4D34-8424-9D17B6307103}" destId="{A41E47B8-72A6-437E-916C-3FCBBAC0A672}" srcOrd="5" destOrd="0" presId="urn:microsoft.com/office/officeart/2005/8/layout/list1"/>
    <dgm:cxn modelId="{12B4EAD6-0371-4F13-A106-153473EA49C0}" type="presParOf" srcId="{96BCD503-0FDD-4D34-8424-9D17B6307103}" destId="{045B8F25-C270-4CED-A4EF-2CA158CA5FF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CBBAA-BABF-44D5-A050-EB482148364B}">
      <dsp:nvSpPr>
        <dsp:cNvPr id="0" name=""/>
        <dsp:cNvSpPr/>
      </dsp:nvSpPr>
      <dsp:spPr>
        <a:xfrm>
          <a:off x="0" y="468200"/>
          <a:ext cx="9217023" cy="263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3" tIns="395732" rIns="71534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0" kern="1200" dirty="0">
              <a:solidFill>
                <a:srgbClr val="7030A0"/>
              </a:solidFill>
              <a:ea typeface="微软雅黑" panose="020B0503020204020204" pitchFamily="34" charset="-122"/>
            </a:rPr>
            <a:t>一种通用的方法是使用标准差来测量概率分布的紧密程度。</a:t>
          </a:r>
          <a:endParaRPr lang="zh-CN" altLang="en-US" sz="1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0" kern="1200" dirty="0">
              <a:solidFill>
                <a:srgbClr val="7030A0"/>
              </a:solidFill>
              <a:ea typeface="微软雅黑" panose="020B0503020204020204" pitchFamily="34" charset="-122"/>
            </a:rPr>
            <a:t>标准差越小, 概率分布区域越窄, 相应的股票投资风险就越低。标准差越大, 概率分布区域越宽, 相应的股票投资风险就越高。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0" kern="1200" dirty="0">
              <a:solidFill>
                <a:srgbClr val="7030A0"/>
              </a:solidFill>
              <a:ea typeface="微软雅黑" panose="020B0503020204020204" pitchFamily="34" charset="-122"/>
            </a:rPr>
            <a:t>标准差可以用来测量不确定性, 其数值的大小与收益率风险程度成正比。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0" kern="1200" dirty="0">
              <a:solidFill>
                <a:srgbClr val="7030A0"/>
              </a:solidFill>
              <a:ea typeface="微软雅黑" panose="020B0503020204020204" pitchFamily="34" charset="-122"/>
            </a:rPr>
            <a:t>标准差</a:t>
          </a:r>
          <a:r>
            <a:rPr lang="el-GR" altLang="zh-CN" sz="1900" b="0" kern="1200" dirty="0">
              <a:solidFill>
                <a:srgbClr val="7030A0"/>
              </a:solidFill>
              <a:ea typeface="微软雅黑" panose="020B0503020204020204" pitchFamily="34" charset="-122"/>
            </a:rPr>
            <a:t>σ</a:t>
          </a:r>
          <a:r>
            <a:rPr lang="zh-CN" altLang="en-US" sz="1900" b="0" kern="1200" dirty="0">
              <a:solidFill>
                <a:srgbClr val="7030A0"/>
              </a:solidFill>
              <a:ea typeface="微软雅黑" panose="020B0503020204020204" pitchFamily="34" charset="-122"/>
            </a:rPr>
            <a:t>, 可以用来测量实际收益率和预期收益率之间的偏差。</a:t>
          </a:r>
        </a:p>
      </dsp:txBody>
      <dsp:txXfrm>
        <a:off x="0" y="468200"/>
        <a:ext cx="9217023" cy="2633400"/>
      </dsp:txXfrm>
    </dsp:sp>
    <dsp:sp modelId="{601B7357-C0CD-4C20-A88B-5A1EA3FD10EA}">
      <dsp:nvSpPr>
        <dsp:cNvPr id="0" name=""/>
        <dsp:cNvSpPr/>
      </dsp:nvSpPr>
      <dsp:spPr>
        <a:xfrm>
          <a:off x="460851" y="199263"/>
          <a:ext cx="6451916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67" tIns="0" rIns="24386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股票独立风险的度量</a:t>
          </a:r>
          <a:endParaRPr lang="zh-CN" altLang="en-US" sz="2000" kern="1200" dirty="0">
            <a:solidFill>
              <a:srgbClr val="7030A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8231" y="226643"/>
        <a:ext cx="639715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96C0E-21BA-47EC-8E99-63C44D82518A}">
      <dsp:nvSpPr>
        <dsp:cNvPr id="0" name=""/>
        <dsp:cNvSpPr/>
      </dsp:nvSpPr>
      <dsp:spPr>
        <a:xfrm>
          <a:off x="0" y="233264"/>
          <a:ext cx="8132233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152" tIns="291592" rIns="63115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可分散风险可以通过增加股票种类数被消除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当投资组合中即使包含了市场上所有的股票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其仍存在的风险就是不可分散风险</a:t>
          </a:r>
        </a:p>
      </dsp:txBody>
      <dsp:txXfrm>
        <a:off x="0" y="233264"/>
        <a:ext cx="8132233" cy="992250"/>
      </dsp:txXfrm>
    </dsp:sp>
    <dsp:sp modelId="{A03A2391-0ADB-4807-B325-63A397D4F3AF}">
      <dsp:nvSpPr>
        <dsp:cNvPr id="0" name=""/>
        <dsp:cNvSpPr/>
      </dsp:nvSpPr>
      <dsp:spPr>
        <a:xfrm>
          <a:off x="406611" y="49270"/>
          <a:ext cx="5692563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165" tIns="0" rIns="2151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可分散风险和不可分散风险</a:t>
          </a:r>
          <a:r>
            <a:rPr lang="en-US" altLang="en-US" sz="1600" b="1" kern="1200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 </a:t>
          </a:r>
          <a:r>
            <a:rPr lang="zh-CN" altLang="en-US" sz="1600" b="1" kern="1200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又称市场风险</a:t>
          </a:r>
          <a:r>
            <a:rPr lang="en-US" altLang="en-US" sz="1600" b="1" kern="1200" dirty="0">
              <a:solidFill>
                <a:srgbClr val="29303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b="1" kern="1200" dirty="0">
            <a:solidFill>
              <a:srgbClr val="29303A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6786" y="69445"/>
        <a:ext cx="5652213" cy="372930"/>
      </dsp:txXfrm>
    </dsp:sp>
    <dsp:sp modelId="{045B8F25-C270-4CED-A4EF-2CA158CA5FFA}">
      <dsp:nvSpPr>
        <dsp:cNvPr id="0" name=""/>
        <dsp:cNvSpPr/>
      </dsp:nvSpPr>
      <dsp:spPr>
        <a:xfrm>
          <a:off x="0" y="1530401"/>
          <a:ext cx="8132233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152" tIns="291592" rIns="63115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也叫作不可分散风险或市场风险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非系统性风险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也叫作可分散风险或特有风险或具体资产风险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系统性风险在某种程度上几乎影响所有的资产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系统性风险源于那些对大多数公司造成系统性影响的因素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由于大多数股票被这些宏观因素影响</a:t>
          </a:r>
          <a:r>
            <a:rPr lang="en-US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股票价格风险这一系统性风险就无法通过分散化投资得以消除</a:t>
          </a:r>
        </a:p>
      </dsp:txBody>
      <dsp:txXfrm>
        <a:off x="0" y="1530401"/>
        <a:ext cx="8132233" cy="1940400"/>
      </dsp:txXfrm>
    </dsp:sp>
    <dsp:sp modelId="{42F56782-36EE-4748-99E9-76601B210F36}">
      <dsp:nvSpPr>
        <dsp:cNvPr id="0" name=""/>
        <dsp:cNvSpPr/>
      </dsp:nvSpPr>
      <dsp:spPr>
        <a:xfrm>
          <a:off x="406611" y="1323761"/>
          <a:ext cx="5692563" cy="41328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165" tIns="0" rIns="21516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整体风险</a:t>
          </a:r>
          <a:r>
            <a:rPr lang="en-US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=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系统性风险</a:t>
          </a:r>
          <a:r>
            <a:rPr lang="en-US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非系统性风险</a:t>
          </a:r>
        </a:p>
      </dsp:txBody>
      <dsp:txXfrm>
        <a:off x="426786" y="1343936"/>
        <a:ext cx="565221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EA56582-7C0F-4784-8FA6-D9E8015E7CFD}" type="datetimeFigureOut">
              <a:rPr lang="zh-CN" altLang="en-US"/>
              <a:pPr>
                <a:defRPr/>
              </a:pPr>
              <a:t>2020/1/12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9652C7-79D7-4D5A-A8C6-219D27FC6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E4470F3-AC6A-4D08-8E60-6C4863FDE942}" type="datetimeFigureOut">
              <a:rPr lang="zh-CN" altLang="en-US"/>
              <a:pPr>
                <a:defRPr/>
              </a:pPr>
              <a:t>2020/1/12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60B4B3D-681B-4F22-AF47-E006ECFDCB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6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hlinkClick r:id="" action="ppaction://hlinkshowjump?jump=previousslide"/>
          </p:cNvPr>
          <p:cNvPicPr>
            <a:picLocks noChangeArrowheads="1"/>
          </p:cNvPicPr>
          <p:nvPr userDrawn="1"/>
        </p:nvPicPr>
        <p:blipFill>
          <a:blip r:embed="rId2"/>
          <a:srcRect r="-1076"/>
          <a:stretch>
            <a:fillRect/>
          </a:stretch>
        </p:blipFill>
        <p:spPr bwMode="auto">
          <a:xfrm>
            <a:off x="274638" y="6200775"/>
            <a:ext cx="4683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Tile"/>
          <p:cNvSpPr>
            <a:spLocks/>
          </p:cNvSpPr>
          <p:nvPr userDrawn="1"/>
        </p:nvSpPr>
        <p:spPr bwMode="auto">
          <a:xfrm>
            <a:off x="3219450" y="2852738"/>
            <a:ext cx="7999413" cy="649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68547" tIns="34274" rIns="68547" bIns="34274" anchor="ctr"/>
          <a:lstStyle/>
          <a:p>
            <a:pPr algn="ctr"/>
            <a:endParaRPr lang="zh-CN" altLang="zh-CN" sz="1700" b="1" i="1" dirty="0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  <p:sp>
        <p:nvSpPr>
          <p:cNvPr id="16" name="Arrow Bar"/>
          <p:cNvSpPr>
            <a:spLocks/>
          </p:cNvSpPr>
          <p:nvPr userDrawn="1"/>
        </p:nvSpPr>
        <p:spPr bwMode="auto">
          <a:xfrm>
            <a:off x="3219450" y="3716338"/>
            <a:ext cx="7999413" cy="9366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68547" tIns="34274" rIns="68547" bIns="34274" anchor="ctr"/>
          <a:lstStyle/>
          <a:p>
            <a:pPr algn="ctr"/>
            <a:endParaRPr lang="zh-CN" altLang="zh-CN" sz="1700" b="1" i="1" dirty="0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  <p:sp>
        <p:nvSpPr>
          <p:cNvPr id="17" name="Circle Arrow"/>
          <p:cNvSpPr>
            <a:spLocks noEditPoints="1" noChangeArrowheads="1"/>
          </p:cNvSpPr>
          <p:nvPr userDrawn="1"/>
        </p:nvSpPr>
        <p:spPr bwMode="auto">
          <a:xfrm rot="5400000">
            <a:off x="10294938" y="1970088"/>
            <a:ext cx="630237" cy="630237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9525" cmpd="sng">
            <a:noFill/>
            <a:miter lim="800000"/>
            <a:headEnd/>
            <a:tailEnd/>
          </a:ln>
        </p:spPr>
        <p:txBody>
          <a:bodyPr lIns="68550" tIns="34276" rIns="68550" bIns="34276"/>
          <a:lstStyle/>
          <a:p>
            <a:endParaRPr lang="zh-CN" altLang="en-US"/>
          </a:p>
        </p:txBody>
      </p:sp>
      <p:sp>
        <p:nvSpPr>
          <p:cNvPr id="18" name="Title 1"/>
          <p:cNvSpPr>
            <a:spLocks noChangeArrowheads="1"/>
          </p:cNvSpPr>
          <p:nvPr userDrawn="1"/>
        </p:nvSpPr>
        <p:spPr bwMode="auto">
          <a:xfrm>
            <a:off x="3076575" y="2276475"/>
            <a:ext cx="4587875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indent="457200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9" name="Rectangle 19"/>
          <p:cNvSpPr>
            <a:spLocks/>
          </p:cNvSpPr>
          <p:nvPr userDrawn="1"/>
        </p:nvSpPr>
        <p:spPr bwMode="auto">
          <a:xfrm>
            <a:off x="1135063" y="1700213"/>
            <a:ext cx="1865312" cy="42497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/>
            <a:endParaRPr lang="zh-CN" altLang="zh-CN" sz="1700" b="1" i="1" dirty="0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3362325" y="1989138"/>
            <a:ext cx="5113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</a:t>
            </a:r>
            <a:r>
              <a:rPr lang="zh-CN" altLang="en-US"/>
              <a:t>掌握市场营销学的定义</a:t>
            </a:r>
          </a:p>
        </p:txBody>
      </p:sp>
      <p:sp>
        <p:nvSpPr>
          <p:cNvPr id="22" name="Arrow Bar"/>
          <p:cNvSpPr>
            <a:spLocks/>
          </p:cNvSpPr>
          <p:nvPr userDrawn="1"/>
        </p:nvSpPr>
        <p:spPr bwMode="auto">
          <a:xfrm>
            <a:off x="3219450" y="1773238"/>
            <a:ext cx="7999413" cy="9366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68547" tIns="34274" rIns="68547" bIns="34274" anchor="ctr"/>
          <a:lstStyle/>
          <a:p>
            <a:pPr algn="ctr"/>
            <a:endParaRPr lang="zh-CN" altLang="zh-CN" sz="1700" b="1" i="1" dirty="0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 userDrawn="1"/>
        </p:nvSpPr>
        <p:spPr bwMode="auto">
          <a:xfrm>
            <a:off x="3362325" y="5084763"/>
            <a:ext cx="5113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</a:t>
            </a:r>
            <a:r>
              <a:rPr lang="zh-CN" altLang="en-US"/>
              <a:t>掌握市场营销学的定义</a:t>
            </a:r>
          </a:p>
        </p:txBody>
      </p:sp>
      <p:sp>
        <p:nvSpPr>
          <p:cNvPr id="26" name="Title Tile"/>
          <p:cNvSpPr>
            <a:spLocks/>
          </p:cNvSpPr>
          <p:nvPr userDrawn="1"/>
        </p:nvSpPr>
        <p:spPr bwMode="auto">
          <a:xfrm>
            <a:off x="3219450" y="4941888"/>
            <a:ext cx="7999413" cy="649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68547" tIns="34274" rIns="68547" bIns="34274" anchor="ctr"/>
          <a:lstStyle/>
          <a:p>
            <a:pPr algn="ctr"/>
            <a:endParaRPr lang="zh-CN" altLang="zh-CN" sz="1700" b="1" i="1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5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6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8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84EC-1ED5-49C1-9EFD-D7D370511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128713" y="-9525"/>
            <a:ext cx="3458294" cy="974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endParaRPr lang="zh-CN" altLang="zh-CN" sz="2800" b="1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0" name="Picture 8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-1076" t="-1851"/>
          <a:stretch>
            <a:fillRect/>
          </a:stretch>
        </p:blipFill>
        <p:spPr bwMode="auto">
          <a:xfrm>
            <a:off x="4797926" y="88997"/>
            <a:ext cx="785812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8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9"/>
          <a:srcRect r="-1076"/>
          <a:stretch>
            <a:fillRect/>
          </a:stretch>
        </p:blipFill>
        <p:spPr bwMode="auto">
          <a:xfrm>
            <a:off x="274638" y="6200775"/>
            <a:ext cx="4683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27"/>
          <p:cNvSpPr>
            <a:spLocks/>
          </p:cNvSpPr>
          <p:nvPr/>
        </p:nvSpPr>
        <p:spPr bwMode="auto">
          <a:xfrm>
            <a:off x="1128713" y="1052513"/>
            <a:ext cx="11069637" cy="98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endParaRPr lang="zh-CN" altLang="zh-CN" sz="220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5" name="Title Tile"/>
          <p:cNvSpPr>
            <a:spLocks/>
          </p:cNvSpPr>
          <p:nvPr/>
        </p:nvSpPr>
        <p:spPr bwMode="auto">
          <a:xfrm>
            <a:off x="3219450" y="2852738"/>
            <a:ext cx="7999413" cy="649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68547" tIns="34274" rIns="68547" bIns="34274" anchor="ctr"/>
          <a:lstStyle/>
          <a:p>
            <a:pPr algn="ctr"/>
            <a:endParaRPr lang="zh-CN" altLang="zh-CN" sz="1700" b="1" i="1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  <p:sp>
        <p:nvSpPr>
          <p:cNvPr id="17" name="Circle Arrow"/>
          <p:cNvSpPr>
            <a:spLocks noEditPoints="1" noChangeArrowheads="1"/>
          </p:cNvSpPr>
          <p:nvPr/>
        </p:nvSpPr>
        <p:spPr bwMode="auto">
          <a:xfrm rot="5400000">
            <a:off x="10294938" y="1970088"/>
            <a:ext cx="630237" cy="630237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9525" cmpd="sng">
            <a:noFill/>
            <a:miter lim="800000"/>
            <a:headEnd/>
            <a:tailEnd/>
          </a:ln>
        </p:spPr>
        <p:txBody>
          <a:bodyPr lIns="68550" tIns="34276" rIns="68550" bIns="34276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362325" y="5084763"/>
            <a:ext cx="5113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掌握市场营销学的定义</a:t>
            </a:r>
          </a:p>
        </p:txBody>
      </p:sp>
      <p:sp>
        <p:nvSpPr>
          <p:cNvPr id="26" name="Title Tile"/>
          <p:cNvSpPr>
            <a:spLocks/>
          </p:cNvSpPr>
          <p:nvPr/>
        </p:nvSpPr>
        <p:spPr bwMode="auto">
          <a:xfrm>
            <a:off x="3219450" y="4941888"/>
            <a:ext cx="7999413" cy="649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68547" tIns="34274" rIns="68547" bIns="34274" anchor="ctr"/>
          <a:lstStyle/>
          <a:p>
            <a:pPr algn="ctr"/>
            <a:endParaRPr lang="zh-CN" altLang="zh-CN" sz="1700" b="1" i="1">
              <a:solidFill>
                <a:srgbClr val="FFFFFF"/>
              </a:solidFill>
              <a:latin typeface="Segoe UI" pitchFamily="34" charset="0"/>
              <a:sym typeface="Segoe UI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2717"/>
              </p:ext>
            </p:extLst>
          </p:nvPr>
        </p:nvGraphicFramePr>
        <p:xfrm>
          <a:off x="554560" y="260649"/>
          <a:ext cx="36004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r:id="rId10" imgW="1929960" imgH="1929960" progId="">
                  <p:embed/>
                </p:oleObj>
              </mc:Choice>
              <mc:Fallback>
                <p:oleObj r:id="rId10" imgW="1929960" imgH="192996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560" y="260649"/>
                        <a:ext cx="36004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58" y="6319838"/>
            <a:ext cx="3118433" cy="4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  <p:sldLayoutId id="2147483696" r:id="rId3"/>
    <p:sldLayoutId id="2147483699" r:id="rId4"/>
    <p:sldLayoutId id="214748372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1"/>
          <p:cNvSpPr>
            <a:spLocks noChangeArrowheads="1"/>
          </p:cNvSpPr>
          <p:nvPr/>
        </p:nvSpPr>
        <p:spPr bwMode="auto">
          <a:xfrm>
            <a:off x="4154959" y="548680"/>
            <a:ext cx="5666899" cy="6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54" tIns="60977" rIns="121954" bIns="60977">
            <a:spAutoFit/>
          </a:bodyPr>
          <a:lstStyle/>
          <a:p>
            <a:pPr algn="ctr" defTabSz="609600"/>
            <a:r>
              <a:rPr kumimoji="1" lang="zh-CN" altLang="en-US" sz="3200" b="1" dirty="0">
                <a:solidFill>
                  <a:schemeClr val="tx2"/>
                </a:solidFill>
                <a:latin typeface="Century Gothic"/>
                <a:ea typeface="微软雅黑" panose="020B0503020204020204" pitchFamily="34" charset="-122"/>
                <a:cs typeface="微软雅黑"/>
              </a:rPr>
              <a:t>第八章    股票价格风险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045" y="1340768"/>
            <a:ext cx="12190364" cy="1075783"/>
            <a:chOff x="0" y="964109"/>
            <a:chExt cx="12190364" cy="1075783"/>
          </a:xfrm>
        </p:grpSpPr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2206577" y="1430371"/>
              <a:ext cx="9983787" cy="5945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121954" tIns="60977" rIns="121954" bIns="60977" anchor="ctr"/>
            <a:lstStyle/>
            <a:p>
              <a:pPr algn="ctr" defTabSz="609600"/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第一节    股票价格风险概述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0" y="964109"/>
              <a:ext cx="1441450" cy="853353"/>
              <a:chOff x="0" y="1344613"/>
              <a:chExt cx="1441450" cy="1276061"/>
            </a:xfrm>
          </p:grpSpPr>
          <p:sp>
            <p:nvSpPr>
              <p:cNvPr id="38" name="矩形 37"/>
              <p:cNvSpPr>
                <a:spLocks noChangeArrowheads="1"/>
              </p:cNvSpPr>
              <p:nvPr/>
            </p:nvSpPr>
            <p:spPr bwMode="auto">
              <a:xfrm>
                <a:off x="0" y="1344613"/>
                <a:ext cx="1441450" cy="1244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lIns="121954" tIns="60977" rIns="121954" bIns="60977" anchor="ctr"/>
              <a:lstStyle/>
              <a:p>
                <a:pPr algn="ctr" defTabSz="609600"/>
                <a:endParaRPr kumimoji="1" lang="zh-CN" altLang="en-US" sz="240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39" name="文本框 15"/>
              <p:cNvSpPr txBox="1">
                <a:spLocks noChangeArrowheads="1"/>
              </p:cNvSpPr>
              <p:nvPr/>
            </p:nvSpPr>
            <p:spPr bwMode="auto">
              <a:xfrm>
                <a:off x="203200" y="1516062"/>
                <a:ext cx="820165" cy="1104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954" tIns="60977" rIns="121954" bIns="60977">
                <a:spAutoFit/>
              </a:bodyPr>
              <a:lstStyle/>
              <a:p>
                <a:pPr defTabSz="609600"/>
                <a:r>
                  <a:rPr kumimoji="1" lang="en-US" altLang="zh-CN" sz="4000" b="1" dirty="0">
                    <a:solidFill>
                      <a:srgbClr val="FFFFFF"/>
                    </a:solidFill>
                    <a:latin typeface="Century Gothic"/>
                    <a:ea typeface="微软雅黑" panose="020B0503020204020204" pitchFamily="34" charset="-122"/>
                    <a:cs typeface="微软雅黑"/>
                  </a:rPr>
                  <a:t>01</a:t>
                </a:r>
                <a:endParaRPr kumimoji="1" lang="zh-CN" altLang="en-US" sz="4000" b="1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36" name="矩形 19"/>
            <p:cNvSpPr>
              <a:spLocks noChangeArrowheads="1"/>
            </p:cNvSpPr>
            <p:nvPr/>
          </p:nvSpPr>
          <p:spPr bwMode="auto">
            <a:xfrm>
              <a:off x="3230540" y="1623665"/>
              <a:ext cx="8940800" cy="38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1954" tIns="60977" rIns="121954" bIns="60977">
              <a:spAutoFit/>
            </a:bodyPr>
            <a:lstStyle/>
            <a:p>
              <a:pPr defTabSz="609600">
                <a:lnSpc>
                  <a:spcPct val="13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413164" y="983674"/>
              <a:ext cx="817418" cy="1056218"/>
            </a:xfrm>
            <a:custGeom>
              <a:avLst/>
              <a:gdLst>
                <a:gd name="connsiteX0" fmla="*/ 0 w 817418"/>
                <a:gd name="connsiteY0" fmla="*/ 1233054 h 1579418"/>
                <a:gd name="connsiteX1" fmla="*/ 817418 w 817418"/>
                <a:gd name="connsiteY1" fmla="*/ 1579418 h 1579418"/>
                <a:gd name="connsiteX2" fmla="*/ 803563 w 817418"/>
                <a:gd name="connsiteY2" fmla="*/ 678872 h 1579418"/>
                <a:gd name="connsiteX3" fmla="*/ 13854 w 817418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418" h="1579418">
                  <a:moveTo>
                    <a:pt x="0" y="1233054"/>
                  </a:moveTo>
                  <a:lnTo>
                    <a:pt x="817418" y="1579418"/>
                  </a:lnTo>
                  <a:lnTo>
                    <a:pt x="803563" y="678872"/>
                  </a:lnTo>
                  <a:lnTo>
                    <a:pt x="13854" y="0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9045" y="2156758"/>
            <a:ext cx="12165902" cy="1056218"/>
            <a:chOff x="24462" y="983674"/>
            <a:chExt cx="12165902" cy="1056218"/>
          </a:xfrm>
          <a:solidFill>
            <a:schemeClr val="accent1">
              <a:lumMod val="75000"/>
            </a:schemeClr>
          </a:solidFill>
        </p:grpSpPr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2206577" y="1430371"/>
              <a:ext cx="9983787" cy="594509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121954" tIns="60977" rIns="121954" bIns="60977" anchor="ctr"/>
            <a:lstStyle/>
            <a:p>
              <a:pPr algn="ctr" defTabSz="609600"/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第二节    股票独立风险的度量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4462" y="1014214"/>
              <a:ext cx="1441450" cy="832314"/>
              <a:chOff x="24462" y="1419537"/>
              <a:chExt cx="1441450" cy="1244600"/>
            </a:xfrm>
            <a:grpFill/>
          </p:grpSpPr>
          <p:sp>
            <p:nvSpPr>
              <p:cNvPr id="63" name="矩形 62"/>
              <p:cNvSpPr>
                <a:spLocks noChangeArrowheads="1"/>
              </p:cNvSpPr>
              <p:nvPr/>
            </p:nvSpPr>
            <p:spPr bwMode="auto">
              <a:xfrm>
                <a:off x="24462" y="1419537"/>
                <a:ext cx="1441450" cy="1244600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lIns="121954" tIns="60977" rIns="121954" bIns="60977" anchor="ctr"/>
              <a:lstStyle/>
              <a:p>
                <a:pPr algn="ctr" defTabSz="609600"/>
                <a:endParaRPr kumimoji="1" lang="zh-CN" altLang="en-US" sz="240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64" name="文本框 15"/>
              <p:cNvSpPr txBox="1">
                <a:spLocks noChangeArrowheads="1"/>
              </p:cNvSpPr>
              <p:nvPr/>
            </p:nvSpPr>
            <p:spPr bwMode="auto">
              <a:xfrm>
                <a:off x="223771" y="1525641"/>
                <a:ext cx="820165" cy="1104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954" tIns="60977" rIns="121954" bIns="60977">
                <a:spAutoFit/>
              </a:bodyPr>
              <a:lstStyle/>
              <a:p>
                <a:pPr defTabSz="609600"/>
                <a:r>
                  <a:rPr kumimoji="1" lang="en-US" altLang="zh-CN" sz="4000" b="1" dirty="0">
                    <a:solidFill>
                      <a:srgbClr val="FFFFFF"/>
                    </a:solidFill>
                    <a:latin typeface="Century Gothic"/>
                    <a:ea typeface="微软雅黑" panose="020B0503020204020204" pitchFamily="34" charset="-122"/>
                    <a:cs typeface="微软雅黑"/>
                  </a:rPr>
                  <a:t>02</a:t>
                </a:r>
                <a:endParaRPr kumimoji="1" lang="zh-CN" altLang="en-US" sz="4000" b="1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43" name="任意多边形 42"/>
            <p:cNvSpPr/>
            <p:nvPr/>
          </p:nvSpPr>
          <p:spPr>
            <a:xfrm>
              <a:off x="1437626" y="983674"/>
              <a:ext cx="792956" cy="1056218"/>
            </a:xfrm>
            <a:custGeom>
              <a:avLst/>
              <a:gdLst>
                <a:gd name="connsiteX0" fmla="*/ 0 w 817418"/>
                <a:gd name="connsiteY0" fmla="*/ 1233054 h 1579418"/>
                <a:gd name="connsiteX1" fmla="*/ 817418 w 817418"/>
                <a:gd name="connsiteY1" fmla="*/ 1579418 h 1579418"/>
                <a:gd name="connsiteX2" fmla="*/ 803563 w 817418"/>
                <a:gd name="connsiteY2" fmla="*/ 678872 h 1579418"/>
                <a:gd name="connsiteX3" fmla="*/ 13854 w 817418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418" h="1579418">
                  <a:moveTo>
                    <a:pt x="0" y="1233054"/>
                  </a:moveTo>
                  <a:lnTo>
                    <a:pt x="817418" y="1579418"/>
                  </a:lnTo>
                  <a:lnTo>
                    <a:pt x="803563" y="678872"/>
                  </a:lnTo>
                  <a:lnTo>
                    <a:pt x="13854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312" y="3019612"/>
            <a:ext cx="12190364" cy="1075783"/>
            <a:chOff x="0" y="964109"/>
            <a:chExt cx="12190364" cy="1075783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2206577" y="1430371"/>
              <a:ext cx="9983787" cy="5945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121954" tIns="60977" rIns="121954" bIns="60977" anchor="ctr"/>
            <a:lstStyle/>
            <a:p>
              <a:pPr algn="ctr" defTabSz="609600"/>
              <a:r>
                <a:rPr kumimoji="1" lang="zh-CN" altLang="en-US" sz="24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rPr>
                <a:t>第三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节    股票的系统性和非系统性风险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0" y="964109"/>
              <a:ext cx="1441450" cy="853353"/>
              <a:chOff x="0" y="1344613"/>
              <a:chExt cx="1441450" cy="1276061"/>
            </a:xfrm>
          </p:grpSpPr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0" y="1344613"/>
                <a:ext cx="1441450" cy="1244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lIns="121954" tIns="60977" rIns="121954" bIns="60977" anchor="ctr"/>
              <a:lstStyle/>
              <a:p>
                <a:pPr algn="ctr" defTabSz="609600"/>
                <a:endParaRPr kumimoji="1" lang="zh-CN" altLang="en-US" sz="240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03200" y="1516062"/>
                <a:ext cx="820165" cy="1104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954" tIns="60977" rIns="121954" bIns="60977">
                <a:spAutoFit/>
              </a:bodyPr>
              <a:lstStyle/>
              <a:p>
                <a:pPr defTabSz="609600"/>
                <a:r>
                  <a:rPr kumimoji="1" lang="en-US" altLang="zh-CN" sz="4000" b="1" dirty="0">
                    <a:solidFill>
                      <a:srgbClr val="FFFFFF"/>
                    </a:solidFill>
                    <a:latin typeface="Century Gothic"/>
                    <a:ea typeface="微软雅黑" panose="020B0503020204020204" pitchFamily="34" charset="-122"/>
                    <a:cs typeface="微软雅黑"/>
                  </a:rPr>
                  <a:t>03</a:t>
                </a:r>
                <a:endParaRPr kumimoji="1" lang="zh-CN" altLang="en-US" sz="4000" b="1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21" name="矩形 19"/>
            <p:cNvSpPr>
              <a:spLocks noChangeArrowheads="1"/>
            </p:cNvSpPr>
            <p:nvPr/>
          </p:nvSpPr>
          <p:spPr bwMode="auto">
            <a:xfrm>
              <a:off x="3230540" y="1623665"/>
              <a:ext cx="8940800" cy="38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1954" tIns="60977" rIns="121954" bIns="60977">
              <a:spAutoFit/>
            </a:bodyPr>
            <a:lstStyle/>
            <a:p>
              <a:pPr defTabSz="609600">
                <a:lnSpc>
                  <a:spcPct val="13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413164" y="983674"/>
              <a:ext cx="817418" cy="1056218"/>
            </a:xfrm>
            <a:custGeom>
              <a:avLst/>
              <a:gdLst>
                <a:gd name="connsiteX0" fmla="*/ 0 w 817418"/>
                <a:gd name="connsiteY0" fmla="*/ 1233054 h 1579418"/>
                <a:gd name="connsiteX1" fmla="*/ 817418 w 817418"/>
                <a:gd name="connsiteY1" fmla="*/ 1579418 h 1579418"/>
                <a:gd name="connsiteX2" fmla="*/ 803563 w 817418"/>
                <a:gd name="connsiteY2" fmla="*/ 678872 h 1579418"/>
                <a:gd name="connsiteX3" fmla="*/ 13854 w 817418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418" h="1579418">
                  <a:moveTo>
                    <a:pt x="0" y="1233054"/>
                  </a:moveTo>
                  <a:lnTo>
                    <a:pt x="817418" y="1579418"/>
                  </a:lnTo>
                  <a:lnTo>
                    <a:pt x="803563" y="678872"/>
                  </a:lnTo>
                  <a:lnTo>
                    <a:pt x="13854" y="0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17" y="3834710"/>
            <a:ext cx="12165902" cy="1056218"/>
            <a:chOff x="24462" y="983674"/>
            <a:chExt cx="12165902" cy="1056218"/>
          </a:xfrm>
          <a:solidFill>
            <a:schemeClr val="accent1">
              <a:lumMod val="75000"/>
            </a:schemeClr>
          </a:solidFill>
        </p:grpSpPr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2206577" y="1430371"/>
              <a:ext cx="9983787" cy="594509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121954" tIns="60977" rIns="121954" bIns="60977" anchor="ctr"/>
            <a:lstStyle/>
            <a:p>
              <a:pPr algn="ctr" defTabSz="609600"/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第四节    投资组合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4462" y="1014214"/>
              <a:ext cx="1441450" cy="832314"/>
              <a:chOff x="24462" y="1419537"/>
              <a:chExt cx="1441450" cy="1244600"/>
            </a:xfrm>
            <a:grpFill/>
          </p:grpSpPr>
          <p:sp>
            <p:nvSpPr>
              <p:cNvPr id="29" name="矩形 28"/>
              <p:cNvSpPr>
                <a:spLocks noChangeArrowheads="1"/>
              </p:cNvSpPr>
              <p:nvPr/>
            </p:nvSpPr>
            <p:spPr bwMode="auto">
              <a:xfrm>
                <a:off x="24462" y="1419537"/>
                <a:ext cx="1441450" cy="1244600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lIns="121954" tIns="60977" rIns="121954" bIns="60977" anchor="ctr"/>
              <a:lstStyle/>
              <a:p>
                <a:pPr algn="ctr" defTabSz="609600"/>
                <a:endParaRPr kumimoji="1" lang="zh-CN" altLang="en-US" sz="240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30" name="文本框 15"/>
              <p:cNvSpPr txBox="1">
                <a:spLocks noChangeArrowheads="1"/>
              </p:cNvSpPr>
              <p:nvPr/>
            </p:nvSpPr>
            <p:spPr bwMode="auto">
              <a:xfrm>
                <a:off x="253395" y="1493090"/>
                <a:ext cx="820165" cy="1104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954" tIns="60977" rIns="121954" bIns="60977">
                <a:spAutoFit/>
              </a:bodyPr>
              <a:lstStyle/>
              <a:p>
                <a:pPr defTabSz="609600"/>
                <a:r>
                  <a:rPr kumimoji="1" lang="en-US" altLang="zh-CN" sz="4000" b="1" dirty="0">
                    <a:solidFill>
                      <a:srgbClr val="FFFFFF"/>
                    </a:solidFill>
                    <a:latin typeface="Century Gothic"/>
                    <a:ea typeface="微软雅黑" panose="020B0503020204020204" pitchFamily="34" charset="-122"/>
                    <a:cs typeface="微软雅黑"/>
                  </a:rPr>
                  <a:t>04</a:t>
                </a:r>
                <a:endParaRPr kumimoji="1" lang="zh-CN" altLang="en-US" sz="4000" b="1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28" name="任意多边形 27"/>
            <p:cNvSpPr/>
            <p:nvPr/>
          </p:nvSpPr>
          <p:spPr>
            <a:xfrm>
              <a:off x="1437626" y="983674"/>
              <a:ext cx="792956" cy="1056218"/>
            </a:xfrm>
            <a:custGeom>
              <a:avLst/>
              <a:gdLst>
                <a:gd name="connsiteX0" fmla="*/ 0 w 817418"/>
                <a:gd name="connsiteY0" fmla="*/ 1233054 h 1579418"/>
                <a:gd name="connsiteX1" fmla="*/ 817418 w 817418"/>
                <a:gd name="connsiteY1" fmla="*/ 1579418 h 1579418"/>
                <a:gd name="connsiteX2" fmla="*/ 803563 w 817418"/>
                <a:gd name="connsiteY2" fmla="*/ 678872 h 1579418"/>
                <a:gd name="connsiteX3" fmla="*/ 13854 w 817418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418" h="1579418">
                  <a:moveTo>
                    <a:pt x="0" y="1233054"/>
                  </a:moveTo>
                  <a:lnTo>
                    <a:pt x="817418" y="1579418"/>
                  </a:lnTo>
                  <a:lnTo>
                    <a:pt x="803563" y="678872"/>
                  </a:lnTo>
                  <a:lnTo>
                    <a:pt x="13854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784" y="4697564"/>
            <a:ext cx="12190364" cy="1075783"/>
            <a:chOff x="0" y="964109"/>
            <a:chExt cx="12190364" cy="1075783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2206577" y="1430371"/>
              <a:ext cx="9983787" cy="5945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121954" tIns="60977" rIns="121954" bIns="60977" anchor="ctr"/>
            <a:lstStyle/>
            <a:p>
              <a:pPr algn="ctr" defTabSz="609600"/>
              <a:r>
                <a:rPr kumimoji="1" lang="zh-CN" altLang="en-US" sz="24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rPr>
                <a:t>第五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节    股票投资组合的原理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0" y="964109"/>
              <a:ext cx="1441450" cy="853353"/>
              <a:chOff x="0" y="1344613"/>
              <a:chExt cx="1441450" cy="1276061"/>
            </a:xfrm>
          </p:grpSpPr>
          <p:sp>
            <p:nvSpPr>
              <p:cNvPr id="47" name="矩形 46"/>
              <p:cNvSpPr>
                <a:spLocks noChangeArrowheads="1"/>
              </p:cNvSpPr>
              <p:nvPr/>
            </p:nvSpPr>
            <p:spPr bwMode="auto">
              <a:xfrm>
                <a:off x="0" y="1344613"/>
                <a:ext cx="1441450" cy="1244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lIns="121954" tIns="60977" rIns="121954" bIns="60977" anchor="ctr"/>
              <a:lstStyle/>
              <a:p>
                <a:pPr algn="ctr" defTabSz="609600"/>
                <a:endParaRPr kumimoji="1" lang="zh-CN" altLang="en-US" sz="240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48" name="文本框 15"/>
              <p:cNvSpPr txBox="1">
                <a:spLocks noChangeArrowheads="1"/>
              </p:cNvSpPr>
              <p:nvPr/>
            </p:nvSpPr>
            <p:spPr bwMode="auto">
              <a:xfrm>
                <a:off x="228666" y="1516062"/>
                <a:ext cx="820165" cy="1104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21954" tIns="60977" rIns="121954" bIns="60977">
                <a:spAutoFit/>
              </a:bodyPr>
              <a:lstStyle/>
              <a:p>
                <a:pPr defTabSz="609600"/>
                <a:r>
                  <a:rPr kumimoji="1" lang="en-US" altLang="zh-CN" sz="4000" b="1" dirty="0">
                    <a:solidFill>
                      <a:srgbClr val="FFFFFF"/>
                    </a:solidFill>
                    <a:latin typeface="Century Gothic"/>
                    <a:ea typeface="微软雅黑" panose="020B0503020204020204" pitchFamily="34" charset="-122"/>
                    <a:cs typeface="微软雅黑"/>
                  </a:rPr>
                  <a:t>05</a:t>
                </a:r>
                <a:endParaRPr kumimoji="1" lang="zh-CN" altLang="en-US" sz="4000" b="1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45" name="矩形 19"/>
            <p:cNvSpPr>
              <a:spLocks noChangeArrowheads="1"/>
            </p:cNvSpPr>
            <p:nvPr/>
          </p:nvSpPr>
          <p:spPr bwMode="auto">
            <a:xfrm>
              <a:off x="3230540" y="1623665"/>
              <a:ext cx="8940800" cy="383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1954" tIns="60977" rIns="121954" bIns="60977">
              <a:spAutoFit/>
            </a:bodyPr>
            <a:lstStyle/>
            <a:p>
              <a:pPr defTabSz="609600">
                <a:lnSpc>
                  <a:spcPct val="13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413164" y="983674"/>
              <a:ext cx="817418" cy="1056218"/>
            </a:xfrm>
            <a:custGeom>
              <a:avLst/>
              <a:gdLst>
                <a:gd name="connsiteX0" fmla="*/ 0 w 817418"/>
                <a:gd name="connsiteY0" fmla="*/ 1233054 h 1579418"/>
                <a:gd name="connsiteX1" fmla="*/ 817418 w 817418"/>
                <a:gd name="connsiteY1" fmla="*/ 1579418 h 1579418"/>
                <a:gd name="connsiteX2" fmla="*/ 803563 w 817418"/>
                <a:gd name="connsiteY2" fmla="*/ 678872 h 1579418"/>
                <a:gd name="connsiteX3" fmla="*/ 13854 w 817418"/>
                <a:gd name="connsiteY3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418" h="1579418">
                  <a:moveTo>
                    <a:pt x="0" y="1233054"/>
                  </a:moveTo>
                  <a:lnTo>
                    <a:pt x="817418" y="1579418"/>
                  </a:lnTo>
                  <a:lnTo>
                    <a:pt x="803563" y="678872"/>
                  </a:lnTo>
                  <a:lnTo>
                    <a:pt x="13854" y="0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97543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   投资组合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二、投资组合的预期收益率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39" y="2564904"/>
            <a:ext cx="9921228" cy="25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   投资组合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三、投资组合的方差和标准差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07" y="2132856"/>
            <a:ext cx="98307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2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第五节    股票投资组合的原理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一、相关性投资原理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sp>
        <p:nvSpPr>
          <p:cNvPr id="3" name="矩形 2"/>
          <p:cNvSpPr/>
          <p:nvPr/>
        </p:nvSpPr>
        <p:spPr>
          <a:xfrm>
            <a:off x="1058615" y="2136339"/>
            <a:ext cx="1008111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prstDash val="dash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两个变量一起变动的趋势就叫作相关性, 而用来衡量两者相关性的指标就叫作相关系数(</a:t>
            </a:r>
            <a:r>
              <a:rPr lang="el-GR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ρ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)。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在统计学中, 当股票A 与股票B 的收益率完全负相关时, 相关系数</a:t>
            </a:r>
            <a:r>
              <a:rPr lang="el-GR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ρ 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= -1.0; 而当股票A 与股票B 的收益率完全正相关时, 相关系数</a:t>
            </a:r>
            <a:r>
              <a:rPr lang="el-GR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ρ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= +1.0。如果一只股票的收益率与另一只股票的收益率没有关系, 彼此之间相互独立, 则相关系数</a:t>
            </a:r>
            <a:r>
              <a:rPr lang="el-GR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ρ 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=0。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宋体" panose="02010600030101010101" pitchFamily="2" charset="-122"/>
              </a:rPr>
              <a:t>投资者若想合理地规避风险, 最好是持有投资组合, 而不是仅持有单只股票。</a:t>
            </a:r>
          </a:p>
        </p:txBody>
      </p:sp>
    </p:spTree>
    <p:extLst>
      <p:ext uri="{BB962C8B-B14F-4D97-AF65-F5344CB8AC3E}">
        <p14:creationId xmlns:p14="http://schemas.microsoft.com/office/powerpoint/2010/main" val="192575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第五节    股票投资组合的原理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二、分散化投资原理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11" y="1951312"/>
            <a:ext cx="8053395" cy="43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第五节    股票投资组合的原理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二、分散化投资原理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sp>
        <p:nvSpPr>
          <p:cNvPr id="3" name="矩形 2"/>
          <p:cNvSpPr/>
          <p:nvPr/>
        </p:nvSpPr>
        <p:spPr>
          <a:xfrm>
            <a:off x="1067473" y="1949031"/>
            <a:ext cx="10081120" cy="45403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</a:rPr>
              <a:t>把一项投资分散到不同资产中(从而形成一个投资组合) 的过程就叫作分散化投资。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0830766"/>
              </p:ext>
            </p:extLst>
          </p:nvPr>
        </p:nvGraphicFramePr>
        <p:xfrm>
          <a:off x="2033058" y="2619672"/>
          <a:ext cx="8132233" cy="352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82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王亮\工作\2015\04\01\新建文件夹\未标题-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8289"/>
            <a:ext cx="11874959" cy="422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10"/>
            <a:ext cx="2476190" cy="1400000"/>
          </a:xfrm>
          <a:prstGeom prst="rect">
            <a:avLst/>
          </a:prstGeom>
        </p:spPr>
      </p:pic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8259415" y="1473371"/>
            <a:ext cx="3240360" cy="3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81" tIns="17140" rIns="34281" bIns="17140">
            <a:spAutoFit/>
          </a:bodyPr>
          <a:lstStyle/>
          <a:p>
            <a:r>
              <a:rPr lang="en-US" altLang="zh-CN" dirty="0">
                <a:solidFill>
                  <a:srgbClr val="D24726"/>
                </a:solidFill>
                <a:latin typeface="Candara" panose="020E0502030303020204" pitchFamily="34" charset="0"/>
                <a:ea typeface="微软雅黑" panose="020B0503020204020204" pitchFamily="34" charset="-122"/>
                <a:sym typeface="方正大黑简体" pitchFamily="2" charset="-122"/>
              </a:rPr>
              <a:t>http://www.crtvup.com.cn</a:t>
            </a:r>
            <a:endParaRPr lang="zh-CN" altLang="en-US" dirty="0">
              <a:solidFill>
                <a:srgbClr val="D24726"/>
              </a:solidFill>
              <a:latin typeface="Candara" panose="020E0502030303020204" pitchFamily="34" charset="0"/>
              <a:ea typeface="微软雅黑" panose="020B0503020204020204" pitchFamily="34" charset="-122"/>
              <a:sym typeface="方正大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75" y="811865"/>
            <a:ext cx="3168352" cy="4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5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10741" y="1979105"/>
            <a:ext cx="1188034" cy="1080120"/>
            <a:chOff x="1681509" y="2451101"/>
            <a:chExt cx="2208834" cy="1452563"/>
          </a:xfrm>
        </p:grpSpPr>
        <p:sp>
          <p:nvSpPr>
            <p:cNvPr id="6" name="MH_Other_1"/>
            <p:cNvSpPr/>
            <p:nvPr>
              <p:custDataLst>
                <p:tags r:id="rId5"/>
              </p:custDataLst>
            </p:nvPr>
          </p:nvSpPr>
          <p:spPr>
            <a:xfrm>
              <a:off x="1681509" y="2451101"/>
              <a:ext cx="2208834" cy="1452563"/>
            </a:xfrm>
            <a:custGeom>
              <a:avLst/>
              <a:gdLst>
                <a:gd name="connsiteX0" fmla="*/ 463709 w 1872000"/>
                <a:gd name="connsiteY0" fmla="*/ 0 h 1642242"/>
                <a:gd name="connsiteX1" fmla="*/ 1408291 w 1872000"/>
                <a:gd name="connsiteY1" fmla="*/ 0 h 1642242"/>
                <a:gd name="connsiteX2" fmla="*/ 1459327 w 1872000"/>
                <a:gd name="connsiteY2" fmla="*/ 31542 h 1642242"/>
                <a:gd name="connsiteX3" fmla="*/ 1518577 w 1872000"/>
                <a:gd name="connsiteY3" fmla="*/ 81274 h 1642242"/>
                <a:gd name="connsiteX4" fmla="*/ 1870181 w 1872000"/>
                <a:gd name="connsiteY4" fmla="*/ 784484 h 1642242"/>
                <a:gd name="connsiteX5" fmla="*/ 1872000 w 1872000"/>
                <a:gd name="connsiteY5" fmla="*/ 821121 h 1642242"/>
                <a:gd name="connsiteX6" fmla="*/ 1870181 w 1872000"/>
                <a:gd name="connsiteY6" fmla="*/ 857758 h 1642242"/>
                <a:gd name="connsiteX7" fmla="*/ 1518577 w 1872000"/>
                <a:gd name="connsiteY7" fmla="*/ 1560969 h 1642242"/>
                <a:gd name="connsiteX8" fmla="*/ 1459327 w 1872000"/>
                <a:gd name="connsiteY8" fmla="*/ 1610700 h 1642242"/>
                <a:gd name="connsiteX9" fmla="*/ 1408291 w 1872000"/>
                <a:gd name="connsiteY9" fmla="*/ 1642242 h 1642242"/>
                <a:gd name="connsiteX10" fmla="*/ 463709 w 1872000"/>
                <a:gd name="connsiteY10" fmla="*/ 1642242 h 1642242"/>
                <a:gd name="connsiteX11" fmla="*/ 412673 w 1872000"/>
                <a:gd name="connsiteY11" fmla="*/ 1610700 h 1642242"/>
                <a:gd name="connsiteX12" fmla="*/ 353425 w 1872000"/>
                <a:gd name="connsiteY12" fmla="*/ 1560970 h 1642242"/>
                <a:gd name="connsiteX13" fmla="*/ 1819 w 1872000"/>
                <a:gd name="connsiteY13" fmla="*/ 857758 h 1642242"/>
                <a:gd name="connsiteX14" fmla="*/ 0 w 1872000"/>
                <a:gd name="connsiteY14" fmla="*/ 821121 h 1642242"/>
                <a:gd name="connsiteX15" fmla="*/ 1819 w 1872000"/>
                <a:gd name="connsiteY15" fmla="*/ 784484 h 1642242"/>
                <a:gd name="connsiteX16" fmla="*/ 353425 w 1872000"/>
                <a:gd name="connsiteY16" fmla="*/ 81272 h 1642242"/>
                <a:gd name="connsiteX17" fmla="*/ 412673 w 1872000"/>
                <a:gd name="connsiteY17" fmla="*/ 31542 h 16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000" h="1642242">
                  <a:moveTo>
                    <a:pt x="463709" y="0"/>
                  </a:moveTo>
                  <a:lnTo>
                    <a:pt x="1408291" y="0"/>
                  </a:lnTo>
                  <a:lnTo>
                    <a:pt x="1459327" y="31542"/>
                  </a:lnTo>
                  <a:lnTo>
                    <a:pt x="1518577" y="81274"/>
                  </a:lnTo>
                  <a:lnTo>
                    <a:pt x="1870181" y="784484"/>
                  </a:lnTo>
                  <a:lnTo>
                    <a:pt x="1872000" y="821121"/>
                  </a:lnTo>
                  <a:lnTo>
                    <a:pt x="1870181" y="857758"/>
                  </a:lnTo>
                  <a:lnTo>
                    <a:pt x="1518577" y="1560969"/>
                  </a:lnTo>
                  <a:lnTo>
                    <a:pt x="1459327" y="1610700"/>
                  </a:lnTo>
                  <a:lnTo>
                    <a:pt x="1408291" y="1642242"/>
                  </a:lnTo>
                  <a:lnTo>
                    <a:pt x="463709" y="1642242"/>
                  </a:lnTo>
                  <a:lnTo>
                    <a:pt x="412673" y="1610700"/>
                  </a:lnTo>
                  <a:lnTo>
                    <a:pt x="353425" y="1560970"/>
                  </a:lnTo>
                  <a:lnTo>
                    <a:pt x="1819" y="857758"/>
                  </a:lnTo>
                  <a:lnTo>
                    <a:pt x="0" y="821121"/>
                  </a:lnTo>
                  <a:lnTo>
                    <a:pt x="1819" y="784484"/>
                  </a:lnTo>
                  <a:lnTo>
                    <a:pt x="353425" y="81272"/>
                  </a:lnTo>
                  <a:lnTo>
                    <a:pt x="412673" y="315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SubTitle_1"/>
            <p:cNvSpPr/>
            <p:nvPr>
              <p:custDataLst>
                <p:tags r:id="rId6"/>
              </p:custDataLst>
            </p:nvPr>
          </p:nvSpPr>
          <p:spPr>
            <a:xfrm>
              <a:off x="1946231" y="2624138"/>
              <a:ext cx="1679390" cy="1104900"/>
            </a:xfrm>
            <a:custGeom>
              <a:avLst/>
              <a:gdLst>
                <a:gd name="connsiteX0" fmla="*/ 463709 w 1872000"/>
                <a:gd name="connsiteY0" fmla="*/ 0 h 1642242"/>
                <a:gd name="connsiteX1" fmla="*/ 1408291 w 1872000"/>
                <a:gd name="connsiteY1" fmla="*/ 0 h 1642242"/>
                <a:gd name="connsiteX2" fmla="*/ 1459327 w 1872000"/>
                <a:gd name="connsiteY2" fmla="*/ 31542 h 1642242"/>
                <a:gd name="connsiteX3" fmla="*/ 1518577 w 1872000"/>
                <a:gd name="connsiteY3" fmla="*/ 81274 h 1642242"/>
                <a:gd name="connsiteX4" fmla="*/ 1870181 w 1872000"/>
                <a:gd name="connsiteY4" fmla="*/ 784484 h 1642242"/>
                <a:gd name="connsiteX5" fmla="*/ 1872000 w 1872000"/>
                <a:gd name="connsiteY5" fmla="*/ 821121 h 1642242"/>
                <a:gd name="connsiteX6" fmla="*/ 1870181 w 1872000"/>
                <a:gd name="connsiteY6" fmla="*/ 857758 h 1642242"/>
                <a:gd name="connsiteX7" fmla="*/ 1518577 w 1872000"/>
                <a:gd name="connsiteY7" fmla="*/ 1560969 h 1642242"/>
                <a:gd name="connsiteX8" fmla="*/ 1459327 w 1872000"/>
                <a:gd name="connsiteY8" fmla="*/ 1610700 h 1642242"/>
                <a:gd name="connsiteX9" fmla="*/ 1408291 w 1872000"/>
                <a:gd name="connsiteY9" fmla="*/ 1642242 h 1642242"/>
                <a:gd name="connsiteX10" fmla="*/ 463709 w 1872000"/>
                <a:gd name="connsiteY10" fmla="*/ 1642242 h 1642242"/>
                <a:gd name="connsiteX11" fmla="*/ 412673 w 1872000"/>
                <a:gd name="connsiteY11" fmla="*/ 1610700 h 1642242"/>
                <a:gd name="connsiteX12" fmla="*/ 353425 w 1872000"/>
                <a:gd name="connsiteY12" fmla="*/ 1560970 h 1642242"/>
                <a:gd name="connsiteX13" fmla="*/ 1819 w 1872000"/>
                <a:gd name="connsiteY13" fmla="*/ 857758 h 1642242"/>
                <a:gd name="connsiteX14" fmla="*/ 0 w 1872000"/>
                <a:gd name="connsiteY14" fmla="*/ 821121 h 1642242"/>
                <a:gd name="connsiteX15" fmla="*/ 1819 w 1872000"/>
                <a:gd name="connsiteY15" fmla="*/ 784484 h 1642242"/>
                <a:gd name="connsiteX16" fmla="*/ 353425 w 1872000"/>
                <a:gd name="connsiteY16" fmla="*/ 81272 h 1642242"/>
                <a:gd name="connsiteX17" fmla="*/ 412673 w 1872000"/>
                <a:gd name="connsiteY17" fmla="*/ 31542 h 16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000" h="1642242">
                  <a:moveTo>
                    <a:pt x="463709" y="0"/>
                  </a:moveTo>
                  <a:lnTo>
                    <a:pt x="1408291" y="0"/>
                  </a:lnTo>
                  <a:lnTo>
                    <a:pt x="1459327" y="31542"/>
                  </a:lnTo>
                  <a:lnTo>
                    <a:pt x="1518577" y="81274"/>
                  </a:lnTo>
                  <a:lnTo>
                    <a:pt x="1870181" y="784484"/>
                  </a:lnTo>
                  <a:lnTo>
                    <a:pt x="1872000" y="821121"/>
                  </a:lnTo>
                  <a:lnTo>
                    <a:pt x="1870181" y="857758"/>
                  </a:lnTo>
                  <a:lnTo>
                    <a:pt x="1518577" y="1560969"/>
                  </a:lnTo>
                  <a:lnTo>
                    <a:pt x="1459327" y="1610700"/>
                  </a:lnTo>
                  <a:lnTo>
                    <a:pt x="1408291" y="1642242"/>
                  </a:lnTo>
                  <a:lnTo>
                    <a:pt x="463709" y="1642242"/>
                  </a:lnTo>
                  <a:lnTo>
                    <a:pt x="412673" y="1610700"/>
                  </a:lnTo>
                  <a:lnTo>
                    <a:pt x="353425" y="1560970"/>
                  </a:lnTo>
                  <a:lnTo>
                    <a:pt x="1819" y="857758"/>
                  </a:lnTo>
                  <a:lnTo>
                    <a:pt x="0" y="821121"/>
                  </a:lnTo>
                  <a:lnTo>
                    <a:pt x="1819" y="784484"/>
                  </a:lnTo>
                  <a:lnTo>
                    <a:pt x="353425" y="81272"/>
                  </a:lnTo>
                  <a:lnTo>
                    <a:pt x="412673" y="31542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重点掌握</a:t>
              </a: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2714799" y="1969592"/>
            <a:ext cx="8424936" cy="1089634"/>
          </a:xfrm>
          <a:prstGeom prst="roundRect">
            <a:avLst>
              <a:gd name="adj" fmla="val 591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以单只股票投资为基础的价格风险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独立风险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的度量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及预期收益率的计算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以股票投资组合为基础的价格风险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组合风险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的度量及预期收益率的计算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10741" y="3198595"/>
            <a:ext cx="1188034" cy="1080120"/>
            <a:chOff x="1681509" y="2451101"/>
            <a:chExt cx="2208834" cy="1452563"/>
          </a:xfrm>
        </p:grpSpPr>
        <p:sp>
          <p:nvSpPr>
            <p:cNvPr id="10" name="MH_Other_1"/>
            <p:cNvSpPr/>
            <p:nvPr>
              <p:custDataLst>
                <p:tags r:id="rId3"/>
              </p:custDataLst>
            </p:nvPr>
          </p:nvSpPr>
          <p:spPr>
            <a:xfrm>
              <a:off x="1681509" y="2451101"/>
              <a:ext cx="2208834" cy="1452563"/>
            </a:xfrm>
            <a:custGeom>
              <a:avLst/>
              <a:gdLst>
                <a:gd name="connsiteX0" fmla="*/ 463709 w 1872000"/>
                <a:gd name="connsiteY0" fmla="*/ 0 h 1642242"/>
                <a:gd name="connsiteX1" fmla="*/ 1408291 w 1872000"/>
                <a:gd name="connsiteY1" fmla="*/ 0 h 1642242"/>
                <a:gd name="connsiteX2" fmla="*/ 1459327 w 1872000"/>
                <a:gd name="connsiteY2" fmla="*/ 31542 h 1642242"/>
                <a:gd name="connsiteX3" fmla="*/ 1518577 w 1872000"/>
                <a:gd name="connsiteY3" fmla="*/ 81274 h 1642242"/>
                <a:gd name="connsiteX4" fmla="*/ 1870181 w 1872000"/>
                <a:gd name="connsiteY4" fmla="*/ 784484 h 1642242"/>
                <a:gd name="connsiteX5" fmla="*/ 1872000 w 1872000"/>
                <a:gd name="connsiteY5" fmla="*/ 821121 h 1642242"/>
                <a:gd name="connsiteX6" fmla="*/ 1870181 w 1872000"/>
                <a:gd name="connsiteY6" fmla="*/ 857758 h 1642242"/>
                <a:gd name="connsiteX7" fmla="*/ 1518577 w 1872000"/>
                <a:gd name="connsiteY7" fmla="*/ 1560969 h 1642242"/>
                <a:gd name="connsiteX8" fmla="*/ 1459327 w 1872000"/>
                <a:gd name="connsiteY8" fmla="*/ 1610700 h 1642242"/>
                <a:gd name="connsiteX9" fmla="*/ 1408291 w 1872000"/>
                <a:gd name="connsiteY9" fmla="*/ 1642242 h 1642242"/>
                <a:gd name="connsiteX10" fmla="*/ 463709 w 1872000"/>
                <a:gd name="connsiteY10" fmla="*/ 1642242 h 1642242"/>
                <a:gd name="connsiteX11" fmla="*/ 412673 w 1872000"/>
                <a:gd name="connsiteY11" fmla="*/ 1610700 h 1642242"/>
                <a:gd name="connsiteX12" fmla="*/ 353425 w 1872000"/>
                <a:gd name="connsiteY12" fmla="*/ 1560970 h 1642242"/>
                <a:gd name="connsiteX13" fmla="*/ 1819 w 1872000"/>
                <a:gd name="connsiteY13" fmla="*/ 857758 h 1642242"/>
                <a:gd name="connsiteX14" fmla="*/ 0 w 1872000"/>
                <a:gd name="connsiteY14" fmla="*/ 821121 h 1642242"/>
                <a:gd name="connsiteX15" fmla="*/ 1819 w 1872000"/>
                <a:gd name="connsiteY15" fmla="*/ 784484 h 1642242"/>
                <a:gd name="connsiteX16" fmla="*/ 353425 w 1872000"/>
                <a:gd name="connsiteY16" fmla="*/ 81272 h 1642242"/>
                <a:gd name="connsiteX17" fmla="*/ 412673 w 1872000"/>
                <a:gd name="connsiteY17" fmla="*/ 31542 h 16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000" h="1642242">
                  <a:moveTo>
                    <a:pt x="463709" y="0"/>
                  </a:moveTo>
                  <a:lnTo>
                    <a:pt x="1408291" y="0"/>
                  </a:lnTo>
                  <a:lnTo>
                    <a:pt x="1459327" y="31542"/>
                  </a:lnTo>
                  <a:lnTo>
                    <a:pt x="1518577" y="81274"/>
                  </a:lnTo>
                  <a:lnTo>
                    <a:pt x="1870181" y="784484"/>
                  </a:lnTo>
                  <a:lnTo>
                    <a:pt x="1872000" y="821121"/>
                  </a:lnTo>
                  <a:lnTo>
                    <a:pt x="1870181" y="857758"/>
                  </a:lnTo>
                  <a:lnTo>
                    <a:pt x="1518577" y="1560969"/>
                  </a:lnTo>
                  <a:lnTo>
                    <a:pt x="1459327" y="1610700"/>
                  </a:lnTo>
                  <a:lnTo>
                    <a:pt x="1408291" y="1642242"/>
                  </a:lnTo>
                  <a:lnTo>
                    <a:pt x="463709" y="1642242"/>
                  </a:lnTo>
                  <a:lnTo>
                    <a:pt x="412673" y="1610700"/>
                  </a:lnTo>
                  <a:lnTo>
                    <a:pt x="353425" y="1560970"/>
                  </a:lnTo>
                  <a:lnTo>
                    <a:pt x="1819" y="857758"/>
                  </a:lnTo>
                  <a:lnTo>
                    <a:pt x="0" y="821121"/>
                  </a:lnTo>
                  <a:lnTo>
                    <a:pt x="1819" y="784484"/>
                  </a:lnTo>
                  <a:lnTo>
                    <a:pt x="353425" y="81272"/>
                  </a:lnTo>
                  <a:lnTo>
                    <a:pt x="412673" y="315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946231" y="2624138"/>
              <a:ext cx="1679390" cy="1104900"/>
            </a:xfrm>
            <a:custGeom>
              <a:avLst/>
              <a:gdLst>
                <a:gd name="connsiteX0" fmla="*/ 463709 w 1872000"/>
                <a:gd name="connsiteY0" fmla="*/ 0 h 1642242"/>
                <a:gd name="connsiteX1" fmla="*/ 1408291 w 1872000"/>
                <a:gd name="connsiteY1" fmla="*/ 0 h 1642242"/>
                <a:gd name="connsiteX2" fmla="*/ 1459327 w 1872000"/>
                <a:gd name="connsiteY2" fmla="*/ 31542 h 1642242"/>
                <a:gd name="connsiteX3" fmla="*/ 1518577 w 1872000"/>
                <a:gd name="connsiteY3" fmla="*/ 81274 h 1642242"/>
                <a:gd name="connsiteX4" fmla="*/ 1870181 w 1872000"/>
                <a:gd name="connsiteY4" fmla="*/ 784484 h 1642242"/>
                <a:gd name="connsiteX5" fmla="*/ 1872000 w 1872000"/>
                <a:gd name="connsiteY5" fmla="*/ 821121 h 1642242"/>
                <a:gd name="connsiteX6" fmla="*/ 1870181 w 1872000"/>
                <a:gd name="connsiteY6" fmla="*/ 857758 h 1642242"/>
                <a:gd name="connsiteX7" fmla="*/ 1518577 w 1872000"/>
                <a:gd name="connsiteY7" fmla="*/ 1560969 h 1642242"/>
                <a:gd name="connsiteX8" fmla="*/ 1459327 w 1872000"/>
                <a:gd name="connsiteY8" fmla="*/ 1610700 h 1642242"/>
                <a:gd name="connsiteX9" fmla="*/ 1408291 w 1872000"/>
                <a:gd name="connsiteY9" fmla="*/ 1642242 h 1642242"/>
                <a:gd name="connsiteX10" fmla="*/ 463709 w 1872000"/>
                <a:gd name="connsiteY10" fmla="*/ 1642242 h 1642242"/>
                <a:gd name="connsiteX11" fmla="*/ 412673 w 1872000"/>
                <a:gd name="connsiteY11" fmla="*/ 1610700 h 1642242"/>
                <a:gd name="connsiteX12" fmla="*/ 353425 w 1872000"/>
                <a:gd name="connsiteY12" fmla="*/ 1560970 h 1642242"/>
                <a:gd name="connsiteX13" fmla="*/ 1819 w 1872000"/>
                <a:gd name="connsiteY13" fmla="*/ 857758 h 1642242"/>
                <a:gd name="connsiteX14" fmla="*/ 0 w 1872000"/>
                <a:gd name="connsiteY14" fmla="*/ 821121 h 1642242"/>
                <a:gd name="connsiteX15" fmla="*/ 1819 w 1872000"/>
                <a:gd name="connsiteY15" fmla="*/ 784484 h 1642242"/>
                <a:gd name="connsiteX16" fmla="*/ 353425 w 1872000"/>
                <a:gd name="connsiteY16" fmla="*/ 81272 h 1642242"/>
                <a:gd name="connsiteX17" fmla="*/ 412673 w 1872000"/>
                <a:gd name="connsiteY17" fmla="*/ 31542 h 16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000" h="1642242">
                  <a:moveTo>
                    <a:pt x="463709" y="0"/>
                  </a:moveTo>
                  <a:lnTo>
                    <a:pt x="1408291" y="0"/>
                  </a:lnTo>
                  <a:lnTo>
                    <a:pt x="1459327" y="31542"/>
                  </a:lnTo>
                  <a:lnTo>
                    <a:pt x="1518577" y="81274"/>
                  </a:lnTo>
                  <a:lnTo>
                    <a:pt x="1870181" y="784484"/>
                  </a:lnTo>
                  <a:lnTo>
                    <a:pt x="1872000" y="821121"/>
                  </a:lnTo>
                  <a:lnTo>
                    <a:pt x="1870181" y="857758"/>
                  </a:lnTo>
                  <a:lnTo>
                    <a:pt x="1518577" y="1560969"/>
                  </a:lnTo>
                  <a:lnTo>
                    <a:pt x="1459327" y="1610700"/>
                  </a:lnTo>
                  <a:lnTo>
                    <a:pt x="1408291" y="1642242"/>
                  </a:lnTo>
                  <a:lnTo>
                    <a:pt x="463709" y="1642242"/>
                  </a:lnTo>
                  <a:lnTo>
                    <a:pt x="412673" y="1610700"/>
                  </a:lnTo>
                  <a:lnTo>
                    <a:pt x="353425" y="1560970"/>
                  </a:lnTo>
                  <a:lnTo>
                    <a:pt x="1819" y="857758"/>
                  </a:lnTo>
                  <a:lnTo>
                    <a:pt x="0" y="821121"/>
                  </a:lnTo>
                  <a:lnTo>
                    <a:pt x="1819" y="784484"/>
                  </a:lnTo>
                  <a:lnTo>
                    <a:pt x="353425" y="81272"/>
                  </a:lnTo>
                  <a:lnTo>
                    <a:pt x="412673" y="31542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10741" y="4418085"/>
            <a:ext cx="1188034" cy="1080120"/>
            <a:chOff x="1681509" y="2451101"/>
            <a:chExt cx="2208834" cy="1452563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681509" y="2451101"/>
              <a:ext cx="2208834" cy="1452563"/>
            </a:xfrm>
            <a:custGeom>
              <a:avLst/>
              <a:gdLst>
                <a:gd name="connsiteX0" fmla="*/ 463709 w 1872000"/>
                <a:gd name="connsiteY0" fmla="*/ 0 h 1642242"/>
                <a:gd name="connsiteX1" fmla="*/ 1408291 w 1872000"/>
                <a:gd name="connsiteY1" fmla="*/ 0 h 1642242"/>
                <a:gd name="connsiteX2" fmla="*/ 1459327 w 1872000"/>
                <a:gd name="connsiteY2" fmla="*/ 31542 h 1642242"/>
                <a:gd name="connsiteX3" fmla="*/ 1518577 w 1872000"/>
                <a:gd name="connsiteY3" fmla="*/ 81274 h 1642242"/>
                <a:gd name="connsiteX4" fmla="*/ 1870181 w 1872000"/>
                <a:gd name="connsiteY4" fmla="*/ 784484 h 1642242"/>
                <a:gd name="connsiteX5" fmla="*/ 1872000 w 1872000"/>
                <a:gd name="connsiteY5" fmla="*/ 821121 h 1642242"/>
                <a:gd name="connsiteX6" fmla="*/ 1870181 w 1872000"/>
                <a:gd name="connsiteY6" fmla="*/ 857758 h 1642242"/>
                <a:gd name="connsiteX7" fmla="*/ 1518577 w 1872000"/>
                <a:gd name="connsiteY7" fmla="*/ 1560969 h 1642242"/>
                <a:gd name="connsiteX8" fmla="*/ 1459327 w 1872000"/>
                <a:gd name="connsiteY8" fmla="*/ 1610700 h 1642242"/>
                <a:gd name="connsiteX9" fmla="*/ 1408291 w 1872000"/>
                <a:gd name="connsiteY9" fmla="*/ 1642242 h 1642242"/>
                <a:gd name="connsiteX10" fmla="*/ 463709 w 1872000"/>
                <a:gd name="connsiteY10" fmla="*/ 1642242 h 1642242"/>
                <a:gd name="connsiteX11" fmla="*/ 412673 w 1872000"/>
                <a:gd name="connsiteY11" fmla="*/ 1610700 h 1642242"/>
                <a:gd name="connsiteX12" fmla="*/ 353425 w 1872000"/>
                <a:gd name="connsiteY12" fmla="*/ 1560970 h 1642242"/>
                <a:gd name="connsiteX13" fmla="*/ 1819 w 1872000"/>
                <a:gd name="connsiteY13" fmla="*/ 857758 h 1642242"/>
                <a:gd name="connsiteX14" fmla="*/ 0 w 1872000"/>
                <a:gd name="connsiteY14" fmla="*/ 821121 h 1642242"/>
                <a:gd name="connsiteX15" fmla="*/ 1819 w 1872000"/>
                <a:gd name="connsiteY15" fmla="*/ 784484 h 1642242"/>
                <a:gd name="connsiteX16" fmla="*/ 353425 w 1872000"/>
                <a:gd name="connsiteY16" fmla="*/ 81272 h 1642242"/>
                <a:gd name="connsiteX17" fmla="*/ 412673 w 1872000"/>
                <a:gd name="connsiteY17" fmla="*/ 31542 h 16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000" h="1642242">
                  <a:moveTo>
                    <a:pt x="463709" y="0"/>
                  </a:moveTo>
                  <a:lnTo>
                    <a:pt x="1408291" y="0"/>
                  </a:lnTo>
                  <a:lnTo>
                    <a:pt x="1459327" y="31542"/>
                  </a:lnTo>
                  <a:lnTo>
                    <a:pt x="1518577" y="81274"/>
                  </a:lnTo>
                  <a:lnTo>
                    <a:pt x="1870181" y="784484"/>
                  </a:lnTo>
                  <a:lnTo>
                    <a:pt x="1872000" y="821121"/>
                  </a:lnTo>
                  <a:lnTo>
                    <a:pt x="1870181" y="857758"/>
                  </a:lnTo>
                  <a:lnTo>
                    <a:pt x="1518577" y="1560969"/>
                  </a:lnTo>
                  <a:lnTo>
                    <a:pt x="1459327" y="1610700"/>
                  </a:lnTo>
                  <a:lnTo>
                    <a:pt x="1408291" y="1642242"/>
                  </a:lnTo>
                  <a:lnTo>
                    <a:pt x="463709" y="1642242"/>
                  </a:lnTo>
                  <a:lnTo>
                    <a:pt x="412673" y="1610700"/>
                  </a:lnTo>
                  <a:lnTo>
                    <a:pt x="353425" y="1560970"/>
                  </a:lnTo>
                  <a:lnTo>
                    <a:pt x="1819" y="857758"/>
                  </a:lnTo>
                  <a:lnTo>
                    <a:pt x="0" y="821121"/>
                  </a:lnTo>
                  <a:lnTo>
                    <a:pt x="1819" y="784484"/>
                  </a:lnTo>
                  <a:lnTo>
                    <a:pt x="353425" y="81272"/>
                  </a:lnTo>
                  <a:lnTo>
                    <a:pt x="412673" y="315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946231" y="2624138"/>
              <a:ext cx="1679390" cy="1104900"/>
            </a:xfrm>
            <a:custGeom>
              <a:avLst/>
              <a:gdLst>
                <a:gd name="connsiteX0" fmla="*/ 463709 w 1872000"/>
                <a:gd name="connsiteY0" fmla="*/ 0 h 1642242"/>
                <a:gd name="connsiteX1" fmla="*/ 1408291 w 1872000"/>
                <a:gd name="connsiteY1" fmla="*/ 0 h 1642242"/>
                <a:gd name="connsiteX2" fmla="*/ 1459327 w 1872000"/>
                <a:gd name="connsiteY2" fmla="*/ 31542 h 1642242"/>
                <a:gd name="connsiteX3" fmla="*/ 1518577 w 1872000"/>
                <a:gd name="connsiteY3" fmla="*/ 81274 h 1642242"/>
                <a:gd name="connsiteX4" fmla="*/ 1870181 w 1872000"/>
                <a:gd name="connsiteY4" fmla="*/ 784484 h 1642242"/>
                <a:gd name="connsiteX5" fmla="*/ 1872000 w 1872000"/>
                <a:gd name="connsiteY5" fmla="*/ 821121 h 1642242"/>
                <a:gd name="connsiteX6" fmla="*/ 1870181 w 1872000"/>
                <a:gd name="connsiteY6" fmla="*/ 857758 h 1642242"/>
                <a:gd name="connsiteX7" fmla="*/ 1518577 w 1872000"/>
                <a:gd name="connsiteY7" fmla="*/ 1560969 h 1642242"/>
                <a:gd name="connsiteX8" fmla="*/ 1459327 w 1872000"/>
                <a:gd name="connsiteY8" fmla="*/ 1610700 h 1642242"/>
                <a:gd name="connsiteX9" fmla="*/ 1408291 w 1872000"/>
                <a:gd name="connsiteY9" fmla="*/ 1642242 h 1642242"/>
                <a:gd name="connsiteX10" fmla="*/ 463709 w 1872000"/>
                <a:gd name="connsiteY10" fmla="*/ 1642242 h 1642242"/>
                <a:gd name="connsiteX11" fmla="*/ 412673 w 1872000"/>
                <a:gd name="connsiteY11" fmla="*/ 1610700 h 1642242"/>
                <a:gd name="connsiteX12" fmla="*/ 353425 w 1872000"/>
                <a:gd name="connsiteY12" fmla="*/ 1560970 h 1642242"/>
                <a:gd name="connsiteX13" fmla="*/ 1819 w 1872000"/>
                <a:gd name="connsiteY13" fmla="*/ 857758 h 1642242"/>
                <a:gd name="connsiteX14" fmla="*/ 0 w 1872000"/>
                <a:gd name="connsiteY14" fmla="*/ 821121 h 1642242"/>
                <a:gd name="connsiteX15" fmla="*/ 1819 w 1872000"/>
                <a:gd name="connsiteY15" fmla="*/ 784484 h 1642242"/>
                <a:gd name="connsiteX16" fmla="*/ 353425 w 1872000"/>
                <a:gd name="connsiteY16" fmla="*/ 81272 h 1642242"/>
                <a:gd name="connsiteX17" fmla="*/ 412673 w 1872000"/>
                <a:gd name="connsiteY17" fmla="*/ 31542 h 16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000" h="1642242">
                  <a:moveTo>
                    <a:pt x="463709" y="0"/>
                  </a:moveTo>
                  <a:lnTo>
                    <a:pt x="1408291" y="0"/>
                  </a:lnTo>
                  <a:lnTo>
                    <a:pt x="1459327" y="31542"/>
                  </a:lnTo>
                  <a:lnTo>
                    <a:pt x="1518577" y="81274"/>
                  </a:lnTo>
                  <a:lnTo>
                    <a:pt x="1870181" y="784484"/>
                  </a:lnTo>
                  <a:lnTo>
                    <a:pt x="1872000" y="821121"/>
                  </a:lnTo>
                  <a:lnTo>
                    <a:pt x="1870181" y="857758"/>
                  </a:lnTo>
                  <a:lnTo>
                    <a:pt x="1518577" y="1560969"/>
                  </a:lnTo>
                  <a:lnTo>
                    <a:pt x="1459327" y="1610700"/>
                  </a:lnTo>
                  <a:lnTo>
                    <a:pt x="1408291" y="1642242"/>
                  </a:lnTo>
                  <a:lnTo>
                    <a:pt x="463709" y="1642242"/>
                  </a:lnTo>
                  <a:lnTo>
                    <a:pt x="412673" y="1610700"/>
                  </a:lnTo>
                  <a:lnTo>
                    <a:pt x="353425" y="1560970"/>
                  </a:lnTo>
                  <a:lnTo>
                    <a:pt x="1819" y="857758"/>
                  </a:lnTo>
                  <a:lnTo>
                    <a:pt x="0" y="821121"/>
                  </a:lnTo>
                  <a:lnTo>
                    <a:pt x="1819" y="784484"/>
                  </a:lnTo>
                  <a:lnTo>
                    <a:pt x="353425" y="81272"/>
                  </a:lnTo>
                  <a:lnTo>
                    <a:pt x="412673" y="31542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714799" y="3198595"/>
            <a:ext cx="8424936" cy="1089634"/>
          </a:xfrm>
          <a:prstGeom prst="roundRect">
            <a:avLst>
              <a:gd name="adj" fmla="val 591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分散化投资原理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714799" y="4427598"/>
            <a:ext cx="8424936" cy="1089634"/>
          </a:xfrm>
          <a:prstGeom prst="roundRect">
            <a:avLst>
              <a:gd name="adj" fmla="val 591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股票的系统性风险和非系统性风险</a:t>
            </a:r>
          </a:p>
        </p:txBody>
      </p:sp>
    </p:spTree>
    <p:extLst>
      <p:ext uri="{BB962C8B-B14F-4D97-AF65-F5344CB8AC3E}">
        <p14:creationId xmlns:p14="http://schemas.microsoft.com/office/powerpoint/2010/main" val="21497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股票价格风险概述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一、独立风险和投资组合风险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cxnSp>
        <p:nvCxnSpPr>
          <p:cNvPr id="9" name="MH_Other_1"/>
          <p:cNvCxnSpPr/>
          <p:nvPr>
            <p:custDataLst>
              <p:tags r:id="rId1"/>
            </p:custDataLst>
          </p:nvPr>
        </p:nvCxnSpPr>
        <p:spPr>
          <a:xfrm rot="19980000">
            <a:off x="2392364" y="4027943"/>
            <a:ext cx="1152525" cy="0"/>
          </a:xfrm>
          <a:prstGeom prst="line">
            <a:avLst/>
          </a:prstGeom>
          <a:ln>
            <a:solidFill>
              <a:srgbClr val="128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2"/>
          <p:cNvCxnSpPr/>
          <p:nvPr>
            <p:custDataLst>
              <p:tags r:id="rId2"/>
            </p:custDataLst>
          </p:nvPr>
        </p:nvCxnSpPr>
        <p:spPr>
          <a:xfrm rot="19980000">
            <a:off x="2794001" y="3727906"/>
            <a:ext cx="1008063" cy="0"/>
          </a:xfrm>
          <a:prstGeom prst="line">
            <a:avLst/>
          </a:prstGeom>
          <a:ln>
            <a:solidFill>
              <a:srgbClr val="ADD5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_3"/>
          <p:cNvCxnSpPr/>
          <p:nvPr>
            <p:custDataLst>
              <p:tags r:id="rId3"/>
            </p:custDataLst>
          </p:nvPr>
        </p:nvCxnSpPr>
        <p:spPr>
          <a:xfrm rot="19980000">
            <a:off x="5710239" y="2437268"/>
            <a:ext cx="865187" cy="0"/>
          </a:xfrm>
          <a:prstGeom prst="line">
            <a:avLst/>
          </a:prstGeom>
          <a:ln>
            <a:solidFill>
              <a:srgbClr val="ADD5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4"/>
          <p:cNvCxnSpPr/>
          <p:nvPr>
            <p:custDataLst>
              <p:tags r:id="rId4"/>
            </p:custDataLst>
          </p:nvPr>
        </p:nvCxnSpPr>
        <p:spPr>
          <a:xfrm rot="19980000">
            <a:off x="5695950" y="2437268"/>
            <a:ext cx="503238" cy="0"/>
          </a:xfrm>
          <a:prstGeom prst="line">
            <a:avLst/>
          </a:prstGeom>
          <a:ln>
            <a:solidFill>
              <a:srgbClr val="128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Text_1"/>
          <p:cNvSpPr/>
          <p:nvPr>
            <p:custDataLst>
              <p:tags r:id="rId5"/>
            </p:custDataLst>
          </p:nvPr>
        </p:nvSpPr>
        <p:spPr>
          <a:xfrm>
            <a:off x="3535364" y="2511881"/>
            <a:ext cx="2160587" cy="1593850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rgbClr val="0F6FC6"/>
          </a:solidFill>
        </p:spPr>
        <p:txBody>
          <a:bodyPr lIns="108000" tIns="144000" rIns="10800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以单只股票投资为基础的价格风险</a:t>
            </a:r>
          </a:p>
        </p:txBody>
      </p:sp>
      <p:sp>
        <p:nvSpPr>
          <p:cNvPr id="14" name="MH_SubTitle_1"/>
          <p:cNvSpPr/>
          <p:nvPr>
            <p:custDataLst>
              <p:tags r:id="rId6"/>
            </p:custDataLst>
          </p:nvPr>
        </p:nvSpPr>
        <p:spPr>
          <a:xfrm>
            <a:off x="3895726" y="2284869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F6FC6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独立风险</a:t>
            </a:r>
            <a:endParaRPr lang="zh-CN" altLang="en-US" sz="2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5" name="MH_Other_5"/>
          <p:cNvCxnSpPr/>
          <p:nvPr>
            <p:custDataLst>
              <p:tags r:id="rId7"/>
            </p:custDataLst>
          </p:nvPr>
        </p:nvCxnSpPr>
        <p:spPr>
          <a:xfrm rot="19980000">
            <a:off x="5653089" y="5544006"/>
            <a:ext cx="1150937" cy="0"/>
          </a:xfrm>
          <a:prstGeom prst="line">
            <a:avLst/>
          </a:prstGeom>
          <a:ln>
            <a:solidFill>
              <a:srgbClr val="128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6"/>
          <p:cNvCxnSpPr/>
          <p:nvPr>
            <p:custDataLst>
              <p:tags r:id="rId8"/>
            </p:custDataLst>
          </p:nvPr>
        </p:nvCxnSpPr>
        <p:spPr>
          <a:xfrm rot="19980000">
            <a:off x="6053138" y="5243968"/>
            <a:ext cx="1008062" cy="0"/>
          </a:xfrm>
          <a:prstGeom prst="line">
            <a:avLst/>
          </a:prstGeom>
          <a:ln>
            <a:solidFill>
              <a:srgbClr val="ADD5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H_Other_7"/>
          <p:cNvCxnSpPr/>
          <p:nvPr>
            <p:custDataLst>
              <p:tags r:id="rId9"/>
            </p:custDataLst>
          </p:nvPr>
        </p:nvCxnSpPr>
        <p:spPr>
          <a:xfrm rot="19980000">
            <a:off x="8970963" y="3953331"/>
            <a:ext cx="863600" cy="0"/>
          </a:xfrm>
          <a:prstGeom prst="line">
            <a:avLst/>
          </a:prstGeom>
          <a:ln>
            <a:solidFill>
              <a:srgbClr val="128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MH_Other_8"/>
          <p:cNvCxnSpPr/>
          <p:nvPr>
            <p:custDataLst>
              <p:tags r:id="rId10"/>
            </p:custDataLst>
          </p:nvPr>
        </p:nvCxnSpPr>
        <p:spPr>
          <a:xfrm rot="19980000">
            <a:off x="8955089" y="3953331"/>
            <a:ext cx="504825" cy="0"/>
          </a:xfrm>
          <a:prstGeom prst="line">
            <a:avLst/>
          </a:prstGeom>
          <a:ln>
            <a:solidFill>
              <a:srgbClr val="ADD5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2"/>
          <p:cNvSpPr/>
          <p:nvPr>
            <p:custDataLst>
              <p:tags r:id="rId11"/>
            </p:custDataLst>
          </p:nvPr>
        </p:nvSpPr>
        <p:spPr>
          <a:xfrm>
            <a:off x="6796088" y="4027943"/>
            <a:ext cx="2159000" cy="1593850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rgbClr val="0F6FC6"/>
          </a:solidFill>
        </p:spPr>
        <p:txBody>
          <a:bodyPr lIns="108000" tIns="144000" rIns="10800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以股票投资组合为基础的价格风险</a:t>
            </a:r>
          </a:p>
        </p:txBody>
      </p:sp>
      <p:sp>
        <p:nvSpPr>
          <p:cNvPr id="20" name="MH_SubTitle_2"/>
          <p:cNvSpPr/>
          <p:nvPr>
            <p:custDataLst>
              <p:tags r:id="rId12"/>
            </p:custDataLst>
          </p:nvPr>
        </p:nvSpPr>
        <p:spPr>
          <a:xfrm>
            <a:off x="7154863" y="3800932"/>
            <a:ext cx="1441450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F6FC6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组合风险</a:t>
            </a:r>
            <a:endParaRPr lang="zh-CN" altLang="en-US" sz="2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8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股票价格风险概述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二、风险与收益之间的平衡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3" y="2240722"/>
            <a:ext cx="4991517" cy="2628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98" y="2236524"/>
            <a:ext cx="5517840" cy="2632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819" y="5186332"/>
            <a:ext cx="3596562" cy="3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股票价格风险概述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三、预期收益率的计算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83" y="1844824"/>
            <a:ext cx="686384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股票独立风险的度量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3157249"/>
              </p:ext>
            </p:extLst>
          </p:nvPr>
        </p:nvGraphicFramePr>
        <p:xfrm>
          <a:off x="1499521" y="2240722"/>
          <a:ext cx="9217023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55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   股票的系统性和非系统性风险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一、系统性风险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cxnSp>
        <p:nvCxnSpPr>
          <p:cNvPr id="9" name="MH_Other_1"/>
          <p:cNvCxnSpPr/>
          <p:nvPr>
            <p:custDataLst>
              <p:tags r:id="rId1"/>
            </p:custDataLst>
          </p:nvPr>
        </p:nvCxnSpPr>
        <p:spPr bwMode="auto">
          <a:xfrm>
            <a:off x="2583370" y="4562068"/>
            <a:ext cx="1512168" cy="0"/>
          </a:xfrm>
          <a:prstGeom prst="line">
            <a:avLst/>
          </a:prstGeom>
          <a:solidFill>
            <a:srgbClr val="49ACC1"/>
          </a:solidFill>
          <a:ln w="12700">
            <a:solidFill>
              <a:srgbClr val="37B5D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rot="18925946">
            <a:off x="2879438" y="4656998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rgbClr val="37B5D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  <a:latin typeface="Calibri" pitchFamily="34" charset="0"/>
              </a:rPr>
              <a:t>A</a:t>
            </a:r>
            <a:endParaRPr lang="zh-CN" altLang="en-US" dirty="0">
              <a:solidFill>
                <a:srgbClr val="FEFFFF"/>
              </a:solidFill>
              <a:latin typeface="Calibri" pitchFamily="34" charset="0"/>
            </a:endParaRPr>
          </a:p>
        </p:txBody>
      </p:sp>
      <p:sp>
        <p:nvSpPr>
          <p:cNvPr id="11" name="MH_SubTitle_1"/>
          <p:cNvSpPr/>
          <p:nvPr>
            <p:custDataLst>
              <p:tags r:id="rId3"/>
            </p:custDataLst>
          </p:nvPr>
        </p:nvSpPr>
        <p:spPr>
          <a:xfrm>
            <a:off x="2583370" y="3284984"/>
            <a:ext cx="1512168" cy="1173336"/>
          </a:xfrm>
          <a:prstGeom prst="rect">
            <a:avLst/>
          </a:prstGeom>
          <a:solidFill>
            <a:srgbClr val="37B5D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利率型系统性风险</a:t>
            </a:r>
          </a:p>
        </p:txBody>
      </p:sp>
      <p:cxnSp>
        <p:nvCxnSpPr>
          <p:cNvPr id="12" name="MH_Other_3"/>
          <p:cNvCxnSpPr/>
          <p:nvPr>
            <p:custDataLst>
              <p:tags r:id="rId4"/>
            </p:custDataLst>
          </p:nvPr>
        </p:nvCxnSpPr>
        <p:spPr bwMode="auto">
          <a:xfrm>
            <a:off x="5313381" y="4562068"/>
            <a:ext cx="1512168" cy="0"/>
          </a:xfrm>
          <a:prstGeom prst="line">
            <a:avLst/>
          </a:prstGeom>
          <a:solidFill>
            <a:srgbClr val="BAD328"/>
          </a:solidFill>
          <a:ln w="12700">
            <a:solidFill>
              <a:srgbClr val="BAD328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4"/>
          <p:cNvSpPr/>
          <p:nvPr>
            <p:custDataLst>
              <p:tags r:id="rId5"/>
            </p:custDataLst>
          </p:nvPr>
        </p:nvSpPr>
        <p:spPr>
          <a:xfrm rot="18925946">
            <a:off x="5609449" y="4656998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rgbClr val="BAD32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  <a:latin typeface="Calibri" pitchFamily="34" charset="0"/>
              </a:rPr>
              <a:t>B</a:t>
            </a:r>
            <a:endParaRPr lang="zh-CN" altLang="en-US" dirty="0">
              <a:solidFill>
                <a:srgbClr val="FEFFFF"/>
              </a:solidFill>
              <a:latin typeface="Calibri" pitchFamily="34" charset="0"/>
            </a:endParaRPr>
          </a:p>
        </p:txBody>
      </p:sp>
      <p:sp>
        <p:nvSpPr>
          <p:cNvPr id="14" name="MH_SubTitle_2"/>
          <p:cNvSpPr/>
          <p:nvPr>
            <p:custDataLst>
              <p:tags r:id="rId6"/>
            </p:custDataLst>
          </p:nvPr>
        </p:nvSpPr>
        <p:spPr>
          <a:xfrm>
            <a:off x="5313381" y="3284984"/>
            <a:ext cx="1512168" cy="1173336"/>
          </a:xfrm>
          <a:prstGeom prst="rect">
            <a:avLst/>
          </a:prstGeom>
          <a:solidFill>
            <a:srgbClr val="BAD32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汇率型系统性风险</a:t>
            </a:r>
          </a:p>
        </p:txBody>
      </p:sp>
      <p:cxnSp>
        <p:nvCxnSpPr>
          <p:cNvPr id="15" name="MH_Other_5"/>
          <p:cNvCxnSpPr/>
          <p:nvPr>
            <p:custDataLst>
              <p:tags r:id="rId7"/>
            </p:custDataLst>
          </p:nvPr>
        </p:nvCxnSpPr>
        <p:spPr bwMode="auto">
          <a:xfrm>
            <a:off x="8043391" y="4562068"/>
            <a:ext cx="1512168" cy="0"/>
          </a:xfrm>
          <a:prstGeom prst="line">
            <a:avLst/>
          </a:prstGeom>
          <a:solidFill>
            <a:srgbClr val="40C2A2"/>
          </a:solidFill>
          <a:ln w="12700">
            <a:solidFill>
              <a:srgbClr val="40C2A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Other_6"/>
          <p:cNvSpPr/>
          <p:nvPr>
            <p:custDataLst>
              <p:tags r:id="rId8"/>
            </p:custDataLst>
          </p:nvPr>
        </p:nvSpPr>
        <p:spPr>
          <a:xfrm rot="18925946">
            <a:off x="8339459" y="4656998"/>
            <a:ext cx="812010" cy="609008"/>
          </a:xfrm>
          <a:prstGeom prst="notchedRightArrow">
            <a:avLst>
              <a:gd name="adj1" fmla="val 46829"/>
              <a:gd name="adj2" fmla="val 50000"/>
            </a:avLst>
          </a:prstGeom>
          <a:solidFill>
            <a:srgbClr val="40C2A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EFFFF"/>
                </a:solidFill>
                <a:latin typeface="Calibri" pitchFamily="34" charset="0"/>
              </a:rPr>
              <a:t>C</a:t>
            </a:r>
            <a:endParaRPr lang="zh-CN" altLang="en-US" dirty="0">
              <a:solidFill>
                <a:srgbClr val="FEFFFF"/>
              </a:solidFill>
              <a:latin typeface="Calibri" pitchFamily="34" charset="0"/>
            </a:endParaRPr>
          </a:p>
        </p:txBody>
      </p:sp>
      <p:sp>
        <p:nvSpPr>
          <p:cNvPr id="17" name="MH_SubTitle_3"/>
          <p:cNvSpPr/>
          <p:nvPr>
            <p:custDataLst>
              <p:tags r:id="rId9"/>
            </p:custDataLst>
          </p:nvPr>
        </p:nvSpPr>
        <p:spPr>
          <a:xfrm>
            <a:off x="8043391" y="3284984"/>
            <a:ext cx="1512168" cy="1173336"/>
          </a:xfrm>
          <a:prstGeom prst="rect">
            <a:avLst/>
          </a:prstGeom>
          <a:solidFill>
            <a:srgbClr val="40C2A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购买力型系统性风险</a:t>
            </a:r>
          </a:p>
        </p:txBody>
      </p:sp>
      <p:sp>
        <p:nvSpPr>
          <p:cNvPr id="3" name="矩形 2"/>
          <p:cNvSpPr/>
          <p:nvPr/>
        </p:nvSpPr>
        <p:spPr>
          <a:xfrm>
            <a:off x="1067473" y="2070287"/>
            <a:ext cx="10081119" cy="57394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第一种类型的意外事项所导致的风险几乎对所有资产造成影响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这种风险称为系统性风险</a:t>
            </a: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983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   股票的系统性和非系统性风险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二、非系统性风险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sp>
        <p:nvSpPr>
          <p:cNvPr id="3" name="矩形 2"/>
          <p:cNvSpPr/>
          <p:nvPr/>
        </p:nvSpPr>
        <p:spPr>
          <a:xfrm>
            <a:off x="1058615" y="1941085"/>
            <a:ext cx="10081119" cy="91185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第二种类型的意外事项所导致的风险一般不会对所有资产造成影响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只影响一两个企业发行的股票价格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或至多影响一两个行业的股票价格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这种风险称为非系统性风险。</a:t>
            </a: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2567651" flipH="1">
            <a:off x="2432050" y="2853870"/>
            <a:ext cx="1060450" cy="1076325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2"/>
          <p:cNvSpPr/>
          <p:nvPr>
            <p:custDataLst>
              <p:tags r:id="rId2"/>
            </p:custDataLst>
          </p:nvPr>
        </p:nvSpPr>
        <p:spPr>
          <a:xfrm>
            <a:off x="2533651" y="3628570"/>
            <a:ext cx="885825" cy="885825"/>
          </a:xfrm>
          <a:prstGeom prst="ellipse">
            <a:avLst/>
          </a:prstGeom>
          <a:solidFill>
            <a:srgbClr val="02A6B5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59163" y="3541256"/>
            <a:ext cx="25384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企业经营风险</a:t>
            </a:r>
          </a:p>
        </p:txBody>
      </p:sp>
      <p:sp>
        <p:nvSpPr>
          <p:cNvPr id="21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2567651" flipH="1">
            <a:off x="2439988" y="4579482"/>
            <a:ext cx="1060450" cy="1076325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2543176" y="5362119"/>
            <a:ext cx="887413" cy="887412"/>
          </a:xfrm>
          <a:prstGeom prst="ellipse">
            <a:avLst/>
          </a:prstGeom>
          <a:solidFill>
            <a:srgbClr val="FF86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59163" y="5276394"/>
            <a:ext cx="253841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企业融资风险</a:t>
            </a:r>
          </a:p>
        </p:txBody>
      </p:sp>
      <p:sp>
        <p:nvSpPr>
          <p:cNvPr id="24" name="MH_Other_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2567651" flipH="1">
            <a:off x="8794750" y="2853870"/>
            <a:ext cx="1060450" cy="1076325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MH_Other_6"/>
          <p:cNvSpPr/>
          <p:nvPr>
            <p:custDataLst>
              <p:tags r:id="rId8"/>
            </p:custDataLst>
          </p:nvPr>
        </p:nvSpPr>
        <p:spPr>
          <a:xfrm>
            <a:off x="8905876" y="3628570"/>
            <a:ext cx="887413" cy="885825"/>
          </a:xfrm>
          <a:prstGeom prst="ellipse">
            <a:avLst/>
          </a:prstGeom>
          <a:solidFill>
            <a:srgbClr val="82B21D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32538" y="3541256"/>
            <a:ext cx="25384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企业流动性风险</a:t>
            </a:r>
          </a:p>
        </p:txBody>
      </p:sp>
      <p:sp>
        <p:nvSpPr>
          <p:cNvPr id="27" name="MH_Other_7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rot="2567651" flipH="1">
            <a:off x="8828088" y="4579482"/>
            <a:ext cx="1060450" cy="1076325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MH_Other_8"/>
          <p:cNvSpPr/>
          <p:nvPr>
            <p:custDataLst>
              <p:tags r:id="rId11"/>
            </p:custDataLst>
          </p:nvPr>
        </p:nvSpPr>
        <p:spPr>
          <a:xfrm>
            <a:off x="8939214" y="5362119"/>
            <a:ext cx="885825" cy="887412"/>
          </a:xfrm>
          <a:prstGeom prst="ellipse">
            <a:avLst/>
          </a:prstGeom>
          <a:solidFill>
            <a:srgbClr val="A60B03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SubTitle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32538" y="5276394"/>
            <a:ext cx="253841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企业财务造假风险</a:t>
            </a:r>
          </a:p>
        </p:txBody>
      </p:sp>
    </p:spTree>
    <p:extLst>
      <p:ext uri="{BB962C8B-B14F-4D97-AF65-F5344CB8AC3E}">
        <p14:creationId xmlns:p14="http://schemas.microsoft.com/office/powerpoint/2010/main" val="420853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6108033" y="263406"/>
            <a:ext cx="5463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    投资组合</a:t>
            </a:r>
          </a:p>
        </p:txBody>
      </p:sp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728510" y="1219600"/>
            <a:ext cx="5379523" cy="5035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一、投资组合权重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0623" y="332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第八章    股票价格风险</a:t>
            </a:r>
          </a:p>
        </p:txBody>
      </p:sp>
      <p:sp>
        <p:nvSpPr>
          <p:cNvPr id="4" name="矩形 3"/>
          <p:cNvSpPr/>
          <p:nvPr/>
        </p:nvSpPr>
        <p:spPr>
          <a:xfrm>
            <a:off x="6996928" y="2492896"/>
            <a:ext cx="3706517" cy="280831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        一个重要的因素就是每只股票的投资金额占总投资额的比重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这个比重为投资组合权重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55" y="2211097"/>
            <a:ext cx="504934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6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0223139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Text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0223139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4616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0223139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Other"/>
  <p:tag name="MH_ORDER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5026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022313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0223139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022313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903220804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33640</TotalTime>
  <Words>823</Words>
  <Application>Microsoft Office PowerPoint</Application>
  <PresentationFormat>自定义</PresentationFormat>
  <Paragraphs>92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Agency FB</vt:lpstr>
      <vt:lpstr>Arial</vt:lpstr>
      <vt:lpstr>Calibri</vt:lpstr>
      <vt:lpstr>Candara</vt:lpstr>
      <vt:lpstr>Century Gothic</vt:lpstr>
      <vt:lpstr>Segoe UI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朱 翔月</cp:lastModifiedBy>
  <cp:revision>3701</cp:revision>
  <dcterms:modified xsi:type="dcterms:W3CDTF">2020-01-12T07:23:55Z</dcterms:modified>
</cp:coreProperties>
</file>