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8"/>
  </p:notesMasterIdLst>
  <p:handoutMasterIdLst>
    <p:handoutMasterId r:id="rId29"/>
  </p:handoutMasterIdLst>
  <p:sldIdLst>
    <p:sldId id="3005" r:id="rId2"/>
    <p:sldId id="3022" r:id="rId3"/>
    <p:sldId id="3150" r:id="rId4"/>
    <p:sldId id="3151" r:id="rId5"/>
    <p:sldId id="3152" r:id="rId6"/>
    <p:sldId id="3153" r:id="rId7"/>
    <p:sldId id="3154" r:id="rId8"/>
    <p:sldId id="3155" r:id="rId9"/>
    <p:sldId id="3156" r:id="rId10"/>
    <p:sldId id="3157" r:id="rId11"/>
    <p:sldId id="3158" r:id="rId12"/>
    <p:sldId id="3159" r:id="rId13"/>
    <p:sldId id="3160" r:id="rId14"/>
    <p:sldId id="3161" r:id="rId15"/>
    <p:sldId id="3162" r:id="rId16"/>
    <p:sldId id="3163" r:id="rId17"/>
    <p:sldId id="3164" r:id="rId18"/>
    <p:sldId id="3165" r:id="rId19"/>
    <p:sldId id="3166" r:id="rId20"/>
    <p:sldId id="3167" r:id="rId21"/>
    <p:sldId id="3168" r:id="rId22"/>
    <p:sldId id="3169" r:id="rId23"/>
    <p:sldId id="3170" r:id="rId24"/>
    <p:sldId id="3171" r:id="rId25"/>
    <p:sldId id="3172" r:id="rId26"/>
    <p:sldId id="367" r:id="rId27"/>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orient="horz" pos="43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B889DB"/>
    <a:srgbClr val="89E0FF"/>
    <a:srgbClr val="E60914"/>
    <a:srgbClr val="D24726"/>
    <a:srgbClr val="29303A"/>
    <a:srgbClr val="FF5B5B"/>
    <a:srgbClr val="FFFFCC"/>
    <a:srgbClr val="E8D0D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46" autoAdjust="0"/>
  </p:normalViewPr>
  <p:slideViewPr>
    <p:cSldViewPr>
      <p:cViewPr varScale="1">
        <p:scale>
          <a:sx n="105" d="100"/>
          <a:sy n="105" d="100"/>
        </p:scale>
        <p:origin x="138" y="174"/>
      </p:cViewPr>
      <p:guideLst>
        <p:guide orient="horz" pos="2160"/>
        <p:guide pos="3842"/>
        <p:guide orient="horz" pos="4319"/>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1.xml.rels><?xml version="1.0" encoding="UTF-8" standalone="yes"?>
<Relationships xmlns="http://schemas.openxmlformats.org/package/2006/relationships"><Relationship Id="rId1" Type="http://schemas.openxmlformats.org/officeDocument/2006/relationships/image" Target="../media/image10.jpeg"/></Relationships>
</file>

<file path=ppt/diagrams/_rels/data5.xml.rels><?xml version="1.0" encoding="UTF-8" standalone="yes"?>
<Relationships xmlns="http://schemas.openxmlformats.org/package/2006/relationships"><Relationship Id="rId1" Type="http://schemas.openxmlformats.org/officeDocument/2006/relationships/image" Target="../media/image6.jpeg"/></Relationships>
</file>

<file path=ppt/diagrams/_rels/data6.xml.rels><?xml version="1.0" encoding="UTF-8" standalone="yes"?>
<Relationships xmlns="http://schemas.openxmlformats.org/package/2006/relationships"><Relationship Id="rId1" Type="http://schemas.openxmlformats.org/officeDocument/2006/relationships/image" Target="../media/image7.jpeg"/></Relationships>
</file>

<file path=ppt/diagrams/_rels/data7.xml.rels><?xml version="1.0" encoding="UTF-8" standalone="yes"?>
<Relationships xmlns="http://schemas.openxmlformats.org/package/2006/relationships"><Relationship Id="rId1" Type="http://schemas.openxmlformats.org/officeDocument/2006/relationships/image" Target="../media/image8.jpeg"/></Relationships>
</file>

<file path=ppt/diagrams/_rels/data9.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FA6EA-8081-4DBE-945F-0D3E719F916F}" type="doc">
      <dgm:prSet loTypeId="urn:microsoft.com/office/officeart/2005/8/layout/list1" loCatId="list" qsTypeId="urn:microsoft.com/office/officeart/2005/8/quickstyle/3d3" qsCatId="3D" csTypeId="urn:microsoft.com/office/officeart/2005/8/colors/accent4_2" csCatId="accent4" phldr="1"/>
      <dgm:spPr/>
      <dgm:t>
        <a:bodyPr/>
        <a:lstStyle/>
        <a:p>
          <a:endParaRPr lang="zh-CN" altLang="en-US"/>
        </a:p>
      </dgm:t>
    </dgm:pt>
    <dgm:pt modelId="{91EC1BD0-9BDE-4CC5-B18F-F3072495F587}">
      <dgm:prSet phldrT="[文本]" custT="1"/>
      <dgm:spPr/>
      <dgm:t>
        <a:bodyPr/>
        <a:lstStyle/>
        <a:p>
          <a:r>
            <a:rPr lang="zh-CN" altLang="en-US" sz="1600" b="1" dirty="0">
              <a:solidFill>
                <a:srgbClr val="29303A"/>
              </a:solidFill>
              <a:latin typeface="微软雅黑" panose="020B0503020204020204" pitchFamily="34" charset="-122"/>
              <a:ea typeface="微软雅黑" panose="020B0503020204020204" pitchFamily="34" charset="-122"/>
            </a:rPr>
            <a:t>我国</a:t>
          </a:r>
          <a:r>
            <a:rPr lang="en-US" altLang="en-US" sz="1600" b="1" dirty="0">
              <a:solidFill>
                <a:srgbClr val="29303A"/>
              </a:solidFill>
              <a:latin typeface="微软雅黑" panose="020B0503020204020204" pitchFamily="34" charset="-122"/>
              <a:ea typeface="微软雅黑" panose="020B0503020204020204" pitchFamily="34" charset="-122"/>
            </a:rPr>
            <a:t>P2P </a:t>
          </a:r>
          <a:r>
            <a:rPr lang="zh-CN" altLang="en-US" sz="1600" b="1" dirty="0">
              <a:solidFill>
                <a:srgbClr val="29303A"/>
              </a:solidFill>
              <a:latin typeface="微软雅黑" panose="020B0503020204020204" pitchFamily="34" charset="-122"/>
              <a:ea typeface="微软雅黑" panose="020B0503020204020204" pitchFamily="34" charset="-122"/>
            </a:rPr>
            <a:t>网络借贷目前面临的最严重问题之一就是征信</a:t>
          </a:r>
        </a:p>
      </dgm:t>
    </dgm:pt>
    <dgm:pt modelId="{EAFDE5E2-13B5-4437-9BC9-0C53D92E46B7}" type="parTrans" cxnId="{458E575D-05DD-4B49-A7E8-482DC83B2036}">
      <dgm:prSet/>
      <dgm:spPr/>
      <dgm:t>
        <a:bodyPr/>
        <a:lstStyle/>
        <a:p>
          <a:endParaRPr lang="zh-CN" altLang="en-US" sz="2800">
            <a:solidFill>
              <a:srgbClr val="29303A"/>
            </a:solidFill>
            <a:latin typeface="微软雅黑" panose="020B0503020204020204" pitchFamily="34" charset="-122"/>
            <a:ea typeface="微软雅黑" panose="020B0503020204020204" pitchFamily="34" charset="-122"/>
          </a:endParaRPr>
        </a:p>
      </dgm:t>
    </dgm:pt>
    <dgm:pt modelId="{3CB0D80A-9297-45AE-9E33-A72F1516DA77}" type="sibTrans" cxnId="{458E575D-05DD-4B49-A7E8-482DC83B2036}">
      <dgm:prSet/>
      <dgm:spPr/>
      <dgm:t>
        <a:bodyPr/>
        <a:lstStyle/>
        <a:p>
          <a:endParaRPr lang="zh-CN" altLang="en-US" sz="2800">
            <a:solidFill>
              <a:srgbClr val="29303A"/>
            </a:solidFill>
            <a:latin typeface="微软雅黑" panose="020B0503020204020204" pitchFamily="34" charset="-122"/>
            <a:ea typeface="微软雅黑" panose="020B0503020204020204" pitchFamily="34" charset="-122"/>
          </a:endParaRPr>
        </a:p>
      </dgm:t>
    </dgm:pt>
    <dgm:pt modelId="{26663E4C-EAAE-4465-A19E-DA28141F0A90}">
      <dgm:prSet custT="1"/>
      <dgm:spPr/>
      <dgm:t>
        <a:bodyPr/>
        <a:lstStyle/>
        <a:p>
          <a:r>
            <a:rPr lang="zh-CN" altLang="en-US" sz="1600" dirty="0">
              <a:solidFill>
                <a:srgbClr val="29303A"/>
              </a:solidFill>
              <a:latin typeface="微软雅黑" panose="020B0503020204020204" pitchFamily="34" charset="-122"/>
              <a:ea typeface="微软雅黑" panose="020B0503020204020204" pitchFamily="34" charset="-122"/>
            </a:rPr>
            <a:t>首先</a:t>
          </a:r>
          <a:r>
            <a:rPr lang="en-US" altLang="en-US" sz="1600" dirty="0">
              <a:solidFill>
                <a:srgbClr val="29303A"/>
              </a:solidFill>
              <a:latin typeface="微软雅黑" panose="020B0503020204020204" pitchFamily="34" charset="-122"/>
              <a:ea typeface="微软雅黑" panose="020B0503020204020204" pitchFamily="34" charset="-122"/>
            </a:rPr>
            <a:t>, </a:t>
          </a:r>
          <a:r>
            <a:rPr lang="zh-CN" altLang="en-US" sz="1600" dirty="0">
              <a:solidFill>
                <a:srgbClr val="29303A"/>
              </a:solidFill>
              <a:latin typeface="微软雅黑" panose="020B0503020204020204" pitchFamily="34" charset="-122"/>
              <a:ea typeface="微软雅黑" panose="020B0503020204020204" pitchFamily="34" charset="-122"/>
            </a:rPr>
            <a:t>我国的个人征信体系仍不完善</a:t>
          </a:r>
          <a:r>
            <a:rPr lang="en-US" altLang="en-US" sz="1600" dirty="0">
              <a:solidFill>
                <a:srgbClr val="29303A"/>
              </a:solidFill>
              <a:latin typeface="微软雅黑" panose="020B0503020204020204" pitchFamily="34" charset="-122"/>
              <a:ea typeface="微软雅黑" panose="020B0503020204020204" pitchFamily="34" charset="-122"/>
            </a:rPr>
            <a:t>, </a:t>
          </a:r>
          <a:r>
            <a:rPr lang="zh-CN" altLang="en-US" sz="1600" dirty="0">
              <a:solidFill>
                <a:srgbClr val="29303A"/>
              </a:solidFill>
              <a:latin typeface="微软雅黑" panose="020B0503020204020204" pitchFamily="34" charset="-122"/>
              <a:ea typeface="微软雅黑" panose="020B0503020204020204" pitchFamily="34" charset="-122"/>
            </a:rPr>
            <a:t>官方权威征信系统并未对</a:t>
          </a:r>
          <a:r>
            <a:rPr lang="en-US" altLang="en-US" sz="1600" dirty="0">
              <a:solidFill>
                <a:srgbClr val="29303A"/>
              </a:solidFill>
              <a:latin typeface="微软雅黑" panose="020B0503020204020204" pitchFamily="34" charset="-122"/>
              <a:ea typeface="微软雅黑" panose="020B0503020204020204" pitchFamily="34" charset="-122"/>
            </a:rPr>
            <a:t>P2P </a:t>
          </a:r>
          <a:r>
            <a:rPr lang="zh-CN" altLang="en-US" sz="1600" dirty="0">
              <a:solidFill>
                <a:srgbClr val="29303A"/>
              </a:solidFill>
              <a:latin typeface="微软雅黑" panose="020B0503020204020204" pitchFamily="34" charset="-122"/>
              <a:ea typeface="微软雅黑" panose="020B0503020204020204" pitchFamily="34" charset="-122"/>
            </a:rPr>
            <a:t>网络借贷平台开放。</a:t>
          </a:r>
        </a:p>
      </dgm:t>
    </dgm:pt>
    <dgm:pt modelId="{BC856A7C-EF6D-48B3-8A67-3423666323D0}" type="parTrans" cxnId="{ADBDA2E1-7F36-4FAD-9541-122EC99B15B1}">
      <dgm:prSet/>
      <dgm:spPr/>
      <dgm:t>
        <a:bodyPr/>
        <a:lstStyle/>
        <a:p>
          <a:endParaRPr lang="zh-CN" altLang="en-US" sz="2800"/>
        </a:p>
      </dgm:t>
    </dgm:pt>
    <dgm:pt modelId="{F6E0C8F1-802F-4F82-ABED-F6DC32C6C365}" type="sibTrans" cxnId="{ADBDA2E1-7F36-4FAD-9541-122EC99B15B1}">
      <dgm:prSet/>
      <dgm:spPr/>
      <dgm:t>
        <a:bodyPr/>
        <a:lstStyle/>
        <a:p>
          <a:endParaRPr lang="zh-CN" altLang="en-US" sz="2800"/>
        </a:p>
      </dgm:t>
    </dgm:pt>
    <dgm:pt modelId="{E1EC91A6-FAA1-45DD-BB9C-DDB2B4BAB4E6}">
      <dgm:prSet custT="1"/>
      <dgm:spPr/>
      <dgm:t>
        <a:bodyPr/>
        <a:lstStyle/>
        <a:p>
          <a:r>
            <a:rPr lang="zh-CN" altLang="en-US" sz="1600" dirty="0">
              <a:solidFill>
                <a:srgbClr val="29303A"/>
              </a:solidFill>
              <a:latin typeface="微软雅黑" panose="020B0503020204020204" pitchFamily="34" charset="-122"/>
              <a:ea typeface="微软雅黑" panose="020B0503020204020204" pitchFamily="34" charset="-122"/>
            </a:rPr>
            <a:t>其次</a:t>
          </a:r>
          <a:r>
            <a:rPr lang="en-US" altLang="en-US" sz="1600" dirty="0">
              <a:solidFill>
                <a:srgbClr val="29303A"/>
              </a:solidFill>
              <a:latin typeface="微软雅黑" panose="020B0503020204020204" pitchFamily="34" charset="-122"/>
              <a:ea typeface="微软雅黑" panose="020B0503020204020204" pitchFamily="34" charset="-122"/>
            </a:rPr>
            <a:t>, </a:t>
          </a:r>
          <a:r>
            <a:rPr lang="zh-CN" altLang="en-US" sz="1600" dirty="0">
              <a:solidFill>
                <a:srgbClr val="29303A"/>
              </a:solidFill>
              <a:latin typeface="微软雅黑" panose="020B0503020204020204" pitchFamily="34" charset="-122"/>
              <a:ea typeface="微软雅黑" panose="020B0503020204020204" pitchFamily="34" charset="-122"/>
            </a:rPr>
            <a:t>我国的商业征信机构均处于独立运作、独立采集数据的运营状态</a:t>
          </a:r>
          <a:r>
            <a:rPr lang="en-US" altLang="en-US" sz="1600" dirty="0">
              <a:solidFill>
                <a:srgbClr val="29303A"/>
              </a:solidFill>
              <a:latin typeface="微软雅黑" panose="020B0503020204020204" pitchFamily="34" charset="-122"/>
              <a:ea typeface="微软雅黑" panose="020B0503020204020204" pitchFamily="34" charset="-122"/>
            </a:rPr>
            <a:t>, </a:t>
          </a:r>
          <a:r>
            <a:rPr lang="zh-CN" altLang="en-US" sz="1600" dirty="0">
              <a:solidFill>
                <a:srgbClr val="29303A"/>
              </a:solidFill>
              <a:latin typeface="微软雅黑" panose="020B0503020204020204" pitchFamily="34" charset="-122"/>
              <a:ea typeface="微软雅黑" panose="020B0503020204020204" pitchFamily="34" charset="-122"/>
            </a:rPr>
            <a:t>不存在信息共享与分工协作机制</a:t>
          </a:r>
          <a:r>
            <a:rPr lang="en-US" altLang="en-US" sz="1600" dirty="0">
              <a:solidFill>
                <a:srgbClr val="29303A"/>
              </a:solidFill>
              <a:latin typeface="微软雅黑" panose="020B0503020204020204" pitchFamily="34" charset="-122"/>
              <a:ea typeface="微软雅黑" panose="020B0503020204020204" pitchFamily="34" charset="-122"/>
            </a:rPr>
            <a:t>, </a:t>
          </a:r>
          <a:r>
            <a:rPr lang="zh-CN" altLang="en-US" sz="1600" dirty="0">
              <a:solidFill>
                <a:srgbClr val="29303A"/>
              </a:solidFill>
              <a:latin typeface="微软雅黑" panose="020B0503020204020204" pitchFamily="34" charset="-122"/>
              <a:ea typeface="微软雅黑" panose="020B0503020204020204" pitchFamily="34" charset="-122"/>
            </a:rPr>
            <a:t>因此商业征信的效力大打折扣。</a:t>
          </a:r>
        </a:p>
      </dgm:t>
    </dgm:pt>
    <dgm:pt modelId="{77A36DB9-0115-4417-A156-FBA715673B5C}" type="parTrans" cxnId="{685B6B06-9DFE-4FA1-AFC8-1931481C258A}">
      <dgm:prSet/>
      <dgm:spPr/>
      <dgm:t>
        <a:bodyPr/>
        <a:lstStyle/>
        <a:p>
          <a:endParaRPr lang="zh-CN" altLang="en-US" sz="2800"/>
        </a:p>
      </dgm:t>
    </dgm:pt>
    <dgm:pt modelId="{B7E4A5BB-93EE-45B3-BF8D-5C1D3FF7EC74}" type="sibTrans" cxnId="{685B6B06-9DFE-4FA1-AFC8-1931481C258A}">
      <dgm:prSet/>
      <dgm:spPr/>
      <dgm:t>
        <a:bodyPr/>
        <a:lstStyle/>
        <a:p>
          <a:endParaRPr lang="zh-CN" altLang="en-US" sz="2800"/>
        </a:p>
      </dgm:t>
    </dgm:pt>
    <dgm:pt modelId="{88FF5539-76C2-4DAA-9BBB-4806516F13DB}">
      <dgm:prSet custT="1"/>
      <dgm:spPr/>
      <dgm:t>
        <a:bodyPr/>
        <a:lstStyle/>
        <a:p>
          <a:r>
            <a:rPr lang="zh-CN" altLang="en-US" sz="1600" dirty="0">
              <a:solidFill>
                <a:srgbClr val="29303A"/>
              </a:solidFill>
              <a:latin typeface="微软雅黑" panose="020B0503020204020204" pitchFamily="34" charset="-122"/>
              <a:ea typeface="微软雅黑" panose="020B0503020204020204" pitchFamily="34" charset="-122"/>
            </a:rPr>
            <a:t>再次</a:t>
          </a:r>
          <a:r>
            <a:rPr lang="en-US" altLang="en-US" sz="1600" dirty="0">
              <a:solidFill>
                <a:srgbClr val="29303A"/>
              </a:solidFill>
              <a:latin typeface="微软雅黑" panose="020B0503020204020204" pitchFamily="34" charset="-122"/>
              <a:ea typeface="微软雅黑" panose="020B0503020204020204" pitchFamily="34" charset="-122"/>
            </a:rPr>
            <a:t>, </a:t>
          </a:r>
          <a:r>
            <a:rPr lang="zh-CN" altLang="en-US" sz="1600" dirty="0">
              <a:solidFill>
                <a:srgbClr val="29303A"/>
              </a:solidFill>
              <a:latin typeface="微软雅黑" panose="020B0503020204020204" pitchFamily="34" charset="-122"/>
              <a:ea typeface="微软雅黑" panose="020B0503020204020204" pitchFamily="34" charset="-122"/>
            </a:rPr>
            <a:t>外部征信支持的缺失</a:t>
          </a:r>
          <a:r>
            <a:rPr lang="en-US" altLang="en-US" sz="1600" dirty="0">
              <a:solidFill>
                <a:srgbClr val="29303A"/>
              </a:solidFill>
              <a:latin typeface="微软雅黑" panose="020B0503020204020204" pitchFamily="34" charset="-122"/>
              <a:ea typeface="微软雅黑" panose="020B0503020204020204" pitchFamily="34" charset="-122"/>
            </a:rPr>
            <a:t>, </a:t>
          </a:r>
          <a:r>
            <a:rPr lang="zh-CN" altLang="en-US" sz="1600" dirty="0">
              <a:solidFill>
                <a:srgbClr val="29303A"/>
              </a:solidFill>
              <a:latin typeface="微软雅黑" panose="020B0503020204020204" pitchFamily="34" charset="-122"/>
              <a:ea typeface="微软雅黑" panose="020B0503020204020204" pitchFamily="34" charset="-122"/>
            </a:rPr>
            <a:t>使得国内</a:t>
          </a:r>
          <a:r>
            <a:rPr lang="en-US" altLang="en-US" sz="1600" dirty="0">
              <a:solidFill>
                <a:srgbClr val="29303A"/>
              </a:solidFill>
              <a:latin typeface="微软雅黑" panose="020B0503020204020204" pitchFamily="34" charset="-122"/>
              <a:ea typeface="微软雅黑" panose="020B0503020204020204" pitchFamily="34" charset="-122"/>
            </a:rPr>
            <a:t>P2P </a:t>
          </a:r>
          <a:r>
            <a:rPr lang="zh-CN" altLang="en-US" sz="1600" dirty="0">
              <a:solidFill>
                <a:srgbClr val="29303A"/>
              </a:solidFill>
              <a:latin typeface="微软雅黑" panose="020B0503020204020204" pitchFamily="34" charset="-122"/>
              <a:ea typeface="微软雅黑" panose="020B0503020204020204" pitchFamily="34" charset="-122"/>
            </a:rPr>
            <a:t>网络借贷平台不得不独自承担征信职责</a:t>
          </a:r>
          <a:r>
            <a:rPr lang="en-US" altLang="en-US" sz="1600" dirty="0">
              <a:solidFill>
                <a:srgbClr val="29303A"/>
              </a:solidFill>
              <a:latin typeface="微软雅黑" panose="020B0503020204020204" pitchFamily="34" charset="-122"/>
              <a:ea typeface="微软雅黑" panose="020B0503020204020204" pitchFamily="34" charset="-122"/>
            </a:rPr>
            <a:t>, </a:t>
          </a:r>
          <a:r>
            <a:rPr lang="zh-CN" altLang="en-US" sz="1600" dirty="0">
              <a:solidFill>
                <a:srgbClr val="29303A"/>
              </a:solidFill>
              <a:latin typeface="微软雅黑" panose="020B0503020204020204" pitchFamily="34" charset="-122"/>
              <a:ea typeface="微软雅黑" panose="020B0503020204020204" pitchFamily="34" charset="-122"/>
            </a:rPr>
            <a:t>通过大量的尽职调查对借款人的信用材料进行收集、整理和评估。</a:t>
          </a:r>
        </a:p>
      </dgm:t>
    </dgm:pt>
    <dgm:pt modelId="{41395101-0283-4A8D-B91C-DF2696DB54F0}" type="parTrans" cxnId="{ED586F0A-BA86-4D8A-BBAD-9EA6E7D57D31}">
      <dgm:prSet/>
      <dgm:spPr/>
      <dgm:t>
        <a:bodyPr/>
        <a:lstStyle/>
        <a:p>
          <a:endParaRPr lang="zh-CN" altLang="en-US" sz="2800"/>
        </a:p>
      </dgm:t>
    </dgm:pt>
    <dgm:pt modelId="{46185417-4AEF-47C9-B4BB-008D824063B0}" type="sibTrans" cxnId="{ED586F0A-BA86-4D8A-BBAD-9EA6E7D57D31}">
      <dgm:prSet/>
      <dgm:spPr/>
      <dgm:t>
        <a:bodyPr/>
        <a:lstStyle/>
        <a:p>
          <a:endParaRPr lang="zh-CN" altLang="en-US" sz="2800"/>
        </a:p>
      </dgm:t>
    </dgm:pt>
    <dgm:pt modelId="{4038C0AC-C67B-4C31-9DB3-3F677367714B}">
      <dgm:prSet custT="1"/>
      <dgm:spPr/>
      <dgm:t>
        <a:bodyPr/>
        <a:lstStyle/>
        <a:p>
          <a:r>
            <a:rPr lang="zh-CN" altLang="en-US" sz="1600" b="1" dirty="0">
              <a:solidFill>
                <a:srgbClr val="29303A"/>
              </a:solidFill>
              <a:latin typeface="微软雅黑" panose="020B0503020204020204" pitchFamily="34" charset="-122"/>
              <a:ea typeface="微软雅黑" panose="020B0503020204020204" pitchFamily="34" charset="-122"/>
            </a:rPr>
            <a:t>这由于个人征信体系的不完善</a:t>
          </a:r>
          <a:r>
            <a:rPr lang="en-US" altLang="en-US" sz="1600" b="1" dirty="0">
              <a:solidFill>
                <a:srgbClr val="29303A"/>
              </a:solidFill>
              <a:latin typeface="微软雅黑" panose="020B0503020204020204" pitchFamily="34" charset="-122"/>
              <a:ea typeface="微软雅黑" panose="020B0503020204020204" pitchFamily="34" charset="-122"/>
            </a:rPr>
            <a:t>, </a:t>
          </a:r>
          <a:r>
            <a:rPr lang="zh-CN" altLang="en-US" sz="1600" b="1" dirty="0">
              <a:solidFill>
                <a:srgbClr val="29303A"/>
              </a:solidFill>
              <a:latin typeface="微软雅黑" panose="020B0503020204020204" pitchFamily="34" charset="-122"/>
              <a:ea typeface="微软雅黑" panose="020B0503020204020204" pitchFamily="34" charset="-122"/>
            </a:rPr>
            <a:t>我国的</a:t>
          </a:r>
          <a:r>
            <a:rPr lang="en-US" altLang="en-US" sz="1600" b="1" dirty="0">
              <a:solidFill>
                <a:srgbClr val="29303A"/>
              </a:solidFill>
              <a:latin typeface="微软雅黑" panose="020B0503020204020204" pitchFamily="34" charset="-122"/>
              <a:ea typeface="微软雅黑" panose="020B0503020204020204" pitchFamily="34" charset="-122"/>
            </a:rPr>
            <a:t>P2P </a:t>
          </a:r>
          <a:r>
            <a:rPr lang="zh-CN" altLang="en-US" sz="1600" b="1" dirty="0">
              <a:solidFill>
                <a:srgbClr val="29303A"/>
              </a:solidFill>
              <a:latin typeface="微软雅黑" panose="020B0503020204020204" pitchFamily="34" charset="-122"/>
              <a:ea typeface="微软雅黑" panose="020B0503020204020204" pitchFamily="34" charset="-122"/>
            </a:rPr>
            <a:t>网络借贷平台仅仅扮演着融资中介的角色</a:t>
          </a:r>
        </a:p>
      </dgm:t>
    </dgm:pt>
    <dgm:pt modelId="{4434EA14-DC8D-4881-9786-7D9E404D2775}" type="parTrans" cxnId="{09BA8A84-9276-47F1-99C8-B6F323C1336B}">
      <dgm:prSet/>
      <dgm:spPr/>
      <dgm:t>
        <a:bodyPr/>
        <a:lstStyle/>
        <a:p>
          <a:endParaRPr lang="zh-CN" altLang="en-US" sz="2800"/>
        </a:p>
      </dgm:t>
    </dgm:pt>
    <dgm:pt modelId="{CD9F359C-094A-4AA4-9731-8560CB44AC84}" type="sibTrans" cxnId="{09BA8A84-9276-47F1-99C8-B6F323C1336B}">
      <dgm:prSet/>
      <dgm:spPr/>
      <dgm:t>
        <a:bodyPr/>
        <a:lstStyle/>
        <a:p>
          <a:endParaRPr lang="zh-CN" altLang="en-US" sz="2800"/>
        </a:p>
      </dgm:t>
    </dgm:pt>
    <dgm:pt modelId="{D8DAC3E1-C7C5-414A-A236-9A522D364933}" type="pres">
      <dgm:prSet presAssocID="{82CFA6EA-8081-4DBE-945F-0D3E719F916F}" presName="linear" presStyleCnt="0">
        <dgm:presLayoutVars>
          <dgm:dir/>
          <dgm:animLvl val="lvl"/>
          <dgm:resizeHandles val="exact"/>
        </dgm:presLayoutVars>
      </dgm:prSet>
      <dgm:spPr/>
    </dgm:pt>
    <dgm:pt modelId="{9C5C17C1-D691-446B-B03E-B3A65E9D4906}" type="pres">
      <dgm:prSet presAssocID="{91EC1BD0-9BDE-4CC5-B18F-F3072495F587}" presName="parentLin" presStyleCnt="0"/>
      <dgm:spPr/>
    </dgm:pt>
    <dgm:pt modelId="{1EE525BD-8BFB-449B-9E33-BD05C6C18FB9}" type="pres">
      <dgm:prSet presAssocID="{91EC1BD0-9BDE-4CC5-B18F-F3072495F587}" presName="parentLeftMargin" presStyleLbl="node1" presStyleIdx="0" presStyleCnt="2"/>
      <dgm:spPr/>
    </dgm:pt>
    <dgm:pt modelId="{BFE430B5-324E-4ADF-A026-014EF1545CDD}" type="pres">
      <dgm:prSet presAssocID="{91EC1BD0-9BDE-4CC5-B18F-F3072495F587}" presName="parentText" presStyleLbl="node1" presStyleIdx="0" presStyleCnt="2">
        <dgm:presLayoutVars>
          <dgm:chMax val="0"/>
          <dgm:bulletEnabled val="1"/>
        </dgm:presLayoutVars>
      </dgm:prSet>
      <dgm:spPr/>
    </dgm:pt>
    <dgm:pt modelId="{B9DC8007-54F9-4112-89CC-412065121FCC}" type="pres">
      <dgm:prSet presAssocID="{91EC1BD0-9BDE-4CC5-B18F-F3072495F587}" presName="negativeSpace" presStyleCnt="0"/>
      <dgm:spPr/>
    </dgm:pt>
    <dgm:pt modelId="{A2B5F4BC-51CF-415D-B653-78B9FCC3BE6E}" type="pres">
      <dgm:prSet presAssocID="{91EC1BD0-9BDE-4CC5-B18F-F3072495F587}" presName="childText" presStyleLbl="conFgAcc1" presStyleIdx="0" presStyleCnt="2">
        <dgm:presLayoutVars>
          <dgm:bulletEnabled val="1"/>
        </dgm:presLayoutVars>
      </dgm:prSet>
      <dgm:spPr/>
    </dgm:pt>
    <dgm:pt modelId="{B1D028D5-8B27-42DD-A3B0-38661F394832}" type="pres">
      <dgm:prSet presAssocID="{3CB0D80A-9297-45AE-9E33-A72F1516DA77}" presName="spaceBetweenRectangles" presStyleCnt="0"/>
      <dgm:spPr/>
    </dgm:pt>
    <dgm:pt modelId="{FDC68E48-4D4A-4BE5-90FB-D28F9EC9011E}" type="pres">
      <dgm:prSet presAssocID="{4038C0AC-C67B-4C31-9DB3-3F677367714B}" presName="parentLin" presStyleCnt="0"/>
      <dgm:spPr/>
    </dgm:pt>
    <dgm:pt modelId="{F29C7033-C7DA-431C-ACF0-EAC372EC4010}" type="pres">
      <dgm:prSet presAssocID="{4038C0AC-C67B-4C31-9DB3-3F677367714B}" presName="parentLeftMargin" presStyleLbl="node1" presStyleIdx="0" presStyleCnt="2"/>
      <dgm:spPr/>
    </dgm:pt>
    <dgm:pt modelId="{7D9E7988-D996-4C45-8462-127E7D9BB17D}" type="pres">
      <dgm:prSet presAssocID="{4038C0AC-C67B-4C31-9DB3-3F677367714B}" presName="parentText" presStyleLbl="node1" presStyleIdx="1" presStyleCnt="2">
        <dgm:presLayoutVars>
          <dgm:chMax val="0"/>
          <dgm:bulletEnabled val="1"/>
        </dgm:presLayoutVars>
      </dgm:prSet>
      <dgm:spPr/>
    </dgm:pt>
    <dgm:pt modelId="{4FA587D4-01A5-4D76-BEB8-1465ED3D6006}" type="pres">
      <dgm:prSet presAssocID="{4038C0AC-C67B-4C31-9DB3-3F677367714B}" presName="negativeSpace" presStyleCnt="0"/>
      <dgm:spPr/>
    </dgm:pt>
    <dgm:pt modelId="{E8568C55-C895-4929-BEC2-F497551B63BD}" type="pres">
      <dgm:prSet presAssocID="{4038C0AC-C67B-4C31-9DB3-3F677367714B}" presName="childText" presStyleLbl="conFgAcc1" presStyleIdx="1" presStyleCnt="2">
        <dgm:presLayoutVars>
          <dgm:bulletEnabled val="1"/>
        </dgm:presLayoutVars>
      </dgm:prSet>
      <dgm:spPr/>
    </dgm:pt>
  </dgm:ptLst>
  <dgm:cxnLst>
    <dgm:cxn modelId="{685B6B06-9DFE-4FA1-AFC8-1931481C258A}" srcId="{91EC1BD0-9BDE-4CC5-B18F-F3072495F587}" destId="{E1EC91A6-FAA1-45DD-BB9C-DDB2B4BAB4E6}" srcOrd="1" destOrd="0" parTransId="{77A36DB9-0115-4417-A156-FBA715673B5C}" sibTransId="{B7E4A5BB-93EE-45B3-BF8D-5C1D3FF7EC74}"/>
    <dgm:cxn modelId="{ED586F0A-BA86-4D8A-BBAD-9EA6E7D57D31}" srcId="{91EC1BD0-9BDE-4CC5-B18F-F3072495F587}" destId="{88FF5539-76C2-4DAA-9BBB-4806516F13DB}" srcOrd="2" destOrd="0" parTransId="{41395101-0283-4A8D-B91C-DF2696DB54F0}" sibTransId="{46185417-4AEF-47C9-B4BB-008D824063B0}"/>
    <dgm:cxn modelId="{BDD2CD20-0E77-42C5-8A9E-3EA1F155AB35}" type="presOf" srcId="{88FF5539-76C2-4DAA-9BBB-4806516F13DB}" destId="{A2B5F4BC-51CF-415D-B653-78B9FCC3BE6E}" srcOrd="0" destOrd="2" presId="urn:microsoft.com/office/officeart/2005/8/layout/list1"/>
    <dgm:cxn modelId="{40EB823D-3C95-43F6-80F4-4766777541C6}" type="presOf" srcId="{82CFA6EA-8081-4DBE-945F-0D3E719F916F}" destId="{D8DAC3E1-C7C5-414A-A236-9A522D364933}" srcOrd="0" destOrd="0" presId="urn:microsoft.com/office/officeart/2005/8/layout/list1"/>
    <dgm:cxn modelId="{458E575D-05DD-4B49-A7E8-482DC83B2036}" srcId="{82CFA6EA-8081-4DBE-945F-0D3E719F916F}" destId="{91EC1BD0-9BDE-4CC5-B18F-F3072495F587}" srcOrd="0" destOrd="0" parTransId="{EAFDE5E2-13B5-4437-9BC9-0C53D92E46B7}" sibTransId="{3CB0D80A-9297-45AE-9E33-A72F1516DA77}"/>
    <dgm:cxn modelId="{1B340B79-6F00-4323-B173-C14D21541BCC}" type="presOf" srcId="{26663E4C-EAAE-4465-A19E-DA28141F0A90}" destId="{A2B5F4BC-51CF-415D-B653-78B9FCC3BE6E}" srcOrd="0" destOrd="0" presId="urn:microsoft.com/office/officeart/2005/8/layout/list1"/>
    <dgm:cxn modelId="{09BA8A84-9276-47F1-99C8-B6F323C1336B}" srcId="{82CFA6EA-8081-4DBE-945F-0D3E719F916F}" destId="{4038C0AC-C67B-4C31-9DB3-3F677367714B}" srcOrd="1" destOrd="0" parTransId="{4434EA14-DC8D-4881-9786-7D9E404D2775}" sibTransId="{CD9F359C-094A-4AA4-9731-8560CB44AC84}"/>
    <dgm:cxn modelId="{1543AAA4-B544-4F64-8A30-FE9174ACFA8B}" type="presOf" srcId="{4038C0AC-C67B-4C31-9DB3-3F677367714B}" destId="{7D9E7988-D996-4C45-8462-127E7D9BB17D}" srcOrd="1" destOrd="0" presId="urn:microsoft.com/office/officeart/2005/8/layout/list1"/>
    <dgm:cxn modelId="{8967C8A8-3720-44A1-BC6A-98951E1867C8}" type="presOf" srcId="{91EC1BD0-9BDE-4CC5-B18F-F3072495F587}" destId="{1EE525BD-8BFB-449B-9E33-BD05C6C18FB9}" srcOrd="0" destOrd="0" presId="urn:microsoft.com/office/officeart/2005/8/layout/list1"/>
    <dgm:cxn modelId="{404669C1-6BF5-49FF-8245-7405EA95581E}" type="presOf" srcId="{E1EC91A6-FAA1-45DD-BB9C-DDB2B4BAB4E6}" destId="{A2B5F4BC-51CF-415D-B653-78B9FCC3BE6E}" srcOrd="0" destOrd="1" presId="urn:microsoft.com/office/officeart/2005/8/layout/list1"/>
    <dgm:cxn modelId="{BE3E5CD3-2BDE-4985-B2B5-A07262DF9996}" type="presOf" srcId="{4038C0AC-C67B-4C31-9DB3-3F677367714B}" destId="{F29C7033-C7DA-431C-ACF0-EAC372EC4010}" srcOrd="0" destOrd="0" presId="urn:microsoft.com/office/officeart/2005/8/layout/list1"/>
    <dgm:cxn modelId="{ADBDA2E1-7F36-4FAD-9541-122EC99B15B1}" srcId="{91EC1BD0-9BDE-4CC5-B18F-F3072495F587}" destId="{26663E4C-EAAE-4465-A19E-DA28141F0A90}" srcOrd="0" destOrd="0" parTransId="{BC856A7C-EF6D-48B3-8A67-3423666323D0}" sibTransId="{F6E0C8F1-802F-4F82-ABED-F6DC32C6C365}"/>
    <dgm:cxn modelId="{2BD90DFE-5D34-4727-AB2D-F1ABDD349C2F}" type="presOf" srcId="{91EC1BD0-9BDE-4CC5-B18F-F3072495F587}" destId="{BFE430B5-324E-4ADF-A026-014EF1545CDD}" srcOrd="1" destOrd="0" presId="urn:microsoft.com/office/officeart/2005/8/layout/list1"/>
    <dgm:cxn modelId="{8C827C79-37C6-4C73-AE31-5C2CFAC334A0}" type="presParOf" srcId="{D8DAC3E1-C7C5-414A-A236-9A522D364933}" destId="{9C5C17C1-D691-446B-B03E-B3A65E9D4906}" srcOrd="0" destOrd="0" presId="urn:microsoft.com/office/officeart/2005/8/layout/list1"/>
    <dgm:cxn modelId="{AE9F4D8F-82BF-4D28-A804-9060CFB64B87}" type="presParOf" srcId="{9C5C17C1-D691-446B-B03E-B3A65E9D4906}" destId="{1EE525BD-8BFB-449B-9E33-BD05C6C18FB9}" srcOrd="0" destOrd="0" presId="urn:microsoft.com/office/officeart/2005/8/layout/list1"/>
    <dgm:cxn modelId="{F42AFC65-019A-4A39-B320-65D48E78FBF0}" type="presParOf" srcId="{9C5C17C1-D691-446B-B03E-B3A65E9D4906}" destId="{BFE430B5-324E-4ADF-A026-014EF1545CDD}" srcOrd="1" destOrd="0" presId="urn:microsoft.com/office/officeart/2005/8/layout/list1"/>
    <dgm:cxn modelId="{3FF4EA96-7B3B-4EB8-828E-67FEC90472C8}" type="presParOf" srcId="{D8DAC3E1-C7C5-414A-A236-9A522D364933}" destId="{B9DC8007-54F9-4112-89CC-412065121FCC}" srcOrd="1" destOrd="0" presId="urn:microsoft.com/office/officeart/2005/8/layout/list1"/>
    <dgm:cxn modelId="{4B488A35-6F61-4D32-8917-28A90531EB6E}" type="presParOf" srcId="{D8DAC3E1-C7C5-414A-A236-9A522D364933}" destId="{A2B5F4BC-51CF-415D-B653-78B9FCC3BE6E}" srcOrd="2" destOrd="0" presId="urn:microsoft.com/office/officeart/2005/8/layout/list1"/>
    <dgm:cxn modelId="{6A9453FF-95A5-4F93-8003-44840347E2E6}" type="presParOf" srcId="{D8DAC3E1-C7C5-414A-A236-9A522D364933}" destId="{B1D028D5-8B27-42DD-A3B0-38661F394832}" srcOrd="3" destOrd="0" presId="urn:microsoft.com/office/officeart/2005/8/layout/list1"/>
    <dgm:cxn modelId="{04CCEB86-A9F5-47F0-80DB-4C948DDA2AFC}" type="presParOf" srcId="{D8DAC3E1-C7C5-414A-A236-9A522D364933}" destId="{FDC68E48-4D4A-4BE5-90FB-D28F9EC9011E}" srcOrd="4" destOrd="0" presId="urn:microsoft.com/office/officeart/2005/8/layout/list1"/>
    <dgm:cxn modelId="{40F9E83A-A76D-4807-9A87-AC026FC61EBE}" type="presParOf" srcId="{FDC68E48-4D4A-4BE5-90FB-D28F9EC9011E}" destId="{F29C7033-C7DA-431C-ACF0-EAC372EC4010}" srcOrd="0" destOrd="0" presId="urn:microsoft.com/office/officeart/2005/8/layout/list1"/>
    <dgm:cxn modelId="{75FDE0E2-2366-4BFF-9353-EED37D2B8B0B}" type="presParOf" srcId="{FDC68E48-4D4A-4BE5-90FB-D28F9EC9011E}" destId="{7D9E7988-D996-4C45-8462-127E7D9BB17D}" srcOrd="1" destOrd="0" presId="urn:microsoft.com/office/officeart/2005/8/layout/list1"/>
    <dgm:cxn modelId="{F7A96B87-8126-49FB-8DEB-20893EDD14C8}" type="presParOf" srcId="{D8DAC3E1-C7C5-414A-A236-9A522D364933}" destId="{4FA587D4-01A5-4D76-BEB8-1465ED3D6006}" srcOrd="5" destOrd="0" presId="urn:microsoft.com/office/officeart/2005/8/layout/list1"/>
    <dgm:cxn modelId="{51DE3C1A-63DA-4C60-8D93-64EBDB8674A5}" type="presParOf" srcId="{D8DAC3E1-C7C5-414A-A236-9A522D364933}" destId="{E8568C55-C895-4929-BEC2-F497551B63B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F31F5A-0C45-49AB-BB63-7AAE853095EE}" type="doc">
      <dgm:prSet loTypeId="urn:microsoft.com/office/officeart/2005/8/layout/list1" loCatId="list" qsTypeId="urn:microsoft.com/office/officeart/2005/8/quickstyle/3d3" qsCatId="3D" csTypeId="urn:microsoft.com/office/officeart/2005/8/colors/accent2_2" csCatId="accent2" phldr="1"/>
      <dgm:spPr/>
      <dgm:t>
        <a:bodyPr/>
        <a:lstStyle/>
        <a:p>
          <a:endParaRPr lang="zh-CN" altLang="en-US"/>
        </a:p>
      </dgm:t>
    </dgm:pt>
    <dgm:pt modelId="{43CE63BC-2DBF-4496-A101-4AA39318B3B6}">
      <dgm:prSet phldrT="[文本]"/>
      <dgm:spPr/>
      <dgm:t>
        <a:bodyPr/>
        <a:lstStyle/>
        <a:p>
          <a:r>
            <a:rPr lang="zh-CN" altLang="en-US">
              <a:latin typeface="微软雅黑" panose="020B0503020204020204" pitchFamily="34" charset="-122"/>
              <a:ea typeface="微软雅黑" panose="020B0503020204020204" pitchFamily="34" charset="-122"/>
            </a:rPr>
            <a:t>网贷行业“</a:t>
          </a:r>
          <a:r>
            <a:rPr lang="en-US" altLang="en-US">
              <a:latin typeface="微软雅黑" panose="020B0503020204020204" pitchFamily="34" charset="-122"/>
              <a:ea typeface="微软雅黑" panose="020B0503020204020204" pitchFamily="34" charset="-122"/>
            </a:rPr>
            <a:t>1 +3”(1 </a:t>
          </a:r>
          <a:r>
            <a:rPr lang="zh-CN" altLang="en-US">
              <a:latin typeface="微软雅黑" panose="020B0503020204020204" pitchFamily="34" charset="-122"/>
              <a:ea typeface="微软雅黑" panose="020B0503020204020204" pitchFamily="34" charset="-122"/>
            </a:rPr>
            <a:t>个办法</a:t>
          </a:r>
          <a:r>
            <a:rPr lang="en-US" altLang="en-US">
              <a:latin typeface="微软雅黑" panose="020B0503020204020204" pitchFamily="34" charset="-122"/>
              <a:ea typeface="微软雅黑" panose="020B0503020204020204" pitchFamily="34" charset="-122"/>
            </a:rPr>
            <a:t>3 </a:t>
          </a:r>
          <a:r>
            <a:rPr lang="zh-CN" altLang="en-US">
              <a:latin typeface="微软雅黑" panose="020B0503020204020204" pitchFamily="34" charset="-122"/>
              <a:ea typeface="微软雅黑" panose="020B0503020204020204" pitchFamily="34" charset="-122"/>
            </a:rPr>
            <a:t>个指引</a:t>
          </a:r>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制度体系</a:t>
          </a:r>
        </a:p>
      </dgm:t>
    </dgm:pt>
    <dgm:pt modelId="{5890E762-84E3-4575-82B0-A92E4B74B102}" type="parTrans" cxnId="{E03140FB-AE4B-4AAF-9E15-A9D5E18C747F}">
      <dgm:prSet/>
      <dgm:spPr/>
      <dgm:t>
        <a:bodyPr/>
        <a:lstStyle/>
        <a:p>
          <a:endParaRPr lang="zh-CN" altLang="en-US">
            <a:latin typeface="微软雅黑" panose="020B0503020204020204" pitchFamily="34" charset="-122"/>
            <a:ea typeface="微软雅黑" panose="020B0503020204020204" pitchFamily="34" charset="-122"/>
          </a:endParaRPr>
        </a:p>
      </dgm:t>
    </dgm:pt>
    <dgm:pt modelId="{D0F0C6BF-B5BD-4F34-B841-89796C82E69B}" type="sibTrans" cxnId="{E03140FB-AE4B-4AAF-9E15-A9D5E18C747F}">
      <dgm:prSet/>
      <dgm:spPr/>
      <dgm:t>
        <a:bodyPr/>
        <a:lstStyle/>
        <a:p>
          <a:endParaRPr lang="zh-CN" altLang="en-US">
            <a:latin typeface="微软雅黑" panose="020B0503020204020204" pitchFamily="34" charset="-122"/>
            <a:ea typeface="微软雅黑" panose="020B0503020204020204" pitchFamily="34" charset="-122"/>
          </a:endParaRPr>
        </a:p>
      </dgm:t>
    </dgm:pt>
    <dgm:pt modelId="{A677A0BF-DA86-41C5-A9E9-8A4089E06AC3}">
      <dgm:prSet/>
      <dgm:spPr/>
      <dgm:t>
        <a:bodyPr/>
        <a:lstStyle/>
        <a:p>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网络借贷信息中介机构业务活动管理暂行办法</a:t>
          </a:r>
          <a:r>
            <a:rPr lang="en-US"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dgm:t>
    </dgm:pt>
    <dgm:pt modelId="{4A16453A-ADE9-440E-BFA8-AC3A65255763}" type="parTrans" cxnId="{6AEECB33-3739-4108-BF17-F22781F9C1F6}">
      <dgm:prSet/>
      <dgm:spPr/>
      <dgm:t>
        <a:bodyPr/>
        <a:lstStyle/>
        <a:p>
          <a:endParaRPr lang="zh-CN" altLang="en-US"/>
        </a:p>
      </dgm:t>
    </dgm:pt>
    <dgm:pt modelId="{B922EB67-D45A-4EEE-85F0-A084AD472CD6}" type="sibTrans" cxnId="{6AEECB33-3739-4108-BF17-F22781F9C1F6}">
      <dgm:prSet/>
      <dgm:spPr/>
      <dgm:t>
        <a:bodyPr/>
        <a:lstStyle/>
        <a:p>
          <a:endParaRPr lang="zh-CN" altLang="en-US"/>
        </a:p>
      </dgm:t>
    </dgm:pt>
    <dgm:pt modelId="{3B227790-10A8-4475-B689-FF1DB92FE660}">
      <dgm:prSet/>
      <dgm:spPr/>
      <dgm:t>
        <a:bodyPr/>
        <a:lstStyle/>
        <a:p>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网络借贷信息中介机构业务活动信息披露指引</a:t>
          </a:r>
          <a:r>
            <a:rPr lang="en-US"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dgm:t>
    </dgm:pt>
    <dgm:pt modelId="{C08949E9-6D2D-4CD2-9DEB-14F26EB907FB}" type="parTrans" cxnId="{10893AE8-ED33-426B-B789-F4317EFEDEED}">
      <dgm:prSet/>
      <dgm:spPr/>
      <dgm:t>
        <a:bodyPr/>
        <a:lstStyle/>
        <a:p>
          <a:endParaRPr lang="zh-CN" altLang="en-US"/>
        </a:p>
      </dgm:t>
    </dgm:pt>
    <dgm:pt modelId="{E06CC115-5B02-4C1C-871C-B6E559556EF1}" type="sibTrans" cxnId="{10893AE8-ED33-426B-B789-F4317EFEDEED}">
      <dgm:prSet/>
      <dgm:spPr/>
      <dgm:t>
        <a:bodyPr/>
        <a:lstStyle/>
        <a:p>
          <a:endParaRPr lang="zh-CN" altLang="en-US"/>
        </a:p>
      </dgm:t>
    </dgm:pt>
    <dgm:pt modelId="{87035F24-DBA9-42B5-BE21-2B7085315FF2}">
      <dgm:prSet/>
      <dgm:spPr/>
      <dgm:t>
        <a:bodyPr/>
        <a:lstStyle/>
        <a:p>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网络借贷信息中介机构备案登记管理指引</a:t>
          </a:r>
          <a:r>
            <a:rPr lang="en-US"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dgm:t>
    </dgm:pt>
    <dgm:pt modelId="{3D6C9465-016E-412F-A6FC-560D33DC8462}" type="parTrans" cxnId="{EDC073E4-85FB-41CD-B18C-F9D31DFC08E1}">
      <dgm:prSet/>
      <dgm:spPr/>
      <dgm:t>
        <a:bodyPr/>
        <a:lstStyle/>
        <a:p>
          <a:endParaRPr lang="zh-CN" altLang="en-US"/>
        </a:p>
      </dgm:t>
    </dgm:pt>
    <dgm:pt modelId="{5776F4BD-A4D4-47CA-8888-57D61080D4DB}" type="sibTrans" cxnId="{EDC073E4-85FB-41CD-B18C-F9D31DFC08E1}">
      <dgm:prSet/>
      <dgm:spPr/>
      <dgm:t>
        <a:bodyPr/>
        <a:lstStyle/>
        <a:p>
          <a:endParaRPr lang="zh-CN" altLang="en-US"/>
        </a:p>
      </dgm:t>
    </dgm:pt>
    <dgm:pt modelId="{196AF273-5A21-4BBA-BECD-12D94019E739}">
      <dgm:prSet/>
      <dgm:spPr/>
      <dgm:t>
        <a:bodyPr/>
        <a:lstStyle/>
        <a:p>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网络借贷资金存管业务指引</a:t>
          </a:r>
          <a:r>
            <a:rPr lang="en-US"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dgm:t>
    </dgm:pt>
    <dgm:pt modelId="{9924B7D3-81C0-441A-B114-BF119028102A}" type="parTrans" cxnId="{DA92F6F7-F317-4FCD-8C6D-001A75B77BED}">
      <dgm:prSet/>
      <dgm:spPr/>
      <dgm:t>
        <a:bodyPr/>
        <a:lstStyle/>
        <a:p>
          <a:endParaRPr lang="zh-CN" altLang="en-US"/>
        </a:p>
      </dgm:t>
    </dgm:pt>
    <dgm:pt modelId="{16B83B09-730C-4120-B04C-D0980B88E726}" type="sibTrans" cxnId="{DA92F6F7-F317-4FCD-8C6D-001A75B77BED}">
      <dgm:prSet/>
      <dgm:spPr/>
      <dgm:t>
        <a:bodyPr/>
        <a:lstStyle/>
        <a:p>
          <a:endParaRPr lang="zh-CN" altLang="en-US"/>
        </a:p>
      </dgm:t>
    </dgm:pt>
    <dgm:pt modelId="{8DC8267C-3FF8-4261-9D5F-76610F500C7A}" type="pres">
      <dgm:prSet presAssocID="{09F31F5A-0C45-49AB-BB63-7AAE853095EE}" presName="linear" presStyleCnt="0">
        <dgm:presLayoutVars>
          <dgm:dir/>
          <dgm:animLvl val="lvl"/>
          <dgm:resizeHandles val="exact"/>
        </dgm:presLayoutVars>
      </dgm:prSet>
      <dgm:spPr/>
    </dgm:pt>
    <dgm:pt modelId="{6ECE828B-E05F-42FD-B508-771A02391F9F}" type="pres">
      <dgm:prSet presAssocID="{43CE63BC-2DBF-4496-A101-4AA39318B3B6}" presName="parentLin" presStyleCnt="0"/>
      <dgm:spPr/>
    </dgm:pt>
    <dgm:pt modelId="{C37D5DCA-AB14-48A7-82C2-9BBF765DB62B}" type="pres">
      <dgm:prSet presAssocID="{43CE63BC-2DBF-4496-A101-4AA39318B3B6}" presName="parentLeftMargin" presStyleLbl="node1" presStyleIdx="0" presStyleCnt="1"/>
      <dgm:spPr/>
    </dgm:pt>
    <dgm:pt modelId="{AD25693A-567D-4819-9124-671F57B0C6CA}" type="pres">
      <dgm:prSet presAssocID="{43CE63BC-2DBF-4496-A101-4AA39318B3B6}" presName="parentText" presStyleLbl="node1" presStyleIdx="0" presStyleCnt="1">
        <dgm:presLayoutVars>
          <dgm:chMax val="0"/>
          <dgm:bulletEnabled val="1"/>
        </dgm:presLayoutVars>
      </dgm:prSet>
      <dgm:spPr/>
    </dgm:pt>
    <dgm:pt modelId="{1EFA968E-8361-4C51-ADB7-64B311A93CA3}" type="pres">
      <dgm:prSet presAssocID="{43CE63BC-2DBF-4496-A101-4AA39318B3B6}" presName="negativeSpace" presStyleCnt="0"/>
      <dgm:spPr/>
    </dgm:pt>
    <dgm:pt modelId="{7B39BA92-C90F-4EF7-A98C-07EFD36FE99B}" type="pres">
      <dgm:prSet presAssocID="{43CE63BC-2DBF-4496-A101-4AA39318B3B6}" presName="childText" presStyleLbl="conFgAcc1" presStyleIdx="0" presStyleCnt="1">
        <dgm:presLayoutVars>
          <dgm:bulletEnabled val="1"/>
        </dgm:presLayoutVars>
      </dgm:prSet>
      <dgm:spPr/>
    </dgm:pt>
  </dgm:ptLst>
  <dgm:cxnLst>
    <dgm:cxn modelId="{E5AA7C2F-C14B-4A5E-A8B7-1F723BA01BF4}" type="presOf" srcId="{09F31F5A-0C45-49AB-BB63-7AAE853095EE}" destId="{8DC8267C-3FF8-4261-9D5F-76610F500C7A}" srcOrd="0" destOrd="0" presId="urn:microsoft.com/office/officeart/2005/8/layout/list1"/>
    <dgm:cxn modelId="{6AEECB33-3739-4108-BF17-F22781F9C1F6}" srcId="{43CE63BC-2DBF-4496-A101-4AA39318B3B6}" destId="{A677A0BF-DA86-41C5-A9E9-8A4089E06AC3}" srcOrd="0" destOrd="0" parTransId="{4A16453A-ADE9-440E-BFA8-AC3A65255763}" sibTransId="{B922EB67-D45A-4EEE-85F0-A084AD472CD6}"/>
    <dgm:cxn modelId="{71919740-6355-415D-87CD-4BC2C936B9DF}" type="presOf" srcId="{196AF273-5A21-4BBA-BECD-12D94019E739}" destId="{7B39BA92-C90F-4EF7-A98C-07EFD36FE99B}" srcOrd="0" destOrd="3" presId="urn:microsoft.com/office/officeart/2005/8/layout/list1"/>
    <dgm:cxn modelId="{04C25F43-F078-4FB4-B1C7-D37A031DB049}" type="presOf" srcId="{A677A0BF-DA86-41C5-A9E9-8A4089E06AC3}" destId="{7B39BA92-C90F-4EF7-A98C-07EFD36FE99B}" srcOrd="0" destOrd="0" presId="urn:microsoft.com/office/officeart/2005/8/layout/list1"/>
    <dgm:cxn modelId="{1C18DF6B-31C9-4D8A-93AC-02195E2B9E4E}" type="presOf" srcId="{43CE63BC-2DBF-4496-A101-4AA39318B3B6}" destId="{C37D5DCA-AB14-48A7-82C2-9BBF765DB62B}" srcOrd="0" destOrd="0" presId="urn:microsoft.com/office/officeart/2005/8/layout/list1"/>
    <dgm:cxn modelId="{617C218A-FDC9-4E96-89CF-AB25CC75A4AF}" type="presOf" srcId="{3B227790-10A8-4475-B689-FF1DB92FE660}" destId="{7B39BA92-C90F-4EF7-A98C-07EFD36FE99B}" srcOrd="0" destOrd="1" presId="urn:microsoft.com/office/officeart/2005/8/layout/list1"/>
    <dgm:cxn modelId="{51AB1A9F-66DC-45C3-876E-DEB1B651FB43}" type="presOf" srcId="{87035F24-DBA9-42B5-BE21-2B7085315FF2}" destId="{7B39BA92-C90F-4EF7-A98C-07EFD36FE99B}" srcOrd="0" destOrd="2" presId="urn:microsoft.com/office/officeart/2005/8/layout/list1"/>
    <dgm:cxn modelId="{2DB5C8DC-5BFB-4997-8164-71052FD65C7F}" type="presOf" srcId="{43CE63BC-2DBF-4496-A101-4AA39318B3B6}" destId="{AD25693A-567D-4819-9124-671F57B0C6CA}" srcOrd="1" destOrd="0" presId="urn:microsoft.com/office/officeart/2005/8/layout/list1"/>
    <dgm:cxn modelId="{EDC073E4-85FB-41CD-B18C-F9D31DFC08E1}" srcId="{43CE63BC-2DBF-4496-A101-4AA39318B3B6}" destId="{87035F24-DBA9-42B5-BE21-2B7085315FF2}" srcOrd="2" destOrd="0" parTransId="{3D6C9465-016E-412F-A6FC-560D33DC8462}" sibTransId="{5776F4BD-A4D4-47CA-8888-57D61080D4DB}"/>
    <dgm:cxn modelId="{10893AE8-ED33-426B-B789-F4317EFEDEED}" srcId="{43CE63BC-2DBF-4496-A101-4AA39318B3B6}" destId="{3B227790-10A8-4475-B689-FF1DB92FE660}" srcOrd="1" destOrd="0" parTransId="{C08949E9-6D2D-4CD2-9DEB-14F26EB907FB}" sibTransId="{E06CC115-5B02-4C1C-871C-B6E559556EF1}"/>
    <dgm:cxn modelId="{DA92F6F7-F317-4FCD-8C6D-001A75B77BED}" srcId="{43CE63BC-2DBF-4496-A101-4AA39318B3B6}" destId="{196AF273-5A21-4BBA-BECD-12D94019E739}" srcOrd="3" destOrd="0" parTransId="{9924B7D3-81C0-441A-B114-BF119028102A}" sibTransId="{16B83B09-730C-4120-B04C-D0980B88E726}"/>
    <dgm:cxn modelId="{E03140FB-AE4B-4AAF-9E15-A9D5E18C747F}" srcId="{09F31F5A-0C45-49AB-BB63-7AAE853095EE}" destId="{43CE63BC-2DBF-4496-A101-4AA39318B3B6}" srcOrd="0" destOrd="0" parTransId="{5890E762-84E3-4575-82B0-A92E4B74B102}" sibTransId="{D0F0C6BF-B5BD-4F34-B841-89796C82E69B}"/>
    <dgm:cxn modelId="{C5FAFF13-773B-4328-97AE-AA6F622F4178}" type="presParOf" srcId="{8DC8267C-3FF8-4261-9D5F-76610F500C7A}" destId="{6ECE828B-E05F-42FD-B508-771A02391F9F}" srcOrd="0" destOrd="0" presId="urn:microsoft.com/office/officeart/2005/8/layout/list1"/>
    <dgm:cxn modelId="{495158CF-8937-4B28-B745-CFAF8F64C2F8}" type="presParOf" srcId="{6ECE828B-E05F-42FD-B508-771A02391F9F}" destId="{C37D5DCA-AB14-48A7-82C2-9BBF765DB62B}" srcOrd="0" destOrd="0" presId="urn:microsoft.com/office/officeart/2005/8/layout/list1"/>
    <dgm:cxn modelId="{9412EA47-ACC2-4F1C-9214-21072D35EA42}" type="presParOf" srcId="{6ECE828B-E05F-42FD-B508-771A02391F9F}" destId="{AD25693A-567D-4819-9124-671F57B0C6CA}" srcOrd="1" destOrd="0" presId="urn:microsoft.com/office/officeart/2005/8/layout/list1"/>
    <dgm:cxn modelId="{63BC3E8F-3441-4D8F-AA79-700E3B22BC33}" type="presParOf" srcId="{8DC8267C-3FF8-4261-9D5F-76610F500C7A}" destId="{1EFA968E-8361-4C51-ADB7-64B311A93CA3}" srcOrd="1" destOrd="0" presId="urn:microsoft.com/office/officeart/2005/8/layout/list1"/>
    <dgm:cxn modelId="{85B48A4A-0A67-4CBE-B92B-B99A490F2238}" type="presParOf" srcId="{8DC8267C-3FF8-4261-9D5F-76610F500C7A}" destId="{7B39BA92-C90F-4EF7-A98C-07EFD36FE99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50DEC69-9CF3-42A4-95A7-974602F496AC}" type="doc">
      <dgm:prSet loTypeId="urn:microsoft.com/office/officeart/2008/layout/PictureStrips" loCatId="list" qsTypeId="urn:microsoft.com/office/officeart/2005/8/quickstyle/3d3" qsCatId="3D" csTypeId="urn:microsoft.com/office/officeart/2005/8/colors/accent6_1" csCatId="accent6" phldr="1"/>
      <dgm:spPr/>
      <dgm:t>
        <a:bodyPr/>
        <a:lstStyle/>
        <a:p>
          <a:endParaRPr lang="zh-CN" altLang="en-US"/>
        </a:p>
      </dgm:t>
    </dgm:pt>
    <dgm:pt modelId="{366578CC-D8FC-454D-A1CC-E7AA0D31A1B7}">
      <dgm:prSet phldrT="[文本]"/>
      <dgm:spPr/>
      <dgm:t>
        <a:bodyPr/>
        <a:lstStyle/>
        <a:p>
          <a:r>
            <a:rPr lang="zh-CN" altLang="en-US" dirty="0">
              <a:latin typeface="微软雅黑" panose="020B0503020204020204" pitchFamily="34" charset="-122"/>
              <a:ea typeface="微软雅黑" panose="020B0503020204020204" pitchFamily="34" charset="-122"/>
            </a:rPr>
            <a:t>信息共享是防范互联网金融风险、打击涉众型经济犯罪的重要手段</a:t>
          </a:r>
        </a:p>
      </dgm:t>
    </dgm:pt>
    <dgm:pt modelId="{E532A410-3237-486E-93A1-3D7E7899DC04}" type="parTrans" cxnId="{51E5CC93-80C6-420B-8BAD-A9E42F959721}">
      <dgm:prSet/>
      <dgm:spPr/>
      <dgm:t>
        <a:bodyPr/>
        <a:lstStyle/>
        <a:p>
          <a:endParaRPr lang="zh-CN" altLang="en-US">
            <a:latin typeface="微软雅黑" panose="020B0503020204020204" pitchFamily="34" charset="-122"/>
            <a:ea typeface="微软雅黑" panose="020B0503020204020204" pitchFamily="34" charset="-122"/>
          </a:endParaRPr>
        </a:p>
      </dgm:t>
    </dgm:pt>
    <dgm:pt modelId="{FE54D2C9-4A7A-4161-8BF7-F8BC1D49395A}" type="sibTrans" cxnId="{51E5CC93-80C6-420B-8BAD-A9E42F959721}">
      <dgm:prSet/>
      <dgm:spPr/>
      <dgm:t>
        <a:bodyPr/>
        <a:lstStyle/>
        <a:p>
          <a:endParaRPr lang="zh-CN" altLang="en-US">
            <a:latin typeface="微软雅黑" panose="020B0503020204020204" pitchFamily="34" charset="-122"/>
            <a:ea typeface="微软雅黑" panose="020B0503020204020204" pitchFamily="34" charset="-122"/>
          </a:endParaRPr>
        </a:p>
      </dgm:t>
    </dgm:pt>
    <dgm:pt modelId="{0BC41354-497B-4A1F-BDD8-411708D5AC33}">
      <dgm:prSet/>
      <dgm:spPr/>
      <dgm:t>
        <a:bodyPr/>
        <a:lstStyle/>
        <a:p>
          <a:r>
            <a:rPr lang="zh-CN" altLang="en-US" dirty="0">
              <a:latin typeface="微软雅黑" panose="020B0503020204020204" pitchFamily="34" charset="-122"/>
              <a:ea typeface="微软雅黑" panose="020B0503020204020204" pitchFamily="34" charset="-122"/>
            </a:rPr>
            <a:t>政府应协调各单位</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建立联系机制</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汇总各方数据</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构建国家金融安全数据中心</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搭建犯罪信息共享的云数据库</a:t>
          </a:r>
        </a:p>
      </dgm:t>
    </dgm:pt>
    <dgm:pt modelId="{065AB337-34DC-4250-8CB5-8911D13B3B32}" type="parTrans" cxnId="{FDE11542-C50B-4446-81D4-A3144CA0B8E3}">
      <dgm:prSet/>
      <dgm:spPr/>
      <dgm:t>
        <a:bodyPr/>
        <a:lstStyle/>
        <a:p>
          <a:endParaRPr lang="zh-CN" altLang="en-US"/>
        </a:p>
      </dgm:t>
    </dgm:pt>
    <dgm:pt modelId="{39FD6A34-BA21-4DA6-937D-F1EED14AB529}" type="sibTrans" cxnId="{FDE11542-C50B-4446-81D4-A3144CA0B8E3}">
      <dgm:prSet/>
      <dgm:spPr/>
      <dgm:t>
        <a:bodyPr/>
        <a:lstStyle/>
        <a:p>
          <a:endParaRPr lang="zh-CN" altLang="en-US"/>
        </a:p>
      </dgm:t>
    </dgm:pt>
    <dgm:pt modelId="{6AF4E7BD-7E67-424F-A8A6-27C20ABF49DB}">
      <dgm:prSet/>
      <dgm:spPr/>
      <dgm:t>
        <a:bodyPr/>
        <a:lstStyle/>
        <a:p>
          <a:r>
            <a:rPr lang="zh-CN" altLang="en-US" dirty="0">
              <a:latin typeface="微软雅黑" panose="020B0503020204020204" pitchFamily="34" charset="-122"/>
              <a:ea typeface="微软雅黑" panose="020B0503020204020204" pitchFamily="34" charset="-122"/>
            </a:rPr>
            <a:t>要求国家安全机关制定有具体实践价值的信息收集制度</a:t>
          </a:r>
        </a:p>
      </dgm:t>
    </dgm:pt>
    <dgm:pt modelId="{97B02533-6FA5-4D05-AB18-455441D39574}" type="parTrans" cxnId="{21FDC967-C8A9-45CB-8F21-CADAB15DE8FE}">
      <dgm:prSet/>
      <dgm:spPr/>
      <dgm:t>
        <a:bodyPr/>
        <a:lstStyle/>
        <a:p>
          <a:endParaRPr lang="zh-CN" altLang="en-US"/>
        </a:p>
      </dgm:t>
    </dgm:pt>
    <dgm:pt modelId="{422461D3-F9CF-4CF8-B6EE-796CBA2FB1E7}" type="sibTrans" cxnId="{21FDC967-C8A9-45CB-8F21-CADAB15DE8FE}">
      <dgm:prSet/>
      <dgm:spPr/>
      <dgm:t>
        <a:bodyPr/>
        <a:lstStyle/>
        <a:p>
          <a:endParaRPr lang="zh-CN" altLang="en-US"/>
        </a:p>
      </dgm:t>
    </dgm:pt>
    <dgm:pt modelId="{175960DF-D8A7-455F-BD92-16854E391384}" type="pres">
      <dgm:prSet presAssocID="{750DEC69-9CF3-42A4-95A7-974602F496AC}" presName="Name0" presStyleCnt="0">
        <dgm:presLayoutVars>
          <dgm:dir/>
          <dgm:resizeHandles val="exact"/>
        </dgm:presLayoutVars>
      </dgm:prSet>
      <dgm:spPr/>
    </dgm:pt>
    <dgm:pt modelId="{B2D1F1DD-24EC-480F-B457-3AD59248D84F}" type="pres">
      <dgm:prSet presAssocID="{366578CC-D8FC-454D-A1CC-E7AA0D31A1B7}" presName="composite" presStyleCnt="0"/>
      <dgm:spPr/>
    </dgm:pt>
    <dgm:pt modelId="{34FC32CC-BDE5-439A-AB34-9E30D957BF13}" type="pres">
      <dgm:prSet presAssocID="{366578CC-D8FC-454D-A1CC-E7AA0D31A1B7}" presName="rect1" presStyleLbl="trAlignAcc1" presStyleIdx="0" presStyleCnt="3" custScaleX="156152">
        <dgm:presLayoutVars>
          <dgm:bulletEnabled val="1"/>
        </dgm:presLayoutVars>
      </dgm:prSet>
      <dgm:spPr/>
    </dgm:pt>
    <dgm:pt modelId="{4DEEE910-0251-48E7-9F83-51BBE92883A2}" type="pres">
      <dgm:prSet presAssocID="{366578CC-D8FC-454D-A1CC-E7AA0D31A1B7}" presName="rect2" presStyleLbl="fgImgPlace1" presStyleIdx="0" presStyleCnt="3" custScaleX="59766" custScaleY="37510" custLinFactX="-69960" custLinFactNeighborX="-100000"/>
      <dgm:spPr>
        <a:blipFill>
          <a:blip xmlns:r="http://schemas.openxmlformats.org/officeDocument/2006/relationships" r:embed="rId1"/>
          <a:tile tx="0" ty="0" sx="100000" sy="100000" flip="none" algn="tl"/>
        </a:blipFill>
      </dgm:spPr>
    </dgm:pt>
    <dgm:pt modelId="{AA165BD5-73E5-462F-99F3-B54F79068770}" type="pres">
      <dgm:prSet presAssocID="{FE54D2C9-4A7A-4161-8BF7-F8BC1D49395A}" presName="sibTrans" presStyleCnt="0"/>
      <dgm:spPr/>
    </dgm:pt>
    <dgm:pt modelId="{29572284-5B24-4CC8-A8FB-8A34C439C54F}" type="pres">
      <dgm:prSet presAssocID="{0BC41354-497B-4A1F-BDD8-411708D5AC33}" presName="composite" presStyleCnt="0"/>
      <dgm:spPr/>
    </dgm:pt>
    <dgm:pt modelId="{AABDE9BF-ED21-43E2-808E-F4E70FBBAAEB}" type="pres">
      <dgm:prSet presAssocID="{0BC41354-497B-4A1F-BDD8-411708D5AC33}" presName="rect1" presStyleLbl="trAlignAcc1" presStyleIdx="1" presStyleCnt="3" custScaleX="153960">
        <dgm:presLayoutVars>
          <dgm:bulletEnabled val="1"/>
        </dgm:presLayoutVars>
      </dgm:prSet>
      <dgm:spPr/>
    </dgm:pt>
    <dgm:pt modelId="{8EAEE30A-F801-402F-B743-96227FFAEC6B}" type="pres">
      <dgm:prSet presAssocID="{0BC41354-497B-4A1F-BDD8-411708D5AC33}" presName="rect2" presStyleLbl="fgImgPlace1" presStyleIdx="1" presStyleCnt="3" custScaleX="59766" custScaleY="37510" custLinFactX="-69960" custLinFactNeighborX="-100000"/>
      <dgm:spPr>
        <a:blipFill>
          <a:blip xmlns:r="http://schemas.openxmlformats.org/officeDocument/2006/relationships" r:embed="rId1"/>
          <a:tile tx="0" ty="0" sx="100000" sy="100000" flip="none" algn="tl"/>
        </a:blipFill>
      </dgm:spPr>
    </dgm:pt>
    <dgm:pt modelId="{1012A968-9D5F-49B5-9E14-4CDBC1C95684}" type="pres">
      <dgm:prSet presAssocID="{39FD6A34-BA21-4DA6-937D-F1EED14AB529}" presName="sibTrans" presStyleCnt="0"/>
      <dgm:spPr/>
    </dgm:pt>
    <dgm:pt modelId="{FA80F68E-472F-411D-933E-B3C5CBFBE399}" type="pres">
      <dgm:prSet presAssocID="{6AF4E7BD-7E67-424F-A8A6-27C20ABF49DB}" presName="composite" presStyleCnt="0"/>
      <dgm:spPr/>
    </dgm:pt>
    <dgm:pt modelId="{6126CE1D-8BCE-45E8-82EC-61045EBEF3C3}" type="pres">
      <dgm:prSet presAssocID="{6AF4E7BD-7E67-424F-A8A6-27C20ABF49DB}" presName="rect1" presStyleLbl="trAlignAcc1" presStyleIdx="2" presStyleCnt="3" custScaleX="153960">
        <dgm:presLayoutVars>
          <dgm:bulletEnabled val="1"/>
        </dgm:presLayoutVars>
      </dgm:prSet>
      <dgm:spPr/>
    </dgm:pt>
    <dgm:pt modelId="{FDF6078F-F5E8-4D83-AB37-F449401769A0}" type="pres">
      <dgm:prSet presAssocID="{6AF4E7BD-7E67-424F-A8A6-27C20ABF49DB}" presName="rect2" presStyleLbl="fgImgPlace1" presStyleIdx="2" presStyleCnt="3" custScaleX="59766" custScaleY="37510" custLinFactX="-69960" custLinFactNeighborX="-100000"/>
      <dgm:spPr>
        <a:blipFill>
          <a:blip xmlns:r="http://schemas.openxmlformats.org/officeDocument/2006/relationships" r:embed="rId1"/>
          <a:tile tx="0" ty="0" sx="100000" sy="100000" flip="none" algn="tl"/>
        </a:blipFill>
      </dgm:spPr>
    </dgm:pt>
  </dgm:ptLst>
  <dgm:cxnLst>
    <dgm:cxn modelId="{B9333920-1786-4D2E-9FD5-D66217D78BF0}" type="presOf" srcId="{750DEC69-9CF3-42A4-95A7-974602F496AC}" destId="{175960DF-D8A7-455F-BD92-16854E391384}" srcOrd="0" destOrd="0" presId="urn:microsoft.com/office/officeart/2008/layout/PictureStrips"/>
    <dgm:cxn modelId="{9AEE6B3A-05DC-40A8-97B6-F656CC661E13}" type="presOf" srcId="{6AF4E7BD-7E67-424F-A8A6-27C20ABF49DB}" destId="{6126CE1D-8BCE-45E8-82EC-61045EBEF3C3}" srcOrd="0" destOrd="0" presId="urn:microsoft.com/office/officeart/2008/layout/PictureStrips"/>
    <dgm:cxn modelId="{FDE11542-C50B-4446-81D4-A3144CA0B8E3}" srcId="{750DEC69-9CF3-42A4-95A7-974602F496AC}" destId="{0BC41354-497B-4A1F-BDD8-411708D5AC33}" srcOrd="1" destOrd="0" parTransId="{065AB337-34DC-4250-8CB5-8911D13B3B32}" sibTransId="{39FD6A34-BA21-4DA6-937D-F1EED14AB529}"/>
    <dgm:cxn modelId="{E2718A64-56A4-46A6-91EA-684B2F0C915B}" type="presOf" srcId="{0BC41354-497B-4A1F-BDD8-411708D5AC33}" destId="{AABDE9BF-ED21-43E2-808E-F4E70FBBAAEB}" srcOrd="0" destOrd="0" presId="urn:microsoft.com/office/officeart/2008/layout/PictureStrips"/>
    <dgm:cxn modelId="{21FDC967-C8A9-45CB-8F21-CADAB15DE8FE}" srcId="{750DEC69-9CF3-42A4-95A7-974602F496AC}" destId="{6AF4E7BD-7E67-424F-A8A6-27C20ABF49DB}" srcOrd="2" destOrd="0" parTransId="{97B02533-6FA5-4D05-AB18-455441D39574}" sibTransId="{422461D3-F9CF-4CF8-B6EE-796CBA2FB1E7}"/>
    <dgm:cxn modelId="{51E5CC93-80C6-420B-8BAD-A9E42F959721}" srcId="{750DEC69-9CF3-42A4-95A7-974602F496AC}" destId="{366578CC-D8FC-454D-A1CC-E7AA0D31A1B7}" srcOrd="0" destOrd="0" parTransId="{E532A410-3237-486E-93A1-3D7E7899DC04}" sibTransId="{FE54D2C9-4A7A-4161-8BF7-F8BC1D49395A}"/>
    <dgm:cxn modelId="{03287FA5-A6FE-4407-A43F-40974784FEFB}" type="presOf" srcId="{366578CC-D8FC-454D-A1CC-E7AA0D31A1B7}" destId="{34FC32CC-BDE5-439A-AB34-9E30D957BF13}" srcOrd="0" destOrd="0" presId="urn:microsoft.com/office/officeart/2008/layout/PictureStrips"/>
    <dgm:cxn modelId="{E2962B0B-108B-4225-B898-693D3BF79EAE}" type="presParOf" srcId="{175960DF-D8A7-455F-BD92-16854E391384}" destId="{B2D1F1DD-24EC-480F-B457-3AD59248D84F}" srcOrd="0" destOrd="0" presId="urn:microsoft.com/office/officeart/2008/layout/PictureStrips"/>
    <dgm:cxn modelId="{D936CFBA-0C35-41D5-9707-921A4C7DE11A}" type="presParOf" srcId="{B2D1F1DD-24EC-480F-B457-3AD59248D84F}" destId="{34FC32CC-BDE5-439A-AB34-9E30D957BF13}" srcOrd="0" destOrd="0" presId="urn:microsoft.com/office/officeart/2008/layout/PictureStrips"/>
    <dgm:cxn modelId="{511CEA5A-0D18-417B-92CD-4EFFDF330054}" type="presParOf" srcId="{B2D1F1DD-24EC-480F-B457-3AD59248D84F}" destId="{4DEEE910-0251-48E7-9F83-51BBE92883A2}" srcOrd="1" destOrd="0" presId="urn:microsoft.com/office/officeart/2008/layout/PictureStrips"/>
    <dgm:cxn modelId="{79FD2775-EDD6-4D56-AC27-76104CE79B0E}" type="presParOf" srcId="{175960DF-D8A7-455F-BD92-16854E391384}" destId="{AA165BD5-73E5-462F-99F3-B54F79068770}" srcOrd="1" destOrd="0" presId="urn:microsoft.com/office/officeart/2008/layout/PictureStrips"/>
    <dgm:cxn modelId="{47A4A67D-B152-405E-BFE1-C895C6C1BE18}" type="presParOf" srcId="{175960DF-D8A7-455F-BD92-16854E391384}" destId="{29572284-5B24-4CC8-A8FB-8A34C439C54F}" srcOrd="2" destOrd="0" presId="urn:microsoft.com/office/officeart/2008/layout/PictureStrips"/>
    <dgm:cxn modelId="{F1F889DE-EABC-44A4-9F27-618BD769F699}" type="presParOf" srcId="{29572284-5B24-4CC8-A8FB-8A34C439C54F}" destId="{AABDE9BF-ED21-43E2-808E-F4E70FBBAAEB}" srcOrd="0" destOrd="0" presId="urn:microsoft.com/office/officeart/2008/layout/PictureStrips"/>
    <dgm:cxn modelId="{CE744135-577B-411A-B4E0-81C496850218}" type="presParOf" srcId="{29572284-5B24-4CC8-A8FB-8A34C439C54F}" destId="{8EAEE30A-F801-402F-B743-96227FFAEC6B}" srcOrd="1" destOrd="0" presId="urn:microsoft.com/office/officeart/2008/layout/PictureStrips"/>
    <dgm:cxn modelId="{F854C7BE-D9EF-47BF-A3B4-4AE418423CB7}" type="presParOf" srcId="{175960DF-D8A7-455F-BD92-16854E391384}" destId="{1012A968-9D5F-49B5-9E14-4CDBC1C95684}" srcOrd="3" destOrd="0" presId="urn:microsoft.com/office/officeart/2008/layout/PictureStrips"/>
    <dgm:cxn modelId="{36F1581C-54CF-4FE7-8765-2DA32A2E3977}" type="presParOf" srcId="{175960DF-D8A7-455F-BD92-16854E391384}" destId="{FA80F68E-472F-411D-933E-B3C5CBFBE399}" srcOrd="4" destOrd="0" presId="urn:microsoft.com/office/officeart/2008/layout/PictureStrips"/>
    <dgm:cxn modelId="{EFE8AF49-DACD-45F8-8931-0523BCF6260A}" type="presParOf" srcId="{FA80F68E-472F-411D-933E-B3C5CBFBE399}" destId="{6126CE1D-8BCE-45E8-82EC-61045EBEF3C3}" srcOrd="0" destOrd="0" presId="urn:microsoft.com/office/officeart/2008/layout/PictureStrips"/>
    <dgm:cxn modelId="{B0AE1C7B-5795-48B1-9AED-56498CC8F4BB}" type="presParOf" srcId="{FA80F68E-472F-411D-933E-B3C5CBFBE399}" destId="{FDF6078F-F5E8-4D83-AB37-F449401769A0}"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EC9887-D106-40CE-A1DC-CA8A319EE325}" type="doc">
      <dgm:prSet loTypeId="urn:microsoft.com/office/officeart/2005/8/layout/vList5" loCatId="list" qsTypeId="urn:microsoft.com/office/officeart/2005/8/quickstyle/3d3" qsCatId="3D" csTypeId="urn:microsoft.com/office/officeart/2005/8/colors/accent2_2" csCatId="accent2" phldr="1"/>
      <dgm:spPr/>
      <dgm:t>
        <a:bodyPr/>
        <a:lstStyle/>
        <a:p>
          <a:endParaRPr lang="zh-CN" altLang="en-US"/>
        </a:p>
      </dgm:t>
    </dgm:pt>
    <dgm:pt modelId="{B6772516-8531-4DF6-A940-19B822124856}">
      <dgm:prSet phldrT="[文本]" custT="1"/>
      <dgm:spPr/>
      <dgm:t>
        <a:bodyPr/>
        <a:lstStyle/>
        <a:p>
          <a:r>
            <a:rPr lang="zh-CN" altLang="en-US" sz="2000" b="1" dirty="0">
              <a:latin typeface="微软雅黑" panose="020B0503020204020204" pitchFamily="34" charset="-122"/>
              <a:ea typeface="微软雅黑" panose="020B0503020204020204" pitchFamily="34" charset="-122"/>
            </a:rPr>
            <a:t>区块链的特征</a:t>
          </a:r>
        </a:p>
      </dgm:t>
    </dgm:pt>
    <dgm:pt modelId="{2DF42F25-D0C6-4DE7-83E4-4A2EC482472C}" type="parTrans" cxnId="{280F5E8E-C00A-4947-946A-C0898C1C0EB5}">
      <dgm:prSet/>
      <dgm:spPr/>
      <dgm:t>
        <a:bodyPr/>
        <a:lstStyle/>
        <a:p>
          <a:endParaRPr lang="zh-CN" altLang="en-US">
            <a:latin typeface="微软雅黑" panose="020B0503020204020204" pitchFamily="34" charset="-122"/>
            <a:ea typeface="微软雅黑" panose="020B0503020204020204" pitchFamily="34" charset="-122"/>
          </a:endParaRPr>
        </a:p>
      </dgm:t>
    </dgm:pt>
    <dgm:pt modelId="{039CB30C-3482-467C-87BA-00FD4CF9A710}" type="sibTrans" cxnId="{280F5E8E-C00A-4947-946A-C0898C1C0EB5}">
      <dgm:prSet/>
      <dgm:spPr/>
      <dgm:t>
        <a:bodyPr/>
        <a:lstStyle/>
        <a:p>
          <a:endParaRPr lang="zh-CN" altLang="en-US">
            <a:latin typeface="微软雅黑" panose="020B0503020204020204" pitchFamily="34" charset="-122"/>
            <a:ea typeface="微软雅黑" panose="020B0503020204020204" pitchFamily="34" charset="-122"/>
          </a:endParaRPr>
        </a:p>
      </dgm:t>
    </dgm:pt>
    <dgm:pt modelId="{1985925D-3D08-4DF8-9B84-E1FA05A1AE98}">
      <dgm:prSet/>
      <dgm:spPr/>
      <dgm:t>
        <a:bodyPr/>
        <a:lstStyle/>
        <a:p>
          <a:r>
            <a:rPr lang="zh-CN" altLang="en-US">
              <a:latin typeface="微软雅黑" panose="020B0503020204020204" pitchFamily="34" charset="-122"/>
              <a:ea typeface="微软雅黑" panose="020B0503020204020204" pitchFamily="34" charset="-122"/>
            </a:rPr>
            <a:t>极高的可靠性与实用性</a:t>
          </a:r>
        </a:p>
      </dgm:t>
    </dgm:pt>
    <dgm:pt modelId="{D324E70E-EE79-4A15-8C01-9A6BEC414520}" type="parTrans" cxnId="{F682BFCC-85FE-4D5F-ABA0-BC5398F0864E}">
      <dgm:prSet/>
      <dgm:spPr/>
      <dgm:t>
        <a:bodyPr/>
        <a:lstStyle/>
        <a:p>
          <a:endParaRPr lang="zh-CN" altLang="en-US">
            <a:latin typeface="微软雅黑" panose="020B0503020204020204" pitchFamily="34" charset="-122"/>
            <a:ea typeface="微软雅黑" panose="020B0503020204020204" pitchFamily="34" charset="-122"/>
          </a:endParaRPr>
        </a:p>
      </dgm:t>
    </dgm:pt>
    <dgm:pt modelId="{865D74FE-577E-4A45-A036-BDC0FC32780A}" type="sibTrans" cxnId="{F682BFCC-85FE-4D5F-ABA0-BC5398F0864E}">
      <dgm:prSet/>
      <dgm:spPr/>
      <dgm:t>
        <a:bodyPr/>
        <a:lstStyle/>
        <a:p>
          <a:endParaRPr lang="zh-CN" altLang="en-US">
            <a:latin typeface="微软雅黑" panose="020B0503020204020204" pitchFamily="34" charset="-122"/>
            <a:ea typeface="微软雅黑" panose="020B0503020204020204" pitchFamily="34" charset="-122"/>
          </a:endParaRPr>
        </a:p>
      </dgm:t>
    </dgm:pt>
    <dgm:pt modelId="{C7CBA4D3-9CEC-47B1-AE13-9D739AE956DE}">
      <dgm:prSet/>
      <dgm:spPr/>
      <dgm:t>
        <a:bodyPr/>
        <a:lstStyle/>
        <a:p>
          <a:r>
            <a:rPr lang="zh-CN" altLang="en-US">
              <a:latin typeface="微软雅黑" panose="020B0503020204020204" pitchFamily="34" charset="-122"/>
              <a:ea typeface="微软雅黑" panose="020B0503020204020204" pitchFamily="34" charset="-122"/>
            </a:rPr>
            <a:t>透明度高</a:t>
          </a:r>
        </a:p>
      </dgm:t>
    </dgm:pt>
    <dgm:pt modelId="{C8267B61-74D5-47EB-8FEF-57F3F953EC01}" type="parTrans" cxnId="{6E4434D6-6994-480B-AE92-47B7346CFCD9}">
      <dgm:prSet/>
      <dgm:spPr/>
      <dgm:t>
        <a:bodyPr/>
        <a:lstStyle/>
        <a:p>
          <a:endParaRPr lang="zh-CN" altLang="en-US">
            <a:latin typeface="微软雅黑" panose="020B0503020204020204" pitchFamily="34" charset="-122"/>
            <a:ea typeface="微软雅黑" panose="020B0503020204020204" pitchFamily="34" charset="-122"/>
          </a:endParaRPr>
        </a:p>
      </dgm:t>
    </dgm:pt>
    <dgm:pt modelId="{366B0957-FF98-4A3E-8FB5-9D90517AE560}" type="sibTrans" cxnId="{6E4434D6-6994-480B-AE92-47B7346CFCD9}">
      <dgm:prSet/>
      <dgm:spPr/>
      <dgm:t>
        <a:bodyPr/>
        <a:lstStyle/>
        <a:p>
          <a:endParaRPr lang="zh-CN" altLang="en-US">
            <a:latin typeface="微软雅黑" panose="020B0503020204020204" pitchFamily="34" charset="-122"/>
            <a:ea typeface="微软雅黑" panose="020B0503020204020204" pitchFamily="34" charset="-122"/>
          </a:endParaRPr>
        </a:p>
      </dgm:t>
    </dgm:pt>
    <dgm:pt modelId="{B51CF37B-F9D8-4E02-B199-644982288ED2}">
      <dgm:prSet/>
      <dgm:spPr/>
      <dgm:t>
        <a:bodyPr/>
        <a:lstStyle/>
        <a:p>
          <a:r>
            <a:rPr lang="zh-CN" altLang="en-US">
              <a:latin typeface="微软雅黑" panose="020B0503020204020204" pitchFamily="34" charset="-122"/>
              <a:ea typeface="微软雅黑" panose="020B0503020204020204" pitchFamily="34" charset="-122"/>
            </a:rPr>
            <a:t>记录具有不可逆性和不可篡改性</a:t>
          </a:r>
        </a:p>
      </dgm:t>
    </dgm:pt>
    <dgm:pt modelId="{6CBB82E1-08D7-47F0-A300-DB45B470E31C}" type="parTrans" cxnId="{3454A8BE-EE28-4D96-8372-74C97D8DF2BA}">
      <dgm:prSet/>
      <dgm:spPr/>
      <dgm:t>
        <a:bodyPr/>
        <a:lstStyle/>
        <a:p>
          <a:endParaRPr lang="zh-CN" altLang="en-US">
            <a:latin typeface="微软雅黑" panose="020B0503020204020204" pitchFamily="34" charset="-122"/>
            <a:ea typeface="微软雅黑" panose="020B0503020204020204" pitchFamily="34" charset="-122"/>
          </a:endParaRPr>
        </a:p>
      </dgm:t>
    </dgm:pt>
    <dgm:pt modelId="{C4C5CD2A-EC65-405C-8610-E3ADBC79C47C}" type="sibTrans" cxnId="{3454A8BE-EE28-4D96-8372-74C97D8DF2BA}">
      <dgm:prSet/>
      <dgm:spPr/>
      <dgm:t>
        <a:bodyPr/>
        <a:lstStyle/>
        <a:p>
          <a:endParaRPr lang="zh-CN" altLang="en-US">
            <a:latin typeface="微软雅黑" panose="020B0503020204020204" pitchFamily="34" charset="-122"/>
            <a:ea typeface="微软雅黑" panose="020B0503020204020204" pitchFamily="34" charset="-122"/>
          </a:endParaRPr>
        </a:p>
      </dgm:t>
    </dgm:pt>
    <dgm:pt modelId="{E1160001-405F-4BC3-A817-FDB80D8DCA6A}">
      <dgm:prSet/>
      <dgm:spPr/>
      <dgm:t>
        <a:bodyPr/>
        <a:lstStyle/>
        <a:p>
          <a:r>
            <a:rPr lang="zh-CN" altLang="en-US">
              <a:latin typeface="微软雅黑" panose="020B0503020204020204" pitchFamily="34" charset="-122"/>
              <a:ea typeface="微软雅黑" panose="020B0503020204020204" pitchFamily="34" charset="-122"/>
            </a:rPr>
            <a:t>数字化特征明显</a:t>
          </a:r>
        </a:p>
      </dgm:t>
    </dgm:pt>
    <dgm:pt modelId="{2FC797FC-5344-437A-80DA-0FF4D1EA490C}" type="parTrans" cxnId="{32722970-8518-4E62-98A5-9CE5734FC017}">
      <dgm:prSet/>
      <dgm:spPr/>
      <dgm:t>
        <a:bodyPr/>
        <a:lstStyle/>
        <a:p>
          <a:endParaRPr lang="zh-CN" altLang="en-US">
            <a:latin typeface="微软雅黑" panose="020B0503020204020204" pitchFamily="34" charset="-122"/>
            <a:ea typeface="微软雅黑" panose="020B0503020204020204" pitchFamily="34" charset="-122"/>
          </a:endParaRPr>
        </a:p>
      </dgm:t>
    </dgm:pt>
    <dgm:pt modelId="{1062F6EF-9101-4C96-B002-E83AB24A2F03}" type="sibTrans" cxnId="{32722970-8518-4E62-98A5-9CE5734FC017}">
      <dgm:prSet/>
      <dgm:spPr/>
      <dgm:t>
        <a:bodyPr/>
        <a:lstStyle/>
        <a:p>
          <a:endParaRPr lang="zh-CN" altLang="en-US">
            <a:latin typeface="微软雅黑" panose="020B0503020204020204" pitchFamily="34" charset="-122"/>
            <a:ea typeface="微软雅黑" panose="020B0503020204020204" pitchFamily="34" charset="-122"/>
          </a:endParaRPr>
        </a:p>
      </dgm:t>
    </dgm:pt>
    <dgm:pt modelId="{EDD1F50C-77DA-43F3-8A9F-943A2640E690}" type="pres">
      <dgm:prSet presAssocID="{F9EC9887-D106-40CE-A1DC-CA8A319EE325}" presName="Name0" presStyleCnt="0">
        <dgm:presLayoutVars>
          <dgm:dir/>
          <dgm:animLvl val="lvl"/>
          <dgm:resizeHandles val="exact"/>
        </dgm:presLayoutVars>
      </dgm:prSet>
      <dgm:spPr/>
    </dgm:pt>
    <dgm:pt modelId="{BA594B35-8047-418C-B6B6-19AE7EA78C0C}" type="pres">
      <dgm:prSet presAssocID="{B6772516-8531-4DF6-A940-19B822124856}" presName="linNode" presStyleCnt="0"/>
      <dgm:spPr/>
    </dgm:pt>
    <dgm:pt modelId="{8B54D54F-020B-4D88-891E-99C63119C469}" type="pres">
      <dgm:prSet presAssocID="{B6772516-8531-4DF6-A940-19B822124856}" presName="parentText" presStyleLbl="node1" presStyleIdx="0" presStyleCnt="1" custScaleX="49878" custScaleY="79116">
        <dgm:presLayoutVars>
          <dgm:chMax val="1"/>
          <dgm:bulletEnabled val="1"/>
        </dgm:presLayoutVars>
      </dgm:prSet>
      <dgm:spPr/>
    </dgm:pt>
    <dgm:pt modelId="{AD85AB92-91EB-478B-872E-EB823623E58E}" type="pres">
      <dgm:prSet presAssocID="{B6772516-8531-4DF6-A940-19B822124856}" presName="descendantText" presStyleLbl="alignAccFollowNode1" presStyleIdx="0" presStyleCnt="1">
        <dgm:presLayoutVars>
          <dgm:bulletEnabled val="1"/>
        </dgm:presLayoutVars>
      </dgm:prSet>
      <dgm:spPr/>
    </dgm:pt>
  </dgm:ptLst>
  <dgm:cxnLst>
    <dgm:cxn modelId="{35603717-FD48-4CE3-9C1F-8C261AFB4597}" type="presOf" srcId="{C7CBA4D3-9CEC-47B1-AE13-9D739AE956DE}" destId="{AD85AB92-91EB-478B-872E-EB823623E58E}" srcOrd="0" destOrd="1" presId="urn:microsoft.com/office/officeart/2005/8/layout/vList5"/>
    <dgm:cxn modelId="{D4F4FA66-01EE-428E-A779-A48E0BFD8EE2}" type="presOf" srcId="{F9EC9887-D106-40CE-A1DC-CA8A319EE325}" destId="{EDD1F50C-77DA-43F3-8A9F-943A2640E690}" srcOrd="0" destOrd="0" presId="urn:microsoft.com/office/officeart/2005/8/layout/vList5"/>
    <dgm:cxn modelId="{32722970-8518-4E62-98A5-9CE5734FC017}" srcId="{B6772516-8531-4DF6-A940-19B822124856}" destId="{E1160001-405F-4BC3-A817-FDB80D8DCA6A}" srcOrd="3" destOrd="0" parTransId="{2FC797FC-5344-437A-80DA-0FF4D1EA490C}" sibTransId="{1062F6EF-9101-4C96-B002-E83AB24A2F03}"/>
    <dgm:cxn modelId="{280F5E8E-C00A-4947-946A-C0898C1C0EB5}" srcId="{F9EC9887-D106-40CE-A1DC-CA8A319EE325}" destId="{B6772516-8531-4DF6-A940-19B822124856}" srcOrd="0" destOrd="0" parTransId="{2DF42F25-D0C6-4DE7-83E4-4A2EC482472C}" sibTransId="{039CB30C-3482-467C-87BA-00FD4CF9A710}"/>
    <dgm:cxn modelId="{1040D28E-1955-4A08-A2ED-19069007F7E3}" type="presOf" srcId="{1985925D-3D08-4DF8-9B84-E1FA05A1AE98}" destId="{AD85AB92-91EB-478B-872E-EB823623E58E}" srcOrd="0" destOrd="0" presId="urn:microsoft.com/office/officeart/2005/8/layout/vList5"/>
    <dgm:cxn modelId="{3454A8BE-EE28-4D96-8372-74C97D8DF2BA}" srcId="{B6772516-8531-4DF6-A940-19B822124856}" destId="{B51CF37B-F9D8-4E02-B199-644982288ED2}" srcOrd="2" destOrd="0" parTransId="{6CBB82E1-08D7-47F0-A300-DB45B470E31C}" sibTransId="{C4C5CD2A-EC65-405C-8610-E3ADBC79C47C}"/>
    <dgm:cxn modelId="{E325C0C6-6FCA-4A9D-B3F1-A546AC22E756}" type="presOf" srcId="{B6772516-8531-4DF6-A940-19B822124856}" destId="{8B54D54F-020B-4D88-891E-99C63119C469}" srcOrd="0" destOrd="0" presId="urn:microsoft.com/office/officeart/2005/8/layout/vList5"/>
    <dgm:cxn modelId="{F682BFCC-85FE-4D5F-ABA0-BC5398F0864E}" srcId="{B6772516-8531-4DF6-A940-19B822124856}" destId="{1985925D-3D08-4DF8-9B84-E1FA05A1AE98}" srcOrd="0" destOrd="0" parTransId="{D324E70E-EE79-4A15-8C01-9A6BEC414520}" sibTransId="{865D74FE-577E-4A45-A036-BDC0FC32780A}"/>
    <dgm:cxn modelId="{86385FCF-B33C-4863-AE4E-7F82E9B0A749}" type="presOf" srcId="{B51CF37B-F9D8-4E02-B199-644982288ED2}" destId="{AD85AB92-91EB-478B-872E-EB823623E58E}" srcOrd="0" destOrd="2" presId="urn:microsoft.com/office/officeart/2005/8/layout/vList5"/>
    <dgm:cxn modelId="{6E4434D6-6994-480B-AE92-47B7346CFCD9}" srcId="{B6772516-8531-4DF6-A940-19B822124856}" destId="{C7CBA4D3-9CEC-47B1-AE13-9D739AE956DE}" srcOrd="1" destOrd="0" parTransId="{C8267B61-74D5-47EB-8FEF-57F3F953EC01}" sibTransId="{366B0957-FF98-4A3E-8FB5-9D90517AE560}"/>
    <dgm:cxn modelId="{321EBDFC-CB2B-446A-8E13-52548A7074DB}" type="presOf" srcId="{E1160001-405F-4BC3-A817-FDB80D8DCA6A}" destId="{AD85AB92-91EB-478B-872E-EB823623E58E}" srcOrd="0" destOrd="3" presId="urn:microsoft.com/office/officeart/2005/8/layout/vList5"/>
    <dgm:cxn modelId="{8BB02ECF-A65F-422B-A8DA-D34A8CF9428A}" type="presParOf" srcId="{EDD1F50C-77DA-43F3-8A9F-943A2640E690}" destId="{BA594B35-8047-418C-B6B6-19AE7EA78C0C}" srcOrd="0" destOrd="0" presId="urn:microsoft.com/office/officeart/2005/8/layout/vList5"/>
    <dgm:cxn modelId="{22173FE7-4BC8-42E3-A048-AAF6FF9DA146}" type="presParOf" srcId="{BA594B35-8047-418C-B6B6-19AE7EA78C0C}" destId="{8B54D54F-020B-4D88-891E-99C63119C469}" srcOrd="0" destOrd="0" presId="urn:microsoft.com/office/officeart/2005/8/layout/vList5"/>
    <dgm:cxn modelId="{371BF51C-8D3C-4E39-B261-1EA1594C8D68}" type="presParOf" srcId="{BA594B35-8047-418C-B6B6-19AE7EA78C0C}" destId="{AD85AB92-91EB-478B-872E-EB823623E58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36FFADD-A30B-402A-B405-209B88E8AFA8}" type="doc">
      <dgm:prSet loTypeId="urn:microsoft.com/office/officeart/2005/8/layout/list1" loCatId="list" qsTypeId="urn:microsoft.com/office/officeart/2005/8/quickstyle/3d3" qsCatId="3D" csTypeId="urn:microsoft.com/office/officeart/2005/8/colors/colorful4" csCatId="colorful" phldr="1"/>
      <dgm:spPr/>
      <dgm:t>
        <a:bodyPr/>
        <a:lstStyle/>
        <a:p>
          <a:endParaRPr lang="zh-CN" altLang="en-US"/>
        </a:p>
      </dgm:t>
    </dgm:pt>
    <dgm:pt modelId="{ED8B20A3-81A1-4A52-939E-F98DD59C0EC4}">
      <dgm:prSet phldrT="[文本]" custT="1"/>
      <dgm:spPr/>
      <dgm:t>
        <a:bodyPr/>
        <a:lstStyle/>
        <a:p>
          <a:r>
            <a:rPr lang="zh-CN" altLang="en-US" sz="1800" b="1">
              <a:solidFill>
                <a:schemeClr val="tx1"/>
              </a:solidFill>
              <a:latin typeface="微软雅黑" panose="020B0503020204020204" pitchFamily="34" charset="-122"/>
              <a:ea typeface="微软雅黑" panose="020B0503020204020204" pitchFamily="34" charset="-122"/>
            </a:rPr>
            <a:t>区块链技术在</a:t>
          </a:r>
          <a:r>
            <a:rPr lang="en-US" altLang="en-US" sz="1800" b="1">
              <a:solidFill>
                <a:schemeClr val="tx1"/>
              </a:solidFill>
              <a:latin typeface="微软雅黑" panose="020B0503020204020204" pitchFamily="34" charset="-122"/>
              <a:ea typeface="微软雅黑" panose="020B0503020204020204" pitchFamily="34" charset="-122"/>
            </a:rPr>
            <a:t>P2P </a:t>
          </a:r>
          <a:r>
            <a:rPr lang="zh-CN" altLang="en-US" sz="1800" b="1">
              <a:solidFill>
                <a:schemeClr val="tx1"/>
              </a:solidFill>
              <a:latin typeface="微软雅黑" panose="020B0503020204020204" pitchFamily="34" charset="-122"/>
              <a:ea typeface="微软雅黑" panose="020B0503020204020204" pitchFamily="34" charset="-122"/>
            </a:rPr>
            <a:t>网络借贷的风险与安全治理中可以得到以下应用</a:t>
          </a:r>
        </a:p>
      </dgm:t>
    </dgm:pt>
    <dgm:pt modelId="{5DB59B84-9F0B-4198-AD6D-2B7245354A7A}" type="parTrans" cxnId="{99E55AC5-AB98-44BD-B949-28B8AA9D6D7B}">
      <dgm:prSet/>
      <dgm:spPr/>
      <dgm:t>
        <a:bodyPr/>
        <a:lstStyle/>
        <a:p>
          <a:endParaRPr lang="zh-CN" altLang="en-US">
            <a:latin typeface="微软雅黑" panose="020B0503020204020204" pitchFamily="34" charset="-122"/>
            <a:ea typeface="微软雅黑" panose="020B0503020204020204" pitchFamily="34" charset="-122"/>
          </a:endParaRPr>
        </a:p>
      </dgm:t>
    </dgm:pt>
    <dgm:pt modelId="{2DEC5517-11E7-45F9-B7AD-7EB5E67B8E06}" type="sibTrans" cxnId="{99E55AC5-AB98-44BD-B949-28B8AA9D6D7B}">
      <dgm:prSet/>
      <dgm:spPr/>
      <dgm:t>
        <a:bodyPr/>
        <a:lstStyle/>
        <a:p>
          <a:endParaRPr lang="zh-CN" altLang="en-US">
            <a:latin typeface="微软雅黑" panose="020B0503020204020204" pitchFamily="34" charset="-122"/>
            <a:ea typeface="微软雅黑" panose="020B0503020204020204" pitchFamily="34" charset="-122"/>
          </a:endParaRPr>
        </a:p>
      </dgm:t>
    </dgm:pt>
    <dgm:pt modelId="{686039DA-7AF9-439D-B49A-347FA9E959A6}">
      <dgm:prSet/>
      <dgm:spPr>
        <a:solidFill>
          <a:srgbClr val="89E0FF">
            <a:alpha val="90000"/>
          </a:srgbClr>
        </a:solidFill>
      </dgm:spPr>
      <dgm:t>
        <a:bodyPr/>
        <a:lstStyle/>
        <a:p>
          <a:r>
            <a:rPr lang="zh-CN" altLang="en-US">
              <a:latin typeface="微软雅黑" panose="020B0503020204020204" pitchFamily="34" charset="-122"/>
              <a:ea typeface="微软雅黑" panose="020B0503020204020204" pitchFamily="34" charset="-122"/>
            </a:rPr>
            <a:t>区块链的特性之一是链上各方共同参与账本信息维护</a:t>
          </a:r>
          <a:r>
            <a:rPr lang="en-US" altLang="en-US">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因此能够保证写入区块链的数据不可篡改。这种不可篡改的特征可以确保数据的真实性。</a:t>
          </a:r>
        </a:p>
      </dgm:t>
    </dgm:pt>
    <dgm:pt modelId="{C161185A-51BB-4800-B393-07D339CEBB15}" type="parTrans" cxnId="{A59B3AAA-FA9C-4C55-B625-A77B5E105D21}">
      <dgm:prSet/>
      <dgm:spPr/>
      <dgm:t>
        <a:bodyPr/>
        <a:lstStyle/>
        <a:p>
          <a:endParaRPr lang="zh-CN" altLang="en-US"/>
        </a:p>
      </dgm:t>
    </dgm:pt>
    <dgm:pt modelId="{79A5D270-4B1C-49E7-B822-70730321228F}" type="sibTrans" cxnId="{A59B3AAA-FA9C-4C55-B625-A77B5E105D21}">
      <dgm:prSet/>
      <dgm:spPr/>
      <dgm:t>
        <a:bodyPr/>
        <a:lstStyle/>
        <a:p>
          <a:endParaRPr lang="zh-CN" altLang="en-US"/>
        </a:p>
      </dgm:t>
    </dgm:pt>
    <dgm:pt modelId="{DC3B95E7-8529-49C3-805F-E536F5E9DCFD}">
      <dgm:prSet/>
      <dgm:spPr>
        <a:solidFill>
          <a:srgbClr val="89E0FF">
            <a:alpha val="90000"/>
          </a:srgbClr>
        </a:solidFill>
      </dgm:spPr>
      <dgm:t>
        <a:bodyPr/>
        <a:lstStyle/>
        <a:p>
          <a:r>
            <a:rPr lang="zh-CN" altLang="en-US" dirty="0">
              <a:latin typeface="微软雅黑" panose="020B0503020204020204" pitchFamily="34" charset="-122"/>
              <a:ea typeface="微软雅黑" panose="020B0503020204020204" pitchFamily="34" charset="-122"/>
            </a:rPr>
            <a:t>区块链具有分布式共享特性。只要监管机构能成为其中的一个节点</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其就可以实时掌握对</a:t>
          </a:r>
          <a:r>
            <a:rPr lang="en-US" altLang="en-US" dirty="0">
              <a:latin typeface="微软雅黑" panose="020B0503020204020204" pitchFamily="34" charset="-122"/>
              <a:ea typeface="微软雅黑" panose="020B0503020204020204" pitchFamily="34" charset="-122"/>
            </a:rPr>
            <a:t>P2P </a:t>
          </a:r>
          <a:r>
            <a:rPr lang="zh-CN" altLang="en-US" dirty="0">
              <a:latin typeface="微软雅黑" panose="020B0503020204020204" pitchFamily="34" charset="-122"/>
              <a:ea typeface="微软雅黑" panose="020B0503020204020204" pitchFamily="34" charset="-122"/>
            </a:rPr>
            <a:t>网络借贷平台的信息</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大大降低监管成本</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减少监管难度。</a:t>
          </a:r>
        </a:p>
      </dgm:t>
    </dgm:pt>
    <dgm:pt modelId="{AF398E12-E95E-4F15-8936-E68AFBB133F8}" type="parTrans" cxnId="{805DB37B-A023-4CEF-9A0B-362BD53B465D}">
      <dgm:prSet/>
      <dgm:spPr/>
      <dgm:t>
        <a:bodyPr/>
        <a:lstStyle/>
        <a:p>
          <a:endParaRPr lang="zh-CN" altLang="en-US"/>
        </a:p>
      </dgm:t>
    </dgm:pt>
    <dgm:pt modelId="{FC2067AE-7600-45F1-AA89-804CF933E234}" type="sibTrans" cxnId="{805DB37B-A023-4CEF-9A0B-362BD53B465D}">
      <dgm:prSet/>
      <dgm:spPr/>
      <dgm:t>
        <a:bodyPr/>
        <a:lstStyle/>
        <a:p>
          <a:endParaRPr lang="zh-CN" altLang="en-US"/>
        </a:p>
      </dgm:t>
    </dgm:pt>
    <dgm:pt modelId="{2ED115AF-6321-4B1D-BB04-F904D9092645}">
      <dgm:prSet/>
      <dgm:spPr>
        <a:solidFill>
          <a:srgbClr val="89E0FF">
            <a:alpha val="90000"/>
          </a:srgbClr>
        </a:solidFill>
      </dgm:spPr>
      <dgm:t>
        <a:bodyPr/>
        <a:lstStyle/>
        <a:p>
          <a:r>
            <a:rPr lang="zh-CN" altLang="en-US">
              <a:latin typeface="微软雅黑" panose="020B0503020204020204" pitchFamily="34" charset="-122"/>
              <a:ea typeface="微软雅黑" panose="020B0503020204020204" pitchFamily="34" charset="-122"/>
            </a:rPr>
            <a:t>数据的共享能为各</a:t>
          </a:r>
          <a:r>
            <a:rPr lang="en-US" altLang="en-US">
              <a:latin typeface="微软雅黑" panose="020B0503020204020204" pitchFamily="34" charset="-122"/>
              <a:ea typeface="微软雅黑" panose="020B0503020204020204" pitchFamily="34" charset="-122"/>
            </a:rPr>
            <a:t>P2P </a:t>
          </a:r>
          <a:r>
            <a:rPr lang="zh-CN" altLang="en-US">
              <a:latin typeface="微软雅黑" panose="020B0503020204020204" pitchFamily="34" charset="-122"/>
              <a:ea typeface="微软雅黑" panose="020B0503020204020204" pitchFamily="34" charset="-122"/>
            </a:rPr>
            <a:t>网络借贷平台提供征信数据</a:t>
          </a:r>
          <a:r>
            <a:rPr lang="en-US" altLang="en-US">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如果能够达成合作</a:t>
          </a:r>
          <a:r>
            <a:rPr lang="en-US" altLang="en-US">
              <a:latin typeface="微软雅黑" panose="020B0503020204020204" pitchFamily="34" charset="-122"/>
              <a:ea typeface="微软雅黑" panose="020B0503020204020204" pitchFamily="34" charset="-122"/>
            </a:rPr>
            <a:t>, P2P </a:t>
          </a:r>
          <a:r>
            <a:rPr lang="zh-CN" altLang="en-US">
              <a:latin typeface="微软雅黑" panose="020B0503020204020204" pitchFamily="34" charset="-122"/>
              <a:ea typeface="微软雅黑" panose="020B0503020204020204" pitchFamily="34" charset="-122"/>
            </a:rPr>
            <a:t>网络借贷平台就可以参考借款人在其他平台的借款、还款情况来对借款人进行授信</a:t>
          </a:r>
          <a:r>
            <a:rPr lang="en-US" altLang="en-US">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降低平台运营成本。</a:t>
          </a:r>
        </a:p>
      </dgm:t>
    </dgm:pt>
    <dgm:pt modelId="{BBFD163F-FCE4-488E-8329-908256C78B9A}" type="parTrans" cxnId="{CAF51071-BE9C-4925-A7B0-156826AB05DF}">
      <dgm:prSet/>
      <dgm:spPr/>
      <dgm:t>
        <a:bodyPr/>
        <a:lstStyle/>
        <a:p>
          <a:endParaRPr lang="zh-CN" altLang="en-US"/>
        </a:p>
      </dgm:t>
    </dgm:pt>
    <dgm:pt modelId="{1B73DCAE-27CE-4382-8F41-58B8F44C48CE}" type="sibTrans" cxnId="{CAF51071-BE9C-4925-A7B0-156826AB05DF}">
      <dgm:prSet/>
      <dgm:spPr/>
      <dgm:t>
        <a:bodyPr/>
        <a:lstStyle/>
        <a:p>
          <a:endParaRPr lang="zh-CN" altLang="en-US"/>
        </a:p>
      </dgm:t>
    </dgm:pt>
    <dgm:pt modelId="{00128FFB-AC31-4BA8-8433-AC9D9AAF7FF0}">
      <dgm:prSet/>
      <dgm:spPr>
        <a:solidFill>
          <a:srgbClr val="89E0FF">
            <a:alpha val="90000"/>
          </a:srgbClr>
        </a:solidFill>
      </dgm:spPr>
      <dgm:t>
        <a:bodyPr/>
        <a:lstStyle/>
        <a:p>
          <a:r>
            <a:rPr lang="zh-CN" altLang="en-US">
              <a:latin typeface="微软雅黑" panose="020B0503020204020204" pitchFamily="34" charset="-122"/>
              <a:ea typeface="微软雅黑" panose="020B0503020204020204" pitchFamily="34" charset="-122"/>
            </a:rPr>
            <a:t>将</a:t>
          </a:r>
          <a:r>
            <a:rPr lang="en-US" altLang="en-US">
              <a:latin typeface="微软雅黑" panose="020B0503020204020204" pitchFamily="34" charset="-122"/>
              <a:ea typeface="微软雅黑" panose="020B0503020204020204" pitchFamily="34" charset="-122"/>
            </a:rPr>
            <a:t>P2P </a:t>
          </a:r>
          <a:r>
            <a:rPr lang="zh-CN" altLang="en-US">
              <a:latin typeface="微软雅黑" panose="020B0503020204020204" pitchFamily="34" charset="-122"/>
              <a:ea typeface="微软雅黑" panose="020B0503020204020204" pitchFamily="34" charset="-122"/>
            </a:rPr>
            <a:t>网络借贷信息中介机构平台和相关部门纳入一个联盟链</a:t>
          </a:r>
          <a:r>
            <a:rPr lang="en-US" altLang="en-US">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可以通过加密的方式将各方数据共享</a:t>
          </a:r>
          <a:r>
            <a:rPr lang="en-US" altLang="en-US">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从而确保借款金额不超过监管“红线”。</a:t>
          </a:r>
        </a:p>
      </dgm:t>
    </dgm:pt>
    <dgm:pt modelId="{54E11FFA-7CDE-48FD-98BC-91D8AA02B1AA}" type="parTrans" cxnId="{80B1AE6A-3254-4DDE-9D2D-18070A148182}">
      <dgm:prSet/>
      <dgm:spPr/>
      <dgm:t>
        <a:bodyPr/>
        <a:lstStyle/>
        <a:p>
          <a:endParaRPr lang="zh-CN" altLang="en-US"/>
        </a:p>
      </dgm:t>
    </dgm:pt>
    <dgm:pt modelId="{65B0FC9C-E3FD-49C9-A376-C3326B825F3C}" type="sibTrans" cxnId="{80B1AE6A-3254-4DDE-9D2D-18070A148182}">
      <dgm:prSet/>
      <dgm:spPr/>
      <dgm:t>
        <a:bodyPr/>
        <a:lstStyle/>
        <a:p>
          <a:endParaRPr lang="zh-CN" altLang="en-US"/>
        </a:p>
      </dgm:t>
    </dgm:pt>
    <dgm:pt modelId="{49665F02-DC4B-48C5-8D11-95250C8B64C3}" type="pres">
      <dgm:prSet presAssocID="{336FFADD-A30B-402A-B405-209B88E8AFA8}" presName="linear" presStyleCnt="0">
        <dgm:presLayoutVars>
          <dgm:dir/>
          <dgm:animLvl val="lvl"/>
          <dgm:resizeHandles val="exact"/>
        </dgm:presLayoutVars>
      </dgm:prSet>
      <dgm:spPr/>
    </dgm:pt>
    <dgm:pt modelId="{2FBCB0A8-A3D8-42A4-8B33-A107521D08C7}" type="pres">
      <dgm:prSet presAssocID="{ED8B20A3-81A1-4A52-939E-F98DD59C0EC4}" presName="parentLin" presStyleCnt="0"/>
      <dgm:spPr/>
    </dgm:pt>
    <dgm:pt modelId="{40C2D638-75DB-4AD0-BC84-432735A11729}" type="pres">
      <dgm:prSet presAssocID="{ED8B20A3-81A1-4A52-939E-F98DD59C0EC4}" presName="parentLeftMargin" presStyleLbl="node1" presStyleIdx="0" presStyleCnt="1"/>
      <dgm:spPr/>
    </dgm:pt>
    <dgm:pt modelId="{F2C3A6F4-DA5D-4E49-A810-7650E4B32E72}" type="pres">
      <dgm:prSet presAssocID="{ED8B20A3-81A1-4A52-939E-F98DD59C0EC4}" presName="parentText" presStyleLbl="node1" presStyleIdx="0" presStyleCnt="1" custScaleX="108163">
        <dgm:presLayoutVars>
          <dgm:chMax val="0"/>
          <dgm:bulletEnabled val="1"/>
        </dgm:presLayoutVars>
      </dgm:prSet>
      <dgm:spPr/>
    </dgm:pt>
    <dgm:pt modelId="{324303B7-6C9A-4561-9D15-5AB62167D218}" type="pres">
      <dgm:prSet presAssocID="{ED8B20A3-81A1-4A52-939E-F98DD59C0EC4}" presName="negativeSpace" presStyleCnt="0"/>
      <dgm:spPr/>
    </dgm:pt>
    <dgm:pt modelId="{52823D2E-DF96-4C99-9C29-E6BDA98D78C7}" type="pres">
      <dgm:prSet presAssocID="{ED8B20A3-81A1-4A52-939E-F98DD59C0EC4}" presName="childText" presStyleLbl="conFgAcc1" presStyleIdx="0" presStyleCnt="1">
        <dgm:presLayoutVars>
          <dgm:bulletEnabled val="1"/>
        </dgm:presLayoutVars>
      </dgm:prSet>
      <dgm:spPr/>
    </dgm:pt>
  </dgm:ptLst>
  <dgm:cxnLst>
    <dgm:cxn modelId="{3732AD05-86C7-447D-9694-94DEB32EF320}" type="presOf" srcId="{00128FFB-AC31-4BA8-8433-AC9D9AAF7FF0}" destId="{52823D2E-DF96-4C99-9C29-E6BDA98D78C7}" srcOrd="0" destOrd="3" presId="urn:microsoft.com/office/officeart/2005/8/layout/list1"/>
    <dgm:cxn modelId="{E25C0916-5AC5-4C96-9113-767725AA7940}" type="presOf" srcId="{ED8B20A3-81A1-4A52-939E-F98DD59C0EC4}" destId="{F2C3A6F4-DA5D-4E49-A810-7650E4B32E72}" srcOrd="1" destOrd="0" presId="urn:microsoft.com/office/officeart/2005/8/layout/list1"/>
    <dgm:cxn modelId="{C25A1048-3062-496A-81D4-9FB8061D79C8}" type="presOf" srcId="{2ED115AF-6321-4B1D-BB04-F904D9092645}" destId="{52823D2E-DF96-4C99-9C29-E6BDA98D78C7}" srcOrd="0" destOrd="2" presId="urn:microsoft.com/office/officeart/2005/8/layout/list1"/>
    <dgm:cxn modelId="{80B1AE6A-3254-4DDE-9D2D-18070A148182}" srcId="{ED8B20A3-81A1-4A52-939E-F98DD59C0EC4}" destId="{00128FFB-AC31-4BA8-8433-AC9D9AAF7FF0}" srcOrd="3" destOrd="0" parTransId="{54E11FFA-7CDE-48FD-98BC-91D8AA02B1AA}" sibTransId="{65B0FC9C-E3FD-49C9-A376-C3326B825F3C}"/>
    <dgm:cxn modelId="{5648DD6F-0E87-4773-978C-9270EFEE9D77}" type="presOf" srcId="{ED8B20A3-81A1-4A52-939E-F98DD59C0EC4}" destId="{40C2D638-75DB-4AD0-BC84-432735A11729}" srcOrd="0" destOrd="0" presId="urn:microsoft.com/office/officeart/2005/8/layout/list1"/>
    <dgm:cxn modelId="{CAF51071-BE9C-4925-A7B0-156826AB05DF}" srcId="{ED8B20A3-81A1-4A52-939E-F98DD59C0EC4}" destId="{2ED115AF-6321-4B1D-BB04-F904D9092645}" srcOrd="2" destOrd="0" parTransId="{BBFD163F-FCE4-488E-8329-908256C78B9A}" sibTransId="{1B73DCAE-27CE-4382-8F41-58B8F44C48CE}"/>
    <dgm:cxn modelId="{805DB37B-A023-4CEF-9A0B-362BD53B465D}" srcId="{ED8B20A3-81A1-4A52-939E-F98DD59C0EC4}" destId="{DC3B95E7-8529-49C3-805F-E536F5E9DCFD}" srcOrd="1" destOrd="0" parTransId="{AF398E12-E95E-4F15-8936-E68AFBB133F8}" sibTransId="{FC2067AE-7600-45F1-AA89-804CF933E234}"/>
    <dgm:cxn modelId="{B9BE1EA0-E199-4A75-984C-ECDB836FBA36}" type="presOf" srcId="{686039DA-7AF9-439D-B49A-347FA9E959A6}" destId="{52823D2E-DF96-4C99-9C29-E6BDA98D78C7}" srcOrd="0" destOrd="0" presId="urn:microsoft.com/office/officeart/2005/8/layout/list1"/>
    <dgm:cxn modelId="{A59B3AAA-FA9C-4C55-B625-A77B5E105D21}" srcId="{ED8B20A3-81A1-4A52-939E-F98DD59C0EC4}" destId="{686039DA-7AF9-439D-B49A-347FA9E959A6}" srcOrd="0" destOrd="0" parTransId="{C161185A-51BB-4800-B393-07D339CEBB15}" sibTransId="{79A5D270-4B1C-49E7-B822-70730321228F}"/>
    <dgm:cxn modelId="{E19152BF-9B1A-48AB-82A8-443C93DE3857}" type="presOf" srcId="{336FFADD-A30B-402A-B405-209B88E8AFA8}" destId="{49665F02-DC4B-48C5-8D11-95250C8B64C3}" srcOrd="0" destOrd="0" presId="urn:microsoft.com/office/officeart/2005/8/layout/list1"/>
    <dgm:cxn modelId="{99E55AC5-AB98-44BD-B949-28B8AA9D6D7B}" srcId="{336FFADD-A30B-402A-B405-209B88E8AFA8}" destId="{ED8B20A3-81A1-4A52-939E-F98DD59C0EC4}" srcOrd="0" destOrd="0" parTransId="{5DB59B84-9F0B-4198-AD6D-2B7245354A7A}" sibTransId="{2DEC5517-11E7-45F9-B7AD-7EB5E67B8E06}"/>
    <dgm:cxn modelId="{516C38EE-5DD1-4EE1-99FE-CF11023B66DA}" type="presOf" srcId="{DC3B95E7-8529-49C3-805F-E536F5E9DCFD}" destId="{52823D2E-DF96-4C99-9C29-E6BDA98D78C7}" srcOrd="0" destOrd="1" presId="urn:microsoft.com/office/officeart/2005/8/layout/list1"/>
    <dgm:cxn modelId="{A625057B-6046-40D2-8455-ADF0B0C01516}" type="presParOf" srcId="{49665F02-DC4B-48C5-8D11-95250C8B64C3}" destId="{2FBCB0A8-A3D8-42A4-8B33-A107521D08C7}" srcOrd="0" destOrd="0" presId="urn:microsoft.com/office/officeart/2005/8/layout/list1"/>
    <dgm:cxn modelId="{DE06595D-86C2-4332-AF6D-0B7D1293C7B5}" type="presParOf" srcId="{2FBCB0A8-A3D8-42A4-8B33-A107521D08C7}" destId="{40C2D638-75DB-4AD0-BC84-432735A11729}" srcOrd="0" destOrd="0" presId="urn:microsoft.com/office/officeart/2005/8/layout/list1"/>
    <dgm:cxn modelId="{670FDCDC-7D7D-4DBB-93C4-C2097BF684A9}" type="presParOf" srcId="{2FBCB0A8-A3D8-42A4-8B33-A107521D08C7}" destId="{F2C3A6F4-DA5D-4E49-A810-7650E4B32E72}" srcOrd="1" destOrd="0" presId="urn:microsoft.com/office/officeart/2005/8/layout/list1"/>
    <dgm:cxn modelId="{1405CFA0-2296-40A3-BC71-451E84A7A3AC}" type="presParOf" srcId="{49665F02-DC4B-48C5-8D11-95250C8B64C3}" destId="{324303B7-6C9A-4561-9D15-5AB62167D218}" srcOrd="1" destOrd="0" presId="urn:microsoft.com/office/officeart/2005/8/layout/list1"/>
    <dgm:cxn modelId="{8EFC22C6-5224-4DC5-8C31-A5DDF836199E}" type="presParOf" srcId="{49665F02-DC4B-48C5-8D11-95250C8B64C3}" destId="{52823D2E-DF96-4C99-9C29-E6BDA98D78C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AC27DE-2C52-4456-8EB5-FC7FBB7EB9C2}" type="doc">
      <dgm:prSet loTypeId="urn:microsoft.com/office/officeart/2005/8/layout/default" loCatId="list" qsTypeId="urn:microsoft.com/office/officeart/2005/8/quickstyle/3d3" qsCatId="3D" csTypeId="urn:microsoft.com/office/officeart/2005/8/colors/accent2_2" csCatId="accent2" phldr="1"/>
      <dgm:spPr/>
      <dgm:t>
        <a:bodyPr/>
        <a:lstStyle/>
        <a:p>
          <a:endParaRPr lang="zh-CN" altLang="en-US"/>
        </a:p>
      </dgm:t>
    </dgm:pt>
    <dgm:pt modelId="{B24C900B-F2CA-485A-9FCA-6EE91FCEE600}">
      <dgm:prSet phldrT="[文本]"/>
      <dgm:spPr/>
      <dgm:t>
        <a:bodyPr/>
        <a:lstStyle/>
        <a:p>
          <a:r>
            <a:rPr lang="zh-CN" altLang="en-US">
              <a:latin typeface="微软雅黑" panose="020B0503020204020204" pitchFamily="34" charset="-122"/>
              <a:ea typeface="微软雅黑" panose="020B0503020204020204" pitchFamily="34" charset="-122"/>
            </a:rPr>
            <a:t>内部欺诈</a:t>
          </a:r>
          <a:endParaRPr lang="zh-CN" altLang="en-US" dirty="0">
            <a:latin typeface="微软雅黑" panose="020B0503020204020204" pitchFamily="34" charset="-122"/>
            <a:ea typeface="微软雅黑" panose="020B0503020204020204" pitchFamily="34" charset="-122"/>
          </a:endParaRPr>
        </a:p>
      </dgm:t>
    </dgm:pt>
    <dgm:pt modelId="{FEC66955-E202-4F92-9E4E-459E47293477}" type="parTrans" cxnId="{702B7ECD-344A-4876-BFD0-1684207FDD7B}">
      <dgm:prSet/>
      <dgm:spPr/>
      <dgm:t>
        <a:bodyPr/>
        <a:lstStyle/>
        <a:p>
          <a:endParaRPr lang="zh-CN" altLang="en-US">
            <a:latin typeface="微软雅黑" panose="020B0503020204020204" pitchFamily="34" charset="-122"/>
            <a:ea typeface="微软雅黑" panose="020B0503020204020204" pitchFamily="34" charset="-122"/>
          </a:endParaRPr>
        </a:p>
      </dgm:t>
    </dgm:pt>
    <dgm:pt modelId="{029BF29C-246F-4BB0-9357-77D914B44B3B}" type="sibTrans" cxnId="{702B7ECD-344A-4876-BFD0-1684207FDD7B}">
      <dgm:prSet/>
      <dgm:spPr/>
      <dgm:t>
        <a:bodyPr/>
        <a:lstStyle/>
        <a:p>
          <a:endParaRPr lang="zh-CN" altLang="en-US">
            <a:latin typeface="微软雅黑" panose="020B0503020204020204" pitchFamily="34" charset="-122"/>
            <a:ea typeface="微软雅黑" panose="020B0503020204020204" pitchFamily="34" charset="-122"/>
          </a:endParaRPr>
        </a:p>
      </dgm:t>
    </dgm:pt>
    <dgm:pt modelId="{35BEB2D5-0388-44EF-8410-FCADF69B03F3}">
      <dgm:prSet/>
      <dgm:spPr/>
      <dgm:t>
        <a:bodyPr/>
        <a:lstStyle/>
        <a:p>
          <a:r>
            <a:rPr lang="zh-CN" altLang="en-US" dirty="0">
              <a:latin typeface="微软雅黑" panose="020B0503020204020204" pitchFamily="34" charset="-122"/>
              <a:ea typeface="微软雅黑" panose="020B0503020204020204" pitchFamily="34" charset="-122"/>
            </a:rPr>
            <a:t>外部欺诈</a:t>
          </a:r>
        </a:p>
      </dgm:t>
    </dgm:pt>
    <dgm:pt modelId="{9AB8BA86-5AE2-43CB-ACE4-82F536565FF3}" type="parTrans" cxnId="{000DFA44-70F6-4427-B27A-992D6DC35020}">
      <dgm:prSet/>
      <dgm:spPr/>
      <dgm:t>
        <a:bodyPr/>
        <a:lstStyle/>
        <a:p>
          <a:endParaRPr lang="zh-CN" altLang="en-US"/>
        </a:p>
      </dgm:t>
    </dgm:pt>
    <dgm:pt modelId="{180AB006-B868-42EA-8899-46258519A852}" type="sibTrans" cxnId="{000DFA44-70F6-4427-B27A-992D6DC35020}">
      <dgm:prSet/>
      <dgm:spPr/>
      <dgm:t>
        <a:bodyPr/>
        <a:lstStyle/>
        <a:p>
          <a:endParaRPr lang="zh-CN" altLang="en-US"/>
        </a:p>
      </dgm:t>
    </dgm:pt>
    <dgm:pt modelId="{5512138A-3C47-41C9-889E-A4041E47A552}">
      <dgm:prSet/>
      <dgm:spPr/>
      <dgm:t>
        <a:bodyPr/>
        <a:lstStyle/>
        <a:p>
          <a:r>
            <a:rPr lang="zh-CN" altLang="en-US" dirty="0">
              <a:latin typeface="微软雅黑" panose="020B0503020204020204" pitchFamily="34" charset="-122"/>
              <a:ea typeface="微软雅黑" panose="020B0503020204020204" pitchFamily="34" charset="-122"/>
            </a:rPr>
            <a:t>就业政策和工作场所安全</a:t>
          </a:r>
        </a:p>
      </dgm:t>
    </dgm:pt>
    <dgm:pt modelId="{DC970A49-523D-48D0-A475-98AEB18CA4EA}" type="parTrans" cxnId="{9E2C85C5-280A-4EEC-B65A-7F1814C41876}">
      <dgm:prSet/>
      <dgm:spPr/>
      <dgm:t>
        <a:bodyPr/>
        <a:lstStyle/>
        <a:p>
          <a:endParaRPr lang="zh-CN" altLang="en-US"/>
        </a:p>
      </dgm:t>
    </dgm:pt>
    <dgm:pt modelId="{D1F460D6-5576-49F7-B7EA-339840AB847F}" type="sibTrans" cxnId="{9E2C85C5-280A-4EEC-B65A-7F1814C41876}">
      <dgm:prSet/>
      <dgm:spPr/>
      <dgm:t>
        <a:bodyPr/>
        <a:lstStyle/>
        <a:p>
          <a:endParaRPr lang="zh-CN" altLang="en-US"/>
        </a:p>
      </dgm:t>
    </dgm:pt>
    <dgm:pt modelId="{4A132714-741B-44D6-BE46-D71ECBCD522B}">
      <dgm:prSet/>
      <dgm:spPr/>
      <dgm:t>
        <a:bodyPr/>
        <a:lstStyle/>
        <a:p>
          <a:r>
            <a:rPr lang="zh-CN" altLang="en-US" dirty="0">
              <a:latin typeface="微软雅黑" panose="020B0503020204020204" pitchFamily="34" charset="-122"/>
              <a:ea typeface="微软雅黑" panose="020B0503020204020204" pitchFamily="34" charset="-122"/>
            </a:rPr>
            <a:t>客户、产品和业务操作</a:t>
          </a:r>
        </a:p>
      </dgm:t>
    </dgm:pt>
    <dgm:pt modelId="{7012E11E-DD7C-4E2E-B802-B46FE69D8C49}" type="parTrans" cxnId="{542EF6BC-717C-4EA5-8C33-3F61E3D8DFBC}">
      <dgm:prSet/>
      <dgm:spPr/>
      <dgm:t>
        <a:bodyPr/>
        <a:lstStyle/>
        <a:p>
          <a:endParaRPr lang="zh-CN" altLang="en-US"/>
        </a:p>
      </dgm:t>
    </dgm:pt>
    <dgm:pt modelId="{B786C6F9-45AF-478A-89B2-C8D981EBD4CB}" type="sibTrans" cxnId="{542EF6BC-717C-4EA5-8C33-3F61E3D8DFBC}">
      <dgm:prSet/>
      <dgm:spPr/>
      <dgm:t>
        <a:bodyPr/>
        <a:lstStyle/>
        <a:p>
          <a:endParaRPr lang="zh-CN" altLang="en-US"/>
        </a:p>
      </dgm:t>
    </dgm:pt>
    <dgm:pt modelId="{E94EA3C5-A977-485B-8E86-3A7027A6BE10}">
      <dgm:prSet/>
      <dgm:spPr/>
      <dgm:t>
        <a:bodyPr/>
        <a:lstStyle/>
        <a:p>
          <a:r>
            <a:rPr lang="zh-CN" altLang="en-US" dirty="0">
              <a:latin typeface="微软雅黑" panose="020B0503020204020204" pitchFamily="34" charset="-122"/>
              <a:ea typeface="微软雅黑" panose="020B0503020204020204" pitchFamily="34" charset="-122"/>
            </a:rPr>
            <a:t>实物资产的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损坏</a:t>
          </a:r>
        </a:p>
      </dgm:t>
    </dgm:pt>
    <dgm:pt modelId="{38FB5125-19CB-4AFE-8B47-669852602D1A}" type="parTrans" cxnId="{3E568D1F-D5D0-4197-97F0-7DF7BE40917D}">
      <dgm:prSet/>
      <dgm:spPr/>
      <dgm:t>
        <a:bodyPr/>
        <a:lstStyle/>
        <a:p>
          <a:endParaRPr lang="zh-CN" altLang="en-US"/>
        </a:p>
      </dgm:t>
    </dgm:pt>
    <dgm:pt modelId="{B99870D0-63FA-4874-8431-408CD76031CE}" type="sibTrans" cxnId="{3E568D1F-D5D0-4197-97F0-7DF7BE40917D}">
      <dgm:prSet/>
      <dgm:spPr/>
      <dgm:t>
        <a:bodyPr/>
        <a:lstStyle/>
        <a:p>
          <a:endParaRPr lang="zh-CN" altLang="en-US"/>
        </a:p>
      </dgm:t>
    </dgm:pt>
    <dgm:pt modelId="{1A78B75B-6082-4187-A700-BE5C8365AE8F}">
      <dgm:prSet/>
      <dgm:spPr/>
      <dgm:t>
        <a:bodyPr/>
        <a:lstStyle/>
        <a:p>
          <a:r>
            <a:rPr lang="zh-CN" altLang="en-US" dirty="0">
              <a:latin typeface="微软雅黑" panose="020B0503020204020204" pitchFamily="34" charset="-122"/>
              <a:ea typeface="微软雅黑" panose="020B0503020204020204" pitchFamily="34" charset="-122"/>
            </a:rPr>
            <a:t>业务中断及系统失效</a:t>
          </a:r>
        </a:p>
      </dgm:t>
    </dgm:pt>
    <dgm:pt modelId="{C73A778D-A181-4076-9295-E4CBA5435F0F}" type="parTrans" cxnId="{FD32C61F-8CEA-4362-8F72-A10445356BF5}">
      <dgm:prSet/>
      <dgm:spPr/>
      <dgm:t>
        <a:bodyPr/>
        <a:lstStyle/>
        <a:p>
          <a:endParaRPr lang="zh-CN" altLang="en-US"/>
        </a:p>
      </dgm:t>
    </dgm:pt>
    <dgm:pt modelId="{9F52765E-ED32-417D-AD30-A5FFFF0D8265}" type="sibTrans" cxnId="{FD32C61F-8CEA-4362-8F72-A10445356BF5}">
      <dgm:prSet/>
      <dgm:spPr/>
      <dgm:t>
        <a:bodyPr/>
        <a:lstStyle/>
        <a:p>
          <a:endParaRPr lang="zh-CN" altLang="en-US"/>
        </a:p>
      </dgm:t>
    </dgm:pt>
    <dgm:pt modelId="{5A409DA5-EC89-4AE8-8B2C-6B357D92EE6B}">
      <dgm:prSet/>
      <dgm:spPr/>
      <dgm:t>
        <a:bodyPr/>
        <a:lstStyle/>
        <a:p>
          <a:r>
            <a:rPr lang="zh-CN" altLang="en-US" dirty="0">
              <a:latin typeface="微软雅黑" panose="020B0503020204020204" pitchFamily="34" charset="-122"/>
              <a:ea typeface="微软雅黑" panose="020B0503020204020204" pitchFamily="34" charset="-122"/>
            </a:rPr>
            <a:t>执行、交割及流程管理</a:t>
          </a:r>
        </a:p>
      </dgm:t>
    </dgm:pt>
    <dgm:pt modelId="{06F7E8C2-1EBB-42CF-B9CD-BDAF18337B77}" type="parTrans" cxnId="{23CB728F-9D81-404B-A587-555B49A776E3}">
      <dgm:prSet/>
      <dgm:spPr/>
      <dgm:t>
        <a:bodyPr/>
        <a:lstStyle/>
        <a:p>
          <a:endParaRPr lang="zh-CN" altLang="en-US"/>
        </a:p>
      </dgm:t>
    </dgm:pt>
    <dgm:pt modelId="{87F241C8-0E25-464B-A30D-3070FFACEC1B}" type="sibTrans" cxnId="{23CB728F-9D81-404B-A587-555B49A776E3}">
      <dgm:prSet/>
      <dgm:spPr/>
      <dgm:t>
        <a:bodyPr/>
        <a:lstStyle/>
        <a:p>
          <a:endParaRPr lang="zh-CN" altLang="en-US"/>
        </a:p>
      </dgm:t>
    </dgm:pt>
    <dgm:pt modelId="{A5348B46-7CDB-4EF4-9042-2EEBB5F0A129}" type="pres">
      <dgm:prSet presAssocID="{35AC27DE-2C52-4456-8EB5-FC7FBB7EB9C2}" presName="diagram" presStyleCnt="0">
        <dgm:presLayoutVars>
          <dgm:dir/>
          <dgm:resizeHandles val="exact"/>
        </dgm:presLayoutVars>
      </dgm:prSet>
      <dgm:spPr/>
    </dgm:pt>
    <dgm:pt modelId="{88CA9D04-4BCA-410B-886E-4BC7CC2DADA6}" type="pres">
      <dgm:prSet presAssocID="{B24C900B-F2CA-485A-9FCA-6EE91FCEE600}" presName="node" presStyleLbl="node1" presStyleIdx="0" presStyleCnt="7">
        <dgm:presLayoutVars>
          <dgm:bulletEnabled val="1"/>
        </dgm:presLayoutVars>
      </dgm:prSet>
      <dgm:spPr/>
    </dgm:pt>
    <dgm:pt modelId="{CA7B7E90-14EE-4D1F-81EF-F3B43067E4B8}" type="pres">
      <dgm:prSet presAssocID="{029BF29C-246F-4BB0-9357-77D914B44B3B}" presName="sibTrans" presStyleCnt="0"/>
      <dgm:spPr/>
    </dgm:pt>
    <dgm:pt modelId="{A9FDB661-FCF9-4263-A0AC-5A7C60457509}" type="pres">
      <dgm:prSet presAssocID="{35BEB2D5-0388-44EF-8410-FCADF69B03F3}" presName="node" presStyleLbl="node1" presStyleIdx="1" presStyleCnt="7">
        <dgm:presLayoutVars>
          <dgm:bulletEnabled val="1"/>
        </dgm:presLayoutVars>
      </dgm:prSet>
      <dgm:spPr/>
    </dgm:pt>
    <dgm:pt modelId="{3F93D630-D652-495A-A29D-2492D4051C91}" type="pres">
      <dgm:prSet presAssocID="{180AB006-B868-42EA-8899-46258519A852}" presName="sibTrans" presStyleCnt="0"/>
      <dgm:spPr/>
    </dgm:pt>
    <dgm:pt modelId="{8DECEA6C-0CC2-4DF2-A8CD-18B961955521}" type="pres">
      <dgm:prSet presAssocID="{5512138A-3C47-41C9-889E-A4041E47A552}" presName="node" presStyleLbl="node1" presStyleIdx="2" presStyleCnt="7">
        <dgm:presLayoutVars>
          <dgm:bulletEnabled val="1"/>
        </dgm:presLayoutVars>
      </dgm:prSet>
      <dgm:spPr/>
    </dgm:pt>
    <dgm:pt modelId="{FD9065FD-8AA5-44E9-8FB1-A280372217C3}" type="pres">
      <dgm:prSet presAssocID="{D1F460D6-5576-49F7-B7EA-339840AB847F}" presName="sibTrans" presStyleCnt="0"/>
      <dgm:spPr/>
    </dgm:pt>
    <dgm:pt modelId="{AC6C40A6-D27A-45A3-B997-722BB4833A52}" type="pres">
      <dgm:prSet presAssocID="{4A132714-741B-44D6-BE46-D71ECBCD522B}" presName="node" presStyleLbl="node1" presStyleIdx="3" presStyleCnt="7">
        <dgm:presLayoutVars>
          <dgm:bulletEnabled val="1"/>
        </dgm:presLayoutVars>
      </dgm:prSet>
      <dgm:spPr/>
    </dgm:pt>
    <dgm:pt modelId="{073845B5-0CB2-4B03-A4FB-9E7A0241E9CC}" type="pres">
      <dgm:prSet presAssocID="{B786C6F9-45AF-478A-89B2-C8D981EBD4CB}" presName="sibTrans" presStyleCnt="0"/>
      <dgm:spPr/>
    </dgm:pt>
    <dgm:pt modelId="{545F952F-C63F-46C9-B0AE-340EA2507CED}" type="pres">
      <dgm:prSet presAssocID="{E94EA3C5-A977-485B-8E86-3A7027A6BE10}" presName="node" presStyleLbl="node1" presStyleIdx="4" presStyleCnt="7">
        <dgm:presLayoutVars>
          <dgm:bulletEnabled val="1"/>
        </dgm:presLayoutVars>
      </dgm:prSet>
      <dgm:spPr/>
    </dgm:pt>
    <dgm:pt modelId="{AC8E3A96-25D4-4B7D-991A-90EC2476A33A}" type="pres">
      <dgm:prSet presAssocID="{B99870D0-63FA-4874-8431-408CD76031CE}" presName="sibTrans" presStyleCnt="0"/>
      <dgm:spPr/>
    </dgm:pt>
    <dgm:pt modelId="{63B97375-ADE4-4989-AF90-AE19DAE218A4}" type="pres">
      <dgm:prSet presAssocID="{1A78B75B-6082-4187-A700-BE5C8365AE8F}" presName="node" presStyleLbl="node1" presStyleIdx="5" presStyleCnt="7">
        <dgm:presLayoutVars>
          <dgm:bulletEnabled val="1"/>
        </dgm:presLayoutVars>
      </dgm:prSet>
      <dgm:spPr/>
    </dgm:pt>
    <dgm:pt modelId="{6809C92B-E7A4-4DFE-ACE1-A799815CB3C0}" type="pres">
      <dgm:prSet presAssocID="{9F52765E-ED32-417D-AD30-A5FFFF0D8265}" presName="sibTrans" presStyleCnt="0"/>
      <dgm:spPr/>
    </dgm:pt>
    <dgm:pt modelId="{537DF100-403A-4E96-9C4E-219EC8F63FE3}" type="pres">
      <dgm:prSet presAssocID="{5A409DA5-EC89-4AE8-8B2C-6B357D92EE6B}" presName="node" presStyleLbl="node1" presStyleIdx="6" presStyleCnt="7">
        <dgm:presLayoutVars>
          <dgm:bulletEnabled val="1"/>
        </dgm:presLayoutVars>
      </dgm:prSet>
      <dgm:spPr/>
    </dgm:pt>
  </dgm:ptLst>
  <dgm:cxnLst>
    <dgm:cxn modelId="{3E568D1F-D5D0-4197-97F0-7DF7BE40917D}" srcId="{35AC27DE-2C52-4456-8EB5-FC7FBB7EB9C2}" destId="{E94EA3C5-A977-485B-8E86-3A7027A6BE10}" srcOrd="4" destOrd="0" parTransId="{38FB5125-19CB-4AFE-8B47-669852602D1A}" sibTransId="{B99870D0-63FA-4874-8431-408CD76031CE}"/>
    <dgm:cxn modelId="{FD32C61F-8CEA-4362-8F72-A10445356BF5}" srcId="{35AC27DE-2C52-4456-8EB5-FC7FBB7EB9C2}" destId="{1A78B75B-6082-4187-A700-BE5C8365AE8F}" srcOrd="5" destOrd="0" parTransId="{C73A778D-A181-4076-9295-E4CBA5435F0F}" sibTransId="{9F52765E-ED32-417D-AD30-A5FFFF0D8265}"/>
    <dgm:cxn modelId="{000DFA44-70F6-4427-B27A-992D6DC35020}" srcId="{35AC27DE-2C52-4456-8EB5-FC7FBB7EB9C2}" destId="{35BEB2D5-0388-44EF-8410-FCADF69B03F3}" srcOrd="1" destOrd="0" parTransId="{9AB8BA86-5AE2-43CB-ACE4-82F536565FF3}" sibTransId="{180AB006-B868-42EA-8899-46258519A852}"/>
    <dgm:cxn modelId="{A815F645-006A-4C67-9137-AFB1E74F1B8E}" type="presOf" srcId="{E94EA3C5-A977-485B-8E86-3A7027A6BE10}" destId="{545F952F-C63F-46C9-B0AE-340EA2507CED}" srcOrd="0" destOrd="0" presId="urn:microsoft.com/office/officeart/2005/8/layout/default"/>
    <dgm:cxn modelId="{00606B6E-B4A3-425A-928E-45EC96CA1968}" type="presOf" srcId="{35BEB2D5-0388-44EF-8410-FCADF69B03F3}" destId="{A9FDB661-FCF9-4263-A0AC-5A7C60457509}" srcOrd="0" destOrd="0" presId="urn:microsoft.com/office/officeart/2005/8/layout/default"/>
    <dgm:cxn modelId="{D3607257-9389-4AAE-B72B-26BA2B1524B3}" type="presOf" srcId="{5512138A-3C47-41C9-889E-A4041E47A552}" destId="{8DECEA6C-0CC2-4DF2-A8CD-18B961955521}" srcOrd="0" destOrd="0" presId="urn:microsoft.com/office/officeart/2005/8/layout/default"/>
    <dgm:cxn modelId="{2934977D-24F6-4DAF-B581-A36670ABBA33}" type="presOf" srcId="{35AC27DE-2C52-4456-8EB5-FC7FBB7EB9C2}" destId="{A5348B46-7CDB-4EF4-9042-2EEBB5F0A129}" srcOrd="0" destOrd="0" presId="urn:microsoft.com/office/officeart/2005/8/layout/default"/>
    <dgm:cxn modelId="{23CB728F-9D81-404B-A587-555B49A776E3}" srcId="{35AC27DE-2C52-4456-8EB5-FC7FBB7EB9C2}" destId="{5A409DA5-EC89-4AE8-8B2C-6B357D92EE6B}" srcOrd="6" destOrd="0" parTransId="{06F7E8C2-1EBB-42CF-B9CD-BDAF18337B77}" sibTransId="{87F241C8-0E25-464B-A30D-3070FFACEC1B}"/>
    <dgm:cxn modelId="{5CB243B3-936D-4C54-9A21-3979A3C69377}" type="presOf" srcId="{5A409DA5-EC89-4AE8-8B2C-6B357D92EE6B}" destId="{537DF100-403A-4E96-9C4E-219EC8F63FE3}" srcOrd="0" destOrd="0" presId="urn:microsoft.com/office/officeart/2005/8/layout/default"/>
    <dgm:cxn modelId="{FEE417B4-EBC6-428A-9EE9-3DCD5B44CECC}" type="presOf" srcId="{1A78B75B-6082-4187-A700-BE5C8365AE8F}" destId="{63B97375-ADE4-4989-AF90-AE19DAE218A4}" srcOrd="0" destOrd="0" presId="urn:microsoft.com/office/officeart/2005/8/layout/default"/>
    <dgm:cxn modelId="{8BAE6BBA-07B0-47DE-B29C-035ABDD11B55}" type="presOf" srcId="{B24C900B-F2CA-485A-9FCA-6EE91FCEE600}" destId="{88CA9D04-4BCA-410B-886E-4BC7CC2DADA6}" srcOrd="0" destOrd="0" presId="urn:microsoft.com/office/officeart/2005/8/layout/default"/>
    <dgm:cxn modelId="{542EF6BC-717C-4EA5-8C33-3F61E3D8DFBC}" srcId="{35AC27DE-2C52-4456-8EB5-FC7FBB7EB9C2}" destId="{4A132714-741B-44D6-BE46-D71ECBCD522B}" srcOrd="3" destOrd="0" parTransId="{7012E11E-DD7C-4E2E-B802-B46FE69D8C49}" sibTransId="{B786C6F9-45AF-478A-89B2-C8D981EBD4CB}"/>
    <dgm:cxn modelId="{9E2C85C5-280A-4EEC-B65A-7F1814C41876}" srcId="{35AC27DE-2C52-4456-8EB5-FC7FBB7EB9C2}" destId="{5512138A-3C47-41C9-889E-A4041E47A552}" srcOrd="2" destOrd="0" parTransId="{DC970A49-523D-48D0-A475-98AEB18CA4EA}" sibTransId="{D1F460D6-5576-49F7-B7EA-339840AB847F}"/>
    <dgm:cxn modelId="{702B7ECD-344A-4876-BFD0-1684207FDD7B}" srcId="{35AC27DE-2C52-4456-8EB5-FC7FBB7EB9C2}" destId="{B24C900B-F2CA-485A-9FCA-6EE91FCEE600}" srcOrd="0" destOrd="0" parTransId="{FEC66955-E202-4F92-9E4E-459E47293477}" sibTransId="{029BF29C-246F-4BB0-9357-77D914B44B3B}"/>
    <dgm:cxn modelId="{0E0B79D8-1B59-4055-877A-1B79C4456161}" type="presOf" srcId="{4A132714-741B-44D6-BE46-D71ECBCD522B}" destId="{AC6C40A6-D27A-45A3-B997-722BB4833A52}" srcOrd="0" destOrd="0" presId="urn:microsoft.com/office/officeart/2005/8/layout/default"/>
    <dgm:cxn modelId="{A6F67432-8F98-4015-B7F3-B92CBE1D6E56}" type="presParOf" srcId="{A5348B46-7CDB-4EF4-9042-2EEBB5F0A129}" destId="{88CA9D04-4BCA-410B-886E-4BC7CC2DADA6}" srcOrd="0" destOrd="0" presId="urn:microsoft.com/office/officeart/2005/8/layout/default"/>
    <dgm:cxn modelId="{3792AA84-F90F-4026-9EC7-AAFB26EAB8CB}" type="presParOf" srcId="{A5348B46-7CDB-4EF4-9042-2EEBB5F0A129}" destId="{CA7B7E90-14EE-4D1F-81EF-F3B43067E4B8}" srcOrd="1" destOrd="0" presId="urn:microsoft.com/office/officeart/2005/8/layout/default"/>
    <dgm:cxn modelId="{462D5A93-DFDD-4C6A-818D-0AFD2DF49BDE}" type="presParOf" srcId="{A5348B46-7CDB-4EF4-9042-2EEBB5F0A129}" destId="{A9FDB661-FCF9-4263-A0AC-5A7C60457509}" srcOrd="2" destOrd="0" presId="urn:microsoft.com/office/officeart/2005/8/layout/default"/>
    <dgm:cxn modelId="{DDA206D3-B403-41A9-BC7B-7A221A991AB4}" type="presParOf" srcId="{A5348B46-7CDB-4EF4-9042-2EEBB5F0A129}" destId="{3F93D630-D652-495A-A29D-2492D4051C91}" srcOrd="3" destOrd="0" presId="urn:microsoft.com/office/officeart/2005/8/layout/default"/>
    <dgm:cxn modelId="{DA4848AE-EF92-44E9-921F-25AAEA8E2F09}" type="presParOf" srcId="{A5348B46-7CDB-4EF4-9042-2EEBB5F0A129}" destId="{8DECEA6C-0CC2-4DF2-A8CD-18B961955521}" srcOrd="4" destOrd="0" presId="urn:microsoft.com/office/officeart/2005/8/layout/default"/>
    <dgm:cxn modelId="{F0F06189-C76B-44F2-82FC-B103F962D943}" type="presParOf" srcId="{A5348B46-7CDB-4EF4-9042-2EEBB5F0A129}" destId="{FD9065FD-8AA5-44E9-8FB1-A280372217C3}" srcOrd="5" destOrd="0" presId="urn:microsoft.com/office/officeart/2005/8/layout/default"/>
    <dgm:cxn modelId="{5CBE1318-3A50-48CB-AC07-44776FC44A43}" type="presParOf" srcId="{A5348B46-7CDB-4EF4-9042-2EEBB5F0A129}" destId="{AC6C40A6-D27A-45A3-B997-722BB4833A52}" srcOrd="6" destOrd="0" presId="urn:microsoft.com/office/officeart/2005/8/layout/default"/>
    <dgm:cxn modelId="{48B625A4-73A9-4722-987D-B172283DC7F0}" type="presParOf" srcId="{A5348B46-7CDB-4EF4-9042-2EEBB5F0A129}" destId="{073845B5-0CB2-4B03-A4FB-9E7A0241E9CC}" srcOrd="7" destOrd="0" presId="urn:microsoft.com/office/officeart/2005/8/layout/default"/>
    <dgm:cxn modelId="{22F85929-59CE-4935-BD64-D74297311798}" type="presParOf" srcId="{A5348B46-7CDB-4EF4-9042-2EEBB5F0A129}" destId="{545F952F-C63F-46C9-B0AE-340EA2507CED}" srcOrd="8" destOrd="0" presId="urn:microsoft.com/office/officeart/2005/8/layout/default"/>
    <dgm:cxn modelId="{72358DB6-771A-449E-9FA1-6336210C67B5}" type="presParOf" srcId="{A5348B46-7CDB-4EF4-9042-2EEBB5F0A129}" destId="{AC8E3A96-25D4-4B7D-991A-90EC2476A33A}" srcOrd="9" destOrd="0" presId="urn:microsoft.com/office/officeart/2005/8/layout/default"/>
    <dgm:cxn modelId="{4D7F0980-7E56-4027-A18A-9C5679BFA2ED}" type="presParOf" srcId="{A5348B46-7CDB-4EF4-9042-2EEBB5F0A129}" destId="{63B97375-ADE4-4989-AF90-AE19DAE218A4}" srcOrd="10" destOrd="0" presId="urn:microsoft.com/office/officeart/2005/8/layout/default"/>
    <dgm:cxn modelId="{E59D361E-5353-4551-9E5C-C75FF6A8EA23}" type="presParOf" srcId="{A5348B46-7CDB-4EF4-9042-2EEBB5F0A129}" destId="{6809C92B-E7A4-4DFE-ACE1-A799815CB3C0}" srcOrd="11" destOrd="0" presId="urn:microsoft.com/office/officeart/2005/8/layout/default"/>
    <dgm:cxn modelId="{FA9C24A1-09D5-4D73-88A5-DBD3C2EEEBB5}" type="presParOf" srcId="{A5348B46-7CDB-4EF4-9042-2EEBB5F0A129}" destId="{537DF100-403A-4E96-9C4E-219EC8F63FE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6A3AB5-B2B9-4001-BC75-F8355F3E029F}" type="doc">
      <dgm:prSet loTypeId="urn:microsoft.com/office/officeart/2005/8/layout/hierarchy1" loCatId="hierarchy" qsTypeId="urn:microsoft.com/office/officeart/2005/8/quickstyle/3d3" qsCatId="3D" csTypeId="urn:microsoft.com/office/officeart/2005/8/colors/accent2_1" csCatId="accent2" phldr="1"/>
      <dgm:spPr/>
      <dgm:t>
        <a:bodyPr/>
        <a:lstStyle/>
        <a:p>
          <a:endParaRPr lang="zh-CN" altLang="en-US"/>
        </a:p>
      </dgm:t>
    </dgm:pt>
    <dgm:pt modelId="{1A565C8B-C736-4D25-8D0E-070B7B1CE458}">
      <dgm:prSet phldrT="[文本]" custT="1"/>
      <dgm:spPr/>
      <dgm:t>
        <a:bodyPr/>
        <a:lstStyle/>
        <a:p>
          <a:r>
            <a:rPr lang="zh-CN" altLang="en-US" sz="2400" b="1" dirty="0">
              <a:latin typeface="微软雅黑" panose="020B0503020204020204" pitchFamily="34" charset="-122"/>
              <a:ea typeface="微软雅黑" panose="020B0503020204020204" pitchFamily="34" charset="-122"/>
            </a:rPr>
            <a:t>形成原因</a:t>
          </a:r>
        </a:p>
      </dgm:t>
    </dgm:pt>
    <dgm:pt modelId="{262C3591-0C50-4A67-94DC-48DA30739D28}" type="parTrans" cxnId="{0F57F464-BC03-4178-8149-FFE4463CDAB7}">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7CE42DA-8F02-45A8-A47D-06DE7FF7F6F3}" type="sibTrans" cxnId="{0F57F464-BC03-4178-8149-FFE4463CDAB7}">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E3BCE12-700C-4D7E-956A-383E21AAC8A7}">
      <dgm:prSet phldrT="[文本]" custT="1"/>
      <dgm:spPr/>
      <dgm:t>
        <a:bodyPr/>
        <a:lstStyle/>
        <a:p>
          <a:r>
            <a:rPr lang="zh-CN" altLang="en-US" sz="2000" dirty="0">
              <a:latin typeface="微软雅黑" panose="020B0503020204020204" pitchFamily="34" charset="-122"/>
              <a:ea typeface="微软雅黑" panose="020B0503020204020204" pitchFamily="34" charset="-122"/>
            </a:rPr>
            <a:t>制度层面</a:t>
          </a:r>
        </a:p>
      </dgm:t>
    </dgm:pt>
    <dgm:pt modelId="{B1C6A0C9-D540-4234-8CD2-74F0A355F91F}" type="parTrans" cxnId="{3C3FF1EC-718D-4D76-8529-F6A981090C3F}">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A8C919E-4530-4B04-ACA3-57742B564F9F}" type="sibTrans" cxnId="{3C3FF1EC-718D-4D76-8529-F6A981090C3F}">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A6ABF61-6D8A-449B-9F29-7361423D523F}">
      <dgm:prSet phldrT="[文本]" custT="1"/>
      <dgm:spPr/>
      <dgm:t>
        <a:bodyPr/>
        <a:lstStyle/>
        <a:p>
          <a:r>
            <a:rPr lang="zh-CN" altLang="en-US" sz="2000" dirty="0">
              <a:latin typeface="微软雅黑" panose="020B0503020204020204" pitchFamily="34" charset="-122"/>
              <a:ea typeface="微软雅黑" panose="020B0503020204020204" pitchFamily="34" charset="-122"/>
            </a:rPr>
            <a:t>操作层面</a:t>
          </a:r>
        </a:p>
      </dgm:t>
    </dgm:pt>
    <dgm:pt modelId="{CA891E61-E0AE-4900-9328-55B350A271DA}" type="parTrans" cxnId="{559C2D19-2150-49EF-BA76-A94E4811146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E274A29-4806-42E8-8797-A5DD973849F8}" type="sibTrans" cxnId="{559C2D19-2150-49EF-BA76-A94E4811146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8FAA82A-B280-4758-86B7-E45A618D63C8}" type="pres">
      <dgm:prSet presAssocID="{236A3AB5-B2B9-4001-BC75-F8355F3E029F}" presName="hierChild1" presStyleCnt="0">
        <dgm:presLayoutVars>
          <dgm:chPref val="1"/>
          <dgm:dir/>
          <dgm:animOne val="branch"/>
          <dgm:animLvl val="lvl"/>
          <dgm:resizeHandles/>
        </dgm:presLayoutVars>
      </dgm:prSet>
      <dgm:spPr/>
    </dgm:pt>
    <dgm:pt modelId="{5BDADE13-0EC4-4771-9BA7-1C29BE45D722}" type="pres">
      <dgm:prSet presAssocID="{1A565C8B-C736-4D25-8D0E-070B7B1CE458}" presName="hierRoot1" presStyleCnt="0"/>
      <dgm:spPr/>
    </dgm:pt>
    <dgm:pt modelId="{53144410-2FE7-408D-A644-68AEC488853D}" type="pres">
      <dgm:prSet presAssocID="{1A565C8B-C736-4D25-8D0E-070B7B1CE458}" presName="composite" presStyleCnt="0"/>
      <dgm:spPr/>
    </dgm:pt>
    <dgm:pt modelId="{2FC4E2FC-BBA8-486F-8378-053AD99C1422}" type="pres">
      <dgm:prSet presAssocID="{1A565C8B-C736-4D25-8D0E-070B7B1CE458}" presName="background" presStyleLbl="node0" presStyleIdx="0" presStyleCnt="1"/>
      <dgm:spPr/>
    </dgm:pt>
    <dgm:pt modelId="{44101937-7B27-4C1E-8E3E-CDEA99055EC8}" type="pres">
      <dgm:prSet presAssocID="{1A565C8B-C736-4D25-8D0E-070B7B1CE458}" presName="text" presStyleLbl="fgAcc0" presStyleIdx="0" presStyleCnt="1" custScaleX="230596">
        <dgm:presLayoutVars>
          <dgm:chPref val="3"/>
        </dgm:presLayoutVars>
      </dgm:prSet>
      <dgm:spPr/>
    </dgm:pt>
    <dgm:pt modelId="{88A736C1-088B-44A1-9689-0B04A571744C}" type="pres">
      <dgm:prSet presAssocID="{1A565C8B-C736-4D25-8D0E-070B7B1CE458}" presName="hierChild2" presStyleCnt="0"/>
      <dgm:spPr/>
    </dgm:pt>
    <dgm:pt modelId="{3F117A0B-F1CA-4F1F-8D24-27627C4B8B63}" type="pres">
      <dgm:prSet presAssocID="{B1C6A0C9-D540-4234-8CD2-74F0A355F91F}" presName="Name10" presStyleLbl="parChTrans1D2" presStyleIdx="0" presStyleCnt="2" custSzX="2216676"/>
      <dgm:spPr/>
    </dgm:pt>
    <dgm:pt modelId="{250688C0-7788-4E1C-949D-51B232C25254}" type="pres">
      <dgm:prSet presAssocID="{7E3BCE12-700C-4D7E-956A-383E21AAC8A7}" presName="hierRoot2" presStyleCnt="0"/>
      <dgm:spPr/>
    </dgm:pt>
    <dgm:pt modelId="{8215CF33-D8BE-443D-84C8-E3D4907FA2F2}" type="pres">
      <dgm:prSet presAssocID="{7E3BCE12-700C-4D7E-956A-383E21AAC8A7}" presName="composite2" presStyleCnt="0"/>
      <dgm:spPr/>
    </dgm:pt>
    <dgm:pt modelId="{435CD30A-6DFE-4D6A-B0F5-68E7D9814ACF}" type="pres">
      <dgm:prSet presAssocID="{7E3BCE12-700C-4D7E-956A-383E21AAC8A7}" presName="background2" presStyleLbl="node2" presStyleIdx="0" presStyleCnt="2"/>
      <dgm:spPr/>
    </dgm:pt>
    <dgm:pt modelId="{A94AC0CC-E50F-4CBC-A0D1-462538ABBC99}" type="pres">
      <dgm:prSet presAssocID="{7E3BCE12-700C-4D7E-956A-383E21AAC8A7}" presName="text2" presStyleLbl="fgAcc2" presStyleIdx="0" presStyleCnt="2" custScaleX="230596">
        <dgm:presLayoutVars>
          <dgm:chPref val="3"/>
        </dgm:presLayoutVars>
      </dgm:prSet>
      <dgm:spPr/>
    </dgm:pt>
    <dgm:pt modelId="{45451F2C-9F90-4DBB-B999-84D4F1F4C5ED}" type="pres">
      <dgm:prSet presAssocID="{7E3BCE12-700C-4D7E-956A-383E21AAC8A7}" presName="hierChild3" presStyleCnt="0"/>
      <dgm:spPr/>
    </dgm:pt>
    <dgm:pt modelId="{3285E56E-5B99-4FFE-85D6-247EED31FC95}" type="pres">
      <dgm:prSet presAssocID="{CA891E61-E0AE-4900-9328-55B350A271DA}" presName="Name10" presStyleLbl="parChTrans1D2" presStyleIdx="1" presStyleCnt="2" custSzX="2216676"/>
      <dgm:spPr/>
    </dgm:pt>
    <dgm:pt modelId="{807824FB-3AFA-44AD-9664-4EF029D9A787}" type="pres">
      <dgm:prSet presAssocID="{EA6ABF61-6D8A-449B-9F29-7361423D523F}" presName="hierRoot2" presStyleCnt="0"/>
      <dgm:spPr/>
    </dgm:pt>
    <dgm:pt modelId="{93841F73-06FB-4B1F-9833-19425B5EC4B4}" type="pres">
      <dgm:prSet presAssocID="{EA6ABF61-6D8A-449B-9F29-7361423D523F}" presName="composite2" presStyleCnt="0"/>
      <dgm:spPr/>
    </dgm:pt>
    <dgm:pt modelId="{F056A796-0E68-46F2-A9CA-2098D29E7084}" type="pres">
      <dgm:prSet presAssocID="{EA6ABF61-6D8A-449B-9F29-7361423D523F}" presName="background2" presStyleLbl="node2" presStyleIdx="1" presStyleCnt="2"/>
      <dgm:spPr/>
    </dgm:pt>
    <dgm:pt modelId="{4DADD020-B811-4F93-903E-DF9156D799E4}" type="pres">
      <dgm:prSet presAssocID="{EA6ABF61-6D8A-449B-9F29-7361423D523F}" presName="text2" presStyleLbl="fgAcc2" presStyleIdx="1" presStyleCnt="2" custScaleX="230596">
        <dgm:presLayoutVars>
          <dgm:chPref val="3"/>
        </dgm:presLayoutVars>
      </dgm:prSet>
      <dgm:spPr/>
    </dgm:pt>
    <dgm:pt modelId="{572B0300-AB3B-4A4F-A70B-FBC94E995E85}" type="pres">
      <dgm:prSet presAssocID="{EA6ABF61-6D8A-449B-9F29-7361423D523F}" presName="hierChild3" presStyleCnt="0"/>
      <dgm:spPr/>
    </dgm:pt>
  </dgm:ptLst>
  <dgm:cxnLst>
    <dgm:cxn modelId="{559C2D19-2150-49EF-BA76-A94E48111468}" srcId="{1A565C8B-C736-4D25-8D0E-070B7B1CE458}" destId="{EA6ABF61-6D8A-449B-9F29-7361423D523F}" srcOrd="1" destOrd="0" parTransId="{CA891E61-E0AE-4900-9328-55B350A271DA}" sibTransId="{7E274A29-4806-42E8-8797-A5DD973849F8}"/>
    <dgm:cxn modelId="{32D9E163-AB5E-4DE9-813E-C8F1307B3D3F}" type="presOf" srcId="{236A3AB5-B2B9-4001-BC75-F8355F3E029F}" destId="{88FAA82A-B280-4758-86B7-E45A618D63C8}" srcOrd="0" destOrd="0" presId="urn:microsoft.com/office/officeart/2005/8/layout/hierarchy1"/>
    <dgm:cxn modelId="{99A69364-06F8-460E-8A1E-15D3AA026867}" type="presOf" srcId="{CA891E61-E0AE-4900-9328-55B350A271DA}" destId="{3285E56E-5B99-4FFE-85D6-247EED31FC95}" srcOrd="0" destOrd="0" presId="urn:microsoft.com/office/officeart/2005/8/layout/hierarchy1"/>
    <dgm:cxn modelId="{0F57F464-BC03-4178-8149-FFE4463CDAB7}" srcId="{236A3AB5-B2B9-4001-BC75-F8355F3E029F}" destId="{1A565C8B-C736-4D25-8D0E-070B7B1CE458}" srcOrd="0" destOrd="0" parTransId="{262C3591-0C50-4A67-94DC-48DA30739D28}" sibTransId="{87CE42DA-8F02-45A8-A47D-06DE7FF7F6F3}"/>
    <dgm:cxn modelId="{B286E667-3E53-4387-8951-349F2C747D33}" type="presOf" srcId="{1A565C8B-C736-4D25-8D0E-070B7B1CE458}" destId="{44101937-7B27-4C1E-8E3E-CDEA99055EC8}" srcOrd="0" destOrd="0" presId="urn:microsoft.com/office/officeart/2005/8/layout/hierarchy1"/>
    <dgm:cxn modelId="{8448BC91-7E4D-4539-B36A-B14B905A7A48}" type="presOf" srcId="{EA6ABF61-6D8A-449B-9F29-7361423D523F}" destId="{4DADD020-B811-4F93-903E-DF9156D799E4}" srcOrd="0" destOrd="0" presId="urn:microsoft.com/office/officeart/2005/8/layout/hierarchy1"/>
    <dgm:cxn modelId="{30E4DFDD-B756-4DD1-9C43-0326176F86BF}" type="presOf" srcId="{B1C6A0C9-D540-4234-8CD2-74F0A355F91F}" destId="{3F117A0B-F1CA-4F1F-8D24-27627C4B8B63}" srcOrd="0" destOrd="0" presId="urn:microsoft.com/office/officeart/2005/8/layout/hierarchy1"/>
    <dgm:cxn modelId="{3C3FF1EC-718D-4D76-8529-F6A981090C3F}" srcId="{1A565C8B-C736-4D25-8D0E-070B7B1CE458}" destId="{7E3BCE12-700C-4D7E-956A-383E21AAC8A7}" srcOrd="0" destOrd="0" parTransId="{B1C6A0C9-D540-4234-8CD2-74F0A355F91F}" sibTransId="{0A8C919E-4530-4B04-ACA3-57742B564F9F}"/>
    <dgm:cxn modelId="{D8C02BF2-5350-43DA-93FC-EF4CB7435E4E}" type="presOf" srcId="{7E3BCE12-700C-4D7E-956A-383E21AAC8A7}" destId="{A94AC0CC-E50F-4CBC-A0D1-462538ABBC99}" srcOrd="0" destOrd="0" presId="urn:microsoft.com/office/officeart/2005/8/layout/hierarchy1"/>
    <dgm:cxn modelId="{AC86B4F0-56BE-483E-A3AC-40C21A504C8F}" type="presParOf" srcId="{88FAA82A-B280-4758-86B7-E45A618D63C8}" destId="{5BDADE13-0EC4-4771-9BA7-1C29BE45D722}" srcOrd="0" destOrd="0" presId="urn:microsoft.com/office/officeart/2005/8/layout/hierarchy1"/>
    <dgm:cxn modelId="{033FB955-5CBF-46A8-9B32-5DFC9A3A5189}" type="presParOf" srcId="{5BDADE13-0EC4-4771-9BA7-1C29BE45D722}" destId="{53144410-2FE7-408D-A644-68AEC488853D}" srcOrd="0" destOrd="0" presId="urn:microsoft.com/office/officeart/2005/8/layout/hierarchy1"/>
    <dgm:cxn modelId="{736E7164-1406-4E2B-A393-9C7367CEE048}" type="presParOf" srcId="{53144410-2FE7-408D-A644-68AEC488853D}" destId="{2FC4E2FC-BBA8-486F-8378-053AD99C1422}" srcOrd="0" destOrd="0" presId="urn:microsoft.com/office/officeart/2005/8/layout/hierarchy1"/>
    <dgm:cxn modelId="{A3F6C4D1-7765-4703-9C6F-E8717D3627BD}" type="presParOf" srcId="{53144410-2FE7-408D-A644-68AEC488853D}" destId="{44101937-7B27-4C1E-8E3E-CDEA99055EC8}" srcOrd="1" destOrd="0" presId="urn:microsoft.com/office/officeart/2005/8/layout/hierarchy1"/>
    <dgm:cxn modelId="{92B8EBCE-FFC7-4B99-A7B2-AF0F0BCA5FF6}" type="presParOf" srcId="{5BDADE13-0EC4-4771-9BA7-1C29BE45D722}" destId="{88A736C1-088B-44A1-9689-0B04A571744C}" srcOrd="1" destOrd="0" presId="urn:microsoft.com/office/officeart/2005/8/layout/hierarchy1"/>
    <dgm:cxn modelId="{CD8860F1-F2C7-42A5-8A2E-3FE8A75949B6}" type="presParOf" srcId="{88A736C1-088B-44A1-9689-0B04A571744C}" destId="{3F117A0B-F1CA-4F1F-8D24-27627C4B8B63}" srcOrd="0" destOrd="0" presId="urn:microsoft.com/office/officeart/2005/8/layout/hierarchy1"/>
    <dgm:cxn modelId="{2ED91FAE-DC5A-4C74-A62A-718BFC66037C}" type="presParOf" srcId="{88A736C1-088B-44A1-9689-0B04A571744C}" destId="{250688C0-7788-4E1C-949D-51B232C25254}" srcOrd="1" destOrd="0" presId="urn:microsoft.com/office/officeart/2005/8/layout/hierarchy1"/>
    <dgm:cxn modelId="{F5A23390-04F6-486B-BB15-6D46B1635F97}" type="presParOf" srcId="{250688C0-7788-4E1C-949D-51B232C25254}" destId="{8215CF33-D8BE-443D-84C8-E3D4907FA2F2}" srcOrd="0" destOrd="0" presId="urn:microsoft.com/office/officeart/2005/8/layout/hierarchy1"/>
    <dgm:cxn modelId="{CE2EAA02-5C09-48DB-BCFB-8DA5C7A8F953}" type="presParOf" srcId="{8215CF33-D8BE-443D-84C8-E3D4907FA2F2}" destId="{435CD30A-6DFE-4D6A-B0F5-68E7D9814ACF}" srcOrd="0" destOrd="0" presId="urn:microsoft.com/office/officeart/2005/8/layout/hierarchy1"/>
    <dgm:cxn modelId="{36BA8A39-8174-4019-BEBC-770E10555750}" type="presParOf" srcId="{8215CF33-D8BE-443D-84C8-E3D4907FA2F2}" destId="{A94AC0CC-E50F-4CBC-A0D1-462538ABBC99}" srcOrd="1" destOrd="0" presId="urn:microsoft.com/office/officeart/2005/8/layout/hierarchy1"/>
    <dgm:cxn modelId="{119306D9-107B-40E5-B7BE-259681ECA3E4}" type="presParOf" srcId="{250688C0-7788-4E1C-949D-51B232C25254}" destId="{45451F2C-9F90-4DBB-B999-84D4F1F4C5ED}" srcOrd="1" destOrd="0" presId="urn:microsoft.com/office/officeart/2005/8/layout/hierarchy1"/>
    <dgm:cxn modelId="{BEC3C63E-A0DD-4C08-9A48-9DA0823D6731}" type="presParOf" srcId="{88A736C1-088B-44A1-9689-0B04A571744C}" destId="{3285E56E-5B99-4FFE-85D6-247EED31FC95}" srcOrd="2" destOrd="0" presId="urn:microsoft.com/office/officeart/2005/8/layout/hierarchy1"/>
    <dgm:cxn modelId="{0F6DE1B8-8E65-4CEC-ABED-D6AAEB7832AD}" type="presParOf" srcId="{88A736C1-088B-44A1-9689-0B04A571744C}" destId="{807824FB-3AFA-44AD-9664-4EF029D9A787}" srcOrd="3" destOrd="0" presId="urn:microsoft.com/office/officeart/2005/8/layout/hierarchy1"/>
    <dgm:cxn modelId="{9246495F-247E-4C6C-8BA4-CBD72759F6B6}" type="presParOf" srcId="{807824FB-3AFA-44AD-9664-4EF029D9A787}" destId="{93841F73-06FB-4B1F-9833-19425B5EC4B4}" srcOrd="0" destOrd="0" presId="urn:microsoft.com/office/officeart/2005/8/layout/hierarchy1"/>
    <dgm:cxn modelId="{F23DC3E3-242A-4B33-98C9-BB00CFBB172E}" type="presParOf" srcId="{93841F73-06FB-4B1F-9833-19425B5EC4B4}" destId="{F056A796-0E68-46F2-A9CA-2098D29E7084}" srcOrd="0" destOrd="0" presId="urn:microsoft.com/office/officeart/2005/8/layout/hierarchy1"/>
    <dgm:cxn modelId="{E634CB75-CE9A-40D8-8996-ED38E95D28A5}" type="presParOf" srcId="{93841F73-06FB-4B1F-9833-19425B5EC4B4}" destId="{4DADD020-B811-4F93-903E-DF9156D799E4}" srcOrd="1" destOrd="0" presId="urn:microsoft.com/office/officeart/2005/8/layout/hierarchy1"/>
    <dgm:cxn modelId="{ACEEA3EF-2EEC-4373-B96E-64917C38624D}" type="presParOf" srcId="{807824FB-3AFA-44AD-9664-4EF029D9A787}" destId="{572B0300-AB3B-4A4F-A70B-FBC94E995E8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AFF8BC-EE39-495D-97F9-558AD399E993}" type="doc">
      <dgm:prSet loTypeId="urn:microsoft.com/office/officeart/2005/8/layout/hierarchy2" loCatId="hierarchy" qsTypeId="urn:microsoft.com/office/officeart/2005/8/quickstyle/3d2" qsCatId="3D" csTypeId="urn:microsoft.com/office/officeart/2005/8/colors/accent6_3" csCatId="accent6" phldr="1"/>
      <dgm:spPr/>
      <dgm:t>
        <a:bodyPr/>
        <a:lstStyle/>
        <a:p>
          <a:endParaRPr lang="zh-CN" altLang="en-US"/>
        </a:p>
      </dgm:t>
    </dgm:pt>
    <dgm:pt modelId="{586A9A8F-17B1-4856-B1BB-6B58FED26E8D}">
      <dgm:prSet phldrT="[文本]" custT="1"/>
      <dgm:spPr>
        <a:solidFill>
          <a:srgbClr val="00B050"/>
        </a:solidFill>
      </dgm:spPr>
      <dgm:t>
        <a:bodyPr/>
        <a:lstStyle/>
        <a:p>
          <a:r>
            <a:rPr lang="zh-CN" altLang="en-US" sz="1600" b="1" dirty="0">
              <a:latin typeface="微软雅黑" panose="020B0503020204020204" pitchFamily="34" charset="-122"/>
              <a:ea typeface="微软雅黑" panose="020B0503020204020204" pitchFamily="34" charset="-122"/>
            </a:rPr>
            <a:t>操作风险</a:t>
          </a:r>
        </a:p>
      </dgm:t>
    </dgm:pt>
    <dgm:pt modelId="{39A2CF7D-9035-41A3-A06F-53DC783F2861}" type="parTrans" cxnId="{3B982F64-75D8-49F8-B29D-113EA2BC19C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2C59A8A-F34C-4B41-9ACF-AD5E2BDC7820}" type="sibTrans" cxnId="{3B982F64-75D8-49F8-B29D-113EA2BC19C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52822F9-6FBC-4C01-8A0A-D2690A7EECC2}">
      <dgm:prSet custT="1"/>
      <dgm:spPr>
        <a:solidFill>
          <a:srgbClr val="00B050"/>
        </a:solidFill>
      </dgm:spPr>
      <dgm:t>
        <a:bodyPr/>
        <a:lstStyle/>
        <a:p>
          <a:r>
            <a:rPr lang="zh-CN" altLang="en-US" sz="1400">
              <a:latin typeface="微软雅黑" panose="020B0503020204020204" pitchFamily="34" charset="-122"/>
              <a:ea typeface="微软雅黑" panose="020B0503020204020204" pitchFamily="34" charset="-122"/>
            </a:rPr>
            <a:t>违规经营风险</a:t>
          </a:r>
        </a:p>
      </dgm:t>
    </dgm:pt>
    <dgm:pt modelId="{CF0E8724-D869-4269-A006-9F02E53F6A32}" type="parTrans" cxnId="{8AF62D35-6E57-4836-827E-E83F2F364A0C}">
      <dgm:prSet custT="1"/>
      <dgm:spPr/>
      <dgm:t>
        <a:bodyPr/>
        <a:lstStyle/>
        <a:p>
          <a:endParaRPr lang="zh-CN" altLang="en-US" sz="1400"/>
        </a:p>
      </dgm:t>
    </dgm:pt>
    <dgm:pt modelId="{67B9E7E1-C1DD-4FCD-A5F8-D178DBD8C8BE}" type="sibTrans" cxnId="{8AF62D35-6E57-4836-827E-E83F2F364A0C}">
      <dgm:prSet/>
      <dgm:spPr/>
      <dgm:t>
        <a:bodyPr/>
        <a:lstStyle/>
        <a:p>
          <a:endParaRPr lang="zh-CN" altLang="en-US" sz="1400"/>
        </a:p>
      </dgm:t>
    </dgm:pt>
    <dgm:pt modelId="{7AD86F22-7481-4A70-B49A-53D068752D6C}">
      <dgm:prSet custT="1"/>
      <dgm:spPr>
        <a:solidFill>
          <a:srgbClr val="00B050"/>
        </a:solidFill>
      </dgm:spPr>
      <dgm:t>
        <a:bodyPr/>
        <a:lstStyle/>
        <a:p>
          <a:r>
            <a:rPr lang="zh-CN" altLang="en-US" sz="1400">
              <a:latin typeface="微软雅黑" panose="020B0503020204020204" pitchFamily="34" charset="-122"/>
              <a:ea typeface="微软雅黑" panose="020B0503020204020204" pitchFamily="34" charset="-122"/>
            </a:rPr>
            <a:t>技术风险</a:t>
          </a:r>
        </a:p>
      </dgm:t>
    </dgm:pt>
    <dgm:pt modelId="{9BBA009B-8B7C-4A4F-9994-8EDEF8E49E3F}" type="parTrans" cxnId="{E45BC552-1FC5-497A-AC23-21E653503B7D}">
      <dgm:prSet custT="1"/>
      <dgm:spPr/>
      <dgm:t>
        <a:bodyPr/>
        <a:lstStyle/>
        <a:p>
          <a:endParaRPr lang="zh-CN" altLang="en-US" sz="1400"/>
        </a:p>
      </dgm:t>
    </dgm:pt>
    <dgm:pt modelId="{CEBD2805-BF78-4286-B29A-A3E12B3CAEA8}" type="sibTrans" cxnId="{E45BC552-1FC5-497A-AC23-21E653503B7D}">
      <dgm:prSet/>
      <dgm:spPr/>
      <dgm:t>
        <a:bodyPr/>
        <a:lstStyle/>
        <a:p>
          <a:endParaRPr lang="zh-CN" altLang="en-US" sz="1400"/>
        </a:p>
      </dgm:t>
    </dgm:pt>
    <dgm:pt modelId="{1D9748C1-CD5F-459D-82CB-77B07EBA68A1}">
      <dgm:prSet custT="1"/>
      <dgm:spPr>
        <a:solidFill>
          <a:srgbClr val="00B050"/>
        </a:solidFill>
      </dgm:spPr>
      <dgm:t>
        <a:bodyPr/>
        <a:lstStyle/>
        <a:p>
          <a:r>
            <a:rPr lang="zh-CN" altLang="en-US" sz="1400">
              <a:latin typeface="微软雅黑" panose="020B0503020204020204" pitchFamily="34" charset="-122"/>
              <a:ea typeface="微软雅黑" panose="020B0503020204020204" pitchFamily="34" charset="-122"/>
            </a:rPr>
            <a:t>洗钱和信用卡套现风险</a:t>
          </a:r>
        </a:p>
      </dgm:t>
    </dgm:pt>
    <dgm:pt modelId="{7AB45E5A-92D6-4DDF-A0FC-0B119DD3C014}" type="parTrans" cxnId="{0FF94634-D1F9-4E4F-A15C-B4224C798324}">
      <dgm:prSet custT="1"/>
      <dgm:spPr/>
      <dgm:t>
        <a:bodyPr/>
        <a:lstStyle/>
        <a:p>
          <a:endParaRPr lang="zh-CN" altLang="en-US" sz="1400"/>
        </a:p>
      </dgm:t>
    </dgm:pt>
    <dgm:pt modelId="{248084C5-C2E2-46AD-A6DE-9FB70726723A}" type="sibTrans" cxnId="{0FF94634-D1F9-4E4F-A15C-B4224C798324}">
      <dgm:prSet/>
      <dgm:spPr/>
      <dgm:t>
        <a:bodyPr/>
        <a:lstStyle/>
        <a:p>
          <a:endParaRPr lang="zh-CN" altLang="en-US" sz="1400"/>
        </a:p>
      </dgm:t>
    </dgm:pt>
    <dgm:pt modelId="{9C6A12E4-88CA-4D6D-9E7C-29BF14F8EC26}">
      <dgm:prSet custT="1"/>
      <dgm:spPr>
        <a:solidFill>
          <a:srgbClr val="D24726"/>
        </a:solidFill>
      </dgm:spPr>
      <dgm:t>
        <a:bodyPr/>
        <a:lstStyle/>
        <a:p>
          <a:r>
            <a:rPr lang="zh-CN" altLang="en-US" sz="1600" b="1">
              <a:latin typeface="微软雅黑" panose="020B0503020204020204" pitchFamily="34" charset="-122"/>
              <a:ea typeface="微软雅黑" panose="020B0503020204020204" pitchFamily="34" charset="-122"/>
            </a:rPr>
            <a:t>流动性风险</a:t>
          </a:r>
        </a:p>
      </dgm:t>
    </dgm:pt>
    <dgm:pt modelId="{FC26A2A4-52E4-47AE-ADA8-212454C18F1C}" type="parTrans" cxnId="{0253764F-51FE-4C43-9BB3-087B7C3EDD57}">
      <dgm:prSet/>
      <dgm:spPr/>
      <dgm:t>
        <a:bodyPr/>
        <a:lstStyle/>
        <a:p>
          <a:endParaRPr lang="zh-CN" altLang="en-US" sz="1400"/>
        </a:p>
      </dgm:t>
    </dgm:pt>
    <dgm:pt modelId="{AEFC5D54-66C2-47A6-A657-4B8738A533E4}" type="sibTrans" cxnId="{0253764F-51FE-4C43-9BB3-087B7C3EDD57}">
      <dgm:prSet/>
      <dgm:spPr/>
      <dgm:t>
        <a:bodyPr/>
        <a:lstStyle/>
        <a:p>
          <a:endParaRPr lang="zh-CN" altLang="en-US" sz="1400"/>
        </a:p>
      </dgm:t>
    </dgm:pt>
    <dgm:pt modelId="{24F23DB2-1A85-4281-B638-20885F79299E}">
      <dgm:prSet custT="1"/>
      <dgm:spPr>
        <a:solidFill>
          <a:srgbClr val="D24726"/>
        </a:solidFill>
      </dgm:spPr>
      <dgm:t>
        <a:bodyPr/>
        <a:lstStyle/>
        <a:p>
          <a:r>
            <a:rPr lang="zh-CN" altLang="en-US" sz="1400">
              <a:latin typeface="微软雅黑" panose="020B0503020204020204" pitchFamily="34" charset="-122"/>
              <a:ea typeface="微软雅黑" panose="020B0503020204020204" pitchFamily="34" charset="-122"/>
            </a:rPr>
            <a:t>可能会出现客户异常挤兑行为</a:t>
          </a:r>
        </a:p>
      </dgm:t>
    </dgm:pt>
    <dgm:pt modelId="{DD84175B-32E3-483A-8057-79289D4539A9}" type="parTrans" cxnId="{9CBF8F80-E355-406C-9498-178EFBA536B2}">
      <dgm:prSet custT="1"/>
      <dgm:spPr/>
      <dgm:t>
        <a:bodyPr/>
        <a:lstStyle/>
        <a:p>
          <a:endParaRPr lang="zh-CN" altLang="en-US" sz="1400"/>
        </a:p>
      </dgm:t>
    </dgm:pt>
    <dgm:pt modelId="{691316B1-8364-4556-AE09-A493AD9FAD59}" type="sibTrans" cxnId="{9CBF8F80-E355-406C-9498-178EFBA536B2}">
      <dgm:prSet/>
      <dgm:spPr/>
      <dgm:t>
        <a:bodyPr/>
        <a:lstStyle/>
        <a:p>
          <a:endParaRPr lang="zh-CN" altLang="en-US" sz="1400"/>
        </a:p>
      </dgm:t>
    </dgm:pt>
    <dgm:pt modelId="{3F3D0D5E-40AE-4675-8961-6447BD7B6A24}">
      <dgm:prSet custT="1"/>
      <dgm:spPr>
        <a:solidFill>
          <a:srgbClr val="D24726"/>
        </a:solidFill>
      </dgm:spPr>
      <dgm:t>
        <a:bodyPr/>
        <a:lstStyle/>
        <a:p>
          <a:r>
            <a:rPr lang="zh-CN" altLang="en-US" sz="1400">
              <a:latin typeface="微软雅黑" panose="020B0503020204020204" pitchFamily="34" charset="-122"/>
              <a:ea typeface="微软雅黑" panose="020B0503020204020204" pitchFamily="34" charset="-122"/>
            </a:rPr>
            <a:t>一些互联网支付平台进行的违规操作也可能引发流动性风险</a:t>
          </a:r>
        </a:p>
      </dgm:t>
    </dgm:pt>
    <dgm:pt modelId="{9952C886-70B2-4561-AF96-5D38A70E9782}" type="parTrans" cxnId="{30D7EC72-93D8-4B87-A4BA-E37B7D53AF54}">
      <dgm:prSet custT="1"/>
      <dgm:spPr/>
      <dgm:t>
        <a:bodyPr/>
        <a:lstStyle/>
        <a:p>
          <a:endParaRPr lang="zh-CN" altLang="en-US" sz="1400"/>
        </a:p>
      </dgm:t>
    </dgm:pt>
    <dgm:pt modelId="{1E1A9237-A88C-46A2-867B-8D3A3C34619D}" type="sibTrans" cxnId="{30D7EC72-93D8-4B87-A4BA-E37B7D53AF54}">
      <dgm:prSet/>
      <dgm:spPr/>
      <dgm:t>
        <a:bodyPr/>
        <a:lstStyle/>
        <a:p>
          <a:endParaRPr lang="zh-CN" altLang="en-US" sz="1400"/>
        </a:p>
      </dgm:t>
    </dgm:pt>
    <dgm:pt modelId="{5830BB91-EE9B-42FC-B027-E8EBA1ECCD3B}">
      <dgm:prSet custT="1"/>
      <dgm:spPr>
        <a:solidFill>
          <a:srgbClr val="D24726"/>
        </a:solidFill>
      </dgm:spPr>
      <dgm:t>
        <a:bodyPr/>
        <a:lstStyle/>
        <a:p>
          <a:r>
            <a:rPr lang="zh-CN" altLang="en-US" sz="1400">
              <a:latin typeface="微软雅黑" panose="020B0503020204020204" pitchFamily="34" charset="-122"/>
              <a:ea typeface="微软雅黑" panose="020B0503020204020204" pitchFamily="34" charset="-122"/>
            </a:rPr>
            <a:t>备付金银行自身的流动性风险可能传递至互联网支付平台</a:t>
          </a:r>
        </a:p>
      </dgm:t>
    </dgm:pt>
    <dgm:pt modelId="{BF254ADF-C5F7-4F45-9AC1-9F822FB140F5}" type="parTrans" cxnId="{CA886B60-73D0-4F20-A4E6-6321C328CDD6}">
      <dgm:prSet custT="1"/>
      <dgm:spPr/>
      <dgm:t>
        <a:bodyPr/>
        <a:lstStyle/>
        <a:p>
          <a:endParaRPr lang="zh-CN" altLang="en-US" sz="1400"/>
        </a:p>
      </dgm:t>
    </dgm:pt>
    <dgm:pt modelId="{371FED55-8D76-4585-8631-4C17DFECBCB4}" type="sibTrans" cxnId="{CA886B60-73D0-4F20-A4E6-6321C328CDD6}">
      <dgm:prSet/>
      <dgm:spPr/>
      <dgm:t>
        <a:bodyPr/>
        <a:lstStyle/>
        <a:p>
          <a:endParaRPr lang="zh-CN" altLang="en-US" sz="1400"/>
        </a:p>
      </dgm:t>
    </dgm:pt>
    <dgm:pt modelId="{0AE37E39-8316-4164-8B62-16855359AEB4}">
      <dgm:prSet custT="1"/>
      <dgm:spPr>
        <a:solidFill>
          <a:srgbClr val="7030A0"/>
        </a:solidFill>
      </dgm:spPr>
      <dgm:t>
        <a:bodyPr/>
        <a:lstStyle/>
        <a:p>
          <a:r>
            <a:rPr lang="zh-CN" altLang="en-US" sz="1600" b="1">
              <a:latin typeface="微软雅黑" panose="020B0503020204020204" pitchFamily="34" charset="-122"/>
              <a:ea typeface="微软雅黑" panose="020B0503020204020204" pitchFamily="34" charset="-122"/>
            </a:rPr>
            <a:t>信用风险</a:t>
          </a:r>
        </a:p>
      </dgm:t>
    </dgm:pt>
    <dgm:pt modelId="{6CC6B476-A65F-4D64-9C42-8C2F54D460E0}" type="parTrans" cxnId="{05126CE5-7EB7-447D-AC47-3AF6CB883404}">
      <dgm:prSet/>
      <dgm:spPr/>
      <dgm:t>
        <a:bodyPr/>
        <a:lstStyle/>
        <a:p>
          <a:endParaRPr lang="zh-CN" altLang="en-US" sz="1400"/>
        </a:p>
      </dgm:t>
    </dgm:pt>
    <dgm:pt modelId="{6C3056D1-51DB-49D4-B735-4CE9557B225C}" type="sibTrans" cxnId="{05126CE5-7EB7-447D-AC47-3AF6CB883404}">
      <dgm:prSet/>
      <dgm:spPr/>
      <dgm:t>
        <a:bodyPr/>
        <a:lstStyle/>
        <a:p>
          <a:endParaRPr lang="zh-CN" altLang="en-US" sz="1400"/>
        </a:p>
      </dgm:t>
    </dgm:pt>
    <dgm:pt modelId="{F61DDFEF-3ED4-4C60-83DF-DCB59D77FD80}">
      <dgm:prSet custT="1"/>
      <dgm:spPr>
        <a:solidFill>
          <a:srgbClr val="7030A0"/>
        </a:solidFill>
      </dgm:spPr>
      <dgm:t>
        <a:bodyPr/>
        <a:lstStyle/>
        <a:p>
          <a:r>
            <a:rPr lang="zh-CN" altLang="en-US" sz="1400">
              <a:latin typeface="微软雅黑" panose="020B0503020204020204" pitchFamily="34" charset="-122"/>
              <a:ea typeface="微软雅黑" panose="020B0503020204020204" pitchFamily="34" charset="-122"/>
            </a:rPr>
            <a:t>交易双方的违约造成的信用风险</a:t>
          </a:r>
        </a:p>
      </dgm:t>
    </dgm:pt>
    <dgm:pt modelId="{46E07A23-DE18-43B4-BA2F-E5FE2B7C153F}" type="parTrans" cxnId="{C7044E75-C4A3-462A-BCF9-0CA9B9B89783}">
      <dgm:prSet custT="1"/>
      <dgm:spPr/>
      <dgm:t>
        <a:bodyPr/>
        <a:lstStyle/>
        <a:p>
          <a:endParaRPr lang="zh-CN" altLang="en-US" sz="1400"/>
        </a:p>
      </dgm:t>
    </dgm:pt>
    <dgm:pt modelId="{06C3FDCE-3128-474F-926D-A3269D2E444B}" type="sibTrans" cxnId="{C7044E75-C4A3-462A-BCF9-0CA9B9B89783}">
      <dgm:prSet/>
      <dgm:spPr/>
      <dgm:t>
        <a:bodyPr/>
        <a:lstStyle/>
        <a:p>
          <a:endParaRPr lang="zh-CN" altLang="en-US" sz="1400"/>
        </a:p>
      </dgm:t>
    </dgm:pt>
    <dgm:pt modelId="{7D21D2FE-18D4-4A3B-BE61-E357EEA31A7B}">
      <dgm:prSet custT="1"/>
      <dgm:spPr>
        <a:solidFill>
          <a:srgbClr val="7030A0"/>
        </a:solidFill>
      </dgm:spPr>
      <dgm:t>
        <a:bodyPr/>
        <a:lstStyle/>
        <a:p>
          <a:r>
            <a:rPr lang="zh-CN" altLang="en-US" sz="1400">
              <a:latin typeface="微软雅黑" panose="020B0503020204020204" pitchFamily="34" charset="-122"/>
              <a:ea typeface="微软雅黑" panose="020B0503020204020204" pitchFamily="34" charset="-122"/>
            </a:rPr>
            <a:t>支付平台自身的信用风险</a:t>
          </a:r>
        </a:p>
      </dgm:t>
    </dgm:pt>
    <dgm:pt modelId="{CCFDFEE6-F39F-4D35-80A7-102F5F027DC9}" type="parTrans" cxnId="{D2917FF5-EA20-4CCE-B8C1-3025EFB4DB2F}">
      <dgm:prSet custT="1"/>
      <dgm:spPr/>
      <dgm:t>
        <a:bodyPr/>
        <a:lstStyle/>
        <a:p>
          <a:endParaRPr lang="zh-CN" altLang="en-US" sz="1400"/>
        </a:p>
      </dgm:t>
    </dgm:pt>
    <dgm:pt modelId="{C02078BA-4BE5-49F8-85C0-B626198D6C04}" type="sibTrans" cxnId="{D2917FF5-EA20-4CCE-B8C1-3025EFB4DB2F}">
      <dgm:prSet/>
      <dgm:spPr/>
      <dgm:t>
        <a:bodyPr/>
        <a:lstStyle/>
        <a:p>
          <a:endParaRPr lang="zh-CN" altLang="en-US" sz="1400"/>
        </a:p>
      </dgm:t>
    </dgm:pt>
    <dgm:pt modelId="{467AAF18-F295-4924-BE87-D6B74E87DC32}" type="pres">
      <dgm:prSet presAssocID="{75AFF8BC-EE39-495D-97F9-558AD399E993}" presName="diagram" presStyleCnt="0">
        <dgm:presLayoutVars>
          <dgm:chPref val="1"/>
          <dgm:dir/>
          <dgm:animOne val="branch"/>
          <dgm:animLvl val="lvl"/>
          <dgm:resizeHandles val="exact"/>
        </dgm:presLayoutVars>
      </dgm:prSet>
      <dgm:spPr/>
    </dgm:pt>
    <dgm:pt modelId="{84285FAD-1EC3-400C-B4B8-7C01FF088191}" type="pres">
      <dgm:prSet presAssocID="{586A9A8F-17B1-4856-B1BB-6B58FED26E8D}" presName="root1" presStyleCnt="0"/>
      <dgm:spPr/>
    </dgm:pt>
    <dgm:pt modelId="{78FF6B9E-0692-4D43-876E-1CE9AF10DC83}" type="pres">
      <dgm:prSet presAssocID="{586A9A8F-17B1-4856-B1BB-6B58FED26E8D}" presName="LevelOneTextNode" presStyleLbl="node0" presStyleIdx="0" presStyleCnt="3" custScaleX="137833" custScaleY="230541">
        <dgm:presLayoutVars>
          <dgm:chPref val="3"/>
        </dgm:presLayoutVars>
      </dgm:prSet>
      <dgm:spPr/>
    </dgm:pt>
    <dgm:pt modelId="{80EEE1F4-7774-4B0D-9EC8-AC94F01E70E3}" type="pres">
      <dgm:prSet presAssocID="{586A9A8F-17B1-4856-B1BB-6B58FED26E8D}" presName="level2hierChild" presStyleCnt="0"/>
      <dgm:spPr/>
    </dgm:pt>
    <dgm:pt modelId="{20101C87-0CC5-4582-9874-EB79C80604D6}" type="pres">
      <dgm:prSet presAssocID="{CF0E8724-D869-4269-A006-9F02E53F6A32}" presName="conn2-1" presStyleLbl="parChTrans1D2" presStyleIdx="0" presStyleCnt="8" custScaleX="2000000"/>
      <dgm:spPr/>
    </dgm:pt>
    <dgm:pt modelId="{EAF0B58F-5705-4365-98D4-6D053CB17938}" type="pres">
      <dgm:prSet presAssocID="{CF0E8724-D869-4269-A006-9F02E53F6A32}" presName="connTx" presStyleLbl="parChTrans1D2" presStyleIdx="0" presStyleCnt="8"/>
      <dgm:spPr/>
    </dgm:pt>
    <dgm:pt modelId="{D9AFE3F1-508E-4BA4-B212-3C68486026AD}" type="pres">
      <dgm:prSet presAssocID="{252822F9-6FBC-4C01-8A0A-D2690A7EECC2}" presName="root2" presStyleCnt="0"/>
      <dgm:spPr/>
    </dgm:pt>
    <dgm:pt modelId="{D06AD256-7DEF-4451-ACA6-6CBB91678739}" type="pres">
      <dgm:prSet presAssocID="{252822F9-6FBC-4C01-8A0A-D2690A7EECC2}" presName="LevelTwoTextNode" presStyleLbl="node2" presStyleIdx="0" presStyleCnt="8" custScaleX="655664">
        <dgm:presLayoutVars>
          <dgm:chPref val="3"/>
        </dgm:presLayoutVars>
      </dgm:prSet>
      <dgm:spPr/>
    </dgm:pt>
    <dgm:pt modelId="{C346DEF8-4733-4F7D-A703-20733EEA7873}" type="pres">
      <dgm:prSet presAssocID="{252822F9-6FBC-4C01-8A0A-D2690A7EECC2}" presName="level3hierChild" presStyleCnt="0"/>
      <dgm:spPr/>
    </dgm:pt>
    <dgm:pt modelId="{D1B087C2-4285-4B2D-AF7A-8874F0F48F63}" type="pres">
      <dgm:prSet presAssocID="{9BBA009B-8B7C-4A4F-9994-8EDEF8E49E3F}" presName="conn2-1" presStyleLbl="parChTrans1D2" presStyleIdx="1" presStyleCnt="8" custScaleX="2000000"/>
      <dgm:spPr/>
    </dgm:pt>
    <dgm:pt modelId="{514C1A01-7D97-4713-A2F7-89A42CB11E65}" type="pres">
      <dgm:prSet presAssocID="{9BBA009B-8B7C-4A4F-9994-8EDEF8E49E3F}" presName="connTx" presStyleLbl="parChTrans1D2" presStyleIdx="1" presStyleCnt="8"/>
      <dgm:spPr/>
    </dgm:pt>
    <dgm:pt modelId="{D19D4A72-C8CE-46B7-BB01-F66B5EFBAE51}" type="pres">
      <dgm:prSet presAssocID="{7AD86F22-7481-4A70-B49A-53D068752D6C}" presName="root2" presStyleCnt="0"/>
      <dgm:spPr/>
    </dgm:pt>
    <dgm:pt modelId="{18737F85-92BF-46E8-A1F6-858D5BC0E85A}" type="pres">
      <dgm:prSet presAssocID="{7AD86F22-7481-4A70-B49A-53D068752D6C}" presName="LevelTwoTextNode" presStyleLbl="node2" presStyleIdx="1" presStyleCnt="8" custScaleX="655664">
        <dgm:presLayoutVars>
          <dgm:chPref val="3"/>
        </dgm:presLayoutVars>
      </dgm:prSet>
      <dgm:spPr/>
    </dgm:pt>
    <dgm:pt modelId="{5F401023-458D-440D-8E63-7FED5007D683}" type="pres">
      <dgm:prSet presAssocID="{7AD86F22-7481-4A70-B49A-53D068752D6C}" presName="level3hierChild" presStyleCnt="0"/>
      <dgm:spPr/>
    </dgm:pt>
    <dgm:pt modelId="{397DFAC5-94C7-42F8-A0CA-EB6EDBAE8DCF}" type="pres">
      <dgm:prSet presAssocID="{7AB45E5A-92D6-4DDF-A0FC-0B119DD3C014}" presName="conn2-1" presStyleLbl="parChTrans1D2" presStyleIdx="2" presStyleCnt="8" custScaleX="2000000"/>
      <dgm:spPr/>
    </dgm:pt>
    <dgm:pt modelId="{C78D4076-0D25-402E-B1B7-5F1E05D45208}" type="pres">
      <dgm:prSet presAssocID="{7AB45E5A-92D6-4DDF-A0FC-0B119DD3C014}" presName="connTx" presStyleLbl="parChTrans1D2" presStyleIdx="2" presStyleCnt="8"/>
      <dgm:spPr/>
    </dgm:pt>
    <dgm:pt modelId="{F91DF5FB-DC6F-45F5-A9CF-9003F385CBEE}" type="pres">
      <dgm:prSet presAssocID="{1D9748C1-CD5F-459D-82CB-77B07EBA68A1}" presName="root2" presStyleCnt="0"/>
      <dgm:spPr/>
    </dgm:pt>
    <dgm:pt modelId="{001B8937-3441-4239-B77D-3DC7DF17592B}" type="pres">
      <dgm:prSet presAssocID="{1D9748C1-CD5F-459D-82CB-77B07EBA68A1}" presName="LevelTwoTextNode" presStyleLbl="node2" presStyleIdx="2" presStyleCnt="8" custScaleX="655664">
        <dgm:presLayoutVars>
          <dgm:chPref val="3"/>
        </dgm:presLayoutVars>
      </dgm:prSet>
      <dgm:spPr/>
    </dgm:pt>
    <dgm:pt modelId="{ECC7A8EE-6DF8-4641-AFA5-A2CF6009E18D}" type="pres">
      <dgm:prSet presAssocID="{1D9748C1-CD5F-459D-82CB-77B07EBA68A1}" presName="level3hierChild" presStyleCnt="0"/>
      <dgm:spPr/>
    </dgm:pt>
    <dgm:pt modelId="{76D1F8E9-CE42-428B-ACD4-657CB738EAF2}" type="pres">
      <dgm:prSet presAssocID="{9C6A12E4-88CA-4D6D-9E7C-29BF14F8EC26}" presName="root1" presStyleCnt="0"/>
      <dgm:spPr/>
    </dgm:pt>
    <dgm:pt modelId="{6F795EE7-5CEB-4AB5-95CC-72453380EF99}" type="pres">
      <dgm:prSet presAssocID="{9C6A12E4-88CA-4D6D-9E7C-29BF14F8EC26}" presName="LevelOneTextNode" presStyleLbl="node0" presStyleIdx="1" presStyleCnt="3" custScaleX="137833" custScaleY="230541" custLinFactNeighborX="-426" custLinFactNeighborY="5719">
        <dgm:presLayoutVars>
          <dgm:chPref val="3"/>
        </dgm:presLayoutVars>
      </dgm:prSet>
      <dgm:spPr/>
    </dgm:pt>
    <dgm:pt modelId="{AFFFE21B-BC4C-4A2D-827E-20CD2C639C25}" type="pres">
      <dgm:prSet presAssocID="{9C6A12E4-88CA-4D6D-9E7C-29BF14F8EC26}" presName="level2hierChild" presStyleCnt="0"/>
      <dgm:spPr/>
    </dgm:pt>
    <dgm:pt modelId="{9E05C153-AED7-4FC4-AD89-B9E20D8CFD39}" type="pres">
      <dgm:prSet presAssocID="{DD84175B-32E3-483A-8057-79289D4539A9}" presName="conn2-1" presStyleLbl="parChTrans1D2" presStyleIdx="3" presStyleCnt="8" custScaleX="2000000"/>
      <dgm:spPr/>
    </dgm:pt>
    <dgm:pt modelId="{F5D064C4-222A-4622-B5FB-2A9C74A741EF}" type="pres">
      <dgm:prSet presAssocID="{DD84175B-32E3-483A-8057-79289D4539A9}" presName="connTx" presStyleLbl="parChTrans1D2" presStyleIdx="3" presStyleCnt="8"/>
      <dgm:spPr/>
    </dgm:pt>
    <dgm:pt modelId="{B7ABC3E8-D7C7-4024-BB05-0C7E04928899}" type="pres">
      <dgm:prSet presAssocID="{24F23DB2-1A85-4281-B638-20885F79299E}" presName="root2" presStyleCnt="0"/>
      <dgm:spPr/>
    </dgm:pt>
    <dgm:pt modelId="{C6BBAF78-A379-4A53-A039-26FA260D38FA}" type="pres">
      <dgm:prSet presAssocID="{24F23DB2-1A85-4281-B638-20885F79299E}" presName="LevelTwoTextNode" presStyleLbl="node2" presStyleIdx="3" presStyleCnt="8" custScaleX="655664" custLinFactNeighborX="-426" custLinFactNeighborY="5719">
        <dgm:presLayoutVars>
          <dgm:chPref val="3"/>
        </dgm:presLayoutVars>
      </dgm:prSet>
      <dgm:spPr/>
    </dgm:pt>
    <dgm:pt modelId="{91CAE0E0-F748-4BE9-AAF3-6DC342DD6D34}" type="pres">
      <dgm:prSet presAssocID="{24F23DB2-1A85-4281-B638-20885F79299E}" presName="level3hierChild" presStyleCnt="0"/>
      <dgm:spPr/>
    </dgm:pt>
    <dgm:pt modelId="{30AB1850-9045-40BD-858E-E083284DA72E}" type="pres">
      <dgm:prSet presAssocID="{9952C886-70B2-4561-AF96-5D38A70E9782}" presName="conn2-1" presStyleLbl="parChTrans1D2" presStyleIdx="4" presStyleCnt="8" custScaleX="2000000"/>
      <dgm:spPr/>
    </dgm:pt>
    <dgm:pt modelId="{5D2B03FB-B7C7-45DE-95A6-E58E0406C0CC}" type="pres">
      <dgm:prSet presAssocID="{9952C886-70B2-4561-AF96-5D38A70E9782}" presName="connTx" presStyleLbl="parChTrans1D2" presStyleIdx="4" presStyleCnt="8"/>
      <dgm:spPr/>
    </dgm:pt>
    <dgm:pt modelId="{92A5275B-4516-4463-9CE7-C4F0889E6530}" type="pres">
      <dgm:prSet presAssocID="{3F3D0D5E-40AE-4675-8961-6447BD7B6A24}" presName="root2" presStyleCnt="0"/>
      <dgm:spPr/>
    </dgm:pt>
    <dgm:pt modelId="{E43A4443-B24E-4728-BD69-8E8676483713}" type="pres">
      <dgm:prSet presAssocID="{3F3D0D5E-40AE-4675-8961-6447BD7B6A24}" presName="LevelTwoTextNode" presStyleLbl="node2" presStyleIdx="4" presStyleCnt="8" custScaleX="655664" custLinFactNeighborX="-426" custLinFactNeighborY="5719">
        <dgm:presLayoutVars>
          <dgm:chPref val="3"/>
        </dgm:presLayoutVars>
      </dgm:prSet>
      <dgm:spPr/>
    </dgm:pt>
    <dgm:pt modelId="{C4C90D46-AE49-4619-8EAA-4C3CF014DEE1}" type="pres">
      <dgm:prSet presAssocID="{3F3D0D5E-40AE-4675-8961-6447BD7B6A24}" presName="level3hierChild" presStyleCnt="0"/>
      <dgm:spPr/>
    </dgm:pt>
    <dgm:pt modelId="{4045E0FA-D17B-445B-9B67-DCCC8C182DF8}" type="pres">
      <dgm:prSet presAssocID="{BF254ADF-C5F7-4F45-9AC1-9F822FB140F5}" presName="conn2-1" presStyleLbl="parChTrans1D2" presStyleIdx="5" presStyleCnt="8" custScaleX="2000000"/>
      <dgm:spPr/>
    </dgm:pt>
    <dgm:pt modelId="{581B5470-8CBC-4E77-9D39-AE88E7991EFF}" type="pres">
      <dgm:prSet presAssocID="{BF254ADF-C5F7-4F45-9AC1-9F822FB140F5}" presName="connTx" presStyleLbl="parChTrans1D2" presStyleIdx="5" presStyleCnt="8"/>
      <dgm:spPr/>
    </dgm:pt>
    <dgm:pt modelId="{62932891-363B-4412-8B49-D10A25F4E436}" type="pres">
      <dgm:prSet presAssocID="{5830BB91-EE9B-42FC-B027-E8EBA1ECCD3B}" presName="root2" presStyleCnt="0"/>
      <dgm:spPr/>
    </dgm:pt>
    <dgm:pt modelId="{EA30ACD7-C916-47A0-975F-C765622C0C72}" type="pres">
      <dgm:prSet presAssocID="{5830BB91-EE9B-42FC-B027-E8EBA1ECCD3B}" presName="LevelTwoTextNode" presStyleLbl="node2" presStyleIdx="5" presStyleCnt="8" custScaleX="655664" custLinFactNeighborX="-426" custLinFactNeighborY="5719">
        <dgm:presLayoutVars>
          <dgm:chPref val="3"/>
        </dgm:presLayoutVars>
      </dgm:prSet>
      <dgm:spPr/>
    </dgm:pt>
    <dgm:pt modelId="{8CC4006D-58BD-44DA-AF52-A74397792012}" type="pres">
      <dgm:prSet presAssocID="{5830BB91-EE9B-42FC-B027-E8EBA1ECCD3B}" presName="level3hierChild" presStyleCnt="0"/>
      <dgm:spPr/>
    </dgm:pt>
    <dgm:pt modelId="{8128FF80-FA29-4696-A6E0-6C96B344582D}" type="pres">
      <dgm:prSet presAssocID="{0AE37E39-8316-4164-8B62-16855359AEB4}" presName="root1" presStyleCnt="0"/>
      <dgm:spPr/>
    </dgm:pt>
    <dgm:pt modelId="{59E3904E-8936-4CD0-ADD8-CD05E4CD4E9F}" type="pres">
      <dgm:prSet presAssocID="{0AE37E39-8316-4164-8B62-16855359AEB4}" presName="LevelOneTextNode" presStyleLbl="node0" presStyleIdx="2" presStyleCnt="3" custScaleX="137833" custScaleY="230541">
        <dgm:presLayoutVars>
          <dgm:chPref val="3"/>
        </dgm:presLayoutVars>
      </dgm:prSet>
      <dgm:spPr/>
    </dgm:pt>
    <dgm:pt modelId="{DEE5215B-485C-4F41-A135-CE3129119850}" type="pres">
      <dgm:prSet presAssocID="{0AE37E39-8316-4164-8B62-16855359AEB4}" presName="level2hierChild" presStyleCnt="0"/>
      <dgm:spPr/>
    </dgm:pt>
    <dgm:pt modelId="{FAA6F847-BEC9-441D-B7F4-BDCC51E2A098}" type="pres">
      <dgm:prSet presAssocID="{46E07A23-DE18-43B4-BA2F-E5FE2B7C153F}" presName="conn2-1" presStyleLbl="parChTrans1D2" presStyleIdx="6" presStyleCnt="8" custScaleX="2000000"/>
      <dgm:spPr/>
    </dgm:pt>
    <dgm:pt modelId="{B741264E-7392-4999-B297-F0FDD4C43FE8}" type="pres">
      <dgm:prSet presAssocID="{46E07A23-DE18-43B4-BA2F-E5FE2B7C153F}" presName="connTx" presStyleLbl="parChTrans1D2" presStyleIdx="6" presStyleCnt="8"/>
      <dgm:spPr/>
    </dgm:pt>
    <dgm:pt modelId="{BC7DE0A6-25B4-4FA9-987C-69FAEE682F8D}" type="pres">
      <dgm:prSet presAssocID="{F61DDFEF-3ED4-4C60-83DF-DCB59D77FD80}" presName="root2" presStyleCnt="0"/>
      <dgm:spPr/>
    </dgm:pt>
    <dgm:pt modelId="{E9BA552D-32EA-4AAE-B465-248A9DDFC406}" type="pres">
      <dgm:prSet presAssocID="{F61DDFEF-3ED4-4C60-83DF-DCB59D77FD80}" presName="LevelTwoTextNode" presStyleLbl="node2" presStyleIdx="6" presStyleCnt="8" custScaleX="655664">
        <dgm:presLayoutVars>
          <dgm:chPref val="3"/>
        </dgm:presLayoutVars>
      </dgm:prSet>
      <dgm:spPr/>
    </dgm:pt>
    <dgm:pt modelId="{0BD9D160-F50A-45A4-B80C-4DC9990B2E41}" type="pres">
      <dgm:prSet presAssocID="{F61DDFEF-3ED4-4C60-83DF-DCB59D77FD80}" presName="level3hierChild" presStyleCnt="0"/>
      <dgm:spPr/>
    </dgm:pt>
    <dgm:pt modelId="{EAA50F15-D912-4017-AAED-F774B705D7F8}" type="pres">
      <dgm:prSet presAssocID="{CCFDFEE6-F39F-4D35-80A7-102F5F027DC9}" presName="conn2-1" presStyleLbl="parChTrans1D2" presStyleIdx="7" presStyleCnt="8" custScaleX="2000000"/>
      <dgm:spPr/>
    </dgm:pt>
    <dgm:pt modelId="{BBE8B532-9AA7-415E-8F97-8D1BDBAAF9BE}" type="pres">
      <dgm:prSet presAssocID="{CCFDFEE6-F39F-4D35-80A7-102F5F027DC9}" presName="connTx" presStyleLbl="parChTrans1D2" presStyleIdx="7" presStyleCnt="8"/>
      <dgm:spPr/>
    </dgm:pt>
    <dgm:pt modelId="{093552F6-03D9-46AD-A8FC-A8BD821DFC30}" type="pres">
      <dgm:prSet presAssocID="{7D21D2FE-18D4-4A3B-BE61-E357EEA31A7B}" presName="root2" presStyleCnt="0"/>
      <dgm:spPr/>
    </dgm:pt>
    <dgm:pt modelId="{120FD227-63A6-4B1E-A457-9823F93A2E7E}" type="pres">
      <dgm:prSet presAssocID="{7D21D2FE-18D4-4A3B-BE61-E357EEA31A7B}" presName="LevelTwoTextNode" presStyleLbl="node2" presStyleIdx="7" presStyleCnt="8" custScaleX="655664">
        <dgm:presLayoutVars>
          <dgm:chPref val="3"/>
        </dgm:presLayoutVars>
      </dgm:prSet>
      <dgm:spPr/>
    </dgm:pt>
    <dgm:pt modelId="{F001D11D-9DE6-4168-A8DC-17382C710EE0}" type="pres">
      <dgm:prSet presAssocID="{7D21D2FE-18D4-4A3B-BE61-E357EEA31A7B}" presName="level3hierChild" presStyleCnt="0"/>
      <dgm:spPr/>
    </dgm:pt>
  </dgm:ptLst>
  <dgm:cxnLst>
    <dgm:cxn modelId="{CBABEE03-F969-44C8-B394-5B08D57297B0}" type="presOf" srcId="{DD84175B-32E3-483A-8057-79289D4539A9}" destId="{F5D064C4-222A-4622-B5FB-2A9C74A741EF}" srcOrd="1" destOrd="0" presId="urn:microsoft.com/office/officeart/2005/8/layout/hierarchy2"/>
    <dgm:cxn modelId="{958C1213-8F4F-493B-BDD2-8F82B0F7B244}" type="presOf" srcId="{9BBA009B-8B7C-4A4F-9994-8EDEF8E49E3F}" destId="{514C1A01-7D97-4713-A2F7-89A42CB11E65}" srcOrd="1" destOrd="0" presId="urn:microsoft.com/office/officeart/2005/8/layout/hierarchy2"/>
    <dgm:cxn modelId="{F8590D1B-2224-4178-A674-E865A2D07B65}" type="presOf" srcId="{0AE37E39-8316-4164-8B62-16855359AEB4}" destId="{59E3904E-8936-4CD0-ADD8-CD05E4CD4E9F}" srcOrd="0" destOrd="0" presId="urn:microsoft.com/office/officeart/2005/8/layout/hierarchy2"/>
    <dgm:cxn modelId="{6004E321-6594-425C-8237-E7EDE3AE1775}" type="presOf" srcId="{7D21D2FE-18D4-4A3B-BE61-E357EEA31A7B}" destId="{120FD227-63A6-4B1E-A457-9823F93A2E7E}" srcOrd="0" destOrd="0" presId="urn:microsoft.com/office/officeart/2005/8/layout/hierarchy2"/>
    <dgm:cxn modelId="{92D4D525-59A3-450D-A0C4-520F75F7CEE3}" type="presOf" srcId="{CF0E8724-D869-4269-A006-9F02E53F6A32}" destId="{20101C87-0CC5-4582-9874-EB79C80604D6}" srcOrd="0" destOrd="0" presId="urn:microsoft.com/office/officeart/2005/8/layout/hierarchy2"/>
    <dgm:cxn modelId="{38569031-04F6-4777-9013-468FD4E42FF4}" type="presOf" srcId="{DD84175B-32E3-483A-8057-79289D4539A9}" destId="{9E05C153-AED7-4FC4-AD89-B9E20D8CFD39}" srcOrd="0" destOrd="0" presId="urn:microsoft.com/office/officeart/2005/8/layout/hierarchy2"/>
    <dgm:cxn modelId="{0FF94634-D1F9-4E4F-A15C-B4224C798324}" srcId="{586A9A8F-17B1-4856-B1BB-6B58FED26E8D}" destId="{1D9748C1-CD5F-459D-82CB-77B07EBA68A1}" srcOrd="2" destOrd="0" parTransId="{7AB45E5A-92D6-4DDF-A0FC-0B119DD3C014}" sibTransId="{248084C5-C2E2-46AD-A6DE-9FB70726723A}"/>
    <dgm:cxn modelId="{8AF62D35-6E57-4836-827E-E83F2F364A0C}" srcId="{586A9A8F-17B1-4856-B1BB-6B58FED26E8D}" destId="{252822F9-6FBC-4C01-8A0A-D2690A7EECC2}" srcOrd="0" destOrd="0" parTransId="{CF0E8724-D869-4269-A006-9F02E53F6A32}" sibTransId="{67B9E7E1-C1DD-4FCD-A5F8-D178DBD8C8BE}"/>
    <dgm:cxn modelId="{6AFBDD35-ABC7-462D-A037-4189DEA544FF}" type="presOf" srcId="{BF254ADF-C5F7-4F45-9AC1-9F822FB140F5}" destId="{581B5470-8CBC-4E77-9D39-AE88E7991EFF}" srcOrd="1" destOrd="0" presId="urn:microsoft.com/office/officeart/2005/8/layout/hierarchy2"/>
    <dgm:cxn modelId="{61D34A3B-864A-4C43-AE19-62A584FB2A0C}" type="presOf" srcId="{252822F9-6FBC-4C01-8A0A-D2690A7EECC2}" destId="{D06AD256-7DEF-4451-ACA6-6CBB91678739}" srcOrd="0" destOrd="0" presId="urn:microsoft.com/office/officeart/2005/8/layout/hierarchy2"/>
    <dgm:cxn modelId="{37E13B5B-DBFF-4268-B6FA-722CDCFF3B4D}" type="presOf" srcId="{7AB45E5A-92D6-4DDF-A0FC-0B119DD3C014}" destId="{C78D4076-0D25-402E-B1B7-5F1E05D45208}" srcOrd="1" destOrd="0" presId="urn:microsoft.com/office/officeart/2005/8/layout/hierarchy2"/>
    <dgm:cxn modelId="{67572C5D-9694-4395-9CDF-D88855B0251A}" type="presOf" srcId="{7AB45E5A-92D6-4DDF-A0FC-0B119DD3C014}" destId="{397DFAC5-94C7-42F8-A0CA-EB6EDBAE8DCF}" srcOrd="0" destOrd="0" presId="urn:microsoft.com/office/officeart/2005/8/layout/hierarchy2"/>
    <dgm:cxn modelId="{CA886B60-73D0-4F20-A4E6-6321C328CDD6}" srcId="{9C6A12E4-88CA-4D6D-9E7C-29BF14F8EC26}" destId="{5830BB91-EE9B-42FC-B027-E8EBA1ECCD3B}" srcOrd="2" destOrd="0" parTransId="{BF254ADF-C5F7-4F45-9AC1-9F822FB140F5}" sibTransId="{371FED55-8D76-4585-8631-4C17DFECBCB4}"/>
    <dgm:cxn modelId="{5F034643-03FB-430D-886D-167045C4EB63}" type="presOf" srcId="{75AFF8BC-EE39-495D-97F9-558AD399E993}" destId="{467AAF18-F295-4924-BE87-D6B74E87DC32}" srcOrd="0" destOrd="0" presId="urn:microsoft.com/office/officeart/2005/8/layout/hierarchy2"/>
    <dgm:cxn modelId="{3B982F64-75D8-49F8-B29D-113EA2BC19C6}" srcId="{75AFF8BC-EE39-495D-97F9-558AD399E993}" destId="{586A9A8F-17B1-4856-B1BB-6B58FED26E8D}" srcOrd="0" destOrd="0" parTransId="{39A2CF7D-9035-41A3-A06F-53DC783F2861}" sibTransId="{12C59A8A-F34C-4B41-9ACF-AD5E2BDC7820}"/>
    <dgm:cxn modelId="{25840967-7984-4CFC-A223-3B631A2A4A28}" type="presOf" srcId="{9C6A12E4-88CA-4D6D-9E7C-29BF14F8EC26}" destId="{6F795EE7-5CEB-4AB5-95CC-72453380EF99}" srcOrd="0" destOrd="0" presId="urn:microsoft.com/office/officeart/2005/8/layout/hierarchy2"/>
    <dgm:cxn modelId="{115BEF48-C98D-41CF-81DC-1868470C9096}" type="presOf" srcId="{CCFDFEE6-F39F-4D35-80A7-102F5F027DC9}" destId="{EAA50F15-D912-4017-AAED-F774B705D7F8}" srcOrd="0" destOrd="0" presId="urn:microsoft.com/office/officeart/2005/8/layout/hierarchy2"/>
    <dgm:cxn modelId="{0253764F-51FE-4C43-9BB3-087B7C3EDD57}" srcId="{75AFF8BC-EE39-495D-97F9-558AD399E993}" destId="{9C6A12E4-88CA-4D6D-9E7C-29BF14F8EC26}" srcOrd="1" destOrd="0" parTransId="{FC26A2A4-52E4-47AE-ADA8-212454C18F1C}" sibTransId="{AEFC5D54-66C2-47A6-A657-4B8738A533E4}"/>
    <dgm:cxn modelId="{78081351-BA18-40D1-923B-4F88FAC1E48F}" type="presOf" srcId="{9BBA009B-8B7C-4A4F-9994-8EDEF8E49E3F}" destId="{D1B087C2-4285-4B2D-AF7A-8874F0F48F63}" srcOrd="0" destOrd="0" presId="urn:microsoft.com/office/officeart/2005/8/layout/hierarchy2"/>
    <dgm:cxn modelId="{E45BC552-1FC5-497A-AC23-21E653503B7D}" srcId="{586A9A8F-17B1-4856-B1BB-6B58FED26E8D}" destId="{7AD86F22-7481-4A70-B49A-53D068752D6C}" srcOrd="1" destOrd="0" parTransId="{9BBA009B-8B7C-4A4F-9994-8EDEF8E49E3F}" sibTransId="{CEBD2805-BF78-4286-B29A-A3E12B3CAEA8}"/>
    <dgm:cxn modelId="{30D7EC72-93D8-4B87-A4BA-E37B7D53AF54}" srcId="{9C6A12E4-88CA-4D6D-9E7C-29BF14F8EC26}" destId="{3F3D0D5E-40AE-4675-8961-6447BD7B6A24}" srcOrd="1" destOrd="0" parTransId="{9952C886-70B2-4561-AF96-5D38A70E9782}" sibTransId="{1E1A9237-A88C-46A2-867B-8D3A3C34619D}"/>
    <dgm:cxn modelId="{C7044E75-C4A3-462A-BCF9-0CA9B9B89783}" srcId="{0AE37E39-8316-4164-8B62-16855359AEB4}" destId="{F61DDFEF-3ED4-4C60-83DF-DCB59D77FD80}" srcOrd="0" destOrd="0" parTransId="{46E07A23-DE18-43B4-BA2F-E5FE2B7C153F}" sibTransId="{06C3FDCE-3128-474F-926D-A3269D2E444B}"/>
    <dgm:cxn modelId="{19642276-A0BA-4BE9-A703-F85ED27F317B}" type="presOf" srcId="{9952C886-70B2-4561-AF96-5D38A70E9782}" destId="{30AB1850-9045-40BD-858E-E083284DA72E}" srcOrd="0" destOrd="0" presId="urn:microsoft.com/office/officeart/2005/8/layout/hierarchy2"/>
    <dgm:cxn modelId="{33679C5A-DD82-4B50-AFF8-92177AD5990D}" type="presOf" srcId="{CCFDFEE6-F39F-4D35-80A7-102F5F027DC9}" destId="{BBE8B532-9AA7-415E-8F97-8D1BDBAAF9BE}" srcOrd="1" destOrd="0" presId="urn:microsoft.com/office/officeart/2005/8/layout/hierarchy2"/>
    <dgm:cxn modelId="{F5A8697C-68C1-4A92-A855-98F6E1D306F2}" type="presOf" srcId="{CF0E8724-D869-4269-A006-9F02E53F6A32}" destId="{EAF0B58F-5705-4365-98D4-6D053CB17938}" srcOrd="1" destOrd="0" presId="urn:microsoft.com/office/officeart/2005/8/layout/hierarchy2"/>
    <dgm:cxn modelId="{C4166E7F-62F3-435C-8DE7-A4B48DFAB675}" type="presOf" srcId="{1D9748C1-CD5F-459D-82CB-77B07EBA68A1}" destId="{001B8937-3441-4239-B77D-3DC7DF17592B}" srcOrd="0" destOrd="0" presId="urn:microsoft.com/office/officeart/2005/8/layout/hierarchy2"/>
    <dgm:cxn modelId="{9CBF8F80-E355-406C-9498-178EFBA536B2}" srcId="{9C6A12E4-88CA-4D6D-9E7C-29BF14F8EC26}" destId="{24F23DB2-1A85-4281-B638-20885F79299E}" srcOrd="0" destOrd="0" parTransId="{DD84175B-32E3-483A-8057-79289D4539A9}" sibTransId="{691316B1-8364-4556-AE09-A493AD9FAD59}"/>
    <dgm:cxn modelId="{9FDF9984-6EBE-48F9-81DE-EA9478E95B26}" type="presOf" srcId="{9952C886-70B2-4561-AF96-5D38A70E9782}" destId="{5D2B03FB-B7C7-45DE-95A6-E58E0406C0CC}" srcOrd="1" destOrd="0" presId="urn:microsoft.com/office/officeart/2005/8/layout/hierarchy2"/>
    <dgm:cxn modelId="{42EAB09E-D012-4861-A4C0-E5DD74923D05}" type="presOf" srcId="{BF254ADF-C5F7-4F45-9AC1-9F822FB140F5}" destId="{4045E0FA-D17B-445B-9B67-DCCC8C182DF8}" srcOrd="0" destOrd="0" presId="urn:microsoft.com/office/officeart/2005/8/layout/hierarchy2"/>
    <dgm:cxn modelId="{01E0DBA8-66AA-462C-86C7-558399396325}" type="presOf" srcId="{7AD86F22-7481-4A70-B49A-53D068752D6C}" destId="{18737F85-92BF-46E8-A1F6-858D5BC0E85A}" srcOrd="0" destOrd="0" presId="urn:microsoft.com/office/officeart/2005/8/layout/hierarchy2"/>
    <dgm:cxn modelId="{75F0AFB6-0F8E-489F-958C-DD9A5A1FD718}" type="presOf" srcId="{586A9A8F-17B1-4856-B1BB-6B58FED26E8D}" destId="{78FF6B9E-0692-4D43-876E-1CE9AF10DC83}" srcOrd="0" destOrd="0" presId="urn:microsoft.com/office/officeart/2005/8/layout/hierarchy2"/>
    <dgm:cxn modelId="{41998CB8-E52A-4939-B6EC-339A8A71C9C6}" type="presOf" srcId="{46E07A23-DE18-43B4-BA2F-E5FE2B7C153F}" destId="{FAA6F847-BEC9-441D-B7F4-BDCC51E2A098}" srcOrd="0" destOrd="0" presId="urn:microsoft.com/office/officeart/2005/8/layout/hierarchy2"/>
    <dgm:cxn modelId="{B570B6CD-445A-483F-AC38-7E3271DFAF3B}" type="presOf" srcId="{5830BB91-EE9B-42FC-B027-E8EBA1ECCD3B}" destId="{EA30ACD7-C916-47A0-975F-C765622C0C72}" srcOrd="0" destOrd="0" presId="urn:microsoft.com/office/officeart/2005/8/layout/hierarchy2"/>
    <dgm:cxn modelId="{A543DCD3-CC17-4671-83F5-C405FB561A63}" type="presOf" srcId="{F61DDFEF-3ED4-4C60-83DF-DCB59D77FD80}" destId="{E9BA552D-32EA-4AAE-B465-248A9DDFC406}" srcOrd="0" destOrd="0" presId="urn:microsoft.com/office/officeart/2005/8/layout/hierarchy2"/>
    <dgm:cxn modelId="{55C12BD8-90CD-4645-BCFE-F2D3D623CF22}" type="presOf" srcId="{46E07A23-DE18-43B4-BA2F-E5FE2B7C153F}" destId="{B741264E-7392-4999-B297-F0FDD4C43FE8}" srcOrd="1" destOrd="0" presId="urn:microsoft.com/office/officeart/2005/8/layout/hierarchy2"/>
    <dgm:cxn modelId="{05126CE5-7EB7-447D-AC47-3AF6CB883404}" srcId="{75AFF8BC-EE39-495D-97F9-558AD399E993}" destId="{0AE37E39-8316-4164-8B62-16855359AEB4}" srcOrd="2" destOrd="0" parTransId="{6CC6B476-A65F-4D64-9C42-8C2F54D460E0}" sibTransId="{6C3056D1-51DB-49D4-B735-4CE9557B225C}"/>
    <dgm:cxn modelId="{9F7B41EA-FCE6-4AC1-8264-A94B0755C541}" type="presOf" srcId="{24F23DB2-1A85-4281-B638-20885F79299E}" destId="{C6BBAF78-A379-4A53-A039-26FA260D38FA}" srcOrd="0" destOrd="0" presId="urn:microsoft.com/office/officeart/2005/8/layout/hierarchy2"/>
    <dgm:cxn modelId="{D2917FF5-EA20-4CCE-B8C1-3025EFB4DB2F}" srcId="{0AE37E39-8316-4164-8B62-16855359AEB4}" destId="{7D21D2FE-18D4-4A3B-BE61-E357EEA31A7B}" srcOrd="1" destOrd="0" parTransId="{CCFDFEE6-F39F-4D35-80A7-102F5F027DC9}" sibTransId="{C02078BA-4BE5-49F8-85C0-B626198D6C04}"/>
    <dgm:cxn modelId="{D3DC4EFE-F60A-4864-A8C2-70A19DC0DA8F}" type="presOf" srcId="{3F3D0D5E-40AE-4675-8961-6447BD7B6A24}" destId="{E43A4443-B24E-4728-BD69-8E8676483713}" srcOrd="0" destOrd="0" presId="urn:microsoft.com/office/officeart/2005/8/layout/hierarchy2"/>
    <dgm:cxn modelId="{39D05273-636A-4377-AF7E-C824A8D26974}" type="presParOf" srcId="{467AAF18-F295-4924-BE87-D6B74E87DC32}" destId="{84285FAD-1EC3-400C-B4B8-7C01FF088191}" srcOrd="0" destOrd="0" presId="urn:microsoft.com/office/officeart/2005/8/layout/hierarchy2"/>
    <dgm:cxn modelId="{3AAAE85B-69C4-4A52-98FD-CA81232F9002}" type="presParOf" srcId="{84285FAD-1EC3-400C-B4B8-7C01FF088191}" destId="{78FF6B9E-0692-4D43-876E-1CE9AF10DC83}" srcOrd="0" destOrd="0" presId="urn:microsoft.com/office/officeart/2005/8/layout/hierarchy2"/>
    <dgm:cxn modelId="{37F6786D-B14D-4CFA-8C57-61365BFA3189}" type="presParOf" srcId="{84285FAD-1EC3-400C-B4B8-7C01FF088191}" destId="{80EEE1F4-7774-4B0D-9EC8-AC94F01E70E3}" srcOrd="1" destOrd="0" presId="urn:microsoft.com/office/officeart/2005/8/layout/hierarchy2"/>
    <dgm:cxn modelId="{F6F3F6D0-3AE5-4803-A727-39A1B42137D7}" type="presParOf" srcId="{80EEE1F4-7774-4B0D-9EC8-AC94F01E70E3}" destId="{20101C87-0CC5-4582-9874-EB79C80604D6}" srcOrd="0" destOrd="0" presId="urn:microsoft.com/office/officeart/2005/8/layout/hierarchy2"/>
    <dgm:cxn modelId="{4FCA5811-564B-4839-9825-C503D3B68FAF}" type="presParOf" srcId="{20101C87-0CC5-4582-9874-EB79C80604D6}" destId="{EAF0B58F-5705-4365-98D4-6D053CB17938}" srcOrd="0" destOrd="0" presId="urn:microsoft.com/office/officeart/2005/8/layout/hierarchy2"/>
    <dgm:cxn modelId="{FA0A2C9F-AB29-4A9B-A34F-81FED759AA5F}" type="presParOf" srcId="{80EEE1F4-7774-4B0D-9EC8-AC94F01E70E3}" destId="{D9AFE3F1-508E-4BA4-B212-3C68486026AD}" srcOrd="1" destOrd="0" presId="urn:microsoft.com/office/officeart/2005/8/layout/hierarchy2"/>
    <dgm:cxn modelId="{6276EE60-C7D3-4977-8572-668AE2E4445D}" type="presParOf" srcId="{D9AFE3F1-508E-4BA4-B212-3C68486026AD}" destId="{D06AD256-7DEF-4451-ACA6-6CBB91678739}" srcOrd="0" destOrd="0" presId="urn:microsoft.com/office/officeart/2005/8/layout/hierarchy2"/>
    <dgm:cxn modelId="{B3DDB431-1A74-4F79-BEB9-C57423F9B420}" type="presParOf" srcId="{D9AFE3F1-508E-4BA4-B212-3C68486026AD}" destId="{C346DEF8-4733-4F7D-A703-20733EEA7873}" srcOrd="1" destOrd="0" presId="urn:microsoft.com/office/officeart/2005/8/layout/hierarchy2"/>
    <dgm:cxn modelId="{9BC85ADF-320E-41A7-8D6D-71F23DFF5B49}" type="presParOf" srcId="{80EEE1F4-7774-4B0D-9EC8-AC94F01E70E3}" destId="{D1B087C2-4285-4B2D-AF7A-8874F0F48F63}" srcOrd="2" destOrd="0" presId="urn:microsoft.com/office/officeart/2005/8/layout/hierarchy2"/>
    <dgm:cxn modelId="{28FB3AAA-8B86-4A42-AC95-3FEB8FFD59E1}" type="presParOf" srcId="{D1B087C2-4285-4B2D-AF7A-8874F0F48F63}" destId="{514C1A01-7D97-4713-A2F7-89A42CB11E65}" srcOrd="0" destOrd="0" presId="urn:microsoft.com/office/officeart/2005/8/layout/hierarchy2"/>
    <dgm:cxn modelId="{4666B2FB-0783-4866-AD99-49ADF3572754}" type="presParOf" srcId="{80EEE1F4-7774-4B0D-9EC8-AC94F01E70E3}" destId="{D19D4A72-C8CE-46B7-BB01-F66B5EFBAE51}" srcOrd="3" destOrd="0" presId="urn:microsoft.com/office/officeart/2005/8/layout/hierarchy2"/>
    <dgm:cxn modelId="{2D0C4D83-7519-4AAE-909C-F3994DDA5352}" type="presParOf" srcId="{D19D4A72-C8CE-46B7-BB01-F66B5EFBAE51}" destId="{18737F85-92BF-46E8-A1F6-858D5BC0E85A}" srcOrd="0" destOrd="0" presId="urn:microsoft.com/office/officeart/2005/8/layout/hierarchy2"/>
    <dgm:cxn modelId="{5BF5EE38-2D96-4B23-9FCE-598E14C8BDF8}" type="presParOf" srcId="{D19D4A72-C8CE-46B7-BB01-F66B5EFBAE51}" destId="{5F401023-458D-440D-8E63-7FED5007D683}" srcOrd="1" destOrd="0" presId="urn:microsoft.com/office/officeart/2005/8/layout/hierarchy2"/>
    <dgm:cxn modelId="{7A6ECE79-9190-4E1D-A81C-04D70F983F6D}" type="presParOf" srcId="{80EEE1F4-7774-4B0D-9EC8-AC94F01E70E3}" destId="{397DFAC5-94C7-42F8-A0CA-EB6EDBAE8DCF}" srcOrd="4" destOrd="0" presId="urn:microsoft.com/office/officeart/2005/8/layout/hierarchy2"/>
    <dgm:cxn modelId="{1110E636-0081-4425-8C0C-E5047F43C549}" type="presParOf" srcId="{397DFAC5-94C7-42F8-A0CA-EB6EDBAE8DCF}" destId="{C78D4076-0D25-402E-B1B7-5F1E05D45208}" srcOrd="0" destOrd="0" presId="urn:microsoft.com/office/officeart/2005/8/layout/hierarchy2"/>
    <dgm:cxn modelId="{722CB45F-2854-47F8-8B44-2F40B80BABAA}" type="presParOf" srcId="{80EEE1F4-7774-4B0D-9EC8-AC94F01E70E3}" destId="{F91DF5FB-DC6F-45F5-A9CF-9003F385CBEE}" srcOrd="5" destOrd="0" presId="urn:microsoft.com/office/officeart/2005/8/layout/hierarchy2"/>
    <dgm:cxn modelId="{09D890F8-EB33-480C-8FBA-EF4C71F22CF4}" type="presParOf" srcId="{F91DF5FB-DC6F-45F5-A9CF-9003F385CBEE}" destId="{001B8937-3441-4239-B77D-3DC7DF17592B}" srcOrd="0" destOrd="0" presId="urn:microsoft.com/office/officeart/2005/8/layout/hierarchy2"/>
    <dgm:cxn modelId="{6A8FF8BB-A7FD-402D-B4DA-A0691BA3590A}" type="presParOf" srcId="{F91DF5FB-DC6F-45F5-A9CF-9003F385CBEE}" destId="{ECC7A8EE-6DF8-4641-AFA5-A2CF6009E18D}" srcOrd="1" destOrd="0" presId="urn:microsoft.com/office/officeart/2005/8/layout/hierarchy2"/>
    <dgm:cxn modelId="{8E53134A-53E9-4928-9C5B-4AA6440A8B95}" type="presParOf" srcId="{467AAF18-F295-4924-BE87-D6B74E87DC32}" destId="{76D1F8E9-CE42-428B-ACD4-657CB738EAF2}" srcOrd="1" destOrd="0" presId="urn:microsoft.com/office/officeart/2005/8/layout/hierarchy2"/>
    <dgm:cxn modelId="{E8ECB48E-D0A5-4C06-B563-78F9FA877AD8}" type="presParOf" srcId="{76D1F8E9-CE42-428B-ACD4-657CB738EAF2}" destId="{6F795EE7-5CEB-4AB5-95CC-72453380EF99}" srcOrd="0" destOrd="0" presId="urn:microsoft.com/office/officeart/2005/8/layout/hierarchy2"/>
    <dgm:cxn modelId="{C579EE45-61A2-47CE-BB9B-C4962D75AAF8}" type="presParOf" srcId="{76D1F8E9-CE42-428B-ACD4-657CB738EAF2}" destId="{AFFFE21B-BC4C-4A2D-827E-20CD2C639C25}" srcOrd="1" destOrd="0" presId="urn:microsoft.com/office/officeart/2005/8/layout/hierarchy2"/>
    <dgm:cxn modelId="{2B051F96-815D-465E-A05C-28DCE0EC4A62}" type="presParOf" srcId="{AFFFE21B-BC4C-4A2D-827E-20CD2C639C25}" destId="{9E05C153-AED7-4FC4-AD89-B9E20D8CFD39}" srcOrd="0" destOrd="0" presId="urn:microsoft.com/office/officeart/2005/8/layout/hierarchy2"/>
    <dgm:cxn modelId="{A6746A57-23DF-4756-B225-36490AB09B52}" type="presParOf" srcId="{9E05C153-AED7-4FC4-AD89-B9E20D8CFD39}" destId="{F5D064C4-222A-4622-B5FB-2A9C74A741EF}" srcOrd="0" destOrd="0" presId="urn:microsoft.com/office/officeart/2005/8/layout/hierarchy2"/>
    <dgm:cxn modelId="{99C2171B-9BF3-417F-BB46-00D296430153}" type="presParOf" srcId="{AFFFE21B-BC4C-4A2D-827E-20CD2C639C25}" destId="{B7ABC3E8-D7C7-4024-BB05-0C7E04928899}" srcOrd="1" destOrd="0" presId="urn:microsoft.com/office/officeart/2005/8/layout/hierarchy2"/>
    <dgm:cxn modelId="{7AD6AC1E-DE1D-481B-A945-422D412EB9F5}" type="presParOf" srcId="{B7ABC3E8-D7C7-4024-BB05-0C7E04928899}" destId="{C6BBAF78-A379-4A53-A039-26FA260D38FA}" srcOrd="0" destOrd="0" presId="urn:microsoft.com/office/officeart/2005/8/layout/hierarchy2"/>
    <dgm:cxn modelId="{5DA9D25C-7BF4-4541-9ACB-CBCB38C06A3D}" type="presParOf" srcId="{B7ABC3E8-D7C7-4024-BB05-0C7E04928899}" destId="{91CAE0E0-F748-4BE9-AAF3-6DC342DD6D34}" srcOrd="1" destOrd="0" presId="urn:microsoft.com/office/officeart/2005/8/layout/hierarchy2"/>
    <dgm:cxn modelId="{502AE32D-0A0B-4A5E-AACB-788A78BD76FF}" type="presParOf" srcId="{AFFFE21B-BC4C-4A2D-827E-20CD2C639C25}" destId="{30AB1850-9045-40BD-858E-E083284DA72E}" srcOrd="2" destOrd="0" presId="urn:microsoft.com/office/officeart/2005/8/layout/hierarchy2"/>
    <dgm:cxn modelId="{D371E216-E349-490B-97FA-C591E79F04B0}" type="presParOf" srcId="{30AB1850-9045-40BD-858E-E083284DA72E}" destId="{5D2B03FB-B7C7-45DE-95A6-E58E0406C0CC}" srcOrd="0" destOrd="0" presId="urn:microsoft.com/office/officeart/2005/8/layout/hierarchy2"/>
    <dgm:cxn modelId="{055D7F95-D811-4A03-B3B7-0DE48051C43D}" type="presParOf" srcId="{AFFFE21B-BC4C-4A2D-827E-20CD2C639C25}" destId="{92A5275B-4516-4463-9CE7-C4F0889E6530}" srcOrd="3" destOrd="0" presId="urn:microsoft.com/office/officeart/2005/8/layout/hierarchy2"/>
    <dgm:cxn modelId="{578BD1DB-1808-4089-8870-924EBC0924EC}" type="presParOf" srcId="{92A5275B-4516-4463-9CE7-C4F0889E6530}" destId="{E43A4443-B24E-4728-BD69-8E8676483713}" srcOrd="0" destOrd="0" presId="urn:microsoft.com/office/officeart/2005/8/layout/hierarchy2"/>
    <dgm:cxn modelId="{B3626BB0-1853-44C1-BBCD-4153F3DB86AC}" type="presParOf" srcId="{92A5275B-4516-4463-9CE7-C4F0889E6530}" destId="{C4C90D46-AE49-4619-8EAA-4C3CF014DEE1}" srcOrd="1" destOrd="0" presId="urn:microsoft.com/office/officeart/2005/8/layout/hierarchy2"/>
    <dgm:cxn modelId="{8F85BB25-454C-4BC9-9505-C4A1013DD655}" type="presParOf" srcId="{AFFFE21B-BC4C-4A2D-827E-20CD2C639C25}" destId="{4045E0FA-D17B-445B-9B67-DCCC8C182DF8}" srcOrd="4" destOrd="0" presId="urn:microsoft.com/office/officeart/2005/8/layout/hierarchy2"/>
    <dgm:cxn modelId="{C4B2BA44-243F-44A8-848D-903478BFB799}" type="presParOf" srcId="{4045E0FA-D17B-445B-9B67-DCCC8C182DF8}" destId="{581B5470-8CBC-4E77-9D39-AE88E7991EFF}" srcOrd="0" destOrd="0" presId="urn:microsoft.com/office/officeart/2005/8/layout/hierarchy2"/>
    <dgm:cxn modelId="{28B1918D-CBD6-402B-8EDF-512D99770FE1}" type="presParOf" srcId="{AFFFE21B-BC4C-4A2D-827E-20CD2C639C25}" destId="{62932891-363B-4412-8B49-D10A25F4E436}" srcOrd="5" destOrd="0" presId="urn:microsoft.com/office/officeart/2005/8/layout/hierarchy2"/>
    <dgm:cxn modelId="{42D2CC59-3D18-40A5-A948-9BF04BDEFDF8}" type="presParOf" srcId="{62932891-363B-4412-8B49-D10A25F4E436}" destId="{EA30ACD7-C916-47A0-975F-C765622C0C72}" srcOrd="0" destOrd="0" presId="urn:microsoft.com/office/officeart/2005/8/layout/hierarchy2"/>
    <dgm:cxn modelId="{4B37B6E0-45BE-4361-AF30-E9A0D086E888}" type="presParOf" srcId="{62932891-363B-4412-8B49-D10A25F4E436}" destId="{8CC4006D-58BD-44DA-AF52-A74397792012}" srcOrd="1" destOrd="0" presId="urn:microsoft.com/office/officeart/2005/8/layout/hierarchy2"/>
    <dgm:cxn modelId="{5FA9DC2D-AFDA-4C4E-90AC-D72515F964B2}" type="presParOf" srcId="{467AAF18-F295-4924-BE87-D6B74E87DC32}" destId="{8128FF80-FA29-4696-A6E0-6C96B344582D}" srcOrd="2" destOrd="0" presId="urn:microsoft.com/office/officeart/2005/8/layout/hierarchy2"/>
    <dgm:cxn modelId="{775E6ABC-7978-4587-B255-08A368511456}" type="presParOf" srcId="{8128FF80-FA29-4696-A6E0-6C96B344582D}" destId="{59E3904E-8936-4CD0-ADD8-CD05E4CD4E9F}" srcOrd="0" destOrd="0" presId="urn:microsoft.com/office/officeart/2005/8/layout/hierarchy2"/>
    <dgm:cxn modelId="{4EB115FE-78B1-4BC7-BA70-0033E81679E0}" type="presParOf" srcId="{8128FF80-FA29-4696-A6E0-6C96B344582D}" destId="{DEE5215B-485C-4F41-A135-CE3129119850}" srcOrd="1" destOrd="0" presId="urn:microsoft.com/office/officeart/2005/8/layout/hierarchy2"/>
    <dgm:cxn modelId="{F4C7A20E-B459-42BA-B860-8B5640EB7809}" type="presParOf" srcId="{DEE5215B-485C-4F41-A135-CE3129119850}" destId="{FAA6F847-BEC9-441D-B7F4-BDCC51E2A098}" srcOrd="0" destOrd="0" presId="urn:microsoft.com/office/officeart/2005/8/layout/hierarchy2"/>
    <dgm:cxn modelId="{CEF37F34-BDFA-479F-A02D-79A8BFFA4C74}" type="presParOf" srcId="{FAA6F847-BEC9-441D-B7F4-BDCC51E2A098}" destId="{B741264E-7392-4999-B297-F0FDD4C43FE8}" srcOrd="0" destOrd="0" presId="urn:microsoft.com/office/officeart/2005/8/layout/hierarchy2"/>
    <dgm:cxn modelId="{33D3586A-5C32-4355-9636-CCACA19D6824}" type="presParOf" srcId="{DEE5215B-485C-4F41-A135-CE3129119850}" destId="{BC7DE0A6-25B4-4FA9-987C-69FAEE682F8D}" srcOrd="1" destOrd="0" presId="urn:microsoft.com/office/officeart/2005/8/layout/hierarchy2"/>
    <dgm:cxn modelId="{9EC43253-B9A0-4F3B-98FB-5FC52F54249F}" type="presParOf" srcId="{BC7DE0A6-25B4-4FA9-987C-69FAEE682F8D}" destId="{E9BA552D-32EA-4AAE-B465-248A9DDFC406}" srcOrd="0" destOrd="0" presId="urn:microsoft.com/office/officeart/2005/8/layout/hierarchy2"/>
    <dgm:cxn modelId="{8BA9BD77-15A9-4E00-8310-33074A43D60F}" type="presParOf" srcId="{BC7DE0A6-25B4-4FA9-987C-69FAEE682F8D}" destId="{0BD9D160-F50A-45A4-B80C-4DC9990B2E41}" srcOrd="1" destOrd="0" presId="urn:microsoft.com/office/officeart/2005/8/layout/hierarchy2"/>
    <dgm:cxn modelId="{12FCB5A1-B130-44FF-B925-CF5C2596B2D8}" type="presParOf" srcId="{DEE5215B-485C-4F41-A135-CE3129119850}" destId="{EAA50F15-D912-4017-AAED-F774B705D7F8}" srcOrd="2" destOrd="0" presId="urn:microsoft.com/office/officeart/2005/8/layout/hierarchy2"/>
    <dgm:cxn modelId="{62021128-E00D-48BF-A2AD-2EA3F9F2A389}" type="presParOf" srcId="{EAA50F15-D912-4017-AAED-F774B705D7F8}" destId="{BBE8B532-9AA7-415E-8F97-8D1BDBAAF9BE}" srcOrd="0" destOrd="0" presId="urn:microsoft.com/office/officeart/2005/8/layout/hierarchy2"/>
    <dgm:cxn modelId="{9ED7DE41-408E-45A1-8F3A-A23650587CBB}" type="presParOf" srcId="{DEE5215B-485C-4F41-A135-CE3129119850}" destId="{093552F6-03D9-46AD-A8FC-A8BD821DFC30}" srcOrd="3" destOrd="0" presId="urn:microsoft.com/office/officeart/2005/8/layout/hierarchy2"/>
    <dgm:cxn modelId="{52BB890B-17D2-46E6-812F-99B768DD747D}" type="presParOf" srcId="{093552F6-03D9-46AD-A8FC-A8BD821DFC30}" destId="{120FD227-63A6-4B1E-A457-9823F93A2E7E}" srcOrd="0" destOrd="0" presId="urn:microsoft.com/office/officeart/2005/8/layout/hierarchy2"/>
    <dgm:cxn modelId="{E5BCBF04-1A71-42C8-A1A1-BE99B045E271}" type="presParOf" srcId="{093552F6-03D9-46AD-A8FC-A8BD821DFC30}" destId="{F001D11D-9DE6-4168-A8DC-17382C710EE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25D808-7233-4FF2-A681-4E38090D04DE}" type="doc">
      <dgm:prSet loTypeId="urn:microsoft.com/office/officeart/2005/8/layout/list1" loCatId="list" qsTypeId="urn:microsoft.com/office/officeart/2005/8/quickstyle/3d3" qsCatId="3D" csTypeId="urn:microsoft.com/office/officeart/2005/8/colors/accent2_2" csCatId="accent2" phldr="1"/>
      <dgm:spPr/>
      <dgm:t>
        <a:bodyPr/>
        <a:lstStyle/>
        <a:p>
          <a:endParaRPr lang="zh-CN" altLang="en-US"/>
        </a:p>
      </dgm:t>
    </dgm:pt>
    <dgm:pt modelId="{0DBE4D0C-3F63-4F85-ACC8-949613D6E08C}">
      <dgm:prSet phldrT="[文本]"/>
      <dgm:spPr>
        <a:blipFill rotWithShape="0">
          <a:blip xmlns:r="http://schemas.openxmlformats.org/officeDocument/2006/relationships" r:embed="rId1"/>
          <a:tile tx="0" ty="0" sx="100000" sy="100000" flip="none" algn="tl"/>
        </a:blipFill>
      </dgm:spPr>
      <dgm:t>
        <a:bodyPr/>
        <a:lstStyle/>
        <a:p>
          <a:r>
            <a:rPr lang="zh-CN" altLang="en-US" b="1">
              <a:latin typeface="微软雅黑" panose="020B0503020204020204" pitchFamily="34" charset="-122"/>
              <a:ea typeface="微软雅黑" panose="020B0503020204020204" pitchFamily="34" charset="-122"/>
            </a:rPr>
            <a:t>在风险管理体系建设方面</a:t>
          </a:r>
          <a:r>
            <a:rPr lang="en-US" altLang="en-US"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互联网支付平台应该注意以下问题</a:t>
          </a:r>
          <a:r>
            <a:rPr lang="en-US" altLang="en-US" b="1">
              <a:latin typeface="微软雅黑" panose="020B0503020204020204" pitchFamily="34" charset="-122"/>
              <a:ea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endParaRPr>
        </a:p>
      </dgm:t>
    </dgm:pt>
    <dgm:pt modelId="{F61E0263-961F-4F2D-A5D0-C08E877A8E87}" type="parTrans" cxnId="{5D2774DF-5D33-4950-904B-DB3AC0E116FD}">
      <dgm:prSet/>
      <dgm:spPr/>
      <dgm:t>
        <a:bodyPr/>
        <a:lstStyle/>
        <a:p>
          <a:endParaRPr lang="zh-CN" altLang="en-US">
            <a:latin typeface="微软雅黑" panose="020B0503020204020204" pitchFamily="34" charset="-122"/>
            <a:ea typeface="微软雅黑" panose="020B0503020204020204" pitchFamily="34" charset="-122"/>
          </a:endParaRPr>
        </a:p>
      </dgm:t>
    </dgm:pt>
    <dgm:pt modelId="{E9B2FA4F-CD8A-42A2-A906-CE614E286E72}" type="sibTrans" cxnId="{5D2774DF-5D33-4950-904B-DB3AC0E116FD}">
      <dgm:prSet/>
      <dgm:spPr/>
      <dgm:t>
        <a:bodyPr/>
        <a:lstStyle/>
        <a:p>
          <a:endParaRPr lang="zh-CN" altLang="en-US">
            <a:latin typeface="微软雅黑" panose="020B0503020204020204" pitchFamily="34" charset="-122"/>
            <a:ea typeface="微软雅黑" panose="020B0503020204020204" pitchFamily="34" charset="-122"/>
          </a:endParaRPr>
        </a:p>
      </dgm:t>
    </dgm:pt>
    <dgm:pt modelId="{8C3D6732-B8E8-48BA-ACA0-C377DAC84CB8}">
      <dgm:prSet/>
      <dgm:spPr>
        <a:solidFill>
          <a:schemeClr val="accent5">
            <a:lumMod val="20000"/>
            <a:lumOff val="80000"/>
            <a:alpha val="90000"/>
          </a:schemeClr>
        </a:solidFill>
      </dgm:spPr>
      <dgm:t>
        <a:bodyPr/>
        <a:lstStyle/>
        <a:p>
          <a:r>
            <a:rPr lang="zh-CN" altLang="en-US" dirty="0">
              <a:latin typeface="微软雅黑" panose="020B0503020204020204" pitchFamily="34" charset="-122"/>
              <a:ea typeface="微软雅黑" panose="020B0503020204020204" pitchFamily="34" charset="-122"/>
            </a:rPr>
            <a:t>全面风险管理体系框架的构建</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具体包括风险识别以及归档的建设、风险管理方案设计和承担风险管理流程的建设、风险评估流程的建设、法律风险处置方案的建设、利益相关者的维护以及风险管理体系的建设与公司战略发展的融合问题。</a:t>
          </a:r>
        </a:p>
      </dgm:t>
    </dgm:pt>
    <dgm:pt modelId="{6C99A28D-0898-4AF6-B79E-75BDCB5A6D1A}" type="parTrans" cxnId="{CA503068-AC09-4376-9873-E354649FF461}">
      <dgm:prSet/>
      <dgm:spPr/>
      <dgm:t>
        <a:bodyPr/>
        <a:lstStyle/>
        <a:p>
          <a:endParaRPr lang="zh-CN" altLang="en-US"/>
        </a:p>
      </dgm:t>
    </dgm:pt>
    <dgm:pt modelId="{B24DB4F4-67D7-4410-8E4D-AA5209BD6A8E}" type="sibTrans" cxnId="{CA503068-AC09-4376-9873-E354649FF461}">
      <dgm:prSet/>
      <dgm:spPr/>
      <dgm:t>
        <a:bodyPr/>
        <a:lstStyle/>
        <a:p>
          <a:endParaRPr lang="zh-CN" altLang="en-US"/>
        </a:p>
      </dgm:t>
    </dgm:pt>
    <dgm:pt modelId="{41E22728-1AE0-4C13-9B8D-8BAC785AFE76}">
      <dgm:prSet/>
      <dgm:spPr>
        <a:solidFill>
          <a:schemeClr val="accent5">
            <a:lumMod val="20000"/>
            <a:lumOff val="80000"/>
            <a:alpha val="90000"/>
          </a:schemeClr>
        </a:solidFill>
      </dgm:spPr>
      <dgm:t>
        <a:bodyPr/>
        <a:lstStyle/>
        <a:p>
          <a:r>
            <a:rPr lang="zh-CN" altLang="en-US" dirty="0">
              <a:latin typeface="微软雅黑" panose="020B0503020204020204" pitchFamily="34" charset="-122"/>
              <a:ea typeface="微软雅黑" panose="020B0503020204020204" pitchFamily="34" charset="-122"/>
            </a:rPr>
            <a:t>与其他互联网支付平台的关联度</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包括测算与其他互联网支付平台的关联度、其他互联网支付平台对本平台构成的影响、当风险出现后其他互联网支付平台的应对措施建设等。</a:t>
          </a:r>
        </a:p>
      </dgm:t>
    </dgm:pt>
    <dgm:pt modelId="{0D61BD6C-9F96-4849-89E4-BE620DE2BB46}" type="parTrans" cxnId="{9761487E-C804-4F52-AB2F-69D1310DE9B2}">
      <dgm:prSet/>
      <dgm:spPr/>
      <dgm:t>
        <a:bodyPr/>
        <a:lstStyle/>
        <a:p>
          <a:endParaRPr lang="zh-CN" altLang="en-US"/>
        </a:p>
      </dgm:t>
    </dgm:pt>
    <dgm:pt modelId="{B53C6058-E427-4842-A4EB-4C9E780866E8}" type="sibTrans" cxnId="{9761487E-C804-4F52-AB2F-69D1310DE9B2}">
      <dgm:prSet/>
      <dgm:spPr/>
      <dgm:t>
        <a:bodyPr/>
        <a:lstStyle/>
        <a:p>
          <a:endParaRPr lang="zh-CN" altLang="en-US"/>
        </a:p>
      </dgm:t>
    </dgm:pt>
    <dgm:pt modelId="{5439E678-5474-4A04-AD3B-1A2F1B804877}">
      <dgm:prSet/>
      <dgm:spPr>
        <a:solidFill>
          <a:schemeClr val="accent5">
            <a:lumMod val="20000"/>
            <a:lumOff val="80000"/>
            <a:alpha val="90000"/>
          </a:schemeClr>
        </a:solidFill>
      </dgm:spPr>
      <dgm:t>
        <a:bodyPr/>
        <a:lstStyle/>
        <a:p>
          <a:r>
            <a:rPr lang="zh-CN" altLang="en-US" dirty="0">
              <a:latin typeface="微软雅黑" panose="020B0503020204020204" pitchFamily="34" charset="-122"/>
              <a:ea typeface="微软雅黑" panose="020B0503020204020204" pitchFamily="34" charset="-122"/>
            </a:rPr>
            <a:t>治理结构建设</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包括风险管理的治理结构、风险管理的有效性评估、审计部门的职责</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以及高管对风险管理体系建设的态度等。</a:t>
          </a:r>
        </a:p>
      </dgm:t>
    </dgm:pt>
    <dgm:pt modelId="{DDFA7F52-847A-442B-9682-3F0538319FFC}" type="parTrans" cxnId="{F514EE91-C747-4571-B073-D61F423C8E48}">
      <dgm:prSet/>
      <dgm:spPr/>
      <dgm:t>
        <a:bodyPr/>
        <a:lstStyle/>
        <a:p>
          <a:endParaRPr lang="zh-CN" altLang="en-US"/>
        </a:p>
      </dgm:t>
    </dgm:pt>
    <dgm:pt modelId="{93C8AE93-42CE-4D40-BE79-B02F76C04812}" type="sibTrans" cxnId="{F514EE91-C747-4571-B073-D61F423C8E48}">
      <dgm:prSet/>
      <dgm:spPr/>
      <dgm:t>
        <a:bodyPr/>
        <a:lstStyle/>
        <a:p>
          <a:endParaRPr lang="zh-CN" altLang="en-US"/>
        </a:p>
      </dgm:t>
    </dgm:pt>
    <dgm:pt modelId="{B4568EE6-1F97-46D4-BAD5-0F39BCC9217E}">
      <dgm:prSet/>
      <dgm:spPr>
        <a:solidFill>
          <a:schemeClr val="accent5">
            <a:lumMod val="20000"/>
            <a:lumOff val="80000"/>
            <a:alpha val="90000"/>
          </a:schemeClr>
        </a:solidFill>
      </dgm:spPr>
      <dgm:t>
        <a:bodyPr/>
        <a:lstStyle/>
        <a:p>
          <a:r>
            <a:rPr lang="zh-CN" altLang="en-US" dirty="0">
              <a:latin typeface="微软雅黑" panose="020B0503020204020204" pitchFamily="34" charset="-122"/>
              <a:ea typeface="微软雅黑" panose="020B0503020204020204" pitchFamily="34" charset="-122"/>
            </a:rPr>
            <a:t>建立专业的、独立的内部控制部门</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并且要有效地监管内部控制部门。</a:t>
          </a:r>
        </a:p>
      </dgm:t>
    </dgm:pt>
    <dgm:pt modelId="{F62A72B6-22C8-42C9-8D01-A91BA623324F}" type="parTrans" cxnId="{CE0F6ADC-151E-4F86-B987-3A4EA1AC977A}">
      <dgm:prSet/>
      <dgm:spPr/>
      <dgm:t>
        <a:bodyPr/>
        <a:lstStyle/>
        <a:p>
          <a:endParaRPr lang="zh-CN" altLang="en-US"/>
        </a:p>
      </dgm:t>
    </dgm:pt>
    <dgm:pt modelId="{BD10CDA0-6983-419B-8E41-A8D03554149D}" type="sibTrans" cxnId="{CE0F6ADC-151E-4F86-B987-3A4EA1AC977A}">
      <dgm:prSet/>
      <dgm:spPr/>
      <dgm:t>
        <a:bodyPr/>
        <a:lstStyle/>
        <a:p>
          <a:endParaRPr lang="zh-CN" altLang="en-US"/>
        </a:p>
      </dgm:t>
    </dgm:pt>
    <dgm:pt modelId="{E5D00654-3E87-471F-A9E1-0893D6FFA44F}" type="pres">
      <dgm:prSet presAssocID="{6025D808-7233-4FF2-A681-4E38090D04DE}" presName="linear" presStyleCnt="0">
        <dgm:presLayoutVars>
          <dgm:dir/>
          <dgm:animLvl val="lvl"/>
          <dgm:resizeHandles val="exact"/>
        </dgm:presLayoutVars>
      </dgm:prSet>
      <dgm:spPr/>
    </dgm:pt>
    <dgm:pt modelId="{5F53E6D8-3D91-407A-B383-60338E607597}" type="pres">
      <dgm:prSet presAssocID="{0DBE4D0C-3F63-4F85-ACC8-949613D6E08C}" presName="parentLin" presStyleCnt="0"/>
      <dgm:spPr/>
    </dgm:pt>
    <dgm:pt modelId="{6735657C-946C-496A-BA9F-6EDFAF0CB6A2}" type="pres">
      <dgm:prSet presAssocID="{0DBE4D0C-3F63-4F85-ACC8-949613D6E08C}" presName="parentLeftMargin" presStyleLbl="node1" presStyleIdx="0" presStyleCnt="1"/>
      <dgm:spPr/>
    </dgm:pt>
    <dgm:pt modelId="{AEDA58EE-D1BD-4940-856A-24E4C40BC730}" type="pres">
      <dgm:prSet presAssocID="{0DBE4D0C-3F63-4F85-ACC8-949613D6E08C}" presName="parentText" presStyleLbl="node1" presStyleIdx="0" presStyleCnt="1">
        <dgm:presLayoutVars>
          <dgm:chMax val="0"/>
          <dgm:bulletEnabled val="1"/>
        </dgm:presLayoutVars>
      </dgm:prSet>
      <dgm:spPr/>
    </dgm:pt>
    <dgm:pt modelId="{003DA907-F381-4C4D-9A64-E781C259AE5E}" type="pres">
      <dgm:prSet presAssocID="{0DBE4D0C-3F63-4F85-ACC8-949613D6E08C}" presName="negativeSpace" presStyleCnt="0"/>
      <dgm:spPr/>
    </dgm:pt>
    <dgm:pt modelId="{5EBF212E-10A2-4A78-A54C-FAF17951E35B}" type="pres">
      <dgm:prSet presAssocID="{0DBE4D0C-3F63-4F85-ACC8-949613D6E08C}" presName="childText" presStyleLbl="conFgAcc1" presStyleIdx="0" presStyleCnt="1">
        <dgm:presLayoutVars>
          <dgm:bulletEnabled val="1"/>
        </dgm:presLayoutVars>
      </dgm:prSet>
      <dgm:spPr/>
    </dgm:pt>
  </dgm:ptLst>
  <dgm:cxnLst>
    <dgm:cxn modelId="{BB001406-BB1D-4284-B992-6496E3EB7AB1}" type="presOf" srcId="{8C3D6732-B8E8-48BA-ACA0-C377DAC84CB8}" destId="{5EBF212E-10A2-4A78-A54C-FAF17951E35B}" srcOrd="0" destOrd="0" presId="urn:microsoft.com/office/officeart/2005/8/layout/list1"/>
    <dgm:cxn modelId="{5B00A923-4CA0-4A20-84AD-57B98794E821}" type="presOf" srcId="{0DBE4D0C-3F63-4F85-ACC8-949613D6E08C}" destId="{6735657C-946C-496A-BA9F-6EDFAF0CB6A2}" srcOrd="0" destOrd="0" presId="urn:microsoft.com/office/officeart/2005/8/layout/list1"/>
    <dgm:cxn modelId="{2AC17525-0A57-4503-9195-6A4D104EC97F}" type="presOf" srcId="{6025D808-7233-4FF2-A681-4E38090D04DE}" destId="{E5D00654-3E87-471F-A9E1-0893D6FFA44F}" srcOrd="0" destOrd="0" presId="urn:microsoft.com/office/officeart/2005/8/layout/list1"/>
    <dgm:cxn modelId="{D2239E39-F912-4C4A-90D8-E10A284974E0}" type="presOf" srcId="{0DBE4D0C-3F63-4F85-ACC8-949613D6E08C}" destId="{AEDA58EE-D1BD-4940-856A-24E4C40BC730}" srcOrd="1" destOrd="0" presId="urn:microsoft.com/office/officeart/2005/8/layout/list1"/>
    <dgm:cxn modelId="{CA503068-AC09-4376-9873-E354649FF461}" srcId="{0DBE4D0C-3F63-4F85-ACC8-949613D6E08C}" destId="{8C3D6732-B8E8-48BA-ACA0-C377DAC84CB8}" srcOrd="0" destOrd="0" parTransId="{6C99A28D-0898-4AF6-B79E-75BDCB5A6D1A}" sibTransId="{B24DB4F4-67D7-4410-8E4D-AA5209BD6A8E}"/>
    <dgm:cxn modelId="{E7CB5E4E-B8A8-44B4-8DEE-2454C61B9A35}" type="presOf" srcId="{41E22728-1AE0-4C13-9B8D-8BAC785AFE76}" destId="{5EBF212E-10A2-4A78-A54C-FAF17951E35B}" srcOrd="0" destOrd="1" presId="urn:microsoft.com/office/officeart/2005/8/layout/list1"/>
    <dgm:cxn modelId="{20F4B452-159F-4965-B080-D54657ED51A4}" type="presOf" srcId="{5439E678-5474-4A04-AD3B-1A2F1B804877}" destId="{5EBF212E-10A2-4A78-A54C-FAF17951E35B}" srcOrd="0" destOrd="2" presId="urn:microsoft.com/office/officeart/2005/8/layout/list1"/>
    <dgm:cxn modelId="{9761487E-C804-4F52-AB2F-69D1310DE9B2}" srcId="{0DBE4D0C-3F63-4F85-ACC8-949613D6E08C}" destId="{41E22728-1AE0-4C13-9B8D-8BAC785AFE76}" srcOrd="1" destOrd="0" parTransId="{0D61BD6C-9F96-4849-89E4-BE620DE2BB46}" sibTransId="{B53C6058-E427-4842-A4EB-4C9E780866E8}"/>
    <dgm:cxn modelId="{F514EE91-C747-4571-B073-D61F423C8E48}" srcId="{0DBE4D0C-3F63-4F85-ACC8-949613D6E08C}" destId="{5439E678-5474-4A04-AD3B-1A2F1B804877}" srcOrd="2" destOrd="0" parTransId="{DDFA7F52-847A-442B-9682-3F0538319FFC}" sibTransId="{93C8AE93-42CE-4D40-BE79-B02F76C04812}"/>
    <dgm:cxn modelId="{04279C9E-A2DD-416D-B7B1-C5E2F47642F7}" type="presOf" srcId="{B4568EE6-1F97-46D4-BAD5-0F39BCC9217E}" destId="{5EBF212E-10A2-4A78-A54C-FAF17951E35B}" srcOrd="0" destOrd="3" presId="urn:microsoft.com/office/officeart/2005/8/layout/list1"/>
    <dgm:cxn modelId="{CE0F6ADC-151E-4F86-B987-3A4EA1AC977A}" srcId="{0DBE4D0C-3F63-4F85-ACC8-949613D6E08C}" destId="{B4568EE6-1F97-46D4-BAD5-0F39BCC9217E}" srcOrd="3" destOrd="0" parTransId="{F62A72B6-22C8-42C9-8D01-A91BA623324F}" sibTransId="{BD10CDA0-6983-419B-8E41-A8D03554149D}"/>
    <dgm:cxn modelId="{5D2774DF-5D33-4950-904B-DB3AC0E116FD}" srcId="{6025D808-7233-4FF2-A681-4E38090D04DE}" destId="{0DBE4D0C-3F63-4F85-ACC8-949613D6E08C}" srcOrd="0" destOrd="0" parTransId="{F61E0263-961F-4F2D-A5D0-C08E877A8E87}" sibTransId="{E9B2FA4F-CD8A-42A2-A906-CE614E286E72}"/>
    <dgm:cxn modelId="{C298A75A-8DDF-4C58-BD32-C0889837CD48}" type="presParOf" srcId="{E5D00654-3E87-471F-A9E1-0893D6FFA44F}" destId="{5F53E6D8-3D91-407A-B383-60338E607597}" srcOrd="0" destOrd="0" presId="urn:microsoft.com/office/officeart/2005/8/layout/list1"/>
    <dgm:cxn modelId="{C319C898-92F8-4125-A819-4C1C030486B9}" type="presParOf" srcId="{5F53E6D8-3D91-407A-B383-60338E607597}" destId="{6735657C-946C-496A-BA9F-6EDFAF0CB6A2}" srcOrd="0" destOrd="0" presId="urn:microsoft.com/office/officeart/2005/8/layout/list1"/>
    <dgm:cxn modelId="{4D90B8E8-B091-45A4-B5EB-D5921CE3CD64}" type="presParOf" srcId="{5F53E6D8-3D91-407A-B383-60338E607597}" destId="{AEDA58EE-D1BD-4940-856A-24E4C40BC730}" srcOrd="1" destOrd="0" presId="urn:microsoft.com/office/officeart/2005/8/layout/list1"/>
    <dgm:cxn modelId="{EA345E76-DA0D-4144-B1D8-61E26B6EC628}" type="presParOf" srcId="{E5D00654-3E87-471F-A9E1-0893D6FFA44F}" destId="{003DA907-F381-4C4D-9A64-E781C259AE5E}" srcOrd="1" destOrd="0" presId="urn:microsoft.com/office/officeart/2005/8/layout/list1"/>
    <dgm:cxn modelId="{4DC10B93-7662-46FC-8222-5A4BB9F0BEB3}" type="presParOf" srcId="{E5D00654-3E87-471F-A9E1-0893D6FFA44F}" destId="{5EBF212E-10A2-4A78-A54C-FAF17951E35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25D808-7233-4FF2-A681-4E38090D04DE}" type="doc">
      <dgm:prSet loTypeId="urn:microsoft.com/office/officeart/2005/8/layout/list1" loCatId="list" qsTypeId="urn:microsoft.com/office/officeart/2005/8/quickstyle/3d3" qsCatId="3D" csTypeId="urn:microsoft.com/office/officeart/2005/8/colors/accent2_2" csCatId="accent2" phldr="1"/>
      <dgm:spPr/>
      <dgm:t>
        <a:bodyPr/>
        <a:lstStyle/>
        <a:p>
          <a:endParaRPr lang="zh-CN" altLang="en-US"/>
        </a:p>
      </dgm:t>
    </dgm:pt>
    <dgm:pt modelId="{0DBE4D0C-3F63-4F85-ACC8-949613D6E08C}">
      <dgm:prSet phldrT="[文本]"/>
      <dgm:spPr>
        <a:blipFill rotWithShape="0">
          <a:blip xmlns:r="http://schemas.openxmlformats.org/officeDocument/2006/relationships" r:embed="rId1"/>
          <a:tile tx="0" ty="0" sx="100000" sy="100000" flip="none" algn="tl"/>
        </a:blipFill>
      </dgm:spPr>
      <dgm:t>
        <a:bodyPr/>
        <a:lstStyle/>
        <a:p>
          <a:r>
            <a:rPr lang="zh-CN" altLang="en-US" b="1">
              <a:latin typeface="微软雅黑" panose="020B0503020204020204" pitchFamily="34" charset="-122"/>
              <a:ea typeface="微软雅黑" panose="020B0503020204020204" pitchFamily="34" charset="-122"/>
            </a:rPr>
            <a:t>在信息安全风险管理建设方面</a:t>
          </a:r>
          <a:r>
            <a:rPr lang="en-US" altLang="en-US"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互联网支付平台应该注意以下问题</a:t>
          </a:r>
          <a:r>
            <a:rPr lang="en-US" altLang="en-US" b="1">
              <a:latin typeface="微软雅黑" panose="020B0503020204020204" pitchFamily="34" charset="-122"/>
              <a:ea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endParaRPr>
        </a:p>
      </dgm:t>
    </dgm:pt>
    <dgm:pt modelId="{F61E0263-961F-4F2D-A5D0-C08E877A8E87}" type="parTrans" cxnId="{5D2774DF-5D33-4950-904B-DB3AC0E116FD}">
      <dgm:prSet/>
      <dgm:spPr/>
      <dgm:t>
        <a:bodyPr/>
        <a:lstStyle/>
        <a:p>
          <a:endParaRPr lang="zh-CN" altLang="en-US">
            <a:latin typeface="微软雅黑" panose="020B0503020204020204" pitchFamily="34" charset="-122"/>
            <a:ea typeface="微软雅黑" panose="020B0503020204020204" pitchFamily="34" charset="-122"/>
          </a:endParaRPr>
        </a:p>
      </dgm:t>
    </dgm:pt>
    <dgm:pt modelId="{E9B2FA4F-CD8A-42A2-A906-CE614E286E72}" type="sibTrans" cxnId="{5D2774DF-5D33-4950-904B-DB3AC0E116FD}">
      <dgm:prSet/>
      <dgm:spPr/>
      <dgm:t>
        <a:bodyPr/>
        <a:lstStyle/>
        <a:p>
          <a:endParaRPr lang="zh-CN" altLang="en-US">
            <a:latin typeface="微软雅黑" panose="020B0503020204020204" pitchFamily="34" charset="-122"/>
            <a:ea typeface="微软雅黑" panose="020B0503020204020204" pitchFamily="34" charset="-122"/>
          </a:endParaRPr>
        </a:p>
      </dgm:t>
    </dgm:pt>
    <dgm:pt modelId="{C0222F26-DC49-4CE8-A5B0-EBEDA83ABA45}">
      <dgm:prSet/>
      <dgm:spPr>
        <a:solidFill>
          <a:schemeClr val="accent2">
            <a:lumMod val="20000"/>
            <a:lumOff val="80000"/>
            <a:alpha val="90000"/>
          </a:schemeClr>
        </a:solidFill>
      </dgm:spPr>
      <dgm:t>
        <a:bodyPr/>
        <a:lstStyle/>
        <a:p>
          <a:r>
            <a:rPr lang="zh-CN" altLang="en-US" b="0" dirty="0">
              <a:solidFill>
                <a:srgbClr val="7030A0"/>
              </a:solidFill>
              <a:latin typeface="微软雅黑" panose="020B0503020204020204" pitchFamily="34" charset="-122"/>
              <a:ea typeface="微软雅黑" panose="020B0503020204020204" pitchFamily="34" charset="-122"/>
            </a:rPr>
            <a:t>整体框架的建设</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包括管理信息安全风险的指导性文件和政策</a:t>
          </a:r>
          <a:r>
            <a:rPr lang="en-US" altLang="en-US" b="0" dirty="0">
              <a:solidFill>
                <a:srgbClr val="7030A0"/>
              </a:solidFill>
              <a:latin typeface="微软雅黑" panose="020B0503020204020204" pitchFamily="34" charset="-122"/>
              <a:ea typeface="微软雅黑" panose="020B0503020204020204" pitchFamily="34" charset="-122"/>
            </a:rPr>
            <a:t>(</a:t>
          </a:r>
          <a:r>
            <a:rPr lang="zh-CN" altLang="en-US" b="0" dirty="0">
              <a:solidFill>
                <a:srgbClr val="7030A0"/>
              </a:solidFill>
              <a:latin typeface="微软雅黑" panose="020B0503020204020204" pitchFamily="34" charset="-122"/>
              <a:ea typeface="微软雅黑" panose="020B0503020204020204" pitchFamily="34" charset="-122"/>
            </a:rPr>
            <a:t>如从保密性、完整性和可得性三个层面来评估信息资产</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如何识别内部威胁和外部威胁</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如何确定风险防范方案和相应的治理结构</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如何将国际、本国以及行业惯例纳入政策文件</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如何识别风险来源</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如何定义高管角色定位和职能等问题</a:t>
          </a:r>
          <a:r>
            <a:rPr lang="en-US" altLang="en-US" b="0" dirty="0">
              <a:solidFill>
                <a:srgbClr val="7030A0"/>
              </a:solidFill>
              <a:latin typeface="微软雅黑" panose="020B0503020204020204" pitchFamily="34" charset="-122"/>
              <a:ea typeface="微软雅黑" panose="020B0503020204020204" pitchFamily="34" charset="-122"/>
            </a:rPr>
            <a:t>)</a:t>
          </a:r>
          <a:r>
            <a:rPr lang="zh-CN" altLang="en-US" b="0" dirty="0">
              <a:solidFill>
                <a:srgbClr val="7030A0"/>
              </a:solidFill>
              <a:latin typeface="微软雅黑" panose="020B0503020204020204" pitchFamily="34" charset="-122"/>
              <a:ea typeface="微软雅黑" panose="020B0503020204020204" pitchFamily="34" charset="-122"/>
            </a:rPr>
            <a:t>。</a:t>
          </a:r>
        </a:p>
      </dgm:t>
    </dgm:pt>
    <dgm:pt modelId="{9AE5EEF7-18C9-4EBE-A9DB-F8ABA4F2A8FD}" type="parTrans" cxnId="{A8C1A14B-9722-4EC9-8B1D-01BF3CAB494D}">
      <dgm:prSet/>
      <dgm:spPr/>
      <dgm:t>
        <a:bodyPr/>
        <a:lstStyle/>
        <a:p>
          <a:endParaRPr lang="zh-CN" altLang="en-US"/>
        </a:p>
      </dgm:t>
    </dgm:pt>
    <dgm:pt modelId="{4FCF64DC-EE7E-4951-8DE8-72CF35EA828A}" type="sibTrans" cxnId="{A8C1A14B-9722-4EC9-8B1D-01BF3CAB494D}">
      <dgm:prSet/>
      <dgm:spPr/>
      <dgm:t>
        <a:bodyPr/>
        <a:lstStyle/>
        <a:p>
          <a:endParaRPr lang="zh-CN" altLang="en-US"/>
        </a:p>
      </dgm:t>
    </dgm:pt>
    <dgm:pt modelId="{E2B355F6-564C-406E-A12B-9786EC721608}">
      <dgm:prSet/>
      <dgm:spPr>
        <a:solidFill>
          <a:schemeClr val="accent2">
            <a:lumMod val="20000"/>
            <a:lumOff val="80000"/>
            <a:alpha val="90000"/>
          </a:schemeClr>
        </a:solidFill>
      </dgm:spPr>
      <dgm:t>
        <a:bodyPr/>
        <a:lstStyle/>
        <a:p>
          <a:r>
            <a:rPr lang="zh-CN" altLang="en-US" b="0" dirty="0">
              <a:solidFill>
                <a:srgbClr val="7030A0"/>
              </a:solidFill>
              <a:latin typeface="微软雅黑" panose="020B0503020204020204" pitchFamily="34" charset="-122"/>
              <a:ea typeface="微软雅黑" panose="020B0503020204020204" pitchFamily="34" charset="-122"/>
            </a:rPr>
            <a:t>具体流程的设计</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包括如何防止非授权入侵事件</a:t>
          </a:r>
          <a:r>
            <a:rPr lang="en-US" altLang="en-US" b="0" dirty="0">
              <a:solidFill>
                <a:srgbClr val="7030A0"/>
              </a:solidFill>
              <a:latin typeface="微软雅黑" panose="020B0503020204020204" pitchFamily="34" charset="-122"/>
              <a:ea typeface="微软雅黑" panose="020B0503020204020204" pitchFamily="34" charset="-122"/>
            </a:rPr>
            <a:t>(</a:t>
          </a:r>
          <a:r>
            <a:rPr lang="zh-CN" altLang="en-US" b="0" dirty="0">
              <a:solidFill>
                <a:srgbClr val="7030A0"/>
              </a:solidFill>
              <a:latin typeface="微软雅黑" panose="020B0503020204020204" pitchFamily="34" charset="-122"/>
              <a:ea typeface="微软雅黑" panose="020B0503020204020204" pitchFamily="34" charset="-122"/>
            </a:rPr>
            <a:t>如用户的授权管理、网络系统管理员的权限管理、对黑客攻击的预防</a:t>
          </a:r>
          <a:r>
            <a:rPr lang="en-US" altLang="en-US" b="0" dirty="0">
              <a:solidFill>
                <a:srgbClr val="7030A0"/>
              </a:solidFill>
              <a:latin typeface="微软雅黑" panose="020B0503020204020204" pitchFamily="34" charset="-122"/>
              <a:ea typeface="微软雅黑" panose="020B0503020204020204" pitchFamily="34" charset="-122"/>
            </a:rPr>
            <a:t>)</a:t>
          </a:r>
          <a:r>
            <a:rPr lang="zh-CN" altLang="en-US" b="0" dirty="0">
              <a:solidFill>
                <a:srgbClr val="7030A0"/>
              </a:solidFill>
              <a:latin typeface="微软雅黑" panose="020B0503020204020204" pitchFamily="34" charset="-122"/>
              <a:ea typeface="微软雅黑" panose="020B0503020204020204" pitchFamily="34" charset="-122"/>
            </a:rPr>
            <a:t>、如何清晰定义员工的职责、如何做好网络数据传输过程中的保密工作、如何发现和处置危机事件的流程等。</a:t>
          </a:r>
        </a:p>
      </dgm:t>
    </dgm:pt>
    <dgm:pt modelId="{AF95E84E-1F93-429A-BE5C-56C8FC3F13F3}" type="parTrans" cxnId="{E04EF4FA-F019-4BB6-9237-3BBD4C40064F}">
      <dgm:prSet/>
      <dgm:spPr/>
      <dgm:t>
        <a:bodyPr/>
        <a:lstStyle/>
        <a:p>
          <a:endParaRPr lang="zh-CN" altLang="en-US"/>
        </a:p>
      </dgm:t>
    </dgm:pt>
    <dgm:pt modelId="{D46529EC-EBD1-4C95-93A1-ABAA0C74D244}" type="sibTrans" cxnId="{E04EF4FA-F019-4BB6-9237-3BBD4C40064F}">
      <dgm:prSet/>
      <dgm:spPr/>
      <dgm:t>
        <a:bodyPr/>
        <a:lstStyle/>
        <a:p>
          <a:endParaRPr lang="zh-CN" altLang="en-US"/>
        </a:p>
      </dgm:t>
    </dgm:pt>
    <dgm:pt modelId="{FFF9DFFC-93E9-4927-93E6-DC849612BDCF}">
      <dgm:prSet/>
      <dgm:spPr>
        <a:solidFill>
          <a:schemeClr val="accent2">
            <a:lumMod val="20000"/>
            <a:lumOff val="80000"/>
            <a:alpha val="90000"/>
          </a:schemeClr>
        </a:solidFill>
      </dgm:spPr>
      <dgm:t>
        <a:bodyPr/>
        <a:lstStyle/>
        <a:p>
          <a:r>
            <a:rPr lang="zh-CN" altLang="en-US" b="0" dirty="0">
              <a:solidFill>
                <a:srgbClr val="7030A0"/>
              </a:solidFill>
              <a:latin typeface="微软雅黑" panose="020B0503020204020204" pitchFamily="34" charset="-122"/>
              <a:ea typeface="微软雅黑" panose="020B0503020204020204" pitchFamily="34" charset="-122"/>
            </a:rPr>
            <a:t>对规章制度遵守情况的持续监测</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包括规章制度的有效性评估</a:t>
          </a:r>
          <a:r>
            <a:rPr lang="en-US" altLang="en-US" b="0" dirty="0">
              <a:solidFill>
                <a:srgbClr val="7030A0"/>
              </a:solidFill>
              <a:latin typeface="微软雅黑" panose="020B0503020204020204" pitchFamily="34" charset="-122"/>
              <a:ea typeface="微软雅黑" panose="020B0503020204020204" pitchFamily="34" charset="-122"/>
            </a:rPr>
            <a:t>(</a:t>
          </a:r>
          <a:r>
            <a:rPr lang="zh-CN" altLang="en-US" b="0" dirty="0">
              <a:solidFill>
                <a:srgbClr val="7030A0"/>
              </a:solidFill>
              <a:latin typeface="微软雅黑" panose="020B0503020204020204" pitchFamily="34" charset="-122"/>
              <a:ea typeface="微软雅黑" panose="020B0503020204020204" pitchFamily="34" charset="-122"/>
            </a:rPr>
            <a:t>是否包括系统的薄弱性检查</a:t>
          </a:r>
          <a:r>
            <a:rPr lang="en-US" altLang="en-US" b="0" dirty="0">
              <a:solidFill>
                <a:srgbClr val="7030A0"/>
              </a:solidFill>
              <a:latin typeface="微软雅黑" panose="020B0503020204020204" pitchFamily="34" charset="-122"/>
              <a:ea typeface="微软雅黑" panose="020B0503020204020204" pitchFamily="34" charset="-122"/>
            </a:rPr>
            <a:t>)</a:t>
          </a:r>
          <a:r>
            <a:rPr lang="zh-CN" altLang="en-US" b="0" dirty="0">
              <a:solidFill>
                <a:srgbClr val="7030A0"/>
              </a:solidFill>
              <a:latin typeface="微软雅黑" panose="020B0503020204020204" pitchFamily="34" charset="-122"/>
              <a:ea typeface="微软雅黑" panose="020B0503020204020204" pitchFamily="34" charset="-122"/>
            </a:rPr>
            <a:t>、内部审计和外部审计对此规章制度的评估</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以及规章制度的更新管理等。</a:t>
          </a:r>
        </a:p>
      </dgm:t>
    </dgm:pt>
    <dgm:pt modelId="{03874F7C-65A1-4457-8374-28D5C42F4AEE}" type="parTrans" cxnId="{43948F44-68FC-4392-8C6D-103B7CF229E1}">
      <dgm:prSet/>
      <dgm:spPr/>
      <dgm:t>
        <a:bodyPr/>
        <a:lstStyle/>
        <a:p>
          <a:endParaRPr lang="zh-CN" altLang="en-US"/>
        </a:p>
      </dgm:t>
    </dgm:pt>
    <dgm:pt modelId="{2F36B5C4-01E6-49FD-9680-D2CB3670AB22}" type="sibTrans" cxnId="{43948F44-68FC-4392-8C6D-103B7CF229E1}">
      <dgm:prSet/>
      <dgm:spPr/>
      <dgm:t>
        <a:bodyPr/>
        <a:lstStyle/>
        <a:p>
          <a:endParaRPr lang="zh-CN" altLang="en-US"/>
        </a:p>
      </dgm:t>
    </dgm:pt>
    <dgm:pt modelId="{A160D250-67C2-4586-925D-9E4831747A88}">
      <dgm:prSet/>
      <dgm:spPr>
        <a:solidFill>
          <a:schemeClr val="accent2">
            <a:lumMod val="20000"/>
            <a:lumOff val="80000"/>
            <a:alpha val="90000"/>
          </a:schemeClr>
        </a:solidFill>
      </dgm:spPr>
      <dgm:t>
        <a:bodyPr/>
        <a:lstStyle/>
        <a:p>
          <a:r>
            <a:rPr lang="zh-CN" altLang="en-US" b="0" dirty="0">
              <a:solidFill>
                <a:srgbClr val="7030A0"/>
              </a:solidFill>
              <a:latin typeface="微软雅黑" panose="020B0503020204020204" pitchFamily="34" charset="-122"/>
              <a:ea typeface="微软雅黑" panose="020B0503020204020204" pitchFamily="34" charset="-122"/>
            </a:rPr>
            <a:t>营运能力计划安排</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包括估计提供多少资源来满足客户的正常需求</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应集中多少资源来应对市场困境、集中多少资源来满足客户的额外需求等</a:t>
          </a:r>
          <a:r>
            <a:rPr lang="en-US" altLang="en-US" b="0" dirty="0">
              <a:solidFill>
                <a:srgbClr val="7030A0"/>
              </a:solidFill>
              <a:latin typeface="微软雅黑" panose="020B0503020204020204" pitchFamily="34" charset="-122"/>
              <a:ea typeface="微软雅黑" panose="020B0503020204020204" pitchFamily="34" charset="-122"/>
            </a:rPr>
            <a:t>, </a:t>
          </a:r>
          <a:r>
            <a:rPr lang="zh-CN" altLang="en-US" b="0" dirty="0">
              <a:solidFill>
                <a:srgbClr val="7030A0"/>
              </a:solidFill>
              <a:latin typeface="微软雅黑" panose="020B0503020204020204" pitchFamily="34" charset="-122"/>
              <a:ea typeface="微软雅黑" panose="020B0503020204020204" pitchFamily="34" charset="-122"/>
            </a:rPr>
            <a:t>以及制定对于运营能力的评估、检测、更新等方面的具体政策。</a:t>
          </a:r>
        </a:p>
      </dgm:t>
    </dgm:pt>
    <dgm:pt modelId="{BD32611D-A47D-47CF-BDEC-4847BE88400F}" type="parTrans" cxnId="{1D921647-7BC4-4E8E-A1DF-2969D4BF6F87}">
      <dgm:prSet/>
      <dgm:spPr/>
      <dgm:t>
        <a:bodyPr/>
        <a:lstStyle/>
        <a:p>
          <a:endParaRPr lang="zh-CN" altLang="en-US"/>
        </a:p>
      </dgm:t>
    </dgm:pt>
    <dgm:pt modelId="{DAC175F9-D391-4422-9EAE-4E55CF9A1640}" type="sibTrans" cxnId="{1D921647-7BC4-4E8E-A1DF-2969D4BF6F87}">
      <dgm:prSet/>
      <dgm:spPr/>
      <dgm:t>
        <a:bodyPr/>
        <a:lstStyle/>
        <a:p>
          <a:endParaRPr lang="zh-CN" altLang="en-US"/>
        </a:p>
      </dgm:t>
    </dgm:pt>
    <dgm:pt modelId="{E5D00654-3E87-471F-A9E1-0893D6FFA44F}" type="pres">
      <dgm:prSet presAssocID="{6025D808-7233-4FF2-A681-4E38090D04DE}" presName="linear" presStyleCnt="0">
        <dgm:presLayoutVars>
          <dgm:dir/>
          <dgm:animLvl val="lvl"/>
          <dgm:resizeHandles val="exact"/>
        </dgm:presLayoutVars>
      </dgm:prSet>
      <dgm:spPr/>
    </dgm:pt>
    <dgm:pt modelId="{5F53E6D8-3D91-407A-B383-60338E607597}" type="pres">
      <dgm:prSet presAssocID="{0DBE4D0C-3F63-4F85-ACC8-949613D6E08C}" presName="parentLin" presStyleCnt="0"/>
      <dgm:spPr/>
    </dgm:pt>
    <dgm:pt modelId="{6735657C-946C-496A-BA9F-6EDFAF0CB6A2}" type="pres">
      <dgm:prSet presAssocID="{0DBE4D0C-3F63-4F85-ACC8-949613D6E08C}" presName="parentLeftMargin" presStyleLbl="node1" presStyleIdx="0" presStyleCnt="1"/>
      <dgm:spPr/>
    </dgm:pt>
    <dgm:pt modelId="{AEDA58EE-D1BD-4940-856A-24E4C40BC730}" type="pres">
      <dgm:prSet presAssocID="{0DBE4D0C-3F63-4F85-ACC8-949613D6E08C}" presName="parentText" presStyleLbl="node1" presStyleIdx="0" presStyleCnt="1">
        <dgm:presLayoutVars>
          <dgm:chMax val="0"/>
          <dgm:bulletEnabled val="1"/>
        </dgm:presLayoutVars>
      </dgm:prSet>
      <dgm:spPr/>
    </dgm:pt>
    <dgm:pt modelId="{003DA907-F381-4C4D-9A64-E781C259AE5E}" type="pres">
      <dgm:prSet presAssocID="{0DBE4D0C-3F63-4F85-ACC8-949613D6E08C}" presName="negativeSpace" presStyleCnt="0"/>
      <dgm:spPr/>
    </dgm:pt>
    <dgm:pt modelId="{5EBF212E-10A2-4A78-A54C-FAF17951E35B}" type="pres">
      <dgm:prSet presAssocID="{0DBE4D0C-3F63-4F85-ACC8-949613D6E08C}" presName="childText" presStyleLbl="conFgAcc1" presStyleIdx="0" presStyleCnt="1">
        <dgm:presLayoutVars>
          <dgm:bulletEnabled val="1"/>
        </dgm:presLayoutVars>
      </dgm:prSet>
      <dgm:spPr/>
    </dgm:pt>
  </dgm:ptLst>
  <dgm:cxnLst>
    <dgm:cxn modelId="{67626305-6EF0-4DEB-87DB-DDB0689CEA56}" type="presOf" srcId="{E2B355F6-564C-406E-A12B-9786EC721608}" destId="{5EBF212E-10A2-4A78-A54C-FAF17951E35B}" srcOrd="0" destOrd="1" presId="urn:microsoft.com/office/officeart/2005/8/layout/list1"/>
    <dgm:cxn modelId="{5B00A923-4CA0-4A20-84AD-57B98794E821}" type="presOf" srcId="{0DBE4D0C-3F63-4F85-ACC8-949613D6E08C}" destId="{6735657C-946C-496A-BA9F-6EDFAF0CB6A2}" srcOrd="0" destOrd="0" presId="urn:microsoft.com/office/officeart/2005/8/layout/list1"/>
    <dgm:cxn modelId="{2AC17525-0A57-4503-9195-6A4D104EC97F}" type="presOf" srcId="{6025D808-7233-4FF2-A681-4E38090D04DE}" destId="{E5D00654-3E87-471F-A9E1-0893D6FFA44F}" srcOrd="0" destOrd="0" presId="urn:microsoft.com/office/officeart/2005/8/layout/list1"/>
    <dgm:cxn modelId="{81B31733-3DB9-42E6-AF87-B851EDB0BBB8}" type="presOf" srcId="{C0222F26-DC49-4CE8-A5B0-EBEDA83ABA45}" destId="{5EBF212E-10A2-4A78-A54C-FAF17951E35B}" srcOrd="0" destOrd="0" presId="urn:microsoft.com/office/officeart/2005/8/layout/list1"/>
    <dgm:cxn modelId="{0CBF2536-5D65-4F06-A84A-7439BCF5F5C8}" type="presOf" srcId="{FFF9DFFC-93E9-4927-93E6-DC849612BDCF}" destId="{5EBF212E-10A2-4A78-A54C-FAF17951E35B}" srcOrd="0" destOrd="2" presId="urn:microsoft.com/office/officeart/2005/8/layout/list1"/>
    <dgm:cxn modelId="{D2239E39-F912-4C4A-90D8-E10A284974E0}" type="presOf" srcId="{0DBE4D0C-3F63-4F85-ACC8-949613D6E08C}" destId="{AEDA58EE-D1BD-4940-856A-24E4C40BC730}" srcOrd="1" destOrd="0" presId="urn:microsoft.com/office/officeart/2005/8/layout/list1"/>
    <dgm:cxn modelId="{0AD2953C-0C9C-405B-A4C8-2300CD40856F}" type="presOf" srcId="{A160D250-67C2-4586-925D-9E4831747A88}" destId="{5EBF212E-10A2-4A78-A54C-FAF17951E35B}" srcOrd="0" destOrd="3" presId="urn:microsoft.com/office/officeart/2005/8/layout/list1"/>
    <dgm:cxn modelId="{43948F44-68FC-4392-8C6D-103B7CF229E1}" srcId="{0DBE4D0C-3F63-4F85-ACC8-949613D6E08C}" destId="{FFF9DFFC-93E9-4927-93E6-DC849612BDCF}" srcOrd="2" destOrd="0" parTransId="{03874F7C-65A1-4457-8374-28D5C42F4AEE}" sibTransId="{2F36B5C4-01E6-49FD-9680-D2CB3670AB22}"/>
    <dgm:cxn modelId="{1D921647-7BC4-4E8E-A1DF-2969D4BF6F87}" srcId="{0DBE4D0C-3F63-4F85-ACC8-949613D6E08C}" destId="{A160D250-67C2-4586-925D-9E4831747A88}" srcOrd="3" destOrd="0" parTransId="{BD32611D-A47D-47CF-BDEC-4847BE88400F}" sibTransId="{DAC175F9-D391-4422-9EAE-4E55CF9A1640}"/>
    <dgm:cxn modelId="{A8C1A14B-9722-4EC9-8B1D-01BF3CAB494D}" srcId="{0DBE4D0C-3F63-4F85-ACC8-949613D6E08C}" destId="{C0222F26-DC49-4CE8-A5B0-EBEDA83ABA45}" srcOrd="0" destOrd="0" parTransId="{9AE5EEF7-18C9-4EBE-A9DB-F8ABA4F2A8FD}" sibTransId="{4FCF64DC-EE7E-4951-8DE8-72CF35EA828A}"/>
    <dgm:cxn modelId="{5D2774DF-5D33-4950-904B-DB3AC0E116FD}" srcId="{6025D808-7233-4FF2-A681-4E38090D04DE}" destId="{0DBE4D0C-3F63-4F85-ACC8-949613D6E08C}" srcOrd="0" destOrd="0" parTransId="{F61E0263-961F-4F2D-A5D0-C08E877A8E87}" sibTransId="{E9B2FA4F-CD8A-42A2-A906-CE614E286E72}"/>
    <dgm:cxn modelId="{E04EF4FA-F019-4BB6-9237-3BBD4C40064F}" srcId="{0DBE4D0C-3F63-4F85-ACC8-949613D6E08C}" destId="{E2B355F6-564C-406E-A12B-9786EC721608}" srcOrd="1" destOrd="0" parTransId="{AF95E84E-1F93-429A-BE5C-56C8FC3F13F3}" sibTransId="{D46529EC-EBD1-4C95-93A1-ABAA0C74D244}"/>
    <dgm:cxn modelId="{C298A75A-8DDF-4C58-BD32-C0889837CD48}" type="presParOf" srcId="{E5D00654-3E87-471F-A9E1-0893D6FFA44F}" destId="{5F53E6D8-3D91-407A-B383-60338E607597}" srcOrd="0" destOrd="0" presId="urn:microsoft.com/office/officeart/2005/8/layout/list1"/>
    <dgm:cxn modelId="{C319C898-92F8-4125-A819-4C1C030486B9}" type="presParOf" srcId="{5F53E6D8-3D91-407A-B383-60338E607597}" destId="{6735657C-946C-496A-BA9F-6EDFAF0CB6A2}" srcOrd="0" destOrd="0" presId="urn:microsoft.com/office/officeart/2005/8/layout/list1"/>
    <dgm:cxn modelId="{4D90B8E8-B091-45A4-B5EB-D5921CE3CD64}" type="presParOf" srcId="{5F53E6D8-3D91-407A-B383-60338E607597}" destId="{AEDA58EE-D1BD-4940-856A-24E4C40BC730}" srcOrd="1" destOrd="0" presId="urn:microsoft.com/office/officeart/2005/8/layout/list1"/>
    <dgm:cxn modelId="{EA345E76-DA0D-4144-B1D8-61E26B6EC628}" type="presParOf" srcId="{E5D00654-3E87-471F-A9E1-0893D6FFA44F}" destId="{003DA907-F381-4C4D-9A64-E781C259AE5E}" srcOrd="1" destOrd="0" presId="urn:microsoft.com/office/officeart/2005/8/layout/list1"/>
    <dgm:cxn modelId="{4DC10B93-7662-46FC-8222-5A4BB9F0BEB3}" type="presParOf" srcId="{E5D00654-3E87-471F-A9E1-0893D6FFA44F}" destId="{5EBF212E-10A2-4A78-A54C-FAF17951E35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25D808-7233-4FF2-A681-4E38090D04DE}" type="doc">
      <dgm:prSet loTypeId="urn:microsoft.com/office/officeart/2005/8/layout/list1" loCatId="list" qsTypeId="urn:microsoft.com/office/officeart/2005/8/quickstyle/3d3" qsCatId="3D" csTypeId="urn:microsoft.com/office/officeart/2005/8/colors/accent2_2" csCatId="accent2" phldr="1"/>
      <dgm:spPr/>
      <dgm:t>
        <a:bodyPr/>
        <a:lstStyle/>
        <a:p>
          <a:endParaRPr lang="zh-CN" altLang="en-US"/>
        </a:p>
      </dgm:t>
    </dgm:pt>
    <dgm:pt modelId="{0DBE4D0C-3F63-4F85-ACC8-949613D6E08C}">
      <dgm:prSet phldrT="[文本]"/>
      <dgm:spPr>
        <a:blipFill rotWithShape="0">
          <a:blip xmlns:r="http://schemas.openxmlformats.org/officeDocument/2006/relationships" r:embed="rId1"/>
          <a:tile tx="0" ty="0" sx="100000" sy="100000" flip="none" algn="tl"/>
        </a:blipFill>
      </dgm:spPr>
      <dgm:t>
        <a:bodyPr/>
        <a:lstStyle/>
        <a:p>
          <a:r>
            <a:rPr lang="zh-CN" altLang="en-US" b="1">
              <a:solidFill>
                <a:schemeClr val="tx1"/>
              </a:solidFill>
              <a:latin typeface="微软雅黑" panose="020B0503020204020204" pitchFamily="34" charset="-122"/>
              <a:ea typeface="微软雅黑" panose="020B0503020204020204" pitchFamily="34" charset="-122"/>
            </a:rPr>
            <a:t>在系统的可靠性与稳定性方面</a:t>
          </a:r>
          <a:r>
            <a:rPr lang="en-US" altLang="en-US" b="1">
              <a:solidFill>
                <a:schemeClr val="tx1"/>
              </a:solidFill>
              <a:latin typeface="微软雅黑" panose="020B0503020204020204" pitchFamily="34" charset="-122"/>
              <a:ea typeface="微软雅黑" panose="020B0503020204020204" pitchFamily="34" charset="-122"/>
            </a:rPr>
            <a:t>, </a:t>
          </a:r>
          <a:r>
            <a:rPr lang="zh-CN" altLang="en-US" b="1">
              <a:solidFill>
                <a:schemeClr val="tx1"/>
              </a:solidFill>
              <a:latin typeface="微软雅黑" panose="020B0503020204020204" pitchFamily="34" charset="-122"/>
              <a:ea typeface="微软雅黑" panose="020B0503020204020204" pitchFamily="34" charset="-122"/>
            </a:rPr>
            <a:t>互联网支付平台应该注意以下几点</a:t>
          </a:r>
          <a:r>
            <a:rPr lang="en-US" altLang="en-US" b="1">
              <a:solidFill>
                <a:schemeClr val="tx1"/>
              </a:solidFill>
              <a:latin typeface="微软雅黑" panose="020B0503020204020204" pitchFamily="34" charset="-122"/>
              <a:ea typeface="微软雅黑" panose="020B0503020204020204" pitchFamily="34" charset="-122"/>
            </a:rPr>
            <a:t>:</a:t>
          </a:r>
          <a:endParaRPr lang="zh-CN" altLang="en-US" b="1">
            <a:solidFill>
              <a:schemeClr val="tx1"/>
            </a:solidFill>
            <a:latin typeface="微软雅黑" panose="020B0503020204020204" pitchFamily="34" charset="-122"/>
            <a:ea typeface="微软雅黑" panose="020B0503020204020204" pitchFamily="34" charset="-122"/>
          </a:endParaRPr>
        </a:p>
      </dgm:t>
    </dgm:pt>
    <dgm:pt modelId="{F61E0263-961F-4F2D-A5D0-C08E877A8E87}" type="parTrans" cxnId="{5D2774DF-5D33-4950-904B-DB3AC0E116FD}">
      <dgm:prSet/>
      <dgm:spPr/>
      <dgm:t>
        <a:bodyPr/>
        <a:lstStyle/>
        <a:p>
          <a:endParaRPr lang="zh-CN" altLang="en-US">
            <a:latin typeface="微软雅黑" panose="020B0503020204020204" pitchFamily="34" charset="-122"/>
            <a:ea typeface="微软雅黑" panose="020B0503020204020204" pitchFamily="34" charset="-122"/>
          </a:endParaRPr>
        </a:p>
      </dgm:t>
    </dgm:pt>
    <dgm:pt modelId="{E9B2FA4F-CD8A-42A2-A906-CE614E286E72}" type="sibTrans" cxnId="{5D2774DF-5D33-4950-904B-DB3AC0E116FD}">
      <dgm:prSet/>
      <dgm:spPr/>
      <dgm:t>
        <a:bodyPr/>
        <a:lstStyle/>
        <a:p>
          <a:endParaRPr lang="zh-CN" altLang="en-US">
            <a:latin typeface="微软雅黑" panose="020B0503020204020204" pitchFamily="34" charset="-122"/>
            <a:ea typeface="微软雅黑" panose="020B0503020204020204" pitchFamily="34" charset="-122"/>
          </a:endParaRPr>
        </a:p>
      </dgm:t>
    </dgm:pt>
    <dgm:pt modelId="{DD5825E7-57B4-49AB-9683-37AF51351DB9}">
      <dgm:prSet/>
      <dgm:spPr>
        <a:solidFill>
          <a:schemeClr val="accent6">
            <a:lumMod val="20000"/>
            <a:lumOff val="80000"/>
            <a:alpha val="90000"/>
          </a:schemeClr>
        </a:solidFill>
      </dgm:spPr>
      <dgm:t>
        <a:bodyPr/>
        <a:lstStyle/>
        <a:p>
          <a:r>
            <a:rPr lang="zh-CN" altLang="en-US" b="0" dirty="0">
              <a:latin typeface="微软雅黑" panose="020B0503020204020204" pitchFamily="34" charset="-122"/>
              <a:ea typeface="微软雅黑" panose="020B0503020204020204" pitchFamily="34" charset="-122"/>
            </a:rPr>
            <a:t>构建整体管理框架</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包括目标设定、文件归档、政策和流程制定、对不同的系统风险点建立风险档案</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以保证系统能够在遭受无法控制的外部冲击时仍有足够的能力提供服务等。</a:t>
          </a:r>
        </a:p>
      </dgm:t>
    </dgm:pt>
    <dgm:pt modelId="{313D5DEE-2095-46B5-981F-71D02AD04D8A}" type="parTrans" cxnId="{94AC5049-444C-4FF8-80F3-9B5D9052B317}">
      <dgm:prSet/>
      <dgm:spPr/>
      <dgm:t>
        <a:bodyPr/>
        <a:lstStyle/>
        <a:p>
          <a:endParaRPr lang="zh-CN" altLang="en-US"/>
        </a:p>
      </dgm:t>
    </dgm:pt>
    <dgm:pt modelId="{68313733-410D-46B7-A89E-447F6230D492}" type="sibTrans" cxnId="{94AC5049-444C-4FF8-80F3-9B5D9052B317}">
      <dgm:prSet/>
      <dgm:spPr/>
      <dgm:t>
        <a:bodyPr/>
        <a:lstStyle/>
        <a:p>
          <a:endParaRPr lang="zh-CN" altLang="en-US"/>
        </a:p>
      </dgm:t>
    </dgm:pt>
    <dgm:pt modelId="{CB848C8A-BCD4-4864-9C24-F972F9017016}">
      <dgm:prSet/>
      <dgm:spPr>
        <a:solidFill>
          <a:schemeClr val="accent6">
            <a:lumMod val="20000"/>
            <a:lumOff val="80000"/>
            <a:alpha val="90000"/>
          </a:schemeClr>
        </a:solidFill>
      </dgm:spPr>
      <dgm:t>
        <a:bodyPr/>
        <a:lstStyle/>
        <a:p>
          <a:r>
            <a:rPr lang="zh-CN" altLang="en-US" b="0" dirty="0">
              <a:latin typeface="微软雅黑" panose="020B0503020204020204" pitchFamily="34" charset="-122"/>
              <a:ea typeface="微软雅黑" panose="020B0503020204020204" pitchFamily="34" charset="-122"/>
            </a:rPr>
            <a:t>事故处理方面</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包括对系统运行情况的监测</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系统运行是否符合预期目标</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监测过程的归档建设</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如何识别、记录、分析、归类、管理和报告系统运行事故</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如何防止系统事故演化成危机</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如何保证此类事故不再发生等。</a:t>
          </a:r>
        </a:p>
      </dgm:t>
    </dgm:pt>
    <dgm:pt modelId="{BD6567F2-39A6-4757-9E34-09DAE5B12D50}" type="parTrans" cxnId="{B26E405F-B0BC-45D8-8F78-C93140FD4219}">
      <dgm:prSet/>
      <dgm:spPr/>
      <dgm:t>
        <a:bodyPr/>
        <a:lstStyle/>
        <a:p>
          <a:endParaRPr lang="zh-CN" altLang="en-US"/>
        </a:p>
      </dgm:t>
    </dgm:pt>
    <dgm:pt modelId="{0473838F-F898-4771-8689-B243559C9C0C}" type="sibTrans" cxnId="{B26E405F-B0BC-45D8-8F78-C93140FD4219}">
      <dgm:prSet/>
      <dgm:spPr/>
      <dgm:t>
        <a:bodyPr/>
        <a:lstStyle/>
        <a:p>
          <a:endParaRPr lang="zh-CN" altLang="en-US"/>
        </a:p>
      </dgm:t>
    </dgm:pt>
    <dgm:pt modelId="{E2BC737E-2C22-4A2B-B00D-97B02BD21E29}">
      <dgm:prSet/>
      <dgm:spPr>
        <a:solidFill>
          <a:schemeClr val="accent6">
            <a:lumMod val="20000"/>
            <a:lumOff val="80000"/>
            <a:alpha val="90000"/>
          </a:schemeClr>
        </a:solidFill>
      </dgm:spPr>
      <dgm:t>
        <a:bodyPr/>
        <a:lstStyle/>
        <a:p>
          <a:r>
            <a:rPr lang="zh-CN" altLang="en-US" b="0" dirty="0">
              <a:latin typeface="微软雅黑" panose="020B0503020204020204" pitchFamily="34" charset="-122"/>
              <a:ea typeface="微软雅黑" panose="020B0503020204020204" pitchFamily="34" charset="-122"/>
            </a:rPr>
            <a:t>业务持续性方面</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包括建立业务持续性计划和灾后恢复计划</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高管层的目标设定以及修正目标的频率</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如何保证业务持续性计划和灾后恢复计划能够在大危机发生时有效且保证数据安全</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压力测试情景设计</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预防网络攻击</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制订公关计划</a:t>
          </a:r>
          <a:r>
            <a:rPr lang="en-US" altLang="en-US"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包括与监管当局</a:t>
          </a:r>
          <a:r>
            <a:rPr lang="en-US" altLang="en-US"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业务持续性计划和灾后恢复计划的检测与频率等。</a:t>
          </a:r>
        </a:p>
      </dgm:t>
    </dgm:pt>
    <dgm:pt modelId="{F641C258-359B-4581-B707-23F6EE15D892}" type="parTrans" cxnId="{619B0748-8621-4B09-A8BF-1A7EFCEEB702}">
      <dgm:prSet/>
      <dgm:spPr/>
      <dgm:t>
        <a:bodyPr/>
        <a:lstStyle/>
        <a:p>
          <a:endParaRPr lang="zh-CN" altLang="en-US"/>
        </a:p>
      </dgm:t>
    </dgm:pt>
    <dgm:pt modelId="{1718D1A5-77C3-4B86-BFE5-AB4C489C28B5}" type="sibTrans" cxnId="{619B0748-8621-4B09-A8BF-1A7EFCEEB702}">
      <dgm:prSet/>
      <dgm:spPr/>
      <dgm:t>
        <a:bodyPr/>
        <a:lstStyle/>
        <a:p>
          <a:endParaRPr lang="zh-CN" altLang="en-US"/>
        </a:p>
      </dgm:t>
    </dgm:pt>
    <dgm:pt modelId="{E5D00654-3E87-471F-A9E1-0893D6FFA44F}" type="pres">
      <dgm:prSet presAssocID="{6025D808-7233-4FF2-A681-4E38090D04DE}" presName="linear" presStyleCnt="0">
        <dgm:presLayoutVars>
          <dgm:dir/>
          <dgm:animLvl val="lvl"/>
          <dgm:resizeHandles val="exact"/>
        </dgm:presLayoutVars>
      </dgm:prSet>
      <dgm:spPr/>
    </dgm:pt>
    <dgm:pt modelId="{5F53E6D8-3D91-407A-B383-60338E607597}" type="pres">
      <dgm:prSet presAssocID="{0DBE4D0C-3F63-4F85-ACC8-949613D6E08C}" presName="parentLin" presStyleCnt="0"/>
      <dgm:spPr/>
    </dgm:pt>
    <dgm:pt modelId="{6735657C-946C-496A-BA9F-6EDFAF0CB6A2}" type="pres">
      <dgm:prSet presAssocID="{0DBE4D0C-3F63-4F85-ACC8-949613D6E08C}" presName="parentLeftMargin" presStyleLbl="node1" presStyleIdx="0" presStyleCnt="1"/>
      <dgm:spPr/>
    </dgm:pt>
    <dgm:pt modelId="{AEDA58EE-D1BD-4940-856A-24E4C40BC730}" type="pres">
      <dgm:prSet presAssocID="{0DBE4D0C-3F63-4F85-ACC8-949613D6E08C}" presName="parentText" presStyleLbl="node1" presStyleIdx="0" presStyleCnt="1">
        <dgm:presLayoutVars>
          <dgm:chMax val="0"/>
          <dgm:bulletEnabled val="1"/>
        </dgm:presLayoutVars>
      </dgm:prSet>
      <dgm:spPr/>
    </dgm:pt>
    <dgm:pt modelId="{003DA907-F381-4C4D-9A64-E781C259AE5E}" type="pres">
      <dgm:prSet presAssocID="{0DBE4D0C-3F63-4F85-ACC8-949613D6E08C}" presName="negativeSpace" presStyleCnt="0"/>
      <dgm:spPr/>
    </dgm:pt>
    <dgm:pt modelId="{5EBF212E-10A2-4A78-A54C-FAF17951E35B}" type="pres">
      <dgm:prSet presAssocID="{0DBE4D0C-3F63-4F85-ACC8-949613D6E08C}" presName="childText" presStyleLbl="conFgAcc1" presStyleIdx="0" presStyleCnt="1">
        <dgm:presLayoutVars>
          <dgm:bulletEnabled val="1"/>
        </dgm:presLayoutVars>
      </dgm:prSet>
      <dgm:spPr/>
    </dgm:pt>
  </dgm:ptLst>
  <dgm:cxnLst>
    <dgm:cxn modelId="{5B00A923-4CA0-4A20-84AD-57B98794E821}" type="presOf" srcId="{0DBE4D0C-3F63-4F85-ACC8-949613D6E08C}" destId="{6735657C-946C-496A-BA9F-6EDFAF0CB6A2}" srcOrd="0" destOrd="0" presId="urn:microsoft.com/office/officeart/2005/8/layout/list1"/>
    <dgm:cxn modelId="{2AC17525-0A57-4503-9195-6A4D104EC97F}" type="presOf" srcId="{6025D808-7233-4FF2-A681-4E38090D04DE}" destId="{E5D00654-3E87-471F-A9E1-0893D6FFA44F}" srcOrd="0" destOrd="0" presId="urn:microsoft.com/office/officeart/2005/8/layout/list1"/>
    <dgm:cxn modelId="{D2239E39-F912-4C4A-90D8-E10A284974E0}" type="presOf" srcId="{0DBE4D0C-3F63-4F85-ACC8-949613D6E08C}" destId="{AEDA58EE-D1BD-4940-856A-24E4C40BC730}" srcOrd="1" destOrd="0" presId="urn:microsoft.com/office/officeart/2005/8/layout/list1"/>
    <dgm:cxn modelId="{B26E405F-B0BC-45D8-8F78-C93140FD4219}" srcId="{0DBE4D0C-3F63-4F85-ACC8-949613D6E08C}" destId="{CB848C8A-BCD4-4864-9C24-F972F9017016}" srcOrd="1" destOrd="0" parTransId="{BD6567F2-39A6-4757-9E34-09DAE5B12D50}" sibTransId="{0473838F-F898-4771-8689-B243559C9C0C}"/>
    <dgm:cxn modelId="{619B0748-8621-4B09-A8BF-1A7EFCEEB702}" srcId="{0DBE4D0C-3F63-4F85-ACC8-949613D6E08C}" destId="{E2BC737E-2C22-4A2B-B00D-97B02BD21E29}" srcOrd="2" destOrd="0" parTransId="{F641C258-359B-4581-B707-23F6EE15D892}" sibTransId="{1718D1A5-77C3-4B86-BFE5-AB4C489C28B5}"/>
    <dgm:cxn modelId="{94AC5049-444C-4FF8-80F3-9B5D9052B317}" srcId="{0DBE4D0C-3F63-4F85-ACC8-949613D6E08C}" destId="{DD5825E7-57B4-49AB-9683-37AF51351DB9}" srcOrd="0" destOrd="0" parTransId="{313D5DEE-2095-46B5-981F-71D02AD04D8A}" sibTransId="{68313733-410D-46B7-A89E-447F6230D492}"/>
    <dgm:cxn modelId="{80F1A158-3F4E-440C-A767-E6C184EBE56E}" type="presOf" srcId="{E2BC737E-2C22-4A2B-B00D-97B02BD21E29}" destId="{5EBF212E-10A2-4A78-A54C-FAF17951E35B}" srcOrd="0" destOrd="2" presId="urn:microsoft.com/office/officeart/2005/8/layout/list1"/>
    <dgm:cxn modelId="{1252BF9F-1E19-4662-9D18-F983D9C97774}" type="presOf" srcId="{DD5825E7-57B4-49AB-9683-37AF51351DB9}" destId="{5EBF212E-10A2-4A78-A54C-FAF17951E35B}" srcOrd="0" destOrd="0" presId="urn:microsoft.com/office/officeart/2005/8/layout/list1"/>
    <dgm:cxn modelId="{161F10D1-7C70-43E6-9229-522F6716CE14}" type="presOf" srcId="{CB848C8A-BCD4-4864-9C24-F972F9017016}" destId="{5EBF212E-10A2-4A78-A54C-FAF17951E35B}" srcOrd="0" destOrd="1" presId="urn:microsoft.com/office/officeart/2005/8/layout/list1"/>
    <dgm:cxn modelId="{5D2774DF-5D33-4950-904B-DB3AC0E116FD}" srcId="{6025D808-7233-4FF2-A681-4E38090D04DE}" destId="{0DBE4D0C-3F63-4F85-ACC8-949613D6E08C}" srcOrd="0" destOrd="0" parTransId="{F61E0263-961F-4F2D-A5D0-C08E877A8E87}" sibTransId="{E9B2FA4F-CD8A-42A2-A906-CE614E286E72}"/>
    <dgm:cxn modelId="{C298A75A-8DDF-4C58-BD32-C0889837CD48}" type="presParOf" srcId="{E5D00654-3E87-471F-A9E1-0893D6FFA44F}" destId="{5F53E6D8-3D91-407A-B383-60338E607597}" srcOrd="0" destOrd="0" presId="urn:microsoft.com/office/officeart/2005/8/layout/list1"/>
    <dgm:cxn modelId="{C319C898-92F8-4125-A819-4C1C030486B9}" type="presParOf" srcId="{5F53E6D8-3D91-407A-B383-60338E607597}" destId="{6735657C-946C-496A-BA9F-6EDFAF0CB6A2}" srcOrd="0" destOrd="0" presId="urn:microsoft.com/office/officeart/2005/8/layout/list1"/>
    <dgm:cxn modelId="{4D90B8E8-B091-45A4-B5EB-D5921CE3CD64}" type="presParOf" srcId="{5F53E6D8-3D91-407A-B383-60338E607597}" destId="{AEDA58EE-D1BD-4940-856A-24E4C40BC730}" srcOrd="1" destOrd="0" presId="urn:microsoft.com/office/officeart/2005/8/layout/list1"/>
    <dgm:cxn modelId="{EA345E76-DA0D-4144-B1D8-61E26B6EC628}" type="presParOf" srcId="{E5D00654-3E87-471F-A9E1-0893D6FFA44F}" destId="{003DA907-F381-4C4D-9A64-E781C259AE5E}" srcOrd="1" destOrd="0" presId="urn:microsoft.com/office/officeart/2005/8/layout/list1"/>
    <dgm:cxn modelId="{4DC10B93-7662-46FC-8222-5A4BB9F0BEB3}" type="presParOf" srcId="{E5D00654-3E87-471F-A9E1-0893D6FFA44F}" destId="{5EBF212E-10A2-4A78-A54C-FAF17951E35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85DFF6-4B3F-4EA6-B7A7-A6E28F9277CA}" type="doc">
      <dgm:prSet loTypeId="urn:microsoft.com/office/officeart/2008/layout/VerticalCurvedList" loCatId="list" qsTypeId="urn:microsoft.com/office/officeart/2005/8/quickstyle/3d3" qsCatId="3D" csTypeId="urn:microsoft.com/office/officeart/2005/8/colors/accent6_2" csCatId="accent6" phldr="1"/>
      <dgm:spPr/>
      <dgm:t>
        <a:bodyPr/>
        <a:lstStyle/>
        <a:p>
          <a:endParaRPr lang="zh-CN" altLang="en-US"/>
        </a:p>
      </dgm:t>
    </dgm:pt>
    <dgm:pt modelId="{4387D30D-4D9C-4228-894E-627E1041B2C0}">
      <dgm:prSet phldrT="[文本]"/>
      <dgm:spPr/>
      <dgm:t>
        <a:bodyPr/>
        <a:lstStyle/>
        <a:p>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非银行支付机构网络支付业务管理办法</a:t>
          </a:r>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征求意见稿</a:t>
          </a:r>
          <a:r>
            <a:rPr lang="en-US"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dgm:t>
    </dgm:pt>
    <dgm:pt modelId="{745190B7-E168-44AD-89DC-33185D5808C3}" type="parTrans" cxnId="{221E8A3B-0D2E-408A-9781-AD73A0C083A0}">
      <dgm:prSet/>
      <dgm:spPr/>
      <dgm:t>
        <a:bodyPr/>
        <a:lstStyle/>
        <a:p>
          <a:endParaRPr lang="zh-CN" altLang="en-US">
            <a:latin typeface="微软雅黑" panose="020B0503020204020204" pitchFamily="34" charset="-122"/>
            <a:ea typeface="微软雅黑" panose="020B0503020204020204" pitchFamily="34" charset="-122"/>
          </a:endParaRPr>
        </a:p>
      </dgm:t>
    </dgm:pt>
    <dgm:pt modelId="{E1B86049-3F9C-4902-BDFA-907577B2E846}" type="sibTrans" cxnId="{221E8A3B-0D2E-408A-9781-AD73A0C083A0}">
      <dgm:prSet/>
      <dgm:spPr/>
      <dgm:t>
        <a:bodyPr/>
        <a:lstStyle/>
        <a:p>
          <a:endParaRPr lang="zh-CN" altLang="en-US">
            <a:latin typeface="微软雅黑" panose="020B0503020204020204" pitchFamily="34" charset="-122"/>
            <a:ea typeface="微软雅黑" panose="020B0503020204020204" pitchFamily="34" charset="-122"/>
          </a:endParaRPr>
        </a:p>
      </dgm:t>
    </dgm:pt>
    <dgm:pt modelId="{2A88532E-3EFF-4E92-8AF2-7695DFDA48E6}">
      <dgm:prSet/>
      <dgm:spPr/>
      <dgm:t>
        <a:bodyPr/>
        <a:lstStyle/>
        <a:p>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关于手机支付业务发展的指导意见</a:t>
          </a:r>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征求意见稿</a:t>
          </a:r>
          <a:r>
            <a:rPr lang="en-US"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dgm:t>
    </dgm:pt>
    <dgm:pt modelId="{D6494807-6B51-4869-823B-EFFBBB43EB4B}" type="parTrans" cxnId="{ED53695E-E9AF-4589-AC0E-F875C5441184}">
      <dgm:prSet/>
      <dgm:spPr/>
      <dgm:t>
        <a:bodyPr/>
        <a:lstStyle/>
        <a:p>
          <a:endParaRPr lang="zh-CN" altLang="en-US"/>
        </a:p>
      </dgm:t>
    </dgm:pt>
    <dgm:pt modelId="{1968A6AA-B922-4409-BDF1-9960C54FB756}" type="sibTrans" cxnId="{ED53695E-E9AF-4589-AC0E-F875C5441184}">
      <dgm:prSet/>
      <dgm:spPr/>
      <dgm:t>
        <a:bodyPr/>
        <a:lstStyle/>
        <a:p>
          <a:endParaRPr lang="zh-CN" altLang="en-US"/>
        </a:p>
      </dgm:t>
    </dgm:pt>
    <dgm:pt modelId="{9C1D47E8-9CB3-41E7-8E58-8B40D2D31754}">
      <dgm:prSet/>
      <dgm:spPr/>
      <dgm:t>
        <a:bodyPr/>
        <a:lstStyle/>
        <a:p>
          <a:r>
            <a:rPr lang="zh-CN" altLang="en-US">
              <a:latin typeface="微软雅黑" panose="020B0503020204020204" pitchFamily="34" charset="-122"/>
              <a:ea typeface="微软雅黑" panose="020B0503020204020204" pitchFamily="34" charset="-122"/>
            </a:rPr>
            <a:t>中国支付清算协会于</a:t>
          </a:r>
          <a:r>
            <a:rPr lang="en-US" altLang="en-US">
              <a:latin typeface="微软雅黑" panose="020B0503020204020204" pitchFamily="34" charset="-122"/>
              <a:ea typeface="微软雅黑" panose="020B0503020204020204" pitchFamily="34" charset="-122"/>
            </a:rPr>
            <a:t>2011 </a:t>
          </a:r>
          <a:r>
            <a:rPr lang="zh-CN" altLang="en-US">
              <a:latin typeface="微软雅黑" panose="020B0503020204020204" pitchFamily="34" charset="-122"/>
              <a:ea typeface="微软雅黑" panose="020B0503020204020204" pitchFamily="34" charset="-122"/>
            </a:rPr>
            <a:t>年</a:t>
          </a:r>
          <a:r>
            <a:rPr lang="en-US" altLang="en-US">
              <a:latin typeface="微软雅黑" panose="020B0503020204020204" pitchFamily="34" charset="-122"/>
              <a:ea typeface="微软雅黑" panose="020B0503020204020204" pitchFamily="34" charset="-122"/>
            </a:rPr>
            <a:t>5 </a:t>
          </a:r>
          <a:r>
            <a:rPr lang="zh-CN" altLang="en-US">
              <a:latin typeface="微软雅黑" panose="020B0503020204020204" pitchFamily="34" charset="-122"/>
              <a:ea typeface="微软雅黑" panose="020B0503020204020204" pitchFamily="34" charset="-122"/>
            </a:rPr>
            <a:t>月成立</a:t>
          </a:r>
        </a:p>
      </dgm:t>
    </dgm:pt>
    <dgm:pt modelId="{E0002140-D888-4320-BB8D-A5229D6305DC}" type="parTrans" cxnId="{4AC44DCE-DEC8-49AC-9E84-757C8FC86944}">
      <dgm:prSet/>
      <dgm:spPr/>
      <dgm:t>
        <a:bodyPr/>
        <a:lstStyle/>
        <a:p>
          <a:endParaRPr lang="zh-CN" altLang="en-US"/>
        </a:p>
      </dgm:t>
    </dgm:pt>
    <dgm:pt modelId="{63C909D9-2CBC-4751-B8BD-64F832F23857}" type="sibTrans" cxnId="{4AC44DCE-DEC8-49AC-9E84-757C8FC86944}">
      <dgm:prSet/>
      <dgm:spPr/>
      <dgm:t>
        <a:bodyPr/>
        <a:lstStyle/>
        <a:p>
          <a:endParaRPr lang="zh-CN" altLang="en-US"/>
        </a:p>
      </dgm:t>
    </dgm:pt>
    <dgm:pt modelId="{7FA5040F-CD92-436E-81B5-909FD6B9ED10}">
      <dgm:prSet/>
      <dgm:spPr/>
      <dgm:t>
        <a:bodyPr/>
        <a:lstStyle/>
        <a:p>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网络支付行业自律公约</a:t>
          </a:r>
          <a:r>
            <a:rPr lang="en-US"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dgm:t>
    </dgm:pt>
    <dgm:pt modelId="{FFBD5D99-E224-46E0-9367-55D4DC08969C}" type="parTrans" cxnId="{BD604BF3-BB71-4C1C-8639-AD796A361CBF}">
      <dgm:prSet/>
      <dgm:spPr/>
      <dgm:t>
        <a:bodyPr/>
        <a:lstStyle/>
        <a:p>
          <a:endParaRPr lang="zh-CN" altLang="en-US"/>
        </a:p>
      </dgm:t>
    </dgm:pt>
    <dgm:pt modelId="{B2D35CBE-A0D9-4B04-9DD6-CB1E5B1238BB}" type="sibTrans" cxnId="{BD604BF3-BB71-4C1C-8639-AD796A361CBF}">
      <dgm:prSet/>
      <dgm:spPr/>
      <dgm:t>
        <a:bodyPr/>
        <a:lstStyle/>
        <a:p>
          <a:endParaRPr lang="zh-CN" altLang="en-US"/>
        </a:p>
      </dgm:t>
    </dgm:pt>
    <dgm:pt modelId="{B23CA0C5-CF7C-479A-B4AD-E91A700794E1}">
      <dgm:prSet/>
      <dgm:spPr/>
      <dgm:t>
        <a:bodyPr/>
        <a:lstStyle/>
        <a:p>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预付卡行业自律公约</a:t>
          </a:r>
          <a:r>
            <a:rPr lang="en-US"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dgm:t>
    </dgm:pt>
    <dgm:pt modelId="{92F57D42-F32B-4834-A6B5-C99062229B09}" type="parTrans" cxnId="{FD28E73A-5044-41DA-8283-57EDA6869D12}">
      <dgm:prSet/>
      <dgm:spPr/>
      <dgm:t>
        <a:bodyPr/>
        <a:lstStyle/>
        <a:p>
          <a:endParaRPr lang="zh-CN" altLang="en-US"/>
        </a:p>
      </dgm:t>
    </dgm:pt>
    <dgm:pt modelId="{312909AA-B186-4E62-859F-3DA53F0ED4CB}" type="sibTrans" cxnId="{FD28E73A-5044-41DA-8283-57EDA6869D12}">
      <dgm:prSet/>
      <dgm:spPr/>
      <dgm:t>
        <a:bodyPr/>
        <a:lstStyle/>
        <a:p>
          <a:endParaRPr lang="zh-CN" altLang="en-US"/>
        </a:p>
      </dgm:t>
    </dgm:pt>
    <dgm:pt modelId="{026C011A-6BDA-4922-B243-896E75FEDBEF}">
      <dgm:prSet/>
      <dgm:spPr/>
      <dgm:t>
        <a:bodyPr/>
        <a:lstStyle/>
        <a:p>
          <a:r>
            <a:rPr lang="en-US"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移动支付行业自律公约</a:t>
          </a:r>
          <a:r>
            <a:rPr lang="en-US"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dgm:t>
    </dgm:pt>
    <dgm:pt modelId="{228AFA37-4ADF-473B-A6DC-DFF2E25493B2}" type="parTrans" cxnId="{41D7217D-856B-42CF-9AFB-6EBCDE4D9555}">
      <dgm:prSet/>
      <dgm:spPr/>
      <dgm:t>
        <a:bodyPr/>
        <a:lstStyle/>
        <a:p>
          <a:endParaRPr lang="zh-CN" altLang="en-US"/>
        </a:p>
      </dgm:t>
    </dgm:pt>
    <dgm:pt modelId="{85355A80-249E-4954-9B4D-BFE1CFA784AC}" type="sibTrans" cxnId="{41D7217D-856B-42CF-9AFB-6EBCDE4D9555}">
      <dgm:prSet/>
      <dgm:spPr/>
      <dgm:t>
        <a:bodyPr/>
        <a:lstStyle/>
        <a:p>
          <a:endParaRPr lang="zh-CN" altLang="en-US"/>
        </a:p>
      </dgm:t>
    </dgm:pt>
    <dgm:pt modelId="{3693B887-42BB-4A33-9B0A-1FD84956F4EF}">
      <dgm:prSet/>
      <dgm:spPr/>
      <dgm:t>
        <a:bodyPr/>
        <a:lstStyle/>
        <a:p>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支付机构互联网支付业务风险防范指引</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8389393A-5177-4751-9076-F38B4D82E4EF}" type="parTrans" cxnId="{26EF99DC-8F03-4A14-83BF-9F5A66DF4155}">
      <dgm:prSet/>
      <dgm:spPr/>
      <dgm:t>
        <a:bodyPr/>
        <a:lstStyle/>
        <a:p>
          <a:endParaRPr lang="zh-CN" altLang="en-US"/>
        </a:p>
      </dgm:t>
    </dgm:pt>
    <dgm:pt modelId="{A21793E1-6EE5-446F-B833-C3B434A9136B}" type="sibTrans" cxnId="{26EF99DC-8F03-4A14-83BF-9F5A66DF4155}">
      <dgm:prSet/>
      <dgm:spPr/>
      <dgm:t>
        <a:bodyPr/>
        <a:lstStyle/>
        <a:p>
          <a:endParaRPr lang="zh-CN" altLang="en-US"/>
        </a:p>
      </dgm:t>
    </dgm:pt>
    <dgm:pt modelId="{76586B6A-E70B-4171-A6F0-0764D09185E7}">
      <dgm:prSet/>
      <dgm:spPr/>
      <dgm:t>
        <a:bodyPr/>
        <a:lstStyle/>
        <a:p>
          <a:endParaRPr lang="zh-CN" altLang="en-US"/>
        </a:p>
      </dgm:t>
    </dgm:pt>
    <dgm:pt modelId="{CC7073C5-8207-440E-A23E-1B3ED1EE4A68}" type="parTrans" cxnId="{238E2C7E-F010-448C-9A5B-43018E62E6E6}">
      <dgm:prSet/>
      <dgm:spPr/>
      <dgm:t>
        <a:bodyPr/>
        <a:lstStyle/>
        <a:p>
          <a:endParaRPr lang="zh-CN" altLang="en-US"/>
        </a:p>
      </dgm:t>
    </dgm:pt>
    <dgm:pt modelId="{FFBBB23C-EB83-4704-9A4C-9DCA7636B9AC}" type="sibTrans" cxnId="{238E2C7E-F010-448C-9A5B-43018E62E6E6}">
      <dgm:prSet/>
      <dgm:spPr/>
      <dgm:t>
        <a:bodyPr/>
        <a:lstStyle/>
        <a:p>
          <a:endParaRPr lang="zh-CN" altLang="en-US"/>
        </a:p>
      </dgm:t>
    </dgm:pt>
    <dgm:pt modelId="{88525A40-D23A-4DCE-83F9-F74DA2842F4C}" type="pres">
      <dgm:prSet presAssocID="{3185DFF6-4B3F-4EA6-B7A7-A6E28F9277CA}" presName="Name0" presStyleCnt="0">
        <dgm:presLayoutVars>
          <dgm:chMax val="7"/>
          <dgm:chPref val="7"/>
          <dgm:dir/>
        </dgm:presLayoutVars>
      </dgm:prSet>
      <dgm:spPr/>
    </dgm:pt>
    <dgm:pt modelId="{45D39207-734A-47DD-A519-40CE674B3669}" type="pres">
      <dgm:prSet presAssocID="{3185DFF6-4B3F-4EA6-B7A7-A6E28F9277CA}" presName="Name1" presStyleCnt="0"/>
      <dgm:spPr/>
    </dgm:pt>
    <dgm:pt modelId="{8C2DC20F-04E9-49FE-B3CA-E79755E544BF}" type="pres">
      <dgm:prSet presAssocID="{3185DFF6-4B3F-4EA6-B7A7-A6E28F9277CA}" presName="cycle" presStyleCnt="0"/>
      <dgm:spPr/>
    </dgm:pt>
    <dgm:pt modelId="{A0AA9AA9-3166-4FE2-9B0B-B2CCC7FD7240}" type="pres">
      <dgm:prSet presAssocID="{3185DFF6-4B3F-4EA6-B7A7-A6E28F9277CA}" presName="srcNode" presStyleLbl="node1" presStyleIdx="0" presStyleCnt="7"/>
      <dgm:spPr/>
    </dgm:pt>
    <dgm:pt modelId="{EDE5EF49-8269-4EDF-9633-664BB9288300}" type="pres">
      <dgm:prSet presAssocID="{3185DFF6-4B3F-4EA6-B7A7-A6E28F9277CA}" presName="conn" presStyleLbl="parChTrans1D2" presStyleIdx="0" presStyleCnt="1"/>
      <dgm:spPr/>
    </dgm:pt>
    <dgm:pt modelId="{C4E9EA5E-AA85-45EB-BF81-CC193E5DA4D5}" type="pres">
      <dgm:prSet presAssocID="{3185DFF6-4B3F-4EA6-B7A7-A6E28F9277CA}" presName="extraNode" presStyleLbl="node1" presStyleIdx="0" presStyleCnt="7"/>
      <dgm:spPr/>
    </dgm:pt>
    <dgm:pt modelId="{628A165E-DEC8-41BA-B8C8-1C5457E692FB}" type="pres">
      <dgm:prSet presAssocID="{3185DFF6-4B3F-4EA6-B7A7-A6E28F9277CA}" presName="dstNode" presStyleLbl="node1" presStyleIdx="0" presStyleCnt="7"/>
      <dgm:spPr/>
    </dgm:pt>
    <dgm:pt modelId="{F56ACE9F-10C6-4328-A5B9-BBD05B7F4275}" type="pres">
      <dgm:prSet presAssocID="{4387D30D-4D9C-4228-894E-627E1041B2C0}" presName="text_1" presStyleLbl="node1" presStyleIdx="0" presStyleCnt="7">
        <dgm:presLayoutVars>
          <dgm:bulletEnabled val="1"/>
        </dgm:presLayoutVars>
      </dgm:prSet>
      <dgm:spPr/>
    </dgm:pt>
    <dgm:pt modelId="{BDD3079A-9A49-413C-B257-0EA8F0EA9340}" type="pres">
      <dgm:prSet presAssocID="{4387D30D-4D9C-4228-894E-627E1041B2C0}" presName="accent_1" presStyleCnt="0"/>
      <dgm:spPr/>
    </dgm:pt>
    <dgm:pt modelId="{EF24BFF9-4760-4D2E-8B3C-FABC3F95B60F}" type="pres">
      <dgm:prSet presAssocID="{4387D30D-4D9C-4228-894E-627E1041B2C0}" presName="accentRepeatNode" presStyleLbl="solidFgAcc1" presStyleIdx="0" presStyleCnt="7"/>
      <dgm:spPr/>
    </dgm:pt>
    <dgm:pt modelId="{AFA005B1-45EC-41B9-8995-055FB18379EF}" type="pres">
      <dgm:prSet presAssocID="{2A88532E-3EFF-4E92-8AF2-7695DFDA48E6}" presName="text_2" presStyleLbl="node1" presStyleIdx="1" presStyleCnt="7">
        <dgm:presLayoutVars>
          <dgm:bulletEnabled val="1"/>
        </dgm:presLayoutVars>
      </dgm:prSet>
      <dgm:spPr/>
    </dgm:pt>
    <dgm:pt modelId="{46E81A11-D06B-4966-83D1-3E7F7F84AA70}" type="pres">
      <dgm:prSet presAssocID="{2A88532E-3EFF-4E92-8AF2-7695DFDA48E6}" presName="accent_2" presStyleCnt="0"/>
      <dgm:spPr/>
    </dgm:pt>
    <dgm:pt modelId="{66171573-CB9E-49F0-9E42-F68FD67CC019}" type="pres">
      <dgm:prSet presAssocID="{2A88532E-3EFF-4E92-8AF2-7695DFDA48E6}" presName="accentRepeatNode" presStyleLbl="solidFgAcc1" presStyleIdx="1" presStyleCnt="7"/>
      <dgm:spPr/>
    </dgm:pt>
    <dgm:pt modelId="{E254DADD-D9B0-4DFF-9BB7-739CA24E11C1}" type="pres">
      <dgm:prSet presAssocID="{9C1D47E8-9CB3-41E7-8E58-8B40D2D31754}" presName="text_3" presStyleLbl="node1" presStyleIdx="2" presStyleCnt="7">
        <dgm:presLayoutVars>
          <dgm:bulletEnabled val="1"/>
        </dgm:presLayoutVars>
      </dgm:prSet>
      <dgm:spPr/>
    </dgm:pt>
    <dgm:pt modelId="{08239C29-C250-40D3-9627-763CA1AC9E1B}" type="pres">
      <dgm:prSet presAssocID="{9C1D47E8-9CB3-41E7-8E58-8B40D2D31754}" presName="accent_3" presStyleCnt="0"/>
      <dgm:spPr/>
    </dgm:pt>
    <dgm:pt modelId="{3BED521E-DED4-4BE0-BB39-CB274E6357C7}" type="pres">
      <dgm:prSet presAssocID="{9C1D47E8-9CB3-41E7-8E58-8B40D2D31754}" presName="accentRepeatNode" presStyleLbl="solidFgAcc1" presStyleIdx="2" presStyleCnt="7"/>
      <dgm:spPr/>
    </dgm:pt>
    <dgm:pt modelId="{58C78E54-0142-4042-812B-09B1F3744235}" type="pres">
      <dgm:prSet presAssocID="{7FA5040F-CD92-436E-81B5-909FD6B9ED10}" presName="text_4" presStyleLbl="node1" presStyleIdx="3" presStyleCnt="7">
        <dgm:presLayoutVars>
          <dgm:bulletEnabled val="1"/>
        </dgm:presLayoutVars>
      </dgm:prSet>
      <dgm:spPr/>
    </dgm:pt>
    <dgm:pt modelId="{FC6DE640-7645-459D-B518-6D20A92D9127}" type="pres">
      <dgm:prSet presAssocID="{7FA5040F-CD92-436E-81B5-909FD6B9ED10}" presName="accent_4" presStyleCnt="0"/>
      <dgm:spPr/>
    </dgm:pt>
    <dgm:pt modelId="{84D07ED3-631E-4BE1-AE11-57DB54786C8B}" type="pres">
      <dgm:prSet presAssocID="{7FA5040F-CD92-436E-81B5-909FD6B9ED10}" presName="accentRepeatNode" presStyleLbl="solidFgAcc1" presStyleIdx="3" presStyleCnt="7"/>
      <dgm:spPr/>
    </dgm:pt>
    <dgm:pt modelId="{289EBF97-17B3-4737-8265-E7F000028B37}" type="pres">
      <dgm:prSet presAssocID="{B23CA0C5-CF7C-479A-B4AD-E91A700794E1}" presName="text_5" presStyleLbl="node1" presStyleIdx="4" presStyleCnt="7">
        <dgm:presLayoutVars>
          <dgm:bulletEnabled val="1"/>
        </dgm:presLayoutVars>
      </dgm:prSet>
      <dgm:spPr/>
    </dgm:pt>
    <dgm:pt modelId="{768F599F-9194-470D-BEEA-2AC40E090E9D}" type="pres">
      <dgm:prSet presAssocID="{B23CA0C5-CF7C-479A-B4AD-E91A700794E1}" presName="accent_5" presStyleCnt="0"/>
      <dgm:spPr/>
    </dgm:pt>
    <dgm:pt modelId="{967D6D87-3F04-43A3-BFCF-71FD7C84F0C9}" type="pres">
      <dgm:prSet presAssocID="{B23CA0C5-CF7C-479A-B4AD-E91A700794E1}" presName="accentRepeatNode" presStyleLbl="solidFgAcc1" presStyleIdx="4" presStyleCnt="7"/>
      <dgm:spPr/>
    </dgm:pt>
    <dgm:pt modelId="{06308481-FEBB-40D7-B205-D8AFF87FF6D7}" type="pres">
      <dgm:prSet presAssocID="{026C011A-6BDA-4922-B243-896E75FEDBEF}" presName="text_6" presStyleLbl="node1" presStyleIdx="5" presStyleCnt="7">
        <dgm:presLayoutVars>
          <dgm:bulletEnabled val="1"/>
        </dgm:presLayoutVars>
      </dgm:prSet>
      <dgm:spPr/>
    </dgm:pt>
    <dgm:pt modelId="{29F5F3B0-2E0D-40F4-8530-5B9C533941D1}" type="pres">
      <dgm:prSet presAssocID="{026C011A-6BDA-4922-B243-896E75FEDBEF}" presName="accent_6" presStyleCnt="0"/>
      <dgm:spPr/>
    </dgm:pt>
    <dgm:pt modelId="{7CCAC210-CA2E-4214-B3A5-204961E356C5}" type="pres">
      <dgm:prSet presAssocID="{026C011A-6BDA-4922-B243-896E75FEDBEF}" presName="accentRepeatNode" presStyleLbl="solidFgAcc1" presStyleIdx="5" presStyleCnt="7"/>
      <dgm:spPr/>
    </dgm:pt>
    <dgm:pt modelId="{62308ACF-B8BD-484A-B445-D185A7214A6E}" type="pres">
      <dgm:prSet presAssocID="{3693B887-42BB-4A33-9B0A-1FD84956F4EF}" presName="text_7" presStyleLbl="node1" presStyleIdx="6" presStyleCnt="7">
        <dgm:presLayoutVars>
          <dgm:bulletEnabled val="1"/>
        </dgm:presLayoutVars>
      </dgm:prSet>
      <dgm:spPr/>
    </dgm:pt>
    <dgm:pt modelId="{8BE9EA74-CD04-4057-B96A-8107788C7277}" type="pres">
      <dgm:prSet presAssocID="{3693B887-42BB-4A33-9B0A-1FD84956F4EF}" presName="accent_7" presStyleCnt="0"/>
      <dgm:spPr/>
    </dgm:pt>
    <dgm:pt modelId="{00FD15C2-EF59-41F8-B5DB-F090215CB96E}" type="pres">
      <dgm:prSet presAssocID="{3693B887-42BB-4A33-9B0A-1FD84956F4EF}" presName="accentRepeatNode" presStyleLbl="solidFgAcc1" presStyleIdx="6" presStyleCnt="7"/>
      <dgm:spPr/>
    </dgm:pt>
  </dgm:ptLst>
  <dgm:cxnLst>
    <dgm:cxn modelId="{5C41F516-CEEB-4B42-A979-67B5F071881A}" type="presOf" srcId="{E1B86049-3F9C-4902-BDFA-907577B2E846}" destId="{EDE5EF49-8269-4EDF-9633-664BB9288300}" srcOrd="0" destOrd="0" presId="urn:microsoft.com/office/officeart/2008/layout/VerticalCurvedList"/>
    <dgm:cxn modelId="{FD28E73A-5044-41DA-8283-57EDA6869D12}" srcId="{3185DFF6-4B3F-4EA6-B7A7-A6E28F9277CA}" destId="{B23CA0C5-CF7C-479A-B4AD-E91A700794E1}" srcOrd="4" destOrd="0" parTransId="{92F57D42-F32B-4834-A6B5-C99062229B09}" sibTransId="{312909AA-B186-4E62-859F-3DA53F0ED4CB}"/>
    <dgm:cxn modelId="{221E8A3B-0D2E-408A-9781-AD73A0C083A0}" srcId="{3185DFF6-4B3F-4EA6-B7A7-A6E28F9277CA}" destId="{4387D30D-4D9C-4228-894E-627E1041B2C0}" srcOrd="0" destOrd="0" parTransId="{745190B7-E168-44AD-89DC-33185D5808C3}" sibTransId="{E1B86049-3F9C-4902-BDFA-907577B2E846}"/>
    <dgm:cxn modelId="{ED53695E-E9AF-4589-AC0E-F875C5441184}" srcId="{3185DFF6-4B3F-4EA6-B7A7-A6E28F9277CA}" destId="{2A88532E-3EFF-4E92-8AF2-7695DFDA48E6}" srcOrd="1" destOrd="0" parTransId="{D6494807-6B51-4869-823B-EFFBBB43EB4B}" sibTransId="{1968A6AA-B922-4409-BDF1-9960C54FB756}"/>
    <dgm:cxn modelId="{41D7217D-856B-42CF-9AFB-6EBCDE4D9555}" srcId="{3185DFF6-4B3F-4EA6-B7A7-A6E28F9277CA}" destId="{026C011A-6BDA-4922-B243-896E75FEDBEF}" srcOrd="5" destOrd="0" parTransId="{228AFA37-4ADF-473B-A6DC-DFF2E25493B2}" sibTransId="{85355A80-249E-4954-9B4D-BFE1CFA784AC}"/>
    <dgm:cxn modelId="{238E2C7E-F010-448C-9A5B-43018E62E6E6}" srcId="{3185DFF6-4B3F-4EA6-B7A7-A6E28F9277CA}" destId="{76586B6A-E70B-4171-A6F0-0764D09185E7}" srcOrd="7" destOrd="0" parTransId="{CC7073C5-8207-440E-A23E-1B3ED1EE4A68}" sibTransId="{FFBBB23C-EB83-4704-9A4C-9DCA7636B9AC}"/>
    <dgm:cxn modelId="{C7F8CF98-C233-409F-A2F1-4417CB2745EE}" type="presOf" srcId="{9C1D47E8-9CB3-41E7-8E58-8B40D2D31754}" destId="{E254DADD-D9B0-4DFF-9BB7-739CA24E11C1}" srcOrd="0" destOrd="0" presId="urn:microsoft.com/office/officeart/2008/layout/VerticalCurvedList"/>
    <dgm:cxn modelId="{F52BD19E-D451-4634-9AB5-7E75BB1A43E7}" type="presOf" srcId="{2A88532E-3EFF-4E92-8AF2-7695DFDA48E6}" destId="{AFA005B1-45EC-41B9-8995-055FB18379EF}" srcOrd="0" destOrd="0" presId="urn:microsoft.com/office/officeart/2008/layout/VerticalCurvedList"/>
    <dgm:cxn modelId="{D43D1CB0-ED23-4D59-87C0-900547C94A78}" type="presOf" srcId="{B23CA0C5-CF7C-479A-B4AD-E91A700794E1}" destId="{289EBF97-17B3-4737-8265-E7F000028B37}" srcOrd="0" destOrd="0" presId="urn:microsoft.com/office/officeart/2008/layout/VerticalCurvedList"/>
    <dgm:cxn modelId="{D5D25BB2-0E02-4A00-8354-F960B69B8966}" type="presOf" srcId="{3693B887-42BB-4A33-9B0A-1FD84956F4EF}" destId="{62308ACF-B8BD-484A-B445-D185A7214A6E}" srcOrd="0" destOrd="0" presId="urn:microsoft.com/office/officeart/2008/layout/VerticalCurvedList"/>
    <dgm:cxn modelId="{3BE304C0-1113-42E2-87D5-F7C31623F46A}" type="presOf" srcId="{4387D30D-4D9C-4228-894E-627E1041B2C0}" destId="{F56ACE9F-10C6-4328-A5B9-BBD05B7F4275}" srcOrd="0" destOrd="0" presId="urn:microsoft.com/office/officeart/2008/layout/VerticalCurvedList"/>
    <dgm:cxn modelId="{4AC44DCE-DEC8-49AC-9E84-757C8FC86944}" srcId="{3185DFF6-4B3F-4EA6-B7A7-A6E28F9277CA}" destId="{9C1D47E8-9CB3-41E7-8E58-8B40D2D31754}" srcOrd="2" destOrd="0" parTransId="{E0002140-D888-4320-BB8D-A5229D6305DC}" sibTransId="{63C909D9-2CBC-4751-B8BD-64F832F23857}"/>
    <dgm:cxn modelId="{DDCC63DA-FED9-42C6-AA95-B79788D8C6A4}" type="presOf" srcId="{7FA5040F-CD92-436E-81B5-909FD6B9ED10}" destId="{58C78E54-0142-4042-812B-09B1F3744235}" srcOrd="0" destOrd="0" presId="urn:microsoft.com/office/officeart/2008/layout/VerticalCurvedList"/>
    <dgm:cxn modelId="{CE416DDC-F8E0-4F9D-85EC-1F7C18EA9CC1}" type="presOf" srcId="{3185DFF6-4B3F-4EA6-B7A7-A6E28F9277CA}" destId="{88525A40-D23A-4DCE-83F9-F74DA2842F4C}" srcOrd="0" destOrd="0" presId="urn:microsoft.com/office/officeart/2008/layout/VerticalCurvedList"/>
    <dgm:cxn modelId="{26EF99DC-8F03-4A14-83BF-9F5A66DF4155}" srcId="{3185DFF6-4B3F-4EA6-B7A7-A6E28F9277CA}" destId="{3693B887-42BB-4A33-9B0A-1FD84956F4EF}" srcOrd="6" destOrd="0" parTransId="{8389393A-5177-4751-9076-F38B4D82E4EF}" sibTransId="{A21793E1-6EE5-446F-B833-C3B434A9136B}"/>
    <dgm:cxn modelId="{B41FCCEF-EF0E-4F71-82EF-4B1BDA404F64}" type="presOf" srcId="{026C011A-6BDA-4922-B243-896E75FEDBEF}" destId="{06308481-FEBB-40D7-B205-D8AFF87FF6D7}" srcOrd="0" destOrd="0" presId="urn:microsoft.com/office/officeart/2008/layout/VerticalCurvedList"/>
    <dgm:cxn modelId="{BD604BF3-BB71-4C1C-8639-AD796A361CBF}" srcId="{3185DFF6-4B3F-4EA6-B7A7-A6E28F9277CA}" destId="{7FA5040F-CD92-436E-81B5-909FD6B9ED10}" srcOrd="3" destOrd="0" parTransId="{FFBD5D99-E224-46E0-9367-55D4DC08969C}" sibTransId="{B2D35CBE-A0D9-4B04-9DD6-CB1E5B1238BB}"/>
    <dgm:cxn modelId="{A84494BB-10F5-448F-944E-BB6CF58C82B3}" type="presParOf" srcId="{88525A40-D23A-4DCE-83F9-F74DA2842F4C}" destId="{45D39207-734A-47DD-A519-40CE674B3669}" srcOrd="0" destOrd="0" presId="urn:microsoft.com/office/officeart/2008/layout/VerticalCurvedList"/>
    <dgm:cxn modelId="{E2379886-6110-4893-8F2D-A6DDC353BB7B}" type="presParOf" srcId="{45D39207-734A-47DD-A519-40CE674B3669}" destId="{8C2DC20F-04E9-49FE-B3CA-E79755E544BF}" srcOrd="0" destOrd="0" presId="urn:microsoft.com/office/officeart/2008/layout/VerticalCurvedList"/>
    <dgm:cxn modelId="{3A24ACEC-8C29-4D71-A5A9-82C889E28EBF}" type="presParOf" srcId="{8C2DC20F-04E9-49FE-B3CA-E79755E544BF}" destId="{A0AA9AA9-3166-4FE2-9B0B-B2CCC7FD7240}" srcOrd="0" destOrd="0" presId="urn:microsoft.com/office/officeart/2008/layout/VerticalCurvedList"/>
    <dgm:cxn modelId="{4B71C64A-F10C-4229-8A33-FBE6931A33CB}" type="presParOf" srcId="{8C2DC20F-04E9-49FE-B3CA-E79755E544BF}" destId="{EDE5EF49-8269-4EDF-9633-664BB9288300}" srcOrd="1" destOrd="0" presId="urn:microsoft.com/office/officeart/2008/layout/VerticalCurvedList"/>
    <dgm:cxn modelId="{49802A54-A7DF-40D8-AC70-2E2EB607A865}" type="presParOf" srcId="{8C2DC20F-04E9-49FE-B3CA-E79755E544BF}" destId="{C4E9EA5E-AA85-45EB-BF81-CC193E5DA4D5}" srcOrd="2" destOrd="0" presId="urn:microsoft.com/office/officeart/2008/layout/VerticalCurvedList"/>
    <dgm:cxn modelId="{630827C3-A80A-4384-B82C-0059601CB57E}" type="presParOf" srcId="{8C2DC20F-04E9-49FE-B3CA-E79755E544BF}" destId="{628A165E-DEC8-41BA-B8C8-1C5457E692FB}" srcOrd="3" destOrd="0" presId="urn:microsoft.com/office/officeart/2008/layout/VerticalCurvedList"/>
    <dgm:cxn modelId="{69B37DBB-4376-4E58-9876-1093654BAA48}" type="presParOf" srcId="{45D39207-734A-47DD-A519-40CE674B3669}" destId="{F56ACE9F-10C6-4328-A5B9-BBD05B7F4275}" srcOrd="1" destOrd="0" presId="urn:microsoft.com/office/officeart/2008/layout/VerticalCurvedList"/>
    <dgm:cxn modelId="{68D5F7D8-8AB3-4E27-8024-8B8CAB57AF20}" type="presParOf" srcId="{45D39207-734A-47DD-A519-40CE674B3669}" destId="{BDD3079A-9A49-413C-B257-0EA8F0EA9340}" srcOrd="2" destOrd="0" presId="urn:microsoft.com/office/officeart/2008/layout/VerticalCurvedList"/>
    <dgm:cxn modelId="{155BF725-0569-4712-81DE-E71321C4AB6D}" type="presParOf" srcId="{BDD3079A-9A49-413C-B257-0EA8F0EA9340}" destId="{EF24BFF9-4760-4D2E-8B3C-FABC3F95B60F}" srcOrd="0" destOrd="0" presId="urn:microsoft.com/office/officeart/2008/layout/VerticalCurvedList"/>
    <dgm:cxn modelId="{83277A0E-0EA7-40FA-8F85-795F0A386D10}" type="presParOf" srcId="{45D39207-734A-47DD-A519-40CE674B3669}" destId="{AFA005B1-45EC-41B9-8995-055FB18379EF}" srcOrd="3" destOrd="0" presId="urn:microsoft.com/office/officeart/2008/layout/VerticalCurvedList"/>
    <dgm:cxn modelId="{E913647F-33E9-4DE5-AD98-07F9895BD980}" type="presParOf" srcId="{45D39207-734A-47DD-A519-40CE674B3669}" destId="{46E81A11-D06B-4966-83D1-3E7F7F84AA70}" srcOrd="4" destOrd="0" presId="urn:microsoft.com/office/officeart/2008/layout/VerticalCurvedList"/>
    <dgm:cxn modelId="{E62B8964-6FD4-459D-A00B-69AE4855F4FC}" type="presParOf" srcId="{46E81A11-D06B-4966-83D1-3E7F7F84AA70}" destId="{66171573-CB9E-49F0-9E42-F68FD67CC019}" srcOrd="0" destOrd="0" presId="urn:microsoft.com/office/officeart/2008/layout/VerticalCurvedList"/>
    <dgm:cxn modelId="{7B4EABEC-D6BC-4DF9-88D4-511C4DBFB082}" type="presParOf" srcId="{45D39207-734A-47DD-A519-40CE674B3669}" destId="{E254DADD-D9B0-4DFF-9BB7-739CA24E11C1}" srcOrd="5" destOrd="0" presId="urn:microsoft.com/office/officeart/2008/layout/VerticalCurvedList"/>
    <dgm:cxn modelId="{4262696F-A865-4352-8DF6-04EF407ABBC5}" type="presParOf" srcId="{45D39207-734A-47DD-A519-40CE674B3669}" destId="{08239C29-C250-40D3-9627-763CA1AC9E1B}" srcOrd="6" destOrd="0" presId="urn:microsoft.com/office/officeart/2008/layout/VerticalCurvedList"/>
    <dgm:cxn modelId="{463F17B8-1FB0-4D69-AF96-39D838EC9D70}" type="presParOf" srcId="{08239C29-C250-40D3-9627-763CA1AC9E1B}" destId="{3BED521E-DED4-4BE0-BB39-CB274E6357C7}" srcOrd="0" destOrd="0" presId="urn:microsoft.com/office/officeart/2008/layout/VerticalCurvedList"/>
    <dgm:cxn modelId="{A8C93351-0D17-49FE-87F6-812644B61EB3}" type="presParOf" srcId="{45D39207-734A-47DD-A519-40CE674B3669}" destId="{58C78E54-0142-4042-812B-09B1F3744235}" srcOrd="7" destOrd="0" presId="urn:microsoft.com/office/officeart/2008/layout/VerticalCurvedList"/>
    <dgm:cxn modelId="{BE56A6A1-5A99-47D7-9200-1A93644A1294}" type="presParOf" srcId="{45D39207-734A-47DD-A519-40CE674B3669}" destId="{FC6DE640-7645-459D-B518-6D20A92D9127}" srcOrd="8" destOrd="0" presId="urn:microsoft.com/office/officeart/2008/layout/VerticalCurvedList"/>
    <dgm:cxn modelId="{88D9FB04-3AA6-4916-9D86-072B55E3D64A}" type="presParOf" srcId="{FC6DE640-7645-459D-B518-6D20A92D9127}" destId="{84D07ED3-631E-4BE1-AE11-57DB54786C8B}" srcOrd="0" destOrd="0" presId="urn:microsoft.com/office/officeart/2008/layout/VerticalCurvedList"/>
    <dgm:cxn modelId="{507B727F-00EC-4C6C-A299-F629E8B0E5A7}" type="presParOf" srcId="{45D39207-734A-47DD-A519-40CE674B3669}" destId="{289EBF97-17B3-4737-8265-E7F000028B37}" srcOrd="9" destOrd="0" presId="urn:microsoft.com/office/officeart/2008/layout/VerticalCurvedList"/>
    <dgm:cxn modelId="{D129643C-478C-405C-A2F3-97FE0BE28D2A}" type="presParOf" srcId="{45D39207-734A-47DD-A519-40CE674B3669}" destId="{768F599F-9194-470D-BEEA-2AC40E090E9D}" srcOrd="10" destOrd="0" presId="urn:microsoft.com/office/officeart/2008/layout/VerticalCurvedList"/>
    <dgm:cxn modelId="{F6EAC239-427B-4F65-8B54-95AAA3C6AB3E}" type="presParOf" srcId="{768F599F-9194-470D-BEEA-2AC40E090E9D}" destId="{967D6D87-3F04-43A3-BFCF-71FD7C84F0C9}" srcOrd="0" destOrd="0" presId="urn:microsoft.com/office/officeart/2008/layout/VerticalCurvedList"/>
    <dgm:cxn modelId="{F60D94E8-6FD0-4BFF-B9A1-6DB4433F27A1}" type="presParOf" srcId="{45D39207-734A-47DD-A519-40CE674B3669}" destId="{06308481-FEBB-40D7-B205-D8AFF87FF6D7}" srcOrd="11" destOrd="0" presId="urn:microsoft.com/office/officeart/2008/layout/VerticalCurvedList"/>
    <dgm:cxn modelId="{DF815B7C-049C-4021-93B1-6238E20F049A}" type="presParOf" srcId="{45D39207-734A-47DD-A519-40CE674B3669}" destId="{29F5F3B0-2E0D-40F4-8530-5B9C533941D1}" srcOrd="12" destOrd="0" presId="urn:microsoft.com/office/officeart/2008/layout/VerticalCurvedList"/>
    <dgm:cxn modelId="{613B6C64-F354-43CB-8EFC-A7747ED5E7FD}" type="presParOf" srcId="{29F5F3B0-2E0D-40F4-8530-5B9C533941D1}" destId="{7CCAC210-CA2E-4214-B3A5-204961E356C5}" srcOrd="0" destOrd="0" presId="urn:microsoft.com/office/officeart/2008/layout/VerticalCurvedList"/>
    <dgm:cxn modelId="{2A58FDB8-C353-4F76-BACF-74B3595E5442}" type="presParOf" srcId="{45D39207-734A-47DD-A519-40CE674B3669}" destId="{62308ACF-B8BD-484A-B445-D185A7214A6E}" srcOrd="13" destOrd="0" presId="urn:microsoft.com/office/officeart/2008/layout/VerticalCurvedList"/>
    <dgm:cxn modelId="{69D2B0B5-5091-48F5-8CD6-ABC4F4B35FA7}" type="presParOf" srcId="{45D39207-734A-47DD-A519-40CE674B3669}" destId="{8BE9EA74-CD04-4057-B96A-8107788C7277}" srcOrd="14" destOrd="0" presId="urn:microsoft.com/office/officeart/2008/layout/VerticalCurvedList"/>
    <dgm:cxn modelId="{22051B07-7E60-4633-8445-5C3176389143}" type="presParOf" srcId="{8BE9EA74-CD04-4057-B96A-8107788C7277}" destId="{00FD15C2-EF59-41F8-B5DB-F090215CB96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BFFF7E-8FCE-4954-B86E-C73D59C2777C}" type="doc">
      <dgm:prSet loTypeId="urn:microsoft.com/office/officeart/2005/8/layout/vList3" loCatId="list" qsTypeId="urn:microsoft.com/office/officeart/2005/8/quickstyle/3d3" qsCatId="3D" csTypeId="urn:microsoft.com/office/officeart/2005/8/colors/accent2_2" csCatId="accent2" phldr="1"/>
      <dgm:spPr/>
    </dgm:pt>
    <dgm:pt modelId="{E0A0845F-3688-48D2-B22B-66F23C249BCF}">
      <dgm:prSet phldrT="[文本]"/>
      <dgm:spPr/>
      <dgm:t>
        <a:bodyPr/>
        <a:lstStyle/>
        <a:p>
          <a:r>
            <a:rPr lang="zh-CN" altLang="en-US" dirty="0">
              <a:latin typeface="微软雅黑" panose="020B0503020204020204" pitchFamily="34" charset="-122"/>
              <a:ea typeface="微软雅黑" panose="020B0503020204020204" pitchFamily="34" charset="-122"/>
            </a:rPr>
            <a:t>我国的</a:t>
          </a:r>
          <a:r>
            <a:rPr lang="en-US" altLang="en-US" dirty="0">
              <a:latin typeface="微软雅黑" panose="020B0503020204020204" pitchFamily="34" charset="-122"/>
              <a:ea typeface="微软雅黑" panose="020B0503020204020204" pitchFamily="34" charset="-122"/>
            </a:rPr>
            <a:t>P2P </a:t>
          </a:r>
          <a:r>
            <a:rPr lang="zh-CN" altLang="en-US" dirty="0">
              <a:latin typeface="微软雅黑" panose="020B0503020204020204" pitchFamily="34" charset="-122"/>
              <a:ea typeface="微软雅黑" panose="020B0503020204020204" pitchFamily="34" charset="-122"/>
            </a:rPr>
            <a:t>网络借贷平台自成立以来</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一直存在准入门槛过低、借贷资金监控缺位、信贷审核与风险评价机制不健全、内控制度不完善、信息披露机制缺失等诸多问题</a:t>
          </a:r>
        </a:p>
      </dgm:t>
    </dgm:pt>
    <dgm:pt modelId="{776896BF-2806-497C-AF2A-F5708D27D4FE}" type="parTrans" cxnId="{41428CC9-FB2C-428E-BBAE-1A48E4B9C82B}">
      <dgm:prSet/>
      <dgm:spPr/>
      <dgm:t>
        <a:bodyPr/>
        <a:lstStyle/>
        <a:p>
          <a:endParaRPr lang="zh-CN" altLang="en-US">
            <a:latin typeface="微软雅黑" panose="020B0503020204020204" pitchFamily="34" charset="-122"/>
            <a:ea typeface="微软雅黑" panose="020B0503020204020204" pitchFamily="34" charset="-122"/>
          </a:endParaRPr>
        </a:p>
      </dgm:t>
    </dgm:pt>
    <dgm:pt modelId="{524F8200-AAEB-4B49-934F-B1EE4701DEE8}" type="sibTrans" cxnId="{41428CC9-FB2C-428E-BBAE-1A48E4B9C82B}">
      <dgm:prSet/>
      <dgm:spPr/>
      <dgm:t>
        <a:bodyPr/>
        <a:lstStyle/>
        <a:p>
          <a:endParaRPr lang="zh-CN" altLang="en-US">
            <a:latin typeface="微软雅黑" panose="020B0503020204020204" pitchFamily="34" charset="-122"/>
            <a:ea typeface="微软雅黑" panose="020B0503020204020204" pitchFamily="34" charset="-122"/>
          </a:endParaRPr>
        </a:p>
      </dgm:t>
    </dgm:pt>
    <dgm:pt modelId="{7754FBC2-FC1D-4F7E-B783-2940A3BF89FD}">
      <dgm:prSet/>
      <dgm:spPr/>
      <dgm:t>
        <a:bodyPr/>
        <a:lstStyle/>
        <a:p>
          <a:r>
            <a:rPr lang="en-US" altLang="en-US" dirty="0">
              <a:latin typeface="微软雅黑" panose="020B0503020204020204" pitchFamily="34" charset="-122"/>
              <a:ea typeface="微软雅黑" panose="020B0503020204020204" pitchFamily="34" charset="-122"/>
            </a:rPr>
            <a:t>2014 </a:t>
          </a:r>
          <a:r>
            <a:rPr lang="zh-CN" altLang="en-US" dirty="0">
              <a:latin typeface="微软雅黑" panose="020B0503020204020204" pitchFamily="34" charset="-122"/>
              <a:ea typeface="微软雅黑" panose="020B0503020204020204" pitchFamily="34" charset="-122"/>
            </a:rPr>
            <a:t>年</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中央政府层面确立了监管分工原则</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中国银监会加快推动</a:t>
          </a:r>
          <a:r>
            <a:rPr lang="en-US" altLang="en-US" dirty="0">
              <a:latin typeface="微软雅黑" panose="020B0503020204020204" pitchFamily="34" charset="-122"/>
              <a:ea typeface="微软雅黑" panose="020B0503020204020204" pitchFamily="34" charset="-122"/>
            </a:rPr>
            <a:t>P2P </a:t>
          </a:r>
          <a:r>
            <a:rPr lang="zh-CN" altLang="en-US" dirty="0">
              <a:latin typeface="微软雅黑" panose="020B0503020204020204" pitchFamily="34" charset="-122"/>
              <a:ea typeface="微软雅黑" panose="020B0503020204020204" pitchFamily="34" charset="-122"/>
            </a:rPr>
            <a:t>网络借贷平台监管细则的制定</a:t>
          </a:r>
        </a:p>
      </dgm:t>
    </dgm:pt>
    <dgm:pt modelId="{67934ABA-F816-405E-964B-F374C4546C47}" type="parTrans" cxnId="{6E0BD279-4A37-4733-A31E-986A86F23588}">
      <dgm:prSet/>
      <dgm:spPr/>
      <dgm:t>
        <a:bodyPr/>
        <a:lstStyle/>
        <a:p>
          <a:endParaRPr lang="zh-CN" altLang="en-US"/>
        </a:p>
      </dgm:t>
    </dgm:pt>
    <dgm:pt modelId="{F9C91560-A792-4DEE-8C53-CAD22FA1CA89}" type="sibTrans" cxnId="{6E0BD279-4A37-4733-A31E-986A86F23588}">
      <dgm:prSet/>
      <dgm:spPr/>
      <dgm:t>
        <a:bodyPr/>
        <a:lstStyle/>
        <a:p>
          <a:endParaRPr lang="zh-CN" altLang="en-US"/>
        </a:p>
      </dgm:t>
    </dgm:pt>
    <dgm:pt modelId="{85899A6C-6E7C-431E-8636-B14893A7901D}">
      <dgm:prSet/>
      <dgm:spPr/>
      <dgm:t>
        <a:bodyPr/>
        <a:lstStyle/>
        <a:p>
          <a:r>
            <a:rPr lang="zh-CN" altLang="en-US" dirty="0">
              <a:latin typeface="微软雅黑" panose="020B0503020204020204" pitchFamily="34" charset="-122"/>
              <a:ea typeface="微软雅黑" panose="020B0503020204020204" pitchFamily="34" charset="-122"/>
            </a:rPr>
            <a:t>设立行业准入门槛</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确保</a:t>
          </a:r>
          <a:r>
            <a:rPr lang="en-US" altLang="en-US" dirty="0">
              <a:latin typeface="微软雅黑" panose="020B0503020204020204" pitchFamily="34" charset="-122"/>
              <a:ea typeface="微软雅黑" panose="020B0503020204020204" pitchFamily="34" charset="-122"/>
            </a:rPr>
            <a:t>P2P </a:t>
          </a:r>
          <a:r>
            <a:rPr lang="zh-CN" altLang="en-US" dirty="0">
              <a:latin typeface="微软雅黑" panose="020B0503020204020204" pitchFamily="34" charset="-122"/>
              <a:ea typeface="微软雅黑" panose="020B0503020204020204" pitchFamily="34" charset="-122"/>
            </a:rPr>
            <a:t>网络借贷平台信息中介的性质</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细化</a:t>
          </a:r>
          <a:r>
            <a:rPr lang="en-US" altLang="en-US" dirty="0">
              <a:latin typeface="微软雅黑" panose="020B0503020204020204" pitchFamily="34" charset="-122"/>
              <a:ea typeface="微软雅黑" panose="020B0503020204020204" pitchFamily="34" charset="-122"/>
            </a:rPr>
            <a:t>P2P </a:t>
          </a:r>
          <a:r>
            <a:rPr lang="zh-CN" altLang="en-US" dirty="0">
              <a:latin typeface="微软雅黑" panose="020B0503020204020204" pitchFamily="34" charset="-122"/>
              <a:ea typeface="微软雅黑" panose="020B0503020204020204" pitchFamily="34" charset="-122"/>
            </a:rPr>
            <a:t>网络借贷平台资金银行存管要求</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建立信息披露制度等</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可望成为细则中的重要内容</a:t>
          </a:r>
        </a:p>
      </dgm:t>
    </dgm:pt>
    <dgm:pt modelId="{598D507B-A3CD-485A-A299-16967197DD0F}" type="parTrans" cxnId="{1C76D445-3180-4334-8963-E1A94EFB24D1}">
      <dgm:prSet/>
      <dgm:spPr/>
      <dgm:t>
        <a:bodyPr/>
        <a:lstStyle/>
        <a:p>
          <a:endParaRPr lang="zh-CN" altLang="en-US"/>
        </a:p>
      </dgm:t>
    </dgm:pt>
    <dgm:pt modelId="{7988BBDE-8091-4CA4-B251-E03FE3D07B1B}" type="sibTrans" cxnId="{1C76D445-3180-4334-8963-E1A94EFB24D1}">
      <dgm:prSet/>
      <dgm:spPr/>
      <dgm:t>
        <a:bodyPr/>
        <a:lstStyle/>
        <a:p>
          <a:endParaRPr lang="zh-CN" altLang="en-US"/>
        </a:p>
      </dgm:t>
    </dgm:pt>
    <dgm:pt modelId="{434AD6B0-AB6B-4908-B92B-B8C068E92BB1}" type="pres">
      <dgm:prSet presAssocID="{A1BFFF7E-8FCE-4954-B86E-C73D59C2777C}" presName="linearFlow" presStyleCnt="0">
        <dgm:presLayoutVars>
          <dgm:dir/>
          <dgm:resizeHandles val="exact"/>
        </dgm:presLayoutVars>
      </dgm:prSet>
      <dgm:spPr/>
    </dgm:pt>
    <dgm:pt modelId="{964F13A2-831E-4F6D-AA17-2393A17B7BDC}" type="pres">
      <dgm:prSet presAssocID="{E0A0845F-3688-48D2-B22B-66F23C249BCF}" presName="composite" presStyleCnt="0"/>
      <dgm:spPr/>
    </dgm:pt>
    <dgm:pt modelId="{8285BDEB-E95D-4128-81CA-BB1465C0446B}" type="pres">
      <dgm:prSet presAssocID="{E0A0845F-3688-48D2-B22B-66F23C249BCF}" presName="imgShp" presStyleLbl="fgImgPlace1" presStyleIdx="0" presStyleCnt="3" custLinFactX="-632" custLinFactNeighborX="-100000"/>
      <dgm:spPr>
        <a:blipFill>
          <a:blip xmlns:r="http://schemas.openxmlformats.org/officeDocument/2006/relationships" r:embed="rId1"/>
          <a:tile tx="0" ty="0" sx="100000" sy="100000" flip="none" algn="tl"/>
        </a:blipFill>
      </dgm:spPr>
    </dgm:pt>
    <dgm:pt modelId="{F542A9C9-4AE4-43D2-AFC8-D6290783BF2D}" type="pres">
      <dgm:prSet presAssocID="{E0A0845F-3688-48D2-B22B-66F23C249BCF}" presName="txShp" presStyleLbl="node1" presStyleIdx="0" presStyleCnt="3" custScaleX="130903">
        <dgm:presLayoutVars>
          <dgm:bulletEnabled val="1"/>
        </dgm:presLayoutVars>
      </dgm:prSet>
      <dgm:spPr/>
    </dgm:pt>
    <dgm:pt modelId="{FD9E1090-7EA1-4E56-9D16-97420FC13B86}" type="pres">
      <dgm:prSet presAssocID="{524F8200-AAEB-4B49-934F-B1EE4701DEE8}" presName="spacing" presStyleCnt="0"/>
      <dgm:spPr/>
    </dgm:pt>
    <dgm:pt modelId="{726B2DB0-F423-49D4-9E31-5AEFCA0A1574}" type="pres">
      <dgm:prSet presAssocID="{7754FBC2-FC1D-4F7E-B783-2940A3BF89FD}" presName="composite" presStyleCnt="0"/>
      <dgm:spPr/>
    </dgm:pt>
    <dgm:pt modelId="{8A9CDC4A-2EBF-4B90-B6AE-CF9E7800115D}" type="pres">
      <dgm:prSet presAssocID="{7754FBC2-FC1D-4F7E-B783-2940A3BF89FD}" presName="imgShp" presStyleLbl="fgImgPlace1" presStyleIdx="1" presStyleCnt="3" custLinFactX="-632" custLinFactNeighborX="-100000"/>
      <dgm:spPr>
        <a:blipFill>
          <a:blip xmlns:r="http://schemas.openxmlformats.org/officeDocument/2006/relationships" r:embed="rId1"/>
          <a:tile tx="0" ty="0" sx="100000" sy="100000" flip="none" algn="tl"/>
        </a:blipFill>
      </dgm:spPr>
    </dgm:pt>
    <dgm:pt modelId="{786F1D55-D97A-4832-9C9A-6D8AD3B4CCD5}" type="pres">
      <dgm:prSet presAssocID="{7754FBC2-FC1D-4F7E-B783-2940A3BF89FD}" presName="txShp" presStyleLbl="node1" presStyleIdx="1" presStyleCnt="3" custScaleX="130903">
        <dgm:presLayoutVars>
          <dgm:bulletEnabled val="1"/>
        </dgm:presLayoutVars>
      </dgm:prSet>
      <dgm:spPr/>
    </dgm:pt>
    <dgm:pt modelId="{81F0A1AB-11CD-419A-8D5A-362425BF963F}" type="pres">
      <dgm:prSet presAssocID="{F9C91560-A792-4DEE-8C53-CAD22FA1CA89}" presName="spacing" presStyleCnt="0"/>
      <dgm:spPr/>
    </dgm:pt>
    <dgm:pt modelId="{59CD3FC5-BF0E-414B-BCFB-205FA9F8C848}" type="pres">
      <dgm:prSet presAssocID="{85899A6C-6E7C-431E-8636-B14893A7901D}" presName="composite" presStyleCnt="0"/>
      <dgm:spPr/>
    </dgm:pt>
    <dgm:pt modelId="{69332F92-5E2E-41E9-B0BB-A4351C19A159}" type="pres">
      <dgm:prSet presAssocID="{85899A6C-6E7C-431E-8636-B14893A7901D}" presName="imgShp" presStyleLbl="fgImgPlace1" presStyleIdx="2" presStyleCnt="3" custLinFactX="-632" custLinFactNeighborX="-100000"/>
      <dgm:spPr>
        <a:blipFill>
          <a:blip xmlns:r="http://schemas.openxmlformats.org/officeDocument/2006/relationships" r:embed="rId1"/>
          <a:tile tx="0" ty="0" sx="100000" sy="100000" flip="none" algn="tl"/>
        </a:blipFill>
      </dgm:spPr>
    </dgm:pt>
    <dgm:pt modelId="{6A68FDD7-11E5-46A1-928A-1EF6ECAD578B}" type="pres">
      <dgm:prSet presAssocID="{85899A6C-6E7C-431E-8636-B14893A7901D}" presName="txShp" presStyleLbl="node1" presStyleIdx="2" presStyleCnt="3" custScaleX="130903">
        <dgm:presLayoutVars>
          <dgm:bulletEnabled val="1"/>
        </dgm:presLayoutVars>
      </dgm:prSet>
      <dgm:spPr/>
    </dgm:pt>
  </dgm:ptLst>
  <dgm:cxnLst>
    <dgm:cxn modelId="{1C76D445-3180-4334-8963-E1A94EFB24D1}" srcId="{A1BFFF7E-8FCE-4954-B86E-C73D59C2777C}" destId="{85899A6C-6E7C-431E-8636-B14893A7901D}" srcOrd="2" destOrd="0" parTransId="{598D507B-A3CD-485A-A299-16967197DD0F}" sibTransId="{7988BBDE-8091-4CA4-B251-E03FE3D07B1B}"/>
    <dgm:cxn modelId="{3D404D6A-C741-48CC-B43B-EFAE7BC0C7CE}" type="presOf" srcId="{E0A0845F-3688-48D2-B22B-66F23C249BCF}" destId="{F542A9C9-4AE4-43D2-AFC8-D6290783BF2D}" srcOrd="0" destOrd="0" presId="urn:microsoft.com/office/officeart/2005/8/layout/vList3"/>
    <dgm:cxn modelId="{FF66CC4A-5514-4F63-BA3D-678E95F4A545}" type="presOf" srcId="{7754FBC2-FC1D-4F7E-B783-2940A3BF89FD}" destId="{786F1D55-D97A-4832-9C9A-6D8AD3B4CCD5}" srcOrd="0" destOrd="0" presId="urn:microsoft.com/office/officeart/2005/8/layout/vList3"/>
    <dgm:cxn modelId="{772E1675-087D-4CD2-8ACC-195EC5485C85}" type="presOf" srcId="{85899A6C-6E7C-431E-8636-B14893A7901D}" destId="{6A68FDD7-11E5-46A1-928A-1EF6ECAD578B}" srcOrd="0" destOrd="0" presId="urn:microsoft.com/office/officeart/2005/8/layout/vList3"/>
    <dgm:cxn modelId="{6E0BD279-4A37-4733-A31E-986A86F23588}" srcId="{A1BFFF7E-8FCE-4954-B86E-C73D59C2777C}" destId="{7754FBC2-FC1D-4F7E-B783-2940A3BF89FD}" srcOrd="1" destOrd="0" parTransId="{67934ABA-F816-405E-964B-F374C4546C47}" sibTransId="{F9C91560-A792-4DEE-8C53-CAD22FA1CA89}"/>
    <dgm:cxn modelId="{5AA12180-586B-4F54-84D1-26ACE89EF5C5}" type="presOf" srcId="{A1BFFF7E-8FCE-4954-B86E-C73D59C2777C}" destId="{434AD6B0-AB6B-4908-B92B-B8C068E92BB1}" srcOrd="0" destOrd="0" presId="urn:microsoft.com/office/officeart/2005/8/layout/vList3"/>
    <dgm:cxn modelId="{41428CC9-FB2C-428E-BBAE-1A48E4B9C82B}" srcId="{A1BFFF7E-8FCE-4954-B86E-C73D59C2777C}" destId="{E0A0845F-3688-48D2-B22B-66F23C249BCF}" srcOrd="0" destOrd="0" parTransId="{776896BF-2806-497C-AF2A-F5708D27D4FE}" sibTransId="{524F8200-AAEB-4B49-934F-B1EE4701DEE8}"/>
    <dgm:cxn modelId="{6E7F1E7C-38E9-44EF-A465-14239FF0B070}" type="presParOf" srcId="{434AD6B0-AB6B-4908-B92B-B8C068E92BB1}" destId="{964F13A2-831E-4F6D-AA17-2393A17B7BDC}" srcOrd="0" destOrd="0" presId="urn:microsoft.com/office/officeart/2005/8/layout/vList3"/>
    <dgm:cxn modelId="{874BD346-E2EF-48B8-AAA9-B9BAEADB1831}" type="presParOf" srcId="{964F13A2-831E-4F6D-AA17-2393A17B7BDC}" destId="{8285BDEB-E95D-4128-81CA-BB1465C0446B}" srcOrd="0" destOrd="0" presId="urn:microsoft.com/office/officeart/2005/8/layout/vList3"/>
    <dgm:cxn modelId="{FC70F8B7-52EF-47AA-B03F-727B57AB7D3D}" type="presParOf" srcId="{964F13A2-831E-4F6D-AA17-2393A17B7BDC}" destId="{F542A9C9-4AE4-43D2-AFC8-D6290783BF2D}" srcOrd="1" destOrd="0" presId="urn:microsoft.com/office/officeart/2005/8/layout/vList3"/>
    <dgm:cxn modelId="{9460FDF1-FE2C-4D23-8DE2-6510FDED464D}" type="presParOf" srcId="{434AD6B0-AB6B-4908-B92B-B8C068E92BB1}" destId="{FD9E1090-7EA1-4E56-9D16-97420FC13B86}" srcOrd="1" destOrd="0" presId="urn:microsoft.com/office/officeart/2005/8/layout/vList3"/>
    <dgm:cxn modelId="{32E786AA-A449-4139-8E51-24EE9049F0D0}" type="presParOf" srcId="{434AD6B0-AB6B-4908-B92B-B8C068E92BB1}" destId="{726B2DB0-F423-49D4-9E31-5AEFCA0A1574}" srcOrd="2" destOrd="0" presId="urn:microsoft.com/office/officeart/2005/8/layout/vList3"/>
    <dgm:cxn modelId="{07DE4392-F46F-4D77-B2CA-B553261528C6}" type="presParOf" srcId="{726B2DB0-F423-49D4-9E31-5AEFCA0A1574}" destId="{8A9CDC4A-2EBF-4B90-B6AE-CF9E7800115D}" srcOrd="0" destOrd="0" presId="urn:microsoft.com/office/officeart/2005/8/layout/vList3"/>
    <dgm:cxn modelId="{54A4472E-0C4B-48E0-A4FE-DF0D28C97CE1}" type="presParOf" srcId="{726B2DB0-F423-49D4-9E31-5AEFCA0A1574}" destId="{786F1D55-D97A-4832-9C9A-6D8AD3B4CCD5}" srcOrd="1" destOrd="0" presId="urn:microsoft.com/office/officeart/2005/8/layout/vList3"/>
    <dgm:cxn modelId="{293CC3A0-76A5-4725-86D5-62459B975913}" type="presParOf" srcId="{434AD6B0-AB6B-4908-B92B-B8C068E92BB1}" destId="{81F0A1AB-11CD-419A-8D5A-362425BF963F}" srcOrd="3" destOrd="0" presId="urn:microsoft.com/office/officeart/2005/8/layout/vList3"/>
    <dgm:cxn modelId="{1A1CB756-D94E-4994-A2E9-B890628F41D7}" type="presParOf" srcId="{434AD6B0-AB6B-4908-B92B-B8C068E92BB1}" destId="{59CD3FC5-BF0E-414B-BCFB-205FA9F8C848}" srcOrd="4" destOrd="0" presId="urn:microsoft.com/office/officeart/2005/8/layout/vList3"/>
    <dgm:cxn modelId="{55E91347-DB9F-4E95-AE0D-0AE41976CB4D}" type="presParOf" srcId="{59CD3FC5-BF0E-414B-BCFB-205FA9F8C848}" destId="{69332F92-5E2E-41E9-B0BB-A4351C19A159}" srcOrd="0" destOrd="0" presId="urn:microsoft.com/office/officeart/2005/8/layout/vList3"/>
    <dgm:cxn modelId="{019EC13D-3F29-4B0F-9468-E30A968406A7}" type="presParOf" srcId="{59CD3FC5-BF0E-414B-BCFB-205FA9F8C848}" destId="{6A68FDD7-11E5-46A1-928A-1EF6ECAD578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5F4BC-51CF-415D-B653-78B9FCC3BE6E}">
      <dsp:nvSpPr>
        <dsp:cNvPr id="0" name=""/>
        <dsp:cNvSpPr/>
      </dsp:nvSpPr>
      <dsp:spPr>
        <a:xfrm>
          <a:off x="0" y="388111"/>
          <a:ext cx="9649072" cy="2305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48875" tIns="499872" rIns="748875"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solidFill>
                <a:srgbClr val="29303A"/>
              </a:solidFill>
              <a:latin typeface="微软雅黑" panose="020B0503020204020204" pitchFamily="34" charset="-122"/>
              <a:ea typeface="微软雅黑" panose="020B0503020204020204" pitchFamily="34" charset="-122"/>
            </a:rPr>
            <a:t>首先</a:t>
          </a:r>
          <a:r>
            <a:rPr lang="en-US" altLang="en-US" sz="1600" kern="1200" dirty="0">
              <a:solidFill>
                <a:srgbClr val="29303A"/>
              </a:solidFill>
              <a:latin typeface="微软雅黑" panose="020B0503020204020204" pitchFamily="34" charset="-122"/>
              <a:ea typeface="微软雅黑" panose="020B0503020204020204" pitchFamily="34" charset="-122"/>
            </a:rPr>
            <a:t>, </a:t>
          </a:r>
          <a:r>
            <a:rPr lang="zh-CN" altLang="en-US" sz="1600" kern="1200" dirty="0">
              <a:solidFill>
                <a:srgbClr val="29303A"/>
              </a:solidFill>
              <a:latin typeface="微软雅黑" panose="020B0503020204020204" pitchFamily="34" charset="-122"/>
              <a:ea typeface="微软雅黑" panose="020B0503020204020204" pitchFamily="34" charset="-122"/>
            </a:rPr>
            <a:t>我国的个人征信体系仍不完善</a:t>
          </a:r>
          <a:r>
            <a:rPr lang="en-US" altLang="en-US" sz="1600" kern="1200" dirty="0">
              <a:solidFill>
                <a:srgbClr val="29303A"/>
              </a:solidFill>
              <a:latin typeface="微软雅黑" panose="020B0503020204020204" pitchFamily="34" charset="-122"/>
              <a:ea typeface="微软雅黑" panose="020B0503020204020204" pitchFamily="34" charset="-122"/>
            </a:rPr>
            <a:t>, </a:t>
          </a:r>
          <a:r>
            <a:rPr lang="zh-CN" altLang="en-US" sz="1600" kern="1200" dirty="0">
              <a:solidFill>
                <a:srgbClr val="29303A"/>
              </a:solidFill>
              <a:latin typeface="微软雅黑" panose="020B0503020204020204" pitchFamily="34" charset="-122"/>
              <a:ea typeface="微软雅黑" panose="020B0503020204020204" pitchFamily="34" charset="-122"/>
            </a:rPr>
            <a:t>官方权威征信系统并未对</a:t>
          </a:r>
          <a:r>
            <a:rPr lang="en-US" altLang="en-US" sz="1600" kern="1200" dirty="0">
              <a:solidFill>
                <a:srgbClr val="29303A"/>
              </a:solidFill>
              <a:latin typeface="微软雅黑" panose="020B0503020204020204" pitchFamily="34" charset="-122"/>
              <a:ea typeface="微软雅黑" panose="020B0503020204020204" pitchFamily="34" charset="-122"/>
            </a:rPr>
            <a:t>P2P </a:t>
          </a:r>
          <a:r>
            <a:rPr lang="zh-CN" altLang="en-US" sz="1600" kern="1200" dirty="0">
              <a:solidFill>
                <a:srgbClr val="29303A"/>
              </a:solidFill>
              <a:latin typeface="微软雅黑" panose="020B0503020204020204" pitchFamily="34" charset="-122"/>
              <a:ea typeface="微软雅黑" panose="020B0503020204020204" pitchFamily="34" charset="-122"/>
            </a:rPr>
            <a:t>网络借贷平台开放。</a:t>
          </a:r>
        </a:p>
        <a:p>
          <a:pPr marL="171450" lvl="1" indent="-171450" algn="l" defTabSz="711200">
            <a:lnSpc>
              <a:spcPct val="90000"/>
            </a:lnSpc>
            <a:spcBef>
              <a:spcPct val="0"/>
            </a:spcBef>
            <a:spcAft>
              <a:spcPct val="15000"/>
            </a:spcAft>
            <a:buChar char="•"/>
          </a:pPr>
          <a:r>
            <a:rPr lang="zh-CN" altLang="en-US" sz="1600" kern="1200" dirty="0">
              <a:solidFill>
                <a:srgbClr val="29303A"/>
              </a:solidFill>
              <a:latin typeface="微软雅黑" panose="020B0503020204020204" pitchFamily="34" charset="-122"/>
              <a:ea typeface="微软雅黑" panose="020B0503020204020204" pitchFamily="34" charset="-122"/>
            </a:rPr>
            <a:t>其次</a:t>
          </a:r>
          <a:r>
            <a:rPr lang="en-US" altLang="en-US" sz="1600" kern="1200" dirty="0">
              <a:solidFill>
                <a:srgbClr val="29303A"/>
              </a:solidFill>
              <a:latin typeface="微软雅黑" panose="020B0503020204020204" pitchFamily="34" charset="-122"/>
              <a:ea typeface="微软雅黑" panose="020B0503020204020204" pitchFamily="34" charset="-122"/>
            </a:rPr>
            <a:t>, </a:t>
          </a:r>
          <a:r>
            <a:rPr lang="zh-CN" altLang="en-US" sz="1600" kern="1200" dirty="0">
              <a:solidFill>
                <a:srgbClr val="29303A"/>
              </a:solidFill>
              <a:latin typeface="微软雅黑" panose="020B0503020204020204" pitchFamily="34" charset="-122"/>
              <a:ea typeface="微软雅黑" panose="020B0503020204020204" pitchFamily="34" charset="-122"/>
            </a:rPr>
            <a:t>我国的商业征信机构均处于独立运作、独立采集数据的运营状态</a:t>
          </a:r>
          <a:r>
            <a:rPr lang="en-US" altLang="en-US" sz="1600" kern="1200" dirty="0">
              <a:solidFill>
                <a:srgbClr val="29303A"/>
              </a:solidFill>
              <a:latin typeface="微软雅黑" panose="020B0503020204020204" pitchFamily="34" charset="-122"/>
              <a:ea typeface="微软雅黑" panose="020B0503020204020204" pitchFamily="34" charset="-122"/>
            </a:rPr>
            <a:t>, </a:t>
          </a:r>
          <a:r>
            <a:rPr lang="zh-CN" altLang="en-US" sz="1600" kern="1200" dirty="0">
              <a:solidFill>
                <a:srgbClr val="29303A"/>
              </a:solidFill>
              <a:latin typeface="微软雅黑" panose="020B0503020204020204" pitchFamily="34" charset="-122"/>
              <a:ea typeface="微软雅黑" panose="020B0503020204020204" pitchFamily="34" charset="-122"/>
            </a:rPr>
            <a:t>不存在信息共享与分工协作机制</a:t>
          </a:r>
          <a:r>
            <a:rPr lang="en-US" altLang="en-US" sz="1600" kern="1200" dirty="0">
              <a:solidFill>
                <a:srgbClr val="29303A"/>
              </a:solidFill>
              <a:latin typeface="微软雅黑" panose="020B0503020204020204" pitchFamily="34" charset="-122"/>
              <a:ea typeface="微软雅黑" panose="020B0503020204020204" pitchFamily="34" charset="-122"/>
            </a:rPr>
            <a:t>, </a:t>
          </a:r>
          <a:r>
            <a:rPr lang="zh-CN" altLang="en-US" sz="1600" kern="1200" dirty="0">
              <a:solidFill>
                <a:srgbClr val="29303A"/>
              </a:solidFill>
              <a:latin typeface="微软雅黑" panose="020B0503020204020204" pitchFamily="34" charset="-122"/>
              <a:ea typeface="微软雅黑" panose="020B0503020204020204" pitchFamily="34" charset="-122"/>
            </a:rPr>
            <a:t>因此商业征信的效力大打折扣。</a:t>
          </a:r>
        </a:p>
        <a:p>
          <a:pPr marL="171450" lvl="1" indent="-171450" algn="l" defTabSz="711200">
            <a:lnSpc>
              <a:spcPct val="90000"/>
            </a:lnSpc>
            <a:spcBef>
              <a:spcPct val="0"/>
            </a:spcBef>
            <a:spcAft>
              <a:spcPct val="15000"/>
            </a:spcAft>
            <a:buChar char="•"/>
          </a:pPr>
          <a:r>
            <a:rPr lang="zh-CN" altLang="en-US" sz="1600" kern="1200" dirty="0">
              <a:solidFill>
                <a:srgbClr val="29303A"/>
              </a:solidFill>
              <a:latin typeface="微软雅黑" panose="020B0503020204020204" pitchFamily="34" charset="-122"/>
              <a:ea typeface="微软雅黑" panose="020B0503020204020204" pitchFamily="34" charset="-122"/>
            </a:rPr>
            <a:t>再次</a:t>
          </a:r>
          <a:r>
            <a:rPr lang="en-US" altLang="en-US" sz="1600" kern="1200" dirty="0">
              <a:solidFill>
                <a:srgbClr val="29303A"/>
              </a:solidFill>
              <a:latin typeface="微软雅黑" panose="020B0503020204020204" pitchFamily="34" charset="-122"/>
              <a:ea typeface="微软雅黑" panose="020B0503020204020204" pitchFamily="34" charset="-122"/>
            </a:rPr>
            <a:t>, </a:t>
          </a:r>
          <a:r>
            <a:rPr lang="zh-CN" altLang="en-US" sz="1600" kern="1200" dirty="0">
              <a:solidFill>
                <a:srgbClr val="29303A"/>
              </a:solidFill>
              <a:latin typeface="微软雅黑" panose="020B0503020204020204" pitchFamily="34" charset="-122"/>
              <a:ea typeface="微软雅黑" panose="020B0503020204020204" pitchFamily="34" charset="-122"/>
            </a:rPr>
            <a:t>外部征信支持的缺失</a:t>
          </a:r>
          <a:r>
            <a:rPr lang="en-US" altLang="en-US" sz="1600" kern="1200" dirty="0">
              <a:solidFill>
                <a:srgbClr val="29303A"/>
              </a:solidFill>
              <a:latin typeface="微软雅黑" panose="020B0503020204020204" pitchFamily="34" charset="-122"/>
              <a:ea typeface="微软雅黑" panose="020B0503020204020204" pitchFamily="34" charset="-122"/>
            </a:rPr>
            <a:t>, </a:t>
          </a:r>
          <a:r>
            <a:rPr lang="zh-CN" altLang="en-US" sz="1600" kern="1200" dirty="0">
              <a:solidFill>
                <a:srgbClr val="29303A"/>
              </a:solidFill>
              <a:latin typeface="微软雅黑" panose="020B0503020204020204" pitchFamily="34" charset="-122"/>
              <a:ea typeface="微软雅黑" panose="020B0503020204020204" pitchFamily="34" charset="-122"/>
            </a:rPr>
            <a:t>使得国内</a:t>
          </a:r>
          <a:r>
            <a:rPr lang="en-US" altLang="en-US" sz="1600" kern="1200" dirty="0">
              <a:solidFill>
                <a:srgbClr val="29303A"/>
              </a:solidFill>
              <a:latin typeface="微软雅黑" panose="020B0503020204020204" pitchFamily="34" charset="-122"/>
              <a:ea typeface="微软雅黑" panose="020B0503020204020204" pitchFamily="34" charset="-122"/>
            </a:rPr>
            <a:t>P2P </a:t>
          </a:r>
          <a:r>
            <a:rPr lang="zh-CN" altLang="en-US" sz="1600" kern="1200" dirty="0">
              <a:solidFill>
                <a:srgbClr val="29303A"/>
              </a:solidFill>
              <a:latin typeface="微软雅黑" panose="020B0503020204020204" pitchFamily="34" charset="-122"/>
              <a:ea typeface="微软雅黑" panose="020B0503020204020204" pitchFamily="34" charset="-122"/>
            </a:rPr>
            <a:t>网络借贷平台不得不独自承担征信职责</a:t>
          </a:r>
          <a:r>
            <a:rPr lang="en-US" altLang="en-US" sz="1600" kern="1200" dirty="0">
              <a:solidFill>
                <a:srgbClr val="29303A"/>
              </a:solidFill>
              <a:latin typeface="微软雅黑" panose="020B0503020204020204" pitchFamily="34" charset="-122"/>
              <a:ea typeface="微软雅黑" panose="020B0503020204020204" pitchFamily="34" charset="-122"/>
            </a:rPr>
            <a:t>, </a:t>
          </a:r>
          <a:r>
            <a:rPr lang="zh-CN" altLang="en-US" sz="1600" kern="1200" dirty="0">
              <a:solidFill>
                <a:srgbClr val="29303A"/>
              </a:solidFill>
              <a:latin typeface="微软雅黑" panose="020B0503020204020204" pitchFamily="34" charset="-122"/>
              <a:ea typeface="微软雅黑" panose="020B0503020204020204" pitchFamily="34" charset="-122"/>
            </a:rPr>
            <a:t>通过大量的尽职调查对借款人的信用材料进行收集、整理和评估。</a:t>
          </a:r>
        </a:p>
      </dsp:txBody>
      <dsp:txXfrm>
        <a:off x="0" y="388111"/>
        <a:ext cx="9649072" cy="2305800"/>
      </dsp:txXfrm>
    </dsp:sp>
    <dsp:sp modelId="{BFE430B5-324E-4ADF-A026-014EF1545CDD}">
      <dsp:nvSpPr>
        <dsp:cNvPr id="0" name=""/>
        <dsp:cNvSpPr/>
      </dsp:nvSpPr>
      <dsp:spPr>
        <a:xfrm>
          <a:off x="482453" y="33871"/>
          <a:ext cx="6754350" cy="70848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5298" tIns="0" rIns="255298"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solidFill>
                <a:srgbClr val="29303A"/>
              </a:solidFill>
              <a:latin typeface="微软雅黑" panose="020B0503020204020204" pitchFamily="34" charset="-122"/>
              <a:ea typeface="微软雅黑" panose="020B0503020204020204" pitchFamily="34" charset="-122"/>
            </a:rPr>
            <a:t>我国</a:t>
          </a:r>
          <a:r>
            <a:rPr lang="en-US" altLang="en-US" sz="1600" b="1" kern="1200" dirty="0">
              <a:solidFill>
                <a:srgbClr val="29303A"/>
              </a:solidFill>
              <a:latin typeface="微软雅黑" panose="020B0503020204020204" pitchFamily="34" charset="-122"/>
              <a:ea typeface="微软雅黑" panose="020B0503020204020204" pitchFamily="34" charset="-122"/>
            </a:rPr>
            <a:t>P2P </a:t>
          </a:r>
          <a:r>
            <a:rPr lang="zh-CN" altLang="en-US" sz="1600" b="1" kern="1200" dirty="0">
              <a:solidFill>
                <a:srgbClr val="29303A"/>
              </a:solidFill>
              <a:latin typeface="微软雅黑" panose="020B0503020204020204" pitchFamily="34" charset="-122"/>
              <a:ea typeface="微软雅黑" panose="020B0503020204020204" pitchFamily="34" charset="-122"/>
            </a:rPr>
            <a:t>网络借贷目前面临的最严重问题之一就是征信</a:t>
          </a:r>
        </a:p>
      </dsp:txBody>
      <dsp:txXfrm>
        <a:off x="517038" y="68456"/>
        <a:ext cx="6685180" cy="639310"/>
      </dsp:txXfrm>
    </dsp:sp>
    <dsp:sp modelId="{E8568C55-C895-4929-BEC2-F497551B63BD}">
      <dsp:nvSpPr>
        <dsp:cNvPr id="0" name=""/>
        <dsp:cNvSpPr/>
      </dsp:nvSpPr>
      <dsp:spPr>
        <a:xfrm>
          <a:off x="0" y="3177752"/>
          <a:ext cx="9649072"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D9E7988-D996-4C45-8462-127E7D9BB17D}">
      <dsp:nvSpPr>
        <dsp:cNvPr id="0" name=""/>
        <dsp:cNvSpPr/>
      </dsp:nvSpPr>
      <dsp:spPr>
        <a:xfrm>
          <a:off x="482453" y="2823512"/>
          <a:ext cx="6754350" cy="70848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5298" tIns="0" rIns="255298"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solidFill>
                <a:srgbClr val="29303A"/>
              </a:solidFill>
              <a:latin typeface="微软雅黑" panose="020B0503020204020204" pitchFamily="34" charset="-122"/>
              <a:ea typeface="微软雅黑" panose="020B0503020204020204" pitchFamily="34" charset="-122"/>
            </a:rPr>
            <a:t>这由于个人征信体系的不完善</a:t>
          </a:r>
          <a:r>
            <a:rPr lang="en-US" altLang="en-US" sz="1600" b="1" kern="1200" dirty="0">
              <a:solidFill>
                <a:srgbClr val="29303A"/>
              </a:solidFill>
              <a:latin typeface="微软雅黑" panose="020B0503020204020204" pitchFamily="34" charset="-122"/>
              <a:ea typeface="微软雅黑" panose="020B0503020204020204" pitchFamily="34" charset="-122"/>
            </a:rPr>
            <a:t>, </a:t>
          </a:r>
          <a:r>
            <a:rPr lang="zh-CN" altLang="en-US" sz="1600" b="1" kern="1200" dirty="0">
              <a:solidFill>
                <a:srgbClr val="29303A"/>
              </a:solidFill>
              <a:latin typeface="微软雅黑" panose="020B0503020204020204" pitchFamily="34" charset="-122"/>
              <a:ea typeface="微软雅黑" panose="020B0503020204020204" pitchFamily="34" charset="-122"/>
            </a:rPr>
            <a:t>我国的</a:t>
          </a:r>
          <a:r>
            <a:rPr lang="en-US" altLang="en-US" sz="1600" b="1" kern="1200" dirty="0">
              <a:solidFill>
                <a:srgbClr val="29303A"/>
              </a:solidFill>
              <a:latin typeface="微软雅黑" panose="020B0503020204020204" pitchFamily="34" charset="-122"/>
              <a:ea typeface="微软雅黑" panose="020B0503020204020204" pitchFamily="34" charset="-122"/>
            </a:rPr>
            <a:t>P2P </a:t>
          </a:r>
          <a:r>
            <a:rPr lang="zh-CN" altLang="en-US" sz="1600" b="1" kern="1200" dirty="0">
              <a:solidFill>
                <a:srgbClr val="29303A"/>
              </a:solidFill>
              <a:latin typeface="微软雅黑" panose="020B0503020204020204" pitchFamily="34" charset="-122"/>
              <a:ea typeface="微软雅黑" panose="020B0503020204020204" pitchFamily="34" charset="-122"/>
            </a:rPr>
            <a:t>网络借贷平台仅仅扮演着融资中介的角色</a:t>
          </a:r>
        </a:p>
      </dsp:txBody>
      <dsp:txXfrm>
        <a:off x="517038" y="2858097"/>
        <a:ext cx="6685180" cy="6393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9BA92-C90F-4EF7-A98C-07EFD36FE99B}">
      <dsp:nvSpPr>
        <dsp:cNvPr id="0" name=""/>
        <dsp:cNvSpPr/>
      </dsp:nvSpPr>
      <dsp:spPr>
        <a:xfrm>
          <a:off x="0" y="268949"/>
          <a:ext cx="8132233" cy="20979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1152" tIns="374904" rIns="631152" bIns="128016" numCol="1" spcCol="1270" anchor="t" anchorCtr="0">
          <a:noAutofit/>
        </a:bodyPr>
        <a:lstStyle/>
        <a:p>
          <a:pPr marL="171450" lvl="1" indent="-171450" algn="l" defTabSz="800100">
            <a:lnSpc>
              <a:spcPct val="90000"/>
            </a:lnSpc>
            <a:spcBef>
              <a:spcPct val="0"/>
            </a:spcBef>
            <a:spcAft>
              <a:spcPct val="15000"/>
            </a:spcAft>
            <a:buChar char="•"/>
          </a:pPr>
          <a:r>
            <a:rPr lang="en-US" altLang="en-US" sz="1800" kern="1200">
              <a:latin typeface="微软雅黑" panose="020B0503020204020204" pitchFamily="34" charset="-122"/>
              <a:ea typeface="微软雅黑" panose="020B0503020204020204" pitchFamily="34" charset="-122"/>
            </a:rPr>
            <a:t>《</a:t>
          </a:r>
          <a:r>
            <a:rPr lang="zh-CN" altLang="en-US" sz="1800" kern="1200">
              <a:latin typeface="微软雅黑" panose="020B0503020204020204" pitchFamily="34" charset="-122"/>
              <a:ea typeface="微软雅黑" panose="020B0503020204020204" pitchFamily="34" charset="-122"/>
            </a:rPr>
            <a:t>网络借贷信息中介机构业务活动管理暂行办法</a:t>
          </a:r>
          <a:r>
            <a:rPr lang="en-US" altLang="en-US" sz="1800" kern="1200">
              <a:latin typeface="微软雅黑" panose="020B0503020204020204" pitchFamily="34" charset="-122"/>
              <a:ea typeface="微软雅黑" panose="020B0503020204020204" pitchFamily="34" charset="-122"/>
            </a:rPr>
            <a:t>》</a:t>
          </a:r>
          <a:endParaRPr lang="zh-CN" altLang="en-US" sz="1800" kern="120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en-US" altLang="en-US" sz="1800" kern="1200">
              <a:latin typeface="微软雅黑" panose="020B0503020204020204" pitchFamily="34" charset="-122"/>
              <a:ea typeface="微软雅黑" panose="020B0503020204020204" pitchFamily="34" charset="-122"/>
            </a:rPr>
            <a:t>《</a:t>
          </a:r>
          <a:r>
            <a:rPr lang="zh-CN" altLang="en-US" sz="1800" kern="1200">
              <a:latin typeface="微软雅黑" panose="020B0503020204020204" pitchFamily="34" charset="-122"/>
              <a:ea typeface="微软雅黑" panose="020B0503020204020204" pitchFamily="34" charset="-122"/>
            </a:rPr>
            <a:t>网络借贷信息中介机构业务活动信息披露指引</a:t>
          </a:r>
          <a:r>
            <a:rPr lang="en-US" altLang="en-US" sz="1800" kern="1200">
              <a:latin typeface="微软雅黑" panose="020B0503020204020204" pitchFamily="34" charset="-122"/>
              <a:ea typeface="微软雅黑" panose="020B0503020204020204" pitchFamily="34" charset="-122"/>
            </a:rPr>
            <a:t>》</a:t>
          </a:r>
          <a:endParaRPr lang="zh-CN" altLang="en-US" sz="1800" kern="120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en-US" altLang="en-US" sz="1800" kern="1200">
              <a:latin typeface="微软雅黑" panose="020B0503020204020204" pitchFamily="34" charset="-122"/>
              <a:ea typeface="微软雅黑" panose="020B0503020204020204" pitchFamily="34" charset="-122"/>
            </a:rPr>
            <a:t>《</a:t>
          </a:r>
          <a:r>
            <a:rPr lang="zh-CN" altLang="en-US" sz="1800" kern="1200">
              <a:latin typeface="微软雅黑" panose="020B0503020204020204" pitchFamily="34" charset="-122"/>
              <a:ea typeface="微软雅黑" panose="020B0503020204020204" pitchFamily="34" charset="-122"/>
            </a:rPr>
            <a:t>网络借贷信息中介机构备案登记管理指引</a:t>
          </a:r>
          <a:r>
            <a:rPr lang="en-US" altLang="en-US" sz="1800" kern="1200">
              <a:latin typeface="微软雅黑" panose="020B0503020204020204" pitchFamily="34" charset="-122"/>
              <a:ea typeface="微软雅黑" panose="020B0503020204020204" pitchFamily="34" charset="-122"/>
            </a:rPr>
            <a:t>》</a:t>
          </a:r>
          <a:endParaRPr lang="zh-CN" altLang="en-US" sz="1800" kern="120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en-US" altLang="en-US" sz="1800" kern="1200">
              <a:latin typeface="微软雅黑" panose="020B0503020204020204" pitchFamily="34" charset="-122"/>
              <a:ea typeface="微软雅黑" panose="020B0503020204020204" pitchFamily="34" charset="-122"/>
            </a:rPr>
            <a:t>《</a:t>
          </a:r>
          <a:r>
            <a:rPr lang="zh-CN" altLang="en-US" sz="1800" kern="1200">
              <a:latin typeface="微软雅黑" panose="020B0503020204020204" pitchFamily="34" charset="-122"/>
              <a:ea typeface="微软雅黑" panose="020B0503020204020204" pitchFamily="34" charset="-122"/>
            </a:rPr>
            <a:t>网络借贷资金存管业务指引</a:t>
          </a:r>
          <a:r>
            <a:rPr lang="en-US" altLang="en-US" sz="1800" kern="1200">
              <a:latin typeface="微软雅黑" panose="020B0503020204020204" pitchFamily="34" charset="-122"/>
              <a:ea typeface="微软雅黑" panose="020B0503020204020204" pitchFamily="34" charset="-122"/>
            </a:rPr>
            <a:t>》</a:t>
          </a:r>
          <a:endParaRPr lang="zh-CN" altLang="en-US" sz="1800" kern="1200">
            <a:latin typeface="微软雅黑" panose="020B0503020204020204" pitchFamily="34" charset="-122"/>
            <a:ea typeface="微软雅黑" panose="020B0503020204020204" pitchFamily="34" charset="-122"/>
          </a:endParaRPr>
        </a:p>
      </dsp:txBody>
      <dsp:txXfrm>
        <a:off x="0" y="268949"/>
        <a:ext cx="8132233" cy="2097900"/>
      </dsp:txXfrm>
    </dsp:sp>
    <dsp:sp modelId="{AD25693A-567D-4819-9124-671F57B0C6CA}">
      <dsp:nvSpPr>
        <dsp:cNvPr id="0" name=""/>
        <dsp:cNvSpPr/>
      </dsp:nvSpPr>
      <dsp:spPr>
        <a:xfrm>
          <a:off x="406611" y="3268"/>
          <a:ext cx="5692563" cy="53136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165" tIns="0" rIns="215165" bIns="0" numCol="1" spcCol="1270" anchor="ctr" anchorCtr="0">
          <a:noAutofit/>
        </a:bodyPr>
        <a:lstStyle/>
        <a:p>
          <a:pPr marL="0" lvl="0" indent="0" algn="l"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rPr>
            <a:t>网贷行业“</a:t>
          </a:r>
          <a:r>
            <a:rPr lang="en-US" altLang="en-US" sz="1800" kern="1200">
              <a:latin typeface="微软雅黑" panose="020B0503020204020204" pitchFamily="34" charset="-122"/>
              <a:ea typeface="微软雅黑" panose="020B0503020204020204" pitchFamily="34" charset="-122"/>
            </a:rPr>
            <a:t>1 +3”(1 </a:t>
          </a:r>
          <a:r>
            <a:rPr lang="zh-CN" altLang="en-US" sz="1800" kern="1200">
              <a:latin typeface="微软雅黑" panose="020B0503020204020204" pitchFamily="34" charset="-122"/>
              <a:ea typeface="微软雅黑" panose="020B0503020204020204" pitchFamily="34" charset="-122"/>
            </a:rPr>
            <a:t>个办法</a:t>
          </a:r>
          <a:r>
            <a:rPr lang="en-US" altLang="en-US" sz="1800" kern="1200">
              <a:latin typeface="微软雅黑" panose="020B0503020204020204" pitchFamily="34" charset="-122"/>
              <a:ea typeface="微软雅黑" panose="020B0503020204020204" pitchFamily="34" charset="-122"/>
            </a:rPr>
            <a:t>3 </a:t>
          </a:r>
          <a:r>
            <a:rPr lang="zh-CN" altLang="en-US" sz="1800" kern="1200">
              <a:latin typeface="微软雅黑" panose="020B0503020204020204" pitchFamily="34" charset="-122"/>
              <a:ea typeface="微软雅黑" panose="020B0503020204020204" pitchFamily="34" charset="-122"/>
            </a:rPr>
            <a:t>个指引</a:t>
          </a:r>
          <a:r>
            <a:rPr lang="en-US" altLang="en-US" sz="1800" kern="1200">
              <a:latin typeface="微软雅黑" panose="020B0503020204020204" pitchFamily="34" charset="-122"/>
              <a:ea typeface="微软雅黑" panose="020B0503020204020204" pitchFamily="34" charset="-122"/>
            </a:rPr>
            <a:t>)</a:t>
          </a:r>
          <a:r>
            <a:rPr lang="zh-CN" altLang="en-US" sz="1800" kern="1200">
              <a:latin typeface="微软雅黑" panose="020B0503020204020204" pitchFamily="34" charset="-122"/>
              <a:ea typeface="微软雅黑" panose="020B0503020204020204" pitchFamily="34" charset="-122"/>
            </a:rPr>
            <a:t>制度体系</a:t>
          </a:r>
        </a:p>
      </dsp:txBody>
      <dsp:txXfrm>
        <a:off x="432550" y="29207"/>
        <a:ext cx="5640685" cy="4794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C32CC-BDE5-439A-AB34-9E30D957BF13}">
      <dsp:nvSpPr>
        <dsp:cNvPr id="0" name=""/>
        <dsp:cNvSpPr/>
      </dsp:nvSpPr>
      <dsp:spPr>
        <a:xfrm>
          <a:off x="1363686" y="36006"/>
          <a:ext cx="5404860" cy="1081650"/>
        </a:xfrm>
        <a:prstGeom prst="rect">
          <a:avLst/>
        </a:prstGeom>
        <a:solidFill>
          <a:schemeClr val="accent6">
            <a:alpha val="4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732638"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信息共享是防范互联网金融风险、打击涉众型经济犯罪的重要手段</a:t>
          </a:r>
        </a:p>
      </dsp:txBody>
      <dsp:txXfrm>
        <a:off x="1363686" y="36006"/>
        <a:ext cx="5404860" cy="1081650"/>
      </dsp:txXfrm>
    </dsp:sp>
    <dsp:sp modelId="{4DEEE910-0251-48E7-9F83-51BBE92883A2}">
      <dsp:nvSpPr>
        <dsp:cNvPr id="0" name=""/>
        <dsp:cNvSpPr/>
      </dsp:nvSpPr>
      <dsp:spPr>
        <a:xfrm>
          <a:off x="1056711" y="234627"/>
          <a:ext cx="452521" cy="426013"/>
        </a:xfrm>
        <a:prstGeom prst="rect">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ABDE9BF-ED21-43E2-808E-F4E70FBBAAEB}">
      <dsp:nvSpPr>
        <dsp:cNvPr id="0" name=""/>
        <dsp:cNvSpPr/>
      </dsp:nvSpPr>
      <dsp:spPr>
        <a:xfrm>
          <a:off x="1401621" y="1241445"/>
          <a:ext cx="5328989" cy="1081650"/>
        </a:xfrm>
        <a:prstGeom prst="rect">
          <a:avLst/>
        </a:prstGeom>
        <a:solidFill>
          <a:schemeClr val="accent6">
            <a:alpha val="4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732638"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政府应协调各单位</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建立联系机制</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汇总各方数据</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构建国家金融安全数据中心</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搭建犯罪信息共享的云数据库</a:t>
          </a:r>
        </a:p>
      </dsp:txBody>
      <dsp:txXfrm>
        <a:off x="1401621" y="1241445"/>
        <a:ext cx="5328989" cy="1081650"/>
      </dsp:txXfrm>
    </dsp:sp>
    <dsp:sp modelId="{8EAEE30A-F801-402F-B743-96227FFAEC6B}">
      <dsp:nvSpPr>
        <dsp:cNvPr id="0" name=""/>
        <dsp:cNvSpPr/>
      </dsp:nvSpPr>
      <dsp:spPr>
        <a:xfrm>
          <a:off x="1056711" y="1440067"/>
          <a:ext cx="452521" cy="426013"/>
        </a:xfrm>
        <a:prstGeom prst="rect">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6126CE1D-8BCE-45E8-82EC-61045EBEF3C3}">
      <dsp:nvSpPr>
        <dsp:cNvPr id="0" name=""/>
        <dsp:cNvSpPr/>
      </dsp:nvSpPr>
      <dsp:spPr>
        <a:xfrm>
          <a:off x="1401621" y="2446885"/>
          <a:ext cx="5328989" cy="1081650"/>
        </a:xfrm>
        <a:prstGeom prst="rect">
          <a:avLst/>
        </a:prstGeom>
        <a:solidFill>
          <a:schemeClr val="accent6">
            <a:alpha val="4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732638"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要求国家安全机关制定有具体实践价值的信息收集制度</a:t>
          </a:r>
        </a:p>
      </dsp:txBody>
      <dsp:txXfrm>
        <a:off x="1401621" y="2446885"/>
        <a:ext cx="5328989" cy="1081650"/>
      </dsp:txXfrm>
    </dsp:sp>
    <dsp:sp modelId="{FDF6078F-F5E8-4D83-AB37-F449401769A0}">
      <dsp:nvSpPr>
        <dsp:cNvPr id="0" name=""/>
        <dsp:cNvSpPr/>
      </dsp:nvSpPr>
      <dsp:spPr>
        <a:xfrm>
          <a:off x="1056711" y="2645506"/>
          <a:ext cx="452521" cy="426013"/>
        </a:xfrm>
        <a:prstGeom prst="rect">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5AB92-91EB-478B-872E-EB823623E58E}">
      <dsp:nvSpPr>
        <dsp:cNvPr id="0" name=""/>
        <dsp:cNvSpPr/>
      </dsp:nvSpPr>
      <dsp:spPr>
        <a:xfrm rot="5400000">
          <a:off x="3902753" y="-1485466"/>
          <a:ext cx="1786956" cy="5204629"/>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rPr>
            <a:t>极高的可靠性与实用性</a:t>
          </a: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rPr>
            <a:t>透明度高</a:t>
          </a: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rPr>
            <a:t>记录具有不可逆性和不可篡改性</a:t>
          </a: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rPr>
            <a:t>数字化特征明显</a:t>
          </a:r>
        </a:p>
      </dsp:txBody>
      <dsp:txXfrm rot="-5400000">
        <a:off x="2193917" y="310602"/>
        <a:ext cx="5117397" cy="1612492"/>
      </dsp:txXfrm>
    </dsp:sp>
    <dsp:sp modelId="{8B54D54F-020B-4D88-891E-99C63119C469}">
      <dsp:nvSpPr>
        <dsp:cNvPr id="0" name=""/>
        <dsp:cNvSpPr/>
      </dsp:nvSpPr>
      <dsp:spPr>
        <a:xfrm>
          <a:off x="733686" y="233242"/>
          <a:ext cx="1460230" cy="176721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区块链的特征</a:t>
          </a:r>
        </a:p>
      </dsp:txBody>
      <dsp:txXfrm>
        <a:off x="804969" y="304525"/>
        <a:ext cx="1317664" cy="16246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23D2E-DF96-4C99-9C29-E6BDA98D78C7}">
      <dsp:nvSpPr>
        <dsp:cNvPr id="0" name=""/>
        <dsp:cNvSpPr/>
      </dsp:nvSpPr>
      <dsp:spPr>
        <a:xfrm>
          <a:off x="0" y="267433"/>
          <a:ext cx="10081120" cy="3748500"/>
        </a:xfrm>
        <a:prstGeom prst="rect">
          <a:avLst/>
        </a:prstGeom>
        <a:solidFill>
          <a:srgbClr val="89E0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407" tIns="354076" rIns="782407"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rPr>
            <a:t>区块链的特性之一是链上各方共同参与账本信息维护</a:t>
          </a:r>
          <a:r>
            <a:rPr lang="en-US" altLang="en-US" sz="1700" kern="1200">
              <a:latin typeface="微软雅黑" panose="020B0503020204020204" pitchFamily="34" charset="-122"/>
              <a:ea typeface="微软雅黑" panose="020B0503020204020204" pitchFamily="34" charset="-122"/>
            </a:rPr>
            <a:t>, </a:t>
          </a:r>
          <a:r>
            <a:rPr lang="zh-CN" altLang="en-US" sz="1700" kern="1200">
              <a:latin typeface="微软雅黑" panose="020B0503020204020204" pitchFamily="34" charset="-122"/>
              <a:ea typeface="微软雅黑" panose="020B0503020204020204" pitchFamily="34" charset="-122"/>
            </a:rPr>
            <a:t>因此能够保证写入区块链的数据不可篡改。这种不可篡改的特征可以确保数据的真实性。</a:t>
          </a:r>
        </a:p>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区块链具有分布式共享特性。只要监管机构能成为其中的一个节点</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其就可以实时掌握对</a:t>
          </a:r>
          <a:r>
            <a:rPr lang="en-US" altLang="en-US" sz="1700" kern="1200" dirty="0">
              <a:latin typeface="微软雅黑" panose="020B0503020204020204" pitchFamily="34" charset="-122"/>
              <a:ea typeface="微软雅黑" panose="020B0503020204020204" pitchFamily="34" charset="-122"/>
            </a:rPr>
            <a:t>P2P </a:t>
          </a:r>
          <a:r>
            <a:rPr lang="zh-CN" altLang="en-US" sz="1700" kern="1200" dirty="0">
              <a:latin typeface="微软雅黑" panose="020B0503020204020204" pitchFamily="34" charset="-122"/>
              <a:ea typeface="微软雅黑" panose="020B0503020204020204" pitchFamily="34" charset="-122"/>
            </a:rPr>
            <a:t>网络借贷平台的信息</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大大降低监管成本</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减少监管难度。</a:t>
          </a: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rPr>
            <a:t>数据的共享能为各</a:t>
          </a:r>
          <a:r>
            <a:rPr lang="en-US" altLang="en-US" sz="1700" kern="1200">
              <a:latin typeface="微软雅黑" panose="020B0503020204020204" pitchFamily="34" charset="-122"/>
              <a:ea typeface="微软雅黑" panose="020B0503020204020204" pitchFamily="34" charset="-122"/>
            </a:rPr>
            <a:t>P2P </a:t>
          </a:r>
          <a:r>
            <a:rPr lang="zh-CN" altLang="en-US" sz="1700" kern="1200">
              <a:latin typeface="微软雅黑" panose="020B0503020204020204" pitchFamily="34" charset="-122"/>
              <a:ea typeface="微软雅黑" panose="020B0503020204020204" pitchFamily="34" charset="-122"/>
            </a:rPr>
            <a:t>网络借贷平台提供征信数据</a:t>
          </a:r>
          <a:r>
            <a:rPr lang="en-US" altLang="en-US" sz="1700" kern="1200">
              <a:latin typeface="微软雅黑" panose="020B0503020204020204" pitchFamily="34" charset="-122"/>
              <a:ea typeface="微软雅黑" panose="020B0503020204020204" pitchFamily="34" charset="-122"/>
            </a:rPr>
            <a:t>, </a:t>
          </a:r>
          <a:r>
            <a:rPr lang="zh-CN" altLang="en-US" sz="1700" kern="1200">
              <a:latin typeface="微软雅黑" panose="020B0503020204020204" pitchFamily="34" charset="-122"/>
              <a:ea typeface="微软雅黑" panose="020B0503020204020204" pitchFamily="34" charset="-122"/>
            </a:rPr>
            <a:t>如果能够达成合作</a:t>
          </a:r>
          <a:r>
            <a:rPr lang="en-US" altLang="en-US" sz="1700" kern="1200">
              <a:latin typeface="微软雅黑" panose="020B0503020204020204" pitchFamily="34" charset="-122"/>
              <a:ea typeface="微软雅黑" panose="020B0503020204020204" pitchFamily="34" charset="-122"/>
            </a:rPr>
            <a:t>, P2P </a:t>
          </a:r>
          <a:r>
            <a:rPr lang="zh-CN" altLang="en-US" sz="1700" kern="1200">
              <a:latin typeface="微软雅黑" panose="020B0503020204020204" pitchFamily="34" charset="-122"/>
              <a:ea typeface="微软雅黑" panose="020B0503020204020204" pitchFamily="34" charset="-122"/>
            </a:rPr>
            <a:t>网络借贷平台就可以参考借款人在其他平台的借款、还款情况来对借款人进行授信</a:t>
          </a:r>
          <a:r>
            <a:rPr lang="en-US" altLang="en-US" sz="1700" kern="1200">
              <a:latin typeface="微软雅黑" panose="020B0503020204020204" pitchFamily="34" charset="-122"/>
              <a:ea typeface="微软雅黑" panose="020B0503020204020204" pitchFamily="34" charset="-122"/>
            </a:rPr>
            <a:t>, </a:t>
          </a:r>
          <a:r>
            <a:rPr lang="zh-CN" altLang="en-US" sz="1700" kern="1200">
              <a:latin typeface="微软雅黑" panose="020B0503020204020204" pitchFamily="34" charset="-122"/>
              <a:ea typeface="微软雅黑" panose="020B0503020204020204" pitchFamily="34" charset="-122"/>
            </a:rPr>
            <a:t>降低平台运营成本。</a:t>
          </a:r>
        </a:p>
        <a:p>
          <a:pPr marL="171450" lvl="1" indent="-171450" algn="l" defTabSz="755650">
            <a:lnSpc>
              <a:spcPct val="90000"/>
            </a:lnSpc>
            <a:spcBef>
              <a:spcPct val="0"/>
            </a:spcBef>
            <a:spcAft>
              <a:spcPct val="15000"/>
            </a:spcAft>
            <a:buChar char="•"/>
          </a:pPr>
          <a:r>
            <a:rPr lang="zh-CN" altLang="en-US" sz="1700" kern="1200">
              <a:latin typeface="微软雅黑" panose="020B0503020204020204" pitchFamily="34" charset="-122"/>
              <a:ea typeface="微软雅黑" panose="020B0503020204020204" pitchFamily="34" charset="-122"/>
            </a:rPr>
            <a:t>将</a:t>
          </a:r>
          <a:r>
            <a:rPr lang="en-US" altLang="en-US" sz="1700" kern="1200">
              <a:latin typeface="微软雅黑" panose="020B0503020204020204" pitchFamily="34" charset="-122"/>
              <a:ea typeface="微软雅黑" panose="020B0503020204020204" pitchFamily="34" charset="-122"/>
            </a:rPr>
            <a:t>P2P </a:t>
          </a:r>
          <a:r>
            <a:rPr lang="zh-CN" altLang="en-US" sz="1700" kern="1200">
              <a:latin typeface="微软雅黑" panose="020B0503020204020204" pitchFamily="34" charset="-122"/>
              <a:ea typeface="微软雅黑" panose="020B0503020204020204" pitchFamily="34" charset="-122"/>
            </a:rPr>
            <a:t>网络借贷信息中介机构平台和相关部门纳入一个联盟链</a:t>
          </a:r>
          <a:r>
            <a:rPr lang="en-US" altLang="en-US" sz="1700" kern="1200">
              <a:latin typeface="微软雅黑" panose="020B0503020204020204" pitchFamily="34" charset="-122"/>
              <a:ea typeface="微软雅黑" panose="020B0503020204020204" pitchFamily="34" charset="-122"/>
            </a:rPr>
            <a:t>, </a:t>
          </a:r>
          <a:r>
            <a:rPr lang="zh-CN" altLang="en-US" sz="1700" kern="1200">
              <a:latin typeface="微软雅黑" panose="020B0503020204020204" pitchFamily="34" charset="-122"/>
              <a:ea typeface="微软雅黑" panose="020B0503020204020204" pitchFamily="34" charset="-122"/>
            </a:rPr>
            <a:t>可以通过加密的方式将各方数据共享</a:t>
          </a:r>
          <a:r>
            <a:rPr lang="en-US" altLang="en-US" sz="1700" kern="1200">
              <a:latin typeface="微软雅黑" panose="020B0503020204020204" pitchFamily="34" charset="-122"/>
              <a:ea typeface="微软雅黑" panose="020B0503020204020204" pitchFamily="34" charset="-122"/>
            </a:rPr>
            <a:t>, </a:t>
          </a:r>
          <a:r>
            <a:rPr lang="zh-CN" altLang="en-US" sz="1700" kern="1200">
              <a:latin typeface="微软雅黑" panose="020B0503020204020204" pitchFamily="34" charset="-122"/>
              <a:ea typeface="微软雅黑" panose="020B0503020204020204" pitchFamily="34" charset="-122"/>
            </a:rPr>
            <a:t>从而确保借款金额不超过监管“红线”。</a:t>
          </a:r>
        </a:p>
      </dsp:txBody>
      <dsp:txXfrm>
        <a:off x="0" y="267433"/>
        <a:ext cx="10081120" cy="3748500"/>
      </dsp:txXfrm>
    </dsp:sp>
    <dsp:sp modelId="{F2C3A6F4-DA5D-4E49-A810-7650E4B32E72}">
      <dsp:nvSpPr>
        <dsp:cNvPr id="0" name=""/>
        <dsp:cNvSpPr/>
      </dsp:nvSpPr>
      <dsp:spPr>
        <a:xfrm>
          <a:off x="504056" y="16513"/>
          <a:ext cx="7632829" cy="50184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30" tIns="0" rIns="266730" bIns="0" numCol="1" spcCol="1270" anchor="ctr" anchorCtr="0">
          <a:noAutofit/>
        </a:bodyPr>
        <a:lstStyle/>
        <a:p>
          <a:pPr marL="0" lvl="0" indent="0" algn="l" defTabSz="800100">
            <a:lnSpc>
              <a:spcPct val="90000"/>
            </a:lnSpc>
            <a:spcBef>
              <a:spcPct val="0"/>
            </a:spcBef>
            <a:spcAft>
              <a:spcPct val="35000"/>
            </a:spcAft>
            <a:buNone/>
          </a:pPr>
          <a:r>
            <a:rPr lang="zh-CN" altLang="en-US" sz="1800" b="1" kern="1200">
              <a:solidFill>
                <a:schemeClr val="tx1"/>
              </a:solidFill>
              <a:latin typeface="微软雅黑" panose="020B0503020204020204" pitchFamily="34" charset="-122"/>
              <a:ea typeface="微软雅黑" panose="020B0503020204020204" pitchFamily="34" charset="-122"/>
            </a:rPr>
            <a:t>区块链技术在</a:t>
          </a:r>
          <a:r>
            <a:rPr lang="en-US" altLang="en-US" sz="1800" b="1" kern="1200">
              <a:solidFill>
                <a:schemeClr val="tx1"/>
              </a:solidFill>
              <a:latin typeface="微软雅黑" panose="020B0503020204020204" pitchFamily="34" charset="-122"/>
              <a:ea typeface="微软雅黑" panose="020B0503020204020204" pitchFamily="34" charset="-122"/>
            </a:rPr>
            <a:t>P2P </a:t>
          </a:r>
          <a:r>
            <a:rPr lang="zh-CN" altLang="en-US" sz="1800" b="1" kern="1200">
              <a:solidFill>
                <a:schemeClr val="tx1"/>
              </a:solidFill>
              <a:latin typeface="微软雅黑" panose="020B0503020204020204" pitchFamily="34" charset="-122"/>
              <a:ea typeface="微软雅黑" panose="020B0503020204020204" pitchFamily="34" charset="-122"/>
            </a:rPr>
            <a:t>网络借贷的风险与安全治理中可以得到以下应用</a:t>
          </a:r>
        </a:p>
      </dsp:txBody>
      <dsp:txXfrm>
        <a:off x="528554" y="41011"/>
        <a:ext cx="758383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A9D04-4BCA-410B-886E-4BC7CC2DADA6}">
      <dsp:nvSpPr>
        <dsp:cNvPr id="0" name=""/>
        <dsp:cNvSpPr/>
      </dsp:nvSpPr>
      <dsp:spPr>
        <a:xfrm>
          <a:off x="83188" y="474"/>
          <a:ext cx="1475158" cy="885095"/>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a:latin typeface="微软雅黑" panose="020B0503020204020204" pitchFamily="34" charset="-122"/>
              <a:ea typeface="微软雅黑" panose="020B0503020204020204" pitchFamily="34" charset="-122"/>
            </a:rPr>
            <a:t>内部欺诈</a:t>
          </a:r>
          <a:endParaRPr lang="zh-CN" altLang="en-US" sz="1600" kern="1200" dirty="0">
            <a:latin typeface="微软雅黑" panose="020B0503020204020204" pitchFamily="34" charset="-122"/>
            <a:ea typeface="微软雅黑" panose="020B0503020204020204" pitchFamily="34" charset="-122"/>
          </a:endParaRPr>
        </a:p>
      </dsp:txBody>
      <dsp:txXfrm>
        <a:off x="83188" y="474"/>
        <a:ext cx="1475158" cy="885095"/>
      </dsp:txXfrm>
    </dsp:sp>
    <dsp:sp modelId="{A9FDB661-FCF9-4263-A0AC-5A7C60457509}">
      <dsp:nvSpPr>
        <dsp:cNvPr id="0" name=""/>
        <dsp:cNvSpPr/>
      </dsp:nvSpPr>
      <dsp:spPr>
        <a:xfrm>
          <a:off x="1705862" y="474"/>
          <a:ext cx="1475158" cy="885095"/>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外部欺诈</a:t>
          </a:r>
        </a:p>
      </dsp:txBody>
      <dsp:txXfrm>
        <a:off x="1705862" y="474"/>
        <a:ext cx="1475158" cy="885095"/>
      </dsp:txXfrm>
    </dsp:sp>
    <dsp:sp modelId="{8DECEA6C-0CC2-4DF2-A8CD-18B961955521}">
      <dsp:nvSpPr>
        <dsp:cNvPr id="0" name=""/>
        <dsp:cNvSpPr/>
      </dsp:nvSpPr>
      <dsp:spPr>
        <a:xfrm>
          <a:off x="3328537" y="474"/>
          <a:ext cx="1475158" cy="885095"/>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就业政策和工作场所安全</a:t>
          </a:r>
        </a:p>
      </dsp:txBody>
      <dsp:txXfrm>
        <a:off x="3328537" y="474"/>
        <a:ext cx="1475158" cy="885095"/>
      </dsp:txXfrm>
    </dsp:sp>
    <dsp:sp modelId="{AC6C40A6-D27A-45A3-B997-722BB4833A52}">
      <dsp:nvSpPr>
        <dsp:cNvPr id="0" name=""/>
        <dsp:cNvSpPr/>
      </dsp:nvSpPr>
      <dsp:spPr>
        <a:xfrm>
          <a:off x="4951211" y="474"/>
          <a:ext cx="1475158" cy="885095"/>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客户、产品和业务操作</a:t>
          </a:r>
        </a:p>
      </dsp:txBody>
      <dsp:txXfrm>
        <a:off x="4951211" y="474"/>
        <a:ext cx="1475158" cy="885095"/>
      </dsp:txXfrm>
    </dsp:sp>
    <dsp:sp modelId="{545F952F-C63F-46C9-B0AE-340EA2507CED}">
      <dsp:nvSpPr>
        <dsp:cNvPr id="0" name=""/>
        <dsp:cNvSpPr/>
      </dsp:nvSpPr>
      <dsp:spPr>
        <a:xfrm>
          <a:off x="6573885" y="474"/>
          <a:ext cx="1475158" cy="885095"/>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实物资产的</a:t>
          </a:r>
          <a:endParaRPr lang="en-US" altLang="zh-CN" sz="1600"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损坏</a:t>
          </a:r>
        </a:p>
      </dsp:txBody>
      <dsp:txXfrm>
        <a:off x="6573885" y="474"/>
        <a:ext cx="1475158" cy="885095"/>
      </dsp:txXfrm>
    </dsp:sp>
    <dsp:sp modelId="{63B97375-ADE4-4989-AF90-AE19DAE218A4}">
      <dsp:nvSpPr>
        <dsp:cNvPr id="0" name=""/>
        <dsp:cNvSpPr/>
      </dsp:nvSpPr>
      <dsp:spPr>
        <a:xfrm>
          <a:off x="2517200" y="1033085"/>
          <a:ext cx="1475158" cy="885095"/>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业务中断及系统失效</a:t>
          </a:r>
        </a:p>
      </dsp:txBody>
      <dsp:txXfrm>
        <a:off x="2517200" y="1033085"/>
        <a:ext cx="1475158" cy="885095"/>
      </dsp:txXfrm>
    </dsp:sp>
    <dsp:sp modelId="{537DF100-403A-4E96-9C4E-219EC8F63FE3}">
      <dsp:nvSpPr>
        <dsp:cNvPr id="0" name=""/>
        <dsp:cNvSpPr/>
      </dsp:nvSpPr>
      <dsp:spPr>
        <a:xfrm>
          <a:off x="4139874" y="1033085"/>
          <a:ext cx="1475158" cy="885095"/>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执行、交割及流程管理</a:t>
          </a:r>
        </a:p>
      </dsp:txBody>
      <dsp:txXfrm>
        <a:off x="4139874" y="1033085"/>
        <a:ext cx="1475158" cy="885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5E56E-5B99-4FFE-85D6-247EED31FC95}">
      <dsp:nvSpPr>
        <dsp:cNvPr id="0" name=""/>
        <dsp:cNvSpPr/>
      </dsp:nvSpPr>
      <dsp:spPr>
        <a:xfrm>
          <a:off x="4000498" y="750537"/>
          <a:ext cx="1493042" cy="343508"/>
        </a:xfrm>
        <a:custGeom>
          <a:avLst/>
          <a:gdLst/>
          <a:ahLst/>
          <a:cxnLst/>
          <a:rect l="0" t="0" r="0" b="0"/>
          <a:pathLst>
            <a:path>
              <a:moveTo>
                <a:pt x="0" y="0"/>
              </a:moveTo>
              <a:lnTo>
                <a:pt x="0" y="234091"/>
              </a:lnTo>
              <a:lnTo>
                <a:pt x="1493042" y="234091"/>
              </a:lnTo>
              <a:lnTo>
                <a:pt x="1493042" y="34350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F117A0B-F1CA-4F1F-8D24-27627C4B8B63}">
      <dsp:nvSpPr>
        <dsp:cNvPr id="0" name=""/>
        <dsp:cNvSpPr/>
      </dsp:nvSpPr>
      <dsp:spPr>
        <a:xfrm>
          <a:off x="2507456" y="750537"/>
          <a:ext cx="1493042" cy="343508"/>
        </a:xfrm>
        <a:custGeom>
          <a:avLst/>
          <a:gdLst/>
          <a:ahLst/>
          <a:cxnLst/>
          <a:rect l="0" t="0" r="0" b="0"/>
          <a:pathLst>
            <a:path>
              <a:moveTo>
                <a:pt x="1493042" y="0"/>
              </a:moveTo>
              <a:lnTo>
                <a:pt x="1493042" y="234091"/>
              </a:lnTo>
              <a:lnTo>
                <a:pt x="0" y="234091"/>
              </a:lnTo>
              <a:lnTo>
                <a:pt x="0" y="34350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FC4E2FC-BBA8-486F-8378-053AD99C1422}">
      <dsp:nvSpPr>
        <dsp:cNvPr id="0" name=""/>
        <dsp:cNvSpPr/>
      </dsp:nvSpPr>
      <dsp:spPr>
        <a:xfrm>
          <a:off x="2638691" y="526"/>
          <a:ext cx="2723614" cy="750010"/>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4101937-7B27-4C1E-8E3E-CDEA99055EC8}">
      <dsp:nvSpPr>
        <dsp:cNvPr id="0" name=""/>
        <dsp:cNvSpPr/>
      </dsp:nvSpPr>
      <dsp:spPr>
        <a:xfrm>
          <a:off x="2769927" y="125200"/>
          <a:ext cx="2723614" cy="750010"/>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微软雅黑" panose="020B0503020204020204" pitchFamily="34" charset="-122"/>
              <a:ea typeface="微软雅黑" panose="020B0503020204020204" pitchFamily="34" charset="-122"/>
            </a:rPr>
            <a:t>形成原因</a:t>
          </a:r>
        </a:p>
      </dsp:txBody>
      <dsp:txXfrm>
        <a:off x="2791894" y="147167"/>
        <a:ext cx="2679680" cy="706076"/>
      </dsp:txXfrm>
    </dsp:sp>
    <dsp:sp modelId="{435CD30A-6DFE-4D6A-B0F5-68E7D9814ACF}">
      <dsp:nvSpPr>
        <dsp:cNvPr id="0" name=""/>
        <dsp:cNvSpPr/>
      </dsp:nvSpPr>
      <dsp:spPr>
        <a:xfrm>
          <a:off x="1145648" y="1094046"/>
          <a:ext cx="2723614" cy="750010"/>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94AC0CC-E50F-4CBC-A0D1-462538ABBC99}">
      <dsp:nvSpPr>
        <dsp:cNvPr id="0" name=""/>
        <dsp:cNvSpPr/>
      </dsp:nvSpPr>
      <dsp:spPr>
        <a:xfrm>
          <a:off x="1276884" y="1218719"/>
          <a:ext cx="2723614" cy="750010"/>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制度层面</a:t>
          </a:r>
        </a:p>
      </dsp:txBody>
      <dsp:txXfrm>
        <a:off x="1298851" y="1240686"/>
        <a:ext cx="2679680" cy="706076"/>
      </dsp:txXfrm>
    </dsp:sp>
    <dsp:sp modelId="{F056A796-0E68-46F2-A9CA-2098D29E7084}">
      <dsp:nvSpPr>
        <dsp:cNvPr id="0" name=""/>
        <dsp:cNvSpPr/>
      </dsp:nvSpPr>
      <dsp:spPr>
        <a:xfrm>
          <a:off x="4131734" y="1094046"/>
          <a:ext cx="2723614" cy="750010"/>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DADD020-B811-4F93-903E-DF9156D799E4}">
      <dsp:nvSpPr>
        <dsp:cNvPr id="0" name=""/>
        <dsp:cNvSpPr/>
      </dsp:nvSpPr>
      <dsp:spPr>
        <a:xfrm>
          <a:off x="4262969" y="1218719"/>
          <a:ext cx="2723614" cy="750010"/>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操作层面</a:t>
          </a:r>
        </a:p>
      </dsp:txBody>
      <dsp:txXfrm>
        <a:off x="4284936" y="1240686"/>
        <a:ext cx="2679680" cy="7060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F6B9E-0692-4D43-876E-1CE9AF10DC83}">
      <dsp:nvSpPr>
        <dsp:cNvPr id="0" name=""/>
        <dsp:cNvSpPr/>
      </dsp:nvSpPr>
      <dsp:spPr>
        <a:xfrm>
          <a:off x="1560883" y="210509"/>
          <a:ext cx="1150848" cy="962460"/>
        </a:xfrm>
        <a:prstGeom prst="roundRect">
          <a:avLst>
            <a:gd name="adj" fmla="val 10000"/>
          </a:avLst>
        </a:prstGeom>
        <a:solidFill>
          <a:srgbClr val="00B05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操作风险</a:t>
          </a:r>
        </a:p>
      </dsp:txBody>
      <dsp:txXfrm>
        <a:off x="1589072" y="238698"/>
        <a:ext cx="1094470" cy="906082"/>
      </dsp:txXfrm>
    </dsp:sp>
    <dsp:sp modelId="{20101C87-0CC5-4582-9874-EB79C80604D6}">
      <dsp:nvSpPr>
        <dsp:cNvPr id="0" name=""/>
        <dsp:cNvSpPr/>
      </dsp:nvSpPr>
      <dsp:spPr>
        <a:xfrm rot="18289469">
          <a:off x="2586301" y="441843"/>
          <a:ext cx="584843" cy="19690"/>
        </a:xfrm>
        <a:custGeom>
          <a:avLst/>
          <a:gdLst/>
          <a:ahLst/>
          <a:cxnLst/>
          <a:rect l="0" t="0" r="0" b="0"/>
          <a:pathLst>
            <a:path>
              <a:moveTo>
                <a:pt x="0" y="9845"/>
              </a:moveTo>
              <a:lnTo>
                <a:pt x="584843" y="9845"/>
              </a:lnTo>
            </a:path>
          </a:pathLst>
        </a:custGeom>
        <a:noFill/>
        <a:ln w="12700" cap="flat" cmpd="sng" algn="ctr">
          <a:solidFill>
            <a:schemeClr val="accent6">
              <a:tint val="99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586301" y="437067"/>
        <a:ext cx="584843" cy="29242"/>
      </dsp:txXfrm>
    </dsp:sp>
    <dsp:sp modelId="{D06AD256-7DEF-4451-ACA6-6CBB91678739}">
      <dsp:nvSpPr>
        <dsp:cNvPr id="0" name=""/>
        <dsp:cNvSpPr/>
      </dsp:nvSpPr>
      <dsp:spPr>
        <a:xfrm>
          <a:off x="3045715" y="2898"/>
          <a:ext cx="5474521" cy="417479"/>
        </a:xfrm>
        <a:prstGeom prst="roundRect">
          <a:avLst>
            <a:gd name="adj" fmla="val 10000"/>
          </a:avLst>
        </a:prstGeom>
        <a:solidFill>
          <a:srgbClr val="00B05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违规经营风险</a:t>
          </a:r>
        </a:p>
      </dsp:txBody>
      <dsp:txXfrm>
        <a:off x="3057943" y="15126"/>
        <a:ext cx="5450065" cy="393023"/>
      </dsp:txXfrm>
    </dsp:sp>
    <dsp:sp modelId="{D1B087C2-4285-4B2D-AF7A-8874F0F48F63}">
      <dsp:nvSpPr>
        <dsp:cNvPr id="0" name=""/>
        <dsp:cNvSpPr/>
      </dsp:nvSpPr>
      <dsp:spPr>
        <a:xfrm>
          <a:off x="2711731" y="681894"/>
          <a:ext cx="333983" cy="19690"/>
        </a:xfrm>
        <a:custGeom>
          <a:avLst/>
          <a:gdLst/>
          <a:ahLst/>
          <a:cxnLst/>
          <a:rect l="0" t="0" r="0" b="0"/>
          <a:pathLst>
            <a:path>
              <a:moveTo>
                <a:pt x="0" y="9845"/>
              </a:moveTo>
              <a:lnTo>
                <a:pt x="333983" y="9845"/>
              </a:lnTo>
            </a:path>
          </a:pathLst>
        </a:custGeom>
        <a:noFill/>
        <a:ln w="12700" cap="flat" cmpd="sng" algn="ctr">
          <a:solidFill>
            <a:schemeClr val="accent6">
              <a:tint val="99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711731" y="683389"/>
        <a:ext cx="333983" cy="16699"/>
      </dsp:txXfrm>
    </dsp:sp>
    <dsp:sp modelId="{18737F85-92BF-46E8-A1F6-858D5BC0E85A}">
      <dsp:nvSpPr>
        <dsp:cNvPr id="0" name=""/>
        <dsp:cNvSpPr/>
      </dsp:nvSpPr>
      <dsp:spPr>
        <a:xfrm>
          <a:off x="3045715" y="482999"/>
          <a:ext cx="5474521" cy="417479"/>
        </a:xfrm>
        <a:prstGeom prst="roundRect">
          <a:avLst>
            <a:gd name="adj" fmla="val 10000"/>
          </a:avLst>
        </a:prstGeom>
        <a:solidFill>
          <a:srgbClr val="00B05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技术风险</a:t>
          </a:r>
        </a:p>
      </dsp:txBody>
      <dsp:txXfrm>
        <a:off x="3057943" y="495227"/>
        <a:ext cx="5450065" cy="393023"/>
      </dsp:txXfrm>
    </dsp:sp>
    <dsp:sp modelId="{397DFAC5-94C7-42F8-A0CA-EB6EDBAE8DCF}">
      <dsp:nvSpPr>
        <dsp:cNvPr id="0" name=""/>
        <dsp:cNvSpPr/>
      </dsp:nvSpPr>
      <dsp:spPr>
        <a:xfrm rot="3310531">
          <a:off x="2586301" y="921944"/>
          <a:ext cx="584843" cy="19690"/>
        </a:xfrm>
        <a:custGeom>
          <a:avLst/>
          <a:gdLst/>
          <a:ahLst/>
          <a:cxnLst/>
          <a:rect l="0" t="0" r="0" b="0"/>
          <a:pathLst>
            <a:path>
              <a:moveTo>
                <a:pt x="0" y="9845"/>
              </a:moveTo>
              <a:lnTo>
                <a:pt x="584843" y="9845"/>
              </a:lnTo>
            </a:path>
          </a:pathLst>
        </a:custGeom>
        <a:noFill/>
        <a:ln w="12700" cap="flat" cmpd="sng" algn="ctr">
          <a:solidFill>
            <a:schemeClr val="accent6">
              <a:tint val="99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586301" y="917168"/>
        <a:ext cx="584843" cy="29242"/>
      </dsp:txXfrm>
    </dsp:sp>
    <dsp:sp modelId="{001B8937-3441-4239-B77D-3DC7DF17592B}">
      <dsp:nvSpPr>
        <dsp:cNvPr id="0" name=""/>
        <dsp:cNvSpPr/>
      </dsp:nvSpPr>
      <dsp:spPr>
        <a:xfrm>
          <a:off x="3045715" y="963100"/>
          <a:ext cx="5474521" cy="417479"/>
        </a:xfrm>
        <a:prstGeom prst="roundRect">
          <a:avLst>
            <a:gd name="adj" fmla="val 10000"/>
          </a:avLst>
        </a:prstGeom>
        <a:solidFill>
          <a:srgbClr val="00B05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洗钱和信用卡套现风险</a:t>
          </a:r>
        </a:p>
      </dsp:txBody>
      <dsp:txXfrm>
        <a:off x="3057943" y="975328"/>
        <a:ext cx="5450065" cy="393023"/>
      </dsp:txXfrm>
    </dsp:sp>
    <dsp:sp modelId="{6F795EE7-5CEB-4AB5-95CC-72453380EF99}">
      <dsp:nvSpPr>
        <dsp:cNvPr id="0" name=""/>
        <dsp:cNvSpPr/>
      </dsp:nvSpPr>
      <dsp:spPr>
        <a:xfrm>
          <a:off x="1557326" y="1674687"/>
          <a:ext cx="1150848" cy="962460"/>
        </a:xfrm>
        <a:prstGeom prst="roundRect">
          <a:avLst>
            <a:gd name="adj" fmla="val 10000"/>
          </a:avLst>
        </a:prstGeom>
        <a:solidFill>
          <a:srgbClr val="D24726"/>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a:latin typeface="微软雅黑" panose="020B0503020204020204" pitchFamily="34" charset="-122"/>
              <a:ea typeface="微软雅黑" panose="020B0503020204020204" pitchFamily="34" charset="-122"/>
            </a:rPr>
            <a:t>流动性风险</a:t>
          </a:r>
        </a:p>
      </dsp:txBody>
      <dsp:txXfrm>
        <a:off x="1585515" y="1702876"/>
        <a:ext cx="1094470" cy="906082"/>
      </dsp:txXfrm>
    </dsp:sp>
    <dsp:sp modelId="{9E05C153-AED7-4FC4-AD89-B9E20D8CFD39}">
      <dsp:nvSpPr>
        <dsp:cNvPr id="0" name=""/>
        <dsp:cNvSpPr/>
      </dsp:nvSpPr>
      <dsp:spPr>
        <a:xfrm rot="18289469">
          <a:off x="2582744" y="1906022"/>
          <a:ext cx="584843" cy="19690"/>
        </a:xfrm>
        <a:custGeom>
          <a:avLst/>
          <a:gdLst/>
          <a:ahLst/>
          <a:cxnLst/>
          <a:rect l="0" t="0" r="0" b="0"/>
          <a:pathLst>
            <a:path>
              <a:moveTo>
                <a:pt x="0" y="9845"/>
              </a:moveTo>
              <a:lnTo>
                <a:pt x="584843" y="9845"/>
              </a:lnTo>
            </a:path>
          </a:pathLst>
        </a:custGeom>
        <a:noFill/>
        <a:ln w="12700" cap="flat" cmpd="sng" algn="ctr">
          <a:solidFill>
            <a:schemeClr val="accent6">
              <a:tint val="99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582744" y="1901246"/>
        <a:ext cx="584843" cy="29242"/>
      </dsp:txXfrm>
    </dsp:sp>
    <dsp:sp modelId="{C6BBAF78-A379-4A53-A039-26FA260D38FA}">
      <dsp:nvSpPr>
        <dsp:cNvPr id="0" name=""/>
        <dsp:cNvSpPr/>
      </dsp:nvSpPr>
      <dsp:spPr>
        <a:xfrm>
          <a:off x="3042158" y="1467077"/>
          <a:ext cx="5474521" cy="417479"/>
        </a:xfrm>
        <a:prstGeom prst="roundRect">
          <a:avLst>
            <a:gd name="adj" fmla="val 10000"/>
          </a:avLst>
        </a:prstGeom>
        <a:solidFill>
          <a:srgbClr val="D24726"/>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可能会出现客户异常挤兑行为</a:t>
          </a:r>
        </a:p>
      </dsp:txBody>
      <dsp:txXfrm>
        <a:off x="3054386" y="1479305"/>
        <a:ext cx="5450065" cy="393023"/>
      </dsp:txXfrm>
    </dsp:sp>
    <dsp:sp modelId="{30AB1850-9045-40BD-858E-E083284DA72E}">
      <dsp:nvSpPr>
        <dsp:cNvPr id="0" name=""/>
        <dsp:cNvSpPr/>
      </dsp:nvSpPr>
      <dsp:spPr>
        <a:xfrm>
          <a:off x="2708174" y="2146072"/>
          <a:ext cx="333983" cy="19690"/>
        </a:xfrm>
        <a:custGeom>
          <a:avLst/>
          <a:gdLst/>
          <a:ahLst/>
          <a:cxnLst/>
          <a:rect l="0" t="0" r="0" b="0"/>
          <a:pathLst>
            <a:path>
              <a:moveTo>
                <a:pt x="0" y="9845"/>
              </a:moveTo>
              <a:lnTo>
                <a:pt x="333983" y="9845"/>
              </a:lnTo>
            </a:path>
          </a:pathLst>
        </a:custGeom>
        <a:noFill/>
        <a:ln w="12700" cap="flat" cmpd="sng" algn="ctr">
          <a:solidFill>
            <a:schemeClr val="accent6">
              <a:tint val="99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708174" y="2147568"/>
        <a:ext cx="333983" cy="16699"/>
      </dsp:txXfrm>
    </dsp:sp>
    <dsp:sp modelId="{E43A4443-B24E-4728-BD69-8E8676483713}">
      <dsp:nvSpPr>
        <dsp:cNvPr id="0" name=""/>
        <dsp:cNvSpPr/>
      </dsp:nvSpPr>
      <dsp:spPr>
        <a:xfrm>
          <a:off x="3042158" y="1947178"/>
          <a:ext cx="5474521" cy="417479"/>
        </a:xfrm>
        <a:prstGeom prst="roundRect">
          <a:avLst>
            <a:gd name="adj" fmla="val 10000"/>
          </a:avLst>
        </a:prstGeom>
        <a:solidFill>
          <a:srgbClr val="D24726"/>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一些互联网支付平台进行的违规操作也可能引发流动性风险</a:t>
          </a:r>
        </a:p>
      </dsp:txBody>
      <dsp:txXfrm>
        <a:off x="3054386" y="1959406"/>
        <a:ext cx="5450065" cy="393023"/>
      </dsp:txXfrm>
    </dsp:sp>
    <dsp:sp modelId="{4045E0FA-D17B-445B-9B67-DCCC8C182DF8}">
      <dsp:nvSpPr>
        <dsp:cNvPr id="0" name=""/>
        <dsp:cNvSpPr/>
      </dsp:nvSpPr>
      <dsp:spPr>
        <a:xfrm rot="3310531">
          <a:off x="2582744" y="2386123"/>
          <a:ext cx="584843" cy="19690"/>
        </a:xfrm>
        <a:custGeom>
          <a:avLst/>
          <a:gdLst/>
          <a:ahLst/>
          <a:cxnLst/>
          <a:rect l="0" t="0" r="0" b="0"/>
          <a:pathLst>
            <a:path>
              <a:moveTo>
                <a:pt x="0" y="9845"/>
              </a:moveTo>
              <a:lnTo>
                <a:pt x="584843" y="9845"/>
              </a:lnTo>
            </a:path>
          </a:pathLst>
        </a:custGeom>
        <a:noFill/>
        <a:ln w="12700" cap="flat" cmpd="sng" algn="ctr">
          <a:solidFill>
            <a:schemeClr val="accent6">
              <a:tint val="99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582744" y="2381347"/>
        <a:ext cx="584843" cy="29242"/>
      </dsp:txXfrm>
    </dsp:sp>
    <dsp:sp modelId="{EA30ACD7-C916-47A0-975F-C765622C0C72}">
      <dsp:nvSpPr>
        <dsp:cNvPr id="0" name=""/>
        <dsp:cNvSpPr/>
      </dsp:nvSpPr>
      <dsp:spPr>
        <a:xfrm>
          <a:off x="3042158" y="2427279"/>
          <a:ext cx="5474521" cy="417479"/>
        </a:xfrm>
        <a:prstGeom prst="roundRect">
          <a:avLst>
            <a:gd name="adj" fmla="val 10000"/>
          </a:avLst>
        </a:prstGeom>
        <a:solidFill>
          <a:srgbClr val="D24726"/>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备付金银行自身的流动性风险可能传递至互联网支付平台</a:t>
          </a:r>
        </a:p>
      </dsp:txBody>
      <dsp:txXfrm>
        <a:off x="3054386" y="2439507"/>
        <a:ext cx="5450065" cy="393023"/>
      </dsp:txXfrm>
    </dsp:sp>
    <dsp:sp modelId="{59E3904E-8936-4CD0-ADD8-CD05E4CD4E9F}">
      <dsp:nvSpPr>
        <dsp:cNvPr id="0" name=""/>
        <dsp:cNvSpPr/>
      </dsp:nvSpPr>
      <dsp:spPr>
        <a:xfrm>
          <a:off x="1560883" y="2851064"/>
          <a:ext cx="1150848" cy="962460"/>
        </a:xfrm>
        <a:prstGeom prst="roundRect">
          <a:avLst>
            <a:gd name="adj" fmla="val 10000"/>
          </a:avLst>
        </a:prstGeom>
        <a:solidFill>
          <a:srgbClr val="7030A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a:latin typeface="微软雅黑" panose="020B0503020204020204" pitchFamily="34" charset="-122"/>
              <a:ea typeface="微软雅黑" panose="020B0503020204020204" pitchFamily="34" charset="-122"/>
            </a:rPr>
            <a:t>信用风险</a:t>
          </a:r>
        </a:p>
      </dsp:txBody>
      <dsp:txXfrm>
        <a:off x="1589072" y="2879253"/>
        <a:ext cx="1094470" cy="906082"/>
      </dsp:txXfrm>
    </dsp:sp>
    <dsp:sp modelId="{FAA6F847-BEC9-441D-B7F4-BDCC51E2A098}">
      <dsp:nvSpPr>
        <dsp:cNvPr id="0" name=""/>
        <dsp:cNvSpPr/>
      </dsp:nvSpPr>
      <dsp:spPr>
        <a:xfrm rot="19457599">
          <a:off x="2673072" y="3202424"/>
          <a:ext cx="411301" cy="19690"/>
        </a:xfrm>
        <a:custGeom>
          <a:avLst/>
          <a:gdLst/>
          <a:ahLst/>
          <a:cxnLst/>
          <a:rect l="0" t="0" r="0" b="0"/>
          <a:pathLst>
            <a:path>
              <a:moveTo>
                <a:pt x="0" y="9845"/>
              </a:moveTo>
              <a:lnTo>
                <a:pt x="411301" y="9845"/>
              </a:lnTo>
            </a:path>
          </a:pathLst>
        </a:custGeom>
        <a:noFill/>
        <a:ln w="12700" cap="flat" cmpd="sng" algn="ctr">
          <a:solidFill>
            <a:schemeClr val="accent6">
              <a:tint val="99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673072" y="3201987"/>
        <a:ext cx="411301" cy="20565"/>
      </dsp:txXfrm>
    </dsp:sp>
    <dsp:sp modelId="{E9BA552D-32EA-4AAE-B465-248A9DDFC406}">
      <dsp:nvSpPr>
        <dsp:cNvPr id="0" name=""/>
        <dsp:cNvSpPr/>
      </dsp:nvSpPr>
      <dsp:spPr>
        <a:xfrm>
          <a:off x="3045715" y="2883504"/>
          <a:ext cx="5474521" cy="417479"/>
        </a:xfrm>
        <a:prstGeom prst="roundRect">
          <a:avLst>
            <a:gd name="adj" fmla="val 10000"/>
          </a:avLst>
        </a:prstGeom>
        <a:solidFill>
          <a:srgbClr val="7030A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交易双方的违约造成的信用风险</a:t>
          </a:r>
        </a:p>
      </dsp:txBody>
      <dsp:txXfrm>
        <a:off x="3057943" y="2895732"/>
        <a:ext cx="5450065" cy="393023"/>
      </dsp:txXfrm>
    </dsp:sp>
    <dsp:sp modelId="{EAA50F15-D912-4017-AAED-F774B705D7F8}">
      <dsp:nvSpPr>
        <dsp:cNvPr id="0" name=""/>
        <dsp:cNvSpPr/>
      </dsp:nvSpPr>
      <dsp:spPr>
        <a:xfrm rot="2142401">
          <a:off x="2673072" y="3442475"/>
          <a:ext cx="411301" cy="19690"/>
        </a:xfrm>
        <a:custGeom>
          <a:avLst/>
          <a:gdLst/>
          <a:ahLst/>
          <a:cxnLst/>
          <a:rect l="0" t="0" r="0" b="0"/>
          <a:pathLst>
            <a:path>
              <a:moveTo>
                <a:pt x="0" y="9845"/>
              </a:moveTo>
              <a:lnTo>
                <a:pt x="411301" y="9845"/>
              </a:lnTo>
            </a:path>
          </a:pathLst>
        </a:custGeom>
        <a:noFill/>
        <a:ln w="12700" cap="flat" cmpd="sng" algn="ctr">
          <a:solidFill>
            <a:schemeClr val="accent6">
              <a:tint val="99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673072" y="3442037"/>
        <a:ext cx="411301" cy="20565"/>
      </dsp:txXfrm>
    </dsp:sp>
    <dsp:sp modelId="{120FD227-63A6-4B1E-A457-9823F93A2E7E}">
      <dsp:nvSpPr>
        <dsp:cNvPr id="0" name=""/>
        <dsp:cNvSpPr/>
      </dsp:nvSpPr>
      <dsp:spPr>
        <a:xfrm>
          <a:off x="3045715" y="3363605"/>
          <a:ext cx="5474521" cy="417479"/>
        </a:xfrm>
        <a:prstGeom prst="roundRect">
          <a:avLst>
            <a:gd name="adj" fmla="val 10000"/>
          </a:avLst>
        </a:prstGeom>
        <a:solidFill>
          <a:srgbClr val="7030A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支付平台自身的信用风险</a:t>
          </a:r>
        </a:p>
      </dsp:txBody>
      <dsp:txXfrm>
        <a:off x="3057943" y="3375833"/>
        <a:ext cx="5450065" cy="3930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F212E-10A2-4A78-A54C-FAF17951E35B}">
      <dsp:nvSpPr>
        <dsp:cNvPr id="0" name=""/>
        <dsp:cNvSpPr/>
      </dsp:nvSpPr>
      <dsp:spPr>
        <a:xfrm>
          <a:off x="0" y="445629"/>
          <a:ext cx="9937104" cy="3320100"/>
        </a:xfrm>
        <a:prstGeom prst="rect">
          <a:avLst/>
        </a:prstGeom>
        <a:solidFill>
          <a:schemeClr val="accent5">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71230" tIns="354076" rIns="77123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全面风险管理体系框架的构建</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具体包括风险识别以及归档的建设、风险管理方案设计和承担风险管理流程的建设、风险评估流程的建设、法律风险处置方案的建设、利益相关者的维护以及风险管理体系的建设与公司战略发展的融合问题。</a:t>
          </a:r>
        </a:p>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与其他互联网支付平台的关联度</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包括测算与其他互联网支付平台的关联度、其他互联网支付平台对本平台构成的影响、当风险出现后其他互联网支付平台的应对措施建设等。</a:t>
          </a:r>
        </a:p>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治理结构建设</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包括风险管理的治理结构、风险管理的有效性评估、审计部门的职责</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以及高管对风险管理体系建设的态度等。</a:t>
          </a:r>
        </a:p>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建立专业的、独立的内部控制部门</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并且要有效地监管内部控制部门。</a:t>
          </a:r>
        </a:p>
      </dsp:txBody>
      <dsp:txXfrm>
        <a:off x="0" y="445629"/>
        <a:ext cx="9937104" cy="3320100"/>
      </dsp:txXfrm>
    </dsp:sp>
    <dsp:sp modelId="{AEDA58EE-D1BD-4940-856A-24E4C40BC730}">
      <dsp:nvSpPr>
        <dsp:cNvPr id="0" name=""/>
        <dsp:cNvSpPr/>
      </dsp:nvSpPr>
      <dsp:spPr>
        <a:xfrm>
          <a:off x="496855" y="194709"/>
          <a:ext cx="6955972" cy="501840"/>
        </a:xfrm>
        <a:prstGeom prst="round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755650">
            <a:lnSpc>
              <a:spcPct val="90000"/>
            </a:lnSpc>
            <a:spcBef>
              <a:spcPct val="0"/>
            </a:spcBef>
            <a:spcAft>
              <a:spcPct val="35000"/>
            </a:spcAft>
            <a:buNone/>
          </a:pPr>
          <a:r>
            <a:rPr lang="zh-CN" altLang="en-US" sz="1700" b="1" kern="1200">
              <a:latin typeface="微软雅黑" panose="020B0503020204020204" pitchFamily="34" charset="-122"/>
              <a:ea typeface="微软雅黑" panose="020B0503020204020204" pitchFamily="34" charset="-122"/>
            </a:rPr>
            <a:t>在风险管理体系建设方面</a:t>
          </a:r>
          <a:r>
            <a:rPr lang="en-US" altLang="en-US" sz="1700" b="1" kern="1200">
              <a:latin typeface="微软雅黑" panose="020B0503020204020204" pitchFamily="34" charset="-122"/>
              <a:ea typeface="微软雅黑" panose="020B0503020204020204" pitchFamily="34" charset="-122"/>
            </a:rPr>
            <a:t>, </a:t>
          </a:r>
          <a:r>
            <a:rPr lang="zh-CN" altLang="en-US" sz="1700" b="1" kern="1200">
              <a:latin typeface="微软雅黑" panose="020B0503020204020204" pitchFamily="34" charset="-122"/>
              <a:ea typeface="微软雅黑" panose="020B0503020204020204" pitchFamily="34" charset="-122"/>
            </a:rPr>
            <a:t>互联网支付平台应该注意以下问题</a:t>
          </a:r>
          <a:r>
            <a:rPr lang="en-US" altLang="en-US" sz="1700" b="1" kern="1200">
              <a:latin typeface="微软雅黑" panose="020B0503020204020204" pitchFamily="34" charset="-122"/>
              <a:ea typeface="微软雅黑" panose="020B0503020204020204" pitchFamily="34" charset="-122"/>
            </a:rPr>
            <a:t>:</a:t>
          </a:r>
          <a:endParaRPr lang="zh-CN" altLang="en-US" sz="1700" b="1" kern="1200">
            <a:latin typeface="微软雅黑" panose="020B0503020204020204" pitchFamily="34" charset="-122"/>
            <a:ea typeface="微软雅黑" panose="020B0503020204020204" pitchFamily="34" charset="-122"/>
          </a:endParaRPr>
        </a:p>
      </dsp:txBody>
      <dsp:txXfrm>
        <a:off x="521353" y="219207"/>
        <a:ext cx="6906976"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F212E-10A2-4A78-A54C-FAF17951E35B}">
      <dsp:nvSpPr>
        <dsp:cNvPr id="0" name=""/>
        <dsp:cNvSpPr/>
      </dsp:nvSpPr>
      <dsp:spPr>
        <a:xfrm>
          <a:off x="0" y="524795"/>
          <a:ext cx="10229526" cy="3591000"/>
        </a:xfrm>
        <a:prstGeom prst="rect">
          <a:avLst/>
        </a:prstGeom>
        <a:solidFill>
          <a:schemeClr val="accent2">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93925" tIns="312420" rIns="793925"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b="0" kern="1200" dirty="0">
              <a:solidFill>
                <a:srgbClr val="7030A0"/>
              </a:solidFill>
              <a:latin typeface="微软雅黑" panose="020B0503020204020204" pitchFamily="34" charset="-122"/>
              <a:ea typeface="微软雅黑" panose="020B0503020204020204" pitchFamily="34" charset="-122"/>
            </a:rPr>
            <a:t>整体框架的建设</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包括管理信息安全风险的指导性文件和政策</a:t>
          </a:r>
          <a:r>
            <a:rPr lang="en-US" altLang="en-US" sz="1500" b="0" kern="1200" dirty="0">
              <a:solidFill>
                <a:srgbClr val="7030A0"/>
              </a:solidFill>
              <a:latin typeface="微软雅黑" panose="020B0503020204020204" pitchFamily="34" charset="-122"/>
              <a:ea typeface="微软雅黑" panose="020B0503020204020204" pitchFamily="34" charset="-122"/>
            </a:rPr>
            <a:t>(</a:t>
          </a:r>
          <a:r>
            <a:rPr lang="zh-CN" altLang="en-US" sz="1500" b="0" kern="1200" dirty="0">
              <a:solidFill>
                <a:srgbClr val="7030A0"/>
              </a:solidFill>
              <a:latin typeface="微软雅黑" panose="020B0503020204020204" pitchFamily="34" charset="-122"/>
              <a:ea typeface="微软雅黑" panose="020B0503020204020204" pitchFamily="34" charset="-122"/>
            </a:rPr>
            <a:t>如从保密性、完整性和可得性三个层面来评估信息资产</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如何识别内部威胁和外部威胁</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如何确定风险防范方案和相应的治理结构</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如何将国际、本国以及行业惯例纳入政策文件</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如何识别风险来源</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如何定义高管角色定位和职能等问题</a:t>
          </a:r>
          <a:r>
            <a:rPr lang="en-US" altLang="en-US" sz="1500" b="0" kern="1200" dirty="0">
              <a:solidFill>
                <a:srgbClr val="7030A0"/>
              </a:solidFill>
              <a:latin typeface="微软雅黑" panose="020B0503020204020204" pitchFamily="34" charset="-122"/>
              <a:ea typeface="微软雅黑" panose="020B0503020204020204" pitchFamily="34" charset="-122"/>
            </a:rPr>
            <a:t>)</a:t>
          </a:r>
          <a:r>
            <a:rPr lang="zh-CN" altLang="en-US" sz="1500" b="0" kern="1200" dirty="0">
              <a:solidFill>
                <a:srgbClr val="7030A0"/>
              </a:solidFill>
              <a:latin typeface="微软雅黑" panose="020B0503020204020204" pitchFamily="34" charset="-122"/>
              <a:ea typeface="微软雅黑" panose="020B0503020204020204" pitchFamily="34" charset="-122"/>
            </a:rPr>
            <a:t>。</a:t>
          </a:r>
        </a:p>
        <a:p>
          <a:pPr marL="114300" lvl="1" indent="-114300" algn="l" defTabSz="666750">
            <a:lnSpc>
              <a:spcPct val="90000"/>
            </a:lnSpc>
            <a:spcBef>
              <a:spcPct val="0"/>
            </a:spcBef>
            <a:spcAft>
              <a:spcPct val="15000"/>
            </a:spcAft>
            <a:buChar char="•"/>
          </a:pPr>
          <a:r>
            <a:rPr lang="zh-CN" altLang="en-US" sz="1500" b="0" kern="1200" dirty="0">
              <a:solidFill>
                <a:srgbClr val="7030A0"/>
              </a:solidFill>
              <a:latin typeface="微软雅黑" panose="020B0503020204020204" pitchFamily="34" charset="-122"/>
              <a:ea typeface="微软雅黑" panose="020B0503020204020204" pitchFamily="34" charset="-122"/>
            </a:rPr>
            <a:t>具体流程的设计</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包括如何防止非授权入侵事件</a:t>
          </a:r>
          <a:r>
            <a:rPr lang="en-US" altLang="en-US" sz="1500" b="0" kern="1200" dirty="0">
              <a:solidFill>
                <a:srgbClr val="7030A0"/>
              </a:solidFill>
              <a:latin typeface="微软雅黑" panose="020B0503020204020204" pitchFamily="34" charset="-122"/>
              <a:ea typeface="微软雅黑" panose="020B0503020204020204" pitchFamily="34" charset="-122"/>
            </a:rPr>
            <a:t>(</a:t>
          </a:r>
          <a:r>
            <a:rPr lang="zh-CN" altLang="en-US" sz="1500" b="0" kern="1200" dirty="0">
              <a:solidFill>
                <a:srgbClr val="7030A0"/>
              </a:solidFill>
              <a:latin typeface="微软雅黑" panose="020B0503020204020204" pitchFamily="34" charset="-122"/>
              <a:ea typeface="微软雅黑" panose="020B0503020204020204" pitchFamily="34" charset="-122"/>
            </a:rPr>
            <a:t>如用户的授权管理、网络系统管理员的权限管理、对黑客攻击的预防</a:t>
          </a:r>
          <a:r>
            <a:rPr lang="en-US" altLang="en-US" sz="1500" b="0" kern="1200" dirty="0">
              <a:solidFill>
                <a:srgbClr val="7030A0"/>
              </a:solidFill>
              <a:latin typeface="微软雅黑" panose="020B0503020204020204" pitchFamily="34" charset="-122"/>
              <a:ea typeface="微软雅黑" panose="020B0503020204020204" pitchFamily="34" charset="-122"/>
            </a:rPr>
            <a:t>)</a:t>
          </a:r>
          <a:r>
            <a:rPr lang="zh-CN" altLang="en-US" sz="1500" b="0" kern="1200" dirty="0">
              <a:solidFill>
                <a:srgbClr val="7030A0"/>
              </a:solidFill>
              <a:latin typeface="微软雅黑" panose="020B0503020204020204" pitchFamily="34" charset="-122"/>
              <a:ea typeface="微软雅黑" panose="020B0503020204020204" pitchFamily="34" charset="-122"/>
            </a:rPr>
            <a:t>、如何清晰定义员工的职责、如何做好网络数据传输过程中的保密工作、如何发现和处置危机事件的流程等。</a:t>
          </a:r>
        </a:p>
        <a:p>
          <a:pPr marL="114300" lvl="1" indent="-114300" algn="l" defTabSz="666750">
            <a:lnSpc>
              <a:spcPct val="90000"/>
            </a:lnSpc>
            <a:spcBef>
              <a:spcPct val="0"/>
            </a:spcBef>
            <a:spcAft>
              <a:spcPct val="15000"/>
            </a:spcAft>
            <a:buChar char="•"/>
          </a:pPr>
          <a:r>
            <a:rPr lang="zh-CN" altLang="en-US" sz="1500" b="0" kern="1200" dirty="0">
              <a:solidFill>
                <a:srgbClr val="7030A0"/>
              </a:solidFill>
              <a:latin typeface="微软雅黑" panose="020B0503020204020204" pitchFamily="34" charset="-122"/>
              <a:ea typeface="微软雅黑" panose="020B0503020204020204" pitchFamily="34" charset="-122"/>
            </a:rPr>
            <a:t>对规章制度遵守情况的持续监测</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包括规章制度的有效性评估</a:t>
          </a:r>
          <a:r>
            <a:rPr lang="en-US" altLang="en-US" sz="1500" b="0" kern="1200" dirty="0">
              <a:solidFill>
                <a:srgbClr val="7030A0"/>
              </a:solidFill>
              <a:latin typeface="微软雅黑" panose="020B0503020204020204" pitchFamily="34" charset="-122"/>
              <a:ea typeface="微软雅黑" panose="020B0503020204020204" pitchFamily="34" charset="-122"/>
            </a:rPr>
            <a:t>(</a:t>
          </a:r>
          <a:r>
            <a:rPr lang="zh-CN" altLang="en-US" sz="1500" b="0" kern="1200" dirty="0">
              <a:solidFill>
                <a:srgbClr val="7030A0"/>
              </a:solidFill>
              <a:latin typeface="微软雅黑" panose="020B0503020204020204" pitchFamily="34" charset="-122"/>
              <a:ea typeface="微软雅黑" panose="020B0503020204020204" pitchFamily="34" charset="-122"/>
            </a:rPr>
            <a:t>是否包括系统的薄弱性检查</a:t>
          </a:r>
          <a:r>
            <a:rPr lang="en-US" altLang="en-US" sz="1500" b="0" kern="1200" dirty="0">
              <a:solidFill>
                <a:srgbClr val="7030A0"/>
              </a:solidFill>
              <a:latin typeface="微软雅黑" panose="020B0503020204020204" pitchFamily="34" charset="-122"/>
              <a:ea typeface="微软雅黑" panose="020B0503020204020204" pitchFamily="34" charset="-122"/>
            </a:rPr>
            <a:t>)</a:t>
          </a:r>
          <a:r>
            <a:rPr lang="zh-CN" altLang="en-US" sz="1500" b="0" kern="1200" dirty="0">
              <a:solidFill>
                <a:srgbClr val="7030A0"/>
              </a:solidFill>
              <a:latin typeface="微软雅黑" panose="020B0503020204020204" pitchFamily="34" charset="-122"/>
              <a:ea typeface="微软雅黑" panose="020B0503020204020204" pitchFamily="34" charset="-122"/>
            </a:rPr>
            <a:t>、内部审计和外部审计对此规章制度的评估</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以及规章制度的更新管理等。</a:t>
          </a:r>
        </a:p>
        <a:p>
          <a:pPr marL="114300" lvl="1" indent="-114300" algn="l" defTabSz="666750">
            <a:lnSpc>
              <a:spcPct val="90000"/>
            </a:lnSpc>
            <a:spcBef>
              <a:spcPct val="0"/>
            </a:spcBef>
            <a:spcAft>
              <a:spcPct val="15000"/>
            </a:spcAft>
            <a:buChar char="•"/>
          </a:pPr>
          <a:r>
            <a:rPr lang="zh-CN" altLang="en-US" sz="1500" b="0" kern="1200" dirty="0">
              <a:solidFill>
                <a:srgbClr val="7030A0"/>
              </a:solidFill>
              <a:latin typeface="微软雅黑" panose="020B0503020204020204" pitchFamily="34" charset="-122"/>
              <a:ea typeface="微软雅黑" panose="020B0503020204020204" pitchFamily="34" charset="-122"/>
            </a:rPr>
            <a:t>营运能力计划安排</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包括估计提供多少资源来满足客户的正常需求</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应集中多少资源来应对市场困境、集中多少资源来满足客户的额外需求等</a:t>
          </a:r>
          <a:r>
            <a:rPr lang="en-US" altLang="en-US" sz="1500" b="0" kern="1200" dirty="0">
              <a:solidFill>
                <a:srgbClr val="7030A0"/>
              </a:solidFill>
              <a:latin typeface="微软雅黑" panose="020B0503020204020204" pitchFamily="34" charset="-122"/>
              <a:ea typeface="微软雅黑" panose="020B0503020204020204" pitchFamily="34" charset="-122"/>
            </a:rPr>
            <a:t>, </a:t>
          </a:r>
          <a:r>
            <a:rPr lang="zh-CN" altLang="en-US" sz="1500" b="0" kern="1200" dirty="0">
              <a:solidFill>
                <a:srgbClr val="7030A0"/>
              </a:solidFill>
              <a:latin typeface="微软雅黑" panose="020B0503020204020204" pitchFamily="34" charset="-122"/>
              <a:ea typeface="微软雅黑" panose="020B0503020204020204" pitchFamily="34" charset="-122"/>
            </a:rPr>
            <a:t>以及制定对于运营能力的评估、检测、更新等方面的具体政策。</a:t>
          </a:r>
        </a:p>
      </dsp:txBody>
      <dsp:txXfrm>
        <a:off x="0" y="524795"/>
        <a:ext cx="10229526" cy="3591000"/>
      </dsp:txXfrm>
    </dsp:sp>
    <dsp:sp modelId="{AEDA58EE-D1BD-4940-856A-24E4C40BC730}">
      <dsp:nvSpPr>
        <dsp:cNvPr id="0" name=""/>
        <dsp:cNvSpPr/>
      </dsp:nvSpPr>
      <dsp:spPr>
        <a:xfrm>
          <a:off x="511476" y="303395"/>
          <a:ext cx="7160668" cy="442800"/>
        </a:xfrm>
        <a:prstGeom prst="round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656" tIns="0" rIns="270656" bIns="0" numCol="1" spcCol="1270" anchor="ctr" anchorCtr="0">
          <a:noAutofit/>
        </a:bodyPr>
        <a:lstStyle/>
        <a:p>
          <a:pPr marL="0" lvl="0" indent="0" algn="l" defTabSz="666750">
            <a:lnSpc>
              <a:spcPct val="90000"/>
            </a:lnSpc>
            <a:spcBef>
              <a:spcPct val="0"/>
            </a:spcBef>
            <a:spcAft>
              <a:spcPct val="35000"/>
            </a:spcAft>
            <a:buNone/>
          </a:pPr>
          <a:r>
            <a:rPr lang="zh-CN" altLang="en-US" sz="1500" b="1" kern="1200">
              <a:latin typeface="微软雅黑" panose="020B0503020204020204" pitchFamily="34" charset="-122"/>
              <a:ea typeface="微软雅黑" panose="020B0503020204020204" pitchFamily="34" charset="-122"/>
            </a:rPr>
            <a:t>在信息安全风险管理建设方面</a:t>
          </a:r>
          <a:r>
            <a:rPr lang="en-US" altLang="en-US" sz="1500" b="1" kern="1200">
              <a:latin typeface="微软雅黑" panose="020B0503020204020204" pitchFamily="34" charset="-122"/>
              <a:ea typeface="微软雅黑" panose="020B0503020204020204" pitchFamily="34" charset="-122"/>
            </a:rPr>
            <a:t>, </a:t>
          </a:r>
          <a:r>
            <a:rPr lang="zh-CN" altLang="en-US" sz="1500" b="1" kern="1200">
              <a:latin typeface="微软雅黑" panose="020B0503020204020204" pitchFamily="34" charset="-122"/>
              <a:ea typeface="微软雅黑" panose="020B0503020204020204" pitchFamily="34" charset="-122"/>
            </a:rPr>
            <a:t>互联网支付平台应该注意以下问题</a:t>
          </a:r>
          <a:r>
            <a:rPr lang="en-US" altLang="en-US" sz="1500" b="1" kern="1200">
              <a:latin typeface="微软雅黑" panose="020B0503020204020204" pitchFamily="34" charset="-122"/>
              <a:ea typeface="微软雅黑" panose="020B0503020204020204" pitchFamily="34" charset="-122"/>
            </a:rPr>
            <a:t>:</a:t>
          </a:r>
          <a:endParaRPr lang="zh-CN" altLang="en-US" sz="1500" b="1" kern="1200">
            <a:latin typeface="微软雅黑" panose="020B0503020204020204" pitchFamily="34" charset="-122"/>
            <a:ea typeface="微软雅黑" panose="020B0503020204020204" pitchFamily="34" charset="-122"/>
          </a:endParaRPr>
        </a:p>
      </dsp:txBody>
      <dsp:txXfrm>
        <a:off x="533092" y="325011"/>
        <a:ext cx="7117436"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F212E-10A2-4A78-A54C-FAF17951E35B}">
      <dsp:nvSpPr>
        <dsp:cNvPr id="0" name=""/>
        <dsp:cNvSpPr/>
      </dsp:nvSpPr>
      <dsp:spPr>
        <a:xfrm>
          <a:off x="0" y="514356"/>
          <a:ext cx="10229526" cy="3641400"/>
        </a:xfrm>
        <a:prstGeom prst="rect">
          <a:avLst/>
        </a:prstGeom>
        <a:solidFill>
          <a:schemeClr val="accent6">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93925" tIns="354076" rIns="793925"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0" kern="1200" dirty="0">
              <a:latin typeface="微软雅黑" panose="020B0503020204020204" pitchFamily="34" charset="-122"/>
              <a:ea typeface="微软雅黑" panose="020B0503020204020204" pitchFamily="34" charset="-122"/>
            </a:rPr>
            <a:t>构建整体管理框架</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包括目标设定、文件归档、政策和流程制定、对不同的系统风险点建立风险档案</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以保证系统能够在遭受无法控制的外部冲击时仍有足够的能力提供服务等。</a:t>
          </a:r>
        </a:p>
        <a:p>
          <a:pPr marL="171450" lvl="1" indent="-171450" algn="l" defTabSz="755650">
            <a:lnSpc>
              <a:spcPct val="90000"/>
            </a:lnSpc>
            <a:spcBef>
              <a:spcPct val="0"/>
            </a:spcBef>
            <a:spcAft>
              <a:spcPct val="15000"/>
            </a:spcAft>
            <a:buChar char="•"/>
          </a:pPr>
          <a:r>
            <a:rPr lang="zh-CN" altLang="en-US" sz="1700" b="0" kern="1200" dirty="0">
              <a:latin typeface="微软雅黑" panose="020B0503020204020204" pitchFamily="34" charset="-122"/>
              <a:ea typeface="微软雅黑" panose="020B0503020204020204" pitchFamily="34" charset="-122"/>
            </a:rPr>
            <a:t>事故处理方面</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包括对系统运行情况的监测</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系统运行是否符合预期目标</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监测过程的归档建设</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如何识别、记录、分析、归类、管理和报告系统运行事故</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如何防止系统事故演化成危机</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如何保证此类事故不再发生等。</a:t>
          </a:r>
        </a:p>
        <a:p>
          <a:pPr marL="171450" lvl="1" indent="-171450" algn="l" defTabSz="755650">
            <a:lnSpc>
              <a:spcPct val="90000"/>
            </a:lnSpc>
            <a:spcBef>
              <a:spcPct val="0"/>
            </a:spcBef>
            <a:spcAft>
              <a:spcPct val="15000"/>
            </a:spcAft>
            <a:buChar char="•"/>
          </a:pPr>
          <a:r>
            <a:rPr lang="zh-CN" altLang="en-US" sz="1700" b="0" kern="1200" dirty="0">
              <a:latin typeface="微软雅黑" panose="020B0503020204020204" pitchFamily="34" charset="-122"/>
              <a:ea typeface="微软雅黑" panose="020B0503020204020204" pitchFamily="34" charset="-122"/>
            </a:rPr>
            <a:t>业务持续性方面</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包括建立业务持续性计划和灾后恢复计划</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高管层的目标设定以及修正目标的频率</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如何保证业务持续性计划和灾后恢复计划能够在大危机发生时有效且保证数据安全</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压力测试情景设计</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预防网络攻击</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制订公关计划</a:t>
          </a:r>
          <a:r>
            <a:rPr lang="en-US" altLang="en-US" sz="1700" b="0" kern="1200" dirty="0">
              <a:latin typeface="微软雅黑" panose="020B0503020204020204" pitchFamily="34" charset="-122"/>
              <a:ea typeface="微软雅黑" panose="020B0503020204020204" pitchFamily="34" charset="-122"/>
            </a:rPr>
            <a:t>(</a:t>
          </a:r>
          <a:r>
            <a:rPr lang="zh-CN" altLang="en-US" sz="1700" b="0" kern="1200" dirty="0">
              <a:latin typeface="微软雅黑" panose="020B0503020204020204" pitchFamily="34" charset="-122"/>
              <a:ea typeface="微软雅黑" panose="020B0503020204020204" pitchFamily="34" charset="-122"/>
            </a:rPr>
            <a:t>包括与监管当局</a:t>
          </a:r>
          <a:r>
            <a:rPr lang="en-US" altLang="en-US" sz="1700" b="0" kern="1200" dirty="0">
              <a:latin typeface="微软雅黑" panose="020B0503020204020204" pitchFamily="34" charset="-122"/>
              <a:ea typeface="微软雅黑" panose="020B0503020204020204" pitchFamily="34" charset="-122"/>
            </a:rPr>
            <a:t>), </a:t>
          </a:r>
          <a:r>
            <a:rPr lang="zh-CN" altLang="en-US" sz="1700" b="0" kern="1200" dirty="0">
              <a:latin typeface="微软雅黑" panose="020B0503020204020204" pitchFamily="34" charset="-122"/>
              <a:ea typeface="微软雅黑" panose="020B0503020204020204" pitchFamily="34" charset="-122"/>
            </a:rPr>
            <a:t>业务持续性计划和灾后恢复计划的检测与频率等。</a:t>
          </a:r>
        </a:p>
      </dsp:txBody>
      <dsp:txXfrm>
        <a:off x="0" y="514356"/>
        <a:ext cx="10229526" cy="3641400"/>
      </dsp:txXfrm>
    </dsp:sp>
    <dsp:sp modelId="{AEDA58EE-D1BD-4940-856A-24E4C40BC730}">
      <dsp:nvSpPr>
        <dsp:cNvPr id="0" name=""/>
        <dsp:cNvSpPr/>
      </dsp:nvSpPr>
      <dsp:spPr>
        <a:xfrm>
          <a:off x="511476" y="263436"/>
          <a:ext cx="7160668" cy="501840"/>
        </a:xfrm>
        <a:prstGeom prst="round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656" tIns="0" rIns="270656" bIns="0" numCol="1" spcCol="1270" anchor="ctr" anchorCtr="0">
          <a:noAutofit/>
        </a:bodyPr>
        <a:lstStyle/>
        <a:p>
          <a:pPr marL="0" lvl="0" indent="0" algn="l" defTabSz="755650">
            <a:lnSpc>
              <a:spcPct val="90000"/>
            </a:lnSpc>
            <a:spcBef>
              <a:spcPct val="0"/>
            </a:spcBef>
            <a:spcAft>
              <a:spcPct val="35000"/>
            </a:spcAft>
            <a:buNone/>
          </a:pPr>
          <a:r>
            <a:rPr lang="zh-CN" altLang="en-US" sz="1700" b="1" kern="1200">
              <a:solidFill>
                <a:schemeClr val="tx1"/>
              </a:solidFill>
              <a:latin typeface="微软雅黑" panose="020B0503020204020204" pitchFamily="34" charset="-122"/>
              <a:ea typeface="微软雅黑" panose="020B0503020204020204" pitchFamily="34" charset="-122"/>
            </a:rPr>
            <a:t>在系统的可靠性与稳定性方面</a:t>
          </a:r>
          <a:r>
            <a:rPr lang="en-US" altLang="en-US" sz="1700" b="1" kern="1200">
              <a:solidFill>
                <a:schemeClr val="tx1"/>
              </a:solidFill>
              <a:latin typeface="微软雅黑" panose="020B0503020204020204" pitchFamily="34" charset="-122"/>
              <a:ea typeface="微软雅黑" panose="020B0503020204020204" pitchFamily="34" charset="-122"/>
            </a:rPr>
            <a:t>, </a:t>
          </a:r>
          <a:r>
            <a:rPr lang="zh-CN" altLang="en-US" sz="1700" b="1" kern="1200">
              <a:solidFill>
                <a:schemeClr val="tx1"/>
              </a:solidFill>
              <a:latin typeface="微软雅黑" panose="020B0503020204020204" pitchFamily="34" charset="-122"/>
              <a:ea typeface="微软雅黑" panose="020B0503020204020204" pitchFamily="34" charset="-122"/>
            </a:rPr>
            <a:t>互联网支付平台应该注意以下几点</a:t>
          </a:r>
          <a:r>
            <a:rPr lang="en-US" altLang="en-US" sz="1700" b="1" kern="1200">
              <a:solidFill>
                <a:schemeClr val="tx1"/>
              </a:solidFill>
              <a:latin typeface="微软雅黑" panose="020B0503020204020204" pitchFamily="34" charset="-122"/>
              <a:ea typeface="微软雅黑" panose="020B0503020204020204" pitchFamily="34" charset="-122"/>
            </a:rPr>
            <a:t>:</a:t>
          </a:r>
          <a:endParaRPr lang="zh-CN" altLang="en-US" sz="1700" b="1" kern="1200">
            <a:solidFill>
              <a:schemeClr val="tx1"/>
            </a:solidFill>
            <a:latin typeface="微软雅黑" panose="020B0503020204020204" pitchFamily="34" charset="-122"/>
            <a:ea typeface="微软雅黑" panose="020B0503020204020204" pitchFamily="34" charset="-122"/>
          </a:endParaRPr>
        </a:p>
      </dsp:txBody>
      <dsp:txXfrm>
        <a:off x="535974" y="287934"/>
        <a:ext cx="7111672" cy="452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5EF49-8269-4EDF-9633-664BB9288300}">
      <dsp:nvSpPr>
        <dsp:cNvPr id="0" name=""/>
        <dsp:cNvSpPr/>
      </dsp:nvSpPr>
      <dsp:spPr>
        <a:xfrm>
          <a:off x="-4476490" y="-686595"/>
          <a:ext cx="5333631" cy="5333631"/>
        </a:xfrm>
        <a:prstGeom prst="blockArc">
          <a:avLst>
            <a:gd name="adj1" fmla="val 18900000"/>
            <a:gd name="adj2" fmla="val 2700000"/>
            <a:gd name="adj3" fmla="val 405"/>
          </a:avLst>
        </a:pr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56ACE9F-10C6-4328-A5B9-BBD05B7F4275}">
      <dsp:nvSpPr>
        <dsp:cNvPr id="0" name=""/>
        <dsp:cNvSpPr/>
      </dsp:nvSpPr>
      <dsp:spPr>
        <a:xfrm>
          <a:off x="277824" y="180041"/>
          <a:ext cx="7801536" cy="359924"/>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5690" tIns="35560" rIns="35560" bIns="35560" numCol="1" spcCol="1270" anchor="ctr" anchorCtr="0">
          <a:noAutofit/>
        </a:bodyPr>
        <a:lstStyle/>
        <a:p>
          <a:pPr marL="0" lvl="0" indent="0" algn="l" defTabSz="622300">
            <a:lnSpc>
              <a:spcPct val="90000"/>
            </a:lnSpc>
            <a:spcBef>
              <a:spcPct val="0"/>
            </a:spcBef>
            <a:spcAft>
              <a:spcPct val="35000"/>
            </a:spcAft>
            <a:buNone/>
          </a:pPr>
          <a:r>
            <a:rPr lang="en-US" altLang="en-US" sz="1400" kern="1200">
              <a:latin typeface="微软雅黑" panose="020B0503020204020204" pitchFamily="34" charset="-122"/>
              <a:ea typeface="微软雅黑" panose="020B0503020204020204" pitchFamily="34" charset="-122"/>
            </a:rPr>
            <a:t>《</a:t>
          </a:r>
          <a:r>
            <a:rPr lang="zh-CN" altLang="en-US" sz="1400" kern="1200">
              <a:latin typeface="微软雅黑" panose="020B0503020204020204" pitchFamily="34" charset="-122"/>
              <a:ea typeface="微软雅黑" panose="020B0503020204020204" pitchFamily="34" charset="-122"/>
            </a:rPr>
            <a:t>非银行支付机构网络支付业务管理办法</a:t>
          </a:r>
          <a:r>
            <a:rPr lang="en-US" altLang="en-US" sz="1400" kern="1200">
              <a:latin typeface="微软雅黑" panose="020B0503020204020204" pitchFamily="34" charset="-122"/>
              <a:ea typeface="微软雅黑" panose="020B0503020204020204" pitchFamily="34" charset="-122"/>
            </a:rPr>
            <a:t>(</a:t>
          </a:r>
          <a:r>
            <a:rPr lang="zh-CN" altLang="en-US" sz="1400" kern="1200">
              <a:latin typeface="微软雅黑" panose="020B0503020204020204" pitchFamily="34" charset="-122"/>
              <a:ea typeface="微软雅黑" panose="020B0503020204020204" pitchFamily="34" charset="-122"/>
            </a:rPr>
            <a:t>征求意见稿</a:t>
          </a:r>
          <a:r>
            <a:rPr lang="en-US" altLang="en-US" sz="1400" kern="1200">
              <a:latin typeface="微软雅黑" panose="020B0503020204020204" pitchFamily="34" charset="-122"/>
              <a:ea typeface="微软雅黑" panose="020B0503020204020204" pitchFamily="34" charset="-122"/>
            </a:rPr>
            <a:t>)》</a:t>
          </a:r>
          <a:endParaRPr lang="zh-CN" altLang="en-US" sz="1400" kern="1200">
            <a:latin typeface="微软雅黑" panose="020B0503020204020204" pitchFamily="34" charset="-122"/>
            <a:ea typeface="微软雅黑" panose="020B0503020204020204" pitchFamily="34" charset="-122"/>
          </a:endParaRPr>
        </a:p>
      </dsp:txBody>
      <dsp:txXfrm>
        <a:off x="277824" y="180041"/>
        <a:ext cx="7801536" cy="359924"/>
      </dsp:txXfrm>
    </dsp:sp>
    <dsp:sp modelId="{EF24BFF9-4760-4D2E-8B3C-FABC3F95B60F}">
      <dsp:nvSpPr>
        <dsp:cNvPr id="0" name=""/>
        <dsp:cNvSpPr/>
      </dsp:nvSpPr>
      <dsp:spPr>
        <a:xfrm>
          <a:off x="52871" y="135051"/>
          <a:ext cx="449905" cy="44990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FA005B1-45EC-41B9-8995-055FB18379EF}">
      <dsp:nvSpPr>
        <dsp:cNvPr id="0" name=""/>
        <dsp:cNvSpPr/>
      </dsp:nvSpPr>
      <dsp:spPr>
        <a:xfrm>
          <a:off x="603769" y="720245"/>
          <a:ext cx="7475592" cy="359924"/>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5690" tIns="35560" rIns="35560" bIns="35560" numCol="1" spcCol="1270" anchor="ctr" anchorCtr="0">
          <a:noAutofit/>
        </a:bodyPr>
        <a:lstStyle/>
        <a:p>
          <a:pPr marL="0" lvl="0" indent="0" algn="l" defTabSz="622300">
            <a:lnSpc>
              <a:spcPct val="90000"/>
            </a:lnSpc>
            <a:spcBef>
              <a:spcPct val="0"/>
            </a:spcBef>
            <a:spcAft>
              <a:spcPct val="35000"/>
            </a:spcAft>
            <a:buNone/>
          </a:pPr>
          <a:r>
            <a:rPr lang="en-US" altLang="en-US" sz="1400" kern="1200">
              <a:latin typeface="微软雅黑" panose="020B0503020204020204" pitchFamily="34" charset="-122"/>
              <a:ea typeface="微软雅黑" panose="020B0503020204020204" pitchFamily="34" charset="-122"/>
            </a:rPr>
            <a:t>《</a:t>
          </a:r>
          <a:r>
            <a:rPr lang="zh-CN" altLang="en-US" sz="1400" kern="1200">
              <a:latin typeface="微软雅黑" panose="020B0503020204020204" pitchFamily="34" charset="-122"/>
              <a:ea typeface="微软雅黑" panose="020B0503020204020204" pitchFamily="34" charset="-122"/>
            </a:rPr>
            <a:t>关于手机支付业务发展的指导意见</a:t>
          </a:r>
          <a:r>
            <a:rPr lang="en-US" altLang="en-US" sz="1400" kern="1200">
              <a:latin typeface="微软雅黑" panose="020B0503020204020204" pitchFamily="34" charset="-122"/>
              <a:ea typeface="微软雅黑" panose="020B0503020204020204" pitchFamily="34" charset="-122"/>
            </a:rPr>
            <a:t>(</a:t>
          </a:r>
          <a:r>
            <a:rPr lang="zh-CN" altLang="en-US" sz="1400" kern="1200">
              <a:latin typeface="微软雅黑" panose="020B0503020204020204" pitchFamily="34" charset="-122"/>
              <a:ea typeface="微软雅黑" panose="020B0503020204020204" pitchFamily="34" charset="-122"/>
            </a:rPr>
            <a:t>征求意见稿</a:t>
          </a:r>
          <a:r>
            <a:rPr lang="en-US" altLang="en-US" sz="1400" kern="1200">
              <a:latin typeface="微软雅黑" panose="020B0503020204020204" pitchFamily="34" charset="-122"/>
              <a:ea typeface="微软雅黑" panose="020B0503020204020204" pitchFamily="34" charset="-122"/>
            </a:rPr>
            <a:t>)》</a:t>
          </a:r>
          <a:endParaRPr lang="zh-CN" altLang="en-US" sz="1400" kern="1200">
            <a:latin typeface="微软雅黑" panose="020B0503020204020204" pitchFamily="34" charset="-122"/>
            <a:ea typeface="微软雅黑" panose="020B0503020204020204" pitchFamily="34" charset="-122"/>
          </a:endParaRPr>
        </a:p>
      </dsp:txBody>
      <dsp:txXfrm>
        <a:off x="603769" y="720245"/>
        <a:ext cx="7475592" cy="359924"/>
      </dsp:txXfrm>
    </dsp:sp>
    <dsp:sp modelId="{66171573-CB9E-49F0-9E42-F68FD67CC019}">
      <dsp:nvSpPr>
        <dsp:cNvPr id="0" name=""/>
        <dsp:cNvSpPr/>
      </dsp:nvSpPr>
      <dsp:spPr>
        <a:xfrm>
          <a:off x="378816" y="675255"/>
          <a:ext cx="449905" cy="44990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254DADD-D9B0-4DFF-9BB7-739CA24E11C1}">
      <dsp:nvSpPr>
        <dsp:cNvPr id="0" name=""/>
        <dsp:cNvSpPr/>
      </dsp:nvSpPr>
      <dsp:spPr>
        <a:xfrm>
          <a:off x="782384" y="1260053"/>
          <a:ext cx="7296976" cy="359924"/>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5690"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a:latin typeface="微软雅黑" panose="020B0503020204020204" pitchFamily="34" charset="-122"/>
              <a:ea typeface="微软雅黑" panose="020B0503020204020204" pitchFamily="34" charset="-122"/>
            </a:rPr>
            <a:t>中国支付清算协会于</a:t>
          </a:r>
          <a:r>
            <a:rPr lang="en-US" altLang="en-US" sz="1400" kern="1200">
              <a:latin typeface="微软雅黑" panose="020B0503020204020204" pitchFamily="34" charset="-122"/>
              <a:ea typeface="微软雅黑" panose="020B0503020204020204" pitchFamily="34" charset="-122"/>
            </a:rPr>
            <a:t>2011 </a:t>
          </a:r>
          <a:r>
            <a:rPr lang="zh-CN" altLang="en-US" sz="1400" kern="1200">
              <a:latin typeface="微软雅黑" panose="020B0503020204020204" pitchFamily="34" charset="-122"/>
              <a:ea typeface="微软雅黑" panose="020B0503020204020204" pitchFamily="34" charset="-122"/>
            </a:rPr>
            <a:t>年</a:t>
          </a:r>
          <a:r>
            <a:rPr lang="en-US" altLang="en-US" sz="1400" kern="1200">
              <a:latin typeface="微软雅黑" panose="020B0503020204020204" pitchFamily="34" charset="-122"/>
              <a:ea typeface="微软雅黑" panose="020B0503020204020204" pitchFamily="34" charset="-122"/>
            </a:rPr>
            <a:t>5 </a:t>
          </a:r>
          <a:r>
            <a:rPr lang="zh-CN" altLang="en-US" sz="1400" kern="1200">
              <a:latin typeface="微软雅黑" panose="020B0503020204020204" pitchFamily="34" charset="-122"/>
              <a:ea typeface="微软雅黑" panose="020B0503020204020204" pitchFamily="34" charset="-122"/>
            </a:rPr>
            <a:t>月成立</a:t>
          </a:r>
        </a:p>
      </dsp:txBody>
      <dsp:txXfrm>
        <a:off x="782384" y="1260053"/>
        <a:ext cx="7296976" cy="359924"/>
      </dsp:txXfrm>
    </dsp:sp>
    <dsp:sp modelId="{3BED521E-DED4-4BE0-BB39-CB274E6357C7}">
      <dsp:nvSpPr>
        <dsp:cNvPr id="0" name=""/>
        <dsp:cNvSpPr/>
      </dsp:nvSpPr>
      <dsp:spPr>
        <a:xfrm>
          <a:off x="557431" y="1215062"/>
          <a:ext cx="449905" cy="44990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8C78E54-0142-4042-812B-09B1F3744235}">
      <dsp:nvSpPr>
        <dsp:cNvPr id="0" name=""/>
        <dsp:cNvSpPr/>
      </dsp:nvSpPr>
      <dsp:spPr>
        <a:xfrm>
          <a:off x="839415" y="1800257"/>
          <a:ext cx="7239945" cy="359924"/>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5690" tIns="35560" rIns="35560" bIns="35560" numCol="1" spcCol="1270" anchor="ctr" anchorCtr="0">
          <a:noAutofit/>
        </a:bodyPr>
        <a:lstStyle/>
        <a:p>
          <a:pPr marL="0" lvl="0" indent="0" algn="l" defTabSz="622300">
            <a:lnSpc>
              <a:spcPct val="90000"/>
            </a:lnSpc>
            <a:spcBef>
              <a:spcPct val="0"/>
            </a:spcBef>
            <a:spcAft>
              <a:spcPct val="35000"/>
            </a:spcAft>
            <a:buNone/>
          </a:pPr>
          <a:r>
            <a:rPr lang="en-US" altLang="en-US" sz="1400" kern="1200">
              <a:latin typeface="微软雅黑" panose="020B0503020204020204" pitchFamily="34" charset="-122"/>
              <a:ea typeface="微软雅黑" panose="020B0503020204020204" pitchFamily="34" charset="-122"/>
            </a:rPr>
            <a:t>《</a:t>
          </a:r>
          <a:r>
            <a:rPr lang="zh-CN" altLang="en-US" sz="1400" kern="1200">
              <a:latin typeface="微软雅黑" panose="020B0503020204020204" pitchFamily="34" charset="-122"/>
              <a:ea typeface="微软雅黑" panose="020B0503020204020204" pitchFamily="34" charset="-122"/>
            </a:rPr>
            <a:t>网络支付行业自律公约</a:t>
          </a:r>
          <a:r>
            <a:rPr lang="en-US" altLang="en-US" sz="1400" kern="1200">
              <a:latin typeface="微软雅黑" panose="020B0503020204020204" pitchFamily="34" charset="-122"/>
              <a:ea typeface="微软雅黑" panose="020B0503020204020204" pitchFamily="34" charset="-122"/>
            </a:rPr>
            <a:t>》</a:t>
          </a:r>
          <a:endParaRPr lang="zh-CN" altLang="en-US" sz="1400" kern="1200">
            <a:latin typeface="微软雅黑" panose="020B0503020204020204" pitchFamily="34" charset="-122"/>
            <a:ea typeface="微软雅黑" panose="020B0503020204020204" pitchFamily="34" charset="-122"/>
          </a:endParaRPr>
        </a:p>
      </dsp:txBody>
      <dsp:txXfrm>
        <a:off x="839415" y="1800257"/>
        <a:ext cx="7239945" cy="359924"/>
      </dsp:txXfrm>
    </dsp:sp>
    <dsp:sp modelId="{84D07ED3-631E-4BE1-AE11-57DB54786C8B}">
      <dsp:nvSpPr>
        <dsp:cNvPr id="0" name=""/>
        <dsp:cNvSpPr/>
      </dsp:nvSpPr>
      <dsp:spPr>
        <a:xfrm>
          <a:off x="614462" y="1755267"/>
          <a:ext cx="449905" cy="44990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89EBF97-17B3-4737-8265-E7F000028B37}">
      <dsp:nvSpPr>
        <dsp:cNvPr id="0" name=""/>
        <dsp:cNvSpPr/>
      </dsp:nvSpPr>
      <dsp:spPr>
        <a:xfrm>
          <a:off x="782384" y="2340461"/>
          <a:ext cx="7296976" cy="359924"/>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5690" tIns="35560" rIns="35560" bIns="35560" numCol="1" spcCol="1270" anchor="ctr" anchorCtr="0">
          <a:noAutofit/>
        </a:bodyPr>
        <a:lstStyle/>
        <a:p>
          <a:pPr marL="0" lvl="0" indent="0" algn="l" defTabSz="622300">
            <a:lnSpc>
              <a:spcPct val="90000"/>
            </a:lnSpc>
            <a:spcBef>
              <a:spcPct val="0"/>
            </a:spcBef>
            <a:spcAft>
              <a:spcPct val="35000"/>
            </a:spcAft>
            <a:buNone/>
          </a:pPr>
          <a:r>
            <a:rPr lang="en-US" altLang="en-US" sz="1400" kern="1200">
              <a:latin typeface="微软雅黑" panose="020B0503020204020204" pitchFamily="34" charset="-122"/>
              <a:ea typeface="微软雅黑" panose="020B0503020204020204" pitchFamily="34" charset="-122"/>
            </a:rPr>
            <a:t>《</a:t>
          </a:r>
          <a:r>
            <a:rPr lang="zh-CN" altLang="en-US" sz="1400" kern="1200">
              <a:latin typeface="微软雅黑" panose="020B0503020204020204" pitchFamily="34" charset="-122"/>
              <a:ea typeface="微软雅黑" panose="020B0503020204020204" pitchFamily="34" charset="-122"/>
            </a:rPr>
            <a:t>预付卡行业自律公约</a:t>
          </a:r>
          <a:r>
            <a:rPr lang="en-US" altLang="en-US" sz="1400" kern="1200">
              <a:latin typeface="微软雅黑" panose="020B0503020204020204" pitchFamily="34" charset="-122"/>
              <a:ea typeface="微软雅黑" panose="020B0503020204020204" pitchFamily="34" charset="-122"/>
            </a:rPr>
            <a:t>》</a:t>
          </a:r>
          <a:endParaRPr lang="zh-CN" altLang="en-US" sz="1400" kern="1200">
            <a:latin typeface="微软雅黑" panose="020B0503020204020204" pitchFamily="34" charset="-122"/>
            <a:ea typeface="微软雅黑" panose="020B0503020204020204" pitchFamily="34" charset="-122"/>
          </a:endParaRPr>
        </a:p>
      </dsp:txBody>
      <dsp:txXfrm>
        <a:off x="782384" y="2340461"/>
        <a:ext cx="7296976" cy="359924"/>
      </dsp:txXfrm>
    </dsp:sp>
    <dsp:sp modelId="{967D6D87-3F04-43A3-BFCF-71FD7C84F0C9}">
      <dsp:nvSpPr>
        <dsp:cNvPr id="0" name=""/>
        <dsp:cNvSpPr/>
      </dsp:nvSpPr>
      <dsp:spPr>
        <a:xfrm>
          <a:off x="557431" y="2295471"/>
          <a:ext cx="449905" cy="44990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6308481-FEBB-40D7-B205-D8AFF87FF6D7}">
      <dsp:nvSpPr>
        <dsp:cNvPr id="0" name=""/>
        <dsp:cNvSpPr/>
      </dsp:nvSpPr>
      <dsp:spPr>
        <a:xfrm>
          <a:off x="603769" y="2880269"/>
          <a:ext cx="7475592" cy="359924"/>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5690" tIns="35560" rIns="35560" bIns="35560" numCol="1" spcCol="1270" anchor="ctr" anchorCtr="0">
          <a:noAutofit/>
        </a:bodyPr>
        <a:lstStyle/>
        <a:p>
          <a:pPr marL="0" lvl="0" indent="0" algn="l" defTabSz="622300">
            <a:lnSpc>
              <a:spcPct val="90000"/>
            </a:lnSpc>
            <a:spcBef>
              <a:spcPct val="0"/>
            </a:spcBef>
            <a:spcAft>
              <a:spcPct val="35000"/>
            </a:spcAft>
            <a:buNone/>
          </a:pPr>
          <a:r>
            <a:rPr lang="en-US" altLang="en-US" sz="1400" kern="1200">
              <a:latin typeface="微软雅黑" panose="020B0503020204020204" pitchFamily="34" charset="-122"/>
              <a:ea typeface="微软雅黑" panose="020B0503020204020204" pitchFamily="34" charset="-122"/>
            </a:rPr>
            <a:t>《</a:t>
          </a:r>
          <a:r>
            <a:rPr lang="zh-CN" altLang="en-US" sz="1400" kern="1200">
              <a:latin typeface="微软雅黑" panose="020B0503020204020204" pitchFamily="34" charset="-122"/>
              <a:ea typeface="微软雅黑" panose="020B0503020204020204" pitchFamily="34" charset="-122"/>
            </a:rPr>
            <a:t>移动支付行业自律公约</a:t>
          </a:r>
          <a:r>
            <a:rPr lang="en-US" altLang="en-US" sz="1400" kern="1200">
              <a:latin typeface="微软雅黑" panose="020B0503020204020204" pitchFamily="34" charset="-122"/>
              <a:ea typeface="微软雅黑" panose="020B0503020204020204" pitchFamily="34" charset="-122"/>
            </a:rPr>
            <a:t>》</a:t>
          </a:r>
          <a:endParaRPr lang="zh-CN" altLang="en-US" sz="1400" kern="1200">
            <a:latin typeface="微软雅黑" panose="020B0503020204020204" pitchFamily="34" charset="-122"/>
            <a:ea typeface="微软雅黑" panose="020B0503020204020204" pitchFamily="34" charset="-122"/>
          </a:endParaRPr>
        </a:p>
      </dsp:txBody>
      <dsp:txXfrm>
        <a:off x="603769" y="2880269"/>
        <a:ext cx="7475592" cy="359924"/>
      </dsp:txXfrm>
    </dsp:sp>
    <dsp:sp modelId="{7CCAC210-CA2E-4214-B3A5-204961E356C5}">
      <dsp:nvSpPr>
        <dsp:cNvPr id="0" name=""/>
        <dsp:cNvSpPr/>
      </dsp:nvSpPr>
      <dsp:spPr>
        <a:xfrm>
          <a:off x="378816" y="2835278"/>
          <a:ext cx="449905" cy="44990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2308ACF-B8BD-484A-B445-D185A7214A6E}">
      <dsp:nvSpPr>
        <dsp:cNvPr id="0" name=""/>
        <dsp:cNvSpPr/>
      </dsp:nvSpPr>
      <dsp:spPr>
        <a:xfrm>
          <a:off x="277824" y="3420473"/>
          <a:ext cx="7801536" cy="359924"/>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5690" tIns="35560" rIns="35560" bIns="35560" numCol="1" spcCol="1270" anchor="ctr" anchorCtr="0">
          <a:noAutofit/>
        </a:bodyPr>
        <a:lstStyle/>
        <a:p>
          <a:pPr marL="0" lvl="0" indent="0" algn="l" defTabSz="622300">
            <a:lnSpc>
              <a:spcPct val="90000"/>
            </a:lnSpc>
            <a:spcBef>
              <a:spcPct val="0"/>
            </a:spcBef>
            <a:spcAft>
              <a:spcPct val="35000"/>
            </a:spcAft>
            <a:buNone/>
          </a:pPr>
          <a:r>
            <a:rPr lang="en-US" altLang="en-US" sz="1400" kern="1200" dirty="0">
              <a:latin typeface="微软雅黑" panose="020B0503020204020204" pitchFamily="34" charset="-122"/>
              <a:ea typeface="微软雅黑" panose="020B0503020204020204" pitchFamily="34" charset="-122"/>
            </a:rPr>
            <a:t>《</a:t>
          </a:r>
          <a:r>
            <a:rPr lang="zh-CN" altLang="en-US" sz="1400" kern="1200" dirty="0">
              <a:latin typeface="微软雅黑" panose="020B0503020204020204" pitchFamily="34" charset="-122"/>
              <a:ea typeface="微软雅黑" panose="020B0503020204020204" pitchFamily="34" charset="-122"/>
            </a:rPr>
            <a:t>支付机构互联网支付业务风险防范指引</a:t>
          </a:r>
          <a:r>
            <a:rPr lang="en-US" altLang="en-US" sz="1400" kern="1200" dirty="0">
              <a:latin typeface="微软雅黑" panose="020B0503020204020204" pitchFamily="34" charset="-122"/>
              <a:ea typeface="微软雅黑" panose="020B0503020204020204" pitchFamily="34" charset="-122"/>
            </a:rPr>
            <a:t>》</a:t>
          </a:r>
          <a:endParaRPr lang="zh-CN" altLang="en-US" sz="1400" kern="1200" dirty="0">
            <a:latin typeface="微软雅黑" panose="020B0503020204020204" pitchFamily="34" charset="-122"/>
            <a:ea typeface="微软雅黑" panose="020B0503020204020204" pitchFamily="34" charset="-122"/>
          </a:endParaRPr>
        </a:p>
      </dsp:txBody>
      <dsp:txXfrm>
        <a:off x="277824" y="3420473"/>
        <a:ext cx="7801536" cy="359924"/>
      </dsp:txXfrm>
    </dsp:sp>
    <dsp:sp modelId="{00FD15C2-EF59-41F8-B5DB-F090215CB96E}">
      <dsp:nvSpPr>
        <dsp:cNvPr id="0" name=""/>
        <dsp:cNvSpPr/>
      </dsp:nvSpPr>
      <dsp:spPr>
        <a:xfrm>
          <a:off x="52871" y="3375483"/>
          <a:ext cx="449905" cy="44990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2A9C9-4AE4-43D2-AFC8-D6290783BF2D}">
      <dsp:nvSpPr>
        <dsp:cNvPr id="0" name=""/>
        <dsp:cNvSpPr/>
      </dsp:nvSpPr>
      <dsp:spPr>
        <a:xfrm rot="10800000">
          <a:off x="648065" y="369"/>
          <a:ext cx="8712981" cy="863885"/>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0949" tIns="60960" rIns="113792"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我国的</a:t>
          </a:r>
          <a:r>
            <a:rPr lang="en-US" altLang="en-US" sz="1600" kern="1200" dirty="0">
              <a:latin typeface="微软雅黑" panose="020B0503020204020204" pitchFamily="34" charset="-122"/>
              <a:ea typeface="微软雅黑" panose="020B0503020204020204" pitchFamily="34" charset="-122"/>
            </a:rPr>
            <a:t>P2P </a:t>
          </a:r>
          <a:r>
            <a:rPr lang="zh-CN" altLang="en-US" sz="1600" kern="1200" dirty="0">
              <a:latin typeface="微软雅黑" panose="020B0503020204020204" pitchFamily="34" charset="-122"/>
              <a:ea typeface="微软雅黑" panose="020B0503020204020204" pitchFamily="34" charset="-122"/>
            </a:rPr>
            <a:t>网络借贷平台自成立以来</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一直存在准入门槛过低、借贷资金监控缺位、信贷审核与风险评价机制不健全、内控制度不完善、信息披露机制缺失等诸多问题</a:t>
          </a:r>
        </a:p>
      </dsp:txBody>
      <dsp:txXfrm rot="10800000">
        <a:off x="864036" y="369"/>
        <a:ext cx="8497010" cy="863885"/>
      </dsp:txXfrm>
    </dsp:sp>
    <dsp:sp modelId="{8285BDEB-E95D-4128-81CA-BB1465C0446B}">
      <dsp:nvSpPr>
        <dsp:cNvPr id="0" name=""/>
        <dsp:cNvSpPr/>
      </dsp:nvSpPr>
      <dsp:spPr>
        <a:xfrm>
          <a:off x="375238" y="369"/>
          <a:ext cx="863885" cy="863885"/>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86F1D55-D97A-4832-9C9A-6D8AD3B4CCD5}">
      <dsp:nvSpPr>
        <dsp:cNvPr id="0" name=""/>
        <dsp:cNvSpPr/>
      </dsp:nvSpPr>
      <dsp:spPr>
        <a:xfrm rot="10800000">
          <a:off x="648065" y="1080225"/>
          <a:ext cx="8712981" cy="863885"/>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0949" tIns="60960" rIns="113792" bIns="6096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latin typeface="微软雅黑" panose="020B0503020204020204" pitchFamily="34" charset="-122"/>
              <a:ea typeface="微软雅黑" panose="020B0503020204020204" pitchFamily="34" charset="-122"/>
            </a:rPr>
            <a:t>2014 </a:t>
          </a:r>
          <a:r>
            <a:rPr lang="zh-CN" altLang="en-US" sz="1600" kern="1200" dirty="0">
              <a:latin typeface="微软雅黑" panose="020B0503020204020204" pitchFamily="34" charset="-122"/>
              <a:ea typeface="微软雅黑" panose="020B0503020204020204" pitchFamily="34" charset="-122"/>
            </a:rPr>
            <a:t>年</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中央政府层面确立了监管分工原则</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中国银监会加快推动</a:t>
          </a:r>
          <a:r>
            <a:rPr lang="en-US" altLang="en-US" sz="1600" kern="1200" dirty="0">
              <a:latin typeface="微软雅黑" panose="020B0503020204020204" pitchFamily="34" charset="-122"/>
              <a:ea typeface="微软雅黑" panose="020B0503020204020204" pitchFamily="34" charset="-122"/>
            </a:rPr>
            <a:t>P2P </a:t>
          </a:r>
          <a:r>
            <a:rPr lang="zh-CN" altLang="en-US" sz="1600" kern="1200" dirty="0">
              <a:latin typeface="微软雅黑" panose="020B0503020204020204" pitchFamily="34" charset="-122"/>
              <a:ea typeface="微软雅黑" panose="020B0503020204020204" pitchFamily="34" charset="-122"/>
            </a:rPr>
            <a:t>网络借贷平台监管细则的制定</a:t>
          </a:r>
        </a:p>
      </dsp:txBody>
      <dsp:txXfrm rot="10800000">
        <a:off x="864036" y="1080225"/>
        <a:ext cx="8497010" cy="863885"/>
      </dsp:txXfrm>
    </dsp:sp>
    <dsp:sp modelId="{8A9CDC4A-2EBF-4B90-B6AE-CF9E7800115D}">
      <dsp:nvSpPr>
        <dsp:cNvPr id="0" name=""/>
        <dsp:cNvSpPr/>
      </dsp:nvSpPr>
      <dsp:spPr>
        <a:xfrm>
          <a:off x="375238" y="1080225"/>
          <a:ext cx="863885" cy="863885"/>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6A68FDD7-11E5-46A1-928A-1EF6ECAD578B}">
      <dsp:nvSpPr>
        <dsp:cNvPr id="0" name=""/>
        <dsp:cNvSpPr/>
      </dsp:nvSpPr>
      <dsp:spPr>
        <a:xfrm rot="10800000">
          <a:off x="648065" y="2160081"/>
          <a:ext cx="8712981" cy="863885"/>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0949" tIns="57150" rIns="10668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设立行业准入门槛</a:t>
          </a:r>
          <a:r>
            <a:rPr lang="en-US" altLang="en-US" sz="1500" kern="1200" dirty="0">
              <a:latin typeface="微软雅黑" panose="020B0503020204020204" pitchFamily="34" charset="-122"/>
              <a:ea typeface="微软雅黑" panose="020B0503020204020204" pitchFamily="34" charset="-122"/>
            </a:rPr>
            <a:t>, </a:t>
          </a:r>
          <a:r>
            <a:rPr lang="zh-CN" altLang="en-US" sz="1500" kern="1200" dirty="0">
              <a:latin typeface="微软雅黑" panose="020B0503020204020204" pitchFamily="34" charset="-122"/>
              <a:ea typeface="微软雅黑" panose="020B0503020204020204" pitchFamily="34" charset="-122"/>
            </a:rPr>
            <a:t>确保</a:t>
          </a:r>
          <a:r>
            <a:rPr lang="en-US" altLang="en-US" sz="1500" kern="1200" dirty="0">
              <a:latin typeface="微软雅黑" panose="020B0503020204020204" pitchFamily="34" charset="-122"/>
              <a:ea typeface="微软雅黑" panose="020B0503020204020204" pitchFamily="34" charset="-122"/>
            </a:rPr>
            <a:t>P2P </a:t>
          </a:r>
          <a:r>
            <a:rPr lang="zh-CN" altLang="en-US" sz="1500" kern="1200" dirty="0">
              <a:latin typeface="微软雅黑" panose="020B0503020204020204" pitchFamily="34" charset="-122"/>
              <a:ea typeface="微软雅黑" panose="020B0503020204020204" pitchFamily="34" charset="-122"/>
            </a:rPr>
            <a:t>网络借贷平台信息中介的性质</a:t>
          </a:r>
          <a:r>
            <a:rPr lang="en-US" altLang="en-US" sz="1500" kern="1200" dirty="0">
              <a:latin typeface="微软雅黑" panose="020B0503020204020204" pitchFamily="34" charset="-122"/>
              <a:ea typeface="微软雅黑" panose="020B0503020204020204" pitchFamily="34" charset="-122"/>
            </a:rPr>
            <a:t>, </a:t>
          </a:r>
          <a:r>
            <a:rPr lang="zh-CN" altLang="en-US" sz="1500" kern="1200" dirty="0">
              <a:latin typeface="微软雅黑" panose="020B0503020204020204" pitchFamily="34" charset="-122"/>
              <a:ea typeface="微软雅黑" panose="020B0503020204020204" pitchFamily="34" charset="-122"/>
            </a:rPr>
            <a:t>细化</a:t>
          </a:r>
          <a:r>
            <a:rPr lang="en-US" altLang="en-US" sz="1500" kern="1200" dirty="0">
              <a:latin typeface="微软雅黑" panose="020B0503020204020204" pitchFamily="34" charset="-122"/>
              <a:ea typeface="微软雅黑" panose="020B0503020204020204" pitchFamily="34" charset="-122"/>
            </a:rPr>
            <a:t>P2P </a:t>
          </a:r>
          <a:r>
            <a:rPr lang="zh-CN" altLang="en-US" sz="1500" kern="1200" dirty="0">
              <a:latin typeface="微软雅黑" panose="020B0503020204020204" pitchFamily="34" charset="-122"/>
              <a:ea typeface="微软雅黑" panose="020B0503020204020204" pitchFamily="34" charset="-122"/>
            </a:rPr>
            <a:t>网络借贷平台资金银行存管要求</a:t>
          </a:r>
          <a:r>
            <a:rPr lang="en-US" altLang="en-US" sz="1500" kern="1200" dirty="0">
              <a:latin typeface="微软雅黑" panose="020B0503020204020204" pitchFamily="34" charset="-122"/>
              <a:ea typeface="微软雅黑" panose="020B0503020204020204" pitchFamily="34" charset="-122"/>
            </a:rPr>
            <a:t>, </a:t>
          </a:r>
          <a:r>
            <a:rPr lang="zh-CN" altLang="en-US" sz="1500" kern="1200" dirty="0">
              <a:latin typeface="微软雅黑" panose="020B0503020204020204" pitchFamily="34" charset="-122"/>
              <a:ea typeface="微软雅黑" panose="020B0503020204020204" pitchFamily="34" charset="-122"/>
            </a:rPr>
            <a:t>建立信息披露制度等</a:t>
          </a:r>
          <a:r>
            <a:rPr lang="en-US" altLang="en-US" sz="1500" kern="1200" dirty="0">
              <a:latin typeface="微软雅黑" panose="020B0503020204020204" pitchFamily="34" charset="-122"/>
              <a:ea typeface="微软雅黑" panose="020B0503020204020204" pitchFamily="34" charset="-122"/>
            </a:rPr>
            <a:t>, </a:t>
          </a:r>
          <a:r>
            <a:rPr lang="zh-CN" altLang="en-US" sz="1500" kern="1200" dirty="0">
              <a:latin typeface="微软雅黑" panose="020B0503020204020204" pitchFamily="34" charset="-122"/>
              <a:ea typeface="微软雅黑" panose="020B0503020204020204" pitchFamily="34" charset="-122"/>
            </a:rPr>
            <a:t>可望成为细则中的重要内容</a:t>
          </a:r>
        </a:p>
      </dsp:txBody>
      <dsp:txXfrm rot="10800000">
        <a:off x="864036" y="2160081"/>
        <a:ext cx="8497010" cy="863885"/>
      </dsp:txXfrm>
    </dsp:sp>
    <dsp:sp modelId="{69332F92-5E2E-41E9-B0BB-A4351C19A159}">
      <dsp:nvSpPr>
        <dsp:cNvPr id="0" name=""/>
        <dsp:cNvSpPr/>
      </dsp:nvSpPr>
      <dsp:spPr>
        <a:xfrm>
          <a:off x="375238" y="2160081"/>
          <a:ext cx="863885" cy="863885"/>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EA56582-7C0F-4784-8FA6-D9E8015E7CFD}"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652C7-79D7-4D5A-A8C6-219D27FC663D}" type="slidenum">
              <a:rPr lang="zh-CN" altLang="en-US"/>
              <a:pPr>
                <a:defRPr/>
              </a:pPr>
              <a:t>‹#›</a:t>
            </a:fld>
            <a:endParaRPr lang="zh-CN" altLang="en-US"/>
          </a:p>
        </p:txBody>
      </p:sp>
    </p:spTree>
    <p:extLst>
      <p:ext uri="{BB962C8B-B14F-4D97-AF65-F5344CB8AC3E}">
        <p14:creationId xmlns:p14="http://schemas.microsoft.com/office/powerpoint/2010/main" val="1231585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E4470F3-AC6A-4D08-8E60-6C4863FDE942}" type="datetimeFigureOut">
              <a:rPr lang="zh-CN" altLang="en-US"/>
              <a:pPr>
                <a:defRPr/>
              </a:pPr>
              <a:t>2020/1/12</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60B4B3D-681B-4F22-AF47-E006ECFDCBC8}" type="slidenum">
              <a:rPr lang="zh-CN" altLang="en-US"/>
              <a:pPr>
                <a:defRPr/>
              </a:pPr>
              <a:t>‹#›</a:t>
            </a:fld>
            <a:endParaRPr lang="zh-CN" altLang="en-US"/>
          </a:p>
        </p:txBody>
      </p:sp>
    </p:spTree>
    <p:extLst>
      <p:ext uri="{BB962C8B-B14F-4D97-AF65-F5344CB8AC3E}">
        <p14:creationId xmlns:p14="http://schemas.microsoft.com/office/powerpoint/2010/main" val="19934467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1" name="Picture 8">
            <a:hlinkClick r:id="" action="ppaction://hlinkshowjump?jump=previousslide"/>
          </p:cNvPr>
          <p:cNvPicPr>
            <a:picLocks noChangeArrowheads="1"/>
          </p:cNvPicPr>
          <p:nvPr userDrawn="1"/>
        </p:nvPicPr>
        <p:blipFill>
          <a:blip r:embed="rId2"/>
          <a:srcRect r="-1076"/>
          <a:stretch>
            <a:fillRect/>
          </a:stretch>
        </p:blipFill>
        <p:spPr bwMode="auto">
          <a:xfrm>
            <a:off x="274638" y="6200775"/>
            <a:ext cx="468312" cy="468313"/>
          </a:xfrm>
          <a:prstGeom prst="rect">
            <a:avLst/>
          </a:prstGeom>
          <a:noFill/>
          <a:ln w="9525">
            <a:noFill/>
            <a:miter lim="800000"/>
            <a:headEnd/>
            <a:tailEnd/>
          </a:ln>
        </p:spPr>
      </p:pic>
      <p:sp>
        <p:nvSpPr>
          <p:cNvPr id="15" name="Title Tile"/>
          <p:cNvSpPr>
            <a:spLocks/>
          </p:cNvSpPr>
          <p:nvPr userDrawn="1"/>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6" name="Arrow Bar"/>
          <p:cNvSpPr>
            <a:spLocks/>
          </p:cNvSpPr>
          <p:nvPr userDrawn="1"/>
        </p:nvSpPr>
        <p:spPr bwMode="auto">
          <a:xfrm>
            <a:off x="3219450" y="37163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7" name="Circle Arrow"/>
          <p:cNvSpPr>
            <a:spLocks noEditPoints="1" noChangeArrowheads="1"/>
          </p:cNvSpPr>
          <p:nvPr userDrawn="1"/>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18" name="Title 1"/>
          <p:cNvSpPr>
            <a:spLocks noChangeArrowheads="1"/>
          </p:cNvSpPr>
          <p:nvPr userDrawn="1"/>
        </p:nvSpPr>
        <p:spPr bwMode="auto">
          <a:xfrm>
            <a:off x="3076575" y="2276475"/>
            <a:ext cx="4587875" cy="1909763"/>
          </a:xfrm>
          <a:prstGeom prst="rect">
            <a:avLst/>
          </a:prstGeom>
          <a:noFill/>
          <a:ln w="9525">
            <a:noFill/>
            <a:miter lim="800000"/>
            <a:headEnd/>
            <a:tailEnd/>
          </a:ln>
        </p:spPr>
        <p:txBody>
          <a:bodyPr lIns="0" tIns="0" rIns="0" bIns="0" anchor="ctr"/>
          <a:lstStyle/>
          <a:p>
            <a:pPr indent="457200">
              <a:lnSpc>
                <a:spcPct val="130000"/>
              </a:lnSpc>
            </a:pPr>
            <a:endParaRPr lang="zh-CN" altLang="en-US" dirty="0"/>
          </a:p>
        </p:txBody>
      </p:sp>
      <p:sp>
        <p:nvSpPr>
          <p:cNvPr id="19" name="Rectangle 19"/>
          <p:cNvSpPr>
            <a:spLocks/>
          </p:cNvSpPr>
          <p:nvPr userDrawn="1"/>
        </p:nvSpPr>
        <p:spPr bwMode="auto">
          <a:xfrm>
            <a:off x="1135063" y="1700213"/>
            <a:ext cx="1865312" cy="4249737"/>
          </a:xfrm>
          <a:prstGeom prst="rect">
            <a:avLst/>
          </a:prstGeom>
          <a:solidFill>
            <a:schemeClr val="accent1">
              <a:lumMod val="50000"/>
            </a:schemeClr>
          </a:solidFill>
          <a:ln w="9525">
            <a:noFill/>
            <a:miter lim="800000"/>
            <a:headEnd/>
            <a:tailEnd/>
          </a:ln>
        </p:spPr>
        <p:txBody>
          <a:bodyPr lIns="91436" tIns="45718" rIns="91436" bIns="45718" anchor="ctr"/>
          <a:lstStyle/>
          <a:p>
            <a:pPr algn="ctr"/>
            <a:endParaRPr lang="zh-CN" altLang="zh-CN" sz="1700" b="1" i="1" dirty="0">
              <a:solidFill>
                <a:srgbClr val="FFFFFF"/>
              </a:solidFill>
              <a:latin typeface="Segoe UI" pitchFamily="34" charset="0"/>
              <a:sym typeface="Segoe UI" pitchFamily="34" charset="0"/>
            </a:endParaRPr>
          </a:p>
        </p:txBody>
      </p:sp>
      <p:sp>
        <p:nvSpPr>
          <p:cNvPr id="20" name="Text Box 21"/>
          <p:cNvSpPr txBox="1">
            <a:spLocks noChangeArrowheads="1"/>
          </p:cNvSpPr>
          <p:nvPr userDrawn="1"/>
        </p:nvSpPr>
        <p:spPr bwMode="auto">
          <a:xfrm>
            <a:off x="3362325" y="1989138"/>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2" name="Arrow Bar"/>
          <p:cNvSpPr>
            <a:spLocks/>
          </p:cNvSpPr>
          <p:nvPr userDrawn="1"/>
        </p:nvSpPr>
        <p:spPr bwMode="auto">
          <a:xfrm>
            <a:off x="3219450" y="17732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25" name="Text Box 26"/>
          <p:cNvSpPr txBox="1">
            <a:spLocks noChangeArrowheads="1"/>
          </p:cNvSpPr>
          <p:nvPr userDrawn="1"/>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6" name="Title Tile"/>
          <p:cNvSpPr>
            <a:spLocks/>
          </p:cNvSpPr>
          <p:nvPr userDrawn="1"/>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Tree>
    <p:extLst>
      <p:ext uri="{BB962C8B-B14F-4D97-AF65-F5344CB8AC3E}">
        <p14:creationId xmlns:p14="http://schemas.microsoft.com/office/powerpoint/2010/main" val="237316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03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2195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008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8284EC-1ED5-49C1-9EFD-D7D3705114E2}" type="slidenum">
              <a:rPr lang="zh-CN" altLang="en-US" smtClean="0"/>
              <a:t>‹#›</a:t>
            </a:fld>
            <a:endParaRPr lang="zh-CN" altLang="en-US"/>
          </a:p>
        </p:txBody>
      </p:sp>
    </p:spTree>
    <p:extLst>
      <p:ext uri="{BB962C8B-B14F-4D97-AF65-F5344CB8AC3E}">
        <p14:creationId xmlns:p14="http://schemas.microsoft.com/office/powerpoint/2010/main" val="37245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Rectangle 8"/>
          <p:cNvSpPr>
            <a:spLocks/>
          </p:cNvSpPr>
          <p:nvPr/>
        </p:nvSpPr>
        <p:spPr bwMode="auto">
          <a:xfrm>
            <a:off x="1128713" y="-9525"/>
            <a:ext cx="3458294" cy="974725"/>
          </a:xfrm>
          <a:prstGeom prst="rect">
            <a:avLst/>
          </a:prstGeom>
          <a:solidFill>
            <a:schemeClr val="accent1">
              <a:lumMod val="50000"/>
            </a:schemeClr>
          </a:solidFill>
          <a:ln w="9525">
            <a:noFill/>
            <a:miter lim="800000"/>
            <a:headEnd/>
            <a:tailEnd/>
          </a:ln>
        </p:spPr>
        <p:txBody>
          <a:bodyPr lIns="91436" tIns="45718" rIns="91436" bIns="45718" anchor="ctr"/>
          <a:lstStyle/>
          <a:p>
            <a:endParaRPr lang="zh-CN" altLang="zh-CN" sz="2800" b="1" dirty="0">
              <a:solidFill>
                <a:schemeClr val="bg1"/>
              </a:solidFill>
              <a:latin typeface="Calibri" pitchFamily="34" charset="0"/>
              <a:sym typeface="Calibri" pitchFamily="34" charset="0"/>
            </a:endParaRPr>
          </a:p>
        </p:txBody>
      </p:sp>
      <p:pic>
        <p:nvPicPr>
          <p:cNvPr id="10" name="Picture 8">
            <a:hlinkClick r:id="" action="ppaction://hlinkshowjump?jump=nextslide"/>
          </p:cNvPr>
          <p:cNvPicPr>
            <a:picLocks noChangeAspect="1" noChangeArrowheads="1"/>
          </p:cNvPicPr>
          <p:nvPr/>
        </p:nvPicPr>
        <p:blipFill>
          <a:blip r:embed="rId8">
            <a:duotone>
              <a:prstClr val="black"/>
              <a:schemeClr val="tx2">
                <a:tint val="45000"/>
                <a:satMod val="400000"/>
              </a:schemeClr>
            </a:duotone>
          </a:blip>
          <a:srcRect l="-1076" t="-1851"/>
          <a:stretch>
            <a:fillRect/>
          </a:stretch>
        </p:blipFill>
        <p:spPr bwMode="auto">
          <a:xfrm>
            <a:off x="4797926" y="88997"/>
            <a:ext cx="785812" cy="792162"/>
          </a:xfrm>
          <a:prstGeom prst="rect">
            <a:avLst/>
          </a:prstGeom>
          <a:solidFill>
            <a:schemeClr val="bg1"/>
          </a:solidFill>
          <a:ln w="9525">
            <a:noFill/>
            <a:miter lim="800000"/>
            <a:headEnd/>
            <a:tailEnd/>
          </a:ln>
        </p:spPr>
      </p:pic>
      <p:pic>
        <p:nvPicPr>
          <p:cNvPr id="11" name="Picture 8">
            <a:hlinkClick r:id="" action="ppaction://hlinkshowjump?jump=previousslide"/>
          </p:cNvPr>
          <p:cNvPicPr>
            <a:picLocks noChangeArrowheads="1"/>
          </p:cNvPicPr>
          <p:nvPr/>
        </p:nvPicPr>
        <p:blipFill>
          <a:blip r:embed="rId9"/>
          <a:srcRect r="-1076"/>
          <a:stretch>
            <a:fillRect/>
          </a:stretch>
        </p:blipFill>
        <p:spPr bwMode="auto">
          <a:xfrm>
            <a:off x="274638" y="6200775"/>
            <a:ext cx="468312" cy="468313"/>
          </a:xfrm>
          <a:prstGeom prst="rect">
            <a:avLst/>
          </a:prstGeom>
          <a:noFill/>
          <a:ln w="9525">
            <a:noFill/>
            <a:miter lim="800000"/>
            <a:headEnd/>
            <a:tailEnd/>
          </a:ln>
        </p:spPr>
      </p:pic>
      <p:sp>
        <p:nvSpPr>
          <p:cNvPr id="13" name="矩形 27"/>
          <p:cNvSpPr>
            <a:spLocks/>
          </p:cNvSpPr>
          <p:nvPr/>
        </p:nvSpPr>
        <p:spPr bwMode="auto">
          <a:xfrm>
            <a:off x="1128713" y="1052513"/>
            <a:ext cx="11069637" cy="98425"/>
          </a:xfrm>
          <a:prstGeom prst="rect">
            <a:avLst/>
          </a:prstGeom>
          <a:solidFill>
            <a:schemeClr val="tx2">
              <a:lumMod val="40000"/>
              <a:lumOff val="60000"/>
            </a:schemeClr>
          </a:solidFill>
          <a:ln w="9525">
            <a:noFill/>
            <a:miter lim="800000"/>
            <a:headEnd/>
            <a:tailEnd/>
          </a:ln>
        </p:spPr>
        <p:txBody>
          <a:bodyPr lIns="91436" tIns="45718" rIns="91436" bIns="45718" anchor="ctr"/>
          <a:lstStyle/>
          <a:p>
            <a:endParaRPr lang="zh-CN" altLang="zh-CN" sz="2200">
              <a:solidFill>
                <a:srgbClr val="FFFFFF"/>
              </a:solidFill>
              <a:latin typeface="宋体" charset="-122"/>
              <a:sym typeface="宋体" charset="-122"/>
            </a:endParaRPr>
          </a:p>
        </p:txBody>
      </p:sp>
      <p:sp>
        <p:nvSpPr>
          <p:cNvPr id="15" name="Title Tile"/>
          <p:cNvSpPr>
            <a:spLocks/>
          </p:cNvSpPr>
          <p:nvPr/>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
        <p:nvSpPr>
          <p:cNvPr id="17" name="Circle Arrow"/>
          <p:cNvSpPr>
            <a:spLocks noEditPoints="1" noChangeArrowheads="1"/>
          </p:cNvSpPr>
          <p:nvPr/>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25" name="Text Box 26"/>
          <p:cNvSpPr txBox="1">
            <a:spLocks noChangeArrowheads="1"/>
          </p:cNvSpPr>
          <p:nvPr/>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dirty="0"/>
              <a:t>1.</a:t>
            </a:r>
            <a:r>
              <a:rPr lang="zh-CN" altLang="en-US" dirty="0"/>
              <a:t>掌握市场营销学的定义</a:t>
            </a:r>
          </a:p>
        </p:txBody>
      </p:sp>
      <p:sp>
        <p:nvSpPr>
          <p:cNvPr id="26" name="Title Tile"/>
          <p:cNvSpPr>
            <a:spLocks/>
          </p:cNvSpPr>
          <p:nvPr/>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9102717"/>
              </p:ext>
            </p:extLst>
          </p:nvPr>
        </p:nvGraphicFramePr>
        <p:xfrm>
          <a:off x="554560" y="260649"/>
          <a:ext cx="360040" cy="360040"/>
        </p:xfrm>
        <a:graphic>
          <a:graphicData uri="http://schemas.openxmlformats.org/presentationml/2006/ole">
            <mc:AlternateContent xmlns:mc="http://schemas.openxmlformats.org/markup-compatibility/2006">
              <mc:Choice xmlns:v="urn:schemas-microsoft-com:vml" Requires="v">
                <p:oleObj spid="_x0000_s12481" r:id="rId10" imgW="1929960" imgH="1929960" progId="">
                  <p:embed/>
                </p:oleObj>
              </mc:Choice>
              <mc:Fallback>
                <p:oleObj r:id="rId10" imgW="1929960" imgH="1929960" progId="">
                  <p:embed/>
                  <p:pic>
                    <p:nvPicPr>
                      <p:cNvPr id="5" name="对象 4"/>
                      <p:cNvPicPr/>
                      <p:nvPr/>
                    </p:nvPicPr>
                    <p:blipFill>
                      <a:blip r:embed="rId11"/>
                      <a:stretch>
                        <a:fillRect/>
                      </a:stretch>
                    </p:blipFill>
                    <p:spPr>
                      <a:xfrm>
                        <a:off x="554560" y="260649"/>
                        <a:ext cx="360040" cy="360040"/>
                      </a:xfrm>
                      <a:prstGeom prst="rect">
                        <a:avLst/>
                      </a:prstGeom>
                    </p:spPr>
                  </p:pic>
                </p:oleObj>
              </mc:Fallback>
            </mc:AlternateContent>
          </a:graphicData>
        </a:graphic>
      </p:graphicFrame>
      <p:pic>
        <p:nvPicPr>
          <p:cNvPr id="4" name="图片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39958" y="6319838"/>
            <a:ext cx="3118433" cy="490609"/>
          </a:xfrm>
          <a:prstGeom prst="rect">
            <a:avLst/>
          </a:prstGeom>
        </p:spPr>
      </p:pic>
    </p:spTree>
    <p:extLst>
      <p:ext uri="{BB962C8B-B14F-4D97-AF65-F5344CB8AC3E}">
        <p14:creationId xmlns:p14="http://schemas.microsoft.com/office/powerpoint/2010/main" val="2970436578"/>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696" r:id="rId3"/>
    <p:sldLayoutId id="2147483699" r:id="rId4"/>
    <p:sldLayoutId id="214748372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slideLayout" Target="../slideLayouts/slideLayout2.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1.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tags" Target="../tags/tag4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3" Type="http://schemas.openxmlformats.org/officeDocument/2006/relationships/tags" Target="../tags/tag50.xml"/><Relationship Id="rId21" Type="http://schemas.openxmlformats.org/officeDocument/2006/relationships/slideLayout" Target="../slideLayouts/slideLayout2.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slideLayout" Target="../slideLayouts/slideLayout2.xml"/><Relationship Id="rId4" Type="http://schemas.openxmlformats.org/officeDocument/2006/relationships/tags" Target="../tags/tag7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3.jpe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4240316" y="605053"/>
            <a:ext cx="5954931" cy="615587"/>
          </a:xfrm>
          <a:prstGeom prst="rect">
            <a:avLst/>
          </a:prstGeom>
          <a:noFill/>
          <a:ln w="9525">
            <a:noFill/>
            <a:miter lim="800000"/>
            <a:headEnd/>
            <a:tailEnd/>
          </a:ln>
        </p:spPr>
        <p:txBody>
          <a:bodyPr wrap="square" lIns="121954" tIns="60977" rIns="121954" bIns="60977">
            <a:spAutoFit/>
          </a:bodyPr>
          <a:lstStyle/>
          <a:p>
            <a:pPr algn="ctr" defTabSz="609600"/>
            <a:r>
              <a:rPr kumimoji="1" lang="zh-CN" altLang="en-US" sz="3200" b="1" dirty="0">
                <a:solidFill>
                  <a:schemeClr val="tx2"/>
                </a:solidFill>
                <a:latin typeface="Century Gothic"/>
                <a:ea typeface="微软雅黑" panose="020B0503020204020204" pitchFamily="34" charset="-122"/>
                <a:cs typeface="微软雅黑"/>
              </a:rPr>
              <a:t>第九章    互联网金融风险</a:t>
            </a:r>
          </a:p>
        </p:txBody>
      </p:sp>
      <p:grpSp>
        <p:nvGrpSpPr>
          <p:cNvPr id="31" name="组合 30"/>
          <p:cNvGrpSpPr/>
          <p:nvPr/>
        </p:nvGrpSpPr>
        <p:grpSpPr>
          <a:xfrm>
            <a:off x="19045" y="1340769"/>
            <a:ext cx="12190364" cy="891676"/>
            <a:chOff x="0" y="964109"/>
            <a:chExt cx="12190364" cy="1075783"/>
          </a:xfrm>
        </p:grpSpPr>
        <p:sp>
          <p:nvSpPr>
            <p:cNvPr id="34" name="矩形 33"/>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第一节    互联网金融概述</a:t>
              </a:r>
            </a:p>
          </p:txBody>
        </p:sp>
        <p:grpSp>
          <p:nvGrpSpPr>
            <p:cNvPr id="35" name="组合 34"/>
            <p:cNvGrpSpPr/>
            <p:nvPr/>
          </p:nvGrpSpPr>
          <p:grpSpPr>
            <a:xfrm>
              <a:off x="0" y="964109"/>
              <a:ext cx="1441450" cy="853353"/>
              <a:chOff x="0" y="1344613"/>
              <a:chExt cx="1441450" cy="1276061"/>
            </a:xfrm>
          </p:grpSpPr>
          <p:sp>
            <p:nvSpPr>
              <p:cNvPr id="38" name="矩形 37"/>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9"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01</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36"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37" name="任意多边形 36"/>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0" name="组合 39"/>
          <p:cNvGrpSpPr/>
          <p:nvPr/>
        </p:nvGrpSpPr>
        <p:grpSpPr>
          <a:xfrm>
            <a:off x="19045" y="2018657"/>
            <a:ext cx="12165902" cy="875459"/>
            <a:chOff x="24462" y="983674"/>
            <a:chExt cx="12165902" cy="1056218"/>
          </a:xfrm>
          <a:solidFill>
            <a:schemeClr val="accent1">
              <a:lumMod val="75000"/>
            </a:schemeClr>
          </a:solidFill>
        </p:grpSpPr>
        <p:sp>
          <p:nvSpPr>
            <p:cNvPr id="41" name="矩形 40"/>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第二节    </a:t>
              </a:r>
              <a:r>
                <a:rPr lang="en-US" altLang="zh-CN" sz="2400" dirty="0">
                  <a:solidFill>
                    <a:srgbClr val="FFFFFF"/>
                  </a:solidFill>
                  <a:latin typeface="微软雅黑" panose="020B0503020204020204" pitchFamily="34" charset="-122"/>
                  <a:ea typeface="微软雅黑" panose="020B0503020204020204" pitchFamily="34" charset="-122"/>
                  <a:cs typeface="微软雅黑"/>
                </a:rPr>
                <a:t>P2P </a:t>
              </a:r>
              <a:r>
                <a:rPr lang="zh-CN" altLang="en-US" sz="2400" dirty="0">
                  <a:solidFill>
                    <a:srgbClr val="FFFFFF"/>
                  </a:solidFill>
                  <a:latin typeface="微软雅黑" panose="020B0503020204020204" pitchFamily="34" charset="-122"/>
                  <a:ea typeface="微软雅黑" panose="020B0503020204020204" pitchFamily="34" charset="-122"/>
                  <a:cs typeface="微软雅黑"/>
                </a:rPr>
                <a:t>网络借贷平台的风险及风险管理</a:t>
              </a:r>
            </a:p>
          </p:txBody>
        </p:sp>
        <p:grpSp>
          <p:nvGrpSpPr>
            <p:cNvPr id="42" name="组合 41"/>
            <p:cNvGrpSpPr/>
            <p:nvPr/>
          </p:nvGrpSpPr>
          <p:grpSpPr>
            <a:xfrm>
              <a:off x="24462" y="1014214"/>
              <a:ext cx="1441450" cy="832314"/>
              <a:chOff x="24462" y="1419537"/>
              <a:chExt cx="1441450" cy="1244600"/>
            </a:xfrm>
            <a:grpFill/>
          </p:grpSpPr>
          <p:sp>
            <p:nvSpPr>
              <p:cNvPr id="63" name="矩形 6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64" name="文本框 15"/>
              <p:cNvSpPr txBox="1">
                <a:spLocks noChangeArrowheads="1"/>
              </p:cNvSpPr>
              <p:nvPr/>
            </p:nvSpPr>
            <p:spPr bwMode="auto">
              <a:xfrm>
                <a:off x="223771" y="1525641"/>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02</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3" name="任意多边形 42"/>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18" name="组合 17"/>
          <p:cNvGrpSpPr/>
          <p:nvPr/>
        </p:nvGrpSpPr>
        <p:grpSpPr>
          <a:xfrm>
            <a:off x="19312" y="2708920"/>
            <a:ext cx="12190364" cy="891676"/>
            <a:chOff x="0" y="964109"/>
            <a:chExt cx="12190364" cy="1075783"/>
          </a:xfrm>
        </p:grpSpPr>
        <p:sp>
          <p:nvSpPr>
            <p:cNvPr id="19" name="矩形 18"/>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kumimoji="1" lang="zh-CN" altLang="en-US" sz="2400" dirty="0">
                  <a:solidFill>
                    <a:srgbClr val="FFFFFF"/>
                  </a:solidFill>
                  <a:latin typeface="Century Gothic"/>
                  <a:ea typeface="微软雅黑" panose="020B0503020204020204" pitchFamily="34" charset="-122"/>
                  <a:cs typeface="微软雅黑"/>
                </a:rPr>
                <a:t>第三</a:t>
              </a:r>
              <a:r>
                <a:rPr lang="zh-CN" altLang="en-US" sz="2400" dirty="0">
                  <a:solidFill>
                    <a:srgbClr val="FFFFFF"/>
                  </a:solidFill>
                  <a:latin typeface="微软雅黑" panose="020B0503020204020204" pitchFamily="34" charset="-122"/>
                  <a:ea typeface="微软雅黑" panose="020B0503020204020204" pitchFamily="34" charset="-122"/>
                  <a:cs typeface="微软雅黑"/>
                </a:rPr>
                <a:t>节    互联网支付平台的风险及风险管理</a:t>
              </a:r>
            </a:p>
          </p:txBody>
        </p:sp>
        <p:grpSp>
          <p:nvGrpSpPr>
            <p:cNvPr id="20" name="组合 19"/>
            <p:cNvGrpSpPr/>
            <p:nvPr/>
          </p:nvGrpSpPr>
          <p:grpSpPr>
            <a:xfrm>
              <a:off x="0" y="964109"/>
              <a:ext cx="1441450" cy="853353"/>
              <a:chOff x="0" y="1344613"/>
              <a:chExt cx="1441450" cy="1276061"/>
            </a:xfrm>
          </p:grpSpPr>
          <p:sp>
            <p:nvSpPr>
              <p:cNvPr id="23" name="矩形 22"/>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24"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03</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21"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22" name="任意多边形 21"/>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25" name="组合 24"/>
          <p:cNvGrpSpPr/>
          <p:nvPr/>
        </p:nvGrpSpPr>
        <p:grpSpPr>
          <a:xfrm>
            <a:off x="9517" y="3379305"/>
            <a:ext cx="12165902" cy="875459"/>
            <a:chOff x="24462" y="983674"/>
            <a:chExt cx="12165902" cy="1056218"/>
          </a:xfrm>
          <a:solidFill>
            <a:schemeClr val="accent1">
              <a:lumMod val="75000"/>
            </a:schemeClr>
          </a:solidFill>
        </p:grpSpPr>
        <p:sp>
          <p:nvSpPr>
            <p:cNvPr id="26" name="矩形 25"/>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第四节     我国互联网金融风险的监管</a:t>
              </a:r>
            </a:p>
          </p:txBody>
        </p:sp>
        <p:grpSp>
          <p:nvGrpSpPr>
            <p:cNvPr id="27" name="组合 26"/>
            <p:cNvGrpSpPr/>
            <p:nvPr/>
          </p:nvGrpSpPr>
          <p:grpSpPr>
            <a:xfrm>
              <a:off x="24462" y="1014214"/>
              <a:ext cx="1441450" cy="832314"/>
              <a:chOff x="24462" y="1419537"/>
              <a:chExt cx="1441450" cy="1244600"/>
            </a:xfrm>
            <a:grpFill/>
          </p:grpSpPr>
          <p:sp>
            <p:nvSpPr>
              <p:cNvPr id="29" name="矩形 28"/>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0" name="文本框 15"/>
              <p:cNvSpPr txBox="1">
                <a:spLocks noChangeArrowheads="1"/>
              </p:cNvSpPr>
              <p:nvPr/>
            </p:nvSpPr>
            <p:spPr bwMode="auto">
              <a:xfrm>
                <a:off x="253395" y="1493090"/>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04</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28" name="任意多边形 27"/>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32" name="组合 31"/>
          <p:cNvGrpSpPr/>
          <p:nvPr/>
        </p:nvGrpSpPr>
        <p:grpSpPr>
          <a:xfrm>
            <a:off x="9784" y="4077072"/>
            <a:ext cx="12190364" cy="891676"/>
            <a:chOff x="0" y="964109"/>
            <a:chExt cx="12190364" cy="1075783"/>
          </a:xfrm>
        </p:grpSpPr>
        <p:sp>
          <p:nvSpPr>
            <p:cNvPr id="33" name="矩形 32"/>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kumimoji="1" lang="zh-CN" altLang="en-US" sz="2400" dirty="0">
                  <a:solidFill>
                    <a:srgbClr val="FFFFFF"/>
                  </a:solidFill>
                  <a:latin typeface="Century Gothic"/>
                  <a:ea typeface="微软雅黑" panose="020B0503020204020204" pitchFamily="34" charset="-122"/>
                  <a:cs typeface="微软雅黑"/>
                </a:rPr>
                <a:t>第五</a:t>
              </a:r>
              <a:r>
                <a:rPr lang="zh-CN" altLang="en-US" sz="2400" dirty="0">
                  <a:solidFill>
                    <a:srgbClr val="FFFFFF"/>
                  </a:solidFill>
                  <a:latin typeface="微软雅黑" panose="020B0503020204020204" pitchFamily="34" charset="-122"/>
                  <a:ea typeface="微软雅黑" panose="020B0503020204020204" pitchFamily="34" charset="-122"/>
                  <a:cs typeface="微软雅黑"/>
                </a:rPr>
                <a:t>节    大数据在互联网金融风险管理中的应用</a:t>
              </a:r>
            </a:p>
          </p:txBody>
        </p:sp>
        <p:grpSp>
          <p:nvGrpSpPr>
            <p:cNvPr id="44" name="组合 43"/>
            <p:cNvGrpSpPr/>
            <p:nvPr/>
          </p:nvGrpSpPr>
          <p:grpSpPr>
            <a:xfrm>
              <a:off x="0" y="964109"/>
              <a:ext cx="1441450" cy="853353"/>
              <a:chOff x="0" y="1344613"/>
              <a:chExt cx="1441450" cy="1276061"/>
            </a:xfrm>
          </p:grpSpPr>
          <p:sp>
            <p:nvSpPr>
              <p:cNvPr id="47" name="矩形 46"/>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48" name="文本框 15"/>
              <p:cNvSpPr txBox="1">
                <a:spLocks noChangeArrowheads="1"/>
              </p:cNvSpPr>
              <p:nvPr/>
            </p:nvSpPr>
            <p:spPr bwMode="auto">
              <a:xfrm>
                <a:off x="228666"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05</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5"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46" name="任意多边形 45"/>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9" name="组合 48"/>
          <p:cNvGrpSpPr/>
          <p:nvPr/>
        </p:nvGrpSpPr>
        <p:grpSpPr>
          <a:xfrm>
            <a:off x="12064" y="4764825"/>
            <a:ext cx="12165902" cy="875459"/>
            <a:chOff x="24462" y="983674"/>
            <a:chExt cx="12165902" cy="1056218"/>
          </a:xfrm>
          <a:solidFill>
            <a:schemeClr val="accent1">
              <a:lumMod val="75000"/>
            </a:schemeClr>
          </a:solidFill>
        </p:grpSpPr>
        <p:sp>
          <p:nvSpPr>
            <p:cNvPr id="50" name="矩形 49"/>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第六节    区块链技术在互联网金融风险管理中的应用</a:t>
              </a:r>
            </a:p>
          </p:txBody>
        </p:sp>
        <p:grpSp>
          <p:nvGrpSpPr>
            <p:cNvPr id="51" name="组合 50"/>
            <p:cNvGrpSpPr/>
            <p:nvPr/>
          </p:nvGrpSpPr>
          <p:grpSpPr>
            <a:xfrm>
              <a:off x="24462" y="1014214"/>
              <a:ext cx="1441450" cy="940408"/>
              <a:chOff x="24462" y="1419537"/>
              <a:chExt cx="1441450" cy="1406238"/>
            </a:xfrm>
            <a:grpFill/>
          </p:grpSpPr>
          <p:sp>
            <p:nvSpPr>
              <p:cNvPr id="53" name="矩形 5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54" name="文本框 15"/>
              <p:cNvSpPr txBox="1">
                <a:spLocks noChangeArrowheads="1"/>
              </p:cNvSpPr>
              <p:nvPr/>
            </p:nvSpPr>
            <p:spPr bwMode="auto">
              <a:xfrm>
                <a:off x="253395" y="1493090"/>
                <a:ext cx="820165" cy="1332685"/>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06</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52" name="任意多边形 51"/>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spTree>
    <p:extLst>
      <p:ext uri="{BB962C8B-B14F-4D97-AF65-F5344CB8AC3E}">
        <p14:creationId xmlns:p14="http://schemas.microsoft.com/office/powerpoint/2010/main" val="8320271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a:t>
            </a:r>
            <a:r>
              <a:rPr lang="en-US" altLang="zh-CN" b="1" dirty="0">
                <a:latin typeface="微软雅黑" panose="020B0503020204020204" pitchFamily="34" charset="-122"/>
                <a:ea typeface="微软雅黑" panose="020B0503020204020204" pitchFamily="34" charset="-122"/>
              </a:rPr>
              <a:t>P2P </a:t>
            </a:r>
            <a:r>
              <a:rPr lang="zh-CN" altLang="en-US" b="1" dirty="0">
                <a:latin typeface="微软雅黑" panose="020B0503020204020204" pitchFamily="34" charset="-122"/>
                <a:ea typeface="微软雅黑" panose="020B0503020204020204" pitchFamily="34" charset="-122"/>
              </a:rPr>
              <a:t>网络借贷平台的风险及风险管理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P2P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网络借贷平台的风险管理</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10" name="MH_Other_1"/>
          <p:cNvSpPr/>
          <p:nvPr>
            <p:custDataLst>
              <p:tags r:id="rId1"/>
            </p:custDataLst>
          </p:nvPr>
        </p:nvSpPr>
        <p:spPr>
          <a:xfrm>
            <a:off x="2595563" y="2220691"/>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0C8785"/>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11" name="MH_Other_2"/>
          <p:cNvSpPr/>
          <p:nvPr>
            <p:custDataLst>
              <p:tags r:id="rId2"/>
            </p:custDataLst>
          </p:nvPr>
        </p:nvSpPr>
        <p:spPr>
          <a:xfrm>
            <a:off x="3278188" y="360499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0C8785"/>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12" name="MH_Other_3"/>
          <p:cNvSpPr/>
          <p:nvPr>
            <p:custDataLst>
              <p:tags r:id="rId3"/>
            </p:custDataLst>
          </p:nvPr>
        </p:nvSpPr>
        <p:spPr>
          <a:xfrm>
            <a:off x="3556001" y="347005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14" name="MH_SubTitle_1"/>
          <p:cNvSpPr/>
          <p:nvPr>
            <p:custDataLst>
              <p:tags r:id="rId4"/>
            </p:custDataLst>
          </p:nvPr>
        </p:nvSpPr>
        <p:spPr>
          <a:xfrm>
            <a:off x="2665414" y="2317529"/>
            <a:ext cx="1862137"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080808"/>
                </a:solidFill>
                <a:ea typeface="微软雅黑" panose="020B0503020204020204" pitchFamily="34" charset="-122"/>
              </a:rPr>
              <a:t>风险评估与定价</a:t>
            </a:r>
          </a:p>
        </p:txBody>
      </p:sp>
      <p:sp>
        <p:nvSpPr>
          <p:cNvPr id="15" name="MH_Other_4"/>
          <p:cNvSpPr/>
          <p:nvPr>
            <p:custDataLst>
              <p:tags r:id="rId5"/>
            </p:custDataLst>
          </p:nvPr>
        </p:nvSpPr>
        <p:spPr>
          <a:xfrm>
            <a:off x="5095875" y="2220691"/>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5FB99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16" name="MH_Other_5"/>
          <p:cNvSpPr/>
          <p:nvPr>
            <p:custDataLst>
              <p:tags r:id="rId6"/>
            </p:custDataLst>
          </p:nvPr>
        </p:nvSpPr>
        <p:spPr>
          <a:xfrm>
            <a:off x="5778500" y="360499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5FB99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17" name="MH_Other_6"/>
          <p:cNvSpPr/>
          <p:nvPr>
            <p:custDataLst>
              <p:tags r:id="rId7"/>
            </p:custDataLst>
          </p:nvPr>
        </p:nvSpPr>
        <p:spPr>
          <a:xfrm>
            <a:off x="6056314" y="347005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18" name="MH_SubTitle_2"/>
          <p:cNvSpPr/>
          <p:nvPr>
            <p:custDataLst>
              <p:tags r:id="rId8"/>
            </p:custDataLst>
          </p:nvPr>
        </p:nvSpPr>
        <p:spPr>
          <a:xfrm>
            <a:off x="5165725" y="2317529"/>
            <a:ext cx="1862138"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080808"/>
                </a:solidFill>
                <a:ea typeface="微软雅黑" panose="020B0503020204020204" pitchFamily="34" charset="-122"/>
              </a:rPr>
              <a:t>设立担保机制</a:t>
            </a:r>
          </a:p>
        </p:txBody>
      </p:sp>
      <p:sp>
        <p:nvSpPr>
          <p:cNvPr id="19" name="MH_Other_7"/>
          <p:cNvSpPr/>
          <p:nvPr>
            <p:custDataLst>
              <p:tags r:id="rId9"/>
            </p:custDataLst>
          </p:nvPr>
        </p:nvSpPr>
        <p:spPr>
          <a:xfrm>
            <a:off x="7596188" y="2220691"/>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EB3F3E"/>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0" name="MH_Other_8"/>
          <p:cNvSpPr/>
          <p:nvPr>
            <p:custDataLst>
              <p:tags r:id="rId10"/>
            </p:custDataLst>
          </p:nvPr>
        </p:nvSpPr>
        <p:spPr>
          <a:xfrm>
            <a:off x="8278813" y="360499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EB3F3E"/>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1" name="MH_Other_9"/>
          <p:cNvSpPr/>
          <p:nvPr>
            <p:custDataLst>
              <p:tags r:id="rId11"/>
            </p:custDataLst>
          </p:nvPr>
        </p:nvSpPr>
        <p:spPr>
          <a:xfrm>
            <a:off x="8556626" y="347005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2" name="MH_SubTitle_3"/>
          <p:cNvSpPr/>
          <p:nvPr>
            <p:custDataLst>
              <p:tags r:id="rId12"/>
            </p:custDataLst>
          </p:nvPr>
        </p:nvSpPr>
        <p:spPr>
          <a:xfrm>
            <a:off x="7666039" y="2317529"/>
            <a:ext cx="1862137"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080808"/>
                </a:solidFill>
                <a:ea typeface="微软雅黑" panose="020B0503020204020204" pitchFamily="34" charset="-122"/>
              </a:rPr>
              <a:t>提取风险准备金</a:t>
            </a:r>
          </a:p>
        </p:txBody>
      </p:sp>
      <p:sp>
        <p:nvSpPr>
          <p:cNvPr id="23" name="MH_Other_10"/>
          <p:cNvSpPr/>
          <p:nvPr>
            <p:custDataLst>
              <p:tags r:id="rId13"/>
            </p:custDataLst>
          </p:nvPr>
        </p:nvSpPr>
        <p:spPr>
          <a:xfrm>
            <a:off x="3844925" y="4165377"/>
            <a:ext cx="2008188" cy="1382713"/>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F6684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4" name="MH_Other_11"/>
          <p:cNvSpPr/>
          <p:nvPr>
            <p:custDataLst>
              <p:tags r:id="rId14"/>
            </p:custDataLst>
          </p:nvPr>
        </p:nvSpPr>
        <p:spPr>
          <a:xfrm>
            <a:off x="4527550" y="5543326"/>
            <a:ext cx="642938"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F6684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5" name="MH_Other_12"/>
          <p:cNvSpPr/>
          <p:nvPr>
            <p:custDataLst>
              <p:tags r:id="rId15"/>
            </p:custDataLst>
          </p:nvPr>
        </p:nvSpPr>
        <p:spPr>
          <a:xfrm>
            <a:off x="4806950" y="5416327"/>
            <a:ext cx="65088" cy="74613"/>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6" name="MH_SubTitle_4"/>
          <p:cNvSpPr/>
          <p:nvPr>
            <p:custDataLst>
              <p:tags r:id="rId16"/>
            </p:custDataLst>
          </p:nvPr>
        </p:nvSpPr>
        <p:spPr>
          <a:xfrm>
            <a:off x="3916363" y="4262215"/>
            <a:ext cx="1860550"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080808"/>
                </a:solidFill>
                <a:ea typeface="微软雅黑" panose="020B0503020204020204" pitchFamily="34" charset="-122"/>
              </a:rPr>
              <a:t>与保险公司建立合作</a:t>
            </a:r>
          </a:p>
        </p:txBody>
      </p:sp>
      <p:sp>
        <p:nvSpPr>
          <p:cNvPr id="27" name="MH_Other_13"/>
          <p:cNvSpPr/>
          <p:nvPr>
            <p:custDataLst>
              <p:tags r:id="rId17"/>
            </p:custDataLst>
          </p:nvPr>
        </p:nvSpPr>
        <p:spPr>
          <a:xfrm>
            <a:off x="6345239" y="4163790"/>
            <a:ext cx="2008187"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rgbClr val="DC923C"/>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8" name="MH_Other_14"/>
          <p:cNvSpPr/>
          <p:nvPr>
            <p:custDataLst>
              <p:tags r:id="rId18"/>
            </p:custDataLst>
          </p:nvPr>
        </p:nvSpPr>
        <p:spPr>
          <a:xfrm>
            <a:off x="7027864" y="5541740"/>
            <a:ext cx="642937" cy="261937"/>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rgbClr val="DC923C"/>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9" name="MH_Other_15"/>
          <p:cNvSpPr/>
          <p:nvPr>
            <p:custDataLst>
              <p:tags r:id="rId19"/>
            </p:custDataLst>
          </p:nvPr>
        </p:nvSpPr>
        <p:spPr>
          <a:xfrm>
            <a:off x="7307264" y="5413151"/>
            <a:ext cx="65087"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30" name="MH_SubTitle_5"/>
          <p:cNvSpPr/>
          <p:nvPr>
            <p:custDataLst>
              <p:tags r:id="rId20"/>
            </p:custDataLst>
          </p:nvPr>
        </p:nvSpPr>
        <p:spPr>
          <a:xfrm>
            <a:off x="6416675" y="4260626"/>
            <a:ext cx="1860550" cy="1100138"/>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080808"/>
                </a:solidFill>
                <a:ea typeface="微软雅黑" panose="020B0503020204020204" pitchFamily="34" charset="-122"/>
              </a:rPr>
              <a:t>多样化增信手段</a:t>
            </a:r>
          </a:p>
        </p:txBody>
      </p:sp>
    </p:spTree>
    <p:extLst>
      <p:ext uri="{BB962C8B-B14F-4D97-AF65-F5344CB8AC3E}">
        <p14:creationId xmlns:p14="http://schemas.microsoft.com/office/powerpoint/2010/main" val="126466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a:t>
            </a:r>
            <a:r>
              <a:rPr lang="en-US" altLang="zh-CN" b="1" dirty="0">
                <a:latin typeface="微软雅黑" panose="020B0503020204020204" pitchFamily="34" charset="-122"/>
                <a:ea typeface="微软雅黑" panose="020B0503020204020204" pitchFamily="34" charset="-122"/>
              </a:rPr>
              <a:t>P2P </a:t>
            </a:r>
            <a:r>
              <a:rPr lang="zh-CN" altLang="en-US" b="1" dirty="0">
                <a:latin typeface="微软雅黑" panose="020B0503020204020204" pitchFamily="34" charset="-122"/>
                <a:ea typeface="微软雅黑" panose="020B0503020204020204" pitchFamily="34" charset="-122"/>
              </a:rPr>
              <a:t>网络借贷平台的风险及风险管理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P2P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网络借贷平台的风险管理</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31" name="MH_Other_1"/>
          <p:cNvSpPr>
            <a:spLocks/>
          </p:cNvSpPr>
          <p:nvPr>
            <p:custDataLst>
              <p:tags r:id="rId1"/>
            </p:custDataLst>
          </p:nvPr>
        </p:nvSpPr>
        <p:spPr bwMode="auto">
          <a:xfrm rot="20784785">
            <a:off x="1341504" y="2685729"/>
            <a:ext cx="1644650" cy="765175"/>
          </a:xfrm>
          <a:custGeom>
            <a:avLst/>
            <a:gdLst>
              <a:gd name="T0" fmla="*/ 0 w 2112302"/>
              <a:gd name="T1" fmla="*/ 22767 h 982676"/>
              <a:gd name="T2" fmla="*/ 22605 w 2112302"/>
              <a:gd name="T3" fmla="*/ 155 h 982676"/>
              <a:gd name="T4" fmla="*/ 517208 w 2112302"/>
              <a:gd name="T5" fmla="*/ 0 h 982676"/>
              <a:gd name="T6" fmla="*/ 592409 w 2112302"/>
              <a:gd name="T7" fmla="*/ 71780 h 982676"/>
              <a:gd name="T8" fmla="*/ 604250 w 2112302"/>
              <a:gd name="T9" fmla="*/ 258580 h 982676"/>
              <a:gd name="T10" fmla="*/ 581645 w 2112302"/>
              <a:gd name="T11" fmla="*/ 281192 h 982676"/>
              <a:gd name="T12" fmla="*/ 22605 w 2112302"/>
              <a:gd name="T13" fmla="*/ 281192 h 982676"/>
              <a:gd name="T14" fmla="*/ 0 w 2112302"/>
              <a:gd name="T15" fmla="*/ 258580 h 982676"/>
              <a:gd name="T16" fmla="*/ 0 w 2112302"/>
              <a:gd name="T17" fmla="*/ 22767 h 982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2302" h="982676">
                <a:moveTo>
                  <a:pt x="0" y="79565"/>
                </a:moveTo>
                <a:cubicBezTo>
                  <a:pt x="0" y="35922"/>
                  <a:pt x="35379" y="543"/>
                  <a:pt x="79022" y="543"/>
                </a:cubicBezTo>
                <a:lnTo>
                  <a:pt x="1808027" y="0"/>
                </a:lnTo>
                <a:cubicBezTo>
                  <a:pt x="1851670" y="0"/>
                  <a:pt x="2070908" y="207203"/>
                  <a:pt x="2070908" y="250846"/>
                </a:cubicBezTo>
                <a:lnTo>
                  <a:pt x="2112302" y="903654"/>
                </a:lnTo>
                <a:cubicBezTo>
                  <a:pt x="2112302" y="947297"/>
                  <a:pt x="2076923" y="982676"/>
                  <a:pt x="2033280" y="982676"/>
                </a:cubicBezTo>
                <a:cubicBezTo>
                  <a:pt x="1426573" y="939585"/>
                  <a:pt x="801037" y="852749"/>
                  <a:pt x="79022" y="982676"/>
                </a:cubicBezTo>
                <a:cubicBezTo>
                  <a:pt x="35379" y="982676"/>
                  <a:pt x="0" y="947297"/>
                  <a:pt x="0" y="903654"/>
                </a:cubicBezTo>
                <a:lnTo>
                  <a:pt x="0" y="79565"/>
                </a:lnTo>
                <a:close/>
              </a:path>
            </a:pathLst>
          </a:custGeom>
          <a:gradFill rotWithShape="1">
            <a:gsLst>
              <a:gs pos="0">
                <a:srgbClr val="5F5F5F">
                  <a:alpha val="0"/>
                </a:srgbClr>
              </a:gs>
              <a:gs pos="100000">
                <a:srgbClr val="5F5F5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2" name="MH_SubTitle_1"/>
          <p:cNvSpPr>
            <a:spLocks noChangeArrowheads="1"/>
          </p:cNvSpPr>
          <p:nvPr>
            <p:custDataLst>
              <p:tags r:id="rId2"/>
            </p:custDataLst>
          </p:nvPr>
        </p:nvSpPr>
        <p:spPr bwMode="auto">
          <a:xfrm>
            <a:off x="1466918" y="2536504"/>
            <a:ext cx="3235325" cy="765175"/>
          </a:xfrm>
          <a:prstGeom prst="roundRect">
            <a:avLst>
              <a:gd name="adj" fmla="val 8046"/>
            </a:avLst>
          </a:prstGeom>
          <a:solidFill>
            <a:srgbClr val="F68B43"/>
          </a:solidFill>
          <a:ln>
            <a:noFill/>
          </a:ln>
          <a:extLst>
            <a:ext uri="{91240B29-F687-4F45-9708-019B960494DF}">
              <a14:hiddenLine xmlns:a14="http://schemas.microsoft.com/office/drawing/2010/main" w="9525">
                <a:solidFill>
                  <a:srgbClr val="000000"/>
                </a:solidFill>
                <a:round/>
                <a:headEnd/>
                <a:tailEnd/>
              </a14:hiddenLine>
            </a:ext>
          </a:extLst>
        </p:spPr>
        <p:txBody>
          <a:bodyPr rIns="612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1800" dirty="0">
                <a:solidFill>
                  <a:srgbClr val="FFFFFF"/>
                </a:solidFill>
                <a:ea typeface="微软雅黑" panose="020B0503020204020204" pitchFamily="34" charset="-122"/>
              </a:rPr>
              <a:t>平台自身担保</a:t>
            </a:r>
            <a:endParaRPr lang="da-DK" altLang="zh-CN" sz="1800" dirty="0">
              <a:solidFill>
                <a:srgbClr val="FFFFFF"/>
              </a:solidFill>
              <a:ea typeface="微软雅黑" panose="020B0503020204020204" pitchFamily="34" charset="-122"/>
            </a:endParaRPr>
          </a:p>
        </p:txBody>
      </p:sp>
      <p:sp>
        <p:nvSpPr>
          <p:cNvPr id="33" name="MH_Other_2"/>
          <p:cNvSpPr>
            <a:spLocks/>
          </p:cNvSpPr>
          <p:nvPr>
            <p:custDataLst>
              <p:tags r:id="rId3"/>
            </p:custDataLst>
          </p:nvPr>
        </p:nvSpPr>
        <p:spPr bwMode="auto">
          <a:xfrm rot="4904715">
            <a:off x="3764029" y="2696840"/>
            <a:ext cx="1257300" cy="444500"/>
          </a:xfrm>
          <a:custGeom>
            <a:avLst/>
            <a:gdLst>
              <a:gd name="T0" fmla="*/ 0 w 3034654"/>
              <a:gd name="T1" fmla="*/ 0 h 1074893"/>
              <a:gd name="T2" fmla="*/ 17813 w 3034654"/>
              <a:gd name="T3" fmla="*/ 0 h 1074893"/>
              <a:gd name="T4" fmla="*/ 36784 w 3034654"/>
              <a:gd name="T5" fmla="*/ 0 h 1074893"/>
              <a:gd name="T6" fmla="*/ 34741 w 3034654"/>
              <a:gd name="T7" fmla="*/ 2483 h 1074893"/>
              <a:gd name="T8" fmla="*/ 36823 w 3034654"/>
              <a:gd name="T9" fmla="*/ 3159 h 1074893"/>
              <a:gd name="T10" fmla="*/ 35873 w 3034654"/>
              <a:gd name="T11" fmla="*/ 4305 h 1074893"/>
              <a:gd name="T12" fmla="*/ 36098 w 3034654"/>
              <a:gd name="T13" fmla="*/ 4826 h 1074893"/>
              <a:gd name="T14" fmla="*/ 35629 w 3034654"/>
              <a:gd name="T15" fmla="*/ 5351 h 1074893"/>
              <a:gd name="T16" fmla="*/ 36935 w 3034654"/>
              <a:gd name="T17" fmla="*/ 5921 h 1074893"/>
              <a:gd name="T18" fmla="*/ 35667 w 3034654"/>
              <a:gd name="T19" fmla="*/ 7221 h 1074893"/>
              <a:gd name="T20" fmla="*/ 37030 w 3034654"/>
              <a:gd name="T21" fmla="*/ 8093 h 1074893"/>
              <a:gd name="T22" fmla="*/ 35502 w 3034654"/>
              <a:gd name="T23" fmla="*/ 9848 h 1074893"/>
              <a:gd name="T24" fmla="*/ 37028 w 3034654"/>
              <a:gd name="T25" fmla="*/ 10252 h 1074893"/>
              <a:gd name="T26" fmla="*/ 35443 w 3034654"/>
              <a:gd name="T27" fmla="*/ 11704 h 1074893"/>
              <a:gd name="T28" fmla="*/ 36903 w 3034654"/>
              <a:gd name="T29" fmla="*/ 13017 h 1074893"/>
              <a:gd name="T30" fmla="*/ 17813 w 3034654"/>
              <a:gd name="T31" fmla="*/ 13017 h 1074893"/>
              <a:gd name="T32" fmla="*/ 930 w 3034654"/>
              <a:gd name="T33" fmla="*/ 13017 h 1074893"/>
              <a:gd name="T34" fmla="*/ 2416 w 3034654"/>
              <a:gd name="T35" fmla="*/ 10701 h 1074893"/>
              <a:gd name="T36" fmla="*/ 970 w 3034654"/>
              <a:gd name="T37" fmla="*/ 9719 h 1074893"/>
              <a:gd name="T38" fmla="*/ 1805 w 3034654"/>
              <a:gd name="T39" fmla="*/ 7968 h 1074893"/>
              <a:gd name="T40" fmla="*/ 720 w 3034654"/>
              <a:gd name="T41" fmla="*/ 7232 h 1074893"/>
              <a:gd name="T42" fmla="*/ 1754 w 3034654"/>
              <a:gd name="T43" fmla="*/ 6195 h 1074893"/>
              <a:gd name="T44" fmla="*/ 639 w 3034654"/>
              <a:gd name="T45" fmla="*/ 4964 h 1074893"/>
              <a:gd name="T46" fmla="*/ 2043 w 3034654"/>
              <a:gd name="T47" fmla="*/ 3389 h 1074893"/>
              <a:gd name="T48" fmla="*/ 486 w 3034654"/>
              <a:gd name="T49" fmla="*/ 2490 h 1074893"/>
              <a:gd name="T50" fmla="*/ 1961 w 3034654"/>
              <a:gd name="T51" fmla="*/ 1121 h 1074893"/>
              <a:gd name="T52" fmla="*/ 0 w 3034654"/>
              <a:gd name="T53" fmla="*/ 131 h 10748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34654"/>
              <a:gd name="T82" fmla="*/ 0 h 1074893"/>
              <a:gd name="T83" fmla="*/ 3034654 w 3034654"/>
              <a:gd name="T84" fmla="*/ 1074893 h 10748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34654" h="1074893">
                <a:moveTo>
                  <a:pt x="0" y="0"/>
                </a:moveTo>
                <a:lnTo>
                  <a:pt x="1459802" y="0"/>
                </a:lnTo>
                <a:lnTo>
                  <a:pt x="3014498" y="0"/>
                </a:lnTo>
                <a:lnTo>
                  <a:pt x="2847043" y="205006"/>
                </a:lnTo>
                <a:lnTo>
                  <a:pt x="3017643" y="260827"/>
                </a:lnTo>
                <a:lnTo>
                  <a:pt x="2939832" y="355485"/>
                </a:lnTo>
                <a:lnTo>
                  <a:pt x="2958235" y="398523"/>
                </a:lnTo>
                <a:lnTo>
                  <a:pt x="2919874" y="441877"/>
                </a:lnTo>
                <a:lnTo>
                  <a:pt x="3026852" y="488967"/>
                </a:lnTo>
                <a:lnTo>
                  <a:pt x="2922999" y="596257"/>
                </a:lnTo>
                <a:lnTo>
                  <a:pt x="3034654" y="668298"/>
                </a:lnTo>
                <a:lnTo>
                  <a:pt x="2909439" y="813170"/>
                </a:lnTo>
                <a:lnTo>
                  <a:pt x="3034505" y="846538"/>
                </a:lnTo>
                <a:lnTo>
                  <a:pt x="2904609" y="966460"/>
                </a:lnTo>
                <a:lnTo>
                  <a:pt x="3024222" y="1074893"/>
                </a:lnTo>
                <a:lnTo>
                  <a:pt x="1459802" y="1074893"/>
                </a:lnTo>
                <a:lnTo>
                  <a:pt x="76196" y="1074893"/>
                </a:lnTo>
                <a:lnTo>
                  <a:pt x="198009" y="883612"/>
                </a:lnTo>
                <a:lnTo>
                  <a:pt x="79493" y="802528"/>
                </a:lnTo>
                <a:lnTo>
                  <a:pt x="147946" y="657970"/>
                </a:lnTo>
                <a:lnTo>
                  <a:pt x="59057" y="597155"/>
                </a:lnTo>
                <a:lnTo>
                  <a:pt x="143729" y="511542"/>
                </a:lnTo>
                <a:lnTo>
                  <a:pt x="52346" y="409872"/>
                </a:lnTo>
                <a:lnTo>
                  <a:pt x="167425" y="279814"/>
                </a:lnTo>
                <a:lnTo>
                  <a:pt x="39863" y="205590"/>
                </a:lnTo>
                <a:lnTo>
                  <a:pt x="160714" y="92530"/>
                </a:lnTo>
                <a:lnTo>
                  <a:pt x="0" y="10829"/>
                </a:lnTo>
                <a:lnTo>
                  <a:pt x="0" y="0"/>
                </a:lnTo>
                <a:close/>
              </a:path>
            </a:pathLst>
          </a:custGeom>
          <a:solidFill>
            <a:srgbClr val="F3EFE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b="1">
                <a:solidFill>
                  <a:srgbClr val="E3620B"/>
                </a:solidFill>
                <a:ea typeface="微软雅黑" panose="020B0503020204020204" pitchFamily="34" charset="-122"/>
              </a:rPr>
              <a:t>01</a:t>
            </a:r>
            <a:endParaRPr lang="zh-CN" altLang="en-US" sz="3200" b="1">
              <a:solidFill>
                <a:srgbClr val="E3620B"/>
              </a:solidFill>
              <a:ea typeface="微软雅黑" panose="020B0503020204020204" pitchFamily="34" charset="-122"/>
            </a:endParaRPr>
          </a:p>
        </p:txBody>
      </p:sp>
      <p:sp>
        <p:nvSpPr>
          <p:cNvPr id="34" name="MH_Other_3"/>
          <p:cNvSpPr>
            <a:spLocks/>
          </p:cNvSpPr>
          <p:nvPr>
            <p:custDataLst>
              <p:tags r:id="rId4"/>
            </p:custDataLst>
          </p:nvPr>
        </p:nvSpPr>
        <p:spPr bwMode="auto">
          <a:xfrm rot="20784785">
            <a:off x="6669051" y="4715164"/>
            <a:ext cx="1644650" cy="763587"/>
          </a:xfrm>
          <a:custGeom>
            <a:avLst/>
            <a:gdLst>
              <a:gd name="T0" fmla="*/ 0 w 2112302"/>
              <a:gd name="T1" fmla="*/ 22579 h 982676"/>
              <a:gd name="T2" fmla="*/ 22605 w 2112302"/>
              <a:gd name="T3" fmla="*/ 155 h 982676"/>
              <a:gd name="T4" fmla="*/ 517208 w 2112302"/>
              <a:gd name="T5" fmla="*/ 0 h 982676"/>
              <a:gd name="T6" fmla="*/ 592409 w 2112302"/>
              <a:gd name="T7" fmla="*/ 71185 h 982676"/>
              <a:gd name="T8" fmla="*/ 604250 w 2112302"/>
              <a:gd name="T9" fmla="*/ 256440 h 982676"/>
              <a:gd name="T10" fmla="*/ 581645 w 2112302"/>
              <a:gd name="T11" fmla="*/ 278866 h 982676"/>
              <a:gd name="T12" fmla="*/ 22605 w 2112302"/>
              <a:gd name="T13" fmla="*/ 278866 h 982676"/>
              <a:gd name="T14" fmla="*/ 0 w 2112302"/>
              <a:gd name="T15" fmla="*/ 256440 h 982676"/>
              <a:gd name="T16" fmla="*/ 0 w 2112302"/>
              <a:gd name="T17" fmla="*/ 22579 h 982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2302" h="982676">
                <a:moveTo>
                  <a:pt x="0" y="79565"/>
                </a:moveTo>
                <a:cubicBezTo>
                  <a:pt x="0" y="35922"/>
                  <a:pt x="35379" y="543"/>
                  <a:pt x="79022" y="543"/>
                </a:cubicBezTo>
                <a:lnTo>
                  <a:pt x="1808027" y="0"/>
                </a:lnTo>
                <a:cubicBezTo>
                  <a:pt x="1851670" y="0"/>
                  <a:pt x="2070908" y="207203"/>
                  <a:pt x="2070908" y="250846"/>
                </a:cubicBezTo>
                <a:lnTo>
                  <a:pt x="2112302" y="903654"/>
                </a:lnTo>
                <a:cubicBezTo>
                  <a:pt x="2112302" y="947297"/>
                  <a:pt x="2076923" y="982676"/>
                  <a:pt x="2033280" y="982676"/>
                </a:cubicBezTo>
                <a:cubicBezTo>
                  <a:pt x="1426573" y="939585"/>
                  <a:pt x="801037" y="852749"/>
                  <a:pt x="79022" y="982676"/>
                </a:cubicBezTo>
                <a:cubicBezTo>
                  <a:pt x="35379" y="982676"/>
                  <a:pt x="0" y="947297"/>
                  <a:pt x="0" y="903654"/>
                </a:cubicBezTo>
                <a:lnTo>
                  <a:pt x="0" y="79565"/>
                </a:lnTo>
                <a:close/>
              </a:path>
            </a:pathLst>
          </a:custGeom>
          <a:gradFill rotWithShape="1">
            <a:gsLst>
              <a:gs pos="0">
                <a:srgbClr val="5F5F5F">
                  <a:alpha val="0"/>
                </a:srgbClr>
              </a:gs>
              <a:gs pos="100000">
                <a:srgbClr val="5F5F5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5" name="MH_SubTitle_3"/>
          <p:cNvSpPr>
            <a:spLocks noChangeArrowheads="1"/>
          </p:cNvSpPr>
          <p:nvPr>
            <p:custDataLst>
              <p:tags r:id="rId5"/>
            </p:custDataLst>
          </p:nvPr>
        </p:nvSpPr>
        <p:spPr bwMode="auto">
          <a:xfrm>
            <a:off x="6794464" y="4564351"/>
            <a:ext cx="3236912" cy="765175"/>
          </a:xfrm>
          <a:prstGeom prst="roundRect">
            <a:avLst>
              <a:gd name="adj" fmla="val 8046"/>
            </a:avLst>
          </a:prstGeom>
          <a:solidFill>
            <a:srgbClr val="02CF97"/>
          </a:solidFill>
          <a:ln>
            <a:noFill/>
          </a:ln>
          <a:extLst>
            <a:ext uri="{91240B29-F687-4F45-9708-019B960494DF}">
              <a14:hiddenLine xmlns:a14="http://schemas.microsoft.com/office/drawing/2010/main" w="9525">
                <a:solidFill>
                  <a:srgbClr val="000000"/>
                </a:solidFill>
                <a:round/>
                <a:headEnd/>
                <a:tailEnd/>
              </a14:hiddenLine>
            </a:ext>
          </a:extLst>
        </p:spPr>
        <p:txBody>
          <a:bodyPr rIns="612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1800" dirty="0">
                <a:solidFill>
                  <a:srgbClr val="FFFFFF"/>
                </a:solidFill>
                <a:ea typeface="微软雅黑" panose="020B0503020204020204" pitchFamily="34" charset="-122"/>
              </a:rPr>
              <a:t>第三方担保</a:t>
            </a:r>
            <a:endParaRPr lang="da-DK" altLang="zh-CN" sz="1800" dirty="0">
              <a:solidFill>
                <a:srgbClr val="FFFFFF"/>
              </a:solidFill>
              <a:ea typeface="微软雅黑" panose="020B0503020204020204" pitchFamily="34" charset="-122"/>
            </a:endParaRPr>
          </a:p>
        </p:txBody>
      </p:sp>
      <p:sp>
        <p:nvSpPr>
          <p:cNvPr id="36" name="MH_Other_4"/>
          <p:cNvSpPr>
            <a:spLocks/>
          </p:cNvSpPr>
          <p:nvPr>
            <p:custDataLst>
              <p:tags r:id="rId6"/>
            </p:custDataLst>
          </p:nvPr>
        </p:nvSpPr>
        <p:spPr bwMode="auto">
          <a:xfrm rot="4904715">
            <a:off x="9091576" y="4773900"/>
            <a:ext cx="1257300" cy="444500"/>
          </a:xfrm>
          <a:custGeom>
            <a:avLst/>
            <a:gdLst>
              <a:gd name="T0" fmla="*/ 0 w 3034654"/>
              <a:gd name="T1" fmla="*/ 0 h 1074893"/>
              <a:gd name="T2" fmla="*/ 17813 w 3034654"/>
              <a:gd name="T3" fmla="*/ 0 h 1074893"/>
              <a:gd name="T4" fmla="*/ 36784 w 3034654"/>
              <a:gd name="T5" fmla="*/ 0 h 1074893"/>
              <a:gd name="T6" fmla="*/ 34741 w 3034654"/>
              <a:gd name="T7" fmla="*/ 2483 h 1074893"/>
              <a:gd name="T8" fmla="*/ 36823 w 3034654"/>
              <a:gd name="T9" fmla="*/ 3159 h 1074893"/>
              <a:gd name="T10" fmla="*/ 35873 w 3034654"/>
              <a:gd name="T11" fmla="*/ 4305 h 1074893"/>
              <a:gd name="T12" fmla="*/ 36098 w 3034654"/>
              <a:gd name="T13" fmla="*/ 4826 h 1074893"/>
              <a:gd name="T14" fmla="*/ 35629 w 3034654"/>
              <a:gd name="T15" fmla="*/ 5351 h 1074893"/>
              <a:gd name="T16" fmla="*/ 36935 w 3034654"/>
              <a:gd name="T17" fmla="*/ 5921 h 1074893"/>
              <a:gd name="T18" fmla="*/ 35667 w 3034654"/>
              <a:gd name="T19" fmla="*/ 7221 h 1074893"/>
              <a:gd name="T20" fmla="*/ 37030 w 3034654"/>
              <a:gd name="T21" fmla="*/ 8093 h 1074893"/>
              <a:gd name="T22" fmla="*/ 35502 w 3034654"/>
              <a:gd name="T23" fmla="*/ 9848 h 1074893"/>
              <a:gd name="T24" fmla="*/ 37028 w 3034654"/>
              <a:gd name="T25" fmla="*/ 10252 h 1074893"/>
              <a:gd name="T26" fmla="*/ 35443 w 3034654"/>
              <a:gd name="T27" fmla="*/ 11704 h 1074893"/>
              <a:gd name="T28" fmla="*/ 36903 w 3034654"/>
              <a:gd name="T29" fmla="*/ 13017 h 1074893"/>
              <a:gd name="T30" fmla="*/ 17813 w 3034654"/>
              <a:gd name="T31" fmla="*/ 13017 h 1074893"/>
              <a:gd name="T32" fmla="*/ 930 w 3034654"/>
              <a:gd name="T33" fmla="*/ 13017 h 1074893"/>
              <a:gd name="T34" fmla="*/ 2416 w 3034654"/>
              <a:gd name="T35" fmla="*/ 10701 h 1074893"/>
              <a:gd name="T36" fmla="*/ 970 w 3034654"/>
              <a:gd name="T37" fmla="*/ 9719 h 1074893"/>
              <a:gd name="T38" fmla="*/ 1805 w 3034654"/>
              <a:gd name="T39" fmla="*/ 7968 h 1074893"/>
              <a:gd name="T40" fmla="*/ 720 w 3034654"/>
              <a:gd name="T41" fmla="*/ 7232 h 1074893"/>
              <a:gd name="T42" fmla="*/ 1754 w 3034654"/>
              <a:gd name="T43" fmla="*/ 6195 h 1074893"/>
              <a:gd name="T44" fmla="*/ 639 w 3034654"/>
              <a:gd name="T45" fmla="*/ 4964 h 1074893"/>
              <a:gd name="T46" fmla="*/ 2043 w 3034654"/>
              <a:gd name="T47" fmla="*/ 3389 h 1074893"/>
              <a:gd name="T48" fmla="*/ 486 w 3034654"/>
              <a:gd name="T49" fmla="*/ 2490 h 1074893"/>
              <a:gd name="T50" fmla="*/ 1961 w 3034654"/>
              <a:gd name="T51" fmla="*/ 1121 h 1074893"/>
              <a:gd name="T52" fmla="*/ 0 w 3034654"/>
              <a:gd name="T53" fmla="*/ 131 h 10748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34654"/>
              <a:gd name="T82" fmla="*/ 0 h 1074893"/>
              <a:gd name="T83" fmla="*/ 3034654 w 3034654"/>
              <a:gd name="T84" fmla="*/ 1074893 h 10748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34654" h="1074893">
                <a:moveTo>
                  <a:pt x="0" y="0"/>
                </a:moveTo>
                <a:lnTo>
                  <a:pt x="1459802" y="0"/>
                </a:lnTo>
                <a:lnTo>
                  <a:pt x="3014498" y="0"/>
                </a:lnTo>
                <a:lnTo>
                  <a:pt x="2847043" y="205006"/>
                </a:lnTo>
                <a:lnTo>
                  <a:pt x="3017643" y="260827"/>
                </a:lnTo>
                <a:lnTo>
                  <a:pt x="2939832" y="355485"/>
                </a:lnTo>
                <a:lnTo>
                  <a:pt x="2958235" y="398523"/>
                </a:lnTo>
                <a:lnTo>
                  <a:pt x="2919874" y="441877"/>
                </a:lnTo>
                <a:lnTo>
                  <a:pt x="3026852" y="488967"/>
                </a:lnTo>
                <a:lnTo>
                  <a:pt x="2922999" y="596257"/>
                </a:lnTo>
                <a:lnTo>
                  <a:pt x="3034654" y="668298"/>
                </a:lnTo>
                <a:lnTo>
                  <a:pt x="2909439" y="813170"/>
                </a:lnTo>
                <a:lnTo>
                  <a:pt x="3034505" y="846538"/>
                </a:lnTo>
                <a:lnTo>
                  <a:pt x="2904609" y="966460"/>
                </a:lnTo>
                <a:lnTo>
                  <a:pt x="3024222" y="1074893"/>
                </a:lnTo>
                <a:lnTo>
                  <a:pt x="1459802" y="1074893"/>
                </a:lnTo>
                <a:lnTo>
                  <a:pt x="76196" y="1074893"/>
                </a:lnTo>
                <a:lnTo>
                  <a:pt x="198009" y="883612"/>
                </a:lnTo>
                <a:lnTo>
                  <a:pt x="79493" y="802528"/>
                </a:lnTo>
                <a:lnTo>
                  <a:pt x="147946" y="657970"/>
                </a:lnTo>
                <a:lnTo>
                  <a:pt x="59057" y="597155"/>
                </a:lnTo>
                <a:lnTo>
                  <a:pt x="143729" y="511542"/>
                </a:lnTo>
                <a:lnTo>
                  <a:pt x="52346" y="409872"/>
                </a:lnTo>
                <a:lnTo>
                  <a:pt x="167425" y="279814"/>
                </a:lnTo>
                <a:lnTo>
                  <a:pt x="39863" y="205590"/>
                </a:lnTo>
                <a:lnTo>
                  <a:pt x="160714" y="92530"/>
                </a:lnTo>
                <a:lnTo>
                  <a:pt x="0" y="10829"/>
                </a:lnTo>
                <a:lnTo>
                  <a:pt x="0" y="0"/>
                </a:lnTo>
                <a:close/>
              </a:path>
            </a:pathLst>
          </a:custGeom>
          <a:solidFill>
            <a:srgbClr val="F3EFE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b="1">
                <a:solidFill>
                  <a:srgbClr val="02A67B"/>
                </a:solidFill>
                <a:ea typeface="微软雅黑" panose="020B0503020204020204" pitchFamily="34" charset="-122"/>
              </a:rPr>
              <a:t>03</a:t>
            </a:r>
            <a:endParaRPr lang="zh-CN" altLang="en-US" sz="3200" b="1">
              <a:solidFill>
                <a:srgbClr val="02A67B"/>
              </a:solidFill>
              <a:ea typeface="微软雅黑" panose="020B0503020204020204" pitchFamily="34" charset="-122"/>
            </a:endParaRPr>
          </a:p>
        </p:txBody>
      </p:sp>
      <p:sp>
        <p:nvSpPr>
          <p:cNvPr id="37" name="MH_Other_7"/>
          <p:cNvSpPr>
            <a:spLocks/>
          </p:cNvSpPr>
          <p:nvPr>
            <p:custDataLst>
              <p:tags r:id="rId7"/>
            </p:custDataLst>
          </p:nvPr>
        </p:nvSpPr>
        <p:spPr bwMode="auto">
          <a:xfrm rot="20784785">
            <a:off x="4077830" y="3705790"/>
            <a:ext cx="1643063" cy="765175"/>
          </a:xfrm>
          <a:custGeom>
            <a:avLst/>
            <a:gdLst>
              <a:gd name="T0" fmla="*/ 0 w 2112302"/>
              <a:gd name="T1" fmla="*/ 22767 h 982676"/>
              <a:gd name="T2" fmla="*/ 22518 w 2112302"/>
              <a:gd name="T3" fmla="*/ 155 h 982676"/>
              <a:gd name="T4" fmla="*/ 515216 w 2112302"/>
              <a:gd name="T5" fmla="*/ 0 h 982676"/>
              <a:gd name="T6" fmla="*/ 590125 w 2112302"/>
              <a:gd name="T7" fmla="*/ 71780 h 982676"/>
              <a:gd name="T8" fmla="*/ 601921 w 2112302"/>
              <a:gd name="T9" fmla="*/ 258580 h 982676"/>
              <a:gd name="T10" fmla="*/ 579403 w 2112302"/>
              <a:gd name="T11" fmla="*/ 281192 h 982676"/>
              <a:gd name="T12" fmla="*/ 22518 w 2112302"/>
              <a:gd name="T13" fmla="*/ 281192 h 982676"/>
              <a:gd name="T14" fmla="*/ 0 w 2112302"/>
              <a:gd name="T15" fmla="*/ 258580 h 982676"/>
              <a:gd name="T16" fmla="*/ 0 w 2112302"/>
              <a:gd name="T17" fmla="*/ 22767 h 982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2302" h="982676">
                <a:moveTo>
                  <a:pt x="0" y="79565"/>
                </a:moveTo>
                <a:cubicBezTo>
                  <a:pt x="0" y="35922"/>
                  <a:pt x="35379" y="543"/>
                  <a:pt x="79022" y="543"/>
                </a:cubicBezTo>
                <a:lnTo>
                  <a:pt x="1808027" y="0"/>
                </a:lnTo>
                <a:cubicBezTo>
                  <a:pt x="1851670" y="0"/>
                  <a:pt x="2070908" y="207203"/>
                  <a:pt x="2070908" y="250846"/>
                </a:cubicBezTo>
                <a:lnTo>
                  <a:pt x="2112302" y="903654"/>
                </a:lnTo>
                <a:cubicBezTo>
                  <a:pt x="2112302" y="947297"/>
                  <a:pt x="2076923" y="982676"/>
                  <a:pt x="2033280" y="982676"/>
                </a:cubicBezTo>
                <a:cubicBezTo>
                  <a:pt x="1426573" y="939585"/>
                  <a:pt x="801037" y="852749"/>
                  <a:pt x="79022" y="982676"/>
                </a:cubicBezTo>
                <a:cubicBezTo>
                  <a:pt x="35379" y="982676"/>
                  <a:pt x="0" y="947297"/>
                  <a:pt x="0" y="903654"/>
                </a:cubicBezTo>
                <a:lnTo>
                  <a:pt x="0" y="79565"/>
                </a:lnTo>
                <a:close/>
              </a:path>
            </a:pathLst>
          </a:custGeom>
          <a:gradFill rotWithShape="1">
            <a:gsLst>
              <a:gs pos="0">
                <a:srgbClr val="5F5F5F">
                  <a:alpha val="0"/>
                </a:srgbClr>
              </a:gs>
              <a:gs pos="100000">
                <a:srgbClr val="5F5F5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8" name="MH_SubTitle_2"/>
          <p:cNvSpPr>
            <a:spLocks noChangeArrowheads="1"/>
          </p:cNvSpPr>
          <p:nvPr>
            <p:custDataLst>
              <p:tags r:id="rId8"/>
            </p:custDataLst>
          </p:nvPr>
        </p:nvSpPr>
        <p:spPr bwMode="auto">
          <a:xfrm>
            <a:off x="4203243" y="3556564"/>
            <a:ext cx="3235325" cy="763588"/>
          </a:xfrm>
          <a:prstGeom prst="roundRect">
            <a:avLst>
              <a:gd name="adj" fmla="val 8046"/>
            </a:avLst>
          </a:prstGeom>
          <a:solidFill>
            <a:srgbClr val="01AEF0"/>
          </a:solidFill>
          <a:ln>
            <a:noFill/>
          </a:ln>
          <a:extLst>
            <a:ext uri="{91240B29-F687-4F45-9708-019B960494DF}">
              <a14:hiddenLine xmlns:a14="http://schemas.microsoft.com/office/drawing/2010/main" w="9525">
                <a:solidFill>
                  <a:srgbClr val="000000"/>
                </a:solidFill>
                <a:round/>
                <a:headEnd/>
                <a:tailEnd/>
              </a14:hiddenLine>
            </a:ext>
          </a:extLst>
        </p:spPr>
        <p:txBody>
          <a:bodyPr rIns="612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1800" dirty="0">
                <a:solidFill>
                  <a:srgbClr val="FFFFFF"/>
                </a:solidFill>
                <a:ea typeface="微软雅黑" panose="020B0503020204020204" pitchFamily="34" charset="-122"/>
              </a:rPr>
              <a:t>关联方担保</a:t>
            </a:r>
            <a:endParaRPr lang="da-DK" altLang="zh-CN" sz="1800" dirty="0">
              <a:solidFill>
                <a:srgbClr val="FFFFFF"/>
              </a:solidFill>
              <a:ea typeface="微软雅黑" panose="020B0503020204020204" pitchFamily="34" charset="-122"/>
            </a:endParaRPr>
          </a:p>
        </p:txBody>
      </p:sp>
      <p:sp>
        <p:nvSpPr>
          <p:cNvPr id="39" name="MH_Other_8"/>
          <p:cNvSpPr>
            <a:spLocks/>
          </p:cNvSpPr>
          <p:nvPr>
            <p:custDataLst>
              <p:tags r:id="rId9"/>
            </p:custDataLst>
          </p:nvPr>
        </p:nvSpPr>
        <p:spPr bwMode="auto">
          <a:xfrm rot="4904715">
            <a:off x="6500355" y="3715315"/>
            <a:ext cx="1255712" cy="446087"/>
          </a:xfrm>
          <a:custGeom>
            <a:avLst/>
            <a:gdLst>
              <a:gd name="T0" fmla="*/ 0 w 3034654"/>
              <a:gd name="T1" fmla="*/ 0 h 1074893"/>
              <a:gd name="T2" fmla="*/ 17723 w 3034654"/>
              <a:gd name="T3" fmla="*/ 0 h 1074893"/>
              <a:gd name="T4" fmla="*/ 36599 w 3034654"/>
              <a:gd name="T5" fmla="*/ 0 h 1074893"/>
              <a:gd name="T6" fmla="*/ 34566 w 3034654"/>
              <a:gd name="T7" fmla="*/ 2518 h 1074893"/>
              <a:gd name="T8" fmla="*/ 36637 w 3034654"/>
              <a:gd name="T9" fmla="*/ 3204 h 1074893"/>
              <a:gd name="T10" fmla="*/ 35692 w 3034654"/>
              <a:gd name="T11" fmla="*/ 4367 h 1074893"/>
              <a:gd name="T12" fmla="*/ 35915 w 3034654"/>
              <a:gd name="T13" fmla="*/ 4895 h 1074893"/>
              <a:gd name="T14" fmla="*/ 35450 w 3034654"/>
              <a:gd name="T15" fmla="*/ 5428 h 1074893"/>
              <a:gd name="T16" fmla="*/ 36748 w 3034654"/>
              <a:gd name="T17" fmla="*/ 6006 h 1074893"/>
              <a:gd name="T18" fmla="*/ 35488 w 3034654"/>
              <a:gd name="T19" fmla="*/ 7324 h 1074893"/>
              <a:gd name="T20" fmla="*/ 36843 w 3034654"/>
              <a:gd name="T21" fmla="*/ 8210 h 1074893"/>
              <a:gd name="T22" fmla="*/ 35323 w 3034654"/>
              <a:gd name="T23" fmla="*/ 9989 h 1074893"/>
              <a:gd name="T24" fmla="*/ 36841 w 3034654"/>
              <a:gd name="T25" fmla="*/ 10399 h 1074893"/>
              <a:gd name="T26" fmla="*/ 35264 w 3034654"/>
              <a:gd name="T27" fmla="*/ 11872 h 1074893"/>
              <a:gd name="T28" fmla="*/ 36716 w 3034654"/>
              <a:gd name="T29" fmla="*/ 13204 h 1074893"/>
              <a:gd name="T30" fmla="*/ 17723 w 3034654"/>
              <a:gd name="T31" fmla="*/ 13204 h 1074893"/>
              <a:gd name="T32" fmla="*/ 925 w 3034654"/>
              <a:gd name="T33" fmla="*/ 13204 h 1074893"/>
              <a:gd name="T34" fmla="*/ 2404 w 3034654"/>
              <a:gd name="T35" fmla="*/ 10854 h 1074893"/>
              <a:gd name="T36" fmla="*/ 965 w 3034654"/>
              <a:gd name="T37" fmla="*/ 9858 h 1074893"/>
              <a:gd name="T38" fmla="*/ 1796 w 3034654"/>
              <a:gd name="T39" fmla="*/ 8083 h 1074893"/>
              <a:gd name="T40" fmla="*/ 717 w 3034654"/>
              <a:gd name="T41" fmla="*/ 7336 h 1074893"/>
              <a:gd name="T42" fmla="*/ 1745 w 3034654"/>
              <a:gd name="T43" fmla="*/ 6284 h 1074893"/>
              <a:gd name="T44" fmla="*/ 636 w 3034654"/>
              <a:gd name="T45" fmla="*/ 5035 h 1074893"/>
              <a:gd name="T46" fmla="*/ 2033 w 3034654"/>
              <a:gd name="T47" fmla="*/ 3437 h 1074893"/>
              <a:gd name="T48" fmla="*/ 484 w 3034654"/>
              <a:gd name="T49" fmla="*/ 2525 h 1074893"/>
              <a:gd name="T50" fmla="*/ 1951 w 3034654"/>
              <a:gd name="T51" fmla="*/ 1137 h 1074893"/>
              <a:gd name="T52" fmla="*/ 0 w 3034654"/>
              <a:gd name="T53" fmla="*/ 133 h 10748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34654"/>
              <a:gd name="T82" fmla="*/ 0 h 1074893"/>
              <a:gd name="T83" fmla="*/ 3034654 w 3034654"/>
              <a:gd name="T84" fmla="*/ 1074893 h 10748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34654" h="1074893">
                <a:moveTo>
                  <a:pt x="0" y="0"/>
                </a:moveTo>
                <a:lnTo>
                  <a:pt x="1459802" y="0"/>
                </a:lnTo>
                <a:lnTo>
                  <a:pt x="3014498" y="0"/>
                </a:lnTo>
                <a:lnTo>
                  <a:pt x="2847043" y="205006"/>
                </a:lnTo>
                <a:lnTo>
                  <a:pt x="3017643" y="260827"/>
                </a:lnTo>
                <a:lnTo>
                  <a:pt x="2939832" y="355485"/>
                </a:lnTo>
                <a:lnTo>
                  <a:pt x="2958235" y="398523"/>
                </a:lnTo>
                <a:lnTo>
                  <a:pt x="2919874" y="441877"/>
                </a:lnTo>
                <a:lnTo>
                  <a:pt x="3026852" y="488967"/>
                </a:lnTo>
                <a:lnTo>
                  <a:pt x="2922999" y="596257"/>
                </a:lnTo>
                <a:lnTo>
                  <a:pt x="3034654" y="668298"/>
                </a:lnTo>
                <a:lnTo>
                  <a:pt x="2909439" y="813170"/>
                </a:lnTo>
                <a:lnTo>
                  <a:pt x="3034505" y="846538"/>
                </a:lnTo>
                <a:lnTo>
                  <a:pt x="2904609" y="966460"/>
                </a:lnTo>
                <a:lnTo>
                  <a:pt x="3024222" y="1074893"/>
                </a:lnTo>
                <a:lnTo>
                  <a:pt x="1459802" y="1074893"/>
                </a:lnTo>
                <a:lnTo>
                  <a:pt x="76196" y="1074893"/>
                </a:lnTo>
                <a:lnTo>
                  <a:pt x="198009" y="883612"/>
                </a:lnTo>
                <a:lnTo>
                  <a:pt x="79493" y="802528"/>
                </a:lnTo>
                <a:lnTo>
                  <a:pt x="147946" y="657970"/>
                </a:lnTo>
                <a:lnTo>
                  <a:pt x="59057" y="597155"/>
                </a:lnTo>
                <a:lnTo>
                  <a:pt x="143729" y="511542"/>
                </a:lnTo>
                <a:lnTo>
                  <a:pt x="52346" y="409872"/>
                </a:lnTo>
                <a:lnTo>
                  <a:pt x="167425" y="279814"/>
                </a:lnTo>
                <a:lnTo>
                  <a:pt x="39863" y="205590"/>
                </a:lnTo>
                <a:lnTo>
                  <a:pt x="160714" y="92530"/>
                </a:lnTo>
                <a:lnTo>
                  <a:pt x="0" y="10829"/>
                </a:lnTo>
                <a:lnTo>
                  <a:pt x="0" y="0"/>
                </a:lnTo>
                <a:close/>
              </a:path>
            </a:pathLst>
          </a:custGeom>
          <a:solidFill>
            <a:srgbClr val="F3EFE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b="1">
                <a:solidFill>
                  <a:srgbClr val="018EC7"/>
                </a:solidFill>
                <a:ea typeface="微软雅黑" panose="020B0503020204020204" pitchFamily="34" charset="-122"/>
              </a:rPr>
              <a:t>02</a:t>
            </a:r>
            <a:endParaRPr lang="zh-CN" altLang="en-US" sz="3200" b="1">
              <a:solidFill>
                <a:srgbClr val="018EC7"/>
              </a:solidFill>
              <a:ea typeface="微软雅黑" panose="020B0503020204020204" pitchFamily="34" charset="-122"/>
            </a:endParaRPr>
          </a:p>
        </p:txBody>
      </p:sp>
      <p:sp>
        <p:nvSpPr>
          <p:cNvPr id="40" name="圆角矩形 39"/>
          <p:cNvSpPr/>
          <p:nvPr/>
        </p:nvSpPr>
        <p:spPr>
          <a:xfrm>
            <a:off x="1274639" y="2132856"/>
            <a:ext cx="9721080" cy="3744416"/>
          </a:xfrm>
          <a:prstGeom prst="roundRect">
            <a:avLst>
              <a:gd name="adj" fmla="val 6373"/>
            </a:avLst>
          </a:prstGeom>
          <a:noFill/>
          <a:ln w="28575">
            <a:solidFill>
              <a:srgbClr val="E6091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p:cNvSpPr/>
          <p:nvPr/>
        </p:nvSpPr>
        <p:spPr>
          <a:xfrm>
            <a:off x="5098066" y="1869561"/>
            <a:ext cx="1858201" cy="454035"/>
          </a:xfrm>
          <a:prstGeom prst="rect">
            <a:avLst/>
          </a:prstGeom>
          <a:solidFill>
            <a:schemeClr val="bg1"/>
          </a:solidFill>
        </p:spPr>
        <p:txBody>
          <a:bodyPr lIns="0" tIns="0" rIns="0" bIns="0">
            <a:noAutofit/>
          </a:bodyPr>
          <a:lstStyle/>
          <a:p>
            <a:pPr algn="ctr" fontAlgn="auto">
              <a:lnSpc>
                <a:spcPct val="150000"/>
              </a:lnSpc>
              <a:spcBef>
                <a:spcPts val="0"/>
              </a:spcBef>
              <a:spcAft>
                <a:spcPts val="0"/>
              </a:spcAft>
            </a:pPr>
            <a:r>
              <a:rPr lang="zh-CN" altLang="en-US" sz="2000" b="1" dirty="0">
                <a:solidFill>
                  <a:srgbClr val="7030A0"/>
                </a:solidFill>
                <a:ea typeface="微软雅黑" panose="020B0503020204020204" pitchFamily="34" charset="-122"/>
              </a:rPr>
              <a:t>设立担保机制</a:t>
            </a:r>
          </a:p>
        </p:txBody>
      </p:sp>
    </p:spTree>
    <p:extLst>
      <p:ext uri="{BB962C8B-B14F-4D97-AF65-F5344CB8AC3E}">
        <p14:creationId xmlns:p14="http://schemas.microsoft.com/office/powerpoint/2010/main" val="10384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互联网支付平台的风险及风险管理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一、互联网支付平台的风险</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aphicFrame>
        <p:nvGraphicFramePr>
          <p:cNvPr id="3" name="图示 2"/>
          <p:cNvGraphicFramePr/>
          <p:nvPr>
            <p:extLst>
              <p:ext uri="{D42A27DB-BD31-4B8C-83A1-F6EECF244321}">
                <p14:modId xmlns:p14="http://schemas.microsoft.com/office/powerpoint/2010/main" val="371003506"/>
              </p:ext>
            </p:extLst>
          </p:nvPr>
        </p:nvGraphicFramePr>
        <p:xfrm>
          <a:off x="986608" y="2060848"/>
          <a:ext cx="10081120"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2875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互联网支付平台的风险及风险管理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二、互联网支付平台的风险管理</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pSp>
        <p:nvGrpSpPr>
          <p:cNvPr id="7" name="组合 6"/>
          <p:cNvGrpSpPr/>
          <p:nvPr/>
        </p:nvGrpSpPr>
        <p:grpSpPr>
          <a:xfrm>
            <a:off x="2446339" y="2708919"/>
            <a:ext cx="7305675" cy="2888605"/>
            <a:chOff x="2446339" y="2043113"/>
            <a:chExt cx="7305675" cy="3554412"/>
          </a:xfrm>
        </p:grpSpPr>
        <p:sp>
          <p:nvSpPr>
            <p:cNvPr id="10" name="MH_Other_1"/>
            <p:cNvSpPr/>
            <p:nvPr>
              <p:custDataLst>
                <p:tags r:id="rId1"/>
              </p:custDataLst>
            </p:nvPr>
          </p:nvSpPr>
          <p:spPr>
            <a:xfrm>
              <a:off x="2446339" y="4886325"/>
              <a:ext cx="1209675" cy="711200"/>
            </a:xfrm>
            <a:custGeom>
              <a:avLst/>
              <a:gdLst>
                <a:gd name="connsiteX0" fmla="*/ 0 w 1210733"/>
                <a:gd name="connsiteY0" fmla="*/ 0 h 711200"/>
                <a:gd name="connsiteX1" fmla="*/ 1210733 w 1210733"/>
                <a:gd name="connsiteY1" fmla="*/ 0 h 711200"/>
                <a:gd name="connsiteX2" fmla="*/ 1210733 w 1210733"/>
                <a:gd name="connsiteY2" fmla="*/ 509407 h 711200"/>
                <a:gd name="connsiteX3" fmla="*/ 1008940 w 1210733"/>
                <a:gd name="connsiteY3" fmla="*/ 711200 h 711200"/>
                <a:gd name="connsiteX4" fmla="*/ 201793 w 1210733"/>
                <a:gd name="connsiteY4" fmla="*/ 711200 h 711200"/>
                <a:gd name="connsiteX5" fmla="*/ 0 w 1210733"/>
                <a:gd name="connsiteY5" fmla="*/ 509407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0733" h="711200">
                  <a:moveTo>
                    <a:pt x="0" y="0"/>
                  </a:moveTo>
                  <a:lnTo>
                    <a:pt x="1210733" y="0"/>
                  </a:lnTo>
                  <a:lnTo>
                    <a:pt x="1210733" y="509407"/>
                  </a:lnTo>
                  <a:cubicBezTo>
                    <a:pt x="1210733" y="620854"/>
                    <a:pt x="1120387" y="711200"/>
                    <a:pt x="1008940" y="711200"/>
                  </a:cubicBezTo>
                  <a:lnTo>
                    <a:pt x="201793" y="711200"/>
                  </a:lnTo>
                  <a:cubicBezTo>
                    <a:pt x="90346" y="711200"/>
                    <a:pt x="0" y="620854"/>
                    <a:pt x="0" y="509407"/>
                  </a:cubicBez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r>
                <a:rPr lang="en-US" altLang="zh-CN"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01</a:t>
              </a:r>
              <a:endParaRPr lang="zh-CN" altLang="en-US"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sp>
          <p:nvSpPr>
            <p:cNvPr id="11" name="MH_Other_2"/>
            <p:cNvSpPr/>
            <p:nvPr>
              <p:custDataLst>
                <p:tags r:id="rId2"/>
              </p:custDataLst>
            </p:nvPr>
          </p:nvSpPr>
          <p:spPr>
            <a:xfrm>
              <a:off x="2508250" y="4919663"/>
              <a:ext cx="1085850" cy="49212"/>
            </a:xfrm>
            <a:custGeom>
              <a:avLst/>
              <a:gdLst>
                <a:gd name="connsiteX0" fmla="*/ 1062731 w 1086992"/>
                <a:gd name="connsiteY0" fmla="*/ 0 h 48522"/>
                <a:gd name="connsiteX1" fmla="*/ 1086992 w 1086992"/>
                <a:gd name="connsiteY1" fmla="*/ 24261 h 48522"/>
                <a:gd name="connsiteX2" fmla="*/ 1062731 w 1086992"/>
                <a:gd name="connsiteY2" fmla="*/ 48522 h 48522"/>
                <a:gd name="connsiteX3" fmla="*/ 1038470 w 1086992"/>
                <a:gd name="connsiteY3" fmla="*/ 24261 h 48522"/>
                <a:gd name="connsiteX4" fmla="*/ 1062731 w 1086992"/>
                <a:gd name="connsiteY4" fmla="*/ 0 h 48522"/>
                <a:gd name="connsiteX5" fmla="*/ 947349 w 1086992"/>
                <a:gd name="connsiteY5" fmla="*/ 0 h 48522"/>
                <a:gd name="connsiteX6" fmla="*/ 971610 w 1086992"/>
                <a:gd name="connsiteY6" fmla="*/ 24261 h 48522"/>
                <a:gd name="connsiteX7" fmla="*/ 947349 w 1086992"/>
                <a:gd name="connsiteY7" fmla="*/ 48522 h 48522"/>
                <a:gd name="connsiteX8" fmla="*/ 923088 w 1086992"/>
                <a:gd name="connsiteY8" fmla="*/ 24261 h 48522"/>
                <a:gd name="connsiteX9" fmla="*/ 947349 w 1086992"/>
                <a:gd name="connsiteY9" fmla="*/ 0 h 48522"/>
                <a:gd name="connsiteX10" fmla="*/ 831963 w 1086992"/>
                <a:gd name="connsiteY10" fmla="*/ 0 h 48522"/>
                <a:gd name="connsiteX11" fmla="*/ 856224 w 1086992"/>
                <a:gd name="connsiteY11" fmla="*/ 24261 h 48522"/>
                <a:gd name="connsiteX12" fmla="*/ 831963 w 1086992"/>
                <a:gd name="connsiteY12" fmla="*/ 48522 h 48522"/>
                <a:gd name="connsiteX13" fmla="*/ 807702 w 1086992"/>
                <a:gd name="connsiteY13" fmla="*/ 24261 h 48522"/>
                <a:gd name="connsiteX14" fmla="*/ 831963 w 1086992"/>
                <a:gd name="connsiteY14" fmla="*/ 0 h 48522"/>
                <a:gd name="connsiteX15" fmla="*/ 716577 w 1086992"/>
                <a:gd name="connsiteY15" fmla="*/ 0 h 48522"/>
                <a:gd name="connsiteX16" fmla="*/ 740838 w 1086992"/>
                <a:gd name="connsiteY16" fmla="*/ 24261 h 48522"/>
                <a:gd name="connsiteX17" fmla="*/ 716577 w 1086992"/>
                <a:gd name="connsiteY17" fmla="*/ 48522 h 48522"/>
                <a:gd name="connsiteX18" fmla="*/ 692316 w 1086992"/>
                <a:gd name="connsiteY18" fmla="*/ 24261 h 48522"/>
                <a:gd name="connsiteX19" fmla="*/ 716577 w 1086992"/>
                <a:gd name="connsiteY19" fmla="*/ 0 h 48522"/>
                <a:gd name="connsiteX20" fmla="*/ 601191 w 1086992"/>
                <a:gd name="connsiteY20" fmla="*/ 0 h 48522"/>
                <a:gd name="connsiteX21" fmla="*/ 625452 w 1086992"/>
                <a:gd name="connsiteY21" fmla="*/ 24261 h 48522"/>
                <a:gd name="connsiteX22" fmla="*/ 601191 w 1086992"/>
                <a:gd name="connsiteY22" fmla="*/ 48522 h 48522"/>
                <a:gd name="connsiteX23" fmla="*/ 576930 w 1086992"/>
                <a:gd name="connsiteY23" fmla="*/ 24261 h 48522"/>
                <a:gd name="connsiteX24" fmla="*/ 601191 w 1086992"/>
                <a:gd name="connsiteY24" fmla="*/ 0 h 48522"/>
                <a:gd name="connsiteX25" fmla="*/ 485805 w 1086992"/>
                <a:gd name="connsiteY25" fmla="*/ 0 h 48522"/>
                <a:gd name="connsiteX26" fmla="*/ 510066 w 1086992"/>
                <a:gd name="connsiteY26" fmla="*/ 24261 h 48522"/>
                <a:gd name="connsiteX27" fmla="*/ 485805 w 1086992"/>
                <a:gd name="connsiteY27" fmla="*/ 48522 h 48522"/>
                <a:gd name="connsiteX28" fmla="*/ 461544 w 1086992"/>
                <a:gd name="connsiteY28" fmla="*/ 24261 h 48522"/>
                <a:gd name="connsiteX29" fmla="*/ 485805 w 1086992"/>
                <a:gd name="connsiteY29" fmla="*/ 0 h 48522"/>
                <a:gd name="connsiteX30" fmla="*/ 370419 w 1086992"/>
                <a:gd name="connsiteY30" fmla="*/ 0 h 48522"/>
                <a:gd name="connsiteX31" fmla="*/ 394680 w 1086992"/>
                <a:gd name="connsiteY31" fmla="*/ 24261 h 48522"/>
                <a:gd name="connsiteX32" fmla="*/ 370419 w 1086992"/>
                <a:gd name="connsiteY32" fmla="*/ 48522 h 48522"/>
                <a:gd name="connsiteX33" fmla="*/ 346158 w 1086992"/>
                <a:gd name="connsiteY33" fmla="*/ 24261 h 48522"/>
                <a:gd name="connsiteX34" fmla="*/ 370419 w 1086992"/>
                <a:gd name="connsiteY34" fmla="*/ 0 h 48522"/>
                <a:gd name="connsiteX35" fmla="*/ 255033 w 1086992"/>
                <a:gd name="connsiteY35" fmla="*/ 0 h 48522"/>
                <a:gd name="connsiteX36" fmla="*/ 279294 w 1086992"/>
                <a:gd name="connsiteY36" fmla="*/ 24261 h 48522"/>
                <a:gd name="connsiteX37" fmla="*/ 255033 w 1086992"/>
                <a:gd name="connsiteY37" fmla="*/ 48522 h 48522"/>
                <a:gd name="connsiteX38" fmla="*/ 230772 w 1086992"/>
                <a:gd name="connsiteY38" fmla="*/ 24261 h 48522"/>
                <a:gd name="connsiteX39" fmla="*/ 255033 w 1086992"/>
                <a:gd name="connsiteY39" fmla="*/ 0 h 48522"/>
                <a:gd name="connsiteX40" fmla="*/ 139647 w 1086992"/>
                <a:gd name="connsiteY40" fmla="*/ 0 h 48522"/>
                <a:gd name="connsiteX41" fmla="*/ 163908 w 1086992"/>
                <a:gd name="connsiteY41" fmla="*/ 24261 h 48522"/>
                <a:gd name="connsiteX42" fmla="*/ 139647 w 1086992"/>
                <a:gd name="connsiteY42" fmla="*/ 48522 h 48522"/>
                <a:gd name="connsiteX43" fmla="*/ 115386 w 1086992"/>
                <a:gd name="connsiteY43" fmla="*/ 24261 h 48522"/>
                <a:gd name="connsiteX44" fmla="*/ 139647 w 1086992"/>
                <a:gd name="connsiteY44" fmla="*/ 0 h 48522"/>
                <a:gd name="connsiteX45" fmla="*/ 24261 w 1086992"/>
                <a:gd name="connsiteY45" fmla="*/ 0 h 48522"/>
                <a:gd name="connsiteX46" fmla="*/ 48522 w 1086992"/>
                <a:gd name="connsiteY46" fmla="*/ 24261 h 48522"/>
                <a:gd name="connsiteX47" fmla="*/ 24261 w 1086992"/>
                <a:gd name="connsiteY47" fmla="*/ 48522 h 48522"/>
                <a:gd name="connsiteX48" fmla="*/ 0 w 1086992"/>
                <a:gd name="connsiteY48" fmla="*/ 24261 h 48522"/>
                <a:gd name="connsiteX49" fmla="*/ 24261 w 1086992"/>
                <a:gd name="connsiteY49" fmla="*/ 0 h 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86992" h="48522">
                  <a:moveTo>
                    <a:pt x="1062731" y="0"/>
                  </a:moveTo>
                  <a:cubicBezTo>
                    <a:pt x="1076130" y="0"/>
                    <a:pt x="1086992" y="10862"/>
                    <a:pt x="1086992" y="24261"/>
                  </a:cubicBezTo>
                  <a:cubicBezTo>
                    <a:pt x="1086992" y="37660"/>
                    <a:pt x="1076130" y="48522"/>
                    <a:pt x="1062731" y="48522"/>
                  </a:cubicBezTo>
                  <a:cubicBezTo>
                    <a:pt x="1049332" y="48522"/>
                    <a:pt x="1038470" y="37660"/>
                    <a:pt x="1038470" y="24261"/>
                  </a:cubicBezTo>
                  <a:cubicBezTo>
                    <a:pt x="1038470" y="10862"/>
                    <a:pt x="1049332" y="0"/>
                    <a:pt x="1062731" y="0"/>
                  </a:cubicBezTo>
                  <a:close/>
                  <a:moveTo>
                    <a:pt x="947349" y="0"/>
                  </a:moveTo>
                  <a:cubicBezTo>
                    <a:pt x="960748" y="0"/>
                    <a:pt x="971610" y="10862"/>
                    <a:pt x="971610" y="24261"/>
                  </a:cubicBezTo>
                  <a:cubicBezTo>
                    <a:pt x="971610" y="37660"/>
                    <a:pt x="960748" y="48522"/>
                    <a:pt x="947349" y="48522"/>
                  </a:cubicBezTo>
                  <a:cubicBezTo>
                    <a:pt x="933950" y="48522"/>
                    <a:pt x="923088" y="37660"/>
                    <a:pt x="923088" y="24261"/>
                  </a:cubicBezTo>
                  <a:cubicBezTo>
                    <a:pt x="923088" y="10862"/>
                    <a:pt x="933950" y="0"/>
                    <a:pt x="947349" y="0"/>
                  </a:cubicBezTo>
                  <a:close/>
                  <a:moveTo>
                    <a:pt x="831963" y="0"/>
                  </a:moveTo>
                  <a:cubicBezTo>
                    <a:pt x="845362" y="0"/>
                    <a:pt x="856224" y="10862"/>
                    <a:pt x="856224" y="24261"/>
                  </a:cubicBezTo>
                  <a:cubicBezTo>
                    <a:pt x="856224" y="37660"/>
                    <a:pt x="845362" y="48522"/>
                    <a:pt x="831963" y="48522"/>
                  </a:cubicBezTo>
                  <a:cubicBezTo>
                    <a:pt x="818564" y="48522"/>
                    <a:pt x="807702" y="37660"/>
                    <a:pt x="807702" y="24261"/>
                  </a:cubicBezTo>
                  <a:cubicBezTo>
                    <a:pt x="807702" y="10862"/>
                    <a:pt x="818564" y="0"/>
                    <a:pt x="831963" y="0"/>
                  </a:cubicBezTo>
                  <a:close/>
                  <a:moveTo>
                    <a:pt x="716577" y="0"/>
                  </a:moveTo>
                  <a:cubicBezTo>
                    <a:pt x="729976" y="0"/>
                    <a:pt x="740838" y="10862"/>
                    <a:pt x="740838" y="24261"/>
                  </a:cubicBezTo>
                  <a:cubicBezTo>
                    <a:pt x="740838" y="37660"/>
                    <a:pt x="729976" y="48522"/>
                    <a:pt x="716577" y="48522"/>
                  </a:cubicBezTo>
                  <a:cubicBezTo>
                    <a:pt x="703178" y="48522"/>
                    <a:pt x="692316" y="37660"/>
                    <a:pt x="692316" y="24261"/>
                  </a:cubicBezTo>
                  <a:cubicBezTo>
                    <a:pt x="692316" y="10862"/>
                    <a:pt x="703178" y="0"/>
                    <a:pt x="716577" y="0"/>
                  </a:cubicBezTo>
                  <a:close/>
                  <a:moveTo>
                    <a:pt x="601191" y="0"/>
                  </a:moveTo>
                  <a:cubicBezTo>
                    <a:pt x="614590" y="0"/>
                    <a:pt x="625452" y="10862"/>
                    <a:pt x="625452" y="24261"/>
                  </a:cubicBezTo>
                  <a:cubicBezTo>
                    <a:pt x="625452" y="37660"/>
                    <a:pt x="614590" y="48522"/>
                    <a:pt x="601191" y="48522"/>
                  </a:cubicBezTo>
                  <a:cubicBezTo>
                    <a:pt x="587792" y="48522"/>
                    <a:pt x="576930" y="37660"/>
                    <a:pt x="576930" y="24261"/>
                  </a:cubicBezTo>
                  <a:cubicBezTo>
                    <a:pt x="576930" y="10862"/>
                    <a:pt x="587792" y="0"/>
                    <a:pt x="601191" y="0"/>
                  </a:cubicBezTo>
                  <a:close/>
                  <a:moveTo>
                    <a:pt x="485805" y="0"/>
                  </a:moveTo>
                  <a:cubicBezTo>
                    <a:pt x="499204" y="0"/>
                    <a:pt x="510066" y="10862"/>
                    <a:pt x="510066" y="24261"/>
                  </a:cubicBezTo>
                  <a:cubicBezTo>
                    <a:pt x="510066" y="37660"/>
                    <a:pt x="499204" y="48522"/>
                    <a:pt x="485805" y="48522"/>
                  </a:cubicBezTo>
                  <a:cubicBezTo>
                    <a:pt x="472406" y="48522"/>
                    <a:pt x="461544" y="37660"/>
                    <a:pt x="461544" y="24261"/>
                  </a:cubicBezTo>
                  <a:cubicBezTo>
                    <a:pt x="461544" y="10862"/>
                    <a:pt x="472406" y="0"/>
                    <a:pt x="485805" y="0"/>
                  </a:cubicBezTo>
                  <a:close/>
                  <a:moveTo>
                    <a:pt x="370419" y="0"/>
                  </a:moveTo>
                  <a:cubicBezTo>
                    <a:pt x="383818" y="0"/>
                    <a:pt x="394680" y="10862"/>
                    <a:pt x="394680" y="24261"/>
                  </a:cubicBezTo>
                  <a:cubicBezTo>
                    <a:pt x="394680" y="37660"/>
                    <a:pt x="383818" y="48522"/>
                    <a:pt x="370419" y="48522"/>
                  </a:cubicBezTo>
                  <a:cubicBezTo>
                    <a:pt x="357020" y="48522"/>
                    <a:pt x="346158" y="37660"/>
                    <a:pt x="346158" y="24261"/>
                  </a:cubicBezTo>
                  <a:cubicBezTo>
                    <a:pt x="346158" y="10862"/>
                    <a:pt x="357020" y="0"/>
                    <a:pt x="370419" y="0"/>
                  </a:cubicBezTo>
                  <a:close/>
                  <a:moveTo>
                    <a:pt x="255033" y="0"/>
                  </a:moveTo>
                  <a:cubicBezTo>
                    <a:pt x="268432" y="0"/>
                    <a:pt x="279294" y="10862"/>
                    <a:pt x="279294" y="24261"/>
                  </a:cubicBezTo>
                  <a:cubicBezTo>
                    <a:pt x="279294" y="37660"/>
                    <a:pt x="268432" y="48522"/>
                    <a:pt x="255033" y="48522"/>
                  </a:cubicBezTo>
                  <a:cubicBezTo>
                    <a:pt x="241634" y="48522"/>
                    <a:pt x="230772" y="37660"/>
                    <a:pt x="230772" y="24261"/>
                  </a:cubicBezTo>
                  <a:cubicBezTo>
                    <a:pt x="230772" y="10862"/>
                    <a:pt x="241634" y="0"/>
                    <a:pt x="255033" y="0"/>
                  </a:cubicBezTo>
                  <a:close/>
                  <a:moveTo>
                    <a:pt x="139647" y="0"/>
                  </a:moveTo>
                  <a:cubicBezTo>
                    <a:pt x="153046" y="0"/>
                    <a:pt x="163908" y="10862"/>
                    <a:pt x="163908" y="24261"/>
                  </a:cubicBezTo>
                  <a:cubicBezTo>
                    <a:pt x="163908" y="37660"/>
                    <a:pt x="153046" y="48522"/>
                    <a:pt x="139647" y="48522"/>
                  </a:cubicBezTo>
                  <a:cubicBezTo>
                    <a:pt x="126248" y="48522"/>
                    <a:pt x="115386" y="37660"/>
                    <a:pt x="115386" y="24261"/>
                  </a:cubicBezTo>
                  <a:cubicBezTo>
                    <a:pt x="115386" y="10862"/>
                    <a:pt x="126248" y="0"/>
                    <a:pt x="139647" y="0"/>
                  </a:cubicBezTo>
                  <a:close/>
                  <a:moveTo>
                    <a:pt x="24261" y="0"/>
                  </a:moveTo>
                  <a:cubicBezTo>
                    <a:pt x="37660" y="0"/>
                    <a:pt x="48522" y="10862"/>
                    <a:pt x="48522" y="24261"/>
                  </a:cubicBezTo>
                  <a:cubicBezTo>
                    <a:pt x="48522" y="37660"/>
                    <a:pt x="37660" y="48522"/>
                    <a:pt x="24261" y="48522"/>
                  </a:cubicBezTo>
                  <a:cubicBezTo>
                    <a:pt x="10862" y="48522"/>
                    <a:pt x="0" y="37660"/>
                    <a:pt x="0" y="24261"/>
                  </a:cubicBezTo>
                  <a:cubicBezTo>
                    <a:pt x="0" y="10862"/>
                    <a:pt x="10862" y="0"/>
                    <a:pt x="24261" y="0"/>
                  </a:cubicBezTo>
                  <a:close/>
                </a:path>
              </a:pathLst>
            </a:cu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sp>
          <p:nvSpPr>
            <p:cNvPr id="12" name="MH_SubTitle_1"/>
            <p:cNvSpPr/>
            <p:nvPr>
              <p:custDataLst>
                <p:tags r:id="rId3"/>
              </p:custDataLst>
            </p:nvPr>
          </p:nvSpPr>
          <p:spPr>
            <a:xfrm>
              <a:off x="2446339" y="2125663"/>
              <a:ext cx="1209675" cy="2760662"/>
            </a:xfrm>
            <a:custGeom>
              <a:avLst/>
              <a:gdLst>
                <a:gd name="connsiteX0" fmla="*/ 1210733 w 1210733"/>
                <a:gd name="connsiteY0" fmla="*/ 0 h 2760096"/>
                <a:gd name="connsiteX1" fmla="*/ 1210733 w 1210733"/>
                <a:gd name="connsiteY1" fmla="*/ 2760096 h 2760096"/>
                <a:gd name="connsiteX2" fmla="*/ 0 w 1210733"/>
                <a:gd name="connsiteY2" fmla="*/ 2760096 h 2760096"/>
                <a:gd name="connsiteX3" fmla="*/ 0 w 1210733"/>
                <a:gd name="connsiteY3" fmla="*/ 527342 h 2760096"/>
              </a:gdLst>
              <a:ahLst/>
              <a:cxnLst>
                <a:cxn ang="0">
                  <a:pos x="connsiteX0" y="connsiteY0"/>
                </a:cxn>
                <a:cxn ang="0">
                  <a:pos x="connsiteX1" y="connsiteY1"/>
                </a:cxn>
                <a:cxn ang="0">
                  <a:pos x="connsiteX2" y="connsiteY2"/>
                </a:cxn>
                <a:cxn ang="0">
                  <a:pos x="connsiteX3" y="connsiteY3"/>
                </a:cxn>
              </a:cxnLst>
              <a:rect l="l" t="t" r="r" b="b"/>
              <a:pathLst>
                <a:path w="1210733" h="2760096">
                  <a:moveTo>
                    <a:pt x="1210733" y="0"/>
                  </a:moveTo>
                  <a:lnTo>
                    <a:pt x="1210733" y="2760096"/>
                  </a:lnTo>
                  <a:lnTo>
                    <a:pt x="0" y="2760096"/>
                  </a:lnTo>
                  <a:lnTo>
                    <a:pt x="0" y="527342"/>
                  </a:lnTo>
                  <a:close/>
                </a:path>
              </a:pathLst>
            </a:custGeom>
            <a:solidFill>
              <a:srgbClr val="E5F7F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24000" rIns="36000" bIns="0" anchor="ctr" anchorCtr="1">
              <a:normAutofit/>
            </a:bodyPr>
            <a:lstStyle/>
            <a:p>
              <a:pPr algn="ctr" fontAlgn="auto">
                <a:lnSpc>
                  <a:spcPct val="130000"/>
                </a:lnSpc>
                <a:spcBef>
                  <a:spcPts val="0"/>
                </a:spcBef>
                <a:spcAft>
                  <a:spcPts val="0"/>
                </a:spcAft>
                <a:defRPr/>
              </a:pPr>
              <a:r>
                <a:rPr lang="zh-CN" altLang="en-US" sz="1600" dirty="0">
                  <a:solidFill>
                    <a:srgbClr val="1FB1AA"/>
                  </a:solidFill>
                  <a:latin typeface="Arial" panose="020B0604020202020204" pitchFamily="34" charset="0"/>
                  <a:ea typeface="微软雅黑" panose="020B0503020204020204" pitchFamily="34" charset="-122"/>
                </a:rPr>
                <a:t>风险识别和风险管理体系建设</a:t>
              </a:r>
            </a:p>
          </p:txBody>
        </p:sp>
        <p:sp>
          <p:nvSpPr>
            <p:cNvPr id="13" name="MH_Other_3"/>
            <p:cNvSpPr/>
            <p:nvPr>
              <p:custDataLst>
                <p:tags r:id="rId4"/>
              </p:custDataLst>
            </p:nvPr>
          </p:nvSpPr>
          <p:spPr>
            <a:xfrm>
              <a:off x="2446339" y="2043113"/>
              <a:ext cx="1209675" cy="577850"/>
            </a:xfrm>
            <a:custGeom>
              <a:avLst/>
              <a:gdLst>
                <a:gd name="connsiteX0" fmla="*/ 1210733 w 1210733"/>
                <a:gd name="connsiteY0" fmla="*/ 0 h 578141"/>
                <a:gd name="connsiteX1" fmla="*/ 1210733 w 1210733"/>
                <a:gd name="connsiteY1" fmla="*/ 50799 h 578141"/>
                <a:gd name="connsiteX2" fmla="*/ 0 w 1210733"/>
                <a:gd name="connsiteY2" fmla="*/ 578141 h 578141"/>
                <a:gd name="connsiteX3" fmla="*/ 0 w 1210733"/>
                <a:gd name="connsiteY3" fmla="*/ 527342 h 578141"/>
              </a:gdLst>
              <a:ahLst/>
              <a:cxnLst>
                <a:cxn ang="0">
                  <a:pos x="connsiteX0" y="connsiteY0"/>
                </a:cxn>
                <a:cxn ang="0">
                  <a:pos x="connsiteX1" y="connsiteY1"/>
                </a:cxn>
                <a:cxn ang="0">
                  <a:pos x="connsiteX2" y="connsiteY2"/>
                </a:cxn>
                <a:cxn ang="0">
                  <a:pos x="connsiteX3" y="connsiteY3"/>
                </a:cxn>
              </a:cxnLst>
              <a:rect l="l" t="t" r="r" b="b"/>
              <a:pathLst>
                <a:path w="1210733" h="578141">
                  <a:moveTo>
                    <a:pt x="1210733" y="0"/>
                  </a:moveTo>
                  <a:lnTo>
                    <a:pt x="1210733" y="50799"/>
                  </a:lnTo>
                  <a:lnTo>
                    <a:pt x="0" y="578141"/>
                  </a:lnTo>
                  <a:lnTo>
                    <a:pt x="0" y="527342"/>
                  </a:ln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sp>
          <p:nvSpPr>
            <p:cNvPr id="14" name="MH_Other_4"/>
            <p:cNvSpPr/>
            <p:nvPr>
              <p:custDataLst>
                <p:tags r:id="rId5"/>
              </p:custDataLst>
            </p:nvPr>
          </p:nvSpPr>
          <p:spPr>
            <a:xfrm>
              <a:off x="3970339" y="4886325"/>
              <a:ext cx="1209675" cy="711200"/>
            </a:xfrm>
            <a:custGeom>
              <a:avLst/>
              <a:gdLst>
                <a:gd name="connsiteX0" fmla="*/ 0 w 1210733"/>
                <a:gd name="connsiteY0" fmla="*/ 0 h 711200"/>
                <a:gd name="connsiteX1" fmla="*/ 1210733 w 1210733"/>
                <a:gd name="connsiteY1" fmla="*/ 0 h 711200"/>
                <a:gd name="connsiteX2" fmla="*/ 1210733 w 1210733"/>
                <a:gd name="connsiteY2" fmla="*/ 509407 h 711200"/>
                <a:gd name="connsiteX3" fmla="*/ 1008940 w 1210733"/>
                <a:gd name="connsiteY3" fmla="*/ 711200 h 711200"/>
                <a:gd name="connsiteX4" fmla="*/ 201793 w 1210733"/>
                <a:gd name="connsiteY4" fmla="*/ 711200 h 711200"/>
                <a:gd name="connsiteX5" fmla="*/ 0 w 1210733"/>
                <a:gd name="connsiteY5" fmla="*/ 509407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0733" h="711200">
                  <a:moveTo>
                    <a:pt x="0" y="0"/>
                  </a:moveTo>
                  <a:lnTo>
                    <a:pt x="1210733" y="0"/>
                  </a:lnTo>
                  <a:lnTo>
                    <a:pt x="1210733" y="509407"/>
                  </a:lnTo>
                  <a:cubicBezTo>
                    <a:pt x="1210733" y="620854"/>
                    <a:pt x="1120387" y="711200"/>
                    <a:pt x="1008940" y="711200"/>
                  </a:cubicBezTo>
                  <a:lnTo>
                    <a:pt x="201793" y="711200"/>
                  </a:lnTo>
                  <a:cubicBezTo>
                    <a:pt x="90346" y="711200"/>
                    <a:pt x="0" y="620854"/>
                    <a:pt x="0" y="509407"/>
                  </a:cubicBez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r>
                <a:rPr lang="en-US" altLang="zh-CN"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02</a:t>
              </a:r>
              <a:endParaRPr lang="zh-CN" altLang="en-US"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sp>
          <p:nvSpPr>
            <p:cNvPr id="15" name="MH_Other_5"/>
            <p:cNvSpPr/>
            <p:nvPr>
              <p:custDataLst>
                <p:tags r:id="rId6"/>
              </p:custDataLst>
            </p:nvPr>
          </p:nvSpPr>
          <p:spPr>
            <a:xfrm>
              <a:off x="4032250" y="4919663"/>
              <a:ext cx="1085850" cy="49212"/>
            </a:xfrm>
            <a:custGeom>
              <a:avLst/>
              <a:gdLst>
                <a:gd name="connsiteX0" fmla="*/ 1062731 w 1086992"/>
                <a:gd name="connsiteY0" fmla="*/ 0 h 48522"/>
                <a:gd name="connsiteX1" fmla="*/ 1086992 w 1086992"/>
                <a:gd name="connsiteY1" fmla="*/ 24261 h 48522"/>
                <a:gd name="connsiteX2" fmla="*/ 1062731 w 1086992"/>
                <a:gd name="connsiteY2" fmla="*/ 48522 h 48522"/>
                <a:gd name="connsiteX3" fmla="*/ 1038470 w 1086992"/>
                <a:gd name="connsiteY3" fmla="*/ 24261 h 48522"/>
                <a:gd name="connsiteX4" fmla="*/ 1062731 w 1086992"/>
                <a:gd name="connsiteY4" fmla="*/ 0 h 48522"/>
                <a:gd name="connsiteX5" fmla="*/ 947349 w 1086992"/>
                <a:gd name="connsiteY5" fmla="*/ 0 h 48522"/>
                <a:gd name="connsiteX6" fmla="*/ 971610 w 1086992"/>
                <a:gd name="connsiteY6" fmla="*/ 24261 h 48522"/>
                <a:gd name="connsiteX7" fmla="*/ 947349 w 1086992"/>
                <a:gd name="connsiteY7" fmla="*/ 48522 h 48522"/>
                <a:gd name="connsiteX8" fmla="*/ 923088 w 1086992"/>
                <a:gd name="connsiteY8" fmla="*/ 24261 h 48522"/>
                <a:gd name="connsiteX9" fmla="*/ 947349 w 1086992"/>
                <a:gd name="connsiteY9" fmla="*/ 0 h 48522"/>
                <a:gd name="connsiteX10" fmla="*/ 831963 w 1086992"/>
                <a:gd name="connsiteY10" fmla="*/ 0 h 48522"/>
                <a:gd name="connsiteX11" fmla="*/ 856224 w 1086992"/>
                <a:gd name="connsiteY11" fmla="*/ 24261 h 48522"/>
                <a:gd name="connsiteX12" fmla="*/ 831963 w 1086992"/>
                <a:gd name="connsiteY12" fmla="*/ 48522 h 48522"/>
                <a:gd name="connsiteX13" fmla="*/ 807702 w 1086992"/>
                <a:gd name="connsiteY13" fmla="*/ 24261 h 48522"/>
                <a:gd name="connsiteX14" fmla="*/ 831963 w 1086992"/>
                <a:gd name="connsiteY14" fmla="*/ 0 h 48522"/>
                <a:gd name="connsiteX15" fmla="*/ 716577 w 1086992"/>
                <a:gd name="connsiteY15" fmla="*/ 0 h 48522"/>
                <a:gd name="connsiteX16" fmla="*/ 740838 w 1086992"/>
                <a:gd name="connsiteY16" fmla="*/ 24261 h 48522"/>
                <a:gd name="connsiteX17" fmla="*/ 716577 w 1086992"/>
                <a:gd name="connsiteY17" fmla="*/ 48522 h 48522"/>
                <a:gd name="connsiteX18" fmla="*/ 692316 w 1086992"/>
                <a:gd name="connsiteY18" fmla="*/ 24261 h 48522"/>
                <a:gd name="connsiteX19" fmla="*/ 716577 w 1086992"/>
                <a:gd name="connsiteY19" fmla="*/ 0 h 48522"/>
                <a:gd name="connsiteX20" fmla="*/ 601191 w 1086992"/>
                <a:gd name="connsiteY20" fmla="*/ 0 h 48522"/>
                <a:gd name="connsiteX21" fmla="*/ 625452 w 1086992"/>
                <a:gd name="connsiteY21" fmla="*/ 24261 h 48522"/>
                <a:gd name="connsiteX22" fmla="*/ 601191 w 1086992"/>
                <a:gd name="connsiteY22" fmla="*/ 48522 h 48522"/>
                <a:gd name="connsiteX23" fmla="*/ 576930 w 1086992"/>
                <a:gd name="connsiteY23" fmla="*/ 24261 h 48522"/>
                <a:gd name="connsiteX24" fmla="*/ 601191 w 1086992"/>
                <a:gd name="connsiteY24" fmla="*/ 0 h 48522"/>
                <a:gd name="connsiteX25" fmla="*/ 485805 w 1086992"/>
                <a:gd name="connsiteY25" fmla="*/ 0 h 48522"/>
                <a:gd name="connsiteX26" fmla="*/ 510066 w 1086992"/>
                <a:gd name="connsiteY26" fmla="*/ 24261 h 48522"/>
                <a:gd name="connsiteX27" fmla="*/ 485805 w 1086992"/>
                <a:gd name="connsiteY27" fmla="*/ 48522 h 48522"/>
                <a:gd name="connsiteX28" fmla="*/ 461544 w 1086992"/>
                <a:gd name="connsiteY28" fmla="*/ 24261 h 48522"/>
                <a:gd name="connsiteX29" fmla="*/ 485805 w 1086992"/>
                <a:gd name="connsiteY29" fmla="*/ 0 h 48522"/>
                <a:gd name="connsiteX30" fmla="*/ 370419 w 1086992"/>
                <a:gd name="connsiteY30" fmla="*/ 0 h 48522"/>
                <a:gd name="connsiteX31" fmla="*/ 394680 w 1086992"/>
                <a:gd name="connsiteY31" fmla="*/ 24261 h 48522"/>
                <a:gd name="connsiteX32" fmla="*/ 370419 w 1086992"/>
                <a:gd name="connsiteY32" fmla="*/ 48522 h 48522"/>
                <a:gd name="connsiteX33" fmla="*/ 346158 w 1086992"/>
                <a:gd name="connsiteY33" fmla="*/ 24261 h 48522"/>
                <a:gd name="connsiteX34" fmla="*/ 370419 w 1086992"/>
                <a:gd name="connsiteY34" fmla="*/ 0 h 48522"/>
                <a:gd name="connsiteX35" fmla="*/ 255033 w 1086992"/>
                <a:gd name="connsiteY35" fmla="*/ 0 h 48522"/>
                <a:gd name="connsiteX36" fmla="*/ 279294 w 1086992"/>
                <a:gd name="connsiteY36" fmla="*/ 24261 h 48522"/>
                <a:gd name="connsiteX37" fmla="*/ 255033 w 1086992"/>
                <a:gd name="connsiteY37" fmla="*/ 48522 h 48522"/>
                <a:gd name="connsiteX38" fmla="*/ 230772 w 1086992"/>
                <a:gd name="connsiteY38" fmla="*/ 24261 h 48522"/>
                <a:gd name="connsiteX39" fmla="*/ 255033 w 1086992"/>
                <a:gd name="connsiteY39" fmla="*/ 0 h 48522"/>
                <a:gd name="connsiteX40" fmla="*/ 139647 w 1086992"/>
                <a:gd name="connsiteY40" fmla="*/ 0 h 48522"/>
                <a:gd name="connsiteX41" fmla="*/ 163908 w 1086992"/>
                <a:gd name="connsiteY41" fmla="*/ 24261 h 48522"/>
                <a:gd name="connsiteX42" fmla="*/ 139647 w 1086992"/>
                <a:gd name="connsiteY42" fmla="*/ 48522 h 48522"/>
                <a:gd name="connsiteX43" fmla="*/ 115386 w 1086992"/>
                <a:gd name="connsiteY43" fmla="*/ 24261 h 48522"/>
                <a:gd name="connsiteX44" fmla="*/ 139647 w 1086992"/>
                <a:gd name="connsiteY44" fmla="*/ 0 h 48522"/>
                <a:gd name="connsiteX45" fmla="*/ 24261 w 1086992"/>
                <a:gd name="connsiteY45" fmla="*/ 0 h 48522"/>
                <a:gd name="connsiteX46" fmla="*/ 48522 w 1086992"/>
                <a:gd name="connsiteY46" fmla="*/ 24261 h 48522"/>
                <a:gd name="connsiteX47" fmla="*/ 24261 w 1086992"/>
                <a:gd name="connsiteY47" fmla="*/ 48522 h 48522"/>
                <a:gd name="connsiteX48" fmla="*/ 0 w 1086992"/>
                <a:gd name="connsiteY48" fmla="*/ 24261 h 48522"/>
                <a:gd name="connsiteX49" fmla="*/ 24261 w 1086992"/>
                <a:gd name="connsiteY49" fmla="*/ 0 h 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86992" h="48522">
                  <a:moveTo>
                    <a:pt x="1062731" y="0"/>
                  </a:moveTo>
                  <a:cubicBezTo>
                    <a:pt x="1076130" y="0"/>
                    <a:pt x="1086992" y="10862"/>
                    <a:pt x="1086992" y="24261"/>
                  </a:cubicBezTo>
                  <a:cubicBezTo>
                    <a:pt x="1086992" y="37660"/>
                    <a:pt x="1076130" y="48522"/>
                    <a:pt x="1062731" y="48522"/>
                  </a:cubicBezTo>
                  <a:cubicBezTo>
                    <a:pt x="1049332" y="48522"/>
                    <a:pt x="1038470" y="37660"/>
                    <a:pt x="1038470" y="24261"/>
                  </a:cubicBezTo>
                  <a:cubicBezTo>
                    <a:pt x="1038470" y="10862"/>
                    <a:pt x="1049332" y="0"/>
                    <a:pt x="1062731" y="0"/>
                  </a:cubicBezTo>
                  <a:close/>
                  <a:moveTo>
                    <a:pt x="947349" y="0"/>
                  </a:moveTo>
                  <a:cubicBezTo>
                    <a:pt x="960748" y="0"/>
                    <a:pt x="971610" y="10862"/>
                    <a:pt x="971610" y="24261"/>
                  </a:cubicBezTo>
                  <a:cubicBezTo>
                    <a:pt x="971610" y="37660"/>
                    <a:pt x="960748" y="48522"/>
                    <a:pt x="947349" y="48522"/>
                  </a:cubicBezTo>
                  <a:cubicBezTo>
                    <a:pt x="933950" y="48522"/>
                    <a:pt x="923088" y="37660"/>
                    <a:pt x="923088" y="24261"/>
                  </a:cubicBezTo>
                  <a:cubicBezTo>
                    <a:pt x="923088" y="10862"/>
                    <a:pt x="933950" y="0"/>
                    <a:pt x="947349" y="0"/>
                  </a:cubicBezTo>
                  <a:close/>
                  <a:moveTo>
                    <a:pt x="831963" y="0"/>
                  </a:moveTo>
                  <a:cubicBezTo>
                    <a:pt x="845362" y="0"/>
                    <a:pt x="856224" y="10862"/>
                    <a:pt x="856224" y="24261"/>
                  </a:cubicBezTo>
                  <a:cubicBezTo>
                    <a:pt x="856224" y="37660"/>
                    <a:pt x="845362" y="48522"/>
                    <a:pt x="831963" y="48522"/>
                  </a:cubicBezTo>
                  <a:cubicBezTo>
                    <a:pt x="818564" y="48522"/>
                    <a:pt x="807702" y="37660"/>
                    <a:pt x="807702" y="24261"/>
                  </a:cubicBezTo>
                  <a:cubicBezTo>
                    <a:pt x="807702" y="10862"/>
                    <a:pt x="818564" y="0"/>
                    <a:pt x="831963" y="0"/>
                  </a:cubicBezTo>
                  <a:close/>
                  <a:moveTo>
                    <a:pt x="716577" y="0"/>
                  </a:moveTo>
                  <a:cubicBezTo>
                    <a:pt x="729976" y="0"/>
                    <a:pt x="740838" y="10862"/>
                    <a:pt x="740838" y="24261"/>
                  </a:cubicBezTo>
                  <a:cubicBezTo>
                    <a:pt x="740838" y="37660"/>
                    <a:pt x="729976" y="48522"/>
                    <a:pt x="716577" y="48522"/>
                  </a:cubicBezTo>
                  <a:cubicBezTo>
                    <a:pt x="703178" y="48522"/>
                    <a:pt x="692316" y="37660"/>
                    <a:pt x="692316" y="24261"/>
                  </a:cubicBezTo>
                  <a:cubicBezTo>
                    <a:pt x="692316" y="10862"/>
                    <a:pt x="703178" y="0"/>
                    <a:pt x="716577" y="0"/>
                  </a:cubicBezTo>
                  <a:close/>
                  <a:moveTo>
                    <a:pt x="601191" y="0"/>
                  </a:moveTo>
                  <a:cubicBezTo>
                    <a:pt x="614590" y="0"/>
                    <a:pt x="625452" y="10862"/>
                    <a:pt x="625452" y="24261"/>
                  </a:cubicBezTo>
                  <a:cubicBezTo>
                    <a:pt x="625452" y="37660"/>
                    <a:pt x="614590" y="48522"/>
                    <a:pt x="601191" y="48522"/>
                  </a:cubicBezTo>
                  <a:cubicBezTo>
                    <a:pt x="587792" y="48522"/>
                    <a:pt x="576930" y="37660"/>
                    <a:pt x="576930" y="24261"/>
                  </a:cubicBezTo>
                  <a:cubicBezTo>
                    <a:pt x="576930" y="10862"/>
                    <a:pt x="587792" y="0"/>
                    <a:pt x="601191" y="0"/>
                  </a:cubicBezTo>
                  <a:close/>
                  <a:moveTo>
                    <a:pt x="485805" y="0"/>
                  </a:moveTo>
                  <a:cubicBezTo>
                    <a:pt x="499204" y="0"/>
                    <a:pt x="510066" y="10862"/>
                    <a:pt x="510066" y="24261"/>
                  </a:cubicBezTo>
                  <a:cubicBezTo>
                    <a:pt x="510066" y="37660"/>
                    <a:pt x="499204" y="48522"/>
                    <a:pt x="485805" y="48522"/>
                  </a:cubicBezTo>
                  <a:cubicBezTo>
                    <a:pt x="472406" y="48522"/>
                    <a:pt x="461544" y="37660"/>
                    <a:pt x="461544" y="24261"/>
                  </a:cubicBezTo>
                  <a:cubicBezTo>
                    <a:pt x="461544" y="10862"/>
                    <a:pt x="472406" y="0"/>
                    <a:pt x="485805" y="0"/>
                  </a:cubicBezTo>
                  <a:close/>
                  <a:moveTo>
                    <a:pt x="370419" y="0"/>
                  </a:moveTo>
                  <a:cubicBezTo>
                    <a:pt x="383818" y="0"/>
                    <a:pt x="394680" y="10862"/>
                    <a:pt x="394680" y="24261"/>
                  </a:cubicBezTo>
                  <a:cubicBezTo>
                    <a:pt x="394680" y="37660"/>
                    <a:pt x="383818" y="48522"/>
                    <a:pt x="370419" y="48522"/>
                  </a:cubicBezTo>
                  <a:cubicBezTo>
                    <a:pt x="357020" y="48522"/>
                    <a:pt x="346158" y="37660"/>
                    <a:pt x="346158" y="24261"/>
                  </a:cubicBezTo>
                  <a:cubicBezTo>
                    <a:pt x="346158" y="10862"/>
                    <a:pt x="357020" y="0"/>
                    <a:pt x="370419" y="0"/>
                  </a:cubicBezTo>
                  <a:close/>
                  <a:moveTo>
                    <a:pt x="255033" y="0"/>
                  </a:moveTo>
                  <a:cubicBezTo>
                    <a:pt x="268432" y="0"/>
                    <a:pt x="279294" y="10862"/>
                    <a:pt x="279294" y="24261"/>
                  </a:cubicBezTo>
                  <a:cubicBezTo>
                    <a:pt x="279294" y="37660"/>
                    <a:pt x="268432" y="48522"/>
                    <a:pt x="255033" y="48522"/>
                  </a:cubicBezTo>
                  <a:cubicBezTo>
                    <a:pt x="241634" y="48522"/>
                    <a:pt x="230772" y="37660"/>
                    <a:pt x="230772" y="24261"/>
                  </a:cubicBezTo>
                  <a:cubicBezTo>
                    <a:pt x="230772" y="10862"/>
                    <a:pt x="241634" y="0"/>
                    <a:pt x="255033" y="0"/>
                  </a:cubicBezTo>
                  <a:close/>
                  <a:moveTo>
                    <a:pt x="139647" y="0"/>
                  </a:moveTo>
                  <a:cubicBezTo>
                    <a:pt x="153046" y="0"/>
                    <a:pt x="163908" y="10862"/>
                    <a:pt x="163908" y="24261"/>
                  </a:cubicBezTo>
                  <a:cubicBezTo>
                    <a:pt x="163908" y="37660"/>
                    <a:pt x="153046" y="48522"/>
                    <a:pt x="139647" y="48522"/>
                  </a:cubicBezTo>
                  <a:cubicBezTo>
                    <a:pt x="126248" y="48522"/>
                    <a:pt x="115386" y="37660"/>
                    <a:pt x="115386" y="24261"/>
                  </a:cubicBezTo>
                  <a:cubicBezTo>
                    <a:pt x="115386" y="10862"/>
                    <a:pt x="126248" y="0"/>
                    <a:pt x="139647" y="0"/>
                  </a:cubicBezTo>
                  <a:close/>
                  <a:moveTo>
                    <a:pt x="24261" y="0"/>
                  </a:moveTo>
                  <a:cubicBezTo>
                    <a:pt x="37660" y="0"/>
                    <a:pt x="48522" y="10862"/>
                    <a:pt x="48522" y="24261"/>
                  </a:cubicBezTo>
                  <a:cubicBezTo>
                    <a:pt x="48522" y="37660"/>
                    <a:pt x="37660" y="48522"/>
                    <a:pt x="24261" y="48522"/>
                  </a:cubicBezTo>
                  <a:cubicBezTo>
                    <a:pt x="10862" y="48522"/>
                    <a:pt x="0" y="37660"/>
                    <a:pt x="0" y="24261"/>
                  </a:cubicBezTo>
                  <a:cubicBezTo>
                    <a:pt x="0" y="10862"/>
                    <a:pt x="10862" y="0"/>
                    <a:pt x="24261" y="0"/>
                  </a:cubicBezTo>
                  <a:close/>
                </a:path>
              </a:pathLst>
            </a:cu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sp>
          <p:nvSpPr>
            <p:cNvPr id="16" name="MH_SubTitle_2"/>
            <p:cNvSpPr/>
            <p:nvPr>
              <p:custDataLst>
                <p:tags r:id="rId7"/>
              </p:custDataLst>
            </p:nvPr>
          </p:nvSpPr>
          <p:spPr>
            <a:xfrm>
              <a:off x="3970339" y="2125663"/>
              <a:ext cx="1209675" cy="2760662"/>
            </a:xfrm>
            <a:custGeom>
              <a:avLst/>
              <a:gdLst>
                <a:gd name="connsiteX0" fmla="*/ 1210733 w 1210733"/>
                <a:gd name="connsiteY0" fmla="*/ 0 h 2760096"/>
                <a:gd name="connsiteX1" fmla="*/ 1210733 w 1210733"/>
                <a:gd name="connsiteY1" fmla="*/ 2760096 h 2760096"/>
                <a:gd name="connsiteX2" fmla="*/ 0 w 1210733"/>
                <a:gd name="connsiteY2" fmla="*/ 2760096 h 2760096"/>
                <a:gd name="connsiteX3" fmla="*/ 0 w 1210733"/>
                <a:gd name="connsiteY3" fmla="*/ 527342 h 2760096"/>
              </a:gdLst>
              <a:ahLst/>
              <a:cxnLst>
                <a:cxn ang="0">
                  <a:pos x="connsiteX0" y="connsiteY0"/>
                </a:cxn>
                <a:cxn ang="0">
                  <a:pos x="connsiteX1" y="connsiteY1"/>
                </a:cxn>
                <a:cxn ang="0">
                  <a:pos x="connsiteX2" y="connsiteY2"/>
                </a:cxn>
                <a:cxn ang="0">
                  <a:pos x="connsiteX3" y="connsiteY3"/>
                </a:cxn>
              </a:cxnLst>
              <a:rect l="l" t="t" r="r" b="b"/>
              <a:pathLst>
                <a:path w="1210733" h="2760096">
                  <a:moveTo>
                    <a:pt x="1210733" y="0"/>
                  </a:moveTo>
                  <a:lnTo>
                    <a:pt x="1210733" y="2760096"/>
                  </a:lnTo>
                  <a:lnTo>
                    <a:pt x="0" y="2760096"/>
                  </a:lnTo>
                  <a:lnTo>
                    <a:pt x="0" y="527342"/>
                  </a:lnTo>
                  <a:close/>
                </a:path>
              </a:pathLst>
            </a:custGeom>
            <a:solidFill>
              <a:srgbClr val="E5F7F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24000" rIns="36000" bIns="0" anchor="ctr" anchorCtr="1">
              <a:normAutofit/>
            </a:bodyPr>
            <a:lstStyle/>
            <a:p>
              <a:pPr algn="ctr" fontAlgn="auto">
                <a:lnSpc>
                  <a:spcPct val="130000"/>
                </a:lnSpc>
                <a:spcBef>
                  <a:spcPts val="0"/>
                </a:spcBef>
                <a:spcAft>
                  <a:spcPts val="0"/>
                </a:spcAft>
                <a:defRPr/>
              </a:pPr>
              <a:r>
                <a:rPr lang="zh-CN" altLang="en-US" sz="1600" dirty="0">
                  <a:solidFill>
                    <a:srgbClr val="1FB1AA"/>
                  </a:solidFill>
                  <a:latin typeface="Arial" panose="020B0604020202020204" pitchFamily="34" charset="0"/>
                  <a:ea typeface="微软雅黑" panose="020B0503020204020204" pitchFamily="34" charset="-122"/>
                </a:rPr>
                <a:t>信息安全风险管理</a:t>
              </a:r>
            </a:p>
          </p:txBody>
        </p:sp>
        <p:sp>
          <p:nvSpPr>
            <p:cNvPr id="17" name="MH_Other_6"/>
            <p:cNvSpPr/>
            <p:nvPr>
              <p:custDataLst>
                <p:tags r:id="rId8"/>
              </p:custDataLst>
            </p:nvPr>
          </p:nvSpPr>
          <p:spPr>
            <a:xfrm>
              <a:off x="3970339" y="2043113"/>
              <a:ext cx="1209675" cy="577850"/>
            </a:xfrm>
            <a:custGeom>
              <a:avLst/>
              <a:gdLst>
                <a:gd name="connsiteX0" fmla="*/ 1210733 w 1210733"/>
                <a:gd name="connsiteY0" fmla="*/ 0 h 578141"/>
                <a:gd name="connsiteX1" fmla="*/ 1210733 w 1210733"/>
                <a:gd name="connsiteY1" fmla="*/ 50799 h 578141"/>
                <a:gd name="connsiteX2" fmla="*/ 0 w 1210733"/>
                <a:gd name="connsiteY2" fmla="*/ 578141 h 578141"/>
                <a:gd name="connsiteX3" fmla="*/ 0 w 1210733"/>
                <a:gd name="connsiteY3" fmla="*/ 527342 h 578141"/>
              </a:gdLst>
              <a:ahLst/>
              <a:cxnLst>
                <a:cxn ang="0">
                  <a:pos x="connsiteX0" y="connsiteY0"/>
                </a:cxn>
                <a:cxn ang="0">
                  <a:pos x="connsiteX1" y="connsiteY1"/>
                </a:cxn>
                <a:cxn ang="0">
                  <a:pos x="connsiteX2" y="connsiteY2"/>
                </a:cxn>
                <a:cxn ang="0">
                  <a:pos x="connsiteX3" y="connsiteY3"/>
                </a:cxn>
              </a:cxnLst>
              <a:rect l="l" t="t" r="r" b="b"/>
              <a:pathLst>
                <a:path w="1210733" h="578141">
                  <a:moveTo>
                    <a:pt x="1210733" y="0"/>
                  </a:moveTo>
                  <a:lnTo>
                    <a:pt x="1210733" y="50799"/>
                  </a:lnTo>
                  <a:lnTo>
                    <a:pt x="0" y="578141"/>
                  </a:lnTo>
                  <a:lnTo>
                    <a:pt x="0" y="527342"/>
                  </a:ln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sp>
          <p:nvSpPr>
            <p:cNvPr id="18" name="MH_Other_7"/>
            <p:cNvSpPr/>
            <p:nvPr>
              <p:custDataLst>
                <p:tags r:id="rId9"/>
              </p:custDataLst>
            </p:nvPr>
          </p:nvSpPr>
          <p:spPr>
            <a:xfrm>
              <a:off x="5494339" y="4886325"/>
              <a:ext cx="1209675" cy="711200"/>
            </a:xfrm>
            <a:custGeom>
              <a:avLst/>
              <a:gdLst>
                <a:gd name="connsiteX0" fmla="*/ 0 w 1210733"/>
                <a:gd name="connsiteY0" fmla="*/ 0 h 711200"/>
                <a:gd name="connsiteX1" fmla="*/ 1210733 w 1210733"/>
                <a:gd name="connsiteY1" fmla="*/ 0 h 711200"/>
                <a:gd name="connsiteX2" fmla="*/ 1210733 w 1210733"/>
                <a:gd name="connsiteY2" fmla="*/ 509407 h 711200"/>
                <a:gd name="connsiteX3" fmla="*/ 1008940 w 1210733"/>
                <a:gd name="connsiteY3" fmla="*/ 711200 h 711200"/>
                <a:gd name="connsiteX4" fmla="*/ 201793 w 1210733"/>
                <a:gd name="connsiteY4" fmla="*/ 711200 h 711200"/>
                <a:gd name="connsiteX5" fmla="*/ 0 w 1210733"/>
                <a:gd name="connsiteY5" fmla="*/ 509407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0733" h="711200">
                  <a:moveTo>
                    <a:pt x="0" y="0"/>
                  </a:moveTo>
                  <a:lnTo>
                    <a:pt x="1210733" y="0"/>
                  </a:lnTo>
                  <a:lnTo>
                    <a:pt x="1210733" y="509407"/>
                  </a:lnTo>
                  <a:cubicBezTo>
                    <a:pt x="1210733" y="620854"/>
                    <a:pt x="1120387" y="711200"/>
                    <a:pt x="1008940" y="711200"/>
                  </a:cubicBezTo>
                  <a:lnTo>
                    <a:pt x="201793" y="711200"/>
                  </a:lnTo>
                  <a:cubicBezTo>
                    <a:pt x="90346" y="711200"/>
                    <a:pt x="0" y="620854"/>
                    <a:pt x="0" y="509407"/>
                  </a:cubicBez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r>
                <a:rPr lang="en-US" altLang="zh-CN"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03</a:t>
              </a:r>
              <a:endParaRPr lang="zh-CN" altLang="en-US"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sp>
          <p:nvSpPr>
            <p:cNvPr id="19" name="MH_Other_8"/>
            <p:cNvSpPr/>
            <p:nvPr>
              <p:custDataLst>
                <p:tags r:id="rId10"/>
              </p:custDataLst>
            </p:nvPr>
          </p:nvSpPr>
          <p:spPr>
            <a:xfrm>
              <a:off x="5556250" y="4919663"/>
              <a:ext cx="1085850" cy="49212"/>
            </a:xfrm>
            <a:custGeom>
              <a:avLst/>
              <a:gdLst>
                <a:gd name="connsiteX0" fmla="*/ 1062731 w 1086992"/>
                <a:gd name="connsiteY0" fmla="*/ 0 h 48522"/>
                <a:gd name="connsiteX1" fmla="*/ 1086992 w 1086992"/>
                <a:gd name="connsiteY1" fmla="*/ 24261 h 48522"/>
                <a:gd name="connsiteX2" fmla="*/ 1062731 w 1086992"/>
                <a:gd name="connsiteY2" fmla="*/ 48522 h 48522"/>
                <a:gd name="connsiteX3" fmla="*/ 1038470 w 1086992"/>
                <a:gd name="connsiteY3" fmla="*/ 24261 h 48522"/>
                <a:gd name="connsiteX4" fmla="*/ 1062731 w 1086992"/>
                <a:gd name="connsiteY4" fmla="*/ 0 h 48522"/>
                <a:gd name="connsiteX5" fmla="*/ 947349 w 1086992"/>
                <a:gd name="connsiteY5" fmla="*/ 0 h 48522"/>
                <a:gd name="connsiteX6" fmla="*/ 971610 w 1086992"/>
                <a:gd name="connsiteY6" fmla="*/ 24261 h 48522"/>
                <a:gd name="connsiteX7" fmla="*/ 947349 w 1086992"/>
                <a:gd name="connsiteY7" fmla="*/ 48522 h 48522"/>
                <a:gd name="connsiteX8" fmla="*/ 923088 w 1086992"/>
                <a:gd name="connsiteY8" fmla="*/ 24261 h 48522"/>
                <a:gd name="connsiteX9" fmla="*/ 947349 w 1086992"/>
                <a:gd name="connsiteY9" fmla="*/ 0 h 48522"/>
                <a:gd name="connsiteX10" fmla="*/ 831963 w 1086992"/>
                <a:gd name="connsiteY10" fmla="*/ 0 h 48522"/>
                <a:gd name="connsiteX11" fmla="*/ 856224 w 1086992"/>
                <a:gd name="connsiteY11" fmla="*/ 24261 h 48522"/>
                <a:gd name="connsiteX12" fmla="*/ 831963 w 1086992"/>
                <a:gd name="connsiteY12" fmla="*/ 48522 h 48522"/>
                <a:gd name="connsiteX13" fmla="*/ 807702 w 1086992"/>
                <a:gd name="connsiteY13" fmla="*/ 24261 h 48522"/>
                <a:gd name="connsiteX14" fmla="*/ 831963 w 1086992"/>
                <a:gd name="connsiteY14" fmla="*/ 0 h 48522"/>
                <a:gd name="connsiteX15" fmla="*/ 716577 w 1086992"/>
                <a:gd name="connsiteY15" fmla="*/ 0 h 48522"/>
                <a:gd name="connsiteX16" fmla="*/ 740838 w 1086992"/>
                <a:gd name="connsiteY16" fmla="*/ 24261 h 48522"/>
                <a:gd name="connsiteX17" fmla="*/ 716577 w 1086992"/>
                <a:gd name="connsiteY17" fmla="*/ 48522 h 48522"/>
                <a:gd name="connsiteX18" fmla="*/ 692316 w 1086992"/>
                <a:gd name="connsiteY18" fmla="*/ 24261 h 48522"/>
                <a:gd name="connsiteX19" fmla="*/ 716577 w 1086992"/>
                <a:gd name="connsiteY19" fmla="*/ 0 h 48522"/>
                <a:gd name="connsiteX20" fmla="*/ 601191 w 1086992"/>
                <a:gd name="connsiteY20" fmla="*/ 0 h 48522"/>
                <a:gd name="connsiteX21" fmla="*/ 625452 w 1086992"/>
                <a:gd name="connsiteY21" fmla="*/ 24261 h 48522"/>
                <a:gd name="connsiteX22" fmla="*/ 601191 w 1086992"/>
                <a:gd name="connsiteY22" fmla="*/ 48522 h 48522"/>
                <a:gd name="connsiteX23" fmla="*/ 576930 w 1086992"/>
                <a:gd name="connsiteY23" fmla="*/ 24261 h 48522"/>
                <a:gd name="connsiteX24" fmla="*/ 601191 w 1086992"/>
                <a:gd name="connsiteY24" fmla="*/ 0 h 48522"/>
                <a:gd name="connsiteX25" fmla="*/ 485805 w 1086992"/>
                <a:gd name="connsiteY25" fmla="*/ 0 h 48522"/>
                <a:gd name="connsiteX26" fmla="*/ 510066 w 1086992"/>
                <a:gd name="connsiteY26" fmla="*/ 24261 h 48522"/>
                <a:gd name="connsiteX27" fmla="*/ 485805 w 1086992"/>
                <a:gd name="connsiteY27" fmla="*/ 48522 h 48522"/>
                <a:gd name="connsiteX28" fmla="*/ 461544 w 1086992"/>
                <a:gd name="connsiteY28" fmla="*/ 24261 h 48522"/>
                <a:gd name="connsiteX29" fmla="*/ 485805 w 1086992"/>
                <a:gd name="connsiteY29" fmla="*/ 0 h 48522"/>
                <a:gd name="connsiteX30" fmla="*/ 370419 w 1086992"/>
                <a:gd name="connsiteY30" fmla="*/ 0 h 48522"/>
                <a:gd name="connsiteX31" fmla="*/ 394680 w 1086992"/>
                <a:gd name="connsiteY31" fmla="*/ 24261 h 48522"/>
                <a:gd name="connsiteX32" fmla="*/ 370419 w 1086992"/>
                <a:gd name="connsiteY32" fmla="*/ 48522 h 48522"/>
                <a:gd name="connsiteX33" fmla="*/ 346158 w 1086992"/>
                <a:gd name="connsiteY33" fmla="*/ 24261 h 48522"/>
                <a:gd name="connsiteX34" fmla="*/ 370419 w 1086992"/>
                <a:gd name="connsiteY34" fmla="*/ 0 h 48522"/>
                <a:gd name="connsiteX35" fmla="*/ 255033 w 1086992"/>
                <a:gd name="connsiteY35" fmla="*/ 0 h 48522"/>
                <a:gd name="connsiteX36" fmla="*/ 279294 w 1086992"/>
                <a:gd name="connsiteY36" fmla="*/ 24261 h 48522"/>
                <a:gd name="connsiteX37" fmla="*/ 255033 w 1086992"/>
                <a:gd name="connsiteY37" fmla="*/ 48522 h 48522"/>
                <a:gd name="connsiteX38" fmla="*/ 230772 w 1086992"/>
                <a:gd name="connsiteY38" fmla="*/ 24261 h 48522"/>
                <a:gd name="connsiteX39" fmla="*/ 255033 w 1086992"/>
                <a:gd name="connsiteY39" fmla="*/ 0 h 48522"/>
                <a:gd name="connsiteX40" fmla="*/ 139647 w 1086992"/>
                <a:gd name="connsiteY40" fmla="*/ 0 h 48522"/>
                <a:gd name="connsiteX41" fmla="*/ 163908 w 1086992"/>
                <a:gd name="connsiteY41" fmla="*/ 24261 h 48522"/>
                <a:gd name="connsiteX42" fmla="*/ 139647 w 1086992"/>
                <a:gd name="connsiteY42" fmla="*/ 48522 h 48522"/>
                <a:gd name="connsiteX43" fmla="*/ 115386 w 1086992"/>
                <a:gd name="connsiteY43" fmla="*/ 24261 h 48522"/>
                <a:gd name="connsiteX44" fmla="*/ 139647 w 1086992"/>
                <a:gd name="connsiteY44" fmla="*/ 0 h 48522"/>
                <a:gd name="connsiteX45" fmla="*/ 24261 w 1086992"/>
                <a:gd name="connsiteY45" fmla="*/ 0 h 48522"/>
                <a:gd name="connsiteX46" fmla="*/ 48522 w 1086992"/>
                <a:gd name="connsiteY46" fmla="*/ 24261 h 48522"/>
                <a:gd name="connsiteX47" fmla="*/ 24261 w 1086992"/>
                <a:gd name="connsiteY47" fmla="*/ 48522 h 48522"/>
                <a:gd name="connsiteX48" fmla="*/ 0 w 1086992"/>
                <a:gd name="connsiteY48" fmla="*/ 24261 h 48522"/>
                <a:gd name="connsiteX49" fmla="*/ 24261 w 1086992"/>
                <a:gd name="connsiteY49" fmla="*/ 0 h 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86992" h="48522">
                  <a:moveTo>
                    <a:pt x="1062731" y="0"/>
                  </a:moveTo>
                  <a:cubicBezTo>
                    <a:pt x="1076130" y="0"/>
                    <a:pt x="1086992" y="10862"/>
                    <a:pt x="1086992" y="24261"/>
                  </a:cubicBezTo>
                  <a:cubicBezTo>
                    <a:pt x="1086992" y="37660"/>
                    <a:pt x="1076130" y="48522"/>
                    <a:pt x="1062731" y="48522"/>
                  </a:cubicBezTo>
                  <a:cubicBezTo>
                    <a:pt x="1049332" y="48522"/>
                    <a:pt x="1038470" y="37660"/>
                    <a:pt x="1038470" y="24261"/>
                  </a:cubicBezTo>
                  <a:cubicBezTo>
                    <a:pt x="1038470" y="10862"/>
                    <a:pt x="1049332" y="0"/>
                    <a:pt x="1062731" y="0"/>
                  </a:cubicBezTo>
                  <a:close/>
                  <a:moveTo>
                    <a:pt x="947349" y="0"/>
                  </a:moveTo>
                  <a:cubicBezTo>
                    <a:pt x="960748" y="0"/>
                    <a:pt x="971610" y="10862"/>
                    <a:pt x="971610" y="24261"/>
                  </a:cubicBezTo>
                  <a:cubicBezTo>
                    <a:pt x="971610" y="37660"/>
                    <a:pt x="960748" y="48522"/>
                    <a:pt x="947349" y="48522"/>
                  </a:cubicBezTo>
                  <a:cubicBezTo>
                    <a:pt x="933950" y="48522"/>
                    <a:pt x="923088" y="37660"/>
                    <a:pt x="923088" y="24261"/>
                  </a:cubicBezTo>
                  <a:cubicBezTo>
                    <a:pt x="923088" y="10862"/>
                    <a:pt x="933950" y="0"/>
                    <a:pt x="947349" y="0"/>
                  </a:cubicBezTo>
                  <a:close/>
                  <a:moveTo>
                    <a:pt x="831963" y="0"/>
                  </a:moveTo>
                  <a:cubicBezTo>
                    <a:pt x="845362" y="0"/>
                    <a:pt x="856224" y="10862"/>
                    <a:pt x="856224" y="24261"/>
                  </a:cubicBezTo>
                  <a:cubicBezTo>
                    <a:pt x="856224" y="37660"/>
                    <a:pt x="845362" y="48522"/>
                    <a:pt x="831963" y="48522"/>
                  </a:cubicBezTo>
                  <a:cubicBezTo>
                    <a:pt x="818564" y="48522"/>
                    <a:pt x="807702" y="37660"/>
                    <a:pt x="807702" y="24261"/>
                  </a:cubicBezTo>
                  <a:cubicBezTo>
                    <a:pt x="807702" y="10862"/>
                    <a:pt x="818564" y="0"/>
                    <a:pt x="831963" y="0"/>
                  </a:cubicBezTo>
                  <a:close/>
                  <a:moveTo>
                    <a:pt x="716577" y="0"/>
                  </a:moveTo>
                  <a:cubicBezTo>
                    <a:pt x="729976" y="0"/>
                    <a:pt x="740838" y="10862"/>
                    <a:pt x="740838" y="24261"/>
                  </a:cubicBezTo>
                  <a:cubicBezTo>
                    <a:pt x="740838" y="37660"/>
                    <a:pt x="729976" y="48522"/>
                    <a:pt x="716577" y="48522"/>
                  </a:cubicBezTo>
                  <a:cubicBezTo>
                    <a:pt x="703178" y="48522"/>
                    <a:pt x="692316" y="37660"/>
                    <a:pt x="692316" y="24261"/>
                  </a:cubicBezTo>
                  <a:cubicBezTo>
                    <a:pt x="692316" y="10862"/>
                    <a:pt x="703178" y="0"/>
                    <a:pt x="716577" y="0"/>
                  </a:cubicBezTo>
                  <a:close/>
                  <a:moveTo>
                    <a:pt x="601191" y="0"/>
                  </a:moveTo>
                  <a:cubicBezTo>
                    <a:pt x="614590" y="0"/>
                    <a:pt x="625452" y="10862"/>
                    <a:pt x="625452" y="24261"/>
                  </a:cubicBezTo>
                  <a:cubicBezTo>
                    <a:pt x="625452" y="37660"/>
                    <a:pt x="614590" y="48522"/>
                    <a:pt x="601191" y="48522"/>
                  </a:cubicBezTo>
                  <a:cubicBezTo>
                    <a:pt x="587792" y="48522"/>
                    <a:pt x="576930" y="37660"/>
                    <a:pt x="576930" y="24261"/>
                  </a:cubicBezTo>
                  <a:cubicBezTo>
                    <a:pt x="576930" y="10862"/>
                    <a:pt x="587792" y="0"/>
                    <a:pt x="601191" y="0"/>
                  </a:cubicBezTo>
                  <a:close/>
                  <a:moveTo>
                    <a:pt x="485805" y="0"/>
                  </a:moveTo>
                  <a:cubicBezTo>
                    <a:pt x="499204" y="0"/>
                    <a:pt x="510066" y="10862"/>
                    <a:pt x="510066" y="24261"/>
                  </a:cubicBezTo>
                  <a:cubicBezTo>
                    <a:pt x="510066" y="37660"/>
                    <a:pt x="499204" y="48522"/>
                    <a:pt x="485805" y="48522"/>
                  </a:cubicBezTo>
                  <a:cubicBezTo>
                    <a:pt x="472406" y="48522"/>
                    <a:pt x="461544" y="37660"/>
                    <a:pt x="461544" y="24261"/>
                  </a:cubicBezTo>
                  <a:cubicBezTo>
                    <a:pt x="461544" y="10862"/>
                    <a:pt x="472406" y="0"/>
                    <a:pt x="485805" y="0"/>
                  </a:cubicBezTo>
                  <a:close/>
                  <a:moveTo>
                    <a:pt x="370419" y="0"/>
                  </a:moveTo>
                  <a:cubicBezTo>
                    <a:pt x="383818" y="0"/>
                    <a:pt x="394680" y="10862"/>
                    <a:pt x="394680" y="24261"/>
                  </a:cubicBezTo>
                  <a:cubicBezTo>
                    <a:pt x="394680" y="37660"/>
                    <a:pt x="383818" y="48522"/>
                    <a:pt x="370419" y="48522"/>
                  </a:cubicBezTo>
                  <a:cubicBezTo>
                    <a:pt x="357020" y="48522"/>
                    <a:pt x="346158" y="37660"/>
                    <a:pt x="346158" y="24261"/>
                  </a:cubicBezTo>
                  <a:cubicBezTo>
                    <a:pt x="346158" y="10862"/>
                    <a:pt x="357020" y="0"/>
                    <a:pt x="370419" y="0"/>
                  </a:cubicBezTo>
                  <a:close/>
                  <a:moveTo>
                    <a:pt x="255033" y="0"/>
                  </a:moveTo>
                  <a:cubicBezTo>
                    <a:pt x="268432" y="0"/>
                    <a:pt x="279294" y="10862"/>
                    <a:pt x="279294" y="24261"/>
                  </a:cubicBezTo>
                  <a:cubicBezTo>
                    <a:pt x="279294" y="37660"/>
                    <a:pt x="268432" y="48522"/>
                    <a:pt x="255033" y="48522"/>
                  </a:cubicBezTo>
                  <a:cubicBezTo>
                    <a:pt x="241634" y="48522"/>
                    <a:pt x="230772" y="37660"/>
                    <a:pt x="230772" y="24261"/>
                  </a:cubicBezTo>
                  <a:cubicBezTo>
                    <a:pt x="230772" y="10862"/>
                    <a:pt x="241634" y="0"/>
                    <a:pt x="255033" y="0"/>
                  </a:cubicBezTo>
                  <a:close/>
                  <a:moveTo>
                    <a:pt x="139647" y="0"/>
                  </a:moveTo>
                  <a:cubicBezTo>
                    <a:pt x="153046" y="0"/>
                    <a:pt x="163908" y="10862"/>
                    <a:pt x="163908" y="24261"/>
                  </a:cubicBezTo>
                  <a:cubicBezTo>
                    <a:pt x="163908" y="37660"/>
                    <a:pt x="153046" y="48522"/>
                    <a:pt x="139647" y="48522"/>
                  </a:cubicBezTo>
                  <a:cubicBezTo>
                    <a:pt x="126248" y="48522"/>
                    <a:pt x="115386" y="37660"/>
                    <a:pt x="115386" y="24261"/>
                  </a:cubicBezTo>
                  <a:cubicBezTo>
                    <a:pt x="115386" y="10862"/>
                    <a:pt x="126248" y="0"/>
                    <a:pt x="139647" y="0"/>
                  </a:cubicBezTo>
                  <a:close/>
                  <a:moveTo>
                    <a:pt x="24261" y="0"/>
                  </a:moveTo>
                  <a:cubicBezTo>
                    <a:pt x="37660" y="0"/>
                    <a:pt x="48522" y="10862"/>
                    <a:pt x="48522" y="24261"/>
                  </a:cubicBezTo>
                  <a:cubicBezTo>
                    <a:pt x="48522" y="37660"/>
                    <a:pt x="37660" y="48522"/>
                    <a:pt x="24261" y="48522"/>
                  </a:cubicBezTo>
                  <a:cubicBezTo>
                    <a:pt x="10862" y="48522"/>
                    <a:pt x="0" y="37660"/>
                    <a:pt x="0" y="24261"/>
                  </a:cubicBezTo>
                  <a:cubicBezTo>
                    <a:pt x="0" y="10862"/>
                    <a:pt x="10862" y="0"/>
                    <a:pt x="24261" y="0"/>
                  </a:cubicBezTo>
                  <a:close/>
                </a:path>
              </a:pathLst>
            </a:cu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sp>
          <p:nvSpPr>
            <p:cNvPr id="20" name="MH_SubTitle_3"/>
            <p:cNvSpPr/>
            <p:nvPr>
              <p:custDataLst>
                <p:tags r:id="rId11"/>
              </p:custDataLst>
            </p:nvPr>
          </p:nvSpPr>
          <p:spPr>
            <a:xfrm>
              <a:off x="5494339" y="2125663"/>
              <a:ext cx="1209675" cy="2760662"/>
            </a:xfrm>
            <a:custGeom>
              <a:avLst/>
              <a:gdLst>
                <a:gd name="connsiteX0" fmla="*/ 1210733 w 1210733"/>
                <a:gd name="connsiteY0" fmla="*/ 0 h 2760096"/>
                <a:gd name="connsiteX1" fmla="*/ 1210733 w 1210733"/>
                <a:gd name="connsiteY1" fmla="*/ 2760096 h 2760096"/>
                <a:gd name="connsiteX2" fmla="*/ 0 w 1210733"/>
                <a:gd name="connsiteY2" fmla="*/ 2760096 h 2760096"/>
                <a:gd name="connsiteX3" fmla="*/ 0 w 1210733"/>
                <a:gd name="connsiteY3" fmla="*/ 527342 h 2760096"/>
              </a:gdLst>
              <a:ahLst/>
              <a:cxnLst>
                <a:cxn ang="0">
                  <a:pos x="connsiteX0" y="connsiteY0"/>
                </a:cxn>
                <a:cxn ang="0">
                  <a:pos x="connsiteX1" y="connsiteY1"/>
                </a:cxn>
                <a:cxn ang="0">
                  <a:pos x="connsiteX2" y="connsiteY2"/>
                </a:cxn>
                <a:cxn ang="0">
                  <a:pos x="connsiteX3" y="connsiteY3"/>
                </a:cxn>
              </a:cxnLst>
              <a:rect l="l" t="t" r="r" b="b"/>
              <a:pathLst>
                <a:path w="1210733" h="2760096">
                  <a:moveTo>
                    <a:pt x="1210733" y="0"/>
                  </a:moveTo>
                  <a:lnTo>
                    <a:pt x="1210733" y="2760096"/>
                  </a:lnTo>
                  <a:lnTo>
                    <a:pt x="0" y="2760096"/>
                  </a:lnTo>
                  <a:lnTo>
                    <a:pt x="0" y="527342"/>
                  </a:lnTo>
                  <a:close/>
                </a:path>
              </a:pathLst>
            </a:custGeom>
            <a:solidFill>
              <a:srgbClr val="E5F7F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24000" rIns="36000" bIns="0" anchor="ctr" anchorCtr="1">
              <a:normAutofit/>
            </a:bodyPr>
            <a:lstStyle/>
            <a:p>
              <a:pPr algn="ctr" fontAlgn="auto">
                <a:lnSpc>
                  <a:spcPct val="130000"/>
                </a:lnSpc>
                <a:spcBef>
                  <a:spcPts val="0"/>
                </a:spcBef>
                <a:spcAft>
                  <a:spcPts val="0"/>
                </a:spcAft>
                <a:defRPr/>
              </a:pPr>
              <a:r>
                <a:rPr lang="zh-CN" altLang="en-US" sz="1600" dirty="0">
                  <a:solidFill>
                    <a:srgbClr val="1FB1AA"/>
                  </a:solidFill>
                  <a:latin typeface="Arial" panose="020B0604020202020204" pitchFamily="34" charset="0"/>
                  <a:ea typeface="微软雅黑" panose="020B0503020204020204" pitchFamily="34" charset="-122"/>
                </a:rPr>
                <a:t>系统的可靠性与稳定性</a:t>
              </a:r>
            </a:p>
          </p:txBody>
        </p:sp>
        <p:sp>
          <p:nvSpPr>
            <p:cNvPr id="21" name="MH_Other_9"/>
            <p:cNvSpPr/>
            <p:nvPr>
              <p:custDataLst>
                <p:tags r:id="rId12"/>
              </p:custDataLst>
            </p:nvPr>
          </p:nvSpPr>
          <p:spPr>
            <a:xfrm>
              <a:off x="5494339" y="2043113"/>
              <a:ext cx="1209675" cy="577850"/>
            </a:xfrm>
            <a:custGeom>
              <a:avLst/>
              <a:gdLst>
                <a:gd name="connsiteX0" fmla="*/ 1210733 w 1210733"/>
                <a:gd name="connsiteY0" fmla="*/ 0 h 578141"/>
                <a:gd name="connsiteX1" fmla="*/ 1210733 w 1210733"/>
                <a:gd name="connsiteY1" fmla="*/ 50799 h 578141"/>
                <a:gd name="connsiteX2" fmla="*/ 0 w 1210733"/>
                <a:gd name="connsiteY2" fmla="*/ 578141 h 578141"/>
                <a:gd name="connsiteX3" fmla="*/ 0 w 1210733"/>
                <a:gd name="connsiteY3" fmla="*/ 527342 h 578141"/>
              </a:gdLst>
              <a:ahLst/>
              <a:cxnLst>
                <a:cxn ang="0">
                  <a:pos x="connsiteX0" y="connsiteY0"/>
                </a:cxn>
                <a:cxn ang="0">
                  <a:pos x="connsiteX1" y="connsiteY1"/>
                </a:cxn>
                <a:cxn ang="0">
                  <a:pos x="connsiteX2" y="connsiteY2"/>
                </a:cxn>
                <a:cxn ang="0">
                  <a:pos x="connsiteX3" y="connsiteY3"/>
                </a:cxn>
              </a:cxnLst>
              <a:rect l="l" t="t" r="r" b="b"/>
              <a:pathLst>
                <a:path w="1210733" h="578141">
                  <a:moveTo>
                    <a:pt x="1210733" y="0"/>
                  </a:moveTo>
                  <a:lnTo>
                    <a:pt x="1210733" y="50799"/>
                  </a:lnTo>
                  <a:lnTo>
                    <a:pt x="0" y="578141"/>
                  </a:lnTo>
                  <a:lnTo>
                    <a:pt x="0" y="527342"/>
                  </a:ln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sp>
          <p:nvSpPr>
            <p:cNvPr id="22" name="MH_Other_10"/>
            <p:cNvSpPr/>
            <p:nvPr>
              <p:custDataLst>
                <p:tags r:id="rId13"/>
              </p:custDataLst>
            </p:nvPr>
          </p:nvSpPr>
          <p:spPr>
            <a:xfrm>
              <a:off x="7018339" y="4886325"/>
              <a:ext cx="1209675" cy="711200"/>
            </a:xfrm>
            <a:custGeom>
              <a:avLst/>
              <a:gdLst>
                <a:gd name="connsiteX0" fmla="*/ 0 w 1210733"/>
                <a:gd name="connsiteY0" fmla="*/ 0 h 711200"/>
                <a:gd name="connsiteX1" fmla="*/ 1210733 w 1210733"/>
                <a:gd name="connsiteY1" fmla="*/ 0 h 711200"/>
                <a:gd name="connsiteX2" fmla="*/ 1210733 w 1210733"/>
                <a:gd name="connsiteY2" fmla="*/ 509407 h 711200"/>
                <a:gd name="connsiteX3" fmla="*/ 1008940 w 1210733"/>
                <a:gd name="connsiteY3" fmla="*/ 711200 h 711200"/>
                <a:gd name="connsiteX4" fmla="*/ 201793 w 1210733"/>
                <a:gd name="connsiteY4" fmla="*/ 711200 h 711200"/>
                <a:gd name="connsiteX5" fmla="*/ 0 w 1210733"/>
                <a:gd name="connsiteY5" fmla="*/ 509407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0733" h="711200">
                  <a:moveTo>
                    <a:pt x="0" y="0"/>
                  </a:moveTo>
                  <a:lnTo>
                    <a:pt x="1210733" y="0"/>
                  </a:lnTo>
                  <a:lnTo>
                    <a:pt x="1210733" y="509407"/>
                  </a:lnTo>
                  <a:cubicBezTo>
                    <a:pt x="1210733" y="620854"/>
                    <a:pt x="1120387" y="711200"/>
                    <a:pt x="1008940" y="711200"/>
                  </a:cubicBezTo>
                  <a:lnTo>
                    <a:pt x="201793" y="711200"/>
                  </a:lnTo>
                  <a:cubicBezTo>
                    <a:pt x="90346" y="711200"/>
                    <a:pt x="0" y="620854"/>
                    <a:pt x="0" y="509407"/>
                  </a:cubicBez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r>
                <a:rPr lang="en-US" altLang="zh-CN"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04</a:t>
              </a:r>
              <a:endParaRPr lang="zh-CN" altLang="en-US"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sp>
          <p:nvSpPr>
            <p:cNvPr id="23" name="MH_Other_11"/>
            <p:cNvSpPr/>
            <p:nvPr>
              <p:custDataLst>
                <p:tags r:id="rId14"/>
              </p:custDataLst>
            </p:nvPr>
          </p:nvSpPr>
          <p:spPr>
            <a:xfrm>
              <a:off x="7080250" y="4919663"/>
              <a:ext cx="1085850" cy="49212"/>
            </a:xfrm>
            <a:custGeom>
              <a:avLst/>
              <a:gdLst>
                <a:gd name="connsiteX0" fmla="*/ 1062731 w 1086992"/>
                <a:gd name="connsiteY0" fmla="*/ 0 h 48522"/>
                <a:gd name="connsiteX1" fmla="*/ 1086992 w 1086992"/>
                <a:gd name="connsiteY1" fmla="*/ 24261 h 48522"/>
                <a:gd name="connsiteX2" fmla="*/ 1062731 w 1086992"/>
                <a:gd name="connsiteY2" fmla="*/ 48522 h 48522"/>
                <a:gd name="connsiteX3" fmla="*/ 1038470 w 1086992"/>
                <a:gd name="connsiteY3" fmla="*/ 24261 h 48522"/>
                <a:gd name="connsiteX4" fmla="*/ 1062731 w 1086992"/>
                <a:gd name="connsiteY4" fmla="*/ 0 h 48522"/>
                <a:gd name="connsiteX5" fmla="*/ 947349 w 1086992"/>
                <a:gd name="connsiteY5" fmla="*/ 0 h 48522"/>
                <a:gd name="connsiteX6" fmla="*/ 971610 w 1086992"/>
                <a:gd name="connsiteY6" fmla="*/ 24261 h 48522"/>
                <a:gd name="connsiteX7" fmla="*/ 947349 w 1086992"/>
                <a:gd name="connsiteY7" fmla="*/ 48522 h 48522"/>
                <a:gd name="connsiteX8" fmla="*/ 923088 w 1086992"/>
                <a:gd name="connsiteY8" fmla="*/ 24261 h 48522"/>
                <a:gd name="connsiteX9" fmla="*/ 947349 w 1086992"/>
                <a:gd name="connsiteY9" fmla="*/ 0 h 48522"/>
                <a:gd name="connsiteX10" fmla="*/ 831963 w 1086992"/>
                <a:gd name="connsiteY10" fmla="*/ 0 h 48522"/>
                <a:gd name="connsiteX11" fmla="*/ 856224 w 1086992"/>
                <a:gd name="connsiteY11" fmla="*/ 24261 h 48522"/>
                <a:gd name="connsiteX12" fmla="*/ 831963 w 1086992"/>
                <a:gd name="connsiteY12" fmla="*/ 48522 h 48522"/>
                <a:gd name="connsiteX13" fmla="*/ 807702 w 1086992"/>
                <a:gd name="connsiteY13" fmla="*/ 24261 h 48522"/>
                <a:gd name="connsiteX14" fmla="*/ 831963 w 1086992"/>
                <a:gd name="connsiteY14" fmla="*/ 0 h 48522"/>
                <a:gd name="connsiteX15" fmla="*/ 716577 w 1086992"/>
                <a:gd name="connsiteY15" fmla="*/ 0 h 48522"/>
                <a:gd name="connsiteX16" fmla="*/ 740838 w 1086992"/>
                <a:gd name="connsiteY16" fmla="*/ 24261 h 48522"/>
                <a:gd name="connsiteX17" fmla="*/ 716577 w 1086992"/>
                <a:gd name="connsiteY17" fmla="*/ 48522 h 48522"/>
                <a:gd name="connsiteX18" fmla="*/ 692316 w 1086992"/>
                <a:gd name="connsiteY18" fmla="*/ 24261 h 48522"/>
                <a:gd name="connsiteX19" fmla="*/ 716577 w 1086992"/>
                <a:gd name="connsiteY19" fmla="*/ 0 h 48522"/>
                <a:gd name="connsiteX20" fmla="*/ 601191 w 1086992"/>
                <a:gd name="connsiteY20" fmla="*/ 0 h 48522"/>
                <a:gd name="connsiteX21" fmla="*/ 625452 w 1086992"/>
                <a:gd name="connsiteY21" fmla="*/ 24261 h 48522"/>
                <a:gd name="connsiteX22" fmla="*/ 601191 w 1086992"/>
                <a:gd name="connsiteY22" fmla="*/ 48522 h 48522"/>
                <a:gd name="connsiteX23" fmla="*/ 576930 w 1086992"/>
                <a:gd name="connsiteY23" fmla="*/ 24261 h 48522"/>
                <a:gd name="connsiteX24" fmla="*/ 601191 w 1086992"/>
                <a:gd name="connsiteY24" fmla="*/ 0 h 48522"/>
                <a:gd name="connsiteX25" fmla="*/ 485805 w 1086992"/>
                <a:gd name="connsiteY25" fmla="*/ 0 h 48522"/>
                <a:gd name="connsiteX26" fmla="*/ 510066 w 1086992"/>
                <a:gd name="connsiteY26" fmla="*/ 24261 h 48522"/>
                <a:gd name="connsiteX27" fmla="*/ 485805 w 1086992"/>
                <a:gd name="connsiteY27" fmla="*/ 48522 h 48522"/>
                <a:gd name="connsiteX28" fmla="*/ 461544 w 1086992"/>
                <a:gd name="connsiteY28" fmla="*/ 24261 h 48522"/>
                <a:gd name="connsiteX29" fmla="*/ 485805 w 1086992"/>
                <a:gd name="connsiteY29" fmla="*/ 0 h 48522"/>
                <a:gd name="connsiteX30" fmla="*/ 370419 w 1086992"/>
                <a:gd name="connsiteY30" fmla="*/ 0 h 48522"/>
                <a:gd name="connsiteX31" fmla="*/ 394680 w 1086992"/>
                <a:gd name="connsiteY31" fmla="*/ 24261 h 48522"/>
                <a:gd name="connsiteX32" fmla="*/ 370419 w 1086992"/>
                <a:gd name="connsiteY32" fmla="*/ 48522 h 48522"/>
                <a:gd name="connsiteX33" fmla="*/ 346158 w 1086992"/>
                <a:gd name="connsiteY33" fmla="*/ 24261 h 48522"/>
                <a:gd name="connsiteX34" fmla="*/ 370419 w 1086992"/>
                <a:gd name="connsiteY34" fmla="*/ 0 h 48522"/>
                <a:gd name="connsiteX35" fmla="*/ 255033 w 1086992"/>
                <a:gd name="connsiteY35" fmla="*/ 0 h 48522"/>
                <a:gd name="connsiteX36" fmla="*/ 279294 w 1086992"/>
                <a:gd name="connsiteY36" fmla="*/ 24261 h 48522"/>
                <a:gd name="connsiteX37" fmla="*/ 255033 w 1086992"/>
                <a:gd name="connsiteY37" fmla="*/ 48522 h 48522"/>
                <a:gd name="connsiteX38" fmla="*/ 230772 w 1086992"/>
                <a:gd name="connsiteY38" fmla="*/ 24261 h 48522"/>
                <a:gd name="connsiteX39" fmla="*/ 255033 w 1086992"/>
                <a:gd name="connsiteY39" fmla="*/ 0 h 48522"/>
                <a:gd name="connsiteX40" fmla="*/ 139647 w 1086992"/>
                <a:gd name="connsiteY40" fmla="*/ 0 h 48522"/>
                <a:gd name="connsiteX41" fmla="*/ 163908 w 1086992"/>
                <a:gd name="connsiteY41" fmla="*/ 24261 h 48522"/>
                <a:gd name="connsiteX42" fmla="*/ 139647 w 1086992"/>
                <a:gd name="connsiteY42" fmla="*/ 48522 h 48522"/>
                <a:gd name="connsiteX43" fmla="*/ 115386 w 1086992"/>
                <a:gd name="connsiteY43" fmla="*/ 24261 h 48522"/>
                <a:gd name="connsiteX44" fmla="*/ 139647 w 1086992"/>
                <a:gd name="connsiteY44" fmla="*/ 0 h 48522"/>
                <a:gd name="connsiteX45" fmla="*/ 24261 w 1086992"/>
                <a:gd name="connsiteY45" fmla="*/ 0 h 48522"/>
                <a:gd name="connsiteX46" fmla="*/ 48522 w 1086992"/>
                <a:gd name="connsiteY46" fmla="*/ 24261 h 48522"/>
                <a:gd name="connsiteX47" fmla="*/ 24261 w 1086992"/>
                <a:gd name="connsiteY47" fmla="*/ 48522 h 48522"/>
                <a:gd name="connsiteX48" fmla="*/ 0 w 1086992"/>
                <a:gd name="connsiteY48" fmla="*/ 24261 h 48522"/>
                <a:gd name="connsiteX49" fmla="*/ 24261 w 1086992"/>
                <a:gd name="connsiteY49" fmla="*/ 0 h 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86992" h="48522">
                  <a:moveTo>
                    <a:pt x="1062731" y="0"/>
                  </a:moveTo>
                  <a:cubicBezTo>
                    <a:pt x="1076130" y="0"/>
                    <a:pt x="1086992" y="10862"/>
                    <a:pt x="1086992" y="24261"/>
                  </a:cubicBezTo>
                  <a:cubicBezTo>
                    <a:pt x="1086992" y="37660"/>
                    <a:pt x="1076130" y="48522"/>
                    <a:pt x="1062731" y="48522"/>
                  </a:cubicBezTo>
                  <a:cubicBezTo>
                    <a:pt x="1049332" y="48522"/>
                    <a:pt x="1038470" y="37660"/>
                    <a:pt x="1038470" y="24261"/>
                  </a:cubicBezTo>
                  <a:cubicBezTo>
                    <a:pt x="1038470" y="10862"/>
                    <a:pt x="1049332" y="0"/>
                    <a:pt x="1062731" y="0"/>
                  </a:cubicBezTo>
                  <a:close/>
                  <a:moveTo>
                    <a:pt x="947349" y="0"/>
                  </a:moveTo>
                  <a:cubicBezTo>
                    <a:pt x="960748" y="0"/>
                    <a:pt x="971610" y="10862"/>
                    <a:pt x="971610" y="24261"/>
                  </a:cubicBezTo>
                  <a:cubicBezTo>
                    <a:pt x="971610" y="37660"/>
                    <a:pt x="960748" y="48522"/>
                    <a:pt x="947349" y="48522"/>
                  </a:cubicBezTo>
                  <a:cubicBezTo>
                    <a:pt x="933950" y="48522"/>
                    <a:pt x="923088" y="37660"/>
                    <a:pt x="923088" y="24261"/>
                  </a:cubicBezTo>
                  <a:cubicBezTo>
                    <a:pt x="923088" y="10862"/>
                    <a:pt x="933950" y="0"/>
                    <a:pt x="947349" y="0"/>
                  </a:cubicBezTo>
                  <a:close/>
                  <a:moveTo>
                    <a:pt x="831963" y="0"/>
                  </a:moveTo>
                  <a:cubicBezTo>
                    <a:pt x="845362" y="0"/>
                    <a:pt x="856224" y="10862"/>
                    <a:pt x="856224" y="24261"/>
                  </a:cubicBezTo>
                  <a:cubicBezTo>
                    <a:pt x="856224" y="37660"/>
                    <a:pt x="845362" y="48522"/>
                    <a:pt x="831963" y="48522"/>
                  </a:cubicBezTo>
                  <a:cubicBezTo>
                    <a:pt x="818564" y="48522"/>
                    <a:pt x="807702" y="37660"/>
                    <a:pt x="807702" y="24261"/>
                  </a:cubicBezTo>
                  <a:cubicBezTo>
                    <a:pt x="807702" y="10862"/>
                    <a:pt x="818564" y="0"/>
                    <a:pt x="831963" y="0"/>
                  </a:cubicBezTo>
                  <a:close/>
                  <a:moveTo>
                    <a:pt x="716577" y="0"/>
                  </a:moveTo>
                  <a:cubicBezTo>
                    <a:pt x="729976" y="0"/>
                    <a:pt x="740838" y="10862"/>
                    <a:pt x="740838" y="24261"/>
                  </a:cubicBezTo>
                  <a:cubicBezTo>
                    <a:pt x="740838" y="37660"/>
                    <a:pt x="729976" y="48522"/>
                    <a:pt x="716577" y="48522"/>
                  </a:cubicBezTo>
                  <a:cubicBezTo>
                    <a:pt x="703178" y="48522"/>
                    <a:pt x="692316" y="37660"/>
                    <a:pt x="692316" y="24261"/>
                  </a:cubicBezTo>
                  <a:cubicBezTo>
                    <a:pt x="692316" y="10862"/>
                    <a:pt x="703178" y="0"/>
                    <a:pt x="716577" y="0"/>
                  </a:cubicBezTo>
                  <a:close/>
                  <a:moveTo>
                    <a:pt x="601191" y="0"/>
                  </a:moveTo>
                  <a:cubicBezTo>
                    <a:pt x="614590" y="0"/>
                    <a:pt x="625452" y="10862"/>
                    <a:pt x="625452" y="24261"/>
                  </a:cubicBezTo>
                  <a:cubicBezTo>
                    <a:pt x="625452" y="37660"/>
                    <a:pt x="614590" y="48522"/>
                    <a:pt x="601191" y="48522"/>
                  </a:cubicBezTo>
                  <a:cubicBezTo>
                    <a:pt x="587792" y="48522"/>
                    <a:pt x="576930" y="37660"/>
                    <a:pt x="576930" y="24261"/>
                  </a:cubicBezTo>
                  <a:cubicBezTo>
                    <a:pt x="576930" y="10862"/>
                    <a:pt x="587792" y="0"/>
                    <a:pt x="601191" y="0"/>
                  </a:cubicBezTo>
                  <a:close/>
                  <a:moveTo>
                    <a:pt x="485805" y="0"/>
                  </a:moveTo>
                  <a:cubicBezTo>
                    <a:pt x="499204" y="0"/>
                    <a:pt x="510066" y="10862"/>
                    <a:pt x="510066" y="24261"/>
                  </a:cubicBezTo>
                  <a:cubicBezTo>
                    <a:pt x="510066" y="37660"/>
                    <a:pt x="499204" y="48522"/>
                    <a:pt x="485805" y="48522"/>
                  </a:cubicBezTo>
                  <a:cubicBezTo>
                    <a:pt x="472406" y="48522"/>
                    <a:pt x="461544" y="37660"/>
                    <a:pt x="461544" y="24261"/>
                  </a:cubicBezTo>
                  <a:cubicBezTo>
                    <a:pt x="461544" y="10862"/>
                    <a:pt x="472406" y="0"/>
                    <a:pt x="485805" y="0"/>
                  </a:cubicBezTo>
                  <a:close/>
                  <a:moveTo>
                    <a:pt x="370419" y="0"/>
                  </a:moveTo>
                  <a:cubicBezTo>
                    <a:pt x="383818" y="0"/>
                    <a:pt x="394680" y="10862"/>
                    <a:pt x="394680" y="24261"/>
                  </a:cubicBezTo>
                  <a:cubicBezTo>
                    <a:pt x="394680" y="37660"/>
                    <a:pt x="383818" y="48522"/>
                    <a:pt x="370419" y="48522"/>
                  </a:cubicBezTo>
                  <a:cubicBezTo>
                    <a:pt x="357020" y="48522"/>
                    <a:pt x="346158" y="37660"/>
                    <a:pt x="346158" y="24261"/>
                  </a:cubicBezTo>
                  <a:cubicBezTo>
                    <a:pt x="346158" y="10862"/>
                    <a:pt x="357020" y="0"/>
                    <a:pt x="370419" y="0"/>
                  </a:cubicBezTo>
                  <a:close/>
                  <a:moveTo>
                    <a:pt x="255033" y="0"/>
                  </a:moveTo>
                  <a:cubicBezTo>
                    <a:pt x="268432" y="0"/>
                    <a:pt x="279294" y="10862"/>
                    <a:pt x="279294" y="24261"/>
                  </a:cubicBezTo>
                  <a:cubicBezTo>
                    <a:pt x="279294" y="37660"/>
                    <a:pt x="268432" y="48522"/>
                    <a:pt x="255033" y="48522"/>
                  </a:cubicBezTo>
                  <a:cubicBezTo>
                    <a:pt x="241634" y="48522"/>
                    <a:pt x="230772" y="37660"/>
                    <a:pt x="230772" y="24261"/>
                  </a:cubicBezTo>
                  <a:cubicBezTo>
                    <a:pt x="230772" y="10862"/>
                    <a:pt x="241634" y="0"/>
                    <a:pt x="255033" y="0"/>
                  </a:cubicBezTo>
                  <a:close/>
                  <a:moveTo>
                    <a:pt x="139647" y="0"/>
                  </a:moveTo>
                  <a:cubicBezTo>
                    <a:pt x="153046" y="0"/>
                    <a:pt x="163908" y="10862"/>
                    <a:pt x="163908" y="24261"/>
                  </a:cubicBezTo>
                  <a:cubicBezTo>
                    <a:pt x="163908" y="37660"/>
                    <a:pt x="153046" y="48522"/>
                    <a:pt x="139647" y="48522"/>
                  </a:cubicBezTo>
                  <a:cubicBezTo>
                    <a:pt x="126248" y="48522"/>
                    <a:pt x="115386" y="37660"/>
                    <a:pt x="115386" y="24261"/>
                  </a:cubicBezTo>
                  <a:cubicBezTo>
                    <a:pt x="115386" y="10862"/>
                    <a:pt x="126248" y="0"/>
                    <a:pt x="139647" y="0"/>
                  </a:cubicBezTo>
                  <a:close/>
                  <a:moveTo>
                    <a:pt x="24261" y="0"/>
                  </a:moveTo>
                  <a:cubicBezTo>
                    <a:pt x="37660" y="0"/>
                    <a:pt x="48522" y="10862"/>
                    <a:pt x="48522" y="24261"/>
                  </a:cubicBezTo>
                  <a:cubicBezTo>
                    <a:pt x="48522" y="37660"/>
                    <a:pt x="37660" y="48522"/>
                    <a:pt x="24261" y="48522"/>
                  </a:cubicBezTo>
                  <a:cubicBezTo>
                    <a:pt x="10862" y="48522"/>
                    <a:pt x="0" y="37660"/>
                    <a:pt x="0" y="24261"/>
                  </a:cubicBezTo>
                  <a:cubicBezTo>
                    <a:pt x="0" y="10862"/>
                    <a:pt x="10862" y="0"/>
                    <a:pt x="24261" y="0"/>
                  </a:cubicBezTo>
                  <a:close/>
                </a:path>
              </a:pathLst>
            </a:cu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sp>
          <p:nvSpPr>
            <p:cNvPr id="24" name="MH_SubTitle_4"/>
            <p:cNvSpPr/>
            <p:nvPr>
              <p:custDataLst>
                <p:tags r:id="rId15"/>
              </p:custDataLst>
            </p:nvPr>
          </p:nvSpPr>
          <p:spPr>
            <a:xfrm>
              <a:off x="7018339" y="2125663"/>
              <a:ext cx="1209675" cy="2760662"/>
            </a:xfrm>
            <a:custGeom>
              <a:avLst/>
              <a:gdLst>
                <a:gd name="connsiteX0" fmla="*/ 1210733 w 1210733"/>
                <a:gd name="connsiteY0" fmla="*/ 0 h 2760096"/>
                <a:gd name="connsiteX1" fmla="*/ 1210733 w 1210733"/>
                <a:gd name="connsiteY1" fmla="*/ 2760096 h 2760096"/>
                <a:gd name="connsiteX2" fmla="*/ 0 w 1210733"/>
                <a:gd name="connsiteY2" fmla="*/ 2760096 h 2760096"/>
                <a:gd name="connsiteX3" fmla="*/ 0 w 1210733"/>
                <a:gd name="connsiteY3" fmla="*/ 527342 h 2760096"/>
              </a:gdLst>
              <a:ahLst/>
              <a:cxnLst>
                <a:cxn ang="0">
                  <a:pos x="connsiteX0" y="connsiteY0"/>
                </a:cxn>
                <a:cxn ang="0">
                  <a:pos x="connsiteX1" y="connsiteY1"/>
                </a:cxn>
                <a:cxn ang="0">
                  <a:pos x="connsiteX2" y="connsiteY2"/>
                </a:cxn>
                <a:cxn ang="0">
                  <a:pos x="connsiteX3" y="connsiteY3"/>
                </a:cxn>
              </a:cxnLst>
              <a:rect l="l" t="t" r="r" b="b"/>
              <a:pathLst>
                <a:path w="1210733" h="2760096">
                  <a:moveTo>
                    <a:pt x="1210733" y="0"/>
                  </a:moveTo>
                  <a:lnTo>
                    <a:pt x="1210733" y="2760096"/>
                  </a:lnTo>
                  <a:lnTo>
                    <a:pt x="0" y="2760096"/>
                  </a:lnTo>
                  <a:lnTo>
                    <a:pt x="0" y="527342"/>
                  </a:lnTo>
                  <a:close/>
                </a:path>
              </a:pathLst>
            </a:custGeom>
            <a:solidFill>
              <a:srgbClr val="E5F7F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24000" rIns="36000" bIns="0" anchor="ctr" anchorCtr="1">
              <a:normAutofit/>
            </a:bodyPr>
            <a:lstStyle/>
            <a:p>
              <a:pPr algn="ctr" fontAlgn="auto">
                <a:lnSpc>
                  <a:spcPct val="130000"/>
                </a:lnSpc>
                <a:spcBef>
                  <a:spcPts val="0"/>
                </a:spcBef>
                <a:spcAft>
                  <a:spcPts val="0"/>
                </a:spcAft>
                <a:defRPr/>
              </a:pPr>
              <a:r>
                <a:rPr lang="zh-CN" altLang="en-US" sz="1600" dirty="0">
                  <a:solidFill>
                    <a:srgbClr val="1FB1AA"/>
                  </a:solidFill>
                  <a:latin typeface="Arial" panose="020B0604020202020204" pitchFamily="34" charset="0"/>
                  <a:ea typeface="微软雅黑" panose="020B0503020204020204" pitchFamily="34" charset="-122"/>
                </a:rPr>
                <a:t>技术战略</a:t>
              </a:r>
              <a:endParaRPr lang="en-US" altLang="zh-CN" sz="1600" dirty="0">
                <a:solidFill>
                  <a:srgbClr val="1FB1AA"/>
                </a:solidFill>
                <a:latin typeface="Arial" panose="020B0604020202020204" pitchFamily="34" charset="0"/>
                <a:ea typeface="微软雅黑" panose="020B0503020204020204" pitchFamily="34" charset="-122"/>
              </a:endParaRPr>
            </a:p>
            <a:p>
              <a:pPr algn="ctr" fontAlgn="auto">
                <a:lnSpc>
                  <a:spcPct val="130000"/>
                </a:lnSpc>
                <a:spcBef>
                  <a:spcPts val="0"/>
                </a:spcBef>
                <a:spcAft>
                  <a:spcPts val="0"/>
                </a:spcAft>
                <a:defRPr/>
              </a:pPr>
              <a:r>
                <a:rPr lang="zh-CN" altLang="en-US" sz="1600" dirty="0">
                  <a:solidFill>
                    <a:srgbClr val="1FB1AA"/>
                  </a:solidFill>
                  <a:latin typeface="Arial" panose="020B0604020202020204" pitchFamily="34" charset="0"/>
                  <a:ea typeface="微软雅黑" panose="020B0503020204020204" pitchFamily="34" charset="-122"/>
                </a:rPr>
                <a:t>规划</a:t>
              </a:r>
            </a:p>
          </p:txBody>
        </p:sp>
        <p:sp>
          <p:nvSpPr>
            <p:cNvPr id="25" name="MH_Other_12"/>
            <p:cNvSpPr/>
            <p:nvPr>
              <p:custDataLst>
                <p:tags r:id="rId16"/>
              </p:custDataLst>
            </p:nvPr>
          </p:nvSpPr>
          <p:spPr>
            <a:xfrm>
              <a:off x="7018339" y="2043113"/>
              <a:ext cx="1209675" cy="577850"/>
            </a:xfrm>
            <a:custGeom>
              <a:avLst/>
              <a:gdLst>
                <a:gd name="connsiteX0" fmla="*/ 1210733 w 1210733"/>
                <a:gd name="connsiteY0" fmla="*/ 0 h 578141"/>
                <a:gd name="connsiteX1" fmla="*/ 1210733 w 1210733"/>
                <a:gd name="connsiteY1" fmla="*/ 50799 h 578141"/>
                <a:gd name="connsiteX2" fmla="*/ 0 w 1210733"/>
                <a:gd name="connsiteY2" fmla="*/ 578141 h 578141"/>
                <a:gd name="connsiteX3" fmla="*/ 0 w 1210733"/>
                <a:gd name="connsiteY3" fmla="*/ 527342 h 578141"/>
              </a:gdLst>
              <a:ahLst/>
              <a:cxnLst>
                <a:cxn ang="0">
                  <a:pos x="connsiteX0" y="connsiteY0"/>
                </a:cxn>
                <a:cxn ang="0">
                  <a:pos x="connsiteX1" y="connsiteY1"/>
                </a:cxn>
                <a:cxn ang="0">
                  <a:pos x="connsiteX2" y="connsiteY2"/>
                </a:cxn>
                <a:cxn ang="0">
                  <a:pos x="connsiteX3" y="connsiteY3"/>
                </a:cxn>
              </a:cxnLst>
              <a:rect l="l" t="t" r="r" b="b"/>
              <a:pathLst>
                <a:path w="1210733" h="578141">
                  <a:moveTo>
                    <a:pt x="1210733" y="0"/>
                  </a:moveTo>
                  <a:lnTo>
                    <a:pt x="1210733" y="50799"/>
                  </a:lnTo>
                  <a:lnTo>
                    <a:pt x="0" y="578141"/>
                  </a:lnTo>
                  <a:lnTo>
                    <a:pt x="0" y="527342"/>
                  </a:ln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sp>
          <p:nvSpPr>
            <p:cNvPr id="26" name="MH_Other_13"/>
            <p:cNvSpPr/>
            <p:nvPr>
              <p:custDataLst>
                <p:tags r:id="rId17"/>
              </p:custDataLst>
            </p:nvPr>
          </p:nvSpPr>
          <p:spPr>
            <a:xfrm>
              <a:off x="8542339" y="4886325"/>
              <a:ext cx="1209675" cy="711200"/>
            </a:xfrm>
            <a:custGeom>
              <a:avLst/>
              <a:gdLst>
                <a:gd name="connsiteX0" fmla="*/ 0 w 1210733"/>
                <a:gd name="connsiteY0" fmla="*/ 0 h 711200"/>
                <a:gd name="connsiteX1" fmla="*/ 1210733 w 1210733"/>
                <a:gd name="connsiteY1" fmla="*/ 0 h 711200"/>
                <a:gd name="connsiteX2" fmla="*/ 1210733 w 1210733"/>
                <a:gd name="connsiteY2" fmla="*/ 509407 h 711200"/>
                <a:gd name="connsiteX3" fmla="*/ 1008940 w 1210733"/>
                <a:gd name="connsiteY3" fmla="*/ 711200 h 711200"/>
                <a:gd name="connsiteX4" fmla="*/ 201793 w 1210733"/>
                <a:gd name="connsiteY4" fmla="*/ 711200 h 711200"/>
                <a:gd name="connsiteX5" fmla="*/ 0 w 1210733"/>
                <a:gd name="connsiteY5" fmla="*/ 509407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0733" h="711200">
                  <a:moveTo>
                    <a:pt x="0" y="0"/>
                  </a:moveTo>
                  <a:lnTo>
                    <a:pt x="1210733" y="0"/>
                  </a:lnTo>
                  <a:lnTo>
                    <a:pt x="1210733" y="509407"/>
                  </a:lnTo>
                  <a:cubicBezTo>
                    <a:pt x="1210733" y="620854"/>
                    <a:pt x="1120387" y="711200"/>
                    <a:pt x="1008940" y="711200"/>
                  </a:cubicBezTo>
                  <a:lnTo>
                    <a:pt x="201793" y="711200"/>
                  </a:lnTo>
                  <a:cubicBezTo>
                    <a:pt x="90346" y="711200"/>
                    <a:pt x="0" y="620854"/>
                    <a:pt x="0" y="509407"/>
                  </a:cubicBez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r>
                <a:rPr lang="en-US" altLang="zh-CN"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05</a:t>
              </a:r>
              <a:endParaRPr lang="zh-CN" altLang="en-US" sz="2800" dirty="0">
                <a:solidFill>
                  <a:srgbClr val="FEFFFF"/>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sp>
          <p:nvSpPr>
            <p:cNvPr id="27" name="MH_Other_14"/>
            <p:cNvSpPr/>
            <p:nvPr>
              <p:custDataLst>
                <p:tags r:id="rId18"/>
              </p:custDataLst>
            </p:nvPr>
          </p:nvSpPr>
          <p:spPr>
            <a:xfrm>
              <a:off x="8604250" y="4919663"/>
              <a:ext cx="1085850" cy="49212"/>
            </a:xfrm>
            <a:custGeom>
              <a:avLst/>
              <a:gdLst>
                <a:gd name="connsiteX0" fmla="*/ 1062731 w 1086992"/>
                <a:gd name="connsiteY0" fmla="*/ 0 h 48522"/>
                <a:gd name="connsiteX1" fmla="*/ 1086992 w 1086992"/>
                <a:gd name="connsiteY1" fmla="*/ 24261 h 48522"/>
                <a:gd name="connsiteX2" fmla="*/ 1062731 w 1086992"/>
                <a:gd name="connsiteY2" fmla="*/ 48522 h 48522"/>
                <a:gd name="connsiteX3" fmla="*/ 1038470 w 1086992"/>
                <a:gd name="connsiteY3" fmla="*/ 24261 h 48522"/>
                <a:gd name="connsiteX4" fmla="*/ 1062731 w 1086992"/>
                <a:gd name="connsiteY4" fmla="*/ 0 h 48522"/>
                <a:gd name="connsiteX5" fmla="*/ 947349 w 1086992"/>
                <a:gd name="connsiteY5" fmla="*/ 0 h 48522"/>
                <a:gd name="connsiteX6" fmla="*/ 971610 w 1086992"/>
                <a:gd name="connsiteY6" fmla="*/ 24261 h 48522"/>
                <a:gd name="connsiteX7" fmla="*/ 947349 w 1086992"/>
                <a:gd name="connsiteY7" fmla="*/ 48522 h 48522"/>
                <a:gd name="connsiteX8" fmla="*/ 923088 w 1086992"/>
                <a:gd name="connsiteY8" fmla="*/ 24261 h 48522"/>
                <a:gd name="connsiteX9" fmla="*/ 947349 w 1086992"/>
                <a:gd name="connsiteY9" fmla="*/ 0 h 48522"/>
                <a:gd name="connsiteX10" fmla="*/ 831963 w 1086992"/>
                <a:gd name="connsiteY10" fmla="*/ 0 h 48522"/>
                <a:gd name="connsiteX11" fmla="*/ 856224 w 1086992"/>
                <a:gd name="connsiteY11" fmla="*/ 24261 h 48522"/>
                <a:gd name="connsiteX12" fmla="*/ 831963 w 1086992"/>
                <a:gd name="connsiteY12" fmla="*/ 48522 h 48522"/>
                <a:gd name="connsiteX13" fmla="*/ 807702 w 1086992"/>
                <a:gd name="connsiteY13" fmla="*/ 24261 h 48522"/>
                <a:gd name="connsiteX14" fmla="*/ 831963 w 1086992"/>
                <a:gd name="connsiteY14" fmla="*/ 0 h 48522"/>
                <a:gd name="connsiteX15" fmla="*/ 716577 w 1086992"/>
                <a:gd name="connsiteY15" fmla="*/ 0 h 48522"/>
                <a:gd name="connsiteX16" fmla="*/ 740838 w 1086992"/>
                <a:gd name="connsiteY16" fmla="*/ 24261 h 48522"/>
                <a:gd name="connsiteX17" fmla="*/ 716577 w 1086992"/>
                <a:gd name="connsiteY17" fmla="*/ 48522 h 48522"/>
                <a:gd name="connsiteX18" fmla="*/ 692316 w 1086992"/>
                <a:gd name="connsiteY18" fmla="*/ 24261 h 48522"/>
                <a:gd name="connsiteX19" fmla="*/ 716577 w 1086992"/>
                <a:gd name="connsiteY19" fmla="*/ 0 h 48522"/>
                <a:gd name="connsiteX20" fmla="*/ 601191 w 1086992"/>
                <a:gd name="connsiteY20" fmla="*/ 0 h 48522"/>
                <a:gd name="connsiteX21" fmla="*/ 625452 w 1086992"/>
                <a:gd name="connsiteY21" fmla="*/ 24261 h 48522"/>
                <a:gd name="connsiteX22" fmla="*/ 601191 w 1086992"/>
                <a:gd name="connsiteY22" fmla="*/ 48522 h 48522"/>
                <a:gd name="connsiteX23" fmla="*/ 576930 w 1086992"/>
                <a:gd name="connsiteY23" fmla="*/ 24261 h 48522"/>
                <a:gd name="connsiteX24" fmla="*/ 601191 w 1086992"/>
                <a:gd name="connsiteY24" fmla="*/ 0 h 48522"/>
                <a:gd name="connsiteX25" fmla="*/ 485805 w 1086992"/>
                <a:gd name="connsiteY25" fmla="*/ 0 h 48522"/>
                <a:gd name="connsiteX26" fmla="*/ 510066 w 1086992"/>
                <a:gd name="connsiteY26" fmla="*/ 24261 h 48522"/>
                <a:gd name="connsiteX27" fmla="*/ 485805 w 1086992"/>
                <a:gd name="connsiteY27" fmla="*/ 48522 h 48522"/>
                <a:gd name="connsiteX28" fmla="*/ 461544 w 1086992"/>
                <a:gd name="connsiteY28" fmla="*/ 24261 h 48522"/>
                <a:gd name="connsiteX29" fmla="*/ 485805 w 1086992"/>
                <a:gd name="connsiteY29" fmla="*/ 0 h 48522"/>
                <a:gd name="connsiteX30" fmla="*/ 370419 w 1086992"/>
                <a:gd name="connsiteY30" fmla="*/ 0 h 48522"/>
                <a:gd name="connsiteX31" fmla="*/ 394680 w 1086992"/>
                <a:gd name="connsiteY31" fmla="*/ 24261 h 48522"/>
                <a:gd name="connsiteX32" fmla="*/ 370419 w 1086992"/>
                <a:gd name="connsiteY32" fmla="*/ 48522 h 48522"/>
                <a:gd name="connsiteX33" fmla="*/ 346158 w 1086992"/>
                <a:gd name="connsiteY33" fmla="*/ 24261 h 48522"/>
                <a:gd name="connsiteX34" fmla="*/ 370419 w 1086992"/>
                <a:gd name="connsiteY34" fmla="*/ 0 h 48522"/>
                <a:gd name="connsiteX35" fmla="*/ 255033 w 1086992"/>
                <a:gd name="connsiteY35" fmla="*/ 0 h 48522"/>
                <a:gd name="connsiteX36" fmla="*/ 279294 w 1086992"/>
                <a:gd name="connsiteY36" fmla="*/ 24261 h 48522"/>
                <a:gd name="connsiteX37" fmla="*/ 255033 w 1086992"/>
                <a:gd name="connsiteY37" fmla="*/ 48522 h 48522"/>
                <a:gd name="connsiteX38" fmla="*/ 230772 w 1086992"/>
                <a:gd name="connsiteY38" fmla="*/ 24261 h 48522"/>
                <a:gd name="connsiteX39" fmla="*/ 255033 w 1086992"/>
                <a:gd name="connsiteY39" fmla="*/ 0 h 48522"/>
                <a:gd name="connsiteX40" fmla="*/ 139647 w 1086992"/>
                <a:gd name="connsiteY40" fmla="*/ 0 h 48522"/>
                <a:gd name="connsiteX41" fmla="*/ 163908 w 1086992"/>
                <a:gd name="connsiteY41" fmla="*/ 24261 h 48522"/>
                <a:gd name="connsiteX42" fmla="*/ 139647 w 1086992"/>
                <a:gd name="connsiteY42" fmla="*/ 48522 h 48522"/>
                <a:gd name="connsiteX43" fmla="*/ 115386 w 1086992"/>
                <a:gd name="connsiteY43" fmla="*/ 24261 h 48522"/>
                <a:gd name="connsiteX44" fmla="*/ 139647 w 1086992"/>
                <a:gd name="connsiteY44" fmla="*/ 0 h 48522"/>
                <a:gd name="connsiteX45" fmla="*/ 24261 w 1086992"/>
                <a:gd name="connsiteY45" fmla="*/ 0 h 48522"/>
                <a:gd name="connsiteX46" fmla="*/ 48522 w 1086992"/>
                <a:gd name="connsiteY46" fmla="*/ 24261 h 48522"/>
                <a:gd name="connsiteX47" fmla="*/ 24261 w 1086992"/>
                <a:gd name="connsiteY47" fmla="*/ 48522 h 48522"/>
                <a:gd name="connsiteX48" fmla="*/ 0 w 1086992"/>
                <a:gd name="connsiteY48" fmla="*/ 24261 h 48522"/>
                <a:gd name="connsiteX49" fmla="*/ 24261 w 1086992"/>
                <a:gd name="connsiteY49" fmla="*/ 0 h 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86992" h="48522">
                  <a:moveTo>
                    <a:pt x="1062731" y="0"/>
                  </a:moveTo>
                  <a:cubicBezTo>
                    <a:pt x="1076130" y="0"/>
                    <a:pt x="1086992" y="10862"/>
                    <a:pt x="1086992" y="24261"/>
                  </a:cubicBezTo>
                  <a:cubicBezTo>
                    <a:pt x="1086992" y="37660"/>
                    <a:pt x="1076130" y="48522"/>
                    <a:pt x="1062731" y="48522"/>
                  </a:cubicBezTo>
                  <a:cubicBezTo>
                    <a:pt x="1049332" y="48522"/>
                    <a:pt x="1038470" y="37660"/>
                    <a:pt x="1038470" y="24261"/>
                  </a:cubicBezTo>
                  <a:cubicBezTo>
                    <a:pt x="1038470" y="10862"/>
                    <a:pt x="1049332" y="0"/>
                    <a:pt x="1062731" y="0"/>
                  </a:cubicBezTo>
                  <a:close/>
                  <a:moveTo>
                    <a:pt x="947349" y="0"/>
                  </a:moveTo>
                  <a:cubicBezTo>
                    <a:pt x="960748" y="0"/>
                    <a:pt x="971610" y="10862"/>
                    <a:pt x="971610" y="24261"/>
                  </a:cubicBezTo>
                  <a:cubicBezTo>
                    <a:pt x="971610" y="37660"/>
                    <a:pt x="960748" y="48522"/>
                    <a:pt x="947349" y="48522"/>
                  </a:cubicBezTo>
                  <a:cubicBezTo>
                    <a:pt x="933950" y="48522"/>
                    <a:pt x="923088" y="37660"/>
                    <a:pt x="923088" y="24261"/>
                  </a:cubicBezTo>
                  <a:cubicBezTo>
                    <a:pt x="923088" y="10862"/>
                    <a:pt x="933950" y="0"/>
                    <a:pt x="947349" y="0"/>
                  </a:cubicBezTo>
                  <a:close/>
                  <a:moveTo>
                    <a:pt x="831963" y="0"/>
                  </a:moveTo>
                  <a:cubicBezTo>
                    <a:pt x="845362" y="0"/>
                    <a:pt x="856224" y="10862"/>
                    <a:pt x="856224" y="24261"/>
                  </a:cubicBezTo>
                  <a:cubicBezTo>
                    <a:pt x="856224" y="37660"/>
                    <a:pt x="845362" y="48522"/>
                    <a:pt x="831963" y="48522"/>
                  </a:cubicBezTo>
                  <a:cubicBezTo>
                    <a:pt x="818564" y="48522"/>
                    <a:pt x="807702" y="37660"/>
                    <a:pt x="807702" y="24261"/>
                  </a:cubicBezTo>
                  <a:cubicBezTo>
                    <a:pt x="807702" y="10862"/>
                    <a:pt x="818564" y="0"/>
                    <a:pt x="831963" y="0"/>
                  </a:cubicBezTo>
                  <a:close/>
                  <a:moveTo>
                    <a:pt x="716577" y="0"/>
                  </a:moveTo>
                  <a:cubicBezTo>
                    <a:pt x="729976" y="0"/>
                    <a:pt x="740838" y="10862"/>
                    <a:pt x="740838" y="24261"/>
                  </a:cubicBezTo>
                  <a:cubicBezTo>
                    <a:pt x="740838" y="37660"/>
                    <a:pt x="729976" y="48522"/>
                    <a:pt x="716577" y="48522"/>
                  </a:cubicBezTo>
                  <a:cubicBezTo>
                    <a:pt x="703178" y="48522"/>
                    <a:pt x="692316" y="37660"/>
                    <a:pt x="692316" y="24261"/>
                  </a:cubicBezTo>
                  <a:cubicBezTo>
                    <a:pt x="692316" y="10862"/>
                    <a:pt x="703178" y="0"/>
                    <a:pt x="716577" y="0"/>
                  </a:cubicBezTo>
                  <a:close/>
                  <a:moveTo>
                    <a:pt x="601191" y="0"/>
                  </a:moveTo>
                  <a:cubicBezTo>
                    <a:pt x="614590" y="0"/>
                    <a:pt x="625452" y="10862"/>
                    <a:pt x="625452" y="24261"/>
                  </a:cubicBezTo>
                  <a:cubicBezTo>
                    <a:pt x="625452" y="37660"/>
                    <a:pt x="614590" y="48522"/>
                    <a:pt x="601191" y="48522"/>
                  </a:cubicBezTo>
                  <a:cubicBezTo>
                    <a:pt x="587792" y="48522"/>
                    <a:pt x="576930" y="37660"/>
                    <a:pt x="576930" y="24261"/>
                  </a:cubicBezTo>
                  <a:cubicBezTo>
                    <a:pt x="576930" y="10862"/>
                    <a:pt x="587792" y="0"/>
                    <a:pt x="601191" y="0"/>
                  </a:cubicBezTo>
                  <a:close/>
                  <a:moveTo>
                    <a:pt x="485805" y="0"/>
                  </a:moveTo>
                  <a:cubicBezTo>
                    <a:pt x="499204" y="0"/>
                    <a:pt x="510066" y="10862"/>
                    <a:pt x="510066" y="24261"/>
                  </a:cubicBezTo>
                  <a:cubicBezTo>
                    <a:pt x="510066" y="37660"/>
                    <a:pt x="499204" y="48522"/>
                    <a:pt x="485805" y="48522"/>
                  </a:cubicBezTo>
                  <a:cubicBezTo>
                    <a:pt x="472406" y="48522"/>
                    <a:pt x="461544" y="37660"/>
                    <a:pt x="461544" y="24261"/>
                  </a:cubicBezTo>
                  <a:cubicBezTo>
                    <a:pt x="461544" y="10862"/>
                    <a:pt x="472406" y="0"/>
                    <a:pt x="485805" y="0"/>
                  </a:cubicBezTo>
                  <a:close/>
                  <a:moveTo>
                    <a:pt x="370419" y="0"/>
                  </a:moveTo>
                  <a:cubicBezTo>
                    <a:pt x="383818" y="0"/>
                    <a:pt x="394680" y="10862"/>
                    <a:pt x="394680" y="24261"/>
                  </a:cubicBezTo>
                  <a:cubicBezTo>
                    <a:pt x="394680" y="37660"/>
                    <a:pt x="383818" y="48522"/>
                    <a:pt x="370419" y="48522"/>
                  </a:cubicBezTo>
                  <a:cubicBezTo>
                    <a:pt x="357020" y="48522"/>
                    <a:pt x="346158" y="37660"/>
                    <a:pt x="346158" y="24261"/>
                  </a:cubicBezTo>
                  <a:cubicBezTo>
                    <a:pt x="346158" y="10862"/>
                    <a:pt x="357020" y="0"/>
                    <a:pt x="370419" y="0"/>
                  </a:cubicBezTo>
                  <a:close/>
                  <a:moveTo>
                    <a:pt x="255033" y="0"/>
                  </a:moveTo>
                  <a:cubicBezTo>
                    <a:pt x="268432" y="0"/>
                    <a:pt x="279294" y="10862"/>
                    <a:pt x="279294" y="24261"/>
                  </a:cubicBezTo>
                  <a:cubicBezTo>
                    <a:pt x="279294" y="37660"/>
                    <a:pt x="268432" y="48522"/>
                    <a:pt x="255033" y="48522"/>
                  </a:cubicBezTo>
                  <a:cubicBezTo>
                    <a:pt x="241634" y="48522"/>
                    <a:pt x="230772" y="37660"/>
                    <a:pt x="230772" y="24261"/>
                  </a:cubicBezTo>
                  <a:cubicBezTo>
                    <a:pt x="230772" y="10862"/>
                    <a:pt x="241634" y="0"/>
                    <a:pt x="255033" y="0"/>
                  </a:cubicBezTo>
                  <a:close/>
                  <a:moveTo>
                    <a:pt x="139647" y="0"/>
                  </a:moveTo>
                  <a:cubicBezTo>
                    <a:pt x="153046" y="0"/>
                    <a:pt x="163908" y="10862"/>
                    <a:pt x="163908" y="24261"/>
                  </a:cubicBezTo>
                  <a:cubicBezTo>
                    <a:pt x="163908" y="37660"/>
                    <a:pt x="153046" y="48522"/>
                    <a:pt x="139647" y="48522"/>
                  </a:cubicBezTo>
                  <a:cubicBezTo>
                    <a:pt x="126248" y="48522"/>
                    <a:pt x="115386" y="37660"/>
                    <a:pt x="115386" y="24261"/>
                  </a:cubicBezTo>
                  <a:cubicBezTo>
                    <a:pt x="115386" y="10862"/>
                    <a:pt x="126248" y="0"/>
                    <a:pt x="139647" y="0"/>
                  </a:cubicBezTo>
                  <a:close/>
                  <a:moveTo>
                    <a:pt x="24261" y="0"/>
                  </a:moveTo>
                  <a:cubicBezTo>
                    <a:pt x="37660" y="0"/>
                    <a:pt x="48522" y="10862"/>
                    <a:pt x="48522" y="24261"/>
                  </a:cubicBezTo>
                  <a:cubicBezTo>
                    <a:pt x="48522" y="37660"/>
                    <a:pt x="37660" y="48522"/>
                    <a:pt x="24261" y="48522"/>
                  </a:cubicBezTo>
                  <a:cubicBezTo>
                    <a:pt x="10862" y="48522"/>
                    <a:pt x="0" y="37660"/>
                    <a:pt x="0" y="24261"/>
                  </a:cubicBezTo>
                  <a:cubicBezTo>
                    <a:pt x="0" y="10862"/>
                    <a:pt x="10862" y="0"/>
                    <a:pt x="24261" y="0"/>
                  </a:cubicBezTo>
                  <a:close/>
                </a:path>
              </a:pathLst>
            </a:cu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sp>
          <p:nvSpPr>
            <p:cNvPr id="28" name="MH_SubTitle_5"/>
            <p:cNvSpPr/>
            <p:nvPr>
              <p:custDataLst>
                <p:tags r:id="rId19"/>
              </p:custDataLst>
            </p:nvPr>
          </p:nvSpPr>
          <p:spPr>
            <a:xfrm>
              <a:off x="8542339" y="2125663"/>
              <a:ext cx="1209675" cy="2760662"/>
            </a:xfrm>
            <a:custGeom>
              <a:avLst/>
              <a:gdLst>
                <a:gd name="connsiteX0" fmla="*/ 1210733 w 1210733"/>
                <a:gd name="connsiteY0" fmla="*/ 0 h 2760096"/>
                <a:gd name="connsiteX1" fmla="*/ 1210733 w 1210733"/>
                <a:gd name="connsiteY1" fmla="*/ 2760096 h 2760096"/>
                <a:gd name="connsiteX2" fmla="*/ 0 w 1210733"/>
                <a:gd name="connsiteY2" fmla="*/ 2760096 h 2760096"/>
                <a:gd name="connsiteX3" fmla="*/ 0 w 1210733"/>
                <a:gd name="connsiteY3" fmla="*/ 527342 h 2760096"/>
              </a:gdLst>
              <a:ahLst/>
              <a:cxnLst>
                <a:cxn ang="0">
                  <a:pos x="connsiteX0" y="connsiteY0"/>
                </a:cxn>
                <a:cxn ang="0">
                  <a:pos x="connsiteX1" y="connsiteY1"/>
                </a:cxn>
                <a:cxn ang="0">
                  <a:pos x="connsiteX2" y="connsiteY2"/>
                </a:cxn>
                <a:cxn ang="0">
                  <a:pos x="connsiteX3" y="connsiteY3"/>
                </a:cxn>
              </a:cxnLst>
              <a:rect l="l" t="t" r="r" b="b"/>
              <a:pathLst>
                <a:path w="1210733" h="2760096">
                  <a:moveTo>
                    <a:pt x="1210733" y="0"/>
                  </a:moveTo>
                  <a:lnTo>
                    <a:pt x="1210733" y="2760096"/>
                  </a:lnTo>
                  <a:lnTo>
                    <a:pt x="0" y="2760096"/>
                  </a:lnTo>
                  <a:lnTo>
                    <a:pt x="0" y="527342"/>
                  </a:lnTo>
                  <a:close/>
                </a:path>
              </a:pathLst>
            </a:custGeom>
            <a:solidFill>
              <a:srgbClr val="E5F7F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24000" rIns="36000" bIns="0" anchor="ctr" anchorCtr="1">
              <a:normAutofit/>
            </a:bodyPr>
            <a:lstStyle/>
            <a:p>
              <a:pPr algn="ctr" fontAlgn="auto">
                <a:lnSpc>
                  <a:spcPct val="130000"/>
                </a:lnSpc>
                <a:spcBef>
                  <a:spcPts val="0"/>
                </a:spcBef>
                <a:spcAft>
                  <a:spcPts val="0"/>
                </a:spcAft>
                <a:defRPr/>
              </a:pPr>
              <a:r>
                <a:rPr lang="zh-CN" altLang="en-US" sz="1600" dirty="0">
                  <a:solidFill>
                    <a:srgbClr val="1FB1AA"/>
                  </a:solidFill>
                  <a:latin typeface="Arial" panose="020B0604020202020204" pitchFamily="34" charset="0"/>
                  <a:ea typeface="微软雅黑" panose="020B0503020204020204" pitchFamily="34" charset="-122"/>
                </a:rPr>
                <a:t>与客户的沟通和交流</a:t>
              </a:r>
            </a:p>
          </p:txBody>
        </p:sp>
        <p:sp>
          <p:nvSpPr>
            <p:cNvPr id="29" name="MH_Other_15"/>
            <p:cNvSpPr/>
            <p:nvPr>
              <p:custDataLst>
                <p:tags r:id="rId20"/>
              </p:custDataLst>
            </p:nvPr>
          </p:nvSpPr>
          <p:spPr>
            <a:xfrm>
              <a:off x="8542339" y="2043113"/>
              <a:ext cx="1209675" cy="577850"/>
            </a:xfrm>
            <a:custGeom>
              <a:avLst/>
              <a:gdLst>
                <a:gd name="connsiteX0" fmla="*/ 1210733 w 1210733"/>
                <a:gd name="connsiteY0" fmla="*/ 0 h 578141"/>
                <a:gd name="connsiteX1" fmla="*/ 1210733 w 1210733"/>
                <a:gd name="connsiteY1" fmla="*/ 50799 h 578141"/>
                <a:gd name="connsiteX2" fmla="*/ 0 w 1210733"/>
                <a:gd name="connsiteY2" fmla="*/ 578141 h 578141"/>
                <a:gd name="connsiteX3" fmla="*/ 0 w 1210733"/>
                <a:gd name="connsiteY3" fmla="*/ 527342 h 578141"/>
              </a:gdLst>
              <a:ahLst/>
              <a:cxnLst>
                <a:cxn ang="0">
                  <a:pos x="connsiteX0" y="connsiteY0"/>
                </a:cxn>
                <a:cxn ang="0">
                  <a:pos x="connsiteX1" y="connsiteY1"/>
                </a:cxn>
                <a:cxn ang="0">
                  <a:pos x="connsiteX2" y="connsiteY2"/>
                </a:cxn>
                <a:cxn ang="0">
                  <a:pos x="connsiteX3" y="connsiteY3"/>
                </a:cxn>
              </a:cxnLst>
              <a:rect l="l" t="t" r="r" b="b"/>
              <a:pathLst>
                <a:path w="1210733" h="578141">
                  <a:moveTo>
                    <a:pt x="1210733" y="0"/>
                  </a:moveTo>
                  <a:lnTo>
                    <a:pt x="1210733" y="50799"/>
                  </a:lnTo>
                  <a:lnTo>
                    <a:pt x="0" y="578141"/>
                  </a:lnTo>
                  <a:lnTo>
                    <a:pt x="0" y="527342"/>
                  </a:lnTo>
                  <a:close/>
                </a:path>
              </a:pathLst>
            </a:custGeom>
            <a:solidFill>
              <a:srgbClr val="23C4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600">
                <a:solidFill>
                  <a:srgbClr val="298F79"/>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158260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互联网支付平台的风险及风险管理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二、互联网支付平台的风险管理</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aphicFrame>
        <p:nvGraphicFramePr>
          <p:cNvPr id="3" name="图示 2"/>
          <p:cNvGraphicFramePr/>
          <p:nvPr>
            <p:extLst>
              <p:ext uri="{D42A27DB-BD31-4B8C-83A1-F6EECF244321}">
                <p14:modId xmlns:p14="http://schemas.microsoft.com/office/powerpoint/2010/main" val="2011732852"/>
              </p:ext>
            </p:extLst>
          </p:nvPr>
        </p:nvGraphicFramePr>
        <p:xfrm>
          <a:off x="1130624" y="2060848"/>
          <a:ext cx="9937104"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905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互联网支付平台的风险及风险管理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二、互联网支付平台的风险管理</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aphicFrame>
        <p:nvGraphicFramePr>
          <p:cNvPr id="3" name="图示 2"/>
          <p:cNvGraphicFramePr/>
          <p:nvPr>
            <p:extLst>
              <p:ext uri="{D42A27DB-BD31-4B8C-83A1-F6EECF244321}">
                <p14:modId xmlns:p14="http://schemas.microsoft.com/office/powerpoint/2010/main" val="615582727"/>
              </p:ext>
            </p:extLst>
          </p:nvPr>
        </p:nvGraphicFramePr>
        <p:xfrm>
          <a:off x="914599" y="1934755"/>
          <a:ext cx="10229526" cy="4419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024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互联网支付平台的风险及风险管理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二、互联网支付平台的风险管理</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aphicFrame>
        <p:nvGraphicFramePr>
          <p:cNvPr id="3" name="图示 2"/>
          <p:cNvGraphicFramePr/>
          <p:nvPr>
            <p:extLst>
              <p:ext uri="{D42A27DB-BD31-4B8C-83A1-F6EECF244321}">
                <p14:modId xmlns:p14="http://schemas.microsoft.com/office/powerpoint/2010/main" val="3087490298"/>
              </p:ext>
            </p:extLst>
          </p:nvPr>
        </p:nvGraphicFramePr>
        <p:xfrm>
          <a:off x="914599" y="1934755"/>
          <a:ext cx="10229526" cy="4419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480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我国互联网金融风险的监管</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一、互联网支付平台的监管现状</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aphicFrame>
        <p:nvGraphicFramePr>
          <p:cNvPr id="5" name="图示 4"/>
          <p:cNvGraphicFramePr/>
          <p:nvPr>
            <p:extLst>
              <p:ext uri="{D42A27DB-BD31-4B8C-83A1-F6EECF244321}">
                <p14:modId xmlns:p14="http://schemas.microsoft.com/office/powerpoint/2010/main" val="657407123"/>
              </p:ext>
            </p:extLst>
          </p:nvPr>
        </p:nvGraphicFramePr>
        <p:xfrm>
          <a:off x="2033058" y="1916832"/>
          <a:ext cx="8132233"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24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我国互联网金融风险的监管</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P2P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网络借贷平台的监管现状</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aphicFrame>
        <p:nvGraphicFramePr>
          <p:cNvPr id="3" name="图示 2"/>
          <p:cNvGraphicFramePr/>
          <p:nvPr>
            <p:extLst>
              <p:ext uri="{D42A27DB-BD31-4B8C-83A1-F6EECF244321}">
                <p14:modId xmlns:p14="http://schemas.microsoft.com/office/powerpoint/2010/main" val="3737494056"/>
              </p:ext>
            </p:extLst>
          </p:nvPr>
        </p:nvGraphicFramePr>
        <p:xfrm>
          <a:off x="1058616" y="2492896"/>
          <a:ext cx="10009112"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487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我国互联网金融风险的监管</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2015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年以来的监管政策新进展</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4" name="矩形 3"/>
          <p:cNvSpPr/>
          <p:nvPr/>
        </p:nvSpPr>
        <p:spPr>
          <a:xfrm>
            <a:off x="1096933" y="2099026"/>
            <a:ext cx="10081119" cy="960204"/>
          </a:xfrm>
          <a:prstGeom prst="rect">
            <a:avLst/>
          </a:prstGeom>
          <a:noFill/>
        </p:spPr>
        <p:txBody>
          <a:bodyPr lIns="0" tIns="0" rIns="0" bIns="0">
            <a:normAutofit/>
          </a:bodyPr>
          <a:lstStyle/>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2015 年7 月, 国务院发布《关于积极推进“互联网+”行动的指导意见》</a:t>
            </a:r>
          </a:p>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2015 年7 月, 中国人民银行等十部委印发《关于促进互联网金融健康发展的指导意见》</a:t>
            </a:r>
          </a:p>
        </p:txBody>
      </p:sp>
      <p:graphicFrame>
        <p:nvGraphicFramePr>
          <p:cNvPr id="5" name="图示 4"/>
          <p:cNvGraphicFramePr/>
          <p:nvPr>
            <p:extLst>
              <p:ext uri="{D42A27DB-BD31-4B8C-83A1-F6EECF244321}">
                <p14:modId xmlns:p14="http://schemas.microsoft.com/office/powerpoint/2010/main" val="3133831511"/>
              </p:ext>
            </p:extLst>
          </p:nvPr>
        </p:nvGraphicFramePr>
        <p:xfrm>
          <a:off x="2033058" y="3435146"/>
          <a:ext cx="8132233" cy="237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51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pSp>
        <p:nvGrpSpPr>
          <p:cNvPr id="5" name="组合 4"/>
          <p:cNvGrpSpPr/>
          <p:nvPr/>
        </p:nvGrpSpPr>
        <p:grpSpPr>
          <a:xfrm>
            <a:off x="1310741" y="1979105"/>
            <a:ext cx="1188034" cy="1080120"/>
            <a:chOff x="1681509" y="2451101"/>
            <a:chExt cx="2208834" cy="1452563"/>
          </a:xfrm>
        </p:grpSpPr>
        <p:sp>
          <p:nvSpPr>
            <p:cNvPr id="6" name="MH_Other_1"/>
            <p:cNvSpPr/>
            <p:nvPr>
              <p:custDataLst>
                <p:tags r:id="rId5"/>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8" name="MH_SubTitle_1"/>
            <p:cNvSpPr/>
            <p:nvPr>
              <p:custDataLst>
                <p:tags r:id="rId6"/>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重点掌握</a:t>
              </a:r>
            </a:p>
          </p:txBody>
        </p:sp>
      </p:grpSp>
      <p:sp>
        <p:nvSpPr>
          <p:cNvPr id="11" name="圆角矩形 10"/>
          <p:cNvSpPr/>
          <p:nvPr/>
        </p:nvSpPr>
        <p:spPr>
          <a:xfrm>
            <a:off x="2714799" y="1969592"/>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P2P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网络借贷平台的风险管理</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互联网支付平台的风险管理</a:t>
            </a:r>
          </a:p>
        </p:txBody>
      </p:sp>
      <p:grpSp>
        <p:nvGrpSpPr>
          <p:cNvPr id="9" name="组合 8"/>
          <p:cNvGrpSpPr/>
          <p:nvPr/>
        </p:nvGrpSpPr>
        <p:grpSpPr>
          <a:xfrm>
            <a:off x="1310741" y="3198595"/>
            <a:ext cx="1188034" cy="1080120"/>
            <a:chOff x="1681509" y="2451101"/>
            <a:chExt cx="2208834" cy="1452563"/>
          </a:xfrm>
        </p:grpSpPr>
        <p:sp>
          <p:nvSpPr>
            <p:cNvPr id="10" name="MH_Other_1"/>
            <p:cNvSpPr/>
            <p:nvPr>
              <p:custDataLst>
                <p:tags r:id="rId3"/>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2" name="MH_SubTitle_1"/>
            <p:cNvSpPr/>
            <p:nvPr>
              <p:custDataLst>
                <p:tags r:id="rId4"/>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掌握</a:t>
              </a:r>
            </a:p>
          </p:txBody>
        </p:sp>
      </p:grpSp>
      <p:grpSp>
        <p:nvGrpSpPr>
          <p:cNvPr id="13" name="组合 12"/>
          <p:cNvGrpSpPr/>
          <p:nvPr/>
        </p:nvGrpSpPr>
        <p:grpSpPr>
          <a:xfrm>
            <a:off x="1310741" y="4418085"/>
            <a:ext cx="1188034" cy="1080120"/>
            <a:chOff x="1681509" y="2451101"/>
            <a:chExt cx="2208834" cy="1452563"/>
          </a:xfrm>
        </p:grpSpPr>
        <p:sp>
          <p:nvSpPr>
            <p:cNvPr id="14" name="MH_Other_1"/>
            <p:cNvSpPr/>
            <p:nvPr>
              <p:custDataLst>
                <p:tags r:id="rId1"/>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5" name="MH_SubTitle_1"/>
            <p:cNvSpPr/>
            <p:nvPr>
              <p:custDataLst>
                <p:tags r:id="rId2"/>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了解</a:t>
              </a:r>
            </a:p>
          </p:txBody>
        </p:sp>
      </p:grpSp>
      <p:sp>
        <p:nvSpPr>
          <p:cNvPr id="16" name="圆角矩形 15"/>
          <p:cNvSpPr/>
          <p:nvPr/>
        </p:nvSpPr>
        <p:spPr>
          <a:xfrm>
            <a:off x="2714799" y="3198595"/>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互联网金融风险的特征</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P2P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网络借贷平台的风险</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互联网支付平台的风险</a:t>
            </a:r>
          </a:p>
        </p:txBody>
      </p:sp>
      <p:sp>
        <p:nvSpPr>
          <p:cNvPr id="17" name="圆角矩形 16"/>
          <p:cNvSpPr/>
          <p:nvPr/>
        </p:nvSpPr>
        <p:spPr>
          <a:xfrm>
            <a:off x="2714799" y="4427598"/>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我国互联网金融风险的监管</a:t>
            </a:r>
          </a:p>
        </p:txBody>
      </p:sp>
    </p:spTree>
    <p:extLst>
      <p:ext uri="{BB962C8B-B14F-4D97-AF65-F5344CB8AC3E}">
        <p14:creationId xmlns:p14="http://schemas.microsoft.com/office/powerpoint/2010/main" val="201998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大数据在互联网金融风险管理中的应用</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一、大数据征信</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3" name="矩形 2"/>
          <p:cNvSpPr/>
          <p:nvPr/>
        </p:nvSpPr>
        <p:spPr>
          <a:xfrm>
            <a:off x="1058615" y="1988841"/>
            <a:ext cx="10081117" cy="3816424"/>
          </a:xfrm>
          <a:prstGeom prst="rect">
            <a:avLst/>
          </a:prstGeom>
          <a:noFill/>
          <a:ln w="19050">
            <a:solidFill>
              <a:srgbClr val="7030A0"/>
            </a:solidFill>
            <a:prstDash val="lgDash"/>
          </a:ln>
        </p:spPr>
        <p:txBody>
          <a:bodyPr lIns="0" tIns="0" rIns="0" bIns="0">
            <a:normAutofit/>
          </a:bodyPr>
          <a:lstStyle/>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大企业通过大数据的挖掘, 可建立自身的信用评级系统, 如阿里巴巴、京东通过挖掘自身大量的电商交易数据和支付信息数据, 构建了信用评级系统和风险控制模型。</a:t>
            </a:r>
          </a:p>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通过互联网技术抓取或接口对接得到的各类互联网平台数据虽然不如央行征信机构的数据具有权威性, 但其数据来源较广、类型多样,能够较为全面地反映企业或个人的信用情况, 并不局限于信贷数据。</a:t>
            </a:r>
          </a:p>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目前, 第三方征信机构的数据的完整性具有较大的差异, 主要面向互联网金融中的P2P 网络借贷平台、小贷公司、担保公司等, 为这些机构提供借贷信息查询、不良用户信息查询、信用登记查询等多样化的服务。</a:t>
            </a:r>
          </a:p>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为了有效地降低互联网金融风险,促进行业健康发展, 大数据征信将会越来越重要。</a:t>
            </a:r>
          </a:p>
        </p:txBody>
      </p:sp>
    </p:spTree>
    <p:extLst>
      <p:ext uri="{BB962C8B-B14F-4D97-AF65-F5344CB8AC3E}">
        <p14:creationId xmlns:p14="http://schemas.microsoft.com/office/powerpoint/2010/main" val="2315883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大数据在互联网金融风险管理中的应用</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二、大数据反欺诈</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10" name="矩形 9"/>
          <p:cNvSpPr/>
          <p:nvPr/>
        </p:nvSpPr>
        <p:spPr>
          <a:xfrm>
            <a:off x="1418653" y="2492896"/>
            <a:ext cx="9361040" cy="3528392"/>
          </a:xfrm>
          <a:prstGeom prst="rect">
            <a:avLst/>
          </a:prstGeom>
          <a:noFill/>
          <a:ln w="19050">
            <a:solidFill>
              <a:srgbClr val="E60914"/>
            </a:solidFill>
            <a:prstDash val="lgDash"/>
          </a:ln>
        </p:spPr>
        <p:txBody>
          <a:bodyPr lIns="0" tIns="0" rIns="0" bIns="0">
            <a:normAutofit/>
          </a:bodyPr>
          <a:lstStyle/>
          <a:p>
            <a:pPr marL="285750" indent="-285750" fontAlgn="auto">
              <a:lnSpc>
                <a:spcPct val="200000"/>
              </a:lnSpc>
              <a:spcBef>
                <a:spcPts val="0"/>
              </a:spcBef>
              <a:spcAft>
                <a:spcPts val="0"/>
              </a:spcAft>
              <a:buFont typeface="Wingdings" panose="05000000000000000000" pitchFamily="2" charset="2"/>
              <a:buChar char="u"/>
            </a:pPr>
            <a:r>
              <a:rPr lang="zh-CN" altLang="en-US" sz="1600" dirty="0">
                <a:solidFill>
                  <a:srgbClr val="7030A0"/>
                </a:solidFill>
                <a:ea typeface="微软雅黑" panose="020B0503020204020204" pitchFamily="34" charset="-122"/>
              </a:rPr>
              <a:t>运用大数据分析当事人的信用度和风险度</a:t>
            </a:r>
            <a:r>
              <a:rPr lang="en-US" altLang="zh-CN" sz="1600" dirty="0">
                <a:solidFill>
                  <a:srgbClr val="7030A0"/>
                </a:solidFill>
                <a:ea typeface="微软雅黑" panose="020B0503020204020204" pitchFamily="34" charset="-122"/>
              </a:rPr>
              <a:t>, </a:t>
            </a:r>
            <a:r>
              <a:rPr lang="zh-CN" altLang="en-US" sz="1600" dirty="0">
                <a:solidFill>
                  <a:srgbClr val="7030A0"/>
                </a:solidFill>
                <a:ea typeface="微软雅黑" panose="020B0503020204020204" pitchFamily="34" charset="-122"/>
              </a:rPr>
              <a:t>对保障信息系统的安全、提前发现信息系统的异常情况起到了有效的监测预警作用。</a:t>
            </a:r>
          </a:p>
          <a:p>
            <a:pPr marL="285750" indent="-285750" fontAlgn="auto">
              <a:lnSpc>
                <a:spcPct val="200000"/>
              </a:lnSpc>
              <a:spcBef>
                <a:spcPts val="0"/>
              </a:spcBef>
              <a:spcAft>
                <a:spcPts val="0"/>
              </a:spcAft>
              <a:buFont typeface="Wingdings" panose="05000000000000000000" pitchFamily="2" charset="2"/>
              <a:buChar char="u"/>
            </a:pPr>
            <a:r>
              <a:rPr lang="zh-CN" altLang="en-US" sz="1600" dirty="0">
                <a:solidFill>
                  <a:srgbClr val="7030A0"/>
                </a:solidFill>
                <a:ea typeface="微软雅黑" panose="020B0503020204020204" pitchFamily="34" charset="-122"/>
              </a:rPr>
              <a:t>实现用大数据定位信息系统异常</a:t>
            </a:r>
            <a:r>
              <a:rPr lang="en-US" altLang="zh-CN" sz="1600" dirty="0">
                <a:solidFill>
                  <a:srgbClr val="7030A0"/>
                </a:solidFill>
                <a:ea typeface="微软雅黑" panose="020B0503020204020204" pitchFamily="34" charset="-122"/>
              </a:rPr>
              <a:t>, </a:t>
            </a:r>
            <a:r>
              <a:rPr lang="zh-CN" altLang="en-US" sz="1600" dirty="0">
                <a:solidFill>
                  <a:srgbClr val="7030A0"/>
                </a:solidFill>
                <a:ea typeface="微软雅黑" panose="020B0503020204020204" pitchFamily="34" charset="-122"/>
              </a:rPr>
              <a:t>需要确保有足够全面的数据被详细记录在系统行为日志上</a:t>
            </a:r>
            <a:r>
              <a:rPr lang="en-US" altLang="zh-CN" sz="1600" dirty="0">
                <a:solidFill>
                  <a:srgbClr val="7030A0"/>
                </a:solidFill>
                <a:ea typeface="微软雅黑" panose="020B0503020204020204" pitchFamily="34" charset="-122"/>
              </a:rPr>
              <a:t>, </a:t>
            </a:r>
            <a:r>
              <a:rPr lang="zh-CN" altLang="en-US" sz="1600" dirty="0">
                <a:solidFill>
                  <a:srgbClr val="7030A0"/>
                </a:solidFill>
                <a:ea typeface="微软雅黑" panose="020B0503020204020204" pitchFamily="34" charset="-122"/>
              </a:rPr>
              <a:t>能够从日志内容上区分正常行为和异常行为。</a:t>
            </a:r>
          </a:p>
          <a:p>
            <a:pPr marL="285750" indent="-285750" fontAlgn="auto">
              <a:lnSpc>
                <a:spcPct val="200000"/>
              </a:lnSpc>
              <a:spcBef>
                <a:spcPts val="0"/>
              </a:spcBef>
              <a:spcAft>
                <a:spcPts val="0"/>
              </a:spcAft>
              <a:buFont typeface="Wingdings" panose="05000000000000000000" pitchFamily="2" charset="2"/>
              <a:buChar char="u"/>
            </a:pPr>
            <a:r>
              <a:rPr lang="zh-CN" altLang="en-US" sz="1600" dirty="0">
                <a:solidFill>
                  <a:srgbClr val="7030A0"/>
                </a:solidFill>
                <a:ea typeface="微软雅黑" panose="020B0503020204020204" pitchFamily="34" charset="-122"/>
              </a:rPr>
              <a:t>针对不同的信息系统和不同的监测目标</a:t>
            </a:r>
            <a:r>
              <a:rPr lang="en-US" altLang="zh-CN" sz="1600" dirty="0">
                <a:solidFill>
                  <a:srgbClr val="7030A0"/>
                </a:solidFill>
                <a:ea typeface="微软雅黑" panose="020B0503020204020204" pitchFamily="34" charset="-122"/>
              </a:rPr>
              <a:t>, </a:t>
            </a:r>
            <a:r>
              <a:rPr lang="zh-CN" altLang="en-US" sz="1600" dirty="0">
                <a:solidFill>
                  <a:srgbClr val="7030A0"/>
                </a:solidFill>
                <a:ea typeface="微软雅黑" panose="020B0503020204020204" pitchFamily="34" charset="-122"/>
              </a:rPr>
              <a:t>应该选用适合的分析方法。</a:t>
            </a:r>
          </a:p>
          <a:p>
            <a:pPr marL="285750" indent="-285750" fontAlgn="auto">
              <a:lnSpc>
                <a:spcPct val="200000"/>
              </a:lnSpc>
              <a:spcBef>
                <a:spcPts val="0"/>
              </a:spcBef>
              <a:spcAft>
                <a:spcPts val="0"/>
              </a:spcAft>
              <a:buFont typeface="Wingdings" panose="05000000000000000000" pitchFamily="2" charset="2"/>
              <a:buChar char="u"/>
            </a:pPr>
            <a:r>
              <a:rPr lang="zh-CN" altLang="en-US" sz="1600" dirty="0">
                <a:solidFill>
                  <a:srgbClr val="7030A0"/>
                </a:solidFill>
                <a:ea typeface="微软雅黑" panose="020B0503020204020204" pitchFamily="34" charset="-122"/>
              </a:rPr>
              <a:t>通过大数据分析进行反欺诈</a:t>
            </a:r>
            <a:r>
              <a:rPr lang="en-US" altLang="zh-CN" sz="1600" dirty="0">
                <a:solidFill>
                  <a:srgbClr val="7030A0"/>
                </a:solidFill>
                <a:ea typeface="微软雅黑" panose="020B0503020204020204" pitchFamily="34" charset="-122"/>
              </a:rPr>
              <a:t>, </a:t>
            </a:r>
            <a:r>
              <a:rPr lang="zh-CN" altLang="en-US" sz="1600" dirty="0">
                <a:solidFill>
                  <a:srgbClr val="7030A0"/>
                </a:solidFill>
                <a:ea typeface="微软雅黑" panose="020B0503020204020204" pitchFamily="34" charset="-122"/>
              </a:rPr>
              <a:t>不仅能够预防并抵御病毒的入侵</a:t>
            </a:r>
            <a:r>
              <a:rPr lang="en-US" altLang="zh-CN" sz="1600" dirty="0">
                <a:solidFill>
                  <a:srgbClr val="7030A0"/>
                </a:solidFill>
                <a:ea typeface="微软雅黑" panose="020B0503020204020204" pitchFamily="34" charset="-122"/>
              </a:rPr>
              <a:t>, </a:t>
            </a:r>
            <a:r>
              <a:rPr lang="zh-CN" altLang="en-US" sz="1600" dirty="0">
                <a:solidFill>
                  <a:srgbClr val="7030A0"/>
                </a:solidFill>
                <a:ea typeface="微软雅黑" panose="020B0503020204020204" pitchFamily="34" charset="-122"/>
              </a:rPr>
              <a:t>还能够监测客户的行为</a:t>
            </a:r>
            <a:r>
              <a:rPr lang="en-US" altLang="zh-CN" sz="1600" dirty="0">
                <a:solidFill>
                  <a:srgbClr val="7030A0"/>
                </a:solidFill>
                <a:ea typeface="微软雅黑" panose="020B0503020204020204" pitchFamily="34" charset="-122"/>
              </a:rPr>
              <a:t>, </a:t>
            </a:r>
            <a:r>
              <a:rPr lang="zh-CN" altLang="en-US" sz="1600" dirty="0">
                <a:solidFill>
                  <a:srgbClr val="7030A0"/>
                </a:solidFill>
                <a:ea typeface="微软雅黑" panose="020B0503020204020204" pitchFamily="34" charset="-122"/>
              </a:rPr>
              <a:t>做出信用评估</a:t>
            </a:r>
            <a:r>
              <a:rPr lang="en-US" altLang="zh-CN" sz="1600" dirty="0">
                <a:solidFill>
                  <a:srgbClr val="7030A0"/>
                </a:solidFill>
                <a:ea typeface="微软雅黑" panose="020B0503020204020204" pitchFamily="34" charset="-122"/>
              </a:rPr>
              <a:t>, </a:t>
            </a:r>
            <a:r>
              <a:rPr lang="zh-CN" altLang="en-US" sz="1600" dirty="0">
                <a:solidFill>
                  <a:srgbClr val="7030A0"/>
                </a:solidFill>
                <a:ea typeface="微软雅黑" panose="020B0503020204020204" pitchFamily="34" charset="-122"/>
              </a:rPr>
              <a:t>锁定危险访问用户</a:t>
            </a:r>
            <a:r>
              <a:rPr lang="en-US" altLang="zh-CN" sz="1600" dirty="0">
                <a:solidFill>
                  <a:srgbClr val="7030A0"/>
                </a:solidFill>
                <a:ea typeface="微软雅黑" panose="020B0503020204020204" pitchFamily="34" charset="-122"/>
              </a:rPr>
              <a:t>,</a:t>
            </a:r>
            <a:r>
              <a:rPr lang="zh-CN" altLang="en-US" sz="1600" dirty="0">
                <a:solidFill>
                  <a:srgbClr val="7030A0"/>
                </a:solidFill>
                <a:ea typeface="微软雅黑" panose="020B0503020204020204" pitchFamily="34" charset="-122"/>
              </a:rPr>
              <a:t>杜绝可能成为欺诈方的用户来源。</a:t>
            </a:r>
          </a:p>
        </p:txBody>
      </p:sp>
      <p:sp>
        <p:nvSpPr>
          <p:cNvPr id="4" name="流程图: 延期 3"/>
          <p:cNvSpPr/>
          <p:nvPr/>
        </p:nvSpPr>
        <p:spPr>
          <a:xfrm>
            <a:off x="10923709" y="2492895"/>
            <a:ext cx="360040" cy="3528393"/>
          </a:xfrm>
          <a:prstGeom prst="flowChartDelay">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流程图: 延期 10"/>
          <p:cNvSpPr/>
          <p:nvPr/>
        </p:nvSpPr>
        <p:spPr>
          <a:xfrm rot="10800000">
            <a:off x="937516" y="2492894"/>
            <a:ext cx="360040" cy="3528393"/>
          </a:xfrm>
          <a:prstGeom prst="flowChartDelay">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467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大数据在互联网金融风险管理中的应用</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三、建立信息共享机制</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aphicFrame>
        <p:nvGraphicFramePr>
          <p:cNvPr id="3" name="图示 2"/>
          <p:cNvGraphicFramePr/>
          <p:nvPr>
            <p:extLst>
              <p:ext uri="{D42A27DB-BD31-4B8C-83A1-F6EECF244321}">
                <p14:modId xmlns:p14="http://schemas.microsoft.com/office/powerpoint/2010/main" val="3678341929"/>
              </p:ext>
            </p:extLst>
          </p:nvPr>
        </p:nvGraphicFramePr>
        <p:xfrm>
          <a:off x="2033058" y="2240722"/>
          <a:ext cx="8132233" cy="3564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425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大数据在互联网金融风险管理中的应用</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四、建立风险防控平台</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pSp>
        <p:nvGrpSpPr>
          <p:cNvPr id="7" name="组合 6"/>
          <p:cNvGrpSpPr/>
          <p:nvPr/>
        </p:nvGrpSpPr>
        <p:grpSpPr>
          <a:xfrm>
            <a:off x="1360034" y="2516038"/>
            <a:ext cx="9419661" cy="2497138"/>
            <a:chOff x="2780061" y="2271713"/>
            <a:chExt cx="6576665" cy="2497138"/>
          </a:xfrm>
        </p:grpSpPr>
        <p:sp>
          <p:nvSpPr>
            <p:cNvPr id="10" name="MH_SubTitle_1"/>
            <p:cNvSpPr/>
            <p:nvPr>
              <p:custDataLst>
                <p:tags r:id="rId1"/>
              </p:custDataLst>
            </p:nvPr>
          </p:nvSpPr>
          <p:spPr>
            <a:xfrm rot="311838">
              <a:off x="2820989" y="2506664"/>
              <a:ext cx="3081337" cy="2262187"/>
            </a:xfrm>
            <a:prstGeom prst="rect">
              <a:avLst/>
            </a:prstGeom>
            <a:solidFill>
              <a:srgbClr val="B481BD"/>
            </a:solidFill>
            <a:ln w="3175">
              <a:noFill/>
            </a:ln>
            <a:effectLst>
              <a:outerShdw blurRad="50800" dist="254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0" tIns="90000" rIns="90000" bIns="90000" anchor="ctr">
              <a:normAutofit/>
            </a:bodyPr>
            <a:lstStyle/>
            <a:p>
              <a:pPr algn="just" fontAlgn="auto">
                <a:lnSpc>
                  <a:spcPct val="150000"/>
                </a:lnSpc>
                <a:spcBef>
                  <a:spcPts val="0"/>
                </a:spcBef>
                <a:spcAft>
                  <a:spcPts val="0"/>
                </a:spcAft>
                <a:defRPr/>
              </a:pPr>
              <a:r>
                <a:rPr kumimoji="1" lang="zh-CN" altLang="en-US" sz="1600" dirty="0">
                  <a:solidFill>
                    <a:srgbClr val="FFFFFF"/>
                  </a:solidFill>
                  <a:latin typeface="微软雅黑" panose="020B0503020204020204" pitchFamily="34" charset="-122"/>
                  <a:ea typeface="微软雅黑" panose="020B0503020204020204" pitchFamily="34" charset="-122"/>
                </a:rPr>
                <a:t>国家安全机关应建立起数据不断流动、信息不断更新、能够实时分析和研判的风险防控平台。这是防范互联网金融风险、打击涉众型经济犯罪的又一重要手段。</a:t>
              </a:r>
              <a:endParaRPr kumimoji="1" lang="en-US" altLang="zh-CN" sz="1600" dirty="0">
                <a:solidFill>
                  <a:srgbClr val="FFFFFF"/>
                </a:solidFill>
                <a:latin typeface="微软雅黑" panose="020B0503020204020204" pitchFamily="34" charset="-122"/>
                <a:ea typeface="微软雅黑" panose="020B0503020204020204" pitchFamily="34" charset="-122"/>
              </a:endParaRPr>
            </a:p>
          </p:txBody>
        </p:sp>
        <p:sp>
          <p:nvSpPr>
            <p:cNvPr id="11" name="MH_SubTitle_2"/>
            <p:cNvSpPr/>
            <p:nvPr>
              <p:custDataLst>
                <p:tags r:id="rId2"/>
              </p:custDataLst>
            </p:nvPr>
          </p:nvSpPr>
          <p:spPr>
            <a:xfrm rot="311838">
              <a:off x="6275389" y="2506664"/>
              <a:ext cx="3081337" cy="2262187"/>
            </a:xfrm>
            <a:prstGeom prst="rect">
              <a:avLst/>
            </a:prstGeom>
            <a:solidFill>
              <a:srgbClr val="B481BD"/>
            </a:solidFill>
            <a:ln w="3175">
              <a:noFill/>
            </a:ln>
            <a:effectLst>
              <a:outerShdw blurRad="50800" dist="254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0" tIns="90000" rIns="90000" bIns="90000" anchor="ctr">
              <a:normAutofit/>
            </a:bodyPr>
            <a:lstStyle/>
            <a:p>
              <a:pPr algn="just" fontAlgn="auto">
                <a:lnSpc>
                  <a:spcPct val="150000"/>
                </a:lnSpc>
                <a:spcBef>
                  <a:spcPts val="0"/>
                </a:spcBef>
                <a:spcAft>
                  <a:spcPts val="0"/>
                </a:spcAft>
                <a:defRPr/>
              </a:pPr>
              <a:r>
                <a:rPr kumimoji="1" lang="zh-CN" altLang="en-US" sz="1600" dirty="0">
                  <a:solidFill>
                    <a:srgbClr val="FFFFFF"/>
                  </a:solidFill>
                  <a:latin typeface="微软雅黑" panose="020B0503020204020204" pitchFamily="34" charset="-122"/>
                  <a:ea typeface="微软雅黑" panose="020B0503020204020204" pitchFamily="34" charset="-122"/>
                </a:rPr>
                <a:t>风险预警模型应能够对犯罪动态信息进行实时分析</a:t>
              </a:r>
              <a:r>
                <a:rPr kumimoji="1" lang="en-US" altLang="zh-CN" sz="1600" dirty="0">
                  <a:solidFill>
                    <a:srgbClr val="FFFFFF"/>
                  </a:solidFill>
                  <a:latin typeface="微软雅黑" panose="020B0503020204020204" pitchFamily="34" charset="-122"/>
                  <a:ea typeface="微软雅黑" panose="020B0503020204020204" pitchFamily="34" charset="-122"/>
                </a:rPr>
                <a:t>, </a:t>
              </a:r>
              <a:r>
                <a:rPr kumimoji="1" lang="zh-CN" altLang="en-US" sz="1600" dirty="0">
                  <a:solidFill>
                    <a:srgbClr val="FFFFFF"/>
                  </a:solidFill>
                  <a:latin typeface="微软雅黑" panose="020B0503020204020204" pitchFamily="34" charset="-122"/>
                  <a:ea typeface="微软雅黑" panose="020B0503020204020204" pitchFamily="34" charset="-122"/>
                </a:rPr>
                <a:t>通过对不断更新整合的行业数据的分析</a:t>
              </a:r>
              <a:r>
                <a:rPr kumimoji="1" lang="en-US" altLang="zh-CN" sz="1600" dirty="0">
                  <a:solidFill>
                    <a:srgbClr val="FFFFFF"/>
                  </a:solidFill>
                  <a:latin typeface="微软雅黑" panose="020B0503020204020204" pitchFamily="34" charset="-122"/>
                  <a:ea typeface="微软雅黑" panose="020B0503020204020204" pitchFamily="34" charset="-122"/>
                </a:rPr>
                <a:t>, </a:t>
              </a:r>
              <a:r>
                <a:rPr kumimoji="1" lang="zh-CN" altLang="en-US" sz="1600" dirty="0">
                  <a:solidFill>
                    <a:srgbClr val="FFFFFF"/>
                  </a:solidFill>
                  <a:latin typeface="微软雅黑" panose="020B0503020204020204" pitchFamily="34" charset="-122"/>
                  <a:ea typeface="微软雅黑" panose="020B0503020204020204" pitchFamily="34" charset="-122"/>
                </a:rPr>
                <a:t>提前发现敏感信息</a:t>
              </a:r>
              <a:r>
                <a:rPr kumimoji="1" lang="en-US" altLang="zh-CN" sz="1600" dirty="0">
                  <a:solidFill>
                    <a:srgbClr val="FFFFFF"/>
                  </a:solidFill>
                  <a:latin typeface="微软雅黑" panose="020B0503020204020204" pitchFamily="34" charset="-122"/>
                  <a:ea typeface="微软雅黑" panose="020B0503020204020204" pitchFamily="34" charset="-122"/>
                </a:rPr>
                <a:t>, </a:t>
              </a:r>
              <a:r>
                <a:rPr kumimoji="1" lang="zh-CN" altLang="en-US" sz="1600" dirty="0">
                  <a:solidFill>
                    <a:srgbClr val="FFFFFF"/>
                  </a:solidFill>
                  <a:latin typeface="微软雅黑" panose="020B0503020204020204" pitchFamily="34" charset="-122"/>
                  <a:ea typeface="微软雅黑" panose="020B0503020204020204" pitchFamily="34" charset="-122"/>
                </a:rPr>
                <a:t>有针对性地锁定异常经济活动</a:t>
              </a:r>
              <a:r>
                <a:rPr kumimoji="1" lang="en-US" altLang="zh-CN" sz="1600" dirty="0">
                  <a:solidFill>
                    <a:srgbClr val="FFFFFF"/>
                  </a:solidFill>
                  <a:latin typeface="微软雅黑" panose="020B0503020204020204" pitchFamily="34" charset="-122"/>
                  <a:ea typeface="微软雅黑" panose="020B0503020204020204" pitchFamily="34" charset="-122"/>
                </a:rPr>
                <a:t>, </a:t>
              </a:r>
              <a:r>
                <a:rPr kumimoji="1" lang="zh-CN" altLang="en-US" sz="1600" dirty="0">
                  <a:solidFill>
                    <a:srgbClr val="FFFFFF"/>
                  </a:solidFill>
                  <a:latin typeface="微软雅黑" panose="020B0503020204020204" pitchFamily="34" charset="-122"/>
                  <a:ea typeface="微软雅黑" panose="020B0503020204020204" pitchFamily="34" charset="-122"/>
                </a:rPr>
                <a:t>从而对互联网金融风险实现预先处理和有效预防</a:t>
              </a:r>
              <a:endParaRPr kumimoji="1" lang="en-US" altLang="zh-CN" sz="1600" dirty="0">
                <a:solidFill>
                  <a:srgbClr val="FFFFFF"/>
                </a:solidFill>
                <a:latin typeface="微软雅黑" panose="020B0503020204020204" pitchFamily="34" charset="-122"/>
                <a:ea typeface="微软雅黑" panose="020B0503020204020204" pitchFamily="34" charset="-122"/>
              </a:endParaRPr>
            </a:p>
          </p:txBody>
        </p:sp>
        <p:sp>
          <p:nvSpPr>
            <p:cNvPr id="12" name="MH_Other_1"/>
            <p:cNvSpPr>
              <a:spLocks/>
            </p:cNvSpPr>
            <p:nvPr>
              <p:custDataLst>
                <p:tags r:id="rId3"/>
              </p:custDataLst>
            </p:nvPr>
          </p:nvSpPr>
          <p:spPr bwMode="auto">
            <a:xfrm rot="21532642">
              <a:off x="2780061" y="2271713"/>
              <a:ext cx="357188" cy="1371600"/>
            </a:xfrm>
            <a:custGeom>
              <a:avLst/>
              <a:gdLst/>
              <a:ahLst/>
              <a:cxnLst>
                <a:cxn ang="0">
                  <a:pos x="1875" y="196"/>
                </a:cxn>
                <a:cxn ang="0">
                  <a:pos x="1653" y="74"/>
                </a:cxn>
                <a:cxn ang="0">
                  <a:pos x="1385" y="10"/>
                </a:cxn>
                <a:cxn ang="0">
                  <a:pos x="1140" y="2"/>
                </a:cxn>
                <a:cxn ang="0">
                  <a:pos x="855" y="43"/>
                </a:cxn>
                <a:cxn ang="0">
                  <a:pos x="624" y="142"/>
                </a:cxn>
                <a:cxn ang="0">
                  <a:pos x="445" y="299"/>
                </a:cxn>
                <a:cxn ang="0">
                  <a:pos x="369" y="417"/>
                </a:cxn>
                <a:cxn ang="0">
                  <a:pos x="309" y="569"/>
                </a:cxn>
                <a:cxn ang="0">
                  <a:pos x="276" y="771"/>
                </a:cxn>
                <a:cxn ang="0">
                  <a:pos x="591" y="662"/>
                </a:cxn>
                <a:cxn ang="0">
                  <a:pos x="678" y="485"/>
                </a:cxn>
                <a:cxn ang="0">
                  <a:pos x="767" y="402"/>
                </a:cxn>
                <a:cxn ang="0">
                  <a:pos x="919" y="334"/>
                </a:cxn>
                <a:cxn ang="0">
                  <a:pos x="1113" y="299"/>
                </a:cxn>
                <a:cxn ang="0">
                  <a:pos x="1294" y="301"/>
                </a:cxn>
                <a:cxn ang="0">
                  <a:pos x="1496" y="336"/>
                </a:cxn>
                <a:cxn ang="0">
                  <a:pos x="1661" y="410"/>
                </a:cxn>
                <a:cxn ang="0">
                  <a:pos x="1768" y="497"/>
                </a:cxn>
                <a:cxn ang="0">
                  <a:pos x="1857" y="623"/>
                </a:cxn>
                <a:cxn ang="0">
                  <a:pos x="1931" y="841"/>
                </a:cxn>
                <a:cxn ang="0">
                  <a:pos x="1947" y="1027"/>
                </a:cxn>
                <a:cxn ang="0">
                  <a:pos x="1918" y="7522"/>
                </a:cxn>
                <a:cxn ang="0">
                  <a:pos x="1865" y="7772"/>
                </a:cxn>
                <a:cxn ang="0">
                  <a:pos x="1770" y="7982"/>
                </a:cxn>
                <a:cxn ang="0">
                  <a:pos x="1607" y="8172"/>
                </a:cxn>
                <a:cxn ang="0">
                  <a:pos x="1416" y="8285"/>
                </a:cxn>
                <a:cxn ang="0">
                  <a:pos x="1267" y="8327"/>
                </a:cxn>
                <a:cxn ang="0">
                  <a:pos x="1088" y="8343"/>
                </a:cxn>
                <a:cxn ang="0">
                  <a:pos x="923" y="8331"/>
                </a:cxn>
                <a:cxn ang="0">
                  <a:pos x="744" y="8279"/>
                </a:cxn>
                <a:cxn ang="0">
                  <a:pos x="596" y="8188"/>
                </a:cxn>
                <a:cxn ang="0">
                  <a:pos x="505" y="8091"/>
                </a:cxn>
                <a:cxn ang="0">
                  <a:pos x="424" y="7951"/>
                </a:cxn>
                <a:cxn ang="0">
                  <a:pos x="350" y="7691"/>
                </a:cxn>
                <a:cxn ang="0">
                  <a:pos x="332" y="7456"/>
                </a:cxn>
                <a:cxn ang="0">
                  <a:pos x="295" y="2170"/>
                </a:cxn>
                <a:cxn ang="0">
                  <a:pos x="270" y="2104"/>
                </a:cxn>
                <a:cxn ang="0">
                  <a:pos x="218" y="2056"/>
                </a:cxn>
                <a:cxn ang="0">
                  <a:pos x="148" y="2038"/>
                </a:cxn>
                <a:cxn ang="0">
                  <a:pos x="117" y="2042"/>
                </a:cxn>
                <a:cxn ang="0">
                  <a:pos x="52" y="2073"/>
                </a:cxn>
                <a:cxn ang="0">
                  <a:pos x="10" y="2129"/>
                </a:cxn>
                <a:cxn ang="0">
                  <a:pos x="37" y="7419"/>
                </a:cxn>
                <a:cxn ang="0">
                  <a:pos x="39" y="7596"/>
                </a:cxn>
                <a:cxn ang="0">
                  <a:pos x="97" y="7918"/>
                </a:cxn>
                <a:cxn ang="0">
                  <a:pos x="185" y="8135"/>
                </a:cxn>
                <a:cxn ang="0">
                  <a:pos x="299" y="8310"/>
                </a:cxn>
                <a:cxn ang="0">
                  <a:pos x="439" y="8442"/>
                </a:cxn>
                <a:cxn ang="0">
                  <a:pos x="657" y="8566"/>
                </a:cxn>
                <a:cxn ang="0">
                  <a:pos x="915" y="8630"/>
                </a:cxn>
                <a:cxn ang="0">
                  <a:pos x="1129" y="8640"/>
                </a:cxn>
                <a:cxn ang="0">
                  <a:pos x="1393" y="8605"/>
                </a:cxn>
                <a:cxn ang="0">
                  <a:pos x="1698" y="8477"/>
                </a:cxn>
                <a:cxn ang="0">
                  <a:pos x="1921" y="8281"/>
                </a:cxn>
                <a:cxn ang="0">
                  <a:pos x="2077" y="8044"/>
                </a:cxn>
                <a:cxn ang="0">
                  <a:pos x="2170" y="7792"/>
                </a:cxn>
                <a:cxn ang="0">
                  <a:pos x="2215" y="7551"/>
                </a:cxn>
                <a:cxn ang="0">
                  <a:pos x="2242" y="1042"/>
                </a:cxn>
                <a:cxn ang="0">
                  <a:pos x="2227" y="809"/>
                </a:cxn>
                <a:cxn ang="0">
                  <a:pos x="2141" y="528"/>
                </a:cxn>
                <a:cxn ang="0">
                  <a:pos x="2056" y="380"/>
                </a:cxn>
              </a:cxnLst>
              <a:rect l="0" t="0" r="r" b="b"/>
              <a:pathLst>
                <a:path w="2244" h="8640">
                  <a:moveTo>
                    <a:pt x="1988" y="297"/>
                  </a:moveTo>
                  <a:lnTo>
                    <a:pt x="1988" y="297"/>
                  </a:lnTo>
                  <a:lnTo>
                    <a:pt x="1953" y="260"/>
                  </a:lnTo>
                  <a:lnTo>
                    <a:pt x="1914" y="227"/>
                  </a:lnTo>
                  <a:lnTo>
                    <a:pt x="1875" y="196"/>
                  </a:lnTo>
                  <a:lnTo>
                    <a:pt x="1834" y="167"/>
                  </a:lnTo>
                  <a:lnTo>
                    <a:pt x="1791" y="140"/>
                  </a:lnTo>
                  <a:lnTo>
                    <a:pt x="1747" y="116"/>
                  </a:lnTo>
                  <a:lnTo>
                    <a:pt x="1702" y="95"/>
                  </a:lnTo>
                  <a:lnTo>
                    <a:pt x="1653" y="74"/>
                  </a:lnTo>
                  <a:lnTo>
                    <a:pt x="1603" y="56"/>
                  </a:lnTo>
                  <a:lnTo>
                    <a:pt x="1550" y="43"/>
                  </a:lnTo>
                  <a:lnTo>
                    <a:pt x="1498" y="29"/>
                  </a:lnTo>
                  <a:lnTo>
                    <a:pt x="1442" y="19"/>
                  </a:lnTo>
                  <a:lnTo>
                    <a:pt x="1385" y="10"/>
                  </a:lnTo>
                  <a:lnTo>
                    <a:pt x="1327" y="4"/>
                  </a:lnTo>
                  <a:lnTo>
                    <a:pt x="1267" y="2"/>
                  </a:lnTo>
                  <a:lnTo>
                    <a:pt x="1205" y="0"/>
                  </a:lnTo>
                  <a:lnTo>
                    <a:pt x="1205" y="0"/>
                  </a:lnTo>
                  <a:lnTo>
                    <a:pt x="1140" y="2"/>
                  </a:lnTo>
                  <a:lnTo>
                    <a:pt x="1078" y="4"/>
                  </a:lnTo>
                  <a:lnTo>
                    <a:pt x="1020" y="10"/>
                  </a:lnTo>
                  <a:lnTo>
                    <a:pt x="964" y="19"/>
                  </a:lnTo>
                  <a:lnTo>
                    <a:pt x="907" y="29"/>
                  </a:lnTo>
                  <a:lnTo>
                    <a:pt x="855" y="43"/>
                  </a:lnTo>
                  <a:lnTo>
                    <a:pt x="804" y="58"/>
                  </a:lnTo>
                  <a:lnTo>
                    <a:pt x="756" y="76"/>
                  </a:lnTo>
                  <a:lnTo>
                    <a:pt x="709" y="95"/>
                  </a:lnTo>
                  <a:lnTo>
                    <a:pt x="664" y="118"/>
                  </a:lnTo>
                  <a:lnTo>
                    <a:pt x="624" y="142"/>
                  </a:lnTo>
                  <a:lnTo>
                    <a:pt x="583" y="169"/>
                  </a:lnTo>
                  <a:lnTo>
                    <a:pt x="546" y="198"/>
                  </a:lnTo>
                  <a:lnTo>
                    <a:pt x="511" y="229"/>
                  </a:lnTo>
                  <a:lnTo>
                    <a:pt x="476" y="264"/>
                  </a:lnTo>
                  <a:lnTo>
                    <a:pt x="445" y="299"/>
                  </a:lnTo>
                  <a:lnTo>
                    <a:pt x="445" y="299"/>
                  </a:lnTo>
                  <a:lnTo>
                    <a:pt x="424" y="328"/>
                  </a:lnTo>
                  <a:lnTo>
                    <a:pt x="404" y="357"/>
                  </a:lnTo>
                  <a:lnTo>
                    <a:pt x="387" y="386"/>
                  </a:lnTo>
                  <a:lnTo>
                    <a:pt x="369" y="417"/>
                  </a:lnTo>
                  <a:lnTo>
                    <a:pt x="354" y="446"/>
                  </a:lnTo>
                  <a:lnTo>
                    <a:pt x="340" y="478"/>
                  </a:lnTo>
                  <a:lnTo>
                    <a:pt x="328" y="507"/>
                  </a:lnTo>
                  <a:lnTo>
                    <a:pt x="319" y="538"/>
                  </a:lnTo>
                  <a:lnTo>
                    <a:pt x="309" y="569"/>
                  </a:lnTo>
                  <a:lnTo>
                    <a:pt x="301" y="598"/>
                  </a:lnTo>
                  <a:lnTo>
                    <a:pt x="289" y="658"/>
                  </a:lnTo>
                  <a:lnTo>
                    <a:pt x="280" y="714"/>
                  </a:lnTo>
                  <a:lnTo>
                    <a:pt x="276" y="771"/>
                  </a:lnTo>
                  <a:lnTo>
                    <a:pt x="276" y="771"/>
                  </a:lnTo>
                  <a:lnTo>
                    <a:pt x="573" y="771"/>
                  </a:lnTo>
                  <a:lnTo>
                    <a:pt x="573" y="771"/>
                  </a:lnTo>
                  <a:lnTo>
                    <a:pt x="577" y="736"/>
                  </a:lnTo>
                  <a:lnTo>
                    <a:pt x="583" y="699"/>
                  </a:lnTo>
                  <a:lnTo>
                    <a:pt x="591" y="662"/>
                  </a:lnTo>
                  <a:lnTo>
                    <a:pt x="602" y="625"/>
                  </a:lnTo>
                  <a:lnTo>
                    <a:pt x="616" y="588"/>
                  </a:lnTo>
                  <a:lnTo>
                    <a:pt x="633" y="553"/>
                  </a:lnTo>
                  <a:lnTo>
                    <a:pt x="655" y="518"/>
                  </a:lnTo>
                  <a:lnTo>
                    <a:pt x="678" y="485"/>
                  </a:lnTo>
                  <a:lnTo>
                    <a:pt x="678" y="485"/>
                  </a:lnTo>
                  <a:lnTo>
                    <a:pt x="697" y="462"/>
                  </a:lnTo>
                  <a:lnTo>
                    <a:pt x="719" y="441"/>
                  </a:lnTo>
                  <a:lnTo>
                    <a:pt x="742" y="421"/>
                  </a:lnTo>
                  <a:lnTo>
                    <a:pt x="767" y="402"/>
                  </a:lnTo>
                  <a:lnTo>
                    <a:pt x="795" y="386"/>
                  </a:lnTo>
                  <a:lnTo>
                    <a:pt x="824" y="371"/>
                  </a:lnTo>
                  <a:lnTo>
                    <a:pt x="855" y="357"/>
                  </a:lnTo>
                  <a:lnTo>
                    <a:pt x="886" y="344"/>
                  </a:lnTo>
                  <a:lnTo>
                    <a:pt x="919" y="334"/>
                  </a:lnTo>
                  <a:lnTo>
                    <a:pt x="956" y="324"/>
                  </a:lnTo>
                  <a:lnTo>
                    <a:pt x="993" y="314"/>
                  </a:lnTo>
                  <a:lnTo>
                    <a:pt x="1032" y="309"/>
                  </a:lnTo>
                  <a:lnTo>
                    <a:pt x="1072" y="303"/>
                  </a:lnTo>
                  <a:lnTo>
                    <a:pt x="1113" y="299"/>
                  </a:lnTo>
                  <a:lnTo>
                    <a:pt x="1158" y="297"/>
                  </a:lnTo>
                  <a:lnTo>
                    <a:pt x="1205" y="297"/>
                  </a:lnTo>
                  <a:lnTo>
                    <a:pt x="1205" y="297"/>
                  </a:lnTo>
                  <a:lnTo>
                    <a:pt x="1249" y="297"/>
                  </a:lnTo>
                  <a:lnTo>
                    <a:pt x="1294" y="301"/>
                  </a:lnTo>
                  <a:lnTo>
                    <a:pt x="1339" y="305"/>
                  </a:lnTo>
                  <a:lnTo>
                    <a:pt x="1379" y="309"/>
                  </a:lnTo>
                  <a:lnTo>
                    <a:pt x="1420" y="316"/>
                  </a:lnTo>
                  <a:lnTo>
                    <a:pt x="1459" y="326"/>
                  </a:lnTo>
                  <a:lnTo>
                    <a:pt x="1496" y="336"/>
                  </a:lnTo>
                  <a:lnTo>
                    <a:pt x="1533" y="347"/>
                  </a:lnTo>
                  <a:lnTo>
                    <a:pt x="1568" y="361"/>
                  </a:lnTo>
                  <a:lnTo>
                    <a:pt x="1601" y="375"/>
                  </a:lnTo>
                  <a:lnTo>
                    <a:pt x="1632" y="392"/>
                  </a:lnTo>
                  <a:lnTo>
                    <a:pt x="1661" y="410"/>
                  </a:lnTo>
                  <a:lnTo>
                    <a:pt x="1690" y="429"/>
                  </a:lnTo>
                  <a:lnTo>
                    <a:pt x="1717" y="450"/>
                  </a:lnTo>
                  <a:lnTo>
                    <a:pt x="1743" y="474"/>
                  </a:lnTo>
                  <a:lnTo>
                    <a:pt x="1768" y="497"/>
                  </a:lnTo>
                  <a:lnTo>
                    <a:pt x="1768" y="497"/>
                  </a:lnTo>
                  <a:lnTo>
                    <a:pt x="1785" y="516"/>
                  </a:lnTo>
                  <a:lnTo>
                    <a:pt x="1803" y="538"/>
                  </a:lnTo>
                  <a:lnTo>
                    <a:pt x="1817" y="559"/>
                  </a:lnTo>
                  <a:lnTo>
                    <a:pt x="1832" y="580"/>
                  </a:lnTo>
                  <a:lnTo>
                    <a:pt x="1857" y="623"/>
                  </a:lnTo>
                  <a:lnTo>
                    <a:pt x="1879" y="668"/>
                  </a:lnTo>
                  <a:lnTo>
                    <a:pt x="1896" y="712"/>
                  </a:lnTo>
                  <a:lnTo>
                    <a:pt x="1910" y="757"/>
                  </a:lnTo>
                  <a:lnTo>
                    <a:pt x="1921" y="800"/>
                  </a:lnTo>
                  <a:lnTo>
                    <a:pt x="1931" y="841"/>
                  </a:lnTo>
                  <a:lnTo>
                    <a:pt x="1937" y="879"/>
                  </a:lnTo>
                  <a:lnTo>
                    <a:pt x="1941" y="914"/>
                  </a:lnTo>
                  <a:lnTo>
                    <a:pt x="1947" y="973"/>
                  </a:lnTo>
                  <a:lnTo>
                    <a:pt x="1947" y="1011"/>
                  </a:lnTo>
                  <a:lnTo>
                    <a:pt x="1947" y="1027"/>
                  </a:lnTo>
                  <a:lnTo>
                    <a:pt x="1945" y="1033"/>
                  </a:lnTo>
                  <a:lnTo>
                    <a:pt x="1925" y="7425"/>
                  </a:lnTo>
                  <a:lnTo>
                    <a:pt x="1925" y="7425"/>
                  </a:lnTo>
                  <a:lnTo>
                    <a:pt x="1923" y="7473"/>
                  </a:lnTo>
                  <a:lnTo>
                    <a:pt x="1918" y="7522"/>
                  </a:lnTo>
                  <a:lnTo>
                    <a:pt x="1910" y="7584"/>
                  </a:lnTo>
                  <a:lnTo>
                    <a:pt x="1896" y="7654"/>
                  </a:lnTo>
                  <a:lnTo>
                    <a:pt x="1887" y="7693"/>
                  </a:lnTo>
                  <a:lnTo>
                    <a:pt x="1877" y="7732"/>
                  </a:lnTo>
                  <a:lnTo>
                    <a:pt x="1865" y="7772"/>
                  </a:lnTo>
                  <a:lnTo>
                    <a:pt x="1850" y="7813"/>
                  </a:lnTo>
                  <a:lnTo>
                    <a:pt x="1834" y="7856"/>
                  </a:lnTo>
                  <a:lnTo>
                    <a:pt x="1815" y="7898"/>
                  </a:lnTo>
                  <a:lnTo>
                    <a:pt x="1793" y="7939"/>
                  </a:lnTo>
                  <a:lnTo>
                    <a:pt x="1770" y="7982"/>
                  </a:lnTo>
                  <a:lnTo>
                    <a:pt x="1743" y="8023"/>
                  </a:lnTo>
                  <a:lnTo>
                    <a:pt x="1714" y="8062"/>
                  </a:lnTo>
                  <a:lnTo>
                    <a:pt x="1683" y="8100"/>
                  </a:lnTo>
                  <a:lnTo>
                    <a:pt x="1646" y="8137"/>
                  </a:lnTo>
                  <a:lnTo>
                    <a:pt x="1607" y="8172"/>
                  </a:lnTo>
                  <a:lnTo>
                    <a:pt x="1566" y="8205"/>
                  </a:lnTo>
                  <a:lnTo>
                    <a:pt x="1519" y="8234"/>
                  </a:lnTo>
                  <a:lnTo>
                    <a:pt x="1471" y="8261"/>
                  </a:lnTo>
                  <a:lnTo>
                    <a:pt x="1444" y="8275"/>
                  </a:lnTo>
                  <a:lnTo>
                    <a:pt x="1416" y="8285"/>
                  </a:lnTo>
                  <a:lnTo>
                    <a:pt x="1389" y="8296"/>
                  </a:lnTo>
                  <a:lnTo>
                    <a:pt x="1360" y="8306"/>
                  </a:lnTo>
                  <a:lnTo>
                    <a:pt x="1329" y="8314"/>
                  </a:lnTo>
                  <a:lnTo>
                    <a:pt x="1298" y="8322"/>
                  </a:lnTo>
                  <a:lnTo>
                    <a:pt x="1267" y="8327"/>
                  </a:lnTo>
                  <a:lnTo>
                    <a:pt x="1232" y="8333"/>
                  </a:lnTo>
                  <a:lnTo>
                    <a:pt x="1199" y="8337"/>
                  </a:lnTo>
                  <a:lnTo>
                    <a:pt x="1162" y="8341"/>
                  </a:lnTo>
                  <a:lnTo>
                    <a:pt x="1125" y="8343"/>
                  </a:lnTo>
                  <a:lnTo>
                    <a:pt x="1088" y="8343"/>
                  </a:lnTo>
                  <a:lnTo>
                    <a:pt x="1088" y="8343"/>
                  </a:lnTo>
                  <a:lnTo>
                    <a:pt x="1043" y="8343"/>
                  </a:lnTo>
                  <a:lnTo>
                    <a:pt x="1003" y="8341"/>
                  </a:lnTo>
                  <a:lnTo>
                    <a:pt x="962" y="8337"/>
                  </a:lnTo>
                  <a:lnTo>
                    <a:pt x="923" y="8331"/>
                  </a:lnTo>
                  <a:lnTo>
                    <a:pt x="884" y="8324"/>
                  </a:lnTo>
                  <a:lnTo>
                    <a:pt x="847" y="8316"/>
                  </a:lnTo>
                  <a:lnTo>
                    <a:pt x="812" y="8304"/>
                  </a:lnTo>
                  <a:lnTo>
                    <a:pt x="777" y="8293"/>
                  </a:lnTo>
                  <a:lnTo>
                    <a:pt x="744" y="8279"/>
                  </a:lnTo>
                  <a:lnTo>
                    <a:pt x="713" y="8263"/>
                  </a:lnTo>
                  <a:lnTo>
                    <a:pt x="682" y="8248"/>
                  </a:lnTo>
                  <a:lnTo>
                    <a:pt x="653" y="8230"/>
                  </a:lnTo>
                  <a:lnTo>
                    <a:pt x="624" y="8209"/>
                  </a:lnTo>
                  <a:lnTo>
                    <a:pt x="596" y="8188"/>
                  </a:lnTo>
                  <a:lnTo>
                    <a:pt x="571" y="8166"/>
                  </a:lnTo>
                  <a:lnTo>
                    <a:pt x="548" y="8141"/>
                  </a:lnTo>
                  <a:lnTo>
                    <a:pt x="548" y="8141"/>
                  </a:lnTo>
                  <a:lnTo>
                    <a:pt x="527" y="8116"/>
                  </a:lnTo>
                  <a:lnTo>
                    <a:pt x="505" y="8091"/>
                  </a:lnTo>
                  <a:lnTo>
                    <a:pt x="486" y="8063"/>
                  </a:lnTo>
                  <a:lnTo>
                    <a:pt x="468" y="8036"/>
                  </a:lnTo>
                  <a:lnTo>
                    <a:pt x="453" y="8007"/>
                  </a:lnTo>
                  <a:lnTo>
                    <a:pt x="437" y="7978"/>
                  </a:lnTo>
                  <a:lnTo>
                    <a:pt x="424" y="7951"/>
                  </a:lnTo>
                  <a:lnTo>
                    <a:pt x="412" y="7922"/>
                  </a:lnTo>
                  <a:lnTo>
                    <a:pt x="391" y="7862"/>
                  </a:lnTo>
                  <a:lnTo>
                    <a:pt x="373" y="7803"/>
                  </a:lnTo>
                  <a:lnTo>
                    <a:pt x="359" y="7747"/>
                  </a:lnTo>
                  <a:lnTo>
                    <a:pt x="350" y="7691"/>
                  </a:lnTo>
                  <a:lnTo>
                    <a:pt x="342" y="7640"/>
                  </a:lnTo>
                  <a:lnTo>
                    <a:pt x="336" y="7592"/>
                  </a:lnTo>
                  <a:lnTo>
                    <a:pt x="334" y="7549"/>
                  </a:lnTo>
                  <a:lnTo>
                    <a:pt x="332" y="7510"/>
                  </a:lnTo>
                  <a:lnTo>
                    <a:pt x="332" y="7456"/>
                  </a:lnTo>
                  <a:lnTo>
                    <a:pt x="332" y="7436"/>
                  </a:lnTo>
                  <a:lnTo>
                    <a:pt x="334" y="7429"/>
                  </a:lnTo>
                  <a:lnTo>
                    <a:pt x="297" y="2186"/>
                  </a:lnTo>
                  <a:lnTo>
                    <a:pt x="297" y="2186"/>
                  </a:lnTo>
                  <a:lnTo>
                    <a:pt x="295" y="2170"/>
                  </a:lnTo>
                  <a:lnTo>
                    <a:pt x="293" y="2157"/>
                  </a:lnTo>
                  <a:lnTo>
                    <a:pt x="289" y="2141"/>
                  </a:lnTo>
                  <a:lnTo>
                    <a:pt x="284" y="2127"/>
                  </a:lnTo>
                  <a:lnTo>
                    <a:pt x="278" y="2116"/>
                  </a:lnTo>
                  <a:lnTo>
                    <a:pt x="270" y="2104"/>
                  </a:lnTo>
                  <a:lnTo>
                    <a:pt x="262" y="2093"/>
                  </a:lnTo>
                  <a:lnTo>
                    <a:pt x="253" y="2081"/>
                  </a:lnTo>
                  <a:lnTo>
                    <a:pt x="241" y="2071"/>
                  </a:lnTo>
                  <a:lnTo>
                    <a:pt x="231" y="2063"/>
                  </a:lnTo>
                  <a:lnTo>
                    <a:pt x="218" y="2056"/>
                  </a:lnTo>
                  <a:lnTo>
                    <a:pt x="206" y="2050"/>
                  </a:lnTo>
                  <a:lnTo>
                    <a:pt x="192" y="2046"/>
                  </a:lnTo>
                  <a:lnTo>
                    <a:pt x="177" y="2042"/>
                  </a:lnTo>
                  <a:lnTo>
                    <a:pt x="163" y="2040"/>
                  </a:lnTo>
                  <a:lnTo>
                    <a:pt x="148" y="2038"/>
                  </a:lnTo>
                  <a:lnTo>
                    <a:pt x="148" y="2038"/>
                  </a:lnTo>
                  <a:lnTo>
                    <a:pt x="146" y="2038"/>
                  </a:lnTo>
                  <a:lnTo>
                    <a:pt x="146" y="2038"/>
                  </a:lnTo>
                  <a:lnTo>
                    <a:pt x="132" y="2040"/>
                  </a:lnTo>
                  <a:lnTo>
                    <a:pt x="117" y="2042"/>
                  </a:lnTo>
                  <a:lnTo>
                    <a:pt x="103" y="2046"/>
                  </a:lnTo>
                  <a:lnTo>
                    <a:pt x="89" y="2050"/>
                  </a:lnTo>
                  <a:lnTo>
                    <a:pt x="76" y="2058"/>
                  </a:lnTo>
                  <a:lnTo>
                    <a:pt x="64" y="2065"/>
                  </a:lnTo>
                  <a:lnTo>
                    <a:pt x="52" y="2073"/>
                  </a:lnTo>
                  <a:lnTo>
                    <a:pt x="43" y="2083"/>
                  </a:lnTo>
                  <a:lnTo>
                    <a:pt x="33" y="2093"/>
                  </a:lnTo>
                  <a:lnTo>
                    <a:pt x="23" y="2104"/>
                  </a:lnTo>
                  <a:lnTo>
                    <a:pt x="17" y="2118"/>
                  </a:lnTo>
                  <a:lnTo>
                    <a:pt x="10" y="2129"/>
                  </a:lnTo>
                  <a:lnTo>
                    <a:pt x="6" y="2143"/>
                  </a:lnTo>
                  <a:lnTo>
                    <a:pt x="2" y="2159"/>
                  </a:lnTo>
                  <a:lnTo>
                    <a:pt x="0" y="2172"/>
                  </a:lnTo>
                  <a:lnTo>
                    <a:pt x="0" y="2188"/>
                  </a:lnTo>
                  <a:lnTo>
                    <a:pt x="37" y="7419"/>
                  </a:lnTo>
                  <a:lnTo>
                    <a:pt x="37" y="7419"/>
                  </a:lnTo>
                  <a:lnTo>
                    <a:pt x="35" y="7466"/>
                  </a:lnTo>
                  <a:lnTo>
                    <a:pt x="35" y="7501"/>
                  </a:lnTo>
                  <a:lnTo>
                    <a:pt x="35" y="7545"/>
                  </a:lnTo>
                  <a:lnTo>
                    <a:pt x="39" y="7596"/>
                  </a:lnTo>
                  <a:lnTo>
                    <a:pt x="43" y="7652"/>
                  </a:lnTo>
                  <a:lnTo>
                    <a:pt x="51" y="7714"/>
                  </a:lnTo>
                  <a:lnTo>
                    <a:pt x="62" y="7778"/>
                  </a:lnTo>
                  <a:lnTo>
                    <a:pt x="78" y="7848"/>
                  </a:lnTo>
                  <a:lnTo>
                    <a:pt x="97" y="7918"/>
                  </a:lnTo>
                  <a:lnTo>
                    <a:pt x="120" y="7990"/>
                  </a:lnTo>
                  <a:lnTo>
                    <a:pt x="134" y="8027"/>
                  </a:lnTo>
                  <a:lnTo>
                    <a:pt x="150" y="8063"/>
                  </a:lnTo>
                  <a:lnTo>
                    <a:pt x="165" y="8100"/>
                  </a:lnTo>
                  <a:lnTo>
                    <a:pt x="185" y="8135"/>
                  </a:lnTo>
                  <a:lnTo>
                    <a:pt x="204" y="8172"/>
                  </a:lnTo>
                  <a:lnTo>
                    <a:pt x="225" y="8207"/>
                  </a:lnTo>
                  <a:lnTo>
                    <a:pt x="249" y="8242"/>
                  </a:lnTo>
                  <a:lnTo>
                    <a:pt x="274" y="8275"/>
                  </a:lnTo>
                  <a:lnTo>
                    <a:pt x="299" y="8310"/>
                  </a:lnTo>
                  <a:lnTo>
                    <a:pt x="328" y="8341"/>
                  </a:lnTo>
                  <a:lnTo>
                    <a:pt x="328" y="8341"/>
                  </a:lnTo>
                  <a:lnTo>
                    <a:pt x="363" y="8378"/>
                  </a:lnTo>
                  <a:lnTo>
                    <a:pt x="400" y="8411"/>
                  </a:lnTo>
                  <a:lnTo>
                    <a:pt x="439" y="8442"/>
                  </a:lnTo>
                  <a:lnTo>
                    <a:pt x="480" y="8471"/>
                  </a:lnTo>
                  <a:lnTo>
                    <a:pt x="521" y="8498"/>
                  </a:lnTo>
                  <a:lnTo>
                    <a:pt x="565" y="8524"/>
                  </a:lnTo>
                  <a:lnTo>
                    <a:pt x="610" y="8545"/>
                  </a:lnTo>
                  <a:lnTo>
                    <a:pt x="657" y="8566"/>
                  </a:lnTo>
                  <a:lnTo>
                    <a:pt x="705" y="8584"/>
                  </a:lnTo>
                  <a:lnTo>
                    <a:pt x="756" y="8597"/>
                  </a:lnTo>
                  <a:lnTo>
                    <a:pt x="806" y="8611"/>
                  </a:lnTo>
                  <a:lnTo>
                    <a:pt x="859" y="8623"/>
                  </a:lnTo>
                  <a:lnTo>
                    <a:pt x="915" y="8630"/>
                  </a:lnTo>
                  <a:lnTo>
                    <a:pt x="969" y="8636"/>
                  </a:lnTo>
                  <a:lnTo>
                    <a:pt x="1028" y="8640"/>
                  </a:lnTo>
                  <a:lnTo>
                    <a:pt x="1088" y="8640"/>
                  </a:lnTo>
                  <a:lnTo>
                    <a:pt x="1088" y="8640"/>
                  </a:lnTo>
                  <a:lnTo>
                    <a:pt x="1129" y="8640"/>
                  </a:lnTo>
                  <a:lnTo>
                    <a:pt x="1170" y="8638"/>
                  </a:lnTo>
                  <a:lnTo>
                    <a:pt x="1208" y="8636"/>
                  </a:lnTo>
                  <a:lnTo>
                    <a:pt x="1247" y="8632"/>
                  </a:lnTo>
                  <a:lnTo>
                    <a:pt x="1323" y="8621"/>
                  </a:lnTo>
                  <a:lnTo>
                    <a:pt x="1393" y="8605"/>
                  </a:lnTo>
                  <a:lnTo>
                    <a:pt x="1461" y="8588"/>
                  </a:lnTo>
                  <a:lnTo>
                    <a:pt x="1525" y="8564"/>
                  </a:lnTo>
                  <a:lnTo>
                    <a:pt x="1585" y="8539"/>
                  </a:lnTo>
                  <a:lnTo>
                    <a:pt x="1644" y="8510"/>
                  </a:lnTo>
                  <a:lnTo>
                    <a:pt x="1698" y="8477"/>
                  </a:lnTo>
                  <a:lnTo>
                    <a:pt x="1749" y="8444"/>
                  </a:lnTo>
                  <a:lnTo>
                    <a:pt x="1795" y="8405"/>
                  </a:lnTo>
                  <a:lnTo>
                    <a:pt x="1840" y="8366"/>
                  </a:lnTo>
                  <a:lnTo>
                    <a:pt x="1883" y="8326"/>
                  </a:lnTo>
                  <a:lnTo>
                    <a:pt x="1921" y="8281"/>
                  </a:lnTo>
                  <a:lnTo>
                    <a:pt x="1958" y="8236"/>
                  </a:lnTo>
                  <a:lnTo>
                    <a:pt x="1991" y="8190"/>
                  </a:lnTo>
                  <a:lnTo>
                    <a:pt x="2023" y="8143"/>
                  </a:lnTo>
                  <a:lnTo>
                    <a:pt x="2050" y="8095"/>
                  </a:lnTo>
                  <a:lnTo>
                    <a:pt x="2077" y="8044"/>
                  </a:lnTo>
                  <a:lnTo>
                    <a:pt x="2100" y="7994"/>
                  </a:lnTo>
                  <a:lnTo>
                    <a:pt x="2122" y="7943"/>
                  </a:lnTo>
                  <a:lnTo>
                    <a:pt x="2139" y="7893"/>
                  </a:lnTo>
                  <a:lnTo>
                    <a:pt x="2157" y="7842"/>
                  </a:lnTo>
                  <a:lnTo>
                    <a:pt x="2170" y="7792"/>
                  </a:lnTo>
                  <a:lnTo>
                    <a:pt x="2184" y="7741"/>
                  </a:lnTo>
                  <a:lnTo>
                    <a:pt x="2193" y="7693"/>
                  </a:lnTo>
                  <a:lnTo>
                    <a:pt x="2203" y="7644"/>
                  </a:lnTo>
                  <a:lnTo>
                    <a:pt x="2209" y="7598"/>
                  </a:lnTo>
                  <a:lnTo>
                    <a:pt x="2215" y="7551"/>
                  </a:lnTo>
                  <a:lnTo>
                    <a:pt x="2219" y="7508"/>
                  </a:lnTo>
                  <a:lnTo>
                    <a:pt x="2221" y="7466"/>
                  </a:lnTo>
                  <a:lnTo>
                    <a:pt x="2223" y="7425"/>
                  </a:lnTo>
                  <a:lnTo>
                    <a:pt x="2242" y="1042"/>
                  </a:lnTo>
                  <a:lnTo>
                    <a:pt x="2242" y="1042"/>
                  </a:lnTo>
                  <a:lnTo>
                    <a:pt x="2244" y="1006"/>
                  </a:lnTo>
                  <a:lnTo>
                    <a:pt x="2242" y="943"/>
                  </a:lnTo>
                  <a:lnTo>
                    <a:pt x="2240" y="903"/>
                  </a:lnTo>
                  <a:lnTo>
                    <a:pt x="2234" y="858"/>
                  </a:lnTo>
                  <a:lnTo>
                    <a:pt x="2227" y="809"/>
                  </a:lnTo>
                  <a:lnTo>
                    <a:pt x="2217" y="757"/>
                  </a:lnTo>
                  <a:lnTo>
                    <a:pt x="2203" y="703"/>
                  </a:lnTo>
                  <a:lnTo>
                    <a:pt x="2188" y="646"/>
                  </a:lnTo>
                  <a:lnTo>
                    <a:pt x="2166" y="586"/>
                  </a:lnTo>
                  <a:lnTo>
                    <a:pt x="2141" y="528"/>
                  </a:lnTo>
                  <a:lnTo>
                    <a:pt x="2127" y="499"/>
                  </a:lnTo>
                  <a:lnTo>
                    <a:pt x="2112" y="468"/>
                  </a:lnTo>
                  <a:lnTo>
                    <a:pt x="2094" y="439"/>
                  </a:lnTo>
                  <a:lnTo>
                    <a:pt x="2075" y="410"/>
                  </a:lnTo>
                  <a:lnTo>
                    <a:pt x="2056" y="380"/>
                  </a:lnTo>
                  <a:lnTo>
                    <a:pt x="2034" y="353"/>
                  </a:lnTo>
                  <a:lnTo>
                    <a:pt x="2011" y="324"/>
                  </a:lnTo>
                  <a:lnTo>
                    <a:pt x="1988" y="297"/>
                  </a:lnTo>
                  <a:lnTo>
                    <a:pt x="1988" y="297"/>
                  </a:lnTo>
                  <a:close/>
                </a:path>
              </a:pathLst>
            </a:custGeom>
            <a:solidFill>
              <a:srgbClr val="85699C"/>
            </a:solidFill>
            <a:ln w="9525">
              <a:noFill/>
              <a:round/>
              <a:headEnd/>
              <a:tailEnd/>
            </a:ln>
            <a:effectLst/>
          </p:spPr>
          <p:txBody>
            <a:bodyPr/>
            <a:lstStyle/>
            <a:p>
              <a:pPr fontAlgn="auto">
                <a:spcBef>
                  <a:spcPts val="0"/>
                </a:spcBef>
                <a:spcAft>
                  <a:spcPts val="0"/>
                </a:spcAft>
                <a:defRPr/>
              </a:pPr>
              <a:endParaRPr kumimoji="1" lang="en-US" sz="1050">
                <a:ea typeface="新細明體" charset="-120"/>
              </a:endParaRPr>
            </a:p>
          </p:txBody>
        </p:sp>
        <p:sp>
          <p:nvSpPr>
            <p:cNvPr id="13" name="MH_Other_2"/>
            <p:cNvSpPr>
              <a:spLocks/>
            </p:cNvSpPr>
            <p:nvPr>
              <p:custDataLst>
                <p:tags r:id="rId4"/>
              </p:custDataLst>
            </p:nvPr>
          </p:nvSpPr>
          <p:spPr bwMode="auto">
            <a:xfrm rot="21532642">
              <a:off x="6234461" y="2271713"/>
              <a:ext cx="357188" cy="1371600"/>
            </a:xfrm>
            <a:custGeom>
              <a:avLst/>
              <a:gdLst/>
              <a:ahLst/>
              <a:cxnLst>
                <a:cxn ang="0">
                  <a:pos x="1875" y="196"/>
                </a:cxn>
                <a:cxn ang="0">
                  <a:pos x="1653" y="74"/>
                </a:cxn>
                <a:cxn ang="0">
                  <a:pos x="1385" y="10"/>
                </a:cxn>
                <a:cxn ang="0">
                  <a:pos x="1140" y="2"/>
                </a:cxn>
                <a:cxn ang="0">
                  <a:pos x="855" y="43"/>
                </a:cxn>
                <a:cxn ang="0">
                  <a:pos x="624" y="142"/>
                </a:cxn>
                <a:cxn ang="0">
                  <a:pos x="445" y="299"/>
                </a:cxn>
                <a:cxn ang="0">
                  <a:pos x="369" y="417"/>
                </a:cxn>
                <a:cxn ang="0">
                  <a:pos x="309" y="569"/>
                </a:cxn>
                <a:cxn ang="0">
                  <a:pos x="276" y="771"/>
                </a:cxn>
                <a:cxn ang="0">
                  <a:pos x="591" y="662"/>
                </a:cxn>
                <a:cxn ang="0">
                  <a:pos x="678" y="485"/>
                </a:cxn>
                <a:cxn ang="0">
                  <a:pos x="767" y="402"/>
                </a:cxn>
                <a:cxn ang="0">
                  <a:pos x="919" y="334"/>
                </a:cxn>
                <a:cxn ang="0">
                  <a:pos x="1113" y="299"/>
                </a:cxn>
                <a:cxn ang="0">
                  <a:pos x="1294" y="301"/>
                </a:cxn>
                <a:cxn ang="0">
                  <a:pos x="1496" y="336"/>
                </a:cxn>
                <a:cxn ang="0">
                  <a:pos x="1661" y="410"/>
                </a:cxn>
                <a:cxn ang="0">
                  <a:pos x="1768" y="497"/>
                </a:cxn>
                <a:cxn ang="0">
                  <a:pos x="1857" y="623"/>
                </a:cxn>
                <a:cxn ang="0">
                  <a:pos x="1931" y="841"/>
                </a:cxn>
                <a:cxn ang="0">
                  <a:pos x="1947" y="1027"/>
                </a:cxn>
                <a:cxn ang="0">
                  <a:pos x="1918" y="7522"/>
                </a:cxn>
                <a:cxn ang="0">
                  <a:pos x="1865" y="7772"/>
                </a:cxn>
                <a:cxn ang="0">
                  <a:pos x="1770" y="7982"/>
                </a:cxn>
                <a:cxn ang="0">
                  <a:pos x="1607" y="8172"/>
                </a:cxn>
                <a:cxn ang="0">
                  <a:pos x="1416" y="8285"/>
                </a:cxn>
                <a:cxn ang="0">
                  <a:pos x="1267" y="8327"/>
                </a:cxn>
                <a:cxn ang="0">
                  <a:pos x="1088" y="8343"/>
                </a:cxn>
                <a:cxn ang="0">
                  <a:pos x="923" y="8331"/>
                </a:cxn>
                <a:cxn ang="0">
                  <a:pos x="744" y="8279"/>
                </a:cxn>
                <a:cxn ang="0">
                  <a:pos x="596" y="8188"/>
                </a:cxn>
                <a:cxn ang="0">
                  <a:pos x="505" y="8091"/>
                </a:cxn>
                <a:cxn ang="0">
                  <a:pos x="424" y="7951"/>
                </a:cxn>
                <a:cxn ang="0">
                  <a:pos x="350" y="7691"/>
                </a:cxn>
                <a:cxn ang="0">
                  <a:pos x="332" y="7456"/>
                </a:cxn>
                <a:cxn ang="0">
                  <a:pos x="295" y="2170"/>
                </a:cxn>
                <a:cxn ang="0">
                  <a:pos x="270" y="2104"/>
                </a:cxn>
                <a:cxn ang="0">
                  <a:pos x="218" y="2056"/>
                </a:cxn>
                <a:cxn ang="0">
                  <a:pos x="148" y="2038"/>
                </a:cxn>
                <a:cxn ang="0">
                  <a:pos x="117" y="2042"/>
                </a:cxn>
                <a:cxn ang="0">
                  <a:pos x="52" y="2073"/>
                </a:cxn>
                <a:cxn ang="0">
                  <a:pos x="10" y="2129"/>
                </a:cxn>
                <a:cxn ang="0">
                  <a:pos x="37" y="7419"/>
                </a:cxn>
                <a:cxn ang="0">
                  <a:pos x="39" y="7596"/>
                </a:cxn>
                <a:cxn ang="0">
                  <a:pos x="97" y="7918"/>
                </a:cxn>
                <a:cxn ang="0">
                  <a:pos x="185" y="8135"/>
                </a:cxn>
                <a:cxn ang="0">
                  <a:pos x="299" y="8310"/>
                </a:cxn>
                <a:cxn ang="0">
                  <a:pos x="439" y="8442"/>
                </a:cxn>
                <a:cxn ang="0">
                  <a:pos x="657" y="8566"/>
                </a:cxn>
                <a:cxn ang="0">
                  <a:pos x="915" y="8630"/>
                </a:cxn>
                <a:cxn ang="0">
                  <a:pos x="1129" y="8640"/>
                </a:cxn>
                <a:cxn ang="0">
                  <a:pos x="1393" y="8605"/>
                </a:cxn>
                <a:cxn ang="0">
                  <a:pos x="1698" y="8477"/>
                </a:cxn>
                <a:cxn ang="0">
                  <a:pos x="1921" y="8281"/>
                </a:cxn>
                <a:cxn ang="0">
                  <a:pos x="2077" y="8044"/>
                </a:cxn>
                <a:cxn ang="0">
                  <a:pos x="2170" y="7792"/>
                </a:cxn>
                <a:cxn ang="0">
                  <a:pos x="2215" y="7551"/>
                </a:cxn>
                <a:cxn ang="0">
                  <a:pos x="2242" y="1042"/>
                </a:cxn>
                <a:cxn ang="0">
                  <a:pos x="2227" y="809"/>
                </a:cxn>
                <a:cxn ang="0">
                  <a:pos x="2141" y="528"/>
                </a:cxn>
                <a:cxn ang="0">
                  <a:pos x="2056" y="380"/>
                </a:cxn>
              </a:cxnLst>
              <a:rect l="0" t="0" r="r" b="b"/>
              <a:pathLst>
                <a:path w="2244" h="8640">
                  <a:moveTo>
                    <a:pt x="1988" y="297"/>
                  </a:moveTo>
                  <a:lnTo>
                    <a:pt x="1988" y="297"/>
                  </a:lnTo>
                  <a:lnTo>
                    <a:pt x="1953" y="260"/>
                  </a:lnTo>
                  <a:lnTo>
                    <a:pt x="1914" y="227"/>
                  </a:lnTo>
                  <a:lnTo>
                    <a:pt x="1875" y="196"/>
                  </a:lnTo>
                  <a:lnTo>
                    <a:pt x="1834" y="167"/>
                  </a:lnTo>
                  <a:lnTo>
                    <a:pt x="1791" y="140"/>
                  </a:lnTo>
                  <a:lnTo>
                    <a:pt x="1747" y="116"/>
                  </a:lnTo>
                  <a:lnTo>
                    <a:pt x="1702" y="95"/>
                  </a:lnTo>
                  <a:lnTo>
                    <a:pt x="1653" y="74"/>
                  </a:lnTo>
                  <a:lnTo>
                    <a:pt x="1603" y="56"/>
                  </a:lnTo>
                  <a:lnTo>
                    <a:pt x="1550" y="43"/>
                  </a:lnTo>
                  <a:lnTo>
                    <a:pt x="1498" y="29"/>
                  </a:lnTo>
                  <a:lnTo>
                    <a:pt x="1442" y="19"/>
                  </a:lnTo>
                  <a:lnTo>
                    <a:pt x="1385" y="10"/>
                  </a:lnTo>
                  <a:lnTo>
                    <a:pt x="1327" y="4"/>
                  </a:lnTo>
                  <a:lnTo>
                    <a:pt x="1267" y="2"/>
                  </a:lnTo>
                  <a:lnTo>
                    <a:pt x="1205" y="0"/>
                  </a:lnTo>
                  <a:lnTo>
                    <a:pt x="1205" y="0"/>
                  </a:lnTo>
                  <a:lnTo>
                    <a:pt x="1140" y="2"/>
                  </a:lnTo>
                  <a:lnTo>
                    <a:pt x="1078" y="4"/>
                  </a:lnTo>
                  <a:lnTo>
                    <a:pt x="1020" y="10"/>
                  </a:lnTo>
                  <a:lnTo>
                    <a:pt x="964" y="19"/>
                  </a:lnTo>
                  <a:lnTo>
                    <a:pt x="907" y="29"/>
                  </a:lnTo>
                  <a:lnTo>
                    <a:pt x="855" y="43"/>
                  </a:lnTo>
                  <a:lnTo>
                    <a:pt x="804" y="58"/>
                  </a:lnTo>
                  <a:lnTo>
                    <a:pt x="756" y="76"/>
                  </a:lnTo>
                  <a:lnTo>
                    <a:pt x="709" y="95"/>
                  </a:lnTo>
                  <a:lnTo>
                    <a:pt x="664" y="118"/>
                  </a:lnTo>
                  <a:lnTo>
                    <a:pt x="624" y="142"/>
                  </a:lnTo>
                  <a:lnTo>
                    <a:pt x="583" y="169"/>
                  </a:lnTo>
                  <a:lnTo>
                    <a:pt x="546" y="198"/>
                  </a:lnTo>
                  <a:lnTo>
                    <a:pt x="511" y="229"/>
                  </a:lnTo>
                  <a:lnTo>
                    <a:pt x="476" y="264"/>
                  </a:lnTo>
                  <a:lnTo>
                    <a:pt x="445" y="299"/>
                  </a:lnTo>
                  <a:lnTo>
                    <a:pt x="445" y="299"/>
                  </a:lnTo>
                  <a:lnTo>
                    <a:pt x="424" y="328"/>
                  </a:lnTo>
                  <a:lnTo>
                    <a:pt x="404" y="357"/>
                  </a:lnTo>
                  <a:lnTo>
                    <a:pt x="387" y="386"/>
                  </a:lnTo>
                  <a:lnTo>
                    <a:pt x="369" y="417"/>
                  </a:lnTo>
                  <a:lnTo>
                    <a:pt x="354" y="446"/>
                  </a:lnTo>
                  <a:lnTo>
                    <a:pt x="340" y="478"/>
                  </a:lnTo>
                  <a:lnTo>
                    <a:pt x="328" y="507"/>
                  </a:lnTo>
                  <a:lnTo>
                    <a:pt x="319" y="538"/>
                  </a:lnTo>
                  <a:lnTo>
                    <a:pt x="309" y="569"/>
                  </a:lnTo>
                  <a:lnTo>
                    <a:pt x="301" y="598"/>
                  </a:lnTo>
                  <a:lnTo>
                    <a:pt x="289" y="658"/>
                  </a:lnTo>
                  <a:lnTo>
                    <a:pt x="280" y="714"/>
                  </a:lnTo>
                  <a:lnTo>
                    <a:pt x="276" y="771"/>
                  </a:lnTo>
                  <a:lnTo>
                    <a:pt x="276" y="771"/>
                  </a:lnTo>
                  <a:lnTo>
                    <a:pt x="573" y="771"/>
                  </a:lnTo>
                  <a:lnTo>
                    <a:pt x="573" y="771"/>
                  </a:lnTo>
                  <a:lnTo>
                    <a:pt x="577" y="736"/>
                  </a:lnTo>
                  <a:lnTo>
                    <a:pt x="583" y="699"/>
                  </a:lnTo>
                  <a:lnTo>
                    <a:pt x="591" y="662"/>
                  </a:lnTo>
                  <a:lnTo>
                    <a:pt x="602" y="625"/>
                  </a:lnTo>
                  <a:lnTo>
                    <a:pt x="616" y="588"/>
                  </a:lnTo>
                  <a:lnTo>
                    <a:pt x="633" y="553"/>
                  </a:lnTo>
                  <a:lnTo>
                    <a:pt x="655" y="518"/>
                  </a:lnTo>
                  <a:lnTo>
                    <a:pt x="678" y="485"/>
                  </a:lnTo>
                  <a:lnTo>
                    <a:pt x="678" y="485"/>
                  </a:lnTo>
                  <a:lnTo>
                    <a:pt x="697" y="462"/>
                  </a:lnTo>
                  <a:lnTo>
                    <a:pt x="719" y="441"/>
                  </a:lnTo>
                  <a:lnTo>
                    <a:pt x="742" y="421"/>
                  </a:lnTo>
                  <a:lnTo>
                    <a:pt x="767" y="402"/>
                  </a:lnTo>
                  <a:lnTo>
                    <a:pt x="795" y="386"/>
                  </a:lnTo>
                  <a:lnTo>
                    <a:pt x="824" y="371"/>
                  </a:lnTo>
                  <a:lnTo>
                    <a:pt x="855" y="357"/>
                  </a:lnTo>
                  <a:lnTo>
                    <a:pt x="886" y="344"/>
                  </a:lnTo>
                  <a:lnTo>
                    <a:pt x="919" y="334"/>
                  </a:lnTo>
                  <a:lnTo>
                    <a:pt x="956" y="324"/>
                  </a:lnTo>
                  <a:lnTo>
                    <a:pt x="993" y="314"/>
                  </a:lnTo>
                  <a:lnTo>
                    <a:pt x="1032" y="309"/>
                  </a:lnTo>
                  <a:lnTo>
                    <a:pt x="1072" y="303"/>
                  </a:lnTo>
                  <a:lnTo>
                    <a:pt x="1113" y="299"/>
                  </a:lnTo>
                  <a:lnTo>
                    <a:pt x="1158" y="297"/>
                  </a:lnTo>
                  <a:lnTo>
                    <a:pt x="1205" y="297"/>
                  </a:lnTo>
                  <a:lnTo>
                    <a:pt x="1205" y="297"/>
                  </a:lnTo>
                  <a:lnTo>
                    <a:pt x="1249" y="297"/>
                  </a:lnTo>
                  <a:lnTo>
                    <a:pt x="1294" y="301"/>
                  </a:lnTo>
                  <a:lnTo>
                    <a:pt x="1339" y="305"/>
                  </a:lnTo>
                  <a:lnTo>
                    <a:pt x="1379" y="309"/>
                  </a:lnTo>
                  <a:lnTo>
                    <a:pt x="1420" y="316"/>
                  </a:lnTo>
                  <a:lnTo>
                    <a:pt x="1459" y="326"/>
                  </a:lnTo>
                  <a:lnTo>
                    <a:pt x="1496" y="336"/>
                  </a:lnTo>
                  <a:lnTo>
                    <a:pt x="1533" y="347"/>
                  </a:lnTo>
                  <a:lnTo>
                    <a:pt x="1568" y="361"/>
                  </a:lnTo>
                  <a:lnTo>
                    <a:pt x="1601" y="375"/>
                  </a:lnTo>
                  <a:lnTo>
                    <a:pt x="1632" y="392"/>
                  </a:lnTo>
                  <a:lnTo>
                    <a:pt x="1661" y="410"/>
                  </a:lnTo>
                  <a:lnTo>
                    <a:pt x="1690" y="429"/>
                  </a:lnTo>
                  <a:lnTo>
                    <a:pt x="1717" y="450"/>
                  </a:lnTo>
                  <a:lnTo>
                    <a:pt x="1743" y="474"/>
                  </a:lnTo>
                  <a:lnTo>
                    <a:pt x="1768" y="497"/>
                  </a:lnTo>
                  <a:lnTo>
                    <a:pt x="1768" y="497"/>
                  </a:lnTo>
                  <a:lnTo>
                    <a:pt x="1785" y="516"/>
                  </a:lnTo>
                  <a:lnTo>
                    <a:pt x="1803" y="538"/>
                  </a:lnTo>
                  <a:lnTo>
                    <a:pt x="1817" y="559"/>
                  </a:lnTo>
                  <a:lnTo>
                    <a:pt x="1832" y="580"/>
                  </a:lnTo>
                  <a:lnTo>
                    <a:pt x="1857" y="623"/>
                  </a:lnTo>
                  <a:lnTo>
                    <a:pt x="1879" y="668"/>
                  </a:lnTo>
                  <a:lnTo>
                    <a:pt x="1896" y="712"/>
                  </a:lnTo>
                  <a:lnTo>
                    <a:pt x="1910" y="757"/>
                  </a:lnTo>
                  <a:lnTo>
                    <a:pt x="1921" y="800"/>
                  </a:lnTo>
                  <a:lnTo>
                    <a:pt x="1931" y="841"/>
                  </a:lnTo>
                  <a:lnTo>
                    <a:pt x="1937" y="879"/>
                  </a:lnTo>
                  <a:lnTo>
                    <a:pt x="1941" y="914"/>
                  </a:lnTo>
                  <a:lnTo>
                    <a:pt x="1947" y="973"/>
                  </a:lnTo>
                  <a:lnTo>
                    <a:pt x="1947" y="1011"/>
                  </a:lnTo>
                  <a:lnTo>
                    <a:pt x="1947" y="1027"/>
                  </a:lnTo>
                  <a:lnTo>
                    <a:pt x="1945" y="1033"/>
                  </a:lnTo>
                  <a:lnTo>
                    <a:pt x="1925" y="7425"/>
                  </a:lnTo>
                  <a:lnTo>
                    <a:pt x="1925" y="7425"/>
                  </a:lnTo>
                  <a:lnTo>
                    <a:pt x="1923" y="7473"/>
                  </a:lnTo>
                  <a:lnTo>
                    <a:pt x="1918" y="7522"/>
                  </a:lnTo>
                  <a:lnTo>
                    <a:pt x="1910" y="7584"/>
                  </a:lnTo>
                  <a:lnTo>
                    <a:pt x="1896" y="7654"/>
                  </a:lnTo>
                  <a:lnTo>
                    <a:pt x="1887" y="7693"/>
                  </a:lnTo>
                  <a:lnTo>
                    <a:pt x="1877" y="7732"/>
                  </a:lnTo>
                  <a:lnTo>
                    <a:pt x="1865" y="7772"/>
                  </a:lnTo>
                  <a:lnTo>
                    <a:pt x="1850" y="7813"/>
                  </a:lnTo>
                  <a:lnTo>
                    <a:pt x="1834" y="7856"/>
                  </a:lnTo>
                  <a:lnTo>
                    <a:pt x="1815" y="7898"/>
                  </a:lnTo>
                  <a:lnTo>
                    <a:pt x="1793" y="7939"/>
                  </a:lnTo>
                  <a:lnTo>
                    <a:pt x="1770" y="7982"/>
                  </a:lnTo>
                  <a:lnTo>
                    <a:pt x="1743" y="8023"/>
                  </a:lnTo>
                  <a:lnTo>
                    <a:pt x="1714" y="8062"/>
                  </a:lnTo>
                  <a:lnTo>
                    <a:pt x="1683" y="8100"/>
                  </a:lnTo>
                  <a:lnTo>
                    <a:pt x="1646" y="8137"/>
                  </a:lnTo>
                  <a:lnTo>
                    <a:pt x="1607" y="8172"/>
                  </a:lnTo>
                  <a:lnTo>
                    <a:pt x="1566" y="8205"/>
                  </a:lnTo>
                  <a:lnTo>
                    <a:pt x="1519" y="8234"/>
                  </a:lnTo>
                  <a:lnTo>
                    <a:pt x="1471" y="8261"/>
                  </a:lnTo>
                  <a:lnTo>
                    <a:pt x="1444" y="8275"/>
                  </a:lnTo>
                  <a:lnTo>
                    <a:pt x="1416" y="8285"/>
                  </a:lnTo>
                  <a:lnTo>
                    <a:pt x="1389" y="8296"/>
                  </a:lnTo>
                  <a:lnTo>
                    <a:pt x="1360" y="8306"/>
                  </a:lnTo>
                  <a:lnTo>
                    <a:pt x="1329" y="8314"/>
                  </a:lnTo>
                  <a:lnTo>
                    <a:pt x="1298" y="8322"/>
                  </a:lnTo>
                  <a:lnTo>
                    <a:pt x="1267" y="8327"/>
                  </a:lnTo>
                  <a:lnTo>
                    <a:pt x="1232" y="8333"/>
                  </a:lnTo>
                  <a:lnTo>
                    <a:pt x="1199" y="8337"/>
                  </a:lnTo>
                  <a:lnTo>
                    <a:pt x="1162" y="8341"/>
                  </a:lnTo>
                  <a:lnTo>
                    <a:pt x="1125" y="8343"/>
                  </a:lnTo>
                  <a:lnTo>
                    <a:pt x="1088" y="8343"/>
                  </a:lnTo>
                  <a:lnTo>
                    <a:pt x="1088" y="8343"/>
                  </a:lnTo>
                  <a:lnTo>
                    <a:pt x="1043" y="8343"/>
                  </a:lnTo>
                  <a:lnTo>
                    <a:pt x="1003" y="8341"/>
                  </a:lnTo>
                  <a:lnTo>
                    <a:pt x="962" y="8337"/>
                  </a:lnTo>
                  <a:lnTo>
                    <a:pt x="923" y="8331"/>
                  </a:lnTo>
                  <a:lnTo>
                    <a:pt x="884" y="8324"/>
                  </a:lnTo>
                  <a:lnTo>
                    <a:pt x="847" y="8316"/>
                  </a:lnTo>
                  <a:lnTo>
                    <a:pt x="812" y="8304"/>
                  </a:lnTo>
                  <a:lnTo>
                    <a:pt x="777" y="8293"/>
                  </a:lnTo>
                  <a:lnTo>
                    <a:pt x="744" y="8279"/>
                  </a:lnTo>
                  <a:lnTo>
                    <a:pt x="713" y="8263"/>
                  </a:lnTo>
                  <a:lnTo>
                    <a:pt x="682" y="8248"/>
                  </a:lnTo>
                  <a:lnTo>
                    <a:pt x="653" y="8230"/>
                  </a:lnTo>
                  <a:lnTo>
                    <a:pt x="624" y="8209"/>
                  </a:lnTo>
                  <a:lnTo>
                    <a:pt x="596" y="8188"/>
                  </a:lnTo>
                  <a:lnTo>
                    <a:pt x="571" y="8166"/>
                  </a:lnTo>
                  <a:lnTo>
                    <a:pt x="548" y="8141"/>
                  </a:lnTo>
                  <a:lnTo>
                    <a:pt x="548" y="8141"/>
                  </a:lnTo>
                  <a:lnTo>
                    <a:pt x="527" y="8116"/>
                  </a:lnTo>
                  <a:lnTo>
                    <a:pt x="505" y="8091"/>
                  </a:lnTo>
                  <a:lnTo>
                    <a:pt x="486" y="8063"/>
                  </a:lnTo>
                  <a:lnTo>
                    <a:pt x="468" y="8036"/>
                  </a:lnTo>
                  <a:lnTo>
                    <a:pt x="453" y="8007"/>
                  </a:lnTo>
                  <a:lnTo>
                    <a:pt x="437" y="7978"/>
                  </a:lnTo>
                  <a:lnTo>
                    <a:pt x="424" y="7951"/>
                  </a:lnTo>
                  <a:lnTo>
                    <a:pt x="412" y="7922"/>
                  </a:lnTo>
                  <a:lnTo>
                    <a:pt x="391" y="7862"/>
                  </a:lnTo>
                  <a:lnTo>
                    <a:pt x="373" y="7803"/>
                  </a:lnTo>
                  <a:lnTo>
                    <a:pt x="359" y="7747"/>
                  </a:lnTo>
                  <a:lnTo>
                    <a:pt x="350" y="7691"/>
                  </a:lnTo>
                  <a:lnTo>
                    <a:pt x="342" y="7640"/>
                  </a:lnTo>
                  <a:lnTo>
                    <a:pt x="336" y="7592"/>
                  </a:lnTo>
                  <a:lnTo>
                    <a:pt x="334" y="7549"/>
                  </a:lnTo>
                  <a:lnTo>
                    <a:pt x="332" y="7510"/>
                  </a:lnTo>
                  <a:lnTo>
                    <a:pt x="332" y="7456"/>
                  </a:lnTo>
                  <a:lnTo>
                    <a:pt x="332" y="7436"/>
                  </a:lnTo>
                  <a:lnTo>
                    <a:pt x="334" y="7429"/>
                  </a:lnTo>
                  <a:lnTo>
                    <a:pt x="297" y="2186"/>
                  </a:lnTo>
                  <a:lnTo>
                    <a:pt x="297" y="2186"/>
                  </a:lnTo>
                  <a:lnTo>
                    <a:pt x="295" y="2170"/>
                  </a:lnTo>
                  <a:lnTo>
                    <a:pt x="293" y="2157"/>
                  </a:lnTo>
                  <a:lnTo>
                    <a:pt x="289" y="2141"/>
                  </a:lnTo>
                  <a:lnTo>
                    <a:pt x="284" y="2127"/>
                  </a:lnTo>
                  <a:lnTo>
                    <a:pt x="278" y="2116"/>
                  </a:lnTo>
                  <a:lnTo>
                    <a:pt x="270" y="2104"/>
                  </a:lnTo>
                  <a:lnTo>
                    <a:pt x="262" y="2093"/>
                  </a:lnTo>
                  <a:lnTo>
                    <a:pt x="253" y="2081"/>
                  </a:lnTo>
                  <a:lnTo>
                    <a:pt x="241" y="2071"/>
                  </a:lnTo>
                  <a:lnTo>
                    <a:pt x="231" y="2063"/>
                  </a:lnTo>
                  <a:lnTo>
                    <a:pt x="218" y="2056"/>
                  </a:lnTo>
                  <a:lnTo>
                    <a:pt x="206" y="2050"/>
                  </a:lnTo>
                  <a:lnTo>
                    <a:pt x="192" y="2046"/>
                  </a:lnTo>
                  <a:lnTo>
                    <a:pt x="177" y="2042"/>
                  </a:lnTo>
                  <a:lnTo>
                    <a:pt x="163" y="2040"/>
                  </a:lnTo>
                  <a:lnTo>
                    <a:pt x="148" y="2038"/>
                  </a:lnTo>
                  <a:lnTo>
                    <a:pt x="148" y="2038"/>
                  </a:lnTo>
                  <a:lnTo>
                    <a:pt x="146" y="2038"/>
                  </a:lnTo>
                  <a:lnTo>
                    <a:pt x="146" y="2038"/>
                  </a:lnTo>
                  <a:lnTo>
                    <a:pt x="132" y="2040"/>
                  </a:lnTo>
                  <a:lnTo>
                    <a:pt x="117" y="2042"/>
                  </a:lnTo>
                  <a:lnTo>
                    <a:pt x="103" y="2046"/>
                  </a:lnTo>
                  <a:lnTo>
                    <a:pt x="89" y="2050"/>
                  </a:lnTo>
                  <a:lnTo>
                    <a:pt x="76" y="2058"/>
                  </a:lnTo>
                  <a:lnTo>
                    <a:pt x="64" y="2065"/>
                  </a:lnTo>
                  <a:lnTo>
                    <a:pt x="52" y="2073"/>
                  </a:lnTo>
                  <a:lnTo>
                    <a:pt x="43" y="2083"/>
                  </a:lnTo>
                  <a:lnTo>
                    <a:pt x="33" y="2093"/>
                  </a:lnTo>
                  <a:lnTo>
                    <a:pt x="23" y="2104"/>
                  </a:lnTo>
                  <a:lnTo>
                    <a:pt x="17" y="2118"/>
                  </a:lnTo>
                  <a:lnTo>
                    <a:pt x="10" y="2129"/>
                  </a:lnTo>
                  <a:lnTo>
                    <a:pt x="6" y="2143"/>
                  </a:lnTo>
                  <a:lnTo>
                    <a:pt x="2" y="2159"/>
                  </a:lnTo>
                  <a:lnTo>
                    <a:pt x="0" y="2172"/>
                  </a:lnTo>
                  <a:lnTo>
                    <a:pt x="0" y="2188"/>
                  </a:lnTo>
                  <a:lnTo>
                    <a:pt x="37" y="7419"/>
                  </a:lnTo>
                  <a:lnTo>
                    <a:pt x="37" y="7419"/>
                  </a:lnTo>
                  <a:lnTo>
                    <a:pt x="35" y="7466"/>
                  </a:lnTo>
                  <a:lnTo>
                    <a:pt x="35" y="7501"/>
                  </a:lnTo>
                  <a:lnTo>
                    <a:pt x="35" y="7545"/>
                  </a:lnTo>
                  <a:lnTo>
                    <a:pt x="39" y="7596"/>
                  </a:lnTo>
                  <a:lnTo>
                    <a:pt x="43" y="7652"/>
                  </a:lnTo>
                  <a:lnTo>
                    <a:pt x="51" y="7714"/>
                  </a:lnTo>
                  <a:lnTo>
                    <a:pt x="62" y="7778"/>
                  </a:lnTo>
                  <a:lnTo>
                    <a:pt x="78" y="7848"/>
                  </a:lnTo>
                  <a:lnTo>
                    <a:pt x="97" y="7918"/>
                  </a:lnTo>
                  <a:lnTo>
                    <a:pt x="120" y="7990"/>
                  </a:lnTo>
                  <a:lnTo>
                    <a:pt x="134" y="8027"/>
                  </a:lnTo>
                  <a:lnTo>
                    <a:pt x="150" y="8063"/>
                  </a:lnTo>
                  <a:lnTo>
                    <a:pt x="165" y="8100"/>
                  </a:lnTo>
                  <a:lnTo>
                    <a:pt x="185" y="8135"/>
                  </a:lnTo>
                  <a:lnTo>
                    <a:pt x="204" y="8172"/>
                  </a:lnTo>
                  <a:lnTo>
                    <a:pt x="225" y="8207"/>
                  </a:lnTo>
                  <a:lnTo>
                    <a:pt x="249" y="8242"/>
                  </a:lnTo>
                  <a:lnTo>
                    <a:pt x="274" y="8275"/>
                  </a:lnTo>
                  <a:lnTo>
                    <a:pt x="299" y="8310"/>
                  </a:lnTo>
                  <a:lnTo>
                    <a:pt x="328" y="8341"/>
                  </a:lnTo>
                  <a:lnTo>
                    <a:pt x="328" y="8341"/>
                  </a:lnTo>
                  <a:lnTo>
                    <a:pt x="363" y="8378"/>
                  </a:lnTo>
                  <a:lnTo>
                    <a:pt x="400" y="8411"/>
                  </a:lnTo>
                  <a:lnTo>
                    <a:pt x="439" y="8442"/>
                  </a:lnTo>
                  <a:lnTo>
                    <a:pt x="480" y="8471"/>
                  </a:lnTo>
                  <a:lnTo>
                    <a:pt x="521" y="8498"/>
                  </a:lnTo>
                  <a:lnTo>
                    <a:pt x="565" y="8524"/>
                  </a:lnTo>
                  <a:lnTo>
                    <a:pt x="610" y="8545"/>
                  </a:lnTo>
                  <a:lnTo>
                    <a:pt x="657" y="8566"/>
                  </a:lnTo>
                  <a:lnTo>
                    <a:pt x="705" y="8584"/>
                  </a:lnTo>
                  <a:lnTo>
                    <a:pt x="756" y="8597"/>
                  </a:lnTo>
                  <a:lnTo>
                    <a:pt x="806" y="8611"/>
                  </a:lnTo>
                  <a:lnTo>
                    <a:pt x="859" y="8623"/>
                  </a:lnTo>
                  <a:lnTo>
                    <a:pt x="915" y="8630"/>
                  </a:lnTo>
                  <a:lnTo>
                    <a:pt x="969" y="8636"/>
                  </a:lnTo>
                  <a:lnTo>
                    <a:pt x="1028" y="8640"/>
                  </a:lnTo>
                  <a:lnTo>
                    <a:pt x="1088" y="8640"/>
                  </a:lnTo>
                  <a:lnTo>
                    <a:pt x="1088" y="8640"/>
                  </a:lnTo>
                  <a:lnTo>
                    <a:pt x="1129" y="8640"/>
                  </a:lnTo>
                  <a:lnTo>
                    <a:pt x="1170" y="8638"/>
                  </a:lnTo>
                  <a:lnTo>
                    <a:pt x="1208" y="8636"/>
                  </a:lnTo>
                  <a:lnTo>
                    <a:pt x="1247" y="8632"/>
                  </a:lnTo>
                  <a:lnTo>
                    <a:pt x="1323" y="8621"/>
                  </a:lnTo>
                  <a:lnTo>
                    <a:pt x="1393" y="8605"/>
                  </a:lnTo>
                  <a:lnTo>
                    <a:pt x="1461" y="8588"/>
                  </a:lnTo>
                  <a:lnTo>
                    <a:pt x="1525" y="8564"/>
                  </a:lnTo>
                  <a:lnTo>
                    <a:pt x="1585" y="8539"/>
                  </a:lnTo>
                  <a:lnTo>
                    <a:pt x="1644" y="8510"/>
                  </a:lnTo>
                  <a:lnTo>
                    <a:pt x="1698" y="8477"/>
                  </a:lnTo>
                  <a:lnTo>
                    <a:pt x="1749" y="8444"/>
                  </a:lnTo>
                  <a:lnTo>
                    <a:pt x="1795" y="8405"/>
                  </a:lnTo>
                  <a:lnTo>
                    <a:pt x="1840" y="8366"/>
                  </a:lnTo>
                  <a:lnTo>
                    <a:pt x="1883" y="8326"/>
                  </a:lnTo>
                  <a:lnTo>
                    <a:pt x="1921" y="8281"/>
                  </a:lnTo>
                  <a:lnTo>
                    <a:pt x="1958" y="8236"/>
                  </a:lnTo>
                  <a:lnTo>
                    <a:pt x="1991" y="8190"/>
                  </a:lnTo>
                  <a:lnTo>
                    <a:pt x="2023" y="8143"/>
                  </a:lnTo>
                  <a:lnTo>
                    <a:pt x="2050" y="8095"/>
                  </a:lnTo>
                  <a:lnTo>
                    <a:pt x="2077" y="8044"/>
                  </a:lnTo>
                  <a:lnTo>
                    <a:pt x="2100" y="7994"/>
                  </a:lnTo>
                  <a:lnTo>
                    <a:pt x="2122" y="7943"/>
                  </a:lnTo>
                  <a:lnTo>
                    <a:pt x="2139" y="7893"/>
                  </a:lnTo>
                  <a:lnTo>
                    <a:pt x="2157" y="7842"/>
                  </a:lnTo>
                  <a:lnTo>
                    <a:pt x="2170" y="7792"/>
                  </a:lnTo>
                  <a:lnTo>
                    <a:pt x="2184" y="7741"/>
                  </a:lnTo>
                  <a:lnTo>
                    <a:pt x="2193" y="7693"/>
                  </a:lnTo>
                  <a:lnTo>
                    <a:pt x="2203" y="7644"/>
                  </a:lnTo>
                  <a:lnTo>
                    <a:pt x="2209" y="7598"/>
                  </a:lnTo>
                  <a:lnTo>
                    <a:pt x="2215" y="7551"/>
                  </a:lnTo>
                  <a:lnTo>
                    <a:pt x="2219" y="7508"/>
                  </a:lnTo>
                  <a:lnTo>
                    <a:pt x="2221" y="7466"/>
                  </a:lnTo>
                  <a:lnTo>
                    <a:pt x="2223" y="7425"/>
                  </a:lnTo>
                  <a:lnTo>
                    <a:pt x="2242" y="1042"/>
                  </a:lnTo>
                  <a:lnTo>
                    <a:pt x="2242" y="1042"/>
                  </a:lnTo>
                  <a:lnTo>
                    <a:pt x="2244" y="1006"/>
                  </a:lnTo>
                  <a:lnTo>
                    <a:pt x="2242" y="943"/>
                  </a:lnTo>
                  <a:lnTo>
                    <a:pt x="2240" y="903"/>
                  </a:lnTo>
                  <a:lnTo>
                    <a:pt x="2234" y="858"/>
                  </a:lnTo>
                  <a:lnTo>
                    <a:pt x="2227" y="809"/>
                  </a:lnTo>
                  <a:lnTo>
                    <a:pt x="2217" y="757"/>
                  </a:lnTo>
                  <a:lnTo>
                    <a:pt x="2203" y="703"/>
                  </a:lnTo>
                  <a:lnTo>
                    <a:pt x="2188" y="646"/>
                  </a:lnTo>
                  <a:lnTo>
                    <a:pt x="2166" y="586"/>
                  </a:lnTo>
                  <a:lnTo>
                    <a:pt x="2141" y="528"/>
                  </a:lnTo>
                  <a:lnTo>
                    <a:pt x="2127" y="499"/>
                  </a:lnTo>
                  <a:lnTo>
                    <a:pt x="2112" y="468"/>
                  </a:lnTo>
                  <a:lnTo>
                    <a:pt x="2094" y="439"/>
                  </a:lnTo>
                  <a:lnTo>
                    <a:pt x="2075" y="410"/>
                  </a:lnTo>
                  <a:lnTo>
                    <a:pt x="2056" y="380"/>
                  </a:lnTo>
                  <a:lnTo>
                    <a:pt x="2034" y="353"/>
                  </a:lnTo>
                  <a:lnTo>
                    <a:pt x="2011" y="324"/>
                  </a:lnTo>
                  <a:lnTo>
                    <a:pt x="1988" y="297"/>
                  </a:lnTo>
                  <a:lnTo>
                    <a:pt x="1988" y="297"/>
                  </a:lnTo>
                  <a:close/>
                </a:path>
              </a:pathLst>
            </a:custGeom>
            <a:solidFill>
              <a:srgbClr val="85699C"/>
            </a:solidFill>
            <a:ln w="9525">
              <a:noFill/>
              <a:round/>
              <a:headEnd/>
              <a:tailEnd/>
            </a:ln>
            <a:effectLst/>
          </p:spPr>
          <p:txBody>
            <a:bodyPr/>
            <a:lstStyle/>
            <a:p>
              <a:pPr fontAlgn="auto">
                <a:spcBef>
                  <a:spcPts val="0"/>
                </a:spcBef>
                <a:spcAft>
                  <a:spcPts val="0"/>
                </a:spcAft>
                <a:defRPr/>
              </a:pPr>
              <a:endParaRPr kumimoji="1" lang="en-US" sz="1050">
                <a:ea typeface="新細明體" charset="-120"/>
              </a:endParaRPr>
            </a:p>
          </p:txBody>
        </p:sp>
      </p:grpSp>
    </p:spTree>
    <p:extLst>
      <p:ext uri="{BB962C8B-B14F-4D97-AF65-F5344CB8AC3E}">
        <p14:creationId xmlns:p14="http://schemas.microsoft.com/office/powerpoint/2010/main" val="324348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第六节    区块链技术在互联网金融风险管理中的应用</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一、区块链技术概述</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3" name="矩形 2"/>
          <p:cNvSpPr/>
          <p:nvPr/>
        </p:nvSpPr>
        <p:spPr>
          <a:xfrm>
            <a:off x="1031469" y="2060848"/>
            <a:ext cx="10153127" cy="864096"/>
          </a:xfrm>
          <a:prstGeom prst="rect">
            <a:avLst/>
          </a:prstGeom>
          <a:noFill/>
        </p:spPr>
        <p:txBody>
          <a:bodyPr lIns="0" tIns="0" rIns="0" bIns="0">
            <a:normAutofit/>
          </a:bodyPr>
          <a:lstStyle/>
          <a:p>
            <a:pPr fontAlgn="auto">
              <a:lnSpc>
                <a:spcPct val="150000"/>
              </a:lnSpc>
              <a:spcBef>
                <a:spcPts val="0"/>
              </a:spcBef>
              <a:spcAft>
                <a:spcPts val="0"/>
              </a:spcAft>
            </a:pPr>
            <a:r>
              <a:rPr lang="zh-CN" altLang="en-US" dirty="0">
                <a:solidFill>
                  <a:srgbClr val="7030A0"/>
                </a:solidFill>
                <a:ea typeface="微软雅黑" panose="020B0503020204020204" pitchFamily="34" charset="-122"/>
              </a:rPr>
              <a:t>        区块链技术运作的机制, 是将所有的点对点交易历史都记录存储在一个区块中, 而每个区块又是通过密码学签名与下一个区块“链接”起来。当交易数据被存储到一个区块后,交易将得到初步确认。</a:t>
            </a:r>
          </a:p>
        </p:txBody>
      </p:sp>
      <p:graphicFrame>
        <p:nvGraphicFramePr>
          <p:cNvPr id="4" name="图示 3"/>
          <p:cNvGraphicFramePr/>
          <p:nvPr>
            <p:extLst>
              <p:ext uri="{D42A27DB-BD31-4B8C-83A1-F6EECF244321}">
                <p14:modId xmlns:p14="http://schemas.microsoft.com/office/powerpoint/2010/main" val="2309869060"/>
              </p:ext>
            </p:extLst>
          </p:nvPr>
        </p:nvGraphicFramePr>
        <p:xfrm>
          <a:off x="2041916" y="3262682"/>
          <a:ext cx="8132233" cy="2233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5381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第六节    区块链技术在互联网金融风险管理中的应用</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二、区块链技术对于互联网金融风险的管理</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aphicFrame>
        <p:nvGraphicFramePr>
          <p:cNvPr id="5" name="图示 4"/>
          <p:cNvGraphicFramePr/>
          <p:nvPr>
            <p:extLst>
              <p:ext uri="{D42A27DB-BD31-4B8C-83A1-F6EECF244321}">
                <p14:modId xmlns:p14="http://schemas.microsoft.com/office/powerpoint/2010/main" val="553643948"/>
              </p:ext>
            </p:extLst>
          </p:nvPr>
        </p:nvGraphicFramePr>
        <p:xfrm>
          <a:off x="1058616" y="1988840"/>
          <a:ext cx="10081120"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06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王亮\工作\2015\04\01\新建文件夹\未标题-4.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2628289"/>
            <a:ext cx="11874959" cy="4229711"/>
          </a:xfrm>
          <a:prstGeom prst="rect">
            <a:avLst/>
          </a:prstGeom>
          <a:noFill/>
          <a:ln>
            <a:noFill/>
          </a:ln>
        </p:spPr>
      </p:pic>
      <p:pic>
        <p:nvPicPr>
          <p:cNvPr id="6" name="图片 5"/>
          <p:cNvPicPr>
            <a:picLocks noChangeAspect="1"/>
          </p:cNvPicPr>
          <p:nvPr/>
        </p:nvPicPr>
        <p:blipFill>
          <a:blip r:embed="rId4"/>
          <a:stretch>
            <a:fillRect/>
          </a:stretch>
        </p:blipFill>
        <p:spPr>
          <a:xfrm>
            <a:off x="0" y="19610"/>
            <a:ext cx="2476190" cy="1400000"/>
          </a:xfrm>
          <a:prstGeom prst="rect">
            <a:avLst/>
          </a:prstGeom>
        </p:spPr>
      </p:pic>
      <p:sp>
        <p:nvSpPr>
          <p:cNvPr id="7" name="TextBox 7"/>
          <p:cNvSpPr>
            <a:spLocks noChangeArrowheads="1"/>
          </p:cNvSpPr>
          <p:nvPr/>
        </p:nvSpPr>
        <p:spPr bwMode="auto">
          <a:xfrm>
            <a:off x="8259415" y="1473371"/>
            <a:ext cx="3240360" cy="3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r>
              <a:rPr lang="en-US" altLang="zh-CN" dirty="0">
                <a:solidFill>
                  <a:srgbClr val="D24726"/>
                </a:solidFill>
                <a:latin typeface="Candara" panose="020E0502030303020204" pitchFamily="34" charset="0"/>
                <a:ea typeface="微软雅黑" panose="020B0503020204020204" pitchFamily="34" charset="-122"/>
                <a:sym typeface="方正大黑简体" pitchFamily="2" charset="-122"/>
              </a:rPr>
              <a:t>http://www.crtvup.com.cn</a:t>
            </a:r>
            <a:endParaRPr lang="zh-CN" altLang="en-US" dirty="0">
              <a:solidFill>
                <a:srgbClr val="D24726"/>
              </a:solidFill>
              <a:latin typeface="Candara" panose="020E0502030303020204" pitchFamily="34" charset="0"/>
              <a:ea typeface="微软雅黑" panose="020B0503020204020204" pitchFamily="34" charset="-122"/>
              <a:sym typeface="方正大黑简体" pitchFamily="2"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375" y="811865"/>
            <a:ext cx="3168352" cy="498463"/>
          </a:xfrm>
          <a:prstGeom prst="rect">
            <a:avLst/>
          </a:prstGeom>
        </p:spPr>
      </p:pic>
    </p:spTree>
    <p:extLst>
      <p:ext uri="{BB962C8B-B14F-4D97-AF65-F5344CB8AC3E}">
        <p14:creationId xmlns:p14="http://schemas.microsoft.com/office/powerpoint/2010/main" val="256175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互联网金融概述</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P2P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网络借贷平台发展概述</a:t>
            </a:r>
          </a:p>
        </p:txBody>
      </p:sp>
      <p:sp>
        <p:nvSpPr>
          <p:cNvPr id="3" name="矩形 2"/>
          <p:cNvSpPr/>
          <p:nvPr/>
        </p:nvSpPr>
        <p:spPr>
          <a:xfrm>
            <a:off x="1067473" y="1949031"/>
            <a:ext cx="4671662" cy="4407319"/>
          </a:xfrm>
          <a:prstGeom prst="rect">
            <a:avLst/>
          </a:prstGeom>
          <a:noFill/>
        </p:spPr>
        <p:txBody>
          <a:bodyPr lIns="0" tIns="0" rIns="0" bIns="0">
            <a:normAutofit/>
          </a:bodyPr>
          <a:lstStyle/>
          <a:p>
            <a:pPr marL="285750" indent="-285750" fontAlgn="auto">
              <a:lnSpc>
                <a:spcPct val="150000"/>
              </a:lnSpc>
              <a:spcBef>
                <a:spcPts val="0"/>
              </a:spcBef>
              <a:spcAft>
                <a:spcPts val="0"/>
              </a:spcAft>
              <a:buFont typeface="Wingdings" panose="05000000000000000000" pitchFamily="2" charset="2"/>
              <a:buChar char="u"/>
            </a:pPr>
            <a:r>
              <a:rPr lang="en-US" altLang="zh-CN" dirty="0">
                <a:solidFill>
                  <a:srgbClr val="7030A0"/>
                </a:solidFill>
                <a:ea typeface="微软雅黑" panose="020B0503020204020204" pitchFamily="34" charset="-122"/>
              </a:rPr>
              <a:t>P2P </a:t>
            </a:r>
            <a:r>
              <a:rPr lang="zh-CN" altLang="en-US" dirty="0">
                <a:solidFill>
                  <a:srgbClr val="7030A0"/>
                </a:solidFill>
                <a:ea typeface="微软雅黑" panose="020B0503020204020204" pitchFamily="34" charset="-122"/>
              </a:rPr>
              <a:t>网络借贷是一种重要的互联网金融业态</a:t>
            </a:r>
            <a:r>
              <a:rPr lang="en-US" altLang="zh-CN" dirty="0">
                <a:solidFill>
                  <a:srgbClr val="7030A0"/>
                </a:solidFill>
                <a:ea typeface="微软雅黑" panose="020B0503020204020204" pitchFamily="34" charset="-122"/>
              </a:rPr>
              <a:t>, </a:t>
            </a:r>
            <a:r>
              <a:rPr lang="zh-CN" altLang="en-US" dirty="0">
                <a:solidFill>
                  <a:srgbClr val="7030A0"/>
                </a:solidFill>
                <a:ea typeface="微软雅黑" panose="020B0503020204020204" pitchFamily="34" charset="-122"/>
              </a:rPr>
              <a:t>其在国外的发展可被视为一种金融脱媒的新现象。</a:t>
            </a:r>
          </a:p>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依托互联网技术</a:t>
            </a:r>
            <a:r>
              <a:rPr lang="en-US" altLang="zh-CN" dirty="0">
                <a:solidFill>
                  <a:srgbClr val="7030A0"/>
                </a:solidFill>
                <a:ea typeface="微软雅黑" panose="020B0503020204020204" pitchFamily="34" charset="-122"/>
              </a:rPr>
              <a:t>, P2P </a:t>
            </a:r>
            <a:r>
              <a:rPr lang="zh-CN" altLang="en-US" dirty="0">
                <a:solidFill>
                  <a:srgbClr val="7030A0"/>
                </a:solidFill>
                <a:ea typeface="微软雅黑" panose="020B0503020204020204" pitchFamily="34" charset="-122"/>
              </a:rPr>
              <a:t>网络借贷突破地域的限制</a:t>
            </a:r>
            <a:r>
              <a:rPr lang="en-US" altLang="zh-CN" dirty="0">
                <a:solidFill>
                  <a:srgbClr val="7030A0"/>
                </a:solidFill>
                <a:ea typeface="微软雅黑" panose="020B0503020204020204" pitchFamily="34" charset="-122"/>
              </a:rPr>
              <a:t>, </a:t>
            </a:r>
            <a:r>
              <a:rPr lang="zh-CN" altLang="en-US" dirty="0">
                <a:solidFill>
                  <a:srgbClr val="7030A0"/>
                </a:solidFill>
                <a:ea typeface="微软雅黑" panose="020B0503020204020204" pitchFamily="34" charset="-122"/>
              </a:rPr>
              <a:t>使得原本只能存在于一定社会关系网络内的社会融资或民间融资模式得到了全新的发展</a:t>
            </a:r>
            <a:r>
              <a:rPr lang="en-US" altLang="zh-CN" dirty="0">
                <a:solidFill>
                  <a:srgbClr val="7030A0"/>
                </a:solidFill>
                <a:ea typeface="微软雅黑" panose="020B0503020204020204" pitchFamily="34" charset="-122"/>
              </a:rPr>
              <a:t>, </a:t>
            </a:r>
            <a:r>
              <a:rPr lang="zh-CN" altLang="en-US" dirty="0">
                <a:solidFill>
                  <a:srgbClr val="7030A0"/>
                </a:solidFill>
                <a:ea typeface="微软雅黑" panose="020B0503020204020204" pitchFamily="34" charset="-122"/>
              </a:rPr>
              <a:t>从本质上提供了一个将借款人与出借人自行配对的平台。</a:t>
            </a:r>
          </a:p>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这类互联网金融企业相当于创造了一个新的资金融通市场。</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115" y="2492896"/>
            <a:ext cx="4464496" cy="2812632"/>
          </a:xfrm>
          <a:prstGeom prst="rect">
            <a:avLst/>
          </a:prstGeom>
        </p:spPr>
      </p:pic>
    </p:spTree>
    <p:extLst>
      <p:ext uri="{BB962C8B-B14F-4D97-AF65-F5344CB8AC3E}">
        <p14:creationId xmlns:p14="http://schemas.microsoft.com/office/powerpoint/2010/main" val="148248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互联网金融概述</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P2P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网络借贷平台发展概述</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graphicFrame>
        <p:nvGraphicFramePr>
          <p:cNvPr id="5" name="图示 4"/>
          <p:cNvGraphicFramePr/>
          <p:nvPr>
            <p:extLst>
              <p:ext uri="{D42A27DB-BD31-4B8C-83A1-F6EECF244321}">
                <p14:modId xmlns:p14="http://schemas.microsoft.com/office/powerpoint/2010/main" val="2600484438"/>
              </p:ext>
            </p:extLst>
          </p:nvPr>
        </p:nvGraphicFramePr>
        <p:xfrm>
          <a:off x="1283497" y="2060848"/>
          <a:ext cx="9649072"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62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互联网金融概述</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二、互联网支付平台发展概述</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3" name="矩形 2"/>
          <p:cNvSpPr/>
          <p:nvPr/>
        </p:nvSpPr>
        <p:spPr>
          <a:xfrm>
            <a:off x="1058615" y="2136339"/>
            <a:ext cx="10081119" cy="3452901"/>
          </a:xfrm>
          <a:prstGeom prst="rect">
            <a:avLst/>
          </a:prstGeom>
          <a:effectLst>
            <a:glow rad="228600">
              <a:schemeClr val="accent4">
                <a:satMod val="175000"/>
                <a:alpha val="40000"/>
              </a:schemeClr>
            </a:glow>
          </a:effectLst>
          <a:scene3d>
            <a:camera prst="orthographicFront"/>
            <a:lightRig rig="threePt" dir="t"/>
          </a:scene3d>
          <a:sp3d>
            <a:bevelT prst="slope"/>
          </a:sp3d>
        </p:spPr>
        <p:style>
          <a:lnRef idx="1">
            <a:schemeClr val="accent4"/>
          </a:lnRef>
          <a:fillRef idx="2">
            <a:schemeClr val="accent4"/>
          </a:fillRef>
          <a:effectRef idx="1">
            <a:schemeClr val="accent4"/>
          </a:effectRef>
          <a:fontRef idx="minor">
            <a:schemeClr val="dk1"/>
          </a:fontRef>
        </p:style>
        <p:txBody>
          <a:bodyPr lIns="0" tIns="0" rIns="0" bIns="0">
            <a:normAutofit/>
          </a:bodyPr>
          <a:lstStyle/>
          <a:p>
            <a:pPr marL="285750" indent="-285750" fontAlgn="auto">
              <a:lnSpc>
                <a:spcPct val="20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网络购物日益繁荣的同时也催生了互联网支付的快速发展, 以支付宝为代表的一批互联网支付平台迅速成长。</a:t>
            </a:r>
          </a:p>
          <a:p>
            <a:pPr marL="285750" indent="-285750" fontAlgn="auto">
              <a:lnSpc>
                <a:spcPct val="20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互联网支付也是互联网金融的一种重要业态。这些互联网支付平台带来了交易成本的大幅度降低, 使得便捷的支付服务能够更广范围地覆盖相对落后的地区, 促进了金融的普惠发展。</a:t>
            </a:r>
          </a:p>
          <a:p>
            <a:pPr marL="285750" indent="-285750" fontAlgn="auto">
              <a:lnSpc>
                <a:spcPct val="20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当前制约互联网支付普及化的瓶颈突出表现在安全性上。</a:t>
            </a:r>
          </a:p>
          <a:p>
            <a:pPr marL="285750" indent="-285750" fontAlgn="auto">
              <a:lnSpc>
                <a:spcPct val="20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移动支付存在安全问题的根源之一, 就是长期缺乏规范、统一的技术标准和安全标准。</a:t>
            </a:r>
          </a:p>
        </p:txBody>
      </p:sp>
    </p:spTree>
    <p:extLst>
      <p:ext uri="{BB962C8B-B14F-4D97-AF65-F5344CB8AC3E}">
        <p14:creationId xmlns:p14="http://schemas.microsoft.com/office/powerpoint/2010/main" val="313286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互联网金融概述</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三、互联网金融风险的特征</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7" name="MH_SubTitle_1"/>
          <p:cNvSpPr/>
          <p:nvPr>
            <p:custDataLst>
              <p:tags r:id="rId1"/>
            </p:custDataLst>
          </p:nvPr>
        </p:nvSpPr>
        <p:spPr>
          <a:xfrm>
            <a:off x="3457576" y="3352801"/>
            <a:ext cx="2176463" cy="1116013"/>
          </a:xfrm>
          <a:custGeom>
            <a:avLst/>
            <a:gdLst>
              <a:gd name="connsiteX0" fmla="*/ 0 w 1784371"/>
              <a:gd name="connsiteY0" fmla="*/ 897668 h 914400"/>
              <a:gd name="connsiteX1" fmla="*/ 1784371 w 1784371"/>
              <a:gd name="connsiteY1" fmla="*/ 897668 h 914400"/>
              <a:gd name="connsiteX2" fmla="*/ 1784371 w 1784371"/>
              <a:gd name="connsiteY2" fmla="*/ 914400 h 914400"/>
              <a:gd name="connsiteX3" fmla="*/ 0 w 1784371"/>
              <a:gd name="connsiteY3" fmla="*/ 914400 h 914400"/>
              <a:gd name="connsiteX4" fmla="*/ 59588 w 1784371"/>
              <a:gd name="connsiteY4" fmla="*/ 0 h 914400"/>
              <a:gd name="connsiteX5" fmla="*/ 69360 w 1784371"/>
              <a:gd name="connsiteY5" fmla="*/ 3522 h 914400"/>
              <a:gd name="connsiteX6" fmla="*/ 75080 w 1784371"/>
              <a:gd name="connsiteY6" fmla="*/ 8501 h 914400"/>
              <a:gd name="connsiteX7" fmla="*/ 92544 w 1784371"/>
              <a:gd name="connsiteY7" fmla="*/ 25390 h 914400"/>
              <a:gd name="connsiteX8" fmla="*/ 99110 w 1784371"/>
              <a:gd name="connsiteY8" fmla="*/ 31567 h 914400"/>
              <a:gd name="connsiteX9" fmla="*/ 110365 w 1784371"/>
              <a:gd name="connsiteY9" fmla="*/ 21034 h 914400"/>
              <a:gd name="connsiteX10" fmla="*/ 127224 w 1784371"/>
              <a:gd name="connsiteY10" fmla="*/ 4751 h 914400"/>
              <a:gd name="connsiteX11" fmla="*/ 128636 w 1784371"/>
              <a:gd name="connsiteY11" fmla="*/ 3522 h 914400"/>
              <a:gd name="connsiteX12" fmla="*/ 138686 w 1784371"/>
              <a:gd name="connsiteY12" fmla="*/ 23 h 914400"/>
              <a:gd name="connsiteX13" fmla="*/ 138964 w 1784371"/>
              <a:gd name="connsiteY13" fmla="*/ 0 h 914400"/>
              <a:gd name="connsiteX14" fmla="*/ 148735 w 1784371"/>
              <a:gd name="connsiteY14" fmla="*/ 3522 h 914400"/>
              <a:gd name="connsiteX15" fmla="*/ 154456 w 1784371"/>
              <a:gd name="connsiteY15" fmla="*/ 8501 h 914400"/>
              <a:gd name="connsiteX16" fmla="*/ 171919 w 1784371"/>
              <a:gd name="connsiteY16" fmla="*/ 25390 h 914400"/>
              <a:gd name="connsiteX17" fmla="*/ 178486 w 1784371"/>
              <a:gd name="connsiteY17" fmla="*/ 31567 h 914400"/>
              <a:gd name="connsiteX18" fmla="*/ 189741 w 1784371"/>
              <a:gd name="connsiteY18" fmla="*/ 21034 h 914400"/>
              <a:gd name="connsiteX19" fmla="*/ 206599 w 1784371"/>
              <a:gd name="connsiteY19" fmla="*/ 4751 h 914400"/>
              <a:gd name="connsiteX20" fmla="*/ 208012 w 1784371"/>
              <a:gd name="connsiteY20" fmla="*/ 3522 h 914400"/>
              <a:gd name="connsiteX21" fmla="*/ 218062 w 1784371"/>
              <a:gd name="connsiteY21" fmla="*/ 23 h 914400"/>
              <a:gd name="connsiteX22" fmla="*/ 218340 w 1784371"/>
              <a:gd name="connsiteY22" fmla="*/ 0 h 914400"/>
              <a:gd name="connsiteX23" fmla="*/ 228111 w 1784371"/>
              <a:gd name="connsiteY23" fmla="*/ 3522 h 914400"/>
              <a:gd name="connsiteX24" fmla="*/ 233831 w 1784371"/>
              <a:gd name="connsiteY24" fmla="*/ 8501 h 914400"/>
              <a:gd name="connsiteX25" fmla="*/ 251295 w 1784371"/>
              <a:gd name="connsiteY25" fmla="*/ 25390 h 914400"/>
              <a:gd name="connsiteX26" fmla="*/ 257861 w 1784371"/>
              <a:gd name="connsiteY26" fmla="*/ 31567 h 914400"/>
              <a:gd name="connsiteX27" fmla="*/ 269116 w 1784371"/>
              <a:gd name="connsiteY27" fmla="*/ 21034 h 914400"/>
              <a:gd name="connsiteX28" fmla="*/ 285975 w 1784371"/>
              <a:gd name="connsiteY28" fmla="*/ 4751 h 914400"/>
              <a:gd name="connsiteX29" fmla="*/ 287387 w 1784371"/>
              <a:gd name="connsiteY29" fmla="*/ 3522 h 914400"/>
              <a:gd name="connsiteX30" fmla="*/ 297437 w 1784371"/>
              <a:gd name="connsiteY30" fmla="*/ 23 h 914400"/>
              <a:gd name="connsiteX31" fmla="*/ 297715 w 1784371"/>
              <a:gd name="connsiteY31" fmla="*/ 0 h 914400"/>
              <a:gd name="connsiteX32" fmla="*/ 307487 w 1784371"/>
              <a:gd name="connsiteY32" fmla="*/ 3522 h 914400"/>
              <a:gd name="connsiteX33" fmla="*/ 313207 w 1784371"/>
              <a:gd name="connsiteY33" fmla="*/ 8501 h 914400"/>
              <a:gd name="connsiteX34" fmla="*/ 330670 w 1784371"/>
              <a:gd name="connsiteY34" fmla="*/ 25390 h 914400"/>
              <a:gd name="connsiteX35" fmla="*/ 337237 w 1784371"/>
              <a:gd name="connsiteY35" fmla="*/ 31567 h 914400"/>
              <a:gd name="connsiteX36" fmla="*/ 348492 w 1784371"/>
              <a:gd name="connsiteY36" fmla="*/ 21034 h 914400"/>
              <a:gd name="connsiteX37" fmla="*/ 365350 w 1784371"/>
              <a:gd name="connsiteY37" fmla="*/ 4751 h 914400"/>
              <a:gd name="connsiteX38" fmla="*/ 366763 w 1784371"/>
              <a:gd name="connsiteY38" fmla="*/ 3522 h 914400"/>
              <a:gd name="connsiteX39" fmla="*/ 376812 w 1784371"/>
              <a:gd name="connsiteY39" fmla="*/ 23 h 914400"/>
              <a:gd name="connsiteX40" fmla="*/ 377090 w 1784371"/>
              <a:gd name="connsiteY40" fmla="*/ 0 h 914400"/>
              <a:gd name="connsiteX41" fmla="*/ 386862 w 1784371"/>
              <a:gd name="connsiteY41" fmla="*/ 3522 h 914400"/>
              <a:gd name="connsiteX42" fmla="*/ 392582 w 1784371"/>
              <a:gd name="connsiteY42" fmla="*/ 8501 h 914400"/>
              <a:gd name="connsiteX43" fmla="*/ 410046 w 1784371"/>
              <a:gd name="connsiteY43" fmla="*/ 25390 h 914400"/>
              <a:gd name="connsiteX44" fmla="*/ 416612 w 1784371"/>
              <a:gd name="connsiteY44" fmla="*/ 31567 h 914400"/>
              <a:gd name="connsiteX45" fmla="*/ 427867 w 1784371"/>
              <a:gd name="connsiteY45" fmla="*/ 21034 h 914400"/>
              <a:gd name="connsiteX46" fmla="*/ 444726 w 1784371"/>
              <a:gd name="connsiteY46" fmla="*/ 4751 h 914400"/>
              <a:gd name="connsiteX47" fmla="*/ 446138 w 1784371"/>
              <a:gd name="connsiteY47" fmla="*/ 3522 h 914400"/>
              <a:gd name="connsiteX48" fmla="*/ 456188 w 1784371"/>
              <a:gd name="connsiteY48" fmla="*/ 23 h 914400"/>
              <a:gd name="connsiteX49" fmla="*/ 456466 w 1784371"/>
              <a:gd name="connsiteY49" fmla="*/ 0 h 914400"/>
              <a:gd name="connsiteX50" fmla="*/ 466238 w 1784371"/>
              <a:gd name="connsiteY50" fmla="*/ 3522 h 914400"/>
              <a:gd name="connsiteX51" fmla="*/ 471958 w 1784371"/>
              <a:gd name="connsiteY51" fmla="*/ 8501 h 914400"/>
              <a:gd name="connsiteX52" fmla="*/ 489421 w 1784371"/>
              <a:gd name="connsiteY52" fmla="*/ 25390 h 914400"/>
              <a:gd name="connsiteX53" fmla="*/ 495988 w 1784371"/>
              <a:gd name="connsiteY53" fmla="*/ 31567 h 914400"/>
              <a:gd name="connsiteX54" fmla="*/ 507243 w 1784371"/>
              <a:gd name="connsiteY54" fmla="*/ 21034 h 914400"/>
              <a:gd name="connsiteX55" fmla="*/ 524101 w 1784371"/>
              <a:gd name="connsiteY55" fmla="*/ 4751 h 914400"/>
              <a:gd name="connsiteX56" fmla="*/ 525514 w 1784371"/>
              <a:gd name="connsiteY56" fmla="*/ 3522 h 914400"/>
              <a:gd name="connsiteX57" fmla="*/ 535563 w 1784371"/>
              <a:gd name="connsiteY57" fmla="*/ 23 h 914400"/>
              <a:gd name="connsiteX58" fmla="*/ 535842 w 1784371"/>
              <a:gd name="connsiteY58" fmla="*/ 0 h 914400"/>
              <a:gd name="connsiteX59" fmla="*/ 545613 w 1784371"/>
              <a:gd name="connsiteY59" fmla="*/ 3522 h 914400"/>
              <a:gd name="connsiteX60" fmla="*/ 551333 w 1784371"/>
              <a:gd name="connsiteY60" fmla="*/ 8501 h 914400"/>
              <a:gd name="connsiteX61" fmla="*/ 568797 w 1784371"/>
              <a:gd name="connsiteY61" fmla="*/ 25390 h 914400"/>
              <a:gd name="connsiteX62" fmla="*/ 575363 w 1784371"/>
              <a:gd name="connsiteY62" fmla="*/ 31567 h 914400"/>
              <a:gd name="connsiteX63" fmla="*/ 586619 w 1784371"/>
              <a:gd name="connsiteY63" fmla="*/ 21034 h 914400"/>
              <a:gd name="connsiteX64" fmla="*/ 603477 w 1784371"/>
              <a:gd name="connsiteY64" fmla="*/ 4751 h 914400"/>
              <a:gd name="connsiteX65" fmla="*/ 604889 w 1784371"/>
              <a:gd name="connsiteY65" fmla="*/ 3522 h 914400"/>
              <a:gd name="connsiteX66" fmla="*/ 614939 w 1784371"/>
              <a:gd name="connsiteY66" fmla="*/ 23 h 914400"/>
              <a:gd name="connsiteX67" fmla="*/ 615217 w 1784371"/>
              <a:gd name="connsiteY67" fmla="*/ 0 h 914400"/>
              <a:gd name="connsiteX68" fmla="*/ 624989 w 1784371"/>
              <a:gd name="connsiteY68" fmla="*/ 3522 h 914400"/>
              <a:gd name="connsiteX69" fmla="*/ 630709 w 1784371"/>
              <a:gd name="connsiteY69" fmla="*/ 8501 h 914400"/>
              <a:gd name="connsiteX70" fmla="*/ 648172 w 1784371"/>
              <a:gd name="connsiteY70" fmla="*/ 25390 h 914400"/>
              <a:gd name="connsiteX71" fmla="*/ 654739 w 1784371"/>
              <a:gd name="connsiteY71" fmla="*/ 31567 h 914400"/>
              <a:gd name="connsiteX72" fmla="*/ 665994 w 1784371"/>
              <a:gd name="connsiteY72" fmla="*/ 21034 h 914400"/>
              <a:gd name="connsiteX73" fmla="*/ 682853 w 1784371"/>
              <a:gd name="connsiteY73" fmla="*/ 4751 h 914400"/>
              <a:gd name="connsiteX74" fmla="*/ 684265 w 1784371"/>
              <a:gd name="connsiteY74" fmla="*/ 3522 h 914400"/>
              <a:gd name="connsiteX75" fmla="*/ 694315 w 1784371"/>
              <a:gd name="connsiteY75" fmla="*/ 23 h 914400"/>
              <a:gd name="connsiteX76" fmla="*/ 694593 w 1784371"/>
              <a:gd name="connsiteY76" fmla="*/ 0 h 914400"/>
              <a:gd name="connsiteX77" fmla="*/ 704364 w 1784371"/>
              <a:gd name="connsiteY77" fmla="*/ 3522 h 914400"/>
              <a:gd name="connsiteX78" fmla="*/ 710085 w 1784371"/>
              <a:gd name="connsiteY78" fmla="*/ 8501 h 914400"/>
              <a:gd name="connsiteX79" fmla="*/ 727548 w 1784371"/>
              <a:gd name="connsiteY79" fmla="*/ 25390 h 914400"/>
              <a:gd name="connsiteX80" fmla="*/ 734114 w 1784371"/>
              <a:gd name="connsiteY80" fmla="*/ 31567 h 914400"/>
              <a:gd name="connsiteX81" fmla="*/ 745369 w 1784371"/>
              <a:gd name="connsiteY81" fmla="*/ 21034 h 914400"/>
              <a:gd name="connsiteX82" fmla="*/ 762228 w 1784371"/>
              <a:gd name="connsiteY82" fmla="*/ 4751 h 914400"/>
              <a:gd name="connsiteX83" fmla="*/ 763640 w 1784371"/>
              <a:gd name="connsiteY83" fmla="*/ 3522 h 914400"/>
              <a:gd name="connsiteX84" fmla="*/ 773690 w 1784371"/>
              <a:gd name="connsiteY84" fmla="*/ 23 h 914400"/>
              <a:gd name="connsiteX85" fmla="*/ 773968 w 1784371"/>
              <a:gd name="connsiteY85" fmla="*/ 0 h 914400"/>
              <a:gd name="connsiteX86" fmla="*/ 783740 w 1784371"/>
              <a:gd name="connsiteY86" fmla="*/ 3522 h 914400"/>
              <a:gd name="connsiteX87" fmla="*/ 789460 w 1784371"/>
              <a:gd name="connsiteY87" fmla="*/ 8501 h 914400"/>
              <a:gd name="connsiteX88" fmla="*/ 806923 w 1784371"/>
              <a:gd name="connsiteY88" fmla="*/ 25390 h 914400"/>
              <a:gd name="connsiteX89" fmla="*/ 813490 w 1784371"/>
              <a:gd name="connsiteY89" fmla="*/ 31567 h 914400"/>
              <a:gd name="connsiteX90" fmla="*/ 824745 w 1784371"/>
              <a:gd name="connsiteY90" fmla="*/ 21034 h 914400"/>
              <a:gd name="connsiteX91" fmla="*/ 841604 w 1784371"/>
              <a:gd name="connsiteY91" fmla="*/ 4751 h 914400"/>
              <a:gd name="connsiteX92" fmla="*/ 843016 w 1784371"/>
              <a:gd name="connsiteY92" fmla="*/ 3522 h 914400"/>
              <a:gd name="connsiteX93" fmla="*/ 853066 w 1784371"/>
              <a:gd name="connsiteY93" fmla="*/ 23 h 914400"/>
              <a:gd name="connsiteX94" fmla="*/ 853344 w 1784371"/>
              <a:gd name="connsiteY94" fmla="*/ 0 h 914400"/>
              <a:gd name="connsiteX95" fmla="*/ 863116 w 1784371"/>
              <a:gd name="connsiteY95" fmla="*/ 3522 h 914400"/>
              <a:gd name="connsiteX96" fmla="*/ 868836 w 1784371"/>
              <a:gd name="connsiteY96" fmla="*/ 8501 h 914400"/>
              <a:gd name="connsiteX97" fmla="*/ 886299 w 1784371"/>
              <a:gd name="connsiteY97" fmla="*/ 25390 h 914400"/>
              <a:gd name="connsiteX98" fmla="*/ 892865 w 1784371"/>
              <a:gd name="connsiteY98" fmla="*/ 31567 h 914400"/>
              <a:gd name="connsiteX99" fmla="*/ 904121 w 1784371"/>
              <a:gd name="connsiteY99" fmla="*/ 21034 h 914400"/>
              <a:gd name="connsiteX100" fmla="*/ 920979 w 1784371"/>
              <a:gd name="connsiteY100" fmla="*/ 4751 h 914400"/>
              <a:gd name="connsiteX101" fmla="*/ 922391 w 1784371"/>
              <a:gd name="connsiteY101" fmla="*/ 3522 h 914400"/>
              <a:gd name="connsiteX102" fmla="*/ 932441 w 1784371"/>
              <a:gd name="connsiteY102" fmla="*/ 23 h 914400"/>
              <a:gd name="connsiteX103" fmla="*/ 932719 w 1784371"/>
              <a:gd name="connsiteY103" fmla="*/ 0 h 914400"/>
              <a:gd name="connsiteX104" fmla="*/ 942491 w 1784371"/>
              <a:gd name="connsiteY104" fmla="*/ 3522 h 914400"/>
              <a:gd name="connsiteX105" fmla="*/ 948211 w 1784371"/>
              <a:gd name="connsiteY105" fmla="*/ 8501 h 914400"/>
              <a:gd name="connsiteX106" fmla="*/ 965675 w 1784371"/>
              <a:gd name="connsiteY106" fmla="*/ 25390 h 914400"/>
              <a:gd name="connsiteX107" fmla="*/ 972241 w 1784371"/>
              <a:gd name="connsiteY107" fmla="*/ 31567 h 914400"/>
              <a:gd name="connsiteX108" fmla="*/ 983496 w 1784371"/>
              <a:gd name="connsiteY108" fmla="*/ 21034 h 914400"/>
              <a:gd name="connsiteX109" fmla="*/ 1000355 w 1784371"/>
              <a:gd name="connsiteY109" fmla="*/ 4751 h 914400"/>
              <a:gd name="connsiteX110" fmla="*/ 1001767 w 1784371"/>
              <a:gd name="connsiteY110" fmla="*/ 3522 h 914400"/>
              <a:gd name="connsiteX111" fmla="*/ 1011817 w 1784371"/>
              <a:gd name="connsiteY111" fmla="*/ 23 h 914400"/>
              <a:gd name="connsiteX112" fmla="*/ 1012095 w 1784371"/>
              <a:gd name="connsiteY112" fmla="*/ 0 h 914400"/>
              <a:gd name="connsiteX113" fmla="*/ 1021867 w 1784371"/>
              <a:gd name="connsiteY113" fmla="*/ 3522 h 914400"/>
              <a:gd name="connsiteX114" fmla="*/ 1027587 w 1784371"/>
              <a:gd name="connsiteY114" fmla="*/ 8501 h 914400"/>
              <a:gd name="connsiteX115" fmla="*/ 1045050 w 1784371"/>
              <a:gd name="connsiteY115" fmla="*/ 25390 h 914400"/>
              <a:gd name="connsiteX116" fmla="*/ 1051617 w 1784371"/>
              <a:gd name="connsiteY116" fmla="*/ 31567 h 914400"/>
              <a:gd name="connsiteX117" fmla="*/ 1062872 w 1784371"/>
              <a:gd name="connsiteY117" fmla="*/ 21034 h 914400"/>
              <a:gd name="connsiteX118" fmla="*/ 1079730 w 1784371"/>
              <a:gd name="connsiteY118" fmla="*/ 4751 h 914400"/>
              <a:gd name="connsiteX119" fmla="*/ 1081143 w 1784371"/>
              <a:gd name="connsiteY119" fmla="*/ 3522 h 914400"/>
              <a:gd name="connsiteX120" fmla="*/ 1091192 w 1784371"/>
              <a:gd name="connsiteY120" fmla="*/ 23 h 914400"/>
              <a:gd name="connsiteX121" fmla="*/ 1091470 w 1784371"/>
              <a:gd name="connsiteY121" fmla="*/ 0 h 914400"/>
              <a:gd name="connsiteX122" fmla="*/ 1101242 w 1784371"/>
              <a:gd name="connsiteY122" fmla="*/ 3522 h 914400"/>
              <a:gd name="connsiteX123" fmla="*/ 1106962 w 1784371"/>
              <a:gd name="connsiteY123" fmla="*/ 8501 h 914400"/>
              <a:gd name="connsiteX124" fmla="*/ 1124426 w 1784371"/>
              <a:gd name="connsiteY124" fmla="*/ 25390 h 914400"/>
              <a:gd name="connsiteX125" fmla="*/ 1130992 w 1784371"/>
              <a:gd name="connsiteY125" fmla="*/ 31567 h 914400"/>
              <a:gd name="connsiteX126" fmla="*/ 1142247 w 1784371"/>
              <a:gd name="connsiteY126" fmla="*/ 21034 h 914400"/>
              <a:gd name="connsiteX127" fmla="*/ 1159106 w 1784371"/>
              <a:gd name="connsiteY127" fmla="*/ 4751 h 914400"/>
              <a:gd name="connsiteX128" fmla="*/ 1160518 w 1784371"/>
              <a:gd name="connsiteY128" fmla="*/ 3522 h 914400"/>
              <a:gd name="connsiteX129" fmla="*/ 1170568 w 1784371"/>
              <a:gd name="connsiteY129" fmla="*/ 23 h 914400"/>
              <a:gd name="connsiteX130" fmla="*/ 1170846 w 1784371"/>
              <a:gd name="connsiteY130" fmla="*/ 0 h 914400"/>
              <a:gd name="connsiteX131" fmla="*/ 1180618 w 1784371"/>
              <a:gd name="connsiteY131" fmla="*/ 3522 h 914400"/>
              <a:gd name="connsiteX132" fmla="*/ 1186338 w 1784371"/>
              <a:gd name="connsiteY132" fmla="*/ 8501 h 914400"/>
              <a:gd name="connsiteX133" fmla="*/ 1203801 w 1784371"/>
              <a:gd name="connsiteY133" fmla="*/ 25390 h 914400"/>
              <a:gd name="connsiteX134" fmla="*/ 1210368 w 1784371"/>
              <a:gd name="connsiteY134" fmla="*/ 31567 h 914400"/>
              <a:gd name="connsiteX135" fmla="*/ 1221623 w 1784371"/>
              <a:gd name="connsiteY135" fmla="*/ 21034 h 914400"/>
              <a:gd name="connsiteX136" fmla="*/ 1238481 w 1784371"/>
              <a:gd name="connsiteY136" fmla="*/ 4751 h 914400"/>
              <a:gd name="connsiteX137" fmla="*/ 1239894 w 1784371"/>
              <a:gd name="connsiteY137" fmla="*/ 3522 h 914400"/>
              <a:gd name="connsiteX138" fmla="*/ 1249944 w 1784371"/>
              <a:gd name="connsiteY138" fmla="*/ 23 h 914400"/>
              <a:gd name="connsiteX139" fmla="*/ 1250222 w 1784371"/>
              <a:gd name="connsiteY139" fmla="*/ 0 h 914400"/>
              <a:gd name="connsiteX140" fmla="*/ 1259993 w 1784371"/>
              <a:gd name="connsiteY140" fmla="*/ 3522 h 914400"/>
              <a:gd name="connsiteX141" fmla="*/ 1265713 w 1784371"/>
              <a:gd name="connsiteY141" fmla="*/ 8501 h 914400"/>
              <a:gd name="connsiteX142" fmla="*/ 1283177 w 1784371"/>
              <a:gd name="connsiteY142" fmla="*/ 25390 h 914400"/>
              <a:gd name="connsiteX143" fmla="*/ 1289743 w 1784371"/>
              <a:gd name="connsiteY143" fmla="*/ 31567 h 914400"/>
              <a:gd name="connsiteX144" fmla="*/ 1300999 w 1784371"/>
              <a:gd name="connsiteY144" fmla="*/ 21034 h 914400"/>
              <a:gd name="connsiteX145" fmla="*/ 1317857 w 1784371"/>
              <a:gd name="connsiteY145" fmla="*/ 4751 h 914400"/>
              <a:gd name="connsiteX146" fmla="*/ 1319269 w 1784371"/>
              <a:gd name="connsiteY146" fmla="*/ 3522 h 914400"/>
              <a:gd name="connsiteX147" fmla="*/ 1329319 w 1784371"/>
              <a:gd name="connsiteY147" fmla="*/ 23 h 914400"/>
              <a:gd name="connsiteX148" fmla="*/ 1329597 w 1784371"/>
              <a:gd name="connsiteY148" fmla="*/ 0 h 914400"/>
              <a:gd name="connsiteX149" fmla="*/ 1339369 w 1784371"/>
              <a:gd name="connsiteY149" fmla="*/ 3522 h 914400"/>
              <a:gd name="connsiteX150" fmla="*/ 1345089 w 1784371"/>
              <a:gd name="connsiteY150" fmla="*/ 8501 h 914400"/>
              <a:gd name="connsiteX151" fmla="*/ 1362552 w 1784371"/>
              <a:gd name="connsiteY151" fmla="*/ 25390 h 914400"/>
              <a:gd name="connsiteX152" fmla="*/ 1369119 w 1784371"/>
              <a:gd name="connsiteY152" fmla="*/ 31567 h 914400"/>
              <a:gd name="connsiteX153" fmla="*/ 1380374 w 1784371"/>
              <a:gd name="connsiteY153" fmla="*/ 21034 h 914400"/>
              <a:gd name="connsiteX154" fmla="*/ 1397233 w 1784371"/>
              <a:gd name="connsiteY154" fmla="*/ 4751 h 914400"/>
              <a:gd name="connsiteX155" fmla="*/ 1398645 w 1784371"/>
              <a:gd name="connsiteY155" fmla="*/ 3522 h 914400"/>
              <a:gd name="connsiteX156" fmla="*/ 1408695 w 1784371"/>
              <a:gd name="connsiteY156" fmla="*/ 23 h 914400"/>
              <a:gd name="connsiteX157" fmla="*/ 1408973 w 1784371"/>
              <a:gd name="connsiteY157" fmla="*/ 0 h 914400"/>
              <a:gd name="connsiteX158" fmla="*/ 1418744 w 1784371"/>
              <a:gd name="connsiteY158" fmla="*/ 3522 h 914400"/>
              <a:gd name="connsiteX159" fmla="*/ 1424464 w 1784371"/>
              <a:gd name="connsiteY159" fmla="*/ 8501 h 914400"/>
              <a:gd name="connsiteX160" fmla="*/ 1441928 w 1784371"/>
              <a:gd name="connsiteY160" fmla="*/ 25390 h 914400"/>
              <a:gd name="connsiteX161" fmla="*/ 1448494 w 1784371"/>
              <a:gd name="connsiteY161" fmla="*/ 31567 h 914400"/>
              <a:gd name="connsiteX162" fmla="*/ 1459750 w 1784371"/>
              <a:gd name="connsiteY162" fmla="*/ 21034 h 914400"/>
              <a:gd name="connsiteX163" fmla="*/ 1476608 w 1784371"/>
              <a:gd name="connsiteY163" fmla="*/ 4751 h 914400"/>
              <a:gd name="connsiteX164" fmla="*/ 1478020 w 1784371"/>
              <a:gd name="connsiteY164" fmla="*/ 3522 h 914400"/>
              <a:gd name="connsiteX165" fmla="*/ 1488070 w 1784371"/>
              <a:gd name="connsiteY165" fmla="*/ 23 h 914400"/>
              <a:gd name="connsiteX166" fmla="*/ 1488348 w 1784371"/>
              <a:gd name="connsiteY166" fmla="*/ 0 h 914400"/>
              <a:gd name="connsiteX167" fmla="*/ 1498120 w 1784371"/>
              <a:gd name="connsiteY167" fmla="*/ 3522 h 914400"/>
              <a:gd name="connsiteX168" fmla="*/ 1503840 w 1784371"/>
              <a:gd name="connsiteY168" fmla="*/ 8501 h 914400"/>
              <a:gd name="connsiteX169" fmla="*/ 1521303 w 1784371"/>
              <a:gd name="connsiteY169" fmla="*/ 25390 h 914400"/>
              <a:gd name="connsiteX170" fmla="*/ 1527870 w 1784371"/>
              <a:gd name="connsiteY170" fmla="*/ 31567 h 914400"/>
              <a:gd name="connsiteX171" fmla="*/ 1539125 w 1784371"/>
              <a:gd name="connsiteY171" fmla="*/ 21034 h 914400"/>
              <a:gd name="connsiteX172" fmla="*/ 1555984 w 1784371"/>
              <a:gd name="connsiteY172" fmla="*/ 4751 h 914400"/>
              <a:gd name="connsiteX173" fmla="*/ 1557396 w 1784371"/>
              <a:gd name="connsiteY173" fmla="*/ 3522 h 914400"/>
              <a:gd name="connsiteX174" fmla="*/ 1567446 w 1784371"/>
              <a:gd name="connsiteY174" fmla="*/ 23 h 914400"/>
              <a:gd name="connsiteX175" fmla="*/ 1567724 w 1784371"/>
              <a:gd name="connsiteY175" fmla="*/ 0 h 914400"/>
              <a:gd name="connsiteX176" fmla="*/ 1577496 w 1784371"/>
              <a:gd name="connsiteY176" fmla="*/ 3522 h 914400"/>
              <a:gd name="connsiteX177" fmla="*/ 1583216 w 1784371"/>
              <a:gd name="connsiteY177" fmla="*/ 8501 h 914400"/>
              <a:gd name="connsiteX178" fmla="*/ 1600679 w 1784371"/>
              <a:gd name="connsiteY178" fmla="*/ 25390 h 914400"/>
              <a:gd name="connsiteX179" fmla="*/ 1607245 w 1784371"/>
              <a:gd name="connsiteY179" fmla="*/ 31567 h 914400"/>
              <a:gd name="connsiteX180" fmla="*/ 1618501 w 1784371"/>
              <a:gd name="connsiteY180" fmla="*/ 21034 h 914400"/>
              <a:gd name="connsiteX181" fmla="*/ 1635359 w 1784371"/>
              <a:gd name="connsiteY181" fmla="*/ 4751 h 914400"/>
              <a:gd name="connsiteX182" fmla="*/ 1636772 w 1784371"/>
              <a:gd name="connsiteY182" fmla="*/ 3522 h 914400"/>
              <a:gd name="connsiteX183" fmla="*/ 1646821 w 1784371"/>
              <a:gd name="connsiteY183" fmla="*/ 23 h 914400"/>
              <a:gd name="connsiteX184" fmla="*/ 1647099 w 1784371"/>
              <a:gd name="connsiteY184" fmla="*/ 0 h 914400"/>
              <a:gd name="connsiteX185" fmla="*/ 1656871 w 1784371"/>
              <a:gd name="connsiteY185" fmla="*/ 3522 h 914400"/>
              <a:gd name="connsiteX186" fmla="*/ 1662591 w 1784371"/>
              <a:gd name="connsiteY186" fmla="*/ 8501 h 914400"/>
              <a:gd name="connsiteX187" fmla="*/ 1680055 w 1784371"/>
              <a:gd name="connsiteY187" fmla="*/ 25390 h 914400"/>
              <a:gd name="connsiteX188" fmla="*/ 1686621 w 1784371"/>
              <a:gd name="connsiteY188" fmla="*/ 31567 h 914400"/>
              <a:gd name="connsiteX189" fmla="*/ 1697876 w 1784371"/>
              <a:gd name="connsiteY189" fmla="*/ 21034 h 914400"/>
              <a:gd name="connsiteX190" fmla="*/ 1714735 w 1784371"/>
              <a:gd name="connsiteY190" fmla="*/ 4751 h 914400"/>
              <a:gd name="connsiteX191" fmla="*/ 1716147 w 1784371"/>
              <a:gd name="connsiteY191" fmla="*/ 3522 h 914400"/>
              <a:gd name="connsiteX192" fmla="*/ 1726197 w 1784371"/>
              <a:gd name="connsiteY192" fmla="*/ 23 h 914400"/>
              <a:gd name="connsiteX193" fmla="*/ 1726475 w 1784371"/>
              <a:gd name="connsiteY193" fmla="*/ 0 h 914400"/>
              <a:gd name="connsiteX194" fmla="*/ 1736247 w 1784371"/>
              <a:gd name="connsiteY194" fmla="*/ 3522 h 914400"/>
              <a:gd name="connsiteX195" fmla="*/ 1741967 w 1784371"/>
              <a:gd name="connsiteY195" fmla="*/ 8501 h 914400"/>
              <a:gd name="connsiteX196" fmla="*/ 1782155 w 1784371"/>
              <a:gd name="connsiteY196" fmla="*/ 45979 h 914400"/>
              <a:gd name="connsiteX197" fmla="*/ 1784371 w 1784371"/>
              <a:gd name="connsiteY197" fmla="*/ 47626 h 914400"/>
              <a:gd name="connsiteX198" fmla="*/ 1784371 w 1784371"/>
              <a:gd name="connsiteY198" fmla="*/ 879668 h 914400"/>
              <a:gd name="connsiteX199" fmla="*/ 0 w 1784371"/>
              <a:gd name="connsiteY199" fmla="*/ 879668 h 914400"/>
              <a:gd name="connsiteX200" fmla="*/ 0 w 1784371"/>
              <a:gd name="connsiteY200" fmla="*/ 47626 h 914400"/>
              <a:gd name="connsiteX201" fmla="*/ 8211 w 1784371"/>
              <a:gd name="connsiteY201" fmla="*/ 41556 h 914400"/>
              <a:gd name="connsiteX202" fmla="*/ 47848 w 1784371"/>
              <a:gd name="connsiteY202" fmla="*/ 4751 h 914400"/>
              <a:gd name="connsiteX203" fmla="*/ 49261 w 1784371"/>
              <a:gd name="connsiteY203" fmla="*/ 3522 h 914400"/>
              <a:gd name="connsiteX204" fmla="*/ 59310 w 1784371"/>
              <a:gd name="connsiteY204" fmla="*/ 23 h 914400"/>
              <a:gd name="connsiteX205" fmla="*/ 59588 w 1784371"/>
              <a:gd name="connsiteY20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1784371" h="914400">
                <a:moveTo>
                  <a:pt x="0" y="897668"/>
                </a:moveTo>
                <a:lnTo>
                  <a:pt x="1784371" y="897668"/>
                </a:lnTo>
                <a:lnTo>
                  <a:pt x="1784371" y="914400"/>
                </a:lnTo>
                <a:lnTo>
                  <a:pt x="0" y="914400"/>
                </a:lnTo>
                <a:close/>
                <a:moveTo>
                  <a:pt x="59588" y="0"/>
                </a:moveTo>
                <a:cubicBezTo>
                  <a:pt x="63125" y="0"/>
                  <a:pt x="66662" y="1174"/>
                  <a:pt x="69360" y="3522"/>
                </a:cubicBezTo>
                <a:lnTo>
                  <a:pt x="75080" y="8501"/>
                </a:lnTo>
                <a:cubicBezTo>
                  <a:pt x="78906" y="12039"/>
                  <a:pt x="85286" y="18406"/>
                  <a:pt x="92544" y="25390"/>
                </a:cubicBezTo>
                <a:lnTo>
                  <a:pt x="99110" y="31567"/>
                </a:lnTo>
                <a:lnTo>
                  <a:pt x="110365" y="21034"/>
                </a:lnTo>
                <a:cubicBezTo>
                  <a:pt x="117577" y="14124"/>
                  <a:pt x="123803" y="7921"/>
                  <a:pt x="127224" y="4751"/>
                </a:cubicBezTo>
                <a:lnTo>
                  <a:pt x="128636" y="3522"/>
                </a:lnTo>
                <a:cubicBezTo>
                  <a:pt x="131405" y="1112"/>
                  <a:pt x="135057" y="-61"/>
                  <a:pt x="138686" y="23"/>
                </a:cubicBezTo>
                <a:cubicBezTo>
                  <a:pt x="138778" y="1"/>
                  <a:pt x="138871" y="0"/>
                  <a:pt x="138964" y="0"/>
                </a:cubicBezTo>
                <a:cubicBezTo>
                  <a:pt x="142500" y="0"/>
                  <a:pt x="146037" y="1174"/>
                  <a:pt x="148735" y="3522"/>
                </a:cubicBezTo>
                <a:lnTo>
                  <a:pt x="154456" y="8501"/>
                </a:lnTo>
                <a:cubicBezTo>
                  <a:pt x="158282" y="12039"/>
                  <a:pt x="164662" y="18406"/>
                  <a:pt x="171919" y="25390"/>
                </a:cubicBezTo>
                <a:lnTo>
                  <a:pt x="178486" y="31567"/>
                </a:lnTo>
                <a:lnTo>
                  <a:pt x="189741" y="21034"/>
                </a:lnTo>
                <a:cubicBezTo>
                  <a:pt x="196953" y="14124"/>
                  <a:pt x="203179" y="7921"/>
                  <a:pt x="206599" y="4751"/>
                </a:cubicBezTo>
                <a:lnTo>
                  <a:pt x="208012" y="3522"/>
                </a:lnTo>
                <a:cubicBezTo>
                  <a:pt x="210781" y="1112"/>
                  <a:pt x="214433" y="-61"/>
                  <a:pt x="218062" y="23"/>
                </a:cubicBezTo>
                <a:cubicBezTo>
                  <a:pt x="218153" y="1"/>
                  <a:pt x="218247" y="0"/>
                  <a:pt x="218340" y="0"/>
                </a:cubicBezTo>
                <a:cubicBezTo>
                  <a:pt x="221876" y="0"/>
                  <a:pt x="225413" y="1174"/>
                  <a:pt x="228111" y="3522"/>
                </a:cubicBezTo>
                <a:lnTo>
                  <a:pt x="233831" y="8501"/>
                </a:lnTo>
                <a:cubicBezTo>
                  <a:pt x="237657" y="12039"/>
                  <a:pt x="244038" y="18406"/>
                  <a:pt x="251295" y="25390"/>
                </a:cubicBezTo>
                <a:lnTo>
                  <a:pt x="257861" y="31567"/>
                </a:lnTo>
                <a:lnTo>
                  <a:pt x="269116" y="21034"/>
                </a:lnTo>
                <a:cubicBezTo>
                  <a:pt x="276329" y="14124"/>
                  <a:pt x="282554" y="7921"/>
                  <a:pt x="285975" y="4751"/>
                </a:cubicBezTo>
                <a:lnTo>
                  <a:pt x="287387" y="3522"/>
                </a:lnTo>
                <a:cubicBezTo>
                  <a:pt x="290156" y="1112"/>
                  <a:pt x="293808" y="-61"/>
                  <a:pt x="297437" y="23"/>
                </a:cubicBezTo>
                <a:cubicBezTo>
                  <a:pt x="297529" y="1"/>
                  <a:pt x="297622" y="0"/>
                  <a:pt x="297715" y="0"/>
                </a:cubicBezTo>
                <a:cubicBezTo>
                  <a:pt x="301252" y="0"/>
                  <a:pt x="304789" y="1174"/>
                  <a:pt x="307487" y="3522"/>
                </a:cubicBezTo>
                <a:lnTo>
                  <a:pt x="313207" y="8501"/>
                </a:lnTo>
                <a:cubicBezTo>
                  <a:pt x="317033" y="12039"/>
                  <a:pt x="323413" y="18406"/>
                  <a:pt x="330670" y="25390"/>
                </a:cubicBezTo>
                <a:lnTo>
                  <a:pt x="337237" y="31567"/>
                </a:lnTo>
                <a:lnTo>
                  <a:pt x="348492" y="21034"/>
                </a:lnTo>
                <a:cubicBezTo>
                  <a:pt x="355704" y="14124"/>
                  <a:pt x="361929" y="7921"/>
                  <a:pt x="365350" y="4751"/>
                </a:cubicBezTo>
                <a:lnTo>
                  <a:pt x="366763" y="3522"/>
                </a:lnTo>
                <a:cubicBezTo>
                  <a:pt x="369531" y="1112"/>
                  <a:pt x="373184" y="-61"/>
                  <a:pt x="376812" y="23"/>
                </a:cubicBezTo>
                <a:cubicBezTo>
                  <a:pt x="376904" y="1"/>
                  <a:pt x="376998" y="0"/>
                  <a:pt x="377090" y="0"/>
                </a:cubicBezTo>
                <a:cubicBezTo>
                  <a:pt x="380627" y="0"/>
                  <a:pt x="384164" y="1174"/>
                  <a:pt x="386862" y="3522"/>
                </a:cubicBezTo>
                <a:lnTo>
                  <a:pt x="392582" y="8501"/>
                </a:lnTo>
                <a:cubicBezTo>
                  <a:pt x="396408" y="12039"/>
                  <a:pt x="402788" y="18406"/>
                  <a:pt x="410046" y="25390"/>
                </a:cubicBezTo>
                <a:lnTo>
                  <a:pt x="416612" y="31567"/>
                </a:lnTo>
                <a:lnTo>
                  <a:pt x="427867" y="21034"/>
                </a:lnTo>
                <a:cubicBezTo>
                  <a:pt x="435080" y="14124"/>
                  <a:pt x="441305" y="7921"/>
                  <a:pt x="444726" y="4751"/>
                </a:cubicBezTo>
                <a:lnTo>
                  <a:pt x="446138" y="3522"/>
                </a:lnTo>
                <a:cubicBezTo>
                  <a:pt x="448907" y="1112"/>
                  <a:pt x="452559" y="-61"/>
                  <a:pt x="456188" y="23"/>
                </a:cubicBezTo>
                <a:cubicBezTo>
                  <a:pt x="456280" y="1"/>
                  <a:pt x="456373" y="0"/>
                  <a:pt x="456466" y="0"/>
                </a:cubicBezTo>
                <a:cubicBezTo>
                  <a:pt x="460002" y="0"/>
                  <a:pt x="463539" y="1174"/>
                  <a:pt x="466238" y="3522"/>
                </a:cubicBezTo>
                <a:lnTo>
                  <a:pt x="471958" y="8501"/>
                </a:lnTo>
                <a:cubicBezTo>
                  <a:pt x="475784" y="12039"/>
                  <a:pt x="482164" y="18406"/>
                  <a:pt x="489421" y="25390"/>
                </a:cubicBezTo>
                <a:lnTo>
                  <a:pt x="495988" y="31567"/>
                </a:lnTo>
                <a:lnTo>
                  <a:pt x="507243" y="21034"/>
                </a:lnTo>
                <a:cubicBezTo>
                  <a:pt x="514455" y="14124"/>
                  <a:pt x="520681" y="7921"/>
                  <a:pt x="524101" y="4751"/>
                </a:cubicBezTo>
                <a:lnTo>
                  <a:pt x="525514" y="3522"/>
                </a:lnTo>
                <a:cubicBezTo>
                  <a:pt x="528283" y="1112"/>
                  <a:pt x="531935" y="-61"/>
                  <a:pt x="535563" y="23"/>
                </a:cubicBezTo>
                <a:cubicBezTo>
                  <a:pt x="535655" y="1"/>
                  <a:pt x="535749" y="0"/>
                  <a:pt x="535842" y="0"/>
                </a:cubicBezTo>
                <a:cubicBezTo>
                  <a:pt x="539378" y="0"/>
                  <a:pt x="542915" y="1174"/>
                  <a:pt x="545613" y="3522"/>
                </a:cubicBezTo>
                <a:lnTo>
                  <a:pt x="551333" y="8501"/>
                </a:lnTo>
                <a:cubicBezTo>
                  <a:pt x="555159" y="12039"/>
                  <a:pt x="561540" y="18406"/>
                  <a:pt x="568797" y="25390"/>
                </a:cubicBezTo>
                <a:lnTo>
                  <a:pt x="575363" y="31567"/>
                </a:lnTo>
                <a:lnTo>
                  <a:pt x="586619" y="21034"/>
                </a:lnTo>
                <a:cubicBezTo>
                  <a:pt x="593831" y="14124"/>
                  <a:pt x="600056" y="7921"/>
                  <a:pt x="603477" y="4751"/>
                </a:cubicBezTo>
                <a:lnTo>
                  <a:pt x="604889" y="3522"/>
                </a:lnTo>
                <a:cubicBezTo>
                  <a:pt x="607658" y="1112"/>
                  <a:pt x="611310" y="-61"/>
                  <a:pt x="614939" y="23"/>
                </a:cubicBezTo>
                <a:cubicBezTo>
                  <a:pt x="615031" y="1"/>
                  <a:pt x="615124" y="0"/>
                  <a:pt x="615217" y="0"/>
                </a:cubicBezTo>
                <a:cubicBezTo>
                  <a:pt x="618753" y="0"/>
                  <a:pt x="622290" y="1174"/>
                  <a:pt x="624989" y="3522"/>
                </a:cubicBezTo>
                <a:lnTo>
                  <a:pt x="630709" y="8501"/>
                </a:lnTo>
                <a:cubicBezTo>
                  <a:pt x="634535" y="12039"/>
                  <a:pt x="640915" y="18406"/>
                  <a:pt x="648172" y="25390"/>
                </a:cubicBezTo>
                <a:lnTo>
                  <a:pt x="654739" y="31567"/>
                </a:lnTo>
                <a:lnTo>
                  <a:pt x="665994" y="21034"/>
                </a:lnTo>
                <a:cubicBezTo>
                  <a:pt x="673206" y="14124"/>
                  <a:pt x="679432" y="7921"/>
                  <a:pt x="682853" y="4751"/>
                </a:cubicBezTo>
                <a:lnTo>
                  <a:pt x="684265" y="3522"/>
                </a:lnTo>
                <a:cubicBezTo>
                  <a:pt x="687034" y="1112"/>
                  <a:pt x="690686" y="-61"/>
                  <a:pt x="694315" y="23"/>
                </a:cubicBezTo>
                <a:cubicBezTo>
                  <a:pt x="694407" y="1"/>
                  <a:pt x="694500" y="0"/>
                  <a:pt x="694593" y="0"/>
                </a:cubicBezTo>
                <a:cubicBezTo>
                  <a:pt x="698129" y="0"/>
                  <a:pt x="701666" y="1174"/>
                  <a:pt x="704364" y="3522"/>
                </a:cubicBezTo>
                <a:lnTo>
                  <a:pt x="710085" y="8501"/>
                </a:lnTo>
                <a:cubicBezTo>
                  <a:pt x="713910" y="12039"/>
                  <a:pt x="720291" y="18406"/>
                  <a:pt x="727548" y="25390"/>
                </a:cubicBezTo>
                <a:lnTo>
                  <a:pt x="734114" y="31567"/>
                </a:lnTo>
                <a:lnTo>
                  <a:pt x="745369" y="21034"/>
                </a:lnTo>
                <a:cubicBezTo>
                  <a:pt x="752582" y="14124"/>
                  <a:pt x="758807" y="7921"/>
                  <a:pt x="762228" y="4751"/>
                </a:cubicBezTo>
                <a:lnTo>
                  <a:pt x="763640" y="3522"/>
                </a:lnTo>
                <a:cubicBezTo>
                  <a:pt x="766409" y="1112"/>
                  <a:pt x="770062" y="-61"/>
                  <a:pt x="773690" y="23"/>
                </a:cubicBezTo>
                <a:cubicBezTo>
                  <a:pt x="773782" y="1"/>
                  <a:pt x="773875" y="0"/>
                  <a:pt x="773968" y="0"/>
                </a:cubicBezTo>
                <a:cubicBezTo>
                  <a:pt x="777505" y="0"/>
                  <a:pt x="781042" y="1174"/>
                  <a:pt x="783740" y="3522"/>
                </a:cubicBezTo>
                <a:lnTo>
                  <a:pt x="789460" y="8501"/>
                </a:lnTo>
                <a:cubicBezTo>
                  <a:pt x="793286" y="12039"/>
                  <a:pt x="799666" y="18406"/>
                  <a:pt x="806923" y="25390"/>
                </a:cubicBezTo>
                <a:lnTo>
                  <a:pt x="813490" y="31567"/>
                </a:lnTo>
                <a:lnTo>
                  <a:pt x="824745" y="21034"/>
                </a:lnTo>
                <a:cubicBezTo>
                  <a:pt x="831957" y="14124"/>
                  <a:pt x="838183" y="7921"/>
                  <a:pt x="841604" y="4751"/>
                </a:cubicBezTo>
                <a:lnTo>
                  <a:pt x="843016" y="3522"/>
                </a:lnTo>
                <a:cubicBezTo>
                  <a:pt x="845785" y="1112"/>
                  <a:pt x="849437" y="-61"/>
                  <a:pt x="853066" y="23"/>
                </a:cubicBezTo>
                <a:cubicBezTo>
                  <a:pt x="853158" y="1"/>
                  <a:pt x="853251" y="0"/>
                  <a:pt x="853344" y="0"/>
                </a:cubicBezTo>
                <a:cubicBezTo>
                  <a:pt x="856880" y="0"/>
                  <a:pt x="860417" y="1174"/>
                  <a:pt x="863116" y="3522"/>
                </a:cubicBezTo>
                <a:lnTo>
                  <a:pt x="868836" y="8501"/>
                </a:lnTo>
                <a:cubicBezTo>
                  <a:pt x="872661" y="12039"/>
                  <a:pt x="879042" y="18406"/>
                  <a:pt x="886299" y="25390"/>
                </a:cubicBezTo>
                <a:lnTo>
                  <a:pt x="892865" y="31567"/>
                </a:lnTo>
                <a:lnTo>
                  <a:pt x="904121" y="21034"/>
                </a:lnTo>
                <a:cubicBezTo>
                  <a:pt x="911333" y="14124"/>
                  <a:pt x="917558" y="7921"/>
                  <a:pt x="920979" y="4751"/>
                </a:cubicBezTo>
                <a:lnTo>
                  <a:pt x="922391" y="3522"/>
                </a:lnTo>
                <a:cubicBezTo>
                  <a:pt x="925160" y="1112"/>
                  <a:pt x="928813" y="-61"/>
                  <a:pt x="932441" y="23"/>
                </a:cubicBezTo>
                <a:cubicBezTo>
                  <a:pt x="932533" y="1"/>
                  <a:pt x="932627" y="0"/>
                  <a:pt x="932719" y="0"/>
                </a:cubicBezTo>
                <a:cubicBezTo>
                  <a:pt x="936256" y="0"/>
                  <a:pt x="939793" y="1174"/>
                  <a:pt x="942491" y="3522"/>
                </a:cubicBezTo>
                <a:lnTo>
                  <a:pt x="948211" y="8501"/>
                </a:lnTo>
                <a:cubicBezTo>
                  <a:pt x="952037" y="12039"/>
                  <a:pt x="958417" y="18406"/>
                  <a:pt x="965675" y="25390"/>
                </a:cubicBezTo>
                <a:lnTo>
                  <a:pt x="972241" y="31567"/>
                </a:lnTo>
                <a:lnTo>
                  <a:pt x="983496" y="21034"/>
                </a:lnTo>
                <a:cubicBezTo>
                  <a:pt x="990709" y="14124"/>
                  <a:pt x="996934" y="7921"/>
                  <a:pt x="1000355" y="4751"/>
                </a:cubicBezTo>
                <a:lnTo>
                  <a:pt x="1001767" y="3522"/>
                </a:lnTo>
                <a:cubicBezTo>
                  <a:pt x="1004536" y="1112"/>
                  <a:pt x="1008188" y="-61"/>
                  <a:pt x="1011817" y="23"/>
                </a:cubicBezTo>
                <a:cubicBezTo>
                  <a:pt x="1011909" y="1"/>
                  <a:pt x="1012002" y="0"/>
                  <a:pt x="1012095" y="0"/>
                </a:cubicBezTo>
                <a:cubicBezTo>
                  <a:pt x="1015631" y="0"/>
                  <a:pt x="1019168" y="1174"/>
                  <a:pt x="1021867" y="3522"/>
                </a:cubicBezTo>
                <a:lnTo>
                  <a:pt x="1027587" y="8501"/>
                </a:lnTo>
                <a:cubicBezTo>
                  <a:pt x="1031413" y="12039"/>
                  <a:pt x="1037793" y="18406"/>
                  <a:pt x="1045050" y="25390"/>
                </a:cubicBezTo>
                <a:lnTo>
                  <a:pt x="1051617" y="31567"/>
                </a:lnTo>
                <a:lnTo>
                  <a:pt x="1062872" y="21034"/>
                </a:lnTo>
                <a:cubicBezTo>
                  <a:pt x="1070084" y="14124"/>
                  <a:pt x="1076309" y="7921"/>
                  <a:pt x="1079730" y="4751"/>
                </a:cubicBezTo>
                <a:lnTo>
                  <a:pt x="1081143" y="3522"/>
                </a:lnTo>
                <a:cubicBezTo>
                  <a:pt x="1083911" y="1112"/>
                  <a:pt x="1087564" y="-61"/>
                  <a:pt x="1091192" y="23"/>
                </a:cubicBezTo>
                <a:cubicBezTo>
                  <a:pt x="1091284" y="1"/>
                  <a:pt x="1091378" y="0"/>
                  <a:pt x="1091470" y="0"/>
                </a:cubicBezTo>
                <a:cubicBezTo>
                  <a:pt x="1095007" y="0"/>
                  <a:pt x="1098544" y="1174"/>
                  <a:pt x="1101242" y="3522"/>
                </a:cubicBezTo>
                <a:lnTo>
                  <a:pt x="1106962" y="8501"/>
                </a:lnTo>
                <a:cubicBezTo>
                  <a:pt x="1110788" y="12039"/>
                  <a:pt x="1117168" y="18406"/>
                  <a:pt x="1124426" y="25390"/>
                </a:cubicBezTo>
                <a:lnTo>
                  <a:pt x="1130992" y="31567"/>
                </a:lnTo>
                <a:lnTo>
                  <a:pt x="1142247" y="21034"/>
                </a:lnTo>
                <a:cubicBezTo>
                  <a:pt x="1149459" y="14124"/>
                  <a:pt x="1155685" y="7921"/>
                  <a:pt x="1159106" y="4751"/>
                </a:cubicBezTo>
                <a:lnTo>
                  <a:pt x="1160518" y="3522"/>
                </a:lnTo>
                <a:cubicBezTo>
                  <a:pt x="1163287" y="1112"/>
                  <a:pt x="1166940" y="-61"/>
                  <a:pt x="1170568" y="23"/>
                </a:cubicBezTo>
                <a:cubicBezTo>
                  <a:pt x="1170660" y="1"/>
                  <a:pt x="1170753" y="0"/>
                  <a:pt x="1170846" y="0"/>
                </a:cubicBezTo>
                <a:cubicBezTo>
                  <a:pt x="1174382" y="0"/>
                  <a:pt x="1177919" y="1174"/>
                  <a:pt x="1180618" y="3522"/>
                </a:cubicBezTo>
                <a:lnTo>
                  <a:pt x="1186338" y="8501"/>
                </a:lnTo>
                <a:cubicBezTo>
                  <a:pt x="1190164" y="12039"/>
                  <a:pt x="1196544" y="18406"/>
                  <a:pt x="1203801" y="25390"/>
                </a:cubicBezTo>
                <a:lnTo>
                  <a:pt x="1210368" y="31567"/>
                </a:lnTo>
                <a:lnTo>
                  <a:pt x="1221623" y="21034"/>
                </a:lnTo>
                <a:cubicBezTo>
                  <a:pt x="1228835" y="14124"/>
                  <a:pt x="1235061" y="7921"/>
                  <a:pt x="1238481" y="4751"/>
                </a:cubicBezTo>
                <a:lnTo>
                  <a:pt x="1239894" y="3522"/>
                </a:lnTo>
                <a:cubicBezTo>
                  <a:pt x="1242663" y="1112"/>
                  <a:pt x="1246315" y="-61"/>
                  <a:pt x="1249944" y="23"/>
                </a:cubicBezTo>
                <a:cubicBezTo>
                  <a:pt x="1250035" y="1"/>
                  <a:pt x="1250129" y="0"/>
                  <a:pt x="1250222" y="0"/>
                </a:cubicBezTo>
                <a:cubicBezTo>
                  <a:pt x="1253758" y="0"/>
                  <a:pt x="1257295" y="1174"/>
                  <a:pt x="1259993" y="3522"/>
                </a:cubicBezTo>
                <a:lnTo>
                  <a:pt x="1265713" y="8501"/>
                </a:lnTo>
                <a:cubicBezTo>
                  <a:pt x="1269539" y="12039"/>
                  <a:pt x="1275920" y="18406"/>
                  <a:pt x="1283177" y="25390"/>
                </a:cubicBezTo>
                <a:lnTo>
                  <a:pt x="1289743" y="31567"/>
                </a:lnTo>
                <a:lnTo>
                  <a:pt x="1300999" y="21034"/>
                </a:lnTo>
                <a:cubicBezTo>
                  <a:pt x="1308211" y="14124"/>
                  <a:pt x="1314436" y="7921"/>
                  <a:pt x="1317857" y="4751"/>
                </a:cubicBezTo>
                <a:lnTo>
                  <a:pt x="1319269" y="3522"/>
                </a:lnTo>
                <a:cubicBezTo>
                  <a:pt x="1322038" y="1112"/>
                  <a:pt x="1325691" y="-61"/>
                  <a:pt x="1329319" y="23"/>
                </a:cubicBezTo>
                <a:cubicBezTo>
                  <a:pt x="1329411" y="1"/>
                  <a:pt x="1329504" y="0"/>
                  <a:pt x="1329597" y="0"/>
                </a:cubicBezTo>
                <a:cubicBezTo>
                  <a:pt x="1333134" y="0"/>
                  <a:pt x="1336671" y="1174"/>
                  <a:pt x="1339369" y="3522"/>
                </a:cubicBezTo>
                <a:lnTo>
                  <a:pt x="1345089" y="8501"/>
                </a:lnTo>
                <a:cubicBezTo>
                  <a:pt x="1348915" y="12039"/>
                  <a:pt x="1355295" y="18406"/>
                  <a:pt x="1362552" y="25390"/>
                </a:cubicBezTo>
                <a:lnTo>
                  <a:pt x="1369119" y="31567"/>
                </a:lnTo>
                <a:lnTo>
                  <a:pt x="1380374" y="21034"/>
                </a:lnTo>
                <a:cubicBezTo>
                  <a:pt x="1387586" y="14124"/>
                  <a:pt x="1393812" y="7921"/>
                  <a:pt x="1397233" y="4751"/>
                </a:cubicBezTo>
                <a:lnTo>
                  <a:pt x="1398645" y="3522"/>
                </a:lnTo>
                <a:cubicBezTo>
                  <a:pt x="1401414" y="1112"/>
                  <a:pt x="1405066" y="-61"/>
                  <a:pt x="1408695" y="23"/>
                </a:cubicBezTo>
                <a:cubicBezTo>
                  <a:pt x="1408787" y="1"/>
                  <a:pt x="1408880" y="0"/>
                  <a:pt x="1408973" y="0"/>
                </a:cubicBezTo>
                <a:cubicBezTo>
                  <a:pt x="1412509" y="0"/>
                  <a:pt x="1416046" y="1174"/>
                  <a:pt x="1418744" y="3522"/>
                </a:cubicBezTo>
                <a:lnTo>
                  <a:pt x="1424464" y="8501"/>
                </a:lnTo>
                <a:cubicBezTo>
                  <a:pt x="1428290" y="12039"/>
                  <a:pt x="1434671" y="18406"/>
                  <a:pt x="1441928" y="25390"/>
                </a:cubicBezTo>
                <a:lnTo>
                  <a:pt x="1448494" y="31567"/>
                </a:lnTo>
                <a:lnTo>
                  <a:pt x="1459750" y="21034"/>
                </a:lnTo>
                <a:cubicBezTo>
                  <a:pt x="1466962" y="14124"/>
                  <a:pt x="1473187" y="7921"/>
                  <a:pt x="1476608" y="4751"/>
                </a:cubicBezTo>
                <a:lnTo>
                  <a:pt x="1478020" y="3522"/>
                </a:lnTo>
                <a:cubicBezTo>
                  <a:pt x="1480789" y="1112"/>
                  <a:pt x="1484442" y="-61"/>
                  <a:pt x="1488070" y="23"/>
                </a:cubicBezTo>
                <a:cubicBezTo>
                  <a:pt x="1488162" y="1"/>
                  <a:pt x="1488255" y="0"/>
                  <a:pt x="1488348" y="0"/>
                </a:cubicBezTo>
                <a:cubicBezTo>
                  <a:pt x="1491885" y="0"/>
                  <a:pt x="1495422" y="1174"/>
                  <a:pt x="1498120" y="3522"/>
                </a:cubicBezTo>
                <a:lnTo>
                  <a:pt x="1503840" y="8501"/>
                </a:lnTo>
                <a:cubicBezTo>
                  <a:pt x="1507666" y="12039"/>
                  <a:pt x="1514046" y="18406"/>
                  <a:pt x="1521303" y="25390"/>
                </a:cubicBezTo>
                <a:lnTo>
                  <a:pt x="1527870" y="31567"/>
                </a:lnTo>
                <a:lnTo>
                  <a:pt x="1539125" y="21034"/>
                </a:lnTo>
                <a:cubicBezTo>
                  <a:pt x="1546337" y="14124"/>
                  <a:pt x="1552563" y="7921"/>
                  <a:pt x="1555984" y="4751"/>
                </a:cubicBezTo>
                <a:lnTo>
                  <a:pt x="1557396" y="3522"/>
                </a:lnTo>
                <a:cubicBezTo>
                  <a:pt x="1560165" y="1112"/>
                  <a:pt x="1563817" y="-61"/>
                  <a:pt x="1567446" y="23"/>
                </a:cubicBezTo>
                <a:cubicBezTo>
                  <a:pt x="1567538" y="1"/>
                  <a:pt x="1567631" y="0"/>
                  <a:pt x="1567724" y="0"/>
                </a:cubicBezTo>
                <a:cubicBezTo>
                  <a:pt x="1571260" y="0"/>
                  <a:pt x="1574797" y="1174"/>
                  <a:pt x="1577496" y="3522"/>
                </a:cubicBezTo>
                <a:lnTo>
                  <a:pt x="1583216" y="8501"/>
                </a:lnTo>
                <a:cubicBezTo>
                  <a:pt x="1587041" y="12039"/>
                  <a:pt x="1593422" y="18406"/>
                  <a:pt x="1600679" y="25390"/>
                </a:cubicBezTo>
                <a:lnTo>
                  <a:pt x="1607245" y="31567"/>
                </a:lnTo>
                <a:lnTo>
                  <a:pt x="1618501" y="21034"/>
                </a:lnTo>
                <a:cubicBezTo>
                  <a:pt x="1625713" y="14124"/>
                  <a:pt x="1631938" y="7921"/>
                  <a:pt x="1635359" y="4751"/>
                </a:cubicBezTo>
                <a:lnTo>
                  <a:pt x="1636772" y="3522"/>
                </a:lnTo>
                <a:cubicBezTo>
                  <a:pt x="1639540" y="1112"/>
                  <a:pt x="1643193" y="-61"/>
                  <a:pt x="1646821" y="23"/>
                </a:cubicBezTo>
                <a:cubicBezTo>
                  <a:pt x="1646913" y="1"/>
                  <a:pt x="1647007" y="0"/>
                  <a:pt x="1647099" y="0"/>
                </a:cubicBezTo>
                <a:cubicBezTo>
                  <a:pt x="1650636" y="0"/>
                  <a:pt x="1654173" y="1174"/>
                  <a:pt x="1656871" y="3522"/>
                </a:cubicBezTo>
                <a:lnTo>
                  <a:pt x="1662591" y="8501"/>
                </a:lnTo>
                <a:cubicBezTo>
                  <a:pt x="1666417" y="12039"/>
                  <a:pt x="1672797" y="18406"/>
                  <a:pt x="1680055" y="25390"/>
                </a:cubicBezTo>
                <a:lnTo>
                  <a:pt x="1686621" y="31567"/>
                </a:lnTo>
                <a:lnTo>
                  <a:pt x="1697876" y="21034"/>
                </a:lnTo>
                <a:cubicBezTo>
                  <a:pt x="1705089" y="14124"/>
                  <a:pt x="1711314" y="7921"/>
                  <a:pt x="1714735" y="4751"/>
                </a:cubicBezTo>
                <a:lnTo>
                  <a:pt x="1716147" y="3522"/>
                </a:lnTo>
                <a:cubicBezTo>
                  <a:pt x="1718916" y="1112"/>
                  <a:pt x="1722569" y="-61"/>
                  <a:pt x="1726197" y="23"/>
                </a:cubicBezTo>
                <a:cubicBezTo>
                  <a:pt x="1726289" y="1"/>
                  <a:pt x="1726382" y="0"/>
                  <a:pt x="1726475" y="0"/>
                </a:cubicBezTo>
                <a:cubicBezTo>
                  <a:pt x="1730011" y="0"/>
                  <a:pt x="1733548" y="1174"/>
                  <a:pt x="1736247" y="3522"/>
                </a:cubicBezTo>
                <a:lnTo>
                  <a:pt x="1741967" y="8501"/>
                </a:lnTo>
                <a:cubicBezTo>
                  <a:pt x="1749618" y="15576"/>
                  <a:pt x="1767489" y="33969"/>
                  <a:pt x="1782155" y="45979"/>
                </a:cubicBezTo>
                <a:lnTo>
                  <a:pt x="1784371" y="47626"/>
                </a:lnTo>
                <a:lnTo>
                  <a:pt x="1784371" y="879668"/>
                </a:lnTo>
                <a:lnTo>
                  <a:pt x="0" y="879668"/>
                </a:lnTo>
                <a:lnTo>
                  <a:pt x="0" y="47626"/>
                </a:lnTo>
                <a:lnTo>
                  <a:pt x="8211" y="41556"/>
                </a:lnTo>
                <a:cubicBezTo>
                  <a:pt x="22946" y="29564"/>
                  <a:pt x="41007" y="11090"/>
                  <a:pt x="47848" y="4751"/>
                </a:cubicBezTo>
                <a:lnTo>
                  <a:pt x="49261" y="3522"/>
                </a:lnTo>
                <a:cubicBezTo>
                  <a:pt x="52030" y="1112"/>
                  <a:pt x="55682" y="-61"/>
                  <a:pt x="59310" y="23"/>
                </a:cubicBezTo>
                <a:cubicBezTo>
                  <a:pt x="59402" y="1"/>
                  <a:pt x="59496" y="0"/>
                  <a:pt x="59588" y="0"/>
                </a:cubicBezTo>
                <a:close/>
              </a:path>
            </a:pathLst>
          </a:custGeom>
          <a:solidFill>
            <a:srgbClr val="7878FD"/>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广泛传染性</a:t>
            </a:r>
          </a:p>
        </p:txBody>
      </p:sp>
      <p:sp>
        <p:nvSpPr>
          <p:cNvPr id="10" name="MH_Other_3"/>
          <p:cNvSpPr/>
          <p:nvPr>
            <p:custDataLst>
              <p:tags r:id="rId2"/>
            </p:custDataLst>
          </p:nvPr>
        </p:nvSpPr>
        <p:spPr>
          <a:xfrm>
            <a:off x="4325938" y="2989264"/>
            <a:ext cx="1192212" cy="390525"/>
          </a:xfrm>
          <a:custGeom>
            <a:avLst/>
            <a:gdLst>
              <a:gd name="connsiteX0" fmla="*/ 773625 w 978201"/>
              <a:gd name="connsiteY0" fmla="*/ 28 h 319924"/>
              <a:gd name="connsiteX1" fmla="*/ 881754 w 978201"/>
              <a:gd name="connsiteY1" fmla="*/ 75074 h 319924"/>
              <a:gd name="connsiteX2" fmla="*/ 978201 w 978201"/>
              <a:gd name="connsiteY2" fmla="*/ 317435 h 319924"/>
              <a:gd name="connsiteX3" fmla="*/ 975543 w 978201"/>
              <a:gd name="connsiteY3" fmla="*/ 319923 h 319924"/>
              <a:gd name="connsiteX4" fmla="*/ 968976 w 978201"/>
              <a:gd name="connsiteY4" fmla="*/ 313746 h 319924"/>
              <a:gd name="connsiteX5" fmla="*/ 951512 w 978201"/>
              <a:gd name="connsiteY5" fmla="*/ 296857 h 319924"/>
              <a:gd name="connsiteX6" fmla="*/ 945792 w 978201"/>
              <a:gd name="connsiteY6" fmla="*/ 291879 h 319924"/>
              <a:gd name="connsiteX7" fmla="*/ 936020 w 978201"/>
              <a:gd name="connsiteY7" fmla="*/ 288356 h 319924"/>
              <a:gd name="connsiteX8" fmla="*/ 935742 w 978201"/>
              <a:gd name="connsiteY8" fmla="*/ 288379 h 319924"/>
              <a:gd name="connsiteX9" fmla="*/ 925693 w 978201"/>
              <a:gd name="connsiteY9" fmla="*/ 291878 h 319924"/>
              <a:gd name="connsiteX10" fmla="*/ 924280 w 978201"/>
              <a:gd name="connsiteY10" fmla="*/ 293108 h 319924"/>
              <a:gd name="connsiteX11" fmla="*/ 907423 w 978201"/>
              <a:gd name="connsiteY11" fmla="*/ 309390 h 319924"/>
              <a:gd name="connsiteX12" fmla="*/ 896166 w 978201"/>
              <a:gd name="connsiteY12" fmla="*/ 319923 h 319924"/>
              <a:gd name="connsiteX13" fmla="*/ 889600 w 978201"/>
              <a:gd name="connsiteY13" fmla="*/ 313746 h 319924"/>
              <a:gd name="connsiteX14" fmla="*/ 872137 w 978201"/>
              <a:gd name="connsiteY14" fmla="*/ 296857 h 319924"/>
              <a:gd name="connsiteX15" fmla="*/ 866417 w 978201"/>
              <a:gd name="connsiteY15" fmla="*/ 291878 h 319924"/>
              <a:gd name="connsiteX16" fmla="*/ 856645 w 978201"/>
              <a:gd name="connsiteY16" fmla="*/ 288357 h 319924"/>
              <a:gd name="connsiteX17" fmla="*/ 856367 w 978201"/>
              <a:gd name="connsiteY17" fmla="*/ 288379 h 319924"/>
              <a:gd name="connsiteX18" fmla="*/ 846317 w 978201"/>
              <a:gd name="connsiteY18" fmla="*/ 291878 h 319924"/>
              <a:gd name="connsiteX19" fmla="*/ 844906 w 978201"/>
              <a:gd name="connsiteY19" fmla="*/ 293107 h 319924"/>
              <a:gd name="connsiteX20" fmla="*/ 828047 w 978201"/>
              <a:gd name="connsiteY20" fmla="*/ 309390 h 319924"/>
              <a:gd name="connsiteX21" fmla="*/ 816792 w 978201"/>
              <a:gd name="connsiteY21" fmla="*/ 319923 h 319924"/>
              <a:gd name="connsiteX22" fmla="*/ 810224 w 978201"/>
              <a:gd name="connsiteY22" fmla="*/ 313746 h 319924"/>
              <a:gd name="connsiteX23" fmla="*/ 792761 w 978201"/>
              <a:gd name="connsiteY23" fmla="*/ 296857 h 319924"/>
              <a:gd name="connsiteX24" fmla="*/ 787042 w 978201"/>
              <a:gd name="connsiteY24" fmla="*/ 291878 h 319924"/>
              <a:gd name="connsiteX25" fmla="*/ 777269 w 978201"/>
              <a:gd name="connsiteY25" fmla="*/ 288357 h 319924"/>
              <a:gd name="connsiteX26" fmla="*/ 776992 w 978201"/>
              <a:gd name="connsiteY26" fmla="*/ 288379 h 319924"/>
              <a:gd name="connsiteX27" fmla="*/ 766941 w 978201"/>
              <a:gd name="connsiteY27" fmla="*/ 291878 h 319924"/>
              <a:gd name="connsiteX28" fmla="*/ 765530 w 978201"/>
              <a:gd name="connsiteY28" fmla="*/ 293107 h 319924"/>
              <a:gd name="connsiteX29" fmla="*/ 748672 w 978201"/>
              <a:gd name="connsiteY29" fmla="*/ 309390 h 319924"/>
              <a:gd name="connsiteX30" fmla="*/ 737415 w 978201"/>
              <a:gd name="connsiteY30" fmla="*/ 319923 h 319924"/>
              <a:gd name="connsiteX31" fmla="*/ 730849 w 978201"/>
              <a:gd name="connsiteY31" fmla="*/ 313746 h 319924"/>
              <a:gd name="connsiteX32" fmla="*/ 713385 w 978201"/>
              <a:gd name="connsiteY32" fmla="*/ 296858 h 319924"/>
              <a:gd name="connsiteX33" fmla="*/ 707665 w 978201"/>
              <a:gd name="connsiteY33" fmla="*/ 291878 h 319924"/>
              <a:gd name="connsiteX34" fmla="*/ 697894 w 978201"/>
              <a:gd name="connsiteY34" fmla="*/ 288356 h 319924"/>
              <a:gd name="connsiteX35" fmla="*/ 697617 w 978201"/>
              <a:gd name="connsiteY35" fmla="*/ 288379 h 319924"/>
              <a:gd name="connsiteX36" fmla="*/ 687566 w 978201"/>
              <a:gd name="connsiteY36" fmla="*/ 291878 h 319924"/>
              <a:gd name="connsiteX37" fmla="*/ 686155 w 978201"/>
              <a:gd name="connsiteY37" fmla="*/ 293107 h 319924"/>
              <a:gd name="connsiteX38" fmla="*/ 669295 w 978201"/>
              <a:gd name="connsiteY38" fmla="*/ 309390 h 319924"/>
              <a:gd name="connsiteX39" fmla="*/ 658040 w 978201"/>
              <a:gd name="connsiteY39" fmla="*/ 319923 h 319924"/>
              <a:gd name="connsiteX40" fmla="*/ 651473 w 978201"/>
              <a:gd name="connsiteY40" fmla="*/ 313746 h 319924"/>
              <a:gd name="connsiteX41" fmla="*/ 634010 w 978201"/>
              <a:gd name="connsiteY41" fmla="*/ 296857 h 319924"/>
              <a:gd name="connsiteX42" fmla="*/ 628291 w 978201"/>
              <a:gd name="connsiteY42" fmla="*/ 291878 h 319924"/>
              <a:gd name="connsiteX43" fmla="*/ 618519 w 978201"/>
              <a:gd name="connsiteY43" fmla="*/ 288356 h 319924"/>
              <a:gd name="connsiteX44" fmla="*/ 618241 w 978201"/>
              <a:gd name="connsiteY44" fmla="*/ 288379 h 319924"/>
              <a:gd name="connsiteX45" fmla="*/ 608190 w 978201"/>
              <a:gd name="connsiteY45" fmla="*/ 291878 h 319924"/>
              <a:gd name="connsiteX46" fmla="*/ 606779 w 978201"/>
              <a:gd name="connsiteY46" fmla="*/ 293107 h 319924"/>
              <a:gd name="connsiteX47" fmla="*/ 589921 w 978201"/>
              <a:gd name="connsiteY47" fmla="*/ 309390 h 319924"/>
              <a:gd name="connsiteX48" fmla="*/ 578664 w 978201"/>
              <a:gd name="connsiteY48" fmla="*/ 319923 h 319924"/>
              <a:gd name="connsiteX49" fmla="*/ 572098 w 978201"/>
              <a:gd name="connsiteY49" fmla="*/ 313746 h 319924"/>
              <a:gd name="connsiteX50" fmla="*/ 554635 w 978201"/>
              <a:gd name="connsiteY50" fmla="*/ 296857 h 319924"/>
              <a:gd name="connsiteX51" fmla="*/ 548914 w 978201"/>
              <a:gd name="connsiteY51" fmla="*/ 291878 h 319924"/>
              <a:gd name="connsiteX52" fmla="*/ 539144 w 978201"/>
              <a:gd name="connsiteY52" fmla="*/ 288356 h 319924"/>
              <a:gd name="connsiteX53" fmla="*/ 538865 w 978201"/>
              <a:gd name="connsiteY53" fmla="*/ 288379 h 319924"/>
              <a:gd name="connsiteX54" fmla="*/ 528815 w 978201"/>
              <a:gd name="connsiteY54" fmla="*/ 291878 h 319924"/>
              <a:gd name="connsiteX55" fmla="*/ 527402 w 978201"/>
              <a:gd name="connsiteY55" fmla="*/ 293107 h 319924"/>
              <a:gd name="connsiteX56" fmla="*/ 510544 w 978201"/>
              <a:gd name="connsiteY56" fmla="*/ 309390 h 319924"/>
              <a:gd name="connsiteX57" fmla="*/ 499289 w 978201"/>
              <a:gd name="connsiteY57" fmla="*/ 319923 h 319924"/>
              <a:gd name="connsiteX58" fmla="*/ 492722 w 978201"/>
              <a:gd name="connsiteY58" fmla="*/ 313747 h 319924"/>
              <a:gd name="connsiteX59" fmla="*/ 475260 w 978201"/>
              <a:gd name="connsiteY59" fmla="*/ 296857 h 319924"/>
              <a:gd name="connsiteX60" fmla="*/ 469539 w 978201"/>
              <a:gd name="connsiteY60" fmla="*/ 291878 h 319924"/>
              <a:gd name="connsiteX61" fmla="*/ 459768 w 978201"/>
              <a:gd name="connsiteY61" fmla="*/ 288356 h 319924"/>
              <a:gd name="connsiteX62" fmla="*/ 459489 w 978201"/>
              <a:gd name="connsiteY62" fmla="*/ 288379 h 319924"/>
              <a:gd name="connsiteX63" fmla="*/ 449439 w 978201"/>
              <a:gd name="connsiteY63" fmla="*/ 291879 h 319924"/>
              <a:gd name="connsiteX64" fmla="*/ 448027 w 978201"/>
              <a:gd name="connsiteY64" fmla="*/ 293107 h 319924"/>
              <a:gd name="connsiteX65" fmla="*/ 431168 w 978201"/>
              <a:gd name="connsiteY65" fmla="*/ 309390 h 319924"/>
              <a:gd name="connsiteX66" fmla="*/ 419913 w 978201"/>
              <a:gd name="connsiteY66" fmla="*/ 319923 h 319924"/>
              <a:gd name="connsiteX67" fmla="*/ 413348 w 978201"/>
              <a:gd name="connsiteY67" fmla="*/ 313746 h 319924"/>
              <a:gd name="connsiteX68" fmla="*/ 395884 w 978201"/>
              <a:gd name="connsiteY68" fmla="*/ 296857 h 319924"/>
              <a:gd name="connsiteX69" fmla="*/ 390163 w 978201"/>
              <a:gd name="connsiteY69" fmla="*/ 291879 h 319924"/>
              <a:gd name="connsiteX70" fmla="*/ 380392 w 978201"/>
              <a:gd name="connsiteY70" fmla="*/ 288356 h 319924"/>
              <a:gd name="connsiteX71" fmla="*/ 380113 w 978201"/>
              <a:gd name="connsiteY71" fmla="*/ 288380 h 319924"/>
              <a:gd name="connsiteX72" fmla="*/ 370064 w 978201"/>
              <a:gd name="connsiteY72" fmla="*/ 291878 h 319924"/>
              <a:gd name="connsiteX73" fmla="*/ 368651 w 978201"/>
              <a:gd name="connsiteY73" fmla="*/ 293107 h 319924"/>
              <a:gd name="connsiteX74" fmla="*/ 351793 w 978201"/>
              <a:gd name="connsiteY74" fmla="*/ 309390 h 319924"/>
              <a:gd name="connsiteX75" fmla="*/ 340538 w 978201"/>
              <a:gd name="connsiteY75" fmla="*/ 319923 h 319924"/>
              <a:gd name="connsiteX76" fmla="*/ 333972 w 978201"/>
              <a:gd name="connsiteY76" fmla="*/ 313746 h 319924"/>
              <a:gd name="connsiteX77" fmla="*/ 316508 w 978201"/>
              <a:gd name="connsiteY77" fmla="*/ 296857 h 319924"/>
              <a:gd name="connsiteX78" fmla="*/ 310788 w 978201"/>
              <a:gd name="connsiteY78" fmla="*/ 291878 h 319924"/>
              <a:gd name="connsiteX79" fmla="*/ 301016 w 978201"/>
              <a:gd name="connsiteY79" fmla="*/ 288356 h 319924"/>
              <a:gd name="connsiteX80" fmla="*/ 300738 w 978201"/>
              <a:gd name="connsiteY80" fmla="*/ 288379 h 319924"/>
              <a:gd name="connsiteX81" fmla="*/ 290689 w 978201"/>
              <a:gd name="connsiteY81" fmla="*/ 291878 h 319924"/>
              <a:gd name="connsiteX82" fmla="*/ 289276 w 978201"/>
              <a:gd name="connsiteY82" fmla="*/ 293107 h 319924"/>
              <a:gd name="connsiteX83" fmla="*/ 272417 w 978201"/>
              <a:gd name="connsiteY83" fmla="*/ 309390 h 319924"/>
              <a:gd name="connsiteX84" fmla="*/ 261162 w 978201"/>
              <a:gd name="connsiteY84" fmla="*/ 319924 h 319924"/>
              <a:gd name="connsiteX85" fmla="*/ 254597 w 978201"/>
              <a:gd name="connsiteY85" fmla="*/ 313747 h 319924"/>
              <a:gd name="connsiteX86" fmla="*/ 237132 w 978201"/>
              <a:gd name="connsiteY86" fmla="*/ 296857 h 319924"/>
              <a:gd name="connsiteX87" fmla="*/ 231412 w 978201"/>
              <a:gd name="connsiteY87" fmla="*/ 291878 h 319924"/>
              <a:gd name="connsiteX88" fmla="*/ 221640 w 978201"/>
              <a:gd name="connsiteY88" fmla="*/ 288357 h 319924"/>
              <a:gd name="connsiteX89" fmla="*/ 221362 w 978201"/>
              <a:gd name="connsiteY89" fmla="*/ 288379 h 319924"/>
              <a:gd name="connsiteX90" fmla="*/ 211312 w 978201"/>
              <a:gd name="connsiteY90" fmla="*/ 291878 h 319924"/>
              <a:gd name="connsiteX91" fmla="*/ 209900 w 978201"/>
              <a:gd name="connsiteY91" fmla="*/ 293107 h 319924"/>
              <a:gd name="connsiteX92" fmla="*/ 193041 w 978201"/>
              <a:gd name="connsiteY92" fmla="*/ 309390 h 319924"/>
              <a:gd name="connsiteX93" fmla="*/ 181786 w 978201"/>
              <a:gd name="connsiteY93" fmla="*/ 319923 h 319924"/>
              <a:gd name="connsiteX94" fmla="*/ 175220 w 978201"/>
              <a:gd name="connsiteY94" fmla="*/ 313746 h 319924"/>
              <a:gd name="connsiteX95" fmla="*/ 157757 w 978201"/>
              <a:gd name="connsiteY95" fmla="*/ 296858 h 319924"/>
              <a:gd name="connsiteX96" fmla="*/ 152037 w 978201"/>
              <a:gd name="connsiteY96" fmla="*/ 291879 h 319924"/>
              <a:gd name="connsiteX97" fmla="*/ 142265 w 978201"/>
              <a:gd name="connsiteY97" fmla="*/ 288356 h 319924"/>
              <a:gd name="connsiteX98" fmla="*/ 141987 w 978201"/>
              <a:gd name="connsiteY98" fmla="*/ 288380 h 319924"/>
              <a:gd name="connsiteX99" fmla="*/ 131937 w 978201"/>
              <a:gd name="connsiteY99" fmla="*/ 291878 h 319924"/>
              <a:gd name="connsiteX100" fmla="*/ 130524 w 978201"/>
              <a:gd name="connsiteY100" fmla="*/ 293107 h 319924"/>
              <a:gd name="connsiteX101" fmla="*/ 113666 w 978201"/>
              <a:gd name="connsiteY101" fmla="*/ 309390 h 319924"/>
              <a:gd name="connsiteX102" fmla="*/ 102411 w 978201"/>
              <a:gd name="connsiteY102" fmla="*/ 319923 h 319924"/>
              <a:gd name="connsiteX103" fmla="*/ 95844 w 978201"/>
              <a:gd name="connsiteY103" fmla="*/ 313746 h 319924"/>
              <a:gd name="connsiteX104" fmla="*/ 78381 w 978201"/>
              <a:gd name="connsiteY104" fmla="*/ 296857 h 319924"/>
              <a:gd name="connsiteX105" fmla="*/ 72661 w 978201"/>
              <a:gd name="connsiteY105" fmla="*/ 291879 h 319924"/>
              <a:gd name="connsiteX106" fmla="*/ 62889 w 978201"/>
              <a:gd name="connsiteY106" fmla="*/ 288356 h 319924"/>
              <a:gd name="connsiteX107" fmla="*/ 62611 w 978201"/>
              <a:gd name="connsiteY107" fmla="*/ 288380 h 319924"/>
              <a:gd name="connsiteX108" fmla="*/ 52561 w 978201"/>
              <a:gd name="connsiteY108" fmla="*/ 291878 h 319924"/>
              <a:gd name="connsiteX109" fmla="*/ 51149 w 978201"/>
              <a:gd name="connsiteY109" fmla="*/ 293107 h 319924"/>
              <a:gd name="connsiteX110" fmla="*/ 34290 w 978201"/>
              <a:gd name="connsiteY110" fmla="*/ 309390 h 319924"/>
              <a:gd name="connsiteX111" fmla="*/ 23035 w 978201"/>
              <a:gd name="connsiteY111" fmla="*/ 319923 h 319924"/>
              <a:gd name="connsiteX112" fmla="*/ 16469 w 978201"/>
              <a:gd name="connsiteY112" fmla="*/ 313746 h 319924"/>
              <a:gd name="connsiteX113" fmla="*/ 0 w 978201"/>
              <a:gd name="connsiteY113" fmla="*/ 297819 h 319924"/>
              <a:gd name="connsiteX114" fmla="*/ 727103 w 978201"/>
              <a:gd name="connsiteY114" fmla="*/ 8470 h 319924"/>
              <a:gd name="connsiteX115" fmla="*/ 773625 w 978201"/>
              <a:gd name="connsiteY115" fmla="*/ 28 h 31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978201" h="319924">
                <a:moveTo>
                  <a:pt x="773625" y="28"/>
                </a:moveTo>
                <a:cubicBezTo>
                  <a:pt x="820013" y="1021"/>
                  <a:pt x="863519" y="29251"/>
                  <a:pt x="881754" y="75074"/>
                </a:cubicBezTo>
                <a:lnTo>
                  <a:pt x="978201" y="317435"/>
                </a:lnTo>
                <a:lnTo>
                  <a:pt x="975543" y="319923"/>
                </a:lnTo>
                <a:lnTo>
                  <a:pt x="968976" y="313746"/>
                </a:lnTo>
                <a:cubicBezTo>
                  <a:pt x="961718" y="306763"/>
                  <a:pt x="955339" y="300395"/>
                  <a:pt x="951512" y="296857"/>
                </a:cubicBezTo>
                <a:lnTo>
                  <a:pt x="945792" y="291879"/>
                </a:lnTo>
                <a:cubicBezTo>
                  <a:pt x="943095" y="289530"/>
                  <a:pt x="939557" y="288356"/>
                  <a:pt x="936020" y="288356"/>
                </a:cubicBezTo>
                <a:cubicBezTo>
                  <a:pt x="935929" y="288356"/>
                  <a:pt x="935834" y="288357"/>
                  <a:pt x="935742" y="288379"/>
                </a:cubicBezTo>
                <a:cubicBezTo>
                  <a:pt x="932115" y="288295"/>
                  <a:pt x="928462" y="289468"/>
                  <a:pt x="925693" y="291878"/>
                </a:cubicBezTo>
                <a:lnTo>
                  <a:pt x="924280" y="293108"/>
                </a:lnTo>
                <a:cubicBezTo>
                  <a:pt x="920859" y="296277"/>
                  <a:pt x="914634" y="302480"/>
                  <a:pt x="907423" y="309390"/>
                </a:cubicBezTo>
                <a:lnTo>
                  <a:pt x="896166" y="319923"/>
                </a:lnTo>
                <a:lnTo>
                  <a:pt x="889600" y="313746"/>
                </a:lnTo>
                <a:cubicBezTo>
                  <a:pt x="882344" y="306762"/>
                  <a:pt x="875962" y="300395"/>
                  <a:pt x="872137" y="296857"/>
                </a:cubicBezTo>
                <a:lnTo>
                  <a:pt x="866417" y="291878"/>
                </a:lnTo>
                <a:cubicBezTo>
                  <a:pt x="863719" y="289530"/>
                  <a:pt x="860182" y="288356"/>
                  <a:pt x="856645" y="288357"/>
                </a:cubicBezTo>
                <a:cubicBezTo>
                  <a:pt x="856552" y="288356"/>
                  <a:pt x="856459" y="288357"/>
                  <a:pt x="856367" y="288379"/>
                </a:cubicBezTo>
                <a:cubicBezTo>
                  <a:pt x="852739" y="288295"/>
                  <a:pt x="849087" y="289468"/>
                  <a:pt x="846317" y="291878"/>
                </a:cubicBezTo>
                <a:lnTo>
                  <a:pt x="844906" y="293107"/>
                </a:lnTo>
                <a:cubicBezTo>
                  <a:pt x="841485" y="296277"/>
                  <a:pt x="835259" y="302480"/>
                  <a:pt x="828047" y="309390"/>
                </a:cubicBezTo>
                <a:lnTo>
                  <a:pt x="816792" y="319923"/>
                </a:lnTo>
                <a:lnTo>
                  <a:pt x="810224" y="313746"/>
                </a:lnTo>
                <a:cubicBezTo>
                  <a:pt x="802968" y="306762"/>
                  <a:pt x="796587" y="300395"/>
                  <a:pt x="792761" y="296857"/>
                </a:cubicBezTo>
                <a:lnTo>
                  <a:pt x="787042" y="291878"/>
                </a:lnTo>
                <a:cubicBezTo>
                  <a:pt x="784343" y="289530"/>
                  <a:pt x="780807" y="288356"/>
                  <a:pt x="777269" y="288357"/>
                </a:cubicBezTo>
                <a:cubicBezTo>
                  <a:pt x="777176" y="288356"/>
                  <a:pt x="777083" y="288357"/>
                  <a:pt x="776992" y="288379"/>
                </a:cubicBezTo>
                <a:cubicBezTo>
                  <a:pt x="773364" y="288295"/>
                  <a:pt x="769710" y="289468"/>
                  <a:pt x="766941" y="291878"/>
                </a:cubicBezTo>
                <a:lnTo>
                  <a:pt x="765530" y="293107"/>
                </a:lnTo>
                <a:cubicBezTo>
                  <a:pt x="762108" y="296277"/>
                  <a:pt x="755884" y="302480"/>
                  <a:pt x="748672" y="309390"/>
                </a:cubicBezTo>
                <a:lnTo>
                  <a:pt x="737415" y="319923"/>
                </a:lnTo>
                <a:lnTo>
                  <a:pt x="730849" y="313746"/>
                </a:lnTo>
                <a:cubicBezTo>
                  <a:pt x="723593" y="306762"/>
                  <a:pt x="717211" y="300395"/>
                  <a:pt x="713385" y="296858"/>
                </a:cubicBezTo>
                <a:lnTo>
                  <a:pt x="707665" y="291878"/>
                </a:lnTo>
                <a:cubicBezTo>
                  <a:pt x="704967" y="289530"/>
                  <a:pt x="701431" y="288356"/>
                  <a:pt x="697894" y="288356"/>
                </a:cubicBezTo>
                <a:cubicBezTo>
                  <a:pt x="697801" y="288356"/>
                  <a:pt x="697708" y="288357"/>
                  <a:pt x="697617" y="288379"/>
                </a:cubicBezTo>
                <a:cubicBezTo>
                  <a:pt x="693988" y="288295"/>
                  <a:pt x="690336" y="289469"/>
                  <a:pt x="687566" y="291878"/>
                </a:cubicBezTo>
                <a:lnTo>
                  <a:pt x="686155" y="293107"/>
                </a:lnTo>
                <a:cubicBezTo>
                  <a:pt x="682733" y="296277"/>
                  <a:pt x="676508" y="302480"/>
                  <a:pt x="669295" y="309390"/>
                </a:cubicBezTo>
                <a:lnTo>
                  <a:pt x="658040" y="319923"/>
                </a:lnTo>
                <a:lnTo>
                  <a:pt x="651473" y="313746"/>
                </a:lnTo>
                <a:cubicBezTo>
                  <a:pt x="644217" y="306762"/>
                  <a:pt x="637836" y="300395"/>
                  <a:pt x="634010" y="296857"/>
                </a:cubicBezTo>
                <a:lnTo>
                  <a:pt x="628291" y="291878"/>
                </a:lnTo>
                <a:cubicBezTo>
                  <a:pt x="625592" y="289530"/>
                  <a:pt x="622055" y="288356"/>
                  <a:pt x="618519" y="288356"/>
                </a:cubicBezTo>
                <a:cubicBezTo>
                  <a:pt x="618425" y="288356"/>
                  <a:pt x="618332" y="288357"/>
                  <a:pt x="618241" y="288379"/>
                </a:cubicBezTo>
                <a:cubicBezTo>
                  <a:pt x="614612" y="288295"/>
                  <a:pt x="610959" y="289469"/>
                  <a:pt x="608190" y="291878"/>
                </a:cubicBezTo>
                <a:lnTo>
                  <a:pt x="606779" y="293107"/>
                </a:lnTo>
                <a:cubicBezTo>
                  <a:pt x="603357" y="296277"/>
                  <a:pt x="597133" y="302480"/>
                  <a:pt x="589921" y="309390"/>
                </a:cubicBezTo>
                <a:lnTo>
                  <a:pt x="578664" y="319923"/>
                </a:lnTo>
                <a:lnTo>
                  <a:pt x="572098" y="313746"/>
                </a:lnTo>
                <a:cubicBezTo>
                  <a:pt x="564841" y="306762"/>
                  <a:pt x="558460" y="300395"/>
                  <a:pt x="554635" y="296857"/>
                </a:cubicBezTo>
                <a:lnTo>
                  <a:pt x="548914" y="291878"/>
                </a:lnTo>
                <a:cubicBezTo>
                  <a:pt x="546216" y="289530"/>
                  <a:pt x="542679" y="288356"/>
                  <a:pt x="539144" y="288356"/>
                </a:cubicBezTo>
                <a:cubicBezTo>
                  <a:pt x="539050" y="288356"/>
                  <a:pt x="538956" y="288358"/>
                  <a:pt x="538865" y="288379"/>
                </a:cubicBezTo>
                <a:cubicBezTo>
                  <a:pt x="535237" y="288296"/>
                  <a:pt x="531584" y="289468"/>
                  <a:pt x="528815" y="291878"/>
                </a:cubicBezTo>
                <a:lnTo>
                  <a:pt x="527402" y="293107"/>
                </a:lnTo>
                <a:cubicBezTo>
                  <a:pt x="523982" y="296278"/>
                  <a:pt x="517756" y="302480"/>
                  <a:pt x="510544" y="309390"/>
                </a:cubicBezTo>
                <a:lnTo>
                  <a:pt x="499289" y="319923"/>
                </a:lnTo>
                <a:lnTo>
                  <a:pt x="492722" y="313747"/>
                </a:lnTo>
                <a:cubicBezTo>
                  <a:pt x="485465" y="306762"/>
                  <a:pt x="479085" y="300395"/>
                  <a:pt x="475260" y="296857"/>
                </a:cubicBezTo>
                <a:lnTo>
                  <a:pt x="469539" y="291878"/>
                </a:lnTo>
                <a:cubicBezTo>
                  <a:pt x="466840" y="289530"/>
                  <a:pt x="463303" y="288356"/>
                  <a:pt x="459768" y="288356"/>
                </a:cubicBezTo>
                <a:cubicBezTo>
                  <a:pt x="459674" y="288356"/>
                  <a:pt x="459582" y="288357"/>
                  <a:pt x="459489" y="288379"/>
                </a:cubicBezTo>
                <a:cubicBezTo>
                  <a:pt x="455861" y="288295"/>
                  <a:pt x="452208" y="289468"/>
                  <a:pt x="449439" y="291879"/>
                </a:cubicBezTo>
                <a:lnTo>
                  <a:pt x="448027" y="293107"/>
                </a:lnTo>
                <a:cubicBezTo>
                  <a:pt x="444606" y="296277"/>
                  <a:pt x="438380" y="302480"/>
                  <a:pt x="431168" y="309390"/>
                </a:cubicBezTo>
                <a:lnTo>
                  <a:pt x="419913" y="319923"/>
                </a:lnTo>
                <a:lnTo>
                  <a:pt x="413348" y="313746"/>
                </a:lnTo>
                <a:cubicBezTo>
                  <a:pt x="406089" y="306762"/>
                  <a:pt x="399709" y="300396"/>
                  <a:pt x="395884" y="296857"/>
                </a:cubicBezTo>
                <a:lnTo>
                  <a:pt x="390163" y="291879"/>
                </a:lnTo>
                <a:cubicBezTo>
                  <a:pt x="387465" y="289530"/>
                  <a:pt x="383928" y="288356"/>
                  <a:pt x="380392" y="288356"/>
                </a:cubicBezTo>
                <a:cubicBezTo>
                  <a:pt x="380299" y="288356"/>
                  <a:pt x="380206" y="288357"/>
                  <a:pt x="380113" y="288380"/>
                </a:cubicBezTo>
                <a:cubicBezTo>
                  <a:pt x="376485" y="288295"/>
                  <a:pt x="372832" y="289468"/>
                  <a:pt x="370064" y="291878"/>
                </a:cubicBezTo>
                <a:lnTo>
                  <a:pt x="368651" y="293107"/>
                </a:lnTo>
                <a:cubicBezTo>
                  <a:pt x="365230" y="296277"/>
                  <a:pt x="359005" y="302481"/>
                  <a:pt x="351793" y="309390"/>
                </a:cubicBezTo>
                <a:lnTo>
                  <a:pt x="340538" y="319923"/>
                </a:lnTo>
                <a:lnTo>
                  <a:pt x="333972" y="313746"/>
                </a:lnTo>
                <a:cubicBezTo>
                  <a:pt x="326714" y="306762"/>
                  <a:pt x="320335" y="300395"/>
                  <a:pt x="316508" y="296857"/>
                </a:cubicBezTo>
                <a:lnTo>
                  <a:pt x="310788" y="291878"/>
                </a:lnTo>
                <a:cubicBezTo>
                  <a:pt x="308090" y="289530"/>
                  <a:pt x="304552" y="288356"/>
                  <a:pt x="301016" y="288356"/>
                </a:cubicBezTo>
                <a:cubicBezTo>
                  <a:pt x="300923" y="288356"/>
                  <a:pt x="300831" y="288357"/>
                  <a:pt x="300738" y="288379"/>
                </a:cubicBezTo>
                <a:cubicBezTo>
                  <a:pt x="297109" y="288295"/>
                  <a:pt x="293457" y="289469"/>
                  <a:pt x="290689" y="291878"/>
                </a:cubicBezTo>
                <a:lnTo>
                  <a:pt x="289276" y="293107"/>
                </a:lnTo>
                <a:cubicBezTo>
                  <a:pt x="285856" y="296277"/>
                  <a:pt x="279630" y="302480"/>
                  <a:pt x="272417" y="309390"/>
                </a:cubicBezTo>
                <a:lnTo>
                  <a:pt x="261162" y="319924"/>
                </a:lnTo>
                <a:lnTo>
                  <a:pt x="254597" y="313747"/>
                </a:lnTo>
                <a:cubicBezTo>
                  <a:pt x="247338" y="306762"/>
                  <a:pt x="240959" y="300395"/>
                  <a:pt x="237132" y="296857"/>
                </a:cubicBezTo>
                <a:lnTo>
                  <a:pt x="231412" y="291878"/>
                </a:lnTo>
                <a:cubicBezTo>
                  <a:pt x="228714" y="289530"/>
                  <a:pt x="225176" y="288356"/>
                  <a:pt x="221640" y="288357"/>
                </a:cubicBezTo>
                <a:cubicBezTo>
                  <a:pt x="221548" y="288356"/>
                  <a:pt x="221454" y="288357"/>
                  <a:pt x="221362" y="288379"/>
                </a:cubicBezTo>
                <a:cubicBezTo>
                  <a:pt x="217734" y="288296"/>
                  <a:pt x="214081" y="289468"/>
                  <a:pt x="211312" y="291878"/>
                </a:cubicBezTo>
                <a:lnTo>
                  <a:pt x="209900" y="293107"/>
                </a:lnTo>
                <a:cubicBezTo>
                  <a:pt x="206479" y="296277"/>
                  <a:pt x="200253" y="302480"/>
                  <a:pt x="193041" y="309390"/>
                </a:cubicBezTo>
                <a:lnTo>
                  <a:pt x="181786" y="319923"/>
                </a:lnTo>
                <a:lnTo>
                  <a:pt x="175220" y="313746"/>
                </a:lnTo>
                <a:cubicBezTo>
                  <a:pt x="167962" y="306762"/>
                  <a:pt x="161582" y="300395"/>
                  <a:pt x="157757" y="296858"/>
                </a:cubicBezTo>
                <a:lnTo>
                  <a:pt x="152037" y="291879"/>
                </a:lnTo>
                <a:cubicBezTo>
                  <a:pt x="149338" y="289530"/>
                  <a:pt x="145800" y="288356"/>
                  <a:pt x="142265" y="288356"/>
                </a:cubicBezTo>
                <a:cubicBezTo>
                  <a:pt x="142172" y="288356"/>
                  <a:pt x="142079" y="288357"/>
                  <a:pt x="141987" y="288380"/>
                </a:cubicBezTo>
                <a:cubicBezTo>
                  <a:pt x="138358" y="288295"/>
                  <a:pt x="134706" y="289468"/>
                  <a:pt x="131937" y="291878"/>
                </a:cubicBezTo>
                <a:lnTo>
                  <a:pt x="130524" y="293107"/>
                </a:lnTo>
                <a:cubicBezTo>
                  <a:pt x="127104" y="296277"/>
                  <a:pt x="120877" y="302480"/>
                  <a:pt x="113666" y="309390"/>
                </a:cubicBezTo>
                <a:lnTo>
                  <a:pt x="102411" y="319923"/>
                </a:lnTo>
                <a:lnTo>
                  <a:pt x="95844" y="313746"/>
                </a:lnTo>
                <a:cubicBezTo>
                  <a:pt x="88587" y="306762"/>
                  <a:pt x="82207" y="300395"/>
                  <a:pt x="78381" y="296857"/>
                </a:cubicBezTo>
                <a:lnTo>
                  <a:pt x="72661" y="291879"/>
                </a:lnTo>
                <a:cubicBezTo>
                  <a:pt x="69963" y="289530"/>
                  <a:pt x="66426" y="288356"/>
                  <a:pt x="62889" y="288356"/>
                </a:cubicBezTo>
                <a:cubicBezTo>
                  <a:pt x="62796" y="288356"/>
                  <a:pt x="62703" y="288357"/>
                  <a:pt x="62611" y="288380"/>
                </a:cubicBezTo>
                <a:cubicBezTo>
                  <a:pt x="58983" y="288295"/>
                  <a:pt x="55330" y="289468"/>
                  <a:pt x="52561" y="291878"/>
                </a:cubicBezTo>
                <a:lnTo>
                  <a:pt x="51149" y="293107"/>
                </a:lnTo>
                <a:cubicBezTo>
                  <a:pt x="47728" y="296277"/>
                  <a:pt x="41502" y="302481"/>
                  <a:pt x="34290" y="309390"/>
                </a:cubicBezTo>
                <a:lnTo>
                  <a:pt x="23035" y="319923"/>
                </a:lnTo>
                <a:lnTo>
                  <a:pt x="16469" y="313746"/>
                </a:lnTo>
                <a:lnTo>
                  <a:pt x="0" y="297819"/>
                </a:lnTo>
                <a:lnTo>
                  <a:pt x="727103" y="8470"/>
                </a:lnTo>
                <a:cubicBezTo>
                  <a:pt x="742377" y="2392"/>
                  <a:pt x="758162" y="-303"/>
                  <a:pt x="773625" y="28"/>
                </a:cubicBez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Ins="180000" anchor="ctr"/>
          <a:lstStyle/>
          <a:p>
            <a:pPr algn="r" fontAlgn="auto">
              <a:spcBef>
                <a:spcPts val="0"/>
              </a:spcBef>
              <a:spcAft>
                <a:spcPts val="0"/>
              </a:spcAft>
              <a:defRPr/>
            </a:pPr>
            <a:r>
              <a:rPr lang="en-US" altLang="zh-CN" sz="2400" dirty="0">
                <a:solidFill>
                  <a:srgbClr val="FFFFFF"/>
                </a:solidFill>
                <a:ea typeface="微软雅黑" panose="020B0503020204020204" pitchFamily="34" charset="-122"/>
              </a:rPr>
              <a:t>A</a:t>
            </a:r>
            <a:endParaRPr lang="zh-CN" altLang="en-US" sz="2400" dirty="0">
              <a:solidFill>
                <a:srgbClr val="FFFFFF"/>
              </a:solidFill>
              <a:ea typeface="微软雅黑" panose="020B0503020204020204" pitchFamily="34" charset="-122"/>
            </a:endParaRPr>
          </a:p>
        </p:txBody>
      </p:sp>
      <p:sp>
        <p:nvSpPr>
          <p:cNvPr id="11" name="MH_SubTitle_2"/>
          <p:cNvSpPr/>
          <p:nvPr>
            <p:custDataLst>
              <p:tags r:id="rId3"/>
            </p:custDataLst>
          </p:nvPr>
        </p:nvSpPr>
        <p:spPr>
          <a:xfrm>
            <a:off x="6584951" y="3352801"/>
            <a:ext cx="2176463" cy="1116013"/>
          </a:xfrm>
          <a:custGeom>
            <a:avLst/>
            <a:gdLst>
              <a:gd name="connsiteX0" fmla="*/ 0 w 1784371"/>
              <a:gd name="connsiteY0" fmla="*/ 897668 h 914400"/>
              <a:gd name="connsiteX1" fmla="*/ 1784371 w 1784371"/>
              <a:gd name="connsiteY1" fmla="*/ 897668 h 914400"/>
              <a:gd name="connsiteX2" fmla="*/ 1784371 w 1784371"/>
              <a:gd name="connsiteY2" fmla="*/ 914400 h 914400"/>
              <a:gd name="connsiteX3" fmla="*/ 0 w 1784371"/>
              <a:gd name="connsiteY3" fmla="*/ 914400 h 914400"/>
              <a:gd name="connsiteX4" fmla="*/ 59588 w 1784371"/>
              <a:gd name="connsiteY4" fmla="*/ 0 h 914400"/>
              <a:gd name="connsiteX5" fmla="*/ 69360 w 1784371"/>
              <a:gd name="connsiteY5" fmla="*/ 3522 h 914400"/>
              <a:gd name="connsiteX6" fmla="*/ 75080 w 1784371"/>
              <a:gd name="connsiteY6" fmla="*/ 8501 h 914400"/>
              <a:gd name="connsiteX7" fmla="*/ 92544 w 1784371"/>
              <a:gd name="connsiteY7" fmla="*/ 25390 h 914400"/>
              <a:gd name="connsiteX8" fmla="*/ 99110 w 1784371"/>
              <a:gd name="connsiteY8" fmla="*/ 31567 h 914400"/>
              <a:gd name="connsiteX9" fmla="*/ 110365 w 1784371"/>
              <a:gd name="connsiteY9" fmla="*/ 21034 h 914400"/>
              <a:gd name="connsiteX10" fmla="*/ 127224 w 1784371"/>
              <a:gd name="connsiteY10" fmla="*/ 4751 h 914400"/>
              <a:gd name="connsiteX11" fmla="*/ 128636 w 1784371"/>
              <a:gd name="connsiteY11" fmla="*/ 3522 h 914400"/>
              <a:gd name="connsiteX12" fmla="*/ 138686 w 1784371"/>
              <a:gd name="connsiteY12" fmla="*/ 23 h 914400"/>
              <a:gd name="connsiteX13" fmla="*/ 138964 w 1784371"/>
              <a:gd name="connsiteY13" fmla="*/ 0 h 914400"/>
              <a:gd name="connsiteX14" fmla="*/ 148735 w 1784371"/>
              <a:gd name="connsiteY14" fmla="*/ 3522 h 914400"/>
              <a:gd name="connsiteX15" fmla="*/ 154456 w 1784371"/>
              <a:gd name="connsiteY15" fmla="*/ 8501 h 914400"/>
              <a:gd name="connsiteX16" fmla="*/ 171919 w 1784371"/>
              <a:gd name="connsiteY16" fmla="*/ 25390 h 914400"/>
              <a:gd name="connsiteX17" fmla="*/ 178486 w 1784371"/>
              <a:gd name="connsiteY17" fmla="*/ 31567 h 914400"/>
              <a:gd name="connsiteX18" fmla="*/ 189741 w 1784371"/>
              <a:gd name="connsiteY18" fmla="*/ 21034 h 914400"/>
              <a:gd name="connsiteX19" fmla="*/ 206599 w 1784371"/>
              <a:gd name="connsiteY19" fmla="*/ 4751 h 914400"/>
              <a:gd name="connsiteX20" fmla="*/ 208012 w 1784371"/>
              <a:gd name="connsiteY20" fmla="*/ 3522 h 914400"/>
              <a:gd name="connsiteX21" fmla="*/ 218062 w 1784371"/>
              <a:gd name="connsiteY21" fmla="*/ 23 h 914400"/>
              <a:gd name="connsiteX22" fmla="*/ 218340 w 1784371"/>
              <a:gd name="connsiteY22" fmla="*/ 0 h 914400"/>
              <a:gd name="connsiteX23" fmla="*/ 228111 w 1784371"/>
              <a:gd name="connsiteY23" fmla="*/ 3522 h 914400"/>
              <a:gd name="connsiteX24" fmla="*/ 233831 w 1784371"/>
              <a:gd name="connsiteY24" fmla="*/ 8501 h 914400"/>
              <a:gd name="connsiteX25" fmla="*/ 251295 w 1784371"/>
              <a:gd name="connsiteY25" fmla="*/ 25390 h 914400"/>
              <a:gd name="connsiteX26" fmla="*/ 257861 w 1784371"/>
              <a:gd name="connsiteY26" fmla="*/ 31567 h 914400"/>
              <a:gd name="connsiteX27" fmla="*/ 269116 w 1784371"/>
              <a:gd name="connsiteY27" fmla="*/ 21034 h 914400"/>
              <a:gd name="connsiteX28" fmla="*/ 285975 w 1784371"/>
              <a:gd name="connsiteY28" fmla="*/ 4751 h 914400"/>
              <a:gd name="connsiteX29" fmla="*/ 287387 w 1784371"/>
              <a:gd name="connsiteY29" fmla="*/ 3522 h 914400"/>
              <a:gd name="connsiteX30" fmla="*/ 297437 w 1784371"/>
              <a:gd name="connsiteY30" fmla="*/ 23 h 914400"/>
              <a:gd name="connsiteX31" fmla="*/ 297715 w 1784371"/>
              <a:gd name="connsiteY31" fmla="*/ 0 h 914400"/>
              <a:gd name="connsiteX32" fmla="*/ 307487 w 1784371"/>
              <a:gd name="connsiteY32" fmla="*/ 3522 h 914400"/>
              <a:gd name="connsiteX33" fmla="*/ 313207 w 1784371"/>
              <a:gd name="connsiteY33" fmla="*/ 8501 h 914400"/>
              <a:gd name="connsiteX34" fmla="*/ 330670 w 1784371"/>
              <a:gd name="connsiteY34" fmla="*/ 25390 h 914400"/>
              <a:gd name="connsiteX35" fmla="*/ 337237 w 1784371"/>
              <a:gd name="connsiteY35" fmla="*/ 31567 h 914400"/>
              <a:gd name="connsiteX36" fmla="*/ 348492 w 1784371"/>
              <a:gd name="connsiteY36" fmla="*/ 21034 h 914400"/>
              <a:gd name="connsiteX37" fmla="*/ 365350 w 1784371"/>
              <a:gd name="connsiteY37" fmla="*/ 4751 h 914400"/>
              <a:gd name="connsiteX38" fmla="*/ 366763 w 1784371"/>
              <a:gd name="connsiteY38" fmla="*/ 3522 h 914400"/>
              <a:gd name="connsiteX39" fmla="*/ 376812 w 1784371"/>
              <a:gd name="connsiteY39" fmla="*/ 23 h 914400"/>
              <a:gd name="connsiteX40" fmla="*/ 377090 w 1784371"/>
              <a:gd name="connsiteY40" fmla="*/ 0 h 914400"/>
              <a:gd name="connsiteX41" fmla="*/ 386862 w 1784371"/>
              <a:gd name="connsiteY41" fmla="*/ 3522 h 914400"/>
              <a:gd name="connsiteX42" fmla="*/ 392582 w 1784371"/>
              <a:gd name="connsiteY42" fmla="*/ 8501 h 914400"/>
              <a:gd name="connsiteX43" fmla="*/ 410046 w 1784371"/>
              <a:gd name="connsiteY43" fmla="*/ 25390 h 914400"/>
              <a:gd name="connsiteX44" fmla="*/ 416612 w 1784371"/>
              <a:gd name="connsiteY44" fmla="*/ 31567 h 914400"/>
              <a:gd name="connsiteX45" fmla="*/ 427867 w 1784371"/>
              <a:gd name="connsiteY45" fmla="*/ 21034 h 914400"/>
              <a:gd name="connsiteX46" fmla="*/ 444726 w 1784371"/>
              <a:gd name="connsiteY46" fmla="*/ 4751 h 914400"/>
              <a:gd name="connsiteX47" fmla="*/ 446138 w 1784371"/>
              <a:gd name="connsiteY47" fmla="*/ 3522 h 914400"/>
              <a:gd name="connsiteX48" fmla="*/ 456188 w 1784371"/>
              <a:gd name="connsiteY48" fmla="*/ 23 h 914400"/>
              <a:gd name="connsiteX49" fmla="*/ 456466 w 1784371"/>
              <a:gd name="connsiteY49" fmla="*/ 0 h 914400"/>
              <a:gd name="connsiteX50" fmla="*/ 466238 w 1784371"/>
              <a:gd name="connsiteY50" fmla="*/ 3522 h 914400"/>
              <a:gd name="connsiteX51" fmla="*/ 471958 w 1784371"/>
              <a:gd name="connsiteY51" fmla="*/ 8501 h 914400"/>
              <a:gd name="connsiteX52" fmla="*/ 489421 w 1784371"/>
              <a:gd name="connsiteY52" fmla="*/ 25390 h 914400"/>
              <a:gd name="connsiteX53" fmla="*/ 495988 w 1784371"/>
              <a:gd name="connsiteY53" fmla="*/ 31567 h 914400"/>
              <a:gd name="connsiteX54" fmla="*/ 507243 w 1784371"/>
              <a:gd name="connsiteY54" fmla="*/ 21034 h 914400"/>
              <a:gd name="connsiteX55" fmla="*/ 524101 w 1784371"/>
              <a:gd name="connsiteY55" fmla="*/ 4751 h 914400"/>
              <a:gd name="connsiteX56" fmla="*/ 525514 w 1784371"/>
              <a:gd name="connsiteY56" fmla="*/ 3522 h 914400"/>
              <a:gd name="connsiteX57" fmla="*/ 535563 w 1784371"/>
              <a:gd name="connsiteY57" fmla="*/ 23 h 914400"/>
              <a:gd name="connsiteX58" fmla="*/ 535842 w 1784371"/>
              <a:gd name="connsiteY58" fmla="*/ 0 h 914400"/>
              <a:gd name="connsiteX59" fmla="*/ 545613 w 1784371"/>
              <a:gd name="connsiteY59" fmla="*/ 3522 h 914400"/>
              <a:gd name="connsiteX60" fmla="*/ 551333 w 1784371"/>
              <a:gd name="connsiteY60" fmla="*/ 8501 h 914400"/>
              <a:gd name="connsiteX61" fmla="*/ 568797 w 1784371"/>
              <a:gd name="connsiteY61" fmla="*/ 25390 h 914400"/>
              <a:gd name="connsiteX62" fmla="*/ 575363 w 1784371"/>
              <a:gd name="connsiteY62" fmla="*/ 31567 h 914400"/>
              <a:gd name="connsiteX63" fmla="*/ 586619 w 1784371"/>
              <a:gd name="connsiteY63" fmla="*/ 21034 h 914400"/>
              <a:gd name="connsiteX64" fmla="*/ 603477 w 1784371"/>
              <a:gd name="connsiteY64" fmla="*/ 4751 h 914400"/>
              <a:gd name="connsiteX65" fmla="*/ 604889 w 1784371"/>
              <a:gd name="connsiteY65" fmla="*/ 3522 h 914400"/>
              <a:gd name="connsiteX66" fmla="*/ 614939 w 1784371"/>
              <a:gd name="connsiteY66" fmla="*/ 23 h 914400"/>
              <a:gd name="connsiteX67" fmla="*/ 615217 w 1784371"/>
              <a:gd name="connsiteY67" fmla="*/ 0 h 914400"/>
              <a:gd name="connsiteX68" fmla="*/ 624989 w 1784371"/>
              <a:gd name="connsiteY68" fmla="*/ 3522 h 914400"/>
              <a:gd name="connsiteX69" fmla="*/ 630709 w 1784371"/>
              <a:gd name="connsiteY69" fmla="*/ 8501 h 914400"/>
              <a:gd name="connsiteX70" fmla="*/ 648172 w 1784371"/>
              <a:gd name="connsiteY70" fmla="*/ 25390 h 914400"/>
              <a:gd name="connsiteX71" fmla="*/ 654739 w 1784371"/>
              <a:gd name="connsiteY71" fmla="*/ 31567 h 914400"/>
              <a:gd name="connsiteX72" fmla="*/ 665994 w 1784371"/>
              <a:gd name="connsiteY72" fmla="*/ 21034 h 914400"/>
              <a:gd name="connsiteX73" fmla="*/ 682853 w 1784371"/>
              <a:gd name="connsiteY73" fmla="*/ 4751 h 914400"/>
              <a:gd name="connsiteX74" fmla="*/ 684265 w 1784371"/>
              <a:gd name="connsiteY74" fmla="*/ 3522 h 914400"/>
              <a:gd name="connsiteX75" fmla="*/ 694315 w 1784371"/>
              <a:gd name="connsiteY75" fmla="*/ 23 h 914400"/>
              <a:gd name="connsiteX76" fmla="*/ 694593 w 1784371"/>
              <a:gd name="connsiteY76" fmla="*/ 0 h 914400"/>
              <a:gd name="connsiteX77" fmla="*/ 704364 w 1784371"/>
              <a:gd name="connsiteY77" fmla="*/ 3522 h 914400"/>
              <a:gd name="connsiteX78" fmla="*/ 710085 w 1784371"/>
              <a:gd name="connsiteY78" fmla="*/ 8501 h 914400"/>
              <a:gd name="connsiteX79" fmla="*/ 727548 w 1784371"/>
              <a:gd name="connsiteY79" fmla="*/ 25390 h 914400"/>
              <a:gd name="connsiteX80" fmla="*/ 734114 w 1784371"/>
              <a:gd name="connsiteY80" fmla="*/ 31567 h 914400"/>
              <a:gd name="connsiteX81" fmla="*/ 745369 w 1784371"/>
              <a:gd name="connsiteY81" fmla="*/ 21034 h 914400"/>
              <a:gd name="connsiteX82" fmla="*/ 762228 w 1784371"/>
              <a:gd name="connsiteY82" fmla="*/ 4751 h 914400"/>
              <a:gd name="connsiteX83" fmla="*/ 763640 w 1784371"/>
              <a:gd name="connsiteY83" fmla="*/ 3522 h 914400"/>
              <a:gd name="connsiteX84" fmla="*/ 773690 w 1784371"/>
              <a:gd name="connsiteY84" fmla="*/ 23 h 914400"/>
              <a:gd name="connsiteX85" fmla="*/ 773968 w 1784371"/>
              <a:gd name="connsiteY85" fmla="*/ 0 h 914400"/>
              <a:gd name="connsiteX86" fmla="*/ 783740 w 1784371"/>
              <a:gd name="connsiteY86" fmla="*/ 3522 h 914400"/>
              <a:gd name="connsiteX87" fmla="*/ 789460 w 1784371"/>
              <a:gd name="connsiteY87" fmla="*/ 8501 h 914400"/>
              <a:gd name="connsiteX88" fmla="*/ 806923 w 1784371"/>
              <a:gd name="connsiteY88" fmla="*/ 25390 h 914400"/>
              <a:gd name="connsiteX89" fmla="*/ 813490 w 1784371"/>
              <a:gd name="connsiteY89" fmla="*/ 31567 h 914400"/>
              <a:gd name="connsiteX90" fmla="*/ 824745 w 1784371"/>
              <a:gd name="connsiteY90" fmla="*/ 21034 h 914400"/>
              <a:gd name="connsiteX91" fmla="*/ 841604 w 1784371"/>
              <a:gd name="connsiteY91" fmla="*/ 4751 h 914400"/>
              <a:gd name="connsiteX92" fmla="*/ 843016 w 1784371"/>
              <a:gd name="connsiteY92" fmla="*/ 3522 h 914400"/>
              <a:gd name="connsiteX93" fmla="*/ 853066 w 1784371"/>
              <a:gd name="connsiteY93" fmla="*/ 23 h 914400"/>
              <a:gd name="connsiteX94" fmla="*/ 853344 w 1784371"/>
              <a:gd name="connsiteY94" fmla="*/ 0 h 914400"/>
              <a:gd name="connsiteX95" fmla="*/ 863116 w 1784371"/>
              <a:gd name="connsiteY95" fmla="*/ 3522 h 914400"/>
              <a:gd name="connsiteX96" fmla="*/ 868836 w 1784371"/>
              <a:gd name="connsiteY96" fmla="*/ 8501 h 914400"/>
              <a:gd name="connsiteX97" fmla="*/ 886299 w 1784371"/>
              <a:gd name="connsiteY97" fmla="*/ 25390 h 914400"/>
              <a:gd name="connsiteX98" fmla="*/ 892865 w 1784371"/>
              <a:gd name="connsiteY98" fmla="*/ 31567 h 914400"/>
              <a:gd name="connsiteX99" fmla="*/ 904121 w 1784371"/>
              <a:gd name="connsiteY99" fmla="*/ 21034 h 914400"/>
              <a:gd name="connsiteX100" fmla="*/ 920979 w 1784371"/>
              <a:gd name="connsiteY100" fmla="*/ 4751 h 914400"/>
              <a:gd name="connsiteX101" fmla="*/ 922391 w 1784371"/>
              <a:gd name="connsiteY101" fmla="*/ 3522 h 914400"/>
              <a:gd name="connsiteX102" fmla="*/ 932441 w 1784371"/>
              <a:gd name="connsiteY102" fmla="*/ 23 h 914400"/>
              <a:gd name="connsiteX103" fmla="*/ 932719 w 1784371"/>
              <a:gd name="connsiteY103" fmla="*/ 0 h 914400"/>
              <a:gd name="connsiteX104" fmla="*/ 942491 w 1784371"/>
              <a:gd name="connsiteY104" fmla="*/ 3522 h 914400"/>
              <a:gd name="connsiteX105" fmla="*/ 948211 w 1784371"/>
              <a:gd name="connsiteY105" fmla="*/ 8501 h 914400"/>
              <a:gd name="connsiteX106" fmla="*/ 965675 w 1784371"/>
              <a:gd name="connsiteY106" fmla="*/ 25390 h 914400"/>
              <a:gd name="connsiteX107" fmla="*/ 972241 w 1784371"/>
              <a:gd name="connsiteY107" fmla="*/ 31567 h 914400"/>
              <a:gd name="connsiteX108" fmla="*/ 983496 w 1784371"/>
              <a:gd name="connsiteY108" fmla="*/ 21034 h 914400"/>
              <a:gd name="connsiteX109" fmla="*/ 1000355 w 1784371"/>
              <a:gd name="connsiteY109" fmla="*/ 4751 h 914400"/>
              <a:gd name="connsiteX110" fmla="*/ 1001767 w 1784371"/>
              <a:gd name="connsiteY110" fmla="*/ 3522 h 914400"/>
              <a:gd name="connsiteX111" fmla="*/ 1011817 w 1784371"/>
              <a:gd name="connsiteY111" fmla="*/ 23 h 914400"/>
              <a:gd name="connsiteX112" fmla="*/ 1012095 w 1784371"/>
              <a:gd name="connsiteY112" fmla="*/ 0 h 914400"/>
              <a:gd name="connsiteX113" fmla="*/ 1021867 w 1784371"/>
              <a:gd name="connsiteY113" fmla="*/ 3522 h 914400"/>
              <a:gd name="connsiteX114" fmla="*/ 1027587 w 1784371"/>
              <a:gd name="connsiteY114" fmla="*/ 8501 h 914400"/>
              <a:gd name="connsiteX115" fmla="*/ 1045050 w 1784371"/>
              <a:gd name="connsiteY115" fmla="*/ 25390 h 914400"/>
              <a:gd name="connsiteX116" fmla="*/ 1051617 w 1784371"/>
              <a:gd name="connsiteY116" fmla="*/ 31567 h 914400"/>
              <a:gd name="connsiteX117" fmla="*/ 1062872 w 1784371"/>
              <a:gd name="connsiteY117" fmla="*/ 21034 h 914400"/>
              <a:gd name="connsiteX118" fmla="*/ 1079730 w 1784371"/>
              <a:gd name="connsiteY118" fmla="*/ 4751 h 914400"/>
              <a:gd name="connsiteX119" fmla="*/ 1081143 w 1784371"/>
              <a:gd name="connsiteY119" fmla="*/ 3522 h 914400"/>
              <a:gd name="connsiteX120" fmla="*/ 1091192 w 1784371"/>
              <a:gd name="connsiteY120" fmla="*/ 23 h 914400"/>
              <a:gd name="connsiteX121" fmla="*/ 1091470 w 1784371"/>
              <a:gd name="connsiteY121" fmla="*/ 0 h 914400"/>
              <a:gd name="connsiteX122" fmla="*/ 1101242 w 1784371"/>
              <a:gd name="connsiteY122" fmla="*/ 3522 h 914400"/>
              <a:gd name="connsiteX123" fmla="*/ 1106962 w 1784371"/>
              <a:gd name="connsiteY123" fmla="*/ 8501 h 914400"/>
              <a:gd name="connsiteX124" fmla="*/ 1124426 w 1784371"/>
              <a:gd name="connsiteY124" fmla="*/ 25390 h 914400"/>
              <a:gd name="connsiteX125" fmla="*/ 1130992 w 1784371"/>
              <a:gd name="connsiteY125" fmla="*/ 31567 h 914400"/>
              <a:gd name="connsiteX126" fmla="*/ 1142247 w 1784371"/>
              <a:gd name="connsiteY126" fmla="*/ 21034 h 914400"/>
              <a:gd name="connsiteX127" fmla="*/ 1159106 w 1784371"/>
              <a:gd name="connsiteY127" fmla="*/ 4751 h 914400"/>
              <a:gd name="connsiteX128" fmla="*/ 1160518 w 1784371"/>
              <a:gd name="connsiteY128" fmla="*/ 3522 h 914400"/>
              <a:gd name="connsiteX129" fmla="*/ 1170568 w 1784371"/>
              <a:gd name="connsiteY129" fmla="*/ 23 h 914400"/>
              <a:gd name="connsiteX130" fmla="*/ 1170846 w 1784371"/>
              <a:gd name="connsiteY130" fmla="*/ 0 h 914400"/>
              <a:gd name="connsiteX131" fmla="*/ 1180618 w 1784371"/>
              <a:gd name="connsiteY131" fmla="*/ 3522 h 914400"/>
              <a:gd name="connsiteX132" fmla="*/ 1186338 w 1784371"/>
              <a:gd name="connsiteY132" fmla="*/ 8501 h 914400"/>
              <a:gd name="connsiteX133" fmla="*/ 1203801 w 1784371"/>
              <a:gd name="connsiteY133" fmla="*/ 25390 h 914400"/>
              <a:gd name="connsiteX134" fmla="*/ 1210368 w 1784371"/>
              <a:gd name="connsiteY134" fmla="*/ 31567 h 914400"/>
              <a:gd name="connsiteX135" fmla="*/ 1221623 w 1784371"/>
              <a:gd name="connsiteY135" fmla="*/ 21034 h 914400"/>
              <a:gd name="connsiteX136" fmla="*/ 1238481 w 1784371"/>
              <a:gd name="connsiteY136" fmla="*/ 4751 h 914400"/>
              <a:gd name="connsiteX137" fmla="*/ 1239894 w 1784371"/>
              <a:gd name="connsiteY137" fmla="*/ 3522 h 914400"/>
              <a:gd name="connsiteX138" fmla="*/ 1249944 w 1784371"/>
              <a:gd name="connsiteY138" fmla="*/ 23 h 914400"/>
              <a:gd name="connsiteX139" fmla="*/ 1250222 w 1784371"/>
              <a:gd name="connsiteY139" fmla="*/ 0 h 914400"/>
              <a:gd name="connsiteX140" fmla="*/ 1259993 w 1784371"/>
              <a:gd name="connsiteY140" fmla="*/ 3522 h 914400"/>
              <a:gd name="connsiteX141" fmla="*/ 1265713 w 1784371"/>
              <a:gd name="connsiteY141" fmla="*/ 8501 h 914400"/>
              <a:gd name="connsiteX142" fmla="*/ 1283177 w 1784371"/>
              <a:gd name="connsiteY142" fmla="*/ 25390 h 914400"/>
              <a:gd name="connsiteX143" fmla="*/ 1289743 w 1784371"/>
              <a:gd name="connsiteY143" fmla="*/ 31567 h 914400"/>
              <a:gd name="connsiteX144" fmla="*/ 1300999 w 1784371"/>
              <a:gd name="connsiteY144" fmla="*/ 21034 h 914400"/>
              <a:gd name="connsiteX145" fmla="*/ 1317857 w 1784371"/>
              <a:gd name="connsiteY145" fmla="*/ 4751 h 914400"/>
              <a:gd name="connsiteX146" fmla="*/ 1319269 w 1784371"/>
              <a:gd name="connsiteY146" fmla="*/ 3522 h 914400"/>
              <a:gd name="connsiteX147" fmla="*/ 1329319 w 1784371"/>
              <a:gd name="connsiteY147" fmla="*/ 23 h 914400"/>
              <a:gd name="connsiteX148" fmla="*/ 1329597 w 1784371"/>
              <a:gd name="connsiteY148" fmla="*/ 0 h 914400"/>
              <a:gd name="connsiteX149" fmla="*/ 1339369 w 1784371"/>
              <a:gd name="connsiteY149" fmla="*/ 3522 h 914400"/>
              <a:gd name="connsiteX150" fmla="*/ 1345089 w 1784371"/>
              <a:gd name="connsiteY150" fmla="*/ 8501 h 914400"/>
              <a:gd name="connsiteX151" fmla="*/ 1362552 w 1784371"/>
              <a:gd name="connsiteY151" fmla="*/ 25390 h 914400"/>
              <a:gd name="connsiteX152" fmla="*/ 1369119 w 1784371"/>
              <a:gd name="connsiteY152" fmla="*/ 31567 h 914400"/>
              <a:gd name="connsiteX153" fmla="*/ 1380374 w 1784371"/>
              <a:gd name="connsiteY153" fmla="*/ 21034 h 914400"/>
              <a:gd name="connsiteX154" fmla="*/ 1397233 w 1784371"/>
              <a:gd name="connsiteY154" fmla="*/ 4751 h 914400"/>
              <a:gd name="connsiteX155" fmla="*/ 1398645 w 1784371"/>
              <a:gd name="connsiteY155" fmla="*/ 3522 h 914400"/>
              <a:gd name="connsiteX156" fmla="*/ 1408695 w 1784371"/>
              <a:gd name="connsiteY156" fmla="*/ 23 h 914400"/>
              <a:gd name="connsiteX157" fmla="*/ 1408973 w 1784371"/>
              <a:gd name="connsiteY157" fmla="*/ 0 h 914400"/>
              <a:gd name="connsiteX158" fmla="*/ 1418744 w 1784371"/>
              <a:gd name="connsiteY158" fmla="*/ 3522 h 914400"/>
              <a:gd name="connsiteX159" fmla="*/ 1424464 w 1784371"/>
              <a:gd name="connsiteY159" fmla="*/ 8501 h 914400"/>
              <a:gd name="connsiteX160" fmla="*/ 1441928 w 1784371"/>
              <a:gd name="connsiteY160" fmla="*/ 25390 h 914400"/>
              <a:gd name="connsiteX161" fmla="*/ 1448494 w 1784371"/>
              <a:gd name="connsiteY161" fmla="*/ 31567 h 914400"/>
              <a:gd name="connsiteX162" fmla="*/ 1459750 w 1784371"/>
              <a:gd name="connsiteY162" fmla="*/ 21034 h 914400"/>
              <a:gd name="connsiteX163" fmla="*/ 1476608 w 1784371"/>
              <a:gd name="connsiteY163" fmla="*/ 4751 h 914400"/>
              <a:gd name="connsiteX164" fmla="*/ 1478020 w 1784371"/>
              <a:gd name="connsiteY164" fmla="*/ 3522 h 914400"/>
              <a:gd name="connsiteX165" fmla="*/ 1488070 w 1784371"/>
              <a:gd name="connsiteY165" fmla="*/ 23 h 914400"/>
              <a:gd name="connsiteX166" fmla="*/ 1488348 w 1784371"/>
              <a:gd name="connsiteY166" fmla="*/ 0 h 914400"/>
              <a:gd name="connsiteX167" fmla="*/ 1498120 w 1784371"/>
              <a:gd name="connsiteY167" fmla="*/ 3522 h 914400"/>
              <a:gd name="connsiteX168" fmla="*/ 1503840 w 1784371"/>
              <a:gd name="connsiteY168" fmla="*/ 8501 h 914400"/>
              <a:gd name="connsiteX169" fmla="*/ 1521303 w 1784371"/>
              <a:gd name="connsiteY169" fmla="*/ 25390 h 914400"/>
              <a:gd name="connsiteX170" fmla="*/ 1527870 w 1784371"/>
              <a:gd name="connsiteY170" fmla="*/ 31567 h 914400"/>
              <a:gd name="connsiteX171" fmla="*/ 1539125 w 1784371"/>
              <a:gd name="connsiteY171" fmla="*/ 21034 h 914400"/>
              <a:gd name="connsiteX172" fmla="*/ 1555984 w 1784371"/>
              <a:gd name="connsiteY172" fmla="*/ 4751 h 914400"/>
              <a:gd name="connsiteX173" fmla="*/ 1557396 w 1784371"/>
              <a:gd name="connsiteY173" fmla="*/ 3522 h 914400"/>
              <a:gd name="connsiteX174" fmla="*/ 1567446 w 1784371"/>
              <a:gd name="connsiteY174" fmla="*/ 23 h 914400"/>
              <a:gd name="connsiteX175" fmla="*/ 1567724 w 1784371"/>
              <a:gd name="connsiteY175" fmla="*/ 0 h 914400"/>
              <a:gd name="connsiteX176" fmla="*/ 1577496 w 1784371"/>
              <a:gd name="connsiteY176" fmla="*/ 3522 h 914400"/>
              <a:gd name="connsiteX177" fmla="*/ 1583216 w 1784371"/>
              <a:gd name="connsiteY177" fmla="*/ 8501 h 914400"/>
              <a:gd name="connsiteX178" fmla="*/ 1600679 w 1784371"/>
              <a:gd name="connsiteY178" fmla="*/ 25390 h 914400"/>
              <a:gd name="connsiteX179" fmla="*/ 1607245 w 1784371"/>
              <a:gd name="connsiteY179" fmla="*/ 31567 h 914400"/>
              <a:gd name="connsiteX180" fmla="*/ 1618501 w 1784371"/>
              <a:gd name="connsiteY180" fmla="*/ 21034 h 914400"/>
              <a:gd name="connsiteX181" fmla="*/ 1635359 w 1784371"/>
              <a:gd name="connsiteY181" fmla="*/ 4751 h 914400"/>
              <a:gd name="connsiteX182" fmla="*/ 1636772 w 1784371"/>
              <a:gd name="connsiteY182" fmla="*/ 3522 h 914400"/>
              <a:gd name="connsiteX183" fmla="*/ 1646821 w 1784371"/>
              <a:gd name="connsiteY183" fmla="*/ 23 h 914400"/>
              <a:gd name="connsiteX184" fmla="*/ 1647099 w 1784371"/>
              <a:gd name="connsiteY184" fmla="*/ 0 h 914400"/>
              <a:gd name="connsiteX185" fmla="*/ 1656871 w 1784371"/>
              <a:gd name="connsiteY185" fmla="*/ 3522 h 914400"/>
              <a:gd name="connsiteX186" fmla="*/ 1662591 w 1784371"/>
              <a:gd name="connsiteY186" fmla="*/ 8501 h 914400"/>
              <a:gd name="connsiteX187" fmla="*/ 1680055 w 1784371"/>
              <a:gd name="connsiteY187" fmla="*/ 25390 h 914400"/>
              <a:gd name="connsiteX188" fmla="*/ 1686621 w 1784371"/>
              <a:gd name="connsiteY188" fmla="*/ 31567 h 914400"/>
              <a:gd name="connsiteX189" fmla="*/ 1697876 w 1784371"/>
              <a:gd name="connsiteY189" fmla="*/ 21034 h 914400"/>
              <a:gd name="connsiteX190" fmla="*/ 1714735 w 1784371"/>
              <a:gd name="connsiteY190" fmla="*/ 4751 h 914400"/>
              <a:gd name="connsiteX191" fmla="*/ 1716147 w 1784371"/>
              <a:gd name="connsiteY191" fmla="*/ 3522 h 914400"/>
              <a:gd name="connsiteX192" fmla="*/ 1726197 w 1784371"/>
              <a:gd name="connsiteY192" fmla="*/ 23 h 914400"/>
              <a:gd name="connsiteX193" fmla="*/ 1726475 w 1784371"/>
              <a:gd name="connsiteY193" fmla="*/ 0 h 914400"/>
              <a:gd name="connsiteX194" fmla="*/ 1736247 w 1784371"/>
              <a:gd name="connsiteY194" fmla="*/ 3522 h 914400"/>
              <a:gd name="connsiteX195" fmla="*/ 1741967 w 1784371"/>
              <a:gd name="connsiteY195" fmla="*/ 8501 h 914400"/>
              <a:gd name="connsiteX196" fmla="*/ 1782155 w 1784371"/>
              <a:gd name="connsiteY196" fmla="*/ 45979 h 914400"/>
              <a:gd name="connsiteX197" fmla="*/ 1784371 w 1784371"/>
              <a:gd name="connsiteY197" fmla="*/ 47626 h 914400"/>
              <a:gd name="connsiteX198" fmla="*/ 1784371 w 1784371"/>
              <a:gd name="connsiteY198" fmla="*/ 879668 h 914400"/>
              <a:gd name="connsiteX199" fmla="*/ 0 w 1784371"/>
              <a:gd name="connsiteY199" fmla="*/ 879668 h 914400"/>
              <a:gd name="connsiteX200" fmla="*/ 0 w 1784371"/>
              <a:gd name="connsiteY200" fmla="*/ 47626 h 914400"/>
              <a:gd name="connsiteX201" fmla="*/ 8211 w 1784371"/>
              <a:gd name="connsiteY201" fmla="*/ 41556 h 914400"/>
              <a:gd name="connsiteX202" fmla="*/ 47848 w 1784371"/>
              <a:gd name="connsiteY202" fmla="*/ 4751 h 914400"/>
              <a:gd name="connsiteX203" fmla="*/ 49261 w 1784371"/>
              <a:gd name="connsiteY203" fmla="*/ 3522 h 914400"/>
              <a:gd name="connsiteX204" fmla="*/ 59310 w 1784371"/>
              <a:gd name="connsiteY204" fmla="*/ 23 h 914400"/>
              <a:gd name="connsiteX205" fmla="*/ 59588 w 1784371"/>
              <a:gd name="connsiteY20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1784371" h="914400">
                <a:moveTo>
                  <a:pt x="0" y="897668"/>
                </a:moveTo>
                <a:lnTo>
                  <a:pt x="1784371" y="897668"/>
                </a:lnTo>
                <a:lnTo>
                  <a:pt x="1784371" y="914400"/>
                </a:lnTo>
                <a:lnTo>
                  <a:pt x="0" y="914400"/>
                </a:lnTo>
                <a:close/>
                <a:moveTo>
                  <a:pt x="59588" y="0"/>
                </a:moveTo>
                <a:cubicBezTo>
                  <a:pt x="63125" y="0"/>
                  <a:pt x="66662" y="1174"/>
                  <a:pt x="69360" y="3522"/>
                </a:cubicBezTo>
                <a:lnTo>
                  <a:pt x="75080" y="8501"/>
                </a:lnTo>
                <a:cubicBezTo>
                  <a:pt x="78906" y="12039"/>
                  <a:pt x="85286" y="18406"/>
                  <a:pt x="92544" y="25390"/>
                </a:cubicBezTo>
                <a:lnTo>
                  <a:pt x="99110" y="31567"/>
                </a:lnTo>
                <a:lnTo>
                  <a:pt x="110365" y="21034"/>
                </a:lnTo>
                <a:cubicBezTo>
                  <a:pt x="117577" y="14124"/>
                  <a:pt x="123803" y="7921"/>
                  <a:pt x="127224" y="4751"/>
                </a:cubicBezTo>
                <a:lnTo>
                  <a:pt x="128636" y="3522"/>
                </a:lnTo>
                <a:cubicBezTo>
                  <a:pt x="131405" y="1112"/>
                  <a:pt x="135057" y="-61"/>
                  <a:pt x="138686" y="23"/>
                </a:cubicBezTo>
                <a:cubicBezTo>
                  <a:pt x="138778" y="1"/>
                  <a:pt x="138871" y="0"/>
                  <a:pt x="138964" y="0"/>
                </a:cubicBezTo>
                <a:cubicBezTo>
                  <a:pt x="142500" y="0"/>
                  <a:pt x="146037" y="1174"/>
                  <a:pt x="148735" y="3522"/>
                </a:cubicBezTo>
                <a:lnTo>
                  <a:pt x="154456" y="8501"/>
                </a:lnTo>
                <a:cubicBezTo>
                  <a:pt x="158282" y="12039"/>
                  <a:pt x="164662" y="18406"/>
                  <a:pt x="171919" y="25390"/>
                </a:cubicBezTo>
                <a:lnTo>
                  <a:pt x="178486" y="31567"/>
                </a:lnTo>
                <a:lnTo>
                  <a:pt x="189741" y="21034"/>
                </a:lnTo>
                <a:cubicBezTo>
                  <a:pt x="196953" y="14124"/>
                  <a:pt x="203179" y="7921"/>
                  <a:pt x="206599" y="4751"/>
                </a:cubicBezTo>
                <a:lnTo>
                  <a:pt x="208012" y="3522"/>
                </a:lnTo>
                <a:cubicBezTo>
                  <a:pt x="210781" y="1112"/>
                  <a:pt x="214433" y="-61"/>
                  <a:pt x="218062" y="23"/>
                </a:cubicBezTo>
                <a:cubicBezTo>
                  <a:pt x="218153" y="1"/>
                  <a:pt x="218247" y="0"/>
                  <a:pt x="218340" y="0"/>
                </a:cubicBezTo>
                <a:cubicBezTo>
                  <a:pt x="221876" y="0"/>
                  <a:pt x="225413" y="1174"/>
                  <a:pt x="228111" y="3522"/>
                </a:cubicBezTo>
                <a:lnTo>
                  <a:pt x="233831" y="8501"/>
                </a:lnTo>
                <a:cubicBezTo>
                  <a:pt x="237657" y="12039"/>
                  <a:pt x="244038" y="18406"/>
                  <a:pt x="251295" y="25390"/>
                </a:cubicBezTo>
                <a:lnTo>
                  <a:pt x="257861" y="31567"/>
                </a:lnTo>
                <a:lnTo>
                  <a:pt x="269116" y="21034"/>
                </a:lnTo>
                <a:cubicBezTo>
                  <a:pt x="276329" y="14124"/>
                  <a:pt x="282554" y="7921"/>
                  <a:pt x="285975" y="4751"/>
                </a:cubicBezTo>
                <a:lnTo>
                  <a:pt x="287387" y="3522"/>
                </a:lnTo>
                <a:cubicBezTo>
                  <a:pt x="290156" y="1112"/>
                  <a:pt x="293808" y="-61"/>
                  <a:pt x="297437" y="23"/>
                </a:cubicBezTo>
                <a:cubicBezTo>
                  <a:pt x="297529" y="1"/>
                  <a:pt x="297622" y="0"/>
                  <a:pt x="297715" y="0"/>
                </a:cubicBezTo>
                <a:cubicBezTo>
                  <a:pt x="301252" y="0"/>
                  <a:pt x="304789" y="1174"/>
                  <a:pt x="307487" y="3522"/>
                </a:cubicBezTo>
                <a:lnTo>
                  <a:pt x="313207" y="8501"/>
                </a:lnTo>
                <a:cubicBezTo>
                  <a:pt x="317033" y="12039"/>
                  <a:pt x="323413" y="18406"/>
                  <a:pt x="330670" y="25390"/>
                </a:cubicBezTo>
                <a:lnTo>
                  <a:pt x="337237" y="31567"/>
                </a:lnTo>
                <a:lnTo>
                  <a:pt x="348492" y="21034"/>
                </a:lnTo>
                <a:cubicBezTo>
                  <a:pt x="355704" y="14124"/>
                  <a:pt x="361929" y="7921"/>
                  <a:pt x="365350" y="4751"/>
                </a:cubicBezTo>
                <a:lnTo>
                  <a:pt x="366763" y="3522"/>
                </a:lnTo>
                <a:cubicBezTo>
                  <a:pt x="369531" y="1112"/>
                  <a:pt x="373184" y="-61"/>
                  <a:pt x="376812" y="23"/>
                </a:cubicBezTo>
                <a:cubicBezTo>
                  <a:pt x="376904" y="1"/>
                  <a:pt x="376998" y="0"/>
                  <a:pt x="377090" y="0"/>
                </a:cubicBezTo>
                <a:cubicBezTo>
                  <a:pt x="380627" y="0"/>
                  <a:pt x="384164" y="1174"/>
                  <a:pt x="386862" y="3522"/>
                </a:cubicBezTo>
                <a:lnTo>
                  <a:pt x="392582" y="8501"/>
                </a:lnTo>
                <a:cubicBezTo>
                  <a:pt x="396408" y="12039"/>
                  <a:pt x="402788" y="18406"/>
                  <a:pt x="410046" y="25390"/>
                </a:cubicBezTo>
                <a:lnTo>
                  <a:pt x="416612" y="31567"/>
                </a:lnTo>
                <a:lnTo>
                  <a:pt x="427867" y="21034"/>
                </a:lnTo>
                <a:cubicBezTo>
                  <a:pt x="435080" y="14124"/>
                  <a:pt x="441305" y="7921"/>
                  <a:pt x="444726" y="4751"/>
                </a:cubicBezTo>
                <a:lnTo>
                  <a:pt x="446138" y="3522"/>
                </a:lnTo>
                <a:cubicBezTo>
                  <a:pt x="448907" y="1112"/>
                  <a:pt x="452559" y="-61"/>
                  <a:pt x="456188" y="23"/>
                </a:cubicBezTo>
                <a:cubicBezTo>
                  <a:pt x="456280" y="1"/>
                  <a:pt x="456373" y="0"/>
                  <a:pt x="456466" y="0"/>
                </a:cubicBezTo>
                <a:cubicBezTo>
                  <a:pt x="460002" y="0"/>
                  <a:pt x="463539" y="1174"/>
                  <a:pt x="466238" y="3522"/>
                </a:cubicBezTo>
                <a:lnTo>
                  <a:pt x="471958" y="8501"/>
                </a:lnTo>
                <a:cubicBezTo>
                  <a:pt x="475784" y="12039"/>
                  <a:pt x="482164" y="18406"/>
                  <a:pt x="489421" y="25390"/>
                </a:cubicBezTo>
                <a:lnTo>
                  <a:pt x="495988" y="31567"/>
                </a:lnTo>
                <a:lnTo>
                  <a:pt x="507243" y="21034"/>
                </a:lnTo>
                <a:cubicBezTo>
                  <a:pt x="514455" y="14124"/>
                  <a:pt x="520681" y="7921"/>
                  <a:pt x="524101" y="4751"/>
                </a:cubicBezTo>
                <a:lnTo>
                  <a:pt x="525514" y="3522"/>
                </a:lnTo>
                <a:cubicBezTo>
                  <a:pt x="528283" y="1112"/>
                  <a:pt x="531935" y="-61"/>
                  <a:pt x="535563" y="23"/>
                </a:cubicBezTo>
                <a:cubicBezTo>
                  <a:pt x="535655" y="1"/>
                  <a:pt x="535749" y="0"/>
                  <a:pt x="535842" y="0"/>
                </a:cubicBezTo>
                <a:cubicBezTo>
                  <a:pt x="539378" y="0"/>
                  <a:pt x="542915" y="1174"/>
                  <a:pt x="545613" y="3522"/>
                </a:cubicBezTo>
                <a:lnTo>
                  <a:pt x="551333" y="8501"/>
                </a:lnTo>
                <a:cubicBezTo>
                  <a:pt x="555159" y="12039"/>
                  <a:pt x="561540" y="18406"/>
                  <a:pt x="568797" y="25390"/>
                </a:cubicBezTo>
                <a:lnTo>
                  <a:pt x="575363" y="31567"/>
                </a:lnTo>
                <a:lnTo>
                  <a:pt x="586619" y="21034"/>
                </a:lnTo>
                <a:cubicBezTo>
                  <a:pt x="593831" y="14124"/>
                  <a:pt x="600056" y="7921"/>
                  <a:pt x="603477" y="4751"/>
                </a:cubicBezTo>
                <a:lnTo>
                  <a:pt x="604889" y="3522"/>
                </a:lnTo>
                <a:cubicBezTo>
                  <a:pt x="607658" y="1112"/>
                  <a:pt x="611310" y="-61"/>
                  <a:pt x="614939" y="23"/>
                </a:cubicBezTo>
                <a:cubicBezTo>
                  <a:pt x="615031" y="1"/>
                  <a:pt x="615124" y="0"/>
                  <a:pt x="615217" y="0"/>
                </a:cubicBezTo>
                <a:cubicBezTo>
                  <a:pt x="618753" y="0"/>
                  <a:pt x="622290" y="1174"/>
                  <a:pt x="624989" y="3522"/>
                </a:cubicBezTo>
                <a:lnTo>
                  <a:pt x="630709" y="8501"/>
                </a:lnTo>
                <a:cubicBezTo>
                  <a:pt x="634535" y="12039"/>
                  <a:pt x="640915" y="18406"/>
                  <a:pt x="648172" y="25390"/>
                </a:cubicBezTo>
                <a:lnTo>
                  <a:pt x="654739" y="31567"/>
                </a:lnTo>
                <a:lnTo>
                  <a:pt x="665994" y="21034"/>
                </a:lnTo>
                <a:cubicBezTo>
                  <a:pt x="673206" y="14124"/>
                  <a:pt x="679432" y="7921"/>
                  <a:pt x="682853" y="4751"/>
                </a:cubicBezTo>
                <a:lnTo>
                  <a:pt x="684265" y="3522"/>
                </a:lnTo>
                <a:cubicBezTo>
                  <a:pt x="687034" y="1112"/>
                  <a:pt x="690686" y="-61"/>
                  <a:pt x="694315" y="23"/>
                </a:cubicBezTo>
                <a:cubicBezTo>
                  <a:pt x="694407" y="1"/>
                  <a:pt x="694500" y="0"/>
                  <a:pt x="694593" y="0"/>
                </a:cubicBezTo>
                <a:cubicBezTo>
                  <a:pt x="698129" y="0"/>
                  <a:pt x="701666" y="1174"/>
                  <a:pt x="704364" y="3522"/>
                </a:cubicBezTo>
                <a:lnTo>
                  <a:pt x="710085" y="8501"/>
                </a:lnTo>
                <a:cubicBezTo>
                  <a:pt x="713910" y="12039"/>
                  <a:pt x="720291" y="18406"/>
                  <a:pt x="727548" y="25390"/>
                </a:cubicBezTo>
                <a:lnTo>
                  <a:pt x="734114" y="31567"/>
                </a:lnTo>
                <a:lnTo>
                  <a:pt x="745369" y="21034"/>
                </a:lnTo>
                <a:cubicBezTo>
                  <a:pt x="752582" y="14124"/>
                  <a:pt x="758807" y="7921"/>
                  <a:pt x="762228" y="4751"/>
                </a:cubicBezTo>
                <a:lnTo>
                  <a:pt x="763640" y="3522"/>
                </a:lnTo>
                <a:cubicBezTo>
                  <a:pt x="766409" y="1112"/>
                  <a:pt x="770062" y="-61"/>
                  <a:pt x="773690" y="23"/>
                </a:cubicBezTo>
                <a:cubicBezTo>
                  <a:pt x="773782" y="1"/>
                  <a:pt x="773875" y="0"/>
                  <a:pt x="773968" y="0"/>
                </a:cubicBezTo>
                <a:cubicBezTo>
                  <a:pt x="777505" y="0"/>
                  <a:pt x="781042" y="1174"/>
                  <a:pt x="783740" y="3522"/>
                </a:cubicBezTo>
                <a:lnTo>
                  <a:pt x="789460" y="8501"/>
                </a:lnTo>
                <a:cubicBezTo>
                  <a:pt x="793286" y="12039"/>
                  <a:pt x="799666" y="18406"/>
                  <a:pt x="806923" y="25390"/>
                </a:cubicBezTo>
                <a:lnTo>
                  <a:pt x="813490" y="31567"/>
                </a:lnTo>
                <a:lnTo>
                  <a:pt x="824745" y="21034"/>
                </a:lnTo>
                <a:cubicBezTo>
                  <a:pt x="831957" y="14124"/>
                  <a:pt x="838183" y="7921"/>
                  <a:pt x="841604" y="4751"/>
                </a:cubicBezTo>
                <a:lnTo>
                  <a:pt x="843016" y="3522"/>
                </a:lnTo>
                <a:cubicBezTo>
                  <a:pt x="845785" y="1112"/>
                  <a:pt x="849437" y="-61"/>
                  <a:pt x="853066" y="23"/>
                </a:cubicBezTo>
                <a:cubicBezTo>
                  <a:pt x="853158" y="1"/>
                  <a:pt x="853251" y="0"/>
                  <a:pt x="853344" y="0"/>
                </a:cubicBezTo>
                <a:cubicBezTo>
                  <a:pt x="856880" y="0"/>
                  <a:pt x="860417" y="1174"/>
                  <a:pt x="863116" y="3522"/>
                </a:cubicBezTo>
                <a:lnTo>
                  <a:pt x="868836" y="8501"/>
                </a:lnTo>
                <a:cubicBezTo>
                  <a:pt x="872661" y="12039"/>
                  <a:pt x="879042" y="18406"/>
                  <a:pt x="886299" y="25390"/>
                </a:cubicBezTo>
                <a:lnTo>
                  <a:pt x="892865" y="31567"/>
                </a:lnTo>
                <a:lnTo>
                  <a:pt x="904121" y="21034"/>
                </a:lnTo>
                <a:cubicBezTo>
                  <a:pt x="911333" y="14124"/>
                  <a:pt x="917558" y="7921"/>
                  <a:pt x="920979" y="4751"/>
                </a:cubicBezTo>
                <a:lnTo>
                  <a:pt x="922391" y="3522"/>
                </a:lnTo>
                <a:cubicBezTo>
                  <a:pt x="925160" y="1112"/>
                  <a:pt x="928813" y="-61"/>
                  <a:pt x="932441" y="23"/>
                </a:cubicBezTo>
                <a:cubicBezTo>
                  <a:pt x="932533" y="1"/>
                  <a:pt x="932627" y="0"/>
                  <a:pt x="932719" y="0"/>
                </a:cubicBezTo>
                <a:cubicBezTo>
                  <a:pt x="936256" y="0"/>
                  <a:pt x="939793" y="1174"/>
                  <a:pt x="942491" y="3522"/>
                </a:cubicBezTo>
                <a:lnTo>
                  <a:pt x="948211" y="8501"/>
                </a:lnTo>
                <a:cubicBezTo>
                  <a:pt x="952037" y="12039"/>
                  <a:pt x="958417" y="18406"/>
                  <a:pt x="965675" y="25390"/>
                </a:cubicBezTo>
                <a:lnTo>
                  <a:pt x="972241" y="31567"/>
                </a:lnTo>
                <a:lnTo>
                  <a:pt x="983496" y="21034"/>
                </a:lnTo>
                <a:cubicBezTo>
                  <a:pt x="990709" y="14124"/>
                  <a:pt x="996934" y="7921"/>
                  <a:pt x="1000355" y="4751"/>
                </a:cubicBezTo>
                <a:lnTo>
                  <a:pt x="1001767" y="3522"/>
                </a:lnTo>
                <a:cubicBezTo>
                  <a:pt x="1004536" y="1112"/>
                  <a:pt x="1008188" y="-61"/>
                  <a:pt x="1011817" y="23"/>
                </a:cubicBezTo>
                <a:cubicBezTo>
                  <a:pt x="1011909" y="1"/>
                  <a:pt x="1012002" y="0"/>
                  <a:pt x="1012095" y="0"/>
                </a:cubicBezTo>
                <a:cubicBezTo>
                  <a:pt x="1015631" y="0"/>
                  <a:pt x="1019168" y="1174"/>
                  <a:pt x="1021867" y="3522"/>
                </a:cubicBezTo>
                <a:lnTo>
                  <a:pt x="1027587" y="8501"/>
                </a:lnTo>
                <a:cubicBezTo>
                  <a:pt x="1031413" y="12039"/>
                  <a:pt x="1037793" y="18406"/>
                  <a:pt x="1045050" y="25390"/>
                </a:cubicBezTo>
                <a:lnTo>
                  <a:pt x="1051617" y="31567"/>
                </a:lnTo>
                <a:lnTo>
                  <a:pt x="1062872" y="21034"/>
                </a:lnTo>
                <a:cubicBezTo>
                  <a:pt x="1070084" y="14124"/>
                  <a:pt x="1076309" y="7921"/>
                  <a:pt x="1079730" y="4751"/>
                </a:cubicBezTo>
                <a:lnTo>
                  <a:pt x="1081143" y="3522"/>
                </a:lnTo>
                <a:cubicBezTo>
                  <a:pt x="1083911" y="1112"/>
                  <a:pt x="1087564" y="-61"/>
                  <a:pt x="1091192" y="23"/>
                </a:cubicBezTo>
                <a:cubicBezTo>
                  <a:pt x="1091284" y="1"/>
                  <a:pt x="1091378" y="0"/>
                  <a:pt x="1091470" y="0"/>
                </a:cubicBezTo>
                <a:cubicBezTo>
                  <a:pt x="1095007" y="0"/>
                  <a:pt x="1098544" y="1174"/>
                  <a:pt x="1101242" y="3522"/>
                </a:cubicBezTo>
                <a:lnTo>
                  <a:pt x="1106962" y="8501"/>
                </a:lnTo>
                <a:cubicBezTo>
                  <a:pt x="1110788" y="12039"/>
                  <a:pt x="1117168" y="18406"/>
                  <a:pt x="1124426" y="25390"/>
                </a:cubicBezTo>
                <a:lnTo>
                  <a:pt x="1130992" y="31567"/>
                </a:lnTo>
                <a:lnTo>
                  <a:pt x="1142247" y="21034"/>
                </a:lnTo>
                <a:cubicBezTo>
                  <a:pt x="1149459" y="14124"/>
                  <a:pt x="1155685" y="7921"/>
                  <a:pt x="1159106" y="4751"/>
                </a:cubicBezTo>
                <a:lnTo>
                  <a:pt x="1160518" y="3522"/>
                </a:lnTo>
                <a:cubicBezTo>
                  <a:pt x="1163287" y="1112"/>
                  <a:pt x="1166940" y="-61"/>
                  <a:pt x="1170568" y="23"/>
                </a:cubicBezTo>
                <a:cubicBezTo>
                  <a:pt x="1170660" y="1"/>
                  <a:pt x="1170753" y="0"/>
                  <a:pt x="1170846" y="0"/>
                </a:cubicBezTo>
                <a:cubicBezTo>
                  <a:pt x="1174382" y="0"/>
                  <a:pt x="1177919" y="1174"/>
                  <a:pt x="1180618" y="3522"/>
                </a:cubicBezTo>
                <a:lnTo>
                  <a:pt x="1186338" y="8501"/>
                </a:lnTo>
                <a:cubicBezTo>
                  <a:pt x="1190164" y="12039"/>
                  <a:pt x="1196544" y="18406"/>
                  <a:pt x="1203801" y="25390"/>
                </a:cubicBezTo>
                <a:lnTo>
                  <a:pt x="1210368" y="31567"/>
                </a:lnTo>
                <a:lnTo>
                  <a:pt x="1221623" y="21034"/>
                </a:lnTo>
                <a:cubicBezTo>
                  <a:pt x="1228835" y="14124"/>
                  <a:pt x="1235061" y="7921"/>
                  <a:pt x="1238481" y="4751"/>
                </a:cubicBezTo>
                <a:lnTo>
                  <a:pt x="1239894" y="3522"/>
                </a:lnTo>
                <a:cubicBezTo>
                  <a:pt x="1242663" y="1112"/>
                  <a:pt x="1246315" y="-61"/>
                  <a:pt x="1249944" y="23"/>
                </a:cubicBezTo>
                <a:cubicBezTo>
                  <a:pt x="1250035" y="1"/>
                  <a:pt x="1250129" y="0"/>
                  <a:pt x="1250222" y="0"/>
                </a:cubicBezTo>
                <a:cubicBezTo>
                  <a:pt x="1253758" y="0"/>
                  <a:pt x="1257295" y="1174"/>
                  <a:pt x="1259993" y="3522"/>
                </a:cubicBezTo>
                <a:lnTo>
                  <a:pt x="1265713" y="8501"/>
                </a:lnTo>
                <a:cubicBezTo>
                  <a:pt x="1269539" y="12039"/>
                  <a:pt x="1275920" y="18406"/>
                  <a:pt x="1283177" y="25390"/>
                </a:cubicBezTo>
                <a:lnTo>
                  <a:pt x="1289743" y="31567"/>
                </a:lnTo>
                <a:lnTo>
                  <a:pt x="1300999" y="21034"/>
                </a:lnTo>
                <a:cubicBezTo>
                  <a:pt x="1308211" y="14124"/>
                  <a:pt x="1314436" y="7921"/>
                  <a:pt x="1317857" y="4751"/>
                </a:cubicBezTo>
                <a:lnTo>
                  <a:pt x="1319269" y="3522"/>
                </a:lnTo>
                <a:cubicBezTo>
                  <a:pt x="1322038" y="1112"/>
                  <a:pt x="1325691" y="-61"/>
                  <a:pt x="1329319" y="23"/>
                </a:cubicBezTo>
                <a:cubicBezTo>
                  <a:pt x="1329411" y="1"/>
                  <a:pt x="1329504" y="0"/>
                  <a:pt x="1329597" y="0"/>
                </a:cubicBezTo>
                <a:cubicBezTo>
                  <a:pt x="1333134" y="0"/>
                  <a:pt x="1336671" y="1174"/>
                  <a:pt x="1339369" y="3522"/>
                </a:cubicBezTo>
                <a:lnTo>
                  <a:pt x="1345089" y="8501"/>
                </a:lnTo>
                <a:cubicBezTo>
                  <a:pt x="1348915" y="12039"/>
                  <a:pt x="1355295" y="18406"/>
                  <a:pt x="1362552" y="25390"/>
                </a:cubicBezTo>
                <a:lnTo>
                  <a:pt x="1369119" y="31567"/>
                </a:lnTo>
                <a:lnTo>
                  <a:pt x="1380374" y="21034"/>
                </a:lnTo>
                <a:cubicBezTo>
                  <a:pt x="1387586" y="14124"/>
                  <a:pt x="1393812" y="7921"/>
                  <a:pt x="1397233" y="4751"/>
                </a:cubicBezTo>
                <a:lnTo>
                  <a:pt x="1398645" y="3522"/>
                </a:lnTo>
                <a:cubicBezTo>
                  <a:pt x="1401414" y="1112"/>
                  <a:pt x="1405066" y="-61"/>
                  <a:pt x="1408695" y="23"/>
                </a:cubicBezTo>
                <a:cubicBezTo>
                  <a:pt x="1408787" y="1"/>
                  <a:pt x="1408880" y="0"/>
                  <a:pt x="1408973" y="0"/>
                </a:cubicBezTo>
                <a:cubicBezTo>
                  <a:pt x="1412509" y="0"/>
                  <a:pt x="1416046" y="1174"/>
                  <a:pt x="1418744" y="3522"/>
                </a:cubicBezTo>
                <a:lnTo>
                  <a:pt x="1424464" y="8501"/>
                </a:lnTo>
                <a:cubicBezTo>
                  <a:pt x="1428290" y="12039"/>
                  <a:pt x="1434671" y="18406"/>
                  <a:pt x="1441928" y="25390"/>
                </a:cubicBezTo>
                <a:lnTo>
                  <a:pt x="1448494" y="31567"/>
                </a:lnTo>
                <a:lnTo>
                  <a:pt x="1459750" y="21034"/>
                </a:lnTo>
                <a:cubicBezTo>
                  <a:pt x="1466962" y="14124"/>
                  <a:pt x="1473187" y="7921"/>
                  <a:pt x="1476608" y="4751"/>
                </a:cubicBezTo>
                <a:lnTo>
                  <a:pt x="1478020" y="3522"/>
                </a:lnTo>
                <a:cubicBezTo>
                  <a:pt x="1480789" y="1112"/>
                  <a:pt x="1484442" y="-61"/>
                  <a:pt x="1488070" y="23"/>
                </a:cubicBezTo>
                <a:cubicBezTo>
                  <a:pt x="1488162" y="1"/>
                  <a:pt x="1488255" y="0"/>
                  <a:pt x="1488348" y="0"/>
                </a:cubicBezTo>
                <a:cubicBezTo>
                  <a:pt x="1491885" y="0"/>
                  <a:pt x="1495422" y="1174"/>
                  <a:pt x="1498120" y="3522"/>
                </a:cubicBezTo>
                <a:lnTo>
                  <a:pt x="1503840" y="8501"/>
                </a:lnTo>
                <a:cubicBezTo>
                  <a:pt x="1507666" y="12039"/>
                  <a:pt x="1514046" y="18406"/>
                  <a:pt x="1521303" y="25390"/>
                </a:cubicBezTo>
                <a:lnTo>
                  <a:pt x="1527870" y="31567"/>
                </a:lnTo>
                <a:lnTo>
                  <a:pt x="1539125" y="21034"/>
                </a:lnTo>
                <a:cubicBezTo>
                  <a:pt x="1546337" y="14124"/>
                  <a:pt x="1552563" y="7921"/>
                  <a:pt x="1555984" y="4751"/>
                </a:cubicBezTo>
                <a:lnTo>
                  <a:pt x="1557396" y="3522"/>
                </a:lnTo>
                <a:cubicBezTo>
                  <a:pt x="1560165" y="1112"/>
                  <a:pt x="1563817" y="-61"/>
                  <a:pt x="1567446" y="23"/>
                </a:cubicBezTo>
                <a:cubicBezTo>
                  <a:pt x="1567538" y="1"/>
                  <a:pt x="1567631" y="0"/>
                  <a:pt x="1567724" y="0"/>
                </a:cubicBezTo>
                <a:cubicBezTo>
                  <a:pt x="1571260" y="0"/>
                  <a:pt x="1574797" y="1174"/>
                  <a:pt x="1577496" y="3522"/>
                </a:cubicBezTo>
                <a:lnTo>
                  <a:pt x="1583216" y="8501"/>
                </a:lnTo>
                <a:cubicBezTo>
                  <a:pt x="1587041" y="12039"/>
                  <a:pt x="1593422" y="18406"/>
                  <a:pt x="1600679" y="25390"/>
                </a:cubicBezTo>
                <a:lnTo>
                  <a:pt x="1607245" y="31567"/>
                </a:lnTo>
                <a:lnTo>
                  <a:pt x="1618501" y="21034"/>
                </a:lnTo>
                <a:cubicBezTo>
                  <a:pt x="1625713" y="14124"/>
                  <a:pt x="1631938" y="7921"/>
                  <a:pt x="1635359" y="4751"/>
                </a:cubicBezTo>
                <a:lnTo>
                  <a:pt x="1636772" y="3522"/>
                </a:lnTo>
                <a:cubicBezTo>
                  <a:pt x="1639540" y="1112"/>
                  <a:pt x="1643193" y="-61"/>
                  <a:pt x="1646821" y="23"/>
                </a:cubicBezTo>
                <a:cubicBezTo>
                  <a:pt x="1646913" y="1"/>
                  <a:pt x="1647007" y="0"/>
                  <a:pt x="1647099" y="0"/>
                </a:cubicBezTo>
                <a:cubicBezTo>
                  <a:pt x="1650636" y="0"/>
                  <a:pt x="1654173" y="1174"/>
                  <a:pt x="1656871" y="3522"/>
                </a:cubicBezTo>
                <a:lnTo>
                  <a:pt x="1662591" y="8501"/>
                </a:lnTo>
                <a:cubicBezTo>
                  <a:pt x="1666417" y="12039"/>
                  <a:pt x="1672797" y="18406"/>
                  <a:pt x="1680055" y="25390"/>
                </a:cubicBezTo>
                <a:lnTo>
                  <a:pt x="1686621" y="31567"/>
                </a:lnTo>
                <a:lnTo>
                  <a:pt x="1697876" y="21034"/>
                </a:lnTo>
                <a:cubicBezTo>
                  <a:pt x="1705089" y="14124"/>
                  <a:pt x="1711314" y="7921"/>
                  <a:pt x="1714735" y="4751"/>
                </a:cubicBezTo>
                <a:lnTo>
                  <a:pt x="1716147" y="3522"/>
                </a:lnTo>
                <a:cubicBezTo>
                  <a:pt x="1718916" y="1112"/>
                  <a:pt x="1722569" y="-61"/>
                  <a:pt x="1726197" y="23"/>
                </a:cubicBezTo>
                <a:cubicBezTo>
                  <a:pt x="1726289" y="1"/>
                  <a:pt x="1726382" y="0"/>
                  <a:pt x="1726475" y="0"/>
                </a:cubicBezTo>
                <a:cubicBezTo>
                  <a:pt x="1730011" y="0"/>
                  <a:pt x="1733548" y="1174"/>
                  <a:pt x="1736247" y="3522"/>
                </a:cubicBezTo>
                <a:lnTo>
                  <a:pt x="1741967" y="8501"/>
                </a:lnTo>
                <a:cubicBezTo>
                  <a:pt x="1749618" y="15576"/>
                  <a:pt x="1767489" y="33969"/>
                  <a:pt x="1782155" y="45979"/>
                </a:cubicBezTo>
                <a:lnTo>
                  <a:pt x="1784371" y="47626"/>
                </a:lnTo>
                <a:lnTo>
                  <a:pt x="1784371" y="879668"/>
                </a:lnTo>
                <a:lnTo>
                  <a:pt x="0" y="879668"/>
                </a:lnTo>
                <a:lnTo>
                  <a:pt x="0" y="47626"/>
                </a:lnTo>
                <a:lnTo>
                  <a:pt x="8211" y="41556"/>
                </a:lnTo>
                <a:cubicBezTo>
                  <a:pt x="22946" y="29564"/>
                  <a:pt x="41007" y="11090"/>
                  <a:pt x="47848" y="4751"/>
                </a:cubicBezTo>
                <a:lnTo>
                  <a:pt x="49261" y="3522"/>
                </a:lnTo>
                <a:cubicBezTo>
                  <a:pt x="52030" y="1112"/>
                  <a:pt x="55682" y="-61"/>
                  <a:pt x="59310" y="23"/>
                </a:cubicBezTo>
                <a:cubicBezTo>
                  <a:pt x="59402" y="1"/>
                  <a:pt x="59496" y="0"/>
                  <a:pt x="59588" y="0"/>
                </a:cubicBezTo>
                <a:close/>
              </a:path>
            </a:pathLst>
          </a:custGeom>
          <a:solidFill>
            <a:srgbClr val="7878FD"/>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快速转化性</a:t>
            </a:r>
          </a:p>
        </p:txBody>
      </p:sp>
      <p:sp>
        <p:nvSpPr>
          <p:cNvPr id="12" name="MH_Other_4"/>
          <p:cNvSpPr/>
          <p:nvPr>
            <p:custDataLst>
              <p:tags r:id="rId4"/>
            </p:custDataLst>
          </p:nvPr>
        </p:nvSpPr>
        <p:spPr>
          <a:xfrm>
            <a:off x="7451725" y="2989264"/>
            <a:ext cx="1193800" cy="390525"/>
          </a:xfrm>
          <a:custGeom>
            <a:avLst/>
            <a:gdLst>
              <a:gd name="connsiteX0" fmla="*/ 773625 w 978201"/>
              <a:gd name="connsiteY0" fmla="*/ 28 h 319924"/>
              <a:gd name="connsiteX1" fmla="*/ 881754 w 978201"/>
              <a:gd name="connsiteY1" fmla="*/ 75074 h 319924"/>
              <a:gd name="connsiteX2" fmla="*/ 978201 w 978201"/>
              <a:gd name="connsiteY2" fmla="*/ 317435 h 319924"/>
              <a:gd name="connsiteX3" fmla="*/ 975543 w 978201"/>
              <a:gd name="connsiteY3" fmla="*/ 319923 h 319924"/>
              <a:gd name="connsiteX4" fmla="*/ 968976 w 978201"/>
              <a:gd name="connsiteY4" fmla="*/ 313746 h 319924"/>
              <a:gd name="connsiteX5" fmla="*/ 951512 w 978201"/>
              <a:gd name="connsiteY5" fmla="*/ 296857 h 319924"/>
              <a:gd name="connsiteX6" fmla="*/ 945792 w 978201"/>
              <a:gd name="connsiteY6" fmla="*/ 291879 h 319924"/>
              <a:gd name="connsiteX7" fmla="*/ 936020 w 978201"/>
              <a:gd name="connsiteY7" fmla="*/ 288356 h 319924"/>
              <a:gd name="connsiteX8" fmla="*/ 935742 w 978201"/>
              <a:gd name="connsiteY8" fmla="*/ 288379 h 319924"/>
              <a:gd name="connsiteX9" fmla="*/ 925693 w 978201"/>
              <a:gd name="connsiteY9" fmla="*/ 291878 h 319924"/>
              <a:gd name="connsiteX10" fmla="*/ 924280 w 978201"/>
              <a:gd name="connsiteY10" fmla="*/ 293108 h 319924"/>
              <a:gd name="connsiteX11" fmla="*/ 907423 w 978201"/>
              <a:gd name="connsiteY11" fmla="*/ 309390 h 319924"/>
              <a:gd name="connsiteX12" fmla="*/ 896166 w 978201"/>
              <a:gd name="connsiteY12" fmla="*/ 319923 h 319924"/>
              <a:gd name="connsiteX13" fmla="*/ 889600 w 978201"/>
              <a:gd name="connsiteY13" fmla="*/ 313746 h 319924"/>
              <a:gd name="connsiteX14" fmla="*/ 872137 w 978201"/>
              <a:gd name="connsiteY14" fmla="*/ 296857 h 319924"/>
              <a:gd name="connsiteX15" fmla="*/ 866417 w 978201"/>
              <a:gd name="connsiteY15" fmla="*/ 291878 h 319924"/>
              <a:gd name="connsiteX16" fmla="*/ 856645 w 978201"/>
              <a:gd name="connsiteY16" fmla="*/ 288357 h 319924"/>
              <a:gd name="connsiteX17" fmla="*/ 856367 w 978201"/>
              <a:gd name="connsiteY17" fmla="*/ 288379 h 319924"/>
              <a:gd name="connsiteX18" fmla="*/ 846317 w 978201"/>
              <a:gd name="connsiteY18" fmla="*/ 291878 h 319924"/>
              <a:gd name="connsiteX19" fmla="*/ 844906 w 978201"/>
              <a:gd name="connsiteY19" fmla="*/ 293107 h 319924"/>
              <a:gd name="connsiteX20" fmla="*/ 828047 w 978201"/>
              <a:gd name="connsiteY20" fmla="*/ 309390 h 319924"/>
              <a:gd name="connsiteX21" fmla="*/ 816792 w 978201"/>
              <a:gd name="connsiteY21" fmla="*/ 319923 h 319924"/>
              <a:gd name="connsiteX22" fmla="*/ 810224 w 978201"/>
              <a:gd name="connsiteY22" fmla="*/ 313746 h 319924"/>
              <a:gd name="connsiteX23" fmla="*/ 792761 w 978201"/>
              <a:gd name="connsiteY23" fmla="*/ 296857 h 319924"/>
              <a:gd name="connsiteX24" fmla="*/ 787042 w 978201"/>
              <a:gd name="connsiteY24" fmla="*/ 291878 h 319924"/>
              <a:gd name="connsiteX25" fmla="*/ 777269 w 978201"/>
              <a:gd name="connsiteY25" fmla="*/ 288357 h 319924"/>
              <a:gd name="connsiteX26" fmla="*/ 776992 w 978201"/>
              <a:gd name="connsiteY26" fmla="*/ 288379 h 319924"/>
              <a:gd name="connsiteX27" fmla="*/ 766941 w 978201"/>
              <a:gd name="connsiteY27" fmla="*/ 291878 h 319924"/>
              <a:gd name="connsiteX28" fmla="*/ 765530 w 978201"/>
              <a:gd name="connsiteY28" fmla="*/ 293107 h 319924"/>
              <a:gd name="connsiteX29" fmla="*/ 748672 w 978201"/>
              <a:gd name="connsiteY29" fmla="*/ 309390 h 319924"/>
              <a:gd name="connsiteX30" fmla="*/ 737415 w 978201"/>
              <a:gd name="connsiteY30" fmla="*/ 319923 h 319924"/>
              <a:gd name="connsiteX31" fmla="*/ 730849 w 978201"/>
              <a:gd name="connsiteY31" fmla="*/ 313746 h 319924"/>
              <a:gd name="connsiteX32" fmla="*/ 713385 w 978201"/>
              <a:gd name="connsiteY32" fmla="*/ 296858 h 319924"/>
              <a:gd name="connsiteX33" fmla="*/ 707665 w 978201"/>
              <a:gd name="connsiteY33" fmla="*/ 291878 h 319924"/>
              <a:gd name="connsiteX34" fmla="*/ 697894 w 978201"/>
              <a:gd name="connsiteY34" fmla="*/ 288356 h 319924"/>
              <a:gd name="connsiteX35" fmla="*/ 697617 w 978201"/>
              <a:gd name="connsiteY35" fmla="*/ 288379 h 319924"/>
              <a:gd name="connsiteX36" fmla="*/ 687566 w 978201"/>
              <a:gd name="connsiteY36" fmla="*/ 291878 h 319924"/>
              <a:gd name="connsiteX37" fmla="*/ 686155 w 978201"/>
              <a:gd name="connsiteY37" fmla="*/ 293107 h 319924"/>
              <a:gd name="connsiteX38" fmla="*/ 669295 w 978201"/>
              <a:gd name="connsiteY38" fmla="*/ 309390 h 319924"/>
              <a:gd name="connsiteX39" fmla="*/ 658040 w 978201"/>
              <a:gd name="connsiteY39" fmla="*/ 319923 h 319924"/>
              <a:gd name="connsiteX40" fmla="*/ 651473 w 978201"/>
              <a:gd name="connsiteY40" fmla="*/ 313746 h 319924"/>
              <a:gd name="connsiteX41" fmla="*/ 634010 w 978201"/>
              <a:gd name="connsiteY41" fmla="*/ 296857 h 319924"/>
              <a:gd name="connsiteX42" fmla="*/ 628291 w 978201"/>
              <a:gd name="connsiteY42" fmla="*/ 291878 h 319924"/>
              <a:gd name="connsiteX43" fmla="*/ 618519 w 978201"/>
              <a:gd name="connsiteY43" fmla="*/ 288356 h 319924"/>
              <a:gd name="connsiteX44" fmla="*/ 618241 w 978201"/>
              <a:gd name="connsiteY44" fmla="*/ 288379 h 319924"/>
              <a:gd name="connsiteX45" fmla="*/ 608190 w 978201"/>
              <a:gd name="connsiteY45" fmla="*/ 291878 h 319924"/>
              <a:gd name="connsiteX46" fmla="*/ 606779 w 978201"/>
              <a:gd name="connsiteY46" fmla="*/ 293107 h 319924"/>
              <a:gd name="connsiteX47" fmla="*/ 589921 w 978201"/>
              <a:gd name="connsiteY47" fmla="*/ 309390 h 319924"/>
              <a:gd name="connsiteX48" fmla="*/ 578664 w 978201"/>
              <a:gd name="connsiteY48" fmla="*/ 319923 h 319924"/>
              <a:gd name="connsiteX49" fmla="*/ 572098 w 978201"/>
              <a:gd name="connsiteY49" fmla="*/ 313746 h 319924"/>
              <a:gd name="connsiteX50" fmla="*/ 554635 w 978201"/>
              <a:gd name="connsiteY50" fmla="*/ 296857 h 319924"/>
              <a:gd name="connsiteX51" fmla="*/ 548914 w 978201"/>
              <a:gd name="connsiteY51" fmla="*/ 291878 h 319924"/>
              <a:gd name="connsiteX52" fmla="*/ 539144 w 978201"/>
              <a:gd name="connsiteY52" fmla="*/ 288356 h 319924"/>
              <a:gd name="connsiteX53" fmla="*/ 538865 w 978201"/>
              <a:gd name="connsiteY53" fmla="*/ 288379 h 319924"/>
              <a:gd name="connsiteX54" fmla="*/ 528815 w 978201"/>
              <a:gd name="connsiteY54" fmla="*/ 291878 h 319924"/>
              <a:gd name="connsiteX55" fmla="*/ 527402 w 978201"/>
              <a:gd name="connsiteY55" fmla="*/ 293107 h 319924"/>
              <a:gd name="connsiteX56" fmla="*/ 510544 w 978201"/>
              <a:gd name="connsiteY56" fmla="*/ 309390 h 319924"/>
              <a:gd name="connsiteX57" fmla="*/ 499289 w 978201"/>
              <a:gd name="connsiteY57" fmla="*/ 319923 h 319924"/>
              <a:gd name="connsiteX58" fmla="*/ 492722 w 978201"/>
              <a:gd name="connsiteY58" fmla="*/ 313747 h 319924"/>
              <a:gd name="connsiteX59" fmla="*/ 475260 w 978201"/>
              <a:gd name="connsiteY59" fmla="*/ 296857 h 319924"/>
              <a:gd name="connsiteX60" fmla="*/ 469539 w 978201"/>
              <a:gd name="connsiteY60" fmla="*/ 291878 h 319924"/>
              <a:gd name="connsiteX61" fmla="*/ 459768 w 978201"/>
              <a:gd name="connsiteY61" fmla="*/ 288356 h 319924"/>
              <a:gd name="connsiteX62" fmla="*/ 459489 w 978201"/>
              <a:gd name="connsiteY62" fmla="*/ 288379 h 319924"/>
              <a:gd name="connsiteX63" fmla="*/ 449439 w 978201"/>
              <a:gd name="connsiteY63" fmla="*/ 291879 h 319924"/>
              <a:gd name="connsiteX64" fmla="*/ 448027 w 978201"/>
              <a:gd name="connsiteY64" fmla="*/ 293107 h 319924"/>
              <a:gd name="connsiteX65" fmla="*/ 431168 w 978201"/>
              <a:gd name="connsiteY65" fmla="*/ 309390 h 319924"/>
              <a:gd name="connsiteX66" fmla="*/ 419913 w 978201"/>
              <a:gd name="connsiteY66" fmla="*/ 319923 h 319924"/>
              <a:gd name="connsiteX67" fmla="*/ 413348 w 978201"/>
              <a:gd name="connsiteY67" fmla="*/ 313746 h 319924"/>
              <a:gd name="connsiteX68" fmla="*/ 395884 w 978201"/>
              <a:gd name="connsiteY68" fmla="*/ 296857 h 319924"/>
              <a:gd name="connsiteX69" fmla="*/ 390163 w 978201"/>
              <a:gd name="connsiteY69" fmla="*/ 291879 h 319924"/>
              <a:gd name="connsiteX70" fmla="*/ 380392 w 978201"/>
              <a:gd name="connsiteY70" fmla="*/ 288356 h 319924"/>
              <a:gd name="connsiteX71" fmla="*/ 380113 w 978201"/>
              <a:gd name="connsiteY71" fmla="*/ 288380 h 319924"/>
              <a:gd name="connsiteX72" fmla="*/ 370064 w 978201"/>
              <a:gd name="connsiteY72" fmla="*/ 291878 h 319924"/>
              <a:gd name="connsiteX73" fmla="*/ 368651 w 978201"/>
              <a:gd name="connsiteY73" fmla="*/ 293107 h 319924"/>
              <a:gd name="connsiteX74" fmla="*/ 351793 w 978201"/>
              <a:gd name="connsiteY74" fmla="*/ 309390 h 319924"/>
              <a:gd name="connsiteX75" fmla="*/ 340538 w 978201"/>
              <a:gd name="connsiteY75" fmla="*/ 319923 h 319924"/>
              <a:gd name="connsiteX76" fmla="*/ 333972 w 978201"/>
              <a:gd name="connsiteY76" fmla="*/ 313746 h 319924"/>
              <a:gd name="connsiteX77" fmla="*/ 316508 w 978201"/>
              <a:gd name="connsiteY77" fmla="*/ 296857 h 319924"/>
              <a:gd name="connsiteX78" fmla="*/ 310788 w 978201"/>
              <a:gd name="connsiteY78" fmla="*/ 291878 h 319924"/>
              <a:gd name="connsiteX79" fmla="*/ 301016 w 978201"/>
              <a:gd name="connsiteY79" fmla="*/ 288356 h 319924"/>
              <a:gd name="connsiteX80" fmla="*/ 300738 w 978201"/>
              <a:gd name="connsiteY80" fmla="*/ 288379 h 319924"/>
              <a:gd name="connsiteX81" fmla="*/ 290689 w 978201"/>
              <a:gd name="connsiteY81" fmla="*/ 291878 h 319924"/>
              <a:gd name="connsiteX82" fmla="*/ 289276 w 978201"/>
              <a:gd name="connsiteY82" fmla="*/ 293107 h 319924"/>
              <a:gd name="connsiteX83" fmla="*/ 272417 w 978201"/>
              <a:gd name="connsiteY83" fmla="*/ 309390 h 319924"/>
              <a:gd name="connsiteX84" fmla="*/ 261162 w 978201"/>
              <a:gd name="connsiteY84" fmla="*/ 319924 h 319924"/>
              <a:gd name="connsiteX85" fmla="*/ 254597 w 978201"/>
              <a:gd name="connsiteY85" fmla="*/ 313747 h 319924"/>
              <a:gd name="connsiteX86" fmla="*/ 237132 w 978201"/>
              <a:gd name="connsiteY86" fmla="*/ 296857 h 319924"/>
              <a:gd name="connsiteX87" fmla="*/ 231412 w 978201"/>
              <a:gd name="connsiteY87" fmla="*/ 291878 h 319924"/>
              <a:gd name="connsiteX88" fmla="*/ 221640 w 978201"/>
              <a:gd name="connsiteY88" fmla="*/ 288357 h 319924"/>
              <a:gd name="connsiteX89" fmla="*/ 221362 w 978201"/>
              <a:gd name="connsiteY89" fmla="*/ 288379 h 319924"/>
              <a:gd name="connsiteX90" fmla="*/ 211312 w 978201"/>
              <a:gd name="connsiteY90" fmla="*/ 291878 h 319924"/>
              <a:gd name="connsiteX91" fmla="*/ 209900 w 978201"/>
              <a:gd name="connsiteY91" fmla="*/ 293107 h 319924"/>
              <a:gd name="connsiteX92" fmla="*/ 193041 w 978201"/>
              <a:gd name="connsiteY92" fmla="*/ 309390 h 319924"/>
              <a:gd name="connsiteX93" fmla="*/ 181786 w 978201"/>
              <a:gd name="connsiteY93" fmla="*/ 319923 h 319924"/>
              <a:gd name="connsiteX94" fmla="*/ 175220 w 978201"/>
              <a:gd name="connsiteY94" fmla="*/ 313746 h 319924"/>
              <a:gd name="connsiteX95" fmla="*/ 157757 w 978201"/>
              <a:gd name="connsiteY95" fmla="*/ 296858 h 319924"/>
              <a:gd name="connsiteX96" fmla="*/ 152037 w 978201"/>
              <a:gd name="connsiteY96" fmla="*/ 291879 h 319924"/>
              <a:gd name="connsiteX97" fmla="*/ 142265 w 978201"/>
              <a:gd name="connsiteY97" fmla="*/ 288356 h 319924"/>
              <a:gd name="connsiteX98" fmla="*/ 141987 w 978201"/>
              <a:gd name="connsiteY98" fmla="*/ 288380 h 319924"/>
              <a:gd name="connsiteX99" fmla="*/ 131937 w 978201"/>
              <a:gd name="connsiteY99" fmla="*/ 291878 h 319924"/>
              <a:gd name="connsiteX100" fmla="*/ 130524 w 978201"/>
              <a:gd name="connsiteY100" fmla="*/ 293107 h 319924"/>
              <a:gd name="connsiteX101" fmla="*/ 113666 w 978201"/>
              <a:gd name="connsiteY101" fmla="*/ 309390 h 319924"/>
              <a:gd name="connsiteX102" fmla="*/ 102411 w 978201"/>
              <a:gd name="connsiteY102" fmla="*/ 319923 h 319924"/>
              <a:gd name="connsiteX103" fmla="*/ 95844 w 978201"/>
              <a:gd name="connsiteY103" fmla="*/ 313746 h 319924"/>
              <a:gd name="connsiteX104" fmla="*/ 78381 w 978201"/>
              <a:gd name="connsiteY104" fmla="*/ 296857 h 319924"/>
              <a:gd name="connsiteX105" fmla="*/ 72661 w 978201"/>
              <a:gd name="connsiteY105" fmla="*/ 291879 h 319924"/>
              <a:gd name="connsiteX106" fmla="*/ 62889 w 978201"/>
              <a:gd name="connsiteY106" fmla="*/ 288356 h 319924"/>
              <a:gd name="connsiteX107" fmla="*/ 62611 w 978201"/>
              <a:gd name="connsiteY107" fmla="*/ 288380 h 319924"/>
              <a:gd name="connsiteX108" fmla="*/ 52561 w 978201"/>
              <a:gd name="connsiteY108" fmla="*/ 291878 h 319924"/>
              <a:gd name="connsiteX109" fmla="*/ 51149 w 978201"/>
              <a:gd name="connsiteY109" fmla="*/ 293107 h 319924"/>
              <a:gd name="connsiteX110" fmla="*/ 34290 w 978201"/>
              <a:gd name="connsiteY110" fmla="*/ 309390 h 319924"/>
              <a:gd name="connsiteX111" fmla="*/ 23035 w 978201"/>
              <a:gd name="connsiteY111" fmla="*/ 319923 h 319924"/>
              <a:gd name="connsiteX112" fmla="*/ 16469 w 978201"/>
              <a:gd name="connsiteY112" fmla="*/ 313746 h 319924"/>
              <a:gd name="connsiteX113" fmla="*/ 0 w 978201"/>
              <a:gd name="connsiteY113" fmla="*/ 297819 h 319924"/>
              <a:gd name="connsiteX114" fmla="*/ 727103 w 978201"/>
              <a:gd name="connsiteY114" fmla="*/ 8470 h 319924"/>
              <a:gd name="connsiteX115" fmla="*/ 773625 w 978201"/>
              <a:gd name="connsiteY115" fmla="*/ 28 h 31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978201" h="319924">
                <a:moveTo>
                  <a:pt x="773625" y="28"/>
                </a:moveTo>
                <a:cubicBezTo>
                  <a:pt x="820013" y="1021"/>
                  <a:pt x="863519" y="29251"/>
                  <a:pt x="881754" y="75074"/>
                </a:cubicBezTo>
                <a:lnTo>
                  <a:pt x="978201" y="317435"/>
                </a:lnTo>
                <a:lnTo>
                  <a:pt x="975543" y="319923"/>
                </a:lnTo>
                <a:lnTo>
                  <a:pt x="968976" y="313746"/>
                </a:lnTo>
                <a:cubicBezTo>
                  <a:pt x="961718" y="306763"/>
                  <a:pt x="955339" y="300395"/>
                  <a:pt x="951512" y="296857"/>
                </a:cubicBezTo>
                <a:lnTo>
                  <a:pt x="945792" y="291879"/>
                </a:lnTo>
                <a:cubicBezTo>
                  <a:pt x="943095" y="289530"/>
                  <a:pt x="939557" y="288356"/>
                  <a:pt x="936020" y="288356"/>
                </a:cubicBezTo>
                <a:cubicBezTo>
                  <a:pt x="935929" y="288356"/>
                  <a:pt x="935834" y="288357"/>
                  <a:pt x="935742" y="288379"/>
                </a:cubicBezTo>
                <a:cubicBezTo>
                  <a:pt x="932115" y="288295"/>
                  <a:pt x="928462" y="289468"/>
                  <a:pt x="925693" y="291878"/>
                </a:cubicBezTo>
                <a:lnTo>
                  <a:pt x="924280" y="293108"/>
                </a:lnTo>
                <a:cubicBezTo>
                  <a:pt x="920859" y="296277"/>
                  <a:pt x="914634" y="302480"/>
                  <a:pt x="907423" y="309390"/>
                </a:cubicBezTo>
                <a:lnTo>
                  <a:pt x="896166" y="319923"/>
                </a:lnTo>
                <a:lnTo>
                  <a:pt x="889600" y="313746"/>
                </a:lnTo>
                <a:cubicBezTo>
                  <a:pt x="882344" y="306762"/>
                  <a:pt x="875962" y="300395"/>
                  <a:pt x="872137" y="296857"/>
                </a:cubicBezTo>
                <a:lnTo>
                  <a:pt x="866417" y="291878"/>
                </a:lnTo>
                <a:cubicBezTo>
                  <a:pt x="863719" y="289530"/>
                  <a:pt x="860182" y="288356"/>
                  <a:pt x="856645" y="288357"/>
                </a:cubicBezTo>
                <a:cubicBezTo>
                  <a:pt x="856552" y="288356"/>
                  <a:pt x="856459" y="288357"/>
                  <a:pt x="856367" y="288379"/>
                </a:cubicBezTo>
                <a:cubicBezTo>
                  <a:pt x="852739" y="288295"/>
                  <a:pt x="849087" y="289468"/>
                  <a:pt x="846317" y="291878"/>
                </a:cubicBezTo>
                <a:lnTo>
                  <a:pt x="844906" y="293107"/>
                </a:lnTo>
                <a:cubicBezTo>
                  <a:pt x="841485" y="296277"/>
                  <a:pt x="835259" y="302480"/>
                  <a:pt x="828047" y="309390"/>
                </a:cubicBezTo>
                <a:lnTo>
                  <a:pt x="816792" y="319923"/>
                </a:lnTo>
                <a:lnTo>
                  <a:pt x="810224" y="313746"/>
                </a:lnTo>
                <a:cubicBezTo>
                  <a:pt x="802968" y="306762"/>
                  <a:pt x="796587" y="300395"/>
                  <a:pt x="792761" y="296857"/>
                </a:cubicBezTo>
                <a:lnTo>
                  <a:pt x="787042" y="291878"/>
                </a:lnTo>
                <a:cubicBezTo>
                  <a:pt x="784343" y="289530"/>
                  <a:pt x="780807" y="288356"/>
                  <a:pt x="777269" y="288357"/>
                </a:cubicBezTo>
                <a:cubicBezTo>
                  <a:pt x="777176" y="288356"/>
                  <a:pt x="777083" y="288357"/>
                  <a:pt x="776992" y="288379"/>
                </a:cubicBezTo>
                <a:cubicBezTo>
                  <a:pt x="773364" y="288295"/>
                  <a:pt x="769710" y="289468"/>
                  <a:pt x="766941" y="291878"/>
                </a:cubicBezTo>
                <a:lnTo>
                  <a:pt x="765530" y="293107"/>
                </a:lnTo>
                <a:cubicBezTo>
                  <a:pt x="762108" y="296277"/>
                  <a:pt x="755884" y="302480"/>
                  <a:pt x="748672" y="309390"/>
                </a:cubicBezTo>
                <a:lnTo>
                  <a:pt x="737415" y="319923"/>
                </a:lnTo>
                <a:lnTo>
                  <a:pt x="730849" y="313746"/>
                </a:lnTo>
                <a:cubicBezTo>
                  <a:pt x="723593" y="306762"/>
                  <a:pt x="717211" y="300395"/>
                  <a:pt x="713385" y="296858"/>
                </a:cubicBezTo>
                <a:lnTo>
                  <a:pt x="707665" y="291878"/>
                </a:lnTo>
                <a:cubicBezTo>
                  <a:pt x="704967" y="289530"/>
                  <a:pt x="701431" y="288356"/>
                  <a:pt x="697894" y="288356"/>
                </a:cubicBezTo>
                <a:cubicBezTo>
                  <a:pt x="697801" y="288356"/>
                  <a:pt x="697708" y="288357"/>
                  <a:pt x="697617" y="288379"/>
                </a:cubicBezTo>
                <a:cubicBezTo>
                  <a:pt x="693988" y="288295"/>
                  <a:pt x="690336" y="289469"/>
                  <a:pt x="687566" y="291878"/>
                </a:cubicBezTo>
                <a:lnTo>
                  <a:pt x="686155" y="293107"/>
                </a:lnTo>
                <a:cubicBezTo>
                  <a:pt x="682733" y="296277"/>
                  <a:pt x="676508" y="302480"/>
                  <a:pt x="669295" y="309390"/>
                </a:cubicBezTo>
                <a:lnTo>
                  <a:pt x="658040" y="319923"/>
                </a:lnTo>
                <a:lnTo>
                  <a:pt x="651473" y="313746"/>
                </a:lnTo>
                <a:cubicBezTo>
                  <a:pt x="644217" y="306762"/>
                  <a:pt x="637836" y="300395"/>
                  <a:pt x="634010" y="296857"/>
                </a:cubicBezTo>
                <a:lnTo>
                  <a:pt x="628291" y="291878"/>
                </a:lnTo>
                <a:cubicBezTo>
                  <a:pt x="625592" y="289530"/>
                  <a:pt x="622055" y="288356"/>
                  <a:pt x="618519" y="288356"/>
                </a:cubicBezTo>
                <a:cubicBezTo>
                  <a:pt x="618425" y="288356"/>
                  <a:pt x="618332" y="288357"/>
                  <a:pt x="618241" y="288379"/>
                </a:cubicBezTo>
                <a:cubicBezTo>
                  <a:pt x="614612" y="288295"/>
                  <a:pt x="610959" y="289469"/>
                  <a:pt x="608190" y="291878"/>
                </a:cubicBezTo>
                <a:lnTo>
                  <a:pt x="606779" y="293107"/>
                </a:lnTo>
                <a:cubicBezTo>
                  <a:pt x="603357" y="296277"/>
                  <a:pt x="597133" y="302480"/>
                  <a:pt x="589921" y="309390"/>
                </a:cubicBezTo>
                <a:lnTo>
                  <a:pt x="578664" y="319923"/>
                </a:lnTo>
                <a:lnTo>
                  <a:pt x="572098" y="313746"/>
                </a:lnTo>
                <a:cubicBezTo>
                  <a:pt x="564841" y="306762"/>
                  <a:pt x="558460" y="300395"/>
                  <a:pt x="554635" y="296857"/>
                </a:cubicBezTo>
                <a:lnTo>
                  <a:pt x="548914" y="291878"/>
                </a:lnTo>
                <a:cubicBezTo>
                  <a:pt x="546216" y="289530"/>
                  <a:pt x="542679" y="288356"/>
                  <a:pt x="539144" y="288356"/>
                </a:cubicBezTo>
                <a:cubicBezTo>
                  <a:pt x="539050" y="288356"/>
                  <a:pt x="538956" y="288358"/>
                  <a:pt x="538865" y="288379"/>
                </a:cubicBezTo>
                <a:cubicBezTo>
                  <a:pt x="535237" y="288296"/>
                  <a:pt x="531584" y="289468"/>
                  <a:pt x="528815" y="291878"/>
                </a:cubicBezTo>
                <a:lnTo>
                  <a:pt x="527402" y="293107"/>
                </a:lnTo>
                <a:cubicBezTo>
                  <a:pt x="523982" y="296278"/>
                  <a:pt x="517756" y="302480"/>
                  <a:pt x="510544" y="309390"/>
                </a:cubicBezTo>
                <a:lnTo>
                  <a:pt x="499289" y="319923"/>
                </a:lnTo>
                <a:lnTo>
                  <a:pt x="492722" y="313747"/>
                </a:lnTo>
                <a:cubicBezTo>
                  <a:pt x="485465" y="306762"/>
                  <a:pt x="479085" y="300395"/>
                  <a:pt x="475260" y="296857"/>
                </a:cubicBezTo>
                <a:lnTo>
                  <a:pt x="469539" y="291878"/>
                </a:lnTo>
                <a:cubicBezTo>
                  <a:pt x="466840" y="289530"/>
                  <a:pt x="463303" y="288356"/>
                  <a:pt x="459768" y="288356"/>
                </a:cubicBezTo>
                <a:cubicBezTo>
                  <a:pt x="459674" y="288356"/>
                  <a:pt x="459582" y="288357"/>
                  <a:pt x="459489" y="288379"/>
                </a:cubicBezTo>
                <a:cubicBezTo>
                  <a:pt x="455861" y="288295"/>
                  <a:pt x="452208" y="289468"/>
                  <a:pt x="449439" y="291879"/>
                </a:cubicBezTo>
                <a:lnTo>
                  <a:pt x="448027" y="293107"/>
                </a:lnTo>
                <a:cubicBezTo>
                  <a:pt x="444606" y="296277"/>
                  <a:pt x="438380" y="302480"/>
                  <a:pt x="431168" y="309390"/>
                </a:cubicBezTo>
                <a:lnTo>
                  <a:pt x="419913" y="319923"/>
                </a:lnTo>
                <a:lnTo>
                  <a:pt x="413348" y="313746"/>
                </a:lnTo>
                <a:cubicBezTo>
                  <a:pt x="406089" y="306762"/>
                  <a:pt x="399709" y="300396"/>
                  <a:pt x="395884" y="296857"/>
                </a:cubicBezTo>
                <a:lnTo>
                  <a:pt x="390163" y="291879"/>
                </a:lnTo>
                <a:cubicBezTo>
                  <a:pt x="387465" y="289530"/>
                  <a:pt x="383928" y="288356"/>
                  <a:pt x="380392" y="288356"/>
                </a:cubicBezTo>
                <a:cubicBezTo>
                  <a:pt x="380299" y="288356"/>
                  <a:pt x="380206" y="288357"/>
                  <a:pt x="380113" y="288380"/>
                </a:cubicBezTo>
                <a:cubicBezTo>
                  <a:pt x="376485" y="288295"/>
                  <a:pt x="372832" y="289468"/>
                  <a:pt x="370064" y="291878"/>
                </a:cubicBezTo>
                <a:lnTo>
                  <a:pt x="368651" y="293107"/>
                </a:lnTo>
                <a:cubicBezTo>
                  <a:pt x="365230" y="296277"/>
                  <a:pt x="359005" y="302481"/>
                  <a:pt x="351793" y="309390"/>
                </a:cubicBezTo>
                <a:lnTo>
                  <a:pt x="340538" y="319923"/>
                </a:lnTo>
                <a:lnTo>
                  <a:pt x="333972" y="313746"/>
                </a:lnTo>
                <a:cubicBezTo>
                  <a:pt x="326714" y="306762"/>
                  <a:pt x="320335" y="300395"/>
                  <a:pt x="316508" y="296857"/>
                </a:cubicBezTo>
                <a:lnTo>
                  <a:pt x="310788" y="291878"/>
                </a:lnTo>
                <a:cubicBezTo>
                  <a:pt x="308090" y="289530"/>
                  <a:pt x="304552" y="288356"/>
                  <a:pt x="301016" y="288356"/>
                </a:cubicBezTo>
                <a:cubicBezTo>
                  <a:pt x="300923" y="288356"/>
                  <a:pt x="300831" y="288357"/>
                  <a:pt x="300738" y="288379"/>
                </a:cubicBezTo>
                <a:cubicBezTo>
                  <a:pt x="297109" y="288295"/>
                  <a:pt x="293457" y="289469"/>
                  <a:pt x="290689" y="291878"/>
                </a:cubicBezTo>
                <a:lnTo>
                  <a:pt x="289276" y="293107"/>
                </a:lnTo>
                <a:cubicBezTo>
                  <a:pt x="285856" y="296277"/>
                  <a:pt x="279630" y="302480"/>
                  <a:pt x="272417" y="309390"/>
                </a:cubicBezTo>
                <a:lnTo>
                  <a:pt x="261162" y="319924"/>
                </a:lnTo>
                <a:lnTo>
                  <a:pt x="254597" y="313747"/>
                </a:lnTo>
                <a:cubicBezTo>
                  <a:pt x="247338" y="306762"/>
                  <a:pt x="240959" y="300395"/>
                  <a:pt x="237132" y="296857"/>
                </a:cubicBezTo>
                <a:lnTo>
                  <a:pt x="231412" y="291878"/>
                </a:lnTo>
                <a:cubicBezTo>
                  <a:pt x="228714" y="289530"/>
                  <a:pt x="225176" y="288356"/>
                  <a:pt x="221640" y="288357"/>
                </a:cubicBezTo>
                <a:cubicBezTo>
                  <a:pt x="221548" y="288356"/>
                  <a:pt x="221454" y="288357"/>
                  <a:pt x="221362" y="288379"/>
                </a:cubicBezTo>
                <a:cubicBezTo>
                  <a:pt x="217734" y="288296"/>
                  <a:pt x="214081" y="289468"/>
                  <a:pt x="211312" y="291878"/>
                </a:cubicBezTo>
                <a:lnTo>
                  <a:pt x="209900" y="293107"/>
                </a:lnTo>
                <a:cubicBezTo>
                  <a:pt x="206479" y="296277"/>
                  <a:pt x="200253" y="302480"/>
                  <a:pt x="193041" y="309390"/>
                </a:cubicBezTo>
                <a:lnTo>
                  <a:pt x="181786" y="319923"/>
                </a:lnTo>
                <a:lnTo>
                  <a:pt x="175220" y="313746"/>
                </a:lnTo>
                <a:cubicBezTo>
                  <a:pt x="167962" y="306762"/>
                  <a:pt x="161582" y="300395"/>
                  <a:pt x="157757" y="296858"/>
                </a:cubicBezTo>
                <a:lnTo>
                  <a:pt x="152037" y="291879"/>
                </a:lnTo>
                <a:cubicBezTo>
                  <a:pt x="149338" y="289530"/>
                  <a:pt x="145800" y="288356"/>
                  <a:pt x="142265" y="288356"/>
                </a:cubicBezTo>
                <a:cubicBezTo>
                  <a:pt x="142172" y="288356"/>
                  <a:pt x="142079" y="288357"/>
                  <a:pt x="141987" y="288380"/>
                </a:cubicBezTo>
                <a:cubicBezTo>
                  <a:pt x="138358" y="288295"/>
                  <a:pt x="134706" y="289468"/>
                  <a:pt x="131937" y="291878"/>
                </a:cubicBezTo>
                <a:lnTo>
                  <a:pt x="130524" y="293107"/>
                </a:lnTo>
                <a:cubicBezTo>
                  <a:pt x="127104" y="296277"/>
                  <a:pt x="120877" y="302480"/>
                  <a:pt x="113666" y="309390"/>
                </a:cubicBezTo>
                <a:lnTo>
                  <a:pt x="102411" y="319923"/>
                </a:lnTo>
                <a:lnTo>
                  <a:pt x="95844" y="313746"/>
                </a:lnTo>
                <a:cubicBezTo>
                  <a:pt x="88587" y="306762"/>
                  <a:pt x="82207" y="300395"/>
                  <a:pt x="78381" y="296857"/>
                </a:cubicBezTo>
                <a:lnTo>
                  <a:pt x="72661" y="291879"/>
                </a:lnTo>
                <a:cubicBezTo>
                  <a:pt x="69963" y="289530"/>
                  <a:pt x="66426" y="288356"/>
                  <a:pt x="62889" y="288356"/>
                </a:cubicBezTo>
                <a:cubicBezTo>
                  <a:pt x="62796" y="288356"/>
                  <a:pt x="62703" y="288357"/>
                  <a:pt x="62611" y="288380"/>
                </a:cubicBezTo>
                <a:cubicBezTo>
                  <a:pt x="58983" y="288295"/>
                  <a:pt x="55330" y="289468"/>
                  <a:pt x="52561" y="291878"/>
                </a:cubicBezTo>
                <a:lnTo>
                  <a:pt x="51149" y="293107"/>
                </a:lnTo>
                <a:cubicBezTo>
                  <a:pt x="47728" y="296277"/>
                  <a:pt x="41502" y="302481"/>
                  <a:pt x="34290" y="309390"/>
                </a:cubicBezTo>
                <a:lnTo>
                  <a:pt x="23035" y="319923"/>
                </a:lnTo>
                <a:lnTo>
                  <a:pt x="16469" y="313746"/>
                </a:lnTo>
                <a:lnTo>
                  <a:pt x="0" y="297819"/>
                </a:lnTo>
                <a:lnTo>
                  <a:pt x="727103" y="8470"/>
                </a:lnTo>
                <a:cubicBezTo>
                  <a:pt x="742377" y="2392"/>
                  <a:pt x="758162" y="-303"/>
                  <a:pt x="773625" y="28"/>
                </a:cubicBez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Ins="180000" anchor="ctr"/>
          <a:lstStyle/>
          <a:p>
            <a:pPr algn="r" fontAlgn="auto">
              <a:spcBef>
                <a:spcPts val="0"/>
              </a:spcBef>
              <a:spcAft>
                <a:spcPts val="0"/>
              </a:spcAft>
              <a:defRPr/>
            </a:pPr>
            <a:r>
              <a:rPr lang="en-US" altLang="zh-CN" sz="2400" dirty="0">
                <a:solidFill>
                  <a:srgbClr val="FFFFFF"/>
                </a:solidFill>
                <a:ea typeface="微软雅黑" panose="020B0503020204020204" pitchFamily="34" charset="-122"/>
              </a:rPr>
              <a:t>B</a:t>
            </a:r>
            <a:endParaRPr lang="zh-CN" altLang="en-US" sz="2400" dirty="0">
              <a:solidFill>
                <a:srgbClr val="FFFFFF"/>
              </a:solidFill>
              <a:ea typeface="微软雅黑" panose="020B0503020204020204" pitchFamily="34" charset="-122"/>
            </a:endParaRPr>
          </a:p>
        </p:txBody>
      </p:sp>
    </p:spTree>
    <p:extLst>
      <p:ext uri="{BB962C8B-B14F-4D97-AF65-F5344CB8AC3E}">
        <p14:creationId xmlns:p14="http://schemas.microsoft.com/office/powerpoint/2010/main" val="308706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a:t>
            </a:r>
            <a:r>
              <a:rPr lang="en-US" altLang="zh-CN" b="1" dirty="0">
                <a:latin typeface="微软雅黑" panose="020B0503020204020204" pitchFamily="34" charset="-122"/>
                <a:ea typeface="微软雅黑" panose="020B0503020204020204" pitchFamily="34" charset="-122"/>
              </a:rPr>
              <a:t>P2P </a:t>
            </a:r>
            <a:r>
              <a:rPr lang="zh-CN" altLang="en-US" b="1" dirty="0">
                <a:latin typeface="微软雅黑" panose="020B0503020204020204" pitchFamily="34" charset="-122"/>
                <a:ea typeface="微软雅黑" panose="020B0503020204020204" pitchFamily="34" charset="-122"/>
              </a:rPr>
              <a:t>网络借贷平台的风险及风险管理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P2P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网络借贷平台的风险</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13" name="矩形 12"/>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操作风险</a:t>
            </a:r>
          </a:p>
        </p:txBody>
      </p:sp>
      <p:sp>
        <p:nvSpPr>
          <p:cNvPr id="3" name="矩形 2"/>
          <p:cNvSpPr/>
          <p:nvPr/>
        </p:nvSpPr>
        <p:spPr>
          <a:xfrm>
            <a:off x="1058616" y="2006343"/>
            <a:ext cx="10081118" cy="1710690"/>
          </a:xfrm>
          <a:prstGeom prst="rect">
            <a:avLst/>
          </a:prstGeom>
          <a:noFill/>
        </p:spPr>
        <p:txBody>
          <a:bodyPr lIns="0" tIns="0" rIns="0" bIns="0">
            <a:normAutofit/>
          </a:bodyPr>
          <a:lstStyle/>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承销未经核准而擅自公开发行的证券, 误导欺诈,商品交易误导宣传, 虚构借款标的进行自融, 违规挪用备付金, 设立资金池, 信息审核未严格把关, 对信息的真实性、客观性和完整性甄别不够, 集资诈骗, 非法吸收公众存款,洗钱, 暴力催收, 以及个人信息泄露等内部和外部问题都将造成P2P 网络借贷平台的操作风险。</a:t>
            </a:r>
          </a:p>
        </p:txBody>
      </p:sp>
      <p:graphicFrame>
        <p:nvGraphicFramePr>
          <p:cNvPr id="4" name="图示 3"/>
          <p:cNvGraphicFramePr/>
          <p:nvPr>
            <p:extLst>
              <p:ext uri="{D42A27DB-BD31-4B8C-83A1-F6EECF244321}">
                <p14:modId xmlns:p14="http://schemas.microsoft.com/office/powerpoint/2010/main" val="611355562"/>
              </p:ext>
            </p:extLst>
          </p:nvPr>
        </p:nvGraphicFramePr>
        <p:xfrm>
          <a:off x="2033056" y="4080267"/>
          <a:ext cx="8132233" cy="1918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23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a:t>
            </a:r>
            <a:r>
              <a:rPr lang="en-US" altLang="zh-CN" b="1" dirty="0">
                <a:latin typeface="微软雅黑" panose="020B0503020204020204" pitchFamily="34" charset="-122"/>
                <a:ea typeface="微软雅黑" panose="020B0503020204020204" pitchFamily="34" charset="-122"/>
              </a:rPr>
              <a:t>P2P </a:t>
            </a:r>
            <a:r>
              <a:rPr lang="zh-CN" altLang="en-US" b="1" dirty="0">
                <a:latin typeface="微软雅黑" panose="020B0503020204020204" pitchFamily="34" charset="-122"/>
                <a:ea typeface="微软雅黑" panose="020B0503020204020204" pitchFamily="34" charset="-122"/>
              </a:rPr>
              <a:t>网络借贷平台的风险及风险管理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P2P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网络借贷平台的风险</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13" name="矩形 12"/>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二</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信用风险</a:t>
            </a:r>
          </a:p>
        </p:txBody>
      </p:sp>
      <p:sp>
        <p:nvSpPr>
          <p:cNvPr id="3" name="矩形 2"/>
          <p:cNvSpPr/>
          <p:nvPr/>
        </p:nvSpPr>
        <p:spPr>
          <a:xfrm>
            <a:off x="1058616" y="2006343"/>
            <a:ext cx="10081118" cy="1710690"/>
          </a:xfrm>
          <a:prstGeom prst="rect">
            <a:avLst/>
          </a:prstGeom>
          <a:noFill/>
        </p:spPr>
        <p:txBody>
          <a:bodyPr lIns="0" tIns="0" rIns="0" bIns="0">
            <a:normAutofit/>
          </a:bodyPr>
          <a:lstStyle/>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根据交易涉及的利益关联方</a:t>
            </a:r>
            <a:r>
              <a:rPr lang="en-US" altLang="zh-CN" dirty="0">
                <a:solidFill>
                  <a:srgbClr val="7030A0"/>
                </a:solidFill>
                <a:ea typeface="微软雅黑" panose="020B0503020204020204" pitchFamily="34" charset="-122"/>
              </a:rPr>
              <a:t>, </a:t>
            </a:r>
            <a:r>
              <a:rPr lang="zh-CN" altLang="en-US" dirty="0">
                <a:solidFill>
                  <a:srgbClr val="7030A0"/>
                </a:solidFill>
                <a:ea typeface="微软雅黑" panose="020B0503020204020204" pitchFamily="34" charset="-122"/>
              </a:rPr>
              <a:t>包括借款人、出借人、</a:t>
            </a:r>
            <a:r>
              <a:rPr lang="en-US" altLang="zh-CN" dirty="0">
                <a:solidFill>
                  <a:srgbClr val="7030A0"/>
                </a:solidFill>
                <a:ea typeface="微软雅黑" panose="020B0503020204020204" pitchFamily="34" charset="-122"/>
              </a:rPr>
              <a:t>P2P </a:t>
            </a:r>
            <a:r>
              <a:rPr lang="zh-CN" altLang="en-US" dirty="0">
                <a:solidFill>
                  <a:srgbClr val="7030A0"/>
                </a:solidFill>
                <a:ea typeface="微软雅黑" panose="020B0503020204020204" pitchFamily="34" charset="-122"/>
              </a:rPr>
              <a:t>网络借贷平台和担保方等</a:t>
            </a:r>
            <a:r>
              <a:rPr lang="en-US" altLang="zh-CN" dirty="0">
                <a:solidFill>
                  <a:srgbClr val="7030A0"/>
                </a:solidFill>
                <a:ea typeface="微软雅黑" panose="020B0503020204020204" pitchFamily="34" charset="-122"/>
              </a:rPr>
              <a:t>, </a:t>
            </a:r>
            <a:r>
              <a:rPr lang="zh-CN" altLang="en-US" dirty="0">
                <a:solidFill>
                  <a:srgbClr val="7030A0"/>
                </a:solidFill>
                <a:ea typeface="微软雅黑" panose="020B0503020204020204" pitchFamily="34" charset="-122"/>
              </a:rPr>
              <a:t>可将</a:t>
            </a:r>
            <a:r>
              <a:rPr lang="en-US" altLang="zh-CN" dirty="0">
                <a:solidFill>
                  <a:srgbClr val="7030A0"/>
                </a:solidFill>
                <a:ea typeface="微软雅黑" panose="020B0503020204020204" pitchFamily="34" charset="-122"/>
              </a:rPr>
              <a:t>P2P </a:t>
            </a:r>
            <a:r>
              <a:rPr lang="zh-CN" altLang="en-US" dirty="0">
                <a:solidFill>
                  <a:srgbClr val="7030A0"/>
                </a:solidFill>
                <a:ea typeface="微软雅黑" panose="020B0503020204020204" pitchFamily="34" charset="-122"/>
              </a:rPr>
              <a:t>网络借贷平台的信用风险划分为个体信用风险和平台信用风险。</a:t>
            </a:r>
          </a:p>
        </p:txBody>
      </p:sp>
      <p:sp>
        <p:nvSpPr>
          <p:cNvPr id="10" name="MH_Other_1"/>
          <p:cNvSpPr/>
          <p:nvPr>
            <p:custDataLst>
              <p:tags r:id="rId1"/>
            </p:custDataLst>
          </p:nvPr>
        </p:nvSpPr>
        <p:spPr>
          <a:xfrm rot="5400000" flipH="1">
            <a:off x="3367088" y="3006872"/>
            <a:ext cx="328612" cy="26828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 fmla="*/ 0 w 307411"/>
              <a:gd name="connsiteY0" fmla="*/ 268748 h 268748"/>
              <a:gd name="connsiteX1" fmla="*/ 163231 w 307411"/>
              <a:gd name="connsiteY1" fmla="*/ 0 h 268748"/>
              <a:gd name="connsiteX2" fmla="*/ 307411 w 307411"/>
              <a:gd name="connsiteY2" fmla="*/ 268748 h 268748"/>
              <a:gd name="connsiteX3" fmla="*/ 0 w 307411"/>
              <a:gd name="connsiteY3" fmla="*/ 268748 h 268748"/>
              <a:gd name="connsiteX0" fmla="*/ 0 w 314556"/>
              <a:gd name="connsiteY0" fmla="*/ 268748 h 268748"/>
              <a:gd name="connsiteX1" fmla="*/ 170376 w 314556"/>
              <a:gd name="connsiteY1" fmla="*/ 0 h 268748"/>
              <a:gd name="connsiteX2" fmla="*/ 314556 w 314556"/>
              <a:gd name="connsiteY2" fmla="*/ 268748 h 268748"/>
              <a:gd name="connsiteX3" fmla="*/ 0 w 314556"/>
              <a:gd name="connsiteY3" fmla="*/ 268748 h 268748"/>
              <a:gd name="connsiteX0" fmla="*/ 0 w 328844"/>
              <a:gd name="connsiteY0" fmla="*/ 268748 h 268748"/>
              <a:gd name="connsiteX1" fmla="*/ 184664 w 328844"/>
              <a:gd name="connsiteY1" fmla="*/ 0 h 268748"/>
              <a:gd name="connsiteX2" fmla="*/ 328844 w 328844"/>
              <a:gd name="connsiteY2" fmla="*/ 268748 h 268748"/>
              <a:gd name="connsiteX3" fmla="*/ 0 w 328844"/>
              <a:gd name="connsiteY3" fmla="*/ 268748 h 268748"/>
            </a:gdLst>
            <a:ahLst/>
            <a:cxnLst>
              <a:cxn ang="0">
                <a:pos x="connsiteX0" y="connsiteY0"/>
              </a:cxn>
              <a:cxn ang="0">
                <a:pos x="connsiteX1" y="connsiteY1"/>
              </a:cxn>
              <a:cxn ang="0">
                <a:pos x="connsiteX2" y="connsiteY2"/>
              </a:cxn>
              <a:cxn ang="0">
                <a:pos x="connsiteX3" y="connsiteY3"/>
              </a:cxn>
            </a:cxnLst>
            <a:rect l="l" t="t" r="r" b="b"/>
            <a:pathLst>
              <a:path w="328844" h="268748">
                <a:moveTo>
                  <a:pt x="0" y="268748"/>
                </a:moveTo>
                <a:lnTo>
                  <a:pt x="184664" y="0"/>
                </a:lnTo>
                <a:lnTo>
                  <a:pt x="328844" y="268748"/>
                </a:lnTo>
                <a:lnTo>
                  <a:pt x="0" y="268748"/>
                </a:lnTo>
                <a:close/>
              </a:path>
            </a:pathLst>
          </a:custGeom>
          <a:solidFill>
            <a:srgbClr val="4B94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Arial" panose="020B0604020202020204" pitchFamily="34" charset="0"/>
              <a:ea typeface="微软雅黑" panose="020B0503020204020204" pitchFamily="34" charset="-122"/>
            </a:endParaRPr>
          </a:p>
        </p:txBody>
      </p:sp>
      <p:sp>
        <p:nvSpPr>
          <p:cNvPr id="11" name="MH_Text_1"/>
          <p:cNvSpPr>
            <a:spLocks noChangeArrowheads="1"/>
          </p:cNvSpPr>
          <p:nvPr>
            <p:custDataLst>
              <p:tags r:id="rId2"/>
            </p:custDataLst>
          </p:nvPr>
        </p:nvSpPr>
        <p:spPr bwMode="gray">
          <a:xfrm>
            <a:off x="3541713" y="4867423"/>
            <a:ext cx="2239962"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600" dirty="0">
                <a:latin typeface="Arial" panose="020B0604020202020204" pitchFamily="34" charset="0"/>
                <a:ea typeface="微软雅黑" panose="020B0503020204020204" pitchFamily="34" charset="-122"/>
              </a:rPr>
              <a:t>个体信用风险是指借款人由于各种原因未按照借款合同履行还款义务而给出借人带来的投资损失</a:t>
            </a:r>
            <a:endParaRPr lang="en-US" altLang="zh-CN" sz="1600" dirty="0">
              <a:latin typeface="Arial" panose="020B0604020202020204" pitchFamily="34" charset="0"/>
              <a:ea typeface="微软雅黑" panose="020B0503020204020204" pitchFamily="34" charset="-122"/>
            </a:endParaRPr>
          </a:p>
        </p:txBody>
      </p:sp>
      <p:sp>
        <p:nvSpPr>
          <p:cNvPr id="12" name="MH_Other_3"/>
          <p:cNvSpPr/>
          <p:nvPr>
            <p:custDataLst>
              <p:tags r:id="rId3"/>
            </p:custDataLst>
          </p:nvPr>
        </p:nvSpPr>
        <p:spPr>
          <a:xfrm flipH="1">
            <a:off x="3163889" y="3119585"/>
            <a:ext cx="503237" cy="323850"/>
          </a:xfrm>
          <a:prstGeom prst="rtTriangle">
            <a:avLst/>
          </a:prstGeom>
          <a:solidFill>
            <a:srgbClr val="3571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prstClr val="white"/>
              </a:solidFill>
              <a:latin typeface="Arial" panose="020B0604020202020204" pitchFamily="34" charset="0"/>
              <a:ea typeface="微软雅黑" panose="020B0503020204020204" pitchFamily="34" charset="-122"/>
            </a:endParaRPr>
          </a:p>
        </p:txBody>
      </p:sp>
      <p:sp>
        <p:nvSpPr>
          <p:cNvPr id="14" name="MH_SubTitle_1"/>
          <p:cNvSpPr/>
          <p:nvPr>
            <p:custDataLst>
              <p:tags r:id="rId4"/>
            </p:custDataLst>
          </p:nvPr>
        </p:nvSpPr>
        <p:spPr>
          <a:xfrm>
            <a:off x="3163888" y="3443435"/>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4B94B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fontAlgn="auto">
              <a:lnSpc>
                <a:spcPct val="110000"/>
              </a:lnSpc>
              <a:spcBef>
                <a:spcPts val="0"/>
              </a:spcBef>
              <a:spcAft>
                <a:spcPts val="0"/>
              </a:spcAft>
              <a:defRPr/>
            </a:pPr>
            <a:r>
              <a:rPr lang="zh-CN" altLang="en-US" dirty="0">
                <a:solidFill>
                  <a:srgbClr val="FFFFFF"/>
                </a:solidFill>
                <a:latin typeface="Arial" panose="020B0604020202020204" pitchFamily="34" charset="0"/>
                <a:ea typeface="微软雅黑" panose="020B0503020204020204" pitchFamily="34" charset="-122"/>
              </a:rPr>
              <a:t>个体信用风险</a:t>
            </a:r>
          </a:p>
        </p:txBody>
      </p:sp>
      <p:sp>
        <p:nvSpPr>
          <p:cNvPr id="15" name="MH_Other_4"/>
          <p:cNvSpPr/>
          <p:nvPr>
            <p:custDataLst>
              <p:tags r:id="rId5"/>
            </p:custDataLst>
          </p:nvPr>
        </p:nvSpPr>
        <p:spPr>
          <a:xfrm rot="5400000" flipH="1">
            <a:off x="6680201" y="3006873"/>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 fmla="*/ 0 w 307411"/>
              <a:gd name="connsiteY0" fmla="*/ 268748 h 268748"/>
              <a:gd name="connsiteX1" fmla="*/ 163231 w 307411"/>
              <a:gd name="connsiteY1" fmla="*/ 0 h 268748"/>
              <a:gd name="connsiteX2" fmla="*/ 307411 w 307411"/>
              <a:gd name="connsiteY2" fmla="*/ 268748 h 268748"/>
              <a:gd name="connsiteX3" fmla="*/ 0 w 307411"/>
              <a:gd name="connsiteY3" fmla="*/ 268748 h 268748"/>
              <a:gd name="connsiteX0" fmla="*/ 0 w 314556"/>
              <a:gd name="connsiteY0" fmla="*/ 268748 h 268748"/>
              <a:gd name="connsiteX1" fmla="*/ 170376 w 314556"/>
              <a:gd name="connsiteY1" fmla="*/ 0 h 268748"/>
              <a:gd name="connsiteX2" fmla="*/ 314556 w 314556"/>
              <a:gd name="connsiteY2" fmla="*/ 268748 h 268748"/>
              <a:gd name="connsiteX3" fmla="*/ 0 w 314556"/>
              <a:gd name="connsiteY3" fmla="*/ 268748 h 268748"/>
              <a:gd name="connsiteX0" fmla="*/ 0 w 328844"/>
              <a:gd name="connsiteY0" fmla="*/ 268748 h 268748"/>
              <a:gd name="connsiteX1" fmla="*/ 184664 w 328844"/>
              <a:gd name="connsiteY1" fmla="*/ 0 h 268748"/>
              <a:gd name="connsiteX2" fmla="*/ 328844 w 328844"/>
              <a:gd name="connsiteY2" fmla="*/ 268748 h 268748"/>
              <a:gd name="connsiteX3" fmla="*/ 0 w 328844"/>
              <a:gd name="connsiteY3" fmla="*/ 268748 h 268748"/>
            </a:gdLst>
            <a:ahLst/>
            <a:cxnLst>
              <a:cxn ang="0">
                <a:pos x="connsiteX0" y="connsiteY0"/>
              </a:cxn>
              <a:cxn ang="0">
                <a:pos x="connsiteX1" y="connsiteY1"/>
              </a:cxn>
              <a:cxn ang="0">
                <a:pos x="connsiteX2" y="connsiteY2"/>
              </a:cxn>
              <a:cxn ang="0">
                <a:pos x="connsiteX3" y="connsiteY3"/>
              </a:cxn>
            </a:cxnLst>
            <a:rect l="l" t="t" r="r" b="b"/>
            <a:pathLst>
              <a:path w="328844" h="268748">
                <a:moveTo>
                  <a:pt x="0" y="268748"/>
                </a:moveTo>
                <a:lnTo>
                  <a:pt x="184664" y="0"/>
                </a:lnTo>
                <a:lnTo>
                  <a:pt x="328844" y="268748"/>
                </a:lnTo>
                <a:lnTo>
                  <a:pt x="0" y="268748"/>
                </a:lnTo>
                <a:close/>
              </a:path>
            </a:pathLst>
          </a:custGeom>
          <a:solidFill>
            <a:srgbClr val="A6B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Arial" panose="020B0604020202020204" pitchFamily="34" charset="0"/>
              <a:ea typeface="微软雅黑" panose="020B0503020204020204" pitchFamily="34" charset="-122"/>
            </a:endParaRPr>
          </a:p>
        </p:txBody>
      </p:sp>
      <p:sp>
        <p:nvSpPr>
          <p:cNvPr id="16" name="MH_Text_2"/>
          <p:cNvSpPr>
            <a:spLocks noChangeArrowheads="1"/>
          </p:cNvSpPr>
          <p:nvPr>
            <p:custDataLst>
              <p:tags r:id="rId6"/>
            </p:custDataLst>
          </p:nvPr>
        </p:nvSpPr>
        <p:spPr bwMode="gray">
          <a:xfrm>
            <a:off x="6854826" y="4867423"/>
            <a:ext cx="2239963"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en-US" altLang="zh-CN" sz="1600" dirty="0">
                <a:latin typeface="Arial" panose="020B0604020202020204" pitchFamily="34" charset="0"/>
                <a:ea typeface="微软雅黑" panose="020B0503020204020204" pitchFamily="34" charset="-122"/>
              </a:rPr>
              <a:t>P2P </a:t>
            </a:r>
            <a:r>
              <a:rPr lang="zh-CN" altLang="en-US" sz="1600" dirty="0">
                <a:latin typeface="Arial" panose="020B0604020202020204" pitchFamily="34" charset="0"/>
                <a:ea typeface="微软雅黑" panose="020B0503020204020204" pitchFamily="34" charset="-122"/>
              </a:rPr>
              <a:t>网络借贷平台因违约而给出借人带来的风险称为平台信用风险</a:t>
            </a:r>
            <a:endParaRPr lang="en-US" altLang="zh-CN" sz="1600" dirty="0">
              <a:latin typeface="Arial" panose="020B0604020202020204" pitchFamily="34" charset="0"/>
              <a:ea typeface="微软雅黑" panose="020B0503020204020204" pitchFamily="34" charset="-122"/>
            </a:endParaRPr>
          </a:p>
        </p:txBody>
      </p:sp>
      <p:sp>
        <p:nvSpPr>
          <p:cNvPr id="17" name="MH_Other_6"/>
          <p:cNvSpPr/>
          <p:nvPr>
            <p:custDataLst>
              <p:tags r:id="rId7"/>
            </p:custDataLst>
          </p:nvPr>
        </p:nvSpPr>
        <p:spPr>
          <a:xfrm flipH="1">
            <a:off x="6477000" y="3119585"/>
            <a:ext cx="503238" cy="323850"/>
          </a:xfrm>
          <a:prstGeom prst="rtTriangle">
            <a:avLst/>
          </a:prstGeom>
          <a:solidFill>
            <a:srgbClr val="7E8B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prstClr val="white"/>
              </a:solidFill>
              <a:latin typeface="Arial" panose="020B0604020202020204" pitchFamily="34" charset="0"/>
              <a:ea typeface="微软雅黑" panose="020B0503020204020204" pitchFamily="34" charset="-122"/>
            </a:endParaRPr>
          </a:p>
        </p:txBody>
      </p:sp>
      <p:sp>
        <p:nvSpPr>
          <p:cNvPr id="18" name="MH_SubTitle_2"/>
          <p:cNvSpPr/>
          <p:nvPr>
            <p:custDataLst>
              <p:tags r:id="rId8"/>
            </p:custDataLst>
          </p:nvPr>
        </p:nvSpPr>
        <p:spPr>
          <a:xfrm>
            <a:off x="6477000" y="3443435"/>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A6B72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fontAlgn="auto">
              <a:lnSpc>
                <a:spcPct val="110000"/>
              </a:lnSpc>
              <a:spcBef>
                <a:spcPts val="0"/>
              </a:spcBef>
              <a:spcAft>
                <a:spcPts val="0"/>
              </a:spcAft>
              <a:defRPr/>
            </a:pPr>
            <a:r>
              <a:rPr lang="zh-CN" altLang="en-US" dirty="0">
                <a:solidFill>
                  <a:srgbClr val="FFFFFF"/>
                </a:solidFill>
                <a:latin typeface="Arial" panose="020B0604020202020204" pitchFamily="34" charset="0"/>
                <a:ea typeface="微软雅黑" panose="020B0503020204020204" pitchFamily="34" charset="-122"/>
              </a:rPr>
              <a:t>平台信用风险</a:t>
            </a:r>
          </a:p>
        </p:txBody>
      </p:sp>
    </p:spTree>
    <p:extLst>
      <p:ext uri="{BB962C8B-B14F-4D97-AF65-F5344CB8AC3E}">
        <p14:creationId xmlns:p14="http://schemas.microsoft.com/office/powerpoint/2010/main" val="97186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a:t>
            </a:r>
            <a:r>
              <a:rPr lang="en-US" altLang="zh-CN" b="1" dirty="0">
                <a:latin typeface="微软雅黑" panose="020B0503020204020204" pitchFamily="34" charset="-122"/>
                <a:ea typeface="微软雅黑" panose="020B0503020204020204" pitchFamily="34" charset="-122"/>
              </a:rPr>
              <a:t>P2P </a:t>
            </a:r>
            <a:r>
              <a:rPr lang="zh-CN" altLang="en-US" b="1" dirty="0">
                <a:latin typeface="微软雅黑" panose="020B0503020204020204" pitchFamily="34" charset="-122"/>
                <a:ea typeface="微软雅黑" panose="020B0503020204020204" pitchFamily="34" charset="-122"/>
              </a:rPr>
              <a:t>网络借贷平台的风险及风险管理</a:t>
            </a:r>
          </a:p>
        </p:txBody>
      </p:sp>
      <p:sp>
        <p:nvSpPr>
          <p:cNvPr id="49" name="矩形 3"/>
          <p:cNvSpPr>
            <a:spLocks noChangeArrowheads="1"/>
          </p:cNvSpPr>
          <p:nvPr/>
        </p:nvSpPr>
        <p:spPr bwMode="auto">
          <a:xfrm>
            <a:off x="728510" y="1219600"/>
            <a:ext cx="537066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P2P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网络借贷平台的风险</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第九章    互联网金融风险</a:t>
            </a:r>
          </a:p>
        </p:txBody>
      </p:sp>
      <p:sp>
        <p:nvSpPr>
          <p:cNvPr id="13" name="矩形 12"/>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三</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流动性风险</a:t>
            </a:r>
          </a:p>
        </p:txBody>
      </p:sp>
      <p:sp>
        <p:nvSpPr>
          <p:cNvPr id="3" name="矩形 2"/>
          <p:cNvSpPr/>
          <p:nvPr/>
        </p:nvSpPr>
        <p:spPr>
          <a:xfrm>
            <a:off x="1058616" y="2006343"/>
            <a:ext cx="10081118" cy="970367"/>
          </a:xfrm>
          <a:prstGeom prst="rect">
            <a:avLst/>
          </a:prstGeom>
          <a:noFill/>
        </p:spPr>
        <p:txBody>
          <a:bodyPr lIns="0" tIns="0" rIns="0" bIns="0">
            <a:normAutofit/>
          </a:bodyPr>
          <a:lstStyle/>
          <a:p>
            <a:pPr marL="285750" indent="-285750" fontAlgn="auto">
              <a:lnSpc>
                <a:spcPct val="150000"/>
              </a:lnSpc>
              <a:spcBef>
                <a:spcPts val="0"/>
              </a:spcBef>
              <a:spcAft>
                <a:spcPts val="0"/>
              </a:spcAft>
              <a:buFont typeface="Wingdings" panose="05000000000000000000" pitchFamily="2" charset="2"/>
              <a:buChar char="u"/>
            </a:pPr>
            <a:r>
              <a:rPr lang="zh-CN" altLang="en-US" dirty="0">
                <a:solidFill>
                  <a:srgbClr val="7030A0"/>
                </a:solidFill>
                <a:ea typeface="微软雅黑" panose="020B0503020204020204" pitchFamily="34" charset="-122"/>
              </a:rPr>
              <a:t>当债权到期时</a:t>
            </a:r>
            <a:r>
              <a:rPr lang="en-US" altLang="zh-CN" dirty="0">
                <a:solidFill>
                  <a:srgbClr val="7030A0"/>
                </a:solidFill>
                <a:ea typeface="微软雅黑" panose="020B0503020204020204" pitchFamily="34" charset="-122"/>
              </a:rPr>
              <a:t>, </a:t>
            </a:r>
            <a:r>
              <a:rPr lang="zh-CN" altLang="en-US" dirty="0">
                <a:solidFill>
                  <a:srgbClr val="7030A0"/>
                </a:solidFill>
                <a:ea typeface="微软雅黑" panose="020B0503020204020204" pitchFamily="34" charset="-122"/>
              </a:rPr>
              <a:t>如果</a:t>
            </a:r>
            <a:r>
              <a:rPr lang="en-US" altLang="zh-CN" dirty="0">
                <a:solidFill>
                  <a:srgbClr val="7030A0"/>
                </a:solidFill>
                <a:ea typeface="微软雅黑" panose="020B0503020204020204" pitchFamily="34" charset="-122"/>
              </a:rPr>
              <a:t>P2P </a:t>
            </a:r>
            <a:r>
              <a:rPr lang="zh-CN" altLang="en-US" dirty="0">
                <a:solidFill>
                  <a:srgbClr val="7030A0"/>
                </a:solidFill>
                <a:ea typeface="微软雅黑" panose="020B0503020204020204" pitchFamily="34" charset="-122"/>
              </a:rPr>
              <a:t>网络借贷平台没有足够的货币资金对出借人的本息进行偿付</a:t>
            </a:r>
            <a:r>
              <a:rPr lang="en-US" altLang="zh-CN" dirty="0">
                <a:solidFill>
                  <a:srgbClr val="7030A0"/>
                </a:solidFill>
                <a:ea typeface="微软雅黑" panose="020B0503020204020204" pitchFamily="34" charset="-122"/>
              </a:rPr>
              <a:t>,</a:t>
            </a:r>
            <a:r>
              <a:rPr lang="zh-CN" altLang="en-US" dirty="0">
                <a:solidFill>
                  <a:srgbClr val="7030A0"/>
                </a:solidFill>
                <a:ea typeface="微软雅黑" panose="020B0503020204020204" pitchFamily="34" charset="-122"/>
              </a:rPr>
              <a:t>则将造成流动性风险。</a:t>
            </a:r>
          </a:p>
        </p:txBody>
      </p:sp>
      <p:graphicFrame>
        <p:nvGraphicFramePr>
          <p:cNvPr id="4" name="图示 3"/>
          <p:cNvGraphicFramePr/>
          <p:nvPr>
            <p:extLst>
              <p:ext uri="{D42A27DB-BD31-4B8C-83A1-F6EECF244321}">
                <p14:modId xmlns:p14="http://schemas.microsoft.com/office/powerpoint/2010/main" val="3418869493"/>
              </p:ext>
            </p:extLst>
          </p:nvPr>
        </p:nvGraphicFramePr>
        <p:xfrm>
          <a:off x="2033058" y="3259943"/>
          <a:ext cx="8132233" cy="1969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211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90904101942"/>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90904102929"/>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90904102929"/>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90904102929"/>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90904102929"/>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90904102929"/>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90904102929"/>
  <p:tag name="MH_LIBRARY" val="GRAPHIC"/>
  <p:tag name="MH_TYPE" val="Text"/>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90904102929"/>
  <p:tag name="MH_LIBRARY" val="GRAPHIC"/>
  <p:tag name="MH_TYPE" val="Other"/>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90904102929"/>
  <p:tag name="MH_LIBRARY" val="GRAPHIC"/>
  <p:tag name="MH_TYPE" val="SubTitle"/>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6"/>
</p:tagLst>
</file>

<file path=ppt/tags/tag26.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SubTitle"/>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7"/>
</p:tagLst>
</file>

<file path=ppt/tags/tag28.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8"/>
</p:tagLst>
</file>

<file path=ppt/tags/tag29.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9"/>
</p:tagLst>
</file>

<file path=ppt/tags/tag3.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SubTitle"/>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10"/>
</p:tagLst>
</file>

<file path=ppt/tags/tag32.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11"/>
</p:tagLst>
</file>

<file path=ppt/tags/tag33.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12"/>
</p:tagLst>
</file>

<file path=ppt/tags/tag34.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SubTitle"/>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13"/>
</p:tagLst>
</file>

<file path=ppt/tags/tag36.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14"/>
</p:tagLst>
</file>

<file path=ppt/tags/tag37.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Other"/>
  <p:tag name="MH_ORDER" val="15"/>
</p:tagLst>
</file>

<file path=ppt/tags/tag38.xml><?xml version="1.0" encoding="utf-8"?>
<p:tagLst xmlns:a="http://schemas.openxmlformats.org/drawingml/2006/main" xmlns:r="http://schemas.openxmlformats.org/officeDocument/2006/relationships" xmlns:p="http://schemas.openxmlformats.org/presentationml/2006/main">
  <p:tag name="MH" val="20190904103349"/>
  <p:tag name="MH_LIBRARY" val="GRAPHIC"/>
  <p:tag name="MH_TYPE" val="SubTitle"/>
  <p:tag name="MH_ORDER" val="5"/>
</p:tagLst>
</file>

<file path=ppt/tags/tag39.xml><?xml version="1.0" encoding="utf-8"?>
<p:tagLst xmlns:a="http://schemas.openxmlformats.org/drawingml/2006/main" xmlns:r="http://schemas.openxmlformats.org/officeDocument/2006/relationships" xmlns:p="http://schemas.openxmlformats.org/presentationml/2006/main">
  <p:tag name="MH" val="20190904103613"/>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90904103613"/>
  <p:tag name="MH_LIBRARY" val="GRAPHIC"/>
  <p:tag name="MH_TYPE" val="SubTitle"/>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90904103613"/>
  <p:tag name="MH_LIBRARY" val="GRAPHIC"/>
  <p:tag name="MH_TYPE" val="Other"/>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90904103613"/>
  <p:tag name="MH_LIBRARY" val="GRAPHIC"/>
  <p:tag name="MH_TYPE" val="Other"/>
  <p:tag name="MH_ORDER" val="3"/>
</p:tagLst>
</file>

<file path=ppt/tags/tag43.xml><?xml version="1.0" encoding="utf-8"?>
<p:tagLst xmlns:a="http://schemas.openxmlformats.org/drawingml/2006/main" xmlns:r="http://schemas.openxmlformats.org/officeDocument/2006/relationships" xmlns:p="http://schemas.openxmlformats.org/presentationml/2006/main">
  <p:tag name="MH" val="20190904103613"/>
  <p:tag name="MH_LIBRARY" val="GRAPHIC"/>
  <p:tag name="MH_TYPE" val="SubTitle"/>
  <p:tag name="MH_ORDER" val="3"/>
</p:tagLst>
</file>

<file path=ppt/tags/tag44.xml><?xml version="1.0" encoding="utf-8"?>
<p:tagLst xmlns:a="http://schemas.openxmlformats.org/drawingml/2006/main" xmlns:r="http://schemas.openxmlformats.org/officeDocument/2006/relationships" xmlns:p="http://schemas.openxmlformats.org/presentationml/2006/main">
  <p:tag name="MH" val="20190904103613"/>
  <p:tag name="MH_LIBRARY" val="GRAPHIC"/>
  <p:tag name="MH_TYPE" val="Other"/>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MH" val="20190904103613"/>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90904103613"/>
  <p:tag name="MH_LIBRARY" val="GRAPHIC"/>
  <p:tag name="MH_TYPE" val="SubTitle"/>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90904103613"/>
  <p:tag name="MH_LIBRARY" val="GRAPHIC"/>
  <p:tag name="MH_TYPE" val="Other"/>
  <p:tag name="MH_ORDER" val="8"/>
</p:tagLst>
</file>

<file path=ppt/tags/tag48.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SubTitle"/>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6"/>
</p:tagLst>
</file>

<file path=ppt/tags/tag56.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7"/>
</p:tagLst>
</file>

<file path=ppt/tags/tag57.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8"/>
</p:tagLst>
</file>

<file path=ppt/tags/tag58.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SubTitle"/>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10"/>
</p:tagLst>
</file>

<file path=ppt/tags/tag61.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11"/>
</p:tagLst>
</file>

<file path=ppt/tags/tag62.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SubTitle"/>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12"/>
</p:tagLst>
</file>

<file path=ppt/tags/tag64.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13"/>
</p:tagLst>
</file>

<file path=ppt/tags/tag65.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14"/>
</p:tagLst>
</file>

<file path=ppt/tags/tag66.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SubTitle"/>
  <p:tag name="MH_ORDER" val="5"/>
</p:tagLst>
</file>

<file path=ppt/tags/tag67.xml><?xml version="1.0" encoding="utf-8"?>
<p:tagLst xmlns:a="http://schemas.openxmlformats.org/drawingml/2006/main" xmlns:r="http://schemas.openxmlformats.org/officeDocument/2006/relationships" xmlns:p="http://schemas.openxmlformats.org/presentationml/2006/main">
  <p:tag name="MH" val="20190904104956"/>
  <p:tag name="MH_LIBRARY" val="GRAPHIC"/>
  <p:tag name="MH_TYPE" val="Other"/>
  <p:tag name="MH_ORDER" val="15"/>
</p:tagLst>
</file>

<file path=ppt/tags/tag68.xml><?xml version="1.0" encoding="utf-8"?>
<p:tagLst xmlns:a="http://schemas.openxmlformats.org/drawingml/2006/main" xmlns:r="http://schemas.openxmlformats.org/officeDocument/2006/relationships" xmlns:p="http://schemas.openxmlformats.org/presentationml/2006/main">
  <p:tag name="MH" val="20190904211313"/>
  <p:tag name="MH_LIBRARY" val="GRAPHIC"/>
  <p:tag name="MH_TYPE" val="SubTitle"/>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90904211313"/>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90904101942"/>
  <p:tag name="MH_LIBRARY" val="GRAPHIC"/>
  <p:tag name="MH_TYPE" val="SubTitle"/>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90904211313"/>
  <p:tag name="MH_LIBRARY" val="GRAPHIC"/>
  <p:tag name="MH_TYPE" val="Other"/>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9090421131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90904101942"/>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90904101942"/>
  <p:tag name="MH_LIBRARY" val="GRAPHIC"/>
  <p:tag name="MH_TYPE" val="SubTitle"/>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33640</TotalTime>
  <Words>2917</Words>
  <Application>Microsoft Office PowerPoint</Application>
  <PresentationFormat>自定义</PresentationFormat>
  <Paragraphs>216</Paragraphs>
  <Slides>26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26</vt:i4>
      </vt:variant>
    </vt:vector>
  </HeadingPairs>
  <TitlesOfParts>
    <vt:vector size="37" baseType="lpstr">
      <vt:lpstr>等线</vt:lpstr>
      <vt:lpstr>等线 Light</vt:lpstr>
      <vt:lpstr>宋体</vt:lpstr>
      <vt:lpstr>微软雅黑</vt:lpstr>
      <vt:lpstr>Arial</vt:lpstr>
      <vt:lpstr>Calibri</vt:lpstr>
      <vt:lpstr>Candara</vt:lpstr>
      <vt:lpstr>Century Gothic</vt:lpstr>
      <vt:lpstr>Segoe UI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朱 翔月</cp:lastModifiedBy>
  <cp:revision>3701</cp:revision>
  <dcterms:modified xsi:type="dcterms:W3CDTF">2020-01-12T07:24:25Z</dcterms:modified>
</cp:coreProperties>
</file>