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5"/>
  </p:notesMasterIdLst>
  <p:sldIdLst>
    <p:sldId id="256" r:id="rId2"/>
    <p:sldId id="257" r:id="rId3"/>
    <p:sldId id="258" r:id="rId4"/>
    <p:sldId id="259" r:id="rId5"/>
    <p:sldId id="270" r:id="rId6"/>
    <p:sldId id="271" r:id="rId7"/>
    <p:sldId id="263" r:id="rId8"/>
    <p:sldId id="264" r:id="rId9"/>
    <p:sldId id="265" r:id="rId10"/>
    <p:sldId id="278" r:id="rId11"/>
    <p:sldId id="260" r:id="rId12"/>
    <p:sldId id="261" r:id="rId13"/>
    <p:sldId id="262" r:id="rId14"/>
    <p:sldId id="272" r:id="rId15"/>
    <p:sldId id="273" r:id="rId16"/>
    <p:sldId id="266" r:id="rId17"/>
    <p:sldId id="275" r:id="rId18"/>
    <p:sldId id="276" r:id="rId19"/>
    <p:sldId id="277" r:id="rId20"/>
    <p:sldId id="267" r:id="rId21"/>
    <p:sldId id="274"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80" d="100"/>
          <a:sy n="80" d="100"/>
        </p:scale>
        <p:origin x="-96" y="-5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D8A08-711C-46ED-A3C1-ABF916CFAC74}" type="datetimeFigureOut">
              <a:rPr lang="en-IN" smtClean="0"/>
              <a:pPr/>
              <a:t>12-02-2022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6BC3E-5C53-4CBF-9D71-8BF0F2CD62ED}" type="slidenum">
              <a:rPr lang="en-IN" smtClean="0"/>
              <a:pPr/>
              <a:t>‹#›</a:t>
            </a:fld>
            <a:endParaRPr lang="en-IN"/>
          </a:p>
        </p:txBody>
      </p:sp>
    </p:spTree>
    <p:extLst>
      <p:ext uri="{BB962C8B-B14F-4D97-AF65-F5344CB8AC3E}">
        <p14:creationId xmlns="" xmlns:p14="http://schemas.microsoft.com/office/powerpoint/2010/main" val="351799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6BC3E-5C53-4CBF-9D71-8BF0F2CD62ED}" type="slidenum">
              <a:rPr lang="en-IN" smtClean="0"/>
              <a:pPr/>
              <a:t>7</a:t>
            </a:fld>
            <a:endParaRPr lang="en-IN"/>
          </a:p>
        </p:txBody>
      </p:sp>
    </p:spTree>
    <p:extLst>
      <p:ext uri="{BB962C8B-B14F-4D97-AF65-F5344CB8AC3E}">
        <p14:creationId xmlns="" xmlns:p14="http://schemas.microsoft.com/office/powerpoint/2010/main" val="239257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57A1DA5-D95E-4EBF-8BD3-26DBBB494E8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7A1DA5-D95E-4EBF-8BD3-26DBBB494E8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7A1DA5-D95E-4EBF-8BD3-26DBBB494E89}" type="datetimeFigureOut">
              <a:rPr lang="en-US" smtClean="0"/>
              <a:pPr/>
              <a:t>2/12/2022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7A1DA5-D95E-4EBF-8BD3-26DBBB494E8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7A1DA5-D95E-4EBF-8BD3-26DBBB494E8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7A1DA5-D95E-4EBF-8BD3-26DBBB494E89}"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7A1DA5-D95E-4EBF-8BD3-26DBBB494E89}" type="datetimeFigureOut">
              <a:rPr lang="en-US" smtClean="0"/>
              <a:pPr/>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7A1DA5-D95E-4EBF-8BD3-26DBBB494E89}" type="datetimeFigureOut">
              <a:rPr lang="en-US" smtClean="0"/>
              <a:pPr/>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A1DA5-D95E-4EBF-8BD3-26DBBB494E89}" type="datetimeFigureOut">
              <a:rPr lang="en-US" smtClean="0"/>
              <a:pPr/>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38673-FF08-4770-9E75-A303872610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38673-FF08-4770-9E75-A303872610FF}"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057A1DA5-D95E-4EBF-8BD3-26DBBB494E89}" type="datetimeFigureOut">
              <a:rPr lang="en-US" smtClean="0"/>
              <a:pPr/>
              <a:t>2/12/2022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kumimoji="0" lang="en-US"/>
          </a:p>
        </p:txBody>
      </p:sp>
      <p:sp>
        <p:nvSpPr>
          <p:cNvPr id="7" name="Slide Number Placeholder 6"/>
          <p:cNvSpPr>
            <a:spLocks noGrp="1"/>
          </p:cNvSpPr>
          <p:nvPr>
            <p:ph type="sldNum" sz="quarter" idx="12"/>
          </p:nvPr>
        </p:nvSpPr>
        <p:spPr>
          <a:xfrm>
            <a:off x="11119104" y="1170432"/>
            <a:ext cx="978485" cy="201168"/>
          </a:xfrm>
        </p:spPr>
        <p:txBody>
          <a:bodyPr/>
          <a:lstStyle/>
          <a:p>
            <a:fld id="{ABF38673-FF08-4770-9E75-A303872610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57A1DA5-D95E-4EBF-8BD3-26DBBB494E89}" type="datetimeFigureOut">
              <a:rPr lang="en-US" smtClean="0"/>
              <a:pPr/>
              <a:t>2/12/2022</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BF38673-FF08-4770-9E75-A303872610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96147-94E6-410B-A2C4-A916ED69D907}"/>
              </a:ext>
            </a:extLst>
          </p:cNvPr>
          <p:cNvSpPr>
            <a:spLocks noGrp="1"/>
          </p:cNvSpPr>
          <p:nvPr>
            <p:ph type="ctrTitle"/>
          </p:nvPr>
        </p:nvSpPr>
        <p:spPr>
          <a:xfrm>
            <a:off x="956310" y="1399032"/>
            <a:ext cx="9966960" cy="3035808"/>
          </a:xfrm>
        </p:spPr>
        <p:txBody>
          <a:bodyPr/>
          <a:lstStyle/>
          <a:p>
            <a:pPr algn="ctr"/>
            <a:r>
              <a:rPr lang="en-IN" sz="4400" b="0" i="0" u="none" strike="noStrike" baseline="0" dirty="0">
                <a:solidFill>
                  <a:srgbClr val="000000"/>
                </a:solidFill>
                <a:latin typeface="Calibri" panose="020F0502020204030204" pitchFamily="34" charset="0"/>
              </a:rPr>
              <a:t/>
            </a:r>
            <a:br>
              <a:rPr lang="en-IN" sz="4400" b="0" i="0" u="none" strike="noStrike" baseline="0" dirty="0">
                <a:solidFill>
                  <a:srgbClr val="000000"/>
                </a:solidFill>
                <a:latin typeface="Calibri" panose="020F0502020204030204" pitchFamily="34" charset="0"/>
              </a:rPr>
            </a:br>
            <a:r>
              <a:rPr lang="en-US" sz="4400" b="0" i="0" u="none" strike="noStrike" baseline="0" dirty="0">
                <a:solidFill>
                  <a:srgbClr val="000000"/>
                </a:solidFill>
                <a:latin typeface="Calibri" panose="020F0502020204030204" pitchFamily="34" charset="0"/>
              </a:rPr>
              <a:t> </a:t>
            </a:r>
            <a:r>
              <a:rPr lang="en-US" sz="4800" b="1" i="1" dirty="0"/>
              <a:t>E-retail factors for customer activation and retention: A case study from Indian e-commerce customers </a:t>
            </a:r>
          </a:p>
        </p:txBody>
      </p:sp>
      <p:sp>
        <p:nvSpPr>
          <p:cNvPr id="3" name="Subtitle 2">
            <a:extLst>
              <a:ext uri="{FF2B5EF4-FFF2-40B4-BE49-F238E27FC236}">
                <a16:creationId xmlns="" xmlns:a16="http://schemas.microsoft.com/office/drawing/2014/main" id="{051FAB6F-3067-42AE-BB63-622AF0F19554}"/>
              </a:ext>
            </a:extLst>
          </p:cNvPr>
          <p:cNvSpPr>
            <a:spLocks noGrp="1"/>
          </p:cNvSpPr>
          <p:nvPr>
            <p:ph type="subTitle" idx="1"/>
          </p:nvPr>
        </p:nvSpPr>
        <p:spPr>
          <a:xfrm>
            <a:off x="1626920" y="4393870"/>
            <a:ext cx="4785756" cy="724395"/>
          </a:xfrm>
        </p:spPr>
        <p:txBody>
          <a:bodyPr>
            <a:noAutofit/>
          </a:bodyPr>
          <a:lstStyle/>
          <a:p>
            <a:r>
              <a:rPr lang="en-US" sz="2800" b="1" dirty="0" smtClean="0">
                <a:solidFill>
                  <a:schemeClr val="accent3">
                    <a:lumMod val="75000"/>
                  </a:schemeClr>
                </a:solidFill>
                <a:latin typeface="Calibri" pitchFamily="34" charset="0"/>
                <a:cs typeface="Calibri" pitchFamily="34" charset="0"/>
              </a:rPr>
              <a:t>Customer  Retention  Project</a:t>
            </a:r>
            <a:endParaRPr lang="en-US" sz="2800" b="1" dirty="0">
              <a:solidFill>
                <a:schemeClr val="accent3">
                  <a:lumMod val="75000"/>
                </a:schemeClr>
              </a:solidFill>
              <a:latin typeface="Calibri" pitchFamily="34" charset="0"/>
              <a:cs typeface="Calibri" pitchFamily="34" charset="0"/>
            </a:endParaRPr>
          </a:p>
        </p:txBody>
      </p:sp>
      <p:sp>
        <p:nvSpPr>
          <p:cNvPr id="8" name="TextBox 7">
            <a:extLst>
              <a:ext uri="{FF2B5EF4-FFF2-40B4-BE49-F238E27FC236}">
                <a16:creationId xmlns="" xmlns:a16="http://schemas.microsoft.com/office/drawing/2014/main" id="{FDBA7506-0C5A-4D79-87CF-1C936FE6B99B}"/>
              </a:ext>
            </a:extLst>
          </p:cNvPr>
          <p:cNvSpPr txBox="1"/>
          <p:nvPr/>
        </p:nvSpPr>
        <p:spPr>
          <a:xfrm>
            <a:off x="7715250" y="5600700"/>
            <a:ext cx="3705225" cy="646331"/>
          </a:xfrm>
          <a:prstGeom prst="rect">
            <a:avLst/>
          </a:prstGeom>
          <a:noFill/>
        </p:spPr>
        <p:txBody>
          <a:bodyPr wrap="square" rtlCol="0">
            <a:spAutoFit/>
          </a:bodyPr>
          <a:lstStyle/>
          <a:p>
            <a:r>
              <a:rPr lang="en-US" b="1" dirty="0" smtClean="0">
                <a:solidFill>
                  <a:srgbClr val="FFFF00"/>
                </a:solidFill>
                <a:latin typeface="Calibri" pitchFamily="34" charset="0"/>
                <a:cs typeface="Calibri" pitchFamily="34" charset="0"/>
              </a:rPr>
              <a:t>By </a:t>
            </a:r>
          </a:p>
          <a:p>
            <a:r>
              <a:rPr lang="en-US" b="1" dirty="0" err="1" smtClean="0">
                <a:solidFill>
                  <a:srgbClr val="FFFF00"/>
                </a:solidFill>
                <a:latin typeface="Calibri" pitchFamily="34" charset="0"/>
                <a:cs typeface="Calibri" pitchFamily="34" charset="0"/>
              </a:rPr>
              <a:t>Sai</a:t>
            </a:r>
            <a:r>
              <a:rPr lang="en-US" b="1" dirty="0" smtClean="0">
                <a:solidFill>
                  <a:srgbClr val="FFFF00"/>
                </a:solidFill>
                <a:latin typeface="Calibri" pitchFamily="34" charset="0"/>
                <a:cs typeface="Calibri" pitchFamily="34" charset="0"/>
              </a:rPr>
              <a:t> Mohan Krishna J</a:t>
            </a:r>
            <a:endParaRPr lang="en-US" b="1" dirty="0">
              <a:solidFill>
                <a:srgbClr val="FFFF00"/>
              </a:solidFill>
              <a:latin typeface="Calibri" pitchFamily="34" charset="0"/>
              <a:cs typeface="Calibri" pitchFamily="34" charset="0"/>
            </a:endParaRPr>
          </a:p>
        </p:txBody>
      </p:sp>
    </p:spTree>
    <p:extLst>
      <p:ext uri="{BB962C8B-B14F-4D97-AF65-F5344CB8AC3E}">
        <p14:creationId xmlns="" xmlns:p14="http://schemas.microsoft.com/office/powerpoint/2010/main" val="84772527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B67F36-2DE9-4853-816C-A51E52DFB963}"/>
              </a:ext>
            </a:extLst>
          </p:cNvPr>
          <p:cNvSpPr>
            <a:spLocks noGrp="1"/>
          </p:cNvSpPr>
          <p:nvPr>
            <p:ph type="title"/>
          </p:nvPr>
        </p:nvSpPr>
        <p:spPr/>
        <p:txBody>
          <a:bodyPr/>
          <a:lstStyle/>
          <a:p>
            <a:r>
              <a:rPr lang="en-US" dirty="0" smtClean="0"/>
              <a:t>Variety of </a:t>
            </a:r>
            <a:r>
              <a:rPr lang="en-US" dirty="0"/>
              <a:t>products offered</a:t>
            </a:r>
            <a:endParaRPr lang="en-IN" dirty="0"/>
          </a:p>
        </p:txBody>
      </p:sp>
      <p:pic>
        <p:nvPicPr>
          <p:cNvPr id="5" name="Picture 4">
            <a:extLst>
              <a:ext uri="{FF2B5EF4-FFF2-40B4-BE49-F238E27FC236}">
                <a16:creationId xmlns="" xmlns:a16="http://schemas.microsoft.com/office/drawing/2014/main" id="{64B65652-C825-4A70-9E12-448BCC5FCBFC}"/>
              </a:ext>
            </a:extLst>
          </p:cNvPr>
          <p:cNvPicPr>
            <a:picLocks noChangeAspect="1"/>
          </p:cNvPicPr>
          <p:nvPr/>
        </p:nvPicPr>
        <p:blipFill>
          <a:blip r:embed="rId2" cstate="print"/>
          <a:stretch>
            <a:fillRect/>
          </a:stretch>
        </p:blipFill>
        <p:spPr>
          <a:xfrm>
            <a:off x="5505450" y="1888364"/>
            <a:ext cx="6097341" cy="4588635"/>
          </a:xfrm>
          <a:prstGeom prst="rect">
            <a:avLst/>
          </a:prstGeom>
        </p:spPr>
      </p:pic>
      <p:sp>
        <p:nvSpPr>
          <p:cNvPr id="7" name="TextBox 6">
            <a:extLst>
              <a:ext uri="{FF2B5EF4-FFF2-40B4-BE49-F238E27FC236}">
                <a16:creationId xmlns="" xmlns:a16="http://schemas.microsoft.com/office/drawing/2014/main" id="{64D30003-3EB5-4355-B714-6BDCE26A990E}"/>
              </a:ext>
            </a:extLst>
          </p:cNvPr>
          <p:cNvSpPr txBox="1"/>
          <p:nvPr/>
        </p:nvSpPr>
        <p:spPr>
          <a:xfrm>
            <a:off x="589209" y="2828835"/>
            <a:ext cx="4125666" cy="1754326"/>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It is found that 48 % of customers thinks that Amazon and Flip Cart offers a wide range of products. Also, Myntra is third rated in case of product verity and flowed by Paytm. Snapdeal has limited verity of products. </a:t>
            </a:r>
            <a:endParaRPr lang="en-IN" dirty="0"/>
          </a:p>
        </p:txBody>
      </p:sp>
    </p:spTree>
    <p:extLst>
      <p:ext uri="{BB962C8B-B14F-4D97-AF65-F5344CB8AC3E}">
        <p14:creationId xmlns="" xmlns:p14="http://schemas.microsoft.com/office/powerpoint/2010/main" val="199727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C42A6-9BE2-4C62-8462-72165F76121C}"/>
              </a:ext>
            </a:extLst>
          </p:cNvPr>
          <p:cNvSpPr>
            <a:spLocks noGrp="1"/>
          </p:cNvSpPr>
          <p:nvPr>
            <p:ph type="title"/>
          </p:nvPr>
        </p:nvSpPr>
        <p:spPr>
          <a:xfrm>
            <a:off x="1069848" y="484632"/>
            <a:ext cx="10058400" cy="992476"/>
          </a:xfrm>
        </p:spPr>
        <p:txBody>
          <a:bodyPr>
            <a:normAutofit fontScale="90000"/>
          </a:bodyPr>
          <a:lstStyle/>
          <a:p>
            <a:r>
              <a:rPr lang="en-US" sz="5400" dirty="0"/>
              <a:t>Loading Speed of the website</a:t>
            </a:r>
            <a:br>
              <a:rPr lang="en-US" sz="5400" dirty="0"/>
            </a:br>
            <a:endParaRPr lang="en-US" dirty="0"/>
          </a:p>
        </p:txBody>
      </p:sp>
      <p:pic>
        <p:nvPicPr>
          <p:cNvPr id="5" name="Content Placeholder 4">
            <a:extLst>
              <a:ext uri="{FF2B5EF4-FFF2-40B4-BE49-F238E27FC236}">
                <a16:creationId xmlns="" xmlns:a16="http://schemas.microsoft.com/office/drawing/2014/main" id="{3FCB7C8B-6955-4734-AA8D-BFE9BB52AD71}"/>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21697" y="950095"/>
            <a:ext cx="7832567" cy="3581900"/>
          </a:xfrm>
        </p:spPr>
      </p:pic>
      <p:sp>
        <p:nvSpPr>
          <p:cNvPr id="6" name="TextBox 5">
            <a:extLst>
              <a:ext uri="{FF2B5EF4-FFF2-40B4-BE49-F238E27FC236}">
                <a16:creationId xmlns="" xmlns:a16="http://schemas.microsoft.com/office/drawing/2014/main" id="{2B4D4F6D-C6A0-47F2-B9FC-A4E0E205ECE4}"/>
              </a:ext>
            </a:extLst>
          </p:cNvPr>
          <p:cNvSpPr txBox="1"/>
          <p:nvPr/>
        </p:nvSpPr>
        <p:spPr>
          <a:xfrm>
            <a:off x="736209" y="4531995"/>
            <a:ext cx="10719581" cy="2031325"/>
          </a:xfrm>
          <a:prstGeom prst="rect">
            <a:avLst/>
          </a:prstGeom>
          <a:noFill/>
        </p:spPr>
        <p:txBody>
          <a:bodyPr wrap="square" rtlCol="0">
            <a:spAutoFit/>
          </a:bodyPr>
          <a:lstStyle/>
          <a:p>
            <a:r>
              <a:rPr lang="en-US" dirty="0">
                <a:solidFill>
                  <a:srgbClr val="080808"/>
                </a:solidFill>
                <a:latin typeface="Arial" panose="020B0604020202020204" pitchFamily="34" charset="0"/>
              </a:rPr>
              <a:t>Most People voted for the Amazon for the fastest loading website.</a:t>
            </a:r>
          </a:p>
          <a:p>
            <a:r>
              <a:rPr lang="en-US" dirty="0">
                <a:solidFill>
                  <a:srgbClr val="080808"/>
                </a:solidFill>
                <a:latin typeface="Arial" panose="020B0604020202020204" pitchFamily="34" charset="0"/>
              </a:rPr>
              <a:t>We have listed the website name according to their loading speed:-</a:t>
            </a:r>
          </a:p>
          <a:p>
            <a:r>
              <a:rPr lang="en-US" dirty="0">
                <a:solidFill>
                  <a:srgbClr val="080808"/>
                </a:solidFill>
                <a:latin typeface="Arial" panose="020B0604020202020204" pitchFamily="34" charset="0"/>
              </a:rPr>
              <a:t>         1.Amazon.in</a:t>
            </a:r>
          </a:p>
          <a:p>
            <a:r>
              <a:rPr lang="en-US" dirty="0">
                <a:solidFill>
                  <a:srgbClr val="080808"/>
                </a:solidFill>
                <a:latin typeface="Arial" panose="020B0604020202020204" pitchFamily="34" charset="0"/>
              </a:rPr>
              <a:t>         2.Paytm.com</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4.Myntra.com</a:t>
            </a:r>
          </a:p>
          <a:p>
            <a:r>
              <a:rPr lang="en-US" dirty="0">
                <a:solidFill>
                  <a:srgbClr val="080808"/>
                </a:solidFill>
                <a:latin typeface="Arial" panose="020B0604020202020204" pitchFamily="34" charset="0"/>
              </a:rPr>
              <a:t>         5.Snapdeal.com</a:t>
            </a:r>
          </a:p>
        </p:txBody>
      </p:sp>
    </p:spTree>
    <p:extLst>
      <p:ext uri="{BB962C8B-B14F-4D97-AF65-F5344CB8AC3E}">
        <p14:creationId xmlns="" xmlns:p14="http://schemas.microsoft.com/office/powerpoint/2010/main" val="4138072405"/>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4E65EE-0769-4852-ACD2-D3A6EBFBA502}"/>
              </a:ext>
            </a:extLst>
          </p:cNvPr>
          <p:cNvSpPr>
            <a:spLocks noGrp="1"/>
          </p:cNvSpPr>
          <p:nvPr>
            <p:ph type="title"/>
          </p:nvPr>
        </p:nvSpPr>
        <p:spPr>
          <a:xfrm>
            <a:off x="1069848" y="484632"/>
            <a:ext cx="10058400" cy="894002"/>
          </a:xfrm>
        </p:spPr>
        <p:txBody>
          <a:bodyPr>
            <a:normAutofit fontScale="90000"/>
          </a:bodyPr>
          <a:lstStyle/>
          <a:p>
            <a:r>
              <a:rPr lang="en-US" sz="5400" dirty="0"/>
              <a:t>Longer Delivery Periods</a:t>
            </a:r>
            <a:br>
              <a:rPr lang="en-US" sz="5400" dirty="0"/>
            </a:br>
            <a:endParaRPr lang="en-US" dirty="0"/>
          </a:p>
        </p:txBody>
      </p:sp>
      <p:pic>
        <p:nvPicPr>
          <p:cNvPr id="5" name="Content Placeholder 4">
            <a:extLst>
              <a:ext uri="{FF2B5EF4-FFF2-40B4-BE49-F238E27FC236}">
                <a16:creationId xmlns="" xmlns:a16="http://schemas.microsoft.com/office/drawing/2014/main" id="{1262C930-D7BF-4A1C-BA49-7AC53488A27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12516" y="1406646"/>
            <a:ext cx="7585576" cy="4051300"/>
          </a:xfrm>
        </p:spPr>
      </p:pic>
      <p:sp>
        <p:nvSpPr>
          <p:cNvPr id="6" name="TextBox 5">
            <a:extLst>
              <a:ext uri="{FF2B5EF4-FFF2-40B4-BE49-F238E27FC236}">
                <a16:creationId xmlns="" xmlns:a16="http://schemas.microsoft.com/office/drawing/2014/main" id="{C681423E-2D6A-43E3-A953-50180242BA7A}"/>
              </a:ext>
            </a:extLst>
          </p:cNvPr>
          <p:cNvSpPr txBox="1"/>
          <p:nvPr/>
        </p:nvSpPr>
        <p:spPr>
          <a:xfrm>
            <a:off x="703385" y="4740812"/>
            <a:ext cx="10424863" cy="1754326"/>
          </a:xfrm>
          <a:prstGeom prst="rect">
            <a:avLst/>
          </a:prstGeom>
          <a:noFill/>
        </p:spPr>
        <p:txBody>
          <a:bodyPr wrap="square" rtlCol="0">
            <a:spAutoFit/>
          </a:bodyPr>
          <a:lstStyle/>
          <a:p>
            <a:r>
              <a:rPr lang="en-US" dirty="0">
                <a:solidFill>
                  <a:srgbClr val="080808"/>
                </a:solidFill>
                <a:latin typeface="Arial" panose="020B0604020202020204" pitchFamily="34" charset="0"/>
              </a:rPr>
              <a:t>Most lately delivering online retail store is “Paytm.com”.</a:t>
            </a:r>
          </a:p>
          <a:p>
            <a:r>
              <a:rPr lang="en-US" dirty="0">
                <a:solidFill>
                  <a:srgbClr val="080808"/>
                </a:solidFill>
                <a:latin typeface="Arial" panose="020B0604020202020204" pitchFamily="34" charset="0"/>
              </a:rPr>
              <a:t>We are giving the list of the online retail store according to their longer delivery periods:-</a:t>
            </a:r>
          </a:p>
          <a:p>
            <a:r>
              <a:rPr lang="en-US" dirty="0">
                <a:solidFill>
                  <a:srgbClr val="080808"/>
                </a:solidFill>
                <a:latin typeface="Arial" panose="020B0604020202020204" pitchFamily="34" charset="0"/>
              </a:rPr>
              <a:t>            1.Paytm.com</a:t>
            </a:r>
          </a:p>
          <a:p>
            <a:r>
              <a:rPr lang="en-US" dirty="0">
                <a:solidFill>
                  <a:srgbClr val="080808"/>
                </a:solidFill>
                <a:latin typeface="Arial" panose="020B0604020202020204" pitchFamily="34" charset="0"/>
              </a:rPr>
              <a:t>            2.Snapdeal.com</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4.Amazon.in</a:t>
            </a:r>
          </a:p>
        </p:txBody>
      </p:sp>
    </p:spTree>
    <p:extLst>
      <p:ext uri="{BB962C8B-B14F-4D97-AF65-F5344CB8AC3E}">
        <p14:creationId xmlns="" xmlns:p14="http://schemas.microsoft.com/office/powerpoint/2010/main" val="1477900592"/>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484C9F-5278-45EA-AAAF-3F94C57B26E1}"/>
              </a:ext>
            </a:extLst>
          </p:cNvPr>
          <p:cNvSpPr>
            <a:spLocks noGrp="1"/>
          </p:cNvSpPr>
          <p:nvPr>
            <p:ph type="title"/>
          </p:nvPr>
        </p:nvSpPr>
        <p:spPr/>
        <p:txBody>
          <a:bodyPr>
            <a:normAutofit fontScale="90000"/>
          </a:bodyPr>
          <a:lstStyle/>
          <a:p>
            <a:r>
              <a:rPr lang="en-US" sz="5400" dirty="0"/>
              <a:t>Fastest Order Delivering Store</a:t>
            </a:r>
            <a:br>
              <a:rPr lang="en-US" sz="5400" dirty="0"/>
            </a:br>
            <a:endParaRPr lang="en-US" dirty="0"/>
          </a:p>
        </p:txBody>
      </p:sp>
      <p:pic>
        <p:nvPicPr>
          <p:cNvPr id="5" name="Content Placeholder 4">
            <a:extLst>
              <a:ext uri="{FF2B5EF4-FFF2-40B4-BE49-F238E27FC236}">
                <a16:creationId xmlns="" xmlns:a16="http://schemas.microsoft.com/office/drawing/2014/main" id="{7E63714D-8F89-41B7-9AD7-209FBE3DA92A}"/>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1253678"/>
            <a:ext cx="7516274" cy="3477110"/>
          </a:xfrm>
        </p:spPr>
      </p:pic>
      <p:sp>
        <p:nvSpPr>
          <p:cNvPr id="6" name="TextBox 5">
            <a:extLst>
              <a:ext uri="{FF2B5EF4-FFF2-40B4-BE49-F238E27FC236}">
                <a16:creationId xmlns="" xmlns:a16="http://schemas.microsoft.com/office/drawing/2014/main" id="{1022955E-E786-447A-8163-D3421013CFAA}"/>
              </a:ext>
            </a:extLst>
          </p:cNvPr>
          <p:cNvSpPr txBox="1"/>
          <p:nvPr/>
        </p:nvSpPr>
        <p:spPr>
          <a:xfrm>
            <a:off x="253218" y="4937760"/>
            <a:ext cx="10875030" cy="646331"/>
          </a:xfrm>
          <a:prstGeom prst="rect">
            <a:avLst/>
          </a:prstGeom>
          <a:noFill/>
        </p:spPr>
        <p:txBody>
          <a:bodyPr wrap="square" rtlCol="0">
            <a:spAutoFit/>
          </a:bodyPr>
          <a:lstStyle/>
          <a:p>
            <a:r>
              <a:rPr lang="en-US" dirty="0">
                <a:solidFill>
                  <a:srgbClr val="080808"/>
                </a:solidFill>
                <a:latin typeface="Arial" panose="020B0604020202020204" pitchFamily="34" charset="0"/>
              </a:rPr>
              <a:t>Fastest order delivering website is the “Amazon.in” followed by the “Flipkart.com”.</a:t>
            </a:r>
          </a:p>
          <a:p>
            <a:r>
              <a:rPr lang="en-US" dirty="0">
                <a:solidFill>
                  <a:srgbClr val="080808"/>
                </a:solidFill>
                <a:latin typeface="Arial" panose="020B0604020202020204" pitchFamily="34" charset="0"/>
              </a:rPr>
              <a:t>Slowest order delivering website is the “Snapdeal.com” followed by the “Myntra.com”.</a:t>
            </a:r>
          </a:p>
        </p:txBody>
      </p:sp>
    </p:spTree>
    <p:extLst>
      <p:ext uri="{BB962C8B-B14F-4D97-AF65-F5344CB8AC3E}">
        <p14:creationId xmlns="" xmlns:p14="http://schemas.microsoft.com/office/powerpoint/2010/main" val="2325642379"/>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9CBE4-F215-4487-A1E6-C038500BEAE0}"/>
              </a:ext>
            </a:extLst>
          </p:cNvPr>
          <p:cNvSpPr>
            <a:spLocks noGrp="1"/>
          </p:cNvSpPr>
          <p:nvPr>
            <p:ph type="title"/>
          </p:nvPr>
        </p:nvSpPr>
        <p:spPr>
          <a:xfrm>
            <a:off x="0" y="-227541"/>
            <a:ext cx="10058400" cy="1609344"/>
          </a:xfrm>
        </p:spPr>
        <p:txBody>
          <a:bodyPr/>
          <a:lstStyle/>
          <a:p>
            <a:r>
              <a:rPr lang="en-US" dirty="0"/>
              <a:t>Age group of </a:t>
            </a:r>
            <a:r>
              <a:rPr lang="en-US" dirty="0" smtClean="0"/>
              <a:t>customers </a:t>
            </a:r>
            <a:r>
              <a:rPr lang="en-US" dirty="0"/>
              <a:t>- </a:t>
            </a:r>
            <a:endParaRPr lang="en-IN" dirty="0"/>
          </a:p>
        </p:txBody>
      </p:sp>
      <p:pic>
        <p:nvPicPr>
          <p:cNvPr id="7" name="Content Placeholder 6">
            <a:extLst>
              <a:ext uri="{FF2B5EF4-FFF2-40B4-BE49-F238E27FC236}">
                <a16:creationId xmlns="" xmlns:a16="http://schemas.microsoft.com/office/drawing/2014/main" id="{659C9351-F5B1-415F-8754-26E5EA3FA24D}"/>
              </a:ext>
            </a:extLst>
          </p:cNvPr>
          <p:cNvPicPr>
            <a:picLocks noGrp="1" noChangeAspect="1"/>
          </p:cNvPicPr>
          <p:nvPr>
            <p:ph idx="1"/>
          </p:nvPr>
        </p:nvPicPr>
        <p:blipFill>
          <a:blip r:embed="rId2" cstate="print"/>
          <a:stretch>
            <a:fillRect/>
          </a:stretch>
        </p:blipFill>
        <p:spPr>
          <a:xfrm>
            <a:off x="0" y="1439695"/>
            <a:ext cx="9235807" cy="3548130"/>
          </a:xfrm>
        </p:spPr>
      </p:pic>
      <p:sp>
        <p:nvSpPr>
          <p:cNvPr id="9" name="TextBox 8">
            <a:extLst>
              <a:ext uri="{FF2B5EF4-FFF2-40B4-BE49-F238E27FC236}">
                <a16:creationId xmlns="" xmlns:a16="http://schemas.microsoft.com/office/drawing/2014/main" id="{E5AA475B-F175-438D-966C-6372159A1A5B}"/>
              </a:ext>
            </a:extLst>
          </p:cNvPr>
          <p:cNvSpPr txBox="1"/>
          <p:nvPr/>
        </p:nvSpPr>
        <p:spPr>
          <a:xfrm>
            <a:off x="249383" y="4809507"/>
            <a:ext cx="9939646" cy="2092881"/>
          </a:xfrm>
          <a:prstGeom prst="rect">
            <a:avLst/>
          </a:prstGeom>
          <a:noFill/>
        </p:spPr>
        <p:txBody>
          <a:bodyPr wrap="square">
            <a:spAutoFit/>
          </a:bodyPr>
          <a:lstStyle/>
          <a:p>
            <a:r>
              <a:rPr lang="en-US" sz="1600" b="1" i="0" u="none" strike="noStrike" baseline="0" dirty="0" smtClean="0">
                <a:solidFill>
                  <a:srgbClr val="080808"/>
                </a:solidFill>
                <a:latin typeface="Arial" panose="020B0604020202020204" pitchFamily="34" charset="0"/>
              </a:rPr>
              <a:t>most </a:t>
            </a:r>
            <a:r>
              <a:rPr lang="en-US" sz="1600" b="1" i="0" u="none" strike="noStrike" baseline="0" dirty="0">
                <a:solidFill>
                  <a:srgbClr val="080808"/>
                </a:solidFill>
                <a:latin typeface="Arial" panose="020B0604020202020204" pitchFamily="34" charset="0"/>
              </a:rPr>
              <a:t>of the respondents fall into the following three categories: </a:t>
            </a:r>
            <a:r>
              <a:rPr lang="en-US" sz="1600" b="0" i="0" u="none" strike="noStrike" baseline="0" dirty="0">
                <a:solidFill>
                  <a:srgbClr val="080808"/>
                </a:solidFill>
                <a:latin typeface="Arial" panose="020B0604020202020204" pitchFamily="34" charset="0"/>
              </a:rPr>
              <a:t>- </a:t>
            </a:r>
            <a:endParaRPr lang="en-US" sz="1600" b="0" i="0" u="none" strike="noStrike" baseline="0" dirty="0">
              <a:solidFill>
                <a:srgbClr val="000000"/>
              </a:solidFill>
              <a:latin typeface="Arial" panose="020B0604020202020204" pitchFamily="34" charset="0"/>
            </a:endParaRPr>
          </a:p>
          <a:p>
            <a:r>
              <a:rPr lang="en-IN" sz="1600" b="0" i="0" u="none" strike="noStrike" baseline="0" dirty="0">
                <a:solidFill>
                  <a:srgbClr val="080808"/>
                </a:solidFill>
                <a:latin typeface="Arial" panose="020B0604020202020204" pitchFamily="34" charset="0"/>
              </a:rPr>
              <a:t>1. 31-40 years </a:t>
            </a:r>
          </a:p>
          <a:p>
            <a:r>
              <a:rPr lang="en-IN" sz="1600" b="0" i="0" u="none" strike="noStrike" baseline="0" dirty="0">
                <a:solidFill>
                  <a:srgbClr val="080808"/>
                </a:solidFill>
                <a:latin typeface="Arial" panose="020B0604020202020204" pitchFamily="34" charset="0"/>
              </a:rPr>
              <a:t>2. 21-30 years </a:t>
            </a:r>
          </a:p>
          <a:p>
            <a:pPr algn="l"/>
            <a:r>
              <a:rPr lang="en-US" sz="1600" b="0" i="0" u="none" strike="noStrike" baseline="0" dirty="0">
                <a:solidFill>
                  <a:srgbClr val="080808"/>
                </a:solidFill>
                <a:latin typeface="Arial" panose="020B0604020202020204" pitchFamily="34" charset="0"/>
              </a:rPr>
              <a:t>3. 41-50 years </a:t>
            </a:r>
          </a:p>
          <a:p>
            <a:pPr algn="l"/>
            <a:r>
              <a:rPr lang="en-US" sz="1600" b="1" i="0" u="none" strike="noStrike" baseline="0" dirty="0">
                <a:solidFill>
                  <a:srgbClr val="080808"/>
                </a:solidFill>
                <a:latin typeface="Arial" panose="020B0604020202020204" pitchFamily="34" charset="0"/>
              </a:rPr>
              <a:t>Very few respondents fall into this categories - </a:t>
            </a:r>
            <a:endParaRPr lang="en-IN" sz="1600" b="1" i="0" u="none" strike="noStrike" baseline="0" dirty="0">
              <a:solidFill>
                <a:srgbClr val="000000"/>
              </a:solidFill>
              <a:latin typeface="Arial" panose="020B0604020202020204" pitchFamily="34" charset="0"/>
            </a:endParaRPr>
          </a:p>
          <a:p>
            <a:r>
              <a:rPr lang="en-US" sz="1600" b="0" i="0" u="none" strike="noStrike" baseline="0" dirty="0">
                <a:solidFill>
                  <a:srgbClr val="080808"/>
                </a:solidFill>
                <a:latin typeface="Arial" panose="020B0604020202020204" pitchFamily="34" charset="0"/>
              </a:rPr>
              <a:t>4. Less than 20 years </a:t>
            </a:r>
          </a:p>
          <a:p>
            <a:r>
              <a:rPr lang="en-US" sz="1600" b="0" i="0" u="none" strike="noStrike" baseline="0" dirty="0">
                <a:solidFill>
                  <a:srgbClr val="080808"/>
                </a:solidFill>
                <a:latin typeface="Arial" panose="020B0604020202020204" pitchFamily="34" charset="0"/>
              </a:rPr>
              <a:t>5. 51 years and above. </a:t>
            </a:r>
          </a:p>
          <a:p>
            <a:endParaRPr lang="en-US" sz="1800" b="0" i="0" u="none" strike="noStrike" baseline="0"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318679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08B1A-6393-4037-9FA0-C8185C936DF1}"/>
              </a:ext>
            </a:extLst>
          </p:cNvPr>
          <p:cNvSpPr>
            <a:spLocks noGrp="1"/>
          </p:cNvSpPr>
          <p:nvPr>
            <p:ph type="title"/>
          </p:nvPr>
        </p:nvSpPr>
        <p:spPr>
          <a:xfrm>
            <a:off x="1066800" y="313182"/>
            <a:ext cx="10058400" cy="1609344"/>
          </a:xfrm>
        </p:spPr>
        <p:txBody>
          <a:bodyPr/>
          <a:lstStyle/>
          <a:p>
            <a:r>
              <a:rPr lang="en-US" dirty="0"/>
              <a:t>Type of internet and medium used</a:t>
            </a:r>
            <a:endParaRPr lang="en-IN" dirty="0"/>
          </a:p>
        </p:txBody>
      </p:sp>
      <p:pic>
        <p:nvPicPr>
          <p:cNvPr id="5" name="Picture 4">
            <a:extLst>
              <a:ext uri="{FF2B5EF4-FFF2-40B4-BE49-F238E27FC236}">
                <a16:creationId xmlns="" xmlns:a16="http://schemas.microsoft.com/office/drawing/2014/main" id="{3EA29681-965C-497C-BAE9-B79AA83FBBDA}"/>
              </a:ext>
            </a:extLst>
          </p:cNvPr>
          <p:cNvPicPr>
            <a:picLocks noChangeAspect="1"/>
          </p:cNvPicPr>
          <p:nvPr/>
        </p:nvPicPr>
        <p:blipFill>
          <a:blip r:embed="rId2" cstate="print"/>
          <a:stretch>
            <a:fillRect/>
          </a:stretch>
        </p:blipFill>
        <p:spPr>
          <a:xfrm>
            <a:off x="816102" y="1857509"/>
            <a:ext cx="4275786" cy="2476366"/>
          </a:xfrm>
          <a:prstGeom prst="rect">
            <a:avLst/>
          </a:prstGeom>
        </p:spPr>
      </p:pic>
      <p:pic>
        <p:nvPicPr>
          <p:cNvPr id="7" name="Picture 6">
            <a:extLst>
              <a:ext uri="{FF2B5EF4-FFF2-40B4-BE49-F238E27FC236}">
                <a16:creationId xmlns="" xmlns:a16="http://schemas.microsoft.com/office/drawing/2014/main" id="{57EB5E54-7C32-4C51-A044-DE4B4D9C8CC0}"/>
              </a:ext>
            </a:extLst>
          </p:cNvPr>
          <p:cNvPicPr>
            <a:picLocks noChangeAspect="1"/>
          </p:cNvPicPr>
          <p:nvPr/>
        </p:nvPicPr>
        <p:blipFill>
          <a:blip r:embed="rId3" cstate="print"/>
          <a:stretch>
            <a:fillRect/>
          </a:stretch>
        </p:blipFill>
        <p:spPr>
          <a:xfrm>
            <a:off x="6306355" y="1570064"/>
            <a:ext cx="4456090" cy="3193961"/>
          </a:xfrm>
          <a:prstGeom prst="rect">
            <a:avLst/>
          </a:prstGeom>
        </p:spPr>
      </p:pic>
      <p:sp>
        <p:nvSpPr>
          <p:cNvPr id="9" name="TextBox 8">
            <a:extLst>
              <a:ext uri="{FF2B5EF4-FFF2-40B4-BE49-F238E27FC236}">
                <a16:creationId xmlns="" xmlns:a16="http://schemas.microsoft.com/office/drawing/2014/main" id="{278651A6-F02B-445A-9F41-6559B995B154}"/>
              </a:ext>
            </a:extLst>
          </p:cNvPr>
          <p:cNvSpPr txBox="1"/>
          <p:nvPr/>
        </p:nvSpPr>
        <p:spPr>
          <a:xfrm>
            <a:off x="942974" y="5005685"/>
            <a:ext cx="10829925" cy="923330"/>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more than 70 % of customers used mobile internet to reach out to their favorite online retail store , can be concluded that customers may shop from various locations such as office, home , hotels and being out with friends. </a:t>
            </a:r>
            <a:endParaRPr lang="en-IN" dirty="0"/>
          </a:p>
        </p:txBody>
      </p:sp>
    </p:spTree>
    <p:extLst>
      <p:ext uri="{BB962C8B-B14F-4D97-AF65-F5344CB8AC3E}">
        <p14:creationId xmlns="" xmlns:p14="http://schemas.microsoft.com/office/powerpoint/2010/main" val="415771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7B0C5-3866-42EC-BDC5-48F72171CBF9}"/>
              </a:ext>
            </a:extLst>
          </p:cNvPr>
          <p:cNvSpPr>
            <a:spLocks noGrp="1"/>
          </p:cNvSpPr>
          <p:nvPr>
            <p:ph type="title"/>
          </p:nvPr>
        </p:nvSpPr>
        <p:spPr>
          <a:xfrm>
            <a:off x="784098" y="372091"/>
            <a:ext cx="10058400" cy="1609344"/>
          </a:xfrm>
        </p:spPr>
        <p:txBody>
          <a:bodyPr>
            <a:normAutofit fontScale="90000"/>
          </a:bodyPr>
          <a:lstStyle/>
          <a:p>
            <a:r>
              <a:rPr lang="en-US" sz="5400" dirty="0"/>
              <a:t>Restricted Payment method Options </a:t>
            </a:r>
            <a:br>
              <a:rPr lang="en-US" sz="5400" dirty="0"/>
            </a:br>
            <a:endParaRPr lang="en-US" dirty="0"/>
          </a:p>
        </p:txBody>
      </p:sp>
      <p:pic>
        <p:nvPicPr>
          <p:cNvPr id="5" name="Content Placeholder 4">
            <a:extLst>
              <a:ext uri="{FF2B5EF4-FFF2-40B4-BE49-F238E27FC236}">
                <a16:creationId xmlns="" xmlns:a16="http://schemas.microsoft.com/office/drawing/2014/main" id="{3BD32346-3230-42DF-A191-0BC6B57157B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361464" y="1176763"/>
            <a:ext cx="7585576" cy="4051300"/>
          </a:xfrm>
        </p:spPr>
      </p:pic>
      <p:sp>
        <p:nvSpPr>
          <p:cNvPr id="6" name="TextBox 5">
            <a:extLst>
              <a:ext uri="{FF2B5EF4-FFF2-40B4-BE49-F238E27FC236}">
                <a16:creationId xmlns="" xmlns:a16="http://schemas.microsoft.com/office/drawing/2014/main" id="{B6BA9565-7E9D-4E70-AAFF-99D89B4EE98C}"/>
              </a:ext>
            </a:extLst>
          </p:cNvPr>
          <p:cNvSpPr txBox="1"/>
          <p:nvPr/>
        </p:nvSpPr>
        <p:spPr>
          <a:xfrm>
            <a:off x="422031" y="2093976"/>
            <a:ext cx="4614203" cy="2585323"/>
          </a:xfrm>
          <a:prstGeom prst="rect">
            <a:avLst/>
          </a:prstGeom>
          <a:noFill/>
        </p:spPr>
        <p:txBody>
          <a:bodyPr wrap="square" rtlCol="0">
            <a:spAutoFit/>
          </a:bodyPr>
          <a:lstStyle/>
          <a:p>
            <a:pPr indent="-285750">
              <a:buFont typeface="Wingdings" panose="05000000000000000000" pitchFamily="2" charset="2"/>
              <a:buChar char="Ø"/>
            </a:pPr>
            <a:r>
              <a:rPr lang="en-US" dirty="0">
                <a:solidFill>
                  <a:srgbClr val="080808"/>
                </a:solidFill>
                <a:latin typeface="Arial" panose="020B0604020202020204" pitchFamily="34" charset="0"/>
              </a:rPr>
              <a:t>Website which offers many payment method restrictions  on most of the products are in the following order.</a:t>
            </a:r>
          </a:p>
          <a:p>
            <a:r>
              <a:rPr lang="en-US" dirty="0">
                <a:solidFill>
                  <a:srgbClr val="080808"/>
                </a:solidFill>
                <a:latin typeface="Arial" panose="020B0604020202020204" pitchFamily="34" charset="0"/>
              </a:rPr>
              <a:t>   </a:t>
            </a:r>
          </a:p>
          <a:p>
            <a:r>
              <a:rPr lang="en-US" dirty="0">
                <a:solidFill>
                  <a:srgbClr val="080808"/>
                </a:solidFill>
                <a:latin typeface="Arial" panose="020B0604020202020204" pitchFamily="34" charset="0"/>
              </a:rPr>
              <a:t>    1.Snapdeal.com</a:t>
            </a:r>
          </a:p>
          <a:p>
            <a:r>
              <a:rPr lang="en-US" dirty="0">
                <a:solidFill>
                  <a:srgbClr val="080808"/>
                </a:solidFill>
                <a:latin typeface="Arial" panose="020B0604020202020204" pitchFamily="34" charset="0"/>
              </a:rPr>
              <a:t>    2.Amazon.in</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4.Paytm.com</a:t>
            </a:r>
          </a:p>
          <a:p>
            <a:r>
              <a:rPr lang="en-US" dirty="0">
                <a:solidFill>
                  <a:srgbClr val="080808"/>
                </a:solidFill>
                <a:latin typeface="Arial" panose="020B0604020202020204" pitchFamily="34" charset="0"/>
              </a:rPr>
              <a:t>    5.Myntra.com</a:t>
            </a:r>
          </a:p>
        </p:txBody>
      </p:sp>
    </p:spTree>
    <p:extLst>
      <p:ext uri="{BB962C8B-B14F-4D97-AF65-F5344CB8AC3E}">
        <p14:creationId xmlns="" xmlns:p14="http://schemas.microsoft.com/office/powerpoint/2010/main" val="1498600763"/>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399B8-DAD4-42AE-B220-B84E92A2E5A2}"/>
              </a:ext>
            </a:extLst>
          </p:cNvPr>
          <p:cNvSpPr>
            <a:spLocks noGrp="1"/>
          </p:cNvSpPr>
          <p:nvPr>
            <p:ph type="title"/>
          </p:nvPr>
        </p:nvSpPr>
        <p:spPr>
          <a:xfrm>
            <a:off x="428625" y="331482"/>
            <a:ext cx="10058400" cy="1609344"/>
          </a:xfrm>
        </p:spPr>
        <p:txBody>
          <a:bodyPr/>
          <a:lstStyle/>
          <a:p>
            <a:r>
              <a:rPr lang="en-US" dirty="0"/>
              <a:t>Payment modes used</a:t>
            </a:r>
            <a:endParaRPr lang="en-IN" dirty="0"/>
          </a:p>
        </p:txBody>
      </p:sp>
      <p:pic>
        <p:nvPicPr>
          <p:cNvPr id="5" name="Picture 4">
            <a:extLst>
              <a:ext uri="{FF2B5EF4-FFF2-40B4-BE49-F238E27FC236}">
                <a16:creationId xmlns="" xmlns:a16="http://schemas.microsoft.com/office/drawing/2014/main" id="{27B805B3-1C46-4E3C-BF67-AD9DB99EB02A}"/>
              </a:ext>
            </a:extLst>
          </p:cNvPr>
          <p:cNvPicPr>
            <a:picLocks noChangeAspect="1"/>
          </p:cNvPicPr>
          <p:nvPr/>
        </p:nvPicPr>
        <p:blipFill>
          <a:blip r:embed="rId2" cstate="print"/>
          <a:stretch>
            <a:fillRect/>
          </a:stretch>
        </p:blipFill>
        <p:spPr>
          <a:xfrm>
            <a:off x="4733925" y="2093976"/>
            <a:ext cx="7346823" cy="2982849"/>
          </a:xfrm>
          <a:prstGeom prst="rect">
            <a:avLst/>
          </a:prstGeom>
        </p:spPr>
      </p:pic>
      <p:sp>
        <p:nvSpPr>
          <p:cNvPr id="7" name="TextBox 6">
            <a:extLst>
              <a:ext uri="{FF2B5EF4-FFF2-40B4-BE49-F238E27FC236}">
                <a16:creationId xmlns="" xmlns:a16="http://schemas.microsoft.com/office/drawing/2014/main" id="{4B11399D-2E29-42D6-BE73-5B7BD08E3844}"/>
              </a:ext>
            </a:extLst>
          </p:cNvPr>
          <p:cNvSpPr txBox="1"/>
          <p:nvPr/>
        </p:nvSpPr>
        <p:spPr>
          <a:xfrm>
            <a:off x="428625" y="2908661"/>
            <a:ext cx="4305300" cy="1200329"/>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more than 72 % of times online payments were used by the customers. Also 28 % of the users use cash on delivery as their Payment option. </a:t>
            </a:r>
            <a:endParaRPr lang="en-IN" dirty="0"/>
          </a:p>
        </p:txBody>
      </p:sp>
    </p:spTree>
    <p:extLst>
      <p:ext uri="{BB962C8B-B14F-4D97-AF65-F5344CB8AC3E}">
        <p14:creationId xmlns="" xmlns:p14="http://schemas.microsoft.com/office/powerpoint/2010/main" val="401907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3127E-34D4-466B-A344-CA9DC7992516}"/>
              </a:ext>
            </a:extLst>
          </p:cNvPr>
          <p:cNvSpPr>
            <a:spLocks noGrp="1"/>
          </p:cNvSpPr>
          <p:nvPr>
            <p:ph type="title"/>
          </p:nvPr>
        </p:nvSpPr>
        <p:spPr/>
        <p:txBody>
          <a:bodyPr/>
          <a:lstStyle/>
          <a:p>
            <a:r>
              <a:rPr lang="en-US" dirty="0" smtClean="0"/>
              <a:t>Products </a:t>
            </a:r>
            <a:r>
              <a:rPr lang="en-US" dirty="0"/>
              <a:t>abandoned by customer</a:t>
            </a:r>
            <a:endParaRPr lang="en-IN" dirty="0"/>
          </a:p>
        </p:txBody>
      </p:sp>
      <p:sp>
        <p:nvSpPr>
          <p:cNvPr id="5" name="TextBox 4">
            <a:extLst>
              <a:ext uri="{FF2B5EF4-FFF2-40B4-BE49-F238E27FC236}">
                <a16:creationId xmlns="" xmlns:a16="http://schemas.microsoft.com/office/drawing/2014/main" id="{67AABAE9-9229-43DA-8250-3DC0B6EFE760}"/>
              </a:ext>
            </a:extLst>
          </p:cNvPr>
          <p:cNvSpPr txBox="1"/>
          <p:nvPr/>
        </p:nvSpPr>
        <p:spPr>
          <a:xfrm>
            <a:off x="390525" y="2342287"/>
            <a:ext cx="4467225" cy="2308324"/>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It was found that more than 50 % of users abalone the product because they get a better alternative offer on the other store or with the different seller. Also 21 % of users says that they don’t found promocode applicable that is they didn’t get offer od their choice for the selected product nearly 14 % of peoples say that price was changed </a:t>
            </a:r>
            <a:endParaRPr lang="en-IN" dirty="0"/>
          </a:p>
        </p:txBody>
      </p:sp>
      <p:pic>
        <p:nvPicPr>
          <p:cNvPr id="7" name="Picture 6">
            <a:extLst>
              <a:ext uri="{FF2B5EF4-FFF2-40B4-BE49-F238E27FC236}">
                <a16:creationId xmlns="" xmlns:a16="http://schemas.microsoft.com/office/drawing/2014/main" id="{A7DED91C-08F8-4C6D-B424-515A1EBBFC20}"/>
              </a:ext>
            </a:extLst>
          </p:cNvPr>
          <p:cNvPicPr>
            <a:picLocks noChangeAspect="1"/>
          </p:cNvPicPr>
          <p:nvPr/>
        </p:nvPicPr>
        <p:blipFill>
          <a:blip r:embed="rId2" cstate="print"/>
          <a:stretch>
            <a:fillRect/>
          </a:stretch>
        </p:blipFill>
        <p:spPr>
          <a:xfrm>
            <a:off x="5267324" y="1783455"/>
            <a:ext cx="6924675" cy="3786389"/>
          </a:xfrm>
          <a:prstGeom prst="rect">
            <a:avLst/>
          </a:prstGeom>
        </p:spPr>
      </p:pic>
    </p:spTree>
    <p:extLst>
      <p:ext uri="{BB962C8B-B14F-4D97-AF65-F5344CB8AC3E}">
        <p14:creationId xmlns="" xmlns:p14="http://schemas.microsoft.com/office/powerpoint/2010/main" val="249335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868DD-1CA1-4FBA-84A3-5A85F861CC1F}"/>
              </a:ext>
            </a:extLst>
          </p:cNvPr>
          <p:cNvSpPr>
            <a:spLocks noGrp="1"/>
          </p:cNvSpPr>
          <p:nvPr>
            <p:ph type="title"/>
          </p:nvPr>
        </p:nvSpPr>
        <p:spPr/>
        <p:txBody>
          <a:bodyPr>
            <a:normAutofit/>
          </a:bodyPr>
          <a:lstStyle/>
          <a:p>
            <a:r>
              <a:rPr lang="en-US" dirty="0" smtClean="0"/>
              <a:t>Customer review for online shopping:</a:t>
            </a:r>
            <a:endParaRPr lang="en-IN" dirty="0"/>
          </a:p>
        </p:txBody>
      </p:sp>
      <p:sp>
        <p:nvSpPr>
          <p:cNvPr id="3" name="Content Placeholder 2">
            <a:extLst>
              <a:ext uri="{FF2B5EF4-FFF2-40B4-BE49-F238E27FC236}">
                <a16:creationId xmlns="" xmlns:a16="http://schemas.microsoft.com/office/drawing/2014/main" id="{1023214E-9930-4C13-9284-6687ACC1B5A6}"/>
              </a:ext>
            </a:extLst>
          </p:cNvPr>
          <p:cNvSpPr>
            <a:spLocks noGrp="1"/>
          </p:cNvSpPr>
          <p:nvPr>
            <p:ph idx="1"/>
          </p:nvPr>
        </p:nvSpPr>
        <p:spPr>
          <a:xfrm>
            <a:off x="1066800" y="2550033"/>
            <a:ext cx="10058400" cy="4050792"/>
          </a:xfrm>
        </p:spPr>
        <p:txBody>
          <a:bodyPr/>
          <a:lstStyle/>
          <a:p>
            <a:r>
              <a:rPr lang="en-US" dirty="0"/>
              <a:t>Similar information displayed for comparison helps to buy</a:t>
            </a:r>
          </a:p>
          <a:p>
            <a:r>
              <a:rPr lang="en-US" dirty="0"/>
              <a:t>Almost 90% customers thinks that loading speed affects the purchase</a:t>
            </a:r>
          </a:p>
          <a:p>
            <a:r>
              <a:rPr lang="en-US" dirty="0"/>
              <a:t>Almost 80% of customers found that they find shopping more exiting , enjoyable .4</a:t>
            </a:r>
          </a:p>
          <a:p>
            <a:r>
              <a:rPr lang="en-US" dirty="0"/>
              <a:t>more ever 70 % of users thinks that shopping online increases their social status and finds adventure in it. </a:t>
            </a:r>
          </a:p>
        </p:txBody>
      </p:sp>
    </p:spTree>
    <p:extLst>
      <p:ext uri="{BB962C8B-B14F-4D97-AF65-F5344CB8AC3E}">
        <p14:creationId xmlns="" xmlns:p14="http://schemas.microsoft.com/office/powerpoint/2010/main" val="328458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FB0C47-8277-4ECC-97C5-C12DDDBDDD27}"/>
              </a:ext>
            </a:extLst>
          </p:cNvPr>
          <p:cNvSpPr>
            <a:spLocks noGrp="1"/>
          </p:cNvSpPr>
          <p:nvPr>
            <p:ph type="title"/>
          </p:nvPr>
        </p:nvSpPr>
        <p:spPr>
          <a:xfrm>
            <a:off x="917448" y="-277368"/>
            <a:ext cx="10058400" cy="1609344"/>
          </a:xfrm>
        </p:spPr>
        <p:txBody>
          <a:bodyPr/>
          <a:lstStyle/>
          <a:p>
            <a:r>
              <a:rPr lang="en-US" dirty="0"/>
              <a:t>Problem Statement</a:t>
            </a:r>
          </a:p>
        </p:txBody>
      </p:sp>
      <p:sp>
        <p:nvSpPr>
          <p:cNvPr id="3" name="Content Placeholder 2">
            <a:extLst>
              <a:ext uri="{FF2B5EF4-FFF2-40B4-BE49-F238E27FC236}">
                <a16:creationId xmlns="" xmlns:a16="http://schemas.microsoft.com/office/drawing/2014/main" id="{F444D73D-45EB-4292-B07B-9A3787242142}"/>
              </a:ext>
            </a:extLst>
          </p:cNvPr>
          <p:cNvSpPr>
            <a:spLocks noGrp="1"/>
          </p:cNvSpPr>
          <p:nvPr>
            <p:ph idx="1"/>
          </p:nvPr>
        </p:nvSpPr>
        <p:spPr>
          <a:xfrm>
            <a:off x="276180" y="1937994"/>
            <a:ext cx="10058400" cy="4050792"/>
          </a:xfrm>
        </p:spPr>
        <p:txBody>
          <a:bodyPr>
            <a:normAutofit fontScale="92500"/>
          </a:bodyPr>
          <a:lstStyle/>
          <a:p>
            <a:pPr marL="0" indent="0">
              <a:buNone/>
            </a:pPr>
            <a:r>
              <a:rPr lang="en-US" sz="1800" b="0" i="0" u="none" strike="noStrike" baseline="0" dirty="0">
                <a:solidFill>
                  <a:srgbClr val="080808"/>
                </a:solidFill>
                <a:latin typeface="Arial" panose="020B0604020202020204" pitchFamily="34" charset="0"/>
              </a:rPr>
              <a:t>Customer retention refers to the activities and actions companies and organizations take to reduce the number of customer defections .The goal of customer retention study is to help companies retain as many customers as possible, often through customer loyalty and brand loyalty initiatives. </a:t>
            </a:r>
          </a:p>
          <a:p>
            <a:pPr marL="0" indent="0">
              <a:buNone/>
            </a:pPr>
            <a:endParaRPr lang="en-US" sz="1800" dirty="0">
              <a:solidFill>
                <a:srgbClr val="080808"/>
              </a:solidFill>
              <a:latin typeface="Arial" panose="020B0604020202020204" pitchFamily="34" charset="0"/>
            </a:endParaRPr>
          </a:p>
          <a:p>
            <a:pPr marL="0" indent="0">
              <a:buNone/>
            </a:pPr>
            <a:r>
              <a:rPr lang="en-US" sz="1800" b="0" i="0" u="none" strike="noStrike" baseline="0" dirty="0">
                <a:solidFill>
                  <a:srgbClr val="080808"/>
                </a:solidFill>
                <a:latin typeface="Arial" panose="020B0604020202020204" pitchFamily="34" charset="0"/>
              </a:rPr>
              <a:t>Retaining customers is less expensive than attracting new customers, and to retain customers retailers must give them reasons to be loyal. A study from Harvard Business School showed that an increase in customer retention rates of 5% can increase profits by 25–95%.</a:t>
            </a:r>
          </a:p>
          <a:p>
            <a:pPr marL="0" indent="0">
              <a:buNone/>
            </a:pPr>
            <a:r>
              <a:rPr lang="en-US" sz="1800" dirty="0">
                <a:solidFill>
                  <a:srgbClr val="080808"/>
                </a:solidFill>
                <a:latin typeface="Arial" panose="020B0604020202020204" pitchFamily="34" charset="0"/>
              </a:rPr>
              <a:t>Customer Retention in e-commerce - </a:t>
            </a:r>
            <a:r>
              <a:rPr lang="en-US" sz="1800" b="0" i="0" u="none" strike="noStrike" baseline="0" dirty="0">
                <a:solidFill>
                  <a:srgbClr val="080808"/>
                </a:solidFill>
                <a:latin typeface="Arial" panose="020B0604020202020204" pitchFamily="34" charset="0"/>
              </a:rPr>
              <a:t> </a:t>
            </a:r>
          </a:p>
          <a:p>
            <a:pPr algn="l"/>
            <a:endParaRPr lang="en-IN" sz="1800" b="0" i="0" u="none" strike="noStrike" baseline="0" dirty="0">
              <a:solidFill>
                <a:srgbClr val="000000"/>
              </a:solidFill>
              <a:latin typeface="Wingdings" panose="05000000000000000000" pitchFamily="2" charset="2"/>
            </a:endParaRPr>
          </a:p>
          <a:p>
            <a:r>
              <a:rPr lang="en-US" sz="1800" b="0" i="0" u="none" strike="noStrike" baseline="0" dirty="0" smtClean="0">
                <a:solidFill>
                  <a:srgbClr val="080808"/>
                </a:solidFill>
                <a:latin typeface="Arial" panose="020B0604020202020204" pitchFamily="34" charset="0"/>
              </a:rPr>
              <a:t>91%</a:t>
            </a:r>
            <a:r>
              <a:rPr lang="en-US" sz="1800" b="0" i="0" u="none" strike="noStrike" dirty="0" smtClean="0">
                <a:solidFill>
                  <a:srgbClr val="080808"/>
                </a:solidFill>
                <a:latin typeface="Arial" panose="020B0604020202020204" pitchFamily="34" charset="0"/>
              </a:rPr>
              <a:t> </a:t>
            </a:r>
            <a:r>
              <a:rPr lang="en-US" sz="1800" b="0" i="0" u="none" strike="noStrike" baseline="0" dirty="0" smtClean="0">
                <a:solidFill>
                  <a:srgbClr val="080808"/>
                </a:solidFill>
                <a:latin typeface="Arial" panose="020B0604020202020204" pitchFamily="34" charset="0"/>
              </a:rPr>
              <a:t>of </a:t>
            </a:r>
            <a:r>
              <a:rPr lang="en-US" sz="1800" b="0" i="0" u="none" strike="noStrike" baseline="0" dirty="0">
                <a:solidFill>
                  <a:srgbClr val="080808"/>
                </a:solidFill>
                <a:latin typeface="Arial" panose="020B0604020202020204" pitchFamily="34" charset="0"/>
              </a:rPr>
              <a:t>the customers are likely to purchase from the brands that recognize them and send them personalized &amp; contextual offers.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smtClean="0">
                <a:solidFill>
                  <a:srgbClr val="080808"/>
                </a:solidFill>
                <a:latin typeface="Arial" panose="020B0604020202020204" pitchFamily="34" charset="0"/>
              </a:rPr>
              <a:t>On </a:t>
            </a:r>
            <a:r>
              <a:rPr lang="en-US" sz="1800" b="0" i="0" u="none" strike="noStrike" baseline="0" dirty="0">
                <a:solidFill>
                  <a:srgbClr val="080808"/>
                </a:solidFill>
                <a:latin typeface="Arial" panose="020B0604020202020204" pitchFamily="34" charset="0"/>
              </a:rPr>
              <a:t>average, </a:t>
            </a:r>
            <a:r>
              <a:rPr lang="en-US" sz="1800" b="0" i="0" u="none" strike="noStrike" baseline="0" dirty="0" smtClean="0">
                <a:solidFill>
                  <a:srgbClr val="080808"/>
                </a:solidFill>
                <a:latin typeface="Arial" panose="020B0604020202020204" pitchFamily="34" charset="0"/>
              </a:rPr>
              <a:t>65%</a:t>
            </a:r>
            <a:r>
              <a:rPr lang="en-US" sz="1800" b="0" i="0" u="none" strike="noStrike" dirty="0" smtClean="0">
                <a:solidFill>
                  <a:srgbClr val="080808"/>
                </a:solidFill>
                <a:latin typeface="Arial" panose="020B0604020202020204" pitchFamily="34" charset="0"/>
              </a:rPr>
              <a:t> </a:t>
            </a:r>
            <a:r>
              <a:rPr lang="en-US" sz="1800" b="0" i="0" u="none" strike="noStrike" baseline="0" dirty="0" smtClean="0">
                <a:solidFill>
                  <a:srgbClr val="080808"/>
                </a:solidFill>
                <a:latin typeface="Arial" panose="020B0604020202020204" pitchFamily="34" charset="0"/>
              </a:rPr>
              <a:t>of </a:t>
            </a:r>
            <a:r>
              <a:rPr lang="en-US" sz="1800" b="0" i="0" u="none" strike="noStrike" baseline="0" dirty="0">
                <a:solidFill>
                  <a:srgbClr val="080808"/>
                </a:solidFill>
                <a:latin typeface="Arial" panose="020B0604020202020204" pitchFamily="34" charset="0"/>
              </a:rPr>
              <a:t>the e-commerce revenue comes from repeat customers.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smtClean="0">
                <a:solidFill>
                  <a:srgbClr val="080808"/>
                </a:solidFill>
                <a:latin typeface="Arial" panose="020B0604020202020204" pitchFamily="34" charset="0"/>
              </a:rPr>
              <a:t>New </a:t>
            </a:r>
            <a:r>
              <a:rPr lang="en-US" sz="1800" b="0" i="0" u="none" strike="noStrike" baseline="0" dirty="0">
                <a:solidFill>
                  <a:srgbClr val="080808"/>
                </a:solidFill>
                <a:latin typeface="Arial" panose="020B0604020202020204" pitchFamily="34" charset="0"/>
              </a:rPr>
              <a:t>customer acquisitions can cost five times more than that of retaining the existing customer base.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smtClean="0">
                <a:solidFill>
                  <a:srgbClr val="080808"/>
                </a:solidFill>
                <a:latin typeface="Arial" panose="020B0604020202020204" pitchFamily="34" charset="0"/>
              </a:rPr>
              <a:t>86%</a:t>
            </a:r>
            <a:r>
              <a:rPr lang="en-US" sz="1800" b="0" i="0" u="none" strike="noStrike" dirty="0" smtClean="0">
                <a:solidFill>
                  <a:srgbClr val="080808"/>
                </a:solidFill>
                <a:latin typeface="Arial" panose="020B0604020202020204" pitchFamily="34" charset="0"/>
              </a:rPr>
              <a:t> </a:t>
            </a:r>
            <a:r>
              <a:rPr lang="en-US" sz="1800" b="0" i="0" u="none" strike="noStrike" baseline="0" dirty="0" smtClean="0">
                <a:solidFill>
                  <a:srgbClr val="080808"/>
                </a:solidFill>
                <a:latin typeface="Arial" panose="020B0604020202020204" pitchFamily="34" charset="0"/>
              </a:rPr>
              <a:t>of </a:t>
            </a:r>
            <a:r>
              <a:rPr lang="en-US" sz="1800" b="0" i="0" u="none" strike="noStrike" baseline="0" dirty="0">
                <a:solidFill>
                  <a:srgbClr val="080808"/>
                </a:solidFill>
                <a:latin typeface="Arial" panose="020B0604020202020204" pitchFamily="34" charset="0"/>
              </a:rPr>
              <a:t>the customers prefers to purchase from a brand that offers a great customer experience. </a:t>
            </a:r>
            <a:endParaRPr lang="en-US" sz="1800" b="0" i="0" u="none" strike="noStrike" baseline="0" dirty="0">
              <a:solidFill>
                <a:srgbClr val="000000"/>
              </a:solidFill>
              <a:latin typeface="Wingdings" panose="05000000000000000000" pitchFamily="2" charset="2"/>
            </a:endParaRPr>
          </a:p>
          <a:p>
            <a:pPr marL="0" indent="0">
              <a:buNone/>
            </a:pPr>
            <a:endParaRPr lang="en-US" sz="2800" dirty="0"/>
          </a:p>
        </p:txBody>
      </p:sp>
    </p:spTree>
    <p:extLst>
      <p:ext uri="{BB962C8B-B14F-4D97-AF65-F5344CB8AC3E}">
        <p14:creationId xmlns="" xmlns:p14="http://schemas.microsoft.com/office/powerpoint/2010/main" val="147927473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D7DBF-7F75-4163-9684-3BC71890A03A}"/>
              </a:ext>
            </a:extLst>
          </p:cNvPr>
          <p:cNvSpPr>
            <a:spLocks noGrp="1"/>
          </p:cNvSpPr>
          <p:nvPr>
            <p:ph type="title"/>
          </p:nvPr>
        </p:nvSpPr>
        <p:spPr/>
        <p:txBody>
          <a:bodyPr>
            <a:normAutofit fontScale="90000"/>
          </a:bodyPr>
          <a:lstStyle/>
          <a:p>
            <a:r>
              <a:rPr lang="en-US" sz="5400" dirty="0"/>
              <a:t>Efficient Website </a:t>
            </a:r>
            <a:br>
              <a:rPr lang="en-US" sz="5400" dirty="0"/>
            </a:br>
            <a:endParaRPr lang="en-US" dirty="0"/>
          </a:p>
        </p:txBody>
      </p:sp>
      <p:pic>
        <p:nvPicPr>
          <p:cNvPr id="5" name="Content Placeholder 4">
            <a:extLst>
              <a:ext uri="{FF2B5EF4-FFF2-40B4-BE49-F238E27FC236}">
                <a16:creationId xmlns="" xmlns:a16="http://schemas.microsoft.com/office/drawing/2014/main" id="{848A5E59-36F4-496C-B050-B49CAC7A6350}"/>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13883" y="1289304"/>
            <a:ext cx="7585576" cy="4051300"/>
          </a:xfrm>
        </p:spPr>
      </p:pic>
      <p:sp>
        <p:nvSpPr>
          <p:cNvPr id="6" name="TextBox 5">
            <a:extLst>
              <a:ext uri="{FF2B5EF4-FFF2-40B4-BE49-F238E27FC236}">
                <a16:creationId xmlns="" xmlns:a16="http://schemas.microsoft.com/office/drawing/2014/main" id="{23847852-9182-473C-8236-728FF82A92F9}"/>
              </a:ext>
            </a:extLst>
          </p:cNvPr>
          <p:cNvSpPr txBox="1"/>
          <p:nvPr/>
        </p:nvSpPr>
        <p:spPr>
          <a:xfrm>
            <a:off x="571501" y="5683611"/>
            <a:ext cx="9039224" cy="923330"/>
          </a:xfrm>
          <a:prstGeom prst="rect">
            <a:avLst/>
          </a:prstGeom>
          <a:noFill/>
        </p:spPr>
        <p:txBody>
          <a:bodyPr wrap="square" rtlCol="0">
            <a:spAutoFit/>
          </a:bodyPr>
          <a:lstStyle/>
          <a:p>
            <a:r>
              <a:rPr lang="en-US" dirty="0">
                <a:solidFill>
                  <a:srgbClr val="080808"/>
                </a:solidFill>
                <a:latin typeface="Arial" panose="020B0604020202020204" pitchFamily="34" charset="0"/>
              </a:rPr>
              <a:t>Data says most Efficient Website is “Amazon.in”</a:t>
            </a:r>
          </a:p>
          <a:p>
            <a:r>
              <a:rPr lang="en-US" dirty="0">
                <a:solidFill>
                  <a:srgbClr val="080808"/>
                </a:solidFill>
                <a:latin typeface="Arial" panose="020B0604020202020204" pitchFamily="34" charset="0"/>
              </a:rPr>
              <a:t>After Amazon its “Flipkart.com”</a:t>
            </a:r>
          </a:p>
          <a:p>
            <a:r>
              <a:rPr lang="en-US" dirty="0">
                <a:solidFill>
                  <a:srgbClr val="080808"/>
                </a:solidFill>
                <a:latin typeface="Arial" panose="020B0604020202020204" pitchFamily="34" charset="0"/>
              </a:rPr>
              <a:t>Least efficient website is “Snapdeal.com”.</a:t>
            </a:r>
          </a:p>
        </p:txBody>
      </p:sp>
    </p:spTree>
    <p:extLst>
      <p:ext uri="{BB962C8B-B14F-4D97-AF65-F5344CB8AC3E}">
        <p14:creationId xmlns="" xmlns:p14="http://schemas.microsoft.com/office/powerpoint/2010/main" val="2024121426"/>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F4FA57-1676-476E-B018-37FE8A3F3655}"/>
              </a:ext>
            </a:extLst>
          </p:cNvPr>
          <p:cNvSpPr>
            <a:spLocks noGrp="1"/>
          </p:cNvSpPr>
          <p:nvPr>
            <p:ph type="title"/>
          </p:nvPr>
        </p:nvSpPr>
        <p:spPr>
          <a:xfrm>
            <a:off x="960907" y="0"/>
            <a:ext cx="10058400" cy="1609344"/>
          </a:xfrm>
        </p:spPr>
        <p:txBody>
          <a:bodyPr/>
          <a:lstStyle/>
          <a:p>
            <a:r>
              <a:rPr lang="en-US" dirty="0"/>
              <a:t>Time spend </a:t>
            </a:r>
            <a:r>
              <a:rPr lang="en-US" dirty="0" err="1" smtClean="0"/>
              <a:t>onwebsite</a:t>
            </a:r>
            <a:endParaRPr lang="en-IN" dirty="0"/>
          </a:p>
        </p:txBody>
      </p:sp>
      <p:pic>
        <p:nvPicPr>
          <p:cNvPr id="5" name="Content Placeholder 4">
            <a:extLst>
              <a:ext uri="{FF2B5EF4-FFF2-40B4-BE49-F238E27FC236}">
                <a16:creationId xmlns="" xmlns:a16="http://schemas.microsoft.com/office/drawing/2014/main" id="{EC3C6071-8897-4B3B-A9C6-3BB5C7B8D3B1}"/>
              </a:ext>
            </a:extLst>
          </p:cNvPr>
          <p:cNvPicPr>
            <a:picLocks noGrp="1" noChangeAspect="1"/>
          </p:cNvPicPr>
          <p:nvPr>
            <p:ph idx="1"/>
          </p:nvPr>
        </p:nvPicPr>
        <p:blipFill>
          <a:blip r:embed="rId2" cstate="print"/>
          <a:stretch>
            <a:fillRect/>
          </a:stretch>
        </p:blipFill>
        <p:spPr>
          <a:xfrm>
            <a:off x="1032159" y="1950265"/>
            <a:ext cx="8668868" cy="3248406"/>
          </a:xfrm>
        </p:spPr>
      </p:pic>
      <p:sp>
        <p:nvSpPr>
          <p:cNvPr id="7" name="TextBox 6">
            <a:extLst>
              <a:ext uri="{FF2B5EF4-FFF2-40B4-BE49-F238E27FC236}">
                <a16:creationId xmlns="" xmlns:a16="http://schemas.microsoft.com/office/drawing/2014/main" id="{C158E671-A422-466A-99B1-69666C488A55}"/>
              </a:ext>
            </a:extLst>
          </p:cNvPr>
          <p:cNvSpPr txBox="1"/>
          <p:nvPr/>
        </p:nvSpPr>
        <p:spPr>
          <a:xfrm>
            <a:off x="806527" y="5489975"/>
            <a:ext cx="9592793" cy="646331"/>
          </a:xfrm>
          <a:prstGeom prst="rect">
            <a:avLst/>
          </a:prstGeom>
          <a:noFill/>
        </p:spPr>
        <p:txBody>
          <a:bodyPr wrap="square">
            <a:spAutoFit/>
          </a:bodyPr>
          <a:lstStyle/>
          <a:p>
            <a:r>
              <a:rPr lang="en-US" sz="1800" b="0" i="0" u="none" strike="noStrike" baseline="0" dirty="0" smtClean="0">
                <a:solidFill>
                  <a:srgbClr val="000000"/>
                </a:solidFill>
                <a:latin typeface="Calibri" panose="020F0502020204030204" pitchFamily="34" charset="0"/>
              </a:rPr>
              <a:t>It</a:t>
            </a:r>
            <a:r>
              <a:rPr lang="en-US" sz="1800" b="0" i="0" u="none" strike="noStrike" dirty="0" smtClean="0">
                <a:solidFill>
                  <a:srgbClr val="000000"/>
                </a:solidFill>
                <a:latin typeface="Calibri" panose="020F0502020204030204" pitchFamily="34" charset="0"/>
              </a:rPr>
              <a:t> sows that </a:t>
            </a:r>
            <a:r>
              <a:rPr lang="en-US" sz="1800" b="0" i="0" u="none" strike="noStrike" baseline="0" dirty="0" smtClean="0">
                <a:solidFill>
                  <a:srgbClr val="000000"/>
                </a:solidFill>
                <a:latin typeface="Calibri" panose="020F0502020204030204" pitchFamily="34" charset="0"/>
              </a:rPr>
              <a:t>very </a:t>
            </a:r>
            <a:r>
              <a:rPr lang="en-US" sz="1800" b="0" i="0" u="none" strike="noStrike" baseline="0" dirty="0">
                <a:solidFill>
                  <a:srgbClr val="000000"/>
                </a:solidFill>
                <a:latin typeface="Calibri" panose="020F0502020204030204" pitchFamily="34" charset="0"/>
              </a:rPr>
              <a:t>few customers spend less than five min when </a:t>
            </a:r>
            <a:r>
              <a:rPr lang="en-US" sz="1800" b="0" i="0" u="none" strike="noStrike" baseline="0" dirty="0" smtClean="0">
                <a:solidFill>
                  <a:srgbClr val="000000"/>
                </a:solidFill>
                <a:latin typeface="Calibri" panose="020F0502020204030204" pitchFamily="34" charset="0"/>
              </a:rPr>
              <a:t>they visit a online </a:t>
            </a:r>
            <a:r>
              <a:rPr lang="en-US" sz="1800" b="0" i="0" u="none" strike="noStrike" baseline="0" dirty="0">
                <a:solidFill>
                  <a:srgbClr val="000000"/>
                </a:solidFill>
                <a:latin typeface="Calibri" panose="020F0502020204030204" pitchFamily="34" charset="0"/>
              </a:rPr>
              <a:t>retail store while most of the customers visit the website or app for more than 10 to 15 min. </a:t>
            </a:r>
            <a:endParaRPr lang="en-IN" dirty="0"/>
          </a:p>
        </p:txBody>
      </p:sp>
    </p:spTree>
    <p:extLst>
      <p:ext uri="{BB962C8B-B14F-4D97-AF65-F5344CB8AC3E}">
        <p14:creationId xmlns="" xmlns:p14="http://schemas.microsoft.com/office/powerpoint/2010/main" val="133208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9AAD8-7485-4C36-9F06-9535CEF5A40B}"/>
              </a:ext>
            </a:extLst>
          </p:cNvPr>
          <p:cNvSpPr>
            <a:spLocks noGrp="1"/>
          </p:cNvSpPr>
          <p:nvPr>
            <p:ph type="title"/>
          </p:nvPr>
        </p:nvSpPr>
        <p:spPr/>
        <p:txBody>
          <a:bodyPr>
            <a:normAutofit fontScale="90000"/>
          </a:bodyPr>
          <a:lstStyle/>
          <a:p>
            <a:r>
              <a:rPr lang="en-US" sz="5400" dirty="0"/>
              <a:t>Online Retailer Recommendation.</a:t>
            </a:r>
            <a:br>
              <a:rPr lang="en-US" sz="5400" dirty="0"/>
            </a:br>
            <a:endParaRPr lang="en-US" dirty="0"/>
          </a:p>
        </p:txBody>
      </p:sp>
      <p:pic>
        <p:nvPicPr>
          <p:cNvPr id="5" name="Content Placeholder 4">
            <a:extLst>
              <a:ext uri="{FF2B5EF4-FFF2-40B4-BE49-F238E27FC236}">
                <a16:creationId xmlns="" xmlns:a16="http://schemas.microsoft.com/office/drawing/2014/main" id="{C0AE68BE-28FC-4FA5-BC17-F724D02A7DA9}"/>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70756" y="1289304"/>
            <a:ext cx="7944959" cy="3629532"/>
          </a:xfrm>
        </p:spPr>
      </p:pic>
      <p:sp>
        <p:nvSpPr>
          <p:cNvPr id="6" name="TextBox 5">
            <a:extLst>
              <a:ext uri="{FF2B5EF4-FFF2-40B4-BE49-F238E27FC236}">
                <a16:creationId xmlns="" xmlns:a16="http://schemas.microsoft.com/office/drawing/2014/main" id="{5A077B7B-6CC4-4385-B6CE-15EFB6CC2C71}"/>
              </a:ext>
            </a:extLst>
          </p:cNvPr>
          <p:cNvSpPr txBox="1"/>
          <p:nvPr/>
        </p:nvSpPr>
        <p:spPr>
          <a:xfrm>
            <a:off x="211015" y="5176911"/>
            <a:ext cx="10803988" cy="1200329"/>
          </a:xfrm>
          <a:prstGeom prst="rect">
            <a:avLst/>
          </a:prstGeom>
          <a:noFill/>
        </p:spPr>
        <p:txBody>
          <a:bodyPr wrap="square" rtlCol="0">
            <a:spAutoFit/>
          </a:bodyPr>
          <a:lstStyle/>
          <a:p>
            <a:pPr indent="-285750">
              <a:buFont typeface="Wingdings" panose="05000000000000000000" pitchFamily="2" charset="2"/>
              <a:buChar char="Ø"/>
            </a:pPr>
            <a:r>
              <a:rPr lang="en-US" dirty="0">
                <a:solidFill>
                  <a:srgbClr val="000000"/>
                </a:solidFill>
                <a:latin typeface="Calibri" panose="020F0502020204030204" pitchFamily="34" charset="0"/>
              </a:rPr>
              <a:t>Most people are recommending the “AMAZON.IN” to others.</a:t>
            </a:r>
          </a:p>
          <a:p>
            <a:pPr indent="-285750">
              <a:buFont typeface="Wingdings" panose="05000000000000000000" pitchFamily="2" charset="2"/>
              <a:buChar char="Ø"/>
            </a:pPr>
            <a:r>
              <a:rPr lang="en-US" dirty="0">
                <a:solidFill>
                  <a:srgbClr val="000000"/>
                </a:solidFill>
                <a:latin typeface="Calibri" panose="020F0502020204030204" pitchFamily="34" charset="0"/>
              </a:rPr>
              <a:t>After Amazon people’s favorite is “FLIPKART.COM”.</a:t>
            </a:r>
          </a:p>
          <a:p>
            <a:pPr indent="-285750">
              <a:buFont typeface="Wingdings" panose="05000000000000000000" pitchFamily="2" charset="2"/>
              <a:buChar char="Ø"/>
            </a:pPr>
            <a:r>
              <a:rPr lang="en-US" dirty="0">
                <a:solidFill>
                  <a:srgbClr val="000000"/>
                </a:solidFill>
                <a:latin typeface="Calibri" panose="020F0502020204030204" pitchFamily="34" charset="0"/>
              </a:rPr>
              <a:t>Least recommended website is “SNAPDEAL.COM”.</a:t>
            </a:r>
          </a:p>
          <a:p>
            <a:pPr marL="285750" indent="-285750">
              <a:buFont typeface="Wingdings" panose="05000000000000000000" pitchFamily="2" charset="2"/>
              <a:buChar char="Ø"/>
            </a:pPr>
            <a:endParaRPr lang="en-US" dirty="0"/>
          </a:p>
        </p:txBody>
      </p:sp>
    </p:spTree>
    <p:extLst>
      <p:ext uri="{BB962C8B-B14F-4D97-AF65-F5344CB8AC3E}">
        <p14:creationId xmlns="" xmlns:p14="http://schemas.microsoft.com/office/powerpoint/2010/main" val="419456344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791AFD-BDEF-4056-B8B7-FA18437B4D7E}"/>
              </a:ext>
            </a:extLst>
          </p:cNvPr>
          <p:cNvSpPr>
            <a:spLocks noGrp="1"/>
          </p:cNvSpPr>
          <p:nvPr>
            <p:ph type="title"/>
          </p:nvPr>
        </p:nvSpPr>
        <p:spPr>
          <a:xfrm>
            <a:off x="1063752" y="178689"/>
            <a:ext cx="10058400" cy="1609344"/>
          </a:xfrm>
        </p:spPr>
        <p:txBody>
          <a:bodyPr/>
          <a:lstStyle/>
          <a:p>
            <a:r>
              <a:rPr lang="en-US" dirty="0" smtClean="0"/>
              <a:t>Conclusion:</a:t>
            </a:r>
            <a:endParaRPr lang="en-US" dirty="0"/>
          </a:p>
        </p:txBody>
      </p:sp>
      <p:sp>
        <p:nvSpPr>
          <p:cNvPr id="3" name="Content Placeholder 2">
            <a:extLst>
              <a:ext uri="{FF2B5EF4-FFF2-40B4-BE49-F238E27FC236}">
                <a16:creationId xmlns="" xmlns:a16="http://schemas.microsoft.com/office/drawing/2014/main" id="{D64DD518-3B6A-4119-8994-22FAE650976F}"/>
              </a:ext>
            </a:extLst>
          </p:cNvPr>
          <p:cNvSpPr>
            <a:spLocks noGrp="1"/>
          </p:cNvSpPr>
          <p:nvPr>
            <p:ph idx="1"/>
          </p:nvPr>
        </p:nvSpPr>
        <p:spPr>
          <a:xfrm>
            <a:off x="1063752" y="1788033"/>
            <a:ext cx="10058400" cy="4050792"/>
          </a:xfrm>
        </p:spPr>
        <p:txBody>
          <a:bodyPr>
            <a:normAutofit fontScale="55000" lnSpcReduction="20000"/>
          </a:bodyPr>
          <a:lstStyle/>
          <a:p>
            <a:pPr marL="0" indent="0">
              <a:buNone/>
            </a:pPr>
            <a:r>
              <a:rPr lang="en-US" b="0" i="0" u="none" strike="noStrike" baseline="0" dirty="0">
                <a:solidFill>
                  <a:srgbClr val="000000"/>
                </a:solidFill>
                <a:latin typeface="Calibri" panose="020F0502020204030204" pitchFamily="34" charset="0"/>
              </a:rPr>
              <a:t>Study shows that Amazon is most popular brand among the customers due to following reasons –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Faster loading speed of website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Better design and visual appearance of the website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Verity of product categories offered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Relevant information about the product is displayed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Faster checkouts / more payment options available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Calibri" panose="020F0502020204030204" pitchFamily="34" charset="0"/>
              </a:rPr>
              <a:t>Faster speed of delivery/less delivery period. </a:t>
            </a:r>
          </a:p>
          <a:p>
            <a:r>
              <a:rPr lang="en-IN" b="0" i="0" u="none" strike="noStrike" baseline="0" dirty="0">
                <a:solidFill>
                  <a:srgbClr val="000000"/>
                </a:solidFill>
                <a:latin typeface="Wingdings" panose="05000000000000000000" pitchFamily="2" charset="2"/>
              </a:rPr>
              <a:t> </a:t>
            </a:r>
            <a:r>
              <a:rPr lang="en-IN" b="0" i="0" u="none" strike="noStrike" baseline="0" dirty="0">
                <a:solidFill>
                  <a:srgbClr val="000000"/>
                </a:solidFill>
                <a:latin typeface="Calibri" panose="020F0502020204030204" pitchFamily="34" charset="0"/>
              </a:rPr>
              <a:t>Amazon maintains customer privacy </a:t>
            </a:r>
          </a:p>
          <a:p>
            <a:r>
              <a:rPr lang="en-US" b="0" i="0" u="none" strike="noStrike" baseline="0" dirty="0">
                <a:solidFill>
                  <a:srgbClr val="000000"/>
                </a:solidFill>
                <a:latin typeface="Calibri" panose="020F0502020204030204" pitchFamily="34" charset="0"/>
              </a:rPr>
              <a:t>Flip Kart is second favorite brand after Amazon for the customers as it is being following Amazon in almost every above listed quality. </a:t>
            </a:r>
          </a:p>
          <a:p>
            <a:r>
              <a:rPr lang="en-US" b="0" i="0" u="none" strike="noStrike" baseline="0" dirty="0">
                <a:solidFill>
                  <a:srgbClr val="000000"/>
                </a:solidFill>
                <a:latin typeface="Calibri" panose="020F0502020204030204" pitchFamily="34" charset="0"/>
              </a:rPr>
              <a:t>Myntra is third favorite brand for the customers as it is lagging behind in delivery speed, website loading speed and verity of products. </a:t>
            </a:r>
          </a:p>
          <a:p>
            <a:r>
              <a:rPr lang="en-US" b="0" i="0" u="none" strike="noStrike" baseline="0" dirty="0">
                <a:solidFill>
                  <a:srgbClr val="000000"/>
                </a:solidFill>
                <a:latin typeface="Calibri" panose="020F0502020204030204" pitchFamily="34" charset="0"/>
              </a:rPr>
              <a:t>Paytm is has been being fourth preferred brand due to slower delivery speeds and least verity of product Paytm even outperforms Myntra in serval aspects like availability of several payment options but it has father scope to improve. </a:t>
            </a:r>
          </a:p>
          <a:p>
            <a:r>
              <a:rPr lang="en-US" b="0" i="0" u="none" strike="noStrike" baseline="0" dirty="0">
                <a:solidFill>
                  <a:srgbClr val="000000"/>
                </a:solidFill>
                <a:latin typeface="Calibri" panose="020F0502020204030204" pitchFamily="34" charset="0"/>
              </a:rPr>
              <a:t>Snapdeal is lagging behind in almost all of the aspect among all other brands.</a:t>
            </a:r>
            <a:endParaRPr lang="en-IN" b="0" i="0" u="none" strike="noStrike" baseline="0" dirty="0">
              <a:solidFill>
                <a:srgbClr val="000000"/>
              </a:solidFill>
              <a:latin typeface="Calibri" panose="020F0502020204030204" pitchFamily="34" charset="0"/>
            </a:endParaRPr>
          </a:p>
          <a:p>
            <a:pPr marL="0" indent="0">
              <a:buNone/>
            </a:pPr>
            <a:endParaRPr lang="en-US" sz="2400" dirty="0"/>
          </a:p>
        </p:txBody>
      </p:sp>
    </p:spTree>
    <p:extLst>
      <p:ext uri="{BB962C8B-B14F-4D97-AF65-F5344CB8AC3E}">
        <p14:creationId xmlns="" xmlns:p14="http://schemas.microsoft.com/office/powerpoint/2010/main" val="186588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03F4A-D42C-4E21-8245-BDBD128E628B}"/>
              </a:ext>
            </a:extLst>
          </p:cNvPr>
          <p:cNvSpPr>
            <a:spLocks noGrp="1"/>
          </p:cNvSpPr>
          <p:nvPr>
            <p:ph type="title"/>
          </p:nvPr>
        </p:nvSpPr>
        <p:spPr>
          <a:xfrm>
            <a:off x="1066800" y="6858"/>
            <a:ext cx="10058400" cy="1609344"/>
          </a:xfrm>
        </p:spPr>
        <p:txBody>
          <a:bodyPr/>
          <a:lstStyle/>
          <a:p>
            <a:r>
              <a:rPr lang="en-US" dirty="0"/>
              <a:t>Customer retention dataset</a:t>
            </a:r>
          </a:p>
        </p:txBody>
      </p:sp>
      <p:sp>
        <p:nvSpPr>
          <p:cNvPr id="3" name="Content Placeholder 2">
            <a:extLst>
              <a:ext uri="{FF2B5EF4-FFF2-40B4-BE49-F238E27FC236}">
                <a16:creationId xmlns="" xmlns:a16="http://schemas.microsoft.com/office/drawing/2014/main" id="{C7F3672F-5DCA-47F1-BB6D-C2856A4C31AC}"/>
              </a:ext>
            </a:extLst>
          </p:cNvPr>
          <p:cNvSpPr>
            <a:spLocks noGrp="1"/>
          </p:cNvSpPr>
          <p:nvPr>
            <p:ph idx="1"/>
          </p:nvPr>
        </p:nvSpPr>
        <p:spPr/>
        <p:txBody>
          <a:bodyPr>
            <a:normAutofit/>
          </a:bodyPr>
          <a:lstStyle/>
          <a:p>
            <a:pPr marL="0" indent="0">
              <a:buNone/>
            </a:pPr>
            <a:r>
              <a:rPr lang="en-US" sz="1800" b="0" i="0" u="none" strike="noStrike" baseline="0" dirty="0">
                <a:solidFill>
                  <a:srgbClr val="080808"/>
                </a:solidFill>
                <a:latin typeface="Arial" panose="020B0604020202020204" pitchFamily="34" charset="0"/>
              </a:rPr>
              <a:t>The dataset contains information about survey conducted on online retail customers, several questions were asked and data was collected for total 269 customers. </a:t>
            </a:r>
          </a:p>
          <a:p>
            <a:pPr marL="0" indent="0">
              <a:buNone/>
            </a:pPr>
            <a:r>
              <a:rPr lang="en-US" sz="1800" dirty="0">
                <a:solidFill>
                  <a:srgbClr val="080808"/>
                </a:solidFill>
                <a:latin typeface="Arial" panose="020B0604020202020204" pitchFamily="34" charset="0"/>
              </a:rPr>
              <a:t>Dataset is non-null dataset with only one numerical column</a:t>
            </a:r>
          </a:p>
          <a:p>
            <a:pPr marL="0" indent="0">
              <a:buNone/>
            </a:pPr>
            <a:r>
              <a:rPr lang="en-US" sz="1800" dirty="0">
                <a:solidFill>
                  <a:srgbClr val="080808"/>
                </a:solidFill>
                <a:latin typeface="Arial" panose="020B0604020202020204" pitchFamily="34" charset="0"/>
              </a:rPr>
              <a:t>Dataset is consists of 269 rows and 71 different columns.</a:t>
            </a:r>
            <a:endParaRPr lang="en-US" sz="2800" dirty="0">
              <a:solidFill>
                <a:srgbClr val="080808"/>
              </a:solidFill>
              <a:latin typeface="Arial" panose="020B0604020202020204" pitchFamily="34" charset="0"/>
            </a:endParaRPr>
          </a:p>
          <a:p>
            <a:pPr marL="0" indent="0">
              <a:buNone/>
            </a:pPr>
            <a:r>
              <a:rPr lang="en-US" sz="1800" b="0" i="0" u="none" strike="noStrike" baseline="0" dirty="0">
                <a:solidFill>
                  <a:srgbClr val="080808"/>
                </a:solidFill>
                <a:latin typeface="Arial" panose="020B0604020202020204" pitchFamily="34" charset="0"/>
              </a:rPr>
              <a:t>Detailed analysis was carried out on dataset containing information gathered from 269 customers in anaconda Jupiter notebook with Python, various libraries used for analysis are – </a:t>
            </a:r>
          </a:p>
          <a:p>
            <a:r>
              <a:rPr lang="en-US" sz="1800" dirty="0" err="1">
                <a:solidFill>
                  <a:srgbClr val="080808"/>
                </a:solidFill>
                <a:latin typeface="Arial" panose="020B0604020202020204" pitchFamily="34" charset="0"/>
              </a:rPr>
              <a:t>Numpy</a:t>
            </a:r>
            <a:r>
              <a:rPr lang="en-US" sz="1800" dirty="0">
                <a:solidFill>
                  <a:srgbClr val="080808"/>
                </a:solidFill>
                <a:latin typeface="Arial" panose="020B0604020202020204" pitchFamily="34" charset="0"/>
              </a:rPr>
              <a:t> </a:t>
            </a:r>
          </a:p>
          <a:p>
            <a:r>
              <a:rPr lang="en-US" sz="1800" dirty="0">
                <a:solidFill>
                  <a:srgbClr val="080808"/>
                </a:solidFill>
                <a:latin typeface="Arial" panose="020B0604020202020204" pitchFamily="34" charset="0"/>
              </a:rPr>
              <a:t>Pandas </a:t>
            </a:r>
          </a:p>
          <a:p>
            <a:r>
              <a:rPr lang="en-US" sz="1800" dirty="0">
                <a:solidFill>
                  <a:srgbClr val="080808"/>
                </a:solidFill>
                <a:latin typeface="Arial" panose="020B0604020202020204" pitchFamily="34" charset="0"/>
              </a:rPr>
              <a:t>Seaborn </a:t>
            </a:r>
          </a:p>
          <a:p>
            <a:r>
              <a:rPr lang="en-US" sz="1800" dirty="0">
                <a:solidFill>
                  <a:srgbClr val="080808"/>
                </a:solidFill>
                <a:latin typeface="Arial" panose="020B0604020202020204" pitchFamily="34" charset="0"/>
              </a:rPr>
              <a:t>Matplotlib </a:t>
            </a:r>
          </a:p>
          <a:p>
            <a:r>
              <a:rPr lang="en-US" sz="1800" dirty="0" err="1" smtClean="0">
                <a:solidFill>
                  <a:srgbClr val="080808"/>
                </a:solidFill>
                <a:latin typeface="Arial" panose="020B0604020202020204" pitchFamily="34" charset="0"/>
              </a:rPr>
              <a:t>Plotly.express</a:t>
            </a:r>
            <a:endParaRPr lang="en-US" sz="1800"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2088768832"/>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smtClean="0"/>
              <a:t>Summary </a:t>
            </a:r>
            <a:r>
              <a:rPr lang="en-US" sz="5400" dirty="0"/>
              <a:t>of dataset</a:t>
            </a:r>
            <a:endParaRPr lang="en-US" dirty="0"/>
          </a:p>
        </p:txBody>
      </p:sp>
      <mc:AlternateContent xmlns:mc="http://schemas.openxmlformats.org/markup-compatibility/2006">
        <mc:Choice xmlns="" xmlns:p14="http://schemas.microsoft.com/office/powerpoint/2010/main"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p:pic>
            <p:nvPicPr>
              <p:cNvPr id="7" name="Ink 6">
                <a:extLst>
                  <a:ext uri="{FF2B5EF4-FFF2-40B4-BE49-F238E27FC236}">
                    <a16:creationId xmlns:p14="http://schemas.microsoft.com/office/powerpoint/2010/main" xmlns="" xmlns:a16="http://schemas.microsoft.com/office/drawing/2014/main" id="{E199851A-BF78-4E44-9294-7D38AC9E9A5A}"/>
                  </a:ext>
                </a:extLst>
              </p:cNvPr>
              <p:cNvPicPr/>
              <p:nvPr/>
            </p:nvPicPr>
            <p:blipFill>
              <a:blip r:embed="rId3" cstate="print"/>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 xmlns:a16="http://schemas.microsoft.com/office/drawing/2014/main" id="{BB29B837-C536-41FA-A77D-D0BFC2061BBD}"/>
              </a:ext>
            </a:extLst>
          </p:cNvPr>
          <p:cNvSpPr txBox="1"/>
          <p:nvPr/>
        </p:nvSpPr>
        <p:spPr>
          <a:xfrm>
            <a:off x="504355" y="1357627"/>
            <a:ext cx="10985843" cy="4001095"/>
          </a:xfrm>
          <a:prstGeom prst="rect">
            <a:avLst/>
          </a:prstGeom>
          <a:noFill/>
        </p:spPr>
        <p:txBody>
          <a:bodyPr wrap="square" rtlCol="0">
            <a:spAutoFit/>
          </a:bodyPr>
          <a:lstStyle/>
          <a:p>
            <a:r>
              <a:rPr lang="en-US" b="1" u="sng" dirty="0">
                <a:solidFill>
                  <a:srgbClr val="080808"/>
                </a:solidFill>
                <a:latin typeface="Arial" panose="020B0604020202020204" pitchFamily="34" charset="0"/>
              </a:rPr>
              <a:t>Dataset contains 71 different columns few of them are </a:t>
            </a:r>
            <a:r>
              <a:rPr lang="en-US" b="1" u="sng" dirty="0" smtClean="0">
                <a:solidFill>
                  <a:srgbClr val="080808"/>
                </a:solidFill>
                <a:latin typeface="Arial" panose="020B0604020202020204" pitchFamily="34" charset="0"/>
              </a:rPr>
              <a:t>provide information </a:t>
            </a:r>
            <a:r>
              <a:rPr lang="en-US" b="1" u="sng" dirty="0">
                <a:solidFill>
                  <a:srgbClr val="080808"/>
                </a:solidFill>
                <a:latin typeface="Arial" panose="020B0604020202020204" pitchFamily="34" charset="0"/>
              </a:rPr>
              <a:t>about customer </a:t>
            </a:r>
            <a:r>
              <a:rPr lang="en-US" sz="2800" b="1" u="sng" dirty="0"/>
              <a:t>:</a:t>
            </a:r>
            <a:endParaRPr lang="en-US" sz="2800" b="1" u="sng" dirty="0"/>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Gender </a:t>
            </a:r>
          </a:p>
          <a:p>
            <a:pPr marL="285750" indent="-285750">
              <a:buFont typeface="Arial" panose="020B0604020202020204" pitchFamily="34" charset="0"/>
              <a:buChar char="•"/>
            </a:pPr>
            <a:r>
              <a:rPr lang="en-US" dirty="0">
                <a:solidFill>
                  <a:srgbClr val="080808"/>
                </a:solidFill>
                <a:latin typeface="Arial" panose="020B0604020202020204" pitchFamily="34" charset="0"/>
              </a:rPr>
              <a:t>Age </a:t>
            </a:r>
          </a:p>
          <a:p>
            <a:pPr marL="285750" indent="-285750">
              <a:buFont typeface="Arial" panose="020B0604020202020204" pitchFamily="34" charset="0"/>
              <a:buChar char="•"/>
            </a:pPr>
            <a:r>
              <a:rPr lang="en-US" dirty="0">
                <a:solidFill>
                  <a:srgbClr val="080808"/>
                </a:solidFill>
                <a:latin typeface="Arial" panose="020B0604020202020204" pitchFamily="34" charset="0"/>
              </a:rPr>
              <a:t>Shopping city </a:t>
            </a:r>
          </a:p>
          <a:p>
            <a:pPr marL="285750" indent="-285750">
              <a:buFont typeface="Arial" panose="020B0604020202020204" pitchFamily="34" charset="0"/>
              <a:buChar char="•"/>
            </a:pPr>
            <a:r>
              <a:rPr lang="en-US" dirty="0">
                <a:solidFill>
                  <a:srgbClr val="080808"/>
                </a:solidFill>
                <a:latin typeface="Arial" panose="020B0604020202020204" pitchFamily="34" charset="0"/>
              </a:rPr>
              <a:t>Internet used</a:t>
            </a:r>
          </a:p>
          <a:p>
            <a:pPr marL="285750" indent="-285750">
              <a:buFont typeface="Arial" panose="020B0604020202020204" pitchFamily="34" charset="0"/>
              <a:buChar char="•"/>
            </a:pPr>
            <a:r>
              <a:rPr lang="en-US" dirty="0">
                <a:solidFill>
                  <a:srgbClr val="080808"/>
                </a:solidFill>
                <a:latin typeface="Arial" panose="020B0604020202020204" pitchFamily="34" charset="0"/>
              </a:rPr>
              <a:t>Medium Used </a:t>
            </a:r>
          </a:p>
          <a:p>
            <a:pPr marL="285750" indent="-285750">
              <a:buFont typeface="Arial" panose="020B0604020202020204" pitchFamily="34" charset="0"/>
              <a:buChar char="•"/>
            </a:pPr>
            <a:r>
              <a:rPr lang="en-US" dirty="0">
                <a:solidFill>
                  <a:srgbClr val="080808"/>
                </a:solidFill>
                <a:latin typeface="Arial" panose="020B0604020202020204" pitchFamily="34" charset="0"/>
              </a:rPr>
              <a:t>Operating system used </a:t>
            </a:r>
          </a:p>
          <a:p>
            <a:pPr marL="285750" indent="-285750">
              <a:buFont typeface="Arial" panose="020B0604020202020204" pitchFamily="34" charset="0"/>
              <a:buChar char="•"/>
            </a:pPr>
            <a:r>
              <a:rPr lang="en-US" dirty="0">
                <a:solidFill>
                  <a:srgbClr val="080808"/>
                </a:solidFill>
                <a:latin typeface="Arial" panose="020B0604020202020204" pitchFamily="34" charset="0"/>
              </a:rPr>
              <a:t>Mode used to </a:t>
            </a:r>
            <a:r>
              <a:rPr lang="en-US" dirty="0" smtClean="0">
                <a:solidFill>
                  <a:srgbClr val="080808"/>
                </a:solidFill>
                <a:latin typeface="Arial" panose="020B0604020202020204" pitchFamily="34" charset="0"/>
              </a:rPr>
              <a:t>open online </a:t>
            </a:r>
            <a:r>
              <a:rPr lang="en-US" dirty="0">
                <a:solidFill>
                  <a:srgbClr val="080808"/>
                </a:solidFill>
                <a:latin typeface="Arial" panose="020B0604020202020204" pitchFamily="34" charset="0"/>
              </a:rPr>
              <a:t>store</a:t>
            </a:r>
          </a:p>
          <a:p>
            <a:pPr marL="285750" indent="-285750">
              <a:buFont typeface="Arial" panose="020B0604020202020204" pitchFamily="34" charset="0"/>
              <a:buChar char="•"/>
            </a:pPr>
            <a:r>
              <a:rPr lang="en-US" dirty="0">
                <a:solidFill>
                  <a:srgbClr val="080808"/>
                </a:solidFill>
                <a:latin typeface="Arial" panose="020B0604020202020204" pitchFamily="34" charset="0"/>
              </a:rPr>
              <a:t>Time Spent on </a:t>
            </a:r>
            <a:r>
              <a:rPr lang="en-US" dirty="0" smtClean="0">
                <a:solidFill>
                  <a:srgbClr val="080808"/>
                </a:solidFill>
                <a:latin typeface="Arial" panose="020B0604020202020204" pitchFamily="34" charset="0"/>
              </a:rPr>
              <a:t>websites</a:t>
            </a:r>
            <a:endParaRPr lang="en-US" dirty="0">
              <a:solidFill>
                <a:srgbClr val="080808"/>
              </a:solidFill>
              <a:latin typeface="Arial" panose="020B0604020202020204" pitchFamily="34" charset="0"/>
            </a:endParaRPr>
          </a:p>
          <a:p>
            <a:pPr marL="285750" indent="-285750">
              <a:buFont typeface="Arial" panose="020B0604020202020204" pitchFamily="34" charset="0"/>
              <a:buChar char="•"/>
            </a:pPr>
            <a:r>
              <a:rPr lang="en-US" dirty="0">
                <a:solidFill>
                  <a:srgbClr val="080808"/>
                </a:solidFill>
                <a:latin typeface="Arial" panose="020B0604020202020204" pitchFamily="34" charset="0"/>
              </a:rPr>
              <a:t>Browser used to reach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Frequency of </a:t>
            </a:r>
            <a:r>
              <a:rPr lang="en-US" dirty="0" smtClean="0">
                <a:solidFill>
                  <a:srgbClr val="080808"/>
                </a:solidFill>
                <a:latin typeface="Arial" panose="020B0604020202020204" pitchFamily="34" charset="0"/>
              </a:rPr>
              <a:t>online purchases</a:t>
            </a:r>
          </a:p>
          <a:p>
            <a:pPr marL="285750" indent="-285750">
              <a:buFont typeface="Arial" panose="020B0604020202020204" pitchFamily="34" charset="0"/>
              <a:buChar char="•"/>
            </a:pPr>
            <a:r>
              <a:rPr lang="en-US" dirty="0" smtClean="0">
                <a:solidFill>
                  <a:srgbClr val="080808"/>
                </a:solidFill>
                <a:latin typeface="Arial" panose="020B0604020202020204" pitchFamily="34" charset="0"/>
              </a:rPr>
              <a:t>customer’s satisfaction on online shopping</a:t>
            </a:r>
            <a:endParaRPr lang="en-US"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61779855"/>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smtClean="0"/>
              <a:t>Summary </a:t>
            </a:r>
            <a:r>
              <a:rPr lang="en-US" sz="5400" dirty="0"/>
              <a:t>of dataset</a:t>
            </a:r>
            <a:endParaRPr lang="en-US" dirty="0"/>
          </a:p>
        </p:txBody>
      </p:sp>
      <mc:AlternateContent xmlns:mc="http://schemas.openxmlformats.org/markup-compatibility/2006">
        <mc:Choice xmlns="" xmlns:p14="http://schemas.microsoft.com/office/powerpoint/2010/main"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p:pic>
            <p:nvPicPr>
              <p:cNvPr id="7" name="Ink 6">
                <a:extLst>
                  <a:ext uri="{FF2B5EF4-FFF2-40B4-BE49-F238E27FC236}">
                    <a16:creationId xmlns:p14="http://schemas.microsoft.com/office/powerpoint/2010/main" xmlns="" xmlns:a16="http://schemas.microsoft.com/office/drawing/2014/main" id="{E199851A-BF78-4E44-9294-7D38AC9E9A5A}"/>
                  </a:ext>
                </a:extLst>
              </p:cNvPr>
              <p:cNvPicPr/>
              <p:nvPr/>
            </p:nvPicPr>
            <p:blipFill>
              <a:blip r:embed="rId3" cstate="print"/>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 xmlns:a16="http://schemas.microsoft.com/office/drawing/2014/main" id="{BB29B837-C536-41FA-A77D-D0BFC2061BBD}"/>
              </a:ext>
            </a:extLst>
          </p:cNvPr>
          <p:cNvSpPr txBox="1"/>
          <p:nvPr/>
        </p:nvSpPr>
        <p:spPr>
          <a:xfrm>
            <a:off x="290599" y="1903892"/>
            <a:ext cx="10985843" cy="3847207"/>
          </a:xfrm>
          <a:prstGeom prst="rect">
            <a:avLst/>
          </a:prstGeom>
          <a:noFill/>
        </p:spPr>
        <p:txBody>
          <a:bodyPr wrap="square" rtlCol="0">
            <a:spAutoFit/>
          </a:bodyPr>
          <a:lstStyle/>
          <a:p>
            <a:r>
              <a:rPr lang="en-US" b="1" u="sng" dirty="0" smtClean="0">
                <a:solidFill>
                  <a:srgbClr val="080808"/>
                </a:solidFill>
                <a:latin typeface="Arial" panose="020B0604020202020204" pitchFamily="34" charset="0"/>
              </a:rPr>
              <a:t>Columns </a:t>
            </a:r>
            <a:r>
              <a:rPr lang="en-US" b="1" u="sng" dirty="0" smtClean="0">
                <a:solidFill>
                  <a:srgbClr val="080808"/>
                </a:solidFill>
                <a:latin typeface="Arial" panose="020B0604020202020204" pitchFamily="34" charset="0"/>
              </a:rPr>
              <a:t>providing </a:t>
            </a:r>
            <a:r>
              <a:rPr lang="en-US" b="1" u="sng" dirty="0" smtClean="0">
                <a:solidFill>
                  <a:srgbClr val="080808"/>
                </a:solidFill>
                <a:latin typeface="Arial" panose="020B0604020202020204" pitchFamily="34" charset="0"/>
              </a:rPr>
              <a:t>information </a:t>
            </a:r>
            <a:r>
              <a:rPr lang="en-US" b="1" u="sng" dirty="0">
                <a:solidFill>
                  <a:srgbClr val="080808"/>
                </a:solidFill>
                <a:latin typeface="Arial" panose="020B0604020202020204" pitchFamily="34" charset="0"/>
              </a:rPr>
              <a:t>about app/website features </a:t>
            </a:r>
            <a:r>
              <a:rPr lang="en-US" b="1" u="sng" dirty="0" smtClean="0">
                <a:solidFill>
                  <a:srgbClr val="080808"/>
                </a:solidFill>
                <a:latin typeface="Arial" panose="020B0604020202020204" pitchFamily="34" charset="0"/>
              </a:rPr>
              <a:t>are- </a:t>
            </a:r>
            <a:endParaRPr lang="en-US" sz="2800" b="1" u="sng" dirty="0"/>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Payment modes available</a:t>
            </a:r>
          </a:p>
          <a:p>
            <a:pPr marL="285750" indent="-285750">
              <a:buFont typeface="Arial" panose="020B0604020202020204" pitchFamily="34" charset="0"/>
              <a:buChar char="•"/>
            </a:pPr>
            <a:r>
              <a:rPr lang="en-US" dirty="0" smtClean="0">
                <a:solidFill>
                  <a:srgbClr val="080808"/>
                </a:solidFill>
                <a:latin typeface="Arial" panose="020B0604020202020204" pitchFamily="34" charset="0"/>
              </a:rPr>
              <a:t>Product </a:t>
            </a:r>
            <a:r>
              <a:rPr lang="en-US" dirty="0">
                <a:solidFill>
                  <a:srgbClr val="080808"/>
                </a:solidFill>
                <a:latin typeface="Arial" panose="020B0604020202020204" pitchFamily="34" charset="0"/>
              </a:rPr>
              <a:t>comparison offered</a:t>
            </a:r>
          </a:p>
          <a:p>
            <a:pPr marL="285750" indent="-285750">
              <a:buFont typeface="Arial" panose="020B0604020202020204" pitchFamily="34" charset="0"/>
              <a:buChar char="•"/>
            </a:pPr>
            <a:r>
              <a:rPr lang="en-US" dirty="0">
                <a:solidFill>
                  <a:srgbClr val="080808"/>
                </a:solidFill>
                <a:latin typeface="Arial" panose="020B0604020202020204" pitchFamily="34" charset="0"/>
              </a:rPr>
              <a:t>Complete information about seller listed on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Ease of navigation </a:t>
            </a:r>
            <a:r>
              <a:rPr lang="en-US" dirty="0" smtClean="0">
                <a:solidFill>
                  <a:srgbClr val="080808"/>
                </a:solidFill>
                <a:latin typeface="Arial" panose="020B0604020202020204" pitchFamily="34" charset="0"/>
              </a:rPr>
              <a:t>on </a:t>
            </a:r>
            <a:r>
              <a:rPr lang="en-US" dirty="0">
                <a:solidFill>
                  <a:srgbClr val="080808"/>
                </a:solidFill>
                <a:latin typeface="Arial" panose="020B0604020202020204" pitchFamily="34" charset="0"/>
              </a:rPr>
              <a:t>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Loading speed</a:t>
            </a:r>
          </a:p>
          <a:p>
            <a:pPr marL="285750" indent="-285750">
              <a:buFont typeface="Arial" panose="020B0604020202020204" pitchFamily="34" charset="0"/>
              <a:buChar char="•"/>
            </a:pPr>
            <a:r>
              <a:rPr lang="en-US" dirty="0" smtClean="0">
                <a:solidFill>
                  <a:srgbClr val="080808"/>
                </a:solidFill>
                <a:latin typeface="Arial" panose="020B0604020202020204" pitchFamily="34" charset="0"/>
              </a:rPr>
              <a:t>privacy </a:t>
            </a:r>
            <a:r>
              <a:rPr lang="en-US" dirty="0">
                <a:solidFill>
                  <a:srgbClr val="080808"/>
                </a:solidFill>
                <a:latin typeface="Arial" panose="020B0604020202020204" pitchFamily="34" charset="0"/>
              </a:rPr>
              <a:t>of customers</a:t>
            </a:r>
          </a:p>
          <a:p>
            <a:pPr marL="285750" indent="-285750">
              <a:buFont typeface="Arial" panose="020B0604020202020204" pitchFamily="34" charset="0"/>
              <a:buChar char="•"/>
            </a:pPr>
            <a:r>
              <a:rPr lang="en-US" dirty="0">
                <a:solidFill>
                  <a:srgbClr val="080808"/>
                </a:solidFill>
                <a:latin typeface="Arial" panose="020B0604020202020204" pitchFamily="34" charset="0"/>
              </a:rPr>
              <a:t>Visual appearance of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Delivery speed</a:t>
            </a:r>
          </a:p>
          <a:p>
            <a:pPr marL="285750" indent="-285750">
              <a:buFont typeface="Arial" panose="020B0604020202020204" pitchFamily="34" charset="0"/>
              <a:buChar char="•"/>
            </a:pPr>
            <a:r>
              <a:rPr lang="en-US" dirty="0">
                <a:solidFill>
                  <a:srgbClr val="080808"/>
                </a:solidFill>
                <a:latin typeface="Arial" panose="020B0604020202020204" pitchFamily="34" charset="0"/>
              </a:rPr>
              <a:t>Fast loading of webpage</a:t>
            </a:r>
          </a:p>
          <a:p>
            <a:pPr marL="285750" indent="-285750">
              <a:buFont typeface="Arial" panose="020B0604020202020204" pitchFamily="34" charset="0"/>
              <a:buChar char="•"/>
            </a:pPr>
            <a:r>
              <a:rPr lang="en-US" dirty="0">
                <a:solidFill>
                  <a:srgbClr val="080808"/>
                </a:solidFill>
                <a:latin typeface="Arial" panose="020B0604020202020204" pitchFamily="34" charset="0"/>
              </a:rPr>
              <a:t>Wide verity of products offered</a:t>
            </a: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1959502105"/>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smtClean="0"/>
              <a:t>Summary </a:t>
            </a:r>
            <a:r>
              <a:rPr lang="en-US" sz="5400" dirty="0"/>
              <a:t>of dataset</a:t>
            </a:r>
            <a:endParaRPr lang="en-US" dirty="0"/>
          </a:p>
        </p:txBody>
      </p:sp>
      <mc:AlternateContent xmlns:mc="http://schemas.openxmlformats.org/markup-compatibility/2006">
        <mc:Choice xmlns="" xmlns:p14="http://schemas.microsoft.com/office/powerpoint/2010/main"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p:pic>
            <p:nvPicPr>
              <p:cNvPr id="7" name="Ink 6">
                <a:extLst>
                  <a:ext uri="{FF2B5EF4-FFF2-40B4-BE49-F238E27FC236}">
                    <a16:creationId xmlns:p14="http://schemas.microsoft.com/office/powerpoint/2010/main" xmlns="" xmlns:a16="http://schemas.microsoft.com/office/drawing/2014/main" id="{E199851A-BF78-4E44-9294-7D38AC9E9A5A}"/>
                  </a:ext>
                </a:extLst>
              </p:cNvPr>
              <p:cNvPicPr/>
              <p:nvPr/>
            </p:nvPicPr>
            <p:blipFill>
              <a:blip r:embed="rId3" cstate="print"/>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 xmlns:a16="http://schemas.microsoft.com/office/drawing/2014/main" id="{BB29B837-C536-41FA-A77D-D0BFC2061BBD}"/>
              </a:ext>
            </a:extLst>
          </p:cNvPr>
          <p:cNvSpPr txBox="1"/>
          <p:nvPr/>
        </p:nvSpPr>
        <p:spPr>
          <a:xfrm>
            <a:off x="551857" y="2283903"/>
            <a:ext cx="10985843" cy="3293209"/>
          </a:xfrm>
          <a:prstGeom prst="rect">
            <a:avLst/>
          </a:prstGeom>
          <a:noFill/>
        </p:spPr>
        <p:txBody>
          <a:bodyPr wrap="square" rtlCol="0">
            <a:spAutoFit/>
          </a:bodyPr>
          <a:lstStyle/>
          <a:p>
            <a:r>
              <a:rPr lang="en-US" b="1" u="sng" dirty="0" smtClean="0">
                <a:solidFill>
                  <a:srgbClr val="080808"/>
                </a:solidFill>
                <a:latin typeface="Arial" panose="020B0604020202020204" pitchFamily="34" charset="0"/>
              </a:rPr>
              <a:t>Columns providing information </a:t>
            </a:r>
            <a:r>
              <a:rPr lang="en-US" b="1" u="sng" dirty="0">
                <a:solidFill>
                  <a:srgbClr val="080808"/>
                </a:solidFill>
                <a:latin typeface="Arial" panose="020B0604020202020204" pitchFamily="34" charset="0"/>
              </a:rPr>
              <a:t>about User </a:t>
            </a:r>
            <a:r>
              <a:rPr lang="en-US" b="1" u="sng" dirty="0" smtClean="0">
                <a:solidFill>
                  <a:srgbClr val="080808"/>
                </a:solidFill>
                <a:latin typeface="Arial" panose="020B0604020202020204" pitchFamily="34" charset="0"/>
              </a:rPr>
              <a:t>experiences are- </a:t>
            </a:r>
            <a:endParaRPr lang="en-US" sz="2800" b="1" u="sng" dirty="0"/>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User friendly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Enjoyment </a:t>
            </a:r>
            <a:r>
              <a:rPr lang="en-US" dirty="0" smtClean="0">
                <a:solidFill>
                  <a:srgbClr val="080808"/>
                </a:solidFill>
                <a:latin typeface="Arial" panose="020B0604020202020204" pitchFamily="34" charset="0"/>
              </a:rPr>
              <a:t> derived </a:t>
            </a:r>
            <a:r>
              <a:rPr lang="en-US" dirty="0">
                <a:solidFill>
                  <a:srgbClr val="080808"/>
                </a:solidFill>
                <a:latin typeface="Arial" panose="020B0604020202020204" pitchFamily="34" charset="0"/>
              </a:rPr>
              <a:t>from the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Value for money</a:t>
            </a:r>
          </a:p>
          <a:p>
            <a:pPr marL="285750" indent="-285750">
              <a:buFont typeface="Arial" panose="020B0604020202020204" pitchFamily="34" charset="0"/>
              <a:buChar char="•"/>
            </a:pPr>
            <a:r>
              <a:rPr lang="en-US" dirty="0">
                <a:solidFill>
                  <a:srgbClr val="080808"/>
                </a:solidFill>
                <a:latin typeface="Arial" panose="020B0604020202020204" pitchFamily="34" charset="0"/>
              </a:rPr>
              <a:t>Trust developed for the retail store</a:t>
            </a:r>
          </a:p>
          <a:p>
            <a:pPr marL="285750" indent="-285750">
              <a:buFont typeface="Arial" panose="020B0604020202020204" pitchFamily="34" charset="0"/>
              <a:buChar char="•"/>
            </a:pPr>
            <a:r>
              <a:rPr lang="en-US" dirty="0">
                <a:solidFill>
                  <a:srgbClr val="080808"/>
                </a:solidFill>
                <a:latin typeface="Arial" panose="020B0604020202020204" pitchFamily="34" charset="0"/>
              </a:rPr>
              <a:t>Satisfaction derived from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Gratification derived from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Enhancement of social status</a:t>
            </a:r>
          </a:p>
          <a:p>
            <a:pPr marL="285750" indent="-285750">
              <a:buFont typeface="Arial" panose="020B0604020202020204" pitchFamily="34" charset="0"/>
              <a:buChar char="•"/>
            </a:pPr>
            <a:r>
              <a:rPr lang="en-US" dirty="0">
                <a:solidFill>
                  <a:srgbClr val="080808"/>
                </a:solidFill>
                <a:latin typeface="Arial" panose="020B0604020202020204" pitchFamily="34" charset="0"/>
              </a:rPr>
              <a:t>Adventure derived from shopping online</a:t>
            </a: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3467764821"/>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82C7AB6F-12AB-4E12-8E96-BD43C3F4ACDB}"/>
              </a:ext>
            </a:extLst>
          </p:cNvPr>
          <p:cNvSpPr>
            <a:spLocks noGrp="1"/>
          </p:cNvSpPr>
          <p:nvPr>
            <p:ph type="title"/>
          </p:nvPr>
        </p:nvSpPr>
        <p:spPr>
          <a:xfrm>
            <a:off x="504355" y="437007"/>
            <a:ext cx="10058400" cy="668919"/>
          </a:xfrm>
        </p:spPr>
        <p:txBody>
          <a:bodyPr>
            <a:noAutofit/>
          </a:bodyPr>
          <a:lstStyle/>
          <a:p>
            <a:r>
              <a:rPr lang="en-US" dirty="0"/>
              <a:t>Analysis </a:t>
            </a:r>
            <a:r>
              <a:rPr lang="en-US" dirty="0" smtClean="0"/>
              <a:t>based on customer’s city </a:t>
            </a:r>
            <a:endParaRPr lang="en-US" dirty="0"/>
          </a:p>
        </p:txBody>
      </p:sp>
      <p:pic>
        <p:nvPicPr>
          <p:cNvPr id="13" name="Picture 12">
            <a:extLst>
              <a:ext uri="{FF2B5EF4-FFF2-40B4-BE49-F238E27FC236}">
                <a16:creationId xmlns="" xmlns:a16="http://schemas.microsoft.com/office/drawing/2014/main" id="{79D2D7EE-AED2-43D2-AD87-2EC0FF1D5292}"/>
              </a:ext>
            </a:extLst>
          </p:cNvPr>
          <p:cNvPicPr>
            <a:picLocks noChangeAspect="1"/>
          </p:cNvPicPr>
          <p:nvPr/>
        </p:nvPicPr>
        <p:blipFill>
          <a:blip r:embed="rId3" cstate="print"/>
          <a:stretch>
            <a:fillRect/>
          </a:stretch>
        </p:blipFill>
        <p:spPr>
          <a:xfrm>
            <a:off x="5726009" y="1404717"/>
            <a:ext cx="5800726" cy="4897438"/>
          </a:xfrm>
          <a:prstGeom prst="rect">
            <a:avLst/>
          </a:prstGeom>
        </p:spPr>
      </p:pic>
      <p:sp>
        <p:nvSpPr>
          <p:cNvPr id="14" name="TextBox 13">
            <a:extLst>
              <a:ext uri="{FF2B5EF4-FFF2-40B4-BE49-F238E27FC236}">
                <a16:creationId xmlns="" xmlns:a16="http://schemas.microsoft.com/office/drawing/2014/main" id="{D6D294C2-8D1D-48AD-99D1-F2F58748C69A}"/>
              </a:ext>
            </a:extLst>
          </p:cNvPr>
          <p:cNvSpPr txBox="1"/>
          <p:nvPr/>
        </p:nvSpPr>
        <p:spPr>
          <a:xfrm>
            <a:off x="504355" y="1582340"/>
            <a:ext cx="6334595" cy="3693319"/>
          </a:xfrm>
          <a:prstGeom prst="rect">
            <a:avLst/>
          </a:prstGeom>
          <a:noFill/>
        </p:spPr>
        <p:txBody>
          <a:bodyPr wrap="square" rtlCol="0">
            <a:spAutoFit/>
          </a:bodyPr>
          <a:lstStyle/>
          <a:p>
            <a:r>
              <a:rPr lang="en-US" b="1" u="sng" dirty="0">
                <a:solidFill>
                  <a:srgbClr val="080808"/>
                </a:solidFill>
                <a:latin typeface="Arial" panose="020B0604020202020204" pitchFamily="34" charset="0"/>
              </a:rPr>
              <a:t>Most customers </a:t>
            </a:r>
            <a:r>
              <a:rPr lang="en-US" b="1" u="sng" dirty="0" smtClean="0">
                <a:solidFill>
                  <a:srgbClr val="080808"/>
                </a:solidFill>
                <a:latin typeface="Arial" panose="020B0604020202020204" pitchFamily="34" charset="0"/>
              </a:rPr>
              <a:t>belonged </a:t>
            </a:r>
            <a:r>
              <a:rPr lang="en-US" b="1" u="sng" dirty="0" smtClean="0">
                <a:solidFill>
                  <a:srgbClr val="080808"/>
                </a:solidFill>
                <a:latin typeface="Arial" panose="020B0604020202020204" pitchFamily="34" charset="0"/>
              </a:rPr>
              <a:t>from </a:t>
            </a:r>
            <a:r>
              <a:rPr lang="en-US" b="1" u="sng" dirty="0">
                <a:solidFill>
                  <a:srgbClr val="080808"/>
                </a:solidFill>
                <a:latin typeface="Arial" panose="020B0604020202020204" pitchFamily="34" charset="0"/>
              </a:rPr>
              <a:t>following </a:t>
            </a:r>
            <a:r>
              <a:rPr lang="en-US" b="1" u="sng" dirty="0" smtClean="0">
                <a:solidFill>
                  <a:srgbClr val="080808"/>
                </a:solidFill>
                <a:latin typeface="Arial" panose="020B0604020202020204" pitchFamily="34" charset="0"/>
              </a:rPr>
              <a:t>cities: </a:t>
            </a:r>
            <a:endParaRPr lang="en-US" b="1" u="sng" dirty="0">
              <a:solidFill>
                <a:srgbClr val="080808"/>
              </a:solidFill>
              <a:latin typeface="Arial" panose="020B0604020202020204" pitchFamily="34" charset="0"/>
            </a:endParaRPr>
          </a:p>
          <a:p>
            <a:endParaRPr lang="en-US" dirty="0">
              <a:solidFill>
                <a:srgbClr val="080808"/>
              </a:solidFill>
              <a:latin typeface="Arial" panose="020B0604020202020204" pitchFamily="34" charset="0"/>
            </a:endParaRPr>
          </a:p>
          <a:p>
            <a:pPr marL="342900" indent="-342900">
              <a:buFont typeface="+mj-lt"/>
              <a:buAutoNum type="arabicPeriod"/>
            </a:pPr>
            <a:r>
              <a:rPr lang="en-US" dirty="0">
                <a:solidFill>
                  <a:srgbClr val="080808"/>
                </a:solidFill>
                <a:latin typeface="Arial" panose="020B0604020202020204" pitchFamily="34" charset="0"/>
              </a:rPr>
              <a:t>Delhi </a:t>
            </a:r>
          </a:p>
          <a:p>
            <a:pPr marL="342900" indent="-342900">
              <a:buFont typeface="+mj-lt"/>
              <a:buAutoNum type="arabicPeriod"/>
            </a:pPr>
            <a:r>
              <a:rPr lang="en-US" dirty="0">
                <a:solidFill>
                  <a:srgbClr val="080808"/>
                </a:solidFill>
                <a:latin typeface="Arial" panose="020B0604020202020204" pitchFamily="34" charset="0"/>
              </a:rPr>
              <a:t>Noida </a:t>
            </a:r>
          </a:p>
          <a:p>
            <a:pPr marL="342900" indent="-342900">
              <a:buFont typeface="+mj-lt"/>
              <a:buAutoNum type="arabicPeriod"/>
            </a:pPr>
            <a:r>
              <a:rPr lang="en-US" dirty="0">
                <a:solidFill>
                  <a:srgbClr val="080808"/>
                </a:solidFill>
                <a:latin typeface="Arial" panose="020B0604020202020204" pitchFamily="34" charset="0"/>
              </a:rPr>
              <a:t>Bangalore </a:t>
            </a:r>
          </a:p>
          <a:p>
            <a:endParaRPr lang="en-US" dirty="0">
              <a:solidFill>
                <a:srgbClr val="080808"/>
              </a:solidFill>
              <a:latin typeface="Arial" panose="020B0604020202020204" pitchFamily="34" charset="0"/>
            </a:endParaRPr>
          </a:p>
          <a:p>
            <a:endParaRPr lang="en-US" dirty="0">
              <a:solidFill>
                <a:srgbClr val="080808"/>
              </a:solidFill>
              <a:latin typeface="Arial" panose="020B0604020202020204" pitchFamily="34" charset="0"/>
            </a:endParaRPr>
          </a:p>
          <a:p>
            <a:r>
              <a:rPr lang="en-US" dirty="0">
                <a:solidFill>
                  <a:srgbClr val="080808"/>
                </a:solidFill>
                <a:latin typeface="Arial" panose="020B0604020202020204" pitchFamily="34" charset="0"/>
              </a:rPr>
              <a:t>Whereas least used cities are  - </a:t>
            </a:r>
          </a:p>
          <a:p>
            <a:endParaRPr lang="en-US" dirty="0">
              <a:solidFill>
                <a:srgbClr val="080808"/>
              </a:solidFill>
              <a:latin typeface="Arial" panose="020B0604020202020204" pitchFamily="34" charset="0"/>
            </a:endParaRPr>
          </a:p>
          <a:p>
            <a:pPr marL="342900" indent="-342900">
              <a:buFont typeface="+mj-lt"/>
              <a:buAutoNum type="arabicPeriod"/>
            </a:pPr>
            <a:r>
              <a:rPr lang="en-US" dirty="0">
                <a:solidFill>
                  <a:srgbClr val="080808"/>
                </a:solidFill>
                <a:latin typeface="Arial" panose="020B0604020202020204" pitchFamily="34" charset="0"/>
              </a:rPr>
              <a:t>Solan</a:t>
            </a:r>
          </a:p>
          <a:p>
            <a:pPr marL="342900" indent="-342900">
              <a:buFont typeface="+mj-lt"/>
              <a:buAutoNum type="arabicPeriod"/>
            </a:pPr>
            <a:r>
              <a:rPr lang="en-US" dirty="0">
                <a:solidFill>
                  <a:srgbClr val="080808"/>
                </a:solidFill>
                <a:latin typeface="Arial" panose="020B0604020202020204" pitchFamily="34" charset="0"/>
              </a:rPr>
              <a:t>Gurgaon </a:t>
            </a:r>
          </a:p>
          <a:p>
            <a:pPr marL="342900" indent="-342900">
              <a:buFont typeface="+mj-lt"/>
              <a:buAutoNum type="arabicPeriod"/>
            </a:pPr>
            <a:r>
              <a:rPr lang="en-US" dirty="0" err="1" smtClean="0">
                <a:solidFill>
                  <a:srgbClr val="080808"/>
                </a:solidFill>
                <a:latin typeface="Arial" panose="020B0604020202020204" pitchFamily="34" charset="0"/>
              </a:rPr>
              <a:t>Bolandshahr</a:t>
            </a:r>
            <a:endParaRPr lang="en-US" dirty="0">
              <a:solidFill>
                <a:srgbClr val="080808"/>
              </a:solidFill>
              <a:latin typeface="Arial" panose="020B0604020202020204" pitchFamily="34" charset="0"/>
            </a:endParaRP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1904673433"/>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5DD5E5BD-3A27-4C08-A32B-2C71C94E8A00}"/>
              </a:ext>
            </a:extLst>
          </p:cNvPr>
          <p:cNvPicPr>
            <a:picLocks noChangeAspect="1"/>
          </p:cNvPicPr>
          <p:nvPr/>
        </p:nvPicPr>
        <p:blipFill>
          <a:blip r:embed="rId2" cstate="print"/>
          <a:stretch>
            <a:fillRect/>
          </a:stretch>
        </p:blipFill>
        <p:spPr>
          <a:xfrm>
            <a:off x="439758" y="1616565"/>
            <a:ext cx="6334125" cy="4043966"/>
          </a:xfrm>
          <a:prstGeom prst="rect">
            <a:avLst/>
          </a:prstGeom>
        </p:spPr>
      </p:pic>
      <p:sp>
        <p:nvSpPr>
          <p:cNvPr id="9" name="Title 1">
            <a:extLst>
              <a:ext uri="{FF2B5EF4-FFF2-40B4-BE49-F238E27FC236}">
                <a16:creationId xmlns="" xmlns:a16="http://schemas.microsoft.com/office/drawing/2014/main" id="{9715070C-80E3-4C01-A1F8-C7D3139DF469}"/>
              </a:ext>
            </a:extLst>
          </p:cNvPr>
          <p:cNvSpPr txBox="1">
            <a:spLocks/>
          </p:cNvSpPr>
          <p:nvPr/>
        </p:nvSpPr>
        <p:spPr>
          <a:xfrm>
            <a:off x="504355" y="437007"/>
            <a:ext cx="10058400" cy="6689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a:lstStyle>
          <a:p>
            <a:r>
              <a:rPr lang="en-US" b="1" cap="none" dirty="0" smtClean="0">
                <a:solidFill>
                  <a:schemeClr val="accent1">
                    <a:satMod val="150000"/>
                  </a:schemeClr>
                </a:solidFill>
              </a:rPr>
              <a:t>Analysis of Gender of Customer </a:t>
            </a:r>
            <a:endParaRPr lang="en-US" b="1" cap="none" dirty="0">
              <a:solidFill>
                <a:schemeClr val="accent1">
                  <a:satMod val="150000"/>
                </a:schemeClr>
              </a:solidFill>
            </a:endParaRPr>
          </a:p>
        </p:txBody>
      </p:sp>
      <p:sp>
        <p:nvSpPr>
          <p:cNvPr id="13" name="TextBox 12">
            <a:extLst>
              <a:ext uri="{FF2B5EF4-FFF2-40B4-BE49-F238E27FC236}">
                <a16:creationId xmlns="" xmlns:a16="http://schemas.microsoft.com/office/drawing/2014/main" id="{878E292D-3CEC-4616-BB07-C95730A9EA58}"/>
              </a:ext>
            </a:extLst>
          </p:cNvPr>
          <p:cNvSpPr txBox="1"/>
          <p:nvPr/>
        </p:nvSpPr>
        <p:spPr>
          <a:xfrm>
            <a:off x="464746" y="5995444"/>
            <a:ext cx="9382125" cy="369332"/>
          </a:xfrm>
          <a:prstGeom prst="rect">
            <a:avLst/>
          </a:prstGeom>
          <a:noFill/>
        </p:spPr>
        <p:txBody>
          <a:bodyPr wrap="square">
            <a:spAutoFit/>
          </a:bodyPr>
          <a:lstStyle/>
          <a:p>
            <a:r>
              <a:rPr lang="en-US" dirty="0">
                <a:solidFill>
                  <a:srgbClr val="080808"/>
                </a:solidFill>
                <a:latin typeface="Arial" panose="020B0604020202020204" pitchFamily="34" charset="0"/>
              </a:rPr>
              <a:t>Analysis show that 68 % of the </a:t>
            </a:r>
            <a:r>
              <a:rPr lang="en-US" dirty="0" smtClean="0">
                <a:solidFill>
                  <a:srgbClr val="080808"/>
                </a:solidFill>
                <a:latin typeface="Arial" panose="020B0604020202020204" pitchFamily="34" charset="0"/>
              </a:rPr>
              <a:t>customers </a:t>
            </a:r>
            <a:r>
              <a:rPr lang="en-US" dirty="0">
                <a:solidFill>
                  <a:srgbClr val="080808"/>
                </a:solidFill>
                <a:latin typeface="Arial" panose="020B0604020202020204" pitchFamily="34" charset="0"/>
              </a:rPr>
              <a:t>are </a:t>
            </a:r>
            <a:r>
              <a:rPr lang="en-US" dirty="0" smtClean="0">
                <a:solidFill>
                  <a:srgbClr val="080808"/>
                </a:solidFill>
                <a:latin typeface="Arial" panose="020B0604020202020204" pitchFamily="34" charset="0"/>
              </a:rPr>
              <a:t>female </a:t>
            </a:r>
            <a:r>
              <a:rPr lang="en-US" dirty="0">
                <a:solidFill>
                  <a:srgbClr val="080808"/>
                </a:solidFill>
                <a:latin typeface="Arial" panose="020B0604020202020204" pitchFamily="34" charset="0"/>
              </a:rPr>
              <a:t>and only 33 % are </a:t>
            </a:r>
            <a:r>
              <a:rPr lang="en-US" dirty="0" smtClean="0">
                <a:solidFill>
                  <a:srgbClr val="080808"/>
                </a:solidFill>
                <a:latin typeface="Arial" panose="020B0604020202020204" pitchFamily="34" charset="0"/>
              </a:rPr>
              <a:t>male</a:t>
            </a:r>
            <a:endParaRPr lang="en-US" dirty="0">
              <a:solidFill>
                <a:srgbClr val="080808"/>
              </a:solidFill>
              <a:latin typeface="Arial" panose="020B0604020202020204" pitchFamily="34" charset="0"/>
            </a:endParaRPr>
          </a:p>
        </p:txBody>
      </p:sp>
    </p:spTree>
    <p:extLst>
      <p:ext uri="{BB962C8B-B14F-4D97-AF65-F5344CB8AC3E}">
        <p14:creationId xmlns="" xmlns:p14="http://schemas.microsoft.com/office/powerpoint/2010/main" val="270571324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9E3DC9-E5A0-4FD2-9B0C-D6989049DB38}"/>
              </a:ext>
            </a:extLst>
          </p:cNvPr>
          <p:cNvSpPr>
            <a:spLocks noGrp="1"/>
          </p:cNvSpPr>
          <p:nvPr>
            <p:ph type="title"/>
          </p:nvPr>
        </p:nvSpPr>
        <p:spPr/>
        <p:txBody>
          <a:bodyPr>
            <a:normAutofit fontScale="90000"/>
          </a:bodyPr>
          <a:lstStyle/>
          <a:p>
            <a:r>
              <a:rPr lang="en-US" sz="5400" dirty="0"/>
              <a:t>Old/New customers.</a:t>
            </a:r>
            <a:br>
              <a:rPr lang="en-US" sz="5400" dirty="0"/>
            </a:br>
            <a:endParaRPr lang="en-US" dirty="0"/>
          </a:p>
        </p:txBody>
      </p:sp>
      <p:sp>
        <p:nvSpPr>
          <p:cNvPr id="7" name="TextBox 6">
            <a:extLst>
              <a:ext uri="{FF2B5EF4-FFF2-40B4-BE49-F238E27FC236}">
                <a16:creationId xmlns="" xmlns:a16="http://schemas.microsoft.com/office/drawing/2014/main" id="{0F5B02AB-274C-44AB-B3BD-30C41A89873C}"/>
              </a:ext>
            </a:extLst>
          </p:cNvPr>
          <p:cNvSpPr txBox="1"/>
          <p:nvPr/>
        </p:nvSpPr>
        <p:spPr>
          <a:xfrm>
            <a:off x="556525" y="2505054"/>
            <a:ext cx="6096000" cy="2031325"/>
          </a:xfrm>
          <a:prstGeom prst="rect">
            <a:avLst/>
          </a:prstGeom>
          <a:noFill/>
        </p:spPr>
        <p:txBody>
          <a:bodyPr wrap="square">
            <a:spAutoFit/>
          </a:bodyPr>
          <a:lstStyle/>
          <a:p>
            <a:r>
              <a:rPr lang="en-US" sz="1800" b="0" i="0" u="none" strike="noStrike" baseline="0" dirty="0">
                <a:solidFill>
                  <a:srgbClr val="080808"/>
                </a:solidFill>
                <a:latin typeface="Arial" panose="020B0604020202020204" pitchFamily="34" charset="0"/>
              </a:rPr>
              <a:t>Above plot shows that 37 % of customers are using online shopping for more than 4 years whereas 25 % of customers says that they have been doing online shopping since 2 to 3 years and then the percentage keep on decreasing with years. This confirms our earlier fact thar 95 % customers are likely to shop again after there first purchase. </a:t>
            </a:r>
            <a:endParaRPr lang="en-IN" dirty="0"/>
          </a:p>
        </p:txBody>
      </p:sp>
      <p:pic>
        <p:nvPicPr>
          <p:cNvPr id="10" name="Picture 9">
            <a:extLst>
              <a:ext uri="{FF2B5EF4-FFF2-40B4-BE49-F238E27FC236}">
                <a16:creationId xmlns="" xmlns:a16="http://schemas.microsoft.com/office/drawing/2014/main" id="{79C0E974-BDF1-4E2B-8439-B704A2F19A80}"/>
              </a:ext>
            </a:extLst>
          </p:cNvPr>
          <p:cNvPicPr>
            <a:picLocks noChangeAspect="1"/>
          </p:cNvPicPr>
          <p:nvPr/>
        </p:nvPicPr>
        <p:blipFill>
          <a:blip r:embed="rId2" cstate="print"/>
          <a:stretch>
            <a:fillRect/>
          </a:stretch>
        </p:blipFill>
        <p:spPr>
          <a:xfrm>
            <a:off x="6819900" y="1048018"/>
            <a:ext cx="5053512" cy="4943207"/>
          </a:xfrm>
          <a:prstGeom prst="rect">
            <a:avLst/>
          </a:prstGeom>
        </p:spPr>
      </p:pic>
    </p:spTree>
    <p:extLst>
      <p:ext uri="{BB962C8B-B14F-4D97-AF65-F5344CB8AC3E}">
        <p14:creationId xmlns="" xmlns:p14="http://schemas.microsoft.com/office/powerpoint/2010/main" val="4113107257"/>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291</TotalTime>
  <Words>1246</Words>
  <Application>Microsoft Office PowerPoint</Application>
  <PresentationFormat>Custom</PresentationFormat>
  <Paragraphs>150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Module</vt:lpstr>
      <vt:lpstr>  E-retail factors for customer activation and retention: A case study from Indian e-commerce customers </vt:lpstr>
      <vt:lpstr>Problem Statement</vt:lpstr>
      <vt:lpstr>Customer retention dataset</vt:lpstr>
      <vt:lpstr>Summary of dataset</vt:lpstr>
      <vt:lpstr>Summary of dataset</vt:lpstr>
      <vt:lpstr>Summary of dataset</vt:lpstr>
      <vt:lpstr>Analysis based on customer’s city </vt:lpstr>
      <vt:lpstr>Slide 8</vt:lpstr>
      <vt:lpstr>Old/New customers. </vt:lpstr>
      <vt:lpstr>Variety of products offered</vt:lpstr>
      <vt:lpstr>Loading Speed of the website </vt:lpstr>
      <vt:lpstr>Longer Delivery Periods </vt:lpstr>
      <vt:lpstr>Fastest Order Delivering Store </vt:lpstr>
      <vt:lpstr>Age group of customers - </vt:lpstr>
      <vt:lpstr>Type of internet and medium used</vt:lpstr>
      <vt:lpstr>Restricted Payment method Options  </vt:lpstr>
      <vt:lpstr>Payment modes used</vt:lpstr>
      <vt:lpstr>Products abandoned by customer</vt:lpstr>
      <vt:lpstr>Customer review for online shopping:</vt:lpstr>
      <vt:lpstr>Efficient Website  </vt:lpstr>
      <vt:lpstr>Time spend onwebsite</vt:lpstr>
      <vt:lpstr>Online Retailer Recommendation.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Pranav Pandey</dc:creator>
  <cp:lastModifiedBy>Windows User</cp:lastModifiedBy>
  <cp:revision>100</cp:revision>
  <dcterms:created xsi:type="dcterms:W3CDTF">2021-09-23T13:19:03Z</dcterms:created>
  <dcterms:modified xsi:type="dcterms:W3CDTF">2022-02-12T15:15:04Z</dcterms:modified>
</cp:coreProperties>
</file>