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94"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1" d="100"/>
          <a:sy n="81" d="100"/>
        </p:scale>
        <p:origin x="-90" y="-642"/>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73058351-9FAC-4F4F-A5FB-FC365EDF9D02}" type="presOf" srcId="{C53CC6D8-DEFC-45FD-8207-E1ECCC27EA85}" destId="{22D8E0AF-322E-4A8E-BC3C-6E9E9A51F58F}"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9AFC20F2-D5DD-455E-8266-96B58ABE2D49}" type="presOf" srcId="{CAE20587-4D50-4B6B-A17D-199722D630E2}" destId="{68423B8C-DD55-4C1A-86D3-87118415FFA7}"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0586601-9ACD-4FBD-BD5A-48D73FF14301}" type="presOf" srcId="{516A4DDC-76BD-494E-B503-625555CCBC4A}" destId="{9BBCF6CE-E750-48B6-B333-305BBB100737}"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6D853954-67EB-442C-9F5A-866B9247A562}" srcId="{C53CC6D8-DEFC-45FD-8207-E1ECCC27EA85}" destId="{5CA89521-836B-470D-B51C-F8A4714D4EFF}" srcOrd="3" destOrd="0" parTransId="{D7F37AAF-020D-463D-9735-A1336884A6AE}" sibTransId="{C27250CA-FF59-4A03-8472-477331DB98EB}"/>
    <dgm:cxn modelId="{36634D94-C210-4DDC-A75A-FBCAAFC75039}" srcId="{5CA89521-836B-470D-B51C-F8A4714D4EFF}" destId="{63746B76-9534-4F4F-B65B-B8A9AACC03F9}" srcOrd="0" destOrd="0" parTransId="{525F31A2-90BB-4E18-B1F5-10D38B8099D9}" sibTransId="{A9C1E709-4F9E-4AAB-BB7C-51A08921302E}"/>
    <dgm:cxn modelId="{D22C632F-8F8B-48FF-A898-48FD446A5F78}" srcId="{41E3B52E-71B8-4BD0-B1ED-D051FFB12506}" destId="{CAE20587-4D50-4B6B-A17D-199722D630E2}" srcOrd="2" destOrd="0" parTransId="{6CEBC692-6F9A-47B4-948E-5AEB8FCFD251}" sibTransId="{7656320D-CC13-4DD7-8A30-F9FDC84AC6F2}"/>
    <dgm:cxn modelId="{AEAE8CB6-1B26-4996-A549-ADEFF4BF9B7B}" type="presOf" srcId="{41E3B52E-71B8-4BD0-B1ED-D051FFB12506}" destId="{09ADE9CE-20B7-4A4E-BED6-D56E4ED1D85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B767AB03-F7F7-492B-8158-C75E1682A10F}" srcId="{EA587102-578B-46F3-8D9E-CEC48527A898}" destId="{15982A38-A73B-4943-B138-EA0EAB77BC29}" srcOrd="1" destOrd="0" parTransId="{7CBA4BA7-B8C9-4EC9-9C51-4E810224FE14}" sibTransId="{9295158E-0763-4655-AD0E-61686A560F58}"/>
    <dgm:cxn modelId="{70C18AF9-2F24-4A50-9785-941DE7FE4B31}" type="presOf" srcId="{2B847D36-6E88-4DD3-AABD-579C99426233}" destId="{7CAEA63C-96B5-40D4-900F-409598FDB0C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40E743FD-4072-4389-94B0-B65E89259C6B}" type="presOf" srcId="{5CBEC7DD-A25D-4956-9A65-6EA385F6FCB5}" destId="{F7AA6D3E-BCE0-4C06-B101-080DA85DCB0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25B66A08-E57F-429F-A076-5691EC284D95}" type="presOf" srcId="{33BF0E2A-2B00-40A5-832E-FC800DCA5982}" destId="{73DBFA1A-3823-4209-9CD6-DBDD456F39FB}" srcOrd="0" destOrd="0" presId="urn:microsoft.com/office/officeart/2005/8/layout/lProcess1"/>
    <dgm:cxn modelId="{3EF97A2F-4200-46E4-86EB-19980AD436FE}" type="presOf" srcId="{CD410504-9F7F-47AE-B46E-CE985680360F}" destId="{85447532-8740-4202-B6A5-AE63748B9291}"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0E9367DA-F3C7-4672-A3E1-FDDD869E15C8}" type="presOf" srcId="{ABE7D012-6867-48DA-AF76-FDB8ECBB944D}" destId="{0C1CAC8B-CC80-49DA-9707-021AB163C55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B522739A-4DEE-43CF-9357-A84EF1EEE7ED}" srcId="{41E3B52E-71B8-4BD0-B1ED-D051FFB12506}" destId="{33BF0E2A-2B00-40A5-832E-FC800DCA5982}" srcOrd="1" destOrd="0" parTransId="{F8C31ED9-A2C0-4A09-A419-0AE9A44BB8DF}" sibTransId="{E373698D-1356-47A7-A591-B72BFE77C3D1}"/>
    <dgm:cxn modelId="{206D6826-92C5-4EEE-A28E-254E966FF0A0}" srcId="{516A4DDC-76BD-494E-B503-625555CCBC4A}" destId="{F7CED298-1605-4B60-9FC8-0A4C25C5AA00}" srcOrd="2" destOrd="0" parTransId="{618E2D9E-4CAE-48D5-9A0F-94DAE74A2D69}" sibTransId="{1009FF03-5F93-449C-AF20-55447EEE50AB}"/>
    <dgm:cxn modelId="{0687A885-2354-4E9E-B313-4269283F0057}" srcId="{41E3B52E-71B8-4BD0-B1ED-D051FFB12506}" destId="{5CBEC7DD-A25D-4956-9A65-6EA385F6FCB5}" srcOrd="0" destOrd="0" parTransId="{F342D04F-4D11-41CC-AB66-36041A902B44}" sibTransId="{BD0F67B1-39E4-45ED-9534-FB8F89E8EEF6}"/>
    <dgm:cxn modelId="{AB112F16-9765-4DCF-8A6B-B4FEBB1DF80B}" type="presOf" srcId="{1009FF03-5F93-449C-AF20-55447EEE50AB}" destId="{3FBD4BD3-B74D-4AAB-9295-AE19DCC50691}"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BCF6CE-E750-48B6-B333-305BBB100737}">
      <dsp:nvSpPr>
        <dsp:cNvPr id="0" name=""/>
        <dsp:cNvSpPr/>
      </dsp:nvSpPr>
      <dsp:spPr>
        <a:xfrm>
          <a:off x="1361" y="209184"/>
          <a:ext cx="2481917" cy="620479"/>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Web Scraping</a:t>
          </a:r>
        </a:p>
      </dsp:txBody>
      <dsp:txXfrm>
        <a:off x="1361" y="209184"/>
        <a:ext cx="2481917" cy="620479"/>
      </dsp:txXfrm>
    </dsp:sp>
    <dsp:sp modelId="{1B1F80F4-E9A5-4A99-A630-6548067B7CB5}">
      <dsp:nvSpPr>
        <dsp:cNvPr id="0" name=""/>
        <dsp:cNvSpPr/>
      </dsp:nvSpPr>
      <dsp:spPr>
        <a:xfrm rot="5400000">
          <a:off x="1188028" y="883955"/>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361" y="1046831"/>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Ensure that the webpages allow legal scraping of data</a:t>
          </a:r>
        </a:p>
      </dsp:txBody>
      <dsp:txXfrm>
        <a:off x="1361" y="1046831"/>
        <a:ext cx="2481917" cy="620479"/>
      </dsp:txXfrm>
    </dsp:sp>
    <dsp:sp modelId="{7CAEA63C-96B5-40D4-900F-409598FDB0C1}">
      <dsp:nvSpPr>
        <dsp:cNvPr id="0" name=""/>
        <dsp:cNvSpPr/>
      </dsp:nvSpPr>
      <dsp:spPr>
        <a:xfrm rot="5400000">
          <a:off x="1188028" y="1721602"/>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361" y="1884478"/>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Extract the product URL’s from Amazon and Flipkart</a:t>
          </a:r>
        </a:p>
      </dsp:txBody>
      <dsp:txXfrm>
        <a:off x="1361" y="1884478"/>
        <a:ext cx="2481917" cy="620479"/>
      </dsp:txXfrm>
    </dsp:sp>
    <dsp:sp modelId="{A65C4264-24F4-4122-844B-F5E582EC0111}">
      <dsp:nvSpPr>
        <dsp:cNvPr id="0" name=""/>
        <dsp:cNvSpPr/>
      </dsp:nvSpPr>
      <dsp:spPr>
        <a:xfrm rot="5400000">
          <a:off x="1188028" y="2559250"/>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361" y="2722126"/>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Create a dataframe with Reviews and Ratings columns</a:t>
          </a:r>
        </a:p>
      </dsp:txBody>
      <dsp:txXfrm>
        <a:off x="1361" y="2722126"/>
        <a:ext cx="2481917" cy="620479"/>
      </dsp:txXfrm>
    </dsp:sp>
    <dsp:sp modelId="{3FBD4BD3-B74D-4AAB-9295-AE19DCC50691}">
      <dsp:nvSpPr>
        <dsp:cNvPr id="0" name=""/>
        <dsp:cNvSpPr/>
      </dsp:nvSpPr>
      <dsp:spPr>
        <a:xfrm rot="5400000">
          <a:off x="1188028" y="3396897"/>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361" y="3559773"/>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Save the dataframe in CSV format</a:t>
          </a:r>
        </a:p>
      </dsp:txBody>
      <dsp:txXfrm>
        <a:off x="1361" y="3559773"/>
        <a:ext cx="2481917" cy="620479"/>
      </dsp:txXfrm>
    </dsp:sp>
    <dsp:sp modelId="{09ADE9CE-20B7-4A4E-BED6-D56E4ED1D855}">
      <dsp:nvSpPr>
        <dsp:cNvPr id="0" name=""/>
        <dsp:cNvSpPr/>
      </dsp:nvSpPr>
      <dsp:spPr>
        <a:xfrm>
          <a:off x="2830747" y="209184"/>
          <a:ext cx="2481917" cy="620479"/>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EDA</a:t>
          </a:r>
        </a:p>
      </dsp:txBody>
      <dsp:txXfrm>
        <a:off x="2830747" y="209184"/>
        <a:ext cx="2481917" cy="620479"/>
      </dsp:txXfrm>
    </dsp:sp>
    <dsp:sp modelId="{C8CE6287-76AA-46C4-B478-0F9183DE6118}">
      <dsp:nvSpPr>
        <dsp:cNvPr id="0" name=""/>
        <dsp:cNvSpPr/>
      </dsp:nvSpPr>
      <dsp:spPr>
        <a:xfrm rot="5400000">
          <a:off x="4017414" y="883955"/>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830747" y="1046831"/>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Check for missing values</a:t>
          </a:r>
        </a:p>
      </dsp:txBody>
      <dsp:txXfrm>
        <a:off x="2830747" y="1046831"/>
        <a:ext cx="2481917" cy="620479"/>
      </dsp:txXfrm>
    </dsp:sp>
    <dsp:sp modelId="{DDA5CBC7-AA05-481A-A03A-3964C1BBBB5A}">
      <dsp:nvSpPr>
        <dsp:cNvPr id="0" name=""/>
        <dsp:cNvSpPr/>
      </dsp:nvSpPr>
      <dsp:spPr>
        <a:xfrm rot="5400000">
          <a:off x="4017414" y="1721602"/>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830747" y="1884478"/>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Data Preprocessing steps</a:t>
          </a:r>
        </a:p>
      </dsp:txBody>
      <dsp:txXfrm>
        <a:off x="2830747" y="1884478"/>
        <a:ext cx="2481917" cy="620479"/>
      </dsp:txXfrm>
    </dsp:sp>
    <dsp:sp modelId="{E7F7C4A8-2F3A-49BA-B2E4-CF48FCA5D8D8}">
      <dsp:nvSpPr>
        <dsp:cNvPr id="0" name=""/>
        <dsp:cNvSpPr/>
      </dsp:nvSpPr>
      <dsp:spPr>
        <a:xfrm rot="5400000">
          <a:off x="4017414" y="2559250"/>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830747" y="2722126"/>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Handle outliers and class imbalance to avoid model biasness</a:t>
          </a:r>
        </a:p>
      </dsp:txBody>
      <dsp:txXfrm>
        <a:off x="2830747" y="2722126"/>
        <a:ext cx="2481917" cy="620479"/>
      </dsp:txXfrm>
    </dsp:sp>
    <dsp:sp modelId="{67971461-EE07-4B5E-A0C3-A166C6559682}">
      <dsp:nvSpPr>
        <dsp:cNvPr id="0" name=""/>
        <dsp:cNvSpPr/>
      </dsp:nvSpPr>
      <dsp:spPr>
        <a:xfrm>
          <a:off x="5660134" y="209184"/>
          <a:ext cx="2481917" cy="620479"/>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Visualization</a:t>
          </a:r>
        </a:p>
      </dsp:txBody>
      <dsp:txXfrm>
        <a:off x="5660134" y="209184"/>
        <a:ext cx="2481917" cy="620479"/>
      </dsp:txXfrm>
    </dsp:sp>
    <dsp:sp modelId="{BF9CEF10-4726-4D20-AC2F-85DE706D0D00}">
      <dsp:nvSpPr>
        <dsp:cNvPr id="0" name=""/>
        <dsp:cNvSpPr/>
      </dsp:nvSpPr>
      <dsp:spPr>
        <a:xfrm rot="5400000">
          <a:off x="6846801" y="883955"/>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660134" y="1046831"/>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Use Pandas Profiling to get initial insight on our dataset</a:t>
          </a:r>
        </a:p>
      </dsp:txBody>
      <dsp:txXfrm>
        <a:off x="5660134" y="1046831"/>
        <a:ext cx="2481917" cy="620479"/>
      </dsp:txXfrm>
    </dsp:sp>
    <dsp:sp modelId="{0C1CAC8B-CC80-49DA-9707-021AB163C55F}">
      <dsp:nvSpPr>
        <dsp:cNvPr id="0" name=""/>
        <dsp:cNvSpPr/>
      </dsp:nvSpPr>
      <dsp:spPr>
        <a:xfrm rot="5400000">
          <a:off x="6846801" y="1721602"/>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660134" y="1884478"/>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Create various visualization plots and Word Cloud</a:t>
          </a:r>
        </a:p>
      </dsp:txBody>
      <dsp:txXfrm>
        <a:off x="5660134" y="1884478"/>
        <a:ext cx="2481917" cy="620479"/>
      </dsp:txXfrm>
    </dsp:sp>
    <dsp:sp modelId="{DA50ACFD-2722-4D29-B376-5CF3C8F3EB41}">
      <dsp:nvSpPr>
        <dsp:cNvPr id="0" name=""/>
        <dsp:cNvSpPr/>
      </dsp:nvSpPr>
      <dsp:spPr>
        <a:xfrm>
          <a:off x="8489520" y="209184"/>
          <a:ext cx="2481917" cy="620479"/>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Model Building</a:t>
          </a:r>
        </a:p>
      </dsp:txBody>
      <dsp:txXfrm>
        <a:off x="8489520" y="209184"/>
        <a:ext cx="2481917" cy="620479"/>
      </dsp:txXfrm>
    </dsp:sp>
    <dsp:sp modelId="{E31C91BC-3A8F-4AC7-8DBF-330AFF31351C}">
      <dsp:nvSpPr>
        <dsp:cNvPr id="0" name=""/>
        <dsp:cNvSpPr/>
      </dsp:nvSpPr>
      <dsp:spPr>
        <a:xfrm rot="5400000">
          <a:off x="9676187" y="883955"/>
          <a:ext cx="108583" cy="108583"/>
        </a:xfrm>
        <a:prstGeom prst="rightArrow">
          <a:avLst>
            <a:gd name="adj1" fmla="val 667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489520" y="1046831"/>
          <a:ext cx="2481917" cy="620479"/>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Function for Classification Models and Evaluation Metrics</a:t>
          </a:r>
        </a:p>
      </dsp:txBody>
      <dsp:txXfrm>
        <a:off x="8489520" y="1046831"/>
        <a:ext cx="2481917" cy="62047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5/30/2022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xmlns=""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5/30/2022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xmlns=""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4213AF-26F6-41FA-8D85-E2C5388D6E58}" type="datetimeFigureOut">
              <a:rPr lang="en-US" smtClean="0"/>
              <a:pPr/>
              <a:t>5/30/2022</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CC0096-1860-4642-9CD2-0079EA5E7CD1}"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CC0096-1860-4642-9CD2-0079EA5E7CD1}" type="datetimeFigureOut">
              <a:rPr lang="en-US" smtClean="0"/>
              <a:pPr/>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CC0096-1860-4642-9CD2-0079EA5E7CD1}" type="datetimeFigureOut">
              <a:rPr lang="en-US" smtClean="0"/>
              <a:pPr/>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CC0096-1860-4642-9CD2-0079EA5E7CD1}"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E31375A4-56A4-47D6-9801-1991572033F7}"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Rectangle 12"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CC0096-1860-4642-9CD2-0079EA5E7CD1}" type="datetimeFigureOut">
              <a:rPr lang="en-US" smtClean="0"/>
              <a:pPr/>
              <a:t>5/30/2022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1375A4-56A4-47D6-9801-1991572033F7}"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56"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724400"/>
            <a:ext cx="10972800" cy="1143000"/>
          </a:xfrm>
        </p:spPr>
        <p:txBody>
          <a:bodyPr>
            <a:normAutofit/>
          </a:bodyPr>
          <a:lstStyle/>
          <a:p>
            <a:r>
              <a:rPr lang="en-US" sz="2400" dirty="0" smtClean="0"/>
              <a:t>Submitted by</a:t>
            </a:r>
            <a:br>
              <a:rPr lang="en-US" sz="2400" dirty="0" smtClean="0"/>
            </a:br>
            <a:r>
              <a:rPr lang="en-US" sz="2400" dirty="0" smtClean="0"/>
              <a:t> </a:t>
            </a:r>
            <a:r>
              <a:rPr lang="en-US" sz="2400" dirty="0" err="1" smtClean="0"/>
              <a:t>Sai</a:t>
            </a:r>
            <a:r>
              <a:rPr lang="en-US" sz="2400" dirty="0" smtClean="0"/>
              <a:t> </a:t>
            </a:r>
            <a:r>
              <a:rPr lang="en-US" sz="2400" dirty="0" smtClean="0"/>
              <a:t>Mohan Krishna J</a:t>
            </a:r>
            <a:br>
              <a:rPr lang="en-US" sz="2400" dirty="0" smtClean="0"/>
            </a:br>
            <a:endParaRPr lang="en-US" sz="2400" dirty="0"/>
          </a:p>
        </p:txBody>
      </p:sp>
      <p:sp>
        <p:nvSpPr>
          <p:cNvPr id="4" name="Title 1"/>
          <p:cNvSpPr txBox="1">
            <a:spLocks/>
          </p:cNvSpPr>
          <p:nvPr/>
        </p:nvSpPr>
        <p:spPr>
          <a:xfrm>
            <a:off x="711200" y="1371600"/>
            <a:ext cx="10468864" cy="18288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5000" b="0" i="0" u="sng" strike="noStrike" kern="1200" cap="none" spc="0" normalizeH="0" baseline="0" noProof="0" dirty="0" smtClean="0">
                <a:ln>
                  <a:noFill/>
                </a:ln>
                <a:solidFill>
                  <a:schemeClr val="tx2"/>
                </a:solidFill>
                <a:effectLst/>
                <a:uLnTx/>
                <a:uFillTx/>
                <a:latin typeface="+mj-lt"/>
                <a:ea typeface="+mj-ea"/>
                <a:cs typeface="+mj-cs"/>
              </a:rPr>
              <a:t>Ratings Prediction Project Presentation</a:t>
            </a:r>
            <a:endParaRPr kumimoji="0" lang="en-IN" sz="5000" b="0" i="0" u="sng"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4" name="Text Placeholder 3">
            <a:extLst>
              <a:ext uri="{FF2B5EF4-FFF2-40B4-BE49-F238E27FC236}">
                <a16:creationId xmlns="" xmlns:a16="http://schemas.microsoft.com/office/drawing/2014/main" id="{D0C02F3B-4F58-437E-B004-1BC788AC6C9D}"/>
              </a:ext>
            </a:extLst>
          </p:cNvPr>
          <p:cNvSpPr>
            <a:spLocks noGrp="1"/>
          </p:cNvSpPr>
          <p:nvPr>
            <p:ph type="body" idx="2"/>
          </p:nvPr>
        </p:nvSpPr>
        <p:spPr/>
        <p:txBody>
          <a:bodyPr>
            <a:normAutofit/>
          </a:bodyPr>
          <a:lstStyle/>
          <a:p>
            <a:r>
              <a:rPr lang="en-US" dirty="0"/>
              <a:t>I used the pandas-profiling feature to get an insight on the initial dataset details and check out the application of all the data preprocessing steps on it.</a:t>
            </a:r>
            <a:endParaRPr lang="en-IN" dirty="0"/>
          </a:p>
        </p:txBody>
      </p:sp>
      <p:sp>
        <p:nvSpPr>
          <p:cNvPr id="3" name="Content Placeholder 2">
            <a:extLst>
              <a:ext uri="{FF2B5EF4-FFF2-40B4-BE49-F238E27FC236}">
                <a16:creationId xmlns="" xmlns:a16="http://schemas.microsoft.com/office/drawing/2014/main" id="{7170BC54-20E4-470C-9DFD-D59D52473791}"/>
              </a:ext>
            </a:extLst>
          </p:cNvPr>
          <p:cNvSpPr>
            <a:spLocks noGrp="1"/>
          </p:cNvSpPr>
          <p:nvPr>
            <p:ph sz="half" idx="1"/>
          </p:nvPr>
        </p:nvSpPr>
        <p:spPr/>
        <p:txBody>
          <a:bodyPr/>
          <a:lstStyle/>
          <a:p>
            <a:endParaRPr lang="en-IN"/>
          </a:p>
        </p:txBody>
      </p:sp>
      <p:pic>
        <p:nvPicPr>
          <p:cNvPr id="6" name="Picture 5">
            <a:extLst>
              <a:ext uri="{FF2B5EF4-FFF2-40B4-BE49-F238E27FC236}">
                <a16:creationId xmlns="" xmlns:a16="http://schemas.microsoft.com/office/drawing/2014/main" id="{A80AF98F-09CB-4A23-B966-E0C3E40BB038}"/>
              </a:ext>
            </a:extLst>
          </p:cNvPr>
          <p:cNvPicPr>
            <a:picLocks noChangeAspect="1"/>
          </p:cNvPicPr>
          <p:nvPr/>
        </p:nvPicPr>
        <p:blipFill>
          <a:blip r:embed="rId2" cstate="print"/>
          <a:stretch>
            <a:fillRect/>
          </a:stretch>
        </p:blipFill>
        <p:spPr>
          <a:xfrm>
            <a:off x="76200" y="381000"/>
            <a:ext cx="7772400" cy="6019800"/>
          </a:xfrm>
          <a:prstGeom prst="rect">
            <a:avLst/>
          </a:prstGeom>
        </p:spPr>
      </p:pic>
    </p:spTree>
    <p:extLst>
      <p:ext uri="{BB962C8B-B14F-4D97-AF65-F5344CB8AC3E}">
        <p14:creationId xmlns:p14="http://schemas.microsoft.com/office/powerpoint/2010/main" xmlns=""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 xmlns:a16="http://schemas.microsoft.com/office/drawing/2014/main" id="{61109B95-2445-41E2-A7F9-21390E4AC680}"/>
              </a:ext>
            </a:extLst>
          </p:cNvPr>
          <p:cNvSpPr>
            <a:spLocks noGrp="1"/>
          </p:cNvSpPr>
          <p:nvPr>
            <p:ph type="body"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 xmlns:a16="http://schemas.microsoft.com/office/drawing/2014/main" id="{7691183F-C51E-4DF0-ADB1-CFD26CC26930}"/>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5203031" y="1933575"/>
            <a:ext cx="5943600" cy="4057650"/>
          </a:xfrm>
        </p:spPr>
      </p:pic>
    </p:spTree>
    <p:extLst>
      <p:ext uri="{BB962C8B-B14F-4D97-AF65-F5344CB8AC3E}">
        <p14:creationId xmlns:p14="http://schemas.microsoft.com/office/powerpoint/2010/main" xmlns=""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idx="2"/>
          </p:nvPr>
        </p:nvSpPr>
        <p:spPr/>
        <p:txBody>
          <a:bodyPr>
            <a:normAutofit/>
          </a:bodyPr>
          <a:lstStyle/>
          <a:p>
            <a:r>
              <a:rPr lang="en-US" dirty="0"/>
              <a:t>Created the histogram + distribution plots for our target label and observed each and every rating class for word counts as well as their character counts.</a:t>
            </a:r>
            <a:endParaRPr lang="en-IN" dirty="0"/>
          </a:p>
        </p:txBody>
      </p:sp>
      <p:pic>
        <p:nvPicPr>
          <p:cNvPr id="6" name="Content Placeholder 5">
            <a:extLst>
              <a:ext uri="{FF2B5EF4-FFF2-40B4-BE49-F238E27FC236}">
                <a16:creationId xmlns="" xmlns:a16="http://schemas.microsoft.com/office/drawing/2014/main" id="{ED4BD93E-9B63-43D6-A018-22273ED7305D}"/>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767263" y="2267235"/>
            <a:ext cx="6815137" cy="3390330"/>
          </a:xfrm>
        </p:spPr>
      </p:pic>
    </p:spTree>
    <p:extLst>
      <p:ext uri="{BB962C8B-B14F-4D97-AF65-F5344CB8AC3E}">
        <p14:creationId xmlns:p14="http://schemas.microsoft.com/office/powerpoint/2010/main" xmlns=""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idx="2"/>
          </p:nvPr>
        </p:nvSpPr>
        <p:spPr/>
        <p:txBody>
          <a:bodyPr>
            <a:normAutofit/>
          </a:bodyPr>
          <a:lstStyle/>
          <a:p>
            <a:r>
              <a:rPr lang="en-US" dirty="0"/>
              <a:t>Generated these bar plots for most frequently used words in review summary and least or rarely used words in a review summary by any customer in our dataset.</a:t>
            </a:r>
            <a:endParaRPr lang="en-IN" dirty="0"/>
          </a:p>
        </p:txBody>
      </p:sp>
      <p:pic>
        <p:nvPicPr>
          <p:cNvPr id="6" name="Content Placeholder 5">
            <a:extLst>
              <a:ext uri="{FF2B5EF4-FFF2-40B4-BE49-F238E27FC236}">
                <a16:creationId xmlns="" xmlns:a16="http://schemas.microsoft.com/office/drawing/2014/main" id="{E7D10973-0B41-4E87-994A-2C2C2489F8EC}"/>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767263" y="1858566"/>
            <a:ext cx="6815137" cy="4207668"/>
          </a:xfrm>
        </p:spPr>
      </p:pic>
    </p:spTree>
    <p:extLst>
      <p:ext uri="{BB962C8B-B14F-4D97-AF65-F5344CB8AC3E}">
        <p14:creationId xmlns:p14="http://schemas.microsoft.com/office/powerpoint/2010/main" xmlns=""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idx="2"/>
          </p:nvPr>
        </p:nvSpPr>
        <p:spPr/>
        <p:txBody>
          <a:bodyPr>
            <a:normAutofit/>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6" name="Content Placeholder 5">
            <a:extLst>
              <a:ext uri="{FF2B5EF4-FFF2-40B4-BE49-F238E27FC236}">
                <a16:creationId xmlns="" xmlns:a16="http://schemas.microsoft.com/office/drawing/2014/main" id="{8226C915-90A3-4155-8B8D-B96FDA1F314D}"/>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767263" y="2360390"/>
            <a:ext cx="6815137" cy="3204019"/>
          </a:xfrm>
        </p:spPr>
      </p:pic>
    </p:spTree>
    <p:extLst>
      <p:ext uri="{BB962C8B-B14F-4D97-AF65-F5344CB8AC3E}">
        <p14:creationId xmlns:p14="http://schemas.microsoft.com/office/powerpoint/2010/main" xmlns=""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 xmlns:a16="http://schemas.microsoft.com/office/drawing/2014/main" id="{693AE517-BB33-408F-95D0-E3321A0D19E7}"/>
              </a:ext>
            </a:extLst>
          </p:cNvPr>
          <p:cNvPicPr>
            <a:picLocks noChangeAspect="1"/>
          </p:cNvPicPr>
          <p:nvPr/>
        </p:nvPicPr>
        <p:blipFill>
          <a:blip r:embed="rId2" cstate="print"/>
          <a:stretch>
            <a:fillRect/>
          </a:stretch>
        </p:blipFill>
        <p:spPr>
          <a:xfrm>
            <a:off x="1524000" y="1600200"/>
            <a:ext cx="6720381" cy="5242264"/>
          </a:xfrm>
          <a:prstGeom prst="rect">
            <a:avLst/>
          </a:prstGeom>
        </p:spPr>
      </p:pic>
      <p:sp>
        <p:nvSpPr>
          <p:cNvPr id="5" name="TextBox 4">
            <a:extLst>
              <a:ext uri="{FF2B5EF4-FFF2-40B4-BE49-F238E27FC236}">
                <a16:creationId xmlns=""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xmlns=""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69182-B625-4EE1-8AF5-A2A4E8233593}"/>
              </a:ext>
            </a:extLst>
          </p:cNvPr>
          <p:cNvSpPr>
            <a:spLocks noGrp="1"/>
          </p:cNvSpPr>
          <p:nvPr>
            <p:ph type="title"/>
          </p:nvPr>
        </p:nvSpPr>
        <p:spPr>
          <a:xfrm>
            <a:off x="1524000" y="448323"/>
            <a:ext cx="9144000" cy="1143000"/>
          </a:xfrm>
        </p:spPr>
        <p:txBody>
          <a:bodyPr>
            <a:normAutofit fontScale="90000"/>
          </a:bodyPr>
          <a:lstStyle/>
          <a:p>
            <a:r>
              <a:rPr lang="en-US" dirty="0"/>
              <a:t>MODEL DEVELOPMENT ALGORITHMS</a:t>
            </a:r>
            <a:endParaRPr lang="en-IN" dirty="0"/>
          </a:p>
        </p:txBody>
      </p:sp>
      <p:sp>
        <p:nvSpPr>
          <p:cNvPr id="4" name="TextBox 3">
            <a:extLst>
              <a:ext uri="{FF2B5EF4-FFF2-40B4-BE49-F238E27FC236}">
                <a16:creationId xmlns=""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xmlns=""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 xmlns:a16="http://schemas.microsoft.com/office/drawing/2014/main" id="{720F648A-D2E8-4329-B804-3AAF8484B6D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xmlns=""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 xmlns:a16="http://schemas.microsoft.com/office/drawing/2014/main" id="{83F96C8B-D18B-43CD-B906-F1F609DFE160}"/>
              </a:ext>
            </a:extLst>
          </p:cNvPr>
          <p:cNvPicPr>
            <a:picLocks noChangeAspect="1"/>
          </p:cNvPicPr>
          <p:nvPr/>
        </p:nvPicPr>
        <p:blipFill>
          <a:blip r:embed="rId2" cstate="print"/>
          <a:stretch>
            <a:fillRect/>
          </a:stretch>
        </p:blipFill>
        <p:spPr>
          <a:xfrm>
            <a:off x="1524000" y="1600200"/>
            <a:ext cx="7234963" cy="5105400"/>
          </a:xfrm>
          <a:prstGeom prst="rect">
            <a:avLst/>
          </a:prstGeom>
        </p:spPr>
      </p:pic>
    </p:spTree>
    <p:extLst>
      <p:ext uri="{BB962C8B-B14F-4D97-AF65-F5344CB8AC3E}">
        <p14:creationId xmlns:p14="http://schemas.microsoft.com/office/powerpoint/2010/main" xmlns=""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 xmlns:a16="http://schemas.microsoft.com/office/drawing/2014/main" id="{665C5D64-3935-4E45-AD14-BED4C03D1A29}"/>
              </a:ext>
            </a:extLst>
          </p:cNvPr>
          <p:cNvPicPr>
            <a:picLocks noChangeAspect="1"/>
          </p:cNvPicPr>
          <p:nvPr/>
        </p:nvPicPr>
        <p:blipFill>
          <a:blip r:embed="rId2" cstate="print"/>
          <a:stretch>
            <a:fillRect/>
          </a:stretch>
        </p:blipFill>
        <p:spPr>
          <a:xfrm>
            <a:off x="533401" y="1758868"/>
            <a:ext cx="5334000" cy="4832632"/>
          </a:xfrm>
          <a:prstGeom prst="rect">
            <a:avLst/>
          </a:prstGeom>
        </p:spPr>
      </p:pic>
      <p:pic>
        <p:nvPicPr>
          <p:cNvPr id="5" name="Picture 4">
            <a:extLst>
              <a:ext uri="{FF2B5EF4-FFF2-40B4-BE49-F238E27FC236}">
                <a16:creationId xmlns="" xmlns:a16="http://schemas.microsoft.com/office/drawing/2014/main" id="{1EBD58EE-0F32-468D-A153-04192C5AED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xmlns=""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C05982CE-E4FD-49E6-A1DC-157570A8E712}"/>
              </a:ext>
            </a:extLst>
          </p:cNvPr>
          <p:cNvSpPr>
            <a:spLocks noGrp="1"/>
          </p:cNvSpPr>
          <p:nvPr>
            <p:ph idx="1"/>
          </p:nvPr>
        </p:nvSpPr>
        <p:spPr/>
        <p:txBody>
          <a:bodyPr>
            <a:normAutofit fontScale="85000"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xmlns=""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D8FCB002-2C7B-4A98-878F-F76B3B6B806D}"/>
              </a:ext>
            </a:extLst>
          </p:cNvPr>
          <p:cNvSpPr>
            <a:spLocks noGrp="1"/>
          </p:cNvSpPr>
          <p:nvPr>
            <p:ph idx="1"/>
          </p:nvPr>
        </p:nvSpPr>
        <p:spPr/>
        <p:txBody>
          <a:bodyPr>
            <a:normAutofit fontScale="850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xmlns=""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234E5922-E43F-4878-AD3F-26D5D0D06FE7}"/>
              </a:ext>
            </a:extLst>
          </p:cNvPr>
          <p:cNvSpPr>
            <a:spLocks noGrp="1"/>
          </p:cNvSpPr>
          <p:nvPr>
            <p:ph idx="1"/>
          </p:nvPr>
        </p:nvSpPr>
        <p:spPr/>
        <p:txBody>
          <a:bodyPr>
            <a:normAutofit fontScale="92500"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xmlns=""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200" y="2057400"/>
            <a:ext cx="4876800" cy="1569720"/>
          </a:xfrm>
        </p:spPr>
        <p:txBody>
          <a:bodyPr>
            <a:normAutofit fontScale="92500"/>
          </a:bodyPr>
          <a:lstStyle/>
          <a:p>
            <a:pPr>
              <a:buNone/>
            </a:pPr>
            <a:r>
              <a:rPr lang="en-US" sz="8000" u="sng" dirty="0" smtClean="0"/>
              <a:t>Thank You</a:t>
            </a:r>
            <a:endParaRPr lang="en-US" sz="8000"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8F7471EB-D3FC-4DFC-A513-482936A27D2C}"/>
              </a:ext>
            </a:extLst>
          </p:cNvPr>
          <p:cNvSpPr>
            <a:spLocks noGrp="1"/>
          </p:cNvSpPr>
          <p:nvPr>
            <p:ph idx="1"/>
          </p:nvPr>
        </p:nvSpPr>
        <p:spPr/>
        <p:txBody>
          <a:bodyPr>
            <a:normAutofit fontScale="925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xmlns=""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 xmlns:a16="http://schemas.microsoft.com/office/drawing/2014/main" id="{30A24F7C-04EE-4AF3-B006-65F1A42A0867}"/>
              </a:ext>
            </a:extLst>
          </p:cNvPr>
          <p:cNvSpPr>
            <a:spLocks noGrp="1"/>
          </p:cNvSpPr>
          <p:nvPr>
            <p:ph idx="1"/>
          </p:nvPr>
        </p:nvSpPr>
        <p:spPr/>
        <p:txBody>
          <a:bodyPr>
            <a:normAutofit fontScale="92500"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xmlns=""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 xmlns:a16="http://schemas.microsoft.com/office/drawing/2014/main" id="{2CA78F02-D93E-4284-9E77-544FF35F1CF3}"/>
              </a:ext>
            </a:extLst>
          </p:cNvPr>
          <p:cNvSpPr>
            <a:spLocks noGrp="1"/>
          </p:cNvSpPr>
          <p:nvPr>
            <p:ph idx="1"/>
          </p:nvPr>
        </p:nvSpPr>
        <p:spPr/>
        <p:txBody>
          <a:bodyPr>
            <a:normAutofit fontScale="925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xmlns=""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xmlns="" val="2989775263"/>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 xmlns:a16="http://schemas.microsoft.com/office/drawing/2014/main" id="{6CD2E4A6-03C6-4FB2-B071-6A4B06833B36}"/>
              </a:ext>
            </a:extLst>
          </p:cNvPr>
          <p:cNvSpPr>
            <a:spLocks noGrp="1"/>
          </p:cNvSpPr>
          <p:nvPr>
            <p:ph idx="1"/>
          </p:nvPr>
        </p:nvSpPr>
        <p:spPr/>
        <p:txBody>
          <a:bodyPr>
            <a:normAutofit lnSpcReduction="10000"/>
          </a:bodyPr>
          <a:lstStyle/>
          <a:p>
            <a:r>
              <a:rPr lang="pt-BR" dirty="0"/>
              <a:t>- Processor Intel(R) Core(TM) i3-6100T CPU @ 3.20GHz 3.19 GHz </a:t>
            </a:r>
          </a:p>
          <a:p>
            <a:r>
              <a:rPr lang="en-IN" dirty="0"/>
              <a:t>- Installed RAM 8.00 GB </a:t>
            </a:r>
          </a:p>
          <a:p>
            <a:r>
              <a:rPr lang="en-IN" dirty="0"/>
              <a:t>- System type 64-bit operating system, x64-based processor </a:t>
            </a:r>
          </a:p>
          <a:p>
            <a:r>
              <a:rPr lang="en-IN" dirty="0" smtClean="0"/>
              <a:t>Software </a:t>
            </a:r>
            <a:r>
              <a:rPr lang="en-IN" dirty="0"/>
              <a:t>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xmlns=""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 xmlns:a16="http://schemas.microsoft.com/office/drawing/2014/main"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xmlns=""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idx="2"/>
          </p:nvPr>
        </p:nvSpPr>
        <p:spPr/>
        <p:txBody>
          <a:bodyPr>
            <a:normAutofit/>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 xmlns:a16="http://schemas.microsoft.com/office/drawing/2014/main" id="{93869E23-451C-4BC8-ADDE-4D6E11988715}"/>
              </a:ext>
            </a:extLst>
          </p:cNvPr>
          <p:cNvSpPr>
            <a:spLocks noGrp="1"/>
          </p:cNvSpPr>
          <p:nvPr>
            <p:ph sz="half" idx="1"/>
          </p:nvPr>
        </p:nvSpPr>
        <p:spPr/>
        <p:txBody>
          <a:bodyPr/>
          <a:lstStyle/>
          <a:p>
            <a:endParaRPr lang="en-IN"/>
          </a:p>
        </p:txBody>
      </p:sp>
      <p:pic>
        <p:nvPicPr>
          <p:cNvPr id="22" name="Picture 21">
            <a:extLst>
              <a:ext uri="{FF2B5EF4-FFF2-40B4-BE49-F238E27FC236}">
                <a16:creationId xmlns="" xmlns:a16="http://schemas.microsoft.com/office/drawing/2014/main" id="{C6C54E15-7055-4ACB-83C9-0BC831FBB779}"/>
              </a:ext>
            </a:extLst>
          </p:cNvPr>
          <p:cNvPicPr>
            <a:picLocks noChangeAspect="1"/>
          </p:cNvPicPr>
          <p:nvPr/>
        </p:nvPicPr>
        <p:blipFill>
          <a:blip r:embed="rId2" cstate="print"/>
          <a:stretch>
            <a:fillRect/>
          </a:stretch>
        </p:blipFill>
        <p:spPr>
          <a:xfrm>
            <a:off x="45173" y="609600"/>
            <a:ext cx="7803427" cy="5867400"/>
          </a:xfrm>
          <a:prstGeom prst="rect">
            <a:avLst/>
          </a:prstGeom>
        </p:spPr>
      </p:pic>
    </p:spTree>
    <p:extLst>
      <p:ext uri="{BB962C8B-B14F-4D97-AF65-F5344CB8AC3E}">
        <p14:creationId xmlns:p14="http://schemas.microsoft.com/office/powerpoint/2010/main" xmlns="" val="323256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104</TotalTime>
  <Words>1081</Words>
  <Application>Microsoft Office PowerPoint</Application>
  <PresentationFormat>Custom</PresentationFormat>
  <Paragraphs>100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Submitted by  Sai Mohan Krishna J </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Windows User</cp:lastModifiedBy>
  <cp:revision>18</cp:revision>
  <dcterms:created xsi:type="dcterms:W3CDTF">2021-12-26T03:23:22Z</dcterms:created>
  <dcterms:modified xsi:type="dcterms:W3CDTF">2022-05-30T16:52:20Z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