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4012" r:id="rId1"/>
  </p:sldMasterIdLst>
  <p:notesMasterIdLst>
    <p:notesMasterId r:id="rId10"/>
  </p:notesMasterIdLst>
  <p:sldIdLst>
    <p:sldId id="256" r:id="rId2"/>
    <p:sldId id="259" r:id="rId3"/>
    <p:sldId id="260" r:id="rId4"/>
    <p:sldId id="261" r:id="rId5"/>
    <p:sldId id="262" r:id="rId6"/>
    <p:sldId id="263" r:id="rId7"/>
    <p:sldId id="264" r:id="rId8"/>
    <p:sldId id="266" r:id="rId9"/>
  </p:sldIdLst>
  <p:sldSz cx="9144000" cy="5143500" type="screen16x9"/>
  <p:notesSz cx="6858000" cy="9144000"/>
  <p:embeddedFontLst>
    <p:embeddedFont>
      <p:font typeface="Franklin Gothic Book" pitchFamily="34" charset="0"/>
      <p:regular r:id="rId11"/>
      <p:italic r:id="rId12"/>
    </p:embeddedFont>
    <p:embeddedFont>
      <p:font typeface="Constantia" pitchFamily="18" charset="0"/>
      <p:regular r:id="rId13"/>
      <p:bold r:id="rId14"/>
      <p:italic r:id="rId15"/>
      <p:boldItalic r:id="rId16"/>
    </p:embeddedFont>
    <p:embeddedFont>
      <p:font typeface="Perpetua" pitchFamily="18" charset="0"/>
      <p:regular r:id="rId17"/>
      <p:bold r:id="rId18"/>
      <p:italic r:id="rId19"/>
      <p:boldItalic r:id="rId20"/>
    </p:embeddedFont>
    <p:embeddedFont>
      <p:font typeface="Wingdings 2" pitchFamily="18" charset="2"/>
      <p:regular r:id="rId21"/>
    </p:embeddedFont>
    <p:embeddedFont>
      <p:font typeface="Zilla Slab SemiBold" charset="0"/>
      <p:bold r:id="rId22"/>
    </p:embeddedFont>
    <p:embeddedFont>
      <p:font typeface="Calibri" pitchFamily="34" charset="0"/>
      <p:regular r:id="rId23"/>
      <p:bold r:id="rId24"/>
      <p:italic r:id="rId25"/>
      <p:boldItalic r:id="rId26"/>
    </p:embeddedFont>
    <p:embeddedFont>
      <p:font typeface="Oxygen Light" charset="0"/>
      <p:regular r:id="rId27"/>
      <p:bold r:id="rId28"/>
    </p:embeddedFont>
    <p:embeddedFont>
      <p:font typeface="Oxygen"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405A473-A67A-4E67-B12D-D377399AE1F6}">
  <a:tblStyle styleId="{7405A473-A67A-4E67-B12D-D377399AE1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B3CEEE4-EA1C-4687-B06A-87DD94B0C21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84" y="-57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4213AF-26F6-41FA-8D85-E2C5388D6E58}" type="datetimeFigureOut">
              <a:rPr lang="en-US" smtClean="0"/>
              <a:pPr/>
              <a:t>5/19/2022</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a:solidFill>
                <a:schemeClr val="accent1">
                  <a:tint val="20000"/>
                </a:schemeClr>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5/19/2022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5/19/2022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855300" y="1807700"/>
            <a:ext cx="7433400" cy="1528200"/>
          </a:xfrm>
          <a:prstGeom prst="rect">
            <a:avLst/>
          </a:prstGeom>
          <a:effectLst>
            <a:outerShdw blurRad="42863" dist="9525" dir="5400000" algn="bl" rotWithShape="0">
              <a:schemeClr val="dk1">
                <a:alpha val="30000"/>
              </a:schemeClr>
            </a:outerShdw>
          </a:effectLst>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2"/>
            </a:gs>
            <a:gs pos="50000">
              <a:schemeClr val="accent3"/>
            </a:gs>
            <a:gs pos="100000">
              <a:schemeClr val="dk1"/>
            </a:gs>
          </a:gsLst>
          <a:path path="circle">
            <a:fillToRect l="100000" b="100000"/>
          </a:path>
          <a:tileRect t="-100000" r="-100000"/>
        </a:gradFill>
        <a:effectLst/>
      </p:bgPr>
    </p:bg>
    <p:spTree>
      <p:nvGrpSpPr>
        <p:cNvPr id="1" name="Shape 12"/>
        <p:cNvGrpSpPr/>
        <p:nvPr/>
      </p:nvGrpSpPr>
      <p:grpSpPr>
        <a:xfrm>
          <a:off x="0" y="0"/>
          <a:ext cx="0" cy="0"/>
          <a:chOff x="0" y="0"/>
          <a:chExt cx="0" cy="0"/>
        </a:xfrm>
      </p:grpSpPr>
      <p:sp>
        <p:nvSpPr>
          <p:cNvPr id="14" name="Google Shape;14;p3"/>
          <p:cNvSpPr txBox="1">
            <a:spLocks noGrp="1"/>
          </p:cNvSpPr>
          <p:nvPr>
            <p:ph type="ctrTitle"/>
          </p:nvPr>
        </p:nvSpPr>
        <p:spPr>
          <a:xfrm>
            <a:off x="855300" y="1732800"/>
            <a:ext cx="7433400" cy="1159800"/>
          </a:xfrm>
          <a:prstGeom prst="rect">
            <a:avLst/>
          </a:prstGeom>
          <a:effectLst>
            <a:outerShdw blurRad="42863" dist="9525" dir="5400000" algn="bl" rotWithShape="0">
              <a:schemeClr val="dk1">
                <a:alpha val="3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5" name="Google Shape;15;p3"/>
          <p:cNvSpPr txBox="1">
            <a:spLocks noGrp="1"/>
          </p:cNvSpPr>
          <p:nvPr>
            <p:ph type="subTitle" idx="1"/>
          </p:nvPr>
        </p:nvSpPr>
        <p:spPr>
          <a:xfrm>
            <a:off x="855300" y="2989502"/>
            <a:ext cx="7433400" cy="4212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800"/>
              </a:spcBef>
              <a:spcAft>
                <a:spcPts val="0"/>
              </a:spcAft>
              <a:buClr>
                <a:schemeClr val="accent1"/>
              </a:buClr>
              <a:buSzPts val="3000"/>
              <a:buNone/>
              <a:defRPr sz="3000">
                <a:solidFill>
                  <a:schemeClr val="accent1"/>
                </a:solidFill>
              </a:defRPr>
            </a:lvl2pPr>
            <a:lvl3pPr lvl="2" rtl="0">
              <a:spcBef>
                <a:spcPts val="800"/>
              </a:spcBef>
              <a:spcAft>
                <a:spcPts val="0"/>
              </a:spcAft>
              <a:buClr>
                <a:schemeClr val="accent1"/>
              </a:buClr>
              <a:buSzPts val="3000"/>
              <a:buNone/>
              <a:defRPr sz="3000">
                <a:solidFill>
                  <a:schemeClr val="accent1"/>
                </a:solidFill>
              </a:defRPr>
            </a:lvl3pPr>
            <a:lvl4pPr lvl="3" rtl="0">
              <a:spcBef>
                <a:spcPts val="800"/>
              </a:spcBef>
              <a:spcAft>
                <a:spcPts val="0"/>
              </a:spcAft>
              <a:buClr>
                <a:schemeClr val="accent1"/>
              </a:buClr>
              <a:buSzPts val="3000"/>
              <a:buNone/>
              <a:defRPr sz="3000">
                <a:solidFill>
                  <a:schemeClr val="accent1"/>
                </a:solidFill>
              </a:defRPr>
            </a:lvl4pPr>
            <a:lvl5pPr lvl="4" rtl="0">
              <a:spcBef>
                <a:spcPts val="800"/>
              </a:spcBef>
              <a:spcAft>
                <a:spcPts val="0"/>
              </a:spcAft>
              <a:buClr>
                <a:schemeClr val="accent1"/>
              </a:buClr>
              <a:buSzPts val="3000"/>
              <a:buNone/>
              <a:defRPr sz="3000">
                <a:solidFill>
                  <a:schemeClr val="accent1"/>
                </a:solidFill>
              </a:defRPr>
            </a:lvl5pPr>
            <a:lvl6pPr lvl="5" rtl="0">
              <a:spcBef>
                <a:spcPts val="800"/>
              </a:spcBef>
              <a:spcAft>
                <a:spcPts val="0"/>
              </a:spcAft>
              <a:buClr>
                <a:schemeClr val="accent1"/>
              </a:buClr>
              <a:buSzPts val="3000"/>
              <a:buNone/>
              <a:defRPr sz="3000">
                <a:solidFill>
                  <a:schemeClr val="accent1"/>
                </a:solidFill>
              </a:defRPr>
            </a:lvl6pPr>
            <a:lvl7pPr lvl="6" rtl="0">
              <a:spcBef>
                <a:spcPts val="800"/>
              </a:spcBef>
              <a:spcAft>
                <a:spcPts val="0"/>
              </a:spcAft>
              <a:buClr>
                <a:schemeClr val="accent1"/>
              </a:buClr>
              <a:buSzPts val="3000"/>
              <a:buNone/>
              <a:defRPr sz="3000">
                <a:solidFill>
                  <a:schemeClr val="accent1"/>
                </a:solidFill>
              </a:defRPr>
            </a:lvl7pPr>
            <a:lvl8pPr lvl="7" rtl="0">
              <a:spcBef>
                <a:spcPts val="800"/>
              </a:spcBef>
              <a:spcAft>
                <a:spcPts val="0"/>
              </a:spcAft>
              <a:buClr>
                <a:schemeClr val="accent1"/>
              </a:buClr>
              <a:buSzPts val="3000"/>
              <a:buNone/>
              <a:defRPr sz="3000">
                <a:solidFill>
                  <a:schemeClr val="accent1"/>
                </a:solidFill>
              </a:defRPr>
            </a:lvl8pPr>
            <a:lvl9pPr lvl="8" rtl="0">
              <a:spcBef>
                <a:spcPts val="800"/>
              </a:spcBef>
              <a:spcAft>
                <a:spcPts val="80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lt1"/>
            </a:gs>
            <a:gs pos="50000">
              <a:schemeClr val="accent1"/>
            </a:gs>
            <a:gs pos="100000">
              <a:schemeClr val="accent2"/>
            </a:gs>
          </a:gsLst>
          <a:path path="circle">
            <a:fillToRect l="100000" b="100000"/>
          </a:path>
          <a:tileRect t="-100000" r="-100000"/>
        </a:gradFill>
        <a:effectLst/>
      </p:bgPr>
    </p:bg>
    <p:spTree>
      <p:nvGrpSpPr>
        <p:cNvPr id="1" name="Shape 16"/>
        <p:cNvGrpSpPr/>
        <p:nvPr/>
      </p:nvGrpSpPr>
      <p:grpSpPr>
        <a:xfrm>
          <a:off x="0" y="0"/>
          <a:ext cx="0" cy="0"/>
          <a:chOff x="0" y="0"/>
          <a:chExt cx="0" cy="0"/>
        </a:xfrm>
      </p:grpSpPr>
      <p:sp>
        <p:nvSpPr>
          <p:cNvPr id="18" name="Google Shape;18;p4"/>
          <p:cNvSpPr txBox="1">
            <a:spLocks noGrp="1"/>
          </p:cNvSpPr>
          <p:nvPr>
            <p:ph type="body" idx="1"/>
          </p:nvPr>
        </p:nvSpPr>
        <p:spPr>
          <a:xfrm>
            <a:off x="1081800" y="1066000"/>
            <a:ext cx="5700000" cy="2984700"/>
          </a:xfrm>
          <a:prstGeom prst="rect">
            <a:avLst/>
          </a:prstGeom>
        </p:spPr>
        <p:txBody>
          <a:bodyPr spcFirstLastPara="1" wrap="square" lIns="0" tIns="0" rIns="0" bIns="0" anchor="t" anchorCtr="0">
            <a:noAutofit/>
          </a:bodyPr>
          <a:lstStyle>
            <a:lvl1pPr marL="457200" lvl="0" indent="-431800" rtl="0">
              <a:spcBef>
                <a:spcPts val="0"/>
              </a:spcBef>
              <a:spcAft>
                <a:spcPts val="0"/>
              </a:spcAft>
              <a:buClr>
                <a:schemeClr val="dk1"/>
              </a:buClr>
              <a:buSzPts val="3200"/>
              <a:buFont typeface="Oxygen"/>
              <a:buChar char="⇨"/>
              <a:defRPr sz="3200" b="1" i="1">
                <a:latin typeface="Oxygen"/>
                <a:ea typeface="Oxygen"/>
                <a:cs typeface="Oxygen"/>
                <a:sym typeface="Oxygen"/>
              </a:defRPr>
            </a:lvl1pPr>
            <a:lvl2pPr marL="914400" lvl="1" indent="-431800" rtl="0">
              <a:spcBef>
                <a:spcPts val="800"/>
              </a:spcBef>
              <a:spcAft>
                <a:spcPts val="0"/>
              </a:spcAft>
              <a:buClr>
                <a:schemeClr val="dk1"/>
              </a:buClr>
              <a:buSzPts val="3200"/>
              <a:buFont typeface="Oxygen"/>
              <a:buChar char="⇾"/>
              <a:defRPr sz="3200" b="1" i="1">
                <a:latin typeface="Oxygen"/>
                <a:ea typeface="Oxygen"/>
                <a:cs typeface="Oxygen"/>
                <a:sym typeface="Oxygen"/>
              </a:defRPr>
            </a:lvl2pPr>
            <a:lvl3pPr marL="1371600" lvl="2" indent="-431800" rtl="0">
              <a:spcBef>
                <a:spcPts val="800"/>
              </a:spcBef>
              <a:spcAft>
                <a:spcPts val="0"/>
              </a:spcAft>
              <a:buClr>
                <a:schemeClr val="dk1"/>
              </a:buClr>
              <a:buSzPts val="3200"/>
              <a:buFont typeface="Oxygen"/>
              <a:buChar char="￫"/>
              <a:defRPr sz="3200" b="1" i="1">
                <a:latin typeface="Oxygen"/>
                <a:ea typeface="Oxygen"/>
                <a:cs typeface="Oxygen"/>
                <a:sym typeface="Oxygen"/>
              </a:defRPr>
            </a:lvl3pPr>
            <a:lvl4pPr marL="1828800" lvl="3" indent="-431800" rtl="0">
              <a:spcBef>
                <a:spcPts val="800"/>
              </a:spcBef>
              <a:spcAft>
                <a:spcPts val="0"/>
              </a:spcAft>
              <a:buSzPts val="3200"/>
              <a:buFont typeface="Oxygen"/>
              <a:buChar char="●"/>
              <a:defRPr sz="3200" b="1" i="1">
                <a:latin typeface="Oxygen"/>
                <a:ea typeface="Oxygen"/>
                <a:cs typeface="Oxygen"/>
                <a:sym typeface="Oxygen"/>
              </a:defRPr>
            </a:lvl4pPr>
            <a:lvl5pPr marL="2286000" lvl="4" indent="-431800" rtl="0">
              <a:spcBef>
                <a:spcPts val="800"/>
              </a:spcBef>
              <a:spcAft>
                <a:spcPts val="0"/>
              </a:spcAft>
              <a:buSzPts val="3200"/>
              <a:buFont typeface="Oxygen"/>
              <a:buChar char="○"/>
              <a:defRPr sz="3200" b="1" i="1">
                <a:latin typeface="Oxygen"/>
                <a:ea typeface="Oxygen"/>
                <a:cs typeface="Oxygen"/>
                <a:sym typeface="Oxygen"/>
              </a:defRPr>
            </a:lvl5pPr>
            <a:lvl6pPr marL="2743200" lvl="5" indent="-431800" rtl="0">
              <a:spcBef>
                <a:spcPts val="800"/>
              </a:spcBef>
              <a:spcAft>
                <a:spcPts val="0"/>
              </a:spcAft>
              <a:buSzPts val="3200"/>
              <a:buFont typeface="Oxygen"/>
              <a:buChar char="■"/>
              <a:defRPr sz="3200" b="1" i="1">
                <a:latin typeface="Oxygen"/>
                <a:ea typeface="Oxygen"/>
                <a:cs typeface="Oxygen"/>
                <a:sym typeface="Oxygen"/>
              </a:defRPr>
            </a:lvl6pPr>
            <a:lvl7pPr marL="3200400" lvl="6" indent="-431800" rtl="0">
              <a:spcBef>
                <a:spcPts val="800"/>
              </a:spcBef>
              <a:spcAft>
                <a:spcPts val="0"/>
              </a:spcAft>
              <a:buSzPts val="3200"/>
              <a:buFont typeface="Oxygen"/>
              <a:buChar char="●"/>
              <a:defRPr sz="3200" b="1" i="1">
                <a:latin typeface="Oxygen"/>
                <a:ea typeface="Oxygen"/>
                <a:cs typeface="Oxygen"/>
                <a:sym typeface="Oxygen"/>
              </a:defRPr>
            </a:lvl7pPr>
            <a:lvl8pPr marL="3657600" lvl="7" indent="-431800" rtl="0">
              <a:spcBef>
                <a:spcPts val="800"/>
              </a:spcBef>
              <a:spcAft>
                <a:spcPts val="0"/>
              </a:spcAft>
              <a:buSzPts val="3200"/>
              <a:buFont typeface="Oxygen"/>
              <a:buChar char="○"/>
              <a:defRPr sz="3200" b="1" i="1">
                <a:latin typeface="Oxygen"/>
                <a:ea typeface="Oxygen"/>
                <a:cs typeface="Oxygen"/>
                <a:sym typeface="Oxygen"/>
              </a:defRPr>
            </a:lvl8pPr>
            <a:lvl9pPr marL="4114800" lvl="8" indent="-431800" rtl="0">
              <a:spcBef>
                <a:spcPts val="800"/>
              </a:spcBef>
              <a:spcAft>
                <a:spcPts val="800"/>
              </a:spcAft>
              <a:buSzPts val="3200"/>
              <a:buFont typeface="Oxygen"/>
              <a:buChar char="■"/>
              <a:defRPr sz="3200" b="1" i="1">
                <a:latin typeface="Oxygen"/>
                <a:ea typeface="Oxygen"/>
                <a:cs typeface="Oxygen"/>
                <a:sym typeface="Oxygen"/>
              </a:defRPr>
            </a:lvl9pPr>
          </a:lstStyle>
          <a:p>
            <a:endParaRPr/>
          </a:p>
        </p:txBody>
      </p:sp>
      <p:sp>
        <p:nvSpPr>
          <p:cNvPr id="20" name="Google Shape;20;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gradFill>
          <a:gsLst>
            <a:gs pos="0">
              <a:schemeClr val="accent1"/>
            </a:gs>
            <a:gs pos="50000">
              <a:schemeClr val="accent2"/>
            </a:gs>
            <a:gs pos="100000">
              <a:schemeClr val="accent3"/>
            </a:gs>
          </a:gsLst>
          <a:lin ang="5400012" scaled="0"/>
        </a:gradFill>
        <a:effectLst/>
      </p:bgPr>
    </p:bg>
    <p:spTree>
      <p:nvGrpSpPr>
        <p:cNvPr id="1" name="Shape 21"/>
        <p:cNvGrpSpPr/>
        <p:nvPr/>
      </p:nvGrpSpPr>
      <p:grpSpPr>
        <a:xfrm>
          <a:off x="0" y="0"/>
          <a:ext cx="0" cy="0"/>
          <a:chOff x="0" y="0"/>
          <a:chExt cx="0" cy="0"/>
        </a:xfrm>
      </p:grpSpPr>
      <p:sp>
        <p:nvSpPr>
          <p:cNvPr id="24" name="Google Shape;24;p5"/>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651600" y="1409701"/>
            <a:ext cx="6130200" cy="3105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6" name="Google Shape;26;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5/19/2022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5/19/2022</a:t>
            </a:fld>
            <a:endParaRPr lang="en-US"/>
          </a:p>
        </p:txBody>
      </p:sp>
      <p:sp>
        <p:nvSpPr>
          <p:cNvPr id="5" name="Footer Placeholder 4"/>
          <p:cNvSpPr>
            <a:spLocks noGrp="1"/>
          </p:cNvSpPr>
          <p:nvPr>
            <p:ph type="ftr" sz="quarter" idx="11"/>
          </p:nvPr>
        </p:nvSpPr>
        <p:spPr>
          <a:xfrm>
            <a:off x="800100" y="4629150"/>
            <a:ext cx="4000500" cy="342900"/>
          </a:xfrm>
        </p:spPr>
        <p:txBody>
          <a:bodyPr/>
          <a:lstStyle/>
          <a:p>
            <a:endParaRPr kumimoji="0" lang="en-US"/>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5/19/2022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4213AF-26F6-41FA-8D85-E2C5388D6E58}" type="datetimeFigureOut">
              <a:rPr lang="en-US" smtClean="0"/>
              <a:pPr/>
              <a:t>5/19/2022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5/19/2022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5/19/2022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5/19/2022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5/19/2022</a:t>
            </a:fld>
            <a:endParaRPr lang="en-US">
              <a:solidFill>
                <a:schemeClr val="tx1"/>
              </a:solidFill>
            </a:endParaRPr>
          </a:p>
        </p:txBody>
      </p:sp>
      <p:sp>
        <p:nvSpPr>
          <p:cNvPr id="6" name="Footer Placeholder 5"/>
          <p:cNvSpPr>
            <a:spLocks noGrp="1"/>
          </p:cNvSpPr>
          <p:nvPr>
            <p:ph type="ftr" sz="quarter" idx="11"/>
          </p:nvPr>
        </p:nvSpPr>
        <p:spPr>
          <a:xfrm>
            <a:off x="914400" y="4629150"/>
            <a:ext cx="3886200" cy="342900"/>
          </a:xfrm>
        </p:spPr>
        <p:txBody>
          <a:bodyPr/>
          <a:lstStyle/>
          <a:p>
            <a:endParaRPr kumimoji="0" lang="en-US">
              <a:solidFill>
                <a:schemeClr val="tx1"/>
              </a:solidFill>
            </a:endParaRPr>
          </a:p>
        </p:txBody>
      </p:sp>
      <p:sp>
        <p:nvSpPr>
          <p:cNvPr id="7" name="Slide Number Placeholder 6"/>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544213AF-26F6-41FA-8D85-E2C5388D6E58}" type="datetimeFigureOut">
              <a:rPr lang="en-US" smtClean="0"/>
              <a:pPr/>
              <a:t>5/19/2022</a:t>
            </a:fld>
            <a:endParaRPr lang="en-US" sz="1000" dirty="0">
              <a:solidFill>
                <a:schemeClr val="tx1"/>
              </a:solidFill>
            </a:endParaRPr>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 id="2147484026" r:id="rId14"/>
    <p:sldLayoutId id="2147484027" r:id="rId15"/>
  </p:sldLayoutIdLst>
  <p:transition>
    <p:fade thruBlk="1"/>
  </p:transition>
  <p:timing>
    <p:tnLst>
      <p:par>
        <p:cTn id="1" dur="indefinite" restart="never" nodeType="tmRoot"/>
      </p:par>
    </p:tnLst>
  </p:timing>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ctrTitle"/>
          </p:nvPr>
        </p:nvSpPr>
        <p:spPr>
          <a:prstGeom prst="rect">
            <a:avLst/>
          </a:prstGeom>
        </p:spPr>
        <p:txBody>
          <a:bodyPr spcFirstLastPara="1" wrap="square" lIns="0" tIns="0" rIns="0" bIns="0" anchor="ctr" anchorCtr="0">
            <a:noAutofit/>
          </a:bodyPr>
          <a:lstStyle/>
          <a:p>
            <a:pPr marL="0" indent="0" defTabSz="457200">
              <a:buNone/>
            </a:pPr>
            <a:r>
              <a:rPr lang="en" sz="4800" dirty="0"/>
              <a:t/>
            </a:r>
            <a:br>
              <a:rPr lang="en" sz="4800" dirty="0"/>
            </a:br>
            <a:r>
              <a:rPr lang="en" sz="4800" dirty="0">
                <a:solidFill>
                  <a:schemeClr val="tx1"/>
                </a:solidFill>
              </a:rPr>
              <a:t>Malignant Comments Classifier</a:t>
            </a:r>
            <a:r>
              <a:rPr lang="en" dirty="0"/>
              <a:t/>
            </a:r>
            <a:br>
              <a:rPr lang="en" dirty="0"/>
            </a:br>
            <a:r>
              <a:rPr lang="en" dirty="0"/>
              <a:t/>
            </a:r>
            <a:br>
              <a:rPr lang="en" dirty="0"/>
            </a:br>
            <a:r>
              <a:rPr lang="en" dirty="0"/>
              <a:t/>
            </a:r>
            <a:br>
              <a:rPr lang="en" dirty="0"/>
            </a:br>
            <a:r>
              <a:rPr lang="en-US" sz="2000" dirty="0">
                <a:solidFill>
                  <a:schemeClr val="tx1"/>
                </a:solidFill>
                <a:latin typeface="Constantia" panose="02030602050306030303" pitchFamily="18" charset="0"/>
              </a:rPr>
              <a:t>Submitted by</a:t>
            </a:r>
            <a:r>
              <a:rPr lang="en-US" sz="2000" dirty="0" smtClean="0">
                <a:solidFill>
                  <a:schemeClr val="tx1"/>
                </a:solidFill>
                <a:latin typeface="Constantia" panose="02030602050306030303" pitchFamily="18" charset="0"/>
              </a:rPr>
              <a:t>:</a:t>
            </a:r>
            <a:r>
              <a:rPr lang="en-US" sz="2000" dirty="0">
                <a:solidFill>
                  <a:schemeClr val="tx1"/>
                </a:solidFill>
                <a:latin typeface="Constantia" panose="02030602050306030303" pitchFamily="18" charset="0"/>
              </a:rPr>
              <a:t/>
            </a:r>
            <a:br>
              <a:rPr lang="en-US" sz="2000" dirty="0">
                <a:solidFill>
                  <a:schemeClr val="tx1"/>
                </a:solidFill>
                <a:latin typeface="Constantia" panose="02030602050306030303" pitchFamily="18" charset="0"/>
              </a:rPr>
            </a:br>
            <a:r>
              <a:rPr lang="en-US" sz="2000" dirty="0" err="1" smtClean="0">
                <a:solidFill>
                  <a:schemeClr val="tx1"/>
                </a:solidFill>
                <a:latin typeface="Constantia" panose="02030602050306030303" pitchFamily="18" charset="0"/>
              </a:rPr>
              <a:t>Sai</a:t>
            </a:r>
            <a:r>
              <a:rPr lang="en-US" sz="2000" dirty="0" smtClean="0">
                <a:solidFill>
                  <a:schemeClr val="tx1"/>
                </a:solidFill>
                <a:latin typeface="Constantia" panose="02030602050306030303" pitchFamily="18" charset="0"/>
              </a:rPr>
              <a:t> Mohan Krishna J</a:t>
            </a:r>
            <a:r>
              <a:rPr lang="en-US" sz="6000" dirty="0">
                <a:latin typeface="Constantia" panose="02030602050306030303" pitchFamily="18" charset="0"/>
              </a:rPr>
              <a:t/>
            </a:r>
            <a:br>
              <a:rPr lang="en-US" sz="6000" dirty="0">
                <a:latin typeface="Constantia" panose="02030602050306030303" pitchFamily="18" charset="0"/>
              </a:rPr>
            </a:b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ctrTitle"/>
          </p:nvPr>
        </p:nvSpPr>
        <p:spPr>
          <a:xfrm>
            <a:off x="709303" y="902925"/>
            <a:ext cx="74334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solidFill>
                  <a:schemeClr val="accent1"/>
                </a:solidFill>
              </a:rPr>
              <a:t>1. </a:t>
            </a:r>
            <a:r>
              <a:rPr lang="en-US" dirty="0">
                <a:solidFill>
                  <a:schemeClr val="tx1"/>
                </a:solidFill>
              </a:rPr>
              <a:t>Problem Statement </a:t>
            </a:r>
            <a:r>
              <a:rPr lang="en-US" dirty="0"/>
              <a:t>:</a:t>
            </a:r>
          </a:p>
        </p:txBody>
      </p:sp>
      <p:sp>
        <p:nvSpPr>
          <p:cNvPr id="92" name="Google Shape;92;p16"/>
          <p:cNvSpPr txBox="1">
            <a:spLocks noGrp="1"/>
          </p:cNvSpPr>
          <p:nvPr>
            <p:ph type="subTitle" idx="1"/>
          </p:nvPr>
        </p:nvSpPr>
        <p:spPr>
          <a:xfrm>
            <a:off x="855300" y="1852125"/>
            <a:ext cx="7433400" cy="421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1400" dirty="0"/>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0" lvl="0" indent="0" algn="l" rtl="0">
              <a:spcBef>
                <a:spcPts val="0"/>
              </a:spcBef>
              <a:spcAft>
                <a:spcPts val="800"/>
              </a:spcAft>
              <a:buNone/>
            </a:pPr>
            <a:r>
              <a:rPr lang="en-US" sz="1400" dirty="0"/>
              <a:t>• Online hate, described as abusive language, aggression, cyberbullying, hatefulness and many others has been identified as a major threat on online social media platforms. Social media platforms are the most prominent grounds for such toxic behavior.   </a:t>
            </a:r>
          </a:p>
          <a:p>
            <a:pPr marL="0" lvl="0" indent="0" algn="l" rtl="0">
              <a:spcBef>
                <a:spcPts val="0"/>
              </a:spcBef>
              <a:spcAft>
                <a:spcPts val="800"/>
              </a:spcAft>
              <a:buNone/>
            </a:pPr>
            <a:r>
              <a:rPr lang="en-US" sz="1400" dirty="0"/>
              <a:t>•Our goal is to build a prototype of online hate and abuse comment classifier which can used to classify hate and offensive comments so that it can be controlled and restricted from spreading hatred and cyberbullying.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3" name="Picture 2">
            <a:extLst>
              <a:ext uri="{FF2B5EF4-FFF2-40B4-BE49-F238E27FC236}">
                <a16:creationId xmlns:a16="http://schemas.microsoft.com/office/drawing/2014/main" xmlns="" id="{F25F1951-BA12-41E9-B69D-8E0D5B7DFE49}"/>
              </a:ext>
            </a:extLst>
          </p:cNvPr>
          <p:cNvPicPr>
            <a:picLocks noChangeAspect="1"/>
          </p:cNvPicPr>
          <p:nvPr/>
        </p:nvPicPr>
        <p:blipFill>
          <a:blip r:embed="rId3"/>
          <a:stretch>
            <a:fillRect/>
          </a:stretch>
        </p:blipFill>
        <p:spPr>
          <a:xfrm>
            <a:off x="0" y="1177361"/>
            <a:ext cx="9144000" cy="3362781"/>
          </a:xfrm>
          <a:prstGeom prst="rect">
            <a:avLst/>
          </a:prstGeom>
        </p:spPr>
      </p:pic>
      <p:sp>
        <p:nvSpPr>
          <p:cNvPr id="7" name="Google Shape;91;p16">
            <a:extLst>
              <a:ext uri="{FF2B5EF4-FFF2-40B4-BE49-F238E27FC236}">
                <a16:creationId xmlns:a16="http://schemas.microsoft.com/office/drawing/2014/main" xmlns="" id="{A9945D19-7108-4569-BA17-F1833A76AF55}"/>
              </a:ext>
            </a:extLst>
          </p:cNvPr>
          <p:cNvSpPr txBox="1">
            <a:spLocks/>
          </p:cNvSpPr>
          <p:nvPr/>
        </p:nvSpPr>
        <p:spPr>
          <a:xfrm>
            <a:off x="522518" y="291993"/>
            <a:ext cx="7620189" cy="177073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4500" dirty="0">
                <a:solidFill>
                  <a:schemeClr val="accent1"/>
                </a:solidFill>
                <a:latin typeface="Zilla Slab SemiBold" panose="020B0604020202020204" charset="0"/>
                <a:ea typeface="Zilla Slab SemiBold" panose="020B0604020202020204" charset="0"/>
              </a:rPr>
              <a:t>2. </a:t>
            </a:r>
            <a:r>
              <a:rPr lang="en-US" sz="4500" dirty="0">
                <a:latin typeface="Zilla Slab SemiBold" panose="020B0604020202020204" charset="0"/>
                <a:ea typeface="Zilla Slab SemiBold" panose="020B0604020202020204" charset="0"/>
              </a:rPr>
              <a:t>Workflow: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t>Data Description</a:t>
            </a:r>
            <a:endParaRPr lang="en-IN" dirty="0"/>
          </a:p>
        </p:txBody>
      </p:sp>
      <p:sp>
        <p:nvSpPr>
          <p:cNvPr id="104" name="Google Shape;104;p18"/>
          <p:cNvSpPr txBox="1">
            <a:spLocks noGrp="1"/>
          </p:cNvSpPr>
          <p:nvPr>
            <p:ph type="body" idx="1"/>
          </p:nvPr>
        </p:nvSpPr>
        <p:spPr>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sz="1600" dirty="0"/>
              <a:t>We were provided with two different datasets. One for training and another to test the efficiency of the model created using the training dataset.</a:t>
            </a:r>
          </a:p>
          <a:p>
            <a:pPr marL="457200" lvl="0" indent="-381000" algn="l" rtl="0">
              <a:spcBef>
                <a:spcPts val="0"/>
              </a:spcBef>
              <a:spcAft>
                <a:spcPts val="0"/>
              </a:spcAft>
              <a:buSzPts val="2400"/>
              <a:buChar char="⇨"/>
            </a:pPr>
            <a:r>
              <a:rPr lang="en-US" sz="1600" dirty="0"/>
              <a:t> The training dataset provided here has a shape of 159571 rows and 8 columns. As it is a multiclass problem it has 6 dependent / target column. </a:t>
            </a:r>
          </a:p>
          <a:p>
            <a:pPr marL="457200" lvl="0" indent="-381000" algn="l" rtl="0">
              <a:spcBef>
                <a:spcPts val="0"/>
              </a:spcBef>
              <a:spcAft>
                <a:spcPts val="0"/>
              </a:spcAft>
              <a:buSzPts val="2400"/>
              <a:buChar char="⇨"/>
            </a:pPr>
            <a:r>
              <a:rPr lang="en-US" sz="1600" dirty="0"/>
              <a:t>Here the target or the dependent variables named “malignant, </a:t>
            </a:r>
            <a:r>
              <a:rPr lang="en-US" sz="1600" dirty="0" smtClean="0"/>
              <a:t>highly malignant, </a:t>
            </a:r>
            <a:r>
              <a:rPr lang="en-US" sz="1600" dirty="0"/>
              <a:t>rude, threat, abuse, loathe” have two distinct values 0 and 1. </a:t>
            </a:r>
          </a:p>
          <a:p>
            <a:pPr marL="76200" lvl="0" indent="0" algn="l" rtl="0">
              <a:spcBef>
                <a:spcPts val="0"/>
              </a:spcBef>
              <a:spcAft>
                <a:spcPts val="0"/>
              </a:spcAft>
              <a:buSzPts val="2400"/>
              <a:buNone/>
            </a:pPr>
            <a:endParaRPr lang="en-US" sz="1600" dirty="0"/>
          </a:p>
        </p:txBody>
      </p:sp>
      <p:sp>
        <p:nvSpPr>
          <p:cNvPr id="105" name="Google Shape;105;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622481-1DD7-4AE9-BB83-157FFCE2FDB1}"/>
              </a:ext>
            </a:extLst>
          </p:cNvPr>
          <p:cNvSpPr>
            <a:spLocks noGrp="1"/>
          </p:cNvSpPr>
          <p:nvPr>
            <p:ph type="title"/>
          </p:nvPr>
        </p:nvSpPr>
        <p:spPr/>
        <p:txBody>
          <a:bodyPr/>
          <a:lstStyle/>
          <a:p>
            <a:r>
              <a:rPr lang="en-US" dirty="0"/>
              <a:t>Model Building</a:t>
            </a:r>
          </a:p>
        </p:txBody>
      </p:sp>
      <p:sp>
        <p:nvSpPr>
          <p:cNvPr id="3" name="Text Placeholder 2">
            <a:extLst>
              <a:ext uri="{FF2B5EF4-FFF2-40B4-BE49-F238E27FC236}">
                <a16:creationId xmlns:a16="http://schemas.microsoft.com/office/drawing/2014/main" xmlns="" id="{EB66069A-A277-4434-8F26-66648800C81B}"/>
              </a:ext>
            </a:extLst>
          </p:cNvPr>
          <p:cNvSpPr>
            <a:spLocks noGrp="1"/>
          </p:cNvSpPr>
          <p:nvPr>
            <p:ph type="body" idx="1"/>
          </p:nvPr>
        </p:nvSpPr>
        <p:spPr/>
        <p:txBody>
          <a:bodyPr/>
          <a:lstStyle/>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it is a multi-label classification problem, </a:t>
            </a: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will use Classification algorithms from </a:t>
            </a:r>
          </a:p>
          <a:p>
            <a:pPr marL="457200" marR="0">
              <a:lnSpc>
                <a:spcPct val="107000"/>
              </a:lnSpc>
              <a:spcBef>
                <a:spcPts val="0"/>
              </a:spcBef>
              <a:spcAft>
                <a:spcPts val="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sklearn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like;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Decision Tree Classifier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Multinomial NB()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SVM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xmlns="" id="{889EB4F6-8BB0-49CF-A433-FC6C4FA2BD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pic>
        <p:nvPicPr>
          <p:cNvPr id="6" name="Picture 5">
            <a:extLst>
              <a:ext uri="{FF2B5EF4-FFF2-40B4-BE49-F238E27FC236}">
                <a16:creationId xmlns:a16="http://schemas.microsoft.com/office/drawing/2014/main" xmlns="" id="{E1F27294-B8F5-477A-A9A2-A48FC5ED079C}"/>
              </a:ext>
            </a:extLst>
          </p:cNvPr>
          <p:cNvPicPr>
            <a:picLocks noChangeAspect="1"/>
          </p:cNvPicPr>
          <p:nvPr/>
        </p:nvPicPr>
        <p:blipFill>
          <a:blip r:embed="rId2"/>
          <a:stretch>
            <a:fillRect/>
          </a:stretch>
        </p:blipFill>
        <p:spPr>
          <a:xfrm>
            <a:off x="5316266" y="983556"/>
            <a:ext cx="3636818" cy="4159944"/>
          </a:xfrm>
          <a:prstGeom prst="rect">
            <a:avLst/>
          </a:prstGeom>
        </p:spPr>
      </p:pic>
    </p:spTree>
    <p:extLst>
      <p:ext uri="{BB962C8B-B14F-4D97-AF65-F5344CB8AC3E}">
        <p14:creationId xmlns:p14="http://schemas.microsoft.com/office/powerpoint/2010/main" xmlns="" val="96397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4D154B-4A5D-4BD5-B402-B45C6643ADB7}"/>
              </a:ext>
            </a:extLst>
          </p:cNvPr>
          <p:cNvSpPr>
            <a:spLocks noGrp="1"/>
          </p:cNvSpPr>
          <p:nvPr>
            <p:ph type="ctrTitle"/>
          </p:nvPr>
        </p:nvSpPr>
        <p:spPr>
          <a:xfrm>
            <a:off x="855300" y="487987"/>
            <a:ext cx="7433400" cy="1159800"/>
          </a:xfrm>
        </p:spPr>
        <p:txBody>
          <a:bodyPr/>
          <a:lstStyle/>
          <a:p>
            <a:r>
              <a:rPr lang="en-US" dirty="0">
                <a:solidFill>
                  <a:schemeClr val="tx1"/>
                </a:solidFill>
              </a:rPr>
              <a:t>Metrics : Accuracy, Confusion Matrix</a:t>
            </a:r>
          </a:p>
        </p:txBody>
      </p:sp>
      <p:sp>
        <p:nvSpPr>
          <p:cNvPr id="3" name="Subtitle 2">
            <a:extLst>
              <a:ext uri="{FF2B5EF4-FFF2-40B4-BE49-F238E27FC236}">
                <a16:creationId xmlns:a16="http://schemas.microsoft.com/office/drawing/2014/main" xmlns="" id="{2D8AB119-B07D-45FB-A2F5-197154C9EF5E}"/>
              </a:ext>
            </a:extLst>
          </p:cNvPr>
          <p:cNvSpPr>
            <a:spLocks noGrp="1"/>
          </p:cNvSpPr>
          <p:nvPr>
            <p:ph type="subTitle" idx="1"/>
          </p:nvPr>
        </p:nvSpPr>
        <p:spPr>
          <a:xfrm>
            <a:off x="947508" y="1936789"/>
            <a:ext cx="7433400" cy="421200"/>
          </a:xfrm>
        </p:spPr>
        <p:txBody>
          <a:bodyPr/>
          <a:lstStyle/>
          <a:p>
            <a:r>
              <a:rPr lang="en-US" sz="1600" dirty="0"/>
              <a:t>•	 In classification problem there are various metrics that are accuracy score, confusion matrix, classification repot, Roc </a:t>
            </a:r>
            <a:r>
              <a:rPr lang="en-US" sz="1600" dirty="0" err="1"/>
              <a:t>Auc</a:t>
            </a:r>
            <a:r>
              <a:rPr lang="en-US" sz="1600" dirty="0"/>
              <a:t> curve which help to check the efficiency of the model</a:t>
            </a:r>
          </a:p>
          <a:p>
            <a:r>
              <a:rPr lang="en-US" sz="1600" dirty="0"/>
              <a:t>•	 Which metrices is useful? Is also depend and vary on domain, so as per the use case we must predict that whether the customer is defaulter or not</a:t>
            </a:r>
          </a:p>
          <a:p>
            <a:r>
              <a:rPr lang="en-US" sz="1600" dirty="0"/>
              <a:t>•	 So, in this case accuracy score is good but most important is confusion matrix in which we must decrease the False Positive that is type 2 error which is provided by Logistic Regression.</a:t>
            </a:r>
          </a:p>
          <a:p>
            <a:endParaRPr lang="en-US" sz="1600" dirty="0"/>
          </a:p>
          <a:p>
            <a:endParaRPr lang="en-US" sz="1600" dirty="0"/>
          </a:p>
        </p:txBody>
      </p:sp>
    </p:spTree>
    <p:extLst>
      <p:ext uri="{BB962C8B-B14F-4D97-AF65-F5344CB8AC3E}">
        <p14:creationId xmlns:p14="http://schemas.microsoft.com/office/powerpoint/2010/main" xmlns="" val="882635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5D231-59BE-4504-844F-C788282DDC6F}"/>
              </a:ext>
            </a:extLst>
          </p:cNvPr>
          <p:cNvSpPr>
            <a:spLocks noGrp="1"/>
          </p:cNvSpPr>
          <p:nvPr>
            <p:ph type="ctrTitle"/>
          </p:nvPr>
        </p:nvSpPr>
        <p:spPr>
          <a:xfrm>
            <a:off x="747723" y="363222"/>
            <a:ext cx="7433400" cy="1159800"/>
          </a:xfrm>
        </p:spPr>
        <p:txBody>
          <a:bodyPr/>
          <a:lstStyle/>
          <a:p>
            <a:r>
              <a:rPr lang="en-US" dirty="0">
                <a:solidFill>
                  <a:schemeClr val="tx1"/>
                </a:solidFill>
              </a:rPr>
              <a:t>Data Visualization</a:t>
            </a:r>
          </a:p>
        </p:txBody>
      </p:sp>
      <p:sp>
        <p:nvSpPr>
          <p:cNvPr id="3" name="Subtitle 2">
            <a:extLst>
              <a:ext uri="{FF2B5EF4-FFF2-40B4-BE49-F238E27FC236}">
                <a16:creationId xmlns:a16="http://schemas.microsoft.com/office/drawing/2014/main" xmlns="" id="{CB89FE47-3C7E-4DCC-8CE6-1143D4B65B3B}"/>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xmlns="" id="{5F0135B7-A234-4706-AAFF-610F51E97378}"/>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35512" y="1355861"/>
            <a:ext cx="5200015" cy="2710815"/>
          </a:xfrm>
          <a:prstGeom prst="rect">
            <a:avLst/>
          </a:prstGeom>
          <a:noFill/>
          <a:ln>
            <a:noFill/>
          </a:ln>
        </p:spPr>
      </p:pic>
      <p:pic>
        <p:nvPicPr>
          <p:cNvPr id="6" name="Picture 5">
            <a:extLst>
              <a:ext uri="{FF2B5EF4-FFF2-40B4-BE49-F238E27FC236}">
                <a16:creationId xmlns:a16="http://schemas.microsoft.com/office/drawing/2014/main" xmlns="" id="{30783087-850E-4F0F-98F7-95AF82A3F6BA}"/>
              </a:ext>
            </a:extLst>
          </p:cNvPr>
          <p:cNvPicPr>
            <a:picLocks noChangeAspect="1"/>
          </p:cNvPicPr>
          <p:nvPr/>
        </p:nvPicPr>
        <p:blipFill>
          <a:blip r:embed="rId3"/>
          <a:stretch>
            <a:fillRect/>
          </a:stretch>
        </p:blipFill>
        <p:spPr>
          <a:xfrm>
            <a:off x="5593023" y="1355860"/>
            <a:ext cx="3415473" cy="2816570"/>
          </a:xfrm>
          <a:prstGeom prst="rect">
            <a:avLst/>
          </a:prstGeom>
        </p:spPr>
      </p:pic>
    </p:spTree>
    <p:extLst>
      <p:ext uri="{BB962C8B-B14F-4D97-AF65-F5344CB8AC3E}">
        <p14:creationId xmlns:p14="http://schemas.microsoft.com/office/powerpoint/2010/main" xmlns="" val="246443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4ED07-D095-462B-9BCF-B23B045E4946}"/>
              </a:ext>
            </a:extLst>
          </p:cNvPr>
          <p:cNvSpPr>
            <a:spLocks noGrp="1"/>
          </p:cNvSpPr>
          <p:nvPr>
            <p:ph type="ctrTitle"/>
          </p:nvPr>
        </p:nvSpPr>
        <p:spPr>
          <a:xfrm>
            <a:off x="670883" y="247841"/>
            <a:ext cx="7433400" cy="1528200"/>
          </a:xfrm>
        </p:spPr>
        <p:txBody>
          <a:bodyPr/>
          <a:lstStyle/>
          <a:p>
            <a:r>
              <a:rPr lang="en-US" dirty="0">
                <a:solidFill>
                  <a:schemeClr val="tx1"/>
                </a:solidFill>
              </a:rPr>
              <a:t>Conclusion</a:t>
            </a:r>
          </a:p>
        </p:txBody>
      </p:sp>
      <p:sp>
        <p:nvSpPr>
          <p:cNvPr id="11" name="TextBox 10">
            <a:extLst>
              <a:ext uri="{FF2B5EF4-FFF2-40B4-BE49-F238E27FC236}">
                <a16:creationId xmlns:a16="http://schemas.microsoft.com/office/drawing/2014/main" xmlns="" id="{EEC0E130-D487-4F59-AA96-0BE9536014B3}"/>
              </a:ext>
            </a:extLst>
          </p:cNvPr>
          <p:cNvSpPr txBox="1"/>
          <p:nvPr/>
        </p:nvSpPr>
        <p:spPr>
          <a:xfrm>
            <a:off x="518672" y="1707289"/>
            <a:ext cx="7737822" cy="2862322"/>
          </a:xfrm>
          <a:prstGeom prst="rect">
            <a:avLst/>
          </a:prstGeom>
          <a:noFill/>
        </p:spPr>
        <p:txBody>
          <a:bodyPr wrap="square">
            <a:spAutoFit/>
          </a:bodyPr>
          <a:lstStyle/>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1100" dirty="0">
                <a:solidFill>
                  <a:schemeClr val="accent1"/>
                </a:solidFill>
                <a:latin typeface="Oxygen Light" panose="02000303000000000000" pitchFamily="2" charset="0"/>
                <a:cs typeface="Arial" panose="020B0604020202020204" pitchFamily="34" charset="0"/>
              </a:rPr>
              <a:t>•</a:t>
            </a:r>
            <a:r>
              <a:rPr lang="en-IN" b="1" dirty="0">
                <a:solidFill>
                  <a:schemeClr val="accent1"/>
                </a:solidFill>
                <a:latin typeface="Oxygen Light" panose="02000303000000000000" pitchFamily="2" charset="0"/>
                <a:cs typeface="Arial" panose="020B0604020202020204" pitchFamily="34" charset="0"/>
              </a:rPr>
              <a:t>	</a:t>
            </a:r>
            <a:r>
              <a:rPr lang="en-IN" b="1" dirty="0">
                <a:solidFill>
                  <a:schemeClr val="accent1"/>
                </a:solidFill>
                <a:latin typeface="Oxygen Light" panose="02000303000000000000" pitchFamily="2" charset="0"/>
                <a:cs typeface="Calibri" panose="020F0502020204030204" pitchFamily="34" charset="0"/>
              </a:rPr>
              <a:t>In this project there are some variables like malignant and rude which are highly correlated it is possible because one comment text may have combination of multiple features.</a:t>
            </a: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endParaRPr lang="en-IN" b="1" dirty="0">
              <a:solidFill>
                <a:schemeClr val="accent1"/>
              </a:solidFill>
              <a:latin typeface="Oxygen Light" panose="02000303000000000000" pitchFamily="2" charset="0"/>
              <a:cs typeface="Calibri" panose="020F0502020204030204" pitchFamily="34" charset="0"/>
            </a:endParaRP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b="1" dirty="0">
                <a:solidFill>
                  <a:schemeClr val="accent1"/>
                </a:solidFill>
                <a:latin typeface="Oxygen Light" panose="02000303000000000000" pitchFamily="2" charset="0"/>
                <a:cs typeface="Arial" panose="020B0604020202020204" pitchFamily="34" charset="0"/>
              </a:rPr>
              <a:t>•	</a:t>
            </a:r>
            <a:r>
              <a:rPr lang="en-IN" b="1" dirty="0">
                <a:solidFill>
                  <a:schemeClr val="accent1"/>
                </a:solidFill>
                <a:latin typeface="Oxygen Light" panose="02000303000000000000" pitchFamily="2" charset="0"/>
                <a:cs typeface="Calibri" panose="020F0502020204030204" pitchFamily="34" charset="0"/>
              </a:rPr>
              <a:t>Removing the column id does not impact the model training.</a:t>
            </a: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endParaRPr lang="en-IN" b="1" dirty="0">
              <a:solidFill>
                <a:schemeClr val="accent1"/>
              </a:solidFill>
              <a:latin typeface="Oxygen Light" panose="02000303000000000000" pitchFamily="2" charset="0"/>
              <a:cs typeface="Calibri" panose="020F0502020204030204" pitchFamily="34" charset="0"/>
            </a:endParaRP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b="1" dirty="0">
                <a:solidFill>
                  <a:schemeClr val="accent1"/>
                </a:solidFill>
                <a:latin typeface="Oxygen Light" panose="02000303000000000000" pitchFamily="2" charset="0"/>
                <a:cs typeface="Arial" panose="020B0604020202020204" pitchFamily="34" charset="0"/>
              </a:rPr>
              <a:t>•	</a:t>
            </a:r>
            <a:r>
              <a:rPr lang="en-IN" b="1" dirty="0">
                <a:solidFill>
                  <a:schemeClr val="accent1"/>
                </a:solidFill>
                <a:latin typeface="Oxygen Light" panose="02000303000000000000" pitchFamily="2" charset="0"/>
                <a:cs typeface="Calibri" panose="020F0502020204030204" pitchFamily="34" charset="0"/>
              </a:rPr>
              <a:t>Using Tree, model can reduce the false negative values.</a:t>
            </a: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endParaRPr lang="en-IN" b="1" dirty="0">
              <a:solidFill>
                <a:schemeClr val="accent1"/>
              </a:solidFill>
              <a:latin typeface="Oxygen Light" panose="02000303000000000000" pitchFamily="2" charset="0"/>
              <a:cs typeface="Calibri" panose="020F0502020204030204" pitchFamily="34" charset="0"/>
            </a:endParaRPr>
          </a:p>
          <a:p>
            <a:pPr marL="287337" indent="-285750" algn="just" eaLnBrk="1">
              <a:spcAft>
                <a:spcPct val="0"/>
              </a:spcAft>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b="1" dirty="0">
                <a:solidFill>
                  <a:schemeClr val="accent1"/>
                </a:solidFill>
                <a:latin typeface="Oxygen Light" panose="02000303000000000000" pitchFamily="2" charset="0"/>
                <a:cs typeface="Calibri" panose="020F0502020204030204" pitchFamily="34" charset="0"/>
              </a:rPr>
              <a:t> It has future scope in various use cases likewise in election, social media etc, where every day there are multi offensive comments spread.</a:t>
            </a: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endParaRPr lang="en-IN" b="1" dirty="0">
              <a:solidFill>
                <a:schemeClr val="accent1"/>
              </a:solidFill>
              <a:latin typeface="Oxygen Light" panose="02000303000000000000" pitchFamily="2" charset="0"/>
              <a:cs typeface="Arial" panose="020B0604020202020204" pitchFamily="34" charset="0"/>
            </a:endParaRP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b="1" dirty="0">
                <a:solidFill>
                  <a:schemeClr val="accent1"/>
                </a:solidFill>
                <a:latin typeface="Oxygen Light" panose="02000303000000000000" pitchFamily="2" charset="0"/>
                <a:cs typeface="Arial" panose="020B0604020202020204" pitchFamily="34" charset="0"/>
              </a:rPr>
              <a:t>•	SVM </a:t>
            </a:r>
            <a:r>
              <a:rPr lang="en-IN" b="1" dirty="0">
                <a:solidFill>
                  <a:schemeClr val="accent1"/>
                </a:solidFill>
                <a:latin typeface="Oxygen Light" panose="02000303000000000000" pitchFamily="2" charset="0"/>
                <a:cs typeface="Calibri" panose="020F0502020204030204" pitchFamily="34" charset="0"/>
              </a:rPr>
              <a:t>is well suitable for this project as it used tree internally and it used multiple weak learner and generate the strong model and generate low bias and low variance model.</a:t>
            </a:r>
          </a:p>
          <a:p>
            <a:pPr marL="0" indent="0"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endParaRPr lang="en-IN" sz="1200" dirty="0">
              <a:solidFill>
                <a:schemeClr val="accent1"/>
              </a:solidFill>
              <a:latin typeface="Oxygen Light" panose="02000303000000000000" pitchFamily="2" charset="0"/>
              <a:cs typeface="Calibri" panose="020F0502020204030204" pitchFamily="34" charset="0"/>
            </a:endParaRPr>
          </a:p>
        </p:txBody>
      </p:sp>
    </p:spTree>
    <p:extLst>
      <p:ext uri="{BB962C8B-B14F-4D97-AF65-F5344CB8AC3E}">
        <p14:creationId xmlns:p14="http://schemas.microsoft.com/office/powerpoint/2010/main" xmlns="" val="2322989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TotalTime>
  <Words>291</Words>
  <Application>Microsoft Office PowerPoint</Application>
  <PresentationFormat>On-screen Show (16:9)</PresentationFormat>
  <Paragraphs>37</Paragraphs>
  <Slides>8</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Franklin Gothic Book</vt:lpstr>
      <vt:lpstr>Constantia</vt:lpstr>
      <vt:lpstr>Perpetua</vt:lpstr>
      <vt:lpstr>Wingdings 2</vt:lpstr>
      <vt:lpstr>Zilla Slab SemiBold</vt:lpstr>
      <vt:lpstr>Times New Roman</vt:lpstr>
      <vt:lpstr>Calibri</vt:lpstr>
      <vt:lpstr>Oxygen Light</vt:lpstr>
      <vt:lpstr>Oxygen</vt:lpstr>
      <vt:lpstr>Equity</vt:lpstr>
      <vt:lpstr> Malignant Comments Classifier   Submitted by: Sai Mohan Krishna J </vt:lpstr>
      <vt:lpstr>1. Problem Statement :</vt:lpstr>
      <vt:lpstr>Slide 3</vt:lpstr>
      <vt:lpstr>Data Description</vt:lpstr>
      <vt:lpstr>Model Building</vt:lpstr>
      <vt:lpstr>Metrics : Accuracy, Confusion Matrix</vt:lpstr>
      <vt:lpstr>Data Visualization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Submitted by: Akshaykumar B Torangatti</dc:title>
  <dc:creator>Akshaykumar Torangatti -X (atoranga - TATA CONSULTANCY SERVICES LIMITED at Cisco)</dc:creator>
  <cp:lastModifiedBy>Windows User</cp:lastModifiedBy>
  <cp:revision>6</cp:revision>
  <dcterms:modified xsi:type="dcterms:W3CDTF">2022-05-19T14:35:57Z</dcterms:modified>
</cp:coreProperties>
</file>