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4" d="100"/>
          <a:sy n="94" d="100"/>
        </p:scale>
        <p:origin x="10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803BA-B9F5-44B6-8530-795A31FFCAD4}" type="datetimeFigureOut">
              <a:rPr lang="es-ES" smtClean="0"/>
              <a:t>08/11/2019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660D-F3D4-4B21-9DBE-41D6F554858E}" type="slidenum">
              <a:rPr lang="es-ES" smtClean="0"/>
              <a:t>‹Nº›</a:t>
            </a:fld>
            <a:endParaRPr lang="es-ES"/>
          </a:p>
        </p:txBody>
      </p:sp>
    </p:spTree>
    <p:extLst>
      <p:ext uri="{BB962C8B-B14F-4D97-AF65-F5344CB8AC3E}">
        <p14:creationId xmlns:p14="http://schemas.microsoft.com/office/powerpoint/2010/main" val="79830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526F315-6B8E-4BE4-8B2A-FDFE995F8F21}"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643771-4C7F-4C49-97B6-A875108E1F70}"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3486-83DE-489D-8C6D-019559EE5D41}"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D3660D-F16E-4F4D-B8BF-6DCA0AC6304F}"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9A8512-AA3F-4E74-A642-CA8B2D54F2E6}"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6AA85B-2BC4-4C24-8E7E-10860DF9FC48}"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A9BD39-6794-4841-A870-15DCC77F09C6}"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471B63-7AF8-4CC5-91CA-0BDA96E10A80}"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0B99D6-8A5E-45DA-B0A7-A01C76BAB9A7}"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BCB7D83-0AE0-4487-B0B2-67FA69A926FF}"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2B3E1E2-8338-46CF-8BDB-E96E39511F7E}"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60106B-2C12-47A9-91E6-4DAE83FFD6AB}" type="datetime1">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2F0806-4D23-4560-9E4E-7CCFFDAF7CCC}"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60334-340A-4E83-8CA5-DA72D869D847}" type="datetime1">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8459D9E-20D5-4BC1-9F1F-F883AFC21159}"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367DD276-1A47-438C-AF9D-9F8A3D28ED7F}" type="datetime1">
              <a:rPr lang="en-US" smtClean="0"/>
              <a:t>11/8/2019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52AFB4-06A7-45BC-9A0C-70C110B6713B}" type="datetime1">
              <a:rPr lang="en-US" smtClean="0"/>
              <a:t>11/8/2019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97FF4-6B7F-4B78-B5A1-C4AA0DB40B5A}"/>
              </a:ext>
            </a:extLst>
          </p:cNvPr>
          <p:cNvSpPr>
            <a:spLocks noGrp="1"/>
          </p:cNvSpPr>
          <p:nvPr>
            <p:ph type="ctrTitle"/>
          </p:nvPr>
        </p:nvSpPr>
        <p:spPr>
          <a:xfrm>
            <a:off x="2635328" y="498929"/>
            <a:ext cx="4967282" cy="812202"/>
          </a:xfrm>
        </p:spPr>
        <p:txBody>
          <a:bodyPr/>
          <a:lstStyle/>
          <a:p>
            <a:r>
              <a:rPr lang="es-ES" dirty="0"/>
              <a:t>Reto Accenture</a:t>
            </a:r>
          </a:p>
        </p:txBody>
      </p:sp>
      <p:sp>
        <p:nvSpPr>
          <p:cNvPr id="3" name="Subtítulo 2">
            <a:extLst>
              <a:ext uri="{FF2B5EF4-FFF2-40B4-BE49-F238E27FC236}">
                <a16:creationId xmlns:a16="http://schemas.microsoft.com/office/drawing/2014/main" id="{26818085-66ED-46B9-A336-69CA411B8E74}"/>
              </a:ext>
            </a:extLst>
          </p:cNvPr>
          <p:cNvSpPr>
            <a:spLocks noGrp="1"/>
          </p:cNvSpPr>
          <p:nvPr>
            <p:ph type="subTitle" idx="1"/>
          </p:nvPr>
        </p:nvSpPr>
        <p:spPr>
          <a:xfrm>
            <a:off x="2924542" y="5546868"/>
            <a:ext cx="4388853" cy="1096899"/>
          </a:xfrm>
        </p:spPr>
        <p:txBody>
          <a:bodyPr/>
          <a:lstStyle/>
          <a:p>
            <a:r>
              <a:rPr lang="es-ES" dirty="0"/>
              <a:t>Solución por Joaquín Domínguez de Tena</a:t>
            </a:r>
          </a:p>
        </p:txBody>
      </p:sp>
      <p:pic>
        <p:nvPicPr>
          <p:cNvPr id="1028" name="Picture 4" descr="https://www.accenture.com/t00010101T000000Z__w__/es-es/_acnmedia/Accenture/Conversion-Assets/MainPages/Images/Global_26/Accenture-Electric-Purple-Logo-marquee.png">
            <a:extLst>
              <a:ext uri="{FF2B5EF4-FFF2-40B4-BE49-F238E27FC236}">
                <a16:creationId xmlns:a16="http://schemas.microsoft.com/office/drawing/2014/main" id="{6014461D-6039-4B6D-AC8F-DD3605B53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373" y="1660793"/>
            <a:ext cx="3403192" cy="3536413"/>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5F98D9AF-3879-45EE-946E-27E7B6A4992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98316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a:xfrm>
                <a:off x="677334" y="1513841"/>
                <a:ext cx="8596668" cy="4527522"/>
              </a:xfrm>
            </p:spPr>
            <p:txBody>
              <a:bodyPr>
                <a:normAutofit/>
              </a:bodyPr>
              <a:lstStyle/>
              <a:p>
                <a:r>
                  <a:rPr lang="es-ES" dirty="0"/>
                  <a:t>7) Utilizamos un diccionario para guardar todos los valores que vamos calculando y como para los números pequeños tiene más importancia la suma respecto a la multiplicación que en números grandes también precalculamos las sumas, las restas y las multiplicaciones de dos primos y las sumas de tres números primos. Con esto aseguramos tener todos los restos posibles del 1 al 97.</a:t>
                </a:r>
              </a:p>
              <a:p>
                <a:r>
                  <a:rPr lang="es-ES" dirty="0"/>
                  <a:t>8) Una posible mejora que finalmente no implementamos, fue intentar aumentar nuestra base de números entre los que ir dividiendo y teniéndolos ordenados en función de </a:t>
                </a:r>
                <a14:m>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𝑐</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𝑝</m:t>
                            </m:r>
                          </m:e>
                        </m:d>
                      </m:num>
                      <m:den>
                        <m:func>
                          <m:funcPr>
                            <m:ctrlPr>
                              <a:rPr lang="es-ES" i="1">
                                <a:latin typeface="Cambria Math" panose="02040503050406030204" pitchFamily="18" charset="0"/>
                              </a:rPr>
                            </m:ctrlPr>
                          </m:funcPr>
                          <m:fName>
                            <m:r>
                              <m:rPr>
                                <m:sty m:val="p"/>
                              </m:rPr>
                              <a:rPr lang="es-ES">
                                <a:latin typeface="Cambria Math" panose="02040503050406030204" pitchFamily="18" charset="0"/>
                              </a:rPr>
                              <m:t>log</m:t>
                            </m:r>
                          </m:fName>
                          <m:e>
                            <m:r>
                              <a:rPr lang="es-ES" i="1">
                                <a:latin typeface="Cambria Math" panose="02040503050406030204" pitchFamily="18" charset="0"/>
                              </a:rPr>
                              <m:t>𝑝</m:t>
                            </m:r>
                          </m:e>
                        </m:func>
                      </m:den>
                    </m:f>
                  </m:oMath>
                </a14:m>
                <a:r>
                  <a:rPr lang="es-ES" dirty="0"/>
                  <a:t> </a:t>
                </a:r>
                <a:r>
                  <a:rPr lang="es-ES" dirty="0">
                    <a:latin typeface="Arial" panose="020B0604020202020204" pitchFamily="34" charset="0"/>
                    <a:cs typeface="Arial" panose="020B0604020202020204" pitchFamily="34" charset="0"/>
                  </a:rPr>
                  <a:t>*</a:t>
                </a:r>
                <a:r>
                  <a:rPr lang="es-ES" dirty="0"/>
                  <a:t>. Esta idea al final no la utilizamos porque no mejoraba mucho la solución y aumentaba muchísimo el tiempo del algoritmo ya que pasábamos de tener 25 hijos por nodo a más de 100.</a:t>
                </a:r>
              </a:p>
            </p:txBody>
          </p:sp>
        </mc:Choice>
        <mc:Fallback>
          <p:sp>
            <p:nvSpPr>
              <p:cNvPr id="5" name="Marcador de contenido 4">
                <a:extLst>
                  <a:ext uri="{FF2B5EF4-FFF2-40B4-BE49-F238E27FC236}">
                    <a16:creationId xmlns:a16="http://schemas.microsoft.com/office/drawing/2014/main" id="{D52F49D3-BA73-4F9F-A394-27F6AC1C6B81}"/>
                  </a:ext>
                </a:extLst>
              </p:cNvPr>
              <p:cNvSpPr>
                <a:spLocks noGrp="1" noRot="1" noChangeAspect="1" noMove="1" noResize="1" noEditPoints="1" noAdjustHandles="1" noChangeArrowheads="1" noChangeShapeType="1" noTextEdit="1"/>
              </p:cNvSpPr>
              <p:nvPr>
                <p:ph idx="1"/>
              </p:nvPr>
            </p:nvSpPr>
            <p:spPr>
              <a:xfrm>
                <a:off x="677334" y="1513841"/>
                <a:ext cx="8596668" cy="4527522"/>
              </a:xfrm>
              <a:blipFill>
                <a:blip r:embed="rId2"/>
                <a:stretch>
                  <a:fillRect l="-142" t="-808" r="-213"/>
                </a:stretch>
              </a:blipFill>
            </p:spPr>
            <p:txBody>
              <a:bodyPr/>
              <a:lstStyle/>
              <a:p>
                <a:r>
                  <a:rPr lang="es-ES">
                    <a:noFill/>
                  </a:rPr>
                  <a:t> </a:t>
                </a:r>
              </a:p>
            </p:txBody>
          </p:sp>
        </mc:Fallback>
      </mc:AlternateContent>
      <p:sp>
        <p:nvSpPr>
          <p:cNvPr id="3" name="CuadroTexto 2">
            <a:extLst>
              <a:ext uri="{FF2B5EF4-FFF2-40B4-BE49-F238E27FC236}">
                <a16:creationId xmlns:a16="http://schemas.microsoft.com/office/drawing/2014/main" id="{555A772E-69D0-46A5-AB8C-AC8FF96AA404}"/>
              </a:ext>
            </a:extLst>
          </p:cNvPr>
          <p:cNvSpPr txBox="1"/>
          <p:nvPr/>
        </p:nvSpPr>
        <p:spPr>
          <a:xfrm>
            <a:off x="677334" y="6251801"/>
            <a:ext cx="7664278" cy="276999"/>
          </a:xfrm>
          <a:prstGeom prst="rect">
            <a:avLst/>
          </a:prstGeom>
          <a:noFill/>
        </p:spPr>
        <p:txBody>
          <a:bodyPr wrap="none" rtlCol="0">
            <a:spAutoFit/>
          </a:bodyPr>
          <a:lstStyle/>
          <a:p>
            <a:r>
              <a:rPr lang="es-ES" sz="1200" dirty="0"/>
              <a:t>* La base del logaritmo es indiferente porque son todas proporcionales por las propiedades de los logaritmos</a:t>
            </a:r>
          </a:p>
        </p:txBody>
      </p:sp>
      <p:sp>
        <p:nvSpPr>
          <p:cNvPr id="4" name="Marcador de número de diapositiva 3">
            <a:extLst>
              <a:ext uri="{FF2B5EF4-FFF2-40B4-BE49-F238E27FC236}">
                <a16:creationId xmlns:a16="http://schemas.microsoft.com/office/drawing/2014/main" id="{BBC75A2F-4C07-456E-AF41-16F3C039A0F0}"/>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9223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C7FE7-A455-4000-90FD-F7B7B95E8F59}"/>
              </a:ext>
            </a:extLst>
          </p:cNvPr>
          <p:cNvSpPr>
            <a:spLocks noGrp="1"/>
          </p:cNvSpPr>
          <p:nvPr>
            <p:ph type="title"/>
          </p:nvPr>
        </p:nvSpPr>
        <p:spPr/>
        <p:txBody>
          <a:bodyPr/>
          <a:lstStyle/>
          <a:p>
            <a:r>
              <a:rPr lang="es-ES" dirty="0"/>
              <a:t>Mejoras del algoritmo</a:t>
            </a:r>
          </a:p>
        </p:txBody>
      </p:sp>
      <p:sp>
        <p:nvSpPr>
          <p:cNvPr id="3" name="Marcador de contenido 2">
            <a:extLst>
              <a:ext uri="{FF2B5EF4-FFF2-40B4-BE49-F238E27FC236}">
                <a16:creationId xmlns:a16="http://schemas.microsoft.com/office/drawing/2014/main" id="{6565DFE9-BA82-48A9-9C47-B89565DF304E}"/>
              </a:ext>
            </a:extLst>
          </p:cNvPr>
          <p:cNvSpPr>
            <a:spLocks noGrp="1"/>
          </p:cNvSpPr>
          <p:nvPr>
            <p:ph idx="1"/>
          </p:nvPr>
        </p:nvSpPr>
        <p:spPr>
          <a:xfrm>
            <a:off x="677334" y="1513841"/>
            <a:ext cx="8596668" cy="4527522"/>
          </a:xfrm>
        </p:spPr>
        <p:txBody>
          <a:bodyPr/>
          <a:lstStyle/>
          <a:p>
            <a:pPr marL="0" indent="0">
              <a:buNone/>
            </a:pPr>
            <a:r>
              <a:rPr lang="es-ES" i="1" dirty="0"/>
              <a:t>Las mejoras comentadas a continuación son para optimizar el tiempo sin perder eficacia en el algoritmo:</a:t>
            </a:r>
          </a:p>
          <a:p>
            <a:r>
              <a:rPr lang="es-ES" dirty="0"/>
              <a:t>9) Para podar el número de hijos, en función de las cifras del número, utilizamos </a:t>
            </a:r>
            <a:r>
              <a:rPr lang="es-ES" dirty="0" err="1"/>
              <a:t>sublistas</a:t>
            </a:r>
            <a:r>
              <a:rPr lang="es-ES" dirty="0"/>
              <a:t> de primos, para números muy grandes con los mayores primos nos es suficiente porque nos interesa bajar el número rápidamente. Mientras que si el número es menor utilizamos más primos. Los parámetros que finalmente utilizamos los definimos haciendo pruebas y comparándolas con otras que estaban fuera del tiempo máximo que puede ejecutarse el programa. Los parámetros obtenidos son:</a:t>
            </a:r>
          </a:p>
          <a:p>
            <a:pPr lvl="1"/>
            <a:r>
              <a:rPr lang="es-ES" dirty="0"/>
              <a:t>Entre 0 y 10^5: todos los primos</a:t>
            </a:r>
          </a:p>
          <a:p>
            <a:pPr lvl="1"/>
            <a:r>
              <a:rPr lang="es-ES" dirty="0"/>
              <a:t>Entre 10^5 y 10^6: los 20 mayores primos</a:t>
            </a:r>
          </a:p>
          <a:p>
            <a:pPr lvl="1"/>
            <a:r>
              <a:rPr lang="es-ES" dirty="0"/>
              <a:t>Entre 10^6 y 10^8: los 15 mayores primos</a:t>
            </a:r>
          </a:p>
          <a:p>
            <a:pPr lvl="1"/>
            <a:r>
              <a:rPr lang="es-ES" dirty="0"/>
              <a:t>Mayores de 10^8: los 5 mayores primos*</a:t>
            </a:r>
          </a:p>
          <a:p>
            <a:endParaRPr lang="es-ES" dirty="0"/>
          </a:p>
        </p:txBody>
      </p:sp>
      <p:sp>
        <p:nvSpPr>
          <p:cNvPr id="4" name="CuadroTexto 3">
            <a:extLst>
              <a:ext uri="{FF2B5EF4-FFF2-40B4-BE49-F238E27FC236}">
                <a16:creationId xmlns:a16="http://schemas.microsoft.com/office/drawing/2014/main" id="{5928BA5D-ECE9-43F1-88FA-9E7BBA0F1596}"/>
              </a:ext>
            </a:extLst>
          </p:cNvPr>
          <p:cNvSpPr txBox="1"/>
          <p:nvPr/>
        </p:nvSpPr>
        <p:spPr>
          <a:xfrm>
            <a:off x="677334" y="6017567"/>
            <a:ext cx="8369599" cy="461665"/>
          </a:xfrm>
          <a:prstGeom prst="rect">
            <a:avLst/>
          </a:prstGeom>
          <a:noFill/>
        </p:spPr>
        <p:txBody>
          <a:bodyPr wrap="none" rtlCol="0">
            <a:spAutoFit/>
          </a:bodyPr>
          <a:lstStyle/>
          <a:p>
            <a:r>
              <a:rPr lang="es-ES" sz="1200" dirty="0"/>
              <a:t>* Puede parecer una lista muy pequeña pero tras ejecutar 10 test diferentes de 100 casos cada uno utilizando 5 </a:t>
            </a:r>
          </a:p>
          <a:p>
            <a:r>
              <a:rPr lang="es-ES" sz="1200" dirty="0"/>
              <a:t>10 primos, cambiaban las soluciones pero no los costes de estas. En cambio, la solución con 5 primos si era más rápida.</a:t>
            </a:r>
          </a:p>
        </p:txBody>
      </p:sp>
      <p:sp>
        <p:nvSpPr>
          <p:cNvPr id="5" name="Marcador de número de diapositiva 4">
            <a:extLst>
              <a:ext uri="{FF2B5EF4-FFF2-40B4-BE49-F238E27FC236}">
                <a16:creationId xmlns:a16="http://schemas.microsoft.com/office/drawing/2014/main" id="{04867075-FC61-412B-AA41-8C62CDD0AB30}"/>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5768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C7FE7-A455-4000-90FD-F7B7B95E8F59}"/>
              </a:ext>
            </a:extLst>
          </p:cNvPr>
          <p:cNvSpPr>
            <a:spLocks noGrp="1"/>
          </p:cNvSpPr>
          <p:nvPr>
            <p:ph type="title"/>
          </p:nvPr>
        </p:nvSpPr>
        <p:spPr/>
        <p:txBody>
          <a:bodyPr/>
          <a:lstStyle/>
          <a:p>
            <a:r>
              <a:rPr lang="es-ES" dirty="0"/>
              <a:t>Mejoras del algoritmo</a:t>
            </a:r>
          </a:p>
        </p:txBody>
      </p:sp>
      <p:sp>
        <p:nvSpPr>
          <p:cNvPr id="3" name="Marcador de contenido 2">
            <a:extLst>
              <a:ext uri="{FF2B5EF4-FFF2-40B4-BE49-F238E27FC236}">
                <a16:creationId xmlns:a16="http://schemas.microsoft.com/office/drawing/2014/main" id="{6565DFE9-BA82-48A9-9C47-B89565DF304E}"/>
              </a:ext>
            </a:extLst>
          </p:cNvPr>
          <p:cNvSpPr>
            <a:spLocks noGrp="1"/>
          </p:cNvSpPr>
          <p:nvPr>
            <p:ph idx="1"/>
          </p:nvPr>
        </p:nvSpPr>
        <p:spPr>
          <a:xfrm>
            <a:off x="677334" y="1513841"/>
            <a:ext cx="8596668" cy="4527522"/>
          </a:xfrm>
        </p:spPr>
        <p:txBody>
          <a:bodyPr/>
          <a:lstStyle/>
          <a:p>
            <a:r>
              <a:rPr lang="es-ES" dirty="0"/>
              <a:t>10) En principio dejaremos que cada caso tenga como máximo 3 segundos para ejecutarse. Como hay casos que se ejecutan más lento y otros más rápido, si el tiempo medio de los casos que se han ejecutado previamente es menor a 2 segundos por caso, permitimos que el siguiente caso pueda utilizar hasta 5 segundos. Para no hacer esta comprobación constantemente, la hacemos en el nodo raíz, después de desarrollar a cada hijo.</a:t>
            </a:r>
          </a:p>
        </p:txBody>
      </p:sp>
      <p:sp>
        <p:nvSpPr>
          <p:cNvPr id="6" name="Marcador de número de diapositiva 5">
            <a:extLst>
              <a:ext uri="{FF2B5EF4-FFF2-40B4-BE49-F238E27FC236}">
                <a16:creationId xmlns:a16="http://schemas.microsoft.com/office/drawing/2014/main" id="{F00FBA6C-44BB-4F2A-B6D9-5CD78FA4720B}"/>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81907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3B4-3616-4826-A216-3148A1F87CD6}"/>
              </a:ext>
            </a:extLst>
          </p:cNvPr>
          <p:cNvSpPr>
            <a:spLocks noGrp="1"/>
          </p:cNvSpPr>
          <p:nvPr>
            <p:ph type="title"/>
          </p:nvPr>
        </p:nvSpPr>
        <p:spPr>
          <a:xfrm>
            <a:off x="677334" y="609600"/>
            <a:ext cx="8596668" cy="711200"/>
          </a:xfrm>
        </p:spPr>
        <p:txBody>
          <a:bodyPr/>
          <a:lstStyle/>
          <a:p>
            <a:r>
              <a:rPr lang="es-ES" dirty="0"/>
              <a:t>Índice</a:t>
            </a:r>
          </a:p>
        </p:txBody>
      </p:sp>
      <p:sp>
        <p:nvSpPr>
          <p:cNvPr id="3" name="Marcador de contenido 2">
            <a:extLst>
              <a:ext uri="{FF2B5EF4-FFF2-40B4-BE49-F238E27FC236}">
                <a16:creationId xmlns:a16="http://schemas.microsoft.com/office/drawing/2014/main" id="{6384FE48-AD58-4562-BA9F-97A25B44C9F2}"/>
              </a:ext>
            </a:extLst>
          </p:cNvPr>
          <p:cNvSpPr>
            <a:spLocks noGrp="1"/>
          </p:cNvSpPr>
          <p:nvPr>
            <p:ph idx="1"/>
          </p:nvPr>
        </p:nvSpPr>
        <p:spPr>
          <a:xfrm>
            <a:off x="677334" y="1412241"/>
            <a:ext cx="8596668" cy="4629122"/>
          </a:xfrm>
        </p:spPr>
        <p:txBody>
          <a:bodyPr/>
          <a:lstStyle/>
          <a:p>
            <a:r>
              <a:rPr lang="es-ES" dirty="0"/>
              <a:t>Idea de la solución: El código binario ………………………………………………………… 3</a:t>
            </a:r>
          </a:p>
          <a:p>
            <a:r>
              <a:rPr lang="es-ES" dirty="0"/>
              <a:t>Mejoras del algoritmo …………………………………………………..……………………….…. 6</a:t>
            </a:r>
          </a:p>
        </p:txBody>
      </p:sp>
      <p:sp>
        <p:nvSpPr>
          <p:cNvPr id="4" name="Marcador de número de diapositiva 3">
            <a:extLst>
              <a:ext uri="{FF2B5EF4-FFF2-40B4-BE49-F238E27FC236}">
                <a16:creationId xmlns:a16="http://schemas.microsoft.com/office/drawing/2014/main" id="{B35B1C1A-2B27-4AF5-8FB4-9FE272D2C583}"/>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56541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3" name="Marcador de contenido 2">
            <a:extLst>
              <a:ext uri="{FF2B5EF4-FFF2-40B4-BE49-F238E27FC236}">
                <a16:creationId xmlns:a16="http://schemas.microsoft.com/office/drawing/2014/main" id="{99E51152-9160-4547-A9AB-6FDC2E3C877A}"/>
              </a:ext>
            </a:extLst>
          </p:cNvPr>
          <p:cNvSpPr>
            <a:spLocks noGrp="1"/>
          </p:cNvSpPr>
          <p:nvPr>
            <p:ph idx="1"/>
          </p:nvPr>
        </p:nvSpPr>
        <p:spPr>
          <a:xfrm>
            <a:off x="677334" y="1390389"/>
            <a:ext cx="8596668" cy="4650973"/>
          </a:xfrm>
        </p:spPr>
        <p:txBody>
          <a:bodyPr>
            <a:normAutofit fontScale="92500" lnSpcReduction="10000"/>
          </a:bodyPr>
          <a:lstStyle/>
          <a:p>
            <a:r>
              <a:rPr lang="es-ES" dirty="0"/>
              <a:t>Todo número se puede escribir en código binario en 1 y 0</a:t>
            </a:r>
          </a:p>
          <a:p>
            <a:pPr lvl="1"/>
            <a:r>
              <a:rPr lang="es-ES" dirty="0" err="1"/>
              <a:t>Ej</a:t>
            </a:r>
            <a:r>
              <a:rPr lang="es-ES" dirty="0"/>
              <a:t>: 27=11001</a:t>
            </a:r>
          </a:p>
          <a:p>
            <a:r>
              <a:rPr lang="es-ES" dirty="0"/>
              <a:t>Esto se interpreta como suma de potencias de 2:</a:t>
            </a:r>
          </a:p>
          <a:p>
            <a:pPr lvl="1"/>
            <a:r>
              <a:rPr lang="es-ES" dirty="0" err="1"/>
              <a:t>Ej</a:t>
            </a:r>
            <a:r>
              <a:rPr lang="es-ES" dirty="0"/>
              <a:t>: 27=2^4+2^3+2^0</a:t>
            </a:r>
          </a:p>
          <a:p>
            <a:r>
              <a:rPr lang="es-ES" dirty="0"/>
              <a:t>Podemos reunir los términos y vemos que esta es una expresión válida como solución</a:t>
            </a:r>
          </a:p>
          <a:p>
            <a:pPr lvl="1"/>
            <a:r>
              <a:rPr lang="es-ES" dirty="0" err="1"/>
              <a:t>Ej</a:t>
            </a:r>
            <a:r>
              <a:rPr lang="es-ES" dirty="0"/>
              <a:t>: 27=1+2*(1+2*(2*(2+1)))</a:t>
            </a:r>
          </a:p>
          <a:p>
            <a:r>
              <a:rPr lang="es-ES" dirty="0"/>
              <a:t>Es una solución muy buena, porque depende logarítmicamente del número en cuestión. Para números menores que 2^n utilizará a los sumo 2*n doses o unos (Claro un 2 para la base y 1 o 0 (no contabiliza) para la expresión)</a:t>
            </a:r>
          </a:p>
          <a:p>
            <a:r>
              <a:rPr lang="es-ES" dirty="0"/>
              <a:t>La idea es que podemos utilizar otras bases de primos, de manera que se reduzca el número de primos usados, por ejemplo 7:</a:t>
            </a:r>
          </a:p>
          <a:p>
            <a:pPr lvl="1"/>
            <a:r>
              <a:rPr lang="es-ES" dirty="0" err="1"/>
              <a:t>Ej</a:t>
            </a:r>
            <a:r>
              <a:rPr lang="es-ES" dirty="0"/>
              <a:t>: 27=6+7*3 (27=“36 en base 7”)</a:t>
            </a:r>
          </a:p>
          <a:p>
            <a:r>
              <a:rPr lang="es-ES" dirty="0"/>
              <a:t>Sin embargo aquí usamos números como 6 que no es primo, y tendremos que expresarlos como 2*3! De manera que puede aumentar un poco el coste</a:t>
            </a:r>
          </a:p>
        </p:txBody>
      </p:sp>
      <p:sp>
        <p:nvSpPr>
          <p:cNvPr id="4" name="Marcador de número de diapositiva 3">
            <a:extLst>
              <a:ext uri="{FF2B5EF4-FFF2-40B4-BE49-F238E27FC236}">
                <a16:creationId xmlns:a16="http://schemas.microsoft.com/office/drawing/2014/main" id="{D9C004CC-E5BB-4C51-8ADD-56C11286C04A}"/>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198463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3" name="Marcador de contenido 2">
            <a:extLst>
              <a:ext uri="{FF2B5EF4-FFF2-40B4-BE49-F238E27FC236}">
                <a16:creationId xmlns:a16="http://schemas.microsoft.com/office/drawing/2014/main" id="{99E51152-9160-4547-A9AB-6FDC2E3C877A}"/>
              </a:ext>
            </a:extLst>
          </p:cNvPr>
          <p:cNvSpPr>
            <a:spLocks noGrp="1"/>
          </p:cNvSpPr>
          <p:nvPr>
            <p:ph idx="1"/>
          </p:nvPr>
        </p:nvSpPr>
        <p:spPr>
          <a:xfrm>
            <a:off x="677334" y="1390389"/>
            <a:ext cx="8596668" cy="4684734"/>
          </a:xfrm>
        </p:spPr>
        <p:txBody>
          <a:bodyPr>
            <a:normAutofit/>
          </a:bodyPr>
          <a:lstStyle/>
          <a:p>
            <a:r>
              <a:rPr lang="es-ES" dirty="0"/>
              <a:t>Entonces debemos </a:t>
            </a:r>
            <a:r>
              <a:rPr lang="es-ES" dirty="0" err="1"/>
              <a:t>precomputar</a:t>
            </a:r>
            <a:r>
              <a:rPr lang="es-ES" dirty="0"/>
              <a:t> el coste de cada posible “resto” en términos de primos. Unos pocos cálculos nos daban que cualquiera que fuese el primo a excluir la mayoría de los números se podían escribir como combinación de 3 primos y rara vez, así que no aumenta mucho nuestro coste.</a:t>
            </a:r>
          </a:p>
          <a:p>
            <a:r>
              <a:rPr lang="es-ES" dirty="0"/>
              <a:t>Ahora planteamos como sacar la expresión de n en base un primo arbitrario:</a:t>
            </a:r>
          </a:p>
          <a:p>
            <a:pPr lvl="1"/>
            <a:r>
              <a:rPr lang="es-ES" dirty="0"/>
              <a:t>1) Tomamos n y hacemos a=</a:t>
            </a:r>
            <a:r>
              <a:rPr lang="es-ES" dirty="0" err="1"/>
              <a:t>n%p</a:t>
            </a:r>
            <a:r>
              <a:rPr lang="es-ES" dirty="0"/>
              <a:t>. Esta será nuestra primera “cifra”</a:t>
            </a:r>
          </a:p>
          <a:p>
            <a:pPr lvl="1"/>
            <a:r>
              <a:rPr lang="es-ES" dirty="0"/>
              <a:t>2) Consideramos n’=(n-a)/p</a:t>
            </a:r>
          </a:p>
          <a:p>
            <a:pPr lvl="1"/>
            <a:r>
              <a:rPr lang="es-ES" dirty="0"/>
              <a:t>3) Si n’&lt;p entonces esta esta es la última cifra y el algoritmo acaba</a:t>
            </a:r>
          </a:p>
          <a:p>
            <a:pPr lvl="1"/>
            <a:r>
              <a:rPr lang="es-ES" dirty="0"/>
              <a:t>4) Si no, entonces repetimos el algoritmo para obtener la siguiente cifra</a:t>
            </a:r>
          </a:p>
          <a:p>
            <a:r>
              <a:rPr lang="es-ES" dirty="0"/>
              <a:t>A continuación mostramos un gráfico que muestra el algoritmo:</a:t>
            </a:r>
          </a:p>
        </p:txBody>
      </p:sp>
      <p:sp>
        <p:nvSpPr>
          <p:cNvPr id="4" name="Marcador de número de diapositiva 3">
            <a:extLst>
              <a:ext uri="{FF2B5EF4-FFF2-40B4-BE49-F238E27FC236}">
                <a16:creationId xmlns:a16="http://schemas.microsoft.com/office/drawing/2014/main" id="{071A0239-C00A-4A08-9178-431EE9F3911B}"/>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70827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3" name="Elipse 2">
            <a:extLst>
              <a:ext uri="{FF2B5EF4-FFF2-40B4-BE49-F238E27FC236}">
                <a16:creationId xmlns:a16="http://schemas.microsoft.com/office/drawing/2014/main" id="{CD1CE841-9CAC-47D8-B180-471C7E9E56B6}"/>
              </a:ext>
            </a:extLst>
          </p:cNvPr>
          <p:cNvSpPr/>
          <p:nvPr/>
        </p:nvSpPr>
        <p:spPr>
          <a:xfrm>
            <a:off x="4999194" y="1685931"/>
            <a:ext cx="930380" cy="479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127</a:t>
            </a:r>
          </a:p>
        </p:txBody>
      </p:sp>
      <p:cxnSp>
        <p:nvCxnSpPr>
          <p:cNvPr id="10" name="Conector recto 9">
            <a:extLst>
              <a:ext uri="{FF2B5EF4-FFF2-40B4-BE49-F238E27FC236}">
                <a16:creationId xmlns:a16="http://schemas.microsoft.com/office/drawing/2014/main" id="{035FDBE1-09C8-40AC-8A07-9CA7AD8D58CD}"/>
              </a:ext>
            </a:extLst>
          </p:cNvPr>
          <p:cNvCxnSpPr>
            <a:cxnSpLocks/>
            <a:stCxn id="3" idx="4"/>
            <a:endCxn id="15" idx="0"/>
          </p:cNvCxnSpPr>
          <p:nvPr/>
        </p:nvCxnSpPr>
        <p:spPr>
          <a:xfrm>
            <a:off x="5464385" y="2165157"/>
            <a:ext cx="0" cy="9034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15B2E3FA-1E31-4E58-B4A4-9C41DB842F15}"/>
              </a:ext>
            </a:extLst>
          </p:cNvPr>
          <p:cNvSpPr txBox="1"/>
          <p:nvPr/>
        </p:nvSpPr>
        <p:spPr>
          <a:xfrm>
            <a:off x="5519152" y="2369913"/>
            <a:ext cx="410423" cy="511203"/>
          </a:xfrm>
          <a:prstGeom prst="rect">
            <a:avLst/>
          </a:prstGeom>
          <a:noFill/>
        </p:spPr>
        <p:txBody>
          <a:bodyPr wrap="none" rtlCol="0">
            <a:spAutoFit/>
          </a:bodyPr>
          <a:lstStyle/>
          <a:p>
            <a:r>
              <a:rPr lang="es-ES" dirty="0"/>
              <a:t>5</a:t>
            </a:r>
          </a:p>
        </p:txBody>
      </p:sp>
      <p:sp>
        <p:nvSpPr>
          <p:cNvPr id="15" name="Elipse 14">
            <a:extLst>
              <a:ext uri="{FF2B5EF4-FFF2-40B4-BE49-F238E27FC236}">
                <a16:creationId xmlns:a16="http://schemas.microsoft.com/office/drawing/2014/main" id="{3295B5DB-52C1-4360-9797-69C66BE32795}"/>
              </a:ext>
            </a:extLst>
          </p:cNvPr>
          <p:cNvSpPr/>
          <p:nvPr/>
        </p:nvSpPr>
        <p:spPr>
          <a:xfrm>
            <a:off x="4999194" y="3068626"/>
            <a:ext cx="930380" cy="479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25</a:t>
            </a:r>
          </a:p>
        </p:txBody>
      </p:sp>
      <p:sp>
        <p:nvSpPr>
          <p:cNvPr id="18" name="CuadroTexto 17">
            <a:extLst>
              <a:ext uri="{FF2B5EF4-FFF2-40B4-BE49-F238E27FC236}">
                <a16:creationId xmlns:a16="http://schemas.microsoft.com/office/drawing/2014/main" id="{99C75992-7C93-4515-894B-E6448AB89A3C}"/>
              </a:ext>
            </a:extLst>
          </p:cNvPr>
          <p:cNvSpPr txBox="1"/>
          <p:nvPr/>
        </p:nvSpPr>
        <p:spPr>
          <a:xfrm>
            <a:off x="5909829" y="2350842"/>
            <a:ext cx="693771" cy="511203"/>
          </a:xfrm>
          <a:prstGeom prst="rect">
            <a:avLst/>
          </a:prstGeom>
          <a:noFill/>
        </p:spPr>
        <p:txBody>
          <a:bodyPr wrap="none" rtlCol="0">
            <a:spAutoFit/>
          </a:bodyPr>
          <a:lstStyle/>
          <a:p>
            <a:r>
              <a:rPr lang="es-ES" dirty="0"/>
              <a:t>r=2</a:t>
            </a:r>
          </a:p>
        </p:txBody>
      </p:sp>
      <p:sp>
        <p:nvSpPr>
          <p:cNvPr id="19" name="Elipse 18">
            <a:extLst>
              <a:ext uri="{FF2B5EF4-FFF2-40B4-BE49-F238E27FC236}">
                <a16:creationId xmlns:a16="http://schemas.microsoft.com/office/drawing/2014/main" id="{C8C3D45B-C87A-444A-A1F1-BEF50FDE25D3}"/>
              </a:ext>
            </a:extLst>
          </p:cNvPr>
          <p:cNvSpPr/>
          <p:nvPr/>
        </p:nvSpPr>
        <p:spPr>
          <a:xfrm>
            <a:off x="4979449" y="4451321"/>
            <a:ext cx="930380" cy="479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5</a:t>
            </a:r>
          </a:p>
        </p:txBody>
      </p:sp>
      <p:cxnSp>
        <p:nvCxnSpPr>
          <p:cNvPr id="20" name="Conector recto 19">
            <a:extLst>
              <a:ext uri="{FF2B5EF4-FFF2-40B4-BE49-F238E27FC236}">
                <a16:creationId xmlns:a16="http://schemas.microsoft.com/office/drawing/2014/main" id="{7A99B1ED-5A0B-47A5-AF87-C89245BAF219}"/>
              </a:ext>
            </a:extLst>
          </p:cNvPr>
          <p:cNvCxnSpPr>
            <a:cxnSpLocks/>
          </p:cNvCxnSpPr>
          <p:nvPr/>
        </p:nvCxnSpPr>
        <p:spPr>
          <a:xfrm>
            <a:off x="5464384" y="3563679"/>
            <a:ext cx="0" cy="9034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6309938E-B192-4BC1-A17A-EF5DD1A1A0E9}"/>
              </a:ext>
            </a:extLst>
          </p:cNvPr>
          <p:cNvSpPr txBox="1"/>
          <p:nvPr/>
        </p:nvSpPr>
        <p:spPr>
          <a:xfrm>
            <a:off x="5944850" y="3735360"/>
            <a:ext cx="693771" cy="511203"/>
          </a:xfrm>
          <a:prstGeom prst="rect">
            <a:avLst/>
          </a:prstGeom>
          <a:noFill/>
        </p:spPr>
        <p:txBody>
          <a:bodyPr wrap="none" rtlCol="0">
            <a:spAutoFit/>
          </a:bodyPr>
          <a:lstStyle/>
          <a:p>
            <a:r>
              <a:rPr lang="es-ES" dirty="0"/>
              <a:t>r=0</a:t>
            </a:r>
          </a:p>
        </p:txBody>
      </p:sp>
      <p:sp>
        <p:nvSpPr>
          <p:cNvPr id="22" name="CuadroTexto 21">
            <a:extLst>
              <a:ext uri="{FF2B5EF4-FFF2-40B4-BE49-F238E27FC236}">
                <a16:creationId xmlns:a16="http://schemas.microsoft.com/office/drawing/2014/main" id="{1BD2978D-792D-48BD-ACCE-DB1B22EA86FB}"/>
              </a:ext>
            </a:extLst>
          </p:cNvPr>
          <p:cNvSpPr txBox="1"/>
          <p:nvPr/>
        </p:nvSpPr>
        <p:spPr>
          <a:xfrm>
            <a:off x="3711051" y="4467148"/>
            <a:ext cx="567989" cy="369333"/>
          </a:xfrm>
          <a:prstGeom prst="rect">
            <a:avLst/>
          </a:prstGeom>
          <a:noFill/>
        </p:spPr>
        <p:txBody>
          <a:bodyPr wrap="square" rtlCol="0">
            <a:spAutoFit/>
          </a:bodyPr>
          <a:lstStyle/>
          <a:p>
            <a:r>
              <a:rPr lang="es-ES" dirty="0"/>
              <a:t>5=5</a:t>
            </a:r>
          </a:p>
        </p:txBody>
      </p:sp>
      <p:sp>
        <p:nvSpPr>
          <p:cNvPr id="23" name="CuadroTexto 22">
            <a:extLst>
              <a:ext uri="{FF2B5EF4-FFF2-40B4-BE49-F238E27FC236}">
                <a16:creationId xmlns:a16="http://schemas.microsoft.com/office/drawing/2014/main" id="{C72079ED-7BA8-4AC2-A7F9-CDBB66519152}"/>
              </a:ext>
            </a:extLst>
          </p:cNvPr>
          <p:cNvSpPr txBox="1"/>
          <p:nvPr/>
        </p:nvSpPr>
        <p:spPr>
          <a:xfrm>
            <a:off x="3429319" y="3114250"/>
            <a:ext cx="1140361" cy="369332"/>
          </a:xfrm>
          <a:prstGeom prst="rect">
            <a:avLst/>
          </a:prstGeom>
          <a:noFill/>
        </p:spPr>
        <p:txBody>
          <a:bodyPr wrap="square" rtlCol="0">
            <a:spAutoFit/>
          </a:bodyPr>
          <a:lstStyle/>
          <a:p>
            <a:r>
              <a:rPr lang="es-ES" dirty="0"/>
              <a:t>25=(5)*5</a:t>
            </a:r>
          </a:p>
        </p:txBody>
      </p:sp>
      <p:sp>
        <p:nvSpPr>
          <p:cNvPr id="24" name="CuadroTexto 23">
            <a:extLst>
              <a:ext uri="{FF2B5EF4-FFF2-40B4-BE49-F238E27FC236}">
                <a16:creationId xmlns:a16="http://schemas.microsoft.com/office/drawing/2014/main" id="{6CAB4528-B6DA-4104-BB63-7A1D8698A412}"/>
              </a:ext>
            </a:extLst>
          </p:cNvPr>
          <p:cNvSpPr txBox="1"/>
          <p:nvPr/>
        </p:nvSpPr>
        <p:spPr>
          <a:xfrm>
            <a:off x="5499406" y="3735361"/>
            <a:ext cx="410423" cy="511203"/>
          </a:xfrm>
          <a:prstGeom prst="rect">
            <a:avLst/>
          </a:prstGeom>
          <a:noFill/>
        </p:spPr>
        <p:txBody>
          <a:bodyPr wrap="none" rtlCol="0">
            <a:spAutoFit/>
          </a:bodyPr>
          <a:lstStyle/>
          <a:p>
            <a:r>
              <a:rPr lang="es-ES" dirty="0"/>
              <a:t>5</a:t>
            </a:r>
          </a:p>
        </p:txBody>
      </p:sp>
      <p:sp>
        <p:nvSpPr>
          <p:cNvPr id="25" name="CuadroTexto 24">
            <a:extLst>
              <a:ext uri="{FF2B5EF4-FFF2-40B4-BE49-F238E27FC236}">
                <a16:creationId xmlns:a16="http://schemas.microsoft.com/office/drawing/2014/main" id="{0F498608-1AC0-43D5-B9D5-B1A83F3E6AC7}"/>
              </a:ext>
            </a:extLst>
          </p:cNvPr>
          <p:cNvSpPr txBox="1"/>
          <p:nvPr/>
        </p:nvSpPr>
        <p:spPr>
          <a:xfrm>
            <a:off x="3110552" y="1724966"/>
            <a:ext cx="2121237" cy="511203"/>
          </a:xfrm>
          <a:prstGeom prst="rect">
            <a:avLst/>
          </a:prstGeom>
          <a:noFill/>
        </p:spPr>
        <p:txBody>
          <a:bodyPr wrap="none" rtlCol="0">
            <a:spAutoFit/>
          </a:bodyPr>
          <a:lstStyle/>
          <a:p>
            <a:r>
              <a:rPr lang="es-ES" dirty="0"/>
              <a:t>127=((5)*5)+2</a:t>
            </a:r>
          </a:p>
        </p:txBody>
      </p:sp>
      <p:cxnSp>
        <p:nvCxnSpPr>
          <p:cNvPr id="27" name="Conector recto de flecha 26">
            <a:extLst>
              <a:ext uri="{FF2B5EF4-FFF2-40B4-BE49-F238E27FC236}">
                <a16:creationId xmlns:a16="http://schemas.microsoft.com/office/drawing/2014/main" id="{573D7816-818F-4B05-B276-0AF754D42530}"/>
              </a:ext>
            </a:extLst>
          </p:cNvPr>
          <p:cNvCxnSpPr>
            <a:cxnSpLocks/>
            <a:stCxn id="22" idx="0"/>
            <a:endCxn id="23" idx="2"/>
          </p:cNvCxnSpPr>
          <p:nvPr/>
        </p:nvCxnSpPr>
        <p:spPr>
          <a:xfrm flipV="1">
            <a:off x="3995046" y="3483582"/>
            <a:ext cx="4454" cy="983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07491FC9-38A7-46D9-A86D-4030961FC94F}"/>
              </a:ext>
            </a:extLst>
          </p:cNvPr>
          <p:cNvCxnSpPr/>
          <p:nvPr/>
        </p:nvCxnSpPr>
        <p:spPr>
          <a:xfrm flipV="1">
            <a:off x="3986197" y="2148940"/>
            <a:ext cx="1" cy="9150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301CEFE9-B158-4323-A1D2-EA0E865DBA6D}"/>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06846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a:xfrm>
            <a:off x="677334" y="1530669"/>
            <a:ext cx="8596668" cy="3880773"/>
          </a:xfrm>
        </p:spPr>
        <p:txBody>
          <a:bodyPr/>
          <a:lstStyle/>
          <a:p>
            <a:r>
              <a:rPr lang="es-ES" dirty="0"/>
              <a:t>1) Aquí se nos ocurrió probar con todos los primos p como “base” y obtener la solución que usaba menos primos de entre todas ellas</a:t>
            </a:r>
          </a:p>
          <a:p>
            <a:r>
              <a:rPr lang="es-ES" dirty="0"/>
              <a:t>2) Además, añadimos que si una solución anterior había usado menos primos de los que ya llevaba calculados para una nueva base, entonces el algoritmo debía ignorar esa base, ya que no iba a dar una solución óptima. Esto reduce nuestros tiempos de computación.</a:t>
            </a:r>
          </a:p>
          <a:p>
            <a:r>
              <a:rPr lang="es-ES" dirty="0"/>
              <a:t>3) Empezamos calculando en base 97, ya que es el mayor primo, y que reduce rápidamente la magnitud del número en cuestión (Su expresión en base 97 es la que tiene menos dígitos, aunque no necesariamente menor coste, recordemos que 6 puede aparecer como dígito, pero tiene coste 2 (6=3*2))</a:t>
            </a:r>
          </a:p>
        </p:txBody>
      </p:sp>
      <p:sp>
        <p:nvSpPr>
          <p:cNvPr id="3" name="Marcador de número de diapositiva 2">
            <a:extLst>
              <a:ext uri="{FF2B5EF4-FFF2-40B4-BE49-F238E27FC236}">
                <a16:creationId xmlns:a16="http://schemas.microsoft.com/office/drawing/2014/main" id="{353C9DC0-FC82-4C8F-989B-26ABD918A1E7}"/>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64998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a:xfrm>
            <a:off x="677334" y="1561149"/>
            <a:ext cx="8596668" cy="4524691"/>
          </a:xfrm>
        </p:spPr>
        <p:txBody>
          <a:bodyPr>
            <a:normAutofit/>
          </a:bodyPr>
          <a:lstStyle/>
          <a:p>
            <a:r>
              <a:rPr lang="es-ES" dirty="0"/>
              <a:t>4) La mejora más interesante fue la de “Combinar bases de primos”, es decir considerar soluciones del tipo:</a:t>
            </a:r>
          </a:p>
          <a:p>
            <a:pPr lvl="1"/>
            <a:r>
              <a:rPr lang="es-ES" dirty="0" err="1"/>
              <a:t>Ej</a:t>
            </a:r>
            <a:r>
              <a:rPr lang="es-ES" dirty="0"/>
              <a:t>: 185675=17+97*(5+83*(2+7*(1+2)))</a:t>
            </a:r>
          </a:p>
          <a:p>
            <a:r>
              <a:rPr lang="es-ES" dirty="0"/>
              <a:t>Nuestro algoritmo seguirá el mismo método, pero comprobando todos los primos en cada iteración:</a:t>
            </a:r>
          </a:p>
          <a:p>
            <a:pPr lvl="1"/>
            <a:r>
              <a:rPr lang="es-ES" dirty="0"/>
              <a:t>1) Para todo primo p:</a:t>
            </a:r>
          </a:p>
          <a:p>
            <a:pPr lvl="2"/>
            <a:r>
              <a:rPr lang="es-ES" dirty="0"/>
              <a:t>1.1) Tomamos n y hacemos a=</a:t>
            </a:r>
            <a:r>
              <a:rPr lang="es-ES" dirty="0" err="1"/>
              <a:t>n%p</a:t>
            </a:r>
            <a:r>
              <a:rPr lang="es-ES" dirty="0"/>
              <a:t>. Esta será nuestra primera “cifra”</a:t>
            </a:r>
          </a:p>
          <a:p>
            <a:pPr lvl="2"/>
            <a:r>
              <a:rPr lang="es-ES" dirty="0"/>
              <a:t>1.2) Consideramos n’=(n-a)/p</a:t>
            </a:r>
          </a:p>
          <a:p>
            <a:pPr lvl="2"/>
            <a:r>
              <a:rPr lang="es-ES" dirty="0"/>
              <a:t>1.3) Ejecutamos de nuevo el algoritmo con n’. Al coste que nos de, le sumamos los costes de a y p (Para p será 1 claro)</a:t>
            </a:r>
          </a:p>
          <a:p>
            <a:pPr lvl="1"/>
            <a:r>
              <a:rPr lang="es-ES" dirty="0"/>
              <a:t>2) De entre todas las soluciones anteriores, elegimos la de menor coste</a:t>
            </a:r>
          </a:p>
          <a:p>
            <a:r>
              <a:rPr lang="es-ES" dirty="0"/>
              <a:t>A continuación presentamos un gráfico con el algoritmo:</a:t>
            </a:r>
          </a:p>
          <a:p>
            <a:pPr lvl="1"/>
            <a:endParaRPr lang="es-ES" dirty="0"/>
          </a:p>
        </p:txBody>
      </p:sp>
      <p:sp>
        <p:nvSpPr>
          <p:cNvPr id="3" name="Marcador de número de diapositiva 2">
            <a:extLst>
              <a:ext uri="{FF2B5EF4-FFF2-40B4-BE49-F238E27FC236}">
                <a16:creationId xmlns:a16="http://schemas.microsoft.com/office/drawing/2014/main" id="{91EAEDEE-12A9-4CBC-A10E-4387686EE7B9}"/>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44842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grpSp>
        <p:nvGrpSpPr>
          <p:cNvPr id="4" name="Grupo 3">
            <a:extLst>
              <a:ext uri="{FF2B5EF4-FFF2-40B4-BE49-F238E27FC236}">
                <a16:creationId xmlns:a16="http://schemas.microsoft.com/office/drawing/2014/main" id="{BB4E10F3-A395-43C0-9ED2-73DA3CA6E1AD}"/>
              </a:ext>
            </a:extLst>
          </p:cNvPr>
          <p:cNvGrpSpPr/>
          <p:nvPr/>
        </p:nvGrpSpPr>
        <p:grpSpPr>
          <a:xfrm>
            <a:off x="1450340" y="1515744"/>
            <a:ext cx="7002780" cy="4159723"/>
            <a:chOff x="2171700" y="1495425"/>
            <a:chExt cx="6423929" cy="3619964"/>
          </a:xfrm>
        </p:grpSpPr>
        <p:sp>
          <p:nvSpPr>
            <p:cNvPr id="3" name="Elipse 2">
              <a:extLst>
                <a:ext uri="{FF2B5EF4-FFF2-40B4-BE49-F238E27FC236}">
                  <a16:creationId xmlns:a16="http://schemas.microsoft.com/office/drawing/2014/main" id="{2C776FFD-5579-4F77-8120-53FAE0F24A03}"/>
                </a:ext>
              </a:extLst>
            </p:cNvPr>
            <p:cNvSpPr/>
            <p:nvPr/>
          </p:nvSpPr>
          <p:spPr>
            <a:xfrm>
              <a:off x="4486275" y="1495425"/>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t>3434</a:t>
              </a:r>
            </a:p>
          </p:txBody>
        </p:sp>
        <p:sp>
          <p:nvSpPr>
            <p:cNvPr id="6" name="Elipse 5">
              <a:extLst>
                <a:ext uri="{FF2B5EF4-FFF2-40B4-BE49-F238E27FC236}">
                  <a16:creationId xmlns:a16="http://schemas.microsoft.com/office/drawing/2014/main" id="{F08FABCC-28C6-498E-AB74-732AAF06629A}"/>
                </a:ext>
              </a:extLst>
            </p:cNvPr>
            <p:cNvSpPr/>
            <p:nvPr/>
          </p:nvSpPr>
          <p:spPr>
            <a:xfrm>
              <a:off x="2428875" y="3028950"/>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35</a:t>
              </a:r>
            </a:p>
          </p:txBody>
        </p:sp>
        <p:sp>
          <p:nvSpPr>
            <p:cNvPr id="7" name="Elipse 6">
              <a:extLst>
                <a:ext uri="{FF2B5EF4-FFF2-40B4-BE49-F238E27FC236}">
                  <a16:creationId xmlns:a16="http://schemas.microsoft.com/office/drawing/2014/main" id="{3ED274F5-C229-4853-85EB-5F075577874B}"/>
                </a:ext>
              </a:extLst>
            </p:cNvPr>
            <p:cNvSpPr/>
            <p:nvPr/>
          </p:nvSpPr>
          <p:spPr>
            <a:xfrm>
              <a:off x="3657600" y="3048000"/>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38</a:t>
              </a:r>
            </a:p>
          </p:txBody>
        </p:sp>
        <p:sp>
          <p:nvSpPr>
            <p:cNvPr id="8" name="Elipse 7">
              <a:extLst>
                <a:ext uri="{FF2B5EF4-FFF2-40B4-BE49-F238E27FC236}">
                  <a16:creationId xmlns:a16="http://schemas.microsoft.com/office/drawing/2014/main" id="{9F88F913-3C7C-4AB5-837B-0ED79336D983}"/>
                </a:ext>
              </a:extLst>
            </p:cNvPr>
            <p:cNvSpPr/>
            <p:nvPr/>
          </p:nvSpPr>
          <p:spPr>
            <a:xfrm>
              <a:off x="4987676" y="3059740"/>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41</a:t>
              </a:r>
            </a:p>
          </p:txBody>
        </p:sp>
        <p:sp>
          <p:nvSpPr>
            <p:cNvPr id="9" name="Elipse 8">
              <a:extLst>
                <a:ext uri="{FF2B5EF4-FFF2-40B4-BE49-F238E27FC236}">
                  <a16:creationId xmlns:a16="http://schemas.microsoft.com/office/drawing/2014/main" id="{58B170DE-AAA8-4F5E-B893-D91FA775301F}"/>
                </a:ext>
              </a:extLst>
            </p:cNvPr>
            <p:cNvSpPr/>
            <p:nvPr/>
          </p:nvSpPr>
          <p:spPr>
            <a:xfrm>
              <a:off x="5964809" y="3038475"/>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43</a:t>
              </a:r>
            </a:p>
          </p:txBody>
        </p:sp>
        <p:sp>
          <p:nvSpPr>
            <p:cNvPr id="11" name="Elipse 10">
              <a:extLst>
                <a:ext uri="{FF2B5EF4-FFF2-40B4-BE49-F238E27FC236}">
                  <a16:creationId xmlns:a16="http://schemas.microsoft.com/office/drawing/2014/main" id="{DA9CBD0C-A81E-4CDB-985F-654276D45F26}"/>
                </a:ext>
              </a:extLst>
            </p:cNvPr>
            <p:cNvSpPr/>
            <p:nvPr/>
          </p:nvSpPr>
          <p:spPr>
            <a:xfrm>
              <a:off x="7934325" y="3048000"/>
              <a:ext cx="571500" cy="40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t>1717</a:t>
              </a:r>
            </a:p>
          </p:txBody>
        </p:sp>
        <p:cxnSp>
          <p:nvCxnSpPr>
            <p:cNvPr id="12" name="Conector recto 11">
              <a:extLst>
                <a:ext uri="{FF2B5EF4-FFF2-40B4-BE49-F238E27FC236}">
                  <a16:creationId xmlns:a16="http://schemas.microsoft.com/office/drawing/2014/main" id="{0691D768-90CD-419C-9830-6CAC2731A735}"/>
                </a:ext>
              </a:extLst>
            </p:cNvPr>
            <p:cNvCxnSpPr>
              <a:stCxn id="3" idx="3"/>
              <a:endCxn id="6" idx="0"/>
            </p:cNvCxnSpPr>
            <p:nvPr/>
          </p:nvCxnSpPr>
          <p:spPr>
            <a:xfrm flipH="1">
              <a:off x="2714625" y="1836889"/>
              <a:ext cx="1855344" cy="11920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A772B39B-4C0E-4011-A6F7-23D7AEBB13ED}"/>
                </a:ext>
              </a:extLst>
            </p:cNvPr>
            <p:cNvCxnSpPr>
              <a:stCxn id="3" idx="4"/>
              <a:endCxn id="7" idx="0"/>
            </p:cNvCxnSpPr>
            <p:nvPr/>
          </p:nvCxnSpPr>
          <p:spPr>
            <a:xfrm flipH="1">
              <a:off x="3943350" y="1895475"/>
              <a:ext cx="828675" cy="11525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E28E7878-F5B4-4989-8BD0-35DC7D0C6BD4}"/>
                </a:ext>
              </a:extLst>
            </p:cNvPr>
            <p:cNvCxnSpPr>
              <a:stCxn id="3" idx="4"/>
              <a:endCxn id="8" idx="0"/>
            </p:cNvCxnSpPr>
            <p:nvPr/>
          </p:nvCxnSpPr>
          <p:spPr>
            <a:xfrm>
              <a:off x="4772025" y="1895475"/>
              <a:ext cx="501401" cy="116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56A4B9A-4B9F-4E70-8B12-BAAA822A2088}"/>
                </a:ext>
              </a:extLst>
            </p:cNvPr>
            <p:cNvCxnSpPr>
              <a:stCxn id="3" idx="5"/>
              <a:endCxn id="9" idx="0"/>
            </p:cNvCxnSpPr>
            <p:nvPr/>
          </p:nvCxnSpPr>
          <p:spPr>
            <a:xfrm>
              <a:off x="4974081" y="1836889"/>
              <a:ext cx="1276478" cy="12015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79BEFE13-F18D-4031-BB2C-74CF4D73ACE2}"/>
                </a:ext>
              </a:extLst>
            </p:cNvPr>
            <p:cNvCxnSpPr>
              <a:stCxn id="3" idx="6"/>
              <a:endCxn id="11" idx="0"/>
            </p:cNvCxnSpPr>
            <p:nvPr/>
          </p:nvCxnSpPr>
          <p:spPr>
            <a:xfrm>
              <a:off x="5057775" y="1695450"/>
              <a:ext cx="3162300" cy="13525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3270C09E-3102-4902-AA50-953D7993058C}"/>
                </a:ext>
              </a:extLst>
            </p:cNvPr>
            <p:cNvSpPr txBox="1"/>
            <p:nvPr/>
          </p:nvSpPr>
          <p:spPr>
            <a:xfrm>
              <a:off x="7058025" y="3059668"/>
              <a:ext cx="342920" cy="348192"/>
            </a:xfrm>
            <a:prstGeom prst="rect">
              <a:avLst/>
            </a:prstGeom>
            <a:noFill/>
          </p:spPr>
          <p:txBody>
            <a:bodyPr wrap="none" rtlCol="0">
              <a:spAutoFit/>
            </a:bodyPr>
            <a:lstStyle/>
            <a:p>
              <a:r>
                <a:rPr lang="es-ES" sz="2000" dirty="0"/>
                <a:t>…</a:t>
              </a:r>
            </a:p>
          </p:txBody>
        </p:sp>
        <p:sp>
          <p:nvSpPr>
            <p:cNvPr id="22" name="CuadroTexto 21">
              <a:extLst>
                <a:ext uri="{FF2B5EF4-FFF2-40B4-BE49-F238E27FC236}">
                  <a16:creationId xmlns:a16="http://schemas.microsoft.com/office/drawing/2014/main" id="{4E1C3C3C-D42E-4F41-9449-7C81CBAA477A}"/>
                </a:ext>
              </a:extLst>
            </p:cNvPr>
            <p:cNvSpPr txBox="1"/>
            <p:nvPr/>
          </p:nvSpPr>
          <p:spPr>
            <a:xfrm>
              <a:off x="2714625" y="3244334"/>
              <a:ext cx="45719" cy="348192"/>
            </a:xfrm>
            <a:prstGeom prst="rect">
              <a:avLst/>
            </a:prstGeom>
            <a:noFill/>
          </p:spPr>
          <p:txBody>
            <a:bodyPr wrap="square" rtlCol="0">
              <a:spAutoFit/>
            </a:bodyPr>
            <a:lstStyle/>
            <a:p>
              <a:endParaRPr lang="es-ES" sz="2000" dirty="0"/>
            </a:p>
          </p:txBody>
        </p:sp>
        <p:sp>
          <p:nvSpPr>
            <p:cNvPr id="23" name="CuadroTexto 22">
              <a:extLst>
                <a:ext uri="{FF2B5EF4-FFF2-40B4-BE49-F238E27FC236}">
                  <a16:creationId xmlns:a16="http://schemas.microsoft.com/office/drawing/2014/main" id="{4B877C46-E014-42CC-859A-B2A0A43C7891}"/>
                </a:ext>
              </a:extLst>
            </p:cNvPr>
            <p:cNvSpPr txBox="1"/>
            <p:nvPr/>
          </p:nvSpPr>
          <p:spPr>
            <a:xfrm>
              <a:off x="3276986" y="2333237"/>
              <a:ext cx="717898" cy="267840"/>
            </a:xfrm>
            <a:prstGeom prst="rect">
              <a:avLst/>
            </a:prstGeom>
            <a:noFill/>
          </p:spPr>
          <p:txBody>
            <a:bodyPr wrap="none" rtlCol="0">
              <a:spAutoFit/>
            </a:bodyPr>
            <a:lstStyle/>
            <a:p>
              <a:r>
                <a:rPr lang="es-ES" sz="1400" dirty="0"/>
                <a:t>97 r=39</a:t>
              </a:r>
            </a:p>
          </p:txBody>
        </p:sp>
        <p:sp>
          <p:nvSpPr>
            <p:cNvPr id="24" name="CuadroTexto 23">
              <a:extLst>
                <a:ext uri="{FF2B5EF4-FFF2-40B4-BE49-F238E27FC236}">
                  <a16:creationId xmlns:a16="http://schemas.microsoft.com/office/drawing/2014/main" id="{CB9403CD-7154-404C-AA3D-349EA7776604}"/>
                </a:ext>
              </a:extLst>
            </p:cNvPr>
            <p:cNvSpPr txBox="1"/>
            <p:nvPr/>
          </p:nvSpPr>
          <p:spPr>
            <a:xfrm>
              <a:off x="4012079" y="2432477"/>
              <a:ext cx="717898" cy="267840"/>
            </a:xfrm>
            <a:prstGeom prst="rect">
              <a:avLst/>
            </a:prstGeom>
            <a:noFill/>
          </p:spPr>
          <p:txBody>
            <a:bodyPr wrap="none" rtlCol="0">
              <a:spAutoFit/>
            </a:bodyPr>
            <a:lstStyle/>
            <a:p>
              <a:r>
                <a:rPr lang="es-ES" sz="1400" dirty="0"/>
                <a:t>89 r=52</a:t>
              </a:r>
            </a:p>
          </p:txBody>
        </p:sp>
        <p:sp>
          <p:nvSpPr>
            <p:cNvPr id="28" name="CuadroTexto 27">
              <a:extLst>
                <a:ext uri="{FF2B5EF4-FFF2-40B4-BE49-F238E27FC236}">
                  <a16:creationId xmlns:a16="http://schemas.microsoft.com/office/drawing/2014/main" id="{2A786DFD-DF78-4BE0-AE50-C60A20184D66}"/>
                </a:ext>
              </a:extLst>
            </p:cNvPr>
            <p:cNvSpPr txBox="1"/>
            <p:nvPr/>
          </p:nvSpPr>
          <p:spPr>
            <a:xfrm>
              <a:off x="4774101" y="2460901"/>
              <a:ext cx="717898" cy="267840"/>
            </a:xfrm>
            <a:prstGeom prst="rect">
              <a:avLst/>
            </a:prstGeom>
            <a:noFill/>
          </p:spPr>
          <p:txBody>
            <a:bodyPr wrap="none" rtlCol="0">
              <a:spAutoFit/>
            </a:bodyPr>
            <a:lstStyle/>
            <a:p>
              <a:r>
                <a:rPr lang="es-ES" sz="1400" dirty="0"/>
                <a:t>83 r=31</a:t>
              </a:r>
            </a:p>
          </p:txBody>
        </p:sp>
        <p:sp>
          <p:nvSpPr>
            <p:cNvPr id="31" name="CuadroTexto 30">
              <a:extLst>
                <a:ext uri="{FF2B5EF4-FFF2-40B4-BE49-F238E27FC236}">
                  <a16:creationId xmlns:a16="http://schemas.microsoft.com/office/drawing/2014/main" id="{D7251EE7-C882-4C0F-9D43-5FF4DFDDF9A7}"/>
                </a:ext>
              </a:extLst>
            </p:cNvPr>
            <p:cNvSpPr txBox="1"/>
            <p:nvPr/>
          </p:nvSpPr>
          <p:spPr>
            <a:xfrm>
              <a:off x="5559176" y="2522964"/>
              <a:ext cx="717898" cy="267840"/>
            </a:xfrm>
            <a:prstGeom prst="rect">
              <a:avLst/>
            </a:prstGeom>
            <a:noFill/>
          </p:spPr>
          <p:txBody>
            <a:bodyPr wrap="none" rtlCol="0">
              <a:spAutoFit/>
            </a:bodyPr>
            <a:lstStyle/>
            <a:p>
              <a:r>
                <a:rPr lang="es-ES" sz="1400" dirty="0"/>
                <a:t>79 r=37</a:t>
              </a:r>
            </a:p>
          </p:txBody>
        </p:sp>
        <p:sp>
          <p:nvSpPr>
            <p:cNvPr id="32" name="CuadroTexto 31">
              <a:extLst>
                <a:ext uri="{FF2B5EF4-FFF2-40B4-BE49-F238E27FC236}">
                  <a16:creationId xmlns:a16="http://schemas.microsoft.com/office/drawing/2014/main" id="{3E5D0F62-F6EE-4E35-87B7-2A00A1E7782D}"/>
                </a:ext>
              </a:extLst>
            </p:cNvPr>
            <p:cNvSpPr txBox="1"/>
            <p:nvPr/>
          </p:nvSpPr>
          <p:spPr>
            <a:xfrm>
              <a:off x="6949870" y="2460900"/>
              <a:ext cx="544379" cy="267840"/>
            </a:xfrm>
            <a:prstGeom prst="rect">
              <a:avLst/>
            </a:prstGeom>
            <a:noFill/>
          </p:spPr>
          <p:txBody>
            <a:bodyPr wrap="none" rtlCol="0">
              <a:spAutoFit/>
            </a:bodyPr>
            <a:lstStyle/>
            <a:p>
              <a:r>
                <a:rPr lang="es-ES" sz="1400" dirty="0"/>
                <a:t>2 r=0</a:t>
              </a:r>
            </a:p>
          </p:txBody>
        </p:sp>
        <p:cxnSp>
          <p:nvCxnSpPr>
            <p:cNvPr id="33" name="Conector recto 32">
              <a:extLst>
                <a:ext uri="{FF2B5EF4-FFF2-40B4-BE49-F238E27FC236}">
                  <a16:creationId xmlns:a16="http://schemas.microsoft.com/office/drawing/2014/main" id="{3C9F8610-23E2-4240-A95E-E95138D05DDB}"/>
                </a:ext>
              </a:extLst>
            </p:cNvPr>
            <p:cNvCxnSpPr>
              <a:cxnSpLocks/>
            </p:cNvCxnSpPr>
            <p:nvPr/>
          </p:nvCxnSpPr>
          <p:spPr>
            <a:xfrm flipH="1">
              <a:off x="2171700" y="3411580"/>
              <a:ext cx="417605" cy="15795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7EFB4CDA-7C69-48D3-BC34-3AB7DC33D401}"/>
                </a:ext>
              </a:extLst>
            </p:cNvPr>
            <p:cNvCxnSpPr>
              <a:cxnSpLocks/>
              <a:stCxn id="7" idx="5"/>
            </p:cNvCxnSpPr>
            <p:nvPr/>
          </p:nvCxnSpPr>
          <p:spPr>
            <a:xfrm>
              <a:off x="4145406" y="3389464"/>
              <a:ext cx="179608" cy="1601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0F11AED8-2A3A-48ED-AB3D-DA19C0E2F809}"/>
                </a:ext>
              </a:extLst>
            </p:cNvPr>
            <p:cNvCxnSpPr>
              <a:cxnSpLocks/>
              <a:stCxn id="7" idx="3"/>
            </p:cNvCxnSpPr>
            <p:nvPr/>
          </p:nvCxnSpPr>
          <p:spPr>
            <a:xfrm flipH="1">
              <a:off x="3477706" y="3389464"/>
              <a:ext cx="263588" cy="1601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89492A7B-CE83-4B80-94AB-DEEE58570843}"/>
                </a:ext>
              </a:extLst>
            </p:cNvPr>
            <p:cNvCxnSpPr>
              <a:cxnSpLocks/>
            </p:cNvCxnSpPr>
            <p:nvPr/>
          </p:nvCxnSpPr>
          <p:spPr>
            <a:xfrm>
              <a:off x="2790311" y="3333750"/>
              <a:ext cx="94932" cy="16573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FA90D4A4-5938-426B-B3CD-0245AB99029D}"/>
                </a:ext>
              </a:extLst>
            </p:cNvPr>
            <p:cNvSpPr txBox="1"/>
            <p:nvPr/>
          </p:nvSpPr>
          <p:spPr>
            <a:xfrm>
              <a:off x="2374354" y="4767197"/>
              <a:ext cx="342920" cy="348192"/>
            </a:xfrm>
            <a:prstGeom prst="rect">
              <a:avLst/>
            </a:prstGeom>
            <a:noFill/>
          </p:spPr>
          <p:txBody>
            <a:bodyPr wrap="none" rtlCol="0">
              <a:spAutoFit/>
            </a:bodyPr>
            <a:lstStyle/>
            <a:p>
              <a:r>
                <a:rPr lang="es-ES" sz="2000" dirty="0"/>
                <a:t>…</a:t>
              </a:r>
            </a:p>
          </p:txBody>
        </p:sp>
        <p:sp>
          <p:nvSpPr>
            <p:cNvPr id="48" name="CuadroTexto 47">
              <a:extLst>
                <a:ext uri="{FF2B5EF4-FFF2-40B4-BE49-F238E27FC236}">
                  <a16:creationId xmlns:a16="http://schemas.microsoft.com/office/drawing/2014/main" id="{C2BE9552-7F8C-4B15-A24D-73C9D0043804}"/>
                </a:ext>
              </a:extLst>
            </p:cNvPr>
            <p:cNvSpPr txBox="1"/>
            <p:nvPr/>
          </p:nvSpPr>
          <p:spPr>
            <a:xfrm>
              <a:off x="3703967" y="4755118"/>
              <a:ext cx="342920" cy="348192"/>
            </a:xfrm>
            <a:prstGeom prst="rect">
              <a:avLst/>
            </a:prstGeom>
            <a:noFill/>
          </p:spPr>
          <p:txBody>
            <a:bodyPr wrap="none" rtlCol="0">
              <a:spAutoFit/>
            </a:bodyPr>
            <a:lstStyle/>
            <a:p>
              <a:r>
                <a:rPr lang="es-ES" sz="2000" dirty="0"/>
                <a:t>…</a:t>
              </a:r>
            </a:p>
          </p:txBody>
        </p:sp>
        <p:cxnSp>
          <p:nvCxnSpPr>
            <p:cNvPr id="52" name="Conector recto 51">
              <a:extLst>
                <a:ext uri="{FF2B5EF4-FFF2-40B4-BE49-F238E27FC236}">
                  <a16:creationId xmlns:a16="http://schemas.microsoft.com/office/drawing/2014/main" id="{41C8008A-87E9-4A2F-A871-3C3B3AB2D73C}"/>
                </a:ext>
              </a:extLst>
            </p:cNvPr>
            <p:cNvCxnSpPr>
              <a:cxnSpLocks/>
            </p:cNvCxnSpPr>
            <p:nvPr/>
          </p:nvCxnSpPr>
          <p:spPr>
            <a:xfrm>
              <a:off x="8416021" y="3379939"/>
              <a:ext cx="179608" cy="1601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910A1E0F-AD72-4A72-A2A0-D60D4522DCB5}"/>
                </a:ext>
              </a:extLst>
            </p:cNvPr>
            <p:cNvCxnSpPr>
              <a:cxnSpLocks/>
            </p:cNvCxnSpPr>
            <p:nvPr/>
          </p:nvCxnSpPr>
          <p:spPr>
            <a:xfrm flipH="1">
              <a:off x="7832301" y="3379939"/>
              <a:ext cx="263588" cy="16016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97D7B6B4-B866-497D-B036-DCB7506460ED}"/>
                </a:ext>
              </a:extLst>
            </p:cNvPr>
            <p:cNvSpPr txBox="1"/>
            <p:nvPr/>
          </p:nvSpPr>
          <p:spPr>
            <a:xfrm>
              <a:off x="8042783" y="4755118"/>
              <a:ext cx="342920" cy="348192"/>
            </a:xfrm>
            <a:prstGeom prst="rect">
              <a:avLst/>
            </a:prstGeom>
            <a:noFill/>
          </p:spPr>
          <p:txBody>
            <a:bodyPr wrap="none" rtlCol="0">
              <a:spAutoFit/>
            </a:bodyPr>
            <a:lstStyle/>
            <a:p>
              <a:r>
                <a:rPr lang="es-ES" sz="2000" dirty="0"/>
                <a:t>…</a:t>
              </a:r>
            </a:p>
          </p:txBody>
        </p:sp>
      </p:grpSp>
      <p:sp>
        <p:nvSpPr>
          <p:cNvPr id="10" name="Marcador de número de diapositiva 9">
            <a:extLst>
              <a:ext uri="{FF2B5EF4-FFF2-40B4-BE49-F238E27FC236}">
                <a16:creationId xmlns:a16="http://schemas.microsoft.com/office/drawing/2014/main" id="{DEE37F90-34C2-4D70-9030-242CE214FAA2}"/>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186940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a:xfrm>
            <a:off x="677334" y="1493521"/>
            <a:ext cx="8596668" cy="4547842"/>
          </a:xfrm>
        </p:spPr>
        <p:txBody>
          <a:bodyPr>
            <a:normAutofit/>
          </a:bodyPr>
          <a:lstStyle/>
          <a:p>
            <a:r>
              <a:rPr lang="es-ES" dirty="0"/>
              <a:t>5) Como hemos visto en el gráfico anterior, el algoritmo se presenta como un árbol. Siguiendo el algoritmo de ramificación y poda, decidimos cortar aquellas ramas que sabemos que no van a mejorar la solución actual.</a:t>
            </a:r>
          </a:p>
          <a:p>
            <a:r>
              <a:rPr lang="es-ES" dirty="0"/>
              <a:t>6) Nuestro algoritmo en este punto solo utilizaba las operaciones de suma y multiplicación. La división puede que sea útil en determinados casos, pero para números muy grandes no parece que vaya a ser muy útil. La resta si que puede ser útil así que añadimos una mejora para tenerla también en cuenta:</a:t>
            </a:r>
          </a:p>
          <a:p>
            <a:pPr lvl="1"/>
            <a:r>
              <a:rPr lang="es-ES" dirty="0"/>
              <a:t>1) Para todo primo p:</a:t>
            </a:r>
          </a:p>
          <a:p>
            <a:pPr lvl="2"/>
            <a:r>
              <a:rPr lang="es-ES" dirty="0"/>
              <a:t>1.1) Tomamos n y hacemos a=</a:t>
            </a:r>
            <a:r>
              <a:rPr lang="es-ES" dirty="0" err="1"/>
              <a:t>n%p</a:t>
            </a:r>
            <a:r>
              <a:rPr lang="es-ES" dirty="0"/>
              <a:t>. Esta será nuestra primera “cifra”</a:t>
            </a:r>
          </a:p>
          <a:p>
            <a:pPr lvl="2"/>
            <a:r>
              <a:rPr lang="es-ES" dirty="0"/>
              <a:t>1.2.1) Consideramos n’=(n-a)/p</a:t>
            </a:r>
          </a:p>
          <a:p>
            <a:pPr lvl="2"/>
            <a:r>
              <a:rPr lang="es-ES" dirty="0"/>
              <a:t>1.2.2) Consideramos n’’=(n-a)/p+1</a:t>
            </a:r>
          </a:p>
          <a:p>
            <a:pPr lvl="2"/>
            <a:r>
              <a:rPr lang="es-ES" dirty="0"/>
              <a:t>1.3) Ejecutamos de nuevo el algoritmo con n’ y n’’. Al coste que nos de, le sumamos los costes de a y p (Para p será 1 claro)</a:t>
            </a:r>
          </a:p>
          <a:p>
            <a:pPr lvl="1"/>
            <a:r>
              <a:rPr lang="es-ES" dirty="0"/>
              <a:t>2) De entre todas las soluciones anteriores, elegimos la de menor coste</a:t>
            </a:r>
          </a:p>
        </p:txBody>
      </p:sp>
      <p:sp>
        <p:nvSpPr>
          <p:cNvPr id="3" name="Marcador de número de diapositiva 2">
            <a:extLst>
              <a:ext uri="{FF2B5EF4-FFF2-40B4-BE49-F238E27FC236}">
                <a16:creationId xmlns:a16="http://schemas.microsoft.com/office/drawing/2014/main" id="{18EFF59D-6DB2-4F6E-97B0-D89D8B0B0E7E}"/>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08622788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TotalTime>
  <Words>1315</Words>
  <Application>Microsoft Office PowerPoint</Application>
  <PresentationFormat>Panorámica</PresentationFormat>
  <Paragraphs>101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Cambria Math</vt:lpstr>
      <vt:lpstr>Trebuchet MS</vt:lpstr>
      <vt:lpstr>Wingdings 3</vt:lpstr>
      <vt:lpstr>Faceta</vt:lpstr>
      <vt:lpstr>Reto Accenture</vt:lpstr>
      <vt:lpstr>Índice</vt:lpstr>
      <vt:lpstr>Idea de la solución: El código Binario</vt:lpstr>
      <vt:lpstr>Idea de la solución: El código Binario</vt:lpstr>
      <vt:lpstr>Idea de la solución: El código Binario</vt:lpstr>
      <vt:lpstr>Mejoras del algoritmo</vt:lpstr>
      <vt:lpstr>Mejoras del algoritmo</vt:lpstr>
      <vt:lpstr>Idea de la solución: El código Binario</vt:lpstr>
      <vt:lpstr>Mejoras del algoritmo</vt:lpstr>
      <vt:lpstr>Mejoras del algoritmo</vt:lpstr>
      <vt:lpstr>Mejoras del algoritmo</vt:lpstr>
      <vt:lpstr>Mejoras del algoritmo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Accenture</dc:title>
  <dc:creator>Joaquín DT</dc:creator>
  <cp:lastModifiedBy>jsainerovalle@gmail.com</cp:lastModifiedBy>
  <cp:revision>26</cp:revision>
  <dcterms:created xsi:type="dcterms:W3CDTF">2019-11-08T10:18:09Z</dcterms:created>
  <dcterms:modified xsi:type="dcterms:W3CDTF">2019-11-08T17:36:39Z</dcterms:modified>
</cp:coreProperties>
</file>