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97FF4-6B7F-4B78-B5A1-C4AA0DB40B5A}"/>
              </a:ext>
            </a:extLst>
          </p:cNvPr>
          <p:cNvSpPr>
            <a:spLocks noGrp="1"/>
          </p:cNvSpPr>
          <p:nvPr>
            <p:ph type="ctrTitle"/>
          </p:nvPr>
        </p:nvSpPr>
        <p:spPr>
          <a:xfrm>
            <a:off x="2635328" y="498929"/>
            <a:ext cx="4967282" cy="812202"/>
          </a:xfrm>
        </p:spPr>
        <p:txBody>
          <a:bodyPr/>
          <a:lstStyle/>
          <a:p>
            <a:r>
              <a:rPr lang="es-ES" dirty="0"/>
              <a:t>Reto Accenture</a:t>
            </a:r>
          </a:p>
        </p:txBody>
      </p:sp>
      <p:sp>
        <p:nvSpPr>
          <p:cNvPr id="3" name="Subtítulo 2">
            <a:extLst>
              <a:ext uri="{FF2B5EF4-FFF2-40B4-BE49-F238E27FC236}">
                <a16:creationId xmlns:a16="http://schemas.microsoft.com/office/drawing/2014/main" id="{26818085-66ED-46B9-A336-69CA411B8E74}"/>
              </a:ext>
            </a:extLst>
          </p:cNvPr>
          <p:cNvSpPr>
            <a:spLocks noGrp="1"/>
          </p:cNvSpPr>
          <p:nvPr>
            <p:ph type="subTitle" idx="1"/>
          </p:nvPr>
        </p:nvSpPr>
        <p:spPr>
          <a:xfrm>
            <a:off x="2924542" y="5546868"/>
            <a:ext cx="4388853" cy="1096899"/>
          </a:xfrm>
        </p:spPr>
        <p:txBody>
          <a:bodyPr/>
          <a:lstStyle/>
          <a:p>
            <a:r>
              <a:rPr lang="es-ES" dirty="0"/>
              <a:t>Solución por Joaquín Domínguez de Tena</a:t>
            </a:r>
          </a:p>
        </p:txBody>
      </p:sp>
      <p:pic>
        <p:nvPicPr>
          <p:cNvPr id="1028" name="Picture 4" descr="https://www.accenture.com/t00010101T000000Z__w__/es-es/_acnmedia/Accenture/Conversion-Assets/MainPages/Images/Global_26/Accenture-Electric-Purple-Logo-marquee.png">
            <a:extLst>
              <a:ext uri="{FF2B5EF4-FFF2-40B4-BE49-F238E27FC236}">
                <a16:creationId xmlns:a16="http://schemas.microsoft.com/office/drawing/2014/main" id="{6014461D-6039-4B6D-AC8F-DD3605B53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373" y="1660793"/>
            <a:ext cx="3403192" cy="353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16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3" name="Marcador de contenido 2">
            <a:extLst>
              <a:ext uri="{FF2B5EF4-FFF2-40B4-BE49-F238E27FC236}">
                <a16:creationId xmlns:a16="http://schemas.microsoft.com/office/drawing/2014/main" id="{99E51152-9160-4547-A9AB-6FDC2E3C877A}"/>
              </a:ext>
            </a:extLst>
          </p:cNvPr>
          <p:cNvSpPr>
            <a:spLocks noGrp="1"/>
          </p:cNvSpPr>
          <p:nvPr>
            <p:ph idx="1"/>
          </p:nvPr>
        </p:nvSpPr>
        <p:spPr>
          <a:xfrm>
            <a:off x="677334" y="1390389"/>
            <a:ext cx="8596668" cy="4650973"/>
          </a:xfrm>
        </p:spPr>
        <p:txBody>
          <a:bodyPr>
            <a:normAutofit fontScale="92500" lnSpcReduction="10000"/>
          </a:bodyPr>
          <a:lstStyle/>
          <a:p>
            <a:r>
              <a:rPr lang="es-ES" dirty="0"/>
              <a:t>Todo número se puede escribir en código binario en 1 y 0</a:t>
            </a:r>
          </a:p>
          <a:p>
            <a:pPr lvl="1"/>
            <a:r>
              <a:rPr lang="es-ES" dirty="0" err="1"/>
              <a:t>Ej</a:t>
            </a:r>
            <a:r>
              <a:rPr lang="es-ES" dirty="0"/>
              <a:t>: 27=11001</a:t>
            </a:r>
          </a:p>
          <a:p>
            <a:r>
              <a:rPr lang="es-ES" dirty="0"/>
              <a:t>Esto se interpreta como suma de potencias de 2:</a:t>
            </a:r>
          </a:p>
          <a:p>
            <a:pPr lvl="1"/>
            <a:r>
              <a:rPr lang="es-ES" dirty="0" err="1"/>
              <a:t>Ej</a:t>
            </a:r>
            <a:r>
              <a:rPr lang="es-ES" dirty="0"/>
              <a:t>: 27=2^4+2^3+2^0</a:t>
            </a:r>
          </a:p>
          <a:p>
            <a:r>
              <a:rPr lang="es-ES" dirty="0"/>
              <a:t>Podemos reunir los términos y vemos que esta es una expresión válida como solución</a:t>
            </a:r>
          </a:p>
          <a:p>
            <a:pPr lvl="1"/>
            <a:r>
              <a:rPr lang="es-ES" dirty="0" err="1"/>
              <a:t>Ej</a:t>
            </a:r>
            <a:r>
              <a:rPr lang="es-ES" dirty="0"/>
              <a:t>: 27=1+2*(1+2*(2*(2+1)))</a:t>
            </a:r>
          </a:p>
          <a:p>
            <a:r>
              <a:rPr lang="es-ES" dirty="0"/>
              <a:t>Es una solución muy buena, porque depende logarítmicamente del número en cuestión. Para números menores que 2^n utilizará a los sumo 2*n doses o unos (Claro un 2 para la base y 1 o 0 (no contabiliza) para la expresión)</a:t>
            </a:r>
          </a:p>
          <a:p>
            <a:r>
              <a:rPr lang="es-ES" dirty="0"/>
              <a:t>La idea es que podemos utilizar otras bases de primos, de manera que se reduzca el número de primos usados, por ejemplo 7:</a:t>
            </a:r>
          </a:p>
          <a:p>
            <a:pPr lvl="1"/>
            <a:r>
              <a:rPr lang="es-ES" dirty="0" err="1"/>
              <a:t>Ej</a:t>
            </a:r>
            <a:r>
              <a:rPr lang="es-ES" dirty="0"/>
              <a:t>: 27=6+7*3 (27=“36 en base 7”)</a:t>
            </a:r>
          </a:p>
          <a:p>
            <a:r>
              <a:rPr lang="es-ES" dirty="0"/>
              <a:t>Sin embargo aquí usamos números como 6 que no es primo, y tendremos que expresarlos como 2*3! De manera que puede aumentar un poco el coste</a:t>
            </a:r>
          </a:p>
        </p:txBody>
      </p:sp>
    </p:spTree>
    <p:extLst>
      <p:ext uri="{BB962C8B-B14F-4D97-AF65-F5344CB8AC3E}">
        <p14:creationId xmlns:p14="http://schemas.microsoft.com/office/powerpoint/2010/main" val="198463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3" name="Marcador de contenido 2">
            <a:extLst>
              <a:ext uri="{FF2B5EF4-FFF2-40B4-BE49-F238E27FC236}">
                <a16:creationId xmlns:a16="http://schemas.microsoft.com/office/drawing/2014/main" id="{99E51152-9160-4547-A9AB-6FDC2E3C877A}"/>
              </a:ext>
            </a:extLst>
          </p:cNvPr>
          <p:cNvSpPr>
            <a:spLocks noGrp="1"/>
          </p:cNvSpPr>
          <p:nvPr>
            <p:ph idx="1"/>
          </p:nvPr>
        </p:nvSpPr>
        <p:spPr>
          <a:xfrm>
            <a:off x="677334" y="1390389"/>
            <a:ext cx="8596668" cy="4684734"/>
          </a:xfrm>
        </p:spPr>
        <p:txBody>
          <a:bodyPr>
            <a:normAutofit/>
          </a:bodyPr>
          <a:lstStyle/>
          <a:p>
            <a:r>
              <a:rPr lang="es-ES" dirty="0"/>
              <a:t>Entonces debemos </a:t>
            </a:r>
            <a:r>
              <a:rPr lang="es-ES" dirty="0" err="1"/>
              <a:t>precomputar</a:t>
            </a:r>
            <a:r>
              <a:rPr lang="es-ES" dirty="0"/>
              <a:t> el coste de cada posible “resto” en términos de primos. Unos pocos cálculos nos daban que cualquiera que fuese el primo a excluir la mayoría de los números se podían escribir como combinación de 3 primos y rara vez, así que no aumenta mucho nuestro coste.</a:t>
            </a:r>
          </a:p>
          <a:p>
            <a:r>
              <a:rPr lang="es-ES" dirty="0"/>
              <a:t>Ahora planteamos como sacar la expresión de n en base un primo arbitrario:</a:t>
            </a:r>
          </a:p>
          <a:p>
            <a:pPr lvl="1"/>
            <a:r>
              <a:rPr lang="es-ES" dirty="0"/>
              <a:t>1) Tomamos n y hacemos a=</a:t>
            </a:r>
            <a:r>
              <a:rPr lang="es-ES" dirty="0" err="1"/>
              <a:t>n%p</a:t>
            </a:r>
            <a:r>
              <a:rPr lang="es-ES" dirty="0"/>
              <a:t>. Esta será nuestra primera “cifra”</a:t>
            </a:r>
          </a:p>
          <a:p>
            <a:pPr lvl="1"/>
            <a:r>
              <a:rPr lang="es-ES" dirty="0"/>
              <a:t>2) Consideramos n’=(n-a)/p</a:t>
            </a:r>
          </a:p>
          <a:p>
            <a:pPr lvl="1"/>
            <a:r>
              <a:rPr lang="es-ES" dirty="0"/>
              <a:t>3) Si n’&lt;p entonces esta esta es la última cifra y el algoritmo acaba</a:t>
            </a:r>
          </a:p>
          <a:p>
            <a:pPr lvl="1"/>
            <a:r>
              <a:rPr lang="es-ES" dirty="0"/>
              <a:t>4) Si no, entonces repetimos el algoritmo para obtener la siguiente cifra</a:t>
            </a:r>
          </a:p>
          <a:p>
            <a:r>
              <a:rPr lang="es-ES" dirty="0"/>
              <a:t>A continuación mostramos un gráfico que muestra el algoritmo:</a:t>
            </a:r>
          </a:p>
        </p:txBody>
      </p:sp>
    </p:spTree>
    <p:extLst>
      <p:ext uri="{BB962C8B-B14F-4D97-AF65-F5344CB8AC3E}">
        <p14:creationId xmlns:p14="http://schemas.microsoft.com/office/powerpoint/2010/main" val="370827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06846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p:txBody>
          <a:bodyPr/>
          <a:lstStyle/>
          <a:p>
            <a:r>
              <a:rPr lang="es-ES" dirty="0"/>
              <a:t>1) Aquí se nos ocurrió probar con todos los primos p como “base” y obtener la solución que usaba menos primos de entre todas ellas</a:t>
            </a:r>
          </a:p>
          <a:p>
            <a:r>
              <a:rPr lang="es-ES" dirty="0"/>
              <a:t>2) Además, añadimos que si una solución anterior había usado menos primos de los que ya llevaba calculados para una nueva base, entonces el algoritmo debía ignorar esa base, ya que no iba a dar una solución óptima. Esto reduce nuestros tiempos de computación.</a:t>
            </a:r>
          </a:p>
          <a:p>
            <a:r>
              <a:rPr lang="es-ES" dirty="0"/>
              <a:t>3) Empezamos calculando en base 97, ya que es el mayor primo, y que reduce rápidamente la magnitud del número en cuestión (Su expresión en base 97 es la que tiene menos dígitos, aunque no necesariamente menor coste, recordemos que 6 puede aparecer como dígito, pero tiene coste 2 (6=3*2))</a:t>
            </a:r>
          </a:p>
        </p:txBody>
      </p:sp>
    </p:spTree>
    <p:extLst>
      <p:ext uri="{BB962C8B-B14F-4D97-AF65-F5344CB8AC3E}">
        <p14:creationId xmlns:p14="http://schemas.microsoft.com/office/powerpoint/2010/main" val="364998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p:txBody>
          <a:bodyPr>
            <a:normAutofit fontScale="92500" lnSpcReduction="10000"/>
          </a:bodyPr>
          <a:lstStyle/>
          <a:p>
            <a:r>
              <a:rPr lang="es-ES" dirty="0"/>
              <a:t>4) La mejora más interesante fue la de “Combinar bases de primos”, es decir considerar soluciones del tipo:</a:t>
            </a:r>
          </a:p>
          <a:p>
            <a:pPr lvl="1"/>
            <a:r>
              <a:rPr lang="es-ES" dirty="0" err="1"/>
              <a:t>Ej</a:t>
            </a:r>
            <a:r>
              <a:rPr lang="es-ES" dirty="0"/>
              <a:t>: 185675=17+97*(5+83*(2+7*(1+2)))</a:t>
            </a:r>
          </a:p>
          <a:p>
            <a:r>
              <a:rPr lang="es-ES" dirty="0"/>
              <a:t>Nuestro algoritmo seguirá el mismo método, pero comprobando todos los primos en cada iteración:</a:t>
            </a:r>
          </a:p>
          <a:p>
            <a:pPr lvl="1"/>
            <a:r>
              <a:rPr lang="es-ES" dirty="0"/>
              <a:t>1) Para todo primo p:</a:t>
            </a:r>
          </a:p>
          <a:p>
            <a:pPr lvl="2"/>
            <a:r>
              <a:rPr lang="es-ES" dirty="0"/>
              <a:t>1.1) Tomamos n y hacemos a=</a:t>
            </a:r>
            <a:r>
              <a:rPr lang="es-ES" dirty="0" err="1"/>
              <a:t>n%p</a:t>
            </a:r>
            <a:r>
              <a:rPr lang="es-ES" dirty="0"/>
              <a:t>. Esta será nuestra primera “cifra”</a:t>
            </a:r>
          </a:p>
          <a:p>
            <a:pPr lvl="2"/>
            <a:r>
              <a:rPr lang="es-ES" dirty="0"/>
              <a:t>1.2) Consideramos n’=(n-a)/p</a:t>
            </a:r>
          </a:p>
          <a:p>
            <a:pPr lvl="2"/>
            <a:r>
              <a:rPr lang="es-ES" dirty="0"/>
              <a:t>1.3) Ejecutamos de nuevo el algoritmo con n’. Al coste que nos de, le sumamos los costes de a y p (Para p será 1 claro)</a:t>
            </a:r>
          </a:p>
          <a:p>
            <a:pPr lvl="1"/>
            <a:r>
              <a:rPr lang="es-ES" dirty="0"/>
              <a:t>2) De entre todas las soluciones anteriores, elegimos la de menor coste</a:t>
            </a:r>
          </a:p>
          <a:p>
            <a:r>
              <a:rPr lang="es-ES" dirty="0"/>
              <a:t>A continuación presentamos un gráfico con el algoritmo:</a:t>
            </a:r>
          </a:p>
          <a:p>
            <a:pPr lvl="1"/>
            <a:endParaRPr lang="es-ES" dirty="0"/>
          </a:p>
        </p:txBody>
      </p:sp>
    </p:spTree>
    <p:extLst>
      <p:ext uri="{BB962C8B-B14F-4D97-AF65-F5344CB8AC3E}">
        <p14:creationId xmlns:p14="http://schemas.microsoft.com/office/powerpoint/2010/main" val="24484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Idea de la solución: El código Binario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86940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730D2-8079-4F69-B244-BCA10D782BD3}"/>
              </a:ext>
            </a:extLst>
          </p:cNvPr>
          <p:cNvSpPr>
            <a:spLocks noGrp="1"/>
          </p:cNvSpPr>
          <p:nvPr>
            <p:ph type="title"/>
          </p:nvPr>
        </p:nvSpPr>
        <p:spPr>
          <a:xfrm>
            <a:off x="677334" y="609600"/>
            <a:ext cx="8596668" cy="643003"/>
          </a:xfrm>
        </p:spPr>
        <p:txBody>
          <a:bodyPr/>
          <a:lstStyle/>
          <a:p>
            <a:r>
              <a:rPr lang="es-ES" dirty="0"/>
              <a:t>Mejoras del algoritmo</a:t>
            </a:r>
          </a:p>
        </p:txBody>
      </p:sp>
      <p:sp>
        <p:nvSpPr>
          <p:cNvPr id="5" name="Marcador de contenido 4">
            <a:extLst>
              <a:ext uri="{FF2B5EF4-FFF2-40B4-BE49-F238E27FC236}">
                <a16:creationId xmlns:a16="http://schemas.microsoft.com/office/drawing/2014/main" id="{D52F49D3-BA73-4F9F-A394-27F6AC1C6B81}"/>
              </a:ext>
            </a:extLst>
          </p:cNvPr>
          <p:cNvSpPr>
            <a:spLocks noGrp="1"/>
          </p:cNvSpPr>
          <p:nvPr>
            <p:ph idx="1"/>
          </p:nvPr>
        </p:nvSpPr>
        <p:spPr/>
        <p:txBody>
          <a:bodyPr>
            <a:normAutofit/>
          </a:bodyPr>
          <a:lstStyle/>
          <a:p>
            <a:r>
              <a:rPr lang="es-ES" dirty="0"/>
              <a:t>5) Como hemos visto en el gráfico anterior, el algoritmo se presenta como un árbol. Siguiendo el algoritmo de ramificación y poda, decidimos cortar aquellas ramas que sabemos que no van a mejorar la </a:t>
            </a:r>
            <a:r>
              <a:rPr lang="es-ES"/>
              <a:t>solución actual.</a:t>
            </a:r>
          </a:p>
          <a:p>
            <a:endParaRPr lang="es-ES" dirty="0"/>
          </a:p>
        </p:txBody>
      </p:sp>
    </p:spTree>
    <p:extLst>
      <p:ext uri="{BB962C8B-B14F-4D97-AF65-F5344CB8AC3E}">
        <p14:creationId xmlns:p14="http://schemas.microsoft.com/office/powerpoint/2010/main" val="108622788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666</Words>
  <Application>Microsoft Office PowerPoint</Application>
  <PresentationFormat>Panorámica</PresentationFormat>
  <Paragraphs>39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Reto Accenture</vt:lpstr>
      <vt:lpstr>Idea de la solución: El código Binario</vt:lpstr>
      <vt:lpstr>Idea de la solución: El código Binario</vt:lpstr>
      <vt:lpstr>Idea de la solución: El código Binario</vt:lpstr>
      <vt:lpstr>Mejoras del algoritmo</vt:lpstr>
      <vt:lpstr>Mejoras del algoritmo</vt:lpstr>
      <vt:lpstr>Idea de la solución: El código Binario</vt:lpstr>
      <vt:lpstr>Mejoras del algoritmo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Accenture</dc:title>
  <dc:creator>Joaquín DT</dc:creator>
  <cp:lastModifiedBy>Joaquín DT</cp:lastModifiedBy>
  <cp:revision>4</cp:revision>
  <dcterms:created xsi:type="dcterms:W3CDTF">2019-11-08T10:18:09Z</dcterms:created>
  <dcterms:modified xsi:type="dcterms:W3CDTF">2019-11-08T10:53:29Z</dcterms:modified>
</cp:coreProperties>
</file>