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5" r:id="rId8"/>
    <p:sldId id="266" r:id="rId9"/>
    <p:sldId id="267" r:id="rId10"/>
    <p:sldId id="2146847056"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C00"/>
    <a:srgbClr val="42BA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2" d="100"/>
          <a:sy n="62" d="100"/>
        </p:scale>
        <p:origin x="82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7.xml" /><Relationship Id="rId4" Type="http://schemas.openxmlformats.org/officeDocument/2006/relationships/image" Target="../media/image4.jpeg"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7.xml" /><Relationship Id="rId4" Type="http://schemas.openxmlformats.org/officeDocument/2006/relationships/image" Target="../media/image8.jpeg" /></Relationships>
</file>

<file path=ppt/slides/_rels/slide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619096"/>
            <a:ext cx="9777502" cy="1351482"/>
          </a:xfrm>
        </p:spPr>
        <p:txBody>
          <a:bodyPr>
            <a:normAutofit/>
          </a:bodyPr>
          <a:lstStyle/>
          <a:p>
            <a:pPr algn="ctr"/>
            <a:r>
              <a:rPr lang="en-IN" b="1" dirty="0">
                <a:solidFill>
                  <a:schemeClr val="accent1"/>
                </a:solidFill>
                <a:latin typeface="Arial" panose="020B0604020202020204" pitchFamily="34" charset="0"/>
                <a:cs typeface="Arial" panose="020B0604020202020204" pitchFamily="34" charset="0"/>
              </a:rPr>
              <a:t>steganography – Hiding Information in the Image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204379" y="3555353"/>
            <a:ext cx="993223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IN" sz="2000" b="1" dirty="0">
                <a:solidFill>
                  <a:schemeClr val="accent1">
                    <a:lumMod val="75000"/>
                  </a:schemeClr>
                </a:solidFill>
                <a:latin typeface="Arial"/>
                <a:cs typeface="Arial"/>
              </a:rPr>
              <a:t>Name-</a:t>
            </a:r>
            <a:r>
              <a:rPr lang="en-IN" sz="2000" b="1" dirty="0" err="1">
                <a:solidFill>
                  <a:schemeClr val="accent1">
                    <a:lumMod val="75000"/>
                  </a:schemeClr>
                </a:solidFill>
                <a:latin typeface="Arial"/>
                <a:cs typeface="Arial"/>
              </a:rPr>
              <a:t>Janagam</a:t>
            </a:r>
            <a:r>
              <a:rPr lang="en-IN" sz="2000" b="1" dirty="0">
                <a:solidFill>
                  <a:schemeClr val="accent1">
                    <a:lumMod val="75000"/>
                  </a:schemeClr>
                </a:solidFill>
                <a:latin typeface="Arial"/>
                <a:cs typeface="Arial"/>
              </a:rPr>
              <a:t> Sai </a:t>
            </a:r>
            <a:r>
              <a:rPr lang="en-IN" sz="2000" b="1" dirty="0" err="1">
                <a:solidFill>
                  <a:schemeClr val="accent1">
                    <a:lumMod val="75000"/>
                  </a:schemeClr>
                </a:solidFill>
                <a:latin typeface="Arial"/>
                <a:cs typeface="Arial"/>
              </a:rPr>
              <a:t>Teja</a:t>
            </a:r>
            <a:endParaRPr lang="en-IN"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a:t>
            </a:r>
            <a:r>
              <a:rPr lang="en-IN" sz="2000" b="1" dirty="0">
                <a:solidFill>
                  <a:schemeClr val="accent1">
                    <a:lumMod val="75000"/>
                  </a:schemeClr>
                </a:solidFill>
                <a:latin typeface="Arial"/>
                <a:cs typeface="Arial"/>
              </a:rPr>
              <a:t>Name-</a:t>
            </a:r>
            <a:r>
              <a:rPr lang="en-IN" sz="2000" b="1" dirty="0" err="1">
                <a:solidFill>
                  <a:schemeClr val="accent1">
                    <a:lumMod val="75000"/>
                  </a:schemeClr>
                </a:solidFill>
                <a:latin typeface="Arial"/>
                <a:cs typeface="Arial"/>
              </a:rPr>
              <a:t>Vaagdevi</a:t>
            </a:r>
            <a:r>
              <a:rPr lang="en-IN" sz="2000" b="1" dirty="0">
                <a:solidFill>
                  <a:schemeClr val="accent1">
                    <a:lumMod val="75000"/>
                  </a:schemeClr>
                </a:solidFill>
                <a:latin typeface="Arial"/>
                <a:cs typeface="Arial"/>
              </a:rPr>
              <a:t> Engineering College </a:t>
            </a:r>
          </a:p>
          <a:p>
            <a:pPr marL="457200" indent="-457200">
              <a:buAutoNum type="arabicPeriod"/>
            </a:pPr>
            <a:r>
              <a:rPr lang="en-IN" sz="2000" b="1" dirty="0">
                <a:solidFill>
                  <a:schemeClr val="accent1">
                    <a:lumMod val="75000"/>
                  </a:schemeClr>
                </a:solidFill>
                <a:latin typeface="Arial"/>
                <a:cs typeface="Arial"/>
              </a:rPr>
              <a:t>Department-CSE(AI&amp;ML)</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1669FD-6A58-ACA7-C121-BE5D53DA7C5D}"/>
              </a:ext>
            </a:extLst>
          </p:cNvPr>
          <p:cNvSpPr txBox="1"/>
          <p:nvPr/>
        </p:nvSpPr>
        <p:spPr>
          <a:xfrm>
            <a:off x="265273" y="925402"/>
            <a:ext cx="1828800" cy="369332"/>
          </a:xfrm>
          <a:prstGeom prst="rect">
            <a:avLst/>
          </a:prstGeom>
          <a:noFill/>
        </p:spPr>
        <p:txBody>
          <a:bodyPr wrap="square" rtlCol="0">
            <a:spAutoFit/>
          </a:bodyPr>
          <a:lstStyle/>
          <a:p>
            <a:pPr algn="l"/>
            <a:r>
              <a:rPr lang="en-IN" sz="1800" b="1" dirty="0">
                <a:solidFill>
                  <a:schemeClr val="accent1"/>
                </a:solidFill>
                <a:latin typeface="Arial"/>
                <a:ea typeface="+mj-lt"/>
                <a:cs typeface="Arial"/>
              </a:rPr>
              <a:t>GITHUB LINK</a:t>
            </a:r>
            <a:endParaRPr lang="en-US" dirty="0"/>
          </a:p>
        </p:txBody>
      </p:sp>
      <p:sp>
        <p:nvSpPr>
          <p:cNvPr id="3" name="TextBox 2">
            <a:extLst>
              <a:ext uri="{FF2B5EF4-FFF2-40B4-BE49-F238E27FC236}">
                <a16:creationId xmlns:a16="http://schemas.microsoft.com/office/drawing/2014/main" id="{8E495CA8-8B72-7C14-B4A4-34CF58A9337E}"/>
              </a:ext>
            </a:extLst>
          </p:cNvPr>
          <p:cNvSpPr txBox="1"/>
          <p:nvPr/>
        </p:nvSpPr>
        <p:spPr>
          <a:xfrm>
            <a:off x="1126701" y="2514601"/>
            <a:ext cx="9938598" cy="369332"/>
          </a:xfrm>
          <a:prstGeom prst="rect">
            <a:avLst/>
          </a:prstGeom>
          <a:noFill/>
          <a:ln>
            <a:solidFill>
              <a:srgbClr val="8E6C00"/>
            </a:solidFill>
          </a:ln>
        </p:spPr>
        <p:txBody>
          <a:bodyPr wrap="square" rtlCol="0">
            <a:spAutoFit/>
          </a:bodyPr>
          <a:lstStyle/>
          <a:p>
            <a:pPr algn="l"/>
            <a:r>
              <a:rPr lang="en-IN" dirty="0">
                <a:latin typeface="Times New Roman" panose="02020603050405020304" pitchFamily="18" charset="0"/>
                <a:cs typeface="Times New Roman" panose="02020603050405020304" pitchFamily="18" charset="0"/>
              </a:rPr>
              <a:t>https://github.com/jsaiteja4074/Steganography---Hiding-Information-in-the-Image-Project.git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463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2452"/>
            <a:ext cx="11029615" cy="4673324"/>
          </a:xfrm>
        </p:spPr>
        <p:txBody>
          <a:bodyPr>
            <a:normAutofit fontScale="92500" lnSpcReduction="20000"/>
          </a:bodyPr>
          <a:lstStyle/>
          <a:p>
            <a:pPr marL="305435" indent="-305435" algn="just"/>
            <a:r>
              <a:rPr lang="en-IN" sz="2800" dirty="0">
                <a:solidFill>
                  <a:srgbClr val="0F0F0F"/>
                </a:solidFill>
                <a:ea typeface="+mn-lt"/>
                <a:cs typeface="+mn-lt"/>
              </a:rPr>
              <a:t>In conclusion, this project successfully demonstrates how steganography can be effectively used to hide secret information within an image using the Least Significant Bit (LSB) technique. By embedding data in such a subtle way that the human eye cannot detect any visual difference, the project ensures both confidentiality and discretion during data transmission. The implementation in Python, supported by libraries like Pillow and </a:t>
            </a:r>
            <a:r>
              <a:rPr lang="en-IN" sz="2800" dirty="0" err="1">
                <a:solidFill>
                  <a:srgbClr val="0F0F0F"/>
                </a:solidFill>
                <a:ea typeface="+mn-lt"/>
                <a:cs typeface="+mn-lt"/>
              </a:rPr>
              <a:t>NumPy</a:t>
            </a:r>
            <a:r>
              <a:rPr lang="en-IN" sz="2800" dirty="0">
                <a:solidFill>
                  <a:srgbClr val="0F0F0F"/>
                </a:solidFill>
                <a:ea typeface="+mn-lt"/>
                <a:cs typeface="+mn-lt"/>
              </a:rPr>
              <a:t>, makes the process efficient and lightweight. This method serves as a practical approach for secure communication, especially in situations where hiding the existence of data itself is critical. While the current model handles basic text hiding, it also lays a strong foundation for future enhancements such as encryption integration, password protection, or extending the technique to other media like audio or video</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10000"/>
          </a:bodyPr>
          <a:lstStyle/>
          <a:p>
            <a:pPr marL="0" indent="0">
              <a:buNone/>
            </a:pPr>
            <a:endParaRPr lang="en-US" sz="2000" dirty="0"/>
          </a:p>
          <a:p>
            <a:pPr marL="305435" indent="-305435" algn="just"/>
            <a:r>
              <a:rPr lang="en-IN" sz="2800" dirty="0"/>
              <a:t>The steganography project offers significant potential for future enhancements and real-world applications. One major area of improvement is integrating encryption algorithms such as AES or RSA before embedding the message, adding a second layer of security. Password protection and authentication features can also be introduced to prevent unauthorized access during decoding. Additionally, the system can be extended to support other media formats such as audio, video, or even PDF documents, increasing versatility. Implementing robust </a:t>
            </a:r>
            <a:r>
              <a:rPr lang="en-IN" sz="2800" dirty="0" err="1"/>
              <a:t>steganalysis</a:t>
            </a:r>
            <a:r>
              <a:rPr lang="en-IN" sz="2800" dirty="0"/>
              <a:t> resistance techniques can help avoid detection from advanced analysis tools. Finally, deploying the project as a web or mobile application with an intuitive user interface would make it more accessible and practical for wider usage in secure communication</a:t>
            </a:r>
            <a:r>
              <a:rPr lang="en-IN" sz="2800" b="1" dirty="0"/>
              <a:t>.</a:t>
            </a:r>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IN" sz="4400" b="1" dirty="0">
                <a:solidFill>
                  <a:schemeClr val="accent1"/>
                </a:solidFill>
                <a:latin typeface="Arial"/>
                <a:cs typeface="Arial"/>
              </a:rPr>
              <a:t>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644353"/>
            <a:ext cx="11029615" cy="4076759"/>
          </a:xfrm>
        </p:spPr>
        <p:txBody>
          <a:bodyPr>
            <a:normAutofit fontScale="40000" lnSpcReduction="20000"/>
          </a:bodyPr>
          <a:lstStyle/>
          <a:p>
            <a:pPr marL="305435" indent="-305435"/>
            <a:r>
              <a:rPr lang="en-IN" sz="2800" dirty="0">
                <a:solidFill>
                  <a:srgbClr val="0F0F0F"/>
                </a:solidFill>
                <a:latin typeface="Times New Roman" panose="02020603050405020304" pitchFamily="18" charset="0"/>
                <a:ea typeface="+mn-lt"/>
                <a:cs typeface="Times New Roman" panose="02020603050405020304" pitchFamily="18" charset="0"/>
              </a:rPr>
              <a:t>1. Pillow (PIL) – Python Imaging Library
   [https://pillow.readthedocs.io/en/stable/](https://pillow.readthedocs.io/en/stable/)
2. </a:t>
            </a:r>
            <a:r>
              <a:rPr lang="en-IN" sz="2800" dirty="0" err="1">
                <a:solidFill>
                  <a:srgbClr val="0F0F0F"/>
                </a:solidFill>
                <a:latin typeface="Times New Roman" panose="02020603050405020304" pitchFamily="18" charset="0"/>
                <a:ea typeface="+mn-lt"/>
                <a:cs typeface="Times New Roman" panose="02020603050405020304" pitchFamily="18" charset="0"/>
              </a:rPr>
              <a:t>NumPy</a:t>
            </a:r>
            <a:r>
              <a:rPr lang="en-IN" sz="2800" dirty="0">
                <a:solidFill>
                  <a:srgbClr val="0F0F0F"/>
                </a:solidFill>
                <a:latin typeface="Times New Roman" panose="02020603050405020304" pitchFamily="18" charset="0"/>
                <a:ea typeface="+mn-lt"/>
                <a:cs typeface="Times New Roman" panose="02020603050405020304" pitchFamily="18" charset="0"/>
              </a:rPr>
              <a:t> – Numerical Python Library
   [https://numpy.org/doc/](https://numpy.org/doc/)
3.Steganography Techniques – Research Paper
   Johnson, N. F., &amp; </a:t>
            </a:r>
            <a:r>
              <a:rPr lang="en-IN" sz="2800" dirty="0" err="1">
                <a:solidFill>
                  <a:srgbClr val="0F0F0F"/>
                </a:solidFill>
                <a:latin typeface="Times New Roman" panose="02020603050405020304" pitchFamily="18" charset="0"/>
                <a:ea typeface="+mn-lt"/>
                <a:cs typeface="Times New Roman" panose="02020603050405020304" pitchFamily="18" charset="0"/>
              </a:rPr>
              <a:t>Jajodia</a:t>
            </a:r>
            <a:r>
              <a:rPr lang="en-IN" sz="2800" dirty="0">
                <a:solidFill>
                  <a:srgbClr val="0F0F0F"/>
                </a:solidFill>
                <a:latin typeface="Times New Roman" panose="02020603050405020304" pitchFamily="18" charset="0"/>
                <a:ea typeface="+mn-lt"/>
                <a:cs typeface="Times New Roman" panose="02020603050405020304" pitchFamily="18" charset="0"/>
              </a:rPr>
              <a:t>, S. (1998). *Exploring Steganography: Seeing the Unseen*. IEEE Computer, 31(2), 26–34.
   [https://ieeexplore.ieee.org/document/646971](https://ieeexplore.ieee.org/document/646971)
4.RealPython – Image Processing with Pillow in Python
   [https://realpython.com/image-processing-with-the-python-pillow-library/](https://realpython.com/image-processing-with-the-python-pillow-library/)
5. </a:t>
            </a:r>
            <a:r>
              <a:rPr lang="en-IN" sz="2800" dirty="0" err="1">
                <a:solidFill>
                  <a:srgbClr val="0F0F0F"/>
                </a:solidFill>
                <a:latin typeface="Times New Roman" panose="02020603050405020304" pitchFamily="18" charset="0"/>
                <a:ea typeface="+mn-lt"/>
                <a:cs typeface="Times New Roman" panose="02020603050405020304" pitchFamily="18" charset="0"/>
              </a:rPr>
              <a:t>GeeksforGeeks</a:t>
            </a:r>
            <a:r>
              <a:rPr lang="en-IN" sz="2800" dirty="0">
                <a:solidFill>
                  <a:srgbClr val="0F0F0F"/>
                </a:solidFill>
                <a:latin typeface="Times New Roman" panose="02020603050405020304" pitchFamily="18" charset="0"/>
                <a:ea typeface="+mn-lt"/>
                <a:cs typeface="Times New Roman" panose="02020603050405020304" pitchFamily="18" charset="0"/>
              </a:rPr>
              <a:t> – Introduction to Steganography
   [https://www.geeksforgeeks.org/steganography-introduction/](https://www.geeksforgeeks.org/steganography-introduction/)
6. Python Official Documentation
   [https://docs.python.org/3/](https://docs.python.org/3/)
7. GitHub – Example Projects on LSB Steganography
   [https://github.com/topics/steganography](https://github.com/topics/steganography</a:t>
            </a:r>
            <a:r>
              <a:rPr lang="en-IN" sz="2800" b="1"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508916"/>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chor="ctr">
            <a:normAutofit fontScale="92500" lnSpcReduction="20000"/>
          </a:bodyPr>
          <a:lstStyle/>
          <a:p>
            <a:pPr marL="305435" indent="-305435" algn="just"/>
            <a:r>
              <a:rPr lang="en-IN" sz="2800" b="1" dirty="0"/>
              <a:t>Problem Statement:
</a:t>
            </a:r>
            <a:r>
              <a:rPr lang="en-IN" sz="2800" dirty="0"/>
              <a:t>In today’s digital world, the need for secure and private communication has become increasingly important due to the growing threats of data interception, unauthorized access, and surveillance. Traditional methods of securing data often make the presence of confidential information obvious, attracting attention and making it a target for malicious attacks. There is a significant challenge in transmitting sensitive information in a way that conceals not only the content but also the very existence of the data. This project aims to address the problem of how to embed confidential information within a digital medium such that its presence remains undetectable to unintended recipients, ensuring privacy and confidentiality during communication or storage.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9" name="Content Placeholder 8">
            <a:extLst>
              <a:ext uri="{FF2B5EF4-FFF2-40B4-BE49-F238E27FC236}">
                <a16:creationId xmlns:a16="http://schemas.microsoft.com/office/drawing/2014/main" id="{57F4C517-CA77-EA48-01A5-D9192D1143FF}"/>
              </a:ext>
            </a:extLst>
          </p:cNvPr>
          <p:cNvSpPr>
            <a:spLocks noGrp="1"/>
          </p:cNvSpPr>
          <p:nvPr>
            <p:ph idx="1"/>
          </p:nvPr>
        </p:nvSpPr>
        <p:spPr>
          <a:xfrm>
            <a:off x="581192" y="1192867"/>
            <a:ext cx="11142198" cy="5151699"/>
          </a:xfrm>
        </p:spPr>
        <p:txBody>
          <a:bodyPr>
            <a:normAutofit fontScale="85000" lnSpcReduction="10000"/>
          </a:bodyPr>
          <a:lstStyle/>
          <a:p>
            <a:pPr algn="just"/>
            <a:r>
              <a:rPr lang="en-IN" dirty="0"/>
              <a:t>The system approach for this project outlines the strategy and technical workflow used to develop, test, and implement a steganography-based application that hides information inside images. The project follows a modular and structured methodology, beginning from requirement analysis to final testing and deployment. Below is the breakdown of the key components:</a:t>
            </a:r>
          </a:p>
          <a:p>
            <a:pPr algn="just"/>
            <a:r>
              <a:rPr lang="en-IN" b="1" dirty="0"/>
              <a:t>System Requirements</a:t>
            </a:r>
            <a:r>
              <a:rPr lang="en-IN" dirty="0"/>
              <a:t>:
</a:t>
            </a:r>
            <a:r>
              <a:rPr lang="en-IN" b="1" dirty="0"/>
              <a:t>Hardware Requirements</a:t>
            </a:r>
            <a:r>
              <a:rPr lang="en-IN" dirty="0"/>
              <a:t>:
Processor: Intel i3 or higher
RAM: Minimum 4 GB (8 GB recommended)
</a:t>
            </a:r>
            <a:r>
              <a:rPr lang="en-IN" b="1" dirty="0"/>
              <a:t>Software Requirements:</a:t>
            </a:r>
            <a:r>
              <a:rPr lang="en-IN" dirty="0"/>
              <a:t>
Operating System: Windows / Linux / </a:t>
            </a:r>
            <a:r>
              <a:rPr lang="en-IN" dirty="0" err="1"/>
              <a:t>macOS</a:t>
            </a:r>
            <a:r>
              <a:rPr lang="en-IN" dirty="0"/>
              <a:t>
Python Version: Python 3.7 or above</a:t>
            </a:r>
          </a:p>
          <a:p>
            <a:pPr algn="just"/>
            <a:r>
              <a:rPr lang="en-IN" b="1" dirty="0"/>
              <a:t>Libraries Required to Build the Model</a:t>
            </a:r>
            <a:r>
              <a:rPr lang="en-IN" dirty="0"/>
              <a:t>
To build the steganography model, the following Python libraries and modules are used:
Library	Purpose
</a:t>
            </a:r>
            <a:r>
              <a:rPr lang="en-IN" b="1" dirty="0"/>
              <a:t>Pillow (PIL):</a:t>
            </a:r>
            <a:r>
              <a:rPr lang="en-IN" dirty="0"/>
              <a:t>For image loading, editing, and saving
</a:t>
            </a:r>
            <a:r>
              <a:rPr lang="en-IN" b="1" dirty="0" err="1"/>
              <a:t>NumPy</a:t>
            </a:r>
            <a:r>
              <a:rPr lang="en-IN" dirty="0"/>
              <a:t>	:For numerical operations and pixel-level manipulation
</a:t>
            </a:r>
            <a:r>
              <a:rPr lang="en-IN" b="1" dirty="0" err="1"/>
              <a:t>Tkinter</a:t>
            </a:r>
            <a:r>
              <a:rPr lang="en-IN" dirty="0"/>
              <a:t> :To create a GUI interface for user input and image handling</a:t>
            </a:r>
            <a:endParaRPr lang="en-US" dirty="0"/>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4673324"/>
          </a:xfrm>
        </p:spPr>
        <p:txBody>
          <a:bodyPr>
            <a:normAutofit fontScale="47500" lnSpcReduction="20000"/>
          </a:bodyPr>
          <a:lstStyle/>
          <a:p>
            <a:pPr marL="305435" indent="-305435"/>
            <a:r>
              <a:rPr lang="en-IN" sz="2800" b="1" dirty="0"/>
              <a:t>Encoding (Hiding the Data) process with each main heading followed by a single, concise point that summarizes the step:
1. Import Required Libraries
Import Python libraries like Pillow, </a:t>
            </a:r>
            <a:r>
              <a:rPr lang="en-IN" sz="2800" b="1" dirty="0" err="1"/>
              <a:t>NumPy</a:t>
            </a:r>
            <a:r>
              <a:rPr lang="en-IN" sz="2800" b="1" dirty="0"/>
              <a:t>, and </a:t>
            </a:r>
            <a:r>
              <a:rPr lang="en-IN" sz="2800" b="1" dirty="0" err="1"/>
              <a:t>os</a:t>
            </a:r>
            <a:r>
              <a:rPr lang="en-IN" sz="2800" b="1" dirty="0"/>
              <a:t> to handle image processing and file operations.
2. Load the Original Image
Open the original image using the Pillow library, preferably in PNG format to preserve quality during data embedding.
3. Input Secret Message
Collect the message or data from the user that needs to be hidden inside the image.
4. Convert Text to Binary
Transform the secret message into a binary string using text encoding methods such as ASCII or UTF-8.
5. Add a Delimiter
Append a unique delimiter (e.g., #####) to the binary message to indicate the end of hidden data during decoding.
6. Embed Binary into Image Pixels
Modify the Least Significant Bit (LSB) of the image’s RGB pixel values to embed each bit of the binary message.
7. Save the </a:t>
            </a:r>
            <a:r>
              <a:rPr lang="en-IN" sz="2800" b="1" dirty="0" err="1"/>
              <a:t>Stego</a:t>
            </a:r>
            <a:r>
              <a:rPr lang="en-IN" sz="2800" b="1" dirty="0"/>
              <a:t> Image
Save the modified image with a new name to preserve the original and store the hidden message securely</a:t>
            </a:r>
            <a:endParaRPr lang="en-US" sz="2800" b="1"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idx="4294967295"/>
          </p:nvPr>
        </p:nvSpPr>
        <p:spPr>
          <a:xfrm>
            <a:off x="831273" y="1182477"/>
            <a:ext cx="5549968" cy="238545"/>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4294967295"/>
          </p:nvPr>
        </p:nvSpPr>
        <p:spPr>
          <a:xfrm>
            <a:off x="0" y="1301750"/>
            <a:ext cx="11029950" cy="4673600"/>
          </a:xfrm>
        </p:spPr>
        <p:txBody>
          <a:bodyPr>
            <a:normAutofit/>
          </a:bodyPr>
          <a:lstStyle/>
          <a:p>
            <a:pPr marL="305435" indent="-305435"/>
            <a:endParaRPr lang="en-IN" sz="2800" b="1" dirty="0"/>
          </a:p>
          <a:p>
            <a:pPr marL="305435" indent="-305435"/>
            <a:endParaRPr lang="en-IN" sz="2800" b="1" dirty="0"/>
          </a:p>
          <a:p>
            <a:pPr marL="305435" indent="-305435"/>
            <a:endParaRPr lang="en-US" sz="2800" b="1" dirty="0"/>
          </a:p>
        </p:txBody>
      </p:sp>
      <p:pic>
        <p:nvPicPr>
          <p:cNvPr id="7" name="Picture 6">
            <a:extLst>
              <a:ext uri="{FF2B5EF4-FFF2-40B4-BE49-F238E27FC236}">
                <a16:creationId xmlns:a16="http://schemas.microsoft.com/office/drawing/2014/main" id="{A9CBE9DB-1FF1-B9C5-A72D-FCD01E1FEB86}"/>
              </a:ext>
            </a:extLst>
          </p:cNvPr>
          <p:cNvPicPr>
            <a:picLocks noChangeAspect="1"/>
          </p:cNvPicPr>
          <p:nvPr/>
        </p:nvPicPr>
        <p:blipFill>
          <a:blip r:embed="rId2"/>
          <a:stretch>
            <a:fillRect/>
          </a:stretch>
        </p:blipFill>
        <p:spPr>
          <a:xfrm>
            <a:off x="430577" y="1540571"/>
            <a:ext cx="3823583" cy="4196234"/>
          </a:xfrm>
          <a:prstGeom prst="rect">
            <a:avLst/>
          </a:prstGeom>
        </p:spPr>
      </p:pic>
      <p:pic>
        <p:nvPicPr>
          <p:cNvPr id="8" name="Picture 7">
            <a:extLst>
              <a:ext uri="{FF2B5EF4-FFF2-40B4-BE49-F238E27FC236}">
                <a16:creationId xmlns:a16="http://schemas.microsoft.com/office/drawing/2014/main" id="{57154DA1-1E5C-ADD7-3E57-D425909BDF92}"/>
              </a:ext>
            </a:extLst>
          </p:cNvPr>
          <p:cNvPicPr>
            <a:picLocks noChangeAspect="1"/>
          </p:cNvPicPr>
          <p:nvPr/>
        </p:nvPicPr>
        <p:blipFill>
          <a:blip r:embed="rId3"/>
          <a:stretch>
            <a:fillRect/>
          </a:stretch>
        </p:blipFill>
        <p:spPr>
          <a:xfrm>
            <a:off x="4254161" y="1540571"/>
            <a:ext cx="3823583" cy="4196234"/>
          </a:xfrm>
          <a:prstGeom prst="rect">
            <a:avLst/>
          </a:prstGeom>
        </p:spPr>
      </p:pic>
      <p:pic>
        <p:nvPicPr>
          <p:cNvPr id="9" name="Picture 8">
            <a:extLst>
              <a:ext uri="{FF2B5EF4-FFF2-40B4-BE49-F238E27FC236}">
                <a16:creationId xmlns:a16="http://schemas.microsoft.com/office/drawing/2014/main" id="{C837AB80-3F75-D901-1145-5D87DCA714E9}"/>
              </a:ext>
            </a:extLst>
          </p:cNvPr>
          <p:cNvPicPr>
            <a:picLocks noChangeAspect="1"/>
          </p:cNvPicPr>
          <p:nvPr/>
        </p:nvPicPr>
        <p:blipFill>
          <a:blip r:embed="rId4"/>
          <a:stretch>
            <a:fillRect/>
          </a:stretch>
        </p:blipFill>
        <p:spPr>
          <a:xfrm>
            <a:off x="8077744" y="1540572"/>
            <a:ext cx="4064000" cy="4196234"/>
          </a:xfrm>
          <a:prstGeom prst="rect">
            <a:avLst/>
          </a:prstGeom>
        </p:spPr>
      </p:pic>
      <p:sp>
        <p:nvSpPr>
          <p:cNvPr id="11" name="TextBox 10">
            <a:extLst>
              <a:ext uri="{FF2B5EF4-FFF2-40B4-BE49-F238E27FC236}">
                <a16:creationId xmlns:a16="http://schemas.microsoft.com/office/drawing/2014/main" id="{B377E4FB-9605-CDDC-7D8B-843F6E70CC31}"/>
              </a:ext>
            </a:extLst>
          </p:cNvPr>
          <p:cNvSpPr txBox="1"/>
          <p:nvPr/>
        </p:nvSpPr>
        <p:spPr>
          <a:xfrm>
            <a:off x="5314644" y="5975350"/>
            <a:ext cx="3823583" cy="369332"/>
          </a:xfrm>
          <a:prstGeom prst="rect">
            <a:avLst/>
          </a:prstGeom>
          <a:noFill/>
        </p:spPr>
        <p:txBody>
          <a:bodyPr wrap="square">
            <a:spAutoFit/>
          </a:bodyPr>
          <a:lstStyle/>
          <a:p>
            <a:r>
              <a:rPr lang="en-IN" b="1" dirty="0"/>
              <a:t>encryption code</a:t>
            </a:r>
            <a:endParaRPr lang="en-US" dirty="0"/>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4599DD-4599-5067-A060-9233BFB86851}"/>
              </a:ext>
            </a:extLst>
          </p:cNvPr>
          <p:cNvPicPr>
            <a:picLocks noChangeAspect="1"/>
          </p:cNvPicPr>
          <p:nvPr/>
        </p:nvPicPr>
        <p:blipFill>
          <a:blip r:embed="rId2"/>
          <a:stretch>
            <a:fillRect/>
          </a:stretch>
        </p:blipFill>
        <p:spPr>
          <a:xfrm>
            <a:off x="757925" y="1490915"/>
            <a:ext cx="10904341" cy="3876168"/>
          </a:xfrm>
          <a:prstGeom prst="rect">
            <a:avLst/>
          </a:prstGeom>
        </p:spPr>
      </p:pic>
      <p:sp>
        <p:nvSpPr>
          <p:cNvPr id="6" name="TextBox 5">
            <a:extLst>
              <a:ext uri="{FF2B5EF4-FFF2-40B4-BE49-F238E27FC236}">
                <a16:creationId xmlns:a16="http://schemas.microsoft.com/office/drawing/2014/main" id="{BD88AE6A-2F7A-D827-5BF0-2D1959DB10F1}"/>
              </a:ext>
            </a:extLst>
          </p:cNvPr>
          <p:cNvSpPr txBox="1"/>
          <p:nvPr/>
        </p:nvSpPr>
        <p:spPr>
          <a:xfrm>
            <a:off x="5156234" y="5811500"/>
            <a:ext cx="2960900" cy="369332"/>
          </a:xfrm>
          <a:prstGeom prst="rect">
            <a:avLst/>
          </a:prstGeom>
          <a:noFill/>
        </p:spPr>
        <p:txBody>
          <a:bodyPr wrap="square">
            <a:spAutoFit/>
          </a:bodyPr>
          <a:lstStyle/>
          <a:p>
            <a:r>
              <a:rPr lang="en-IN" b="1" dirty="0"/>
              <a:t>encryption  Output</a:t>
            </a:r>
            <a:endParaRPr lang="en-US" dirty="0"/>
          </a:p>
        </p:txBody>
      </p:sp>
    </p:spTree>
    <p:extLst>
      <p:ext uri="{BB962C8B-B14F-4D97-AF65-F5344CB8AC3E}">
        <p14:creationId xmlns:p14="http://schemas.microsoft.com/office/powerpoint/2010/main" val="180742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268EF2-582B-6AA6-875A-85ACF9E10BB2}"/>
              </a:ext>
            </a:extLst>
          </p:cNvPr>
          <p:cNvPicPr>
            <a:picLocks noChangeAspect="1"/>
          </p:cNvPicPr>
          <p:nvPr/>
        </p:nvPicPr>
        <p:blipFill>
          <a:blip r:embed="rId2"/>
          <a:stretch>
            <a:fillRect/>
          </a:stretch>
        </p:blipFill>
        <p:spPr>
          <a:xfrm>
            <a:off x="346607" y="1173561"/>
            <a:ext cx="3699736" cy="4523102"/>
          </a:xfrm>
          <a:prstGeom prst="rect">
            <a:avLst/>
          </a:prstGeom>
        </p:spPr>
      </p:pic>
      <p:pic>
        <p:nvPicPr>
          <p:cNvPr id="3" name="Picture 2">
            <a:extLst>
              <a:ext uri="{FF2B5EF4-FFF2-40B4-BE49-F238E27FC236}">
                <a16:creationId xmlns:a16="http://schemas.microsoft.com/office/drawing/2014/main" id="{4BD61AC7-247C-0481-B9F9-9928133755C5}"/>
              </a:ext>
            </a:extLst>
          </p:cNvPr>
          <p:cNvPicPr>
            <a:picLocks noChangeAspect="1"/>
          </p:cNvPicPr>
          <p:nvPr/>
        </p:nvPicPr>
        <p:blipFill>
          <a:blip r:embed="rId3"/>
          <a:stretch>
            <a:fillRect/>
          </a:stretch>
        </p:blipFill>
        <p:spPr>
          <a:xfrm>
            <a:off x="4046344" y="1161337"/>
            <a:ext cx="3679364" cy="4535326"/>
          </a:xfrm>
          <a:prstGeom prst="rect">
            <a:avLst/>
          </a:prstGeom>
        </p:spPr>
      </p:pic>
      <p:pic>
        <p:nvPicPr>
          <p:cNvPr id="4" name="Picture 3">
            <a:extLst>
              <a:ext uri="{FF2B5EF4-FFF2-40B4-BE49-F238E27FC236}">
                <a16:creationId xmlns:a16="http://schemas.microsoft.com/office/drawing/2014/main" id="{25F573C3-14F7-FE63-8A3E-5801CBA4AAF6}"/>
              </a:ext>
            </a:extLst>
          </p:cNvPr>
          <p:cNvPicPr>
            <a:picLocks noChangeAspect="1"/>
          </p:cNvPicPr>
          <p:nvPr/>
        </p:nvPicPr>
        <p:blipFill>
          <a:blip r:embed="rId4"/>
          <a:stretch>
            <a:fillRect/>
          </a:stretch>
        </p:blipFill>
        <p:spPr>
          <a:xfrm>
            <a:off x="7725708" y="1161337"/>
            <a:ext cx="3777640" cy="4535326"/>
          </a:xfrm>
          <a:prstGeom prst="rect">
            <a:avLst/>
          </a:prstGeom>
        </p:spPr>
      </p:pic>
      <p:sp>
        <p:nvSpPr>
          <p:cNvPr id="7" name="TextBox 6">
            <a:extLst>
              <a:ext uri="{FF2B5EF4-FFF2-40B4-BE49-F238E27FC236}">
                <a16:creationId xmlns:a16="http://schemas.microsoft.com/office/drawing/2014/main" id="{55090195-DF64-642A-9051-B7C5B5928409}"/>
              </a:ext>
            </a:extLst>
          </p:cNvPr>
          <p:cNvSpPr txBox="1"/>
          <p:nvPr/>
        </p:nvSpPr>
        <p:spPr>
          <a:xfrm>
            <a:off x="4806594" y="5928414"/>
            <a:ext cx="3120940" cy="369332"/>
          </a:xfrm>
          <a:prstGeom prst="rect">
            <a:avLst/>
          </a:prstGeom>
          <a:noFill/>
        </p:spPr>
        <p:txBody>
          <a:bodyPr wrap="square" rtlCol="0">
            <a:spAutoFit/>
          </a:bodyPr>
          <a:lstStyle/>
          <a:p>
            <a:pPr algn="l"/>
            <a:r>
              <a:rPr lang="en-IN" b="1" dirty="0"/>
              <a:t>Decryption Code </a:t>
            </a:r>
            <a:endParaRPr lang="en-US" b="1" dirty="0"/>
          </a:p>
        </p:txBody>
      </p:sp>
    </p:spTree>
    <p:extLst>
      <p:ext uri="{BB962C8B-B14F-4D97-AF65-F5344CB8AC3E}">
        <p14:creationId xmlns:p14="http://schemas.microsoft.com/office/powerpoint/2010/main" val="342614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113C2D-C03F-28D0-E8D8-29493A4F2BE3}"/>
              </a:ext>
            </a:extLst>
          </p:cNvPr>
          <p:cNvPicPr>
            <a:picLocks noChangeAspect="1"/>
          </p:cNvPicPr>
          <p:nvPr/>
        </p:nvPicPr>
        <p:blipFill>
          <a:blip r:embed="rId2"/>
          <a:stretch>
            <a:fillRect/>
          </a:stretch>
        </p:blipFill>
        <p:spPr>
          <a:xfrm>
            <a:off x="418353" y="1013860"/>
            <a:ext cx="6329626" cy="4426088"/>
          </a:xfrm>
          <a:prstGeom prst="rect">
            <a:avLst/>
          </a:prstGeom>
        </p:spPr>
      </p:pic>
      <p:pic>
        <p:nvPicPr>
          <p:cNvPr id="3" name="Picture 2">
            <a:extLst>
              <a:ext uri="{FF2B5EF4-FFF2-40B4-BE49-F238E27FC236}">
                <a16:creationId xmlns:a16="http://schemas.microsoft.com/office/drawing/2014/main" id="{89B86042-CB3A-0FAC-00FD-97C28B290043}"/>
              </a:ext>
            </a:extLst>
          </p:cNvPr>
          <p:cNvPicPr>
            <a:picLocks noChangeAspect="1"/>
          </p:cNvPicPr>
          <p:nvPr/>
        </p:nvPicPr>
        <p:blipFill>
          <a:blip r:embed="rId3"/>
          <a:stretch>
            <a:fillRect/>
          </a:stretch>
        </p:blipFill>
        <p:spPr>
          <a:xfrm>
            <a:off x="7779251" y="1198011"/>
            <a:ext cx="3675198" cy="4241938"/>
          </a:xfrm>
          <a:prstGeom prst="rect">
            <a:avLst/>
          </a:prstGeom>
        </p:spPr>
      </p:pic>
      <p:sp>
        <p:nvSpPr>
          <p:cNvPr id="4" name="TextBox 3">
            <a:extLst>
              <a:ext uri="{FF2B5EF4-FFF2-40B4-BE49-F238E27FC236}">
                <a16:creationId xmlns:a16="http://schemas.microsoft.com/office/drawing/2014/main" id="{750A6A34-D246-B8E9-4824-0DF209E9BAC6}"/>
              </a:ext>
            </a:extLst>
          </p:cNvPr>
          <p:cNvSpPr txBox="1"/>
          <p:nvPr/>
        </p:nvSpPr>
        <p:spPr>
          <a:xfrm>
            <a:off x="8893765" y="5659989"/>
            <a:ext cx="3389882" cy="369332"/>
          </a:xfrm>
          <a:prstGeom prst="rect">
            <a:avLst/>
          </a:prstGeom>
          <a:noFill/>
        </p:spPr>
        <p:txBody>
          <a:bodyPr wrap="square" rtlCol="0">
            <a:spAutoFit/>
          </a:bodyPr>
          <a:lstStyle/>
          <a:p>
            <a:pPr algn="l"/>
            <a:r>
              <a:rPr lang="en-IN" b="1" dirty="0"/>
              <a:t>Encrypted Image </a:t>
            </a:r>
            <a:endParaRPr lang="en-US" b="1" dirty="0"/>
          </a:p>
        </p:txBody>
      </p:sp>
      <p:sp>
        <p:nvSpPr>
          <p:cNvPr id="5" name="TextBox 4">
            <a:extLst>
              <a:ext uri="{FF2B5EF4-FFF2-40B4-BE49-F238E27FC236}">
                <a16:creationId xmlns:a16="http://schemas.microsoft.com/office/drawing/2014/main" id="{691FF02E-600C-BCBC-D209-8AF5FFF60396}"/>
              </a:ext>
            </a:extLst>
          </p:cNvPr>
          <p:cNvSpPr txBox="1"/>
          <p:nvPr/>
        </p:nvSpPr>
        <p:spPr>
          <a:xfrm>
            <a:off x="2539049" y="5659474"/>
            <a:ext cx="3120940" cy="369332"/>
          </a:xfrm>
          <a:prstGeom prst="rect">
            <a:avLst/>
          </a:prstGeom>
          <a:noFill/>
        </p:spPr>
        <p:txBody>
          <a:bodyPr wrap="square" rtlCol="0">
            <a:spAutoFit/>
          </a:bodyPr>
          <a:lstStyle/>
          <a:p>
            <a:pPr algn="l"/>
            <a:r>
              <a:rPr lang="en-IN" b="1" dirty="0"/>
              <a:t>Decryption Output</a:t>
            </a:r>
            <a:endParaRPr lang="en-US" b="1" dirty="0"/>
          </a:p>
        </p:txBody>
      </p:sp>
    </p:spTree>
    <p:extLst>
      <p:ext uri="{BB962C8B-B14F-4D97-AF65-F5344CB8AC3E}">
        <p14:creationId xmlns:p14="http://schemas.microsoft.com/office/powerpoint/2010/main" val="394989291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187</Words>
  <Application>Microsoft Office PowerPoint</Application>
  <PresentationFormat>Widescreen</PresentationFormat>
  <Paragraphs>34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steganography – Hiding Information in the Image</vt:lpstr>
      <vt:lpstr>OUTLINE</vt:lpstr>
      <vt:lpstr>Problem Statement</vt:lpstr>
      <vt:lpstr>System  Approach</vt:lpstr>
      <vt:lpstr>Algorithm &amp; Deployment</vt:lpstr>
      <vt:lpstr>Result</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JANAGAM SAI TEJA</cp:lastModifiedBy>
  <cp:revision>41</cp:revision>
  <dcterms:created xsi:type="dcterms:W3CDTF">2021-05-26T16:50:10Z</dcterms:created>
  <dcterms:modified xsi:type="dcterms:W3CDTF">2025-06-24T19:02:01Z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