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8123" autoAdjust="0"/>
  </p:normalViewPr>
  <p:slideViewPr>
    <p:cSldViewPr snapToGrid="0">
      <p:cViewPr>
        <p:scale>
          <a:sx n="83" d="100"/>
          <a:sy n="83" d="100"/>
        </p:scale>
        <p:origin x="569" y="26"/>
      </p:cViewPr>
      <p:guideLst/>
    </p:cSldViewPr>
  </p:slideViewPr>
  <p:outlineViewPr>
    <p:cViewPr>
      <p:scale>
        <a:sx n="33" d="100"/>
        <a:sy n="33" d="100"/>
      </p:scale>
      <p:origin x="0" y="-65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A468-736C-4859-9661-77158CF126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DC9F-0281-447B-80BB-A2BA7CFD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Looking at the data, it can be seen there is a clear class imbalance</a:t>
            </a:r>
          </a:p>
          <a:p>
            <a:endParaRPr lang="en-US" dirty="0"/>
          </a:p>
          <a:p>
            <a:r>
              <a:rPr lang="en-US" dirty="0"/>
              <a:t>Only 6% of comments are toxic compared to 94% considered non toxic</a:t>
            </a:r>
          </a:p>
          <a:p>
            <a:endParaRPr lang="en-US" dirty="0"/>
          </a:p>
          <a:p>
            <a:r>
              <a:rPr lang="en-US" dirty="0"/>
              <a:t>This data was then randomly split 80-20 train test, with 20% of the 80% being allocated for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Broke down the number of samples per demographic as well as how each demographic is labelled</a:t>
            </a:r>
          </a:p>
          <a:p>
            <a:endParaRPr lang="en-US" dirty="0"/>
          </a:p>
          <a:p>
            <a:r>
              <a:rPr lang="en-US" dirty="0"/>
              <a:t>Note that every demographic does contain toxic comments, so it </a:t>
            </a:r>
            <a:r>
              <a:rPr lang="en-US" dirty="0" err="1"/>
              <a:t>itsn’t</a:t>
            </a:r>
            <a:r>
              <a:rPr lang="en-US" dirty="0"/>
              <a:t> biased towards certain groups</a:t>
            </a:r>
          </a:p>
          <a:p>
            <a:r>
              <a:rPr lang="en-US" dirty="0"/>
              <a:t>Ratio of normal vs toxic is similar for all groups. The one group which seems to have the least number of toxic comments compared to normal comments is Christian</a:t>
            </a:r>
          </a:p>
          <a:p>
            <a:endParaRPr lang="en-US" dirty="0"/>
          </a:p>
          <a:p>
            <a:r>
              <a:rPr lang="en-US" dirty="0"/>
              <a:t>If you look at different groups of demographics, disability is a lot smaller than the other categories (gender, race, sexual orientation, religion)</a:t>
            </a:r>
          </a:p>
          <a:p>
            <a:r>
              <a:rPr lang="en-US" dirty="0"/>
              <a:t>Due to less representation of disability groups compared to other demographic groups, so this can be considered bias. (Model may not learn well for these type of toxic comments)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Input layer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model takes in the text for the comment to </a:t>
            </a:r>
            <a:r>
              <a:rPr lang="en-US" dirty="0" err="1"/>
              <a:t>classifiy</a:t>
            </a:r>
            <a:r>
              <a:rPr lang="en-US" dirty="0"/>
              <a:t>. Considers comments to have a max length of 220 words</a:t>
            </a:r>
          </a:p>
          <a:p>
            <a:r>
              <a:rPr lang="en-US" dirty="0"/>
              <a:t>Embedding Layer 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uses a pretrained word embedding as the first layer so we don’t have to learn this.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Pretrained word embedding used is glove, which was trained on text from a common web crawl (840 billion tokens used where 2.2 million unique words are considered and each word vector is expressed using 300 dimensional vector</a:t>
            </a:r>
          </a:p>
          <a:p>
            <a:pPr marL="0" indent="0">
              <a:buFontTx/>
              <a:buNone/>
            </a:pPr>
            <a:r>
              <a:rPr lang="en-US" dirty="0"/>
              <a:t>Bidirectional LSTM Layer</a:t>
            </a:r>
          </a:p>
          <a:p>
            <a:pPr marL="171450" indent="-171450">
              <a:buFontTx/>
              <a:buChar char="-"/>
            </a:pPr>
            <a:r>
              <a:rPr lang="en-US" dirty="0"/>
              <a:t>LSTM = long short term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LSTM is a type of recurrent neural network which is able to learn and handle long term </a:t>
            </a:r>
            <a:r>
              <a:rPr lang="en-US" dirty="0" err="1"/>
              <a:t>demendencies</a:t>
            </a:r>
            <a:r>
              <a:rPr lang="en-US" dirty="0"/>
              <a:t> (which corresponds to words far apart in a comment which are related).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LSTM is able to see/</a:t>
            </a:r>
            <a:r>
              <a:rPr lang="en-US" dirty="0" err="1"/>
              <a:t>perserves</a:t>
            </a:r>
            <a:r>
              <a:rPr lang="en-US" dirty="0"/>
              <a:t> past information since information is run through it for a forward pass</a:t>
            </a:r>
          </a:p>
          <a:p>
            <a:pPr marL="171450" indent="-171450">
              <a:buFontTx/>
              <a:buChar char="-"/>
            </a:pPr>
            <a:r>
              <a:rPr lang="en-US" dirty="0"/>
              <a:t>Bidirectional LSTM runs the data forward and backward so LSTM units can preserve past and future information to learn context better</a:t>
            </a:r>
          </a:p>
          <a:p>
            <a:pPr marL="0" indent="0">
              <a:buFontTx/>
              <a:buNone/>
            </a:pPr>
            <a:r>
              <a:rPr lang="en-US" dirty="0"/>
              <a:t>Hidden Dense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layers are just densely connect layers, similar to layers in neural networks/multi layer perception networks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layers act like skip connections for info before dense layer and </a:t>
            </a:r>
            <a:r>
              <a:rPr lang="en-US" dirty="0" err="1"/>
              <a:t>ouput</a:t>
            </a:r>
            <a:r>
              <a:rPr lang="en-US" dirty="0"/>
              <a:t> of dense layer</a:t>
            </a:r>
          </a:p>
          <a:p>
            <a:pPr marL="0" indent="0">
              <a:buFontTx/>
              <a:buNone/>
            </a:pPr>
            <a:r>
              <a:rPr lang="en-US" dirty="0"/>
              <a:t>Output Layers</a:t>
            </a:r>
          </a:p>
          <a:p>
            <a:pPr marL="0" indent="0">
              <a:buFontTx/>
              <a:buNone/>
            </a:pPr>
            <a:r>
              <a:rPr lang="en-US" dirty="0"/>
              <a:t>- Output layer has 1 output for predicting if the comment is toxic or not</a:t>
            </a:r>
          </a:p>
          <a:p>
            <a:pPr marL="171450" indent="-171450">
              <a:buFontTx/>
              <a:buChar char="-"/>
            </a:pPr>
            <a:r>
              <a:rPr lang="en-US" dirty="0"/>
              <a:t>Auxiliary output layer has 6 outputs: target, </a:t>
            </a:r>
            <a:r>
              <a:rPr lang="en-US" dirty="0" err="1"/>
              <a:t>severe_toxicity</a:t>
            </a:r>
            <a:r>
              <a:rPr lang="en-US" dirty="0"/>
              <a:t>, obscene, </a:t>
            </a:r>
            <a:r>
              <a:rPr lang="en-US" dirty="0" err="1"/>
              <a:t>identity_Attack</a:t>
            </a:r>
            <a:r>
              <a:rPr lang="en-US" dirty="0"/>
              <a:t>, insult, and threat.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Aux outputs are not used directly or used to measure performance, but having neural networks/ML/DL models learn multiple outputs that are related can help with prediction accuracy/performance</a:t>
            </a:r>
          </a:p>
          <a:p>
            <a:endParaRPr lang="en-US" dirty="0"/>
          </a:p>
          <a:p>
            <a:r>
              <a:rPr lang="en-US" dirty="0"/>
              <a:t>Dropout – helps with regularization/ prevents overfitting by randomly selecting inputs to drop. Spatial Dropout 1D drops entire feature maps instead.</a:t>
            </a:r>
          </a:p>
          <a:p>
            <a:endParaRPr lang="en-US" dirty="0"/>
          </a:p>
          <a:p>
            <a:r>
              <a:rPr lang="en-US" dirty="0"/>
              <a:t>Pooling – Finds the max and average features over all time steps (</a:t>
            </a:r>
            <a:r>
              <a:rPr lang="en-US" dirty="0" err="1"/>
              <a:t>ie</a:t>
            </a:r>
            <a:r>
              <a:rPr lang="en-US" dirty="0"/>
              <a:t> the LSTM layers output a 2D matrix where one dimension is time steps and the other is features, and over the time steps axis the pooling layers find the max and average layer)</a:t>
            </a:r>
          </a:p>
          <a:p>
            <a:endParaRPr lang="en-US" dirty="0"/>
          </a:p>
          <a:p>
            <a:r>
              <a:rPr lang="en-US" dirty="0"/>
              <a:t>Auxiliary outputs</a:t>
            </a:r>
          </a:p>
          <a:p>
            <a:pPr lvl="1"/>
            <a:r>
              <a:rPr lang="en-US" dirty="0"/>
              <a:t>Looks at more than just comment toxicity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Model is learning something (if a model only predicted false then it would achieve 92% accuracy. Actual accuracy is higher at 94%)</a:t>
            </a:r>
          </a:p>
          <a:p>
            <a:endParaRPr lang="en-US" dirty="0"/>
          </a:p>
          <a:p>
            <a:r>
              <a:rPr lang="en-US" dirty="0"/>
              <a:t>Precision = percent of samples in predicted class which were predicted correctly/belong to that class (TP / TP + FP)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Having a lot of False positives decreases the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seen that almost half of the samples which were predicted to be toxic are not actually toxic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/>
              <a:t>Recall = percent of samples in a class were predicted to be in that class (TP / TP + FN) (percent of predictions for a class where the samples actually belong to that class)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Having a lot of false negatives decreases the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seen that about a quarter of the toxic comments are not labelled as toxic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F1 score – uses precision and recall for calculation (</a:t>
            </a:r>
            <a:r>
              <a:rPr lang="en-US" dirty="0" err="1"/>
              <a:t>kinda</a:t>
            </a:r>
            <a:r>
              <a:rPr lang="en-US" dirty="0"/>
              <a:t> like a mean between the two)</a:t>
            </a:r>
          </a:p>
          <a:p>
            <a:pPr marL="0" indent="0">
              <a:buFontTx/>
              <a:buNone/>
            </a:pPr>
            <a:r>
              <a:rPr lang="en-US" dirty="0"/>
              <a:t>There is a lot of room for improvement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626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398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1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71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7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339" y="1788454"/>
            <a:ext cx="9862806" cy="2098226"/>
          </a:xfrm>
        </p:spPr>
        <p:txBody>
          <a:bodyPr/>
          <a:lstStyle/>
          <a:p>
            <a:r>
              <a:rPr lang="en-US" dirty="0"/>
              <a:t>NLP – Toxic Comment</a:t>
            </a:r>
            <a:br>
              <a:rPr lang="en-US" dirty="0"/>
            </a:br>
            <a:r>
              <a:rPr lang="en-US" dirty="0"/>
              <a:t>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and Jacob</a:t>
            </a:r>
          </a:p>
        </p:txBody>
      </p:sp>
    </p:spTree>
    <p:extLst>
      <p:ext uri="{BB962C8B-B14F-4D97-AF65-F5344CB8AC3E}">
        <p14:creationId xmlns:p14="http://schemas.microsoft.com/office/powerpoint/2010/main" val="256385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disability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2" y="1895202"/>
            <a:ext cx="8636535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6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00" y="2171700"/>
            <a:ext cx="7800000" cy="4680000"/>
          </a:xfrm>
        </p:spPr>
      </p:pic>
    </p:spTree>
    <p:extLst>
      <p:ext uri="{BB962C8B-B14F-4D97-AF65-F5344CB8AC3E}">
        <p14:creationId xmlns:p14="http://schemas.microsoft.com/office/powerpoint/2010/main" val="1672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- Demographic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8" y="2171700"/>
            <a:ext cx="7015524" cy="4680000"/>
          </a:xfrm>
        </p:spPr>
      </p:pic>
    </p:spTree>
    <p:extLst>
      <p:ext uri="{BB962C8B-B14F-4D97-AF65-F5344CB8AC3E}">
        <p14:creationId xmlns:p14="http://schemas.microsoft.com/office/powerpoint/2010/main" val="408937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4B38E0-3564-4D91-8716-F19F48DB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00225"/>
            <a:ext cx="978019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1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27962-05A0-49E2-920E-A485BE475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444805"/>
              </p:ext>
            </p:extLst>
          </p:nvPr>
        </p:nvGraphicFramePr>
        <p:xfrm>
          <a:off x="970200" y="3202941"/>
          <a:ext cx="10404000" cy="1483360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410764837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5407827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92481009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4242110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106729403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84866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of Test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 of Test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331,897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True (Toxic)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29,078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7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7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02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– Societal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06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Transparency (Opacity)</a:t>
            </a:r>
          </a:p>
          <a:p>
            <a:pPr lvl="1"/>
            <a:r>
              <a:rPr lang="en-US" dirty="0"/>
              <a:t>Transparency to the deploying company</a:t>
            </a:r>
          </a:p>
          <a:p>
            <a:pPr lvl="1"/>
            <a:r>
              <a:rPr lang="en-US" dirty="0"/>
              <a:t>Determining auxiliary outputs can help make the model more transparent</a:t>
            </a:r>
          </a:p>
          <a:p>
            <a:r>
              <a:rPr lang="en-US" dirty="0"/>
              <a:t>Bias</a:t>
            </a:r>
          </a:p>
          <a:p>
            <a:pPr lvl="1"/>
            <a:r>
              <a:rPr lang="en-US" dirty="0"/>
              <a:t>Ensuring output is not biased towards certain groups</a:t>
            </a:r>
          </a:p>
          <a:p>
            <a:r>
              <a:rPr lang="en-US" dirty="0"/>
              <a:t>Labor</a:t>
            </a:r>
          </a:p>
          <a:p>
            <a:pPr lvl="1"/>
            <a:r>
              <a:rPr lang="en-US" dirty="0"/>
              <a:t>Very minimal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Some people might be concerned with their data being used</a:t>
            </a:r>
          </a:p>
          <a:p>
            <a:pPr lvl="1"/>
            <a:r>
              <a:rPr lang="en-US" dirty="0"/>
              <a:t>These are public comments</a:t>
            </a:r>
          </a:p>
          <a:p>
            <a:r>
              <a:rPr lang="en-US" dirty="0"/>
              <a:t>Liability</a:t>
            </a:r>
          </a:p>
          <a:p>
            <a:pPr lvl="1"/>
            <a:r>
              <a:rPr lang="en-US" dirty="0"/>
              <a:t>Missing a toxic comment</a:t>
            </a:r>
          </a:p>
          <a:p>
            <a:pPr lvl="1"/>
            <a:r>
              <a:rPr lang="en-US" dirty="0"/>
              <a:t>Flagging a non-toxic comment</a:t>
            </a:r>
          </a:p>
        </p:txBody>
      </p:sp>
    </p:spTree>
    <p:extLst>
      <p:ext uri="{BB962C8B-B14F-4D97-AF65-F5344CB8AC3E}">
        <p14:creationId xmlns:p14="http://schemas.microsoft.com/office/powerpoint/2010/main" val="208526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Freedom of Speech and Censorship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Societal controversy regarding freedom of speech and censorship</a:t>
            </a:r>
          </a:p>
          <a:p>
            <a:pPr lvl="1"/>
            <a:r>
              <a:rPr lang="en-US" dirty="0"/>
              <a:t>How is this considered in AI models?</a:t>
            </a:r>
          </a:p>
          <a:p>
            <a:pPr lvl="1"/>
            <a:endParaRPr lang="en-US" dirty="0"/>
          </a:p>
          <a:p>
            <a:r>
              <a:rPr lang="en-US" dirty="0"/>
              <a:t>Is this model necessary?</a:t>
            </a:r>
          </a:p>
        </p:txBody>
      </p:sp>
    </p:spTree>
    <p:extLst>
      <p:ext uri="{BB962C8B-B14F-4D97-AF65-F5344CB8AC3E}">
        <p14:creationId xmlns:p14="http://schemas.microsoft.com/office/powerpoint/2010/main" val="48510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828C-84CB-4689-93C5-D706686F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7141-07ED-4C45-86E2-D96B060F6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71700"/>
            <a:ext cx="4447786" cy="3581401"/>
          </a:xfrm>
        </p:spPr>
        <p:txBody>
          <a:bodyPr/>
          <a:lstStyle/>
          <a:p>
            <a:r>
              <a:rPr lang="en-CA" dirty="0"/>
              <a:t>Feature engineering</a:t>
            </a:r>
          </a:p>
          <a:p>
            <a:pPr lvl="1"/>
            <a:r>
              <a:rPr lang="en-CA" dirty="0"/>
              <a:t>New features</a:t>
            </a:r>
          </a:p>
          <a:p>
            <a:r>
              <a:rPr lang="en-CA" dirty="0"/>
              <a:t>Data cleaning</a:t>
            </a:r>
          </a:p>
          <a:p>
            <a:pPr lvl="1"/>
            <a:r>
              <a:rPr lang="en-CA" dirty="0"/>
              <a:t>Contraction mapping</a:t>
            </a:r>
          </a:p>
          <a:p>
            <a:r>
              <a:rPr lang="en-CA" dirty="0"/>
              <a:t>Addressing class imbalance</a:t>
            </a:r>
          </a:p>
          <a:p>
            <a:r>
              <a:rPr lang="en-CA" dirty="0"/>
              <a:t>Performance based on demographic</a:t>
            </a:r>
          </a:p>
          <a:p>
            <a:pPr lvl="1"/>
            <a:r>
              <a:rPr lang="en-CA" dirty="0"/>
              <a:t>Toxicity and auxiliary outputs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A17F897-95EE-4A03-942F-15715E6F51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403" y="2072401"/>
            <a:ext cx="6297597" cy="3780000"/>
          </a:xfrm>
        </p:spPr>
      </p:pic>
    </p:spTree>
    <p:extLst>
      <p:ext uri="{BB962C8B-B14F-4D97-AF65-F5344CB8AC3E}">
        <p14:creationId xmlns:p14="http://schemas.microsoft.com/office/powerpoint/2010/main" val="2613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(NLP) is used in classifying toxic text</a:t>
            </a:r>
          </a:p>
          <a:p>
            <a:endParaRPr lang="en-US" dirty="0"/>
          </a:p>
          <a:p>
            <a:r>
              <a:rPr lang="en-US" dirty="0"/>
              <a:t>Our goal: to classify toxic comments</a:t>
            </a:r>
          </a:p>
          <a:p>
            <a:pPr lvl="1"/>
            <a:r>
              <a:rPr lang="en-US" dirty="0"/>
              <a:t>Jigsaw Toxicity Classification challenge</a:t>
            </a:r>
          </a:p>
          <a:p>
            <a:endParaRPr lang="en-US" dirty="0"/>
          </a:p>
          <a:p>
            <a:r>
              <a:rPr lang="en-US" dirty="0"/>
              <a:t>Biggest challenge: Bias!</a:t>
            </a:r>
          </a:p>
        </p:txBody>
      </p:sp>
    </p:spTree>
    <p:extLst>
      <p:ext uri="{BB962C8B-B14F-4D97-AF65-F5344CB8AC3E}">
        <p14:creationId xmlns:p14="http://schemas.microsoft.com/office/powerpoint/2010/main" val="39536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Unintended bias</a:t>
            </a:r>
          </a:p>
          <a:p>
            <a:pPr lvl="1"/>
            <a:r>
              <a:rPr lang="en-US" dirty="0"/>
              <a:t>Associating names or identities with toxicity</a:t>
            </a:r>
          </a:p>
          <a:p>
            <a:pPr lvl="1"/>
            <a:r>
              <a:rPr lang="en-US" dirty="0"/>
              <a:t>Due to data sources referring to certain identities/names in offensive ways.</a:t>
            </a:r>
          </a:p>
          <a:p>
            <a:pPr lvl="1"/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Missing fields</a:t>
            </a:r>
          </a:p>
          <a:p>
            <a:pPr lvl="1"/>
            <a:r>
              <a:rPr lang="en-US" dirty="0"/>
              <a:t>Spelling/grammar errors</a:t>
            </a:r>
          </a:p>
          <a:p>
            <a:pPr lvl="1"/>
            <a:r>
              <a:rPr lang="en-US" dirty="0"/>
              <a:t>Imbalance of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Demographics &amp; Toxicity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7" y="2171700"/>
            <a:ext cx="7015525" cy="4680000"/>
          </a:xfrm>
        </p:spPr>
      </p:pic>
    </p:spTree>
    <p:extLst>
      <p:ext uri="{BB962C8B-B14F-4D97-AF65-F5344CB8AC3E}">
        <p14:creationId xmlns:p14="http://schemas.microsoft.com/office/powerpoint/2010/main" val="16835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Demographics &amp; Comment Label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3" y="2171700"/>
            <a:ext cx="7015534" cy="4680000"/>
          </a:xfrm>
        </p:spPr>
      </p:pic>
    </p:spTree>
    <p:extLst>
      <p:ext uri="{BB962C8B-B14F-4D97-AF65-F5344CB8AC3E}">
        <p14:creationId xmlns:p14="http://schemas.microsoft.com/office/powerpoint/2010/main" val="405999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race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religion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sexual-orientation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gender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744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764</TotalTime>
  <Words>1011</Words>
  <Application>Microsoft Office PowerPoint</Application>
  <PresentationFormat>Widescreen</PresentationFormat>
  <Paragraphs>165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NLP – Toxic Comment Classifier</vt:lpstr>
      <vt:lpstr>Introduction</vt:lpstr>
      <vt:lpstr>Challenges</vt:lpstr>
      <vt:lpstr>Unintended Bias – Demographics &amp; Toxicity</vt:lpstr>
      <vt:lpstr>Unintended Bias – Demographics &amp; Comment Label</vt:lpstr>
      <vt:lpstr>Unintended Bias – Time</vt:lpstr>
      <vt:lpstr>Unintended Bias – Time</vt:lpstr>
      <vt:lpstr>Unintended Bias – Time</vt:lpstr>
      <vt:lpstr>Unintended Bias – Time</vt:lpstr>
      <vt:lpstr>Unintended Bias – Time</vt:lpstr>
      <vt:lpstr>Class Imbalance</vt:lpstr>
      <vt:lpstr>Class Imbalance - Demographic</vt:lpstr>
      <vt:lpstr>Model</vt:lpstr>
      <vt:lpstr>Preliminary Results</vt:lpstr>
      <vt:lpstr>Model Deployment – Societal Impacts</vt:lpstr>
      <vt:lpstr>Freedom of Speech and Censorship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– Toxic comment challenge</dc:title>
  <dc:creator>Jacob Sakhnini</dc:creator>
  <cp:lastModifiedBy>Hannah Szentimrey</cp:lastModifiedBy>
  <cp:revision>55</cp:revision>
  <dcterms:created xsi:type="dcterms:W3CDTF">2019-11-27T16:49:28Z</dcterms:created>
  <dcterms:modified xsi:type="dcterms:W3CDTF">2019-11-28T21:57:32Z</dcterms:modified>
</cp:coreProperties>
</file>