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3" r:id="rId14"/>
    <p:sldId id="269" r:id="rId15"/>
    <p:sldId id="270"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2506" autoAdjust="0"/>
  </p:normalViewPr>
  <p:slideViewPr>
    <p:cSldViewPr snapToGrid="0">
      <p:cViewPr varScale="1">
        <p:scale>
          <a:sx n="84" d="100"/>
          <a:sy n="84" d="100"/>
        </p:scale>
        <p:origin x="1572" y="78"/>
      </p:cViewPr>
      <p:guideLst/>
    </p:cSldViewPr>
  </p:slideViewPr>
  <p:outlineViewPr>
    <p:cViewPr>
      <p:scale>
        <a:sx n="33" d="100"/>
        <a:sy n="33" d="100"/>
      </p:scale>
      <p:origin x="0" y="-655"/>
    </p:cViewPr>
  </p:outlineViewPr>
  <p:notesTextViewPr>
    <p:cViewPr>
      <p:scale>
        <a:sx n="1" d="1"/>
        <a:sy n="1" d="1"/>
      </p:scale>
      <p:origin x="0" y="-8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5A468-736C-4859-9661-77158CF12608}" type="datetimeFigureOut">
              <a:rPr lang="en-US" smtClean="0"/>
              <a:t>11/29/2019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CDC9F-0281-447B-80BB-A2BA7CFD35CB}" type="slidenum">
              <a:rPr lang="en-US" smtClean="0"/>
              <a:t>‹#›</a:t>
            </a:fld>
            <a:endParaRPr lang="en-US"/>
          </a:p>
        </p:txBody>
      </p:sp>
    </p:spTree>
    <p:extLst>
      <p:ext uri="{BB962C8B-B14F-4D97-AF65-F5344CB8AC3E}">
        <p14:creationId xmlns:p14="http://schemas.microsoft.com/office/powerpoint/2010/main" val="21912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p:txBody>
      </p:sp>
      <p:sp>
        <p:nvSpPr>
          <p:cNvPr id="4" name="Slide Number Placeholder 3"/>
          <p:cNvSpPr>
            <a:spLocks noGrp="1"/>
          </p:cNvSpPr>
          <p:nvPr>
            <p:ph type="sldNum" sz="quarter" idx="10"/>
          </p:nvPr>
        </p:nvSpPr>
        <p:spPr/>
        <p:txBody>
          <a:bodyPr/>
          <a:lstStyle/>
          <a:p>
            <a:fld id="{FF5CDC9F-0281-447B-80BB-A2BA7CFD35CB}" type="slidenum">
              <a:rPr lang="en-US" smtClean="0"/>
              <a:t>1</a:t>
            </a:fld>
            <a:endParaRPr lang="en-US"/>
          </a:p>
        </p:txBody>
      </p:sp>
    </p:spTree>
    <p:extLst>
      <p:ext uri="{BB962C8B-B14F-4D97-AF65-F5344CB8AC3E}">
        <p14:creationId xmlns:p14="http://schemas.microsoft.com/office/powerpoint/2010/main" val="1390815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p>
          <a:p>
            <a:endParaRPr lang="en-US" dirty="0" smtClean="0"/>
          </a:p>
          <a:p>
            <a:r>
              <a:rPr lang="en-US" dirty="0" smtClean="0"/>
              <a:t>A general trend of increased toxicity over time in all demographics. What does that mean?</a:t>
            </a:r>
          </a:p>
          <a:p>
            <a:endParaRPr lang="en-US" dirty="0" smtClean="0"/>
          </a:p>
          <a:p>
            <a:r>
              <a:rPr lang="en-US" dirty="0" smtClean="0"/>
              <a:t>Are people becoming more toxic? Probably</a:t>
            </a:r>
            <a:r>
              <a:rPr lang="en-US" baseline="0" dirty="0" smtClean="0"/>
              <a:t> not</a:t>
            </a:r>
          </a:p>
          <a:p>
            <a:r>
              <a:rPr lang="en-US" baseline="0" dirty="0" smtClean="0"/>
              <a:t>It is most likely due to events in news or social media. But this can still cause problems for our model. </a:t>
            </a:r>
          </a:p>
          <a:p>
            <a:endParaRPr lang="en-US" baseline="0" dirty="0" smtClean="0"/>
          </a:p>
          <a:p>
            <a:r>
              <a:rPr lang="en-US" baseline="0" dirty="0" smtClean="0"/>
              <a:t>Unintended bias is something that should be considered when designing and deploying a toxicity classification model.</a:t>
            </a:r>
            <a:endParaRPr lang="en-US" dirty="0" smtClean="0"/>
          </a:p>
        </p:txBody>
      </p:sp>
      <p:sp>
        <p:nvSpPr>
          <p:cNvPr id="4" name="Slide Number Placeholder 3"/>
          <p:cNvSpPr>
            <a:spLocks noGrp="1"/>
          </p:cNvSpPr>
          <p:nvPr>
            <p:ph type="sldNum" sz="quarter" idx="10"/>
          </p:nvPr>
        </p:nvSpPr>
        <p:spPr/>
        <p:txBody>
          <a:bodyPr/>
          <a:lstStyle/>
          <a:p>
            <a:fld id="{FF5CDC9F-0281-447B-80BB-A2BA7CFD35CB}" type="slidenum">
              <a:rPr lang="en-US" smtClean="0"/>
              <a:t>10</a:t>
            </a:fld>
            <a:endParaRPr lang="en-US"/>
          </a:p>
        </p:txBody>
      </p:sp>
    </p:spTree>
    <p:extLst>
      <p:ext uri="{BB962C8B-B14F-4D97-AF65-F5344CB8AC3E}">
        <p14:creationId xmlns:p14="http://schemas.microsoft.com/office/powerpoint/2010/main" val="191753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a:p>
            <a:endParaRPr lang="en-US" dirty="0"/>
          </a:p>
          <a:p>
            <a:r>
              <a:rPr lang="en-US" dirty="0"/>
              <a:t>Looking at the data, it can be seen there is a clear class imbalance</a:t>
            </a:r>
          </a:p>
          <a:p>
            <a:endParaRPr lang="en-US" dirty="0"/>
          </a:p>
          <a:p>
            <a:r>
              <a:rPr lang="en-US" dirty="0"/>
              <a:t>Only 6% of comments are toxic compared to 94% considered non toxic</a:t>
            </a:r>
          </a:p>
          <a:p>
            <a:endParaRPr lang="en-US" dirty="0"/>
          </a:p>
          <a:p>
            <a:r>
              <a:rPr lang="en-US" dirty="0"/>
              <a:t>This data was then randomly split 80-20 train test, with 20% of the 80% being allocated for validation</a:t>
            </a:r>
          </a:p>
        </p:txBody>
      </p:sp>
      <p:sp>
        <p:nvSpPr>
          <p:cNvPr id="4" name="Slide Number Placeholder 3"/>
          <p:cNvSpPr>
            <a:spLocks noGrp="1"/>
          </p:cNvSpPr>
          <p:nvPr>
            <p:ph type="sldNum" sz="quarter" idx="10"/>
          </p:nvPr>
        </p:nvSpPr>
        <p:spPr/>
        <p:txBody>
          <a:bodyPr/>
          <a:lstStyle/>
          <a:p>
            <a:fld id="{FF5CDC9F-0281-447B-80BB-A2BA7CFD35CB}" type="slidenum">
              <a:rPr lang="en-US" smtClean="0"/>
              <a:t>11</a:t>
            </a:fld>
            <a:endParaRPr lang="en-US"/>
          </a:p>
        </p:txBody>
      </p:sp>
    </p:spTree>
    <p:extLst>
      <p:ext uri="{BB962C8B-B14F-4D97-AF65-F5344CB8AC3E}">
        <p14:creationId xmlns:p14="http://schemas.microsoft.com/office/powerpoint/2010/main" val="1173625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a:p>
            <a:endParaRPr lang="en-US" dirty="0"/>
          </a:p>
          <a:p>
            <a:r>
              <a:rPr lang="en-US" dirty="0"/>
              <a:t>Broke down the number of samples per demographic as well as how each demographic is labelled</a:t>
            </a:r>
          </a:p>
          <a:p>
            <a:endParaRPr lang="en-US" dirty="0"/>
          </a:p>
          <a:p>
            <a:r>
              <a:rPr lang="en-US" dirty="0"/>
              <a:t>Note that every demographic does contain toxic comments, so it </a:t>
            </a:r>
            <a:r>
              <a:rPr lang="en-US" dirty="0" err="1"/>
              <a:t>itsn’t</a:t>
            </a:r>
            <a:r>
              <a:rPr lang="en-US" dirty="0"/>
              <a:t> biased towards certain groups</a:t>
            </a:r>
          </a:p>
          <a:p>
            <a:r>
              <a:rPr lang="en-US" dirty="0"/>
              <a:t>Ratio of normal vs toxic is similar for all groups. The one group which seems to have the least number of toxic comments compared to normal comments is Christian</a:t>
            </a:r>
          </a:p>
          <a:p>
            <a:endParaRPr lang="en-US" dirty="0"/>
          </a:p>
          <a:p>
            <a:r>
              <a:rPr lang="en-US" dirty="0"/>
              <a:t>If you look at different groups of demographics, disability is a lot smaller than the other categories (gender, race, sexual orientation, religion)</a:t>
            </a:r>
          </a:p>
          <a:p>
            <a:r>
              <a:rPr lang="en-US" dirty="0"/>
              <a:t>Due to less representation of disability groups compared to other demographic groups, so this can be considered bias. (Model may not learn well for these type of toxic comments)</a:t>
            </a:r>
          </a:p>
          <a:p>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12</a:t>
            </a:fld>
            <a:endParaRPr lang="en-US"/>
          </a:p>
        </p:txBody>
      </p:sp>
    </p:spTree>
    <p:extLst>
      <p:ext uri="{BB962C8B-B14F-4D97-AF65-F5344CB8AC3E}">
        <p14:creationId xmlns:p14="http://schemas.microsoft.com/office/powerpoint/2010/main" val="3489769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a:p>
            <a:endParaRPr lang="en-US" dirty="0"/>
          </a:p>
          <a:p>
            <a:r>
              <a:rPr lang="en-US" dirty="0"/>
              <a:t>Input layer </a:t>
            </a:r>
          </a:p>
          <a:p>
            <a:pPr marL="171450" indent="-171450">
              <a:buFontTx/>
              <a:buChar char="-"/>
            </a:pPr>
            <a:r>
              <a:rPr lang="en-US" dirty="0"/>
              <a:t>The model takes in the text for the comment to </a:t>
            </a:r>
            <a:r>
              <a:rPr lang="en-US" dirty="0" err="1"/>
              <a:t>classifiy</a:t>
            </a:r>
            <a:r>
              <a:rPr lang="en-US" dirty="0"/>
              <a:t>. Considers comments to have a max length of 220 words</a:t>
            </a:r>
          </a:p>
          <a:p>
            <a:r>
              <a:rPr lang="en-US" dirty="0"/>
              <a:t>Embedding Layer </a:t>
            </a:r>
          </a:p>
          <a:p>
            <a:pPr marL="171450" indent="-171450">
              <a:buFontTx/>
              <a:buChar char="-"/>
            </a:pPr>
            <a:r>
              <a:rPr lang="en-US" dirty="0"/>
              <a:t>uses a pretrained word embedding as the first layer so we don’t have to learn this. </a:t>
            </a:r>
          </a:p>
          <a:p>
            <a:pPr marL="171450" indent="-171450">
              <a:buFontTx/>
              <a:buChar char="-"/>
            </a:pPr>
            <a:r>
              <a:rPr lang="en-US" dirty="0"/>
              <a:t>Pretrained word embedding used is glove, which was trained on text from a common web crawl (840 billion tokens used where 2.2 million unique words are considered and each word vector is expressed using 300 dimensional vector</a:t>
            </a:r>
          </a:p>
          <a:p>
            <a:pPr marL="0" indent="0">
              <a:buFontTx/>
              <a:buNone/>
            </a:pPr>
            <a:r>
              <a:rPr lang="en-US" dirty="0"/>
              <a:t>Bidirectional LSTM Layer</a:t>
            </a:r>
          </a:p>
          <a:p>
            <a:pPr marL="171450" indent="-171450">
              <a:buFontTx/>
              <a:buChar char="-"/>
            </a:pPr>
            <a:r>
              <a:rPr lang="en-US" dirty="0"/>
              <a:t>LSTM = long short term memory</a:t>
            </a:r>
          </a:p>
          <a:p>
            <a:pPr marL="171450" indent="-171450">
              <a:buFontTx/>
              <a:buChar char="-"/>
            </a:pPr>
            <a:r>
              <a:rPr lang="en-US" dirty="0"/>
              <a:t>LSTM is a type of recurrent neural network which is able to learn and handle long term </a:t>
            </a:r>
            <a:r>
              <a:rPr lang="en-US" dirty="0" err="1"/>
              <a:t>demendencies</a:t>
            </a:r>
            <a:r>
              <a:rPr lang="en-US" dirty="0"/>
              <a:t> (which corresponds to words far apart in a comment which are related). </a:t>
            </a:r>
          </a:p>
          <a:p>
            <a:pPr marL="171450" indent="-171450">
              <a:buFontTx/>
              <a:buChar char="-"/>
            </a:pPr>
            <a:r>
              <a:rPr lang="en-US" dirty="0"/>
              <a:t>LSTM is able to see/</a:t>
            </a:r>
            <a:r>
              <a:rPr lang="en-US" dirty="0" err="1"/>
              <a:t>perserves</a:t>
            </a:r>
            <a:r>
              <a:rPr lang="en-US" dirty="0"/>
              <a:t> past information since information is run through it for a forward pass</a:t>
            </a:r>
          </a:p>
          <a:p>
            <a:pPr marL="171450" indent="-171450">
              <a:buFontTx/>
              <a:buChar char="-"/>
            </a:pPr>
            <a:r>
              <a:rPr lang="en-US" dirty="0"/>
              <a:t>Bidirectional LSTM runs the data forward and backward so LSTM units can preserve past and future information to learn context better</a:t>
            </a:r>
          </a:p>
          <a:p>
            <a:pPr marL="0" indent="0">
              <a:buFontTx/>
              <a:buNone/>
            </a:pPr>
            <a:r>
              <a:rPr lang="en-US" dirty="0"/>
              <a:t>Hidden Dense Layers</a:t>
            </a:r>
          </a:p>
          <a:p>
            <a:pPr marL="171450" indent="-171450">
              <a:buFontTx/>
              <a:buChar char="-"/>
            </a:pPr>
            <a:r>
              <a:rPr lang="en-US" dirty="0"/>
              <a:t>These layers are just densely connect layers, similar to layers in neural networks/multi layer perception networks</a:t>
            </a:r>
          </a:p>
          <a:p>
            <a:pPr marL="171450" indent="-171450">
              <a:buFontTx/>
              <a:buChar char="-"/>
            </a:pPr>
            <a:r>
              <a:rPr lang="en-US" dirty="0"/>
              <a:t>Add layers act like skip connections for info before dense layer and </a:t>
            </a:r>
            <a:r>
              <a:rPr lang="en-US" dirty="0" err="1"/>
              <a:t>ouput</a:t>
            </a:r>
            <a:r>
              <a:rPr lang="en-US" dirty="0"/>
              <a:t> of dense layer</a:t>
            </a:r>
          </a:p>
          <a:p>
            <a:pPr marL="0" indent="0">
              <a:buFontTx/>
              <a:buNone/>
            </a:pPr>
            <a:r>
              <a:rPr lang="en-US" dirty="0"/>
              <a:t>Output Layers</a:t>
            </a:r>
          </a:p>
          <a:p>
            <a:pPr marL="0" indent="0">
              <a:buFontTx/>
              <a:buNone/>
            </a:pPr>
            <a:r>
              <a:rPr lang="en-US" dirty="0"/>
              <a:t>- Output layer has 1 output for predicting if the comment is toxic or not</a:t>
            </a:r>
          </a:p>
          <a:p>
            <a:pPr marL="171450" indent="-171450">
              <a:buFontTx/>
              <a:buChar char="-"/>
            </a:pPr>
            <a:r>
              <a:rPr lang="en-US" dirty="0"/>
              <a:t>Auxiliary output layer has 6 outputs: target, </a:t>
            </a:r>
            <a:r>
              <a:rPr lang="en-US" dirty="0" err="1"/>
              <a:t>severe_toxicity</a:t>
            </a:r>
            <a:r>
              <a:rPr lang="en-US" dirty="0"/>
              <a:t>, obscene, </a:t>
            </a:r>
            <a:r>
              <a:rPr lang="en-US" dirty="0" err="1"/>
              <a:t>identity_Attack</a:t>
            </a:r>
            <a:r>
              <a:rPr lang="en-US" dirty="0"/>
              <a:t>, insult, and threat. </a:t>
            </a:r>
          </a:p>
          <a:p>
            <a:pPr marL="171450" indent="-171450">
              <a:buFontTx/>
              <a:buChar char="-"/>
            </a:pPr>
            <a:r>
              <a:rPr lang="en-US" dirty="0"/>
              <a:t>Aux outputs are not used directly or used to measure performance, but having neural networks/ML/DL models learn multiple outputs that are related can help with prediction accuracy/performance</a:t>
            </a:r>
          </a:p>
          <a:p>
            <a:endParaRPr lang="en-US" dirty="0"/>
          </a:p>
          <a:p>
            <a:r>
              <a:rPr lang="en-US" dirty="0"/>
              <a:t>Dropout – helps with regularization/ prevents overfitting by randomly selecting inputs to drop. Spatial Dropout 1D drops entire feature maps instead.</a:t>
            </a:r>
          </a:p>
          <a:p>
            <a:endParaRPr lang="en-US" dirty="0"/>
          </a:p>
          <a:p>
            <a:r>
              <a:rPr lang="en-US" dirty="0"/>
              <a:t>Pooling – Finds the max and average features over all time steps (</a:t>
            </a:r>
            <a:r>
              <a:rPr lang="en-US" dirty="0" err="1"/>
              <a:t>ie</a:t>
            </a:r>
            <a:r>
              <a:rPr lang="en-US" dirty="0"/>
              <a:t> the LSTM layers output a 2D matrix where one dimension is time steps and the other is features, and over the time steps axis the pooling layers find the max and average layer)</a:t>
            </a:r>
          </a:p>
          <a:p>
            <a:endParaRPr lang="en-US" dirty="0"/>
          </a:p>
          <a:p>
            <a:r>
              <a:rPr lang="en-US" dirty="0"/>
              <a:t>Auxiliary outputs</a:t>
            </a:r>
          </a:p>
          <a:p>
            <a:pPr lvl="1"/>
            <a:r>
              <a:rPr lang="en-US" dirty="0"/>
              <a:t>Looks at more than just comment toxicity</a:t>
            </a:r>
          </a:p>
          <a:p>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13</a:t>
            </a:fld>
            <a:endParaRPr lang="en-US"/>
          </a:p>
        </p:txBody>
      </p:sp>
    </p:spTree>
    <p:extLst>
      <p:ext uri="{BB962C8B-B14F-4D97-AF65-F5344CB8AC3E}">
        <p14:creationId xmlns:p14="http://schemas.microsoft.com/office/powerpoint/2010/main" val="170727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a:p>
            <a:endParaRPr lang="en-US" dirty="0"/>
          </a:p>
          <a:p>
            <a:r>
              <a:rPr lang="en-US" dirty="0"/>
              <a:t>Model is learning something (if a model only predicted false then it would achieve 92% accuracy. Actual accuracy is higher at 94%)</a:t>
            </a:r>
          </a:p>
          <a:p>
            <a:endParaRPr lang="en-US" dirty="0"/>
          </a:p>
          <a:p>
            <a:r>
              <a:rPr lang="en-US" dirty="0"/>
              <a:t>Precision = percent of samples in predicted class which were predicted correctly/belong to that class (TP / TP + FP)</a:t>
            </a:r>
          </a:p>
          <a:p>
            <a:pPr marL="171450" indent="-171450">
              <a:buFontTx/>
              <a:buChar char="-"/>
            </a:pPr>
            <a:r>
              <a:rPr lang="en-US" dirty="0"/>
              <a:t>Having a lot of False positives decreases the value</a:t>
            </a:r>
          </a:p>
          <a:p>
            <a:pPr marL="171450" indent="-171450">
              <a:buFontTx/>
              <a:buChar char="-"/>
            </a:pPr>
            <a:r>
              <a:rPr lang="en-US" dirty="0"/>
              <a:t>Can be seen that almost half of the samples which were predicted to be toxic are not actually toxic</a:t>
            </a:r>
          </a:p>
          <a:p>
            <a:pPr marL="0" indent="0">
              <a:buFontTx/>
              <a:buNone/>
            </a:pPr>
            <a:endParaRPr lang="en-US" dirty="0"/>
          </a:p>
          <a:p>
            <a:r>
              <a:rPr lang="en-US" dirty="0"/>
              <a:t>Recall = percent of samples in a class were predicted to be in that class (TP / TP + FN) (percent of predictions for a class where the samples actually belong to that class)</a:t>
            </a:r>
          </a:p>
          <a:p>
            <a:pPr marL="171450" indent="-171450">
              <a:buFontTx/>
              <a:buChar char="-"/>
            </a:pPr>
            <a:r>
              <a:rPr lang="en-US" dirty="0"/>
              <a:t>Having a lot of false negatives decreases the value</a:t>
            </a:r>
          </a:p>
          <a:p>
            <a:pPr marL="171450" indent="-171450">
              <a:buFontTx/>
              <a:buChar char="-"/>
            </a:pPr>
            <a:r>
              <a:rPr lang="en-US" dirty="0"/>
              <a:t>Can be seen that about a quarter of the toxic comments are not labelled as toxic</a:t>
            </a:r>
          </a:p>
          <a:p>
            <a:pPr marL="171450" indent="-171450">
              <a:buFontTx/>
              <a:buChar char="-"/>
            </a:pPr>
            <a:endParaRPr lang="en-US" dirty="0"/>
          </a:p>
          <a:p>
            <a:pPr marL="0" indent="0">
              <a:buFontTx/>
              <a:buNone/>
            </a:pPr>
            <a:r>
              <a:rPr lang="en-US" dirty="0"/>
              <a:t>F1 score – uses precision and recall for calculation (</a:t>
            </a:r>
            <a:r>
              <a:rPr lang="en-US" dirty="0" err="1"/>
              <a:t>kinda</a:t>
            </a:r>
            <a:r>
              <a:rPr lang="en-US" dirty="0"/>
              <a:t> like a mean between the two)</a:t>
            </a:r>
          </a:p>
          <a:p>
            <a:pPr marL="0" indent="0">
              <a:buFontTx/>
              <a:buNone/>
            </a:pPr>
            <a:r>
              <a:rPr lang="en-US" dirty="0"/>
              <a:t>There is a lot of room for improvement</a:t>
            </a:r>
          </a:p>
          <a:p>
            <a:pPr marL="0" indent="0">
              <a:buFontTx/>
              <a:buNone/>
            </a:pP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14</a:t>
            </a:fld>
            <a:endParaRPr lang="en-US"/>
          </a:p>
        </p:txBody>
      </p:sp>
    </p:spTree>
    <p:extLst>
      <p:ext uri="{BB962C8B-B14F-4D97-AF65-F5344CB8AC3E}">
        <p14:creationId xmlns:p14="http://schemas.microsoft.com/office/powerpoint/2010/main" val="331262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10"/>
          </p:nvPr>
        </p:nvSpPr>
        <p:spPr/>
        <p:txBody>
          <a:bodyPr/>
          <a:lstStyle/>
          <a:p>
            <a:fld id="{FF5CDC9F-0281-447B-80BB-A2BA7CFD35CB}" type="slidenum">
              <a:rPr lang="en-US" smtClean="0"/>
              <a:t>15</a:t>
            </a:fld>
            <a:endParaRPr lang="en-US"/>
          </a:p>
        </p:txBody>
      </p:sp>
    </p:spTree>
    <p:extLst>
      <p:ext uri="{BB962C8B-B14F-4D97-AF65-F5344CB8AC3E}">
        <p14:creationId xmlns:p14="http://schemas.microsoft.com/office/powerpoint/2010/main" val="2588264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p>
          <a:p>
            <a:endParaRPr lang="en-US" dirty="0" smtClean="0"/>
          </a:p>
          <a:p>
            <a:r>
              <a:rPr lang="en-US" dirty="0" smtClean="0"/>
              <a:t>If people can’t agree to what is considered toxic, how can we deploy such a model?</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16</a:t>
            </a:fld>
            <a:endParaRPr lang="en-US"/>
          </a:p>
        </p:txBody>
      </p:sp>
    </p:spTree>
    <p:extLst>
      <p:ext uri="{BB962C8B-B14F-4D97-AF65-F5344CB8AC3E}">
        <p14:creationId xmlns:p14="http://schemas.microsoft.com/office/powerpoint/2010/main" val="342415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p>
          <a:p>
            <a:endParaRPr lang="en-US" dirty="0" smtClean="0"/>
          </a:p>
          <a:p>
            <a:pPr marL="171450" indent="-171450">
              <a:buFontTx/>
              <a:buChar char="-"/>
            </a:pPr>
            <a:r>
              <a:rPr lang="en-US" baseline="0" dirty="0" smtClean="0"/>
              <a:t>New features generated (length of comment, number of capitals, number of question marks, number of exclamation marks, </a:t>
            </a:r>
            <a:r>
              <a:rPr lang="en-US" baseline="0" dirty="0" err="1" smtClean="0"/>
              <a:t>etc</a:t>
            </a:r>
            <a:r>
              <a:rPr lang="en-US" baseline="0" dirty="0" smtClean="0"/>
              <a:t>)</a:t>
            </a:r>
          </a:p>
          <a:p>
            <a:pPr marL="628650" lvl="1" indent="-171450">
              <a:buFontTx/>
              <a:buChar char="-"/>
            </a:pPr>
            <a:r>
              <a:rPr lang="en-US" baseline="0" dirty="0" smtClean="0"/>
              <a:t>We think those features can help</a:t>
            </a:r>
          </a:p>
          <a:p>
            <a:pPr marL="628650" lvl="1" indent="-171450">
              <a:buFontTx/>
              <a:buChar char="-"/>
            </a:pPr>
            <a:r>
              <a:rPr lang="en-US" baseline="0" dirty="0" smtClean="0"/>
              <a:t>We calculated the correlation with original features</a:t>
            </a:r>
          </a:p>
          <a:p>
            <a:pPr marL="628650" lvl="1" indent="-171450">
              <a:buFontTx/>
              <a:buChar char="-"/>
            </a:pPr>
            <a:endParaRPr lang="en-US" baseline="0" dirty="0" smtClean="0"/>
          </a:p>
          <a:p>
            <a:pPr marL="171450" lvl="0" indent="-171450">
              <a:buFontTx/>
              <a:buChar char="-"/>
            </a:pPr>
            <a:r>
              <a:rPr lang="en-US" baseline="0" dirty="0" smtClean="0"/>
              <a:t>Data cleaning using a contraction map (dictionary of potential spelling mistakes)</a:t>
            </a:r>
          </a:p>
          <a:p>
            <a:pPr marL="171450" lvl="0" indent="-171450">
              <a:buFontTx/>
              <a:buChar char="-"/>
            </a:pPr>
            <a:endParaRPr lang="en-US" baseline="0" dirty="0" smtClean="0"/>
          </a:p>
          <a:p>
            <a:pPr marL="171450" lvl="0" indent="-171450">
              <a:buFontTx/>
              <a:buChar char="-"/>
            </a:pPr>
            <a:r>
              <a:rPr lang="en-US" baseline="0" dirty="0" smtClean="0"/>
              <a:t>We must consider class imbalance</a:t>
            </a:r>
          </a:p>
          <a:p>
            <a:pPr marL="628650" lvl="1" indent="-171450">
              <a:buFontTx/>
              <a:buChar char="-"/>
            </a:pPr>
            <a:r>
              <a:rPr lang="en-US" baseline="0" dirty="0" smtClean="0"/>
              <a:t>Random sampling?</a:t>
            </a:r>
          </a:p>
          <a:p>
            <a:pPr marL="628650" lvl="1" indent="-171450">
              <a:buFontTx/>
              <a:buChar char="-"/>
            </a:pPr>
            <a:r>
              <a:rPr lang="en-US" baseline="0" dirty="0" smtClean="0"/>
              <a:t>GAN?</a:t>
            </a:r>
          </a:p>
          <a:p>
            <a:pPr marL="171450" lvl="0" indent="-171450">
              <a:buFontTx/>
              <a:buChar char="-"/>
            </a:pPr>
            <a:r>
              <a:rPr lang="en-US" baseline="0" dirty="0" smtClean="0"/>
              <a:t>We want to evaluate the performance of our model on different demographics.</a:t>
            </a:r>
          </a:p>
          <a:p>
            <a:pPr marL="628650" lvl="1" indent="-171450">
              <a:buFontTx/>
              <a:buChar char="-"/>
            </a:pPr>
            <a:r>
              <a:rPr lang="en-US" baseline="0" dirty="0" smtClean="0"/>
              <a:t>We also want to train our model on auxiliary outputs such as “funny”, “sad”, “insult”, etc.</a:t>
            </a:r>
          </a:p>
          <a:p>
            <a:pPr marL="628650" lvl="1" indent="-171450">
              <a:buFontTx/>
              <a:buChar char="-"/>
            </a:pPr>
            <a:r>
              <a:rPr lang="en-US" baseline="0" dirty="0" smtClean="0"/>
              <a:t>We want to see if the model will associate any of these outputs with specific demographic </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17</a:t>
            </a:fld>
            <a:endParaRPr lang="en-US"/>
          </a:p>
        </p:txBody>
      </p:sp>
    </p:spTree>
    <p:extLst>
      <p:ext uri="{BB962C8B-B14F-4D97-AF65-F5344CB8AC3E}">
        <p14:creationId xmlns:p14="http://schemas.microsoft.com/office/powerpoint/2010/main" val="63013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p>
          <a:p>
            <a:pPr marL="171450" indent="-171450">
              <a:buFontTx/>
              <a:buChar char="-"/>
            </a:pPr>
            <a:r>
              <a:rPr lang="en-US" dirty="0" smtClean="0"/>
              <a:t>Natural Language Processing is a subfield of artificial intelligence that is used in a variety of applications.</a:t>
            </a:r>
          </a:p>
          <a:p>
            <a:pPr marL="171450" indent="-171450">
              <a:buFontTx/>
              <a:buChar char="-"/>
            </a:pPr>
            <a:r>
              <a:rPr lang="en-US" dirty="0" smtClean="0"/>
              <a:t>In this presentation, we will be discussing the use of NLP in classifying toxic text.</a:t>
            </a:r>
          </a:p>
          <a:p>
            <a:pPr marL="171450" indent="-171450">
              <a:buFontTx/>
              <a:buChar char="-"/>
            </a:pPr>
            <a:endParaRPr lang="en-US" dirty="0" smtClean="0"/>
          </a:p>
          <a:p>
            <a:pPr marL="171450" indent="-171450">
              <a:buFontTx/>
              <a:buChar char="-"/>
            </a:pPr>
            <a:r>
              <a:rPr lang="en-US" dirty="0" smtClean="0"/>
              <a:t>We will be attempting to classify toxic comments using the jigsaw toxicity classification challenge.</a:t>
            </a:r>
          </a:p>
          <a:p>
            <a:pPr marL="171450" indent="-171450">
              <a:buFontTx/>
              <a:buChar char="-"/>
            </a:pPr>
            <a:r>
              <a:rPr lang="en-US" dirty="0" smtClean="0"/>
              <a:t>Data</a:t>
            </a:r>
            <a:r>
              <a:rPr lang="en-US" baseline="0" dirty="0" smtClean="0"/>
              <a:t> contains a large sum of comments (~2 million) along with their target (toxicity value) and subtype (threat, insult, identity attack, sexual explicit, etc.)</a:t>
            </a:r>
          </a:p>
          <a:p>
            <a:pPr marL="171450" indent="-171450">
              <a:buFontTx/>
              <a:buChar char="-"/>
            </a:pPr>
            <a:endParaRPr lang="en-US" dirty="0" smtClean="0"/>
          </a:p>
          <a:p>
            <a:pPr marL="171450" indent="-171450">
              <a:buFontTx/>
              <a:buChar char="-"/>
            </a:pPr>
            <a:r>
              <a:rPr lang="en-US" dirty="0" smtClean="0"/>
              <a:t>Biggest challenge we faced so</a:t>
            </a:r>
            <a:r>
              <a:rPr lang="en-US" baseline="0" dirty="0" smtClean="0"/>
              <a:t> far is bias in the data. We will dedicate a large portion of this presentation talking about bias.</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2</a:t>
            </a:fld>
            <a:endParaRPr lang="en-US"/>
          </a:p>
        </p:txBody>
      </p:sp>
    </p:spTree>
    <p:extLst>
      <p:ext uri="{BB962C8B-B14F-4D97-AF65-F5344CB8AC3E}">
        <p14:creationId xmlns:p14="http://schemas.microsoft.com/office/powerpoint/2010/main" val="291797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p>
          <a:p>
            <a:pPr marL="171450" indent="-171450">
              <a:buFontTx/>
              <a:buChar char="-"/>
            </a:pPr>
            <a:r>
              <a:rPr lang="en-US" dirty="0" smtClean="0"/>
              <a:t>One</a:t>
            </a:r>
            <a:r>
              <a:rPr lang="en-US" baseline="0" dirty="0" smtClean="0"/>
              <a:t> of the main challenges in comment classification is the unintended bias in the data.</a:t>
            </a:r>
            <a:endParaRPr lang="en-US" baseline="0" dirty="0"/>
          </a:p>
          <a:p>
            <a:pPr marL="171450" indent="-171450">
              <a:buFontTx/>
              <a:buChar char="-"/>
            </a:pPr>
            <a:r>
              <a:rPr lang="en-US" baseline="0" dirty="0" smtClean="0"/>
              <a:t>Generally, there are words that tend to be used frequently in toxic comments, so machine learning models often associate these words with toxicity.</a:t>
            </a:r>
          </a:p>
          <a:p>
            <a:pPr marL="628650" lvl="1" indent="-171450">
              <a:buFontTx/>
              <a:buChar char="-"/>
            </a:pPr>
            <a:r>
              <a:rPr lang="en-US" baseline="0" dirty="0" smtClean="0"/>
              <a:t>Example the word “gay”</a:t>
            </a:r>
          </a:p>
          <a:p>
            <a:pPr marL="628650" lvl="1" indent="-171450">
              <a:buFontTx/>
              <a:buChar char="-"/>
            </a:pPr>
            <a:endParaRPr lang="en-US" baseline="0" dirty="0" smtClean="0"/>
          </a:p>
          <a:p>
            <a:pPr marL="171450" lvl="0" indent="-171450">
              <a:buFontTx/>
              <a:buChar char="-"/>
            </a:pPr>
            <a:r>
              <a:rPr lang="en-US" baseline="0" dirty="0" smtClean="0"/>
              <a:t>Another challenge within the data is its structure. There are missing fields in the data, there exists spelling and grammar errors in some of the comments, and there is a significant imbalance between the classes.</a:t>
            </a:r>
          </a:p>
          <a:p>
            <a:pPr marL="171450" lvl="0" indent="-171450">
              <a:buFontTx/>
              <a:buChar char="-"/>
            </a:pPr>
            <a:r>
              <a:rPr lang="en-US" baseline="0" dirty="0" smtClean="0"/>
              <a:t>There are more normal comments that toxic ones.</a:t>
            </a:r>
          </a:p>
          <a:p>
            <a:pPr marL="171450" lvl="0" indent="-171450">
              <a:buFontTx/>
              <a:buChar char="-"/>
            </a:pPr>
            <a:endParaRPr lang="en-US" baseline="0" dirty="0" smtClean="0"/>
          </a:p>
          <a:p>
            <a:pPr marL="171450" lvl="0" indent="-171450">
              <a:buFontTx/>
              <a:buChar char="-"/>
            </a:pPr>
            <a:r>
              <a:rPr lang="en-US" baseline="0" dirty="0" smtClean="0"/>
              <a:t>Next, we will discuss the various sources of unintended bias!</a:t>
            </a:r>
          </a:p>
        </p:txBody>
      </p:sp>
      <p:sp>
        <p:nvSpPr>
          <p:cNvPr id="4" name="Slide Number Placeholder 3"/>
          <p:cNvSpPr>
            <a:spLocks noGrp="1"/>
          </p:cNvSpPr>
          <p:nvPr>
            <p:ph type="sldNum" sz="quarter" idx="10"/>
          </p:nvPr>
        </p:nvSpPr>
        <p:spPr/>
        <p:txBody>
          <a:bodyPr/>
          <a:lstStyle/>
          <a:p>
            <a:fld id="{FF5CDC9F-0281-447B-80BB-A2BA7CFD35CB}" type="slidenum">
              <a:rPr lang="en-US" smtClean="0"/>
              <a:t>3</a:t>
            </a:fld>
            <a:endParaRPr lang="en-US"/>
          </a:p>
        </p:txBody>
      </p:sp>
    </p:spTree>
    <p:extLst>
      <p:ext uri="{BB962C8B-B14F-4D97-AF65-F5344CB8AC3E}">
        <p14:creationId xmlns:p14="http://schemas.microsoft.com/office/powerpoint/2010/main" val="184243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p>
          <a:p>
            <a:pPr marL="171450" indent="-171450">
              <a:buFontTx/>
              <a:buChar char="-"/>
            </a:pPr>
            <a:r>
              <a:rPr lang="en-US" dirty="0" smtClean="0"/>
              <a:t>The</a:t>
            </a:r>
            <a:r>
              <a:rPr lang="en-US" baseline="0" dirty="0" smtClean="0"/>
              <a:t> first form of unintended bias is bias towards demographics.</a:t>
            </a:r>
          </a:p>
          <a:p>
            <a:pPr marL="171450" indent="-171450">
              <a:buFontTx/>
              <a:buChar char="-"/>
            </a:pPr>
            <a:endParaRPr lang="en-US" baseline="0" dirty="0" smtClean="0"/>
          </a:p>
          <a:p>
            <a:pPr marL="171450" indent="-171450">
              <a:buFontTx/>
              <a:buChar char="-"/>
            </a:pPr>
            <a:r>
              <a:rPr lang="en-US" baseline="0" dirty="0" smtClean="0"/>
              <a:t>To investigate this bias, we calculated the average weighted toxicity associated with each demographic.</a:t>
            </a:r>
          </a:p>
          <a:p>
            <a:pPr marL="171450" indent="-171450">
              <a:buFontTx/>
              <a:buChar char="-"/>
            </a:pPr>
            <a:endParaRPr lang="en-US" baseline="0" dirty="0" smtClean="0"/>
          </a:p>
          <a:p>
            <a:pPr marL="171450" indent="-171450">
              <a:buFontTx/>
              <a:buChar char="-"/>
            </a:pPr>
            <a:r>
              <a:rPr lang="en-US" baseline="0" dirty="0" smtClean="0"/>
              <a:t>In this dataset, comments associated with “white” and “black” have the highest weighted toxic value.</a:t>
            </a:r>
          </a:p>
          <a:p>
            <a:pPr marL="628650" lvl="1" indent="-171450">
              <a:buFontTx/>
              <a:buChar char="-"/>
            </a:pPr>
            <a:r>
              <a:rPr lang="en-US" baseline="0" dirty="0" smtClean="0"/>
              <a:t>This can result in the model being biased towards comments who mention white or black</a:t>
            </a:r>
            <a:endParaRPr lang="en-US" dirty="0" smtClean="0"/>
          </a:p>
        </p:txBody>
      </p:sp>
      <p:sp>
        <p:nvSpPr>
          <p:cNvPr id="4" name="Slide Number Placeholder 3"/>
          <p:cNvSpPr>
            <a:spLocks noGrp="1"/>
          </p:cNvSpPr>
          <p:nvPr>
            <p:ph type="sldNum" sz="quarter" idx="10"/>
          </p:nvPr>
        </p:nvSpPr>
        <p:spPr/>
        <p:txBody>
          <a:bodyPr/>
          <a:lstStyle/>
          <a:p>
            <a:fld id="{FF5CDC9F-0281-447B-80BB-A2BA7CFD35CB}" type="slidenum">
              <a:rPr lang="en-US" smtClean="0"/>
              <a:t>4</a:t>
            </a:fld>
            <a:endParaRPr lang="en-US"/>
          </a:p>
        </p:txBody>
      </p:sp>
    </p:spTree>
    <p:extLst>
      <p:ext uri="{BB962C8B-B14F-4D97-AF65-F5344CB8AC3E}">
        <p14:creationId xmlns:p14="http://schemas.microsoft.com/office/powerpoint/2010/main" val="2400956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p>
          <a:p>
            <a:r>
              <a:rPr lang="en-US" dirty="0" smtClean="0"/>
              <a:t>-</a:t>
            </a:r>
            <a:r>
              <a:rPr lang="en-US" baseline="0" dirty="0" smtClean="0"/>
              <a:t> To dive a little deeper into bias in demographics, we investigated the correlation of each demographic with the labels within the data.</a:t>
            </a:r>
          </a:p>
          <a:p>
            <a:endParaRPr lang="en-US" baseline="0" dirty="0" smtClean="0"/>
          </a:p>
          <a:p>
            <a:r>
              <a:rPr lang="en-US" baseline="0" dirty="0" smtClean="0"/>
              <a:t>As we can see,</a:t>
            </a:r>
          </a:p>
          <a:p>
            <a:pPr marL="171450" indent="-171450">
              <a:buFontTx/>
              <a:buChar char="-"/>
            </a:pPr>
            <a:r>
              <a:rPr lang="en-US" baseline="0" dirty="0" smtClean="0"/>
              <a:t>Insult is associated the most with white/black</a:t>
            </a:r>
          </a:p>
          <a:p>
            <a:pPr marL="628650" lvl="1" indent="-171450">
              <a:buFontTx/>
              <a:buChar char="-"/>
            </a:pPr>
            <a:r>
              <a:rPr lang="en-US" baseline="0" dirty="0" smtClean="0"/>
              <a:t>Also associated more with physical and mental illness as well as homosexual</a:t>
            </a:r>
          </a:p>
          <a:p>
            <a:pPr marL="171450" lvl="0" indent="-171450">
              <a:buFontTx/>
              <a:buChar char="-"/>
            </a:pPr>
            <a:r>
              <a:rPr lang="en-US" baseline="0" dirty="0" smtClean="0"/>
              <a:t>Sexual explicit is associated more with male, female, and homosexual.</a:t>
            </a:r>
          </a:p>
          <a:p>
            <a:pPr marL="171450" lvl="0" indent="-171450">
              <a:buFontTx/>
              <a:buChar char="-"/>
            </a:pPr>
            <a:endParaRPr lang="en-US" baseline="0" dirty="0" smtClean="0"/>
          </a:p>
          <a:p>
            <a:pPr marL="0" lvl="0" indent="0">
              <a:buFontTx/>
              <a:buNone/>
            </a:pPr>
            <a:r>
              <a:rPr lang="en-US" baseline="0" dirty="0" smtClean="0"/>
              <a:t>It is worth noting that while there are differences in these correlations, they are of small magnitude.</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5</a:t>
            </a:fld>
            <a:endParaRPr lang="en-US"/>
          </a:p>
        </p:txBody>
      </p:sp>
    </p:spTree>
    <p:extLst>
      <p:ext uri="{BB962C8B-B14F-4D97-AF65-F5344CB8AC3E}">
        <p14:creationId xmlns:p14="http://schemas.microsoft.com/office/powerpoint/2010/main" val="341881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p>
          <a:p>
            <a:endParaRPr lang="en-US" dirty="0" smtClean="0"/>
          </a:p>
          <a:p>
            <a:r>
              <a:rPr lang="en-US" dirty="0" smtClean="0"/>
              <a:t>Another interesting form of unintended</a:t>
            </a:r>
            <a:r>
              <a:rPr lang="en-US" baseline="0" dirty="0" smtClean="0"/>
              <a:t> bias is bias with time.</a:t>
            </a:r>
          </a:p>
          <a:p>
            <a:endParaRPr lang="en-US" baseline="0" dirty="0" smtClean="0"/>
          </a:p>
          <a:p>
            <a:r>
              <a:rPr lang="en-US" baseline="0" dirty="0" smtClean="0"/>
              <a:t>We investigated this by computing the weighted toxicity for each demographic over time.</a:t>
            </a:r>
          </a:p>
          <a:p>
            <a:pPr marL="171450" indent="-171450">
              <a:buFontTx/>
              <a:buChar char="-"/>
            </a:pPr>
            <a:r>
              <a:rPr lang="en-US" baseline="0" dirty="0" smtClean="0"/>
              <a:t>We noticed that there are “peaks” in the graph</a:t>
            </a:r>
          </a:p>
          <a:p>
            <a:pPr marL="171450" indent="-171450">
              <a:buFontTx/>
              <a:buChar char="-"/>
            </a:pPr>
            <a:r>
              <a:rPr lang="en-US" baseline="0" dirty="0" smtClean="0"/>
              <a:t>Different demographics appear in toxic comments more frequently in specific times.</a:t>
            </a:r>
          </a:p>
          <a:p>
            <a:pPr marL="171450" indent="-171450">
              <a:buFontTx/>
              <a:buChar char="-"/>
            </a:pPr>
            <a:endParaRPr lang="en-US" baseline="0" dirty="0" smtClean="0"/>
          </a:p>
          <a:p>
            <a:pPr marL="171450" indent="-171450">
              <a:buFontTx/>
              <a:buChar char="-"/>
            </a:pPr>
            <a:r>
              <a:rPr lang="en-US" baseline="0" dirty="0" smtClean="0"/>
              <a:t>Example: The peak in July for white and black is most likely associated with the white supremacist rally in Charlottesville, Virginia. </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6</a:t>
            </a:fld>
            <a:endParaRPr lang="en-US"/>
          </a:p>
        </p:txBody>
      </p:sp>
    </p:spTree>
    <p:extLst>
      <p:ext uri="{BB962C8B-B14F-4D97-AF65-F5344CB8AC3E}">
        <p14:creationId xmlns:p14="http://schemas.microsoft.com/office/powerpoint/2010/main" val="293286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p>
          <a:p>
            <a:endParaRPr lang="en-US" dirty="0" smtClean="0"/>
          </a:p>
          <a:p>
            <a:r>
              <a:rPr lang="en-US" dirty="0" smtClean="0"/>
              <a:t>Another example is the peak of toxicity associated with </a:t>
            </a:r>
            <a:r>
              <a:rPr lang="en-US" dirty="0" err="1" smtClean="0"/>
              <a:t>muslim</a:t>
            </a:r>
            <a:r>
              <a:rPr lang="en-US" dirty="0" smtClean="0"/>
              <a:t> in Jan 2017.</a:t>
            </a:r>
          </a:p>
          <a:p>
            <a:pPr marL="171450" indent="-171450">
              <a:buFontTx/>
              <a:buChar char="-"/>
            </a:pPr>
            <a:r>
              <a:rPr lang="en-US" baseline="0" dirty="0" smtClean="0"/>
              <a:t>This was when trump initiated the Muslim ban</a:t>
            </a:r>
          </a:p>
          <a:p>
            <a:pPr marL="171450" indent="-171450">
              <a:buFontTx/>
              <a:buChar char="-"/>
            </a:pPr>
            <a:endParaRPr lang="en-US" baseline="0" dirty="0" smtClean="0"/>
          </a:p>
          <a:p>
            <a:pPr marL="0" indent="0">
              <a:buFontTx/>
              <a:buNone/>
            </a:pPr>
            <a:r>
              <a:rPr lang="en-US" baseline="0" dirty="0" smtClean="0"/>
              <a:t>In a lot of cases, we are able to explain these peaks based on events in the news. But unless these news is considered by the model, this bias will cause problems in classifying toxicity.</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7</a:t>
            </a:fld>
            <a:endParaRPr lang="en-US"/>
          </a:p>
        </p:txBody>
      </p:sp>
    </p:spTree>
    <p:extLst>
      <p:ext uri="{BB962C8B-B14F-4D97-AF65-F5344CB8AC3E}">
        <p14:creationId xmlns:p14="http://schemas.microsoft.com/office/powerpoint/2010/main" val="305507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p>
          <a:p>
            <a:endParaRPr lang="en-US" dirty="0" smtClean="0"/>
          </a:p>
          <a:p>
            <a:r>
              <a:rPr lang="en-US" dirty="0" smtClean="0"/>
              <a:t>We still see an overall increase in toxicity over</a:t>
            </a:r>
            <a:r>
              <a:rPr lang="en-US" baseline="0" dirty="0" smtClean="0"/>
              <a:t> time</a:t>
            </a:r>
            <a:endParaRPr lang="en-US" dirty="0"/>
          </a:p>
        </p:txBody>
      </p:sp>
      <p:sp>
        <p:nvSpPr>
          <p:cNvPr id="4" name="Slide Number Placeholder 3"/>
          <p:cNvSpPr>
            <a:spLocks noGrp="1"/>
          </p:cNvSpPr>
          <p:nvPr>
            <p:ph type="sldNum" sz="quarter" idx="10"/>
          </p:nvPr>
        </p:nvSpPr>
        <p:spPr/>
        <p:txBody>
          <a:bodyPr/>
          <a:lstStyle/>
          <a:p>
            <a:fld id="{FF5CDC9F-0281-447B-80BB-A2BA7CFD35CB}" type="slidenum">
              <a:rPr lang="en-US" smtClean="0"/>
              <a:t>8</a:t>
            </a:fld>
            <a:endParaRPr lang="en-US"/>
          </a:p>
        </p:txBody>
      </p:sp>
    </p:spTree>
    <p:extLst>
      <p:ext uri="{BB962C8B-B14F-4D97-AF65-F5344CB8AC3E}">
        <p14:creationId xmlns:p14="http://schemas.microsoft.com/office/powerpoint/2010/main" val="752139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a:t>
            </a:r>
          </a:p>
        </p:txBody>
      </p:sp>
      <p:sp>
        <p:nvSpPr>
          <p:cNvPr id="4" name="Slide Number Placeholder 3"/>
          <p:cNvSpPr>
            <a:spLocks noGrp="1"/>
          </p:cNvSpPr>
          <p:nvPr>
            <p:ph type="sldNum" sz="quarter" idx="10"/>
          </p:nvPr>
        </p:nvSpPr>
        <p:spPr/>
        <p:txBody>
          <a:bodyPr/>
          <a:lstStyle/>
          <a:p>
            <a:fld id="{FF5CDC9F-0281-447B-80BB-A2BA7CFD35CB}" type="slidenum">
              <a:rPr lang="en-US" smtClean="0"/>
              <a:t>9</a:t>
            </a:fld>
            <a:endParaRPr lang="en-US"/>
          </a:p>
        </p:txBody>
      </p:sp>
    </p:spTree>
    <p:extLst>
      <p:ext uri="{BB962C8B-B14F-4D97-AF65-F5344CB8AC3E}">
        <p14:creationId xmlns:p14="http://schemas.microsoft.com/office/powerpoint/2010/main" val="211156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B051DB5-80E6-45BF-93D7-66C1E34B89AA}" type="datetimeFigureOut">
              <a:rPr lang="en-US" smtClean="0"/>
              <a:t>11/29/2019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64287CA-828A-4E61-81C9-7C8400C7BDE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562627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51DB5-80E6-45BF-93D7-66C1E34B89AA}"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130571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51DB5-80E6-45BF-93D7-66C1E34B89AA}"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191306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51DB5-80E6-45BF-93D7-66C1E34B89AA}"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400601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B051DB5-80E6-45BF-93D7-66C1E34B89AA}" type="datetimeFigureOut">
              <a:rPr lang="en-US" smtClean="0"/>
              <a:t>11/29/2019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64287CA-828A-4E61-81C9-7C8400C7BDE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839819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51DB5-80E6-45BF-93D7-66C1E34B89AA}"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327965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51DB5-80E6-45BF-93D7-66C1E34B89AA}" type="datetimeFigureOut">
              <a:rPr lang="en-US" smtClean="0"/>
              <a:t>11/29/2019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401511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51DB5-80E6-45BF-93D7-66C1E34B89AA}" type="datetimeFigureOut">
              <a:rPr lang="en-US" smtClean="0"/>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84603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51DB5-80E6-45BF-93D7-66C1E34B89AA}" type="datetimeFigureOut">
              <a:rPr lang="en-US" smtClean="0"/>
              <a:t>11/29/2019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4287CA-828A-4E61-81C9-7C8400C7BDE7}" type="slidenum">
              <a:rPr lang="en-US" smtClean="0"/>
              <a:t>‹#›</a:t>
            </a:fld>
            <a:endParaRPr lang="en-US"/>
          </a:p>
        </p:txBody>
      </p:sp>
    </p:spTree>
    <p:extLst>
      <p:ext uri="{BB962C8B-B14F-4D97-AF65-F5344CB8AC3E}">
        <p14:creationId xmlns:p14="http://schemas.microsoft.com/office/powerpoint/2010/main" val="290975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051DB5-80E6-45BF-93D7-66C1E34B89AA}" type="datetimeFigureOut">
              <a:rPr lang="en-US" smtClean="0"/>
              <a:t>11/29/2019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64287CA-828A-4E61-81C9-7C8400C7BDE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71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051DB5-80E6-45BF-93D7-66C1E34B89AA}" type="datetimeFigureOut">
              <a:rPr lang="en-US" smtClean="0"/>
              <a:t>11/29/2019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64287CA-828A-4E61-81C9-7C8400C7BDE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713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B051DB5-80E6-45BF-93D7-66C1E34B89AA}" type="datetimeFigureOut">
              <a:rPr lang="en-US" smtClean="0"/>
              <a:t>11/29/2019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64287CA-828A-4E61-81C9-7C8400C7BDE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4738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4339" y="1788454"/>
            <a:ext cx="9862806" cy="2098226"/>
          </a:xfrm>
        </p:spPr>
        <p:txBody>
          <a:bodyPr/>
          <a:lstStyle/>
          <a:p>
            <a:r>
              <a:rPr lang="en-US" dirty="0"/>
              <a:t>NLP – Toxic Comment</a:t>
            </a:r>
            <a:br>
              <a:rPr lang="en-US" dirty="0"/>
            </a:br>
            <a:r>
              <a:rPr lang="en-US" dirty="0"/>
              <a:t>Classifier</a:t>
            </a:r>
          </a:p>
        </p:txBody>
      </p:sp>
      <p:sp>
        <p:nvSpPr>
          <p:cNvPr id="3" name="Subtitle 2"/>
          <p:cNvSpPr>
            <a:spLocks noGrp="1"/>
          </p:cNvSpPr>
          <p:nvPr>
            <p:ph type="subTitle" idx="1"/>
          </p:nvPr>
        </p:nvSpPr>
        <p:spPr/>
        <p:txBody>
          <a:bodyPr/>
          <a:lstStyle/>
          <a:p>
            <a:r>
              <a:rPr lang="en-US" dirty="0"/>
              <a:t>Hannah and Jacob</a:t>
            </a:r>
          </a:p>
        </p:txBody>
      </p:sp>
    </p:spTree>
    <p:extLst>
      <p:ext uri="{BB962C8B-B14F-4D97-AF65-F5344CB8AC3E}">
        <p14:creationId xmlns:p14="http://schemas.microsoft.com/office/powerpoint/2010/main" val="256385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Time</a:t>
            </a:r>
          </a:p>
        </p:txBody>
      </p:sp>
      <p:sp>
        <p:nvSpPr>
          <p:cNvPr id="3" name="Content Placeholder 2"/>
          <p:cNvSpPr>
            <a:spLocks noGrp="1"/>
          </p:cNvSpPr>
          <p:nvPr>
            <p:ph idx="1"/>
          </p:nvPr>
        </p:nvSpPr>
        <p:spPr>
          <a:xfrm>
            <a:off x="838199" y="1398155"/>
            <a:ext cx="6900949" cy="585066"/>
          </a:xfrm>
        </p:spPr>
        <p:txBody>
          <a:bodyPr>
            <a:normAutofit/>
          </a:bodyPr>
          <a:lstStyle/>
          <a:p>
            <a:pPr marL="0" indent="0">
              <a:buNone/>
            </a:pPr>
            <a:r>
              <a:rPr lang="en-US" sz="2400" i="1" dirty="0"/>
              <a:t>Weighted toxicity per disability over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32" y="1895202"/>
            <a:ext cx="8636535" cy="4858051"/>
          </a:xfrm>
          <a:prstGeom prst="rect">
            <a:avLst/>
          </a:prstGeom>
        </p:spPr>
      </p:pic>
    </p:spTree>
    <p:extLst>
      <p:ext uri="{BB962C8B-B14F-4D97-AF65-F5344CB8AC3E}">
        <p14:creationId xmlns:p14="http://schemas.microsoft.com/office/powerpoint/2010/main" val="126936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Imbalance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2200" y="2171700"/>
            <a:ext cx="7800000" cy="4680000"/>
          </a:xfrm>
        </p:spPr>
      </p:pic>
    </p:spTree>
    <p:extLst>
      <p:ext uri="{BB962C8B-B14F-4D97-AF65-F5344CB8AC3E}">
        <p14:creationId xmlns:p14="http://schemas.microsoft.com/office/powerpoint/2010/main" val="16722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Imbalance - Demographic</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4438" y="2171700"/>
            <a:ext cx="7015524" cy="4680000"/>
          </a:xfrm>
        </p:spPr>
      </p:pic>
    </p:spTree>
    <p:extLst>
      <p:ext uri="{BB962C8B-B14F-4D97-AF65-F5344CB8AC3E}">
        <p14:creationId xmlns:p14="http://schemas.microsoft.com/office/powerpoint/2010/main" val="408937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pic>
        <p:nvPicPr>
          <p:cNvPr id="15" name="Picture 14">
            <a:extLst>
              <a:ext uri="{FF2B5EF4-FFF2-40B4-BE49-F238E27FC236}">
                <a16:creationId xmlns:a16="http://schemas.microsoft.com/office/drawing/2014/main" id="{D04B38E0-3564-4D91-8716-F19F48DBD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800225"/>
            <a:ext cx="9780196" cy="4371975"/>
          </a:xfrm>
          <a:prstGeom prst="rect">
            <a:avLst/>
          </a:prstGeom>
        </p:spPr>
      </p:pic>
    </p:spTree>
    <p:extLst>
      <p:ext uri="{BB962C8B-B14F-4D97-AF65-F5344CB8AC3E}">
        <p14:creationId xmlns:p14="http://schemas.microsoft.com/office/powerpoint/2010/main" val="394551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Results</a:t>
            </a:r>
          </a:p>
        </p:txBody>
      </p:sp>
      <p:graphicFrame>
        <p:nvGraphicFramePr>
          <p:cNvPr id="4" name="Content Placeholder 3">
            <a:extLst>
              <a:ext uri="{FF2B5EF4-FFF2-40B4-BE49-F238E27FC236}">
                <a16:creationId xmlns:a16="http://schemas.microsoft.com/office/drawing/2014/main" id="{30427962-05A0-49E2-920E-A485BE47572A}"/>
              </a:ext>
            </a:extLst>
          </p:cNvPr>
          <p:cNvGraphicFramePr>
            <a:graphicFrameLocks noGrp="1"/>
          </p:cNvGraphicFramePr>
          <p:nvPr>
            <p:ph idx="1"/>
            <p:extLst>
              <p:ext uri="{D42A27DB-BD31-4B8C-83A1-F6EECF244321}">
                <p14:modId xmlns:p14="http://schemas.microsoft.com/office/powerpoint/2010/main" val="2223444805"/>
              </p:ext>
            </p:extLst>
          </p:nvPr>
        </p:nvGraphicFramePr>
        <p:xfrm>
          <a:off x="970200" y="3202941"/>
          <a:ext cx="10404000" cy="1483360"/>
        </p:xfrm>
        <a:graphic>
          <a:graphicData uri="http://schemas.openxmlformats.org/drawingml/2006/table">
            <a:tbl>
              <a:tblPr firstRow="1" lastRow="1" bandRow="1">
                <a:tableStyleId>{9D7B26C5-4107-4FEC-AEDC-1716B250A1EF}</a:tableStyleId>
              </a:tblPr>
              <a:tblGrid>
                <a:gridCol w="1908000">
                  <a:extLst>
                    <a:ext uri="{9D8B030D-6E8A-4147-A177-3AD203B41FA5}">
                      <a16:colId xmlns:a16="http://schemas.microsoft.com/office/drawing/2014/main" val="4107648373"/>
                    </a:ext>
                  </a:extLst>
                </a:gridCol>
                <a:gridCol w="1296000">
                  <a:extLst>
                    <a:ext uri="{9D8B030D-6E8A-4147-A177-3AD203B41FA5}">
                      <a16:colId xmlns:a16="http://schemas.microsoft.com/office/drawing/2014/main" val="540782756"/>
                    </a:ext>
                  </a:extLst>
                </a:gridCol>
                <a:gridCol w="1296000">
                  <a:extLst>
                    <a:ext uri="{9D8B030D-6E8A-4147-A177-3AD203B41FA5}">
                      <a16:colId xmlns:a16="http://schemas.microsoft.com/office/drawing/2014/main" val="3924810096"/>
                    </a:ext>
                  </a:extLst>
                </a:gridCol>
                <a:gridCol w="1296000">
                  <a:extLst>
                    <a:ext uri="{9D8B030D-6E8A-4147-A177-3AD203B41FA5}">
                      <a16:colId xmlns:a16="http://schemas.microsoft.com/office/drawing/2014/main" val="2042421101"/>
                    </a:ext>
                  </a:extLst>
                </a:gridCol>
                <a:gridCol w="2628000">
                  <a:extLst>
                    <a:ext uri="{9D8B030D-6E8A-4147-A177-3AD203B41FA5}">
                      <a16:colId xmlns:a16="http://schemas.microsoft.com/office/drawing/2014/main" val="1067294038"/>
                    </a:ext>
                  </a:extLst>
                </a:gridCol>
                <a:gridCol w="1980000">
                  <a:extLst>
                    <a:ext uri="{9D8B030D-6E8A-4147-A177-3AD203B41FA5}">
                      <a16:colId xmlns:a16="http://schemas.microsoft.com/office/drawing/2014/main" val="2884866926"/>
                    </a:ext>
                  </a:extLst>
                </a:gridCol>
              </a:tblGrid>
              <a:tr h="370840">
                <a:tc>
                  <a:txBody>
                    <a:bodyPr/>
                    <a:lstStyle/>
                    <a:p>
                      <a:r>
                        <a:rPr lang="en-CA" dirty="0"/>
                        <a:t>Class</a:t>
                      </a:r>
                    </a:p>
                  </a:txBody>
                  <a:tcPr/>
                </a:tc>
                <a:tc>
                  <a:txBody>
                    <a:bodyPr/>
                    <a:lstStyle/>
                    <a:p>
                      <a:r>
                        <a:rPr lang="en-CA" dirty="0"/>
                        <a:t>Precision</a:t>
                      </a:r>
                    </a:p>
                  </a:txBody>
                  <a:tcPr/>
                </a:tc>
                <a:tc>
                  <a:txBody>
                    <a:bodyPr/>
                    <a:lstStyle/>
                    <a:p>
                      <a:r>
                        <a:rPr lang="en-CA" dirty="0"/>
                        <a:t>Recall</a:t>
                      </a:r>
                    </a:p>
                  </a:txBody>
                  <a:tcPr/>
                </a:tc>
                <a:tc>
                  <a:txBody>
                    <a:bodyPr/>
                    <a:lstStyle/>
                    <a:p>
                      <a:r>
                        <a:rPr lang="en-CA" dirty="0"/>
                        <a:t>F1-Score</a:t>
                      </a:r>
                    </a:p>
                  </a:txBody>
                  <a:tcPr/>
                </a:tc>
                <a:tc>
                  <a:txBody>
                    <a:bodyPr/>
                    <a:lstStyle/>
                    <a:p>
                      <a:r>
                        <a:rPr lang="en-CA" dirty="0"/>
                        <a:t>Number of Test Samples</a:t>
                      </a:r>
                    </a:p>
                  </a:txBody>
                  <a:tcPr/>
                </a:tc>
                <a:tc>
                  <a:txBody>
                    <a:bodyPr/>
                    <a:lstStyle/>
                    <a:p>
                      <a:r>
                        <a:rPr lang="en-CA" dirty="0"/>
                        <a:t>% of Test Samples</a:t>
                      </a:r>
                    </a:p>
                  </a:txBody>
                  <a:tcPr/>
                </a:tc>
                <a:extLst>
                  <a:ext uri="{0D108BD9-81ED-4DB2-BD59-A6C34878D82A}">
                    <a16:rowId xmlns:a16="http://schemas.microsoft.com/office/drawing/2014/main" val="3688064195"/>
                  </a:ext>
                </a:extLst>
              </a:tr>
              <a:tr h="370840">
                <a:tc>
                  <a:txBody>
                    <a:bodyPr/>
                    <a:lstStyle/>
                    <a:p>
                      <a:r>
                        <a:rPr lang="en-CA" dirty="0"/>
                        <a:t>False</a:t>
                      </a:r>
                    </a:p>
                  </a:txBody>
                  <a:tcPr/>
                </a:tc>
                <a:tc>
                  <a:txBody>
                    <a:bodyPr/>
                    <a:lstStyle/>
                    <a:p>
                      <a:r>
                        <a:rPr lang="en-CA" dirty="0"/>
                        <a:t>0.98</a:t>
                      </a:r>
                    </a:p>
                  </a:txBody>
                  <a:tcPr/>
                </a:tc>
                <a:tc>
                  <a:txBody>
                    <a:bodyPr/>
                    <a:lstStyle/>
                    <a:p>
                      <a:r>
                        <a:rPr lang="en-CA" dirty="0"/>
                        <a:t>0.95</a:t>
                      </a:r>
                    </a:p>
                  </a:txBody>
                  <a:tcPr/>
                </a:tc>
                <a:tc>
                  <a:txBody>
                    <a:bodyPr/>
                    <a:lstStyle/>
                    <a:p>
                      <a:r>
                        <a:rPr lang="en-CA" dirty="0"/>
                        <a:t>0.97</a:t>
                      </a:r>
                    </a:p>
                  </a:txBody>
                  <a:tcPr/>
                </a:tc>
                <a:tc>
                  <a:txBody>
                    <a:bodyPr/>
                    <a:lstStyle/>
                    <a:p>
                      <a:r>
                        <a:rPr lang="en-CA" dirty="0"/>
                        <a:t>331,897</a:t>
                      </a:r>
                    </a:p>
                  </a:txBody>
                  <a:tcPr/>
                </a:tc>
                <a:tc>
                  <a:txBody>
                    <a:bodyPr/>
                    <a:lstStyle/>
                    <a:p>
                      <a:r>
                        <a:rPr lang="en-CA" dirty="0"/>
                        <a:t>92%</a:t>
                      </a:r>
                    </a:p>
                  </a:txBody>
                  <a:tcPr/>
                </a:tc>
                <a:extLst>
                  <a:ext uri="{0D108BD9-81ED-4DB2-BD59-A6C34878D82A}">
                    <a16:rowId xmlns:a16="http://schemas.microsoft.com/office/drawing/2014/main" val="2636636236"/>
                  </a:ext>
                </a:extLst>
              </a:tr>
              <a:tr h="370840">
                <a:tc>
                  <a:txBody>
                    <a:bodyPr/>
                    <a:lstStyle/>
                    <a:p>
                      <a:r>
                        <a:rPr lang="en-CA" dirty="0"/>
                        <a:t>True (Toxic)</a:t>
                      </a:r>
                    </a:p>
                  </a:txBody>
                  <a:tcPr/>
                </a:tc>
                <a:tc>
                  <a:txBody>
                    <a:bodyPr/>
                    <a:lstStyle/>
                    <a:p>
                      <a:r>
                        <a:rPr lang="en-CA" dirty="0"/>
                        <a:t>0.58</a:t>
                      </a:r>
                    </a:p>
                  </a:txBody>
                  <a:tcPr/>
                </a:tc>
                <a:tc>
                  <a:txBody>
                    <a:bodyPr/>
                    <a:lstStyle/>
                    <a:p>
                      <a:r>
                        <a:rPr lang="en-CA" dirty="0"/>
                        <a:t>0.76</a:t>
                      </a:r>
                    </a:p>
                  </a:txBody>
                  <a:tcPr/>
                </a:tc>
                <a:tc>
                  <a:txBody>
                    <a:bodyPr/>
                    <a:lstStyle/>
                    <a:p>
                      <a:r>
                        <a:rPr lang="en-CA" dirty="0"/>
                        <a:t>0.66</a:t>
                      </a:r>
                    </a:p>
                  </a:txBody>
                  <a:tcPr/>
                </a:tc>
                <a:tc>
                  <a:txBody>
                    <a:bodyPr/>
                    <a:lstStyle/>
                    <a:p>
                      <a:r>
                        <a:rPr lang="en-CA" dirty="0"/>
                        <a:t>29,078</a:t>
                      </a:r>
                    </a:p>
                  </a:txBody>
                  <a:tcPr/>
                </a:tc>
                <a:tc>
                  <a:txBody>
                    <a:bodyPr/>
                    <a:lstStyle/>
                    <a:p>
                      <a:r>
                        <a:rPr lang="en-CA" dirty="0"/>
                        <a:t>8%</a:t>
                      </a:r>
                    </a:p>
                  </a:txBody>
                  <a:tcPr/>
                </a:tc>
                <a:extLst>
                  <a:ext uri="{0D108BD9-81ED-4DB2-BD59-A6C34878D82A}">
                    <a16:rowId xmlns:a16="http://schemas.microsoft.com/office/drawing/2014/main" val="2307476534"/>
                  </a:ext>
                </a:extLst>
              </a:tr>
              <a:tr h="370840">
                <a:tc>
                  <a:txBody>
                    <a:bodyPr/>
                    <a:lstStyle/>
                    <a:p>
                      <a:r>
                        <a:rPr lang="en-CA" dirty="0"/>
                        <a:t>Overall Accuracy</a:t>
                      </a:r>
                    </a:p>
                  </a:txBody>
                  <a:tcPr/>
                </a:tc>
                <a:tc>
                  <a:txBody>
                    <a:bodyPr/>
                    <a:lstStyle/>
                    <a:p>
                      <a:endParaRPr lang="en-CA" dirty="0"/>
                    </a:p>
                  </a:txBody>
                  <a:tcPr/>
                </a:tc>
                <a:tc>
                  <a:txBody>
                    <a:bodyPr/>
                    <a:lstStyle/>
                    <a:p>
                      <a:endParaRPr lang="en-CA"/>
                    </a:p>
                  </a:txBody>
                  <a:tcPr/>
                </a:tc>
                <a:tc>
                  <a:txBody>
                    <a:bodyPr/>
                    <a:lstStyle/>
                    <a:p>
                      <a:endParaRPr lang="en-CA" dirty="0"/>
                    </a:p>
                  </a:txBody>
                  <a:tcPr/>
                </a:tc>
                <a:tc>
                  <a:txBody>
                    <a:bodyPr/>
                    <a:lstStyle/>
                    <a:p>
                      <a:r>
                        <a:rPr lang="en-CA" dirty="0"/>
                        <a:t>94%</a:t>
                      </a:r>
                    </a:p>
                  </a:txBody>
                  <a:tcPr/>
                </a:tc>
                <a:tc>
                  <a:txBody>
                    <a:bodyPr/>
                    <a:lstStyle/>
                    <a:p>
                      <a:endParaRPr lang="en-CA" dirty="0"/>
                    </a:p>
                  </a:txBody>
                  <a:tcPr/>
                </a:tc>
                <a:extLst>
                  <a:ext uri="{0D108BD9-81ED-4DB2-BD59-A6C34878D82A}">
                    <a16:rowId xmlns:a16="http://schemas.microsoft.com/office/drawing/2014/main" val="4213078861"/>
                  </a:ext>
                </a:extLst>
              </a:tr>
            </a:tbl>
          </a:graphicData>
        </a:graphic>
      </p:graphicFrame>
    </p:spTree>
    <p:extLst>
      <p:ext uri="{BB962C8B-B14F-4D97-AF65-F5344CB8AC3E}">
        <p14:creationId xmlns:p14="http://schemas.microsoft.com/office/powerpoint/2010/main" val="2162024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Deployment – Societal Impacts</a:t>
            </a:r>
          </a:p>
        </p:txBody>
      </p:sp>
      <p:sp>
        <p:nvSpPr>
          <p:cNvPr id="3" name="Content Placeholder 2"/>
          <p:cNvSpPr>
            <a:spLocks noGrp="1"/>
          </p:cNvSpPr>
          <p:nvPr>
            <p:ph idx="1"/>
          </p:nvPr>
        </p:nvSpPr>
        <p:spPr>
          <a:xfrm>
            <a:off x="1371600" y="2285999"/>
            <a:ext cx="9601200" cy="4520657"/>
          </a:xfrm>
        </p:spPr>
        <p:txBody>
          <a:bodyPr>
            <a:normAutofit fontScale="92500" lnSpcReduction="20000"/>
          </a:bodyPr>
          <a:lstStyle/>
          <a:p>
            <a:r>
              <a:rPr lang="en-US" dirty="0"/>
              <a:t>Transparency (Opacity)</a:t>
            </a:r>
          </a:p>
          <a:p>
            <a:pPr lvl="1"/>
            <a:r>
              <a:rPr lang="en-US" dirty="0"/>
              <a:t>Transparency to the deploying company</a:t>
            </a:r>
          </a:p>
          <a:p>
            <a:pPr lvl="1"/>
            <a:r>
              <a:rPr lang="en-US" dirty="0"/>
              <a:t>Determining auxiliary outputs can help make the model more transparent</a:t>
            </a:r>
          </a:p>
          <a:p>
            <a:r>
              <a:rPr lang="en-US" dirty="0"/>
              <a:t>Bias</a:t>
            </a:r>
          </a:p>
          <a:p>
            <a:pPr lvl="1"/>
            <a:r>
              <a:rPr lang="en-US" dirty="0"/>
              <a:t>Ensuring output is not biased towards certain groups</a:t>
            </a:r>
          </a:p>
          <a:p>
            <a:r>
              <a:rPr lang="en-US" dirty="0"/>
              <a:t>Labor</a:t>
            </a:r>
          </a:p>
          <a:p>
            <a:pPr lvl="1"/>
            <a:r>
              <a:rPr lang="en-US" dirty="0"/>
              <a:t>Very minimal</a:t>
            </a:r>
          </a:p>
          <a:p>
            <a:r>
              <a:rPr lang="en-US" dirty="0"/>
              <a:t>Privacy</a:t>
            </a:r>
          </a:p>
          <a:p>
            <a:pPr lvl="1"/>
            <a:r>
              <a:rPr lang="en-US" dirty="0"/>
              <a:t>Some people might be concerned with their data being used</a:t>
            </a:r>
          </a:p>
          <a:p>
            <a:pPr lvl="1"/>
            <a:r>
              <a:rPr lang="en-US" dirty="0"/>
              <a:t>These are public comments</a:t>
            </a:r>
          </a:p>
          <a:p>
            <a:r>
              <a:rPr lang="en-US" dirty="0"/>
              <a:t>Liability</a:t>
            </a:r>
          </a:p>
          <a:p>
            <a:pPr lvl="1"/>
            <a:r>
              <a:rPr lang="en-US" dirty="0"/>
              <a:t>Missing a toxic comment</a:t>
            </a:r>
          </a:p>
          <a:p>
            <a:pPr lvl="1"/>
            <a:r>
              <a:rPr lang="en-US" dirty="0"/>
              <a:t>Flagging a non-toxic comment</a:t>
            </a:r>
          </a:p>
        </p:txBody>
      </p:sp>
    </p:spTree>
    <p:extLst>
      <p:ext uri="{BB962C8B-B14F-4D97-AF65-F5344CB8AC3E}">
        <p14:creationId xmlns:p14="http://schemas.microsoft.com/office/powerpoint/2010/main" val="2085265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Freedom of Speech and Censorship</a:t>
            </a:r>
          </a:p>
        </p:txBody>
      </p:sp>
      <p:sp>
        <p:nvSpPr>
          <p:cNvPr id="3" name="Content Placeholder 2"/>
          <p:cNvSpPr>
            <a:spLocks noGrp="1"/>
          </p:cNvSpPr>
          <p:nvPr>
            <p:ph idx="1"/>
          </p:nvPr>
        </p:nvSpPr>
        <p:spPr/>
        <p:txBody>
          <a:bodyPr/>
          <a:lstStyle/>
          <a:p>
            <a:r>
              <a:rPr lang="en-US" dirty="0"/>
              <a:t>Societal controversy regarding freedom of speech and censorship</a:t>
            </a:r>
          </a:p>
          <a:p>
            <a:pPr lvl="1"/>
            <a:r>
              <a:rPr lang="en-US" dirty="0"/>
              <a:t>How is this considered in AI models?</a:t>
            </a:r>
          </a:p>
          <a:p>
            <a:pPr lvl="1"/>
            <a:endParaRPr lang="en-US" dirty="0"/>
          </a:p>
          <a:p>
            <a:r>
              <a:rPr lang="en-US" dirty="0"/>
              <a:t>Is this model necessary?</a:t>
            </a:r>
          </a:p>
        </p:txBody>
      </p:sp>
    </p:spTree>
    <p:extLst>
      <p:ext uri="{BB962C8B-B14F-4D97-AF65-F5344CB8AC3E}">
        <p14:creationId xmlns:p14="http://schemas.microsoft.com/office/powerpoint/2010/main" val="48510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828C-84CB-4689-93C5-D706686F1815}"/>
              </a:ext>
            </a:extLst>
          </p:cNvPr>
          <p:cNvSpPr>
            <a:spLocks noGrp="1"/>
          </p:cNvSpPr>
          <p:nvPr>
            <p:ph type="title"/>
          </p:nvPr>
        </p:nvSpPr>
        <p:spPr/>
        <p:txBody>
          <a:bodyPr/>
          <a:lstStyle/>
          <a:p>
            <a:r>
              <a:rPr lang="en-CA" dirty="0"/>
              <a:t>Future Work</a:t>
            </a:r>
          </a:p>
        </p:txBody>
      </p:sp>
      <p:sp>
        <p:nvSpPr>
          <p:cNvPr id="3" name="Content Placeholder 2">
            <a:extLst>
              <a:ext uri="{FF2B5EF4-FFF2-40B4-BE49-F238E27FC236}">
                <a16:creationId xmlns:a16="http://schemas.microsoft.com/office/drawing/2014/main" id="{5EF57141-07ED-4C45-86E2-D96B060F67F2}"/>
              </a:ext>
            </a:extLst>
          </p:cNvPr>
          <p:cNvSpPr>
            <a:spLocks noGrp="1"/>
          </p:cNvSpPr>
          <p:nvPr>
            <p:ph sz="half" idx="1"/>
          </p:nvPr>
        </p:nvSpPr>
        <p:spPr>
          <a:xfrm>
            <a:off x="1371600" y="2171700"/>
            <a:ext cx="4447786" cy="3581401"/>
          </a:xfrm>
        </p:spPr>
        <p:txBody>
          <a:bodyPr/>
          <a:lstStyle/>
          <a:p>
            <a:r>
              <a:rPr lang="en-CA" dirty="0"/>
              <a:t>Feature engineering</a:t>
            </a:r>
          </a:p>
          <a:p>
            <a:pPr lvl="1"/>
            <a:r>
              <a:rPr lang="en-CA" dirty="0"/>
              <a:t>New features</a:t>
            </a:r>
          </a:p>
          <a:p>
            <a:r>
              <a:rPr lang="en-CA" dirty="0"/>
              <a:t>Data cleaning</a:t>
            </a:r>
          </a:p>
          <a:p>
            <a:pPr lvl="1"/>
            <a:r>
              <a:rPr lang="en-CA" dirty="0"/>
              <a:t>Contraction mapping</a:t>
            </a:r>
          </a:p>
          <a:p>
            <a:r>
              <a:rPr lang="en-CA" dirty="0"/>
              <a:t>Addressing class imbalance</a:t>
            </a:r>
          </a:p>
          <a:p>
            <a:r>
              <a:rPr lang="en-CA" dirty="0"/>
              <a:t>Performance based on demographic</a:t>
            </a:r>
          </a:p>
          <a:p>
            <a:pPr lvl="1"/>
            <a:r>
              <a:rPr lang="en-CA" dirty="0"/>
              <a:t>Toxicity and auxiliary outputs</a:t>
            </a:r>
          </a:p>
        </p:txBody>
      </p:sp>
      <p:pic>
        <p:nvPicPr>
          <p:cNvPr id="5" name="Content Placeholder 3">
            <a:extLst>
              <a:ext uri="{FF2B5EF4-FFF2-40B4-BE49-F238E27FC236}">
                <a16:creationId xmlns:a16="http://schemas.microsoft.com/office/drawing/2014/main" id="{7A17F897-95EE-4A03-942F-15715E6F516E}"/>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894403" y="2072401"/>
            <a:ext cx="6297597" cy="3780000"/>
          </a:xfrm>
        </p:spPr>
      </p:pic>
    </p:spTree>
    <p:extLst>
      <p:ext uri="{BB962C8B-B14F-4D97-AF65-F5344CB8AC3E}">
        <p14:creationId xmlns:p14="http://schemas.microsoft.com/office/powerpoint/2010/main" val="26131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Natural Language Processing (NLP) is used in classifying toxic text</a:t>
            </a:r>
          </a:p>
          <a:p>
            <a:endParaRPr lang="en-US" dirty="0"/>
          </a:p>
          <a:p>
            <a:r>
              <a:rPr lang="en-US" dirty="0"/>
              <a:t>Our goal: to classify toxic comments</a:t>
            </a:r>
          </a:p>
          <a:p>
            <a:pPr lvl="1"/>
            <a:r>
              <a:rPr lang="en-US" dirty="0"/>
              <a:t>Jigsaw Toxicity Classification challenge</a:t>
            </a:r>
          </a:p>
          <a:p>
            <a:endParaRPr lang="en-US" dirty="0"/>
          </a:p>
          <a:p>
            <a:r>
              <a:rPr lang="en-US" dirty="0"/>
              <a:t>Biggest challenge: Bias!</a:t>
            </a:r>
          </a:p>
        </p:txBody>
      </p:sp>
    </p:spTree>
    <p:extLst>
      <p:ext uri="{BB962C8B-B14F-4D97-AF65-F5344CB8AC3E}">
        <p14:creationId xmlns:p14="http://schemas.microsoft.com/office/powerpoint/2010/main" val="395363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a:t>Unintended bias</a:t>
            </a:r>
          </a:p>
          <a:p>
            <a:pPr lvl="1"/>
            <a:r>
              <a:rPr lang="en-US" dirty="0"/>
              <a:t>Associating names or identities with toxicity</a:t>
            </a:r>
          </a:p>
          <a:p>
            <a:pPr lvl="1"/>
            <a:r>
              <a:rPr lang="en-US" dirty="0"/>
              <a:t>Due to data sources referring to certain identities/names in offensive ways.</a:t>
            </a:r>
          </a:p>
          <a:p>
            <a:pPr lvl="1"/>
            <a:endParaRPr lang="en-US" dirty="0"/>
          </a:p>
          <a:p>
            <a:r>
              <a:rPr lang="en-US" dirty="0"/>
              <a:t>Data</a:t>
            </a:r>
          </a:p>
          <a:p>
            <a:pPr lvl="1"/>
            <a:r>
              <a:rPr lang="en-US" dirty="0"/>
              <a:t>Missing fields</a:t>
            </a:r>
          </a:p>
          <a:p>
            <a:pPr lvl="1"/>
            <a:r>
              <a:rPr lang="en-US" dirty="0"/>
              <a:t>Spelling/grammar errors</a:t>
            </a:r>
          </a:p>
          <a:p>
            <a:pPr lvl="1"/>
            <a:r>
              <a:rPr lang="en-US" dirty="0"/>
              <a:t>Imbalance of classes</a:t>
            </a:r>
          </a:p>
          <a:p>
            <a:pPr lvl="1"/>
            <a:endParaRPr lang="en-US" dirty="0"/>
          </a:p>
        </p:txBody>
      </p:sp>
    </p:spTree>
    <p:extLst>
      <p:ext uri="{BB962C8B-B14F-4D97-AF65-F5344CB8AC3E}">
        <p14:creationId xmlns:p14="http://schemas.microsoft.com/office/powerpoint/2010/main" val="280824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Demographics &amp; Toxicity</a:t>
            </a:r>
          </a:p>
        </p:txBody>
      </p:sp>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4437" y="2171700"/>
            <a:ext cx="7015525" cy="4680000"/>
          </a:xfrm>
        </p:spPr>
      </p:pic>
    </p:spTree>
    <p:extLst>
      <p:ext uri="{BB962C8B-B14F-4D97-AF65-F5344CB8AC3E}">
        <p14:creationId xmlns:p14="http://schemas.microsoft.com/office/powerpoint/2010/main" val="168354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Demographics &amp; Comment Label</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4433" y="2171700"/>
            <a:ext cx="7015534" cy="4680000"/>
          </a:xfrm>
        </p:spPr>
      </p:pic>
    </p:spTree>
    <p:extLst>
      <p:ext uri="{BB962C8B-B14F-4D97-AF65-F5344CB8AC3E}">
        <p14:creationId xmlns:p14="http://schemas.microsoft.com/office/powerpoint/2010/main" val="405999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Time</a:t>
            </a:r>
          </a:p>
        </p:txBody>
      </p:sp>
      <p:sp>
        <p:nvSpPr>
          <p:cNvPr id="3" name="Content Placeholder 2"/>
          <p:cNvSpPr>
            <a:spLocks noGrp="1"/>
          </p:cNvSpPr>
          <p:nvPr>
            <p:ph idx="1"/>
          </p:nvPr>
        </p:nvSpPr>
        <p:spPr>
          <a:xfrm>
            <a:off x="838200" y="1398155"/>
            <a:ext cx="5421284" cy="585066"/>
          </a:xfrm>
        </p:spPr>
        <p:txBody>
          <a:bodyPr>
            <a:normAutofit/>
          </a:bodyPr>
          <a:lstStyle/>
          <a:p>
            <a:pPr marL="0" indent="0">
              <a:buNone/>
            </a:pPr>
            <a:r>
              <a:rPr lang="en-US" sz="2400" i="1" dirty="0"/>
              <a:t>Weighted toxicity per race over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31" y="1895202"/>
            <a:ext cx="8636538" cy="4858053"/>
          </a:xfrm>
          <a:prstGeom prst="rect">
            <a:avLst/>
          </a:prstGeom>
        </p:spPr>
      </p:pic>
    </p:spTree>
    <p:extLst>
      <p:ext uri="{BB962C8B-B14F-4D97-AF65-F5344CB8AC3E}">
        <p14:creationId xmlns:p14="http://schemas.microsoft.com/office/powerpoint/2010/main" val="121999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Time</a:t>
            </a:r>
          </a:p>
        </p:txBody>
      </p:sp>
      <p:sp>
        <p:nvSpPr>
          <p:cNvPr id="3" name="Content Placeholder 2"/>
          <p:cNvSpPr>
            <a:spLocks noGrp="1"/>
          </p:cNvSpPr>
          <p:nvPr>
            <p:ph idx="1"/>
          </p:nvPr>
        </p:nvSpPr>
        <p:spPr>
          <a:xfrm>
            <a:off x="838200" y="1398155"/>
            <a:ext cx="5421284" cy="585066"/>
          </a:xfrm>
        </p:spPr>
        <p:txBody>
          <a:bodyPr>
            <a:normAutofit/>
          </a:bodyPr>
          <a:lstStyle/>
          <a:p>
            <a:pPr marL="0" indent="0">
              <a:buNone/>
            </a:pPr>
            <a:r>
              <a:rPr lang="en-US" sz="2400" i="1" dirty="0"/>
              <a:t>Weighted toxicity per religion over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31" y="1895202"/>
            <a:ext cx="8636538" cy="4858052"/>
          </a:xfrm>
          <a:prstGeom prst="rect">
            <a:avLst/>
          </a:prstGeom>
        </p:spPr>
      </p:pic>
    </p:spTree>
    <p:extLst>
      <p:ext uri="{BB962C8B-B14F-4D97-AF65-F5344CB8AC3E}">
        <p14:creationId xmlns:p14="http://schemas.microsoft.com/office/powerpoint/2010/main" val="682773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Time</a:t>
            </a:r>
          </a:p>
        </p:txBody>
      </p:sp>
      <p:sp>
        <p:nvSpPr>
          <p:cNvPr id="3" name="Content Placeholder 2"/>
          <p:cNvSpPr>
            <a:spLocks noGrp="1"/>
          </p:cNvSpPr>
          <p:nvPr>
            <p:ph idx="1"/>
          </p:nvPr>
        </p:nvSpPr>
        <p:spPr>
          <a:xfrm>
            <a:off x="838199" y="1398155"/>
            <a:ext cx="6900949" cy="585066"/>
          </a:xfrm>
        </p:spPr>
        <p:txBody>
          <a:bodyPr>
            <a:normAutofit/>
          </a:bodyPr>
          <a:lstStyle/>
          <a:p>
            <a:pPr marL="0" indent="0">
              <a:buNone/>
            </a:pPr>
            <a:r>
              <a:rPr lang="en-US" sz="2400" i="1" dirty="0"/>
              <a:t>Weighted toxicity per sexual-orientation over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31" y="1895202"/>
            <a:ext cx="8636537" cy="4858052"/>
          </a:xfrm>
          <a:prstGeom prst="rect">
            <a:avLst/>
          </a:prstGeom>
        </p:spPr>
      </p:pic>
    </p:spTree>
    <p:extLst>
      <p:ext uri="{BB962C8B-B14F-4D97-AF65-F5344CB8AC3E}">
        <p14:creationId xmlns:p14="http://schemas.microsoft.com/office/powerpoint/2010/main" val="250028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Unintended Bias – Time</a:t>
            </a:r>
          </a:p>
        </p:txBody>
      </p:sp>
      <p:sp>
        <p:nvSpPr>
          <p:cNvPr id="3" name="Content Placeholder 2"/>
          <p:cNvSpPr>
            <a:spLocks noGrp="1"/>
          </p:cNvSpPr>
          <p:nvPr>
            <p:ph idx="1"/>
          </p:nvPr>
        </p:nvSpPr>
        <p:spPr>
          <a:xfrm>
            <a:off x="838199" y="1398155"/>
            <a:ext cx="6900949" cy="585066"/>
          </a:xfrm>
        </p:spPr>
        <p:txBody>
          <a:bodyPr>
            <a:normAutofit/>
          </a:bodyPr>
          <a:lstStyle/>
          <a:p>
            <a:pPr marL="0" indent="0">
              <a:buNone/>
            </a:pPr>
            <a:r>
              <a:rPr lang="en-US" sz="2400" i="1" dirty="0"/>
              <a:t>Weighted toxicity per gender over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31" y="1895202"/>
            <a:ext cx="8636537" cy="4858051"/>
          </a:xfrm>
          <a:prstGeom prst="rect">
            <a:avLst/>
          </a:prstGeom>
        </p:spPr>
      </p:pic>
    </p:spTree>
    <p:extLst>
      <p:ext uri="{BB962C8B-B14F-4D97-AF65-F5344CB8AC3E}">
        <p14:creationId xmlns:p14="http://schemas.microsoft.com/office/powerpoint/2010/main" val="4485744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831</TotalTime>
  <Words>1692</Words>
  <Application>Microsoft Office PowerPoint</Application>
  <PresentationFormat>Widescreen</PresentationFormat>
  <Paragraphs>233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Franklin Gothic Book</vt:lpstr>
      <vt:lpstr>Crop</vt:lpstr>
      <vt:lpstr>NLP – Toxic Comment Classifier</vt:lpstr>
      <vt:lpstr>Introduction</vt:lpstr>
      <vt:lpstr>Challenges</vt:lpstr>
      <vt:lpstr>Unintended Bias – Demographics &amp; Toxicity</vt:lpstr>
      <vt:lpstr>Unintended Bias – Demographics &amp; Comment Label</vt:lpstr>
      <vt:lpstr>Unintended Bias – Time</vt:lpstr>
      <vt:lpstr>Unintended Bias – Time</vt:lpstr>
      <vt:lpstr>Unintended Bias – Time</vt:lpstr>
      <vt:lpstr>Unintended Bias – Time</vt:lpstr>
      <vt:lpstr>Unintended Bias – Time</vt:lpstr>
      <vt:lpstr>Class Imbalance</vt:lpstr>
      <vt:lpstr>Class Imbalance - Demographic</vt:lpstr>
      <vt:lpstr>Model</vt:lpstr>
      <vt:lpstr>Preliminary Results</vt:lpstr>
      <vt:lpstr>Model Deployment – Societal Impacts</vt:lpstr>
      <vt:lpstr>Freedom of Speech and Censorship</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 Toxic comment challenge</dc:title>
  <dc:creator>Jacob Sakhnini</dc:creator>
  <cp:lastModifiedBy>Jacob Sakhnini</cp:lastModifiedBy>
  <cp:revision>62</cp:revision>
  <dcterms:created xsi:type="dcterms:W3CDTF">2019-11-27T16:49:28Z</dcterms:created>
  <dcterms:modified xsi:type="dcterms:W3CDTF">2019-11-29T16:55:27Z</dcterms:modified>
</cp:coreProperties>
</file>