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9" r:id="rId4"/>
    <p:sldId id="257"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8288000" cy="10287000"/>
  <p:notesSz cx="6858000" cy="9144000"/>
  <p:embeddedFontLst>
    <p:embeddedFont>
      <p:font typeface="Playfair Display" panose="00000500000000000000" pitchFamily="2" charset="0"/>
      <p:regular r:id="rId20"/>
      <p:bold r:id="rId21"/>
      <p:italic r:id="rId22"/>
      <p:boldItalic r:id="rId23"/>
    </p:embeddedFont>
    <p:embeddedFont>
      <p:font typeface="Playfair Display Italics" panose="020B0600000101010101" charset="0"/>
      <p:regular r:id="rId24"/>
    </p:embeddedFont>
    <p:embeddedFont>
      <p:font typeface="Public Sans" panose="020B0600000101010101" charset="0"/>
      <p:regular r:id="rId25"/>
    </p:embeddedFont>
    <p:embeddedFont>
      <p:font typeface="Public Sans Bold" panose="020B0600000101010101"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1914" y="7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706" y="4514765"/>
            <a:ext cx="16230594" cy="38509"/>
          </a:xfrm>
          <a:prstGeom prst="line">
            <a:avLst/>
          </a:prstGeom>
          <a:ln w="9525" cap="flat">
            <a:solidFill>
              <a:srgbClr val="2B2C30"/>
            </a:solidFill>
            <a:prstDash val="solid"/>
            <a:headEnd type="none" w="sm" len="sm"/>
            <a:tailEnd type="none" w="sm" len="sm"/>
          </a:ln>
        </p:spPr>
        <p:txBody>
          <a:bodyPr/>
          <a:lstStyle/>
          <a:p>
            <a:endParaRPr lang="ko-KR" altLang="en-US"/>
          </a:p>
        </p:txBody>
      </p:sp>
      <p:sp>
        <p:nvSpPr>
          <p:cNvPr id="4" name="TextBox 4"/>
          <p:cNvSpPr txBox="1"/>
          <p:nvPr/>
        </p:nvSpPr>
        <p:spPr>
          <a:xfrm>
            <a:off x="1098516" y="3426449"/>
            <a:ext cx="16230600" cy="712311"/>
          </a:xfrm>
          <a:prstGeom prst="rect">
            <a:avLst/>
          </a:prstGeom>
        </p:spPr>
        <p:txBody>
          <a:bodyPr lIns="0" tIns="0" rIns="0" bIns="0" rtlCol="0" anchor="t">
            <a:spAutoFit/>
          </a:bodyPr>
          <a:lstStyle/>
          <a:p>
            <a:pPr algn="l">
              <a:lnSpc>
                <a:spcPts val="5200"/>
              </a:lnSpc>
              <a:spcBef>
                <a:spcPct val="0"/>
              </a:spcBef>
            </a:pPr>
            <a:r>
              <a:rPr lang="en-US" sz="7200" b="1" spc="843" dirty="0">
                <a:solidFill>
                  <a:srgbClr val="FF0000"/>
                </a:solidFill>
                <a:latin typeface="Public Sans Bold"/>
                <a:ea typeface="Public Sans Bold"/>
                <a:cs typeface="Public Sans Bold"/>
                <a:sym typeface="Public Sans Bold"/>
              </a:rPr>
              <a:t>P</a:t>
            </a:r>
            <a:r>
              <a:rPr lang="en-US" sz="7200" b="1" spc="843" dirty="0">
                <a:solidFill>
                  <a:srgbClr val="2B2C30"/>
                </a:solidFill>
                <a:latin typeface="Public Sans Bold"/>
                <a:ea typeface="Public Sans Bold"/>
                <a:cs typeface="Public Sans Bold"/>
                <a:sym typeface="Public Sans Bold"/>
              </a:rPr>
              <a:t>et </a:t>
            </a:r>
            <a:r>
              <a:rPr lang="en-US" sz="7200" b="1" spc="843" dirty="0">
                <a:solidFill>
                  <a:srgbClr val="FF0000"/>
                </a:solidFill>
                <a:latin typeface="Public Sans Bold"/>
                <a:ea typeface="Public Sans Bold"/>
                <a:cs typeface="Public Sans Bold"/>
                <a:sym typeface="Public Sans Bold"/>
              </a:rPr>
              <a:t>P</a:t>
            </a:r>
            <a:r>
              <a:rPr lang="en-US" sz="7200" b="1" spc="843" dirty="0">
                <a:solidFill>
                  <a:srgbClr val="2B2C30"/>
                </a:solidFill>
                <a:latin typeface="Public Sans Bold"/>
                <a:ea typeface="Public Sans Bold"/>
                <a:cs typeface="Public Sans Bold"/>
                <a:sym typeface="Public Sans Bold"/>
              </a:rPr>
              <a:t>lant </a:t>
            </a:r>
            <a:r>
              <a:rPr lang="en-US" sz="7200" b="1" spc="843" dirty="0">
                <a:solidFill>
                  <a:srgbClr val="FF0000"/>
                </a:solidFill>
                <a:latin typeface="Public Sans Bold"/>
                <a:ea typeface="Public Sans Bold"/>
                <a:cs typeface="Public Sans Bold"/>
                <a:sym typeface="Public Sans Bold"/>
              </a:rPr>
              <a:t>A</a:t>
            </a:r>
            <a:r>
              <a:rPr lang="en-US" sz="7200" b="1" spc="843" dirty="0">
                <a:solidFill>
                  <a:srgbClr val="2B2C30"/>
                </a:solidFill>
                <a:latin typeface="Public Sans Bold"/>
                <a:ea typeface="Public Sans Bold"/>
                <a:cs typeface="Public Sans Bold"/>
                <a:sym typeface="Public Sans Bold"/>
              </a:rPr>
              <a:t>ll-in-one </a:t>
            </a:r>
            <a:r>
              <a:rPr lang="en-US" sz="7200" b="1" spc="843" dirty="0">
                <a:solidFill>
                  <a:srgbClr val="FF0000"/>
                </a:solidFill>
                <a:latin typeface="Public Sans Bold"/>
                <a:ea typeface="Public Sans Bold"/>
                <a:cs typeface="Public Sans Bold"/>
                <a:sym typeface="Public Sans Bold"/>
              </a:rPr>
              <a:t>P</a:t>
            </a:r>
            <a:r>
              <a:rPr lang="en-US" sz="7200" b="1" spc="843" dirty="0">
                <a:solidFill>
                  <a:srgbClr val="2B2C30"/>
                </a:solidFill>
                <a:latin typeface="Public Sans Bold"/>
                <a:ea typeface="Public Sans Bold"/>
                <a:cs typeface="Public Sans Bold"/>
                <a:sym typeface="Public Sans Bold"/>
              </a:rPr>
              <a:t>latform</a:t>
            </a:r>
          </a:p>
        </p:txBody>
      </p:sp>
      <p:sp>
        <p:nvSpPr>
          <p:cNvPr id="5" name="TextBox 5"/>
          <p:cNvSpPr txBox="1"/>
          <p:nvPr/>
        </p:nvSpPr>
        <p:spPr>
          <a:xfrm>
            <a:off x="1054507" y="4088340"/>
            <a:ext cx="4775166" cy="1645387"/>
          </a:xfrm>
          <a:prstGeom prst="rect">
            <a:avLst/>
          </a:prstGeom>
        </p:spPr>
        <p:txBody>
          <a:bodyPr wrap="square" lIns="0" tIns="0" rIns="0" bIns="0" rtlCol="0" anchor="t">
            <a:spAutoFit/>
          </a:bodyPr>
          <a:lstStyle/>
          <a:p>
            <a:pPr algn="l">
              <a:lnSpc>
                <a:spcPts val="15250"/>
              </a:lnSpc>
            </a:pPr>
            <a:r>
              <a:rPr lang="en-US" sz="6000" spc="83" dirty="0">
                <a:solidFill>
                  <a:srgbClr val="2B2C30"/>
                </a:solidFill>
                <a:latin typeface="Playfair Display"/>
                <a:ea typeface="Playfair Display"/>
                <a:cs typeface="Playfair Display"/>
                <a:sym typeface="Playfair Display"/>
              </a:rPr>
              <a:t>Smart Forest</a:t>
            </a:r>
          </a:p>
        </p:txBody>
      </p:sp>
      <p:sp>
        <p:nvSpPr>
          <p:cNvPr id="6" name="TextBox 6"/>
          <p:cNvSpPr txBox="1"/>
          <p:nvPr/>
        </p:nvSpPr>
        <p:spPr>
          <a:xfrm>
            <a:off x="1016407" y="8041005"/>
            <a:ext cx="7862435" cy="853247"/>
          </a:xfrm>
          <a:prstGeom prst="rect">
            <a:avLst/>
          </a:prstGeom>
        </p:spPr>
        <p:txBody>
          <a:bodyPr lIns="0" tIns="0" rIns="0" bIns="0" rtlCol="0" anchor="t">
            <a:spAutoFit/>
          </a:bodyPr>
          <a:lstStyle/>
          <a:p>
            <a:pPr algn="l">
              <a:lnSpc>
                <a:spcPts val="3450"/>
              </a:lnSpc>
            </a:pPr>
            <a:r>
              <a:rPr lang="en-US" sz="2300" dirty="0">
                <a:solidFill>
                  <a:srgbClr val="2B2C30"/>
                </a:solidFill>
                <a:latin typeface="Public Sans"/>
                <a:ea typeface="Public Sans"/>
                <a:cs typeface="Public Sans"/>
                <a:sym typeface="Public Sans"/>
              </a:rPr>
              <a:t>4</a:t>
            </a:r>
            <a:r>
              <a:rPr lang="ko-KR" altLang="en-US" sz="2300" dirty="0">
                <a:solidFill>
                  <a:srgbClr val="2B2C30"/>
                </a:solidFill>
                <a:latin typeface="Public Sans"/>
                <a:ea typeface="Public Sans"/>
                <a:cs typeface="Public Sans"/>
                <a:sym typeface="Public Sans"/>
              </a:rPr>
              <a:t>조 </a:t>
            </a:r>
            <a:endParaRPr lang="en-US" altLang="ko-KR" sz="2300" dirty="0">
              <a:solidFill>
                <a:srgbClr val="2B2C30"/>
              </a:solidFill>
              <a:latin typeface="Public Sans"/>
              <a:ea typeface="Public Sans"/>
              <a:cs typeface="Public Sans"/>
              <a:sym typeface="Public Sans"/>
            </a:endParaRPr>
          </a:p>
          <a:p>
            <a:pPr algn="l">
              <a:lnSpc>
                <a:spcPts val="3450"/>
              </a:lnSpc>
            </a:pPr>
            <a:r>
              <a:rPr lang="ko-KR" altLang="en-US" sz="2300" dirty="0" err="1">
                <a:solidFill>
                  <a:srgbClr val="2B2C30"/>
                </a:solidFill>
                <a:latin typeface="Public Sans"/>
                <a:ea typeface="Public Sans"/>
                <a:cs typeface="Public Sans"/>
                <a:sym typeface="Public Sans"/>
              </a:rPr>
              <a:t>김은찬</a:t>
            </a:r>
            <a:r>
              <a:rPr lang="ko-KR" altLang="en-US" sz="2300" dirty="0">
                <a:solidFill>
                  <a:srgbClr val="2B2C30"/>
                </a:solidFill>
                <a:latin typeface="Public Sans"/>
                <a:ea typeface="Public Sans"/>
                <a:cs typeface="Public Sans"/>
                <a:sym typeface="Public Sans"/>
              </a:rPr>
              <a:t> </a:t>
            </a:r>
            <a:r>
              <a:rPr lang="en-US" altLang="ko-KR" sz="2300" dirty="0">
                <a:solidFill>
                  <a:srgbClr val="2B2C30"/>
                </a:solidFill>
                <a:latin typeface="Public Sans"/>
                <a:ea typeface="Public Sans"/>
                <a:cs typeface="Public Sans"/>
                <a:sym typeface="Public Sans"/>
              </a:rPr>
              <a:t>, </a:t>
            </a:r>
            <a:r>
              <a:rPr lang="ko-KR" altLang="en-US" sz="2300" dirty="0">
                <a:solidFill>
                  <a:srgbClr val="2B2C30"/>
                </a:solidFill>
                <a:latin typeface="Public Sans"/>
                <a:ea typeface="Public Sans"/>
                <a:cs typeface="Public Sans"/>
                <a:sym typeface="Public Sans"/>
              </a:rPr>
              <a:t>박인혁</a:t>
            </a:r>
            <a:r>
              <a:rPr lang="en-US" altLang="ko-KR" sz="2300" dirty="0">
                <a:solidFill>
                  <a:srgbClr val="2B2C30"/>
                </a:solidFill>
                <a:latin typeface="Public Sans"/>
                <a:ea typeface="Public Sans"/>
                <a:cs typeface="Public Sans"/>
                <a:sym typeface="Public Sans"/>
              </a:rPr>
              <a:t>, </a:t>
            </a:r>
            <a:r>
              <a:rPr lang="ko-KR" altLang="en-US" sz="2300" dirty="0">
                <a:solidFill>
                  <a:srgbClr val="2B2C30"/>
                </a:solidFill>
                <a:latin typeface="Public Sans"/>
                <a:ea typeface="Public Sans"/>
                <a:cs typeface="Public Sans"/>
                <a:sym typeface="Public Sans"/>
              </a:rPr>
              <a:t>장성민</a:t>
            </a:r>
            <a:r>
              <a:rPr lang="en-US" altLang="ko-KR" sz="2300" dirty="0">
                <a:solidFill>
                  <a:srgbClr val="2B2C30"/>
                </a:solidFill>
                <a:latin typeface="Public Sans"/>
                <a:ea typeface="Public Sans"/>
                <a:cs typeface="Public Sans"/>
                <a:sym typeface="Public Sans"/>
              </a:rPr>
              <a:t>, </a:t>
            </a:r>
            <a:r>
              <a:rPr lang="ko-KR" altLang="en-US" sz="2300" dirty="0">
                <a:solidFill>
                  <a:srgbClr val="2B2C30"/>
                </a:solidFill>
                <a:latin typeface="Public Sans"/>
                <a:ea typeface="Public Sans"/>
                <a:cs typeface="Public Sans"/>
                <a:sym typeface="Public Sans"/>
              </a:rPr>
              <a:t>윤태준</a:t>
            </a:r>
            <a:endParaRPr lang="en-US" sz="2300" dirty="0">
              <a:solidFill>
                <a:srgbClr val="2B2C30"/>
              </a:solidFill>
              <a:latin typeface="Public Sans"/>
              <a:ea typeface="Public Sans"/>
              <a:cs typeface="Public Sans"/>
              <a:sym typeface="Public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Freeform 2"/>
          <p:cNvSpPr/>
          <p:nvPr/>
        </p:nvSpPr>
        <p:spPr>
          <a:xfrm>
            <a:off x="16701746" y="8616481"/>
            <a:ext cx="535737" cy="727544"/>
          </a:xfrm>
          <a:custGeom>
            <a:avLst/>
            <a:gdLst/>
            <a:ahLst/>
            <a:cxnLst/>
            <a:rect l="l" t="t" r="r" b="b"/>
            <a:pathLst>
              <a:path w="535737" h="727544">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ko-KR" altLang="en-US"/>
          </a:p>
        </p:txBody>
      </p:sp>
      <p:sp>
        <p:nvSpPr>
          <p:cNvPr id="3" name="TextBox 3"/>
          <p:cNvSpPr txBox="1"/>
          <p:nvPr/>
        </p:nvSpPr>
        <p:spPr>
          <a:xfrm>
            <a:off x="14990680" y="8630746"/>
            <a:ext cx="1682491" cy="713279"/>
          </a:xfrm>
          <a:prstGeom prst="rect">
            <a:avLst/>
          </a:prstGeom>
        </p:spPr>
        <p:txBody>
          <a:bodyPr lIns="0" tIns="0" rIns="0" bIns="0" rtlCol="0" anchor="t">
            <a:spAutoFit/>
          </a:bodyPr>
          <a:lstStyle/>
          <a:p>
            <a:pPr algn="l">
              <a:lnSpc>
                <a:spcPts val="2717"/>
              </a:lnSpc>
            </a:pPr>
            <a:r>
              <a:rPr lang="en-US" sz="2986" spc="14">
                <a:solidFill>
                  <a:srgbClr val="2B2C30"/>
                </a:solidFill>
                <a:latin typeface="Playfair Display"/>
                <a:ea typeface="Playfair Display"/>
                <a:cs typeface="Playfair Display"/>
                <a:sym typeface="Playfair Display"/>
              </a:rPr>
              <a:t>Ingoude Company</a:t>
            </a:r>
          </a:p>
        </p:txBody>
      </p:sp>
      <p:sp>
        <p:nvSpPr>
          <p:cNvPr id="4" name="TextBox 4"/>
          <p:cNvSpPr txBox="1"/>
          <p:nvPr/>
        </p:nvSpPr>
        <p:spPr>
          <a:xfrm>
            <a:off x="1016407" y="2152970"/>
            <a:ext cx="15953207" cy="5923910"/>
          </a:xfrm>
          <a:prstGeom prst="rect">
            <a:avLst/>
          </a:prstGeom>
        </p:spPr>
        <p:txBody>
          <a:bodyPr lIns="0" tIns="0" rIns="0" bIns="0" rtlCol="0" anchor="t">
            <a:spAutoFit/>
          </a:bodyPr>
          <a:lstStyle/>
          <a:p>
            <a:pPr algn="l">
              <a:lnSpc>
                <a:spcPts val="7865"/>
              </a:lnSpc>
            </a:pPr>
            <a:r>
              <a:rPr lang="en-US" sz="6050" spc="30">
                <a:solidFill>
                  <a:srgbClr val="2B2C30"/>
                </a:solidFill>
                <a:latin typeface="Playfair Display"/>
                <a:ea typeface="Playfair Display"/>
                <a:cs typeface="Playfair Display"/>
                <a:sym typeface="Playfair Display"/>
              </a:rPr>
              <a:t>We took a step back to survey our industry's competitive landscape, in order to gain insights that would allow us to better serve our clients. We achieved that and also gained a deeper understanding of our place in the creative industry.</a:t>
            </a:r>
          </a:p>
        </p:txBody>
      </p:sp>
      <p:sp>
        <p:nvSpPr>
          <p:cNvPr id="5" name="TextBox 5"/>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COMPETITIVE ANALYSIS</a:t>
            </a:r>
          </a:p>
        </p:txBody>
      </p:sp>
      <p:sp>
        <p:nvSpPr>
          <p:cNvPr id="6" name="AutoShape 6"/>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ko-KR"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Freeform 2"/>
          <p:cNvSpPr/>
          <p:nvPr/>
        </p:nvSpPr>
        <p:spPr>
          <a:xfrm>
            <a:off x="16701746" y="8616481"/>
            <a:ext cx="535737" cy="727544"/>
          </a:xfrm>
          <a:custGeom>
            <a:avLst/>
            <a:gdLst/>
            <a:ahLst/>
            <a:cxnLst/>
            <a:rect l="l" t="t" r="r" b="b"/>
            <a:pathLst>
              <a:path w="535737" h="727544">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ko-KR" altLang="en-US"/>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ko-KR" altLang="en-US"/>
          </a:p>
        </p:txBody>
      </p:sp>
      <p:sp>
        <p:nvSpPr>
          <p:cNvPr id="4" name="TextBox 4"/>
          <p:cNvSpPr txBox="1"/>
          <p:nvPr/>
        </p:nvSpPr>
        <p:spPr>
          <a:xfrm>
            <a:off x="14990680" y="8630746"/>
            <a:ext cx="1682491" cy="713279"/>
          </a:xfrm>
          <a:prstGeom prst="rect">
            <a:avLst/>
          </a:prstGeom>
        </p:spPr>
        <p:txBody>
          <a:bodyPr lIns="0" tIns="0" rIns="0" bIns="0" rtlCol="0" anchor="t">
            <a:spAutoFit/>
          </a:bodyPr>
          <a:lstStyle/>
          <a:p>
            <a:pPr algn="l">
              <a:lnSpc>
                <a:spcPts val="2717"/>
              </a:lnSpc>
            </a:pPr>
            <a:r>
              <a:rPr lang="en-US" sz="2986" spc="14">
                <a:solidFill>
                  <a:srgbClr val="2B2C30"/>
                </a:solidFill>
                <a:latin typeface="Playfair Display"/>
                <a:ea typeface="Playfair Display"/>
                <a:cs typeface="Playfair Display"/>
                <a:sym typeface="Playfair Display"/>
              </a:rPr>
              <a:t>Ingoude Company</a:t>
            </a:r>
          </a:p>
        </p:txBody>
      </p:sp>
      <p:sp>
        <p:nvSpPr>
          <p:cNvPr id="5" name="TextBox 5"/>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COMPETITIVE ANALYSIS</a:t>
            </a:r>
          </a:p>
        </p:txBody>
      </p:sp>
      <p:grpSp>
        <p:nvGrpSpPr>
          <p:cNvPr id="6" name="Group 6"/>
          <p:cNvGrpSpPr/>
          <p:nvPr/>
        </p:nvGrpSpPr>
        <p:grpSpPr>
          <a:xfrm>
            <a:off x="1016407" y="2312790"/>
            <a:ext cx="5146395" cy="3871595"/>
            <a:chOff x="0" y="0"/>
            <a:chExt cx="6861860" cy="5162127"/>
          </a:xfrm>
        </p:grpSpPr>
        <p:sp>
          <p:nvSpPr>
            <p:cNvPr id="7" name="TextBox 7"/>
            <p:cNvSpPr txBox="1"/>
            <p:nvPr/>
          </p:nvSpPr>
          <p:spPr>
            <a:xfrm>
              <a:off x="0" y="-66675"/>
              <a:ext cx="6861860" cy="632249"/>
            </a:xfrm>
            <a:prstGeom prst="rect">
              <a:avLst/>
            </a:prstGeom>
          </p:spPr>
          <p:txBody>
            <a:bodyPr lIns="0" tIns="0" rIns="0" bIns="0" rtlCol="0" anchor="t">
              <a:spAutoFit/>
            </a:bodyPr>
            <a:lstStyle/>
            <a:p>
              <a:pPr algn="l">
                <a:lnSpc>
                  <a:spcPts val="3919"/>
                </a:lnSpc>
              </a:pPr>
              <a:r>
                <a:rPr lang="en-US" sz="2799" b="1">
                  <a:solidFill>
                    <a:srgbClr val="2B2C30"/>
                  </a:solidFill>
                  <a:latin typeface="Public Sans Bold"/>
                  <a:ea typeface="Public Sans Bold"/>
                  <a:cs typeface="Public Sans Bold"/>
                  <a:sym typeface="Public Sans Bold"/>
                </a:rPr>
                <a:t>Wardiere Inc.</a:t>
              </a:r>
            </a:p>
          </p:txBody>
        </p:sp>
        <p:sp>
          <p:nvSpPr>
            <p:cNvPr id="8" name="TextBox 8"/>
            <p:cNvSpPr txBox="1"/>
            <p:nvPr/>
          </p:nvSpPr>
          <p:spPr>
            <a:xfrm>
              <a:off x="0" y="743374"/>
              <a:ext cx="6861860" cy="4418753"/>
            </a:xfrm>
            <a:prstGeom prst="rect">
              <a:avLst/>
            </a:prstGeom>
          </p:spPr>
          <p:txBody>
            <a:bodyPr lIns="0" tIns="0" rIns="0" bIns="0" rtlCol="0" anchor="t">
              <a:spAutoFit/>
            </a:bodyPr>
            <a:lstStyle/>
            <a:p>
              <a:pPr algn="l">
                <a:lnSpc>
                  <a:spcPts val="2659"/>
                </a:lnSpc>
              </a:pPr>
              <a:r>
                <a:rPr lang="en-US" sz="1899">
                  <a:solidFill>
                    <a:srgbClr val="2B2C30"/>
                  </a:solidFill>
                  <a:latin typeface="Public Sans"/>
                  <a:ea typeface="Public Sans"/>
                  <a:cs typeface="Public Sans"/>
                  <a:sym typeface="Public Sans"/>
                </a:rPr>
                <a:t>Duis aute irure dolor in reprehenderit in voluptate velit esse cillum dolore eu fugiat nulla pariatur. Excepteur sint occaecat cupidatat non proident, sunt in culpa qui officia deserunt mollit anim id est laborum.</a:t>
              </a:r>
            </a:p>
            <a:p>
              <a:pPr algn="l">
                <a:lnSpc>
                  <a:spcPts val="2659"/>
                </a:lnSpc>
              </a:pPr>
              <a:endParaRPr lang="en-US" sz="1899">
                <a:solidFill>
                  <a:srgbClr val="2B2C30"/>
                </a:solidFill>
                <a:latin typeface="Public Sans"/>
                <a:ea typeface="Public Sans"/>
                <a:cs typeface="Public Sans"/>
                <a:sym typeface="Public Sans"/>
              </a:endParaRPr>
            </a:p>
            <a:p>
              <a:pPr algn="l">
                <a:lnSpc>
                  <a:spcPts val="2659"/>
                </a:lnSpc>
              </a:pPr>
              <a:r>
                <a:rPr lang="en-US" sz="1899">
                  <a:solidFill>
                    <a:srgbClr val="2B2C30"/>
                  </a:solidFill>
                  <a:latin typeface="Public Sans"/>
                  <a:ea typeface="Public Sans"/>
                  <a:cs typeface="Public Sans"/>
                  <a:sym typeface="Public Sans"/>
                </a:rPr>
                <a:t>12 million monthly active users</a:t>
              </a:r>
            </a:p>
            <a:p>
              <a:pPr algn="l">
                <a:lnSpc>
                  <a:spcPts val="2659"/>
                </a:lnSpc>
              </a:pPr>
              <a:r>
                <a:rPr lang="en-US" sz="1899">
                  <a:solidFill>
                    <a:srgbClr val="2B2C30"/>
                  </a:solidFill>
                  <a:latin typeface="Public Sans"/>
                  <a:ea typeface="Public Sans"/>
                  <a:cs typeface="Public Sans"/>
                  <a:sym typeface="Public Sans"/>
                </a:rPr>
                <a:t>Tiered ad brackets</a:t>
              </a:r>
            </a:p>
            <a:p>
              <a:pPr algn="l">
                <a:lnSpc>
                  <a:spcPts val="2659"/>
                </a:lnSpc>
              </a:pPr>
              <a:r>
                <a:rPr lang="en-US" sz="1899">
                  <a:solidFill>
                    <a:srgbClr val="2B2C30"/>
                  </a:solidFill>
                  <a:latin typeface="Public Sans"/>
                  <a:ea typeface="Public Sans"/>
                  <a:cs typeface="Public Sans"/>
                  <a:sym typeface="Public Sans"/>
                </a:rPr>
                <a:t>Primarily desktop platform</a:t>
              </a:r>
            </a:p>
            <a:p>
              <a:pPr algn="l">
                <a:lnSpc>
                  <a:spcPts val="2659"/>
                </a:lnSpc>
              </a:pPr>
              <a:r>
                <a:rPr lang="en-US" sz="1899">
                  <a:solidFill>
                    <a:srgbClr val="2B2C30"/>
                  </a:solidFill>
                  <a:latin typeface="Public Sans"/>
                  <a:ea typeface="Public Sans"/>
                  <a:cs typeface="Public Sans"/>
                  <a:sym typeface="Public Sans"/>
                </a:rPr>
                <a:t>100 employees</a:t>
              </a:r>
            </a:p>
          </p:txBody>
        </p:sp>
      </p:grpSp>
      <p:grpSp>
        <p:nvGrpSpPr>
          <p:cNvPr id="9" name="Group 9"/>
          <p:cNvGrpSpPr/>
          <p:nvPr/>
        </p:nvGrpSpPr>
        <p:grpSpPr>
          <a:xfrm>
            <a:off x="6553742" y="2312790"/>
            <a:ext cx="5146395" cy="4204970"/>
            <a:chOff x="0" y="0"/>
            <a:chExt cx="6861860" cy="5606627"/>
          </a:xfrm>
        </p:grpSpPr>
        <p:sp>
          <p:nvSpPr>
            <p:cNvPr id="10" name="TextBox 10"/>
            <p:cNvSpPr txBox="1"/>
            <p:nvPr/>
          </p:nvSpPr>
          <p:spPr>
            <a:xfrm>
              <a:off x="0" y="-66675"/>
              <a:ext cx="6861860" cy="632249"/>
            </a:xfrm>
            <a:prstGeom prst="rect">
              <a:avLst/>
            </a:prstGeom>
          </p:spPr>
          <p:txBody>
            <a:bodyPr lIns="0" tIns="0" rIns="0" bIns="0" rtlCol="0" anchor="t">
              <a:spAutoFit/>
            </a:bodyPr>
            <a:lstStyle/>
            <a:p>
              <a:pPr algn="l">
                <a:lnSpc>
                  <a:spcPts val="3919"/>
                </a:lnSpc>
              </a:pPr>
              <a:r>
                <a:rPr lang="en-US" sz="2799" b="1">
                  <a:solidFill>
                    <a:srgbClr val="2B2C30"/>
                  </a:solidFill>
                  <a:latin typeface="Public Sans Bold"/>
                  <a:ea typeface="Public Sans Bold"/>
                  <a:cs typeface="Public Sans Bold"/>
                  <a:sym typeface="Public Sans Bold"/>
                </a:rPr>
                <a:t>Hanover and Tyke</a:t>
              </a:r>
            </a:p>
          </p:txBody>
        </p:sp>
        <p:sp>
          <p:nvSpPr>
            <p:cNvPr id="11" name="TextBox 11"/>
            <p:cNvSpPr txBox="1"/>
            <p:nvPr/>
          </p:nvSpPr>
          <p:spPr>
            <a:xfrm>
              <a:off x="0" y="743374"/>
              <a:ext cx="6861860" cy="4863253"/>
            </a:xfrm>
            <a:prstGeom prst="rect">
              <a:avLst/>
            </a:prstGeom>
          </p:spPr>
          <p:txBody>
            <a:bodyPr lIns="0" tIns="0" rIns="0" bIns="0" rtlCol="0" anchor="t">
              <a:spAutoFit/>
            </a:bodyPr>
            <a:lstStyle/>
            <a:p>
              <a:pPr algn="l">
                <a:lnSpc>
                  <a:spcPts val="2659"/>
                </a:lnSpc>
              </a:pPr>
              <a:r>
                <a:rPr lang="en-US" sz="1899">
                  <a:solidFill>
                    <a:srgbClr val="2B2C30"/>
                  </a:solidFill>
                  <a:latin typeface="Public Sans"/>
                  <a:ea typeface="Public Sans"/>
                  <a:cs typeface="Public Sans"/>
                  <a:sym typeface="Public Sans"/>
                </a:rPr>
                <a:t>Lorem ipsum dolor sit amet, adipiscing elit, sed do eiusmod tempor incididunt ut labore et dolore magna aliqua. Ut enim ad minim veniam, quis nostrud exercitation ullamco laboris nisi ut aliquip ex ea commodo consequat.</a:t>
              </a:r>
            </a:p>
            <a:p>
              <a:pPr algn="l">
                <a:lnSpc>
                  <a:spcPts val="2659"/>
                </a:lnSpc>
              </a:pPr>
              <a:endParaRPr lang="en-US" sz="1899">
                <a:solidFill>
                  <a:srgbClr val="2B2C30"/>
                </a:solidFill>
                <a:latin typeface="Public Sans"/>
                <a:ea typeface="Public Sans"/>
                <a:cs typeface="Public Sans"/>
                <a:sym typeface="Public Sans"/>
              </a:endParaRPr>
            </a:p>
            <a:p>
              <a:pPr algn="l">
                <a:lnSpc>
                  <a:spcPts val="2659"/>
                </a:lnSpc>
              </a:pPr>
              <a:r>
                <a:rPr lang="en-US" sz="1899">
                  <a:solidFill>
                    <a:srgbClr val="2B2C30"/>
                  </a:solidFill>
                  <a:latin typeface="Public Sans"/>
                  <a:ea typeface="Public Sans"/>
                  <a:cs typeface="Public Sans"/>
                  <a:sym typeface="Public Sans"/>
                </a:rPr>
                <a:t>100 million monthly active users</a:t>
              </a:r>
            </a:p>
            <a:p>
              <a:pPr algn="l">
                <a:lnSpc>
                  <a:spcPts val="2659"/>
                </a:lnSpc>
              </a:pPr>
              <a:r>
                <a:rPr lang="en-US" sz="1899">
                  <a:solidFill>
                    <a:srgbClr val="2B2C30"/>
                  </a:solidFill>
                  <a:latin typeface="Public Sans"/>
                  <a:ea typeface="Public Sans"/>
                  <a:cs typeface="Public Sans"/>
                  <a:sym typeface="Public Sans"/>
                </a:rPr>
                <a:t>Ad-supported platform</a:t>
              </a:r>
            </a:p>
            <a:p>
              <a:pPr algn="l">
                <a:lnSpc>
                  <a:spcPts val="2659"/>
                </a:lnSpc>
              </a:pPr>
              <a:r>
                <a:rPr lang="en-US" sz="1899">
                  <a:solidFill>
                    <a:srgbClr val="2B2C30"/>
                  </a:solidFill>
                  <a:latin typeface="Public Sans"/>
                  <a:ea typeface="Public Sans"/>
                  <a:cs typeface="Public Sans"/>
                  <a:sym typeface="Public Sans"/>
                </a:rPr>
                <a:t>2.9 million podcast titles</a:t>
              </a:r>
            </a:p>
            <a:p>
              <a:pPr algn="l">
                <a:lnSpc>
                  <a:spcPts val="2659"/>
                </a:lnSpc>
              </a:pPr>
              <a:r>
                <a:rPr lang="en-US" sz="1899">
                  <a:solidFill>
                    <a:srgbClr val="2B2C30"/>
                  </a:solidFill>
                  <a:latin typeface="Public Sans"/>
                  <a:ea typeface="Public Sans"/>
                  <a:cs typeface="Public Sans"/>
                  <a:sym typeface="Public Sans"/>
                </a:rPr>
                <a:t>7000 employees</a:t>
              </a:r>
            </a:p>
          </p:txBody>
        </p:sp>
      </p:grpSp>
      <p:grpSp>
        <p:nvGrpSpPr>
          <p:cNvPr id="12" name="Group 12"/>
          <p:cNvGrpSpPr/>
          <p:nvPr/>
        </p:nvGrpSpPr>
        <p:grpSpPr>
          <a:xfrm>
            <a:off x="12112905" y="2312790"/>
            <a:ext cx="5146395" cy="4204970"/>
            <a:chOff x="0" y="0"/>
            <a:chExt cx="6861860" cy="5606627"/>
          </a:xfrm>
        </p:grpSpPr>
        <p:sp>
          <p:nvSpPr>
            <p:cNvPr id="13" name="TextBox 13"/>
            <p:cNvSpPr txBox="1"/>
            <p:nvPr/>
          </p:nvSpPr>
          <p:spPr>
            <a:xfrm>
              <a:off x="0" y="-66675"/>
              <a:ext cx="6861860" cy="632249"/>
            </a:xfrm>
            <a:prstGeom prst="rect">
              <a:avLst/>
            </a:prstGeom>
          </p:spPr>
          <p:txBody>
            <a:bodyPr lIns="0" tIns="0" rIns="0" bIns="0" rtlCol="0" anchor="t">
              <a:spAutoFit/>
            </a:bodyPr>
            <a:lstStyle/>
            <a:p>
              <a:pPr algn="l">
                <a:lnSpc>
                  <a:spcPts val="3919"/>
                </a:lnSpc>
              </a:pPr>
              <a:r>
                <a:rPr lang="en-US" sz="2799" b="1">
                  <a:solidFill>
                    <a:srgbClr val="2B2C30"/>
                  </a:solidFill>
                  <a:latin typeface="Public Sans Bold"/>
                  <a:ea typeface="Public Sans Bold"/>
                  <a:cs typeface="Public Sans Bold"/>
                  <a:sym typeface="Public Sans Bold"/>
                </a:rPr>
                <a:t>Salford &amp; Co.</a:t>
              </a:r>
            </a:p>
          </p:txBody>
        </p:sp>
        <p:sp>
          <p:nvSpPr>
            <p:cNvPr id="14" name="TextBox 14"/>
            <p:cNvSpPr txBox="1"/>
            <p:nvPr/>
          </p:nvSpPr>
          <p:spPr>
            <a:xfrm>
              <a:off x="0" y="743374"/>
              <a:ext cx="6861860" cy="4863253"/>
            </a:xfrm>
            <a:prstGeom prst="rect">
              <a:avLst/>
            </a:prstGeom>
          </p:spPr>
          <p:txBody>
            <a:bodyPr lIns="0" tIns="0" rIns="0" bIns="0" rtlCol="0" anchor="t">
              <a:spAutoFit/>
            </a:bodyPr>
            <a:lstStyle/>
            <a:p>
              <a:pPr algn="l">
                <a:lnSpc>
                  <a:spcPts val="2659"/>
                </a:lnSpc>
              </a:pPr>
              <a:r>
                <a:rPr lang="en-US" sz="1899">
                  <a:solidFill>
                    <a:srgbClr val="2B2C30"/>
                  </a:solidFill>
                  <a:latin typeface="Public Sans"/>
                  <a:ea typeface="Public Sans"/>
                  <a:cs typeface="Public Sans"/>
                  <a:sym typeface="Public Sans"/>
                </a:rPr>
                <a:t>Lorem ipsum dolor sit amet, adipiscing elit, sed do eiusmod tempor incididunt ut labore et dolore magna aliqua. Ut enim ad minim veniam, quis nostrud exercitation ullamco laboris nisi ut aliquip ex ea commodo consequat.</a:t>
              </a:r>
            </a:p>
            <a:p>
              <a:pPr algn="l">
                <a:lnSpc>
                  <a:spcPts val="2659"/>
                </a:lnSpc>
              </a:pPr>
              <a:endParaRPr lang="en-US" sz="1899">
                <a:solidFill>
                  <a:srgbClr val="2B2C30"/>
                </a:solidFill>
                <a:latin typeface="Public Sans"/>
                <a:ea typeface="Public Sans"/>
                <a:cs typeface="Public Sans"/>
                <a:sym typeface="Public Sans"/>
              </a:endParaRPr>
            </a:p>
            <a:p>
              <a:pPr algn="l">
                <a:lnSpc>
                  <a:spcPts val="2659"/>
                </a:lnSpc>
              </a:pPr>
              <a:r>
                <a:rPr lang="en-US" sz="1899">
                  <a:solidFill>
                    <a:srgbClr val="2B2C30"/>
                  </a:solidFill>
                  <a:latin typeface="Public Sans"/>
                  <a:ea typeface="Public Sans"/>
                  <a:cs typeface="Public Sans"/>
                  <a:sym typeface="Public Sans"/>
                </a:rPr>
                <a:t>12 million monthly active users</a:t>
              </a:r>
            </a:p>
            <a:p>
              <a:pPr algn="l">
                <a:lnSpc>
                  <a:spcPts val="2659"/>
                </a:lnSpc>
              </a:pPr>
              <a:r>
                <a:rPr lang="en-US" sz="1899">
                  <a:solidFill>
                    <a:srgbClr val="2B2C30"/>
                  </a:solidFill>
                  <a:latin typeface="Public Sans"/>
                  <a:ea typeface="Public Sans"/>
                  <a:cs typeface="Public Sans"/>
                  <a:sym typeface="Public Sans"/>
                </a:rPr>
                <a:t>Female content focus</a:t>
              </a:r>
            </a:p>
            <a:p>
              <a:pPr algn="l">
                <a:lnSpc>
                  <a:spcPts val="2659"/>
                </a:lnSpc>
              </a:pPr>
              <a:r>
                <a:rPr lang="en-US" sz="1899">
                  <a:solidFill>
                    <a:srgbClr val="2B2C30"/>
                  </a:solidFill>
                  <a:latin typeface="Public Sans"/>
                  <a:ea typeface="Public Sans"/>
                  <a:cs typeface="Public Sans"/>
                  <a:sym typeface="Public Sans"/>
                </a:rPr>
                <a:t>Majority of users are ages 25-34</a:t>
              </a:r>
            </a:p>
            <a:p>
              <a:pPr algn="l">
                <a:lnSpc>
                  <a:spcPts val="2659"/>
                </a:lnSpc>
              </a:pPr>
              <a:r>
                <a:rPr lang="en-US" sz="1899">
                  <a:solidFill>
                    <a:srgbClr val="2B2C30"/>
                  </a:solidFill>
                  <a:latin typeface="Public Sans"/>
                  <a:ea typeface="Public Sans"/>
                  <a:cs typeface="Public Sans"/>
                  <a:sym typeface="Public Sans"/>
                </a:rPr>
                <a:t>500 employees</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Freeform 2"/>
          <p:cNvSpPr/>
          <p:nvPr/>
        </p:nvSpPr>
        <p:spPr>
          <a:xfrm>
            <a:off x="16701746" y="8616481"/>
            <a:ext cx="535737" cy="727544"/>
          </a:xfrm>
          <a:custGeom>
            <a:avLst/>
            <a:gdLst/>
            <a:ahLst/>
            <a:cxnLst/>
            <a:rect l="l" t="t" r="r" b="b"/>
            <a:pathLst>
              <a:path w="535737" h="727544">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ko-KR" altLang="en-US"/>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ko-KR" altLang="en-US"/>
          </a:p>
        </p:txBody>
      </p:sp>
      <p:sp>
        <p:nvSpPr>
          <p:cNvPr id="4" name="TextBox 4"/>
          <p:cNvSpPr txBox="1"/>
          <p:nvPr/>
        </p:nvSpPr>
        <p:spPr>
          <a:xfrm>
            <a:off x="14990680" y="8630746"/>
            <a:ext cx="1682491" cy="713279"/>
          </a:xfrm>
          <a:prstGeom prst="rect">
            <a:avLst/>
          </a:prstGeom>
        </p:spPr>
        <p:txBody>
          <a:bodyPr lIns="0" tIns="0" rIns="0" bIns="0" rtlCol="0" anchor="t">
            <a:spAutoFit/>
          </a:bodyPr>
          <a:lstStyle/>
          <a:p>
            <a:pPr algn="l">
              <a:lnSpc>
                <a:spcPts val="2717"/>
              </a:lnSpc>
            </a:pPr>
            <a:r>
              <a:rPr lang="en-US" sz="2986" spc="14">
                <a:solidFill>
                  <a:srgbClr val="2B2C30"/>
                </a:solidFill>
                <a:latin typeface="Playfair Display"/>
                <a:ea typeface="Playfair Display"/>
                <a:cs typeface="Playfair Display"/>
                <a:sym typeface="Playfair Display"/>
              </a:rPr>
              <a:t>Ingoude Company</a:t>
            </a:r>
          </a:p>
        </p:txBody>
      </p:sp>
      <p:sp>
        <p:nvSpPr>
          <p:cNvPr id="5" name="TextBox 5"/>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SIZE OF MARKET</a:t>
            </a:r>
          </a:p>
        </p:txBody>
      </p:sp>
      <p:grpSp>
        <p:nvGrpSpPr>
          <p:cNvPr id="6" name="Group 6"/>
          <p:cNvGrpSpPr/>
          <p:nvPr/>
        </p:nvGrpSpPr>
        <p:grpSpPr>
          <a:xfrm>
            <a:off x="-102505" y="2260635"/>
            <a:ext cx="11309601" cy="11309601"/>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2B2C30"/>
              </a:solidFill>
              <a:prstDash val="solid"/>
              <a:miter/>
            </a:ln>
          </p:spPr>
          <p:txBody>
            <a:bodyPr/>
            <a:lstStyle/>
            <a:p>
              <a:endParaRPr lang="ko-KR" altLang="en-US"/>
            </a:p>
          </p:txBody>
        </p:sp>
        <p:sp>
          <p:nvSpPr>
            <p:cNvPr id="8" name="TextBox 8"/>
            <p:cNvSpPr txBox="1"/>
            <p:nvPr/>
          </p:nvSpPr>
          <p:spPr>
            <a:xfrm>
              <a:off x="76200" y="85725"/>
              <a:ext cx="660400" cy="650875"/>
            </a:xfrm>
            <a:prstGeom prst="rect">
              <a:avLst/>
            </a:prstGeom>
          </p:spPr>
          <p:txBody>
            <a:bodyPr lIns="50800" tIns="50800" rIns="50800" bIns="50800" rtlCol="0" anchor="ctr"/>
            <a:lstStyle/>
            <a:p>
              <a:pPr algn="ctr">
                <a:lnSpc>
                  <a:spcPts val="2120"/>
                </a:lnSpc>
              </a:pPr>
              <a:endParaRPr/>
            </a:p>
          </p:txBody>
        </p:sp>
      </p:grpSp>
      <p:grpSp>
        <p:nvGrpSpPr>
          <p:cNvPr id="9" name="Group 9"/>
          <p:cNvGrpSpPr/>
          <p:nvPr/>
        </p:nvGrpSpPr>
        <p:grpSpPr>
          <a:xfrm>
            <a:off x="1052197" y="4535268"/>
            <a:ext cx="9000196" cy="9000196"/>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2B2C30"/>
              </a:solidFill>
              <a:prstDash val="solid"/>
              <a:miter/>
            </a:ln>
          </p:spPr>
          <p:txBody>
            <a:bodyPr/>
            <a:lstStyle/>
            <a:p>
              <a:endParaRPr lang="ko-KR" altLang="en-US"/>
            </a:p>
          </p:txBody>
        </p:sp>
        <p:sp>
          <p:nvSpPr>
            <p:cNvPr id="11" name="TextBox 11"/>
            <p:cNvSpPr txBox="1"/>
            <p:nvPr/>
          </p:nvSpPr>
          <p:spPr>
            <a:xfrm>
              <a:off x="76200" y="85725"/>
              <a:ext cx="660400" cy="650875"/>
            </a:xfrm>
            <a:prstGeom prst="rect">
              <a:avLst/>
            </a:prstGeom>
          </p:spPr>
          <p:txBody>
            <a:bodyPr lIns="50800" tIns="50800" rIns="50800" bIns="50800" rtlCol="0" anchor="ctr"/>
            <a:lstStyle/>
            <a:p>
              <a:pPr algn="ctr">
                <a:lnSpc>
                  <a:spcPts val="2120"/>
                </a:lnSpc>
              </a:pPr>
              <a:endParaRPr/>
            </a:p>
          </p:txBody>
        </p:sp>
      </p:grpSp>
      <p:grpSp>
        <p:nvGrpSpPr>
          <p:cNvPr id="12" name="Group 12"/>
          <p:cNvGrpSpPr/>
          <p:nvPr/>
        </p:nvGrpSpPr>
        <p:grpSpPr>
          <a:xfrm>
            <a:off x="2260382" y="7254536"/>
            <a:ext cx="6583826" cy="6583826"/>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2B2C30"/>
              </a:solidFill>
              <a:prstDash val="solid"/>
              <a:miter/>
            </a:ln>
          </p:spPr>
          <p:txBody>
            <a:bodyPr/>
            <a:lstStyle/>
            <a:p>
              <a:endParaRPr lang="ko-KR" altLang="en-US"/>
            </a:p>
          </p:txBody>
        </p:sp>
        <p:sp>
          <p:nvSpPr>
            <p:cNvPr id="14" name="TextBox 14"/>
            <p:cNvSpPr txBox="1"/>
            <p:nvPr/>
          </p:nvSpPr>
          <p:spPr>
            <a:xfrm>
              <a:off x="76200" y="85725"/>
              <a:ext cx="660400" cy="650875"/>
            </a:xfrm>
            <a:prstGeom prst="rect">
              <a:avLst/>
            </a:prstGeom>
          </p:spPr>
          <p:txBody>
            <a:bodyPr lIns="50800" tIns="50800" rIns="50800" bIns="50800" rtlCol="0" anchor="ctr"/>
            <a:lstStyle/>
            <a:p>
              <a:pPr algn="ctr">
                <a:lnSpc>
                  <a:spcPts val="2120"/>
                </a:lnSpc>
              </a:pPr>
              <a:endParaRPr/>
            </a:p>
          </p:txBody>
        </p:sp>
      </p:grpSp>
      <p:sp>
        <p:nvSpPr>
          <p:cNvPr id="15" name="TextBox 15"/>
          <p:cNvSpPr txBox="1"/>
          <p:nvPr/>
        </p:nvSpPr>
        <p:spPr>
          <a:xfrm>
            <a:off x="2991928" y="5138727"/>
            <a:ext cx="5120733" cy="1619439"/>
          </a:xfrm>
          <a:prstGeom prst="rect">
            <a:avLst/>
          </a:prstGeom>
        </p:spPr>
        <p:txBody>
          <a:bodyPr lIns="0" tIns="0" rIns="0" bIns="0" rtlCol="0" anchor="t">
            <a:spAutoFit/>
          </a:bodyPr>
          <a:lstStyle/>
          <a:p>
            <a:pPr algn="ctr">
              <a:lnSpc>
                <a:spcPts val="13659"/>
              </a:lnSpc>
            </a:pPr>
            <a:r>
              <a:rPr lang="en-US" sz="8537" b="1">
                <a:solidFill>
                  <a:srgbClr val="2B2C30"/>
                </a:solidFill>
                <a:latin typeface="Public Sans Bold"/>
                <a:ea typeface="Public Sans Bold"/>
                <a:cs typeface="Public Sans Bold"/>
                <a:sym typeface="Public Sans Bold"/>
              </a:rPr>
              <a:t>488M</a:t>
            </a:r>
          </a:p>
        </p:txBody>
      </p:sp>
      <p:sp>
        <p:nvSpPr>
          <p:cNvPr id="16" name="TextBox 16"/>
          <p:cNvSpPr txBox="1"/>
          <p:nvPr/>
        </p:nvSpPr>
        <p:spPr>
          <a:xfrm>
            <a:off x="2627792" y="8006126"/>
            <a:ext cx="5849007" cy="1619439"/>
          </a:xfrm>
          <a:prstGeom prst="rect">
            <a:avLst/>
          </a:prstGeom>
        </p:spPr>
        <p:txBody>
          <a:bodyPr lIns="0" tIns="0" rIns="0" bIns="0" rtlCol="0" anchor="t">
            <a:spAutoFit/>
          </a:bodyPr>
          <a:lstStyle/>
          <a:p>
            <a:pPr algn="ctr">
              <a:lnSpc>
                <a:spcPts val="13659"/>
              </a:lnSpc>
            </a:pPr>
            <a:r>
              <a:rPr lang="en-US" sz="8537" b="1">
                <a:solidFill>
                  <a:srgbClr val="2B2C30"/>
                </a:solidFill>
                <a:latin typeface="Public Sans Bold"/>
                <a:ea typeface="Public Sans Bold"/>
                <a:cs typeface="Public Sans Bold"/>
                <a:sym typeface="Public Sans Bold"/>
              </a:rPr>
              <a:t>228M</a:t>
            </a:r>
          </a:p>
        </p:txBody>
      </p:sp>
      <p:sp>
        <p:nvSpPr>
          <p:cNvPr id="17" name="TextBox 17"/>
          <p:cNvSpPr txBox="1"/>
          <p:nvPr/>
        </p:nvSpPr>
        <p:spPr>
          <a:xfrm>
            <a:off x="2991928" y="2556681"/>
            <a:ext cx="5120733" cy="1619439"/>
          </a:xfrm>
          <a:prstGeom prst="rect">
            <a:avLst/>
          </a:prstGeom>
        </p:spPr>
        <p:txBody>
          <a:bodyPr lIns="0" tIns="0" rIns="0" bIns="0" rtlCol="0" anchor="t">
            <a:spAutoFit/>
          </a:bodyPr>
          <a:lstStyle/>
          <a:p>
            <a:pPr algn="ctr">
              <a:lnSpc>
                <a:spcPts val="13659"/>
              </a:lnSpc>
            </a:pPr>
            <a:r>
              <a:rPr lang="en-US" sz="8537" b="1">
                <a:solidFill>
                  <a:srgbClr val="2B2C30"/>
                </a:solidFill>
                <a:latin typeface="Public Sans Bold"/>
                <a:ea typeface="Public Sans Bold"/>
                <a:cs typeface="Public Sans Bold"/>
                <a:sym typeface="Public Sans Bold"/>
              </a:rPr>
              <a:t>1.3B</a:t>
            </a:r>
          </a:p>
        </p:txBody>
      </p:sp>
      <p:grpSp>
        <p:nvGrpSpPr>
          <p:cNvPr id="18" name="Group 18"/>
          <p:cNvGrpSpPr/>
          <p:nvPr/>
        </p:nvGrpSpPr>
        <p:grpSpPr>
          <a:xfrm>
            <a:off x="12112905" y="2312790"/>
            <a:ext cx="5146395" cy="5783891"/>
            <a:chOff x="0" y="0"/>
            <a:chExt cx="6861860" cy="7711855"/>
          </a:xfrm>
        </p:grpSpPr>
        <p:sp>
          <p:nvSpPr>
            <p:cNvPr id="19" name="TextBox 19"/>
            <p:cNvSpPr txBox="1"/>
            <p:nvPr/>
          </p:nvSpPr>
          <p:spPr>
            <a:xfrm>
              <a:off x="0" y="-66675"/>
              <a:ext cx="6861860" cy="632249"/>
            </a:xfrm>
            <a:prstGeom prst="rect">
              <a:avLst/>
            </a:prstGeom>
          </p:spPr>
          <p:txBody>
            <a:bodyPr lIns="0" tIns="0" rIns="0" bIns="0" rtlCol="0" anchor="t">
              <a:spAutoFit/>
            </a:bodyPr>
            <a:lstStyle/>
            <a:p>
              <a:pPr algn="l">
                <a:lnSpc>
                  <a:spcPts val="3919"/>
                </a:lnSpc>
              </a:pPr>
              <a:r>
                <a:rPr lang="en-US" sz="2799" b="1">
                  <a:solidFill>
                    <a:srgbClr val="2B2C30"/>
                  </a:solidFill>
                  <a:latin typeface="Public Sans Bold"/>
                  <a:ea typeface="Public Sans Bold"/>
                  <a:cs typeface="Public Sans Bold"/>
                  <a:sym typeface="Public Sans Bold"/>
                </a:rPr>
                <a:t>TAM</a:t>
              </a:r>
            </a:p>
          </p:txBody>
        </p:sp>
        <p:sp>
          <p:nvSpPr>
            <p:cNvPr id="20" name="TextBox 20"/>
            <p:cNvSpPr txBox="1"/>
            <p:nvPr/>
          </p:nvSpPr>
          <p:spPr>
            <a:xfrm>
              <a:off x="0" y="743374"/>
              <a:ext cx="6861860" cy="1751753"/>
            </a:xfrm>
            <a:prstGeom prst="rect">
              <a:avLst/>
            </a:prstGeom>
          </p:spPr>
          <p:txBody>
            <a:bodyPr lIns="0" tIns="0" rIns="0" bIns="0" rtlCol="0" anchor="t">
              <a:spAutoFit/>
            </a:bodyPr>
            <a:lstStyle/>
            <a:p>
              <a:pPr algn="l">
                <a:lnSpc>
                  <a:spcPts val="2659"/>
                </a:lnSpc>
              </a:pPr>
              <a:r>
                <a:rPr lang="en-US" sz="1899">
                  <a:solidFill>
                    <a:srgbClr val="2B2C30"/>
                  </a:solidFill>
                  <a:latin typeface="Public Sans"/>
                  <a:ea typeface="Public Sans"/>
                  <a:cs typeface="Public Sans"/>
                  <a:sym typeface="Public Sans"/>
                </a:rPr>
                <a:t>Lorem ipsum dolor sit amet, adipiscing elit, sed do eiusmod tempo. Ut enim ad minim lore veniam, quis nostrud exercitation ullamco ips laboris nisi ut aliquip.</a:t>
              </a:r>
            </a:p>
          </p:txBody>
        </p:sp>
        <p:sp>
          <p:nvSpPr>
            <p:cNvPr id="21" name="TextBox 21"/>
            <p:cNvSpPr txBox="1"/>
            <p:nvPr/>
          </p:nvSpPr>
          <p:spPr>
            <a:xfrm>
              <a:off x="0" y="2986189"/>
              <a:ext cx="6861860" cy="632249"/>
            </a:xfrm>
            <a:prstGeom prst="rect">
              <a:avLst/>
            </a:prstGeom>
          </p:spPr>
          <p:txBody>
            <a:bodyPr lIns="0" tIns="0" rIns="0" bIns="0" rtlCol="0" anchor="t">
              <a:spAutoFit/>
            </a:bodyPr>
            <a:lstStyle/>
            <a:p>
              <a:pPr algn="l">
                <a:lnSpc>
                  <a:spcPts val="3919"/>
                </a:lnSpc>
              </a:pPr>
              <a:r>
                <a:rPr lang="en-US" sz="2799" b="1">
                  <a:solidFill>
                    <a:srgbClr val="2B2C30"/>
                  </a:solidFill>
                  <a:latin typeface="Public Sans Bold"/>
                  <a:ea typeface="Public Sans Bold"/>
                  <a:cs typeface="Public Sans Bold"/>
                  <a:sym typeface="Public Sans Bold"/>
                </a:rPr>
                <a:t>SAM</a:t>
              </a:r>
            </a:p>
          </p:txBody>
        </p:sp>
        <p:sp>
          <p:nvSpPr>
            <p:cNvPr id="22" name="TextBox 22"/>
            <p:cNvSpPr txBox="1"/>
            <p:nvPr/>
          </p:nvSpPr>
          <p:spPr>
            <a:xfrm>
              <a:off x="0" y="3796238"/>
              <a:ext cx="6861860" cy="1307253"/>
            </a:xfrm>
            <a:prstGeom prst="rect">
              <a:avLst/>
            </a:prstGeom>
          </p:spPr>
          <p:txBody>
            <a:bodyPr lIns="0" tIns="0" rIns="0" bIns="0" rtlCol="0" anchor="t">
              <a:spAutoFit/>
            </a:bodyPr>
            <a:lstStyle/>
            <a:p>
              <a:pPr algn="l">
                <a:lnSpc>
                  <a:spcPts val="2659"/>
                </a:lnSpc>
              </a:pPr>
              <a:r>
                <a:rPr lang="en-US" sz="1899">
                  <a:solidFill>
                    <a:srgbClr val="2B2C30"/>
                  </a:solidFill>
                  <a:latin typeface="Public Sans"/>
                  <a:ea typeface="Public Sans"/>
                  <a:cs typeface="Public Sans"/>
                  <a:sym typeface="Public Sans"/>
                </a:rPr>
                <a:t>Lorem ipsum dolor sit amet, adipiscing elit, sed do eiusmod tempor incididunt ut labore et dolore magna aliqua.</a:t>
              </a:r>
            </a:p>
          </p:txBody>
        </p:sp>
        <p:sp>
          <p:nvSpPr>
            <p:cNvPr id="23" name="TextBox 23"/>
            <p:cNvSpPr txBox="1"/>
            <p:nvPr/>
          </p:nvSpPr>
          <p:spPr>
            <a:xfrm>
              <a:off x="0" y="5594553"/>
              <a:ext cx="6861860" cy="632249"/>
            </a:xfrm>
            <a:prstGeom prst="rect">
              <a:avLst/>
            </a:prstGeom>
          </p:spPr>
          <p:txBody>
            <a:bodyPr lIns="0" tIns="0" rIns="0" bIns="0" rtlCol="0" anchor="t">
              <a:spAutoFit/>
            </a:bodyPr>
            <a:lstStyle/>
            <a:p>
              <a:pPr algn="l">
                <a:lnSpc>
                  <a:spcPts val="3919"/>
                </a:lnSpc>
              </a:pPr>
              <a:r>
                <a:rPr lang="en-US" sz="2799" b="1">
                  <a:solidFill>
                    <a:srgbClr val="2B2C30"/>
                  </a:solidFill>
                  <a:latin typeface="Public Sans Bold"/>
                  <a:ea typeface="Public Sans Bold"/>
                  <a:cs typeface="Public Sans Bold"/>
                  <a:sym typeface="Public Sans Bold"/>
                </a:rPr>
                <a:t>SOM</a:t>
              </a:r>
            </a:p>
          </p:txBody>
        </p:sp>
        <p:sp>
          <p:nvSpPr>
            <p:cNvPr id="24" name="TextBox 24"/>
            <p:cNvSpPr txBox="1"/>
            <p:nvPr/>
          </p:nvSpPr>
          <p:spPr>
            <a:xfrm>
              <a:off x="0" y="6404601"/>
              <a:ext cx="6861860" cy="1307253"/>
            </a:xfrm>
            <a:prstGeom prst="rect">
              <a:avLst/>
            </a:prstGeom>
          </p:spPr>
          <p:txBody>
            <a:bodyPr lIns="0" tIns="0" rIns="0" bIns="0" rtlCol="0" anchor="t">
              <a:spAutoFit/>
            </a:bodyPr>
            <a:lstStyle/>
            <a:p>
              <a:pPr algn="l">
                <a:lnSpc>
                  <a:spcPts val="2659"/>
                </a:lnSpc>
              </a:pPr>
              <a:r>
                <a:rPr lang="en-US" sz="1899">
                  <a:solidFill>
                    <a:srgbClr val="2B2C30"/>
                  </a:solidFill>
                  <a:latin typeface="Public Sans"/>
                  <a:ea typeface="Public Sans"/>
                  <a:cs typeface="Public Sans"/>
                  <a:sym typeface="Public Sans"/>
                </a:rPr>
                <a:t>Lorem ipsum dolor sit amet, adipiscing elit, sed do eiusmod tempor incididunt ut labore et dolore magna aliqua.</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Freeform 2"/>
          <p:cNvSpPr/>
          <p:nvPr/>
        </p:nvSpPr>
        <p:spPr>
          <a:xfrm>
            <a:off x="16701746" y="8616481"/>
            <a:ext cx="535737" cy="727544"/>
          </a:xfrm>
          <a:custGeom>
            <a:avLst/>
            <a:gdLst/>
            <a:ahLst/>
            <a:cxnLst/>
            <a:rect l="l" t="t" r="r" b="b"/>
            <a:pathLst>
              <a:path w="535737" h="727544">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ko-KR" altLang="en-US"/>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ko-KR" altLang="en-US"/>
          </a:p>
        </p:txBody>
      </p:sp>
      <p:sp>
        <p:nvSpPr>
          <p:cNvPr id="4" name="TextBox 4"/>
          <p:cNvSpPr txBox="1"/>
          <p:nvPr/>
        </p:nvSpPr>
        <p:spPr>
          <a:xfrm>
            <a:off x="14990680" y="8630746"/>
            <a:ext cx="1682491" cy="713279"/>
          </a:xfrm>
          <a:prstGeom prst="rect">
            <a:avLst/>
          </a:prstGeom>
        </p:spPr>
        <p:txBody>
          <a:bodyPr lIns="0" tIns="0" rIns="0" bIns="0" rtlCol="0" anchor="t">
            <a:spAutoFit/>
          </a:bodyPr>
          <a:lstStyle/>
          <a:p>
            <a:pPr algn="l">
              <a:lnSpc>
                <a:spcPts val="2717"/>
              </a:lnSpc>
            </a:pPr>
            <a:r>
              <a:rPr lang="en-US" sz="2986" spc="14">
                <a:solidFill>
                  <a:srgbClr val="2B2C30"/>
                </a:solidFill>
                <a:latin typeface="Playfair Display"/>
                <a:ea typeface="Playfair Display"/>
                <a:cs typeface="Playfair Display"/>
                <a:sym typeface="Playfair Display"/>
              </a:rPr>
              <a:t>Ingoude Company</a:t>
            </a:r>
          </a:p>
        </p:txBody>
      </p:sp>
      <p:sp>
        <p:nvSpPr>
          <p:cNvPr id="5" name="TextBox 5"/>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OUR NUMBERS</a:t>
            </a:r>
          </a:p>
        </p:txBody>
      </p:sp>
      <p:sp>
        <p:nvSpPr>
          <p:cNvPr id="6" name="TextBox 6"/>
          <p:cNvSpPr txBox="1"/>
          <p:nvPr/>
        </p:nvSpPr>
        <p:spPr>
          <a:xfrm>
            <a:off x="1028700" y="2904602"/>
            <a:ext cx="3761659" cy="437388"/>
          </a:xfrm>
          <a:prstGeom prst="rect">
            <a:avLst/>
          </a:prstGeom>
        </p:spPr>
        <p:txBody>
          <a:bodyPr lIns="0" tIns="0" rIns="0" bIns="0" rtlCol="0" anchor="t">
            <a:spAutoFit/>
          </a:bodyPr>
          <a:lstStyle/>
          <a:p>
            <a:pPr algn="l">
              <a:lnSpc>
                <a:spcPts val="3276"/>
              </a:lnSpc>
            </a:pPr>
            <a:r>
              <a:rPr lang="en-US" sz="3600" i="1" spc="18">
                <a:solidFill>
                  <a:srgbClr val="2B2C30"/>
                </a:solidFill>
                <a:latin typeface="Playfair Display Italics"/>
                <a:ea typeface="Playfair Display Italics"/>
                <a:cs typeface="Playfair Display Italics"/>
                <a:sym typeface="Playfair Display Italics"/>
              </a:rPr>
              <a:t>in operation</a:t>
            </a:r>
          </a:p>
        </p:txBody>
      </p:sp>
      <p:sp>
        <p:nvSpPr>
          <p:cNvPr id="7" name="TextBox 7"/>
          <p:cNvSpPr txBox="1"/>
          <p:nvPr/>
        </p:nvSpPr>
        <p:spPr>
          <a:xfrm>
            <a:off x="5188567" y="2904602"/>
            <a:ext cx="3761659" cy="437388"/>
          </a:xfrm>
          <a:prstGeom prst="rect">
            <a:avLst/>
          </a:prstGeom>
        </p:spPr>
        <p:txBody>
          <a:bodyPr lIns="0" tIns="0" rIns="0" bIns="0" rtlCol="0" anchor="t">
            <a:spAutoFit/>
          </a:bodyPr>
          <a:lstStyle/>
          <a:p>
            <a:pPr algn="l">
              <a:lnSpc>
                <a:spcPts val="3276"/>
              </a:lnSpc>
            </a:pPr>
            <a:r>
              <a:rPr lang="en-US" sz="3600" i="1" spc="18">
                <a:solidFill>
                  <a:srgbClr val="2B2C30"/>
                </a:solidFill>
                <a:latin typeface="Playfair Display Italics"/>
                <a:ea typeface="Playfair Display Italics"/>
                <a:cs typeface="Playfair Display Italics"/>
                <a:sym typeface="Playfair Display Italics"/>
              </a:rPr>
              <a:t>subscribers</a:t>
            </a:r>
          </a:p>
        </p:txBody>
      </p:sp>
      <p:sp>
        <p:nvSpPr>
          <p:cNvPr id="8" name="TextBox 8"/>
          <p:cNvSpPr txBox="1"/>
          <p:nvPr/>
        </p:nvSpPr>
        <p:spPr>
          <a:xfrm>
            <a:off x="9362568" y="2904602"/>
            <a:ext cx="3761659" cy="437388"/>
          </a:xfrm>
          <a:prstGeom prst="rect">
            <a:avLst/>
          </a:prstGeom>
        </p:spPr>
        <p:txBody>
          <a:bodyPr lIns="0" tIns="0" rIns="0" bIns="0" rtlCol="0" anchor="t">
            <a:spAutoFit/>
          </a:bodyPr>
          <a:lstStyle/>
          <a:p>
            <a:pPr algn="l">
              <a:lnSpc>
                <a:spcPts val="3276"/>
              </a:lnSpc>
            </a:pPr>
            <a:r>
              <a:rPr lang="en-US" sz="3600" i="1" spc="18">
                <a:solidFill>
                  <a:srgbClr val="2B2C30"/>
                </a:solidFill>
                <a:latin typeface="Playfair Display Italics"/>
                <a:ea typeface="Playfair Display Italics"/>
                <a:cs typeface="Playfair Display Italics"/>
                <a:sym typeface="Playfair Display Italics"/>
              </a:rPr>
              <a:t>raised</a:t>
            </a:r>
          </a:p>
        </p:txBody>
      </p:sp>
      <p:sp>
        <p:nvSpPr>
          <p:cNvPr id="9" name="TextBox 9"/>
          <p:cNvSpPr txBox="1"/>
          <p:nvPr/>
        </p:nvSpPr>
        <p:spPr>
          <a:xfrm>
            <a:off x="1016407" y="2249028"/>
            <a:ext cx="3773952" cy="615950"/>
          </a:xfrm>
          <a:prstGeom prst="rect">
            <a:avLst/>
          </a:prstGeom>
        </p:spPr>
        <p:txBody>
          <a:bodyPr lIns="0" tIns="0" rIns="0" bIns="0" rtlCol="0" anchor="t">
            <a:spAutoFit/>
          </a:bodyPr>
          <a:lstStyle/>
          <a:p>
            <a:pPr algn="l">
              <a:lnSpc>
                <a:spcPts val="4900"/>
              </a:lnSpc>
            </a:pPr>
            <a:r>
              <a:rPr lang="en-US" sz="3500" b="1">
                <a:solidFill>
                  <a:srgbClr val="2B2C30"/>
                </a:solidFill>
                <a:latin typeface="Public Sans Bold"/>
                <a:ea typeface="Public Sans Bold"/>
                <a:cs typeface="Public Sans Bold"/>
                <a:sym typeface="Public Sans Bold"/>
              </a:rPr>
              <a:t>1 year</a:t>
            </a:r>
          </a:p>
        </p:txBody>
      </p:sp>
      <p:sp>
        <p:nvSpPr>
          <p:cNvPr id="10" name="TextBox 10"/>
          <p:cNvSpPr txBox="1"/>
          <p:nvPr/>
        </p:nvSpPr>
        <p:spPr>
          <a:xfrm>
            <a:off x="5176274" y="2249028"/>
            <a:ext cx="3773952" cy="615950"/>
          </a:xfrm>
          <a:prstGeom prst="rect">
            <a:avLst/>
          </a:prstGeom>
        </p:spPr>
        <p:txBody>
          <a:bodyPr lIns="0" tIns="0" rIns="0" bIns="0" rtlCol="0" anchor="t">
            <a:spAutoFit/>
          </a:bodyPr>
          <a:lstStyle/>
          <a:p>
            <a:pPr algn="l">
              <a:lnSpc>
                <a:spcPts val="4900"/>
              </a:lnSpc>
            </a:pPr>
            <a:r>
              <a:rPr lang="en-US" sz="3500" b="1">
                <a:solidFill>
                  <a:srgbClr val="2B2C30"/>
                </a:solidFill>
                <a:latin typeface="Public Sans Bold"/>
                <a:ea typeface="Public Sans Bold"/>
                <a:cs typeface="Public Sans Bold"/>
                <a:sym typeface="Public Sans Bold"/>
              </a:rPr>
              <a:t>180k</a:t>
            </a:r>
          </a:p>
        </p:txBody>
      </p:sp>
      <p:sp>
        <p:nvSpPr>
          <p:cNvPr id="11" name="TextBox 11"/>
          <p:cNvSpPr txBox="1"/>
          <p:nvPr/>
        </p:nvSpPr>
        <p:spPr>
          <a:xfrm>
            <a:off x="9350276" y="2249028"/>
            <a:ext cx="3773952" cy="615950"/>
          </a:xfrm>
          <a:prstGeom prst="rect">
            <a:avLst/>
          </a:prstGeom>
        </p:spPr>
        <p:txBody>
          <a:bodyPr lIns="0" tIns="0" rIns="0" bIns="0" rtlCol="0" anchor="t">
            <a:spAutoFit/>
          </a:bodyPr>
          <a:lstStyle/>
          <a:p>
            <a:pPr algn="l">
              <a:lnSpc>
                <a:spcPts val="4900"/>
              </a:lnSpc>
            </a:pPr>
            <a:r>
              <a:rPr lang="en-US" sz="3500" b="1">
                <a:solidFill>
                  <a:srgbClr val="2B2C30"/>
                </a:solidFill>
                <a:latin typeface="Public Sans Bold"/>
                <a:ea typeface="Public Sans Bold"/>
                <a:cs typeface="Public Sans Bold"/>
                <a:sym typeface="Public Sans Bold"/>
              </a:rPr>
              <a:t>3 million</a:t>
            </a:r>
          </a:p>
        </p:txBody>
      </p:sp>
      <p:sp>
        <p:nvSpPr>
          <p:cNvPr id="12" name="TextBox 12"/>
          <p:cNvSpPr txBox="1"/>
          <p:nvPr/>
        </p:nvSpPr>
        <p:spPr>
          <a:xfrm>
            <a:off x="13546095" y="2904602"/>
            <a:ext cx="3761659" cy="437388"/>
          </a:xfrm>
          <a:prstGeom prst="rect">
            <a:avLst/>
          </a:prstGeom>
        </p:spPr>
        <p:txBody>
          <a:bodyPr lIns="0" tIns="0" rIns="0" bIns="0" rtlCol="0" anchor="t">
            <a:spAutoFit/>
          </a:bodyPr>
          <a:lstStyle/>
          <a:p>
            <a:pPr algn="l">
              <a:lnSpc>
                <a:spcPts val="3276"/>
              </a:lnSpc>
            </a:pPr>
            <a:r>
              <a:rPr lang="en-US" sz="3600" i="1" spc="18">
                <a:solidFill>
                  <a:srgbClr val="2B2C30"/>
                </a:solidFill>
                <a:latin typeface="Playfair Display Italics"/>
                <a:ea typeface="Playfair Display Italics"/>
                <a:cs typeface="Playfair Display Italics"/>
                <a:sym typeface="Playfair Display Italics"/>
              </a:rPr>
              <a:t>employees</a:t>
            </a:r>
          </a:p>
        </p:txBody>
      </p:sp>
      <p:sp>
        <p:nvSpPr>
          <p:cNvPr id="13" name="TextBox 13"/>
          <p:cNvSpPr txBox="1"/>
          <p:nvPr/>
        </p:nvSpPr>
        <p:spPr>
          <a:xfrm>
            <a:off x="13533802" y="2249028"/>
            <a:ext cx="3773952" cy="615950"/>
          </a:xfrm>
          <a:prstGeom prst="rect">
            <a:avLst/>
          </a:prstGeom>
        </p:spPr>
        <p:txBody>
          <a:bodyPr lIns="0" tIns="0" rIns="0" bIns="0" rtlCol="0" anchor="t">
            <a:spAutoFit/>
          </a:bodyPr>
          <a:lstStyle/>
          <a:p>
            <a:pPr algn="l">
              <a:lnSpc>
                <a:spcPts val="4900"/>
              </a:lnSpc>
            </a:pPr>
            <a:r>
              <a:rPr lang="en-US" sz="3500" b="1">
                <a:solidFill>
                  <a:srgbClr val="2B2C30"/>
                </a:solidFill>
                <a:latin typeface="Public Sans Bold"/>
                <a:ea typeface="Public Sans Bold"/>
                <a:cs typeface="Public Sans Bold"/>
                <a:sym typeface="Public Sans Bold"/>
              </a:rPr>
              <a:t>7</a:t>
            </a:r>
          </a:p>
        </p:txBody>
      </p:sp>
      <p:sp>
        <p:nvSpPr>
          <p:cNvPr id="14" name="TextBox 14"/>
          <p:cNvSpPr txBox="1"/>
          <p:nvPr/>
        </p:nvSpPr>
        <p:spPr>
          <a:xfrm>
            <a:off x="1016407" y="3523595"/>
            <a:ext cx="3773952" cy="2656840"/>
          </a:xfrm>
          <a:prstGeom prst="rect">
            <a:avLst/>
          </a:prstGeom>
        </p:spPr>
        <p:txBody>
          <a:bodyPr lIns="0" tIns="0" rIns="0" bIns="0" rtlCol="0" anchor="t">
            <a:spAutoFit/>
          </a:bodyPr>
          <a:lstStyle/>
          <a:p>
            <a:pPr algn="l">
              <a:lnSpc>
                <a:spcPts val="2659"/>
              </a:lnSpc>
            </a:pPr>
            <a:r>
              <a:rPr lang="en-US" sz="1899">
                <a:solidFill>
                  <a:srgbClr val="2B2C30"/>
                </a:solidFill>
                <a:latin typeface="Public Sans"/>
                <a:ea typeface="Public Sans"/>
                <a:cs typeface="Public Sans"/>
                <a:sym typeface="Public Sans"/>
              </a:rPr>
              <a:t>Lorem ipsum dolor sit a adipiscing elit, sed do eusmod lorem a tempor incididunt ut labore et dolore agna aliqua. Ut enim ad minim anveniam, quis nostrud exercitation ullamco laboris nisi ut aliquip ex ea commodo consequat.</a:t>
            </a:r>
          </a:p>
        </p:txBody>
      </p:sp>
      <p:sp>
        <p:nvSpPr>
          <p:cNvPr id="15" name="TextBox 15"/>
          <p:cNvSpPr txBox="1"/>
          <p:nvPr/>
        </p:nvSpPr>
        <p:spPr>
          <a:xfrm>
            <a:off x="5176274" y="3523595"/>
            <a:ext cx="3772057" cy="2192655"/>
          </a:xfrm>
          <a:prstGeom prst="rect">
            <a:avLst/>
          </a:prstGeom>
        </p:spPr>
        <p:txBody>
          <a:bodyPr lIns="0" tIns="0" rIns="0" bIns="0" rtlCol="0" anchor="t">
            <a:spAutoFit/>
          </a:bodyPr>
          <a:lstStyle/>
          <a:p>
            <a:pPr algn="l">
              <a:lnSpc>
                <a:spcPts val="2520"/>
              </a:lnSpc>
            </a:pPr>
            <a:r>
              <a:rPr lang="en-US" sz="1800">
                <a:solidFill>
                  <a:srgbClr val="2B2C30"/>
                </a:solidFill>
                <a:latin typeface="Public Sans"/>
                <a:ea typeface="Public Sans"/>
                <a:cs typeface="Public Sans"/>
                <a:sym typeface="Public Sans"/>
              </a:rPr>
              <a:t>Lorem ipsum dolor sit amet, lorem adipiscing elit, sed do smod tempor incididunt ut labore et lorem dolore magna aliqua. Ut enim ad minim veniam, quis nostrud exercitation ullamco laboris nisi ut aliquip ex ea commodo consequat.</a:t>
            </a:r>
          </a:p>
        </p:txBody>
      </p:sp>
      <p:sp>
        <p:nvSpPr>
          <p:cNvPr id="16" name="TextBox 16"/>
          <p:cNvSpPr txBox="1"/>
          <p:nvPr/>
        </p:nvSpPr>
        <p:spPr>
          <a:xfrm>
            <a:off x="9334247" y="3523595"/>
            <a:ext cx="3772057" cy="2192655"/>
          </a:xfrm>
          <a:prstGeom prst="rect">
            <a:avLst/>
          </a:prstGeom>
        </p:spPr>
        <p:txBody>
          <a:bodyPr lIns="0" tIns="0" rIns="0" bIns="0" rtlCol="0" anchor="t">
            <a:spAutoFit/>
          </a:bodyPr>
          <a:lstStyle/>
          <a:p>
            <a:pPr algn="l">
              <a:lnSpc>
                <a:spcPts val="2520"/>
              </a:lnSpc>
            </a:pPr>
            <a:r>
              <a:rPr lang="en-US" sz="1800">
                <a:solidFill>
                  <a:srgbClr val="2B2C30"/>
                </a:solidFill>
                <a:latin typeface="Public Sans"/>
                <a:ea typeface="Public Sans"/>
                <a:cs typeface="Public Sans"/>
                <a:sym typeface="Public Sans"/>
              </a:rPr>
              <a:t>Lorem ipsum dolor sit a adipiscing elit, sed do eusmod lorem a tempor incididunt ut labore et dolore agna aliqua. Ut enim ad minim anveniam, quis nostrud exercitation ullamco laboris nisi ut aliquip ex ea commodo consequat.</a:t>
            </a:r>
          </a:p>
        </p:txBody>
      </p:sp>
      <p:sp>
        <p:nvSpPr>
          <p:cNvPr id="17" name="TextBox 17"/>
          <p:cNvSpPr txBox="1"/>
          <p:nvPr/>
        </p:nvSpPr>
        <p:spPr>
          <a:xfrm>
            <a:off x="13492219" y="3523595"/>
            <a:ext cx="3767081" cy="2192655"/>
          </a:xfrm>
          <a:prstGeom prst="rect">
            <a:avLst/>
          </a:prstGeom>
        </p:spPr>
        <p:txBody>
          <a:bodyPr lIns="0" tIns="0" rIns="0" bIns="0" rtlCol="0" anchor="t">
            <a:spAutoFit/>
          </a:bodyPr>
          <a:lstStyle/>
          <a:p>
            <a:pPr algn="l">
              <a:lnSpc>
                <a:spcPts val="2520"/>
              </a:lnSpc>
            </a:pPr>
            <a:r>
              <a:rPr lang="en-US" sz="1800">
                <a:solidFill>
                  <a:srgbClr val="2B2C30"/>
                </a:solidFill>
                <a:latin typeface="Public Sans"/>
                <a:ea typeface="Public Sans"/>
                <a:cs typeface="Public Sans"/>
                <a:sym typeface="Public Sans"/>
              </a:rPr>
              <a:t>Lorem ipsum dolor sit adipiscing elit, sed do smod tempor incididunt ut labore et lorem dolore magna aliqua. Ut enim ad minim veniam, quis nostrud exercitation ullamco laboris nisi ut aliquip ex ea commodo consequat.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Freeform 2"/>
          <p:cNvSpPr/>
          <p:nvPr/>
        </p:nvSpPr>
        <p:spPr>
          <a:xfrm>
            <a:off x="16701746" y="8616481"/>
            <a:ext cx="535737" cy="727544"/>
          </a:xfrm>
          <a:custGeom>
            <a:avLst/>
            <a:gdLst/>
            <a:ahLst/>
            <a:cxnLst/>
            <a:rect l="l" t="t" r="r" b="b"/>
            <a:pathLst>
              <a:path w="535737" h="727544">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ko-KR" altLang="en-US"/>
          </a:p>
        </p:txBody>
      </p:sp>
      <p:sp>
        <p:nvSpPr>
          <p:cNvPr id="3" name="TextBox 3"/>
          <p:cNvSpPr txBox="1"/>
          <p:nvPr/>
        </p:nvSpPr>
        <p:spPr>
          <a:xfrm>
            <a:off x="14990680" y="8630746"/>
            <a:ext cx="1682491" cy="713279"/>
          </a:xfrm>
          <a:prstGeom prst="rect">
            <a:avLst/>
          </a:prstGeom>
        </p:spPr>
        <p:txBody>
          <a:bodyPr lIns="0" tIns="0" rIns="0" bIns="0" rtlCol="0" anchor="t">
            <a:spAutoFit/>
          </a:bodyPr>
          <a:lstStyle/>
          <a:p>
            <a:pPr algn="l">
              <a:lnSpc>
                <a:spcPts val="2717"/>
              </a:lnSpc>
            </a:pPr>
            <a:r>
              <a:rPr lang="en-US" sz="2986" spc="14">
                <a:solidFill>
                  <a:srgbClr val="2B2C30"/>
                </a:solidFill>
                <a:latin typeface="Playfair Display"/>
                <a:ea typeface="Playfair Display"/>
                <a:cs typeface="Playfair Display"/>
                <a:sym typeface="Playfair Display"/>
              </a:rPr>
              <a:t>Ingoude Company</a:t>
            </a:r>
          </a:p>
        </p:txBody>
      </p:sp>
      <p:sp>
        <p:nvSpPr>
          <p:cNvPr id="4" name="TextBox 4"/>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OUR NUMBERS</a:t>
            </a:r>
          </a:p>
        </p:txBody>
      </p:sp>
      <p:sp>
        <p:nvSpPr>
          <p:cNvPr id="5" name="TextBox 5"/>
          <p:cNvSpPr txBox="1"/>
          <p:nvPr/>
        </p:nvSpPr>
        <p:spPr>
          <a:xfrm>
            <a:off x="1028700" y="3033253"/>
            <a:ext cx="3761659" cy="503428"/>
          </a:xfrm>
          <a:prstGeom prst="rect">
            <a:avLst/>
          </a:prstGeom>
        </p:spPr>
        <p:txBody>
          <a:bodyPr lIns="0" tIns="0" rIns="0" bIns="0" rtlCol="0" anchor="t">
            <a:spAutoFit/>
          </a:bodyPr>
          <a:lstStyle/>
          <a:p>
            <a:pPr algn="l">
              <a:lnSpc>
                <a:spcPts val="3731"/>
              </a:lnSpc>
            </a:pPr>
            <a:r>
              <a:rPr lang="en-US" sz="4100" i="1" spc="20">
                <a:solidFill>
                  <a:srgbClr val="2B2C30"/>
                </a:solidFill>
                <a:latin typeface="Playfair Display Italics"/>
                <a:ea typeface="Playfair Display Italics"/>
                <a:cs typeface="Playfair Display Italics"/>
                <a:sym typeface="Playfair Display Italics"/>
              </a:rPr>
              <a:t>in operation</a:t>
            </a:r>
          </a:p>
        </p:txBody>
      </p:sp>
      <p:sp>
        <p:nvSpPr>
          <p:cNvPr id="6" name="TextBox 6"/>
          <p:cNvSpPr txBox="1"/>
          <p:nvPr/>
        </p:nvSpPr>
        <p:spPr>
          <a:xfrm>
            <a:off x="1028700" y="6716634"/>
            <a:ext cx="3761659" cy="503428"/>
          </a:xfrm>
          <a:prstGeom prst="rect">
            <a:avLst/>
          </a:prstGeom>
        </p:spPr>
        <p:txBody>
          <a:bodyPr lIns="0" tIns="0" rIns="0" bIns="0" rtlCol="0" anchor="t">
            <a:spAutoFit/>
          </a:bodyPr>
          <a:lstStyle/>
          <a:p>
            <a:pPr algn="l">
              <a:lnSpc>
                <a:spcPts val="3731"/>
              </a:lnSpc>
            </a:pPr>
            <a:r>
              <a:rPr lang="en-US" sz="4100" i="1" spc="20">
                <a:solidFill>
                  <a:srgbClr val="2B2C30"/>
                </a:solidFill>
                <a:latin typeface="Playfair Display Italics"/>
                <a:ea typeface="Playfair Display Italics"/>
                <a:cs typeface="Playfair Display Italics"/>
                <a:sym typeface="Playfair Display Italics"/>
              </a:rPr>
              <a:t>MAU</a:t>
            </a:r>
          </a:p>
        </p:txBody>
      </p:sp>
      <p:sp>
        <p:nvSpPr>
          <p:cNvPr id="7" name="TextBox 7"/>
          <p:cNvSpPr txBox="1"/>
          <p:nvPr/>
        </p:nvSpPr>
        <p:spPr>
          <a:xfrm>
            <a:off x="1019164" y="4876531"/>
            <a:ext cx="3761659" cy="503428"/>
          </a:xfrm>
          <a:prstGeom prst="rect">
            <a:avLst/>
          </a:prstGeom>
        </p:spPr>
        <p:txBody>
          <a:bodyPr lIns="0" tIns="0" rIns="0" bIns="0" rtlCol="0" anchor="t">
            <a:spAutoFit/>
          </a:bodyPr>
          <a:lstStyle/>
          <a:p>
            <a:pPr algn="l">
              <a:lnSpc>
                <a:spcPts val="3731"/>
              </a:lnSpc>
            </a:pPr>
            <a:r>
              <a:rPr lang="en-US" sz="4100" i="1" spc="20">
                <a:solidFill>
                  <a:srgbClr val="2B2C30"/>
                </a:solidFill>
                <a:latin typeface="Playfair Display Italics"/>
                <a:ea typeface="Playfair Display Italics"/>
                <a:cs typeface="Playfair Display Italics"/>
                <a:sym typeface="Playfair Display Italics"/>
              </a:rPr>
              <a:t>subscribers</a:t>
            </a:r>
          </a:p>
        </p:txBody>
      </p:sp>
      <p:sp>
        <p:nvSpPr>
          <p:cNvPr id="8" name="TextBox 8"/>
          <p:cNvSpPr txBox="1"/>
          <p:nvPr/>
        </p:nvSpPr>
        <p:spPr>
          <a:xfrm>
            <a:off x="1019164" y="8559912"/>
            <a:ext cx="3761659" cy="503428"/>
          </a:xfrm>
          <a:prstGeom prst="rect">
            <a:avLst/>
          </a:prstGeom>
        </p:spPr>
        <p:txBody>
          <a:bodyPr lIns="0" tIns="0" rIns="0" bIns="0" rtlCol="0" anchor="t">
            <a:spAutoFit/>
          </a:bodyPr>
          <a:lstStyle/>
          <a:p>
            <a:pPr algn="l">
              <a:lnSpc>
                <a:spcPts val="3731"/>
              </a:lnSpc>
            </a:pPr>
            <a:r>
              <a:rPr lang="en-US" sz="4100" i="1" spc="20">
                <a:solidFill>
                  <a:srgbClr val="2B2C30"/>
                </a:solidFill>
                <a:latin typeface="Playfair Display Italics"/>
                <a:ea typeface="Playfair Display Italics"/>
                <a:cs typeface="Playfair Display Italics"/>
                <a:sym typeface="Playfair Display Italics"/>
              </a:rPr>
              <a:t>DAU</a:t>
            </a:r>
          </a:p>
        </p:txBody>
      </p:sp>
      <p:sp>
        <p:nvSpPr>
          <p:cNvPr id="9" name="TextBox 9"/>
          <p:cNvSpPr txBox="1"/>
          <p:nvPr/>
        </p:nvSpPr>
        <p:spPr>
          <a:xfrm>
            <a:off x="5188567" y="3033253"/>
            <a:ext cx="3761659" cy="503428"/>
          </a:xfrm>
          <a:prstGeom prst="rect">
            <a:avLst/>
          </a:prstGeom>
        </p:spPr>
        <p:txBody>
          <a:bodyPr lIns="0" tIns="0" rIns="0" bIns="0" rtlCol="0" anchor="t">
            <a:spAutoFit/>
          </a:bodyPr>
          <a:lstStyle/>
          <a:p>
            <a:pPr algn="l">
              <a:lnSpc>
                <a:spcPts val="3731"/>
              </a:lnSpc>
            </a:pPr>
            <a:r>
              <a:rPr lang="en-US" sz="4100" i="1" spc="20">
                <a:solidFill>
                  <a:srgbClr val="2B2C30"/>
                </a:solidFill>
                <a:latin typeface="Playfair Display Italics"/>
                <a:ea typeface="Playfair Display Italics"/>
                <a:cs typeface="Playfair Display Italics"/>
                <a:sym typeface="Playfair Display Italics"/>
              </a:rPr>
              <a:t>raised</a:t>
            </a:r>
          </a:p>
        </p:txBody>
      </p:sp>
      <p:sp>
        <p:nvSpPr>
          <p:cNvPr id="10" name="TextBox 10"/>
          <p:cNvSpPr txBox="1"/>
          <p:nvPr/>
        </p:nvSpPr>
        <p:spPr>
          <a:xfrm>
            <a:off x="5188567" y="6716634"/>
            <a:ext cx="3761659" cy="503428"/>
          </a:xfrm>
          <a:prstGeom prst="rect">
            <a:avLst/>
          </a:prstGeom>
        </p:spPr>
        <p:txBody>
          <a:bodyPr lIns="0" tIns="0" rIns="0" bIns="0" rtlCol="0" anchor="t">
            <a:spAutoFit/>
          </a:bodyPr>
          <a:lstStyle/>
          <a:p>
            <a:pPr algn="l">
              <a:lnSpc>
                <a:spcPts val="3731"/>
              </a:lnSpc>
            </a:pPr>
            <a:r>
              <a:rPr lang="en-US" sz="4100" i="1" spc="20">
                <a:solidFill>
                  <a:srgbClr val="2B2C30"/>
                </a:solidFill>
                <a:latin typeface="Playfair Display Italics"/>
                <a:ea typeface="Playfair Display Italics"/>
                <a:cs typeface="Playfair Display Italics"/>
                <a:sym typeface="Playfair Display Italics"/>
              </a:rPr>
              <a:t>churn rate</a:t>
            </a:r>
          </a:p>
        </p:txBody>
      </p:sp>
      <p:sp>
        <p:nvSpPr>
          <p:cNvPr id="11" name="TextBox 11"/>
          <p:cNvSpPr txBox="1"/>
          <p:nvPr/>
        </p:nvSpPr>
        <p:spPr>
          <a:xfrm>
            <a:off x="1016407" y="2249028"/>
            <a:ext cx="3773952" cy="705485"/>
          </a:xfrm>
          <a:prstGeom prst="rect">
            <a:avLst/>
          </a:prstGeom>
        </p:spPr>
        <p:txBody>
          <a:bodyPr lIns="0" tIns="0" rIns="0" bIns="0" rtlCol="0" anchor="t">
            <a:spAutoFit/>
          </a:bodyPr>
          <a:lstStyle/>
          <a:p>
            <a:pPr algn="l">
              <a:lnSpc>
                <a:spcPts val="5740"/>
              </a:lnSpc>
            </a:pPr>
            <a:r>
              <a:rPr lang="en-US" sz="4100" b="1">
                <a:solidFill>
                  <a:srgbClr val="2B2C30"/>
                </a:solidFill>
                <a:latin typeface="Public Sans Bold"/>
                <a:ea typeface="Public Sans Bold"/>
                <a:cs typeface="Public Sans Bold"/>
                <a:sym typeface="Public Sans Bold"/>
              </a:rPr>
              <a:t>1 year</a:t>
            </a:r>
          </a:p>
        </p:txBody>
      </p:sp>
      <p:sp>
        <p:nvSpPr>
          <p:cNvPr id="12" name="TextBox 12"/>
          <p:cNvSpPr txBox="1"/>
          <p:nvPr/>
        </p:nvSpPr>
        <p:spPr>
          <a:xfrm>
            <a:off x="1016407" y="5932409"/>
            <a:ext cx="3773952" cy="705485"/>
          </a:xfrm>
          <a:prstGeom prst="rect">
            <a:avLst/>
          </a:prstGeom>
        </p:spPr>
        <p:txBody>
          <a:bodyPr lIns="0" tIns="0" rIns="0" bIns="0" rtlCol="0" anchor="t">
            <a:spAutoFit/>
          </a:bodyPr>
          <a:lstStyle/>
          <a:p>
            <a:pPr algn="l">
              <a:lnSpc>
                <a:spcPts val="5740"/>
              </a:lnSpc>
            </a:pPr>
            <a:r>
              <a:rPr lang="en-US" sz="4100" b="1">
                <a:solidFill>
                  <a:srgbClr val="2B2C30"/>
                </a:solidFill>
                <a:latin typeface="Public Sans Bold"/>
                <a:ea typeface="Public Sans Bold"/>
                <a:cs typeface="Public Sans Bold"/>
                <a:sym typeface="Public Sans Bold"/>
              </a:rPr>
              <a:t>54k</a:t>
            </a:r>
          </a:p>
        </p:txBody>
      </p:sp>
      <p:sp>
        <p:nvSpPr>
          <p:cNvPr id="13" name="TextBox 13"/>
          <p:cNvSpPr txBox="1"/>
          <p:nvPr/>
        </p:nvSpPr>
        <p:spPr>
          <a:xfrm>
            <a:off x="1006871" y="4092306"/>
            <a:ext cx="3773952" cy="705485"/>
          </a:xfrm>
          <a:prstGeom prst="rect">
            <a:avLst/>
          </a:prstGeom>
        </p:spPr>
        <p:txBody>
          <a:bodyPr lIns="0" tIns="0" rIns="0" bIns="0" rtlCol="0" anchor="t">
            <a:spAutoFit/>
          </a:bodyPr>
          <a:lstStyle/>
          <a:p>
            <a:pPr algn="l">
              <a:lnSpc>
                <a:spcPts val="5740"/>
              </a:lnSpc>
            </a:pPr>
            <a:r>
              <a:rPr lang="en-US" sz="4100" b="1">
                <a:solidFill>
                  <a:srgbClr val="2B2C30"/>
                </a:solidFill>
                <a:latin typeface="Public Sans Bold"/>
                <a:ea typeface="Public Sans Bold"/>
                <a:cs typeface="Public Sans Bold"/>
                <a:sym typeface="Public Sans Bold"/>
              </a:rPr>
              <a:t>180k</a:t>
            </a:r>
          </a:p>
        </p:txBody>
      </p:sp>
      <p:sp>
        <p:nvSpPr>
          <p:cNvPr id="14" name="TextBox 14"/>
          <p:cNvSpPr txBox="1"/>
          <p:nvPr/>
        </p:nvSpPr>
        <p:spPr>
          <a:xfrm>
            <a:off x="1006871" y="7775687"/>
            <a:ext cx="3773952" cy="705485"/>
          </a:xfrm>
          <a:prstGeom prst="rect">
            <a:avLst/>
          </a:prstGeom>
        </p:spPr>
        <p:txBody>
          <a:bodyPr lIns="0" tIns="0" rIns="0" bIns="0" rtlCol="0" anchor="t">
            <a:spAutoFit/>
          </a:bodyPr>
          <a:lstStyle/>
          <a:p>
            <a:pPr algn="l">
              <a:lnSpc>
                <a:spcPts val="5740"/>
              </a:lnSpc>
            </a:pPr>
            <a:r>
              <a:rPr lang="en-US" sz="4100" b="1">
                <a:solidFill>
                  <a:srgbClr val="2B2C30"/>
                </a:solidFill>
                <a:latin typeface="Public Sans Bold"/>
                <a:ea typeface="Public Sans Bold"/>
                <a:cs typeface="Public Sans Bold"/>
                <a:sym typeface="Public Sans Bold"/>
              </a:rPr>
              <a:t>10.8k</a:t>
            </a:r>
          </a:p>
        </p:txBody>
      </p:sp>
      <p:sp>
        <p:nvSpPr>
          <p:cNvPr id="15" name="TextBox 15"/>
          <p:cNvSpPr txBox="1"/>
          <p:nvPr/>
        </p:nvSpPr>
        <p:spPr>
          <a:xfrm>
            <a:off x="5176274" y="2249028"/>
            <a:ext cx="3773952" cy="705485"/>
          </a:xfrm>
          <a:prstGeom prst="rect">
            <a:avLst/>
          </a:prstGeom>
        </p:spPr>
        <p:txBody>
          <a:bodyPr lIns="0" tIns="0" rIns="0" bIns="0" rtlCol="0" anchor="t">
            <a:spAutoFit/>
          </a:bodyPr>
          <a:lstStyle/>
          <a:p>
            <a:pPr algn="l">
              <a:lnSpc>
                <a:spcPts val="5740"/>
              </a:lnSpc>
            </a:pPr>
            <a:r>
              <a:rPr lang="en-US" sz="4100" b="1">
                <a:solidFill>
                  <a:srgbClr val="2B2C30"/>
                </a:solidFill>
                <a:latin typeface="Public Sans Bold"/>
                <a:ea typeface="Public Sans Bold"/>
                <a:cs typeface="Public Sans Bold"/>
                <a:sym typeface="Public Sans Bold"/>
              </a:rPr>
              <a:t>3 million</a:t>
            </a:r>
          </a:p>
        </p:txBody>
      </p:sp>
      <p:sp>
        <p:nvSpPr>
          <p:cNvPr id="16" name="TextBox 16"/>
          <p:cNvSpPr txBox="1"/>
          <p:nvPr/>
        </p:nvSpPr>
        <p:spPr>
          <a:xfrm>
            <a:off x="5176274" y="5932409"/>
            <a:ext cx="3773952" cy="705485"/>
          </a:xfrm>
          <a:prstGeom prst="rect">
            <a:avLst/>
          </a:prstGeom>
        </p:spPr>
        <p:txBody>
          <a:bodyPr lIns="0" tIns="0" rIns="0" bIns="0" rtlCol="0" anchor="t">
            <a:spAutoFit/>
          </a:bodyPr>
          <a:lstStyle/>
          <a:p>
            <a:pPr algn="l">
              <a:lnSpc>
                <a:spcPts val="5740"/>
              </a:lnSpc>
            </a:pPr>
            <a:r>
              <a:rPr lang="en-US" sz="4100" b="1">
                <a:solidFill>
                  <a:srgbClr val="2B2C30"/>
                </a:solidFill>
                <a:latin typeface="Public Sans Bold"/>
                <a:ea typeface="Public Sans Bold"/>
                <a:cs typeface="Public Sans Bold"/>
                <a:sym typeface="Public Sans Bold"/>
              </a:rPr>
              <a:t>7%</a:t>
            </a:r>
          </a:p>
        </p:txBody>
      </p:sp>
      <p:sp>
        <p:nvSpPr>
          <p:cNvPr id="17" name="TextBox 17"/>
          <p:cNvSpPr txBox="1"/>
          <p:nvPr/>
        </p:nvSpPr>
        <p:spPr>
          <a:xfrm>
            <a:off x="5188567" y="4876531"/>
            <a:ext cx="3761659" cy="503428"/>
          </a:xfrm>
          <a:prstGeom prst="rect">
            <a:avLst/>
          </a:prstGeom>
        </p:spPr>
        <p:txBody>
          <a:bodyPr lIns="0" tIns="0" rIns="0" bIns="0" rtlCol="0" anchor="t">
            <a:spAutoFit/>
          </a:bodyPr>
          <a:lstStyle/>
          <a:p>
            <a:pPr algn="l">
              <a:lnSpc>
                <a:spcPts val="3731"/>
              </a:lnSpc>
            </a:pPr>
            <a:r>
              <a:rPr lang="en-US" sz="4100" i="1" spc="20">
                <a:solidFill>
                  <a:srgbClr val="2B2C30"/>
                </a:solidFill>
                <a:latin typeface="Playfair Display Italics"/>
                <a:ea typeface="Playfair Display Italics"/>
                <a:cs typeface="Playfair Display Italics"/>
                <a:sym typeface="Playfair Display Italics"/>
              </a:rPr>
              <a:t>employees</a:t>
            </a:r>
          </a:p>
        </p:txBody>
      </p:sp>
      <p:sp>
        <p:nvSpPr>
          <p:cNvPr id="18" name="TextBox 18"/>
          <p:cNvSpPr txBox="1"/>
          <p:nvPr/>
        </p:nvSpPr>
        <p:spPr>
          <a:xfrm>
            <a:off x="5188567" y="8559912"/>
            <a:ext cx="3761659" cy="503428"/>
          </a:xfrm>
          <a:prstGeom prst="rect">
            <a:avLst/>
          </a:prstGeom>
        </p:spPr>
        <p:txBody>
          <a:bodyPr lIns="0" tIns="0" rIns="0" bIns="0" rtlCol="0" anchor="t">
            <a:spAutoFit/>
          </a:bodyPr>
          <a:lstStyle/>
          <a:p>
            <a:pPr algn="l">
              <a:lnSpc>
                <a:spcPts val="3731"/>
              </a:lnSpc>
            </a:pPr>
            <a:r>
              <a:rPr lang="en-US" sz="4100" i="1" spc="20">
                <a:solidFill>
                  <a:srgbClr val="2B2C30"/>
                </a:solidFill>
                <a:latin typeface="Playfair Display Italics"/>
                <a:ea typeface="Playfair Display Italics"/>
                <a:cs typeface="Playfair Display Italics"/>
                <a:sym typeface="Playfair Display Italics"/>
              </a:rPr>
              <a:t>NPS</a:t>
            </a:r>
          </a:p>
        </p:txBody>
      </p:sp>
      <p:sp>
        <p:nvSpPr>
          <p:cNvPr id="19" name="TextBox 19"/>
          <p:cNvSpPr txBox="1"/>
          <p:nvPr/>
        </p:nvSpPr>
        <p:spPr>
          <a:xfrm>
            <a:off x="5176274" y="4092306"/>
            <a:ext cx="3773952" cy="705485"/>
          </a:xfrm>
          <a:prstGeom prst="rect">
            <a:avLst/>
          </a:prstGeom>
        </p:spPr>
        <p:txBody>
          <a:bodyPr lIns="0" tIns="0" rIns="0" bIns="0" rtlCol="0" anchor="t">
            <a:spAutoFit/>
          </a:bodyPr>
          <a:lstStyle/>
          <a:p>
            <a:pPr algn="l">
              <a:lnSpc>
                <a:spcPts val="5740"/>
              </a:lnSpc>
            </a:pPr>
            <a:r>
              <a:rPr lang="en-US" sz="4100" b="1">
                <a:solidFill>
                  <a:srgbClr val="2B2C30"/>
                </a:solidFill>
                <a:latin typeface="Public Sans Bold"/>
                <a:ea typeface="Public Sans Bold"/>
                <a:cs typeface="Public Sans Bold"/>
                <a:sym typeface="Public Sans Bold"/>
              </a:rPr>
              <a:t>8</a:t>
            </a:r>
          </a:p>
        </p:txBody>
      </p:sp>
      <p:sp>
        <p:nvSpPr>
          <p:cNvPr id="20" name="TextBox 20"/>
          <p:cNvSpPr txBox="1"/>
          <p:nvPr/>
        </p:nvSpPr>
        <p:spPr>
          <a:xfrm>
            <a:off x="5176274" y="7775687"/>
            <a:ext cx="3773952" cy="705485"/>
          </a:xfrm>
          <a:prstGeom prst="rect">
            <a:avLst/>
          </a:prstGeom>
        </p:spPr>
        <p:txBody>
          <a:bodyPr lIns="0" tIns="0" rIns="0" bIns="0" rtlCol="0" anchor="t">
            <a:spAutoFit/>
          </a:bodyPr>
          <a:lstStyle/>
          <a:p>
            <a:pPr algn="l">
              <a:lnSpc>
                <a:spcPts val="5740"/>
              </a:lnSpc>
            </a:pPr>
            <a:r>
              <a:rPr lang="en-US" sz="4100" b="1">
                <a:solidFill>
                  <a:srgbClr val="2B2C30"/>
                </a:solidFill>
                <a:latin typeface="Public Sans Bold"/>
                <a:ea typeface="Public Sans Bold"/>
                <a:cs typeface="Public Sans Bold"/>
                <a:sym typeface="Public Sans Bold"/>
              </a:rPr>
              <a:t>44%</a:t>
            </a:r>
          </a:p>
        </p:txBody>
      </p:sp>
      <p:grpSp>
        <p:nvGrpSpPr>
          <p:cNvPr id="21" name="Group 21"/>
          <p:cNvGrpSpPr/>
          <p:nvPr/>
        </p:nvGrpSpPr>
        <p:grpSpPr>
          <a:xfrm>
            <a:off x="9722567" y="1028700"/>
            <a:ext cx="7773804" cy="5063759"/>
            <a:chOff x="0" y="0"/>
            <a:chExt cx="2364475" cy="1540189"/>
          </a:xfrm>
        </p:grpSpPr>
        <p:sp>
          <p:nvSpPr>
            <p:cNvPr id="22" name="Freeform 22"/>
            <p:cNvSpPr/>
            <p:nvPr/>
          </p:nvSpPr>
          <p:spPr>
            <a:xfrm>
              <a:off x="0" y="0"/>
              <a:ext cx="2364475" cy="1540190"/>
            </a:xfrm>
            <a:custGeom>
              <a:avLst/>
              <a:gdLst/>
              <a:ahLst/>
              <a:cxnLst/>
              <a:rect l="l" t="t" r="r" b="b"/>
              <a:pathLst>
                <a:path w="2364475" h="1540190">
                  <a:moveTo>
                    <a:pt x="0" y="0"/>
                  </a:moveTo>
                  <a:lnTo>
                    <a:pt x="2364475" y="0"/>
                  </a:lnTo>
                  <a:lnTo>
                    <a:pt x="2364475" y="1540190"/>
                  </a:lnTo>
                  <a:lnTo>
                    <a:pt x="0" y="1540190"/>
                  </a:lnTo>
                  <a:close/>
                </a:path>
              </a:pathLst>
            </a:custGeom>
            <a:solidFill>
              <a:srgbClr val="000000">
                <a:alpha val="0"/>
              </a:srgbClr>
            </a:solidFill>
            <a:ln w="9525" cap="sq">
              <a:solidFill>
                <a:srgbClr val="2B2C30"/>
              </a:solidFill>
              <a:prstDash val="solid"/>
              <a:miter/>
            </a:ln>
          </p:spPr>
          <p:txBody>
            <a:bodyPr/>
            <a:lstStyle/>
            <a:p>
              <a:endParaRPr lang="ko-KR" altLang="en-US"/>
            </a:p>
          </p:txBody>
        </p:sp>
        <p:sp>
          <p:nvSpPr>
            <p:cNvPr id="23" name="TextBox 23"/>
            <p:cNvSpPr txBox="1"/>
            <p:nvPr/>
          </p:nvSpPr>
          <p:spPr>
            <a:xfrm>
              <a:off x="0" y="-28575"/>
              <a:ext cx="2364475" cy="1568764"/>
            </a:xfrm>
            <a:prstGeom prst="rect">
              <a:avLst/>
            </a:prstGeom>
          </p:spPr>
          <p:txBody>
            <a:bodyPr lIns="68580" tIns="68580" rIns="68580" bIns="68580" rtlCol="0" anchor="ctr"/>
            <a:lstStyle/>
            <a:p>
              <a:pPr algn="ctr">
                <a:lnSpc>
                  <a:spcPts val="1889"/>
                </a:lnSpc>
              </a:pPr>
              <a:endParaRPr/>
            </a:p>
          </p:txBody>
        </p:sp>
      </p:grpSp>
      <p:grpSp>
        <p:nvGrpSpPr>
          <p:cNvPr id="24" name="Group 24"/>
          <p:cNvGrpSpPr/>
          <p:nvPr/>
        </p:nvGrpSpPr>
        <p:grpSpPr>
          <a:xfrm>
            <a:off x="10333265" y="1402038"/>
            <a:ext cx="6552408" cy="4317083"/>
            <a:chOff x="0" y="0"/>
            <a:chExt cx="8736544" cy="5756111"/>
          </a:xfrm>
        </p:grpSpPr>
        <p:pic>
          <p:nvPicPr>
            <p:cNvPr id="25" name="Picture 25"/>
            <p:cNvPicPr>
              <a:picLocks noChangeAspect="1"/>
            </p:cNvPicPr>
            <p:nvPr/>
          </p:nvPicPr>
          <p:blipFill>
            <a:blip r:embed="rId4"/>
            <a:srcRect t="585" b="585"/>
            <a:stretch>
              <a:fillRect/>
            </a:stretch>
          </p:blipFill>
          <p:spPr>
            <a:xfrm>
              <a:off x="0" y="0"/>
              <a:ext cx="8736544" cy="5756111"/>
            </a:xfrm>
            <a:prstGeom prst="rect">
              <a:avLst/>
            </a:prstGeom>
          </p:spPr>
        </p:pic>
      </p:grpSp>
      <p:sp>
        <p:nvSpPr>
          <p:cNvPr id="26" name="AutoShape 26"/>
          <p:cNvSpPr/>
          <p:nvPr/>
        </p:nvSpPr>
        <p:spPr>
          <a:xfrm flipV="1">
            <a:off x="-7086597" y="1760761"/>
            <a:ext cx="16230594" cy="38509"/>
          </a:xfrm>
          <a:prstGeom prst="line">
            <a:avLst/>
          </a:prstGeom>
          <a:ln w="9525" cap="flat">
            <a:solidFill>
              <a:srgbClr val="2B2C30"/>
            </a:solidFill>
            <a:prstDash val="solid"/>
            <a:headEnd type="none" w="sm" len="sm"/>
            <a:tailEnd type="none" w="sm" len="sm"/>
          </a:ln>
        </p:spPr>
        <p:txBody>
          <a:bodyPr/>
          <a:lstStyle/>
          <a:p>
            <a:endParaRPr lang="ko-KR" altLang="en-US"/>
          </a:p>
        </p:txBody>
      </p:sp>
      <p:grpSp>
        <p:nvGrpSpPr>
          <p:cNvPr id="27" name="Group 27"/>
          <p:cNvGrpSpPr/>
          <p:nvPr/>
        </p:nvGrpSpPr>
        <p:grpSpPr>
          <a:xfrm>
            <a:off x="9122171" y="6531461"/>
            <a:ext cx="3563045" cy="5063759"/>
            <a:chOff x="0" y="0"/>
            <a:chExt cx="1083733" cy="1540189"/>
          </a:xfrm>
        </p:grpSpPr>
        <p:sp>
          <p:nvSpPr>
            <p:cNvPr id="28" name="Freeform 28"/>
            <p:cNvSpPr/>
            <p:nvPr/>
          </p:nvSpPr>
          <p:spPr>
            <a:xfrm>
              <a:off x="0" y="0"/>
              <a:ext cx="1083733" cy="1540190"/>
            </a:xfrm>
            <a:custGeom>
              <a:avLst/>
              <a:gdLst/>
              <a:ahLst/>
              <a:cxnLst/>
              <a:rect l="l" t="t" r="r" b="b"/>
              <a:pathLst>
                <a:path w="1083733" h="1540190">
                  <a:moveTo>
                    <a:pt x="0" y="0"/>
                  </a:moveTo>
                  <a:lnTo>
                    <a:pt x="1083733" y="0"/>
                  </a:lnTo>
                  <a:lnTo>
                    <a:pt x="1083733" y="1540190"/>
                  </a:lnTo>
                  <a:lnTo>
                    <a:pt x="0" y="1540190"/>
                  </a:lnTo>
                  <a:close/>
                </a:path>
              </a:pathLst>
            </a:custGeom>
            <a:solidFill>
              <a:srgbClr val="000000">
                <a:alpha val="0"/>
              </a:srgbClr>
            </a:solidFill>
            <a:ln w="9525" cap="sq">
              <a:solidFill>
                <a:srgbClr val="2B2C30"/>
              </a:solidFill>
              <a:prstDash val="solid"/>
              <a:miter/>
            </a:ln>
          </p:spPr>
          <p:txBody>
            <a:bodyPr/>
            <a:lstStyle/>
            <a:p>
              <a:endParaRPr lang="ko-KR" altLang="en-US"/>
            </a:p>
          </p:txBody>
        </p:sp>
        <p:sp>
          <p:nvSpPr>
            <p:cNvPr id="29" name="TextBox 29"/>
            <p:cNvSpPr txBox="1"/>
            <p:nvPr/>
          </p:nvSpPr>
          <p:spPr>
            <a:xfrm>
              <a:off x="0" y="-28575"/>
              <a:ext cx="1083733" cy="1568764"/>
            </a:xfrm>
            <a:prstGeom prst="rect">
              <a:avLst/>
            </a:prstGeom>
          </p:spPr>
          <p:txBody>
            <a:bodyPr lIns="68580" tIns="68580" rIns="68580" bIns="68580" rtlCol="0" anchor="ctr"/>
            <a:lstStyle/>
            <a:p>
              <a:pPr algn="ctr">
                <a:lnSpc>
                  <a:spcPts val="1889"/>
                </a:lnSpc>
              </a:pPr>
              <a:endParaRPr/>
            </a:p>
          </p:txBody>
        </p:sp>
      </p:grpSp>
      <p:grpSp>
        <p:nvGrpSpPr>
          <p:cNvPr id="30" name="Group 30"/>
          <p:cNvGrpSpPr/>
          <p:nvPr/>
        </p:nvGrpSpPr>
        <p:grpSpPr>
          <a:xfrm>
            <a:off x="9238771" y="6904799"/>
            <a:ext cx="3329845" cy="4317083"/>
            <a:chOff x="0" y="0"/>
            <a:chExt cx="4439793" cy="5756111"/>
          </a:xfrm>
        </p:grpSpPr>
        <p:pic>
          <p:nvPicPr>
            <p:cNvPr id="31" name="Picture 31"/>
            <p:cNvPicPr>
              <a:picLocks noChangeAspect="1"/>
            </p:cNvPicPr>
            <p:nvPr/>
          </p:nvPicPr>
          <p:blipFill>
            <a:blip r:embed="rId5"/>
            <a:srcRect l="14910" t="18095" b="8405"/>
            <a:stretch>
              <a:fillRect/>
            </a:stretch>
          </p:blipFill>
          <p:spPr>
            <a:xfrm>
              <a:off x="0" y="0"/>
              <a:ext cx="4439793" cy="5756111"/>
            </a:xfrm>
            <a:prstGeom prst="rect">
              <a:avLst/>
            </a:prstGeom>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Freeform 2"/>
          <p:cNvSpPr/>
          <p:nvPr/>
        </p:nvSpPr>
        <p:spPr>
          <a:xfrm>
            <a:off x="16701746" y="8616481"/>
            <a:ext cx="535737" cy="727544"/>
          </a:xfrm>
          <a:custGeom>
            <a:avLst/>
            <a:gdLst/>
            <a:ahLst/>
            <a:cxnLst/>
            <a:rect l="l" t="t" r="r" b="b"/>
            <a:pathLst>
              <a:path w="535737" h="727544">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ko-KR" altLang="en-US"/>
          </a:p>
        </p:txBody>
      </p:sp>
      <p:sp>
        <p:nvSpPr>
          <p:cNvPr id="3" name="TextBox 3"/>
          <p:cNvSpPr txBox="1"/>
          <p:nvPr/>
        </p:nvSpPr>
        <p:spPr>
          <a:xfrm>
            <a:off x="14990680" y="8630746"/>
            <a:ext cx="1682491" cy="713279"/>
          </a:xfrm>
          <a:prstGeom prst="rect">
            <a:avLst/>
          </a:prstGeom>
        </p:spPr>
        <p:txBody>
          <a:bodyPr lIns="0" tIns="0" rIns="0" bIns="0" rtlCol="0" anchor="t">
            <a:spAutoFit/>
          </a:bodyPr>
          <a:lstStyle/>
          <a:p>
            <a:pPr algn="l">
              <a:lnSpc>
                <a:spcPts val="2717"/>
              </a:lnSpc>
            </a:pPr>
            <a:r>
              <a:rPr lang="en-US" sz="2986" spc="14">
                <a:solidFill>
                  <a:srgbClr val="2B2C30"/>
                </a:solidFill>
                <a:latin typeface="Playfair Display"/>
                <a:ea typeface="Playfair Display"/>
                <a:cs typeface="Playfair Display"/>
                <a:sym typeface="Playfair Display"/>
              </a:rPr>
              <a:t>Ingoude Company</a:t>
            </a:r>
          </a:p>
        </p:txBody>
      </p:sp>
      <p:sp>
        <p:nvSpPr>
          <p:cNvPr id="4" name="TextBox 4"/>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OUR NUMBERS</a:t>
            </a:r>
          </a:p>
        </p:txBody>
      </p:sp>
      <p:sp>
        <p:nvSpPr>
          <p:cNvPr id="5" name="AutoShape 5"/>
          <p:cNvSpPr/>
          <p:nvPr/>
        </p:nvSpPr>
        <p:spPr>
          <a:xfrm flipV="1">
            <a:off x="-7086597" y="1760761"/>
            <a:ext cx="16230594" cy="38509"/>
          </a:xfrm>
          <a:prstGeom prst="line">
            <a:avLst/>
          </a:prstGeom>
          <a:ln w="9525" cap="flat">
            <a:solidFill>
              <a:srgbClr val="2B2C30"/>
            </a:solidFill>
            <a:prstDash val="solid"/>
            <a:headEnd type="none" w="sm" len="sm"/>
            <a:tailEnd type="none" w="sm" len="sm"/>
          </a:ln>
        </p:spPr>
        <p:txBody>
          <a:bodyPr/>
          <a:lstStyle/>
          <a:p>
            <a:endParaRPr lang="ko-KR" altLang="en-US"/>
          </a:p>
        </p:txBody>
      </p:sp>
      <p:pic>
        <p:nvPicPr>
          <p:cNvPr id="6" name="Picture 6"/>
          <p:cNvPicPr>
            <a:picLocks noChangeAspect="1"/>
          </p:cNvPicPr>
          <p:nvPr/>
        </p:nvPicPr>
        <p:blipFill>
          <a:blip r:embed="rId4"/>
          <a:stretch>
            <a:fillRect/>
          </a:stretch>
        </p:blipFill>
        <p:spPr>
          <a:xfrm>
            <a:off x="8930828" y="271566"/>
            <a:ext cx="9085606" cy="8343779"/>
          </a:xfrm>
          <a:prstGeom prst="rect">
            <a:avLst/>
          </a:prstGeom>
        </p:spPr>
      </p:pic>
      <p:sp>
        <p:nvSpPr>
          <p:cNvPr id="7" name="TextBox 7"/>
          <p:cNvSpPr txBox="1"/>
          <p:nvPr/>
        </p:nvSpPr>
        <p:spPr>
          <a:xfrm>
            <a:off x="1006871" y="2177925"/>
            <a:ext cx="8115300" cy="5521950"/>
          </a:xfrm>
          <a:prstGeom prst="rect">
            <a:avLst/>
          </a:prstGeom>
        </p:spPr>
        <p:txBody>
          <a:bodyPr lIns="0" tIns="0" rIns="0" bIns="0" rtlCol="0" anchor="t">
            <a:spAutoFit/>
          </a:bodyPr>
          <a:lstStyle/>
          <a:p>
            <a:pPr algn="l">
              <a:lnSpc>
                <a:spcPts val="4888"/>
              </a:lnSpc>
            </a:pPr>
            <a:r>
              <a:rPr lang="en-US" sz="3760" spc="18">
                <a:solidFill>
                  <a:srgbClr val="2B2C30"/>
                </a:solidFill>
                <a:latin typeface="Playfair Display"/>
                <a:ea typeface="Playfair Display"/>
                <a:cs typeface="Playfair Display"/>
                <a:sym typeface="Playfair Display"/>
              </a:rPr>
              <a:t>Our revenue projections over the next two years are very promising, with expected revenue tripling from year one to year two. </a:t>
            </a:r>
          </a:p>
          <a:p>
            <a:pPr algn="l">
              <a:lnSpc>
                <a:spcPts val="4888"/>
              </a:lnSpc>
            </a:pPr>
            <a:endParaRPr lang="en-US" sz="3760" spc="18">
              <a:solidFill>
                <a:srgbClr val="2B2C30"/>
              </a:solidFill>
              <a:latin typeface="Playfair Display"/>
              <a:ea typeface="Playfair Display"/>
              <a:cs typeface="Playfair Display"/>
              <a:sym typeface="Playfair Display"/>
            </a:endParaRPr>
          </a:p>
          <a:p>
            <a:pPr algn="l">
              <a:lnSpc>
                <a:spcPts val="4888"/>
              </a:lnSpc>
            </a:pPr>
            <a:r>
              <a:rPr lang="en-US" sz="3760" spc="18">
                <a:solidFill>
                  <a:srgbClr val="2B2C30"/>
                </a:solidFill>
                <a:latin typeface="Playfair Display"/>
                <a:ea typeface="Playfair Display"/>
                <a:cs typeface="Playfair Display"/>
                <a:sym typeface="Playfair Display"/>
              </a:rPr>
              <a:t>This growth is a testament to the strength of our product and the dedication of our team to driving success.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Freeform 2"/>
          <p:cNvSpPr/>
          <p:nvPr/>
        </p:nvSpPr>
        <p:spPr>
          <a:xfrm>
            <a:off x="16701746" y="8616481"/>
            <a:ext cx="535737" cy="727544"/>
          </a:xfrm>
          <a:custGeom>
            <a:avLst/>
            <a:gdLst/>
            <a:ahLst/>
            <a:cxnLst/>
            <a:rect l="l" t="t" r="r" b="b"/>
            <a:pathLst>
              <a:path w="535737" h="727544">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ko-KR" altLang="en-US"/>
          </a:p>
        </p:txBody>
      </p:sp>
      <p:sp>
        <p:nvSpPr>
          <p:cNvPr id="3" name="TextBox 3"/>
          <p:cNvSpPr txBox="1"/>
          <p:nvPr/>
        </p:nvSpPr>
        <p:spPr>
          <a:xfrm>
            <a:off x="14990680" y="8630746"/>
            <a:ext cx="1682491" cy="713279"/>
          </a:xfrm>
          <a:prstGeom prst="rect">
            <a:avLst/>
          </a:prstGeom>
        </p:spPr>
        <p:txBody>
          <a:bodyPr lIns="0" tIns="0" rIns="0" bIns="0" rtlCol="0" anchor="t">
            <a:spAutoFit/>
          </a:bodyPr>
          <a:lstStyle/>
          <a:p>
            <a:pPr algn="l">
              <a:lnSpc>
                <a:spcPts val="2717"/>
              </a:lnSpc>
            </a:pPr>
            <a:r>
              <a:rPr lang="en-US" sz="2986" spc="14">
                <a:solidFill>
                  <a:srgbClr val="2B2C30"/>
                </a:solidFill>
                <a:latin typeface="Playfair Display"/>
                <a:ea typeface="Playfair Display"/>
                <a:cs typeface="Playfair Display"/>
                <a:sym typeface="Playfair Display"/>
              </a:rPr>
              <a:t>Ingoude Company</a:t>
            </a:r>
          </a:p>
        </p:txBody>
      </p:sp>
      <p:sp>
        <p:nvSpPr>
          <p:cNvPr id="4" name="TextBox 4"/>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PATH TO INTEGRATION</a:t>
            </a:r>
          </a:p>
        </p:txBody>
      </p:sp>
      <p:sp>
        <p:nvSpPr>
          <p:cNvPr id="5" name="AutoShape 5"/>
          <p:cNvSpPr/>
          <p:nvPr/>
        </p:nvSpPr>
        <p:spPr>
          <a:xfrm flipV="1">
            <a:off x="-7086597" y="1760761"/>
            <a:ext cx="16230594" cy="38509"/>
          </a:xfrm>
          <a:prstGeom prst="line">
            <a:avLst/>
          </a:prstGeom>
          <a:ln w="9525" cap="flat">
            <a:solidFill>
              <a:srgbClr val="2B2C30"/>
            </a:solidFill>
            <a:prstDash val="solid"/>
            <a:headEnd type="none" w="sm" len="sm"/>
            <a:tailEnd type="none" w="sm" len="sm"/>
          </a:ln>
        </p:spPr>
        <p:txBody>
          <a:bodyPr/>
          <a:lstStyle/>
          <a:p>
            <a:endParaRPr lang="ko-KR" altLang="en-US"/>
          </a:p>
        </p:txBody>
      </p:sp>
      <p:sp>
        <p:nvSpPr>
          <p:cNvPr id="6" name="TextBox 6"/>
          <p:cNvSpPr txBox="1"/>
          <p:nvPr/>
        </p:nvSpPr>
        <p:spPr>
          <a:xfrm>
            <a:off x="7620000" y="4149648"/>
            <a:ext cx="3086100" cy="2146933"/>
          </a:xfrm>
          <a:prstGeom prst="rect">
            <a:avLst/>
          </a:prstGeom>
        </p:spPr>
        <p:txBody>
          <a:bodyPr lIns="0" tIns="0" rIns="0" bIns="0" rtlCol="0" anchor="t">
            <a:spAutoFit/>
          </a:bodyPr>
          <a:lstStyle/>
          <a:p>
            <a:pPr algn="l">
              <a:lnSpc>
                <a:spcPts val="2880"/>
              </a:lnSpc>
            </a:pPr>
            <a:r>
              <a:rPr lang="en-US" sz="1800">
                <a:solidFill>
                  <a:srgbClr val="2B2C30"/>
                </a:solidFill>
                <a:latin typeface="Public Sans"/>
                <a:ea typeface="Public Sans"/>
                <a:cs typeface="Public Sans"/>
                <a:sym typeface="Public Sans"/>
              </a:rPr>
              <a:t>Lorem ipsum dolor sit amet, consectetur adipiscing elit. Vivamus pellentesque, urna at ullamcorper commodo, nulla nisi ultrices eros, non bibendum tellus.</a:t>
            </a:r>
          </a:p>
        </p:txBody>
      </p:sp>
      <p:sp>
        <p:nvSpPr>
          <p:cNvPr id="7" name="TextBox 7"/>
          <p:cNvSpPr txBox="1"/>
          <p:nvPr/>
        </p:nvSpPr>
        <p:spPr>
          <a:xfrm>
            <a:off x="7620000" y="3216198"/>
            <a:ext cx="2785647" cy="428625"/>
          </a:xfrm>
          <a:prstGeom prst="rect">
            <a:avLst/>
          </a:prstGeom>
        </p:spPr>
        <p:txBody>
          <a:bodyPr lIns="0" tIns="0" rIns="0" bIns="0" rtlCol="0" anchor="t">
            <a:spAutoFit/>
          </a:bodyPr>
          <a:lstStyle/>
          <a:p>
            <a:pPr algn="l">
              <a:lnSpc>
                <a:spcPts val="3480"/>
              </a:lnSpc>
            </a:pPr>
            <a:r>
              <a:rPr lang="en-US" sz="2900" i="1">
                <a:solidFill>
                  <a:srgbClr val="2B2C30"/>
                </a:solidFill>
                <a:latin typeface="Playfair Display Italics"/>
                <a:ea typeface="Playfair Display Italics"/>
                <a:cs typeface="Playfair Display Italics"/>
                <a:sym typeface="Playfair Display Italics"/>
              </a:rPr>
              <a:t>Launch</a:t>
            </a:r>
          </a:p>
        </p:txBody>
      </p:sp>
      <p:sp>
        <p:nvSpPr>
          <p:cNvPr id="8" name="TextBox 8"/>
          <p:cNvSpPr txBox="1"/>
          <p:nvPr/>
        </p:nvSpPr>
        <p:spPr>
          <a:xfrm>
            <a:off x="7620000" y="3635298"/>
            <a:ext cx="2785647" cy="428625"/>
          </a:xfrm>
          <a:prstGeom prst="rect">
            <a:avLst/>
          </a:prstGeom>
        </p:spPr>
        <p:txBody>
          <a:bodyPr lIns="0" tIns="0" rIns="0" bIns="0" rtlCol="0" anchor="t">
            <a:spAutoFit/>
          </a:bodyPr>
          <a:lstStyle/>
          <a:p>
            <a:pPr algn="l">
              <a:lnSpc>
                <a:spcPts val="3359"/>
              </a:lnSpc>
            </a:pPr>
            <a:r>
              <a:rPr lang="en-US" sz="2799" b="1">
                <a:solidFill>
                  <a:srgbClr val="2B2C30"/>
                </a:solidFill>
                <a:latin typeface="Public Sans Bold"/>
                <a:ea typeface="Public Sans Bold"/>
                <a:cs typeface="Public Sans Bold"/>
                <a:sym typeface="Public Sans Bold"/>
              </a:rPr>
              <a:t>Q3</a:t>
            </a:r>
          </a:p>
        </p:txBody>
      </p:sp>
      <p:sp>
        <p:nvSpPr>
          <p:cNvPr id="9" name="TextBox 9"/>
          <p:cNvSpPr txBox="1"/>
          <p:nvPr/>
        </p:nvSpPr>
        <p:spPr>
          <a:xfrm>
            <a:off x="1006871" y="4149648"/>
            <a:ext cx="3086100" cy="2870833"/>
          </a:xfrm>
          <a:prstGeom prst="rect">
            <a:avLst/>
          </a:prstGeom>
        </p:spPr>
        <p:txBody>
          <a:bodyPr lIns="0" tIns="0" rIns="0" bIns="0" rtlCol="0" anchor="t">
            <a:spAutoFit/>
          </a:bodyPr>
          <a:lstStyle/>
          <a:p>
            <a:pPr algn="l">
              <a:lnSpc>
                <a:spcPts val="2880"/>
              </a:lnSpc>
            </a:pPr>
            <a:r>
              <a:rPr lang="en-US" sz="1800">
                <a:solidFill>
                  <a:srgbClr val="2B2C30"/>
                </a:solidFill>
                <a:latin typeface="Public Sans"/>
                <a:ea typeface="Public Sans"/>
                <a:cs typeface="Public Sans"/>
                <a:sym typeface="Public Sans"/>
              </a:rPr>
              <a:t>Lorem ipsum dolor sit amet, adipiscing elit, so eiusmod tempor incididunt ut labore et dolore magna aliqua. Ut enim ad minim veniam, quis nostrud exercitation ullamco laboris nisi ut aliquip ex ea commodo consequat.</a:t>
            </a:r>
          </a:p>
        </p:txBody>
      </p:sp>
      <p:sp>
        <p:nvSpPr>
          <p:cNvPr id="10" name="TextBox 10"/>
          <p:cNvSpPr txBox="1"/>
          <p:nvPr/>
        </p:nvSpPr>
        <p:spPr>
          <a:xfrm>
            <a:off x="1066800" y="3216198"/>
            <a:ext cx="2785647" cy="428625"/>
          </a:xfrm>
          <a:prstGeom prst="rect">
            <a:avLst/>
          </a:prstGeom>
        </p:spPr>
        <p:txBody>
          <a:bodyPr lIns="0" tIns="0" rIns="0" bIns="0" rtlCol="0" anchor="t">
            <a:spAutoFit/>
          </a:bodyPr>
          <a:lstStyle/>
          <a:p>
            <a:pPr algn="l">
              <a:lnSpc>
                <a:spcPts val="3480"/>
              </a:lnSpc>
            </a:pPr>
            <a:r>
              <a:rPr lang="en-US" sz="2900" i="1">
                <a:solidFill>
                  <a:srgbClr val="2B2C30"/>
                </a:solidFill>
                <a:latin typeface="Playfair Display Italics"/>
                <a:ea typeface="Playfair Display Italics"/>
                <a:cs typeface="Playfair Display Italics"/>
                <a:sym typeface="Playfair Display Italics"/>
              </a:rPr>
              <a:t>Adapt</a:t>
            </a:r>
          </a:p>
        </p:txBody>
      </p:sp>
      <p:sp>
        <p:nvSpPr>
          <p:cNvPr id="11" name="TextBox 11"/>
          <p:cNvSpPr txBox="1"/>
          <p:nvPr/>
        </p:nvSpPr>
        <p:spPr>
          <a:xfrm>
            <a:off x="1066800" y="3635298"/>
            <a:ext cx="2785647" cy="428625"/>
          </a:xfrm>
          <a:prstGeom prst="rect">
            <a:avLst/>
          </a:prstGeom>
        </p:spPr>
        <p:txBody>
          <a:bodyPr lIns="0" tIns="0" rIns="0" bIns="0" rtlCol="0" anchor="t">
            <a:spAutoFit/>
          </a:bodyPr>
          <a:lstStyle/>
          <a:p>
            <a:pPr algn="l">
              <a:lnSpc>
                <a:spcPts val="3359"/>
              </a:lnSpc>
            </a:pPr>
            <a:r>
              <a:rPr lang="en-US" sz="2799" b="1">
                <a:solidFill>
                  <a:srgbClr val="2B2C30"/>
                </a:solidFill>
                <a:latin typeface="Public Sans Bold"/>
                <a:ea typeface="Public Sans Bold"/>
                <a:cs typeface="Public Sans Bold"/>
                <a:sym typeface="Public Sans Bold"/>
              </a:rPr>
              <a:t>Q1</a:t>
            </a:r>
          </a:p>
        </p:txBody>
      </p:sp>
      <p:sp>
        <p:nvSpPr>
          <p:cNvPr id="12" name="TextBox 12"/>
          <p:cNvSpPr txBox="1"/>
          <p:nvPr/>
        </p:nvSpPr>
        <p:spPr>
          <a:xfrm>
            <a:off x="4343400" y="4149648"/>
            <a:ext cx="3086100" cy="2146933"/>
          </a:xfrm>
          <a:prstGeom prst="rect">
            <a:avLst/>
          </a:prstGeom>
        </p:spPr>
        <p:txBody>
          <a:bodyPr lIns="0" tIns="0" rIns="0" bIns="0" rtlCol="0" anchor="t">
            <a:spAutoFit/>
          </a:bodyPr>
          <a:lstStyle/>
          <a:p>
            <a:pPr algn="l">
              <a:lnSpc>
                <a:spcPts val="2880"/>
              </a:lnSpc>
            </a:pPr>
            <a:r>
              <a:rPr lang="en-US" sz="1800">
                <a:solidFill>
                  <a:srgbClr val="2B2C30"/>
                </a:solidFill>
                <a:latin typeface="Public Sans"/>
                <a:ea typeface="Public Sans"/>
                <a:cs typeface="Public Sans"/>
                <a:sym typeface="Public Sans"/>
              </a:rPr>
              <a:t>Lorem ipsum dolor sit amet, consectetur adipiscing elit. Vivamus pellentesque, urna at ullamcorper commodo, nulla nisi ultrices eros, non bibendum tellus.</a:t>
            </a:r>
          </a:p>
        </p:txBody>
      </p:sp>
      <p:sp>
        <p:nvSpPr>
          <p:cNvPr id="13" name="TextBox 13"/>
          <p:cNvSpPr txBox="1"/>
          <p:nvPr/>
        </p:nvSpPr>
        <p:spPr>
          <a:xfrm>
            <a:off x="4343400" y="3216198"/>
            <a:ext cx="2785647" cy="428625"/>
          </a:xfrm>
          <a:prstGeom prst="rect">
            <a:avLst/>
          </a:prstGeom>
        </p:spPr>
        <p:txBody>
          <a:bodyPr lIns="0" tIns="0" rIns="0" bIns="0" rtlCol="0" anchor="t">
            <a:spAutoFit/>
          </a:bodyPr>
          <a:lstStyle/>
          <a:p>
            <a:pPr algn="l">
              <a:lnSpc>
                <a:spcPts val="3480"/>
              </a:lnSpc>
            </a:pPr>
            <a:r>
              <a:rPr lang="en-US" sz="2900" i="1">
                <a:solidFill>
                  <a:srgbClr val="2B2C30"/>
                </a:solidFill>
                <a:latin typeface="Playfair Display Italics"/>
                <a:ea typeface="Playfair Display Italics"/>
                <a:cs typeface="Playfair Display Italics"/>
                <a:sym typeface="Playfair Display Italics"/>
              </a:rPr>
              <a:t>Evaluate</a:t>
            </a:r>
          </a:p>
        </p:txBody>
      </p:sp>
      <p:sp>
        <p:nvSpPr>
          <p:cNvPr id="14" name="TextBox 14"/>
          <p:cNvSpPr txBox="1"/>
          <p:nvPr/>
        </p:nvSpPr>
        <p:spPr>
          <a:xfrm>
            <a:off x="4343400" y="3635298"/>
            <a:ext cx="2785647" cy="428625"/>
          </a:xfrm>
          <a:prstGeom prst="rect">
            <a:avLst/>
          </a:prstGeom>
        </p:spPr>
        <p:txBody>
          <a:bodyPr lIns="0" tIns="0" rIns="0" bIns="0" rtlCol="0" anchor="t">
            <a:spAutoFit/>
          </a:bodyPr>
          <a:lstStyle/>
          <a:p>
            <a:pPr algn="l">
              <a:lnSpc>
                <a:spcPts val="3359"/>
              </a:lnSpc>
            </a:pPr>
            <a:r>
              <a:rPr lang="en-US" sz="2799" b="1">
                <a:solidFill>
                  <a:srgbClr val="2B2C30"/>
                </a:solidFill>
                <a:latin typeface="Public Sans Bold"/>
                <a:ea typeface="Public Sans Bold"/>
                <a:cs typeface="Public Sans Bold"/>
                <a:sym typeface="Public Sans Bold"/>
              </a:rPr>
              <a:t>Q2</a:t>
            </a:r>
          </a:p>
        </p:txBody>
      </p:sp>
      <p:sp>
        <p:nvSpPr>
          <p:cNvPr id="15" name="TextBox 15"/>
          <p:cNvSpPr txBox="1"/>
          <p:nvPr/>
        </p:nvSpPr>
        <p:spPr>
          <a:xfrm>
            <a:off x="10896600" y="4149648"/>
            <a:ext cx="3086100" cy="3232783"/>
          </a:xfrm>
          <a:prstGeom prst="rect">
            <a:avLst/>
          </a:prstGeom>
        </p:spPr>
        <p:txBody>
          <a:bodyPr lIns="0" tIns="0" rIns="0" bIns="0" rtlCol="0" anchor="t">
            <a:spAutoFit/>
          </a:bodyPr>
          <a:lstStyle/>
          <a:p>
            <a:pPr algn="l">
              <a:lnSpc>
                <a:spcPts val="2880"/>
              </a:lnSpc>
            </a:pPr>
            <a:r>
              <a:rPr lang="en-US" sz="1800">
                <a:solidFill>
                  <a:srgbClr val="2B2C30"/>
                </a:solidFill>
                <a:latin typeface="Public Sans"/>
                <a:ea typeface="Public Sans"/>
                <a:cs typeface="Public Sans"/>
                <a:sym typeface="Public Sans"/>
              </a:rPr>
              <a:t>Lorem ipsum dolor sit amet, adipiscing elit, sed do eiusmod tempor incididunt ut labore et dolore magna aliqua. Ut enim ad minim veniam, quis nostrud exercitation ullamco laboris nisi ut aliquip ex ea commodo consequat.</a:t>
            </a:r>
          </a:p>
        </p:txBody>
      </p:sp>
      <p:sp>
        <p:nvSpPr>
          <p:cNvPr id="16" name="TextBox 16"/>
          <p:cNvSpPr txBox="1"/>
          <p:nvPr/>
        </p:nvSpPr>
        <p:spPr>
          <a:xfrm>
            <a:off x="10896600" y="3216198"/>
            <a:ext cx="2785647" cy="428625"/>
          </a:xfrm>
          <a:prstGeom prst="rect">
            <a:avLst/>
          </a:prstGeom>
        </p:spPr>
        <p:txBody>
          <a:bodyPr lIns="0" tIns="0" rIns="0" bIns="0" rtlCol="0" anchor="t">
            <a:spAutoFit/>
          </a:bodyPr>
          <a:lstStyle/>
          <a:p>
            <a:pPr algn="l">
              <a:lnSpc>
                <a:spcPts val="3480"/>
              </a:lnSpc>
            </a:pPr>
            <a:r>
              <a:rPr lang="en-US" sz="2900" i="1">
                <a:solidFill>
                  <a:srgbClr val="2B2C30"/>
                </a:solidFill>
                <a:latin typeface="Playfair Display Italics"/>
                <a:ea typeface="Playfair Display Italics"/>
                <a:cs typeface="Playfair Display Italics"/>
                <a:sym typeface="Playfair Display Italics"/>
              </a:rPr>
              <a:t>Monitor</a:t>
            </a:r>
          </a:p>
        </p:txBody>
      </p:sp>
      <p:sp>
        <p:nvSpPr>
          <p:cNvPr id="17" name="TextBox 17"/>
          <p:cNvSpPr txBox="1"/>
          <p:nvPr/>
        </p:nvSpPr>
        <p:spPr>
          <a:xfrm>
            <a:off x="10896600" y="3635298"/>
            <a:ext cx="2785647" cy="428625"/>
          </a:xfrm>
          <a:prstGeom prst="rect">
            <a:avLst/>
          </a:prstGeom>
        </p:spPr>
        <p:txBody>
          <a:bodyPr lIns="0" tIns="0" rIns="0" bIns="0" rtlCol="0" anchor="t">
            <a:spAutoFit/>
          </a:bodyPr>
          <a:lstStyle/>
          <a:p>
            <a:pPr algn="l">
              <a:lnSpc>
                <a:spcPts val="3359"/>
              </a:lnSpc>
            </a:pPr>
            <a:r>
              <a:rPr lang="en-US" sz="2799" b="1">
                <a:solidFill>
                  <a:srgbClr val="2B2C30"/>
                </a:solidFill>
                <a:latin typeface="Public Sans Bold"/>
                <a:ea typeface="Public Sans Bold"/>
                <a:cs typeface="Public Sans Bold"/>
                <a:sym typeface="Public Sans Bold"/>
              </a:rPr>
              <a:t>Q4</a:t>
            </a:r>
          </a:p>
        </p:txBody>
      </p:sp>
      <p:sp>
        <p:nvSpPr>
          <p:cNvPr id="18" name="TextBox 18"/>
          <p:cNvSpPr txBox="1"/>
          <p:nvPr/>
        </p:nvSpPr>
        <p:spPr>
          <a:xfrm>
            <a:off x="14173200" y="4149648"/>
            <a:ext cx="3086100" cy="2146933"/>
          </a:xfrm>
          <a:prstGeom prst="rect">
            <a:avLst/>
          </a:prstGeom>
        </p:spPr>
        <p:txBody>
          <a:bodyPr lIns="0" tIns="0" rIns="0" bIns="0" rtlCol="0" anchor="t">
            <a:spAutoFit/>
          </a:bodyPr>
          <a:lstStyle/>
          <a:p>
            <a:pPr algn="l">
              <a:lnSpc>
                <a:spcPts val="2880"/>
              </a:lnSpc>
            </a:pPr>
            <a:r>
              <a:rPr lang="en-US" sz="1800">
                <a:solidFill>
                  <a:srgbClr val="2B2C30"/>
                </a:solidFill>
                <a:latin typeface="Public Sans"/>
                <a:ea typeface="Public Sans"/>
                <a:cs typeface="Public Sans"/>
                <a:sym typeface="Public Sans"/>
              </a:rPr>
              <a:t>Lorem ipsum dolor sit amet, consectetur adipiscing elit. Vivamus pellentesque, urna at ullamcorper commodo, nulla nisi ultrices eros, non bibendum tellus.</a:t>
            </a:r>
          </a:p>
        </p:txBody>
      </p:sp>
      <p:sp>
        <p:nvSpPr>
          <p:cNvPr id="19" name="TextBox 19"/>
          <p:cNvSpPr txBox="1"/>
          <p:nvPr/>
        </p:nvSpPr>
        <p:spPr>
          <a:xfrm>
            <a:off x="14173200" y="3216198"/>
            <a:ext cx="2785647" cy="428625"/>
          </a:xfrm>
          <a:prstGeom prst="rect">
            <a:avLst/>
          </a:prstGeom>
        </p:spPr>
        <p:txBody>
          <a:bodyPr lIns="0" tIns="0" rIns="0" bIns="0" rtlCol="0" anchor="t">
            <a:spAutoFit/>
          </a:bodyPr>
          <a:lstStyle/>
          <a:p>
            <a:pPr algn="l">
              <a:lnSpc>
                <a:spcPts val="3480"/>
              </a:lnSpc>
            </a:pPr>
            <a:r>
              <a:rPr lang="en-US" sz="2900" i="1">
                <a:solidFill>
                  <a:srgbClr val="2B2C30"/>
                </a:solidFill>
                <a:latin typeface="Playfair Display Italics"/>
                <a:ea typeface="Playfair Display Italics"/>
                <a:cs typeface="Playfair Display Italics"/>
                <a:sym typeface="Playfair Display Italics"/>
              </a:rPr>
              <a:t>Iterate</a:t>
            </a:r>
          </a:p>
        </p:txBody>
      </p:sp>
      <p:sp>
        <p:nvSpPr>
          <p:cNvPr id="20" name="TextBox 20"/>
          <p:cNvSpPr txBox="1"/>
          <p:nvPr/>
        </p:nvSpPr>
        <p:spPr>
          <a:xfrm>
            <a:off x="14173200" y="3635298"/>
            <a:ext cx="2785647" cy="428625"/>
          </a:xfrm>
          <a:prstGeom prst="rect">
            <a:avLst/>
          </a:prstGeom>
        </p:spPr>
        <p:txBody>
          <a:bodyPr lIns="0" tIns="0" rIns="0" bIns="0" rtlCol="0" anchor="t">
            <a:spAutoFit/>
          </a:bodyPr>
          <a:lstStyle/>
          <a:p>
            <a:pPr algn="l">
              <a:lnSpc>
                <a:spcPts val="3359"/>
              </a:lnSpc>
            </a:pPr>
            <a:r>
              <a:rPr lang="en-US" sz="2799" b="1">
                <a:solidFill>
                  <a:srgbClr val="2B2C30"/>
                </a:solidFill>
                <a:latin typeface="Public Sans Bold"/>
                <a:ea typeface="Public Sans Bold"/>
                <a:cs typeface="Public Sans Bold"/>
                <a:sym typeface="Public Sans Bold"/>
              </a:rPr>
              <a:t>Q1</a:t>
            </a:r>
          </a:p>
        </p:txBody>
      </p:sp>
      <p:grpSp>
        <p:nvGrpSpPr>
          <p:cNvPr id="21" name="Group 21"/>
          <p:cNvGrpSpPr/>
          <p:nvPr/>
        </p:nvGrpSpPr>
        <p:grpSpPr>
          <a:xfrm>
            <a:off x="4343400" y="2756663"/>
            <a:ext cx="138677" cy="138677"/>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2C30"/>
            </a:solidFill>
          </p:spPr>
          <p:txBody>
            <a:bodyPr/>
            <a:lstStyle/>
            <a:p>
              <a:endParaRPr lang="ko-KR" altLang="en-US"/>
            </a:p>
          </p:txBody>
        </p:sp>
        <p:sp>
          <p:nvSpPr>
            <p:cNvPr id="23" name="TextBox 23"/>
            <p:cNvSpPr txBox="1"/>
            <p:nvPr/>
          </p:nvSpPr>
          <p:spPr>
            <a:xfrm>
              <a:off x="76200" y="85725"/>
              <a:ext cx="660400" cy="650875"/>
            </a:xfrm>
            <a:prstGeom prst="rect">
              <a:avLst/>
            </a:prstGeom>
          </p:spPr>
          <p:txBody>
            <a:bodyPr lIns="50800" tIns="50800" rIns="50800" bIns="50800" rtlCol="0" anchor="ctr"/>
            <a:lstStyle/>
            <a:p>
              <a:pPr algn="ctr">
                <a:lnSpc>
                  <a:spcPts val="2120"/>
                </a:lnSpc>
              </a:pPr>
              <a:endParaRPr/>
            </a:p>
          </p:txBody>
        </p:sp>
      </p:grpSp>
      <p:grpSp>
        <p:nvGrpSpPr>
          <p:cNvPr id="24" name="Group 24"/>
          <p:cNvGrpSpPr/>
          <p:nvPr/>
        </p:nvGrpSpPr>
        <p:grpSpPr>
          <a:xfrm>
            <a:off x="1028700" y="2756663"/>
            <a:ext cx="138677" cy="138677"/>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2C30"/>
            </a:solidFill>
          </p:spPr>
          <p:txBody>
            <a:bodyPr/>
            <a:lstStyle/>
            <a:p>
              <a:endParaRPr lang="ko-KR" altLang="en-US"/>
            </a:p>
          </p:txBody>
        </p:sp>
        <p:sp>
          <p:nvSpPr>
            <p:cNvPr id="26" name="TextBox 26"/>
            <p:cNvSpPr txBox="1"/>
            <p:nvPr/>
          </p:nvSpPr>
          <p:spPr>
            <a:xfrm>
              <a:off x="76200" y="85725"/>
              <a:ext cx="660400" cy="650875"/>
            </a:xfrm>
            <a:prstGeom prst="rect">
              <a:avLst/>
            </a:prstGeom>
          </p:spPr>
          <p:txBody>
            <a:bodyPr lIns="50800" tIns="50800" rIns="50800" bIns="50800" rtlCol="0" anchor="ctr"/>
            <a:lstStyle/>
            <a:p>
              <a:pPr algn="ctr">
                <a:lnSpc>
                  <a:spcPts val="2120"/>
                </a:lnSpc>
              </a:pPr>
              <a:endParaRPr/>
            </a:p>
          </p:txBody>
        </p:sp>
      </p:grpSp>
      <p:grpSp>
        <p:nvGrpSpPr>
          <p:cNvPr id="27" name="Group 27"/>
          <p:cNvGrpSpPr/>
          <p:nvPr/>
        </p:nvGrpSpPr>
        <p:grpSpPr>
          <a:xfrm>
            <a:off x="7620000" y="2756663"/>
            <a:ext cx="138677" cy="138677"/>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2C30"/>
            </a:solidFill>
          </p:spPr>
          <p:txBody>
            <a:bodyPr/>
            <a:lstStyle/>
            <a:p>
              <a:endParaRPr lang="ko-KR" altLang="en-US"/>
            </a:p>
          </p:txBody>
        </p:sp>
        <p:sp>
          <p:nvSpPr>
            <p:cNvPr id="29" name="TextBox 29"/>
            <p:cNvSpPr txBox="1"/>
            <p:nvPr/>
          </p:nvSpPr>
          <p:spPr>
            <a:xfrm>
              <a:off x="76200" y="85725"/>
              <a:ext cx="660400" cy="650875"/>
            </a:xfrm>
            <a:prstGeom prst="rect">
              <a:avLst/>
            </a:prstGeom>
          </p:spPr>
          <p:txBody>
            <a:bodyPr lIns="50800" tIns="50800" rIns="50800" bIns="50800" rtlCol="0" anchor="ctr"/>
            <a:lstStyle/>
            <a:p>
              <a:pPr algn="ctr">
                <a:lnSpc>
                  <a:spcPts val="2120"/>
                </a:lnSpc>
              </a:pPr>
              <a:endParaRPr/>
            </a:p>
          </p:txBody>
        </p:sp>
      </p:grpSp>
      <p:grpSp>
        <p:nvGrpSpPr>
          <p:cNvPr id="30" name="Group 30"/>
          <p:cNvGrpSpPr/>
          <p:nvPr/>
        </p:nvGrpSpPr>
        <p:grpSpPr>
          <a:xfrm>
            <a:off x="10896600" y="2756663"/>
            <a:ext cx="138677" cy="138677"/>
            <a:chOff x="0" y="0"/>
            <a:chExt cx="812800" cy="812800"/>
          </a:xfrm>
        </p:grpSpPr>
        <p:sp>
          <p:nvSpPr>
            <p:cNvPr id="31" name="Freeform 3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2C30"/>
            </a:solidFill>
          </p:spPr>
          <p:txBody>
            <a:bodyPr/>
            <a:lstStyle/>
            <a:p>
              <a:endParaRPr lang="ko-KR" altLang="en-US"/>
            </a:p>
          </p:txBody>
        </p:sp>
        <p:sp>
          <p:nvSpPr>
            <p:cNvPr id="32" name="TextBox 32"/>
            <p:cNvSpPr txBox="1"/>
            <p:nvPr/>
          </p:nvSpPr>
          <p:spPr>
            <a:xfrm>
              <a:off x="76200" y="85725"/>
              <a:ext cx="660400" cy="650875"/>
            </a:xfrm>
            <a:prstGeom prst="rect">
              <a:avLst/>
            </a:prstGeom>
          </p:spPr>
          <p:txBody>
            <a:bodyPr lIns="50800" tIns="50800" rIns="50800" bIns="50800" rtlCol="0" anchor="ctr"/>
            <a:lstStyle/>
            <a:p>
              <a:pPr algn="ctr">
                <a:lnSpc>
                  <a:spcPts val="2120"/>
                </a:lnSpc>
              </a:pPr>
              <a:endParaRPr/>
            </a:p>
          </p:txBody>
        </p:sp>
      </p:grpSp>
      <p:grpSp>
        <p:nvGrpSpPr>
          <p:cNvPr id="33" name="Group 33"/>
          <p:cNvGrpSpPr/>
          <p:nvPr/>
        </p:nvGrpSpPr>
        <p:grpSpPr>
          <a:xfrm>
            <a:off x="14173200" y="2756663"/>
            <a:ext cx="138677" cy="138677"/>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2C30"/>
            </a:solidFill>
          </p:spPr>
          <p:txBody>
            <a:bodyPr/>
            <a:lstStyle/>
            <a:p>
              <a:endParaRPr lang="ko-KR" altLang="en-US"/>
            </a:p>
          </p:txBody>
        </p:sp>
        <p:sp>
          <p:nvSpPr>
            <p:cNvPr id="35" name="TextBox 35"/>
            <p:cNvSpPr txBox="1"/>
            <p:nvPr/>
          </p:nvSpPr>
          <p:spPr>
            <a:xfrm>
              <a:off x="76200" y="85725"/>
              <a:ext cx="660400" cy="650875"/>
            </a:xfrm>
            <a:prstGeom prst="rect">
              <a:avLst/>
            </a:prstGeom>
          </p:spPr>
          <p:txBody>
            <a:bodyPr lIns="50800" tIns="50800" rIns="50800" bIns="50800" rtlCol="0" anchor="ctr"/>
            <a:lstStyle/>
            <a:p>
              <a:pPr algn="ctr">
                <a:lnSpc>
                  <a:spcPts val="2120"/>
                </a:lnSpc>
              </a:pPr>
              <a:endParaRPr/>
            </a:p>
          </p:txBody>
        </p:sp>
      </p:grpSp>
      <p:sp>
        <p:nvSpPr>
          <p:cNvPr id="36" name="AutoShape 36"/>
          <p:cNvSpPr/>
          <p:nvPr/>
        </p:nvSpPr>
        <p:spPr>
          <a:xfrm>
            <a:off x="1127760" y="2821239"/>
            <a:ext cx="17396401" cy="0"/>
          </a:xfrm>
          <a:prstGeom prst="line">
            <a:avLst/>
          </a:prstGeom>
          <a:ln w="9525" cap="flat">
            <a:solidFill>
              <a:srgbClr val="2B2C30"/>
            </a:solidFill>
            <a:prstDash val="solid"/>
            <a:headEnd type="none" w="sm" len="sm"/>
            <a:tailEnd type="none" w="sm" len="sm"/>
          </a:ln>
        </p:spPr>
        <p:txBody>
          <a:bodyPr/>
          <a:lstStyle/>
          <a:p>
            <a:endParaRPr lang="ko-KR"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16407" y="3111146"/>
            <a:ext cx="13208550" cy="1961510"/>
          </a:xfrm>
          <a:prstGeom prst="rect">
            <a:avLst/>
          </a:prstGeom>
        </p:spPr>
        <p:txBody>
          <a:bodyPr lIns="0" tIns="0" rIns="0" bIns="0" rtlCol="0" anchor="t">
            <a:spAutoFit/>
          </a:bodyPr>
          <a:lstStyle/>
          <a:p>
            <a:pPr algn="l">
              <a:lnSpc>
                <a:spcPts val="7865"/>
              </a:lnSpc>
            </a:pPr>
            <a:r>
              <a:rPr lang="en-US" sz="6050" spc="30">
                <a:solidFill>
                  <a:srgbClr val="2B2C30"/>
                </a:solidFill>
                <a:latin typeface="Playfair Display"/>
                <a:ea typeface="Playfair Display"/>
                <a:cs typeface="Playfair Display"/>
                <a:sym typeface="Playfair Display"/>
              </a:rPr>
              <a:t>Join us in revolutionising access to ideas and emerging technologies.</a:t>
            </a:r>
          </a:p>
        </p:txBody>
      </p:sp>
      <p:sp>
        <p:nvSpPr>
          <p:cNvPr id="3" name="Freeform 3"/>
          <p:cNvSpPr/>
          <p:nvPr/>
        </p:nvSpPr>
        <p:spPr>
          <a:xfrm>
            <a:off x="16701746" y="8616481"/>
            <a:ext cx="535737" cy="727544"/>
          </a:xfrm>
          <a:custGeom>
            <a:avLst/>
            <a:gdLst/>
            <a:ahLst/>
            <a:cxnLst/>
            <a:rect l="l" t="t" r="r" b="b"/>
            <a:pathLst>
              <a:path w="535737" h="727544">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ko-KR" altLang="en-US"/>
          </a:p>
        </p:txBody>
      </p:sp>
      <p:sp>
        <p:nvSpPr>
          <p:cNvPr id="4" name="TextBox 4"/>
          <p:cNvSpPr txBox="1"/>
          <p:nvPr/>
        </p:nvSpPr>
        <p:spPr>
          <a:xfrm>
            <a:off x="14990680" y="8630746"/>
            <a:ext cx="1682491" cy="713279"/>
          </a:xfrm>
          <a:prstGeom prst="rect">
            <a:avLst/>
          </a:prstGeom>
        </p:spPr>
        <p:txBody>
          <a:bodyPr lIns="0" tIns="0" rIns="0" bIns="0" rtlCol="0" anchor="t">
            <a:spAutoFit/>
          </a:bodyPr>
          <a:lstStyle/>
          <a:p>
            <a:pPr algn="l">
              <a:lnSpc>
                <a:spcPts val="2717"/>
              </a:lnSpc>
            </a:pPr>
            <a:r>
              <a:rPr lang="en-US" sz="2986" spc="14">
                <a:solidFill>
                  <a:srgbClr val="2B2C30"/>
                </a:solidFill>
                <a:latin typeface="Playfair Display"/>
                <a:ea typeface="Playfair Display"/>
                <a:cs typeface="Playfair Display"/>
                <a:sym typeface="Playfair Display"/>
              </a:rPr>
              <a:t>Ingoude Company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706" y="4514765"/>
            <a:ext cx="16230594" cy="38509"/>
          </a:xfrm>
          <a:prstGeom prst="line">
            <a:avLst/>
          </a:prstGeom>
          <a:ln w="9525" cap="flat">
            <a:solidFill>
              <a:srgbClr val="2B2C30"/>
            </a:solidFill>
            <a:prstDash val="solid"/>
            <a:headEnd type="none" w="sm" len="sm"/>
            <a:tailEnd type="none" w="sm" len="sm"/>
          </a:ln>
        </p:spPr>
        <p:txBody>
          <a:bodyPr/>
          <a:lstStyle/>
          <a:p>
            <a:endParaRPr lang="ko-KR" altLang="en-US"/>
          </a:p>
        </p:txBody>
      </p:sp>
      <p:sp>
        <p:nvSpPr>
          <p:cNvPr id="3" name="Freeform 3"/>
          <p:cNvSpPr/>
          <p:nvPr/>
        </p:nvSpPr>
        <p:spPr>
          <a:xfrm>
            <a:off x="16701746" y="8616481"/>
            <a:ext cx="535737" cy="727544"/>
          </a:xfrm>
          <a:custGeom>
            <a:avLst/>
            <a:gdLst/>
            <a:ahLst/>
            <a:cxnLst/>
            <a:rect l="l" t="t" r="r" b="b"/>
            <a:pathLst>
              <a:path w="535737" h="727544">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ko-KR" altLang="en-US"/>
          </a:p>
        </p:txBody>
      </p:sp>
      <p:sp>
        <p:nvSpPr>
          <p:cNvPr id="4" name="TextBox 4"/>
          <p:cNvSpPr txBox="1"/>
          <p:nvPr/>
        </p:nvSpPr>
        <p:spPr>
          <a:xfrm>
            <a:off x="1006882" y="4728792"/>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NEW BUSINESS OPPORTUNITY</a:t>
            </a:r>
          </a:p>
        </p:txBody>
      </p:sp>
      <p:sp>
        <p:nvSpPr>
          <p:cNvPr id="5" name="TextBox 5"/>
          <p:cNvSpPr txBox="1"/>
          <p:nvPr/>
        </p:nvSpPr>
        <p:spPr>
          <a:xfrm>
            <a:off x="850974" y="2332416"/>
            <a:ext cx="16408332" cy="2084083"/>
          </a:xfrm>
          <a:prstGeom prst="rect">
            <a:avLst/>
          </a:prstGeom>
        </p:spPr>
        <p:txBody>
          <a:bodyPr lIns="0" tIns="0" rIns="0" bIns="0" rtlCol="0" anchor="t">
            <a:spAutoFit/>
          </a:bodyPr>
          <a:lstStyle/>
          <a:p>
            <a:pPr algn="l">
              <a:lnSpc>
                <a:spcPts val="15250"/>
              </a:lnSpc>
            </a:pPr>
            <a:r>
              <a:rPr lang="en-US" sz="16758" spc="83">
                <a:solidFill>
                  <a:srgbClr val="2B2C30"/>
                </a:solidFill>
                <a:latin typeface="Playfair Display"/>
                <a:ea typeface="Playfair Display"/>
                <a:cs typeface="Playfair Display"/>
                <a:sym typeface="Playfair Display"/>
              </a:rPr>
              <a:t>Thank you!</a:t>
            </a:r>
          </a:p>
        </p:txBody>
      </p:sp>
      <p:sp>
        <p:nvSpPr>
          <p:cNvPr id="6" name="TextBox 6"/>
          <p:cNvSpPr txBox="1"/>
          <p:nvPr/>
        </p:nvSpPr>
        <p:spPr>
          <a:xfrm>
            <a:off x="1016407" y="8041005"/>
            <a:ext cx="7862435" cy="1303020"/>
          </a:xfrm>
          <a:prstGeom prst="rect">
            <a:avLst/>
          </a:prstGeom>
        </p:spPr>
        <p:txBody>
          <a:bodyPr lIns="0" tIns="0" rIns="0" bIns="0" rtlCol="0" anchor="t">
            <a:spAutoFit/>
          </a:bodyPr>
          <a:lstStyle/>
          <a:p>
            <a:pPr algn="l">
              <a:lnSpc>
                <a:spcPts val="3450"/>
              </a:lnSpc>
            </a:pPr>
            <a:r>
              <a:rPr lang="en-US" sz="2300">
                <a:solidFill>
                  <a:srgbClr val="2B2C30"/>
                </a:solidFill>
                <a:latin typeface="Public Sans"/>
                <a:ea typeface="Public Sans"/>
                <a:cs typeface="Public Sans"/>
                <a:sym typeface="Public Sans"/>
              </a:rPr>
              <a:t>Henrietta Mitchell, Founder &amp; CEO </a:t>
            </a:r>
          </a:p>
          <a:p>
            <a:pPr algn="l">
              <a:lnSpc>
                <a:spcPts val="3450"/>
              </a:lnSpc>
            </a:pPr>
            <a:r>
              <a:rPr lang="en-US" sz="2300">
                <a:solidFill>
                  <a:srgbClr val="2B2C30"/>
                </a:solidFill>
                <a:latin typeface="Public Sans"/>
                <a:ea typeface="Public Sans"/>
                <a:cs typeface="Public Sans"/>
                <a:sym typeface="Public Sans"/>
              </a:rPr>
              <a:t>Matt Zhang, Founder &amp; CTO</a:t>
            </a:r>
          </a:p>
          <a:p>
            <a:pPr algn="l">
              <a:lnSpc>
                <a:spcPts val="3450"/>
              </a:lnSpc>
            </a:pPr>
            <a:r>
              <a:rPr lang="en-US" sz="2300">
                <a:solidFill>
                  <a:srgbClr val="2B2C30"/>
                </a:solidFill>
                <a:latin typeface="Public Sans"/>
                <a:ea typeface="Public Sans"/>
                <a:cs typeface="Public Sans"/>
                <a:sym typeface="Public Sans"/>
              </a:rPr>
              <a:t>13 September, 2023</a:t>
            </a:r>
          </a:p>
        </p:txBody>
      </p:sp>
      <p:sp>
        <p:nvSpPr>
          <p:cNvPr id="7" name="TextBox 7"/>
          <p:cNvSpPr txBox="1"/>
          <p:nvPr/>
        </p:nvSpPr>
        <p:spPr>
          <a:xfrm>
            <a:off x="14990680" y="8630746"/>
            <a:ext cx="1682491" cy="713279"/>
          </a:xfrm>
          <a:prstGeom prst="rect">
            <a:avLst/>
          </a:prstGeom>
        </p:spPr>
        <p:txBody>
          <a:bodyPr lIns="0" tIns="0" rIns="0" bIns="0" rtlCol="0" anchor="t">
            <a:spAutoFit/>
          </a:bodyPr>
          <a:lstStyle/>
          <a:p>
            <a:pPr algn="l">
              <a:lnSpc>
                <a:spcPts val="2717"/>
              </a:lnSpc>
            </a:pPr>
            <a:r>
              <a:rPr lang="en-US" sz="2986" spc="14">
                <a:solidFill>
                  <a:srgbClr val="2B2C30"/>
                </a:solidFill>
                <a:latin typeface="Playfair Display"/>
                <a:ea typeface="Playfair Display"/>
                <a:cs typeface="Playfair Display"/>
                <a:sym typeface="Playfair Display"/>
              </a:rPr>
              <a:t>Ingoude Company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71" y="942975"/>
            <a:ext cx="16230600" cy="604396"/>
          </a:xfrm>
          <a:prstGeom prst="rect">
            <a:avLst/>
          </a:prstGeom>
        </p:spPr>
        <p:txBody>
          <a:bodyPr lIns="0" tIns="0" rIns="0" bIns="0" rtlCol="0" anchor="t">
            <a:spAutoFit/>
          </a:bodyPr>
          <a:lstStyle/>
          <a:p>
            <a:pPr algn="l">
              <a:lnSpc>
                <a:spcPts val="5200"/>
              </a:lnSpc>
              <a:spcBef>
                <a:spcPct val="0"/>
              </a:spcBef>
            </a:pPr>
            <a:r>
              <a:rPr lang="ko-KR" altLang="en-US" sz="3714" b="1" spc="843" dirty="0">
                <a:solidFill>
                  <a:srgbClr val="2B2C30"/>
                </a:solidFill>
                <a:latin typeface="Public Sans Bold"/>
                <a:ea typeface="Public Sans Bold"/>
                <a:cs typeface="Public Sans Bold"/>
                <a:sym typeface="Public Sans Bold"/>
              </a:rPr>
              <a:t>목차</a:t>
            </a:r>
            <a:endParaRPr lang="en-US" sz="3714" b="1" spc="843" dirty="0">
              <a:solidFill>
                <a:srgbClr val="2B2C30"/>
              </a:solidFill>
              <a:latin typeface="Public Sans Bold"/>
              <a:ea typeface="Public Sans Bold"/>
              <a:cs typeface="Public Sans Bold"/>
              <a:sym typeface="Public Sans Bold"/>
            </a:endParaRPr>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ko-KR" altLang="en-US"/>
          </a:p>
        </p:txBody>
      </p:sp>
      <p:sp>
        <p:nvSpPr>
          <p:cNvPr id="4" name="TextBox 4"/>
          <p:cNvSpPr txBox="1"/>
          <p:nvPr/>
        </p:nvSpPr>
        <p:spPr>
          <a:xfrm>
            <a:off x="1028689" y="2122290"/>
            <a:ext cx="7877184" cy="4583755"/>
          </a:xfrm>
          <a:prstGeom prst="rect">
            <a:avLst/>
          </a:prstGeom>
        </p:spPr>
        <p:txBody>
          <a:bodyPr lIns="0" tIns="0" rIns="0" bIns="0" rtlCol="0" anchor="t">
            <a:spAutoFit/>
          </a:bodyPr>
          <a:lstStyle/>
          <a:p>
            <a:pPr marL="604519" lvl="1" indent="-302260">
              <a:lnSpc>
                <a:spcPts val="5235"/>
              </a:lnSpc>
              <a:buFont typeface="Arial"/>
              <a:buChar char="•"/>
            </a:pPr>
            <a:r>
              <a:rPr lang="ko-KR" altLang="en-US" sz="2799" dirty="0">
                <a:solidFill>
                  <a:srgbClr val="2B2C30"/>
                </a:solidFill>
                <a:latin typeface="Public Sans"/>
                <a:ea typeface="Public Sans"/>
                <a:cs typeface="Public Sans"/>
                <a:sym typeface="Public Sans"/>
              </a:rPr>
              <a:t>개발 동기</a:t>
            </a:r>
            <a:endParaRPr lang="en-US" altLang="ko-KR" sz="2799" dirty="0">
              <a:solidFill>
                <a:srgbClr val="2B2C30"/>
              </a:solidFill>
              <a:latin typeface="Public Sans"/>
              <a:ea typeface="Public Sans"/>
              <a:cs typeface="Public Sans"/>
              <a:sym typeface="Public Sans"/>
            </a:endParaRPr>
          </a:p>
          <a:p>
            <a:pPr marL="604519" lvl="1" indent="-302260" algn="l">
              <a:lnSpc>
                <a:spcPts val="5235"/>
              </a:lnSpc>
              <a:buFont typeface="Arial"/>
              <a:buChar char="•"/>
            </a:pPr>
            <a:r>
              <a:rPr lang="ko-KR" altLang="en-US" sz="2799" dirty="0">
                <a:solidFill>
                  <a:srgbClr val="2B2C30"/>
                </a:solidFill>
                <a:latin typeface="Public Sans"/>
                <a:ea typeface="Public Sans"/>
                <a:cs typeface="Public Sans"/>
                <a:sym typeface="Public Sans"/>
              </a:rPr>
              <a:t>프로젝트 목표</a:t>
            </a:r>
            <a:endParaRPr lang="en-US" altLang="ko-KR" sz="2799" dirty="0">
              <a:solidFill>
                <a:srgbClr val="2B2C30"/>
              </a:solidFill>
              <a:latin typeface="Public Sans"/>
              <a:ea typeface="Public Sans"/>
              <a:cs typeface="Public Sans"/>
              <a:sym typeface="Public Sans"/>
            </a:endParaRPr>
          </a:p>
          <a:p>
            <a:pPr marL="604519" lvl="1" indent="-302260">
              <a:lnSpc>
                <a:spcPts val="5235"/>
              </a:lnSpc>
              <a:buFont typeface="Arial"/>
              <a:buChar char="•"/>
            </a:pPr>
            <a:r>
              <a:rPr lang="ko-KR" altLang="en-US" sz="2799" dirty="0">
                <a:solidFill>
                  <a:srgbClr val="2B2C30"/>
                </a:solidFill>
                <a:latin typeface="Public Sans"/>
                <a:ea typeface="Public Sans"/>
                <a:cs typeface="Public Sans"/>
                <a:sym typeface="Public Sans"/>
              </a:rPr>
              <a:t>팀원 역할 소개</a:t>
            </a:r>
            <a:endParaRPr lang="en-US" altLang="ko-KR" sz="2799" dirty="0">
              <a:solidFill>
                <a:srgbClr val="2B2C30"/>
              </a:solidFill>
              <a:latin typeface="Public Sans"/>
              <a:ea typeface="Public Sans"/>
              <a:cs typeface="Public Sans"/>
              <a:sym typeface="Public Sans"/>
            </a:endParaRPr>
          </a:p>
          <a:p>
            <a:pPr marL="604519" lvl="1" indent="-302260" algn="l">
              <a:lnSpc>
                <a:spcPts val="5235"/>
              </a:lnSpc>
              <a:buFont typeface="Arial"/>
              <a:buChar char="•"/>
            </a:pPr>
            <a:r>
              <a:rPr lang="en-US" sz="2799" dirty="0">
                <a:solidFill>
                  <a:srgbClr val="2B2C30"/>
                </a:solidFill>
                <a:latin typeface="Public Sans"/>
                <a:ea typeface="Public Sans"/>
                <a:cs typeface="Public Sans"/>
                <a:sym typeface="Public Sans"/>
              </a:rPr>
              <a:t>Competitors</a:t>
            </a:r>
          </a:p>
          <a:p>
            <a:pPr marL="604519" lvl="1" indent="-302260" algn="l">
              <a:lnSpc>
                <a:spcPts val="5235"/>
              </a:lnSpc>
              <a:buFont typeface="Arial"/>
              <a:buChar char="•"/>
            </a:pPr>
            <a:r>
              <a:rPr lang="en-US" sz="2799" dirty="0">
                <a:solidFill>
                  <a:srgbClr val="2B2C30"/>
                </a:solidFill>
                <a:latin typeface="Public Sans"/>
                <a:ea typeface="Public Sans"/>
                <a:cs typeface="Public Sans"/>
                <a:sym typeface="Public Sans"/>
              </a:rPr>
              <a:t>Size of Market</a:t>
            </a:r>
          </a:p>
          <a:p>
            <a:pPr marL="604519" lvl="1" indent="-302260" algn="l">
              <a:lnSpc>
                <a:spcPts val="5235"/>
              </a:lnSpc>
              <a:buFont typeface="Arial"/>
              <a:buChar char="•"/>
            </a:pPr>
            <a:r>
              <a:rPr lang="en-US" sz="2799" dirty="0">
                <a:solidFill>
                  <a:srgbClr val="2B2C30"/>
                </a:solidFill>
                <a:latin typeface="Public Sans"/>
                <a:ea typeface="Public Sans"/>
                <a:cs typeface="Public Sans"/>
                <a:sym typeface="Public Sans"/>
              </a:rPr>
              <a:t>Our Numbers</a:t>
            </a:r>
          </a:p>
          <a:p>
            <a:pPr marL="604519" lvl="1" indent="-302260" algn="l">
              <a:lnSpc>
                <a:spcPts val="5235"/>
              </a:lnSpc>
              <a:buFont typeface="Arial"/>
              <a:buChar char="•"/>
            </a:pPr>
            <a:r>
              <a:rPr lang="en-US" sz="2799" dirty="0">
                <a:solidFill>
                  <a:srgbClr val="2B2C30"/>
                </a:solidFill>
                <a:latin typeface="Public Sans"/>
                <a:ea typeface="Public Sans"/>
                <a:cs typeface="Public Sans"/>
                <a:sym typeface="Public Sans"/>
              </a:rPr>
              <a:t>Path to Integration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4" name="TextBox 4"/>
          <p:cNvSpPr txBox="1"/>
          <p:nvPr/>
        </p:nvSpPr>
        <p:spPr>
          <a:xfrm>
            <a:off x="1028695" y="2508319"/>
            <a:ext cx="16242893" cy="4895314"/>
          </a:xfrm>
          <a:prstGeom prst="rect">
            <a:avLst/>
          </a:prstGeom>
        </p:spPr>
        <p:txBody>
          <a:bodyPr lIns="0" tIns="0" rIns="0" bIns="0" rtlCol="0" anchor="t">
            <a:spAutoFit/>
          </a:bodyPr>
          <a:lstStyle/>
          <a:p>
            <a:pPr algn="l">
              <a:lnSpc>
                <a:spcPts val="7865"/>
              </a:lnSpc>
            </a:pPr>
            <a:r>
              <a:rPr lang="ko-KR" altLang="en-US" sz="3000" spc="30" dirty="0">
                <a:solidFill>
                  <a:srgbClr val="2B2C30"/>
                </a:solidFill>
                <a:latin typeface="Playfair Display"/>
                <a:ea typeface="Playfair Display"/>
                <a:cs typeface="Playfair Display"/>
                <a:sym typeface="Playfair Display"/>
              </a:rPr>
              <a:t>점점 많은 업무와 바쁜  일상속에 현대인들은 애완동물과 식물을 관리하는데 어려움을 겪고</a:t>
            </a:r>
            <a:r>
              <a:rPr lang="en-US" altLang="ko-KR" sz="3000" spc="30" dirty="0">
                <a:solidFill>
                  <a:srgbClr val="2B2C30"/>
                </a:solidFill>
                <a:latin typeface="Playfair Display"/>
                <a:ea typeface="Playfair Display"/>
                <a:cs typeface="Playfair Display"/>
                <a:sym typeface="Playfair Display"/>
              </a:rPr>
              <a:t>, </a:t>
            </a:r>
            <a:r>
              <a:rPr lang="ko-KR" altLang="en-US" sz="3000" spc="30" dirty="0">
                <a:solidFill>
                  <a:srgbClr val="2B2C30"/>
                </a:solidFill>
                <a:latin typeface="Playfair Display"/>
                <a:ea typeface="Playfair Display"/>
                <a:cs typeface="Playfair Display"/>
                <a:sym typeface="Playfair Display"/>
              </a:rPr>
              <a:t>일일이 신경을 써야 한다는 것에  대해 피로감을 느끼고 있습니다</a:t>
            </a:r>
            <a:r>
              <a:rPr lang="en-US" altLang="ko-KR" sz="3000" spc="30" dirty="0">
                <a:solidFill>
                  <a:srgbClr val="2B2C30"/>
                </a:solidFill>
                <a:latin typeface="Playfair Display"/>
                <a:ea typeface="Playfair Display"/>
                <a:cs typeface="Playfair Display"/>
                <a:sym typeface="Playfair Display"/>
              </a:rPr>
              <a:t>. </a:t>
            </a:r>
            <a:r>
              <a:rPr lang="ko-KR" altLang="en-US" sz="3000" spc="30" dirty="0">
                <a:solidFill>
                  <a:srgbClr val="2B2C30"/>
                </a:solidFill>
                <a:latin typeface="Playfair Display"/>
                <a:ea typeface="Playfair Display"/>
                <a:cs typeface="Playfair Display"/>
                <a:sym typeface="Playfair Display"/>
              </a:rPr>
              <a:t>저희는 이러한 문제점에 입각해 </a:t>
            </a:r>
            <a:r>
              <a:rPr lang="en-US" altLang="ko-KR" sz="3000" spc="30" dirty="0">
                <a:solidFill>
                  <a:srgbClr val="2B2C30"/>
                </a:solidFill>
                <a:latin typeface="Playfair Display"/>
                <a:ea typeface="Playfair Display"/>
                <a:cs typeface="Playfair Display"/>
                <a:sym typeface="Playfair Display"/>
              </a:rPr>
              <a:t>‘</a:t>
            </a:r>
            <a:r>
              <a:rPr lang="ko-KR" altLang="en-US" sz="3000" spc="30" dirty="0">
                <a:solidFill>
                  <a:srgbClr val="2B2C30"/>
                </a:solidFill>
                <a:latin typeface="Playfair Display"/>
                <a:ea typeface="Playfair Display"/>
                <a:cs typeface="Playfair Display"/>
                <a:sym typeface="Playfair Display"/>
              </a:rPr>
              <a:t>스마트 관리</a:t>
            </a:r>
            <a:r>
              <a:rPr lang="en-US" altLang="ko-KR" sz="3000" spc="30" dirty="0">
                <a:solidFill>
                  <a:srgbClr val="2B2C30"/>
                </a:solidFill>
                <a:latin typeface="Playfair Display"/>
                <a:ea typeface="Playfair Display"/>
                <a:cs typeface="Playfair Display"/>
                <a:sym typeface="Playfair Display"/>
              </a:rPr>
              <a:t>’</a:t>
            </a:r>
            <a:r>
              <a:rPr lang="ko-KR" altLang="en-US" sz="3000" spc="30" dirty="0">
                <a:solidFill>
                  <a:srgbClr val="2B2C30"/>
                </a:solidFill>
                <a:latin typeface="Playfair Display"/>
                <a:ea typeface="Playfair Display"/>
                <a:cs typeface="Playfair Display"/>
                <a:sym typeface="Playfair Display"/>
              </a:rPr>
              <a:t> 라는 시스템을 도입해</a:t>
            </a:r>
            <a:r>
              <a:rPr lang="en-US" altLang="ko-KR" sz="3000" spc="30" dirty="0">
                <a:solidFill>
                  <a:srgbClr val="2B2C30"/>
                </a:solidFill>
                <a:latin typeface="Playfair Display"/>
                <a:ea typeface="Playfair Display"/>
                <a:cs typeface="Playfair Display"/>
                <a:sym typeface="Playfair Display"/>
              </a:rPr>
              <a:t>, </a:t>
            </a:r>
            <a:r>
              <a:rPr lang="ko-KR" altLang="en-US" sz="3000" spc="30" dirty="0">
                <a:solidFill>
                  <a:srgbClr val="2B2C30"/>
                </a:solidFill>
                <a:latin typeface="Playfair Display"/>
                <a:ea typeface="Playfair Display"/>
                <a:cs typeface="Playfair Display"/>
                <a:sym typeface="Playfair Display"/>
              </a:rPr>
              <a:t>사용자의  편의성을 극대화 하고자 합니다</a:t>
            </a:r>
            <a:r>
              <a:rPr lang="en-US" altLang="ko-KR" sz="3000" spc="30" dirty="0">
                <a:solidFill>
                  <a:srgbClr val="2B2C30"/>
                </a:solidFill>
                <a:latin typeface="Playfair Display"/>
                <a:ea typeface="Playfair Display"/>
                <a:cs typeface="Playfair Display"/>
                <a:sym typeface="Playfair Display"/>
              </a:rPr>
              <a:t>.</a:t>
            </a:r>
          </a:p>
          <a:p>
            <a:pPr algn="l">
              <a:lnSpc>
                <a:spcPts val="7865"/>
              </a:lnSpc>
            </a:pPr>
            <a:r>
              <a:rPr lang="ko-KR" altLang="en-US" sz="3000" spc="30" dirty="0">
                <a:solidFill>
                  <a:srgbClr val="2B2C30"/>
                </a:solidFill>
                <a:latin typeface="Playfair Display"/>
                <a:ea typeface="Playfair Display"/>
                <a:cs typeface="Playfair Display"/>
                <a:sym typeface="Playfair Display"/>
              </a:rPr>
              <a:t>또한 빠른 고령화 사회로 인해</a:t>
            </a:r>
            <a:r>
              <a:rPr lang="en-US" altLang="ko-KR" sz="3000" spc="30" dirty="0">
                <a:solidFill>
                  <a:srgbClr val="2B2C30"/>
                </a:solidFill>
                <a:latin typeface="Playfair Display"/>
                <a:ea typeface="Playfair Display"/>
                <a:cs typeface="Playfair Display"/>
                <a:sym typeface="Playfair Display"/>
              </a:rPr>
              <a:t>, </a:t>
            </a:r>
            <a:r>
              <a:rPr lang="ko-KR" altLang="en-US" sz="3000" spc="30" dirty="0">
                <a:solidFill>
                  <a:srgbClr val="2B2C30"/>
                </a:solidFill>
                <a:latin typeface="Playfair Display"/>
                <a:ea typeface="Playfair Display"/>
                <a:cs typeface="Playfair Display"/>
                <a:sym typeface="Playfair Display"/>
              </a:rPr>
              <a:t>급격하게 증가하는 노인분들께서도 애완 동</a:t>
            </a:r>
            <a:r>
              <a:rPr lang="en-US" altLang="ko-KR" sz="3000" spc="30" dirty="0">
                <a:solidFill>
                  <a:srgbClr val="2B2C30"/>
                </a:solidFill>
                <a:latin typeface="Playfair Display"/>
                <a:ea typeface="Playfair Display"/>
                <a:cs typeface="Playfair Display"/>
                <a:sym typeface="Playfair Display"/>
              </a:rPr>
              <a:t>, </a:t>
            </a:r>
            <a:r>
              <a:rPr lang="ko-KR" altLang="en-US" sz="3000" spc="30" dirty="0">
                <a:solidFill>
                  <a:srgbClr val="2B2C30"/>
                </a:solidFill>
                <a:latin typeface="Playfair Display"/>
                <a:ea typeface="Playfair Display"/>
                <a:cs typeface="Playfair Display"/>
                <a:sym typeface="Playfair Display"/>
              </a:rPr>
              <a:t>식물의 관리를 보다 편안하고 쉽게 함으로써</a:t>
            </a:r>
            <a:r>
              <a:rPr lang="en-US" altLang="ko-KR" sz="3000" spc="30" dirty="0">
                <a:solidFill>
                  <a:srgbClr val="2B2C30"/>
                </a:solidFill>
                <a:latin typeface="Playfair Display"/>
                <a:ea typeface="Playfair Display"/>
                <a:cs typeface="Playfair Display"/>
                <a:sym typeface="Playfair Display"/>
              </a:rPr>
              <a:t>, </a:t>
            </a:r>
            <a:r>
              <a:rPr lang="ko-KR" altLang="en-US" sz="3000" spc="30" dirty="0">
                <a:solidFill>
                  <a:srgbClr val="2B2C30"/>
                </a:solidFill>
                <a:latin typeface="Playfair Display"/>
                <a:ea typeface="Playfair Display"/>
                <a:cs typeface="Playfair Display"/>
                <a:sym typeface="Playfair Display"/>
              </a:rPr>
              <a:t>삶의 질을 높일 수 있도록 하고자 합니다</a:t>
            </a:r>
            <a:r>
              <a:rPr lang="en-US" altLang="ko-KR" sz="3000" spc="30" dirty="0">
                <a:solidFill>
                  <a:srgbClr val="2B2C30"/>
                </a:solidFill>
                <a:latin typeface="Playfair Display"/>
                <a:ea typeface="Playfair Display"/>
                <a:cs typeface="Playfair Display"/>
                <a:sym typeface="Playfair Display"/>
              </a:rPr>
              <a:t>.</a:t>
            </a:r>
            <a:endParaRPr lang="en-US" sz="3000" spc="30" dirty="0">
              <a:solidFill>
                <a:srgbClr val="2B2C30"/>
              </a:solidFill>
              <a:latin typeface="Playfair Display"/>
              <a:ea typeface="Playfair Display"/>
              <a:cs typeface="Playfair Display"/>
              <a:sym typeface="Playfair Display"/>
            </a:endParaRPr>
          </a:p>
        </p:txBody>
      </p:sp>
      <p:sp>
        <p:nvSpPr>
          <p:cNvPr id="5" name="TextBox 5"/>
          <p:cNvSpPr txBox="1"/>
          <p:nvPr/>
        </p:nvSpPr>
        <p:spPr>
          <a:xfrm>
            <a:off x="1006871" y="942975"/>
            <a:ext cx="16230600" cy="604396"/>
          </a:xfrm>
          <a:prstGeom prst="rect">
            <a:avLst/>
          </a:prstGeom>
        </p:spPr>
        <p:txBody>
          <a:bodyPr lIns="0" tIns="0" rIns="0" bIns="0" rtlCol="0" anchor="t">
            <a:spAutoFit/>
          </a:bodyPr>
          <a:lstStyle/>
          <a:p>
            <a:pPr algn="l">
              <a:lnSpc>
                <a:spcPts val="5200"/>
              </a:lnSpc>
              <a:spcBef>
                <a:spcPct val="0"/>
              </a:spcBef>
            </a:pPr>
            <a:r>
              <a:rPr lang="ko-KR" altLang="en-US" sz="3714" b="1" spc="843" dirty="0">
                <a:solidFill>
                  <a:srgbClr val="2B2C30"/>
                </a:solidFill>
                <a:latin typeface="Public Sans Bold"/>
                <a:ea typeface="Public Sans Bold"/>
                <a:cs typeface="Public Sans Bold"/>
                <a:sym typeface="Public Sans Bold"/>
              </a:rPr>
              <a:t>개발 동기</a:t>
            </a:r>
            <a:endParaRPr lang="en-US" sz="3714" b="1" spc="843" dirty="0">
              <a:solidFill>
                <a:srgbClr val="2B2C30"/>
              </a:solidFill>
              <a:latin typeface="Public Sans Bold"/>
              <a:ea typeface="Public Sans Bold"/>
              <a:cs typeface="Public Sans Bold"/>
              <a:sym typeface="Public Sans Bold"/>
            </a:endParaRPr>
          </a:p>
        </p:txBody>
      </p:sp>
      <p:sp>
        <p:nvSpPr>
          <p:cNvPr id="6" name="AutoShape 6"/>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ko-KR"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457200" y="1562100"/>
            <a:ext cx="17830800" cy="4889737"/>
          </a:xfrm>
          <a:prstGeom prst="rect">
            <a:avLst/>
          </a:prstGeom>
        </p:spPr>
        <p:txBody>
          <a:bodyPr wrap="square" lIns="0" tIns="0" rIns="0" bIns="0" rtlCol="0" anchor="t">
            <a:spAutoFit/>
          </a:bodyPr>
          <a:lstStyle/>
          <a:p>
            <a:pPr algn="l">
              <a:lnSpc>
                <a:spcPts val="7865"/>
              </a:lnSpc>
            </a:pPr>
            <a:r>
              <a:rPr lang="en-US" sz="6050" spc="30" dirty="0">
                <a:solidFill>
                  <a:srgbClr val="2B2C30"/>
                </a:solidFill>
                <a:latin typeface="Playfair Display"/>
                <a:ea typeface="Playfair Display"/>
                <a:cs typeface="Playfair Display"/>
                <a:sym typeface="Playfair Display"/>
              </a:rPr>
              <a:t>Smart Forest </a:t>
            </a:r>
          </a:p>
          <a:p>
            <a:pPr algn="l">
              <a:lnSpc>
                <a:spcPts val="7865"/>
              </a:lnSpc>
            </a:pPr>
            <a:endParaRPr lang="en-US" sz="6050" spc="30" dirty="0">
              <a:solidFill>
                <a:srgbClr val="2B2C30"/>
              </a:solidFill>
              <a:latin typeface="Playfair Display"/>
              <a:ea typeface="Playfair Display"/>
              <a:cs typeface="Playfair Display"/>
              <a:sym typeface="Playfair Display"/>
            </a:endParaRPr>
          </a:p>
          <a:p>
            <a:pPr algn="l">
              <a:lnSpc>
                <a:spcPts val="7865"/>
              </a:lnSpc>
            </a:pPr>
            <a:r>
              <a:rPr lang="en-US" sz="2800" spc="30" dirty="0">
                <a:solidFill>
                  <a:srgbClr val="2B2C30"/>
                </a:solidFill>
                <a:latin typeface="Playfair Display"/>
                <a:ea typeface="Playfair Display"/>
                <a:cs typeface="Playfair Display"/>
                <a:sym typeface="Playfair Display"/>
              </a:rPr>
              <a:t>	</a:t>
            </a:r>
            <a:r>
              <a:rPr lang="ko-KR" altLang="en-US" sz="2800" spc="30" dirty="0">
                <a:solidFill>
                  <a:srgbClr val="2B2C30"/>
                </a:solidFill>
                <a:latin typeface="Playfair Display"/>
                <a:ea typeface="Playfair Display"/>
                <a:cs typeface="Playfair Display"/>
                <a:sym typeface="Playfair Display"/>
              </a:rPr>
              <a:t>사용자의 관리 용이성을 최대한으로 높이고</a:t>
            </a:r>
            <a:r>
              <a:rPr lang="en-US" altLang="ko-KR" sz="2800" spc="30" dirty="0">
                <a:solidFill>
                  <a:srgbClr val="2B2C30"/>
                </a:solidFill>
                <a:latin typeface="Playfair Display"/>
                <a:ea typeface="Playfair Display"/>
                <a:cs typeface="Playfair Display"/>
                <a:sym typeface="Playfair Display"/>
              </a:rPr>
              <a:t>, </a:t>
            </a:r>
          </a:p>
          <a:p>
            <a:pPr algn="l">
              <a:lnSpc>
                <a:spcPts val="7865"/>
              </a:lnSpc>
            </a:pPr>
            <a:r>
              <a:rPr lang="en-US" altLang="ko-KR" sz="2800" spc="30" dirty="0">
                <a:solidFill>
                  <a:srgbClr val="2B2C30"/>
                </a:solidFill>
                <a:latin typeface="Playfair Display"/>
                <a:ea typeface="Playfair Display"/>
                <a:cs typeface="Playfair Display"/>
                <a:sym typeface="Playfair Display"/>
              </a:rPr>
              <a:t>	</a:t>
            </a:r>
            <a:r>
              <a:rPr lang="ko-KR" altLang="en-US" sz="2800" spc="30" dirty="0">
                <a:solidFill>
                  <a:srgbClr val="2B2C30"/>
                </a:solidFill>
                <a:latin typeface="Playfair Display"/>
                <a:ea typeface="Playfair Display"/>
                <a:cs typeface="Playfair Display"/>
                <a:sym typeface="Playfair Display"/>
              </a:rPr>
              <a:t>사용자 간의 정보 교환과 전문가의 정보를 제공함으로써</a:t>
            </a:r>
            <a:r>
              <a:rPr lang="en-US" altLang="ko-KR" sz="2800" spc="30" dirty="0">
                <a:solidFill>
                  <a:srgbClr val="2B2C30"/>
                </a:solidFill>
                <a:latin typeface="Playfair Display"/>
                <a:ea typeface="Playfair Display"/>
                <a:cs typeface="Playfair Display"/>
                <a:sym typeface="Playfair Display"/>
              </a:rPr>
              <a:t>, </a:t>
            </a:r>
          </a:p>
          <a:p>
            <a:pPr algn="l">
              <a:lnSpc>
                <a:spcPts val="7865"/>
              </a:lnSpc>
            </a:pPr>
            <a:r>
              <a:rPr lang="en-US" altLang="ko-KR" sz="2800" spc="30" dirty="0">
                <a:solidFill>
                  <a:srgbClr val="2B2C30"/>
                </a:solidFill>
                <a:latin typeface="Playfair Display"/>
                <a:ea typeface="Playfair Display"/>
                <a:cs typeface="Playfair Display"/>
                <a:sym typeface="Playfair Display"/>
              </a:rPr>
              <a:t>	</a:t>
            </a:r>
            <a:r>
              <a:rPr lang="ko-KR" altLang="en-US" sz="2800" spc="30" dirty="0">
                <a:solidFill>
                  <a:srgbClr val="2B2C30"/>
                </a:solidFill>
                <a:latin typeface="Playfair Display"/>
                <a:ea typeface="Playfair Display"/>
                <a:cs typeface="Playfair Display"/>
                <a:sym typeface="Playfair Display"/>
              </a:rPr>
              <a:t>양질의 정보를 통해 올바르게 관리 할 수 있도록 제공 하는 것이 최종 목표입니다</a:t>
            </a:r>
            <a:r>
              <a:rPr lang="en-US" altLang="ko-KR" sz="2800" spc="30" dirty="0">
                <a:solidFill>
                  <a:srgbClr val="2B2C30"/>
                </a:solidFill>
                <a:latin typeface="Playfair Display"/>
                <a:ea typeface="Playfair Display"/>
                <a:cs typeface="Playfair Display"/>
                <a:sym typeface="Playfair Display"/>
              </a:rPr>
              <a:t>.</a:t>
            </a:r>
            <a:r>
              <a:rPr lang="ko-KR" altLang="en-US" sz="2800" spc="30" dirty="0">
                <a:solidFill>
                  <a:srgbClr val="2B2C30"/>
                </a:solidFill>
                <a:latin typeface="Playfair Display"/>
                <a:ea typeface="Playfair Display"/>
                <a:cs typeface="Playfair Display"/>
                <a:sym typeface="Playfair Display"/>
              </a:rPr>
              <a:t> </a:t>
            </a:r>
            <a:endParaRPr lang="en-US" sz="6050" spc="30" dirty="0">
              <a:solidFill>
                <a:srgbClr val="2B2C30"/>
              </a:solidFill>
              <a:latin typeface="Playfair Display"/>
              <a:ea typeface="Playfair Display"/>
              <a:cs typeface="Playfair Display"/>
              <a:sym typeface="Playfair Displ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ko-KR" altLang="en-US"/>
          </a:p>
        </p:txBody>
      </p:sp>
      <p:sp>
        <p:nvSpPr>
          <p:cNvPr id="5" name="TextBox 5"/>
          <p:cNvSpPr txBox="1"/>
          <p:nvPr/>
        </p:nvSpPr>
        <p:spPr>
          <a:xfrm>
            <a:off x="1006871" y="942975"/>
            <a:ext cx="16230600" cy="604396"/>
          </a:xfrm>
          <a:prstGeom prst="rect">
            <a:avLst/>
          </a:prstGeom>
        </p:spPr>
        <p:txBody>
          <a:bodyPr lIns="0" tIns="0" rIns="0" bIns="0" rtlCol="0" anchor="t">
            <a:spAutoFit/>
          </a:bodyPr>
          <a:lstStyle/>
          <a:p>
            <a:pPr algn="l">
              <a:lnSpc>
                <a:spcPts val="5200"/>
              </a:lnSpc>
              <a:spcBef>
                <a:spcPct val="0"/>
              </a:spcBef>
            </a:pPr>
            <a:r>
              <a:rPr lang="ko-KR" altLang="en-US" sz="3714" b="1" spc="843" dirty="0">
                <a:solidFill>
                  <a:srgbClr val="2B2C30"/>
                </a:solidFill>
                <a:latin typeface="Public Sans Bold"/>
                <a:ea typeface="Public Sans Bold"/>
                <a:cs typeface="Public Sans Bold"/>
                <a:sym typeface="Public Sans Bold"/>
              </a:rPr>
              <a:t>팀원 소개</a:t>
            </a:r>
            <a:endParaRPr lang="en-US" sz="3714" b="1" spc="843" dirty="0">
              <a:solidFill>
                <a:srgbClr val="2B2C30"/>
              </a:solidFill>
              <a:latin typeface="Public Sans Bold"/>
              <a:ea typeface="Public Sans Bold"/>
              <a:cs typeface="Public Sans Bold"/>
              <a:sym typeface="Public Sans Bold"/>
            </a:endParaRPr>
          </a:p>
        </p:txBody>
      </p:sp>
      <p:sp>
        <p:nvSpPr>
          <p:cNvPr id="16" name="TextBox 16"/>
          <p:cNvSpPr txBox="1"/>
          <p:nvPr/>
        </p:nvSpPr>
        <p:spPr>
          <a:xfrm>
            <a:off x="1516029" y="2079039"/>
            <a:ext cx="2998533" cy="2750303"/>
          </a:xfrm>
          <a:prstGeom prst="rect">
            <a:avLst/>
          </a:prstGeom>
        </p:spPr>
        <p:txBody>
          <a:bodyPr lIns="68580" tIns="68580" rIns="68580" bIns="68580" rtlCol="0" anchor="ctr"/>
          <a:lstStyle/>
          <a:p>
            <a:pPr algn="ctr">
              <a:lnSpc>
                <a:spcPts val="1889"/>
              </a:lnSpc>
            </a:pPr>
            <a:endParaRPr/>
          </a:p>
        </p:txBody>
      </p:sp>
      <p:grpSp>
        <p:nvGrpSpPr>
          <p:cNvPr id="26" name="Group 26"/>
          <p:cNvGrpSpPr/>
          <p:nvPr/>
        </p:nvGrpSpPr>
        <p:grpSpPr>
          <a:xfrm>
            <a:off x="1016406" y="5396792"/>
            <a:ext cx="3773952" cy="1303097"/>
            <a:chOff x="0" y="85725"/>
            <a:chExt cx="5031935" cy="1737462"/>
          </a:xfrm>
        </p:grpSpPr>
        <p:sp>
          <p:nvSpPr>
            <p:cNvPr id="27" name="TextBox 27"/>
            <p:cNvSpPr txBox="1"/>
            <p:nvPr/>
          </p:nvSpPr>
          <p:spPr>
            <a:xfrm>
              <a:off x="0" y="85725"/>
              <a:ext cx="5015544" cy="445421"/>
            </a:xfrm>
            <a:prstGeom prst="rect">
              <a:avLst/>
            </a:prstGeom>
          </p:spPr>
          <p:txBody>
            <a:bodyPr lIns="0" tIns="0" rIns="0" bIns="0" rtlCol="0" anchor="t">
              <a:spAutoFit/>
            </a:bodyPr>
            <a:lstStyle/>
            <a:p>
              <a:pPr algn="ctr">
                <a:lnSpc>
                  <a:spcPts val="2638"/>
                </a:lnSpc>
              </a:pPr>
              <a:endParaRPr lang="en-US" sz="2899" i="1" spc="14" dirty="0">
                <a:solidFill>
                  <a:srgbClr val="2B2C30"/>
                </a:solidFill>
                <a:latin typeface="Playfair Display Italics"/>
                <a:ea typeface="Playfair Display Italics"/>
                <a:cs typeface="Playfair Display Italics"/>
                <a:sym typeface="Playfair Display Italics"/>
              </a:endParaRPr>
            </a:p>
          </p:txBody>
        </p:sp>
        <p:sp>
          <p:nvSpPr>
            <p:cNvPr id="28" name="TextBox 28"/>
            <p:cNvSpPr txBox="1"/>
            <p:nvPr/>
          </p:nvSpPr>
          <p:spPr>
            <a:xfrm>
              <a:off x="0" y="621835"/>
              <a:ext cx="5031935" cy="604952"/>
            </a:xfrm>
            <a:prstGeom prst="rect">
              <a:avLst/>
            </a:prstGeom>
          </p:spPr>
          <p:txBody>
            <a:bodyPr wrap="square" lIns="0" tIns="0" rIns="0" bIns="0" rtlCol="0" anchor="t">
              <a:spAutoFit/>
            </a:bodyPr>
            <a:lstStyle/>
            <a:p>
              <a:pPr algn="ctr">
                <a:lnSpc>
                  <a:spcPts val="3919"/>
                </a:lnSpc>
              </a:pPr>
              <a:r>
                <a:rPr lang="ko-KR" altLang="en-US" sz="2799" b="1" dirty="0" err="1">
                  <a:solidFill>
                    <a:srgbClr val="2B2C30"/>
                  </a:solidFill>
                  <a:latin typeface="Public Sans Bold"/>
                  <a:ea typeface="Public Sans Bold"/>
                  <a:cs typeface="Public Sans Bold"/>
                  <a:sym typeface="Public Sans Bold"/>
                </a:rPr>
                <a:t>김은찬</a:t>
              </a:r>
              <a:endParaRPr lang="en-US" sz="2799" b="1" dirty="0">
                <a:solidFill>
                  <a:srgbClr val="2B2C30"/>
                </a:solidFill>
                <a:latin typeface="Public Sans Bold"/>
                <a:ea typeface="Public Sans Bold"/>
                <a:cs typeface="Public Sans Bold"/>
                <a:sym typeface="Public Sans Bold"/>
              </a:endParaRPr>
            </a:p>
          </p:txBody>
        </p:sp>
        <p:sp>
          <p:nvSpPr>
            <p:cNvPr id="29" name="TextBox 29"/>
            <p:cNvSpPr txBox="1"/>
            <p:nvPr/>
          </p:nvSpPr>
          <p:spPr>
            <a:xfrm>
              <a:off x="0" y="1431883"/>
              <a:ext cx="5031935" cy="391304"/>
            </a:xfrm>
            <a:prstGeom prst="rect">
              <a:avLst/>
            </a:prstGeom>
          </p:spPr>
          <p:txBody>
            <a:bodyPr lIns="0" tIns="0" rIns="0" bIns="0" rtlCol="0" anchor="t">
              <a:spAutoFit/>
            </a:bodyPr>
            <a:lstStyle/>
            <a:p>
              <a:pPr algn="ctr">
                <a:lnSpc>
                  <a:spcPts val="2520"/>
                </a:lnSpc>
              </a:pPr>
              <a:r>
                <a:rPr lang="ko-KR" altLang="en-US" sz="1800" dirty="0">
                  <a:solidFill>
                    <a:srgbClr val="2B2C30"/>
                  </a:solidFill>
                  <a:latin typeface="Public Sans"/>
                  <a:ea typeface="Public Sans"/>
                  <a:cs typeface="Public Sans"/>
                  <a:sym typeface="Public Sans"/>
                </a:rPr>
                <a:t>모델 학습 및 알고리즘 구현</a:t>
              </a:r>
              <a:endParaRPr lang="en-US" sz="1800" dirty="0">
                <a:solidFill>
                  <a:srgbClr val="2B2C30"/>
                </a:solidFill>
                <a:latin typeface="Public Sans"/>
                <a:ea typeface="Public Sans"/>
                <a:cs typeface="Public Sans"/>
                <a:sym typeface="Public Sans"/>
              </a:endParaRPr>
            </a:p>
          </p:txBody>
        </p:sp>
      </p:grpSp>
      <p:grpSp>
        <p:nvGrpSpPr>
          <p:cNvPr id="34" name="Group 34"/>
          <p:cNvGrpSpPr/>
          <p:nvPr/>
        </p:nvGrpSpPr>
        <p:grpSpPr>
          <a:xfrm>
            <a:off x="5080764" y="5396792"/>
            <a:ext cx="3773952" cy="1300595"/>
            <a:chOff x="0" y="85725"/>
            <a:chExt cx="5031935" cy="1734127"/>
          </a:xfrm>
        </p:grpSpPr>
        <p:sp>
          <p:nvSpPr>
            <p:cNvPr id="35" name="TextBox 35"/>
            <p:cNvSpPr txBox="1"/>
            <p:nvPr/>
          </p:nvSpPr>
          <p:spPr>
            <a:xfrm>
              <a:off x="0" y="85725"/>
              <a:ext cx="5015544" cy="445421"/>
            </a:xfrm>
            <a:prstGeom prst="rect">
              <a:avLst/>
            </a:prstGeom>
          </p:spPr>
          <p:txBody>
            <a:bodyPr lIns="0" tIns="0" rIns="0" bIns="0" rtlCol="0" anchor="t">
              <a:spAutoFit/>
            </a:bodyPr>
            <a:lstStyle/>
            <a:p>
              <a:pPr algn="ctr">
                <a:lnSpc>
                  <a:spcPts val="2638"/>
                </a:lnSpc>
              </a:pPr>
              <a:endParaRPr lang="en-US" sz="2899" i="1" spc="14" dirty="0">
                <a:solidFill>
                  <a:srgbClr val="2B2C30"/>
                </a:solidFill>
                <a:latin typeface="Playfair Display Italics"/>
                <a:ea typeface="Playfair Display Italics"/>
                <a:cs typeface="Playfair Display Italics"/>
                <a:sym typeface="Playfair Display Italics"/>
              </a:endParaRPr>
            </a:p>
          </p:txBody>
        </p:sp>
        <p:sp>
          <p:nvSpPr>
            <p:cNvPr id="36" name="TextBox 36"/>
            <p:cNvSpPr txBox="1"/>
            <p:nvPr/>
          </p:nvSpPr>
          <p:spPr>
            <a:xfrm>
              <a:off x="0" y="621834"/>
              <a:ext cx="5031935" cy="604952"/>
            </a:xfrm>
            <a:prstGeom prst="rect">
              <a:avLst/>
            </a:prstGeom>
          </p:spPr>
          <p:txBody>
            <a:bodyPr lIns="0" tIns="0" rIns="0" bIns="0" rtlCol="0" anchor="t">
              <a:spAutoFit/>
            </a:bodyPr>
            <a:lstStyle/>
            <a:p>
              <a:pPr algn="ctr">
                <a:lnSpc>
                  <a:spcPts val="3919"/>
                </a:lnSpc>
              </a:pPr>
              <a:r>
                <a:rPr lang="ko-KR" altLang="en-US" sz="2799" b="1" dirty="0">
                  <a:solidFill>
                    <a:srgbClr val="2B2C30"/>
                  </a:solidFill>
                  <a:latin typeface="Public Sans Bold"/>
                  <a:ea typeface="Public Sans Bold"/>
                  <a:cs typeface="Public Sans Bold"/>
                  <a:sym typeface="Public Sans Bold"/>
                </a:rPr>
                <a:t>박인혁</a:t>
              </a:r>
              <a:endParaRPr lang="en-US" sz="2799" b="1" dirty="0">
                <a:solidFill>
                  <a:srgbClr val="2B2C30"/>
                </a:solidFill>
                <a:latin typeface="Public Sans Bold"/>
                <a:ea typeface="Public Sans Bold"/>
                <a:cs typeface="Public Sans Bold"/>
                <a:sym typeface="Public Sans Bold"/>
              </a:endParaRPr>
            </a:p>
          </p:txBody>
        </p:sp>
        <p:sp>
          <p:nvSpPr>
            <p:cNvPr id="37" name="TextBox 37"/>
            <p:cNvSpPr txBox="1"/>
            <p:nvPr/>
          </p:nvSpPr>
          <p:spPr>
            <a:xfrm>
              <a:off x="0" y="1431883"/>
              <a:ext cx="5031935" cy="387969"/>
            </a:xfrm>
            <a:prstGeom prst="rect">
              <a:avLst/>
            </a:prstGeom>
          </p:spPr>
          <p:txBody>
            <a:bodyPr lIns="0" tIns="0" rIns="0" bIns="0" rtlCol="0" anchor="t">
              <a:spAutoFit/>
            </a:bodyPr>
            <a:lstStyle/>
            <a:p>
              <a:pPr algn="ctr">
                <a:lnSpc>
                  <a:spcPts val="2520"/>
                </a:lnSpc>
              </a:pPr>
              <a:r>
                <a:rPr lang="en-US" sz="1800" dirty="0">
                  <a:solidFill>
                    <a:srgbClr val="2B2C30"/>
                  </a:solidFill>
                  <a:latin typeface="Public Sans"/>
                  <a:ea typeface="Public Sans"/>
                  <a:cs typeface="Public Sans"/>
                  <a:sym typeface="Public Sans"/>
                </a:rPr>
                <a:t>QT </a:t>
              </a:r>
              <a:r>
                <a:rPr lang="ko-KR" altLang="en-US" sz="1800" dirty="0">
                  <a:solidFill>
                    <a:srgbClr val="2B2C30"/>
                  </a:solidFill>
                  <a:latin typeface="Public Sans"/>
                  <a:ea typeface="Public Sans"/>
                  <a:cs typeface="Public Sans"/>
                  <a:sym typeface="Public Sans"/>
                </a:rPr>
                <a:t>기반 </a:t>
              </a:r>
              <a:r>
                <a:rPr lang="en-US" altLang="ko-KR" sz="1800" dirty="0">
                  <a:solidFill>
                    <a:srgbClr val="2B2C30"/>
                  </a:solidFill>
                  <a:latin typeface="Public Sans"/>
                  <a:ea typeface="Public Sans"/>
                  <a:cs typeface="Public Sans"/>
                  <a:sym typeface="Public Sans"/>
                </a:rPr>
                <a:t>UI </a:t>
              </a:r>
              <a:r>
                <a:rPr lang="ko-KR" altLang="en-US" sz="1800" dirty="0">
                  <a:solidFill>
                    <a:srgbClr val="2B2C30"/>
                  </a:solidFill>
                  <a:latin typeface="Public Sans"/>
                  <a:ea typeface="Public Sans"/>
                  <a:cs typeface="Public Sans"/>
                  <a:sym typeface="Public Sans"/>
                </a:rPr>
                <a:t>구현</a:t>
              </a:r>
              <a:endParaRPr lang="en-US" sz="1800" dirty="0">
                <a:solidFill>
                  <a:srgbClr val="2B2C30"/>
                </a:solidFill>
                <a:latin typeface="Public Sans"/>
                <a:ea typeface="Public Sans"/>
                <a:cs typeface="Public Sans"/>
                <a:sym typeface="Public Sans"/>
              </a:endParaRPr>
            </a:p>
          </p:txBody>
        </p:sp>
      </p:grpSp>
      <p:pic>
        <p:nvPicPr>
          <p:cNvPr id="45" name="그림 44" descr="인간의 얼굴, 미소, 사람, 의류이(가) 표시된 사진&#10;&#10;자동 생성된 설명">
            <a:extLst>
              <a:ext uri="{FF2B5EF4-FFF2-40B4-BE49-F238E27FC236}">
                <a16:creationId xmlns:a16="http://schemas.microsoft.com/office/drawing/2014/main" id="{473126AA-DF5D-3863-C504-D7B89F254B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838" y="1885562"/>
            <a:ext cx="3724815" cy="3724815"/>
          </a:xfrm>
          <a:prstGeom prst="rect">
            <a:avLst/>
          </a:prstGeom>
        </p:spPr>
      </p:pic>
      <p:pic>
        <p:nvPicPr>
          <p:cNvPr id="47" name="그림 46" descr="미소, 사람, 인간의 얼굴, 의류이(가) 표시된 사진&#10;&#10;자동 생성된 설명">
            <a:extLst>
              <a:ext uri="{FF2B5EF4-FFF2-40B4-BE49-F238E27FC236}">
                <a16:creationId xmlns:a16="http://schemas.microsoft.com/office/drawing/2014/main" id="{F05E0312-EBA7-8A33-74A2-668B13F2E0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97289" y="1950213"/>
            <a:ext cx="3724815" cy="3724815"/>
          </a:xfrm>
          <a:prstGeom prst="rect">
            <a:avLst/>
          </a:prstGeom>
        </p:spPr>
      </p:pic>
      <p:pic>
        <p:nvPicPr>
          <p:cNvPr id="49" name="그림 48" descr="미소, 사람, 인간의 얼굴, 의류이(가) 표시된 사진&#10;&#10;자동 생성된 설명">
            <a:extLst>
              <a:ext uri="{FF2B5EF4-FFF2-40B4-BE49-F238E27FC236}">
                <a16:creationId xmlns:a16="http://schemas.microsoft.com/office/drawing/2014/main" id="{074C7A94-8193-3FFE-0A57-D7879AA58D5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29035" y="1950213"/>
            <a:ext cx="3546418" cy="3546418"/>
          </a:xfrm>
          <a:prstGeom prst="rect">
            <a:avLst/>
          </a:prstGeom>
        </p:spPr>
      </p:pic>
      <p:pic>
        <p:nvPicPr>
          <p:cNvPr id="51" name="그림 50" descr="미소, 인간의 얼굴, 사람, 이이(가) 표시된 사진&#10;&#10;자동 생성된 설명">
            <a:extLst>
              <a:ext uri="{FF2B5EF4-FFF2-40B4-BE49-F238E27FC236}">
                <a16:creationId xmlns:a16="http://schemas.microsoft.com/office/drawing/2014/main" id="{25020189-BE45-101C-F569-11850CA39FD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644694" y="1924020"/>
            <a:ext cx="3546418" cy="3546418"/>
          </a:xfrm>
          <a:prstGeom prst="rect">
            <a:avLst/>
          </a:prstGeom>
        </p:spPr>
      </p:pic>
      <p:grpSp>
        <p:nvGrpSpPr>
          <p:cNvPr id="52" name="Group 34">
            <a:extLst>
              <a:ext uri="{FF2B5EF4-FFF2-40B4-BE49-F238E27FC236}">
                <a16:creationId xmlns:a16="http://schemas.microsoft.com/office/drawing/2014/main" id="{30A94741-2BDE-7425-8107-952724E7F696}"/>
              </a:ext>
            </a:extLst>
          </p:cNvPr>
          <p:cNvGrpSpPr/>
          <p:nvPr/>
        </p:nvGrpSpPr>
        <p:grpSpPr>
          <a:xfrm>
            <a:off x="9236669" y="5399579"/>
            <a:ext cx="3773952" cy="1300595"/>
            <a:chOff x="0" y="85725"/>
            <a:chExt cx="5031935" cy="1734127"/>
          </a:xfrm>
        </p:grpSpPr>
        <p:sp>
          <p:nvSpPr>
            <p:cNvPr id="53" name="TextBox 35">
              <a:extLst>
                <a:ext uri="{FF2B5EF4-FFF2-40B4-BE49-F238E27FC236}">
                  <a16:creationId xmlns:a16="http://schemas.microsoft.com/office/drawing/2014/main" id="{2A836131-7214-776A-3209-984D1A1AAFEC}"/>
                </a:ext>
              </a:extLst>
            </p:cNvPr>
            <p:cNvSpPr txBox="1"/>
            <p:nvPr/>
          </p:nvSpPr>
          <p:spPr>
            <a:xfrm>
              <a:off x="0" y="85725"/>
              <a:ext cx="5015544" cy="445421"/>
            </a:xfrm>
            <a:prstGeom prst="rect">
              <a:avLst/>
            </a:prstGeom>
          </p:spPr>
          <p:txBody>
            <a:bodyPr lIns="0" tIns="0" rIns="0" bIns="0" rtlCol="0" anchor="t">
              <a:spAutoFit/>
            </a:bodyPr>
            <a:lstStyle/>
            <a:p>
              <a:pPr algn="ctr">
                <a:lnSpc>
                  <a:spcPts val="2638"/>
                </a:lnSpc>
              </a:pPr>
              <a:endParaRPr lang="en-US" sz="2899" i="1" spc="14" dirty="0">
                <a:solidFill>
                  <a:srgbClr val="2B2C30"/>
                </a:solidFill>
                <a:latin typeface="Playfair Display Italics"/>
                <a:ea typeface="Playfair Display Italics"/>
                <a:cs typeface="Playfair Display Italics"/>
                <a:sym typeface="Playfair Display Italics"/>
              </a:endParaRPr>
            </a:p>
          </p:txBody>
        </p:sp>
        <p:sp>
          <p:nvSpPr>
            <p:cNvPr id="54" name="TextBox 36">
              <a:extLst>
                <a:ext uri="{FF2B5EF4-FFF2-40B4-BE49-F238E27FC236}">
                  <a16:creationId xmlns:a16="http://schemas.microsoft.com/office/drawing/2014/main" id="{9E427E9C-78B7-3405-7EA5-532A45AE42C6}"/>
                </a:ext>
              </a:extLst>
            </p:cNvPr>
            <p:cNvSpPr txBox="1"/>
            <p:nvPr/>
          </p:nvSpPr>
          <p:spPr>
            <a:xfrm>
              <a:off x="0" y="621834"/>
              <a:ext cx="5031935" cy="604952"/>
            </a:xfrm>
            <a:prstGeom prst="rect">
              <a:avLst/>
            </a:prstGeom>
          </p:spPr>
          <p:txBody>
            <a:bodyPr lIns="0" tIns="0" rIns="0" bIns="0" rtlCol="0" anchor="t">
              <a:spAutoFit/>
            </a:bodyPr>
            <a:lstStyle/>
            <a:p>
              <a:pPr algn="ctr">
                <a:lnSpc>
                  <a:spcPts val="3919"/>
                </a:lnSpc>
              </a:pPr>
              <a:r>
                <a:rPr lang="ko-KR" altLang="en-US" sz="2799" b="1" dirty="0">
                  <a:solidFill>
                    <a:srgbClr val="2B2C30"/>
                  </a:solidFill>
                  <a:latin typeface="Public Sans Bold"/>
                  <a:ea typeface="Public Sans Bold"/>
                  <a:cs typeface="Public Sans Bold"/>
                  <a:sym typeface="Public Sans Bold"/>
                </a:rPr>
                <a:t>장성민</a:t>
              </a:r>
              <a:endParaRPr lang="en-US" sz="2799" b="1" dirty="0">
                <a:solidFill>
                  <a:srgbClr val="2B2C30"/>
                </a:solidFill>
                <a:latin typeface="Public Sans Bold"/>
                <a:ea typeface="Public Sans Bold"/>
                <a:cs typeface="Public Sans Bold"/>
                <a:sym typeface="Public Sans Bold"/>
              </a:endParaRPr>
            </a:p>
          </p:txBody>
        </p:sp>
        <p:sp>
          <p:nvSpPr>
            <p:cNvPr id="55" name="TextBox 37">
              <a:extLst>
                <a:ext uri="{FF2B5EF4-FFF2-40B4-BE49-F238E27FC236}">
                  <a16:creationId xmlns:a16="http://schemas.microsoft.com/office/drawing/2014/main" id="{7F5FAFAF-C51C-1103-D04C-684CA1385099}"/>
                </a:ext>
              </a:extLst>
            </p:cNvPr>
            <p:cNvSpPr txBox="1"/>
            <p:nvPr/>
          </p:nvSpPr>
          <p:spPr>
            <a:xfrm>
              <a:off x="0" y="1431883"/>
              <a:ext cx="5031935" cy="387969"/>
            </a:xfrm>
            <a:prstGeom prst="rect">
              <a:avLst/>
            </a:prstGeom>
          </p:spPr>
          <p:txBody>
            <a:bodyPr lIns="0" tIns="0" rIns="0" bIns="0" rtlCol="0" anchor="t">
              <a:spAutoFit/>
            </a:bodyPr>
            <a:lstStyle/>
            <a:p>
              <a:pPr algn="ctr">
                <a:lnSpc>
                  <a:spcPts val="2520"/>
                </a:lnSpc>
              </a:pPr>
              <a:r>
                <a:rPr lang="en-US" sz="1800" dirty="0">
                  <a:solidFill>
                    <a:srgbClr val="2B2C30"/>
                  </a:solidFill>
                  <a:latin typeface="Public Sans"/>
                  <a:ea typeface="Public Sans"/>
                  <a:cs typeface="Public Sans"/>
                  <a:sym typeface="Public Sans"/>
                </a:rPr>
                <a:t>QT </a:t>
              </a:r>
              <a:r>
                <a:rPr lang="ko-KR" altLang="en-US" sz="1800" dirty="0">
                  <a:solidFill>
                    <a:srgbClr val="2B2C30"/>
                  </a:solidFill>
                  <a:latin typeface="Public Sans"/>
                  <a:ea typeface="Public Sans"/>
                  <a:cs typeface="Public Sans"/>
                  <a:sym typeface="Public Sans"/>
                </a:rPr>
                <a:t>기반 </a:t>
              </a:r>
              <a:r>
                <a:rPr lang="en-US" altLang="ko-KR" sz="1800" dirty="0">
                  <a:solidFill>
                    <a:srgbClr val="2B2C30"/>
                  </a:solidFill>
                  <a:latin typeface="Public Sans"/>
                  <a:ea typeface="Public Sans"/>
                  <a:cs typeface="Public Sans"/>
                  <a:sym typeface="Public Sans"/>
                </a:rPr>
                <a:t>UI </a:t>
              </a:r>
              <a:r>
                <a:rPr lang="ko-KR" altLang="en-US" sz="1800" dirty="0">
                  <a:solidFill>
                    <a:srgbClr val="2B2C30"/>
                  </a:solidFill>
                  <a:latin typeface="Public Sans"/>
                  <a:ea typeface="Public Sans"/>
                  <a:cs typeface="Public Sans"/>
                  <a:sym typeface="Public Sans"/>
                </a:rPr>
                <a:t>구현</a:t>
              </a:r>
              <a:endParaRPr lang="en-US" sz="1800" dirty="0">
                <a:solidFill>
                  <a:srgbClr val="2B2C30"/>
                </a:solidFill>
                <a:latin typeface="Public Sans"/>
                <a:ea typeface="Public Sans"/>
                <a:cs typeface="Public Sans"/>
                <a:sym typeface="Public Sans"/>
              </a:endParaRPr>
            </a:p>
          </p:txBody>
        </p:sp>
      </p:grpSp>
      <p:grpSp>
        <p:nvGrpSpPr>
          <p:cNvPr id="56" name="Group 34">
            <a:extLst>
              <a:ext uri="{FF2B5EF4-FFF2-40B4-BE49-F238E27FC236}">
                <a16:creationId xmlns:a16="http://schemas.microsoft.com/office/drawing/2014/main" id="{C58CE3A0-8CDB-D177-D5C8-9AD9FA3F84E0}"/>
              </a:ext>
            </a:extLst>
          </p:cNvPr>
          <p:cNvGrpSpPr/>
          <p:nvPr/>
        </p:nvGrpSpPr>
        <p:grpSpPr>
          <a:xfrm>
            <a:off x="13417160" y="5396792"/>
            <a:ext cx="3773952" cy="1300595"/>
            <a:chOff x="0" y="85725"/>
            <a:chExt cx="5031935" cy="1734127"/>
          </a:xfrm>
        </p:grpSpPr>
        <p:sp>
          <p:nvSpPr>
            <p:cNvPr id="57" name="TextBox 35">
              <a:extLst>
                <a:ext uri="{FF2B5EF4-FFF2-40B4-BE49-F238E27FC236}">
                  <a16:creationId xmlns:a16="http://schemas.microsoft.com/office/drawing/2014/main" id="{ECB7E20D-A8AC-2CBE-654F-4342CEC0DC2A}"/>
                </a:ext>
              </a:extLst>
            </p:cNvPr>
            <p:cNvSpPr txBox="1"/>
            <p:nvPr/>
          </p:nvSpPr>
          <p:spPr>
            <a:xfrm>
              <a:off x="0" y="85725"/>
              <a:ext cx="5015544" cy="445421"/>
            </a:xfrm>
            <a:prstGeom prst="rect">
              <a:avLst/>
            </a:prstGeom>
          </p:spPr>
          <p:txBody>
            <a:bodyPr lIns="0" tIns="0" rIns="0" bIns="0" rtlCol="0" anchor="t">
              <a:spAutoFit/>
            </a:bodyPr>
            <a:lstStyle/>
            <a:p>
              <a:pPr algn="ctr">
                <a:lnSpc>
                  <a:spcPts val="2638"/>
                </a:lnSpc>
              </a:pPr>
              <a:endParaRPr lang="en-US" sz="2899" i="1" spc="14" dirty="0">
                <a:solidFill>
                  <a:srgbClr val="2B2C30"/>
                </a:solidFill>
                <a:latin typeface="Playfair Display Italics"/>
                <a:ea typeface="Playfair Display Italics"/>
                <a:cs typeface="Playfair Display Italics"/>
                <a:sym typeface="Playfair Display Italics"/>
              </a:endParaRPr>
            </a:p>
          </p:txBody>
        </p:sp>
        <p:sp>
          <p:nvSpPr>
            <p:cNvPr id="58" name="TextBox 36">
              <a:extLst>
                <a:ext uri="{FF2B5EF4-FFF2-40B4-BE49-F238E27FC236}">
                  <a16:creationId xmlns:a16="http://schemas.microsoft.com/office/drawing/2014/main" id="{DC14F237-16E4-79E2-7814-2AFAE741C2AB}"/>
                </a:ext>
              </a:extLst>
            </p:cNvPr>
            <p:cNvSpPr txBox="1"/>
            <p:nvPr/>
          </p:nvSpPr>
          <p:spPr>
            <a:xfrm>
              <a:off x="0" y="621834"/>
              <a:ext cx="5031935" cy="604952"/>
            </a:xfrm>
            <a:prstGeom prst="rect">
              <a:avLst/>
            </a:prstGeom>
          </p:spPr>
          <p:txBody>
            <a:bodyPr lIns="0" tIns="0" rIns="0" bIns="0" rtlCol="0" anchor="t">
              <a:spAutoFit/>
            </a:bodyPr>
            <a:lstStyle/>
            <a:p>
              <a:pPr algn="ctr">
                <a:lnSpc>
                  <a:spcPts val="3919"/>
                </a:lnSpc>
              </a:pPr>
              <a:r>
                <a:rPr lang="ko-KR" altLang="en-US" sz="2799" b="1" dirty="0">
                  <a:solidFill>
                    <a:srgbClr val="2B2C30"/>
                  </a:solidFill>
                  <a:latin typeface="Public Sans Bold"/>
                  <a:ea typeface="Public Sans Bold"/>
                  <a:cs typeface="Public Sans Bold"/>
                  <a:sym typeface="Public Sans Bold"/>
                </a:rPr>
                <a:t>윤태준</a:t>
              </a:r>
              <a:endParaRPr lang="en-US" sz="2799" b="1" dirty="0">
                <a:solidFill>
                  <a:srgbClr val="2B2C30"/>
                </a:solidFill>
                <a:latin typeface="Public Sans Bold"/>
                <a:ea typeface="Public Sans Bold"/>
                <a:cs typeface="Public Sans Bold"/>
                <a:sym typeface="Public Sans Bold"/>
              </a:endParaRPr>
            </a:p>
          </p:txBody>
        </p:sp>
        <p:sp>
          <p:nvSpPr>
            <p:cNvPr id="59" name="TextBox 37">
              <a:extLst>
                <a:ext uri="{FF2B5EF4-FFF2-40B4-BE49-F238E27FC236}">
                  <a16:creationId xmlns:a16="http://schemas.microsoft.com/office/drawing/2014/main" id="{F6BEDC38-3164-A4E9-4FF6-EEE21EE92B6B}"/>
                </a:ext>
              </a:extLst>
            </p:cNvPr>
            <p:cNvSpPr txBox="1"/>
            <p:nvPr/>
          </p:nvSpPr>
          <p:spPr>
            <a:xfrm>
              <a:off x="0" y="1431883"/>
              <a:ext cx="5031935" cy="387969"/>
            </a:xfrm>
            <a:prstGeom prst="rect">
              <a:avLst/>
            </a:prstGeom>
          </p:spPr>
          <p:txBody>
            <a:bodyPr lIns="0" tIns="0" rIns="0" bIns="0" rtlCol="0" anchor="t">
              <a:spAutoFit/>
            </a:bodyPr>
            <a:lstStyle/>
            <a:p>
              <a:pPr algn="ctr">
                <a:lnSpc>
                  <a:spcPts val="2520"/>
                </a:lnSpc>
              </a:pPr>
              <a:r>
                <a:rPr lang="ko-KR" altLang="en-US" sz="1800" dirty="0">
                  <a:solidFill>
                    <a:srgbClr val="2B2C30"/>
                  </a:solidFill>
                  <a:latin typeface="Public Sans"/>
                  <a:ea typeface="Public Sans"/>
                  <a:cs typeface="Public Sans"/>
                  <a:sym typeface="Public Sans"/>
                </a:rPr>
                <a:t>모델 학습 및 알고리즘 구현</a:t>
              </a:r>
              <a:endParaRPr lang="en-US" sz="1800" dirty="0">
                <a:solidFill>
                  <a:srgbClr val="2B2C30"/>
                </a:solidFill>
                <a:latin typeface="Public Sans"/>
                <a:ea typeface="Public Sans"/>
                <a:cs typeface="Public Sans"/>
                <a:sym typeface="Public San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Freeform 2"/>
          <p:cNvSpPr/>
          <p:nvPr/>
        </p:nvSpPr>
        <p:spPr>
          <a:xfrm>
            <a:off x="16701746" y="8616481"/>
            <a:ext cx="535737" cy="727544"/>
          </a:xfrm>
          <a:custGeom>
            <a:avLst/>
            <a:gdLst/>
            <a:ahLst/>
            <a:cxnLst/>
            <a:rect l="l" t="t" r="r" b="b"/>
            <a:pathLst>
              <a:path w="535737" h="727544">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ko-KR" altLang="en-US"/>
          </a:p>
        </p:txBody>
      </p:sp>
      <p:sp>
        <p:nvSpPr>
          <p:cNvPr id="3" name="TextBox 3"/>
          <p:cNvSpPr txBox="1"/>
          <p:nvPr/>
        </p:nvSpPr>
        <p:spPr>
          <a:xfrm>
            <a:off x="14990680" y="8630746"/>
            <a:ext cx="1682491" cy="713279"/>
          </a:xfrm>
          <a:prstGeom prst="rect">
            <a:avLst/>
          </a:prstGeom>
        </p:spPr>
        <p:txBody>
          <a:bodyPr lIns="0" tIns="0" rIns="0" bIns="0" rtlCol="0" anchor="t">
            <a:spAutoFit/>
          </a:bodyPr>
          <a:lstStyle/>
          <a:p>
            <a:pPr algn="l">
              <a:lnSpc>
                <a:spcPts val="2717"/>
              </a:lnSpc>
            </a:pPr>
            <a:r>
              <a:rPr lang="en-US" sz="2986" spc="14">
                <a:solidFill>
                  <a:srgbClr val="2B2C30"/>
                </a:solidFill>
                <a:latin typeface="Playfair Display"/>
                <a:ea typeface="Playfair Display"/>
                <a:cs typeface="Playfair Display"/>
                <a:sym typeface="Playfair Display"/>
              </a:rPr>
              <a:t>Ingoude Company</a:t>
            </a:r>
          </a:p>
        </p:txBody>
      </p:sp>
      <p:sp>
        <p:nvSpPr>
          <p:cNvPr id="4" name="TextBox 4"/>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NEW PRODUCTS and Services</a:t>
            </a:r>
          </a:p>
        </p:txBody>
      </p:sp>
      <p:sp>
        <p:nvSpPr>
          <p:cNvPr id="5" name="AutoShape 5"/>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ko-KR" altLang="en-US"/>
          </a:p>
        </p:txBody>
      </p:sp>
      <p:sp>
        <p:nvSpPr>
          <p:cNvPr id="6" name="TextBox 6"/>
          <p:cNvSpPr txBox="1"/>
          <p:nvPr/>
        </p:nvSpPr>
        <p:spPr>
          <a:xfrm>
            <a:off x="1028689" y="2227065"/>
            <a:ext cx="7877184" cy="4693920"/>
          </a:xfrm>
          <a:prstGeom prst="rect">
            <a:avLst/>
          </a:prstGeom>
        </p:spPr>
        <p:txBody>
          <a:bodyPr lIns="0" tIns="0" rIns="0" bIns="0" rtlCol="0" anchor="t">
            <a:spAutoFit/>
          </a:bodyPr>
          <a:lstStyle/>
          <a:p>
            <a:pPr algn="l">
              <a:lnSpc>
                <a:spcPts val="4199"/>
              </a:lnSpc>
            </a:pPr>
            <a:r>
              <a:rPr lang="en-US" sz="2799">
                <a:solidFill>
                  <a:srgbClr val="2B2C30"/>
                </a:solidFill>
                <a:latin typeface="Public Sans"/>
                <a:ea typeface="Public Sans"/>
                <a:cs typeface="Public Sans"/>
                <a:sym typeface="Public Sans"/>
              </a:rPr>
              <a:t>Lorem ipsum dolor sit amet, adipiscing elit, sed do eiusmod tempor lorim incididunt ut labore et  dolore magna aliqua. Ut enim ad minim veniam, quis nostrud exercitation ullamco laboris nisi ut aliquip ex ea commodo consequat. Lore ipsum dolor sit amet, adipiscing elit, sed do eiusmod tempor incididunt ut labore et dolore magna aliqua. Ut enim ad minim veniam, quis nostrud exercitation ullamco laboris nisi ut aliquip ex e.</a:t>
            </a:r>
          </a:p>
        </p:txBody>
      </p:sp>
      <p:sp>
        <p:nvSpPr>
          <p:cNvPr id="7" name="TextBox 7"/>
          <p:cNvSpPr txBox="1"/>
          <p:nvPr/>
        </p:nvSpPr>
        <p:spPr>
          <a:xfrm>
            <a:off x="9360287" y="2227065"/>
            <a:ext cx="7877184" cy="2598420"/>
          </a:xfrm>
          <a:prstGeom prst="rect">
            <a:avLst/>
          </a:prstGeom>
        </p:spPr>
        <p:txBody>
          <a:bodyPr lIns="0" tIns="0" rIns="0" bIns="0" rtlCol="0" anchor="t">
            <a:spAutoFit/>
          </a:bodyPr>
          <a:lstStyle/>
          <a:p>
            <a:pPr algn="l">
              <a:lnSpc>
                <a:spcPts val="4199"/>
              </a:lnSpc>
            </a:pPr>
            <a:r>
              <a:rPr lang="en-US" sz="2799">
                <a:solidFill>
                  <a:srgbClr val="2B2C30"/>
                </a:solidFill>
                <a:latin typeface="Public Sans"/>
                <a:ea typeface="Public Sans"/>
                <a:cs typeface="Public Sans"/>
                <a:sym typeface="Public Sans"/>
              </a:rPr>
              <a:t>Lorem ipsum dol adipiscing elit, sed do eiusmod tempor incididunt ut labore et lor dolore magna aliqua. Ut enim ad minim veniam, quis einostrud exercitation ullamco laboris nisi ut aliquip ex ea commodo consequat.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Freeform 2"/>
          <p:cNvSpPr/>
          <p:nvPr/>
        </p:nvSpPr>
        <p:spPr>
          <a:xfrm>
            <a:off x="16701746" y="8616481"/>
            <a:ext cx="535737" cy="727544"/>
          </a:xfrm>
          <a:custGeom>
            <a:avLst/>
            <a:gdLst/>
            <a:ahLst/>
            <a:cxnLst/>
            <a:rect l="l" t="t" r="r" b="b"/>
            <a:pathLst>
              <a:path w="535737" h="727544">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ko-KR" altLang="en-US"/>
          </a:p>
        </p:txBody>
      </p:sp>
      <p:sp>
        <p:nvSpPr>
          <p:cNvPr id="3" name="TextBox 3"/>
          <p:cNvSpPr txBox="1"/>
          <p:nvPr/>
        </p:nvSpPr>
        <p:spPr>
          <a:xfrm>
            <a:off x="14990680" y="8630746"/>
            <a:ext cx="1682491" cy="713279"/>
          </a:xfrm>
          <a:prstGeom prst="rect">
            <a:avLst/>
          </a:prstGeom>
        </p:spPr>
        <p:txBody>
          <a:bodyPr lIns="0" tIns="0" rIns="0" bIns="0" rtlCol="0" anchor="t">
            <a:spAutoFit/>
          </a:bodyPr>
          <a:lstStyle/>
          <a:p>
            <a:pPr algn="l">
              <a:lnSpc>
                <a:spcPts val="2717"/>
              </a:lnSpc>
            </a:pPr>
            <a:r>
              <a:rPr lang="en-US" sz="2986" spc="14">
                <a:solidFill>
                  <a:srgbClr val="2B2C30"/>
                </a:solidFill>
                <a:latin typeface="Playfair Display"/>
                <a:ea typeface="Playfair Display"/>
                <a:cs typeface="Playfair Display"/>
                <a:sym typeface="Playfair Display"/>
              </a:rPr>
              <a:t>Ingoude Company</a:t>
            </a:r>
          </a:p>
        </p:txBody>
      </p:sp>
      <p:sp>
        <p:nvSpPr>
          <p:cNvPr id="4" name="TextBox 4"/>
          <p:cNvSpPr txBox="1"/>
          <p:nvPr/>
        </p:nvSpPr>
        <p:spPr>
          <a:xfrm>
            <a:off x="1028700" y="4960963"/>
            <a:ext cx="3761659" cy="354457"/>
          </a:xfrm>
          <a:prstGeom prst="rect">
            <a:avLst/>
          </a:prstGeom>
        </p:spPr>
        <p:txBody>
          <a:bodyPr lIns="0" tIns="0" rIns="0" bIns="0" rtlCol="0" anchor="t">
            <a:spAutoFit/>
          </a:bodyPr>
          <a:lstStyle/>
          <a:p>
            <a:pPr algn="l">
              <a:lnSpc>
                <a:spcPts val="2638"/>
              </a:lnSpc>
            </a:pPr>
            <a:r>
              <a:rPr lang="en-US" sz="2899" i="1" spc="14">
                <a:solidFill>
                  <a:srgbClr val="2B2C30"/>
                </a:solidFill>
                <a:latin typeface="Playfair Display Italics"/>
                <a:ea typeface="Playfair Display Italics"/>
                <a:cs typeface="Playfair Display Italics"/>
                <a:sym typeface="Playfair Display Italics"/>
              </a:rPr>
              <a:t>Servicing</a:t>
            </a:r>
          </a:p>
        </p:txBody>
      </p:sp>
      <p:sp>
        <p:nvSpPr>
          <p:cNvPr id="5" name="TextBox 5"/>
          <p:cNvSpPr txBox="1"/>
          <p:nvPr/>
        </p:nvSpPr>
        <p:spPr>
          <a:xfrm>
            <a:off x="5176274" y="4960963"/>
            <a:ext cx="3761659" cy="354457"/>
          </a:xfrm>
          <a:prstGeom prst="rect">
            <a:avLst/>
          </a:prstGeom>
        </p:spPr>
        <p:txBody>
          <a:bodyPr lIns="0" tIns="0" rIns="0" bIns="0" rtlCol="0" anchor="t">
            <a:spAutoFit/>
          </a:bodyPr>
          <a:lstStyle/>
          <a:p>
            <a:pPr algn="l">
              <a:lnSpc>
                <a:spcPts val="2638"/>
              </a:lnSpc>
            </a:pPr>
            <a:r>
              <a:rPr lang="en-US" sz="2899" i="1" spc="14">
                <a:solidFill>
                  <a:srgbClr val="2B2C30"/>
                </a:solidFill>
                <a:latin typeface="Playfair Display Italics"/>
                <a:ea typeface="Playfair Display Italics"/>
                <a:cs typeface="Playfair Display Italics"/>
                <a:sym typeface="Playfair Display Italics"/>
              </a:rPr>
              <a:t>Simplifying</a:t>
            </a:r>
          </a:p>
        </p:txBody>
      </p:sp>
      <p:sp>
        <p:nvSpPr>
          <p:cNvPr id="6" name="TextBox 6"/>
          <p:cNvSpPr txBox="1"/>
          <p:nvPr/>
        </p:nvSpPr>
        <p:spPr>
          <a:xfrm>
            <a:off x="9328458" y="4960963"/>
            <a:ext cx="3761659" cy="354457"/>
          </a:xfrm>
          <a:prstGeom prst="rect">
            <a:avLst/>
          </a:prstGeom>
        </p:spPr>
        <p:txBody>
          <a:bodyPr lIns="0" tIns="0" rIns="0" bIns="0" rtlCol="0" anchor="t">
            <a:spAutoFit/>
          </a:bodyPr>
          <a:lstStyle/>
          <a:p>
            <a:pPr algn="l">
              <a:lnSpc>
                <a:spcPts val="2638"/>
              </a:lnSpc>
            </a:pPr>
            <a:r>
              <a:rPr lang="en-US" sz="2899" i="1" spc="14">
                <a:solidFill>
                  <a:srgbClr val="2B2C30"/>
                </a:solidFill>
                <a:latin typeface="Playfair Display Italics"/>
                <a:ea typeface="Playfair Display Italics"/>
                <a:cs typeface="Playfair Display Italics"/>
                <a:sym typeface="Playfair Display Italics"/>
              </a:rPr>
              <a:t>Solving</a:t>
            </a:r>
          </a:p>
        </p:txBody>
      </p:sp>
      <p:sp>
        <p:nvSpPr>
          <p:cNvPr id="7" name="TextBox 7"/>
          <p:cNvSpPr txBox="1"/>
          <p:nvPr/>
        </p:nvSpPr>
        <p:spPr>
          <a:xfrm>
            <a:off x="13497641" y="4960963"/>
            <a:ext cx="3761659" cy="354457"/>
          </a:xfrm>
          <a:prstGeom prst="rect">
            <a:avLst/>
          </a:prstGeom>
        </p:spPr>
        <p:txBody>
          <a:bodyPr lIns="0" tIns="0" rIns="0" bIns="0" rtlCol="0" anchor="t">
            <a:spAutoFit/>
          </a:bodyPr>
          <a:lstStyle/>
          <a:p>
            <a:pPr algn="l">
              <a:lnSpc>
                <a:spcPts val="2638"/>
              </a:lnSpc>
            </a:pPr>
            <a:r>
              <a:rPr lang="en-US" sz="2899" i="1" spc="14">
                <a:solidFill>
                  <a:srgbClr val="2B2C30"/>
                </a:solidFill>
                <a:latin typeface="Playfair Display Italics"/>
                <a:ea typeface="Playfair Display Italics"/>
                <a:cs typeface="Playfair Display Italics"/>
                <a:sym typeface="Playfair Display Italics"/>
              </a:rPr>
              <a:t>Innovating</a:t>
            </a:r>
          </a:p>
        </p:txBody>
      </p:sp>
      <p:sp>
        <p:nvSpPr>
          <p:cNvPr id="8" name="TextBox 8"/>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NEW PRODUCTS and Services</a:t>
            </a:r>
          </a:p>
        </p:txBody>
      </p:sp>
      <p:sp>
        <p:nvSpPr>
          <p:cNvPr id="9" name="AutoShape 9"/>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ko-KR" altLang="en-US"/>
          </a:p>
        </p:txBody>
      </p:sp>
      <p:sp>
        <p:nvSpPr>
          <p:cNvPr id="10" name="TextBox 10"/>
          <p:cNvSpPr txBox="1"/>
          <p:nvPr/>
        </p:nvSpPr>
        <p:spPr>
          <a:xfrm>
            <a:off x="1016407" y="5324945"/>
            <a:ext cx="3773952" cy="490855"/>
          </a:xfrm>
          <a:prstGeom prst="rect">
            <a:avLst/>
          </a:prstGeom>
        </p:spPr>
        <p:txBody>
          <a:bodyPr lIns="0" tIns="0" rIns="0" bIns="0" rtlCol="0" anchor="t">
            <a:spAutoFit/>
          </a:bodyPr>
          <a:lstStyle/>
          <a:p>
            <a:pPr algn="l">
              <a:lnSpc>
                <a:spcPts val="3919"/>
              </a:lnSpc>
            </a:pPr>
            <a:r>
              <a:rPr lang="en-US" sz="2799" b="1">
                <a:solidFill>
                  <a:srgbClr val="2B2C30"/>
                </a:solidFill>
                <a:latin typeface="Public Sans Bold"/>
                <a:ea typeface="Public Sans Bold"/>
                <a:cs typeface="Public Sans Bold"/>
                <a:sym typeface="Public Sans Bold"/>
              </a:rPr>
              <a:t>Creative Industries</a:t>
            </a:r>
          </a:p>
        </p:txBody>
      </p:sp>
      <p:sp>
        <p:nvSpPr>
          <p:cNvPr id="11" name="TextBox 11"/>
          <p:cNvSpPr txBox="1"/>
          <p:nvPr/>
        </p:nvSpPr>
        <p:spPr>
          <a:xfrm>
            <a:off x="5176274" y="5324945"/>
            <a:ext cx="3772057" cy="490855"/>
          </a:xfrm>
          <a:prstGeom prst="rect">
            <a:avLst/>
          </a:prstGeom>
        </p:spPr>
        <p:txBody>
          <a:bodyPr lIns="0" tIns="0" rIns="0" bIns="0" rtlCol="0" anchor="t">
            <a:spAutoFit/>
          </a:bodyPr>
          <a:lstStyle/>
          <a:p>
            <a:pPr algn="l">
              <a:lnSpc>
                <a:spcPts val="3919"/>
              </a:lnSpc>
            </a:pPr>
            <a:r>
              <a:rPr lang="en-US" sz="2799" b="1">
                <a:solidFill>
                  <a:srgbClr val="2B2C30"/>
                </a:solidFill>
                <a:latin typeface="Public Sans Bold"/>
                <a:ea typeface="Public Sans Bold"/>
                <a:cs typeface="Public Sans Bold"/>
                <a:sym typeface="Public Sans Bold"/>
              </a:rPr>
              <a:t>Technology</a:t>
            </a:r>
          </a:p>
        </p:txBody>
      </p:sp>
      <p:sp>
        <p:nvSpPr>
          <p:cNvPr id="12" name="TextBox 12"/>
          <p:cNvSpPr txBox="1"/>
          <p:nvPr/>
        </p:nvSpPr>
        <p:spPr>
          <a:xfrm>
            <a:off x="9334247" y="5324945"/>
            <a:ext cx="3772057" cy="490855"/>
          </a:xfrm>
          <a:prstGeom prst="rect">
            <a:avLst/>
          </a:prstGeom>
        </p:spPr>
        <p:txBody>
          <a:bodyPr lIns="0" tIns="0" rIns="0" bIns="0" rtlCol="0" anchor="t">
            <a:spAutoFit/>
          </a:bodyPr>
          <a:lstStyle/>
          <a:p>
            <a:pPr algn="l">
              <a:lnSpc>
                <a:spcPts val="3919"/>
              </a:lnSpc>
            </a:pPr>
            <a:r>
              <a:rPr lang="en-US" sz="2799" b="1">
                <a:solidFill>
                  <a:srgbClr val="2B2C30"/>
                </a:solidFill>
                <a:latin typeface="Public Sans Bold"/>
                <a:ea typeface="Public Sans Bold"/>
                <a:cs typeface="Public Sans Bold"/>
                <a:sym typeface="Public Sans Bold"/>
              </a:rPr>
              <a:t>Affordability</a:t>
            </a:r>
          </a:p>
        </p:txBody>
      </p:sp>
      <p:sp>
        <p:nvSpPr>
          <p:cNvPr id="13" name="TextBox 13"/>
          <p:cNvSpPr txBox="1"/>
          <p:nvPr/>
        </p:nvSpPr>
        <p:spPr>
          <a:xfrm>
            <a:off x="13492219" y="5324945"/>
            <a:ext cx="3767081" cy="490855"/>
          </a:xfrm>
          <a:prstGeom prst="rect">
            <a:avLst/>
          </a:prstGeom>
        </p:spPr>
        <p:txBody>
          <a:bodyPr lIns="0" tIns="0" rIns="0" bIns="0" rtlCol="0" anchor="t">
            <a:spAutoFit/>
          </a:bodyPr>
          <a:lstStyle/>
          <a:p>
            <a:pPr algn="l">
              <a:lnSpc>
                <a:spcPts val="3919"/>
              </a:lnSpc>
            </a:pPr>
            <a:r>
              <a:rPr lang="en-US" sz="2799" b="1">
                <a:solidFill>
                  <a:srgbClr val="2B2C30"/>
                </a:solidFill>
                <a:latin typeface="Public Sans Bold"/>
                <a:ea typeface="Public Sans Bold"/>
                <a:cs typeface="Public Sans Bold"/>
                <a:sym typeface="Public Sans Bold"/>
              </a:rPr>
              <a:t>Creative Finance</a:t>
            </a:r>
          </a:p>
        </p:txBody>
      </p:sp>
      <p:sp>
        <p:nvSpPr>
          <p:cNvPr id="14" name="TextBox 14"/>
          <p:cNvSpPr txBox="1"/>
          <p:nvPr/>
        </p:nvSpPr>
        <p:spPr>
          <a:xfrm>
            <a:off x="1016407" y="5939625"/>
            <a:ext cx="3773952" cy="2656840"/>
          </a:xfrm>
          <a:prstGeom prst="rect">
            <a:avLst/>
          </a:prstGeom>
        </p:spPr>
        <p:txBody>
          <a:bodyPr lIns="0" tIns="0" rIns="0" bIns="0" rtlCol="0" anchor="t">
            <a:spAutoFit/>
          </a:bodyPr>
          <a:lstStyle/>
          <a:p>
            <a:pPr algn="l">
              <a:lnSpc>
                <a:spcPts val="2659"/>
              </a:lnSpc>
            </a:pPr>
            <a:r>
              <a:rPr lang="en-US" sz="1899">
                <a:solidFill>
                  <a:srgbClr val="2B2C30"/>
                </a:solidFill>
                <a:latin typeface="Public Sans"/>
                <a:ea typeface="Public Sans"/>
                <a:cs typeface="Public Sans"/>
                <a:sym typeface="Public Sans"/>
              </a:rPr>
              <a:t>Lorem ipsum dolor sit a adipiscing elit, sed do eusmod lorem a tempor incididunt ut labore et dolore agna aliqua. Ut enim ad minim anveniam, quis nostrud exercitation ullamco laboris nisi ut aliquip ex ea commodo consequat.</a:t>
            </a:r>
          </a:p>
        </p:txBody>
      </p:sp>
      <p:sp>
        <p:nvSpPr>
          <p:cNvPr id="15" name="TextBox 15"/>
          <p:cNvSpPr txBox="1"/>
          <p:nvPr/>
        </p:nvSpPr>
        <p:spPr>
          <a:xfrm>
            <a:off x="5176274" y="5939625"/>
            <a:ext cx="3772057" cy="2192655"/>
          </a:xfrm>
          <a:prstGeom prst="rect">
            <a:avLst/>
          </a:prstGeom>
        </p:spPr>
        <p:txBody>
          <a:bodyPr lIns="0" tIns="0" rIns="0" bIns="0" rtlCol="0" anchor="t">
            <a:spAutoFit/>
          </a:bodyPr>
          <a:lstStyle/>
          <a:p>
            <a:pPr algn="l">
              <a:lnSpc>
                <a:spcPts val="2520"/>
              </a:lnSpc>
            </a:pPr>
            <a:r>
              <a:rPr lang="en-US" sz="1800">
                <a:solidFill>
                  <a:srgbClr val="2B2C30"/>
                </a:solidFill>
                <a:latin typeface="Public Sans"/>
                <a:ea typeface="Public Sans"/>
                <a:cs typeface="Public Sans"/>
                <a:sym typeface="Public Sans"/>
              </a:rPr>
              <a:t>Lorem ipsum dolor sit amet, lorem i adipiscing elit, sed do smod tempor incididunt ut labore et lorem dolore magna aliqua. Ut enim ad minim veniam, quis nostrud exercitation ullamco laboris nisi ut aliquip ex ea commodo consequat.</a:t>
            </a:r>
          </a:p>
        </p:txBody>
      </p:sp>
      <p:sp>
        <p:nvSpPr>
          <p:cNvPr id="16" name="TextBox 16"/>
          <p:cNvSpPr txBox="1"/>
          <p:nvPr/>
        </p:nvSpPr>
        <p:spPr>
          <a:xfrm>
            <a:off x="9334247" y="5939625"/>
            <a:ext cx="3772057" cy="2192655"/>
          </a:xfrm>
          <a:prstGeom prst="rect">
            <a:avLst/>
          </a:prstGeom>
        </p:spPr>
        <p:txBody>
          <a:bodyPr lIns="0" tIns="0" rIns="0" bIns="0" rtlCol="0" anchor="t">
            <a:spAutoFit/>
          </a:bodyPr>
          <a:lstStyle/>
          <a:p>
            <a:pPr algn="l">
              <a:lnSpc>
                <a:spcPts val="2520"/>
              </a:lnSpc>
            </a:pPr>
            <a:r>
              <a:rPr lang="en-US" sz="1800">
                <a:solidFill>
                  <a:srgbClr val="2B2C30"/>
                </a:solidFill>
                <a:latin typeface="Public Sans"/>
                <a:ea typeface="Public Sans"/>
                <a:cs typeface="Public Sans"/>
                <a:sym typeface="Public Sans"/>
              </a:rPr>
              <a:t>Lorem ipsum dolor sit a adipiscing elit, sed do eusmod lorem a tempor incididunt ut labore et dolore agna aliqua. Ut enim ad minim anveniam, quis nostrud exercitation ullamco laboris nisi ut aliquip ex ea commodo consequat.</a:t>
            </a:r>
          </a:p>
        </p:txBody>
      </p:sp>
      <p:sp>
        <p:nvSpPr>
          <p:cNvPr id="17" name="TextBox 17"/>
          <p:cNvSpPr txBox="1"/>
          <p:nvPr/>
        </p:nvSpPr>
        <p:spPr>
          <a:xfrm>
            <a:off x="13492219" y="5939625"/>
            <a:ext cx="3767081" cy="2192655"/>
          </a:xfrm>
          <a:prstGeom prst="rect">
            <a:avLst/>
          </a:prstGeom>
        </p:spPr>
        <p:txBody>
          <a:bodyPr lIns="0" tIns="0" rIns="0" bIns="0" rtlCol="0" anchor="t">
            <a:spAutoFit/>
          </a:bodyPr>
          <a:lstStyle/>
          <a:p>
            <a:pPr algn="l">
              <a:lnSpc>
                <a:spcPts val="2520"/>
              </a:lnSpc>
            </a:pPr>
            <a:r>
              <a:rPr lang="en-US" sz="1800">
                <a:solidFill>
                  <a:srgbClr val="2B2C30"/>
                </a:solidFill>
                <a:latin typeface="Public Sans"/>
                <a:ea typeface="Public Sans"/>
                <a:cs typeface="Public Sans"/>
                <a:sym typeface="Public Sans"/>
              </a:rPr>
              <a:t>Lorem ipsum dolor sit amet, lorem i  adipiscing elit, sed do smod tempor incididunt ut labore et lorem dolore magna aliqua. Ut enim ad minim veniam, quis nostrud exercitation ullamco laboris nisi ut aliquip ex ea commodo consequat.</a:t>
            </a:r>
          </a:p>
        </p:txBody>
      </p:sp>
      <p:grpSp>
        <p:nvGrpSpPr>
          <p:cNvPr id="18" name="Group 18"/>
          <p:cNvGrpSpPr/>
          <p:nvPr/>
        </p:nvGrpSpPr>
        <p:grpSpPr>
          <a:xfrm>
            <a:off x="1028700" y="2832411"/>
            <a:ext cx="8824332" cy="1669217"/>
            <a:chOff x="0" y="0"/>
            <a:chExt cx="4058845" cy="767774"/>
          </a:xfrm>
        </p:grpSpPr>
        <p:sp>
          <p:nvSpPr>
            <p:cNvPr id="19" name="Freeform 19"/>
            <p:cNvSpPr/>
            <p:nvPr/>
          </p:nvSpPr>
          <p:spPr>
            <a:xfrm>
              <a:off x="0" y="0"/>
              <a:ext cx="4058845" cy="767774"/>
            </a:xfrm>
            <a:custGeom>
              <a:avLst/>
              <a:gdLst/>
              <a:ahLst/>
              <a:cxnLst/>
              <a:rect l="l" t="t" r="r" b="b"/>
              <a:pathLst>
                <a:path w="4058845" h="767774">
                  <a:moveTo>
                    <a:pt x="0" y="0"/>
                  </a:moveTo>
                  <a:lnTo>
                    <a:pt x="4058845" y="0"/>
                  </a:lnTo>
                  <a:lnTo>
                    <a:pt x="4058845" y="767774"/>
                  </a:lnTo>
                  <a:lnTo>
                    <a:pt x="0" y="767774"/>
                  </a:lnTo>
                  <a:close/>
                </a:path>
              </a:pathLst>
            </a:custGeom>
            <a:solidFill>
              <a:srgbClr val="000000">
                <a:alpha val="0"/>
              </a:srgbClr>
            </a:solidFill>
            <a:ln w="9525" cap="sq">
              <a:solidFill>
                <a:srgbClr val="2B2C30"/>
              </a:solidFill>
              <a:prstDash val="solid"/>
              <a:miter/>
            </a:ln>
          </p:spPr>
          <p:txBody>
            <a:bodyPr/>
            <a:lstStyle/>
            <a:p>
              <a:endParaRPr lang="ko-KR" altLang="en-US"/>
            </a:p>
          </p:txBody>
        </p:sp>
        <p:sp>
          <p:nvSpPr>
            <p:cNvPr id="20" name="TextBox 20"/>
            <p:cNvSpPr txBox="1"/>
            <p:nvPr/>
          </p:nvSpPr>
          <p:spPr>
            <a:xfrm>
              <a:off x="0" y="-28575"/>
              <a:ext cx="4058845" cy="796349"/>
            </a:xfrm>
            <a:prstGeom prst="rect">
              <a:avLst/>
            </a:prstGeom>
          </p:spPr>
          <p:txBody>
            <a:bodyPr lIns="68580" tIns="68580" rIns="68580" bIns="68580" rtlCol="0" anchor="ctr"/>
            <a:lstStyle/>
            <a:p>
              <a:pPr algn="ctr">
                <a:lnSpc>
                  <a:spcPts val="1889"/>
                </a:lnSpc>
              </a:pPr>
              <a:endParaRPr/>
            </a:p>
          </p:txBody>
        </p:sp>
      </p:grpSp>
      <p:grpSp>
        <p:nvGrpSpPr>
          <p:cNvPr id="21" name="Group 21"/>
          <p:cNvGrpSpPr/>
          <p:nvPr/>
        </p:nvGrpSpPr>
        <p:grpSpPr>
          <a:xfrm>
            <a:off x="11042179" y="2496927"/>
            <a:ext cx="6217121" cy="2223000"/>
            <a:chOff x="0" y="0"/>
            <a:chExt cx="2859631" cy="1022492"/>
          </a:xfrm>
        </p:grpSpPr>
        <p:sp>
          <p:nvSpPr>
            <p:cNvPr id="22" name="Freeform 22"/>
            <p:cNvSpPr/>
            <p:nvPr/>
          </p:nvSpPr>
          <p:spPr>
            <a:xfrm>
              <a:off x="0" y="0"/>
              <a:ext cx="2859631" cy="1022492"/>
            </a:xfrm>
            <a:custGeom>
              <a:avLst/>
              <a:gdLst/>
              <a:ahLst/>
              <a:cxnLst/>
              <a:rect l="l" t="t" r="r" b="b"/>
              <a:pathLst>
                <a:path w="2859631" h="1022492">
                  <a:moveTo>
                    <a:pt x="0" y="0"/>
                  </a:moveTo>
                  <a:lnTo>
                    <a:pt x="2859631" y="0"/>
                  </a:lnTo>
                  <a:lnTo>
                    <a:pt x="2859631" y="1022492"/>
                  </a:lnTo>
                  <a:lnTo>
                    <a:pt x="0" y="1022492"/>
                  </a:lnTo>
                  <a:close/>
                </a:path>
              </a:pathLst>
            </a:custGeom>
            <a:solidFill>
              <a:srgbClr val="000000">
                <a:alpha val="0"/>
              </a:srgbClr>
            </a:solidFill>
            <a:ln w="9525" cap="sq">
              <a:solidFill>
                <a:srgbClr val="2B2C30"/>
              </a:solidFill>
              <a:prstDash val="solid"/>
              <a:miter/>
            </a:ln>
          </p:spPr>
          <p:txBody>
            <a:bodyPr/>
            <a:lstStyle/>
            <a:p>
              <a:endParaRPr lang="ko-KR" altLang="en-US"/>
            </a:p>
          </p:txBody>
        </p:sp>
        <p:sp>
          <p:nvSpPr>
            <p:cNvPr id="23" name="TextBox 23"/>
            <p:cNvSpPr txBox="1"/>
            <p:nvPr/>
          </p:nvSpPr>
          <p:spPr>
            <a:xfrm>
              <a:off x="0" y="-28575"/>
              <a:ext cx="2859631" cy="1051067"/>
            </a:xfrm>
            <a:prstGeom prst="rect">
              <a:avLst/>
            </a:prstGeom>
          </p:spPr>
          <p:txBody>
            <a:bodyPr lIns="68580" tIns="68580" rIns="68580" bIns="68580" rtlCol="0" anchor="ctr"/>
            <a:lstStyle/>
            <a:p>
              <a:pPr algn="ctr">
                <a:lnSpc>
                  <a:spcPts val="1889"/>
                </a:lnSpc>
              </a:pPr>
              <a:endParaRPr/>
            </a:p>
          </p:txBody>
        </p:sp>
      </p:grpSp>
      <p:grpSp>
        <p:nvGrpSpPr>
          <p:cNvPr id="24" name="Group 24"/>
          <p:cNvGrpSpPr/>
          <p:nvPr/>
        </p:nvGrpSpPr>
        <p:grpSpPr>
          <a:xfrm>
            <a:off x="1681739" y="2450622"/>
            <a:ext cx="3108620" cy="1849433"/>
            <a:chOff x="0" y="0"/>
            <a:chExt cx="4144827" cy="2465911"/>
          </a:xfrm>
        </p:grpSpPr>
        <p:pic>
          <p:nvPicPr>
            <p:cNvPr id="25" name="Picture 25"/>
            <p:cNvPicPr>
              <a:picLocks noChangeAspect="1"/>
            </p:cNvPicPr>
            <p:nvPr/>
          </p:nvPicPr>
          <p:blipFill>
            <a:blip r:embed="rId4"/>
            <a:srcRect t="30181" b="30181"/>
            <a:stretch>
              <a:fillRect/>
            </a:stretch>
          </p:blipFill>
          <p:spPr>
            <a:xfrm>
              <a:off x="0" y="0"/>
              <a:ext cx="4144827" cy="2465911"/>
            </a:xfrm>
            <a:prstGeom prst="rect">
              <a:avLst/>
            </a:prstGeom>
          </p:spPr>
        </p:pic>
      </p:grpSp>
      <p:grpSp>
        <p:nvGrpSpPr>
          <p:cNvPr id="26" name="Group 26"/>
          <p:cNvGrpSpPr/>
          <p:nvPr/>
        </p:nvGrpSpPr>
        <p:grpSpPr>
          <a:xfrm>
            <a:off x="5217457" y="2450622"/>
            <a:ext cx="3339476" cy="1849433"/>
            <a:chOff x="0" y="0"/>
            <a:chExt cx="4452634" cy="2465911"/>
          </a:xfrm>
        </p:grpSpPr>
        <p:pic>
          <p:nvPicPr>
            <p:cNvPr id="27" name="Picture 27"/>
            <p:cNvPicPr>
              <a:picLocks noChangeAspect="1"/>
            </p:cNvPicPr>
            <p:nvPr/>
          </p:nvPicPr>
          <p:blipFill>
            <a:blip r:embed="rId5"/>
            <a:srcRect t="16876"/>
            <a:stretch>
              <a:fillRect/>
            </a:stretch>
          </p:blipFill>
          <p:spPr>
            <a:xfrm>
              <a:off x="0" y="0"/>
              <a:ext cx="4452634" cy="2465911"/>
            </a:xfrm>
            <a:prstGeom prst="rect">
              <a:avLst/>
            </a:prstGeom>
          </p:spPr>
        </p:pic>
      </p:grpSp>
      <p:grpSp>
        <p:nvGrpSpPr>
          <p:cNvPr id="28" name="Group 28"/>
          <p:cNvGrpSpPr/>
          <p:nvPr/>
        </p:nvGrpSpPr>
        <p:grpSpPr>
          <a:xfrm>
            <a:off x="8937933" y="2030751"/>
            <a:ext cx="2282342" cy="2269305"/>
            <a:chOff x="0" y="0"/>
            <a:chExt cx="3043123" cy="3025740"/>
          </a:xfrm>
        </p:grpSpPr>
        <p:pic>
          <p:nvPicPr>
            <p:cNvPr id="29" name="Picture 29"/>
            <p:cNvPicPr>
              <a:picLocks noChangeAspect="1"/>
            </p:cNvPicPr>
            <p:nvPr/>
          </p:nvPicPr>
          <p:blipFill>
            <a:blip r:embed="rId6"/>
            <a:srcRect t="16877" b="16877"/>
            <a:stretch>
              <a:fillRect/>
            </a:stretch>
          </p:blipFill>
          <p:spPr>
            <a:xfrm>
              <a:off x="0" y="0"/>
              <a:ext cx="3043123" cy="3025740"/>
            </a:xfrm>
            <a:prstGeom prst="rect">
              <a:avLst/>
            </a:prstGeom>
          </p:spPr>
        </p:pic>
      </p:grpSp>
      <p:grpSp>
        <p:nvGrpSpPr>
          <p:cNvPr id="30" name="Group 30"/>
          <p:cNvGrpSpPr/>
          <p:nvPr/>
        </p:nvGrpSpPr>
        <p:grpSpPr>
          <a:xfrm>
            <a:off x="11598134" y="2697501"/>
            <a:ext cx="5371480" cy="1804127"/>
            <a:chOff x="0" y="0"/>
            <a:chExt cx="7161973" cy="2405503"/>
          </a:xfrm>
        </p:grpSpPr>
        <p:pic>
          <p:nvPicPr>
            <p:cNvPr id="31" name="Picture 31"/>
            <p:cNvPicPr>
              <a:picLocks noChangeAspect="1"/>
            </p:cNvPicPr>
            <p:nvPr/>
          </p:nvPicPr>
          <p:blipFill>
            <a:blip r:embed="rId7"/>
            <a:srcRect t="19853" b="57769"/>
            <a:stretch>
              <a:fillRect/>
            </a:stretch>
          </p:blipFill>
          <p:spPr>
            <a:xfrm>
              <a:off x="0" y="0"/>
              <a:ext cx="7161973" cy="2405503"/>
            </a:xfrm>
            <a:prstGeom prst="rect">
              <a:avLst/>
            </a:prstGeom>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Freeform 2"/>
          <p:cNvSpPr/>
          <p:nvPr/>
        </p:nvSpPr>
        <p:spPr>
          <a:xfrm>
            <a:off x="16701746" y="8616481"/>
            <a:ext cx="535737" cy="727544"/>
          </a:xfrm>
          <a:custGeom>
            <a:avLst/>
            <a:gdLst/>
            <a:ahLst/>
            <a:cxnLst/>
            <a:rect l="l" t="t" r="r" b="b"/>
            <a:pathLst>
              <a:path w="535737" h="727544">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ko-KR" altLang="en-US"/>
          </a:p>
        </p:txBody>
      </p:sp>
      <p:sp>
        <p:nvSpPr>
          <p:cNvPr id="3" name="TextBox 3"/>
          <p:cNvSpPr txBox="1"/>
          <p:nvPr/>
        </p:nvSpPr>
        <p:spPr>
          <a:xfrm>
            <a:off x="14990680" y="8630746"/>
            <a:ext cx="1682491" cy="713279"/>
          </a:xfrm>
          <a:prstGeom prst="rect">
            <a:avLst/>
          </a:prstGeom>
        </p:spPr>
        <p:txBody>
          <a:bodyPr lIns="0" tIns="0" rIns="0" bIns="0" rtlCol="0" anchor="t">
            <a:spAutoFit/>
          </a:bodyPr>
          <a:lstStyle/>
          <a:p>
            <a:pPr algn="l">
              <a:lnSpc>
                <a:spcPts val="2717"/>
              </a:lnSpc>
            </a:pPr>
            <a:r>
              <a:rPr lang="en-US" sz="2986" spc="14">
                <a:solidFill>
                  <a:srgbClr val="2B2C30"/>
                </a:solidFill>
                <a:latin typeface="Playfair Display"/>
                <a:ea typeface="Playfair Display"/>
                <a:cs typeface="Playfair Display"/>
                <a:sym typeface="Playfair Display"/>
              </a:rPr>
              <a:t>Ingoude Company</a:t>
            </a:r>
          </a:p>
        </p:txBody>
      </p:sp>
      <p:sp>
        <p:nvSpPr>
          <p:cNvPr id="4" name="TextBox 4"/>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PRODUCT #1</a:t>
            </a:r>
          </a:p>
        </p:txBody>
      </p:sp>
      <p:sp>
        <p:nvSpPr>
          <p:cNvPr id="5" name="AutoShape 5"/>
          <p:cNvSpPr/>
          <p:nvPr/>
        </p:nvSpPr>
        <p:spPr>
          <a:xfrm flipV="1">
            <a:off x="-7086597" y="1760761"/>
            <a:ext cx="16230594" cy="38509"/>
          </a:xfrm>
          <a:prstGeom prst="line">
            <a:avLst/>
          </a:prstGeom>
          <a:ln w="9525" cap="flat">
            <a:solidFill>
              <a:srgbClr val="2B2C30"/>
            </a:solidFill>
            <a:prstDash val="solid"/>
            <a:headEnd type="none" w="sm" len="sm"/>
            <a:tailEnd type="none" w="sm" len="sm"/>
          </a:ln>
        </p:spPr>
        <p:txBody>
          <a:bodyPr/>
          <a:lstStyle/>
          <a:p>
            <a:endParaRPr lang="ko-KR" altLang="en-US"/>
          </a:p>
        </p:txBody>
      </p:sp>
      <p:grpSp>
        <p:nvGrpSpPr>
          <p:cNvPr id="6" name="Group 6"/>
          <p:cNvGrpSpPr/>
          <p:nvPr/>
        </p:nvGrpSpPr>
        <p:grpSpPr>
          <a:xfrm>
            <a:off x="1028689" y="2312790"/>
            <a:ext cx="7926948" cy="6032500"/>
            <a:chOff x="0" y="0"/>
            <a:chExt cx="10569263" cy="8043334"/>
          </a:xfrm>
        </p:grpSpPr>
        <p:sp>
          <p:nvSpPr>
            <p:cNvPr id="7" name="TextBox 7"/>
            <p:cNvSpPr txBox="1"/>
            <p:nvPr/>
          </p:nvSpPr>
          <p:spPr>
            <a:xfrm>
              <a:off x="0" y="-85725"/>
              <a:ext cx="10502912" cy="6229985"/>
            </a:xfrm>
            <a:prstGeom prst="rect">
              <a:avLst/>
            </a:prstGeom>
          </p:spPr>
          <p:txBody>
            <a:bodyPr lIns="0" tIns="0" rIns="0" bIns="0" rtlCol="0" anchor="t">
              <a:spAutoFit/>
            </a:bodyPr>
            <a:lstStyle/>
            <a:p>
              <a:pPr algn="l">
                <a:lnSpc>
                  <a:spcPts val="4199"/>
                </a:lnSpc>
              </a:pPr>
              <a:r>
                <a:rPr lang="en-US" sz="2799">
                  <a:solidFill>
                    <a:srgbClr val="2B2C30"/>
                  </a:solidFill>
                  <a:latin typeface="Public Sans"/>
                  <a:ea typeface="Public Sans"/>
                  <a:cs typeface="Public Sans"/>
                  <a:sym typeface="Public Sans"/>
                </a:rPr>
                <a:t>Lorem ipsum dolor sit amet, adipiscing elit, sed do eiusmod tempor lorim incididunt ut labore et dolore magna aliqua. Ut enim ad minim veniam, quis nostrud exercitation ullamco laboris nisi ut aliquip ex ea commodo consequat. Lore ipsum dolor sit amet, adipiscing elit, sed do eiusmod tempor incididunt ut labore et dolore magna aliqua. Ut enim ad minim veniam, quis nostrud exercitation ullamco laboris nisi ut aliquip ex e.</a:t>
              </a:r>
            </a:p>
          </p:txBody>
        </p:sp>
        <p:sp>
          <p:nvSpPr>
            <p:cNvPr id="8" name="TextBox 8"/>
            <p:cNvSpPr txBox="1"/>
            <p:nvPr/>
          </p:nvSpPr>
          <p:spPr>
            <a:xfrm>
              <a:off x="0" y="6750685"/>
              <a:ext cx="10569263" cy="1292649"/>
            </a:xfrm>
            <a:prstGeom prst="rect">
              <a:avLst/>
            </a:prstGeom>
          </p:spPr>
          <p:txBody>
            <a:bodyPr lIns="0" tIns="0" rIns="0" bIns="0" rtlCol="0" anchor="t">
              <a:spAutoFit/>
            </a:bodyPr>
            <a:lstStyle/>
            <a:p>
              <a:pPr algn="l">
                <a:lnSpc>
                  <a:spcPts val="3919"/>
                </a:lnSpc>
              </a:pPr>
              <a:r>
                <a:rPr lang="en-US" sz="2799" b="1">
                  <a:solidFill>
                    <a:srgbClr val="2B2C30"/>
                  </a:solidFill>
                  <a:latin typeface="Public Sans Bold"/>
                  <a:ea typeface="Public Sans Bold"/>
                  <a:cs typeface="Public Sans Bold"/>
                  <a:sym typeface="Public Sans Bold"/>
                </a:rPr>
                <a:t>Analytics-driven / User-friendly / Cloud-based</a:t>
              </a:r>
            </a:p>
            <a:p>
              <a:pPr algn="l">
                <a:lnSpc>
                  <a:spcPts val="3919"/>
                </a:lnSpc>
              </a:pPr>
              <a:r>
                <a:rPr lang="en-US" sz="2799" b="1">
                  <a:solidFill>
                    <a:srgbClr val="2B2C30"/>
                  </a:solidFill>
                  <a:latin typeface="Public Sans Bold"/>
                  <a:ea typeface="Public Sans Bold"/>
                  <a:cs typeface="Public Sans Bold"/>
                  <a:sym typeface="Public Sans Bold"/>
                </a:rPr>
                <a:t>AI-powered / Scalable</a:t>
              </a:r>
            </a:p>
          </p:txBody>
        </p:sp>
      </p:grpSp>
      <p:grpSp>
        <p:nvGrpSpPr>
          <p:cNvPr id="9" name="Group 9"/>
          <p:cNvGrpSpPr/>
          <p:nvPr/>
        </p:nvGrpSpPr>
        <p:grpSpPr>
          <a:xfrm>
            <a:off x="9722567" y="1028700"/>
            <a:ext cx="7773804" cy="5063759"/>
            <a:chOff x="0" y="0"/>
            <a:chExt cx="2364475" cy="1540189"/>
          </a:xfrm>
        </p:grpSpPr>
        <p:sp>
          <p:nvSpPr>
            <p:cNvPr id="10" name="Freeform 10"/>
            <p:cNvSpPr/>
            <p:nvPr/>
          </p:nvSpPr>
          <p:spPr>
            <a:xfrm>
              <a:off x="0" y="0"/>
              <a:ext cx="2364475" cy="1540190"/>
            </a:xfrm>
            <a:custGeom>
              <a:avLst/>
              <a:gdLst/>
              <a:ahLst/>
              <a:cxnLst/>
              <a:rect l="l" t="t" r="r" b="b"/>
              <a:pathLst>
                <a:path w="2364475" h="1540190">
                  <a:moveTo>
                    <a:pt x="0" y="0"/>
                  </a:moveTo>
                  <a:lnTo>
                    <a:pt x="2364475" y="0"/>
                  </a:lnTo>
                  <a:lnTo>
                    <a:pt x="2364475" y="1540190"/>
                  </a:lnTo>
                  <a:lnTo>
                    <a:pt x="0" y="1540190"/>
                  </a:lnTo>
                  <a:close/>
                </a:path>
              </a:pathLst>
            </a:custGeom>
            <a:solidFill>
              <a:srgbClr val="000000">
                <a:alpha val="0"/>
              </a:srgbClr>
            </a:solidFill>
            <a:ln w="9525" cap="sq">
              <a:solidFill>
                <a:srgbClr val="2B2C30"/>
              </a:solidFill>
              <a:prstDash val="solid"/>
              <a:miter/>
            </a:ln>
          </p:spPr>
          <p:txBody>
            <a:bodyPr/>
            <a:lstStyle/>
            <a:p>
              <a:endParaRPr lang="ko-KR" altLang="en-US"/>
            </a:p>
          </p:txBody>
        </p:sp>
        <p:sp>
          <p:nvSpPr>
            <p:cNvPr id="11" name="TextBox 11"/>
            <p:cNvSpPr txBox="1"/>
            <p:nvPr/>
          </p:nvSpPr>
          <p:spPr>
            <a:xfrm>
              <a:off x="0" y="-28575"/>
              <a:ext cx="2364475" cy="1568764"/>
            </a:xfrm>
            <a:prstGeom prst="rect">
              <a:avLst/>
            </a:prstGeom>
          </p:spPr>
          <p:txBody>
            <a:bodyPr lIns="68580" tIns="68580" rIns="68580" bIns="68580" rtlCol="0" anchor="ctr"/>
            <a:lstStyle/>
            <a:p>
              <a:pPr algn="ctr">
                <a:lnSpc>
                  <a:spcPts val="1889"/>
                </a:lnSpc>
              </a:pPr>
              <a:endParaRPr/>
            </a:p>
          </p:txBody>
        </p:sp>
      </p:grpSp>
      <p:grpSp>
        <p:nvGrpSpPr>
          <p:cNvPr id="12" name="Group 12"/>
          <p:cNvGrpSpPr/>
          <p:nvPr/>
        </p:nvGrpSpPr>
        <p:grpSpPr>
          <a:xfrm>
            <a:off x="10333265" y="1402038"/>
            <a:ext cx="6552408" cy="4317083"/>
            <a:chOff x="0" y="0"/>
            <a:chExt cx="8736544" cy="5756111"/>
          </a:xfrm>
        </p:grpSpPr>
        <p:pic>
          <p:nvPicPr>
            <p:cNvPr id="13" name="Picture 13"/>
            <p:cNvPicPr>
              <a:picLocks noChangeAspect="1"/>
            </p:cNvPicPr>
            <p:nvPr/>
          </p:nvPicPr>
          <p:blipFill>
            <a:blip r:embed="rId4"/>
            <a:srcRect t="555" b="555"/>
            <a:stretch>
              <a:fillRect/>
            </a:stretch>
          </p:blipFill>
          <p:spPr>
            <a:xfrm>
              <a:off x="0" y="0"/>
              <a:ext cx="8736544" cy="5756111"/>
            </a:xfrm>
            <a:prstGeom prst="rect">
              <a:avLst/>
            </a:prstGeom>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Freeform 2"/>
          <p:cNvSpPr/>
          <p:nvPr/>
        </p:nvSpPr>
        <p:spPr>
          <a:xfrm>
            <a:off x="16701746" y="8616481"/>
            <a:ext cx="535737" cy="727544"/>
          </a:xfrm>
          <a:custGeom>
            <a:avLst/>
            <a:gdLst/>
            <a:ahLst/>
            <a:cxnLst/>
            <a:rect l="l" t="t" r="r" b="b"/>
            <a:pathLst>
              <a:path w="535737" h="727544">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ko-KR" altLang="en-US"/>
          </a:p>
        </p:txBody>
      </p:sp>
      <p:sp>
        <p:nvSpPr>
          <p:cNvPr id="3" name="TextBox 3"/>
          <p:cNvSpPr txBox="1"/>
          <p:nvPr/>
        </p:nvSpPr>
        <p:spPr>
          <a:xfrm>
            <a:off x="14990680" y="8630746"/>
            <a:ext cx="1682491" cy="713279"/>
          </a:xfrm>
          <a:prstGeom prst="rect">
            <a:avLst/>
          </a:prstGeom>
        </p:spPr>
        <p:txBody>
          <a:bodyPr lIns="0" tIns="0" rIns="0" bIns="0" rtlCol="0" anchor="t">
            <a:spAutoFit/>
          </a:bodyPr>
          <a:lstStyle/>
          <a:p>
            <a:pPr algn="l">
              <a:lnSpc>
                <a:spcPts val="2717"/>
              </a:lnSpc>
            </a:pPr>
            <a:r>
              <a:rPr lang="en-US" sz="2986" spc="14">
                <a:solidFill>
                  <a:srgbClr val="2B2C30"/>
                </a:solidFill>
                <a:latin typeface="Playfair Display"/>
                <a:ea typeface="Playfair Display"/>
                <a:cs typeface="Playfair Display"/>
                <a:sym typeface="Playfair Display"/>
              </a:rPr>
              <a:t>Ingoude Company</a:t>
            </a:r>
          </a:p>
        </p:txBody>
      </p:sp>
      <p:sp>
        <p:nvSpPr>
          <p:cNvPr id="4" name="TextBox 4"/>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PRODUCT #2</a:t>
            </a:r>
          </a:p>
        </p:txBody>
      </p:sp>
      <p:sp>
        <p:nvSpPr>
          <p:cNvPr id="5" name="AutoShape 5"/>
          <p:cNvSpPr/>
          <p:nvPr/>
        </p:nvSpPr>
        <p:spPr>
          <a:xfrm flipV="1">
            <a:off x="-7086597" y="1760761"/>
            <a:ext cx="16230594" cy="38509"/>
          </a:xfrm>
          <a:prstGeom prst="line">
            <a:avLst/>
          </a:prstGeom>
          <a:ln w="9525" cap="flat">
            <a:solidFill>
              <a:srgbClr val="2B2C30"/>
            </a:solidFill>
            <a:prstDash val="solid"/>
            <a:headEnd type="none" w="sm" len="sm"/>
            <a:tailEnd type="none" w="sm" len="sm"/>
          </a:ln>
        </p:spPr>
        <p:txBody>
          <a:bodyPr/>
          <a:lstStyle/>
          <a:p>
            <a:endParaRPr lang="ko-KR" altLang="en-US"/>
          </a:p>
        </p:txBody>
      </p:sp>
      <p:grpSp>
        <p:nvGrpSpPr>
          <p:cNvPr id="6" name="Group 6"/>
          <p:cNvGrpSpPr/>
          <p:nvPr/>
        </p:nvGrpSpPr>
        <p:grpSpPr>
          <a:xfrm>
            <a:off x="1028689" y="2312790"/>
            <a:ext cx="7926948" cy="4489450"/>
            <a:chOff x="0" y="0"/>
            <a:chExt cx="10569263" cy="5985934"/>
          </a:xfrm>
        </p:grpSpPr>
        <p:sp>
          <p:nvSpPr>
            <p:cNvPr id="7" name="TextBox 7"/>
            <p:cNvSpPr txBox="1"/>
            <p:nvPr/>
          </p:nvSpPr>
          <p:spPr>
            <a:xfrm>
              <a:off x="0" y="-85725"/>
              <a:ext cx="10502912" cy="4832985"/>
            </a:xfrm>
            <a:prstGeom prst="rect">
              <a:avLst/>
            </a:prstGeom>
          </p:spPr>
          <p:txBody>
            <a:bodyPr lIns="0" tIns="0" rIns="0" bIns="0" rtlCol="0" anchor="t">
              <a:spAutoFit/>
            </a:bodyPr>
            <a:lstStyle/>
            <a:p>
              <a:pPr algn="l">
                <a:lnSpc>
                  <a:spcPts val="4199"/>
                </a:lnSpc>
              </a:pPr>
              <a:r>
                <a:rPr lang="en-US" sz="2799">
                  <a:solidFill>
                    <a:srgbClr val="2B2C30"/>
                  </a:solidFill>
                  <a:latin typeface="Public Sans"/>
                  <a:ea typeface="Public Sans"/>
                  <a:cs typeface="Public Sans"/>
                  <a:sym typeface="Public Sans"/>
                </a:rPr>
                <a:t>Lorem ipsum dolor. Ut enim ad minim veniam, quis nostrud exercitation ullamco laboris nisi ut aliquip ex ea commodo consequat. Loren ipsum dolor sit amet, adipiscing elit, sed dom eiusmod tempor incididunt ut labore et do magna aliqua. Ut enim ad minim veniam, quis lorem ip nostrud exercitation ullamco laboris nisi uta aliquip exe.</a:t>
              </a:r>
            </a:p>
          </p:txBody>
        </p:sp>
        <p:sp>
          <p:nvSpPr>
            <p:cNvPr id="8" name="TextBox 8"/>
            <p:cNvSpPr txBox="1"/>
            <p:nvPr/>
          </p:nvSpPr>
          <p:spPr>
            <a:xfrm>
              <a:off x="0" y="5353685"/>
              <a:ext cx="10569263" cy="632249"/>
            </a:xfrm>
            <a:prstGeom prst="rect">
              <a:avLst/>
            </a:prstGeom>
          </p:spPr>
          <p:txBody>
            <a:bodyPr lIns="0" tIns="0" rIns="0" bIns="0" rtlCol="0" anchor="t">
              <a:spAutoFit/>
            </a:bodyPr>
            <a:lstStyle/>
            <a:p>
              <a:pPr algn="l">
                <a:lnSpc>
                  <a:spcPts val="3919"/>
                </a:lnSpc>
              </a:pPr>
              <a:r>
                <a:rPr lang="en-US" sz="2799" b="1">
                  <a:solidFill>
                    <a:srgbClr val="2B2C30"/>
                  </a:solidFill>
                  <a:latin typeface="Public Sans Bold"/>
                  <a:ea typeface="Public Sans Bold"/>
                  <a:cs typeface="Public Sans Bold"/>
                  <a:sym typeface="Public Sans Bold"/>
                </a:rPr>
                <a:t>Data-driven / Dynamic / Secure / Connected</a:t>
              </a:r>
            </a:p>
          </p:txBody>
        </p:sp>
      </p:grpSp>
      <p:grpSp>
        <p:nvGrpSpPr>
          <p:cNvPr id="9" name="Group 9"/>
          <p:cNvGrpSpPr/>
          <p:nvPr/>
        </p:nvGrpSpPr>
        <p:grpSpPr>
          <a:xfrm>
            <a:off x="9722567" y="1028700"/>
            <a:ext cx="7773804" cy="5063759"/>
            <a:chOff x="0" y="0"/>
            <a:chExt cx="2364475" cy="1540189"/>
          </a:xfrm>
        </p:grpSpPr>
        <p:sp>
          <p:nvSpPr>
            <p:cNvPr id="10" name="Freeform 10"/>
            <p:cNvSpPr/>
            <p:nvPr/>
          </p:nvSpPr>
          <p:spPr>
            <a:xfrm>
              <a:off x="0" y="0"/>
              <a:ext cx="2364475" cy="1540190"/>
            </a:xfrm>
            <a:custGeom>
              <a:avLst/>
              <a:gdLst/>
              <a:ahLst/>
              <a:cxnLst/>
              <a:rect l="l" t="t" r="r" b="b"/>
              <a:pathLst>
                <a:path w="2364475" h="1540190">
                  <a:moveTo>
                    <a:pt x="0" y="0"/>
                  </a:moveTo>
                  <a:lnTo>
                    <a:pt x="2364475" y="0"/>
                  </a:lnTo>
                  <a:lnTo>
                    <a:pt x="2364475" y="1540190"/>
                  </a:lnTo>
                  <a:lnTo>
                    <a:pt x="0" y="1540190"/>
                  </a:lnTo>
                  <a:close/>
                </a:path>
              </a:pathLst>
            </a:custGeom>
            <a:solidFill>
              <a:srgbClr val="000000">
                <a:alpha val="0"/>
              </a:srgbClr>
            </a:solidFill>
            <a:ln w="9525" cap="sq">
              <a:solidFill>
                <a:srgbClr val="2B2C30"/>
              </a:solidFill>
              <a:prstDash val="solid"/>
              <a:miter/>
            </a:ln>
          </p:spPr>
          <p:txBody>
            <a:bodyPr/>
            <a:lstStyle/>
            <a:p>
              <a:endParaRPr lang="ko-KR" altLang="en-US"/>
            </a:p>
          </p:txBody>
        </p:sp>
        <p:sp>
          <p:nvSpPr>
            <p:cNvPr id="11" name="TextBox 11"/>
            <p:cNvSpPr txBox="1"/>
            <p:nvPr/>
          </p:nvSpPr>
          <p:spPr>
            <a:xfrm>
              <a:off x="0" y="-28575"/>
              <a:ext cx="2364475" cy="1568764"/>
            </a:xfrm>
            <a:prstGeom prst="rect">
              <a:avLst/>
            </a:prstGeom>
          </p:spPr>
          <p:txBody>
            <a:bodyPr lIns="68580" tIns="68580" rIns="68580" bIns="68580" rtlCol="0" anchor="ctr"/>
            <a:lstStyle/>
            <a:p>
              <a:pPr algn="ctr">
                <a:lnSpc>
                  <a:spcPts val="1889"/>
                </a:lnSpc>
              </a:pPr>
              <a:endParaRPr/>
            </a:p>
          </p:txBody>
        </p:sp>
      </p:grpSp>
      <p:grpSp>
        <p:nvGrpSpPr>
          <p:cNvPr id="12" name="Group 12"/>
          <p:cNvGrpSpPr/>
          <p:nvPr/>
        </p:nvGrpSpPr>
        <p:grpSpPr>
          <a:xfrm>
            <a:off x="10333265" y="1402038"/>
            <a:ext cx="6552408" cy="4317083"/>
            <a:chOff x="0" y="0"/>
            <a:chExt cx="8736544" cy="5756111"/>
          </a:xfrm>
        </p:grpSpPr>
        <p:pic>
          <p:nvPicPr>
            <p:cNvPr id="13" name="Picture 13"/>
            <p:cNvPicPr>
              <a:picLocks noChangeAspect="1"/>
            </p:cNvPicPr>
            <p:nvPr/>
          </p:nvPicPr>
          <p:blipFill>
            <a:blip r:embed="rId4"/>
            <a:srcRect t="555" b="555"/>
            <a:stretch>
              <a:fillRect/>
            </a:stretch>
          </p:blipFill>
          <p:spPr>
            <a:xfrm>
              <a:off x="0" y="0"/>
              <a:ext cx="8736544" cy="5756111"/>
            </a:xfrm>
            <a:prstGeom prst="rect">
              <a:avLst/>
            </a:prstGeom>
          </p:spPr>
        </p:pic>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1399</Words>
  <Application>Microsoft Office PowerPoint</Application>
  <PresentationFormat>사용자 지정</PresentationFormat>
  <Paragraphs>155</Paragraphs>
  <Slides>18</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18</vt:i4>
      </vt:variant>
    </vt:vector>
  </HeadingPairs>
  <TitlesOfParts>
    <vt:vector size="25" baseType="lpstr">
      <vt:lpstr>Public Sans Bold</vt:lpstr>
      <vt:lpstr>Arial</vt:lpstr>
      <vt:lpstr>Playfair Display</vt:lpstr>
      <vt:lpstr>Calibri</vt:lpstr>
      <vt:lpstr>Public Sans</vt:lpstr>
      <vt:lpstr>Playfair Display Italics</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Cream Neutral Minimalist New Business Pitch Deck Presentation</dc:title>
  <dc:creator>윤태준</dc:creator>
  <cp:lastModifiedBy>윤태준</cp:lastModifiedBy>
  <cp:revision>4</cp:revision>
  <dcterms:created xsi:type="dcterms:W3CDTF">2006-08-16T00:00:00Z</dcterms:created>
  <dcterms:modified xsi:type="dcterms:W3CDTF">2024-09-03T06:18:31Z</dcterms:modified>
  <dc:identifier>DAGPrN38Z8w</dc:identifier>
</cp:coreProperties>
</file>