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E1E"/>
    <a:srgbClr val="B40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249" autoAdjust="0"/>
  </p:normalViewPr>
  <p:slideViewPr>
    <p:cSldViewPr>
      <p:cViewPr varScale="1">
        <p:scale>
          <a:sx n="134" d="100"/>
          <a:sy n="134" d="100"/>
        </p:scale>
        <p:origin x="-18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DD7D5-1470-431E-AC58-A10C5A1D306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0DA26-01DB-4DB8-BEF8-90931EFB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0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0DA26-01DB-4DB8-BEF8-90931EFB4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8-bit Processor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Johar Samrao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9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Opcode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362200"/>
            <a:ext cx="609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2362200"/>
            <a:ext cx="609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r>
              <a:rPr lang="en-US" sz="1400" smtClean="0"/>
              <a:t>d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2362200"/>
            <a:ext cx="609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0" y="2362200"/>
            <a:ext cx="609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r>
              <a:rPr lang="en-US" sz="1400" smtClean="0"/>
              <a:t>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53951" y="2362200"/>
            <a:ext cx="3657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Data Memory Address, Constant, Program Memory Address</a:t>
            </a:r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8009865" y="2004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24400" y="19789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92557" y="1971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82957" y="1999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9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73357" y="200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63757" y="20112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67296" y="1976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90600" y="20112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78937" y="3962400"/>
            <a:ext cx="25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Instruction Format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33472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295400" y="304800"/>
            <a:ext cx="5974749" cy="601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67305" y="457200"/>
            <a:ext cx="814003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57544" y="4251269"/>
            <a:ext cx="1633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2"/>
                </a:solidFill>
              </a:rPr>
              <a:t>Instruction Decoder</a:t>
            </a:r>
          </a:p>
          <a:p>
            <a:pPr algn="ctr"/>
            <a:r>
              <a:rPr lang="en-US" sz="1400" smtClean="0">
                <a:solidFill>
                  <a:schemeClr val="tx2"/>
                </a:solidFill>
              </a:rPr>
              <a:t>instr_decoder</a:t>
            </a:r>
            <a:endParaRPr lang="en-US" sz="140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772182" y="641866"/>
            <a:ext cx="9906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38982" y="4572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id_ld</a:t>
            </a:r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6429635" y="4894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0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72182" y="838200"/>
            <a:ext cx="9906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38982" y="866001"/>
            <a:ext cx="487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id_st</a:t>
            </a:r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6429635" y="6858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72182" y="1023213"/>
            <a:ext cx="9906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37517" y="685800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id_and</a:t>
            </a:r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6429635" y="8708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781309" y="1217141"/>
            <a:ext cx="9906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38982" y="1032475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id_add</a:t>
            </a:r>
            <a:endParaRPr 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6429635" y="10647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81309" y="1611699"/>
            <a:ext cx="9906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38982" y="1447800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id_cmplt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6438762" y="14592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781309" y="1856601"/>
            <a:ext cx="9906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48109" y="1671935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id_cmpeq</a:t>
            </a:r>
            <a:endParaRPr 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6438762" y="17042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781309" y="2090013"/>
            <a:ext cx="9906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48109" y="1937960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id_cmpeqi</a:t>
            </a:r>
            <a:endParaRPr 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6438762" y="19376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781309" y="2283941"/>
            <a:ext cx="9906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8109" y="2099275"/>
            <a:ext cx="66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id_shftr</a:t>
            </a:r>
            <a:endParaRPr 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6438762" y="21315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781309" y="1403866"/>
            <a:ext cx="9906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38982" y="12192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id_addi</a:t>
            </a:r>
            <a:endParaRPr 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6429635" y="12514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813345" y="2500873"/>
            <a:ext cx="9906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80145" y="2316207"/>
            <a:ext cx="650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id_shftl</a:t>
            </a:r>
            <a:endParaRPr 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6470798" y="23484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774849" y="2699266"/>
            <a:ext cx="9906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41649" y="2514600"/>
            <a:ext cx="558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id_inv</a:t>
            </a:r>
            <a:endParaRPr lang="en-US" sz="1200"/>
          </a:p>
        </p:txBody>
      </p:sp>
      <p:sp>
        <p:nvSpPr>
          <p:cNvPr id="48" name="TextBox 47"/>
          <p:cNvSpPr txBox="1"/>
          <p:nvPr/>
        </p:nvSpPr>
        <p:spPr>
          <a:xfrm>
            <a:off x="6391182" y="254686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10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74849" y="2928213"/>
            <a:ext cx="9906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41649" y="2743547"/>
            <a:ext cx="602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id_mvi</a:t>
            </a:r>
            <a:endParaRPr 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6391182" y="277581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11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783976" y="3156466"/>
            <a:ext cx="9906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41649" y="2971800"/>
            <a:ext cx="67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id_jmps</a:t>
            </a:r>
            <a:endParaRPr lang="en-US" sz="1200"/>
          </a:p>
        </p:txBody>
      </p:sp>
      <p:sp>
        <p:nvSpPr>
          <p:cNvPr id="54" name="TextBox 53"/>
          <p:cNvSpPr txBox="1"/>
          <p:nvPr/>
        </p:nvSpPr>
        <p:spPr>
          <a:xfrm>
            <a:off x="6391182" y="300406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12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783976" y="3592899"/>
            <a:ext cx="9906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41649" y="3429000"/>
            <a:ext cx="758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Reserved</a:t>
            </a:r>
            <a:endParaRPr lang="en-US" sz="1200"/>
          </a:p>
        </p:txBody>
      </p:sp>
      <p:sp>
        <p:nvSpPr>
          <p:cNvPr id="57" name="TextBox 56"/>
          <p:cNvSpPr txBox="1"/>
          <p:nvPr/>
        </p:nvSpPr>
        <p:spPr>
          <a:xfrm>
            <a:off x="6400309" y="344049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14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783976" y="3837801"/>
            <a:ext cx="9906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50776" y="3653135"/>
            <a:ext cx="758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Reserved</a:t>
            </a:r>
            <a:endParaRPr lang="en-US" sz="1200"/>
          </a:p>
        </p:txBody>
      </p:sp>
      <p:sp>
        <p:nvSpPr>
          <p:cNvPr id="60" name="TextBox 59"/>
          <p:cNvSpPr txBox="1"/>
          <p:nvPr/>
        </p:nvSpPr>
        <p:spPr>
          <a:xfrm>
            <a:off x="6400309" y="3685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15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783976" y="3385066"/>
            <a:ext cx="9906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41649" y="3200400"/>
            <a:ext cx="758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Reserved</a:t>
            </a:r>
            <a:endParaRPr 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6391182" y="323266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13</a:t>
            </a: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790482" y="1531342"/>
            <a:ext cx="3352799" cy="464223"/>
            <a:chOff x="1009848" y="5181600"/>
            <a:chExt cx="3288185" cy="464223"/>
          </a:xfrm>
        </p:grpSpPr>
        <p:sp>
          <p:nvSpPr>
            <p:cNvPr id="71" name="Rectangle 70"/>
            <p:cNvSpPr/>
            <p:nvPr/>
          </p:nvSpPr>
          <p:spPr>
            <a:xfrm>
              <a:off x="1009848" y="5181600"/>
              <a:ext cx="66655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Opcode</a:t>
              </a:r>
              <a:endParaRPr lang="en-US" sz="120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86261" y="5188623"/>
              <a:ext cx="43795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Res</a:t>
              </a:r>
              <a:endParaRPr lang="en-US" sz="12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17024" y="5181600"/>
              <a:ext cx="363309" cy="464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Rd</a:t>
              </a:r>
              <a:endParaRPr lang="en-US" sz="12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72025" y="5181600"/>
              <a:ext cx="436394" cy="464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Res</a:t>
              </a:r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97475" y="5181600"/>
              <a:ext cx="436395" cy="464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Rs</a:t>
              </a:r>
              <a:endParaRPr lang="en-US" sz="12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33870" y="5181600"/>
              <a:ext cx="964163" cy="464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Addr/Const</a:t>
              </a:r>
              <a:endParaRPr lang="en-US" sz="120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919414" y="5844396"/>
            <a:ext cx="3222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Instruction Decode Unit</a:t>
            </a:r>
            <a:endParaRPr lang="en-US" sz="2400" b="1"/>
          </a:p>
        </p:txBody>
      </p:sp>
      <p:sp>
        <p:nvSpPr>
          <p:cNvPr id="81" name="Freeform 80"/>
          <p:cNvSpPr/>
          <p:nvPr/>
        </p:nvSpPr>
        <p:spPr>
          <a:xfrm>
            <a:off x="2122098" y="2001328"/>
            <a:ext cx="3847381" cy="353683"/>
          </a:xfrm>
          <a:custGeom>
            <a:avLst/>
            <a:gdLst>
              <a:gd name="connsiteX0" fmla="*/ 0 w 3847381"/>
              <a:gd name="connsiteY0" fmla="*/ 0 h 353683"/>
              <a:gd name="connsiteX1" fmla="*/ 0 w 3847381"/>
              <a:gd name="connsiteY1" fmla="*/ 353683 h 353683"/>
              <a:gd name="connsiteX2" fmla="*/ 3847381 w 3847381"/>
              <a:gd name="connsiteY2" fmla="*/ 345057 h 3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7381" h="353683">
                <a:moveTo>
                  <a:pt x="0" y="0"/>
                </a:moveTo>
                <a:lnTo>
                  <a:pt x="0" y="353683"/>
                </a:lnTo>
                <a:lnTo>
                  <a:pt x="3847381" y="345057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3088257" y="1992702"/>
            <a:ext cx="4649637" cy="3631721"/>
          </a:xfrm>
          <a:custGeom>
            <a:avLst/>
            <a:gdLst>
              <a:gd name="connsiteX0" fmla="*/ 8626 w 4649637"/>
              <a:gd name="connsiteY0" fmla="*/ 0 h 3631721"/>
              <a:gd name="connsiteX1" fmla="*/ 0 w 4649637"/>
              <a:gd name="connsiteY1" fmla="*/ 3623094 h 3631721"/>
              <a:gd name="connsiteX2" fmla="*/ 4649637 w 4649637"/>
              <a:gd name="connsiteY2" fmla="*/ 3631721 h 363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9637" h="3631721">
                <a:moveTo>
                  <a:pt x="8626" y="0"/>
                </a:moveTo>
                <a:cubicBezTo>
                  <a:pt x="5751" y="1207698"/>
                  <a:pt x="2875" y="2415396"/>
                  <a:pt x="0" y="3623094"/>
                </a:cubicBezTo>
                <a:lnTo>
                  <a:pt x="4649637" y="3631721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3895129" y="2001329"/>
            <a:ext cx="3842765" cy="3332672"/>
          </a:xfrm>
          <a:custGeom>
            <a:avLst/>
            <a:gdLst>
              <a:gd name="connsiteX0" fmla="*/ 8626 w 4649637"/>
              <a:gd name="connsiteY0" fmla="*/ 0 h 3631721"/>
              <a:gd name="connsiteX1" fmla="*/ 0 w 4649637"/>
              <a:gd name="connsiteY1" fmla="*/ 3623094 h 3631721"/>
              <a:gd name="connsiteX2" fmla="*/ 4649637 w 4649637"/>
              <a:gd name="connsiteY2" fmla="*/ 3631721 h 363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9637" h="3631721">
                <a:moveTo>
                  <a:pt x="8626" y="0"/>
                </a:moveTo>
                <a:cubicBezTo>
                  <a:pt x="5751" y="1207698"/>
                  <a:pt x="2875" y="2415396"/>
                  <a:pt x="0" y="3623094"/>
                </a:cubicBezTo>
                <a:lnTo>
                  <a:pt x="4649637" y="3631721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4651727" y="1988887"/>
            <a:ext cx="3086168" cy="3040313"/>
          </a:xfrm>
          <a:custGeom>
            <a:avLst/>
            <a:gdLst>
              <a:gd name="connsiteX0" fmla="*/ 8626 w 4649637"/>
              <a:gd name="connsiteY0" fmla="*/ 0 h 3631721"/>
              <a:gd name="connsiteX1" fmla="*/ 0 w 4649637"/>
              <a:gd name="connsiteY1" fmla="*/ 3623094 h 3631721"/>
              <a:gd name="connsiteX2" fmla="*/ 4649637 w 4649637"/>
              <a:gd name="connsiteY2" fmla="*/ 3631721 h 363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9637" h="3631721">
                <a:moveTo>
                  <a:pt x="8626" y="0"/>
                </a:moveTo>
                <a:cubicBezTo>
                  <a:pt x="5751" y="1207698"/>
                  <a:pt x="2875" y="2415396"/>
                  <a:pt x="0" y="3623094"/>
                </a:cubicBezTo>
                <a:lnTo>
                  <a:pt x="4649637" y="3631721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905774" y="1017917"/>
            <a:ext cx="2579298" cy="508958"/>
          </a:xfrm>
          <a:custGeom>
            <a:avLst/>
            <a:gdLst>
              <a:gd name="connsiteX0" fmla="*/ 0 w 2579298"/>
              <a:gd name="connsiteY0" fmla="*/ 17253 h 508958"/>
              <a:gd name="connsiteX1" fmla="*/ 2579298 w 2579298"/>
              <a:gd name="connsiteY1" fmla="*/ 0 h 508958"/>
              <a:gd name="connsiteX2" fmla="*/ 2579298 w 2579298"/>
              <a:gd name="connsiteY2" fmla="*/ 508958 h 50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9298" h="508958">
                <a:moveTo>
                  <a:pt x="0" y="17253"/>
                </a:moveTo>
                <a:lnTo>
                  <a:pt x="2579298" y="0"/>
                </a:lnTo>
                <a:lnTo>
                  <a:pt x="2579298" y="508958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81933" y="87855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instr_i</a:t>
            </a:r>
            <a:endParaRPr lang="en-US" sz="1100"/>
          </a:p>
        </p:txBody>
      </p:sp>
      <p:sp>
        <p:nvSpPr>
          <p:cNvPr id="89" name="TextBox 88"/>
          <p:cNvSpPr txBox="1"/>
          <p:nvPr/>
        </p:nvSpPr>
        <p:spPr>
          <a:xfrm>
            <a:off x="7788892" y="4869300"/>
            <a:ext cx="1244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imm_addr_const</a:t>
            </a:r>
            <a:endParaRPr lang="en-US" sz="1200"/>
          </a:p>
        </p:txBody>
      </p:sp>
      <p:sp>
        <p:nvSpPr>
          <p:cNvPr id="90" name="TextBox 89"/>
          <p:cNvSpPr txBox="1"/>
          <p:nvPr/>
        </p:nvSpPr>
        <p:spPr>
          <a:xfrm>
            <a:off x="7796953" y="5209401"/>
            <a:ext cx="638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src_reg</a:t>
            </a:r>
            <a:endParaRPr lang="en-US" sz="1200"/>
          </a:p>
        </p:txBody>
      </p:sp>
      <p:sp>
        <p:nvSpPr>
          <p:cNvPr id="92" name="TextBox 91"/>
          <p:cNvSpPr txBox="1"/>
          <p:nvPr/>
        </p:nvSpPr>
        <p:spPr>
          <a:xfrm>
            <a:off x="7772400" y="5485923"/>
            <a:ext cx="652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dst_reg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3351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112"/>
          <p:cNvSpPr/>
          <p:nvPr/>
        </p:nvSpPr>
        <p:spPr>
          <a:xfrm>
            <a:off x="1112808" y="189781"/>
            <a:ext cx="7763773" cy="6493170"/>
          </a:xfrm>
          <a:custGeom>
            <a:avLst/>
            <a:gdLst>
              <a:gd name="connsiteX0" fmla="*/ 552090 w 7763773"/>
              <a:gd name="connsiteY0" fmla="*/ 0 h 6211019"/>
              <a:gd name="connsiteX1" fmla="*/ 7720641 w 7763773"/>
              <a:gd name="connsiteY1" fmla="*/ 0 h 6211019"/>
              <a:gd name="connsiteX2" fmla="*/ 7763773 w 7763773"/>
              <a:gd name="connsiteY2" fmla="*/ 6211019 h 6211019"/>
              <a:gd name="connsiteX3" fmla="*/ 2113471 w 7763773"/>
              <a:gd name="connsiteY3" fmla="*/ 6202393 h 6211019"/>
              <a:gd name="connsiteX4" fmla="*/ 2130724 w 7763773"/>
              <a:gd name="connsiteY4" fmla="*/ 3364302 h 6211019"/>
              <a:gd name="connsiteX5" fmla="*/ 0 w 7763773"/>
              <a:gd name="connsiteY5" fmla="*/ 3355676 h 6211019"/>
              <a:gd name="connsiteX6" fmla="*/ 25879 w 7763773"/>
              <a:gd name="connsiteY6" fmla="*/ 0 h 6211019"/>
              <a:gd name="connsiteX7" fmla="*/ 552090 w 7763773"/>
              <a:gd name="connsiteY7" fmla="*/ 0 h 621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3773" h="6211019">
                <a:moveTo>
                  <a:pt x="552090" y="0"/>
                </a:moveTo>
                <a:lnTo>
                  <a:pt x="7720641" y="0"/>
                </a:lnTo>
                <a:lnTo>
                  <a:pt x="7763773" y="6211019"/>
                </a:lnTo>
                <a:lnTo>
                  <a:pt x="2113471" y="6202393"/>
                </a:lnTo>
                <a:lnTo>
                  <a:pt x="2130724" y="3364302"/>
                </a:lnTo>
                <a:lnTo>
                  <a:pt x="0" y="3355676"/>
                </a:lnTo>
                <a:lnTo>
                  <a:pt x="25879" y="0"/>
                </a:lnTo>
                <a:lnTo>
                  <a:pt x="55209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25000" y="2209800"/>
            <a:ext cx="64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instr_i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9677400" y="2362200"/>
            <a:ext cx="64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instr_i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9829800" y="2514600"/>
            <a:ext cx="64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instr_i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9982200" y="2667000"/>
            <a:ext cx="64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instr_i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10134600" y="2819400"/>
            <a:ext cx="64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instr_i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10287000" y="2971800"/>
            <a:ext cx="64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instr_i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10439400" y="3124200"/>
            <a:ext cx="64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instr_i</a:t>
            </a:r>
            <a:endParaRPr lang="en-US" sz="1400"/>
          </a:p>
        </p:txBody>
      </p:sp>
      <p:sp>
        <p:nvSpPr>
          <p:cNvPr id="23" name="Rectangle 22"/>
          <p:cNvSpPr/>
          <p:nvPr/>
        </p:nvSpPr>
        <p:spPr>
          <a:xfrm>
            <a:off x="4290281" y="1968731"/>
            <a:ext cx="12573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R0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00592" y="1968731"/>
            <a:ext cx="12573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R1</a:t>
            </a:r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014592" y="1173526"/>
            <a:ext cx="1752600" cy="414010"/>
            <a:chOff x="2209800" y="3548390"/>
            <a:chExt cx="1752600" cy="414010"/>
          </a:xfrm>
        </p:grpSpPr>
        <p:sp>
          <p:nvSpPr>
            <p:cNvPr id="25" name="Trapezoid 24"/>
            <p:cNvSpPr/>
            <p:nvPr/>
          </p:nvSpPr>
          <p:spPr>
            <a:xfrm flipV="1">
              <a:off x="2209800" y="3581400"/>
              <a:ext cx="1752600" cy="381000"/>
            </a:xfrm>
            <a:prstGeom prst="trapezoid">
              <a:avLst>
                <a:gd name="adj" fmla="val 117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00656" y="3548390"/>
              <a:ext cx="13708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3         2          1         0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52942" y="1157021"/>
            <a:ext cx="1752600" cy="414010"/>
            <a:chOff x="2209800" y="3548390"/>
            <a:chExt cx="1752600" cy="414010"/>
          </a:xfrm>
        </p:grpSpPr>
        <p:sp>
          <p:nvSpPr>
            <p:cNvPr id="31" name="Trapezoid 30"/>
            <p:cNvSpPr/>
            <p:nvPr/>
          </p:nvSpPr>
          <p:spPr>
            <a:xfrm flipV="1">
              <a:off x="2209800" y="3581400"/>
              <a:ext cx="1752600" cy="381000"/>
            </a:xfrm>
            <a:prstGeom prst="trapezoid">
              <a:avLst>
                <a:gd name="adj" fmla="val 117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00656" y="3548390"/>
              <a:ext cx="13708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3         2          1         0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919290" y="1606154"/>
            <a:ext cx="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26729" y="1571031"/>
            <a:ext cx="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919290" y="3721331"/>
            <a:ext cx="2114910" cy="726057"/>
          </a:xfrm>
          <a:custGeom>
            <a:avLst/>
            <a:gdLst>
              <a:gd name="connsiteX0" fmla="*/ 0 w 1302589"/>
              <a:gd name="connsiteY0" fmla="*/ 0 h 940280"/>
              <a:gd name="connsiteX1" fmla="*/ 431321 w 1302589"/>
              <a:gd name="connsiteY1" fmla="*/ 0 h 940280"/>
              <a:gd name="connsiteX2" fmla="*/ 681487 w 1302589"/>
              <a:gd name="connsiteY2" fmla="*/ 336431 h 940280"/>
              <a:gd name="connsiteX3" fmla="*/ 905774 w 1302589"/>
              <a:gd name="connsiteY3" fmla="*/ 8627 h 940280"/>
              <a:gd name="connsiteX4" fmla="*/ 1302589 w 1302589"/>
              <a:gd name="connsiteY4" fmla="*/ 0 h 940280"/>
              <a:gd name="connsiteX5" fmla="*/ 931653 w 1302589"/>
              <a:gd name="connsiteY5" fmla="*/ 940280 h 940280"/>
              <a:gd name="connsiteX6" fmla="*/ 439947 w 1302589"/>
              <a:gd name="connsiteY6" fmla="*/ 940280 h 940280"/>
              <a:gd name="connsiteX7" fmla="*/ 0 w 1302589"/>
              <a:gd name="connsiteY7" fmla="*/ 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2589" h="940280">
                <a:moveTo>
                  <a:pt x="0" y="0"/>
                </a:moveTo>
                <a:lnTo>
                  <a:pt x="431321" y="0"/>
                </a:lnTo>
                <a:lnTo>
                  <a:pt x="681487" y="336431"/>
                </a:lnTo>
                <a:lnTo>
                  <a:pt x="905774" y="8627"/>
                </a:lnTo>
                <a:lnTo>
                  <a:pt x="1302589" y="0"/>
                </a:lnTo>
                <a:lnTo>
                  <a:pt x="931653" y="940280"/>
                </a:lnTo>
                <a:lnTo>
                  <a:pt x="439947" y="9402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97906" y="2322516"/>
            <a:ext cx="11650" cy="86429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917160" y="2364798"/>
            <a:ext cx="9545" cy="821695"/>
          </a:xfrm>
          <a:prstGeom prst="straightConnector1">
            <a:avLst/>
          </a:prstGeom>
          <a:ln w="19050">
            <a:solidFill>
              <a:srgbClr val="B40E7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5081392" y="796976"/>
            <a:ext cx="2476500" cy="396815"/>
          </a:xfrm>
          <a:custGeom>
            <a:avLst/>
            <a:gdLst>
              <a:gd name="connsiteX0" fmla="*/ 2053087 w 2053087"/>
              <a:gd name="connsiteY0" fmla="*/ 0 h 405441"/>
              <a:gd name="connsiteX1" fmla="*/ 0 w 2053087"/>
              <a:gd name="connsiteY1" fmla="*/ 0 h 405441"/>
              <a:gd name="connsiteX2" fmla="*/ 0 w 2053087"/>
              <a:gd name="connsiteY2" fmla="*/ 405441 h 40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3087" h="405441">
                <a:moveTo>
                  <a:pt x="2053087" y="0"/>
                </a:moveTo>
                <a:lnTo>
                  <a:pt x="0" y="0"/>
                </a:lnTo>
                <a:lnTo>
                  <a:pt x="0" y="405441"/>
                </a:ln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flipH="1">
            <a:off x="4627786" y="581316"/>
            <a:ext cx="2130006" cy="592210"/>
          </a:xfrm>
          <a:custGeom>
            <a:avLst/>
            <a:gdLst>
              <a:gd name="connsiteX0" fmla="*/ 2053087 w 2053087"/>
              <a:gd name="connsiteY0" fmla="*/ 0 h 405441"/>
              <a:gd name="connsiteX1" fmla="*/ 0 w 2053087"/>
              <a:gd name="connsiteY1" fmla="*/ 0 h 405441"/>
              <a:gd name="connsiteX2" fmla="*/ 0 w 2053087"/>
              <a:gd name="connsiteY2" fmla="*/ 405441 h 40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3087" h="405441">
                <a:moveTo>
                  <a:pt x="2053087" y="0"/>
                </a:moveTo>
                <a:lnTo>
                  <a:pt x="0" y="0"/>
                </a:lnTo>
                <a:lnTo>
                  <a:pt x="0" y="405441"/>
                </a:ln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30672" y="4447388"/>
            <a:ext cx="788520" cy="1636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878071" y="5122501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accent6">
                    <a:lumMod val="50000"/>
                  </a:schemeClr>
                </a:solidFill>
              </a:rPr>
              <a:t>data_memory</a:t>
            </a:r>
          </a:p>
          <a:p>
            <a:pPr algn="ctr"/>
            <a:r>
              <a:rPr lang="en-US" sz="1000" smtClean="0">
                <a:solidFill>
                  <a:schemeClr val="accent6">
                    <a:lumMod val="50000"/>
                  </a:schemeClr>
                </a:solidFill>
              </a:rPr>
              <a:t>256 x 8b</a:t>
            </a:r>
            <a:endParaRPr lang="en-US" sz="1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 flipH="1">
            <a:off x="4205448" y="331150"/>
            <a:ext cx="2130006" cy="842376"/>
          </a:xfrm>
          <a:custGeom>
            <a:avLst/>
            <a:gdLst>
              <a:gd name="connsiteX0" fmla="*/ 2053087 w 2053087"/>
              <a:gd name="connsiteY0" fmla="*/ 0 h 405441"/>
              <a:gd name="connsiteX1" fmla="*/ 0 w 2053087"/>
              <a:gd name="connsiteY1" fmla="*/ 0 h 405441"/>
              <a:gd name="connsiteX2" fmla="*/ 0 w 2053087"/>
              <a:gd name="connsiteY2" fmla="*/ 405441 h 40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3087" h="405441">
                <a:moveTo>
                  <a:pt x="2053087" y="0"/>
                </a:moveTo>
                <a:lnTo>
                  <a:pt x="0" y="0"/>
                </a:lnTo>
                <a:lnTo>
                  <a:pt x="0" y="405441"/>
                </a:ln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256022" y="796976"/>
            <a:ext cx="2251495" cy="4097547"/>
          </a:xfrm>
          <a:custGeom>
            <a:avLst/>
            <a:gdLst>
              <a:gd name="connsiteX0" fmla="*/ 0 w 2251495"/>
              <a:gd name="connsiteY0" fmla="*/ 3648974 h 4097547"/>
              <a:gd name="connsiteX1" fmla="*/ 8627 w 2251495"/>
              <a:gd name="connsiteY1" fmla="*/ 4080295 h 4097547"/>
              <a:gd name="connsiteX2" fmla="*/ 2242868 w 2251495"/>
              <a:gd name="connsiteY2" fmla="*/ 4097547 h 4097547"/>
              <a:gd name="connsiteX3" fmla="*/ 2251495 w 2251495"/>
              <a:gd name="connsiteY3" fmla="*/ 0 h 4097547"/>
              <a:gd name="connsiteX4" fmla="*/ 854015 w 2251495"/>
              <a:gd name="connsiteY4" fmla="*/ 0 h 4097547"/>
              <a:gd name="connsiteX5" fmla="*/ 854015 w 2251495"/>
              <a:gd name="connsiteY5" fmla="*/ 388189 h 409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1495" h="4097547">
                <a:moveTo>
                  <a:pt x="0" y="3648974"/>
                </a:moveTo>
                <a:lnTo>
                  <a:pt x="8627" y="4080295"/>
                </a:lnTo>
                <a:lnTo>
                  <a:pt x="2242868" y="4097547"/>
                </a:lnTo>
                <a:cubicBezTo>
                  <a:pt x="2245744" y="2731698"/>
                  <a:pt x="2248619" y="1365849"/>
                  <a:pt x="2251495" y="0"/>
                </a:cubicBezTo>
                <a:lnTo>
                  <a:pt x="854015" y="0"/>
                </a:lnTo>
                <a:lnTo>
                  <a:pt x="854015" y="388189"/>
                </a:ln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157591" y="934999"/>
            <a:ext cx="770628" cy="1725283"/>
          </a:xfrm>
          <a:custGeom>
            <a:avLst/>
            <a:gdLst>
              <a:gd name="connsiteX0" fmla="*/ 0 w 767751"/>
              <a:gd name="connsiteY0" fmla="*/ 1725283 h 1725283"/>
              <a:gd name="connsiteX1" fmla="*/ 759125 w 767751"/>
              <a:gd name="connsiteY1" fmla="*/ 1725283 h 1725283"/>
              <a:gd name="connsiteX2" fmla="*/ 767751 w 767751"/>
              <a:gd name="connsiteY2" fmla="*/ 0 h 1725283"/>
              <a:gd name="connsiteX3" fmla="*/ 276046 w 767751"/>
              <a:gd name="connsiteY3" fmla="*/ 8626 h 1725283"/>
              <a:gd name="connsiteX4" fmla="*/ 276046 w 767751"/>
              <a:gd name="connsiteY4" fmla="*/ 267419 h 172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51" h="1725283">
                <a:moveTo>
                  <a:pt x="0" y="1725283"/>
                </a:moveTo>
                <a:lnTo>
                  <a:pt x="759125" y="1725283"/>
                </a:lnTo>
                <a:cubicBezTo>
                  <a:pt x="762000" y="1150189"/>
                  <a:pt x="764876" y="575094"/>
                  <a:pt x="767751" y="0"/>
                </a:cubicBezTo>
                <a:lnTo>
                  <a:pt x="276046" y="8626"/>
                </a:lnTo>
                <a:lnTo>
                  <a:pt x="276046" y="267419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6678717" y="969504"/>
            <a:ext cx="1475117" cy="1849895"/>
          </a:xfrm>
          <a:custGeom>
            <a:avLst/>
            <a:gdLst>
              <a:gd name="connsiteX0" fmla="*/ 0 w 1475117"/>
              <a:gd name="connsiteY0" fmla="*/ 1708030 h 1708030"/>
              <a:gd name="connsiteX1" fmla="*/ 1475117 w 1475117"/>
              <a:gd name="connsiteY1" fmla="*/ 1708030 h 1708030"/>
              <a:gd name="connsiteX2" fmla="*/ 1475117 w 1475117"/>
              <a:gd name="connsiteY2" fmla="*/ 0 h 1708030"/>
              <a:gd name="connsiteX3" fmla="*/ 802256 w 1475117"/>
              <a:gd name="connsiteY3" fmla="*/ 8626 h 1708030"/>
              <a:gd name="connsiteX4" fmla="*/ 810883 w 1475117"/>
              <a:gd name="connsiteY4" fmla="*/ 215660 h 170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5117" h="1708030">
                <a:moveTo>
                  <a:pt x="0" y="1708030"/>
                </a:moveTo>
                <a:lnTo>
                  <a:pt x="1475117" y="1708030"/>
                </a:lnTo>
                <a:lnTo>
                  <a:pt x="1475117" y="0"/>
                </a:lnTo>
                <a:lnTo>
                  <a:pt x="802256" y="8626"/>
                </a:lnTo>
                <a:lnTo>
                  <a:pt x="810883" y="215660"/>
                </a:lnTo>
              </a:path>
            </a:pathLst>
          </a:custGeom>
          <a:noFill/>
          <a:ln w="19050">
            <a:solidFill>
              <a:srgbClr val="B40E7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924800" y="5614752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cmp_flag_o</a:t>
            </a:r>
            <a:endParaRPr lang="en-US" sz="1100"/>
          </a:p>
        </p:txBody>
      </p:sp>
      <p:sp>
        <p:nvSpPr>
          <p:cNvPr id="68" name="TextBox 67"/>
          <p:cNvSpPr txBox="1"/>
          <p:nvPr/>
        </p:nvSpPr>
        <p:spPr>
          <a:xfrm>
            <a:off x="7034200" y="4566101"/>
            <a:ext cx="1249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2"/>
                </a:solidFill>
              </a:rPr>
              <a:t>alu_result (8b)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76400" y="3186493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75000"/>
                  </a:schemeClr>
                </a:solidFill>
              </a:rPr>
              <a:t>data_mem_rd_data_i </a:t>
            </a:r>
          </a:p>
          <a:p>
            <a:pPr algn="ctr"/>
            <a:r>
              <a:rPr lang="en-US" sz="1100" smtClean="0">
                <a:solidFill>
                  <a:schemeClr val="accent6">
                    <a:lumMod val="75000"/>
                  </a:schemeClr>
                </a:solidFill>
              </a:rPr>
              <a:t>(8b)</a:t>
            </a:r>
            <a:endParaRPr 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437069" y="5614752"/>
            <a:ext cx="49524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2198" y="5453390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75000"/>
                  </a:schemeClr>
                </a:solidFill>
              </a:rPr>
              <a:t>data_mem_rd_enb_i</a:t>
            </a:r>
            <a:endParaRPr 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946" y="5737320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75000"/>
                  </a:schemeClr>
                </a:solidFill>
              </a:rPr>
              <a:t>data_mem_wr_enb_i</a:t>
            </a:r>
            <a:endParaRPr 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4744" y="4962568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75000"/>
                  </a:schemeClr>
                </a:solidFill>
              </a:rPr>
              <a:t>data_mem_wr_data_o (8b)</a:t>
            </a:r>
            <a:endParaRPr 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726330" y="3687688"/>
            <a:ext cx="974063" cy="337809"/>
            <a:chOff x="3293138" y="3623957"/>
            <a:chExt cx="974063" cy="337809"/>
          </a:xfrm>
        </p:grpSpPr>
        <p:sp>
          <p:nvSpPr>
            <p:cNvPr id="78" name="Trapezoid 77"/>
            <p:cNvSpPr/>
            <p:nvPr/>
          </p:nvSpPr>
          <p:spPr>
            <a:xfrm flipV="1">
              <a:off x="3293138" y="3656966"/>
              <a:ext cx="974063" cy="304800"/>
            </a:xfrm>
            <a:prstGeom prst="trapezoid">
              <a:avLst>
                <a:gd name="adj" fmla="val 9405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483994" y="3623957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           </a:t>
              </a:r>
              <a:r>
                <a:rPr lang="en-US" sz="1100" b="1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82" name="Freeform 81"/>
          <p:cNvSpPr/>
          <p:nvPr/>
        </p:nvSpPr>
        <p:spPr>
          <a:xfrm>
            <a:off x="2719192" y="331150"/>
            <a:ext cx="1578634" cy="4278702"/>
          </a:xfrm>
          <a:custGeom>
            <a:avLst/>
            <a:gdLst>
              <a:gd name="connsiteX0" fmla="*/ 0 w 1578634"/>
              <a:gd name="connsiteY0" fmla="*/ 4278702 h 4278702"/>
              <a:gd name="connsiteX1" fmla="*/ 276045 w 1578634"/>
              <a:gd name="connsiteY1" fmla="*/ 4278702 h 4278702"/>
              <a:gd name="connsiteX2" fmla="*/ 301925 w 1578634"/>
              <a:gd name="connsiteY2" fmla="*/ 0 h 4278702"/>
              <a:gd name="connsiteX3" fmla="*/ 1578634 w 1578634"/>
              <a:gd name="connsiteY3" fmla="*/ 0 h 4278702"/>
              <a:gd name="connsiteX4" fmla="*/ 1570008 w 1578634"/>
              <a:gd name="connsiteY4" fmla="*/ 854015 h 42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634" h="4278702">
                <a:moveTo>
                  <a:pt x="0" y="4278702"/>
                </a:moveTo>
                <a:lnTo>
                  <a:pt x="276045" y="4278702"/>
                </a:lnTo>
                <a:lnTo>
                  <a:pt x="301925" y="0"/>
                </a:lnTo>
                <a:lnTo>
                  <a:pt x="1578634" y="0"/>
                </a:lnTo>
                <a:cubicBezTo>
                  <a:pt x="1575759" y="284672"/>
                  <a:pt x="1572883" y="569343"/>
                  <a:pt x="1570008" y="854015"/>
                </a:cubicBez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3944143" y="2660282"/>
            <a:ext cx="1213448" cy="1061049"/>
          </a:xfrm>
          <a:custGeom>
            <a:avLst/>
            <a:gdLst>
              <a:gd name="connsiteX0" fmla="*/ 1216324 w 1216324"/>
              <a:gd name="connsiteY0" fmla="*/ 0 h 1069675"/>
              <a:gd name="connsiteX1" fmla="*/ 0 w 1216324"/>
              <a:gd name="connsiteY1" fmla="*/ 8626 h 1069675"/>
              <a:gd name="connsiteX2" fmla="*/ 8626 w 1216324"/>
              <a:gd name="connsiteY2" fmla="*/ 1069675 h 106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324" h="1069675">
                <a:moveTo>
                  <a:pt x="1216324" y="0"/>
                </a:moveTo>
                <a:lnTo>
                  <a:pt x="0" y="8626"/>
                </a:lnTo>
                <a:cubicBezTo>
                  <a:pt x="2875" y="362309"/>
                  <a:pt x="5751" y="715992"/>
                  <a:pt x="8626" y="1069675"/>
                </a:cubicBez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4473229" y="2822377"/>
            <a:ext cx="2205487" cy="898954"/>
          </a:xfrm>
          <a:custGeom>
            <a:avLst/>
            <a:gdLst>
              <a:gd name="connsiteX0" fmla="*/ 1216324 w 1216324"/>
              <a:gd name="connsiteY0" fmla="*/ 0 h 1069675"/>
              <a:gd name="connsiteX1" fmla="*/ 0 w 1216324"/>
              <a:gd name="connsiteY1" fmla="*/ 8626 h 1069675"/>
              <a:gd name="connsiteX2" fmla="*/ 8626 w 1216324"/>
              <a:gd name="connsiteY2" fmla="*/ 1069675 h 106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324" h="1069675">
                <a:moveTo>
                  <a:pt x="1216324" y="0"/>
                </a:moveTo>
                <a:lnTo>
                  <a:pt x="0" y="8626"/>
                </a:lnTo>
                <a:cubicBezTo>
                  <a:pt x="2875" y="362309"/>
                  <a:pt x="5751" y="715992"/>
                  <a:pt x="8626" y="1069675"/>
                </a:cubicBezTo>
              </a:path>
            </a:pathLst>
          </a:custGeom>
          <a:noFill/>
          <a:ln w="19050">
            <a:solidFill>
              <a:srgbClr val="B40E7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2719193" y="4023256"/>
            <a:ext cx="1500996" cy="948905"/>
          </a:xfrm>
          <a:custGeom>
            <a:avLst/>
            <a:gdLst>
              <a:gd name="connsiteX0" fmla="*/ 1466491 w 1475117"/>
              <a:gd name="connsiteY0" fmla="*/ 0 h 948905"/>
              <a:gd name="connsiteX1" fmla="*/ 1475117 w 1475117"/>
              <a:gd name="connsiteY1" fmla="*/ 948905 h 948905"/>
              <a:gd name="connsiteX2" fmla="*/ 0 w 1475117"/>
              <a:gd name="connsiteY2" fmla="*/ 948905 h 94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5117" h="948905">
                <a:moveTo>
                  <a:pt x="1466491" y="0"/>
                </a:moveTo>
                <a:cubicBezTo>
                  <a:pt x="1469366" y="316302"/>
                  <a:pt x="1472242" y="632603"/>
                  <a:pt x="1475117" y="948905"/>
                </a:cubicBezTo>
                <a:lnTo>
                  <a:pt x="0" y="948905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314339" y="5508385"/>
            <a:ext cx="155276" cy="52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443379" y="5768641"/>
            <a:ext cx="517092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6646515" y="5279842"/>
            <a:ext cx="337809" cy="974063"/>
            <a:chOff x="5828226" y="5312439"/>
            <a:chExt cx="337809" cy="974063"/>
          </a:xfrm>
        </p:grpSpPr>
        <p:sp>
          <p:nvSpPr>
            <p:cNvPr id="93" name="Trapezoid 92"/>
            <p:cNvSpPr/>
            <p:nvPr/>
          </p:nvSpPr>
          <p:spPr>
            <a:xfrm rot="16200000" flipV="1">
              <a:off x="5526603" y="5647071"/>
              <a:ext cx="974063" cy="304800"/>
            </a:xfrm>
            <a:prstGeom prst="trapezoid">
              <a:avLst>
                <a:gd name="adj" fmla="val 9405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5618232" y="5624044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accent5">
                      <a:lumMod val="50000"/>
                    </a:schemeClr>
                  </a:solidFill>
                </a:rPr>
                <a:t>1           0</a:t>
              </a:r>
              <a:endParaRPr lang="en-US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98" name="Freeform 97"/>
          <p:cNvSpPr/>
          <p:nvPr/>
        </p:nvSpPr>
        <p:spPr>
          <a:xfrm>
            <a:off x="6330568" y="5169131"/>
            <a:ext cx="1406106" cy="595223"/>
          </a:xfrm>
          <a:custGeom>
            <a:avLst/>
            <a:gdLst>
              <a:gd name="connsiteX0" fmla="*/ 1406106 w 1406106"/>
              <a:gd name="connsiteY0" fmla="*/ 595223 h 595223"/>
              <a:gd name="connsiteX1" fmla="*/ 1406106 w 1406106"/>
              <a:gd name="connsiteY1" fmla="*/ 17253 h 595223"/>
              <a:gd name="connsiteX2" fmla="*/ 0 w 1406106"/>
              <a:gd name="connsiteY2" fmla="*/ 0 h 595223"/>
              <a:gd name="connsiteX3" fmla="*/ 8627 w 1406106"/>
              <a:gd name="connsiteY3" fmla="*/ 362310 h 595223"/>
              <a:gd name="connsiteX4" fmla="*/ 345057 w 1406106"/>
              <a:gd name="connsiteY4" fmla="*/ 362310 h 59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106" h="595223">
                <a:moveTo>
                  <a:pt x="1406106" y="595223"/>
                </a:moveTo>
                <a:lnTo>
                  <a:pt x="1406106" y="17253"/>
                </a:lnTo>
                <a:lnTo>
                  <a:pt x="0" y="0"/>
                </a:lnTo>
                <a:lnTo>
                  <a:pt x="8627" y="362310"/>
                </a:lnTo>
                <a:lnTo>
                  <a:pt x="345057" y="362310"/>
                </a:ln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5850581" y="4463203"/>
            <a:ext cx="819509" cy="1544128"/>
          </a:xfrm>
          <a:custGeom>
            <a:avLst/>
            <a:gdLst>
              <a:gd name="connsiteX0" fmla="*/ 0 w 819509"/>
              <a:gd name="connsiteY0" fmla="*/ 0 h 1544128"/>
              <a:gd name="connsiteX1" fmla="*/ 17253 w 819509"/>
              <a:gd name="connsiteY1" fmla="*/ 1535502 h 1544128"/>
              <a:gd name="connsiteX2" fmla="*/ 819509 w 819509"/>
              <a:gd name="connsiteY2" fmla="*/ 1544128 h 15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509" h="1544128">
                <a:moveTo>
                  <a:pt x="0" y="0"/>
                </a:moveTo>
                <a:lnTo>
                  <a:pt x="17253" y="1535502"/>
                </a:lnTo>
                <a:lnTo>
                  <a:pt x="819509" y="1544128"/>
                </a:ln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576336" y="456949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5">
                    <a:lumMod val="50000"/>
                  </a:schemeClr>
                </a:solidFill>
              </a:rPr>
              <a:t>cf</a:t>
            </a:r>
            <a:endParaRPr 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1" name="Straight Arrow Connector 100"/>
          <p:cNvCxnSpPr>
            <a:stCxn id="93" idx="0"/>
            <a:endCxn id="86" idx="1"/>
          </p:cNvCxnSpPr>
          <p:nvPr/>
        </p:nvCxnSpPr>
        <p:spPr>
          <a:xfrm>
            <a:off x="6984324" y="5766874"/>
            <a:ext cx="330015" cy="1767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348945" y="6267452"/>
            <a:ext cx="207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accent5">
                    <a:lumMod val="50000"/>
                  </a:schemeClr>
                </a:solidFill>
              </a:rPr>
              <a:t>Execution Unit  Data Path</a:t>
            </a:r>
            <a:endParaRPr lang="en-US" sz="14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957532" y="577970"/>
            <a:ext cx="3743864" cy="621102"/>
          </a:xfrm>
          <a:custGeom>
            <a:avLst/>
            <a:gdLst>
              <a:gd name="connsiteX0" fmla="*/ 3743864 w 3743864"/>
              <a:gd name="connsiteY0" fmla="*/ 621102 h 621102"/>
              <a:gd name="connsiteX1" fmla="*/ 3743864 w 3743864"/>
              <a:gd name="connsiteY1" fmla="*/ 0 h 621102"/>
              <a:gd name="connsiteX2" fmla="*/ 0 w 3743864"/>
              <a:gd name="connsiteY2" fmla="*/ 0 h 62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3864" h="621102">
                <a:moveTo>
                  <a:pt x="3743864" y="621102"/>
                </a:moveTo>
                <a:lnTo>
                  <a:pt x="3743864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-37875" y="304800"/>
            <a:ext cx="1257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2"/>
                </a:solidFill>
              </a:rPr>
              <a:t>imm_addr_const_i</a:t>
            </a:r>
          </a:p>
          <a:p>
            <a:pPr algn="ctr"/>
            <a:r>
              <a:rPr lang="en-US" sz="1100" smtClean="0">
                <a:solidFill>
                  <a:schemeClr val="accent2"/>
                </a:solidFill>
              </a:rPr>
              <a:t>(8b)</a:t>
            </a:r>
            <a:endParaRPr lang="en-US" sz="1100">
              <a:solidFill>
                <a:schemeClr val="accent2"/>
              </a:solidFill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1311215" y="569342"/>
            <a:ext cx="621102" cy="4654835"/>
          </a:xfrm>
          <a:custGeom>
            <a:avLst/>
            <a:gdLst>
              <a:gd name="connsiteX0" fmla="*/ 43132 w 621102"/>
              <a:gd name="connsiteY0" fmla="*/ 0 h 4157932"/>
              <a:gd name="connsiteX1" fmla="*/ 0 w 621102"/>
              <a:gd name="connsiteY1" fmla="*/ 4157932 h 4157932"/>
              <a:gd name="connsiteX2" fmla="*/ 621102 w 621102"/>
              <a:gd name="connsiteY2" fmla="*/ 4149306 h 41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102" h="4157932">
                <a:moveTo>
                  <a:pt x="43132" y="0"/>
                </a:moveTo>
                <a:lnTo>
                  <a:pt x="0" y="4157932"/>
                </a:lnTo>
                <a:lnTo>
                  <a:pt x="621102" y="4149306"/>
                </a:lnTo>
              </a:path>
            </a:pathLst>
          </a:custGeom>
          <a:noFill/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294753" y="2002985"/>
            <a:ext cx="13484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2"/>
                </a:solidFill>
              </a:rPr>
              <a:t>data_mem_addr_o </a:t>
            </a:r>
          </a:p>
          <a:p>
            <a:pPr algn="ctr"/>
            <a:r>
              <a:rPr lang="en-US" sz="1100" smtClean="0">
                <a:solidFill>
                  <a:schemeClr val="accent2"/>
                </a:solidFill>
              </a:rPr>
              <a:t>(8b)</a:t>
            </a:r>
            <a:endParaRPr lang="en-US" sz="1100">
              <a:solidFill>
                <a:schemeClr val="accent2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3583737" y="2517577"/>
            <a:ext cx="333449" cy="1434100"/>
            <a:chOff x="3583737" y="2517577"/>
            <a:chExt cx="333449" cy="1434100"/>
          </a:xfrm>
        </p:grpSpPr>
        <p:cxnSp>
          <p:nvCxnSpPr>
            <p:cNvPr id="126" name="Straight Arrow Connector 125"/>
            <p:cNvCxnSpPr/>
            <p:nvPr/>
          </p:nvCxnSpPr>
          <p:spPr>
            <a:xfrm flipV="1">
              <a:off x="3583737" y="3949298"/>
              <a:ext cx="333449" cy="237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3583737" y="2517577"/>
              <a:ext cx="0" cy="14341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Connector 131"/>
          <p:cNvCxnSpPr/>
          <p:nvPr/>
        </p:nvCxnSpPr>
        <p:spPr>
          <a:xfrm>
            <a:off x="6831923" y="6096000"/>
            <a:ext cx="0" cy="2616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815056" y="4038312"/>
            <a:ext cx="481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accent2"/>
                </a:solidFill>
              </a:rPr>
              <a:t>ALU</a:t>
            </a:r>
            <a:endParaRPr lang="en-US" sz="1400" b="1">
              <a:solidFill>
                <a:schemeClr val="accent2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141806" y="2255967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75000"/>
                  </a:schemeClr>
                </a:solidFill>
              </a:rPr>
              <a:t>wr_data_sel_i</a:t>
            </a:r>
            <a:endParaRPr 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325333" y="6325592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5">
                    <a:lumMod val="50000"/>
                  </a:schemeClr>
                </a:solidFill>
              </a:rPr>
              <a:t>cmp_flag_sel_i</a:t>
            </a:r>
            <a:endParaRPr lang="en-US" sz="11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208783" y="1287826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1">
                    <a:lumMod val="50000"/>
                  </a:schemeClr>
                </a:solidFill>
              </a:rPr>
              <a:t>r0_sel_i[1:0]</a:t>
            </a:r>
            <a:endParaRPr lang="en-US" sz="11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4013811" y="1437884"/>
            <a:ext cx="285862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7519680" y="1435136"/>
            <a:ext cx="285862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300212" y="1617213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1">
                    <a:lumMod val="50000"/>
                  </a:schemeClr>
                </a:solidFill>
              </a:rPr>
              <a:t>r1_sel_i[1:0]</a:t>
            </a:r>
            <a:endParaRPr lang="en-US" sz="11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7795205" y="1418631"/>
            <a:ext cx="2529" cy="23598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033621" y="3947289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2">
                    <a:lumMod val="75000"/>
                  </a:schemeClr>
                </a:solidFill>
              </a:rPr>
              <a:t>controls</a:t>
            </a:r>
            <a:endParaRPr 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flipH="1">
            <a:off x="6747759" y="4096009"/>
            <a:ext cx="28586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1437069" y="5896909"/>
            <a:ext cx="49524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4670560" y="3171426"/>
            <a:ext cx="974063" cy="337809"/>
            <a:chOff x="-685800" y="3409695"/>
            <a:chExt cx="974063" cy="337809"/>
          </a:xfrm>
        </p:grpSpPr>
        <p:sp>
          <p:nvSpPr>
            <p:cNvPr id="152" name="Trapezoid 151"/>
            <p:cNvSpPr/>
            <p:nvPr/>
          </p:nvSpPr>
          <p:spPr>
            <a:xfrm flipV="1">
              <a:off x="-685800" y="3442704"/>
              <a:ext cx="974063" cy="304800"/>
            </a:xfrm>
            <a:prstGeom prst="trapezoid">
              <a:avLst>
                <a:gd name="adj" fmla="val 9405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-494944" y="3409695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accent3">
                      <a:lumMod val="75000"/>
                    </a:schemeClr>
                  </a:solidFill>
                </a:rPr>
                <a:t>1           0</a:t>
              </a:r>
              <a:endParaRPr lang="en-US" sz="11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157" name="Straight Arrow Connector 156"/>
          <p:cNvCxnSpPr/>
          <p:nvPr/>
        </p:nvCxnSpPr>
        <p:spPr>
          <a:xfrm>
            <a:off x="5196526" y="3509235"/>
            <a:ext cx="11650" cy="21209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6159482" y="3171426"/>
            <a:ext cx="974063" cy="337809"/>
            <a:chOff x="-685800" y="3409695"/>
            <a:chExt cx="974063" cy="337809"/>
          </a:xfrm>
        </p:grpSpPr>
        <p:sp>
          <p:nvSpPr>
            <p:cNvPr id="164" name="Trapezoid 163"/>
            <p:cNvSpPr/>
            <p:nvPr/>
          </p:nvSpPr>
          <p:spPr>
            <a:xfrm flipV="1">
              <a:off x="-685800" y="3442704"/>
              <a:ext cx="974063" cy="304800"/>
            </a:xfrm>
            <a:prstGeom prst="trapezoid">
              <a:avLst>
                <a:gd name="adj" fmla="val 9405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-494944" y="3409695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accent3">
                      <a:lumMod val="75000"/>
                    </a:schemeClr>
                  </a:solidFill>
                </a:rPr>
                <a:t>1           0</a:t>
              </a:r>
              <a:endParaRPr lang="en-US" sz="11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166" name="Straight Arrow Connector 165"/>
          <p:cNvCxnSpPr/>
          <p:nvPr/>
        </p:nvCxnSpPr>
        <p:spPr>
          <a:xfrm>
            <a:off x="6685448" y="3509235"/>
            <a:ext cx="11650" cy="21209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reeform 167"/>
          <p:cNvSpPr/>
          <p:nvPr/>
        </p:nvSpPr>
        <p:spPr>
          <a:xfrm>
            <a:off x="4968815" y="3001992"/>
            <a:ext cx="2346385" cy="198408"/>
          </a:xfrm>
          <a:custGeom>
            <a:avLst/>
            <a:gdLst>
              <a:gd name="connsiteX0" fmla="*/ 2346385 w 2346385"/>
              <a:gd name="connsiteY0" fmla="*/ 0 h 198408"/>
              <a:gd name="connsiteX1" fmla="*/ 0 w 2346385"/>
              <a:gd name="connsiteY1" fmla="*/ 0 h 198408"/>
              <a:gd name="connsiteX2" fmla="*/ 8627 w 2346385"/>
              <a:gd name="connsiteY2" fmla="*/ 198408 h 19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6385" h="198408">
                <a:moveTo>
                  <a:pt x="2346385" y="0"/>
                </a:moveTo>
                <a:lnTo>
                  <a:pt x="0" y="0"/>
                </a:lnTo>
                <a:lnTo>
                  <a:pt x="8627" y="198408"/>
                </a:lnTo>
              </a:path>
            </a:pathLst>
          </a:custGeom>
          <a:noFill/>
          <a:ln w="19050">
            <a:solidFill>
              <a:srgbClr val="A47E1E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6350338" y="2988304"/>
            <a:ext cx="11650" cy="212096"/>
          </a:xfrm>
          <a:prstGeom prst="straightConnector1">
            <a:avLst/>
          </a:prstGeom>
          <a:ln w="19050">
            <a:solidFill>
              <a:srgbClr val="A47E1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296262" y="2863469"/>
            <a:ext cx="1257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rgbClr val="A47E1E"/>
                </a:solidFill>
              </a:rPr>
              <a:t>imm_addr_const_i</a:t>
            </a:r>
          </a:p>
          <a:p>
            <a:pPr algn="ctr"/>
            <a:r>
              <a:rPr lang="en-US" sz="1100" smtClean="0">
                <a:solidFill>
                  <a:srgbClr val="A47E1E"/>
                </a:solidFill>
              </a:rPr>
              <a:t>(8b)</a:t>
            </a:r>
            <a:endParaRPr lang="en-US" sz="1100">
              <a:solidFill>
                <a:srgbClr val="A47E1E"/>
              </a:solidFill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H="1">
            <a:off x="5481330" y="3401936"/>
            <a:ext cx="28586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403731" y="3352800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chemeClr val="accent3">
                    <a:lumMod val="75000"/>
                  </a:schemeClr>
                </a:solidFill>
              </a:rPr>
              <a:t>r0_const_sel_i</a:t>
            </a:r>
            <a:endParaRPr lang="en-US" sz="9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 flipH="1">
            <a:off x="6978950" y="3393563"/>
            <a:ext cx="28586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6978950" y="3359547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solidFill>
                  <a:schemeClr val="accent3">
                    <a:lumMod val="75000"/>
                  </a:schemeClr>
                </a:solidFill>
              </a:rPr>
              <a:t>r1_const_sel_i</a:t>
            </a:r>
            <a:endParaRPr lang="en-US" sz="9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010945" y="3701640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2">
                    <a:lumMod val="75000"/>
                  </a:schemeClr>
                </a:solidFill>
              </a:rPr>
              <a:t>oprnd_0_i</a:t>
            </a:r>
            <a:endParaRPr 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235829" y="3700790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2">
                    <a:lumMod val="75000"/>
                  </a:schemeClr>
                </a:solidFill>
              </a:rPr>
              <a:t>oprnd_1_i</a:t>
            </a:r>
            <a:endParaRPr 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7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4516" y="6311252"/>
            <a:ext cx="2525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accent5">
                    <a:lumMod val="50000"/>
                  </a:schemeClr>
                </a:solidFill>
              </a:rPr>
              <a:t>Arithmetic and Logic Unit (ALU)</a:t>
            </a:r>
            <a:endParaRPr lang="en-US" sz="14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895600"/>
            <a:ext cx="6858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</a:rPr>
              <a:t>==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3400" y="2514600"/>
            <a:ext cx="0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2514600"/>
            <a:ext cx="0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105765" y="194424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oprnd_0_i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47800" y="2895600"/>
            <a:ext cx="6858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67535" y="2514600"/>
            <a:ext cx="0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10502" y="2514600"/>
            <a:ext cx="0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14600" y="2895600"/>
            <a:ext cx="6858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</a:rPr>
              <a:t>&gt;&gt;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51" idx="0"/>
            <a:endCxn id="22" idx="0"/>
          </p:cNvCxnSpPr>
          <p:nvPr/>
        </p:nvCxnSpPr>
        <p:spPr>
          <a:xfrm flipH="1">
            <a:off x="2857500" y="1524000"/>
            <a:ext cx="8269" cy="13716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44017" y="2892623"/>
            <a:ext cx="6858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</a:rPr>
              <a:t>&lt;&lt;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4000" y="2892209"/>
            <a:ext cx="6858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INV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00800" y="2892623"/>
            <a:ext cx="6858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Add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553200" y="2511623"/>
            <a:ext cx="0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934200" y="2511623"/>
            <a:ext cx="0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67600" y="2892209"/>
            <a:ext cx="6858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620000" y="2511209"/>
            <a:ext cx="0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001000" y="2511209"/>
            <a:ext cx="0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482688" y="194424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oprnd_1_i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2255565" y="37049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oprnd_0_i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2632488" y="37049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oprnd_1_i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378737" y="1186191"/>
            <a:ext cx="974063" cy="337809"/>
            <a:chOff x="3293138" y="3623957"/>
            <a:chExt cx="974063" cy="337809"/>
          </a:xfrm>
        </p:grpSpPr>
        <p:sp>
          <p:nvSpPr>
            <p:cNvPr id="51" name="Trapezoid 50"/>
            <p:cNvSpPr/>
            <p:nvPr/>
          </p:nvSpPr>
          <p:spPr>
            <a:xfrm flipV="1">
              <a:off x="3293138" y="3656966"/>
              <a:ext cx="974063" cy="304800"/>
            </a:xfrm>
            <a:prstGeom prst="trapezoid">
              <a:avLst>
                <a:gd name="adj" fmla="val 9405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83994" y="3623957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1           0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2683915" y="838200"/>
            <a:ext cx="0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064915" y="838200"/>
            <a:ext cx="0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6200000">
            <a:off x="1172564" y="1951636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oprnd_0_i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16200000">
            <a:off x="1549487" y="1951636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oprnd_1_i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2" name="Straight Arrow Connector 61"/>
          <p:cNvCxnSpPr>
            <a:stCxn id="66" idx="0"/>
          </p:cNvCxnSpPr>
          <p:nvPr/>
        </p:nvCxnSpPr>
        <p:spPr>
          <a:xfrm flipH="1">
            <a:off x="4517363" y="1524000"/>
            <a:ext cx="8269" cy="13716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6200000">
            <a:off x="3915428" y="37049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oprnd_0_i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 rot="16200000">
            <a:off x="4292351" y="37049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oprnd_1_i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038600" y="1186191"/>
            <a:ext cx="974063" cy="337809"/>
            <a:chOff x="3293138" y="3623957"/>
            <a:chExt cx="974063" cy="337809"/>
          </a:xfrm>
        </p:grpSpPr>
        <p:sp>
          <p:nvSpPr>
            <p:cNvPr id="66" name="Trapezoid 65"/>
            <p:cNvSpPr/>
            <p:nvPr/>
          </p:nvSpPr>
          <p:spPr>
            <a:xfrm flipV="1">
              <a:off x="3293138" y="3656966"/>
              <a:ext cx="974063" cy="304800"/>
            </a:xfrm>
            <a:prstGeom prst="trapezoid">
              <a:avLst>
                <a:gd name="adj" fmla="val 9405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83994" y="3623957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1           0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4343778" y="838200"/>
            <a:ext cx="0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724778" y="838200"/>
            <a:ext cx="0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4" idx="0"/>
          </p:cNvCxnSpPr>
          <p:nvPr/>
        </p:nvCxnSpPr>
        <p:spPr>
          <a:xfrm flipH="1">
            <a:off x="5736563" y="1524000"/>
            <a:ext cx="8269" cy="13716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6200000">
            <a:off x="5134628" y="37049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oprnd_0_i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6200000">
            <a:off x="5511551" y="37049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oprnd_1_i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257800" y="1186191"/>
            <a:ext cx="974063" cy="337809"/>
            <a:chOff x="3293138" y="3623957"/>
            <a:chExt cx="974063" cy="337809"/>
          </a:xfrm>
        </p:grpSpPr>
        <p:sp>
          <p:nvSpPr>
            <p:cNvPr id="74" name="Trapezoid 73"/>
            <p:cNvSpPr/>
            <p:nvPr/>
          </p:nvSpPr>
          <p:spPr>
            <a:xfrm flipV="1">
              <a:off x="3293138" y="3656966"/>
              <a:ext cx="974063" cy="304800"/>
            </a:xfrm>
            <a:prstGeom prst="trapezoid">
              <a:avLst>
                <a:gd name="adj" fmla="val 9405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83994" y="3623957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1           0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>
            <a:off x="5562978" y="838200"/>
            <a:ext cx="0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943978" y="838200"/>
            <a:ext cx="0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16200000">
            <a:off x="6125564" y="1999515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oprnd_0_i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6502487" y="1999515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oprnd_1_i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7186367" y="2038565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oprnd_0_i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7563290" y="2038565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oprnd_1_i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62000" y="4293138"/>
            <a:ext cx="974063" cy="337809"/>
            <a:chOff x="3293138" y="3623957"/>
            <a:chExt cx="974063" cy="337809"/>
          </a:xfrm>
        </p:grpSpPr>
        <p:sp>
          <p:nvSpPr>
            <p:cNvPr id="83" name="Trapezoid 82"/>
            <p:cNvSpPr/>
            <p:nvPr/>
          </p:nvSpPr>
          <p:spPr>
            <a:xfrm flipV="1">
              <a:off x="3293138" y="3656966"/>
              <a:ext cx="974063" cy="304800"/>
            </a:xfrm>
            <a:prstGeom prst="trapezoid">
              <a:avLst>
                <a:gd name="adj" fmla="val 9405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83994" y="3623957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1           0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 flipH="1">
            <a:off x="853528" y="3273209"/>
            <a:ext cx="8270" cy="107019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602232" y="3273208"/>
            <a:ext cx="8270" cy="107019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249031" y="4630947"/>
            <a:ext cx="0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13260" y="5011948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cf_o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181600" y="4246926"/>
            <a:ext cx="1752600" cy="414010"/>
            <a:chOff x="5048986" y="4246926"/>
            <a:chExt cx="1752600" cy="414010"/>
          </a:xfrm>
        </p:grpSpPr>
        <p:sp>
          <p:nvSpPr>
            <p:cNvPr id="91" name="Trapezoid 90"/>
            <p:cNvSpPr/>
            <p:nvPr/>
          </p:nvSpPr>
          <p:spPr>
            <a:xfrm flipV="1">
              <a:off x="5048986" y="4279936"/>
              <a:ext cx="1752600" cy="381000"/>
            </a:xfrm>
            <a:prstGeom prst="trapezoid">
              <a:avLst>
                <a:gd name="adj" fmla="val 11783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239842" y="4246926"/>
              <a:ext cx="13708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3         2          1         0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94" name="Straight Arrow Connector 93"/>
          <p:cNvCxnSpPr>
            <a:stCxn id="27" idx="2"/>
          </p:cNvCxnSpPr>
          <p:nvPr/>
        </p:nvCxnSpPr>
        <p:spPr>
          <a:xfrm>
            <a:off x="4486917" y="3273623"/>
            <a:ext cx="961739" cy="100631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2" idx="2"/>
          </p:cNvCxnSpPr>
          <p:nvPr/>
        </p:nvCxnSpPr>
        <p:spPr>
          <a:xfrm flipH="1">
            <a:off x="6677800" y="3273209"/>
            <a:ext cx="1132700" cy="100672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2" idx="2"/>
          </p:cNvCxnSpPr>
          <p:nvPr/>
        </p:nvCxnSpPr>
        <p:spPr>
          <a:xfrm>
            <a:off x="5676900" y="3273209"/>
            <a:ext cx="197929" cy="101992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7" idx="2"/>
          </p:cNvCxnSpPr>
          <p:nvPr/>
        </p:nvCxnSpPr>
        <p:spPr>
          <a:xfrm flipH="1">
            <a:off x="6231863" y="3273623"/>
            <a:ext cx="511837" cy="101951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5302422" y="5265350"/>
            <a:ext cx="974063" cy="337809"/>
            <a:chOff x="3293138" y="3623957"/>
            <a:chExt cx="974063" cy="337809"/>
          </a:xfrm>
        </p:grpSpPr>
        <p:sp>
          <p:nvSpPr>
            <p:cNvPr id="112" name="Trapezoid 111"/>
            <p:cNvSpPr/>
            <p:nvPr/>
          </p:nvSpPr>
          <p:spPr>
            <a:xfrm flipV="1">
              <a:off x="3293138" y="3656966"/>
              <a:ext cx="974063" cy="304800"/>
            </a:xfrm>
            <a:prstGeom prst="trapezoid">
              <a:avLst>
                <a:gd name="adj" fmla="val 9405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483994" y="3623957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1           0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14" name="Straight Arrow Connector 113"/>
          <p:cNvCxnSpPr>
            <a:stCxn id="91" idx="0"/>
          </p:cNvCxnSpPr>
          <p:nvPr/>
        </p:nvCxnSpPr>
        <p:spPr>
          <a:xfrm>
            <a:off x="6057900" y="4660936"/>
            <a:ext cx="5886" cy="62801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2" idx="2"/>
          </p:cNvCxnSpPr>
          <p:nvPr/>
        </p:nvCxnSpPr>
        <p:spPr>
          <a:xfrm>
            <a:off x="2857500" y="3276600"/>
            <a:ext cx="2705478" cy="202175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2" idx="0"/>
          </p:cNvCxnSpPr>
          <p:nvPr/>
        </p:nvCxnSpPr>
        <p:spPr>
          <a:xfrm>
            <a:off x="5789454" y="5603159"/>
            <a:ext cx="6975" cy="41664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269463" y="1371600"/>
            <a:ext cx="24513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945527" y="1371600"/>
            <a:ext cx="24513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097378" y="1371600"/>
            <a:ext cx="24513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677800" y="4504673"/>
            <a:ext cx="24513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130253" y="5450759"/>
            <a:ext cx="24513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579613" y="1219200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75000"/>
                  </a:schemeClr>
                </a:solidFill>
              </a:rPr>
              <a:t>shftr_sel_i</a:t>
            </a:r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76600" y="1219200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75000"/>
                  </a:schemeClr>
                </a:solidFill>
              </a:rPr>
              <a:t>shftl_sel_i</a:t>
            </a:r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304013" y="1219200"/>
            <a:ext cx="662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75000"/>
                  </a:schemeClr>
                </a:solidFill>
              </a:rPr>
              <a:t>inv_sel_i</a:t>
            </a:r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957156" y="4351589"/>
            <a:ext cx="10583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75000"/>
                  </a:schemeClr>
                </a:solidFill>
              </a:rPr>
              <a:t>alu_sel_0_i[1:0]</a:t>
            </a:r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92361" y="5298359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75000"/>
                  </a:schemeClr>
                </a:solidFill>
              </a:rPr>
              <a:t>alu_sel_1_i</a:t>
            </a:r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1574233" y="4521283"/>
            <a:ext cx="24513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36341" y="436888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75000"/>
                  </a:schemeClr>
                </a:solidFill>
              </a:rPr>
              <a:t>cf_sel_i</a:t>
            </a:r>
            <a:endParaRPr 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372456" y="5943600"/>
            <a:ext cx="964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alu_result_o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9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47800" y="228600"/>
            <a:ext cx="7391400" cy="647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66083" y="526984"/>
            <a:ext cx="695003" cy="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0685" y="38100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instr_valid_i</a:t>
            </a:r>
            <a:endParaRPr lang="en-US" sz="110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222937" y="768125"/>
            <a:ext cx="7467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611979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instr_done_o</a:t>
            </a:r>
            <a:endParaRPr lang="en-US" sz="110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48822" y="1212784"/>
            <a:ext cx="695003" cy="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558" y="1066800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src_reg_i</a:t>
            </a:r>
            <a:endParaRPr lang="en-US" sz="110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250198" y="1478158"/>
            <a:ext cx="695003" cy="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6934" y="1332174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dst_reg_i</a:t>
            </a:r>
            <a:endParaRPr lang="en-US" sz="110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222937" y="1853121"/>
            <a:ext cx="695003" cy="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932" y="1644668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imm_addr_const_i[7:0]</a:t>
            </a:r>
            <a:endParaRPr lang="en-US" sz="105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209997" y="2127184"/>
            <a:ext cx="695003" cy="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9084" y="1981200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id_*_i</a:t>
            </a:r>
            <a:endParaRPr lang="en-US" sz="110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146737" y="2641457"/>
            <a:ext cx="7467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9351" y="2362200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data_mem_rd_enb_o</a:t>
            </a:r>
            <a:endParaRPr lang="en-US" sz="100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158225" y="2946257"/>
            <a:ext cx="7467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0839" y="2667000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data_mem_wr_enb_o</a:t>
            </a:r>
            <a:endParaRPr lang="en-US" sz="100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128667" y="3508946"/>
            <a:ext cx="7467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39" y="335280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r0_sel_o</a:t>
            </a:r>
            <a:endParaRPr lang="en-US" sz="110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46737" y="3784482"/>
            <a:ext cx="7467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0809" y="362833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r1_sel_o</a:t>
            </a:r>
            <a:endParaRPr lang="en-US" sz="110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46737" y="4046092"/>
            <a:ext cx="7467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0470" y="3889946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wr_data_sel_o</a:t>
            </a:r>
            <a:endParaRPr lang="en-US" sz="110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146737" y="4317882"/>
            <a:ext cx="7467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0470" y="416173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cmp_flag_sel_o</a:t>
            </a:r>
            <a:endParaRPr lang="en-US" sz="110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146737" y="4655692"/>
            <a:ext cx="7467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2400" y="4499546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r0_const_sel_o</a:t>
            </a:r>
            <a:endParaRPr lang="en-US" sz="1100"/>
          </a:p>
        </p:txBody>
      </p:sp>
      <p:sp>
        <p:nvSpPr>
          <p:cNvPr id="38" name="Oval 37"/>
          <p:cNvSpPr/>
          <p:nvPr/>
        </p:nvSpPr>
        <p:spPr>
          <a:xfrm>
            <a:off x="4800600" y="1282932"/>
            <a:ext cx="685800" cy="4949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solidFill>
                  <a:schemeClr val="accent2"/>
                </a:solidFill>
              </a:rPr>
              <a:t>idle</a:t>
            </a:r>
            <a:endParaRPr lang="en-US" sz="1100" b="1">
              <a:solidFill>
                <a:schemeClr val="accent2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438400" y="502738"/>
            <a:ext cx="685800" cy="4949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solidFill>
                  <a:schemeClr val="accent2"/>
                </a:solidFill>
              </a:rPr>
              <a:t>ld</a:t>
            </a:r>
            <a:endParaRPr lang="en-US" sz="1100" b="1">
              <a:solidFill>
                <a:schemeClr val="accent2"/>
              </a:solidFill>
            </a:endParaRPr>
          </a:p>
        </p:txBody>
      </p:sp>
      <p:cxnSp>
        <p:nvCxnSpPr>
          <p:cNvPr id="41" name="Straight Arrow Connector 40"/>
          <p:cNvCxnSpPr>
            <a:stCxn id="38" idx="2"/>
            <a:endCxn id="39" idx="6"/>
          </p:cNvCxnSpPr>
          <p:nvPr/>
        </p:nvCxnSpPr>
        <p:spPr>
          <a:xfrm flipH="1" flipV="1">
            <a:off x="3124200" y="750222"/>
            <a:ext cx="1676400" cy="78019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209800" y="1661221"/>
            <a:ext cx="685800" cy="4949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solidFill>
                  <a:schemeClr val="accent2"/>
                </a:solidFill>
              </a:rPr>
              <a:t>st</a:t>
            </a:r>
            <a:endParaRPr lang="en-US" sz="1100" b="1">
              <a:solidFill>
                <a:schemeClr val="accent2"/>
              </a:solidFill>
            </a:endParaRPr>
          </a:p>
        </p:txBody>
      </p:sp>
      <p:cxnSp>
        <p:nvCxnSpPr>
          <p:cNvPr id="46" name="Straight Arrow Connector 45"/>
          <p:cNvCxnSpPr>
            <a:stCxn id="38" idx="3"/>
            <a:endCxn id="42" idx="6"/>
          </p:cNvCxnSpPr>
          <p:nvPr/>
        </p:nvCxnSpPr>
        <p:spPr>
          <a:xfrm flipH="1">
            <a:off x="2895600" y="1705414"/>
            <a:ext cx="2005433" cy="20329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258683" y="2706426"/>
            <a:ext cx="685800" cy="4949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solidFill>
                  <a:schemeClr val="accent2"/>
                </a:solidFill>
              </a:rPr>
              <a:t>and</a:t>
            </a:r>
            <a:endParaRPr lang="en-US" sz="1100" b="1">
              <a:solidFill>
                <a:schemeClr val="accent2"/>
              </a:solidFill>
            </a:endParaRPr>
          </a:p>
        </p:txBody>
      </p:sp>
      <p:cxnSp>
        <p:nvCxnSpPr>
          <p:cNvPr id="51" name="Straight Arrow Connector 50"/>
          <p:cNvCxnSpPr>
            <a:stCxn id="38" idx="3"/>
            <a:endCxn id="50" idx="7"/>
          </p:cNvCxnSpPr>
          <p:nvPr/>
        </p:nvCxnSpPr>
        <p:spPr>
          <a:xfrm flipH="1">
            <a:off x="2844050" y="1705414"/>
            <a:ext cx="2056983" cy="107349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068183" y="3763665"/>
            <a:ext cx="685800" cy="4949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solidFill>
                  <a:schemeClr val="accent2"/>
                </a:solidFill>
              </a:rPr>
              <a:t>add</a:t>
            </a:r>
            <a:endParaRPr lang="en-US" sz="1100" b="1">
              <a:solidFill>
                <a:schemeClr val="accent2"/>
              </a:solidFill>
            </a:endParaRPr>
          </a:p>
        </p:txBody>
      </p:sp>
      <p:cxnSp>
        <p:nvCxnSpPr>
          <p:cNvPr id="55" name="Straight Arrow Connector 54"/>
          <p:cNvCxnSpPr>
            <a:stCxn id="38" idx="4"/>
            <a:endCxn id="54" idx="7"/>
          </p:cNvCxnSpPr>
          <p:nvPr/>
        </p:nvCxnSpPr>
        <p:spPr>
          <a:xfrm flipH="1">
            <a:off x="2653550" y="1777900"/>
            <a:ext cx="2489950" cy="2058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260840" y="5004296"/>
            <a:ext cx="685800" cy="4949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solidFill>
                  <a:schemeClr val="accent2"/>
                </a:solidFill>
              </a:rPr>
              <a:t>addi</a:t>
            </a:r>
            <a:endParaRPr lang="en-US" sz="1100" b="1">
              <a:solidFill>
                <a:schemeClr val="accent2"/>
              </a:solidFill>
            </a:endParaRPr>
          </a:p>
        </p:txBody>
      </p:sp>
      <p:cxnSp>
        <p:nvCxnSpPr>
          <p:cNvPr id="58" name="Straight Arrow Connector 57"/>
          <p:cNvCxnSpPr>
            <a:stCxn id="38" idx="4"/>
            <a:endCxn id="57" idx="7"/>
          </p:cNvCxnSpPr>
          <p:nvPr/>
        </p:nvCxnSpPr>
        <p:spPr>
          <a:xfrm flipH="1">
            <a:off x="2846207" y="1777900"/>
            <a:ext cx="2297293" cy="329888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603740" y="5800350"/>
            <a:ext cx="685800" cy="4949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accent2"/>
                </a:solidFill>
              </a:rPr>
              <a:t>cmplt</a:t>
            </a:r>
            <a:endParaRPr lang="en-US" sz="1000" b="1">
              <a:solidFill>
                <a:schemeClr val="accent2"/>
              </a:solidFill>
            </a:endParaRPr>
          </a:p>
        </p:txBody>
      </p:sp>
      <p:cxnSp>
        <p:nvCxnSpPr>
          <p:cNvPr id="62" name="Straight Arrow Connector 61"/>
          <p:cNvCxnSpPr>
            <a:stCxn id="38" idx="5"/>
            <a:endCxn id="61" idx="7"/>
          </p:cNvCxnSpPr>
          <p:nvPr/>
        </p:nvCxnSpPr>
        <p:spPr>
          <a:xfrm flipH="1">
            <a:off x="3189107" y="1705414"/>
            <a:ext cx="2196860" cy="416742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>
            <a:off x="3036498" y="569343"/>
            <a:ext cx="1906438" cy="767751"/>
          </a:xfrm>
          <a:custGeom>
            <a:avLst/>
            <a:gdLst>
              <a:gd name="connsiteX0" fmla="*/ 0 w 1906438"/>
              <a:gd name="connsiteY0" fmla="*/ 0 h 767751"/>
              <a:gd name="connsiteX1" fmla="*/ 1216325 w 1906438"/>
              <a:gd name="connsiteY1" fmla="*/ 258793 h 767751"/>
              <a:gd name="connsiteX2" fmla="*/ 1906438 w 1906438"/>
              <a:gd name="connsiteY2" fmla="*/ 767751 h 76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438" h="767751">
                <a:moveTo>
                  <a:pt x="0" y="0"/>
                </a:moveTo>
                <a:lnTo>
                  <a:pt x="1216325" y="258793"/>
                </a:lnTo>
                <a:lnTo>
                  <a:pt x="1906438" y="767751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2829464" y="1552755"/>
            <a:ext cx="1975449" cy="232913"/>
          </a:xfrm>
          <a:custGeom>
            <a:avLst/>
            <a:gdLst>
              <a:gd name="connsiteX0" fmla="*/ 0 w 1975449"/>
              <a:gd name="connsiteY0" fmla="*/ 232913 h 232913"/>
              <a:gd name="connsiteX1" fmla="*/ 1975449 w 1975449"/>
              <a:gd name="connsiteY1" fmla="*/ 0 h 23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5449" h="232913">
                <a:moveTo>
                  <a:pt x="0" y="232913"/>
                </a:moveTo>
                <a:lnTo>
                  <a:pt x="1975449" y="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2708694" y="1742536"/>
            <a:ext cx="2044461" cy="974785"/>
          </a:xfrm>
          <a:custGeom>
            <a:avLst/>
            <a:gdLst>
              <a:gd name="connsiteX0" fmla="*/ 0 w 2044461"/>
              <a:gd name="connsiteY0" fmla="*/ 974785 h 974785"/>
              <a:gd name="connsiteX1" fmla="*/ 569344 w 2044461"/>
              <a:gd name="connsiteY1" fmla="*/ 491706 h 974785"/>
              <a:gd name="connsiteX2" fmla="*/ 2044461 w 2044461"/>
              <a:gd name="connsiteY2" fmla="*/ 0 h 97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461" h="974785">
                <a:moveTo>
                  <a:pt x="0" y="974785"/>
                </a:moveTo>
                <a:lnTo>
                  <a:pt x="569344" y="491706"/>
                </a:lnTo>
                <a:lnTo>
                  <a:pt x="2044461" y="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432649" y="1716657"/>
            <a:ext cx="2570672" cy="2044460"/>
          </a:xfrm>
          <a:custGeom>
            <a:avLst/>
            <a:gdLst>
              <a:gd name="connsiteX0" fmla="*/ 0 w 2570672"/>
              <a:gd name="connsiteY0" fmla="*/ 2044460 h 2044460"/>
              <a:gd name="connsiteX1" fmla="*/ 974785 w 2570672"/>
              <a:gd name="connsiteY1" fmla="*/ 1147313 h 2044460"/>
              <a:gd name="connsiteX2" fmla="*/ 2570672 w 2570672"/>
              <a:gd name="connsiteY2" fmla="*/ 0 h 204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0672" h="2044460">
                <a:moveTo>
                  <a:pt x="0" y="2044460"/>
                </a:moveTo>
                <a:lnTo>
                  <a:pt x="974785" y="1147313"/>
                </a:lnTo>
                <a:lnTo>
                  <a:pt x="2570672" y="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2639683" y="1975449"/>
            <a:ext cx="2303253" cy="3019245"/>
          </a:xfrm>
          <a:custGeom>
            <a:avLst/>
            <a:gdLst>
              <a:gd name="connsiteX0" fmla="*/ 0 w 2303253"/>
              <a:gd name="connsiteY0" fmla="*/ 3019245 h 3019245"/>
              <a:gd name="connsiteX1" fmla="*/ 1009291 w 2303253"/>
              <a:gd name="connsiteY1" fmla="*/ 1371600 h 3019245"/>
              <a:gd name="connsiteX2" fmla="*/ 2303253 w 2303253"/>
              <a:gd name="connsiteY2" fmla="*/ 0 h 301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3253" h="3019245">
                <a:moveTo>
                  <a:pt x="0" y="3019245"/>
                </a:moveTo>
                <a:lnTo>
                  <a:pt x="1009291" y="1371600"/>
                </a:lnTo>
                <a:lnTo>
                  <a:pt x="2303253" y="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3045125" y="1794294"/>
            <a:ext cx="2156603" cy="4002657"/>
          </a:xfrm>
          <a:custGeom>
            <a:avLst/>
            <a:gdLst>
              <a:gd name="connsiteX0" fmla="*/ 0 w 2156603"/>
              <a:gd name="connsiteY0" fmla="*/ 4002657 h 4002657"/>
              <a:gd name="connsiteX1" fmla="*/ 957532 w 2156603"/>
              <a:gd name="connsiteY1" fmla="*/ 2035834 h 4002657"/>
              <a:gd name="connsiteX2" fmla="*/ 2156603 w 2156603"/>
              <a:gd name="connsiteY2" fmla="*/ 0 h 400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603" h="4002657">
                <a:moveTo>
                  <a:pt x="0" y="4002657"/>
                </a:moveTo>
                <a:lnTo>
                  <a:pt x="957532" y="2035834"/>
                </a:lnTo>
                <a:lnTo>
                  <a:pt x="2156603" y="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477000" y="5961576"/>
            <a:ext cx="2101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accent5">
                    <a:lumMod val="50000"/>
                  </a:schemeClr>
                </a:solidFill>
              </a:rPr>
              <a:t>Execution Unit  Controller</a:t>
            </a:r>
            <a:endParaRPr lang="en-US" sz="1400" b="1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146737" y="4927482"/>
            <a:ext cx="7467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52400" y="4771336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r1_const_sel_o</a:t>
            </a:r>
            <a:endParaRPr lang="en-US" sz="110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158225" y="5380936"/>
            <a:ext cx="7467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8735" y="5224790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shftr_sel_o</a:t>
            </a:r>
            <a:endParaRPr lang="en-US" sz="110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146737" y="5609536"/>
            <a:ext cx="7467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6369" y="5453390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shftl_sel_o</a:t>
            </a:r>
            <a:endParaRPr lang="en-US" sz="110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1146737" y="5871146"/>
            <a:ext cx="7467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6519" y="5715000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inv_sel_o</a:t>
            </a:r>
            <a:endParaRPr lang="en-US" sz="110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1146737" y="6142936"/>
            <a:ext cx="7467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57200" y="5986790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cf_sel_o</a:t>
            </a:r>
            <a:endParaRPr lang="en-US" sz="110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1146737" y="6371536"/>
            <a:ext cx="7467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541" y="6215390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alu_sel_0_o[1:0]</a:t>
            </a:r>
            <a:endParaRPr lang="en-US" sz="110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1146737" y="6600136"/>
            <a:ext cx="7467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28600" y="6443990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alu_sel_1_o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60434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235</Words>
  <Application>Microsoft Office PowerPoint</Application>
  <PresentationFormat>On-screen Show (4:3)</PresentationFormat>
  <Paragraphs>169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8-bit 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8-bit Processor</dc:title>
  <dc:creator>Gur Samrao</dc:creator>
  <cp:lastModifiedBy>Gur Samrao</cp:lastModifiedBy>
  <cp:revision>50</cp:revision>
  <dcterms:created xsi:type="dcterms:W3CDTF">2006-08-16T00:00:00Z</dcterms:created>
  <dcterms:modified xsi:type="dcterms:W3CDTF">2019-08-12T18:49:18Z</dcterms:modified>
</cp:coreProperties>
</file>