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19" r:id="rId2"/>
    <p:sldId id="588" r:id="rId3"/>
    <p:sldId id="56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77777"/>
    <a:srgbClr val="969696"/>
    <a:srgbClr val="3333FF"/>
    <a:srgbClr val="FF9900"/>
    <a:srgbClr val="FFA021"/>
    <a:srgbClr val="EE8E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289" autoAdjust="0"/>
  </p:normalViewPr>
  <p:slideViewPr>
    <p:cSldViewPr>
      <p:cViewPr>
        <p:scale>
          <a:sx n="99" d="100"/>
          <a:sy n="99" d="100"/>
        </p:scale>
        <p:origin x="-1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FB4718-369F-4ABC-8800-BAFED599DE07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D2ACB0-9259-4443-AB98-910500409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7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3461EE-AF8C-4E16-9181-732D6837AF5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09" marR="0" lvl="1" indent="-1714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2883-3C92-4BA3-BA44-4AF8F20F375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0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8FCFB4-DB04-4AED-96F3-FFEF1BA0BCD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64ADA-1E85-4A34-97D7-E1728E0619CF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17573-0D26-4D05-8C84-C139FE2A2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EFFDD-82CB-4BD6-B254-B003743D621F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A9B00-3B6B-4573-ACB9-5FC8F7253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E1481-0BBE-48A6-A04F-AF1EB4CF526B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69B7-09EE-4988-8347-AD31167A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360" y="407829"/>
            <a:ext cx="6904040" cy="5762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1645920"/>
            <a:ext cx="86868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8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2D94D-AEAC-44C8-8128-5441C680D62F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AB95-6DDA-4176-9F03-F392C45FD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9497-95E6-4A7C-8993-91A3F5530C04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6C094-6716-44FF-ABB8-4BC01C821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7FCA4-ADD5-4E2F-8C34-B3B609D36100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C694-5B3C-41BE-AAF4-96FB57BF5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1297C-AE51-4A29-A86E-6FA023235AA2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72FB4-78EB-49B4-8CB2-CF8F7A20F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B9B97-5652-4FD9-9CF6-F3F15D83E292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9E84-2AE4-455E-B610-D29CDAD0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6F4FF-11B0-415D-AA42-1F8DF28E5C19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08EA-2632-4E5C-929C-741F0242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AC5DF-6A66-4D24-9774-C2E2DAD0F7A5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E9CB6-174C-46B5-AEC9-8C61ECC4C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4D4D-7764-4A6B-908F-109C20486878}" type="datetimeFigureOut">
              <a:rPr lang="en-US"/>
              <a:pPr>
                <a:defRPr/>
              </a:pPr>
              <a:t>2/19/14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72FF-69FC-4C73-949A-C45928C17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" descr="frogbubbles_img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2888" y="5029200"/>
            <a:ext cx="1530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135"/>
          <p:cNvGrpSpPr>
            <a:grpSpLocks/>
          </p:cNvGrpSpPr>
          <p:nvPr userDrawn="1"/>
        </p:nvGrpSpPr>
        <p:grpSpPr bwMode="auto">
          <a:xfrm>
            <a:off x="-209550" y="6088063"/>
            <a:ext cx="1352550" cy="922337"/>
            <a:chOff x="1143000" y="5867400"/>
            <a:chExt cx="1676400" cy="1143000"/>
          </a:xfrm>
        </p:grpSpPr>
        <p:grpSp>
          <p:nvGrpSpPr>
            <p:cNvPr id="9" name="Oval 8"/>
            <p:cNvGrpSpPr>
              <a:grpSpLocks/>
            </p:cNvGrpSpPr>
            <p:nvPr/>
          </p:nvGrpSpPr>
          <p:grpSpPr bwMode="auto">
            <a:xfrm>
              <a:off x="1138278" y="5861949"/>
              <a:ext cx="1692456" cy="1156008"/>
              <a:chOff x="-213360" y="6083808"/>
              <a:chExt cx="1365504" cy="932688"/>
            </a:xfrm>
          </p:grpSpPr>
          <p:pic>
            <p:nvPicPr>
              <p:cNvPr id="1028" name="Oval 8"/>
              <p:cNvPicPr>
                <a:picLocks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-213360" y="6083808"/>
                <a:ext cx="1365504" cy="932688"/>
              </a:xfrm>
              <a:prstGeom prst="rect">
                <a:avLst/>
              </a:prstGeom>
              <a:noFill/>
            </p:spPr>
          </p:pic>
          <p:sp>
            <p:nvSpPr>
              <p:cNvPr id="1029" name="Text Box 5"/>
              <p:cNvSpPr txBox="1">
                <a:spLocks noChangeArrowheads="1"/>
              </p:cNvSpPr>
              <p:nvPr/>
            </p:nvSpPr>
            <p:spPr bwMode="auto">
              <a:xfrm>
                <a:off x="-11473" y="6223258"/>
                <a:ext cx="956396" cy="65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pic>
          <p:nvPicPr>
            <p:cNvPr id="1031" name="Picture 137" descr="moxie_logo_transparent.png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600200" y="6134100"/>
              <a:ext cx="912941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hightail.com/download/elNJT2pJeDMwZ25MYnRVa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973"/>
              </p:ext>
            </p:extLst>
          </p:nvPr>
        </p:nvGraphicFramePr>
        <p:xfrm>
          <a:off x="685800" y="762000"/>
          <a:ext cx="7772400" cy="2057400"/>
        </p:xfrm>
        <a:graphic>
          <a:graphicData uri="http://schemas.openxmlformats.org/drawingml/2006/table">
            <a:tbl>
              <a:tblPr/>
              <a:tblGrid>
                <a:gridCol w="1872352"/>
                <a:gridCol w="5900048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Job #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270NWNASCRET006 – 14 CMS/BMS Dale Jr. Banner ads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Nationwide Insurance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Creation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07/02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Due Date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Possible creative review on 2/</a:t>
                      </a: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21, </a:t>
                      </a: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Final files to ship on 2</a:t>
                      </a: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</a:t>
                      </a: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  <a:endParaRPr kumimoji="0" lang="en-US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Launch Date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26/02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Chelsea White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Erin Lovett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Creative Lead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Jason Thomas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60664" y="22860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969696"/>
                </a:solidFill>
                <a:cs typeface="Arial" charset="0"/>
              </a:rPr>
              <a:t>Nationwide Digital CMS/BMS Banner Ads </a:t>
            </a:r>
            <a:r>
              <a:rPr lang="en-US" sz="1600" dirty="0" smtClean="0">
                <a:solidFill>
                  <a:srgbClr val="969696"/>
                </a:solidFill>
                <a:cs typeface="Arial" charset="0"/>
              </a:rPr>
              <a:t>– </a:t>
            </a: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Production Request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6" name="Text Box 368"/>
          <p:cNvSpPr txBox="1">
            <a:spLocks noChangeArrowheads="1"/>
          </p:cNvSpPr>
          <p:nvPr/>
        </p:nvSpPr>
        <p:spPr bwMode="auto">
          <a:xfrm>
            <a:off x="266700" y="3590925"/>
            <a:ext cx="8610600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b="1" dirty="0" smtClean="0"/>
              <a:t>SOURCE FILES: </a:t>
            </a:r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Server location to pull files from – </a:t>
            </a:r>
            <a:r>
              <a:rPr lang="en-US" sz="1000" b="1" i="1" dirty="0" err="1">
                <a:solidFill>
                  <a:schemeClr val="bg1">
                    <a:lumMod val="50000"/>
                  </a:schemeClr>
                </a:solidFill>
              </a:rPr>
              <a:t>smb</a:t>
            </a:r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000" b="1" i="1" dirty="0" err="1">
                <a:solidFill>
                  <a:schemeClr val="bg1">
                    <a:lumMod val="50000"/>
                  </a:schemeClr>
                </a:solidFill>
              </a:rPr>
              <a:t>cmh</a:t>
            </a:r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</a:rPr>
              <a:t>-files/CMHCLIENTS/Nationwide NASCAR/NWNASCRET006 Dale CMS-BMS Banners/!!NWNASCRET006 Dale CMS-BMS Banners-165x265.</a:t>
            </a:r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zip</a:t>
            </a:r>
          </a:p>
          <a:p>
            <a:pPr>
              <a:defRPr/>
            </a:pPr>
            <a:endParaRPr lang="en-US" sz="10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Or Download files </a:t>
            </a:r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-  </a:t>
            </a:r>
            <a:r>
              <a:rPr lang="en-US" sz="1000" dirty="0">
                <a:hlinkClick r:id="rId3"/>
              </a:rPr>
              <a:t>https://www.hightail.com/download/elNJT2pJeDMwZ25MYnRVag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en-US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354287"/>
            <a:ext cx="1447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1: </a:t>
            </a:r>
            <a:r>
              <a:rPr lang="en-US" sz="1050" dirty="0" smtClean="0"/>
              <a:t>Have Dale and the logo fade in.</a:t>
            </a:r>
            <a:endParaRPr lang="en-US" sz="1050" dirty="0"/>
          </a:p>
        </p:txBody>
      </p:sp>
      <p:pic>
        <p:nvPicPr>
          <p:cNvPr id="2" name="Picture 1" descr="Screen Shot 2014-02-09 at 1.41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4488"/>
            <a:ext cx="1447800" cy="2283522"/>
          </a:xfrm>
          <a:prstGeom prst="rect">
            <a:avLst/>
          </a:prstGeom>
        </p:spPr>
      </p:pic>
      <p:pic>
        <p:nvPicPr>
          <p:cNvPr id="7" name="Picture 6" descr="Screen Shot 2014-02-09 at 1.42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44488"/>
            <a:ext cx="1381225" cy="2133599"/>
          </a:xfrm>
          <a:prstGeom prst="rect">
            <a:avLst/>
          </a:prstGeom>
        </p:spPr>
      </p:pic>
      <p:pic>
        <p:nvPicPr>
          <p:cNvPr id="8" name="Picture 7" descr="Screen Shot 2014-02-09 at 1.42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44488"/>
            <a:ext cx="1346597" cy="2209799"/>
          </a:xfrm>
          <a:prstGeom prst="rect">
            <a:avLst/>
          </a:prstGeom>
        </p:spPr>
      </p:pic>
      <p:pic>
        <p:nvPicPr>
          <p:cNvPr id="9" name="Picture 8" descr="Screen Shot 2014-02-09 at 1.42.2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44488"/>
            <a:ext cx="1404143" cy="2209799"/>
          </a:xfrm>
          <a:prstGeom prst="rect">
            <a:avLst/>
          </a:prstGeom>
        </p:spPr>
      </p:pic>
      <p:pic>
        <p:nvPicPr>
          <p:cNvPr id="10" name="Picture 9" descr="Screen Shot 2014-02-09 at 1.42.3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144488"/>
            <a:ext cx="1382541" cy="2209800"/>
          </a:xfrm>
          <a:prstGeom prst="rect">
            <a:avLst/>
          </a:prstGeom>
        </p:spPr>
      </p:pic>
      <p:pic>
        <p:nvPicPr>
          <p:cNvPr id="11" name="Picture 10" descr="Screen Shot 2014-02-09 at 1.42.3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29" y="3810000"/>
            <a:ext cx="1472137" cy="2286001"/>
          </a:xfrm>
          <a:prstGeom prst="rect">
            <a:avLst/>
          </a:prstGeom>
        </p:spPr>
      </p:pic>
      <p:pic>
        <p:nvPicPr>
          <p:cNvPr id="12" name="Picture 11" descr="Screen Shot 2014-02-09 at 1.42.46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811488"/>
            <a:ext cx="1428750" cy="2286000"/>
          </a:xfrm>
          <a:prstGeom prst="rect">
            <a:avLst/>
          </a:prstGeom>
        </p:spPr>
      </p:pic>
      <p:pic>
        <p:nvPicPr>
          <p:cNvPr id="13" name="Picture 12" descr="Screen Shot 2014-02-09 at 1.42.53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3811488"/>
            <a:ext cx="1464469" cy="2286000"/>
          </a:xfrm>
          <a:prstGeom prst="rect">
            <a:avLst/>
          </a:prstGeom>
        </p:spPr>
      </p:pic>
      <p:pic>
        <p:nvPicPr>
          <p:cNvPr id="14" name="Picture 13" descr="Screen Shot 2014-02-09 at 1.43.12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11488"/>
            <a:ext cx="1397658" cy="228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57400" y="3278087"/>
            <a:ext cx="1828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2: </a:t>
            </a:r>
            <a:r>
              <a:rPr lang="en-US" sz="1000" dirty="0" smtClean="0"/>
              <a:t>Flag waves/swoops in quickly as a transition.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354287"/>
            <a:ext cx="1447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3: </a:t>
            </a:r>
            <a:r>
              <a:rPr lang="en-US" sz="1050" dirty="0" smtClean="0"/>
              <a:t>Have the clouds move slightly.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5562600" y="3310606"/>
            <a:ext cx="1676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4: </a:t>
            </a:r>
            <a:r>
              <a:rPr lang="en-US" sz="1000" dirty="0"/>
              <a:t>Flag waves/swoops in quickly as a transition.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3318302"/>
            <a:ext cx="1447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5: </a:t>
            </a:r>
            <a:r>
              <a:rPr lang="en-US" sz="1050" dirty="0"/>
              <a:t>Have the clouds move slightly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6052319"/>
            <a:ext cx="1524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6: </a:t>
            </a:r>
            <a:r>
              <a:rPr lang="en-US" sz="1000" dirty="0"/>
              <a:t>Flag waves/swoops in quickly as a transition.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6062990"/>
            <a:ext cx="1447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7: </a:t>
            </a:r>
            <a:r>
              <a:rPr lang="en-US" sz="1050" dirty="0"/>
              <a:t>Have the clouds move slightly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6044624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</a:t>
            </a:r>
            <a:r>
              <a:rPr lang="en-US" sz="1050" b="1" dirty="0"/>
              <a:t>8</a:t>
            </a:r>
            <a:r>
              <a:rPr lang="en-US" sz="1050" b="1" dirty="0" smtClean="0"/>
              <a:t>:</a:t>
            </a:r>
            <a:r>
              <a:rPr lang="en-US" sz="1050" dirty="0"/>
              <a:t>F</a:t>
            </a:r>
            <a:r>
              <a:rPr lang="en-US" sz="1000" dirty="0"/>
              <a:t>lag waves/swoops in quickly as a transition.</a:t>
            </a:r>
          </a:p>
          <a:p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7086600" y="6064731"/>
            <a:ext cx="2133600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Frame 9: </a:t>
            </a:r>
            <a:r>
              <a:rPr lang="en-US" sz="1000" dirty="0"/>
              <a:t>Have the clouds move slightly</a:t>
            </a:r>
            <a:r>
              <a:rPr lang="en-US" sz="1000" b="1" dirty="0" smtClean="0"/>
              <a:t> </a:t>
            </a:r>
            <a:r>
              <a:rPr lang="en-US" sz="1000" dirty="0" smtClean="0"/>
              <a:t>Please </a:t>
            </a:r>
            <a:r>
              <a:rPr lang="en-US" sz="1000" dirty="0"/>
              <a:t>have a light pass over the green button and include a light pass when a cursor rolls over.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524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969696"/>
                </a:solidFill>
                <a:cs typeface="Arial" charset="0"/>
              </a:rPr>
              <a:t>Nationwide Digital CMS/BMS Banner Ads - </a:t>
            </a: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Production Request – Animate 165x265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598" y="400845"/>
            <a:ext cx="942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Instructions go here. </a:t>
            </a:r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Please build out the 165x265 animation with the direction below.</a:t>
            </a:r>
          </a:p>
          <a:p>
            <a:endParaRPr lang="en-US" sz="1200" b="1" dirty="0"/>
          </a:p>
          <a:p>
            <a:r>
              <a:rPr lang="en-US" sz="1200" b="1" i="1" dirty="0" smtClean="0"/>
              <a:t>Server location to find specific source file to find location: </a:t>
            </a:r>
          </a:p>
        </p:txBody>
      </p:sp>
    </p:spTree>
    <p:extLst>
      <p:ext uri="{BB962C8B-B14F-4D97-AF65-F5344CB8AC3E}">
        <p14:creationId xmlns:p14="http://schemas.microsoft.com/office/powerpoint/2010/main" val="290790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368"/>
          <p:cNvSpPr txBox="1">
            <a:spLocks noChangeArrowheads="1"/>
          </p:cNvSpPr>
          <p:nvPr/>
        </p:nvSpPr>
        <p:spPr bwMode="auto">
          <a:xfrm>
            <a:off x="228600" y="2365176"/>
            <a:ext cx="15240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endParaRPr lang="en-US" sz="1000" dirty="0"/>
          </a:p>
          <a:p>
            <a:endParaRPr lang="en-US" sz="1000" dirty="0">
              <a:cs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62646"/>
              </p:ext>
            </p:extLst>
          </p:nvPr>
        </p:nvGraphicFramePr>
        <p:xfrm>
          <a:off x="914400" y="1295400"/>
          <a:ext cx="7848600" cy="1357745"/>
        </p:xfrm>
        <a:graphic>
          <a:graphicData uri="http://schemas.openxmlformats.org/drawingml/2006/table">
            <a:tbl>
              <a:tblPr/>
              <a:tblGrid>
                <a:gridCol w="1172778"/>
                <a:gridCol w="371934"/>
                <a:gridCol w="593919"/>
                <a:gridCol w="1146160"/>
                <a:gridCol w="802313"/>
                <a:gridCol w="1246895"/>
                <a:gridCol w="920395"/>
                <a:gridCol w="812732"/>
                <a:gridCol w="781474"/>
              </a:tblGrid>
              <a:tr h="32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sng" strike="noStrike" dirty="0">
                          <a:latin typeface="Trebuchet MS"/>
                        </a:rPr>
                        <a:t>STANDARD BANNER SPECS</a:t>
                      </a:r>
                      <a:endParaRPr lang="en-US" sz="105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6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Ad Size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latin typeface="Trebuchet MS"/>
                        </a:rPr>
                        <a:t>GIF</a:t>
                      </a:r>
                    </a:p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latin typeface="Trebuchet MS"/>
                        </a:rPr>
                        <a:t>File 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Size (k)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latin typeface="Trebuchet MS"/>
                        </a:rPr>
                        <a:t>Flash File Size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Flash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Looping Requirements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File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Border Tracking </a:t>
                      </a:r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latin typeface="Trebuchet MS"/>
                        </a:rPr>
                        <a:t>Code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English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9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latin typeface="Trebuchet MS"/>
                        </a:rPr>
                        <a:t>165x265</a:t>
                      </a:r>
                    </a:p>
                    <a:p>
                      <a:pPr algn="ctr" fontAlgn="ctr"/>
                      <a:endParaRPr lang="en-US" sz="1050" b="1" i="0" u="none" strike="noStrike" dirty="0"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latin typeface="Trebuchet MS"/>
                        </a:rPr>
                        <a:t>40</a:t>
                      </a:r>
                      <a:endParaRPr lang="en-US" sz="1050" b="0" i="0" u="none" strike="noStrike" dirty="0"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latin typeface="Trebuchet MS"/>
                        </a:rPr>
                        <a:t>40</a:t>
                      </a:r>
                      <a:endParaRPr lang="en-US" sz="1050" b="0" i="0" u="none" strike="noStrike" dirty="0"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latin typeface="Trebuchet MS"/>
                        </a:rPr>
                        <a:t>Flash </a:t>
                      </a:r>
                      <a:r>
                        <a:rPr lang="en-US" sz="1050" b="0" i="0" u="none" strike="noStrike" baseline="0" dirty="0" smtClean="0">
                          <a:latin typeface="Trebuchet MS"/>
                        </a:rPr>
                        <a:t>9</a:t>
                      </a:r>
                      <a:endParaRPr lang="en-US" sz="1050" b="0" i="0" u="none" strike="noStrike" dirty="0"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latin typeface="Trebuchet MS"/>
                        </a:rPr>
                        <a:t>3</a:t>
                      </a:r>
                      <a:r>
                        <a:rPr lang="en-US" sz="1050" b="0" i="0" u="none" strike="noStrike" baseline="0" dirty="0" smtClean="0">
                          <a:latin typeface="Trebuchet MS"/>
                        </a:rPr>
                        <a:t>x loops 20</a:t>
                      </a:r>
                      <a:r>
                        <a:rPr lang="en-US" sz="1050" b="0" i="0" u="none" strike="noStrike" dirty="0" smtClean="0">
                          <a:latin typeface="Trebuchet MS"/>
                        </a:rPr>
                        <a:t> sec max.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latin typeface="Trebuchet MS"/>
                        </a:rPr>
                        <a:t>jpg, .</a:t>
                      </a:r>
                      <a:r>
                        <a:rPr lang="en-US" sz="1050" b="0" i="0" u="none" strike="noStrike" dirty="0" err="1" smtClean="0">
                          <a:latin typeface="Trebuchet MS"/>
                        </a:rPr>
                        <a:t>eps</a:t>
                      </a:r>
                      <a:r>
                        <a:rPr lang="en-US" sz="1050" b="0" i="0" u="none" strike="noStrike" baseline="0" dirty="0" smtClean="0">
                          <a:latin typeface="Trebuchet MS"/>
                        </a:rPr>
                        <a:t> </a:t>
                      </a:r>
                      <a:r>
                        <a:rPr lang="en-US" sz="1050" b="0" i="0" u="none" strike="noStrike" dirty="0" smtClean="0">
                          <a:latin typeface="Trebuchet MS"/>
                        </a:rPr>
                        <a:t>.</a:t>
                      </a:r>
                      <a:r>
                        <a:rPr lang="en-US" sz="1050" b="0" i="0" u="none" strike="noStrike" dirty="0" err="1" smtClean="0">
                          <a:latin typeface="Trebuchet MS"/>
                        </a:rPr>
                        <a:t>swf</a:t>
                      </a:r>
                      <a:r>
                        <a:rPr lang="en-US" sz="1050" b="0" i="0" u="none" strike="noStrike" dirty="0" smtClean="0">
                          <a:latin typeface="Trebuchet MS"/>
                        </a:rPr>
                        <a:t>,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latin typeface="Trebuchet MS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614571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English </a:t>
            </a:r>
            <a:r>
              <a:rPr lang="en-US" sz="1050" b="1" dirty="0">
                <a:solidFill>
                  <a:srgbClr val="FF0000"/>
                </a:solidFill>
              </a:rPr>
              <a:t>naming </a:t>
            </a:r>
            <a:r>
              <a:rPr lang="en-US" sz="1050" b="1" dirty="0" smtClean="0">
                <a:solidFill>
                  <a:srgbClr val="FF0000"/>
                </a:solidFill>
              </a:rPr>
              <a:t>convention: </a:t>
            </a:r>
            <a:r>
              <a:rPr lang="en-US" sz="1050" b="1" dirty="0">
                <a:solidFill>
                  <a:srgbClr val="FF0000"/>
                </a:solidFill>
              </a:rPr>
              <a:t>	</a:t>
            </a:r>
            <a:r>
              <a:rPr lang="en-US" sz="1050" b="1" dirty="0" smtClean="0">
                <a:solidFill>
                  <a:srgbClr val="FF0000"/>
                </a:solidFill>
              </a:rPr>
              <a:t>	</a:t>
            </a:r>
            <a:r>
              <a:rPr lang="en-US" sz="1050" dirty="0" smtClean="0"/>
              <a:t>270NWNASCRET006_165x265 _CMS/</a:t>
            </a:r>
            <a:r>
              <a:rPr lang="en-US" sz="1050" dirty="0" err="1" smtClean="0"/>
              <a:t>BMS_Banner_Ad</a:t>
            </a:r>
            <a:endParaRPr lang="en-US" sz="1050" dirty="0"/>
          </a:p>
          <a:p>
            <a:endParaRPr lang="en-US" sz="1050" dirty="0"/>
          </a:p>
          <a:p>
            <a:endParaRPr lang="en-US" sz="1050" b="1" dirty="0" smtClean="0">
              <a:solidFill>
                <a:srgbClr val="FF0000"/>
              </a:solidFill>
            </a:endParaRPr>
          </a:p>
          <a:p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600" y="22860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969696"/>
                </a:solidFill>
                <a:cs typeface="Arial" charset="0"/>
              </a:rPr>
              <a:t>Nationwide Digital Banner Ads</a:t>
            </a:r>
            <a:r>
              <a:rPr lang="en-US" sz="1600" dirty="0" smtClean="0">
                <a:solidFill>
                  <a:srgbClr val="969696"/>
                </a:solidFill>
                <a:cs typeface="Arial" charset="0"/>
              </a:rPr>
              <a:t>– </a:t>
            </a: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Production Request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4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88673</TotalTime>
  <Words>333</Words>
  <Application>Microsoft Macintosh PowerPoint</Application>
  <PresentationFormat>On-screen Show (4:3)</PresentationFormat>
  <Paragraphs>65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Moxie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Allio</dc:creator>
  <cp:lastModifiedBy>Chelsea White</cp:lastModifiedBy>
  <cp:revision>1550</cp:revision>
  <dcterms:created xsi:type="dcterms:W3CDTF">2011-02-24T19:50:20Z</dcterms:created>
  <dcterms:modified xsi:type="dcterms:W3CDTF">2014-02-19T14:16:29Z</dcterms:modified>
</cp:coreProperties>
</file>