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19" r:id="rId2"/>
    <p:sldId id="573" r:id="rId3"/>
    <p:sldId id="569" r:id="rId4"/>
    <p:sldId id="572" r:id="rId5"/>
    <p:sldId id="575" r:id="rId6"/>
    <p:sldId id="576" r:id="rId7"/>
    <p:sldId id="568" r:id="rId8"/>
    <p:sldId id="577" r:id="rId9"/>
    <p:sldId id="578" r:id="rId10"/>
    <p:sldId id="567" r:id="rId11"/>
    <p:sldId id="5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  <a:srgbClr val="3333FF"/>
    <a:srgbClr val="FF9900"/>
    <a:srgbClr val="FFA021"/>
    <a:srgbClr val="EE8E00"/>
    <a:srgbClr val="777777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289" autoAdjust="0"/>
  </p:normalViewPr>
  <p:slideViewPr>
    <p:cSldViewPr>
      <p:cViewPr>
        <p:scale>
          <a:sx n="103" d="100"/>
          <a:sy n="103" d="100"/>
        </p:scale>
        <p:origin x="-13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FB4718-369F-4ABC-8800-BAFED599DE07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D2ACB0-9259-4443-AB98-910500409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7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3461EE-AF8C-4E16-9181-732D6837AF5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8FCFB4-DB04-4AED-96F3-FFEF1BA0BCD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8FCFB4-DB04-4AED-96F3-FFEF1BA0BCD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8FCFB4-DB04-4AED-96F3-FFEF1BA0BCD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64ADA-1E85-4A34-97D7-E1728E0619CF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17573-0D26-4D05-8C84-C139FE2A2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EFFDD-82CB-4BD6-B254-B003743D621F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A9B00-3B6B-4573-ACB9-5FC8F7253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E1481-0BBE-48A6-A04F-AF1EB4CF526B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69B7-09EE-4988-8347-AD31167A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2D94D-AEAC-44C8-8128-5441C680D62F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AB95-6DDA-4176-9F03-F392C45FD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9497-95E6-4A7C-8993-91A3F5530C04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6C094-6716-44FF-ABB8-4BC01C821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7FCA4-ADD5-4E2F-8C34-B3B609D36100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C694-5B3C-41BE-AAF4-96FB57BF5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1297C-AE51-4A29-A86E-6FA023235AA2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72FB4-78EB-49B4-8CB2-CF8F7A20F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B9B97-5652-4FD9-9CF6-F3F15D83E292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9E84-2AE4-455E-B610-D29CDAD0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6F4FF-11B0-415D-AA42-1F8DF28E5C19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08EA-2632-4E5C-929C-741F0242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AC5DF-6A66-4D24-9774-C2E2DAD0F7A5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E9CB6-174C-46B5-AEC9-8C61ECC4C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4D4D-7764-4A6B-908F-109C20486878}" type="datetimeFigureOut">
              <a:rPr lang="en-US"/>
              <a:pPr>
                <a:defRPr/>
              </a:pPr>
              <a:t>12/7/12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72FF-69FC-4C73-949A-C45928C17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5" descr="frogbubbles_img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2888" y="5029200"/>
            <a:ext cx="1530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135"/>
          <p:cNvGrpSpPr>
            <a:grpSpLocks/>
          </p:cNvGrpSpPr>
          <p:nvPr userDrawn="1"/>
        </p:nvGrpSpPr>
        <p:grpSpPr bwMode="auto">
          <a:xfrm>
            <a:off x="-209550" y="6088063"/>
            <a:ext cx="1352550" cy="922337"/>
            <a:chOff x="1143000" y="5867400"/>
            <a:chExt cx="1676400" cy="1143000"/>
          </a:xfrm>
        </p:grpSpPr>
        <p:grpSp>
          <p:nvGrpSpPr>
            <p:cNvPr id="9" name="Oval 8"/>
            <p:cNvGrpSpPr>
              <a:grpSpLocks/>
            </p:cNvGrpSpPr>
            <p:nvPr/>
          </p:nvGrpSpPr>
          <p:grpSpPr bwMode="auto">
            <a:xfrm>
              <a:off x="1138278" y="5861949"/>
              <a:ext cx="1692456" cy="1156008"/>
              <a:chOff x="-213360" y="6083808"/>
              <a:chExt cx="1365504" cy="932688"/>
            </a:xfrm>
          </p:grpSpPr>
          <p:pic>
            <p:nvPicPr>
              <p:cNvPr id="1028" name="Oval 8"/>
              <p:cNvPicPr>
                <a:picLocks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-213360" y="6083808"/>
                <a:ext cx="1365504" cy="932688"/>
              </a:xfrm>
              <a:prstGeom prst="rect">
                <a:avLst/>
              </a:prstGeom>
              <a:noFill/>
            </p:spPr>
          </p:pic>
          <p:sp>
            <p:nvSpPr>
              <p:cNvPr id="1029" name="Text Box 5"/>
              <p:cNvSpPr txBox="1">
                <a:spLocks noChangeArrowheads="1"/>
              </p:cNvSpPr>
              <p:nvPr/>
            </p:nvSpPr>
            <p:spPr bwMode="auto">
              <a:xfrm>
                <a:off x="-11473" y="6223258"/>
                <a:ext cx="956396" cy="652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pic>
          <p:nvPicPr>
            <p:cNvPr id="1031" name="Picture 137" descr="moxie_logo_transparent.png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600200" y="6134100"/>
              <a:ext cx="912941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9122"/>
              </p:ext>
            </p:extLst>
          </p:nvPr>
        </p:nvGraphicFramePr>
        <p:xfrm>
          <a:off x="685800" y="1478280"/>
          <a:ext cx="7772400" cy="2011680"/>
        </p:xfrm>
        <a:graphic>
          <a:graphicData uri="http://schemas.openxmlformats.org/drawingml/2006/table">
            <a:tbl>
              <a:tblPr/>
              <a:tblGrid>
                <a:gridCol w="1872352"/>
                <a:gridCol w="5900048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Job #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270VZWM161 – BANNERS and MOBILE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270VZWM169 – BANNER FARM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270VZWM245 – BILINGUAL BANNERS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Verizon Wireless – Value (Gordon N.)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Creation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Due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Updated HPs due 7/12 by NOON EST.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Launch Date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Kyle / Jillian / Andrea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E8E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Creative Lead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E8E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Katie/Josh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969719" y="465892"/>
            <a:ext cx="520456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969696"/>
                </a:solidFill>
                <a:cs typeface="Arial" charset="0"/>
              </a:rPr>
              <a:t>CPO OE Droid RAZR </a:t>
            </a:r>
          </a:p>
          <a:p>
            <a:pPr algn="ctr">
              <a:defRPr/>
            </a:pPr>
            <a:r>
              <a:rPr lang="en-US" sz="1600" dirty="0" smtClean="0">
                <a:solidFill>
                  <a:srgbClr val="969696"/>
                </a:solidFill>
                <a:cs typeface="Arial" charset="0"/>
              </a:rPr>
              <a:t> </a:t>
            </a:r>
            <a:r>
              <a:rPr lang="en-US" sz="1400" b="1" dirty="0" smtClean="0">
                <a:solidFill>
                  <a:srgbClr val="FF9900"/>
                </a:solidFill>
                <a:cs typeface="Arial" charset="0"/>
              </a:rPr>
              <a:t>Production Request</a:t>
            </a:r>
            <a:endParaRPr lang="en-US" sz="1400" b="1" dirty="0">
              <a:solidFill>
                <a:srgbClr val="969696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09306"/>
              </p:ext>
            </p:extLst>
          </p:nvPr>
        </p:nvGraphicFramePr>
        <p:xfrm>
          <a:off x="1371599" y="1752602"/>
          <a:ext cx="6172201" cy="2895598"/>
        </p:xfrm>
        <a:graphic>
          <a:graphicData uri="http://schemas.openxmlformats.org/drawingml/2006/table">
            <a:tbl>
              <a:tblPr/>
              <a:tblGrid>
                <a:gridCol w="2022641"/>
                <a:gridCol w="943899"/>
                <a:gridCol w="1213585"/>
                <a:gridCol w="1992076"/>
              </a:tblGrid>
              <a:tr h="414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latin typeface="Trebuchet MS"/>
                        </a:rPr>
                        <a:t>Ad Size</a:t>
                      </a: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latin typeface="Trebuchet MS"/>
                        </a:rPr>
                        <a:t>Gif File Size (k)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latin typeface="Trebuchet MS"/>
                        </a:rPr>
                        <a:t>Flash File Size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latin typeface="Trebuchet MS"/>
                        </a:rPr>
                        <a:t>File Type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latin typeface="Trebuchet MS"/>
                        </a:rPr>
                        <a:t>120x90</a:t>
                      </a: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7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latin typeface="Trebuchet MS"/>
                        </a:rPr>
                        <a:t>88x31 </a:t>
                      </a:r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Trebuchet MS"/>
                        </a:rPr>
                        <a:t>(logo only)</a:t>
                      </a:r>
                      <a:endParaRPr lang="en-US" sz="1050" b="1" i="0" u="none" strike="noStrike">
                        <a:latin typeface="Trebuchet MS"/>
                      </a:endParaRP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7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latin typeface="Trebuchet MS"/>
                        </a:rPr>
                        <a:t>125x125</a:t>
                      </a: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7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latin typeface="Trebuchet MS"/>
                        </a:rPr>
                        <a:t>120x60</a:t>
                      </a: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latin typeface="Trebuchet MS"/>
                        </a:rPr>
                        <a:t>7</a:t>
                      </a:r>
                      <a:endParaRPr lang="en-US" sz="1050" b="0" i="0" u="none" strike="noStrike" dirty="0">
                        <a:latin typeface="Trebuchet MS"/>
                      </a:endParaRP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latin typeface="Trebuchet MS"/>
                        </a:rPr>
                        <a:t>234x60</a:t>
                      </a:r>
                      <a:endParaRPr lang="en-US" sz="1050" b="1" i="0" u="none" strike="noStrike" dirty="0">
                        <a:latin typeface="Trebuchet MS"/>
                      </a:endParaRP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20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latin typeface="Trebuchet MS"/>
                        </a:rPr>
                        <a:t>728x90</a:t>
                      </a: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20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latin typeface="Trebuchet MS"/>
                        </a:rPr>
                        <a:t>160x600</a:t>
                      </a: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20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latin typeface="Trebuchet MS"/>
                        </a:rPr>
                        <a:t>300x250</a:t>
                      </a: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20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latin typeface="Trebuchet MS"/>
                        </a:rPr>
                        <a:t>350x350</a:t>
                      </a:r>
                      <a:endParaRPr lang="en-US" sz="1050" b="1" i="0" u="none" strike="noStrike" dirty="0">
                        <a:latin typeface="Trebuchet MS"/>
                      </a:endParaRPr>
                    </a:p>
                  </a:txBody>
                  <a:tcPr marL="6072" marR="6072" marT="60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latin typeface="Trebuchet MS"/>
                        </a:rPr>
                        <a:t>40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latin typeface="Trebuchet MS"/>
                      </a:endParaRP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N/A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latin typeface="Trebuchet MS"/>
                        </a:rPr>
                        <a:t>.jpg only</a:t>
                      </a:r>
                    </a:p>
                  </a:txBody>
                  <a:tcPr marL="6072" marR="6072" marT="6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503">
                <a:tc gridSpan="4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 smtClean="0">
                        <a:solidFill>
                          <a:srgbClr val="FF0000"/>
                        </a:solidFill>
                        <a:latin typeface="Trebuchet MS"/>
                      </a:endParaRPr>
                    </a:p>
                  </a:txBody>
                  <a:tcPr marL="6072" marR="6072" marT="60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Static’s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75102"/>
            <a:ext cx="7249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Banner </a:t>
            </a:r>
            <a:r>
              <a:rPr lang="en-US" sz="1050" b="1" dirty="0">
                <a:solidFill>
                  <a:srgbClr val="FF0000"/>
                </a:solidFill>
              </a:rPr>
              <a:t>Farm JPGs:  </a:t>
            </a:r>
            <a:r>
              <a:rPr lang="en-US" sz="1050" b="1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/>
              <a:t>fp_size.jpg</a:t>
            </a:r>
            <a:endParaRPr lang="en-US" sz="1050" dirty="0"/>
          </a:p>
          <a:p>
            <a:r>
              <a:rPr lang="en-US" sz="1050" dirty="0"/>
              <a:t>		</a:t>
            </a:r>
            <a:r>
              <a:rPr lang="en-US" sz="1050" dirty="0" smtClean="0"/>
              <a:t>	</a:t>
            </a:r>
            <a:endParaRPr lang="en-US" sz="105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76800" y="0"/>
            <a:ext cx="3962400" cy="533220"/>
          </a:xfrm>
        </p:spPr>
        <p:txBody>
          <a:bodyPr/>
          <a:lstStyle/>
          <a:p>
            <a:r>
              <a:rPr lang="en-US" sz="3000" dirty="0" smtClean="0">
                <a:solidFill>
                  <a:srgbClr val="800000"/>
                </a:solidFill>
              </a:rPr>
              <a:t>Naming Convention</a:t>
            </a:r>
            <a:endParaRPr lang="en-US" sz="3000" dirty="0">
              <a:solidFill>
                <a:srgbClr val="8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00800" y="4366458"/>
            <a:ext cx="2514600" cy="5865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000" dirty="0" smtClean="0">
                <a:solidFill>
                  <a:srgbClr val="800000"/>
                </a:solidFill>
              </a:rPr>
              <a:t>Comments</a:t>
            </a:r>
            <a:endParaRPr lang="en-US" sz="3000" dirty="0">
              <a:solidFill>
                <a:srgbClr val="80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162800" y="1143000"/>
            <a:ext cx="1524000" cy="5865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000" dirty="0" smtClean="0">
                <a:solidFill>
                  <a:srgbClr val="800000"/>
                </a:solidFill>
              </a:rPr>
              <a:t>Specs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5206424"/>
            <a:ext cx="693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* This is an example of where you can put your comments..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* This is a important </a:t>
            </a:r>
            <a:r>
              <a:rPr lang="en-US" sz="1600" dirty="0" smtClean="0">
                <a:solidFill>
                  <a:srgbClr val="FF0000"/>
                </a:solidFill>
              </a:rPr>
              <a:t>requirement, </a:t>
            </a:r>
            <a:r>
              <a:rPr lang="en-US" sz="1600" dirty="0" smtClean="0">
                <a:solidFill>
                  <a:srgbClr val="FF0000"/>
                </a:solidFill>
              </a:rPr>
              <a:t>please …. Use …. This … add …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621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86"/>
            <a:ext cx="8229600" cy="709714"/>
          </a:xfrm>
        </p:spPr>
        <p:txBody>
          <a:bodyPr/>
          <a:lstStyle/>
          <a:p>
            <a:r>
              <a:rPr lang="en-US" sz="3600" dirty="0">
                <a:solidFill>
                  <a:srgbClr val="800000"/>
                </a:solidFill>
              </a:rPr>
              <a:t>General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800000"/>
                </a:solidFill>
              </a:rPr>
              <a:t>Notes.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19800"/>
          </a:xfrm>
        </p:spPr>
        <p:txBody>
          <a:bodyPr/>
          <a:lstStyle/>
          <a:p>
            <a:r>
              <a:rPr lang="en-US" sz="2000" dirty="0"/>
              <a:t>Do not leave old instructions that do not apply to the new requirement.</a:t>
            </a:r>
          </a:p>
          <a:p>
            <a:r>
              <a:rPr lang="en-US" sz="2000" dirty="0"/>
              <a:t>Use the correct path for each thing.</a:t>
            </a:r>
          </a:p>
          <a:p>
            <a:r>
              <a:rPr lang="en-US" sz="2000" dirty="0"/>
              <a:t>Have the name of the ticket same with the name of the PR.</a:t>
            </a:r>
          </a:p>
          <a:p>
            <a:r>
              <a:rPr lang="en-US" sz="2000" dirty="0"/>
              <a:t>In the first slide remove PD and put PM and </a:t>
            </a:r>
            <a:r>
              <a:rPr lang="en-US" sz="2000" dirty="0" smtClean="0"/>
              <a:t>there is where we should </a:t>
            </a:r>
            <a:r>
              <a:rPr lang="en-US" sz="2000" dirty="0"/>
              <a:t>put the name of each person </a:t>
            </a:r>
            <a:r>
              <a:rPr lang="en-US" sz="2000" dirty="0" smtClean="0"/>
              <a:t>who’s in</a:t>
            </a:r>
            <a:r>
              <a:rPr lang="en-US" sz="2000" dirty="0" smtClean="0"/>
              <a:t> </a:t>
            </a:r>
            <a:r>
              <a:rPr lang="en-US" sz="2000" dirty="0"/>
              <a:t>charge of that PR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Explanation of the Path’s:</a:t>
            </a:r>
          </a:p>
          <a:p>
            <a:r>
              <a:rPr lang="en-US" sz="2000" dirty="0" smtClean="0"/>
              <a:t>Assets</a:t>
            </a:r>
            <a:r>
              <a:rPr lang="en-US" sz="2000" dirty="0"/>
              <a:t>: </a:t>
            </a:r>
            <a:r>
              <a:rPr lang="en-US" sz="2000" dirty="0" smtClean="0"/>
              <a:t>Is </a:t>
            </a:r>
            <a:r>
              <a:rPr lang="en-US" sz="2000" dirty="0" smtClean="0"/>
              <a:t>this </a:t>
            </a:r>
            <a:r>
              <a:rPr lang="en-US" sz="2000" dirty="0"/>
              <a:t>material we need to </a:t>
            </a:r>
            <a:r>
              <a:rPr lang="en-US" sz="2000" dirty="0" smtClean="0"/>
              <a:t>build out.</a:t>
            </a:r>
            <a:endParaRPr lang="en-US" sz="2000" dirty="0"/>
          </a:p>
          <a:p>
            <a:r>
              <a:rPr lang="en-US" sz="2000" dirty="0"/>
              <a:t>Reference: </a:t>
            </a:r>
            <a:r>
              <a:rPr lang="en-US" sz="2000" dirty="0" smtClean="0"/>
              <a:t>Is </a:t>
            </a:r>
            <a:r>
              <a:rPr lang="en-US" sz="2000" dirty="0"/>
              <a:t>where we can see other banner’s to get an reference of it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SOURCE </a:t>
            </a:r>
            <a:r>
              <a:rPr lang="en-US" sz="2000" dirty="0"/>
              <a:t>FILES: </a:t>
            </a:r>
            <a:r>
              <a:rPr lang="en-US" sz="2000" dirty="0" smtClean="0"/>
              <a:t>Is </a:t>
            </a:r>
            <a:r>
              <a:rPr lang="en-US" sz="2000" dirty="0"/>
              <a:t>where we can take the banner to </a:t>
            </a:r>
            <a:r>
              <a:rPr lang="en-US" sz="2000" dirty="0" smtClean="0"/>
              <a:t>build out </a:t>
            </a:r>
            <a:r>
              <a:rPr lang="en-US" sz="2000" dirty="0"/>
              <a:t>the others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PUT NEW FILES: </a:t>
            </a:r>
            <a:r>
              <a:rPr lang="en-US" sz="2000" dirty="0" smtClean="0"/>
              <a:t>Is </a:t>
            </a:r>
            <a:r>
              <a:rPr lang="en-US" sz="2000" dirty="0"/>
              <a:t>where we will put the new </a:t>
            </a:r>
            <a:r>
              <a:rPr lang="en-US" sz="2000" dirty="0" smtClean="0"/>
              <a:t>build out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9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HPP’s </a:t>
            </a:r>
            <a:r>
              <a:rPr lang="en-US" dirty="0" err="1" smtClean="0"/>
              <a:t>BuildOut</a:t>
            </a:r>
            <a:endParaRPr lang="en-US" dirty="0"/>
          </a:p>
        </p:txBody>
      </p:sp>
      <p:sp>
        <p:nvSpPr>
          <p:cNvPr id="4" name="Text Box 368"/>
          <p:cNvSpPr txBox="1">
            <a:spLocks noChangeArrowheads="1"/>
          </p:cNvSpPr>
          <p:nvPr/>
        </p:nvSpPr>
        <p:spPr bwMode="auto">
          <a:xfrm>
            <a:off x="266700" y="2171700"/>
            <a:ext cx="86106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SOURCE FILES: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ASSETS: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	Device: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	Fonts: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REFERENCE: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Source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PUT NEW FILES HERE: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Source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"/>
                <a:ea typeface="ＭＳ 明朝"/>
                <a:cs typeface="Times New Roman"/>
              </a:rPr>
              <a:t> 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 smtClean="0">
                <a:solidFill>
                  <a:srgbClr val="FF9900"/>
                </a:solidFill>
                <a:cs typeface="Arial" charset="0"/>
              </a:rPr>
              <a:t>Hpp’s</a:t>
            </a: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8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" y="4334006"/>
            <a:ext cx="19050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0732" y="828806"/>
            <a:ext cx="724601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Replace the Mother’s Day headline and subhead with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/>
              <a:t>CERTIFIED PRE-OWNED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/>
              <a:t>Online Exclusive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Make sure the UI screens have </a:t>
            </a:r>
            <a:r>
              <a:rPr lang="en-US" sz="1200" dirty="0"/>
              <a:t>the Droid Eye (\\Filer-atl1-mox\</a:t>
            </a:r>
            <a:r>
              <a:rPr lang="en-US" sz="1200" dirty="0" err="1"/>
              <a:t>verizonwireless</a:t>
            </a:r>
            <a:r>
              <a:rPr lang="en-US" sz="1200" dirty="0"/>
              <a:t>\root\</a:t>
            </a:r>
            <a:r>
              <a:rPr lang="en-US" sz="1200" dirty="0" err="1"/>
              <a:t>all_data_located_here</a:t>
            </a:r>
            <a:r>
              <a:rPr lang="en-US" sz="1200" dirty="0"/>
              <a:t>\PHONES-MASTER (do not delete)\Motorola </a:t>
            </a:r>
            <a:r>
              <a:rPr lang="en-US" sz="1200" dirty="0" smtClean="0"/>
              <a:t>RAZR)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Device legal should read: </a:t>
            </a:r>
            <a:r>
              <a:rPr lang="en-US" sz="800" dirty="0" smtClean="0"/>
              <a:t>NEW 2YR ACTIVATION REQ’D.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Free Shipping line should only read: Free Shipping.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Please also add the CPO seal (we are still waiting on the updated version) around the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Please have the devices on the right-hand side and the copy on the left-hand side</a:t>
            </a:r>
          </a:p>
        </p:txBody>
      </p:sp>
      <p:pic>
        <p:nvPicPr>
          <p:cNvPr id="4" name="Picture 2" descr="\\Filer-atl1-mox\verizonwireless_2012\root\all_data_located_here\2012_HQ_Value\Projects\Mother's Day\Creative Source\HP_Marquee\Personal\766x385_MdayHP_Perso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2961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69777" y="5339636"/>
            <a:ext cx="990600" cy="152400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46917" y="4862644"/>
            <a:ext cx="661060" cy="152400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07777" y="2957644"/>
            <a:ext cx="3352800" cy="609600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2750" y="3299059"/>
            <a:ext cx="1030184" cy="2192977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9750" y="3238508"/>
            <a:ext cx="1030184" cy="2086098"/>
          </a:xfrm>
          <a:prstGeom prst="rect">
            <a:avLst/>
          </a:prstGeom>
          <a:solidFill>
            <a:srgbClr val="00B050">
              <a:alpha val="5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 smtClean="0">
                <a:solidFill>
                  <a:srgbClr val="FF9900"/>
                </a:solidFill>
                <a:cs typeface="Arial" charset="0"/>
              </a:rPr>
              <a:t>Hpp’s</a:t>
            </a: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91200" y="152580"/>
            <a:ext cx="2819400" cy="53322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Instructions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4284" y="990600"/>
            <a:ext cx="76200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Personal </a:t>
            </a:r>
            <a:r>
              <a:rPr lang="en-US" sz="1400" b="1" dirty="0"/>
              <a:t>HP Assets:</a:t>
            </a:r>
          </a:p>
          <a:p>
            <a:r>
              <a:rPr lang="en-US" sz="1400" dirty="0" smtClean="0"/>
              <a:t>cpodroidrazr_120723.jpg/</a:t>
            </a:r>
            <a:r>
              <a:rPr lang="en-US" sz="1400" dirty="0" err="1" smtClean="0"/>
              <a:t>psd</a:t>
            </a:r>
            <a:r>
              <a:rPr lang="en-US" sz="1400" dirty="0" smtClean="0"/>
              <a:t> </a:t>
            </a:r>
            <a:r>
              <a:rPr lang="en-US" sz="1400" dirty="0"/>
              <a:t>                       </a:t>
            </a:r>
            <a:r>
              <a:rPr lang="en-US" sz="1400" dirty="0" smtClean="0"/>
              <a:t>		766x385 size</a:t>
            </a:r>
            <a:endParaRPr lang="en-US" sz="1400" dirty="0"/>
          </a:p>
          <a:p>
            <a:r>
              <a:rPr lang="en-US" sz="1400" dirty="0"/>
              <a:t>personal_cpodroidrazr_backup.jpg/</a:t>
            </a:r>
            <a:r>
              <a:rPr lang="en-US" sz="1400" dirty="0" err="1"/>
              <a:t>psd</a:t>
            </a:r>
            <a:r>
              <a:rPr lang="en-US" sz="1400" dirty="0"/>
              <a:t>        </a:t>
            </a:r>
            <a:r>
              <a:rPr lang="en-US" sz="1400" dirty="0" smtClean="0"/>
              <a:t>		766x466 size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b="1" dirty="0"/>
              <a:t>My Verizon HP Assets:</a:t>
            </a:r>
          </a:p>
          <a:p>
            <a:r>
              <a:rPr lang="en-US" sz="1400" dirty="0" smtClean="0"/>
              <a:t>cpodroidrazr_120723.jpg/</a:t>
            </a:r>
            <a:r>
              <a:rPr lang="en-US" sz="1400" dirty="0" err="1" smtClean="0"/>
              <a:t>psd</a:t>
            </a:r>
            <a:r>
              <a:rPr lang="en-US" sz="1400" dirty="0" smtClean="0"/>
              <a:t> </a:t>
            </a:r>
            <a:r>
              <a:rPr lang="en-US" sz="1400" dirty="0"/>
              <a:t>                       </a:t>
            </a:r>
            <a:r>
              <a:rPr lang="en-US" sz="1400" dirty="0" smtClean="0"/>
              <a:t>		766x385 size</a:t>
            </a:r>
            <a:endParaRPr lang="en-US" sz="1400" dirty="0"/>
          </a:p>
          <a:p>
            <a:r>
              <a:rPr lang="en-US" sz="1400" dirty="0"/>
              <a:t>myaccount_cpodroidrazr_backup.jpg/</a:t>
            </a:r>
            <a:r>
              <a:rPr lang="en-US" sz="1400" dirty="0" err="1"/>
              <a:t>psd</a:t>
            </a:r>
            <a:r>
              <a:rPr lang="en-US" sz="1400" dirty="0"/>
              <a:t>    </a:t>
            </a:r>
            <a:r>
              <a:rPr lang="en-US" sz="1400" dirty="0" smtClean="0"/>
              <a:t>		766x466 size</a:t>
            </a:r>
          </a:p>
          <a:p>
            <a:endParaRPr lang="en-US" sz="1400" dirty="0"/>
          </a:p>
          <a:p>
            <a:r>
              <a:rPr lang="en-US" sz="1400" b="1" dirty="0"/>
              <a:t>Tab </a:t>
            </a:r>
            <a:r>
              <a:rPr lang="en-US" sz="1400" b="1" dirty="0" smtClean="0"/>
              <a:t>Image:</a:t>
            </a:r>
            <a:endParaRPr lang="en-US" sz="1400" b="1" dirty="0"/>
          </a:p>
          <a:p>
            <a:r>
              <a:rPr lang="en-US" sz="1400" dirty="0" smtClean="0"/>
              <a:t>cpodroidrazr_120723_tab.jpg</a:t>
            </a:r>
            <a:r>
              <a:rPr lang="en-US" sz="1400" dirty="0"/>
              <a:t>              </a:t>
            </a:r>
            <a:r>
              <a:rPr lang="en-US" sz="1400" dirty="0" smtClean="0"/>
              <a:t>		52x66</a:t>
            </a: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0" y="0"/>
            <a:ext cx="3962400" cy="533220"/>
          </a:xfrm>
        </p:spPr>
        <p:txBody>
          <a:bodyPr/>
          <a:lstStyle/>
          <a:p>
            <a:r>
              <a:rPr lang="en-US" sz="3000" dirty="0" smtClean="0">
                <a:solidFill>
                  <a:srgbClr val="800000"/>
                </a:solidFill>
              </a:rPr>
              <a:t>Naming Convention</a:t>
            </a:r>
            <a:endParaRPr lang="en-US" sz="3000" dirty="0">
              <a:solidFill>
                <a:srgbClr val="8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000" y="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 smtClean="0">
                <a:solidFill>
                  <a:srgbClr val="FF9900"/>
                </a:solidFill>
                <a:cs typeface="Arial" charset="0"/>
              </a:rPr>
              <a:t>Hpp’s</a:t>
            </a: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00800" y="3657600"/>
            <a:ext cx="2514600" cy="5865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000" dirty="0" smtClean="0">
                <a:solidFill>
                  <a:srgbClr val="800000"/>
                </a:solidFill>
              </a:rPr>
              <a:t>Comments</a:t>
            </a:r>
            <a:endParaRPr lang="en-US" sz="3000" dirty="0">
              <a:solidFill>
                <a:srgbClr val="8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4673024"/>
            <a:ext cx="7391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* Please </a:t>
            </a:r>
            <a:r>
              <a:rPr lang="en-US" sz="1600" dirty="0">
                <a:solidFill>
                  <a:srgbClr val="FF0000"/>
                </a:solidFill>
              </a:rPr>
              <a:t>make sure PSDs are as small as </a:t>
            </a:r>
            <a:r>
              <a:rPr lang="en-US" sz="1600" dirty="0" smtClean="0">
                <a:solidFill>
                  <a:srgbClr val="FF0000"/>
                </a:solidFill>
              </a:rPr>
              <a:t>possible.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* JPGs </a:t>
            </a:r>
            <a:r>
              <a:rPr lang="en-US" sz="1600" dirty="0">
                <a:solidFill>
                  <a:srgbClr val="FF0000"/>
                </a:solidFill>
              </a:rPr>
              <a:t>up to </a:t>
            </a:r>
            <a:r>
              <a:rPr lang="en-US" sz="1600" dirty="0" smtClean="0">
                <a:solidFill>
                  <a:srgbClr val="FF0000"/>
                </a:solidFill>
              </a:rPr>
              <a:t>60K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96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115"/>
            <a:ext cx="8229600" cy="780685"/>
          </a:xfrm>
        </p:spPr>
        <p:txBody>
          <a:bodyPr/>
          <a:lstStyle/>
          <a:p>
            <a:r>
              <a:rPr lang="en-US" dirty="0" smtClean="0"/>
              <a:t>Banner’s Build Out</a:t>
            </a:r>
            <a:endParaRPr lang="en-US" dirty="0"/>
          </a:p>
        </p:txBody>
      </p:sp>
      <p:sp>
        <p:nvSpPr>
          <p:cNvPr id="4" name="Text Box 368"/>
          <p:cNvSpPr txBox="1">
            <a:spLocks noChangeArrowheads="1"/>
          </p:cNvSpPr>
          <p:nvPr/>
        </p:nvSpPr>
        <p:spPr bwMode="auto">
          <a:xfrm>
            <a:off x="266700" y="2171700"/>
            <a:ext cx="86106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SOURCE FILES: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ASSETS: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	Device: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	Fonts: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REFERENCE: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Source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PUT NEW FILES HERE: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Source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"/>
                <a:ea typeface="ＭＳ 明朝"/>
                <a:cs typeface="Times New Roman"/>
              </a:rPr>
              <a:t> 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Banner’s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Banner’s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Here you can put all the requirements for the build out….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1200" y="152580"/>
            <a:ext cx="2819400" cy="53322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Instructions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368"/>
          <p:cNvSpPr txBox="1">
            <a:spLocks noChangeArrowheads="1"/>
          </p:cNvSpPr>
          <p:nvPr/>
        </p:nvSpPr>
        <p:spPr bwMode="auto">
          <a:xfrm>
            <a:off x="228600" y="2365176"/>
            <a:ext cx="15240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endParaRPr lang="en-US" sz="1000" dirty="0"/>
          </a:p>
          <a:p>
            <a:endParaRPr lang="en-US" sz="1000" dirty="0">
              <a:cs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44870"/>
              </p:ext>
            </p:extLst>
          </p:nvPr>
        </p:nvGraphicFramePr>
        <p:xfrm>
          <a:off x="1143000" y="2103120"/>
          <a:ext cx="6813055" cy="2164080"/>
        </p:xfrm>
        <a:graphic>
          <a:graphicData uri="http://schemas.openxmlformats.org/drawingml/2006/table">
            <a:tbl>
              <a:tblPr/>
              <a:tblGrid>
                <a:gridCol w="1828800"/>
                <a:gridCol w="381000"/>
                <a:gridCol w="914400"/>
                <a:gridCol w="1203890"/>
                <a:gridCol w="1057139"/>
                <a:gridCol w="1427826"/>
              </a:tblGrid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Ad Size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JPG File Size (k)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latin typeface="Trebuchet MS"/>
                        </a:rPr>
                        <a:t>Flash File Size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Flash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latin typeface="Trebuchet MS"/>
                        </a:rPr>
                        <a:t>Looping Requirements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latin typeface="Trebuchet MS"/>
                        </a:rPr>
                        <a:t>File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latin typeface="Trebuchet MS"/>
                        </a:rPr>
                        <a:t>728x90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Trebuchet MS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Trebuchet MS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Trebuchet MS"/>
                        </a:rPr>
                        <a:t>Flash 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latin typeface="Trebuchet MS"/>
                        </a:rPr>
                        <a:t>15 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sec max.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latin typeface="Trebuchet MS"/>
                        </a:rPr>
                        <a:t>.</a:t>
                      </a:r>
                      <a:r>
                        <a:rPr lang="en-US" sz="1300" b="0" i="0" u="none" strike="noStrike" dirty="0" err="1">
                          <a:latin typeface="Trebuchet MS"/>
                        </a:rPr>
                        <a:t>swf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 </a:t>
                      </a:r>
                      <a:r>
                        <a:rPr lang="en-US" sz="1300" b="0" i="0" u="none" strike="noStrike" dirty="0" smtClean="0">
                          <a:latin typeface="Trebuchet MS"/>
                        </a:rPr>
                        <a:t>/ 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.jpg backup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latin typeface="Trebuchet MS"/>
                        </a:rPr>
                        <a:t>160x600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latin typeface="Trebuchet MS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latin typeface="Trebuchet MS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Trebuchet MS"/>
                        </a:rPr>
                        <a:t>Flash 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latin typeface="Trebuchet MS"/>
                        </a:rPr>
                        <a:t>15 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sec max.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latin typeface="Trebuchet MS"/>
                        </a:rPr>
                        <a:t>.</a:t>
                      </a:r>
                      <a:r>
                        <a:rPr lang="en-US" sz="1300" b="0" i="0" u="none" strike="noStrike" dirty="0" err="1">
                          <a:latin typeface="Trebuchet MS"/>
                        </a:rPr>
                        <a:t>swf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 </a:t>
                      </a:r>
                      <a:r>
                        <a:rPr lang="en-US" sz="1300" b="0" i="0" u="none" strike="noStrike" dirty="0" smtClean="0">
                          <a:latin typeface="Trebuchet MS"/>
                        </a:rPr>
                        <a:t>/ 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.jpg backup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latin typeface="Trebuchet MS"/>
                        </a:rPr>
                        <a:t>300x250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Trebuchet MS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Trebuchet MS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latin typeface="Trebuchet MS"/>
                        </a:rPr>
                        <a:t>Flash 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latin typeface="Trebuchet MS"/>
                        </a:rPr>
                        <a:t>15 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sec max.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latin typeface="Trebuchet MS"/>
                        </a:rPr>
                        <a:t>.</a:t>
                      </a:r>
                      <a:r>
                        <a:rPr lang="en-US" sz="1300" b="0" i="0" u="none" strike="noStrike" dirty="0" err="1">
                          <a:latin typeface="Trebuchet MS"/>
                        </a:rPr>
                        <a:t>swf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 </a:t>
                      </a:r>
                      <a:r>
                        <a:rPr lang="en-US" sz="1300" b="0" i="0" u="none" strike="noStrike" dirty="0" smtClean="0">
                          <a:latin typeface="Trebuchet MS"/>
                        </a:rPr>
                        <a:t>/ </a:t>
                      </a:r>
                      <a:r>
                        <a:rPr lang="en-US" sz="1300" b="0" i="0" u="none" strike="noStrike" dirty="0">
                          <a:latin typeface="Trebuchet MS"/>
                        </a:rPr>
                        <a:t>.jpg backup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762000"/>
            <a:ext cx="685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English : </a:t>
            </a:r>
            <a:r>
              <a:rPr lang="en-US" sz="1050" b="1" dirty="0">
                <a:solidFill>
                  <a:srgbClr val="FF0000"/>
                </a:solidFill>
              </a:rPr>
              <a:t> </a:t>
            </a:r>
            <a:r>
              <a:rPr lang="en-US" sz="1050" dirty="0" smtClean="0"/>
              <a:t>300X250_VZW_AQ_FREE-RHYME_OMNI-CHANNEL_RHYME_FREE_7112</a:t>
            </a:r>
          </a:p>
          <a:p>
            <a:endParaRPr lang="en-US" sz="1050" dirty="0"/>
          </a:p>
          <a:p>
            <a:r>
              <a:rPr lang="en-US" sz="1050" b="1" dirty="0" smtClean="0">
                <a:solidFill>
                  <a:srgbClr val="FF0000"/>
                </a:solidFill>
              </a:rPr>
              <a:t>Bilingual :  </a:t>
            </a:r>
            <a:r>
              <a:rPr lang="en-US" sz="1050" dirty="0" smtClean="0"/>
              <a:t>300X250_VZW_MU_FREE-RHYME_OMNI-CHANNEL_RHYME_FREE_7112</a:t>
            </a:r>
          </a:p>
          <a:p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Banner’s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0"/>
            <a:ext cx="3962400" cy="533220"/>
          </a:xfrm>
        </p:spPr>
        <p:txBody>
          <a:bodyPr/>
          <a:lstStyle/>
          <a:p>
            <a:r>
              <a:rPr lang="en-US" sz="3000" dirty="0" smtClean="0">
                <a:solidFill>
                  <a:srgbClr val="800000"/>
                </a:solidFill>
              </a:rPr>
              <a:t>Naming Convention</a:t>
            </a:r>
            <a:endParaRPr lang="en-US" sz="3000" dirty="0">
              <a:solidFill>
                <a:srgbClr val="8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00800" y="4366458"/>
            <a:ext cx="2514600" cy="5865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000" dirty="0" smtClean="0">
                <a:solidFill>
                  <a:srgbClr val="800000"/>
                </a:solidFill>
              </a:rPr>
              <a:t>Comments</a:t>
            </a:r>
            <a:endParaRPr lang="en-US" sz="3000" dirty="0">
              <a:solidFill>
                <a:srgbClr val="80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162800" y="1371600"/>
            <a:ext cx="1524000" cy="58654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000" dirty="0" smtClean="0">
                <a:solidFill>
                  <a:srgbClr val="800000"/>
                </a:solidFill>
              </a:rPr>
              <a:t>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5206424"/>
            <a:ext cx="693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* This is an example of where you can put your comments..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* This is a important </a:t>
            </a:r>
            <a:r>
              <a:rPr lang="en-US" sz="1600" dirty="0" err="1" smtClean="0">
                <a:solidFill>
                  <a:srgbClr val="FF0000"/>
                </a:solidFill>
              </a:rPr>
              <a:t>requeriment</a:t>
            </a:r>
            <a:r>
              <a:rPr lang="en-US" sz="1600" dirty="0" smtClean="0">
                <a:solidFill>
                  <a:srgbClr val="FF0000"/>
                </a:solidFill>
              </a:rPr>
              <a:t>, please …. Use …. This … add …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494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281"/>
            <a:ext cx="8229600" cy="709714"/>
          </a:xfrm>
        </p:spPr>
        <p:txBody>
          <a:bodyPr/>
          <a:lstStyle/>
          <a:p>
            <a:r>
              <a:rPr lang="en-US" dirty="0" smtClean="0"/>
              <a:t>Static’s </a:t>
            </a:r>
            <a:r>
              <a:rPr lang="en-US" dirty="0" err="1" smtClean="0"/>
              <a:t>BuildOut</a:t>
            </a:r>
            <a:endParaRPr lang="en-US" dirty="0"/>
          </a:p>
        </p:txBody>
      </p:sp>
      <p:sp>
        <p:nvSpPr>
          <p:cNvPr id="4" name="Text Box 368"/>
          <p:cNvSpPr txBox="1">
            <a:spLocks noChangeArrowheads="1"/>
          </p:cNvSpPr>
          <p:nvPr/>
        </p:nvSpPr>
        <p:spPr bwMode="auto">
          <a:xfrm>
            <a:off x="266700" y="2171700"/>
            <a:ext cx="86106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SOURCE FILES: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ASSETS: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	Device: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	Fonts: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REFERENCE: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Source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kern="1200">
                <a:solidFill>
                  <a:srgbClr val="FF0000"/>
                </a:solidFill>
                <a:effectLst/>
                <a:latin typeface="Arial"/>
                <a:ea typeface="ＭＳ 明朝"/>
                <a:cs typeface="Times New Roman"/>
              </a:rPr>
              <a:t>PUT NEW FILES HERE: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7F7F7F"/>
                </a:solidFill>
                <a:effectLst/>
                <a:latin typeface="Arial"/>
                <a:ea typeface="ＭＳ 明朝"/>
                <a:cs typeface="Times New Roman"/>
              </a:rPr>
              <a:t>\\Filer-atl1-mox\verizonwireless_2012\root\all_data_located_here\2012_HQ_Value\Projects\0712 - 7.23 CPO OE $99 Droid Razr\Creative Source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"/>
                <a:ea typeface="ＭＳ 明朝"/>
                <a:cs typeface="Times New Roman"/>
              </a:rPr>
              <a:t> 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Static’s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where </a:t>
            </a:r>
            <a:r>
              <a:rPr lang="en-US" dirty="0" smtClean="0"/>
              <a:t>you can put all the requirements for the build out….</a:t>
            </a:r>
            <a:endParaRPr 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000" y="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9900"/>
                </a:solidFill>
                <a:cs typeface="Arial" charset="0"/>
              </a:rPr>
              <a:t>Static’s BO</a:t>
            </a:r>
            <a:endParaRPr lang="en-US" sz="1600" b="1" dirty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1200" y="152580"/>
            <a:ext cx="2819400" cy="53322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Instructions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7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84691</TotalTime>
  <Words>727</Words>
  <Application>Microsoft Macintosh PowerPoint</Application>
  <PresentationFormat>On-screen Show (4:3)</PresentationFormat>
  <Paragraphs>196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HPP’s BuildOut</vt:lpstr>
      <vt:lpstr>Instructions</vt:lpstr>
      <vt:lpstr>Naming Convention</vt:lpstr>
      <vt:lpstr>Banner’s Build Out</vt:lpstr>
      <vt:lpstr>Instructions</vt:lpstr>
      <vt:lpstr>Naming Convention</vt:lpstr>
      <vt:lpstr>Static’s BuildOut</vt:lpstr>
      <vt:lpstr>Instructions</vt:lpstr>
      <vt:lpstr>Naming Convention</vt:lpstr>
      <vt:lpstr>General Notes.</vt:lpstr>
    </vt:vector>
  </TitlesOfParts>
  <Company>Moxie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Allio</dc:creator>
  <cp:lastModifiedBy>Mauricio Artavia</cp:lastModifiedBy>
  <cp:revision>1455</cp:revision>
  <dcterms:created xsi:type="dcterms:W3CDTF">2011-02-24T19:50:20Z</dcterms:created>
  <dcterms:modified xsi:type="dcterms:W3CDTF">2012-12-07T16:38:49Z</dcterms:modified>
</cp:coreProperties>
</file>