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40"/>
  </p:notesMasterIdLst>
  <p:sldIdLst>
    <p:sldId id="312" r:id="rId3"/>
    <p:sldId id="329" r:id="rId4"/>
    <p:sldId id="661" r:id="rId5"/>
    <p:sldId id="662" r:id="rId6"/>
    <p:sldId id="663" r:id="rId7"/>
    <p:sldId id="676" r:id="rId8"/>
    <p:sldId id="664" r:id="rId9"/>
    <p:sldId id="666" r:id="rId10"/>
    <p:sldId id="665" r:id="rId11"/>
    <p:sldId id="667" r:id="rId12"/>
    <p:sldId id="668" r:id="rId13"/>
    <p:sldId id="669" r:id="rId14"/>
    <p:sldId id="670" r:id="rId15"/>
    <p:sldId id="671" r:id="rId16"/>
    <p:sldId id="672" r:id="rId17"/>
    <p:sldId id="673" r:id="rId18"/>
    <p:sldId id="674" r:id="rId19"/>
    <p:sldId id="675" r:id="rId20"/>
    <p:sldId id="678" r:id="rId21"/>
    <p:sldId id="679" r:id="rId22"/>
    <p:sldId id="680" r:id="rId23"/>
    <p:sldId id="681" r:id="rId24"/>
    <p:sldId id="682" r:id="rId25"/>
    <p:sldId id="683" r:id="rId26"/>
    <p:sldId id="684" r:id="rId27"/>
    <p:sldId id="688" r:id="rId28"/>
    <p:sldId id="685" r:id="rId29"/>
    <p:sldId id="689" r:id="rId30"/>
    <p:sldId id="690" r:id="rId31"/>
    <p:sldId id="691" r:id="rId32"/>
    <p:sldId id="686" r:id="rId33"/>
    <p:sldId id="692" r:id="rId34"/>
    <p:sldId id="693" r:id="rId35"/>
    <p:sldId id="694" r:id="rId36"/>
    <p:sldId id="695" r:id="rId37"/>
    <p:sldId id="687" r:id="rId38"/>
    <p:sldId id="37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D561"/>
    <a:srgbClr val="BEE395"/>
    <a:srgbClr val="DCF0C6"/>
    <a:srgbClr val="D50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8860" autoAdjust="0"/>
  </p:normalViewPr>
  <p:slideViewPr>
    <p:cSldViewPr snapToGrid="0">
      <p:cViewPr varScale="1">
        <p:scale>
          <a:sx n="83" d="100"/>
          <a:sy n="83" d="100"/>
        </p:scale>
        <p:origin x="54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B0CC5-EF29-D74A-AD49-4B6EC1B743A1}"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4D9BE-9151-4941-8C15-21DB9E83AD61}" type="slidenum">
              <a:rPr lang="en-US" smtClean="0"/>
              <a:t>‹#›</a:t>
            </a:fld>
            <a:endParaRPr lang="en-US"/>
          </a:p>
        </p:txBody>
      </p:sp>
    </p:spTree>
    <p:extLst>
      <p:ext uri="{BB962C8B-B14F-4D97-AF65-F5344CB8AC3E}">
        <p14:creationId xmlns:p14="http://schemas.microsoft.com/office/powerpoint/2010/main" val="48777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HCI is the study of how people uses computer technologies and in turn how we can design user-friendly computer technologies. HCI drives innovation at the intersection of people and computers</a:t>
            </a:r>
          </a:p>
        </p:txBody>
      </p:sp>
      <p:sp>
        <p:nvSpPr>
          <p:cNvPr id="4" name="Slide Number Placeholder 3"/>
          <p:cNvSpPr>
            <a:spLocks noGrp="1"/>
          </p:cNvSpPr>
          <p:nvPr>
            <p:ph type="sldNum" sz="quarter" idx="5"/>
          </p:nvPr>
        </p:nvSpPr>
        <p:spPr/>
        <p:txBody>
          <a:bodyPr/>
          <a:lstStyle/>
          <a:p>
            <a:fld id="{135AC90C-7C1C-412D-A05D-BEACDF9BE3CD}" type="slidenum">
              <a:rPr lang="en-US" smtClean="0"/>
              <a:t>1</a:t>
            </a:fld>
            <a:endParaRPr lang="en-US"/>
          </a:p>
        </p:txBody>
      </p:sp>
    </p:spTree>
    <p:extLst>
      <p:ext uri="{BB962C8B-B14F-4D97-AF65-F5344CB8AC3E}">
        <p14:creationId xmlns:p14="http://schemas.microsoft.com/office/powerpoint/2010/main" val="113593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2</a:t>
            </a:fld>
            <a:endParaRPr lang="en-US"/>
          </a:p>
        </p:txBody>
      </p:sp>
    </p:spTree>
    <p:extLst>
      <p:ext uri="{BB962C8B-B14F-4D97-AF65-F5344CB8AC3E}">
        <p14:creationId xmlns:p14="http://schemas.microsoft.com/office/powerpoint/2010/main" val="290967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Here’s a counterexample to illustrate. This is a program called </a:t>
            </a:r>
            <a:r>
              <a:rPr lang="en-US" sz="1200" b="0" i="0" u="none" strike="noStrike" kern="1200" dirty="0" err="1">
                <a:solidFill>
                  <a:schemeClr val="tx1"/>
                </a:solidFill>
                <a:effectLst/>
                <a:latin typeface="+mn-lt"/>
                <a:ea typeface="+mn-ea"/>
                <a:cs typeface="+mn-cs"/>
              </a:rPr>
              <a:t>FileMatrix</a:t>
            </a:r>
            <a:r>
              <a:rPr lang="en-US" sz="1200" b="0" i="0" u="none" strike="noStrike" kern="1200" dirty="0">
                <a:solidFill>
                  <a:schemeClr val="tx1"/>
                </a:solidFill>
                <a:effectLst/>
                <a:latin typeface="+mn-lt"/>
                <a:ea typeface="+mn-ea"/>
                <a:cs typeface="+mn-cs"/>
              </a:rPr>
              <a:t>.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 have no idea what it does, but it seems to do it all. The complexity of this interface actually interferes with a lot of our usability goals: it’s less learnable (because there are so many things you have to learn), less efficient (because cramming all the functions into the window means that each button is tiny), and less safe (because so many things look alike, hence description slips are easy).</a:t>
            </a:r>
          </a:p>
          <a:p>
            <a:pPr rtl="0"/>
            <a:endParaRPr lang="en-US" sz="1200" b="0" i="0" u="none" strike="noStrike" kern="1200" dirty="0">
              <a:solidFill>
                <a:schemeClr val="tx1"/>
              </a:solidFill>
              <a:effectLst/>
              <a:latin typeface="+mn-lt"/>
              <a:ea typeface="+mn-ea"/>
              <a:cs typeface="+mn-cs"/>
            </a:endParaRPr>
          </a:p>
          <a:p>
            <a:pPr rtl="0"/>
            <a:endParaRPr lang="en-US" b="0" dirty="0">
              <a:effectLst/>
            </a:endParaRPr>
          </a:p>
          <a:p>
            <a:pPr rtl="0"/>
            <a:r>
              <a:rPr lang="en-US" sz="1200" b="0" i="0" u="none" strike="noStrike" kern="1200" dirty="0">
                <a:solidFill>
                  <a:schemeClr val="tx1"/>
                </a:solidFill>
                <a:effectLst/>
                <a:latin typeface="+mn-lt"/>
                <a:ea typeface="+mn-ea"/>
                <a:cs typeface="+mn-cs"/>
              </a:rPr>
              <a:t>Incidentally, this may be a good example of designing for yourself, rather than for others. The programmer who wrote this probably understands it completely, and maybe even uses a significant fraction of those features; but few other users will need that much, and it will just interfere with their ability to use it.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9</a:t>
            </a:fld>
            <a:endParaRPr lang="en-US"/>
          </a:p>
        </p:txBody>
      </p:sp>
    </p:spTree>
    <p:extLst>
      <p:ext uri="{BB962C8B-B14F-4D97-AF65-F5344CB8AC3E}">
        <p14:creationId xmlns:p14="http://schemas.microsoft.com/office/powerpoint/2010/main" val="284372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10</a:t>
            </a:fld>
            <a:endParaRPr lang="en-US"/>
          </a:p>
        </p:txBody>
      </p:sp>
    </p:spTree>
    <p:extLst>
      <p:ext uri="{BB962C8B-B14F-4D97-AF65-F5344CB8AC3E}">
        <p14:creationId xmlns:p14="http://schemas.microsoft.com/office/powerpoint/2010/main" val="486589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Selectivity</a:t>
            </a:r>
            <a:r>
              <a:rPr lang="en-US" sz="1200" b="0" i="0" u="none" strike="noStrike" kern="1200" dirty="0">
                <a:solidFill>
                  <a:schemeClr val="tx1"/>
                </a:solidFill>
                <a:effectLst/>
                <a:latin typeface="+mn-lt"/>
                <a:ea typeface="+mn-ea"/>
                <a:cs typeface="+mn-cs"/>
              </a:rPr>
              <a:t> is the degree to which a single level of the variable can be selected from the entire visual field. Most variables are selective: e.g., you can locate green objects at a glance, or tiny objects. Shape, however, is not selective in general. It’s hard to pick out triangles amidst a sea of rectangles.</a:t>
            </a:r>
          </a:p>
          <a:p>
            <a:pPr rtl="0"/>
            <a:endParaRPr lang="en-US" sz="1200" b="0" i="0" u="none" strike="noStrike" kern="1200" dirty="0">
              <a:solidFill>
                <a:schemeClr val="tx1"/>
              </a:solidFill>
              <a:effectLst/>
              <a:latin typeface="+mn-lt"/>
              <a:ea typeface="+mn-ea"/>
              <a:cs typeface="+mn-cs"/>
            </a:endParaRPr>
          </a:p>
          <a:p>
            <a:pPr rtl="0"/>
            <a:endParaRPr lang="en-US" b="0" dirty="0">
              <a:effectLst/>
            </a:endParaRPr>
          </a:p>
          <a:p>
            <a:pPr rtl="0"/>
            <a:r>
              <a:rPr lang="en-US" sz="1200" b="1" i="0" u="none" strike="noStrike" kern="1200" dirty="0">
                <a:solidFill>
                  <a:schemeClr val="tx1"/>
                </a:solidFill>
                <a:effectLst/>
                <a:latin typeface="+mn-lt"/>
                <a:ea typeface="+mn-ea"/>
                <a:cs typeface="+mn-cs"/>
              </a:rPr>
              <a:t>Associativity</a:t>
            </a:r>
            <a:r>
              <a:rPr lang="en-US" sz="1200" b="0" i="0" u="none" strike="noStrike" kern="1200" dirty="0">
                <a:solidFill>
                  <a:schemeClr val="tx1"/>
                </a:solidFill>
                <a:effectLst/>
                <a:latin typeface="+mn-lt"/>
                <a:ea typeface="+mn-ea"/>
                <a:cs typeface="+mn-cs"/>
              </a:rPr>
              <a:t> refers to how easy it is to ignore the variable, letting all of the distinctions along that dimension disappear. Variables with poor associativity interfere with the perception of other visual dimensions. In particular, size and value are dissociative, since tiny or faint objects are hard to make out.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19</a:t>
            </a:fld>
            <a:endParaRPr lang="en-US"/>
          </a:p>
        </p:txBody>
      </p:sp>
    </p:spTree>
    <p:extLst>
      <p:ext uri="{BB962C8B-B14F-4D97-AF65-F5344CB8AC3E}">
        <p14:creationId xmlns:p14="http://schemas.microsoft.com/office/powerpoint/2010/main" val="1106169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Range or </a:t>
            </a: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length</a:t>
            </a:r>
            <a:r>
              <a:rPr lang="en-US" sz="1200" b="0" i="0" u="none" strike="noStrike" kern="1200" dirty="0">
                <a:solidFill>
                  <a:schemeClr val="tx1"/>
                </a:solidFill>
                <a:effectLst/>
                <a:latin typeface="+mn-lt"/>
                <a:ea typeface="+mn-ea"/>
                <a:cs typeface="+mn-cs"/>
              </a:rPr>
              <a:t> of a variable is the number of distinguishable levels that can be perceived. We can recognize a nearly infinite variety of shapes, so the shape variable is very long, but purely nominal. Position is also long, and particularly fine-grained. Orientation, by contrast, is very short; only a handful of different orientations can be perceived in a display before confusion starts to set in. The other variables lie somewhere in between, with roughly 10 useful levels of distinction, although size and hue are somewhat longer than value.</a:t>
            </a:r>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22</a:t>
            </a:fld>
            <a:endParaRPr lang="en-US"/>
          </a:p>
        </p:txBody>
      </p:sp>
    </p:spTree>
    <p:extLst>
      <p:ext uri="{BB962C8B-B14F-4D97-AF65-F5344CB8AC3E}">
        <p14:creationId xmlns:p14="http://schemas.microsoft.com/office/powerpoint/2010/main" val="1478623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4D9BE-9151-4941-8C15-21DB9E83AD61}" type="slidenum">
              <a:rPr lang="en-US" smtClean="0"/>
              <a:t>37</a:t>
            </a:fld>
            <a:endParaRPr lang="en-US"/>
          </a:p>
        </p:txBody>
      </p:sp>
    </p:spTree>
    <p:extLst>
      <p:ext uri="{BB962C8B-B14F-4D97-AF65-F5344CB8AC3E}">
        <p14:creationId xmlns:p14="http://schemas.microsoft.com/office/powerpoint/2010/main" val="3801510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18"/>
          <p:cNvSpPr>
            <a:spLocks noChangeArrowheads="1"/>
          </p:cNvSpPr>
          <p:nvPr userDrawn="1"/>
        </p:nvSpPr>
        <p:spPr bwMode="auto">
          <a:xfrm>
            <a:off x="0" y="0"/>
            <a:ext cx="12192000" cy="642938"/>
          </a:xfrm>
          <a:prstGeom prst="rect">
            <a:avLst/>
          </a:prstGeom>
          <a:solidFill>
            <a:srgbClr val="D50032"/>
          </a:solidFill>
          <a:ln>
            <a:noFill/>
          </a:ln>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endParaRPr lang="en-US" sz="1800">
              <a:solidFill>
                <a:srgbClr val="000000"/>
              </a:solidFill>
            </a:endParaRPr>
          </a:p>
        </p:txBody>
      </p:sp>
      <p:sp>
        <p:nvSpPr>
          <p:cNvPr id="2" name="Title 1"/>
          <p:cNvSpPr>
            <a:spLocks noGrp="1"/>
          </p:cNvSpPr>
          <p:nvPr>
            <p:ph type="title"/>
          </p:nvPr>
        </p:nvSpPr>
        <p:spPr/>
        <p:txBody>
          <a:bodyPr/>
          <a:lstStyle>
            <a:lvl1pPr>
              <a:defRPr>
                <a:solidFill>
                  <a:srgbClr val="D50032"/>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132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F21801-81A9-4CAD-9174-9567FC0655E4}"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83124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21801-81A9-4CAD-9174-9567FC0655E4}"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185319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21801-81A9-4CAD-9174-9567FC0655E4}"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135537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21801-81A9-4CAD-9174-9567FC0655E4}"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45635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21801-81A9-4CAD-9174-9567FC0655E4}"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91248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F21801-81A9-4CAD-9174-9567FC0655E4}"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297928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21801-81A9-4CAD-9174-9567FC0655E4}"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309744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21801-81A9-4CAD-9174-9567FC0655E4}" type="datetimeFigureOut">
              <a:rPr lang="en-US" smtClean="0"/>
              <a:t>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318000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21801-81A9-4CAD-9174-9567FC0655E4}" type="datetimeFigureOut">
              <a:rPr lang="en-US" smtClean="0"/>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95828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21801-81A9-4CAD-9174-9567FC0655E4}" type="datetimeFigureOut">
              <a:rPr lang="en-US" smtClean="0"/>
              <a:t>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238440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F21801-81A9-4CAD-9174-9567FC0655E4}"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5143D-DC3D-4E12-9341-6BDFB556E7E4}" type="slidenum">
              <a:rPr lang="en-US" smtClean="0"/>
              <a:t>‹#›</a:t>
            </a:fld>
            <a:endParaRPr lang="en-US"/>
          </a:p>
        </p:txBody>
      </p:sp>
    </p:spTree>
    <p:extLst>
      <p:ext uri="{BB962C8B-B14F-4D97-AF65-F5344CB8AC3E}">
        <p14:creationId xmlns:p14="http://schemas.microsoft.com/office/powerpoint/2010/main" val="249918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40267" y="908050"/>
            <a:ext cx="1131993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40267" y="2708276"/>
            <a:ext cx="1131993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3078" name="Rectangle 6"/>
          <p:cNvSpPr>
            <a:spLocks noGrp="1" noChangeArrowheads="1"/>
          </p:cNvSpPr>
          <p:nvPr>
            <p:ph type="sldNum" sz="quarter" idx="4"/>
          </p:nvPr>
        </p:nvSpPr>
        <p:spPr bwMode="auto">
          <a:xfrm>
            <a:off x="10416117" y="6337300"/>
            <a:ext cx="134408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701FBA34-65DB-451C-ADA5-8DA7A73230CB}"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905719456"/>
      </p:ext>
    </p:extLst>
  </p:cSld>
  <p:clrMap bg1="lt1" tx1="dk1" bg2="lt2" tx2="dk2" accent1="accent1" accent2="accent2" accent3="accent3" accent4="accent4" accent5="accent5" accent6="accent6" hlink="hlink" folHlink="folHlink"/>
  <p:sldLayoutIdLst>
    <p:sldLayoutId id="214748366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0" fontAlgn="base" hangingPunct="0">
        <a:spcBef>
          <a:spcPct val="0"/>
        </a:spcBef>
        <a:spcAft>
          <a:spcPct val="0"/>
        </a:spcAft>
        <a:defRPr sz="3000" b="1">
          <a:solidFill>
            <a:srgbClr val="C33A2D"/>
          </a:solidFill>
          <a:latin typeface="+mj-lt"/>
          <a:ea typeface="+mj-ea"/>
          <a:cs typeface="+mj-cs"/>
        </a:defRPr>
      </a:lvl1pPr>
      <a:lvl2pPr algn="l" rtl="0" eaLnBrk="0" fontAlgn="base" hangingPunct="0">
        <a:spcBef>
          <a:spcPct val="0"/>
        </a:spcBef>
        <a:spcAft>
          <a:spcPct val="0"/>
        </a:spcAft>
        <a:defRPr sz="3000" b="1">
          <a:solidFill>
            <a:srgbClr val="C33A2D"/>
          </a:solidFill>
          <a:latin typeface="Arial" charset="0"/>
        </a:defRPr>
      </a:lvl2pPr>
      <a:lvl3pPr algn="l" rtl="0" eaLnBrk="0" fontAlgn="base" hangingPunct="0">
        <a:spcBef>
          <a:spcPct val="0"/>
        </a:spcBef>
        <a:spcAft>
          <a:spcPct val="0"/>
        </a:spcAft>
        <a:defRPr sz="3000" b="1">
          <a:solidFill>
            <a:srgbClr val="C33A2D"/>
          </a:solidFill>
          <a:latin typeface="Arial" charset="0"/>
        </a:defRPr>
      </a:lvl3pPr>
      <a:lvl4pPr algn="l" rtl="0" eaLnBrk="0" fontAlgn="base" hangingPunct="0">
        <a:spcBef>
          <a:spcPct val="0"/>
        </a:spcBef>
        <a:spcAft>
          <a:spcPct val="0"/>
        </a:spcAft>
        <a:defRPr sz="3000" b="1">
          <a:solidFill>
            <a:srgbClr val="C33A2D"/>
          </a:solidFill>
          <a:latin typeface="Arial" charset="0"/>
        </a:defRPr>
      </a:lvl4pPr>
      <a:lvl5pPr algn="l" rtl="0" eaLnBrk="0" fontAlgn="base" hangingPunct="0">
        <a:spcBef>
          <a:spcPct val="0"/>
        </a:spcBef>
        <a:spcAft>
          <a:spcPct val="0"/>
        </a:spcAft>
        <a:defRPr sz="3000" b="1">
          <a:solidFill>
            <a:srgbClr val="C33A2D"/>
          </a:solidFill>
          <a:latin typeface="Arial" charset="0"/>
        </a:defRPr>
      </a:lvl5pPr>
      <a:lvl6pPr marL="457200" algn="l" rtl="0" fontAlgn="base">
        <a:spcBef>
          <a:spcPct val="0"/>
        </a:spcBef>
        <a:spcAft>
          <a:spcPct val="0"/>
        </a:spcAft>
        <a:defRPr sz="3000" b="1">
          <a:solidFill>
            <a:srgbClr val="C33A2D"/>
          </a:solidFill>
          <a:latin typeface="Arial" charset="0"/>
        </a:defRPr>
      </a:lvl6pPr>
      <a:lvl7pPr marL="914400" algn="l" rtl="0" fontAlgn="base">
        <a:spcBef>
          <a:spcPct val="0"/>
        </a:spcBef>
        <a:spcAft>
          <a:spcPct val="0"/>
        </a:spcAft>
        <a:defRPr sz="3000" b="1">
          <a:solidFill>
            <a:srgbClr val="C33A2D"/>
          </a:solidFill>
          <a:latin typeface="Arial" charset="0"/>
        </a:defRPr>
      </a:lvl7pPr>
      <a:lvl8pPr marL="1371600" algn="l" rtl="0" fontAlgn="base">
        <a:spcBef>
          <a:spcPct val="0"/>
        </a:spcBef>
        <a:spcAft>
          <a:spcPct val="0"/>
        </a:spcAft>
        <a:defRPr sz="3000" b="1">
          <a:solidFill>
            <a:srgbClr val="C33A2D"/>
          </a:solidFill>
          <a:latin typeface="Arial" charset="0"/>
        </a:defRPr>
      </a:lvl8pPr>
      <a:lvl9pPr marL="1828800" algn="l" rtl="0" fontAlgn="base">
        <a:spcBef>
          <a:spcPct val="0"/>
        </a:spcBef>
        <a:spcAft>
          <a:spcPct val="0"/>
        </a:spcAft>
        <a:defRPr sz="3000" b="1">
          <a:solidFill>
            <a:srgbClr val="C33A2D"/>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1801-81A9-4CAD-9174-9567FC0655E4}" type="datetimeFigureOut">
              <a:rPr lang="en-US" smtClean="0"/>
              <a:t>2/28/2019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5143D-DC3D-4E12-9341-6BDFB556E7E4}" type="slidenum">
              <a:rPr lang="en-US" smtClean="0"/>
              <a:t>‹#›</a:t>
            </a:fld>
            <a:endParaRPr lang="en-US"/>
          </a:p>
        </p:txBody>
      </p:sp>
    </p:spTree>
    <p:extLst>
      <p:ext uri="{BB962C8B-B14F-4D97-AF65-F5344CB8AC3E}">
        <p14:creationId xmlns:p14="http://schemas.microsoft.com/office/powerpoint/2010/main" val="230403924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tmp"/><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B8780A-B598-473D-9197-0E5C3FE42AFD}"/>
              </a:ext>
            </a:extLst>
          </p:cNvPr>
          <p:cNvGrpSpPr/>
          <p:nvPr/>
        </p:nvGrpSpPr>
        <p:grpSpPr>
          <a:xfrm>
            <a:off x="-85725" y="0"/>
            <a:ext cx="12294714" cy="7106959"/>
            <a:chOff x="1448975" y="-1"/>
            <a:chExt cx="10760014" cy="6219825"/>
          </a:xfrm>
        </p:grpSpPr>
        <p:pic>
          <p:nvPicPr>
            <p:cNvPr id="2" name="Picture 2" descr="Image result for human computer interaction">
              <a:extLst>
                <a:ext uri="{FF2B5EF4-FFF2-40B4-BE49-F238E27FC236}">
                  <a16:creationId xmlns:a16="http://schemas.microsoft.com/office/drawing/2014/main" id="{ADBCD79B-6AA3-44CC-AC6D-3D4870122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986" y="-1"/>
              <a:ext cx="8905003" cy="62198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human computer interaction">
              <a:extLst>
                <a:ext uri="{FF2B5EF4-FFF2-40B4-BE49-F238E27FC236}">
                  <a16:creationId xmlns:a16="http://schemas.microsoft.com/office/drawing/2014/main" id="{90448322-1B7F-43E9-8644-DB7EA0F990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794" r="1544"/>
            <a:stretch/>
          </p:blipFill>
          <p:spPr bwMode="auto">
            <a:xfrm flipH="1">
              <a:off x="1448975" y="-1"/>
              <a:ext cx="2730436" cy="621982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2">
            <a:extLst>
              <a:ext uri="{FF2B5EF4-FFF2-40B4-BE49-F238E27FC236}">
                <a16:creationId xmlns:a16="http://schemas.microsoft.com/office/drawing/2014/main" id="{4AB26C7D-D73A-4875-941E-868CBC296790}"/>
              </a:ext>
            </a:extLst>
          </p:cNvPr>
          <p:cNvSpPr txBox="1">
            <a:spLocks noChangeArrowheads="1"/>
          </p:cNvSpPr>
          <p:nvPr/>
        </p:nvSpPr>
        <p:spPr bwMode="auto">
          <a:xfrm>
            <a:off x="5200650" y="257040"/>
            <a:ext cx="6496050" cy="876435"/>
          </a:xfrm>
          <a:prstGeom prst="rect">
            <a:avLst/>
          </a:prstGeom>
          <a:noFill/>
          <a:ln w="9525">
            <a:noFill/>
            <a:miter lim="800000"/>
            <a:headEnd/>
            <a:tailEnd/>
          </a:ln>
        </p:spPr>
        <p:txBody>
          <a:bodyPr/>
          <a:lstStyle/>
          <a:p>
            <a:pPr eaLnBrk="0" hangingPunct="0">
              <a:defRPr/>
            </a:pPr>
            <a:r>
              <a:rPr lang="en-US" sz="2800" b="1" dirty="0">
                <a:solidFill>
                  <a:schemeClr val="bg1">
                    <a:lumMod val="95000"/>
                  </a:schemeClr>
                </a:solidFill>
                <a:latin typeface="Arial" charset="0"/>
                <a:ea typeface="Arial" charset="0"/>
                <a:cs typeface="Arial" charset="0"/>
                <a:sym typeface="Wingdings" pitchFamily="2" charset="2"/>
              </a:rPr>
              <a:t>CS 422: UI Design and Programming</a:t>
            </a:r>
          </a:p>
        </p:txBody>
      </p:sp>
      <p:sp>
        <p:nvSpPr>
          <p:cNvPr id="7" name="Rectangle 2">
            <a:extLst>
              <a:ext uri="{FF2B5EF4-FFF2-40B4-BE49-F238E27FC236}">
                <a16:creationId xmlns:a16="http://schemas.microsoft.com/office/drawing/2014/main" id="{35B087B2-6F29-4643-A303-5FFA1F520CDB}"/>
              </a:ext>
            </a:extLst>
          </p:cNvPr>
          <p:cNvSpPr txBox="1">
            <a:spLocks noChangeArrowheads="1"/>
          </p:cNvSpPr>
          <p:nvPr/>
        </p:nvSpPr>
        <p:spPr bwMode="auto">
          <a:xfrm>
            <a:off x="4963887" y="5811404"/>
            <a:ext cx="7810212" cy="1562236"/>
          </a:xfrm>
          <a:prstGeom prst="rect">
            <a:avLst/>
          </a:prstGeom>
          <a:noFill/>
          <a:ln w="9525">
            <a:noFill/>
            <a:miter lim="800000"/>
            <a:headEnd/>
            <a:tailEnd/>
          </a:ln>
        </p:spPr>
        <p:txBody>
          <a:bodyPr/>
          <a:lstStyle/>
          <a:p>
            <a:pPr eaLnBrk="0" hangingPunct="0">
              <a:defRPr/>
            </a:pPr>
            <a:r>
              <a:rPr lang="en-US" sz="6600" b="1" dirty="0">
                <a:solidFill>
                  <a:schemeClr val="bg1">
                    <a:lumMod val="95000"/>
                  </a:schemeClr>
                </a:solidFill>
                <a:latin typeface="Arial" charset="0"/>
                <a:ea typeface="Arial" charset="0"/>
                <a:cs typeface="Arial" charset="0"/>
                <a:sym typeface="Wingdings" pitchFamily="2" charset="2"/>
              </a:rPr>
              <a:t>Graphic Design</a:t>
            </a:r>
            <a:endParaRPr lang="en-US" sz="5400" b="1" i="1" dirty="0">
              <a:solidFill>
                <a:schemeClr val="bg1">
                  <a:lumMod val="95000"/>
                </a:schemeClr>
              </a:solidFill>
              <a:latin typeface="Arial" charset="0"/>
              <a:ea typeface="Arial" charset="0"/>
              <a:cs typeface="Arial" charset="0"/>
              <a:sym typeface="Wingdings" pitchFamily="2" charset="2"/>
            </a:endParaRPr>
          </a:p>
        </p:txBody>
      </p:sp>
    </p:spTree>
    <p:extLst>
      <p:ext uri="{BB962C8B-B14F-4D97-AF65-F5344CB8AC3E}">
        <p14:creationId xmlns:p14="http://schemas.microsoft.com/office/powerpoint/2010/main" val="128714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1556-6691-4250-9570-255956962D6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490154D-62FB-4EFA-A397-2789F0C9CF1A}"/>
              </a:ext>
            </a:extLst>
          </p:cNvPr>
          <p:cNvSpPr>
            <a:spLocks noGrp="1"/>
          </p:cNvSpPr>
          <p:nvPr>
            <p:ph idx="1"/>
          </p:nvPr>
        </p:nvSpPr>
        <p:spPr/>
        <p:txBody>
          <a:bodyPr/>
          <a:lstStyle/>
          <a:p>
            <a:endParaRPr lang="en-US"/>
          </a:p>
        </p:txBody>
      </p:sp>
      <p:pic>
        <p:nvPicPr>
          <p:cNvPr id="3074" name="Picture 2" descr="Image result for google home">
            <a:extLst>
              <a:ext uri="{FF2B5EF4-FFF2-40B4-BE49-F238E27FC236}">
                <a16:creationId xmlns:a16="http://schemas.microsoft.com/office/drawing/2014/main" id="{FA3F62B0-ECD5-4921-A00F-443DB5403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679" y="1924440"/>
            <a:ext cx="790575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25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98D3-E6AB-41AC-978E-A7FB45845131}"/>
              </a:ext>
            </a:extLst>
          </p:cNvPr>
          <p:cNvSpPr>
            <a:spLocks noGrp="1"/>
          </p:cNvSpPr>
          <p:nvPr>
            <p:ph type="title"/>
          </p:nvPr>
        </p:nvSpPr>
        <p:spPr/>
        <p:txBody>
          <a:bodyPr/>
          <a:lstStyle/>
          <a:p>
            <a:r>
              <a:rPr lang="en-US" dirty="0"/>
              <a:t>How to achieve simplicity?</a:t>
            </a:r>
          </a:p>
        </p:txBody>
      </p:sp>
      <p:sp>
        <p:nvSpPr>
          <p:cNvPr id="3" name="Content Placeholder 2">
            <a:extLst>
              <a:ext uri="{FF2B5EF4-FFF2-40B4-BE49-F238E27FC236}">
                <a16:creationId xmlns:a16="http://schemas.microsoft.com/office/drawing/2014/main" id="{B09EAF19-E806-47A6-9EE5-1019D8F232E8}"/>
              </a:ext>
            </a:extLst>
          </p:cNvPr>
          <p:cNvSpPr>
            <a:spLocks noGrp="1"/>
          </p:cNvSpPr>
          <p:nvPr>
            <p:ph idx="1"/>
          </p:nvPr>
        </p:nvSpPr>
        <p:spPr>
          <a:xfrm>
            <a:off x="440267" y="2196060"/>
            <a:ext cx="11319933" cy="3969792"/>
          </a:xfrm>
        </p:spPr>
        <p:txBody>
          <a:bodyPr/>
          <a:lstStyle/>
          <a:p>
            <a:r>
              <a:rPr lang="en-US" dirty="0"/>
              <a:t>Reduction:</a:t>
            </a:r>
          </a:p>
          <a:p>
            <a:pPr lvl="1"/>
            <a:r>
              <a:rPr lang="en-US" dirty="0"/>
              <a:t>Remove inessential elements</a:t>
            </a:r>
          </a:p>
          <a:p>
            <a:pPr lvl="1"/>
            <a:r>
              <a:rPr lang="en-US" dirty="0"/>
              <a:t>Remove inessential features</a:t>
            </a:r>
          </a:p>
          <a:p>
            <a:pPr lvl="1"/>
            <a:r>
              <a:rPr lang="en-US" dirty="0"/>
              <a:t>Even if it seems essential, try removing it anyway, to see if the design falls apart.</a:t>
            </a:r>
          </a:p>
          <a:p>
            <a:pPr lvl="1"/>
            <a:r>
              <a:rPr lang="en-US" dirty="0"/>
              <a:t>We’re focusing on graphic design  today (visual appearance here), but you can generalize these rules easily to other aspects of a design</a:t>
            </a:r>
          </a:p>
          <a:p>
            <a:r>
              <a:rPr lang="en-US" dirty="0"/>
              <a:t>Examples: The Google home page or Apple TV remote. </a:t>
            </a:r>
          </a:p>
        </p:txBody>
      </p:sp>
      <p:pic>
        <p:nvPicPr>
          <p:cNvPr id="4098" name="Picture 2" descr="https://lh4.googleusercontent.com/PyrEaxb6Xe2l6FjsIuIT1kl_fnQh4rXZACRotlKMATl8IiNNpYnqK7erWuJ4Kmh_lr3CbFfHoyBP99KpqsJZhefxDj_bnpAa7uikowIO1sfItSTSQauEoDu6PV7CxEme5aMB6zxN">
            <a:extLst>
              <a:ext uri="{FF2B5EF4-FFF2-40B4-BE49-F238E27FC236}">
                <a16:creationId xmlns:a16="http://schemas.microsoft.com/office/drawing/2014/main" id="{9E2CB98D-34E9-4D1C-8225-8D6E378CD8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2590" y="119922"/>
            <a:ext cx="1218006" cy="347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10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CD25-1A1E-42E0-A40A-24FAB665BC6C}"/>
              </a:ext>
            </a:extLst>
          </p:cNvPr>
          <p:cNvSpPr>
            <a:spLocks noGrp="1"/>
          </p:cNvSpPr>
          <p:nvPr>
            <p:ph type="title"/>
          </p:nvPr>
        </p:nvSpPr>
        <p:spPr/>
        <p:txBody>
          <a:bodyPr/>
          <a:lstStyle/>
          <a:p>
            <a:r>
              <a:rPr lang="en-US" dirty="0"/>
              <a:t>How to achieve simplicity?</a:t>
            </a:r>
          </a:p>
        </p:txBody>
      </p:sp>
      <p:sp>
        <p:nvSpPr>
          <p:cNvPr id="3" name="Content Placeholder 2">
            <a:extLst>
              <a:ext uri="{FF2B5EF4-FFF2-40B4-BE49-F238E27FC236}">
                <a16:creationId xmlns:a16="http://schemas.microsoft.com/office/drawing/2014/main" id="{13E3EBFE-9559-4939-8DE9-7B143BEEA502}"/>
              </a:ext>
            </a:extLst>
          </p:cNvPr>
          <p:cNvSpPr>
            <a:spLocks noGrp="1"/>
          </p:cNvSpPr>
          <p:nvPr>
            <p:ph idx="1"/>
          </p:nvPr>
        </p:nvSpPr>
        <p:spPr>
          <a:xfrm>
            <a:off x="440267" y="2031168"/>
            <a:ext cx="11319933" cy="4134684"/>
          </a:xfrm>
        </p:spPr>
        <p:txBody>
          <a:bodyPr/>
          <a:lstStyle/>
          <a:p>
            <a:r>
              <a:rPr lang="en-US" dirty="0"/>
              <a:t>Regularity: For the essential elements that remain, consider how you can minimize the unnecessary differences between them with regularity. </a:t>
            </a:r>
          </a:p>
          <a:p>
            <a:r>
              <a:rPr lang="en-US" dirty="0"/>
              <a:t>Use the same font, color, line width, dimensions, orientation for multiple elements. </a:t>
            </a:r>
          </a:p>
          <a:p>
            <a:r>
              <a:rPr lang="en-US" dirty="0"/>
              <a:t>Irregularities in your design will be magnified in the user’s eyes and assigned meaning and significance. </a:t>
            </a:r>
          </a:p>
          <a:p>
            <a:pPr lvl="1"/>
            <a:r>
              <a:rPr lang="en-US" dirty="0"/>
              <a:t>Use a regular pattern</a:t>
            </a:r>
          </a:p>
          <a:p>
            <a:pPr lvl="1"/>
            <a:r>
              <a:rPr lang="en-US" dirty="0"/>
              <a:t>Limit inessential variation among elements</a:t>
            </a:r>
          </a:p>
        </p:txBody>
      </p:sp>
    </p:spTree>
    <p:extLst>
      <p:ext uri="{BB962C8B-B14F-4D97-AF65-F5344CB8AC3E}">
        <p14:creationId xmlns:p14="http://schemas.microsoft.com/office/powerpoint/2010/main" val="341193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FBFC-A153-49DE-B1A9-AAC1F58DC45B}"/>
              </a:ext>
            </a:extLst>
          </p:cNvPr>
          <p:cNvSpPr>
            <a:spLocks noGrp="1"/>
          </p:cNvSpPr>
          <p:nvPr>
            <p:ph type="title"/>
          </p:nvPr>
        </p:nvSpPr>
        <p:spPr/>
        <p:txBody>
          <a:bodyPr/>
          <a:lstStyle/>
          <a:p>
            <a:r>
              <a:rPr lang="en-US" dirty="0"/>
              <a:t>How to achieve simplicity?</a:t>
            </a:r>
          </a:p>
        </p:txBody>
      </p:sp>
      <p:sp>
        <p:nvSpPr>
          <p:cNvPr id="3" name="Content Placeholder 2">
            <a:extLst>
              <a:ext uri="{FF2B5EF4-FFF2-40B4-BE49-F238E27FC236}">
                <a16:creationId xmlns:a16="http://schemas.microsoft.com/office/drawing/2014/main" id="{B6F59FCF-C6B0-4572-ACA4-DF2E36534F7D}"/>
              </a:ext>
            </a:extLst>
          </p:cNvPr>
          <p:cNvSpPr>
            <a:spLocks noGrp="1"/>
          </p:cNvSpPr>
          <p:nvPr>
            <p:ph idx="1"/>
          </p:nvPr>
        </p:nvSpPr>
        <p:spPr>
          <a:xfrm>
            <a:off x="440267" y="2368446"/>
            <a:ext cx="11319933" cy="3797405"/>
          </a:xfrm>
        </p:spPr>
        <p:txBody>
          <a:bodyPr/>
          <a:lstStyle/>
          <a:p>
            <a:r>
              <a:rPr lang="en-US" dirty="0"/>
              <a:t>Double-Duty: Try to combine elements to make them serve multiple roles in the design. </a:t>
            </a:r>
          </a:p>
          <a:p>
            <a:r>
              <a:rPr lang="en-US" dirty="0"/>
              <a:t>Desktop and web interfaces have a number of patterns in which elements have multiple duties.</a:t>
            </a:r>
          </a:p>
          <a:p>
            <a:r>
              <a:rPr lang="en-US" dirty="0"/>
              <a:t>For example, a window’s title bar plays several roles: label, dragging handle, window activation indicator, and location for window control buttons.</a:t>
            </a:r>
          </a:p>
        </p:txBody>
      </p:sp>
    </p:spTree>
    <p:extLst>
      <p:ext uri="{BB962C8B-B14F-4D97-AF65-F5344CB8AC3E}">
        <p14:creationId xmlns:p14="http://schemas.microsoft.com/office/powerpoint/2010/main" val="197323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FDC0-D232-4D61-944E-BB81E510441A}"/>
              </a:ext>
            </a:extLst>
          </p:cNvPr>
          <p:cNvSpPr>
            <a:spLocks noGrp="1"/>
          </p:cNvSpPr>
          <p:nvPr>
            <p:ph type="title"/>
          </p:nvPr>
        </p:nvSpPr>
        <p:spPr/>
        <p:txBody>
          <a:bodyPr/>
          <a:lstStyle/>
          <a:p>
            <a:r>
              <a:rPr lang="en-US" dirty="0"/>
              <a:t>How to achieve simplicity?</a:t>
            </a:r>
          </a:p>
        </p:txBody>
      </p:sp>
      <p:sp>
        <p:nvSpPr>
          <p:cNvPr id="3" name="Content Placeholder 2">
            <a:extLst>
              <a:ext uri="{FF2B5EF4-FFF2-40B4-BE49-F238E27FC236}">
                <a16:creationId xmlns:a16="http://schemas.microsoft.com/office/drawing/2014/main" id="{3F00EFAA-8AE6-4C3F-947E-2EE033F0E476}"/>
              </a:ext>
            </a:extLst>
          </p:cNvPr>
          <p:cNvSpPr>
            <a:spLocks noGrp="1"/>
          </p:cNvSpPr>
          <p:nvPr>
            <p:ph idx="1"/>
          </p:nvPr>
        </p:nvSpPr>
        <p:spPr/>
        <p:txBody>
          <a:bodyPr/>
          <a:lstStyle/>
          <a:p>
            <a:r>
              <a:rPr lang="en-US" dirty="0"/>
              <a:t>Reduction</a:t>
            </a:r>
          </a:p>
          <a:p>
            <a:r>
              <a:rPr lang="en-US" dirty="0"/>
              <a:t>Regularity</a:t>
            </a:r>
          </a:p>
          <a:p>
            <a:r>
              <a:rPr lang="en-US" dirty="0"/>
              <a:t>Double-duty</a:t>
            </a:r>
          </a:p>
        </p:txBody>
      </p:sp>
    </p:spTree>
    <p:extLst>
      <p:ext uri="{BB962C8B-B14F-4D97-AF65-F5344CB8AC3E}">
        <p14:creationId xmlns:p14="http://schemas.microsoft.com/office/powerpoint/2010/main" val="425941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06D4-C642-49A6-97D8-68DB1DF154B8}"/>
              </a:ext>
            </a:extLst>
          </p:cNvPr>
          <p:cNvSpPr>
            <a:spLocks noGrp="1"/>
          </p:cNvSpPr>
          <p:nvPr>
            <p:ph type="title"/>
          </p:nvPr>
        </p:nvSpPr>
        <p:spPr/>
        <p:txBody>
          <a:bodyPr/>
          <a:lstStyle/>
          <a:p>
            <a:r>
              <a:rPr lang="en-US" dirty="0"/>
              <a:t>Breadcrumbs pattern creates simplicity via </a:t>
            </a:r>
            <a:br>
              <a:rPr lang="en-US" dirty="0"/>
            </a:br>
            <a:r>
              <a:rPr lang="en-US" b="0" dirty="0"/>
              <a:t>(choose most appropriate)</a:t>
            </a:r>
          </a:p>
        </p:txBody>
      </p:sp>
      <p:sp>
        <p:nvSpPr>
          <p:cNvPr id="3" name="Content Placeholder 2">
            <a:extLst>
              <a:ext uri="{FF2B5EF4-FFF2-40B4-BE49-F238E27FC236}">
                <a16:creationId xmlns:a16="http://schemas.microsoft.com/office/drawing/2014/main" id="{A7070E22-BB3D-4950-A9F0-136746A7EF03}"/>
              </a:ext>
            </a:extLst>
          </p:cNvPr>
          <p:cNvSpPr>
            <a:spLocks noGrp="1"/>
          </p:cNvSpPr>
          <p:nvPr>
            <p:ph idx="1"/>
          </p:nvPr>
        </p:nvSpPr>
        <p:spPr/>
        <p:txBody>
          <a:bodyPr/>
          <a:lstStyle/>
          <a:p>
            <a:pPr marL="514350" indent="-514350">
              <a:buAutoNum type="alphaUcPeriod"/>
            </a:pPr>
            <a:r>
              <a:rPr lang="en-US" dirty="0"/>
              <a:t>Double-duty</a:t>
            </a:r>
          </a:p>
          <a:p>
            <a:pPr marL="514350" indent="-514350">
              <a:buAutoNum type="alphaUcPeriod"/>
            </a:pPr>
            <a:r>
              <a:rPr lang="en-US" dirty="0"/>
              <a:t>Regularity</a:t>
            </a:r>
          </a:p>
          <a:p>
            <a:pPr marL="514350" indent="-514350">
              <a:buAutoNum type="alphaUcPeriod"/>
            </a:pPr>
            <a:r>
              <a:rPr lang="en-US" dirty="0"/>
              <a:t>Reduction</a:t>
            </a:r>
          </a:p>
          <a:p>
            <a:pPr marL="514350" indent="-514350">
              <a:buAutoNum type="alphaUcPeriod"/>
            </a:pPr>
            <a:r>
              <a:rPr lang="en-US" dirty="0"/>
              <a:t>Safety</a:t>
            </a:r>
          </a:p>
        </p:txBody>
      </p:sp>
      <p:pic>
        <p:nvPicPr>
          <p:cNvPr id="5122" name="Picture 2" descr="Image result for breadcrumb">
            <a:extLst>
              <a:ext uri="{FF2B5EF4-FFF2-40B4-BE49-F238E27FC236}">
                <a16:creationId xmlns:a16="http://schemas.microsoft.com/office/drawing/2014/main" id="{86E35E4E-5927-42B9-9D30-3D22E05BE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563" y="2184810"/>
            <a:ext cx="7627495" cy="216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28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06D4-C642-49A6-97D8-68DB1DF154B8}"/>
              </a:ext>
            </a:extLst>
          </p:cNvPr>
          <p:cNvSpPr>
            <a:spLocks noGrp="1"/>
          </p:cNvSpPr>
          <p:nvPr>
            <p:ph type="title"/>
          </p:nvPr>
        </p:nvSpPr>
        <p:spPr/>
        <p:txBody>
          <a:bodyPr/>
          <a:lstStyle/>
          <a:p>
            <a:r>
              <a:rPr lang="en-US" dirty="0"/>
              <a:t>Breadcrumbs pattern creates simplicity via </a:t>
            </a:r>
            <a:br>
              <a:rPr lang="en-US" dirty="0"/>
            </a:br>
            <a:r>
              <a:rPr lang="en-US" b="0" dirty="0"/>
              <a:t>(choose most appropriate)</a:t>
            </a:r>
          </a:p>
        </p:txBody>
      </p:sp>
      <p:sp>
        <p:nvSpPr>
          <p:cNvPr id="3" name="Content Placeholder 2">
            <a:extLst>
              <a:ext uri="{FF2B5EF4-FFF2-40B4-BE49-F238E27FC236}">
                <a16:creationId xmlns:a16="http://schemas.microsoft.com/office/drawing/2014/main" id="{A7070E22-BB3D-4950-A9F0-136746A7EF03}"/>
              </a:ext>
            </a:extLst>
          </p:cNvPr>
          <p:cNvSpPr>
            <a:spLocks noGrp="1"/>
          </p:cNvSpPr>
          <p:nvPr>
            <p:ph idx="1"/>
          </p:nvPr>
        </p:nvSpPr>
        <p:spPr/>
        <p:txBody>
          <a:bodyPr/>
          <a:lstStyle/>
          <a:p>
            <a:pPr marL="514350" indent="-514350">
              <a:buAutoNum type="alphaUcPeriod"/>
            </a:pPr>
            <a:r>
              <a:rPr lang="en-US" dirty="0">
                <a:solidFill>
                  <a:srgbClr val="9ED561"/>
                </a:solidFill>
              </a:rPr>
              <a:t>Double-duty</a:t>
            </a:r>
          </a:p>
          <a:p>
            <a:pPr marL="514350" indent="-514350">
              <a:buAutoNum type="alphaUcPeriod"/>
            </a:pPr>
            <a:r>
              <a:rPr lang="en-US" dirty="0"/>
              <a:t>Regularity</a:t>
            </a:r>
          </a:p>
          <a:p>
            <a:pPr marL="514350" indent="-514350">
              <a:buAutoNum type="alphaUcPeriod"/>
            </a:pPr>
            <a:r>
              <a:rPr lang="en-US" dirty="0"/>
              <a:t>Reduction</a:t>
            </a:r>
          </a:p>
          <a:p>
            <a:pPr marL="514350" indent="-514350">
              <a:buAutoNum type="alphaUcPeriod"/>
            </a:pPr>
            <a:r>
              <a:rPr lang="en-US" dirty="0"/>
              <a:t>Safety</a:t>
            </a:r>
          </a:p>
        </p:txBody>
      </p:sp>
      <p:pic>
        <p:nvPicPr>
          <p:cNvPr id="5122" name="Picture 2" descr="Image result for breadcrumb">
            <a:extLst>
              <a:ext uri="{FF2B5EF4-FFF2-40B4-BE49-F238E27FC236}">
                <a16:creationId xmlns:a16="http://schemas.microsoft.com/office/drawing/2014/main" id="{86E35E4E-5927-42B9-9D30-3D22E05BE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563" y="2184810"/>
            <a:ext cx="7627495" cy="216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10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184F-03D2-42D8-9DD5-D72D57F86713}"/>
              </a:ext>
            </a:extLst>
          </p:cNvPr>
          <p:cNvSpPr>
            <a:spLocks noGrp="1"/>
          </p:cNvSpPr>
          <p:nvPr>
            <p:ph type="title"/>
          </p:nvPr>
        </p:nvSpPr>
        <p:spPr/>
        <p:txBody>
          <a:bodyPr/>
          <a:lstStyle/>
          <a:p>
            <a:r>
              <a:rPr lang="en-US" dirty="0"/>
              <a:t>Breadcrumbs and Pagination</a:t>
            </a:r>
          </a:p>
        </p:txBody>
      </p:sp>
      <p:sp>
        <p:nvSpPr>
          <p:cNvPr id="3" name="Content Placeholder 2">
            <a:extLst>
              <a:ext uri="{FF2B5EF4-FFF2-40B4-BE49-F238E27FC236}">
                <a16:creationId xmlns:a16="http://schemas.microsoft.com/office/drawing/2014/main" id="{22113108-0187-4E09-B667-9ABB60423F2B}"/>
              </a:ext>
            </a:extLst>
          </p:cNvPr>
          <p:cNvSpPr>
            <a:spLocks noGrp="1"/>
          </p:cNvSpPr>
          <p:nvPr>
            <p:ph idx="1"/>
          </p:nvPr>
        </p:nvSpPr>
        <p:spPr/>
        <p:txBody>
          <a:bodyPr/>
          <a:lstStyle/>
          <a:p>
            <a:r>
              <a:rPr lang="en-US" dirty="0"/>
              <a:t>The breadcrumbs pattern and the pagination pattern also do double duty, not only showing you where you are but also providing an affordance for navigating somewhere else. </a:t>
            </a:r>
          </a:p>
          <a:p>
            <a:r>
              <a:rPr lang="en-US" dirty="0"/>
              <a:t>Pagination links, like a scrollbar, may also show you how many pages there are.</a:t>
            </a:r>
            <a:br>
              <a:rPr lang="en-US" dirty="0"/>
            </a:br>
            <a:endParaRPr lang="en-US" dirty="0"/>
          </a:p>
        </p:txBody>
      </p:sp>
      <p:pic>
        <p:nvPicPr>
          <p:cNvPr id="6146" name="Picture 2" descr="https://lh5.googleusercontent.com/thGJWjSQCDigVeAlSjPWtCTKaN6lY3bjAXpnf58065vfxBnRoS7ZVGcgo8cWo643HsYJyJ_YHV7JFC4Egf1KPNnxwrxTXzEyZVH8lskUmI0x7842tKqca-k33f3sAZNT0tHVyfan">
            <a:extLst>
              <a:ext uri="{FF2B5EF4-FFF2-40B4-BE49-F238E27FC236}">
                <a16:creationId xmlns:a16="http://schemas.microsoft.com/office/drawing/2014/main" id="{00C7B9C8-7286-4858-BCAB-6703BAA66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894" y="1182193"/>
            <a:ext cx="36957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3.googleusercontent.com/RvTbLkY55_6CUJim4WkEsXgqvYv_I9ACjBWeSV8HRLOEm1pWKrXlYbD1p6bdGYgG9DNqDegT1Yg-ZG-_CXDO-Fds5C_Me5IzNGEOBAiBLDFAMZ3jSTCieivRhOe-DiPBY0pHiiOt">
            <a:extLst>
              <a:ext uri="{FF2B5EF4-FFF2-40B4-BE49-F238E27FC236}">
                <a16:creationId xmlns:a16="http://schemas.microsoft.com/office/drawing/2014/main" id="{136924C2-95F7-48A8-8CD9-04275618D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806" y="2036556"/>
            <a:ext cx="2581275"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46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554C5-73CA-4444-9D8A-F98881BEED74}"/>
              </a:ext>
            </a:extLst>
          </p:cNvPr>
          <p:cNvSpPr>
            <a:spLocks noGrp="1"/>
          </p:cNvSpPr>
          <p:nvPr>
            <p:ph type="title"/>
          </p:nvPr>
        </p:nvSpPr>
        <p:spPr/>
        <p:txBody>
          <a:bodyPr/>
          <a:lstStyle/>
          <a:p>
            <a:r>
              <a:rPr lang="en-US" dirty="0"/>
              <a:t>Contrast | visual variables</a:t>
            </a:r>
          </a:p>
        </p:txBody>
      </p:sp>
      <p:sp>
        <p:nvSpPr>
          <p:cNvPr id="3" name="Content Placeholder 2">
            <a:extLst>
              <a:ext uri="{FF2B5EF4-FFF2-40B4-BE49-F238E27FC236}">
                <a16:creationId xmlns:a16="http://schemas.microsoft.com/office/drawing/2014/main" id="{C253602C-9869-4209-A79A-C4F7D8F59C9D}"/>
              </a:ext>
            </a:extLst>
          </p:cNvPr>
          <p:cNvSpPr>
            <a:spLocks noGrp="1"/>
          </p:cNvSpPr>
          <p:nvPr>
            <p:ph idx="1"/>
          </p:nvPr>
        </p:nvSpPr>
        <p:spPr/>
        <p:txBody>
          <a:bodyPr/>
          <a:lstStyle/>
          <a:p>
            <a:r>
              <a:rPr lang="fr-FR" dirty="0" err="1"/>
              <a:t>Contrast</a:t>
            </a:r>
            <a:r>
              <a:rPr lang="fr-FR" dirty="0"/>
              <a:t> encodes information </a:t>
            </a:r>
            <a:r>
              <a:rPr lang="fr-FR" dirty="0" err="1"/>
              <a:t>along</a:t>
            </a:r>
            <a:r>
              <a:rPr lang="fr-FR" dirty="0"/>
              <a:t> </a:t>
            </a:r>
            <a:r>
              <a:rPr lang="fr-FR" dirty="0" err="1"/>
              <a:t>visual</a:t>
            </a:r>
            <a:r>
              <a:rPr lang="fr-FR" dirty="0"/>
              <a:t> dimensions.</a:t>
            </a:r>
          </a:p>
          <a:p>
            <a:r>
              <a:rPr lang="en-US" dirty="0"/>
              <a:t>Simplicity says we should eliminate </a:t>
            </a:r>
            <a:r>
              <a:rPr lang="en-US" u="sng" dirty="0"/>
              <a:t>unimportant</a:t>
            </a:r>
            <a:r>
              <a:rPr lang="en-US" dirty="0"/>
              <a:t> differences. </a:t>
            </a:r>
          </a:p>
          <a:p>
            <a:r>
              <a:rPr lang="en-US" dirty="0"/>
              <a:t>Once we’ve decided that a difference is important, however, we should choose the dimension and degree of contrast in such a way that the difference is salient, easily perceptible, and appropriate to the task.</a:t>
            </a:r>
          </a:p>
          <a:p>
            <a:r>
              <a:rPr lang="en-US" dirty="0"/>
              <a:t> Hue is pure color; value is the brightness or luminance of color.</a:t>
            </a:r>
            <a:endParaRPr lang="fr-FR" dirty="0"/>
          </a:p>
          <a:p>
            <a:endParaRPr lang="fr-FR" dirty="0"/>
          </a:p>
          <a:p>
            <a:endParaRPr lang="en-US" dirty="0"/>
          </a:p>
        </p:txBody>
      </p:sp>
      <p:pic>
        <p:nvPicPr>
          <p:cNvPr id="8194" name="Picture 2" descr="https://lh6.googleusercontent.com/XlosUafb8FKLbVMHmGbAiQcYABEXNkt-KgOQQpMk9bj4RJqtG3vxM1xJ4bTyzq0P6ZwPYbDwHrbm30l8yL5Lw7eSDAi69DCedg3qDdQvIrLWrzfUey-fBzY3rH-FE2A9EsvMwa9g">
            <a:extLst>
              <a:ext uri="{FF2B5EF4-FFF2-40B4-BE49-F238E27FC236}">
                <a16:creationId xmlns:a16="http://schemas.microsoft.com/office/drawing/2014/main" id="{B7AAA2CC-C82D-4B9C-B48B-23B32BA23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707" y="364370"/>
            <a:ext cx="594360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87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6744-9B23-4503-9EBB-11EC4062B51B}"/>
              </a:ext>
            </a:extLst>
          </p:cNvPr>
          <p:cNvSpPr>
            <a:spLocks noGrp="1"/>
          </p:cNvSpPr>
          <p:nvPr>
            <p:ph type="title"/>
          </p:nvPr>
        </p:nvSpPr>
        <p:spPr/>
        <p:txBody>
          <a:bodyPr/>
          <a:lstStyle/>
          <a:p>
            <a:r>
              <a:rPr lang="en-US" dirty="0"/>
              <a:t>Selectivity &amp; Associativity</a:t>
            </a:r>
          </a:p>
        </p:txBody>
      </p:sp>
      <p:sp>
        <p:nvSpPr>
          <p:cNvPr id="3" name="Content Placeholder 2">
            <a:extLst>
              <a:ext uri="{FF2B5EF4-FFF2-40B4-BE49-F238E27FC236}">
                <a16:creationId xmlns:a16="http://schemas.microsoft.com/office/drawing/2014/main" id="{313256C7-A66C-4070-BF34-2252CBD224C9}"/>
              </a:ext>
            </a:extLst>
          </p:cNvPr>
          <p:cNvSpPr>
            <a:spLocks noGrp="1"/>
          </p:cNvSpPr>
          <p:nvPr>
            <p:ph idx="1"/>
          </p:nvPr>
        </p:nvSpPr>
        <p:spPr>
          <a:xfrm>
            <a:off x="440267" y="2278506"/>
            <a:ext cx="11319933" cy="3887346"/>
          </a:xfrm>
        </p:spPr>
        <p:txBody>
          <a:bodyPr/>
          <a:lstStyle/>
          <a:p>
            <a:r>
              <a:rPr lang="en-US" dirty="0"/>
              <a:t>Selective perception</a:t>
            </a:r>
          </a:p>
          <a:p>
            <a:pPr lvl="1"/>
            <a:r>
              <a:rPr lang="en-US" dirty="0"/>
              <a:t>Can attention be focused on one level of the variable, excluding other variables and levels?</a:t>
            </a:r>
          </a:p>
          <a:p>
            <a:pPr lvl="2"/>
            <a:r>
              <a:rPr lang="en-US" dirty="0"/>
              <a:t>Shape doesn’t “pop out”</a:t>
            </a:r>
          </a:p>
          <a:p>
            <a:r>
              <a:rPr lang="en-US" dirty="0"/>
              <a:t>Associative perception</a:t>
            </a:r>
          </a:p>
          <a:p>
            <a:pPr lvl="1"/>
            <a:r>
              <a:rPr lang="en-US" dirty="0"/>
              <a:t>Can variable be ignored while looking at other variables?</a:t>
            </a:r>
          </a:p>
          <a:p>
            <a:pPr lvl="2"/>
            <a:r>
              <a:rPr lang="en-US" dirty="0"/>
              <a:t>Small size and low value interfere with ability to perceive hue, value, and shape</a:t>
            </a:r>
          </a:p>
          <a:p>
            <a:endParaRPr lang="en-US" dirty="0"/>
          </a:p>
        </p:txBody>
      </p:sp>
      <p:pic>
        <p:nvPicPr>
          <p:cNvPr id="1026" name="Picture 2" descr="https://lh5.googleusercontent.com/SwUfflqj5UKnkWexjG2dIIa0U1BKwNIOI3qeHngGTr1n_TnRMDSndqAPXVK5s2c7nm3b_aubspQcIvTBeaAXk7De8yC-ylavevdoe3RoL0TjJSKN0xCxa5CEhyzhlXjdiG1Ae8_f">
            <a:extLst>
              <a:ext uri="{FF2B5EF4-FFF2-40B4-BE49-F238E27FC236}">
                <a16:creationId xmlns:a16="http://schemas.microsoft.com/office/drawing/2014/main" id="{B4A5B033-2758-4464-B73D-B3A3FDD85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7519" y="5569315"/>
            <a:ext cx="3971925"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9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09FE-0C3F-4D09-A532-9235013AABE6}"/>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5C2B8416-8E54-4654-A5F9-67484B2722ED}"/>
              </a:ext>
            </a:extLst>
          </p:cNvPr>
          <p:cNvSpPr>
            <a:spLocks noGrp="1"/>
          </p:cNvSpPr>
          <p:nvPr>
            <p:ph idx="1"/>
          </p:nvPr>
        </p:nvSpPr>
        <p:spPr>
          <a:xfrm>
            <a:off x="441507" y="1977415"/>
            <a:ext cx="11494558" cy="4067905"/>
          </a:xfrm>
        </p:spPr>
        <p:txBody>
          <a:bodyPr/>
          <a:lstStyle/>
          <a:p>
            <a:r>
              <a:rPr lang="en-US" dirty="0"/>
              <a:t>GR3 is due on </a:t>
            </a:r>
            <a:r>
              <a:rPr lang="en-US" b="1" dirty="0"/>
              <a:t>3/7</a:t>
            </a:r>
            <a:r>
              <a:rPr lang="en-US" dirty="0"/>
              <a:t>. Rubric and examples will be posted on Piazza.</a:t>
            </a:r>
          </a:p>
          <a:p>
            <a:r>
              <a:rPr lang="en-US" dirty="0"/>
              <a:t>You should already be working on PS2.</a:t>
            </a:r>
          </a:p>
          <a:p>
            <a:r>
              <a:rPr lang="en-US" dirty="0"/>
              <a:t>Expect PS1 grades by March 6.</a:t>
            </a:r>
          </a:p>
          <a:p>
            <a:r>
              <a:rPr lang="en-US" dirty="0"/>
              <a:t>Lots of issues with team members. From GR3 onwards, 10% of your grade will be awarded by your peers—anonymously—via peer reviews. Details will be posted on Piazza.</a:t>
            </a:r>
          </a:p>
          <a:p>
            <a:r>
              <a:rPr lang="en-US" dirty="0"/>
              <a:t>Graduate students: Note upcoming assignments.</a:t>
            </a:r>
          </a:p>
          <a:p>
            <a:r>
              <a:rPr lang="en-US" dirty="0"/>
              <a:t>Let’s briefly review GR3.</a:t>
            </a:r>
          </a:p>
        </p:txBody>
      </p:sp>
    </p:spTree>
    <p:extLst>
      <p:ext uri="{BB962C8B-B14F-4D97-AF65-F5344CB8AC3E}">
        <p14:creationId xmlns:p14="http://schemas.microsoft.com/office/powerpoint/2010/main" val="87449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DCEE-2A4C-43A2-A662-7A9B8537F0E2}"/>
              </a:ext>
            </a:extLst>
          </p:cNvPr>
          <p:cNvSpPr>
            <a:spLocks noGrp="1"/>
          </p:cNvSpPr>
          <p:nvPr>
            <p:ph type="title"/>
          </p:nvPr>
        </p:nvSpPr>
        <p:spPr/>
        <p:txBody>
          <a:bodyPr/>
          <a:lstStyle/>
          <a:p>
            <a:r>
              <a:rPr lang="en-US" dirty="0"/>
              <a:t>Try this:</a:t>
            </a:r>
          </a:p>
        </p:txBody>
      </p:sp>
      <p:sp>
        <p:nvSpPr>
          <p:cNvPr id="3" name="Content Placeholder 2">
            <a:extLst>
              <a:ext uri="{FF2B5EF4-FFF2-40B4-BE49-F238E27FC236}">
                <a16:creationId xmlns:a16="http://schemas.microsoft.com/office/drawing/2014/main" id="{4AAEE36D-45AB-4584-BF28-AEC217F10094}"/>
              </a:ext>
            </a:extLst>
          </p:cNvPr>
          <p:cNvSpPr>
            <a:spLocks noGrp="1"/>
          </p:cNvSpPr>
          <p:nvPr>
            <p:ph idx="1"/>
          </p:nvPr>
        </p:nvSpPr>
        <p:spPr/>
        <p:txBody>
          <a:bodyPr/>
          <a:lstStyle/>
          <a:p>
            <a:r>
              <a:rPr lang="en-US" dirty="0"/>
              <a:t>find all the letters on the right edge of the page (position)</a:t>
            </a:r>
          </a:p>
          <a:p>
            <a:r>
              <a:rPr lang="en-US" dirty="0"/>
              <a:t>find all the red letters (hue)</a:t>
            </a:r>
          </a:p>
          <a:p>
            <a:r>
              <a:rPr lang="en-US" dirty="0"/>
              <a:t>find all the K’s (shape)</a:t>
            </a:r>
          </a:p>
        </p:txBody>
      </p:sp>
      <p:pic>
        <p:nvPicPr>
          <p:cNvPr id="2050" name="Picture 2" descr="https://lh3.googleusercontent.com/gdTdYhtcuGgZ147AJLzsPMaPCtUWYaja104_u8SwkdyQU3CqXUMkBClfLngR4H0IDvpGa0y_jepKWPNi0qmzqYNozSju_R6xLoNHp_n4mriBrVZ81Ghn2fsNk9uX9bMrDid3FKh1">
            <a:extLst>
              <a:ext uri="{FF2B5EF4-FFF2-40B4-BE49-F238E27FC236}">
                <a16:creationId xmlns:a16="http://schemas.microsoft.com/office/drawing/2014/main" id="{FB618435-4DF0-4930-959A-C0794C16F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193" y="3625513"/>
            <a:ext cx="5943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13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DCEE-2A4C-43A2-A662-7A9B8537F0E2}"/>
              </a:ext>
            </a:extLst>
          </p:cNvPr>
          <p:cNvSpPr>
            <a:spLocks noGrp="1"/>
          </p:cNvSpPr>
          <p:nvPr>
            <p:ph type="title"/>
          </p:nvPr>
        </p:nvSpPr>
        <p:spPr/>
        <p:txBody>
          <a:bodyPr/>
          <a:lstStyle/>
          <a:p>
            <a:r>
              <a:rPr lang="en-US" dirty="0"/>
              <a:t>Which felt easy, which felt hard?</a:t>
            </a:r>
          </a:p>
        </p:txBody>
      </p:sp>
      <p:sp>
        <p:nvSpPr>
          <p:cNvPr id="3" name="Content Placeholder 2">
            <a:extLst>
              <a:ext uri="{FF2B5EF4-FFF2-40B4-BE49-F238E27FC236}">
                <a16:creationId xmlns:a16="http://schemas.microsoft.com/office/drawing/2014/main" id="{4AAEE36D-45AB-4584-BF28-AEC217F10094}"/>
              </a:ext>
            </a:extLst>
          </p:cNvPr>
          <p:cNvSpPr>
            <a:spLocks noGrp="1"/>
          </p:cNvSpPr>
          <p:nvPr>
            <p:ph idx="1"/>
          </p:nvPr>
        </p:nvSpPr>
        <p:spPr/>
        <p:txBody>
          <a:bodyPr/>
          <a:lstStyle/>
          <a:p>
            <a:r>
              <a:rPr lang="en-US" dirty="0"/>
              <a:t>find all the letters on the right edge of the page (position)</a:t>
            </a:r>
          </a:p>
          <a:p>
            <a:r>
              <a:rPr lang="en-US" dirty="0"/>
              <a:t>find all the red letters (hue)</a:t>
            </a:r>
          </a:p>
          <a:p>
            <a:r>
              <a:rPr lang="en-US" dirty="0"/>
              <a:t>find all the K’s (shape)</a:t>
            </a:r>
          </a:p>
          <a:p>
            <a:endParaRPr lang="en-US" dirty="0"/>
          </a:p>
          <a:p>
            <a:endParaRPr lang="en-US" dirty="0"/>
          </a:p>
          <a:p>
            <a:pPr marL="0" indent="0">
              <a:buNone/>
            </a:pPr>
            <a:r>
              <a:rPr lang="en-US" dirty="0"/>
              <a:t>The easy ones are </a:t>
            </a:r>
          </a:p>
          <a:p>
            <a:pPr marL="0" indent="0">
              <a:buNone/>
            </a:pPr>
            <a:r>
              <a:rPr lang="en-US" b="1" dirty="0"/>
              <a:t>selective</a:t>
            </a:r>
            <a:r>
              <a:rPr lang="en-US" dirty="0"/>
              <a:t> visual variables.</a:t>
            </a:r>
            <a:br>
              <a:rPr lang="en-US" dirty="0"/>
            </a:br>
            <a:endParaRPr lang="en-US" dirty="0"/>
          </a:p>
        </p:txBody>
      </p:sp>
      <p:pic>
        <p:nvPicPr>
          <p:cNvPr id="2050" name="Picture 2" descr="https://lh3.googleusercontent.com/gdTdYhtcuGgZ147AJLzsPMaPCtUWYaja104_u8SwkdyQU3CqXUMkBClfLngR4H0IDvpGa0y_jepKWPNi0qmzqYNozSju_R6xLoNHp_n4mriBrVZ81Ghn2fsNk9uX9bMrDid3FKh1">
            <a:extLst>
              <a:ext uri="{FF2B5EF4-FFF2-40B4-BE49-F238E27FC236}">
                <a16:creationId xmlns:a16="http://schemas.microsoft.com/office/drawing/2014/main" id="{FB618435-4DF0-4930-959A-C0794C16F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193" y="3625513"/>
            <a:ext cx="5943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3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311-CF52-47FE-AD9A-B81A158E827B}"/>
              </a:ext>
            </a:extLst>
          </p:cNvPr>
          <p:cNvSpPr>
            <a:spLocks noGrp="1"/>
          </p:cNvSpPr>
          <p:nvPr>
            <p:ph type="title"/>
          </p:nvPr>
        </p:nvSpPr>
        <p:spPr/>
        <p:txBody>
          <a:bodyPr/>
          <a:lstStyle/>
          <a:p>
            <a:r>
              <a:rPr lang="en-US" dirty="0"/>
              <a:t>Techniques for Contrast</a:t>
            </a:r>
          </a:p>
        </p:txBody>
      </p:sp>
      <p:sp>
        <p:nvSpPr>
          <p:cNvPr id="3" name="Content Placeholder 2">
            <a:extLst>
              <a:ext uri="{FF2B5EF4-FFF2-40B4-BE49-F238E27FC236}">
                <a16:creationId xmlns:a16="http://schemas.microsoft.com/office/drawing/2014/main" id="{238EF5D3-ECC4-41D0-BF0E-FEEC5CEA2FCE}"/>
              </a:ext>
            </a:extLst>
          </p:cNvPr>
          <p:cNvSpPr>
            <a:spLocks noGrp="1"/>
          </p:cNvSpPr>
          <p:nvPr>
            <p:ph idx="1"/>
          </p:nvPr>
        </p:nvSpPr>
        <p:spPr>
          <a:xfrm>
            <a:off x="440267" y="2203554"/>
            <a:ext cx="11319933" cy="3962297"/>
          </a:xfrm>
        </p:spPr>
        <p:txBody>
          <a:bodyPr/>
          <a:lstStyle/>
          <a:p>
            <a:r>
              <a:rPr lang="en-US" dirty="0"/>
              <a:t>Choose appropriate visual variables</a:t>
            </a:r>
          </a:p>
          <a:p>
            <a:r>
              <a:rPr lang="en-US" dirty="0"/>
              <a:t>Use as much range as possible</a:t>
            </a:r>
          </a:p>
          <a:p>
            <a:r>
              <a:rPr lang="en-US" dirty="0"/>
              <a:t>Sharpen distinctions for easier perception</a:t>
            </a:r>
          </a:p>
          <a:p>
            <a:pPr lvl="1"/>
            <a:r>
              <a:rPr lang="en-US" dirty="0"/>
              <a:t>Multiplicative scaling, not additive</a:t>
            </a:r>
          </a:p>
          <a:p>
            <a:pPr lvl="1"/>
            <a:r>
              <a:rPr lang="en-US" dirty="0"/>
              <a:t>Redundant coding where needed </a:t>
            </a:r>
          </a:p>
          <a:p>
            <a:pPr lvl="2"/>
            <a:r>
              <a:rPr lang="en-US" dirty="0"/>
              <a:t>The title of a document is not only larger (size), but it’s also centered (position), bold (value), and maybe a distinct color as well. </a:t>
            </a:r>
          </a:p>
          <a:p>
            <a:pPr lvl="1"/>
            <a:r>
              <a:rPr lang="en-US" dirty="0"/>
              <a:t>Cartoonish exaggeration where needed</a:t>
            </a:r>
          </a:p>
          <a:p>
            <a:r>
              <a:rPr lang="en-US" dirty="0"/>
              <a:t>Use the “squint test”</a:t>
            </a:r>
          </a:p>
          <a:p>
            <a:endParaRPr lang="en-US" dirty="0"/>
          </a:p>
        </p:txBody>
      </p:sp>
    </p:spTree>
    <p:extLst>
      <p:ext uri="{BB962C8B-B14F-4D97-AF65-F5344CB8AC3E}">
        <p14:creationId xmlns:p14="http://schemas.microsoft.com/office/powerpoint/2010/main" val="342154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BC24-B8D4-4740-84B7-AE7ED40E21C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BADCE8A-9D75-47B2-BB47-B51C5B26D1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0371" y="879475"/>
            <a:ext cx="4826705" cy="5833558"/>
          </a:xfrm>
        </p:spPr>
      </p:pic>
    </p:spTree>
    <p:extLst>
      <p:ext uri="{BB962C8B-B14F-4D97-AF65-F5344CB8AC3E}">
        <p14:creationId xmlns:p14="http://schemas.microsoft.com/office/powerpoint/2010/main" val="163336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AD4D-EA62-4482-AF9E-A905E7FF9053}"/>
              </a:ext>
            </a:extLst>
          </p:cNvPr>
          <p:cNvSpPr>
            <a:spLocks noGrp="1"/>
          </p:cNvSpPr>
          <p:nvPr>
            <p:ph type="title"/>
          </p:nvPr>
        </p:nvSpPr>
        <p:spPr/>
        <p:txBody>
          <a:bodyPr/>
          <a:lstStyle/>
          <a:p>
            <a:r>
              <a:rPr lang="en-US" b="0" dirty="0"/>
              <a:t>A UI where researchers submit research proposals with human subjects. Proposals are either approved, recommended revision, or rejected. </a:t>
            </a:r>
          </a:p>
        </p:txBody>
      </p:sp>
      <p:pic>
        <p:nvPicPr>
          <p:cNvPr id="5" name="Content Placeholder 4">
            <a:extLst>
              <a:ext uri="{FF2B5EF4-FFF2-40B4-BE49-F238E27FC236}">
                <a16:creationId xmlns:a16="http://schemas.microsoft.com/office/drawing/2014/main" id="{F9B6D59D-9DB1-4D85-BB2C-3E9FF3DE486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45224" y="1969654"/>
            <a:ext cx="9314363" cy="4753435"/>
          </a:xfrm>
        </p:spPr>
      </p:pic>
      <p:sp>
        <p:nvSpPr>
          <p:cNvPr id="6" name="TextBox 5">
            <a:extLst>
              <a:ext uri="{FF2B5EF4-FFF2-40B4-BE49-F238E27FC236}">
                <a16:creationId xmlns:a16="http://schemas.microsoft.com/office/drawing/2014/main" id="{0B718D13-6A07-40F8-ACC8-33D4C0B53ED0}"/>
              </a:ext>
            </a:extLst>
          </p:cNvPr>
          <p:cNvSpPr txBox="1"/>
          <p:nvPr/>
        </p:nvSpPr>
        <p:spPr>
          <a:xfrm>
            <a:off x="232347" y="3260361"/>
            <a:ext cx="2621230" cy="369332"/>
          </a:xfrm>
          <a:prstGeom prst="rect">
            <a:avLst/>
          </a:prstGeom>
          <a:noFill/>
        </p:spPr>
        <p:txBody>
          <a:bodyPr wrap="none" rtlCol="0">
            <a:spAutoFit/>
          </a:bodyPr>
          <a:lstStyle/>
          <a:p>
            <a:r>
              <a:rPr lang="en-US" dirty="0"/>
              <a:t>This is the landing page</a:t>
            </a:r>
          </a:p>
        </p:txBody>
      </p:sp>
    </p:spTree>
    <p:extLst>
      <p:ext uri="{BB962C8B-B14F-4D97-AF65-F5344CB8AC3E}">
        <p14:creationId xmlns:p14="http://schemas.microsoft.com/office/powerpoint/2010/main" val="215237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D2A0-00EB-4554-85AB-ECC24E348543}"/>
              </a:ext>
            </a:extLst>
          </p:cNvPr>
          <p:cNvSpPr>
            <a:spLocks noGrp="1"/>
          </p:cNvSpPr>
          <p:nvPr>
            <p:ph type="title"/>
          </p:nvPr>
        </p:nvSpPr>
        <p:spPr/>
        <p:txBody>
          <a:bodyPr/>
          <a:lstStyle/>
          <a:p>
            <a:r>
              <a:rPr lang="en-US" dirty="0"/>
              <a:t>Grouping and Hierarchy</a:t>
            </a:r>
            <a:br>
              <a:rPr lang="en-US" dirty="0"/>
            </a:br>
            <a:endParaRPr lang="en-US" dirty="0"/>
          </a:p>
        </p:txBody>
      </p:sp>
      <p:sp>
        <p:nvSpPr>
          <p:cNvPr id="3" name="Content Placeholder 2">
            <a:extLst>
              <a:ext uri="{FF2B5EF4-FFF2-40B4-BE49-F238E27FC236}">
                <a16:creationId xmlns:a16="http://schemas.microsoft.com/office/drawing/2014/main" id="{4020C119-6A01-49E2-ADB5-84E0D51BE07F}"/>
              </a:ext>
            </a:extLst>
          </p:cNvPr>
          <p:cNvSpPr>
            <a:spLocks noGrp="1"/>
          </p:cNvSpPr>
          <p:nvPr>
            <p:ph idx="1"/>
          </p:nvPr>
        </p:nvSpPr>
        <p:spPr>
          <a:xfrm>
            <a:off x="440267" y="3582649"/>
            <a:ext cx="11319933" cy="2583202"/>
          </a:xfrm>
        </p:spPr>
        <p:txBody>
          <a:bodyPr/>
          <a:lstStyle/>
          <a:p>
            <a:r>
              <a:rPr lang="en-US" dirty="0"/>
              <a:t>The Gestalt Principles of Grouping</a:t>
            </a:r>
          </a:p>
          <a:p>
            <a:pPr marL="0" indent="0">
              <a:buNone/>
            </a:pPr>
            <a:endParaRPr lang="en-US" dirty="0"/>
          </a:p>
          <a:p>
            <a:pPr marL="0" indent="0">
              <a:buNone/>
            </a:pPr>
            <a:r>
              <a:rPr lang="en-US" dirty="0"/>
              <a:t>Gestalt principles explain how the eye creates a whole (</a:t>
            </a:r>
          </a:p>
          <a:p>
            <a:pPr marL="0" indent="0">
              <a:buNone/>
            </a:pPr>
            <a:r>
              <a:rPr lang="en-US" i="1" dirty="0"/>
              <a:t>gestalt</a:t>
            </a:r>
            <a:endParaRPr lang="en-US" dirty="0"/>
          </a:p>
          <a:p>
            <a:pPr marL="0" indent="0">
              <a:buNone/>
            </a:pPr>
            <a:r>
              <a:rPr lang="en-US" dirty="0"/>
              <a:t>) from parts</a:t>
            </a:r>
          </a:p>
          <a:p>
            <a:pPr marL="0" indent="0">
              <a:buNone/>
            </a:pPr>
            <a:br>
              <a:rPr lang="en-US" dirty="0"/>
            </a:br>
            <a:endParaRPr lang="en-US" dirty="0"/>
          </a:p>
          <a:p>
            <a:endParaRPr lang="en-US" dirty="0"/>
          </a:p>
          <a:p>
            <a:br>
              <a:rPr lang="en-US" dirty="0"/>
            </a:br>
            <a:endParaRPr lang="en-US" dirty="0"/>
          </a:p>
        </p:txBody>
      </p:sp>
      <p:pic>
        <p:nvPicPr>
          <p:cNvPr id="3074" name="Picture 2" descr="https://lh5.googleusercontent.com/VqYZJ8fJncsSYqns1wqDByBJTgLSuSX3bLF9L11syf55Ho2scFvFvK-zifkkQpYwQfywy-1WemtbUaJji5tMnH106CHjtdnBpPb7lMPJAIssYuDopXTxJhKAkb2L7SmzWyyysapr">
            <a:extLst>
              <a:ext uri="{FF2B5EF4-FFF2-40B4-BE49-F238E27FC236}">
                <a16:creationId xmlns:a16="http://schemas.microsoft.com/office/drawing/2014/main" id="{4A1DFF5C-FD8D-43BD-85C7-6F36CE710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213" y="148731"/>
            <a:ext cx="59436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91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159D-B265-4DB6-BE96-D798BCA2ABE0}"/>
              </a:ext>
            </a:extLst>
          </p:cNvPr>
          <p:cNvSpPr>
            <a:spLocks noGrp="1"/>
          </p:cNvSpPr>
          <p:nvPr>
            <p:ph type="title"/>
          </p:nvPr>
        </p:nvSpPr>
        <p:spPr/>
        <p:txBody>
          <a:bodyPr/>
          <a:lstStyle/>
          <a:p>
            <a:r>
              <a:rPr lang="en-US" dirty="0"/>
              <a:t>Grouping and Hierarchy</a:t>
            </a:r>
          </a:p>
        </p:txBody>
      </p:sp>
      <p:sp>
        <p:nvSpPr>
          <p:cNvPr id="3" name="Content Placeholder 2">
            <a:extLst>
              <a:ext uri="{FF2B5EF4-FFF2-40B4-BE49-F238E27FC236}">
                <a16:creationId xmlns:a16="http://schemas.microsoft.com/office/drawing/2014/main" id="{D8EFCD70-20DF-4E86-BE8E-D4292D2FCBB8}"/>
              </a:ext>
            </a:extLst>
          </p:cNvPr>
          <p:cNvSpPr>
            <a:spLocks noGrp="1"/>
          </p:cNvSpPr>
          <p:nvPr>
            <p:ph idx="1"/>
          </p:nvPr>
        </p:nvSpPr>
        <p:spPr>
          <a:xfrm>
            <a:off x="440267" y="2375942"/>
            <a:ext cx="11319933" cy="3789910"/>
          </a:xfrm>
        </p:spPr>
        <p:txBody>
          <a:bodyPr/>
          <a:lstStyle/>
          <a:p>
            <a:r>
              <a:rPr lang="en-US" dirty="0"/>
              <a:t>Use Gestalt principles to visually group related items.</a:t>
            </a:r>
          </a:p>
          <a:p>
            <a:r>
              <a:rPr lang="en-US" dirty="0"/>
              <a:t>Establish a hierarchy of importance among items in the design</a:t>
            </a:r>
          </a:p>
          <a:p>
            <a:endParaRPr lang="en-US" dirty="0"/>
          </a:p>
          <a:p>
            <a:endParaRPr lang="en-US" dirty="0"/>
          </a:p>
        </p:txBody>
      </p:sp>
      <p:pic>
        <p:nvPicPr>
          <p:cNvPr id="5122" name="Picture 2" descr="https://lh4.googleusercontent.com/jqrdhDgivNowVNbRltFpQAhPHvjMHzHFgPGE4HX10JAWgWowsYc1RM0zMOZ-p35tIKMMHovCGqhRo0JU8DlqzR2CEFRVkY0ZL9tcY0vL1M6koBW6h-N-0WbRFG4hKoabXjpli4k5">
            <a:extLst>
              <a:ext uri="{FF2B5EF4-FFF2-40B4-BE49-F238E27FC236}">
                <a16:creationId xmlns:a16="http://schemas.microsoft.com/office/drawing/2014/main" id="{E1985C55-CFE3-416D-B7C7-5B53D6B62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065" y="3719747"/>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4.googleusercontent.com/CQYQHIutOT-FZKid5DoVBZIlntvFAKUSRIc88-GWSjuPe10ItAghTUzPgu37ZhIw6lEXWRYRUwfTMGtFm5tFclkeND3khU1FZxh-76pN3o0dxe0BzuO_7k2XRgCJRMEXeKjNOez0">
            <a:extLst>
              <a:ext uri="{FF2B5EF4-FFF2-40B4-BE49-F238E27FC236}">
                <a16:creationId xmlns:a16="http://schemas.microsoft.com/office/drawing/2014/main" id="{3C46E0B0-7FF0-434F-8F52-38A8E9086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564" y="3522688"/>
            <a:ext cx="4475538" cy="273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82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fade">
                                      <p:cBhvr>
                                        <p:cTn id="17" dur="500"/>
                                        <p:tgtEl>
                                          <p:spTgt spid="5124"/>
                                        </p:tgtEl>
                                      </p:cBhvr>
                                    </p:animEffect>
                                  </p:childTnLst>
                                </p:cTn>
                              </p:par>
                              <p:par>
                                <p:cTn id="18" presetID="10" presetClass="entr" presetSubtype="0" fill="hold" nodeType="with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fade">
                                      <p:cBhvr>
                                        <p:cTn id="2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3774-BB95-48DB-A0E5-EA9AEF77717B}"/>
              </a:ext>
            </a:extLst>
          </p:cNvPr>
          <p:cNvSpPr>
            <a:spLocks noGrp="1"/>
          </p:cNvSpPr>
          <p:nvPr>
            <p:ph type="title"/>
          </p:nvPr>
        </p:nvSpPr>
        <p:spPr/>
        <p:txBody>
          <a:bodyPr/>
          <a:lstStyle/>
          <a:p>
            <a:r>
              <a:rPr lang="en-US" dirty="0"/>
              <a:t>Balance &amp; Symmetry</a:t>
            </a:r>
            <a:br>
              <a:rPr lang="en-US" dirty="0"/>
            </a:br>
            <a:endParaRPr lang="en-US" dirty="0"/>
          </a:p>
        </p:txBody>
      </p:sp>
      <p:sp>
        <p:nvSpPr>
          <p:cNvPr id="3" name="Content Placeholder 2">
            <a:extLst>
              <a:ext uri="{FF2B5EF4-FFF2-40B4-BE49-F238E27FC236}">
                <a16:creationId xmlns:a16="http://schemas.microsoft.com/office/drawing/2014/main" id="{F791E6A9-F490-43B0-8FD0-7FF1F96E86D2}"/>
              </a:ext>
            </a:extLst>
          </p:cNvPr>
          <p:cNvSpPr>
            <a:spLocks noGrp="1"/>
          </p:cNvSpPr>
          <p:nvPr>
            <p:ph idx="1"/>
          </p:nvPr>
        </p:nvSpPr>
        <p:spPr>
          <a:xfrm>
            <a:off x="440267" y="1963712"/>
            <a:ext cx="11319933" cy="4202140"/>
          </a:xfrm>
        </p:spPr>
        <p:txBody>
          <a:bodyPr/>
          <a:lstStyle/>
          <a:p>
            <a:r>
              <a:rPr lang="en-US" dirty="0"/>
              <a:t>Whitespace:</a:t>
            </a:r>
          </a:p>
          <a:p>
            <a:pPr lvl="1"/>
            <a:r>
              <a:rPr lang="en-US" dirty="0"/>
              <a:t>Use white space for grouping, instead of lines</a:t>
            </a:r>
          </a:p>
          <a:p>
            <a:pPr lvl="1"/>
            <a:r>
              <a:rPr lang="en-US" dirty="0"/>
              <a:t>Use margins to draw eye around design</a:t>
            </a:r>
          </a:p>
          <a:p>
            <a:pPr lvl="1"/>
            <a:r>
              <a:rPr lang="en-US" dirty="0"/>
              <a:t>Integrate figure and ground</a:t>
            </a:r>
          </a:p>
          <a:p>
            <a:pPr lvl="2"/>
            <a:r>
              <a:rPr lang="en-US" dirty="0"/>
              <a:t>Object should be scaled proportionally to its background</a:t>
            </a:r>
          </a:p>
          <a:p>
            <a:pPr lvl="1"/>
            <a:r>
              <a:rPr lang="en-US" dirty="0"/>
              <a:t>Don’t crowd controls together</a:t>
            </a:r>
          </a:p>
          <a:p>
            <a:pPr lvl="2"/>
            <a:r>
              <a:rPr lang="en-US" dirty="0"/>
              <a:t>Crowding creates spatial tension and inhibits scanning</a:t>
            </a:r>
          </a:p>
          <a:p>
            <a:pPr lvl="1"/>
            <a:endParaRPr lang="en-US" dirty="0"/>
          </a:p>
        </p:txBody>
      </p:sp>
    </p:spTree>
    <p:extLst>
      <p:ext uri="{BB962C8B-B14F-4D97-AF65-F5344CB8AC3E}">
        <p14:creationId xmlns:p14="http://schemas.microsoft.com/office/powerpoint/2010/main" val="402827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C095-8681-4208-BA53-01E0974F2B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7320B0-FA8A-486F-BC1D-E641289C52AE}"/>
              </a:ext>
            </a:extLst>
          </p:cNvPr>
          <p:cNvSpPr>
            <a:spLocks noGrp="1"/>
          </p:cNvSpPr>
          <p:nvPr>
            <p:ph idx="1"/>
          </p:nvPr>
        </p:nvSpPr>
        <p:spPr/>
        <p:txBody>
          <a:bodyPr/>
          <a:lstStyle/>
          <a:p>
            <a:endParaRPr lang="en-US"/>
          </a:p>
        </p:txBody>
      </p:sp>
      <p:pic>
        <p:nvPicPr>
          <p:cNvPr id="6146" name="Picture 2" descr="https://lh5.googleusercontent.com/qLFZ27jGXf-LhmtwJBvQ0Rj5Ta-Mdxvfnq6Rlt5IHShHwEehennweZIdgrzSopg1C_eYl3xFhB_UEbz4mSOsk4cwweheLAlF9ZOzjOfNqx-UiXoxQaczzrsC37XT0rg4ix_LyvGk">
            <a:extLst>
              <a:ext uri="{FF2B5EF4-FFF2-40B4-BE49-F238E27FC236}">
                <a16:creationId xmlns:a16="http://schemas.microsoft.com/office/drawing/2014/main" id="{D2E56E6C-4485-4E92-81B8-1E7618573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852" y="1758925"/>
            <a:ext cx="5943600" cy="36099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4.googleusercontent.com/EZnMupFnizKHdxhRQ2GjgRlrWRAbJ0tiyp7gxtU57b3R85X9FMLi2fb78d2v2fLAFNRyE1XMwPktp4w5BAOJC6-GbRGgOZKg_-IHarCb5-6QmS50Vu7wUip68WayKKYQjbbBWUgo">
            <a:extLst>
              <a:ext uri="{FF2B5EF4-FFF2-40B4-BE49-F238E27FC236}">
                <a16:creationId xmlns:a16="http://schemas.microsoft.com/office/drawing/2014/main" id="{129913A2-B62F-49C1-A0E8-117A30355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8903" y="100949"/>
            <a:ext cx="3800475" cy="40195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lh5.googleusercontent.com/4q6p54OiNxcM9NrJhgBl0i_VsufSbapP9PLi-gmegBZYtrHs2gNkTpMpHGg1ckkk26Ahe8l_fGvg7fwoJ9j_uKXYsD24U13jOIAe2YDvIDSwe3zbQ6UmrsryZ2ALXsxorZC7xOqe">
            <a:extLst>
              <a:ext uri="{FF2B5EF4-FFF2-40B4-BE49-F238E27FC236}">
                <a16:creationId xmlns:a16="http://schemas.microsoft.com/office/drawing/2014/main" id="{4C808987-2734-4EFF-AE95-B2E18B4C2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935" y="4251429"/>
            <a:ext cx="531495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58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C7AD-EF3B-4E0E-B8FF-15B40C49A938}"/>
              </a:ext>
            </a:extLst>
          </p:cNvPr>
          <p:cNvSpPr>
            <a:spLocks noGrp="1"/>
          </p:cNvSpPr>
          <p:nvPr>
            <p:ph type="title"/>
          </p:nvPr>
        </p:nvSpPr>
        <p:spPr/>
        <p:txBody>
          <a:bodyPr/>
          <a:lstStyle/>
          <a:p>
            <a:r>
              <a:rPr lang="en-US" dirty="0"/>
              <a:t>White Space Avoids Visual Noise</a:t>
            </a:r>
            <a:br>
              <a:rPr lang="en-US" dirty="0"/>
            </a:br>
            <a:endParaRPr lang="en-US" dirty="0"/>
          </a:p>
        </p:txBody>
      </p:sp>
      <p:sp>
        <p:nvSpPr>
          <p:cNvPr id="3" name="Content Placeholder 2">
            <a:extLst>
              <a:ext uri="{FF2B5EF4-FFF2-40B4-BE49-F238E27FC236}">
                <a16:creationId xmlns:a16="http://schemas.microsoft.com/office/drawing/2014/main" id="{EE227D6E-8161-4041-850B-0C9428041E85}"/>
              </a:ext>
            </a:extLst>
          </p:cNvPr>
          <p:cNvSpPr>
            <a:spLocks noGrp="1"/>
          </p:cNvSpPr>
          <p:nvPr>
            <p:ph idx="1"/>
          </p:nvPr>
        </p:nvSpPr>
        <p:spPr/>
        <p:txBody>
          <a:bodyPr/>
          <a:lstStyle/>
          <a:p>
            <a:endParaRPr lang="en-US"/>
          </a:p>
        </p:txBody>
      </p:sp>
      <p:pic>
        <p:nvPicPr>
          <p:cNvPr id="7170" name="Picture 2" descr="https://lh6.googleusercontent.com/UX6mxnqKlv35y-Vj3SG9N6rwjNA9FDUEXeXlEwJPpg3XULvintZgIe_MWtQkEhkoFWebjfXr-a-sofMl28hiLCNwshwtz_yxs-F8MABOHB5hFuMIJ_zKFrzOCHjbyk3sJBmkKFtY">
            <a:extLst>
              <a:ext uri="{FF2B5EF4-FFF2-40B4-BE49-F238E27FC236}">
                <a16:creationId xmlns:a16="http://schemas.microsoft.com/office/drawing/2014/main" id="{9785AE1B-8444-4A14-8DF5-F64F1261E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65" y="1912418"/>
            <a:ext cx="5229225" cy="29432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6.googleusercontent.com/1LPnlw1k77H_8N93X-y_KXyDtP0Zm_TQcTZ_Bcl99lbgeE8HD8HIsSiiJT1hoj9NHhJHB10E8ch7owhlV5NARWoJgBFmHz62m_ojanzMRtKw3-aomEtMWwGqLaUfZwLZAolXXQgm">
            <a:extLst>
              <a:ext uri="{FF2B5EF4-FFF2-40B4-BE49-F238E27FC236}">
                <a16:creationId xmlns:a16="http://schemas.microsoft.com/office/drawing/2014/main" id="{18802A40-6FE9-4D5B-A87D-03F4A0BD5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742" y="1826614"/>
            <a:ext cx="553402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72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DEF5-FDC9-4DF3-9004-BE0BAF43899C}"/>
              </a:ext>
            </a:extLst>
          </p:cNvPr>
          <p:cNvSpPr>
            <a:spLocks noGrp="1"/>
          </p:cNvSpPr>
          <p:nvPr>
            <p:ph type="title"/>
          </p:nvPr>
        </p:nvSpPr>
        <p:spPr>
          <a:xfrm>
            <a:off x="440267" y="908050"/>
            <a:ext cx="11319933" cy="1296988"/>
          </a:xfrm>
        </p:spPr>
        <p:txBody>
          <a:bodyPr/>
          <a:lstStyle/>
          <a:p>
            <a:r>
              <a:rPr lang="en-US" dirty="0"/>
              <a:t>Where are we?</a:t>
            </a:r>
          </a:p>
        </p:txBody>
      </p:sp>
      <p:sp>
        <p:nvSpPr>
          <p:cNvPr id="4" name="TextBox 3">
            <a:extLst>
              <a:ext uri="{FF2B5EF4-FFF2-40B4-BE49-F238E27FC236}">
                <a16:creationId xmlns:a16="http://schemas.microsoft.com/office/drawing/2014/main" id="{D799F644-1FCF-4106-BE9B-9E51EE671E0F}"/>
              </a:ext>
            </a:extLst>
          </p:cNvPr>
          <p:cNvSpPr txBox="1"/>
          <p:nvPr/>
        </p:nvSpPr>
        <p:spPr>
          <a:xfrm>
            <a:off x="495013" y="2578196"/>
            <a:ext cx="1760047" cy="2339102"/>
          </a:xfrm>
          <a:prstGeom prst="rect">
            <a:avLst/>
          </a:prstGeom>
          <a:solidFill>
            <a:srgbClr val="92D050"/>
          </a:solidFill>
        </p:spPr>
        <p:txBody>
          <a:bodyPr wrap="square" rtlCol="0">
            <a:spAutoFit/>
          </a:bodyPr>
          <a:lstStyle/>
          <a:p>
            <a:r>
              <a:rPr lang="en-US" sz="2800" dirty="0"/>
              <a:t>Basics of Usability</a:t>
            </a:r>
          </a:p>
          <a:p>
            <a:endParaRPr lang="en-US" dirty="0"/>
          </a:p>
          <a:p>
            <a:r>
              <a:rPr lang="en-US" dirty="0"/>
              <a:t>Learnability</a:t>
            </a:r>
          </a:p>
          <a:p>
            <a:r>
              <a:rPr lang="en-US" dirty="0"/>
              <a:t>Efficiency</a:t>
            </a:r>
          </a:p>
          <a:p>
            <a:r>
              <a:rPr lang="en-US" dirty="0"/>
              <a:t>Safety</a:t>
            </a:r>
          </a:p>
          <a:p>
            <a:endParaRPr lang="en-US" dirty="0"/>
          </a:p>
        </p:txBody>
      </p:sp>
      <p:sp>
        <p:nvSpPr>
          <p:cNvPr id="5" name="TextBox 4">
            <a:extLst>
              <a:ext uri="{FF2B5EF4-FFF2-40B4-BE49-F238E27FC236}">
                <a16:creationId xmlns:a16="http://schemas.microsoft.com/office/drawing/2014/main" id="{48A13652-5141-4327-BDB7-BA62103BDC47}"/>
              </a:ext>
            </a:extLst>
          </p:cNvPr>
          <p:cNvSpPr txBox="1"/>
          <p:nvPr/>
        </p:nvSpPr>
        <p:spPr>
          <a:xfrm>
            <a:off x="2729449" y="2598821"/>
            <a:ext cx="2653823" cy="2185214"/>
          </a:xfrm>
          <a:prstGeom prst="rect">
            <a:avLst/>
          </a:prstGeom>
          <a:solidFill>
            <a:srgbClr val="92D050"/>
          </a:solidFill>
        </p:spPr>
        <p:txBody>
          <a:bodyPr wrap="square" rtlCol="0">
            <a:spAutoFit/>
          </a:bodyPr>
          <a:lstStyle/>
          <a:p>
            <a:r>
              <a:rPr lang="en-US" sz="2800" dirty="0"/>
              <a:t>UI Prototyping</a:t>
            </a:r>
          </a:p>
          <a:p>
            <a:endParaRPr lang="en-US" dirty="0"/>
          </a:p>
          <a:p>
            <a:endParaRPr lang="en-US" dirty="0"/>
          </a:p>
          <a:p>
            <a:endParaRPr lang="en-US" dirty="0"/>
          </a:p>
          <a:p>
            <a:r>
              <a:rPr lang="en-US" dirty="0"/>
              <a:t>UI Software Architecture</a:t>
            </a:r>
          </a:p>
          <a:p>
            <a:r>
              <a:rPr lang="en-US" dirty="0"/>
              <a:t>Input </a:t>
            </a:r>
          </a:p>
          <a:p>
            <a:r>
              <a:rPr lang="en-US" dirty="0"/>
              <a:t>Output</a:t>
            </a:r>
          </a:p>
        </p:txBody>
      </p:sp>
      <p:sp>
        <p:nvSpPr>
          <p:cNvPr id="6" name="TextBox 5">
            <a:extLst>
              <a:ext uri="{FF2B5EF4-FFF2-40B4-BE49-F238E27FC236}">
                <a16:creationId xmlns:a16="http://schemas.microsoft.com/office/drawing/2014/main" id="{552AF6D6-A762-4AE0-8DA5-C6AC1814613B}"/>
              </a:ext>
            </a:extLst>
          </p:cNvPr>
          <p:cNvSpPr txBox="1"/>
          <p:nvPr/>
        </p:nvSpPr>
        <p:spPr>
          <a:xfrm>
            <a:off x="5802657" y="2605697"/>
            <a:ext cx="2653823" cy="2339102"/>
          </a:xfrm>
          <a:prstGeom prst="rect">
            <a:avLst/>
          </a:prstGeom>
          <a:solidFill>
            <a:srgbClr val="BEE395"/>
          </a:solidFill>
        </p:spPr>
        <p:txBody>
          <a:bodyPr wrap="square" rtlCol="0">
            <a:spAutoFit/>
          </a:bodyPr>
          <a:lstStyle/>
          <a:p>
            <a:r>
              <a:rPr lang="en-US" sz="2800" dirty="0"/>
              <a:t>Basics of Visual Design</a:t>
            </a:r>
          </a:p>
          <a:p>
            <a:endParaRPr lang="en-US" dirty="0"/>
          </a:p>
          <a:p>
            <a:r>
              <a:rPr lang="en-US" b="1" dirty="0"/>
              <a:t>Graphic Design</a:t>
            </a:r>
          </a:p>
          <a:p>
            <a:r>
              <a:rPr lang="en-US" b="1" dirty="0"/>
              <a:t>Layout</a:t>
            </a:r>
          </a:p>
          <a:p>
            <a:r>
              <a:rPr lang="en-US" dirty="0"/>
              <a:t>Color</a:t>
            </a:r>
          </a:p>
          <a:p>
            <a:r>
              <a:rPr lang="en-US" dirty="0"/>
              <a:t>Typography</a:t>
            </a:r>
          </a:p>
        </p:txBody>
      </p:sp>
      <p:sp>
        <p:nvSpPr>
          <p:cNvPr id="7" name="TextBox 6">
            <a:extLst>
              <a:ext uri="{FF2B5EF4-FFF2-40B4-BE49-F238E27FC236}">
                <a16:creationId xmlns:a16="http://schemas.microsoft.com/office/drawing/2014/main" id="{CCE12198-500F-4C78-BD3F-84D4BC1DBF03}"/>
              </a:ext>
            </a:extLst>
          </p:cNvPr>
          <p:cNvSpPr txBox="1"/>
          <p:nvPr/>
        </p:nvSpPr>
        <p:spPr>
          <a:xfrm>
            <a:off x="8889616" y="2605697"/>
            <a:ext cx="2653823" cy="2062103"/>
          </a:xfrm>
          <a:prstGeom prst="rect">
            <a:avLst/>
          </a:prstGeom>
          <a:noFill/>
          <a:ln w="38100">
            <a:solidFill>
              <a:srgbClr val="9ED561"/>
            </a:solidFill>
          </a:ln>
        </p:spPr>
        <p:txBody>
          <a:bodyPr wrap="square" rtlCol="0">
            <a:spAutoFit/>
          </a:bodyPr>
          <a:lstStyle/>
          <a:p>
            <a:r>
              <a:rPr lang="en-US" sz="2800" dirty="0"/>
              <a:t>Advance topics on usability</a:t>
            </a:r>
          </a:p>
          <a:p>
            <a:endParaRPr lang="en-US" dirty="0"/>
          </a:p>
          <a:p>
            <a:r>
              <a:rPr lang="en-US" dirty="0"/>
              <a:t>Learnability</a:t>
            </a:r>
          </a:p>
          <a:p>
            <a:r>
              <a:rPr lang="en-US" dirty="0"/>
              <a:t>Efficiency</a:t>
            </a:r>
          </a:p>
          <a:p>
            <a:r>
              <a:rPr lang="en-US" dirty="0"/>
              <a:t>Safety</a:t>
            </a:r>
          </a:p>
        </p:txBody>
      </p:sp>
    </p:spTree>
    <p:extLst>
      <p:ext uri="{BB962C8B-B14F-4D97-AF65-F5344CB8AC3E}">
        <p14:creationId xmlns:p14="http://schemas.microsoft.com/office/powerpoint/2010/main" val="201792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03D9-B938-4021-952F-E814193EBF46}"/>
              </a:ext>
            </a:extLst>
          </p:cNvPr>
          <p:cNvSpPr>
            <a:spLocks noGrp="1"/>
          </p:cNvSpPr>
          <p:nvPr>
            <p:ph type="title"/>
          </p:nvPr>
        </p:nvSpPr>
        <p:spPr/>
        <p:txBody>
          <a:bodyPr/>
          <a:lstStyle/>
          <a:p>
            <a:r>
              <a:rPr lang="en-US" dirty="0"/>
              <a:t>Balance &amp; Symmetry</a:t>
            </a:r>
          </a:p>
        </p:txBody>
      </p:sp>
      <p:sp>
        <p:nvSpPr>
          <p:cNvPr id="3" name="Content Placeholder 2">
            <a:extLst>
              <a:ext uri="{FF2B5EF4-FFF2-40B4-BE49-F238E27FC236}">
                <a16:creationId xmlns:a16="http://schemas.microsoft.com/office/drawing/2014/main" id="{705E84A5-CF35-41CC-B870-7F7ED117A1EB}"/>
              </a:ext>
            </a:extLst>
          </p:cNvPr>
          <p:cNvSpPr>
            <a:spLocks noGrp="1"/>
          </p:cNvSpPr>
          <p:nvPr>
            <p:ph idx="1"/>
          </p:nvPr>
        </p:nvSpPr>
        <p:spPr>
          <a:xfrm>
            <a:off x="440267" y="2503358"/>
            <a:ext cx="11319933" cy="3662494"/>
          </a:xfrm>
        </p:spPr>
        <p:txBody>
          <a:bodyPr/>
          <a:lstStyle/>
          <a:p>
            <a:r>
              <a:rPr lang="en-US" dirty="0"/>
              <a:t>Choose an axis (usually vertical)</a:t>
            </a:r>
          </a:p>
          <a:p>
            <a:r>
              <a:rPr lang="en-US" dirty="0"/>
              <a:t>Distribute elements equally around the axis</a:t>
            </a:r>
          </a:p>
          <a:p>
            <a:pPr lvl="1"/>
            <a:r>
              <a:rPr lang="en-US" dirty="0"/>
              <a:t>Equalize both mass and extent</a:t>
            </a:r>
          </a:p>
          <a:p>
            <a:endParaRPr lang="en-US" dirty="0"/>
          </a:p>
        </p:txBody>
      </p:sp>
      <p:pic>
        <p:nvPicPr>
          <p:cNvPr id="8194" name="Picture 2" descr="https://lh3.googleusercontent.com/yiHCoqYnrGq6rLgEa9Kck-Uifjdsi76rAEY_28gNuDubsrGV3GBrddR6O8SxHvgubtIovZIKkypE_Fwy_6jXo1Vd_x0npmqTo3hrkrvFlj-8nBQNVManWHeh_4ybAnqciZYi3eZL">
            <a:extLst>
              <a:ext uri="{FF2B5EF4-FFF2-40B4-BE49-F238E27FC236}">
                <a16:creationId xmlns:a16="http://schemas.microsoft.com/office/drawing/2014/main" id="{FFB183EA-2C14-476A-AFF3-A4C294291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331" y="3669702"/>
            <a:ext cx="59436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00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1FC8-1D87-4A2E-B3EE-20FA5BE7A09B}"/>
              </a:ext>
            </a:extLst>
          </p:cNvPr>
          <p:cNvSpPr>
            <a:spLocks noGrp="1"/>
          </p:cNvSpPr>
          <p:nvPr>
            <p:ph type="title"/>
          </p:nvPr>
        </p:nvSpPr>
        <p:spPr/>
        <p:txBody>
          <a:bodyPr/>
          <a:lstStyle/>
          <a:p>
            <a:r>
              <a:rPr lang="en-US" dirty="0"/>
              <a:t>Alignment and Grids</a:t>
            </a:r>
          </a:p>
        </p:txBody>
      </p:sp>
      <p:sp>
        <p:nvSpPr>
          <p:cNvPr id="3" name="Content Placeholder 2">
            <a:extLst>
              <a:ext uri="{FF2B5EF4-FFF2-40B4-BE49-F238E27FC236}">
                <a16:creationId xmlns:a16="http://schemas.microsoft.com/office/drawing/2014/main" id="{A92946DC-6744-4115-8CB9-F408162CC332}"/>
              </a:ext>
            </a:extLst>
          </p:cNvPr>
          <p:cNvSpPr>
            <a:spLocks noGrp="1"/>
          </p:cNvSpPr>
          <p:nvPr>
            <p:ph idx="1"/>
          </p:nvPr>
        </p:nvSpPr>
        <p:spPr>
          <a:xfrm>
            <a:off x="440267" y="1873770"/>
            <a:ext cx="11319933" cy="4292081"/>
          </a:xfrm>
        </p:spPr>
        <p:txBody>
          <a:bodyPr/>
          <a:lstStyle/>
          <a:p>
            <a:r>
              <a:rPr lang="en-US" dirty="0"/>
              <a:t>Align labels on left or right</a:t>
            </a:r>
          </a:p>
          <a:p>
            <a:r>
              <a:rPr lang="en-US" dirty="0"/>
              <a:t>Align controls on left </a:t>
            </a:r>
            <a:r>
              <a:rPr lang="en-US" i="1" dirty="0"/>
              <a:t>and </a:t>
            </a:r>
            <a:r>
              <a:rPr lang="en-US" dirty="0"/>
              <a:t>right</a:t>
            </a:r>
          </a:p>
          <a:p>
            <a:pPr lvl="1"/>
            <a:r>
              <a:rPr lang="en-US" dirty="0"/>
              <a:t>Expand as needed</a:t>
            </a:r>
          </a:p>
          <a:p>
            <a:r>
              <a:rPr lang="en-US" dirty="0"/>
              <a:t>Align text baselines</a:t>
            </a:r>
          </a:p>
          <a:p>
            <a:endParaRPr lang="en-US" dirty="0"/>
          </a:p>
        </p:txBody>
      </p:sp>
    </p:spTree>
    <p:extLst>
      <p:ext uri="{BB962C8B-B14F-4D97-AF65-F5344CB8AC3E}">
        <p14:creationId xmlns:p14="http://schemas.microsoft.com/office/powerpoint/2010/main" val="27234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AC87-246B-436E-8B30-708989ABFB75}"/>
              </a:ext>
            </a:extLst>
          </p:cNvPr>
          <p:cNvSpPr>
            <a:spLocks noGrp="1"/>
          </p:cNvSpPr>
          <p:nvPr>
            <p:ph type="title"/>
          </p:nvPr>
        </p:nvSpPr>
        <p:spPr/>
        <p:txBody>
          <a:bodyPr/>
          <a:lstStyle/>
          <a:p>
            <a:r>
              <a:rPr lang="en-US" dirty="0"/>
              <a:t>Labels</a:t>
            </a:r>
          </a:p>
        </p:txBody>
      </p:sp>
      <p:sp>
        <p:nvSpPr>
          <p:cNvPr id="3" name="Content Placeholder 2">
            <a:extLst>
              <a:ext uri="{FF2B5EF4-FFF2-40B4-BE49-F238E27FC236}">
                <a16:creationId xmlns:a16="http://schemas.microsoft.com/office/drawing/2014/main" id="{57BFB321-8111-4C2B-ABE3-F6C847014222}"/>
              </a:ext>
            </a:extLst>
          </p:cNvPr>
          <p:cNvSpPr>
            <a:spLocks noGrp="1"/>
          </p:cNvSpPr>
          <p:nvPr>
            <p:ph idx="1"/>
          </p:nvPr>
        </p:nvSpPr>
        <p:spPr>
          <a:xfrm>
            <a:off x="440267" y="2076138"/>
            <a:ext cx="11319933" cy="4089713"/>
          </a:xfrm>
        </p:spPr>
        <p:txBody>
          <a:bodyPr/>
          <a:lstStyle/>
          <a:p>
            <a:r>
              <a:rPr lang="en-US" dirty="0"/>
              <a:t>There are two schools of thought about label alignment: </a:t>
            </a:r>
          </a:p>
          <a:p>
            <a:pPr lvl="1"/>
            <a:r>
              <a:rPr lang="en-US" dirty="0"/>
              <a:t>one school says that the left edges of labels should be aligned, and </a:t>
            </a:r>
          </a:p>
          <a:p>
            <a:pPr lvl="1"/>
            <a:r>
              <a:rPr lang="en-US" dirty="0"/>
              <a:t>the other school says that their right edges (i.e., the colon following each label) should be aligned. </a:t>
            </a:r>
          </a:p>
          <a:p>
            <a:r>
              <a:rPr lang="en-US" dirty="0"/>
              <a:t>Both approaches work</a:t>
            </a:r>
          </a:p>
          <a:p>
            <a:r>
              <a:rPr lang="en-US" dirty="0"/>
              <a:t>Both approaches also fail when long labels and short labels are used in the same display. </a:t>
            </a:r>
          </a:p>
          <a:p>
            <a:r>
              <a:rPr lang="en-US" dirty="0"/>
              <a:t>You’ll get best results if you can make all your labels about the same size, or else break long labels into multiple lines.</a:t>
            </a:r>
            <a:br>
              <a:rPr lang="en-US" dirty="0"/>
            </a:br>
            <a:endParaRPr lang="en-US" dirty="0"/>
          </a:p>
        </p:txBody>
      </p:sp>
    </p:spTree>
    <p:extLst>
      <p:ext uri="{BB962C8B-B14F-4D97-AF65-F5344CB8AC3E}">
        <p14:creationId xmlns:p14="http://schemas.microsoft.com/office/powerpoint/2010/main" val="334117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408C-6097-41B2-8BC1-7AA113B4EEAF}"/>
              </a:ext>
            </a:extLst>
          </p:cNvPr>
          <p:cNvSpPr>
            <a:spLocks noGrp="1"/>
          </p:cNvSpPr>
          <p:nvPr>
            <p:ph type="title"/>
          </p:nvPr>
        </p:nvSpPr>
        <p:spPr>
          <a:xfrm>
            <a:off x="440267" y="908050"/>
            <a:ext cx="11319933" cy="1296988"/>
          </a:xfrm>
        </p:spPr>
        <p:txBody>
          <a:bodyPr/>
          <a:lstStyle/>
          <a:p>
            <a:r>
              <a:rPr lang="en-US" dirty="0"/>
              <a:t>Grid-Based Design</a:t>
            </a:r>
          </a:p>
        </p:txBody>
      </p:sp>
      <p:sp>
        <p:nvSpPr>
          <p:cNvPr id="3" name="Content Placeholder 2">
            <a:extLst>
              <a:ext uri="{FF2B5EF4-FFF2-40B4-BE49-F238E27FC236}">
                <a16:creationId xmlns:a16="http://schemas.microsoft.com/office/drawing/2014/main" id="{59762F9A-E89A-4754-8D2D-E1C5075F33FD}"/>
              </a:ext>
            </a:extLst>
          </p:cNvPr>
          <p:cNvSpPr>
            <a:spLocks noGrp="1"/>
          </p:cNvSpPr>
          <p:nvPr>
            <p:ph idx="1"/>
          </p:nvPr>
        </p:nvSpPr>
        <p:spPr>
          <a:xfrm>
            <a:off x="327841" y="3030564"/>
            <a:ext cx="11319933" cy="3457575"/>
          </a:xfrm>
        </p:spPr>
        <p:txBody>
          <a:bodyPr/>
          <a:lstStyle/>
          <a:p>
            <a:r>
              <a:rPr lang="en-US" dirty="0"/>
              <a:t>A </a:t>
            </a:r>
            <a:r>
              <a:rPr lang="en-US" b="1" dirty="0"/>
              <a:t>grid</a:t>
            </a:r>
            <a:r>
              <a:rPr lang="en-US" dirty="0"/>
              <a:t> is one effective way to achieve both alignment and balance, nearly automatically. </a:t>
            </a:r>
          </a:p>
          <a:p>
            <a:r>
              <a:rPr lang="en-US" dirty="0"/>
              <a:t>A grid means that you divide the user interface into equal-width columns </a:t>
            </a:r>
          </a:p>
          <a:p>
            <a:pPr lvl="1"/>
            <a:r>
              <a:rPr lang="en-US" dirty="0"/>
              <a:t>separated by gaps, and with margins on both sides of the window</a:t>
            </a:r>
          </a:p>
          <a:p>
            <a:pPr lvl="1"/>
            <a:r>
              <a:rPr lang="en-US" dirty="0"/>
              <a:t>align content and controls on the column boundaries. </a:t>
            </a:r>
          </a:p>
          <a:p>
            <a:pPr lvl="1"/>
            <a:r>
              <a:rPr lang="en-US" dirty="0"/>
              <a:t>Some elements may span multiple columns, but they align (start or end at) column boundaries</a:t>
            </a:r>
          </a:p>
        </p:txBody>
      </p:sp>
      <p:pic>
        <p:nvPicPr>
          <p:cNvPr id="9218" name="Picture 2" descr="https://lh6.googleusercontent.com/akA-7Dj513UNNea4WaaLa0YunAf6Oad6GBjhKkCMasSVN7pPd0GXs60br740BRvq2JMSsd68fSLvcGcCiL3CY5MU6W4dFvh3JF6z30XuJiPDk4GWUV-XGX9vfXWKWY3EAKJ2c0gw">
            <a:extLst>
              <a:ext uri="{FF2B5EF4-FFF2-40B4-BE49-F238E27FC236}">
                <a16:creationId xmlns:a16="http://schemas.microsoft.com/office/drawing/2014/main" id="{356B8018-4B15-4707-B2D2-9C3B8EAC1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339" y="0"/>
            <a:ext cx="4981661" cy="281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44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96A1-3E1B-457B-BBE5-B87B010C1DEA}"/>
              </a:ext>
            </a:extLst>
          </p:cNvPr>
          <p:cNvSpPr>
            <a:spLocks noGrp="1"/>
          </p:cNvSpPr>
          <p:nvPr>
            <p:ph type="title"/>
          </p:nvPr>
        </p:nvSpPr>
        <p:spPr/>
        <p:txBody>
          <a:bodyPr/>
          <a:lstStyle/>
          <a:p>
            <a:r>
              <a:rPr lang="en-US" dirty="0"/>
              <a:t>What technology did we learn in last weeks that can help us achieve a grid-based design?</a:t>
            </a:r>
          </a:p>
        </p:txBody>
      </p:sp>
      <p:sp>
        <p:nvSpPr>
          <p:cNvPr id="3" name="Content Placeholder 2">
            <a:extLst>
              <a:ext uri="{FF2B5EF4-FFF2-40B4-BE49-F238E27FC236}">
                <a16:creationId xmlns:a16="http://schemas.microsoft.com/office/drawing/2014/main" id="{5B7DDA57-81E5-404D-B675-29E7EF48379C}"/>
              </a:ext>
            </a:extLst>
          </p:cNvPr>
          <p:cNvSpPr>
            <a:spLocks noGrp="1"/>
          </p:cNvSpPr>
          <p:nvPr>
            <p:ph idx="1"/>
          </p:nvPr>
        </p:nvSpPr>
        <p:spPr/>
        <p:txBody>
          <a:bodyPr/>
          <a:lstStyle/>
          <a:p>
            <a:pPr marL="514350" indent="-514350">
              <a:buAutoNum type="alphaUcPeriod"/>
            </a:pPr>
            <a:r>
              <a:rPr lang="en-US" dirty="0"/>
              <a:t>HTML</a:t>
            </a:r>
          </a:p>
          <a:p>
            <a:pPr marL="514350" indent="-514350">
              <a:buAutoNum type="alphaUcPeriod"/>
            </a:pPr>
            <a:r>
              <a:rPr lang="en-US" dirty="0"/>
              <a:t>Bootstrap</a:t>
            </a:r>
          </a:p>
          <a:p>
            <a:pPr marL="514350" indent="-514350">
              <a:buAutoNum type="alphaUcPeriod"/>
            </a:pPr>
            <a:r>
              <a:rPr lang="en-US" dirty="0"/>
              <a:t>JavaScript</a:t>
            </a:r>
          </a:p>
          <a:p>
            <a:pPr marL="514350" indent="-514350">
              <a:buAutoNum type="alphaUcPeriod"/>
            </a:pPr>
            <a:r>
              <a:rPr lang="en-US" dirty="0"/>
              <a:t>Safety</a:t>
            </a:r>
          </a:p>
        </p:txBody>
      </p:sp>
    </p:spTree>
    <p:extLst>
      <p:ext uri="{BB962C8B-B14F-4D97-AF65-F5344CB8AC3E}">
        <p14:creationId xmlns:p14="http://schemas.microsoft.com/office/powerpoint/2010/main" val="270202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96A1-3E1B-457B-BBE5-B87B010C1DEA}"/>
              </a:ext>
            </a:extLst>
          </p:cNvPr>
          <p:cNvSpPr>
            <a:spLocks noGrp="1"/>
          </p:cNvSpPr>
          <p:nvPr>
            <p:ph type="title"/>
          </p:nvPr>
        </p:nvSpPr>
        <p:spPr/>
        <p:txBody>
          <a:bodyPr/>
          <a:lstStyle/>
          <a:p>
            <a:r>
              <a:rPr lang="en-US" dirty="0"/>
              <a:t>What technology did we learn in last weeks that can help us achieve a grid-based design?</a:t>
            </a:r>
          </a:p>
        </p:txBody>
      </p:sp>
      <p:sp>
        <p:nvSpPr>
          <p:cNvPr id="3" name="Content Placeholder 2">
            <a:extLst>
              <a:ext uri="{FF2B5EF4-FFF2-40B4-BE49-F238E27FC236}">
                <a16:creationId xmlns:a16="http://schemas.microsoft.com/office/drawing/2014/main" id="{5B7DDA57-81E5-404D-B675-29E7EF48379C}"/>
              </a:ext>
            </a:extLst>
          </p:cNvPr>
          <p:cNvSpPr>
            <a:spLocks noGrp="1"/>
          </p:cNvSpPr>
          <p:nvPr>
            <p:ph idx="1"/>
          </p:nvPr>
        </p:nvSpPr>
        <p:spPr/>
        <p:txBody>
          <a:bodyPr/>
          <a:lstStyle/>
          <a:p>
            <a:pPr marL="514350" indent="-514350">
              <a:buAutoNum type="alphaUcPeriod"/>
            </a:pPr>
            <a:r>
              <a:rPr lang="en-US" dirty="0"/>
              <a:t>HTML</a:t>
            </a:r>
          </a:p>
          <a:p>
            <a:pPr marL="514350" indent="-514350">
              <a:buAutoNum type="alphaUcPeriod"/>
            </a:pPr>
            <a:r>
              <a:rPr lang="en-US" dirty="0">
                <a:solidFill>
                  <a:srgbClr val="92D050"/>
                </a:solidFill>
              </a:rPr>
              <a:t>Bootstrap</a:t>
            </a:r>
          </a:p>
          <a:p>
            <a:pPr marL="514350" indent="-514350">
              <a:buAutoNum type="alphaUcPeriod"/>
            </a:pPr>
            <a:r>
              <a:rPr lang="en-US" dirty="0"/>
              <a:t>JavaScript</a:t>
            </a:r>
          </a:p>
          <a:p>
            <a:pPr marL="514350" indent="-514350">
              <a:buAutoNum type="alphaUcPeriod"/>
            </a:pPr>
            <a:r>
              <a:rPr lang="en-US" dirty="0"/>
              <a:t>Safety</a:t>
            </a:r>
          </a:p>
        </p:txBody>
      </p:sp>
      <p:pic>
        <p:nvPicPr>
          <p:cNvPr id="10242" name="Picture 2" descr="https://lh6.googleusercontent.com/xN1wX_3V3xv9SMK0-G3JvQ5BKccRP5Sifs7wPGG_9Et-UZCleeSsl09FjlxTZ2_jnmpaduPhOyzjUFv-DtossRuIngsrXxwB1YSZ9CJdueTC3jxseJoXwa52IUNdhyny6EPJaq1a">
            <a:extLst>
              <a:ext uri="{FF2B5EF4-FFF2-40B4-BE49-F238E27FC236}">
                <a16:creationId xmlns:a16="http://schemas.microsoft.com/office/drawing/2014/main" id="{9216BA33-8059-4F99-B675-0C38E6303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085" y="2421302"/>
            <a:ext cx="511492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11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9A90-B365-417A-894C-ABA01E5BBCE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DD1EA37-DBEA-4A10-9C81-DABFA8DA3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30" y="107483"/>
            <a:ext cx="5955657" cy="5731187"/>
          </a:xfrm>
        </p:spPr>
      </p:pic>
      <p:pic>
        <p:nvPicPr>
          <p:cNvPr id="11266" name="Picture 2" descr="Image result for canvas LMS UI">
            <a:extLst>
              <a:ext uri="{FF2B5EF4-FFF2-40B4-BE49-F238E27FC236}">
                <a16:creationId xmlns:a16="http://schemas.microsoft.com/office/drawing/2014/main" id="{FBE7AEFB-217A-472E-9164-43976ECBF5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8452" y="228886"/>
            <a:ext cx="5865086" cy="41707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D71204-5EF9-460D-BC04-45EF0035C3E9}"/>
              </a:ext>
            </a:extLst>
          </p:cNvPr>
          <p:cNvSpPr txBox="1"/>
          <p:nvPr/>
        </p:nvSpPr>
        <p:spPr>
          <a:xfrm>
            <a:off x="494675" y="5838669"/>
            <a:ext cx="1338828" cy="369332"/>
          </a:xfrm>
          <a:prstGeom prst="rect">
            <a:avLst/>
          </a:prstGeom>
          <a:noFill/>
        </p:spPr>
        <p:txBody>
          <a:bodyPr wrap="none" rtlCol="0">
            <a:spAutoFit/>
          </a:bodyPr>
          <a:lstStyle/>
          <a:p>
            <a:r>
              <a:rPr lang="en-US" dirty="0"/>
              <a:t>Blackboard</a:t>
            </a:r>
          </a:p>
        </p:txBody>
      </p:sp>
      <p:sp>
        <p:nvSpPr>
          <p:cNvPr id="8" name="TextBox 7">
            <a:extLst>
              <a:ext uri="{FF2B5EF4-FFF2-40B4-BE49-F238E27FC236}">
                <a16:creationId xmlns:a16="http://schemas.microsoft.com/office/drawing/2014/main" id="{314400DF-02A1-4EC5-AFC1-A55408159F36}"/>
              </a:ext>
            </a:extLst>
          </p:cNvPr>
          <p:cNvSpPr txBox="1"/>
          <p:nvPr/>
        </p:nvSpPr>
        <p:spPr>
          <a:xfrm>
            <a:off x="8799225" y="4774367"/>
            <a:ext cx="966931" cy="369332"/>
          </a:xfrm>
          <a:prstGeom prst="rect">
            <a:avLst/>
          </a:prstGeom>
          <a:noFill/>
        </p:spPr>
        <p:txBody>
          <a:bodyPr wrap="none" rtlCol="0">
            <a:spAutoFit/>
          </a:bodyPr>
          <a:lstStyle/>
          <a:p>
            <a:r>
              <a:rPr lang="en-US" dirty="0"/>
              <a:t>Canvas</a:t>
            </a:r>
          </a:p>
        </p:txBody>
      </p:sp>
    </p:spTree>
    <p:extLst>
      <p:ext uri="{BB962C8B-B14F-4D97-AF65-F5344CB8AC3E}">
        <p14:creationId xmlns:p14="http://schemas.microsoft.com/office/powerpoint/2010/main" val="394944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fade">
                                      <p:cBhvr>
                                        <p:cTn id="12"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5608-9748-427F-8C35-DE6F7199A569}"/>
              </a:ext>
            </a:extLst>
          </p:cNvPr>
          <p:cNvSpPr>
            <a:spLocks noGrp="1"/>
          </p:cNvSpPr>
          <p:nvPr>
            <p:ph type="title"/>
          </p:nvPr>
        </p:nvSpPr>
        <p:spPr/>
        <p:txBody>
          <a:bodyPr/>
          <a:lstStyle/>
          <a:p>
            <a:r>
              <a:rPr lang="en-US" dirty="0"/>
              <a:t>Next class</a:t>
            </a:r>
          </a:p>
        </p:txBody>
      </p:sp>
      <p:sp>
        <p:nvSpPr>
          <p:cNvPr id="7" name="Content Placeholder 2">
            <a:extLst>
              <a:ext uri="{FF2B5EF4-FFF2-40B4-BE49-F238E27FC236}">
                <a16:creationId xmlns:a16="http://schemas.microsoft.com/office/drawing/2014/main" id="{B9C07027-64A3-4A8A-95C0-DF6B2CEF5AB5}"/>
              </a:ext>
            </a:extLst>
          </p:cNvPr>
          <p:cNvSpPr txBox="1">
            <a:spLocks/>
          </p:cNvSpPr>
          <p:nvPr/>
        </p:nvSpPr>
        <p:spPr bwMode="auto">
          <a:xfrm>
            <a:off x="440266" y="1879601"/>
            <a:ext cx="7246194" cy="116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4800" kern="0" dirty="0">
                <a:solidFill>
                  <a:srgbClr val="D50032"/>
                </a:solidFill>
              </a:rPr>
              <a:t>User Testing</a:t>
            </a:r>
          </a:p>
        </p:txBody>
      </p:sp>
      <p:pic>
        <p:nvPicPr>
          <p:cNvPr id="3" name="Picture 2" descr="Image result for user testing">
            <a:extLst>
              <a:ext uri="{FF2B5EF4-FFF2-40B4-BE49-F238E27FC236}">
                <a16:creationId xmlns:a16="http://schemas.microsoft.com/office/drawing/2014/main" id="{4EDC6021-EF4B-4CE5-A197-B43C7859D0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2667" y="2864470"/>
            <a:ext cx="5753100" cy="383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03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5D55-C719-4954-9BFD-DF983AC54A21}"/>
              </a:ext>
            </a:extLst>
          </p:cNvPr>
          <p:cNvSpPr>
            <a:spLocks noGrp="1"/>
          </p:cNvSpPr>
          <p:nvPr>
            <p:ph type="title"/>
          </p:nvPr>
        </p:nvSpPr>
        <p:spPr>
          <a:xfrm>
            <a:off x="447142" y="4077511"/>
            <a:ext cx="11319933" cy="1296988"/>
          </a:xfrm>
        </p:spPr>
        <p:txBody>
          <a:bodyPr/>
          <a:lstStyle/>
          <a:p>
            <a:r>
              <a:rPr lang="en-US" sz="5400" dirty="0"/>
              <a:t>Graphic Design</a:t>
            </a:r>
          </a:p>
        </p:txBody>
      </p:sp>
    </p:spTree>
    <p:extLst>
      <p:ext uri="{BB962C8B-B14F-4D97-AF65-F5344CB8AC3E}">
        <p14:creationId xmlns:p14="http://schemas.microsoft.com/office/powerpoint/2010/main" val="392737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CC1C-21FB-40E7-8869-384274A16560}"/>
              </a:ext>
            </a:extLst>
          </p:cNvPr>
          <p:cNvSpPr>
            <a:spLocks noGrp="1"/>
          </p:cNvSpPr>
          <p:nvPr>
            <p:ph type="title"/>
          </p:nvPr>
        </p:nvSpPr>
        <p:spPr/>
        <p:txBody>
          <a:bodyPr/>
          <a:lstStyle/>
          <a:p>
            <a:r>
              <a:rPr lang="en-US" dirty="0"/>
              <a:t>Why should software engineers have to learn this stuff at all?</a:t>
            </a:r>
          </a:p>
        </p:txBody>
      </p:sp>
      <p:sp>
        <p:nvSpPr>
          <p:cNvPr id="3" name="Content Placeholder 2">
            <a:extLst>
              <a:ext uri="{FF2B5EF4-FFF2-40B4-BE49-F238E27FC236}">
                <a16:creationId xmlns:a16="http://schemas.microsoft.com/office/drawing/2014/main" id="{5079D29F-5B22-40D1-B56D-ECA8D399AD05}"/>
              </a:ext>
            </a:extLst>
          </p:cNvPr>
          <p:cNvSpPr>
            <a:spLocks noGrp="1"/>
          </p:cNvSpPr>
          <p:nvPr>
            <p:ph idx="1"/>
          </p:nvPr>
        </p:nvSpPr>
        <p:spPr>
          <a:xfrm>
            <a:off x="447142" y="1986930"/>
            <a:ext cx="11319933" cy="3972666"/>
          </a:xfrm>
        </p:spPr>
        <p:txBody>
          <a:bodyPr/>
          <a:lstStyle/>
          <a:p>
            <a:r>
              <a:rPr lang="en-US" dirty="0"/>
              <a:t>In a commercial environment, you </a:t>
            </a:r>
            <a:r>
              <a:rPr lang="en-US" i="1" dirty="0"/>
              <a:t>should</a:t>
            </a:r>
            <a:r>
              <a:rPr lang="en-US" dirty="0"/>
              <a:t> hire experienced graphic designers.</a:t>
            </a:r>
          </a:p>
          <a:p>
            <a:r>
              <a:rPr lang="en-US" dirty="0"/>
              <a:t>One reason this course is useful is that you can appreciate what UI experts do and evaluate their work, which will help you work on a team with them (or supervise them).</a:t>
            </a:r>
          </a:p>
          <a:p>
            <a:r>
              <a:rPr lang="en-US" dirty="0"/>
              <a:t>It’s also worth learning these principles because you can apply them yourself on smaller-scale problems.</a:t>
            </a:r>
          </a:p>
          <a:p>
            <a:r>
              <a:rPr lang="en-US" dirty="0"/>
              <a:t>Finally, you should know when to leave it to the experts, but you should be able to do a creditable job yourself too, when the job is yours to do.</a:t>
            </a:r>
            <a:br>
              <a:rPr lang="en-US" dirty="0"/>
            </a:br>
            <a:endParaRPr lang="en-US" i="1" dirty="0"/>
          </a:p>
        </p:txBody>
      </p:sp>
    </p:spTree>
    <p:extLst>
      <p:ext uri="{BB962C8B-B14F-4D97-AF65-F5344CB8AC3E}">
        <p14:creationId xmlns:p14="http://schemas.microsoft.com/office/powerpoint/2010/main" val="103272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7A90-9A2C-4916-BE06-46ADF1F782C4}"/>
              </a:ext>
            </a:extLst>
          </p:cNvPr>
          <p:cNvSpPr>
            <a:spLocks noGrp="1"/>
          </p:cNvSpPr>
          <p:nvPr>
            <p:ph type="title"/>
          </p:nvPr>
        </p:nvSpPr>
        <p:spPr/>
        <p:txBody>
          <a:bodyPr/>
          <a:lstStyle/>
          <a:p>
            <a:r>
              <a:rPr lang="en-US" dirty="0"/>
              <a:t>Today we’ll learn the following:</a:t>
            </a:r>
          </a:p>
        </p:txBody>
      </p:sp>
      <p:sp>
        <p:nvSpPr>
          <p:cNvPr id="3" name="Content Placeholder 2">
            <a:extLst>
              <a:ext uri="{FF2B5EF4-FFF2-40B4-BE49-F238E27FC236}">
                <a16:creationId xmlns:a16="http://schemas.microsoft.com/office/drawing/2014/main" id="{FE3EDE81-29F4-4A87-9BA4-5DF73EF54937}"/>
              </a:ext>
            </a:extLst>
          </p:cNvPr>
          <p:cNvSpPr>
            <a:spLocks noGrp="1"/>
          </p:cNvSpPr>
          <p:nvPr>
            <p:ph idx="1"/>
          </p:nvPr>
        </p:nvSpPr>
        <p:spPr/>
        <p:txBody>
          <a:bodyPr/>
          <a:lstStyle/>
          <a:p>
            <a:r>
              <a:rPr lang="en-US" dirty="0"/>
              <a:t>Simplicity</a:t>
            </a:r>
          </a:p>
          <a:p>
            <a:r>
              <a:rPr lang="en-US" dirty="0"/>
              <a:t>Contrast</a:t>
            </a:r>
          </a:p>
          <a:p>
            <a:r>
              <a:rPr lang="en-US" dirty="0"/>
              <a:t>Grouping and Hierarchy</a:t>
            </a:r>
          </a:p>
          <a:p>
            <a:r>
              <a:rPr lang="en-US" dirty="0"/>
              <a:t>Balance and Symmetry</a:t>
            </a:r>
          </a:p>
          <a:p>
            <a:r>
              <a:rPr lang="en-US" dirty="0"/>
              <a:t>Alignment and Grids</a:t>
            </a:r>
          </a:p>
          <a:p>
            <a:endParaRPr lang="en-US" dirty="0"/>
          </a:p>
          <a:p>
            <a:endParaRPr lang="en-US" dirty="0"/>
          </a:p>
        </p:txBody>
      </p:sp>
    </p:spTree>
    <p:extLst>
      <p:ext uri="{BB962C8B-B14F-4D97-AF65-F5344CB8AC3E}">
        <p14:creationId xmlns:p14="http://schemas.microsoft.com/office/powerpoint/2010/main" val="282712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E9E5-0589-43A6-8F4E-B9CE94D06380}"/>
              </a:ext>
            </a:extLst>
          </p:cNvPr>
          <p:cNvSpPr>
            <a:spLocks noGrp="1"/>
          </p:cNvSpPr>
          <p:nvPr>
            <p:ph type="title"/>
          </p:nvPr>
        </p:nvSpPr>
        <p:spPr/>
        <p:txBody>
          <a:bodyPr/>
          <a:lstStyle/>
          <a:p>
            <a:r>
              <a:rPr lang="en-US" dirty="0"/>
              <a:t>Simplicity</a:t>
            </a:r>
          </a:p>
        </p:txBody>
      </p:sp>
      <p:sp>
        <p:nvSpPr>
          <p:cNvPr id="3" name="Content Placeholder 2">
            <a:extLst>
              <a:ext uri="{FF2B5EF4-FFF2-40B4-BE49-F238E27FC236}">
                <a16:creationId xmlns:a16="http://schemas.microsoft.com/office/drawing/2014/main" id="{B89638DC-E3A0-426F-A3B8-B17D4CE2CEA7}"/>
              </a:ext>
            </a:extLst>
          </p:cNvPr>
          <p:cNvSpPr>
            <a:spLocks noGrp="1"/>
          </p:cNvSpPr>
          <p:nvPr>
            <p:ph idx="1"/>
          </p:nvPr>
        </p:nvSpPr>
        <p:spPr>
          <a:xfrm>
            <a:off x="440267" y="2234436"/>
            <a:ext cx="11319933" cy="3931415"/>
          </a:xfrm>
        </p:spPr>
        <p:txBody>
          <a:bodyPr/>
          <a:lstStyle/>
          <a:p>
            <a:r>
              <a:rPr lang="en-US" dirty="0"/>
              <a:t>“Perfection is achieved not when there is nothing more to add, but when there is nothing left to take away.”</a:t>
            </a:r>
          </a:p>
          <a:p>
            <a:r>
              <a:rPr lang="en-US" dirty="0"/>
              <a:t>Designing for simplicity is a process of </a:t>
            </a:r>
            <a:r>
              <a:rPr lang="en-US" i="1" dirty="0"/>
              <a:t>elimination</a:t>
            </a:r>
            <a:r>
              <a:rPr lang="en-US" dirty="0"/>
              <a:t>, not accretion.</a:t>
            </a:r>
          </a:p>
          <a:p>
            <a:r>
              <a:rPr lang="en-US" dirty="0"/>
              <a:t>Simplicity is in constant tension with other design guidelines that might otherwise encourage you to pile more and more elements into a design, “just in case.”</a:t>
            </a:r>
          </a:p>
          <a:p>
            <a:r>
              <a:rPr lang="en-US" dirty="0"/>
              <a:t>Simplicity forces you to have a good reason for everything you add, and to take away anything that can’t survive hard scrutiny. </a:t>
            </a:r>
          </a:p>
        </p:txBody>
      </p:sp>
    </p:spTree>
    <p:extLst>
      <p:ext uri="{BB962C8B-B14F-4D97-AF65-F5344CB8AC3E}">
        <p14:creationId xmlns:p14="http://schemas.microsoft.com/office/powerpoint/2010/main" val="8349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BC15-A456-4702-9356-9487A0F43FF1}"/>
              </a:ext>
            </a:extLst>
          </p:cNvPr>
          <p:cNvSpPr>
            <a:spLocks noGrp="1"/>
          </p:cNvSpPr>
          <p:nvPr>
            <p:ph type="title"/>
          </p:nvPr>
        </p:nvSpPr>
        <p:spPr/>
        <p:txBody>
          <a:bodyPr/>
          <a:lstStyle/>
          <a:p>
            <a:r>
              <a:rPr lang="en-US" dirty="0"/>
              <a:t>Simplicity in interface as well as interaction design</a:t>
            </a:r>
          </a:p>
        </p:txBody>
      </p:sp>
      <p:sp>
        <p:nvSpPr>
          <p:cNvPr id="3" name="Content Placeholder 2">
            <a:extLst>
              <a:ext uri="{FF2B5EF4-FFF2-40B4-BE49-F238E27FC236}">
                <a16:creationId xmlns:a16="http://schemas.microsoft.com/office/drawing/2014/main" id="{01980A0B-72DC-4FFA-97A1-67D226F88CAF}"/>
              </a:ext>
            </a:extLst>
          </p:cNvPr>
          <p:cNvSpPr>
            <a:spLocks noGrp="1"/>
          </p:cNvSpPr>
          <p:nvPr>
            <p:ph idx="1"/>
          </p:nvPr>
        </p:nvSpPr>
        <p:spPr>
          <a:xfrm>
            <a:off x="440267" y="2543820"/>
            <a:ext cx="11319933" cy="3622031"/>
          </a:xfrm>
        </p:spPr>
        <p:txBody>
          <a:bodyPr/>
          <a:lstStyle/>
          <a:p>
            <a:r>
              <a:rPr lang="en-US" dirty="0"/>
              <a:t>The value of simplicity to user interface design is much broader than graphic design. </a:t>
            </a:r>
          </a:p>
          <a:p>
            <a:r>
              <a:rPr lang="en-US" dirty="0"/>
              <a:t>Keeping the interaction design simple, with as few parts and pieces as you can, tends to improve a design on all our usability dimensions: learnability, efficiency, and safety.</a:t>
            </a:r>
          </a:p>
          <a:p>
            <a:pPr marL="0" indent="0">
              <a:buNone/>
            </a:pPr>
            <a:br>
              <a:rPr lang="en-US" dirty="0"/>
            </a:br>
            <a:endParaRPr lang="en-US" dirty="0"/>
          </a:p>
        </p:txBody>
      </p:sp>
    </p:spTree>
    <p:extLst>
      <p:ext uri="{BB962C8B-B14F-4D97-AF65-F5344CB8AC3E}">
        <p14:creationId xmlns:p14="http://schemas.microsoft.com/office/powerpoint/2010/main" val="240532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5054-2916-4C1E-8FCF-FE0CABCB69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74BF69-15FC-4B0D-9BBD-8C02FF367701}"/>
              </a:ext>
            </a:extLst>
          </p:cNvPr>
          <p:cNvSpPr>
            <a:spLocks noGrp="1"/>
          </p:cNvSpPr>
          <p:nvPr>
            <p:ph idx="1"/>
          </p:nvPr>
        </p:nvSpPr>
        <p:spPr/>
        <p:txBody>
          <a:bodyPr/>
          <a:lstStyle/>
          <a:p>
            <a:endParaRPr lang="en-US"/>
          </a:p>
        </p:txBody>
      </p:sp>
      <p:pic>
        <p:nvPicPr>
          <p:cNvPr id="2050" name="Picture 2" descr="https://lh4.googleusercontent.com/tyFdruaIi--7yI6tz80bACghryawEekGP6r_05tSIgYy48yRKC4KRL0HMidu26FkmnldENIxJBym2TqvFD8IhcIwQ45Nh6O5DIt3VBdvUXmkBjGjFMe3rODN07R9pYMAzXd3Eiqq">
            <a:extLst>
              <a:ext uri="{FF2B5EF4-FFF2-40B4-BE49-F238E27FC236}">
                <a16:creationId xmlns:a16="http://schemas.microsoft.com/office/drawing/2014/main" id="{295F0B96-91DE-4E26-96F0-E9D79E4CA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563" y="719890"/>
            <a:ext cx="7255305" cy="567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35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Custom Design 15">
      <a:dk1>
        <a:srgbClr val="000000"/>
      </a:dk1>
      <a:lt1>
        <a:srgbClr val="FFFFFF"/>
      </a:lt1>
      <a:dk2>
        <a:srgbClr val="5A1B31"/>
      </a:dk2>
      <a:lt2>
        <a:srgbClr val="808080"/>
      </a:lt2>
      <a:accent1>
        <a:srgbClr val="7FA1AC"/>
      </a:accent1>
      <a:accent2>
        <a:srgbClr val="C88BA9"/>
      </a:accent2>
      <a:accent3>
        <a:srgbClr val="FFFFFF"/>
      </a:accent3>
      <a:accent4>
        <a:srgbClr val="000000"/>
      </a:accent4>
      <a:accent5>
        <a:srgbClr val="C0CDD2"/>
      </a:accent5>
      <a:accent6>
        <a:srgbClr val="B57D99"/>
      </a:accent6>
      <a:hlink>
        <a:srgbClr val="4B4620"/>
      </a:hlink>
      <a:folHlink>
        <a:srgbClr val="B25D86"/>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5A1B31"/>
        </a:dk2>
        <a:lt2>
          <a:srgbClr val="808080"/>
        </a:lt2>
        <a:accent1>
          <a:srgbClr val="7FA1AC"/>
        </a:accent1>
        <a:accent2>
          <a:srgbClr val="C88BA9"/>
        </a:accent2>
        <a:accent3>
          <a:srgbClr val="FFFFFF"/>
        </a:accent3>
        <a:accent4>
          <a:srgbClr val="000000"/>
        </a:accent4>
        <a:accent5>
          <a:srgbClr val="C0CDD2"/>
        </a:accent5>
        <a:accent6>
          <a:srgbClr val="B57D99"/>
        </a:accent6>
        <a:hlink>
          <a:srgbClr val="4B4620"/>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3783</TotalTime>
  <Words>1734</Words>
  <Application>Microsoft Office PowerPoint</Application>
  <PresentationFormat>Widescreen</PresentationFormat>
  <Paragraphs>202</Paragraphs>
  <Slides>37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37</vt:i4>
      </vt:variant>
    </vt:vector>
  </HeadingPairs>
  <TitlesOfParts>
    <vt:vector size="42" baseType="lpstr">
      <vt:lpstr>Arial</vt:lpstr>
      <vt:lpstr>Calibri</vt:lpstr>
      <vt:lpstr>Calibri Light</vt:lpstr>
      <vt:lpstr>Custom Design</vt:lpstr>
      <vt:lpstr>Office Theme</vt:lpstr>
      <vt:lpstr>PowerPoint Presentation</vt:lpstr>
      <vt:lpstr>Housekeeping</vt:lpstr>
      <vt:lpstr>Where are we?</vt:lpstr>
      <vt:lpstr>Graphic Design</vt:lpstr>
      <vt:lpstr>Why should software engineers have to learn this stuff at all?</vt:lpstr>
      <vt:lpstr>Today we’ll learn the following:</vt:lpstr>
      <vt:lpstr>Simplicity</vt:lpstr>
      <vt:lpstr>Simplicity in interface as well as interaction design</vt:lpstr>
      <vt:lpstr>PowerPoint Presentation</vt:lpstr>
      <vt:lpstr>Example</vt:lpstr>
      <vt:lpstr>How to achieve simplicity?</vt:lpstr>
      <vt:lpstr>How to achieve simplicity?</vt:lpstr>
      <vt:lpstr>How to achieve simplicity?</vt:lpstr>
      <vt:lpstr>How to achieve simplicity?</vt:lpstr>
      <vt:lpstr>Breadcrumbs pattern creates simplicity via  (choose most appropriate)</vt:lpstr>
      <vt:lpstr>Breadcrumbs pattern creates simplicity via  (choose most appropriate)</vt:lpstr>
      <vt:lpstr>Breadcrumbs and Pagination</vt:lpstr>
      <vt:lpstr>Contrast | visual variables</vt:lpstr>
      <vt:lpstr>Selectivity &amp; Associativity</vt:lpstr>
      <vt:lpstr>Try this:</vt:lpstr>
      <vt:lpstr>Which felt easy, which felt hard?</vt:lpstr>
      <vt:lpstr>Techniques for Contrast</vt:lpstr>
      <vt:lpstr>PowerPoint Presentation</vt:lpstr>
      <vt:lpstr>A UI where researchers submit research proposals with human subjects. Proposals are either approved, recommended revision, or rejected. </vt:lpstr>
      <vt:lpstr>Grouping and Hierarchy </vt:lpstr>
      <vt:lpstr>Grouping and Hierarchy</vt:lpstr>
      <vt:lpstr>Balance &amp; Symmetry </vt:lpstr>
      <vt:lpstr>PowerPoint Presentation</vt:lpstr>
      <vt:lpstr>White Space Avoids Visual Noise </vt:lpstr>
      <vt:lpstr>Balance &amp; Symmetry</vt:lpstr>
      <vt:lpstr>Alignment and Grids</vt:lpstr>
      <vt:lpstr>Labels</vt:lpstr>
      <vt:lpstr>Grid-Based Design</vt:lpstr>
      <vt:lpstr>What technology did we learn in last weeks that can help us achieve a grid-based design?</vt:lpstr>
      <vt:lpstr>What technology did we learn in last weeks that can help us achieve a grid-based design?</vt:lpstr>
      <vt:lpstr>PowerPoint Presentation</vt:lpstr>
      <vt:lpstr>Next class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Debaleena</dc:creator>
  <cp:lastModifiedBy>Debaleena Chattopadhyay</cp:lastModifiedBy>
  <cp:revision>1439</cp:revision>
  <dcterms:created xsi:type="dcterms:W3CDTF">2014-01-15T20:14:54Z</dcterms:created>
  <dcterms:modified xsi:type="dcterms:W3CDTF">2019-03-01T03:52:45Z</dcterms:modified>
</cp:coreProperties>
</file>