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</p:sldIdLst>
  <p:sldSz cy="5143500" cx="9144000"/>
  <p:notesSz cx="6858000" cy="9144000"/>
  <p:embeddedFontLst>
    <p:embeddedFont>
      <p:font typeface="Source Code Pro"/>
      <p:regular r:id="rId77"/>
      <p:bold r:id="rId78"/>
    </p:embeddedFont>
    <p:embeddedFont>
      <p:font typeface="Syncopate"/>
      <p:regular r:id="rId79"/>
      <p:bold r:id="rId8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3D48E96-9382-437E-BEBA-1226CE0B72CE}">
  <a:tblStyle styleId="{83D48E96-9382-437E-BEBA-1226CE0B72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80" Type="http://schemas.openxmlformats.org/officeDocument/2006/relationships/font" Target="fonts/Syncopate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31" Type="http://schemas.openxmlformats.org/officeDocument/2006/relationships/slide" Target="slides/slide24.xml"/><Relationship Id="rId75" Type="http://schemas.openxmlformats.org/officeDocument/2006/relationships/slide" Target="slides/slide68.xml"/><Relationship Id="rId30" Type="http://schemas.openxmlformats.org/officeDocument/2006/relationships/slide" Target="slides/slide23.xml"/><Relationship Id="rId74" Type="http://schemas.openxmlformats.org/officeDocument/2006/relationships/slide" Target="slides/slide67.xml"/><Relationship Id="rId33" Type="http://schemas.openxmlformats.org/officeDocument/2006/relationships/slide" Target="slides/slide26.xml"/><Relationship Id="rId77" Type="http://schemas.openxmlformats.org/officeDocument/2006/relationships/font" Target="fonts/SourceCodePro-regular.fntdata"/><Relationship Id="rId32" Type="http://schemas.openxmlformats.org/officeDocument/2006/relationships/slide" Target="slides/slide25.xml"/><Relationship Id="rId76" Type="http://schemas.openxmlformats.org/officeDocument/2006/relationships/slide" Target="slides/slide69.xml"/><Relationship Id="rId35" Type="http://schemas.openxmlformats.org/officeDocument/2006/relationships/slide" Target="slides/slide28.xml"/><Relationship Id="rId79" Type="http://schemas.openxmlformats.org/officeDocument/2006/relationships/font" Target="fonts/Syncopate-regular.fntdata"/><Relationship Id="rId34" Type="http://schemas.openxmlformats.org/officeDocument/2006/relationships/slide" Target="slides/slide27.xml"/><Relationship Id="rId78" Type="http://schemas.openxmlformats.org/officeDocument/2006/relationships/font" Target="fonts/SourceCodePro-bold.fntdata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slide" Target="slides/slide6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2f3907f2_0_69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2f3907f2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2f3907f2_0_1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2f3907f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2f3907f2_0_1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2f3907f2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2f3907f2_0_1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2f3907f2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2f3907f2_0_2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52f3907f2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2f3907f2_0_2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2f3907f2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2f3907f2_0_2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2f3907f2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2f3907f2_0_2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2f3907f2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2f3907f2_0_2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2f3907f2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2f3907f2_0_3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2f3907f2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52f3907f2_0_3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52f3907f2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e3600d57b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e3600d57b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52f3907f2_0_3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52f3907f2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52f3907f2_0_3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52f3907f2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52f3907f2_0_3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52f3907f2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52f3907f2_0_3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352f3907f2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52f3907f2_0_3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352f3907f2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52f3907f2_0_3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352f3907f2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352f3907f2_0_4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352f3907f2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e3600d57b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e3600d5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e3600d57b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3e3600d57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3e3600d57b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3e3600d57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2f3907f2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2f3907f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3e3600d57b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3e3600d57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3e3600d57b_0_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3e3600d57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3e3600d57b_0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3e3600d57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3e3600d57b_0_1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3e3600d57b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3e3600d57b_0_1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3e3600d57b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3e3600d57b_0_2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3e3600d57b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3e3600d57b_0_2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3e3600d57b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3e3600d57b_0_2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3e3600d57b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3e3600d57b_0_2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3e3600d57b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3e3600d57b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3e3600d57b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2f3907f2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2f3907f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3e3600d57b_0_4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3e3600d57b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3e3600d57b_0_2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3e3600d57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3e3600d57b_0_2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3e3600d57b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3e3600d57b_0_2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3e3600d57b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3e3600d57b_0_2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3e3600d57b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3e3600d57b_0_2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3e3600d57b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3e3600d57b_0_2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3e3600d57b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3e3600d57b_0_3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3e3600d57b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3e3600d57b_0_3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3e3600d57b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3e3600d57b_0_3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3e3600d57b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2f3907f2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2f3907f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3e3600d57b_0_3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3e3600d57b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3e3600d57b_0_3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3e3600d57b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3e3600d57b_0_3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3e3600d57b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3e3600d57b_0_3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3e3600d57b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3e3600d57b_0_3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3e3600d57b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3e3600d57b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3e3600d57b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3e3600d57b_0_4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3e3600d57b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3e3600d57b_0_5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3e3600d57b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e3600d57b_0_4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e3600d57b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3e3600d57b_0_4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3e3600d57b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2f3907f2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2f3907f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3e3600d57b_0_5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3e3600d57b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3e3600d57b_0_5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3e3600d57b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3e3600d57b_0_5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3e3600d57b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3e3600d57b_0_5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3e3600d57b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3e3600d57b_0_6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3e3600d57b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3e3600d57b_0_6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3e3600d57b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3e3600d57b_0_6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3e3600d57b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3e3600d57b_0_6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g3e3600d57b_0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3e3600d57b_0_7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3e3600d57b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3e3600d57b_0_7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3e3600d57b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2f3907f2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2f3907f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2f3907f2_0_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2f3907f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2f3907f2_0_1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2f3907f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57" name="Google Shape;57;p14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Google Shape;58;p14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62" name="Google Shape;62;p1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67" name="Google Shape;67;p16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70" name="Google Shape;70;p17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73" name="Google Shape;73;p18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9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Courier New"/>
              <a:buNone/>
              <a:defRPr sz="48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urier New"/>
              <a:buNone/>
              <a:defRPr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84" name="Google Shape;84;p21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" name="Google Shape;85;p21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cxnSp>
        <p:nvCxnSpPr>
          <p:cNvPr id="90" name="Google Shape;90;p22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94" name="Google Shape;94;p23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95" name="Google Shape;95;p23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cxnSp>
        <p:nvCxnSpPr>
          <p:cNvPr id="96" name="Google Shape;96;p23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100" name="Google Shape;100;p2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2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/>
        </p:txBody>
      </p:sp>
      <p:cxnSp>
        <p:nvCxnSpPr>
          <p:cNvPr id="104" name="Google Shape;104;p25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2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6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3" name="Google Shape;53;p13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9" name="Google Shape;79;p20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4.xml"/><Relationship Id="rId10" Type="http://schemas.openxmlformats.org/officeDocument/2006/relationships/slide" Target="/ppt/slides/slide61.xml"/><Relationship Id="rId9" Type="http://schemas.openxmlformats.org/officeDocument/2006/relationships/slide" Target="/ppt/slides/slide56.xml"/><Relationship Id="rId5" Type="http://schemas.openxmlformats.org/officeDocument/2006/relationships/slide" Target="/ppt/slides/slide19.xml"/><Relationship Id="rId6" Type="http://schemas.openxmlformats.org/officeDocument/2006/relationships/slide" Target="/ppt/slides/slide20.xml"/><Relationship Id="rId7" Type="http://schemas.openxmlformats.org/officeDocument/2006/relationships/slide" Target="/ppt/slides/slide28.xml"/><Relationship Id="rId8" Type="http://schemas.openxmlformats.org/officeDocument/2006/relationships/slide" Target="/ppt/slides/slide4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Collection of Vanilla BST slides</a:t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27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 to Binary Search</a:t>
            </a:r>
            <a:endParaRPr/>
          </a:p>
        </p:txBody>
      </p:sp>
      <p:sp>
        <p:nvSpPr>
          <p:cNvPr id="233" name="Google Shape;233;p36"/>
          <p:cNvSpPr/>
          <p:nvPr/>
        </p:nvSpPr>
        <p:spPr>
          <a:xfrm>
            <a:off x="2259232" y="1228403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4" name="Google Shape;234;p36"/>
          <p:cNvSpPr/>
          <p:nvPr/>
        </p:nvSpPr>
        <p:spPr>
          <a:xfrm>
            <a:off x="980831" y="191311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5" name="Google Shape;235;p36"/>
          <p:cNvSpPr/>
          <p:nvPr/>
        </p:nvSpPr>
        <p:spPr>
          <a:xfrm>
            <a:off x="3475138" y="2220042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6" name="Google Shape;236;p36"/>
          <p:cNvSpPr/>
          <p:nvPr/>
        </p:nvSpPr>
        <p:spPr>
          <a:xfrm>
            <a:off x="1567046" y="29122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7" name="Google Shape;237;p36"/>
          <p:cNvSpPr/>
          <p:nvPr/>
        </p:nvSpPr>
        <p:spPr>
          <a:xfrm>
            <a:off x="345074" y="29122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8" name="Google Shape;238;p36"/>
          <p:cNvSpPr/>
          <p:nvPr/>
        </p:nvSpPr>
        <p:spPr>
          <a:xfrm>
            <a:off x="2884731" y="2977564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9" name="Google Shape;239;p36"/>
          <p:cNvSpPr/>
          <p:nvPr/>
        </p:nvSpPr>
        <p:spPr>
          <a:xfrm>
            <a:off x="4140439" y="2965683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40" name="Google Shape;240;p36"/>
          <p:cNvCxnSpPr>
            <a:stCxn id="233" idx="3"/>
            <a:endCxn id="234" idx="7"/>
          </p:cNvCxnSpPr>
          <p:nvPr/>
        </p:nvCxnSpPr>
        <p:spPr>
          <a:xfrm flipH="1">
            <a:off x="1516198" y="1745656"/>
            <a:ext cx="834900" cy="25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36"/>
          <p:cNvCxnSpPr>
            <a:stCxn id="234" idx="3"/>
            <a:endCxn id="237" idx="0"/>
          </p:cNvCxnSpPr>
          <p:nvPr/>
        </p:nvCxnSpPr>
        <p:spPr>
          <a:xfrm flipH="1">
            <a:off x="658697" y="2430370"/>
            <a:ext cx="4140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36"/>
          <p:cNvCxnSpPr>
            <a:stCxn id="234" idx="5"/>
            <a:endCxn id="236" idx="0"/>
          </p:cNvCxnSpPr>
          <p:nvPr/>
        </p:nvCxnSpPr>
        <p:spPr>
          <a:xfrm>
            <a:off x="1516265" y="2430370"/>
            <a:ext cx="3645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36"/>
          <p:cNvCxnSpPr>
            <a:stCxn id="233" idx="5"/>
            <a:endCxn id="235" idx="0"/>
          </p:cNvCxnSpPr>
          <p:nvPr/>
        </p:nvCxnSpPr>
        <p:spPr>
          <a:xfrm>
            <a:off x="2794666" y="1745656"/>
            <a:ext cx="994200" cy="4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36"/>
          <p:cNvCxnSpPr>
            <a:stCxn id="235" idx="5"/>
            <a:endCxn id="239" idx="0"/>
          </p:cNvCxnSpPr>
          <p:nvPr/>
        </p:nvCxnSpPr>
        <p:spPr>
          <a:xfrm>
            <a:off x="4010572" y="2737295"/>
            <a:ext cx="443400" cy="22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36"/>
          <p:cNvCxnSpPr>
            <a:stCxn id="235" idx="3"/>
            <a:endCxn id="238" idx="0"/>
          </p:cNvCxnSpPr>
          <p:nvPr/>
        </p:nvCxnSpPr>
        <p:spPr>
          <a:xfrm flipH="1">
            <a:off x="3198304" y="2737295"/>
            <a:ext cx="368700" cy="24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46" name="Google Shape;246;p36"/>
          <p:cNvGraphicFramePr/>
          <p:nvPr/>
        </p:nvGraphicFramePr>
        <p:xfrm>
          <a:off x="321588" y="398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{83D48E96-9382-437E-BEBA-1226CE0B72CE}</a:tableStyleId>
              </a:tblPr>
              <a:tblGrid>
                <a:gridCol w="642575"/>
                <a:gridCol w="642575"/>
                <a:gridCol w="642575"/>
                <a:gridCol w="642575"/>
                <a:gridCol w="642575"/>
                <a:gridCol w="642575"/>
                <a:gridCol w="6425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17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47" name="Google Shape;247;p36"/>
          <p:cNvCxnSpPr>
            <a:stCxn id="237" idx="4"/>
          </p:cNvCxnSpPr>
          <p:nvPr/>
        </p:nvCxnSpPr>
        <p:spPr>
          <a:xfrm flipH="1">
            <a:off x="622424" y="3518241"/>
            <a:ext cx="36300" cy="450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36"/>
          <p:cNvCxnSpPr>
            <a:stCxn id="234" idx="4"/>
          </p:cNvCxnSpPr>
          <p:nvPr/>
        </p:nvCxnSpPr>
        <p:spPr>
          <a:xfrm flipH="1">
            <a:off x="1290581" y="2519117"/>
            <a:ext cx="3900" cy="1357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36"/>
          <p:cNvCxnSpPr>
            <a:stCxn id="236" idx="4"/>
          </p:cNvCxnSpPr>
          <p:nvPr/>
        </p:nvCxnSpPr>
        <p:spPr>
          <a:xfrm>
            <a:off x="1880696" y="3518241"/>
            <a:ext cx="4800" cy="413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36"/>
          <p:cNvCxnSpPr>
            <a:stCxn id="233" idx="4"/>
          </p:cNvCxnSpPr>
          <p:nvPr/>
        </p:nvCxnSpPr>
        <p:spPr>
          <a:xfrm>
            <a:off x="2572882" y="1834403"/>
            <a:ext cx="35400" cy="1969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36"/>
          <p:cNvCxnSpPr>
            <a:stCxn id="238" idx="4"/>
          </p:cNvCxnSpPr>
          <p:nvPr/>
        </p:nvCxnSpPr>
        <p:spPr>
          <a:xfrm flipH="1">
            <a:off x="3184881" y="3583564"/>
            <a:ext cx="13500" cy="284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36"/>
          <p:cNvCxnSpPr>
            <a:stCxn id="235" idx="4"/>
          </p:cNvCxnSpPr>
          <p:nvPr/>
        </p:nvCxnSpPr>
        <p:spPr>
          <a:xfrm>
            <a:off x="3788788" y="2826042"/>
            <a:ext cx="55200" cy="1041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36"/>
          <p:cNvCxnSpPr>
            <a:stCxn id="239" idx="4"/>
          </p:cNvCxnSpPr>
          <p:nvPr/>
        </p:nvCxnSpPr>
        <p:spPr>
          <a:xfrm>
            <a:off x="4454089" y="3571683"/>
            <a:ext cx="12300" cy="341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Data, Different Trees</a:t>
            </a:r>
            <a:endParaRPr/>
          </a:p>
        </p:txBody>
      </p:sp>
      <p:sp>
        <p:nvSpPr>
          <p:cNvPr id="259" name="Google Shape;259;p37"/>
          <p:cNvSpPr/>
          <p:nvPr/>
        </p:nvSpPr>
        <p:spPr>
          <a:xfrm>
            <a:off x="1954432" y="1228403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0" name="Google Shape;260;p37"/>
          <p:cNvSpPr/>
          <p:nvPr/>
        </p:nvSpPr>
        <p:spPr>
          <a:xfrm>
            <a:off x="904631" y="221791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1" name="Google Shape;261;p37"/>
          <p:cNvSpPr/>
          <p:nvPr/>
        </p:nvSpPr>
        <p:spPr>
          <a:xfrm>
            <a:off x="2713138" y="2296242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2" name="Google Shape;262;p37"/>
          <p:cNvSpPr/>
          <p:nvPr/>
        </p:nvSpPr>
        <p:spPr>
          <a:xfrm>
            <a:off x="1691990" y="32170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3" name="Google Shape;263;p37"/>
          <p:cNvSpPr/>
          <p:nvPr/>
        </p:nvSpPr>
        <p:spPr>
          <a:xfrm>
            <a:off x="268874" y="32170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4" name="Google Shape;264;p37"/>
          <p:cNvSpPr/>
          <p:nvPr/>
        </p:nvSpPr>
        <p:spPr>
          <a:xfrm>
            <a:off x="1253281" y="4154989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5" name="Google Shape;265;p37"/>
          <p:cNvSpPr/>
          <p:nvPr/>
        </p:nvSpPr>
        <p:spPr>
          <a:xfrm>
            <a:off x="3311389" y="319746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66" name="Google Shape;266;p37"/>
          <p:cNvCxnSpPr>
            <a:stCxn id="259" idx="3"/>
            <a:endCxn id="260" idx="7"/>
          </p:cNvCxnSpPr>
          <p:nvPr/>
        </p:nvCxnSpPr>
        <p:spPr>
          <a:xfrm flipH="1">
            <a:off x="1439998" y="1745656"/>
            <a:ext cx="606300" cy="5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7"/>
          <p:cNvCxnSpPr>
            <a:stCxn id="260" idx="3"/>
            <a:endCxn id="263" idx="0"/>
          </p:cNvCxnSpPr>
          <p:nvPr/>
        </p:nvCxnSpPr>
        <p:spPr>
          <a:xfrm flipH="1">
            <a:off x="582497" y="2735170"/>
            <a:ext cx="4140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37"/>
          <p:cNvCxnSpPr>
            <a:stCxn id="260" idx="5"/>
            <a:endCxn id="262" idx="0"/>
          </p:cNvCxnSpPr>
          <p:nvPr/>
        </p:nvCxnSpPr>
        <p:spPr>
          <a:xfrm>
            <a:off x="1440065" y="2735170"/>
            <a:ext cx="5655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37"/>
          <p:cNvCxnSpPr>
            <a:stCxn id="262" idx="3"/>
            <a:endCxn id="264" idx="0"/>
          </p:cNvCxnSpPr>
          <p:nvPr/>
        </p:nvCxnSpPr>
        <p:spPr>
          <a:xfrm flipH="1">
            <a:off x="1566956" y="3734294"/>
            <a:ext cx="2169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37"/>
          <p:cNvCxnSpPr>
            <a:stCxn id="259" idx="5"/>
            <a:endCxn id="261" idx="0"/>
          </p:cNvCxnSpPr>
          <p:nvPr/>
        </p:nvCxnSpPr>
        <p:spPr>
          <a:xfrm>
            <a:off x="2489866" y="1745656"/>
            <a:ext cx="537000" cy="5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37"/>
          <p:cNvCxnSpPr>
            <a:stCxn id="261" idx="5"/>
            <a:endCxn id="265" idx="0"/>
          </p:cNvCxnSpPr>
          <p:nvPr/>
        </p:nvCxnSpPr>
        <p:spPr>
          <a:xfrm>
            <a:off x="3248572" y="2813495"/>
            <a:ext cx="376500" cy="38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" name="Google Shape;272;p37"/>
          <p:cNvSpPr/>
          <p:nvPr/>
        </p:nvSpPr>
        <p:spPr>
          <a:xfrm>
            <a:off x="5916832" y="1228403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3" name="Google Shape;273;p37"/>
          <p:cNvSpPr/>
          <p:nvPr/>
        </p:nvSpPr>
        <p:spPr>
          <a:xfrm>
            <a:off x="5095631" y="206551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4" name="Google Shape;274;p37"/>
          <p:cNvSpPr/>
          <p:nvPr/>
        </p:nvSpPr>
        <p:spPr>
          <a:xfrm>
            <a:off x="7355169" y="2009746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5" name="Google Shape;275;p37"/>
          <p:cNvSpPr/>
          <p:nvPr/>
        </p:nvSpPr>
        <p:spPr>
          <a:xfrm>
            <a:off x="6852915" y="275049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6" name="Google Shape;276;p37"/>
          <p:cNvSpPr/>
          <p:nvPr/>
        </p:nvSpPr>
        <p:spPr>
          <a:xfrm>
            <a:off x="7200724" y="438509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7" name="Google Shape;277;p37"/>
          <p:cNvSpPr/>
          <p:nvPr/>
        </p:nvSpPr>
        <p:spPr>
          <a:xfrm>
            <a:off x="6358681" y="3697789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8" name="Google Shape;278;p37"/>
          <p:cNvSpPr/>
          <p:nvPr/>
        </p:nvSpPr>
        <p:spPr>
          <a:xfrm>
            <a:off x="7578589" y="365466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79" name="Google Shape;279;p37"/>
          <p:cNvCxnSpPr>
            <a:stCxn id="272" idx="3"/>
            <a:endCxn id="273" idx="7"/>
          </p:cNvCxnSpPr>
          <p:nvPr/>
        </p:nvCxnSpPr>
        <p:spPr>
          <a:xfrm flipH="1">
            <a:off x="5630998" y="1745656"/>
            <a:ext cx="377700" cy="4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37"/>
          <p:cNvCxnSpPr>
            <a:stCxn id="275" idx="3"/>
            <a:endCxn id="277" idx="0"/>
          </p:cNvCxnSpPr>
          <p:nvPr/>
        </p:nvCxnSpPr>
        <p:spPr>
          <a:xfrm flipH="1">
            <a:off x="6672381" y="3267744"/>
            <a:ext cx="272400" cy="4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37"/>
          <p:cNvCxnSpPr>
            <a:stCxn id="272" idx="5"/>
            <a:endCxn id="274" idx="0"/>
          </p:cNvCxnSpPr>
          <p:nvPr/>
        </p:nvCxnSpPr>
        <p:spPr>
          <a:xfrm>
            <a:off x="6452266" y="1745656"/>
            <a:ext cx="1216500" cy="2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37"/>
          <p:cNvCxnSpPr>
            <a:stCxn id="274" idx="3"/>
            <a:endCxn id="275" idx="0"/>
          </p:cNvCxnSpPr>
          <p:nvPr/>
        </p:nvCxnSpPr>
        <p:spPr>
          <a:xfrm flipH="1">
            <a:off x="7166535" y="2526999"/>
            <a:ext cx="280500" cy="22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7"/>
          <p:cNvCxnSpPr>
            <a:stCxn id="275" idx="5"/>
            <a:endCxn id="278" idx="0"/>
          </p:cNvCxnSpPr>
          <p:nvPr/>
        </p:nvCxnSpPr>
        <p:spPr>
          <a:xfrm>
            <a:off x="7388349" y="3267744"/>
            <a:ext cx="504000" cy="3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37"/>
          <p:cNvCxnSpPr>
            <a:stCxn id="278" idx="3"/>
            <a:endCxn id="276" idx="0"/>
          </p:cNvCxnSpPr>
          <p:nvPr/>
        </p:nvCxnSpPr>
        <p:spPr>
          <a:xfrm flipH="1">
            <a:off x="7514455" y="4171920"/>
            <a:ext cx="156000" cy="21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8"/>
          <p:cNvSpPr txBox="1"/>
          <p:nvPr>
            <p:ph idx="4294967295" type="title"/>
          </p:nvPr>
        </p:nvSpPr>
        <p:spPr>
          <a:xfrm>
            <a:off x="228600" y="-22622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Skewed Binary Search Analogy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0" name="Google Shape;290;p38"/>
          <p:cNvSpPr/>
          <p:nvPr/>
        </p:nvSpPr>
        <p:spPr>
          <a:xfrm>
            <a:off x="2743889" y="847403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1" name="Google Shape;291;p38"/>
          <p:cNvSpPr/>
          <p:nvPr/>
        </p:nvSpPr>
        <p:spPr>
          <a:xfrm>
            <a:off x="980831" y="153211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2" name="Google Shape;292;p38"/>
          <p:cNvSpPr/>
          <p:nvPr/>
        </p:nvSpPr>
        <p:spPr>
          <a:xfrm>
            <a:off x="3475138" y="1610442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3" name="Google Shape;293;p38"/>
          <p:cNvSpPr/>
          <p:nvPr/>
        </p:nvSpPr>
        <p:spPr>
          <a:xfrm>
            <a:off x="2225390" y="23788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4" name="Google Shape;294;p38"/>
          <p:cNvSpPr/>
          <p:nvPr/>
        </p:nvSpPr>
        <p:spPr>
          <a:xfrm>
            <a:off x="268874" y="23788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5" name="Google Shape;295;p38"/>
          <p:cNvSpPr/>
          <p:nvPr/>
        </p:nvSpPr>
        <p:spPr>
          <a:xfrm>
            <a:off x="1634281" y="3088189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6" name="Google Shape;296;p38"/>
          <p:cNvSpPr/>
          <p:nvPr/>
        </p:nvSpPr>
        <p:spPr>
          <a:xfrm>
            <a:off x="4149589" y="235926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97" name="Google Shape;297;p38"/>
          <p:cNvCxnSpPr>
            <a:stCxn id="290" idx="3"/>
            <a:endCxn id="291" idx="7"/>
          </p:cNvCxnSpPr>
          <p:nvPr/>
        </p:nvCxnSpPr>
        <p:spPr>
          <a:xfrm flipH="1">
            <a:off x="1516354" y="1364656"/>
            <a:ext cx="1319400" cy="25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38"/>
          <p:cNvCxnSpPr>
            <a:stCxn id="291" idx="3"/>
            <a:endCxn id="294" idx="0"/>
          </p:cNvCxnSpPr>
          <p:nvPr/>
        </p:nvCxnSpPr>
        <p:spPr>
          <a:xfrm flipH="1">
            <a:off x="582497" y="2049370"/>
            <a:ext cx="490200" cy="3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38"/>
          <p:cNvCxnSpPr>
            <a:stCxn id="291" idx="5"/>
            <a:endCxn id="293" idx="0"/>
          </p:cNvCxnSpPr>
          <p:nvPr/>
        </p:nvCxnSpPr>
        <p:spPr>
          <a:xfrm>
            <a:off x="1516265" y="2049370"/>
            <a:ext cx="1022700" cy="3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38"/>
          <p:cNvCxnSpPr>
            <a:stCxn id="293" idx="3"/>
            <a:endCxn id="295" idx="0"/>
          </p:cNvCxnSpPr>
          <p:nvPr/>
        </p:nvCxnSpPr>
        <p:spPr>
          <a:xfrm flipH="1">
            <a:off x="1947956" y="2896094"/>
            <a:ext cx="369300" cy="19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38"/>
          <p:cNvCxnSpPr>
            <a:stCxn id="290" idx="5"/>
            <a:endCxn id="292" idx="0"/>
          </p:cNvCxnSpPr>
          <p:nvPr/>
        </p:nvCxnSpPr>
        <p:spPr>
          <a:xfrm>
            <a:off x="3279323" y="1364656"/>
            <a:ext cx="509400" cy="2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38"/>
          <p:cNvCxnSpPr>
            <a:stCxn id="292" idx="5"/>
            <a:endCxn id="296" idx="0"/>
          </p:cNvCxnSpPr>
          <p:nvPr/>
        </p:nvCxnSpPr>
        <p:spPr>
          <a:xfrm>
            <a:off x="4010572" y="2127695"/>
            <a:ext cx="452700" cy="23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303" name="Google Shape;303;p38"/>
          <p:cNvGraphicFramePr/>
          <p:nvPr/>
        </p:nvGraphicFramePr>
        <p:xfrm>
          <a:off x="321588" y="421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{83D48E96-9382-437E-BEBA-1226CE0B72CE}</a:tableStyleId>
              </a:tblPr>
              <a:tblGrid>
                <a:gridCol w="642575"/>
                <a:gridCol w="642575"/>
                <a:gridCol w="642575"/>
                <a:gridCol w="642575"/>
                <a:gridCol w="642575"/>
                <a:gridCol w="642575"/>
                <a:gridCol w="6425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17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04" name="Google Shape;304;p38"/>
          <p:cNvCxnSpPr>
            <a:stCxn id="294" idx="4"/>
          </p:cNvCxnSpPr>
          <p:nvPr/>
        </p:nvCxnSpPr>
        <p:spPr>
          <a:xfrm flipH="1">
            <a:off x="549224" y="2984841"/>
            <a:ext cx="33300" cy="865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38"/>
          <p:cNvCxnSpPr>
            <a:stCxn id="291" idx="4"/>
          </p:cNvCxnSpPr>
          <p:nvPr/>
        </p:nvCxnSpPr>
        <p:spPr>
          <a:xfrm flipH="1">
            <a:off x="1247981" y="2138117"/>
            <a:ext cx="46500" cy="1959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38"/>
          <p:cNvCxnSpPr>
            <a:stCxn id="295" idx="4"/>
          </p:cNvCxnSpPr>
          <p:nvPr/>
        </p:nvCxnSpPr>
        <p:spPr>
          <a:xfrm flipH="1">
            <a:off x="1931131" y="3694189"/>
            <a:ext cx="16800" cy="449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38"/>
          <p:cNvCxnSpPr>
            <a:stCxn id="293" idx="4"/>
          </p:cNvCxnSpPr>
          <p:nvPr/>
        </p:nvCxnSpPr>
        <p:spPr>
          <a:xfrm>
            <a:off x="2539040" y="2984841"/>
            <a:ext cx="45000" cy="1112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38"/>
          <p:cNvCxnSpPr>
            <a:stCxn id="290" idx="4"/>
          </p:cNvCxnSpPr>
          <p:nvPr/>
        </p:nvCxnSpPr>
        <p:spPr>
          <a:xfrm>
            <a:off x="3057539" y="1453403"/>
            <a:ext cx="23700" cy="2543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38"/>
          <p:cNvCxnSpPr>
            <a:stCxn id="292" idx="4"/>
          </p:cNvCxnSpPr>
          <p:nvPr/>
        </p:nvCxnSpPr>
        <p:spPr>
          <a:xfrm>
            <a:off x="3788788" y="2216442"/>
            <a:ext cx="24600" cy="1817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38"/>
          <p:cNvCxnSpPr>
            <a:stCxn id="296" idx="4"/>
          </p:cNvCxnSpPr>
          <p:nvPr/>
        </p:nvCxnSpPr>
        <p:spPr>
          <a:xfrm flipH="1">
            <a:off x="4447939" y="2965267"/>
            <a:ext cx="15300" cy="1104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9"/>
          <p:cNvSpPr/>
          <p:nvPr/>
        </p:nvSpPr>
        <p:spPr>
          <a:xfrm>
            <a:off x="251199" y="179366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316" name="Google Shape;316;p39"/>
          <p:cNvGraphicFramePr/>
          <p:nvPr/>
        </p:nvGraphicFramePr>
        <p:xfrm>
          <a:off x="321588" y="436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{83D48E96-9382-437E-BEBA-1226CE0B72CE}</a:tableStyleId>
              </a:tblPr>
              <a:tblGrid>
                <a:gridCol w="687675"/>
                <a:gridCol w="687675"/>
                <a:gridCol w="687675"/>
                <a:gridCol w="687675"/>
                <a:gridCol w="687675"/>
                <a:gridCol w="687675"/>
                <a:gridCol w="6876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17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7" name="Google Shape;317;p39"/>
          <p:cNvSpPr/>
          <p:nvPr/>
        </p:nvSpPr>
        <p:spPr>
          <a:xfrm>
            <a:off x="912924" y="734266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8" name="Google Shape;318;p39"/>
          <p:cNvSpPr/>
          <p:nvPr/>
        </p:nvSpPr>
        <p:spPr>
          <a:xfrm>
            <a:off x="1577974" y="1245966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9" name="Google Shape;319;p39"/>
          <p:cNvSpPr/>
          <p:nvPr/>
        </p:nvSpPr>
        <p:spPr>
          <a:xfrm>
            <a:off x="2324949" y="179849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0" name="Google Shape;320;p39"/>
          <p:cNvSpPr/>
          <p:nvPr/>
        </p:nvSpPr>
        <p:spPr>
          <a:xfrm>
            <a:off x="3004974" y="2314183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1" name="Google Shape;321;p39"/>
          <p:cNvSpPr/>
          <p:nvPr/>
        </p:nvSpPr>
        <p:spPr>
          <a:xfrm>
            <a:off x="3770574" y="2850766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2" name="Google Shape;322;p39"/>
          <p:cNvSpPr/>
          <p:nvPr/>
        </p:nvSpPr>
        <p:spPr>
          <a:xfrm>
            <a:off x="4401874" y="34482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23" name="Google Shape;323;p39"/>
          <p:cNvCxnSpPr>
            <a:stCxn id="315" idx="5"/>
            <a:endCxn id="317" idx="1"/>
          </p:cNvCxnSpPr>
          <p:nvPr/>
        </p:nvCxnSpPr>
        <p:spPr>
          <a:xfrm>
            <a:off x="786633" y="696619"/>
            <a:ext cx="218100" cy="1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39"/>
          <p:cNvCxnSpPr>
            <a:stCxn id="317" idx="5"/>
            <a:endCxn id="318" idx="1"/>
          </p:cNvCxnSpPr>
          <p:nvPr/>
        </p:nvCxnSpPr>
        <p:spPr>
          <a:xfrm>
            <a:off x="1448358" y="1251519"/>
            <a:ext cx="221400" cy="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39"/>
          <p:cNvCxnSpPr>
            <a:stCxn id="318" idx="5"/>
            <a:endCxn id="319" idx="1"/>
          </p:cNvCxnSpPr>
          <p:nvPr/>
        </p:nvCxnSpPr>
        <p:spPr>
          <a:xfrm>
            <a:off x="2113408" y="1763219"/>
            <a:ext cx="303300" cy="1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39"/>
          <p:cNvCxnSpPr>
            <a:stCxn id="319" idx="5"/>
            <a:endCxn id="320" idx="1"/>
          </p:cNvCxnSpPr>
          <p:nvPr/>
        </p:nvCxnSpPr>
        <p:spPr>
          <a:xfrm>
            <a:off x="2860383" y="2315744"/>
            <a:ext cx="236400" cy="8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39"/>
          <p:cNvCxnSpPr>
            <a:stCxn id="320" idx="5"/>
            <a:endCxn id="321" idx="1"/>
          </p:cNvCxnSpPr>
          <p:nvPr/>
        </p:nvCxnSpPr>
        <p:spPr>
          <a:xfrm>
            <a:off x="3540408" y="2831436"/>
            <a:ext cx="321900" cy="10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39"/>
          <p:cNvCxnSpPr>
            <a:stCxn id="321" idx="5"/>
            <a:endCxn id="322" idx="1"/>
          </p:cNvCxnSpPr>
          <p:nvPr/>
        </p:nvCxnSpPr>
        <p:spPr>
          <a:xfrm>
            <a:off x="4306008" y="3368019"/>
            <a:ext cx="187800" cy="1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39"/>
          <p:cNvCxnSpPr/>
          <p:nvPr/>
        </p:nvCxnSpPr>
        <p:spPr>
          <a:xfrm>
            <a:off x="521700" y="1030450"/>
            <a:ext cx="100800" cy="2818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" name="Google Shape;330;p39"/>
          <p:cNvCxnSpPr/>
          <p:nvPr/>
        </p:nvCxnSpPr>
        <p:spPr>
          <a:xfrm>
            <a:off x="1244725" y="1515500"/>
            <a:ext cx="73200" cy="2507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" name="Google Shape;331;p39"/>
          <p:cNvCxnSpPr/>
          <p:nvPr/>
        </p:nvCxnSpPr>
        <p:spPr>
          <a:xfrm>
            <a:off x="1885375" y="2028025"/>
            <a:ext cx="36600" cy="1986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Google Shape;332;p39"/>
          <p:cNvCxnSpPr/>
          <p:nvPr/>
        </p:nvCxnSpPr>
        <p:spPr>
          <a:xfrm flipH="1">
            <a:off x="2626599" y="2404491"/>
            <a:ext cx="12000" cy="1682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3" name="Google Shape;333;p39"/>
          <p:cNvCxnSpPr/>
          <p:nvPr/>
        </p:nvCxnSpPr>
        <p:spPr>
          <a:xfrm flipH="1">
            <a:off x="3370850" y="3071375"/>
            <a:ext cx="9300" cy="1025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p39"/>
          <p:cNvCxnSpPr/>
          <p:nvPr/>
        </p:nvCxnSpPr>
        <p:spPr>
          <a:xfrm>
            <a:off x="4081875" y="3620500"/>
            <a:ext cx="0" cy="475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" name="Google Shape;335;p39"/>
          <p:cNvCxnSpPr>
            <a:stCxn id="322" idx="4"/>
          </p:cNvCxnSpPr>
          <p:nvPr/>
        </p:nvCxnSpPr>
        <p:spPr>
          <a:xfrm flipH="1">
            <a:off x="4713424" y="4054241"/>
            <a:ext cx="2100" cy="316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6" name="Google Shape;336;p39"/>
          <p:cNvSpPr txBox="1"/>
          <p:nvPr/>
        </p:nvSpPr>
        <p:spPr>
          <a:xfrm>
            <a:off x="5116075" y="993825"/>
            <a:ext cx="2946900" cy="109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A "degenerate" BST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0"/>
          <p:cNvSpPr/>
          <p:nvPr/>
        </p:nvSpPr>
        <p:spPr>
          <a:xfrm>
            <a:off x="2259232" y="1228403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2" name="Google Shape;342;p40"/>
          <p:cNvSpPr/>
          <p:nvPr/>
        </p:nvSpPr>
        <p:spPr>
          <a:xfrm>
            <a:off x="980831" y="191311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3" name="Google Shape;343;p40"/>
          <p:cNvSpPr/>
          <p:nvPr/>
        </p:nvSpPr>
        <p:spPr>
          <a:xfrm>
            <a:off x="3475138" y="2220042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4" name="Google Shape;344;p40"/>
          <p:cNvSpPr/>
          <p:nvPr/>
        </p:nvSpPr>
        <p:spPr>
          <a:xfrm>
            <a:off x="1567046" y="29122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5" name="Google Shape;345;p40"/>
          <p:cNvSpPr/>
          <p:nvPr/>
        </p:nvSpPr>
        <p:spPr>
          <a:xfrm>
            <a:off x="345074" y="29122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6" name="Google Shape;346;p40"/>
          <p:cNvSpPr/>
          <p:nvPr/>
        </p:nvSpPr>
        <p:spPr>
          <a:xfrm>
            <a:off x="2884731" y="2977564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7" name="Google Shape;347;p40"/>
          <p:cNvSpPr/>
          <p:nvPr/>
        </p:nvSpPr>
        <p:spPr>
          <a:xfrm>
            <a:off x="4140439" y="2965683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48" name="Google Shape;348;p40"/>
          <p:cNvCxnSpPr>
            <a:stCxn id="341" idx="3"/>
            <a:endCxn id="342" idx="7"/>
          </p:cNvCxnSpPr>
          <p:nvPr/>
        </p:nvCxnSpPr>
        <p:spPr>
          <a:xfrm flipH="1">
            <a:off x="1516198" y="1745656"/>
            <a:ext cx="834900" cy="25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40"/>
          <p:cNvCxnSpPr>
            <a:stCxn id="342" idx="3"/>
            <a:endCxn id="345" idx="0"/>
          </p:cNvCxnSpPr>
          <p:nvPr/>
        </p:nvCxnSpPr>
        <p:spPr>
          <a:xfrm flipH="1">
            <a:off x="658697" y="2430370"/>
            <a:ext cx="4140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40"/>
          <p:cNvCxnSpPr>
            <a:stCxn id="342" idx="5"/>
            <a:endCxn id="344" idx="0"/>
          </p:cNvCxnSpPr>
          <p:nvPr/>
        </p:nvCxnSpPr>
        <p:spPr>
          <a:xfrm>
            <a:off x="1516265" y="2430370"/>
            <a:ext cx="3645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40"/>
          <p:cNvCxnSpPr>
            <a:stCxn id="341" idx="5"/>
            <a:endCxn id="343" idx="0"/>
          </p:cNvCxnSpPr>
          <p:nvPr/>
        </p:nvCxnSpPr>
        <p:spPr>
          <a:xfrm>
            <a:off x="2794666" y="1745656"/>
            <a:ext cx="994200" cy="4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40"/>
          <p:cNvCxnSpPr>
            <a:stCxn id="343" idx="5"/>
            <a:endCxn id="347" idx="0"/>
          </p:cNvCxnSpPr>
          <p:nvPr/>
        </p:nvCxnSpPr>
        <p:spPr>
          <a:xfrm>
            <a:off x="4010572" y="2737295"/>
            <a:ext cx="443400" cy="22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40"/>
          <p:cNvCxnSpPr>
            <a:stCxn id="343" idx="3"/>
            <a:endCxn id="346" idx="0"/>
          </p:cNvCxnSpPr>
          <p:nvPr/>
        </p:nvCxnSpPr>
        <p:spPr>
          <a:xfrm flipH="1">
            <a:off x="3198304" y="2737295"/>
            <a:ext cx="368700" cy="24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4" name="Google Shape;354;p40"/>
          <p:cNvSpPr txBox="1"/>
          <p:nvPr/>
        </p:nvSpPr>
        <p:spPr>
          <a:xfrm>
            <a:off x="5152675" y="353800"/>
            <a:ext cx="3679200" cy="307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Height Of This Tree?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a. 3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b. 2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c. 7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d. 4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5" name="Google Shape;355;p40"/>
          <p:cNvSpPr txBox="1"/>
          <p:nvPr/>
        </p:nvSpPr>
        <p:spPr>
          <a:xfrm>
            <a:off x="5088625" y="3666250"/>
            <a:ext cx="3423000" cy="119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ANSWER: 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n" sz="1800">
                <a:highlight>
                  <a:srgbClr val="00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(b)   2</a:t>
            </a:r>
            <a:endParaRPr sz="1800">
              <a:highlight>
                <a:srgbClr val="00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1"/>
          <p:cNvSpPr txBox="1"/>
          <p:nvPr/>
        </p:nvSpPr>
        <p:spPr>
          <a:xfrm>
            <a:off x="5152675" y="109250"/>
            <a:ext cx="3679200" cy="343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Height Of This Tree?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a. 3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b. 2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c. 7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d. 4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e. 6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1" name="Google Shape;361;p41"/>
          <p:cNvSpPr txBox="1"/>
          <p:nvPr/>
        </p:nvSpPr>
        <p:spPr>
          <a:xfrm>
            <a:off x="5088625" y="3742450"/>
            <a:ext cx="3423000" cy="119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ANSWER: 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n" sz="1800">
                <a:highlight>
                  <a:srgbClr val="00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(a)   3</a:t>
            </a:r>
            <a:endParaRPr sz="1800">
              <a:highlight>
                <a:srgbClr val="00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2" name="Google Shape;362;p41"/>
          <p:cNvSpPr/>
          <p:nvPr/>
        </p:nvSpPr>
        <p:spPr>
          <a:xfrm>
            <a:off x="1954432" y="771203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3" name="Google Shape;363;p41"/>
          <p:cNvSpPr/>
          <p:nvPr/>
        </p:nvSpPr>
        <p:spPr>
          <a:xfrm>
            <a:off x="904631" y="176071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4" name="Google Shape;364;p41"/>
          <p:cNvSpPr/>
          <p:nvPr/>
        </p:nvSpPr>
        <p:spPr>
          <a:xfrm>
            <a:off x="2713138" y="1839042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5" name="Google Shape;365;p41"/>
          <p:cNvSpPr/>
          <p:nvPr/>
        </p:nvSpPr>
        <p:spPr>
          <a:xfrm>
            <a:off x="1691990" y="27598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6" name="Google Shape;366;p41"/>
          <p:cNvSpPr/>
          <p:nvPr/>
        </p:nvSpPr>
        <p:spPr>
          <a:xfrm>
            <a:off x="268874" y="27598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7" name="Google Shape;367;p41"/>
          <p:cNvSpPr/>
          <p:nvPr/>
        </p:nvSpPr>
        <p:spPr>
          <a:xfrm>
            <a:off x="1253281" y="3697789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8" name="Google Shape;368;p41"/>
          <p:cNvSpPr/>
          <p:nvPr/>
        </p:nvSpPr>
        <p:spPr>
          <a:xfrm>
            <a:off x="3311389" y="274026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69" name="Google Shape;369;p41"/>
          <p:cNvCxnSpPr>
            <a:stCxn id="362" idx="3"/>
            <a:endCxn id="363" idx="7"/>
          </p:cNvCxnSpPr>
          <p:nvPr/>
        </p:nvCxnSpPr>
        <p:spPr>
          <a:xfrm flipH="1">
            <a:off x="1439998" y="1288456"/>
            <a:ext cx="606300" cy="5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41"/>
          <p:cNvCxnSpPr>
            <a:stCxn id="363" idx="3"/>
            <a:endCxn id="366" idx="0"/>
          </p:cNvCxnSpPr>
          <p:nvPr/>
        </p:nvCxnSpPr>
        <p:spPr>
          <a:xfrm flipH="1">
            <a:off x="582497" y="2277970"/>
            <a:ext cx="4140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41"/>
          <p:cNvCxnSpPr>
            <a:stCxn id="363" idx="5"/>
            <a:endCxn id="365" idx="0"/>
          </p:cNvCxnSpPr>
          <p:nvPr/>
        </p:nvCxnSpPr>
        <p:spPr>
          <a:xfrm>
            <a:off x="1440065" y="2277970"/>
            <a:ext cx="5655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41"/>
          <p:cNvCxnSpPr>
            <a:stCxn id="365" idx="3"/>
            <a:endCxn id="367" idx="0"/>
          </p:cNvCxnSpPr>
          <p:nvPr/>
        </p:nvCxnSpPr>
        <p:spPr>
          <a:xfrm flipH="1">
            <a:off x="1566956" y="3277094"/>
            <a:ext cx="2169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41"/>
          <p:cNvCxnSpPr>
            <a:stCxn id="362" idx="5"/>
            <a:endCxn id="364" idx="0"/>
          </p:cNvCxnSpPr>
          <p:nvPr/>
        </p:nvCxnSpPr>
        <p:spPr>
          <a:xfrm>
            <a:off x="2489866" y="1288456"/>
            <a:ext cx="537000" cy="5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41"/>
          <p:cNvCxnSpPr>
            <a:stCxn id="364" idx="5"/>
            <a:endCxn id="368" idx="0"/>
          </p:cNvCxnSpPr>
          <p:nvPr/>
        </p:nvCxnSpPr>
        <p:spPr>
          <a:xfrm>
            <a:off x="3248572" y="2356295"/>
            <a:ext cx="376500" cy="38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2"/>
          <p:cNvSpPr txBox="1"/>
          <p:nvPr/>
        </p:nvSpPr>
        <p:spPr>
          <a:xfrm>
            <a:off x="5152675" y="179300"/>
            <a:ext cx="3679200" cy="349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Height Of This Tree?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a. 3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b. 2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c. 7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d. 4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e. 6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0" name="Google Shape;380;p42"/>
          <p:cNvSpPr txBox="1"/>
          <p:nvPr/>
        </p:nvSpPr>
        <p:spPr>
          <a:xfrm>
            <a:off x="5088625" y="3818650"/>
            <a:ext cx="3423000" cy="119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ANSWER: 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n" sz="1800">
                <a:highlight>
                  <a:srgbClr val="00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(d)   4</a:t>
            </a:r>
            <a:endParaRPr sz="1800">
              <a:highlight>
                <a:srgbClr val="00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1" name="Google Shape;381;p42"/>
          <p:cNvSpPr/>
          <p:nvPr/>
        </p:nvSpPr>
        <p:spPr>
          <a:xfrm>
            <a:off x="2183032" y="542603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2" name="Google Shape;382;p42"/>
          <p:cNvSpPr/>
          <p:nvPr/>
        </p:nvSpPr>
        <p:spPr>
          <a:xfrm>
            <a:off x="1057031" y="153211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3" name="Google Shape;383;p42"/>
          <p:cNvSpPr/>
          <p:nvPr/>
        </p:nvSpPr>
        <p:spPr>
          <a:xfrm>
            <a:off x="3316569" y="1476346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4" name="Google Shape;384;p42"/>
          <p:cNvSpPr/>
          <p:nvPr/>
        </p:nvSpPr>
        <p:spPr>
          <a:xfrm>
            <a:off x="2814315" y="221709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5" name="Google Shape;385;p42"/>
          <p:cNvSpPr/>
          <p:nvPr/>
        </p:nvSpPr>
        <p:spPr>
          <a:xfrm>
            <a:off x="3162124" y="385169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6" name="Google Shape;386;p42"/>
          <p:cNvSpPr/>
          <p:nvPr/>
        </p:nvSpPr>
        <p:spPr>
          <a:xfrm>
            <a:off x="2320081" y="3164389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7" name="Google Shape;387;p42"/>
          <p:cNvSpPr/>
          <p:nvPr/>
        </p:nvSpPr>
        <p:spPr>
          <a:xfrm>
            <a:off x="3539989" y="312126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88" name="Google Shape;388;p42"/>
          <p:cNvCxnSpPr>
            <a:stCxn id="381" idx="3"/>
            <a:endCxn id="382" idx="7"/>
          </p:cNvCxnSpPr>
          <p:nvPr/>
        </p:nvCxnSpPr>
        <p:spPr>
          <a:xfrm flipH="1">
            <a:off x="1592398" y="1059856"/>
            <a:ext cx="682500" cy="5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42"/>
          <p:cNvCxnSpPr>
            <a:stCxn id="384" idx="3"/>
            <a:endCxn id="386" idx="0"/>
          </p:cNvCxnSpPr>
          <p:nvPr/>
        </p:nvCxnSpPr>
        <p:spPr>
          <a:xfrm flipH="1">
            <a:off x="2633781" y="2734344"/>
            <a:ext cx="272400" cy="4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42"/>
          <p:cNvCxnSpPr>
            <a:stCxn id="381" idx="5"/>
            <a:endCxn id="383" idx="0"/>
          </p:cNvCxnSpPr>
          <p:nvPr/>
        </p:nvCxnSpPr>
        <p:spPr>
          <a:xfrm>
            <a:off x="2718466" y="1059856"/>
            <a:ext cx="911700" cy="4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42"/>
          <p:cNvCxnSpPr>
            <a:stCxn id="383" idx="3"/>
            <a:endCxn id="384" idx="0"/>
          </p:cNvCxnSpPr>
          <p:nvPr/>
        </p:nvCxnSpPr>
        <p:spPr>
          <a:xfrm flipH="1">
            <a:off x="3127935" y="1993599"/>
            <a:ext cx="280500" cy="22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42"/>
          <p:cNvCxnSpPr>
            <a:stCxn id="384" idx="5"/>
            <a:endCxn id="387" idx="0"/>
          </p:cNvCxnSpPr>
          <p:nvPr/>
        </p:nvCxnSpPr>
        <p:spPr>
          <a:xfrm>
            <a:off x="3349749" y="2734344"/>
            <a:ext cx="504000" cy="3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42"/>
          <p:cNvCxnSpPr>
            <a:stCxn id="387" idx="3"/>
            <a:endCxn id="385" idx="0"/>
          </p:cNvCxnSpPr>
          <p:nvPr/>
        </p:nvCxnSpPr>
        <p:spPr>
          <a:xfrm flipH="1">
            <a:off x="3475855" y="3638520"/>
            <a:ext cx="156000" cy="21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3"/>
          <p:cNvSpPr txBox="1"/>
          <p:nvPr/>
        </p:nvSpPr>
        <p:spPr>
          <a:xfrm>
            <a:off x="5152675" y="125200"/>
            <a:ext cx="3679200" cy="345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Height Of This Tree?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a. 3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b. 2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c. 7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d. 4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e. 6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9" name="Google Shape;399;p43"/>
          <p:cNvSpPr txBox="1"/>
          <p:nvPr/>
        </p:nvSpPr>
        <p:spPr>
          <a:xfrm>
            <a:off x="5088625" y="3666250"/>
            <a:ext cx="3423000" cy="119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ANSWER: 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n" sz="1800">
                <a:highlight>
                  <a:srgbClr val="00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(e)   6</a:t>
            </a:r>
            <a:endParaRPr sz="1800">
              <a:highlight>
                <a:srgbClr val="00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0" name="Google Shape;400;p43"/>
          <p:cNvSpPr/>
          <p:nvPr/>
        </p:nvSpPr>
        <p:spPr>
          <a:xfrm>
            <a:off x="22599" y="179366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1" name="Google Shape;401;p43"/>
          <p:cNvSpPr/>
          <p:nvPr/>
        </p:nvSpPr>
        <p:spPr>
          <a:xfrm>
            <a:off x="684324" y="734266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2" name="Google Shape;402;p43"/>
          <p:cNvSpPr/>
          <p:nvPr/>
        </p:nvSpPr>
        <p:spPr>
          <a:xfrm>
            <a:off x="1349374" y="1245966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3" name="Google Shape;403;p43"/>
          <p:cNvSpPr/>
          <p:nvPr/>
        </p:nvSpPr>
        <p:spPr>
          <a:xfrm>
            <a:off x="2096349" y="179849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4" name="Google Shape;404;p43"/>
          <p:cNvSpPr/>
          <p:nvPr/>
        </p:nvSpPr>
        <p:spPr>
          <a:xfrm>
            <a:off x="2776374" y="2314183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5" name="Google Shape;405;p43"/>
          <p:cNvSpPr/>
          <p:nvPr/>
        </p:nvSpPr>
        <p:spPr>
          <a:xfrm>
            <a:off x="3541974" y="2850766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6" name="Google Shape;406;p43"/>
          <p:cNvSpPr/>
          <p:nvPr/>
        </p:nvSpPr>
        <p:spPr>
          <a:xfrm>
            <a:off x="4173274" y="34482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07" name="Google Shape;407;p43"/>
          <p:cNvCxnSpPr>
            <a:stCxn id="400" idx="5"/>
            <a:endCxn id="401" idx="1"/>
          </p:cNvCxnSpPr>
          <p:nvPr/>
        </p:nvCxnSpPr>
        <p:spPr>
          <a:xfrm>
            <a:off x="558033" y="696619"/>
            <a:ext cx="218100" cy="1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43"/>
          <p:cNvCxnSpPr>
            <a:stCxn id="401" idx="5"/>
            <a:endCxn id="402" idx="1"/>
          </p:cNvCxnSpPr>
          <p:nvPr/>
        </p:nvCxnSpPr>
        <p:spPr>
          <a:xfrm>
            <a:off x="1219758" y="1251519"/>
            <a:ext cx="221400" cy="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43"/>
          <p:cNvCxnSpPr>
            <a:stCxn id="402" idx="5"/>
            <a:endCxn id="403" idx="1"/>
          </p:cNvCxnSpPr>
          <p:nvPr/>
        </p:nvCxnSpPr>
        <p:spPr>
          <a:xfrm>
            <a:off x="1884808" y="1763219"/>
            <a:ext cx="303300" cy="1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43"/>
          <p:cNvCxnSpPr>
            <a:stCxn id="403" idx="5"/>
            <a:endCxn id="404" idx="1"/>
          </p:cNvCxnSpPr>
          <p:nvPr/>
        </p:nvCxnSpPr>
        <p:spPr>
          <a:xfrm>
            <a:off x="2631783" y="2315744"/>
            <a:ext cx="236400" cy="8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43"/>
          <p:cNvCxnSpPr>
            <a:stCxn id="404" idx="5"/>
            <a:endCxn id="405" idx="1"/>
          </p:cNvCxnSpPr>
          <p:nvPr/>
        </p:nvCxnSpPr>
        <p:spPr>
          <a:xfrm>
            <a:off x="3311808" y="2831436"/>
            <a:ext cx="321900" cy="10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43"/>
          <p:cNvCxnSpPr>
            <a:stCxn id="405" idx="5"/>
            <a:endCxn id="406" idx="1"/>
          </p:cNvCxnSpPr>
          <p:nvPr/>
        </p:nvCxnSpPr>
        <p:spPr>
          <a:xfrm>
            <a:off x="4077408" y="3368019"/>
            <a:ext cx="187800" cy="1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bst.c (structs)</a:t>
            </a:r>
            <a:endParaRPr/>
          </a:p>
        </p:txBody>
      </p:sp>
      <p:sp>
        <p:nvSpPr>
          <p:cNvPr id="418" name="Google Shape;418;p44"/>
          <p:cNvSpPr txBox="1"/>
          <p:nvPr>
            <p:ph idx="1" type="body"/>
          </p:nvPr>
        </p:nvSpPr>
        <p:spPr>
          <a:xfrm>
            <a:off x="4531500" y="1200150"/>
            <a:ext cx="4521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Node struct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bst wrapper struct/class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4"/>
          <p:cNvSpPr txBox="1"/>
          <p:nvPr>
            <p:ph idx="1" type="body"/>
          </p:nvPr>
        </p:nvSpPr>
        <p:spPr>
          <a:xfrm>
            <a:off x="0" y="1200150"/>
            <a:ext cx="4521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struct bst_node {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int val;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bst_node *left;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bst_node *right;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};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struct bst {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bst_node *root;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};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5"/>
          <p:cNvSpPr txBox="1"/>
          <p:nvPr>
            <p:ph idx="4294967295"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bst.c (contains)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5" name="Google Shape;425;p45"/>
          <p:cNvSpPr txBox="1"/>
          <p:nvPr>
            <p:ph idx="4294967295" type="body"/>
          </p:nvPr>
        </p:nvSpPr>
        <p:spPr>
          <a:xfrm>
            <a:off x="0" y="695000"/>
            <a:ext cx="5299200" cy="4344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int bst_contains(bst</a:t>
            </a: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* t, </a:t>
            </a: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int x){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bst_node *p = </a:t>
            </a: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t-&gt;</a:t>
            </a: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root;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while(p != NULL){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if(p-&gt;val == x)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    return 1;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if(x &lt; p-&gt;val)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    p = p-&gt;left;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else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    p = p-&gt;right;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return 0;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6" name="Google Shape;426;p45"/>
          <p:cNvSpPr/>
          <p:nvPr/>
        </p:nvSpPr>
        <p:spPr>
          <a:xfrm>
            <a:off x="7013000" y="1468800"/>
            <a:ext cx="566100" cy="552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7" name="Google Shape;427;p45"/>
          <p:cNvSpPr/>
          <p:nvPr/>
        </p:nvSpPr>
        <p:spPr>
          <a:xfrm>
            <a:off x="6251000" y="2307000"/>
            <a:ext cx="566100" cy="552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8" name="Google Shape;428;p45"/>
          <p:cNvSpPr/>
          <p:nvPr/>
        </p:nvSpPr>
        <p:spPr>
          <a:xfrm>
            <a:off x="6784400" y="3221400"/>
            <a:ext cx="566100" cy="552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9" name="Google Shape;429;p45"/>
          <p:cNvSpPr/>
          <p:nvPr/>
        </p:nvSpPr>
        <p:spPr>
          <a:xfrm>
            <a:off x="6311725" y="4085075"/>
            <a:ext cx="566100" cy="857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45"/>
          <p:cNvSpPr/>
          <p:nvPr/>
        </p:nvSpPr>
        <p:spPr>
          <a:xfrm>
            <a:off x="7454725" y="4085075"/>
            <a:ext cx="566100" cy="857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5"/>
          <p:cNvSpPr/>
          <p:nvPr/>
        </p:nvSpPr>
        <p:spPr>
          <a:xfrm>
            <a:off x="7947100" y="2509938"/>
            <a:ext cx="566100" cy="857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2" name="Google Shape;432;p45"/>
          <p:cNvCxnSpPr>
            <a:stCxn id="426" idx="3"/>
            <a:endCxn id="427" idx="0"/>
          </p:cNvCxnSpPr>
          <p:nvPr/>
        </p:nvCxnSpPr>
        <p:spPr>
          <a:xfrm flipH="1">
            <a:off x="6534003" y="1939961"/>
            <a:ext cx="561900" cy="3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45"/>
          <p:cNvCxnSpPr>
            <a:stCxn id="427" idx="4"/>
            <a:endCxn id="428" idx="0"/>
          </p:cNvCxnSpPr>
          <p:nvPr/>
        </p:nvCxnSpPr>
        <p:spPr>
          <a:xfrm>
            <a:off x="6534050" y="2859000"/>
            <a:ext cx="533400" cy="36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45"/>
          <p:cNvCxnSpPr>
            <a:stCxn id="426" idx="5"/>
            <a:endCxn id="431" idx="0"/>
          </p:cNvCxnSpPr>
          <p:nvPr/>
        </p:nvCxnSpPr>
        <p:spPr>
          <a:xfrm>
            <a:off x="7496197" y="1939961"/>
            <a:ext cx="734100" cy="5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5" name="Google Shape;435;p45"/>
          <p:cNvSpPr/>
          <p:nvPr/>
        </p:nvSpPr>
        <p:spPr>
          <a:xfrm>
            <a:off x="5708725" y="3068700"/>
            <a:ext cx="566100" cy="857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6" name="Google Shape;436;p45"/>
          <p:cNvCxnSpPr>
            <a:stCxn id="427" idx="4"/>
            <a:endCxn id="435" idx="0"/>
          </p:cNvCxnSpPr>
          <p:nvPr/>
        </p:nvCxnSpPr>
        <p:spPr>
          <a:xfrm flipH="1">
            <a:off x="5991650" y="2859000"/>
            <a:ext cx="542400" cy="20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45"/>
          <p:cNvCxnSpPr>
            <a:stCxn id="428" idx="4"/>
            <a:endCxn id="429" idx="0"/>
          </p:cNvCxnSpPr>
          <p:nvPr/>
        </p:nvCxnSpPr>
        <p:spPr>
          <a:xfrm flipH="1">
            <a:off x="6594650" y="3773400"/>
            <a:ext cx="4728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45"/>
          <p:cNvCxnSpPr>
            <a:stCxn id="428" idx="4"/>
            <a:endCxn id="430" idx="0"/>
          </p:cNvCxnSpPr>
          <p:nvPr/>
        </p:nvCxnSpPr>
        <p:spPr>
          <a:xfrm>
            <a:off x="7067450" y="3773400"/>
            <a:ext cx="6702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type="title"/>
          </p:nvPr>
        </p:nvSpPr>
        <p:spPr>
          <a:xfrm>
            <a:off x="104550" y="205975"/>
            <a:ext cx="8971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This collection of slides touches on: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2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[with links to sections]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The </a:t>
            </a:r>
            <a:r>
              <a:rPr lang="en" sz="1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action="ppaction://hlinksldjump" r:id="rId3"/>
              </a:rPr>
              <a:t>dictionary ADT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 sz="1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action="ppaction://hlinksldjump" r:id="rId4"/>
              </a:rPr>
              <a:t>Fundamentals of binary search trees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(vocab, properties, etc.)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"Vanilla" BST implementation of the dictionary ADT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 sz="1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action="ppaction://hlinksldjump" r:id="rId5"/>
              </a:rPr>
              <a:t>contains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 sz="1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action="ppaction://hlinksldjump" r:id="rId6"/>
              </a:rPr>
              <a:t>insert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 sz="1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action="ppaction://hlinksldjump" r:id="rId7"/>
              </a:rPr>
              <a:t>remove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plus several other operations as exercises along the way (size, height, etc.)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 sz="1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action="ppaction://hlinksldjump" r:id="rId8"/>
              </a:rPr>
              <a:t>Case study: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building a balanced BST from a sorted array (or vector)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 sz="1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action="ppaction://hlinksldjump" r:id="rId9"/>
              </a:rPr>
              <a:t>Discussion of BST "Augmentation"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to support get_ith(i) which detrmines the i'th smallest element in the tree efficiently.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 sz="1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action="ppaction://hlinksldjump" r:id="rId10"/>
              </a:rPr>
              <a:t>Fundamental tree traversals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bst.c (insertion)</a:t>
            </a:r>
            <a:endParaRPr/>
          </a:p>
        </p:txBody>
      </p:sp>
      <p:sp>
        <p:nvSpPr>
          <p:cNvPr id="444" name="Google Shape;444;p46"/>
          <p:cNvSpPr txBox="1"/>
          <p:nvPr>
            <p:ph idx="1" type="body"/>
          </p:nvPr>
        </p:nvSpPr>
        <p:spPr>
          <a:xfrm>
            <a:off x="76200" y="1200150"/>
            <a:ext cx="51579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void bst_insert(bst * t, int x){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    </a:t>
            </a:r>
            <a:r>
              <a:rPr b="1" lang="en" sz="1800"/>
              <a:t>t-&gt;</a:t>
            </a:r>
            <a:r>
              <a:rPr b="1" lang="en" sz="1800"/>
              <a:t>root = insert(t-&gt;root, x);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}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445" name="Google Shape;445;p46"/>
          <p:cNvSpPr txBox="1"/>
          <p:nvPr/>
        </p:nvSpPr>
        <p:spPr>
          <a:xfrm>
            <a:off x="5441475" y="2067775"/>
            <a:ext cx="3122400" cy="139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Entry-point for client.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Real work done by insert()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bst.c (insert - recursive)</a:t>
            </a:r>
            <a:endParaRPr/>
          </a:p>
        </p:txBody>
      </p:sp>
      <p:sp>
        <p:nvSpPr>
          <p:cNvPr id="451" name="Google Shape;451;p47"/>
          <p:cNvSpPr txBox="1"/>
          <p:nvPr>
            <p:ph idx="1" type="body"/>
          </p:nvPr>
        </p:nvSpPr>
        <p:spPr>
          <a:xfrm>
            <a:off x="4531500" y="1200150"/>
            <a:ext cx="4521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if(r-&gt;val == x)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    return r;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if(x &lt; r-&gt;val){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    r-&gt;left = insert(r-&gt;left, x);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    return r;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}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else {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    r-&gt;right = insert(r-&gt;right, x);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    return r;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}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}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52" name="Google Shape;452;p47"/>
          <p:cNvSpPr txBox="1"/>
          <p:nvPr>
            <p:ph idx="1" type="body"/>
          </p:nvPr>
        </p:nvSpPr>
        <p:spPr>
          <a:xfrm>
            <a:off x="0" y="1200150"/>
            <a:ext cx="46467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static NODE * insert(bst_node *r, int x){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bst_node *leaf;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if(r == nullptr){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  leaf = new bst_node; 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  leaf-&gt;left = nullptr;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  leaf-&gt;right = nullptr;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  leaf-&gt;val = x;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  return leaf;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    }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8"/>
          <p:cNvSpPr/>
          <p:nvPr/>
        </p:nvSpPr>
        <p:spPr>
          <a:xfrm>
            <a:off x="2060000" y="325800"/>
            <a:ext cx="566100" cy="552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8" name="Google Shape;458;p48"/>
          <p:cNvSpPr/>
          <p:nvPr/>
        </p:nvSpPr>
        <p:spPr>
          <a:xfrm>
            <a:off x="1298000" y="1164000"/>
            <a:ext cx="566100" cy="552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9" name="Google Shape;459;p48"/>
          <p:cNvSpPr/>
          <p:nvPr/>
        </p:nvSpPr>
        <p:spPr>
          <a:xfrm>
            <a:off x="1831400" y="2078400"/>
            <a:ext cx="566100" cy="552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60" name="Google Shape;460;p48"/>
          <p:cNvCxnSpPr>
            <a:stCxn id="457" idx="3"/>
            <a:endCxn id="458" idx="0"/>
          </p:cNvCxnSpPr>
          <p:nvPr/>
        </p:nvCxnSpPr>
        <p:spPr>
          <a:xfrm flipH="1">
            <a:off x="1581003" y="796961"/>
            <a:ext cx="561900" cy="3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48"/>
          <p:cNvCxnSpPr>
            <a:stCxn id="458" idx="5"/>
            <a:endCxn id="459" idx="0"/>
          </p:cNvCxnSpPr>
          <p:nvPr/>
        </p:nvCxnSpPr>
        <p:spPr>
          <a:xfrm>
            <a:off x="1781197" y="1635161"/>
            <a:ext cx="333300" cy="4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p48"/>
          <p:cNvCxnSpPr>
            <a:stCxn id="457" idx="5"/>
            <a:endCxn id="463" idx="0"/>
          </p:cNvCxnSpPr>
          <p:nvPr/>
        </p:nvCxnSpPr>
        <p:spPr>
          <a:xfrm>
            <a:off x="2543197" y="796961"/>
            <a:ext cx="734100" cy="5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48"/>
          <p:cNvCxnSpPr>
            <a:stCxn id="458" idx="3"/>
            <a:endCxn id="465" idx="0"/>
          </p:cNvCxnSpPr>
          <p:nvPr/>
        </p:nvCxnSpPr>
        <p:spPr>
          <a:xfrm flipH="1">
            <a:off x="895203" y="1635161"/>
            <a:ext cx="485700" cy="3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48"/>
          <p:cNvCxnSpPr>
            <a:stCxn id="459" idx="3"/>
            <a:endCxn id="467" idx="0"/>
          </p:cNvCxnSpPr>
          <p:nvPr/>
        </p:nvCxnSpPr>
        <p:spPr>
          <a:xfrm flipH="1">
            <a:off x="1641603" y="2549561"/>
            <a:ext cx="272700" cy="3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8" name="Google Shape;468;p48"/>
          <p:cNvSpPr/>
          <p:nvPr/>
        </p:nvSpPr>
        <p:spPr>
          <a:xfrm>
            <a:off x="1374200" y="2916600"/>
            <a:ext cx="566100" cy="552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5" name="Google Shape;465;p48"/>
          <p:cNvSpPr/>
          <p:nvPr/>
        </p:nvSpPr>
        <p:spPr>
          <a:xfrm>
            <a:off x="612200" y="2002200"/>
            <a:ext cx="566100" cy="552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9" name="Google Shape;469;p48"/>
          <p:cNvSpPr/>
          <p:nvPr/>
        </p:nvSpPr>
        <p:spPr>
          <a:xfrm>
            <a:off x="3050600" y="1392600"/>
            <a:ext cx="566100" cy="552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0" name="Google Shape;470;p48"/>
          <p:cNvSpPr txBox="1"/>
          <p:nvPr/>
        </p:nvSpPr>
        <p:spPr>
          <a:xfrm>
            <a:off x="5649650" y="124100"/>
            <a:ext cx="24678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Insertion of 6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1" name="Google Shape;471;p48"/>
          <p:cNvSpPr/>
          <p:nvPr/>
        </p:nvSpPr>
        <p:spPr>
          <a:xfrm>
            <a:off x="2441000" y="2916600"/>
            <a:ext cx="566100" cy="5520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2" name="Google Shape;472;p48"/>
          <p:cNvSpPr txBox="1"/>
          <p:nvPr/>
        </p:nvSpPr>
        <p:spPr>
          <a:xfrm>
            <a:off x="5725850" y="1190900"/>
            <a:ext cx="2467800" cy="66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base-case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3" name="Google Shape;473;p48"/>
          <p:cNvSpPr txBox="1"/>
          <p:nvPr/>
        </p:nvSpPr>
        <p:spPr>
          <a:xfrm>
            <a:off x="5725850" y="2105300"/>
            <a:ext cx="2901000" cy="66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Recursion unwinds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74" name="Google Shape;474;p48"/>
          <p:cNvCxnSpPr>
            <a:stCxn id="459" idx="5"/>
            <a:endCxn id="471" idx="0"/>
          </p:cNvCxnSpPr>
          <p:nvPr/>
        </p:nvCxnSpPr>
        <p:spPr>
          <a:xfrm>
            <a:off x="2314597" y="2549561"/>
            <a:ext cx="409500" cy="3669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5" name="Google Shape;475;p48"/>
          <p:cNvSpPr txBox="1"/>
          <p:nvPr/>
        </p:nvSpPr>
        <p:spPr>
          <a:xfrm>
            <a:off x="4083200" y="3095900"/>
            <a:ext cx="4755900" cy="66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r-&gt;right = insert(r-&gt;right, x);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6" name="Google Shape;476;p48"/>
          <p:cNvSpPr/>
          <p:nvPr/>
        </p:nvSpPr>
        <p:spPr>
          <a:xfrm>
            <a:off x="2455375" y="2302038"/>
            <a:ext cx="1627825" cy="1099375"/>
          </a:xfrm>
          <a:custGeom>
            <a:rect b="b" l="l" r="r" t="t"/>
            <a:pathLst>
              <a:path extrusionOk="0" h="43975" w="65113">
                <a:moveTo>
                  <a:pt x="65113" y="43975"/>
                </a:moveTo>
                <a:cubicBezTo>
                  <a:pt x="62565" y="41427"/>
                  <a:pt x="53317" y="35199"/>
                  <a:pt x="49825" y="28688"/>
                </a:cubicBezTo>
                <a:cubicBezTo>
                  <a:pt x="46333" y="22177"/>
                  <a:pt x="51052" y="9626"/>
                  <a:pt x="44163" y="4908"/>
                </a:cubicBezTo>
                <a:cubicBezTo>
                  <a:pt x="37274" y="190"/>
                  <a:pt x="15854" y="1133"/>
                  <a:pt x="8493" y="378"/>
                </a:cubicBezTo>
                <a:cubicBezTo>
                  <a:pt x="1133" y="-377"/>
                  <a:pt x="1416" y="378"/>
                  <a:pt x="0" y="378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77" name="Google Shape;477;p48"/>
          <p:cNvSpPr txBox="1"/>
          <p:nvPr/>
        </p:nvSpPr>
        <p:spPr>
          <a:xfrm>
            <a:off x="169175" y="3895825"/>
            <a:ext cx="8297400" cy="86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Effectively, we have placed 6 between 5 and 7 without "sliding anything around" (like in an array)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	</a:t>
            </a:r>
            <a:endParaRPr/>
          </a:p>
        </p:txBody>
      </p:sp>
      <p:sp>
        <p:nvSpPr>
          <p:cNvPr id="483" name="Google Shape;483;p49"/>
          <p:cNvSpPr txBox="1"/>
          <p:nvPr>
            <p:ph idx="1" type="body"/>
          </p:nvPr>
        </p:nvSpPr>
        <p:spPr>
          <a:xfrm>
            <a:off x="79625" y="1200150"/>
            <a:ext cx="8607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Tree Height determines worst-case runtime of: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			contains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			insert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One data-set / many trees possible.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		Insertion sequence matters!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	</a:t>
            </a:r>
            <a:endParaRPr/>
          </a:p>
        </p:txBody>
      </p:sp>
      <p:sp>
        <p:nvSpPr>
          <p:cNvPr id="489" name="Google Shape;489;p5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a BST t with N nodes: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⌊log</a:t>
            </a:r>
            <a:r>
              <a:rPr baseline="-25000" lang="en"/>
              <a:t>2</a:t>
            </a:r>
            <a:r>
              <a:rPr lang="en"/>
              <a:t>(N)⌋ ≤ h(t) ≤ N-1</a:t>
            </a:r>
            <a:endParaRPr/>
          </a:p>
        </p:txBody>
      </p:sp>
      <p:sp>
        <p:nvSpPr>
          <p:cNvPr id="490" name="Google Shape;490;p50"/>
          <p:cNvSpPr txBox="1"/>
          <p:nvPr/>
        </p:nvSpPr>
        <p:spPr>
          <a:xfrm>
            <a:off x="726300" y="4174400"/>
            <a:ext cx="756000" cy="49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YAY!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91" name="Google Shape;491;p50"/>
          <p:cNvSpPr txBox="1"/>
          <p:nvPr/>
        </p:nvSpPr>
        <p:spPr>
          <a:xfrm>
            <a:off x="5783425" y="4018400"/>
            <a:ext cx="756000" cy="49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BOO!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92" name="Google Shape;492;p50"/>
          <p:cNvCxnSpPr>
            <a:stCxn id="490" idx="0"/>
          </p:cNvCxnSpPr>
          <p:nvPr/>
        </p:nvCxnSpPr>
        <p:spPr>
          <a:xfrm flipH="1" rot="10800000">
            <a:off x="1104300" y="3637100"/>
            <a:ext cx="795900" cy="53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3" name="Google Shape;493;p50"/>
          <p:cNvCxnSpPr>
            <a:stCxn id="491" idx="0"/>
          </p:cNvCxnSpPr>
          <p:nvPr/>
        </p:nvCxnSpPr>
        <p:spPr>
          <a:xfrm rot="10800000">
            <a:off x="5919625" y="3497900"/>
            <a:ext cx="241800" cy="5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1"/>
          <p:cNvSpPr txBox="1"/>
          <p:nvPr>
            <p:ph idx="4294967295"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bst.c (size) - exercise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9" name="Google Shape;499;p51"/>
          <p:cNvSpPr txBox="1"/>
          <p:nvPr>
            <p:ph idx="4294967295" type="body"/>
          </p:nvPr>
        </p:nvSpPr>
        <p:spPr>
          <a:xfrm>
            <a:off x="0" y="695000"/>
            <a:ext cx="5299200" cy="4344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int size(bst_node * t){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// returns # nodes in tree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	 //  rooted at t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int bst_size(bst *t) {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return size(t-&gt;root);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00" name="Google Shape;500;p51"/>
          <p:cNvSpPr/>
          <p:nvPr/>
        </p:nvSpPr>
        <p:spPr>
          <a:xfrm>
            <a:off x="7013000" y="1468800"/>
            <a:ext cx="566100" cy="552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1" name="Google Shape;501;p51"/>
          <p:cNvSpPr/>
          <p:nvPr/>
        </p:nvSpPr>
        <p:spPr>
          <a:xfrm>
            <a:off x="6251000" y="2307000"/>
            <a:ext cx="566100" cy="552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2" name="Google Shape;502;p51"/>
          <p:cNvSpPr/>
          <p:nvPr/>
        </p:nvSpPr>
        <p:spPr>
          <a:xfrm>
            <a:off x="6784400" y="3221400"/>
            <a:ext cx="566100" cy="552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3" name="Google Shape;503;p51"/>
          <p:cNvSpPr/>
          <p:nvPr/>
        </p:nvSpPr>
        <p:spPr>
          <a:xfrm>
            <a:off x="6311725" y="4085075"/>
            <a:ext cx="566100" cy="857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51"/>
          <p:cNvSpPr/>
          <p:nvPr/>
        </p:nvSpPr>
        <p:spPr>
          <a:xfrm>
            <a:off x="7454725" y="4085075"/>
            <a:ext cx="566100" cy="857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51"/>
          <p:cNvSpPr/>
          <p:nvPr/>
        </p:nvSpPr>
        <p:spPr>
          <a:xfrm>
            <a:off x="7947100" y="2509938"/>
            <a:ext cx="566100" cy="857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6" name="Google Shape;506;p51"/>
          <p:cNvCxnSpPr>
            <a:stCxn id="500" idx="3"/>
            <a:endCxn id="501" idx="0"/>
          </p:cNvCxnSpPr>
          <p:nvPr/>
        </p:nvCxnSpPr>
        <p:spPr>
          <a:xfrm flipH="1">
            <a:off x="6534003" y="1939961"/>
            <a:ext cx="561900" cy="3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p51"/>
          <p:cNvCxnSpPr>
            <a:stCxn id="501" idx="4"/>
            <a:endCxn id="502" idx="0"/>
          </p:cNvCxnSpPr>
          <p:nvPr/>
        </p:nvCxnSpPr>
        <p:spPr>
          <a:xfrm>
            <a:off x="6534050" y="2859000"/>
            <a:ext cx="533400" cy="36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51"/>
          <p:cNvCxnSpPr>
            <a:stCxn id="500" idx="5"/>
            <a:endCxn id="505" idx="0"/>
          </p:cNvCxnSpPr>
          <p:nvPr/>
        </p:nvCxnSpPr>
        <p:spPr>
          <a:xfrm>
            <a:off x="7496197" y="1939961"/>
            <a:ext cx="734100" cy="5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9" name="Google Shape;509;p51"/>
          <p:cNvSpPr/>
          <p:nvPr/>
        </p:nvSpPr>
        <p:spPr>
          <a:xfrm>
            <a:off x="5708725" y="3068700"/>
            <a:ext cx="566100" cy="857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0" name="Google Shape;510;p51"/>
          <p:cNvCxnSpPr>
            <a:stCxn id="501" idx="4"/>
            <a:endCxn id="509" idx="0"/>
          </p:cNvCxnSpPr>
          <p:nvPr/>
        </p:nvCxnSpPr>
        <p:spPr>
          <a:xfrm flipH="1">
            <a:off x="5991650" y="2859000"/>
            <a:ext cx="542400" cy="20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51"/>
          <p:cNvCxnSpPr>
            <a:stCxn id="502" idx="4"/>
            <a:endCxn id="503" idx="0"/>
          </p:cNvCxnSpPr>
          <p:nvPr/>
        </p:nvCxnSpPr>
        <p:spPr>
          <a:xfrm flipH="1">
            <a:off x="6594650" y="3773400"/>
            <a:ext cx="4728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Google Shape;512;p51"/>
          <p:cNvCxnSpPr>
            <a:stCxn id="502" idx="4"/>
            <a:endCxn id="504" idx="0"/>
          </p:cNvCxnSpPr>
          <p:nvPr/>
        </p:nvCxnSpPr>
        <p:spPr>
          <a:xfrm>
            <a:off x="7067450" y="3773400"/>
            <a:ext cx="6702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2"/>
          <p:cNvSpPr txBox="1"/>
          <p:nvPr>
            <p:ph idx="4294967295"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bst.c (size)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8" name="Google Shape;518;p52"/>
          <p:cNvSpPr txBox="1"/>
          <p:nvPr>
            <p:ph idx="4294967295" type="body"/>
          </p:nvPr>
        </p:nvSpPr>
        <p:spPr>
          <a:xfrm>
            <a:off x="152400" y="695000"/>
            <a:ext cx="4387500" cy="4344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int size(bst_node * t){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if(t==nullptr) return 0;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return </a:t>
            </a:r>
            <a:r>
              <a:rPr b="1" lang="en" sz="1800">
                <a:highlight>
                  <a:srgbClr val="A4C2F4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size(t-&gt;left)</a:t>
            </a: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+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			</a:t>
            </a:r>
            <a:r>
              <a:rPr b="1" lang="en" sz="1800">
                <a:highlight>
                  <a:srgbClr val="00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size(t-&gt;right)</a:t>
            </a: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+ 1</a:t>
            </a: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int bst_size(bst *t) {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return size(t-&gt;root);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9" name="Google Shape;519;p52"/>
          <p:cNvSpPr/>
          <p:nvPr/>
        </p:nvSpPr>
        <p:spPr>
          <a:xfrm>
            <a:off x="7013000" y="935400"/>
            <a:ext cx="566100" cy="5520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0" name="Google Shape;520;p52"/>
          <p:cNvSpPr/>
          <p:nvPr/>
        </p:nvSpPr>
        <p:spPr>
          <a:xfrm>
            <a:off x="6251000" y="1773600"/>
            <a:ext cx="566100" cy="5520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1" name="Google Shape;521;p52"/>
          <p:cNvSpPr/>
          <p:nvPr/>
        </p:nvSpPr>
        <p:spPr>
          <a:xfrm>
            <a:off x="6784400" y="2688000"/>
            <a:ext cx="566100" cy="5520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2" name="Google Shape;522;p52"/>
          <p:cNvSpPr/>
          <p:nvPr/>
        </p:nvSpPr>
        <p:spPr>
          <a:xfrm>
            <a:off x="6311725" y="3551675"/>
            <a:ext cx="566100" cy="857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52"/>
          <p:cNvSpPr/>
          <p:nvPr/>
        </p:nvSpPr>
        <p:spPr>
          <a:xfrm>
            <a:off x="7454725" y="3551675"/>
            <a:ext cx="566100" cy="857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52"/>
          <p:cNvSpPr/>
          <p:nvPr/>
        </p:nvSpPr>
        <p:spPr>
          <a:xfrm>
            <a:off x="7947100" y="1976538"/>
            <a:ext cx="566100" cy="857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5" name="Google Shape;525;p52"/>
          <p:cNvCxnSpPr>
            <a:stCxn id="519" idx="3"/>
            <a:endCxn id="520" idx="0"/>
          </p:cNvCxnSpPr>
          <p:nvPr/>
        </p:nvCxnSpPr>
        <p:spPr>
          <a:xfrm flipH="1">
            <a:off x="6534003" y="1406561"/>
            <a:ext cx="561900" cy="366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Google Shape;526;p52"/>
          <p:cNvCxnSpPr>
            <a:stCxn id="520" idx="4"/>
            <a:endCxn id="521" idx="0"/>
          </p:cNvCxnSpPr>
          <p:nvPr/>
        </p:nvCxnSpPr>
        <p:spPr>
          <a:xfrm>
            <a:off x="6534050" y="2325600"/>
            <a:ext cx="533400" cy="36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" name="Google Shape;527;p52"/>
          <p:cNvCxnSpPr>
            <a:stCxn id="519" idx="5"/>
            <a:endCxn id="524" idx="0"/>
          </p:cNvCxnSpPr>
          <p:nvPr/>
        </p:nvCxnSpPr>
        <p:spPr>
          <a:xfrm>
            <a:off x="7496197" y="1406561"/>
            <a:ext cx="734100" cy="57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8" name="Google Shape;528;p52"/>
          <p:cNvSpPr/>
          <p:nvPr/>
        </p:nvSpPr>
        <p:spPr>
          <a:xfrm>
            <a:off x="5708725" y="2535300"/>
            <a:ext cx="566100" cy="857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9" name="Google Shape;529;p52"/>
          <p:cNvCxnSpPr>
            <a:stCxn id="520" idx="4"/>
            <a:endCxn id="528" idx="0"/>
          </p:cNvCxnSpPr>
          <p:nvPr/>
        </p:nvCxnSpPr>
        <p:spPr>
          <a:xfrm flipH="1">
            <a:off x="5991650" y="2325600"/>
            <a:ext cx="542400" cy="20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" name="Google Shape;530;p52"/>
          <p:cNvCxnSpPr>
            <a:stCxn id="521" idx="4"/>
            <a:endCxn id="522" idx="0"/>
          </p:cNvCxnSpPr>
          <p:nvPr/>
        </p:nvCxnSpPr>
        <p:spPr>
          <a:xfrm flipH="1">
            <a:off x="6594650" y="3240000"/>
            <a:ext cx="472800" cy="311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" name="Google Shape;531;p52"/>
          <p:cNvCxnSpPr>
            <a:stCxn id="521" idx="4"/>
            <a:endCxn id="523" idx="0"/>
          </p:cNvCxnSpPr>
          <p:nvPr/>
        </p:nvCxnSpPr>
        <p:spPr>
          <a:xfrm>
            <a:off x="7067450" y="3240000"/>
            <a:ext cx="670200" cy="311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2" name="Google Shape;532;p52"/>
          <p:cNvSpPr/>
          <p:nvPr/>
        </p:nvSpPr>
        <p:spPr>
          <a:xfrm>
            <a:off x="5411397" y="1588029"/>
            <a:ext cx="2929175" cy="3151375"/>
          </a:xfrm>
          <a:custGeom>
            <a:rect b="b" l="l" r="r" t="t"/>
            <a:pathLst>
              <a:path extrusionOk="0" h="126055" w="117167">
                <a:moveTo>
                  <a:pt x="40367" y="166"/>
                </a:moveTo>
                <a:cubicBezTo>
                  <a:pt x="32010" y="829"/>
                  <a:pt x="23985" y="2687"/>
                  <a:pt x="17286" y="11707"/>
                </a:cubicBezTo>
                <a:cubicBezTo>
                  <a:pt x="10587" y="20727"/>
                  <a:pt x="-1219" y="37043"/>
                  <a:pt x="174" y="54287"/>
                </a:cubicBezTo>
                <a:cubicBezTo>
                  <a:pt x="1567" y="71532"/>
                  <a:pt x="7669" y="103501"/>
                  <a:pt x="25643" y="115174"/>
                </a:cubicBezTo>
                <a:cubicBezTo>
                  <a:pt x="43617" y="126847"/>
                  <a:pt x="93427" y="127642"/>
                  <a:pt x="108018" y="124326"/>
                </a:cubicBezTo>
                <a:cubicBezTo>
                  <a:pt x="122610" y="121010"/>
                  <a:pt x="115978" y="105357"/>
                  <a:pt x="113192" y="95276"/>
                </a:cubicBezTo>
                <a:cubicBezTo>
                  <a:pt x="110406" y="85195"/>
                  <a:pt x="98335" y="75578"/>
                  <a:pt x="91304" y="63838"/>
                </a:cubicBezTo>
                <a:cubicBezTo>
                  <a:pt x="84274" y="52099"/>
                  <a:pt x="74989" y="34191"/>
                  <a:pt x="71009" y="24839"/>
                </a:cubicBezTo>
                <a:cubicBezTo>
                  <a:pt x="67030" y="15487"/>
                  <a:pt x="72534" y="11839"/>
                  <a:pt x="67427" y="7727"/>
                </a:cubicBezTo>
                <a:cubicBezTo>
                  <a:pt x="62320" y="3615"/>
                  <a:pt x="48724" y="-497"/>
                  <a:pt x="40367" y="166"/>
                </a:cubicBezTo>
                <a:close/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3" name="Google Shape;533;p52"/>
          <p:cNvSpPr/>
          <p:nvPr/>
        </p:nvSpPr>
        <p:spPr>
          <a:xfrm>
            <a:off x="7642990" y="1656960"/>
            <a:ext cx="1112850" cy="1539150"/>
          </a:xfrm>
          <a:custGeom>
            <a:rect b="b" l="l" r="r" t="t"/>
            <a:pathLst>
              <a:path extrusionOk="0" h="61566" w="44514">
                <a:moveTo>
                  <a:pt x="7468" y="23496"/>
                </a:moveTo>
                <a:cubicBezTo>
                  <a:pt x="6407" y="27210"/>
                  <a:pt x="3488" y="31521"/>
                  <a:pt x="2692" y="36230"/>
                </a:cubicBezTo>
                <a:cubicBezTo>
                  <a:pt x="1896" y="40939"/>
                  <a:pt x="-2680" y="47572"/>
                  <a:pt x="2692" y="51750"/>
                </a:cubicBezTo>
                <a:cubicBezTo>
                  <a:pt x="8064" y="55929"/>
                  <a:pt x="28161" y="62362"/>
                  <a:pt x="34926" y="61301"/>
                </a:cubicBezTo>
                <a:cubicBezTo>
                  <a:pt x="41691" y="60240"/>
                  <a:pt x="42023" y="53342"/>
                  <a:pt x="43283" y="45383"/>
                </a:cubicBezTo>
                <a:cubicBezTo>
                  <a:pt x="44543" y="37424"/>
                  <a:pt x="45538" y="21108"/>
                  <a:pt x="42487" y="13547"/>
                </a:cubicBezTo>
                <a:cubicBezTo>
                  <a:pt x="39436" y="5986"/>
                  <a:pt x="30549" y="-49"/>
                  <a:pt x="24978" y="17"/>
                </a:cubicBezTo>
                <a:cubicBezTo>
                  <a:pt x="19407" y="83"/>
                  <a:pt x="11978" y="10032"/>
                  <a:pt x="9060" y="13945"/>
                </a:cubicBezTo>
                <a:cubicBezTo>
                  <a:pt x="6142" y="17858"/>
                  <a:pt x="8529" y="19782"/>
                  <a:pt x="7468" y="23496"/>
                </a:cubicBezTo>
                <a:close/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4" name="Google Shape;534;p52"/>
          <p:cNvSpPr/>
          <p:nvPr/>
        </p:nvSpPr>
        <p:spPr>
          <a:xfrm>
            <a:off x="6796015" y="747879"/>
            <a:ext cx="1020425" cy="895200"/>
          </a:xfrm>
          <a:custGeom>
            <a:rect b="b" l="l" r="r" t="t"/>
            <a:pathLst>
              <a:path extrusionOk="0" h="35808" w="40817">
                <a:moveTo>
                  <a:pt x="34582" y="6135"/>
                </a:moveTo>
                <a:cubicBezTo>
                  <a:pt x="30868" y="2487"/>
                  <a:pt x="23506" y="-497"/>
                  <a:pt x="18266" y="166"/>
                </a:cubicBezTo>
                <a:cubicBezTo>
                  <a:pt x="13026" y="829"/>
                  <a:pt x="6062" y="6069"/>
                  <a:pt x="3144" y="10115"/>
                </a:cubicBezTo>
                <a:cubicBezTo>
                  <a:pt x="226" y="14161"/>
                  <a:pt x="-769" y="20395"/>
                  <a:pt x="756" y="24441"/>
                </a:cubicBezTo>
                <a:cubicBezTo>
                  <a:pt x="2281" y="28487"/>
                  <a:pt x="7720" y="32732"/>
                  <a:pt x="12296" y="34390"/>
                </a:cubicBezTo>
                <a:cubicBezTo>
                  <a:pt x="16872" y="36048"/>
                  <a:pt x="23505" y="36446"/>
                  <a:pt x="28214" y="34390"/>
                </a:cubicBezTo>
                <a:cubicBezTo>
                  <a:pt x="32923" y="32334"/>
                  <a:pt x="39490" y="26762"/>
                  <a:pt x="40551" y="22053"/>
                </a:cubicBezTo>
                <a:cubicBezTo>
                  <a:pt x="41612" y="17344"/>
                  <a:pt x="38296" y="9783"/>
                  <a:pt x="34582" y="6135"/>
                </a:cubicBezTo>
                <a:close/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3"/>
          <p:cNvSpPr txBox="1"/>
          <p:nvPr/>
        </p:nvSpPr>
        <p:spPr>
          <a:xfrm>
            <a:off x="1842000" y="1870075"/>
            <a:ext cx="4203900" cy="863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Deletion???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bst_remove</a:t>
            </a:r>
            <a:endParaRPr/>
          </a:p>
        </p:txBody>
      </p:sp>
      <p:sp>
        <p:nvSpPr>
          <p:cNvPr id="545" name="Google Shape;545;p54"/>
          <p:cNvSpPr txBox="1"/>
          <p:nvPr/>
        </p:nvSpPr>
        <p:spPr>
          <a:xfrm>
            <a:off x="310925" y="1399575"/>
            <a:ext cx="7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// if x appears in t, it is removed and 1 is returned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// otherwise, tree is unchanged, and 0 is returned.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int bst_remove(BST * t, int x);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bst_remove: LEAF CASE</a:t>
            </a:r>
            <a:endParaRPr/>
          </a:p>
        </p:txBody>
      </p:sp>
      <p:sp>
        <p:nvSpPr>
          <p:cNvPr id="551" name="Google Shape;551;p55"/>
          <p:cNvSpPr/>
          <p:nvPr/>
        </p:nvSpPr>
        <p:spPr>
          <a:xfrm>
            <a:off x="1347650" y="14035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2" name="Google Shape;552;p55"/>
          <p:cNvSpPr/>
          <p:nvPr/>
        </p:nvSpPr>
        <p:spPr>
          <a:xfrm>
            <a:off x="218675" y="22778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3" name="Google Shape;553;p55"/>
          <p:cNvSpPr/>
          <p:nvPr/>
        </p:nvSpPr>
        <p:spPr>
          <a:xfrm>
            <a:off x="2414450" y="23179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4" name="Google Shape;554;p55"/>
          <p:cNvSpPr/>
          <p:nvPr/>
        </p:nvSpPr>
        <p:spPr>
          <a:xfrm>
            <a:off x="822350" y="309802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5" name="Google Shape;555;p55"/>
          <p:cNvSpPr/>
          <p:nvPr/>
        </p:nvSpPr>
        <p:spPr>
          <a:xfrm>
            <a:off x="3020025" y="317422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56" name="Google Shape;556;p55"/>
          <p:cNvCxnSpPr>
            <a:stCxn id="551" idx="3"/>
            <a:endCxn id="552" idx="0"/>
          </p:cNvCxnSpPr>
          <p:nvPr/>
        </p:nvCxnSpPr>
        <p:spPr>
          <a:xfrm flipH="1">
            <a:off x="519538" y="1925694"/>
            <a:ext cx="916200" cy="35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" name="Google Shape;557;p55"/>
          <p:cNvCxnSpPr>
            <a:stCxn id="552" idx="5"/>
            <a:endCxn id="554" idx="0"/>
          </p:cNvCxnSpPr>
          <p:nvPr/>
        </p:nvCxnSpPr>
        <p:spPr>
          <a:xfrm>
            <a:off x="732087" y="2799994"/>
            <a:ext cx="390900" cy="29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8" name="Google Shape;558;p55"/>
          <p:cNvCxnSpPr>
            <a:stCxn id="551" idx="5"/>
            <a:endCxn id="553" idx="0"/>
          </p:cNvCxnSpPr>
          <p:nvPr/>
        </p:nvCxnSpPr>
        <p:spPr>
          <a:xfrm>
            <a:off x="1861062" y="1925694"/>
            <a:ext cx="854100" cy="3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9" name="Google Shape;559;p55"/>
          <p:cNvSpPr/>
          <p:nvPr/>
        </p:nvSpPr>
        <p:spPr>
          <a:xfrm>
            <a:off x="1881050" y="32323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11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60" name="Google Shape;560;p55"/>
          <p:cNvCxnSpPr>
            <a:stCxn id="553" idx="3"/>
            <a:endCxn id="559" idx="0"/>
          </p:cNvCxnSpPr>
          <p:nvPr/>
        </p:nvCxnSpPr>
        <p:spPr>
          <a:xfrm flipH="1">
            <a:off x="2181838" y="2840094"/>
            <a:ext cx="320700" cy="3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1" name="Google Shape;561;p55"/>
          <p:cNvSpPr/>
          <p:nvPr/>
        </p:nvSpPr>
        <p:spPr>
          <a:xfrm>
            <a:off x="2262050" y="40705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62" name="Google Shape;562;p55"/>
          <p:cNvCxnSpPr>
            <a:stCxn id="553" idx="5"/>
            <a:endCxn id="555" idx="0"/>
          </p:cNvCxnSpPr>
          <p:nvPr/>
        </p:nvCxnSpPr>
        <p:spPr>
          <a:xfrm>
            <a:off x="2927862" y="2840094"/>
            <a:ext cx="393000" cy="33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3" name="Google Shape;563;p55"/>
          <p:cNvCxnSpPr>
            <a:stCxn id="559" idx="5"/>
            <a:endCxn id="561" idx="0"/>
          </p:cNvCxnSpPr>
          <p:nvPr/>
        </p:nvCxnSpPr>
        <p:spPr>
          <a:xfrm>
            <a:off x="2394462" y="3754494"/>
            <a:ext cx="168300" cy="3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4" name="Google Shape;564;p55"/>
          <p:cNvSpPr txBox="1"/>
          <p:nvPr/>
        </p:nvSpPr>
        <p:spPr>
          <a:xfrm>
            <a:off x="2478525" y="1234075"/>
            <a:ext cx="19311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EXAMPLE: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REMOVE 15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5" name="Google Shape;565;p55"/>
          <p:cNvSpPr/>
          <p:nvPr/>
        </p:nvSpPr>
        <p:spPr>
          <a:xfrm>
            <a:off x="6453050" y="12511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6" name="Google Shape;566;p55"/>
          <p:cNvSpPr/>
          <p:nvPr/>
        </p:nvSpPr>
        <p:spPr>
          <a:xfrm>
            <a:off x="5324075" y="21254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7" name="Google Shape;567;p55"/>
          <p:cNvSpPr/>
          <p:nvPr/>
        </p:nvSpPr>
        <p:spPr>
          <a:xfrm>
            <a:off x="7519850" y="21655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8" name="Google Shape;568;p55"/>
          <p:cNvSpPr/>
          <p:nvPr/>
        </p:nvSpPr>
        <p:spPr>
          <a:xfrm>
            <a:off x="5927750" y="294562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9" name="Google Shape;569;p55"/>
          <p:cNvSpPr/>
          <p:nvPr/>
        </p:nvSpPr>
        <p:spPr>
          <a:xfrm>
            <a:off x="8125425" y="302182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70" name="Google Shape;570;p55"/>
          <p:cNvCxnSpPr>
            <a:stCxn id="565" idx="3"/>
            <a:endCxn id="566" idx="0"/>
          </p:cNvCxnSpPr>
          <p:nvPr/>
        </p:nvCxnSpPr>
        <p:spPr>
          <a:xfrm flipH="1">
            <a:off x="5624938" y="1773294"/>
            <a:ext cx="916200" cy="35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" name="Google Shape;571;p55"/>
          <p:cNvCxnSpPr>
            <a:stCxn id="566" idx="5"/>
            <a:endCxn id="568" idx="0"/>
          </p:cNvCxnSpPr>
          <p:nvPr/>
        </p:nvCxnSpPr>
        <p:spPr>
          <a:xfrm>
            <a:off x="5837487" y="2647594"/>
            <a:ext cx="390900" cy="29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55"/>
          <p:cNvCxnSpPr>
            <a:stCxn id="565" idx="5"/>
            <a:endCxn id="567" idx="0"/>
          </p:cNvCxnSpPr>
          <p:nvPr/>
        </p:nvCxnSpPr>
        <p:spPr>
          <a:xfrm>
            <a:off x="6966462" y="1773294"/>
            <a:ext cx="854100" cy="3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3" name="Google Shape;573;p55"/>
          <p:cNvSpPr/>
          <p:nvPr/>
        </p:nvSpPr>
        <p:spPr>
          <a:xfrm>
            <a:off x="6986450" y="30799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11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74" name="Google Shape;574;p55"/>
          <p:cNvCxnSpPr>
            <a:stCxn id="567" idx="3"/>
            <a:endCxn id="573" idx="0"/>
          </p:cNvCxnSpPr>
          <p:nvPr/>
        </p:nvCxnSpPr>
        <p:spPr>
          <a:xfrm flipH="1">
            <a:off x="7287238" y="2687694"/>
            <a:ext cx="320700" cy="3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55"/>
          <p:cNvCxnSpPr>
            <a:stCxn id="567" idx="5"/>
            <a:endCxn id="569" idx="0"/>
          </p:cNvCxnSpPr>
          <p:nvPr/>
        </p:nvCxnSpPr>
        <p:spPr>
          <a:xfrm>
            <a:off x="8033262" y="2687694"/>
            <a:ext cx="393000" cy="33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6" name="Google Shape;576;p55"/>
          <p:cNvSpPr txBox="1"/>
          <p:nvPr/>
        </p:nvSpPr>
        <p:spPr>
          <a:xfrm>
            <a:off x="30075" y="4186900"/>
            <a:ext cx="1931100" cy="711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1: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FREE </a:t>
            </a:r>
            <a:r>
              <a:rPr i="1" lang="en" u="sng"/>
              <a:t>THIS</a:t>
            </a:r>
            <a:r>
              <a:rPr lang="en"/>
              <a:t> NODE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77" name="Google Shape;577;p55"/>
          <p:cNvSpPr/>
          <p:nvPr/>
        </p:nvSpPr>
        <p:spPr>
          <a:xfrm>
            <a:off x="2275975" y="4587950"/>
            <a:ext cx="651900" cy="5112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8" name="Google Shape;578;p55"/>
          <p:cNvCxnSpPr>
            <a:stCxn id="576" idx="3"/>
            <a:endCxn id="561" idx="2"/>
          </p:cNvCxnSpPr>
          <p:nvPr/>
        </p:nvCxnSpPr>
        <p:spPr>
          <a:xfrm flipH="1" rot="10800000">
            <a:off x="1961175" y="4376350"/>
            <a:ext cx="300900" cy="166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9" name="Google Shape;579;p55"/>
          <p:cNvSpPr txBox="1"/>
          <p:nvPr/>
        </p:nvSpPr>
        <p:spPr>
          <a:xfrm>
            <a:off x="3763875" y="3882100"/>
            <a:ext cx="2632800" cy="857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2: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SET THE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next</a:t>
            </a:r>
            <a:r>
              <a:rPr lang="en"/>
              <a:t> FIELD 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i="1" lang="en" u="sng"/>
              <a:t>THIS</a:t>
            </a:r>
            <a:r>
              <a:rPr lang="en"/>
              <a:t> NODE TO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NULL</a:t>
            </a:r>
            <a:r>
              <a:rPr lang="en"/>
              <a:t>.</a:t>
            </a:r>
            <a:endParaRPr/>
          </a:p>
        </p:txBody>
      </p:sp>
      <p:sp>
        <p:nvSpPr>
          <p:cNvPr id="580" name="Google Shape;580;p55"/>
          <p:cNvSpPr/>
          <p:nvPr/>
        </p:nvSpPr>
        <p:spPr>
          <a:xfrm>
            <a:off x="2486525" y="3595350"/>
            <a:ext cx="1263325" cy="671750"/>
          </a:xfrm>
          <a:custGeom>
            <a:rect b="b" l="l" r="r" t="t"/>
            <a:pathLst>
              <a:path extrusionOk="0" h="26870" w="50533">
                <a:moveTo>
                  <a:pt x="50533" y="26870"/>
                </a:moveTo>
                <a:cubicBezTo>
                  <a:pt x="45921" y="25934"/>
                  <a:pt x="28742" y="24998"/>
                  <a:pt x="22860" y="21255"/>
                </a:cubicBezTo>
                <a:cubicBezTo>
                  <a:pt x="16978" y="17512"/>
                  <a:pt x="19050" y="7954"/>
                  <a:pt x="15240" y="4411"/>
                </a:cubicBezTo>
                <a:cubicBezTo>
                  <a:pt x="11430" y="869"/>
                  <a:pt x="2540" y="735"/>
                  <a:pt x="0" y="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81" name="Google Shape;581;p55"/>
          <p:cNvSpPr/>
          <p:nvPr/>
        </p:nvSpPr>
        <p:spPr>
          <a:xfrm>
            <a:off x="4917000" y="1194288"/>
            <a:ext cx="3980400" cy="255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55"/>
          <p:cNvSpPr txBox="1"/>
          <p:nvPr/>
        </p:nvSpPr>
        <p:spPr>
          <a:xfrm>
            <a:off x="4993100" y="1379525"/>
            <a:ext cx="934500" cy="33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GOAL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Dictionary ADT</a:t>
            </a:r>
            <a:endParaRPr/>
          </a:p>
        </p:txBody>
      </p:sp>
      <p:sp>
        <p:nvSpPr>
          <p:cNvPr id="126" name="Google Shape;126;p29"/>
          <p:cNvSpPr txBox="1"/>
          <p:nvPr>
            <p:ph idx="1" type="body"/>
          </p:nvPr>
        </p:nvSpPr>
        <p:spPr>
          <a:xfrm>
            <a:off x="70775" y="1200150"/>
            <a:ext cx="4416300" cy="3725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Contains: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 a </a:t>
            </a:r>
            <a:r>
              <a:rPr b="1" lang="en" sz="2400"/>
              <a:t>set</a:t>
            </a:r>
            <a:r>
              <a:rPr lang="en" sz="2400"/>
              <a:t> of comparable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     Items.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	Eg:  strings, ints…</a:t>
            </a:r>
            <a:endParaRPr sz="2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4685250" y="1200150"/>
            <a:ext cx="4303200" cy="3725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BASIC OPERATIONS: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insert(D, x)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contains(D,x)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remove(D,x)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6"/>
          <p:cNvSpPr txBox="1"/>
          <p:nvPr>
            <p:ph idx="4294967295" type="title"/>
          </p:nvPr>
        </p:nvSpPr>
        <p:spPr>
          <a:xfrm>
            <a:off x="381000" y="-98822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bst_remove: ONE-CHILD CASE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8" name="Google Shape;588;p56"/>
          <p:cNvSpPr/>
          <p:nvPr/>
        </p:nvSpPr>
        <p:spPr>
          <a:xfrm>
            <a:off x="1347650" y="7939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89" name="Google Shape;589;p56"/>
          <p:cNvSpPr/>
          <p:nvPr/>
        </p:nvSpPr>
        <p:spPr>
          <a:xfrm>
            <a:off x="218675" y="16682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90" name="Google Shape;590;p56"/>
          <p:cNvSpPr/>
          <p:nvPr/>
        </p:nvSpPr>
        <p:spPr>
          <a:xfrm>
            <a:off x="2871650" y="17083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91" name="Google Shape;591;p56"/>
          <p:cNvSpPr/>
          <p:nvPr/>
        </p:nvSpPr>
        <p:spPr>
          <a:xfrm>
            <a:off x="822350" y="248842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92" name="Google Shape;592;p56"/>
          <p:cNvSpPr/>
          <p:nvPr/>
        </p:nvSpPr>
        <p:spPr>
          <a:xfrm>
            <a:off x="3553425" y="256462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93" name="Google Shape;593;p56"/>
          <p:cNvCxnSpPr>
            <a:stCxn id="588" idx="3"/>
            <a:endCxn id="589" idx="0"/>
          </p:cNvCxnSpPr>
          <p:nvPr/>
        </p:nvCxnSpPr>
        <p:spPr>
          <a:xfrm flipH="1">
            <a:off x="519538" y="1316094"/>
            <a:ext cx="916200" cy="35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4" name="Google Shape;594;p56"/>
          <p:cNvCxnSpPr>
            <a:stCxn id="589" idx="5"/>
            <a:endCxn id="591" idx="0"/>
          </p:cNvCxnSpPr>
          <p:nvPr/>
        </p:nvCxnSpPr>
        <p:spPr>
          <a:xfrm>
            <a:off x="732087" y="2190394"/>
            <a:ext cx="390900" cy="29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5" name="Google Shape;595;p56"/>
          <p:cNvCxnSpPr>
            <a:stCxn id="588" idx="5"/>
            <a:endCxn id="590" idx="0"/>
          </p:cNvCxnSpPr>
          <p:nvPr/>
        </p:nvCxnSpPr>
        <p:spPr>
          <a:xfrm>
            <a:off x="1861062" y="1316094"/>
            <a:ext cx="1311300" cy="3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6" name="Google Shape;596;p56"/>
          <p:cNvSpPr/>
          <p:nvPr/>
        </p:nvSpPr>
        <p:spPr>
          <a:xfrm>
            <a:off x="1881050" y="26227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11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97" name="Google Shape;597;p56"/>
          <p:cNvCxnSpPr>
            <a:stCxn id="590" idx="3"/>
            <a:endCxn id="596" idx="0"/>
          </p:cNvCxnSpPr>
          <p:nvPr/>
        </p:nvCxnSpPr>
        <p:spPr>
          <a:xfrm flipH="1">
            <a:off x="2181838" y="2230494"/>
            <a:ext cx="777900" cy="39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8" name="Google Shape;598;p56"/>
          <p:cNvSpPr/>
          <p:nvPr/>
        </p:nvSpPr>
        <p:spPr>
          <a:xfrm>
            <a:off x="2262050" y="34609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99" name="Google Shape;599;p56"/>
          <p:cNvCxnSpPr>
            <a:stCxn id="590" idx="5"/>
            <a:endCxn id="592" idx="0"/>
          </p:cNvCxnSpPr>
          <p:nvPr/>
        </p:nvCxnSpPr>
        <p:spPr>
          <a:xfrm>
            <a:off x="3385062" y="2230494"/>
            <a:ext cx="469200" cy="33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0" name="Google Shape;600;p56"/>
          <p:cNvCxnSpPr>
            <a:stCxn id="596" idx="5"/>
            <a:endCxn id="598" idx="0"/>
          </p:cNvCxnSpPr>
          <p:nvPr/>
        </p:nvCxnSpPr>
        <p:spPr>
          <a:xfrm>
            <a:off x="2394462" y="3144894"/>
            <a:ext cx="168300" cy="31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1" name="Google Shape;601;p56"/>
          <p:cNvSpPr txBox="1"/>
          <p:nvPr/>
        </p:nvSpPr>
        <p:spPr>
          <a:xfrm>
            <a:off x="4349975" y="671125"/>
            <a:ext cx="19311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EXAMPLE: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REMOVE 11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2" name="Google Shape;602;p56"/>
          <p:cNvSpPr txBox="1"/>
          <p:nvPr/>
        </p:nvSpPr>
        <p:spPr>
          <a:xfrm>
            <a:off x="60350" y="3422300"/>
            <a:ext cx="1564800" cy="611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DELETE THIS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NODE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3" name="Google Shape;603;p56"/>
          <p:cNvSpPr txBox="1"/>
          <p:nvPr/>
        </p:nvSpPr>
        <p:spPr>
          <a:xfrm>
            <a:off x="5335575" y="2622900"/>
            <a:ext cx="2799600" cy="857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RE-ASSIGN LEFT FIELD OF THIS NODE TO ROOT OF SUBTREE AFTER DELETION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4" name="Google Shape;604;p56"/>
          <p:cNvSpPr/>
          <p:nvPr/>
        </p:nvSpPr>
        <p:spPr>
          <a:xfrm>
            <a:off x="2033450" y="42991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5" name="Google Shape;605;p56"/>
          <p:cNvSpPr/>
          <p:nvPr/>
        </p:nvSpPr>
        <p:spPr>
          <a:xfrm>
            <a:off x="2719250" y="42991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16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606" name="Google Shape;606;p56"/>
          <p:cNvCxnSpPr>
            <a:stCxn id="598" idx="4"/>
            <a:endCxn id="604" idx="0"/>
          </p:cNvCxnSpPr>
          <p:nvPr/>
        </p:nvCxnSpPr>
        <p:spPr>
          <a:xfrm flipH="1">
            <a:off x="2334200" y="4072675"/>
            <a:ext cx="228600" cy="226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" name="Google Shape;607;p56"/>
          <p:cNvCxnSpPr>
            <a:stCxn id="598" idx="4"/>
            <a:endCxn id="605" idx="0"/>
          </p:cNvCxnSpPr>
          <p:nvPr/>
        </p:nvCxnSpPr>
        <p:spPr>
          <a:xfrm>
            <a:off x="2562800" y="4072675"/>
            <a:ext cx="457200" cy="226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8" name="Google Shape;608;p56"/>
          <p:cNvCxnSpPr>
            <a:endCxn id="596" idx="3"/>
          </p:cNvCxnSpPr>
          <p:nvPr/>
        </p:nvCxnSpPr>
        <p:spPr>
          <a:xfrm flipH="1" rot="10800000">
            <a:off x="1303438" y="3144894"/>
            <a:ext cx="665700" cy="288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9" name="Google Shape;609;p56"/>
          <p:cNvSpPr/>
          <p:nvPr/>
        </p:nvSpPr>
        <p:spPr>
          <a:xfrm>
            <a:off x="2568575" y="2228475"/>
            <a:ext cx="401000" cy="1223550"/>
          </a:xfrm>
          <a:custGeom>
            <a:rect b="b" l="l" r="r" t="t"/>
            <a:pathLst>
              <a:path extrusionOk="0" h="48942" w="16040">
                <a:moveTo>
                  <a:pt x="15691" y="0"/>
                </a:moveTo>
                <a:cubicBezTo>
                  <a:pt x="15629" y="2055"/>
                  <a:pt x="16688" y="8967"/>
                  <a:pt x="15318" y="12329"/>
                </a:cubicBezTo>
                <a:cubicBezTo>
                  <a:pt x="13948" y="15691"/>
                  <a:pt x="10025" y="14072"/>
                  <a:pt x="7472" y="20174"/>
                </a:cubicBezTo>
                <a:cubicBezTo>
                  <a:pt x="4919" y="26276"/>
                  <a:pt x="1245" y="44147"/>
                  <a:pt x="0" y="48942"/>
                </a:cubicBezTo>
              </a:path>
            </a:pathLst>
          </a:cu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0" name="Google Shape;610;p56"/>
          <p:cNvSpPr/>
          <p:nvPr/>
        </p:nvSpPr>
        <p:spPr>
          <a:xfrm>
            <a:off x="3530600" y="1985625"/>
            <a:ext cx="1793325" cy="1055425"/>
          </a:xfrm>
          <a:custGeom>
            <a:rect b="b" l="l" r="r" t="t"/>
            <a:pathLst>
              <a:path extrusionOk="0" h="42217" w="71733">
                <a:moveTo>
                  <a:pt x="71733" y="42217"/>
                </a:moveTo>
                <a:cubicBezTo>
                  <a:pt x="67686" y="36177"/>
                  <a:pt x="59404" y="13014"/>
                  <a:pt x="47448" y="5978"/>
                </a:cubicBezTo>
                <a:cubicBezTo>
                  <a:pt x="35493" y="-1058"/>
                  <a:pt x="7908" y="996"/>
                  <a:pt x="0" y="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11" name="Google Shape;611;p56"/>
          <p:cNvSpPr/>
          <p:nvPr/>
        </p:nvSpPr>
        <p:spPr>
          <a:xfrm>
            <a:off x="1772230" y="3328268"/>
            <a:ext cx="1793475" cy="1662925"/>
          </a:xfrm>
          <a:custGeom>
            <a:rect b="b" l="l" r="r" t="t"/>
            <a:pathLst>
              <a:path extrusionOk="0" h="66517" w="71739">
                <a:moveTo>
                  <a:pt x="15042" y="7565"/>
                </a:moveTo>
                <a:cubicBezTo>
                  <a:pt x="13734" y="11363"/>
                  <a:pt x="14855" y="19397"/>
                  <a:pt x="12426" y="26246"/>
                </a:cubicBezTo>
                <a:cubicBezTo>
                  <a:pt x="9998" y="33096"/>
                  <a:pt x="1467" y="42311"/>
                  <a:pt x="471" y="48662"/>
                </a:cubicBezTo>
                <a:cubicBezTo>
                  <a:pt x="-525" y="55013"/>
                  <a:pt x="-400" y="61427"/>
                  <a:pt x="6449" y="64353"/>
                </a:cubicBezTo>
                <a:cubicBezTo>
                  <a:pt x="13299" y="67280"/>
                  <a:pt x="31854" y="66283"/>
                  <a:pt x="41568" y="66221"/>
                </a:cubicBezTo>
                <a:cubicBezTo>
                  <a:pt x="51282" y="66159"/>
                  <a:pt x="59812" y="67405"/>
                  <a:pt x="64731" y="63980"/>
                </a:cubicBezTo>
                <a:cubicBezTo>
                  <a:pt x="69650" y="60555"/>
                  <a:pt x="73075" y="51215"/>
                  <a:pt x="71082" y="45673"/>
                </a:cubicBezTo>
                <a:cubicBezTo>
                  <a:pt x="69090" y="40131"/>
                  <a:pt x="56823" y="38014"/>
                  <a:pt x="52776" y="30729"/>
                </a:cubicBezTo>
                <a:cubicBezTo>
                  <a:pt x="48729" y="23444"/>
                  <a:pt x="52215" y="6507"/>
                  <a:pt x="46798" y="1961"/>
                </a:cubicBezTo>
                <a:cubicBezTo>
                  <a:pt x="41381" y="-2584"/>
                  <a:pt x="25565" y="2522"/>
                  <a:pt x="20272" y="3456"/>
                </a:cubicBezTo>
                <a:cubicBezTo>
                  <a:pt x="14979" y="4390"/>
                  <a:pt x="16350" y="3767"/>
                  <a:pt x="15042" y="7565"/>
                </a:cubicBezTo>
                <a:close/>
              </a:path>
            </a:pathLst>
          </a:cu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7"/>
          <p:cNvSpPr/>
          <p:nvPr/>
        </p:nvSpPr>
        <p:spPr>
          <a:xfrm>
            <a:off x="1347650" y="7939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7" name="Google Shape;617;p57"/>
          <p:cNvSpPr/>
          <p:nvPr/>
        </p:nvSpPr>
        <p:spPr>
          <a:xfrm>
            <a:off x="218675" y="16682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8" name="Google Shape;618;p57"/>
          <p:cNvSpPr/>
          <p:nvPr/>
        </p:nvSpPr>
        <p:spPr>
          <a:xfrm>
            <a:off x="2871650" y="17083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9" name="Google Shape;619;p57"/>
          <p:cNvSpPr/>
          <p:nvPr/>
        </p:nvSpPr>
        <p:spPr>
          <a:xfrm>
            <a:off x="822350" y="248842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20" name="Google Shape;620;p57"/>
          <p:cNvSpPr/>
          <p:nvPr/>
        </p:nvSpPr>
        <p:spPr>
          <a:xfrm>
            <a:off x="4010625" y="256462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621" name="Google Shape;621;p57"/>
          <p:cNvCxnSpPr>
            <a:stCxn id="616" idx="3"/>
            <a:endCxn id="617" idx="0"/>
          </p:cNvCxnSpPr>
          <p:nvPr/>
        </p:nvCxnSpPr>
        <p:spPr>
          <a:xfrm flipH="1">
            <a:off x="519538" y="1316094"/>
            <a:ext cx="916200" cy="35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2" name="Google Shape;622;p57"/>
          <p:cNvCxnSpPr>
            <a:stCxn id="617" idx="5"/>
            <a:endCxn id="619" idx="0"/>
          </p:cNvCxnSpPr>
          <p:nvPr/>
        </p:nvCxnSpPr>
        <p:spPr>
          <a:xfrm>
            <a:off x="732087" y="2190394"/>
            <a:ext cx="390900" cy="29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3" name="Google Shape;623;p57"/>
          <p:cNvCxnSpPr>
            <a:stCxn id="616" idx="5"/>
            <a:endCxn id="618" idx="0"/>
          </p:cNvCxnSpPr>
          <p:nvPr/>
        </p:nvCxnSpPr>
        <p:spPr>
          <a:xfrm>
            <a:off x="1861062" y="1316094"/>
            <a:ext cx="1311300" cy="39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4" name="Google Shape;624;p57"/>
          <p:cNvSpPr/>
          <p:nvPr/>
        </p:nvSpPr>
        <p:spPr>
          <a:xfrm>
            <a:off x="1881050" y="26227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11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625" name="Google Shape;625;p57"/>
          <p:cNvCxnSpPr>
            <a:stCxn id="618" idx="3"/>
            <a:endCxn id="624" idx="0"/>
          </p:cNvCxnSpPr>
          <p:nvPr/>
        </p:nvCxnSpPr>
        <p:spPr>
          <a:xfrm flipH="1">
            <a:off x="2181838" y="2230494"/>
            <a:ext cx="777900" cy="39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6" name="Google Shape;626;p57"/>
          <p:cNvSpPr/>
          <p:nvPr/>
        </p:nvSpPr>
        <p:spPr>
          <a:xfrm>
            <a:off x="2262050" y="34609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627" name="Google Shape;627;p57"/>
          <p:cNvCxnSpPr>
            <a:stCxn id="618" idx="5"/>
            <a:endCxn id="620" idx="0"/>
          </p:cNvCxnSpPr>
          <p:nvPr/>
        </p:nvCxnSpPr>
        <p:spPr>
          <a:xfrm>
            <a:off x="3385062" y="2230494"/>
            <a:ext cx="926400" cy="334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8" name="Google Shape;628;p57"/>
          <p:cNvCxnSpPr>
            <a:stCxn id="624" idx="5"/>
            <a:endCxn id="626" idx="0"/>
          </p:cNvCxnSpPr>
          <p:nvPr/>
        </p:nvCxnSpPr>
        <p:spPr>
          <a:xfrm>
            <a:off x="2394462" y="3144894"/>
            <a:ext cx="168300" cy="31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9" name="Google Shape;629;p57"/>
          <p:cNvSpPr/>
          <p:nvPr/>
        </p:nvSpPr>
        <p:spPr>
          <a:xfrm>
            <a:off x="2033450" y="42991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30" name="Google Shape;630;p57"/>
          <p:cNvSpPr/>
          <p:nvPr/>
        </p:nvSpPr>
        <p:spPr>
          <a:xfrm>
            <a:off x="2719250" y="42991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16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631" name="Google Shape;631;p57"/>
          <p:cNvCxnSpPr>
            <a:stCxn id="626" idx="4"/>
            <a:endCxn id="629" idx="0"/>
          </p:cNvCxnSpPr>
          <p:nvPr/>
        </p:nvCxnSpPr>
        <p:spPr>
          <a:xfrm flipH="1">
            <a:off x="2334200" y="4072675"/>
            <a:ext cx="228600" cy="226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2" name="Google Shape;632;p57"/>
          <p:cNvCxnSpPr>
            <a:stCxn id="626" idx="4"/>
            <a:endCxn id="630" idx="0"/>
          </p:cNvCxnSpPr>
          <p:nvPr/>
        </p:nvCxnSpPr>
        <p:spPr>
          <a:xfrm>
            <a:off x="2562800" y="4072675"/>
            <a:ext cx="457200" cy="226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3" name="Google Shape;633;p57"/>
          <p:cNvSpPr txBox="1"/>
          <p:nvPr>
            <p:ph idx="4294967295" type="title"/>
          </p:nvPr>
        </p:nvSpPr>
        <p:spPr>
          <a:xfrm>
            <a:off x="381000" y="-98822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bst_remove: TWO-CHILD CASE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4" name="Google Shape;634;p57"/>
          <p:cNvSpPr/>
          <p:nvPr/>
        </p:nvSpPr>
        <p:spPr>
          <a:xfrm>
            <a:off x="3401025" y="332662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18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35" name="Google Shape;635;p57"/>
          <p:cNvSpPr/>
          <p:nvPr/>
        </p:nvSpPr>
        <p:spPr>
          <a:xfrm>
            <a:off x="3782025" y="408862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19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636" name="Google Shape;636;p57"/>
          <p:cNvCxnSpPr>
            <a:stCxn id="620" idx="3"/>
            <a:endCxn id="634" idx="0"/>
          </p:cNvCxnSpPr>
          <p:nvPr/>
        </p:nvCxnSpPr>
        <p:spPr>
          <a:xfrm flipH="1">
            <a:off x="3701813" y="3086744"/>
            <a:ext cx="396900" cy="24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" name="Google Shape;637;p57"/>
          <p:cNvCxnSpPr>
            <a:stCxn id="634" idx="5"/>
            <a:endCxn id="635" idx="0"/>
          </p:cNvCxnSpPr>
          <p:nvPr/>
        </p:nvCxnSpPr>
        <p:spPr>
          <a:xfrm>
            <a:off x="3914437" y="3848744"/>
            <a:ext cx="168300" cy="24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8" name="Google Shape;638;p57"/>
          <p:cNvSpPr txBox="1"/>
          <p:nvPr/>
        </p:nvSpPr>
        <p:spPr>
          <a:xfrm>
            <a:off x="4426175" y="747325"/>
            <a:ext cx="19311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EXAMPLE: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REMOVE 17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39" name="Google Shape;639;p57"/>
          <p:cNvSpPr/>
          <p:nvPr/>
        </p:nvSpPr>
        <p:spPr>
          <a:xfrm>
            <a:off x="2649376" y="1469600"/>
            <a:ext cx="926425" cy="1067720"/>
          </a:xfrm>
          <a:custGeom>
            <a:rect b="b" l="l" r="r" t="t"/>
            <a:pathLst>
              <a:path extrusionOk="0" h="49198" w="48644">
                <a:moveTo>
                  <a:pt x="48356" y="17278"/>
                </a:moveTo>
                <a:cubicBezTo>
                  <a:pt x="46737" y="10304"/>
                  <a:pt x="37335" y="840"/>
                  <a:pt x="29676" y="93"/>
                </a:cubicBezTo>
                <a:cubicBezTo>
                  <a:pt x="22017" y="-654"/>
                  <a:pt x="6762" y="7502"/>
                  <a:pt x="2403" y="12795"/>
                </a:cubicBezTo>
                <a:cubicBezTo>
                  <a:pt x="-1956" y="18088"/>
                  <a:pt x="597" y="25871"/>
                  <a:pt x="3523" y="31849"/>
                </a:cubicBezTo>
                <a:cubicBezTo>
                  <a:pt x="6450" y="37827"/>
                  <a:pt x="13984" y="46980"/>
                  <a:pt x="19962" y="48661"/>
                </a:cubicBezTo>
                <a:cubicBezTo>
                  <a:pt x="25940" y="50342"/>
                  <a:pt x="34657" y="47167"/>
                  <a:pt x="39389" y="41936"/>
                </a:cubicBezTo>
                <a:cubicBezTo>
                  <a:pt x="44121" y="36706"/>
                  <a:pt x="49975" y="24252"/>
                  <a:pt x="48356" y="17278"/>
                </a:cubicBezTo>
                <a:close/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0" name="Google Shape;640;p57"/>
          <p:cNvSpPr txBox="1"/>
          <p:nvPr/>
        </p:nvSpPr>
        <p:spPr>
          <a:xfrm>
            <a:off x="5538725" y="2032325"/>
            <a:ext cx="2540400" cy="10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SUPPOSE WE DELETE THIS NODE -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FREE IT...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41" name="Google Shape;641;p57"/>
          <p:cNvSpPr/>
          <p:nvPr/>
        </p:nvSpPr>
        <p:spPr>
          <a:xfrm>
            <a:off x="3605325" y="1938925"/>
            <a:ext cx="1914725" cy="588425"/>
          </a:xfrm>
          <a:custGeom>
            <a:rect b="b" l="l" r="r" t="t"/>
            <a:pathLst>
              <a:path extrusionOk="0" h="23537" w="76589">
                <a:moveTo>
                  <a:pt x="76589" y="23537"/>
                </a:moveTo>
                <a:cubicBezTo>
                  <a:pt x="70861" y="20112"/>
                  <a:pt x="54983" y="6912"/>
                  <a:pt x="42218" y="2989"/>
                </a:cubicBezTo>
                <a:cubicBezTo>
                  <a:pt x="29453" y="-934"/>
                  <a:pt x="7036" y="498"/>
                  <a:pt x="0" y="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42" name="Google Shape;642;p57"/>
          <p:cNvSpPr txBox="1"/>
          <p:nvPr/>
        </p:nvSpPr>
        <p:spPr>
          <a:xfrm>
            <a:off x="5183800" y="3206225"/>
            <a:ext cx="1671900" cy="44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NOW WHAT???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43" name="Google Shape;643;p57"/>
          <p:cNvSpPr txBox="1"/>
          <p:nvPr/>
        </p:nvSpPr>
        <p:spPr>
          <a:xfrm>
            <a:off x="2939750" y="2299138"/>
            <a:ext cx="504300" cy="495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??</a:t>
            </a:r>
            <a:endParaRPr b="1" sz="18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44" name="Google Shape;644;p57"/>
          <p:cNvSpPr/>
          <p:nvPr/>
        </p:nvSpPr>
        <p:spPr>
          <a:xfrm>
            <a:off x="1877400" y="1322475"/>
            <a:ext cx="1327850" cy="990050"/>
          </a:xfrm>
          <a:custGeom>
            <a:rect b="b" l="l" r="r" t="t"/>
            <a:pathLst>
              <a:path extrusionOk="0" h="39602" w="53114">
                <a:moveTo>
                  <a:pt x="0" y="0"/>
                </a:moveTo>
                <a:cubicBezTo>
                  <a:pt x="6102" y="996"/>
                  <a:pt x="28082" y="2616"/>
                  <a:pt x="36613" y="5978"/>
                </a:cubicBezTo>
                <a:cubicBezTo>
                  <a:pt x="45144" y="9341"/>
                  <a:pt x="48444" y="14571"/>
                  <a:pt x="51184" y="20175"/>
                </a:cubicBezTo>
                <a:cubicBezTo>
                  <a:pt x="53924" y="25779"/>
                  <a:pt x="52741" y="36364"/>
                  <a:pt x="53052" y="39602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5" name="Google Shape;645;p57"/>
          <p:cNvSpPr txBox="1"/>
          <p:nvPr/>
        </p:nvSpPr>
        <p:spPr>
          <a:xfrm>
            <a:off x="5053050" y="3748000"/>
            <a:ext cx="3026100" cy="10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HMM...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TWO DANGLING SUBTREES...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NOT SO SIMPLE...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8"/>
          <p:cNvSpPr/>
          <p:nvPr/>
        </p:nvSpPr>
        <p:spPr>
          <a:xfrm>
            <a:off x="1423850" y="2605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1" name="Google Shape;651;p58"/>
          <p:cNvSpPr/>
          <p:nvPr/>
        </p:nvSpPr>
        <p:spPr>
          <a:xfrm>
            <a:off x="218675" y="9824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2" name="Google Shape;652;p58"/>
          <p:cNvSpPr/>
          <p:nvPr/>
        </p:nvSpPr>
        <p:spPr>
          <a:xfrm>
            <a:off x="3554492" y="1022575"/>
            <a:ext cx="601500" cy="611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3" name="Google Shape;653;p58"/>
          <p:cNvSpPr/>
          <p:nvPr/>
        </p:nvSpPr>
        <p:spPr>
          <a:xfrm>
            <a:off x="822350" y="180262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4" name="Google Shape;654;p58"/>
          <p:cNvSpPr/>
          <p:nvPr/>
        </p:nvSpPr>
        <p:spPr>
          <a:xfrm>
            <a:off x="4848825" y="180262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655" name="Google Shape;655;p58"/>
          <p:cNvCxnSpPr>
            <a:stCxn id="650" idx="3"/>
            <a:endCxn id="651" idx="0"/>
          </p:cNvCxnSpPr>
          <p:nvPr/>
        </p:nvCxnSpPr>
        <p:spPr>
          <a:xfrm flipH="1">
            <a:off x="519538" y="782694"/>
            <a:ext cx="992400" cy="19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6" name="Google Shape;656;p58"/>
          <p:cNvCxnSpPr>
            <a:stCxn id="651" idx="5"/>
            <a:endCxn id="653" idx="0"/>
          </p:cNvCxnSpPr>
          <p:nvPr/>
        </p:nvCxnSpPr>
        <p:spPr>
          <a:xfrm>
            <a:off x="732087" y="1504594"/>
            <a:ext cx="390900" cy="29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7" name="Google Shape;657;p58"/>
          <p:cNvCxnSpPr>
            <a:stCxn id="650" idx="5"/>
            <a:endCxn id="652" idx="0"/>
          </p:cNvCxnSpPr>
          <p:nvPr/>
        </p:nvCxnSpPr>
        <p:spPr>
          <a:xfrm>
            <a:off x="1937262" y="782694"/>
            <a:ext cx="1917900" cy="24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8" name="Google Shape;658;p58"/>
          <p:cNvSpPr/>
          <p:nvPr/>
        </p:nvSpPr>
        <p:spPr>
          <a:xfrm>
            <a:off x="1927751" y="17845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11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659" name="Google Shape;659;p58"/>
          <p:cNvCxnSpPr>
            <a:stCxn id="652" idx="3"/>
            <a:endCxn id="658" idx="0"/>
          </p:cNvCxnSpPr>
          <p:nvPr/>
        </p:nvCxnSpPr>
        <p:spPr>
          <a:xfrm flipH="1">
            <a:off x="2228380" y="1544694"/>
            <a:ext cx="1414200" cy="24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0" name="Google Shape;660;p58"/>
          <p:cNvSpPr/>
          <p:nvPr/>
        </p:nvSpPr>
        <p:spPr>
          <a:xfrm>
            <a:off x="2770854" y="26227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661" name="Google Shape;661;p58"/>
          <p:cNvCxnSpPr>
            <a:stCxn id="652" idx="5"/>
            <a:endCxn id="654" idx="0"/>
          </p:cNvCxnSpPr>
          <p:nvPr/>
        </p:nvCxnSpPr>
        <p:spPr>
          <a:xfrm>
            <a:off x="4067905" y="1544694"/>
            <a:ext cx="1081800" cy="258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2" name="Google Shape;662;p58"/>
          <p:cNvCxnSpPr>
            <a:stCxn id="658" idx="5"/>
            <a:endCxn id="660" idx="0"/>
          </p:cNvCxnSpPr>
          <p:nvPr/>
        </p:nvCxnSpPr>
        <p:spPr>
          <a:xfrm>
            <a:off x="2441163" y="2306694"/>
            <a:ext cx="630300" cy="31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3" name="Google Shape;663;p58"/>
          <p:cNvSpPr/>
          <p:nvPr/>
        </p:nvSpPr>
        <p:spPr>
          <a:xfrm>
            <a:off x="2299411" y="34609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4" name="Google Shape;664;p58"/>
          <p:cNvSpPr/>
          <p:nvPr/>
        </p:nvSpPr>
        <p:spPr>
          <a:xfrm>
            <a:off x="3190694" y="34609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16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665" name="Google Shape;665;p58"/>
          <p:cNvCxnSpPr>
            <a:stCxn id="660" idx="4"/>
            <a:endCxn id="663" idx="0"/>
          </p:cNvCxnSpPr>
          <p:nvPr/>
        </p:nvCxnSpPr>
        <p:spPr>
          <a:xfrm flipH="1">
            <a:off x="2600304" y="3234475"/>
            <a:ext cx="471300" cy="226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6" name="Google Shape;666;p58"/>
          <p:cNvCxnSpPr>
            <a:stCxn id="660" idx="4"/>
            <a:endCxn id="664" idx="0"/>
          </p:cNvCxnSpPr>
          <p:nvPr/>
        </p:nvCxnSpPr>
        <p:spPr>
          <a:xfrm>
            <a:off x="3071604" y="3234475"/>
            <a:ext cx="419700" cy="226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7" name="Google Shape;667;p58"/>
          <p:cNvSpPr/>
          <p:nvPr/>
        </p:nvSpPr>
        <p:spPr>
          <a:xfrm>
            <a:off x="4124186" y="2601986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18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8" name="Google Shape;668;p58"/>
          <p:cNvSpPr/>
          <p:nvPr/>
        </p:nvSpPr>
        <p:spPr>
          <a:xfrm>
            <a:off x="4533206" y="332662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19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669" name="Google Shape;669;p58"/>
          <p:cNvCxnSpPr>
            <a:stCxn id="654" idx="3"/>
            <a:endCxn id="667" idx="0"/>
          </p:cNvCxnSpPr>
          <p:nvPr/>
        </p:nvCxnSpPr>
        <p:spPr>
          <a:xfrm flipH="1">
            <a:off x="4424813" y="2324744"/>
            <a:ext cx="512100" cy="27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0" name="Google Shape;670;p58"/>
          <p:cNvCxnSpPr>
            <a:stCxn id="667" idx="5"/>
            <a:endCxn id="668" idx="0"/>
          </p:cNvCxnSpPr>
          <p:nvPr/>
        </p:nvCxnSpPr>
        <p:spPr>
          <a:xfrm>
            <a:off x="4637598" y="3124104"/>
            <a:ext cx="196500" cy="202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671" name="Google Shape;671;p58"/>
          <p:cNvGraphicFramePr/>
          <p:nvPr/>
        </p:nvGraphicFramePr>
        <p:xfrm>
          <a:off x="1928300" y="41758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{83D48E96-9382-437E-BEBA-1226CE0B72CE}</a:tableStyleId>
              </a:tblPr>
              <a:tblGrid>
                <a:gridCol w="455250"/>
                <a:gridCol w="455250"/>
                <a:gridCol w="455250"/>
                <a:gridCol w="455250"/>
                <a:gridCol w="455250"/>
                <a:gridCol w="455250"/>
                <a:gridCol w="455250"/>
                <a:gridCol w="455250"/>
              </a:tblGrid>
              <a:tr h="375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16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17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18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19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20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72" name="Google Shape;672;p58"/>
          <p:cNvSpPr/>
          <p:nvPr/>
        </p:nvSpPr>
        <p:spPr>
          <a:xfrm>
            <a:off x="3857500" y="1677400"/>
            <a:ext cx="124150" cy="2428425"/>
          </a:xfrm>
          <a:custGeom>
            <a:rect b="b" l="l" r="r" t="t"/>
            <a:pathLst>
              <a:path extrusionOk="0" h="97137" w="4966">
                <a:moveTo>
                  <a:pt x="0" y="0"/>
                </a:moveTo>
                <a:cubicBezTo>
                  <a:pt x="747" y="8967"/>
                  <a:pt x="3675" y="37610"/>
                  <a:pt x="4484" y="53799"/>
                </a:cubicBezTo>
                <a:cubicBezTo>
                  <a:pt x="5294" y="69989"/>
                  <a:pt x="4795" y="89914"/>
                  <a:pt x="4857" y="97137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73" name="Google Shape;673;p58"/>
          <p:cNvSpPr txBox="1"/>
          <p:nvPr/>
        </p:nvSpPr>
        <p:spPr>
          <a:xfrm>
            <a:off x="6192550" y="318650"/>
            <a:ext cx="2176500" cy="95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LET'S LOOK AT THE ELEMENTS OF THIS SUBTREE IN ORDER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74" name="Google Shape;674;p58"/>
          <p:cNvSpPr/>
          <p:nvPr/>
        </p:nvSpPr>
        <p:spPr>
          <a:xfrm>
            <a:off x="4268475" y="770400"/>
            <a:ext cx="1917918" cy="467997"/>
          </a:xfrm>
          <a:custGeom>
            <a:rect b="b" l="l" r="r" t="t"/>
            <a:pathLst>
              <a:path extrusionOk="0" h="9713" w="76963">
                <a:moveTo>
                  <a:pt x="76963" y="0"/>
                </a:moveTo>
                <a:cubicBezTo>
                  <a:pt x="64136" y="1619"/>
                  <a:pt x="12827" y="8094"/>
                  <a:pt x="0" y="9713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675" name="Google Shape;675;p58"/>
          <p:cNvCxnSpPr/>
          <p:nvPr/>
        </p:nvCxnSpPr>
        <p:spPr>
          <a:xfrm rot="10800000">
            <a:off x="3483900" y="4628725"/>
            <a:ext cx="0" cy="383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76" name="Google Shape;676;p58"/>
          <p:cNvCxnSpPr/>
          <p:nvPr/>
        </p:nvCxnSpPr>
        <p:spPr>
          <a:xfrm rot="10800000">
            <a:off x="4427799" y="4628725"/>
            <a:ext cx="0" cy="383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77" name="Google Shape;677;p58"/>
          <p:cNvSpPr txBox="1"/>
          <p:nvPr/>
        </p:nvSpPr>
        <p:spPr>
          <a:xfrm>
            <a:off x="3746000" y="4535583"/>
            <a:ext cx="4197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Syncopate"/>
                <a:ea typeface="Syncopate"/>
                <a:cs typeface="Syncopate"/>
                <a:sym typeface="Syncopate"/>
              </a:rPr>
              <a:t>X</a:t>
            </a:r>
            <a:endParaRPr b="1" sz="2400">
              <a:solidFill>
                <a:srgbClr val="FF0000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678" name="Google Shape;678;p58"/>
          <p:cNvSpPr txBox="1"/>
          <p:nvPr/>
        </p:nvSpPr>
        <p:spPr>
          <a:xfrm>
            <a:off x="6116350" y="1392300"/>
            <a:ext cx="2551200" cy="78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 HAS A </a:t>
            </a:r>
            <a:r>
              <a:rPr b="1" lang="en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PREDECESSOR:</a:t>
            </a:r>
            <a:endParaRPr b="1">
              <a:highlight>
                <a:srgbClr val="FF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highlight>
                <a:srgbClr val="FF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16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79" name="Google Shape;679;p58"/>
          <p:cNvSpPr txBox="1"/>
          <p:nvPr/>
        </p:nvSpPr>
        <p:spPr>
          <a:xfrm>
            <a:off x="6208275" y="2292650"/>
            <a:ext cx="2307000" cy="78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AND A </a:t>
            </a:r>
            <a:r>
              <a:rPr b="1" lang="en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SUCCESSOR:</a:t>
            </a:r>
            <a:endParaRPr b="1">
              <a:highlight>
                <a:srgbClr val="FF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highlight>
                <a:srgbClr val="FF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18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0" name="Google Shape;680;p58"/>
          <p:cNvSpPr txBox="1"/>
          <p:nvPr/>
        </p:nvSpPr>
        <p:spPr>
          <a:xfrm>
            <a:off x="5772250" y="3128550"/>
            <a:ext cx="3259800" cy="17901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BIG IDEA:</a:t>
            </a:r>
            <a:br>
              <a:rPr b="1" lang="en"/>
            </a:b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KEEP </a:t>
            </a:r>
            <a:r>
              <a:rPr b="1" i="1" lang="en" u="sng"/>
              <a:t>NODE</a:t>
            </a:r>
            <a:r>
              <a:rPr b="1" lang="en"/>
              <a:t> CONTAINING 17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BUT </a:t>
            </a:r>
            <a:r>
              <a:rPr b="1" i="1" lang="en" u="sng"/>
              <a:t>OVERWRITE</a:t>
            </a:r>
            <a:r>
              <a:rPr b="1" lang="en"/>
              <a:t> ITS </a:t>
            </a:r>
            <a:r>
              <a:rPr b="1" i="1" lang="en" u="sng"/>
              <a:t>VALUE</a:t>
            </a:r>
            <a:r>
              <a:rPr b="1" lang="en"/>
              <a:t> WITH EITHER </a:t>
            </a:r>
            <a:r>
              <a:rPr b="1" lang="en">
                <a:highlight>
                  <a:srgbClr val="FFFF00"/>
                </a:highlight>
              </a:rPr>
              <a:t>16</a:t>
            </a:r>
            <a:r>
              <a:rPr b="1" lang="en"/>
              <a:t> OR </a:t>
            </a:r>
            <a:r>
              <a:rPr b="1" lang="en">
                <a:highlight>
                  <a:srgbClr val="FFFF00"/>
                </a:highlight>
              </a:rPr>
              <a:t>18</a:t>
            </a:r>
            <a:endParaRPr b="1">
              <a:highlight>
                <a:srgbClr val="FFFF00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LET'S TRY </a:t>
            </a:r>
            <a:r>
              <a:rPr b="1" lang="en">
                <a:highlight>
                  <a:srgbClr val="FFFF00"/>
                </a:highlight>
              </a:rPr>
              <a:t>16</a:t>
            </a:r>
            <a:r>
              <a:rPr b="1" lang="en"/>
              <a:t> ?</a:t>
            </a:r>
            <a:endParaRPr b="1"/>
          </a:p>
        </p:txBody>
      </p:sp>
      <p:sp>
        <p:nvSpPr>
          <p:cNvPr id="681" name="Google Shape;681;p58"/>
          <p:cNvSpPr/>
          <p:nvPr/>
        </p:nvSpPr>
        <p:spPr>
          <a:xfrm>
            <a:off x="3261130" y="3546760"/>
            <a:ext cx="432900" cy="468000"/>
          </a:xfrm>
          <a:prstGeom prst="ellipse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58"/>
          <p:cNvSpPr/>
          <p:nvPr/>
        </p:nvSpPr>
        <p:spPr>
          <a:xfrm>
            <a:off x="3322985" y="1677400"/>
            <a:ext cx="432950" cy="1783975"/>
          </a:xfrm>
          <a:custGeom>
            <a:rect b="b" l="l" r="r" t="t"/>
            <a:pathLst>
              <a:path extrusionOk="0" h="71359" w="17318">
                <a:moveTo>
                  <a:pt x="12041" y="71359"/>
                </a:moveTo>
                <a:cubicBezTo>
                  <a:pt x="12851" y="68744"/>
                  <a:pt x="18891" y="63700"/>
                  <a:pt x="16898" y="55667"/>
                </a:cubicBezTo>
                <a:cubicBezTo>
                  <a:pt x="14906" y="47635"/>
                  <a:pt x="771" y="32442"/>
                  <a:pt x="86" y="23164"/>
                </a:cubicBezTo>
                <a:cubicBezTo>
                  <a:pt x="-599" y="13886"/>
                  <a:pt x="10672" y="3861"/>
                  <a:pt x="12789" y="0"/>
                </a:cubicBezTo>
              </a:path>
            </a:pathLst>
          </a:cu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683" name="Google Shape;683;p58"/>
          <p:cNvSpPr/>
          <p:nvPr/>
        </p:nvSpPr>
        <p:spPr>
          <a:xfrm>
            <a:off x="3554492" y="1022575"/>
            <a:ext cx="601500" cy="611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16</a:t>
            </a:r>
            <a:endParaRPr b="1">
              <a:highlight>
                <a:srgbClr val="FF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59"/>
          <p:cNvSpPr/>
          <p:nvPr/>
        </p:nvSpPr>
        <p:spPr>
          <a:xfrm>
            <a:off x="1423850" y="2605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9" name="Google Shape;689;p59"/>
          <p:cNvSpPr/>
          <p:nvPr/>
        </p:nvSpPr>
        <p:spPr>
          <a:xfrm>
            <a:off x="218675" y="9824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0" name="Google Shape;690;p59"/>
          <p:cNvSpPr/>
          <p:nvPr/>
        </p:nvSpPr>
        <p:spPr>
          <a:xfrm>
            <a:off x="3554492" y="1022575"/>
            <a:ext cx="601500" cy="611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1" name="Google Shape;691;p59"/>
          <p:cNvSpPr/>
          <p:nvPr/>
        </p:nvSpPr>
        <p:spPr>
          <a:xfrm>
            <a:off x="822350" y="180262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2" name="Google Shape;692;p59"/>
          <p:cNvSpPr/>
          <p:nvPr/>
        </p:nvSpPr>
        <p:spPr>
          <a:xfrm>
            <a:off x="4696425" y="180262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693" name="Google Shape;693;p59"/>
          <p:cNvCxnSpPr>
            <a:stCxn id="688" idx="3"/>
            <a:endCxn id="689" idx="0"/>
          </p:cNvCxnSpPr>
          <p:nvPr/>
        </p:nvCxnSpPr>
        <p:spPr>
          <a:xfrm flipH="1">
            <a:off x="519538" y="782694"/>
            <a:ext cx="992400" cy="19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4" name="Google Shape;694;p59"/>
          <p:cNvCxnSpPr>
            <a:stCxn id="689" idx="5"/>
            <a:endCxn id="691" idx="0"/>
          </p:cNvCxnSpPr>
          <p:nvPr/>
        </p:nvCxnSpPr>
        <p:spPr>
          <a:xfrm>
            <a:off x="732087" y="1504594"/>
            <a:ext cx="390900" cy="29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5" name="Google Shape;695;p59"/>
          <p:cNvCxnSpPr>
            <a:stCxn id="688" idx="5"/>
            <a:endCxn id="690" idx="0"/>
          </p:cNvCxnSpPr>
          <p:nvPr/>
        </p:nvCxnSpPr>
        <p:spPr>
          <a:xfrm>
            <a:off x="1937262" y="782694"/>
            <a:ext cx="1917900" cy="24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6" name="Google Shape;696;p59"/>
          <p:cNvSpPr/>
          <p:nvPr/>
        </p:nvSpPr>
        <p:spPr>
          <a:xfrm>
            <a:off x="1927751" y="17845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11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697" name="Google Shape;697;p59"/>
          <p:cNvCxnSpPr>
            <a:stCxn id="690" idx="3"/>
            <a:endCxn id="696" idx="0"/>
          </p:cNvCxnSpPr>
          <p:nvPr/>
        </p:nvCxnSpPr>
        <p:spPr>
          <a:xfrm flipH="1">
            <a:off x="2228380" y="1544694"/>
            <a:ext cx="1414200" cy="24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8" name="Google Shape;698;p59"/>
          <p:cNvSpPr/>
          <p:nvPr/>
        </p:nvSpPr>
        <p:spPr>
          <a:xfrm>
            <a:off x="2770854" y="26227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699" name="Google Shape;699;p59"/>
          <p:cNvCxnSpPr>
            <a:stCxn id="690" idx="5"/>
            <a:endCxn id="692" idx="0"/>
          </p:cNvCxnSpPr>
          <p:nvPr/>
        </p:nvCxnSpPr>
        <p:spPr>
          <a:xfrm>
            <a:off x="4067905" y="1544694"/>
            <a:ext cx="929400" cy="258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0" name="Google Shape;700;p59"/>
          <p:cNvCxnSpPr>
            <a:stCxn id="696" idx="5"/>
            <a:endCxn id="698" idx="0"/>
          </p:cNvCxnSpPr>
          <p:nvPr/>
        </p:nvCxnSpPr>
        <p:spPr>
          <a:xfrm>
            <a:off x="2441163" y="2306694"/>
            <a:ext cx="630300" cy="31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1" name="Google Shape;701;p59"/>
          <p:cNvSpPr/>
          <p:nvPr/>
        </p:nvSpPr>
        <p:spPr>
          <a:xfrm>
            <a:off x="2299411" y="34609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2" name="Google Shape;702;p59"/>
          <p:cNvSpPr/>
          <p:nvPr/>
        </p:nvSpPr>
        <p:spPr>
          <a:xfrm>
            <a:off x="3190694" y="34609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16</a:t>
            </a:r>
            <a:endParaRPr b="1">
              <a:highlight>
                <a:srgbClr val="FF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703" name="Google Shape;703;p59"/>
          <p:cNvCxnSpPr>
            <a:stCxn id="698" idx="4"/>
            <a:endCxn id="701" idx="0"/>
          </p:cNvCxnSpPr>
          <p:nvPr/>
        </p:nvCxnSpPr>
        <p:spPr>
          <a:xfrm flipH="1">
            <a:off x="2600304" y="3234475"/>
            <a:ext cx="471300" cy="226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4" name="Google Shape;704;p59"/>
          <p:cNvCxnSpPr>
            <a:stCxn id="698" idx="4"/>
            <a:endCxn id="702" idx="0"/>
          </p:cNvCxnSpPr>
          <p:nvPr/>
        </p:nvCxnSpPr>
        <p:spPr>
          <a:xfrm>
            <a:off x="3071604" y="3234475"/>
            <a:ext cx="419700" cy="226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5" name="Google Shape;705;p59"/>
          <p:cNvSpPr/>
          <p:nvPr/>
        </p:nvSpPr>
        <p:spPr>
          <a:xfrm>
            <a:off x="4124186" y="2601986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18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6" name="Google Shape;706;p59"/>
          <p:cNvSpPr/>
          <p:nvPr/>
        </p:nvSpPr>
        <p:spPr>
          <a:xfrm>
            <a:off x="4533206" y="332662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19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707" name="Google Shape;707;p59"/>
          <p:cNvCxnSpPr>
            <a:stCxn id="692" idx="3"/>
            <a:endCxn id="705" idx="0"/>
          </p:cNvCxnSpPr>
          <p:nvPr/>
        </p:nvCxnSpPr>
        <p:spPr>
          <a:xfrm flipH="1">
            <a:off x="4424813" y="2324744"/>
            <a:ext cx="359700" cy="27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8" name="Google Shape;708;p59"/>
          <p:cNvCxnSpPr>
            <a:stCxn id="705" idx="5"/>
            <a:endCxn id="706" idx="0"/>
          </p:cNvCxnSpPr>
          <p:nvPr/>
        </p:nvCxnSpPr>
        <p:spPr>
          <a:xfrm>
            <a:off x="4637598" y="3124104"/>
            <a:ext cx="196500" cy="202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9" name="Google Shape;709;p59"/>
          <p:cNvSpPr/>
          <p:nvPr/>
        </p:nvSpPr>
        <p:spPr>
          <a:xfrm>
            <a:off x="3554492" y="1022575"/>
            <a:ext cx="601500" cy="611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16</a:t>
            </a:r>
            <a:endParaRPr b="1">
              <a:highlight>
                <a:srgbClr val="FF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10" name="Google Shape;710;p59"/>
          <p:cNvSpPr txBox="1"/>
          <p:nvPr/>
        </p:nvSpPr>
        <p:spPr>
          <a:xfrm>
            <a:off x="5837625" y="150525"/>
            <a:ext cx="2736600" cy="11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59"/>
          <p:cNvSpPr txBox="1"/>
          <p:nvPr/>
        </p:nvSpPr>
        <p:spPr>
          <a:xfrm>
            <a:off x="4259150" y="463175"/>
            <a:ext cx="3909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t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712" name="Google Shape;712;p59"/>
          <p:cNvCxnSpPr>
            <a:stCxn id="711" idx="2"/>
            <a:endCxn id="709" idx="7"/>
          </p:cNvCxnSpPr>
          <p:nvPr/>
        </p:nvCxnSpPr>
        <p:spPr>
          <a:xfrm flipH="1">
            <a:off x="4067900" y="779375"/>
            <a:ext cx="386700" cy="3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3" name="Google Shape;713;p59"/>
          <p:cNvSpPr txBox="1"/>
          <p:nvPr/>
        </p:nvSpPr>
        <p:spPr>
          <a:xfrm>
            <a:off x="5575025" y="178550"/>
            <a:ext cx="3354000" cy="122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SO FAR: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WE </a:t>
            </a:r>
            <a:r>
              <a:rPr b="1" i="1" lang="en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COPIED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THE </a:t>
            </a:r>
            <a:r>
              <a:rPr b="1" i="1" lang="en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MAX VALUE</a:t>
            </a:r>
            <a:endParaRPr b="1" i="1">
              <a:highlight>
                <a:srgbClr val="FF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 t's </a:t>
            </a:r>
            <a:r>
              <a:rPr b="1" i="1" lang="en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LEFT SUBTREE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TO t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14" name="Google Shape;714;p59"/>
          <p:cNvSpPr txBox="1"/>
          <p:nvPr/>
        </p:nvSpPr>
        <p:spPr>
          <a:xfrm>
            <a:off x="5379950" y="1442875"/>
            <a:ext cx="3670800" cy="8313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DO WE OBEY THE ORDERING RULES?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ALMOST:  WE JUST HAVE </a:t>
            </a:r>
            <a:r>
              <a:rPr b="1" i="1" lang="en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TWO 16'S</a:t>
            </a:r>
            <a:endParaRPr b="1" i="1">
              <a:highlight>
                <a:srgbClr val="FF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15" name="Google Shape;715;p59"/>
          <p:cNvSpPr txBox="1"/>
          <p:nvPr/>
        </p:nvSpPr>
        <p:spPr>
          <a:xfrm>
            <a:off x="5303750" y="2357275"/>
            <a:ext cx="3466800" cy="9459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BIG IDEA CONTINUED: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LET'S JUST </a:t>
            </a:r>
            <a:r>
              <a:rPr b="1" i="1" lang="en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DELETE 16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FROM t's 	LEFT SUBTREE!!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16" name="Google Shape;716;p59"/>
          <p:cNvSpPr/>
          <p:nvPr/>
        </p:nvSpPr>
        <p:spPr>
          <a:xfrm>
            <a:off x="1806188" y="1526506"/>
            <a:ext cx="2252925" cy="3061525"/>
          </a:xfrm>
          <a:custGeom>
            <a:rect b="b" l="l" r="r" t="t"/>
            <a:pathLst>
              <a:path extrusionOk="0" h="122461" w="90117">
                <a:moveTo>
                  <a:pt x="87284" y="98376"/>
                </a:moveTo>
                <a:cubicBezTo>
                  <a:pt x="84358" y="85113"/>
                  <a:pt x="77882" y="51987"/>
                  <a:pt x="65615" y="35610"/>
                </a:cubicBezTo>
                <a:cubicBezTo>
                  <a:pt x="53348" y="19234"/>
                  <a:pt x="24581" y="-817"/>
                  <a:pt x="13684" y="117"/>
                </a:cubicBezTo>
                <a:cubicBezTo>
                  <a:pt x="2787" y="1051"/>
                  <a:pt x="1168" y="25958"/>
                  <a:pt x="234" y="41214"/>
                </a:cubicBezTo>
                <a:cubicBezTo>
                  <a:pt x="-700" y="56470"/>
                  <a:pt x="3472" y="78326"/>
                  <a:pt x="8080" y="91651"/>
                </a:cubicBezTo>
                <a:cubicBezTo>
                  <a:pt x="12688" y="104976"/>
                  <a:pt x="15365" y="117243"/>
                  <a:pt x="27881" y="121166"/>
                </a:cubicBezTo>
                <a:cubicBezTo>
                  <a:pt x="40397" y="125089"/>
                  <a:pt x="73274" y="118986"/>
                  <a:pt x="83174" y="115188"/>
                </a:cubicBezTo>
                <a:cubicBezTo>
                  <a:pt x="93075" y="111390"/>
                  <a:pt x="90211" y="111639"/>
                  <a:pt x="87284" y="98376"/>
                </a:cubicBezTo>
                <a:close/>
              </a:path>
            </a:pathLst>
          </a:cu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7" name="Google Shape;717;p59"/>
          <p:cNvSpPr/>
          <p:nvPr/>
        </p:nvSpPr>
        <p:spPr>
          <a:xfrm>
            <a:off x="3265421" y="3998225"/>
            <a:ext cx="471300" cy="5136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59"/>
          <p:cNvSpPr txBox="1"/>
          <p:nvPr/>
        </p:nvSpPr>
        <p:spPr>
          <a:xfrm>
            <a:off x="5303750" y="3424075"/>
            <a:ext cx="3747000" cy="7566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GOOD NEWS!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THIS IS AN EASY CASE:  LEAF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19" name="Google Shape;719;p59"/>
          <p:cNvSpPr txBox="1"/>
          <p:nvPr/>
        </p:nvSpPr>
        <p:spPr>
          <a:xfrm>
            <a:off x="5837625" y="4301975"/>
            <a:ext cx="1550700" cy="56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TA-DAH!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9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60"/>
          <p:cNvSpPr/>
          <p:nvPr/>
        </p:nvSpPr>
        <p:spPr>
          <a:xfrm>
            <a:off x="1290130" y="2605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25" name="Google Shape;725;p60"/>
          <p:cNvSpPr/>
          <p:nvPr/>
        </p:nvSpPr>
        <p:spPr>
          <a:xfrm>
            <a:off x="84955" y="9824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26" name="Google Shape;726;p60"/>
          <p:cNvSpPr/>
          <p:nvPr/>
        </p:nvSpPr>
        <p:spPr>
          <a:xfrm>
            <a:off x="2963573" y="1022575"/>
            <a:ext cx="601500" cy="611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27" name="Google Shape;727;p60"/>
          <p:cNvSpPr/>
          <p:nvPr/>
        </p:nvSpPr>
        <p:spPr>
          <a:xfrm>
            <a:off x="688630" y="180262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28" name="Google Shape;728;p60"/>
          <p:cNvSpPr/>
          <p:nvPr/>
        </p:nvSpPr>
        <p:spPr>
          <a:xfrm>
            <a:off x="4372945" y="180262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729" name="Google Shape;729;p60"/>
          <p:cNvCxnSpPr>
            <a:stCxn id="724" idx="3"/>
            <a:endCxn id="725" idx="0"/>
          </p:cNvCxnSpPr>
          <p:nvPr/>
        </p:nvCxnSpPr>
        <p:spPr>
          <a:xfrm flipH="1">
            <a:off x="385818" y="782694"/>
            <a:ext cx="992400" cy="19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" name="Google Shape;730;p60"/>
          <p:cNvCxnSpPr>
            <a:stCxn id="725" idx="5"/>
            <a:endCxn id="727" idx="0"/>
          </p:cNvCxnSpPr>
          <p:nvPr/>
        </p:nvCxnSpPr>
        <p:spPr>
          <a:xfrm>
            <a:off x="598368" y="1504594"/>
            <a:ext cx="390900" cy="29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1" name="Google Shape;731;p60"/>
          <p:cNvCxnSpPr>
            <a:stCxn id="724" idx="5"/>
            <a:endCxn id="726" idx="0"/>
          </p:cNvCxnSpPr>
          <p:nvPr/>
        </p:nvCxnSpPr>
        <p:spPr>
          <a:xfrm>
            <a:off x="1803543" y="782694"/>
            <a:ext cx="1460700" cy="24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2" name="Google Shape;732;p60"/>
          <p:cNvSpPr/>
          <p:nvPr/>
        </p:nvSpPr>
        <p:spPr>
          <a:xfrm>
            <a:off x="1641631" y="17845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11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733" name="Google Shape;733;p60"/>
          <p:cNvCxnSpPr>
            <a:stCxn id="726" idx="3"/>
            <a:endCxn id="732" idx="0"/>
          </p:cNvCxnSpPr>
          <p:nvPr/>
        </p:nvCxnSpPr>
        <p:spPr>
          <a:xfrm flipH="1">
            <a:off x="1942260" y="1544694"/>
            <a:ext cx="1109400" cy="24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4" name="Google Shape;734;p60"/>
          <p:cNvSpPr/>
          <p:nvPr/>
        </p:nvSpPr>
        <p:spPr>
          <a:xfrm>
            <a:off x="2179935" y="26227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735" name="Google Shape;735;p60"/>
          <p:cNvCxnSpPr>
            <a:stCxn id="726" idx="5"/>
            <a:endCxn id="728" idx="0"/>
          </p:cNvCxnSpPr>
          <p:nvPr/>
        </p:nvCxnSpPr>
        <p:spPr>
          <a:xfrm>
            <a:off x="3476985" y="1544694"/>
            <a:ext cx="1196700" cy="258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6" name="Google Shape;736;p60"/>
          <p:cNvCxnSpPr>
            <a:stCxn id="732" idx="5"/>
            <a:endCxn id="734" idx="0"/>
          </p:cNvCxnSpPr>
          <p:nvPr/>
        </p:nvCxnSpPr>
        <p:spPr>
          <a:xfrm>
            <a:off x="2155043" y="2306694"/>
            <a:ext cx="325500" cy="31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7" name="Google Shape;737;p60"/>
          <p:cNvSpPr/>
          <p:nvPr/>
        </p:nvSpPr>
        <p:spPr>
          <a:xfrm>
            <a:off x="1708491" y="34609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8" name="Google Shape;738;p60"/>
          <p:cNvSpPr/>
          <p:nvPr/>
        </p:nvSpPr>
        <p:spPr>
          <a:xfrm>
            <a:off x="2599774" y="34609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16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739" name="Google Shape;739;p60"/>
          <p:cNvCxnSpPr>
            <a:stCxn id="734" idx="4"/>
            <a:endCxn id="737" idx="0"/>
          </p:cNvCxnSpPr>
          <p:nvPr/>
        </p:nvCxnSpPr>
        <p:spPr>
          <a:xfrm flipH="1">
            <a:off x="2009385" y="3234475"/>
            <a:ext cx="471300" cy="226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0" name="Google Shape;740;p60"/>
          <p:cNvCxnSpPr>
            <a:stCxn id="734" idx="4"/>
            <a:endCxn id="738" idx="0"/>
          </p:cNvCxnSpPr>
          <p:nvPr/>
        </p:nvCxnSpPr>
        <p:spPr>
          <a:xfrm>
            <a:off x="2480685" y="3234475"/>
            <a:ext cx="419700" cy="226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1" name="Google Shape;741;p60"/>
          <p:cNvSpPr/>
          <p:nvPr/>
        </p:nvSpPr>
        <p:spPr>
          <a:xfrm>
            <a:off x="3486565" y="2601986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18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42" name="Google Shape;742;p60"/>
          <p:cNvSpPr/>
          <p:nvPr/>
        </p:nvSpPr>
        <p:spPr>
          <a:xfrm>
            <a:off x="3895586" y="332662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19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743" name="Google Shape;743;p60"/>
          <p:cNvCxnSpPr>
            <a:stCxn id="728" idx="3"/>
            <a:endCxn id="741" idx="0"/>
          </p:cNvCxnSpPr>
          <p:nvPr/>
        </p:nvCxnSpPr>
        <p:spPr>
          <a:xfrm flipH="1">
            <a:off x="3787232" y="2324744"/>
            <a:ext cx="673800" cy="27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4" name="Google Shape;744;p60"/>
          <p:cNvCxnSpPr>
            <a:stCxn id="741" idx="5"/>
            <a:endCxn id="742" idx="0"/>
          </p:cNvCxnSpPr>
          <p:nvPr/>
        </p:nvCxnSpPr>
        <p:spPr>
          <a:xfrm>
            <a:off x="3999978" y="3124104"/>
            <a:ext cx="196500" cy="202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5" name="Google Shape;745;p60"/>
          <p:cNvSpPr/>
          <p:nvPr/>
        </p:nvSpPr>
        <p:spPr>
          <a:xfrm>
            <a:off x="2963573" y="1019836"/>
            <a:ext cx="601500" cy="611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18</a:t>
            </a:r>
            <a:endParaRPr b="1">
              <a:highlight>
                <a:srgbClr val="FF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46" name="Google Shape;746;p60"/>
          <p:cNvSpPr txBox="1"/>
          <p:nvPr/>
        </p:nvSpPr>
        <p:spPr>
          <a:xfrm>
            <a:off x="4125430" y="463175"/>
            <a:ext cx="3909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t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47" name="Google Shape;747;p60"/>
          <p:cNvSpPr txBox="1"/>
          <p:nvPr/>
        </p:nvSpPr>
        <p:spPr>
          <a:xfrm>
            <a:off x="5046900" y="295050"/>
            <a:ext cx="4097100" cy="10461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ALTERNATIVELY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COPY UP </a:t>
            </a:r>
            <a:r>
              <a:rPr lang="en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18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-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THE </a:t>
            </a:r>
            <a:r>
              <a:rPr b="1" i="1" lang="en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MIN OF t's RIGHT SUBTREE</a:t>
            </a:r>
            <a:endParaRPr b="1" i="1">
              <a:highlight>
                <a:srgbClr val="FF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748" name="Google Shape;748;p60"/>
          <p:cNvCxnSpPr>
            <a:stCxn id="746" idx="2"/>
            <a:endCxn id="726" idx="7"/>
          </p:cNvCxnSpPr>
          <p:nvPr/>
        </p:nvCxnSpPr>
        <p:spPr>
          <a:xfrm flipH="1">
            <a:off x="3476980" y="779375"/>
            <a:ext cx="843900" cy="3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9" name="Google Shape;749;p60"/>
          <p:cNvSpPr txBox="1"/>
          <p:nvPr/>
        </p:nvSpPr>
        <p:spPr>
          <a:xfrm>
            <a:off x="5046900" y="1518625"/>
            <a:ext cx="4022700" cy="9339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THEN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DELETE 18 FROM t's RIGHT SUBTREE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50" name="Google Shape;750;p60"/>
          <p:cNvSpPr/>
          <p:nvPr/>
        </p:nvSpPr>
        <p:spPr>
          <a:xfrm>
            <a:off x="3325600" y="1668050"/>
            <a:ext cx="410950" cy="1046110"/>
          </a:xfrm>
          <a:custGeom>
            <a:rect b="b" l="l" r="r" t="t"/>
            <a:pathLst>
              <a:path extrusionOk="0" h="47448" w="16438">
                <a:moveTo>
                  <a:pt x="16438" y="47448"/>
                </a:moveTo>
                <a:cubicBezTo>
                  <a:pt x="13885" y="46078"/>
                  <a:pt x="2864" y="43463"/>
                  <a:pt x="1120" y="39229"/>
                </a:cubicBezTo>
                <a:cubicBezTo>
                  <a:pt x="-623" y="34995"/>
                  <a:pt x="6164" y="28581"/>
                  <a:pt x="5977" y="22043"/>
                </a:cubicBezTo>
                <a:cubicBezTo>
                  <a:pt x="5790" y="15505"/>
                  <a:pt x="996" y="3674"/>
                  <a:pt x="0" y="0"/>
                </a:cubicBezTo>
              </a:path>
            </a:pathLst>
          </a:cu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751" name="Google Shape;751;p60"/>
          <p:cNvSpPr/>
          <p:nvPr/>
        </p:nvSpPr>
        <p:spPr>
          <a:xfrm>
            <a:off x="3579981" y="2682118"/>
            <a:ext cx="432900" cy="468000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60"/>
          <p:cNvSpPr/>
          <p:nvPr/>
        </p:nvSpPr>
        <p:spPr>
          <a:xfrm>
            <a:off x="4165725" y="2340550"/>
            <a:ext cx="298900" cy="952700"/>
          </a:xfrm>
          <a:custGeom>
            <a:rect b="b" l="l" r="r" t="t"/>
            <a:pathLst>
              <a:path extrusionOk="0" h="38108" w="11956">
                <a:moveTo>
                  <a:pt x="11956" y="0"/>
                </a:moveTo>
                <a:cubicBezTo>
                  <a:pt x="10213" y="2179"/>
                  <a:pt x="3488" y="6725"/>
                  <a:pt x="1495" y="13076"/>
                </a:cubicBezTo>
                <a:cubicBezTo>
                  <a:pt x="-498" y="19427"/>
                  <a:pt x="249" y="33936"/>
                  <a:pt x="0" y="38108"/>
                </a:cubicBezTo>
              </a:path>
            </a:pathLst>
          </a:cu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3" name="Google Shape;753;p60"/>
          <p:cNvSpPr/>
          <p:nvPr/>
        </p:nvSpPr>
        <p:spPr>
          <a:xfrm>
            <a:off x="3297396" y="2835550"/>
            <a:ext cx="471300" cy="5136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60"/>
          <p:cNvSpPr txBox="1"/>
          <p:nvPr/>
        </p:nvSpPr>
        <p:spPr>
          <a:xfrm>
            <a:off x="4970700" y="2585425"/>
            <a:ext cx="4022700" cy="14871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NOTICE: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THIS IS ALSO AN </a:t>
            </a:r>
            <a:r>
              <a:rPr b="1" i="1" lang="en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"EASY" CASE</a:t>
            </a:r>
            <a:endParaRPr b="1" i="1">
              <a:highlight>
                <a:srgbClr val="FF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(ONE CHILD).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YAY!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55" name="Google Shape;755;p60"/>
          <p:cNvSpPr txBox="1"/>
          <p:nvPr/>
        </p:nvSpPr>
        <p:spPr>
          <a:xfrm>
            <a:off x="5351700" y="4264525"/>
            <a:ext cx="1732500" cy="6117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TA-DAH!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56" name="Google Shape;756;p60"/>
          <p:cNvSpPr/>
          <p:nvPr/>
        </p:nvSpPr>
        <p:spPr>
          <a:xfrm>
            <a:off x="3774586" y="2786500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19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757" name="Google Shape;757;p60"/>
          <p:cNvCxnSpPr>
            <a:stCxn id="728" idx="3"/>
            <a:endCxn id="756" idx="0"/>
          </p:cNvCxnSpPr>
          <p:nvPr/>
        </p:nvCxnSpPr>
        <p:spPr>
          <a:xfrm flipH="1">
            <a:off x="4075232" y="2324744"/>
            <a:ext cx="385800" cy="4617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8" name="Google Shape;758;p60"/>
          <p:cNvSpPr txBox="1"/>
          <p:nvPr/>
        </p:nvSpPr>
        <p:spPr>
          <a:xfrm>
            <a:off x="7528500" y="4264525"/>
            <a:ext cx="1460700" cy="6117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(REDRAW)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6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9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61"/>
          <p:cNvSpPr txBox="1"/>
          <p:nvPr>
            <p:ph idx="4294967295"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That is "Deletion by Copying"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4" name="Google Shape;764;p61"/>
          <p:cNvSpPr txBox="1"/>
          <p:nvPr/>
        </p:nvSpPr>
        <p:spPr>
          <a:xfrm>
            <a:off x="162250" y="1397200"/>
            <a:ext cx="5077500" cy="3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Runtime?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Let </a:t>
            </a:r>
            <a:r>
              <a:rPr b="1" i="1" lang="en" sz="1800">
                <a:latin typeface="Source Code Pro"/>
                <a:ea typeface="Source Code Pro"/>
                <a:cs typeface="Source Code Pro"/>
                <a:sym typeface="Source Code Pro"/>
              </a:rPr>
              <a:t>h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be the height of the tree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We would like it to be O(log N)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But for now ("VANILLA" BSTs):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No guarantee: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Just call it </a:t>
            </a:r>
            <a:r>
              <a:rPr b="1" i="1" lang="en" sz="1800">
                <a:latin typeface="Source Code Pro"/>
                <a:ea typeface="Source Code Pro"/>
                <a:cs typeface="Source Code Pro"/>
                <a:sym typeface="Source Code Pro"/>
              </a:rPr>
              <a:t>"h"</a:t>
            </a:r>
            <a:endParaRPr b="1" i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65" name="Google Shape;765;p61"/>
          <p:cNvSpPr txBox="1"/>
          <p:nvPr/>
        </p:nvSpPr>
        <p:spPr>
          <a:xfrm>
            <a:off x="5719150" y="776800"/>
            <a:ext cx="2864700" cy="53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To find node to delete?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66" name="Google Shape;766;p61"/>
          <p:cNvSpPr txBox="1"/>
          <p:nvPr/>
        </p:nvSpPr>
        <p:spPr>
          <a:xfrm>
            <a:off x="6252475" y="1386400"/>
            <a:ext cx="1493100" cy="53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O(h)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67" name="Google Shape;767;p61"/>
          <p:cNvSpPr txBox="1"/>
          <p:nvPr/>
        </p:nvSpPr>
        <p:spPr>
          <a:xfrm>
            <a:off x="5464025" y="1996000"/>
            <a:ext cx="3606900" cy="53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(Leaf &amp; 1-child cases: DONE!)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68" name="Google Shape;768;p61"/>
          <p:cNvSpPr txBox="1"/>
          <p:nvPr/>
        </p:nvSpPr>
        <p:spPr>
          <a:xfrm>
            <a:off x="5099750" y="2605600"/>
            <a:ext cx="3971100" cy="53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Two child case: 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  Find </a:t>
            </a:r>
            <a:r>
              <a:rPr b="1" lang="en" u="sng">
                <a:latin typeface="Source Code Pro"/>
                <a:ea typeface="Source Code Pro"/>
                <a:cs typeface="Source Code Pro"/>
                <a:sym typeface="Source Code Pro"/>
              </a:rPr>
              <a:t>MAX of LEFT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 or </a:t>
            </a:r>
            <a:r>
              <a:rPr b="1" lang="en" u="sng">
                <a:latin typeface="Source Code Pro"/>
                <a:ea typeface="Source Code Pro"/>
                <a:cs typeface="Source Code Pro"/>
                <a:sym typeface="Source Code Pro"/>
              </a:rPr>
              <a:t>MIN or RIGHT?</a:t>
            </a:r>
            <a:endParaRPr b="1" u="sng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69" name="Google Shape;769;p61"/>
          <p:cNvSpPr txBox="1"/>
          <p:nvPr/>
        </p:nvSpPr>
        <p:spPr>
          <a:xfrm>
            <a:off x="6270675" y="3198375"/>
            <a:ext cx="1493100" cy="44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O(h)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70" name="Google Shape;770;p61"/>
          <p:cNvSpPr txBox="1"/>
          <p:nvPr/>
        </p:nvSpPr>
        <p:spPr>
          <a:xfrm>
            <a:off x="4651425" y="3672400"/>
            <a:ext cx="4266900" cy="53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  Delete </a:t>
            </a:r>
            <a:r>
              <a:rPr b="1" lang="en" u="sng">
                <a:latin typeface="Source Code Pro"/>
                <a:ea typeface="Source Code Pro"/>
                <a:cs typeface="Source Code Pro"/>
                <a:sym typeface="Source Code Pro"/>
              </a:rPr>
              <a:t>MAX of LEFT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 or </a:t>
            </a:r>
            <a:r>
              <a:rPr b="1" lang="en" u="sng">
                <a:latin typeface="Source Code Pro"/>
                <a:ea typeface="Source Code Pro"/>
                <a:cs typeface="Source Code Pro"/>
                <a:sym typeface="Source Code Pro"/>
              </a:rPr>
              <a:t>MIN o RIGHT?</a:t>
            </a:r>
            <a:endParaRPr b="1" u="sng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71" name="Google Shape;771;p61"/>
          <p:cNvSpPr txBox="1"/>
          <p:nvPr/>
        </p:nvSpPr>
        <p:spPr>
          <a:xfrm>
            <a:off x="4573725" y="4350150"/>
            <a:ext cx="1493100" cy="44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O(h)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72" name="Google Shape;772;p61"/>
          <p:cNvSpPr txBox="1"/>
          <p:nvPr/>
        </p:nvSpPr>
        <p:spPr>
          <a:xfrm>
            <a:off x="6554925" y="4350150"/>
            <a:ext cx="2421000" cy="44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Overall:  O(h)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from bst.c</a:t>
            </a:r>
            <a:endParaRPr/>
          </a:p>
        </p:txBody>
      </p:sp>
      <p:sp>
        <p:nvSpPr>
          <p:cNvPr id="778" name="Google Shape;778;p6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/** helper function doing most of the work: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*			removes x from tree rooted at r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*			returns:  root of resulting tree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*			if x was in the tree: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*					*success set to 1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*			else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*					*success set to 0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*/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NODE * remove_r(NODE *r, int x, int *success);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63"/>
          <p:cNvSpPr txBox="1"/>
          <p:nvPr/>
        </p:nvSpPr>
        <p:spPr>
          <a:xfrm>
            <a:off x="43775" y="106775"/>
            <a:ext cx="4308900" cy="48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NODE *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remove_r(NODE *r, int x, int *success)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NODE   *tmp;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int sanity;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if(r==NULL){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// no match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*success = 0;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return NULL;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if(r-&gt;val == x){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// match found!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*success = 1;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highlight>
                  <a:srgbClr val="B6D7A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 leaf &amp; 1-child cases</a:t>
            </a:r>
            <a:endParaRPr>
              <a:highlight>
                <a:srgbClr val="B6D7A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B6D7A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if(r-&gt;left == NULL){</a:t>
            </a:r>
            <a:endParaRPr>
              <a:highlight>
                <a:srgbClr val="B6D7A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B6D7A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tmp = r-&gt;right;</a:t>
            </a:r>
            <a:endParaRPr>
              <a:highlight>
                <a:srgbClr val="B6D7A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B6D7A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free(r);</a:t>
            </a:r>
            <a:endParaRPr>
              <a:highlight>
                <a:srgbClr val="B6D7A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B6D7A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return tmp;</a:t>
            </a:r>
            <a:endParaRPr>
              <a:highlight>
                <a:srgbClr val="B6D7A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B6D7A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>
              <a:highlight>
                <a:srgbClr val="B6D7A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B6D7A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if(r-&gt;right == NULL){</a:t>
            </a:r>
            <a:endParaRPr>
              <a:highlight>
                <a:srgbClr val="B6D7A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B6D7A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tmp = r-&gt;left;</a:t>
            </a:r>
            <a:endParaRPr>
              <a:highlight>
                <a:srgbClr val="B6D7A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B6D7A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free(r);</a:t>
            </a:r>
            <a:endParaRPr>
              <a:highlight>
                <a:srgbClr val="B6D7A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B6D7A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return tmp;</a:t>
            </a:r>
            <a:endParaRPr>
              <a:highlight>
                <a:srgbClr val="B6D7A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B6D7A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>
              <a:highlight>
                <a:srgbClr val="B6D7A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// match-found case continued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84" name="Google Shape;784;p63"/>
          <p:cNvSpPr txBox="1"/>
          <p:nvPr/>
        </p:nvSpPr>
        <p:spPr>
          <a:xfrm>
            <a:off x="4231675" y="533000"/>
            <a:ext cx="4879500" cy="428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lang="en">
                <a:solidFill>
                  <a:schemeClr val="dk1"/>
                </a:solidFill>
                <a:highlight>
                  <a:srgbClr val="A4C2F4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 if we get here, r has two children</a:t>
            </a:r>
            <a:endParaRPr b="1">
              <a:solidFill>
                <a:schemeClr val="dk1"/>
              </a:solidFill>
              <a:highlight>
                <a:srgbClr val="A4C2F4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r-&gt;val = min_h(r-&gt;right);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r-&gt;right = 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remove_r(r-&gt;right, r-&gt;val, &amp;sanity);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if(!sanity)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printf("THERE MUST BE A BUG!\n");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return r;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 // end match-found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lang="en">
                <a:solidFill>
                  <a:schemeClr val="dk1"/>
                </a:solidFill>
                <a:highlight>
                  <a:srgbClr val="D5A6B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 still looking for x</a:t>
            </a:r>
            <a:endParaRPr b="1">
              <a:solidFill>
                <a:schemeClr val="dk1"/>
              </a:solidFill>
              <a:highlight>
                <a:srgbClr val="D5A6B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if(x &lt; r-&gt;val){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r-&gt;left = remove_r(r-&gt;left,x, success);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else 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r-&gt;right = remove_r(r-&gt;right,x,success);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r;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Wrapper</a:t>
            </a:r>
            <a:endParaRPr/>
          </a:p>
        </p:txBody>
      </p:sp>
      <p:sp>
        <p:nvSpPr>
          <p:cNvPr id="790" name="Google Shape;790;p64"/>
          <p:cNvSpPr txBox="1"/>
          <p:nvPr>
            <p:ph idx="1" type="body"/>
          </p:nvPr>
        </p:nvSpPr>
        <p:spPr>
          <a:xfrm>
            <a:off x="149475" y="1200150"/>
            <a:ext cx="85374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int bst_remove(BST * t, int x){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  int success;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  t-&gt;root = remove_r(t-&gt;root, x, &amp;success);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  return success;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Trees</a:t>
            </a:r>
            <a:endParaRPr/>
          </a:p>
        </p:txBody>
      </p:sp>
      <p:sp>
        <p:nvSpPr>
          <p:cNvPr id="133" name="Google Shape;133;p30"/>
          <p:cNvSpPr txBox="1"/>
          <p:nvPr>
            <p:ph idx="1" type="body"/>
          </p:nvPr>
        </p:nvSpPr>
        <p:spPr>
          <a:xfrm>
            <a:off x="0" y="1047750"/>
            <a:ext cx="8988300" cy="40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log(N) would be nice for </a:t>
            </a:r>
            <a:r>
              <a:rPr b="1" i="1" lang="en" sz="2400"/>
              <a:t>all </a:t>
            </a:r>
            <a:r>
              <a:rPr lang="en" sz="2400"/>
              <a:t>ops: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  insert, delete, contains.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[Recall analysis of array and list-based implementations ]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Binary Search Trees will get us there.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  (Initially, on avg… not worst-case)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66"/>
          <p:cNvSpPr txBox="1"/>
          <p:nvPr/>
        </p:nvSpPr>
        <p:spPr>
          <a:xfrm>
            <a:off x="622800" y="1260475"/>
            <a:ext cx="3057300" cy="863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maximum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0" name="Google Shape;800;p66"/>
          <p:cNvSpPr txBox="1"/>
          <p:nvPr/>
        </p:nvSpPr>
        <p:spPr>
          <a:xfrm>
            <a:off x="622800" y="2221825"/>
            <a:ext cx="3057300" cy="863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minimum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1" name="Google Shape;801;p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Operations?</a:t>
            </a:r>
            <a:endParaRPr/>
          </a:p>
        </p:txBody>
      </p:sp>
      <p:sp>
        <p:nvSpPr>
          <p:cNvPr id="802" name="Google Shape;802;p66"/>
          <p:cNvSpPr txBox="1"/>
          <p:nvPr/>
        </p:nvSpPr>
        <p:spPr>
          <a:xfrm>
            <a:off x="622800" y="3288625"/>
            <a:ext cx="3057300" cy="863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3" name="Google Shape;803;p66"/>
          <p:cNvSpPr txBox="1"/>
          <p:nvPr/>
        </p:nvSpPr>
        <p:spPr>
          <a:xfrm>
            <a:off x="4585200" y="1412875"/>
            <a:ext cx="4101600" cy="863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from_sorted_array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4" name="Google Shape;804;p66"/>
          <p:cNvSpPr txBox="1"/>
          <p:nvPr/>
        </p:nvSpPr>
        <p:spPr>
          <a:xfrm>
            <a:off x="4432800" y="2479675"/>
            <a:ext cx="4101600" cy="863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to_sorted_array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5" name="Google Shape;805;p66"/>
          <p:cNvSpPr txBox="1"/>
          <p:nvPr/>
        </p:nvSpPr>
        <p:spPr>
          <a:xfrm>
            <a:off x="4356600" y="3622675"/>
            <a:ext cx="4101600" cy="863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from_sorted_array</a:t>
            </a:r>
            <a:endParaRPr/>
          </a:p>
        </p:txBody>
      </p:sp>
      <p:sp>
        <p:nvSpPr>
          <p:cNvPr id="811" name="Google Shape;811;p67"/>
          <p:cNvSpPr txBox="1"/>
          <p:nvPr/>
        </p:nvSpPr>
        <p:spPr>
          <a:xfrm>
            <a:off x="470400" y="1260475"/>
            <a:ext cx="4101600" cy="670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from_sorted_array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2" name="Google Shape;812;p67"/>
          <p:cNvSpPr txBox="1"/>
          <p:nvPr/>
        </p:nvSpPr>
        <p:spPr>
          <a:xfrm>
            <a:off x="936275" y="2034600"/>
            <a:ext cx="7814100" cy="1998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GIVEN:  Sorted array of N keys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TASK: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Construct a </a:t>
            </a:r>
            <a:r>
              <a:rPr b="1" i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perfectly balanced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BST containing the keys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3" name="Google Shape;813;p67"/>
          <p:cNvSpPr txBox="1"/>
          <p:nvPr/>
        </p:nvSpPr>
        <p:spPr>
          <a:xfrm>
            <a:off x="2022875" y="4151825"/>
            <a:ext cx="6343200" cy="576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ALSO:  Do it in linear time!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8" name="Google Shape;818;p68"/>
          <p:cNvGraphicFramePr/>
          <p:nvPr/>
        </p:nvGraphicFramePr>
        <p:xfrm>
          <a:off x="952500" y="398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{83D48E96-9382-437E-BEBA-1226CE0B72CE}</a:tableStyleId>
              </a:tblPr>
              <a:tblGrid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19" name="Google Shape;819;p68"/>
          <p:cNvSpPr/>
          <p:nvPr/>
        </p:nvSpPr>
        <p:spPr>
          <a:xfrm>
            <a:off x="4237950" y="499700"/>
            <a:ext cx="476100" cy="45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68"/>
          <p:cNvSpPr/>
          <p:nvPr/>
        </p:nvSpPr>
        <p:spPr>
          <a:xfrm>
            <a:off x="4347164" y="1021425"/>
            <a:ext cx="399625" cy="3157850"/>
          </a:xfrm>
          <a:custGeom>
            <a:rect b="b" l="l" r="r" t="t"/>
            <a:pathLst>
              <a:path extrusionOk="0" h="126314" w="15985">
                <a:moveTo>
                  <a:pt x="8811" y="126314"/>
                </a:moveTo>
                <a:cubicBezTo>
                  <a:pt x="9971" y="119785"/>
                  <a:pt x="17172" y="100563"/>
                  <a:pt x="15768" y="87138"/>
                </a:cubicBezTo>
                <a:cubicBezTo>
                  <a:pt x="14365" y="73713"/>
                  <a:pt x="2221" y="60289"/>
                  <a:pt x="390" y="45766"/>
                </a:cubicBezTo>
                <a:cubicBezTo>
                  <a:pt x="-1441" y="31243"/>
                  <a:pt x="4052" y="7628"/>
                  <a:pt x="478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21" name="Google Shape;821;p68"/>
          <p:cNvSpPr/>
          <p:nvPr/>
        </p:nvSpPr>
        <p:spPr>
          <a:xfrm>
            <a:off x="521750" y="3840600"/>
            <a:ext cx="3771000" cy="7047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68"/>
          <p:cNvSpPr/>
          <p:nvPr/>
        </p:nvSpPr>
        <p:spPr>
          <a:xfrm>
            <a:off x="4865150" y="3840600"/>
            <a:ext cx="3771000" cy="7047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68"/>
          <p:cNvSpPr txBox="1"/>
          <p:nvPr/>
        </p:nvSpPr>
        <p:spPr>
          <a:xfrm>
            <a:off x="4766075" y="417325"/>
            <a:ext cx="7665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ROOT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24" name="Google Shape;824;p68"/>
          <p:cNvSpPr txBox="1"/>
          <p:nvPr/>
        </p:nvSpPr>
        <p:spPr>
          <a:xfrm>
            <a:off x="4379150" y="3993000"/>
            <a:ext cx="399600" cy="338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68"/>
          <p:cNvSpPr/>
          <p:nvPr/>
        </p:nvSpPr>
        <p:spPr>
          <a:xfrm>
            <a:off x="668200" y="1268575"/>
            <a:ext cx="3487500" cy="23982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68"/>
          <p:cNvSpPr/>
          <p:nvPr/>
        </p:nvSpPr>
        <p:spPr>
          <a:xfrm>
            <a:off x="4938275" y="1251988"/>
            <a:ext cx="3487500" cy="23982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7" name="Google Shape;827;p68"/>
          <p:cNvCxnSpPr>
            <a:stCxn id="819" idx="3"/>
            <a:endCxn id="825" idx="0"/>
          </p:cNvCxnSpPr>
          <p:nvPr/>
        </p:nvCxnSpPr>
        <p:spPr>
          <a:xfrm flipH="1">
            <a:off x="2411973" y="890457"/>
            <a:ext cx="1895700" cy="3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8" name="Google Shape;828;p68"/>
          <p:cNvCxnSpPr>
            <a:stCxn id="819" idx="5"/>
            <a:endCxn id="826" idx="0"/>
          </p:cNvCxnSpPr>
          <p:nvPr/>
        </p:nvCxnSpPr>
        <p:spPr>
          <a:xfrm>
            <a:off x="4644327" y="890457"/>
            <a:ext cx="2037600" cy="36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9" name="Google Shape;829;p68"/>
          <p:cNvSpPr txBox="1"/>
          <p:nvPr/>
        </p:nvSpPr>
        <p:spPr>
          <a:xfrm>
            <a:off x="274625" y="1140425"/>
            <a:ext cx="1382100" cy="45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RECURSION!</a:t>
            </a:r>
            <a:endParaRPr/>
          </a:p>
        </p:txBody>
      </p:sp>
      <p:sp>
        <p:nvSpPr>
          <p:cNvPr id="830" name="Google Shape;830;p68"/>
          <p:cNvSpPr txBox="1"/>
          <p:nvPr/>
        </p:nvSpPr>
        <p:spPr>
          <a:xfrm>
            <a:off x="7323375" y="1216625"/>
            <a:ext cx="1382100" cy="45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RECURSION!</a:t>
            </a:r>
            <a:endParaRPr/>
          </a:p>
        </p:txBody>
      </p:sp>
      <p:sp>
        <p:nvSpPr>
          <p:cNvPr id="831" name="Google Shape;831;p68"/>
          <p:cNvSpPr txBox="1"/>
          <p:nvPr/>
        </p:nvSpPr>
        <p:spPr>
          <a:xfrm>
            <a:off x="1720900" y="4560300"/>
            <a:ext cx="1382100" cy="45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</a:t>
            </a:r>
            <a:endParaRPr/>
          </a:p>
        </p:txBody>
      </p:sp>
      <p:sp>
        <p:nvSpPr>
          <p:cNvPr id="832" name="Google Shape;832;p68"/>
          <p:cNvSpPr txBox="1"/>
          <p:nvPr/>
        </p:nvSpPr>
        <p:spPr>
          <a:xfrm>
            <a:off x="6242325" y="4554125"/>
            <a:ext cx="1382100" cy="45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Wrapper function</a:t>
            </a:r>
            <a:endParaRPr/>
          </a:p>
        </p:txBody>
      </p:sp>
      <p:sp>
        <p:nvSpPr>
          <p:cNvPr id="838" name="Google Shape;838;p69"/>
          <p:cNvSpPr txBox="1"/>
          <p:nvPr>
            <p:ph idx="1" type="body"/>
          </p:nvPr>
        </p:nvSpPr>
        <p:spPr>
          <a:xfrm>
            <a:off x="86975" y="1200150"/>
            <a:ext cx="8844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BST * bst_from_sorted_arr(int *a, int n){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BST * t = bst_create();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t-&gt;root = </a:t>
            </a:r>
            <a:r>
              <a:rPr b="1" lang="en" sz="2400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from_arr(a, n)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;// does "real" work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return t;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70"/>
          <p:cNvSpPr txBox="1"/>
          <p:nvPr/>
        </p:nvSpPr>
        <p:spPr>
          <a:xfrm>
            <a:off x="164800" y="45250"/>
            <a:ext cx="8704500" cy="54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/*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* Recursive  helper function from_arr, used by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* bst_from_sorted_arr(...). The function returns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* a balanced tree given a sorted array of elements a.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*/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static NODE * </a:t>
            </a: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from_arr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(int *a, int n){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int m;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NODE *root;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if(n &lt;= 0) return NULL;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m = n/2;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root = malloc(sizeof(NODE));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root-&gt;val = a[m];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root-&gt;left = from_arr(a, m);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root-&gt;right = from_arr(&amp;(a[m+1]), n-(m+1));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return root;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Recurrence Relation for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  from_sorted_array?</a:t>
            </a:r>
            <a:endParaRPr sz="3000"/>
          </a:p>
        </p:txBody>
      </p:sp>
      <p:sp>
        <p:nvSpPr>
          <p:cNvPr id="849" name="Google Shape;849;p71"/>
          <p:cNvSpPr txBox="1"/>
          <p:nvPr/>
        </p:nvSpPr>
        <p:spPr>
          <a:xfrm>
            <a:off x="117825" y="2726525"/>
            <a:ext cx="11256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T(N)=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50" name="Google Shape;850;p71"/>
          <p:cNvSpPr txBox="1"/>
          <p:nvPr/>
        </p:nvSpPr>
        <p:spPr>
          <a:xfrm>
            <a:off x="1586400" y="1593482"/>
            <a:ext cx="46830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71"/>
          <p:cNvSpPr/>
          <p:nvPr/>
        </p:nvSpPr>
        <p:spPr>
          <a:xfrm>
            <a:off x="1122975" y="1268850"/>
            <a:ext cx="584400" cy="3542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71"/>
          <p:cNvSpPr txBox="1"/>
          <p:nvPr/>
        </p:nvSpPr>
        <p:spPr>
          <a:xfrm>
            <a:off x="1585175" y="1426275"/>
            <a:ext cx="34005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constant           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 (1 is fine...)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53" name="Google Shape;853;p71"/>
          <p:cNvSpPr txBox="1"/>
          <p:nvPr/>
        </p:nvSpPr>
        <p:spPr>
          <a:xfrm>
            <a:off x="1433612" y="2750145"/>
            <a:ext cx="62919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b="1" lang="en" sz="2400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time-to-malloc+init-root</a:t>
            </a: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&gt; +         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54" name="Google Shape;854;p71"/>
          <p:cNvSpPr txBox="1"/>
          <p:nvPr/>
        </p:nvSpPr>
        <p:spPr>
          <a:xfrm>
            <a:off x="1560891" y="3195622"/>
            <a:ext cx="62919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b="1" lang="en" sz="2400">
                <a:highlight>
                  <a:srgbClr val="00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time-to-build-</a:t>
            </a:r>
            <a:r>
              <a:rPr b="1" lang="en" sz="2400" u="sng">
                <a:highlight>
                  <a:srgbClr val="00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left-subtree</a:t>
            </a: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&gt; +         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55" name="Google Shape;855;p71"/>
          <p:cNvSpPr txBox="1"/>
          <p:nvPr/>
        </p:nvSpPr>
        <p:spPr>
          <a:xfrm>
            <a:off x="1725852" y="3716462"/>
            <a:ext cx="62919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b="1" lang="en" sz="2400">
                <a:highlight>
                  <a:srgbClr val="9FC5E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time-to-build-</a:t>
            </a:r>
            <a:r>
              <a:rPr b="1" lang="en" sz="2400" u="sng">
                <a:highlight>
                  <a:srgbClr val="9FC5E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right-subtre</a:t>
            </a:r>
            <a:r>
              <a:rPr b="1" lang="en" sz="2400">
                <a:highlight>
                  <a:srgbClr val="9FC5E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&gt;         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56" name="Google Shape;856;p71"/>
          <p:cNvSpPr txBox="1"/>
          <p:nvPr/>
        </p:nvSpPr>
        <p:spPr>
          <a:xfrm>
            <a:off x="5728475" y="1662875"/>
            <a:ext cx="1565100" cy="45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if N==0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57" name="Google Shape;857;p71"/>
          <p:cNvSpPr txBox="1"/>
          <p:nvPr/>
        </p:nvSpPr>
        <p:spPr>
          <a:xfrm>
            <a:off x="8017750" y="3216075"/>
            <a:ext cx="9504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if 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N&gt;0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58" name="Google Shape;858;p71"/>
          <p:cNvSpPr txBox="1"/>
          <p:nvPr/>
        </p:nvSpPr>
        <p:spPr>
          <a:xfrm>
            <a:off x="2739925" y="4397425"/>
            <a:ext cx="584400" cy="459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59" name="Google Shape;859;p71"/>
          <p:cNvSpPr txBox="1"/>
          <p:nvPr/>
        </p:nvSpPr>
        <p:spPr>
          <a:xfrm>
            <a:off x="2223250" y="4308475"/>
            <a:ext cx="5844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60" name="Google Shape;860;p71"/>
          <p:cNvSpPr txBox="1"/>
          <p:nvPr/>
        </p:nvSpPr>
        <p:spPr>
          <a:xfrm>
            <a:off x="3671050" y="4355772"/>
            <a:ext cx="1314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00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T(N/2)</a:t>
            </a:r>
            <a:endParaRPr b="1" sz="2400">
              <a:highlight>
                <a:srgbClr val="00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61" name="Google Shape;861;p71"/>
          <p:cNvSpPr txBox="1"/>
          <p:nvPr/>
        </p:nvSpPr>
        <p:spPr>
          <a:xfrm>
            <a:off x="3137650" y="4384675"/>
            <a:ext cx="5844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+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62" name="Google Shape;862;p71"/>
          <p:cNvSpPr txBox="1"/>
          <p:nvPr/>
        </p:nvSpPr>
        <p:spPr>
          <a:xfrm>
            <a:off x="5347450" y="4355772"/>
            <a:ext cx="1314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9FC5E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T(N/2)</a:t>
            </a:r>
            <a:endParaRPr b="1" sz="2400">
              <a:highlight>
                <a:srgbClr val="9FC5E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63" name="Google Shape;863;p71"/>
          <p:cNvSpPr txBox="1"/>
          <p:nvPr/>
        </p:nvSpPr>
        <p:spPr>
          <a:xfrm>
            <a:off x="4966450" y="4384675"/>
            <a:ext cx="5844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+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Recall...</a:t>
            </a:r>
            <a:endParaRPr/>
          </a:p>
        </p:txBody>
      </p:sp>
      <p:sp>
        <p:nvSpPr>
          <p:cNvPr id="869" name="Google Shape;869;p72"/>
          <p:cNvSpPr txBox="1"/>
          <p:nvPr/>
        </p:nvSpPr>
        <p:spPr>
          <a:xfrm>
            <a:off x="1072050" y="1557625"/>
            <a:ext cx="7015800" cy="2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If   </a:t>
            </a: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T(N) = 2T(N/2) + 1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  THEN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T(N) = Θ(N)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this approach...</a:t>
            </a:r>
            <a:endParaRPr/>
          </a:p>
        </p:txBody>
      </p:sp>
      <p:sp>
        <p:nvSpPr>
          <p:cNvPr id="875" name="Google Shape;875;p73"/>
          <p:cNvSpPr txBox="1"/>
          <p:nvPr>
            <p:ph idx="1" type="body"/>
          </p:nvPr>
        </p:nvSpPr>
        <p:spPr>
          <a:xfrm>
            <a:off x="86975" y="1200150"/>
            <a:ext cx="8844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// from_arr2 uses existing bst_insert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BST * bst_from_sorted_arr2(int *a, int n){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BST * t = bst_create();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lang="en" sz="2400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from_arr2(a, n, t)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return t;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74"/>
          <p:cNvSpPr txBox="1"/>
          <p:nvPr>
            <p:ph idx="4294967295"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Now the helper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1" name="Google Shape;881;p74"/>
          <p:cNvSpPr txBox="1"/>
          <p:nvPr/>
        </p:nvSpPr>
        <p:spPr>
          <a:xfrm>
            <a:off x="164800" y="883450"/>
            <a:ext cx="8704500" cy="38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</a:t>
            </a:r>
            <a:r>
              <a:rPr b="1"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from_arr2(int *a, int n, BST *t)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m;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if(n==0) return;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m = n/2;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bst_insert(t, a[m]);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from_arr2(a, m, t);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from_arr2(&amp;(a[m+1]), n-(m+1), t);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return root;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75"/>
          <p:cNvSpPr txBox="1"/>
          <p:nvPr>
            <p:ph idx="4294967295" type="title"/>
          </p:nvPr>
        </p:nvSpPr>
        <p:spPr>
          <a:xfrm>
            <a:off x="86975" y="-22625"/>
            <a:ext cx="8844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Which is asymptotically faster?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7" name="Google Shape;887;p75"/>
          <p:cNvSpPr txBox="1"/>
          <p:nvPr>
            <p:ph idx="4294967295" type="body"/>
          </p:nvPr>
        </p:nvSpPr>
        <p:spPr>
          <a:xfrm>
            <a:off x="182550" y="819150"/>
            <a:ext cx="8748900" cy="19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from_arr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:  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 1st approach - does </a:t>
            </a:r>
            <a:r>
              <a:rPr b="1" i="1" lang="en" sz="2400">
                <a:latin typeface="Source Code Pro"/>
                <a:ea typeface="Source Code Pro"/>
                <a:cs typeface="Source Code Pro"/>
                <a:sym typeface="Source Code Pro"/>
              </a:rPr>
              <a:t>not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call bst_insert.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from_arr2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 2nd approach - </a:t>
            </a:r>
            <a:r>
              <a:rPr b="1" i="1" lang="en" sz="2400">
                <a:latin typeface="Source Code Pro"/>
                <a:ea typeface="Source Code Pro"/>
                <a:cs typeface="Source Code Pro"/>
                <a:sym typeface="Source Code Pro"/>
              </a:rPr>
              <a:t>does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call bst_insert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88" name="Google Shape;888;p75"/>
          <p:cNvSpPr txBox="1"/>
          <p:nvPr/>
        </p:nvSpPr>
        <p:spPr>
          <a:xfrm>
            <a:off x="304175" y="2803650"/>
            <a:ext cx="8627400" cy="212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lphaUcPeriod"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from_arr is faster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lphaUcPeriod"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from_arr2 is faster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lphaUcPeriod"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They are asymptotically equivalent ("THETA of each other")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lphaUcPeriod"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Other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Vocabulary</a:t>
            </a:r>
            <a:endParaRPr/>
          </a:p>
        </p:txBody>
      </p:sp>
      <p:sp>
        <p:nvSpPr>
          <p:cNvPr id="139" name="Google Shape;139;p3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Root</a:t>
            </a:r>
            <a:r>
              <a:rPr lang="en"/>
              <a:t>:  of an entire tree or a subtree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Leaf</a:t>
            </a:r>
            <a:r>
              <a:rPr lang="en"/>
              <a:t>:  node with zero children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Internal node:</a:t>
            </a:r>
            <a:r>
              <a:rPr lang="en"/>
              <a:t>  non-leaf nodes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76"/>
          <p:cNvSpPr txBox="1"/>
          <p:nvPr>
            <p:ph idx="4294967295" type="title"/>
          </p:nvPr>
        </p:nvSpPr>
        <p:spPr>
          <a:xfrm>
            <a:off x="86975" y="-22625"/>
            <a:ext cx="8844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Which is asymptotically faster?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4" name="Google Shape;894;p76"/>
          <p:cNvSpPr txBox="1"/>
          <p:nvPr>
            <p:ph idx="4294967295" type="body"/>
          </p:nvPr>
        </p:nvSpPr>
        <p:spPr>
          <a:xfrm>
            <a:off x="182550" y="819150"/>
            <a:ext cx="8748900" cy="19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from_arr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:  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 1st approach - does </a:t>
            </a:r>
            <a:r>
              <a:rPr b="1" i="1" lang="en" sz="2400">
                <a:latin typeface="Source Code Pro"/>
                <a:ea typeface="Source Code Pro"/>
                <a:cs typeface="Source Code Pro"/>
                <a:sym typeface="Source Code Pro"/>
              </a:rPr>
              <a:t>not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call bst_insert.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from_arr2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 2nd approach - </a:t>
            </a:r>
            <a:r>
              <a:rPr b="1" i="1" lang="en" sz="2400">
                <a:latin typeface="Source Code Pro"/>
                <a:ea typeface="Source Code Pro"/>
                <a:cs typeface="Source Code Pro"/>
                <a:sym typeface="Source Code Pro"/>
              </a:rPr>
              <a:t>does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call bst_insert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95" name="Google Shape;895;p76"/>
          <p:cNvSpPr txBox="1"/>
          <p:nvPr/>
        </p:nvSpPr>
        <p:spPr>
          <a:xfrm>
            <a:off x="304175" y="2803650"/>
            <a:ext cx="8627400" cy="212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lphaUcPeriod"/>
            </a:pPr>
            <a:r>
              <a:rPr b="1" lang="en" sz="1800">
                <a:highlight>
                  <a:srgbClr val="00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from_arr is faster</a:t>
            </a:r>
            <a:endParaRPr b="1" sz="1800">
              <a:highlight>
                <a:srgbClr val="00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lphaUcPeriod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from_arr2 is faster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lphaUcPeriod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They are asymptotically equivalent ("THETA of each other")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lphaUcPeriod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Other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77"/>
          <p:cNvSpPr txBox="1"/>
          <p:nvPr>
            <p:ph idx="4294967295" type="title"/>
          </p:nvPr>
        </p:nvSpPr>
        <p:spPr>
          <a:xfrm>
            <a:off x="86975" y="-22625"/>
            <a:ext cx="8844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Runtime of from_arr2 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1" name="Google Shape;901;p77"/>
          <p:cNvSpPr txBox="1"/>
          <p:nvPr>
            <p:ph idx="4294967295" type="body"/>
          </p:nvPr>
        </p:nvSpPr>
        <p:spPr>
          <a:xfrm>
            <a:off x="182550" y="819150"/>
            <a:ext cx="8748900" cy="1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from_arr2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 2nd approach - </a:t>
            </a:r>
            <a:r>
              <a:rPr b="1" i="1" lang="en" sz="2400">
                <a:latin typeface="Source Code Pro"/>
                <a:ea typeface="Source Code Pro"/>
                <a:cs typeface="Source Code Pro"/>
                <a:sym typeface="Source Code Pro"/>
              </a:rPr>
              <a:t>does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call bst_insert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02" name="Google Shape;902;p77"/>
          <p:cNvSpPr txBox="1"/>
          <p:nvPr/>
        </p:nvSpPr>
        <p:spPr>
          <a:xfrm>
            <a:off x="913775" y="2346450"/>
            <a:ext cx="6249600" cy="212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AutoNum type="alphaUcPeriod"/>
            </a:pPr>
            <a:r>
              <a:rPr lang="en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Θ(N)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AutoNum type="alphaUcPeriod"/>
            </a:pPr>
            <a:r>
              <a:rPr lang="en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Θ(Nlog(N))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AutoNum type="alphaUcPeriod"/>
            </a:pPr>
            <a:r>
              <a:rPr lang="en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Θ(N</a:t>
            </a:r>
            <a:r>
              <a:rPr baseline="30000" lang="en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AutoNum type="alphaUcPeriod"/>
            </a:pPr>
            <a:r>
              <a:rPr lang="en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Θ(log(N))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8"/>
          <p:cNvSpPr txBox="1"/>
          <p:nvPr>
            <p:ph idx="4294967295" type="title"/>
          </p:nvPr>
        </p:nvSpPr>
        <p:spPr>
          <a:xfrm>
            <a:off x="86975" y="-22625"/>
            <a:ext cx="8844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Runtime of from_arr2 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8" name="Google Shape;908;p78"/>
          <p:cNvSpPr txBox="1"/>
          <p:nvPr>
            <p:ph idx="4294967295" type="body"/>
          </p:nvPr>
        </p:nvSpPr>
        <p:spPr>
          <a:xfrm>
            <a:off x="182550" y="819150"/>
            <a:ext cx="8748900" cy="1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from_arr2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 2nd approach - </a:t>
            </a:r>
            <a:r>
              <a:rPr b="1" i="1" lang="en" sz="2400">
                <a:latin typeface="Source Code Pro"/>
                <a:ea typeface="Source Code Pro"/>
                <a:cs typeface="Source Code Pro"/>
                <a:sym typeface="Source Code Pro"/>
              </a:rPr>
              <a:t>does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call bst_insert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09" name="Google Shape;909;p78"/>
          <p:cNvSpPr txBox="1"/>
          <p:nvPr/>
        </p:nvSpPr>
        <p:spPr>
          <a:xfrm>
            <a:off x="913775" y="2346450"/>
            <a:ext cx="6249600" cy="212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AutoNum type="alphaUcPeriod"/>
            </a:pPr>
            <a:r>
              <a:rPr lang="en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Θ(N)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AutoNum type="alphaUcPeriod"/>
            </a:pPr>
            <a:r>
              <a:rPr b="1" lang="en" sz="2400">
                <a:solidFill>
                  <a:schemeClr val="dk1"/>
                </a:solidFill>
                <a:highlight>
                  <a:srgbClr val="00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Θ(Nlog(N))</a:t>
            </a:r>
            <a:endParaRPr b="1" sz="2400">
              <a:highlight>
                <a:srgbClr val="00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AutoNum type="alphaUcPeriod"/>
            </a:pPr>
            <a:r>
              <a:rPr lang="en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Θ(N</a:t>
            </a:r>
            <a:r>
              <a:rPr baseline="30000" lang="en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AutoNum type="alphaUcPeriod"/>
            </a:pPr>
            <a:r>
              <a:rPr lang="en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Θ(log(N))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4" name="Google Shape;914;p79"/>
          <p:cNvGraphicFramePr/>
          <p:nvPr/>
        </p:nvGraphicFramePr>
        <p:xfrm>
          <a:off x="952500" y="413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{83D48E96-9382-437E-BEBA-1226CE0B72CE}</a:tableStyleId>
              </a:tblPr>
              <a:tblGrid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9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13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15" name="Google Shape;915;p79"/>
          <p:cNvSpPr/>
          <p:nvPr/>
        </p:nvSpPr>
        <p:spPr>
          <a:xfrm>
            <a:off x="4302025" y="959850"/>
            <a:ext cx="5112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8</a:t>
            </a:r>
            <a:endParaRPr b="1"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16" name="Google Shape;916;p79"/>
          <p:cNvSpPr/>
          <p:nvPr/>
        </p:nvSpPr>
        <p:spPr>
          <a:xfrm>
            <a:off x="4466775" y="4600275"/>
            <a:ext cx="237900" cy="347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79"/>
          <p:cNvSpPr/>
          <p:nvPr/>
        </p:nvSpPr>
        <p:spPr>
          <a:xfrm>
            <a:off x="2549647" y="4600275"/>
            <a:ext cx="237900" cy="347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79"/>
          <p:cNvSpPr/>
          <p:nvPr/>
        </p:nvSpPr>
        <p:spPr>
          <a:xfrm>
            <a:off x="2549425" y="1493250"/>
            <a:ext cx="5112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4</a:t>
            </a:r>
            <a:endParaRPr b="1"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19" name="Google Shape;919;p79"/>
          <p:cNvSpPr/>
          <p:nvPr/>
        </p:nvSpPr>
        <p:spPr>
          <a:xfrm>
            <a:off x="1528613" y="4600275"/>
            <a:ext cx="237900" cy="347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79"/>
          <p:cNvSpPr/>
          <p:nvPr/>
        </p:nvSpPr>
        <p:spPr>
          <a:xfrm>
            <a:off x="1482625" y="2255250"/>
            <a:ext cx="5112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2</a:t>
            </a:r>
            <a:endParaRPr b="1"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21" name="Google Shape;921;p79"/>
          <p:cNvSpPr/>
          <p:nvPr/>
        </p:nvSpPr>
        <p:spPr>
          <a:xfrm>
            <a:off x="1147613" y="4600275"/>
            <a:ext cx="237900" cy="347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79"/>
          <p:cNvSpPr/>
          <p:nvPr/>
        </p:nvSpPr>
        <p:spPr>
          <a:xfrm>
            <a:off x="949225" y="3017250"/>
            <a:ext cx="5112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1</a:t>
            </a:r>
            <a:endParaRPr b="1"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923" name="Google Shape;923;p79"/>
          <p:cNvCxnSpPr>
            <a:stCxn id="915" idx="3"/>
            <a:endCxn id="918" idx="7"/>
          </p:cNvCxnSpPr>
          <p:nvPr/>
        </p:nvCxnSpPr>
        <p:spPr>
          <a:xfrm flipH="1">
            <a:off x="2985789" y="1294784"/>
            <a:ext cx="1391100" cy="25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4" name="Google Shape;924;p79"/>
          <p:cNvCxnSpPr>
            <a:stCxn id="918" idx="3"/>
            <a:endCxn id="920" idx="0"/>
          </p:cNvCxnSpPr>
          <p:nvPr/>
        </p:nvCxnSpPr>
        <p:spPr>
          <a:xfrm flipH="1">
            <a:off x="1738089" y="1828184"/>
            <a:ext cx="886200" cy="42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5" name="Google Shape;925;p79"/>
          <p:cNvCxnSpPr>
            <a:stCxn id="920" idx="3"/>
            <a:endCxn id="922" idx="0"/>
          </p:cNvCxnSpPr>
          <p:nvPr/>
        </p:nvCxnSpPr>
        <p:spPr>
          <a:xfrm flipH="1">
            <a:off x="1204689" y="2590184"/>
            <a:ext cx="352800" cy="42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6" name="Google Shape;926;p79"/>
          <p:cNvSpPr txBox="1"/>
          <p:nvPr/>
        </p:nvSpPr>
        <p:spPr>
          <a:xfrm>
            <a:off x="5778500" y="420025"/>
            <a:ext cx="3020700" cy="702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WHAT HAPPENS WHEN WE INSERT 1 ??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27" name="Google Shape;927;p79"/>
          <p:cNvSpPr/>
          <p:nvPr/>
        </p:nvSpPr>
        <p:spPr>
          <a:xfrm>
            <a:off x="4466775" y="536275"/>
            <a:ext cx="237900" cy="302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79"/>
          <p:cNvSpPr/>
          <p:nvPr/>
        </p:nvSpPr>
        <p:spPr>
          <a:xfrm>
            <a:off x="2714175" y="1069675"/>
            <a:ext cx="237900" cy="302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79"/>
          <p:cNvSpPr/>
          <p:nvPr/>
        </p:nvSpPr>
        <p:spPr>
          <a:xfrm>
            <a:off x="1571175" y="1831675"/>
            <a:ext cx="237900" cy="302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79"/>
          <p:cNvSpPr/>
          <p:nvPr/>
        </p:nvSpPr>
        <p:spPr>
          <a:xfrm>
            <a:off x="961575" y="2669875"/>
            <a:ext cx="237900" cy="302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79"/>
          <p:cNvSpPr txBox="1"/>
          <p:nvPr/>
        </p:nvSpPr>
        <p:spPr>
          <a:xfrm>
            <a:off x="5778500" y="1258225"/>
            <a:ext cx="3020700" cy="103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WE START AT THE ROOT!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(LIKE ALWAYS)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80"/>
          <p:cNvSpPr/>
          <p:nvPr/>
        </p:nvSpPr>
        <p:spPr>
          <a:xfrm>
            <a:off x="837325" y="277700"/>
            <a:ext cx="6526200" cy="2895600"/>
          </a:xfrm>
          <a:prstGeom prst="triangle">
            <a:avLst>
              <a:gd fmla="val 5089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80"/>
          <p:cNvSpPr/>
          <p:nvPr/>
        </p:nvSpPr>
        <p:spPr>
          <a:xfrm>
            <a:off x="754950" y="3447331"/>
            <a:ext cx="230700" cy="223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80"/>
          <p:cNvSpPr/>
          <p:nvPr/>
        </p:nvSpPr>
        <p:spPr>
          <a:xfrm>
            <a:off x="1247339" y="3447331"/>
            <a:ext cx="230700" cy="223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9" name="Google Shape;939;p80"/>
          <p:cNvCxnSpPr>
            <a:stCxn id="937" idx="0"/>
          </p:cNvCxnSpPr>
          <p:nvPr/>
        </p:nvCxnSpPr>
        <p:spPr>
          <a:xfrm flipH="1" rot="10800000">
            <a:off x="870300" y="3190231"/>
            <a:ext cx="227700" cy="257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0" name="Google Shape;940;p80"/>
          <p:cNvCxnSpPr>
            <a:stCxn id="938" idx="0"/>
          </p:cNvCxnSpPr>
          <p:nvPr/>
        </p:nvCxnSpPr>
        <p:spPr>
          <a:xfrm rot="10800000">
            <a:off x="1103789" y="3176731"/>
            <a:ext cx="258900" cy="270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1" name="Google Shape;941;p80"/>
          <p:cNvSpPr/>
          <p:nvPr/>
        </p:nvSpPr>
        <p:spPr>
          <a:xfrm>
            <a:off x="1593150" y="3447331"/>
            <a:ext cx="230700" cy="223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80"/>
          <p:cNvSpPr/>
          <p:nvPr/>
        </p:nvSpPr>
        <p:spPr>
          <a:xfrm>
            <a:off x="2085539" y="3447331"/>
            <a:ext cx="230700" cy="223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3" name="Google Shape;943;p80"/>
          <p:cNvCxnSpPr>
            <a:stCxn id="941" idx="0"/>
          </p:cNvCxnSpPr>
          <p:nvPr/>
        </p:nvCxnSpPr>
        <p:spPr>
          <a:xfrm flipH="1" rot="10800000">
            <a:off x="1708500" y="3190231"/>
            <a:ext cx="227700" cy="257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4" name="Google Shape;944;p80"/>
          <p:cNvCxnSpPr>
            <a:stCxn id="942" idx="0"/>
          </p:cNvCxnSpPr>
          <p:nvPr/>
        </p:nvCxnSpPr>
        <p:spPr>
          <a:xfrm rot="10800000">
            <a:off x="1941989" y="3176731"/>
            <a:ext cx="258900" cy="270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5" name="Google Shape;945;p80"/>
          <p:cNvSpPr/>
          <p:nvPr/>
        </p:nvSpPr>
        <p:spPr>
          <a:xfrm>
            <a:off x="2431350" y="3447331"/>
            <a:ext cx="230700" cy="223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80"/>
          <p:cNvSpPr/>
          <p:nvPr/>
        </p:nvSpPr>
        <p:spPr>
          <a:xfrm>
            <a:off x="2923739" y="3447331"/>
            <a:ext cx="230700" cy="223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7" name="Google Shape;947;p80"/>
          <p:cNvCxnSpPr>
            <a:stCxn id="945" idx="0"/>
          </p:cNvCxnSpPr>
          <p:nvPr/>
        </p:nvCxnSpPr>
        <p:spPr>
          <a:xfrm flipH="1" rot="10800000">
            <a:off x="2546700" y="3190231"/>
            <a:ext cx="227700" cy="257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80"/>
          <p:cNvCxnSpPr>
            <a:stCxn id="946" idx="0"/>
          </p:cNvCxnSpPr>
          <p:nvPr/>
        </p:nvCxnSpPr>
        <p:spPr>
          <a:xfrm rot="10800000">
            <a:off x="2780189" y="3176731"/>
            <a:ext cx="258900" cy="270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9" name="Google Shape;949;p80"/>
          <p:cNvSpPr/>
          <p:nvPr/>
        </p:nvSpPr>
        <p:spPr>
          <a:xfrm>
            <a:off x="5860350" y="3447331"/>
            <a:ext cx="230700" cy="223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80"/>
          <p:cNvSpPr/>
          <p:nvPr/>
        </p:nvSpPr>
        <p:spPr>
          <a:xfrm>
            <a:off x="6352739" y="3447331"/>
            <a:ext cx="230700" cy="223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1" name="Google Shape;951;p80"/>
          <p:cNvCxnSpPr>
            <a:stCxn id="949" idx="0"/>
          </p:cNvCxnSpPr>
          <p:nvPr/>
        </p:nvCxnSpPr>
        <p:spPr>
          <a:xfrm flipH="1" rot="10800000">
            <a:off x="5975700" y="3190231"/>
            <a:ext cx="227700" cy="257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2" name="Google Shape;952;p80"/>
          <p:cNvCxnSpPr>
            <a:stCxn id="950" idx="0"/>
          </p:cNvCxnSpPr>
          <p:nvPr/>
        </p:nvCxnSpPr>
        <p:spPr>
          <a:xfrm rot="10800000">
            <a:off x="6209189" y="3176731"/>
            <a:ext cx="258900" cy="270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3" name="Google Shape;953;p80"/>
          <p:cNvSpPr/>
          <p:nvPr/>
        </p:nvSpPr>
        <p:spPr>
          <a:xfrm>
            <a:off x="6698550" y="3447331"/>
            <a:ext cx="230700" cy="223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80"/>
          <p:cNvSpPr/>
          <p:nvPr/>
        </p:nvSpPr>
        <p:spPr>
          <a:xfrm>
            <a:off x="7190939" y="3447331"/>
            <a:ext cx="230700" cy="223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5" name="Google Shape;955;p80"/>
          <p:cNvCxnSpPr>
            <a:stCxn id="953" idx="0"/>
          </p:cNvCxnSpPr>
          <p:nvPr/>
        </p:nvCxnSpPr>
        <p:spPr>
          <a:xfrm flipH="1" rot="10800000">
            <a:off x="6813900" y="3190231"/>
            <a:ext cx="227700" cy="257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6" name="Google Shape;956;p80"/>
          <p:cNvCxnSpPr>
            <a:stCxn id="954" idx="0"/>
          </p:cNvCxnSpPr>
          <p:nvPr/>
        </p:nvCxnSpPr>
        <p:spPr>
          <a:xfrm rot="10800000">
            <a:off x="7047389" y="3176731"/>
            <a:ext cx="258900" cy="270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7" name="Google Shape;957;p80"/>
          <p:cNvCxnSpPr/>
          <p:nvPr/>
        </p:nvCxnSpPr>
        <p:spPr>
          <a:xfrm>
            <a:off x="3365875" y="3524100"/>
            <a:ext cx="893700" cy="8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58" name="Google Shape;958;p80"/>
          <p:cNvSpPr txBox="1"/>
          <p:nvPr/>
        </p:nvSpPr>
        <p:spPr>
          <a:xfrm>
            <a:off x="393625" y="4163675"/>
            <a:ext cx="1922700" cy="45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ABOUT N/2 LEAVES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9" name="Google Shape;959;p80"/>
          <p:cNvSpPr txBox="1"/>
          <p:nvPr/>
        </p:nvSpPr>
        <p:spPr>
          <a:xfrm>
            <a:off x="2451025" y="4011275"/>
            <a:ext cx="1922700" cy="81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EACH INSERTED STARTING FROM ROOT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0" name="Google Shape;960;p80"/>
          <p:cNvSpPr txBox="1"/>
          <p:nvPr/>
        </p:nvSpPr>
        <p:spPr>
          <a:xfrm>
            <a:off x="2837500" y="298300"/>
            <a:ext cx="723000" cy="257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ROOT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1" name="Google Shape;961;p80"/>
          <p:cNvSpPr/>
          <p:nvPr/>
        </p:nvSpPr>
        <p:spPr>
          <a:xfrm>
            <a:off x="4048214" y="315106"/>
            <a:ext cx="230700" cy="223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80"/>
          <p:cNvSpPr/>
          <p:nvPr/>
        </p:nvSpPr>
        <p:spPr>
          <a:xfrm>
            <a:off x="2493180" y="554600"/>
            <a:ext cx="1625775" cy="2773400"/>
          </a:xfrm>
          <a:custGeom>
            <a:rect b="b" l="l" r="r" t="t"/>
            <a:pathLst>
              <a:path extrusionOk="0" h="110936" w="65031">
                <a:moveTo>
                  <a:pt x="65031" y="0"/>
                </a:moveTo>
                <a:cubicBezTo>
                  <a:pt x="62285" y="2563"/>
                  <a:pt x="59173" y="6834"/>
                  <a:pt x="48555" y="15377"/>
                </a:cubicBezTo>
                <a:cubicBezTo>
                  <a:pt x="37937" y="23920"/>
                  <a:pt x="7244" y="41982"/>
                  <a:pt x="1325" y="51257"/>
                </a:cubicBezTo>
                <a:cubicBezTo>
                  <a:pt x="-4594" y="60532"/>
                  <a:pt x="12370" y="64194"/>
                  <a:pt x="13041" y="71028"/>
                </a:cubicBezTo>
                <a:cubicBezTo>
                  <a:pt x="13712" y="77862"/>
                  <a:pt x="4010" y="85612"/>
                  <a:pt x="5352" y="92263"/>
                </a:cubicBezTo>
                <a:cubicBezTo>
                  <a:pt x="6695" y="98914"/>
                  <a:pt x="18472" y="107824"/>
                  <a:pt x="21096" y="110936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963" name="Google Shape;963;p80"/>
          <p:cNvSpPr/>
          <p:nvPr/>
        </p:nvSpPr>
        <p:spPr>
          <a:xfrm>
            <a:off x="7368325" y="206775"/>
            <a:ext cx="384300" cy="3250500"/>
          </a:xfrm>
          <a:prstGeom prst="upDown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80"/>
          <p:cNvSpPr txBox="1"/>
          <p:nvPr/>
        </p:nvSpPr>
        <p:spPr>
          <a:xfrm>
            <a:off x="7926650" y="874950"/>
            <a:ext cx="1025100" cy="37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HEIGHT?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5" name="Google Shape;965;p80"/>
          <p:cNvSpPr txBox="1"/>
          <p:nvPr/>
        </p:nvSpPr>
        <p:spPr>
          <a:xfrm>
            <a:off x="7706750" y="1636950"/>
            <a:ext cx="1391400" cy="37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≅ log(N)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6" name="Google Shape;966;p80"/>
          <p:cNvSpPr/>
          <p:nvPr/>
        </p:nvSpPr>
        <p:spPr>
          <a:xfrm>
            <a:off x="5046635" y="3447331"/>
            <a:ext cx="230700" cy="223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80"/>
          <p:cNvSpPr/>
          <p:nvPr/>
        </p:nvSpPr>
        <p:spPr>
          <a:xfrm>
            <a:off x="5539024" y="3447331"/>
            <a:ext cx="230700" cy="223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8" name="Google Shape;968;p80"/>
          <p:cNvCxnSpPr>
            <a:stCxn id="966" idx="0"/>
          </p:cNvCxnSpPr>
          <p:nvPr/>
        </p:nvCxnSpPr>
        <p:spPr>
          <a:xfrm flipH="1" rot="10800000">
            <a:off x="5161985" y="3190231"/>
            <a:ext cx="227700" cy="257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9" name="Google Shape;969;p80"/>
          <p:cNvCxnSpPr>
            <a:stCxn id="967" idx="0"/>
          </p:cNvCxnSpPr>
          <p:nvPr/>
        </p:nvCxnSpPr>
        <p:spPr>
          <a:xfrm rot="10800000">
            <a:off x="5395474" y="3176731"/>
            <a:ext cx="258900" cy="270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0" name="Google Shape;970;p80"/>
          <p:cNvSpPr/>
          <p:nvPr/>
        </p:nvSpPr>
        <p:spPr>
          <a:xfrm>
            <a:off x="4244818" y="3447331"/>
            <a:ext cx="230700" cy="223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80"/>
          <p:cNvSpPr/>
          <p:nvPr/>
        </p:nvSpPr>
        <p:spPr>
          <a:xfrm>
            <a:off x="4737207" y="3447331"/>
            <a:ext cx="230700" cy="223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2" name="Google Shape;972;p80"/>
          <p:cNvCxnSpPr>
            <a:stCxn id="970" idx="0"/>
          </p:cNvCxnSpPr>
          <p:nvPr/>
        </p:nvCxnSpPr>
        <p:spPr>
          <a:xfrm flipH="1" rot="10800000">
            <a:off x="4360168" y="3190231"/>
            <a:ext cx="227700" cy="257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3" name="Google Shape;973;p80"/>
          <p:cNvCxnSpPr>
            <a:stCxn id="971" idx="0"/>
          </p:cNvCxnSpPr>
          <p:nvPr/>
        </p:nvCxnSpPr>
        <p:spPr>
          <a:xfrm rot="10800000">
            <a:off x="4593657" y="3176731"/>
            <a:ext cx="258900" cy="270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4" name="Google Shape;974;p80"/>
          <p:cNvSpPr/>
          <p:nvPr/>
        </p:nvSpPr>
        <p:spPr>
          <a:xfrm>
            <a:off x="4237950" y="527125"/>
            <a:ext cx="952550" cy="2810025"/>
          </a:xfrm>
          <a:custGeom>
            <a:rect b="b" l="l" r="r" t="t"/>
            <a:pathLst>
              <a:path extrusionOk="0" h="112401" w="38102">
                <a:moveTo>
                  <a:pt x="0" y="0"/>
                </a:moveTo>
                <a:cubicBezTo>
                  <a:pt x="6285" y="5797"/>
                  <a:pt x="34660" y="25324"/>
                  <a:pt x="37711" y="34782"/>
                </a:cubicBezTo>
                <a:cubicBezTo>
                  <a:pt x="40762" y="44240"/>
                  <a:pt x="20015" y="49244"/>
                  <a:pt x="18306" y="56750"/>
                </a:cubicBezTo>
                <a:cubicBezTo>
                  <a:pt x="16597" y="64256"/>
                  <a:pt x="28374" y="73104"/>
                  <a:pt x="27459" y="79816"/>
                </a:cubicBezTo>
                <a:cubicBezTo>
                  <a:pt x="26544" y="86528"/>
                  <a:pt x="16658" y="91593"/>
                  <a:pt x="12814" y="97024"/>
                </a:cubicBezTo>
                <a:cubicBezTo>
                  <a:pt x="8970" y="102455"/>
                  <a:pt x="5797" y="109838"/>
                  <a:pt x="4393" y="112401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975" name="Google Shape;975;p80"/>
          <p:cNvSpPr txBox="1"/>
          <p:nvPr/>
        </p:nvSpPr>
        <p:spPr>
          <a:xfrm>
            <a:off x="4567450" y="3941250"/>
            <a:ext cx="2623500" cy="68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... </a:t>
            </a:r>
            <a:r>
              <a:rPr b="1"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Θ(Nlog(N))</a:t>
            </a:r>
            <a:endParaRPr b="1"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overall </a:t>
            </a:r>
            <a:endParaRPr sz="1800"/>
          </a:p>
        </p:txBody>
      </p:sp>
      <p:sp>
        <p:nvSpPr>
          <p:cNvPr id="976" name="Google Shape;976;p80"/>
          <p:cNvSpPr txBox="1"/>
          <p:nvPr/>
        </p:nvSpPr>
        <p:spPr>
          <a:xfrm>
            <a:off x="256325" y="289150"/>
            <a:ext cx="1221600" cy="640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PICTURE...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Augmenting BSTs</a:t>
            </a:r>
            <a:endParaRPr/>
          </a:p>
        </p:txBody>
      </p:sp>
      <p:sp>
        <p:nvSpPr>
          <p:cNvPr id="986" name="Google Shape;986;p8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Informally, data structure "augmentation" simply means:</a:t>
            </a:r>
            <a:endParaRPr b="1"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extending a data structure to enable addition operations (or to enable efficient implementation of such operations)</a:t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An example you are already familiar with:</a:t>
            </a:r>
            <a:endParaRPr b="1"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Adding a data member to a list class to track the length of the list.  By doing this, we were able to support the length() function in O(1) time.</a:t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did come at a price:  our implementation had to make sure that this bookkeeping information was correctly set and maintained by all functions that created and/or altered lists.</a:t>
            </a:r>
            <a:endParaRPr sz="1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Augmenting BSTs?</a:t>
            </a:r>
            <a:endParaRPr/>
          </a:p>
        </p:txBody>
      </p:sp>
      <p:sp>
        <p:nvSpPr>
          <p:cNvPr id="992" name="Google Shape;992;p8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this operation: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get_ith(int i);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Returns i-th smallest element in 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(i: 1 &lt;= i &lt;= N). 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Discussion:  dynamic order-stats</a:t>
            </a:r>
            <a:endParaRPr sz="3000"/>
          </a:p>
        </p:txBody>
      </p:sp>
      <p:sp>
        <p:nvSpPr>
          <p:cNvPr id="998" name="Google Shape;998;p84"/>
          <p:cNvSpPr txBox="1"/>
          <p:nvPr>
            <p:ph idx="1" type="body"/>
          </p:nvPr>
        </p:nvSpPr>
        <p:spPr>
          <a:xfrm>
            <a:off x="457200" y="1200150"/>
            <a:ext cx="8229600" cy="1000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// return i-th smallest elem in t</a:t>
            </a:r>
            <a:endParaRPr sz="2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get_ith(int i);</a:t>
            </a:r>
            <a:endParaRPr b="1"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999" name="Google Shape;999;p84"/>
          <p:cNvSpPr txBox="1"/>
          <p:nvPr/>
        </p:nvSpPr>
        <p:spPr>
          <a:xfrm>
            <a:off x="477275" y="2240200"/>
            <a:ext cx="8209500" cy="276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Goal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 O(h) runtime (whatever the height of the tree happens to be).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IDEAS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  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remember QuickSelect ?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Can you adapt that idea to BSTs?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 you need to "augment" the tree?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85"/>
          <p:cNvSpPr/>
          <p:nvPr/>
        </p:nvSpPr>
        <p:spPr>
          <a:xfrm>
            <a:off x="1873050" y="1311950"/>
            <a:ext cx="6012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5" name="Google Shape;1005;p85"/>
          <p:cNvSpPr/>
          <p:nvPr/>
        </p:nvSpPr>
        <p:spPr>
          <a:xfrm>
            <a:off x="200625" y="2200100"/>
            <a:ext cx="1785000" cy="2663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85"/>
          <p:cNvSpPr/>
          <p:nvPr/>
        </p:nvSpPr>
        <p:spPr>
          <a:xfrm>
            <a:off x="2207450" y="2276300"/>
            <a:ext cx="1713000" cy="20328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7" name="Google Shape;1007;p85"/>
          <p:cNvCxnSpPr>
            <a:stCxn id="1004" idx="3"/>
            <a:endCxn id="1005" idx="0"/>
          </p:cNvCxnSpPr>
          <p:nvPr/>
        </p:nvCxnSpPr>
        <p:spPr>
          <a:xfrm flipH="1">
            <a:off x="1093194" y="1800780"/>
            <a:ext cx="867900" cy="39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8" name="Google Shape;1008;p85"/>
          <p:cNvCxnSpPr>
            <a:stCxn id="1004" idx="5"/>
            <a:endCxn id="1006" idx="0"/>
          </p:cNvCxnSpPr>
          <p:nvPr/>
        </p:nvCxnSpPr>
        <p:spPr>
          <a:xfrm>
            <a:off x="2386206" y="1800780"/>
            <a:ext cx="677700" cy="47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9" name="Google Shape;1009;p85"/>
          <p:cNvSpPr txBox="1"/>
          <p:nvPr/>
        </p:nvSpPr>
        <p:spPr>
          <a:xfrm>
            <a:off x="4104325" y="444800"/>
            <a:ext cx="4782000" cy="456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Brainstorming Exercises: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Under what conditions is x the i-th smallest?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Under what conditions is the i-th smallest on LEFT?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Under what conditions is the i-th smallest on RIGHT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Do you need any additional info (vs. Vanilla BST so far)??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10" name="Google Shape;1010;p85"/>
          <p:cNvSpPr txBox="1"/>
          <p:nvPr/>
        </p:nvSpPr>
        <p:spPr>
          <a:xfrm>
            <a:off x="181375" y="234800"/>
            <a:ext cx="3739200" cy="73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GOAL (given i):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i-th smallest elem in t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11" name="Google Shape;1011;p85"/>
          <p:cNvSpPr txBox="1"/>
          <p:nvPr/>
        </p:nvSpPr>
        <p:spPr>
          <a:xfrm>
            <a:off x="773175" y="1208400"/>
            <a:ext cx="477300" cy="32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t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012" name="Google Shape;1012;p85"/>
          <p:cNvCxnSpPr>
            <a:stCxn id="1011" idx="3"/>
            <a:endCxn id="1004" idx="2"/>
          </p:cNvCxnSpPr>
          <p:nvPr/>
        </p:nvCxnSpPr>
        <p:spPr>
          <a:xfrm>
            <a:off x="1250475" y="1370700"/>
            <a:ext cx="622500" cy="2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/>
          <p:nvPr/>
        </p:nvSpPr>
        <p:spPr>
          <a:xfrm>
            <a:off x="3232600" y="148350"/>
            <a:ext cx="644100" cy="6144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2"/>
          <p:cNvSpPr/>
          <p:nvPr/>
        </p:nvSpPr>
        <p:spPr>
          <a:xfrm>
            <a:off x="281300" y="2453725"/>
            <a:ext cx="644100" cy="614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2"/>
          <p:cNvSpPr/>
          <p:nvPr/>
        </p:nvSpPr>
        <p:spPr>
          <a:xfrm>
            <a:off x="1559100" y="3795375"/>
            <a:ext cx="644100" cy="614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2"/>
          <p:cNvSpPr/>
          <p:nvPr/>
        </p:nvSpPr>
        <p:spPr>
          <a:xfrm>
            <a:off x="4246650" y="3860500"/>
            <a:ext cx="644100" cy="614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2"/>
          <p:cNvSpPr/>
          <p:nvPr/>
        </p:nvSpPr>
        <p:spPr>
          <a:xfrm>
            <a:off x="4803525" y="2256850"/>
            <a:ext cx="644100" cy="6144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2"/>
          <p:cNvSpPr/>
          <p:nvPr/>
        </p:nvSpPr>
        <p:spPr>
          <a:xfrm>
            <a:off x="2245375" y="2144125"/>
            <a:ext cx="644100" cy="6144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2"/>
          <p:cNvSpPr/>
          <p:nvPr/>
        </p:nvSpPr>
        <p:spPr>
          <a:xfrm>
            <a:off x="5424150" y="1083625"/>
            <a:ext cx="644100" cy="6144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2"/>
          <p:cNvSpPr/>
          <p:nvPr/>
        </p:nvSpPr>
        <p:spPr>
          <a:xfrm>
            <a:off x="1334850" y="1124650"/>
            <a:ext cx="644100" cy="6144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2"/>
          <p:cNvSpPr/>
          <p:nvPr/>
        </p:nvSpPr>
        <p:spPr>
          <a:xfrm>
            <a:off x="5618250" y="3784300"/>
            <a:ext cx="644100" cy="614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2"/>
          <p:cNvSpPr/>
          <p:nvPr/>
        </p:nvSpPr>
        <p:spPr>
          <a:xfrm>
            <a:off x="2930700" y="3795375"/>
            <a:ext cx="644100" cy="614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" name="Google Shape;154;p32"/>
          <p:cNvCxnSpPr>
            <a:stCxn id="144" idx="3"/>
            <a:endCxn id="151" idx="7"/>
          </p:cNvCxnSpPr>
          <p:nvPr/>
        </p:nvCxnSpPr>
        <p:spPr>
          <a:xfrm flipH="1">
            <a:off x="1884526" y="672773"/>
            <a:ext cx="1442400" cy="54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32"/>
          <p:cNvCxnSpPr>
            <a:stCxn id="151" idx="3"/>
            <a:endCxn id="145" idx="0"/>
          </p:cNvCxnSpPr>
          <p:nvPr/>
        </p:nvCxnSpPr>
        <p:spPr>
          <a:xfrm flipH="1">
            <a:off x="603276" y="1649073"/>
            <a:ext cx="825900" cy="8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32"/>
          <p:cNvCxnSpPr>
            <a:stCxn id="151" idx="5"/>
            <a:endCxn id="149" idx="0"/>
          </p:cNvCxnSpPr>
          <p:nvPr/>
        </p:nvCxnSpPr>
        <p:spPr>
          <a:xfrm>
            <a:off x="1884624" y="1649073"/>
            <a:ext cx="682800" cy="4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32"/>
          <p:cNvCxnSpPr>
            <a:stCxn id="149" idx="3"/>
            <a:endCxn id="146" idx="0"/>
          </p:cNvCxnSpPr>
          <p:nvPr/>
        </p:nvCxnSpPr>
        <p:spPr>
          <a:xfrm flipH="1">
            <a:off x="1881001" y="2668548"/>
            <a:ext cx="458700" cy="11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32"/>
          <p:cNvCxnSpPr>
            <a:stCxn id="149" idx="5"/>
            <a:endCxn id="153" idx="0"/>
          </p:cNvCxnSpPr>
          <p:nvPr/>
        </p:nvCxnSpPr>
        <p:spPr>
          <a:xfrm>
            <a:off x="2795149" y="2668548"/>
            <a:ext cx="457500" cy="11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32"/>
          <p:cNvCxnSpPr>
            <a:stCxn id="144" idx="5"/>
            <a:endCxn id="150" idx="1"/>
          </p:cNvCxnSpPr>
          <p:nvPr/>
        </p:nvCxnSpPr>
        <p:spPr>
          <a:xfrm>
            <a:off x="3782374" y="672773"/>
            <a:ext cx="1736100" cy="5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32"/>
          <p:cNvCxnSpPr>
            <a:stCxn id="150" idx="3"/>
            <a:endCxn id="148" idx="0"/>
          </p:cNvCxnSpPr>
          <p:nvPr/>
        </p:nvCxnSpPr>
        <p:spPr>
          <a:xfrm flipH="1">
            <a:off x="5125476" y="1608048"/>
            <a:ext cx="393000" cy="6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32"/>
          <p:cNvCxnSpPr>
            <a:stCxn id="148" idx="3"/>
            <a:endCxn id="147" idx="0"/>
          </p:cNvCxnSpPr>
          <p:nvPr/>
        </p:nvCxnSpPr>
        <p:spPr>
          <a:xfrm flipH="1">
            <a:off x="4568751" y="2781273"/>
            <a:ext cx="329100" cy="107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32"/>
          <p:cNvCxnSpPr>
            <a:stCxn id="148" idx="5"/>
            <a:endCxn id="152" idx="0"/>
          </p:cNvCxnSpPr>
          <p:nvPr/>
        </p:nvCxnSpPr>
        <p:spPr>
          <a:xfrm>
            <a:off x="5353299" y="2781273"/>
            <a:ext cx="587100" cy="10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32"/>
          <p:cNvSpPr txBox="1"/>
          <p:nvPr/>
        </p:nvSpPr>
        <p:spPr>
          <a:xfrm>
            <a:off x="6869075" y="471650"/>
            <a:ext cx="2121000" cy="198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2"/>
          <p:cNvSpPr/>
          <p:nvPr/>
        </p:nvSpPr>
        <p:spPr>
          <a:xfrm>
            <a:off x="7120825" y="672775"/>
            <a:ext cx="457500" cy="3984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2"/>
          <p:cNvSpPr/>
          <p:nvPr/>
        </p:nvSpPr>
        <p:spPr>
          <a:xfrm>
            <a:off x="7169994" y="1589375"/>
            <a:ext cx="457500" cy="398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2"/>
          <p:cNvSpPr txBox="1"/>
          <p:nvPr/>
        </p:nvSpPr>
        <p:spPr>
          <a:xfrm>
            <a:off x="7657075" y="699575"/>
            <a:ext cx="1169400" cy="49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INTERNAL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NODE</a:t>
            </a:r>
            <a:endParaRPr b="1"/>
          </a:p>
        </p:txBody>
      </p:sp>
      <p:sp>
        <p:nvSpPr>
          <p:cNvPr id="167" name="Google Shape;167;p32"/>
          <p:cNvSpPr txBox="1"/>
          <p:nvPr/>
        </p:nvSpPr>
        <p:spPr>
          <a:xfrm>
            <a:off x="7801325" y="1613975"/>
            <a:ext cx="971100" cy="49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LEAF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NODE</a:t>
            </a:r>
            <a:endParaRPr b="1"/>
          </a:p>
        </p:txBody>
      </p:sp>
      <p:sp>
        <p:nvSpPr>
          <p:cNvPr id="168" name="Google Shape;168;p32"/>
          <p:cNvSpPr txBox="1"/>
          <p:nvPr/>
        </p:nvSpPr>
        <p:spPr>
          <a:xfrm>
            <a:off x="285275" y="217675"/>
            <a:ext cx="868800" cy="49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ROOT</a:t>
            </a:r>
            <a:endParaRPr b="1"/>
          </a:p>
        </p:txBody>
      </p:sp>
      <p:cxnSp>
        <p:nvCxnSpPr>
          <p:cNvPr id="169" name="Google Shape;169;p32"/>
          <p:cNvCxnSpPr>
            <a:stCxn id="168" idx="3"/>
            <a:endCxn id="144" idx="2"/>
          </p:cNvCxnSpPr>
          <p:nvPr/>
        </p:nvCxnSpPr>
        <p:spPr>
          <a:xfrm flipH="1" rot="10800000">
            <a:off x="1154075" y="455575"/>
            <a:ext cx="20784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86"/>
          <p:cNvSpPr txBox="1"/>
          <p:nvPr/>
        </p:nvSpPr>
        <p:spPr>
          <a:xfrm>
            <a:off x="1842000" y="1870075"/>
            <a:ext cx="4203900" cy="1224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Tree 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Traversals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87"/>
          <p:cNvSpPr txBox="1"/>
          <p:nvPr>
            <p:ph idx="4294967295" type="title"/>
          </p:nvPr>
        </p:nvSpPr>
        <p:spPr>
          <a:xfrm>
            <a:off x="152400" y="53575"/>
            <a:ext cx="4332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Tree Traversals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3" name="Google Shape;1023;p87"/>
          <p:cNvSpPr/>
          <p:nvPr/>
        </p:nvSpPr>
        <p:spPr>
          <a:xfrm>
            <a:off x="7059832" y="161603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24" name="Google Shape;1024;p87"/>
          <p:cNvSpPr/>
          <p:nvPr/>
        </p:nvSpPr>
        <p:spPr>
          <a:xfrm>
            <a:off x="6010031" y="115111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25" name="Google Shape;1025;p87"/>
          <p:cNvSpPr/>
          <p:nvPr/>
        </p:nvSpPr>
        <p:spPr>
          <a:xfrm>
            <a:off x="7818538" y="1229442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26" name="Google Shape;1026;p87"/>
          <p:cNvSpPr/>
          <p:nvPr/>
        </p:nvSpPr>
        <p:spPr>
          <a:xfrm>
            <a:off x="6797390" y="21502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27" name="Google Shape;1027;p87"/>
          <p:cNvSpPr/>
          <p:nvPr/>
        </p:nvSpPr>
        <p:spPr>
          <a:xfrm>
            <a:off x="5374274" y="21502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28" name="Google Shape;1028;p87"/>
          <p:cNvSpPr/>
          <p:nvPr/>
        </p:nvSpPr>
        <p:spPr>
          <a:xfrm>
            <a:off x="6358681" y="3088189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29" name="Google Shape;1029;p87"/>
          <p:cNvSpPr/>
          <p:nvPr/>
        </p:nvSpPr>
        <p:spPr>
          <a:xfrm>
            <a:off x="8416789" y="213066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030" name="Google Shape;1030;p87"/>
          <p:cNvCxnSpPr>
            <a:stCxn id="1023" idx="3"/>
            <a:endCxn id="1024" idx="7"/>
          </p:cNvCxnSpPr>
          <p:nvPr/>
        </p:nvCxnSpPr>
        <p:spPr>
          <a:xfrm flipH="1">
            <a:off x="6545398" y="678856"/>
            <a:ext cx="606300" cy="5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1" name="Google Shape;1031;p87"/>
          <p:cNvCxnSpPr>
            <a:stCxn id="1024" idx="3"/>
            <a:endCxn id="1027" idx="0"/>
          </p:cNvCxnSpPr>
          <p:nvPr/>
        </p:nvCxnSpPr>
        <p:spPr>
          <a:xfrm flipH="1">
            <a:off x="5687897" y="1668370"/>
            <a:ext cx="4140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2" name="Google Shape;1032;p87"/>
          <p:cNvCxnSpPr>
            <a:stCxn id="1024" idx="5"/>
            <a:endCxn id="1026" idx="0"/>
          </p:cNvCxnSpPr>
          <p:nvPr/>
        </p:nvCxnSpPr>
        <p:spPr>
          <a:xfrm>
            <a:off x="6545465" y="1668370"/>
            <a:ext cx="5655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3" name="Google Shape;1033;p87"/>
          <p:cNvCxnSpPr>
            <a:stCxn id="1026" idx="3"/>
            <a:endCxn id="1028" idx="0"/>
          </p:cNvCxnSpPr>
          <p:nvPr/>
        </p:nvCxnSpPr>
        <p:spPr>
          <a:xfrm flipH="1">
            <a:off x="6672356" y="2667494"/>
            <a:ext cx="2169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4" name="Google Shape;1034;p87"/>
          <p:cNvCxnSpPr>
            <a:stCxn id="1023" idx="5"/>
            <a:endCxn id="1025" idx="0"/>
          </p:cNvCxnSpPr>
          <p:nvPr/>
        </p:nvCxnSpPr>
        <p:spPr>
          <a:xfrm>
            <a:off x="7595266" y="678856"/>
            <a:ext cx="537000" cy="5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5" name="Google Shape;1035;p87"/>
          <p:cNvCxnSpPr>
            <a:stCxn id="1025" idx="5"/>
            <a:endCxn id="1029" idx="0"/>
          </p:cNvCxnSpPr>
          <p:nvPr/>
        </p:nvCxnSpPr>
        <p:spPr>
          <a:xfrm>
            <a:off x="8353972" y="1746695"/>
            <a:ext cx="376500" cy="38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6" name="Google Shape;1036;p87"/>
          <p:cNvSpPr txBox="1"/>
          <p:nvPr/>
        </p:nvSpPr>
        <p:spPr>
          <a:xfrm>
            <a:off x="244625" y="972350"/>
            <a:ext cx="5140200" cy="39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8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IN-order traversal: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LEFT-ROOT-RIGHT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in_order(t)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if(t==NULL) return;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highlight>
                  <a:srgbClr val="EA9999"/>
                </a:highlight>
                <a:latin typeface="Consolas"/>
                <a:ea typeface="Consolas"/>
                <a:cs typeface="Consolas"/>
                <a:sym typeface="Consolas"/>
              </a:rPr>
              <a:t>in_order(t-&gt;left);</a:t>
            </a:r>
            <a:endParaRPr b="1" sz="1800">
              <a:highlight>
                <a:srgbClr val="EA999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highlight>
                  <a:srgbClr val="B6D7A8"/>
                </a:highlight>
                <a:latin typeface="Consolas"/>
                <a:ea typeface="Consolas"/>
                <a:cs typeface="Consolas"/>
                <a:sym typeface="Consolas"/>
              </a:rPr>
              <a:t>print(t-&gt;value);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// or "process"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highlight>
                  <a:srgbClr val="A4C2F4"/>
                </a:highlight>
                <a:latin typeface="Consolas"/>
                <a:ea typeface="Consolas"/>
                <a:cs typeface="Consolas"/>
                <a:sym typeface="Consolas"/>
              </a:rPr>
              <a:t>in_order(t-&gt;right);</a:t>
            </a:r>
            <a:endParaRPr sz="1800">
              <a:highlight>
                <a:srgbClr val="A4C2F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7" name="Google Shape;1037;p87"/>
          <p:cNvSpPr txBox="1"/>
          <p:nvPr/>
        </p:nvSpPr>
        <p:spPr>
          <a:xfrm>
            <a:off x="53157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38" name="Google Shape;1038;p87"/>
          <p:cNvSpPr txBox="1"/>
          <p:nvPr/>
        </p:nvSpPr>
        <p:spPr>
          <a:xfrm>
            <a:off x="58491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39" name="Google Shape;1039;p87"/>
          <p:cNvSpPr txBox="1"/>
          <p:nvPr/>
        </p:nvSpPr>
        <p:spPr>
          <a:xfrm>
            <a:off x="63825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40" name="Google Shape;1040;p87"/>
          <p:cNvSpPr txBox="1"/>
          <p:nvPr/>
        </p:nvSpPr>
        <p:spPr>
          <a:xfrm>
            <a:off x="68397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41" name="Google Shape;1041;p87"/>
          <p:cNvSpPr txBox="1"/>
          <p:nvPr/>
        </p:nvSpPr>
        <p:spPr>
          <a:xfrm>
            <a:off x="72969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42" name="Google Shape;1042;p87"/>
          <p:cNvSpPr txBox="1"/>
          <p:nvPr/>
        </p:nvSpPr>
        <p:spPr>
          <a:xfrm>
            <a:off x="78303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43" name="Google Shape;1043;p87"/>
          <p:cNvSpPr txBox="1"/>
          <p:nvPr/>
        </p:nvSpPr>
        <p:spPr>
          <a:xfrm>
            <a:off x="83637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44" name="Google Shape;1044;p87"/>
          <p:cNvSpPr/>
          <p:nvPr/>
        </p:nvSpPr>
        <p:spPr>
          <a:xfrm>
            <a:off x="5257550" y="3891575"/>
            <a:ext cx="2082000" cy="820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87"/>
          <p:cNvSpPr/>
          <p:nvPr/>
        </p:nvSpPr>
        <p:spPr>
          <a:xfrm>
            <a:off x="7828125" y="4029550"/>
            <a:ext cx="1159200" cy="606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87"/>
          <p:cNvSpPr/>
          <p:nvPr/>
        </p:nvSpPr>
        <p:spPr>
          <a:xfrm>
            <a:off x="5253325" y="903800"/>
            <a:ext cx="2468752" cy="2950125"/>
          </a:xfrm>
          <a:custGeom>
            <a:rect b="b" l="l" r="r" t="t"/>
            <a:pathLst>
              <a:path extrusionOk="0" h="118005" w="113938">
                <a:moveTo>
                  <a:pt x="8419" y="78666"/>
                </a:moveTo>
                <a:cubicBezTo>
                  <a:pt x="14368" y="86393"/>
                  <a:pt x="28412" y="90012"/>
                  <a:pt x="37121" y="95961"/>
                </a:cubicBezTo>
                <a:cubicBezTo>
                  <a:pt x="45830" y="101910"/>
                  <a:pt x="52576" y="111047"/>
                  <a:pt x="60671" y="114359"/>
                </a:cubicBezTo>
                <a:cubicBezTo>
                  <a:pt x="68766" y="117671"/>
                  <a:pt x="78149" y="119695"/>
                  <a:pt x="85692" y="115831"/>
                </a:cubicBezTo>
                <a:cubicBezTo>
                  <a:pt x="93235" y="111967"/>
                  <a:pt x="101393" y="100867"/>
                  <a:pt x="105931" y="91177"/>
                </a:cubicBezTo>
                <a:cubicBezTo>
                  <a:pt x="110469" y="81487"/>
                  <a:pt x="116234" y="69038"/>
                  <a:pt x="112922" y="57692"/>
                </a:cubicBezTo>
                <a:cubicBezTo>
                  <a:pt x="109610" y="46346"/>
                  <a:pt x="94891" y="32670"/>
                  <a:pt x="86060" y="23103"/>
                </a:cubicBezTo>
                <a:cubicBezTo>
                  <a:pt x="77229" y="13536"/>
                  <a:pt x="68889" y="1945"/>
                  <a:pt x="59935" y="289"/>
                </a:cubicBezTo>
                <a:cubicBezTo>
                  <a:pt x="50981" y="-1367"/>
                  <a:pt x="42088" y="4950"/>
                  <a:pt x="32337" y="13168"/>
                </a:cubicBezTo>
                <a:cubicBezTo>
                  <a:pt x="22586" y="21386"/>
                  <a:pt x="5414" y="38681"/>
                  <a:pt x="1428" y="49597"/>
                </a:cubicBezTo>
                <a:cubicBezTo>
                  <a:pt x="-2558" y="60513"/>
                  <a:pt x="2470" y="70939"/>
                  <a:pt x="8419" y="78666"/>
                </a:cubicBezTo>
                <a:close/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7" name="Google Shape;1047;p87"/>
          <p:cNvSpPr/>
          <p:nvPr/>
        </p:nvSpPr>
        <p:spPr>
          <a:xfrm>
            <a:off x="7659950" y="972358"/>
            <a:ext cx="1454400" cy="2007825"/>
          </a:xfrm>
          <a:custGeom>
            <a:rect b="b" l="l" r="r" t="t"/>
            <a:pathLst>
              <a:path extrusionOk="0" h="80313" w="58176">
                <a:moveTo>
                  <a:pt x="48939" y="24041"/>
                </a:moveTo>
                <a:cubicBezTo>
                  <a:pt x="45873" y="17908"/>
                  <a:pt x="42377" y="12940"/>
                  <a:pt x="38268" y="8954"/>
                </a:cubicBezTo>
                <a:cubicBezTo>
                  <a:pt x="34159" y="4968"/>
                  <a:pt x="30602" y="-368"/>
                  <a:pt x="24285" y="123"/>
                </a:cubicBezTo>
                <a:cubicBezTo>
                  <a:pt x="17968" y="614"/>
                  <a:pt x="2514" y="3312"/>
                  <a:pt x="367" y="11898"/>
                </a:cubicBezTo>
                <a:cubicBezTo>
                  <a:pt x="-1779" y="20484"/>
                  <a:pt x="6929" y="41091"/>
                  <a:pt x="11406" y="51639"/>
                </a:cubicBezTo>
                <a:cubicBezTo>
                  <a:pt x="15883" y="62188"/>
                  <a:pt x="21648" y="70467"/>
                  <a:pt x="27229" y="75189"/>
                </a:cubicBezTo>
                <a:cubicBezTo>
                  <a:pt x="32810" y="79911"/>
                  <a:pt x="39924" y="80892"/>
                  <a:pt x="44891" y="79972"/>
                </a:cubicBezTo>
                <a:cubicBezTo>
                  <a:pt x="49859" y="79052"/>
                  <a:pt x="55072" y="75373"/>
                  <a:pt x="57034" y="69669"/>
                </a:cubicBezTo>
                <a:cubicBezTo>
                  <a:pt x="58997" y="63966"/>
                  <a:pt x="58015" y="53356"/>
                  <a:pt x="56666" y="45751"/>
                </a:cubicBezTo>
                <a:cubicBezTo>
                  <a:pt x="55317" y="38146"/>
                  <a:pt x="52005" y="30174"/>
                  <a:pt x="48939" y="24041"/>
                </a:cubicBezTo>
                <a:close/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048" name="Google Shape;1048;p87"/>
          <p:cNvCxnSpPr>
            <a:endCxn id="1023" idx="2"/>
          </p:cNvCxnSpPr>
          <p:nvPr/>
        </p:nvCxnSpPr>
        <p:spPr>
          <a:xfrm>
            <a:off x="5921332" y="350003"/>
            <a:ext cx="1138500" cy="1146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9" name="Google Shape;1049;p87"/>
          <p:cNvCxnSpPr/>
          <p:nvPr/>
        </p:nvCxnSpPr>
        <p:spPr>
          <a:xfrm flipH="1" rot="10800000">
            <a:off x="7579188" y="4498575"/>
            <a:ext cx="9300" cy="3405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88"/>
          <p:cNvSpPr txBox="1"/>
          <p:nvPr>
            <p:ph idx="4294967295" type="title"/>
          </p:nvPr>
        </p:nvSpPr>
        <p:spPr>
          <a:xfrm>
            <a:off x="152400" y="53575"/>
            <a:ext cx="4332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Tree Traversals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5" name="Google Shape;1055;p88"/>
          <p:cNvSpPr/>
          <p:nvPr/>
        </p:nvSpPr>
        <p:spPr>
          <a:xfrm>
            <a:off x="7059832" y="161603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56" name="Google Shape;1056;p88"/>
          <p:cNvSpPr/>
          <p:nvPr/>
        </p:nvSpPr>
        <p:spPr>
          <a:xfrm>
            <a:off x="6010031" y="115111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57" name="Google Shape;1057;p88"/>
          <p:cNvSpPr/>
          <p:nvPr/>
        </p:nvSpPr>
        <p:spPr>
          <a:xfrm>
            <a:off x="7818538" y="1229442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58" name="Google Shape;1058;p88"/>
          <p:cNvSpPr/>
          <p:nvPr/>
        </p:nvSpPr>
        <p:spPr>
          <a:xfrm>
            <a:off x="6797390" y="21502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59" name="Google Shape;1059;p88"/>
          <p:cNvSpPr/>
          <p:nvPr/>
        </p:nvSpPr>
        <p:spPr>
          <a:xfrm>
            <a:off x="5374274" y="21502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60" name="Google Shape;1060;p88"/>
          <p:cNvSpPr/>
          <p:nvPr/>
        </p:nvSpPr>
        <p:spPr>
          <a:xfrm>
            <a:off x="6358681" y="3088189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61" name="Google Shape;1061;p88"/>
          <p:cNvSpPr/>
          <p:nvPr/>
        </p:nvSpPr>
        <p:spPr>
          <a:xfrm>
            <a:off x="8416789" y="213066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062" name="Google Shape;1062;p88"/>
          <p:cNvCxnSpPr>
            <a:stCxn id="1055" idx="3"/>
            <a:endCxn id="1056" idx="7"/>
          </p:cNvCxnSpPr>
          <p:nvPr/>
        </p:nvCxnSpPr>
        <p:spPr>
          <a:xfrm flipH="1">
            <a:off x="6545398" y="678856"/>
            <a:ext cx="606300" cy="5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3" name="Google Shape;1063;p88"/>
          <p:cNvCxnSpPr>
            <a:stCxn id="1056" idx="3"/>
            <a:endCxn id="1059" idx="0"/>
          </p:cNvCxnSpPr>
          <p:nvPr/>
        </p:nvCxnSpPr>
        <p:spPr>
          <a:xfrm flipH="1">
            <a:off x="5687897" y="1668370"/>
            <a:ext cx="4140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4" name="Google Shape;1064;p88"/>
          <p:cNvCxnSpPr>
            <a:stCxn id="1056" idx="5"/>
            <a:endCxn id="1058" idx="0"/>
          </p:cNvCxnSpPr>
          <p:nvPr/>
        </p:nvCxnSpPr>
        <p:spPr>
          <a:xfrm>
            <a:off x="6545465" y="1668370"/>
            <a:ext cx="5655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5" name="Google Shape;1065;p88"/>
          <p:cNvCxnSpPr>
            <a:stCxn id="1058" idx="3"/>
            <a:endCxn id="1060" idx="0"/>
          </p:cNvCxnSpPr>
          <p:nvPr/>
        </p:nvCxnSpPr>
        <p:spPr>
          <a:xfrm flipH="1">
            <a:off x="6672356" y="2667494"/>
            <a:ext cx="2169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6" name="Google Shape;1066;p88"/>
          <p:cNvCxnSpPr>
            <a:stCxn id="1055" idx="5"/>
            <a:endCxn id="1057" idx="0"/>
          </p:cNvCxnSpPr>
          <p:nvPr/>
        </p:nvCxnSpPr>
        <p:spPr>
          <a:xfrm>
            <a:off x="7595266" y="678856"/>
            <a:ext cx="537000" cy="5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7" name="Google Shape;1067;p88"/>
          <p:cNvCxnSpPr>
            <a:stCxn id="1057" idx="5"/>
            <a:endCxn id="1061" idx="0"/>
          </p:cNvCxnSpPr>
          <p:nvPr/>
        </p:nvCxnSpPr>
        <p:spPr>
          <a:xfrm>
            <a:off x="8353972" y="1746695"/>
            <a:ext cx="376500" cy="38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8" name="Google Shape;1068;p88"/>
          <p:cNvSpPr txBox="1"/>
          <p:nvPr/>
        </p:nvSpPr>
        <p:spPr>
          <a:xfrm>
            <a:off x="82326" y="972350"/>
            <a:ext cx="5293200" cy="39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8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PRE-order traversal: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ROOT-LEFT-RIGHT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pre_order(t)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if(t==NULL) return;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chemeClr val="dk1"/>
                </a:solidFill>
                <a:highlight>
                  <a:srgbClr val="B6D7A8"/>
                </a:highlight>
                <a:latin typeface="Consolas"/>
                <a:ea typeface="Consolas"/>
                <a:cs typeface="Consolas"/>
                <a:sym typeface="Consolas"/>
              </a:rPr>
              <a:t>print(t-&gt;value);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or "process"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highlight>
                  <a:srgbClr val="EA9999"/>
                </a:highlight>
                <a:latin typeface="Consolas"/>
                <a:ea typeface="Consolas"/>
                <a:cs typeface="Consolas"/>
                <a:sym typeface="Consolas"/>
              </a:rPr>
              <a:t>pre_order(t-&gt;left);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highlight>
                  <a:srgbClr val="A4C2F4"/>
                </a:highlight>
                <a:latin typeface="Consolas"/>
                <a:ea typeface="Consolas"/>
                <a:cs typeface="Consolas"/>
                <a:sym typeface="Consolas"/>
              </a:rPr>
              <a:t>pre_order(t-&gt;right);</a:t>
            </a:r>
            <a:endParaRPr sz="1800">
              <a:highlight>
                <a:srgbClr val="A4C2F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9" name="Google Shape;1069;p88"/>
          <p:cNvSpPr txBox="1"/>
          <p:nvPr/>
        </p:nvSpPr>
        <p:spPr>
          <a:xfrm>
            <a:off x="53157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70" name="Google Shape;1070;p88"/>
          <p:cNvSpPr txBox="1"/>
          <p:nvPr/>
        </p:nvSpPr>
        <p:spPr>
          <a:xfrm>
            <a:off x="58491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71" name="Google Shape;1071;p88"/>
          <p:cNvSpPr txBox="1"/>
          <p:nvPr/>
        </p:nvSpPr>
        <p:spPr>
          <a:xfrm>
            <a:off x="63825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72" name="Google Shape;1072;p88"/>
          <p:cNvSpPr txBox="1"/>
          <p:nvPr/>
        </p:nvSpPr>
        <p:spPr>
          <a:xfrm>
            <a:off x="68397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73" name="Google Shape;1073;p88"/>
          <p:cNvSpPr txBox="1"/>
          <p:nvPr/>
        </p:nvSpPr>
        <p:spPr>
          <a:xfrm>
            <a:off x="72969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74" name="Google Shape;1074;p88"/>
          <p:cNvSpPr txBox="1"/>
          <p:nvPr/>
        </p:nvSpPr>
        <p:spPr>
          <a:xfrm>
            <a:off x="78303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75" name="Google Shape;1075;p88"/>
          <p:cNvSpPr txBox="1"/>
          <p:nvPr/>
        </p:nvSpPr>
        <p:spPr>
          <a:xfrm>
            <a:off x="83637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76" name="Google Shape;1076;p88"/>
          <p:cNvSpPr/>
          <p:nvPr/>
        </p:nvSpPr>
        <p:spPr>
          <a:xfrm>
            <a:off x="5931173" y="3948525"/>
            <a:ext cx="1905900" cy="683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88"/>
          <p:cNvSpPr/>
          <p:nvPr/>
        </p:nvSpPr>
        <p:spPr>
          <a:xfrm>
            <a:off x="7906644" y="4000549"/>
            <a:ext cx="1024800" cy="606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88"/>
          <p:cNvSpPr/>
          <p:nvPr/>
        </p:nvSpPr>
        <p:spPr>
          <a:xfrm>
            <a:off x="5253325" y="903800"/>
            <a:ext cx="2468752" cy="2950125"/>
          </a:xfrm>
          <a:custGeom>
            <a:rect b="b" l="l" r="r" t="t"/>
            <a:pathLst>
              <a:path extrusionOk="0" h="118005" w="113938">
                <a:moveTo>
                  <a:pt x="8419" y="78666"/>
                </a:moveTo>
                <a:cubicBezTo>
                  <a:pt x="14368" y="86393"/>
                  <a:pt x="28412" y="90012"/>
                  <a:pt x="37121" y="95961"/>
                </a:cubicBezTo>
                <a:cubicBezTo>
                  <a:pt x="45830" y="101910"/>
                  <a:pt x="52576" y="111047"/>
                  <a:pt x="60671" y="114359"/>
                </a:cubicBezTo>
                <a:cubicBezTo>
                  <a:pt x="68766" y="117671"/>
                  <a:pt x="78149" y="119695"/>
                  <a:pt x="85692" y="115831"/>
                </a:cubicBezTo>
                <a:cubicBezTo>
                  <a:pt x="93235" y="111967"/>
                  <a:pt x="101393" y="100867"/>
                  <a:pt x="105931" y="91177"/>
                </a:cubicBezTo>
                <a:cubicBezTo>
                  <a:pt x="110469" y="81487"/>
                  <a:pt x="116234" y="69038"/>
                  <a:pt x="112922" y="57692"/>
                </a:cubicBezTo>
                <a:cubicBezTo>
                  <a:pt x="109610" y="46346"/>
                  <a:pt x="94891" y="32670"/>
                  <a:pt x="86060" y="23103"/>
                </a:cubicBezTo>
                <a:cubicBezTo>
                  <a:pt x="77229" y="13536"/>
                  <a:pt x="68889" y="1945"/>
                  <a:pt x="59935" y="289"/>
                </a:cubicBezTo>
                <a:cubicBezTo>
                  <a:pt x="50981" y="-1367"/>
                  <a:pt x="42088" y="4950"/>
                  <a:pt x="32337" y="13168"/>
                </a:cubicBezTo>
                <a:cubicBezTo>
                  <a:pt x="22586" y="21386"/>
                  <a:pt x="5414" y="38681"/>
                  <a:pt x="1428" y="49597"/>
                </a:cubicBezTo>
                <a:cubicBezTo>
                  <a:pt x="-2558" y="60513"/>
                  <a:pt x="2470" y="70939"/>
                  <a:pt x="8419" y="78666"/>
                </a:cubicBezTo>
                <a:close/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9" name="Google Shape;1079;p88"/>
          <p:cNvSpPr/>
          <p:nvPr/>
        </p:nvSpPr>
        <p:spPr>
          <a:xfrm>
            <a:off x="7659950" y="972358"/>
            <a:ext cx="1454400" cy="2007825"/>
          </a:xfrm>
          <a:custGeom>
            <a:rect b="b" l="l" r="r" t="t"/>
            <a:pathLst>
              <a:path extrusionOk="0" h="80313" w="58176">
                <a:moveTo>
                  <a:pt x="48939" y="24041"/>
                </a:moveTo>
                <a:cubicBezTo>
                  <a:pt x="45873" y="17908"/>
                  <a:pt x="42377" y="12940"/>
                  <a:pt x="38268" y="8954"/>
                </a:cubicBezTo>
                <a:cubicBezTo>
                  <a:pt x="34159" y="4968"/>
                  <a:pt x="30602" y="-368"/>
                  <a:pt x="24285" y="123"/>
                </a:cubicBezTo>
                <a:cubicBezTo>
                  <a:pt x="17968" y="614"/>
                  <a:pt x="2514" y="3312"/>
                  <a:pt x="367" y="11898"/>
                </a:cubicBezTo>
                <a:cubicBezTo>
                  <a:pt x="-1779" y="20484"/>
                  <a:pt x="6929" y="41091"/>
                  <a:pt x="11406" y="51639"/>
                </a:cubicBezTo>
                <a:cubicBezTo>
                  <a:pt x="15883" y="62188"/>
                  <a:pt x="21648" y="70467"/>
                  <a:pt x="27229" y="75189"/>
                </a:cubicBezTo>
                <a:cubicBezTo>
                  <a:pt x="32810" y="79911"/>
                  <a:pt x="39924" y="80892"/>
                  <a:pt x="44891" y="79972"/>
                </a:cubicBezTo>
                <a:cubicBezTo>
                  <a:pt x="49859" y="79052"/>
                  <a:pt x="55072" y="75373"/>
                  <a:pt x="57034" y="69669"/>
                </a:cubicBezTo>
                <a:cubicBezTo>
                  <a:pt x="58997" y="63966"/>
                  <a:pt x="58015" y="53356"/>
                  <a:pt x="56666" y="45751"/>
                </a:cubicBezTo>
                <a:cubicBezTo>
                  <a:pt x="55317" y="38146"/>
                  <a:pt x="52005" y="30174"/>
                  <a:pt x="48939" y="24041"/>
                </a:cubicBezTo>
                <a:close/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080" name="Google Shape;1080;p88"/>
          <p:cNvCxnSpPr>
            <a:endCxn id="1055" idx="2"/>
          </p:cNvCxnSpPr>
          <p:nvPr/>
        </p:nvCxnSpPr>
        <p:spPr>
          <a:xfrm>
            <a:off x="5921332" y="350003"/>
            <a:ext cx="1138500" cy="1146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1" name="Google Shape;1081;p88"/>
          <p:cNvCxnSpPr/>
          <p:nvPr/>
        </p:nvCxnSpPr>
        <p:spPr>
          <a:xfrm flipH="1" rot="10800000">
            <a:off x="5614263" y="4489425"/>
            <a:ext cx="9300" cy="3405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89"/>
          <p:cNvSpPr txBox="1"/>
          <p:nvPr>
            <p:ph idx="4294967295" type="title"/>
          </p:nvPr>
        </p:nvSpPr>
        <p:spPr>
          <a:xfrm>
            <a:off x="152400" y="53575"/>
            <a:ext cx="4332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Tree Traversals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7" name="Google Shape;1087;p89"/>
          <p:cNvSpPr/>
          <p:nvPr/>
        </p:nvSpPr>
        <p:spPr>
          <a:xfrm>
            <a:off x="7059832" y="161603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88" name="Google Shape;1088;p89"/>
          <p:cNvSpPr/>
          <p:nvPr/>
        </p:nvSpPr>
        <p:spPr>
          <a:xfrm>
            <a:off x="6010031" y="115111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89" name="Google Shape;1089;p89"/>
          <p:cNvSpPr/>
          <p:nvPr/>
        </p:nvSpPr>
        <p:spPr>
          <a:xfrm>
            <a:off x="7818538" y="1229442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90" name="Google Shape;1090;p89"/>
          <p:cNvSpPr/>
          <p:nvPr/>
        </p:nvSpPr>
        <p:spPr>
          <a:xfrm>
            <a:off x="6797390" y="21502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91" name="Google Shape;1091;p89"/>
          <p:cNvSpPr/>
          <p:nvPr/>
        </p:nvSpPr>
        <p:spPr>
          <a:xfrm>
            <a:off x="5374274" y="21502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92" name="Google Shape;1092;p89"/>
          <p:cNvSpPr/>
          <p:nvPr/>
        </p:nvSpPr>
        <p:spPr>
          <a:xfrm>
            <a:off x="6358681" y="3088189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93" name="Google Shape;1093;p89"/>
          <p:cNvSpPr/>
          <p:nvPr/>
        </p:nvSpPr>
        <p:spPr>
          <a:xfrm>
            <a:off x="8416789" y="213066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094" name="Google Shape;1094;p89"/>
          <p:cNvCxnSpPr>
            <a:stCxn id="1087" idx="3"/>
            <a:endCxn id="1088" idx="7"/>
          </p:cNvCxnSpPr>
          <p:nvPr/>
        </p:nvCxnSpPr>
        <p:spPr>
          <a:xfrm flipH="1">
            <a:off x="6545398" y="678856"/>
            <a:ext cx="606300" cy="5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5" name="Google Shape;1095;p89"/>
          <p:cNvCxnSpPr>
            <a:stCxn id="1088" idx="3"/>
            <a:endCxn id="1091" idx="0"/>
          </p:cNvCxnSpPr>
          <p:nvPr/>
        </p:nvCxnSpPr>
        <p:spPr>
          <a:xfrm flipH="1">
            <a:off x="5687897" y="1668370"/>
            <a:ext cx="4140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6" name="Google Shape;1096;p89"/>
          <p:cNvCxnSpPr>
            <a:stCxn id="1088" idx="5"/>
            <a:endCxn id="1090" idx="0"/>
          </p:cNvCxnSpPr>
          <p:nvPr/>
        </p:nvCxnSpPr>
        <p:spPr>
          <a:xfrm>
            <a:off x="6545465" y="1668370"/>
            <a:ext cx="5655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7" name="Google Shape;1097;p89"/>
          <p:cNvCxnSpPr>
            <a:stCxn id="1090" idx="3"/>
            <a:endCxn id="1092" idx="0"/>
          </p:cNvCxnSpPr>
          <p:nvPr/>
        </p:nvCxnSpPr>
        <p:spPr>
          <a:xfrm flipH="1">
            <a:off x="6672356" y="2667494"/>
            <a:ext cx="2169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8" name="Google Shape;1098;p89"/>
          <p:cNvCxnSpPr>
            <a:stCxn id="1087" idx="5"/>
            <a:endCxn id="1089" idx="0"/>
          </p:cNvCxnSpPr>
          <p:nvPr/>
        </p:nvCxnSpPr>
        <p:spPr>
          <a:xfrm>
            <a:off x="7595266" y="678856"/>
            <a:ext cx="537000" cy="5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9" name="Google Shape;1099;p89"/>
          <p:cNvCxnSpPr>
            <a:stCxn id="1089" idx="5"/>
            <a:endCxn id="1093" idx="0"/>
          </p:cNvCxnSpPr>
          <p:nvPr/>
        </p:nvCxnSpPr>
        <p:spPr>
          <a:xfrm>
            <a:off x="8353972" y="1746695"/>
            <a:ext cx="376500" cy="38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0" name="Google Shape;1100;p89"/>
          <p:cNvSpPr txBox="1"/>
          <p:nvPr/>
        </p:nvSpPr>
        <p:spPr>
          <a:xfrm>
            <a:off x="100629" y="972350"/>
            <a:ext cx="5382600" cy="39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8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POST-order traversal: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LEFT-RIGHT-ROOT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post_order(t)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if(t==NULL) return;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highlight>
                  <a:srgbClr val="EA9999"/>
                </a:highlight>
                <a:latin typeface="Consolas"/>
                <a:ea typeface="Consolas"/>
                <a:cs typeface="Consolas"/>
                <a:sym typeface="Consolas"/>
              </a:rPr>
              <a:t>post_order(t-&gt;left);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highlight>
                  <a:srgbClr val="A4C2F4"/>
                </a:highlight>
                <a:latin typeface="Consolas"/>
                <a:ea typeface="Consolas"/>
                <a:cs typeface="Consolas"/>
                <a:sym typeface="Consolas"/>
              </a:rPr>
              <a:t>post_order(t-&gt;right);</a:t>
            </a:r>
            <a:endParaRPr sz="1800">
              <a:highlight>
                <a:srgbClr val="A4C2F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A4C2F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chemeClr val="dk1"/>
                </a:solidFill>
                <a:highlight>
                  <a:srgbClr val="B6D7A8"/>
                </a:highlight>
                <a:latin typeface="Consolas"/>
                <a:ea typeface="Consolas"/>
                <a:cs typeface="Consolas"/>
                <a:sym typeface="Consolas"/>
              </a:rPr>
              <a:t>print(t-&gt;value);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or "process"</a:t>
            </a:r>
            <a:endParaRPr sz="1800">
              <a:highlight>
                <a:srgbClr val="A4C2F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1" name="Google Shape;1101;p89"/>
          <p:cNvSpPr txBox="1"/>
          <p:nvPr/>
        </p:nvSpPr>
        <p:spPr>
          <a:xfrm>
            <a:off x="53157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02" name="Google Shape;1102;p89"/>
          <p:cNvSpPr txBox="1"/>
          <p:nvPr/>
        </p:nvSpPr>
        <p:spPr>
          <a:xfrm>
            <a:off x="58491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03" name="Google Shape;1103;p89"/>
          <p:cNvSpPr txBox="1"/>
          <p:nvPr/>
        </p:nvSpPr>
        <p:spPr>
          <a:xfrm>
            <a:off x="63825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04" name="Google Shape;1104;p89"/>
          <p:cNvSpPr txBox="1"/>
          <p:nvPr/>
        </p:nvSpPr>
        <p:spPr>
          <a:xfrm>
            <a:off x="68397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05" name="Google Shape;1105;p89"/>
          <p:cNvSpPr txBox="1"/>
          <p:nvPr/>
        </p:nvSpPr>
        <p:spPr>
          <a:xfrm>
            <a:off x="72969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06" name="Google Shape;1106;p89"/>
          <p:cNvSpPr txBox="1"/>
          <p:nvPr/>
        </p:nvSpPr>
        <p:spPr>
          <a:xfrm>
            <a:off x="78303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07" name="Google Shape;1107;p89"/>
          <p:cNvSpPr txBox="1"/>
          <p:nvPr/>
        </p:nvSpPr>
        <p:spPr>
          <a:xfrm>
            <a:off x="83637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08" name="Google Shape;1108;p89"/>
          <p:cNvSpPr/>
          <p:nvPr/>
        </p:nvSpPr>
        <p:spPr>
          <a:xfrm>
            <a:off x="5418530" y="3948150"/>
            <a:ext cx="1905900" cy="683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89"/>
          <p:cNvSpPr/>
          <p:nvPr/>
        </p:nvSpPr>
        <p:spPr>
          <a:xfrm>
            <a:off x="7358930" y="3984757"/>
            <a:ext cx="1024800" cy="606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89"/>
          <p:cNvSpPr/>
          <p:nvPr/>
        </p:nvSpPr>
        <p:spPr>
          <a:xfrm>
            <a:off x="5253325" y="903800"/>
            <a:ext cx="2468752" cy="2950125"/>
          </a:xfrm>
          <a:custGeom>
            <a:rect b="b" l="l" r="r" t="t"/>
            <a:pathLst>
              <a:path extrusionOk="0" h="118005" w="113938">
                <a:moveTo>
                  <a:pt x="8419" y="78666"/>
                </a:moveTo>
                <a:cubicBezTo>
                  <a:pt x="14368" y="86393"/>
                  <a:pt x="28412" y="90012"/>
                  <a:pt x="37121" y="95961"/>
                </a:cubicBezTo>
                <a:cubicBezTo>
                  <a:pt x="45830" y="101910"/>
                  <a:pt x="52576" y="111047"/>
                  <a:pt x="60671" y="114359"/>
                </a:cubicBezTo>
                <a:cubicBezTo>
                  <a:pt x="68766" y="117671"/>
                  <a:pt x="78149" y="119695"/>
                  <a:pt x="85692" y="115831"/>
                </a:cubicBezTo>
                <a:cubicBezTo>
                  <a:pt x="93235" y="111967"/>
                  <a:pt x="101393" y="100867"/>
                  <a:pt x="105931" y="91177"/>
                </a:cubicBezTo>
                <a:cubicBezTo>
                  <a:pt x="110469" y="81487"/>
                  <a:pt x="116234" y="69038"/>
                  <a:pt x="112922" y="57692"/>
                </a:cubicBezTo>
                <a:cubicBezTo>
                  <a:pt x="109610" y="46346"/>
                  <a:pt x="94891" y="32670"/>
                  <a:pt x="86060" y="23103"/>
                </a:cubicBezTo>
                <a:cubicBezTo>
                  <a:pt x="77229" y="13536"/>
                  <a:pt x="68889" y="1945"/>
                  <a:pt x="59935" y="289"/>
                </a:cubicBezTo>
                <a:cubicBezTo>
                  <a:pt x="50981" y="-1367"/>
                  <a:pt x="42088" y="4950"/>
                  <a:pt x="32337" y="13168"/>
                </a:cubicBezTo>
                <a:cubicBezTo>
                  <a:pt x="22586" y="21386"/>
                  <a:pt x="5414" y="38681"/>
                  <a:pt x="1428" y="49597"/>
                </a:cubicBezTo>
                <a:cubicBezTo>
                  <a:pt x="-2558" y="60513"/>
                  <a:pt x="2470" y="70939"/>
                  <a:pt x="8419" y="78666"/>
                </a:cubicBezTo>
                <a:close/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1" name="Google Shape;1111;p89"/>
          <p:cNvSpPr/>
          <p:nvPr/>
        </p:nvSpPr>
        <p:spPr>
          <a:xfrm>
            <a:off x="7659950" y="972358"/>
            <a:ext cx="1454400" cy="2007825"/>
          </a:xfrm>
          <a:custGeom>
            <a:rect b="b" l="l" r="r" t="t"/>
            <a:pathLst>
              <a:path extrusionOk="0" h="80313" w="58176">
                <a:moveTo>
                  <a:pt x="48939" y="24041"/>
                </a:moveTo>
                <a:cubicBezTo>
                  <a:pt x="45873" y="17908"/>
                  <a:pt x="42377" y="12940"/>
                  <a:pt x="38268" y="8954"/>
                </a:cubicBezTo>
                <a:cubicBezTo>
                  <a:pt x="34159" y="4968"/>
                  <a:pt x="30602" y="-368"/>
                  <a:pt x="24285" y="123"/>
                </a:cubicBezTo>
                <a:cubicBezTo>
                  <a:pt x="17968" y="614"/>
                  <a:pt x="2514" y="3312"/>
                  <a:pt x="367" y="11898"/>
                </a:cubicBezTo>
                <a:cubicBezTo>
                  <a:pt x="-1779" y="20484"/>
                  <a:pt x="6929" y="41091"/>
                  <a:pt x="11406" y="51639"/>
                </a:cubicBezTo>
                <a:cubicBezTo>
                  <a:pt x="15883" y="62188"/>
                  <a:pt x="21648" y="70467"/>
                  <a:pt x="27229" y="75189"/>
                </a:cubicBezTo>
                <a:cubicBezTo>
                  <a:pt x="32810" y="79911"/>
                  <a:pt x="39924" y="80892"/>
                  <a:pt x="44891" y="79972"/>
                </a:cubicBezTo>
                <a:cubicBezTo>
                  <a:pt x="49859" y="79052"/>
                  <a:pt x="55072" y="75373"/>
                  <a:pt x="57034" y="69669"/>
                </a:cubicBezTo>
                <a:cubicBezTo>
                  <a:pt x="58997" y="63966"/>
                  <a:pt x="58015" y="53356"/>
                  <a:pt x="56666" y="45751"/>
                </a:cubicBezTo>
                <a:cubicBezTo>
                  <a:pt x="55317" y="38146"/>
                  <a:pt x="52005" y="30174"/>
                  <a:pt x="48939" y="24041"/>
                </a:cubicBezTo>
                <a:close/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112" name="Google Shape;1112;p89"/>
          <p:cNvCxnSpPr>
            <a:endCxn id="1087" idx="2"/>
          </p:cNvCxnSpPr>
          <p:nvPr/>
        </p:nvCxnSpPr>
        <p:spPr>
          <a:xfrm>
            <a:off x="5921332" y="350003"/>
            <a:ext cx="1138500" cy="1146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3" name="Google Shape;1113;p89"/>
          <p:cNvCxnSpPr/>
          <p:nvPr/>
        </p:nvCxnSpPr>
        <p:spPr>
          <a:xfrm flipH="1" rot="10800000">
            <a:off x="8662263" y="4480275"/>
            <a:ext cx="9300" cy="3405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90"/>
          <p:cNvSpPr/>
          <p:nvPr/>
        </p:nvSpPr>
        <p:spPr>
          <a:xfrm>
            <a:off x="2294150" y="7546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9" name="Google Shape;1119;p90"/>
          <p:cNvSpPr/>
          <p:nvPr/>
        </p:nvSpPr>
        <p:spPr>
          <a:xfrm>
            <a:off x="1447800" y="16542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0" name="Google Shape;1120;p90"/>
          <p:cNvSpPr/>
          <p:nvPr/>
        </p:nvSpPr>
        <p:spPr>
          <a:xfrm>
            <a:off x="828600" y="25701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1" name="Google Shape;1121;p90"/>
          <p:cNvSpPr/>
          <p:nvPr/>
        </p:nvSpPr>
        <p:spPr>
          <a:xfrm>
            <a:off x="3156600" y="16542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2" name="Google Shape;1122;p90"/>
          <p:cNvSpPr/>
          <p:nvPr/>
        </p:nvSpPr>
        <p:spPr>
          <a:xfrm>
            <a:off x="1295400" y="33565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3" name="Google Shape;1123;p90"/>
          <p:cNvSpPr/>
          <p:nvPr/>
        </p:nvSpPr>
        <p:spPr>
          <a:xfrm>
            <a:off x="2530800" y="25701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4" name="Google Shape;1124;p90"/>
          <p:cNvSpPr/>
          <p:nvPr/>
        </p:nvSpPr>
        <p:spPr>
          <a:xfrm>
            <a:off x="3822500" y="2633725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5" name="Google Shape;1125;p90"/>
          <p:cNvSpPr/>
          <p:nvPr/>
        </p:nvSpPr>
        <p:spPr>
          <a:xfrm>
            <a:off x="3537600" y="342235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6" name="Google Shape;1126;p90"/>
          <p:cNvSpPr/>
          <p:nvPr/>
        </p:nvSpPr>
        <p:spPr>
          <a:xfrm>
            <a:off x="3232800" y="4198425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27" name="Google Shape;1127;p90"/>
          <p:cNvCxnSpPr>
            <a:stCxn id="1118" idx="3"/>
            <a:endCxn id="1119" idx="0"/>
          </p:cNvCxnSpPr>
          <p:nvPr/>
        </p:nvCxnSpPr>
        <p:spPr>
          <a:xfrm flipH="1">
            <a:off x="1684578" y="1146125"/>
            <a:ext cx="678900" cy="50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8" name="Google Shape;1128;p90"/>
          <p:cNvCxnSpPr>
            <a:stCxn id="1118" idx="5"/>
            <a:endCxn id="1121" idx="1"/>
          </p:cNvCxnSpPr>
          <p:nvPr/>
        </p:nvCxnSpPr>
        <p:spPr>
          <a:xfrm>
            <a:off x="2698222" y="1146125"/>
            <a:ext cx="527700" cy="57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9" name="Google Shape;1129;p90"/>
          <p:cNvCxnSpPr>
            <a:stCxn id="1119" idx="3"/>
            <a:endCxn id="1120" idx="0"/>
          </p:cNvCxnSpPr>
          <p:nvPr/>
        </p:nvCxnSpPr>
        <p:spPr>
          <a:xfrm flipH="1">
            <a:off x="1065328" y="2045725"/>
            <a:ext cx="451800" cy="5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0" name="Google Shape;1130;p90"/>
          <p:cNvCxnSpPr>
            <a:stCxn id="1120" idx="5"/>
            <a:endCxn id="1122" idx="0"/>
          </p:cNvCxnSpPr>
          <p:nvPr/>
        </p:nvCxnSpPr>
        <p:spPr>
          <a:xfrm>
            <a:off x="1232672" y="2961625"/>
            <a:ext cx="2994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1" name="Google Shape;1131;p90"/>
          <p:cNvCxnSpPr>
            <a:stCxn id="1121" idx="3"/>
            <a:endCxn id="1123" idx="0"/>
          </p:cNvCxnSpPr>
          <p:nvPr/>
        </p:nvCxnSpPr>
        <p:spPr>
          <a:xfrm flipH="1">
            <a:off x="2767528" y="2045725"/>
            <a:ext cx="458400" cy="5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2" name="Google Shape;1132;p90"/>
          <p:cNvCxnSpPr>
            <a:stCxn id="1121" idx="5"/>
            <a:endCxn id="1124" idx="0"/>
          </p:cNvCxnSpPr>
          <p:nvPr/>
        </p:nvCxnSpPr>
        <p:spPr>
          <a:xfrm>
            <a:off x="3560672" y="2045725"/>
            <a:ext cx="498600" cy="58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3" name="Google Shape;1133;p90"/>
          <p:cNvCxnSpPr>
            <a:stCxn id="1124" idx="3"/>
            <a:endCxn id="1125" idx="0"/>
          </p:cNvCxnSpPr>
          <p:nvPr/>
        </p:nvCxnSpPr>
        <p:spPr>
          <a:xfrm flipH="1">
            <a:off x="3774228" y="3025250"/>
            <a:ext cx="117600" cy="39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4" name="Google Shape;1134;p90"/>
          <p:cNvCxnSpPr>
            <a:stCxn id="1125" idx="3"/>
            <a:endCxn id="1126" idx="0"/>
          </p:cNvCxnSpPr>
          <p:nvPr/>
        </p:nvCxnSpPr>
        <p:spPr>
          <a:xfrm flipH="1">
            <a:off x="3469528" y="3813875"/>
            <a:ext cx="137400" cy="38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5" name="Google Shape;1135;p90"/>
          <p:cNvSpPr txBox="1"/>
          <p:nvPr/>
        </p:nvSpPr>
        <p:spPr>
          <a:xfrm>
            <a:off x="5089875" y="503075"/>
            <a:ext cx="2130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PREORDER?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6" name="Google Shape;1136;p90"/>
          <p:cNvSpPr txBox="1"/>
          <p:nvPr/>
        </p:nvSpPr>
        <p:spPr>
          <a:xfrm>
            <a:off x="4615750" y="1109700"/>
            <a:ext cx="4335900" cy="244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 b g i e a h c f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 a i d c b h e g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 d a f b c g e h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 a c i d h d e g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 i a b g e h c f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91"/>
          <p:cNvSpPr/>
          <p:nvPr/>
        </p:nvSpPr>
        <p:spPr>
          <a:xfrm>
            <a:off x="2294150" y="7546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2" name="Google Shape;1142;p91"/>
          <p:cNvSpPr/>
          <p:nvPr/>
        </p:nvSpPr>
        <p:spPr>
          <a:xfrm>
            <a:off x="1447800" y="16542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3" name="Google Shape;1143;p91"/>
          <p:cNvSpPr/>
          <p:nvPr/>
        </p:nvSpPr>
        <p:spPr>
          <a:xfrm>
            <a:off x="828600" y="25701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4" name="Google Shape;1144;p91"/>
          <p:cNvSpPr/>
          <p:nvPr/>
        </p:nvSpPr>
        <p:spPr>
          <a:xfrm>
            <a:off x="3156600" y="16542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5" name="Google Shape;1145;p91"/>
          <p:cNvSpPr/>
          <p:nvPr/>
        </p:nvSpPr>
        <p:spPr>
          <a:xfrm>
            <a:off x="1295400" y="33565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6" name="Google Shape;1146;p91"/>
          <p:cNvSpPr/>
          <p:nvPr/>
        </p:nvSpPr>
        <p:spPr>
          <a:xfrm>
            <a:off x="2530800" y="25701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7" name="Google Shape;1147;p91"/>
          <p:cNvSpPr/>
          <p:nvPr/>
        </p:nvSpPr>
        <p:spPr>
          <a:xfrm>
            <a:off x="3822500" y="2633725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8" name="Google Shape;1148;p91"/>
          <p:cNvSpPr/>
          <p:nvPr/>
        </p:nvSpPr>
        <p:spPr>
          <a:xfrm>
            <a:off x="3537600" y="342235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9" name="Google Shape;1149;p91"/>
          <p:cNvSpPr/>
          <p:nvPr/>
        </p:nvSpPr>
        <p:spPr>
          <a:xfrm>
            <a:off x="3232800" y="4198425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50" name="Google Shape;1150;p91"/>
          <p:cNvCxnSpPr>
            <a:stCxn id="1141" idx="3"/>
            <a:endCxn id="1142" idx="0"/>
          </p:cNvCxnSpPr>
          <p:nvPr/>
        </p:nvCxnSpPr>
        <p:spPr>
          <a:xfrm flipH="1">
            <a:off x="1684578" y="1146125"/>
            <a:ext cx="678900" cy="50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1" name="Google Shape;1151;p91"/>
          <p:cNvCxnSpPr>
            <a:stCxn id="1141" idx="5"/>
            <a:endCxn id="1144" idx="1"/>
          </p:cNvCxnSpPr>
          <p:nvPr/>
        </p:nvCxnSpPr>
        <p:spPr>
          <a:xfrm>
            <a:off x="2698222" y="1146125"/>
            <a:ext cx="527700" cy="57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2" name="Google Shape;1152;p91"/>
          <p:cNvCxnSpPr>
            <a:stCxn id="1142" idx="3"/>
            <a:endCxn id="1143" idx="0"/>
          </p:cNvCxnSpPr>
          <p:nvPr/>
        </p:nvCxnSpPr>
        <p:spPr>
          <a:xfrm flipH="1">
            <a:off x="1065328" y="2045725"/>
            <a:ext cx="451800" cy="5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3" name="Google Shape;1153;p91"/>
          <p:cNvCxnSpPr>
            <a:stCxn id="1143" idx="5"/>
            <a:endCxn id="1145" idx="0"/>
          </p:cNvCxnSpPr>
          <p:nvPr/>
        </p:nvCxnSpPr>
        <p:spPr>
          <a:xfrm>
            <a:off x="1232672" y="2961625"/>
            <a:ext cx="2994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4" name="Google Shape;1154;p91"/>
          <p:cNvCxnSpPr>
            <a:stCxn id="1144" idx="3"/>
            <a:endCxn id="1146" idx="0"/>
          </p:cNvCxnSpPr>
          <p:nvPr/>
        </p:nvCxnSpPr>
        <p:spPr>
          <a:xfrm flipH="1">
            <a:off x="2767528" y="2045725"/>
            <a:ext cx="458400" cy="5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5" name="Google Shape;1155;p91"/>
          <p:cNvCxnSpPr>
            <a:stCxn id="1144" idx="5"/>
            <a:endCxn id="1147" idx="0"/>
          </p:cNvCxnSpPr>
          <p:nvPr/>
        </p:nvCxnSpPr>
        <p:spPr>
          <a:xfrm>
            <a:off x="3560672" y="2045725"/>
            <a:ext cx="498600" cy="58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6" name="Google Shape;1156;p91"/>
          <p:cNvCxnSpPr>
            <a:stCxn id="1147" idx="3"/>
            <a:endCxn id="1148" idx="0"/>
          </p:cNvCxnSpPr>
          <p:nvPr/>
        </p:nvCxnSpPr>
        <p:spPr>
          <a:xfrm flipH="1">
            <a:off x="3774228" y="3025250"/>
            <a:ext cx="117600" cy="39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91"/>
          <p:cNvCxnSpPr>
            <a:stCxn id="1148" idx="3"/>
            <a:endCxn id="1149" idx="0"/>
          </p:cNvCxnSpPr>
          <p:nvPr/>
        </p:nvCxnSpPr>
        <p:spPr>
          <a:xfrm flipH="1">
            <a:off x="3469528" y="3813875"/>
            <a:ext cx="137400" cy="38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8" name="Google Shape;1158;p91"/>
          <p:cNvSpPr txBox="1"/>
          <p:nvPr/>
        </p:nvSpPr>
        <p:spPr>
          <a:xfrm>
            <a:off x="5089875" y="503075"/>
            <a:ext cx="2130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PREORDER?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9" name="Google Shape;1159;p91"/>
          <p:cNvSpPr txBox="1"/>
          <p:nvPr/>
        </p:nvSpPr>
        <p:spPr>
          <a:xfrm>
            <a:off x="4615750" y="1109700"/>
            <a:ext cx="4335900" cy="244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 b g i e a h c f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f a i d c b h e g </a:t>
            </a:r>
            <a:endParaRPr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 d a f b c g e h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 a c i d h d e g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 i a b g e h c f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92"/>
          <p:cNvSpPr/>
          <p:nvPr/>
        </p:nvSpPr>
        <p:spPr>
          <a:xfrm>
            <a:off x="2294150" y="7546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5" name="Google Shape;1165;p92"/>
          <p:cNvSpPr/>
          <p:nvPr/>
        </p:nvSpPr>
        <p:spPr>
          <a:xfrm>
            <a:off x="1447800" y="16542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6" name="Google Shape;1166;p92"/>
          <p:cNvSpPr/>
          <p:nvPr/>
        </p:nvSpPr>
        <p:spPr>
          <a:xfrm>
            <a:off x="828600" y="25701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7" name="Google Shape;1167;p92"/>
          <p:cNvSpPr/>
          <p:nvPr/>
        </p:nvSpPr>
        <p:spPr>
          <a:xfrm>
            <a:off x="3156600" y="16542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8" name="Google Shape;1168;p92"/>
          <p:cNvSpPr/>
          <p:nvPr/>
        </p:nvSpPr>
        <p:spPr>
          <a:xfrm>
            <a:off x="1295400" y="33565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9" name="Google Shape;1169;p92"/>
          <p:cNvSpPr/>
          <p:nvPr/>
        </p:nvSpPr>
        <p:spPr>
          <a:xfrm>
            <a:off x="2530800" y="25701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0" name="Google Shape;1170;p92"/>
          <p:cNvSpPr/>
          <p:nvPr/>
        </p:nvSpPr>
        <p:spPr>
          <a:xfrm>
            <a:off x="3822500" y="2633725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1" name="Google Shape;1171;p92"/>
          <p:cNvSpPr/>
          <p:nvPr/>
        </p:nvSpPr>
        <p:spPr>
          <a:xfrm>
            <a:off x="3537600" y="342235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2" name="Google Shape;1172;p92"/>
          <p:cNvSpPr/>
          <p:nvPr/>
        </p:nvSpPr>
        <p:spPr>
          <a:xfrm>
            <a:off x="3232800" y="4198425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73" name="Google Shape;1173;p92"/>
          <p:cNvCxnSpPr>
            <a:stCxn id="1164" idx="3"/>
            <a:endCxn id="1165" idx="0"/>
          </p:cNvCxnSpPr>
          <p:nvPr/>
        </p:nvCxnSpPr>
        <p:spPr>
          <a:xfrm flipH="1">
            <a:off x="1684578" y="1146125"/>
            <a:ext cx="678900" cy="50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4" name="Google Shape;1174;p92"/>
          <p:cNvCxnSpPr>
            <a:stCxn id="1164" idx="5"/>
            <a:endCxn id="1167" idx="1"/>
          </p:cNvCxnSpPr>
          <p:nvPr/>
        </p:nvCxnSpPr>
        <p:spPr>
          <a:xfrm>
            <a:off x="2698222" y="1146125"/>
            <a:ext cx="527700" cy="57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5" name="Google Shape;1175;p92"/>
          <p:cNvCxnSpPr>
            <a:stCxn id="1165" idx="3"/>
            <a:endCxn id="1166" idx="0"/>
          </p:cNvCxnSpPr>
          <p:nvPr/>
        </p:nvCxnSpPr>
        <p:spPr>
          <a:xfrm flipH="1">
            <a:off x="1065328" y="2045725"/>
            <a:ext cx="451800" cy="5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6" name="Google Shape;1176;p92"/>
          <p:cNvCxnSpPr>
            <a:stCxn id="1166" idx="5"/>
            <a:endCxn id="1168" idx="0"/>
          </p:cNvCxnSpPr>
          <p:nvPr/>
        </p:nvCxnSpPr>
        <p:spPr>
          <a:xfrm>
            <a:off x="1232672" y="2961625"/>
            <a:ext cx="2994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7" name="Google Shape;1177;p92"/>
          <p:cNvCxnSpPr>
            <a:stCxn id="1167" idx="3"/>
            <a:endCxn id="1169" idx="0"/>
          </p:cNvCxnSpPr>
          <p:nvPr/>
        </p:nvCxnSpPr>
        <p:spPr>
          <a:xfrm flipH="1">
            <a:off x="2767528" y="2045725"/>
            <a:ext cx="458400" cy="5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8" name="Google Shape;1178;p92"/>
          <p:cNvCxnSpPr>
            <a:stCxn id="1167" idx="5"/>
            <a:endCxn id="1170" idx="0"/>
          </p:cNvCxnSpPr>
          <p:nvPr/>
        </p:nvCxnSpPr>
        <p:spPr>
          <a:xfrm>
            <a:off x="3560672" y="2045725"/>
            <a:ext cx="498600" cy="58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9" name="Google Shape;1179;p92"/>
          <p:cNvCxnSpPr>
            <a:stCxn id="1170" idx="3"/>
            <a:endCxn id="1171" idx="0"/>
          </p:cNvCxnSpPr>
          <p:nvPr/>
        </p:nvCxnSpPr>
        <p:spPr>
          <a:xfrm flipH="1">
            <a:off x="3774228" y="3025250"/>
            <a:ext cx="117600" cy="39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0" name="Google Shape;1180;p92"/>
          <p:cNvCxnSpPr>
            <a:stCxn id="1171" idx="3"/>
            <a:endCxn id="1172" idx="0"/>
          </p:cNvCxnSpPr>
          <p:nvPr/>
        </p:nvCxnSpPr>
        <p:spPr>
          <a:xfrm flipH="1">
            <a:off x="3469528" y="3813875"/>
            <a:ext cx="137400" cy="38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1" name="Google Shape;1181;p92"/>
          <p:cNvSpPr txBox="1"/>
          <p:nvPr/>
        </p:nvSpPr>
        <p:spPr>
          <a:xfrm>
            <a:off x="5089875" y="503075"/>
            <a:ext cx="2130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POSTORDER?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2" name="Google Shape;1182;p92"/>
          <p:cNvSpPr txBox="1"/>
          <p:nvPr/>
        </p:nvSpPr>
        <p:spPr>
          <a:xfrm>
            <a:off x="4615750" y="1109700"/>
            <a:ext cx="4335900" cy="244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 b g i e a h c f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 a i d b g e h c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 d a f b c g e h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 a c i d h d e g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 i a b g e h c f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93"/>
          <p:cNvSpPr/>
          <p:nvPr/>
        </p:nvSpPr>
        <p:spPr>
          <a:xfrm>
            <a:off x="2294150" y="7546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8" name="Google Shape;1188;p93"/>
          <p:cNvSpPr/>
          <p:nvPr/>
        </p:nvSpPr>
        <p:spPr>
          <a:xfrm>
            <a:off x="1447800" y="16542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9" name="Google Shape;1189;p93"/>
          <p:cNvSpPr/>
          <p:nvPr/>
        </p:nvSpPr>
        <p:spPr>
          <a:xfrm>
            <a:off x="828600" y="25701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0" name="Google Shape;1190;p93"/>
          <p:cNvSpPr/>
          <p:nvPr/>
        </p:nvSpPr>
        <p:spPr>
          <a:xfrm>
            <a:off x="3156600" y="16542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1" name="Google Shape;1191;p93"/>
          <p:cNvSpPr/>
          <p:nvPr/>
        </p:nvSpPr>
        <p:spPr>
          <a:xfrm>
            <a:off x="1295400" y="33565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2" name="Google Shape;1192;p93"/>
          <p:cNvSpPr/>
          <p:nvPr/>
        </p:nvSpPr>
        <p:spPr>
          <a:xfrm>
            <a:off x="2530800" y="25701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3" name="Google Shape;1193;p93"/>
          <p:cNvSpPr/>
          <p:nvPr/>
        </p:nvSpPr>
        <p:spPr>
          <a:xfrm>
            <a:off x="3822500" y="2633725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4" name="Google Shape;1194;p93"/>
          <p:cNvSpPr/>
          <p:nvPr/>
        </p:nvSpPr>
        <p:spPr>
          <a:xfrm>
            <a:off x="3537600" y="342235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5" name="Google Shape;1195;p93"/>
          <p:cNvSpPr/>
          <p:nvPr/>
        </p:nvSpPr>
        <p:spPr>
          <a:xfrm>
            <a:off x="3232800" y="4198425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96" name="Google Shape;1196;p93"/>
          <p:cNvCxnSpPr>
            <a:stCxn id="1187" idx="3"/>
            <a:endCxn id="1188" idx="0"/>
          </p:cNvCxnSpPr>
          <p:nvPr/>
        </p:nvCxnSpPr>
        <p:spPr>
          <a:xfrm flipH="1">
            <a:off x="1684578" y="1146125"/>
            <a:ext cx="678900" cy="50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7" name="Google Shape;1197;p93"/>
          <p:cNvCxnSpPr>
            <a:stCxn id="1187" idx="5"/>
            <a:endCxn id="1190" idx="1"/>
          </p:cNvCxnSpPr>
          <p:nvPr/>
        </p:nvCxnSpPr>
        <p:spPr>
          <a:xfrm>
            <a:off x="2698222" y="1146125"/>
            <a:ext cx="527700" cy="57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8" name="Google Shape;1198;p93"/>
          <p:cNvCxnSpPr>
            <a:stCxn id="1188" idx="3"/>
            <a:endCxn id="1189" idx="0"/>
          </p:cNvCxnSpPr>
          <p:nvPr/>
        </p:nvCxnSpPr>
        <p:spPr>
          <a:xfrm flipH="1">
            <a:off x="1065328" y="2045725"/>
            <a:ext cx="451800" cy="5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9" name="Google Shape;1199;p93"/>
          <p:cNvCxnSpPr>
            <a:stCxn id="1189" idx="5"/>
            <a:endCxn id="1191" idx="0"/>
          </p:cNvCxnSpPr>
          <p:nvPr/>
        </p:nvCxnSpPr>
        <p:spPr>
          <a:xfrm>
            <a:off x="1232672" y="2961625"/>
            <a:ext cx="2994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93"/>
          <p:cNvCxnSpPr>
            <a:stCxn id="1190" idx="3"/>
            <a:endCxn id="1192" idx="0"/>
          </p:cNvCxnSpPr>
          <p:nvPr/>
        </p:nvCxnSpPr>
        <p:spPr>
          <a:xfrm flipH="1">
            <a:off x="2767528" y="2045725"/>
            <a:ext cx="458400" cy="5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1" name="Google Shape;1201;p93"/>
          <p:cNvCxnSpPr>
            <a:stCxn id="1190" idx="5"/>
            <a:endCxn id="1193" idx="0"/>
          </p:cNvCxnSpPr>
          <p:nvPr/>
        </p:nvCxnSpPr>
        <p:spPr>
          <a:xfrm>
            <a:off x="3560672" y="2045725"/>
            <a:ext cx="498600" cy="58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2" name="Google Shape;1202;p93"/>
          <p:cNvCxnSpPr>
            <a:stCxn id="1193" idx="3"/>
            <a:endCxn id="1194" idx="0"/>
          </p:cNvCxnSpPr>
          <p:nvPr/>
        </p:nvCxnSpPr>
        <p:spPr>
          <a:xfrm flipH="1">
            <a:off x="3774228" y="3025250"/>
            <a:ext cx="117600" cy="39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3" name="Google Shape;1203;p93"/>
          <p:cNvCxnSpPr>
            <a:stCxn id="1194" idx="3"/>
            <a:endCxn id="1195" idx="0"/>
          </p:cNvCxnSpPr>
          <p:nvPr/>
        </p:nvCxnSpPr>
        <p:spPr>
          <a:xfrm flipH="1">
            <a:off x="3469528" y="3813875"/>
            <a:ext cx="137400" cy="38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4" name="Google Shape;1204;p93"/>
          <p:cNvSpPr txBox="1"/>
          <p:nvPr/>
        </p:nvSpPr>
        <p:spPr>
          <a:xfrm>
            <a:off x="5089875" y="503075"/>
            <a:ext cx="2130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POSTORDER?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5" name="Google Shape;1205;p93"/>
          <p:cNvSpPr txBox="1"/>
          <p:nvPr/>
        </p:nvSpPr>
        <p:spPr>
          <a:xfrm>
            <a:off x="4615750" y="1109700"/>
            <a:ext cx="4335900" cy="244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 b g i e a h c f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 a i d b g e h c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 d a f b c g e h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 a c i d h d e g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d i a b g e h c f</a:t>
            </a:r>
            <a:endParaRPr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94"/>
          <p:cNvSpPr/>
          <p:nvPr/>
        </p:nvSpPr>
        <p:spPr>
          <a:xfrm>
            <a:off x="2294150" y="7546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1" name="Google Shape;1211;p94"/>
          <p:cNvSpPr/>
          <p:nvPr/>
        </p:nvSpPr>
        <p:spPr>
          <a:xfrm>
            <a:off x="1447800" y="16542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2" name="Google Shape;1212;p94"/>
          <p:cNvSpPr/>
          <p:nvPr/>
        </p:nvSpPr>
        <p:spPr>
          <a:xfrm>
            <a:off x="828600" y="25701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3" name="Google Shape;1213;p94"/>
          <p:cNvSpPr/>
          <p:nvPr/>
        </p:nvSpPr>
        <p:spPr>
          <a:xfrm>
            <a:off x="3156600" y="16542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4" name="Google Shape;1214;p94"/>
          <p:cNvSpPr/>
          <p:nvPr/>
        </p:nvSpPr>
        <p:spPr>
          <a:xfrm>
            <a:off x="1295400" y="33565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5" name="Google Shape;1215;p94"/>
          <p:cNvSpPr/>
          <p:nvPr/>
        </p:nvSpPr>
        <p:spPr>
          <a:xfrm>
            <a:off x="2530800" y="25701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6" name="Google Shape;1216;p94"/>
          <p:cNvSpPr/>
          <p:nvPr/>
        </p:nvSpPr>
        <p:spPr>
          <a:xfrm>
            <a:off x="3822500" y="2633725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7" name="Google Shape;1217;p94"/>
          <p:cNvSpPr/>
          <p:nvPr/>
        </p:nvSpPr>
        <p:spPr>
          <a:xfrm>
            <a:off x="3537600" y="342235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8" name="Google Shape;1218;p94"/>
          <p:cNvSpPr/>
          <p:nvPr/>
        </p:nvSpPr>
        <p:spPr>
          <a:xfrm>
            <a:off x="3232800" y="4198425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19" name="Google Shape;1219;p94"/>
          <p:cNvCxnSpPr>
            <a:stCxn id="1210" idx="3"/>
            <a:endCxn id="1211" idx="0"/>
          </p:cNvCxnSpPr>
          <p:nvPr/>
        </p:nvCxnSpPr>
        <p:spPr>
          <a:xfrm flipH="1">
            <a:off x="1684578" y="1146125"/>
            <a:ext cx="678900" cy="50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0" name="Google Shape;1220;p94"/>
          <p:cNvCxnSpPr>
            <a:stCxn id="1210" idx="5"/>
            <a:endCxn id="1213" idx="1"/>
          </p:cNvCxnSpPr>
          <p:nvPr/>
        </p:nvCxnSpPr>
        <p:spPr>
          <a:xfrm>
            <a:off x="2698222" y="1146125"/>
            <a:ext cx="527700" cy="57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1" name="Google Shape;1221;p94"/>
          <p:cNvCxnSpPr>
            <a:stCxn id="1211" idx="3"/>
            <a:endCxn id="1212" idx="0"/>
          </p:cNvCxnSpPr>
          <p:nvPr/>
        </p:nvCxnSpPr>
        <p:spPr>
          <a:xfrm flipH="1">
            <a:off x="1065328" y="2045725"/>
            <a:ext cx="451800" cy="5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2" name="Google Shape;1222;p94"/>
          <p:cNvCxnSpPr>
            <a:stCxn id="1212" idx="5"/>
            <a:endCxn id="1214" idx="0"/>
          </p:cNvCxnSpPr>
          <p:nvPr/>
        </p:nvCxnSpPr>
        <p:spPr>
          <a:xfrm>
            <a:off x="1232672" y="2961625"/>
            <a:ext cx="2994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3" name="Google Shape;1223;p94"/>
          <p:cNvCxnSpPr>
            <a:stCxn id="1213" idx="3"/>
            <a:endCxn id="1215" idx="0"/>
          </p:cNvCxnSpPr>
          <p:nvPr/>
        </p:nvCxnSpPr>
        <p:spPr>
          <a:xfrm flipH="1">
            <a:off x="2767528" y="2045725"/>
            <a:ext cx="458400" cy="5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4" name="Google Shape;1224;p94"/>
          <p:cNvCxnSpPr>
            <a:stCxn id="1213" idx="5"/>
            <a:endCxn id="1216" idx="0"/>
          </p:cNvCxnSpPr>
          <p:nvPr/>
        </p:nvCxnSpPr>
        <p:spPr>
          <a:xfrm>
            <a:off x="3560672" y="2045725"/>
            <a:ext cx="498600" cy="58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5" name="Google Shape;1225;p94"/>
          <p:cNvCxnSpPr>
            <a:stCxn id="1216" idx="3"/>
            <a:endCxn id="1217" idx="0"/>
          </p:cNvCxnSpPr>
          <p:nvPr/>
        </p:nvCxnSpPr>
        <p:spPr>
          <a:xfrm flipH="1">
            <a:off x="3774228" y="3025250"/>
            <a:ext cx="117600" cy="39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6" name="Google Shape;1226;p94"/>
          <p:cNvCxnSpPr>
            <a:stCxn id="1217" idx="3"/>
            <a:endCxn id="1218" idx="0"/>
          </p:cNvCxnSpPr>
          <p:nvPr/>
        </p:nvCxnSpPr>
        <p:spPr>
          <a:xfrm flipH="1">
            <a:off x="3469528" y="3813875"/>
            <a:ext cx="137400" cy="38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7" name="Google Shape;1227;p94"/>
          <p:cNvSpPr txBox="1"/>
          <p:nvPr/>
        </p:nvSpPr>
        <p:spPr>
          <a:xfrm>
            <a:off x="5089875" y="503075"/>
            <a:ext cx="2130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IN-ORDER?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8" name="Google Shape;1228;p94"/>
          <p:cNvSpPr txBox="1"/>
          <p:nvPr/>
        </p:nvSpPr>
        <p:spPr>
          <a:xfrm>
            <a:off x="4615750" y="1109700"/>
            <a:ext cx="4335900" cy="244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 b g i e a h c f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 a i d b g e h c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 d a f b c g e h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 a c i d h d e g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 i a b g e h c f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95"/>
          <p:cNvSpPr/>
          <p:nvPr/>
        </p:nvSpPr>
        <p:spPr>
          <a:xfrm>
            <a:off x="2294150" y="7546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4" name="Google Shape;1234;p95"/>
          <p:cNvSpPr/>
          <p:nvPr/>
        </p:nvSpPr>
        <p:spPr>
          <a:xfrm>
            <a:off x="1447800" y="16542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5" name="Google Shape;1235;p95"/>
          <p:cNvSpPr/>
          <p:nvPr/>
        </p:nvSpPr>
        <p:spPr>
          <a:xfrm>
            <a:off x="828600" y="25701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6" name="Google Shape;1236;p95"/>
          <p:cNvSpPr/>
          <p:nvPr/>
        </p:nvSpPr>
        <p:spPr>
          <a:xfrm>
            <a:off x="3156600" y="16542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7" name="Google Shape;1237;p95"/>
          <p:cNvSpPr/>
          <p:nvPr/>
        </p:nvSpPr>
        <p:spPr>
          <a:xfrm>
            <a:off x="1295400" y="33565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8" name="Google Shape;1238;p95"/>
          <p:cNvSpPr/>
          <p:nvPr/>
        </p:nvSpPr>
        <p:spPr>
          <a:xfrm>
            <a:off x="2530800" y="25701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9" name="Google Shape;1239;p95"/>
          <p:cNvSpPr/>
          <p:nvPr/>
        </p:nvSpPr>
        <p:spPr>
          <a:xfrm>
            <a:off x="3822500" y="2633725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0" name="Google Shape;1240;p95"/>
          <p:cNvSpPr/>
          <p:nvPr/>
        </p:nvSpPr>
        <p:spPr>
          <a:xfrm>
            <a:off x="3537600" y="342235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1" name="Google Shape;1241;p95"/>
          <p:cNvSpPr/>
          <p:nvPr/>
        </p:nvSpPr>
        <p:spPr>
          <a:xfrm>
            <a:off x="3232800" y="4198425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42" name="Google Shape;1242;p95"/>
          <p:cNvCxnSpPr>
            <a:stCxn id="1233" idx="3"/>
            <a:endCxn id="1234" idx="0"/>
          </p:cNvCxnSpPr>
          <p:nvPr/>
        </p:nvCxnSpPr>
        <p:spPr>
          <a:xfrm flipH="1">
            <a:off x="1684578" y="1146125"/>
            <a:ext cx="678900" cy="50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3" name="Google Shape;1243;p95"/>
          <p:cNvCxnSpPr>
            <a:stCxn id="1233" idx="5"/>
            <a:endCxn id="1236" idx="1"/>
          </p:cNvCxnSpPr>
          <p:nvPr/>
        </p:nvCxnSpPr>
        <p:spPr>
          <a:xfrm>
            <a:off x="2698222" y="1146125"/>
            <a:ext cx="527700" cy="57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4" name="Google Shape;1244;p95"/>
          <p:cNvCxnSpPr>
            <a:stCxn id="1234" idx="3"/>
            <a:endCxn id="1235" idx="0"/>
          </p:cNvCxnSpPr>
          <p:nvPr/>
        </p:nvCxnSpPr>
        <p:spPr>
          <a:xfrm flipH="1">
            <a:off x="1065328" y="2045725"/>
            <a:ext cx="451800" cy="5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5" name="Google Shape;1245;p95"/>
          <p:cNvCxnSpPr>
            <a:stCxn id="1235" idx="5"/>
            <a:endCxn id="1237" idx="0"/>
          </p:cNvCxnSpPr>
          <p:nvPr/>
        </p:nvCxnSpPr>
        <p:spPr>
          <a:xfrm>
            <a:off x="1232672" y="2961625"/>
            <a:ext cx="2994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6" name="Google Shape;1246;p95"/>
          <p:cNvCxnSpPr>
            <a:stCxn id="1236" idx="3"/>
            <a:endCxn id="1238" idx="0"/>
          </p:cNvCxnSpPr>
          <p:nvPr/>
        </p:nvCxnSpPr>
        <p:spPr>
          <a:xfrm flipH="1">
            <a:off x="2767528" y="2045725"/>
            <a:ext cx="458400" cy="5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7" name="Google Shape;1247;p95"/>
          <p:cNvCxnSpPr>
            <a:stCxn id="1236" idx="5"/>
            <a:endCxn id="1239" idx="0"/>
          </p:cNvCxnSpPr>
          <p:nvPr/>
        </p:nvCxnSpPr>
        <p:spPr>
          <a:xfrm>
            <a:off x="3560672" y="2045725"/>
            <a:ext cx="498600" cy="58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8" name="Google Shape;1248;p95"/>
          <p:cNvCxnSpPr>
            <a:stCxn id="1239" idx="3"/>
            <a:endCxn id="1240" idx="0"/>
          </p:cNvCxnSpPr>
          <p:nvPr/>
        </p:nvCxnSpPr>
        <p:spPr>
          <a:xfrm flipH="1">
            <a:off x="3774228" y="3025250"/>
            <a:ext cx="117600" cy="39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9" name="Google Shape;1249;p95"/>
          <p:cNvCxnSpPr>
            <a:stCxn id="1240" idx="3"/>
            <a:endCxn id="1241" idx="0"/>
          </p:cNvCxnSpPr>
          <p:nvPr/>
        </p:nvCxnSpPr>
        <p:spPr>
          <a:xfrm flipH="1">
            <a:off x="3469528" y="3813875"/>
            <a:ext cx="137400" cy="38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0" name="Google Shape;1250;p95"/>
          <p:cNvSpPr txBox="1"/>
          <p:nvPr/>
        </p:nvSpPr>
        <p:spPr>
          <a:xfrm>
            <a:off x="5089875" y="503075"/>
            <a:ext cx="2130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IN-ORDER?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1" name="Google Shape;1251;p95"/>
          <p:cNvSpPr txBox="1"/>
          <p:nvPr/>
        </p:nvSpPr>
        <p:spPr>
          <a:xfrm>
            <a:off x="4615750" y="1109700"/>
            <a:ext cx="4335900" cy="244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 b g i e a h c f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 a i d b g e h c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i d a f b c g e h</a:t>
            </a:r>
            <a:endParaRPr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 a c i d h d e g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 i a b g e h c f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/>
          <p:nvPr/>
        </p:nvSpPr>
        <p:spPr>
          <a:xfrm>
            <a:off x="5975800" y="148350"/>
            <a:ext cx="644100" cy="6144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3"/>
          <p:cNvSpPr/>
          <p:nvPr/>
        </p:nvSpPr>
        <p:spPr>
          <a:xfrm>
            <a:off x="3024500" y="2453725"/>
            <a:ext cx="644100" cy="614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3"/>
          <p:cNvSpPr/>
          <p:nvPr/>
        </p:nvSpPr>
        <p:spPr>
          <a:xfrm>
            <a:off x="4302300" y="3795375"/>
            <a:ext cx="644100" cy="614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3"/>
          <p:cNvSpPr/>
          <p:nvPr/>
        </p:nvSpPr>
        <p:spPr>
          <a:xfrm>
            <a:off x="6989850" y="3860500"/>
            <a:ext cx="644100" cy="614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3"/>
          <p:cNvSpPr/>
          <p:nvPr/>
        </p:nvSpPr>
        <p:spPr>
          <a:xfrm>
            <a:off x="7546725" y="2256850"/>
            <a:ext cx="644100" cy="6144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3"/>
          <p:cNvSpPr/>
          <p:nvPr/>
        </p:nvSpPr>
        <p:spPr>
          <a:xfrm>
            <a:off x="4988575" y="2144125"/>
            <a:ext cx="644100" cy="6144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3"/>
          <p:cNvSpPr/>
          <p:nvPr/>
        </p:nvSpPr>
        <p:spPr>
          <a:xfrm>
            <a:off x="8167350" y="1083625"/>
            <a:ext cx="644100" cy="6144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3"/>
          <p:cNvSpPr/>
          <p:nvPr/>
        </p:nvSpPr>
        <p:spPr>
          <a:xfrm>
            <a:off x="4078050" y="1124650"/>
            <a:ext cx="644100" cy="6144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3"/>
          <p:cNvSpPr/>
          <p:nvPr/>
        </p:nvSpPr>
        <p:spPr>
          <a:xfrm>
            <a:off x="8361450" y="3784300"/>
            <a:ext cx="644100" cy="614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3"/>
          <p:cNvSpPr/>
          <p:nvPr/>
        </p:nvSpPr>
        <p:spPr>
          <a:xfrm>
            <a:off x="5673900" y="3795375"/>
            <a:ext cx="644100" cy="614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4" name="Google Shape;184;p33"/>
          <p:cNvCxnSpPr>
            <a:stCxn id="174" idx="3"/>
            <a:endCxn id="181" idx="7"/>
          </p:cNvCxnSpPr>
          <p:nvPr/>
        </p:nvCxnSpPr>
        <p:spPr>
          <a:xfrm flipH="1">
            <a:off x="4627726" y="672773"/>
            <a:ext cx="1442400" cy="54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33"/>
          <p:cNvCxnSpPr>
            <a:stCxn id="181" idx="3"/>
            <a:endCxn id="175" idx="0"/>
          </p:cNvCxnSpPr>
          <p:nvPr/>
        </p:nvCxnSpPr>
        <p:spPr>
          <a:xfrm flipH="1">
            <a:off x="3346476" y="1649073"/>
            <a:ext cx="825900" cy="8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33"/>
          <p:cNvCxnSpPr>
            <a:stCxn id="181" idx="5"/>
            <a:endCxn id="179" idx="0"/>
          </p:cNvCxnSpPr>
          <p:nvPr/>
        </p:nvCxnSpPr>
        <p:spPr>
          <a:xfrm>
            <a:off x="4627824" y="1649073"/>
            <a:ext cx="682800" cy="4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33"/>
          <p:cNvCxnSpPr>
            <a:stCxn id="179" idx="3"/>
            <a:endCxn id="176" idx="0"/>
          </p:cNvCxnSpPr>
          <p:nvPr/>
        </p:nvCxnSpPr>
        <p:spPr>
          <a:xfrm flipH="1">
            <a:off x="4624201" y="2668548"/>
            <a:ext cx="458700" cy="11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33"/>
          <p:cNvCxnSpPr>
            <a:stCxn id="179" idx="5"/>
            <a:endCxn id="183" idx="0"/>
          </p:cNvCxnSpPr>
          <p:nvPr/>
        </p:nvCxnSpPr>
        <p:spPr>
          <a:xfrm>
            <a:off x="5538349" y="2668548"/>
            <a:ext cx="457500" cy="11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33"/>
          <p:cNvCxnSpPr>
            <a:stCxn id="174" idx="5"/>
            <a:endCxn id="180" idx="1"/>
          </p:cNvCxnSpPr>
          <p:nvPr/>
        </p:nvCxnSpPr>
        <p:spPr>
          <a:xfrm>
            <a:off x="6525574" y="672773"/>
            <a:ext cx="1736100" cy="5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33"/>
          <p:cNvCxnSpPr>
            <a:stCxn id="180" idx="3"/>
            <a:endCxn id="178" idx="0"/>
          </p:cNvCxnSpPr>
          <p:nvPr/>
        </p:nvCxnSpPr>
        <p:spPr>
          <a:xfrm flipH="1">
            <a:off x="7868676" y="1608048"/>
            <a:ext cx="393000" cy="6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33"/>
          <p:cNvCxnSpPr>
            <a:stCxn id="178" idx="3"/>
            <a:endCxn id="177" idx="0"/>
          </p:cNvCxnSpPr>
          <p:nvPr/>
        </p:nvCxnSpPr>
        <p:spPr>
          <a:xfrm flipH="1">
            <a:off x="7311951" y="2781273"/>
            <a:ext cx="329100" cy="107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33"/>
          <p:cNvCxnSpPr>
            <a:stCxn id="178" idx="5"/>
            <a:endCxn id="182" idx="0"/>
          </p:cNvCxnSpPr>
          <p:nvPr/>
        </p:nvCxnSpPr>
        <p:spPr>
          <a:xfrm>
            <a:off x="8096499" y="2781273"/>
            <a:ext cx="587100" cy="10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33"/>
          <p:cNvSpPr/>
          <p:nvPr/>
        </p:nvSpPr>
        <p:spPr>
          <a:xfrm>
            <a:off x="2812650" y="798675"/>
            <a:ext cx="3825400" cy="3914625"/>
          </a:xfrm>
          <a:custGeom>
            <a:rect b="b" l="l" r="r" t="t"/>
            <a:pathLst>
              <a:path extrusionOk="0" h="156585" w="153016">
                <a:moveTo>
                  <a:pt x="32506" y="125268"/>
                </a:moveTo>
                <a:lnTo>
                  <a:pt x="68976" y="156585"/>
                </a:lnTo>
                <a:lnTo>
                  <a:pt x="137160" y="151828"/>
                </a:lnTo>
                <a:lnTo>
                  <a:pt x="153016" y="129628"/>
                </a:lnTo>
                <a:lnTo>
                  <a:pt x="125267" y="59859"/>
                </a:lnTo>
                <a:lnTo>
                  <a:pt x="65805" y="0"/>
                </a:lnTo>
                <a:lnTo>
                  <a:pt x="0" y="77698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94" name="Google Shape;194;p33"/>
          <p:cNvSpPr txBox="1"/>
          <p:nvPr/>
        </p:nvSpPr>
        <p:spPr>
          <a:xfrm>
            <a:off x="356850" y="3216825"/>
            <a:ext cx="2537100" cy="138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TREES ARE RECURSIVE!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EXAMPLE:  left-subtree</a:t>
            </a:r>
            <a:endParaRPr b="1"/>
          </a:p>
        </p:txBody>
      </p:sp>
      <p:sp>
        <p:nvSpPr>
          <p:cNvPr id="195" name="Google Shape;195;p33"/>
          <p:cNvSpPr txBox="1"/>
          <p:nvPr/>
        </p:nvSpPr>
        <p:spPr>
          <a:xfrm>
            <a:off x="277550" y="402275"/>
            <a:ext cx="1090200" cy="77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ROOT OF LEFT SUBTREE</a:t>
            </a:r>
            <a:endParaRPr b="1"/>
          </a:p>
        </p:txBody>
      </p:sp>
      <p:sp>
        <p:nvSpPr>
          <p:cNvPr id="196" name="Google Shape;196;p33"/>
          <p:cNvSpPr/>
          <p:nvPr/>
        </p:nvSpPr>
        <p:spPr>
          <a:xfrm>
            <a:off x="1357800" y="757127"/>
            <a:ext cx="2933475" cy="596550"/>
          </a:xfrm>
          <a:custGeom>
            <a:rect b="b" l="l" r="r" t="t"/>
            <a:pathLst>
              <a:path extrusionOk="0" h="23862" w="117339">
                <a:moveTo>
                  <a:pt x="0" y="869"/>
                </a:moveTo>
                <a:cubicBezTo>
                  <a:pt x="5880" y="803"/>
                  <a:pt x="21803" y="-716"/>
                  <a:pt x="35281" y="473"/>
                </a:cubicBezTo>
                <a:cubicBezTo>
                  <a:pt x="48759" y="1662"/>
                  <a:pt x="67193" y="4107"/>
                  <a:pt x="80869" y="8005"/>
                </a:cubicBezTo>
                <a:cubicBezTo>
                  <a:pt x="94545" y="11903"/>
                  <a:pt x="111261" y="21219"/>
                  <a:pt x="117339" y="23862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 tree height h()	</a:t>
            </a:r>
            <a:endParaRPr/>
          </a:p>
        </p:txBody>
      </p:sp>
      <p:sp>
        <p:nvSpPr>
          <p:cNvPr id="202" name="Google Shape;202;p34"/>
          <p:cNvSpPr txBox="1"/>
          <p:nvPr>
            <p:ph idx="1" type="body"/>
          </p:nvPr>
        </p:nvSpPr>
        <p:spPr>
          <a:xfrm>
            <a:off x="152400" y="1047750"/>
            <a:ext cx="9059100" cy="16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h(nullptr) = -1  // EMPTY TREE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h(t) = 1+MAX(h(t-&gt;left), h(t-&gt;right))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03" name="Google Shape;203;p34"/>
          <p:cNvSpPr/>
          <p:nvPr/>
        </p:nvSpPr>
        <p:spPr>
          <a:xfrm>
            <a:off x="2489458" y="2943025"/>
            <a:ext cx="313800" cy="26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4" name="Google Shape;204;p34"/>
          <p:cNvSpPr/>
          <p:nvPr/>
        </p:nvSpPr>
        <p:spPr>
          <a:xfrm>
            <a:off x="1478475" y="3402006"/>
            <a:ext cx="768600" cy="12918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4"/>
          <p:cNvSpPr/>
          <p:nvPr/>
        </p:nvSpPr>
        <p:spPr>
          <a:xfrm>
            <a:off x="2790969" y="3357739"/>
            <a:ext cx="1076400" cy="14799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6" name="Google Shape;206;p34"/>
          <p:cNvCxnSpPr>
            <a:stCxn id="203" idx="3"/>
            <a:endCxn id="204" idx="0"/>
          </p:cNvCxnSpPr>
          <p:nvPr/>
        </p:nvCxnSpPr>
        <p:spPr>
          <a:xfrm flipH="1">
            <a:off x="1862813" y="3169899"/>
            <a:ext cx="672600" cy="2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34"/>
          <p:cNvCxnSpPr>
            <a:stCxn id="203" idx="5"/>
            <a:endCxn id="205" idx="0"/>
          </p:cNvCxnSpPr>
          <p:nvPr/>
        </p:nvCxnSpPr>
        <p:spPr>
          <a:xfrm>
            <a:off x="2757303" y="3169899"/>
            <a:ext cx="571800" cy="1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34"/>
          <p:cNvCxnSpPr/>
          <p:nvPr/>
        </p:nvCxnSpPr>
        <p:spPr>
          <a:xfrm flipH="1">
            <a:off x="1171350" y="3410000"/>
            <a:ext cx="27600" cy="122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209" name="Google Shape;209;p34"/>
          <p:cNvCxnSpPr/>
          <p:nvPr/>
        </p:nvCxnSpPr>
        <p:spPr>
          <a:xfrm flipH="1">
            <a:off x="3986925" y="3355075"/>
            <a:ext cx="12600" cy="141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210" name="Google Shape;210;p34"/>
          <p:cNvSpPr txBox="1"/>
          <p:nvPr/>
        </p:nvSpPr>
        <p:spPr>
          <a:xfrm>
            <a:off x="4182550" y="3739475"/>
            <a:ext cx="10158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RIGHT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HEIGHT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1" name="Google Shape;211;p34"/>
          <p:cNvSpPr txBox="1"/>
          <p:nvPr/>
        </p:nvSpPr>
        <p:spPr>
          <a:xfrm>
            <a:off x="91550" y="3748625"/>
            <a:ext cx="10158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LEFT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HEIGHT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2" name="Google Shape;212;p34"/>
          <p:cNvSpPr txBox="1"/>
          <p:nvPr/>
        </p:nvSpPr>
        <p:spPr>
          <a:xfrm>
            <a:off x="3541900" y="2909600"/>
            <a:ext cx="1491900" cy="37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"PLUS ONE"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13" name="Google Shape;213;p34"/>
          <p:cNvCxnSpPr>
            <a:stCxn id="212" idx="1"/>
          </p:cNvCxnSpPr>
          <p:nvPr/>
        </p:nvCxnSpPr>
        <p:spPr>
          <a:xfrm flipH="1">
            <a:off x="3084400" y="3097250"/>
            <a:ext cx="457500" cy="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Tree Rules</a:t>
            </a:r>
            <a:endParaRPr/>
          </a:p>
        </p:txBody>
      </p:sp>
      <p:sp>
        <p:nvSpPr>
          <p:cNvPr id="219" name="Google Shape;219;p35"/>
          <p:cNvSpPr/>
          <p:nvPr/>
        </p:nvSpPr>
        <p:spPr>
          <a:xfrm>
            <a:off x="1916025" y="1347775"/>
            <a:ext cx="466800" cy="45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y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0" name="Google Shape;220;p35"/>
          <p:cNvSpPr/>
          <p:nvPr/>
        </p:nvSpPr>
        <p:spPr>
          <a:xfrm>
            <a:off x="411675" y="2137850"/>
            <a:ext cx="1143900" cy="22239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5"/>
          <p:cNvSpPr/>
          <p:nvPr/>
        </p:nvSpPr>
        <p:spPr>
          <a:xfrm>
            <a:off x="1095700" y="3772700"/>
            <a:ext cx="256200" cy="283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2" name="Google Shape;222;p35"/>
          <p:cNvSpPr/>
          <p:nvPr/>
        </p:nvSpPr>
        <p:spPr>
          <a:xfrm>
            <a:off x="2364675" y="2061650"/>
            <a:ext cx="1601700" cy="25473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5"/>
          <p:cNvSpPr/>
          <p:nvPr/>
        </p:nvSpPr>
        <p:spPr>
          <a:xfrm>
            <a:off x="3414575" y="3925100"/>
            <a:ext cx="256200" cy="283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Code Pro"/>
                <a:ea typeface="Source Code Pro"/>
                <a:cs typeface="Source Code Pro"/>
                <a:sym typeface="Source Code Pro"/>
              </a:rPr>
              <a:t>z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24" name="Google Shape;224;p35"/>
          <p:cNvCxnSpPr>
            <a:stCxn id="219" idx="3"/>
            <a:endCxn id="220" idx="0"/>
          </p:cNvCxnSpPr>
          <p:nvPr/>
        </p:nvCxnSpPr>
        <p:spPr>
          <a:xfrm flipH="1">
            <a:off x="983586" y="1738276"/>
            <a:ext cx="1000800" cy="39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35"/>
          <p:cNvCxnSpPr>
            <a:stCxn id="219" idx="5"/>
            <a:endCxn id="222" idx="0"/>
          </p:cNvCxnSpPr>
          <p:nvPr/>
        </p:nvCxnSpPr>
        <p:spPr>
          <a:xfrm>
            <a:off x="2314464" y="1738276"/>
            <a:ext cx="851100" cy="3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35"/>
          <p:cNvSpPr txBox="1"/>
          <p:nvPr/>
        </p:nvSpPr>
        <p:spPr>
          <a:xfrm>
            <a:off x="4283225" y="1207525"/>
            <a:ext cx="45762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y:  value at root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FOR ALL x in left subtree: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		x &lt; y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FOR ALL z in right subtree: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		z &gt; y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7" name="Google Shape;227;p35"/>
          <p:cNvSpPr txBox="1"/>
          <p:nvPr/>
        </p:nvSpPr>
        <p:spPr>
          <a:xfrm>
            <a:off x="4237475" y="3699875"/>
            <a:ext cx="4640100" cy="105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AND:  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		Left and Right Subtrees Are Also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		Binary Search Trees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