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80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92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8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78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9D6D29B-CE0F-43B0-AD58-007C16D88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B2FF5-5B96-6C8C-F6E1-EA2AFD01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966" y="642898"/>
            <a:ext cx="6425515" cy="1522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700" b="1" spc="700"/>
              <a:t>Status report of the factors of road accidents in NSW</a:t>
            </a:r>
            <a:endParaRPr lang="en-US" sz="2700" b="1" spc="7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EC1B57E-DEE2-4D22-B203-94332569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253" y="642898"/>
            <a:ext cx="526229" cy="270800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E1445A8-E5ED-4750-8A1D-439871100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83" y="557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te Road Crash Rescue Arrangements">
            <a:extLst>
              <a:ext uri="{FF2B5EF4-FFF2-40B4-BE49-F238E27FC236}">
                <a16:creationId xmlns:a16="http://schemas.microsoft.com/office/drawing/2014/main" id="{5A9FD463-874A-5F96-0F98-88A422209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6" r="33906"/>
          <a:stretch/>
        </p:blipFill>
        <p:spPr bwMode="auto">
          <a:xfrm>
            <a:off x="701702" y="2165648"/>
            <a:ext cx="4000473" cy="4000473"/>
          </a:xfrm>
          <a:custGeom>
            <a:avLst/>
            <a:gdLst/>
            <a:ahLst/>
            <a:cxnLst/>
            <a:rect l="l" t="t" r="r" b="b"/>
            <a:pathLst>
              <a:path w="2609732" h="2609732">
                <a:moveTo>
                  <a:pt x="1304866" y="0"/>
                </a:moveTo>
                <a:cubicBezTo>
                  <a:pt x="2025524" y="0"/>
                  <a:pt x="2609732" y="584208"/>
                  <a:pt x="2609732" y="1304866"/>
                </a:cubicBezTo>
                <a:cubicBezTo>
                  <a:pt x="2609732" y="2025524"/>
                  <a:pt x="2025524" y="2609732"/>
                  <a:pt x="1304866" y="2609732"/>
                </a:cubicBezTo>
                <a:cubicBezTo>
                  <a:pt x="584208" y="2609732"/>
                  <a:pt x="0" y="2025524"/>
                  <a:pt x="0" y="1304866"/>
                </a:cubicBezTo>
                <a:cubicBezTo>
                  <a:pt x="0" y="584208"/>
                  <a:pt x="584208" y="0"/>
                  <a:pt x="13048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CCCB59-5047-3847-FFBA-09B672DE7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776" y="3436503"/>
            <a:ext cx="4908302" cy="36533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b="0" i="0">
                <a:effectLst/>
                <a:highlight>
                  <a:srgbClr val="FFFFFF"/>
                </a:highlight>
                <a:latin typeface="+mj-lt"/>
              </a:rPr>
              <a:t>Team Members: </a:t>
            </a:r>
          </a:p>
          <a:p>
            <a:pPr indent="-228600"/>
            <a:r>
              <a:rPr lang="en-US" sz="2000" i="0">
                <a:effectLst/>
                <a:highlight>
                  <a:srgbClr val="FFFFFF"/>
                </a:highlight>
                <a:latin typeface="+mj-lt"/>
              </a:rPr>
              <a:t>Peter Kapsalis, </a:t>
            </a:r>
          </a:p>
          <a:p>
            <a:pPr indent="-228600"/>
            <a:r>
              <a:rPr lang="en-US" sz="2000" i="0">
                <a:effectLst/>
                <a:highlight>
                  <a:srgbClr val="FFFFFF"/>
                </a:highlight>
                <a:latin typeface="+mj-lt"/>
              </a:rPr>
              <a:t>Jackson Sandler, </a:t>
            </a:r>
          </a:p>
          <a:p>
            <a:pPr indent="-228600"/>
            <a:r>
              <a:rPr lang="en-US" sz="2000" i="0">
                <a:effectLst/>
                <a:highlight>
                  <a:srgbClr val="FFFFFF"/>
                </a:highlight>
                <a:latin typeface="+mj-lt"/>
              </a:rPr>
              <a:t>Anthony Tran, </a:t>
            </a:r>
          </a:p>
          <a:p>
            <a:pPr indent="-228600"/>
            <a:r>
              <a:rPr lang="en-US" sz="2000" i="0">
                <a:effectLst/>
                <a:highlight>
                  <a:srgbClr val="FFFFFF"/>
                </a:highlight>
                <a:latin typeface="+mj-lt"/>
              </a:rPr>
              <a:t>Evgeniia Kozodeeva</a:t>
            </a:r>
            <a:endParaRPr lang="en-US" sz="2000" dirty="0">
              <a:latin typeface="+mj-lt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5902590-2E6D-4760-B650-190AC2595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54154" y="3008920"/>
            <a:ext cx="937845" cy="384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B15056EC-6B41-407A-A5D8-3000D013D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963626" y="2797186"/>
            <a:ext cx="4246482" cy="219612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22033033-C2F9-0735-30E8-958FD9678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48" r="17501" b="-1"/>
          <a:stretch/>
        </p:blipFill>
        <p:spPr>
          <a:xfrm>
            <a:off x="8427745" y="172733"/>
            <a:ext cx="3648337" cy="3648337"/>
          </a:xfrm>
          <a:custGeom>
            <a:avLst/>
            <a:gdLst/>
            <a:ahLst/>
            <a:cxnLst/>
            <a:rect l="l" t="t" r="r" b="b"/>
            <a:pathLst>
              <a:path w="2609732" h="2609732">
                <a:moveTo>
                  <a:pt x="1304866" y="0"/>
                </a:moveTo>
                <a:cubicBezTo>
                  <a:pt x="2025524" y="0"/>
                  <a:pt x="2609732" y="584208"/>
                  <a:pt x="2609732" y="1304866"/>
                </a:cubicBezTo>
                <a:cubicBezTo>
                  <a:pt x="2609732" y="2025524"/>
                  <a:pt x="2025524" y="2609732"/>
                  <a:pt x="1304866" y="2609732"/>
                </a:cubicBezTo>
                <a:cubicBezTo>
                  <a:pt x="584208" y="2609732"/>
                  <a:pt x="0" y="2025524"/>
                  <a:pt x="0" y="1304866"/>
                </a:cubicBezTo>
                <a:cubicBezTo>
                  <a:pt x="0" y="584208"/>
                  <a:pt x="584208" y="0"/>
                  <a:pt x="1304866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06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17C-AAFC-3573-AE4E-9EA1B48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65124"/>
            <a:ext cx="10391627" cy="18129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is happening on the roads of Australia? </a:t>
            </a:r>
            <a:br>
              <a:rPr lang="en-US" dirty="0"/>
            </a:br>
            <a:r>
              <a:rPr lang="en-US" dirty="0"/>
              <a:t>Which state has the highest number of accidents?</a:t>
            </a:r>
            <a:endParaRPr lang="en-AU" dirty="0"/>
          </a:p>
        </p:txBody>
      </p:sp>
      <p:pic>
        <p:nvPicPr>
          <p:cNvPr id="5" name="Content Placeholder 4" descr="A traffic jam on a street&#10;&#10;Description automatically generated">
            <a:extLst>
              <a:ext uri="{FF2B5EF4-FFF2-40B4-BE49-F238E27FC236}">
                <a16:creationId xmlns:a16="http://schemas.microsoft.com/office/drawing/2014/main" id="{193A8507-F606-6C25-59FE-E60952C1D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227629"/>
            <a:ext cx="2843498" cy="4265247"/>
          </a:xfr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C538A3CE-2DA2-CE50-ABD9-03279BCE9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7" y="2227629"/>
            <a:ext cx="5748564" cy="46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E7E5-0AB0-001A-71BC-33BB8AB9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656" y="272143"/>
            <a:ext cx="5516641" cy="195942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Demographic Factors</a:t>
            </a:r>
            <a:br>
              <a:rPr lang="en-US" sz="4000" b="1" dirty="0"/>
            </a:br>
            <a:r>
              <a:rPr lang="en-US" sz="3600" b="1" dirty="0"/>
              <a:t>Gender</a:t>
            </a:r>
            <a:endParaRPr lang="en-AU" sz="3600" b="1" dirty="0"/>
          </a:p>
        </p:txBody>
      </p:sp>
      <p:pic>
        <p:nvPicPr>
          <p:cNvPr id="5" name="Content Placeholder 4" descr="A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AF8FF25E-3573-71DD-3120-2051B6A2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1" y="380757"/>
            <a:ext cx="5998663" cy="6020043"/>
          </a:xfrm>
        </p:spPr>
      </p:pic>
      <p:pic>
        <p:nvPicPr>
          <p:cNvPr id="7" name="Picture 6" descr="A person and person standing on scales&#10;&#10;Description automatically generated">
            <a:extLst>
              <a:ext uri="{FF2B5EF4-FFF2-40B4-BE49-F238E27FC236}">
                <a16:creationId xmlns:a16="http://schemas.microsoft.com/office/drawing/2014/main" id="{AAD2A75E-72A5-844C-EF9C-CE5DF48F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5" y="3039610"/>
            <a:ext cx="4273322" cy="29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4D3-555A-2D4C-A605-1D02BCA2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33" y="772433"/>
            <a:ext cx="4243013" cy="15967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Demographic Factors</a:t>
            </a:r>
            <a:br>
              <a:rPr lang="en-US" sz="3200" dirty="0"/>
            </a:br>
            <a:r>
              <a:rPr lang="en-US" sz="4000" b="1" dirty="0"/>
              <a:t>Age</a:t>
            </a:r>
            <a:endParaRPr lang="en-AU" sz="4000" b="1" dirty="0"/>
          </a:p>
        </p:txBody>
      </p:sp>
      <p:pic>
        <p:nvPicPr>
          <p:cNvPr id="5" name="Content Placeholder 4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B045FA47-E66F-E2ED-D9A6-E0A4E5EDE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09" y="283029"/>
            <a:ext cx="6827418" cy="6368596"/>
          </a:xfrm>
        </p:spPr>
      </p:pic>
      <p:pic>
        <p:nvPicPr>
          <p:cNvPr id="7" name="Picture 6" descr="A group of men standing together&#10;&#10;Description automatically generated">
            <a:extLst>
              <a:ext uri="{FF2B5EF4-FFF2-40B4-BE49-F238E27FC236}">
                <a16:creationId xmlns:a16="http://schemas.microsoft.com/office/drawing/2014/main" id="{1B01C7AA-9618-B156-32F9-7F044B1C8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3" y="3429000"/>
            <a:ext cx="3430992" cy="28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2CBF-B3D3-41D0-D266-DE028799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930275"/>
          </a:xfrm>
        </p:spPr>
        <p:txBody>
          <a:bodyPr/>
          <a:lstStyle/>
          <a:p>
            <a:pPr algn="ctr"/>
            <a:r>
              <a:rPr lang="en-US" b="1" dirty="0"/>
              <a:t>Traffic cameras</a:t>
            </a:r>
            <a:endParaRPr lang="en-AU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BCDF-09F4-F108-D6E7-7B1117E7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599" y="3717471"/>
            <a:ext cx="3668486" cy="2487386"/>
          </a:xfrm>
        </p:spPr>
        <p:txBody>
          <a:bodyPr/>
          <a:lstStyle/>
          <a:p>
            <a:r>
              <a:rPr lang="en-US" dirty="0"/>
              <a:t>over 115 fixed cameras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AU" dirty="0"/>
              <a:t>over 103 red light cameras</a:t>
            </a:r>
          </a:p>
        </p:txBody>
      </p:sp>
      <p:pic>
        <p:nvPicPr>
          <p:cNvPr id="2054" name="Picture 6" descr="speed camera technologies ...">
            <a:extLst>
              <a:ext uri="{FF2B5EF4-FFF2-40B4-BE49-F238E27FC236}">
                <a16:creationId xmlns:a16="http://schemas.microsoft.com/office/drawing/2014/main" id="{362E893A-164D-FCF8-A7A7-5DED2D74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76" y="1606437"/>
            <a:ext cx="3395909" cy="17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5CC41-B122-0823-7DC8-A468B1B3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0" y="1573781"/>
            <a:ext cx="6637104" cy="49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D6D29B-CE0F-43B0-AD58-007C16D88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44906-02C0-8E56-68EA-FC657EE7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42" y="365124"/>
            <a:ext cx="4330055" cy="24325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Regression between Cameras and crash</a:t>
            </a:r>
            <a:endParaRPr lang="en-AU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BE796-9648-4A96-8E5C-7FDB123C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985391" y="-200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C80F6C1-29FB-45B3-A9F9-16B817804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374" y="3546803"/>
            <a:ext cx="3236826" cy="3385568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3BE18-F5FF-0F03-BB06-F5FDE510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314" y="3678282"/>
            <a:ext cx="3553456" cy="2411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No linear relationship. It is mean, my random crashes were happed not near the speed camera. It is mean the speed camera help to avoid crash.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440BF0-CCE6-42AA-8970-78523D4C1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619770" y="373807"/>
            <a:ext cx="526228" cy="293066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2D7EBE92-B287-D098-45AC-5036A6AB4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9" y="1012371"/>
            <a:ext cx="7230160" cy="57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1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0FE3-DC23-7A85-D690-854F43E9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24" y="0"/>
            <a:ext cx="10357666" cy="690789"/>
          </a:xfrm>
        </p:spPr>
        <p:txBody>
          <a:bodyPr/>
          <a:lstStyle/>
          <a:p>
            <a:r>
              <a:rPr lang="en-US" b="1"/>
              <a:t>Geo mapping Crash and Cameras</a:t>
            </a:r>
            <a:endParaRPr lang="en-AU" b="1" dirty="0"/>
          </a:p>
        </p:txBody>
      </p:sp>
      <p:pic>
        <p:nvPicPr>
          <p:cNvPr id="9" name="Picture 8" descr="A map with blue dots and white text&#10;&#10;Description automatically generated">
            <a:extLst>
              <a:ext uri="{FF2B5EF4-FFF2-40B4-BE49-F238E27FC236}">
                <a16:creationId xmlns:a16="http://schemas.microsoft.com/office/drawing/2014/main" id="{1B4A1332-EE3A-840E-C2F6-756E08E1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98" y="782951"/>
            <a:ext cx="7228258" cy="5697364"/>
          </a:xfrm>
          <a:prstGeom prst="rect">
            <a:avLst/>
          </a:prstGeom>
        </p:spPr>
      </p:pic>
      <p:pic>
        <p:nvPicPr>
          <p:cNvPr id="21" name="Content Placeholder 20" descr="A map with a map and text&#10;&#10;Description automatically generated with medium confidence">
            <a:extLst>
              <a:ext uri="{FF2B5EF4-FFF2-40B4-BE49-F238E27FC236}">
                <a16:creationId xmlns:a16="http://schemas.microsoft.com/office/drawing/2014/main" id="{FDBB97C2-FEF3-7284-2DDE-9C93F4341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782950"/>
            <a:ext cx="5575887" cy="5781135"/>
          </a:xfrm>
        </p:spPr>
      </p:pic>
    </p:spTree>
    <p:extLst>
      <p:ext uri="{BB962C8B-B14F-4D97-AF65-F5344CB8AC3E}">
        <p14:creationId xmlns:p14="http://schemas.microsoft.com/office/powerpoint/2010/main" val="397975513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VeniceBeachVTI</vt:lpstr>
      <vt:lpstr>Status report of the factors of road accidents in NSW</vt:lpstr>
      <vt:lpstr>What is happening on the roads of Australia?  Which state has the highest number of accidents?</vt:lpstr>
      <vt:lpstr>Demographic Factors Gender</vt:lpstr>
      <vt:lpstr>Demographic Factors Age</vt:lpstr>
      <vt:lpstr>Traffic cameras</vt:lpstr>
      <vt:lpstr>Regression between Cameras and crash</vt:lpstr>
      <vt:lpstr>Geo mapping Crash and Cameras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Evgeniia Kozodeeva</dc:creator>
  <cp:lastModifiedBy>Evgeniia Kozodeeva</cp:lastModifiedBy>
  <cp:revision>2</cp:revision>
  <dcterms:created xsi:type="dcterms:W3CDTF">2024-07-07T10:48:40Z</dcterms:created>
  <dcterms:modified xsi:type="dcterms:W3CDTF">2024-07-09T08:10:44Z</dcterms:modified>
</cp:coreProperties>
</file>