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60" r:id="rId4"/>
    <p:sldId id="259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9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5334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980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192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68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4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2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84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8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8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1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5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2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378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1" r:id="rId6"/>
    <p:sldLayoutId id="2147483706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EB6ECC43-D65E-4A7B-A76B-D278A2184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49D6D29B-CE0F-43B0-AD58-007C16D88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B2FF5-5B96-6C8C-F6E1-EA2AFD01A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1966" y="642898"/>
            <a:ext cx="6425515" cy="152275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5000" b="1" spc="700"/>
              <a:t>NSW Road crashes</a:t>
            </a:r>
            <a:endParaRPr lang="en-US" sz="5000" b="1" spc="700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EC1B57E-DEE2-4D22-B203-943325695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253" y="642898"/>
            <a:ext cx="526229" cy="2708009"/>
          </a:xfrm>
          <a:prstGeom prst="rect">
            <a:avLst/>
          </a:pr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EE1445A8-E5ED-4750-8A1D-439871100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483" y="557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CB59-5047-3847-FFBA-09B672DE7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3226" y="3593671"/>
            <a:ext cx="4908302" cy="365334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/>
            <a:r>
              <a:rPr lang="en-US" b="0" i="0" dirty="0">
                <a:effectLst/>
                <a:highlight>
                  <a:srgbClr val="FFFFFF"/>
                </a:highlight>
                <a:latin typeface="+mj-lt"/>
              </a:rPr>
              <a:t>Team Members: </a:t>
            </a:r>
          </a:p>
          <a:p>
            <a:pPr indent="-228600"/>
            <a:r>
              <a:rPr lang="en-US" sz="2000" i="0" dirty="0">
                <a:effectLst/>
                <a:highlight>
                  <a:srgbClr val="FFFFFF"/>
                </a:highlight>
                <a:latin typeface="+mj-lt"/>
              </a:rPr>
              <a:t>Peter </a:t>
            </a:r>
            <a:r>
              <a:rPr lang="en-US" sz="2000" i="0" dirty="0" err="1">
                <a:effectLst/>
                <a:highlight>
                  <a:srgbClr val="FFFFFF"/>
                </a:highlight>
                <a:latin typeface="+mj-lt"/>
              </a:rPr>
              <a:t>Kapsalis</a:t>
            </a:r>
            <a:r>
              <a:rPr lang="en-US" sz="2000" i="0" dirty="0">
                <a:effectLst/>
                <a:highlight>
                  <a:srgbClr val="FFFFFF"/>
                </a:highlight>
                <a:latin typeface="+mj-lt"/>
              </a:rPr>
              <a:t>, </a:t>
            </a:r>
          </a:p>
          <a:p>
            <a:pPr indent="-228600"/>
            <a:r>
              <a:rPr lang="en-US" sz="2000" i="0" dirty="0">
                <a:effectLst/>
                <a:highlight>
                  <a:srgbClr val="FFFFFF"/>
                </a:highlight>
                <a:latin typeface="+mj-lt"/>
              </a:rPr>
              <a:t>Jackson Sandler, </a:t>
            </a:r>
          </a:p>
          <a:p>
            <a:pPr indent="-228600"/>
            <a:r>
              <a:rPr lang="en-US" sz="2000" i="0" dirty="0">
                <a:effectLst/>
                <a:highlight>
                  <a:srgbClr val="FFFFFF"/>
                </a:highlight>
                <a:latin typeface="+mj-lt"/>
              </a:rPr>
              <a:t>Anthony Tran, </a:t>
            </a:r>
          </a:p>
          <a:p>
            <a:pPr indent="-228600"/>
            <a:r>
              <a:rPr lang="en-US" sz="2000" i="0" dirty="0">
                <a:effectLst/>
                <a:highlight>
                  <a:srgbClr val="FFFFFF"/>
                </a:highlight>
                <a:latin typeface="+mj-lt"/>
              </a:rPr>
              <a:t>Evgeniia Kozodeeva</a:t>
            </a:r>
            <a:endParaRPr lang="en-US" sz="2000" dirty="0">
              <a:latin typeface="+mj-lt"/>
            </a:endParaRP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05902590-2E6D-4760-B650-190AC2595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1254154" y="3008920"/>
            <a:ext cx="937845" cy="384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B15056EC-6B41-407A-A5D8-3000D013D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963626" y="2797186"/>
            <a:ext cx="4246482" cy="2196125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Multi-coloured smoke gradient">
            <a:extLst>
              <a:ext uri="{FF2B5EF4-FFF2-40B4-BE49-F238E27FC236}">
                <a16:creationId xmlns:a16="http://schemas.microsoft.com/office/drawing/2014/main" id="{22033033-C2F9-0735-30E8-958FD9678C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748" r="17501" b="-1"/>
          <a:stretch/>
        </p:blipFill>
        <p:spPr>
          <a:xfrm>
            <a:off x="8427745" y="172733"/>
            <a:ext cx="3648337" cy="3648337"/>
          </a:xfrm>
          <a:custGeom>
            <a:avLst/>
            <a:gdLst/>
            <a:ahLst/>
            <a:cxnLst/>
            <a:rect l="l" t="t" r="r" b="b"/>
            <a:pathLst>
              <a:path w="2609732" h="2609732">
                <a:moveTo>
                  <a:pt x="1304866" y="0"/>
                </a:moveTo>
                <a:cubicBezTo>
                  <a:pt x="2025524" y="0"/>
                  <a:pt x="2609732" y="584208"/>
                  <a:pt x="2609732" y="1304866"/>
                </a:cubicBezTo>
                <a:cubicBezTo>
                  <a:pt x="2609732" y="2025524"/>
                  <a:pt x="2025524" y="2609732"/>
                  <a:pt x="1304866" y="2609732"/>
                </a:cubicBezTo>
                <a:cubicBezTo>
                  <a:pt x="584208" y="2609732"/>
                  <a:pt x="0" y="2025524"/>
                  <a:pt x="0" y="1304866"/>
                </a:cubicBezTo>
                <a:cubicBezTo>
                  <a:pt x="0" y="584208"/>
                  <a:pt x="584208" y="0"/>
                  <a:pt x="1304866" y="0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8" name="Picture 10" descr="Car rolls after hitting tree - Northern ...">
            <a:extLst>
              <a:ext uri="{FF2B5EF4-FFF2-40B4-BE49-F238E27FC236}">
                <a16:creationId xmlns:a16="http://schemas.microsoft.com/office/drawing/2014/main" id="{91A7708B-1385-8174-6DA8-05079F855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67" y="3008920"/>
            <a:ext cx="5566228" cy="278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6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117C-AAFC-3573-AE4E-9EA1B48CC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365124"/>
            <a:ext cx="10391627" cy="181292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What is happening on the roads of Australia? </a:t>
            </a:r>
            <a:br>
              <a:rPr lang="en-US" dirty="0"/>
            </a:br>
            <a:endParaRPr lang="en-AU" dirty="0"/>
          </a:p>
        </p:txBody>
      </p:sp>
      <p:pic>
        <p:nvPicPr>
          <p:cNvPr id="5" name="Content Placeholder 4" descr="A traffic jam on a street&#10;&#10;Description automatically generated">
            <a:extLst>
              <a:ext uri="{FF2B5EF4-FFF2-40B4-BE49-F238E27FC236}">
                <a16:creationId xmlns:a16="http://schemas.microsoft.com/office/drawing/2014/main" id="{193A8507-F606-6C25-59FE-E60952C1D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0" y="2227629"/>
            <a:ext cx="2843498" cy="4265247"/>
          </a:xfrm>
        </p:spPr>
      </p:pic>
      <p:pic>
        <p:nvPicPr>
          <p:cNvPr id="9" name="Picture 8" descr="A graph of a graph&#10;&#10;Description automatically generated">
            <a:extLst>
              <a:ext uri="{FF2B5EF4-FFF2-40B4-BE49-F238E27FC236}">
                <a16:creationId xmlns:a16="http://schemas.microsoft.com/office/drawing/2014/main" id="{C538A3CE-2DA2-CE50-ABD9-03279BCE9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069599"/>
            <a:ext cx="5822894" cy="468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08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74D3-555A-2D4C-A605-1D02BCA2E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933" y="772433"/>
            <a:ext cx="4243013" cy="159674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Demographic Factors</a:t>
            </a:r>
            <a:br>
              <a:rPr lang="en-US" sz="3200" dirty="0"/>
            </a:br>
            <a:r>
              <a:rPr lang="en-US" sz="4000" b="1" dirty="0"/>
              <a:t>Age</a:t>
            </a:r>
            <a:endParaRPr lang="en-AU" sz="4000" b="1" dirty="0"/>
          </a:p>
        </p:txBody>
      </p:sp>
      <p:pic>
        <p:nvPicPr>
          <p:cNvPr id="5" name="Content Placeholder 4" descr="A pie chart with numbers and a number of people&#10;&#10;Description automatically generated">
            <a:extLst>
              <a:ext uri="{FF2B5EF4-FFF2-40B4-BE49-F238E27FC236}">
                <a16:creationId xmlns:a16="http://schemas.microsoft.com/office/drawing/2014/main" id="{B045FA47-E66F-E2ED-D9A6-E0A4E5EDE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659" y="0"/>
            <a:ext cx="7587341" cy="7077450"/>
          </a:xfrm>
        </p:spPr>
      </p:pic>
      <p:pic>
        <p:nvPicPr>
          <p:cNvPr id="7" name="Picture 6" descr="A group of men standing together&#10;&#10;Description automatically generated">
            <a:extLst>
              <a:ext uri="{FF2B5EF4-FFF2-40B4-BE49-F238E27FC236}">
                <a16:creationId xmlns:a16="http://schemas.microsoft.com/office/drawing/2014/main" id="{1B01C7AA-9618-B156-32F9-7F044B1C8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33" y="3429000"/>
            <a:ext cx="3430992" cy="283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6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E7E5-0AB0-001A-71BC-33BB8AB9E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9656" y="272143"/>
            <a:ext cx="5516641" cy="1959428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Demographic Factors</a:t>
            </a:r>
            <a:br>
              <a:rPr lang="en-US" sz="4000" b="1" dirty="0"/>
            </a:br>
            <a:r>
              <a:rPr lang="en-US" sz="3600" b="1" dirty="0"/>
              <a:t>Gender</a:t>
            </a:r>
            <a:endParaRPr lang="en-AU" sz="3600" b="1" dirty="0"/>
          </a:p>
        </p:txBody>
      </p:sp>
      <p:pic>
        <p:nvPicPr>
          <p:cNvPr id="5" name="Content Placeholder 4" descr="A pie chart with a number of percentages&#10;&#10;Description automatically generated">
            <a:extLst>
              <a:ext uri="{FF2B5EF4-FFF2-40B4-BE49-F238E27FC236}">
                <a16:creationId xmlns:a16="http://schemas.microsoft.com/office/drawing/2014/main" id="{AF8FF25E-3573-71DD-3120-2051B6A2D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51" y="380757"/>
            <a:ext cx="5998663" cy="6020043"/>
          </a:xfrm>
        </p:spPr>
      </p:pic>
      <p:pic>
        <p:nvPicPr>
          <p:cNvPr id="7" name="Picture 6" descr="A person and person standing on scales&#10;&#10;Description automatically generated">
            <a:extLst>
              <a:ext uri="{FF2B5EF4-FFF2-40B4-BE49-F238E27FC236}">
                <a16:creationId xmlns:a16="http://schemas.microsoft.com/office/drawing/2014/main" id="{AAD2A75E-72A5-844C-EF9C-CE5DF48FD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115" y="3039610"/>
            <a:ext cx="4273322" cy="293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5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52CBF-B3D3-41D0-D266-DE0287993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421" y="-21562"/>
            <a:ext cx="10357666" cy="674706"/>
          </a:xfrm>
        </p:spPr>
        <p:txBody>
          <a:bodyPr/>
          <a:lstStyle/>
          <a:p>
            <a:pPr algn="ctr"/>
            <a:r>
              <a:rPr lang="en-US" b="1" dirty="0"/>
              <a:t>Traffic cameras and Crashes</a:t>
            </a:r>
            <a:endParaRPr lang="en-AU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4BCDF-09F4-F108-D6E7-7B1117E7B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599" y="3717472"/>
            <a:ext cx="3768994" cy="674706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/>
              <a:t> </a:t>
            </a:r>
            <a:r>
              <a:rPr lang="en-AU" b="1" dirty="0"/>
              <a:t>over 1,240 red light and speed cameras</a:t>
            </a:r>
          </a:p>
        </p:txBody>
      </p:sp>
      <p:pic>
        <p:nvPicPr>
          <p:cNvPr id="3" name="Picture 2" descr="A graph with blue dots and red lines&#10;&#10;Description automatically generated">
            <a:extLst>
              <a:ext uri="{FF2B5EF4-FFF2-40B4-BE49-F238E27FC236}">
                <a16:creationId xmlns:a16="http://schemas.microsoft.com/office/drawing/2014/main" id="{5E8B25D8-42D5-758E-BF30-1ED10FDC0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47" y="731177"/>
            <a:ext cx="7230160" cy="5763472"/>
          </a:xfrm>
          <a:prstGeom prst="rect">
            <a:avLst/>
          </a:prstGeom>
        </p:spPr>
      </p:pic>
      <p:pic>
        <p:nvPicPr>
          <p:cNvPr id="1026" name="Picture 2" descr="Traffic Cameras | Custom Lens Design ...">
            <a:extLst>
              <a:ext uri="{FF2B5EF4-FFF2-40B4-BE49-F238E27FC236}">
                <a16:creationId xmlns:a16="http://schemas.microsoft.com/office/drawing/2014/main" id="{9953A75F-4771-048C-D2C2-FD43CE510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884" y="1150149"/>
            <a:ext cx="3839709" cy="255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C373D6F1-41E8-5947-F729-A1BAAEA9CE57}"/>
              </a:ext>
            </a:extLst>
          </p:cNvPr>
          <p:cNvSpPr txBox="1">
            <a:spLocks/>
          </p:cNvSpPr>
          <p:nvPr/>
        </p:nvSpPr>
        <p:spPr>
          <a:xfrm>
            <a:off x="8064137" y="5293722"/>
            <a:ext cx="3553456" cy="1564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AU" dirty="0"/>
              <a:t>No linear relationship. It is mean the speed camera help to avoid crash.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624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30FE3-DC23-7A85-D690-854F43E9A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24" y="0"/>
            <a:ext cx="10357666" cy="690789"/>
          </a:xfrm>
        </p:spPr>
        <p:txBody>
          <a:bodyPr/>
          <a:lstStyle/>
          <a:p>
            <a:r>
              <a:rPr lang="en-US" b="1"/>
              <a:t>Geo mapping Crash and Cameras</a:t>
            </a:r>
            <a:endParaRPr lang="en-AU" b="1" dirty="0"/>
          </a:p>
        </p:txBody>
      </p:sp>
      <p:pic>
        <p:nvPicPr>
          <p:cNvPr id="21" name="Content Placeholder 20" descr="A map with a map and text&#10;&#10;Description automatically generated with medium confidence">
            <a:extLst>
              <a:ext uri="{FF2B5EF4-FFF2-40B4-BE49-F238E27FC236}">
                <a16:creationId xmlns:a16="http://schemas.microsoft.com/office/drawing/2014/main" id="{FDBB97C2-FEF3-7284-2DDE-9C93F4341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43" y="782950"/>
            <a:ext cx="5575887" cy="5781135"/>
          </a:xfrm>
        </p:spPr>
      </p:pic>
      <p:pic>
        <p:nvPicPr>
          <p:cNvPr id="6" name="Picture 5" descr="A map with red dots&#10;&#10;Description automatically generated">
            <a:extLst>
              <a:ext uri="{FF2B5EF4-FFF2-40B4-BE49-F238E27FC236}">
                <a16:creationId xmlns:a16="http://schemas.microsoft.com/office/drawing/2014/main" id="{795ABDA6-20A6-B6C6-09EB-AFF20CBC2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0" y="690789"/>
            <a:ext cx="5190579" cy="57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55137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DarkSeedLeftStep">
      <a:dk1>
        <a:srgbClr val="000000"/>
      </a:dk1>
      <a:lt1>
        <a:srgbClr val="FFFFFF"/>
      </a:lt1>
      <a:dk2>
        <a:srgbClr val="1A212E"/>
      </a:dk2>
      <a:lt2>
        <a:srgbClr val="F0F3F1"/>
      </a:lt2>
      <a:accent1>
        <a:srgbClr val="E729A7"/>
      </a:accent1>
      <a:accent2>
        <a:srgbClr val="C517D5"/>
      </a:accent2>
      <a:accent3>
        <a:srgbClr val="8829E7"/>
      </a:accent3>
      <a:accent4>
        <a:srgbClr val="3E30D9"/>
      </a:accent4>
      <a:accent5>
        <a:srgbClr val="2968E7"/>
      </a:accent5>
      <a:accent6>
        <a:srgbClr val="17A5D5"/>
      </a:accent6>
      <a:hlink>
        <a:srgbClr val="3F54BF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2811</TotalTime>
  <Words>67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Avenir Next LT Pro Light</vt:lpstr>
      <vt:lpstr>VeniceBeachVTI</vt:lpstr>
      <vt:lpstr>NSW Road crashes</vt:lpstr>
      <vt:lpstr>What is happening on the roads of Australia?  </vt:lpstr>
      <vt:lpstr>Demographic Factors Age</vt:lpstr>
      <vt:lpstr>Demographic Factors Gender</vt:lpstr>
      <vt:lpstr>Traffic cameras and Crashes</vt:lpstr>
      <vt:lpstr>Geo mapping Crash and Cameras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Evgeniia Kozodeeva</dc:creator>
  <cp:lastModifiedBy>Evgeniia Kozodeeva</cp:lastModifiedBy>
  <cp:revision>5</cp:revision>
  <dcterms:created xsi:type="dcterms:W3CDTF">2024-07-07T10:48:40Z</dcterms:created>
  <dcterms:modified xsi:type="dcterms:W3CDTF">2024-07-11T06:17:56Z</dcterms:modified>
</cp:coreProperties>
</file>