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5" r:id="rId7"/>
    <p:sldId id="276" r:id="rId8"/>
    <p:sldId id="278" r:id="rId9"/>
    <p:sldId id="277" r:id="rId10"/>
    <p:sldId id="279" r:id="rId11"/>
    <p:sldId id="274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98" autoAdjust="0"/>
  </p:normalViewPr>
  <p:slideViewPr>
    <p:cSldViewPr snapToGrid="0" snapToObjects="1">
      <p:cViewPr varScale="1">
        <p:scale>
          <a:sx n="61" d="100"/>
          <a:sy n="61" d="100"/>
        </p:scale>
        <p:origin x="88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E43EA8-C83F-40B4-821D-381469DAC3C5}" type="datetime1">
              <a:rPr lang="es-ES" smtClean="0"/>
              <a:t>09/05/2024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196330-F357-4FA5-8E24-14646E9FA556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B2FE8E8-091D-478B-96D3-F0BCBE902769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E0CED-BF29-4F0C-9AA9-0115D5713A3C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880D4-439E-4610-9C3E-7002ADF72D68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98E11-C3BE-4AEC-91BE-C88C988E8BDB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4B7CB3-EDF5-450E-A384-7B041709A774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3CB04-8628-4BE2-8D9F-839986C200F3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DF9D5-615E-4B40-B3DA-C7C3E3D8952A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485D5-0708-40FF-87DA-DFD6F1ED03E1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F592F-6928-459D-9C66-BF9E123B0381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95882-27AA-4631-9331-D93597626FFA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A68A-2C9F-4F93-9A12-B546EF9950E3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D0B13-414C-489C-BD27-AC542C962F8C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5B55D-B831-4E7C-9B5B-10572D70AAC1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EFD60-9F29-4E84-B34D-5A4A32F8F177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432DC-30D4-485D-908A-88BDD16BF582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C6E3D-7AEB-4E32-A201-6C2FD4755C7B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69E75-D520-456D-AA7B-A5719B0A1CFB}" type="datetime1">
              <a:rPr lang="es-ES" noProof="0" smtClean="0"/>
              <a:t>09/05/2024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4FAD132-1BC9-40CE-BE05-559C781AA0B0}" type="datetime1">
              <a:rPr lang="es-ES" noProof="0" smtClean="0"/>
              <a:t>09/05/2024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9945" y="1672279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MLOps Engineering 2024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4715" y="4093745"/>
            <a:ext cx="8642956" cy="499842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Tarea: Desarrollo e implementación de un flujo de trabajo de MLOps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831F99A-BDFA-8DE9-5F82-3A6C9AF0D910}"/>
              </a:ext>
            </a:extLst>
          </p:cNvPr>
          <p:cNvSpPr txBox="1">
            <a:spLocks/>
          </p:cNvSpPr>
          <p:nvPr/>
        </p:nvSpPr>
        <p:spPr>
          <a:xfrm>
            <a:off x="168327" y="6226139"/>
            <a:ext cx="2759808" cy="38239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b="1" i="1" dirty="0"/>
              <a:t>Universidad Adolfo Ibañez</a:t>
            </a:r>
            <a:endParaRPr lang="es-ES" sz="1400" b="1" i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08D88C8-7362-1C9A-5D99-FA6B03DE8400}"/>
              </a:ext>
            </a:extLst>
          </p:cNvPr>
          <p:cNvSpPr txBox="1">
            <a:spLocks/>
          </p:cNvSpPr>
          <p:nvPr/>
        </p:nvSpPr>
        <p:spPr>
          <a:xfrm>
            <a:off x="9485957" y="6190554"/>
            <a:ext cx="2537716" cy="38239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b="1" i="1" dirty="0"/>
              <a:t>Profesor: Ahmad Armoush</a:t>
            </a:r>
            <a:endParaRPr lang="es-ES" sz="1400" b="1" i="1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23" y="633496"/>
            <a:ext cx="6143423" cy="772208"/>
          </a:xfrm>
        </p:spPr>
        <p:txBody>
          <a:bodyPr rtlCol="0">
            <a:normAutofit/>
          </a:bodyPr>
          <a:lstStyle/>
          <a:p>
            <a:pPr rtl="0"/>
            <a:r>
              <a:rPr lang="es-E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 DEL PROYECTO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F3BE8D5-04BD-6AF3-FEE4-937879DDA7F7}"/>
              </a:ext>
            </a:extLst>
          </p:cNvPr>
          <p:cNvSpPr txBox="1"/>
          <p:nvPr/>
        </p:nvSpPr>
        <p:spPr>
          <a:xfrm>
            <a:off x="555847" y="1991009"/>
            <a:ext cx="8159615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LcPeriod"/>
            </a:pPr>
            <a:r>
              <a:rPr lang="es-MX" sz="2800" dirty="0"/>
              <a:t>  Desarrollar un Modelo de Data Science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LcPeriod"/>
            </a:pPr>
            <a:r>
              <a:rPr lang="es-MX" sz="2800" dirty="0"/>
              <a:t>  Debe requerir una entrada de datos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LcPeriod"/>
            </a:pPr>
            <a:r>
              <a:rPr lang="es-MX" sz="2800" dirty="0"/>
              <a:t>  Implementar una Api para sus pruebas y consumo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LcPeriod"/>
            </a:pP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E0B5B-126E-75F9-B074-1E4EB26F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18" y="196924"/>
            <a:ext cx="10131425" cy="643846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</a:t>
            </a:r>
            <a:endParaRPr lang="es-C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2F6632-40BE-1650-0E74-80815EEFDE5B}"/>
              </a:ext>
            </a:extLst>
          </p:cNvPr>
          <p:cNvSpPr txBox="1"/>
          <p:nvPr/>
        </p:nvSpPr>
        <p:spPr>
          <a:xfrm>
            <a:off x="480318" y="1042827"/>
            <a:ext cx="11170576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Creamos un  </a:t>
            </a:r>
            <a:r>
              <a:rPr lang="es-MX" sz="2400" dirty="0" err="1"/>
              <a:t>ChatBOt</a:t>
            </a:r>
            <a:r>
              <a:rPr lang="es-MX" sz="2400" dirty="0"/>
              <a:t> inteligente de lenguaje natural, utilizando una API de Open AI. La idea fundamental es crear diálogos personalizados con preguntas y respuestas en tiempo real.</a:t>
            </a:r>
          </a:p>
          <a:p>
            <a:endParaRPr lang="es-MX" sz="2400" dirty="0"/>
          </a:p>
          <a:p>
            <a:r>
              <a:rPr lang="es-MX" sz="2400" dirty="0"/>
              <a:t>Este </a:t>
            </a:r>
            <a:r>
              <a:rPr lang="es-MX" sz="2400" dirty="0" err="1"/>
              <a:t>ChatBOt</a:t>
            </a:r>
            <a:r>
              <a:rPr lang="es-MX" sz="2400" dirty="0"/>
              <a:t> tiene 3 componentes principales: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La clave de acceso / Es un código único que te proporciona acceso a la API de </a:t>
            </a:r>
            <a:r>
              <a:rPr lang="es-MX" sz="2400" dirty="0" err="1"/>
              <a:t>OpenAI</a:t>
            </a:r>
            <a:r>
              <a:rPr lang="es-MX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s-MX" sz="2400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Y el </a:t>
            </a:r>
            <a:r>
              <a:rPr lang="es-MX" sz="2400" dirty="0" err="1"/>
              <a:t>prompt</a:t>
            </a:r>
            <a:r>
              <a:rPr lang="es-MX" sz="2400" dirty="0"/>
              <a:t> / Es la instrucción propiamente tal. En nuestro caso es la pregunta.</a:t>
            </a:r>
          </a:p>
          <a:p>
            <a:pPr marL="457200" indent="-457200">
              <a:buFont typeface="+mj-lt"/>
              <a:buAutoNum type="arabicPeriod"/>
            </a:pPr>
            <a:endParaRPr lang="es-MX" sz="2400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La respuesta o information / Este es la salida que genera la inteligencia artificial de Open AI, a través de la pregunta que ha entrado a la función.</a:t>
            </a:r>
          </a:p>
          <a:p>
            <a:pPr marL="457200" indent="-457200">
              <a:buFont typeface="+mj-lt"/>
              <a:buAutoNum type="arabicPeriod"/>
            </a:pPr>
            <a:endParaRPr lang="es-MX" sz="2400" dirty="0"/>
          </a:p>
          <a:p>
            <a:pPr marL="457200" indent="-457200">
              <a:buFont typeface="+mj-lt"/>
              <a:buAutoNum type="arabicPeriod"/>
            </a:pPr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r>
              <a:rPr lang="es-MX" sz="2400" dirty="0"/>
              <a:t> 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24493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E0B5B-126E-75F9-B074-1E4EB26F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18" y="289391"/>
            <a:ext cx="10131425" cy="643846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</a:t>
            </a:r>
            <a:endParaRPr lang="es-C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44B6E0-EEDA-3FEB-963C-E7624E5E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8" y="1365152"/>
            <a:ext cx="6368828" cy="4127696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E7C11A0-C1E0-D207-1E8C-89B2EECA611E}"/>
              </a:ext>
            </a:extLst>
          </p:cNvPr>
          <p:cNvCxnSpPr>
            <a:cxnSpLocks/>
          </p:cNvCxnSpPr>
          <p:nvPr/>
        </p:nvCxnSpPr>
        <p:spPr>
          <a:xfrm>
            <a:off x="6777228" y="1808249"/>
            <a:ext cx="1403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D6485D8-EC61-3A74-F4F7-0DB9B4D60246}"/>
              </a:ext>
            </a:extLst>
          </p:cNvPr>
          <p:cNvCxnSpPr>
            <a:cxnSpLocks/>
          </p:cNvCxnSpPr>
          <p:nvPr/>
        </p:nvCxnSpPr>
        <p:spPr>
          <a:xfrm>
            <a:off x="6816048" y="3104507"/>
            <a:ext cx="14546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8522477-D975-E6FB-1B70-12FF21CF79D8}"/>
              </a:ext>
            </a:extLst>
          </p:cNvPr>
          <p:cNvCxnSpPr>
            <a:cxnSpLocks/>
          </p:cNvCxnSpPr>
          <p:nvPr/>
        </p:nvCxnSpPr>
        <p:spPr>
          <a:xfrm>
            <a:off x="6816048" y="4489806"/>
            <a:ext cx="14546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3A3DD4-5108-F9F0-D9BE-1D14A33C113A}"/>
              </a:ext>
            </a:extLst>
          </p:cNvPr>
          <p:cNvSpPr txBox="1"/>
          <p:nvPr/>
        </p:nvSpPr>
        <p:spPr>
          <a:xfrm>
            <a:off x="8360888" y="1623583"/>
            <a:ext cx="3000054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Clave de acceso a la API</a:t>
            </a:r>
            <a:endParaRPr lang="es-CL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77FC84C-8E97-DDE2-EB34-08121D9723E2}"/>
              </a:ext>
            </a:extLst>
          </p:cNvPr>
          <p:cNvSpPr txBox="1"/>
          <p:nvPr/>
        </p:nvSpPr>
        <p:spPr>
          <a:xfrm>
            <a:off x="357028" y="5922278"/>
            <a:ext cx="10860212" cy="6463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Nota: La respuesta se genera con un mensaje (pregunta) y un template (donde personalizo el tipo de instrucción). En este caso, se personalizó como un ejecutivo de créditos.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E96368B-6EA0-B778-2B1A-D6C42F3AD9F0}"/>
              </a:ext>
            </a:extLst>
          </p:cNvPr>
          <p:cNvSpPr txBox="1"/>
          <p:nvPr/>
        </p:nvSpPr>
        <p:spPr>
          <a:xfrm>
            <a:off x="8360887" y="4028141"/>
            <a:ext cx="3000056" cy="923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Information, es la respuesta creada por la inteligencia artificial</a:t>
            </a:r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846D7D5-830E-17D1-D0F3-1C31EC1DFCFF}"/>
              </a:ext>
            </a:extLst>
          </p:cNvPr>
          <p:cNvSpPr txBox="1"/>
          <p:nvPr/>
        </p:nvSpPr>
        <p:spPr>
          <a:xfrm>
            <a:off x="8360885" y="2927386"/>
            <a:ext cx="3000055" cy="3693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800" dirty="0"/>
              <a:t>Pregunta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98E7DEC-BC0C-34D2-E69B-AAB7ACC81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39" y="467942"/>
            <a:ext cx="24193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2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E0B5B-126E-75F9-B074-1E4EB26F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18" y="196924"/>
            <a:ext cx="10131425" cy="643846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lang="es-C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2F6632-40BE-1650-0E74-80815EEFDE5B}"/>
              </a:ext>
            </a:extLst>
          </p:cNvPr>
          <p:cNvSpPr txBox="1"/>
          <p:nvPr/>
        </p:nvSpPr>
        <p:spPr>
          <a:xfrm>
            <a:off x="480318" y="1042827"/>
            <a:ext cx="1117057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Creamos una  API con FASTAPI (</a:t>
            </a:r>
            <a:r>
              <a:rPr lang="es-MX" sz="2400" dirty="0" err="1"/>
              <a:t>framework</a:t>
            </a:r>
            <a:r>
              <a:rPr lang="es-MX" sz="2400" dirty="0"/>
              <a:t> moderno), herramienta que permite construir de forma eficiente y rápida en </a:t>
            </a:r>
            <a:r>
              <a:rPr lang="es-MX" sz="2400" dirty="0" err="1"/>
              <a:t>Phyton</a:t>
            </a:r>
            <a:r>
              <a:rPr lang="es-MX" sz="2400" dirty="0"/>
              <a:t>.</a:t>
            </a:r>
          </a:p>
          <a:p>
            <a:endParaRPr lang="es-MX" sz="2400" dirty="0"/>
          </a:p>
          <a:p>
            <a:r>
              <a:rPr lang="es-MX" sz="2400" dirty="0"/>
              <a:t>La Api presenta 3 componentes principales: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La creación de la API.</a:t>
            </a:r>
          </a:p>
          <a:p>
            <a:pPr marL="457200" indent="-457200">
              <a:buFont typeface="+mj-lt"/>
              <a:buAutoNum type="arabicPeriod"/>
            </a:pPr>
            <a:endParaRPr lang="es-MX" sz="2400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Los </a:t>
            </a:r>
            <a:r>
              <a:rPr lang="es-MX" sz="2400" dirty="0" err="1"/>
              <a:t>endpoint</a:t>
            </a:r>
            <a:r>
              <a:rPr lang="es-MX" sz="2400" dirty="0"/>
              <a:t> o direcciones.</a:t>
            </a:r>
          </a:p>
          <a:p>
            <a:pPr marL="457200" indent="-457200">
              <a:buFont typeface="+mj-lt"/>
              <a:buAutoNum type="arabicPeriod"/>
            </a:pPr>
            <a:endParaRPr lang="es-MX" sz="2400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Levantamiento del servidor web.</a:t>
            </a:r>
          </a:p>
          <a:p>
            <a:pPr marL="457200" indent="-457200">
              <a:buFont typeface="+mj-lt"/>
              <a:buAutoNum type="arabicPeriod"/>
            </a:pPr>
            <a:endParaRPr lang="es-MX" sz="2400" dirty="0"/>
          </a:p>
          <a:p>
            <a:pPr marL="457200" indent="-457200">
              <a:buFont typeface="+mj-lt"/>
              <a:buAutoNum type="arabicPeriod"/>
            </a:pPr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r>
              <a:rPr lang="es-MX" sz="2400" dirty="0"/>
              <a:t> 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61678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E0B5B-126E-75F9-B074-1E4EB26F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18" y="248385"/>
            <a:ext cx="10131425" cy="643846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lang="es-C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E7C11A0-C1E0-D207-1E8C-89B2EECA611E}"/>
              </a:ext>
            </a:extLst>
          </p:cNvPr>
          <p:cNvCxnSpPr>
            <a:cxnSpLocks/>
          </p:cNvCxnSpPr>
          <p:nvPr/>
        </p:nvCxnSpPr>
        <p:spPr>
          <a:xfrm>
            <a:off x="6777228" y="2743197"/>
            <a:ext cx="1403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D6485D8-EC61-3A74-F4F7-0DB9B4D60246}"/>
              </a:ext>
            </a:extLst>
          </p:cNvPr>
          <p:cNvCxnSpPr>
            <a:cxnSpLocks/>
          </p:cNvCxnSpPr>
          <p:nvPr/>
        </p:nvCxnSpPr>
        <p:spPr>
          <a:xfrm>
            <a:off x="6725857" y="4021286"/>
            <a:ext cx="14546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8522477-D975-E6FB-1B70-12FF21CF79D8}"/>
              </a:ext>
            </a:extLst>
          </p:cNvPr>
          <p:cNvCxnSpPr>
            <a:cxnSpLocks/>
          </p:cNvCxnSpPr>
          <p:nvPr/>
        </p:nvCxnSpPr>
        <p:spPr>
          <a:xfrm>
            <a:off x="6569468" y="5270641"/>
            <a:ext cx="14546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3A3DD4-5108-F9F0-D9BE-1D14A33C113A}"/>
              </a:ext>
            </a:extLst>
          </p:cNvPr>
          <p:cNvSpPr txBox="1"/>
          <p:nvPr/>
        </p:nvSpPr>
        <p:spPr>
          <a:xfrm>
            <a:off x="8360884" y="2547941"/>
            <a:ext cx="3000054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Creación de la API</a:t>
            </a:r>
            <a:endParaRPr lang="es-CL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77FC84C-8E97-DDE2-EB34-08121D9723E2}"/>
              </a:ext>
            </a:extLst>
          </p:cNvPr>
          <p:cNvSpPr txBox="1"/>
          <p:nvPr/>
        </p:nvSpPr>
        <p:spPr>
          <a:xfrm>
            <a:off x="357028" y="5922278"/>
            <a:ext cx="10860212" cy="6463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Nota: La @app.get (consulta), es la que nos permite enlazar la pregunta escrita en la API (web) con nuestro modelo de </a:t>
            </a:r>
            <a:r>
              <a:rPr lang="es-MX" dirty="0" err="1">
                <a:solidFill>
                  <a:schemeClr val="tx1"/>
                </a:solidFill>
              </a:rPr>
              <a:t>Chatbox</a:t>
            </a:r>
            <a:r>
              <a:rPr lang="es-MX" dirty="0">
                <a:solidFill>
                  <a:schemeClr val="tx1"/>
                </a:solidFill>
              </a:rPr>
              <a:t>. En esta misma dirección tendremos la respuesta a la pregunta (response).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E96368B-6EA0-B778-2B1A-D6C42F3AD9F0}"/>
              </a:ext>
            </a:extLst>
          </p:cNvPr>
          <p:cNvSpPr txBox="1"/>
          <p:nvPr/>
        </p:nvSpPr>
        <p:spPr>
          <a:xfrm>
            <a:off x="8360884" y="4993594"/>
            <a:ext cx="3000056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Inicialización del servidor web con </a:t>
            </a:r>
            <a:r>
              <a:rPr lang="es-MX" dirty="0" err="1"/>
              <a:t>Uvicorn</a:t>
            </a:r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846D7D5-830E-17D1-D0F3-1C31EC1DFCFF}"/>
              </a:ext>
            </a:extLst>
          </p:cNvPr>
          <p:cNvSpPr txBox="1"/>
          <p:nvPr/>
        </p:nvSpPr>
        <p:spPr>
          <a:xfrm>
            <a:off x="8360888" y="3855462"/>
            <a:ext cx="3000055" cy="3693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800" dirty="0" err="1"/>
              <a:t>Endpoint</a:t>
            </a:r>
            <a:endParaRPr lang="es-MX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DA021C-F0A0-E53C-5152-814E8E72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10" y="303608"/>
            <a:ext cx="2176502" cy="533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C223079-1971-DDA0-7729-B4ED6CF4E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57" y="1043683"/>
            <a:ext cx="5529609" cy="45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6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E0B5B-126E-75F9-B074-1E4EB26F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18" y="111978"/>
            <a:ext cx="10131425" cy="461753"/>
          </a:xfrm>
        </p:spPr>
        <p:txBody>
          <a:bodyPr>
            <a:normAutofit fontScale="90000"/>
          </a:bodyPr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INTERFAZ  y documentación de la API</a:t>
            </a:r>
            <a:endParaRPr lang="es-C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2CA849-854F-BAC0-C200-D2F715ED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8" y="4186708"/>
            <a:ext cx="9626885" cy="12955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53A1FE1-FCAB-FA6B-AEDB-1D00483F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8" y="674644"/>
            <a:ext cx="9626885" cy="327986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9441FE3-57F9-F281-5792-25432CBDF375}"/>
              </a:ext>
            </a:extLst>
          </p:cNvPr>
          <p:cNvSpPr txBox="1"/>
          <p:nvPr/>
        </p:nvSpPr>
        <p:spPr>
          <a:xfrm>
            <a:off x="136783" y="5721691"/>
            <a:ext cx="11729396" cy="120032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Nota: Esto se hizo con </a:t>
            </a:r>
            <a:r>
              <a:rPr lang="es-MX" dirty="0" err="1">
                <a:solidFill>
                  <a:schemeClr val="tx1"/>
                </a:solidFill>
              </a:rPr>
              <a:t>Swagger</a:t>
            </a:r>
            <a:r>
              <a:rPr lang="es-MX" dirty="0">
                <a:solidFill>
                  <a:schemeClr val="tx1"/>
                </a:solidFill>
              </a:rPr>
              <a:t> (/</a:t>
            </a:r>
            <a:r>
              <a:rPr lang="es-MX" dirty="0" err="1">
                <a:solidFill>
                  <a:schemeClr val="tx1"/>
                </a:solidFill>
              </a:rPr>
              <a:t>docs</a:t>
            </a:r>
            <a:r>
              <a:rPr lang="es-MX" dirty="0">
                <a:solidFill>
                  <a:schemeClr val="tx1"/>
                </a:solidFill>
              </a:rPr>
              <a:t>). </a:t>
            </a:r>
            <a:r>
              <a:rPr lang="es-MX" dirty="0" err="1">
                <a:solidFill>
                  <a:schemeClr val="tx1"/>
                </a:solidFill>
              </a:rPr>
              <a:t>Swagger</a:t>
            </a:r>
            <a:r>
              <a:rPr lang="es-MX" dirty="0">
                <a:solidFill>
                  <a:schemeClr val="tx1"/>
                </a:solidFill>
              </a:rPr>
              <a:t> es una documentación online que se genera sobre una API. En esta herramienta, se puede ver todos los </a:t>
            </a:r>
            <a:r>
              <a:rPr lang="es-MX" dirty="0" err="1">
                <a:solidFill>
                  <a:schemeClr val="tx1"/>
                </a:solidFill>
              </a:rPr>
              <a:t>endpoints</a:t>
            </a:r>
            <a:r>
              <a:rPr lang="es-MX" dirty="0">
                <a:solidFill>
                  <a:schemeClr val="tx1"/>
                </a:solidFill>
              </a:rPr>
              <a:t> que se han desarrollado. Además, muestra cómo son los elementos o entrada de datos que debemos ingresar para que funcione la API. También nos permite probar la conexión entre la interfaz y </a:t>
            </a:r>
            <a:r>
              <a:rPr lang="es-MX" dirty="0" err="1">
                <a:solidFill>
                  <a:schemeClr val="tx1"/>
                </a:solidFill>
              </a:rPr>
              <a:t>Chatbox</a:t>
            </a:r>
            <a:r>
              <a:rPr lang="es-MX" dirty="0">
                <a:solidFill>
                  <a:schemeClr val="tx1"/>
                </a:solidFill>
              </a:rPr>
              <a:t>.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2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929" y="2614011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grupo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671" y="5033384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Jorge Sandoval / Juan Andrés Urbina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7_TF22566005_Win32" id="{2828BC40-604D-4F06-824E-CC6941480347}" vid="{C7F4D5F4-0C49-4F9C-8A37-1B026C50AF6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128</TotalTime>
  <Words>393</Words>
  <Application>Microsoft Office PowerPoint</Application>
  <PresentationFormat>Panorámica</PresentationFormat>
  <Paragraphs>63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MLOps Engineering 2024</vt:lpstr>
      <vt:lpstr>DESCRIpCIÓN DEL PROYECTO</vt:lpstr>
      <vt:lpstr>modelo</vt:lpstr>
      <vt:lpstr>modelo</vt:lpstr>
      <vt:lpstr>API</vt:lpstr>
      <vt:lpstr>API</vt:lpstr>
      <vt:lpstr>INTERFAZ  y documentación de la API</vt:lpstr>
      <vt:lpstr>grupo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Engineering 2024 Machine Learning Operations</dc:title>
  <dc:creator>Sandoval Herrera Jorge</dc:creator>
  <cp:lastModifiedBy>Sandoval Herrera Jorge</cp:lastModifiedBy>
  <cp:revision>15</cp:revision>
  <dcterms:created xsi:type="dcterms:W3CDTF">2024-05-01T22:36:18Z</dcterms:created>
  <dcterms:modified xsi:type="dcterms:W3CDTF">2024-05-09T22:34:51Z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