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jPjWvIn1dPrF0RRgRsfPczKWPs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5c9c3aa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a5c9c3aa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5c9c3aa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a5c9c3aa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c9c3aa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a5c9c3aa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haohua0116/MultiDigitMNIST" TargetMode="External"/><Relationship Id="rId4" Type="http://schemas.openxmlformats.org/officeDocument/2006/relationships/hyperlink" Target="https://github.com/Algomancer/Bayesian-Flow-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11700" y="1765000"/>
            <a:ext cx="85206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4800">
                <a:solidFill>
                  <a:srgbClr val="000000"/>
                </a:solidFill>
              </a:rPr>
              <a:t>Bayesian Flow Networks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11700" y="3100900"/>
            <a:ext cx="8520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Curso</a:t>
            </a:r>
            <a:r>
              <a:rPr lang="es" sz="1600">
                <a:solidFill>
                  <a:srgbClr val="000000"/>
                </a:solidFill>
              </a:rPr>
              <a:t>: Modelos Generativos Profundos (MDS7203-1)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Integrantes</a:t>
            </a:r>
            <a:r>
              <a:rPr lang="es" sz="1600">
                <a:solidFill>
                  <a:srgbClr val="000000"/>
                </a:solidFill>
              </a:rPr>
              <a:t>: Arturo Lazcano y Javier Santidrián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Profesor</a:t>
            </a:r>
            <a:r>
              <a:rPr lang="es" sz="1600">
                <a:solidFill>
                  <a:srgbClr val="000000"/>
                </a:solidFill>
              </a:rPr>
              <a:t>: Felipe Tobar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Auxiliares</a:t>
            </a:r>
            <a:r>
              <a:rPr lang="es" sz="1600">
                <a:solidFill>
                  <a:srgbClr val="000000"/>
                </a:solidFill>
              </a:rPr>
              <a:t>: Cristóbal Alcázar y Camilo Carvajal Reyes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Ayudante</a:t>
            </a:r>
            <a:r>
              <a:rPr lang="es" sz="1600">
                <a:solidFill>
                  <a:srgbClr val="000000"/>
                </a:solidFill>
              </a:rPr>
              <a:t>: Joaquín Barceló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Fecha</a:t>
            </a:r>
            <a:r>
              <a:rPr lang="es" sz="1600">
                <a:solidFill>
                  <a:srgbClr val="000000"/>
                </a:solidFill>
              </a:rPr>
              <a:t>: 12 de Diciembre, 2023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ctrTitle"/>
          </p:nvPr>
        </p:nvSpPr>
        <p:spPr>
          <a:xfrm>
            <a:off x="311700" y="1765000"/>
            <a:ext cx="85206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4800">
                <a:solidFill>
                  <a:srgbClr val="000000"/>
                </a:solidFill>
              </a:rPr>
              <a:t>Bayesian Flow Networks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311700" y="3100900"/>
            <a:ext cx="8520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Integrantes</a:t>
            </a:r>
            <a:r>
              <a:rPr lang="es" sz="1600">
                <a:solidFill>
                  <a:srgbClr val="000000"/>
                </a:solidFill>
              </a:rPr>
              <a:t>: Arturo Lazcano y Javier Santidrián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Profesor</a:t>
            </a:r>
            <a:r>
              <a:rPr lang="es" sz="1600">
                <a:solidFill>
                  <a:srgbClr val="000000"/>
                </a:solidFill>
              </a:rPr>
              <a:t>: Felipe Tobar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Auxiliares</a:t>
            </a:r>
            <a:r>
              <a:rPr lang="es" sz="1600">
                <a:solidFill>
                  <a:srgbClr val="000000"/>
                </a:solidFill>
              </a:rPr>
              <a:t>: Cristóbal Alcázar y Camilo Carvajal Reyes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Ayudante</a:t>
            </a:r>
            <a:r>
              <a:rPr lang="es" sz="1600">
                <a:solidFill>
                  <a:srgbClr val="000000"/>
                </a:solidFill>
              </a:rPr>
              <a:t>: Joaquín Barceló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00">
                <a:solidFill>
                  <a:srgbClr val="000000"/>
                </a:solidFill>
              </a:rPr>
              <a:t>Fecha</a:t>
            </a:r>
            <a:r>
              <a:rPr lang="es" sz="1600">
                <a:solidFill>
                  <a:srgbClr val="000000"/>
                </a:solidFill>
              </a:rPr>
              <a:t>: 12 de Diciembre, 2023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000000"/>
                </a:solidFill>
              </a:rPr>
              <a:t>Introducción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¿Qué son las Bayesian Flow Networks?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Modelo generativo profundo que usa inferencia Bayesiana junto con distribuciones de ruido.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¿Similitudes con el curso?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Es un modelo generativo similar a modelos de difusión en el sentido que ambos usan ruido.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Objetivo del proyecto: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rgbClr val="000000"/>
                </a:solidFill>
              </a:rPr>
              <a:t>Generación de dígitos, es decir, data discreta (MNIST usual y modificado).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319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000000"/>
                </a:solidFill>
              </a:rPr>
              <a:t>Funcionamiento de BFN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328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Existen 2 sistemas: Alice y Bob.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Alice ve la data real mientras que Bob no.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Alice y Bob se comunican en cierto instante.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Ambos usan una misma distribución de ruido.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Bob genera predicciones del modelo.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675" y="0"/>
            <a:ext cx="54602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311700" y="26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000000"/>
                </a:solidFill>
              </a:rPr>
              <a:t>Algoritmo de Sampling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0" y="1017725"/>
            <a:ext cx="37524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Inicialización de un vector θ uniforme representando incertidumbre sobre K clases.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A lo largo de n pasos iterativos los parámetros θ se actualizan exponencialmente basados en muestras normales con ruido controlado, generando la muestra k para el tiempo final de la distribución de salida discreta.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1200" y="1196037"/>
            <a:ext cx="5222801" cy="27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6767650" y="1641050"/>
            <a:ext cx="1931100" cy="11844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311700" y="2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000000"/>
                </a:solidFill>
              </a:rPr>
              <a:t>Datasets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675700" y="3448800"/>
            <a:ext cx="30000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MNIST 28x28 60 mil imágenes de dígitos de una cifra dinámicamente binarizado.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8" name="Google Shape;8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163" y="1234728"/>
            <a:ext cx="1993625" cy="19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366" y="1234722"/>
            <a:ext cx="1993625" cy="199021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/>
          <p:nvPr/>
        </p:nvSpPr>
        <p:spPr>
          <a:xfrm>
            <a:off x="6986925" y="1731088"/>
            <a:ext cx="1765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U-Net para la implementación de la BFN.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3831313" y="3441950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MNIST modificado 64x64 60 mil imágenes de dígitos de dos cifras dinámicamente binarizado.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5c9c3aaa9_0_17"/>
          <p:cNvSpPr txBox="1"/>
          <p:nvPr>
            <p:ph type="title"/>
          </p:nvPr>
        </p:nvSpPr>
        <p:spPr>
          <a:xfrm>
            <a:off x="311700" y="245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000000"/>
                </a:solidFill>
              </a:rPr>
              <a:t>Resultados (Sampleo post-entrenamiento)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g2a5c9c3aaa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99" y="1135388"/>
            <a:ext cx="3256792" cy="26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a5c9c3aaa9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649" y="1133188"/>
            <a:ext cx="3256800" cy="26798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a5c9c3aaa9_0_17"/>
          <p:cNvSpPr txBox="1"/>
          <p:nvPr/>
        </p:nvSpPr>
        <p:spPr>
          <a:xfrm>
            <a:off x="1212000" y="3957125"/>
            <a:ext cx="25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Sampleo MNIST.</a:t>
            </a:r>
            <a:endParaRPr/>
          </a:p>
        </p:txBody>
      </p:sp>
      <p:sp>
        <p:nvSpPr>
          <p:cNvPr id="100" name="Google Shape;100;g2a5c9c3aaa9_0_17"/>
          <p:cNvSpPr txBox="1"/>
          <p:nvPr/>
        </p:nvSpPr>
        <p:spPr>
          <a:xfrm>
            <a:off x="5355000" y="3957125"/>
            <a:ext cx="272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Sampleo MNIST modificado.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5c9c3aaa9_0_31"/>
          <p:cNvSpPr txBox="1"/>
          <p:nvPr>
            <p:ph type="title"/>
          </p:nvPr>
        </p:nvSpPr>
        <p:spPr>
          <a:xfrm>
            <a:off x="311700" y="2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000000"/>
                </a:solidFill>
              </a:rPr>
              <a:t>Resultados (Evolución de Sampleo)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g2a5c9c3aaa9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14437"/>
            <a:ext cx="8839201" cy="104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a5c9c3aaa9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4747"/>
            <a:ext cx="8839203" cy="10390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a5c9c3aaa9_0_31"/>
          <p:cNvSpPr txBox="1"/>
          <p:nvPr/>
        </p:nvSpPr>
        <p:spPr>
          <a:xfrm>
            <a:off x="2064300" y="2374338"/>
            <a:ext cx="50154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Procesamiento de imagen en la BFN para MNIST.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g2a5c9c3aaa9_0_31"/>
          <p:cNvSpPr txBox="1"/>
          <p:nvPr/>
        </p:nvSpPr>
        <p:spPr>
          <a:xfrm>
            <a:off x="1482750" y="4285275"/>
            <a:ext cx="6178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Procesamiento de imagen en la BFN para MNIST modificado.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c9c3aaa9_0_27"/>
          <p:cNvSpPr txBox="1"/>
          <p:nvPr>
            <p:ph type="title"/>
          </p:nvPr>
        </p:nvSpPr>
        <p:spPr>
          <a:xfrm>
            <a:off x="311700" y="28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000000"/>
                </a:solidFill>
              </a:rPr>
              <a:t>Trabajo a Futuro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g2a5c9c3aaa9_0_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Emplear más tiempo y recursos tanto al entrenamiento de la red como al algoritmo de sampleo de la BFN.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Probar una red diferente.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Comparar rendimiento tanto en calidad de imágenes como en tiempo de entrenamiento entre BFN y modelos de difusión.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Probar otros dataset de imágenes de dígitos más complicadas.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000000"/>
                </a:solidFill>
              </a:rPr>
              <a:t>Referencias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A. Graves, R. K. Srivastava, T. Atkinson, and F. Gomez, “Bayesian Flow networks,” </a:t>
            </a:r>
            <a:r>
              <a:rPr i="1" lang="es" sz="1600">
                <a:solidFill>
                  <a:srgbClr val="000000"/>
                </a:solidFill>
              </a:rPr>
              <a:t>arXiv preprint arXiv</a:t>
            </a:r>
            <a:r>
              <a:rPr lang="es" sz="1600">
                <a:solidFill>
                  <a:srgbClr val="000000"/>
                </a:solidFill>
              </a:rPr>
              <a:t>:2308.07037, 2023.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S.-H. Sun, “Multi-digit mnist for few-shot learning.” </a:t>
            </a:r>
            <a:r>
              <a:rPr lang="es" sz="16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https://github.com/shaohua0116/MultiDigitMNIST</a:t>
            </a:r>
            <a:r>
              <a:rPr lang="es" sz="1600">
                <a:solidFill>
                  <a:srgbClr val="000000"/>
                </a:solidFill>
              </a:rPr>
              <a:t>, 2019.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A. Hibble, D. Ghilardi, and A. Turner, “Bayesian flow networks.” </a:t>
            </a:r>
            <a:r>
              <a:rPr lang="es" sz="16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https://github.com/Algomancer/Bayesian-Flow-Networks</a:t>
            </a:r>
            <a:r>
              <a:rPr lang="es" sz="1600">
                <a:solidFill>
                  <a:srgbClr val="0000FF"/>
                </a:solidFill>
              </a:rPr>
              <a:t>,</a:t>
            </a:r>
            <a:r>
              <a:rPr lang="es" sz="1600">
                <a:solidFill>
                  <a:srgbClr val="000000"/>
                </a:solidFill>
              </a:rPr>
              <a:t> 2023.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