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5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7" r:id="rId9"/>
    <p:sldId id="268" r:id="rId10"/>
    <p:sldId id="263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82745" autoAdjust="0"/>
  </p:normalViewPr>
  <p:slideViewPr>
    <p:cSldViewPr snapToGrid="0">
      <p:cViewPr varScale="1">
        <p:scale>
          <a:sx n="91" d="100"/>
          <a:sy n="91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D855F-4784-4769-A16F-D601E1BA5307}" type="datetimeFigureOut">
              <a:rPr lang="pt-PT" smtClean="0"/>
              <a:t>11/03/2025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95CBD-8678-46AE-A7B2-42058330F3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069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95CBD-8678-46AE-A7B2-42058330F385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3193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C93ED-3B47-94DC-477B-84D1FB51E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A89BA26B-708B-BCA5-89D2-EC5A9BD5DE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BFC0A360-772F-57F6-E558-6CA82DF33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/>
              <a:t>Como funciona no </a:t>
            </a:r>
            <a:r>
              <a:rPr lang="pt-PT" b="1" dirty="0" err="1"/>
              <a:t>Memcached</a:t>
            </a:r>
            <a:r>
              <a:rPr lang="pt-PT" b="1" dirty="0"/>
              <a:t>:</a:t>
            </a:r>
          </a:p>
          <a:p>
            <a:pPr>
              <a:buFont typeface="+mj-lt"/>
              <a:buAutoNum type="arabicPeriod"/>
            </a:pPr>
            <a:r>
              <a:rPr lang="pt-PT" dirty="0"/>
              <a:t> Cada item armazenado tem um </a:t>
            </a:r>
            <a:r>
              <a:rPr lang="pt-PT" b="1" dirty="0" err="1"/>
              <a:t>timestamp</a:t>
            </a:r>
            <a:r>
              <a:rPr lang="pt-PT" b="1" dirty="0"/>
              <a:t> de acesso</a:t>
            </a:r>
            <a:r>
              <a:rPr lang="pt-PT" dirty="0"/>
              <a:t>.</a:t>
            </a:r>
          </a:p>
          <a:p>
            <a:pPr>
              <a:buFont typeface="+mj-lt"/>
              <a:buAutoNum type="arabicPeriod"/>
            </a:pPr>
            <a:r>
              <a:rPr lang="pt-PT" dirty="0"/>
              <a:t> Quando a memória está cheia e um novo item precisa ser armazenado, o </a:t>
            </a:r>
            <a:r>
              <a:rPr lang="pt-PT" b="1" dirty="0"/>
              <a:t>item menos recentemente </a:t>
            </a:r>
            <a:r>
              <a:rPr lang="pt-PT" b="1" dirty="0" err="1"/>
              <a:t>acessado</a:t>
            </a:r>
            <a:r>
              <a:rPr lang="pt-PT" dirty="0"/>
              <a:t> é descartado.</a:t>
            </a:r>
          </a:p>
          <a:p>
            <a:pPr>
              <a:buFont typeface="+mj-lt"/>
              <a:buAutoNum type="arabicPeriod"/>
            </a:pPr>
            <a:r>
              <a:rPr lang="pt-PT" dirty="0"/>
              <a:t> Se um item for </a:t>
            </a:r>
            <a:r>
              <a:rPr lang="pt-PT" dirty="0" err="1"/>
              <a:t>acessado</a:t>
            </a:r>
            <a:r>
              <a:rPr lang="pt-PT" dirty="0"/>
              <a:t>, ele sobe na hierarquia de prioridade, evitando ser removido.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041CE66-828B-9AEE-BE19-D581817DF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95CBD-8678-46AE-A7B2-42058330F385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5676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028AD-5003-9196-F68A-EE9D9FDC9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B9FE1302-0795-CC22-4FDC-A45B9EB7FA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BC9E70FD-AFFD-37BF-CEB8-726D58BCF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/>
              <a:t>Como funciona no </a:t>
            </a:r>
            <a:r>
              <a:rPr lang="pt-PT" b="1" dirty="0" err="1"/>
              <a:t>Memcached</a:t>
            </a:r>
            <a:r>
              <a:rPr lang="pt-PT" b="1" dirty="0"/>
              <a:t>:</a:t>
            </a:r>
          </a:p>
          <a:p>
            <a:pPr>
              <a:buFont typeface="+mj-lt"/>
              <a:buAutoNum type="arabicPeriod"/>
            </a:pPr>
            <a:r>
              <a:rPr lang="pt-PT" dirty="0"/>
              <a:t> Cada item armazenado tem um </a:t>
            </a:r>
            <a:r>
              <a:rPr lang="pt-PT" b="1" dirty="0" err="1"/>
              <a:t>timestamp</a:t>
            </a:r>
            <a:r>
              <a:rPr lang="pt-PT" b="1" dirty="0"/>
              <a:t> de acesso</a:t>
            </a:r>
            <a:r>
              <a:rPr lang="pt-PT" dirty="0"/>
              <a:t>.</a:t>
            </a:r>
          </a:p>
          <a:p>
            <a:pPr>
              <a:buFont typeface="+mj-lt"/>
              <a:buAutoNum type="arabicPeriod"/>
            </a:pPr>
            <a:r>
              <a:rPr lang="pt-PT" dirty="0"/>
              <a:t> Quando a memória está cheia e um novo item precisa ser armazenado, o </a:t>
            </a:r>
            <a:r>
              <a:rPr lang="pt-PT" b="1" dirty="0"/>
              <a:t>item menos recentemente </a:t>
            </a:r>
            <a:r>
              <a:rPr lang="pt-PT" b="1" dirty="0" err="1"/>
              <a:t>acessado</a:t>
            </a:r>
            <a:r>
              <a:rPr lang="pt-PT" dirty="0"/>
              <a:t> é descartado.</a:t>
            </a:r>
          </a:p>
          <a:p>
            <a:pPr>
              <a:buFont typeface="+mj-lt"/>
              <a:buAutoNum type="arabicPeriod"/>
            </a:pPr>
            <a:r>
              <a:rPr lang="pt-PT" dirty="0"/>
              <a:t> Se um item for </a:t>
            </a:r>
            <a:r>
              <a:rPr lang="pt-PT" dirty="0" err="1"/>
              <a:t>acessado</a:t>
            </a:r>
            <a:r>
              <a:rPr lang="pt-PT" dirty="0"/>
              <a:t>, ele sobe na hierarquia de prioridade, evitando ser removido.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47C4D3D-D138-C017-4136-BFE3828F3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95CBD-8678-46AE-A7B2-42058330F385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2372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95CBD-8678-46AE-A7B2-42058330F38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6793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/>
              <a:t>Como funciona no </a:t>
            </a:r>
            <a:r>
              <a:rPr lang="pt-PT" b="1" dirty="0" err="1"/>
              <a:t>Memcached</a:t>
            </a:r>
            <a:r>
              <a:rPr lang="pt-PT" b="1" dirty="0"/>
              <a:t>:</a:t>
            </a:r>
          </a:p>
          <a:p>
            <a:pPr>
              <a:buFont typeface="+mj-lt"/>
              <a:buAutoNum type="arabicPeriod"/>
            </a:pPr>
            <a:r>
              <a:rPr lang="pt-PT" dirty="0"/>
              <a:t> Cada item armazenado tem um </a:t>
            </a:r>
            <a:r>
              <a:rPr lang="pt-PT" b="1" dirty="0" err="1"/>
              <a:t>timestamp</a:t>
            </a:r>
            <a:r>
              <a:rPr lang="pt-PT" b="1" dirty="0"/>
              <a:t> de acesso</a:t>
            </a:r>
            <a:r>
              <a:rPr lang="pt-PT" dirty="0"/>
              <a:t>.</a:t>
            </a:r>
          </a:p>
          <a:p>
            <a:pPr>
              <a:buFont typeface="+mj-lt"/>
              <a:buAutoNum type="arabicPeriod"/>
            </a:pPr>
            <a:r>
              <a:rPr lang="pt-PT" dirty="0"/>
              <a:t> Quando a memória está cheia e um novo item precisa ser armazenado, o </a:t>
            </a:r>
            <a:r>
              <a:rPr lang="pt-PT" b="1" dirty="0"/>
              <a:t>item menos recentemente </a:t>
            </a:r>
            <a:r>
              <a:rPr lang="pt-PT" b="1" dirty="0" err="1"/>
              <a:t>acessado</a:t>
            </a:r>
            <a:r>
              <a:rPr lang="pt-PT" dirty="0"/>
              <a:t> é descartado.</a:t>
            </a:r>
          </a:p>
          <a:p>
            <a:pPr>
              <a:buFont typeface="+mj-lt"/>
              <a:buAutoNum type="arabicPeriod"/>
            </a:pPr>
            <a:r>
              <a:rPr lang="pt-PT" dirty="0"/>
              <a:t> Se um item for </a:t>
            </a:r>
            <a:r>
              <a:rPr lang="pt-PT" dirty="0" err="1"/>
              <a:t>acessado</a:t>
            </a:r>
            <a:r>
              <a:rPr lang="pt-PT" dirty="0"/>
              <a:t>, ele sobe na hierarquia de prioridade, evitando ser removido.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95CBD-8678-46AE-A7B2-42058330F385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7034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F7F08-8709-32C4-7C80-88D600DA0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A9F78BAE-B955-339B-8C27-5C85AAE0ED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0B55A3CA-2F07-706C-E256-C9E17AA19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/>
              <a:t>Como funciona no </a:t>
            </a:r>
            <a:r>
              <a:rPr lang="pt-PT" b="1" dirty="0" err="1"/>
              <a:t>Memcached</a:t>
            </a:r>
            <a:r>
              <a:rPr lang="pt-PT" b="1" dirty="0"/>
              <a:t>:</a:t>
            </a:r>
          </a:p>
          <a:p>
            <a:pPr>
              <a:buFont typeface="+mj-lt"/>
              <a:buAutoNum type="arabicPeriod"/>
            </a:pPr>
            <a:r>
              <a:rPr lang="pt-PT" dirty="0"/>
              <a:t> Cada item armazenado tem um </a:t>
            </a:r>
            <a:r>
              <a:rPr lang="pt-PT" b="1" dirty="0" err="1"/>
              <a:t>timestamp</a:t>
            </a:r>
            <a:r>
              <a:rPr lang="pt-PT" b="1" dirty="0"/>
              <a:t> de acesso</a:t>
            </a:r>
            <a:r>
              <a:rPr lang="pt-PT" dirty="0"/>
              <a:t>.</a:t>
            </a:r>
          </a:p>
          <a:p>
            <a:pPr>
              <a:buFont typeface="+mj-lt"/>
              <a:buAutoNum type="arabicPeriod"/>
            </a:pPr>
            <a:r>
              <a:rPr lang="pt-PT" dirty="0"/>
              <a:t> Quando a memória está cheia e um novo item precisa ser armazenado, o </a:t>
            </a:r>
            <a:r>
              <a:rPr lang="pt-PT" b="1" dirty="0"/>
              <a:t>item menos recentemente </a:t>
            </a:r>
            <a:r>
              <a:rPr lang="pt-PT" b="1" dirty="0" err="1"/>
              <a:t>acessado</a:t>
            </a:r>
            <a:r>
              <a:rPr lang="pt-PT" dirty="0"/>
              <a:t> é descartado.</a:t>
            </a:r>
          </a:p>
          <a:p>
            <a:pPr>
              <a:buFont typeface="+mj-lt"/>
              <a:buAutoNum type="arabicPeriod"/>
            </a:pPr>
            <a:r>
              <a:rPr lang="pt-PT" dirty="0"/>
              <a:t> Se um item for </a:t>
            </a:r>
            <a:r>
              <a:rPr lang="pt-PT" dirty="0" err="1"/>
              <a:t>acessado</a:t>
            </a:r>
            <a:r>
              <a:rPr lang="pt-PT" dirty="0"/>
              <a:t>, ele sobe na hierarquia de prioridade, evitando ser removido.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08363CB-D846-6AC6-1062-BD03E69C88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95CBD-8678-46AE-A7B2-42058330F385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1678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BF0E5-4C8A-8B0D-7564-D5D4E0759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400D46C8-63DA-3BFE-0783-08D838DD0C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FA22DE1A-CC94-B352-D019-A3A16B01B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/>
              <a:t>Como funciona no </a:t>
            </a:r>
            <a:r>
              <a:rPr lang="pt-PT" b="1" dirty="0" err="1"/>
              <a:t>Memcached</a:t>
            </a:r>
            <a:r>
              <a:rPr lang="pt-PT" b="1" dirty="0"/>
              <a:t>:</a:t>
            </a:r>
          </a:p>
          <a:p>
            <a:pPr>
              <a:buFont typeface="+mj-lt"/>
              <a:buAutoNum type="arabicPeriod"/>
            </a:pPr>
            <a:r>
              <a:rPr lang="pt-PT" dirty="0"/>
              <a:t> Cada item armazenado tem um </a:t>
            </a:r>
            <a:r>
              <a:rPr lang="pt-PT" b="1" dirty="0" err="1"/>
              <a:t>timestamp</a:t>
            </a:r>
            <a:r>
              <a:rPr lang="pt-PT" b="1" dirty="0"/>
              <a:t> de acesso</a:t>
            </a:r>
            <a:r>
              <a:rPr lang="pt-PT" dirty="0"/>
              <a:t>.</a:t>
            </a:r>
          </a:p>
          <a:p>
            <a:pPr>
              <a:buFont typeface="+mj-lt"/>
              <a:buAutoNum type="arabicPeriod"/>
            </a:pPr>
            <a:r>
              <a:rPr lang="pt-PT" dirty="0"/>
              <a:t> Quando a memória está cheia e um novo item precisa ser armazenado, o </a:t>
            </a:r>
            <a:r>
              <a:rPr lang="pt-PT" b="1" dirty="0"/>
              <a:t>item menos recentemente </a:t>
            </a:r>
            <a:r>
              <a:rPr lang="pt-PT" b="1" dirty="0" err="1"/>
              <a:t>acessado</a:t>
            </a:r>
            <a:r>
              <a:rPr lang="pt-PT" dirty="0"/>
              <a:t> é descartado.</a:t>
            </a:r>
          </a:p>
          <a:p>
            <a:pPr>
              <a:buFont typeface="+mj-lt"/>
              <a:buAutoNum type="arabicPeriod"/>
            </a:pPr>
            <a:r>
              <a:rPr lang="pt-PT" dirty="0"/>
              <a:t> Se um item for </a:t>
            </a:r>
            <a:r>
              <a:rPr lang="pt-PT" dirty="0" err="1"/>
              <a:t>acessado</a:t>
            </a:r>
            <a:r>
              <a:rPr lang="pt-PT" dirty="0"/>
              <a:t>, ele sobe na hierarquia de prioridade, evitando ser removido.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922A7A1-DCF9-AB7D-F191-BC8A66163F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95CBD-8678-46AE-A7B2-42058330F385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224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6C4E0-3E84-8A8F-8312-30FFFE83E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460F32EF-DF1F-F1BF-E68B-645EF79016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D398DAC8-EBFD-37A0-FE7F-7B6C178CA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/>
              <a:t>Como funciona no </a:t>
            </a:r>
            <a:r>
              <a:rPr lang="pt-PT" b="1" dirty="0" err="1"/>
              <a:t>Memcached</a:t>
            </a:r>
            <a:r>
              <a:rPr lang="pt-PT" b="1" dirty="0"/>
              <a:t>:</a:t>
            </a:r>
          </a:p>
          <a:p>
            <a:pPr>
              <a:buFont typeface="+mj-lt"/>
              <a:buAutoNum type="arabicPeriod"/>
            </a:pPr>
            <a:r>
              <a:rPr lang="pt-PT" dirty="0"/>
              <a:t> Cada item armazenado tem um </a:t>
            </a:r>
            <a:r>
              <a:rPr lang="pt-PT" b="1" dirty="0" err="1"/>
              <a:t>timestamp</a:t>
            </a:r>
            <a:r>
              <a:rPr lang="pt-PT" b="1" dirty="0"/>
              <a:t> de acesso</a:t>
            </a:r>
            <a:r>
              <a:rPr lang="pt-PT" dirty="0"/>
              <a:t>.</a:t>
            </a:r>
          </a:p>
          <a:p>
            <a:pPr>
              <a:buFont typeface="+mj-lt"/>
              <a:buAutoNum type="arabicPeriod"/>
            </a:pPr>
            <a:r>
              <a:rPr lang="pt-PT" dirty="0"/>
              <a:t> Quando a memória está cheia e um novo item precisa ser armazenado, o </a:t>
            </a:r>
            <a:r>
              <a:rPr lang="pt-PT" b="1" dirty="0"/>
              <a:t>item menos recentemente </a:t>
            </a:r>
            <a:r>
              <a:rPr lang="pt-PT" b="1" dirty="0" err="1"/>
              <a:t>acessado</a:t>
            </a:r>
            <a:r>
              <a:rPr lang="pt-PT" dirty="0"/>
              <a:t> é descartado.</a:t>
            </a:r>
          </a:p>
          <a:p>
            <a:pPr>
              <a:buFont typeface="+mj-lt"/>
              <a:buAutoNum type="arabicPeriod"/>
            </a:pPr>
            <a:r>
              <a:rPr lang="pt-PT" dirty="0"/>
              <a:t> Se um item for </a:t>
            </a:r>
            <a:r>
              <a:rPr lang="pt-PT" dirty="0" err="1"/>
              <a:t>acessado</a:t>
            </a:r>
            <a:r>
              <a:rPr lang="pt-PT" dirty="0"/>
              <a:t>, ele sobe na hierarquia de prioridade, evitando ser removido.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BBBB063-D3B8-69F5-6143-439A9F4F20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95CBD-8678-46AE-A7B2-42058330F385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9230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CA0A1-CF8B-F3DB-10A5-BD603E1CF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81D741BB-2EB3-2B0C-04B6-F84EDEE6DC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C0009022-C705-1FF1-876D-CC775126D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/>
              <a:t>Como funciona no </a:t>
            </a:r>
            <a:r>
              <a:rPr lang="pt-PT" b="1" dirty="0" err="1"/>
              <a:t>Memcached</a:t>
            </a:r>
            <a:r>
              <a:rPr lang="pt-PT" b="1" dirty="0"/>
              <a:t>:</a:t>
            </a:r>
          </a:p>
          <a:p>
            <a:pPr>
              <a:buFont typeface="+mj-lt"/>
              <a:buAutoNum type="arabicPeriod"/>
            </a:pPr>
            <a:r>
              <a:rPr lang="pt-PT" dirty="0"/>
              <a:t> Cada item armazenado tem um </a:t>
            </a:r>
            <a:r>
              <a:rPr lang="pt-PT" b="1" dirty="0" err="1"/>
              <a:t>timestamp</a:t>
            </a:r>
            <a:r>
              <a:rPr lang="pt-PT" b="1" dirty="0"/>
              <a:t> de acesso</a:t>
            </a:r>
            <a:r>
              <a:rPr lang="pt-PT" dirty="0"/>
              <a:t>.</a:t>
            </a:r>
          </a:p>
          <a:p>
            <a:pPr>
              <a:buFont typeface="+mj-lt"/>
              <a:buAutoNum type="arabicPeriod"/>
            </a:pPr>
            <a:r>
              <a:rPr lang="pt-PT" dirty="0"/>
              <a:t> Quando a memória está cheia e um novo item precisa ser armazenado, o </a:t>
            </a:r>
            <a:r>
              <a:rPr lang="pt-PT" b="1" dirty="0"/>
              <a:t>item menos recentemente </a:t>
            </a:r>
            <a:r>
              <a:rPr lang="pt-PT" b="1" dirty="0" err="1"/>
              <a:t>acessado</a:t>
            </a:r>
            <a:r>
              <a:rPr lang="pt-PT" dirty="0"/>
              <a:t> é descartado.</a:t>
            </a:r>
          </a:p>
          <a:p>
            <a:pPr>
              <a:buFont typeface="+mj-lt"/>
              <a:buAutoNum type="arabicPeriod"/>
            </a:pPr>
            <a:r>
              <a:rPr lang="pt-PT" dirty="0"/>
              <a:t> Se um item for </a:t>
            </a:r>
            <a:r>
              <a:rPr lang="pt-PT" dirty="0" err="1"/>
              <a:t>acessado</a:t>
            </a:r>
            <a:r>
              <a:rPr lang="pt-PT" dirty="0"/>
              <a:t>, ele sobe na hierarquia de prioridade, evitando ser removido.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7965124-9748-6289-FD8D-9F809158C7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95CBD-8678-46AE-A7B2-42058330F385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1488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DF6A8-3864-1F93-8D7C-DD8529FC8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F795FC30-FAA1-852F-EC31-EC0DCA262D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41319778-F004-CD0A-0E3E-AB4B5730C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/>
              <a:t>Como funciona no </a:t>
            </a:r>
            <a:r>
              <a:rPr lang="pt-PT" b="1" dirty="0" err="1"/>
              <a:t>Memcached</a:t>
            </a:r>
            <a:r>
              <a:rPr lang="pt-PT" b="1" dirty="0"/>
              <a:t>:</a:t>
            </a:r>
          </a:p>
          <a:p>
            <a:pPr>
              <a:buFont typeface="+mj-lt"/>
              <a:buAutoNum type="arabicPeriod"/>
            </a:pPr>
            <a:r>
              <a:rPr lang="pt-PT" dirty="0"/>
              <a:t> Cada item armazenado tem um </a:t>
            </a:r>
            <a:r>
              <a:rPr lang="pt-PT" b="1" dirty="0" err="1"/>
              <a:t>timestamp</a:t>
            </a:r>
            <a:r>
              <a:rPr lang="pt-PT" b="1" dirty="0"/>
              <a:t> de acesso</a:t>
            </a:r>
            <a:r>
              <a:rPr lang="pt-PT" dirty="0"/>
              <a:t>.</a:t>
            </a:r>
          </a:p>
          <a:p>
            <a:pPr>
              <a:buFont typeface="+mj-lt"/>
              <a:buAutoNum type="arabicPeriod"/>
            </a:pPr>
            <a:r>
              <a:rPr lang="pt-PT" dirty="0"/>
              <a:t> Quando a memória está cheia e um novo item precisa ser armazenado, o </a:t>
            </a:r>
            <a:r>
              <a:rPr lang="pt-PT" b="1" dirty="0"/>
              <a:t>item menos recentemente </a:t>
            </a:r>
            <a:r>
              <a:rPr lang="pt-PT" b="1" dirty="0" err="1"/>
              <a:t>acessado</a:t>
            </a:r>
            <a:r>
              <a:rPr lang="pt-PT" dirty="0"/>
              <a:t> é descartado.</a:t>
            </a:r>
          </a:p>
          <a:p>
            <a:pPr>
              <a:buFont typeface="+mj-lt"/>
              <a:buAutoNum type="arabicPeriod"/>
            </a:pPr>
            <a:r>
              <a:rPr lang="pt-PT" dirty="0"/>
              <a:t> Se um item for </a:t>
            </a:r>
            <a:r>
              <a:rPr lang="pt-PT" dirty="0" err="1"/>
              <a:t>acessado</a:t>
            </a:r>
            <a:r>
              <a:rPr lang="pt-PT" dirty="0"/>
              <a:t>, ele sobe na hierarquia de prioridade, evitando ser removido.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502B0D3-FB94-E26D-743B-633EA695AC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95CBD-8678-46AE-A7B2-42058330F385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23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5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2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2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0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6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5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9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0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8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nsdi13/nsdi13-final170_update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iteseerx.ist.psu.edu/document?repid=rep1&amp;type=pdf&amp;doi=868f6d0af848f427f0fac35f14e8e45019505021" TargetMode="External"/><Relationship Id="rId4" Type="http://schemas.openxmlformats.org/officeDocument/2006/relationships/hyperlink" Target="https://citeseerx.ist.psu.edu/document?repid=rep1&amp;type=pdf&amp;doi=bf041bcf10e76fdf6e5be7b3bc840ee95d23627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1AFC83-43DA-2361-0668-F0E67D9E9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gação de rede com um fundo branco">
            <a:extLst>
              <a:ext uri="{FF2B5EF4-FFF2-40B4-BE49-F238E27FC236}">
                <a16:creationId xmlns:a16="http://schemas.microsoft.com/office/drawing/2014/main" id="{685A8BD4-DB49-3AFB-5143-3F84E02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8688" b="1"/>
          <a:stretch/>
        </p:blipFill>
        <p:spPr>
          <a:xfrm>
            <a:off x="517869" y="965741"/>
            <a:ext cx="6554050" cy="538026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A6A51BC-95E0-1A62-02F9-CCE7FC058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788" y="966178"/>
            <a:ext cx="4081295" cy="380628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4700" b="0" dirty="0"/>
              <a:t>Apresentação de </a:t>
            </a:r>
            <a:r>
              <a:rPr lang="pt-PT" sz="4700" b="0" dirty="0" err="1"/>
              <a:t>Big</a:t>
            </a:r>
            <a:r>
              <a:rPr lang="pt-PT" sz="4700" b="0" dirty="0"/>
              <a:t> Data</a:t>
            </a:r>
            <a:br>
              <a:rPr lang="pt-PT" sz="4700" dirty="0"/>
            </a:br>
            <a:br>
              <a:rPr lang="pt-PT" sz="4700" dirty="0"/>
            </a:br>
            <a:r>
              <a:rPr lang="pt-PT" sz="4700" dirty="0" err="1"/>
              <a:t>Memcached</a:t>
            </a:r>
            <a:endParaRPr lang="pt-PT" sz="47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FB7F88-FDB2-3BA3-4831-6EF51ACE2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20" y="4927302"/>
            <a:ext cx="4308566" cy="1338269"/>
          </a:xfrm>
        </p:spPr>
        <p:txBody>
          <a:bodyPr anchor="b">
            <a:normAutofit/>
          </a:bodyPr>
          <a:lstStyle/>
          <a:p>
            <a:r>
              <a:rPr lang="pt-PT" dirty="0"/>
              <a:t>João Santos</a:t>
            </a:r>
            <a:br>
              <a:rPr lang="pt-PT" dirty="0"/>
            </a:br>
            <a:endParaRPr lang="pt-PT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35EA8DD-92F5-E06C-4DEE-B7AB507CC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4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DE00E-264D-7031-C84E-1EFC528B0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13987D-5CD8-F405-56D3-289948FE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10" y="968249"/>
            <a:ext cx="7671090" cy="799591"/>
          </a:xfrm>
        </p:spPr>
        <p:txBody>
          <a:bodyPr>
            <a:normAutofit fontScale="90000"/>
          </a:bodyPr>
          <a:lstStyle/>
          <a:p>
            <a:r>
              <a:rPr lang="pt-PT" sz="3100" b="1" i="0" dirty="0">
                <a:solidFill>
                  <a:srgbClr val="404040"/>
                </a:solidFill>
                <a:effectLst/>
                <a:latin typeface="Inter"/>
              </a:rPr>
              <a:t>Pontos Fortes do </a:t>
            </a:r>
            <a:r>
              <a:rPr lang="pt-PT" sz="3100" b="1" i="0" dirty="0" err="1">
                <a:solidFill>
                  <a:srgbClr val="404040"/>
                </a:solidFill>
                <a:effectLst/>
                <a:latin typeface="Inter"/>
              </a:rPr>
              <a:t>Memcached</a:t>
            </a:r>
            <a:r>
              <a:rPr lang="pt-PT" sz="3100" b="1" i="0" dirty="0">
                <a:solidFill>
                  <a:srgbClr val="404040"/>
                </a:solidFill>
                <a:effectLst/>
                <a:latin typeface="Inter"/>
              </a:rPr>
              <a:t> para o Negócio:</a:t>
            </a:r>
            <a:br>
              <a:rPr lang="pt-PT" b="1" i="0" dirty="0">
                <a:solidFill>
                  <a:srgbClr val="404040"/>
                </a:solidFill>
                <a:effectLst/>
                <a:latin typeface="Inter"/>
              </a:rPr>
            </a:b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B7744F0-EA6C-241F-B1C8-CA0F23EB38B8}"/>
              </a:ext>
            </a:extLst>
          </p:cNvPr>
          <p:cNvSpPr txBox="1"/>
          <p:nvPr/>
        </p:nvSpPr>
        <p:spPr>
          <a:xfrm>
            <a:off x="456910" y="1559257"/>
            <a:ext cx="4745010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300"/>
              </a:spcAft>
            </a:pPr>
            <a:r>
              <a:rPr lang="pt-PT" b="1" i="0" dirty="0">
                <a:solidFill>
                  <a:srgbClr val="404040"/>
                </a:solidFill>
                <a:effectLst/>
                <a:latin typeface="Inter"/>
              </a:rPr>
              <a:t>Performance</a:t>
            </a:r>
            <a:r>
              <a:rPr lang="pt-PT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404040"/>
                </a:solidFill>
                <a:effectLst/>
                <a:latin typeface="Inter"/>
              </a:rPr>
              <a:t>Acesso a dados em milissegundos, pois os dados são armazenados em memória RAM.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404040"/>
                </a:solidFill>
                <a:effectLst/>
                <a:latin typeface="Inter"/>
              </a:rPr>
              <a:t>Ideal para aplicações que exigem baixa latência.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99F806-14D9-71FE-C767-723C1AB8D447}"/>
              </a:ext>
            </a:extLst>
          </p:cNvPr>
          <p:cNvSpPr txBox="1"/>
          <p:nvPr/>
        </p:nvSpPr>
        <p:spPr>
          <a:xfrm>
            <a:off x="456910" y="3586480"/>
            <a:ext cx="5364480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pt-PT" b="1" i="0" dirty="0">
                <a:solidFill>
                  <a:srgbClr val="404040"/>
                </a:solidFill>
                <a:effectLst/>
                <a:latin typeface="Inter"/>
              </a:rPr>
              <a:t>Escalabilidade</a:t>
            </a:r>
            <a:r>
              <a:rPr lang="pt-PT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404040"/>
                </a:solidFill>
                <a:effectLst/>
                <a:latin typeface="Inter"/>
              </a:rPr>
              <a:t>Pode ser distribuído em vários servidores, permitindo escalar horizontalmente conforme </a:t>
            </a:r>
            <a:r>
              <a:rPr lang="pt-PT" dirty="0">
                <a:solidFill>
                  <a:srgbClr val="404040"/>
                </a:solidFill>
                <a:latin typeface="Inter"/>
              </a:rPr>
              <a:t>a necessidade </a:t>
            </a:r>
            <a:r>
              <a:rPr lang="pt-PT" b="0" i="0" dirty="0">
                <a:solidFill>
                  <a:srgbClr val="404040"/>
                </a:solidFill>
                <a:effectLst/>
                <a:latin typeface="Inter"/>
              </a:rPr>
              <a:t>cresce.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404040"/>
                </a:solidFill>
                <a:effectLst/>
                <a:latin typeface="Inter"/>
              </a:rPr>
              <a:t>Reduz a carga na base de dados principal, permitindo que ele lide com mais requisições.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3658A4D-FB43-4581-9B4F-C920C451DD9A}"/>
              </a:ext>
            </a:extLst>
          </p:cNvPr>
          <p:cNvSpPr txBox="1"/>
          <p:nvPr/>
        </p:nvSpPr>
        <p:spPr>
          <a:xfrm>
            <a:off x="5821390" y="1767840"/>
            <a:ext cx="6096000" cy="1869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pt-PT" b="1" i="0" dirty="0">
                <a:solidFill>
                  <a:srgbClr val="404040"/>
                </a:solidFill>
                <a:effectLst/>
                <a:latin typeface="Inter"/>
              </a:rPr>
              <a:t>Custo-benefício</a:t>
            </a:r>
            <a:r>
              <a:rPr lang="pt-PT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404040"/>
                </a:solidFill>
                <a:effectLst/>
                <a:latin typeface="Inter"/>
              </a:rPr>
              <a:t>Reduz a necessidade de investimento em hardware de </a:t>
            </a:r>
            <a:r>
              <a:rPr lang="pt-PT" dirty="0">
                <a:solidFill>
                  <a:srgbClr val="404040"/>
                </a:solidFill>
                <a:latin typeface="Inter"/>
              </a:rPr>
              <a:t>para a base de dados </a:t>
            </a:r>
            <a:r>
              <a:rPr lang="pt-PT" b="0" i="0" dirty="0">
                <a:solidFill>
                  <a:srgbClr val="404040"/>
                </a:solidFill>
                <a:effectLst/>
                <a:latin typeface="Inter"/>
              </a:rPr>
              <a:t>caro, já que o </a:t>
            </a:r>
            <a:r>
              <a:rPr lang="pt-PT" b="0" i="0" dirty="0" err="1">
                <a:solidFill>
                  <a:srgbClr val="404040"/>
                </a:solidFill>
                <a:effectLst/>
                <a:latin typeface="Inter"/>
              </a:rPr>
              <a:t>Memcached</a:t>
            </a:r>
            <a:r>
              <a:rPr lang="pt-PT" b="0" i="0" dirty="0">
                <a:solidFill>
                  <a:srgbClr val="404040"/>
                </a:solidFill>
                <a:effectLst/>
                <a:latin typeface="Inter"/>
              </a:rPr>
              <a:t> alivia a carga.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404040"/>
                </a:solidFill>
                <a:effectLst/>
                <a:latin typeface="Inter"/>
              </a:rPr>
              <a:t>Economia de recursos ao reutilizar dados frequentemente </a:t>
            </a:r>
            <a:r>
              <a:rPr lang="pt-PT" b="0" i="0" dirty="0" err="1">
                <a:solidFill>
                  <a:srgbClr val="404040"/>
                </a:solidFill>
                <a:effectLst/>
                <a:latin typeface="Inter"/>
              </a:rPr>
              <a:t>acessados</a:t>
            </a:r>
            <a:r>
              <a:rPr lang="pt-PT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AEE35D3-161B-8AC3-6AAD-43700D209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003129"/>
              </p:ext>
            </p:extLst>
          </p:nvPr>
        </p:nvGraphicFramePr>
        <p:xfrm>
          <a:off x="6358759" y="4016828"/>
          <a:ext cx="5021262" cy="2105297"/>
        </p:xfrm>
        <a:graphic>
          <a:graphicData uri="http://schemas.openxmlformats.org/drawingml/2006/table">
            <a:tbl>
              <a:tblPr/>
              <a:tblGrid>
                <a:gridCol w="1673754">
                  <a:extLst>
                    <a:ext uri="{9D8B030D-6E8A-4147-A177-3AD203B41FA5}">
                      <a16:colId xmlns:a16="http://schemas.microsoft.com/office/drawing/2014/main" val="3997989467"/>
                    </a:ext>
                  </a:extLst>
                </a:gridCol>
                <a:gridCol w="1673754">
                  <a:extLst>
                    <a:ext uri="{9D8B030D-6E8A-4147-A177-3AD203B41FA5}">
                      <a16:colId xmlns:a16="http://schemas.microsoft.com/office/drawing/2014/main" val="3960896032"/>
                    </a:ext>
                  </a:extLst>
                </a:gridCol>
                <a:gridCol w="1673754">
                  <a:extLst>
                    <a:ext uri="{9D8B030D-6E8A-4147-A177-3AD203B41FA5}">
                      <a16:colId xmlns:a16="http://schemas.microsoft.com/office/drawing/2014/main" val="704212256"/>
                    </a:ext>
                  </a:extLst>
                </a:gridCol>
              </a:tblGrid>
              <a:tr h="642257">
                <a:tc>
                  <a:txBody>
                    <a:bodyPr/>
                    <a:lstStyle/>
                    <a:p>
                      <a:pPr algn="l"/>
                      <a:endParaRPr lang="pt-PT" sz="1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400" b="1">
                          <a:effectLst/>
                        </a:rPr>
                        <a:t>Scale-Out (Memcached)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400" b="1" dirty="0" err="1">
                          <a:effectLst/>
                        </a:rPr>
                        <a:t>Scale-Up</a:t>
                      </a:r>
                      <a:r>
                        <a:rPr lang="pt-PT" sz="1400" b="1" dirty="0">
                          <a:effectLst/>
                        </a:rPr>
                        <a:t> (Hardware Potente)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824837"/>
                  </a:ext>
                </a:extLst>
              </a:tr>
              <a:tr h="642257">
                <a:tc>
                  <a:txBody>
                    <a:bodyPr/>
                    <a:lstStyle/>
                    <a:p>
                      <a:r>
                        <a:rPr lang="pt-PT" sz="1400" b="1">
                          <a:effectLst/>
                        </a:rPr>
                        <a:t>Custo Inicial</a:t>
                      </a:r>
                      <a:endParaRPr lang="pt-PT" sz="14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effectLst/>
                        </a:rPr>
                        <a:t>Baixo (servidores comuns)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effectLst/>
                        </a:rPr>
                        <a:t>Alto (hardware especializado)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579612"/>
                  </a:ext>
                </a:extLst>
              </a:tr>
              <a:tr h="642257">
                <a:tc>
                  <a:txBody>
                    <a:bodyPr/>
                    <a:lstStyle/>
                    <a:p>
                      <a:r>
                        <a:rPr lang="pt-PT" sz="1400" b="1" dirty="0">
                          <a:effectLst/>
                        </a:rPr>
                        <a:t>Custo de Expansão</a:t>
                      </a:r>
                      <a:endParaRPr lang="pt-PT" sz="1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>
                          <a:effectLst/>
                        </a:rPr>
                        <a:t>Linear (adicionar servidores)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>
                          <a:effectLst/>
                        </a:rPr>
                        <a:t>Exponencial (hardware mais caro)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351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816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47BCF-BE4A-FDBB-9B0D-3103123C5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36DDB21-BF52-136D-B444-17A25A03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10" y="968249"/>
            <a:ext cx="9804690" cy="799591"/>
          </a:xfrm>
        </p:spPr>
        <p:txBody>
          <a:bodyPr>
            <a:normAutofit/>
          </a:bodyPr>
          <a:lstStyle/>
          <a:p>
            <a:r>
              <a:rPr lang="pt-PT" sz="3100" b="1" i="0" dirty="0">
                <a:solidFill>
                  <a:srgbClr val="404040"/>
                </a:solidFill>
                <a:effectLst/>
                <a:latin typeface="Inter"/>
              </a:rPr>
              <a:t>Algumas desvantagens no uso de </a:t>
            </a:r>
            <a:r>
              <a:rPr lang="pt-PT" sz="3100" b="1" i="0" dirty="0" err="1">
                <a:solidFill>
                  <a:srgbClr val="404040"/>
                </a:solidFill>
                <a:effectLst/>
                <a:latin typeface="Inter"/>
              </a:rPr>
              <a:t>Memcached</a:t>
            </a:r>
            <a:r>
              <a:rPr lang="pt-PT" sz="3100" b="1" i="0" dirty="0">
                <a:solidFill>
                  <a:srgbClr val="404040"/>
                </a:solidFill>
                <a:effectLst/>
                <a:latin typeface="Inter"/>
              </a:rPr>
              <a:t>: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369FB6-89C2-94A5-B8F7-4E3AFBFBB47D}"/>
              </a:ext>
            </a:extLst>
          </p:cNvPr>
          <p:cNvSpPr txBox="1"/>
          <p:nvPr/>
        </p:nvSpPr>
        <p:spPr>
          <a:xfrm>
            <a:off x="792480" y="1849120"/>
            <a:ext cx="7162800" cy="373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>
                <a:solidFill>
                  <a:srgbClr val="404040"/>
                </a:solidFill>
                <a:latin typeface="Inter"/>
              </a:rPr>
              <a:t>Quando usamos</a:t>
            </a:r>
            <a:r>
              <a:rPr lang="pt-PT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pt-PT" b="0" i="0" dirty="0" err="1">
                <a:solidFill>
                  <a:srgbClr val="404040"/>
                </a:solidFill>
                <a:effectLst/>
                <a:latin typeface="Inter"/>
              </a:rPr>
              <a:t>Memcached</a:t>
            </a:r>
            <a:r>
              <a:rPr lang="pt-PT" b="0" i="0" dirty="0">
                <a:solidFill>
                  <a:srgbClr val="404040"/>
                </a:solidFill>
                <a:effectLst/>
                <a:latin typeface="Inter"/>
              </a:rPr>
              <a:t> este armazena dados apenas na memória RAM. Se o servidor for reiniciado, os dados são perdidos.</a:t>
            </a:r>
          </a:p>
          <a:p>
            <a:pPr algn="l">
              <a:buFont typeface="+mj-lt"/>
              <a:buAutoNum type="arabicPeriod"/>
            </a:pPr>
            <a:endParaRPr lang="pt-PT" b="0" i="0" dirty="0">
              <a:solidFill>
                <a:srgbClr val="404040"/>
              </a:solidFill>
              <a:effectLst/>
              <a:latin typeface="Inter"/>
            </a:endParaRPr>
          </a:p>
          <a:p>
            <a:pPr lvl="1" algn="l">
              <a:spcBef>
                <a:spcPts val="300"/>
              </a:spcBef>
            </a:pPr>
            <a:r>
              <a:rPr lang="pt-PT" b="1" i="0" dirty="0">
                <a:solidFill>
                  <a:srgbClr val="404040"/>
                </a:solidFill>
                <a:effectLst/>
                <a:latin typeface="Inter"/>
              </a:rPr>
              <a:t>Solução</a:t>
            </a:r>
            <a:r>
              <a:rPr lang="pt-PT" b="0" i="0" dirty="0">
                <a:solidFill>
                  <a:srgbClr val="404040"/>
                </a:solidFill>
                <a:effectLst/>
                <a:latin typeface="Inter"/>
              </a:rPr>
              <a:t>: Usar o </a:t>
            </a:r>
            <a:r>
              <a:rPr lang="pt-PT" b="0" i="0" dirty="0" err="1">
                <a:solidFill>
                  <a:srgbClr val="404040"/>
                </a:solidFill>
                <a:effectLst/>
                <a:latin typeface="Inter"/>
              </a:rPr>
              <a:t>Memcached</a:t>
            </a:r>
            <a:r>
              <a:rPr lang="pt-PT" b="0" i="0" dirty="0">
                <a:solidFill>
                  <a:srgbClr val="404040"/>
                </a:solidFill>
                <a:effectLst/>
                <a:latin typeface="Inter"/>
              </a:rPr>
              <a:t> apenas para dados temporários (cache) e manter uma fonte de dados </a:t>
            </a:r>
            <a:r>
              <a:rPr lang="pt-PT" dirty="0">
                <a:solidFill>
                  <a:srgbClr val="404040"/>
                </a:solidFill>
                <a:latin typeface="Inter"/>
              </a:rPr>
              <a:t>na base de dados</a:t>
            </a:r>
            <a:r>
              <a:rPr lang="pt-PT" b="0" i="0" dirty="0">
                <a:solidFill>
                  <a:srgbClr val="404040"/>
                </a:solidFill>
                <a:effectLst/>
                <a:latin typeface="Inter"/>
              </a:rPr>
              <a:t> principal.</a:t>
            </a:r>
          </a:p>
          <a:p>
            <a:endParaRPr lang="pt-PT" dirty="0"/>
          </a:p>
          <a:p>
            <a:pPr marL="285750" indent="-285750">
              <a:buFontTx/>
              <a:buChar char="-"/>
            </a:pPr>
            <a:r>
              <a:rPr lang="pt-PT" b="0" i="0" dirty="0">
                <a:solidFill>
                  <a:srgbClr val="404040"/>
                </a:solidFill>
                <a:effectLst/>
                <a:latin typeface="Inter"/>
              </a:rPr>
              <a:t>Cada item armazenado no </a:t>
            </a:r>
            <a:r>
              <a:rPr lang="pt-PT" b="0" i="0" dirty="0" err="1">
                <a:solidFill>
                  <a:srgbClr val="404040"/>
                </a:solidFill>
                <a:effectLst/>
                <a:latin typeface="Inter"/>
              </a:rPr>
              <a:t>Memcached</a:t>
            </a:r>
            <a:r>
              <a:rPr lang="pt-PT" b="0" i="0" dirty="0">
                <a:solidFill>
                  <a:srgbClr val="404040"/>
                </a:solidFill>
                <a:effectLst/>
                <a:latin typeface="Inter"/>
              </a:rPr>
              <a:t> tem um tamanho máximo de geralmente (1 MB)</a:t>
            </a:r>
          </a:p>
          <a:p>
            <a:pPr marL="742950" lvl="1" indent="-285750">
              <a:buFontTx/>
              <a:buChar char="-"/>
            </a:pPr>
            <a:endParaRPr lang="pt-PT" dirty="0">
              <a:solidFill>
                <a:srgbClr val="404040"/>
              </a:solidFill>
              <a:latin typeface="Inter"/>
            </a:endParaRPr>
          </a:p>
          <a:p>
            <a:pPr lvl="1"/>
            <a:r>
              <a:rPr lang="pt-PT" b="1" dirty="0">
                <a:solidFill>
                  <a:srgbClr val="404040"/>
                </a:solidFill>
                <a:latin typeface="Inter"/>
              </a:rPr>
              <a:t>Solução</a:t>
            </a:r>
            <a:r>
              <a:rPr lang="pt-PT" dirty="0">
                <a:solidFill>
                  <a:srgbClr val="404040"/>
                </a:solidFill>
                <a:latin typeface="Inter"/>
              </a:rPr>
              <a:t>: Projetar a aplicação para particionar os dados em partes menores ou usar outras soluções quando necessário como o Redis que permitem dados maiores.</a:t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9781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08219-2317-3388-CAA9-03D527A26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0578755-4EA6-8A03-CC14-6D9D0143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10" y="968249"/>
            <a:ext cx="9804690" cy="799591"/>
          </a:xfrm>
        </p:spPr>
        <p:txBody>
          <a:bodyPr>
            <a:normAutofit/>
          </a:bodyPr>
          <a:lstStyle/>
          <a:p>
            <a:r>
              <a:rPr lang="pt-PT" sz="3100" b="1" i="0" dirty="0">
                <a:solidFill>
                  <a:srgbClr val="404040"/>
                </a:solidFill>
                <a:effectLst/>
                <a:latin typeface="Inter"/>
              </a:rPr>
              <a:t>Conclusões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CC3184-1C53-7EDC-859A-5410027E7A6B}"/>
              </a:ext>
            </a:extLst>
          </p:cNvPr>
          <p:cNvSpPr txBox="1"/>
          <p:nvPr/>
        </p:nvSpPr>
        <p:spPr>
          <a:xfrm>
            <a:off x="609600" y="1849120"/>
            <a:ext cx="8016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404040"/>
                </a:solidFill>
                <a:latin typeface="Inter"/>
              </a:rPr>
              <a:t>- </a:t>
            </a:r>
            <a:r>
              <a:rPr lang="pt-PT" b="1" i="0" dirty="0">
                <a:solidFill>
                  <a:srgbClr val="404040"/>
                </a:solidFill>
                <a:effectLst/>
                <a:latin typeface="Inter"/>
              </a:rPr>
              <a:t>Embora o </a:t>
            </a:r>
            <a:r>
              <a:rPr lang="pt-PT" b="1" i="0" dirty="0" err="1">
                <a:solidFill>
                  <a:srgbClr val="404040"/>
                </a:solidFill>
                <a:effectLst/>
                <a:latin typeface="Inter"/>
              </a:rPr>
              <a:t>Memcached</a:t>
            </a:r>
            <a:r>
              <a:rPr lang="pt-PT" b="1" i="0" dirty="0">
                <a:solidFill>
                  <a:srgbClr val="404040"/>
                </a:solidFill>
                <a:effectLst/>
                <a:latin typeface="Inter"/>
              </a:rPr>
              <a:t> tenha algumas limitações, elas são facilmente contornáveis com boas práticas e integração com outras ferramentas. </a:t>
            </a:r>
          </a:p>
          <a:p>
            <a:endParaRPr lang="pt-PT" b="1" dirty="0">
              <a:solidFill>
                <a:srgbClr val="404040"/>
              </a:solidFill>
              <a:latin typeface="Inter"/>
            </a:endParaRPr>
          </a:p>
          <a:p>
            <a:r>
              <a:rPr lang="pt-PT" b="1" dirty="0">
                <a:solidFill>
                  <a:srgbClr val="404040"/>
                </a:solidFill>
                <a:latin typeface="Inter"/>
              </a:rPr>
              <a:t>- </a:t>
            </a:r>
            <a:r>
              <a:rPr lang="pt-PT" b="1" i="0" dirty="0">
                <a:solidFill>
                  <a:srgbClr val="404040"/>
                </a:solidFill>
                <a:effectLst/>
                <a:latin typeface="Inter"/>
              </a:rPr>
              <a:t>Os benefícios de performance, escalabilidade e custo-benefício superam amplamente esses desafios, tornando assim </a:t>
            </a:r>
            <a:r>
              <a:rPr lang="pt-PT" b="1" i="0" dirty="0" err="1">
                <a:solidFill>
                  <a:srgbClr val="404040"/>
                </a:solidFill>
                <a:effectLst/>
                <a:latin typeface="Inter"/>
              </a:rPr>
              <a:t>memcached</a:t>
            </a:r>
            <a:r>
              <a:rPr lang="pt-PT" b="1" i="0" dirty="0">
                <a:solidFill>
                  <a:srgbClr val="404040"/>
                </a:solidFill>
                <a:effectLst/>
                <a:latin typeface="Inter"/>
              </a:rPr>
              <a:t> uma ferramenta apetecível quando falamos em </a:t>
            </a:r>
            <a:r>
              <a:rPr lang="pt-PT" b="1" i="0" dirty="0" err="1">
                <a:solidFill>
                  <a:srgbClr val="404040"/>
                </a:solidFill>
                <a:effectLst/>
                <a:latin typeface="Inter"/>
              </a:rPr>
              <a:t>Big</a:t>
            </a:r>
            <a:r>
              <a:rPr lang="pt-PT" b="1" i="0" dirty="0">
                <a:solidFill>
                  <a:srgbClr val="404040"/>
                </a:solidFill>
                <a:effectLst/>
                <a:latin typeface="Inter"/>
              </a:rPr>
              <a:t> Data.</a:t>
            </a:r>
            <a:endParaRPr lang="pt-PT" dirty="0"/>
          </a:p>
        </p:txBody>
      </p:sp>
      <p:pic>
        <p:nvPicPr>
          <p:cNvPr id="2054" name="Picture 6" descr="What is Big Data? | Bernard Marr">
            <a:extLst>
              <a:ext uri="{FF2B5EF4-FFF2-40B4-BE49-F238E27FC236}">
                <a16:creationId xmlns:a16="http://schemas.microsoft.com/office/drawing/2014/main" id="{DE61504A-18C0-04FD-68C3-A04A7498D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992" y="1582575"/>
            <a:ext cx="3429408" cy="2287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49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D5C9C-8A53-C635-AE48-74829861D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FE93F96-5877-16E3-E9F7-574840329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10" y="968249"/>
            <a:ext cx="9804690" cy="799591"/>
          </a:xfrm>
        </p:spPr>
        <p:txBody>
          <a:bodyPr>
            <a:normAutofit/>
          </a:bodyPr>
          <a:lstStyle/>
          <a:p>
            <a:r>
              <a:rPr lang="pt-PT" sz="3100" b="1" i="0" dirty="0">
                <a:solidFill>
                  <a:srgbClr val="404040"/>
                </a:solidFill>
                <a:effectLst/>
                <a:latin typeface="Inter"/>
              </a:rPr>
              <a:t>Referências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76B8315-1A88-374C-15A7-5C1AC049AA0A}"/>
              </a:ext>
            </a:extLst>
          </p:cNvPr>
          <p:cNvSpPr txBox="1"/>
          <p:nvPr/>
        </p:nvSpPr>
        <p:spPr>
          <a:xfrm>
            <a:off x="609600" y="1849120"/>
            <a:ext cx="8016240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spcBef>
                <a:spcPts val="300"/>
              </a:spcBef>
              <a:spcAft>
                <a:spcPts val="300"/>
              </a:spcAft>
            </a:pPr>
            <a:r>
              <a:rPr lang="pt-PT" dirty="0" err="1"/>
              <a:t>Scaling</a:t>
            </a:r>
            <a:r>
              <a:rPr lang="pt-PT" dirty="0"/>
              <a:t> </a:t>
            </a:r>
            <a:r>
              <a:rPr lang="pt-PT" dirty="0" err="1"/>
              <a:t>Memcache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Facebook: </a:t>
            </a:r>
            <a:r>
              <a:rPr lang="pt-PT" b="0" i="0" u="sng" dirty="0">
                <a:effectLst/>
                <a:latin typeface="inherit"/>
                <a:hlinkClick r:id="rId3" tooltip="https://www.usenix.org/system/files/conference/nsdi13/nsdi13-final170_update.pdf"/>
              </a:rPr>
              <a:t>https://www.usenix.org/system/files/conference/nsdi13/nsdi13-final170_update.pdf</a:t>
            </a:r>
            <a:endParaRPr lang="pt-PT" u="sng" dirty="0">
              <a:latin typeface="inherit"/>
            </a:endParaRPr>
          </a:p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Enhancing the Scalability of Memcached:</a:t>
            </a:r>
          </a:p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pt-PT" b="0" i="0" u="sng" dirty="0">
                <a:effectLst/>
                <a:latin typeface="inherit"/>
                <a:hlinkClick r:id="rId4" tooltip="https://citeseerx.ist.psu.edu/document?repid=rep1&amp;type=pdf&amp;doi=bf041bcf10e76fdf6e5be7b3bc840ee95d23627a"/>
              </a:rPr>
              <a:t>https://citeseerx.ist.psu.edu/document?repid=rep1&amp;type=pdf&amp;doi=bf041bcf10e76fdf6e5be7b3bc840ee95d23627a</a:t>
            </a:r>
            <a:endParaRPr lang="pt-PT" b="0" i="0" dirty="0">
              <a:effectLst/>
              <a:latin typeface="inherit"/>
            </a:endParaRPr>
          </a:p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Scalable and Distributed Key-Value Store-based Data Management Using RDMA-Memcached:</a:t>
            </a:r>
          </a:p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pt-PT" b="0" i="0" dirty="0">
                <a:effectLst/>
                <a:latin typeface="inherit"/>
                <a:hlinkClick r:id="rId5" tooltip="https://citeseerx.ist.psu.edu/document?repid=rep1&amp;type=pdf&amp;doi=868f6d0af848f427f0fac35f14e8e45019505021"/>
              </a:rPr>
              <a:t>https://citeseerx.ist.psu.edu/document?repid=rep1&amp;type=pdf&amp;doi=868f6d0af848f427f0fac35f14e8e45019505021</a:t>
            </a:r>
            <a:endParaRPr lang="pt-PT" b="0" i="0" dirty="0">
              <a:effectLst/>
              <a:latin typeface="inherit"/>
            </a:endParaRPr>
          </a:p>
          <a:p>
            <a:pPr algn="l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pt-PT" b="0" i="0" dirty="0"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49072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BEC4DDD-0200-412D-3FDC-B73B5ED2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BC500B-B848-0779-A470-36B7DDB5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033368" cy="5376672"/>
          </a:xfrm>
        </p:spPr>
        <p:txBody>
          <a:bodyPr>
            <a:normAutofit/>
          </a:bodyPr>
          <a:lstStyle/>
          <a:p>
            <a:r>
              <a:rPr lang="pt-PT" sz="4400" dirty="0"/>
              <a:t>Introdução</a:t>
            </a:r>
          </a:p>
        </p:txBody>
      </p:sp>
      <p:sp>
        <p:nvSpPr>
          <p:cNvPr id="30" name="Marcador de Posição de Conteúdo 2">
            <a:extLst>
              <a:ext uri="{FF2B5EF4-FFF2-40B4-BE49-F238E27FC236}">
                <a16:creationId xmlns:a16="http://schemas.microsoft.com/office/drawing/2014/main" id="{0497BD82-4714-3459-FD0C-458DE32C9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067" y="976160"/>
            <a:ext cx="6620256" cy="5371798"/>
          </a:xfrm>
        </p:spPr>
        <p:txBody>
          <a:bodyPr>
            <a:normAutofit/>
          </a:bodyPr>
          <a:lstStyle/>
          <a:p>
            <a:r>
              <a:rPr lang="pt-PT" b="1" dirty="0"/>
              <a:t>O que é </a:t>
            </a:r>
            <a:r>
              <a:rPr lang="pt-PT" b="1" dirty="0" err="1"/>
              <a:t>Memcached</a:t>
            </a:r>
            <a:r>
              <a:rPr lang="pt-PT" b="1" dirty="0"/>
              <a:t>?</a:t>
            </a:r>
          </a:p>
          <a:p>
            <a:endParaRPr lang="pt-PT" dirty="0"/>
          </a:p>
          <a:p>
            <a:r>
              <a:rPr lang="pt-PT" b="1" dirty="0"/>
              <a:t>Definição</a:t>
            </a:r>
            <a:r>
              <a:rPr lang="pt-PT" dirty="0"/>
              <a:t>: </a:t>
            </a:r>
          </a:p>
          <a:p>
            <a:r>
              <a:rPr lang="pt-PT" dirty="0" err="1"/>
              <a:t>Memcached</a:t>
            </a:r>
            <a:r>
              <a:rPr lang="pt-PT" dirty="0"/>
              <a:t> é um sistema de cache distribuído de alta performance usado para acelerar aplicações web ao reduzir a carga em pedidos à Base de Dados</a:t>
            </a:r>
          </a:p>
          <a:p>
            <a:r>
              <a:rPr lang="pt-PT" b="1" dirty="0"/>
              <a:t>Funcionamento Simplificado:</a:t>
            </a:r>
          </a:p>
          <a:p>
            <a:r>
              <a:rPr lang="pt-PT" dirty="0"/>
              <a:t>Utiliza a memória RAM para armazenar os dados, permitindo assim o acesso rápido a dados solicitados</a:t>
            </a:r>
          </a:p>
          <a:p>
            <a:r>
              <a:rPr lang="pt-PT" b="1" dirty="0"/>
              <a:t>Tipo de Base de Dados:</a:t>
            </a:r>
          </a:p>
          <a:p>
            <a:r>
              <a:rPr lang="pt-PT" dirty="0" err="1"/>
              <a:t>Key-Value</a:t>
            </a:r>
            <a:endParaRPr lang="pt-PT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47A8F5-FD45-E88F-D4FA-63FAFE317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03336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B12F0D-A188-3A43-07C7-7412A575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7067" y="611650"/>
            <a:ext cx="661628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1026" name="Picture 2" descr="What is Memcached? A practical introduction with examples | The Startup">
            <a:extLst>
              <a:ext uri="{FF2B5EF4-FFF2-40B4-BE49-F238E27FC236}">
                <a16:creationId xmlns:a16="http://schemas.microsoft.com/office/drawing/2014/main" id="{151E2D55-1B90-783A-8F73-A183038E9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232" y="2147585"/>
            <a:ext cx="2690645" cy="151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98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8B502-B9F7-305A-21F1-C65678F30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ADBFEA5-FDE1-A7D2-E555-A1237B01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7996210" cy="870712"/>
          </a:xfrm>
        </p:spPr>
        <p:txBody>
          <a:bodyPr>
            <a:normAutofit/>
          </a:bodyPr>
          <a:lstStyle/>
          <a:p>
            <a:r>
              <a:rPr lang="pt-PT" sz="2800" dirty="0"/>
              <a:t>O que é uma base de dados do tipo </a:t>
            </a:r>
            <a:r>
              <a:rPr lang="pt-PT" sz="2800" dirty="0" err="1"/>
              <a:t>Key-Value</a:t>
            </a:r>
            <a:r>
              <a:rPr lang="pt-PT" sz="2800" dirty="0"/>
              <a:t>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B34020-CD5A-45E2-4BC1-24D02EC1E413}"/>
              </a:ext>
            </a:extLst>
          </p:cNvPr>
          <p:cNvSpPr txBox="1"/>
          <p:nvPr/>
        </p:nvSpPr>
        <p:spPr>
          <a:xfrm>
            <a:off x="517870" y="1849121"/>
            <a:ext cx="7762530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404040"/>
                </a:solidFill>
                <a:effectLst/>
                <a:latin typeface="Inter"/>
              </a:rPr>
              <a:t> Bases de dados </a:t>
            </a:r>
            <a:r>
              <a:rPr lang="pt-PT" b="1" i="0" dirty="0" err="1">
                <a:solidFill>
                  <a:srgbClr val="404040"/>
                </a:solidFill>
                <a:effectLst/>
                <a:latin typeface="Inter"/>
              </a:rPr>
              <a:t>Key-Value</a:t>
            </a:r>
            <a:r>
              <a:rPr lang="pt-PT" b="0" i="0" dirty="0">
                <a:solidFill>
                  <a:srgbClr val="404040"/>
                </a:solidFill>
                <a:effectLst/>
                <a:latin typeface="Inter"/>
              </a:rPr>
              <a:t> são um tipo de base de dados </a:t>
            </a:r>
            <a:r>
              <a:rPr lang="pt-PT" b="0" i="0" dirty="0" err="1">
                <a:solidFill>
                  <a:srgbClr val="404040"/>
                </a:solidFill>
                <a:effectLst/>
                <a:latin typeface="Inter"/>
              </a:rPr>
              <a:t>NoSQL</a:t>
            </a:r>
            <a:r>
              <a:rPr lang="pt-PT" b="0" i="0" dirty="0">
                <a:solidFill>
                  <a:srgbClr val="404040"/>
                </a:solidFill>
                <a:effectLst/>
                <a:latin typeface="Inter"/>
              </a:rPr>
              <a:t> que armazena dados no formato </a:t>
            </a:r>
            <a:r>
              <a:rPr lang="pt-PT" b="1" i="0" dirty="0" err="1">
                <a:solidFill>
                  <a:srgbClr val="404040"/>
                </a:solidFill>
                <a:effectLst/>
                <a:latin typeface="Inter"/>
              </a:rPr>
              <a:t>key</a:t>
            </a:r>
            <a:r>
              <a:rPr lang="pt-PT" b="1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algn="l">
              <a:spcBef>
                <a:spcPts val="300"/>
              </a:spcBef>
            </a:pPr>
            <a:endParaRPr lang="pt-PT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404040"/>
                </a:solidFill>
                <a:effectLst/>
                <a:latin typeface="Inter"/>
              </a:rPr>
              <a:t> Cada dado é identificado por uma </a:t>
            </a:r>
            <a:r>
              <a:rPr lang="pt-PT" b="1" i="0" dirty="0" err="1">
                <a:solidFill>
                  <a:srgbClr val="404040"/>
                </a:solidFill>
                <a:effectLst/>
                <a:latin typeface="Inter"/>
              </a:rPr>
              <a:t>key</a:t>
            </a:r>
            <a:r>
              <a:rPr lang="pt-PT" b="1" i="0" dirty="0">
                <a:solidFill>
                  <a:srgbClr val="404040"/>
                </a:solidFill>
                <a:effectLst/>
                <a:latin typeface="Inter"/>
              </a:rPr>
              <a:t> única</a:t>
            </a:r>
            <a:r>
              <a:rPr lang="pt-PT" b="0" i="0" dirty="0">
                <a:solidFill>
                  <a:srgbClr val="404040"/>
                </a:solidFill>
                <a:effectLst/>
                <a:latin typeface="Inter"/>
              </a:rPr>
              <a:t> e o valor associado a essa </a:t>
            </a:r>
            <a:r>
              <a:rPr lang="pt-PT" b="0" i="0" dirty="0" err="1">
                <a:solidFill>
                  <a:srgbClr val="404040"/>
                </a:solidFill>
                <a:effectLst/>
                <a:latin typeface="Inter"/>
              </a:rPr>
              <a:t>key</a:t>
            </a:r>
            <a:r>
              <a:rPr lang="pt-PT" b="0" i="0" dirty="0">
                <a:solidFill>
                  <a:srgbClr val="404040"/>
                </a:solidFill>
                <a:effectLst/>
                <a:latin typeface="Inter"/>
              </a:rPr>
              <a:t> pode ser qualquer tipo de dado (texto, número, JSON).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pt-PT" dirty="0">
              <a:solidFill>
                <a:srgbClr val="404040"/>
              </a:solidFill>
              <a:latin typeface="Inter"/>
            </a:endParaRPr>
          </a:p>
          <a:p>
            <a:pPr algn="l">
              <a:spcAft>
                <a:spcPts val="300"/>
              </a:spcAft>
            </a:pPr>
            <a:r>
              <a:rPr lang="pt-PT" b="1" i="0" dirty="0">
                <a:solidFill>
                  <a:srgbClr val="404040"/>
                </a:solidFill>
                <a:effectLst/>
                <a:latin typeface="Inter"/>
              </a:rPr>
              <a:t>Exemplos do uso de </a:t>
            </a:r>
            <a:r>
              <a:rPr lang="pt-PT" b="1" i="0" dirty="0" err="1">
                <a:solidFill>
                  <a:srgbClr val="404040"/>
                </a:solidFill>
                <a:effectLst/>
                <a:latin typeface="Inter"/>
              </a:rPr>
              <a:t>Key-Value</a:t>
            </a:r>
            <a:r>
              <a:rPr lang="pt-PT" b="1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pt-PT" b="1" dirty="0">
                <a:solidFill>
                  <a:srgbClr val="404040"/>
                </a:solidFill>
                <a:latin typeface="Inter"/>
              </a:rPr>
              <a:t>em base de dados</a:t>
            </a:r>
            <a:r>
              <a:rPr lang="pt-PT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pt-PT" b="1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PT" b="1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pt-PT" b="1" i="0" dirty="0" err="1">
                <a:solidFill>
                  <a:srgbClr val="404040"/>
                </a:solidFill>
                <a:effectLst/>
                <a:latin typeface="Inter"/>
              </a:rPr>
              <a:t>Memcached</a:t>
            </a:r>
            <a:r>
              <a:rPr lang="pt-PT" b="0" i="0" dirty="0">
                <a:solidFill>
                  <a:srgbClr val="404040"/>
                </a:solidFill>
                <a:effectLst/>
                <a:latin typeface="Inter"/>
              </a:rPr>
              <a:t>: Onde o foco é na gestão de cache </a:t>
            </a:r>
            <a:r>
              <a:rPr lang="pt-PT" dirty="0">
                <a:solidFill>
                  <a:srgbClr val="404040"/>
                </a:solidFill>
                <a:latin typeface="Inter"/>
              </a:rPr>
              <a:t>em </a:t>
            </a:r>
            <a:r>
              <a:rPr lang="pt-PT" b="0" i="0" dirty="0">
                <a:solidFill>
                  <a:srgbClr val="404040"/>
                </a:solidFill>
                <a:effectLst/>
                <a:latin typeface="Inter"/>
              </a:rPr>
              <a:t>alta performance. 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pt-PT" b="1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PT" b="1" i="0" dirty="0">
                <a:solidFill>
                  <a:srgbClr val="404040"/>
                </a:solidFill>
                <a:effectLst/>
                <a:latin typeface="Inter"/>
              </a:rPr>
              <a:t> Redis</a:t>
            </a:r>
            <a:r>
              <a:rPr lang="pt-PT" b="0" i="0" dirty="0">
                <a:solidFill>
                  <a:srgbClr val="404040"/>
                </a:solidFill>
                <a:effectLst/>
                <a:latin typeface="Inter"/>
              </a:rPr>
              <a:t>: Além de cache, suporta estruturas de dados avançadas (listas, conjuntos de dados,  etc.).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pt-PT" b="0" i="0" dirty="0">
              <a:solidFill>
                <a:srgbClr val="40404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13220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299B93-2480-8CFF-328C-F5856FA6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67" y="532114"/>
            <a:ext cx="4265763" cy="144177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2300" dirty="0"/>
              <a:t>Empresas que já implementaram </a:t>
            </a:r>
            <a:r>
              <a:rPr lang="pt-PT" sz="2300" dirty="0" err="1"/>
              <a:t>Memcached</a:t>
            </a:r>
            <a:r>
              <a:rPr lang="pt-PT" sz="2300" dirty="0"/>
              <a:t> no seu negócio com sucesso</a:t>
            </a:r>
          </a:p>
        </p:txBody>
      </p:sp>
      <p:pic>
        <p:nvPicPr>
          <p:cNvPr id="2050" name="Picture 2" descr="Logotipo Facebook - Logotipo.pt">
            <a:extLst>
              <a:ext uri="{FF2B5EF4-FFF2-40B4-BE49-F238E27FC236}">
                <a16:creationId xmlns:a16="http://schemas.microsoft.com/office/drawing/2014/main" id="{B7389650-8C3F-2CC3-05D3-A6FE203731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82" y="2126348"/>
            <a:ext cx="2524882" cy="151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X - Download do APK para Android | Aptoide">
            <a:extLst>
              <a:ext uri="{FF2B5EF4-FFF2-40B4-BE49-F238E27FC236}">
                <a16:creationId xmlns:a16="http://schemas.microsoft.com/office/drawing/2014/main" id="{FD39F3A3-AF79-1BA7-27F4-AC3BB21CB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161" y="2278386"/>
            <a:ext cx="1225581" cy="122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ddit - Download e instalação gratuitos no Windows | Microsoft Store">
            <a:extLst>
              <a:ext uri="{FF2B5EF4-FFF2-40B4-BE49-F238E27FC236}">
                <a16:creationId xmlns:a16="http://schemas.microsoft.com/office/drawing/2014/main" id="{1B6AC1B1-26AA-539B-EC41-5A15E4618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017" y="2278386"/>
            <a:ext cx="1225581" cy="122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YouTube">
            <a:extLst>
              <a:ext uri="{FF2B5EF4-FFF2-40B4-BE49-F238E27FC236}">
                <a16:creationId xmlns:a16="http://schemas.microsoft.com/office/drawing/2014/main" id="{918796F4-99DF-EC87-E877-7325E8E16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352" y="2280297"/>
            <a:ext cx="1225582" cy="122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84CEE45-F79C-5BA0-C34B-73A097234B35}"/>
              </a:ext>
            </a:extLst>
          </p:cNvPr>
          <p:cNvSpPr txBox="1"/>
          <p:nvPr/>
        </p:nvSpPr>
        <p:spPr>
          <a:xfrm>
            <a:off x="1797623" y="3793736"/>
            <a:ext cx="2173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Aceleração do carregamento de páginas e cache de sessões de utilizadores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9215E3-3FA8-56BD-D050-D1CAAA424BD8}"/>
              </a:ext>
            </a:extLst>
          </p:cNvPr>
          <p:cNvSpPr txBox="1"/>
          <p:nvPr/>
        </p:nvSpPr>
        <p:spPr>
          <a:xfrm>
            <a:off x="4233045" y="3815778"/>
            <a:ext cx="2205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Armazenamento em cache de </a:t>
            </a:r>
            <a:r>
              <a:rPr lang="pt-PT" dirty="0" err="1"/>
              <a:t>timelines</a:t>
            </a:r>
            <a:r>
              <a:rPr lang="pt-PT" dirty="0"/>
              <a:t> e perfis para reduzir latência.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A1ED4F-A21A-3EC0-99AE-8AAD781BE6DA}"/>
              </a:ext>
            </a:extLst>
          </p:cNvPr>
          <p:cNvSpPr txBox="1"/>
          <p:nvPr/>
        </p:nvSpPr>
        <p:spPr>
          <a:xfrm>
            <a:off x="6687096" y="3793736"/>
            <a:ext cx="2435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Cache de postagens populares e sessões de usuários.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FC95562-6FE8-E34B-E32A-13EC9F6AC47D}"/>
              </a:ext>
            </a:extLst>
          </p:cNvPr>
          <p:cNvSpPr txBox="1"/>
          <p:nvPr/>
        </p:nvSpPr>
        <p:spPr>
          <a:xfrm>
            <a:off x="9122518" y="3793736"/>
            <a:ext cx="2435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Otimização do carregamento de vídeos e sugestões personalizadas.</a:t>
            </a:r>
          </a:p>
        </p:txBody>
      </p:sp>
    </p:spTree>
    <p:extLst>
      <p:ext uri="{BB962C8B-B14F-4D97-AF65-F5344CB8AC3E}">
        <p14:creationId xmlns:p14="http://schemas.microsoft.com/office/powerpoint/2010/main" val="381164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FF6BD6-A411-551E-2CC2-4369C8D6E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23" y="1756481"/>
            <a:ext cx="6293702" cy="3491793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pt-PT" sz="2400" dirty="0"/>
              <a:t>Como funciona o </a:t>
            </a:r>
            <a:r>
              <a:rPr lang="pt-PT" sz="2400" dirty="0" err="1"/>
              <a:t>Memcached</a:t>
            </a:r>
            <a:r>
              <a:rPr lang="pt-PT" sz="2400" dirty="0"/>
              <a:t>?</a:t>
            </a:r>
            <a:br>
              <a:rPr lang="pt-PT" sz="1800" dirty="0"/>
            </a:br>
            <a:br>
              <a:rPr lang="pt-PT" sz="1800" dirty="0"/>
            </a:br>
            <a:r>
              <a:rPr lang="pt-PT" sz="1800" dirty="0"/>
              <a:t>- A memória é alocada em páginas de (1MB configurável);</a:t>
            </a:r>
            <a:br>
              <a:rPr lang="pt-PT" sz="1800" dirty="0"/>
            </a:br>
            <a:br>
              <a:rPr lang="pt-PT" sz="1800" dirty="0"/>
            </a:br>
            <a:r>
              <a:rPr lang="pt-PT" sz="1800" dirty="0"/>
              <a:t>- As páginas são organizadas por </a:t>
            </a:r>
            <a:r>
              <a:rPr lang="pt-PT" sz="1800" dirty="0" err="1"/>
              <a:t>slab</a:t>
            </a:r>
            <a:r>
              <a:rPr lang="pt-PT" sz="1800" dirty="0"/>
              <a:t> classes;</a:t>
            </a:r>
            <a:br>
              <a:rPr lang="pt-PT" sz="1800" dirty="0"/>
            </a:br>
            <a:br>
              <a:rPr lang="pt-PT" sz="1800" dirty="0"/>
            </a:br>
            <a:r>
              <a:rPr lang="pt-PT" sz="1800" dirty="0"/>
              <a:t>- As páginas consistem em </a:t>
            </a:r>
            <a:r>
              <a:rPr lang="pt-PT" sz="1800" dirty="0" err="1"/>
              <a:t>chunks</a:t>
            </a:r>
            <a:r>
              <a:rPr lang="pt-PT" sz="1800" dirty="0"/>
              <a:t> de tamanho fixo;</a:t>
            </a:r>
            <a:br>
              <a:rPr lang="pt-PT" sz="1800" dirty="0"/>
            </a:br>
            <a:br>
              <a:rPr lang="pt-PT" sz="1800" dirty="0"/>
            </a:br>
            <a:r>
              <a:rPr lang="pt-PT" sz="1800" dirty="0"/>
              <a:t>- Os </a:t>
            </a:r>
            <a:r>
              <a:rPr lang="pt-PT" sz="1800" dirty="0" err="1"/>
              <a:t>items</a:t>
            </a:r>
            <a:r>
              <a:rPr lang="pt-PT" sz="1800" dirty="0"/>
              <a:t> são alocados em </a:t>
            </a:r>
            <a:r>
              <a:rPr lang="pt-PT" sz="1800" dirty="0" err="1"/>
              <a:t>chunks</a:t>
            </a:r>
            <a:r>
              <a:rPr lang="pt-PT" sz="1800" dirty="0"/>
              <a:t> dependendo do tamanho;</a:t>
            </a:r>
            <a:br>
              <a:rPr lang="pt-PT" sz="1800" dirty="0"/>
            </a:br>
            <a:br>
              <a:rPr lang="pt-PT" sz="1800" dirty="0"/>
            </a:br>
            <a:r>
              <a:rPr lang="pt-PT" sz="1800" dirty="0"/>
              <a:t>- Resolvendo assim problemas de fragmentação de memória;</a:t>
            </a:r>
            <a:br>
              <a:rPr lang="pt-PT" sz="1800" dirty="0"/>
            </a:br>
            <a:br>
              <a:rPr lang="pt-PT" sz="1800" dirty="0"/>
            </a:br>
            <a:endParaRPr lang="pt-PT" sz="18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75FC508-2D2A-8D3D-8BEF-1B336DEE1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764" y="2139785"/>
            <a:ext cx="3509001" cy="2887152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AB6EEC-E709-5F83-839F-AFA669E0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4995" y="4755671"/>
            <a:ext cx="1276538" cy="271266"/>
          </a:xfrm>
        </p:spPr>
        <p:txBody>
          <a:bodyPr>
            <a:normAutofit fontScale="92500"/>
          </a:bodyPr>
          <a:lstStyle/>
          <a:p>
            <a:r>
              <a:rPr lang="pt-PT" sz="1200" dirty="0"/>
              <a:t>Página (até 1MB)</a:t>
            </a: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296CF036-8EBF-74BF-03B8-C3D4623EC45C}"/>
              </a:ext>
            </a:extLst>
          </p:cNvPr>
          <p:cNvCxnSpPr>
            <a:cxnSpLocks/>
          </p:cNvCxnSpPr>
          <p:nvPr/>
        </p:nvCxnSpPr>
        <p:spPr>
          <a:xfrm>
            <a:off x="8277225" y="2371725"/>
            <a:ext cx="645795" cy="379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E7E7E1A-2E73-0A5D-1A75-6A4004DF4040}"/>
              </a:ext>
            </a:extLst>
          </p:cNvPr>
          <p:cNvSpPr txBox="1"/>
          <p:nvPr/>
        </p:nvSpPr>
        <p:spPr>
          <a:xfrm>
            <a:off x="7686626" y="2139785"/>
            <a:ext cx="962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err="1"/>
              <a:t>Chunk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10970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1172FE6-0871-85BD-3E4C-8ED043060792}"/>
              </a:ext>
            </a:extLst>
          </p:cNvPr>
          <p:cNvSpPr txBox="1">
            <a:spLocks/>
          </p:cNvSpPr>
          <p:nvPr/>
        </p:nvSpPr>
        <p:spPr>
          <a:xfrm>
            <a:off x="368466" y="1480256"/>
            <a:ext cx="6293702" cy="34917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pt-PT" sz="2400" dirty="0"/>
              <a:t>Gestão de Memória</a:t>
            </a:r>
            <a:br>
              <a:rPr lang="pt-PT" sz="1800" dirty="0"/>
            </a:br>
            <a:br>
              <a:rPr lang="pt-PT" sz="1800" dirty="0"/>
            </a:br>
            <a:br>
              <a:rPr lang="pt-PT" sz="1800" dirty="0"/>
            </a:br>
            <a:endParaRPr lang="pt-PT" sz="1800" dirty="0"/>
          </a:p>
          <a:p>
            <a:pPr>
              <a:lnSpc>
                <a:spcPct val="90000"/>
              </a:lnSpc>
            </a:pPr>
            <a:r>
              <a:rPr lang="pt-PT" sz="1800" dirty="0" err="1"/>
              <a:t>Slab</a:t>
            </a:r>
            <a:r>
              <a:rPr lang="pt-PT" sz="1800" dirty="0"/>
              <a:t> </a:t>
            </a:r>
            <a:r>
              <a:rPr lang="pt-PT" sz="1800" dirty="0" err="1"/>
              <a:t>Class</a:t>
            </a:r>
            <a:r>
              <a:rPr lang="pt-PT" sz="1800" dirty="0"/>
              <a:t> 1 (</a:t>
            </a:r>
            <a:r>
              <a:rPr lang="pt-PT" sz="1800" dirty="0" err="1"/>
              <a:t>chunk</a:t>
            </a:r>
            <a:r>
              <a:rPr lang="pt-PT" sz="1800" dirty="0"/>
              <a:t> </a:t>
            </a:r>
            <a:r>
              <a:rPr lang="pt-PT" sz="1800" dirty="0" err="1"/>
              <a:t>size</a:t>
            </a:r>
            <a:r>
              <a:rPr lang="pt-PT" sz="1800" dirty="0"/>
              <a:t> 72 bytes)</a:t>
            </a:r>
          </a:p>
          <a:p>
            <a:pPr>
              <a:lnSpc>
                <a:spcPct val="90000"/>
              </a:lnSpc>
            </a:pPr>
            <a:endParaRPr lang="pt-PT" sz="1800" dirty="0"/>
          </a:p>
          <a:p>
            <a:pPr>
              <a:lnSpc>
                <a:spcPct val="90000"/>
              </a:lnSpc>
            </a:pPr>
            <a:endParaRPr lang="pt-PT" sz="1800" dirty="0"/>
          </a:p>
          <a:p>
            <a:pPr>
              <a:lnSpc>
                <a:spcPct val="90000"/>
              </a:lnSpc>
            </a:pPr>
            <a:br>
              <a:rPr lang="pt-PT" sz="1800" dirty="0"/>
            </a:br>
            <a:r>
              <a:rPr lang="pt-PT" sz="1800" dirty="0" err="1"/>
              <a:t>Slab</a:t>
            </a:r>
            <a:r>
              <a:rPr lang="pt-PT" sz="1800" dirty="0"/>
              <a:t> </a:t>
            </a:r>
            <a:r>
              <a:rPr lang="pt-PT" sz="1800" dirty="0" err="1"/>
              <a:t>Class</a:t>
            </a:r>
            <a:r>
              <a:rPr lang="pt-PT" sz="1800" dirty="0"/>
              <a:t> 43 (</a:t>
            </a:r>
            <a:r>
              <a:rPr lang="pt-PT" sz="1800" dirty="0" err="1"/>
              <a:t>chunk</a:t>
            </a:r>
            <a:r>
              <a:rPr lang="pt-PT" sz="1800" dirty="0"/>
              <a:t> </a:t>
            </a:r>
            <a:r>
              <a:rPr lang="pt-PT" sz="1800" dirty="0" err="1"/>
              <a:t>size</a:t>
            </a:r>
            <a:r>
              <a:rPr lang="pt-PT" sz="1800" dirty="0"/>
              <a:t> 1MB)</a:t>
            </a:r>
            <a:br>
              <a:rPr lang="pt-PT" sz="1800" dirty="0"/>
            </a:br>
            <a:br>
              <a:rPr lang="pt-PT" sz="1800" dirty="0"/>
            </a:br>
            <a:endParaRPr lang="pt-PT" sz="180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EC0DDBD2-F728-6A2A-E054-93A7BD86A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676" y="2136008"/>
            <a:ext cx="930660" cy="87114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352E29C-1204-126F-B73D-5E371CBF0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316" y="2136007"/>
            <a:ext cx="930660" cy="87114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82394F42-7D3F-B114-15B9-9744B093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676" y="3276871"/>
            <a:ext cx="930660" cy="995214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BC33325-203D-A015-7175-EB3D2F06A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316" y="3276871"/>
            <a:ext cx="930660" cy="995214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DFCC4A99-A43D-DD02-D9D0-2BF12F57C373}"/>
              </a:ext>
            </a:extLst>
          </p:cNvPr>
          <p:cNvSpPr txBox="1"/>
          <p:nvPr/>
        </p:nvSpPr>
        <p:spPr>
          <a:xfrm>
            <a:off x="5775387" y="1669632"/>
            <a:ext cx="1890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14 563 </a:t>
            </a:r>
            <a:r>
              <a:rPr lang="pt-PT" sz="1200" dirty="0" err="1"/>
              <a:t>chunks</a:t>
            </a:r>
            <a:r>
              <a:rPr lang="pt-PT" sz="1200" dirty="0"/>
              <a:t> por página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49F532A-A465-3C12-FA0C-1E07E568F82D}"/>
              </a:ext>
            </a:extLst>
          </p:cNvPr>
          <p:cNvSpPr txBox="1"/>
          <p:nvPr/>
        </p:nvSpPr>
        <p:spPr>
          <a:xfrm>
            <a:off x="5775387" y="4634371"/>
            <a:ext cx="1450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1 </a:t>
            </a:r>
            <a:r>
              <a:rPr lang="pt-PT" sz="1200" dirty="0" err="1"/>
              <a:t>chunk</a:t>
            </a:r>
            <a:r>
              <a:rPr lang="pt-PT" sz="1200" dirty="0"/>
              <a:t> por página</a:t>
            </a:r>
          </a:p>
        </p:txBody>
      </p: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1DC63315-6422-2DFD-EA65-0CB222097547}"/>
              </a:ext>
            </a:extLst>
          </p:cNvPr>
          <p:cNvCxnSpPr/>
          <p:nvPr/>
        </p:nvCxnSpPr>
        <p:spPr>
          <a:xfrm flipV="1">
            <a:off x="4259580" y="2571577"/>
            <a:ext cx="1173480" cy="247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F1752069-7B79-7FF1-DBF0-871F2BB07C94}"/>
              </a:ext>
            </a:extLst>
          </p:cNvPr>
          <p:cNvCxnSpPr/>
          <p:nvPr/>
        </p:nvCxnSpPr>
        <p:spPr>
          <a:xfrm flipV="1">
            <a:off x="4212364" y="3658607"/>
            <a:ext cx="1173480" cy="247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680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6F551-6104-52B4-60F6-672912014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930" y="1260349"/>
            <a:ext cx="5021182" cy="1033272"/>
          </a:xfrm>
        </p:spPr>
        <p:txBody>
          <a:bodyPr>
            <a:normAutofit/>
          </a:bodyPr>
          <a:lstStyle/>
          <a:p>
            <a:r>
              <a:rPr lang="pt-PT" sz="2000" dirty="0"/>
              <a:t>Como é feita a leitura?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B62293-BD8F-C1EB-9F07-BA7448B6D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148" y="1776985"/>
            <a:ext cx="963431" cy="18842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9193A2-4C86-7AF6-29C7-0E7B58B0E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199" y="1776985"/>
            <a:ext cx="1495634" cy="142894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791EA9B-C9F1-F895-66E6-894812309641}"/>
              </a:ext>
            </a:extLst>
          </p:cNvPr>
          <p:cNvSpPr txBox="1"/>
          <p:nvPr/>
        </p:nvSpPr>
        <p:spPr>
          <a:xfrm>
            <a:off x="508650" y="2561944"/>
            <a:ext cx="155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err="1"/>
              <a:t>Read</a:t>
            </a:r>
            <a:r>
              <a:rPr lang="pt-PT" sz="1200" dirty="0"/>
              <a:t> </a:t>
            </a:r>
            <a:r>
              <a:rPr lang="pt-PT" sz="1200" dirty="0" err="1"/>
              <a:t>key</a:t>
            </a:r>
            <a:r>
              <a:rPr lang="pt-PT" sz="1200" dirty="0"/>
              <a:t> “</a:t>
            </a:r>
            <a:r>
              <a:rPr lang="pt-PT" sz="1200" dirty="0" err="1"/>
              <a:t>bigdata</a:t>
            </a:r>
            <a:r>
              <a:rPr lang="pt-PT" sz="1200" dirty="0"/>
              <a:t>”</a:t>
            </a:r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4B346E50-51EE-C2A7-ECD1-9C8B88DC9F4B}"/>
              </a:ext>
            </a:extLst>
          </p:cNvPr>
          <p:cNvCxnSpPr/>
          <p:nvPr/>
        </p:nvCxnSpPr>
        <p:spPr>
          <a:xfrm flipV="1">
            <a:off x="1962150" y="2647950"/>
            <a:ext cx="742950" cy="7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58FE48CC-97DC-ADB6-1579-F734AA1B89C2}"/>
              </a:ext>
            </a:extLst>
          </p:cNvPr>
          <p:cNvCxnSpPr/>
          <p:nvPr/>
        </p:nvCxnSpPr>
        <p:spPr>
          <a:xfrm flipV="1">
            <a:off x="3127521" y="2029968"/>
            <a:ext cx="1371327" cy="61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FB57C1DB-BD77-8A8F-203F-01B6E24AD0FF}"/>
              </a:ext>
            </a:extLst>
          </p:cNvPr>
          <p:cNvSpPr txBox="1">
            <a:spLocks/>
          </p:cNvSpPr>
          <p:nvPr/>
        </p:nvSpPr>
        <p:spPr>
          <a:xfrm>
            <a:off x="508650" y="3914248"/>
            <a:ext cx="5021182" cy="10332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Como é feita a escrita?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BADB0B1-A1E1-A805-8AD5-A99E8E7EFC26}"/>
              </a:ext>
            </a:extLst>
          </p:cNvPr>
          <p:cNvSpPr txBox="1"/>
          <p:nvPr/>
        </p:nvSpPr>
        <p:spPr>
          <a:xfrm>
            <a:off x="508649" y="5062003"/>
            <a:ext cx="1550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err="1"/>
              <a:t>Write</a:t>
            </a:r>
            <a:r>
              <a:rPr lang="pt-PT" sz="1200" dirty="0"/>
              <a:t> </a:t>
            </a:r>
            <a:r>
              <a:rPr lang="pt-PT" sz="1200" dirty="0" err="1"/>
              <a:t>key</a:t>
            </a:r>
            <a:r>
              <a:rPr lang="pt-PT" sz="1200" dirty="0"/>
              <a:t> “bigdata2”</a:t>
            </a:r>
          </a:p>
          <a:p>
            <a:r>
              <a:rPr lang="pt-PT" sz="1200" dirty="0"/>
              <a:t>11 bytes</a:t>
            </a:r>
          </a:p>
          <a:p>
            <a:endParaRPr lang="pt-PT" sz="1200" dirty="0"/>
          </a:p>
          <a:p>
            <a:r>
              <a:rPr lang="pt-PT" sz="1200" dirty="0" err="1"/>
              <a:t>hello</a:t>
            </a:r>
            <a:r>
              <a:rPr lang="pt-PT" sz="1200" dirty="0"/>
              <a:t> </a:t>
            </a:r>
            <a:r>
              <a:rPr lang="pt-PT" sz="1200" dirty="0" err="1"/>
              <a:t>world</a:t>
            </a:r>
            <a:endParaRPr lang="pt-PT" sz="120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D7ED2D-AD92-AC06-3EEA-4A1E5E2C3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148" y="4562857"/>
            <a:ext cx="963431" cy="188428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31EAF1B-09DB-D54F-2926-897950F10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426" y="4562857"/>
            <a:ext cx="1495635" cy="1445780"/>
          </a:xfrm>
          <a:prstGeom prst="rect">
            <a:avLst/>
          </a:prstGeom>
        </p:spPr>
      </p:pic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DE11A7FD-C823-EF0A-6F2F-770F9ED5B793}"/>
              </a:ext>
            </a:extLst>
          </p:cNvPr>
          <p:cNvCxnSpPr>
            <a:cxnSpLocks/>
          </p:cNvCxnSpPr>
          <p:nvPr/>
        </p:nvCxnSpPr>
        <p:spPr>
          <a:xfrm>
            <a:off x="1746504" y="5504997"/>
            <a:ext cx="958596" cy="9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D85460E1-9000-3727-5B5C-85F6550B8261}"/>
              </a:ext>
            </a:extLst>
          </p:cNvPr>
          <p:cNvCxnSpPr/>
          <p:nvPr/>
        </p:nvCxnSpPr>
        <p:spPr>
          <a:xfrm flipV="1">
            <a:off x="2901863" y="4846320"/>
            <a:ext cx="2355937" cy="74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Memcached Architecture. Memcached is an in-memory key-value… | by Hussein  Nasser | Medium">
            <a:extLst>
              <a:ext uri="{FF2B5EF4-FFF2-40B4-BE49-F238E27FC236}">
                <a16:creationId xmlns:a16="http://schemas.microsoft.com/office/drawing/2014/main" id="{27047C2B-C399-22E4-77BE-BD1F931C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485" y="1622117"/>
            <a:ext cx="3477366" cy="17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26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3F7C9-79BC-FC74-793B-54A3FD834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82359-6AB1-46CE-E124-D0EE6889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930" y="1260349"/>
            <a:ext cx="5021182" cy="1033272"/>
          </a:xfrm>
        </p:spPr>
        <p:txBody>
          <a:bodyPr>
            <a:normAutofit/>
          </a:bodyPr>
          <a:lstStyle/>
          <a:p>
            <a:r>
              <a:rPr lang="pt-PT" sz="2000" dirty="0"/>
              <a:t>Exemplo de Uso Real de </a:t>
            </a:r>
            <a:r>
              <a:rPr lang="pt-PT" sz="2000" dirty="0" err="1"/>
              <a:t>Memcached</a:t>
            </a:r>
            <a:endParaRPr lang="pt-PT" sz="2000" dirty="0"/>
          </a:p>
        </p:txBody>
      </p:sp>
      <p:pic>
        <p:nvPicPr>
          <p:cNvPr id="1028" name="Picture 4" descr="pessoas, usuário, equipe png transparente 9663171 PNG">
            <a:extLst>
              <a:ext uri="{FF2B5EF4-FFF2-40B4-BE49-F238E27FC236}">
                <a16:creationId xmlns:a16="http://schemas.microsoft.com/office/drawing/2014/main" id="{286F06F8-197F-7202-17B6-AF3ECE423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19" y="3149600"/>
            <a:ext cx="1498093" cy="149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22F87BA-9C8D-0B96-AE48-9238FD1FB153}"/>
              </a:ext>
            </a:extLst>
          </p:cNvPr>
          <p:cNvSpPr/>
          <p:nvPr/>
        </p:nvSpPr>
        <p:spPr>
          <a:xfrm>
            <a:off x="1378966" y="2763520"/>
            <a:ext cx="965200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USER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AD10F4B-FBDC-F77A-3D71-A76F599B24A6}"/>
              </a:ext>
            </a:extLst>
          </p:cNvPr>
          <p:cNvSpPr/>
          <p:nvPr/>
        </p:nvSpPr>
        <p:spPr>
          <a:xfrm>
            <a:off x="4446598" y="2528570"/>
            <a:ext cx="1852602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APP SERVER 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FE9C537-C2B1-D0E5-96FA-F416394F257B}"/>
              </a:ext>
            </a:extLst>
          </p:cNvPr>
          <p:cNvSpPr/>
          <p:nvPr/>
        </p:nvSpPr>
        <p:spPr>
          <a:xfrm>
            <a:off x="4446598" y="3290572"/>
            <a:ext cx="1852602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APP SERVER 2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732A58B-3F69-708A-6C40-97994D390E9E}"/>
              </a:ext>
            </a:extLst>
          </p:cNvPr>
          <p:cNvSpPr/>
          <p:nvPr/>
        </p:nvSpPr>
        <p:spPr>
          <a:xfrm>
            <a:off x="4446598" y="4104641"/>
            <a:ext cx="1852602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APP SERVER 3</a:t>
            </a: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B097127E-0C11-C8F3-B056-4AF9F126BCD7}"/>
              </a:ext>
            </a:extLst>
          </p:cNvPr>
          <p:cNvCxnSpPr>
            <a:cxnSpLocks/>
          </p:cNvCxnSpPr>
          <p:nvPr/>
        </p:nvCxnSpPr>
        <p:spPr>
          <a:xfrm flipV="1">
            <a:off x="2438400" y="2721610"/>
            <a:ext cx="1889760" cy="23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5DE62F3-C94F-ECA6-74B8-95E4038FD056}"/>
              </a:ext>
            </a:extLst>
          </p:cNvPr>
          <p:cNvSpPr txBox="1"/>
          <p:nvPr/>
        </p:nvSpPr>
        <p:spPr>
          <a:xfrm rot="21186026">
            <a:off x="2972528" y="2540564"/>
            <a:ext cx="1058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err="1"/>
              <a:t>Request</a:t>
            </a:r>
            <a:endParaRPr lang="pt-PT" sz="1200" dirty="0"/>
          </a:p>
        </p:txBody>
      </p:sp>
      <p:sp>
        <p:nvSpPr>
          <p:cNvPr id="19" name="Cilindro 18">
            <a:extLst>
              <a:ext uri="{FF2B5EF4-FFF2-40B4-BE49-F238E27FC236}">
                <a16:creationId xmlns:a16="http://schemas.microsoft.com/office/drawing/2014/main" id="{1CEEA472-E72F-F406-7B8F-C2FB5015A905}"/>
              </a:ext>
            </a:extLst>
          </p:cNvPr>
          <p:cNvSpPr/>
          <p:nvPr/>
        </p:nvSpPr>
        <p:spPr>
          <a:xfrm>
            <a:off x="8307906" y="2246629"/>
            <a:ext cx="690880" cy="86486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DB</a:t>
            </a:r>
          </a:p>
        </p:txBody>
      </p: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29C63766-6889-9D6E-2EC0-AAD7102C6FA9}"/>
              </a:ext>
            </a:extLst>
          </p:cNvPr>
          <p:cNvCxnSpPr>
            <a:cxnSpLocks/>
          </p:cNvCxnSpPr>
          <p:nvPr/>
        </p:nvCxnSpPr>
        <p:spPr>
          <a:xfrm>
            <a:off x="6432038" y="2679063"/>
            <a:ext cx="1604522" cy="102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DD6359BC-FA23-9F63-9820-D8C3DA42E4B3}"/>
              </a:ext>
            </a:extLst>
          </p:cNvPr>
          <p:cNvSpPr/>
          <p:nvPr/>
        </p:nvSpPr>
        <p:spPr>
          <a:xfrm>
            <a:off x="8135186" y="3708401"/>
            <a:ext cx="1191694" cy="58928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err="1"/>
              <a:t>Memcached</a:t>
            </a:r>
            <a:endParaRPr lang="pt-PT" sz="1200" b="1" dirty="0"/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251C123-6F23-267E-0425-58141994B5FF}"/>
              </a:ext>
            </a:extLst>
          </p:cNvPr>
          <p:cNvCxnSpPr>
            <a:cxnSpLocks/>
          </p:cNvCxnSpPr>
          <p:nvPr/>
        </p:nvCxnSpPr>
        <p:spPr>
          <a:xfrm flipH="1" flipV="1">
            <a:off x="6397826" y="2956560"/>
            <a:ext cx="1547294" cy="104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F5397829-DE21-3ACE-C8BF-690AC8EF9D14}"/>
              </a:ext>
            </a:extLst>
          </p:cNvPr>
          <p:cNvCxnSpPr/>
          <p:nvPr/>
        </p:nvCxnSpPr>
        <p:spPr>
          <a:xfrm>
            <a:off x="6432038" y="2528570"/>
            <a:ext cx="1777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18BDD81-78B9-089F-4493-D743EA811879}"/>
              </a:ext>
            </a:extLst>
          </p:cNvPr>
          <p:cNvSpPr txBox="1"/>
          <p:nvPr/>
        </p:nvSpPr>
        <p:spPr>
          <a:xfrm>
            <a:off x="6563177" y="1264739"/>
            <a:ext cx="1646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Se os dados não existirem em cache, faz-se um novo </a:t>
            </a:r>
            <a:r>
              <a:rPr lang="pt-PT" sz="1200" dirty="0" err="1"/>
              <a:t>request</a:t>
            </a:r>
            <a:r>
              <a:rPr lang="pt-PT" sz="1200" dirty="0"/>
              <a:t> á DB e regista-se em cache após isso.</a:t>
            </a:r>
          </a:p>
        </p:txBody>
      </p: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F9C01709-86B2-3474-5DA4-16D4F3281F3C}"/>
              </a:ext>
            </a:extLst>
          </p:cNvPr>
          <p:cNvCxnSpPr>
            <a:cxnSpLocks/>
          </p:cNvCxnSpPr>
          <p:nvPr/>
        </p:nvCxnSpPr>
        <p:spPr>
          <a:xfrm>
            <a:off x="6563177" y="2637928"/>
            <a:ext cx="1744729" cy="938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2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0D5FB-7F85-2FD1-86CC-62E2C8851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D611B-9A95-C97F-CAF0-4D6D26BB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930" y="1260349"/>
            <a:ext cx="5021182" cy="1033272"/>
          </a:xfrm>
        </p:spPr>
        <p:txBody>
          <a:bodyPr>
            <a:normAutofit/>
          </a:bodyPr>
          <a:lstStyle/>
          <a:p>
            <a:r>
              <a:rPr lang="pt-PT" sz="2000" dirty="0"/>
              <a:t>Exemplo de Uso Real de </a:t>
            </a:r>
            <a:r>
              <a:rPr lang="pt-PT" sz="2000" dirty="0" err="1"/>
              <a:t>Memcached</a:t>
            </a:r>
            <a:endParaRPr lang="pt-PT" sz="2000" dirty="0"/>
          </a:p>
        </p:txBody>
      </p:sp>
      <p:pic>
        <p:nvPicPr>
          <p:cNvPr id="1028" name="Picture 4" descr="pessoas, usuário, equipe png transparente 9663171 PNG">
            <a:extLst>
              <a:ext uri="{FF2B5EF4-FFF2-40B4-BE49-F238E27FC236}">
                <a16:creationId xmlns:a16="http://schemas.microsoft.com/office/drawing/2014/main" id="{6D6B9093-882B-FDD7-CF67-44F990D52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19" y="3149600"/>
            <a:ext cx="1498093" cy="149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82C5CA9-1C5D-0689-2602-3238124DCD79}"/>
              </a:ext>
            </a:extLst>
          </p:cNvPr>
          <p:cNvSpPr/>
          <p:nvPr/>
        </p:nvSpPr>
        <p:spPr>
          <a:xfrm>
            <a:off x="1378966" y="2763520"/>
            <a:ext cx="965200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USER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0C976E6-3676-13E2-11B8-5A1BDE5424E3}"/>
              </a:ext>
            </a:extLst>
          </p:cNvPr>
          <p:cNvSpPr/>
          <p:nvPr/>
        </p:nvSpPr>
        <p:spPr>
          <a:xfrm>
            <a:off x="4446598" y="2528570"/>
            <a:ext cx="1852602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APP SERVER 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A0756CC-5D4F-C299-8EE6-5C9D8133FCA2}"/>
              </a:ext>
            </a:extLst>
          </p:cNvPr>
          <p:cNvSpPr/>
          <p:nvPr/>
        </p:nvSpPr>
        <p:spPr>
          <a:xfrm>
            <a:off x="4446598" y="3290572"/>
            <a:ext cx="1852602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APP SERVER 2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AF2636A-B64E-E3F0-CEBE-BB9A47FBDBE0}"/>
              </a:ext>
            </a:extLst>
          </p:cNvPr>
          <p:cNvSpPr/>
          <p:nvPr/>
        </p:nvSpPr>
        <p:spPr>
          <a:xfrm>
            <a:off x="4446598" y="4104641"/>
            <a:ext cx="1852602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APP SERVER 3</a:t>
            </a: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F5F70857-012E-0459-B9FE-5067CF359EA0}"/>
              </a:ext>
            </a:extLst>
          </p:cNvPr>
          <p:cNvCxnSpPr>
            <a:cxnSpLocks/>
          </p:cNvCxnSpPr>
          <p:nvPr/>
        </p:nvCxnSpPr>
        <p:spPr>
          <a:xfrm flipV="1">
            <a:off x="2438400" y="2721610"/>
            <a:ext cx="1889760" cy="23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4D34909-17B6-6C19-647A-C3172836E1F5}"/>
              </a:ext>
            </a:extLst>
          </p:cNvPr>
          <p:cNvSpPr txBox="1"/>
          <p:nvPr/>
        </p:nvSpPr>
        <p:spPr>
          <a:xfrm rot="21186026">
            <a:off x="2972528" y="2540564"/>
            <a:ext cx="1058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err="1"/>
              <a:t>Request</a:t>
            </a:r>
            <a:endParaRPr lang="pt-PT" sz="1200" dirty="0"/>
          </a:p>
        </p:txBody>
      </p:sp>
      <p:sp>
        <p:nvSpPr>
          <p:cNvPr id="19" name="Cilindro 18">
            <a:extLst>
              <a:ext uri="{FF2B5EF4-FFF2-40B4-BE49-F238E27FC236}">
                <a16:creationId xmlns:a16="http://schemas.microsoft.com/office/drawing/2014/main" id="{BE1B64E0-3A3C-F266-F453-A439C02544E6}"/>
              </a:ext>
            </a:extLst>
          </p:cNvPr>
          <p:cNvSpPr/>
          <p:nvPr/>
        </p:nvSpPr>
        <p:spPr>
          <a:xfrm>
            <a:off x="8307906" y="2246629"/>
            <a:ext cx="690880" cy="86486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DB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8AD77EE-B319-D367-5766-418C8E6EFB17}"/>
              </a:ext>
            </a:extLst>
          </p:cNvPr>
          <p:cNvSpPr/>
          <p:nvPr/>
        </p:nvSpPr>
        <p:spPr>
          <a:xfrm>
            <a:off x="8135186" y="3718560"/>
            <a:ext cx="1191694" cy="58928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err="1"/>
              <a:t>Memcached</a:t>
            </a:r>
            <a:endParaRPr lang="pt-PT" sz="1200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A91F86-2217-4A78-CCE5-C2287B1B17CD}"/>
              </a:ext>
            </a:extLst>
          </p:cNvPr>
          <p:cNvSpPr/>
          <p:nvPr/>
        </p:nvSpPr>
        <p:spPr>
          <a:xfrm>
            <a:off x="8135186" y="4490721"/>
            <a:ext cx="1191694" cy="58928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err="1"/>
              <a:t>Memcached</a:t>
            </a:r>
            <a:endParaRPr lang="pt-PT" sz="12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2CBC772-2F62-412A-F166-A6BCFA8A35DE}"/>
              </a:ext>
            </a:extLst>
          </p:cNvPr>
          <p:cNvSpPr/>
          <p:nvPr/>
        </p:nvSpPr>
        <p:spPr>
          <a:xfrm>
            <a:off x="8135186" y="5262882"/>
            <a:ext cx="1191694" cy="58928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err="1"/>
              <a:t>Memcached</a:t>
            </a:r>
            <a:endParaRPr lang="pt-PT" sz="12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EF92E5C-F29D-2D15-4256-AF73789DE109}"/>
              </a:ext>
            </a:extLst>
          </p:cNvPr>
          <p:cNvSpPr txBox="1"/>
          <p:nvPr/>
        </p:nvSpPr>
        <p:spPr>
          <a:xfrm>
            <a:off x="9629214" y="3898646"/>
            <a:ext cx="2194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Podem haver várias máquinas com o </a:t>
            </a:r>
            <a:r>
              <a:rPr lang="pt-PT" sz="1200" dirty="0" err="1"/>
              <a:t>Memcached</a:t>
            </a:r>
            <a:r>
              <a:rPr lang="pt-PT" sz="1200" dirty="0"/>
              <a:t> ligado.</a:t>
            </a:r>
          </a:p>
          <a:p>
            <a:endParaRPr lang="pt-PT" sz="1200" dirty="0"/>
          </a:p>
          <a:p>
            <a:r>
              <a:rPr lang="pt-PT" sz="1200" dirty="0"/>
              <a:t>Sendo feita a gestão de </a:t>
            </a:r>
            <a:r>
              <a:rPr lang="pt-PT" sz="1200" dirty="0" err="1"/>
              <a:t>keys</a:t>
            </a:r>
            <a:r>
              <a:rPr lang="pt-PT" sz="1200" dirty="0"/>
              <a:t> pelos servidores através de bibliotecas de </a:t>
            </a:r>
            <a:r>
              <a:rPr lang="pt-PT" sz="1200" dirty="0" err="1"/>
              <a:t>python</a:t>
            </a:r>
            <a:r>
              <a:rPr lang="pt-PT" sz="1200" dirty="0"/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05779B7-A88B-12AC-9B31-A71DC832CC43}"/>
              </a:ext>
            </a:extLst>
          </p:cNvPr>
          <p:cNvSpPr/>
          <p:nvPr/>
        </p:nvSpPr>
        <p:spPr>
          <a:xfrm>
            <a:off x="5812174" y="2957829"/>
            <a:ext cx="487026" cy="25972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3B8EFA1-2457-FCD6-1C3D-474BE8D9CD9A}"/>
              </a:ext>
            </a:extLst>
          </p:cNvPr>
          <p:cNvSpPr/>
          <p:nvPr/>
        </p:nvSpPr>
        <p:spPr>
          <a:xfrm>
            <a:off x="5812174" y="3760786"/>
            <a:ext cx="487026" cy="25972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b="1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B094CF4-0057-941F-3830-D4B4A4BA7FA6}"/>
              </a:ext>
            </a:extLst>
          </p:cNvPr>
          <p:cNvSpPr/>
          <p:nvPr/>
        </p:nvSpPr>
        <p:spPr>
          <a:xfrm>
            <a:off x="5800600" y="4574855"/>
            <a:ext cx="487026" cy="25972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b="1" dirty="0"/>
          </a:p>
        </p:txBody>
      </p:sp>
      <p:cxnSp>
        <p:nvCxnSpPr>
          <p:cNvPr id="18" name="Conexão: Ângulo Reto 17">
            <a:extLst>
              <a:ext uri="{FF2B5EF4-FFF2-40B4-BE49-F238E27FC236}">
                <a16:creationId xmlns:a16="http://schemas.microsoft.com/office/drawing/2014/main" id="{F1440D83-3C51-53A8-055C-8247797A57CA}"/>
              </a:ext>
            </a:extLst>
          </p:cNvPr>
          <p:cNvCxnSpPr>
            <a:stCxn id="10" idx="3"/>
            <a:endCxn id="11" idx="3"/>
          </p:cNvCxnSpPr>
          <p:nvPr/>
        </p:nvCxnSpPr>
        <p:spPr>
          <a:xfrm>
            <a:off x="6299200" y="3087690"/>
            <a:ext cx="12700" cy="80295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: Ângulo Reto 19">
            <a:extLst>
              <a:ext uri="{FF2B5EF4-FFF2-40B4-BE49-F238E27FC236}">
                <a16:creationId xmlns:a16="http://schemas.microsoft.com/office/drawing/2014/main" id="{52D7612E-D78F-5D28-27D5-5FF7C07E58BA}"/>
              </a:ext>
            </a:extLst>
          </p:cNvPr>
          <p:cNvCxnSpPr/>
          <p:nvPr/>
        </p:nvCxnSpPr>
        <p:spPr>
          <a:xfrm>
            <a:off x="6311900" y="3943667"/>
            <a:ext cx="12700" cy="80295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48D750B-EF64-180A-F49F-22C208C1C91B}"/>
              </a:ext>
            </a:extLst>
          </p:cNvPr>
          <p:cNvSpPr txBox="1"/>
          <p:nvPr/>
        </p:nvSpPr>
        <p:spPr>
          <a:xfrm>
            <a:off x="4275619" y="5046668"/>
            <a:ext cx="2194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Também é uma prática comum, integrar </a:t>
            </a:r>
            <a:r>
              <a:rPr lang="pt-PT" sz="1200" dirty="0" err="1"/>
              <a:t>memcached</a:t>
            </a:r>
            <a:r>
              <a:rPr lang="pt-PT" sz="1200" dirty="0"/>
              <a:t> distribuído pelos vários servidores. </a:t>
            </a:r>
          </a:p>
          <a:p>
            <a:endParaRPr lang="pt-PT" sz="1200" dirty="0"/>
          </a:p>
          <a:p>
            <a:r>
              <a:rPr lang="pt-PT" sz="1200" dirty="0"/>
              <a:t>Estando eles ligados uns aos outros podendo interagir entre si numa bola de conexões.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880B948-7379-0780-E2E5-084C10089FEF}"/>
              </a:ext>
            </a:extLst>
          </p:cNvPr>
          <p:cNvSpPr txBox="1"/>
          <p:nvPr/>
        </p:nvSpPr>
        <p:spPr>
          <a:xfrm>
            <a:off x="9629214" y="3576120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Caso 1: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F663D7A-5077-088C-2E84-6F150D8CB6E6}"/>
              </a:ext>
            </a:extLst>
          </p:cNvPr>
          <p:cNvSpPr txBox="1"/>
          <p:nvPr/>
        </p:nvSpPr>
        <p:spPr>
          <a:xfrm>
            <a:off x="4256897" y="4755956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Caso 2:</a:t>
            </a:r>
          </a:p>
        </p:txBody>
      </p:sp>
    </p:spTree>
    <p:extLst>
      <p:ext uri="{BB962C8B-B14F-4D97-AF65-F5344CB8AC3E}">
        <p14:creationId xmlns:p14="http://schemas.microsoft.com/office/powerpoint/2010/main" val="13529902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1298</Words>
  <Application>Microsoft Office PowerPoint</Application>
  <PresentationFormat>Ecrã Panorâmico</PresentationFormat>
  <Paragraphs>148</Paragraphs>
  <Slides>13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9" baseType="lpstr">
      <vt:lpstr>Aptos</vt:lpstr>
      <vt:lpstr>Arial</vt:lpstr>
      <vt:lpstr>Bierstadt</vt:lpstr>
      <vt:lpstr>inherit</vt:lpstr>
      <vt:lpstr>Inter</vt:lpstr>
      <vt:lpstr>GestaltVTI</vt:lpstr>
      <vt:lpstr>Apresentação de Big Data  Memcached</vt:lpstr>
      <vt:lpstr>Introdução</vt:lpstr>
      <vt:lpstr>O que é uma base de dados do tipo Key-Value?</vt:lpstr>
      <vt:lpstr>Empresas que já implementaram Memcached no seu negócio com sucesso</vt:lpstr>
      <vt:lpstr>Como funciona o Memcached?  - A memória é alocada em páginas de (1MB configurável);  - As páginas são organizadas por slab classes;  - As páginas consistem em chunks de tamanho fixo;  - Os items são alocados em chunks dependendo do tamanho;  - Resolvendo assim problemas de fragmentação de memória;  </vt:lpstr>
      <vt:lpstr>Apresentação do PowerPoint</vt:lpstr>
      <vt:lpstr>Como é feita a leitura?</vt:lpstr>
      <vt:lpstr>Exemplo de Uso Real de Memcached</vt:lpstr>
      <vt:lpstr>Exemplo de Uso Real de Memcached</vt:lpstr>
      <vt:lpstr>Pontos Fortes do Memcached para o Negócio: </vt:lpstr>
      <vt:lpstr>Algumas desvantagens no uso de Memcached:</vt:lpstr>
      <vt:lpstr>Conclusões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Miguel Carvalho dos Santos</dc:creator>
  <cp:lastModifiedBy>João Miguel Carvalho dos Santos</cp:lastModifiedBy>
  <cp:revision>6</cp:revision>
  <dcterms:created xsi:type="dcterms:W3CDTF">2025-02-26T15:09:18Z</dcterms:created>
  <dcterms:modified xsi:type="dcterms:W3CDTF">2025-03-11T23:35:14Z</dcterms:modified>
</cp:coreProperties>
</file>