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5" r:id="rId4"/>
    <p:sldId id="260" r:id="rId5"/>
    <p:sldId id="258" r:id="rId6"/>
    <p:sldId id="267" r:id="rId7"/>
    <p:sldId id="261" r:id="rId8"/>
    <p:sldId id="268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11/27/2020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3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58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0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11/27/2020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42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11/27/2020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23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259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97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4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279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525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11/27/2020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2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ncLdXz73sc&amp;ab_channel=JonathanIrvinSantoso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jsantoso2/meme_generator_tex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hesa/ImgFlip575K_Dataset" TargetMode="External"/><Relationship Id="rId2" Type="http://schemas.openxmlformats.org/officeDocument/2006/relationships/hyperlink" Target="http://karpathy.github.io/2015/05/21/rnn-effectivenes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.stanford.edu/class/archive/cs/cs224n/cs224n.1184/reports/6909159.pdf" TargetMode="External"/><Relationship Id="rId5" Type="http://schemas.openxmlformats.org/officeDocument/2006/relationships/hyperlink" Target="https://pytorch.org/tutorials/intermediate/char_rnn_generation_tutorial.html" TargetMode="External"/><Relationship Id="rId4" Type="http://schemas.openxmlformats.org/officeDocument/2006/relationships/hyperlink" Target="https://towardsdatascience.com/meme-text-generation-with-a-deep-convolutional-network-in-keras-tensorflow-a57c6f218e85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santoso2/meme_generator_text" TargetMode="External"/><Relationship Id="rId2" Type="http://schemas.openxmlformats.org/officeDocument/2006/relationships/hyperlink" Target="https://www.youtube.com/watch?v=kncLdXz73sc&amp;ab_channel=JonathanIrvinSantoso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hyperlink" Target="https://github.com/schesa/ImgFlip575K_Datase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nsorflow.org/tutorials/text/text_generat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text/text_generation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me-generator-nn-app.herokuapp.com/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54BDA8-EE5D-4DC8-BA6E-A93D6501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8" y="736600"/>
            <a:ext cx="7534652" cy="5384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70FE3-6F28-42F0-B711-C0CB33A23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814" y="1482634"/>
            <a:ext cx="5928018" cy="3046798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Applied DL Project: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Generating Your Own Meme Caption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D444B-A3E0-4BD5-B449-C9AC2F792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0814" y="4686300"/>
            <a:ext cx="5928018" cy="1057276"/>
          </a:xfrm>
        </p:spPr>
        <p:txBody>
          <a:bodyPr>
            <a:normAutofit fontScale="85000" lnSpcReduction="20000"/>
          </a:bodyPr>
          <a:lstStyle/>
          <a:p>
            <a:pPr algn="l"/>
            <a:endParaRPr lang="en-US" dirty="0"/>
          </a:p>
          <a:p>
            <a:r>
              <a:rPr lang="en-US" dirty="0"/>
              <a:t>Jonathan Santoso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8B4AD-28F8-4976-8F2F-132624A0D0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736600"/>
            <a:ext cx="4657328" cy="53847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CF5545-BB8F-48D8-ABEA-A25F77066CAA}"/>
              </a:ext>
            </a:extLst>
          </p:cNvPr>
          <p:cNvSpPr txBox="1"/>
          <p:nvPr/>
        </p:nvSpPr>
        <p:spPr>
          <a:xfrm>
            <a:off x="787153" y="6121711"/>
            <a:ext cx="1061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Video Link: </a:t>
            </a:r>
            <a:r>
              <a:rPr lang="en-US" dirty="0">
                <a:hlinkClick r:id="rId3"/>
              </a:rPr>
              <a:t>https://www.youtube.com/watch?v=kncLdXz73sc&amp;ab_channel=JonathanIrvinSantoso</a:t>
            </a:r>
            <a:r>
              <a:rPr lang="en-US" dirty="0"/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828929-B48B-4B01-A6B7-CD456B3427AF}"/>
              </a:ext>
            </a:extLst>
          </p:cNvPr>
          <p:cNvSpPr txBox="1"/>
          <p:nvPr/>
        </p:nvSpPr>
        <p:spPr>
          <a:xfrm>
            <a:off x="787153" y="6491043"/>
            <a:ext cx="1061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 Link: </a:t>
            </a:r>
            <a:r>
              <a:rPr lang="en-US" dirty="0">
                <a:hlinkClick r:id="rId4"/>
              </a:rPr>
              <a:t>https://github.com/jsantoso2/meme_generator_text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3368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196C-062A-4EE6-9AD6-E0597B0E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Conclusion/Future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B9261-A005-4134-AE68-6EA7E0CC1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75090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CNN performed better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Coherent captions can be generated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Human generated memes are still better!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Future Work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dirty="0"/>
              <a:t>Attention with LSTM + Other Variants (Stacked, Bidirectional, etc.)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dirty="0"/>
              <a:t>Include CNN to generate captions from Custom Images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dirty="0"/>
              <a:t>Profanity Filters added</a:t>
            </a:r>
          </a:p>
        </p:txBody>
      </p:sp>
    </p:spTree>
    <p:extLst>
      <p:ext uri="{BB962C8B-B14F-4D97-AF65-F5344CB8AC3E}">
        <p14:creationId xmlns:p14="http://schemas.microsoft.com/office/powerpoint/2010/main" val="1818742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C1222-2403-4F7E-AC9E-93C80513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CB803-5D8C-4F43-88CB-BA93AB81B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411" y="2587752"/>
            <a:ext cx="11504129" cy="3593592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http://karpathy.github.io/2015/05/21/rnn-effectiveness/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https://github.com/schesa/ImgFlip575K_Dataset</a:t>
            </a:r>
            <a:r>
              <a:rPr lang="en-US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https://towardsdatascience.com/meme-text-generation-with-a-deep-convolutional-network-in-keras-tensorflow-a57c6f218e85</a:t>
            </a:r>
            <a:r>
              <a:rPr lang="en-US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https://pytorch.org/tutorials/intermediate/char_rnn_generation_tutorial.html</a:t>
            </a:r>
            <a:r>
              <a:rPr lang="en-US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https://web.stanford.edu/class/archive/cs/cs224n/cs224n.1184/reports/6909159.pdf</a:t>
            </a:r>
            <a:r>
              <a:rPr lang="en-US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387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C64698-9E00-4EF7-B21B-0913E72C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938BF5-FE75-4D51-95EF-16FD10A80577}"/>
              </a:ext>
            </a:extLst>
          </p:cNvPr>
          <p:cNvSpPr txBox="1"/>
          <p:nvPr/>
        </p:nvSpPr>
        <p:spPr>
          <a:xfrm>
            <a:off x="816746" y="4545368"/>
            <a:ext cx="1061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Video Link: </a:t>
            </a:r>
            <a:r>
              <a:rPr lang="en-US" dirty="0">
                <a:hlinkClick r:id="rId2"/>
              </a:rPr>
              <a:t>https://www.youtube.com/watch?v=kncLdXz73sc&amp;ab_channel=JonathanIrvinSantoso</a:t>
            </a:r>
            <a:r>
              <a:rPr lang="en-US" dirty="0"/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98EAFA-F456-4999-9A34-343A4E5827A9}"/>
              </a:ext>
            </a:extLst>
          </p:cNvPr>
          <p:cNvSpPr txBox="1"/>
          <p:nvPr/>
        </p:nvSpPr>
        <p:spPr>
          <a:xfrm>
            <a:off x="816746" y="4914700"/>
            <a:ext cx="1061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 Link: </a:t>
            </a:r>
            <a:r>
              <a:rPr lang="en-US" dirty="0">
                <a:hlinkClick r:id="rId3"/>
              </a:rPr>
              <a:t>https://github.com/jsantoso2/meme_generator_text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856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196C-062A-4EE6-9AD6-E0597B0E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B9261-A005-4134-AE68-6EA7E0CC1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73" y="2654424"/>
            <a:ext cx="5351903" cy="352692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Compare Human vs Machine Generated Meme Captions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Text Generation using Character Embeddings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dirty="0"/>
              <a:t>Why Character Embeddings?</a:t>
            </a:r>
          </a:p>
          <a:p>
            <a:pPr marL="1051560" lvl="3" indent="-457200">
              <a:buFont typeface="Arial" panose="020B0604020202020204" pitchFamily="34" charset="0"/>
              <a:buChar char="•"/>
            </a:pPr>
            <a:r>
              <a:rPr lang="en-US" dirty="0"/>
              <a:t>Spelling Mistakes and Slang words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Did you mean…?. Robots, writing and predictive text. | by Charlotte Pearce  | Medium">
            <a:extLst>
              <a:ext uri="{FF2B5EF4-FFF2-40B4-BE49-F238E27FC236}">
                <a16:creationId xmlns:a16="http://schemas.microsoft.com/office/drawing/2014/main" id="{A848CC64-FCE1-49AE-B848-2A4A3187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2667" y="177041"/>
            <a:ext cx="5352288" cy="198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7A8E4F-41C8-4E3F-B9BD-3A971F7ED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588" y="2848575"/>
            <a:ext cx="3905227" cy="292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6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196C-062A-4EE6-9AD6-E0597B0E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OVERVIEW         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B9261-A005-4134-AE68-6EA7E0CC1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384" y="2368514"/>
            <a:ext cx="4535158" cy="359359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100 Most Popular Meme Images from ImgFlip.com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~575k Caption from these 100 images in JSON</a:t>
            </a:r>
          </a:p>
          <a:p>
            <a:r>
              <a:rPr lang="en-US" dirty="0"/>
              <a:t>    (Extracted: ~Apr 2020)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184DE6-B32E-4C70-905F-64EEEF140A3A}"/>
              </a:ext>
            </a:extLst>
          </p:cNvPr>
          <p:cNvSpPr txBox="1"/>
          <p:nvPr/>
        </p:nvSpPr>
        <p:spPr>
          <a:xfrm>
            <a:off x="248575" y="6312023"/>
            <a:ext cx="860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https://github.com/schesa/ImgFlip575K_Dataset</a:t>
            </a:r>
            <a:endParaRPr lang="en-US" dirty="0"/>
          </a:p>
        </p:txBody>
      </p:sp>
      <p:pic>
        <p:nvPicPr>
          <p:cNvPr id="2050" name="Picture 2" descr="Welcome to PyTorch Tutorials — PyTorch Tutorials 1.7.0 documentation">
            <a:extLst>
              <a:ext uri="{FF2B5EF4-FFF2-40B4-BE49-F238E27FC236}">
                <a16:creationId xmlns:a16="http://schemas.microsoft.com/office/drawing/2014/main" id="{452E3A5E-6CAB-4E0B-8301-2A2532E791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43853" y="2681936"/>
            <a:ext cx="3817398" cy="97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Google Colab?. Introduction to Google Colab. | by Hrishikesh Mane |  Medium">
            <a:extLst>
              <a:ext uri="{FF2B5EF4-FFF2-40B4-BE49-F238E27FC236}">
                <a16:creationId xmlns:a16="http://schemas.microsoft.com/office/drawing/2014/main" id="{D1A1DAF2-DF32-441F-A26D-66725CC69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21323" y="2368514"/>
            <a:ext cx="3023305" cy="133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7DAD9F-ED1D-4099-A75F-C4B669FAFF0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65" b="7301"/>
          <a:stretch/>
        </p:blipFill>
        <p:spPr>
          <a:xfrm>
            <a:off x="1587161" y="4938373"/>
            <a:ext cx="2105950" cy="102373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D8CD149-1CAA-47D7-9C6E-08540DFC0691}"/>
              </a:ext>
            </a:extLst>
          </p:cNvPr>
          <p:cNvSpPr txBox="1">
            <a:spLocks/>
          </p:cNvSpPr>
          <p:nvPr/>
        </p:nvSpPr>
        <p:spPr>
          <a:xfrm>
            <a:off x="6611112" y="5708715"/>
            <a:ext cx="5332313" cy="9726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Tools: Python, </a:t>
            </a:r>
            <a:r>
              <a:rPr lang="en-US" dirty="0" err="1"/>
              <a:t>Jupyter</a:t>
            </a:r>
            <a:r>
              <a:rPr lang="en-US" dirty="0"/>
              <a:t> Notebook, </a:t>
            </a:r>
            <a:r>
              <a:rPr lang="en-US" dirty="0" err="1"/>
              <a:t>Pytorch</a:t>
            </a:r>
            <a:r>
              <a:rPr lang="en-US" dirty="0"/>
              <a:t>, Google </a:t>
            </a:r>
            <a:r>
              <a:rPr lang="en-US" dirty="0" err="1"/>
              <a:t>Colab</a:t>
            </a:r>
            <a:r>
              <a:rPr lang="en-US" dirty="0"/>
              <a:t>, React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4" name="Picture 6" descr="GitHub - python/cpython: The Python programming language">
            <a:extLst>
              <a:ext uri="{FF2B5EF4-FFF2-40B4-BE49-F238E27FC236}">
                <a16:creationId xmlns:a16="http://schemas.microsoft.com/office/drawing/2014/main" id="{34ACC4CC-48D4-4F8B-8867-7DBCCAE09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2286" y="3654576"/>
            <a:ext cx="1618074" cy="161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roject Jupyter - Wikipedia">
            <a:extLst>
              <a:ext uri="{FF2B5EF4-FFF2-40B4-BE49-F238E27FC236}">
                <a16:creationId xmlns:a16="http://schemas.microsoft.com/office/drawing/2014/main" id="{687C6756-726E-45F0-925A-1D37F9216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90645" y="3654576"/>
            <a:ext cx="1395963" cy="161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con React Js Logo, HD Png Download , Transparent Png Image - PNGitem">
            <a:extLst>
              <a:ext uri="{FF2B5EF4-FFF2-40B4-BE49-F238E27FC236}">
                <a16:creationId xmlns:a16="http://schemas.microsoft.com/office/drawing/2014/main" id="{7D8AD6AE-5B54-464B-8430-067585522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22319" y="3654576"/>
            <a:ext cx="2014700" cy="191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80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196C-062A-4EE6-9AD6-E0597B0E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B9261-A005-4134-AE68-6EA7E0CC1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172" y="3794249"/>
            <a:ext cx="11353208" cy="443884"/>
          </a:xfrm>
        </p:spPr>
        <p:txBody>
          <a:bodyPr>
            <a:normAutofit/>
          </a:bodyPr>
          <a:lstStyle/>
          <a:p>
            <a:r>
              <a:rPr lang="en-US" sz="1800" dirty="0"/>
              <a:t>Example: &lt;start&gt;apple should make a big screen tv &lt;</a:t>
            </a:r>
            <a:r>
              <a:rPr lang="en-US" sz="1800" dirty="0" err="1"/>
              <a:t>sep</a:t>
            </a:r>
            <a:r>
              <a:rPr lang="en-US" sz="1800" dirty="0"/>
              <a:t>&gt; and call it the big mac&lt;end&gt;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E9FDFF-592E-42B7-87E4-A8D4D33E54D3}"/>
              </a:ext>
            </a:extLst>
          </p:cNvPr>
          <p:cNvSpPr txBox="1">
            <a:spLocks/>
          </p:cNvSpPr>
          <p:nvPr/>
        </p:nvSpPr>
        <p:spPr>
          <a:xfrm>
            <a:off x="321698" y="2283041"/>
            <a:ext cx="6194512" cy="138636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Filter data with ideal no. of boxes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Remove </a:t>
            </a:r>
            <a:r>
              <a:rPr lang="en-US" dirty="0" err="1"/>
              <a:t>non-english</a:t>
            </a:r>
            <a:r>
              <a:rPr lang="en-US"/>
              <a:t> characters, </a:t>
            </a:r>
            <a:r>
              <a:rPr lang="en-US" dirty="0"/>
              <a:t>emojis, links,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Limit to 200 characters or less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Lower Case characters (72 Characters)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13F0F8-2245-424E-BB58-42625B212918}"/>
              </a:ext>
            </a:extLst>
          </p:cNvPr>
          <p:cNvSpPr txBox="1">
            <a:spLocks/>
          </p:cNvSpPr>
          <p:nvPr/>
        </p:nvSpPr>
        <p:spPr>
          <a:xfrm>
            <a:off x="6768366" y="2410657"/>
            <a:ext cx="6194512" cy="1145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96D32E9-0F1E-4776-A074-6CB65436BF12}"/>
              </a:ext>
            </a:extLst>
          </p:cNvPr>
          <p:cNvSpPr/>
          <p:nvPr/>
        </p:nvSpPr>
        <p:spPr>
          <a:xfrm>
            <a:off x="5255436" y="2410657"/>
            <a:ext cx="1198485" cy="692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1772D1-2460-45F0-8D87-90D8104C8B25}"/>
              </a:ext>
            </a:extLst>
          </p:cNvPr>
          <p:cNvSpPr txBox="1"/>
          <p:nvPr/>
        </p:nvSpPr>
        <p:spPr>
          <a:xfrm>
            <a:off x="6623535" y="2340809"/>
            <a:ext cx="1763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~310k data points from 100 meme images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D0BAACD-F051-4A58-81AC-BD17B260BCD1}"/>
              </a:ext>
            </a:extLst>
          </p:cNvPr>
          <p:cNvSpPr/>
          <p:nvPr/>
        </p:nvSpPr>
        <p:spPr>
          <a:xfrm>
            <a:off x="8677534" y="2486727"/>
            <a:ext cx="1344441" cy="692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60614F-CD45-4B82-B435-FD4A6C940898}"/>
              </a:ext>
            </a:extLst>
          </p:cNvPr>
          <p:cNvSpPr txBox="1"/>
          <p:nvPr/>
        </p:nvSpPr>
        <p:spPr>
          <a:xfrm>
            <a:off x="10166806" y="2355668"/>
            <a:ext cx="1840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~88k data points from 100 meme images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5FFDA8-5E9B-48B1-8891-B0DAA85F2B9D}"/>
              </a:ext>
            </a:extLst>
          </p:cNvPr>
          <p:cNvSpPr/>
          <p:nvPr/>
        </p:nvSpPr>
        <p:spPr>
          <a:xfrm>
            <a:off x="6699059" y="3278998"/>
            <a:ext cx="1481402" cy="354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Unbalanced!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A8FA7E-991E-4082-996E-52C6DEACEAB5}"/>
              </a:ext>
            </a:extLst>
          </p:cNvPr>
          <p:cNvSpPr txBox="1"/>
          <p:nvPr/>
        </p:nvSpPr>
        <p:spPr>
          <a:xfrm>
            <a:off x="5298211" y="2552209"/>
            <a:ext cx="109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filtering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504C95-5DF7-4B25-A34D-128685A7ACCE}"/>
              </a:ext>
            </a:extLst>
          </p:cNvPr>
          <p:cNvSpPr txBox="1"/>
          <p:nvPr/>
        </p:nvSpPr>
        <p:spPr>
          <a:xfrm>
            <a:off x="8677534" y="2633914"/>
            <a:ext cx="109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sampling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95A05C1-08F5-4D30-B919-EB9E03EA692D}"/>
              </a:ext>
            </a:extLst>
          </p:cNvPr>
          <p:cNvSpPr txBox="1">
            <a:spLocks/>
          </p:cNvSpPr>
          <p:nvPr/>
        </p:nvSpPr>
        <p:spPr>
          <a:xfrm>
            <a:off x="321698" y="5983549"/>
            <a:ext cx="5502052" cy="87445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Pre-padding to length 128 (Why? – Divisible by 2)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95% Training  + 5% Validation (~5M Training, ~260k Validation)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2555FE-EC26-4939-925C-411C82BAAD2E}"/>
              </a:ext>
            </a:extLst>
          </p:cNvPr>
          <p:cNvCxnSpPr>
            <a:cxnSpLocks/>
          </p:cNvCxnSpPr>
          <p:nvPr/>
        </p:nvCxnSpPr>
        <p:spPr>
          <a:xfrm>
            <a:off x="6261404" y="4339293"/>
            <a:ext cx="0" cy="229015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6C35FE5E-2CDE-4A25-A5AD-02185F3B3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996089"/>
              </p:ext>
            </p:extLst>
          </p:nvPr>
        </p:nvGraphicFramePr>
        <p:xfrm>
          <a:off x="960120" y="4447245"/>
          <a:ext cx="4715163" cy="1434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721">
                  <a:extLst>
                    <a:ext uri="{9D8B030D-6E8A-4147-A177-3AD203B41FA5}">
                      <a16:colId xmlns:a16="http://schemas.microsoft.com/office/drawing/2014/main" val="2523592059"/>
                    </a:ext>
                  </a:extLst>
                </a:gridCol>
                <a:gridCol w="1571721">
                  <a:extLst>
                    <a:ext uri="{9D8B030D-6E8A-4147-A177-3AD203B41FA5}">
                      <a16:colId xmlns:a16="http://schemas.microsoft.com/office/drawing/2014/main" val="1577858783"/>
                    </a:ext>
                  </a:extLst>
                </a:gridCol>
                <a:gridCol w="1571721">
                  <a:extLst>
                    <a:ext uri="{9D8B030D-6E8A-4147-A177-3AD203B41FA5}">
                      <a16:colId xmlns:a16="http://schemas.microsoft.com/office/drawing/2014/main" val="2556190154"/>
                    </a:ext>
                  </a:extLst>
                </a:gridCol>
              </a:tblGrid>
              <a:tr h="358555">
                <a:tc>
                  <a:txBody>
                    <a:bodyPr/>
                    <a:lstStyle/>
                    <a:p>
                      <a:r>
                        <a:rPr lang="en-US" sz="16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Image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582801"/>
                  </a:ext>
                </a:extLst>
              </a:tr>
              <a:tr h="358555">
                <a:tc>
                  <a:txBody>
                    <a:bodyPr/>
                    <a:lstStyle/>
                    <a:p>
                      <a:r>
                        <a:rPr lang="en-US" sz="1600" dirty="0"/>
                        <a:t>“&lt;start&gt;”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060685"/>
                  </a:ext>
                </a:extLst>
              </a:tr>
              <a:tr h="358555">
                <a:tc>
                  <a:txBody>
                    <a:bodyPr/>
                    <a:lstStyle/>
                    <a:p>
                      <a:r>
                        <a:rPr lang="en-US" sz="1600" dirty="0"/>
                        <a:t>“&lt;start&gt;a”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604712"/>
                  </a:ext>
                </a:extLst>
              </a:tr>
              <a:tr h="358555">
                <a:tc>
                  <a:txBody>
                    <a:bodyPr/>
                    <a:lstStyle/>
                    <a:p>
                      <a:r>
                        <a:rPr lang="en-US" sz="1600" dirty="0"/>
                        <a:t>“&lt;start&gt;ap”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4026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A5A2911-6504-42CC-8699-127301A0E256}"/>
              </a:ext>
            </a:extLst>
          </p:cNvPr>
          <p:cNvSpPr txBox="1"/>
          <p:nvPr/>
        </p:nvSpPr>
        <p:spPr>
          <a:xfrm>
            <a:off x="2815450" y="4092606"/>
            <a:ext cx="207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Model1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532B2E-8258-4DB6-BA7A-FC16926E379F}"/>
              </a:ext>
            </a:extLst>
          </p:cNvPr>
          <p:cNvSpPr txBox="1"/>
          <p:nvPr/>
        </p:nvSpPr>
        <p:spPr>
          <a:xfrm>
            <a:off x="9151463" y="4059992"/>
            <a:ext cx="207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Model2</a:t>
            </a:r>
          </a:p>
        </p:txBody>
      </p:sp>
      <p:graphicFrame>
        <p:nvGraphicFramePr>
          <p:cNvPr id="21" name="Table 17">
            <a:extLst>
              <a:ext uri="{FF2B5EF4-FFF2-40B4-BE49-F238E27FC236}">
                <a16:creationId xmlns:a16="http://schemas.microsoft.com/office/drawing/2014/main" id="{84FF8513-820C-4F9E-AFB5-749932007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138644"/>
              </p:ext>
            </p:extLst>
          </p:nvPr>
        </p:nvGraphicFramePr>
        <p:xfrm>
          <a:off x="6699059" y="4446777"/>
          <a:ext cx="5216202" cy="1425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734">
                  <a:extLst>
                    <a:ext uri="{9D8B030D-6E8A-4147-A177-3AD203B41FA5}">
                      <a16:colId xmlns:a16="http://schemas.microsoft.com/office/drawing/2014/main" val="2523592059"/>
                    </a:ext>
                  </a:extLst>
                </a:gridCol>
                <a:gridCol w="1738734">
                  <a:extLst>
                    <a:ext uri="{9D8B030D-6E8A-4147-A177-3AD203B41FA5}">
                      <a16:colId xmlns:a16="http://schemas.microsoft.com/office/drawing/2014/main" val="1577858783"/>
                    </a:ext>
                  </a:extLst>
                </a:gridCol>
                <a:gridCol w="1738734">
                  <a:extLst>
                    <a:ext uri="{9D8B030D-6E8A-4147-A177-3AD203B41FA5}">
                      <a16:colId xmlns:a16="http://schemas.microsoft.com/office/drawing/2014/main" val="2556190154"/>
                    </a:ext>
                  </a:extLst>
                </a:gridCol>
              </a:tblGrid>
              <a:tr h="358555">
                <a:tc>
                  <a:txBody>
                    <a:bodyPr/>
                    <a:lstStyle/>
                    <a:p>
                      <a:r>
                        <a:rPr lang="en-US" sz="16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Image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582801"/>
                  </a:ext>
                </a:extLst>
              </a:tr>
              <a:tr h="358555">
                <a:tc>
                  <a:txBody>
                    <a:bodyPr/>
                    <a:lstStyle/>
                    <a:p>
                      <a:r>
                        <a:rPr lang="en-US" sz="1600" dirty="0"/>
                        <a:t>“&lt;start&gt;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 should make a big screen …..big mac</a:t>
                      </a:r>
                      <a:r>
                        <a:rPr lang="en-US" sz="16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“apple should make a big screen ….. big mac&lt;end&gt;”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060685"/>
                  </a:ext>
                </a:extLst>
              </a:tr>
            </a:tbl>
          </a:graphicData>
        </a:graphic>
      </p:graphicFrame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AE6FB78-CF64-4C15-95D7-EEC5B6D9EDCF}"/>
              </a:ext>
            </a:extLst>
          </p:cNvPr>
          <p:cNvSpPr txBox="1">
            <a:spLocks/>
          </p:cNvSpPr>
          <p:nvPr/>
        </p:nvSpPr>
        <p:spPr>
          <a:xfrm>
            <a:off x="6356816" y="5916520"/>
            <a:ext cx="5900687" cy="666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Post-Padding to length 199 (Why? - Max Length)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95% Training  + 5% Validation (~83k Training, ~4.5k Validation)</a:t>
            </a:r>
          </a:p>
        </p:txBody>
      </p:sp>
    </p:spTree>
    <p:extLst>
      <p:ext uri="{BB962C8B-B14F-4D97-AF65-F5344CB8AC3E}">
        <p14:creationId xmlns:p14="http://schemas.microsoft.com/office/powerpoint/2010/main" val="1741614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196C-062A-4EE6-9AD6-E0597B0E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1 -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B9261-A005-4134-AE68-6EA7E0CC1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66474"/>
            <a:ext cx="7119891" cy="407371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b="1" u="sng" dirty="0"/>
              <a:t>Inputs</a:t>
            </a:r>
            <a:r>
              <a:rPr lang="en-US" sz="2300" dirty="0"/>
              <a:t>: </a:t>
            </a:r>
            <a:r>
              <a:rPr lang="en-US" sz="2300" dirty="0" err="1"/>
              <a:t>Img_Index</a:t>
            </a:r>
            <a:r>
              <a:rPr lang="en-US" sz="2300" dirty="0"/>
              <a:t> (</a:t>
            </a:r>
            <a:r>
              <a:rPr lang="en-US" sz="2300" dirty="0" err="1"/>
              <a:t>batch_size</a:t>
            </a:r>
            <a:r>
              <a:rPr lang="en-US" sz="2300" dirty="0"/>
              <a:t>), Input _Sequence (</a:t>
            </a:r>
            <a:r>
              <a:rPr lang="en-US" sz="2300" dirty="0" err="1"/>
              <a:t>batch_size</a:t>
            </a:r>
            <a:r>
              <a:rPr lang="en-US" sz="2300" dirty="0"/>
              <a:t>, 128)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b="1" u="sng" dirty="0"/>
              <a:t>Outputs</a:t>
            </a:r>
            <a:r>
              <a:rPr lang="en-US" sz="2300" dirty="0"/>
              <a:t>: Probabilities of next character (</a:t>
            </a:r>
            <a:r>
              <a:rPr lang="en-US" sz="2300" dirty="0" err="1"/>
              <a:t>batch_size</a:t>
            </a:r>
            <a:r>
              <a:rPr lang="en-US" sz="23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b="1" u="sng" dirty="0"/>
              <a:t>Loss:</a:t>
            </a:r>
            <a:r>
              <a:rPr lang="en-US" sz="2300" dirty="0"/>
              <a:t> Cross Entropy Loss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b="1" u="sng" dirty="0"/>
              <a:t>Metrics: </a:t>
            </a:r>
            <a:r>
              <a:rPr lang="en-US" sz="2300" dirty="0"/>
              <a:t>Validation Accuracy</a:t>
            </a:r>
            <a:endParaRPr lang="en-US" sz="2300" b="1" u="sn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b="1" u="sng" dirty="0"/>
              <a:t>Description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sz="1900" dirty="0"/>
              <a:t>Character Embeddings combined with Image Embeddings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sz="1900" dirty="0"/>
              <a:t>Use 1D Convolution, </a:t>
            </a:r>
            <a:r>
              <a:rPr lang="en-US" sz="1900" dirty="0" err="1"/>
              <a:t>ReLU</a:t>
            </a:r>
            <a:r>
              <a:rPr lang="en-US" sz="1900" dirty="0"/>
              <a:t>, Max Pooling, </a:t>
            </a:r>
            <a:r>
              <a:rPr lang="en-US" sz="1900" dirty="0" err="1"/>
              <a:t>BatchNorm</a:t>
            </a:r>
            <a:r>
              <a:rPr lang="en-US" sz="1900" dirty="0"/>
              <a:t>, Dropout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sz="1900" dirty="0"/>
              <a:t>Similar to CNN for Image Classification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10CE7-E3D7-4FA3-8E3D-26EF9EA23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806" y="123917"/>
            <a:ext cx="5288132" cy="661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6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196C-062A-4EE6-9AD6-E0597B0E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2 -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B9261-A005-4134-AE68-6EA7E0CC1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57285"/>
            <a:ext cx="5983550" cy="418290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b="1" u="sng" dirty="0"/>
              <a:t>Inputs</a:t>
            </a:r>
            <a:r>
              <a:rPr lang="en-US" sz="2300" dirty="0"/>
              <a:t>: </a:t>
            </a:r>
            <a:r>
              <a:rPr lang="en-US" sz="2300" dirty="0" err="1"/>
              <a:t>Img_Index</a:t>
            </a:r>
            <a:r>
              <a:rPr lang="en-US" sz="2300" dirty="0"/>
              <a:t> (</a:t>
            </a:r>
            <a:r>
              <a:rPr lang="en-US" sz="2300" dirty="0" err="1"/>
              <a:t>batch_size</a:t>
            </a:r>
            <a:r>
              <a:rPr lang="en-US" sz="2300" dirty="0"/>
              <a:t>), Input _Sequence (</a:t>
            </a:r>
            <a:r>
              <a:rPr lang="en-US" sz="2300" dirty="0" err="1"/>
              <a:t>batch_size</a:t>
            </a:r>
            <a:r>
              <a:rPr lang="en-US" sz="2300" dirty="0"/>
              <a:t>, 128)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b="1" u="sng" dirty="0"/>
              <a:t>Outputs</a:t>
            </a:r>
            <a:r>
              <a:rPr lang="en-US" sz="2300" dirty="0"/>
              <a:t>: Probabilities of next character (</a:t>
            </a:r>
            <a:r>
              <a:rPr lang="en-US" sz="2300" dirty="0" err="1"/>
              <a:t>batch_size</a:t>
            </a:r>
            <a:r>
              <a:rPr lang="en-US" sz="23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b="1" u="sng" dirty="0"/>
              <a:t>Loss:</a:t>
            </a:r>
            <a:r>
              <a:rPr lang="en-US" sz="2300" dirty="0"/>
              <a:t> Cross Entropy Loss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b="1" u="sng" dirty="0"/>
              <a:t>Metrics: </a:t>
            </a:r>
            <a:r>
              <a:rPr lang="en-US" sz="2300" dirty="0"/>
              <a:t>Validation Accuracy</a:t>
            </a:r>
            <a:endParaRPr lang="en-US" sz="2300" b="1" u="sn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b="1" u="sng" dirty="0"/>
              <a:t>Description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sz="1900" dirty="0"/>
              <a:t>Character Embeddings combined with Image Embeddings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sz="1900" dirty="0"/>
              <a:t>Simple LSTM network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sz="1900" dirty="0"/>
              <a:t>Training takes actual label, Evaluation takes previous predicted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2AFE3-CCED-4319-A400-62717123F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753" y="1627825"/>
            <a:ext cx="6387470" cy="2944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C45576-2622-4D2D-912E-EC29B4D42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277" y="4713701"/>
            <a:ext cx="5260550" cy="18264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E2965E-A61C-4C5C-BFF1-DBB80B667440}"/>
              </a:ext>
            </a:extLst>
          </p:cNvPr>
          <p:cNvSpPr txBox="1"/>
          <p:nvPr/>
        </p:nvSpPr>
        <p:spPr>
          <a:xfrm>
            <a:off x="7443940" y="6540186"/>
            <a:ext cx="4229722" cy="274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https://www.tensorflow.org/tutorials/text/text_generation</a:t>
            </a:r>
            <a:r>
              <a:rPr lang="en-US" sz="1100" dirty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2061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196C-062A-4EE6-9AD6-E0597B0E2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72" y="-151602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Model Results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2DF3C87-07CF-483E-84FB-300EB65AD2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3600935"/>
              </p:ext>
            </p:extLst>
          </p:nvPr>
        </p:nvGraphicFramePr>
        <p:xfrm>
          <a:off x="121180" y="3890103"/>
          <a:ext cx="5653743" cy="18238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4824">
                  <a:extLst>
                    <a:ext uri="{9D8B030D-6E8A-4147-A177-3AD203B41FA5}">
                      <a16:colId xmlns:a16="http://schemas.microsoft.com/office/drawing/2014/main" val="1833761761"/>
                    </a:ext>
                  </a:extLst>
                </a:gridCol>
                <a:gridCol w="568384">
                  <a:extLst>
                    <a:ext uri="{9D8B030D-6E8A-4147-A177-3AD203B41FA5}">
                      <a16:colId xmlns:a16="http://schemas.microsoft.com/office/drawing/2014/main" val="4083301382"/>
                    </a:ext>
                  </a:extLst>
                </a:gridCol>
                <a:gridCol w="567788">
                  <a:extLst>
                    <a:ext uri="{9D8B030D-6E8A-4147-A177-3AD203B41FA5}">
                      <a16:colId xmlns:a16="http://schemas.microsoft.com/office/drawing/2014/main" val="1088242350"/>
                    </a:ext>
                  </a:extLst>
                </a:gridCol>
                <a:gridCol w="268854">
                  <a:extLst>
                    <a:ext uri="{9D8B030D-6E8A-4147-A177-3AD203B41FA5}">
                      <a16:colId xmlns:a16="http://schemas.microsoft.com/office/drawing/2014/main" val="4090832874"/>
                    </a:ext>
                  </a:extLst>
                </a:gridCol>
                <a:gridCol w="568975">
                  <a:extLst>
                    <a:ext uri="{9D8B030D-6E8A-4147-A177-3AD203B41FA5}">
                      <a16:colId xmlns:a16="http://schemas.microsoft.com/office/drawing/2014/main" val="1484874515"/>
                    </a:ext>
                  </a:extLst>
                </a:gridCol>
                <a:gridCol w="564228">
                  <a:extLst>
                    <a:ext uri="{9D8B030D-6E8A-4147-A177-3AD203B41FA5}">
                      <a16:colId xmlns:a16="http://schemas.microsoft.com/office/drawing/2014/main" val="1064957235"/>
                    </a:ext>
                  </a:extLst>
                </a:gridCol>
                <a:gridCol w="564228">
                  <a:extLst>
                    <a:ext uri="{9D8B030D-6E8A-4147-A177-3AD203B41FA5}">
                      <a16:colId xmlns:a16="http://schemas.microsoft.com/office/drawing/2014/main" val="907092260"/>
                    </a:ext>
                  </a:extLst>
                </a:gridCol>
                <a:gridCol w="268854">
                  <a:extLst>
                    <a:ext uri="{9D8B030D-6E8A-4147-A177-3AD203B41FA5}">
                      <a16:colId xmlns:a16="http://schemas.microsoft.com/office/drawing/2014/main" val="1770048587"/>
                    </a:ext>
                  </a:extLst>
                </a:gridCol>
                <a:gridCol w="572536">
                  <a:extLst>
                    <a:ext uri="{9D8B030D-6E8A-4147-A177-3AD203B41FA5}">
                      <a16:colId xmlns:a16="http://schemas.microsoft.com/office/drawing/2014/main" val="2932414152"/>
                    </a:ext>
                  </a:extLst>
                </a:gridCol>
                <a:gridCol w="572536">
                  <a:extLst>
                    <a:ext uri="{9D8B030D-6E8A-4147-A177-3AD203B41FA5}">
                      <a16:colId xmlns:a16="http://schemas.microsoft.com/office/drawing/2014/main" val="3502355433"/>
                    </a:ext>
                  </a:extLst>
                </a:gridCol>
                <a:gridCol w="572536">
                  <a:extLst>
                    <a:ext uri="{9D8B030D-6E8A-4147-A177-3AD203B41FA5}">
                      <a16:colId xmlns:a16="http://schemas.microsoft.com/office/drawing/2014/main" val="3773016273"/>
                    </a:ext>
                  </a:extLst>
                </a:gridCol>
              </a:tblGrid>
              <a:tr h="3989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sng">
                          <a:effectLst/>
                        </a:rPr>
                        <a:t>Step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sng">
                          <a:effectLst/>
                        </a:rPr>
                        <a:t>Val Loss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sng">
                          <a:effectLst/>
                        </a:rPr>
                        <a:t>Val Acc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sng" dirty="0">
                          <a:effectLst/>
                        </a:rPr>
                        <a:t>Step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sng">
                          <a:effectLst/>
                        </a:rPr>
                        <a:t>Val Loss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sng">
                          <a:effectLst/>
                        </a:rPr>
                        <a:t>Val Acc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sng">
                          <a:effectLst/>
                        </a:rPr>
                        <a:t>Step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sng">
                          <a:effectLst/>
                        </a:rPr>
                        <a:t>Val Loss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sng">
                          <a:effectLst/>
                        </a:rPr>
                        <a:t>Val Acc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extLst>
                  <a:ext uri="{0D108BD9-81ED-4DB2-BD59-A6C34878D82A}">
                    <a16:rowId xmlns:a16="http://schemas.microsoft.com/office/drawing/2014/main" val="2741132195"/>
                  </a:ext>
                </a:extLst>
              </a:tr>
              <a:tr h="2035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2M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Large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50.65%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16M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1.26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61.53%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30M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1.21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63.03%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extLst>
                  <a:ext uri="{0D108BD9-81ED-4DB2-BD59-A6C34878D82A}">
                    <a16:rowId xmlns:a16="http://schemas.microsoft.com/office/drawing/2014/main" val="520679307"/>
                  </a:ext>
                </a:extLst>
              </a:tr>
              <a:tr h="2035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4M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1.46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56.27%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18M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1.35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61.75%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32M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1.21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63.12%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extLst>
                  <a:ext uri="{0D108BD9-81ED-4DB2-BD59-A6C34878D82A}">
                    <a16:rowId xmlns:a16="http://schemas.microsoft.com/office/drawing/2014/main" val="2000731908"/>
                  </a:ext>
                </a:extLst>
              </a:tr>
              <a:tr h="2035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6M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1.38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58.34%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20M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1.24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62.02%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34M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1.20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63.26%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extLst>
                  <a:ext uri="{0D108BD9-81ED-4DB2-BD59-A6C34878D82A}">
                    <a16:rowId xmlns:a16="http://schemas.microsoft.com/office/drawing/2014/main" val="320409555"/>
                  </a:ext>
                </a:extLst>
              </a:tr>
              <a:tr h="2035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8M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1.35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59.38%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22M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1.24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62.26%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36M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1.20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63.31%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extLst>
                  <a:ext uri="{0D108BD9-81ED-4DB2-BD59-A6C34878D82A}">
                    <a16:rowId xmlns:a16="http://schemas.microsoft.com/office/drawing/2014/main" val="1037397530"/>
                  </a:ext>
                </a:extLst>
              </a:tr>
              <a:tr h="2035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10M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1.32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60.16%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24M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1.23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62.48%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38M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1.20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63.42%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extLst>
                  <a:ext uri="{0D108BD9-81ED-4DB2-BD59-A6C34878D82A}">
                    <a16:rowId xmlns:a16="http://schemas.microsoft.com/office/drawing/2014/main" val="2337054418"/>
                  </a:ext>
                </a:extLst>
              </a:tr>
              <a:tr h="2035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12M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1.29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60.71%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26M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1.25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62.66%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FFFF00"/>
                          </a:highlight>
                        </a:rPr>
                        <a:t>40M</a:t>
                      </a:r>
                      <a:endParaRPr lang="en-US" sz="105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FFFF00"/>
                          </a:highlight>
                        </a:rPr>
                        <a:t>1.19</a:t>
                      </a:r>
                      <a:endParaRPr lang="en-US" sz="105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highlight>
                            <a:srgbClr val="FFFF00"/>
                          </a:highlight>
                        </a:rPr>
                        <a:t>63.61%</a:t>
                      </a:r>
                      <a:endParaRPr lang="en-US" sz="105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extLst>
                  <a:ext uri="{0D108BD9-81ED-4DB2-BD59-A6C34878D82A}">
                    <a16:rowId xmlns:a16="http://schemas.microsoft.com/office/drawing/2014/main" val="3012352610"/>
                  </a:ext>
                </a:extLst>
              </a:tr>
              <a:tr h="2035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14M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1.46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60.89%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28M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1.22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62.83%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56" marR="25956" marT="0" marB="0"/>
                </a:tc>
                <a:extLst>
                  <a:ext uri="{0D108BD9-81ED-4DB2-BD59-A6C34878D82A}">
                    <a16:rowId xmlns:a16="http://schemas.microsoft.com/office/drawing/2014/main" val="375071867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A179759-F0EB-4B7B-BF49-969603CD1616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072" y="1644623"/>
            <a:ext cx="5325270" cy="19863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0AD859-385E-4352-B542-7972889D779B}"/>
              </a:ext>
            </a:extLst>
          </p:cNvPr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5391" y="1644624"/>
            <a:ext cx="5584054" cy="198634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F4F9B1-59DC-47FC-BAD8-917BC7F3ACFC}"/>
              </a:ext>
            </a:extLst>
          </p:cNvPr>
          <p:cNvSpPr txBox="1">
            <a:spLocks/>
          </p:cNvSpPr>
          <p:nvPr/>
        </p:nvSpPr>
        <p:spPr>
          <a:xfrm>
            <a:off x="-2" y="5868140"/>
            <a:ext cx="11549849" cy="7412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900" dirty="0"/>
              <a:t>All models was trained for 8 hours (8 epochs for CNN, 4 epochs for LSTM)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900" dirty="0"/>
              <a:t>Evaluated every 2M samples for CNN and 90k samples for LSTM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A2D6F3-5AD2-4568-9C4F-30C17FEA5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294499"/>
              </p:ext>
            </p:extLst>
          </p:nvPr>
        </p:nvGraphicFramePr>
        <p:xfrm>
          <a:off x="6251921" y="3890103"/>
          <a:ext cx="5650993" cy="1632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473">
                  <a:extLst>
                    <a:ext uri="{9D8B030D-6E8A-4147-A177-3AD203B41FA5}">
                      <a16:colId xmlns:a16="http://schemas.microsoft.com/office/drawing/2014/main" val="2674539609"/>
                    </a:ext>
                  </a:extLst>
                </a:gridCol>
                <a:gridCol w="627711">
                  <a:extLst>
                    <a:ext uri="{9D8B030D-6E8A-4147-A177-3AD203B41FA5}">
                      <a16:colId xmlns:a16="http://schemas.microsoft.com/office/drawing/2014/main" val="1653737116"/>
                    </a:ext>
                  </a:extLst>
                </a:gridCol>
                <a:gridCol w="592837">
                  <a:extLst>
                    <a:ext uri="{9D8B030D-6E8A-4147-A177-3AD203B41FA5}">
                      <a16:colId xmlns:a16="http://schemas.microsoft.com/office/drawing/2014/main" val="1273765417"/>
                    </a:ext>
                  </a:extLst>
                </a:gridCol>
                <a:gridCol w="216411">
                  <a:extLst>
                    <a:ext uri="{9D8B030D-6E8A-4147-A177-3AD203B41FA5}">
                      <a16:colId xmlns:a16="http://schemas.microsoft.com/office/drawing/2014/main" val="2958316951"/>
                    </a:ext>
                  </a:extLst>
                </a:gridCol>
                <a:gridCol w="470517">
                  <a:extLst>
                    <a:ext uri="{9D8B030D-6E8A-4147-A177-3AD203B41FA5}">
                      <a16:colId xmlns:a16="http://schemas.microsoft.com/office/drawing/2014/main" val="3533258203"/>
                    </a:ext>
                  </a:extLst>
                </a:gridCol>
                <a:gridCol w="630314">
                  <a:extLst>
                    <a:ext uri="{9D8B030D-6E8A-4147-A177-3AD203B41FA5}">
                      <a16:colId xmlns:a16="http://schemas.microsoft.com/office/drawing/2014/main" val="2715465391"/>
                    </a:ext>
                  </a:extLst>
                </a:gridCol>
                <a:gridCol w="594804">
                  <a:extLst>
                    <a:ext uri="{9D8B030D-6E8A-4147-A177-3AD203B41FA5}">
                      <a16:colId xmlns:a16="http://schemas.microsoft.com/office/drawing/2014/main" val="3330419841"/>
                    </a:ext>
                  </a:extLst>
                </a:gridCol>
                <a:gridCol w="230820">
                  <a:extLst>
                    <a:ext uri="{9D8B030D-6E8A-4147-A177-3AD203B41FA5}">
                      <a16:colId xmlns:a16="http://schemas.microsoft.com/office/drawing/2014/main" val="3203304326"/>
                    </a:ext>
                  </a:extLst>
                </a:gridCol>
                <a:gridCol w="523782">
                  <a:extLst>
                    <a:ext uri="{9D8B030D-6E8A-4147-A177-3AD203B41FA5}">
                      <a16:colId xmlns:a16="http://schemas.microsoft.com/office/drawing/2014/main" val="3963066990"/>
                    </a:ext>
                  </a:extLst>
                </a:gridCol>
                <a:gridCol w="656948">
                  <a:extLst>
                    <a:ext uri="{9D8B030D-6E8A-4147-A177-3AD203B41FA5}">
                      <a16:colId xmlns:a16="http://schemas.microsoft.com/office/drawing/2014/main" val="391320952"/>
                    </a:ext>
                  </a:extLst>
                </a:gridCol>
                <a:gridCol w="688376">
                  <a:extLst>
                    <a:ext uri="{9D8B030D-6E8A-4147-A177-3AD203B41FA5}">
                      <a16:colId xmlns:a16="http://schemas.microsoft.com/office/drawing/2014/main" val="1249191792"/>
                    </a:ext>
                  </a:extLst>
                </a:gridCol>
              </a:tblGrid>
              <a:tr h="4082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sng">
                          <a:effectLst/>
                        </a:rPr>
                        <a:t>Step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sng">
                          <a:effectLst/>
                        </a:rPr>
                        <a:t>Val Loss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sng">
                          <a:effectLst/>
                        </a:rPr>
                        <a:t>Val Acc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u="none" strike="noStrike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sng">
                          <a:effectLst/>
                        </a:rPr>
                        <a:t>Step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sng">
                          <a:effectLst/>
                        </a:rPr>
                        <a:t>Val Loss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sng">
                          <a:effectLst/>
                        </a:rPr>
                        <a:t>Val Acc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sng" dirty="0">
                          <a:effectLst/>
                        </a:rPr>
                        <a:t>Step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sng">
                          <a:effectLst/>
                        </a:rPr>
                        <a:t>Val Loss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sng">
                          <a:effectLst/>
                        </a:rPr>
                        <a:t>Val Acc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4255"/>
                  </a:ext>
                </a:extLst>
              </a:tr>
              <a:tr h="4082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30k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1.52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55.28%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120k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1.29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61.46%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210k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1.24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62.91%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5597023"/>
                  </a:ext>
                </a:extLst>
              </a:tr>
              <a:tr h="4082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60k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1.39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58.97%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150k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1.27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62.14%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240k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1.23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63.13%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2078558"/>
                  </a:ext>
                </a:extLst>
              </a:tr>
              <a:tr h="4082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90k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1.33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60.49%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180k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1.25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62.57%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highlight>
                            <a:srgbClr val="FFFF00"/>
                          </a:highlight>
                        </a:rPr>
                        <a:t>270k</a:t>
                      </a:r>
                      <a:endParaRPr lang="en-US" sz="105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FFFF00"/>
                          </a:highlight>
                        </a:rPr>
                        <a:t>1.20</a:t>
                      </a:r>
                      <a:endParaRPr lang="en-US" sz="105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highlight>
                            <a:srgbClr val="FFFF00"/>
                          </a:highlight>
                        </a:rPr>
                        <a:t>63.35%</a:t>
                      </a:r>
                      <a:endParaRPr lang="en-US" sz="105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945142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4CA2797-6D16-4969-B037-656F02E6925F}"/>
              </a:ext>
            </a:extLst>
          </p:cNvPr>
          <p:cNvSpPr txBox="1"/>
          <p:nvPr/>
        </p:nvSpPr>
        <p:spPr>
          <a:xfrm>
            <a:off x="2469221" y="1084409"/>
            <a:ext cx="207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Model1 - CNN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339EB4-BFEB-4FA7-82F3-3AE829A1A947}"/>
              </a:ext>
            </a:extLst>
          </p:cNvPr>
          <p:cNvSpPr txBox="1"/>
          <p:nvPr/>
        </p:nvSpPr>
        <p:spPr>
          <a:xfrm>
            <a:off x="8933644" y="1114840"/>
            <a:ext cx="207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Model2 - LSTM</a:t>
            </a:r>
          </a:p>
        </p:txBody>
      </p:sp>
    </p:spTree>
    <p:extLst>
      <p:ext uri="{BB962C8B-B14F-4D97-AF65-F5344CB8AC3E}">
        <p14:creationId xmlns:p14="http://schemas.microsoft.com/office/powerpoint/2010/main" val="27151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196C-062A-4EE6-9AD6-E0597B0E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Prediction/Inference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F4F9B1-59DC-47FC-BAD8-917BC7F3ACFC}"/>
              </a:ext>
            </a:extLst>
          </p:cNvPr>
          <p:cNvSpPr txBox="1">
            <a:spLocks/>
          </p:cNvSpPr>
          <p:nvPr/>
        </p:nvSpPr>
        <p:spPr>
          <a:xfrm>
            <a:off x="210133" y="2487530"/>
            <a:ext cx="5640251" cy="405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900" dirty="0"/>
              <a:t>Add &lt;start&gt; token initially + any other characters supplied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900" dirty="0"/>
              <a:t>Feed into network and get </a:t>
            </a:r>
            <a:r>
              <a:rPr lang="en-US" sz="1900" b="1" u="sng" dirty="0"/>
              <a:t>one next</a:t>
            </a:r>
            <a:r>
              <a:rPr lang="en-US" sz="1900" dirty="0"/>
              <a:t> character -&gt; Generate text until &lt;end&gt; is reached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900" dirty="0"/>
              <a:t>Methodology: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Greedy -&gt; Same result every time!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Sampling -&gt; Varying Result based on probabilities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Beam Search -&gt; Select most probable output considering search on (k=3) timesteps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pic>
        <p:nvPicPr>
          <p:cNvPr id="4098" name="Picture 2" descr="Text generation with an RNN | TensorFlow Core">
            <a:extLst>
              <a:ext uri="{FF2B5EF4-FFF2-40B4-BE49-F238E27FC236}">
                <a16:creationId xmlns:a16="http://schemas.microsoft.com/office/drawing/2014/main" id="{5819A2F6-0BA8-4B7B-ACD2-8E1940934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50384" y="3144916"/>
            <a:ext cx="6470781" cy="246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5DE22A-E522-4D7B-9DE5-FE7FFB9DC301}"/>
              </a:ext>
            </a:extLst>
          </p:cNvPr>
          <p:cNvSpPr txBox="1"/>
          <p:nvPr/>
        </p:nvSpPr>
        <p:spPr>
          <a:xfrm>
            <a:off x="7260913" y="5545887"/>
            <a:ext cx="4229722" cy="274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https://www.tensorflow.org/tutorials/text/text_generation</a:t>
            </a:r>
            <a:r>
              <a:rPr lang="en-US" sz="1100" dirty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96280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196C-062A-4EE6-9AD6-E0597B0E2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70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9CEE72-C52C-492F-92DF-67C15FF99FA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253" y="1189667"/>
            <a:ext cx="6801229" cy="34293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121EC3-F373-464F-A3CA-32A0FDDB254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2663" y="189997"/>
            <a:ext cx="4162738" cy="34997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C8C650-839D-4021-AAB1-AED2307734C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9638" y="3734474"/>
            <a:ext cx="4008787" cy="30266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2A89FE-A0EA-4C56-A23C-511B7F460DB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66" y="4619019"/>
            <a:ext cx="6699616" cy="22332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EFEADD-18CF-45C7-9F96-2B1ABE56FAC4}"/>
              </a:ext>
            </a:extLst>
          </p:cNvPr>
          <p:cNvSpPr txBox="1"/>
          <p:nvPr/>
        </p:nvSpPr>
        <p:spPr>
          <a:xfrm>
            <a:off x="3085355" y="442652"/>
            <a:ext cx="404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 Link:</a:t>
            </a:r>
            <a:r>
              <a:rPr lang="en-US" dirty="0">
                <a:solidFill>
                  <a:srgbClr val="3F4FB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https://meme-generator-nn-app.herokuapp.com/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4249801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1B3025"/>
      </a:dk2>
      <a:lt2>
        <a:srgbClr val="F0F3F1"/>
      </a:lt2>
      <a:accent1>
        <a:srgbClr val="C34D96"/>
      </a:accent1>
      <a:accent2>
        <a:srgbClr val="AD3BB1"/>
      </a:accent2>
      <a:accent3>
        <a:srgbClr val="8D4DC3"/>
      </a:accent3>
      <a:accent4>
        <a:srgbClr val="5749B7"/>
      </a:accent4>
      <a:accent5>
        <a:srgbClr val="4D6FC3"/>
      </a:accent5>
      <a:accent6>
        <a:srgbClr val="3B8EB1"/>
      </a:accent6>
      <a:hlink>
        <a:srgbClr val="3F4FBF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921</Words>
  <Application>Microsoft Office PowerPoint</Application>
  <PresentationFormat>Widescreen</PresentationFormat>
  <Paragraphs>236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Applied DL Project: Generating Your Own Meme Caption</vt:lpstr>
      <vt:lpstr>Introduction</vt:lpstr>
      <vt:lpstr>Data OVERVIEW          Tools</vt:lpstr>
      <vt:lpstr>Data Preprocessing</vt:lpstr>
      <vt:lpstr>Model 1 - CNN</vt:lpstr>
      <vt:lpstr>Model 2 - LSTM</vt:lpstr>
      <vt:lpstr>Model Results</vt:lpstr>
      <vt:lpstr>Prediction/Inference</vt:lpstr>
      <vt:lpstr>Demo</vt:lpstr>
      <vt:lpstr>Conclusion/Future Work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DL Project: Generating Your Own Meme Caption</dc:title>
  <dc:creator>Jonathan Santoso</dc:creator>
  <cp:lastModifiedBy>Jonathan Santoso</cp:lastModifiedBy>
  <cp:revision>141</cp:revision>
  <dcterms:created xsi:type="dcterms:W3CDTF">2020-11-27T18:19:02Z</dcterms:created>
  <dcterms:modified xsi:type="dcterms:W3CDTF">2020-11-28T00:49:56Z</dcterms:modified>
</cp:coreProperties>
</file>